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slides/slide230.xml" ContentType="application/vnd.openxmlformats-officedocument.presentationml.slide+xml"/>
  <Override PartName="/ppt/slides/slide231.xml" ContentType="application/vnd.openxmlformats-officedocument.presentationml.slide+xml"/>
  <Override PartName="/ppt/slides/slide232.xml" ContentType="application/vnd.openxmlformats-officedocument.presentationml.slide+xml"/>
  <Override PartName="/ppt/slides/slide233.xml" ContentType="application/vnd.openxmlformats-officedocument.presentationml.slide+xml"/>
  <Override PartName="/ppt/slides/slide234.xml" ContentType="application/vnd.openxmlformats-officedocument.presentationml.slide+xml"/>
  <Override PartName="/ppt/slides/slide235.xml" ContentType="application/vnd.openxmlformats-officedocument.presentationml.slide+xml"/>
  <Override PartName="/ppt/slides/slide236.xml" ContentType="application/vnd.openxmlformats-officedocument.presentationml.slide+xml"/>
  <Override PartName="/ppt/slides/slide237.xml" ContentType="application/vnd.openxmlformats-officedocument.presentationml.slide+xml"/>
  <Override PartName="/ppt/slides/slide238.xml" ContentType="application/vnd.openxmlformats-officedocument.presentationml.slide+xml"/>
  <Override PartName="/ppt/slides/slide239.xml" ContentType="application/vnd.openxmlformats-officedocument.presentationml.slide+xml"/>
  <Override PartName="/ppt/slides/slide240.xml" ContentType="application/vnd.openxmlformats-officedocument.presentationml.slide+xml"/>
  <Override PartName="/ppt/slides/slide241.xml" ContentType="application/vnd.openxmlformats-officedocument.presentationml.slide+xml"/>
  <Override PartName="/ppt/slides/slide242.xml" ContentType="application/vnd.openxmlformats-officedocument.presentationml.slide+xml"/>
  <Override PartName="/ppt/slides/slide243.xml" ContentType="application/vnd.openxmlformats-officedocument.presentationml.slide+xml"/>
  <Override PartName="/ppt/slides/slide244.xml" ContentType="application/vnd.openxmlformats-officedocument.presentationml.slide+xml"/>
  <Override PartName="/ppt/slides/slide245.xml" ContentType="application/vnd.openxmlformats-officedocument.presentationml.slide+xml"/>
  <Override PartName="/ppt/slides/slide246.xml" ContentType="application/vnd.openxmlformats-officedocument.presentationml.slide+xml"/>
  <Override PartName="/ppt/slides/slide247.xml" ContentType="application/vnd.openxmlformats-officedocument.presentationml.slide+xml"/>
  <Override PartName="/ppt/slides/slide248.xml" ContentType="application/vnd.openxmlformats-officedocument.presentationml.slide+xml"/>
  <Override PartName="/ppt/slides/slide249.xml" ContentType="application/vnd.openxmlformats-officedocument.presentationml.slide+xml"/>
  <Override PartName="/ppt/slides/slide250.xml" ContentType="application/vnd.openxmlformats-officedocument.presentationml.slide+xml"/>
  <Override PartName="/ppt/slides/slide251.xml" ContentType="application/vnd.openxmlformats-officedocument.presentationml.slide+xml"/>
  <Override PartName="/ppt/slides/slide252.xml" ContentType="application/vnd.openxmlformats-officedocument.presentationml.slide+xml"/>
  <Override PartName="/ppt/slides/slide253.xml" ContentType="application/vnd.openxmlformats-officedocument.presentationml.slide+xml"/>
  <Override PartName="/ppt/slides/slide254.xml" ContentType="application/vnd.openxmlformats-officedocument.presentationml.slide+xml"/>
  <Override PartName="/ppt/slides/slide255.xml" ContentType="application/vnd.openxmlformats-officedocument.presentationml.slide+xml"/>
  <Override PartName="/ppt/slides/slide256.xml" ContentType="application/vnd.openxmlformats-officedocument.presentationml.slide+xml"/>
  <Override PartName="/ppt/slides/slide257.xml" ContentType="application/vnd.openxmlformats-officedocument.presentationml.slide+xml"/>
  <Override PartName="/ppt/slides/slide258.xml" ContentType="application/vnd.openxmlformats-officedocument.presentationml.slide+xml"/>
  <Override PartName="/ppt/slides/slide259.xml" ContentType="application/vnd.openxmlformats-officedocument.presentationml.slide+xml"/>
  <Override PartName="/ppt/slides/slide260.xml" ContentType="application/vnd.openxmlformats-officedocument.presentationml.slide+xml"/>
  <Override PartName="/ppt/slides/slide261.xml" ContentType="application/vnd.openxmlformats-officedocument.presentationml.slide+xml"/>
  <Override PartName="/ppt/slides/slide262.xml" ContentType="application/vnd.openxmlformats-officedocument.presentationml.slide+xml"/>
  <Override PartName="/ppt/slides/slide263.xml" ContentType="application/vnd.openxmlformats-officedocument.presentationml.slide+xml"/>
  <Override PartName="/ppt/slides/slide264.xml" ContentType="application/vnd.openxmlformats-officedocument.presentationml.slide+xml"/>
  <Override PartName="/ppt/slides/slide265.xml" ContentType="application/vnd.openxmlformats-officedocument.presentationml.slide+xml"/>
  <Override PartName="/ppt/slides/slide266.xml" ContentType="application/vnd.openxmlformats-officedocument.presentationml.slide+xml"/>
  <Override PartName="/ppt/slides/slide267.xml" ContentType="application/vnd.openxmlformats-officedocument.presentationml.slide+xml"/>
  <Override PartName="/ppt/slides/slide268.xml" ContentType="application/vnd.openxmlformats-officedocument.presentationml.slide+xml"/>
  <Override PartName="/ppt/slides/slide269.xml" ContentType="application/vnd.openxmlformats-officedocument.presentationml.slide+xml"/>
  <Override PartName="/ppt/slides/slide270.xml" ContentType="application/vnd.openxmlformats-officedocument.presentationml.slide+xml"/>
  <Override PartName="/ppt/slides/slide271.xml" ContentType="application/vnd.openxmlformats-officedocument.presentationml.slide+xml"/>
  <Override PartName="/ppt/slides/slide272.xml" ContentType="application/vnd.openxmlformats-officedocument.presentationml.slide+xml"/>
  <Override PartName="/ppt/slides/slide273.xml" ContentType="application/vnd.openxmlformats-officedocument.presentationml.slide+xml"/>
  <Override PartName="/ppt/slides/slide274.xml" ContentType="application/vnd.openxmlformats-officedocument.presentationml.slide+xml"/>
  <Override PartName="/ppt/slides/slide275.xml" ContentType="application/vnd.openxmlformats-officedocument.presentationml.slide+xml"/>
  <Override PartName="/ppt/slides/slide276.xml" ContentType="application/vnd.openxmlformats-officedocument.presentationml.slide+xml"/>
  <Override PartName="/ppt/slides/slide277.xml" ContentType="application/vnd.openxmlformats-officedocument.presentationml.slide+xml"/>
  <Override PartName="/ppt/slides/slide278.xml" ContentType="application/vnd.openxmlformats-officedocument.presentationml.slide+xml"/>
  <Override PartName="/ppt/slides/slide279.xml" ContentType="application/vnd.openxmlformats-officedocument.presentationml.slide+xml"/>
  <Override PartName="/ppt/slides/slide280.xml" ContentType="application/vnd.openxmlformats-officedocument.presentationml.slide+xml"/>
  <Override PartName="/ppt/slides/slide281.xml" ContentType="application/vnd.openxmlformats-officedocument.presentationml.slide+xml"/>
  <Override PartName="/ppt/slides/slide282.xml" ContentType="application/vnd.openxmlformats-officedocument.presentationml.slide+xml"/>
  <Override PartName="/ppt/slides/slide283.xml" ContentType="application/vnd.openxmlformats-officedocument.presentationml.slide+xml"/>
  <Override PartName="/ppt/slides/slide284.xml" ContentType="application/vnd.openxmlformats-officedocument.presentationml.slide+xml"/>
  <Override PartName="/ppt/slides/slide285.xml" ContentType="application/vnd.openxmlformats-officedocument.presentationml.slide+xml"/>
  <Override PartName="/ppt/slides/slide286.xml" ContentType="application/vnd.openxmlformats-officedocument.presentationml.slide+xml"/>
  <Override PartName="/ppt/slides/slide287.xml" ContentType="application/vnd.openxmlformats-officedocument.presentationml.slide+xml"/>
  <Override PartName="/ppt/slides/slide288.xml" ContentType="application/vnd.openxmlformats-officedocument.presentationml.slide+xml"/>
  <Override PartName="/ppt/slides/slide289.xml" ContentType="application/vnd.openxmlformats-officedocument.presentationml.slide+xml"/>
  <Override PartName="/ppt/slides/slide290.xml" ContentType="application/vnd.openxmlformats-officedocument.presentationml.slide+xml"/>
  <Override PartName="/ppt/slides/slide291.xml" ContentType="application/vnd.openxmlformats-officedocument.presentationml.slide+xml"/>
  <Override PartName="/ppt/slides/slide292.xml" ContentType="application/vnd.openxmlformats-officedocument.presentationml.slide+xml"/>
  <Override PartName="/ppt/slides/slide293.xml" ContentType="application/vnd.openxmlformats-officedocument.presentationml.slide+xml"/>
  <Override PartName="/ppt/slides/slide294.xml" ContentType="application/vnd.openxmlformats-officedocument.presentationml.slide+xml"/>
  <Override PartName="/ppt/slides/slide295.xml" ContentType="application/vnd.openxmlformats-officedocument.presentationml.slide+xml"/>
  <Override PartName="/ppt/slides/slide296.xml" ContentType="application/vnd.openxmlformats-officedocument.presentationml.slide+xml"/>
  <Override PartName="/ppt/slides/slide297.xml" ContentType="application/vnd.openxmlformats-officedocument.presentationml.slide+xml"/>
  <Override PartName="/ppt/slides/slide298.xml" ContentType="application/vnd.openxmlformats-officedocument.presentationml.slide+xml"/>
  <Override PartName="/ppt/slides/slide299.xml" ContentType="application/vnd.openxmlformats-officedocument.presentationml.slide+xml"/>
  <Override PartName="/ppt/slides/slide300.xml" ContentType="application/vnd.openxmlformats-officedocument.presentationml.slide+xml"/>
  <Override PartName="/ppt/slides/slide30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heme/themeOverride1.xml" ContentType="application/vnd.openxmlformats-officedocument.themeOverr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theme/themeOverride2.xml" ContentType="application/vnd.openxmlformats-officedocument.themeOverride+xml"/>
  <Override PartName="/ppt/notesSlides/notesSlide10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84" r:id="rId4"/>
    <p:sldMasterId id="2147483696" r:id="rId5"/>
    <p:sldMasterId id="2147483708" r:id="rId6"/>
    <p:sldMasterId id="2147483720" r:id="rId7"/>
    <p:sldMasterId id="2147483732" r:id="rId8"/>
    <p:sldMasterId id="2147483744" r:id="rId9"/>
    <p:sldMasterId id="2147483756" r:id="rId10"/>
  </p:sldMasterIdLst>
  <p:notesMasterIdLst>
    <p:notesMasterId r:id="rId312"/>
  </p:notesMasterIdLst>
  <p:sldIdLst>
    <p:sldId id="291" r:id="rId11"/>
    <p:sldId id="292" r:id="rId12"/>
    <p:sldId id="286" r:id="rId13"/>
    <p:sldId id="293" r:id="rId14"/>
    <p:sldId id="294" r:id="rId15"/>
    <p:sldId id="256" r:id="rId16"/>
    <p:sldId id="257" r:id="rId17"/>
    <p:sldId id="287" r:id="rId18"/>
    <p:sldId id="288" r:id="rId19"/>
    <p:sldId id="289" r:id="rId20"/>
    <p:sldId id="290" r:id="rId21"/>
    <p:sldId id="295" r:id="rId22"/>
    <p:sldId id="296" r:id="rId23"/>
    <p:sldId id="297" r:id="rId24"/>
    <p:sldId id="298" r:id="rId25"/>
    <p:sldId id="299" r:id="rId26"/>
    <p:sldId id="300" r:id="rId27"/>
    <p:sldId id="301" r:id="rId28"/>
    <p:sldId id="302" r:id="rId29"/>
    <p:sldId id="303" r:id="rId30"/>
    <p:sldId id="304" r:id="rId31"/>
    <p:sldId id="305" r:id="rId32"/>
    <p:sldId id="306" r:id="rId33"/>
    <p:sldId id="307" r:id="rId34"/>
    <p:sldId id="308" r:id="rId35"/>
    <p:sldId id="309" r:id="rId36"/>
    <p:sldId id="310" r:id="rId37"/>
    <p:sldId id="311" r:id="rId38"/>
    <p:sldId id="312" r:id="rId39"/>
    <p:sldId id="313" r:id="rId40"/>
    <p:sldId id="258" r:id="rId41"/>
    <p:sldId id="264" r:id="rId42"/>
    <p:sldId id="265" r:id="rId43"/>
    <p:sldId id="267" r:id="rId44"/>
    <p:sldId id="283" r:id="rId45"/>
    <p:sldId id="268" r:id="rId46"/>
    <p:sldId id="314" r:id="rId47"/>
    <p:sldId id="269" r:id="rId48"/>
    <p:sldId id="284" r:id="rId49"/>
    <p:sldId id="315" r:id="rId50"/>
    <p:sldId id="316" r:id="rId51"/>
    <p:sldId id="317" r:id="rId52"/>
    <p:sldId id="318" r:id="rId53"/>
    <p:sldId id="266" r:id="rId54"/>
    <p:sldId id="270" r:id="rId55"/>
    <p:sldId id="260" r:id="rId56"/>
    <p:sldId id="319" r:id="rId57"/>
    <p:sldId id="320" r:id="rId58"/>
    <p:sldId id="321" r:id="rId59"/>
    <p:sldId id="322" r:id="rId60"/>
    <p:sldId id="323" r:id="rId61"/>
    <p:sldId id="273" r:id="rId62"/>
    <p:sldId id="278" r:id="rId63"/>
    <p:sldId id="275" r:id="rId64"/>
    <p:sldId id="274" r:id="rId65"/>
    <p:sldId id="324" r:id="rId66"/>
    <p:sldId id="325" r:id="rId67"/>
    <p:sldId id="326" r:id="rId68"/>
    <p:sldId id="259" r:id="rId69"/>
    <p:sldId id="327" r:id="rId70"/>
    <p:sldId id="261" r:id="rId71"/>
    <p:sldId id="262" r:id="rId72"/>
    <p:sldId id="263" r:id="rId73"/>
    <p:sldId id="328" r:id="rId74"/>
    <p:sldId id="329" r:id="rId75"/>
    <p:sldId id="330" r:id="rId76"/>
    <p:sldId id="331" r:id="rId77"/>
    <p:sldId id="332" r:id="rId78"/>
    <p:sldId id="333" r:id="rId79"/>
    <p:sldId id="334" r:id="rId80"/>
    <p:sldId id="335" r:id="rId81"/>
    <p:sldId id="336" r:id="rId82"/>
    <p:sldId id="337" r:id="rId83"/>
    <p:sldId id="338" r:id="rId84"/>
    <p:sldId id="339" r:id="rId85"/>
    <p:sldId id="340" r:id="rId86"/>
    <p:sldId id="341" r:id="rId87"/>
    <p:sldId id="342" r:id="rId88"/>
    <p:sldId id="343" r:id="rId89"/>
    <p:sldId id="344" r:id="rId90"/>
    <p:sldId id="345" r:id="rId91"/>
    <p:sldId id="276" r:id="rId92"/>
    <p:sldId id="346" r:id="rId93"/>
    <p:sldId id="347" r:id="rId94"/>
    <p:sldId id="348" r:id="rId95"/>
    <p:sldId id="349" r:id="rId96"/>
    <p:sldId id="277" r:id="rId97"/>
    <p:sldId id="350" r:id="rId98"/>
    <p:sldId id="351" r:id="rId99"/>
    <p:sldId id="352" r:id="rId100"/>
    <p:sldId id="271" r:id="rId101"/>
    <p:sldId id="272" r:id="rId102"/>
    <p:sldId id="353" r:id="rId103"/>
    <p:sldId id="354" r:id="rId104"/>
    <p:sldId id="355" r:id="rId105"/>
    <p:sldId id="279" r:id="rId106"/>
    <p:sldId id="356" r:id="rId107"/>
    <p:sldId id="280" r:id="rId108"/>
    <p:sldId id="357" r:id="rId109"/>
    <p:sldId id="281" r:id="rId110"/>
    <p:sldId id="358" r:id="rId111"/>
    <p:sldId id="359" r:id="rId112"/>
    <p:sldId id="360" r:id="rId113"/>
    <p:sldId id="361" r:id="rId114"/>
    <p:sldId id="362" r:id="rId115"/>
    <p:sldId id="363" r:id="rId116"/>
    <p:sldId id="364" r:id="rId117"/>
    <p:sldId id="365" r:id="rId118"/>
    <p:sldId id="366" r:id="rId119"/>
    <p:sldId id="367" r:id="rId120"/>
    <p:sldId id="368" r:id="rId121"/>
    <p:sldId id="369" r:id="rId122"/>
    <p:sldId id="370" r:id="rId123"/>
    <p:sldId id="371" r:id="rId124"/>
    <p:sldId id="372" r:id="rId125"/>
    <p:sldId id="373" r:id="rId126"/>
    <p:sldId id="374" r:id="rId127"/>
    <p:sldId id="375" r:id="rId128"/>
    <p:sldId id="376" r:id="rId129"/>
    <p:sldId id="377" r:id="rId130"/>
    <p:sldId id="378" r:id="rId131"/>
    <p:sldId id="379" r:id="rId132"/>
    <p:sldId id="380" r:id="rId133"/>
    <p:sldId id="381" r:id="rId134"/>
    <p:sldId id="382" r:id="rId135"/>
    <p:sldId id="383" r:id="rId136"/>
    <p:sldId id="384" r:id="rId137"/>
    <p:sldId id="385" r:id="rId138"/>
    <p:sldId id="282" r:id="rId139"/>
    <p:sldId id="386" r:id="rId140"/>
    <p:sldId id="387" r:id="rId141"/>
    <p:sldId id="285" r:id="rId142"/>
    <p:sldId id="388" r:id="rId143"/>
    <p:sldId id="389" r:id="rId144"/>
    <p:sldId id="390" r:id="rId145"/>
    <p:sldId id="391" r:id="rId146"/>
    <p:sldId id="392" r:id="rId147"/>
    <p:sldId id="393" r:id="rId148"/>
    <p:sldId id="394" r:id="rId149"/>
    <p:sldId id="395" r:id="rId150"/>
    <p:sldId id="396" r:id="rId151"/>
    <p:sldId id="397" r:id="rId152"/>
    <p:sldId id="398" r:id="rId153"/>
    <p:sldId id="399" r:id="rId154"/>
    <p:sldId id="400" r:id="rId155"/>
    <p:sldId id="401" r:id="rId156"/>
    <p:sldId id="402" r:id="rId157"/>
    <p:sldId id="403" r:id="rId158"/>
    <p:sldId id="404" r:id="rId159"/>
    <p:sldId id="405" r:id="rId160"/>
    <p:sldId id="406" r:id="rId161"/>
    <p:sldId id="407" r:id="rId162"/>
    <p:sldId id="408" r:id="rId163"/>
    <p:sldId id="409" r:id="rId164"/>
    <p:sldId id="410" r:id="rId165"/>
    <p:sldId id="411" r:id="rId166"/>
    <p:sldId id="412" r:id="rId167"/>
    <p:sldId id="413" r:id="rId168"/>
    <p:sldId id="414" r:id="rId169"/>
    <p:sldId id="415" r:id="rId170"/>
    <p:sldId id="416" r:id="rId171"/>
    <p:sldId id="417" r:id="rId172"/>
    <p:sldId id="418" r:id="rId173"/>
    <p:sldId id="419" r:id="rId174"/>
    <p:sldId id="420" r:id="rId175"/>
    <p:sldId id="421" r:id="rId176"/>
    <p:sldId id="422" r:id="rId177"/>
    <p:sldId id="423" r:id="rId178"/>
    <p:sldId id="424" r:id="rId179"/>
    <p:sldId id="425" r:id="rId180"/>
    <p:sldId id="426" r:id="rId181"/>
    <p:sldId id="427" r:id="rId182"/>
    <p:sldId id="428" r:id="rId183"/>
    <p:sldId id="429" r:id="rId184"/>
    <p:sldId id="430" r:id="rId185"/>
    <p:sldId id="431" r:id="rId186"/>
    <p:sldId id="432" r:id="rId187"/>
    <p:sldId id="433" r:id="rId188"/>
    <p:sldId id="434" r:id="rId189"/>
    <p:sldId id="435" r:id="rId190"/>
    <p:sldId id="436" r:id="rId191"/>
    <p:sldId id="437" r:id="rId192"/>
    <p:sldId id="438" r:id="rId193"/>
    <p:sldId id="439" r:id="rId194"/>
    <p:sldId id="440" r:id="rId195"/>
    <p:sldId id="441" r:id="rId196"/>
    <p:sldId id="442" r:id="rId197"/>
    <p:sldId id="443" r:id="rId198"/>
    <p:sldId id="444" r:id="rId199"/>
    <p:sldId id="445" r:id="rId200"/>
    <p:sldId id="446" r:id="rId201"/>
    <p:sldId id="447" r:id="rId202"/>
    <p:sldId id="448" r:id="rId203"/>
    <p:sldId id="449" r:id="rId204"/>
    <p:sldId id="450" r:id="rId205"/>
    <p:sldId id="451" r:id="rId206"/>
    <p:sldId id="452" r:id="rId207"/>
    <p:sldId id="453" r:id="rId208"/>
    <p:sldId id="454" r:id="rId209"/>
    <p:sldId id="455" r:id="rId210"/>
    <p:sldId id="456" r:id="rId211"/>
    <p:sldId id="457" r:id="rId212"/>
    <p:sldId id="458" r:id="rId213"/>
    <p:sldId id="459" r:id="rId214"/>
    <p:sldId id="460" r:id="rId215"/>
    <p:sldId id="461" r:id="rId216"/>
    <p:sldId id="462" r:id="rId217"/>
    <p:sldId id="463" r:id="rId218"/>
    <p:sldId id="464" r:id="rId219"/>
    <p:sldId id="465" r:id="rId220"/>
    <p:sldId id="466" r:id="rId221"/>
    <p:sldId id="467" r:id="rId222"/>
    <p:sldId id="468" r:id="rId223"/>
    <p:sldId id="469" r:id="rId224"/>
    <p:sldId id="470" r:id="rId225"/>
    <p:sldId id="471" r:id="rId226"/>
    <p:sldId id="472" r:id="rId227"/>
    <p:sldId id="473" r:id="rId228"/>
    <p:sldId id="474" r:id="rId229"/>
    <p:sldId id="475" r:id="rId230"/>
    <p:sldId id="476" r:id="rId231"/>
    <p:sldId id="477" r:id="rId232"/>
    <p:sldId id="478" r:id="rId233"/>
    <p:sldId id="479" r:id="rId234"/>
    <p:sldId id="480" r:id="rId235"/>
    <p:sldId id="481" r:id="rId236"/>
    <p:sldId id="482" r:id="rId237"/>
    <p:sldId id="483" r:id="rId238"/>
    <p:sldId id="484" r:id="rId239"/>
    <p:sldId id="485" r:id="rId240"/>
    <p:sldId id="486" r:id="rId241"/>
    <p:sldId id="487" r:id="rId242"/>
    <p:sldId id="488" r:id="rId243"/>
    <p:sldId id="489" r:id="rId244"/>
    <p:sldId id="490" r:id="rId245"/>
    <p:sldId id="491" r:id="rId246"/>
    <p:sldId id="492" r:id="rId247"/>
    <p:sldId id="493" r:id="rId248"/>
    <p:sldId id="494" r:id="rId249"/>
    <p:sldId id="495" r:id="rId250"/>
    <p:sldId id="496" r:id="rId251"/>
    <p:sldId id="497" r:id="rId252"/>
    <p:sldId id="498" r:id="rId253"/>
    <p:sldId id="499" r:id="rId254"/>
    <p:sldId id="500" r:id="rId255"/>
    <p:sldId id="501" r:id="rId256"/>
    <p:sldId id="502" r:id="rId257"/>
    <p:sldId id="503" r:id="rId258"/>
    <p:sldId id="504" r:id="rId259"/>
    <p:sldId id="505" r:id="rId260"/>
    <p:sldId id="506" r:id="rId261"/>
    <p:sldId id="507" r:id="rId262"/>
    <p:sldId id="508" r:id="rId263"/>
    <p:sldId id="509" r:id="rId264"/>
    <p:sldId id="510" r:id="rId265"/>
    <p:sldId id="511" r:id="rId266"/>
    <p:sldId id="512" r:id="rId267"/>
    <p:sldId id="513" r:id="rId268"/>
    <p:sldId id="514" r:id="rId269"/>
    <p:sldId id="515" r:id="rId270"/>
    <p:sldId id="516" r:id="rId271"/>
    <p:sldId id="517" r:id="rId272"/>
    <p:sldId id="518" r:id="rId273"/>
    <p:sldId id="519" r:id="rId274"/>
    <p:sldId id="520" r:id="rId275"/>
    <p:sldId id="521" r:id="rId276"/>
    <p:sldId id="522" r:id="rId277"/>
    <p:sldId id="523" r:id="rId278"/>
    <p:sldId id="524" r:id="rId279"/>
    <p:sldId id="525" r:id="rId280"/>
    <p:sldId id="526" r:id="rId281"/>
    <p:sldId id="527" r:id="rId282"/>
    <p:sldId id="528" r:id="rId283"/>
    <p:sldId id="529" r:id="rId284"/>
    <p:sldId id="530" r:id="rId285"/>
    <p:sldId id="531" r:id="rId286"/>
    <p:sldId id="532" r:id="rId287"/>
    <p:sldId id="533" r:id="rId288"/>
    <p:sldId id="534" r:id="rId289"/>
    <p:sldId id="535" r:id="rId290"/>
    <p:sldId id="536" r:id="rId291"/>
    <p:sldId id="537" r:id="rId292"/>
    <p:sldId id="538" r:id="rId293"/>
    <p:sldId id="539" r:id="rId294"/>
    <p:sldId id="540" r:id="rId295"/>
    <p:sldId id="541" r:id="rId296"/>
    <p:sldId id="542" r:id="rId297"/>
    <p:sldId id="543" r:id="rId298"/>
    <p:sldId id="544" r:id="rId299"/>
    <p:sldId id="545" r:id="rId300"/>
    <p:sldId id="546" r:id="rId301"/>
    <p:sldId id="547" r:id="rId302"/>
    <p:sldId id="548" r:id="rId303"/>
    <p:sldId id="549" r:id="rId304"/>
    <p:sldId id="550" r:id="rId305"/>
    <p:sldId id="551" r:id="rId306"/>
    <p:sldId id="552" r:id="rId307"/>
    <p:sldId id="553" r:id="rId308"/>
    <p:sldId id="554" r:id="rId309"/>
    <p:sldId id="555" r:id="rId310"/>
    <p:sldId id="556" r:id="rId3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7938" autoAdjust="0"/>
  </p:normalViewPr>
  <p:slideViewPr>
    <p:cSldViewPr snapToGrid="0">
      <p:cViewPr varScale="1">
        <p:scale>
          <a:sx n="83" d="100"/>
          <a:sy n="83" d="100"/>
        </p:scale>
        <p:origin x="1590"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07.xml"/><Relationship Id="rId299" Type="http://schemas.openxmlformats.org/officeDocument/2006/relationships/slide" Target="slides/slide289.xml"/><Relationship Id="rId21" Type="http://schemas.openxmlformats.org/officeDocument/2006/relationships/slide" Target="slides/slide11.xml"/><Relationship Id="rId63" Type="http://schemas.openxmlformats.org/officeDocument/2006/relationships/slide" Target="slides/slide53.xml"/><Relationship Id="rId159" Type="http://schemas.openxmlformats.org/officeDocument/2006/relationships/slide" Target="slides/slide149.xml"/><Relationship Id="rId170" Type="http://schemas.openxmlformats.org/officeDocument/2006/relationships/slide" Target="slides/slide160.xml"/><Relationship Id="rId226" Type="http://schemas.openxmlformats.org/officeDocument/2006/relationships/slide" Target="slides/slide216.xml"/><Relationship Id="rId268" Type="http://schemas.openxmlformats.org/officeDocument/2006/relationships/slide" Target="slides/slide258.xml"/><Relationship Id="rId32" Type="http://schemas.openxmlformats.org/officeDocument/2006/relationships/slide" Target="slides/slide22.xml"/><Relationship Id="rId74" Type="http://schemas.openxmlformats.org/officeDocument/2006/relationships/slide" Target="slides/slide64.xml"/><Relationship Id="rId128" Type="http://schemas.openxmlformats.org/officeDocument/2006/relationships/slide" Target="slides/slide118.xml"/><Relationship Id="rId5" Type="http://schemas.openxmlformats.org/officeDocument/2006/relationships/slideMaster" Target="slideMasters/slideMaster5.xml"/><Relationship Id="rId181" Type="http://schemas.openxmlformats.org/officeDocument/2006/relationships/slide" Target="slides/slide171.xml"/><Relationship Id="rId237" Type="http://schemas.openxmlformats.org/officeDocument/2006/relationships/slide" Target="slides/slide227.xml"/><Relationship Id="rId279" Type="http://schemas.openxmlformats.org/officeDocument/2006/relationships/slide" Target="slides/slide269.xml"/><Relationship Id="rId43" Type="http://schemas.openxmlformats.org/officeDocument/2006/relationships/slide" Target="slides/slide33.xml"/><Relationship Id="rId139" Type="http://schemas.openxmlformats.org/officeDocument/2006/relationships/slide" Target="slides/slide129.xml"/><Relationship Id="rId290" Type="http://schemas.openxmlformats.org/officeDocument/2006/relationships/slide" Target="slides/slide280.xml"/><Relationship Id="rId304" Type="http://schemas.openxmlformats.org/officeDocument/2006/relationships/slide" Target="slides/slide294.xml"/><Relationship Id="rId85" Type="http://schemas.openxmlformats.org/officeDocument/2006/relationships/slide" Target="slides/slide75.xml"/><Relationship Id="rId150" Type="http://schemas.openxmlformats.org/officeDocument/2006/relationships/slide" Target="slides/slide140.xml"/><Relationship Id="rId192" Type="http://schemas.openxmlformats.org/officeDocument/2006/relationships/slide" Target="slides/slide182.xml"/><Relationship Id="rId206" Type="http://schemas.openxmlformats.org/officeDocument/2006/relationships/slide" Target="slides/slide196.xml"/><Relationship Id="rId248" Type="http://schemas.openxmlformats.org/officeDocument/2006/relationships/slide" Target="slides/slide238.xml"/><Relationship Id="rId12" Type="http://schemas.openxmlformats.org/officeDocument/2006/relationships/slide" Target="slides/slide2.xml"/><Relationship Id="rId108" Type="http://schemas.openxmlformats.org/officeDocument/2006/relationships/slide" Target="slides/slide98.xml"/><Relationship Id="rId315" Type="http://schemas.openxmlformats.org/officeDocument/2006/relationships/theme" Target="theme/theme1.xml"/><Relationship Id="rId54" Type="http://schemas.openxmlformats.org/officeDocument/2006/relationships/slide" Target="slides/slide44.xml"/><Relationship Id="rId96" Type="http://schemas.openxmlformats.org/officeDocument/2006/relationships/slide" Target="slides/slide86.xml"/><Relationship Id="rId161" Type="http://schemas.openxmlformats.org/officeDocument/2006/relationships/slide" Target="slides/slide151.xml"/><Relationship Id="rId217" Type="http://schemas.openxmlformats.org/officeDocument/2006/relationships/slide" Target="slides/slide207.xml"/><Relationship Id="rId259" Type="http://schemas.openxmlformats.org/officeDocument/2006/relationships/slide" Target="slides/slide249.xml"/><Relationship Id="rId23" Type="http://schemas.openxmlformats.org/officeDocument/2006/relationships/slide" Target="slides/slide13.xml"/><Relationship Id="rId119" Type="http://schemas.openxmlformats.org/officeDocument/2006/relationships/slide" Target="slides/slide109.xml"/><Relationship Id="rId270" Type="http://schemas.openxmlformats.org/officeDocument/2006/relationships/slide" Target="slides/slide260.xml"/><Relationship Id="rId65" Type="http://schemas.openxmlformats.org/officeDocument/2006/relationships/slide" Target="slides/slide55.xml"/><Relationship Id="rId130" Type="http://schemas.openxmlformats.org/officeDocument/2006/relationships/slide" Target="slides/slide120.xml"/><Relationship Id="rId172" Type="http://schemas.openxmlformats.org/officeDocument/2006/relationships/slide" Target="slides/slide162.xml"/><Relationship Id="rId193" Type="http://schemas.openxmlformats.org/officeDocument/2006/relationships/slide" Target="slides/slide183.xml"/><Relationship Id="rId207" Type="http://schemas.openxmlformats.org/officeDocument/2006/relationships/slide" Target="slides/slide197.xml"/><Relationship Id="rId228" Type="http://schemas.openxmlformats.org/officeDocument/2006/relationships/slide" Target="slides/slide218.xml"/><Relationship Id="rId249" Type="http://schemas.openxmlformats.org/officeDocument/2006/relationships/slide" Target="slides/slide239.xml"/><Relationship Id="rId13" Type="http://schemas.openxmlformats.org/officeDocument/2006/relationships/slide" Target="slides/slide3.xml"/><Relationship Id="rId109" Type="http://schemas.openxmlformats.org/officeDocument/2006/relationships/slide" Target="slides/slide99.xml"/><Relationship Id="rId260" Type="http://schemas.openxmlformats.org/officeDocument/2006/relationships/slide" Target="slides/slide250.xml"/><Relationship Id="rId281" Type="http://schemas.openxmlformats.org/officeDocument/2006/relationships/slide" Target="slides/slide271.xml"/><Relationship Id="rId316" Type="http://schemas.openxmlformats.org/officeDocument/2006/relationships/tableStyles" Target="tableStyles.xml"/><Relationship Id="rId34" Type="http://schemas.openxmlformats.org/officeDocument/2006/relationships/slide" Target="slides/slide24.xml"/><Relationship Id="rId55" Type="http://schemas.openxmlformats.org/officeDocument/2006/relationships/slide" Target="slides/slide45.xml"/><Relationship Id="rId76" Type="http://schemas.openxmlformats.org/officeDocument/2006/relationships/slide" Target="slides/slide66.xml"/><Relationship Id="rId97" Type="http://schemas.openxmlformats.org/officeDocument/2006/relationships/slide" Target="slides/slide87.xml"/><Relationship Id="rId120" Type="http://schemas.openxmlformats.org/officeDocument/2006/relationships/slide" Target="slides/slide110.xml"/><Relationship Id="rId141" Type="http://schemas.openxmlformats.org/officeDocument/2006/relationships/slide" Target="slides/slide131.xml"/><Relationship Id="rId7" Type="http://schemas.openxmlformats.org/officeDocument/2006/relationships/slideMaster" Target="slideMasters/slideMaster7.xml"/><Relationship Id="rId162" Type="http://schemas.openxmlformats.org/officeDocument/2006/relationships/slide" Target="slides/slide152.xml"/><Relationship Id="rId183" Type="http://schemas.openxmlformats.org/officeDocument/2006/relationships/slide" Target="slides/slide173.xml"/><Relationship Id="rId218" Type="http://schemas.openxmlformats.org/officeDocument/2006/relationships/slide" Target="slides/slide208.xml"/><Relationship Id="rId239" Type="http://schemas.openxmlformats.org/officeDocument/2006/relationships/slide" Target="slides/slide229.xml"/><Relationship Id="rId250" Type="http://schemas.openxmlformats.org/officeDocument/2006/relationships/slide" Target="slides/slide240.xml"/><Relationship Id="rId271" Type="http://schemas.openxmlformats.org/officeDocument/2006/relationships/slide" Target="slides/slide261.xml"/><Relationship Id="rId292" Type="http://schemas.openxmlformats.org/officeDocument/2006/relationships/slide" Target="slides/slide282.xml"/><Relationship Id="rId306" Type="http://schemas.openxmlformats.org/officeDocument/2006/relationships/slide" Target="slides/slide296.xml"/><Relationship Id="rId24" Type="http://schemas.openxmlformats.org/officeDocument/2006/relationships/slide" Target="slides/slide14.xml"/><Relationship Id="rId45" Type="http://schemas.openxmlformats.org/officeDocument/2006/relationships/slide" Target="slides/slide35.xml"/><Relationship Id="rId66" Type="http://schemas.openxmlformats.org/officeDocument/2006/relationships/slide" Target="slides/slide56.xml"/><Relationship Id="rId87" Type="http://schemas.openxmlformats.org/officeDocument/2006/relationships/slide" Target="slides/slide77.xml"/><Relationship Id="rId110" Type="http://schemas.openxmlformats.org/officeDocument/2006/relationships/slide" Target="slides/slide100.xml"/><Relationship Id="rId131" Type="http://schemas.openxmlformats.org/officeDocument/2006/relationships/slide" Target="slides/slide121.xml"/><Relationship Id="rId152" Type="http://schemas.openxmlformats.org/officeDocument/2006/relationships/slide" Target="slides/slide142.xml"/><Relationship Id="rId173" Type="http://schemas.openxmlformats.org/officeDocument/2006/relationships/slide" Target="slides/slide163.xml"/><Relationship Id="rId194" Type="http://schemas.openxmlformats.org/officeDocument/2006/relationships/slide" Target="slides/slide184.xml"/><Relationship Id="rId208" Type="http://schemas.openxmlformats.org/officeDocument/2006/relationships/slide" Target="slides/slide198.xml"/><Relationship Id="rId229" Type="http://schemas.openxmlformats.org/officeDocument/2006/relationships/slide" Target="slides/slide219.xml"/><Relationship Id="rId240" Type="http://schemas.openxmlformats.org/officeDocument/2006/relationships/slide" Target="slides/slide230.xml"/><Relationship Id="rId261" Type="http://schemas.openxmlformats.org/officeDocument/2006/relationships/slide" Target="slides/slide251.xml"/><Relationship Id="rId14" Type="http://schemas.openxmlformats.org/officeDocument/2006/relationships/slide" Target="slides/slide4.xml"/><Relationship Id="rId35" Type="http://schemas.openxmlformats.org/officeDocument/2006/relationships/slide" Target="slides/slide25.xml"/><Relationship Id="rId56" Type="http://schemas.openxmlformats.org/officeDocument/2006/relationships/slide" Target="slides/slide46.xml"/><Relationship Id="rId77" Type="http://schemas.openxmlformats.org/officeDocument/2006/relationships/slide" Target="slides/slide67.xml"/><Relationship Id="rId100" Type="http://schemas.openxmlformats.org/officeDocument/2006/relationships/slide" Target="slides/slide90.xml"/><Relationship Id="rId282" Type="http://schemas.openxmlformats.org/officeDocument/2006/relationships/slide" Target="slides/slide272.xml"/><Relationship Id="rId8" Type="http://schemas.openxmlformats.org/officeDocument/2006/relationships/slideMaster" Target="slideMasters/slideMaster8.xml"/><Relationship Id="rId98" Type="http://schemas.openxmlformats.org/officeDocument/2006/relationships/slide" Target="slides/slide88.xml"/><Relationship Id="rId121" Type="http://schemas.openxmlformats.org/officeDocument/2006/relationships/slide" Target="slides/slide111.xml"/><Relationship Id="rId142" Type="http://schemas.openxmlformats.org/officeDocument/2006/relationships/slide" Target="slides/slide132.xml"/><Relationship Id="rId163" Type="http://schemas.openxmlformats.org/officeDocument/2006/relationships/slide" Target="slides/slide153.xml"/><Relationship Id="rId184" Type="http://schemas.openxmlformats.org/officeDocument/2006/relationships/slide" Target="slides/slide174.xml"/><Relationship Id="rId219" Type="http://schemas.openxmlformats.org/officeDocument/2006/relationships/slide" Target="slides/slide209.xml"/><Relationship Id="rId230" Type="http://schemas.openxmlformats.org/officeDocument/2006/relationships/slide" Target="slides/slide220.xml"/><Relationship Id="rId251" Type="http://schemas.openxmlformats.org/officeDocument/2006/relationships/slide" Target="slides/slide241.xml"/><Relationship Id="rId25" Type="http://schemas.openxmlformats.org/officeDocument/2006/relationships/slide" Target="slides/slide15.xml"/><Relationship Id="rId46" Type="http://schemas.openxmlformats.org/officeDocument/2006/relationships/slide" Target="slides/slide36.xml"/><Relationship Id="rId67" Type="http://schemas.openxmlformats.org/officeDocument/2006/relationships/slide" Target="slides/slide57.xml"/><Relationship Id="rId272" Type="http://schemas.openxmlformats.org/officeDocument/2006/relationships/slide" Target="slides/slide262.xml"/><Relationship Id="rId293" Type="http://schemas.openxmlformats.org/officeDocument/2006/relationships/slide" Target="slides/slide283.xml"/><Relationship Id="rId307" Type="http://schemas.openxmlformats.org/officeDocument/2006/relationships/slide" Target="slides/slide297.xml"/><Relationship Id="rId88" Type="http://schemas.openxmlformats.org/officeDocument/2006/relationships/slide" Target="slides/slide78.xml"/><Relationship Id="rId111" Type="http://schemas.openxmlformats.org/officeDocument/2006/relationships/slide" Target="slides/slide101.xml"/><Relationship Id="rId132" Type="http://schemas.openxmlformats.org/officeDocument/2006/relationships/slide" Target="slides/slide122.xml"/><Relationship Id="rId153" Type="http://schemas.openxmlformats.org/officeDocument/2006/relationships/slide" Target="slides/slide143.xml"/><Relationship Id="rId174" Type="http://schemas.openxmlformats.org/officeDocument/2006/relationships/slide" Target="slides/slide164.xml"/><Relationship Id="rId195" Type="http://schemas.openxmlformats.org/officeDocument/2006/relationships/slide" Target="slides/slide185.xml"/><Relationship Id="rId209" Type="http://schemas.openxmlformats.org/officeDocument/2006/relationships/slide" Target="slides/slide199.xml"/><Relationship Id="rId220" Type="http://schemas.openxmlformats.org/officeDocument/2006/relationships/slide" Target="slides/slide210.xml"/><Relationship Id="rId241" Type="http://schemas.openxmlformats.org/officeDocument/2006/relationships/slide" Target="slides/slide231.xml"/><Relationship Id="rId15" Type="http://schemas.openxmlformats.org/officeDocument/2006/relationships/slide" Target="slides/slide5.xml"/><Relationship Id="rId36" Type="http://schemas.openxmlformats.org/officeDocument/2006/relationships/slide" Target="slides/slide26.xml"/><Relationship Id="rId57" Type="http://schemas.openxmlformats.org/officeDocument/2006/relationships/slide" Target="slides/slide47.xml"/><Relationship Id="rId262" Type="http://schemas.openxmlformats.org/officeDocument/2006/relationships/slide" Target="slides/slide252.xml"/><Relationship Id="rId283" Type="http://schemas.openxmlformats.org/officeDocument/2006/relationships/slide" Target="slides/slide273.xml"/><Relationship Id="rId78" Type="http://schemas.openxmlformats.org/officeDocument/2006/relationships/slide" Target="slides/slide68.xml"/><Relationship Id="rId99" Type="http://schemas.openxmlformats.org/officeDocument/2006/relationships/slide" Target="slides/slide89.xml"/><Relationship Id="rId101" Type="http://schemas.openxmlformats.org/officeDocument/2006/relationships/slide" Target="slides/slide91.xml"/><Relationship Id="rId122" Type="http://schemas.openxmlformats.org/officeDocument/2006/relationships/slide" Target="slides/slide112.xml"/><Relationship Id="rId143" Type="http://schemas.openxmlformats.org/officeDocument/2006/relationships/slide" Target="slides/slide133.xml"/><Relationship Id="rId164" Type="http://schemas.openxmlformats.org/officeDocument/2006/relationships/slide" Target="slides/slide154.xml"/><Relationship Id="rId185" Type="http://schemas.openxmlformats.org/officeDocument/2006/relationships/slide" Target="slides/slide175.xml"/><Relationship Id="rId9" Type="http://schemas.openxmlformats.org/officeDocument/2006/relationships/slideMaster" Target="slideMasters/slideMaster9.xml"/><Relationship Id="rId210" Type="http://schemas.openxmlformats.org/officeDocument/2006/relationships/slide" Target="slides/slide200.xml"/><Relationship Id="rId26" Type="http://schemas.openxmlformats.org/officeDocument/2006/relationships/slide" Target="slides/slide16.xml"/><Relationship Id="rId231" Type="http://schemas.openxmlformats.org/officeDocument/2006/relationships/slide" Target="slides/slide221.xml"/><Relationship Id="rId252" Type="http://schemas.openxmlformats.org/officeDocument/2006/relationships/slide" Target="slides/slide242.xml"/><Relationship Id="rId273" Type="http://schemas.openxmlformats.org/officeDocument/2006/relationships/slide" Target="slides/slide263.xml"/><Relationship Id="rId294" Type="http://schemas.openxmlformats.org/officeDocument/2006/relationships/slide" Target="slides/slide284.xml"/><Relationship Id="rId308" Type="http://schemas.openxmlformats.org/officeDocument/2006/relationships/slide" Target="slides/slide298.xml"/><Relationship Id="rId47" Type="http://schemas.openxmlformats.org/officeDocument/2006/relationships/slide" Target="slides/slide37.xml"/><Relationship Id="rId68" Type="http://schemas.openxmlformats.org/officeDocument/2006/relationships/slide" Target="slides/slide58.xml"/><Relationship Id="rId89" Type="http://schemas.openxmlformats.org/officeDocument/2006/relationships/slide" Target="slides/slide79.xml"/><Relationship Id="rId112" Type="http://schemas.openxmlformats.org/officeDocument/2006/relationships/slide" Target="slides/slide102.xml"/><Relationship Id="rId133" Type="http://schemas.openxmlformats.org/officeDocument/2006/relationships/slide" Target="slides/slide123.xml"/><Relationship Id="rId154" Type="http://schemas.openxmlformats.org/officeDocument/2006/relationships/slide" Target="slides/slide144.xml"/><Relationship Id="rId175" Type="http://schemas.openxmlformats.org/officeDocument/2006/relationships/slide" Target="slides/slide165.xml"/><Relationship Id="rId196" Type="http://schemas.openxmlformats.org/officeDocument/2006/relationships/slide" Target="slides/slide186.xml"/><Relationship Id="rId200" Type="http://schemas.openxmlformats.org/officeDocument/2006/relationships/slide" Target="slides/slide190.xml"/><Relationship Id="rId16" Type="http://schemas.openxmlformats.org/officeDocument/2006/relationships/slide" Target="slides/slide6.xml"/><Relationship Id="rId221" Type="http://schemas.openxmlformats.org/officeDocument/2006/relationships/slide" Target="slides/slide211.xml"/><Relationship Id="rId242" Type="http://schemas.openxmlformats.org/officeDocument/2006/relationships/slide" Target="slides/slide232.xml"/><Relationship Id="rId263" Type="http://schemas.openxmlformats.org/officeDocument/2006/relationships/slide" Target="slides/slide253.xml"/><Relationship Id="rId284" Type="http://schemas.openxmlformats.org/officeDocument/2006/relationships/slide" Target="slides/slide274.xml"/><Relationship Id="rId37" Type="http://schemas.openxmlformats.org/officeDocument/2006/relationships/slide" Target="slides/slide27.xml"/><Relationship Id="rId58" Type="http://schemas.openxmlformats.org/officeDocument/2006/relationships/slide" Target="slides/slide48.xml"/><Relationship Id="rId79" Type="http://schemas.openxmlformats.org/officeDocument/2006/relationships/slide" Target="slides/slide69.xml"/><Relationship Id="rId102" Type="http://schemas.openxmlformats.org/officeDocument/2006/relationships/slide" Target="slides/slide92.xml"/><Relationship Id="rId123" Type="http://schemas.openxmlformats.org/officeDocument/2006/relationships/slide" Target="slides/slide113.xml"/><Relationship Id="rId144" Type="http://schemas.openxmlformats.org/officeDocument/2006/relationships/slide" Target="slides/slide134.xml"/><Relationship Id="rId90" Type="http://schemas.openxmlformats.org/officeDocument/2006/relationships/slide" Target="slides/slide80.xml"/><Relationship Id="rId165" Type="http://schemas.openxmlformats.org/officeDocument/2006/relationships/slide" Target="slides/slide155.xml"/><Relationship Id="rId186" Type="http://schemas.openxmlformats.org/officeDocument/2006/relationships/slide" Target="slides/slide176.xml"/><Relationship Id="rId211" Type="http://schemas.openxmlformats.org/officeDocument/2006/relationships/slide" Target="slides/slide201.xml"/><Relationship Id="rId232" Type="http://schemas.openxmlformats.org/officeDocument/2006/relationships/slide" Target="slides/slide222.xml"/><Relationship Id="rId253" Type="http://schemas.openxmlformats.org/officeDocument/2006/relationships/slide" Target="slides/slide243.xml"/><Relationship Id="rId274" Type="http://schemas.openxmlformats.org/officeDocument/2006/relationships/slide" Target="slides/slide264.xml"/><Relationship Id="rId295" Type="http://schemas.openxmlformats.org/officeDocument/2006/relationships/slide" Target="slides/slide285.xml"/><Relationship Id="rId309" Type="http://schemas.openxmlformats.org/officeDocument/2006/relationships/slide" Target="slides/slide299.xml"/><Relationship Id="rId27" Type="http://schemas.openxmlformats.org/officeDocument/2006/relationships/slide" Target="slides/slide17.xml"/><Relationship Id="rId48" Type="http://schemas.openxmlformats.org/officeDocument/2006/relationships/slide" Target="slides/slide38.xml"/><Relationship Id="rId69" Type="http://schemas.openxmlformats.org/officeDocument/2006/relationships/slide" Target="slides/slide59.xml"/><Relationship Id="rId113" Type="http://schemas.openxmlformats.org/officeDocument/2006/relationships/slide" Target="slides/slide103.xml"/><Relationship Id="rId134" Type="http://schemas.openxmlformats.org/officeDocument/2006/relationships/slide" Target="slides/slide124.xml"/><Relationship Id="rId80" Type="http://schemas.openxmlformats.org/officeDocument/2006/relationships/slide" Target="slides/slide70.xml"/><Relationship Id="rId155" Type="http://schemas.openxmlformats.org/officeDocument/2006/relationships/slide" Target="slides/slide145.xml"/><Relationship Id="rId176" Type="http://schemas.openxmlformats.org/officeDocument/2006/relationships/slide" Target="slides/slide166.xml"/><Relationship Id="rId197" Type="http://schemas.openxmlformats.org/officeDocument/2006/relationships/slide" Target="slides/slide187.xml"/><Relationship Id="rId201" Type="http://schemas.openxmlformats.org/officeDocument/2006/relationships/slide" Target="slides/slide191.xml"/><Relationship Id="rId222" Type="http://schemas.openxmlformats.org/officeDocument/2006/relationships/slide" Target="slides/slide212.xml"/><Relationship Id="rId243" Type="http://schemas.openxmlformats.org/officeDocument/2006/relationships/slide" Target="slides/slide233.xml"/><Relationship Id="rId264" Type="http://schemas.openxmlformats.org/officeDocument/2006/relationships/slide" Target="slides/slide254.xml"/><Relationship Id="rId285" Type="http://schemas.openxmlformats.org/officeDocument/2006/relationships/slide" Target="slides/slide275.xml"/><Relationship Id="rId17" Type="http://schemas.openxmlformats.org/officeDocument/2006/relationships/slide" Target="slides/slide7.xml"/><Relationship Id="rId38" Type="http://schemas.openxmlformats.org/officeDocument/2006/relationships/slide" Target="slides/slide28.xml"/><Relationship Id="rId59" Type="http://schemas.openxmlformats.org/officeDocument/2006/relationships/slide" Target="slides/slide49.xml"/><Relationship Id="rId103" Type="http://schemas.openxmlformats.org/officeDocument/2006/relationships/slide" Target="slides/slide93.xml"/><Relationship Id="rId124" Type="http://schemas.openxmlformats.org/officeDocument/2006/relationships/slide" Target="slides/slide114.xml"/><Relationship Id="rId310" Type="http://schemas.openxmlformats.org/officeDocument/2006/relationships/slide" Target="slides/slide300.xml"/><Relationship Id="rId70" Type="http://schemas.openxmlformats.org/officeDocument/2006/relationships/slide" Target="slides/slide60.xml"/><Relationship Id="rId91" Type="http://schemas.openxmlformats.org/officeDocument/2006/relationships/slide" Target="slides/slide81.xml"/><Relationship Id="rId145" Type="http://schemas.openxmlformats.org/officeDocument/2006/relationships/slide" Target="slides/slide135.xml"/><Relationship Id="rId166" Type="http://schemas.openxmlformats.org/officeDocument/2006/relationships/slide" Target="slides/slide156.xml"/><Relationship Id="rId187" Type="http://schemas.openxmlformats.org/officeDocument/2006/relationships/slide" Target="slides/slide177.xml"/><Relationship Id="rId1" Type="http://schemas.openxmlformats.org/officeDocument/2006/relationships/slideMaster" Target="slideMasters/slideMaster1.xml"/><Relationship Id="rId212" Type="http://schemas.openxmlformats.org/officeDocument/2006/relationships/slide" Target="slides/slide202.xml"/><Relationship Id="rId233" Type="http://schemas.openxmlformats.org/officeDocument/2006/relationships/slide" Target="slides/slide223.xml"/><Relationship Id="rId254" Type="http://schemas.openxmlformats.org/officeDocument/2006/relationships/slide" Target="slides/slide244.xml"/><Relationship Id="rId28" Type="http://schemas.openxmlformats.org/officeDocument/2006/relationships/slide" Target="slides/slide18.xml"/><Relationship Id="rId49" Type="http://schemas.openxmlformats.org/officeDocument/2006/relationships/slide" Target="slides/slide39.xml"/><Relationship Id="rId114" Type="http://schemas.openxmlformats.org/officeDocument/2006/relationships/slide" Target="slides/slide104.xml"/><Relationship Id="rId275" Type="http://schemas.openxmlformats.org/officeDocument/2006/relationships/slide" Target="slides/slide265.xml"/><Relationship Id="rId296" Type="http://schemas.openxmlformats.org/officeDocument/2006/relationships/slide" Target="slides/slide286.xml"/><Relationship Id="rId300" Type="http://schemas.openxmlformats.org/officeDocument/2006/relationships/slide" Target="slides/slide290.xml"/><Relationship Id="rId60" Type="http://schemas.openxmlformats.org/officeDocument/2006/relationships/slide" Target="slides/slide50.xml"/><Relationship Id="rId81" Type="http://schemas.openxmlformats.org/officeDocument/2006/relationships/slide" Target="slides/slide71.xml"/><Relationship Id="rId135" Type="http://schemas.openxmlformats.org/officeDocument/2006/relationships/slide" Target="slides/slide125.xml"/><Relationship Id="rId156" Type="http://schemas.openxmlformats.org/officeDocument/2006/relationships/slide" Target="slides/slide146.xml"/><Relationship Id="rId177" Type="http://schemas.openxmlformats.org/officeDocument/2006/relationships/slide" Target="slides/slide167.xml"/><Relationship Id="rId198" Type="http://schemas.openxmlformats.org/officeDocument/2006/relationships/slide" Target="slides/slide188.xml"/><Relationship Id="rId202" Type="http://schemas.openxmlformats.org/officeDocument/2006/relationships/slide" Target="slides/slide192.xml"/><Relationship Id="rId223" Type="http://schemas.openxmlformats.org/officeDocument/2006/relationships/slide" Target="slides/slide213.xml"/><Relationship Id="rId244" Type="http://schemas.openxmlformats.org/officeDocument/2006/relationships/slide" Target="slides/slide234.xml"/><Relationship Id="rId18" Type="http://schemas.openxmlformats.org/officeDocument/2006/relationships/slide" Target="slides/slide8.xml"/><Relationship Id="rId39" Type="http://schemas.openxmlformats.org/officeDocument/2006/relationships/slide" Target="slides/slide29.xml"/><Relationship Id="rId265" Type="http://schemas.openxmlformats.org/officeDocument/2006/relationships/slide" Target="slides/slide255.xml"/><Relationship Id="rId286" Type="http://schemas.openxmlformats.org/officeDocument/2006/relationships/slide" Target="slides/slide276.xml"/><Relationship Id="rId50" Type="http://schemas.openxmlformats.org/officeDocument/2006/relationships/slide" Target="slides/slide40.xml"/><Relationship Id="rId104" Type="http://schemas.openxmlformats.org/officeDocument/2006/relationships/slide" Target="slides/slide94.xml"/><Relationship Id="rId125" Type="http://schemas.openxmlformats.org/officeDocument/2006/relationships/slide" Target="slides/slide115.xml"/><Relationship Id="rId146" Type="http://schemas.openxmlformats.org/officeDocument/2006/relationships/slide" Target="slides/slide136.xml"/><Relationship Id="rId167" Type="http://schemas.openxmlformats.org/officeDocument/2006/relationships/slide" Target="slides/slide157.xml"/><Relationship Id="rId188" Type="http://schemas.openxmlformats.org/officeDocument/2006/relationships/slide" Target="slides/slide178.xml"/><Relationship Id="rId311" Type="http://schemas.openxmlformats.org/officeDocument/2006/relationships/slide" Target="slides/slide301.xml"/><Relationship Id="rId71" Type="http://schemas.openxmlformats.org/officeDocument/2006/relationships/slide" Target="slides/slide61.xml"/><Relationship Id="rId92" Type="http://schemas.openxmlformats.org/officeDocument/2006/relationships/slide" Target="slides/slide82.xml"/><Relationship Id="rId213" Type="http://schemas.openxmlformats.org/officeDocument/2006/relationships/slide" Target="slides/slide203.xml"/><Relationship Id="rId234" Type="http://schemas.openxmlformats.org/officeDocument/2006/relationships/slide" Target="slides/slide224.xml"/><Relationship Id="rId2" Type="http://schemas.openxmlformats.org/officeDocument/2006/relationships/slideMaster" Target="slideMasters/slideMaster2.xml"/><Relationship Id="rId29" Type="http://schemas.openxmlformats.org/officeDocument/2006/relationships/slide" Target="slides/slide19.xml"/><Relationship Id="rId255" Type="http://schemas.openxmlformats.org/officeDocument/2006/relationships/slide" Target="slides/slide245.xml"/><Relationship Id="rId276" Type="http://schemas.openxmlformats.org/officeDocument/2006/relationships/slide" Target="slides/slide266.xml"/><Relationship Id="rId297" Type="http://schemas.openxmlformats.org/officeDocument/2006/relationships/slide" Target="slides/slide287.xml"/><Relationship Id="rId40" Type="http://schemas.openxmlformats.org/officeDocument/2006/relationships/slide" Target="slides/slide30.xml"/><Relationship Id="rId115" Type="http://schemas.openxmlformats.org/officeDocument/2006/relationships/slide" Target="slides/slide105.xml"/><Relationship Id="rId136" Type="http://schemas.openxmlformats.org/officeDocument/2006/relationships/slide" Target="slides/slide126.xml"/><Relationship Id="rId157" Type="http://schemas.openxmlformats.org/officeDocument/2006/relationships/slide" Target="slides/slide147.xml"/><Relationship Id="rId178" Type="http://schemas.openxmlformats.org/officeDocument/2006/relationships/slide" Target="slides/slide168.xml"/><Relationship Id="rId301" Type="http://schemas.openxmlformats.org/officeDocument/2006/relationships/slide" Target="slides/slide291.xml"/><Relationship Id="rId61" Type="http://schemas.openxmlformats.org/officeDocument/2006/relationships/slide" Target="slides/slide51.xml"/><Relationship Id="rId82" Type="http://schemas.openxmlformats.org/officeDocument/2006/relationships/slide" Target="slides/slide72.xml"/><Relationship Id="rId199" Type="http://schemas.openxmlformats.org/officeDocument/2006/relationships/slide" Target="slides/slide189.xml"/><Relationship Id="rId203" Type="http://schemas.openxmlformats.org/officeDocument/2006/relationships/slide" Target="slides/slide193.xml"/><Relationship Id="rId19" Type="http://schemas.openxmlformats.org/officeDocument/2006/relationships/slide" Target="slides/slide9.xml"/><Relationship Id="rId224" Type="http://schemas.openxmlformats.org/officeDocument/2006/relationships/slide" Target="slides/slide214.xml"/><Relationship Id="rId245" Type="http://schemas.openxmlformats.org/officeDocument/2006/relationships/slide" Target="slides/slide235.xml"/><Relationship Id="rId266" Type="http://schemas.openxmlformats.org/officeDocument/2006/relationships/slide" Target="slides/slide256.xml"/><Relationship Id="rId287" Type="http://schemas.openxmlformats.org/officeDocument/2006/relationships/slide" Target="slides/slide277.xml"/><Relationship Id="rId30" Type="http://schemas.openxmlformats.org/officeDocument/2006/relationships/slide" Target="slides/slide20.xml"/><Relationship Id="rId105" Type="http://schemas.openxmlformats.org/officeDocument/2006/relationships/slide" Target="slides/slide95.xml"/><Relationship Id="rId126" Type="http://schemas.openxmlformats.org/officeDocument/2006/relationships/slide" Target="slides/slide116.xml"/><Relationship Id="rId147" Type="http://schemas.openxmlformats.org/officeDocument/2006/relationships/slide" Target="slides/slide137.xml"/><Relationship Id="rId168" Type="http://schemas.openxmlformats.org/officeDocument/2006/relationships/slide" Target="slides/slide158.xml"/><Relationship Id="rId312" Type="http://schemas.openxmlformats.org/officeDocument/2006/relationships/notesMaster" Target="notesMasters/notesMaster1.xml"/><Relationship Id="rId51" Type="http://schemas.openxmlformats.org/officeDocument/2006/relationships/slide" Target="slides/slide41.xml"/><Relationship Id="rId72" Type="http://schemas.openxmlformats.org/officeDocument/2006/relationships/slide" Target="slides/slide62.xml"/><Relationship Id="rId93" Type="http://schemas.openxmlformats.org/officeDocument/2006/relationships/slide" Target="slides/slide83.xml"/><Relationship Id="rId189" Type="http://schemas.openxmlformats.org/officeDocument/2006/relationships/slide" Target="slides/slide179.xml"/><Relationship Id="rId3" Type="http://schemas.openxmlformats.org/officeDocument/2006/relationships/slideMaster" Target="slideMasters/slideMaster3.xml"/><Relationship Id="rId214" Type="http://schemas.openxmlformats.org/officeDocument/2006/relationships/slide" Target="slides/slide204.xml"/><Relationship Id="rId235" Type="http://schemas.openxmlformats.org/officeDocument/2006/relationships/slide" Target="slides/slide225.xml"/><Relationship Id="rId256" Type="http://schemas.openxmlformats.org/officeDocument/2006/relationships/slide" Target="slides/slide246.xml"/><Relationship Id="rId277" Type="http://schemas.openxmlformats.org/officeDocument/2006/relationships/slide" Target="slides/slide267.xml"/><Relationship Id="rId298" Type="http://schemas.openxmlformats.org/officeDocument/2006/relationships/slide" Target="slides/slide288.xml"/><Relationship Id="rId116" Type="http://schemas.openxmlformats.org/officeDocument/2006/relationships/slide" Target="slides/slide106.xml"/><Relationship Id="rId137" Type="http://schemas.openxmlformats.org/officeDocument/2006/relationships/slide" Target="slides/slide127.xml"/><Relationship Id="rId158" Type="http://schemas.openxmlformats.org/officeDocument/2006/relationships/slide" Target="slides/slide148.xml"/><Relationship Id="rId302" Type="http://schemas.openxmlformats.org/officeDocument/2006/relationships/slide" Target="slides/slide292.xml"/><Relationship Id="rId20" Type="http://schemas.openxmlformats.org/officeDocument/2006/relationships/slide" Target="slides/slide10.xml"/><Relationship Id="rId41" Type="http://schemas.openxmlformats.org/officeDocument/2006/relationships/slide" Target="slides/slide31.xml"/><Relationship Id="rId62" Type="http://schemas.openxmlformats.org/officeDocument/2006/relationships/slide" Target="slides/slide52.xml"/><Relationship Id="rId83" Type="http://schemas.openxmlformats.org/officeDocument/2006/relationships/slide" Target="slides/slide73.xml"/><Relationship Id="rId179" Type="http://schemas.openxmlformats.org/officeDocument/2006/relationships/slide" Target="slides/slide169.xml"/><Relationship Id="rId190" Type="http://schemas.openxmlformats.org/officeDocument/2006/relationships/slide" Target="slides/slide180.xml"/><Relationship Id="rId204" Type="http://schemas.openxmlformats.org/officeDocument/2006/relationships/slide" Target="slides/slide194.xml"/><Relationship Id="rId225" Type="http://schemas.openxmlformats.org/officeDocument/2006/relationships/slide" Target="slides/slide215.xml"/><Relationship Id="rId246" Type="http://schemas.openxmlformats.org/officeDocument/2006/relationships/slide" Target="slides/slide236.xml"/><Relationship Id="rId267" Type="http://schemas.openxmlformats.org/officeDocument/2006/relationships/slide" Target="slides/slide257.xml"/><Relationship Id="rId288" Type="http://schemas.openxmlformats.org/officeDocument/2006/relationships/slide" Target="slides/slide278.xml"/><Relationship Id="rId106" Type="http://schemas.openxmlformats.org/officeDocument/2006/relationships/slide" Target="slides/slide96.xml"/><Relationship Id="rId127" Type="http://schemas.openxmlformats.org/officeDocument/2006/relationships/slide" Target="slides/slide117.xml"/><Relationship Id="rId313" Type="http://schemas.openxmlformats.org/officeDocument/2006/relationships/presProps" Target="presProps.xml"/><Relationship Id="rId10" Type="http://schemas.openxmlformats.org/officeDocument/2006/relationships/slideMaster" Target="slideMasters/slideMaster10.xml"/><Relationship Id="rId31" Type="http://schemas.openxmlformats.org/officeDocument/2006/relationships/slide" Target="slides/slide21.xml"/><Relationship Id="rId52" Type="http://schemas.openxmlformats.org/officeDocument/2006/relationships/slide" Target="slides/slide42.xml"/><Relationship Id="rId73" Type="http://schemas.openxmlformats.org/officeDocument/2006/relationships/slide" Target="slides/slide63.xml"/><Relationship Id="rId94" Type="http://schemas.openxmlformats.org/officeDocument/2006/relationships/slide" Target="slides/slide84.xml"/><Relationship Id="rId148" Type="http://schemas.openxmlformats.org/officeDocument/2006/relationships/slide" Target="slides/slide138.xml"/><Relationship Id="rId169" Type="http://schemas.openxmlformats.org/officeDocument/2006/relationships/slide" Target="slides/slide159.xml"/><Relationship Id="rId4" Type="http://schemas.openxmlformats.org/officeDocument/2006/relationships/slideMaster" Target="slideMasters/slideMaster4.xml"/><Relationship Id="rId180" Type="http://schemas.openxmlformats.org/officeDocument/2006/relationships/slide" Target="slides/slide170.xml"/><Relationship Id="rId215" Type="http://schemas.openxmlformats.org/officeDocument/2006/relationships/slide" Target="slides/slide205.xml"/><Relationship Id="rId236" Type="http://schemas.openxmlformats.org/officeDocument/2006/relationships/slide" Target="slides/slide226.xml"/><Relationship Id="rId257" Type="http://schemas.openxmlformats.org/officeDocument/2006/relationships/slide" Target="slides/slide247.xml"/><Relationship Id="rId278" Type="http://schemas.openxmlformats.org/officeDocument/2006/relationships/slide" Target="slides/slide268.xml"/><Relationship Id="rId303" Type="http://schemas.openxmlformats.org/officeDocument/2006/relationships/slide" Target="slides/slide293.xml"/><Relationship Id="rId42" Type="http://schemas.openxmlformats.org/officeDocument/2006/relationships/slide" Target="slides/slide32.xml"/><Relationship Id="rId84" Type="http://schemas.openxmlformats.org/officeDocument/2006/relationships/slide" Target="slides/slide74.xml"/><Relationship Id="rId138" Type="http://schemas.openxmlformats.org/officeDocument/2006/relationships/slide" Target="slides/slide128.xml"/><Relationship Id="rId191" Type="http://schemas.openxmlformats.org/officeDocument/2006/relationships/slide" Target="slides/slide181.xml"/><Relationship Id="rId205" Type="http://schemas.openxmlformats.org/officeDocument/2006/relationships/slide" Target="slides/slide195.xml"/><Relationship Id="rId247" Type="http://schemas.openxmlformats.org/officeDocument/2006/relationships/slide" Target="slides/slide237.xml"/><Relationship Id="rId107" Type="http://schemas.openxmlformats.org/officeDocument/2006/relationships/slide" Target="slides/slide97.xml"/><Relationship Id="rId289" Type="http://schemas.openxmlformats.org/officeDocument/2006/relationships/slide" Target="slides/slide279.xml"/><Relationship Id="rId11" Type="http://schemas.openxmlformats.org/officeDocument/2006/relationships/slide" Target="slides/slide1.xml"/><Relationship Id="rId53" Type="http://schemas.openxmlformats.org/officeDocument/2006/relationships/slide" Target="slides/slide43.xml"/><Relationship Id="rId149" Type="http://schemas.openxmlformats.org/officeDocument/2006/relationships/slide" Target="slides/slide139.xml"/><Relationship Id="rId314" Type="http://schemas.openxmlformats.org/officeDocument/2006/relationships/viewProps" Target="viewProps.xml"/><Relationship Id="rId95" Type="http://schemas.openxmlformats.org/officeDocument/2006/relationships/slide" Target="slides/slide85.xml"/><Relationship Id="rId160" Type="http://schemas.openxmlformats.org/officeDocument/2006/relationships/slide" Target="slides/slide150.xml"/><Relationship Id="rId216" Type="http://schemas.openxmlformats.org/officeDocument/2006/relationships/slide" Target="slides/slide206.xml"/><Relationship Id="rId258" Type="http://schemas.openxmlformats.org/officeDocument/2006/relationships/slide" Target="slides/slide248.xml"/><Relationship Id="rId22" Type="http://schemas.openxmlformats.org/officeDocument/2006/relationships/slide" Target="slides/slide12.xml"/><Relationship Id="rId64" Type="http://schemas.openxmlformats.org/officeDocument/2006/relationships/slide" Target="slides/slide54.xml"/><Relationship Id="rId118" Type="http://schemas.openxmlformats.org/officeDocument/2006/relationships/slide" Target="slides/slide108.xml"/><Relationship Id="rId171" Type="http://schemas.openxmlformats.org/officeDocument/2006/relationships/slide" Target="slides/slide161.xml"/><Relationship Id="rId227" Type="http://schemas.openxmlformats.org/officeDocument/2006/relationships/slide" Target="slides/slide217.xml"/><Relationship Id="rId269" Type="http://schemas.openxmlformats.org/officeDocument/2006/relationships/slide" Target="slides/slide259.xml"/><Relationship Id="rId33" Type="http://schemas.openxmlformats.org/officeDocument/2006/relationships/slide" Target="slides/slide23.xml"/><Relationship Id="rId129" Type="http://schemas.openxmlformats.org/officeDocument/2006/relationships/slide" Target="slides/slide119.xml"/><Relationship Id="rId280" Type="http://schemas.openxmlformats.org/officeDocument/2006/relationships/slide" Target="slides/slide270.xml"/><Relationship Id="rId75" Type="http://schemas.openxmlformats.org/officeDocument/2006/relationships/slide" Target="slides/slide65.xml"/><Relationship Id="rId140" Type="http://schemas.openxmlformats.org/officeDocument/2006/relationships/slide" Target="slides/slide130.xml"/><Relationship Id="rId182" Type="http://schemas.openxmlformats.org/officeDocument/2006/relationships/slide" Target="slides/slide172.xml"/><Relationship Id="rId6" Type="http://schemas.openxmlformats.org/officeDocument/2006/relationships/slideMaster" Target="slideMasters/slideMaster6.xml"/><Relationship Id="rId238" Type="http://schemas.openxmlformats.org/officeDocument/2006/relationships/slide" Target="slides/slide228.xml"/><Relationship Id="rId291" Type="http://schemas.openxmlformats.org/officeDocument/2006/relationships/slide" Target="slides/slide281.xml"/><Relationship Id="rId305" Type="http://schemas.openxmlformats.org/officeDocument/2006/relationships/slide" Target="slides/slide295.xml"/><Relationship Id="rId44" Type="http://schemas.openxmlformats.org/officeDocument/2006/relationships/slide" Target="slides/slide34.xml"/><Relationship Id="rId86" Type="http://schemas.openxmlformats.org/officeDocument/2006/relationships/slide" Target="slides/slide76.xml"/><Relationship Id="rId151" Type="http://schemas.openxmlformats.org/officeDocument/2006/relationships/slide" Target="slides/slide14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1A196E6-B2CB-4627-B6EB-68C1F7FC9339}" type="datetimeFigureOut">
              <a:rPr lang="en-US" smtClean="0"/>
              <a:t>1/6/2023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B667CF-51F7-4246-9DE5-D50CA70638B4}" type="slidenum">
              <a:rPr lang="en-US" smtClean="0"/>
              <a:t>‹#›</a:t>
            </a:fld>
            <a:endParaRPr lang="en-US"/>
          </a:p>
        </p:txBody>
      </p:sp>
    </p:spTree>
    <p:extLst>
      <p:ext uri="{BB962C8B-B14F-4D97-AF65-F5344CB8AC3E}">
        <p14:creationId xmlns:p14="http://schemas.microsoft.com/office/powerpoint/2010/main" val="36457868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5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246EAA3B-60A5-D6DD-D292-B0B92B0C41E0}"/>
              </a:ext>
            </a:extLst>
          </p:cNvPr>
          <p:cNvSpPr>
            <a:spLocks noChangeArrowheads="1"/>
          </p:cNvSpPr>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5123" name="Rectangle 3">
            <a:extLst>
              <a:ext uri="{FF2B5EF4-FFF2-40B4-BE49-F238E27FC236}">
                <a16:creationId xmlns:a16="http://schemas.microsoft.com/office/drawing/2014/main" id="{ECA04CBF-3C7B-A5A6-1D90-07FF19623EAA}"/>
              </a:ext>
            </a:extLst>
          </p:cNvPr>
          <p:cNvSpPr>
            <a:spLocks noChangeArrowheads="1"/>
          </p:cNvSpPr>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0" rIns="19050" bIns="0" anchor="b"/>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1</a:t>
            </a:r>
          </a:p>
        </p:txBody>
      </p:sp>
      <p:sp>
        <p:nvSpPr>
          <p:cNvPr id="5124" name="Rectangle 4">
            <a:extLst>
              <a:ext uri="{FF2B5EF4-FFF2-40B4-BE49-F238E27FC236}">
                <a16:creationId xmlns:a16="http://schemas.microsoft.com/office/drawing/2014/main" id="{D31F5BC0-DF35-574B-A6D3-9CC3B49104D4}"/>
              </a:ext>
            </a:extLst>
          </p:cNvPr>
          <p:cNvSpPr>
            <a:spLocks noChangeArrowheads="1"/>
          </p:cNvSpPr>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5125" name="Rectangle 5">
            <a:extLst>
              <a:ext uri="{FF2B5EF4-FFF2-40B4-BE49-F238E27FC236}">
                <a16:creationId xmlns:a16="http://schemas.microsoft.com/office/drawing/2014/main" id="{D9CCDC45-FF13-0EF0-612F-C1479F086345}"/>
              </a:ext>
            </a:extLst>
          </p:cNvPr>
          <p:cNvSpPr>
            <a:spLocks noChangeArrowheads="1"/>
          </p:cNvSpP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5126" name="Rectangle 6">
            <a:extLst>
              <a:ext uri="{FF2B5EF4-FFF2-40B4-BE49-F238E27FC236}">
                <a16:creationId xmlns:a16="http://schemas.microsoft.com/office/drawing/2014/main" id="{A137FF46-CDEC-8A7E-DCC7-C20EC00F53B6}"/>
              </a:ext>
            </a:extLst>
          </p:cNvPr>
          <p:cNvSpPr>
            <a:spLocks noChangeArrowheads="1" noTextEdit="1"/>
          </p:cNvSpPr>
          <p:nvPr>
            <p:ph type="sldImg"/>
          </p:nvPr>
        </p:nvSpPr>
        <p:spPr>
          <a:xfrm>
            <a:off x="1150938" y="692150"/>
            <a:ext cx="4556125" cy="3416300"/>
          </a:xfrm>
          <a:ln cap="flat"/>
        </p:spPr>
      </p:sp>
      <p:sp>
        <p:nvSpPr>
          <p:cNvPr id="5127" name="Rectangle 7">
            <a:extLst>
              <a:ext uri="{FF2B5EF4-FFF2-40B4-BE49-F238E27FC236}">
                <a16:creationId xmlns:a16="http://schemas.microsoft.com/office/drawing/2014/main" id="{6892229B-2ADB-0840-0CB7-88DB6F616200}"/>
              </a:ext>
            </a:extLst>
          </p:cNvPr>
          <p:cNvSpPr>
            <a:spLocks noGrp="1" noChangeArrowheads="1"/>
          </p:cNvSpPr>
          <p:nvPr>
            <p:ph type="body" idx="1"/>
          </p:nvPr>
        </p:nvSpPr>
        <p:spPr>
          <a:ln/>
        </p:spPr>
        <p:txBody>
          <a:bodyPr/>
          <a:lstStyle/>
          <a:p>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a:extLst>
              <a:ext uri="{FF2B5EF4-FFF2-40B4-BE49-F238E27FC236}">
                <a16:creationId xmlns:a16="http://schemas.microsoft.com/office/drawing/2014/main" id="{B95CA7B0-2541-FF8A-B73F-BF70A127BE38}"/>
              </a:ext>
            </a:extLst>
          </p:cNvPr>
          <p:cNvSpPr>
            <a:spLocks noChangeArrowheads="1"/>
          </p:cNvSpPr>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82947" name="Rectangle 3">
            <a:extLst>
              <a:ext uri="{FF2B5EF4-FFF2-40B4-BE49-F238E27FC236}">
                <a16:creationId xmlns:a16="http://schemas.microsoft.com/office/drawing/2014/main" id="{209A6BA6-DBA0-37F5-9F32-94F1E5C7FC19}"/>
              </a:ext>
            </a:extLst>
          </p:cNvPr>
          <p:cNvSpPr>
            <a:spLocks noChangeArrowheads="1"/>
          </p:cNvSpPr>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0" rIns="19050" bIns="0" anchor="b"/>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2</a:t>
            </a:r>
          </a:p>
        </p:txBody>
      </p:sp>
      <p:sp>
        <p:nvSpPr>
          <p:cNvPr id="82948" name="Rectangle 4">
            <a:extLst>
              <a:ext uri="{FF2B5EF4-FFF2-40B4-BE49-F238E27FC236}">
                <a16:creationId xmlns:a16="http://schemas.microsoft.com/office/drawing/2014/main" id="{D6069A4D-E0D9-89DF-EE44-8568F6CE5FBB}"/>
              </a:ext>
            </a:extLst>
          </p:cNvPr>
          <p:cNvSpPr>
            <a:spLocks noChangeArrowheads="1"/>
          </p:cNvSpPr>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82949" name="Rectangle 5">
            <a:extLst>
              <a:ext uri="{FF2B5EF4-FFF2-40B4-BE49-F238E27FC236}">
                <a16:creationId xmlns:a16="http://schemas.microsoft.com/office/drawing/2014/main" id="{8FFD39E1-6488-5902-3B0A-89437DE306C0}"/>
              </a:ext>
            </a:extLst>
          </p:cNvPr>
          <p:cNvSpPr>
            <a:spLocks noChangeArrowheads="1"/>
          </p:cNvSpP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82950" name="Rectangle 6">
            <a:extLst>
              <a:ext uri="{FF2B5EF4-FFF2-40B4-BE49-F238E27FC236}">
                <a16:creationId xmlns:a16="http://schemas.microsoft.com/office/drawing/2014/main" id="{0350CAB1-76F3-A858-AC59-59318AB92AD1}"/>
              </a:ext>
            </a:extLst>
          </p:cNvPr>
          <p:cNvSpPr>
            <a:spLocks noChangeArrowheads="1" noTextEdit="1"/>
          </p:cNvSpPr>
          <p:nvPr>
            <p:ph type="sldImg"/>
          </p:nvPr>
        </p:nvSpPr>
        <p:spPr>
          <a:xfrm>
            <a:off x="1150938" y="692150"/>
            <a:ext cx="4556125" cy="3416300"/>
          </a:xfrm>
          <a:ln cap="flat"/>
        </p:spPr>
      </p:sp>
      <p:sp>
        <p:nvSpPr>
          <p:cNvPr id="82951" name="Rectangle 7">
            <a:extLst>
              <a:ext uri="{FF2B5EF4-FFF2-40B4-BE49-F238E27FC236}">
                <a16:creationId xmlns:a16="http://schemas.microsoft.com/office/drawing/2014/main" id="{16220CB4-3D18-14EE-7738-FD21679F9516}"/>
              </a:ext>
            </a:extLst>
          </p:cNvPr>
          <p:cNvSpPr>
            <a:spLocks noGrp="1" noChangeArrowheads="1"/>
          </p:cNvSpPr>
          <p:nvPr>
            <p:ph type="body" idx="1"/>
          </p:nvPr>
        </p:nvSpPr>
        <p:spPr>
          <a:ln/>
        </p:spPr>
        <p:txBody>
          <a:bodyPr/>
          <a:lstStyle/>
          <a:p>
            <a:endParaRPr lang="en-US" altLang="en-US"/>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F03CF883-B854-C5C8-4BD9-C9D14623F2B0}"/>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3C827BF8-35EF-4CA4-8EE1-CB24951C49FF}"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128</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58370" name="Rectangle 2">
            <a:extLst>
              <a:ext uri="{FF2B5EF4-FFF2-40B4-BE49-F238E27FC236}">
                <a16:creationId xmlns:a16="http://schemas.microsoft.com/office/drawing/2014/main" id="{C2A83C9A-1BCF-03B7-4FEC-E2BA27A084EB}"/>
              </a:ext>
            </a:extLst>
          </p:cNvPr>
          <p:cNvSpPr>
            <a:spLocks noGrp="1" noChangeArrowheads="1"/>
          </p:cNvSpPr>
          <p:nvPr>
            <p:ph type="body" idx="1"/>
          </p:nvPr>
        </p:nvSpPr>
        <p:spPr>
          <a:xfrm>
            <a:off x="762000" y="4343400"/>
            <a:ext cx="5181600" cy="4419600"/>
          </a:xfrm>
          <a:ln/>
        </p:spPr>
        <p:txBody>
          <a:bodyPr/>
          <a:lstStyle/>
          <a:p>
            <a:endParaRPr lang="en-US" altLang="en-US" sz="700">
              <a:latin typeface="Courier New" panose="02070309020205020404" pitchFamily="49" charset="0"/>
            </a:endParaRPr>
          </a:p>
        </p:txBody>
      </p:sp>
      <p:sp>
        <p:nvSpPr>
          <p:cNvPr id="58371" name="Rectangle 3">
            <a:extLst>
              <a:ext uri="{FF2B5EF4-FFF2-40B4-BE49-F238E27FC236}">
                <a16:creationId xmlns:a16="http://schemas.microsoft.com/office/drawing/2014/main" id="{4239983B-AB69-80DE-3BAB-2C3D12C06001}"/>
              </a:ext>
            </a:extLst>
          </p:cNvPr>
          <p:cNvSpPr>
            <a:spLocks noChangeArrowheads="1" noTextEdit="1"/>
          </p:cNvSpPr>
          <p:nvPr>
            <p:ph type="sldImg"/>
          </p:nvPr>
        </p:nvSpPr>
        <p:spPr>
          <a:xfrm>
            <a:off x="1150938" y="692150"/>
            <a:ext cx="4556125" cy="3416300"/>
          </a:xfrm>
          <a:ln cap="flat"/>
        </p:spPr>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5F55D9E3-D62D-F734-FEFA-6CF959EFEAF7}"/>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D77DA519-4E0C-4419-8AF5-7389098B1AE3}"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129</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60418" name="Rectangle 2">
            <a:extLst>
              <a:ext uri="{FF2B5EF4-FFF2-40B4-BE49-F238E27FC236}">
                <a16:creationId xmlns:a16="http://schemas.microsoft.com/office/drawing/2014/main" id="{B9B994D7-AB9C-90F3-AAC1-CAB75F7EAA5B}"/>
              </a:ext>
            </a:extLst>
          </p:cNvPr>
          <p:cNvSpPr>
            <a:spLocks noChangeArrowheads="1" noTextEdit="1"/>
          </p:cNvSpPr>
          <p:nvPr>
            <p:ph type="sldImg"/>
          </p:nvPr>
        </p:nvSpPr>
        <p:spPr>
          <a:xfrm>
            <a:off x="1150938" y="692150"/>
            <a:ext cx="4556125" cy="3416300"/>
          </a:xfrm>
          <a:ln cap="flat"/>
        </p:spPr>
      </p:sp>
      <p:sp>
        <p:nvSpPr>
          <p:cNvPr id="60419" name="Rectangle 3">
            <a:extLst>
              <a:ext uri="{FF2B5EF4-FFF2-40B4-BE49-F238E27FC236}">
                <a16:creationId xmlns:a16="http://schemas.microsoft.com/office/drawing/2014/main" id="{0B42138A-61CB-1780-21BF-70F38342B935}"/>
              </a:ext>
            </a:extLst>
          </p:cNvPr>
          <p:cNvSpPr>
            <a:spLocks noGrp="1" noChangeArrowheads="1"/>
          </p:cNvSpPr>
          <p:nvPr>
            <p:ph type="body" idx="1"/>
          </p:nvPr>
        </p:nvSpPr>
        <p:spPr>
          <a:ln/>
        </p:spPr>
        <p:txBody>
          <a:bodyPr/>
          <a:lstStyle/>
          <a:p>
            <a:endParaRPr lang="en-US" altLang="en-US"/>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85D1A726-3DC9-E63C-D306-6478CD0F472D}"/>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20F12176-81AC-461D-97C7-F320A29C6E18}"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130</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62466" name="Rectangle 2">
            <a:extLst>
              <a:ext uri="{FF2B5EF4-FFF2-40B4-BE49-F238E27FC236}">
                <a16:creationId xmlns:a16="http://schemas.microsoft.com/office/drawing/2014/main" id="{F0CD53AF-0F37-418B-5CFF-276335702002}"/>
              </a:ext>
            </a:extLst>
          </p:cNvPr>
          <p:cNvSpPr>
            <a:spLocks noChangeArrowheads="1" noTextEdit="1"/>
          </p:cNvSpPr>
          <p:nvPr>
            <p:ph type="sldImg"/>
          </p:nvPr>
        </p:nvSpPr>
        <p:spPr>
          <a:xfrm>
            <a:off x="1150938" y="692150"/>
            <a:ext cx="4556125" cy="3416300"/>
          </a:xfrm>
          <a:ln cap="flat"/>
        </p:spPr>
      </p:sp>
      <p:sp>
        <p:nvSpPr>
          <p:cNvPr id="62467" name="Rectangle 3">
            <a:extLst>
              <a:ext uri="{FF2B5EF4-FFF2-40B4-BE49-F238E27FC236}">
                <a16:creationId xmlns:a16="http://schemas.microsoft.com/office/drawing/2014/main" id="{D4611494-83E3-6F37-1C03-D6F4FAC3779D}"/>
              </a:ext>
            </a:extLst>
          </p:cNvPr>
          <p:cNvSpPr>
            <a:spLocks noGrp="1" noChangeArrowheads="1"/>
          </p:cNvSpPr>
          <p:nvPr>
            <p:ph type="body" idx="1"/>
          </p:nvPr>
        </p:nvSpPr>
        <p:spPr>
          <a:ln/>
        </p:spPr>
        <p:txBody>
          <a:bodyPr/>
          <a:lstStyle/>
          <a:p>
            <a:endParaRPr lang="en-US" altLang="en-US"/>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BB4FA787-922B-BFDF-0A47-8AC678B3E5CD}"/>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8F26EDA1-A878-4CDE-906D-FAEE1E4AD1FC}"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131</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64514" name="Rectangle 2">
            <a:extLst>
              <a:ext uri="{FF2B5EF4-FFF2-40B4-BE49-F238E27FC236}">
                <a16:creationId xmlns:a16="http://schemas.microsoft.com/office/drawing/2014/main" id="{E99F4832-A71C-EA83-DE32-7742F9B28BF0}"/>
              </a:ext>
            </a:extLst>
          </p:cNvPr>
          <p:cNvSpPr>
            <a:spLocks noChangeArrowheads="1" noTextEdit="1"/>
          </p:cNvSpPr>
          <p:nvPr>
            <p:ph type="sldImg"/>
          </p:nvPr>
        </p:nvSpPr>
        <p:spPr>
          <a:xfrm>
            <a:off x="1150938" y="692150"/>
            <a:ext cx="4556125" cy="3416300"/>
          </a:xfrm>
          <a:ln cap="flat"/>
        </p:spPr>
      </p:sp>
      <p:sp>
        <p:nvSpPr>
          <p:cNvPr id="64515" name="Rectangle 3">
            <a:extLst>
              <a:ext uri="{FF2B5EF4-FFF2-40B4-BE49-F238E27FC236}">
                <a16:creationId xmlns:a16="http://schemas.microsoft.com/office/drawing/2014/main" id="{6DBEE4A0-3B6F-8E23-A405-9B9C001B9404}"/>
              </a:ext>
            </a:extLst>
          </p:cNvPr>
          <p:cNvSpPr>
            <a:spLocks noGrp="1" noChangeArrowheads="1"/>
          </p:cNvSpPr>
          <p:nvPr>
            <p:ph type="body" idx="1"/>
          </p:nvPr>
        </p:nvSpPr>
        <p:spPr>
          <a:ln/>
        </p:spPr>
        <p:txBody>
          <a:bodyPr/>
          <a:lstStyle/>
          <a:p>
            <a:endParaRPr lang="en-US" altLang="en-US"/>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2BE11D28-B1E8-C9B1-4DB4-C955CB52A3C7}"/>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50CAA1FE-F46E-425D-80E2-6755E6843510}"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132</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66562" name="Rectangle 2">
            <a:extLst>
              <a:ext uri="{FF2B5EF4-FFF2-40B4-BE49-F238E27FC236}">
                <a16:creationId xmlns:a16="http://schemas.microsoft.com/office/drawing/2014/main" id="{463CDB8A-8462-1304-49D3-C5B4F9C3A400}"/>
              </a:ext>
            </a:extLst>
          </p:cNvPr>
          <p:cNvSpPr>
            <a:spLocks noChangeArrowheads="1" noTextEdit="1"/>
          </p:cNvSpPr>
          <p:nvPr>
            <p:ph type="sldImg"/>
          </p:nvPr>
        </p:nvSpPr>
        <p:spPr>
          <a:xfrm>
            <a:off x="1150938" y="692150"/>
            <a:ext cx="4556125" cy="3416300"/>
          </a:xfrm>
          <a:ln cap="flat"/>
        </p:spPr>
      </p:sp>
      <p:sp>
        <p:nvSpPr>
          <p:cNvPr id="66563" name="Rectangle 3">
            <a:extLst>
              <a:ext uri="{FF2B5EF4-FFF2-40B4-BE49-F238E27FC236}">
                <a16:creationId xmlns:a16="http://schemas.microsoft.com/office/drawing/2014/main" id="{9B1F055D-3771-05FE-06C8-EA27BCE064E4}"/>
              </a:ext>
            </a:extLst>
          </p:cNvPr>
          <p:cNvSpPr>
            <a:spLocks noGrp="1" noChangeArrowheads="1"/>
          </p:cNvSpPr>
          <p:nvPr>
            <p:ph type="body" idx="1"/>
          </p:nvPr>
        </p:nvSpPr>
        <p:spPr>
          <a:ln/>
        </p:spPr>
        <p:txBody>
          <a:bodyPr/>
          <a:lstStyle/>
          <a:p>
            <a:endParaRPr lang="en-US" altLang="en-US"/>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BD2FC75C-CC26-84D4-F0EE-DB5B253E00CF}"/>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B6EC6ABB-E129-40EF-AE92-ACD6FAA302E0}"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133</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68610" name="Rectangle 2">
            <a:extLst>
              <a:ext uri="{FF2B5EF4-FFF2-40B4-BE49-F238E27FC236}">
                <a16:creationId xmlns:a16="http://schemas.microsoft.com/office/drawing/2014/main" id="{84480106-4E10-D0A2-6875-1F58B7857D06}"/>
              </a:ext>
            </a:extLst>
          </p:cNvPr>
          <p:cNvSpPr>
            <a:spLocks noChangeArrowheads="1" noTextEdit="1"/>
          </p:cNvSpPr>
          <p:nvPr>
            <p:ph type="sldImg"/>
          </p:nvPr>
        </p:nvSpPr>
        <p:spPr>
          <a:xfrm>
            <a:off x="1150938" y="692150"/>
            <a:ext cx="4556125" cy="3416300"/>
          </a:xfrm>
          <a:ln cap="flat"/>
        </p:spPr>
      </p:sp>
      <p:sp>
        <p:nvSpPr>
          <p:cNvPr id="68611" name="Rectangle 3">
            <a:extLst>
              <a:ext uri="{FF2B5EF4-FFF2-40B4-BE49-F238E27FC236}">
                <a16:creationId xmlns:a16="http://schemas.microsoft.com/office/drawing/2014/main" id="{356486FC-4D77-2833-AE24-D2B1C34F5C4E}"/>
              </a:ext>
            </a:extLst>
          </p:cNvPr>
          <p:cNvSpPr>
            <a:spLocks noGrp="1" noChangeArrowheads="1"/>
          </p:cNvSpPr>
          <p:nvPr>
            <p:ph type="body" idx="1"/>
          </p:nvPr>
        </p:nvSpPr>
        <p:spPr>
          <a:ln/>
        </p:spPr>
        <p:txBody>
          <a:bodyPr/>
          <a:lstStyle/>
          <a:p>
            <a:endParaRPr lang="en-US" altLang="en-US"/>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ADBAEC6B-7875-F0B4-328B-2ACE22A278C3}"/>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2C1266FD-0CFE-4F70-A335-C01D5E088DCA}"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134</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70658" name="Rectangle 2">
            <a:extLst>
              <a:ext uri="{FF2B5EF4-FFF2-40B4-BE49-F238E27FC236}">
                <a16:creationId xmlns:a16="http://schemas.microsoft.com/office/drawing/2014/main" id="{18F8EA98-0D3C-78E3-6233-A885928D11D0}"/>
              </a:ext>
            </a:extLst>
          </p:cNvPr>
          <p:cNvSpPr>
            <a:spLocks noChangeArrowheads="1" noTextEdit="1"/>
          </p:cNvSpPr>
          <p:nvPr>
            <p:ph type="sldImg"/>
          </p:nvPr>
        </p:nvSpPr>
        <p:spPr>
          <a:xfrm>
            <a:off x="1150938" y="692150"/>
            <a:ext cx="4556125" cy="3416300"/>
          </a:xfrm>
          <a:ln cap="flat"/>
        </p:spPr>
      </p:sp>
      <p:sp>
        <p:nvSpPr>
          <p:cNvPr id="70659" name="Rectangle 3">
            <a:extLst>
              <a:ext uri="{FF2B5EF4-FFF2-40B4-BE49-F238E27FC236}">
                <a16:creationId xmlns:a16="http://schemas.microsoft.com/office/drawing/2014/main" id="{B9BF6150-763C-ACBD-BCDE-E2C419A153B4}"/>
              </a:ext>
            </a:extLst>
          </p:cNvPr>
          <p:cNvSpPr>
            <a:spLocks noGrp="1" noChangeArrowheads="1"/>
          </p:cNvSpPr>
          <p:nvPr>
            <p:ph type="body" idx="1"/>
          </p:nvPr>
        </p:nvSpPr>
        <p:spPr>
          <a:ln/>
        </p:spPr>
        <p:txBody>
          <a:bodyPr/>
          <a:lstStyle/>
          <a:p>
            <a:endParaRPr lang="en-US" altLang="en-US"/>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48D237B3-08D5-AFB8-D106-5DB222826A97}"/>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5059E73B-A3F4-45CD-833E-540DA9E17A5C}"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135</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72706" name="Rectangle 2">
            <a:extLst>
              <a:ext uri="{FF2B5EF4-FFF2-40B4-BE49-F238E27FC236}">
                <a16:creationId xmlns:a16="http://schemas.microsoft.com/office/drawing/2014/main" id="{08A53732-E2AD-D889-EA79-9E089DC0940D}"/>
              </a:ext>
            </a:extLst>
          </p:cNvPr>
          <p:cNvSpPr>
            <a:spLocks noChangeArrowheads="1" noTextEdit="1"/>
          </p:cNvSpPr>
          <p:nvPr>
            <p:ph type="sldImg"/>
          </p:nvPr>
        </p:nvSpPr>
        <p:spPr>
          <a:xfrm>
            <a:off x="1150938" y="692150"/>
            <a:ext cx="4556125" cy="3416300"/>
          </a:xfrm>
          <a:ln cap="flat"/>
        </p:spPr>
      </p:sp>
      <p:sp>
        <p:nvSpPr>
          <p:cNvPr id="72707" name="Rectangle 3">
            <a:extLst>
              <a:ext uri="{FF2B5EF4-FFF2-40B4-BE49-F238E27FC236}">
                <a16:creationId xmlns:a16="http://schemas.microsoft.com/office/drawing/2014/main" id="{7517CD08-F23B-C60F-0518-77B86EF8F687}"/>
              </a:ext>
            </a:extLst>
          </p:cNvPr>
          <p:cNvSpPr>
            <a:spLocks noGrp="1" noChangeArrowheads="1"/>
          </p:cNvSpPr>
          <p:nvPr>
            <p:ph type="body" idx="1"/>
          </p:nvPr>
        </p:nvSpPr>
        <p:spPr>
          <a:ln/>
        </p:spPr>
        <p:txBody>
          <a:bodyPr/>
          <a:lstStyle/>
          <a:p>
            <a:endParaRPr lang="en-US" altLang="en-US"/>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00FAFCA2-CB49-11BD-8A01-93771BAEAABB}"/>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7414073-087C-40A9-8D13-9918492E7A8C}"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136</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74754" name="Rectangle 2">
            <a:extLst>
              <a:ext uri="{FF2B5EF4-FFF2-40B4-BE49-F238E27FC236}">
                <a16:creationId xmlns:a16="http://schemas.microsoft.com/office/drawing/2014/main" id="{91BE3C5B-9A17-73BD-65A3-C6FACED6D371}"/>
              </a:ext>
            </a:extLst>
          </p:cNvPr>
          <p:cNvSpPr>
            <a:spLocks noChangeArrowheads="1" noTextEdit="1"/>
          </p:cNvSpPr>
          <p:nvPr>
            <p:ph type="sldImg"/>
          </p:nvPr>
        </p:nvSpPr>
        <p:spPr>
          <a:xfrm>
            <a:off x="1150938" y="692150"/>
            <a:ext cx="4556125" cy="3416300"/>
          </a:xfrm>
          <a:ln cap="flat"/>
        </p:spPr>
      </p:sp>
      <p:sp>
        <p:nvSpPr>
          <p:cNvPr id="74755" name="Rectangle 3">
            <a:extLst>
              <a:ext uri="{FF2B5EF4-FFF2-40B4-BE49-F238E27FC236}">
                <a16:creationId xmlns:a16="http://schemas.microsoft.com/office/drawing/2014/main" id="{C0E6982F-E379-8AAB-AFC9-8FAD95DF4FF7}"/>
              </a:ext>
            </a:extLst>
          </p:cNvPr>
          <p:cNvSpPr>
            <a:spLocks noGrp="1" noChangeArrowheads="1"/>
          </p:cNvSpPr>
          <p:nvPr>
            <p:ph type="body" idx="1"/>
          </p:nvPr>
        </p:nvSpPr>
        <p:spPr>
          <a:ln/>
        </p:spPr>
        <p:txBody>
          <a:bodyPr/>
          <a:lstStyle/>
          <a:p>
            <a:endParaRPr lang="en-US" altLang="en-US"/>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0770B7B6-9B87-A050-50A8-486B27C40F21}"/>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12E8D0FD-A054-4BCC-8EE3-BA11CAB9005A}" type="slidenum">
              <a:rPr kumimoji="0" lang="en-US" altLang="en-US" sz="1200" b="1" i="0" u="none" strike="noStrike" kern="1200" cap="none" spc="0" normalizeH="0" baseline="0" noProof="0" smtClean="0">
                <a:ln>
                  <a:noFill/>
                </a:ln>
                <a:solidFill>
                  <a:srgbClr val="000000"/>
                </a:solidFill>
                <a:effectLst>
                  <a:outerShdw blurRad="38100" dist="38100" dir="2700000" algn="tl">
                    <a:srgbClr val="C0C0C0"/>
                  </a:outerShdw>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151</a:t>
            </a:fld>
            <a:endParaRPr kumimoji="0" lang="en-US" altLang="en-US" sz="1200" b="1" i="0" u="none" strike="noStrike" kern="1200" cap="none" spc="0" normalizeH="0" baseline="0" noProof="0">
              <a:ln>
                <a:noFill/>
              </a:ln>
              <a:solidFill>
                <a:srgbClr val="000000"/>
              </a:solidFill>
              <a:effectLst>
                <a:outerShdw blurRad="38100" dist="38100" dir="2700000" algn="tl">
                  <a:srgbClr val="C0C0C0"/>
                </a:outerShdw>
              </a:effectLst>
              <a:uLnTx/>
              <a:uFillTx/>
              <a:latin typeface="Times New Roman" panose="02020603050405020304" pitchFamily="18" charset="0"/>
              <a:ea typeface="+mn-ea"/>
              <a:cs typeface="+mn-cs"/>
            </a:endParaRPr>
          </a:p>
        </p:txBody>
      </p:sp>
      <p:sp>
        <p:nvSpPr>
          <p:cNvPr id="34818" name="Rectangle 2">
            <a:extLst>
              <a:ext uri="{FF2B5EF4-FFF2-40B4-BE49-F238E27FC236}">
                <a16:creationId xmlns:a16="http://schemas.microsoft.com/office/drawing/2014/main" id="{35E0714B-973C-591A-65B7-B4A9F322471C}"/>
              </a:ext>
            </a:extLst>
          </p:cNvPr>
          <p:cNvSpPr>
            <a:spLocks noChangeArrowheads="1" noTextEdit="1"/>
          </p:cNvSpPr>
          <p:nvPr>
            <p:ph type="sldImg"/>
          </p:nvPr>
        </p:nvSpPr>
        <p:spPr>
          <a:xfrm>
            <a:off x="1150938" y="690563"/>
            <a:ext cx="4556125" cy="3417887"/>
          </a:xfrm>
          <a:ln w="12700" cap="flat">
            <a:solidFill>
              <a:schemeClr val="tx1"/>
            </a:solidFill>
          </a:ln>
          <a:extLst>
            <a:ext uri="{909E8E84-426E-40DD-AFC4-6F175D3DCCD1}">
              <a14:hiddenFill xmlns:a14="http://schemas.microsoft.com/office/drawing/2010/main">
                <a:noFill/>
              </a14:hiddenFill>
            </a:ext>
          </a:extLst>
        </p:spPr>
      </p:sp>
      <p:sp>
        <p:nvSpPr>
          <p:cNvPr id="34819" name="Rectangle 3">
            <a:extLst>
              <a:ext uri="{FF2B5EF4-FFF2-40B4-BE49-F238E27FC236}">
                <a16:creationId xmlns:a16="http://schemas.microsoft.com/office/drawing/2014/main" id="{CC458E7D-D823-CF94-5C29-70D16272ED82}"/>
              </a:ext>
            </a:extLst>
          </p:cNvPr>
          <p:cNvSpPr>
            <a:spLocks noGrp="1" noChangeArrowheads="1"/>
          </p:cNvSpPr>
          <p:nvPr>
            <p:ph type="body" idx="1"/>
          </p:nvPr>
        </p:nvSpPr>
        <p:spPr>
          <a:ln/>
        </p:spPr>
        <p:txBody>
          <a:bodyPr lIns="92135" tIns="46849" rIns="92135" bIns="46849"/>
          <a:lstStyle/>
          <a:p>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a:extLst>
              <a:ext uri="{FF2B5EF4-FFF2-40B4-BE49-F238E27FC236}">
                <a16:creationId xmlns:a16="http://schemas.microsoft.com/office/drawing/2014/main" id="{467ECF05-2F3B-6720-072C-CC3720EA857E}"/>
              </a:ext>
            </a:extLst>
          </p:cNvPr>
          <p:cNvSpPr>
            <a:spLocks noChangeArrowheads="1"/>
          </p:cNvSpPr>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84995" name="Rectangle 3">
            <a:extLst>
              <a:ext uri="{FF2B5EF4-FFF2-40B4-BE49-F238E27FC236}">
                <a16:creationId xmlns:a16="http://schemas.microsoft.com/office/drawing/2014/main" id="{75C58040-7294-6452-0E3F-4D2C70DCDA0F}"/>
              </a:ext>
            </a:extLst>
          </p:cNvPr>
          <p:cNvSpPr>
            <a:spLocks noChangeArrowheads="1"/>
          </p:cNvSpPr>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0" rIns="19050" bIns="0" anchor="b"/>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2</a:t>
            </a:r>
          </a:p>
        </p:txBody>
      </p:sp>
      <p:sp>
        <p:nvSpPr>
          <p:cNvPr id="84996" name="Rectangle 4">
            <a:extLst>
              <a:ext uri="{FF2B5EF4-FFF2-40B4-BE49-F238E27FC236}">
                <a16:creationId xmlns:a16="http://schemas.microsoft.com/office/drawing/2014/main" id="{713B27A9-03AC-D0B0-4357-20EC3B8C1EF9}"/>
              </a:ext>
            </a:extLst>
          </p:cNvPr>
          <p:cNvSpPr>
            <a:spLocks noChangeArrowheads="1"/>
          </p:cNvSpPr>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84997" name="Rectangle 5">
            <a:extLst>
              <a:ext uri="{FF2B5EF4-FFF2-40B4-BE49-F238E27FC236}">
                <a16:creationId xmlns:a16="http://schemas.microsoft.com/office/drawing/2014/main" id="{DE99B423-E5EC-18DC-C8E8-E82DBE47A6EB}"/>
              </a:ext>
            </a:extLst>
          </p:cNvPr>
          <p:cNvSpPr>
            <a:spLocks noChangeArrowheads="1"/>
          </p:cNvSpP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84998" name="Rectangle 6">
            <a:extLst>
              <a:ext uri="{FF2B5EF4-FFF2-40B4-BE49-F238E27FC236}">
                <a16:creationId xmlns:a16="http://schemas.microsoft.com/office/drawing/2014/main" id="{D436F3D0-7A83-0392-5E49-2F7DBB3D042A}"/>
              </a:ext>
            </a:extLst>
          </p:cNvPr>
          <p:cNvSpPr>
            <a:spLocks noChangeArrowheads="1" noTextEdit="1"/>
          </p:cNvSpPr>
          <p:nvPr>
            <p:ph type="sldImg"/>
          </p:nvPr>
        </p:nvSpPr>
        <p:spPr>
          <a:xfrm>
            <a:off x="1150938" y="692150"/>
            <a:ext cx="4556125" cy="3416300"/>
          </a:xfrm>
          <a:ln cap="flat"/>
        </p:spPr>
      </p:sp>
      <p:sp>
        <p:nvSpPr>
          <p:cNvPr id="84999" name="Rectangle 7">
            <a:extLst>
              <a:ext uri="{FF2B5EF4-FFF2-40B4-BE49-F238E27FC236}">
                <a16:creationId xmlns:a16="http://schemas.microsoft.com/office/drawing/2014/main" id="{45A7F255-B858-B242-19B1-ED0078B5D1EC}"/>
              </a:ext>
            </a:extLst>
          </p:cNvPr>
          <p:cNvSpPr>
            <a:spLocks noGrp="1" noChangeArrowheads="1"/>
          </p:cNvSpPr>
          <p:nvPr>
            <p:ph type="body" idx="1"/>
          </p:nvPr>
        </p:nvSpPr>
        <p:spPr>
          <a:ln/>
        </p:spPr>
        <p:txBody>
          <a:bodyPr/>
          <a:lstStyle/>
          <a:p>
            <a:endParaRPr lang="en-US"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a:extLst>
              <a:ext uri="{FF2B5EF4-FFF2-40B4-BE49-F238E27FC236}">
                <a16:creationId xmlns:a16="http://schemas.microsoft.com/office/drawing/2014/main" id="{23C63C8E-F446-59E5-7016-907119DC576D}"/>
              </a:ext>
            </a:extLst>
          </p:cNvPr>
          <p:cNvSpPr>
            <a:spLocks noChangeArrowheads="1"/>
          </p:cNvSpPr>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87043" name="Rectangle 3">
            <a:extLst>
              <a:ext uri="{FF2B5EF4-FFF2-40B4-BE49-F238E27FC236}">
                <a16:creationId xmlns:a16="http://schemas.microsoft.com/office/drawing/2014/main" id="{1DB746AA-D1A0-31A5-9ECA-8FD9C0AF238C}"/>
              </a:ext>
            </a:extLst>
          </p:cNvPr>
          <p:cNvSpPr>
            <a:spLocks noChangeArrowheads="1"/>
          </p:cNvSpPr>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0" rIns="19050" bIns="0" anchor="b"/>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2</a:t>
            </a:r>
          </a:p>
        </p:txBody>
      </p:sp>
      <p:sp>
        <p:nvSpPr>
          <p:cNvPr id="87044" name="Rectangle 4">
            <a:extLst>
              <a:ext uri="{FF2B5EF4-FFF2-40B4-BE49-F238E27FC236}">
                <a16:creationId xmlns:a16="http://schemas.microsoft.com/office/drawing/2014/main" id="{8E23A463-07AD-1ADD-41EE-F4E006D73EAA}"/>
              </a:ext>
            </a:extLst>
          </p:cNvPr>
          <p:cNvSpPr>
            <a:spLocks noChangeArrowheads="1"/>
          </p:cNvSpPr>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87045" name="Rectangle 5">
            <a:extLst>
              <a:ext uri="{FF2B5EF4-FFF2-40B4-BE49-F238E27FC236}">
                <a16:creationId xmlns:a16="http://schemas.microsoft.com/office/drawing/2014/main" id="{0BB3354B-0AC4-B3E4-BDF9-5EE4B74652F2}"/>
              </a:ext>
            </a:extLst>
          </p:cNvPr>
          <p:cNvSpPr>
            <a:spLocks noChangeArrowheads="1"/>
          </p:cNvSpP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87046" name="Rectangle 6">
            <a:extLst>
              <a:ext uri="{FF2B5EF4-FFF2-40B4-BE49-F238E27FC236}">
                <a16:creationId xmlns:a16="http://schemas.microsoft.com/office/drawing/2014/main" id="{80D381CD-95B0-529E-1F04-639D3824963C}"/>
              </a:ext>
            </a:extLst>
          </p:cNvPr>
          <p:cNvSpPr>
            <a:spLocks noChangeArrowheads="1" noTextEdit="1"/>
          </p:cNvSpPr>
          <p:nvPr>
            <p:ph type="sldImg"/>
          </p:nvPr>
        </p:nvSpPr>
        <p:spPr>
          <a:xfrm>
            <a:off x="1150938" y="692150"/>
            <a:ext cx="4556125" cy="3416300"/>
          </a:xfrm>
          <a:ln cap="flat"/>
        </p:spPr>
      </p:sp>
      <p:sp>
        <p:nvSpPr>
          <p:cNvPr id="87047" name="Rectangle 7">
            <a:extLst>
              <a:ext uri="{FF2B5EF4-FFF2-40B4-BE49-F238E27FC236}">
                <a16:creationId xmlns:a16="http://schemas.microsoft.com/office/drawing/2014/main" id="{F595BB67-05CB-BCDB-3211-02CD617DAED9}"/>
              </a:ext>
            </a:extLst>
          </p:cNvPr>
          <p:cNvSpPr>
            <a:spLocks noGrp="1" noChangeArrowheads="1"/>
          </p:cNvSpPr>
          <p:nvPr>
            <p:ph type="body" idx="1"/>
          </p:nvPr>
        </p:nvSpPr>
        <p:spPr>
          <a:ln/>
        </p:spPr>
        <p:txBody>
          <a:bodyPr/>
          <a:lstStyle/>
          <a:p>
            <a:endParaRPr lang="en-US"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a:extLst>
              <a:ext uri="{FF2B5EF4-FFF2-40B4-BE49-F238E27FC236}">
                <a16:creationId xmlns:a16="http://schemas.microsoft.com/office/drawing/2014/main" id="{AF404A14-480D-FDD8-10F0-60AF8EC26AB4}"/>
              </a:ext>
            </a:extLst>
          </p:cNvPr>
          <p:cNvSpPr>
            <a:spLocks noChangeArrowheads="1"/>
          </p:cNvSpPr>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89091" name="Rectangle 3">
            <a:extLst>
              <a:ext uri="{FF2B5EF4-FFF2-40B4-BE49-F238E27FC236}">
                <a16:creationId xmlns:a16="http://schemas.microsoft.com/office/drawing/2014/main" id="{2C85F2EC-EF83-7EF5-FD41-B424B9419BE0}"/>
              </a:ext>
            </a:extLst>
          </p:cNvPr>
          <p:cNvSpPr>
            <a:spLocks noChangeArrowheads="1"/>
          </p:cNvSpPr>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0" rIns="19050" bIns="0" anchor="b"/>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2</a:t>
            </a:r>
          </a:p>
        </p:txBody>
      </p:sp>
      <p:sp>
        <p:nvSpPr>
          <p:cNvPr id="89092" name="Rectangle 4">
            <a:extLst>
              <a:ext uri="{FF2B5EF4-FFF2-40B4-BE49-F238E27FC236}">
                <a16:creationId xmlns:a16="http://schemas.microsoft.com/office/drawing/2014/main" id="{1A897533-9FB8-17FF-2EAA-B1BC82B3EF90}"/>
              </a:ext>
            </a:extLst>
          </p:cNvPr>
          <p:cNvSpPr>
            <a:spLocks noChangeArrowheads="1"/>
          </p:cNvSpPr>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89093" name="Rectangle 5">
            <a:extLst>
              <a:ext uri="{FF2B5EF4-FFF2-40B4-BE49-F238E27FC236}">
                <a16:creationId xmlns:a16="http://schemas.microsoft.com/office/drawing/2014/main" id="{059C183C-5C27-89E5-6B5F-B8A34D4FC449}"/>
              </a:ext>
            </a:extLst>
          </p:cNvPr>
          <p:cNvSpPr>
            <a:spLocks noChangeArrowheads="1"/>
          </p:cNvSpP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89094" name="Rectangle 6">
            <a:extLst>
              <a:ext uri="{FF2B5EF4-FFF2-40B4-BE49-F238E27FC236}">
                <a16:creationId xmlns:a16="http://schemas.microsoft.com/office/drawing/2014/main" id="{7C52DCC4-546B-2E07-2284-5F1978D28C70}"/>
              </a:ext>
            </a:extLst>
          </p:cNvPr>
          <p:cNvSpPr>
            <a:spLocks noChangeArrowheads="1" noTextEdit="1"/>
          </p:cNvSpPr>
          <p:nvPr>
            <p:ph type="sldImg"/>
          </p:nvPr>
        </p:nvSpPr>
        <p:spPr>
          <a:xfrm>
            <a:off x="1150938" y="692150"/>
            <a:ext cx="4556125" cy="3416300"/>
          </a:xfrm>
          <a:ln cap="flat"/>
        </p:spPr>
      </p:sp>
      <p:sp>
        <p:nvSpPr>
          <p:cNvPr id="89095" name="Rectangle 7">
            <a:extLst>
              <a:ext uri="{FF2B5EF4-FFF2-40B4-BE49-F238E27FC236}">
                <a16:creationId xmlns:a16="http://schemas.microsoft.com/office/drawing/2014/main" id="{4D79D3D5-F518-F38E-3583-FFEB8A242AE1}"/>
              </a:ext>
            </a:extLst>
          </p:cNvPr>
          <p:cNvSpPr>
            <a:spLocks noGrp="1" noChangeArrowheads="1"/>
          </p:cNvSpPr>
          <p:nvPr>
            <p:ph type="body" idx="1"/>
          </p:nvPr>
        </p:nvSpPr>
        <p:spPr>
          <a:ln/>
        </p:spPr>
        <p:txBody>
          <a:bodyPr/>
          <a:lstStyle/>
          <a:p>
            <a:endParaRPr lang="en-US"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a:extLst>
              <a:ext uri="{FF2B5EF4-FFF2-40B4-BE49-F238E27FC236}">
                <a16:creationId xmlns:a16="http://schemas.microsoft.com/office/drawing/2014/main" id="{D2E08F31-0834-CA6B-8D8D-6C2364DFECD3}"/>
              </a:ext>
            </a:extLst>
          </p:cNvPr>
          <p:cNvSpPr>
            <a:spLocks noChangeArrowheads="1"/>
          </p:cNvSpPr>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91139" name="Rectangle 3">
            <a:extLst>
              <a:ext uri="{FF2B5EF4-FFF2-40B4-BE49-F238E27FC236}">
                <a16:creationId xmlns:a16="http://schemas.microsoft.com/office/drawing/2014/main" id="{31999C41-5977-41E9-9683-68C06B767E2D}"/>
              </a:ext>
            </a:extLst>
          </p:cNvPr>
          <p:cNvSpPr>
            <a:spLocks noChangeArrowheads="1"/>
          </p:cNvSpPr>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0" rIns="19050" bIns="0" anchor="b"/>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2</a:t>
            </a:r>
          </a:p>
        </p:txBody>
      </p:sp>
      <p:sp>
        <p:nvSpPr>
          <p:cNvPr id="91140" name="Rectangle 4">
            <a:extLst>
              <a:ext uri="{FF2B5EF4-FFF2-40B4-BE49-F238E27FC236}">
                <a16:creationId xmlns:a16="http://schemas.microsoft.com/office/drawing/2014/main" id="{6BB80E47-8894-0204-58F9-19EBD64B3AA4}"/>
              </a:ext>
            </a:extLst>
          </p:cNvPr>
          <p:cNvSpPr>
            <a:spLocks noChangeArrowheads="1"/>
          </p:cNvSpPr>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91141" name="Rectangle 5">
            <a:extLst>
              <a:ext uri="{FF2B5EF4-FFF2-40B4-BE49-F238E27FC236}">
                <a16:creationId xmlns:a16="http://schemas.microsoft.com/office/drawing/2014/main" id="{A76D0725-8D01-8E70-A2A0-93376F6C96E1}"/>
              </a:ext>
            </a:extLst>
          </p:cNvPr>
          <p:cNvSpPr>
            <a:spLocks noChangeArrowheads="1"/>
          </p:cNvSpP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91142" name="Rectangle 6">
            <a:extLst>
              <a:ext uri="{FF2B5EF4-FFF2-40B4-BE49-F238E27FC236}">
                <a16:creationId xmlns:a16="http://schemas.microsoft.com/office/drawing/2014/main" id="{47AC6A00-8629-8002-5C76-6F48ADA0C8F2}"/>
              </a:ext>
            </a:extLst>
          </p:cNvPr>
          <p:cNvSpPr>
            <a:spLocks noChangeArrowheads="1" noTextEdit="1"/>
          </p:cNvSpPr>
          <p:nvPr>
            <p:ph type="sldImg"/>
          </p:nvPr>
        </p:nvSpPr>
        <p:spPr>
          <a:xfrm>
            <a:off x="1150938" y="692150"/>
            <a:ext cx="4556125" cy="3416300"/>
          </a:xfrm>
          <a:ln cap="flat"/>
        </p:spPr>
      </p:sp>
      <p:sp>
        <p:nvSpPr>
          <p:cNvPr id="91143" name="Rectangle 7">
            <a:extLst>
              <a:ext uri="{FF2B5EF4-FFF2-40B4-BE49-F238E27FC236}">
                <a16:creationId xmlns:a16="http://schemas.microsoft.com/office/drawing/2014/main" id="{1016D6CA-F986-A689-8F24-3D23BE0ABDC4}"/>
              </a:ext>
            </a:extLst>
          </p:cNvPr>
          <p:cNvSpPr>
            <a:spLocks noGrp="1" noChangeArrowheads="1"/>
          </p:cNvSpPr>
          <p:nvPr>
            <p:ph type="body" idx="1"/>
          </p:nvPr>
        </p:nvSpPr>
        <p:spPr>
          <a:ln/>
        </p:spPr>
        <p:txBody>
          <a:bodyPr/>
          <a:lstStyle/>
          <a:p>
            <a:endParaRPr lang="en-US"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a:extLst>
              <a:ext uri="{FF2B5EF4-FFF2-40B4-BE49-F238E27FC236}">
                <a16:creationId xmlns:a16="http://schemas.microsoft.com/office/drawing/2014/main" id="{3F58C9E6-883D-BA82-1A7C-EDAD95ECE6DD}"/>
              </a:ext>
            </a:extLst>
          </p:cNvPr>
          <p:cNvSpPr>
            <a:spLocks noChangeArrowheads="1"/>
          </p:cNvSpPr>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93187" name="Rectangle 3">
            <a:extLst>
              <a:ext uri="{FF2B5EF4-FFF2-40B4-BE49-F238E27FC236}">
                <a16:creationId xmlns:a16="http://schemas.microsoft.com/office/drawing/2014/main" id="{21FB0FE7-992D-A993-61FF-76999A8FDD2A}"/>
              </a:ext>
            </a:extLst>
          </p:cNvPr>
          <p:cNvSpPr>
            <a:spLocks noChangeArrowheads="1"/>
          </p:cNvSpPr>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0" rIns="19050" bIns="0" anchor="b"/>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2</a:t>
            </a:r>
          </a:p>
        </p:txBody>
      </p:sp>
      <p:sp>
        <p:nvSpPr>
          <p:cNvPr id="93188" name="Rectangle 4">
            <a:extLst>
              <a:ext uri="{FF2B5EF4-FFF2-40B4-BE49-F238E27FC236}">
                <a16:creationId xmlns:a16="http://schemas.microsoft.com/office/drawing/2014/main" id="{41212740-4CD9-F9CB-2F0D-6F29661D4646}"/>
              </a:ext>
            </a:extLst>
          </p:cNvPr>
          <p:cNvSpPr>
            <a:spLocks noChangeArrowheads="1"/>
          </p:cNvSpPr>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93189" name="Rectangle 5">
            <a:extLst>
              <a:ext uri="{FF2B5EF4-FFF2-40B4-BE49-F238E27FC236}">
                <a16:creationId xmlns:a16="http://schemas.microsoft.com/office/drawing/2014/main" id="{5309DAA6-F7C7-7D80-51E1-6EE54047D4FC}"/>
              </a:ext>
            </a:extLst>
          </p:cNvPr>
          <p:cNvSpPr>
            <a:spLocks noChangeArrowheads="1"/>
          </p:cNvSpP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93190" name="Rectangle 6">
            <a:extLst>
              <a:ext uri="{FF2B5EF4-FFF2-40B4-BE49-F238E27FC236}">
                <a16:creationId xmlns:a16="http://schemas.microsoft.com/office/drawing/2014/main" id="{19E9BB86-A5BA-B3E8-4DF7-775332437DDE}"/>
              </a:ext>
            </a:extLst>
          </p:cNvPr>
          <p:cNvSpPr>
            <a:spLocks noChangeArrowheads="1" noTextEdit="1"/>
          </p:cNvSpPr>
          <p:nvPr>
            <p:ph type="sldImg"/>
          </p:nvPr>
        </p:nvSpPr>
        <p:spPr>
          <a:xfrm>
            <a:off x="1150938" y="692150"/>
            <a:ext cx="4556125" cy="3416300"/>
          </a:xfrm>
          <a:ln cap="flat"/>
        </p:spPr>
      </p:sp>
      <p:sp>
        <p:nvSpPr>
          <p:cNvPr id="93191" name="Rectangle 7">
            <a:extLst>
              <a:ext uri="{FF2B5EF4-FFF2-40B4-BE49-F238E27FC236}">
                <a16:creationId xmlns:a16="http://schemas.microsoft.com/office/drawing/2014/main" id="{E9F0B75B-F8C6-4D54-6707-9BB648CA0DF7}"/>
              </a:ext>
            </a:extLst>
          </p:cNvPr>
          <p:cNvSpPr>
            <a:spLocks noGrp="1" noChangeArrowheads="1"/>
          </p:cNvSpPr>
          <p:nvPr>
            <p:ph type="body" idx="1"/>
          </p:nvPr>
        </p:nvSpPr>
        <p:spPr>
          <a:ln/>
        </p:spPr>
        <p:txBody>
          <a:bodyPr/>
          <a:lstStyle/>
          <a:p>
            <a:endParaRPr lang="en-US"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a:extLst>
              <a:ext uri="{FF2B5EF4-FFF2-40B4-BE49-F238E27FC236}">
                <a16:creationId xmlns:a16="http://schemas.microsoft.com/office/drawing/2014/main" id="{2245E86A-C6AC-ACDE-EA1B-EA4B51B1D054}"/>
              </a:ext>
            </a:extLst>
          </p:cNvPr>
          <p:cNvSpPr>
            <a:spLocks noChangeArrowheads="1"/>
          </p:cNvSpPr>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97283" name="Rectangle 3">
            <a:extLst>
              <a:ext uri="{FF2B5EF4-FFF2-40B4-BE49-F238E27FC236}">
                <a16:creationId xmlns:a16="http://schemas.microsoft.com/office/drawing/2014/main" id="{EF81DBC9-C554-DB51-75E8-1A6C4CDABB1C}"/>
              </a:ext>
            </a:extLst>
          </p:cNvPr>
          <p:cNvSpPr>
            <a:spLocks noChangeArrowheads="1"/>
          </p:cNvSpPr>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0" rIns="19050" bIns="0" anchor="b"/>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2</a:t>
            </a:r>
          </a:p>
        </p:txBody>
      </p:sp>
      <p:sp>
        <p:nvSpPr>
          <p:cNvPr id="97284" name="Rectangle 4">
            <a:extLst>
              <a:ext uri="{FF2B5EF4-FFF2-40B4-BE49-F238E27FC236}">
                <a16:creationId xmlns:a16="http://schemas.microsoft.com/office/drawing/2014/main" id="{A83BE7BA-AA76-F317-C7BD-8477278D7285}"/>
              </a:ext>
            </a:extLst>
          </p:cNvPr>
          <p:cNvSpPr>
            <a:spLocks noChangeArrowheads="1"/>
          </p:cNvSpPr>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97285" name="Rectangle 5">
            <a:extLst>
              <a:ext uri="{FF2B5EF4-FFF2-40B4-BE49-F238E27FC236}">
                <a16:creationId xmlns:a16="http://schemas.microsoft.com/office/drawing/2014/main" id="{06DEB16B-CA0E-3721-F4FD-37C0120AC8D9}"/>
              </a:ext>
            </a:extLst>
          </p:cNvPr>
          <p:cNvSpPr>
            <a:spLocks noChangeArrowheads="1"/>
          </p:cNvSpP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97286" name="Rectangle 6">
            <a:extLst>
              <a:ext uri="{FF2B5EF4-FFF2-40B4-BE49-F238E27FC236}">
                <a16:creationId xmlns:a16="http://schemas.microsoft.com/office/drawing/2014/main" id="{57E11595-525C-6774-297B-D09122094035}"/>
              </a:ext>
            </a:extLst>
          </p:cNvPr>
          <p:cNvSpPr>
            <a:spLocks noChangeArrowheads="1" noTextEdit="1"/>
          </p:cNvSpPr>
          <p:nvPr>
            <p:ph type="sldImg"/>
          </p:nvPr>
        </p:nvSpPr>
        <p:spPr>
          <a:xfrm>
            <a:off x="1150938" y="692150"/>
            <a:ext cx="4556125" cy="3416300"/>
          </a:xfrm>
          <a:ln cap="flat"/>
        </p:spPr>
      </p:sp>
      <p:sp>
        <p:nvSpPr>
          <p:cNvPr id="97287" name="Rectangle 7">
            <a:extLst>
              <a:ext uri="{FF2B5EF4-FFF2-40B4-BE49-F238E27FC236}">
                <a16:creationId xmlns:a16="http://schemas.microsoft.com/office/drawing/2014/main" id="{3FB47551-F69C-937C-9E5E-CCFC223326CA}"/>
              </a:ext>
            </a:extLst>
          </p:cNvPr>
          <p:cNvSpPr>
            <a:spLocks noGrp="1" noChangeArrowheads="1"/>
          </p:cNvSpPr>
          <p:nvPr>
            <p:ph type="body" idx="1"/>
          </p:nvPr>
        </p:nvSpPr>
        <p:spPr>
          <a:ln/>
        </p:spPr>
        <p:txBody>
          <a:bodyPr/>
          <a:lstStyle/>
          <a:p>
            <a:endParaRPr lang="en-US"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a:extLst>
              <a:ext uri="{FF2B5EF4-FFF2-40B4-BE49-F238E27FC236}">
                <a16:creationId xmlns:a16="http://schemas.microsoft.com/office/drawing/2014/main" id="{B622EF00-99F5-520C-337A-1881681F76F3}"/>
              </a:ext>
            </a:extLst>
          </p:cNvPr>
          <p:cNvSpPr>
            <a:spLocks noChangeArrowheads="1"/>
          </p:cNvSpPr>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101379" name="Rectangle 3">
            <a:extLst>
              <a:ext uri="{FF2B5EF4-FFF2-40B4-BE49-F238E27FC236}">
                <a16:creationId xmlns:a16="http://schemas.microsoft.com/office/drawing/2014/main" id="{BA5B9C14-4758-5D2D-51D8-B9453F9C4D94}"/>
              </a:ext>
            </a:extLst>
          </p:cNvPr>
          <p:cNvSpPr>
            <a:spLocks noChangeArrowheads="1"/>
          </p:cNvSpPr>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0" rIns="19050" bIns="0" anchor="b"/>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2</a:t>
            </a:r>
          </a:p>
        </p:txBody>
      </p:sp>
      <p:sp>
        <p:nvSpPr>
          <p:cNvPr id="101380" name="Rectangle 4">
            <a:extLst>
              <a:ext uri="{FF2B5EF4-FFF2-40B4-BE49-F238E27FC236}">
                <a16:creationId xmlns:a16="http://schemas.microsoft.com/office/drawing/2014/main" id="{8D7B1BA8-FD02-EE11-F6E9-C7D7DF39BB0B}"/>
              </a:ext>
            </a:extLst>
          </p:cNvPr>
          <p:cNvSpPr>
            <a:spLocks noChangeArrowheads="1"/>
          </p:cNvSpPr>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101381" name="Rectangle 5">
            <a:extLst>
              <a:ext uri="{FF2B5EF4-FFF2-40B4-BE49-F238E27FC236}">
                <a16:creationId xmlns:a16="http://schemas.microsoft.com/office/drawing/2014/main" id="{C9D7B4F5-1298-EC5C-4F88-F293806F5785}"/>
              </a:ext>
            </a:extLst>
          </p:cNvPr>
          <p:cNvSpPr>
            <a:spLocks noChangeArrowheads="1"/>
          </p:cNvSpP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101382" name="Rectangle 6">
            <a:extLst>
              <a:ext uri="{FF2B5EF4-FFF2-40B4-BE49-F238E27FC236}">
                <a16:creationId xmlns:a16="http://schemas.microsoft.com/office/drawing/2014/main" id="{7ED7E3D0-A5E6-2357-C210-60856E6A760A}"/>
              </a:ext>
            </a:extLst>
          </p:cNvPr>
          <p:cNvSpPr>
            <a:spLocks noChangeArrowheads="1" noTextEdit="1"/>
          </p:cNvSpPr>
          <p:nvPr>
            <p:ph type="sldImg"/>
          </p:nvPr>
        </p:nvSpPr>
        <p:spPr>
          <a:xfrm>
            <a:off x="1150938" y="692150"/>
            <a:ext cx="4556125" cy="3416300"/>
          </a:xfrm>
          <a:ln cap="flat"/>
        </p:spPr>
      </p:sp>
      <p:sp>
        <p:nvSpPr>
          <p:cNvPr id="101383" name="Rectangle 7">
            <a:extLst>
              <a:ext uri="{FF2B5EF4-FFF2-40B4-BE49-F238E27FC236}">
                <a16:creationId xmlns:a16="http://schemas.microsoft.com/office/drawing/2014/main" id="{9328B8E3-799A-BBDD-B3F1-AD8788228816}"/>
              </a:ext>
            </a:extLst>
          </p:cNvPr>
          <p:cNvSpPr>
            <a:spLocks noGrp="1" noChangeArrowheads="1"/>
          </p:cNvSpPr>
          <p:nvPr>
            <p:ph type="body" idx="1"/>
          </p:nvPr>
        </p:nvSpPr>
        <p:spPr>
          <a:ln/>
        </p:spPr>
        <p:txBody>
          <a:bodyPr/>
          <a:lstStyle/>
          <a:p>
            <a:endParaRPr lang="en-US"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a:extLst>
              <a:ext uri="{FF2B5EF4-FFF2-40B4-BE49-F238E27FC236}">
                <a16:creationId xmlns:a16="http://schemas.microsoft.com/office/drawing/2014/main" id="{61CE5DA4-1B68-DA07-2BEF-F41C50985638}"/>
              </a:ext>
            </a:extLst>
          </p:cNvPr>
          <p:cNvSpPr>
            <a:spLocks noChangeArrowheads="1"/>
          </p:cNvSpPr>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103427" name="Rectangle 3">
            <a:extLst>
              <a:ext uri="{FF2B5EF4-FFF2-40B4-BE49-F238E27FC236}">
                <a16:creationId xmlns:a16="http://schemas.microsoft.com/office/drawing/2014/main" id="{0DFE2228-EE18-2A11-29D2-69DE4B7F0DE0}"/>
              </a:ext>
            </a:extLst>
          </p:cNvPr>
          <p:cNvSpPr>
            <a:spLocks noChangeArrowheads="1"/>
          </p:cNvSpPr>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0" rIns="19050" bIns="0" anchor="b"/>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2</a:t>
            </a:r>
          </a:p>
        </p:txBody>
      </p:sp>
      <p:sp>
        <p:nvSpPr>
          <p:cNvPr id="103428" name="Rectangle 4">
            <a:extLst>
              <a:ext uri="{FF2B5EF4-FFF2-40B4-BE49-F238E27FC236}">
                <a16:creationId xmlns:a16="http://schemas.microsoft.com/office/drawing/2014/main" id="{1BC23754-A6A2-914B-F372-66B64A28AB65}"/>
              </a:ext>
            </a:extLst>
          </p:cNvPr>
          <p:cNvSpPr>
            <a:spLocks noChangeArrowheads="1"/>
          </p:cNvSpPr>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103429" name="Rectangle 5">
            <a:extLst>
              <a:ext uri="{FF2B5EF4-FFF2-40B4-BE49-F238E27FC236}">
                <a16:creationId xmlns:a16="http://schemas.microsoft.com/office/drawing/2014/main" id="{C5D8C81F-2088-5C69-2A02-C669D90C6AE8}"/>
              </a:ext>
            </a:extLst>
          </p:cNvPr>
          <p:cNvSpPr>
            <a:spLocks noChangeArrowheads="1"/>
          </p:cNvSpP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103430" name="Rectangle 6">
            <a:extLst>
              <a:ext uri="{FF2B5EF4-FFF2-40B4-BE49-F238E27FC236}">
                <a16:creationId xmlns:a16="http://schemas.microsoft.com/office/drawing/2014/main" id="{CBFF999F-B083-F48B-C8DD-0EF82AF032DA}"/>
              </a:ext>
            </a:extLst>
          </p:cNvPr>
          <p:cNvSpPr>
            <a:spLocks noChangeArrowheads="1" noTextEdit="1"/>
          </p:cNvSpPr>
          <p:nvPr>
            <p:ph type="sldImg"/>
          </p:nvPr>
        </p:nvSpPr>
        <p:spPr>
          <a:xfrm>
            <a:off x="1150938" y="692150"/>
            <a:ext cx="4556125" cy="3416300"/>
          </a:xfrm>
          <a:ln cap="flat"/>
        </p:spPr>
      </p:sp>
      <p:sp>
        <p:nvSpPr>
          <p:cNvPr id="103431" name="Rectangle 7">
            <a:extLst>
              <a:ext uri="{FF2B5EF4-FFF2-40B4-BE49-F238E27FC236}">
                <a16:creationId xmlns:a16="http://schemas.microsoft.com/office/drawing/2014/main" id="{BE3BD972-1789-D8D9-1814-87DE7AFC2130}"/>
              </a:ext>
            </a:extLst>
          </p:cNvPr>
          <p:cNvSpPr>
            <a:spLocks noGrp="1" noChangeArrowheads="1"/>
          </p:cNvSpPr>
          <p:nvPr>
            <p:ph type="body" idx="1"/>
          </p:nvPr>
        </p:nvSpPr>
        <p:spPr>
          <a:ln/>
        </p:spPr>
        <p:txBody>
          <a:bodyPr/>
          <a:lstStyle/>
          <a:p>
            <a:endParaRPr lang="en-US"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a:extLst>
              <a:ext uri="{FF2B5EF4-FFF2-40B4-BE49-F238E27FC236}">
                <a16:creationId xmlns:a16="http://schemas.microsoft.com/office/drawing/2014/main" id="{6EC642FF-C378-8A58-CF45-2C88E3AC6B3B}"/>
              </a:ext>
            </a:extLst>
          </p:cNvPr>
          <p:cNvSpPr>
            <a:spLocks noChangeArrowheads="1"/>
          </p:cNvSpPr>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105475" name="Rectangle 3">
            <a:extLst>
              <a:ext uri="{FF2B5EF4-FFF2-40B4-BE49-F238E27FC236}">
                <a16:creationId xmlns:a16="http://schemas.microsoft.com/office/drawing/2014/main" id="{3F1D93CC-0A8B-542B-0FBB-235E26256AB8}"/>
              </a:ext>
            </a:extLst>
          </p:cNvPr>
          <p:cNvSpPr>
            <a:spLocks noChangeArrowheads="1"/>
          </p:cNvSpPr>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0" rIns="19050" bIns="0" anchor="b"/>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2</a:t>
            </a:r>
          </a:p>
        </p:txBody>
      </p:sp>
      <p:sp>
        <p:nvSpPr>
          <p:cNvPr id="105476" name="Rectangle 4">
            <a:extLst>
              <a:ext uri="{FF2B5EF4-FFF2-40B4-BE49-F238E27FC236}">
                <a16:creationId xmlns:a16="http://schemas.microsoft.com/office/drawing/2014/main" id="{8130B53D-E1D2-AD1B-BB16-4D4DE54EDBAA}"/>
              </a:ext>
            </a:extLst>
          </p:cNvPr>
          <p:cNvSpPr>
            <a:spLocks noChangeArrowheads="1"/>
          </p:cNvSpPr>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105477" name="Rectangle 5">
            <a:extLst>
              <a:ext uri="{FF2B5EF4-FFF2-40B4-BE49-F238E27FC236}">
                <a16:creationId xmlns:a16="http://schemas.microsoft.com/office/drawing/2014/main" id="{662CB6C4-239E-7DD7-6587-9521A7E34BA0}"/>
              </a:ext>
            </a:extLst>
          </p:cNvPr>
          <p:cNvSpPr>
            <a:spLocks noChangeArrowheads="1"/>
          </p:cNvSpP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105478" name="Rectangle 6">
            <a:extLst>
              <a:ext uri="{FF2B5EF4-FFF2-40B4-BE49-F238E27FC236}">
                <a16:creationId xmlns:a16="http://schemas.microsoft.com/office/drawing/2014/main" id="{AA29BD6B-8D11-67F0-024D-AA9B1912F242}"/>
              </a:ext>
            </a:extLst>
          </p:cNvPr>
          <p:cNvSpPr>
            <a:spLocks noChangeArrowheads="1" noTextEdit="1"/>
          </p:cNvSpPr>
          <p:nvPr>
            <p:ph type="sldImg"/>
          </p:nvPr>
        </p:nvSpPr>
        <p:spPr>
          <a:xfrm>
            <a:off x="1150938" y="692150"/>
            <a:ext cx="4556125" cy="3416300"/>
          </a:xfrm>
          <a:ln cap="flat"/>
        </p:spPr>
      </p:sp>
      <p:sp>
        <p:nvSpPr>
          <p:cNvPr id="105479" name="Rectangle 7">
            <a:extLst>
              <a:ext uri="{FF2B5EF4-FFF2-40B4-BE49-F238E27FC236}">
                <a16:creationId xmlns:a16="http://schemas.microsoft.com/office/drawing/2014/main" id="{2D563E00-DAC4-8127-9C8C-503683098225}"/>
              </a:ext>
            </a:extLst>
          </p:cNvPr>
          <p:cNvSpPr>
            <a:spLocks noGrp="1" noChangeArrowheads="1"/>
          </p:cNvSpPr>
          <p:nvPr>
            <p:ph type="body" idx="1"/>
          </p:nvPr>
        </p:nvSpPr>
        <p:spPr>
          <a:ln/>
        </p:spPr>
        <p:txBody>
          <a:bodyPr/>
          <a:lstStyle/>
          <a:p>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C9484CF8-B31D-D75D-E1CC-A9A2323A781E}"/>
              </a:ext>
            </a:extLst>
          </p:cNvPr>
          <p:cNvSpPr>
            <a:spLocks noChangeArrowheads="1"/>
          </p:cNvSpPr>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7171" name="Rectangle 3">
            <a:extLst>
              <a:ext uri="{FF2B5EF4-FFF2-40B4-BE49-F238E27FC236}">
                <a16:creationId xmlns:a16="http://schemas.microsoft.com/office/drawing/2014/main" id="{A86A0BE6-08D8-68FE-4525-8E586F31E953}"/>
              </a:ext>
            </a:extLst>
          </p:cNvPr>
          <p:cNvSpPr>
            <a:spLocks noChangeArrowheads="1"/>
          </p:cNvSpPr>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0" rIns="19050" bIns="0" anchor="b"/>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2</a:t>
            </a:r>
          </a:p>
        </p:txBody>
      </p:sp>
      <p:sp>
        <p:nvSpPr>
          <p:cNvPr id="7172" name="Rectangle 4">
            <a:extLst>
              <a:ext uri="{FF2B5EF4-FFF2-40B4-BE49-F238E27FC236}">
                <a16:creationId xmlns:a16="http://schemas.microsoft.com/office/drawing/2014/main" id="{ED4710E6-C950-7865-759E-BBF55A0614DE}"/>
              </a:ext>
            </a:extLst>
          </p:cNvPr>
          <p:cNvSpPr>
            <a:spLocks noChangeArrowheads="1"/>
          </p:cNvSpPr>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7173" name="Rectangle 5">
            <a:extLst>
              <a:ext uri="{FF2B5EF4-FFF2-40B4-BE49-F238E27FC236}">
                <a16:creationId xmlns:a16="http://schemas.microsoft.com/office/drawing/2014/main" id="{5224997A-6081-322C-79D8-8456E86C7FEA}"/>
              </a:ext>
            </a:extLst>
          </p:cNvPr>
          <p:cNvSpPr>
            <a:spLocks noChangeArrowheads="1"/>
          </p:cNvSpP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7174" name="Rectangle 6">
            <a:extLst>
              <a:ext uri="{FF2B5EF4-FFF2-40B4-BE49-F238E27FC236}">
                <a16:creationId xmlns:a16="http://schemas.microsoft.com/office/drawing/2014/main" id="{DD8FBBD2-5159-4412-42B8-FE113ABD5AF1}"/>
              </a:ext>
            </a:extLst>
          </p:cNvPr>
          <p:cNvSpPr>
            <a:spLocks noChangeArrowheads="1" noTextEdit="1"/>
          </p:cNvSpPr>
          <p:nvPr>
            <p:ph type="sldImg"/>
          </p:nvPr>
        </p:nvSpPr>
        <p:spPr>
          <a:xfrm>
            <a:off x="1150938" y="692150"/>
            <a:ext cx="4556125" cy="3416300"/>
          </a:xfrm>
          <a:ln cap="flat"/>
        </p:spPr>
      </p:sp>
      <p:sp>
        <p:nvSpPr>
          <p:cNvPr id="7175" name="Rectangle 7">
            <a:extLst>
              <a:ext uri="{FF2B5EF4-FFF2-40B4-BE49-F238E27FC236}">
                <a16:creationId xmlns:a16="http://schemas.microsoft.com/office/drawing/2014/main" id="{C16FD506-E812-56CA-B4E3-729BC86AD7A3}"/>
              </a:ext>
            </a:extLst>
          </p:cNvPr>
          <p:cNvSpPr>
            <a:spLocks noGrp="1" noChangeArrowheads="1"/>
          </p:cNvSpPr>
          <p:nvPr>
            <p:ph type="body" idx="1"/>
          </p:nvPr>
        </p:nvSpPr>
        <p:spPr>
          <a:ln/>
        </p:spPr>
        <p:txBody>
          <a:bodyPr/>
          <a:lstStyle/>
          <a:p>
            <a:endParaRPr lang="en-US"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a:extLst>
              <a:ext uri="{FF2B5EF4-FFF2-40B4-BE49-F238E27FC236}">
                <a16:creationId xmlns:a16="http://schemas.microsoft.com/office/drawing/2014/main" id="{2B6673E9-8BC1-DF55-1986-78DDD9989546}"/>
              </a:ext>
            </a:extLst>
          </p:cNvPr>
          <p:cNvSpPr>
            <a:spLocks noChangeArrowheads="1"/>
          </p:cNvSpPr>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107523" name="Rectangle 3">
            <a:extLst>
              <a:ext uri="{FF2B5EF4-FFF2-40B4-BE49-F238E27FC236}">
                <a16:creationId xmlns:a16="http://schemas.microsoft.com/office/drawing/2014/main" id="{6B286091-8309-9FF4-2C33-D74BFBD64CF5}"/>
              </a:ext>
            </a:extLst>
          </p:cNvPr>
          <p:cNvSpPr>
            <a:spLocks noChangeArrowheads="1"/>
          </p:cNvSpPr>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0" rIns="19050" bIns="0" anchor="b"/>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2</a:t>
            </a:r>
          </a:p>
        </p:txBody>
      </p:sp>
      <p:sp>
        <p:nvSpPr>
          <p:cNvPr id="107524" name="Rectangle 4">
            <a:extLst>
              <a:ext uri="{FF2B5EF4-FFF2-40B4-BE49-F238E27FC236}">
                <a16:creationId xmlns:a16="http://schemas.microsoft.com/office/drawing/2014/main" id="{27CF5926-17BD-1AA8-D93D-7C88ED6EECAA}"/>
              </a:ext>
            </a:extLst>
          </p:cNvPr>
          <p:cNvSpPr>
            <a:spLocks noChangeArrowheads="1"/>
          </p:cNvSpPr>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107525" name="Rectangle 5">
            <a:extLst>
              <a:ext uri="{FF2B5EF4-FFF2-40B4-BE49-F238E27FC236}">
                <a16:creationId xmlns:a16="http://schemas.microsoft.com/office/drawing/2014/main" id="{96FB4197-2263-C660-AD9B-A68AAEA06765}"/>
              </a:ext>
            </a:extLst>
          </p:cNvPr>
          <p:cNvSpPr>
            <a:spLocks noChangeArrowheads="1"/>
          </p:cNvSpP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107526" name="Rectangle 6">
            <a:extLst>
              <a:ext uri="{FF2B5EF4-FFF2-40B4-BE49-F238E27FC236}">
                <a16:creationId xmlns:a16="http://schemas.microsoft.com/office/drawing/2014/main" id="{5E811669-2333-43EC-BCB9-766C39D9DCD3}"/>
              </a:ext>
            </a:extLst>
          </p:cNvPr>
          <p:cNvSpPr>
            <a:spLocks noChangeArrowheads="1" noTextEdit="1"/>
          </p:cNvSpPr>
          <p:nvPr>
            <p:ph type="sldImg"/>
          </p:nvPr>
        </p:nvSpPr>
        <p:spPr>
          <a:xfrm>
            <a:off x="1150938" y="692150"/>
            <a:ext cx="4556125" cy="3416300"/>
          </a:xfrm>
          <a:ln cap="flat"/>
        </p:spPr>
      </p:sp>
      <p:sp>
        <p:nvSpPr>
          <p:cNvPr id="107527" name="Rectangle 7">
            <a:extLst>
              <a:ext uri="{FF2B5EF4-FFF2-40B4-BE49-F238E27FC236}">
                <a16:creationId xmlns:a16="http://schemas.microsoft.com/office/drawing/2014/main" id="{5F22822F-A2CC-FB17-A4B6-3AB007E12E24}"/>
              </a:ext>
            </a:extLst>
          </p:cNvPr>
          <p:cNvSpPr>
            <a:spLocks noGrp="1" noChangeArrowheads="1"/>
          </p:cNvSpPr>
          <p:nvPr>
            <p:ph type="body" idx="1"/>
          </p:nvPr>
        </p:nvSpPr>
        <p:spPr>
          <a:ln/>
        </p:spPr>
        <p:txBody>
          <a:bodyPr/>
          <a:lstStyle/>
          <a:p>
            <a:endParaRPr lang="en-US"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a:extLst>
              <a:ext uri="{FF2B5EF4-FFF2-40B4-BE49-F238E27FC236}">
                <a16:creationId xmlns:a16="http://schemas.microsoft.com/office/drawing/2014/main" id="{ADEFCB77-9E8D-3338-E71E-662DDCA17A67}"/>
              </a:ext>
            </a:extLst>
          </p:cNvPr>
          <p:cNvSpPr>
            <a:spLocks noChangeArrowheads="1"/>
          </p:cNvSpPr>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109571" name="Rectangle 3">
            <a:extLst>
              <a:ext uri="{FF2B5EF4-FFF2-40B4-BE49-F238E27FC236}">
                <a16:creationId xmlns:a16="http://schemas.microsoft.com/office/drawing/2014/main" id="{57866925-5F3E-078C-3B51-58A42B09EB52}"/>
              </a:ext>
            </a:extLst>
          </p:cNvPr>
          <p:cNvSpPr>
            <a:spLocks noChangeArrowheads="1"/>
          </p:cNvSpPr>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0" rIns="19050" bIns="0" anchor="b"/>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2</a:t>
            </a:r>
          </a:p>
        </p:txBody>
      </p:sp>
      <p:sp>
        <p:nvSpPr>
          <p:cNvPr id="109572" name="Rectangle 4">
            <a:extLst>
              <a:ext uri="{FF2B5EF4-FFF2-40B4-BE49-F238E27FC236}">
                <a16:creationId xmlns:a16="http://schemas.microsoft.com/office/drawing/2014/main" id="{916465BB-8430-8BF1-4CE4-6F156ECF9196}"/>
              </a:ext>
            </a:extLst>
          </p:cNvPr>
          <p:cNvSpPr>
            <a:spLocks noChangeArrowheads="1"/>
          </p:cNvSpPr>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109573" name="Rectangle 5">
            <a:extLst>
              <a:ext uri="{FF2B5EF4-FFF2-40B4-BE49-F238E27FC236}">
                <a16:creationId xmlns:a16="http://schemas.microsoft.com/office/drawing/2014/main" id="{9924DE20-E429-D024-9504-8B3D31B86443}"/>
              </a:ext>
            </a:extLst>
          </p:cNvPr>
          <p:cNvSpPr>
            <a:spLocks noChangeArrowheads="1"/>
          </p:cNvSpP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109574" name="Rectangle 6">
            <a:extLst>
              <a:ext uri="{FF2B5EF4-FFF2-40B4-BE49-F238E27FC236}">
                <a16:creationId xmlns:a16="http://schemas.microsoft.com/office/drawing/2014/main" id="{2EE7ABDA-B455-BAE7-1658-07FD1CC88C18}"/>
              </a:ext>
            </a:extLst>
          </p:cNvPr>
          <p:cNvSpPr>
            <a:spLocks noChangeArrowheads="1" noTextEdit="1"/>
          </p:cNvSpPr>
          <p:nvPr>
            <p:ph type="sldImg"/>
          </p:nvPr>
        </p:nvSpPr>
        <p:spPr>
          <a:xfrm>
            <a:off x="1150938" y="692150"/>
            <a:ext cx="4556125" cy="3416300"/>
          </a:xfrm>
          <a:ln cap="flat"/>
        </p:spPr>
      </p:sp>
      <p:sp>
        <p:nvSpPr>
          <p:cNvPr id="109575" name="Rectangle 7">
            <a:extLst>
              <a:ext uri="{FF2B5EF4-FFF2-40B4-BE49-F238E27FC236}">
                <a16:creationId xmlns:a16="http://schemas.microsoft.com/office/drawing/2014/main" id="{D6509AA1-F01B-6ED4-DEAC-3815937830CE}"/>
              </a:ext>
            </a:extLst>
          </p:cNvPr>
          <p:cNvSpPr>
            <a:spLocks noGrp="1" noChangeArrowheads="1"/>
          </p:cNvSpPr>
          <p:nvPr>
            <p:ph type="body" idx="1"/>
          </p:nvPr>
        </p:nvSpPr>
        <p:spPr>
          <a:ln/>
        </p:spPr>
        <p:txBody>
          <a:bodyPr/>
          <a:lstStyle/>
          <a:p>
            <a:endParaRPr lang="en-US"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a:extLst>
              <a:ext uri="{FF2B5EF4-FFF2-40B4-BE49-F238E27FC236}">
                <a16:creationId xmlns:a16="http://schemas.microsoft.com/office/drawing/2014/main" id="{6A5BC4CF-578E-2FD2-AB1F-CCEE1DADDB34}"/>
              </a:ext>
            </a:extLst>
          </p:cNvPr>
          <p:cNvSpPr>
            <a:spLocks noChangeArrowheads="1"/>
          </p:cNvSpPr>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113667" name="Rectangle 3">
            <a:extLst>
              <a:ext uri="{FF2B5EF4-FFF2-40B4-BE49-F238E27FC236}">
                <a16:creationId xmlns:a16="http://schemas.microsoft.com/office/drawing/2014/main" id="{DF08420B-0F1D-1126-4632-D9E2E46FB127}"/>
              </a:ext>
            </a:extLst>
          </p:cNvPr>
          <p:cNvSpPr>
            <a:spLocks noChangeArrowheads="1"/>
          </p:cNvSpPr>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0" rIns="19050" bIns="0" anchor="b"/>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2</a:t>
            </a:r>
          </a:p>
        </p:txBody>
      </p:sp>
      <p:sp>
        <p:nvSpPr>
          <p:cNvPr id="113668" name="Rectangle 4">
            <a:extLst>
              <a:ext uri="{FF2B5EF4-FFF2-40B4-BE49-F238E27FC236}">
                <a16:creationId xmlns:a16="http://schemas.microsoft.com/office/drawing/2014/main" id="{E885DE5C-2F8F-59D4-9006-9CFD74E4CA9E}"/>
              </a:ext>
            </a:extLst>
          </p:cNvPr>
          <p:cNvSpPr>
            <a:spLocks noChangeArrowheads="1"/>
          </p:cNvSpPr>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113669" name="Rectangle 5">
            <a:extLst>
              <a:ext uri="{FF2B5EF4-FFF2-40B4-BE49-F238E27FC236}">
                <a16:creationId xmlns:a16="http://schemas.microsoft.com/office/drawing/2014/main" id="{3EA563DB-88C8-7245-EB46-C0462F5B3379}"/>
              </a:ext>
            </a:extLst>
          </p:cNvPr>
          <p:cNvSpPr>
            <a:spLocks noChangeArrowheads="1"/>
          </p:cNvSpP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113670" name="Rectangle 6">
            <a:extLst>
              <a:ext uri="{FF2B5EF4-FFF2-40B4-BE49-F238E27FC236}">
                <a16:creationId xmlns:a16="http://schemas.microsoft.com/office/drawing/2014/main" id="{903B3E83-CA0D-FF1A-BAEF-FA7806591F61}"/>
              </a:ext>
            </a:extLst>
          </p:cNvPr>
          <p:cNvSpPr>
            <a:spLocks noChangeArrowheads="1" noTextEdit="1"/>
          </p:cNvSpPr>
          <p:nvPr>
            <p:ph type="sldImg"/>
          </p:nvPr>
        </p:nvSpPr>
        <p:spPr>
          <a:xfrm>
            <a:off x="1150938" y="692150"/>
            <a:ext cx="4556125" cy="3416300"/>
          </a:xfrm>
          <a:ln cap="flat"/>
        </p:spPr>
      </p:sp>
      <p:sp>
        <p:nvSpPr>
          <p:cNvPr id="113671" name="Rectangle 7">
            <a:extLst>
              <a:ext uri="{FF2B5EF4-FFF2-40B4-BE49-F238E27FC236}">
                <a16:creationId xmlns:a16="http://schemas.microsoft.com/office/drawing/2014/main" id="{2D45EBE7-33D0-79B9-6561-32F0B261CB8A}"/>
              </a:ext>
            </a:extLst>
          </p:cNvPr>
          <p:cNvSpPr>
            <a:spLocks noGrp="1" noChangeArrowheads="1"/>
          </p:cNvSpPr>
          <p:nvPr>
            <p:ph type="body" idx="1"/>
          </p:nvPr>
        </p:nvSpPr>
        <p:spPr>
          <a:ln/>
        </p:spPr>
        <p:txBody>
          <a:bodyPr/>
          <a:lstStyle/>
          <a:p>
            <a:endParaRPr lang="en-US"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a:extLst>
              <a:ext uri="{FF2B5EF4-FFF2-40B4-BE49-F238E27FC236}">
                <a16:creationId xmlns:a16="http://schemas.microsoft.com/office/drawing/2014/main" id="{FA287FA1-6F02-643B-1694-2FCB65C7A58C}"/>
              </a:ext>
            </a:extLst>
          </p:cNvPr>
          <p:cNvSpPr>
            <a:spLocks noChangeArrowheads="1"/>
          </p:cNvSpPr>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117763" name="Rectangle 3">
            <a:extLst>
              <a:ext uri="{FF2B5EF4-FFF2-40B4-BE49-F238E27FC236}">
                <a16:creationId xmlns:a16="http://schemas.microsoft.com/office/drawing/2014/main" id="{907536DE-4B29-7DA7-5EC1-38D3ADC59F5F}"/>
              </a:ext>
            </a:extLst>
          </p:cNvPr>
          <p:cNvSpPr>
            <a:spLocks noChangeArrowheads="1"/>
          </p:cNvSpPr>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0" rIns="19050" bIns="0" anchor="b"/>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2</a:t>
            </a:r>
          </a:p>
        </p:txBody>
      </p:sp>
      <p:sp>
        <p:nvSpPr>
          <p:cNvPr id="117764" name="Rectangle 4">
            <a:extLst>
              <a:ext uri="{FF2B5EF4-FFF2-40B4-BE49-F238E27FC236}">
                <a16:creationId xmlns:a16="http://schemas.microsoft.com/office/drawing/2014/main" id="{15B32650-84D8-BCA1-5464-67886FB213E9}"/>
              </a:ext>
            </a:extLst>
          </p:cNvPr>
          <p:cNvSpPr>
            <a:spLocks noChangeArrowheads="1"/>
          </p:cNvSpPr>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117765" name="Rectangle 5">
            <a:extLst>
              <a:ext uri="{FF2B5EF4-FFF2-40B4-BE49-F238E27FC236}">
                <a16:creationId xmlns:a16="http://schemas.microsoft.com/office/drawing/2014/main" id="{3A344212-D534-C3D4-10D7-7EC748CB5C91}"/>
              </a:ext>
            </a:extLst>
          </p:cNvPr>
          <p:cNvSpPr>
            <a:spLocks noChangeArrowheads="1"/>
          </p:cNvSpP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117766" name="Rectangle 6">
            <a:extLst>
              <a:ext uri="{FF2B5EF4-FFF2-40B4-BE49-F238E27FC236}">
                <a16:creationId xmlns:a16="http://schemas.microsoft.com/office/drawing/2014/main" id="{37C72DBF-E246-82C9-194F-49953A7619B4}"/>
              </a:ext>
            </a:extLst>
          </p:cNvPr>
          <p:cNvSpPr>
            <a:spLocks noChangeArrowheads="1" noTextEdit="1"/>
          </p:cNvSpPr>
          <p:nvPr>
            <p:ph type="sldImg"/>
          </p:nvPr>
        </p:nvSpPr>
        <p:spPr>
          <a:xfrm>
            <a:off x="1150938" y="692150"/>
            <a:ext cx="4556125" cy="3416300"/>
          </a:xfrm>
          <a:ln cap="flat"/>
        </p:spPr>
      </p:sp>
      <p:sp>
        <p:nvSpPr>
          <p:cNvPr id="117767" name="Rectangle 7">
            <a:extLst>
              <a:ext uri="{FF2B5EF4-FFF2-40B4-BE49-F238E27FC236}">
                <a16:creationId xmlns:a16="http://schemas.microsoft.com/office/drawing/2014/main" id="{9480052B-F471-680B-1643-8475A89A45F9}"/>
              </a:ext>
            </a:extLst>
          </p:cNvPr>
          <p:cNvSpPr>
            <a:spLocks noGrp="1" noChangeArrowheads="1"/>
          </p:cNvSpPr>
          <p:nvPr>
            <p:ph type="body" idx="1"/>
          </p:nvPr>
        </p:nvSpPr>
        <p:spPr>
          <a:ln/>
        </p:spPr>
        <p:txBody>
          <a:bodyPr/>
          <a:lstStyle/>
          <a:p>
            <a:endParaRPr lang="en-US"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a:extLst>
              <a:ext uri="{FF2B5EF4-FFF2-40B4-BE49-F238E27FC236}">
                <a16:creationId xmlns:a16="http://schemas.microsoft.com/office/drawing/2014/main" id="{59B117BF-0BFD-34CB-0B7C-9DC87DB01796}"/>
              </a:ext>
            </a:extLst>
          </p:cNvPr>
          <p:cNvSpPr>
            <a:spLocks noChangeArrowheads="1"/>
          </p:cNvSpPr>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119811" name="Rectangle 3">
            <a:extLst>
              <a:ext uri="{FF2B5EF4-FFF2-40B4-BE49-F238E27FC236}">
                <a16:creationId xmlns:a16="http://schemas.microsoft.com/office/drawing/2014/main" id="{6CB3A4D5-0D9B-BED9-232C-69D9B9483C2B}"/>
              </a:ext>
            </a:extLst>
          </p:cNvPr>
          <p:cNvSpPr>
            <a:spLocks noChangeArrowheads="1"/>
          </p:cNvSpPr>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0" rIns="19050" bIns="0" anchor="b"/>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2</a:t>
            </a:r>
          </a:p>
        </p:txBody>
      </p:sp>
      <p:sp>
        <p:nvSpPr>
          <p:cNvPr id="119812" name="Rectangle 4">
            <a:extLst>
              <a:ext uri="{FF2B5EF4-FFF2-40B4-BE49-F238E27FC236}">
                <a16:creationId xmlns:a16="http://schemas.microsoft.com/office/drawing/2014/main" id="{75775203-0D2A-FE05-E217-6BFCA13AC135}"/>
              </a:ext>
            </a:extLst>
          </p:cNvPr>
          <p:cNvSpPr>
            <a:spLocks noChangeArrowheads="1"/>
          </p:cNvSpPr>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119813" name="Rectangle 5">
            <a:extLst>
              <a:ext uri="{FF2B5EF4-FFF2-40B4-BE49-F238E27FC236}">
                <a16:creationId xmlns:a16="http://schemas.microsoft.com/office/drawing/2014/main" id="{4F68857F-C7B4-BFE3-CF6B-C9D5ED1FE726}"/>
              </a:ext>
            </a:extLst>
          </p:cNvPr>
          <p:cNvSpPr>
            <a:spLocks noChangeArrowheads="1"/>
          </p:cNvSpP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119814" name="Rectangle 6">
            <a:extLst>
              <a:ext uri="{FF2B5EF4-FFF2-40B4-BE49-F238E27FC236}">
                <a16:creationId xmlns:a16="http://schemas.microsoft.com/office/drawing/2014/main" id="{8F7687FF-149F-C25B-8490-B2F9D11EEA5C}"/>
              </a:ext>
            </a:extLst>
          </p:cNvPr>
          <p:cNvSpPr>
            <a:spLocks noChangeArrowheads="1" noTextEdit="1"/>
          </p:cNvSpPr>
          <p:nvPr>
            <p:ph type="sldImg"/>
          </p:nvPr>
        </p:nvSpPr>
        <p:spPr>
          <a:xfrm>
            <a:off x="1150938" y="692150"/>
            <a:ext cx="4556125" cy="3416300"/>
          </a:xfrm>
          <a:ln cap="flat"/>
        </p:spPr>
      </p:sp>
      <p:sp>
        <p:nvSpPr>
          <p:cNvPr id="119815" name="Rectangle 7">
            <a:extLst>
              <a:ext uri="{FF2B5EF4-FFF2-40B4-BE49-F238E27FC236}">
                <a16:creationId xmlns:a16="http://schemas.microsoft.com/office/drawing/2014/main" id="{A9B6E751-F5D2-F521-2141-04ADEB0EFA42}"/>
              </a:ext>
            </a:extLst>
          </p:cNvPr>
          <p:cNvSpPr>
            <a:spLocks noGrp="1" noChangeArrowheads="1"/>
          </p:cNvSpPr>
          <p:nvPr>
            <p:ph type="body" idx="1"/>
          </p:nvPr>
        </p:nvSpPr>
        <p:spPr>
          <a:ln/>
        </p:spPr>
        <p:txBody>
          <a:bodyPr/>
          <a:lstStyle/>
          <a:p>
            <a:endParaRPr lang="en-US"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7C156452-180B-5965-31A2-1419AE591EA4}"/>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1F3BE9D-4C32-40E1-BEFC-FB6900FCD7D0}"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30</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6146" name="Rectangle 2">
            <a:extLst>
              <a:ext uri="{FF2B5EF4-FFF2-40B4-BE49-F238E27FC236}">
                <a16:creationId xmlns:a16="http://schemas.microsoft.com/office/drawing/2014/main" id="{74480931-AC8F-1695-2A34-D72BF63F358C}"/>
              </a:ext>
            </a:extLst>
          </p:cNvPr>
          <p:cNvSpPr>
            <a:spLocks noChangeArrowheads="1" noTextEdit="1"/>
          </p:cNvSpPr>
          <p:nvPr>
            <p:ph type="sldImg"/>
          </p:nvPr>
        </p:nvSpPr>
        <p:spPr>
          <a:xfrm>
            <a:off x="1150938" y="723900"/>
            <a:ext cx="4556125" cy="3416300"/>
          </a:xfrm>
          <a:ln cap="flat"/>
        </p:spPr>
      </p:sp>
      <p:sp>
        <p:nvSpPr>
          <p:cNvPr id="6147" name="Rectangle 3">
            <a:extLst>
              <a:ext uri="{FF2B5EF4-FFF2-40B4-BE49-F238E27FC236}">
                <a16:creationId xmlns:a16="http://schemas.microsoft.com/office/drawing/2014/main" id="{15806BBF-F7A1-51BD-D5F1-47AA313695ED}"/>
              </a:ext>
            </a:extLst>
          </p:cNvPr>
          <p:cNvSpPr>
            <a:spLocks noGrp="1" noChangeArrowheads="1"/>
          </p:cNvSpPr>
          <p:nvPr>
            <p:ph type="body" idx="1"/>
          </p:nvPr>
        </p:nvSpPr>
        <p:spPr>
          <a:noFill/>
          <a:ln/>
        </p:spPr>
        <p:txBody>
          <a:bodyPr/>
          <a:lstStyle/>
          <a:p>
            <a:r>
              <a:rPr lang="en-US" altLang="en-US"/>
              <a:t>Transient studies are widely used in power systems world wide to study phenomena which are not fundamental frequency.  This section will focus on applications which are relevant to protection engineers.</a:t>
            </a:r>
          </a:p>
          <a:p>
            <a:r>
              <a:rPr lang="en-US" altLang="en-US"/>
              <a:t>emtp started off with being the study of relatively high frequency phenomena such as switching surges, but has since been extended to include lower frequency, longer durations.  Now used for a wide variety of studies, including those of interest to us. </a:t>
            </a:r>
          </a:p>
          <a:p>
            <a:r>
              <a:rPr lang="en-US" altLang="en-US"/>
              <a:t>This slide shows one type of high frequency phenomenon which is sometimes of interest, that is the inrush to a shunt capacitor.  We sometimes need to know how to set a relay to be sure it overrides this current and doesn’t operate unexpectedly.  emtp will generate simulated waveforms which can be used to check the relay response, as we’ll see later</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4E6D9A4B-C416-55CC-012E-90BD35A1216B}"/>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7F17100-5683-43A0-B3B2-85DF99A19A47}"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31</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8194" name="Rectangle 2">
            <a:extLst>
              <a:ext uri="{FF2B5EF4-FFF2-40B4-BE49-F238E27FC236}">
                <a16:creationId xmlns:a16="http://schemas.microsoft.com/office/drawing/2014/main" id="{DA0C1BD2-D728-F9A6-6FFE-C98CE9A88BE6}"/>
              </a:ext>
            </a:extLst>
          </p:cNvPr>
          <p:cNvSpPr>
            <a:spLocks noChangeArrowheads="1" noTextEdit="1"/>
          </p:cNvSpPr>
          <p:nvPr>
            <p:ph type="sldImg"/>
          </p:nvPr>
        </p:nvSpPr>
        <p:spPr>
          <a:xfrm>
            <a:off x="1150938" y="723900"/>
            <a:ext cx="4556125" cy="3416300"/>
          </a:xfrm>
          <a:ln cap="flat"/>
        </p:spPr>
      </p:sp>
      <p:sp>
        <p:nvSpPr>
          <p:cNvPr id="8195" name="Rectangle 3">
            <a:extLst>
              <a:ext uri="{FF2B5EF4-FFF2-40B4-BE49-F238E27FC236}">
                <a16:creationId xmlns:a16="http://schemas.microsoft.com/office/drawing/2014/main" id="{F4E8DCC2-4271-1AD7-04F7-1CBE940B4E37}"/>
              </a:ext>
            </a:extLst>
          </p:cNvPr>
          <p:cNvSpPr>
            <a:spLocks noGrp="1" noChangeArrowheads="1"/>
          </p:cNvSpPr>
          <p:nvPr>
            <p:ph type="body" idx="1"/>
          </p:nvPr>
        </p:nvSpPr>
        <p:spPr>
          <a:noFill/>
          <a:ln/>
        </p:spPr>
        <p:txBody>
          <a:bodyPr/>
          <a:lstStyle/>
          <a:p>
            <a:r>
              <a:rPr lang="en-US" altLang="en-US"/>
              <a:t>We’ll look at both sides of transient studies, the steady state solution, which is  a precondition for the transient solution, (because we have to check the transient response from some known starting point) and the transient solution itself.  These two phases of the study are semi independent.  You can run the first without the second, but not vice versa.</a:t>
            </a:r>
          </a:p>
          <a:p>
            <a:r>
              <a:rPr lang="en-US" altLang="en-US"/>
              <a:t>first the ss solution</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34302F7E-F530-C436-ADF0-A34AC43D9A18}"/>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3B2E9628-AA3D-43ED-8844-845B4749D701}"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32</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10242" name="Rectangle 2">
            <a:extLst>
              <a:ext uri="{FF2B5EF4-FFF2-40B4-BE49-F238E27FC236}">
                <a16:creationId xmlns:a16="http://schemas.microsoft.com/office/drawing/2014/main" id="{05695504-3407-903C-7B06-72D0E82A3D5F}"/>
              </a:ext>
            </a:extLst>
          </p:cNvPr>
          <p:cNvSpPr>
            <a:spLocks noChangeArrowheads="1" noTextEdit="1"/>
          </p:cNvSpPr>
          <p:nvPr>
            <p:ph type="sldImg"/>
          </p:nvPr>
        </p:nvSpPr>
        <p:spPr>
          <a:xfrm>
            <a:off x="1150938" y="723900"/>
            <a:ext cx="4556125" cy="3416300"/>
          </a:xfrm>
          <a:ln cap="flat"/>
        </p:spPr>
      </p:sp>
      <p:sp>
        <p:nvSpPr>
          <p:cNvPr id="10243" name="Rectangle 3">
            <a:extLst>
              <a:ext uri="{FF2B5EF4-FFF2-40B4-BE49-F238E27FC236}">
                <a16:creationId xmlns:a16="http://schemas.microsoft.com/office/drawing/2014/main" id="{860F961A-AC08-594E-2284-92C8FFEE966E}"/>
              </a:ext>
            </a:extLst>
          </p:cNvPr>
          <p:cNvSpPr>
            <a:spLocks noGrp="1" noChangeArrowheads="1"/>
          </p:cNvSpPr>
          <p:nvPr>
            <p:ph type="body" idx="1"/>
          </p:nvPr>
        </p:nvSpPr>
        <p:spPr>
          <a:noFill/>
          <a:ln/>
        </p:spPr>
        <p:txBody>
          <a:bodyPr/>
          <a:lstStyle/>
          <a:p>
            <a:r>
              <a:rPr lang="en-US" altLang="en-US"/>
              <a:t>Because it is a steady state solution, all the output is in phasor quantities.  All the exciting voltage or current sources have to be at fundamental frequency.</a:t>
            </a:r>
          </a:p>
          <a:p>
            <a:r>
              <a:rPr lang="en-US" altLang="en-US"/>
              <a:t>An interesting observation however, that the solution is on a phase by phase basis, representing all phases and other conductors individually.  Thus not only can the primary system be unbalanced, but the effects of nearby conductors, not necessarily part of the power system can be checked.</a:t>
            </a:r>
          </a:p>
          <a:p>
            <a:r>
              <a:rPr lang="en-US" altLang="en-US"/>
              <a:t>Non transposed lines is one obvious application.  I once had some difficulty in using the assumption of balanced phases for fault location on a long 138 kV line, and used the emtp to see if the fault location estimation  could provide different answers for faults in different phases at the same locations (it didn’t for that exercise).</a:t>
            </a:r>
          </a:p>
          <a:p>
            <a:r>
              <a:rPr lang="en-US" altLang="en-US"/>
              <a:t>500 kV submarine cables produce system unbalances worse at light loads.</a:t>
            </a:r>
          </a:p>
          <a:p>
            <a:r>
              <a:rPr lang="en-US" altLang="en-US"/>
              <a:t>KLY tfr replacement example.  ss load and fault performance.</a:t>
            </a:r>
          </a:p>
          <a:p>
            <a:r>
              <a:rPr lang="en-US" altLang="en-US"/>
              <a:t>series caps bypass, or single phase open for extended periods, check effect on system unbalance.</a:t>
            </a:r>
          </a:p>
          <a:p>
            <a:r>
              <a:rPr lang="en-US" altLang="en-US"/>
              <a:t>cross country faults, everything in physical units - faults between different voltage levels. 230 kV to 60 kV at 1.0 p.u. produces no current!</a:t>
            </a:r>
          </a:p>
          <a:p>
            <a:r>
              <a:rPr lang="en-US" altLang="en-US"/>
              <a:t>railway lines, gas pipelines, distribution underbuild. All can be modelled in ss.</a:t>
            </a:r>
          </a:p>
          <a:p>
            <a:r>
              <a:rPr lang="en-US" altLang="en-US"/>
              <a:t>Note that fundamental frequency faults can be studied in ss too if desired for a special reason.</a:t>
            </a:r>
          </a:p>
          <a:p>
            <a:endParaRPr lang="en-US"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53985FDA-C9FE-01D1-4BFC-4387A715ED32}"/>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5EB3760E-B4CC-4CA0-A08E-1C8C9275DB3B}"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33</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12290" name="Rectangle 2">
            <a:extLst>
              <a:ext uri="{FF2B5EF4-FFF2-40B4-BE49-F238E27FC236}">
                <a16:creationId xmlns:a16="http://schemas.microsoft.com/office/drawing/2014/main" id="{97B0C65F-34C9-7CA6-8005-1430715E64F7}"/>
              </a:ext>
            </a:extLst>
          </p:cNvPr>
          <p:cNvSpPr>
            <a:spLocks noChangeArrowheads="1" noTextEdit="1"/>
          </p:cNvSpPr>
          <p:nvPr>
            <p:ph type="sldImg"/>
          </p:nvPr>
        </p:nvSpPr>
        <p:spPr>
          <a:ln cap="flat"/>
        </p:spPr>
      </p:sp>
      <p:sp>
        <p:nvSpPr>
          <p:cNvPr id="12291" name="Rectangle 3">
            <a:extLst>
              <a:ext uri="{FF2B5EF4-FFF2-40B4-BE49-F238E27FC236}">
                <a16:creationId xmlns:a16="http://schemas.microsoft.com/office/drawing/2014/main" id="{2E6EC3EC-A303-AE2D-8A14-2168FB5C71F4}"/>
              </a:ext>
            </a:extLst>
          </p:cNvPr>
          <p:cNvSpPr>
            <a:spLocks noGrp="1" noChangeArrowheads="1"/>
          </p:cNvSpPr>
          <p:nvPr>
            <p:ph type="body" idx="1"/>
          </p:nvPr>
        </p:nvSpPr>
        <p:spPr>
          <a:noFill/>
          <a:ln/>
        </p:spPr>
        <p:txBody>
          <a:bodyPr/>
          <a:lstStyle/>
          <a:p>
            <a:r>
              <a:rPr lang="en-US" altLang="en-US"/>
              <a:t>ss solution doesn’t have to be at the fundamental frequency either.  It can be at any frequency or set of frequencies desired.  As long as all you want for the output is a phasor solution at the frequency of interest.  A note of caution however, when deviating significantly from the power system frequency, you have to be careful that you know the system parameters.  e.g. skin effect can change resistance.  Zero sequence impedance of transmission line (in henries) is highly frequency dependent.  However, a sweep of frequency response at a range of frequencies can be helpful for identifying system resonances.</a:t>
            </a:r>
          </a:p>
          <a:p>
            <a:r>
              <a:rPr lang="en-US" altLang="en-US"/>
              <a:t>see this slide of a location in the north of BC where a long (&gt;200 mile) 138 kV line exhibited a very distorted supply voltage.  It caused problems in the system, especially during GICs when there was a lot of harmonic excitation.  In fact, high peak voltages caused a surge arrester failure, and some customer’s equipment was damaged by overvoltages.</a:t>
            </a:r>
          </a:p>
          <a:p>
            <a:r>
              <a:rPr lang="en-US" altLang="en-US"/>
              <a:t>frequency scan in emtp discovered the resonance and was used to investigate various mitigation methods.  No means of detuning the resonance was found to be practical.  All that was done was to put a capacitor in the neutral of the transformer at the north end of the line so that GIC couldn’t flow in the transformer to excite the resonance.  Other things still excite it; so we still have bad distortion of this supply, but the degree has been reduced. </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43B88C0D-E19E-09F1-50C0-E09F6862EC90}"/>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865D025D-1F9F-4F04-BA82-CE3AF521F211}"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34</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14338" name="Rectangle 2">
            <a:extLst>
              <a:ext uri="{FF2B5EF4-FFF2-40B4-BE49-F238E27FC236}">
                <a16:creationId xmlns:a16="http://schemas.microsoft.com/office/drawing/2014/main" id="{A65BD4AE-B405-F3E7-9655-68115C827A0D}"/>
              </a:ext>
            </a:extLst>
          </p:cNvPr>
          <p:cNvSpPr>
            <a:spLocks noChangeArrowheads="1" noTextEdit="1"/>
          </p:cNvSpPr>
          <p:nvPr>
            <p:ph type="sldImg"/>
          </p:nvPr>
        </p:nvSpPr>
        <p:spPr>
          <a:ln cap="flat"/>
        </p:spPr>
      </p:sp>
      <p:sp>
        <p:nvSpPr>
          <p:cNvPr id="14339" name="Rectangle 3">
            <a:extLst>
              <a:ext uri="{FF2B5EF4-FFF2-40B4-BE49-F238E27FC236}">
                <a16:creationId xmlns:a16="http://schemas.microsoft.com/office/drawing/2014/main" id="{9FF7E5EE-498C-2D40-4EAD-3C7CDA7EA78C}"/>
              </a:ext>
            </a:extLst>
          </p:cNvPr>
          <p:cNvSpPr>
            <a:spLocks noGrp="1" noChangeArrowheads="1"/>
          </p:cNvSpPr>
          <p:nvPr>
            <p:ph type="body" idx="1"/>
          </p:nvPr>
        </p:nvSpPr>
        <p:spPr>
          <a:noFill/>
          <a:ln/>
        </p:spPr>
        <p:txBody>
          <a:bodyPr/>
          <a:lstStyle/>
          <a:p>
            <a:r>
              <a:rPr lang="en-US" altLang="en-US"/>
              <a:t>This shows the output of a series of emtp solutions at a variety of frequencies.  all that is done is to put a 1 kv sine wave voltage and measure the current flows and voltages at various frequencies and locations and calculate the apparent impedance.  the resonance points jump right out.  first  point is at 240 Hz in this case.</a:t>
            </a:r>
          </a:p>
          <a:p>
            <a:r>
              <a:rPr lang="en-US" altLang="en-US"/>
              <a:t>With plots like this, its easy to se the effects of the various mitigation methods.</a:t>
            </a:r>
          </a:p>
          <a:p>
            <a:endParaRPr lang="en-US" altLang="en-US"/>
          </a:p>
          <a:p>
            <a:r>
              <a:rPr lang="en-US" altLang="en-US"/>
              <a:t>So ss solutions at fundamental are helpful for ss system unbalances, quasi ss conditions (SC) and for resonance investigations at various frequencies.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a:extLst>
              <a:ext uri="{FF2B5EF4-FFF2-40B4-BE49-F238E27FC236}">
                <a16:creationId xmlns:a16="http://schemas.microsoft.com/office/drawing/2014/main" id="{E6E99802-407E-CD6F-7683-71BAE3BCE123}"/>
              </a:ext>
            </a:extLst>
          </p:cNvPr>
          <p:cNvSpPr>
            <a:spLocks noChangeArrowheads="1"/>
          </p:cNvSpPr>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68611" name="Rectangle 3">
            <a:extLst>
              <a:ext uri="{FF2B5EF4-FFF2-40B4-BE49-F238E27FC236}">
                <a16:creationId xmlns:a16="http://schemas.microsoft.com/office/drawing/2014/main" id="{997892F2-4A95-3A24-E508-58524976025B}"/>
              </a:ext>
            </a:extLst>
          </p:cNvPr>
          <p:cNvSpPr>
            <a:spLocks noChangeArrowheads="1"/>
          </p:cNvSpPr>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0" rIns="19050" bIns="0" anchor="b"/>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2</a:t>
            </a:r>
          </a:p>
        </p:txBody>
      </p:sp>
      <p:sp>
        <p:nvSpPr>
          <p:cNvPr id="68612" name="Rectangle 4">
            <a:extLst>
              <a:ext uri="{FF2B5EF4-FFF2-40B4-BE49-F238E27FC236}">
                <a16:creationId xmlns:a16="http://schemas.microsoft.com/office/drawing/2014/main" id="{9DDC7848-D61C-D1A8-7C5E-5FDBC19AECE3}"/>
              </a:ext>
            </a:extLst>
          </p:cNvPr>
          <p:cNvSpPr>
            <a:spLocks noChangeArrowheads="1"/>
          </p:cNvSpPr>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68613" name="Rectangle 5">
            <a:extLst>
              <a:ext uri="{FF2B5EF4-FFF2-40B4-BE49-F238E27FC236}">
                <a16:creationId xmlns:a16="http://schemas.microsoft.com/office/drawing/2014/main" id="{3A6C7968-0A3D-66E9-BD84-DA49F3455D66}"/>
              </a:ext>
            </a:extLst>
          </p:cNvPr>
          <p:cNvSpPr>
            <a:spLocks noChangeArrowheads="1"/>
          </p:cNvSpP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68614" name="Rectangle 6">
            <a:extLst>
              <a:ext uri="{FF2B5EF4-FFF2-40B4-BE49-F238E27FC236}">
                <a16:creationId xmlns:a16="http://schemas.microsoft.com/office/drawing/2014/main" id="{8F9942E9-0E88-D553-21E8-97350697E08B}"/>
              </a:ext>
            </a:extLst>
          </p:cNvPr>
          <p:cNvSpPr>
            <a:spLocks noChangeArrowheads="1" noTextEdit="1"/>
          </p:cNvSpPr>
          <p:nvPr>
            <p:ph type="sldImg"/>
          </p:nvPr>
        </p:nvSpPr>
        <p:spPr>
          <a:xfrm>
            <a:off x="1150938" y="692150"/>
            <a:ext cx="4556125" cy="3416300"/>
          </a:xfrm>
          <a:ln cap="flat"/>
        </p:spPr>
      </p:sp>
      <p:sp>
        <p:nvSpPr>
          <p:cNvPr id="68615" name="Rectangle 7">
            <a:extLst>
              <a:ext uri="{FF2B5EF4-FFF2-40B4-BE49-F238E27FC236}">
                <a16:creationId xmlns:a16="http://schemas.microsoft.com/office/drawing/2014/main" id="{E1F565BA-2B29-1A18-46AC-143E110E2244}"/>
              </a:ext>
            </a:extLst>
          </p:cNvPr>
          <p:cNvSpPr>
            <a:spLocks noGrp="1" noChangeArrowheads="1"/>
          </p:cNvSpPr>
          <p:nvPr>
            <p:ph type="body" idx="1"/>
          </p:nvPr>
        </p:nvSpPr>
        <p:spPr>
          <a:ln/>
        </p:spPr>
        <p:txBody>
          <a:bodyPr/>
          <a:lstStyle/>
          <a:p>
            <a:endParaRPr lang="en-US"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801F8144-BDAB-F25B-D3BF-36535CADB3E8}"/>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EC628FC2-2336-49BD-9647-80E41ED4F876}"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35</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16386" name="Rectangle 2">
            <a:extLst>
              <a:ext uri="{FF2B5EF4-FFF2-40B4-BE49-F238E27FC236}">
                <a16:creationId xmlns:a16="http://schemas.microsoft.com/office/drawing/2014/main" id="{B8D2E95D-E534-DDD0-873F-0CDE5791CFDF}"/>
              </a:ext>
            </a:extLst>
          </p:cNvPr>
          <p:cNvSpPr>
            <a:spLocks noChangeArrowheads="1" noTextEdit="1"/>
          </p:cNvSpPr>
          <p:nvPr>
            <p:ph type="sldImg"/>
          </p:nvPr>
        </p:nvSpPr>
        <p:spPr>
          <a:xfrm>
            <a:off x="1150938" y="723900"/>
            <a:ext cx="4556125" cy="3416300"/>
          </a:xfrm>
          <a:ln cap="flat"/>
        </p:spPr>
      </p:sp>
      <p:sp>
        <p:nvSpPr>
          <p:cNvPr id="16387" name="Rectangle 3">
            <a:extLst>
              <a:ext uri="{FF2B5EF4-FFF2-40B4-BE49-F238E27FC236}">
                <a16:creationId xmlns:a16="http://schemas.microsoft.com/office/drawing/2014/main" id="{A59831A3-FEE2-4B39-84FC-C9417493C9DF}"/>
              </a:ext>
            </a:extLst>
          </p:cNvPr>
          <p:cNvSpPr>
            <a:spLocks noGrp="1" noChangeArrowheads="1"/>
          </p:cNvSpPr>
          <p:nvPr>
            <p:ph type="body" idx="1"/>
          </p:nvPr>
        </p:nvSpPr>
        <p:spPr>
          <a:noFill/>
          <a:ln/>
        </p:spPr>
        <p:txBody>
          <a:bodyPr/>
          <a:lstStyle/>
          <a:p>
            <a:r>
              <a:rPr lang="en-US" altLang="en-US"/>
              <a:t>Having finished with the ss solution, we’ll consider the true transient study now.  Well look first at a very simple glimpse into the workings of the program so that it becomes de-mystified a bit, then consider the various applications in protection studies.</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BE428F1D-9703-0366-5827-0A3D0A8E3123}"/>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5065DB4B-2E76-4095-8E14-3997CDB99F0A}"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36</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18434" name="Rectangle 2">
            <a:extLst>
              <a:ext uri="{FF2B5EF4-FFF2-40B4-BE49-F238E27FC236}">
                <a16:creationId xmlns:a16="http://schemas.microsoft.com/office/drawing/2014/main" id="{1447623B-15BA-AC6E-7EF9-331C526C5791}"/>
              </a:ext>
            </a:extLst>
          </p:cNvPr>
          <p:cNvSpPr>
            <a:spLocks noChangeArrowheads="1" noTextEdit="1"/>
          </p:cNvSpPr>
          <p:nvPr>
            <p:ph type="sldImg"/>
          </p:nvPr>
        </p:nvSpPr>
        <p:spPr>
          <a:ln cap="flat"/>
        </p:spPr>
      </p:sp>
      <p:sp>
        <p:nvSpPr>
          <p:cNvPr id="18435" name="Rectangle 3">
            <a:extLst>
              <a:ext uri="{FF2B5EF4-FFF2-40B4-BE49-F238E27FC236}">
                <a16:creationId xmlns:a16="http://schemas.microsoft.com/office/drawing/2014/main" id="{AC4CC068-B260-5FE7-303C-42366D60091E}"/>
              </a:ext>
            </a:extLst>
          </p:cNvPr>
          <p:cNvSpPr>
            <a:spLocks noGrp="1" noChangeArrowheads="1"/>
          </p:cNvSpPr>
          <p:nvPr>
            <p:ph type="body" idx="1"/>
          </p:nvPr>
        </p:nvSpPr>
        <p:spPr>
          <a:noFill/>
          <a:ln/>
        </p:spPr>
        <p:txBody>
          <a:bodyPr/>
          <a:lstStyle/>
          <a:p>
            <a:r>
              <a:rPr lang="en-US" altLang="en-US"/>
              <a:t>we can imagine that choosing the right time step is a very important part of a transient study.  Generally speaking the shorter the time step, the more accurate the solution.  However, it is also more computationally expensive.  No need to do smaller time steps than encessary.  This table lists some types of phenomena that might be of interest, and the sixe of step and approximate duration of study.  These are of course just “order of magnitude” numbers. </a:t>
            </a:r>
          </a:p>
          <a:p>
            <a:endParaRPr lang="en-US" altLang="en-US"/>
          </a:p>
          <a:p>
            <a:r>
              <a:rPr lang="en-US" altLang="en-US"/>
              <a:t>Discuss computation time for emtp studies. 4 nodes 1 source, 1 inductor, 1 capacitor and 1 resistor.  Home made spread sheet did it in 15 minutes.  microtran did it in 2 seconds.  aim is for real time.</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C8E6569A-C69C-16B9-7F42-D28C4AD81475}"/>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9E821AEA-C851-4463-B721-FC254A16861F}"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37</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20482" name="Rectangle 2">
            <a:extLst>
              <a:ext uri="{FF2B5EF4-FFF2-40B4-BE49-F238E27FC236}">
                <a16:creationId xmlns:a16="http://schemas.microsoft.com/office/drawing/2014/main" id="{6950B8C4-49D5-9309-5BF5-6A94E9909F5A}"/>
              </a:ext>
            </a:extLst>
          </p:cNvPr>
          <p:cNvSpPr>
            <a:spLocks noChangeArrowheads="1" noTextEdit="1"/>
          </p:cNvSpPr>
          <p:nvPr>
            <p:ph type="sldImg"/>
          </p:nvPr>
        </p:nvSpPr>
        <p:spPr>
          <a:xfrm>
            <a:off x="1150938" y="723900"/>
            <a:ext cx="4556125" cy="3416300"/>
          </a:xfrm>
          <a:ln cap="flat"/>
        </p:spPr>
      </p:sp>
      <p:sp>
        <p:nvSpPr>
          <p:cNvPr id="20483" name="Rectangle 3">
            <a:extLst>
              <a:ext uri="{FF2B5EF4-FFF2-40B4-BE49-F238E27FC236}">
                <a16:creationId xmlns:a16="http://schemas.microsoft.com/office/drawing/2014/main" id="{DC68ADC9-9948-DB96-5891-1A57656FA79B}"/>
              </a:ext>
            </a:extLst>
          </p:cNvPr>
          <p:cNvSpPr>
            <a:spLocks noGrp="1" noChangeArrowheads="1"/>
          </p:cNvSpPr>
          <p:nvPr>
            <p:ph type="body" idx="1"/>
          </p:nvPr>
        </p:nvSpPr>
        <p:spPr>
          <a:noFill/>
          <a:ln/>
        </p:spPr>
        <p:txBody>
          <a:bodyPr/>
          <a:lstStyle/>
          <a:p>
            <a:r>
              <a:rPr lang="en-US" altLang="en-US"/>
              <a:t>As well as considering the phenomena of interest, we might also consider the equipment being studied and the maximum frequency that might be of interest in any particular one.  In the case of a turbine, and its controls, periods of phenomena might be in the range of several seconds or tens of seconds; so we see quite a long time step.  Frequencies of switching surges in transmission lines are in the range of some kilohertz, depending on line length.  Solid state controllers might need higher frequency investigation, and motors maybe longer.  Conventional studies however, use just one frequency.  Therefore, we have to choose the highest frequency of interest.  UBC is presently developing a real time emtp which might run different parts of the system at different time steps.</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1563A5CB-E507-DF96-D180-28CED10FECA8}"/>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C4FA41E1-2142-415C-8198-3FC0B91F4A07}"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38</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22530" name="Rectangle 2">
            <a:extLst>
              <a:ext uri="{FF2B5EF4-FFF2-40B4-BE49-F238E27FC236}">
                <a16:creationId xmlns:a16="http://schemas.microsoft.com/office/drawing/2014/main" id="{2A9D0273-5EC6-93DC-E789-794F71B8A7C8}"/>
              </a:ext>
            </a:extLst>
          </p:cNvPr>
          <p:cNvSpPr>
            <a:spLocks noChangeArrowheads="1" noTextEdit="1"/>
          </p:cNvSpPr>
          <p:nvPr>
            <p:ph type="sldImg"/>
          </p:nvPr>
        </p:nvSpPr>
        <p:spPr>
          <a:xfrm>
            <a:off x="1150938" y="723900"/>
            <a:ext cx="4556125" cy="3416300"/>
          </a:xfrm>
          <a:ln cap="flat"/>
        </p:spPr>
      </p:sp>
      <p:sp>
        <p:nvSpPr>
          <p:cNvPr id="22531" name="Rectangle 3">
            <a:extLst>
              <a:ext uri="{FF2B5EF4-FFF2-40B4-BE49-F238E27FC236}">
                <a16:creationId xmlns:a16="http://schemas.microsoft.com/office/drawing/2014/main" id="{63BEC848-88B5-28D6-5C9E-68B4B322E5EA}"/>
              </a:ext>
            </a:extLst>
          </p:cNvPr>
          <p:cNvSpPr>
            <a:spLocks noGrp="1" noChangeArrowheads="1"/>
          </p:cNvSpPr>
          <p:nvPr>
            <p:ph type="body" idx="1"/>
          </p:nvPr>
        </p:nvSpPr>
        <p:spPr>
          <a:noFill/>
          <a:ln/>
        </p:spPr>
        <p:txBody>
          <a:bodyPr/>
          <a:lstStyle/>
          <a:p>
            <a:r>
              <a:rPr lang="en-US" altLang="en-US"/>
              <a:t>We’re finished now with the theory of emtp, well look at some of the applications.  Here is a list of some of them.</a:t>
            </a:r>
          </a:p>
          <a:p>
            <a:r>
              <a:rPr lang="en-US" altLang="en-US"/>
              <a:t>Faults - check true transients and effects on relays</a:t>
            </a:r>
          </a:p>
          <a:p>
            <a:r>
              <a:rPr lang="en-US" altLang="en-US"/>
              <a:t>SPT check protection</a:t>
            </a:r>
          </a:p>
          <a:p>
            <a:r>
              <a:rPr lang="en-US" altLang="en-US"/>
              <a:t>high speed reclosing - check effect of trapped charge on voltage elements</a:t>
            </a:r>
          </a:p>
          <a:p>
            <a:r>
              <a:rPr lang="en-US" altLang="en-US"/>
              <a:t>energizations - denergizations are notorious</a:t>
            </a:r>
          </a:p>
          <a:p>
            <a:r>
              <a:rPr lang="en-US" altLang="en-US"/>
              <a:t>instrument transformers, particularly cts, but cvts too.</a:t>
            </a:r>
          </a:p>
          <a:p>
            <a:r>
              <a:rPr lang="en-US" altLang="en-US"/>
              <a:t>rotating machines dynamic studies could be sufficient, but transient studies OK too. especially if shaft oscillations are involved (e.g. SSR)</a:t>
            </a:r>
          </a:p>
          <a:p>
            <a:r>
              <a:rPr lang="en-US" altLang="en-US"/>
              <a:t>non linear elements introduce all sorts of strange effects including harmonics that need investigating.</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5BBEB2E7-BFD4-BD5A-AB22-D6735A8F8235}"/>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78BB929B-B19E-4451-8147-01B0829FBF92}"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39</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24578" name="Rectangle 2">
            <a:extLst>
              <a:ext uri="{FF2B5EF4-FFF2-40B4-BE49-F238E27FC236}">
                <a16:creationId xmlns:a16="http://schemas.microsoft.com/office/drawing/2014/main" id="{0A4EA965-4B91-D8DB-49A9-A1FE46384064}"/>
              </a:ext>
            </a:extLst>
          </p:cNvPr>
          <p:cNvSpPr>
            <a:spLocks noChangeArrowheads="1" noTextEdit="1"/>
          </p:cNvSpPr>
          <p:nvPr>
            <p:ph type="sldImg"/>
          </p:nvPr>
        </p:nvSpPr>
        <p:spPr>
          <a:ln cap="flat"/>
        </p:spPr>
      </p:sp>
      <p:sp>
        <p:nvSpPr>
          <p:cNvPr id="24579" name="Rectangle 3">
            <a:extLst>
              <a:ext uri="{FF2B5EF4-FFF2-40B4-BE49-F238E27FC236}">
                <a16:creationId xmlns:a16="http://schemas.microsoft.com/office/drawing/2014/main" id="{E51AE39E-5AA7-E6B6-FE1D-38E3947DAA45}"/>
              </a:ext>
            </a:extLst>
          </p:cNvPr>
          <p:cNvSpPr>
            <a:spLocks noGrp="1" noChangeArrowheads="1"/>
          </p:cNvSpPr>
          <p:nvPr>
            <p:ph type="body" idx="1"/>
          </p:nvPr>
        </p:nvSpPr>
        <p:spPr>
          <a:ln/>
        </p:spPr>
        <p:txBody>
          <a:bodyPr/>
          <a:lstStyle/>
          <a:p>
            <a:endParaRPr lang="en-US"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D6D0D1CC-AEBF-D9D7-5430-6FBFC8AF175F}"/>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BE904A93-5FA7-4B14-AD76-04E395C83213}"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40</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26626" name="Rectangle 2">
            <a:extLst>
              <a:ext uri="{FF2B5EF4-FFF2-40B4-BE49-F238E27FC236}">
                <a16:creationId xmlns:a16="http://schemas.microsoft.com/office/drawing/2014/main" id="{DE540FBD-F43E-FF61-5E75-530840540D4D}"/>
              </a:ext>
            </a:extLst>
          </p:cNvPr>
          <p:cNvSpPr>
            <a:spLocks noChangeArrowheads="1" noTextEdit="1"/>
          </p:cNvSpPr>
          <p:nvPr>
            <p:ph type="sldImg"/>
          </p:nvPr>
        </p:nvSpPr>
        <p:spPr>
          <a:ln cap="flat"/>
        </p:spPr>
      </p:sp>
      <p:sp>
        <p:nvSpPr>
          <p:cNvPr id="26627" name="Rectangle 3">
            <a:extLst>
              <a:ext uri="{FF2B5EF4-FFF2-40B4-BE49-F238E27FC236}">
                <a16:creationId xmlns:a16="http://schemas.microsoft.com/office/drawing/2014/main" id="{2F08B4B2-7BAF-6D4D-7405-9BF006F8D074}"/>
              </a:ext>
            </a:extLst>
          </p:cNvPr>
          <p:cNvSpPr>
            <a:spLocks noGrp="1" noChangeArrowheads="1"/>
          </p:cNvSpPr>
          <p:nvPr>
            <p:ph type="body" idx="1"/>
          </p:nvPr>
        </p:nvSpPr>
        <p:spPr>
          <a:noFill/>
          <a:ln/>
        </p:spPr>
        <p:txBody>
          <a:bodyPr/>
          <a:lstStyle/>
          <a:p>
            <a:r>
              <a:rPr lang="en-US" altLang="en-US"/>
              <a:t>The most common type of transient in short circuits is the transient dc offset of short circuit currents which occur because the current in an inductive circuit cannot change instantaneously to the fault level.</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A4B6AD43-80E2-9FDF-59B8-B4A67532CEE1}"/>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E2DE3C00-23BE-4357-90D5-09A0366B2412}"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41</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53250" name="Rectangle 2">
            <a:extLst>
              <a:ext uri="{FF2B5EF4-FFF2-40B4-BE49-F238E27FC236}">
                <a16:creationId xmlns:a16="http://schemas.microsoft.com/office/drawing/2014/main" id="{3E983D83-5D65-DD65-9C71-AB7FA7E1566A}"/>
              </a:ext>
            </a:extLst>
          </p:cNvPr>
          <p:cNvSpPr>
            <a:spLocks noChangeArrowheads="1" noTextEdit="1"/>
          </p:cNvSpPr>
          <p:nvPr>
            <p:ph type="sldImg"/>
          </p:nvPr>
        </p:nvSpPr>
        <p:spPr>
          <a:xfrm>
            <a:off x="1150938" y="723900"/>
            <a:ext cx="4556125" cy="3416300"/>
          </a:xfrm>
          <a:ln/>
        </p:spPr>
      </p:sp>
      <p:sp>
        <p:nvSpPr>
          <p:cNvPr id="53251" name="Rectangle 3">
            <a:extLst>
              <a:ext uri="{FF2B5EF4-FFF2-40B4-BE49-F238E27FC236}">
                <a16:creationId xmlns:a16="http://schemas.microsoft.com/office/drawing/2014/main" id="{D8D4BF66-8CF7-4FB3-997D-CA8E1B59D41E}"/>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2837009F-31D1-6AE4-01C1-7182BAEA9D1E}"/>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2F8864D-C54E-4BF0-B3FD-A31A0D4EDB33}"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42</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54274" name="Rectangle 2">
            <a:extLst>
              <a:ext uri="{FF2B5EF4-FFF2-40B4-BE49-F238E27FC236}">
                <a16:creationId xmlns:a16="http://schemas.microsoft.com/office/drawing/2014/main" id="{BDEDD33C-DFD8-14F0-F175-AE4B2550E583}"/>
              </a:ext>
            </a:extLst>
          </p:cNvPr>
          <p:cNvSpPr>
            <a:spLocks noChangeArrowheads="1" noTextEdit="1"/>
          </p:cNvSpPr>
          <p:nvPr>
            <p:ph type="sldImg"/>
          </p:nvPr>
        </p:nvSpPr>
        <p:spPr>
          <a:xfrm>
            <a:off x="1150938" y="723900"/>
            <a:ext cx="4556125" cy="3416300"/>
          </a:xfrm>
          <a:ln/>
        </p:spPr>
      </p:sp>
      <p:sp>
        <p:nvSpPr>
          <p:cNvPr id="54275" name="Rectangle 3">
            <a:extLst>
              <a:ext uri="{FF2B5EF4-FFF2-40B4-BE49-F238E27FC236}">
                <a16:creationId xmlns:a16="http://schemas.microsoft.com/office/drawing/2014/main" id="{18AC6624-7063-7976-AE51-4F25363D8B49}"/>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B6D66EAA-9EED-597B-7859-E20A013D33A0}"/>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2A4C34C-FF1C-4424-9DFC-8E76993C8774}"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43</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55298" name="Rectangle 2">
            <a:extLst>
              <a:ext uri="{FF2B5EF4-FFF2-40B4-BE49-F238E27FC236}">
                <a16:creationId xmlns:a16="http://schemas.microsoft.com/office/drawing/2014/main" id="{DB7A0589-1338-324E-0150-E418F0D1F009}"/>
              </a:ext>
            </a:extLst>
          </p:cNvPr>
          <p:cNvSpPr>
            <a:spLocks noChangeArrowheads="1" noTextEdit="1"/>
          </p:cNvSpPr>
          <p:nvPr>
            <p:ph type="sldImg"/>
          </p:nvPr>
        </p:nvSpPr>
        <p:spPr>
          <a:xfrm>
            <a:off x="1150938" y="723900"/>
            <a:ext cx="4556125" cy="3416300"/>
          </a:xfrm>
          <a:ln/>
        </p:spPr>
      </p:sp>
      <p:sp>
        <p:nvSpPr>
          <p:cNvPr id="55299" name="Rectangle 3">
            <a:extLst>
              <a:ext uri="{FF2B5EF4-FFF2-40B4-BE49-F238E27FC236}">
                <a16:creationId xmlns:a16="http://schemas.microsoft.com/office/drawing/2014/main" id="{04F93A79-E817-A216-612D-6364EDBD4502}"/>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68E3F42A-ECE8-0CF5-7E0F-29F4E0EE5511}"/>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D4AE25BF-B2F9-485D-A9AA-541BB4FC948D}"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44</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56322" name="Rectangle 2">
            <a:extLst>
              <a:ext uri="{FF2B5EF4-FFF2-40B4-BE49-F238E27FC236}">
                <a16:creationId xmlns:a16="http://schemas.microsoft.com/office/drawing/2014/main" id="{580BCA34-E1DF-936C-9EA4-D72167F9C8C7}"/>
              </a:ext>
            </a:extLst>
          </p:cNvPr>
          <p:cNvSpPr>
            <a:spLocks noChangeArrowheads="1" noTextEdit="1"/>
          </p:cNvSpPr>
          <p:nvPr>
            <p:ph type="sldImg"/>
          </p:nvPr>
        </p:nvSpPr>
        <p:spPr>
          <a:xfrm>
            <a:off x="1150938" y="723900"/>
            <a:ext cx="4556125" cy="3416300"/>
          </a:xfrm>
          <a:ln/>
        </p:spPr>
      </p:sp>
      <p:sp>
        <p:nvSpPr>
          <p:cNvPr id="56323" name="Rectangle 3">
            <a:extLst>
              <a:ext uri="{FF2B5EF4-FFF2-40B4-BE49-F238E27FC236}">
                <a16:creationId xmlns:a16="http://schemas.microsoft.com/office/drawing/2014/main" id="{FE6147E9-235E-B383-A777-3A594C30CA15}"/>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a:extLst>
              <a:ext uri="{FF2B5EF4-FFF2-40B4-BE49-F238E27FC236}">
                <a16:creationId xmlns:a16="http://schemas.microsoft.com/office/drawing/2014/main" id="{093B57BE-6D64-EE8B-C4CA-EB1C7243AB77}"/>
              </a:ext>
            </a:extLst>
          </p:cNvPr>
          <p:cNvSpPr>
            <a:spLocks noChangeArrowheads="1"/>
          </p:cNvSpPr>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70659" name="Rectangle 3">
            <a:extLst>
              <a:ext uri="{FF2B5EF4-FFF2-40B4-BE49-F238E27FC236}">
                <a16:creationId xmlns:a16="http://schemas.microsoft.com/office/drawing/2014/main" id="{C5809DDE-DCB8-782A-6CDC-CFEE26281A8A}"/>
              </a:ext>
            </a:extLst>
          </p:cNvPr>
          <p:cNvSpPr>
            <a:spLocks noChangeArrowheads="1"/>
          </p:cNvSpPr>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0" rIns="19050" bIns="0" anchor="b"/>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2</a:t>
            </a:r>
          </a:p>
        </p:txBody>
      </p:sp>
      <p:sp>
        <p:nvSpPr>
          <p:cNvPr id="70660" name="Rectangle 4">
            <a:extLst>
              <a:ext uri="{FF2B5EF4-FFF2-40B4-BE49-F238E27FC236}">
                <a16:creationId xmlns:a16="http://schemas.microsoft.com/office/drawing/2014/main" id="{19204347-93E9-307E-4679-F334F9808CF2}"/>
              </a:ext>
            </a:extLst>
          </p:cNvPr>
          <p:cNvSpPr>
            <a:spLocks noChangeArrowheads="1"/>
          </p:cNvSpPr>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70661" name="Rectangle 5">
            <a:extLst>
              <a:ext uri="{FF2B5EF4-FFF2-40B4-BE49-F238E27FC236}">
                <a16:creationId xmlns:a16="http://schemas.microsoft.com/office/drawing/2014/main" id="{4976922E-BF52-1BDB-DD86-20A22565E731}"/>
              </a:ext>
            </a:extLst>
          </p:cNvPr>
          <p:cNvSpPr>
            <a:spLocks noChangeArrowheads="1"/>
          </p:cNvSpP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70662" name="Rectangle 6">
            <a:extLst>
              <a:ext uri="{FF2B5EF4-FFF2-40B4-BE49-F238E27FC236}">
                <a16:creationId xmlns:a16="http://schemas.microsoft.com/office/drawing/2014/main" id="{4C100DB2-81A6-F6E9-6512-45D574DD6F24}"/>
              </a:ext>
            </a:extLst>
          </p:cNvPr>
          <p:cNvSpPr>
            <a:spLocks noChangeArrowheads="1" noTextEdit="1"/>
          </p:cNvSpPr>
          <p:nvPr>
            <p:ph type="sldImg"/>
          </p:nvPr>
        </p:nvSpPr>
        <p:spPr>
          <a:xfrm>
            <a:off x="1150938" y="692150"/>
            <a:ext cx="4556125" cy="3416300"/>
          </a:xfrm>
          <a:ln cap="flat"/>
        </p:spPr>
      </p:sp>
      <p:sp>
        <p:nvSpPr>
          <p:cNvPr id="70663" name="Rectangle 7">
            <a:extLst>
              <a:ext uri="{FF2B5EF4-FFF2-40B4-BE49-F238E27FC236}">
                <a16:creationId xmlns:a16="http://schemas.microsoft.com/office/drawing/2014/main" id="{45EDC582-49CB-CB26-D395-440BCB84EBFB}"/>
              </a:ext>
            </a:extLst>
          </p:cNvPr>
          <p:cNvSpPr>
            <a:spLocks noGrp="1" noChangeArrowheads="1"/>
          </p:cNvSpPr>
          <p:nvPr>
            <p:ph type="body" idx="1"/>
          </p:nvPr>
        </p:nvSpPr>
        <p:spPr>
          <a:ln/>
        </p:spPr>
        <p:txBody>
          <a:bodyPr/>
          <a:lstStyle/>
          <a:p>
            <a:endParaRPr lang="en-US"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F3B6BD83-5610-AD08-020F-59BBAC05EE19}"/>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13A0400-9E54-4202-933D-EE66D4869E7A}"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45</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32770" name="Rectangle 2">
            <a:extLst>
              <a:ext uri="{FF2B5EF4-FFF2-40B4-BE49-F238E27FC236}">
                <a16:creationId xmlns:a16="http://schemas.microsoft.com/office/drawing/2014/main" id="{6595171E-977E-92F0-EA61-3AF7461CF456}"/>
              </a:ext>
            </a:extLst>
          </p:cNvPr>
          <p:cNvSpPr>
            <a:spLocks noChangeArrowheads="1" noTextEdit="1"/>
          </p:cNvSpPr>
          <p:nvPr>
            <p:ph type="sldImg"/>
          </p:nvPr>
        </p:nvSpPr>
        <p:spPr>
          <a:ln cap="flat"/>
        </p:spPr>
      </p:sp>
      <p:sp>
        <p:nvSpPr>
          <p:cNvPr id="32771" name="Rectangle 3">
            <a:extLst>
              <a:ext uri="{FF2B5EF4-FFF2-40B4-BE49-F238E27FC236}">
                <a16:creationId xmlns:a16="http://schemas.microsoft.com/office/drawing/2014/main" id="{B0FEF875-CB09-8FAD-BBA0-BA74E74788F0}"/>
              </a:ext>
            </a:extLst>
          </p:cNvPr>
          <p:cNvSpPr>
            <a:spLocks noGrp="1" noChangeArrowheads="1"/>
          </p:cNvSpPr>
          <p:nvPr>
            <p:ph type="body" idx="1"/>
          </p:nvPr>
        </p:nvSpPr>
        <p:spPr>
          <a:noFill/>
          <a:ln/>
        </p:spPr>
        <p:txBody>
          <a:bodyPr/>
          <a:lstStyle/>
          <a:p>
            <a:r>
              <a:rPr lang="en-US" altLang="en-US"/>
              <a:t>reverse fault. hard to determine the fundamental frequency component.</a:t>
            </a:r>
          </a:p>
          <a:p>
            <a:endParaRPr lang="en-US" altLang="en-US"/>
          </a:p>
          <a:p>
            <a:r>
              <a:rPr lang="en-US" altLang="en-US"/>
              <a:t>can see low frequency and high frequency and no frequency at all</a:t>
            </a:r>
          </a:p>
          <a:p>
            <a:r>
              <a:rPr lang="en-US" altLang="en-US"/>
              <a:t>can use this type of signal to test relays</a:t>
            </a: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07103DD4-AB64-F952-1E6F-9548A4D6D690}"/>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7F30D2B7-107F-4806-A0DE-C3678E1D5254}"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46</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57346" name="Rectangle 2">
            <a:extLst>
              <a:ext uri="{FF2B5EF4-FFF2-40B4-BE49-F238E27FC236}">
                <a16:creationId xmlns:a16="http://schemas.microsoft.com/office/drawing/2014/main" id="{566B6C38-6E4B-F30D-B31B-EA3DF1D5D0DB}"/>
              </a:ext>
            </a:extLst>
          </p:cNvPr>
          <p:cNvSpPr>
            <a:spLocks noChangeArrowheads="1" noTextEdit="1"/>
          </p:cNvSpPr>
          <p:nvPr>
            <p:ph type="sldImg"/>
          </p:nvPr>
        </p:nvSpPr>
        <p:spPr>
          <a:xfrm>
            <a:off x="1150938" y="723900"/>
            <a:ext cx="4556125" cy="3416300"/>
          </a:xfrm>
          <a:ln/>
        </p:spPr>
      </p:sp>
      <p:sp>
        <p:nvSpPr>
          <p:cNvPr id="57347" name="Rectangle 3">
            <a:extLst>
              <a:ext uri="{FF2B5EF4-FFF2-40B4-BE49-F238E27FC236}">
                <a16:creationId xmlns:a16="http://schemas.microsoft.com/office/drawing/2014/main" id="{711DCA02-381B-99C4-CBDE-F748D9E1BA94}"/>
              </a:ext>
            </a:extLst>
          </p:cNvPr>
          <p:cNvSpPr>
            <a:spLocks noGrp="1" noChangeArrowheads="1"/>
          </p:cNvSpPr>
          <p:nvPr>
            <p:ph type="body" idx="1"/>
          </p:nvPr>
        </p:nvSpPr>
        <p:spPr/>
        <p:txBody>
          <a:bodyPr/>
          <a:lstStyle/>
          <a:p>
            <a:endParaRPr lang="en-US"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9E2ABCF4-8382-F1F9-570B-39CA94B3DB37}"/>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65915E59-99D4-40BE-802C-8A7AC16A1E38}"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47</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35842" name="Rectangle 2">
            <a:extLst>
              <a:ext uri="{FF2B5EF4-FFF2-40B4-BE49-F238E27FC236}">
                <a16:creationId xmlns:a16="http://schemas.microsoft.com/office/drawing/2014/main" id="{BBB0538E-8FC3-3D9D-D4B6-6BD22833BEDB}"/>
              </a:ext>
            </a:extLst>
          </p:cNvPr>
          <p:cNvSpPr>
            <a:spLocks noChangeArrowheads="1" noTextEdit="1"/>
          </p:cNvSpPr>
          <p:nvPr>
            <p:ph type="sldImg"/>
          </p:nvPr>
        </p:nvSpPr>
        <p:spPr>
          <a:ln cap="flat"/>
        </p:spPr>
      </p:sp>
      <p:sp>
        <p:nvSpPr>
          <p:cNvPr id="35843" name="Rectangle 3">
            <a:extLst>
              <a:ext uri="{FF2B5EF4-FFF2-40B4-BE49-F238E27FC236}">
                <a16:creationId xmlns:a16="http://schemas.microsoft.com/office/drawing/2014/main" id="{DEABB4E0-1611-C436-143B-35B0E96672A1}"/>
              </a:ext>
            </a:extLst>
          </p:cNvPr>
          <p:cNvSpPr>
            <a:spLocks noGrp="1" noChangeArrowheads="1"/>
          </p:cNvSpPr>
          <p:nvPr>
            <p:ph type="body" idx="1"/>
          </p:nvPr>
        </p:nvSpPr>
        <p:spPr>
          <a:noFill/>
          <a:ln/>
        </p:spPr>
        <p:txBody>
          <a:bodyPr/>
          <a:lstStyle/>
          <a:p>
            <a:r>
              <a:rPr lang="en-US" altLang="en-US"/>
              <a:t>Tfr inrush is a classic.  Can check for magnitude of currents, and for harmonics.  </a:t>
            </a:r>
          </a:p>
          <a:p>
            <a:endParaRPr lang="en-US" altLang="en-US"/>
          </a:p>
          <a:p>
            <a:r>
              <a:rPr lang="en-US" altLang="en-US"/>
              <a:t>Check inst. o/c relays don’t operate for inrush, check there are enough harmonics to restrain diff relays.</a:t>
            </a:r>
          </a:p>
          <a:p>
            <a:r>
              <a:rPr lang="en-US" altLang="en-US"/>
              <a:t>can use spreadsheet to check harmonics or analyse directly with so called post processing programs </a:t>
            </a:r>
          </a:p>
          <a:p>
            <a:r>
              <a:rPr lang="en-US" altLang="en-US"/>
              <a:t>deviate to talk about post and pre processing.</a:t>
            </a:r>
          </a:p>
          <a:p>
            <a:r>
              <a:rPr lang="en-US" altLang="en-US"/>
              <a:t>Check the effect on harmonics of connected lines and capacitor banks.</a:t>
            </a: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0F881764-C02E-103A-AFA4-D79F106C6B17}"/>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B8246ACE-B221-4D86-B129-5455234516B0}"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48</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37890" name="Rectangle 2">
            <a:extLst>
              <a:ext uri="{FF2B5EF4-FFF2-40B4-BE49-F238E27FC236}">
                <a16:creationId xmlns:a16="http://schemas.microsoft.com/office/drawing/2014/main" id="{3E206616-248C-1C13-028B-7A10BFD13FD4}"/>
              </a:ext>
            </a:extLst>
          </p:cNvPr>
          <p:cNvSpPr>
            <a:spLocks noChangeArrowheads="1" noTextEdit="1"/>
          </p:cNvSpPr>
          <p:nvPr>
            <p:ph type="sldImg"/>
          </p:nvPr>
        </p:nvSpPr>
        <p:spPr>
          <a:xfrm>
            <a:off x="1150938" y="723900"/>
            <a:ext cx="4556125" cy="3416300"/>
          </a:xfrm>
          <a:ln cap="flat"/>
        </p:spPr>
      </p:sp>
      <p:sp>
        <p:nvSpPr>
          <p:cNvPr id="37891" name="Rectangle 3">
            <a:extLst>
              <a:ext uri="{FF2B5EF4-FFF2-40B4-BE49-F238E27FC236}">
                <a16:creationId xmlns:a16="http://schemas.microsoft.com/office/drawing/2014/main" id="{F13BEF2C-1557-3859-5721-8F4711DF6644}"/>
              </a:ext>
            </a:extLst>
          </p:cNvPr>
          <p:cNvSpPr>
            <a:spLocks noGrp="1" noChangeArrowheads="1"/>
          </p:cNvSpPr>
          <p:nvPr>
            <p:ph type="body" idx="1"/>
          </p:nvPr>
        </p:nvSpPr>
        <p:spPr>
          <a:noFill/>
          <a:ln/>
        </p:spPr>
        <p:txBody>
          <a:bodyPr/>
          <a:lstStyle/>
          <a:p>
            <a:r>
              <a:rPr lang="en-US" altLang="en-US"/>
              <a:t>Here’s an example of a custom built transients program which is not emtp.  Came about because in the early days we found the emtp too cumbersome. Like using a sledgehammer to crack a nut.</a:t>
            </a:r>
          </a:p>
          <a:p>
            <a:r>
              <a:rPr lang="en-US" altLang="en-US"/>
              <a:t>home made program is limited to 60 Hz excitation only, but can simulate ct performance quite well.  We use it to check the effect of high burden. high offset, high primary time constant systems. </a:t>
            </a:r>
          </a:p>
          <a:p>
            <a:r>
              <a:rPr lang="en-US" altLang="en-US"/>
              <a:t>Ever wonder what sort of slope would be required on a percentage restrained differential relay to override this type of signal?  Well just inject it into the relay.</a:t>
            </a: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582DF361-3EE6-07E9-70D4-D4273A8ED287}"/>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C6CA5A3E-565C-4EC7-A3CC-0FCF1E73F7F1}"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49</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39938" name="Rectangle 2">
            <a:extLst>
              <a:ext uri="{FF2B5EF4-FFF2-40B4-BE49-F238E27FC236}">
                <a16:creationId xmlns:a16="http://schemas.microsoft.com/office/drawing/2014/main" id="{76FD0E8B-C21C-02E7-E83B-B9F00A56BD8B}"/>
              </a:ext>
            </a:extLst>
          </p:cNvPr>
          <p:cNvSpPr>
            <a:spLocks noChangeArrowheads="1" noTextEdit="1"/>
          </p:cNvSpPr>
          <p:nvPr>
            <p:ph type="sldImg"/>
          </p:nvPr>
        </p:nvSpPr>
        <p:spPr>
          <a:xfrm>
            <a:off x="1150938" y="723900"/>
            <a:ext cx="4556125" cy="3416300"/>
          </a:xfrm>
          <a:ln cap="flat"/>
        </p:spPr>
      </p:sp>
      <p:sp>
        <p:nvSpPr>
          <p:cNvPr id="39939" name="Rectangle 3">
            <a:extLst>
              <a:ext uri="{FF2B5EF4-FFF2-40B4-BE49-F238E27FC236}">
                <a16:creationId xmlns:a16="http://schemas.microsoft.com/office/drawing/2014/main" id="{4CCE5A8F-07D4-25E7-B5FD-6795D6BF5505}"/>
              </a:ext>
            </a:extLst>
          </p:cNvPr>
          <p:cNvSpPr>
            <a:spLocks noGrp="1" noChangeArrowheads="1"/>
          </p:cNvSpPr>
          <p:nvPr>
            <p:ph type="body" idx="1"/>
          </p:nvPr>
        </p:nvSpPr>
        <p:spPr>
          <a:noFill/>
          <a:ln/>
        </p:spPr>
        <p:txBody>
          <a:bodyPr/>
          <a:lstStyle/>
          <a:p>
            <a:r>
              <a:rPr lang="en-US" altLang="en-US"/>
              <a:t>not all transients yield to emtp tests (at least not easily)</a:t>
            </a:r>
          </a:p>
          <a:p>
            <a:r>
              <a:rPr lang="en-US" altLang="en-US"/>
              <a:t>real life transients problem at Cranbrook substation.</a:t>
            </a:r>
          </a:p>
          <a:p>
            <a:r>
              <a:rPr lang="en-US" altLang="en-US"/>
              <a:t>explain Surge arresters, and DFR locations</a:t>
            </a:r>
          </a:p>
          <a:p>
            <a:r>
              <a:rPr lang="en-US" altLang="en-US"/>
              <a:t>explain two different types of high impedance relays, one misoperated and one didn’t.</a:t>
            </a: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4D46F34B-545D-9434-3939-F76019F5699F}"/>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10C34477-0C64-423A-A478-34D9C157D17E}"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50</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41986" name="Rectangle 2">
            <a:extLst>
              <a:ext uri="{FF2B5EF4-FFF2-40B4-BE49-F238E27FC236}">
                <a16:creationId xmlns:a16="http://schemas.microsoft.com/office/drawing/2014/main" id="{74ABD0B2-D55E-6EEF-5DBB-D46E9C245C07}"/>
              </a:ext>
            </a:extLst>
          </p:cNvPr>
          <p:cNvSpPr>
            <a:spLocks noChangeArrowheads="1" noTextEdit="1"/>
          </p:cNvSpPr>
          <p:nvPr>
            <p:ph type="sldImg"/>
          </p:nvPr>
        </p:nvSpPr>
        <p:spPr>
          <a:ln cap="flat"/>
        </p:spPr>
      </p:sp>
      <p:sp>
        <p:nvSpPr>
          <p:cNvPr id="41987" name="Rectangle 3">
            <a:extLst>
              <a:ext uri="{FF2B5EF4-FFF2-40B4-BE49-F238E27FC236}">
                <a16:creationId xmlns:a16="http://schemas.microsoft.com/office/drawing/2014/main" id="{BE63FC08-DD90-3206-4309-D4DFDC8E649C}"/>
              </a:ext>
            </a:extLst>
          </p:cNvPr>
          <p:cNvSpPr>
            <a:spLocks noGrp="1" noChangeArrowheads="1"/>
          </p:cNvSpPr>
          <p:nvPr>
            <p:ph type="body" idx="1"/>
          </p:nvPr>
        </p:nvSpPr>
        <p:spPr>
          <a:noFill/>
          <a:ln/>
        </p:spPr>
        <p:txBody>
          <a:bodyPr/>
          <a:lstStyle/>
          <a:p>
            <a:r>
              <a:rPr lang="en-US" altLang="en-US"/>
              <a:t>explain bus protection misop.</a:t>
            </a:r>
          </a:p>
          <a:p>
            <a:r>
              <a:rPr lang="en-US" altLang="en-US"/>
              <a:t>difficulty of modeling when the relay non linear burden itself is a factor</a:t>
            </a:r>
          </a:p>
          <a:p>
            <a:r>
              <a:rPr lang="en-US" altLang="en-US"/>
              <a:t>difficulty of spending a lot of money to investigate.</a:t>
            </a:r>
          </a:p>
          <a:p>
            <a:endParaRPr lang="en-US" altLang="en-US"/>
          </a:p>
          <a:p>
            <a:r>
              <a:rPr lang="en-US" altLang="en-US"/>
              <a:t>explain “near miss” of line protection.  Good history, no need for further investigation.</a:t>
            </a: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0D402EFD-B5F4-4791-2F02-8ADD63742A09}"/>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7B1675E6-F462-474C-8507-DF73E76FD57F}"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51</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44034" name="Rectangle 2">
            <a:extLst>
              <a:ext uri="{FF2B5EF4-FFF2-40B4-BE49-F238E27FC236}">
                <a16:creationId xmlns:a16="http://schemas.microsoft.com/office/drawing/2014/main" id="{40B963F5-A648-C47B-4C88-BBA5557F0A30}"/>
              </a:ext>
            </a:extLst>
          </p:cNvPr>
          <p:cNvSpPr>
            <a:spLocks noChangeArrowheads="1" noTextEdit="1"/>
          </p:cNvSpPr>
          <p:nvPr>
            <p:ph type="sldImg"/>
          </p:nvPr>
        </p:nvSpPr>
        <p:spPr>
          <a:xfrm>
            <a:off x="1150938" y="723900"/>
            <a:ext cx="4556125" cy="3416300"/>
          </a:xfrm>
          <a:ln cap="flat"/>
        </p:spPr>
      </p:sp>
      <p:sp>
        <p:nvSpPr>
          <p:cNvPr id="44035" name="Rectangle 3">
            <a:extLst>
              <a:ext uri="{FF2B5EF4-FFF2-40B4-BE49-F238E27FC236}">
                <a16:creationId xmlns:a16="http://schemas.microsoft.com/office/drawing/2014/main" id="{DF2A9670-7EB6-1CF3-5F67-382E5E80ACD9}"/>
              </a:ext>
            </a:extLst>
          </p:cNvPr>
          <p:cNvSpPr>
            <a:spLocks noGrp="1" noChangeArrowheads="1"/>
          </p:cNvSpPr>
          <p:nvPr>
            <p:ph type="body" idx="1"/>
          </p:nvPr>
        </p:nvSpPr>
        <p:spPr>
          <a:noFill/>
          <a:ln/>
        </p:spPr>
        <p:txBody>
          <a:bodyPr/>
          <a:lstStyle/>
          <a:p>
            <a:r>
              <a:rPr lang="en-US" altLang="en-US"/>
              <a:t>We can use digitally recorded data to check relay response.  The data could either be recorded from an actual disturbance, or from an emtp simulation.</a:t>
            </a:r>
          </a:p>
          <a:p>
            <a:r>
              <a:rPr lang="en-US" altLang="en-US"/>
              <a:t>However it is generated, it can be put into a test input file.</a:t>
            </a:r>
          </a:p>
          <a:p>
            <a:r>
              <a:rPr lang="en-US" altLang="en-US"/>
              <a:t>COMTRADE standard defines a standard format for the file.  mention COMTRADE.</a:t>
            </a:r>
          </a:p>
          <a:p>
            <a:r>
              <a:rPr lang="en-US" altLang="en-US"/>
              <a:t>The file is then converted to analogue signals, and amplified to the correct level before being injected into the relay.  Monitoring equipment will record relay inputs and outputs.</a:t>
            </a:r>
          </a:p>
          <a:p>
            <a:r>
              <a:rPr lang="en-US" altLang="en-US"/>
              <a:t>The amplifier is rather a difficult animal to design because it has to have a good frequency response and capability to drive high frequency through inductive burden (high voltage).  DC coupled is best to get dc outputs as well.</a:t>
            </a:r>
          </a:p>
          <a:p>
            <a:r>
              <a:rPr lang="en-US" altLang="en-US"/>
              <a:t>many modern relays have low level inputs to allow use with low energy transducers.  Can use these inputs to connect to low level outputs to avoid the need for expensive and heavy amplifiers.  This is fine as long as you are sure the input transformers on the relay do not affect the measured signal.</a:t>
            </a:r>
          </a:p>
          <a:p>
            <a:r>
              <a:rPr lang="en-US" altLang="en-US"/>
              <a:t>Low level or high level, since we are using a prerecorded file, if the relay affects the system (e.g. opens a breaker) we have to guestimate when it is going to do this in order to open the breaker at the right time in the simulation.  This may take some trial and error to get the simulation right.</a:t>
            </a:r>
          </a:p>
          <a:p>
            <a:r>
              <a:rPr lang="en-US" altLang="en-US"/>
              <a:t>Must also be careful to get enough pre-fault simulation to simulate real life conditions, e.g., polarizing memory in the relay must be full charged, (if applicable)</a:t>
            </a: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49317CC9-200B-95F2-BE8A-F35B3C03097C}"/>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00FA3BFB-D6E5-4643-887A-6EE8DAA4368F}"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52</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46082" name="Rectangle 2">
            <a:extLst>
              <a:ext uri="{FF2B5EF4-FFF2-40B4-BE49-F238E27FC236}">
                <a16:creationId xmlns:a16="http://schemas.microsoft.com/office/drawing/2014/main" id="{08E59EDE-535B-BF01-814B-AFC1C8F0445A}"/>
              </a:ext>
            </a:extLst>
          </p:cNvPr>
          <p:cNvSpPr>
            <a:spLocks noChangeArrowheads="1" noTextEdit="1"/>
          </p:cNvSpPr>
          <p:nvPr>
            <p:ph type="sldImg"/>
          </p:nvPr>
        </p:nvSpPr>
        <p:spPr>
          <a:xfrm>
            <a:off x="1150938" y="723900"/>
            <a:ext cx="4556125" cy="3416300"/>
          </a:xfrm>
          <a:ln cap="flat"/>
        </p:spPr>
      </p:sp>
      <p:sp>
        <p:nvSpPr>
          <p:cNvPr id="46083" name="Rectangle 3">
            <a:extLst>
              <a:ext uri="{FF2B5EF4-FFF2-40B4-BE49-F238E27FC236}">
                <a16:creationId xmlns:a16="http://schemas.microsoft.com/office/drawing/2014/main" id="{5A273D76-1755-FDBF-EB80-BF405E3CC031}"/>
              </a:ext>
            </a:extLst>
          </p:cNvPr>
          <p:cNvSpPr>
            <a:spLocks noGrp="1" noChangeArrowheads="1"/>
          </p:cNvSpPr>
          <p:nvPr>
            <p:ph type="body" idx="1"/>
          </p:nvPr>
        </p:nvSpPr>
        <p:spPr>
          <a:noFill/>
          <a:ln/>
        </p:spPr>
        <p:txBody>
          <a:bodyPr/>
          <a:lstStyle/>
          <a:p>
            <a:r>
              <a:rPr lang="en-US" altLang="en-US"/>
              <a:t>This slide has two major differences from the last.  A feedback loop from the relay to the simulation computer, and no data file.</a:t>
            </a:r>
          </a:p>
          <a:p>
            <a:r>
              <a:rPr lang="en-US" altLang="en-US"/>
              <a:t>The feedback loop allows the relay to alter the state of the modeled system in real time to change the simulation parameters “on the fly”.  Since everything happens in real time, there is no need for a data file, the data just streams on and on.</a:t>
            </a:r>
          </a:p>
          <a:p>
            <a:r>
              <a:rPr lang="en-US" altLang="en-US"/>
              <a:t>This takes all the guess work out of the simulation and ensures full “real life” conditions.</a:t>
            </a:r>
          </a:p>
          <a:p>
            <a:r>
              <a:rPr lang="en-US" altLang="en-US"/>
              <a:t>Issues about the power amplifiers and low level relay inputs are the same as in the previous slide.</a:t>
            </a: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AF81F17B-CFD6-9B69-E29E-B0EE541A653F}"/>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B3D72756-1438-4D2C-AE5F-393A7B24288E}"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53</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48130" name="Rectangle 2">
            <a:extLst>
              <a:ext uri="{FF2B5EF4-FFF2-40B4-BE49-F238E27FC236}">
                <a16:creationId xmlns:a16="http://schemas.microsoft.com/office/drawing/2014/main" id="{55AE1FD3-B999-0AEC-107C-C3C072E19869}"/>
              </a:ext>
            </a:extLst>
          </p:cNvPr>
          <p:cNvSpPr>
            <a:spLocks noChangeArrowheads="1" noTextEdit="1"/>
          </p:cNvSpPr>
          <p:nvPr>
            <p:ph type="sldImg"/>
          </p:nvPr>
        </p:nvSpPr>
        <p:spPr>
          <a:xfrm>
            <a:off x="1150938" y="723900"/>
            <a:ext cx="4556125" cy="3416300"/>
          </a:xfrm>
          <a:ln cap="flat"/>
        </p:spPr>
      </p:sp>
      <p:sp>
        <p:nvSpPr>
          <p:cNvPr id="48131" name="Rectangle 3">
            <a:extLst>
              <a:ext uri="{FF2B5EF4-FFF2-40B4-BE49-F238E27FC236}">
                <a16:creationId xmlns:a16="http://schemas.microsoft.com/office/drawing/2014/main" id="{611220B1-697D-D1D2-DC32-90BB157DF8D4}"/>
              </a:ext>
            </a:extLst>
          </p:cNvPr>
          <p:cNvSpPr>
            <a:spLocks noGrp="1" noChangeArrowheads="1"/>
          </p:cNvSpPr>
          <p:nvPr>
            <p:ph type="body" idx="1"/>
          </p:nvPr>
        </p:nvSpPr>
        <p:spPr>
          <a:noFill/>
          <a:ln/>
        </p:spPr>
        <p:txBody>
          <a:bodyPr/>
          <a:lstStyle/>
          <a:p>
            <a:r>
              <a:rPr lang="en-US" altLang="en-US"/>
              <a:t>It might be possible to confuse transient tests with dynamic state tests.  The dynamic tests are like switching a current source on suddenly to check relay response.  The required signals to be measured are pre calculated, usually by a fault study, then switched to the correct magnitude and phase angle suddenly.  There is no reproduction of any of the transients one encounters in real life.  This type of testing is often quite satisfactory, because, as we know the relays filter out all the transients anyway, but it is not the same as transient testing.</a:t>
            </a:r>
          </a:p>
          <a:p>
            <a:r>
              <a:rPr lang="en-US" altLang="en-US"/>
              <a:t>The other thing about emtp simulations is that they use quite short time steps.  In the order of 50 microseconds.  This means that the sampling frequency is of the order of 20 kHz.  So for a one second simulation there are 20,000 data points.  When we consider there might be 12 channels of data, we can appreciate there could be a lot of data.  this makes handling the files rather bulky.  given normal relaying sampling rates of 960 Hz, there is a natural inclination to reduce the sampling frequency of the data files by simply storing every nth point.  This is not a good idea, because if high frequency components are present, they can be amplified by aliasing.  Therefore it is usually a good idea to apply a low pass filter first before removing the data points.  The low pass filter can be a digital filter.  The COMTRAD standard gives an example of a program that can do this.</a:t>
            </a:r>
          </a:p>
          <a:p>
            <a:r>
              <a:rPr lang="en-US" altLang="en-US"/>
              <a:t>Finally, we have to be aware that many electromechanical relays actually affect the performance of the transducers they are connected to.    The high impedance diff relays are one example, but an induction disc relay is another.  The amplifiers put out whatever signal the simulation tells them to.  If the relay burden is significant. the simulation should include it too.</a:t>
            </a: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70C4C45C-CCB1-EEDB-A495-58993FFAB53C}"/>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84CE5234-CBFB-4E65-A5F1-C281718CC0B6}"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54</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50178" name="Rectangle 2">
            <a:extLst>
              <a:ext uri="{FF2B5EF4-FFF2-40B4-BE49-F238E27FC236}">
                <a16:creationId xmlns:a16="http://schemas.microsoft.com/office/drawing/2014/main" id="{5B84073C-FB50-5BDB-7206-FBFCE455B760}"/>
              </a:ext>
            </a:extLst>
          </p:cNvPr>
          <p:cNvSpPr>
            <a:spLocks noChangeArrowheads="1" noTextEdit="1"/>
          </p:cNvSpPr>
          <p:nvPr>
            <p:ph type="sldImg"/>
          </p:nvPr>
        </p:nvSpPr>
        <p:spPr>
          <a:xfrm>
            <a:off x="1150938" y="723900"/>
            <a:ext cx="4556125" cy="3416300"/>
          </a:xfrm>
          <a:ln cap="flat"/>
        </p:spPr>
      </p:sp>
      <p:sp>
        <p:nvSpPr>
          <p:cNvPr id="50179" name="Rectangle 3">
            <a:extLst>
              <a:ext uri="{FF2B5EF4-FFF2-40B4-BE49-F238E27FC236}">
                <a16:creationId xmlns:a16="http://schemas.microsoft.com/office/drawing/2014/main" id="{D84EA97E-EAD1-C8FB-AE9A-296FF99CB398}"/>
              </a:ext>
            </a:extLst>
          </p:cNvPr>
          <p:cNvSpPr>
            <a:spLocks noGrp="1" noChangeArrowheads="1"/>
          </p:cNvSpPr>
          <p:nvPr>
            <p:ph type="body" idx="1"/>
          </p:nvPr>
        </p:nvSpPr>
        <p:spPr>
          <a:noFill/>
          <a:ln/>
        </p:spPr>
        <p:txBody>
          <a:bodyPr/>
          <a:lstStyle/>
          <a:p>
            <a:r>
              <a:rPr lang="en-US" altLang="en-US"/>
              <a:t>Relay models are another useful tool related to emtp studies.  These are software models of the relay which can be subjected to the same transient tests as the actual relay.  In the case of models, we don’t need any amplifiers, or D/A converters.  We don’t even need any wires to connect anything, or monitoring equiment since the model will normally collect its own data.</a:t>
            </a:r>
          </a:p>
          <a:p>
            <a:r>
              <a:rPr lang="en-US" altLang="en-US"/>
              <a:t>The models can be a part of the emtp simulation, being built right into it, or can be another piece of software which is simply fed the data from the simulation.  In the case of the separate software, it can be completely separate and function like a playback system, or can be hooked onto emtp so that it can feed back and affect the simulation.  In this second case, the simulation doesn’t need to be in real time.</a:t>
            </a:r>
          </a:p>
          <a:p>
            <a:r>
              <a:rPr lang="en-US" altLang="en-US"/>
              <a:t>The models have several benefits. Listed above.</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a:extLst>
              <a:ext uri="{FF2B5EF4-FFF2-40B4-BE49-F238E27FC236}">
                <a16:creationId xmlns:a16="http://schemas.microsoft.com/office/drawing/2014/main" id="{75E74BDC-BAD0-83AD-9E2D-1FD3A3E36811}"/>
              </a:ext>
            </a:extLst>
          </p:cNvPr>
          <p:cNvSpPr>
            <a:spLocks noChangeArrowheads="1"/>
          </p:cNvSpPr>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72707" name="Rectangle 3">
            <a:extLst>
              <a:ext uri="{FF2B5EF4-FFF2-40B4-BE49-F238E27FC236}">
                <a16:creationId xmlns:a16="http://schemas.microsoft.com/office/drawing/2014/main" id="{150ADF59-26D4-F8C7-55E0-3DC7F98A2296}"/>
              </a:ext>
            </a:extLst>
          </p:cNvPr>
          <p:cNvSpPr>
            <a:spLocks noChangeArrowheads="1"/>
          </p:cNvSpPr>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0" rIns="19050" bIns="0" anchor="b"/>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2</a:t>
            </a:r>
          </a:p>
        </p:txBody>
      </p:sp>
      <p:sp>
        <p:nvSpPr>
          <p:cNvPr id="72708" name="Rectangle 4">
            <a:extLst>
              <a:ext uri="{FF2B5EF4-FFF2-40B4-BE49-F238E27FC236}">
                <a16:creationId xmlns:a16="http://schemas.microsoft.com/office/drawing/2014/main" id="{302DC64B-C75B-9B45-9B01-615C203E0C54}"/>
              </a:ext>
            </a:extLst>
          </p:cNvPr>
          <p:cNvSpPr>
            <a:spLocks noChangeArrowheads="1"/>
          </p:cNvSpPr>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72709" name="Rectangle 5">
            <a:extLst>
              <a:ext uri="{FF2B5EF4-FFF2-40B4-BE49-F238E27FC236}">
                <a16:creationId xmlns:a16="http://schemas.microsoft.com/office/drawing/2014/main" id="{2AB804C6-B5B1-3D5C-4BBB-C41AAA99F109}"/>
              </a:ext>
            </a:extLst>
          </p:cNvPr>
          <p:cNvSpPr>
            <a:spLocks noChangeArrowheads="1"/>
          </p:cNvSpP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72710" name="Rectangle 6">
            <a:extLst>
              <a:ext uri="{FF2B5EF4-FFF2-40B4-BE49-F238E27FC236}">
                <a16:creationId xmlns:a16="http://schemas.microsoft.com/office/drawing/2014/main" id="{12385B6A-289C-8870-58BC-01CE234EDE28}"/>
              </a:ext>
            </a:extLst>
          </p:cNvPr>
          <p:cNvSpPr>
            <a:spLocks noChangeArrowheads="1" noTextEdit="1"/>
          </p:cNvSpPr>
          <p:nvPr>
            <p:ph type="sldImg"/>
          </p:nvPr>
        </p:nvSpPr>
        <p:spPr>
          <a:xfrm>
            <a:off x="1150938" y="692150"/>
            <a:ext cx="4556125" cy="3416300"/>
          </a:xfrm>
          <a:ln cap="flat"/>
        </p:spPr>
      </p:sp>
      <p:sp>
        <p:nvSpPr>
          <p:cNvPr id="72711" name="Rectangle 7">
            <a:extLst>
              <a:ext uri="{FF2B5EF4-FFF2-40B4-BE49-F238E27FC236}">
                <a16:creationId xmlns:a16="http://schemas.microsoft.com/office/drawing/2014/main" id="{0171EDDA-D32B-C5BD-C26F-B64D49825CE9}"/>
              </a:ext>
            </a:extLst>
          </p:cNvPr>
          <p:cNvSpPr>
            <a:spLocks noGrp="1" noChangeArrowheads="1"/>
          </p:cNvSpPr>
          <p:nvPr>
            <p:ph type="body" idx="1"/>
          </p:nvPr>
        </p:nvSpPr>
        <p:spPr>
          <a:ln/>
        </p:spPr>
        <p:txBody>
          <a:bodyPr/>
          <a:lstStyle/>
          <a:p>
            <a:endParaRPr lang="en-US"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98CACF0A-D805-A941-ACB4-8448EF53F4A7}"/>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721A5035-506F-41A7-BA1A-64AA29E60115}"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55</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52226" name="Rectangle 2">
            <a:extLst>
              <a:ext uri="{FF2B5EF4-FFF2-40B4-BE49-F238E27FC236}">
                <a16:creationId xmlns:a16="http://schemas.microsoft.com/office/drawing/2014/main" id="{17A79A37-5439-8034-E4E2-24883AA0812A}"/>
              </a:ext>
            </a:extLst>
          </p:cNvPr>
          <p:cNvSpPr>
            <a:spLocks noChangeArrowheads="1" noTextEdit="1"/>
          </p:cNvSpPr>
          <p:nvPr>
            <p:ph type="sldImg"/>
          </p:nvPr>
        </p:nvSpPr>
        <p:spPr>
          <a:ln cap="flat"/>
        </p:spPr>
      </p:sp>
      <p:sp>
        <p:nvSpPr>
          <p:cNvPr id="52227" name="Rectangle 3">
            <a:extLst>
              <a:ext uri="{FF2B5EF4-FFF2-40B4-BE49-F238E27FC236}">
                <a16:creationId xmlns:a16="http://schemas.microsoft.com/office/drawing/2014/main" id="{963A5C48-6E6C-5B75-2294-D0DB9E8036EA}"/>
              </a:ext>
            </a:extLst>
          </p:cNvPr>
          <p:cNvSpPr>
            <a:spLocks noGrp="1" noChangeArrowheads="1"/>
          </p:cNvSpPr>
          <p:nvPr>
            <p:ph type="body" idx="1"/>
          </p:nvPr>
        </p:nvSpPr>
        <p:spPr>
          <a:noFill/>
          <a:ln/>
        </p:spPr>
        <p:txBody>
          <a:bodyPr/>
          <a:lstStyle/>
          <a:p>
            <a:r>
              <a:rPr lang="en-US" altLang="en-US"/>
              <a:t>These are the conclusions.</a:t>
            </a:r>
          </a:p>
          <a:p>
            <a:r>
              <a:rPr lang="en-US" altLang="en-US"/>
              <a:t>Be interested to know how many attendees here are aware that anyone in their company has used a transient program for some protection purpose.</a:t>
            </a:r>
          </a:p>
          <a:p>
            <a:r>
              <a:rPr lang="en-US" altLang="en-US"/>
              <a:t>How many have used emtp themselves for simulations with respect to protection performance? </a:t>
            </a: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3CB4D50C-ED8F-C877-CBF6-E72EC5F9879B}"/>
              </a:ext>
            </a:extLst>
          </p:cNvPr>
          <p:cNvSpPr>
            <a:spLocks noChangeArrowheads="1" noTextEdit="1"/>
          </p:cNvSpPr>
          <p:nvPr>
            <p:ph type="sldImg"/>
          </p:nvPr>
        </p:nvSpPr>
        <p:spPr bwMode="auto">
          <a:xfrm>
            <a:off x="1144588" y="687388"/>
            <a:ext cx="4568825" cy="3425825"/>
          </a:xfrm>
          <a:prstGeom prst="rect">
            <a:avLst/>
          </a:prstGeom>
          <a:noFill/>
          <a:ln w="12700">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5123" name="Rectangle 3">
            <a:extLst>
              <a:ext uri="{FF2B5EF4-FFF2-40B4-BE49-F238E27FC236}">
                <a16:creationId xmlns:a16="http://schemas.microsoft.com/office/drawing/2014/main" id="{155DB181-6494-5CCF-F6D0-1E9A701B71CA}"/>
              </a:ext>
            </a:extLst>
          </p:cNvPr>
          <p:cNvSpPr>
            <a:spLocks noGrp="1" noChangeArrowheads="1"/>
          </p:cNvSpPr>
          <p:nvPr>
            <p:ph type="body" idx="1"/>
          </p:nvPr>
        </p:nvSpPr>
        <p:spPr bwMode="auto">
          <a:xfrm>
            <a:off x="914400" y="4343400"/>
            <a:ext cx="5029200" cy="4191000"/>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p>
            <a:endParaRPr lang="en-US" alt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D1807A3A-FD67-0A24-F074-C38D1EC48A8F}"/>
              </a:ext>
            </a:extLst>
          </p:cNvPr>
          <p:cNvSpPr>
            <a:spLocks noChangeArrowheads="1" noTextEdit="1"/>
          </p:cNvSpPr>
          <p:nvPr>
            <p:ph type="sldImg"/>
          </p:nvPr>
        </p:nvSpPr>
        <p:spPr bwMode="auto">
          <a:xfrm>
            <a:off x="1144588" y="687388"/>
            <a:ext cx="4568825" cy="3425825"/>
          </a:xfrm>
          <a:prstGeom prst="rect">
            <a:avLst/>
          </a:prstGeom>
          <a:noFill/>
          <a:ln w="12700">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7171" name="Rectangle 3">
            <a:extLst>
              <a:ext uri="{FF2B5EF4-FFF2-40B4-BE49-F238E27FC236}">
                <a16:creationId xmlns:a16="http://schemas.microsoft.com/office/drawing/2014/main" id="{868AA372-25B1-9960-FD0E-DD20A73B4205}"/>
              </a:ext>
            </a:extLst>
          </p:cNvPr>
          <p:cNvSpPr>
            <a:spLocks noGrp="1" noChangeArrowheads="1"/>
          </p:cNvSpPr>
          <p:nvPr>
            <p:ph type="body" idx="1"/>
          </p:nvPr>
        </p:nvSpPr>
        <p:spPr bwMode="auto">
          <a:xfrm>
            <a:off x="914400" y="4343400"/>
            <a:ext cx="5029200" cy="4191000"/>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p>
            <a:endParaRPr lang="en-US" alt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E234E1CF-CF16-BB49-B74A-C3E896AE111B}"/>
              </a:ext>
            </a:extLst>
          </p:cNvPr>
          <p:cNvSpPr>
            <a:spLocks noChangeArrowheads="1" noTextEdit="1"/>
          </p:cNvSpPr>
          <p:nvPr>
            <p:ph type="sldImg"/>
          </p:nvPr>
        </p:nvSpPr>
        <p:spPr bwMode="auto">
          <a:xfrm>
            <a:off x="1144588" y="687388"/>
            <a:ext cx="4568825" cy="3425825"/>
          </a:xfrm>
          <a:prstGeom prst="rect">
            <a:avLst/>
          </a:prstGeom>
          <a:noFill/>
          <a:ln w="12700">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9219" name="Rectangle 3">
            <a:extLst>
              <a:ext uri="{FF2B5EF4-FFF2-40B4-BE49-F238E27FC236}">
                <a16:creationId xmlns:a16="http://schemas.microsoft.com/office/drawing/2014/main" id="{74C9100C-54B6-3F18-A79F-6844086F6765}"/>
              </a:ext>
            </a:extLst>
          </p:cNvPr>
          <p:cNvSpPr>
            <a:spLocks noGrp="1" noChangeArrowheads="1"/>
          </p:cNvSpPr>
          <p:nvPr>
            <p:ph type="body" idx="1"/>
          </p:nvPr>
        </p:nvSpPr>
        <p:spPr bwMode="auto">
          <a:xfrm>
            <a:off x="914400" y="4343400"/>
            <a:ext cx="5029200" cy="4191000"/>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p>
            <a:endParaRPr lang="en-US" alt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128B4C4B-3BE1-FCF8-31A7-B0C99F6325DB}"/>
              </a:ext>
            </a:extLst>
          </p:cNvPr>
          <p:cNvSpPr>
            <a:spLocks noChangeArrowheads="1" noTextEdit="1"/>
          </p:cNvSpPr>
          <p:nvPr>
            <p:ph type="sldImg"/>
          </p:nvPr>
        </p:nvSpPr>
        <p:spPr bwMode="auto">
          <a:xfrm>
            <a:off x="1144588" y="687388"/>
            <a:ext cx="4568825" cy="3425825"/>
          </a:xfrm>
          <a:prstGeom prst="rect">
            <a:avLst/>
          </a:prstGeom>
          <a:noFill/>
          <a:ln w="12700">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1267" name="Rectangle 3">
            <a:extLst>
              <a:ext uri="{FF2B5EF4-FFF2-40B4-BE49-F238E27FC236}">
                <a16:creationId xmlns:a16="http://schemas.microsoft.com/office/drawing/2014/main" id="{A92093C1-9102-EAD2-FD54-8BC5D5219892}"/>
              </a:ext>
            </a:extLst>
          </p:cNvPr>
          <p:cNvSpPr>
            <a:spLocks noGrp="1" noChangeArrowheads="1"/>
          </p:cNvSpPr>
          <p:nvPr>
            <p:ph type="body" idx="1"/>
          </p:nvPr>
        </p:nvSpPr>
        <p:spPr bwMode="auto">
          <a:xfrm>
            <a:off x="914400" y="4343400"/>
            <a:ext cx="5029200" cy="4191000"/>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p>
            <a:endParaRPr lang="en-US" alt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7860E239-A491-8028-DC89-237B69083346}"/>
              </a:ext>
            </a:extLst>
          </p:cNvPr>
          <p:cNvSpPr>
            <a:spLocks noChangeArrowheads="1" noTextEdit="1"/>
          </p:cNvSpPr>
          <p:nvPr>
            <p:ph type="sldImg"/>
          </p:nvPr>
        </p:nvSpPr>
        <p:spPr bwMode="auto">
          <a:xfrm>
            <a:off x="1144588" y="687388"/>
            <a:ext cx="4568825" cy="3425825"/>
          </a:xfrm>
          <a:prstGeom prst="rect">
            <a:avLst/>
          </a:prstGeom>
          <a:noFill/>
          <a:ln w="12700">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3315" name="Rectangle 3">
            <a:extLst>
              <a:ext uri="{FF2B5EF4-FFF2-40B4-BE49-F238E27FC236}">
                <a16:creationId xmlns:a16="http://schemas.microsoft.com/office/drawing/2014/main" id="{C18135EE-3CE8-B8F6-A55D-3B914F52FEF6}"/>
              </a:ext>
            </a:extLst>
          </p:cNvPr>
          <p:cNvSpPr>
            <a:spLocks noGrp="1" noChangeArrowheads="1"/>
          </p:cNvSpPr>
          <p:nvPr>
            <p:ph type="body" idx="1"/>
          </p:nvPr>
        </p:nvSpPr>
        <p:spPr bwMode="auto">
          <a:xfrm>
            <a:off x="914400" y="4343400"/>
            <a:ext cx="5029200" cy="4191000"/>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p>
            <a:endParaRPr lang="en-US" alt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005B4F35-F94C-9746-C28B-BBC4404997B9}"/>
              </a:ext>
            </a:extLst>
          </p:cNvPr>
          <p:cNvSpPr>
            <a:spLocks noChangeArrowheads="1" noTextEdit="1"/>
          </p:cNvSpPr>
          <p:nvPr>
            <p:ph type="sldImg"/>
          </p:nvPr>
        </p:nvSpPr>
        <p:spPr bwMode="auto">
          <a:xfrm>
            <a:off x="1144588" y="687388"/>
            <a:ext cx="4568825" cy="3425825"/>
          </a:xfrm>
          <a:prstGeom prst="rect">
            <a:avLst/>
          </a:prstGeom>
          <a:noFill/>
          <a:ln w="12700">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5363" name="Rectangle 3">
            <a:extLst>
              <a:ext uri="{FF2B5EF4-FFF2-40B4-BE49-F238E27FC236}">
                <a16:creationId xmlns:a16="http://schemas.microsoft.com/office/drawing/2014/main" id="{ADAF5BCE-A067-1436-F65D-7A072F589B8E}"/>
              </a:ext>
            </a:extLst>
          </p:cNvPr>
          <p:cNvSpPr>
            <a:spLocks noGrp="1" noChangeArrowheads="1"/>
          </p:cNvSpPr>
          <p:nvPr>
            <p:ph type="body" idx="1"/>
          </p:nvPr>
        </p:nvSpPr>
        <p:spPr bwMode="auto">
          <a:xfrm>
            <a:off x="914400" y="4343400"/>
            <a:ext cx="5029200" cy="4191000"/>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p>
            <a:endParaRPr lang="en-US" alt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288790DF-0162-DEC6-1015-C092FBDBC261}"/>
              </a:ext>
            </a:extLst>
          </p:cNvPr>
          <p:cNvSpPr>
            <a:spLocks noChangeArrowheads="1" noTextEdit="1"/>
          </p:cNvSpPr>
          <p:nvPr>
            <p:ph type="sldImg"/>
          </p:nvPr>
        </p:nvSpPr>
        <p:spPr bwMode="auto">
          <a:xfrm>
            <a:off x="1144588" y="687388"/>
            <a:ext cx="4568825" cy="3425825"/>
          </a:xfrm>
          <a:prstGeom prst="rect">
            <a:avLst/>
          </a:prstGeom>
          <a:noFill/>
          <a:ln w="12700">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7411" name="Rectangle 3">
            <a:extLst>
              <a:ext uri="{FF2B5EF4-FFF2-40B4-BE49-F238E27FC236}">
                <a16:creationId xmlns:a16="http://schemas.microsoft.com/office/drawing/2014/main" id="{7DCAAFC1-6ECA-EBB2-8C44-2D5349328F6A}"/>
              </a:ext>
            </a:extLst>
          </p:cNvPr>
          <p:cNvSpPr>
            <a:spLocks noGrp="1" noChangeArrowheads="1"/>
          </p:cNvSpPr>
          <p:nvPr>
            <p:ph type="body" idx="1"/>
          </p:nvPr>
        </p:nvSpPr>
        <p:spPr bwMode="auto">
          <a:xfrm>
            <a:off x="914400" y="4343400"/>
            <a:ext cx="5029200" cy="4191000"/>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p>
            <a:endParaRPr lang="en-US" alt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5B5853D4-206E-1170-3091-EDE5D6F2756A}"/>
              </a:ext>
            </a:extLst>
          </p:cNvPr>
          <p:cNvSpPr>
            <a:spLocks noChangeArrowheads="1" noTextEdit="1"/>
          </p:cNvSpPr>
          <p:nvPr>
            <p:ph type="sldImg"/>
          </p:nvPr>
        </p:nvSpPr>
        <p:spPr bwMode="auto">
          <a:xfrm>
            <a:off x="1144588" y="687388"/>
            <a:ext cx="4568825" cy="3425825"/>
          </a:xfrm>
          <a:prstGeom prst="rect">
            <a:avLst/>
          </a:prstGeom>
          <a:noFill/>
          <a:ln w="12700">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9459" name="Rectangle 3">
            <a:extLst>
              <a:ext uri="{FF2B5EF4-FFF2-40B4-BE49-F238E27FC236}">
                <a16:creationId xmlns:a16="http://schemas.microsoft.com/office/drawing/2014/main" id="{36A256CC-1266-62DA-98CD-E8B3F5EACF31}"/>
              </a:ext>
            </a:extLst>
          </p:cNvPr>
          <p:cNvSpPr>
            <a:spLocks noGrp="1" noChangeArrowheads="1"/>
          </p:cNvSpPr>
          <p:nvPr>
            <p:ph type="body" idx="1"/>
          </p:nvPr>
        </p:nvSpPr>
        <p:spPr bwMode="auto">
          <a:xfrm>
            <a:off x="914400" y="4343400"/>
            <a:ext cx="5029200" cy="4191000"/>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p>
            <a:endParaRPr lang="en-US" alt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480D00CC-83A7-40BA-9668-D40EE039FBF2}"/>
              </a:ext>
            </a:extLst>
          </p:cNvPr>
          <p:cNvSpPr>
            <a:spLocks noChangeArrowheads="1" noTextEdit="1"/>
          </p:cNvSpPr>
          <p:nvPr>
            <p:ph type="sldImg"/>
          </p:nvPr>
        </p:nvSpPr>
        <p:spPr bwMode="auto">
          <a:xfrm>
            <a:off x="1144588" y="687388"/>
            <a:ext cx="4568825" cy="3425825"/>
          </a:xfrm>
          <a:prstGeom prst="rect">
            <a:avLst/>
          </a:prstGeom>
          <a:noFill/>
          <a:ln w="12700">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1507" name="Rectangle 3">
            <a:extLst>
              <a:ext uri="{FF2B5EF4-FFF2-40B4-BE49-F238E27FC236}">
                <a16:creationId xmlns:a16="http://schemas.microsoft.com/office/drawing/2014/main" id="{AA308586-B3BF-75CE-EC12-8EFA48B3915C}"/>
              </a:ext>
            </a:extLst>
          </p:cNvPr>
          <p:cNvSpPr>
            <a:spLocks noGrp="1" noChangeArrowheads="1"/>
          </p:cNvSpPr>
          <p:nvPr>
            <p:ph type="body" idx="1"/>
          </p:nvPr>
        </p:nvSpPr>
        <p:spPr bwMode="auto">
          <a:xfrm>
            <a:off x="914400" y="4343400"/>
            <a:ext cx="5029200" cy="4191000"/>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p>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a:extLst>
              <a:ext uri="{FF2B5EF4-FFF2-40B4-BE49-F238E27FC236}">
                <a16:creationId xmlns:a16="http://schemas.microsoft.com/office/drawing/2014/main" id="{8EE8912E-3ECB-55C5-FE56-EB34CC0F7F13}"/>
              </a:ext>
            </a:extLst>
          </p:cNvPr>
          <p:cNvSpPr>
            <a:spLocks noChangeArrowheads="1"/>
          </p:cNvSpPr>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74755" name="Rectangle 3">
            <a:extLst>
              <a:ext uri="{FF2B5EF4-FFF2-40B4-BE49-F238E27FC236}">
                <a16:creationId xmlns:a16="http://schemas.microsoft.com/office/drawing/2014/main" id="{9AEAC797-EB7D-D5E3-2162-F4F7059901B1}"/>
              </a:ext>
            </a:extLst>
          </p:cNvPr>
          <p:cNvSpPr>
            <a:spLocks noChangeArrowheads="1"/>
          </p:cNvSpPr>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0" rIns="19050" bIns="0" anchor="b"/>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2</a:t>
            </a:r>
          </a:p>
        </p:txBody>
      </p:sp>
      <p:sp>
        <p:nvSpPr>
          <p:cNvPr id="74756" name="Rectangle 4">
            <a:extLst>
              <a:ext uri="{FF2B5EF4-FFF2-40B4-BE49-F238E27FC236}">
                <a16:creationId xmlns:a16="http://schemas.microsoft.com/office/drawing/2014/main" id="{AD581636-6C34-9591-6EB2-FE1C7436B6E3}"/>
              </a:ext>
            </a:extLst>
          </p:cNvPr>
          <p:cNvSpPr>
            <a:spLocks noChangeArrowheads="1"/>
          </p:cNvSpPr>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74757" name="Rectangle 5">
            <a:extLst>
              <a:ext uri="{FF2B5EF4-FFF2-40B4-BE49-F238E27FC236}">
                <a16:creationId xmlns:a16="http://schemas.microsoft.com/office/drawing/2014/main" id="{F6BEA3F1-2ADB-EF9A-76CA-891F6CE3D10D}"/>
              </a:ext>
            </a:extLst>
          </p:cNvPr>
          <p:cNvSpPr>
            <a:spLocks noChangeArrowheads="1"/>
          </p:cNvSpP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74758" name="Rectangle 6">
            <a:extLst>
              <a:ext uri="{FF2B5EF4-FFF2-40B4-BE49-F238E27FC236}">
                <a16:creationId xmlns:a16="http://schemas.microsoft.com/office/drawing/2014/main" id="{2B82BD40-F4D5-E296-FE2E-ABCFA0F53F39}"/>
              </a:ext>
            </a:extLst>
          </p:cNvPr>
          <p:cNvSpPr>
            <a:spLocks noChangeArrowheads="1" noTextEdit="1"/>
          </p:cNvSpPr>
          <p:nvPr>
            <p:ph type="sldImg"/>
          </p:nvPr>
        </p:nvSpPr>
        <p:spPr>
          <a:xfrm>
            <a:off x="1150938" y="692150"/>
            <a:ext cx="4556125" cy="3416300"/>
          </a:xfrm>
          <a:ln cap="flat"/>
        </p:spPr>
      </p:sp>
      <p:sp>
        <p:nvSpPr>
          <p:cNvPr id="74759" name="Rectangle 7">
            <a:extLst>
              <a:ext uri="{FF2B5EF4-FFF2-40B4-BE49-F238E27FC236}">
                <a16:creationId xmlns:a16="http://schemas.microsoft.com/office/drawing/2014/main" id="{35F03559-7B0E-5420-D571-E364B88C100C}"/>
              </a:ext>
            </a:extLst>
          </p:cNvPr>
          <p:cNvSpPr>
            <a:spLocks noGrp="1" noChangeArrowheads="1"/>
          </p:cNvSpPr>
          <p:nvPr>
            <p:ph type="body" idx="1"/>
          </p:nvPr>
        </p:nvSpPr>
        <p:spPr>
          <a:ln/>
        </p:spPr>
        <p:txBody>
          <a:bodyPr/>
          <a:lstStyle/>
          <a:p>
            <a:endParaRPr lang="en-US" alt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27CB15CD-2716-AA85-AB75-627AC2CD94DE}"/>
              </a:ext>
            </a:extLst>
          </p:cNvPr>
          <p:cNvSpPr>
            <a:spLocks noChangeArrowheads="1" noTextEdit="1"/>
          </p:cNvSpPr>
          <p:nvPr>
            <p:ph type="sldImg"/>
          </p:nvPr>
        </p:nvSpPr>
        <p:spPr bwMode="auto">
          <a:xfrm>
            <a:off x="1144588" y="687388"/>
            <a:ext cx="4568825" cy="3425825"/>
          </a:xfrm>
          <a:prstGeom prst="rect">
            <a:avLst/>
          </a:prstGeom>
          <a:noFill/>
          <a:ln w="12700">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3555" name="Rectangle 3">
            <a:extLst>
              <a:ext uri="{FF2B5EF4-FFF2-40B4-BE49-F238E27FC236}">
                <a16:creationId xmlns:a16="http://schemas.microsoft.com/office/drawing/2014/main" id="{8138570A-171C-452A-1115-DF019375C111}"/>
              </a:ext>
            </a:extLst>
          </p:cNvPr>
          <p:cNvSpPr>
            <a:spLocks noGrp="1" noChangeArrowheads="1"/>
          </p:cNvSpPr>
          <p:nvPr>
            <p:ph type="body" idx="1"/>
          </p:nvPr>
        </p:nvSpPr>
        <p:spPr bwMode="auto">
          <a:xfrm>
            <a:off x="914400" y="4343400"/>
            <a:ext cx="5029200" cy="4191000"/>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p>
            <a:endParaRPr lang="en-US" alt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F03DDC0B-B49F-BEAB-4516-B7B505493EBF}"/>
              </a:ext>
            </a:extLst>
          </p:cNvPr>
          <p:cNvSpPr>
            <a:spLocks noChangeArrowheads="1" noTextEdit="1"/>
          </p:cNvSpPr>
          <p:nvPr>
            <p:ph type="sldImg"/>
          </p:nvPr>
        </p:nvSpPr>
        <p:spPr bwMode="auto">
          <a:xfrm>
            <a:off x="1144588" y="687388"/>
            <a:ext cx="4568825" cy="3425825"/>
          </a:xfrm>
          <a:prstGeom prst="rect">
            <a:avLst/>
          </a:prstGeom>
          <a:noFill/>
          <a:ln w="12700">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5603" name="Rectangle 3">
            <a:extLst>
              <a:ext uri="{FF2B5EF4-FFF2-40B4-BE49-F238E27FC236}">
                <a16:creationId xmlns:a16="http://schemas.microsoft.com/office/drawing/2014/main" id="{9AFFA7D5-920E-C99B-D9D0-07F2D565BDEC}"/>
              </a:ext>
            </a:extLst>
          </p:cNvPr>
          <p:cNvSpPr>
            <a:spLocks noGrp="1" noChangeArrowheads="1"/>
          </p:cNvSpPr>
          <p:nvPr>
            <p:ph type="body" idx="1"/>
          </p:nvPr>
        </p:nvSpPr>
        <p:spPr bwMode="auto">
          <a:xfrm>
            <a:off x="914400" y="4343400"/>
            <a:ext cx="5029200" cy="4191000"/>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p>
            <a:endParaRPr lang="en-US" alt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B6F023D7-0F3E-5CDC-2B82-65E187E2ABE4}"/>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9C450177-3D50-4082-A2D9-EAFB255C27E2}"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79</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7170" name="Rectangle 2">
            <a:extLst>
              <a:ext uri="{FF2B5EF4-FFF2-40B4-BE49-F238E27FC236}">
                <a16:creationId xmlns:a16="http://schemas.microsoft.com/office/drawing/2014/main" id="{8A781143-9D04-03AE-1FEC-AA7C325E835A}"/>
              </a:ext>
            </a:extLst>
          </p:cNvPr>
          <p:cNvSpPr>
            <a:spLocks noGrp="1" noChangeArrowheads="1"/>
          </p:cNvSpPr>
          <p:nvPr>
            <p:ph type="body" idx="1"/>
          </p:nvPr>
        </p:nvSpPr>
        <p:spPr>
          <a:ln/>
        </p:spPr>
        <p:txBody>
          <a:bodyPr/>
          <a:lstStyle/>
          <a:p>
            <a:endParaRPr lang="en-US" altLang="en-US"/>
          </a:p>
        </p:txBody>
      </p:sp>
      <p:sp>
        <p:nvSpPr>
          <p:cNvPr id="7171" name="Rectangle 3">
            <a:extLst>
              <a:ext uri="{FF2B5EF4-FFF2-40B4-BE49-F238E27FC236}">
                <a16:creationId xmlns:a16="http://schemas.microsoft.com/office/drawing/2014/main" id="{FBF2BD48-1FCF-D636-C9E8-B49F7E6872B7}"/>
              </a:ext>
            </a:extLst>
          </p:cNvPr>
          <p:cNvSpPr>
            <a:spLocks noChangeArrowheads="1" noTextEdit="1"/>
          </p:cNvSpPr>
          <p:nvPr>
            <p:ph type="sldImg"/>
          </p:nvPr>
        </p:nvSpPr>
        <p:spPr>
          <a:xfrm>
            <a:off x="1150938" y="692150"/>
            <a:ext cx="4556125" cy="3416300"/>
          </a:xfrm>
          <a:ln cap="flat"/>
        </p:spPr>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56A5AD2B-FD24-1755-8EB3-0D967985949B}"/>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C32A98D5-EB33-4C95-B5F6-6D2866DA8A22}"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80</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9218" name="Rectangle 2">
            <a:extLst>
              <a:ext uri="{FF2B5EF4-FFF2-40B4-BE49-F238E27FC236}">
                <a16:creationId xmlns:a16="http://schemas.microsoft.com/office/drawing/2014/main" id="{68DF4A60-7618-1EC1-7940-D1199F7195EF}"/>
              </a:ext>
            </a:extLst>
          </p:cNvPr>
          <p:cNvSpPr>
            <a:spLocks noGrp="1" noChangeArrowheads="1"/>
          </p:cNvSpPr>
          <p:nvPr>
            <p:ph type="body" idx="1"/>
          </p:nvPr>
        </p:nvSpPr>
        <p:spPr>
          <a:ln/>
        </p:spPr>
        <p:txBody>
          <a:bodyPr/>
          <a:lstStyle/>
          <a:p>
            <a:endParaRPr lang="en-US" altLang="en-US"/>
          </a:p>
        </p:txBody>
      </p:sp>
      <p:sp>
        <p:nvSpPr>
          <p:cNvPr id="9219" name="Rectangle 3">
            <a:extLst>
              <a:ext uri="{FF2B5EF4-FFF2-40B4-BE49-F238E27FC236}">
                <a16:creationId xmlns:a16="http://schemas.microsoft.com/office/drawing/2014/main" id="{F477D35D-21BC-1F58-70CC-8DFAAF47D8AA}"/>
              </a:ext>
            </a:extLst>
          </p:cNvPr>
          <p:cNvSpPr>
            <a:spLocks noChangeArrowheads="1" noTextEdit="1"/>
          </p:cNvSpPr>
          <p:nvPr>
            <p:ph type="sldImg"/>
          </p:nvPr>
        </p:nvSpPr>
        <p:spPr>
          <a:xfrm>
            <a:off x="1150938" y="692150"/>
            <a:ext cx="4556125" cy="3416300"/>
          </a:xfrm>
          <a:ln cap="flat"/>
        </p:spPr>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0EAEFCB-6ECC-19D2-4E57-1975D3588DF8}"/>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2B950524-6B8D-4EE5-817F-3A42B30F231C}"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81</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11266" name="Rectangle 2">
            <a:extLst>
              <a:ext uri="{FF2B5EF4-FFF2-40B4-BE49-F238E27FC236}">
                <a16:creationId xmlns:a16="http://schemas.microsoft.com/office/drawing/2014/main" id="{A8A140D8-42DF-6614-4C76-5113F6D9E147}"/>
              </a:ext>
            </a:extLst>
          </p:cNvPr>
          <p:cNvSpPr>
            <a:spLocks noChangeArrowheads="1" noTextEdit="1"/>
          </p:cNvSpPr>
          <p:nvPr>
            <p:ph type="sldImg"/>
          </p:nvPr>
        </p:nvSpPr>
        <p:spPr>
          <a:xfrm>
            <a:off x="1169988" y="706438"/>
            <a:ext cx="4518025" cy="3389312"/>
          </a:xfrm>
          <a:ln cap="flat"/>
        </p:spPr>
      </p:sp>
      <p:sp>
        <p:nvSpPr>
          <p:cNvPr id="11267" name="Rectangle 3">
            <a:extLst>
              <a:ext uri="{FF2B5EF4-FFF2-40B4-BE49-F238E27FC236}">
                <a16:creationId xmlns:a16="http://schemas.microsoft.com/office/drawing/2014/main" id="{B1A7E0D0-3C37-FE55-E6FA-24C4F345DD9B}"/>
              </a:ext>
            </a:extLst>
          </p:cNvPr>
          <p:cNvSpPr>
            <a:spLocks noGrp="1" noChangeArrowheads="1"/>
          </p:cNvSpPr>
          <p:nvPr>
            <p:ph type="body" idx="1"/>
          </p:nvPr>
        </p:nvSpPr>
        <p:spPr>
          <a:ln/>
        </p:spPr>
        <p:txBody>
          <a:bodyPr/>
          <a:lstStyle/>
          <a:p>
            <a:endParaRPr lang="en-US" alt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CD38A159-5A68-DD15-ADE9-55F90D6BECD7}"/>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260D4C9E-38CB-4827-B4D2-7CDFC98B25E4}"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82</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13314" name="Rectangle 2">
            <a:extLst>
              <a:ext uri="{FF2B5EF4-FFF2-40B4-BE49-F238E27FC236}">
                <a16:creationId xmlns:a16="http://schemas.microsoft.com/office/drawing/2014/main" id="{797953EE-9C34-3C51-C029-3AAE4634EDB6}"/>
              </a:ext>
            </a:extLst>
          </p:cNvPr>
          <p:cNvSpPr>
            <a:spLocks noChangeArrowheads="1" noTextEdit="1"/>
          </p:cNvSpPr>
          <p:nvPr>
            <p:ph type="sldImg"/>
          </p:nvPr>
        </p:nvSpPr>
        <p:spPr>
          <a:xfrm>
            <a:off x="1169988" y="706438"/>
            <a:ext cx="4518025" cy="3389312"/>
          </a:xfrm>
          <a:ln cap="flat"/>
        </p:spPr>
      </p:sp>
      <p:sp>
        <p:nvSpPr>
          <p:cNvPr id="13315" name="Rectangle 3">
            <a:extLst>
              <a:ext uri="{FF2B5EF4-FFF2-40B4-BE49-F238E27FC236}">
                <a16:creationId xmlns:a16="http://schemas.microsoft.com/office/drawing/2014/main" id="{2380D3C7-9C63-DC99-A22F-42393FB3A3F6}"/>
              </a:ext>
            </a:extLst>
          </p:cNvPr>
          <p:cNvSpPr>
            <a:spLocks noGrp="1" noChangeArrowheads="1"/>
          </p:cNvSpPr>
          <p:nvPr>
            <p:ph type="body" idx="1"/>
          </p:nvPr>
        </p:nvSpPr>
        <p:spPr>
          <a:ln/>
        </p:spPr>
        <p:txBody>
          <a:bodyPr/>
          <a:lstStyle/>
          <a:p>
            <a:endParaRPr lang="en-US" alt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B0590D9B-C5AA-C457-30C5-381985FEAABB}"/>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953AA750-5DA9-4F28-B7AB-8D762DC3D6CB}"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83</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15362" name="Rectangle 2">
            <a:extLst>
              <a:ext uri="{FF2B5EF4-FFF2-40B4-BE49-F238E27FC236}">
                <a16:creationId xmlns:a16="http://schemas.microsoft.com/office/drawing/2014/main" id="{0A241BF1-7D6A-B3D2-A18D-CD0D72A1B099}"/>
              </a:ext>
            </a:extLst>
          </p:cNvPr>
          <p:cNvSpPr>
            <a:spLocks noGrp="1" noChangeArrowheads="1"/>
          </p:cNvSpPr>
          <p:nvPr>
            <p:ph type="body" idx="1"/>
          </p:nvPr>
        </p:nvSpPr>
        <p:spPr>
          <a:ln/>
        </p:spPr>
        <p:txBody>
          <a:bodyPr/>
          <a:lstStyle/>
          <a:p>
            <a:endParaRPr lang="en-US" altLang="en-US"/>
          </a:p>
        </p:txBody>
      </p:sp>
      <p:sp>
        <p:nvSpPr>
          <p:cNvPr id="15363" name="Rectangle 3">
            <a:extLst>
              <a:ext uri="{FF2B5EF4-FFF2-40B4-BE49-F238E27FC236}">
                <a16:creationId xmlns:a16="http://schemas.microsoft.com/office/drawing/2014/main" id="{D6388AA2-8248-8908-8ADA-C92FD717B9C5}"/>
              </a:ext>
            </a:extLst>
          </p:cNvPr>
          <p:cNvSpPr>
            <a:spLocks noChangeArrowheads="1" noTextEdit="1"/>
          </p:cNvSpPr>
          <p:nvPr>
            <p:ph type="sldImg"/>
          </p:nvPr>
        </p:nvSpPr>
        <p:spPr>
          <a:xfrm>
            <a:off x="1150938" y="692150"/>
            <a:ext cx="4556125" cy="3416300"/>
          </a:xfrm>
          <a:ln cap="flat"/>
        </p:spPr>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E142C7E3-AE1F-D3A5-BF92-93B64200D01F}"/>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8244C57E-0181-4305-8347-7CF5715A9F33}"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88</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21506" name="Rectangle 2">
            <a:extLst>
              <a:ext uri="{FF2B5EF4-FFF2-40B4-BE49-F238E27FC236}">
                <a16:creationId xmlns:a16="http://schemas.microsoft.com/office/drawing/2014/main" id="{230A3244-998F-7BA3-D47F-045CA773654F}"/>
              </a:ext>
            </a:extLst>
          </p:cNvPr>
          <p:cNvSpPr>
            <a:spLocks noGrp="1" noChangeArrowheads="1"/>
          </p:cNvSpPr>
          <p:nvPr>
            <p:ph type="body" idx="1"/>
          </p:nvPr>
        </p:nvSpPr>
        <p:spPr>
          <a:xfrm>
            <a:off x="914400" y="4343400"/>
            <a:ext cx="5029200" cy="4572000"/>
          </a:xfrm>
          <a:ln/>
        </p:spPr>
        <p:txBody>
          <a:bodyPr/>
          <a:lstStyle/>
          <a:p>
            <a:endParaRPr lang="en-US" altLang="en-US"/>
          </a:p>
        </p:txBody>
      </p:sp>
      <p:sp>
        <p:nvSpPr>
          <p:cNvPr id="21507" name="Rectangle 3">
            <a:extLst>
              <a:ext uri="{FF2B5EF4-FFF2-40B4-BE49-F238E27FC236}">
                <a16:creationId xmlns:a16="http://schemas.microsoft.com/office/drawing/2014/main" id="{7809D005-BB4B-A4B6-21E1-E29F0327BF6C}"/>
              </a:ext>
            </a:extLst>
          </p:cNvPr>
          <p:cNvSpPr>
            <a:spLocks noChangeArrowheads="1" noTextEdit="1"/>
          </p:cNvSpPr>
          <p:nvPr>
            <p:ph type="sldImg"/>
          </p:nvPr>
        </p:nvSpPr>
        <p:spPr>
          <a:xfrm>
            <a:off x="1150938" y="692150"/>
            <a:ext cx="4556125" cy="3416300"/>
          </a:xfrm>
          <a:ln cap="flat"/>
        </p:spPr>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BF310CB-367D-5A25-CC48-5C8E9481F902}"/>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015FF728-6108-450A-9624-C3782B3AF1C8}"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89</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23554" name="Rectangle 2">
            <a:extLst>
              <a:ext uri="{FF2B5EF4-FFF2-40B4-BE49-F238E27FC236}">
                <a16:creationId xmlns:a16="http://schemas.microsoft.com/office/drawing/2014/main" id="{A826794D-89DE-F429-1DEA-C3DF9EF95965}"/>
              </a:ext>
            </a:extLst>
          </p:cNvPr>
          <p:cNvSpPr>
            <a:spLocks noGrp="1" noChangeArrowheads="1"/>
          </p:cNvSpPr>
          <p:nvPr>
            <p:ph type="body" idx="1"/>
          </p:nvPr>
        </p:nvSpPr>
        <p:spPr>
          <a:xfrm>
            <a:off x="914400" y="4191000"/>
            <a:ext cx="5029200" cy="4495800"/>
          </a:xfrm>
          <a:ln/>
        </p:spPr>
        <p:txBody>
          <a:bodyPr/>
          <a:lstStyle/>
          <a:p>
            <a:endParaRPr lang="en-US" altLang="en-US" sz="700">
              <a:latin typeface="Courier New" panose="02070309020205020404" pitchFamily="49" charset="0"/>
            </a:endParaRPr>
          </a:p>
        </p:txBody>
      </p:sp>
      <p:sp>
        <p:nvSpPr>
          <p:cNvPr id="23555" name="Rectangle 3">
            <a:extLst>
              <a:ext uri="{FF2B5EF4-FFF2-40B4-BE49-F238E27FC236}">
                <a16:creationId xmlns:a16="http://schemas.microsoft.com/office/drawing/2014/main" id="{4D24773E-3F9D-F05A-AB57-43D8EE2F5B0D}"/>
              </a:ext>
            </a:extLst>
          </p:cNvPr>
          <p:cNvSpPr>
            <a:spLocks noChangeArrowheads="1" noTextEdit="1"/>
          </p:cNvSpPr>
          <p:nvPr>
            <p:ph type="sldImg"/>
          </p:nvPr>
        </p:nvSpPr>
        <p:spPr>
          <a:xfrm>
            <a:off x="1150938" y="692150"/>
            <a:ext cx="4556125" cy="3416300"/>
          </a:xfrm>
          <a:ln cap="flat"/>
        </p:spPr>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EBA3CDEB-E615-D03C-A806-E5C67C3F88D2}"/>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35A2A893-A9E5-4835-8AEB-26C46A245067}"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90</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25602" name="Rectangle 2">
            <a:extLst>
              <a:ext uri="{FF2B5EF4-FFF2-40B4-BE49-F238E27FC236}">
                <a16:creationId xmlns:a16="http://schemas.microsoft.com/office/drawing/2014/main" id="{462A2729-FDFF-6C19-0F66-D954EB84F226}"/>
              </a:ext>
            </a:extLst>
          </p:cNvPr>
          <p:cNvSpPr>
            <a:spLocks noGrp="1" noChangeArrowheads="1"/>
          </p:cNvSpPr>
          <p:nvPr>
            <p:ph type="body" idx="1"/>
          </p:nvPr>
        </p:nvSpPr>
        <p:spPr>
          <a:xfrm>
            <a:off x="762000" y="4343400"/>
            <a:ext cx="5181600" cy="4114800"/>
          </a:xfrm>
          <a:ln/>
        </p:spPr>
        <p:txBody>
          <a:bodyPr/>
          <a:lstStyle/>
          <a:p>
            <a:endParaRPr lang="en-US" altLang="en-US" sz="800">
              <a:latin typeface="Courier New" panose="02070309020205020404" pitchFamily="49" charset="0"/>
            </a:endParaRPr>
          </a:p>
        </p:txBody>
      </p:sp>
      <p:sp>
        <p:nvSpPr>
          <p:cNvPr id="25603" name="Rectangle 3">
            <a:extLst>
              <a:ext uri="{FF2B5EF4-FFF2-40B4-BE49-F238E27FC236}">
                <a16:creationId xmlns:a16="http://schemas.microsoft.com/office/drawing/2014/main" id="{3C3E8DC1-D064-2539-BAB2-F39BAFF0F64A}"/>
              </a:ext>
            </a:extLst>
          </p:cNvPr>
          <p:cNvSpPr>
            <a:spLocks noChangeArrowheads="1" noTextEdit="1"/>
          </p:cNvSpPr>
          <p:nvPr>
            <p:ph type="sldImg"/>
          </p:nvPr>
        </p:nvSpPr>
        <p:spPr>
          <a:xfrm>
            <a:off x="1150938" y="692150"/>
            <a:ext cx="4556125" cy="3416300"/>
          </a:xfrm>
          <a:ln cap="flat"/>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a:extLst>
              <a:ext uri="{FF2B5EF4-FFF2-40B4-BE49-F238E27FC236}">
                <a16:creationId xmlns:a16="http://schemas.microsoft.com/office/drawing/2014/main" id="{148B5072-282A-5984-0195-11745CE8CF28}"/>
              </a:ext>
            </a:extLst>
          </p:cNvPr>
          <p:cNvSpPr>
            <a:spLocks noChangeArrowheads="1"/>
          </p:cNvSpPr>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76803" name="Rectangle 3">
            <a:extLst>
              <a:ext uri="{FF2B5EF4-FFF2-40B4-BE49-F238E27FC236}">
                <a16:creationId xmlns:a16="http://schemas.microsoft.com/office/drawing/2014/main" id="{518A44B6-39B1-3BB9-3EE8-AF4FD6B0F8F9}"/>
              </a:ext>
            </a:extLst>
          </p:cNvPr>
          <p:cNvSpPr>
            <a:spLocks noChangeArrowheads="1"/>
          </p:cNvSpPr>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0" rIns="19050" bIns="0" anchor="b"/>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2</a:t>
            </a:r>
          </a:p>
        </p:txBody>
      </p:sp>
      <p:sp>
        <p:nvSpPr>
          <p:cNvPr id="76804" name="Rectangle 4">
            <a:extLst>
              <a:ext uri="{FF2B5EF4-FFF2-40B4-BE49-F238E27FC236}">
                <a16:creationId xmlns:a16="http://schemas.microsoft.com/office/drawing/2014/main" id="{C6063263-4684-3366-7642-266E5A9796E5}"/>
              </a:ext>
            </a:extLst>
          </p:cNvPr>
          <p:cNvSpPr>
            <a:spLocks noChangeArrowheads="1"/>
          </p:cNvSpPr>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76805" name="Rectangle 5">
            <a:extLst>
              <a:ext uri="{FF2B5EF4-FFF2-40B4-BE49-F238E27FC236}">
                <a16:creationId xmlns:a16="http://schemas.microsoft.com/office/drawing/2014/main" id="{4E442977-F085-3968-AF0B-DF05A97025F7}"/>
              </a:ext>
            </a:extLst>
          </p:cNvPr>
          <p:cNvSpPr>
            <a:spLocks noChangeArrowheads="1"/>
          </p:cNvSpP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76806" name="Rectangle 6">
            <a:extLst>
              <a:ext uri="{FF2B5EF4-FFF2-40B4-BE49-F238E27FC236}">
                <a16:creationId xmlns:a16="http://schemas.microsoft.com/office/drawing/2014/main" id="{CDE8C802-34C1-C349-34DC-C6E434797C0F}"/>
              </a:ext>
            </a:extLst>
          </p:cNvPr>
          <p:cNvSpPr>
            <a:spLocks noChangeArrowheads="1" noTextEdit="1"/>
          </p:cNvSpPr>
          <p:nvPr>
            <p:ph type="sldImg"/>
          </p:nvPr>
        </p:nvSpPr>
        <p:spPr>
          <a:xfrm>
            <a:off x="1150938" y="692150"/>
            <a:ext cx="4556125" cy="3416300"/>
          </a:xfrm>
          <a:ln cap="flat"/>
        </p:spPr>
      </p:sp>
      <p:sp>
        <p:nvSpPr>
          <p:cNvPr id="76807" name="Rectangle 7">
            <a:extLst>
              <a:ext uri="{FF2B5EF4-FFF2-40B4-BE49-F238E27FC236}">
                <a16:creationId xmlns:a16="http://schemas.microsoft.com/office/drawing/2014/main" id="{BB0BABAE-2F3F-594A-BCCD-4072EE2B69FE}"/>
              </a:ext>
            </a:extLst>
          </p:cNvPr>
          <p:cNvSpPr>
            <a:spLocks noGrp="1" noChangeArrowheads="1"/>
          </p:cNvSpPr>
          <p:nvPr>
            <p:ph type="body" idx="1"/>
          </p:nvPr>
        </p:nvSpPr>
        <p:spPr>
          <a:ln/>
        </p:spPr>
        <p:txBody>
          <a:bodyPr/>
          <a:lstStyle/>
          <a:p>
            <a:endParaRPr lang="en-US" alt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AC8BEFFE-5846-CC72-30A8-35C0904D482F}"/>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446E0A54-209C-4B43-970E-9E375676A53C}"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91</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27650" name="Rectangle 2">
            <a:extLst>
              <a:ext uri="{FF2B5EF4-FFF2-40B4-BE49-F238E27FC236}">
                <a16:creationId xmlns:a16="http://schemas.microsoft.com/office/drawing/2014/main" id="{2F6969AC-B602-EA2E-136D-84C5BA311B46}"/>
              </a:ext>
            </a:extLst>
          </p:cNvPr>
          <p:cNvSpPr>
            <a:spLocks noGrp="1" noChangeArrowheads="1"/>
          </p:cNvSpPr>
          <p:nvPr>
            <p:ph type="body" idx="1"/>
          </p:nvPr>
        </p:nvSpPr>
        <p:spPr>
          <a:xfrm>
            <a:off x="762000" y="4191000"/>
            <a:ext cx="5181600" cy="4572000"/>
          </a:xfrm>
          <a:ln/>
        </p:spPr>
        <p:txBody>
          <a:bodyPr/>
          <a:lstStyle/>
          <a:p>
            <a:endParaRPr lang="en-US" altLang="en-US" sz="800">
              <a:latin typeface="Courier New" panose="02070309020205020404" pitchFamily="49" charset="0"/>
            </a:endParaRPr>
          </a:p>
        </p:txBody>
      </p:sp>
      <p:sp>
        <p:nvSpPr>
          <p:cNvPr id="27651" name="Rectangle 3">
            <a:extLst>
              <a:ext uri="{FF2B5EF4-FFF2-40B4-BE49-F238E27FC236}">
                <a16:creationId xmlns:a16="http://schemas.microsoft.com/office/drawing/2014/main" id="{2D5204FD-526C-5FA5-E28F-614B0F31F685}"/>
              </a:ext>
            </a:extLst>
          </p:cNvPr>
          <p:cNvSpPr>
            <a:spLocks noChangeArrowheads="1" noTextEdit="1"/>
          </p:cNvSpPr>
          <p:nvPr>
            <p:ph type="sldImg"/>
          </p:nvPr>
        </p:nvSpPr>
        <p:spPr>
          <a:xfrm>
            <a:off x="1150938" y="692150"/>
            <a:ext cx="4556125" cy="3416300"/>
          </a:xfrm>
          <a:ln cap="flat"/>
        </p:spPr>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15EA7FB0-5B85-4058-1358-887B172C66E6}"/>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A6D345C5-D8E8-4B99-A14F-8F584390D416}"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92</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29698" name="Rectangle 2">
            <a:extLst>
              <a:ext uri="{FF2B5EF4-FFF2-40B4-BE49-F238E27FC236}">
                <a16:creationId xmlns:a16="http://schemas.microsoft.com/office/drawing/2014/main" id="{FF809C17-C7CB-8AB5-8BF7-76056AB19F73}"/>
              </a:ext>
            </a:extLst>
          </p:cNvPr>
          <p:cNvSpPr>
            <a:spLocks noGrp="1" noChangeArrowheads="1"/>
          </p:cNvSpPr>
          <p:nvPr>
            <p:ph type="body" idx="1"/>
          </p:nvPr>
        </p:nvSpPr>
        <p:spPr>
          <a:ln/>
        </p:spPr>
        <p:txBody>
          <a:bodyPr/>
          <a:lstStyle/>
          <a:p>
            <a:endParaRPr lang="en-US" altLang="en-US" sz="1000">
              <a:latin typeface="Courier New" panose="02070309020205020404" pitchFamily="49" charset="0"/>
            </a:endParaRPr>
          </a:p>
        </p:txBody>
      </p:sp>
      <p:sp>
        <p:nvSpPr>
          <p:cNvPr id="29699" name="Rectangle 3">
            <a:extLst>
              <a:ext uri="{FF2B5EF4-FFF2-40B4-BE49-F238E27FC236}">
                <a16:creationId xmlns:a16="http://schemas.microsoft.com/office/drawing/2014/main" id="{4EC6B2B4-16BC-2055-3337-3FDB1478F4A6}"/>
              </a:ext>
            </a:extLst>
          </p:cNvPr>
          <p:cNvSpPr>
            <a:spLocks noChangeArrowheads="1" noTextEdit="1"/>
          </p:cNvSpPr>
          <p:nvPr>
            <p:ph type="sldImg"/>
          </p:nvPr>
        </p:nvSpPr>
        <p:spPr>
          <a:xfrm>
            <a:off x="1150938" y="692150"/>
            <a:ext cx="4556125" cy="3416300"/>
          </a:xfrm>
          <a:ln cap="flat"/>
        </p:spPr>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E1AC7A05-909A-AC6C-8EC3-E8DD49602C90}"/>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6CC4F5ED-492E-415A-A40A-7EA88AC3B51E}"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93</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31746" name="Rectangle 2">
            <a:extLst>
              <a:ext uri="{FF2B5EF4-FFF2-40B4-BE49-F238E27FC236}">
                <a16:creationId xmlns:a16="http://schemas.microsoft.com/office/drawing/2014/main" id="{4AAF6024-9182-5745-501D-3550C7B64266}"/>
              </a:ext>
            </a:extLst>
          </p:cNvPr>
          <p:cNvSpPr>
            <a:spLocks noGrp="1" noChangeArrowheads="1"/>
          </p:cNvSpPr>
          <p:nvPr>
            <p:ph type="body" idx="1"/>
          </p:nvPr>
        </p:nvSpPr>
        <p:spPr>
          <a:ln/>
        </p:spPr>
        <p:txBody>
          <a:bodyPr/>
          <a:lstStyle/>
          <a:p>
            <a:endParaRPr lang="en-US" altLang="en-US"/>
          </a:p>
        </p:txBody>
      </p:sp>
      <p:sp>
        <p:nvSpPr>
          <p:cNvPr id="31747" name="Rectangle 3">
            <a:extLst>
              <a:ext uri="{FF2B5EF4-FFF2-40B4-BE49-F238E27FC236}">
                <a16:creationId xmlns:a16="http://schemas.microsoft.com/office/drawing/2014/main" id="{F6DF9D23-99D4-62FB-745A-5851802DF800}"/>
              </a:ext>
            </a:extLst>
          </p:cNvPr>
          <p:cNvSpPr>
            <a:spLocks noChangeArrowheads="1" noTextEdit="1"/>
          </p:cNvSpPr>
          <p:nvPr>
            <p:ph type="sldImg"/>
          </p:nvPr>
        </p:nvSpPr>
        <p:spPr>
          <a:xfrm>
            <a:off x="1150938" y="692150"/>
            <a:ext cx="4556125" cy="3416300"/>
          </a:xfrm>
          <a:ln cap="flat"/>
        </p:spPr>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3A89C648-6D7A-EF3D-4FEA-83B81FCD905F}"/>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6977DFCE-76A4-4159-B94E-54CE62E8B5AB}"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95</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34818" name="Rectangle 2">
            <a:extLst>
              <a:ext uri="{FF2B5EF4-FFF2-40B4-BE49-F238E27FC236}">
                <a16:creationId xmlns:a16="http://schemas.microsoft.com/office/drawing/2014/main" id="{2C92A7D4-7E7B-8D63-42AE-11520D00E506}"/>
              </a:ext>
            </a:extLst>
          </p:cNvPr>
          <p:cNvSpPr>
            <a:spLocks noGrp="1" noChangeArrowheads="1"/>
          </p:cNvSpPr>
          <p:nvPr>
            <p:ph type="body" idx="1"/>
          </p:nvPr>
        </p:nvSpPr>
        <p:spPr>
          <a:xfrm>
            <a:off x="914400" y="4343400"/>
            <a:ext cx="5029200" cy="4191000"/>
          </a:xfrm>
          <a:ln/>
        </p:spPr>
        <p:txBody>
          <a:bodyPr/>
          <a:lstStyle/>
          <a:p>
            <a:endParaRPr lang="en-US" altLang="en-US" sz="1000"/>
          </a:p>
        </p:txBody>
      </p:sp>
      <p:sp>
        <p:nvSpPr>
          <p:cNvPr id="34819" name="Rectangle 3">
            <a:extLst>
              <a:ext uri="{FF2B5EF4-FFF2-40B4-BE49-F238E27FC236}">
                <a16:creationId xmlns:a16="http://schemas.microsoft.com/office/drawing/2014/main" id="{6486755D-2A30-4241-8A53-1F52A6C47A55}"/>
              </a:ext>
            </a:extLst>
          </p:cNvPr>
          <p:cNvSpPr>
            <a:spLocks noChangeArrowheads="1" noTextEdit="1"/>
          </p:cNvSpPr>
          <p:nvPr>
            <p:ph type="sldImg"/>
          </p:nvPr>
        </p:nvSpPr>
        <p:spPr>
          <a:xfrm>
            <a:off x="1150938" y="692150"/>
            <a:ext cx="4556125" cy="3416300"/>
          </a:xfrm>
          <a:ln cap="flat"/>
        </p:spPr>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BE34440-200C-D47F-2184-D0F4D0D50DAA}"/>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C89A0CA3-4DA6-4D17-B511-49C60B3FF421}"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97</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37890" name="Rectangle 2">
            <a:extLst>
              <a:ext uri="{FF2B5EF4-FFF2-40B4-BE49-F238E27FC236}">
                <a16:creationId xmlns:a16="http://schemas.microsoft.com/office/drawing/2014/main" id="{65646EBB-D427-7921-94CF-9036C7533F0B}"/>
              </a:ext>
            </a:extLst>
          </p:cNvPr>
          <p:cNvSpPr>
            <a:spLocks noGrp="1" noChangeArrowheads="1"/>
          </p:cNvSpPr>
          <p:nvPr>
            <p:ph type="body" idx="1"/>
          </p:nvPr>
        </p:nvSpPr>
        <p:spPr>
          <a:ln/>
        </p:spPr>
        <p:txBody>
          <a:bodyPr/>
          <a:lstStyle/>
          <a:p>
            <a:endParaRPr lang="en-US" altLang="en-US"/>
          </a:p>
        </p:txBody>
      </p:sp>
      <p:sp>
        <p:nvSpPr>
          <p:cNvPr id="37891" name="Rectangle 3">
            <a:extLst>
              <a:ext uri="{FF2B5EF4-FFF2-40B4-BE49-F238E27FC236}">
                <a16:creationId xmlns:a16="http://schemas.microsoft.com/office/drawing/2014/main" id="{BE5528FE-3432-44B8-C5E3-3585D72B3FD5}"/>
              </a:ext>
            </a:extLst>
          </p:cNvPr>
          <p:cNvSpPr>
            <a:spLocks noChangeArrowheads="1" noTextEdit="1"/>
          </p:cNvSpPr>
          <p:nvPr>
            <p:ph type="sldImg"/>
          </p:nvPr>
        </p:nvSpPr>
        <p:spPr>
          <a:xfrm>
            <a:off x="1150938" y="692150"/>
            <a:ext cx="4556125" cy="3416300"/>
          </a:xfrm>
          <a:ln cap="flat"/>
        </p:spPr>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8C301EC6-ABE4-C62C-AFEC-D7C5319CB50C}"/>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D33FF114-8F1C-4C81-A349-C53A03543E66}"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99</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40962" name="Rectangle 2">
            <a:extLst>
              <a:ext uri="{FF2B5EF4-FFF2-40B4-BE49-F238E27FC236}">
                <a16:creationId xmlns:a16="http://schemas.microsoft.com/office/drawing/2014/main" id="{8733ECEE-0008-B79F-EFDB-6F0918649DD4}"/>
              </a:ext>
            </a:extLst>
          </p:cNvPr>
          <p:cNvSpPr>
            <a:spLocks noGrp="1" noChangeArrowheads="1"/>
          </p:cNvSpPr>
          <p:nvPr>
            <p:ph type="body" idx="1"/>
          </p:nvPr>
        </p:nvSpPr>
        <p:spPr>
          <a:xfrm>
            <a:off x="914400" y="4343400"/>
            <a:ext cx="5029200" cy="4267200"/>
          </a:xfrm>
          <a:ln/>
        </p:spPr>
        <p:txBody>
          <a:bodyPr/>
          <a:lstStyle/>
          <a:p>
            <a:endParaRPr lang="en-US" altLang="en-US"/>
          </a:p>
        </p:txBody>
      </p:sp>
      <p:sp>
        <p:nvSpPr>
          <p:cNvPr id="40963" name="Rectangle 3">
            <a:extLst>
              <a:ext uri="{FF2B5EF4-FFF2-40B4-BE49-F238E27FC236}">
                <a16:creationId xmlns:a16="http://schemas.microsoft.com/office/drawing/2014/main" id="{966364BD-76A6-DAE5-8556-A17804D4DC7D}"/>
              </a:ext>
            </a:extLst>
          </p:cNvPr>
          <p:cNvSpPr>
            <a:spLocks noChangeArrowheads="1" noTextEdit="1"/>
          </p:cNvSpPr>
          <p:nvPr>
            <p:ph type="sldImg"/>
          </p:nvPr>
        </p:nvSpPr>
        <p:spPr>
          <a:xfrm>
            <a:off x="1150938" y="692150"/>
            <a:ext cx="4556125" cy="3416300"/>
          </a:xfrm>
          <a:ln cap="flat"/>
        </p:spPr>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AEA1798F-47C2-CC84-AB5A-D8276BFFA7F7}"/>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0B676BC4-219B-4ED7-8008-84B8BE03E057}"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102</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7170" name="Rectangle 2">
            <a:extLst>
              <a:ext uri="{FF2B5EF4-FFF2-40B4-BE49-F238E27FC236}">
                <a16:creationId xmlns:a16="http://schemas.microsoft.com/office/drawing/2014/main" id="{66B11240-4BC1-95F6-E553-4CC4754E9447}"/>
              </a:ext>
            </a:extLst>
          </p:cNvPr>
          <p:cNvSpPr>
            <a:spLocks noGrp="1" noChangeArrowheads="1"/>
          </p:cNvSpPr>
          <p:nvPr>
            <p:ph type="body" idx="1"/>
          </p:nvPr>
        </p:nvSpPr>
        <p:spPr>
          <a:ln/>
        </p:spPr>
        <p:txBody>
          <a:bodyPr/>
          <a:lstStyle/>
          <a:p>
            <a:endParaRPr lang="en-US" altLang="en-US" sz="1600"/>
          </a:p>
        </p:txBody>
      </p:sp>
      <p:sp>
        <p:nvSpPr>
          <p:cNvPr id="7171" name="Rectangle 3">
            <a:extLst>
              <a:ext uri="{FF2B5EF4-FFF2-40B4-BE49-F238E27FC236}">
                <a16:creationId xmlns:a16="http://schemas.microsoft.com/office/drawing/2014/main" id="{0C102F28-4732-9A30-5077-D1D17766CF90}"/>
              </a:ext>
            </a:extLst>
          </p:cNvPr>
          <p:cNvSpPr>
            <a:spLocks noChangeArrowheads="1" noTextEdit="1"/>
          </p:cNvSpPr>
          <p:nvPr>
            <p:ph type="sldImg"/>
          </p:nvPr>
        </p:nvSpPr>
        <p:spPr>
          <a:xfrm>
            <a:off x="1150938" y="692150"/>
            <a:ext cx="4556125" cy="3416300"/>
          </a:xfrm>
          <a:ln cap="flat"/>
        </p:spPr>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24DCC118-45A6-08D2-4BA5-F25DED4FC101}"/>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E2265915-DED1-40E9-8FEA-B6BA6339B97F}"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103</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9218" name="Rectangle 2">
            <a:extLst>
              <a:ext uri="{FF2B5EF4-FFF2-40B4-BE49-F238E27FC236}">
                <a16:creationId xmlns:a16="http://schemas.microsoft.com/office/drawing/2014/main" id="{6DB488D0-5ADE-A727-A81B-783B9D9DE779}"/>
              </a:ext>
            </a:extLst>
          </p:cNvPr>
          <p:cNvSpPr>
            <a:spLocks noGrp="1" noChangeArrowheads="1"/>
          </p:cNvSpPr>
          <p:nvPr>
            <p:ph type="body" idx="1"/>
          </p:nvPr>
        </p:nvSpPr>
        <p:spPr>
          <a:ln/>
        </p:spPr>
        <p:txBody>
          <a:bodyPr/>
          <a:lstStyle/>
          <a:p>
            <a:endParaRPr lang="en-US" altLang="en-US" sz="1400"/>
          </a:p>
        </p:txBody>
      </p:sp>
      <p:sp>
        <p:nvSpPr>
          <p:cNvPr id="9219" name="Rectangle 3">
            <a:extLst>
              <a:ext uri="{FF2B5EF4-FFF2-40B4-BE49-F238E27FC236}">
                <a16:creationId xmlns:a16="http://schemas.microsoft.com/office/drawing/2014/main" id="{AE852FEE-536A-D95B-93C0-5EF89C87DFA5}"/>
              </a:ext>
            </a:extLst>
          </p:cNvPr>
          <p:cNvSpPr>
            <a:spLocks noChangeArrowheads="1" noTextEdit="1"/>
          </p:cNvSpPr>
          <p:nvPr>
            <p:ph type="sldImg"/>
          </p:nvPr>
        </p:nvSpPr>
        <p:spPr>
          <a:xfrm>
            <a:off x="1150938" y="692150"/>
            <a:ext cx="4556125" cy="3416300"/>
          </a:xfrm>
          <a:ln cap="flat"/>
        </p:spPr>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28E1519-5D7D-3C41-FF43-53DCDBDB02C1}"/>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12849FFD-33C8-43D4-B0B6-30547599F100}"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104</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11266" name="Rectangle 2">
            <a:extLst>
              <a:ext uri="{FF2B5EF4-FFF2-40B4-BE49-F238E27FC236}">
                <a16:creationId xmlns:a16="http://schemas.microsoft.com/office/drawing/2014/main" id="{81A3281C-F166-26B1-72C8-C447EA9866BE}"/>
              </a:ext>
            </a:extLst>
          </p:cNvPr>
          <p:cNvSpPr>
            <a:spLocks noGrp="1" noChangeArrowheads="1"/>
          </p:cNvSpPr>
          <p:nvPr>
            <p:ph type="body" idx="1"/>
          </p:nvPr>
        </p:nvSpPr>
        <p:spPr>
          <a:noFill/>
          <a:ln/>
        </p:spPr>
        <p:txBody>
          <a:bodyPr/>
          <a:lstStyle/>
          <a:p>
            <a:endParaRPr lang="en-US" altLang="en-US"/>
          </a:p>
          <a:p>
            <a:endParaRPr lang="en-US" altLang="en-US"/>
          </a:p>
        </p:txBody>
      </p:sp>
      <p:sp>
        <p:nvSpPr>
          <p:cNvPr id="11267" name="Rectangle 3">
            <a:extLst>
              <a:ext uri="{FF2B5EF4-FFF2-40B4-BE49-F238E27FC236}">
                <a16:creationId xmlns:a16="http://schemas.microsoft.com/office/drawing/2014/main" id="{B58F5FB6-A391-3AFC-A3D3-70B29FF0C4AE}"/>
              </a:ext>
            </a:extLst>
          </p:cNvPr>
          <p:cNvSpPr>
            <a:spLocks noChangeArrowheads="1" noTextEdit="1"/>
          </p:cNvSpPr>
          <p:nvPr>
            <p:ph type="sldImg"/>
          </p:nvPr>
        </p:nvSpPr>
        <p:spPr>
          <a:xfrm>
            <a:off x="1150938" y="692150"/>
            <a:ext cx="4556125" cy="3416300"/>
          </a:xfrm>
          <a:ln cap="flat"/>
        </p:spPr>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49C83D85-1F45-1981-6DAB-C6D68399ACA7}"/>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36CA2A0D-AB7D-4020-8964-A507D576972A}"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105</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13314" name="Rectangle 2">
            <a:extLst>
              <a:ext uri="{FF2B5EF4-FFF2-40B4-BE49-F238E27FC236}">
                <a16:creationId xmlns:a16="http://schemas.microsoft.com/office/drawing/2014/main" id="{5FCA44F8-4745-2AE4-1EB5-0D3D61E6D3DA}"/>
              </a:ext>
            </a:extLst>
          </p:cNvPr>
          <p:cNvSpPr>
            <a:spLocks noGrp="1" noChangeArrowheads="1"/>
          </p:cNvSpPr>
          <p:nvPr>
            <p:ph type="body" idx="1"/>
          </p:nvPr>
        </p:nvSpPr>
        <p:spPr>
          <a:ln/>
        </p:spPr>
        <p:txBody>
          <a:bodyPr/>
          <a:lstStyle/>
          <a:p>
            <a:endParaRPr lang="en-US" altLang="en-US" sz="1600"/>
          </a:p>
        </p:txBody>
      </p:sp>
      <p:sp>
        <p:nvSpPr>
          <p:cNvPr id="13315" name="Rectangle 3">
            <a:extLst>
              <a:ext uri="{FF2B5EF4-FFF2-40B4-BE49-F238E27FC236}">
                <a16:creationId xmlns:a16="http://schemas.microsoft.com/office/drawing/2014/main" id="{9B33C96F-052E-27B9-D3E3-B5F620ED33BA}"/>
              </a:ext>
            </a:extLst>
          </p:cNvPr>
          <p:cNvSpPr>
            <a:spLocks noChangeArrowheads="1" noTextEdit="1"/>
          </p:cNvSpPr>
          <p:nvPr>
            <p:ph type="sldImg"/>
          </p:nvPr>
        </p:nvSpPr>
        <p:spPr>
          <a:xfrm>
            <a:off x="1150938" y="692150"/>
            <a:ext cx="4556125" cy="3416300"/>
          </a:xfrm>
          <a:ln cap="flat"/>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a:extLst>
              <a:ext uri="{FF2B5EF4-FFF2-40B4-BE49-F238E27FC236}">
                <a16:creationId xmlns:a16="http://schemas.microsoft.com/office/drawing/2014/main" id="{90BEC030-4265-81FD-EE54-0D09E4259564}"/>
              </a:ext>
            </a:extLst>
          </p:cNvPr>
          <p:cNvSpPr>
            <a:spLocks noChangeArrowheads="1"/>
          </p:cNvSpPr>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78851" name="Rectangle 3">
            <a:extLst>
              <a:ext uri="{FF2B5EF4-FFF2-40B4-BE49-F238E27FC236}">
                <a16:creationId xmlns:a16="http://schemas.microsoft.com/office/drawing/2014/main" id="{195FCD7D-E1DE-82D6-4E4A-F91E5C82DF4D}"/>
              </a:ext>
            </a:extLst>
          </p:cNvPr>
          <p:cNvSpPr>
            <a:spLocks noChangeArrowheads="1"/>
          </p:cNvSpPr>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0" rIns="19050" bIns="0" anchor="b"/>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2</a:t>
            </a:r>
          </a:p>
        </p:txBody>
      </p:sp>
      <p:sp>
        <p:nvSpPr>
          <p:cNvPr id="78852" name="Rectangle 4">
            <a:extLst>
              <a:ext uri="{FF2B5EF4-FFF2-40B4-BE49-F238E27FC236}">
                <a16:creationId xmlns:a16="http://schemas.microsoft.com/office/drawing/2014/main" id="{521DE73C-DCFD-3BC8-FC7B-8F98BD3B9EEA}"/>
              </a:ext>
            </a:extLst>
          </p:cNvPr>
          <p:cNvSpPr>
            <a:spLocks noChangeArrowheads="1"/>
          </p:cNvSpPr>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78853" name="Rectangle 5">
            <a:extLst>
              <a:ext uri="{FF2B5EF4-FFF2-40B4-BE49-F238E27FC236}">
                <a16:creationId xmlns:a16="http://schemas.microsoft.com/office/drawing/2014/main" id="{32F06C9D-FA9F-7CF5-2C77-6184881DF3B4}"/>
              </a:ext>
            </a:extLst>
          </p:cNvPr>
          <p:cNvSpPr>
            <a:spLocks noChangeArrowheads="1"/>
          </p:cNvSpP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78854" name="Rectangle 6">
            <a:extLst>
              <a:ext uri="{FF2B5EF4-FFF2-40B4-BE49-F238E27FC236}">
                <a16:creationId xmlns:a16="http://schemas.microsoft.com/office/drawing/2014/main" id="{254D7474-4440-BB47-1B9E-B27C0623CDFD}"/>
              </a:ext>
            </a:extLst>
          </p:cNvPr>
          <p:cNvSpPr>
            <a:spLocks noChangeArrowheads="1" noTextEdit="1"/>
          </p:cNvSpPr>
          <p:nvPr>
            <p:ph type="sldImg"/>
          </p:nvPr>
        </p:nvSpPr>
        <p:spPr>
          <a:xfrm>
            <a:off x="1150938" y="692150"/>
            <a:ext cx="4556125" cy="3416300"/>
          </a:xfrm>
          <a:ln cap="flat"/>
        </p:spPr>
      </p:sp>
      <p:sp>
        <p:nvSpPr>
          <p:cNvPr id="78855" name="Rectangle 7">
            <a:extLst>
              <a:ext uri="{FF2B5EF4-FFF2-40B4-BE49-F238E27FC236}">
                <a16:creationId xmlns:a16="http://schemas.microsoft.com/office/drawing/2014/main" id="{30A093EC-9FA3-45B8-844B-85FD1D093B72}"/>
              </a:ext>
            </a:extLst>
          </p:cNvPr>
          <p:cNvSpPr>
            <a:spLocks noGrp="1" noChangeArrowheads="1"/>
          </p:cNvSpPr>
          <p:nvPr>
            <p:ph type="body" idx="1"/>
          </p:nvPr>
        </p:nvSpPr>
        <p:spPr>
          <a:ln/>
        </p:spPr>
        <p:txBody>
          <a:bodyPr/>
          <a:lstStyle/>
          <a:p>
            <a:endParaRPr lang="en-US" alt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44096600-432E-E9E9-A240-311602FDE29D}"/>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75768650-9745-43C2-9D00-3812131C42CE}"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106</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15362" name="Rectangle 2">
            <a:extLst>
              <a:ext uri="{FF2B5EF4-FFF2-40B4-BE49-F238E27FC236}">
                <a16:creationId xmlns:a16="http://schemas.microsoft.com/office/drawing/2014/main" id="{9D26FE36-1CC3-2000-FBDA-4A42F4C5B0D7}"/>
              </a:ext>
            </a:extLst>
          </p:cNvPr>
          <p:cNvSpPr>
            <a:spLocks noGrp="1" noChangeArrowheads="1"/>
          </p:cNvSpPr>
          <p:nvPr>
            <p:ph type="body" idx="1"/>
          </p:nvPr>
        </p:nvSpPr>
        <p:spPr>
          <a:xfrm>
            <a:off x="762000" y="4343400"/>
            <a:ext cx="5181600" cy="4114800"/>
          </a:xfrm>
          <a:ln/>
        </p:spPr>
        <p:txBody>
          <a:bodyPr/>
          <a:lstStyle/>
          <a:p>
            <a:endParaRPr lang="en-US" altLang="en-US" sz="1600"/>
          </a:p>
        </p:txBody>
      </p:sp>
      <p:sp>
        <p:nvSpPr>
          <p:cNvPr id="15363" name="Rectangle 3">
            <a:extLst>
              <a:ext uri="{FF2B5EF4-FFF2-40B4-BE49-F238E27FC236}">
                <a16:creationId xmlns:a16="http://schemas.microsoft.com/office/drawing/2014/main" id="{F6C25720-EBED-AE9E-4FC8-0324101D3BE3}"/>
              </a:ext>
            </a:extLst>
          </p:cNvPr>
          <p:cNvSpPr>
            <a:spLocks noChangeArrowheads="1" noTextEdit="1"/>
          </p:cNvSpPr>
          <p:nvPr>
            <p:ph type="sldImg"/>
          </p:nvPr>
        </p:nvSpPr>
        <p:spPr>
          <a:xfrm>
            <a:off x="1150938" y="692150"/>
            <a:ext cx="4556125" cy="3416300"/>
          </a:xfrm>
          <a:ln cap="flat"/>
        </p:spPr>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3D0B63BE-14BF-D09E-BE87-89A86E47F081}"/>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4A55F735-0366-4BCC-B830-51893E571549}"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108</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18434" name="Rectangle 2">
            <a:extLst>
              <a:ext uri="{FF2B5EF4-FFF2-40B4-BE49-F238E27FC236}">
                <a16:creationId xmlns:a16="http://schemas.microsoft.com/office/drawing/2014/main" id="{D43E442E-31FF-C05A-4D23-C99480E72EF0}"/>
              </a:ext>
            </a:extLst>
          </p:cNvPr>
          <p:cNvSpPr>
            <a:spLocks noGrp="1" noChangeArrowheads="1"/>
          </p:cNvSpPr>
          <p:nvPr>
            <p:ph type="body" idx="1"/>
          </p:nvPr>
        </p:nvSpPr>
        <p:spPr>
          <a:xfrm>
            <a:off x="914400" y="4267200"/>
            <a:ext cx="5029200" cy="4267200"/>
          </a:xfrm>
          <a:ln/>
        </p:spPr>
        <p:txBody>
          <a:bodyPr/>
          <a:lstStyle/>
          <a:p>
            <a:endParaRPr lang="en-US" altLang="en-US" sz="1600"/>
          </a:p>
        </p:txBody>
      </p:sp>
      <p:sp>
        <p:nvSpPr>
          <p:cNvPr id="18435" name="Rectangle 3">
            <a:extLst>
              <a:ext uri="{FF2B5EF4-FFF2-40B4-BE49-F238E27FC236}">
                <a16:creationId xmlns:a16="http://schemas.microsoft.com/office/drawing/2014/main" id="{3AE1F100-F0DD-27D9-69F4-E6F9D8794B70}"/>
              </a:ext>
            </a:extLst>
          </p:cNvPr>
          <p:cNvSpPr>
            <a:spLocks noChangeArrowheads="1" noTextEdit="1"/>
          </p:cNvSpPr>
          <p:nvPr>
            <p:ph type="sldImg"/>
          </p:nvPr>
        </p:nvSpPr>
        <p:spPr>
          <a:xfrm>
            <a:off x="1150938" y="692150"/>
            <a:ext cx="4556125" cy="3416300"/>
          </a:xfrm>
          <a:ln cap="flat"/>
        </p:spPr>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7003A1EF-ADF6-3AD5-C138-1FC58DB33E04}"/>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3A925DDC-1E57-4900-A166-8928B22A4B70}"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110</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21506" name="Rectangle 2">
            <a:extLst>
              <a:ext uri="{FF2B5EF4-FFF2-40B4-BE49-F238E27FC236}">
                <a16:creationId xmlns:a16="http://schemas.microsoft.com/office/drawing/2014/main" id="{0F33E357-B5B6-BAF4-51EE-06463F39B635}"/>
              </a:ext>
            </a:extLst>
          </p:cNvPr>
          <p:cNvSpPr>
            <a:spLocks noGrp="1" noChangeArrowheads="1"/>
          </p:cNvSpPr>
          <p:nvPr>
            <p:ph type="body" idx="1"/>
          </p:nvPr>
        </p:nvSpPr>
        <p:spPr>
          <a:xfrm>
            <a:off x="914400" y="4191000"/>
            <a:ext cx="5029200" cy="4648200"/>
          </a:xfrm>
          <a:ln/>
        </p:spPr>
        <p:txBody>
          <a:bodyPr/>
          <a:lstStyle/>
          <a:p>
            <a:endParaRPr lang="en-US" altLang="en-US" sz="1400"/>
          </a:p>
        </p:txBody>
      </p:sp>
      <p:sp>
        <p:nvSpPr>
          <p:cNvPr id="21507" name="Rectangle 3">
            <a:extLst>
              <a:ext uri="{FF2B5EF4-FFF2-40B4-BE49-F238E27FC236}">
                <a16:creationId xmlns:a16="http://schemas.microsoft.com/office/drawing/2014/main" id="{742CEA78-3862-9223-692B-FDCD61286BA7}"/>
              </a:ext>
            </a:extLst>
          </p:cNvPr>
          <p:cNvSpPr>
            <a:spLocks noChangeArrowheads="1" noTextEdit="1"/>
          </p:cNvSpPr>
          <p:nvPr>
            <p:ph type="sldImg"/>
          </p:nvPr>
        </p:nvSpPr>
        <p:spPr>
          <a:xfrm>
            <a:off x="1150938" y="692150"/>
            <a:ext cx="4556125" cy="3416300"/>
          </a:xfrm>
          <a:ln cap="flat"/>
        </p:spPr>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C38C3E01-E76D-D938-DE63-E6B0E11E2E60}"/>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DFF0D151-B283-46A6-8111-6AA3CE7443B2}"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111</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23554" name="Rectangle 2">
            <a:extLst>
              <a:ext uri="{FF2B5EF4-FFF2-40B4-BE49-F238E27FC236}">
                <a16:creationId xmlns:a16="http://schemas.microsoft.com/office/drawing/2014/main" id="{C2B238BF-3DC4-C39A-DC09-09228EA6A86D}"/>
              </a:ext>
            </a:extLst>
          </p:cNvPr>
          <p:cNvSpPr>
            <a:spLocks noGrp="1" noChangeArrowheads="1"/>
          </p:cNvSpPr>
          <p:nvPr>
            <p:ph type="body" idx="1"/>
          </p:nvPr>
        </p:nvSpPr>
        <p:spPr>
          <a:xfrm>
            <a:off x="914400" y="4343400"/>
            <a:ext cx="5029200" cy="4572000"/>
          </a:xfrm>
          <a:ln/>
        </p:spPr>
        <p:txBody>
          <a:bodyPr/>
          <a:lstStyle/>
          <a:p>
            <a:endParaRPr lang="en-US" altLang="en-US" sz="1600"/>
          </a:p>
        </p:txBody>
      </p:sp>
      <p:sp>
        <p:nvSpPr>
          <p:cNvPr id="23555" name="Rectangle 3">
            <a:extLst>
              <a:ext uri="{FF2B5EF4-FFF2-40B4-BE49-F238E27FC236}">
                <a16:creationId xmlns:a16="http://schemas.microsoft.com/office/drawing/2014/main" id="{54983F1D-0302-19EA-FB1C-A24F32CD2398}"/>
              </a:ext>
            </a:extLst>
          </p:cNvPr>
          <p:cNvSpPr>
            <a:spLocks noChangeArrowheads="1" noTextEdit="1"/>
          </p:cNvSpPr>
          <p:nvPr>
            <p:ph type="sldImg"/>
          </p:nvPr>
        </p:nvSpPr>
        <p:spPr>
          <a:xfrm>
            <a:off x="1150938" y="692150"/>
            <a:ext cx="4556125" cy="3416300"/>
          </a:xfrm>
          <a:ln cap="flat"/>
        </p:spPr>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484CC6F1-C492-C0D6-5096-F25243356314}"/>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473FB458-C9CB-4664-94CC-89C82B3BE462}"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112</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25602" name="Rectangle 2">
            <a:extLst>
              <a:ext uri="{FF2B5EF4-FFF2-40B4-BE49-F238E27FC236}">
                <a16:creationId xmlns:a16="http://schemas.microsoft.com/office/drawing/2014/main" id="{EF6BB4E0-099F-8C51-4B9B-B369A5F3599D}"/>
              </a:ext>
            </a:extLst>
          </p:cNvPr>
          <p:cNvSpPr>
            <a:spLocks noGrp="1" noChangeArrowheads="1"/>
          </p:cNvSpPr>
          <p:nvPr>
            <p:ph type="body" idx="1"/>
          </p:nvPr>
        </p:nvSpPr>
        <p:spPr>
          <a:xfrm>
            <a:off x="914400" y="4343400"/>
            <a:ext cx="5029200" cy="4495800"/>
          </a:xfrm>
          <a:ln/>
        </p:spPr>
        <p:txBody>
          <a:bodyPr/>
          <a:lstStyle/>
          <a:p>
            <a:endParaRPr lang="en-US" altLang="en-US" sz="1500"/>
          </a:p>
        </p:txBody>
      </p:sp>
      <p:sp>
        <p:nvSpPr>
          <p:cNvPr id="25603" name="Rectangle 3">
            <a:extLst>
              <a:ext uri="{FF2B5EF4-FFF2-40B4-BE49-F238E27FC236}">
                <a16:creationId xmlns:a16="http://schemas.microsoft.com/office/drawing/2014/main" id="{42B1A765-B5ED-CA13-887B-24D6D74F8CCA}"/>
              </a:ext>
            </a:extLst>
          </p:cNvPr>
          <p:cNvSpPr>
            <a:spLocks noChangeArrowheads="1" noTextEdit="1"/>
          </p:cNvSpPr>
          <p:nvPr>
            <p:ph type="sldImg"/>
          </p:nvPr>
        </p:nvSpPr>
        <p:spPr>
          <a:xfrm>
            <a:off x="1150938" y="692150"/>
            <a:ext cx="4556125" cy="3416300"/>
          </a:xfrm>
          <a:ln cap="flat"/>
        </p:spPr>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A18A998F-4158-0D04-FD26-A4408955A0DA}"/>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A89900C7-82FD-4157-B1A6-9183DBF7F7C3}"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113</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27650" name="Rectangle 2">
            <a:extLst>
              <a:ext uri="{FF2B5EF4-FFF2-40B4-BE49-F238E27FC236}">
                <a16:creationId xmlns:a16="http://schemas.microsoft.com/office/drawing/2014/main" id="{80156ABF-2CCB-4F10-EFB7-FFABF30ADA88}"/>
              </a:ext>
            </a:extLst>
          </p:cNvPr>
          <p:cNvSpPr>
            <a:spLocks noGrp="1" noChangeArrowheads="1"/>
          </p:cNvSpPr>
          <p:nvPr>
            <p:ph type="body" idx="1"/>
          </p:nvPr>
        </p:nvSpPr>
        <p:spPr>
          <a:xfrm>
            <a:off x="914400" y="4343400"/>
            <a:ext cx="5029200" cy="4343400"/>
          </a:xfrm>
          <a:ln/>
        </p:spPr>
        <p:txBody>
          <a:bodyPr/>
          <a:lstStyle/>
          <a:p>
            <a:endParaRPr lang="en-US" altLang="en-US" sz="1600"/>
          </a:p>
        </p:txBody>
      </p:sp>
      <p:sp>
        <p:nvSpPr>
          <p:cNvPr id="27651" name="Rectangle 3">
            <a:extLst>
              <a:ext uri="{FF2B5EF4-FFF2-40B4-BE49-F238E27FC236}">
                <a16:creationId xmlns:a16="http://schemas.microsoft.com/office/drawing/2014/main" id="{1125BEEE-51A3-6234-31B1-634D11B65577}"/>
              </a:ext>
            </a:extLst>
          </p:cNvPr>
          <p:cNvSpPr>
            <a:spLocks noChangeArrowheads="1" noTextEdit="1"/>
          </p:cNvSpPr>
          <p:nvPr>
            <p:ph type="sldImg"/>
          </p:nvPr>
        </p:nvSpPr>
        <p:spPr>
          <a:xfrm>
            <a:off x="1150938" y="692150"/>
            <a:ext cx="4556125" cy="3416300"/>
          </a:xfrm>
          <a:ln cap="flat"/>
        </p:spPr>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26109269-B166-B4ED-26A4-BDE61FB6EF88}"/>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7960734D-BD12-48E6-9B4D-DEABA24B8B43}"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114</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29698" name="Rectangle 2">
            <a:extLst>
              <a:ext uri="{FF2B5EF4-FFF2-40B4-BE49-F238E27FC236}">
                <a16:creationId xmlns:a16="http://schemas.microsoft.com/office/drawing/2014/main" id="{2B8B8993-0C45-F02E-2266-EBD311CA5F76}"/>
              </a:ext>
            </a:extLst>
          </p:cNvPr>
          <p:cNvSpPr>
            <a:spLocks noGrp="1" noChangeArrowheads="1"/>
          </p:cNvSpPr>
          <p:nvPr>
            <p:ph type="body" idx="1"/>
          </p:nvPr>
        </p:nvSpPr>
        <p:spPr>
          <a:ln/>
        </p:spPr>
        <p:txBody>
          <a:bodyPr/>
          <a:lstStyle/>
          <a:p>
            <a:endParaRPr lang="en-US" altLang="en-US"/>
          </a:p>
        </p:txBody>
      </p:sp>
      <p:sp>
        <p:nvSpPr>
          <p:cNvPr id="29699" name="Rectangle 3">
            <a:extLst>
              <a:ext uri="{FF2B5EF4-FFF2-40B4-BE49-F238E27FC236}">
                <a16:creationId xmlns:a16="http://schemas.microsoft.com/office/drawing/2014/main" id="{961DA3E2-FD55-BE3C-37F5-7BA293FC7C5C}"/>
              </a:ext>
            </a:extLst>
          </p:cNvPr>
          <p:cNvSpPr>
            <a:spLocks noChangeArrowheads="1" noTextEdit="1"/>
          </p:cNvSpPr>
          <p:nvPr>
            <p:ph type="sldImg"/>
          </p:nvPr>
        </p:nvSpPr>
        <p:spPr>
          <a:xfrm>
            <a:off x="1150938" y="692150"/>
            <a:ext cx="4556125" cy="3416300"/>
          </a:xfrm>
          <a:ln cap="flat"/>
        </p:spPr>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E78CA309-732B-366F-AD58-FD578A977AC8}"/>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643658D5-3679-4967-8FE8-E48E78AA5248}"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115</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31746" name="Rectangle 2">
            <a:extLst>
              <a:ext uri="{FF2B5EF4-FFF2-40B4-BE49-F238E27FC236}">
                <a16:creationId xmlns:a16="http://schemas.microsoft.com/office/drawing/2014/main" id="{40F71A3A-F1E0-1DE2-FD3F-510EA8862ECE}"/>
              </a:ext>
            </a:extLst>
          </p:cNvPr>
          <p:cNvSpPr>
            <a:spLocks noChangeArrowheads="1" noTextEdit="1"/>
          </p:cNvSpPr>
          <p:nvPr>
            <p:ph type="sldImg"/>
          </p:nvPr>
        </p:nvSpPr>
        <p:spPr>
          <a:xfrm>
            <a:off x="1150938" y="692150"/>
            <a:ext cx="4556125" cy="3416300"/>
          </a:xfrm>
          <a:ln cap="flat"/>
        </p:spPr>
      </p:sp>
      <p:sp>
        <p:nvSpPr>
          <p:cNvPr id="31747" name="Rectangle 3">
            <a:extLst>
              <a:ext uri="{FF2B5EF4-FFF2-40B4-BE49-F238E27FC236}">
                <a16:creationId xmlns:a16="http://schemas.microsoft.com/office/drawing/2014/main" id="{3D090FD6-9D8C-4701-310C-779A7FED5134}"/>
              </a:ext>
            </a:extLst>
          </p:cNvPr>
          <p:cNvSpPr>
            <a:spLocks noGrp="1" noChangeArrowheads="1"/>
          </p:cNvSpPr>
          <p:nvPr>
            <p:ph type="body" idx="1"/>
          </p:nvPr>
        </p:nvSpPr>
        <p:spPr>
          <a:ln/>
        </p:spPr>
        <p:txBody>
          <a:bodyPr/>
          <a:lstStyle/>
          <a:p>
            <a:endParaRPr lang="en-US" altLang="en-US"/>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5BD590FF-0314-ABD2-B6CF-A51C63D8C36C}"/>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DEC82C15-40D2-4B01-A816-1F7CE645040B}"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116</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33794" name="Rectangle 2">
            <a:extLst>
              <a:ext uri="{FF2B5EF4-FFF2-40B4-BE49-F238E27FC236}">
                <a16:creationId xmlns:a16="http://schemas.microsoft.com/office/drawing/2014/main" id="{1992B4A1-0061-74F7-43FA-E48922CD972D}"/>
              </a:ext>
            </a:extLst>
          </p:cNvPr>
          <p:cNvSpPr>
            <a:spLocks noGrp="1" noChangeArrowheads="1"/>
          </p:cNvSpPr>
          <p:nvPr>
            <p:ph type="body" idx="1"/>
          </p:nvPr>
        </p:nvSpPr>
        <p:spPr>
          <a:ln/>
        </p:spPr>
        <p:txBody>
          <a:bodyPr/>
          <a:lstStyle/>
          <a:p>
            <a:endParaRPr lang="en-US" altLang="en-US" sz="1600"/>
          </a:p>
        </p:txBody>
      </p:sp>
      <p:sp>
        <p:nvSpPr>
          <p:cNvPr id="33795" name="Rectangle 3">
            <a:extLst>
              <a:ext uri="{FF2B5EF4-FFF2-40B4-BE49-F238E27FC236}">
                <a16:creationId xmlns:a16="http://schemas.microsoft.com/office/drawing/2014/main" id="{4A05A9E2-FB3F-D18B-5403-883FBE9412FF}"/>
              </a:ext>
            </a:extLst>
          </p:cNvPr>
          <p:cNvSpPr>
            <a:spLocks noChangeArrowheads="1" noTextEdit="1"/>
          </p:cNvSpPr>
          <p:nvPr>
            <p:ph type="sldImg"/>
          </p:nvPr>
        </p:nvSpPr>
        <p:spPr>
          <a:xfrm>
            <a:off x="1150938" y="692150"/>
            <a:ext cx="4556125" cy="3416300"/>
          </a:xfrm>
          <a:ln cap="flat"/>
        </p:spPr>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1B032B9E-EA85-D5EA-0EF9-E915218525D7}"/>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5D3B46E6-2467-491B-BAA5-8840898F666B}"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117</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35842" name="Rectangle 2">
            <a:extLst>
              <a:ext uri="{FF2B5EF4-FFF2-40B4-BE49-F238E27FC236}">
                <a16:creationId xmlns:a16="http://schemas.microsoft.com/office/drawing/2014/main" id="{D5C99DC0-CBAA-05C7-4567-27B8D92339E2}"/>
              </a:ext>
            </a:extLst>
          </p:cNvPr>
          <p:cNvSpPr>
            <a:spLocks noGrp="1" noChangeArrowheads="1"/>
          </p:cNvSpPr>
          <p:nvPr>
            <p:ph type="body" idx="1"/>
          </p:nvPr>
        </p:nvSpPr>
        <p:spPr>
          <a:ln/>
        </p:spPr>
        <p:txBody>
          <a:bodyPr/>
          <a:lstStyle/>
          <a:p>
            <a:endParaRPr lang="en-US" altLang="en-US" sz="1600"/>
          </a:p>
        </p:txBody>
      </p:sp>
      <p:sp>
        <p:nvSpPr>
          <p:cNvPr id="35843" name="Rectangle 3">
            <a:extLst>
              <a:ext uri="{FF2B5EF4-FFF2-40B4-BE49-F238E27FC236}">
                <a16:creationId xmlns:a16="http://schemas.microsoft.com/office/drawing/2014/main" id="{997AF945-CF04-20EB-CCBA-60F93F99F63B}"/>
              </a:ext>
            </a:extLst>
          </p:cNvPr>
          <p:cNvSpPr>
            <a:spLocks noChangeArrowheads="1" noTextEdit="1"/>
          </p:cNvSpPr>
          <p:nvPr>
            <p:ph type="sldImg"/>
          </p:nvPr>
        </p:nvSpPr>
        <p:spPr>
          <a:xfrm>
            <a:off x="1150938" y="692150"/>
            <a:ext cx="4556125" cy="3416300"/>
          </a:xfrm>
          <a:ln cap="flat"/>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a:extLst>
              <a:ext uri="{FF2B5EF4-FFF2-40B4-BE49-F238E27FC236}">
                <a16:creationId xmlns:a16="http://schemas.microsoft.com/office/drawing/2014/main" id="{C60D693A-BCB3-6F0B-D489-E67F3D337F92}"/>
              </a:ext>
            </a:extLst>
          </p:cNvPr>
          <p:cNvSpPr>
            <a:spLocks noChangeArrowheads="1"/>
          </p:cNvSpPr>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80899" name="Rectangle 3">
            <a:extLst>
              <a:ext uri="{FF2B5EF4-FFF2-40B4-BE49-F238E27FC236}">
                <a16:creationId xmlns:a16="http://schemas.microsoft.com/office/drawing/2014/main" id="{39A7EBBB-FFCE-DDF3-131A-578E19DC59DA}"/>
              </a:ext>
            </a:extLst>
          </p:cNvPr>
          <p:cNvSpPr>
            <a:spLocks noChangeArrowheads="1"/>
          </p:cNvSpPr>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0" rIns="19050" bIns="0" anchor="b"/>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2</a:t>
            </a:r>
          </a:p>
        </p:txBody>
      </p:sp>
      <p:sp>
        <p:nvSpPr>
          <p:cNvPr id="80900" name="Rectangle 4">
            <a:extLst>
              <a:ext uri="{FF2B5EF4-FFF2-40B4-BE49-F238E27FC236}">
                <a16:creationId xmlns:a16="http://schemas.microsoft.com/office/drawing/2014/main" id="{1EDCA999-817A-5AD2-4D60-47E455A11B6F}"/>
              </a:ext>
            </a:extLst>
          </p:cNvPr>
          <p:cNvSpPr>
            <a:spLocks noChangeArrowheads="1"/>
          </p:cNvSpPr>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80901" name="Rectangle 5">
            <a:extLst>
              <a:ext uri="{FF2B5EF4-FFF2-40B4-BE49-F238E27FC236}">
                <a16:creationId xmlns:a16="http://schemas.microsoft.com/office/drawing/2014/main" id="{8A5923CC-93EB-AACC-27B8-D6CA0A0F9E51}"/>
              </a:ext>
            </a:extLst>
          </p:cNvPr>
          <p:cNvSpPr>
            <a:spLocks noChangeArrowheads="1"/>
          </p:cNvSpP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80902" name="Rectangle 6">
            <a:extLst>
              <a:ext uri="{FF2B5EF4-FFF2-40B4-BE49-F238E27FC236}">
                <a16:creationId xmlns:a16="http://schemas.microsoft.com/office/drawing/2014/main" id="{E41B20E3-3AB1-D37C-1051-BC3D3B533016}"/>
              </a:ext>
            </a:extLst>
          </p:cNvPr>
          <p:cNvSpPr>
            <a:spLocks noChangeArrowheads="1" noTextEdit="1"/>
          </p:cNvSpPr>
          <p:nvPr>
            <p:ph type="sldImg"/>
          </p:nvPr>
        </p:nvSpPr>
        <p:spPr>
          <a:xfrm>
            <a:off x="1150938" y="692150"/>
            <a:ext cx="4556125" cy="3416300"/>
          </a:xfrm>
          <a:ln cap="flat"/>
        </p:spPr>
      </p:sp>
      <p:sp>
        <p:nvSpPr>
          <p:cNvPr id="80903" name="Rectangle 7">
            <a:extLst>
              <a:ext uri="{FF2B5EF4-FFF2-40B4-BE49-F238E27FC236}">
                <a16:creationId xmlns:a16="http://schemas.microsoft.com/office/drawing/2014/main" id="{A626AF55-8259-93AC-1A49-D469D7ABB8CD}"/>
              </a:ext>
            </a:extLst>
          </p:cNvPr>
          <p:cNvSpPr>
            <a:spLocks noGrp="1" noChangeArrowheads="1"/>
          </p:cNvSpPr>
          <p:nvPr>
            <p:ph type="body" idx="1"/>
          </p:nvPr>
        </p:nvSpPr>
        <p:spPr>
          <a:ln/>
        </p:spPr>
        <p:txBody>
          <a:bodyPr/>
          <a:lstStyle/>
          <a:p>
            <a:endParaRPr lang="en-US" altLang="en-US"/>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66EB5373-392E-934A-E2A9-7F3290B83763}"/>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4F1BA068-4F95-42ED-93E3-983EC5253938}"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118</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37890" name="Rectangle 2">
            <a:extLst>
              <a:ext uri="{FF2B5EF4-FFF2-40B4-BE49-F238E27FC236}">
                <a16:creationId xmlns:a16="http://schemas.microsoft.com/office/drawing/2014/main" id="{AE8D95D9-73CF-A4F3-59D7-10112FB88299}"/>
              </a:ext>
            </a:extLst>
          </p:cNvPr>
          <p:cNvSpPr>
            <a:spLocks noGrp="1" noChangeArrowheads="1"/>
          </p:cNvSpPr>
          <p:nvPr>
            <p:ph type="body" idx="1"/>
          </p:nvPr>
        </p:nvSpPr>
        <p:spPr>
          <a:ln/>
        </p:spPr>
        <p:txBody>
          <a:bodyPr/>
          <a:lstStyle/>
          <a:p>
            <a:endParaRPr lang="en-US" altLang="en-US" sz="1600"/>
          </a:p>
        </p:txBody>
      </p:sp>
      <p:sp>
        <p:nvSpPr>
          <p:cNvPr id="37891" name="Rectangle 3">
            <a:extLst>
              <a:ext uri="{FF2B5EF4-FFF2-40B4-BE49-F238E27FC236}">
                <a16:creationId xmlns:a16="http://schemas.microsoft.com/office/drawing/2014/main" id="{13501CEC-4D0D-4629-4DD0-F833F79C0F4A}"/>
              </a:ext>
            </a:extLst>
          </p:cNvPr>
          <p:cNvSpPr>
            <a:spLocks noChangeArrowheads="1" noTextEdit="1"/>
          </p:cNvSpPr>
          <p:nvPr>
            <p:ph type="sldImg"/>
          </p:nvPr>
        </p:nvSpPr>
        <p:spPr>
          <a:xfrm>
            <a:off x="1150938" y="692150"/>
            <a:ext cx="4556125" cy="3416300"/>
          </a:xfrm>
          <a:ln cap="flat"/>
        </p:spPr>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88342CD-08C5-18B8-761D-38F4089A8932}"/>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BF507AF7-EAC2-46BD-8A09-4343E8E8C887}"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119</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39938" name="Rectangle 2">
            <a:extLst>
              <a:ext uri="{FF2B5EF4-FFF2-40B4-BE49-F238E27FC236}">
                <a16:creationId xmlns:a16="http://schemas.microsoft.com/office/drawing/2014/main" id="{A68A5B26-976B-2380-7D4B-2BD7AC96FA08}"/>
              </a:ext>
            </a:extLst>
          </p:cNvPr>
          <p:cNvSpPr>
            <a:spLocks noGrp="1" noChangeArrowheads="1"/>
          </p:cNvSpPr>
          <p:nvPr>
            <p:ph type="body" idx="1"/>
          </p:nvPr>
        </p:nvSpPr>
        <p:spPr>
          <a:ln/>
        </p:spPr>
        <p:txBody>
          <a:bodyPr/>
          <a:lstStyle/>
          <a:p>
            <a:endParaRPr lang="en-US" altLang="en-US" sz="1600"/>
          </a:p>
        </p:txBody>
      </p:sp>
      <p:sp>
        <p:nvSpPr>
          <p:cNvPr id="39939" name="Rectangle 3">
            <a:extLst>
              <a:ext uri="{FF2B5EF4-FFF2-40B4-BE49-F238E27FC236}">
                <a16:creationId xmlns:a16="http://schemas.microsoft.com/office/drawing/2014/main" id="{1067D33B-6F3B-B4DA-35A4-81C7715957B6}"/>
              </a:ext>
            </a:extLst>
          </p:cNvPr>
          <p:cNvSpPr>
            <a:spLocks noChangeArrowheads="1" noTextEdit="1"/>
          </p:cNvSpPr>
          <p:nvPr>
            <p:ph type="sldImg"/>
          </p:nvPr>
        </p:nvSpPr>
        <p:spPr>
          <a:xfrm>
            <a:off x="1150938" y="692150"/>
            <a:ext cx="4556125" cy="3416300"/>
          </a:xfrm>
          <a:ln cap="flat"/>
        </p:spPr>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3CFD9DD9-E794-AAFC-AB3F-D6B7850B6FD6}"/>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222E1F97-B294-44E0-8DD6-57AF87B00933}"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120</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41986" name="Rectangle 2">
            <a:extLst>
              <a:ext uri="{FF2B5EF4-FFF2-40B4-BE49-F238E27FC236}">
                <a16:creationId xmlns:a16="http://schemas.microsoft.com/office/drawing/2014/main" id="{24D0082A-B450-CBA3-1CEE-4A555ADF1DC2}"/>
              </a:ext>
            </a:extLst>
          </p:cNvPr>
          <p:cNvSpPr>
            <a:spLocks noGrp="1" noChangeArrowheads="1"/>
          </p:cNvSpPr>
          <p:nvPr>
            <p:ph type="body" idx="1"/>
          </p:nvPr>
        </p:nvSpPr>
        <p:spPr>
          <a:ln/>
        </p:spPr>
        <p:txBody>
          <a:bodyPr/>
          <a:lstStyle/>
          <a:p>
            <a:endParaRPr lang="en-US" altLang="en-US"/>
          </a:p>
        </p:txBody>
      </p:sp>
      <p:sp>
        <p:nvSpPr>
          <p:cNvPr id="41987" name="Rectangle 3">
            <a:extLst>
              <a:ext uri="{FF2B5EF4-FFF2-40B4-BE49-F238E27FC236}">
                <a16:creationId xmlns:a16="http://schemas.microsoft.com/office/drawing/2014/main" id="{E2656EC5-6DF2-9FBD-A5EE-1A7B95EC46B2}"/>
              </a:ext>
            </a:extLst>
          </p:cNvPr>
          <p:cNvSpPr>
            <a:spLocks noChangeArrowheads="1" noTextEdit="1"/>
          </p:cNvSpPr>
          <p:nvPr>
            <p:ph type="sldImg"/>
          </p:nvPr>
        </p:nvSpPr>
        <p:spPr>
          <a:xfrm>
            <a:off x="1150938" y="692150"/>
            <a:ext cx="4556125" cy="3416300"/>
          </a:xfrm>
          <a:ln cap="flat"/>
        </p:spPr>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33F3073-5886-7E25-972E-7E1284150D00}"/>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BCAA72F8-2743-4113-B0D3-C209775DD892}"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121</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44034" name="Rectangle 2">
            <a:extLst>
              <a:ext uri="{FF2B5EF4-FFF2-40B4-BE49-F238E27FC236}">
                <a16:creationId xmlns:a16="http://schemas.microsoft.com/office/drawing/2014/main" id="{2B1BB29F-5BFD-ED67-FFF0-2206A5D61F75}"/>
              </a:ext>
            </a:extLst>
          </p:cNvPr>
          <p:cNvSpPr>
            <a:spLocks noChangeArrowheads="1" noTextEdit="1"/>
          </p:cNvSpPr>
          <p:nvPr>
            <p:ph type="sldImg"/>
          </p:nvPr>
        </p:nvSpPr>
        <p:spPr>
          <a:xfrm>
            <a:off x="1150938" y="692150"/>
            <a:ext cx="4556125" cy="3416300"/>
          </a:xfrm>
          <a:ln cap="flat"/>
        </p:spPr>
      </p:sp>
      <p:sp>
        <p:nvSpPr>
          <p:cNvPr id="44035" name="Rectangle 3">
            <a:extLst>
              <a:ext uri="{FF2B5EF4-FFF2-40B4-BE49-F238E27FC236}">
                <a16:creationId xmlns:a16="http://schemas.microsoft.com/office/drawing/2014/main" id="{912EAB6C-C669-6940-2A17-669A3E2C6EB3}"/>
              </a:ext>
            </a:extLst>
          </p:cNvPr>
          <p:cNvSpPr>
            <a:spLocks noGrp="1" noChangeArrowheads="1"/>
          </p:cNvSpPr>
          <p:nvPr>
            <p:ph type="body" idx="1"/>
          </p:nvPr>
        </p:nvSpPr>
        <p:spPr>
          <a:ln/>
        </p:spPr>
        <p:txBody>
          <a:bodyPr/>
          <a:lstStyle/>
          <a:p>
            <a:endParaRPr lang="en-US" altLang="en-US"/>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59155110-1235-9374-4E4D-97BD8FBBB61F}"/>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957B9B0B-4DEB-4D10-851C-86B89C0DC057}"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122</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46082" name="Rectangle 2">
            <a:extLst>
              <a:ext uri="{FF2B5EF4-FFF2-40B4-BE49-F238E27FC236}">
                <a16:creationId xmlns:a16="http://schemas.microsoft.com/office/drawing/2014/main" id="{985BC6FC-84D8-0DE9-4EA0-06A33D74448D}"/>
              </a:ext>
            </a:extLst>
          </p:cNvPr>
          <p:cNvSpPr>
            <a:spLocks noChangeArrowheads="1" noTextEdit="1"/>
          </p:cNvSpPr>
          <p:nvPr>
            <p:ph type="sldImg"/>
          </p:nvPr>
        </p:nvSpPr>
        <p:spPr>
          <a:xfrm>
            <a:off x="1150938" y="692150"/>
            <a:ext cx="4556125" cy="3416300"/>
          </a:xfrm>
          <a:ln cap="flat"/>
        </p:spPr>
      </p:sp>
      <p:sp>
        <p:nvSpPr>
          <p:cNvPr id="46083" name="Rectangle 3">
            <a:extLst>
              <a:ext uri="{FF2B5EF4-FFF2-40B4-BE49-F238E27FC236}">
                <a16:creationId xmlns:a16="http://schemas.microsoft.com/office/drawing/2014/main" id="{5D68BC0A-A453-1568-DCE7-0C472B9A3E6E}"/>
              </a:ext>
            </a:extLst>
          </p:cNvPr>
          <p:cNvSpPr>
            <a:spLocks noGrp="1" noChangeArrowheads="1"/>
          </p:cNvSpPr>
          <p:nvPr>
            <p:ph type="body" idx="1"/>
          </p:nvPr>
        </p:nvSpPr>
        <p:spPr>
          <a:ln/>
        </p:spPr>
        <p:txBody>
          <a:bodyPr/>
          <a:lstStyle/>
          <a:p>
            <a:endParaRPr lang="en-US" altLang="en-US"/>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28B1333B-DB10-83FC-E519-DD6C61D1DAFF}"/>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BB39D4A6-5E31-4C27-960F-3BF02B09B208}"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123</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48130" name="Rectangle 2">
            <a:extLst>
              <a:ext uri="{FF2B5EF4-FFF2-40B4-BE49-F238E27FC236}">
                <a16:creationId xmlns:a16="http://schemas.microsoft.com/office/drawing/2014/main" id="{0EA118D3-AD04-80FC-EDE5-837277A8FE50}"/>
              </a:ext>
            </a:extLst>
          </p:cNvPr>
          <p:cNvSpPr>
            <a:spLocks noChangeArrowheads="1" noTextEdit="1"/>
          </p:cNvSpPr>
          <p:nvPr>
            <p:ph type="sldImg"/>
          </p:nvPr>
        </p:nvSpPr>
        <p:spPr>
          <a:xfrm>
            <a:off x="1150938" y="692150"/>
            <a:ext cx="4556125" cy="3416300"/>
          </a:xfrm>
          <a:ln cap="flat"/>
        </p:spPr>
      </p:sp>
      <p:sp>
        <p:nvSpPr>
          <p:cNvPr id="48131" name="Rectangle 3">
            <a:extLst>
              <a:ext uri="{FF2B5EF4-FFF2-40B4-BE49-F238E27FC236}">
                <a16:creationId xmlns:a16="http://schemas.microsoft.com/office/drawing/2014/main" id="{D76D0B9D-F402-795E-D908-6FBB4EE2DA66}"/>
              </a:ext>
            </a:extLst>
          </p:cNvPr>
          <p:cNvSpPr>
            <a:spLocks noGrp="1" noChangeArrowheads="1"/>
          </p:cNvSpPr>
          <p:nvPr>
            <p:ph type="body" idx="1"/>
          </p:nvPr>
        </p:nvSpPr>
        <p:spPr>
          <a:ln/>
        </p:spPr>
        <p:txBody>
          <a:bodyPr/>
          <a:lstStyle/>
          <a:p>
            <a:endParaRPr lang="en-US" altLang="en-US"/>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3F1AEC7D-5BE7-16B7-45AE-93D92D7D41C9}"/>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9E8075F4-682A-4FB7-BB8D-93E4DA07D272}"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124</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50178" name="Rectangle 2">
            <a:extLst>
              <a:ext uri="{FF2B5EF4-FFF2-40B4-BE49-F238E27FC236}">
                <a16:creationId xmlns:a16="http://schemas.microsoft.com/office/drawing/2014/main" id="{CBF66598-6148-EDDE-7B99-72C4AC392B84}"/>
              </a:ext>
            </a:extLst>
          </p:cNvPr>
          <p:cNvSpPr>
            <a:spLocks noChangeArrowheads="1" noTextEdit="1"/>
          </p:cNvSpPr>
          <p:nvPr>
            <p:ph type="sldImg"/>
          </p:nvPr>
        </p:nvSpPr>
        <p:spPr>
          <a:xfrm>
            <a:off x="1150938" y="692150"/>
            <a:ext cx="4556125" cy="3416300"/>
          </a:xfrm>
          <a:ln cap="flat"/>
        </p:spPr>
      </p:sp>
      <p:sp>
        <p:nvSpPr>
          <p:cNvPr id="50179" name="Rectangle 3">
            <a:extLst>
              <a:ext uri="{FF2B5EF4-FFF2-40B4-BE49-F238E27FC236}">
                <a16:creationId xmlns:a16="http://schemas.microsoft.com/office/drawing/2014/main" id="{2C6BA612-14A0-0F6D-F4A9-8D0D1CA5BED2}"/>
              </a:ext>
            </a:extLst>
          </p:cNvPr>
          <p:cNvSpPr>
            <a:spLocks noGrp="1" noChangeArrowheads="1"/>
          </p:cNvSpPr>
          <p:nvPr>
            <p:ph type="body" idx="1"/>
          </p:nvPr>
        </p:nvSpPr>
        <p:spPr>
          <a:ln/>
        </p:spPr>
        <p:txBody>
          <a:bodyPr/>
          <a:lstStyle/>
          <a:p>
            <a:endParaRPr lang="en-US" altLang="en-US"/>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E9BB86A8-EED9-3301-8C9E-D5DD4DC684F0}"/>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8D37BE33-01EB-40E1-BC11-14661F59E757}"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125</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52226" name="Rectangle 2">
            <a:extLst>
              <a:ext uri="{FF2B5EF4-FFF2-40B4-BE49-F238E27FC236}">
                <a16:creationId xmlns:a16="http://schemas.microsoft.com/office/drawing/2014/main" id="{9250A54E-2251-752D-2A02-8F9B278ED566}"/>
              </a:ext>
            </a:extLst>
          </p:cNvPr>
          <p:cNvSpPr>
            <a:spLocks noChangeArrowheads="1" noTextEdit="1"/>
          </p:cNvSpPr>
          <p:nvPr>
            <p:ph type="sldImg"/>
          </p:nvPr>
        </p:nvSpPr>
        <p:spPr>
          <a:xfrm>
            <a:off x="1150938" y="692150"/>
            <a:ext cx="4556125" cy="3416300"/>
          </a:xfrm>
          <a:ln cap="flat"/>
        </p:spPr>
      </p:sp>
      <p:sp>
        <p:nvSpPr>
          <p:cNvPr id="52227" name="Rectangle 3">
            <a:extLst>
              <a:ext uri="{FF2B5EF4-FFF2-40B4-BE49-F238E27FC236}">
                <a16:creationId xmlns:a16="http://schemas.microsoft.com/office/drawing/2014/main" id="{B1EA9DB8-03C1-7441-2221-962737568E96}"/>
              </a:ext>
            </a:extLst>
          </p:cNvPr>
          <p:cNvSpPr>
            <a:spLocks noGrp="1" noChangeArrowheads="1"/>
          </p:cNvSpPr>
          <p:nvPr>
            <p:ph type="body" idx="1"/>
          </p:nvPr>
        </p:nvSpPr>
        <p:spPr>
          <a:ln/>
        </p:spPr>
        <p:txBody>
          <a:bodyPr/>
          <a:lstStyle/>
          <a:p>
            <a:endParaRPr lang="en-US" altLang="en-US"/>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2EFB794D-8B36-A300-5B2D-BC7FD00955F6}"/>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E7DD1293-E73E-466E-A6BD-7E2E52492427}"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126</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54274" name="Rectangle 2">
            <a:extLst>
              <a:ext uri="{FF2B5EF4-FFF2-40B4-BE49-F238E27FC236}">
                <a16:creationId xmlns:a16="http://schemas.microsoft.com/office/drawing/2014/main" id="{086CF2FD-952B-BBB7-B5E6-06914DFA8F9F}"/>
              </a:ext>
            </a:extLst>
          </p:cNvPr>
          <p:cNvSpPr>
            <a:spLocks noChangeArrowheads="1" noTextEdit="1"/>
          </p:cNvSpPr>
          <p:nvPr>
            <p:ph type="sldImg"/>
          </p:nvPr>
        </p:nvSpPr>
        <p:spPr>
          <a:xfrm>
            <a:off x="1150938" y="692150"/>
            <a:ext cx="4556125" cy="3416300"/>
          </a:xfrm>
          <a:ln cap="flat"/>
        </p:spPr>
      </p:sp>
      <p:sp>
        <p:nvSpPr>
          <p:cNvPr id="54275" name="Rectangle 3">
            <a:extLst>
              <a:ext uri="{FF2B5EF4-FFF2-40B4-BE49-F238E27FC236}">
                <a16:creationId xmlns:a16="http://schemas.microsoft.com/office/drawing/2014/main" id="{964AC946-A541-7E83-6258-776BE264DD13}"/>
              </a:ext>
            </a:extLst>
          </p:cNvPr>
          <p:cNvSpPr>
            <a:spLocks noGrp="1" noChangeArrowheads="1"/>
          </p:cNvSpPr>
          <p:nvPr>
            <p:ph type="body" idx="1"/>
          </p:nvPr>
        </p:nvSpPr>
        <p:spPr>
          <a:ln/>
        </p:spPr>
        <p:txBody>
          <a:bodyPr/>
          <a:lstStyle/>
          <a:p>
            <a:endParaRPr lang="en-US" altLang="en-US"/>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E509C392-B849-6EC4-A7E7-3FD7E96409BF}"/>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DAF10046-803B-45A8-A0BB-71C0AB4734F0}" type="slidenum">
              <a:rPr kumimoji="0" lang="en-US" altLang="en-US" sz="1000" b="0" i="1"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127</a:t>
            </a:fld>
            <a:endParaRPr kumimoji="0" lang="en-US" altLang="en-US" sz="1000" b="0"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56322" name="Rectangle 2">
            <a:extLst>
              <a:ext uri="{FF2B5EF4-FFF2-40B4-BE49-F238E27FC236}">
                <a16:creationId xmlns:a16="http://schemas.microsoft.com/office/drawing/2014/main" id="{C391E84A-1C78-B2B9-F20C-15D18C3B976A}"/>
              </a:ext>
            </a:extLst>
          </p:cNvPr>
          <p:cNvSpPr>
            <a:spLocks noGrp="1" noChangeArrowheads="1"/>
          </p:cNvSpPr>
          <p:nvPr>
            <p:ph type="body" idx="1"/>
          </p:nvPr>
        </p:nvSpPr>
        <p:spPr>
          <a:ln/>
        </p:spPr>
        <p:txBody>
          <a:bodyPr/>
          <a:lstStyle/>
          <a:p>
            <a:endParaRPr lang="en-US" altLang="en-US"/>
          </a:p>
        </p:txBody>
      </p:sp>
      <p:sp>
        <p:nvSpPr>
          <p:cNvPr id="56323" name="Rectangle 3">
            <a:extLst>
              <a:ext uri="{FF2B5EF4-FFF2-40B4-BE49-F238E27FC236}">
                <a16:creationId xmlns:a16="http://schemas.microsoft.com/office/drawing/2014/main" id="{718E1852-46F2-F0CF-1B91-9D33592CB8B6}"/>
              </a:ext>
            </a:extLst>
          </p:cNvPr>
          <p:cNvSpPr>
            <a:spLocks noChangeArrowheads="1" noTextEdit="1"/>
          </p:cNvSpPr>
          <p:nvPr>
            <p:ph type="sldImg"/>
          </p:nvPr>
        </p:nvSpPr>
        <p:spPr>
          <a:xfrm>
            <a:off x="1150938" y="692150"/>
            <a:ext cx="4556125" cy="3416300"/>
          </a:xfrm>
          <a:ln cap="flat"/>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C06681-81B9-95B3-7185-E5873DA7164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87EFDE3-16C2-C269-6F2A-DA216B8478E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7EEB6B2-61FD-2454-4AA2-B499018F36D5}"/>
              </a:ext>
            </a:extLst>
          </p:cNvPr>
          <p:cNvSpPr>
            <a:spLocks noGrp="1"/>
          </p:cNvSpPr>
          <p:nvPr>
            <p:ph type="dt" sz="half" idx="10"/>
          </p:nvPr>
        </p:nvSpPr>
        <p:spPr/>
        <p:txBody>
          <a:bodyPr/>
          <a:lstStyle/>
          <a:p>
            <a:fld id="{07CBB84A-3359-46FB-8B96-A61DE153F194}" type="datetimeFigureOut">
              <a:rPr lang="en-US" smtClean="0"/>
              <a:t>1/6/2023</a:t>
            </a:fld>
            <a:endParaRPr lang="en-US"/>
          </a:p>
        </p:txBody>
      </p:sp>
      <p:sp>
        <p:nvSpPr>
          <p:cNvPr id="5" name="Footer Placeholder 4">
            <a:extLst>
              <a:ext uri="{FF2B5EF4-FFF2-40B4-BE49-F238E27FC236}">
                <a16:creationId xmlns:a16="http://schemas.microsoft.com/office/drawing/2014/main" id="{5DD365F6-641B-C8DD-DED3-923F2DDBE58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96213F9-89D8-8B9C-E11C-1C315E316F40}"/>
              </a:ext>
            </a:extLst>
          </p:cNvPr>
          <p:cNvSpPr>
            <a:spLocks noGrp="1"/>
          </p:cNvSpPr>
          <p:nvPr>
            <p:ph type="sldNum" sz="quarter" idx="12"/>
          </p:nvPr>
        </p:nvSpPr>
        <p:spPr/>
        <p:txBody>
          <a:bodyPr/>
          <a:lstStyle/>
          <a:p>
            <a:fld id="{8D423C81-3AAC-4FAB-9EB9-BE4CE3702FA0}" type="slidenum">
              <a:rPr lang="en-US" smtClean="0"/>
              <a:t>‹#›</a:t>
            </a:fld>
            <a:endParaRPr lang="en-US"/>
          </a:p>
        </p:txBody>
      </p:sp>
    </p:spTree>
    <p:extLst>
      <p:ext uri="{BB962C8B-B14F-4D97-AF65-F5344CB8AC3E}">
        <p14:creationId xmlns:p14="http://schemas.microsoft.com/office/powerpoint/2010/main" val="24119896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C4AEB5-D361-0215-AF6A-13F55693D81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6E572F6-6DA2-8D1B-C84A-A709E4B4749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8D33A25-4709-298F-0978-BD25E7C3FC67}"/>
              </a:ext>
            </a:extLst>
          </p:cNvPr>
          <p:cNvSpPr>
            <a:spLocks noGrp="1"/>
          </p:cNvSpPr>
          <p:nvPr>
            <p:ph type="dt" sz="half" idx="10"/>
          </p:nvPr>
        </p:nvSpPr>
        <p:spPr/>
        <p:txBody>
          <a:bodyPr/>
          <a:lstStyle/>
          <a:p>
            <a:fld id="{07CBB84A-3359-46FB-8B96-A61DE153F194}" type="datetimeFigureOut">
              <a:rPr lang="en-US" smtClean="0"/>
              <a:t>1/6/2023</a:t>
            </a:fld>
            <a:endParaRPr lang="en-US"/>
          </a:p>
        </p:txBody>
      </p:sp>
      <p:sp>
        <p:nvSpPr>
          <p:cNvPr id="5" name="Footer Placeholder 4">
            <a:extLst>
              <a:ext uri="{FF2B5EF4-FFF2-40B4-BE49-F238E27FC236}">
                <a16:creationId xmlns:a16="http://schemas.microsoft.com/office/drawing/2014/main" id="{C7308CB6-7B7C-DE6E-6A23-A3543E1F6C4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91A0DE8-F23C-1F1C-021E-A896A357414D}"/>
              </a:ext>
            </a:extLst>
          </p:cNvPr>
          <p:cNvSpPr>
            <a:spLocks noGrp="1"/>
          </p:cNvSpPr>
          <p:nvPr>
            <p:ph type="sldNum" sz="quarter" idx="12"/>
          </p:nvPr>
        </p:nvSpPr>
        <p:spPr/>
        <p:txBody>
          <a:bodyPr/>
          <a:lstStyle/>
          <a:p>
            <a:fld id="{8D423C81-3AAC-4FAB-9EB9-BE4CE3702FA0}" type="slidenum">
              <a:rPr lang="en-US" smtClean="0"/>
              <a:t>‹#›</a:t>
            </a:fld>
            <a:endParaRPr lang="en-US"/>
          </a:p>
        </p:txBody>
      </p:sp>
    </p:spTree>
    <p:extLst>
      <p:ext uri="{BB962C8B-B14F-4D97-AF65-F5344CB8AC3E}">
        <p14:creationId xmlns:p14="http://schemas.microsoft.com/office/powerpoint/2010/main" val="1167367640"/>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A0D0EF-D91F-EC23-5182-C61EA26249E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D8025F0-33E5-4021-701B-11B40FAD902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03201916"/>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1F5334-3477-7F96-20FE-177E121C384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6C5229B-5859-004D-9097-1195A8A5437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547713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CD5DDB-661B-1B5C-25B1-7402BDC91176}"/>
              </a:ext>
            </a:extLst>
          </p:cNvPr>
          <p:cNvSpPr>
            <a:spLocks noGrp="1"/>
          </p:cNvSpPr>
          <p:nvPr>
            <p:ph type="title"/>
          </p:nvPr>
        </p:nvSpPr>
        <p:spPr>
          <a:xfrm>
            <a:off x="831851" y="1709739"/>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B9E7EE9-10F2-55C6-979E-F2A8501E647B}"/>
              </a:ext>
            </a:extLst>
          </p:cNvPr>
          <p:cNvSpPr>
            <a:spLocks noGrp="1"/>
          </p:cNvSpPr>
          <p:nvPr>
            <p:ph type="body" idx="1"/>
          </p:nvPr>
        </p:nvSpPr>
        <p:spPr>
          <a:xfrm>
            <a:off x="831851" y="4589464"/>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Tree>
    <p:extLst>
      <p:ext uri="{BB962C8B-B14F-4D97-AF65-F5344CB8AC3E}">
        <p14:creationId xmlns:p14="http://schemas.microsoft.com/office/powerpoint/2010/main" val="2709510277"/>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BEDBB5-FDFD-4693-8F70-49689895F08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1B45CAC-0ACD-C672-D559-A39C9AA40765}"/>
              </a:ext>
            </a:extLst>
          </p:cNvPr>
          <p:cNvSpPr>
            <a:spLocks noGrp="1"/>
          </p:cNvSpPr>
          <p:nvPr>
            <p:ph sz="half" idx="1"/>
          </p:nvPr>
        </p:nvSpPr>
        <p:spPr>
          <a:xfrm>
            <a:off x="914400" y="1447800"/>
            <a:ext cx="50800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D0CAE85-A958-BEC6-E1A0-1A31CD4E52C7}"/>
              </a:ext>
            </a:extLst>
          </p:cNvPr>
          <p:cNvSpPr>
            <a:spLocks noGrp="1"/>
          </p:cNvSpPr>
          <p:nvPr>
            <p:ph sz="half" idx="2"/>
          </p:nvPr>
        </p:nvSpPr>
        <p:spPr>
          <a:xfrm>
            <a:off x="6197600" y="1447800"/>
            <a:ext cx="50800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30453116"/>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4944C0-4823-10A0-8366-ED3405D38922}"/>
              </a:ext>
            </a:extLst>
          </p:cNvPr>
          <p:cNvSpPr>
            <a:spLocks noGrp="1"/>
          </p:cNvSpPr>
          <p:nvPr>
            <p:ph type="title"/>
          </p:nvPr>
        </p:nvSpPr>
        <p:spPr>
          <a:xfrm>
            <a:off x="840317" y="365126"/>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659BC9A-5FF4-2054-590E-D761078DDC74}"/>
              </a:ext>
            </a:extLst>
          </p:cNvPr>
          <p:cNvSpPr>
            <a:spLocks noGrp="1"/>
          </p:cNvSpPr>
          <p:nvPr>
            <p:ph type="body" idx="1"/>
          </p:nvPr>
        </p:nvSpPr>
        <p:spPr>
          <a:xfrm>
            <a:off x="840318"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73925D7-46A2-A88D-8D85-0A00E72625AB}"/>
              </a:ext>
            </a:extLst>
          </p:cNvPr>
          <p:cNvSpPr>
            <a:spLocks noGrp="1"/>
          </p:cNvSpPr>
          <p:nvPr>
            <p:ph sz="half" idx="2"/>
          </p:nvPr>
        </p:nvSpPr>
        <p:spPr>
          <a:xfrm>
            <a:off x="840318" y="2505075"/>
            <a:ext cx="5158316"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D23633F-51D0-E2F4-4164-0FFCE7655396}"/>
              </a:ext>
            </a:extLst>
          </p:cNvPr>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2DCFA7D-4FD5-9BBA-CB25-85744E37445D}"/>
              </a:ext>
            </a:extLst>
          </p:cNvPr>
          <p:cNvSpPr>
            <a:spLocks noGrp="1"/>
          </p:cNvSpPr>
          <p:nvPr>
            <p:ph sz="quarter" idx="4"/>
          </p:nvPr>
        </p:nvSpPr>
        <p:spPr>
          <a:xfrm>
            <a:off x="6172200" y="2505075"/>
            <a:ext cx="518371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89034278"/>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82D228-4A56-A6BC-7DA4-70CDA74E176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8576569"/>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177465"/>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DFA93-DE0B-AB6A-DF7E-FB2FCAD1C5AC}"/>
              </a:ext>
            </a:extLst>
          </p:cNvPr>
          <p:cNvSpPr>
            <a:spLocks noGrp="1"/>
          </p:cNvSpPr>
          <p:nvPr>
            <p:ph type="title"/>
          </p:nvPr>
        </p:nvSpPr>
        <p:spPr>
          <a:xfrm>
            <a:off x="840318" y="457200"/>
            <a:ext cx="393276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E972966-DDD7-189A-F370-6CE2B64920C7}"/>
              </a:ext>
            </a:extLst>
          </p:cNvPr>
          <p:cNvSpPr>
            <a:spLocks noGrp="1"/>
          </p:cNvSpPr>
          <p:nvPr>
            <p:ph idx="1"/>
          </p:nvPr>
        </p:nvSpPr>
        <p:spPr>
          <a:xfrm>
            <a:off x="5183717"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0570A1F-236E-2F59-69D4-A03FF85A6E58}"/>
              </a:ext>
            </a:extLst>
          </p:cNvPr>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2098931791"/>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A831DF-5AC2-789D-7F50-D39CF6AC0E73}"/>
              </a:ext>
            </a:extLst>
          </p:cNvPr>
          <p:cNvSpPr>
            <a:spLocks noGrp="1"/>
          </p:cNvSpPr>
          <p:nvPr>
            <p:ph type="title"/>
          </p:nvPr>
        </p:nvSpPr>
        <p:spPr>
          <a:xfrm>
            <a:off x="840318" y="457200"/>
            <a:ext cx="393276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373908D-B537-BA07-4BED-74D582DFDC40}"/>
              </a:ext>
            </a:extLst>
          </p:cNvPr>
          <p:cNvSpPr>
            <a:spLocks noGrp="1"/>
          </p:cNvSpPr>
          <p:nvPr>
            <p:ph type="pic" idx="1"/>
          </p:nvPr>
        </p:nvSpPr>
        <p:spPr>
          <a:xfrm>
            <a:off x="5183717"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18FC1EE-E102-D8CB-18FD-C62F669D7245}"/>
              </a:ext>
            </a:extLst>
          </p:cNvPr>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3604658797"/>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D570D2-C6C6-A929-50BF-C8A8B8AE82F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07F1E5C-BFB6-D2FF-B4BB-AABFC1185AA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976311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96664AD-EFAD-9A95-9A1B-9E93BD7371B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D5441EB-0569-9DEA-D7C9-98054CFB420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47B6B85-69AB-B4CC-EFF6-F77F5F7E4C3A}"/>
              </a:ext>
            </a:extLst>
          </p:cNvPr>
          <p:cNvSpPr>
            <a:spLocks noGrp="1"/>
          </p:cNvSpPr>
          <p:nvPr>
            <p:ph type="dt" sz="half" idx="10"/>
          </p:nvPr>
        </p:nvSpPr>
        <p:spPr/>
        <p:txBody>
          <a:bodyPr/>
          <a:lstStyle/>
          <a:p>
            <a:fld id="{07CBB84A-3359-46FB-8B96-A61DE153F194}" type="datetimeFigureOut">
              <a:rPr lang="en-US" smtClean="0"/>
              <a:t>1/6/2023</a:t>
            </a:fld>
            <a:endParaRPr lang="en-US"/>
          </a:p>
        </p:txBody>
      </p:sp>
      <p:sp>
        <p:nvSpPr>
          <p:cNvPr id="5" name="Footer Placeholder 4">
            <a:extLst>
              <a:ext uri="{FF2B5EF4-FFF2-40B4-BE49-F238E27FC236}">
                <a16:creationId xmlns:a16="http://schemas.microsoft.com/office/drawing/2014/main" id="{FE699045-8539-1C1C-E1BA-476B992A6D6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92AB1CD-74C0-A1CB-F31D-65EA827DC06F}"/>
              </a:ext>
            </a:extLst>
          </p:cNvPr>
          <p:cNvSpPr>
            <a:spLocks noGrp="1"/>
          </p:cNvSpPr>
          <p:nvPr>
            <p:ph type="sldNum" sz="quarter" idx="12"/>
          </p:nvPr>
        </p:nvSpPr>
        <p:spPr/>
        <p:txBody>
          <a:bodyPr/>
          <a:lstStyle/>
          <a:p>
            <a:fld id="{8D423C81-3AAC-4FAB-9EB9-BE4CE3702FA0}" type="slidenum">
              <a:rPr lang="en-US" smtClean="0"/>
              <a:t>‹#›</a:t>
            </a:fld>
            <a:endParaRPr lang="en-US"/>
          </a:p>
        </p:txBody>
      </p:sp>
    </p:spTree>
    <p:extLst>
      <p:ext uri="{BB962C8B-B14F-4D97-AF65-F5344CB8AC3E}">
        <p14:creationId xmlns:p14="http://schemas.microsoft.com/office/powerpoint/2010/main" val="1385583016"/>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951C0D7-94E1-20ED-5E25-0DF912CF6FCF}"/>
              </a:ext>
            </a:extLst>
          </p:cNvPr>
          <p:cNvSpPr>
            <a:spLocks noGrp="1"/>
          </p:cNvSpPr>
          <p:nvPr>
            <p:ph type="title" orient="vert"/>
          </p:nvPr>
        </p:nvSpPr>
        <p:spPr>
          <a:xfrm>
            <a:off x="8686800" y="381000"/>
            <a:ext cx="2590800" cy="5562600"/>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D827116-FBC1-629B-0121-5C3535B8CDDC}"/>
              </a:ext>
            </a:extLst>
          </p:cNvPr>
          <p:cNvSpPr>
            <a:spLocks noGrp="1"/>
          </p:cNvSpPr>
          <p:nvPr>
            <p:ph type="body" orient="vert" idx="1"/>
          </p:nvPr>
        </p:nvSpPr>
        <p:spPr>
          <a:xfrm>
            <a:off x="914400" y="381000"/>
            <a:ext cx="7569200" cy="55626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501471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39482434-E4AE-4FB1-341E-BDD52482D8E4}"/>
              </a:ext>
            </a:extLst>
          </p:cNvPr>
          <p:cNvSpPr>
            <a:spLocks noGrp="1" noChangeArrowheads="1"/>
          </p:cNvSpPr>
          <p:nvPr>
            <p:ph type="ctrTitle" sz="quarter"/>
          </p:nvPr>
        </p:nvSpPr>
        <p:spPr bwMode="auto">
          <a:xfrm>
            <a:off x="677333" y="460375"/>
            <a:ext cx="10295467" cy="1143000"/>
          </a:xfrm>
        </p:spPr>
        <p:txBody>
          <a:bodyPr/>
          <a:lstStyle>
            <a:lvl1pPr>
              <a:defRPr/>
            </a:lvl1pPr>
          </a:lstStyle>
          <a:p>
            <a:pPr lvl="0"/>
            <a:r>
              <a:rPr lang="en-US" altLang="en-US" noProof="0"/>
              <a:t>Click to edit Master title style</a:t>
            </a:r>
          </a:p>
        </p:txBody>
      </p:sp>
      <p:sp>
        <p:nvSpPr>
          <p:cNvPr id="3075" name="Rectangle 3">
            <a:extLst>
              <a:ext uri="{FF2B5EF4-FFF2-40B4-BE49-F238E27FC236}">
                <a16:creationId xmlns:a16="http://schemas.microsoft.com/office/drawing/2014/main" id="{4DC93735-C35F-8DA0-9467-EA1CBDA5BCD0}"/>
              </a:ext>
            </a:extLst>
          </p:cNvPr>
          <p:cNvSpPr>
            <a:spLocks noGrp="1" noChangeArrowheads="1"/>
          </p:cNvSpPr>
          <p:nvPr>
            <p:ph type="subTitle" sz="quarter" idx="1"/>
          </p:nvPr>
        </p:nvSpPr>
        <p:spPr bwMode="auto">
          <a:xfrm>
            <a:off x="1852085" y="2552700"/>
            <a:ext cx="8487833" cy="1752600"/>
          </a:xfrm>
        </p:spPr>
        <p:txBody>
          <a:bodyPr/>
          <a:lstStyle>
            <a:lvl1pPr marL="0" indent="0" algn="ctr">
              <a:buFont typeface="Wingdings" panose="05000000000000000000" pitchFamily="2" charset="2"/>
              <a:buNone/>
              <a:defRPr/>
            </a:lvl1pPr>
          </a:lstStyle>
          <a:p>
            <a:pPr lvl="0"/>
            <a:r>
              <a:rPr lang="en-US" altLang="en-US" noProof="0"/>
              <a:t>Click to edit Master subtitle style</a:t>
            </a:r>
          </a:p>
        </p:txBody>
      </p:sp>
      <p:sp>
        <p:nvSpPr>
          <p:cNvPr id="3076" name="Rectangle 4">
            <a:extLst>
              <a:ext uri="{FF2B5EF4-FFF2-40B4-BE49-F238E27FC236}">
                <a16:creationId xmlns:a16="http://schemas.microsoft.com/office/drawing/2014/main" id="{394395F4-63DB-E3D6-4670-86B96F205D11}"/>
              </a:ext>
            </a:extLst>
          </p:cNvPr>
          <p:cNvSpPr>
            <a:spLocks noGrp="1" noChangeArrowheads="1"/>
          </p:cNvSpPr>
          <p:nvPr>
            <p:ph type="dt" sz="quarter" idx="2"/>
          </p:nvPr>
        </p:nvSpPr>
        <p:spPr>
          <a:xfrm>
            <a:off x="948268" y="6248400"/>
            <a:ext cx="2529417" cy="457200"/>
          </a:xfrm>
        </p:spPr>
        <p:txBody>
          <a:bodyPr/>
          <a:lstStyle>
            <a:lvl1pPr>
              <a:defRPr>
                <a:solidFill>
                  <a:srgbClr val="FFFFFF"/>
                </a:solidFill>
                <a:latin typeface="+mn-lt"/>
              </a:defRPr>
            </a:lvl1pPr>
          </a:lstStyle>
          <a:p>
            <a:endParaRPr lang="en-US" altLang="en-US"/>
          </a:p>
        </p:txBody>
      </p:sp>
      <p:sp>
        <p:nvSpPr>
          <p:cNvPr id="3077" name="Rectangle 5">
            <a:extLst>
              <a:ext uri="{FF2B5EF4-FFF2-40B4-BE49-F238E27FC236}">
                <a16:creationId xmlns:a16="http://schemas.microsoft.com/office/drawing/2014/main" id="{D1A5E261-16FE-E713-FD08-E456240AC1F1}"/>
              </a:ext>
            </a:extLst>
          </p:cNvPr>
          <p:cNvSpPr>
            <a:spLocks noGrp="1" noChangeArrowheads="1"/>
          </p:cNvSpPr>
          <p:nvPr>
            <p:ph type="sldNum" sz="quarter" idx="4"/>
          </p:nvPr>
        </p:nvSpPr>
        <p:spPr>
          <a:xfrm>
            <a:off x="8714317" y="6248400"/>
            <a:ext cx="2529416" cy="457200"/>
          </a:xfrm>
        </p:spPr>
        <p:txBody>
          <a:bodyPr/>
          <a:lstStyle>
            <a:lvl1pPr>
              <a:defRPr>
                <a:solidFill>
                  <a:srgbClr val="FFFFFF"/>
                </a:solidFill>
                <a:latin typeface="+mn-lt"/>
              </a:defRPr>
            </a:lvl1pPr>
          </a:lstStyle>
          <a:p>
            <a:fld id="{DA18B9E6-EE78-45A4-8FB2-471456A00A1C}" type="slidenum">
              <a:rPr lang="en-US" altLang="en-US"/>
              <a:pPr/>
              <a:t>‹#›</a:t>
            </a:fld>
            <a:endParaRPr lang="en-US" altLang="en-US"/>
          </a:p>
        </p:txBody>
      </p:sp>
      <p:sp>
        <p:nvSpPr>
          <p:cNvPr id="3078" name="Rectangle 6">
            <a:extLst>
              <a:ext uri="{FF2B5EF4-FFF2-40B4-BE49-F238E27FC236}">
                <a16:creationId xmlns:a16="http://schemas.microsoft.com/office/drawing/2014/main" id="{7465B507-1275-3346-3D04-375B13F00F7C}"/>
              </a:ext>
            </a:extLst>
          </p:cNvPr>
          <p:cNvSpPr>
            <a:spLocks noGrp="1" noChangeArrowheads="1"/>
          </p:cNvSpPr>
          <p:nvPr>
            <p:ph type="ftr" sz="quarter" idx="3"/>
          </p:nvPr>
        </p:nvSpPr>
        <p:spPr>
          <a:xfrm>
            <a:off x="4199467" y="6248400"/>
            <a:ext cx="3793067" cy="457200"/>
          </a:xfrm>
        </p:spPr>
        <p:txBody>
          <a:bodyPr/>
          <a:lstStyle>
            <a:lvl1pPr>
              <a:defRPr>
                <a:solidFill>
                  <a:srgbClr val="FFFFFF"/>
                </a:solidFill>
                <a:latin typeface="+mn-lt"/>
              </a:defRPr>
            </a:lvl1pPr>
          </a:lstStyle>
          <a:p>
            <a:endParaRPr lang="en-US" altLang="en-US"/>
          </a:p>
        </p:txBody>
      </p:sp>
    </p:spTree>
    <p:extLst>
      <p:ext uri="{BB962C8B-B14F-4D97-AF65-F5344CB8AC3E}">
        <p14:creationId xmlns:p14="http://schemas.microsoft.com/office/powerpoint/2010/main" val="8606025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B18E12-EA64-24F4-CC17-891BB80BE77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CDF0755-1037-1F13-C8BA-2A4872375F1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827AB77-2166-64D2-10BA-508333CF8139}"/>
              </a:ext>
            </a:extLst>
          </p:cNvPr>
          <p:cNvSpPr>
            <a:spLocks noGrp="1"/>
          </p:cNvSpPr>
          <p:nvPr>
            <p:ph type="dt" sz="half" idx="10"/>
          </p:nvPr>
        </p:nvSpPr>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53400FA6-35F7-F845-9861-A29573BBAFE7}"/>
              </a:ext>
            </a:extLst>
          </p:cNvPr>
          <p:cNvSpPr>
            <a:spLocks noGrp="1"/>
          </p:cNvSpPr>
          <p:nvPr>
            <p:ph type="sldNum" sz="quarter" idx="11"/>
          </p:nvPr>
        </p:nvSpPr>
        <p:spPr/>
        <p:txBody>
          <a:bodyPr/>
          <a:lstStyle>
            <a:lvl1pPr>
              <a:defRPr/>
            </a:lvl1pPr>
          </a:lstStyle>
          <a:p>
            <a:fld id="{EB71C216-AE38-4E22-B21E-16D19D1500E2}" type="slidenum">
              <a:rPr lang="en-US" altLang="en-US"/>
              <a:pPr/>
              <a:t>‹#›</a:t>
            </a:fld>
            <a:endParaRPr lang="en-US" altLang="en-US"/>
          </a:p>
        </p:txBody>
      </p:sp>
      <p:sp>
        <p:nvSpPr>
          <p:cNvPr id="6" name="Footer Placeholder 5">
            <a:extLst>
              <a:ext uri="{FF2B5EF4-FFF2-40B4-BE49-F238E27FC236}">
                <a16:creationId xmlns:a16="http://schemas.microsoft.com/office/drawing/2014/main" id="{7171EBEB-1608-7DA2-984F-35251C23ED05}"/>
              </a:ext>
            </a:extLst>
          </p:cNvPr>
          <p:cNvSpPr>
            <a:spLocks noGrp="1"/>
          </p:cNvSpPr>
          <p:nvPr>
            <p:ph type="ftr" sz="quarter" idx="12"/>
          </p:nvPr>
        </p:nvSpPr>
        <p:spPr/>
        <p:txBody>
          <a:bodyPr/>
          <a:lstStyle>
            <a:lvl1pPr>
              <a:defRPr/>
            </a:lvl1pPr>
          </a:lstStyle>
          <a:p>
            <a:endParaRPr lang="en-US" altLang="en-US"/>
          </a:p>
        </p:txBody>
      </p:sp>
    </p:spTree>
    <p:extLst>
      <p:ext uri="{BB962C8B-B14F-4D97-AF65-F5344CB8AC3E}">
        <p14:creationId xmlns:p14="http://schemas.microsoft.com/office/powerpoint/2010/main" val="34456724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C69D76-411B-F098-E964-DA211A5342ED}"/>
              </a:ext>
            </a:extLst>
          </p:cNvPr>
          <p:cNvSpPr>
            <a:spLocks noGrp="1"/>
          </p:cNvSpPr>
          <p:nvPr>
            <p:ph type="title"/>
          </p:nvPr>
        </p:nvSpPr>
        <p:spPr>
          <a:xfrm>
            <a:off x="831851" y="1709739"/>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FF05569-14E7-92DC-610F-8725D10E25AF}"/>
              </a:ext>
            </a:extLst>
          </p:cNvPr>
          <p:cNvSpPr>
            <a:spLocks noGrp="1"/>
          </p:cNvSpPr>
          <p:nvPr>
            <p:ph type="body" idx="1"/>
          </p:nvPr>
        </p:nvSpPr>
        <p:spPr>
          <a:xfrm>
            <a:off x="831851" y="4589464"/>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a:extLst>
              <a:ext uri="{FF2B5EF4-FFF2-40B4-BE49-F238E27FC236}">
                <a16:creationId xmlns:a16="http://schemas.microsoft.com/office/drawing/2014/main" id="{116980A8-8264-F3D7-2697-C51F86C09FD3}"/>
              </a:ext>
            </a:extLst>
          </p:cNvPr>
          <p:cNvSpPr>
            <a:spLocks noGrp="1"/>
          </p:cNvSpPr>
          <p:nvPr>
            <p:ph type="dt" sz="half" idx="10"/>
          </p:nvPr>
        </p:nvSpPr>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5D38FC8B-EA36-EB0B-A149-FBECDF06B2B1}"/>
              </a:ext>
            </a:extLst>
          </p:cNvPr>
          <p:cNvSpPr>
            <a:spLocks noGrp="1"/>
          </p:cNvSpPr>
          <p:nvPr>
            <p:ph type="sldNum" sz="quarter" idx="11"/>
          </p:nvPr>
        </p:nvSpPr>
        <p:spPr/>
        <p:txBody>
          <a:bodyPr/>
          <a:lstStyle>
            <a:lvl1pPr>
              <a:defRPr/>
            </a:lvl1pPr>
          </a:lstStyle>
          <a:p>
            <a:fld id="{E25E3F31-5B0B-4600-8879-D892FBBDEB10}" type="slidenum">
              <a:rPr lang="en-US" altLang="en-US"/>
              <a:pPr/>
              <a:t>‹#›</a:t>
            </a:fld>
            <a:endParaRPr lang="en-US" altLang="en-US"/>
          </a:p>
        </p:txBody>
      </p:sp>
      <p:sp>
        <p:nvSpPr>
          <p:cNvPr id="6" name="Footer Placeholder 5">
            <a:extLst>
              <a:ext uri="{FF2B5EF4-FFF2-40B4-BE49-F238E27FC236}">
                <a16:creationId xmlns:a16="http://schemas.microsoft.com/office/drawing/2014/main" id="{F09EE13F-A16D-642E-89A0-8CFFC1D589FF}"/>
              </a:ext>
            </a:extLst>
          </p:cNvPr>
          <p:cNvSpPr>
            <a:spLocks noGrp="1"/>
          </p:cNvSpPr>
          <p:nvPr>
            <p:ph type="ftr" sz="quarter" idx="12"/>
          </p:nvPr>
        </p:nvSpPr>
        <p:spPr/>
        <p:txBody>
          <a:bodyPr/>
          <a:lstStyle>
            <a:lvl1pPr>
              <a:defRPr/>
            </a:lvl1pPr>
          </a:lstStyle>
          <a:p>
            <a:endParaRPr lang="en-US" altLang="en-US"/>
          </a:p>
        </p:txBody>
      </p:sp>
    </p:spTree>
    <p:extLst>
      <p:ext uri="{BB962C8B-B14F-4D97-AF65-F5344CB8AC3E}">
        <p14:creationId xmlns:p14="http://schemas.microsoft.com/office/powerpoint/2010/main" val="38299371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3CF339-B87C-DB4A-F516-61C9B565714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4F31040-485F-891F-6845-190A4B897022}"/>
              </a:ext>
            </a:extLst>
          </p:cNvPr>
          <p:cNvSpPr>
            <a:spLocks noGrp="1"/>
          </p:cNvSpPr>
          <p:nvPr>
            <p:ph sz="half" idx="1"/>
          </p:nvPr>
        </p:nvSpPr>
        <p:spPr>
          <a:xfrm>
            <a:off x="1219200" y="1524000"/>
            <a:ext cx="4775200" cy="4876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637426A-4952-2597-19F3-A116D8B3B01D}"/>
              </a:ext>
            </a:extLst>
          </p:cNvPr>
          <p:cNvSpPr>
            <a:spLocks noGrp="1"/>
          </p:cNvSpPr>
          <p:nvPr>
            <p:ph sz="half" idx="2"/>
          </p:nvPr>
        </p:nvSpPr>
        <p:spPr>
          <a:xfrm>
            <a:off x="6197600" y="1524000"/>
            <a:ext cx="4775200" cy="4876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137BBB9-54CB-DFC0-7285-A75482BFFF48}"/>
              </a:ext>
            </a:extLst>
          </p:cNvPr>
          <p:cNvSpPr>
            <a:spLocks noGrp="1"/>
          </p:cNvSpPr>
          <p:nvPr>
            <p:ph type="dt" sz="half" idx="10"/>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46CC5F38-EA48-9FBC-D5C6-99F99167BF35}"/>
              </a:ext>
            </a:extLst>
          </p:cNvPr>
          <p:cNvSpPr>
            <a:spLocks noGrp="1"/>
          </p:cNvSpPr>
          <p:nvPr>
            <p:ph type="sldNum" sz="quarter" idx="11"/>
          </p:nvPr>
        </p:nvSpPr>
        <p:spPr/>
        <p:txBody>
          <a:bodyPr/>
          <a:lstStyle>
            <a:lvl1pPr>
              <a:defRPr/>
            </a:lvl1pPr>
          </a:lstStyle>
          <a:p>
            <a:fld id="{CCE63E71-ACA6-432A-95B8-FF8CCD28B840}" type="slidenum">
              <a:rPr lang="en-US" altLang="en-US"/>
              <a:pPr/>
              <a:t>‹#›</a:t>
            </a:fld>
            <a:endParaRPr lang="en-US" altLang="en-US"/>
          </a:p>
        </p:txBody>
      </p:sp>
      <p:sp>
        <p:nvSpPr>
          <p:cNvPr id="7" name="Footer Placeholder 6">
            <a:extLst>
              <a:ext uri="{FF2B5EF4-FFF2-40B4-BE49-F238E27FC236}">
                <a16:creationId xmlns:a16="http://schemas.microsoft.com/office/drawing/2014/main" id="{40299DB9-56B4-92B9-7BF2-6909C0C33295}"/>
              </a:ext>
            </a:extLst>
          </p:cNvPr>
          <p:cNvSpPr>
            <a:spLocks noGrp="1"/>
          </p:cNvSpPr>
          <p:nvPr>
            <p:ph type="ftr" sz="quarter" idx="12"/>
          </p:nvPr>
        </p:nvSpPr>
        <p:spPr/>
        <p:txBody>
          <a:bodyPr/>
          <a:lstStyle>
            <a:lvl1pPr>
              <a:defRPr/>
            </a:lvl1pPr>
          </a:lstStyle>
          <a:p>
            <a:endParaRPr lang="en-US" altLang="en-US"/>
          </a:p>
        </p:txBody>
      </p:sp>
    </p:spTree>
    <p:extLst>
      <p:ext uri="{BB962C8B-B14F-4D97-AF65-F5344CB8AC3E}">
        <p14:creationId xmlns:p14="http://schemas.microsoft.com/office/powerpoint/2010/main" val="27216621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8FD0B-A14A-4A1F-4254-0A65ECF6A39A}"/>
              </a:ext>
            </a:extLst>
          </p:cNvPr>
          <p:cNvSpPr>
            <a:spLocks noGrp="1"/>
          </p:cNvSpPr>
          <p:nvPr>
            <p:ph type="title"/>
          </p:nvPr>
        </p:nvSpPr>
        <p:spPr>
          <a:xfrm>
            <a:off x="840317" y="365126"/>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D715CC8-7A57-57AF-8AE7-DE2C29E0FAF2}"/>
              </a:ext>
            </a:extLst>
          </p:cNvPr>
          <p:cNvSpPr>
            <a:spLocks noGrp="1"/>
          </p:cNvSpPr>
          <p:nvPr>
            <p:ph type="body" idx="1"/>
          </p:nvPr>
        </p:nvSpPr>
        <p:spPr>
          <a:xfrm>
            <a:off x="840318"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6BA5D15-496E-A371-A931-337B7E75222C}"/>
              </a:ext>
            </a:extLst>
          </p:cNvPr>
          <p:cNvSpPr>
            <a:spLocks noGrp="1"/>
          </p:cNvSpPr>
          <p:nvPr>
            <p:ph sz="half" idx="2"/>
          </p:nvPr>
        </p:nvSpPr>
        <p:spPr>
          <a:xfrm>
            <a:off x="840318" y="2505075"/>
            <a:ext cx="5158316"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B6DF709-4F17-14C7-0B8B-844ADEF713B5}"/>
              </a:ext>
            </a:extLst>
          </p:cNvPr>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93298EC-E565-7F21-C443-3227EB1289D4}"/>
              </a:ext>
            </a:extLst>
          </p:cNvPr>
          <p:cNvSpPr>
            <a:spLocks noGrp="1"/>
          </p:cNvSpPr>
          <p:nvPr>
            <p:ph sz="quarter" idx="4"/>
          </p:nvPr>
        </p:nvSpPr>
        <p:spPr>
          <a:xfrm>
            <a:off x="6172200" y="2505075"/>
            <a:ext cx="518371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5E7DEDB-B1FD-604B-90F7-E271B7DEECA5}"/>
              </a:ext>
            </a:extLst>
          </p:cNvPr>
          <p:cNvSpPr>
            <a:spLocks noGrp="1"/>
          </p:cNvSpPr>
          <p:nvPr>
            <p:ph type="dt" sz="half" idx="10"/>
          </p:nvPr>
        </p:nvSpPr>
        <p:spPr/>
        <p:txBody>
          <a:bodyPr/>
          <a:lstStyle>
            <a:lvl1pPr>
              <a:defRPr/>
            </a:lvl1pPr>
          </a:lstStyle>
          <a:p>
            <a:endParaRPr lang="en-US" altLang="en-US"/>
          </a:p>
        </p:txBody>
      </p:sp>
      <p:sp>
        <p:nvSpPr>
          <p:cNvPr id="8" name="Slide Number Placeholder 7">
            <a:extLst>
              <a:ext uri="{FF2B5EF4-FFF2-40B4-BE49-F238E27FC236}">
                <a16:creationId xmlns:a16="http://schemas.microsoft.com/office/drawing/2014/main" id="{BA6E1B0B-5BF7-365D-DA50-353C1B149CDC}"/>
              </a:ext>
            </a:extLst>
          </p:cNvPr>
          <p:cNvSpPr>
            <a:spLocks noGrp="1"/>
          </p:cNvSpPr>
          <p:nvPr>
            <p:ph type="sldNum" sz="quarter" idx="11"/>
          </p:nvPr>
        </p:nvSpPr>
        <p:spPr/>
        <p:txBody>
          <a:bodyPr/>
          <a:lstStyle>
            <a:lvl1pPr>
              <a:defRPr/>
            </a:lvl1pPr>
          </a:lstStyle>
          <a:p>
            <a:fld id="{AC39E1BF-7940-481E-AC5C-5D849448F428}" type="slidenum">
              <a:rPr lang="en-US" altLang="en-US"/>
              <a:pPr/>
              <a:t>‹#›</a:t>
            </a:fld>
            <a:endParaRPr lang="en-US" altLang="en-US"/>
          </a:p>
        </p:txBody>
      </p:sp>
      <p:sp>
        <p:nvSpPr>
          <p:cNvPr id="9" name="Footer Placeholder 8">
            <a:extLst>
              <a:ext uri="{FF2B5EF4-FFF2-40B4-BE49-F238E27FC236}">
                <a16:creationId xmlns:a16="http://schemas.microsoft.com/office/drawing/2014/main" id="{FF28FE59-268E-E81C-EE60-45031A82AE75}"/>
              </a:ext>
            </a:extLst>
          </p:cNvPr>
          <p:cNvSpPr>
            <a:spLocks noGrp="1"/>
          </p:cNvSpPr>
          <p:nvPr>
            <p:ph type="ftr" sz="quarter" idx="12"/>
          </p:nvPr>
        </p:nvSpPr>
        <p:spPr/>
        <p:txBody>
          <a:bodyPr/>
          <a:lstStyle>
            <a:lvl1pPr>
              <a:defRPr/>
            </a:lvl1pPr>
          </a:lstStyle>
          <a:p>
            <a:endParaRPr lang="en-US" altLang="en-US"/>
          </a:p>
        </p:txBody>
      </p:sp>
    </p:spTree>
    <p:extLst>
      <p:ext uri="{BB962C8B-B14F-4D97-AF65-F5344CB8AC3E}">
        <p14:creationId xmlns:p14="http://schemas.microsoft.com/office/powerpoint/2010/main" val="19559205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7E91F-EDBE-9D2C-DE0D-B109BC5BFCF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E3D6243-9303-AB0B-2CBC-B9D0F4D680FE}"/>
              </a:ext>
            </a:extLst>
          </p:cNvPr>
          <p:cNvSpPr>
            <a:spLocks noGrp="1"/>
          </p:cNvSpPr>
          <p:nvPr>
            <p:ph type="dt" sz="half" idx="10"/>
          </p:nvPr>
        </p:nvSpPr>
        <p:spPr/>
        <p:txBody>
          <a:bodyPr/>
          <a:lstStyle>
            <a:lvl1pPr>
              <a:defRPr/>
            </a:lvl1pPr>
          </a:lstStyle>
          <a:p>
            <a:endParaRPr lang="en-US" altLang="en-US"/>
          </a:p>
        </p:txBody>
      </p:sp>
      <p:sp>
        <p:nvSpPr>
          <p:cNvPr id="4" name="Slide Number Placeholder 3">
            <a:extLst>
              <a:ext uri="{FF2B5EF4-FFF2-40B4-BE49-F238E27FC236}">
                <a16:creationId xmlns:a16="http://schemas.microsoft.com/office/drawing/2014/main" id="{7DC6DF9B-B4E8-488E-28A3-9A76569DE5FC}"/>
              </a:ext>
            </a:extLst>
          </p:cNvPr>
          <p:cNvSpPr>
            <a:spLocks noGrp="1"/>
          </p:cNvSpPr>
          <p:nvPr>
            <p:ph type="sldNum" sz="quarter" idx="11"/>
          </p:nvPr>
        </p:nvSpPr>
        <p:spPr/>
        <p:txBody>
          <a:bodyPr/>
          <a:lstStyle>
            <a:lvl1pPr>
              <a:defRPr/>
            </a:lvl1pPr>
          </a:lstStyle>
          <a:p>
            <a:fld id="{1B96E4B7-06B2-4C56-95EE-95A995FC405E}" type="slidenum">
              <a:rPr lang="en-US" altLang="en-US"/>
              <a:pPr/>
              <a:t>‹#›</a:t>
            </a:fld>
            <a:endParaRPr lang="en-US" altLang="en-US"/>
          </a:p>
        </p:txBody>
      </p:sp>
      <p:sp>
        <p:nvSpPr>
          <p:cNvPr id="5" name="Footer Placeholder 4">
            <a:extLst>
              <a:ext uri="{FF2B5EF4-FFF2-40B4-BE49-F238E27FC236}">
                <a16:creationId xmlns:a16="http://schemas.microsoft.com/office/drawing/2014/main" id="{B8F0E1FD-C7FD-B919-5192-A6D9607C0113}"/>
              </a:ext>
            </a:extLst>
          </p:cNvPr>
          <p:cNvSpPr>
            <a:spLocks noGrp="1"/>
          </p:cNvSpPr>
          <p:nvPr>
            <p:ph type="ftr" sz="quarter" idx="12"/>
          </p:nvPr>
        </p:nvSpPr>
        <p:spPr/>
        <p:txBody>
          <a:bodyPr/>
          <a:lstStyle>
            <a:lvl1pPr>
              <a:defRPr/>
            </a:lvl1pPr>
          </a:lstStyle>
          <a:p>
            <a:endParaRPr lang="en-US" altLang="en-US"/>
          </a:p>
        </p:txBody>
      </p:sp>
    </p:spTree>
    <p:extLst>
      <p:ext uri="{BB962C8B-B14F-4D97-AF65-F5344CB8AC3E}">
        <p14:creationId xmlns:p14="http://schemas.microsoft.com/office/powerpoint/2010/main" val="25402514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5140452-420A-EACE-02DE-7F6B0F17AE97}"/>
              </a:ext>
            </a:extLst>
          </p:cNvPr>
          <p:cNvSpPr>
            <a:spLocks noGrp="1"/>
          </p:cNvSpPr>
          <p:nvPr>
            <p:ph type="dt" sz="half" idx="10"/>
          </p:nvPr>
        </p:nvSpPr>
        <p:spPr/>
        <p:txBody>
          <a:bodyPr/>
          <a:lstStyle>
            <a:lvl1pPr>
              <a:defRPr/>
            </a:lvl1pPr>
          </a:lstStyle>
          <a:p>
            <a:endParaRPr lang="en-US" altLang="en-US"/>
          </a:p>
        </p:txBody>
      </p:sp>
      <p:sp>
        <p:nvSpPr>
          <p:cNvPr id="3" name="Slide Number Placeholder 2">
            <a:extLst>
              <a:ext uri="{FF2B5EF4-FFF2-40B4-BE49-F238E27FC236}">
                <a16:creationId xmlns:a16="http://schemas.microsoft.com/office/drawing/2014/main" id="{7A8B19CC-A1DD-8C6E-79F1-FB89CA6E9BDA}"/>
              </a:ext>
            </a:extLst>
          </p:cNvPr>
          <p:cNvSpPr>
            <a:spLocks noGrp="1"/>
          </p:cNvSpPr>
          <p:nvPr>
            <p:ph type="sldNum" sz="quarter" idx="11"/>
          </p:nvPr>
        </p:nvSpPr>
        <p:spPr/>
        <p:txBody>
          <a:bodyPr/>
          <a:lstStyle>
            <a:lvl1pPr>
              <a:defRPr/>
            </a:lvl1pPr>
          </a:lstStyle>
          <a:p>
            <a:fld id="{E2337354-C193-4C84-ABBE-F1A5F90FCFB5}" type="slidenum">
              <a:rPr lang="en-US" altLang="en-US"/>
              <a:pPr/>
              <a:t>‹#›</a:t>
            </a:fld>
            <a:endParaRPr lang="en-US" altLang="en-US"/>
          </a:p>
        </p:txBody>
      </p:sp>
      <p:sp>
        <p:nvSpPr>
          <p:cNvPr id="4" name="Footer Placeholder 3">
            <a:extLst>
              <a:ext uri="{FF2B5EF4-FFF2-40B4-BE49-F238E27FC236}">
                <a16:creationId xmlns:a16="http://schemas.microsoft.com/office/drawing/2014/main" id="{90F70A08-6144-EC78-53D9-E16B3E6BC331}"/>
              </a:ext>
            </a:extLst>
          </p:cNvPr>
          <p:cNvSpPr>
            <a:spLocks noGrp="1"/>
          </p:cNvSpPr>
          <p:nvPr>
            <p:ph type="ftr" sz="quarter" idx="12"/>
          </p:nvPr>
        </p:nvSpPr>
        <p:spPr/>
        <p:txBody>
          <a:bodyPr/>
          <a:lstStyle>
            <a:lvl1pPr>
              <a:defRPr/>
            </a:lvl1pPr>
          </a:lstStyle>
          <a:p>
            <a:endParaRPr lang="en-US" altLang="en-US"/>
          </a:p>
        </p:txBody>
      </p:sp>
    </p:spTree>
    <p:extLst>
      <p:ext uri="{BB962C8B-B14F-4D97-AF65-F5344CB8AC3E}">
        <p14:creationId xmlns:p14="http://schemas.microsoft.com/office/powerpoint/2010/main" val="1646564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0F1FBA-6C40-7213-9C05-16CAF4412130}"/>
              </a:ext>
            </a:extLst>
          </p:cNvPr>
          <p:cNvSpPr>
            <a:spLocks noGrp="1"/>
          </p:cNvSpPr>
          <p:nvPr>
            <p:ph type="title"/>
          </p:nvPr>
        </p:nvSpPr>
        <p:spPr>
          <a:xfrm>
            <a:off x="840318" y="457200"/>
            <a:ext cx="393276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37068F5-68FD-03AC-CB55-436AF283D980}"/>
              </a:ext>
            </a:extLst>
          </p:cNvPr>
          <p:cNvSpPr>
            <a:spLocks noGrp="1"/>
          </p:cNvSpPr>
          <p:nvPr>
            <p:ph idx="1"/>
          </p:nvPr>
        </p:nvSpPr>
        <p:spPr>
          <a:xfrm>
            <a:off x="5183717"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BDF7505-3194-26F5-B452-4D3EAF6FD822}"/>
              </a:ext>
            </a:extLst>
          </p:cNvPr>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4E79060-FBCB-7555-A1AE-3A783F50141D}"/>
              </a:ext>
            </a:extLst>
          </p:cNvPr>
          <p:cNvSpPr>
            <a:spLocks noGrp="1"/>
          </p:cNvSpPr>
          <p:nvPr>
            <p:ph type="dt" sz="half" idx="10"/>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702E9CBF-397A-769B-2515-61D0E54101D9}"/>
              </a:ext>
            </a:extLst>
          </p:cNvPr>
          <p:cNvSpPr>
            <a:spLocks noGrp="1"/>
          </p:cNvSpPr>
          <p:nvPr>
            <p:ph type="sldNum" sz="quarter" idx="11"/>
          </p:nvPr>
        </p:nvSpPr>
        <p:spPr/>
        <p:txBody>
          <a:bodyPr/>
          <a:lstStyle>
            <a:lvl1pPr>
              <a:defRPr/>
            </a:lvl1pPr>
          </a:lstStyle>
          <a:p>
            <a:fld id="{DEE55D85-4323-47D0-8E17-23B8AB5A7D5D}" type="slidenum">
              <a:rPr lang="en-US" altLang="en-US"/>
              <a:pPr/>
              <a:t>‹#›</a:t>
            </a:fld>
            <a:endParaRPr lang="en-US" altLang="en-US"/>
          </a:p>
        </p:txBody>
      </p:sp>
      <p:sp>
        <p:nvSpPr>
          <p:cNvPr id="7" name="Footer Placeholder 6">
            <a:extLst>
              <a:ext uri="{FF2B5EF4-FFF2-40B4-BE49-F238E27FC236}">
                <a16:creationId xmlns:a16="http://schemas.microsoft.com/office/drawing/2014/main" id="{0F67D9BF-7219-F765-9AA0-352EE7AE0F5B}"/>
              </a:ext>
            </a:extLst>
          </p:cNvPr>
          <p:cNvSpPr>
            <a:spLocks noGrp="1"/>
          </p:cNvSpPr>
          <p:nvPr>
            <p:ph type="ftr" sz="quarter" idx="12"/>
          </p:nvPr>
        </p:nvSpPr>
        <p:spPr/>
        <p:txBody>
          <a:bodyPr/>
          <a:lstStyle>
            <a:lvl1pPr>
              <a:defRPr/>
            </a:lvl1pPr>
          </a:lstStyle>
          <a:p>
            <a:endParaRPr lang="en-US" altLang="en-US"/>
          </a:p>
        </p:txBody>
      </p:sp>
    </p:spTree>
    <p:extLst>
      <p:ext uri="{BB962C8B-B14F-4D97-AF65-F5344CB8AC3E}">
        <p14:creationId xmlns:p14="http://schemas.microsoft.com/office/powerpoint/2010/main" val="12810172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E3266D-9DA9-F2A4-9F4C-6600473C9E2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FABAD43-2F0B-D742-9127-DBBE6A8A422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2E80268-DB41-D1EC-BC92-9B7EE49A1B84}"/>
              </a:ext>
            </a:extLst>
          </p:cNvPr>
          <p:cNvSpPr>
            <a:spLocks noGrp="1"/>
          </p:cNvSpPr>
          <p:nvPr>
            <p:ph type="dt" sz="half" idx="10"/>
          </p:nvPr>
        </p:nvSpPr>
        <p:spPr/>
        <p:txBody>
          <a:bodyPr/>
          <a:lstStyle/>
          <a:p>
            <a:fld id="{07CBB84A-3359-46FB-8B96-A61DE153F194}" type="datetimeFigureOut">
              <a:rPr lang="en-US" smtClean="0"/>
              <a:t>1/6/2023</a:t>
            </a:fld>
            <a:endParaRPr lang="en-US"/>
          </a:p>
        </p:txBody>
      </p:sp>
      <p:sp>
        <p:nvSpPr>
          <p:cNvPr id="5" name="Footer Placeholder 4">
            <a:extLst>
              <a:ext uri="{FF2B5EF4-FFF2-40B4-BE49-F238E27FC236}">
                <a16:creationId xmlns:a16="http://schemas.microsoft.com/office/drawing/2014/main" id="{32EC13C4-1CC9-D36E-9637-BF89DCDCD05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6C2681-3086-1AB9-EF3C-DF0DC47A9F76}"/>
              </a:ext>
            </a:extLst>
          </p:cNvPr>
          <p:cNvSpPr>
            <a:spLocks noGrp="1"/>
          </p:cNvSpPr>
          <p:nvPr>
            <p:ph type="sldNum" sz="quarter" idx="12"/>
          </p:nvPr>
        </p:nvSpPr>
        <p:spPr/>
        <p:txBody>
          <a:bodyPr/>
          <a:lstStyle/>
          <a:p>
            <a:fld id="{8D423C81-3AAC-4FAB-9EB9-BE4CE3702FA0}" type="slidenum">
              <a:rPr lang="en-US" smtClean="0"/>
              <a:t>‹#›</a:t>
            </a:fld>
            <a:endParaRPr lang="en-US"/>
          </a:p>
        </p:txBody>
      </p:sp>
    </p:spTree>
    <p:extLst>
      <p:ext uri="{BB962C8B-B14F-4D97-AF65-F5344CB8AC3E}">
        <p14:creationId xmlns:p14="http://schemas.microsoft.com/office/powerpoint/2010/main" val="16483651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16402B-FB1D-EE6C-F149-684E49348CAD}"/>
              </a:ext>
            </a:extLst>
          </p:cNvPr>
          <p:cNvSpPr>
            <a:spLocks noGrp="1"/>
          </p:cNvSpPr>
          <p:nvPr>
            <p:ph type="title"/>
          </p:nvPr>
        </p:nvSpPr>
        <p:spPr>
          <a:xfrm>
            <a:off x="840318" y="457200"/>
            <a:ext cx="393276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8B1327B-1463-5C3D-10EE-E0AA5704A95F}"/>
              </a:ext>
            </a:extLst>
          </p:cNvPr>
          <p:cNvSpPr>
            <a:spLocks noGrp="1"/>
          </p:cNvSpPr>
          <p:nvPr>
            <p:ph type="pic" idx="1"/>
          </p:nvPr>
        </p:nvSpPr>
        <p:spPr>
          <a:xfrm>
            <a:off x="5183717"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A64238B-5091-7F59-A689-AFEFC5E7B4E9}"/>
              </a:ext>
            </a:extLst>
          </p:cNvPr>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081F522-65CA-C7AB-C05E-81AF051B601C}"/>
              </a:ext>
            </a:extLst>
          </p:cNvPr>
          <p:cNvSpPr>
            <a:spLocks noGrp="1"/>
          </p:cNvSpPr>
          <p:nvPr>
            <p:ph type="dt" sz="half" idx="10"/>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571B6A07-8B27-4BFE-900B-0622E01D315A}"/>
              </a:ext>
            </a:extLst>
          </p:cNvPr>
          <p:cNvSpPr>
            <a:spLocks noGrp="1"/>
          </p:cNvSpPr>
          <p:nvPr>
            <p:ph type="sldNum" sz="quarter" idx="11"/>
          </p:nvPr>
        </p:nvSpPr>
        <p:spPr/>
        <p:txBody>
          <a:bodyPr/>
          <a:lstStyle>
            <a:lvl1pPr>
              <a:defRPr/>
            </a:lvl1pPr>
          </a:lstStyle>
          <a:p>
            <a:fld id="{3D5CC921-120D-4DC5-B585-F248667D69EC}" type="slidenum">
              <a:rPr lang="en-US" altLang="en-US"/>
              <a:pPr/>
              <a:t>‹#›</a:t>
            </a:fld>
            <a:endParaRPr lang="en-US" altLang="en-US"/>
          </a:p>
        </p:txBody>
      </p:sp>
      <p:sp>
        <p:nvSpPr>
          <p:cNvPr id="7" name="Footer Placeholder 6">
            <a:extLst>
              <a:ext uri="{FF2B5EF4-FFF2-40B4-BE49-F238E27FC236}">
                <a16:creationId xmlns:a16="http://schemas.microsoft.com/office/drawing/2014/main" id="{47FF501E-1B75-CA4B-EC49-824EC1FA717A}"/>
              </a:ext>
            </a:extLst>
          </p:cNvPr>
          <p:cNvSpPr>
            <a:spLocks noGrp="1"/>
          </p:cNvSpPr>
          <p:nvPr>
            <p:ph type="ftr" sz="quarter" idx="12"/>
          </p:nvPr>
        </p:nvSpPr>
        <p:spPr/>
        <p:txBody>
          <a:bodyPr/>
          <a:lstStyle>
            <a:lvl1pPr>
              <a:defRPr/>
            </a:lvl1pPr>
          </a:lstStyle>
          <a:p>
            <a:endParaRPr lang="en-US" altLang="en-US"/>
          </a:p>
        </p:txBody>
      </p:sp>
    </p:spTree>
    <p:extLst>
      <p:ext uri="{BB962C8B-B14F-4D97-AF65-F5344CB8AC3E}">
        <p14:creationId xmlns:p14="http://schemas.microsoft.com/office/powerpoint/2010/main" val="20975677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5FDA3C-0B4E-141C-9754-8D423B597CD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E1E5ECC-130A-CEA2-B6CD-961C132D065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F2CCFAB-CB45-868C-4B1F-B633A97DF817}"/>
              </a:ext>
            </a:extLst>
          </p:cNvPr>
          <p:cNvSpPr>
            <a:spLocks noGrp="1"/>
          </p:cNvSpPr>
          <p:nvPr>
            <p:ph type="dt" sz="half" idx="10"/>
          </p:nvPr>
        </p:nvSpPr>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0CA15FB4-974E-31EC-691D-18C86F04AFF7}"/>
              </a:ext>
            </a:extLst>
          </p:cNvPr>
          <p:cNvSpPr>
            <a:spLocks noGrp="1"/>
          </p:cNvSpPr>
          <p:nvPr>
            <p:ph type="sldNum" sz="quarter" idx="11"/>
          </p:nvPr>
        </p:nvSpPr>
        <p:spPr/>
        <p:txBody>
          <a:bodyPr/>
          <a:lstStyle>
            <a:lvl1pPr>
              <a:defRPr/>
            </a:lvl1pPr>
          </a:lstStyle>
          <a:p>
            <a:fld id="{8DE5534C-F3A0-49F5-970F-D45881954AB5}" type="slidenum">
              <a:rPr lang="en-US" altLang="en-US"/>
              <a:pPr/>
              <a:t>‹#›</a:t>
            </a:fld>
            <a:endParaRPr lang="en-US" altLang="en-US"/>
          </a:p>
        </p:txBody>
      </p:sp>
      <p:sp>
        <p:nvSpPr>
          <p:cNvPr id="6" name="Footer Placeholder 5">
            <a:extLst>
              <a:ext uri="{FF2B5EF4-FFF2-40B4-BE49-F238E27FC236}">
                <a16:creationId xmlns:a16="http://schemas.microsoft.com/office/drawing/2014/main" id="{C9D8338B-42B6-34CE-ABDA-38A9B8F02730}"/>
              </a:ext>
            </a:extLst>
          </p:cNvPr>
          <p:cNvSpPr>
            <a:spLocks noGrp="1"/>
          </p:cNvSpPr>
          <p:nvPr>
            <p:ph type="ftr" sz="quarter" idx="12"/>
          </p:nvPr>
        </p:nvSpPr>
        <p:spPr/>
        <p:txBody>
          <a:bodyPr/>
          <a:lstStyle>
            <a:lvl1pPr>
              <a:defRPr/>
            </a:lvl1pPr>
          </a:lstStyle>
          <a:p>
            <a:endParaRPr lang="en-US" altLang="en-US"/>
          </a:p>
        </p:txBody>
      </p:sp>
    </p:spTree>
    <p:extLst>
      <p:ext uri="{BB962C8B-B14F-4D97-AF65-F5344CB8AC3E}">
        <p14:creationId xmlns:p14="http://schemas.microsoft.com/office/powerpoint/2010/main" val="310711510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F1A10AE-7554-34BD-5C58-3B0BA1360452}"/>
              </a:ext>
            </a:extLst>
          </p:cNvPr>
          <p:cNvSpPr>
            <a:spLocks noGrp="1"/>
          </p:cNvSpPr>
          <p:nvPr>
            <p:ph type="title" orient="vert"/>
          </p:nvPr>
        </p:nvSpPr>
        <p:spPr>
          <a:xfrm>
            <a:off x="8534400" y="460375"/>
            <a:ext cx="2438400" cy="594042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69E2E6B-9D15-1074-C217-A3760CE6A43C}"/>
              </a:ext>
            </a:extLst>
          </p:cNvPr>
          <p:cNvSpPr>
            <a:spLocks noGrp="1"/>
          </p:cNvSpPr>
          <p:nvPr>
            <p:ph type="body" orient="vert" idx="1"/>
          </p:nvPr>
        </p:nvSpPr>
        <p:spPr>
          <a:xfrm>
            <a:off x="1219200" y="460375"/>
            <a:ext cx="7112000" cy="59404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ABDA947-53B4-BBAC-C43C-8248CAE2C427}"/>
              </a:ext>
            </a:extLst>
          </p:cNvPr>
          <p:cNvSpPr>
            <a:spLocks noGrp="1"/>
          </p:cNvSpPr>
          <p:nvPr>
            <p:ph type="dt" sz="half" idx="10"/>
          </p:nvPr>
        </p:nvSpPr>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1D7FE1D0-FBCE-E977-78DA-CBB2BA2E7988}"/>
              </a:ext>
            </a:extLst>
          </p:cNvPr>
          <p:cNvSpPr>
            <a:spLocks noGrp="1"/>
          </p:cNvSpPr>
          <p:nvPr>
            <p:ph type="sldNum" sz="quarter" idx="11"/>
          </p:nvPr>
        </p:nvSpPr>
        <p:spPr/>
        <p:txBody>
          <a:bodyPr/>
          <a:lstStyle>
            <a:lvl1pPr>
              <a:defRPr/>
            </a:lvl1pPr>
          </a:lstStyle>
          <a:p>
            <a:fld id="{08DFD3A7-01AC-41AC-99EC-B858D30994F2}" type="slidenum">
              <a:rPr lang="en-US" altLang="en-US"/>
              <a:pPr/>
              <a:t>‹#›</a:t>
            </a:fld>
            <a:endParaRPr lang="en-US" altLang="en-US"/>
          </a:p>
        </p:txBody>
      </p:sp>
      <p:sp>
        <p:nvSpPr>
          <p:cNvPr id="6" name="Footer Placeholder 5">
            <a:extLst>
              <a:ext uri="{FF2B5EF4-FFF2-40B4-BE49-F238E27FC236}">
                <a16:creationId xmlns:a16="http://schemas.microsoft.com/office/drawing/2014/main" id="{6DA27800-D202-58F5-8EE2-448980593C22}"/>
              </a:ext>
            </a:extLst>
          </p:cNvPr>
          <p:cNvSpPr>
            <a:spLocks noGrp="1"/>
          </p:cNvSpPr>
          <p:nvPr>
            <p:ph type="ftr" sz="quarter" idx="12"/>
          </p:nvPr>
        </p:nvSpPr>
        <p:spPr/>
        <p:txBody>
          <a:bodyPr/>
          <a:lstStyle>
            <a:lvl1pPr>
              <a:defRPr/>
            </a:lvl1pPr>
          </a:lstStyle>
          <a:p>
            <a:endParaRPr lang="en-US" altLang="en-US"/>
          </a:p>
        </p:txBody>
      </p:sp>
    </p:spTree>
    <p:extLst>
      <p:ext uri="{BB962C8B-B14F-4D97-AF65-F5344CB8AC3E}">
        <p14:creationId xmlns:p14="http://schemas.microsoft.com/office/powerpoint/2010/main" val="371253316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9E7646-F4C9-4685-0EFD-64D330E11DD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E8C6708-1D7D-4DB7-E84D-4F50DA1BA08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305497247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9E9B40-2651-D6D5-3271-B47E3DB89EE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AA813A1-2733-A6AD-69FE-DD103E6C139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5099139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8EEE4E-DF8A-0024-48F0-C9285C77287D}"/>
              </a:ext>
            </a:extLst>
          </p:cNvPr>
          <p:cNvSpPr>
            <a:spLocks noGrp="1"/>
          </p:cNvSpPr>
          <p:nvPr>
            <p:ph type="title"/>
          </p:nvPr>
        </p:nvSpPr>
        <p:spPr>
          <a:xfrm>
            <a:off x="831851" y="1709739"/>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F620760-262C-0014-E588-7E62F4080727}"/>
              </a:ext>
            </a:extLst>
          </p:cNvPr>
          <p:cNvSpPr>
            <a:spLocks noGrp="1"/>
          </p:cNvSpPr>
          <p:nvPr>
            <p:ph type="body" idx="1"/>
          </p:nvPr>
        </p:nvSpPr>
        <p:spPr>
          <a:xfrm>
            <a:off x="831851" y="4589464"/>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Tree>
    <p:extLst>
      <p:ext uri="{BB962C8B-B14F-4D97-AF65-F5344CB8AC3E}">
        <p14:creationId xmlns:p14="http://schemas.microsoft.com/office/powerpoint/2010/main" val="37342859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FB58C4-7F61-F53D-F311-6087B2A41B8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F06951C-56A3-C4A7-1C66-7126D430FD46}"/>
              </a:ext>
            </a:extLst>
          </p:cNvPr>
          <p:cNvSpPr>
            <a:spLocks noGrp="1"/>
          </p:cNvSpPr>
          <p:nvPr>
            <p:ph sz="half" idx="1"/>
          </p:nvPr>
        </p:nvSpPr>
        <p:spPr>
          <a:xfrm>
            <a:off x="914400" y="1981200"/>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993BE9C-3A21-407E-66E5-F87EC6DF350D}"/>
              </a:ext>
            </a:extLst>
          </p:cNvPr>
          <p:cNvSpPr>
            <a:spLocks noGrp="1"/>
          </p:cNvSpPr>
          <p:nvPr>
            <p:ph sz="half" idx="2"/>
          </p:nvPr>
        </p:nvSpPr>
        <p:spPr>
          <a:xfrm>
            <a:off x="6197600" y="1981200"/>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4143248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FA068D-008C-703D-8215-C96ED905B048}"/>
              </a:ext>
            </a:extLst>
          </p:cNvPr>
          <p:cNvSpPr>
            <a:spLocks noGrp="1"/>
          </p:cNvSpPr>
          <p:nvPr>
            <p:ph type="title"/>
          </p:nvPr>
        </p:nvSpPr>
        <p:spPr>
          <a:xfrm>
            <a:off x="840317" y="365126"/>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714F14B-693F-2CCF-D694-972EFDD505B8}"/>
              </a:ext>
            </a:extLst>
          </p:cNvPr>
          <p:cNvSpPr>
            <a:spLocks noGrp="1"/>
          </p:cNvSpPr>
          <p:nvPr>
            <p:ph type="body" idx="1"/>
          </p:nvPr>
        </p:nvSpPr>
        <p:spPr>
          <a:xfrm>
            <a:off x="840318"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6DFC37C-E4E9-A44C-DF2E-58EDE413E39E}"/>
              </a:ext>
            </a:extLst>
          </p:cNvPr>
          <p:cNvSpPr>
            <a:spLocks noGrp="1"/>
          </p:cNvSpPr>
          <p:nvPr>
            <p:ph sz="half" idx="2"/>
          </p:nvPr>
        </p:nvSpPr>
        <p:spPr>
          <a:xfrm>
            <a:off x="840318" y="2505075"/>
            <a:ext cx="5158316"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0DB302B-295C-A733-28BE-9EBA528EF5D1}"/>
              </a:ext>
            </a:extLst>
          </p:cNvPr>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24C8CBB-DC15-CAA6-3CAA-B3863FB469D0}"/>
              </a:ext>
            </a:extLst>
          </p:cNvPr>
          <p:cNvSpPr>
            <a:spLocks noGrp="1"/>
          </p:cNvSpPr>
          <p:nvPr>
            <p:ph sz="quarter" idx="4"/>
          </p:nvPr>
        </p:nvSpPr>
        <p:spPr>
          <a:xfrm>
            <a:off x="6172200" y="2505075"/>
            <a:ext cx="518371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6436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3E5A9E-0E25-5ACA-DE8A-F8CA4514634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5935109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590683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089F0B-72B1-C6BD-AD21-E61C18EAECA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3DD9EE1-E870-B1E5-AB20-7C2A70F078D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46BAE25-7398-1757-B439-8FCBB7DF817F}"/>
              </a:ext>
            </a:extLst>
          </p:cNvPr>
          <p:cNvSpPr>
            <a:spLocks noGrp="1"/>
          </p:cNvSpPr>
          <p:nvPr>
            <p:ph type="dt" sz="half" idx="10"/>
          </p:nvPr>
        </p:nvSpPr>
        <p:spPr/>
        <p:txBody>
          <a:bodyPr/>
          <a:lstStyle/>
          <a:p>
            <a:fld id="{07CBB84A-3359-46FB-8B96-A61DE153F194}" type="datetimeFigureOut">
              <a:rPr lang="en-US" smtClean="0"/>
              <a:t>1/6/2023</a:t>
            </a:fld>
            <a:endParaRPr lang="en-US"/>
          </a:p>
        </p:txBody>
      </p:sp>
      <p:sp>
        <p:nvSpPr>
          <p:cNvPr id="5" name="Footer Placeholder 4">
            <a:extLst>
              <a:ext uri="{FF2B5EF4-FFF2-40B4-BE49-F238E27FC236}">
                <a16:creationId xmlns:a16="http://schemas.microsoft.com/office/drawing/2014/main" id="{5C36A721-B3F9-E4B8-2007-9F5AB2DD454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C1926A8-418E-33B2-C26E-7BE5F3E5C83C}"/>
              </a:ext>
            </a:extLst>
          </p:cNvPr>
          <p:cNvSpPr>
            <a:spLocks noGrp="1"/>
          </p:cNvSpPr>
          <p:nvPr>
            <p:ph type="sldNum" sz="quarter" idx="12"/>
          </p:nvPr>
        </p:nvSpPr>
        <p:spPr/>
        <p:txBody>
          <a:bodyPr/>
          <a:lstStyle/>
          <a:p>
            <a:fld id="{8D423C81-3AAC-4FAB-9EB9-BE4CE3702FA0}" type="slidenum">
              <a:rPr lang="en-US" smtClean="0"/>
              <a:t>‹#›</a:t>
            </a:fld>
            <a:endParaRPr lang="en-US"/>
          </a:p>
        </p:txBody>
      </p:sp>
    </p:spTree>
    <p:extLst>
      <p:ext uri="{BB962C8B-B14F-4D97-AF65-F5344CB8AC3E}">
        <p14:creationId xmlns:p14="http://schemas.microsoft.com/office/powerpoint/2010/main" val="79933229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424B17-CEB6-D237-A216-C2BA028FD116}"/>
              </a:ext>
            </a:extLst>
          </p:cNvPr>
          <p:cNvSpPr>
            <a:spLocks noGrp="1"/>
          </p:cNvSpPr>
          <p:nvPr>
            <p:ph type="title"/>
          </p:nvPr>
        </p:nvSpPr>
        <p:spPr>
          <a:xfrm>
            <a:off x="840318" y="457200"/>
            <a:ext cx="393276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5EB1228-5B26-C63C-98FC-CF5BF6DC0666}"/>
              </a:ext>
            </a:extLst>
          </p:cNvPr>
          <p:cNvSpPr>
            <a:spLocks noGrp="1"/>
          </p:cNvSpPr>
          <p:nvPr>
            <p:ph idx="1"/>
          </p:nvPr>
        </p:nvSpPr>
        <p:spPr>
          <a:xfrm>
            <a:off x="5183717"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956339D-6B26-4A5C-B98D-6293AD267C26}"/>
              </a:ext>
            </a:extLst>
          </p:cNvPr>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406112646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FC7910-4E74-A3B7-2994-EE4645AA2B26}"/>
              </a:ext>
            </a:extLst>
          </p:cNvPr>
          <p:cNvSpPr>
            <a:spLocks noGrp="1"/>
          </p:cNvSpPr>
          <p:nvPr>
            <p:ph type="title"/>
          </p:nvPr>
        </p:nvSpPr>
        <p:spPr>
          <a:xfrm>
            <a:off x="840318" y="457200"/>
            <a:ext cx="393276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D40A552-022E-4CD0-F250-AB521D9C503C}"/>
              </a:ext>
            </a:extLst>
          </p:cNvPr>
          <p:cNvSpPr>
            <a:spLocks noGrp="1"/>
          </p:cNvSpPr>
          <p:nvPr>
            <p:ph type="pic" idx="1"/>
          </p:nvPr>
        </p:nvSpPr>
        <p:spPr>
          <a:xfrm>
            <a:off x="5183717"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7456D79-8FC0-05DF-38DF-EDA7156533FF}"/>
              </a:ext>
            </a:extLst>
          </p:cNvPr>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61857488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E9519C-2076-5533-8ACF-CDA29522E05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77C806C-9968-4E1C-2A1A-04255DCAA2C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6788287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F1E4810-310D-66FD-D072-6C7527362E41}"/>
              </a:ext>
            </a:extLst>
          </p:cNvPr>
          <p:cNvSpPr>
            <a:spLocks noGrp="1"/>
          </p:cNvSpPr>
          <p:nvPr>
            <p:ph type="title" orient="vert"/>
          </p:nvPr>
        </p:nvSpPr>
        <p:spPr>
          <a:xfrm>
            <a:off x="8686800" y="609600"/>
            <a:ext cx="2590800" cy="5486400"/>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4A72846-AE4B-4AFA-D3A2-B867B24A24D9}"/>
              </a:ext>
            </a:extLst>
          </p:cNvPr>
          <p:cNvSpPr>
            <a:spLocks noGrp="1"/>
          </p:cNvSpPr>
          <p:nvPr>
            <p:ph type="body" orient="vert" idx="1"/>
          </p:nvPr>
        </p:nvSpPr>
        <p:spPr>
          <a:xfrm>
            <a:off x="914400" y="609600"/>
            <a:ext cx="75692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0939762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15BB3633-D9C6-202B-2119-47F6C6B487BF}"/>
              </a:ext>
            </a:extLst>
          </p:cNvPr>
          <p:cNvSpPr>
            <a:spLocks noGrp="1" noChangeArrowheads="1"/>
          </p:cNvSpPr>
          <p:nvPr>
            <p:ph type="ctrTitle" sz="quarter"/>
          </p:nvPr>
        </p:nvSpPr>
        <p:spPr>
          <a:xfrm>
            <a:off x="914400" y="2057400"/>
            <a:ext cx="10363200" cy="1143000"/>
          </a:xfrm>
        </p:spPr>
        <p:txBody>
          <a:bodyPr/>
          <a:lstStyle>
            <a:lvl1pPr>
              <a:defRPr/>
            </a:lvl1pPr>
          </a:lstStyle>
          <a:p>
            <a:pPr lvl="0"/>
            <a:r>
              <a:rPr lang="en-US" altLang="en-US" noProof="0"/>
              <a:t>Click to edit Master title style</a:t>
            </a:r>
          </a:p>
        </p:txBody>
      </p:sp>
      <p:sp>
        <p:nvSpPr>
          <p:cNvPr id="3075" name="Rectangle 3">
            <a:extLst>
              <a:ext uri="{FF2B5EF4-FFF2-40B4-BE49-F238E27FC236}">
                <a16:creationId xmlns:a16="http://schemas.microsoft.com/office/drawing/2014/main" id="{2AAC4224-A4F8-B982-9C4D-8FD3989AAC3D}"/>
              </a:ext>
            </a:extLst>
          </p:cNvPr>
          <p:cNvSpPr>
            <a:spLocks noGrp="1" noChangeArrowheads="1"/>
          </p:cNvSpPr>
          <p:nvPr>
            <p:ph type="subTitle" sz="quarter" idx="1"/>
          </p:nvPr>
        </p:nvSpPr>
        <p:spPr>
          <a:xfrm>
            <a:off x="1828800" y="4114800"/>
            <a:ext cx="8534400" cy="1752600"/>
          </a:xfrm>
        </p:spPr>
        <p:txBody>
          <a:bodyPr/>
          <a:lstStyle>
            <a:lvl1pPr marL="0" indent="0" algn="ctr">
              <a:buFont typeface="Monotype Sorts" pitchFamily="2" charset="2"/>
              <a:buNone/>
              <a:defRPr/>
            </a:lvl1pPr>
          </a:lstStyle>
          <a:p>
            <a:pPr lvl="0"/>
            <a:r>
              <a:rPr lang="en-US" altLang="en-US" noProof="0"/>
              <a:t>Click to edit Master subtitle style</a:t>
            </a:r>
          </a:p>
        </p:txBody>
      </p:sp>
      <p:sp>
        <p:nvSpPr>
          <p:cNvPr id="3076" name="Rectangle 4">
            <a:extLst>
              <a:ext uri="{FF2B5EF4-FFF2-40B4-BE49-F238E27FC236}">
                <a16:creationId xmlns:a16="http://schemas.microsoft.com/office/drawing/2014/main" id="{D4357E73-C046-3DD2-A154-DCC72390C923}"/>
              </a:ext>
            </a:extLst>
          </p:cNvPr>
          <p:cNvSpPr>
            <a:spLocks noGrp="1" noChangeArrowheads="1"/>
          </p:cNvSpPr>
          <p:nvPr>
            <p:ph type="dt" sz="quarter" idx="2"/>
          </p:nvPr>
        </p:nvSpPr>
        <p:spPr/>
        <p:txBody>
          <a:bodyPr/>
          <a:lstStyle>
            <a:lvl1pPr>
              <a:defRPr/>
            </a:lvl1pPr>
          </a:lstStyle>
          <a:p>
            <a:endParaRPr lang="en-US" altLang="en-US"/>
          </a:p>
        </p:txBody>
      </p:sp>
      <p:sp>
        <p:nvSpPr>
          <p:cNvPr id="3077" name="Rectangle 5">
            <a:extLst>
              <a:ext uri="{FF2B5EF4-FFF2-40B4-BE49-F238E27FC236}">
                <a16:creationId xmlns:a16="http://schemas.microsoft.com/office/drawing/2014/main" id="{6E198FD3-553F-41B4-8045-3472824AC7AE}"/>
              </a:ext>
            </a:extLst>
          </p:cNvPr>
          <p:cNvSpPr>
            <a:spLocks noGrp="1" noChangeArrowheads="1"/>
          </p:cNvSpPr>
          <p:nvPr>
            <p:ph type="ftr" sz="quarter" idx="3"/>
          </p:nvPr>
        </p:nvSpPr>
        <p:spPr/>
        <p:txBody>
          <a:bodyPr/>
          <a:lstStyle>
            <a:lvl1pPr>
              <a:defRPr/>
            </a:lvl1pPr>
          </a:lstStyle>
          <a:p>
            <a:endParaRPr lang="en-US" altLang="en-US"/>
          </a:p>
        </p:txBody>
      </p:sp>
      <p:sp>
        <p:nvSpPr>
          <p:cNvPr id="3078" name="Rectangle 6">
            <a:extLst>
              <a:ext uri="{FF2B5EF4-FFF2-40B4-BE49-F238E27FC236}">
                <a16:creationId xmlns:a16="http://schemas.microsoft.com/office/drawing/2014/main" id="{854FA80C-94DB-A900-6799-C5C204CF9AD3}"/>
              </a:ext>
            </a:extLst>
          </p:cNvPr>
          <p:cNvSpPr>
            <a:spLocks noGrp="1" noChangeArrowheads="1"/>
          </p:cNvSpPr>
          <p:nvPr>
            <p:ph type="sldNum" sz="quarter" idx="4"/>
          </p:nvPr>
        </p:nvSpPr>
        <p:spPr/>
        <p:txBody>
          <a:bodyPr/>
          <a:lstStyle>
            <a:lvl1pPr>
              <a:defRPr/>
            </a:lvl1pPr>
          </a:lstStyle>
          <a:p>
            <a:fld id="{B0F995E0-7FCC-420C-9B4C-A8118CFC71BF}" type="slidenum">
              <a:rPr lang="en-US" altLang="en-US"/>
              <a:pPr/>
              <a:t>‹#›</a:t>
            </a:fld>
            <a:endParaRPr lang="en-US" altLang="en-US"/>
          </a:p>
        </p:txBody>
      </p:sp>
      <p:grpSp>
        <p:nvGrpSpPr>
          <p:cNvPr id="3081" name="Group 9">
            <a:extLst>
              <a:ext uri="{FF2B5EF4-FFF2-40B4-BE49-F238E27FC236}">
                <a16:creationId xmlns:a16="http://schemas.microsoft.com/office/drawing/2014/main" id="{8C2CAEF8-2341-52BD-AC19-501CE5BFC275}"/>
              </a:ext>
            </a:extLst>
          </p:cNvPr>
          <p:cNvGrpSpPr>
            <a:grpSpLocks/>
          </p:cNvGrpSpPr>
          <p:nvPr/>
        </p:nvGrpSpPr>
        <p:grpSpPr bwMode="auto">
          <a:xfrm>
            <a:off x="6351" y="3276600"/>
            <a:ext cx="12183533" cy="152400"/>
            <a:chOff x="3" y="2064"/>
            <a:chExt cx="5756" cy="96"/>
          </a:xfrm>
        </p:grpSpPr>
        <p:sp>
          <p:nvSpPr>
            <p:cNvPr id="3079" name="Rectangle 7">
              <a:extLst>
                <a:ext uri="{FF2B5EF4-FFF2-40B4-BE49-F238E27FC236}">
                  <a16:creationId xmlns:a16="http://schemas.microsoft.com/office/drawing/2014/main" id="{CB57B8CF-1CCD-07FA-276A-C51ABE1C2A17}"/>
                </a:ext>
              </a:extLst>
            </p:cNvPr>
            <p:cNvSpPr>
              <a:spLocks noChangeArrowheads="1"/>
            </p:cNvSpPr>
            <p:nvPr/>
          </p:nvSpPr>
          <p:spPr bwMode="ltGray">
            <a:xfrm>
              <a:off x="3" y="2064"/>
              <a:ext cx="5756" cy="47"/>
            </a:xfrm>
            <a:prstGeom prst="rect">
              <a:avLst/>
            </a:prstGeom>
            <a:gradFill rotWithShape="0">
              <a:gsLst>
                <a:gs pos="0">
                  <a:schemeClr val="bg2"/>
                </a:gs>
                <a:gs pos="50000">
                  <a:schemeClr val="tx2"/>
                </a:gs>
                <a:gs pos="100000">
                  <a:schemeClr val="bg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800"/>
            </a:p>
          </p:txBody>
        </p:sp>
        <p:sp>
          <p:nvSpPr>
            <p:cNvPr id="3080" name="Rectangle 8">
              <a:extLst>
                <a:ext uri="{FF2B5EF4-FFF2-40B4-BE49-F238E27FC236}">
                  <a16:creationId xmlns:a16="http://schemas.microsoft.com/office/drawing/2014/main" id="{87E5F86F-7C34-C72F-59CE-F32438020FAF}"/>
                </a:ext>
              </a:extLst>
            </p:cNvPr>
            <p:cNvSpPr>
              <a:spLocks noChangeArrowheads="1"/>
            </p:cNvSpPr>
            <p:nvPr/>
          </p:nvSpPr>
          <p:spPr bwMode="ltGray">
            <a:xfrm>
              <a:off x="3" y="2136"/>
              <a:ext cx="5756" cy="24"/>
            </a:xfrm>
            <a:prstGeom prst="rect">
              <a:avLst/>
            </a:prstGeom>
            <a:gradFill rotWithShape="0">
              <a:gsLst>
                <a:gs pos="0">
                  <a:schemeClr val="bg2"/>
                </a:gs>
                <a:gs pos="50000">
                  <a:schemeClr val="folHlink"/>
                </a:gs>
                <a:gs pos="100000">
                  <a:schemeClr val="bg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800"/>
            </a:p>
          </p:txBody>
        </p:sp>
      </p:grpSp>
    </p:spTree>
    <p:extLst>
      <p:ext uri="{BB962C8B-B14F-4D97-AF65-F5344CB8AC3E}">
        <p14:creationId xmlns:p14="http://schemas.microsoft.com/office/powerpoint/2010/main" val="31366897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62D96A-56A3-859F-6DA7-730B6BB9D01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FEDFE9D-BF9B-03C8-A2A8-B29CDFFA1A4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15FDC63-ACB2-9D14-7782-9B35A20E71EB}"/>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AFA17930-E27A-B707-4355-B088BE66FF0B}"/>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91BDD870-8482-A62E-AD10-D17565D03B07}"/>
              </a:ext>
            </a:extLst>
          </p:cNvPr>
          <p:cNvSpPr>
            <a:spLocks noGrp="1"/>
          </p:cNvSpPr>
          <p:nvPr>
            <p:ph type="sldNum" sz="quarter" idx="12"/>
          </p:nvPr>
        </p:nvSpPr>
        <p:spPr/>
        <p:txBody>
          <a:bodyPr/>
          <a:lstStyle>
            <a:lvl1pPr>
              <a:defRPr/>
            </a:lvl1pPr>
          </a:lstStyle>
          <a:p>
            <a:fld id="{9CD58610-AB12-4B78-982A-16677C2DB58A}" type="slidenum">
              <a:rPr lang="en-US" altLang="en-US"/>
              <a:pPr/>
              <a:t>‹#›</a:t>
            </a:fld>
            <a:endParaRPr lang="en-US" altLang="en-US"/>
          </a:p>
        </p:txBody>
      </p:sp>
    </p:spTree>
    <p:extLst>
      <p:ext uri="{BB962C8B-B14F-4D97-AF65-F5344CB8AC3E}">
        <p14:creationId xmlns:p14="http://schemas.microsoft.com/office/powerpoint/2010/main" val="50135992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C64E7B-1F89-4155-8212-7DB3162BC8A4}"/>
              </a:ext>
            </a:extLst>
          </p:cNvPr>
          <p:cNvSpPr>
            <a:spLocks noGrp="1"/>
          </p:cNvSpPr>
          <p:nvPr>
            <p:ph type="title"/>
          </p:nvPr>
        </p:nvSpPr>
        <p:spPr>
          <a:xfrm>
            <a:off x="831851" y="1709739"/>
            <a:ext cx="10515600" cy="2852737"/>
          </a:xfrm>
        </p:spPr>
        <p:txBody>
          <a:bodyPr/>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72032DF-2635-09FE-61B8-253B3B7A4EF4}"/>
              </a:ext>
            </a:extLst>
          </p:cNvPr>
          <p:cNvSpPr>
            <a:spLocks noGrp="1"/>
          </p:cNvSpPr>
          <p:nvPr>
            <p:ph type="body" idx="1"/>
          </p:nvPr>
        </p:nvSpPr>
        <p:spPr>
          <a:xfrm>
            <a:off x="831851" y="4589464"/>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a:extLst>
              <a:ext uri="{FF2B5EF4-FFF2-40B4-BE49-F238E27FC236}">
                <a16:creationId xmlns:a16="http://schemas.microsoft.com/office/drawing/2014/main" id="{502BED94-B06F-CA44-F61A-6DC847A8E24E}"/>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5F357608-975E-7E50-1979-54E644D2E48E}"/>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5E73F857-5E3A-DB00-1E62-A8EFEBB39429}"/>
              </a:ext>
            </a:extLst>
          </p:cNvPr>
          <p:cNvSpPr>
            <a:spLocks noGrp="1"/>
          </p:cNvSpPr>
          <p:nvPr>
            <p:ph type="sldNum" sz="quarter" idx="12"/>
          </p:nvPr>
        </p:nvSpPr>
        <p:spPr/>
        <p:txBody>
          <a:bodyPr/>
          <a:lstStyle>
            <a:lvl1pPr>
              <a:defRPr/>
            </a:lvl1pPr>
          </a:lstStyle>
          <a:p>
            <a:fld id="{80738F5F-B2E6-4489-9B39-33D5139CE0E6}" type="slidenum">
              <a:rPr lang="en-US" altLang="en-US"/>
              <a:pPr/>
              <a:t>‹#›</a:t>
            </a:fld>
            <a:endParaRPr lang="en-US" altLang="en-US"/>
          </a:p>
        </p:txBody>
      </p:sp>
    </p:spTree>
    <p:extLst>
      <p:ext uri="{BB962C8B-B14F-4D97-AF65-F5344CB8AC3E}">
        <p14:creationId xmlns:p14="http://schemas.microsoft.com/office/powerpoint/2010/main" val="102449527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5B3984-6349-C6B2-0595-2B15FC00685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5BC2DFC-3617-A162-BB1B-55CE6D0439A9}"/>
              </a:ext>
            </a:extLst>
          </p:cNvPr>
          <p:cNvSpPr>
            <a:spLocks noGrp="1"/>
          </p:cNvSpPr>
          <p:nvPr>
            <p:ph sz="half" idx="1"/>
          </p:nvPr>
        </p:nvSpPr>
        <p:spPr>
          <a:xfrm>
            <a:off x="812800" y="1981200"/>
            <a:ext cx="51308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D8D0F45-4B67-8D44-438A-BBAFD19E62E0}"/>
              </a:ext>
            </a:extLst>
          </p:cNvPr>
          <p:cNvSpPr>
            <a:spLocks noGrp="1"/>
          </p:cNvSpPr>
          <p:nvPr>
            <p:ph sz="half" idx="2"/>
          </p:nvPr>
        </p:nvSpPr>
        <p:spPr>
          <a:xfrm>
            <a:off x="6146800" y="1981200"/>
            <a:ext cx="51308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1A2A5E9-D7D8-EB13-CC27-54A6D3A1DBE5}"/>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EA62D5C1-4E54-3372-9025-11F8A3D4F5FF}"/>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7AA93251-E6B6-11BD-9391-87687253B421}"/>
              </a:ext>
            </a:extLst>
          </p:cNvPr>
          <p:cNvSpPr>
            <a:spLocks noGrp="1"/>
          </p:cNvSpPr>
          <p:nvPr>
            <p:ph type="sldNum" sz="quarter" idx="12"/>
          </p:nvPr>
        </p:nvSpPr>
        <p:spPr/>
        <p:txBody>
          <a:bodyPr/>
          <a:lstStyle>
            <a:lvl1pPr>
              <a:defRPr/>
            </a:lvl1pPr>
          </a:lstStyle>
          <a:p>
            <a:fld id="{2827FB52-46A3-452A-A4C5-3DD979A3D717}" type="slidenum">
              <a:rPr lang="en-US" altLang="en-US"/>
              <a:pPr/>
              <a:t>‹#›</a:t>
            </a:fld>
            <a:endParaRPr lang="en-US" altLang="en-US"/>
          </a:p>
        </p:txBody>
      </p:sp>
    </p:spTree>
    <p:extLst>
      <p:ext uri="{BB962C8B-B14F-4D97-AF65-F5344CB8AC3E}">
        <p14:creationId xmlns:p14="http://schemas.microsoft.com/office/powerpoint/2010/main" val="239171948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4A3A0E-4CDE-49D6-75A3-1A783E48ABA9}"/>
              </a:ext>
            </a:extLst>
          </p:cNvPr>
          <p:cNvSpPr>
            <a:spLocks noGrp="1"/>
          </p:cNvSpPr>
          <p:nvPr>
            <p:ph type="title"/>
          </p:nvPr>
        </p:nvSpPr>
        <p:spPr>
          <a:xfrm>
            <a:off x="840317" y="365126"/>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FE23AA9-1404-7D39-DE8A-2CB40455DDBE}"/>
              </a:ext>
            </a:extLst>
          </p:cNvPr>
          <p:cNvSpPr>
            <a:spLocks noGrp="1"/>
          </p:cNvSpPr>
          <p:nvPr>
            <p:ph type="body" idx="1"/>
          </p:nvPr>
        </p:nvSpPr>
        <p:spPr>
          <a:xfrm>
            <a:off x="840318"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375DAB6-2B8F-AD2D-D083-B710395370DB}"/>
              </a:ext>
            </a:extLst>
          </p:cNvPr>
          <p:cNvSpPr>
            <a:spLocks noGrp="1"/>
          </p:cNvSpPr>
          <p:nvPr>
            <p:ph sz="half" idx="2"/>
          </p:nvPr>
        </p:nvSpPr>
        <p:spPr>
          <a:xfrm>
            <a:off x="840318" y="2505075"/>
            <a:ext cx="5158316"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C69DEC0-DC84-E8EE-ECE4-95385F41F289}"/>
              </a:ext>
            </a:extLst>
          </p:cNvPr>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901D42A-EF74-89B7-B3F2-A2C01C496D12}"/>
              </a:ext>
            </a:extLst>
          </p:cNvPr>
          <p:cNvSpPr>
            <a:spLocks noGrp="1"/>
          </p:cNvSpPr>
          <p:nvPr>
            <p:ph sz="quarter" idx="4"/>
          </p:nvPr>
        </p:nvSpPr>
        <p:spPr>
          <a:xfrm>
            <a:off x="6172200" y="2505075"/>
            <a:ext cx="518371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D8B7FD0-1006-F954-F93F-78ACC6FDE346}"/>
              </a:ext>
            </a:extLst>
          </p:cNvPr>
          <p:cNvSpPr>
            <a:spLocks noGrp="1"/>
          </p:cNvSpPr>
          <p:nvPr>
            <p:ph type="dt" sz="half" idx="10"/>
          </p:nvPr>
        </p:nvSpPr>
        <p:spPr/>
        <p:txBody>
          <a:bodyPr/>
          <a:lstStyle>
            <a:lvl1pPr>
              <a:defRPr/>
            </a:lvl1pPr>
          </a:lstStyle>
          <a:p>
            <a:endParaRPr lang="en-US" altLang="en-US"/>
          </a:p>
        </p:txBody>
      </p:sp>
      <p:sp>
        <p:nvSpPr>
          <p:cNvPr id="8" name="Footer Placeholder 7">
            <a:extLst>
              <a:ext uri="{FF2B5EF4-FFF2-40B4-BE49-F238E27FC236}">
                <a16:creationId xmlns:a16="http://schemas.microsoft.com/office/drawing/2014/main" id="{EF80CE0C-2E1E-1015-22EF-00F885B2FE0D}"/>
              </a:ext>
            </a:extLst>
          </p:cNvPr>
          <p:cNvSpPr>
            <a:spLocks noGrp="1"/>
          </p:cNvSpPr>
          <p:nvPr>
            <p:ph type="ftr" sz="quarter" idx="11"/>
          </p:nvPr>
        </p:nvSpPr>
        <p:spPr/>
        <p:txBody>
          <a:bodyPr/>
          <a:lstStyle>
            <a:lvl1pPr>
              <a:defRPr/>
            </a:lvl1pPr>
          </a:lstStyle>
          <a:p>
            <a:endParaRPr lang="en-US" altLang="en-US"/>
          </a:p>
        </p:txBody>
      </p:sp>
      <p:sp>
        <p:nvSpPr>
          <p:cNvPr id="9" name="Slide Number Placeholder 8">
            <a:extLst>
              <a:ext uri="{FF2B5EF4-FFF2-40B4-BE49-F238E27FC236}">
                <a16:creationId xmlns:a16="http://schemas.microsoft.com/office/drawing/2014/main" id="{6F37A6A8-AFCE-B786-06A9-5280AE1E2450}"/>
              </a:ext>
            </a:extLst>
          </p:cNvPr>
          <p:cNvSpPr>
            <a:spLocks noGrp="1"/>
          </p:cNvSpPr>
          <p:nvPr>
            <p:ph type="sldNum" sz="quarter" idx="12"/>
          </p:nvPr>
        </p:nvSpPr>
        <p:spPr/>
        <p:txBody>
          <a:bodyPr/>
          <a:lstStyle>
            <a:lvl1pPr>
              <a:defRPr/>
            </a:lvl1pPr>
          </a:lstStyle>
          <a:p>
            <a:fld id="{70B813CF-34FA-4ED6-A4FF-0C8DD3932690}" type="slidenum">
              <a:rPr lang="en-US" altLang="en-US"/>
              <a:pPr/>
              <a:t>‹#›</a:t>
            </a:fld>
            <a:endParaRPr lang="en-US" altLang="en-US"/>
          </a:p>
        </p:txBody>
      </p:sp>
    </p:spTree>
    <p:extLst>
      <p:ext uri="{BB962C8B-B14F-4D97-AF65-F5344CB8AC3E}">
        <p14:creationId xmlns:p14="http://schemas.microsoft.com/office/powerpoint/2010/main" val="176923163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6C4CF6-68D5-EC5B-31FD-10120798D22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D0CBB55-A8CE-846F-3AC7-D5D555C2DD45}"/>
              </a:ext>
            </a:extLst>
          </p:cNvPr>
          <p:cNvSpPr>
            <a:spLocks noGrp="1"/>
          </p:cNvSpPr>
          <p:nvPr>
            <p:ph type="dt" sz="half" idx="10"/>
          </p:nvPr>
        </p:nvSpPr>
        <p:spPr/>
        <p:txBody>
          <a:bodyPr/>
          <a:lstStyle>
            <a:lvl1pPr>
              <a:defRPr/>
            </a:lvl1pPr>
          </a:lstStyle>
          <a:p>
            <a:endParaRPr lang="en-US" altLang="en-US"/>
          </a:p>
        </p:txBody>
      </p:sp>
      <p:sp>
        <p:nvSpPr>
          <p:cNvPr id="4" name="Footer Placeholder 3">
            <a:extLst>
              <a:ext uri="{FF2B5EF4-FFF2-40B4-BE49-F238E27FC236}">
                <a16:creationId xmlns:a16="http://schemas.microsoft.com/office/drawing/2014/main" id="{27BD19C7-C30D-1898-E578-6B39056B2A9F}"/>
              </a:ext>
            </a:extLst>
          </p:cNvPr>
          <p:cNvSpPr>
            <a:spLocks noGrp="1"/>
          </p:cNvSpPr>
          <p:nvPr>
            <p:ph type="ftr" sz="quarter" idx="11"/>
          </p:nvPr>
        </p:nvSpPr>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6663FC7F-3773-50E4-4248-A559ECF5F741}"/>
              </a:ext>
            </a:extLst>
          </p:cNvPr>
          <p:cNvSpPr>
            <a:spLocks noGrp="1"/>
          </p:cNvSpPr>
          <p:nvPr>
            <p:ph type="sldNum" sz="quarter" idx="12"/>
          </p:nvPr>
        </p:nvSpPr>
        <p:spPr/>
        <p:txBody>
          <a:bodyPr/>
          <a:lstStyle>
            <a:lvl1pPr>
              <a:defRPr/>
            </a:lvl1pPr>
          </a:lstStyle>
          <a:p>
            <a:fld id="{C5F8AEB8-E97C-4AD5-BBF8-7BA296D68D05}" type="slidenum">
              <a:rPr lang="en-US" altLang="en-US"/>
              <a:pPr/>
              <a:t>‹#›</a:t>
            </a:fld>
            <a:endParaRPr lang="en-US" altLang="en-US"/>
          </a:p>
        </p:txBody>
      </p:sp>
    </p:spTree>
    <p:extLst>
      <p:ext uri="{BB962C8B-B14F-4D97-AF65-F5344CB8AC3E}">
        <p14:creationId xmlns:p14="http://schemas.microsoft.com/office/powerpoint/2010/main" val="18976832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CB9452-B5CD-13C7-CDFB-BCFB30A1955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CFB055E-6C4D-ACD4-0EC6-12C48036DF4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F3F5B6E-AC56-7806-0410-E2347030A2F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F34F750-3A12-349A-3E1A-3A601789D526}"/>
              </a:ext>
            </a:extLst>
          </p:cNvPr>
          <p:cNvSpPr>
            <a:spLocks noGrp="1"/>
          </p:cNvSpPr>
          <p:nvPr>
            <p:ph type="dt" sz="half" idx="10"/>
          </p:nvPr>
        </p:nvSpPr>
        <p:spPr/>
        <p:txBody>
          <a:bodyPr/>
          <a:lstStyle/>
          <a:p>
            <a:fld id="{07CBB84A-3359-46FB-8B96-A61DE153F194}" type="datetimeFigureOut">
              <a:rPr lang="en-US" smtClean="0"/>
              <a:t>1/6/2023</a:t>
            </a:fld>
            <a:endParaRPr lang="en-US"/>
          </a:p>
        </p:txBody>
      </p:sp>
      <p:sp>
        <p:nvSpPr>
          <p:cNvPr id="6" name="Footer Placeholder 5">
            <a:extLst>
              <a:ext uri="{FF2B5EF4-FFF2-40B4-BE49-F238E27FC236}">
                <a16:creationId xmlns:a16="http://schemas.microsoft.com/office/drawing/2014/main" id="{D209DFA3-3C38-2C07-D9ED-4851563BDE5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1DB21D9-A6B2-342D-0B83-FABB41E87F9C}"/>
              </a:ext>
            </a:extLst>
          </p:cNvPr>
          <p:cNvSpPr>
            <a:spLocks noGrp="1"/>
          </p:cNvSpPr>
          <p:nvPr>
            <p:ph type="sldNum" sz="quarter" idx="12"/>
          </p:nvPr>
        </p:nvSpPr>
        <p:spPr/>
        <p:txBody>
          <a:bodyPr/>
          <a:lstStyle/>
          <a:p>
            <a:fld id="{8D423C81-3AAC-4FAB-9EB9-BE4CE3702FA0}" type="slidenum">
              <a:rPr lang="en-US" smtClean="0"/>
              <a:t>‹#›</a:t>
            </a:fld>
            <a:endParaRPr lang="en-US"/>
          </a:p>
        </p:txBody>
      </p:sp>
    </p:spTree>
    <p:extLst>
      <p:ext uri="{BB962C8B-B14F-4D97-AF65-F5344CB8AC3E}">
        <p14:creationId xmlns:p14="http://schemas.microsoft.com/office/powerpoint/2010/main" val="236010637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88068D0-575A-69DC-A00C-6C5C6AA3D299}"/>
              </a:ext>
            </a:extLst>
          </p:cNvPr>
          <p:cNvSpPr>
            <a:spLocks noGrp="1"/>
          </p:cNvSpPr>
          <p:nvPr>
            <p:ph type="dt" sz="half" idx="10"/>
          </p:nvPr>
        </p:nvSpPr>
        <p:spPr/>
        <p:txBody>
          <a:bodyPr/>
          <a:lstStyle>
            <a:lvl1pPr>
              <a:defRPr/>
            </a:lvl1pPr>
          </a:lstStyle>
          <a:p>
            <a:endParaRPr lang="en-US" altLang="en-US"/>
          </a:p>
        </p:txBody>
      </p:sp>
      <p:sp>
        <p:nvSpPr>
          <p:cNvPr id="3" name="Footer Placeholder 2">
            <a:extLst>
              <a:ext uri="{FF2B5EF4-FFF2-40B4-BE49-F238E27FC236}">
                <a16:creationId xmlns:a16="http://schemas.microsoft.com/office/drawing/2014/main" id="{7D5559B3-BC14-DDBF-C45C-B9C5430F1D19}"/>
              </a:ext>
            </a:extLst>
          </p:cNvPr>
          <p:cNvSpPr>
            <a:spLocks noGrp="1"/>
          </p:cNvSpPr>
          <p:nvPr>
            <p:ph type="ftr" sz="quarter" idx="11"/>
          </p:nvPr>
        </p:nvSpPr>
        <p:spPr/>
        <p:txBody>
          <a:bodyPr/>
          <a:lstStyle>
            <a:lvl1pPr>
              <a:defRPr/>
            </a:lvl1pPr>
          </a:lstStyle>
          <a:p>
            <a:endParaRPr lang="en-US" altLang="en-US"/>
          </a:p>
        </p:txBody>
      </p:sp>
      <p:sp>
        <p:nvSpPr>
          <p:cNvPr id="4" name="Slide Number Placeholder 3">
            <a:extLst>
              <a:ext uri="{FF2B5EF4-FFF2-40B4-BE49-F238E27FC236}">
                <a16:creationId xmlns:a16="http://schemas.microsoft.com/office/drawing/2014/main" id="{B5DFD655-9B8E-7E1B-E582-3E50636CE87D}"/>
              </a:ext>
            </a:extLst>
          </p:cNvPr>
          <p:cNvSpPr>
            <a:spLocks noGrp="1"/>
          </p:cNvSpPr>
          <p:nvPr>
            <p:ph type="sldNum" sz="quarter" idx="12"/>
          </p:nvPr>
        </p:nvSpPr>
        <p:spPr/>
        <p:txBody>
          <a:bodyPr/>
          <a:lstStyle>
            <a:lvl1pPr>
              <a:defRPr/>
            </a:lvl1pPr>
          </a:lstStyle>
          <a:p>
            <a:fld id="{61837031-C6E8-4CA8-962E-34F7E4C52BCE}" type="slidenum">
              <a:rPr lang="en-US" altLang="en-US"/>
              <a:pPr/>
              <a:t>‹#›</a:t>
            </a:fld>
            <a:endParaRPr lang="en-US" altLang="en-US"/>
          </a:p>
        </p:txBody>
      </p:sp>
    </p:spTree>
    <p:extLst>
      <p:ext uri="{BB962C8B-B14F-4D97-AF65-F5344CB8AC3E}">
        <p14:creationId xmlns:p14="http://schemas.microsoft.com/office/powerpoint/2010/main" val="419645830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CC963-4BFD-C305-EF33-DEAE19FEDAE9}"/>
              </a:ext>
            </a:extLst>
          </p:cNvPr>
          <p:cNvSpPr>
            <a:spLocks noGrp="1"/>
          </p:cNvSpPr>
          <p:nvPr>
            <p:ph type="title"/>
          </p:nvPr>
        </p:nvSpPr>
        <p:spPr>
          <a:xfrm>
            <a:off x="840318" y="457200"/>
            <a:ext cx="3932767" cy="1600200"/>
          </a:xfrm>
        </p:spPr>
        <p:txBody>
          <a:bodyPr/>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A0985D0-A883-63F8-CC4C-908BFA76EECB}"/>
              </a:ext>
            </a:extLst>
          </p:cNvPr>
          <p:cNvSpPr>
            <a:spLocks noGrp="1"/>
          </p:cNvSpPr>
          <p:nvPr>
            <p:ph idx="1"/>
          </p:nvPr>
        </p:nvSpPr>
        <p:spPr>
          <a:xfrm>
            <a:off x="5183717"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530AE34-4AAC-851C-78A2-59217FA58308}"/>
              </a:ext>
            </a:extLst>
          </p:cNvPr>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3F6A156-377F-CCB4-539D-F4FD39A64CFB}"/>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9CE456F6-0BBA-EB89-6885-D4A34AE4240F}"/>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124A90D4-869F-AAE7-E847-19CA2378BC43}"/>
              </a:ext>
            </a:extLst>
          </p:cNvPr>
          <p:cNvSpPr>
            <a:spLocks noGrp="1"/>
          </p:cNvSpPr>
          <p:nvPr>
            <p:ph type="sldNum" sz="quarter" idx="12"/>
          </p:nvPr>
        </p:nvSpPr>
        <p:spPr/>
        <p:txBody>
          <a:bodyPr/>
          <a:lstStyle>
            <a:lvl1pPr>
              <a:defRPr/>
            </a:lvl1pPr>
          </a:lstStyle>
          <a:p>
            <a:fld id="{29D55606-47D5-4D8D-841F-98C9F4FD17A5}" type="slidenum">
              <a:rPr lang="en-US" altLang="en-US"/>
              <a:pPr/>
              <a:t>‹#›</a:t>
            </a:fld>
            <a:endParaRPr lang="en-US" altLang="en-US"/>
          </a:p>
        </p:txBody>
      </p:sp>
    </p:spTree>
    <p:extLst>
      <p:ext uri="{BB962C8B-B14F-4D97-AF65-F5344CB8AC3E}">
        <p14:creationId xmlns:p14="http://schemas.microsoft.com/office/powerpoint/2010/main" val="228786583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7B43DE-340D-7DDC-7997-4F9D8FD0D64F}"/>
              </a:ext>
            </a:extLst>
          </p:cNvPr>
          <p:cNvSpPr>
            <a:spLocks noGrp="1"/>
          </p:cNvSpPr>
          <p:nvPr>
            <p:ph type="title"/>
          </p:nvPr>
        </p:nvSpPr>
        <p:spPr>
          <a:xfrm>
            <a:off x="840318" y="457200"/>
            <a:ext cx="3932767" cy="1600200"/>
          </a:xfrm>
        </p:spPr>
        <p:txBody>
          <a:bodyPr/>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869310E-1B65-7EA9-5C22-718E8BBDAC1E}"/>
              </a:ext>
            </a:extLst>
          </p:cNvPr>
          <p:cNvSpPr>
            <a:spLocks noGrp="1"/>
          </p:cNvSpPr>
          <p:nvPr>
            <p:ph type="pic" idx="1"/>
          </p:nvPr>
        </p:nvSpPr>
        <p:spPr>
          <a:xfrm>
            <a:off x="5183717"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063B725-E71A-7E16-0B2D-0DDABD216B22}"/>
              </a:ext>
            </a:extLst>
          </p:cNvPr>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C54C3AE-95DE-7E16-F929-B6E91F2AD434}"/>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681A6E43-5AC4-CD89-A9AC-65BF12FA3C27}"/>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4F088F7C-EBBC-728E-91B4-4D9E34342282}"/>
              </a:ext>
            </a:extLst>
          </p:cNvPr>
          <p:cNvSpPr>
            <a:spLocks noGrp="1"/>
          </p:cNvSpPr>
          <p:nvPr>
            <p:ph type="sldNum" sz="quarter" idx="12"/>
          </p:nvPr>
        </p:nvSpPr>
        <p:spPr/>
        <p:txBody>
          <a:bodyPr/>
          <a:lstStyle>
            <a:lvl1pPr>
              <a:defRPr/>
            </a:lvl1pPr>
          </a:lstStyle>
          <a:p>
            <a:fld id="{4DEEE213-4B91-49DC-A127-612BA6F774ED}" type="slidenum">
              <a:rPr lang="en-US" altLang="en-US"/>
              <a:pPr/>
              <a:t>‹#›</a:t>
            </a:fld>
            <a:endParaRPr lang="en-US" altLang="en-US"/>
          </a:p>
        </p:txBody>
      </p:sp>
    </p:spTree>
    <p:extLst>
      <p:ext uri="{BB962C8B-B14F-4D97-AF65-F5344CB8AC3E}">
        <p14:creationId xmlns:p14="http://schemas.microsoft.com/office/powerpoint/2010/main" val="359982409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3D5C6C-1069-BB00-6032-FA91ECA4397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7A9A1D8-ED0B-CCD0-9D21-11D93BC046F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589D857-D3EA-78E7-70C8-9BEFAB2E0566}"/>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9ABD8FB1-E91E-C3F0-2082-D08ACBB0C6E0}"/>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049D068C-CA36-1020-E211-C1B4FD62CF88}"/>
              </a:ext>
            </a:extLst>
          </p:cNvPr>
          <p:cNvSpPr>
            <a:spLocks noGrp="1"/>
          </p:cNvSpPr>
          <p:nvPr>
            <p:ph type="sldNum" sz="quarter" idx="12"/>
          </p:nvPr>
        </p:nvSpPr>
        <p:spPr/>
        <p:txBody>
          <a:bodyPr/>
          <a:lstStyle>
            <a:lvl1pPr>
              <a:defRPr/>
            </a:lvl1pPr>
          </a:lstStyle>
          <a:p>
            <a:fld id="{188684A0-F443-4299-B4FA-493078CC1ACA}" type="slidenum">
              <a:rPr lang="en-US" altLang="en-US"/>
              <a:pPr/>
              <a:t>‹#›</a:t>
            </a:fld>
            <a:endParaRPr lang="en-US" altLang="en-US"/>
          </a:p>
        </p:txBody>
      </p:sp>
    </p:spTree>
    <p:extLst>
      <p:ext uri="{BB962C8B-B14F-4D97-AF65-F5344CB8AC3E}">
        <p14:creationId xmlns:p14="http://schemas.microsoft.com/office/powerpoint/2010/main" val="166532027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F19AAE8-1EF0-9646-C816-6AD80D498F4E}"/>
              </a:ext>
            </a:extLst>
          </p:cNvPr>
          <p:cNvSpPr>
            <a:spLocks noGrp="1"/>
          </p:cNvSpPr>
          <p:nvPr>
            <p:ph type="title" orient="vert"/>
          </p:nvPr>
        </p:nvSpPr>
        <p:spPr>
          <a:xfrm>
            <a:off x="8661400" y="228600"/>
            <a:ext cx="2616200" cy="5867400"/>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99CFEBD-B51A-831F-59B4-1E5459059696}"/>
              </a:ext>
            </a:extLst>
          </p:cNvPr>
          <p:cNvSpPr>
            <a:spLocks noGrp="1"/>
          </p:cNvSpPr>
          <p:nvPr>
            <p:ph type="body" orient="vert" idx="1"/>
          </p:nvPr>
        </p:nvSpPr>
        <p:spPr>
          <a:xfrm>
            <a:off x="812800" y="228600"/>
            <a:ext cx="7645400" cy="5867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9F339C1-997D-CCB2-51BB-9B74A6D5743F}"/>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C267FE7F-E565-346D-0673-F0AC1A8E1955}"/>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762725EA-1F0B-8588-8761-CA9123C1174C}"/>
              </a:ext>
            </a:extLst>
          </p:cNvPr>
          <p:cNvSpPr>
            <a:spLocks noGrp="1"/>
          </p:cNvSpPr>
          <p:nvPr>
            <p:ph type="sldNum" sz="quarter" idx="12"/>
          </p:nvPr>
        </p:nvSpPr>
        <p:spPr/>
        <p:txBody>
          <a:bodyPr/>
          <a:lstStyle>
            <a:lvl1pPr>
              <a:defRPr/>
            </a:lvl1pPr>
          </a:lstStyle>
          <a:p>
            <a:fld id="{1ACFB440-7189-4BE9-9EEA-AC9FA22E6EA8}" type="slidenum">
              <a:rPr lang="en-US" altLang="en-US"/>
              <a:pPr/>
              <a:t>‹#›</a:t>
            </a:fld>
            <a:endParaRPr lang="en-US" altLang="en-US"/>
          </a:p>
        </p:txBody>
      </p:sp>
    </p:spTree>
    <p:extLst>
      <p:ext uri="{BB962C8B-B14F-4D97-AF65-F5344CB8AC3E}">
        <p14:creationId xmlns:p14="http://schemas.microsoft.com/office/powerpoint/2010/main" val="32537916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9DF4A9-2547-AE31-B1D4-87873D17DA5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DD1AAE4-317A-3FF4-2ABD-4DC0EBF8E60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2DDCAF5-550A-DD02-A82A-0936E18C77C2}"/>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E012B738-F39F-1A6A-EC3B-D360D2C01B89}"/>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BB0D567A-899D-1C06-4BE9-48E2CEC3FE94}"/>
              </a:ext>
            </a:extLst>
          </p:cNvPr>
          <p:cNvSpPr>
            <a:spLocks noGrp="1"/>
          </p:cNvSpPr>
          <p:nvPr>
            <p:ph type="sldNum" sz="quarter" idx="12"/>
          </p:nvPr>
        </p:nvSpPr>
        <p:spPr/>
        <p:txBody>
          <a:bodyPr/>
          <a:lstStyle>
            <a:lvl1pPr>
              <a:defRPr/>
            </a:lvl1pPr>
          </a:lstStyle>
          <a:p>
            <a:fld id="{6EA357CA-EBF0-41DF-9433-36F1E891270E}" type="slidenum">
              <a:rPr lang="en-US" altLang="en-US"/>
              <a:pPr/>
              <a:t>‹#›</a:t>
            </a:fld>
            <a:endParaRPr lang="en-US" altLang="en-US"/>
          </a:p>
        </p:txBody>
      </p:sp>
    </p:spTree>
    <p:extLst>
      <p:ext uri="{BB962C8B-B14F-4D97-AF65-F5344CB8AC3E}">
        <p14:creationId xmlns:p14="http://schemas.microsoft.com/office/powerpoint/2010/main" val="185228564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01F16E-C1D6-8023-3FE3-822FB06C31F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89BB165-9E7F-022B-859F-AE71EA80177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579AB8-4D91-AD3B-BBD9-4B9809765149}"/>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0E0C99EB-0FD6-AE9C-82AD-9CF9E6A1ABC4}"/>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6585BDEE-6FA1-66A1-9C35-29E7BBFA4463}"/>
              </a:ext>
            </a:extLst>
          </p:cNvPr>
          <p:cNvSpPr>
            <a:spLocks noGrp="1"/>
          </p:cNvSpPr>
          <p:nvPr>
            <p:ph type="sldNum" sz="quarter" idx="12"/>
          </p:nvPr>
        </p:nvSpPr>
        <p:spPr/>
        <p:txBody>
          <a:bodyPr/>
          <a:lstStyle>
            <a:lvl1pPr>
              <a:defRPr/>
            </a:lvl1pPr>
          </a:lstStyle>
          <a:p>
            <a:fld id="{075692E9-4E74-4B2A-AD33-D52684993ED5}" type="slidenum">
              <a:rPr lang="en-US" altLang="en-US"/>
              <a:pPr/>
              <a:t>‹#›</a:t>
            </a:fld>
            <a:endParaRPr lang="en-US" altLang="en-US"/>
          </a:p>
        </p:txBody>
      </p:sp>
    </p:spTree>
    <p:extLst>
      <p:ext uri="{BB962C8B-B14F-4D97-AF65-F5344CB8AC3E}">
        <p14:creationId xmlns:p14="http://schemas.microsoft.com/office/powerpoint/2010/main" val="172170786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CF7F68-88A0-AFBF-7774-BF882E4EE03A}"/>
              </a:ext>
            </a:extLst>
          </p:cNvPr>
          <p:cNvSpPr>
            <a:spLocks noGrp="1"/>
          </p:cNvSpPr>
          <p:nvPr>
            <p:ph type="title"/>
          </p:nvPr>
        </p:nvSpPr>
        <p:spPr>
          <a:xfrm>
            <a:off x="831851" y="1709739"/>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E77B5BF-C607-1032-FBC9-DDDFDD91542F}"/>
              </a:ext>
            </a:extLst>
          </p:cNvPr>
          <p:cNvSpPr>
            <a:spLocks noGrp="1"/>
          </p:cNvSpPr>
          <p:nvPr>
            <p:ph type="body" idx="1"/>
          </p:nvPr>
        </p:nvSpPr>
        <p:spPr>
          <a:xfrm>
            <a:off x="831851" y="4589464"/>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a:extLst>
              <a:ext uri="{FF2B5EF4-FFF2-40B4-BE49-F238E27FC236}">
                <a16:creationId xmlns:a16="http://schemas.microsoft.com/office/drawing/2014/main" id="{34F62E8E-7594-11E2-3A95-45087029D239}"/>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C813E33F-7615-ECBB-BA73-B6D8A54D84AE}"/>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E8D5C120-8975-CFCA-72E5-4281E5B9EE74}"/>
              </a:ext>
            </a:extLst>
          </p:cNvPr>
          <p:cNvSpPr>
            <a:spLocks noGrp="1"/>
          </p:cNvSpPr>
          <p:nvPr>
            <p:ph type="sldNum" sz="quarter" idx="12"/>
          </p:nvPr>
        </p:nvSpPr>
        <p:spPr/>
        <p:txBody>
          <a:bodyPr/>
          <a:lstStyle>
            <a:lvl1pPr>
              <a:defRPr/>
            </a:lvl1pPr>
          </a:lstStyle>
          <a:p>
            <a:fld id="{E0A71B54-0887-4254-B700-16DB00A37796}" type="slidenum">
              <a:rPr lang="en-US" altLang="en-US"/>
              <a:pPr/>
              <a:t>‹#›</a:t>
            </a:fld>
            <a:endParaRPr lang="en-US" altLang="en-US"/>
          </a:p>
        </p:txBody>
      </p:sp>
    </p:spTree>
    <p:extLst>
      <p:ext uri="{BB962C8B-B14F-4D97-AF65-F5344CB8AC3E}">
        <p14:creationId xmlns:p14="http://schemas.microsoft.com/office/powerpoint/2010/main" val="235584754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FE52CA-DECF-5597-E6BF-F0E777A0DCB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6B9596C-E949-2F6D-55E9-32BB37E7E648}"/>
              </a:ext>
            </a:extLst>
          </p:cNvPr>
          <p:cNvSpPr>
            <a:spLocks noGrp="1"/>
          </p:cNvSpPr>
          <p:nvPr>
            <p:ph sz="half" idx="1"/>
          </p:nvPr>
        </p:nvSpPr>
        <p:spPr>
          <a:xfrm>
            <a:off x="914400" y="1981200"/>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B6745DC-4D7A-B941-880E-5A34107BAF86}"/>
              </a:ext>
            </a:extLst>
          </p:cNvPr>
          <p:cNvSpPr>
            <a:spLocks noGrp="1"/>
          </p:cNvSpPr>
          <p:nvPr>
            <p:ph sz="half" idx="2"/>
          </p:nvPr>
        </p:nvSpPr>
        <p:spPr>
          <a:xfrm>
            <a:off x="6197600" y="1981200"/>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2D2E02F-53A8-5489-626F-B6338DEB26A9}"/>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B4926273-67FA-6126-E0BD-6E58A3D609BF}"/>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28395C0C-C0AF-11E4-3357-774634D728B6}"/>
              </a:ext>
            </a:extLst>
          </p:cNvPr>
          <p:cNvSpPr>
            <a:spLocks noGrp="1"/>
          </p:cNvSpPr>
          <p:nvPr>
            <p:ph type="sldNum" sz="quarter" idx="12"/>
          </p:nvPr>
        </p:nvSpPr>
        <p:spPr/>
        <p:txBody>
          <a:bodyPr/>
          <a:lstStyle>
            <a:lvl1pPr>
              <a:defRPr/>
            </a:lvl1pPr>
          </a:lstStyle>
          <a:p>
            <a:fld id="{7E936223-EBCF-42A0-B27C-45CCC2C7D187}" type="slidenum">
              <a:rPr lang="en-US" altLang="en-US"/>
              <a:pPr/>
              <a:t>‹#›</a:t>
            </a:fld>
            <a:endParaRPr lang="en-US" altLang="en-US"/>
          </a:p>
        </p:txBody>
      </p:sp>
    </p:spTree>
    <p:extLst>
      <p:ext uri="{BB962C8B-B14F-4D97-AF65-F5344CB8AC3E}">
        <p14:creationId xmlns:p14="http://schemas.microsoft.com/office/powerpoint/2010/main" val="27448808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8C0BF3-FE2D-777B-92EA-958F1F823E33}"/>
              </a:ext>
            </a:extLst>
          </p:cNvPr>
          <p:cNvSpPr>
            <a:spLocks noGrp="1"/>
          </p:cNvSpPr>
          <p:nvPr>
            <p:ph type="title"/>
          </p:nvPr>
        </p:nvSpPr>
        <p:spPr>
          <a:xfrm>
            <a:off x="840317" y="365126"/>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EED6494-9DFB-3226-BC2C-C083617B3DE1}"/>
              </a:ext>
            </a:extLst>
          </p:cNvPr>
          <p:cNvSpPr>
            <a:spLocks noGrp="1"/>
          </p:cNvSpPr>
          <p:nvPr>
            <p:ph type="body" idx="1"/>
          </p:nvPr>
        </p:nvSpPr>
        <p:spPr>
          <a:xfrm>
            <a:off x="840318"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5F3D4DA-CA4F-FE17-9550-07547805125E}"/>
              </a:ext>
            </a:extLst>
          </p:cNvPr>
          <p:cNvSpPr>
            <a:spLocks noGrp="1"/>
          </p:cNvSpPr>
          <p:nvPr>
            <p:ph sz="half" idx="2"/>
          </p:nvPr>
        </p:nvSpPr>
        <p:spPr>
          <a:xfrm>
            <a:off x="840318" y="2505075"/>
            <a:ext cx="5158316"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A8D8600-6040-A8EB-26C0-66F95A5B6B8B}"/>
              </a:ext>
            </a:extLst>
          </p:cNvPr>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F7EE73B-B6A9-126F-2548-0B2E7ACCEA99}"/>
              </a:ext>
            </a:extLst>
          </p:cNvPr>
          <p:cNvSpPr>
            <a:spLocks noGrp="1"/>
          </p:cNvSpPr>
          <p:nvPr>
            <p:ph sz="quarter" idx="4"/>
          </p:nvPr>
        </p:nvSpPr>
        <p:spPr>
          <a:xfrm>
            <a:off x="6172200" y="2505075"/>
            <a:ext cx="518371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0B0312F-FC2C-AE00-C397-1EA68EABCB13}"/>
              </a:ext>
            </a:extLst>
          </p:cNvPr>
          <p:cNvSpPr>
            <a:spLocks noGrp="1"/>
          </p:cNvSpPr>
          <p:nvPr>
            <p:ph type="dt" sz="half" idx="10"/>
          </p:nvPr>
        </p:nvSpPr>
        <p:spPr/>
        <p:txBody>
          <a:bodyPr/>
          <a:lstStyle>
            <a:lvl1pPr>
              <a:defRPr/>
            </a:lvl1pPr>
          </a:lstStyle>
          <a:p>
            <a:endParaRPr lang="en-US" altLang="en-US"/>
          </a:p>
        </p:txBody>
      </p:sp>
      <p:sp>
        <p:nvSpPr>
          <p:cNvPr id="8" name="Footer Placeholder 7">
            <a:extLst>
              <a:ext uri="{FF2B5EF4-FFF2-40B4-BE49-F238E27FC236}">
                <a16:creationId xmlns:a16="http://schemas.microsoft.com/office/drawing/2014/main" id="{CDA386C3-9958-4987-23FB-A8693E3E0C82}"/>
              </a:ext>
            </a:extLst>
          </p:cNvPr>
          <p:cNvSpPr>
            <a:spLocks noGrp="1"/>
          </p:cNvSpPr>
          <p:nvPr>
            <p:ph type="ftr" sz="quarter" idx="11"/>
          </p:nvPr>
        </p:nvSpPr>
        <p:spPr/>
        <p:txBody>
          <a:bodyPr/>
          <a:lstStyle>
            <a:lvl1pPr>
              <a:defRPr/>
            </a:lvl1pPr>
          </a:lstStyle>
          <a:p>
            <a:endParaRPr lang="en-US" altLang="en-US"/>
          </a:p>
        </p:txBody>
      </p:sp>
      <p:sp>
        <p:nvSpPr>
          <p:cNvPr id="9" name="Slide Number Placeholder 8">
            <a:extLst>
              <a:ext uri="{FF2B5EF4-FFF2-40B4-BE49-F238E27FC236}">
                <a16:creationId xmlns:a16="http://schemas.microsoft.com/office/drawing/2014/main" id="{604F9533-8D2E-BDFD-DA3A-2DD7CF24C9BB}"/>
              </a:ext>
            </a:extLst>
          </p:cNvPr>
          <p:cNvSpPr>
            <a:spLocks noGrp="1"/>
          </p:cNvSpPr>
          <p:nvPr>
            <p:ph type="sldNum" sz="quarter" idx="12"/>
          </p:nvPr>
        </p:nvSpPr>
        <p:spPr/>
        <p:txBody>
          <a:bodyPr/>
          <a:lstStyle>
            <a:lvl1pPr>
              <a:defRPr/>
            </a:lvl1pPr>
          </a:lstStyle>
          <a:p>
            <a:fld id="{733801D5-727D-458A-B2FB-8C100FF17BBC}" type="slidenum">
              <a:rPr lang="en-US" altLang="en-US"/>
              <a:pPr/>
              <a:t>‹#›</a:t>
            </a:fld>
            <a:endParaRPr lang="en-US" altLang="en-US"/>
          </a:p>
        </p:txBody>
      </p:sp>
    </p:spTree>
    <p:extLst>
      <p:ext uri="{BB962C8B-B14F-4D97-AF65-F5344CB8AC3E}">
        <p14:creationId xmlns:p14="http://schemas.microsoft.com/office/powerpoint/2010/main" val="22827193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D762F5-6EED-9FF2-F8C4-30868ED5309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D6A007E-83CB-2C45-D464-68777FAE2B4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46193DC-E252-42DF-6BF3-393A933C360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85C4801-54C0-8C66-904E-C5E185B3B51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E53A0E1-D5FD-346A-80C9-1CE0F71D6D2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D59AC59-1127-6F27-F030-A19583DE0CF0}"/>
              </a:ext>
            </a:extLst>
          </p:cNvPr>
          <p:cNvSpPr>
            <a:spLocks noGrp="1"/>
          </p:cNvSpPr>
          <p:nvPr>
            <p:ph type="dt" sz="half" idx="10"/>
          </p:nvPr>
        </p:nvSpPr>
        <p:spPr/>
        <p:txBody>
          <a:bodyPr/>
          <a:lstStyle/>
          <a:p>
            <a:fld id="{07CBB84A-3359-46FB-8B96-A61DE153F194}" type="datetimeFigureOut">
              <a:rPr lang="en-US" smtClean="0"/>
              <a:t>1/6/2023</a:t>
            </a:fld>
            <a:endParaRPr lang="en-US"/>
          </a:p>
        </p:txBody>
      </p:sp>
      <p:sp>
        <p:nvSpPr>
          <p:cNvPr id="8" name="Footer Placeholder 7">
            <a:extLst>
              <a:ext uri="{FF2B5EF4-FFF2-40B4-BE49-F238E27FC236}">
                <a16:creationId xmlns:a16="http://schemas.microsoft.com/office/drawing/2014/main" id="{7FCC0BB7-FFD0-C222-FEE6-1A5F81FD2CA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C56B175-5378-3B26-C15D-18E5D3A78CD2}"/>
              </a:ext>
            </a:extLst>
          </p:cNvPr>
          <p:cNvSpPr>
            <a:spLocks noGrp="1"/>
          </p:cNvSpPr>
          <p:nvPr>
            <p:ph type="sldNum" sz="quarter" idx="12"/>
          </p:nvPr>
        </p:nvSpPr>
        <p:spPr/>
        <p:txBody>
          <a:bodyPr/>
          <a:lstStyle/>
          <a:p>
            <a:fld id="{8D423C81-3AAC-4FAB-9EB9-BE4CE3702FA0}" type="slidenum">
              <a:rPr lang="en-US" smtClean="0"/>
              <a:t>‹#›</a:t>
            </a:fld>
            <a:endParaRPr lang="en-US"/>
          </a:p>
        </p:txBody>
      </p:sp>
    </p:spTree>
    <p:extLst>
      <p:ext uri="{BB962C8B-B14F-4D97-AF65-F5344CB8AC3E}">
        <p14:creationId xmlns:p14="http://schemas.microsoft.com/office/powerpoint/2010/main" val="45554022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E69F42-B9E8-ADBD-942F-6C4A8C54565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C673DD8-60D0-C455-9484-4BDFF29FBB05}"/>
              </a:ext>
            </a:extLst>
          </p:cNvPr>
          <p:cNvSpPr>
            <a:spLocks noGrp="1"/>
          </p:cNvSpPr>
          <p:nvPr>
            <p:ph type="dt" sz="half" idx="10"/>
          </p:nvPr>
        </p:nvSpPr>
        <p:spPr/>
        <p:txBody>
          <a:bodyPr/>
          <a:lstStyle>
            <a:lvl1pPr>
              <a:defRPr/>
            </a:lvl1pPr>
          </a:lstStyle>
          <a:p>
            <a:endParaRPr lang="en-US" altLang="en-US"/>
          </a:p>
        </p:txBody>
      </p:sp>
      <p:sp>
        <p:nvSpPr>
          <p:cNvPr id="4" name="Footer Placeholder 3">
            <a:extLst>
              <a:ext uri="{FF2B5EF4-FFF2-40B4-BE49-F238E27FC236}">
                <a16:creationId xmlns:a16="http://schemas.microsoft.com/office/drawing/2014/main" id="{ACAA7D35-4FBA-7197-C357-C48863B10DAA}"/>
              </a:ext>
            </a:extLst>
          </p:cNvPr>
          <p:cNvSpPr>
            <a:spLocks noGrp="1"/>
          </p:cNvSpPr>
          <p:nvPr>
            <p:ph type="ftr" sz="quarter" idx="11"/>
          </p:nvPr>
        </p:nvSpPr>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F2E23E0C-6594-A3D4-8C7B-FD62CC300F05}"/>
              </a:ext>
            </a:extLst>
          </p:cNvPr>
          <p:cNvSpPr>
            <a:spLocks noGrp="1"/>
          </p:cNvSpPr>
          <p:nvPr>
            <p:ph type="sldNum" sz="quarter" idx="12"/>
          </p:nvPr>
        </p:nvSpPr>
        <p:spPr/>
        <p:txBody>
          <a:bodyPr/>
          <a:lstStyle>
            <a:lvl1pPr>
              <a:defRPr/>
            </a:lvl1pPr>
          </a:lstStyle>
          <a:p>
            <a:fld id="{544BC706-164D-476A-9827-88D939DB3D08}" type="slidenum">
              <a:rPr lang="en-US" altLang="en-US"/>
              <a:pPr/>
              <a:t>‹#›</a:t>
            </a:fld>
            <a:endParaRPr lang="en-US" altLang="en-US"/>
          </a:p>
        </p:txBody>
      </p:sp>
    </p:spTree>
    <p:extLst>
      <p:ext uri="{BB962C8B-B14F-4D97-AF65-F5344CB8AC3E}">
        <p14:creationId xmlns:p14="http://schemas.microsoft.com/office/powerpoint/2010/main" val="379320326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4ACA482-1585-E018-6CC6-43B62FDBE328}"/>
              </a:ext>
            </a:extLst>
          </p:cNvPr>
          <p:cNvSpPr>
            <a:spLocks noGrp="1"/>
          </p:cNvSpPr>
          <p:nvPr>
            <p:ph type="dt" sz="half" idx="10"/>
          </p:nvPr>
        </p:nvSpPr>
        <p:spPr/>
        <p:txBody>
          <a:bodyPr/>
          <a:lstStyle>
            <a:lvl1pPr>
              <a:defRPr/>
            </a:lvl1pPr>
          </a:lstStyle>
          <a:p>
            <a:endParaRPr lang="en-US" altLang="en-US"/>
          </a:p>
        </p:txBody>
      </p:sp>
      <p:sp>
        <p:nvSpPr>
          <p:cNvPr id="3" name="Footer Placeholder 2">
            <a:extLst>
              <a:ext uri="{FF2B5EF4-FFF2-40B4-BE49-F238E27FC236}">
                <a16:creationId xmlns:a16="http://schemas.microsoft.com/office/drawing/2014/main" id="{E7A8BF69-7520-F72C-305A-8B8515ADE0FF}"/>
              </a:ext>
            </a:extLst>
          </p:cNvPr>
          <p:cNvSpPr>
            <a:spLocks noGrp="1"/>
          </p:cNvSpPr>
          <p:nvPr>
            <p:ph type="ftr" sz="quarter" idx="11"/>
          </p:nvPr>
        </p:nvSpPr>
        <p:spPr/>
        <p:txBody>
          <a:bodyPr/>
          <a:lstStyle>
            <a:lvl1pPr>
              <a:defRPr/>
            </a:lvl1pPr>
          </a:lstStyle>
          <a:p>
            <a:endParaRPr lang="en-US" altLang="en-US"/>
          </a:p>
        </p:txBody>
      </p:sp>
      <p:sp>
        <p:nvSpPr>
          <p:cNvPr id="4" name="Slide Number Placeholder 3">
            <a:extLst>
              <a:ext uri="{FF2B5EF4-FFF2-40B4-BE49-F238E27FC236}">
                <a16:creationId xmlns:a16="http://schemas.microsoft.com/office/drawing/2014/main" id="{8828B473-C9CA-0269-3521-9B4B8BCBA538}"/>
              </a:ext>
            </a:extLst>
          </p:cNvPr>
          <p:cNvSpPr>
            <a:spLocks noGrp="1"/>
          </p:cNvSpPr>
          <p:nvPr>
            <p:ph type="sldNum" sz="quarter" idx="12"/>
          </p:nvPr>
        </p:nvSpPr>
        <p:spPr/>
        <p:txBody>
          <a:bodyPr/>
          <a:lstStyle>
            <a:lvl1pPr>
              <a:defRPr/>
            </a:lvl1pPr>
          </a:lstStyle>
          <a:p>
            <a:fld id="{B602505A-ED6F-4C43-813D-A24F1CF1F91C}" type="slidenum">
              <a:rPr lang="en-US" altLang="en-US"/>
              <a:pPr/>
              <a:t>‹#›</a:t>
            </a:fld>
            <a:endParaRPr lang="en-US" altLang="en-US"/>
          </a:p>
        </p:txBody>
      </p:sp>
    </p:spTree>
    <p:extLst>
      <p:ext uri="{BB962C8B-B14F-4D97-AF65-F5344CB8AC3E}">
        <p14:creationId xmlns:p14="http://schemas.microsoft.com/office/powerpoint/2010/main" val="399803951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E3A4B5-67A9-35E5-8135-588C0FFEAB16}"/>
              </a:ext>
            </a:extLst>
          </p:cNvPr>
          <p:cNvSpPr>
            <a:spLocks noGrp="1"/>
          </p:cNvSpPr>
          <p:nvPr>
            <p:ph type="title"/>
          </p:nvPr>
        </p:nvSpPr>
        <p:spPr>
          <a:xfrm>
            <a:off x="840318" y="457200"/>
            <a:ext cx="393276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0928010-4EEB-6161-D78A-EADEFBB8CD08}"/>
              </a:ext>
            </a:extLst>
          </p:cNvPr>
          <p:cNvSpPr>
            <a:spLocks noGrp="1"/>
          </p:cNvSpPr>
          <p:nvPr>
            <p:ph idx="1"/>
          </p:nvPr>
        </p:nvSpPr>
        <p:spPr>
          <a:xfrm>
            <a:off x="5183717"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172E595-F5D9-E2B0-2271-3DAE00B7CF0E}"/>
              </a:ext>
            </a:extLst>
          </p:cNvPr>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AE51A09-DD2C-E4C7-E07F-7B9639C0946B}"/>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6921A530-D3D2-BA57-D883-DF2C3020A6B3}"/>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25730F69-6A89-5951-443C-4F93D1BE13D5}"/>
              </a:ext>
            </a:extLst>
          </p:cNvPr>
          <p:cNvSpPr>
            <a:spLocks noGrp="1"/>
          </p:cNvSpPr>
          <p:nvPr>
            <p:ph type="sldNum" sz="quarter" idx="12"/>
          </p:nvPr>
        </p:nvSpPr>
        <p:spPr/>
        <p:txBody>
          <a:bodyPr/>
          <a:lstStyle>
            <a:lvl1pPr>
              <a:defRPr/>
            </a:lvl1pPr>
          </a:lstStyle>
          <a:p>
            <a:fld id="{B97D320B-C9BD-4D9D-A53B-885B968C0350}" type="slidenum">
              <a:rPr lang="en-US" altLang="en-US"/>
              <a:pPr/>
              <a:t>‹#›</a:t>
            </a:fld>
            <a:endParaRPr lang="en-US" altLang="en-US"/>
          </a:p>
        </p:txBody>
      </p:sp>
    </p:spTree>
    <p:extLst>
      <p:ext uri="{BB962C8B-B14F-4D97-AF65-F5344CB8AC3E}">
        <p14:creationId xmlns:p14="http://schemas.microsoft.com/office/powerpoint/2010/main" val="384529065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E6FB89-C663-CD43-1F27-3D969B7B4563}"/>
              </a:ext>
            </a:extLst>
          </p:cNvPr>
          <p:cNvSpPr>
            <a:spLocks noGrp="1"/>
          </p:cNvSpPr>
          <p:nvPr>
            <p:ph type="title"/>
          </p:nvPr>
        </p:nvSpPr>
        <p:spPr>
          <a:xfrm>
            <a:off x="840318" y="457200"/>
            <a:ext cx="393276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57E121E-70A1-9586-C2C8-540A9BA3DE77}"/>
              </a:ext>
            </a:extLst>
          </p:cNvPr>
          <p:cNvSpPr>
            <a:spLocks noGrp="1"/>
          </p:cNvSpPr>
          <p:nvPr>
            <p:ph type="pic" idx="1"/>
          </p:nvPr>
        </p:nvSpPr>
        <p:spPr>
          <a:xfrm>
            <a:off x="5183717"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0171F66-2E9D-C71D-0F64-CDB11532F067}"/>
              </a:ext>
            </a:extLst>
          </p:cNvPr>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4694E5B-E235-628C-129C-FE7D491171C5}"/>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7AE564B9-9990-9F86-B73C-E9E77FEB3B57}"/>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CA54F2F7-452A-0ED0-8968-B3C34661A671}"/>
              </a:ext>
            </a:extLst>
          </p:cNvPr>
          <p:cNvSpPr>
            <a:spLocks noGrp="1"/>
          </p:cNvSpPr>
          <p:nvPr>
            <p:ph type="sldNum" sz="quarter" idx="12"/>
          </p:nvPr>
        </p:nvSpPr>
        <p:spPr/>
        <p:txBody>
          <a:bodyPr/>
          <a:lstStyle>
            <a:lvl1pPr>
              <a:defRPr/>
            </a:lvl1pPr>
          </a:lstStyle>
          <a:p>
            <a:fld id="{C33F685C-2DAA-49D8-9339-D9026DDC74DE}" type="slidenum">
              <a:rPr lang="en-US" altLang="en-US"/>
              <a:pPr/>
              <a:t>‹#›</a:t>
            </a:fld>
            <a:endParaRPr lang="en-US" altLang="en-US"/>
          </a:p>
        </p:txBody>
      </p:sp>
    </p:spTree>
    <p:extLst>
      <p:ext uri="{BB962C8B-B14F-4D97-AF65-F5344CB8AC3E}">
        <p14:creationId xmlns:p14="http://schemas.microsoft.com/office/powerpoint/2010/main" val="295967035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5784C6-3E44-70B8-D2F9-EB376648E3B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89AE486-7212-D30D-7B01-3A1BF86BFEB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CFB16CF-CEA2-EF4D-6522-EDBB6CFCE5F6}"/>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B2A6435A-33A4-A922-C63C-91C584563D8B}"/>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8D13356A-C1C5-9C2F-F3F1-42F660F0BAB1}"/>
              </a:ext>
            </a:extLst>
          </p:cNvPr>
          <p:cNvSpPr>
            <a:spLocks noGrp="1"/>
          </p:cNvSpPr>
          <p:nvPr>
            <p:ph type="sldNum" sz="quarter" idx="12"/>
          </p:nvPr>
        </p:nvSpPr>
        <p:spPr/>
        <p:txBody>
          <a:bodyPr/>
          <a:lstStyle>
            <a:lvl1pPr>
              <a:defRPr/>
            </a:lvl1pPr>
          </a:lstStyle>
          <a:p>
            <a:fld id="{DA9B3E9C-89C3-4844-97DD-70E1147B3BA2}" type="slidenum">
              <a:rPr lang="en-US" altLang="en-US"/>
              <a:pPr/>
              <a:t>‹#›</a:t>
            </a:fld>
            <a:endParaRPr lang="en-US" altLang="en-US"/>
          </a:p>
        </p:txBody>
      </p:sp>
    </p:spTree>
    <p:extLst>
      <p:ext uri="{BB962C8B-B14F-4D97-AF65-F5344CB8AC3E}">
        <p14:creationId xmlns:p14="http://schemas.microsoft.com/office/powerpoint/2010/main" val="81470490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F6C1C50-05C9-1142-2CB4-5AC8A63A1C71}"/>
              </a:ext>
            </a:extLst>
          </p:cNvPr>
          <p:cNvSpPr>
            <a:spLocks noGrp="1"/>
          </p:cNvSpPr>
          <p:nvPr>
            <p:ph type="title" orient="vert"/>
          </p:nvPr>
        </p:nvSpPr>
        <p:spPr>
          <a:xfrm>
            <a:off x="8686800" y="609600"/>
            <a:ext cx="2590800" cy="5486400"/>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755B41B-493A-DCA8-6C26-1DF693C6F596}"/>
              </a:ext>
            </a:extLst>
          </p:cNvPr>
          <p:cNvSpPr>
            <a:spLocks noGrp="1"/>
          </p:cNvSpPr>
          <p:nvPr>
            <p:ph type="body" orient="vert" idx="1"/>
          </p:nvPr>
        </p:nvSpPr>
        <p:spPr>
          <a:xfrm>
            <a:off x="914400" y="609600"/>
            <a:ext cx="75692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9B5BF5C-569A-38C6-7E1F-6EE229FB8DEE}"/>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5F955FBD-E600-F994-D5BE-3FAB26B38BA3}"/>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3522D90F-6BD1-1822-3F3E-0195E136BF72}"/>
              </a:ext>
            </a:extLst>
          </p:cNvPr>
          <p:cNvSpPr>
            <a:spLocks noGrp="1"/>
          </p:cNvSpPr>
          <p:nvPr>
            <p:ph type="sldNum" sz="quarter" idx="12"/>
          </p:nvPr>
        </p:nvSpPr>
        <p:spPr/>
        <p:txBody>
          <a:bodyPr/>
          <a:lstStyle>
            <a:lvl1pPr>
              <a:defRPr/>
            </a:lvl1pPr>
          </a:lstStyle>
          <a:p>
            <a:fld id="{8EA14368-4F99-44BD-8BBC-841002CA5A38}" type="slidenum">
              <a:rPr lang="en-US" altLang="en-US"/>
              <a:pPr/>
              <a:t>‹#›</a:t>
            </a:fld>
            <a:endParaRPr lang="en-US" altLang="en-US"/>
          </a:p>
        </p:txBody>
      </p:sp>
    </p:spTree>
    <p:extLst>
      <p:ext uri="{BB962C8B-B14F-4D97-AF65-F5344CB8AC3E}">
        <p14:creationId xmlns:p14="http://schemas.microsoft.com/office/powerpoint/2010/main" val="417821214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551E6C-6588-2274-032F-7F1ECD5A240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F58365D-C6E8-CC17-1C79-25F5023CAE0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645550B-5E7F-0EF8-089C-841A1951C5A7}"/>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4167959C-2066-8524-EB5F-CBD4B8FB8669}"/>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393140B2-83A6-AC38-D354-BB306DCF520C}"/>
              </a:ext>
            </a:extLst>
          </p:cNvPr>
          <p:cNvSpPr>
            <a:spLocks noGrp="1"/>
          </p:cNvSpPr>
          <p:nvPr>
            <p:ph type="sldNum" sz="quarter" idx="12"/>
          </p:nvPr>
        </p:nvSpPr>
        <p:spPr/>
        <p:txBody>
          <a:bodyPr/>
          <a:lstStyle>
            <a:lvl1pPr>
              <a:defRPr/>
            </a:lvl1pPr>
          </a:lstStyle>
          <a:p>
            <a:fld id="{445D90F6-9DF5-4633-97ED-15145B7CE8F4}" type="slidenum">
              <a:rPr lang="en-US" altLang="en-US"/>
              <a:pPr/>
              <a:t>‹#›</a:t>
            </a:fld>
            <a:endParaRPr lang="en-US" altLang="en-US"/>
          </a:p>
        </p:txBody>
      </p:sp>
    </p:spTree>
    <p:extLst>
      <p:ext uri="{BB962C8B-B14F-4D97-AF65-F5344CB8AC3E}">
        <p14:creationId xmlns:p14="http://schemas.microsoft.com/office/powerpoint/2010/main" val="336028733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B15583-9215-7562-3CDA-67C9C9CBECE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502A29D-EF25-64DC-418F-31729A27B4E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7F19A7E-445A-B0DC-110E-E9C51798095B}"/>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A15A9D2D-2EF9-15F2-F383-37AAF1B33204}"/>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EA5F115D-D3C9-83E4-28F8-8C8F75DD4D38}"/>
              </a:ext>
            </a:extLst>
          </p:cNvPr>
          <p:cNvSpPr>
            <a:spLocks noGrp="1"/>
          </p:cNvSpPr>
          <p:nvPr>
            <p:ph type="sldNum" sz="quarter" idx="12"/>
          </p:nvPr>
        </p:nvSpPr>
        <p:spPr/>
        <p:txBody>
          <a:bodyPr/>
          <a:lstStyle>
            <a:lvl1pPr>
              <a:defRPr/>
            </a:lvl1pPr>
          </a:lstStyle>
          <a:p>
            <a:fld id="{553082DD-E6EA-46C7-9213-79BC4EB813BF}" type="slidenum">
              <a:rPr lang="en-US" altLang="en-US"/>
              <a:pPr/>
              <a:t>‹#›</a:t>
            </a:fld>
            <a:endParaRPr lang="en-US" altLang="en-US"/>
          </a:p>
        </p:txBody>
      </p:sp>
    </p:spTree>
    <p:extLst>
      <p:ext uri="{BB962C8B-B14F-4D97-AF65-F5344CB8AC3E}">
        <p14:creationId xmlns:p14="http://schemas.microsoft.com/office/powerpoint/2010/main" val="320517557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D5E7C0-E9D8-44BB-B2E0-0AF81A7E1140}"/>
              </a:ext>
            </a:extLst>
          </p:cNvPr>
          <p:cNvSpPr>
            <a:spLocks noGrp="1"/>
          </p:cNvSpPr>
          <p:nvPr>
            <p:ph type="title"/>
          </p:nvPr>
        </p:nvSpPr>
        <p:spPr>
          <a:xfrm>
            <a:off x="831851" y="1709739"/>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E230CAD-9C72-70A4-BE64-6E449777802A}"/>
              </a:ext>
            </a:extLst>
          </p:cNvPr>
          <p:cNvSpPr>
            <a:spLocks noGrp="1"/>
          </p:cNvSpPr>
          <p:nvPr>
            <p:ph type="body" idx="1"/>
          </p:nvPr>
        </p:nvSpPr>
        <p:spPr>
          <a:xfrm>
            <a:off x="831851" y="4589464"/>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a:extLst>
              <a:ext uri="{FF2B5EF4-FFF2-40B4-BE49-F238E27FC236}">
                <a16:creationId xmlns:a16="http://schemas.microsoft.com/office/drawing/2014/main" id="{6568B2AE-EEA6-EC8D-C427-8BAF5768600A}"/>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FE773B46-BD06-4A33-1076-96130B689AE5}"/>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4E91EB3B-86C1-13FE-1FC1-79C2B0721AD2}"/>
              </a:ext>
            </a:extLst>
          </p:cNvPr>
          <p:cNvSpPr>
            <a:spLocks noGrp="1"/>
          </p:cNvSpPr>
          <p:nvPr>
            <p:ph type="sldNum" sz="quarter" idx="12"/>
          </p:nvPr>
        </p:nvSpPr>
        <p:spPr/>
        <p:txBody>
          <a:bodyPr/>
          <a:lstStyle>
            <a:lvl1pPr>
              <a:defRPr/>
            </a:lvl1pPr>
          </a:lstStyle>
          <a:p>
            <a:fld id="{A8D6E8F4-7674-43D5-914A-1D9898CDE869}" type="slidenum">
              <a:rPr lang="en-US" altLang="en-US"/>
              <a:pPr/>
              <a:t>‹#›</a:t>
            </a:fld>
            <a:endParaRPr lang="en-US" altLang="en-US"/>
          </a:p>
        </p:txBody>
      </p:sp>
    </p:spTree>
    <p:extLst>
      <p:ext uri="{BB962C8B-B14F-4D97-AF65-F5344CB8AC3E}">
        <p14:creationId xmlns:p14="http://schemas.microsoft.com/office/powerpoint/2010/main" val="335274101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484976-1EE0-06CF-ABBE-9EA7982E88C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FABFD25-24BA-267A-D258-559A8665A718}"/>
              </a:ext>
            </a:extLst>
          </p:cNvPr>
          <p:cNvSpPr>
            <a:spLocks noGrp="1"/>
          </p:cNvSpPr>
          <p:nvPr>
            <p:ph sz="half" idx="1"/>
          </p:nvPr>
        </p:nvSpPr>
        <p:spPr>
          <a:xfrm>
            <a:off x="914400" y="1981200"/>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81ABA37-3BB2-F5EF-41CC-D279ED3F637E}"/>
              </a:ext>
            </a:extLst>
          </p:cNvPr>
          <p:cNvSpPr>
            <a:spLocks noGrp="1"/>
          </p:cNvSpPr>
          <p:nvPr>
            <p:ph sz="half" idx="2"/>
          </p:nvPr>
        </p:nvSpPr>
        <p:spPr>
          <a:xfrm>
            <a:off x="6197600" y="1981200"/>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BE5BBF7-B191-AAE4-62C5-8FF4AC8C3569}"/>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4B776D18-0D3C-ACB1-A74E-60C7C305265B}"/>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A996A945-CE3C-3468-DA2D-718176BAF44B}"/>
              </a:ext>
            </a:extLst>
          </p:cNvPr>
          <p:cNvSpPr>
            <a:spLocks noGrp="1"/>
          </p:cNvSpPr>
          <p:nvPr>
            <p:ph type="sldNum" sz="quarter" idx="12"/>
          </p:nvPr>
        </p:nvSpPr>
        <p:spPr/>
        <p:txBody>
          <a:bodyPr/>
          <a:lstStyle>
            <a:lvl1pPr>
              <a:defRPr/>
            </a:lvl1pPr>
          </a:lstStyle>
          <a:p>
            <a:fld id="{8AD7B162-DD5B-4C49-8672-56CD3166A144}" type="slidenum">
              <a:rPr lang="en-US" altLang="en-US"/>
              <a:pPr/>
              <a:t>‹#›</a:t>
            </a:fld>
            <a:endParaRPr lang="en-US" altLang="en-US"/>
          </a:p>
        </p:txBody>
      </p:sp>
    </p:spTree>
    <p:extLst>
      <p:ext uri="{BB962C8B-B14F-4D97-AF65-F5344CB8AC3E}">
        <p14:creationId xmlns:p14="http://schemas.microsoft.com/office/powerpoint/2010/main" val="29174476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3C4C44-5580-0BC0-895F-E45F774276A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F9435CF-3C5A-6179-8551-FDB9D60FD2C0}"/>
              </a:ext>
            </a:extLst>
          </p:cNvPr>
          <p:cNvSpPr>
            <a:spLocks noGrp="1"/>
          </p:cNvSpPr>
          <p:nvPr>
            <p:ph type="dt" sz="half" idx="10"/>
          </p:nvPr>
        </p:nvSpPr>
        <p:spPr/>
        <p:txBody>
          <a:bodyPr/>
          <a:lstStyle/>
          <a:p>
            <a:fld id="{07CBB84A-3359-46FB-8B96-A61DE153F194}" type="datetimeFigureOut">
              <a:rPr lang="en-US" smtClean="0"/>
              <a:t>1/6/2023</a:t>
            </a:fld>
            <a:endParaRPr lang="en-US"/>
          </a:p>
        </p:txBody>
      </p:sp>
      <p:sp>
        <p:nvSpPr>
          <p:cNvPr id="4" name="Footer Placeholder 3">
            <a:extLst>
              <a:ext uri="{FF2B5EF4-FFF2-40B4-BE49-F238E27FC236}">
                <a16:creationId xmlns:a16="http://schemas.microsoft.com/office/drawing/2014/main" id="{4D2776BE-1FDD-1E02-5DDF-475F7EA8791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EC2FF78-F7BE-EEE7-4929-8D5A9B825F03}"/>
              </a:ext>
            </a:extLst>
          </p:cNvPr>
          <p:cNvSpPr>
            <a:spLocks noGrp="1"/>
          </p:cNvSpPr>
          <p:nvPr>
            <p:ph type="sldNum" sz="quarter" idx="12"/>
          </p:nvPr>
        </p:nvSpPr>
        <p:spPr/>
        <p:txBody>
          <a:bodyPr/>
          <a:lstStyle/>
          <a:p>
            <a:fld id="{8D423C81-3AAC-4FAB-9EB9-BE4CE3702FA0}" type="slidenum">
              <a:rPr lang="en-US" smtClean="0"/>
              <a:t>‹#›</a:t>
            </a:fld>
            <a:endParaRPr lang="en-US"/>
          </a:p>
        </p:txBody>
      </p:sp>
    </p:spTree>
    <p:extLst>
      <p:ext uri="{BB962C8B-B14F-4D97-AF65-F5344CB8AC3E}">
        <p14:creationId xmlns:p14="http://schemas.microsoft.com/office/powerpoint/2010/main" val="248989811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63B65C-EFDD-24F8-CA39-634F88033F5C}"/>
              </a:ext>
            </a:extLst>
          </p:cNvPr>
          <p:cNvSpPr>
            <a:spLocks noGrp="1"/>
          </p:cNvSpPr>
          <p:nvPr>
            <p:ph type="title"/>
          </p:nvPr>
        </p:nvSpPr>
        <p:spPr>
          <a:xfrm>
            <a:off x="840317" y="365126"/>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B6938DF-018D-DE16-E75D-246EB757591F}"/>
              </a:ext>
            </a:extLst>
          </p:cNvPr>
          <p:cNvSpPr>
            <a:spLocks noGrp="1"/>
          </p:cNvSpPr>
          <p:nvPr>
            <p:ph type="body" idx="1"/>
          </p:nvPr>
        </p:nvSpPr>
        <p:spPr>
          <a:xfrm>
            <a:off x="840318"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F2388D0-DC06-6574-1906-836EBEAABC9D}"/>
              </a:ext>
            </a:extLst>
          </p:cNvPr>
          <p:cNvSpPr>
            <a:spLocks noGrp="1"/>
          </p:cNvSpPr>
          <p:nvPr>
            <p:ph sz="half" idx="2"/>
          </p:nvPr>
        </p:nvSpPr>
        <p:spPr>
          <a:xfrm>
            <a:off x="840318" y="2505075"/>
            <a:ext cx="5158316"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E8F4A41-DE60-9850-9B15-5C7F798750D9}"/>
              </a:ext>
            </a:extLst>
          </p:cNvPr>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3BE3DD4-BA9F-B629-6530-606EA09DADE6}"/>
              </a:ext>
            </a:extLst>
          </p:cNvPr>
          <p:cNvSpPr>
            <a:spLocks noGrp="1"/>
          </p:cNvSpPr>
          <p:nvPr>
            <p:ph sz="quarter" idx="4"/>
          </p:nvPr>
        </p:nvSpPr>
        <p:spPr>
          <a:xfrm>
            <a:off x="6172200" y="2505075"/>
            <a:ext cx="518371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44EF7EB-22D7-DECB-851B-C17673618108}"/>
              </a:ext>
            </a:extLst>
          </p:cNvPr>
          <p:cNvSpPr>
            <a:spLocks noGrp="1"/>
          </p:cNvSpPr>
          <p:nvPr>
            <p:ph type="dt" sz="half" idx="10"/>
          </p:nvPr>
        </p:nvSpPr>
        <p:spPr/>
        <p:txBody>
          <a:bodyPr/>
          <a:lstStyle>
            <a:lvl1pPr>
              <a:defRPr/>
            </a:lvl1pPr>
          </a:lstStyle>
          <a:p>
            <a:endParaRPr lang="en-US" altLang="en-US"/>
          </a:p>
        </p:txBody>
      </p:sp>
      <p:sp>
        <p:nvSpPr>
          <p:cNvPr id="8" name="Footer Placeholder 7">
            <a:extLst>
              <a:ext uri="{FF2B5EF4-FFF2-40B4-BE49-F238E27FC236}">
                <a16:creationId xmlns:a16="http://schemas.microsoft.com/office/drawing/2014/main" id="{E73D78A2-3CB7-E214-8C54-0A092F6490C9}"/>
              </a:ext>
            </a:extLst>
          </p:cNvPr>
          <p:cNvSpPr>
            <a:spLocks noGrp="1"/>
          </p:cNvSpPr>
          <p:nvPr>
            <p:ph type="ftr" sz="quarter" idx="11"/>
          </p:nvPr>
        </p:nvSpPr>
        <p:spPr/>
        <p:txBody>
          <a:bodyPr/>
          <a:lstStyle>
            <a:lvl1pPr>
              <a:defRPr/>
            </a:lvl1pPr>
          </a:lstStyle>
          <a:p>
            <a:endParaRPr lang="en-US" altLang="en-US"/>
          </a:p>
        </p:txBody>
      </p:sp>
      <p:sp>
        <p:nvSpPr>
          <p:cNvPr id="9" name="Slide Number Placeholder 8">
            <a:extLst>
              <a:ext uri="{FF2B5EF4-FFF2-40B4-BE49-F238E27FC236}">
                <a16:creationId xmlns:a16="http://schemas.microsoft.com/office/drawing/2014/main" id="{E2BCBA63-6691-4803-E53B-A9323F52BDE9}"/>
              </a:ext>
            </a:extLst>
          </p:cNvPr>
          <p:cNvSpPr>
            <a:spLocks noGrp="1"/>
          </p:cNvSpPr>
          <p:nvPr>
            <p:ph type="sldNum" sz="quarter" idx="12"/>
          </p:nvPr>
        </p:nvSpPr>
        <p:spPr/>
        <p:txBody>
          <a:bodyPr/>
          <a:lstStyle>
            <a:lvl1pPr>
              <a:defRPr/>
            </a:lvl1pPr>
          </a:lstStyle>
          <a:p>
            <a:fld id="{AF2B543A-279A-4843-8661-93E655388581}" type="slidenum">
              <a:rPr lang="en-US" altLang="en-US"/>
              <a:pPr/>
              <a:t>‹#›</a:t>
            </a:fld>
            <a:endParaRPr lang="en-US" altLang="en-US"/>
          </a:p>
        </p:txBody>
      </p:sp>
    </p:spTree>
    <p:extLst>
      <p:ext uri="{BB962C8B-B14F-4D97-AF65-F5344CB8AC3E}">
        <p14:creationId xmlns:p14="http://schemas.microsoft.com/office/powerpoint/2010/main" val="330487068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D2FAD8-097B-2416-0901-A40E3CFAEC1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6F5FA46-4237-E262-7A76-BC01CCA933D4}"/>
              </a:ext>
            </a:extLst>
          </p:cNvPr>
          <p:cNvSpPr>
            <a:spLocks noGrp="1"/>
          </p:cNvSpPr>
          <p:nvPr>
            <p:ph type="dt" sz="half" idx="10"/>
          </p:nvPr>
        </p:nvSpPr>
        <p:spPr/>
        <p:txBody>
          <a:bodyPr/>
          <a:lstStyle>
            <a:lvl1pPr>
              <a:defRPr/>
            </a:lvl1pPr>
          </a:lstStyle>
          <a:p>
            <a:endParaRPr lang="en-US" altLang="en-US"/>
          </a:p>
        </p:txBody>
      </p:sp>
      <p:sp>
        <p:nvSpPr>
          <p:cNvPr id="4" name="Footer Placeholder 3">
            <a:extLst>
              <a:ext uri="{FF2B5EF4-FFF2-40B4-BE49-F238E27FC236}">
                <a16:creationId xmlns:a16="http://schemas.microsoft.com/office/drawing/2014/main" id="{5341F7DE-20CC-6177-2138-A5BB484B84A2}"/>
              </a:ext>
            </a:extLst>
          </p:cNvPr>
          <p:cNvSpPr>
            <a:spLocks noGrp="1"/>
          </p:cNvSpPr>
          <p:nvPr>
            <p:ph type="ftr" sz="quarter" idx="11"/>
          </p:nvPr>
        </p:nvSpPr>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8790DA65-7CEA-25EC-ABB7-2F88CC899FD3}"/>
              </a:ext>
            </a:extLst>
          </p:cNvPr>
          <p:cNvSpPr>
            <a:spLocks noGrp="1"/>
          </p:cNvSpPr>
          <p:nvPr>
            <p:ph type="sldNum" sz="quarter" idx="12"/>
          </p:nvPr>
        </p:nvSpPr>
        <p:spPr/>
        <p:txBody>
          <a:bodyPr/>
          <a:lstStyle>
            <a:lvl1pPr>
              <a:defRPr/>
            </a:lvl1pPr>
          </a:lstStyle>
          <a:p>
            <a:fld id="{726DFCC9-1A20-4840-B5E2-4B6A51E7F0AA}" type="slidenum">
              <a:rPr lang="en-US" altLang="en-US"/>
              <a:pPr/>
              <a:t>‹#›</a:t>
            </a:fld>
            <a:endParaRPr lang="en-US" altLang="en-US"/>
          </a:p>
        </p:txBody>
      </p:sp>
    </p:spTree>
    <p:extLst>
      <p:ext uri="{BB962C8B-B14F-4D97-AF65-F5344CB8AC3E}">
        <p14:creationId xmlns:p14="http://schemas.microsoft.com/office/powerpoint/2010/main" val="196123663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6A073AF-9A01-8577-3E2E-9DF5973EFD94}"/>
              </a:ext>
            </a:extLst>
          </p:cNvPr>
          <p:cNvSpPr>
            <a:spLocks noGrp="1"/>
          </p:cNvSpPr>
          <p:nvPr>
            <p:ph type="dt" sz="half" idx="10"/>
          </p:nvPr>
        </p:nvSpPr>
        <p:spPr/>
        <p:txBody>
          <a:bodyPr/>
          <a:lstStyle>
            <a:lvl1pPr>
              <a:defRPr/>
            </a:lvl1pPr>
          </a:lstStyle>
          <a:p>
            <a:endParaRPr lang="en-US" altLang="en-US"/>
          </a:p>
        </p:txBody>
      </p:sp>
      <p:sp>
        <p:nvSpPr>
          <p:cNvPr id="3" name="Footer Placeholder 2">
            <a:extLst>
              <a:ext uri="{FF2B5EF4-FFF2-40B4-BE49-F238E27FC236}">
                <a16:creationId xmlns:a16="http://schemas.microsoft.com/office/drawing/2014/main" id="{74327BBA-D929-244B-2D5B-E18EEA232928}"/>
              </a:ext>
            </a:extLst>
          </p:cNvPr>
          <p:cNvSpPr>
            <a:spLocks noGrp="1"/>
          </p:cNvSpPr>
          <p:nvPr>
            <p:ph type="ftr" sz="quarter" idx="11"/>
          </p:nvPr>
        </p:nvSpPr>
        <p:spPr/>
        <p:txBody>
          <a:bodyPr/>
          <a:lstStyle>
            <a:lvl1pPr>
              <a:defRPr/>
            </a:lvl1pPr>
          </a:lstStyle>
          <a:p>
            <a:endParaRPr lang="en-US" altLang="en-US"/>
          </a:p>
        </p:txBody>
      </p:sp>
      <p:sp>
        <p:nvSpPr>
          <p:cNvPr id="4" name="Slide Number Placeholder 3">
            <a:extLst>
              <a:ext uri="{FF2B5EF4-FFF2-40B4-BE49-F238E27FC236}">
                <a16:creationId xmlns:a16="http://schemas.microsoft.com/office/drawing/2014/main" id="{4972CE72-A9B7-A21B-10B5-3CB18180D6B8}"/>
              </a:ext>
            </a:extLst>
          </p:cNvPr>
          <p:cNvSpPr>
            <a:spLocks noGrp="1"/>
          </p:cNvSpPr>
          <p:nvPr>
            <p:ph type="sldNum" sz="quarter" idx="12"/>
          </p:nvPr>
        </p:nvSpPr>
        <p:spPr/>
        <p:txBody>
          <a:bodyPr/>
          <a:lstStyle>
            <a:lvl1pPr>
              <a:defRPr/>
            </a:lvl1pPr>
          </a:lstStyle>
          <a:p>
            <a:fld id="{96E9A718-E8A0-4654-8F5A-E5D89CBF7908}" type="slidenum">
              <a:rPr lang="en-US" altLang="en-US"/>
              <a:pPr/>
              <a:t>‹#›</a:t>
            </a:fld>
            <a:endParaRPr lang="en-US" altLang="en-US"/>
          </a:p>
        </p:txBody>
      </p:sp>
    </p:spTree>
    <p:extLst>
      <p:ext uri="{BB962C8B-B14F-4D97-AF65-F5344CB8AC3E}">
        <p14:creationId xmlns:p14="http://schemas.microsoft.com/office/powerpoint/2010/main" val="208488493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EFF2D6-C14D-166E-1D72-4AB65EBA4C2C}"/>
              </a:ext>
            </a:extLst>
          </p:cNvPr>
          <p:cNvSpPr>
            <a:spLocks noGrp="1"/>
          </p:cNvSpPr>
          <p:nvPr>
            <p:ph type="title"/>
          </p:nvPr>
        </p:nvSpPr>
        <p:spPr>
          <a:xfrm>
            <a:off x="840318" y="457200"/>
            <a:ext cx="393276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085B1BE-A59C-B37A-1147-CDF323327313}"/>
              </a:ext>
            </a:extLst>
          </p:cNvPr>
          <p:cNvSpPr>
            <a:spLocks noGrp="1"/>
          </p:cNvSpPr>
          <p:nvPr>
            <p:ph idx="1"/>
          </p:nvPr>
        </p:nvSpPr>
        <p:spPr>
          <a:xfrm>
            <a:off x="5183717"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7C530B7-CD2D-3251-913E-05E4680041B1}"/>
              </a:ext>
            </a:extLst>
          </p:cNvPr>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4D07C3C-14AD-0DED-54F0-102A7A8F3E12}"/>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028C93DA-C880-9614-D61A-739CF3C55C7B}"/>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91255CAF-0997-2BCB-9F02-EEA88DB7755E}"/>
              </a:ext>
            </a:extLst>
          </p:cNvPr>
          <p:cNvSpPr>
            <a:spLocks noGrp="1"/>
          </p:cNvSpPr>
          <p:nvPr>
            <p:ph type="sldNum" sz="quarter" idx="12"/>
          </p:nvPr>
        </p:nvSpPr>
        <p:spPr/>
        <p:txBody>
          <a:bodyPr/>
          <a:lstStyle>
            <a:lvl1pPr>
              <a:defRPr/>
            </a:lvl1pPr>
          </a:lstStyle>
          <a:p>
            <a:fld id="{ADE8F8FE-DB85-4221-9F66-554E087D9F9E}" type="slidenum">
              <a:rPr lang="en-US" altLang="en-US"/>
              <a:pPr/>
              <a:t>‹#›</a:t>
            </a:fld>
            <a:endParaRPr lang="en-US" altLang="en-US"/>
          </a:p>
        </p:txBody>
      </p:sp>
    </p:spTree>
    <p:extLst>
      <p:ext uri="{BB962C8B-B14F-4D97-AF65-F5344CB8AC3E}">
        <p14:creationId xmlns:p14="http://schemas.microsoft.com/office/powerpoint/2010/main" val="62667252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35EAF9-AF6C-EEAE-02BD-6190E37400DE}"/>
              </a:ext>
            </a:extLst>
          </p:cNvPr>
          <p:cNvSpPr>
            <a:spLocks noGrp="1"/>
          </p:cNvSpPr>
          <p:nvPr>
            <p:ph type="title"/>
          </p:nvPr>
        </p:nvSpPr>
        <p:spPr>
          <a:xfrm>
            <a:off x="840318" y="457200"/>
            <a:ext cx="393276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D6BFEB1-D02B-4086-FB61-F03D7B8D8564}"/>
              </a:ext>
            </a:extLst>
          </p:cNvPr>
          <p:cNvSpPr>
            <a:spLocks noGrp="1"/>
          </p:cNvSpPr>
          <p:nvPr>
            <p:ph type="pic" idx="1"/>
          </p:nvPr>
        </p:nvSpPr>
        <p:spPr>
          <a:xfrm>
            <a:off x="5183717"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40C7715-3B81-027C-1B9E-346F9AA0B7BA}"/>
              </a:ext>
            </a:extLst>
          </p:cNvPr>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9FDB969-0D52-DBC5-C03E-591312B2B466}"/>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2BB42454-98B9-669D-4034-8FCB50E69213}"/>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E3F9682E-EF18-E99C-ABA9-D1BA6F1DE2BB}"/>
              </a:ext>
            </a:extLst>
          </p:cNvPr>
          <p:cNvSpPr>
            <a:spLocks noGrp="1"/>
          </p:cNvSpPr>
          <p:nvPr>
            <p:ph type="sldNum" sz="quarter" idx="12"/>
          </p:nvPr>
        </p:nvSpPr>
        <p:spPr/>
        <p:txBody>
          <a:bodyPr/>
          <a:lstStyle>
            <a:lvl1pPr>
              <a:defRPr/>
            </a:lvl1pPr>
          </a:lstStyle>
          <a:p>
            <a:fld id="{7143CC7F-34E0-421B-8975-EB0163146D2D}" type="slidenum">
              <a:rPr lang="en-US" altLang="en-US"/>
              <a:pPr/>
              <a:t>‹#›</a:t>
            </a:fld>
            <a:endParaRPr lang="en-US" altLang="en-US"/>
          </a:p>
        </p:txBody>
      </p:sp>
    </p:spTree>
    <p:extLst>
      <p:ext uri="{BB962C8B-B14F-4D97-AF65-F5344CB8AC3E}">
        <p14:creationId xmlns:p14="http://schemas.microsoft.com/office/powerpoint/2010/main" val="206317750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88F674-C3A5-F1C0-60C7-DAC727426D3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9F03D89-67D8-ABA4-126C-4BBDECE4582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BFEDDB9-846B-5657-B176-99310AE0DC1D}"/>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B060FF39-C60B-9898-107C-187DCC9532CA}"/>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2CB3E5E8-F036-E10A-1287-A19EC7340933}"/>
              </a:ext>
            </a:extLst>
          </p:cNvPr>
          <p:cNvSpPr>
            <a:spLocks noGrp="1"/>
          </p:cNvSpPr>
          <p:nvPr>
            <p:ph type="sldNum" sz="quarter" idx="12"/>
          </p:nvPr>
        </p:nvSpPr>
        <p:spPr/>
        <p:txBody>
          <a:bodyPr/>
          <a:lstStyle>
            <a:lvl1pPr>
              <a:defRPr/>
            </a:lvl1pPr>
          </a:lstStyle>
          <a:p>
            <a:fld id="{2A4D5DF5-BC4D-498E-B150-C070792B61AB}" type="slidenum">
              <a:rPr lang="en-US" altLang="en-US"/>
              <a:pPr/>
              <a:t>‹#›</a:t>
            </a:fld>
            <a:endParaRPr lang="en-US" altLang="en-US"/>
          </a:p>
        </p:txBody>
      </p:sp>
    </p:spTree>
    <p:extLst>
      <p:ext uri="{BB962C8B-B14F-4D97-AF65-F5344CB8AC3E}">
        <p14:creationId xmlns:p14="http://schemas.microsoft.com/office/powerpoint/2010/main" val="153197222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060FAA4-11A3-A1A5-4B52-03239F47D41C}"/>
              </a:ext>
            </a:extLst>
          </p:cNvPr>
          <p:cNvSpPr>
            <a:spLocks noGrp="1"/>
          </p:cNvSpPr>
          <p:nvPr>
            <p:ph type="title" orient="vert"/>
          </p:nvPr>
        </p:nvSpPr>
        <p:spPr>
          <a:xfrm>
            <a:off x="8686800" y="609600"/>
            <a:ext cx="2590800" cy="5486400"/>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942FEBF-6E88-82DF-A407-841EAB3F1156}"/>
              </a:ext>
            </a:extLst>
          </p:cNvPr>
          <p:cNvSpPr>
            <a:spLocks noGrp="1"/>
          </p:cNvSpPr>
          <p:nvPr>
            <p:ph type="body" orient="vert" idx="1"/>
          </p:nvPr>
        </p:nvSpPr>
        <p:spPr>
          <a:xfrm>
            <a:off x="914400" y="609600"/>
            <a:ext cx="75692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3BE4B05-A405-1B9D-511B-7A61B9A5A074}"/>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0D98C25E-1DC6-6B49-3DF3-8DBE7FD339EF}"/>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6671CB0A-4815-6532-44B2-975E942D1E25}"/>
              </a:ext>
            </a:extLst>
          </p:cNvPr>
          <p:cNvSpPr>
            <a:spLocks noGrp="1"/>
          </p:cNvSpPr>
          <p:nvPr>
            <p:ph type="sldNum" sz="quarter" idx="12"/>
          </p:nvPr>
        </p:nvSpPr>
        <p:spPr/>
        <p:txBody>
          <a:bodyPr/>
          <a:lstStyle>
            <a:lvl1pPr>
              <a:defRPr/>
            </a:lvl1pPr>
          </a:lstStyle>
          <a:p>
            <a:fld id="{BE87C477-861F-4336-9F46-139DC9993072}" type="slidenum">
              <a:rPr lang="en-US" altLang="en-US"/>
              <a:pPr/>
              <a:t>‹#›</a:t>
            </a:fld>
            <a:endParaRPr lang="en-US" altLang="en-US"/>
          </a:p>
        </p:txBody>
      </p:sp>
    </p:spTree>
    <p:extLst>
      <p:ext uri="{BB962C8B-B14F-4D97-AF65-F5344CB8AC3E}">
        <p14:creationId xmlns:p14="http://schemas.microsoft.com/office/powerpoint/2010/main" val="38740371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EB6BD77C-793A-6E02-0B1C-2373DB152C3C}"/>
              </a:ext>
            </a:extLst>
          </p:cNvPr>
          <p:cNvSpPr>
            <a:spLocks noGrp="1" noChangeArrowheads="1"/>
          </p:cNvSpPr>
          <p:nvPr>
            <p:ph type="ctrTitle" sz="quarter"/>
          </p:nvPr>
        </p:nvSpPr>
        <p:spPr bwMode="auto">
          <a:xfrm>
            <a:off x="677333" y="460375"/>
            <a:ext cx="10295467" cy="1143000"/>
          </a:xfrm>
        </p:spPr>
        <p:txBody>
          <a:bodyPr/>
          <a:lstStyle>
            <a:lvl1pPr>
              <a:defRPr/>
            </a:lvl1pPr>
          </a:lstStyle>
          <a:p>
            <a:pPr lvl="0"/>
            <a:r>
              <a:rPr lang="en-US" altLang="en-US" noProof="0"/>
              <a:t>Click to edit Master title style</a:t>
            </a:r>
          </a:p>
        </p:txBody>
      </p:sp>
      <p:sp>
        <p:nvSpPr>
          <p:cNvPr id="3075" name="Rectangle 3">
            <a:extLst>
              <a:ext uri="{FF2B5EF4-FFF2-40B4-BE49-F238E27FC236}">
                <a16:creationId xmlns:a16="http://schemas.microsoft.com/office/drawing/2014/main" id="{7D472198-FF43-BA04-0457-0EAD781E4EAC}"/>
              </a:ext>
            </a:extLst>
          </p:cNvPr>
          <p:cNvSpPr>
            <a:spLocks noGrp="1" noChangeArrowheads="1"/>
          </p:cNvSpPr>
          <p:nvPr>
            <p:ph type="subTitle" sz="quarter" idx="1"/>
          </p:nvPr>
        </p:nvSpPr>
        <p:spPr bwMode="auto">
          <a:xfrm>
            <a:off x="1852085" y="2552700"/>
            <a:ext cx="8487833" cy="1752600"/>
          </a:xfrm>
        </p:spPr>
        <p:txBody>
          <a:bodyPr/>
          <a:lstStyle>
            <a:lvl1pPr marL="0" indent="0" algn="ctr">
              <a:buFont typeface="Wingdings" panose="05000000000000000000" pitchFamily="2" charset="2"/>
              <a:buNone/>
              <a:defRPr/>
            </a:lvl1pPr>
          </a:lstStyle>
          <a:p>
            <a:pPr lvl="0"/>
            <a:r>
              <a:rPr lang="en-US" altLang="en-US" noProof="0"/>
              <a:t>Click to edit Master subtitle style</a:t>
            </a:r>
          </a:p>
        </p:txBody>
      </p:sp>
    </p:spTree>
    <p:extLst>
      <p:ext uri="{BB962C8B-B14F-4D97-AF65-F5344CB8AC3E}">
        <p14:creationId xmlns:p14="http://schemas.microsoft.com/office/powerpoint/2010/main" val="398695037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DCF4F5-8039-C92B-8EE8-3F97803BA55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E5EB15F-5582-8B00-4C22-82C336CCDD6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B37225F-4BCF-CA34-8208-54EE4933DB8A}"/>
              </a:ext>
            </a:extLst>
          </p:cNvPr>
          <p:cNvSpPr>
            <a:spLocks noGrp="1"/>
          </p:cNvSpPr>
          <p:nvPr>
            <p:ph type="dt" sz="half" idx="10"/>
          </p:nvPr>
        </p:nvSpPr>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E31B2456-2987-0F1A-0142-B7955AD720DC}"/>
              </a:ext>
            </a:extLst>
          </p:cNvPr>
          <p:cNvSpPr>
            <a:spLocks noGrp="1"/>
          </p:cNvSpPr>
          <p:nvPr>
            <p:ph type="sldNum" sz="quarter" idx="11"/>
          </p:nvPr>
        </p:nvSpPr>
        <p:spPr/>
        <p:txBody>
          <a:bodyPr/>
          <a:lstStyle>
            <a:lvl1pPr>
              <a:defRPr/>
            </a:lvl1pPr>
          </a:lstStyle>
          <a:p>
            <a:fld id="{9C96BE0F-2A96-440C-94AD-C65E3BD7BD86}" type="slidenum">
              <a:rPr lang="en-US" altLang="en-US"/>
              <a:pPr/>
              <a:t>‹#›</a:t>
            </a:fld>
            <a:endParaRPr lang="en-US" altLang="en-US"/>
          </a:p>
        </p:txBody>
      </p:sp>
      <p:sp>
        <p:nvSpPr>
          <p:cNvPr id="6" name="Footer Placeholder 5">
            <a:extLst>
              <a:ext uri="{FF2B5EF4-FFF2-40B4-BE49-F238E27FC236}">
                <a16:creationId xmlns:a16="http://schemas.microsoft.com/office/drawing/2014/main" id="{ED3E8CB1-E48C-F593-A5D5-38BE9A4C07D3}"/>
              </a:ext>
            </a:extLst>
          </p:cNvPr>
          <p:cNvSpPr>
            <a:spLocks noGrp="1"/>
          </p:cNvSpPr>
          <p:nvPr>
            <p:ph type="ftr" sz="quarter" idx="12"/>
          </p:nvPr>
        </p:nvSpPr>
        <p:spPr/>
        <p:txBody>
          <a:bodyPr/>
          <a:lstStyle>
            <a:lvl1pPr>
              <a:defRPr/>
            </a:lvl1pPr>
          </a:lstStyle>
          <a:p>
            <a:endParaRPr lang="en-US" altLang="en-US"/>
          </a:p>
        </p:txBody>
      </p:sp>
    </p:spTree>
    <p:extLst>
      <p:ext uri="{BB962C8B-B14F-4D97-AF65-F5344CB8AC3E}">
        <p14:creationId xmlns:p14="http://schemas.microsoft.com/office/powerpoint/2010/main" val="251657538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A6D351-9A40-0120-402B-469227BF1939}"/>
              </a:ext>
            </a:extLst>
          </p:cNvPr>
          <p:cNvSpPr>
            <a:spLocks noGrp="1"/>
          </p:cNvSpPr>
          <p:nvPr>
            <p:ph type="title"/>
          </p:nvPr>
        </p:nvSpPr>
        <p:spPr>
          <a:xfrm>
            <a:off x="831851" y="1709739"/>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C532D0D-0002-0DB0-9FA1-229ABFE943AE}"/>
              </a:ext>
            </a:extLst>
          </p:cNvPr>
          <p:cNvSpPr>
            <a:spLocks noGrp="1"/>
          </p:cNvSpPr>
          <p:nvPr>
            <p:ph type="body" idx="1"/>
          </p:nvPr>
        </p:nvSpPr>
        <p:spPr>
          <a:xfrm>
            <a:off x="831851" y="4589464"/>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a:extLst>
              <a:ext uri="{FF2B5EF4-FFF2-40B4-BE49-F238E27FC236}">
                <a16:creationId xmlns:a16="http://schemas.microsoft.com/office/drawing/2014/main" id="{056A7D15-098B-E065-0E10-F002A31F0085}"/>
              </a:ext>
            </a:extLst>
          </p:cNvPr>
          <p:cNvSpPr>
            <a:spLocks noGrp="1"/>
          </p:cNvSpPr>
          <p:nvPr>
            <p:ph type="dt" sz="half" idx="10"/>
          </p:nvPr>
        </p:nvSpPr>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4BD5A5CA-BC59-B092-7402-C1FA6F11610B}"/>
              </a:ext>
            </a:extLst>
          </p:cNvPr>
          <p:cNvSpPr>
            <a:spLocks noGrp="1"/>
          </p:cNvSpPr>
          <p:nvPr>
            <p:ph type="sldNum" sz="quarter" idx="11"/>
          </p:nvPr>
        </p:nvSpPr>
        <p:spPr/>
        <p:txBody>
          <a:bodyPr/>
          <a:lstStyle>
            <a:lvl1pPr>
              <a:defRPr/>
            </a:lvl1pPr>
          </a:lstStyle>
          <a:p>
            <a:fld id="{A5D3D3C5-2A44-4A1B-B79C-254A676F4071}" type="slidenum">
              <a:rPr lang="en-US" altLang="en-US"/>
              <a:pPr/>
              <a:t>‹#›</a:t>
            </a:fld>
            <a:endParaRPr lang="en-US" altLang="en-US"/>
          </a:p>
        </p:txBody>
      </p:sp>
      <p:sp>
        <p:nvSpPr>
          <p:cNvPr id="6" name="Footer Placeholder 5">
            <a:extLst>
              <a:ext uri="{FF2B5EF4-FFF2-40B4-BE49-F238E27FC236}">
                <a16:creationId xmlns:a16="http://schemas.microsoft.com/office/drawing/2014/main" id="{F67E085D-A098-25AC-3E4E-AB5FBCB6BE89}"/>
              </a:ext>
            </a:extLst>
          </p:cNvPr>
          <p:cNvSpPr>
            <a:spLocks noGrp="1"/>
          </p:cNvSpPr>
          <p:nvPr>
            <p:ph type="ftr" sz="quarter" idx="12"/>
          </p:nvPr>
        </p:nvSpPr>
        <p:spPr/>
        <p:txBody>
          <a:bodyPr/>
          <a:lstStyle>
            <a:lvl1pPr>
              <a:defRPr/>
            </a:lvl1pPr>
          </a:lstStyle>
          <a:p>
            <a:endParaRPr lang="en-US" altLang="en-US"/>
          </a:p>
        </p:txBody>
      </p:sp>
    </p:spTree>
    <p:extLst>
      <p:ext uri="{BB962C8B-B14F-4D97-AF65-F5344CB8AC3E}">
        <p14:creationId xmlns:p14="http://schemas.microsoft.com/office/powerpoint/2010/main" val="16625275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3707344-D05F-3953-1A93-1843781D1E04}"/>
              </a:ext>
            </a:extLst>
          </p:cNvPr>
          <p:cNvSpPr>
            <a:spLocks noGrp="1"/>
          </p:cNvSpPr>
          <p:nvPr>
            <p:ph type="dt" sz="half" idx="10"/>
          </p:nvPr>
        </p:nvSpPr>
        <p:spPr/>
        <p:txBody>
          <a:bodyPr/>
          <a:lstStyle/>
          <a:p>
            <a:fld id="{07CBB84A-3359-46FB-8B96-A61DE153F194}" type="datetimeFigureOut">
              <a:rPr lang="en-US" smtClean="0"/>
              <a:t>1/6/2023</a:t>
            </a:fld>
            <a:endParaRPr lang="en-US"/>
          </a:p>
        </p:txBody>
      </p:sp>
      <p:sp>
        <p:nvSpPr>
          <p:cNvPr id="3" name="Footer Placeholder 2">
            <a:extLst>
              <a:ext uri="{FF2B5EF4-FFF2-40B4-BE49-F238E27FC236}">
                <a16:creationId xmlns:a16="http://schemas.microsoft.com/office/drawing/2014/main" id="{3BA151F7-3700-2234-BFAC-33D48C8F770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642548B-5647-0203-1900-FC0896A095EB}"/>
              </a:ext>
            </a:extLst>
          </p:cNvPr>
          <p:cNvSpPr>
            <a:spLocks noGrp="1"/>
          </p:cNvSpPr>
          <p:nvPr>
            <p:ph type="sldNum" sz="quarter" idx="12"/>
          </p:nvPr>
        </p:nvSpPr>
        <p:spPr/>
        <p:txBody>
          <a:bodyPr/>
          <a:lstStyle/>
          <a:p>
            <a:fld id="{8D423C81-3AAC-4FAB-9EB9-BE4CE3702FA0}" type="slidenum">
              <a:rPr lang="en-US" smtClean="0"/>
              <a:t>‹#›</a:t>
            </a:fld>
            <a:endParaRPr lang="en-US"/>
          </a:p>
        </p:txBody>
      </p:sp>
    </p:spTree>
    <p:extLst>
      <p:ext uri="{BB962C8B-B14F-4D97-AF65-F5344CB8AC3E}">
        <p14:creationId xmlns:p14="http://schemas.microsoft.com/office/powerpoint/2010/main" val="420293509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0343B9-0490-60D0-6204-34B000A8F95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088C8D2-4E50-0934-B9CF-9A8F73BD7C55}"/>
              </a:ext>
            </a:extLst>
          </p:cNvPr>
          <p:cNvSpPr>
            <a:spLocks noGrp="1"/>
          </p:cNvSpPr>
          <p:nvPr>
            <p:ph sz="half" idx="1"/>
          </p:nvPr>
        </p:nvSpPr>
        <p:spPr>
          <a:xfrm>
            <a:off x="1219200" y="1524000"/>
            <a:ext cx="4775200" cy="4876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A36D8DB-EBC7-2A20-A1D1-9E616FED116D}"/>
              </a:ext>
            </a:extLst>
          </p:cNvPr>
          <p:cNvSpPr>
            <a:spLocks noGrp="1"/>
          </p:cNvSpPr>
          <p:nvPr>
            <p:ph sz="half" idx="2"/>
          </p:nvPr>
        </p:nvSpPr>
        <p:spPr>
          <a:xfrm>
            <a:off x="6197600" y="1524000"/>
            <a:ext cx="4775200" cy="4876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151732F-B960-70FA-B189-0E1BA2200374}"/>
              </a:ext>
            </a:extLst>
          </p:cNvPr>
          <p:cNvSpPr>
            <a:spLocks noGrp="1"/>
          </p:cNvSpPr>
          <p:nvPr>
            <p:ph type="dt" sz="half" idx="10"/>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E3710CAA-D092-1BBE-0EFD-CE1193F42441}"/>
              </a:ext>
            </a:extLst>
          </p:cNvPr>
          <p:cNvSpPr>
            <a:spLocks noGrp="1"/>
          </p:cNvSpPr>
          <p:nvPr>
            <p:ph type="sldNum" sz="quarter" idx="11"/>
          </p:nvPr>
        </p:nvSpPr>
        <p:spPr/>
        <p:txBody>
          <a:bodyPr/>
          <a:lstStyle>
            <a:lvl1pPr>
              <a:defRPr/>
            </a:lvl1pPr>
          </a:lstStyle>
          <a:p>
            <a:fld id="{09D439A8-CBD0-406D-85EF-48BCAB03344E}" type="slidenum">
              <a:rPr lang="en-US" altLang="en-US"/>
              <a:pPr/>
              <a:t>‹#›</a:t>
            </a:fld>
            <a:endParaRPr lang="en-US" altLang="en-US"/>
          </a:p>
        </p:txBody>
      </p:sp>
      <p:sp>
        <p:nvSpPr>
          <p:cNvPr id="7" name="Footer Placeholder 6">
            <a:extLst>
              <a:ext uri="{FF2B5EF4-FFF2-40B4-BE49-F238E27FC236}">
                <a16:creationId xmlns:a16="http://schemas.microsoft.com/office/drawing/2014/main" id="{E331EFC2-4641-FBE9-0477-12259C2858D8}"/>
              </a:ext>
            </a:extLst>
          </p:cNvPr>
          <p:cNvSpPr>
            <a:spLocks noGrp="1"/>
          </p:cNvSpPr>
          <p:nvPr>
            <p:ph type="ftr" sz="quarter" idx="12"/>
          </p:nvPr>
        </p:nvSpPr>
        <p:spPr/>
        <p:txBody>
          <a:bodyPr/>
          <a:lstStyle>
            <a:lvl1pPr>
              <a:defRPr/>
            </a:lvl1pPr>
          </a:lstStyle>
          <a:p>
            <a:endParaRPr lang="en-US" altLang="en-US"/>
          </a:p>
        </p:txBody>
      </p:sp>
    </p:spTree>
    <p:extLst>
      <p:ext uri="{BB962C8B-B14F-4D97-AF65-F5344CB8AC3E}">
        <p14:creationId xmlns:p14="http://schemas.microsoft.com/office/powerpoint/2010/main" val="113184860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3AAC93-930F-0851-4419-FD643F7CB589}"/>
              </a:ext>
            </a:extLst>
          </p:cNvPr>
          <p:cNvSpPr>
            <a:spLocks noGrp="1"/>
          </p:cNvSpPr>
          <p:nvPr>
            <p:ph type="title"/>
          </p:nvPr>
        </p:nvSpPr>
        <p:spPr>
          <a:xfrm>
            <a:off x="840317" y="365126"/>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3DDAEEF-A11D-F9E4-B36D-54A78B97FE90}"/>
              </a:ext>
            </a:extLst>
          </p:cNvPr>
          <p:cNvSpPr>
            <a:spLocks noGrp="1"/>
          </p:cNvSpPr>
          <p:nvPr>
            <p:ph type="body" idx="1"/>
          </p:nvPr>
        </p:nvSpPr>
        <p:spPr>
          <a:xfrm>
            <a:off x="840318"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30AA785-6D8B-787C-7041-DFC883CD2F17}"/>
              </a:ext>
            </a:extLst>
          </p:cNvPr>
          <p:cNvSpPr>
            <a:spLocks noGrp="1"/>
          </p:cNvSpPr>
          <p:nvPr>
            <p:ph sz="half" idx="2"/>
          </p:nvPr>
        </p:nvSpPr>
        <p:spPr>
          <a:xfrm>
            <a:off x="840318" y="2505075"/>
            <a:ext cx="5158316"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E95018A-081E-D534-EA28-A59486965172}"/>
              </a:ext>
            </a:extLst>
          </p:cNvPr>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EE8CB6A-F35F-5C75-C84B-2689C9DD8063}"/>
              </a:ext>
            </a:extLst>
          </p:cNvPr>
          <p:cNvSpPr>
            <a:spLocks noGrp="1"/>
          </p:cNvSpPr>
          <p:nvPr>
            <p:ph sz="quarter" idx="4"/>
          </p:nvPr>
        </p:nvSpPr>
        <p:spPr>
          <a:xfrm>
            <a:off x="6172200" y="2505075"/>
            <a:ext cx="518371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2AD07AA-7E93-F5C0-10A6-D8EFE672503C}"/>
              </a:ext>
            </a:extLst>
          </p:cNvPr>
          <p:cNvSpPr>
            <a:spLocks noGrp="1"/>
          </p:cNvSpPr>
          <p:nvPr>
            <p:ph type="dt" sz="half" idx="10"/>
          </p:nvPr>
        </p:nvSpPr>
        <p:spPr/>
        <p:txBody>
          <a:bodyPr/>
          <a:lstStyle>
            <a:lvl1pPr>
              <a:defRPr/>
            </a:lvl1pPr>
          </a:lstStyle>
          <a:p>
            <a:endParaRPr lang="en-US" altLang="en-US"/>
          </a:p>
        </p:txBody>
      </p:sp>
      <p:sp>
        <p:nvSpPr>
          <p:cNvPr id="8" name="Slide Number Placeholder 7">
            <a:extLst>
              <a:ext uri="{FF2B5EF4-FFF2-40B4-BE49-F238E27FC236}">
                <a16:creationId xmlns:a16="http://schemas.microsoft.com/office/drawing/2014/main" id="{619E1D7C-751F-BC24-008B-62596646C42E}"/>
              </a:ext>
            </a:extLst>
          </p:cNvPr>
          <p:cNvSpPr>
            <a:spLocks noGrp="1"/>
          </p:cNvSpPr>
          <p:nvPr>
            <p:ph type="sldNum" sz="quarter" idx="11"/>
          </p:nvPr>
        </p:nvSpPr>
        <p:spPr/>
        <p:txBody>
          <a:bodyPr/>
          <a:lstStyle>
            <a:lvl1pPr>
              <a:defRPr/>
            </a:lvl1pPr>
          </a:lstStyle>
          <a:p>
            <a:fld id="{DE185B5B-A548-4D3C-96A9-4E9A3A3F1E6B}" type="slidenum">
              <a:rPr lang="en-US" altLang="en-US"/>
              <a:pPr/>
              <a:t>‹#›</a:t>
            </a:fld>
            <a:endParaRPr lang="en-US" altLang="en-US"/>
          </a:p>
        </p:txBody>
      </p:sp>
      <p:sp>
        <p:nvSpPr>
          <p:cNvPr id="9" name="Footer Placeholder 8">
            <a:extLst>
              <a:ext uri="{FF2B5EF4-FFF2-40B4-BE49-F238E27FC236}">
                <a16:creationId xmlns:a16="http://schemas.microsoft.com/office/drawing/2014/main" id="{61856804-11FB-9031-8AEE-E0FFD81C3CFB}"/>
              </a:ext>
            </a:extLst>
          </p:cNvPr>
          <p:cNvSpPr>
            <a:spLocks noGrp="1"/>
          </p:cNvSpPr>
          <p:nvPr>
            <p:ph type="ftr" sz="quarter" idx="12"/>
          </p:nvPr>
        </p:nvSpPr>
        <p:spPr/>
        <p:txBody>
          <a:bodyPr/>
          <a:lstStyle>
            <a:lvl1pPr>
              <a:defRPr/>
            </a:lvl1pPr>
          </a:lstStyle>
          <a:p>
            <a:endParaRPr lang="en-US" altLang="en-US"/>
          </a:p>
        </p:txBody>
      </p:sp>
    </p:spTree>
    <p:extLst>
      <p:ext uri="{BB962C8B-B14F-4D97-AF65-F5344CB8AC3E}">
        <p14:creationId xmlns:p14="http://schemas.microsoft.com/office/powerpoint/2010/main" val="341360057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4D3723-073A-4267-A668-08F9EA96E1A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0F8D52F-AA96-8C4C-25D0-6E46C8193728}"/>
              </a:ext>
            </a:extLst>
          </p:cNvPr>
          <p:cNvSpPr>
            <a:spLocks noGrp="1"/>
          </p:cNvSpPr>
          <p:nvPr>
            <p:ph type="dt" sz="half" idx="10"/>
          </p:nvPr>
        </p:nvSpPr>
        <p:spPr/>
        <p:txBody>
          <a:bodyPr/>
          <a:lstStyle>
            <a:lvl1pPr>
              <a:defRPr/>
            </a:lvl1pPr>
          </a:lstStyle>
          <a:p>
            <a:endParaRPr lang="en-US" altLang="en-US"/>
          </a:p>
        </p:txBody>
      </p:sp>
      <p:sp>
        <p:nvSpPr>
          <p:cNvPr id="4" name="Slide Number Placeholder 3">
            <a:extLst>
              <a:ext uri="{FF2B5EF4-FFF2-40B4-BE49-F238E27FC236}">
                <a16:creationId xmlns:a16="http://schemas.microsoft.com/office/drawing/2014/main" id="{AA7D2448-C218-6CC4-F051-99439F0ED555}"/>
              </a:ext>
            </a:extLst>
          </p:cNvPr>
          <p:cNvSpPr>
            <a:spLocks noGrp="1"/>
          </p:cNvSpPr>
          <p:nvPr>
            <p:ph type="sldNum" sz="quarter" idx="11"/>
          </p:nvPr>
        </p:nvSpPr>
        <p:spPr/>
        <p:txBody>
          <a:bodyPr/>
          <a:lstStyle>
            <a:lvl1pPr>
              <a:defRPr/>
            </a:lvl1pPr>
          </a:lstStyle>
          <a:p>
            <a:fld id="{DE886CCC-8A36-43C8-A7DD-9AE25870D7AF}" type="slidenum">
              <a:rPr lang="en-US" altLang="en-US"/>
              <a:pPr/>
              <a:t>‹#›</a:t>
            </a:fld>
            <a:endParaRPr lang="en-US" altLang="en-US"/>
          </a:p>
        </p:txBody>
      </p:sp>
      <p:sp>
        <p:nvSpPr>
          <p:cNvPr id="5" name="Footer Placeholder 4">
            <a:extLst>
              <a:ext uri="{FF2B5EF4-FFF2-40B4-BE49-F238E27FC236}">
                <a16:creationId xmlns:a16="http://schemas.microsoft.com/office/drawing/2014/main" id="{821CE65C-981E-C9E6-C815-1107FB0FE9FE}"/>
              </a:ext>
            </a:extLst>
          </p:cNvPr>
          <p:cNvSpPr>
            <a:spLocks noGrp="1"/>
          </p:cNvSpPr>
          <p:nvPr>
            <p:ph type="ftr" sz="quarter" idx="12"/>
          </p:nvPr>
        </p:nvSpPr>
        <p:spPr/>
        <p:txBody>
          <a:bodyPr/>
          <a:lstStyle>
            <a:lvl1pPr>
              <a:defRPr/>
            </a:lvl1pPr>
          </a:lstStyle>
          <a:p>
            <a:endParaRPr lang="en-US" altLang="en-US"/>
          </a:p>
        </p:txBody>
      </p:sp>
    </p:spTree>
    <p:extLst>
      <p:ext uri="{BB962C8B-B14F-4D97-AF65-F5344CB8AC3E}">
        <p14:creationId xmlns:p14="http://schemas.microsoft.com/office/powerpoint/2010/main" val="352400402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15409AD-15CC-24D3-98FE-FF3C493EA501}"/>
              </a:ext>
            </a:extLst>
          </p:cNvPr>
          <p:cNvSpPr>
            <a:spLocks noGrp="1"/>
          </p:cNvSpPr>
          <p:nvPr>
            <p:ph type="dt" sz="half" idx="10"/>
          </p:nvPr>
        </p:nvSpPr>
        <p:spPr/>
        <p:txBody>
          <a:bodyPr/>
          <a:lstStyle>
            <a:lvl1pPr>
              <a:defRPr/>
            </a:lvl1pPr>
          </a:lstStyle>
          <a:p>
            <a:endParaRPr lang="en-US" altLang="en-US"/>
          </a:p>
        </p:txBody>
      </p:sp>
      <p:sp>
        <p:nvSpPr>
          <p:cNvPr id="3" name="Slide Number Placeholder 2">
            <a:extLst>
              <a:ext uri="{FF2B5EF4-FFF2-40B4-BE49-F238E27FC236}">
                <a16:creationId xmlns:a16="http://schemas.microsoft.com/office/drawing/2014/main" id="{D9B666A4-8F4F-B77F-BC68-D5F8C47F6ED5}"/>
              </a:ext>
            </a:extLst>
          </p:cNvPr>
          <p:cNvSpPr>
            <a:spLocks noGrp="1"/>
          </p:cNvSpPr>
          <p:nvPr>
            <p:ph type="sldNum" sz="quarter" idx="11"/>
          </p:nvPr>
        </p:nvSpPr>
        <p:spPr/>
        <p:txBody>
          <a:bodyPr/>
          <a:lstStyle>
            <a:lvl1pPr>
              <a:defRPr/>
            </a:lvl1pPr>
          </a:lstStyle>
          <a:p>
            <a:fld id="{FA313C7D-F820-4FC4-81D6-42152ECADC5B}" type="slidenum">
              <a:rPr lang="en-US" altLang="en-US"/>
              <a:pPr/>
              <a:t>‹#›</a:t>
            </a:fld>
            <a:endParaRPr lang="en-US" altLang="en-US"/>
          </a:p>
        </p:txBody>
      </p:sp>
      <p:sp>
        <p:nvSpPr>
          <p:cNvPr id="4" name="Footer Placeholder 3">
            <a:extLst>
              <a:ext uri="{FF2B5EF4-FFF2-40B4-BE49-F238E27FC236}">
                <a16:creationId xmlns:a16="http://schemas.microsoft.com/office/drawing/2014/main" id="{49F542DF-1A66-4473-313F-257A4A68A248}"/>
              </a:ext>
            </a:extLst>
          </p:cNvPr>
          <p:cNvSpPr>
            <a:spLocks noGrp="1"/>
          </p:cNvSpPr>
          <p:nvPr>
            <p:ph type="ftr" sz="quarter" idx="12"/>
          </p:nvPr>
        </p:nvSpPr>
        <p:spPr/>
        <p:txBody>
          <a:bodyPr/>
          <a:lstStyle>
            <a:lvl1pPr>
              <a:defRPr/>
            </a:lvl1pPr>
          </a:lstStyle>
          <a:p>
            <a:endParaRPr lang="en-US" altLang="en-US"/>
          </a:p>
        </p:txBody>
      </p:sp>
    </p:spTree>
    <p:extLst>
      <p:ext uri="{BB962C8B-B14F-4D97-AF65-F5344CB8AC3E}">
        <p14:creationId xmlns:p14="http://schemas.microsoft.com/office/powerpoint/2010/main" val="296497913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C85884-A5EB-CF22-07B9-86D5E55BD129}"/>
              </a:ext>
            </a:extLst>
          </p:cNvPr>
          <p:cNvSpPr>
            <a:spLocks noGrp="1"/>
          </p:cNvSpPr>
          <p:nvPr>
            <p:ph type="title"/>
          </p:nvPr>
        </p:nvSpPr>
        <p:spPr>
          <a:xfrm>
            <a:off x="840318" y="457200"/>
            <a:ext cx="393276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3434E2A-6EAE-831E-D072-E4B34AF0B646}"/>
              </a:ext>
            </a:extLst>
          </p:cNvPr>
          <p:cNvSpPr>
            <a:spLocks noGrp="1"/>
          </p:cNvSpPr>
          <p:nvPr>
            <p:ph idx="1"/>
          </p:nvPr>
        </p:nvSpPr>
        <p:spPr>
          <a:xfrm>
            <a:off x="5183717"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74076A5-DC90-7276-3F01-73355F1F959E}"/>
              </a:ext>
            </a:extLst>
          </p:cNvPr>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6F69C07-812B-8E00-55D2-EE55514B36C2}"/>
              </a:ext>
            </a:extLst>
          </p:cNvPr>
          <p:cNvSpPr>
            <a:spLocks noGrp="1"/>
          </p:cNvSpPr>
          <p:nvPr>
            <p:ph type="dt" sz="half" idx="10"/>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41A3F3D4-C598-361B-9B0C-B7A9278C566E}"/>
              </a:ext>
            </a:extLst>
          </p:cNvPr>
          <p:cNvSpPr>
            <a:spLocks noGrp="1"/>
          </p:cNvSpPr>
          <p:nvPr>
            <p:ph type="sldNum" sz="quarter" idx="11"/>
          </p:nvPr>
        </p:nvSpPr>
        <p:spPr/>
        <p:txBody>
          <a:bodyPr/>
          <a:lstStyle>
            <a:lvl1pPr>
              <a:defRPr/>
            </a:lvl1pPr>
          </a:lstStyle>
          <a:p>
            <a:fld id="{7F7BE2F7-1479-4B97-B982-7B62AD1BDE0B}" type="slidenum">
              <a:rPr lang="en-US" altLang="en-US"/>
              <a:pPr/>
              <a:t>‹#›</a:t>
            </a:fld>
            <a:endParaRPr lang="en-US" altLang="en-US"/>
          </a:p>
        </p:txBody>
      </p:sp>
      <p:sp>
        <p:nvSpPr>
          <p:cNvPr id="7" name="Footer Placeholder 6">
            <a:extLst>
              <a:ext uri="{FF2B5EF4-FFF2-40B4-BE49-F238E27FC236}">
                <a16:creationId xmlns:a16="http://schemas.microsoft.com/office/drawing/2014/main" id="{F7954CE5-3FD5-DC80-DB1B-24CD31252FEA}"/>
              </a:ext>
            </a:extLst>
          </p:cNvPr>
          <p:cNvSpPr>
            <a:spLocks noGrp="1"/>
          </p:cNvSpPr>
          <p:nvPr>
            <p:ph type="ftr" sz="quarter" idx="12"/>
          </p:nvPr>
        </p:nvSpPr>
        <p:spPr/>
        <p:txBody>
          <a:bodyPr/>
          <a:lstStyle>
            <a:lvl1pPr>
              <a:defRPr/>
            </a:lvl1pPr>
          </a:lstStyle>
          <a:p>
            <a:endParaRPr lang="en-US" altLang="en-US"/>
          </a:p>
        </p:txBody>
      </p:sp>
    </p:spTree>
    <p:extLst>
      <p:ext uri="{BB962C8B-B14F-4D97-AF65-F5344CB8AC3E}">
        <p14:creationId xmlns:p14="http://schemas.microsoft.com/office/powerpoint/2010/main" val="2341071224"/>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AA0D20-D008-02EC-48B8-6B3AA7E64975}"/>
              </a:ext>
            </a:extLst>
          </p:cNvPr>
          <p:cNvSpPr>
            <a:spLocks noGrp="1"/>
          </p:cNvSpPr>
          <p:nvPr>
            <p:ph type="title"/>
          </p:nvPr>
        </p:nvSpPr>
        <p:spPr>
          <a:xfrm>
            <a:off x="840318" y="457200"/>
            <a:ext cx="393276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ED78C9A-941E-725F-5B9B-C69EF3D1F672}"/>
              </a:ext>
            </a:extLst>
          </p:cNvPr>
          <p:cNvSpPr>
            <a:spLocks noGrp="1"/>
          </p:cNvSpPr>
          <p:nvPr>
            <p:ph type="pic" idx="1"/>
          </p:nvPr>
        </p:nvSpPr>
        <p:spPr>
          <a:xfrm>
            <a:off x="5183717"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177D0A3-4B44-E582-A31E-2DF3BE668107}"/>
              </a:ext>
            </a:extLst>
          </p:cNvPr>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76A6300-739C-0429-14E7-F77313AF5A13}"/>
              </a:ext>
            </a:extLst>
          </p:cNvPr>
          <p:cNvSpPr>
            <a:spLocks noGrp="1"/>
          </p:cNvSpPr>
          <p:nvPr>
            <p:ph type="dt" sz="half" idx="10"/>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4D190E82-54C7-87A4-D084-90779ADDC153}"/>
              </a:ext>
            </a:extLst>
          </p:cNvPr>
          <p:cNvSpPr>
            <a:spLocks noGrp="1"/>
          </p:cNvSpPr>
          <p:nvPr>
            <p:ph type="sldNum" sz="quarter" idx="11"/>
          </p:nvPr>
        </p:nvSpPr>
        <p:spPr/>
        <p:txBody>
          <a:bodyPr/>
          <a:lstStyle>
            <a:lvl1pPr>
              <a:defRPr/>
            </a:lvl1pPr>
          </a:lstStyle>
          <a:p>
            <a:fld id="{F4B5AB7A-8900-49DB-92BE-C2651B765D67}" type="slidenum">
              <a:rPr lang="en-US" altLang="en-US"/>
              <a:pPr/>
              <a:t>‹#›</a:t>
            </a:fld>
            <a:endParaRPr lang="en-US" altLang="en-US"/>
          </a:p>
        </p:txBody>
      </p:sp>
      <p:sp>
        <p:nvSpPr>
          <p:cNvPr id="7" name="Footer Placeholder 6">
            <a:extLst>
              <a:ext uri="{FF2B5EF4-FFF2-40B4-BE49-F238E27FC236}">
                <a16:creationId xmlns:a16="http://schemas.microsoft.com/office/drawing/2014/main" id="{CD8B6A68-6401-1DBE-D2EC-9BB680FEDF63}"/>
              </a:ext>
            </a:extLst>
          </p:cNvPr>
          <p:cNvSpPr>
            <a:spLocks noGrp="1"/>
          </p:cNvSpPr>
          <p:nvPr>
            <p:ph type="ftr" sz="quarter" idx="12"/>
          </p:nvPr>
        </p:nvSpPr>
        <p:spPr/>
        <p:txBody>
          <a:bodyPr/>
          <a:lstStyle>
            <a:lvl1pPr>
              <a:defRPr/>
            </a:lvl1pPr>
          </a:lstStyle>
          <a:p>
            <a:endParaRPr lang="en-US" altLang="en-US"/>
          </a:p>
        </p:txBody>
      </p:sp>
    </p:spTree>
    <p:extLst>
      <p:ext uri="{BB962C8B-B14F-4D97-AF65-F5344CB8AC3E}">
        <p14:creationId xmlns:p14="http://schemas.microsoft.com/office/powerpoint/2010/main" val="1073928058"/>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84EF5E-6AD2-DBCE-D13B-431A5E8E73E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97335E4-CFF8-5EFB-65AC-2DDA11FA12B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F046698-EA79-DF10-38DD-9A804485EBD6}"/>
              </a:ext>
            </a:extLst>
          </p:cNvPr>
          <p:cNvSpPr>
            <a:spLocks noGrp="1"/>
          </p:cNvSpPr>
          <p:nvPr>
            <p:ph type="dt" sz="half" idx="10"/>
          </p:nvPr>
        </p:nvSpPr>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5B186DEF-89A6-40CC-B6D4-AF6720BAEB4A}"/>
              </a:ext>
            </a:extLst>
          </p:cNvPr>
          <p:cNvSpPr>
            <a:spLocks noGrp="1"/>
          </p:cNvSpPr>
          <p:nvPr>
            <p:ph type="sldNum" sz="quarter" idx="11"/>
          </p:nvPr>
        </p:nvSpPr>
        <p:spPr/>
        <p:txBody>
          <a:bodyPr/>
          <a:lstStyle>
            <a:lvl1pPr>
              <a:defRPr/>
            </a:lvl1pPr>
          </a:lstStyle>
          <a:p>
            <a:fld id="{2FA39D51-A8BC-4326-AB3A-1191F392E85C}" type="slidenum">
              <a:rPr lang="en-US" altLang="en-US"/>
              <a:pPr/>
              <a:t>‹#›</a:t>
            </a:fld>
            <a:endParaRPr lang="en-US" altLang="en-US"/>
          </a:p>
        </p:txBody>
      </p:sp>
      <p:sp>
        <p:nvSpPr>
          <p:cNvPr id="6" name="Footer Placeholder 5">
            <a:extLst>
              <a:ext uri="{FF2B5EF4-FFF2-40B4-BE49-F238E27FC236}">
                <a16:creationId xmlns:a16="http://schemas.microsoft.com/office/drawing/2014/main" id="{C6DC99A6-39BB-F17F-A0FA-1DA821DFEFD5}"/>
              </a:ext>
            </a:extLst>
          </p:cNvPr>
          <p:cNvSpPr>
            <a:spLocks noGrp="1"/>
          </p:cNvSpPr>
          <p:nvPr>
            <p:ph type="ftr" sz="quarter" idx="12"/>
          </p:nvPr>
        </p:nvSpPr>
        <p:spPr/>
        <p:txBody>
          <a:bodyPr/>
          <a:lstStyle>
            <a:lvl1pPr>
              <a:defRPr/>
            </a:lvl1pPr>
          </a:lstStyle>
          <a:p>
            <a:endParaRPr lang="en-US" altLang="en-US"/>
          </a:p>
        </p:txBody>
      </p:sp>
    </p:spTree>
    <p:extLst>
      <p:ext uri="{BB962C8B-B14F-4D97-AF65-F5344CB8AC3E}">
        <p14:creationId xmlns:p14="http://schemas.microsoft.com/office/powerpoint/2010/main" val="276181489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A9FC1B3-FD34-5699-37A0-620DAEBE9FBF}"/>
              </a:ext>
            </a:extLst>
          </p:cNvPr>
          <p:cNvSpPr>
            <a:spLocks noGrp="1"/>
          </p:cNvSpPr>
          <p:nvPr>
            <p:ph type="title" orient="vert"/>
          </p:nvPr>
        </p:nvSpPr>
        <p:spPr>
          <a:xfrm>
            <a:off x="8534400" y="460375"/>
            <a:ext cx="2438400" cy="594042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1D3B6C9-AD60-1AA0-1279-079262C6EDF9}"/>
              </a:ext>
            </a:extLst>
          </p:cNvPr>
          <p:cNvSpPr>
            <a:spLocks noGrp="1"/>
          </p:cNvSpPr>
          <p:nvPr>
            <p:ph type="body" orient="vert" idx="1"/>
          </p:nvPr>
        </p:nvSpPr>
        <p:spPr>
          <a:xfrm>
            <a:off x="1219200" y="460375"/>
            <a:ext cx="7112000" cy="59404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CAC465-80C7-1CF6-E3FF-F8B31472F017}"/>
              </a:ext>
            </a:extLst>
          </p:cNvPr>
          <p:cNvSpPr>
            <a:spLocks noGrp="1"/>
          </p:cNvSpPr>
          <p:nvPr>
            <p:ph type="dt" sz="half" idx="10"/>
          </p:nvPr>
        </p:nvSpPr>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1A1568CE-5895-EB64-9FE2-6102E1EBFC88}"/>
              </a:ext>
            </a:extLst>
          </p:cNvPr>
          <p:cNvSpPr>
            <a:spLocks noGrp="1"/>
          </p:cNvSpPr>
          <p:nvPr>
            <p:ph type="sldNum" sz="quarter" idx="11"/>
          </p:nvPr>
        </p:nvSpPr>
        <p:spPr/>
        <p:txBody>
          <a:bodyPr/>
          <a:lstStyle>
            <a:lvl1pPr>
              <a:defRPr/>
            </a:lvl1pPr>
          </a:lstStyle>
          <a:p>
            <a:fld id="{8F7BDB22-A3D7-476C-A1D1-F8837E51B121}" type="slidenum">
              <a:rPr lang="en-US" altLang="en-US"/>
              <a:pPr/>
              <a:t>‹#›</a:t>
            </a:fld>
            <a:endParaRPr lang="en-US" altLang="en-US"/>
          </a:p>
        </p:txBody>
      </p:sp>
      <p:sp>
        <p:nvSpPr>
          <p:cNvPr id="6" name="Footer Placeholder 5">
            <a:extLst>
              <a:ext uri="{FF2B5EF4-FFF2-40B4-BE49-F238E27FC236}">
                <a16:creationId xmlns:a16="http://schemas.microsoft.com/office/drawing/2014/main" id="{3C0318D2-BCD9-8444-5DEE-E08184E3D115}"/>
              </a:ext>
            </a:extLst>
          </p:cNvPr>
          <p:cNvSpPr>
            <a:spLocks noGrp="1"/>
          </p:cNvSpPr>
          <p:nvPr>
            <p:ph type="ftr" sz="quarter" idx="12"/>
          </p:nvPr>
        </p:nvSpPr>
        <p:spPr/>
        <p:txBody>
          <a:bodyPr/>
          <a:lstStyle>
            <a:lvl1pPr>
              <a:defRPr/>
            </a:lvl1pPr>
          </a:lstStyle>
          <a:p>
            <a:endParaRPr lang="en-US" altLang="en-US"/>
          </a:p>
        </p:txBody>
      </p:sp>
    </p:spTree>
    <p:extLst>
      <p:ext uri="{BB962C8B-B14F-4D97-AF65-F5344CB8AC3E}">
        <p14:creationId xmlns:p14="http://schemas.microsoft.com/office/powerpoint/2010/main" val="352432280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D63B54-1529-399F-FF61-53FB0F1AB2D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E82E125-3844-A422-8829-B6DD271E517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0EE69DB-5E53-CF0B-1537-C0743E923375}"/>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0996A78E-42C5-BDD3-C41D-DFD9F53FD2D3}"/>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783BA2A3-DED5-06A0-8EDE-768689F92ADF}"/>
              </a:ext>
            </a:extLst>
          </p:cNvPr>
          <p:cNvSpPr>
            <a:spLocks noGrp="1"/>
          </p:cNvSpPr>
          <p:nvPr>
            <p:ph type="sldNum" sz="quarter" idx="12"/>
          </p:nvPr>
        </p:nvSpPr>
        <p:spPr/>
        <p:txBody>
          <a:bodyPr/>
          <a:lstStyle>
            <a:lvl1pPr>
              <a:defRPr/>
            </a:lvl1pPr>
          </a:lstStyle>
          <a:p>
            <a:fld id="{0A7BEE9E-F816-44DA-B36B-9ED8A89F77A7}" type="slidenum">
              <a:rPr lang="en-US" altLang="en-US"/>
              <a:pPr/>
              <a:t>‹#›</a:t>
            </a:fld>
            <a:endParaRPr lang="en-US" altLang="en-US"/>
          </a:p>
        </p:txBody>
      </p:sp>
    </p:spTree>
    <p:extLst>
      <p:ext uri="{BB962C8B-B14F-4D97-AF65-F5344CB8AC3E}">
        <p14:creationId xmlns:p14="http://schemas.microsoft.com/office/powerpoint/2010/main" val="892406075"/>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3E94C2-D63D-02B5-2530-AD17E67B24B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5FFC3FA-21B1-FC7F-2C26-DAC62D0EE0C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C00468F-41D0-1767-4083-E14236CBF1C8}"/>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5647B9A8-983F-5FD7-F9D8-B508D8EB6E04}"/>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BE9FF910-AA01-A62B-D2CA-45BF48E139F3}"/>
              </a:ext>
            </a:extLst>
          </p:cNvPr>
          <p:cNvSpPr>
            <a:spLocks noGrp="1"/>
          </p:cNvSpPr>
          <p:nvPr>
            <p:ph type="sldNum" sz="quarter" idx="12"/>
          </p:nvPr>
        </p:nvSpPr>
        <p:spPr/>
        <p:txBody>
          <a:bodyPr/>
          <a:lstStyle>
            <a:lvl1pPr>
              <a:defRPr/>
            </a:lvl1pPr>
          </a:lstStyle>
          <a:p>
            <a:fld id="{E10673B1-EA99-42AE-8C5D-4678561C7939}" type="slidenum">
              <a:rPr lang="en-US" altLang="en-US"/>
              <a:pPr/>
              <a:t>‹#›</a:t>
            </a:fld>
            <a:endParaRPr lang="en-US" altLang="en-US"/>
          </a:p>
        </p:txBody>
      </p:sp>
    </p:spTree>
    <p:extLst>
      <p:ext uri="{BB962C8B-B14F-4D97-AF65-F5344CB8AC3E}">
        <p14:creationId xmlns:p14="http://schemas.microsoft.com/office/powerpoint/2010/main" val="39105914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A98335-544F-B317-BC65-384E8C088E4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1102CBA-62D2-D06E-730B-7B5714CF60A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48CC05C-C179-471B-09B1-3DC6749F038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8E0D82A-72AF-501B-D91D-F3DA48D29830}"/>
              </a:ext>
            </a:extLst>
          </p:cNvPr>
          <p:cNvSpPr>
            <a:spLocks noGrp="1"/>
          </p:cNvSpPr>
          <p:nvPr>
            <p:ph type="dt" sz="half" idx="10"/>
          </p:nvPr>
        </p:nvSpPr>
        <p:spPr/>
        <p:txBody>
          <a:bodyPr/>
          <a:lstStyle/>
          <a:p>
            <a:fld id="{07CBB84A-3359-46FB-8B96-A61DE153F194}" type="datetimeFigureOut">
              <a:rPr lang="en-US" smtClean="0"/>
              <a:t>1/6/2023</a:t>
            </a:fld>
            <a:endParaRPr lang="en-US"/>
          </a:p>
        </p:txBody>
      </p:sp>
      <p:sp>
        <p:nvSpPr>
          <p:cNvPr id="6" name="Footer Placeholder 5">
            <a:extLst>
              <a:ext uri="{FF2B5EF4-FFF2-40B4-BE49-F238E27FC236}">
                <a16:creationId xmlns:a16="http://schemas.microsoft.com/office/drawing/2014/main" id="{4C0580DC-59EB-A46E-B556-2D1400655B2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52AF2D8-0282-C625-7682-7D8BACA390A2}"/>
              </a:ext>
            </a:extLst>
          </p:cNvPr>
          <p:cNvSpPr>
            <a:spLocks noGrp="1"/>
          </p:cNvSpPr>
          <p:nvPr>
            <p:ph type="sldNum" sz="quarter" idx="12"/>
          </p:nvPr>
        </p:nvSpPr>
        <p:spPr/>
        <p:txBody>
          <a:bodyPr/>
          <a:lstStyle/>
          <a:p>
            <a:fld id="{8D423C81-3AAC-4FAB-9EB9-BE4CE3702FA0}" type="slidenum">
              <a:rPr lang="en-US" smtClean="0"/>
              <a:t>‹#›</a:t>
            </a:fld>
            <a:endParaRPr lang="en-US"/>
          </a:p>
        </p:txBody>
      </p:sp>
    </p:spTree>
    <p:extLst>
      <p:ext uri="{BB962C8B-B14F-4D97-AF65-F5344CB8AC3E}">
        <p14:creationId xmlns:p14="http://schemas.microsoft.com/office/powerpoint/2010/main" val="3888103572"/>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5F3B65-C06A-284B-B3F6-53D50F6FBF89}"/>
              </a:ext>
            </a:extLst>
          </p:cNvPr>
          <p:cNvSpPr>
            <a:spLocks noGrp="1"/>
          </p:cNvSpPr>
          <p:nvPr>
            <p:ph type="title"/>
          </p:nvPr>
        </p:nvSpPr>
        <p:spPr>
          <a:xfrm>
            <a:off x="831851" y="1709739"/>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9CC1BDD-F21B-C947-554F-E048899E6328}"/>
              </a:ext>
            </a:extLst>
          </p:cNvPr>
          <p:cNvSpPr>
            <a:spLocks noGrp="1"/>
          </p:cNvSpPr>
          <p:nvPr>
            <p:ph type="body" idx="1"/>
          </p:nvPr>
        </p:nvSpPr>
        <p:spPr>
          <a:xfrm>
            <a:off x="831851" y="4589464"/>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a:extLst>
              <a:ext uri="{FF2B5EF4-FFF2-40B4-BE49-F238E27FC236}">
                <a16:creationId xmlns:a16="http://schemas.microsoft.com/office/drawing/2014/main" id="{11C0FD5E-C101-F118-B2AA-BC071F831343}"/>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65C239D9-D40B-DE3D-BCAE-021E18F3301E}"/>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867349CC-C290-23E7-CF26-A495804FDCDD}"/>
              </a:ext>
            </a:extLst>
          </p:cNvPr>
          <p:cNvSpPr>
            <a:spLocks noGrp="1"/>
          </p:cNvSpPr>
          <p:nvPr>
            <p:ph type="sldNum" sz="quarter" idx="12"/>
          </p:nvPr>
        </p:nvSpPr>
        <p:spPr/>
        <p:txBody>
          <a:bodyPr/>
          <a:lstStyle>
            <a:lvl1pPr>
              <a:defRPr/>
            </a:lvl1pPr>
          </a:lstStyle>
          <a:p>
            <a:fld id="{01EFA093-55FC-4479-AFC8-B6A37C6472E1}" type="slidenum">
              <a:rPr lang="en-US" altLang="en-US"/>
              <a:pPr/>
              <a:t>‹#›</a:t>
            </a:fld>
            <a:endParaRPr lang="en-US" altLang="en-US"/>
          </a:p>
        </p:txBody>
      </p:sp>
    </p:spTree>
    <p:extLst>
      <p:ext uri="{BB962C8B-B14F-4D97-AF65-F5344CB8AC3E}">
        <p14:creationId xmlns:p14="http://schemas.microsoft.com/office/powerpoint/2010/main" val="1144022471"/>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A7A156-A169-DA48-7D95-3D2B9844452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D560418-8DC5-BF62-4507-6D9CCCA25516}"/>
              </a:ext>
            </a:extLst>
          </p:cNvPr>
          <p:cNvSpPr>
            <a:spLocks noGrp="1"/>
          </p:cNvSpPr>
          <p:nvPr>
            <p:ph sz="half" idx="1"/>
          </p:nvPr>
        </p:nvSpPr>
        <p:spPr>
          <a:xfrm>
            <a:off x="914400" y="1981200"/>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4C5DF26-06FD-EAA8-EADB-9657ABC66DE3}"/>
              </a:ext>
            </a:extLst>
          </p:cNvPr>
          <p:cNvSpPr>
            <a:spLocks noGrp="1"/>
          </p:cNvSpPr>
          <p:nvPr>
            <p:ph sz="half" idx="2"/>
          </p:nvPr>
        </p:nvSpPr>
        <p:spPr>
          <a:xfrm>
            <a:off x="6197600" y="1981200"/>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43CC271-4CC8-1E05-B73A-EAD8D808C9D8}"/>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55622FF5-1A11-CC2D-4F61-8F66A30DF362}"/>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78B278DF-0DCE-7220-B448-D0F73066E1BD}"/>
              </a:ext>
            </a:extLst>
          </p:cNvPr>
          <p:cNvSpPr>
            <a:spLocks noGrp="1"/>
          </p:cNvSpPr>
          <p:nvPr>
            <p:ph type="sldNum" sz="quarter" idx="12"/>
          </p:nvPr>
        </p:nvSpPr>
        <p:spPr/>
        <p:txBody>
          <a:bodyPr/>
          <a:lstStyle>
            <a:lvl1pPr>
              <a:defRPr/>
            </a:lvl1pPr>
          </a:lstStyle>
          <a:p>
            <a:fld id="{A9AB9CF0-363C-4B2A-B929-FE9672197A63}" type="slidenum">
              <a:rPr lang="en-US" altLang="en-US"/>
              <a:pPr/>
              <a:t>‹#›</a:t>
            </a:fld>
            <a:endParaRPr lang="en-US" altLang="en-US"/>
          </a:p>
        </p:txBody>
      </p:sp>
    </p:spTree>
    <p:extLst>
      <p:ext uri="{BB962C8B-B14F-4D97-AF65-F5344CB8AC3E}">
        <p14:creationId xmlns:p14="http://schemas.microsoft.com/office/powerpoint/2010/main" val="103963371"/>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2253D0-388C-0567-5E5A-98E393B95864}"/>
              </a:ext>
            </a:extLst>
          </p:cNvPr>
          <p:cNvSpPr>
            <a:spLocks noGrp="1"/>
          </p:cNvSpPr>
          <p:nvPr>
            <p:ph type="title"/>
          </p:nvPr>
        </p:nvSpPr>
        <p:spPr>
          <a:xfrm>
            <a:off x="840317" y="365126"/>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691E62F-B00E-D805-70B1-1586D3A3A0DE}"/>
              </a:ext>
            </a:extLst>
          </p:cNvPr>
          <p:cNvSpPr>
            <a:spLocks noGrp="1"/>
          </p:cNvSpPr>
          <p:nvPr>
            <p:ph type="body" idx="1"/>
          </p:nvPr>
        </p:nvSpPr>
        <p:spPr>
          <a:xfrm>
            <a:off x="840318"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B50F37D-78D3-8E0C-73AB-0C8AA298A673}"/>
              </a:ext>
            </a:extLst>
          </p:cNvPr>
          <p:cNvSpPr>
            <a:spLocks noGrp="1"/>
          </p:cNvSpPr>
          <p:nvPr>
            <p:ph sz="half" idx="2"/>
          </p:nvPr>
        </p:nvSpPr>
        <p:spPr>
          <a:xfrm>
            <a:off x="840318" y="2505075"/>
            <a:ext cx="5158316"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3D9DC17-C8D6-0828-3097-49E510B9DB59}"/>
              </a:ext>
            </a:extLst>
          </p:cNvPr>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BF79572-D058-94DF-FF03-024F03C9437F}"/>
              </a:ext>
            </a:extLst>
          </p:cNvPr>
          <p:cNvSpPr>
            <a:spLocks noGrp="1"/>
          </p:cNvSpPr>
          <p:nvPr>
            <p:ph sz="quarter" idx="4"/>
          </p:nvPr>
        </p:nvSpPr>
        <p:spPr>
          <a:xfrm>
            <a:off x="6172200" y="2505075"/>
            <a:ext cx="518371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BB05FF6-C9B3-B6C6-2E40-CE7E90786FBC}"/>
              </a:ext>
            </a:extLst>
          </p:cNvPr>
          <p:cNvSpPr>
            <a:spLocks noGrp="1"/>
          </p:cNvSpPr>
          <p:nvPr>
            <p:ph type="dt" sz="half" idx="10"/>
          </p:nvPr>
        </p:nvSpPr>
        <p:spPr/>
        <p:txBody>
          <a:bodyPr/>
          <a:lstStyle>
            <a:lvl1pPr>
              <a:defRPr/>
            </a:lvl1pPr>
          </a:lstStyle>
          <a:p>
            <a:endParaRPr lang="en-US" altLang="en-US"/>
          </a:p>
        </p:txBody>
      </p:sp>
      <p:sp>
        <p:nvSpPr>
          <p:cNvPr id="8" name="Footer Placeholder 7">
            <a:extLst>
              <a:ext uri="{FF2B5EF4-FFF2-40B4-BE49-F238E27FC236}">
                <a16:creationId xmlns:a16="http://schemas.microsoft.com/office/drawing/2014/main" id="{B3015A9D-02E9-9325-9F60-D252326DEEFA}"/>
              </a:ext>
            </a:extLst>
          </p:cNvPr>
          <p:cNvSpPr>
            <a:spLocks noGrp="1"/>
          </p:cNvSpPr>
          <p:nvPr>
            <p:ph type="ftr" sz="quarter" idx="11"/>
          </p:nvPr>
        </p:nvSpPr>
        <p:spPr/>
        <p:txBody>
          <a:bodyPr/>
          <a:lstStyle>
            <a:lvl1pPr>
              <a:defRPr/>
            </a:lvl1pPr>
          </a:lstStyle>
          <a:p>
            <a:endParaRPr lang="en-US" altLang="en-US"/>
          </a:p>
        </p:txBody>
      </p:sp>
      <p:sp>
        <p:nvSpPr>
          <p:cNvPr id="9" name="Slide Number Placeholder 8">
            <a:extLst>
              <a:ext uri="{FF2B5EF4-FFF2-40B4-BE49-F238E27FC236}">
                <a16:creationId xmlns:a16="http://schemas.microsoft.com/office/drawing/2014/main" id="{45D487B4-C67B-6EFA-0155-424FAD65FA6C}"/>
              </a:ext>
            </a:extLst>
          </p:cNvPr>
          <p:cNvSpPr>
            <a:spLocks noGrp="1"/>
          </p:cNvSpPr>
          <p:nvPr>
            <p:ph type="sldNum" sz="quarter" idx="12"/>
          </p:nvPr>
        </p:nvSpPr>
        <p:spPr/>
        <p:txBody>
          <a:bodyPr/>
          <a:lstStyle>
            <a:lvl1pPr>
              <a:defRPr/>
            </a:lvl1pPr>
          </a:lstStyle>
          <a:p>
            <a:fld id="{C240EABB-86C7-4644-84BB-A9043BB1A572}" type="slidenum">
              <a:rPr lang="en-US" altLang="en-US"/>
              <a:pPr/>
              <a:t>‹#›</a:t>
            </a:fld>
            <a:endParaRPr lang="en-US" altLang="en-US"/>
          </a:p>
        </p:txBody>
      </p:sp>
    </p:spTree>
    <p:extLst>
      <p:ext uri="{BB962C8B-B14F-4D97-AF65-F5344CB8AC3E}">
        <p14:creationId xmlns:p14="http://schemas.microsoft.com/office/powerpoint/2010/main" val="103534229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918645-EF8F-6DBB-8B24-B5BAF5C3CC5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1A7D3B1-26B2-9AD2-03D6-9A65505CAF6F}"/>
              </a:ext>
            </a:extLst>
          </p:cNvPr>
          <p:cNvSpPr>
            <a:spLocks noGrp="1"/>
          </p:cNvSpPr>
          <p:nvPr>
            <p:ph type="dt" sz="half" idx="10"/>
          </p:nvPr>
        </p:nvSpPr>
        <p:spPr/>
        <p:txBody>
          <a:bodyPr/>
          <a:lstStyle>
            <a:lvl1pPr>
              <a:defRPr/>
            </a:lvl1pPr>
          </a:lstStyle>
          <a:p>
            <a:endParaRPr lang="en-US" altLang="en-US"/>
          </a:p>
        </p:txBody>
      </p:sp>
      <p:sp>
        <p:nvSpPr>
          <p:cNvPr id="4" name="Footer Placeholder 3">
            <a:extLst>
              <a:ext uri="{FF2B5EF4-FFF2-40B4-BE49-F238E27FC236}">
                <a16:creationId xmlns:a16="http://schemas.microsoft.com/office/drawing/2014/main" id="{2542FF3A-12D0-CE47-7DC1-4BC77697258C}"/>
              </a:ext>
            </a:extLst>
          </p:cNvPr>
          <p:cNvSpPr>
            <a:spLocks noGrp="1"/>
          </p:cNvSpPr>
          <p:nvPr>
            <p:ph type="ftr" sz="quarter" idx="11"/>
          </p:nvPr>
        </p:nvSpPr>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AD9D35BE-8F2B-BCF9-1D90-EA664A9B8193}"/>
              </a:ext>
            </a:extLst>
          </p:cNvPr>
          <p:cNvSpPr>
            <a:spLocks noGrp="1"/>
          </p:cNvSpPr>
          <p:nvPr>
            <p:ph type="sldNum" sz="quarter" idx="12"/>
          </p:nvPr>
        </p:nvSpPr>
        <p:spPr/>
        <p:txBody>
          <a:bodyPr/>
          <a:lstStyle>
            <a:lvl1pPr>
              <a:defRPr/>
            </a:lvl1pPr>
          </a:lstStyle>
          <a:p>
            <a:fld id="{923D0D04-D9A4-4F04-AC88-F3214B874BC6}" type="slidenum">
              <a:rPr lang="en-US" altLang="en-US"/>
              <a:pPr/>
              <a:t>‹#›</a:t>
            </a:fld>
            <a:endParaRPr lang="en-US" altLang="en-US"/>
          </a:p>
        </p:txBody>
      </p:sp>
    </p:spTree>
    <p:extLst>
      <p:ext uri="{BB962C8B-B14F-4D97-AF65-F5344CB8AC3E}">
        <p14:creationId xmlns:p14="http://schemas.microsoft.com/office/powerpoint/2010/main" val="271874819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1641716-F274-2A72-4F5D-C21B40CD0C9E}"/>
              </a:ext>
            </a:extLst>
          </p:cNvPr>
          <p:cNvSpPr>
            <a:spLocks noGrp="1"/>
          </p:cNvSpPr>
          <p:nvPr>
            <p:ph type="dt" sz="half" idx="10"/>
          </p:nvPr>
        </p:nvSpPr>
        <p:spPr/>
        <p:txBody>
          <a:bodyPr/>
          <a:lstStyle>
            <a:lvl1pPr>
              <a:defRPr/>
            </a:lvl1pPr>
          </a:lstStyle>
          <a:p>
            <a:endParaRPr lang="en-US" altLang="en-US"/>
          </a:p>
        </p:txBody>
      </p:sp>
      <p:sp>
        <p:nvSpPr>
          <p:cNvPr id="3" name="Footer Placeholder 2">
            <a:extLst>
              <a:ext uri="{FF2B5EF4-FFF2-40B4-BE49-F238E27FC236}">
                <a16:creationId xmlns:a16="http://schemas.microsoft.com/office/drawing/2014/main" id="{F9AFC951-1C6E-436B-70B2-5AADAE513BFE}"/>
              </a:ext>
            </a:extLst>
          </p:cNvPr>
          <p:cNvSpPr>
            <a:spLocks noGrp="1"/>
          </p:cNvSpPr>
          <p:nvPr>
            <p:ph type="ftr" sz="quarter" idx="11"/>
          </p:nvPr>
        </p:nvSpPr>
        <p:spPr/>
        <p:txBody>
          <a:bodyPr/>
          <a:lstStyle>
            <a:lvl1pPr>
              <a:defRPr/>
            </a:lvl1pPr>
          </a:lstStyle>
          <a:p>
            <a:endParaRPr lang="en-US" altLang="en-US"/>
          </a:p>
        </p:txBody>
      </p:sp>
      <p:sp>
        <p:nvSpPr>
          <p:cNvPr id="4" name="Slide Number Placeholder 3">
            <a:extLst>
              <a:ext uri="{FF2B5EF4-FFF2-40B4-BE49-F238E27FC236}">
                <a16:creationId xmlns:a16="http://schemas.microsoft.com/office/drawing/2014/main" id="{3844FC4E-3B09-48C3-FD83-79DCA5A3B2E5}"/>
              </a:ext>
            </a:extLst>
          </p:cNvPr>
          <p:cNvSpPr>
            <a:spLocks noGrp="1"/>
          </p:cNvSpPr>
          <p:nvPr>
            <p:ph type="sldNum" sz="quarter" idx="12"/>
          </p:nvPr>
        </p:nvSpPr>
        <p:spPr/>
        <p:txBody>
          <a:bodyPr/>
          <a:lstStyle>
            <a:lvl1pPr>
              <a:defRPr/>
            </a:lvl1pPr>
          </a:lstStyle>
          <a:p>
            <a:fld id="{30F2A194-4FA3-4BC6-99C9-EBB441D385EC}" type="slidenum">
              <a:rPr lang="en-US" altLang="en-US"/>
              <a:pPr/>
              <a:t>‹#›</a:t>
            </a:fld>
            <a:endParaRPr lang="en-US" altLang="en-US"/>
          </a:p>
        </p:txBody>
      </p:sp>
    </p:spTree>
    <p:extLst>
      <p:ext uri="{BB962C8B-B14F-4D97-AF65-F5344CB8AC3E}">
        <p14:creationId xmlns:p14="http://schemas.microsoft.com/office/powerpoint/2010/main" val="3927658247"/>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D881DB-BD9E-4017-6882-01C131358199}"/>
              </a:ext>
            </a:extLst>
          </p:cNvPr>
          <p:cNvSpPr>
            <a:spLocks noGrp="1"/>
          </p:cNvSpPr>
          <p:nvPr>
            <p:ph type="title"/>
          </p:nvPr>
        </p:nvSpPr>
        <p:spPr>
          <a:xfrm>
            <a:off x="840318" y="457200"/>
            <a:ext cx="393276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D608C28-0CD8-93CD-E11F-7D448218B1CD}"/>
              </a:ext>
            </a:extLst>
          </p:cNvPr>
          <p:cNvSpPr>
            <a:spLocks noGrp="1"/>
          </p:cNvSpPr>
          <p:nvPr>
            <p:ph idx="1"/>
          </p:nvPr>
        </p:nvSpPr>
        <p:spPr>
          <a:xfrm>
            <a:off x="5183717"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172A968-A2C2-1009-B6EB-1B19D66975EE}"/>
              </a:ext>
            </a:extLst>
          </p:cNvPr>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5EF50F7-80E1-4CBC-0EB8-68DAB1B6017B}"/>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E64E9B8D-16C0-FDB9-BDD9-E222426A109E}"/>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DD6C32D9-AFFD-B765-2AE5-B62033C8204C}"/>
              </a:ext>
            </a:extLst>
          </p:cNvPr>
          <p:cNvSpPr>
            <a:spLocks noGrp="1"/>
          </p:cNvSpPr>
          <p:nvPr>
            <p:ph type="sldNum" sz="quarter" idx="12"/>
          </p:nvPr>
        </p:nvSpPr>
        <p:spPr/>
        <p:txBody>
          <a:bodyPr/>
          <a:lstStyle>
            <a:lvl1pPr>
              <a:defRPr/>
            </a:lvl1pPr>
          </a:lstStyle>
          <a:p>
            <a:fld id="{4C641768-7543-42EC-88E1-9FFB5AAA14D2}" type="slidenum">
              <a:rPr lang="en-US" altLang="en-US"/>
              <a:pPr/>
              <a:t>‹#›</a:t>
            </a:fld>
            <a:endParaRPr lang="en-US" altLang="en-US"/>
          </a:p>
        </p:txBody>
      </p:sp>
    </p:spTree>
    <p:extLst>
      <p:ext uri="{BB962C8B-B14F-4D97-AF65-F5344CB8AC3E}">
        <p14:creationId xmlns:p14="http://schemas.microsoft.com/office/powerpoint/2010/main" val="265221616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EFE652-C778-4DC4-86FD-2620E50469C1}"/>
              </a:ext>
            </a:extLst>
          </p:cNvPr>
          <p:cNvSpPr>
            <a:spLocks noGrp="1"/>
          </p:cNvSpPr>
          <p:nvPr>
            <p:ph type="title"/>
          </p:nvPr>
        </p:nvSpPr>
        <p:spPr>
          <a:xfrm>
            <a:off x="840318" y="457200"/>
            <a:ext cx="393276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3852D28-0DA0-2E28-FF00-8E0C4598C161}"/>
              </a:ext>
            </a:extLst>
          </p:cNvPr>
          <p:cNvSpPr>
            <a:spLocks noGrp="1"/>
          </p:cNvSpPr>
          <p:nvPr>
            <p:ph type="pic" idx="1"/>
          </p:nvPr>
        </p:nvSpPr>
        <p:spPr>
          <a:xfrm>
            <a:off x="5183717"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5D16D3F-861C-BE98-9B70-4F055B49FC84}"/>
              </a:ext>
            </a:extLst>
          </p:cNvPr>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F806E73-3C72-C016-8742-A4082A6AC353}"/>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46B7A469-47C9-98BB-67D6-4BF8C9DE6CEE}"/>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88CF75BB-5055-A0A1-3633-13A1C4752BC6}"/>
              </a:ext>
            </a:extLst>
          </p:cNvPr>
          <p:cNvSpPr>
            <a:spLocks noGrp="1"/>
          </p:cNvSpPr>
          <p:nvPr>
            <p:ph type="sldNum" sz="quarter" idx="12"/>
          </p:nvPr>
        </p:nvSpPr>
        <p:spPr/>
        <p:txBody>
          <a:bodyPr/>
          <a:lstStyle>
            <a:lvl1pPr>
              <a:defRPr/>
            </a:lvl1pPr>
          </a:lstStyle>
          <a:p>
            <a:fld id="{CDCDEFA0-4824-46A9-B6A9-6D0589C0E29A}" type="slidenum">
              <a:rPr lang="en-US" altLang="en-US"/>
              <a:pPr/>
              <a:t>‹#›</a:t>
            </a:fld>
            <a:endParaRPr lang="en-US" altLang="en-US"/>
          </a:p>
        </p:txBody>
      </p:sp>
    </p:spTree>
    <p:extLst>
      <p:ext uri="{BB962C8B-B14F-4D97-AF65-F5344CB8AC3E}">
        <p14:creationId xmlns:p14="http://schemas.microsoft.com/office/powerpoint/2010/main" val="2382809841"/>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2FA2DD-2396-58D6-1071-803B439EE45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477AA2F-5F84-3A21-6333-258084F8B46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5557B33-FC69-E76C-7AE3-BD94BB05C4B4}"/>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8AF3DB72-1D9A-990B-B82C-D06A68821A9F}"/>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0608FCDB-C59B-7480-4407-8DBA9A903DB6}"/>
              </a:ext>
            </a:extLst>
          </p:cNvPr>
          <p:cNvSpPr>
            <a:spLocks noGrp="1"/>
          </p:cNvSpPr>
          <p:nvPr>
            <p:ph type="sldNum" sz="quarter" idx="12"/>
          </p:nvPr>
        </p:nvSpPr>
        <p:spPr/>
        <p:txBody>
          <a:bodyPr/>
          <a:lstStyle>
            <a:lvl1pPr>
              <a:defRPr/>
            </a:lvl1pPr>
          </a:lstStyle>
          <a:p>
            <a:fld id="{096F0863-088F-4D58-907D-1605B9AE57D2}" type="slidenum">
              <a:rPr lang="en-US" altLang="en-US"/>
              <a:pPr/>
              <a:t>‹#›</a:t>
            </a:fld>
            <a:endParaRPr lang="en-US" altLang="en-US"/>
          </a:p>
        </p:txBody>
      </p:sp>
    </p:spTree>
    <p:extLst>
      <p:ext uri="{BB962C8B-B14F-4D97-AF65-F5344CB8AC3E}">
        <p14:creationId xmlns:p14="http://schemas.microsoft.com/office/powerpoint/2010/main" val="1473077023"/>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017B88D-5983-B42B-3819-9923A13A5730}"/>
              </a:ext>
            </a:extLst>
          </p:cNvPr>
          <p:cNvSpPr>
            <a:spLocks noGrp="1"/>
          </p:cNvSpPr>
          <p:nvPr>
            <p:ph type="title" orient="vert"/>
          </p:nvPr>
        </p:nvSpPr>
        <p:spPr>
          <a:xfrm>
            <a:off x="8686800" y="609600"/>
            <a:ext cx="2590800" cy="5486400"/>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125FC89-C425-930D-6D13-D0BDB02F0C28}"/>
              </a:ext>
            </a:extLst>
          </p:cNvPr>
          <p:cNvSpPr>
            <a:spLocks noGrp="1"/>
          </p:cNvSpPr>
          <p:nvPr>
            <p:ph type="body" orient="vert" idx="1"/>
          </p:nvPr>
        </p:nvSpPr>
        <p:spPr>
          <a:xfrm>
            <a:off x="914400" y="609600"/>
            <a:ext cx="75692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C1DF166-54A0-6BA0-F3C9-09C1C6930269}"/>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F4E37123-10DA-30A0-E83B-1015129D3B34}"/>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9DB6AB14-1672-561F-F98B-D812B14AD13D}"/>
              </a:ext>
            </a:extLst>
          </p:cNvPr>
          <p:cNvSpPr>
            <a:spLocks noGrp="1"/>
          </p:cNvSpPr>
          <p:nvPr>
            <p:ph type="sldNum" sz="quarter" idx="12"/>
          </p:nvPr>
        </p:nvSpPr>
        <p:spPr/>
        <p:txBody>
          <a:bodyPr/>
          <a:lstStyle>
            <a:lvl1pPr>
              <a:defRPr/>
            </a:lvl1pPr>
          </a:lstStyle>
          <a:p>
            <a:fld id="{D4E4E73E-E0FE-4A86-95E8-6ED980CA402C}" type="slidenum">
              <a:rPr lang="en-US" altLang="en-US"/>
              <a:pPr/>
              <a:t>‹#›</a:t>
            </a:fld>
            <a:endParaRPr lang="en-US" altLang="en-US"/>
          </a:p>
        </p:txBody>
      </p:sp>
    </p:spTree>
    <p:extLst>
      <p:ext uri="{BB962C8B-B14F-4D97-AF65-F5344CB8AC3E}">
        <p14:creationId xmlns:p14="http://schemas.microsoft.com/office/powerpoint/2010/main" val="3847175058"/>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FD2012-1803-9C72-2EAD-1289560B24C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DFCA993-A2F3-6CAC-B0AD-07DE910FD2F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0EEE9CD-FF49-3350-32E9-5EA4E132DD6B}"/>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DBD20795-5ECC-2A5E-B4B4-B884E3FF0DB5}"/>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B698B836-D1D4-7D74-75ED-18CBA04523F9}"/>
              </a:ext>
            </a:extLst>
          </p:cNvPr>
          <p:cNvSpPr>
            <a:spLocks noGrp="1"/>
          </p:cNvSpPr>
          <p:nvPr>
            <p:ph type="sldNum" sz="quarter" idx="12"/>
          </p:nvPr>
        </p:nvSpPr>
        <p:spPr/>
        <p:txBody>
          <a:bodyPr/>
          <a:lstStyle>
            <a:lvl1pPr>
              <a:defRPr/>
            </a:lvl1pPr>
          </a:lstStyle>
          <a:p>
            <a:fld id="{AB1D8010-70F7-4F0F-81D6-5A71ED509F51}" type="slidenum">
              <a:rPr lang="en-US" altLang="en-US"/>
              <a:pPr/>
              <a:t>‹#›</a:t>
            </a:fld>
            <a:endParaRPr lang="en-US" altLang="en-US"/>
          </a:p>
        </p:txBody>
      </p:sp>
    </p:spTree>
    <p:extLst>
      <p:ext uri="{BB962C8B-B14F-4D97-AF65-F5344CB8AC3E}">
        <p14:creationId xmlns:p14="http://schemas.microsoft.com/office/powerpoint/2010/main" val="5089790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70F808-831A-A01F-5509-9ED80501999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C65281D-A4ED-3077-8EE1-4E22177B277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F9465CE-7FA1-F126-8694-C2608B34B47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E3B9ACB-5B6E-DE14-1472-19D63B8CB600}"/>
              </a:ext>
            </a:extLst>
          </p:cNvPr>
          <p:cNvSpPr>
            <a:spLocks noGrp="1"/>
          </p:cNvSpPr>
          <p:nvPr>
            <p:ph type="dt" sz="half" idx="10"/>
          </p:nvPr>
        </p:nvSpPr>
        <p:spPr/>
        <p:txBody>
          <a:bodyPr/>
          <a:lstStyle/>
          <a:p>
            <a:fld id="{07CBB84A-3359-46FB-8B96-A61DE153F194}" type="datetimeFigureOut">
              <a:rPr lang="en-US" smtClean="0"/>
              <a:t>1/6/2023</a:t>
            </a:fld>
            <a:endParaRPr lang="en-US"/>
          </a:p>
        </p:txBody>
      </p:sp>
      <p:sp>
        <p:nvSpPr>
          <p:cNvPr id="6" name="Footer Placeholder 5">
            <a:extLst>
              <a:ext uri="{FF2B5EF4-FFF2-40B4-BE49-F238E27FC236}">
                <a16:creationId xmlns:a16="http://schemas.microsoft.com/office/drawing/2014/main" id="{A49BE42D-37ED-AFD3-F5D5-ACA2CFB56A5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8694ACE-CCC4-2AB0-6474-EA420E354396}"/>
              </a:ext>
            </a:extLst>
          </p:cNvPr>
          <p:cNvSpPr>
            <a:spLocks noGrp="1"/>
          </p:cNvSpPr>
          <p:nvPr>
            <p:ph type="sldNum" sz="quarter" idx="12"/>
          </p:nvPr>
        </p:nvSpPr>
        <p:spPr/>
        <p:txBody>
          <a:bodyPr/>
          <a:lstStyle/>
          <a:p>
            <a:fld id="{8D423C81-3AAC-4FAB-9EB9-BE4CE3702FA0}" type="slidenum">
              <a:rPr lang="en-US" smtClean="0"/>
              <a:t>‹#›</a:t>
            </a:fld>
            <a:endParaRPr lang="en-US"/>
          </a:p>
        </p:txBody>
      </p:sp>
    </p:spTree>
    <p:extLst>
      <p:ext uri="{BB962C8B-B14F-4D97-AF65-F5344CB8AC3E}">
        <p14:creationId xmlns:p14="http://schemas.microsoft.com/office/powerpoint/2010/main" val="618447504"/>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846E5-36F1-783D-5F47-9EE9D0B4C99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731E448-CCBD-3E6C-4F4C-63150936FCB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6FC1A48-0F8F-D77C-F231-DDC5C2077BA8}"/>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58AE4BB7-01C1-3701-D824-FD65B36BC567}"/>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BA92DFA2-85A5-7A81-A8AE-D7ACF02534F7}"/>
              </a:ext>
            </a:extLst>
          </p:cNvPr>
          <p:cNvSpPr>
            <a:spLocks noGrp="1"/>
          </p:cNvSpPr>
          <p:nvPr>
            <p:ph type="sldNum" sz="quarter" idx="12"/>
          </p:nvPr>
        </p:nvSpPr>
        <p:spPr/>
        <p:txBody>
          <a:bodyPr/>
          <a:lstStyle>
            <a:lvl1pPr>
              <a:defRPr/>
            </a:lvl1pPr>
          </a:lstStyle>
          <a:p>
            <a:fld id="{F0A0F6FC-FD6B-414A-9DA7-7B2AC72F0A89}" type="slidenum">
              <a:rPr lang="en-US" altLang="en-US"/>
              <a:pPr/>
              <a:t>‹#›</a:t>
            </a:fld>
            <a:endParaRPr lang="en-US" altLang="en-US"/>
          </a:p>
        </p:txBody>
      </p:sp>
    </p:spTree>
    <p:extLst>
      <p:ext uri="{BB962C8B-B14F-4D97-AF65-F5344CB8AC3E}">
        <p14:creationId xmlns:p14="http://schemas.microsoft.com/office/powerpoint/2010/main" val="275098473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5AFF6-82D0-175A-8EF0-4852BFD6CBAC}"/>
              </a:ext>
            </a:extLst>
          </p:cNvPr>
          <p:cNvSpPr>
            <a:spLocks noGrp="1"/>
          </p:cNvSpPr>
          <p:nvPr>
            <p:ph type="title"/>
          </p:nvPr>
        </p:nvSpPr>
        <p:spPr>
          <a:xfrm>
            <a:off x="831851" y="1709739"/>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0A66C8B-A855-B96A-CB4A-55C859AC1405}"/>
              </a:ext>
            </a:extLst>
          </p:cNvPr>
          <p:cNvSpPr>
            <a:spLocks noGrp="1"/>
          </p:cNvSpPr>
          <p:nvPr>
            <p:ph type="body" idx="1"/>
          </p:nvPr>
        </p:nvSpPr>
        <p:spPr>
          <a:xfrm>
            <a:off x="831851" y="4589464"/>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a:extLst>
              <a:ext uri="{FF2B5EF4-FFF2-40B4-BE49-F238E27FC236}">
                <a16:creationId xmlns:a16="http://schemas.microsoft.com/office/drawing/2014/main" id="{190498C9-E555-C817-C9EE-A242D35107CE}"/>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0BB6ED9E-78C6-53D6-4513-90AAB03083EC}"/>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C7A73C31-C493-CEF8-40F2-1FF56E36E1F7}"/>
              </a:ext>
            </a:extLst>
          </p:cNvPr>
          <p:cNvSpPr>
            <a:spLocks noGrp="1"/>
          </p:cNvSpPr>
          <p:nvPr>
            <p:ph type="sldNum" sz="quarter" idx="12"/>
          </p:nvPr>
        </p:nvSpPr>
        <p:spPr/>
        <p:txBody>
          <a:bodyPr/>
          <a:lstStyle>
            <a:lvl1pPr>
              <a:defRPr/>
            </a:lvl1pPr>
          </a:lstStyle>
          <a:p>
            <a:fld id="{99F6B936-455C-4C2C-A6E0-9EA06CCC6E7D}" type="slidenum">
              <a:rPr lang="en-US" altLang="en-US"/>
              <a:pPr/>
              <a:t>‹#›</a:t>
            </a:fld>
            <a:endParaRPr lang="en-US" altLang="en-US"/>
          </a:p>
        </p:txBody>
      </p:sp>
    </p:spTree>
    <p:extLst>
      <p:ext uri="{BB962C8B-B14F-4D97-AF65-F5344CB8AC3E}">
        <p14:creationId xmlns:p14="http://schemas.microsoft.com/office/powerpoint/2010/main" val="277467341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4EBB08-6BD1-89B8-8F7A-03C88E9FCF2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6A29607-9F05-2226-ED1D-728B566254A5}"/>
              </a:ext>
            </a:extLst>
          </p:cNvPr>
          <p:cNvSpPr>
            <a:spLocks noGrp="1"/>
          </p:cNvSpPr>
          <p:nvPr>
            <p:ph sz="half" idx="1"/>
          </p:nvPr>
        </p:nvSpPr>
        <p:spPr>
          <a:xfrm>
            <a:off x="914400" y="1981200"/>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C64811E-1080-951C-37C7-7C439E52E2C7}"/>
              </a:ext>
            </a:extLst>
          </p:cNvPr>
          <p:cNvSpPr>
            <a:spLocks noGrp="1"/>
          </p:cNvSpPr>
          <p:nvPr>
            <p:ph sz="half" idx="2"/>
          </p:nvPr>
        </p:nvSpPr>
        <p:spPr>
          <a:xfrm>
            <a:off x="6197600" y="1981200"/>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253360D-F131-6432-CE87-9F72B3C5973C}"/>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5AD5E79E-94DA-4792-43EC-602AE01E1B31}"/>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3D021F6E-3864-B991-C964-0FB11FD30971}"/>
              </a:ext>
            </a:extLst>
          </p:cNvPr>
          <p:cNvSpPr>
            <a:spLocks noGrp="1"/>
          </p:cNvSpPr>
          <p:nvPr>
            <p:ph type="sldNum" sz="quarter" idx="12"/>
          </p:nvPr>
        </p:nvSpPr>
        <p:spPr/>
        <p:txBody>
          <a:bodyPr/>
          <a:lstStyle>
            <a:lvl1pPr>
              <a:defRPr/>
            </a:lvl1pPr>
          </a:lstStyle>
          <a:p>
            <a:fld id="{995C25C6-0BD6-4B61-9418-A9AD4EA4BE80}" type="slidenum">
              <a:rPr lang="en-US" altLang="en-US"/>
              <a:pPr/>
              <a:t>‹#›</a:t>
            </a:fld>
            <a:endParaRPr lang="en-US" altLang="en-US"/>
          </a:p>
        </p:txBody>
      </p:sp>
    </p:spTree>
    <p:extLst>
      <p:ext uri="{BB962C8B-B14F-4D97-AF65-F5344CB8AC3E}">
        <p14:creationId xmlns:p14="http://schemas.microsoft.com/office/powerpoint/2010/main" val="4234363318"/>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7E0179-3786-8DB0-0A45-993A9AFD65ED}"/>
              </a:ext>
            </a:extLst>
          </p:cNvPr>
          <p:cNvSpPr>
            <a:spLocks noGrp="1"/>
          </p:cNvSpPr>
          <p:nvPr>
            <p:ph type="title"/>
          </p:nvPr>
        </p:nvSpPr>
        <p:spPr>
          <a:xfrm>
            <a:off x="840317" y="365126"/>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CE11595-D6B0-0620-017D-7B45B633AAC9}"/>
              </a:ext>
            </a:extLst>
          </p:cNvPr>
          <p:cNvSpPr>
            <a:spLocks noGrp="1"/>
          </p:cNvSpPr>
          <p:nvPr>
            <p:ph type="body" idx="1"/>
          </p:nvPr>
        </p:nvSpPr>
        <p:spPr>
          <a:xfrm>
            <a:off x="840318"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E14BD20-611E-343B-9B6E-41CA8923D19C}"/>
              </a:ext>
            </a:extLst>
          </p:cNvPr>
          <p:cNvSpPr>
            <a:spLocks noGrp="1"/>
          </p:cNvSpPr>
          <p:nvPr>
            <p:ph sz="half" idx="2"/>
          </p:nvPr>
        </p:nvSpPr>
        <p:spPr>
          <a:xfrm>
            <a:off x="840318" y="2505075"/>
            <a:ext cx="5158316"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2E79B9E-F165-07BA-CB36-9D45CFEB21E7}"/>
              </a:ext>
            </a:extLst>
          </p:cNvPr>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CAAA53B-8FDB-BD18-4840-F45B7141640E}"/>
              </a:ext>
            </a:extLst>
          </p:cNvPr>
          <p:cNvSpPr>
            <a:spLocks noGrp="1"/>
          </p:cNvSpPr>
          <p:nvPr>
            <p:ph sz="quarter" idx="4"/>
          </p:nvPr>
        </p:nvSpPr>
        <p:spPr>
          <a:xfrm>
            <a:off x="6172200" y="2505075"/>
            <a:ext cx="518371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25D7F34-DB06-6BC4-65B2-A5389DCD473B}"/>
              </a:ext>
            </a:extLst>
          </p:cNvPr>
          <p:cNvSpPr>
            <a:spLocks noGrp="1"/>
          </p:cNvSpPr>
          <p:nvPr>
            <p:ph type="dt" sz="half" idx="10"/>
          </p:nvPr>
        </p:nvSpPr>
        <p:spPr/>
        <p:txBody>
          <a:bodyPr/>
          <a:lstStyle>
            <a:lvl1pPr>
              <a:defRPr/>
            </a:lvl1pPr>
          </a:lstStyle>
          <a:p>
            <a:endParaRPr lang="en-US" altLang="en-US"/>
          </a:p>
        </p:txBody>
      </p:sp>
      <p:sp>
        <p:nvSpPr>
          <p:cNvPr id="8" name="Footer Placeholder 7">
            <a:extLst>
              <a:ext uri="{FF2B5EF4-FFF2-40B4-BE49-F238E27FC236}">
                <a16:creationId xmlns:a16="http://schemas.microsoft.com/office/drawing/2014/main" id="{54E9D7A4-525D-F974-592D-E39C693122EA}"/>
              </a:ext>
            </a:extLst>
          </p:cNvPr>
          <p:cNvSpPr>
            <a:spLocks noGrp="1"/>
          </p:cNvSpPr>
          <p:nvPr>
            <p:ph type="ftr" sz="quarter" idx="11"/>
          </p:nvPr>
        </p:nvSpPr>
        <p:spPr/>
        <p:txBody>
          <a:bodyPr/>
          <a:lstStyle>
            <a:lvl1pPr>
              <a:defRPr/>
            </a:lvl1pPr>
          </a:lstStyle>
          <a:p>
            <a:endParaRPr lang="en-US" altLang="en-US"/>
          </a:p>
        </p:txBody>
      </p:sp>
      <p:sp>
        <p:nvSpPr>
          <p:cNvPr id="9" name="Slide Number Placeholder 8">
            <a:extLst>
              <a:ext uri="{FF2B5EF4-FFF2-40B4-BE49-F238E27FC236}">
                <a16:creationId xmlns:a16="http://schemas.microsoft.com/office/drawing/2014/main" id="{467A0D02-3977-6FB4-81AB-8AB260758560}"/>
              </a:ext>
            </a:extLst>
          </p:cNvPr>
          <p:cNvSpPr>
            <a:spLocks noGrp="1"/>
          </p:cNvSpPr>
          <p:nvPr>
            <p:ph type="sldNum" sz="quarter" idx="12"/>
          </p:nvPr>
        </p:nvSpPr>
        <p:spPr/>
        <p:txBody>
          <a:bodyPr/>
          <a:lstStyle>
            <a:lvl1pPr>
              <a:defRPr/>
            </a:lvl1pPr>
          </a:lstStyle>
          <a:p>
            <a:fld id="{9579EB57-F89D-423E-B8FA-93234F71C52C}" type="slidenum">
              <a:rPr lang="en-US" altLang="en-US"/>
              <a:pPr/>
              <a:t>‹#›</a:t>
            </a:fld>
            <a:endParaRPr lang="en-US" altLang="en-US"/>
          </a:p>
        </p:txBody>
      </p:sp>
    </p:spTree>
    <p:extLst>
      <p:ext uri="{BB962C8B-B14F-4D97-AF65-F5344CB8AC3E}">
        <p14:creationId xmlns:p14="http://schemas.microsoft.com/office/powerpoint/2010/main" val="3760832177"/>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EADC6B-338A-4931-854E-B559002209A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06B5F94-98B3-A8CD-A2D2-D400ED88B02F}"/>
              </a:ext>
            </a:extLst>
          </p:cNvPr>
          <p:cNvSpPr>
            <a:spLocks noGrp="1"/>
          </p:cNvSpPr>
          <p:nvPr>
            <p:ph type="dt" sz="half" idx="10"/>
          </p:nvPr>
        </p:nvSpPr>
        <p:spPr/>
        <p:txBody>
          <a:bodyPr/>
          <a:lstStyle>
            <a:lvl1pPr>
              <a:defRPr/>
            </a:lvl1pPr>
          </a:lstStyle>
          <a:p>
            <a:endParaRPr lang="en-US" altLang="en-US"/>
          </a:p>
        </p:txBody>
      </p:sp>
      <p:sp>
        <p:nvSpPr>
          <p:cNvPr id="4" name="Footer Placeholder 3">
            <a:extLst>
              <a:ext uri="{FF2B5EF4-FFF2-40B4-BE49-F238E27FC236}">
                <a16:creationId xmlns:a16="http://schemas.microsoft.com/office/drawing/2014/main" id="{476A0BA7-30C0-9E52-5948-5CEFF58C4D45}"/>
              </a:ext>
            </a:extLst>
          </p:cNvPr>
          <p:cNvSpPr>
            <a:spLocks noGrp="1"/>
          </p:cNvSpPr>
          <p:nvPr>
            <p:ph type="ftr" sz="quarter" idx="11"/>
          </p:nvPr>
        </p:nvSpPr>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8D65AA41-2043-4C8A-2A7A-8174F5405325}"/>
              </a:ext>
            </a:extLst>
          </p:cNvPr>
          <p:cNvSpPr>
            <a:spLocks noGrp="1"/>
          </p:cNvSpPr>
          <p:nvPr>
            <p:ph type="sldNum" sz="quarter" idx="12"/>
          </p:nvPr>
        </p:nvSpPr>
        <p:spPr/>
        <p:txBody>
          <a:bodyPr/>
          <a:lstStyle>
            <a:lvl1pPr>
              <a:defRPr/>
            </a:lvl1pPr>
          </a:lstStyle>
          <a:p>
            <a:fld id="{0113ED23-BF0C-4B65-986D-43B1DEE313A5}" type="slidenum">
              <a:rPr lang="en-US" altLang="en-US"/>
              <a:pPr/>
              <a:t>‹#›</a:t>
            </a:fld>
            <a:endParaRPr lang="en-US" altLang="en-US"/>
          </a:p>
        </p:txBody>
      </p:sp>
    </p:spTree>
    <p:extLst>
      <p:ext uri="{BB962C8B-B14F-4D97-AF65-F5344CB8AC3E}">
        <p14:creationId xmlns:p14="http://schemas.microsoft.com/office/powerpoint/2010/main" val="3875956616"/>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7B2EC38-2BE3-9F29-7268-C509AB31CCB2}"/>
              </a:ext>
            </a:extLst>
          </p:cNvPr>
          <p:cNvSpPr>
            <a:spLocks noGrp="1"/>
          </p:cNvSpPr>
          <p:nvPr>
            <p:ph type="dt" sz="half" idx="10"/>
          </p:nvPr>
        </p:nvSpPr>
        <p:spPr/>
        <p:txBody>
          <a:bodyPr/>
          <a:lstStyle>
            <a:lvl1pPr>
              <a:defRPr/>
            </a:lvl1pPr>
          </a:lstStyle>
          <a:p>
            <a:endParaRPr lang="en-US" altLang="en-US"/>
          </a:p>
        </p:txBody>
      </p:sp>
      <p:sp>
        <p:nvSpPr>
          <p:cNvPr id="3" name="Footer Placeholder 2">
            <a:extLst>
              <a:ext uri="{FF2B5EF4-FFF2-40B4-BE49-F238E27FC236}">
                <a16:creationId xmlns:a16="http://schemas.microsoft.com/office/drawing/2014/main" id="{577FFD2F-9808-4440-0442-631ABEC74C13}"/>
              </a:ext>
            </a:extLst>
          </p:cNvPr>
          <p:cNvSpPr>
            <a:spLocks noGrp="1"/>
          </p:cNvSpPr>
          <p:nvPr>
            <p:ph type="ftr" sz="quarter" idx="11"/>
          </p:nvPr>
        </p:nvSpPr>
        <p:spPr/>
        <p:txBody>
          <a:bodyPr/>
          <a:lstStyle>
            <a:lvl1pPr>
              <a:defRPr/>
            </a:lvl1pPr>
          </a:lstStyle>
          <a:p>
            <a:endParaRPr lang="en-US" altLang="en-US"/>
          </a:p>
        </p:txBody>
      </p:sp>
      <p:sp>
        <p:nvSpPr>
          <p:cNvPr id="4" name="Slide Number Placeholder 3">
            <a:extLst>
              <a:ext uri="{FF2B5EF4-FFF2-40B4-BE49-F238E27FC236}">
                <a16:creationId xmlns:a16="http://schemas.microsoft.com/office/drawing/2014/main" id="{90967C6A-3500-B044-8411-409CC654505F}"/>
              </a:ext>
            </a:extLst>
          </p:cNvPr>
          <p:cNvSpPr>
            <a:spLocks noGrp="1"/>
          </p:cNvSpPr>
          <p:nvPr>
            <p:ph type="sldNum" sz="quarter" idx="12"/>
          </p:nvPr>
        </p:nvSpPr>
        <p:spPr/>
        <p:txBody>
          <a:bodyPr/>
          <a:lstStyle>
            <a:lvl1pPr>
              <a:defRPr/>
            </a:lvl1pPr>
          </a:lstStyle>
          <a:p>
            <a:fld id="{3944CCF6-B981-475C-B791-B662E3F73EF3}" type="slidenum">
              <a:rPr lang="en-US" altLang="en-US"/>
              <a:pPr/>
              <a:t>‹#›</a:t>
            </a:fld>
            <a:endParaRPr lang="en-US" altLang="en-US"/>
          </a:p>
        </p:txBody>
      </p:sp>
    </p:spTree>
    <p:extLst>
      <p:ext uri="{BB962C8B-B14F-4D97-AF65-F5344CB8AC3E}">
        <p14:creationId xmlns:p14="http://schemas.microsoft.com/office/powerpoint/2010/main" val="3470572422"/>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6AD1C4-B71B-78A8-E13D-3C09C0C5D39A}"/>
              </a:ext>
            </a:extLst>
          </p:cNvPr>
          <p:cNvSpPr>
            <a:spLocks noGrp="1"/>
          </p:cNvSpPr>
          <p:nvPr>
            <p:ph type="title"/>
          </p:nvPr>
        </p:nvSpPr>
        <p:spPr>
          <a:xfrm>
            <a:off x="840318" y="457200"/>
            <a:ext cx="393276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06264D6-CFE5-EB22-7D2D-2E267E075C38}"/>
              </a:ext>
            </a:extLst>
          </p:cNvPr>
          <p:cNvSpPr>
            <a:spLocks noGrp="1"/>
          </p:cNvSpPr>
          <p:nvPr>
            <p:ph idx="1"/>
          </p:nvPr>
        </p:nvSpPr>
        <p:spPr>
          <a:xfrm>
            <a:off x="5183717"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D19443C-9412-6DA8-7157-ADF06C9DBA75}"/>
              </a:ext>
            </a:extLst>
          </p:cNvPr>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344FF69-DE1F-1023-1DB2-8FE4444BEC17}"/>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5495FF84-1805-FE00-4945-FFA07E3C82C7}"/>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32989B79-B435-90F8-80B7-20FB29485ABC}"/>
              </a:ext>
            </a:extLst>
          </p:cNvPr>
          <p:cNvSpPr>
            <a:spLocks noGrp="1"/>
          </p:cNvSpPr>
          <p:nvPr>
            <p:ph type="sldNum" sz="quarter" idx="12"/>
          </p:nvPr>
        </p:nvSpPr>
        <p:spPr/>
        <p:txBody>
          <a:bodyPr/>
          <a:lstStyle>
            <a:lvl1pPr>
              <a:defRPr/>
            </a:lvl1pPr>
          </a:lstStyle>
          <a:p>
            <a:fld id="{0723CE29-6390-42BF-B97F-EA196D73855A}" type="slidenum">
              <a:rPr lang="en-US" altLang="en-US"/>
              <a:pPr/>
              <a:t>‹#›</a:t>
            </a:fld>
            <a:endParaRPr lang="en-US" altLang="en-US"/>
          </a:p>
        </p:txBody>
      </p:sp>
    </p:spTree>
    <p:extLst>
      <p:ext uri="{BB962C8B-B14F-4D97-AF65-F5344CB8AC3E}">
        <p14:creationId xmlns:p14="http://schemas.microsoft.com/office/powerpoint/2010/main" val="1903315250"/>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46C261-D72D-8112-F925-D9A29C4F71E1}"/>
              </a:ext>
            </a:extLst>
          </p:cNvPr>
          <p:cNvSpPr>
            <a:spLocks noGrp="1"/>
          </p:cNvSpPr>
          <p:nvPr>
            <p:ph type="title"/>
          </p:nvPr>
        </p:nvSpPr>
        <p:spPr>
          <a:xfrm>
            <a:off x="840318" y="457200"/>
            <a:ext cx="393276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DFC277F-902B-43D5-C49C-7D93467B0477}"/>
              </a:ext>
            </a:extLst>
          </p:cNvPr>
          <p:cNvSpPr>
            <a:spLocks noGrp="1"/>
          </p:cNvSpPr>
          <p:nvPr>
            <p:ph type="pic" idx="1"/>
          </p:nvPr>
        </p:nvSpPr>
        <p:spPr>
          <a:xfrm>
            <a:off x="5183717"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A6C93F4-0AB1-7B49-26C8-976EEFC8EDD1}"/>
              </a:ext>
            </a:extLst>
          </p:cNvPr>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6F2AAF2-7E6F-BB6F-6AD6-8927A36F2781}"/>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8402D012-1428-9411-E419-8CE149DA4784}"/>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F7C85B49-B2CC-3A3E-F2C9-47A5AEB98990}"/>
              </a:ext>
            </a:extLst>
          </p:cNvPr>
          <p:cNvSpPr>
            <a:spLocks noGrp="1"/>
          </p:cNvSpPr>
          <p:nvPr>
            <p:ph type="sldNum" sz="quarter" idx="12"/>
          </p:nvPr>
        </p:nvSpPr>
        <p:spPr/>
        <p:txBody>
          <a:bodyPr/>
          <a:lstStyle>
            <a:lvl1pPr>
              <a:defRPr/>
            </a:lvl1pPr>
          </a:lstStyle>
          <a:p>
            <a:fld id="{2296D79A-E468-4EC2-8019-9CA0C088EC47}" type="slidenum">
              <a:rPr lang="en-US" altLang="en-US"/>
              <a:pPr/>
              <a:t>‹#›</a:t>
            </a:fld>
            <a:endParaRPr lang="en-US" altLang="en-US"/>
          </a:p>
        </p:txBody>
      </p:sp>
    </p:spTree>
    <p:extLst>
      <p:ext uri="{BB962C8B-B14F-4D97-AF65-F5344CB8AC3E}">
        <p14:creationId xmlns:p14="http://schemas.microsoft.com/office/powerpoint/2010/main" val="3244578294"/>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69BF1E-B7EE-6CC6-76CE-4424E8FC685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B8CD616-F1F3-4971-E726-5B548EADB02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E08EF28-8736-917A-6FF6-5014A461BAFE}"/>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5E56D2B0-2977-E8E3-AD94-93BBE8AC1D15}"/>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E2E1F8BA-1AE5-8EAB-5674-14F20A3AF260}"/>
              </a:ext>
            </a:extLst>
          </p:cNvPr>
          <p:cNvSpPr>
            <a:spLocks noGrp="1"/>
          </p:cNvSpPr>
          <p:nvPr>
            <p:ph type="sldNum" sz="quarter" idx="12"/>
          </p:nvPr>
        </p:nvSpPr>
        <p:spPr/>
        <p:txBody>
          <a:bodyPr/>
          <a:lstStyle>
            <a:lvl1pPr>
              <a:defRPr/>
            </a:lvl1pPr>
          </a:lstStyle>
          <a:p>
            <a:fld id="{D0FF91C9-1E6A-41AC-A3F4-0890D199C537}" type="slidenum">
              <a:rPr lang="en-US" altLang="en-US"/>
              <a:pPr/>
              <a:t>‹#›</a:t>
            </a:fld>
            <a:endParaRPr lang="en-US" altLang="en-US"/>
          </a:p>
        </p:txBody>
      </p:sp>
    </p:spTree>
    <p:extLst>
      <p:ext uri="{BB962C8B-B14F-4D97-AF65-F5344CB8AC3E}">
        <p14:creationId xmlns:p14="http://schemas.microsoft.com/office/powerpoint/2010/main" val="1576824961"/>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91055CA-DB00-B055-6F6F-F5852DF85CF1}"/>
              </a:ext>
            </a:extLst>
          </p:cNvPr>
          <p:cNvSpPr>
            <a:spLocks noGrp="1"/>
          </p:cNvSpPr>
          <p:nvPr>
            <p:ph type="title" orient="vert"/>
          </p:nvPr>
        </p:nvSpPr>
        <p:spPr>
          <a:xfrm>
            <a:off x="8686800" y="609600"/>
            <a:ext cx="2590800" cy="5486400"/>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6378DAD-6458-565F-F946-B063A5F03708}"/>
              </a:ext>
            </a:extLst>
          </p:cNvPr>
          <p:cNvSpPr>
            <a:spLocks noGrp="1"/>
          </p:cNvSpPr>
          <p:nvPr>
            <p:ph type="body" orient="vert" idx="1"/>
          </p:nvPr>
        </p:nvSpPr>
        <p:spPr>
          <a:xfrm>
            <a:off x="914400" y="609600"/>
            <a:ext cx="75692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BF3B061-7E89-4D64-4422-74B93C4454E1}"/>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81192AC5-37EB-252C-58C2-BE2C6B3A8CA7}"/>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B56067E2-4DA1-3042-FDA0-25B1A704C3C4}"/>
              </a:ext>
            </a:extLst>
          </p:cNvPr>
          <p:cNvSpPr>
            <a:spLocks noGrp="1"/>
          </p:cNvSpPr>
          <p:nvPr>
            <p:ph type="sldNum" sz="quarter" idx="12"/>
          </p:nvPr>
        </p:nvSpPr>
        <p:spPr/>
        <p:txBody>
          <a:bodyPr/>
          <a:lstStyle>
            <a:lvl1pPr>
              <a:defRPr/>
            </a:lvl1pPr>
          </a:lstStyle>
          <a:p>
            <a:fld id="{7FB00B29-D933-4FBF-B78A-EC5E88AD4234}" type="slidenum">
              <a:rPr lang="en-US" altLang="en-US"/>
              <a:pPr/>
              <a:t>‹#›</a:t>
            </a:fld>
            <a:endParaRPr lang="en-US" altLang="en-US"/>
          </a:p>
        </p:txBody>
      </p:sp>
    </p:spTree>
    <p:extLst>
      <p:ext uri="{BB962C8B-B14F-4D97-AF65-F5344CB8AC3E}">
        <p14:creationId xmlns:p14="http://schemas.microsoft.com/office/powerpoint/2010/main" val="34624956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2AB60CF-38B0-4290-683E-559C9F2CEA2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54DDA0A-2736-66E8-4701-28D8448BD63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86F2427-8FDC-8AF6-2782-1041DE897B8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CBB84A-3359-46FB-8B96-A61DE153F194}" type="datetimeFigureOut">
              <a:rPr lang="en-US" smtClean="0"/>
              <a:t>1/6/2023</a:t>
            </a:fld>
            <a:endParaRPr lang="en-US"/>
          </a:p>
        </p:txBody>
      </p:sp>
      <p:sp>
        <p:nvSpPr>
          <p:cNvPr id="5" name="Footer Placeholder 4">
            <a:extLst>
              <a:ext uri="{FF2B5EF4-FFF2-40B4-BE49-F238E27FC236}">
                <a16:creationId xmlns:a16="http://schemas.microsoft.com/office/drawing/2014/main" id="{67D7CC98-31B1-3FCC-B6A8-C9D6C5C6318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54F350C-6E1D-3D07-EF8E-027A7E06958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423C81-3AAC-4FAB-9EB9-BE4CE3702FA0}" type="slidenum">
              <a:rPr lang="en-US" smtClean="0"/>
              <a:t>‹#›</a:t>
            </a:fld>
            <a:endParaRPr lang="en-US"/>
          </a:p>
        </p:txBody>
      </p:sp>
    </p:spTree>
    <p:extLst>
      <p:ext uri="{BB962C8B-B14F-4D97-AF65-F5344CB8AC3E}">
        <p14:creationId xmlns:p14="http://schemas.microsoft.com/office/powerpoint/2010/main" val="31661729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63" name="Group 39">
            <a:extLst>
              <a:ext uri="{FF2B5EF4-FFF2-40B4-BE49-F238E27FC236}">
                <a16:creationId xmlns:a16="http://schemas.microsoft.com/office/drawing/2014/main" id="{5070439D-DF76-A5B1-4F66-1844D64BC67D}"/>
              </a:ext>
            </a:extLst>
          </p:cNvPr>
          <p:cNvGrpSpPr>
            <a:grpSpLocks/>
          </p:cNvGrpSpPr>
          <p:nvPr/>
        </p:nvGrpSpPr>
        <p:grpSpPr bwMode="auto">
          <a:xfrm>
            <a:off x="194734" y="976313"/>
            <a:ext cx="11781367" cy="5256212"/>
            <a:chOff x="92" y="615"/>
            <a:chExt cx="5566" cy="3311"/>
          </a:xfrm>
        </p:grpSpPr>
        <p:grpSp>
          <p:nvGrpSpPr>
            <p:cNvPr id="1055" name="Group 31">
              <a:extLst>
                <a:ext uri="{FF2B5EF4-FFF2-40B4-BE49-F238E27FC236}">
                  <a16:creationId xmlns:a16="http://schemas.microsoft.com/office/drawing/2014/main" id="{20AF8B48-F471-9524-9630-5EF7468A75EF}"/>
                </a:ext>
              </a:extLst>
            </p:cNvPr>
            <p:cNvGrpSpPr>
              <a:grpSpLocks/>
            </p:cNvGrpSpPr>
            <p:nvPr/>
          </p:nvGrpSpPr>
          <p:grpSpPr bwMode="auto">
            <a:xfrm>
              <a:off x="2314" y="617"/>
              <a:ext cx="3344" cy="3080"/>
              <a:chOff x="2314" y="617"/>
              <a:chExt cx="3344" cy="3080"/>
            </a:xfrm>
          </p:grpSpPr>
          <p:grpSp>
            <p:nvGrpSpPr>
              <p:cNvPr id="1031" name="Group 7">
                <a:extLst>
                  <a:ext uri="{FF2B5EF4-FFF2-40B4-BE49-F238E27FC236}">
                    <a16:creationId xmlns:a16="http://schemas.microsoft.com/office/drawing/2014/main" id="{9939A4AA-8C6A-A36D-55A5-DF9C345D3A74}"/>
                  </a:ext>
                </a:extLst>
              </p:cNvPr>
              <p:cNvGrpSpPr>
                <a:grpSpLocks/>
              </p:cNvGrpSpPr>
              <p:nvPr/>
            </p:nvGrpSpPr>
            <p:grpSpPr bwMode="auto">
              <a:xfrm>
                <a:off x="5166" y="2575"/>
                <a:ext cx="492" cy="1122"/>
                <a:chOff x="5166" y="2575"/>
                <a:chExt cx="492" cy="1122"/>
              </a:xfrm>
            </p:grpSpPr>
            <p:grpSp>
              <p:nvGrpSpPr>
                <p:cNvPr id="1029" name="Group 5">
                  <a:extLst>
                    <a:ext uri="{FF2B5EF4-FFF2-40B4-BE49-F238E27FC236}">
                      <a16:creationId xmlns:a16="http://schemas.microsoft.com/office/drawing/2014/main" id="{9B7AFFA8-60C7-8210-DA8F-1C466731BEA3}"/>
                    </a:ext>
                  </a:extLst>
                </p:cNvPr>
                <p:cNvGrpSpPr>
                  <a:grpSpLocks/>
                </p:cNvGrpSpPr>
                <p:nvPr/>
              </p:nvGrpSpPr>
              <p:grpSpPr bwMode="auto">
                <a:xfrm>
                  <a:off x="5166" y="3367"/>
                  <a:ext cx="492" cy="330"/>
                  <a:chOff x="5166" y="3367"/>
                  <a:chExt cx="492" cy="330"/>
                </a:xfrm>
              </p:grpSpPr>
              <p:sp>
                <p:nvSpPr>
                  <p:cNvPr id="1026" name="Freeform 2">
                    <a:extLst>
                      <a:ext uri="{FF2B5EF4-FFF2-40B4-BE49-F238E27FC236}">
                        <a16:creationId xmlns:a16="http://schemas.microsoft.com/office/drawing/2014/main" id="{5D89DCB2-19CF-26C0-9E57-DBD502FB6A7E}"/>
                      </a:ext>
                    </a:extLst>
                  </p:cNvPr>
                  <p:cNvSpPr>
                    <a:spLocks/>
                  </p:cNvSpPr>
                  <p:nvPr/>
                </p:nvSpPr>
                <p:spPr bwMode="auto">
                  <a:xfrm>
                    <a:off x="5579" y="3367"/>
                    <a:ext cx="79" cy="200"/>
                  </a:xfrm>
                  <a:custGeom>
                    <a:avLst/>
                    <a:gdLst>
                      <a:gd name="T0" fmla="*/ 25 w 79"/>
                      <a:gd name="T1" fmla="*/ 3 h 200"/>
                      <a:gd name="T2" fmla="*/ 33 w 79"/>
                      <a:gd name="T3" fmla="*/ 0 h 200"/>
                      <a:gd name="T4" fmla="*/ 47 w 79"/>
                      <a:gd name="T5" fmla="*/ 22 h 200"/>
                      <a:gd name="T6" fmla="*/ 45 w 79"/>
                      <a:gd name="T7" fmla="*/ 86 h 200"/>
                      <a:gd name="T8" fmla="*/ 55 w 79"/>
                      <a:gd name="T9" fmla="*/ 86 h 200"/>
                      <a:gd name="T10" fmla="*/ 57 w 79"/>
                      <a:gd name="T11" fmla="*/ 94 h 200"/>
                      <a:gd name="T12" fmla="*/ 60 w 79"/>
                      <a:gd name="T13" fmla="*/ 108 h 200"/>
                      <a:gd name="T14" fmla="*/ 62 w 79"/>
                      <a:gd name="T15" fmla="*/ 116 h 200"/>
                      <a:gd name="T16" fmla="*/ 70 w 79"/>
                      <a:gd name="T17" fmla="*/ 113 h 200"/>
                      <a:gd name="T18" fmla="*/ 76 w 79"/>
                      <a:gd name="T19" fmla="*/ 100 h 200"/>
                      <a:gd name="T20" fmla="*/ 78 w 79"/>
                      <a:gd name="T21" fmla="*/ 108 h 200"/>
                      <a:gd name="T22" fmla="*/ 74 w 79"/>
                      <a:gd name="T23" fmla="*/ 119 h 200"/>
                      <a:gd name="T24" fmla="*/ 70 w 79"/>
                      <a:gd name="T25" fmla="*/ 127 h 200"/>
                      <a:gd name="T26" fmla="*/ 68 w 79"/>
                      <a:gd name="T27" fmla="*/ 144 h 200"/>
                      <a:gd name="T28" fmla="*/ 59 w 79"/>
                      <a:gd name="T29" fmla="*/ 152 h 200"/>
                      <a:gd name="T30" fmla="*/ 53 w 79"/>
                      <a:gd name="T31" fmla="*/ 155 h 200"/>
                      <a:gd name="T32" fmla="*/ 45 w 79"/>
                      <a:gd name="T33" fmla="*/ 163 h 200"/>
                      <a:gd name="T34" fmla="*/ 43 w 79"/>
                      <a:gd name="T35" fmla="*/ 171 h 200"/>
                      <a:gd name="T36" fmla="*/ 45 w 79"/>
                      <a:gd name="T37" fmla="*/ 180 h 200"/>
                      <a:gd name="T38" fmla="*/ 47 w 79"/>
                      <a:gd name="T39" fmla="*/ 188 h 200"/>
                      <a:gd name="T40" fmla="*/ 37 w 79"/>
                      <a:gd name="T41" fmla="*/ 193 h 200"/>
                      <a:gd name="T42" fmla="*/ 31 w 79"/>
                      <a:gd name="T43" fmla="*/ 196 h 200"/>
                      <a:gd name="T44" fmla="*/ 25 w 79"/>
                      <a:gd name="T45" fmla="*/ 199 h 200"/>
                      <a:gd name="T46" fmla="*/ 21 w 79"/>
                      <a:gd name="T47" fmla="*/ 196 h 200"/>
                      <a:gd name="T48" fmla="*/ 12 w 79"/>
                      <a:gd name="T49" fmla="*/ 193 h 200"/>
                      <a:gd name="T50" fmla="*/ 8 w 79"/>
                      <a:gd name="T51" fmla="*/ 188 h 200"/>
                      <a:gd name="T52" fmla="*/ 12 w 79"/>
                      <a:gd name="T53" fmla="*/ 182 h 200"/>
                      <a:gd name="T54" fmla="*/ 20 w 79"/>
                      <a:gd name="T55" fmla="*/ 180 h 200"/>
                      <a:gd name="T56" fmla="*/ 25 w 79"/>
                      <a:gd name="T57" fmla="*/ 166 h 200"/>
                      <a:gd name="T58" fmla="*/ 25 w 79"/>
                      <a:gd name="T59" fmla="*/ 160 h 200"/>
                      <a:gd name="T60" fmla="*/ 20 w 79"/>
                      <a:gd name="T61" fmla="*/ 155 h 200"/>
                      <a:gd name="T62" fmla="*/ 12 w 79"/>
                      <a:gd name="T63" fmla="*/ 146 h 200"/>
                      <a:gd name="T64" fmla="*/ 6 w 79"/>
                      <a:gd name="T65" fmla="*/ 146 h 200"/>
                      <a:gd name="T66" fmla="*/ 2 w 79"/>
                      <a:gd name="T67" fmla="*/ 144 h 200"/>
                      <a:gd name="T68" fmla="*/ 0 w 79"/>
                      <a:gd name="T69" fmla="*/ 135 h 200"/>
                      <a:gd name="T70" fmla="*/ 2 w 79"/>
                      <a:gd name="T71" fmla="*/ 130 h 200"/>
                      <a:gd name="T72" fmla="*/ 6 w 79"/>
                      <a:gd name="T73" fmla="*/ 130 h 200"/>
                      <a:gd name="T74" fmla="*/ 12 w 79"/>
                      <a:gd name="T75" fmla="*/ 127 h 200"/>
                      <a:gd name="T76" fmla="*/ 20 w 79"/>
                      <a:gd name="T77" fmla="*/ 119 h 200"/>
                      <a:gd name="T78" fmla="*/ 23 w 79"/>
                      <a:gd name="T79" fmla="*/ 116 h 200"/>
                      <a:gd name="T80" fmla="*/ 27 w 79"/>
                      <a:gd name="T81" fmla="*/ 86 h 200"/>
                      <a:gd name="T82" fmla="*/ 23 w 79"/>
                      <a:gd name="T83" fmla="*/ 77 h 200"/>
                      <a:gd name="T84" fmla="*/ 18 w 79"/>
                      <a:gd name="T85" fmla="*/ 72 h 200"/>
                      <a:gd name="T86" fmla="*/ 16 w 79"/>
                      <a:gd name="T87" fmla="*/ 55 h 200"/>
                      <a:gd name="T88" fmla="*/ 18 w 79"/>
                      <a:gd name="T89" fmla="*/ 39 h 200"/>
                      <a:gd name="T90" fmla="*/ 20 w 79"/>
                      <a:gd name="T91" fmla="*/ 28 h 200"/>
                      <a:gd name="T92" fmla="*/ 25 w 79"/>
                      <a:gd name="T93" fmla="*/ 3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9" h="200">
                        <a:moveTo>
                          <a:pt x="25" y="3"/>
                        </a:moveTo>
                        <a:lnTo>
                          <a:pt x="33" y="0"/>
                        </a:lnTo>
                        <a:lnTo>
                          <a:pt x="47" y="22"/>
                        </a:lnTo>
                        <a:lnTo>
                          <a:pt x="45" y="86"/>
                        </a:lnTo>
                        <a:lnTo>
                          <a:pt x="55" y="86"/>
                        </a:lnTo>
                        <a:lnTo>
                          <a:pt x="57" y="94"/>
                        </a:lnTo>
                        <a:lnTo>
                          <a:pt x="60" y="108"/>
                        </a:lnTo>
                        <a:lnTo>
                          <a:pt x="62" y="116"/>
                        </a:lnTo>
                        <a:lnTo>
                          <a:pt x="70" y="113"/>
                        </a:lnTo>
                        <a:lnTo>
                          <a:pt x="76" y="100"/>
                        </a:lnTo>
                        <a:lnTo>
                          <a:pt x="78" y="108"/>
                        </a:lnTo>
                        <a:lnTo>
                          <a:pt x="74" y="119"/>
                        </a:lnTo>
                        <a:lnTo>
                          <a:pt x="70" y="127"/>
                        </a:lnTo>
                        <a:lnTo>
                          <a:pt x="68" y="144"/>
                        </a:lnTo>
                        <a:lnTo>
                          <a:pt x="59" y="152"/>
                        </a:lnTo>
                        <a:lnTo>
                          <a:pt x="53" y="155"/>
                        </a:lnTo>
                        <a:lnTo>
                          <a:pt x="45" y="163"/>
                        </a:lnTo>
                        <a:lnTo>
                          <a:pt x="43" y="171"/>
                        </a:lnTo>
                        <a:lnTo>
                          <a:pt x="45" y="180"/>
                        </a:lnTo>
                        <a:lnTo>
                          <a:pt x="47" y="188"/>
                        </a:lnTo>
                        <a:lnTo>
                          <a:pt x="37" y="193"/>
                        </a:lnTo>
                        <a:lnTo>
                          <a:pt x="31" y="196"/>
                        </a:lnTo>
                        <a:lnTo>
                          <a:pt x="25" y="199"/>
                        </a:lnTo>
                        <a:lnTo>
                          <a:pt x="21" y="196"/>
                        </a:lnTo>
                        <a:lnTo>
                          <a:pt x="12" y="193"/>
                        </a:lnTo>
                        <a:lnTo>
                          <a:pt x="8" y="188"/>
                        </a:lnTo>
                        <a:lnTo>
                          <a:pt x="12" y="182"/>
                        </a:lnTo>
                        <a:lnTo>
                          <a:pt x="20" y="180"/>
                        </a:lnTo>
                        <a:lnTo>
                          <a:pt x="25" y="166"/>
                        </a:lnTo>
                        <a:lnTo>
                          <a:pt x="25" y="160"/>
                        </a:lnTo>
                        <a:lnTo>
                          <a:pt x="20" y="155"/>
                        </a:lnTo>
                        <a:lnTo>
                          <a:pt x="12" y="146"/>
                        </a:lnTo>
                        <a:lnTo>
                          <a:pt x="6" y="146"/>
                        </a:lnTo>
                        <a:lnTo>
                          <a:pt x="2" y="144"/>
                        </a:lnTo>
                        <a:lnTo>
                          <a:pt x="0" y="135"/>
                        </a:lnTo>
                        <a:lnTo>
                          <a:pt x="2" y="130"/>
                        </a:lnTo>
                        <a:lnTo>
                          <a:pt x="6" y="130"/>
                        </a:lnTo>
                        <a:lnTo>
                          <a:pt x="12" y="127"/>
                        </a:lnTo>
                        <a:lnTo>
                          <a:pt x="20" y="119"/>
                        </a:lnTo>
                        <a:lnTo>
                          <a:pt x="23" y="116"/>
                        </a:lnTo>
                        <a:lnTo>
                          <a:pt x="27" y="86"/>
                        </a:lnTo>
                        <a:lnTo>
                          <a:pt x="23" y="77"/>
                        </a:lnTo>
                        <a:lnTo>
                          <a:pt x="18" y="72"/>
                        </a:lnTo>
                        <a:lnTo>
                          <a:pt x="16" y="55"/>
                        </a:lnTo>
                        <a:lnTo>
                          <a:pt x="18" y="39"/>
                        </a:lnTo>
                        <a:lnTo>
                          <a:pt x="20" y="28"/>
                        </a:lnTo>
                        <a:lnTo>
                          <a:pt x="25" y="3"/>
                        </a:lnTo>
                      </a:path>
                    </a:pathLst>
                  </a:custGeom>
                  <a:solidFill>
                    <a:schemeClr val="accent1"/>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sp>
                <p:nvSpPr>
                  <p:cNvPr id="1027" name="Freeform 3">
                    <a:extLst>
                      <a:ext uri="{FF2B5EF4-FFF2-40B4-BE49-F238E27FC236}">
                        <a16:creationId xmlns:a16="http://schemas.microsoft.com/office/drawing/2014/main" id="{730B33B5-CB92-58B8-8FA6-A68D35780995}"/>
                      </a:ext>
                    </a:extLst>
                  </p:cNvPr>
                  <p:cNvSpPr>
                    <a:spLocks/>
                  </p:cNvSpPr>
                  <p:nvPr/>
                </p:nvSpPr>
                <p:spPr bwMode="auto">
                  <a:xfrm>
                    <a:off x="5428" y="3527"/>
                    <a:ext cx="146" cy="170"/>
                  </a:xfrm>
                  <a:custGeom>
                    <a:avLst/>
                    <a:gdLst>
                      <a:gd name="T0" fmla="*/ 102 w 146"/>
                      <a:gd name="T1" fmla="*/ 0 h 170"/>
                      <a:gd name="T2" fmla="*/ 120 w 146"/>
                      <a:gd name="T3" fmla="*/ 0 h 170"/>
                      <a:gd name="T4" fmla="*/ 145 w 146"/>
                      <a:gd name="T5" fmla="*/ 44 h 170"/>
                      <a:gd name="T6" fmla="*/ 118 w 146"/>
                      <a:gd name="T7" fmla="*/ 83 h 170"/>
                      <a:gd name="T8" fmla="*/ 118 w 146"/>
                      <a:gd name="T9" fmla="*/ 100 h 170"/>
                      <a:gd name="T10" fmla="*/ 112 w 146"/>
                      <a:gd name="T11" fmla="*/ 105 h 170"/>
                      <a:gd name="T12" fmla="*/ 96 w 146"/>
                      <a:gd name="T13" fmla="*/ 105 h 170"/>
                      <a:gd name="T14" fmla="*/ 76 w 146"/>
                      <a:gd name="T15" fmla="*/ 127 h 170"/>
                      <a:gd name="T16" fmla="*/ 59 w 146"/>
                      <a:gd name="T17" fmla="*/ 150 h 170"/>
                      <a:gd name="T18" fmla="*/ 47 w 146"/>
                      <a:gd name="T19" fmla="*/ 169 h 170"/>
                      <a:gd name="T20" fmla="*/ 47 w 146"/>
                      <a:gd name="T21" fmla="*/ 152 h 170"/>
                      <a:gd name="T22" fmla="*/ 25 w 146"/>
                      <a:gd name="T23" fmla="*/ 155 h 170"/>
                      <a:gd name="T24" fmla="*/ 16 w 146"/>
                      <a:gd name="T25" fmla="*/ 155 h 170"/>
                      <a:gd name="T26" fmla="*/ 0 w 146"/>
                      <a:gd name="T27" fmla="*/ 155 h 170"/>
                      <a:gd name="T28" fmla="*/ 22 w 146"/>
                      <a:gd name="T29" fmla="*/ 127 h 170"/>
                      <a:gd name="T30" fmla="*/ 29 w 146"/>
                      <a:gd name="T31" fmla="*/ 114 h 170"/>
                      <a:gd name="T32" fmla="*/ 37 w 146"/>
                      <a:gd name="T33" fmla="*/ 114 h 170"/>
                      <a:gd name="T34" fmla="*/ 53 w 146"/>
                      <a:gd name="T35" fmla="*/ 91 h 170"/>
                      <a:gd name="T36" fmla="*/ 59 w 146"/>
                      <a:gd name="T37" fmla="*/ 91 h 170"/>
                      <a:gd name="T38" fmla="*/ 59 w 146"/>
                      <a:gd name="T39" fmla="*/ 89 h 170"/>
                      <a:gd name="T40" fmla="*/ 67 w 146"/>
                      <a:gd name="T41" fmla="*/ 80 h 170"/>
                      <a:gd name="T42" fmla="*/ 76 w 146"/>
                      <a:gd name="T43" fmla="*/ 80 h 170"/>
                      <a:gd name="T44" fmla="*/ 73 w 146"/>
                      <a:gd name="T45" fmla="*/ 55 h 170"/>
                      <a:gd name="T46" fmla="*/ 74 w 146"/>
                      <a:gd name="T47" fmla="*/ 55 h 170"/>
                      <a:gd name="T48" fmla="*/ 84 w 146"/>
                      <a:gd name="T49" fmla="*/ 42 h 170"/>
                      <a:gd name="T50" fmla="*/ 88 w 146"/>
                      <a:gd name="T51" fmla="*/ 53 h 170"/>
                      <a:gd name="T52" fmla="*/ 104 w 146"/>
                      <a:gd name="T53" fmla="*/ 33 h 170"/>
                      <a:gd name="T54" fmla="*/ 102 w 146"/>
                      <a:gd name="T55"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6" h="170">
                        <a:moveTo>
                          <a:pt x="102" y="0"/>
                        </a:moveTo>
                        <a:lnTo>
                          <a:pt x="120" y="0"/>
                        </a:lnTo>
                        <a:lnTo>
                          <a:pt x="145" y="44"/>
                        </a:lnTo>
                        <a:lnTo>
                          <a:pt x="118" y="83"/>
                        </a:lnTo>
                        <a:lnTo>
                          <a:pt x="118" y="100"/>
                        </a:lnTo>
                        <a:lnTo>
                          <a:pt x="112" y="105"/>
                        </a:lnTo>
                        <a:lnTo>
                          <a:pt x="96" y="105"/>
                        </a:lnTo>
                        <a:lnTo>
                          <a:pt x="76" y="127"/>
                        </a:lnTo>
                        <a:lnTo>
                          <a:pt x="59" y="150"/>
                        </a:lnTo>
                        <a:lnTo>
                          <a:pt x="47" y="169"/>
                        </a:lnTo>
                        <a:lnTo>
                          <a:pt x="47" y="152"/>
                        </a:lnTo>
                        <a:lnTo>
                          <a:pt x="25" y="155"/>
                        </a:lnTo>
                        <a:lnTo>
                          <a:pt x="16" y="155"/>
                        </a:lnTo>
                        <a:lnTo>
                          <a:pt x="0" y="155"/>
                        </a:lnTo>
                        <a:lnTo>
                          <a:pt x="22" y="127"/>
                        </a:lnTo>
                        <a:lnTo>
                          <a:pt x="29" y="114"/>
                        </a:lnTo>
                        <a:lnTo>
                          <a:pt x="37" y="114"/>
                        </a:lnTo>
                        <a:lnTo>
                          <a:pt x="53" y="91"/>
                        </a:lnTo>
                        <a:lnTo>
                          <a:pt x="59" y="91"/>
                        </a:lnTo>
                        <a:lnTo>
                          <a:pt x="59" y="89"/>
                        </a:lnTo>
                        <a:lnTo>
                          <a:pt x="67" y="80"/>
                        </a:lnTo>
                        <a:lnTo>
                          <a:pt x="76" y="80"/>
                        </a:lnTo>
                        <a:lnTo>
                          <a:pt x="73" y="55"/>
                        </a:lnTo>
                        <a:lnTo>
                          <a:pt x="74" y="55"/>
                        </a:lnTo>
                        <a:lnTo>
                          <a:pt x="84" y="42"/>
                        </a:lnTo>
                        <a:lnTo>
                          <a:pt x="88" y="53"/>
                        </a:lnTo>
                        <a:lnTo>
                          <a:pt x="104" y="33"/>
                        </a:lnTo>
                        <a:lnTo>
                          <a:pt x="102" y="0"/>
                        </a:lnTo>
                      </a:path>
                    </a:pathLst>
                  </a:custGeom>
                  <a:solidFill>
                    <a:schemeClr val="accent1"/>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sp>
                <p:nvSpPr>
                  <p:cNvPr id="1028" name="Freeform 4">
                    <a:extLst>
                      <a:ext uri="{FF2B5EF4-FFF2-40B4-BE49-F238E27FC236}">
                        <a16:creationId xmlns:a16="http://schemas.microsoft.com/office/drawing/2014/main" id="{CA7624FC-D5AF-A2EC-CACB-D34A2B2EEBAE}"/>
                      </a:ext>
                    </a:extLst>
                  </p:cNvPr>
                  <p:cNvSpPr>
                    <a:spLocks/>
                  </p:cNvSpPr>
                  <p:nvPr/>
                </p:nvSpPr>
                <p:spPr bwMode="auto">
                  <a:xfrm>
                    <a:off x="5166" y="3537"/>
                    <a:ext cx="56" cy="90"/>
                  </a:xfrm>
                  <a:custGeom>
                    <a:avLst/>
                    <a:gdLst>
                      <a:gd name="T0" fmla="*/ 0 w 56"/>
                      <a:gd name="T1" fmla="*/ 0 h 90"/>
                      <a:gd name="T2" fmla="*/ 12 w 56"/>
                      <a:gd name="T3" fmla="*/ 0 h 90"/>
                      <a:gd name="T4" fmla="*/ 26 w 56"/>
                      <a:gd name="T5" fmla="*/ 11 h 90"/>
                      <a:gd name="T6" fmla="*/ 55 w 56"/>
                      <a:gd name="T7" fmla="*/ 11 h 90"/>
                      <a:gd name="T8" fmla="*/ 51 w 56"/>
                      <a:gd name="T9" fmla="*/ 25 h 90"/>
                      <a:gd name="T10" fmla="*/ 55 w 56"/>
                      <a:gd name="T11" fmla="*/ 42 h 90"/>
                      <a:gd name="T12" fmla="*/ 45 w 56"/>
                      <a:gd name="T13" fmla="*/ 42 h 90"/>
                      <a:gd name="T14" fmla="*/ 43 w 56"/>
                      <a:gd name="T15" fmla="*/ 45 h 90"/>
                      <a:gd name="T16" fmla="*/ 37 w 56"/>
                      <a:gd name="T17" fmla="*/ 47 h 90"/>
                      <a:gd name="T18" fmla="*/ 43 w 56"/>
                      <a:gd name="T19" fmla="*/ 89 h 90"/>
                      <a:gd name="T20" fmla="*/ 26 w 56"/>
                      <a:gd name="T21" fmla="*/ 86 h 90"/>
                      <a:gd name="T22" fmla="*/ 10 w 56"/>
                      <a:gd name="T23" fmla="*/ 72 h 90"/>
                      <a:gd name="T24" fmla="*/ 10 w 56"/>
                      <a:gd name="T25" fmla="*/ 45 h 90"/>
                      <a:gd name="T26" fmla="*/ 10 w 56"/>
                      <a:gd name="T27" fmla="*/ 33 h 90"/>
                      <a:gd name="T28" fmla="*/ 0 w 56"/>
                      <a:gd name="T29" fmla="*/ 25 h 90"/>
                      <a:gd name="T30" fmla="*/ 0 w 56"/>
                      <a:gd name="T31"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6" h="90">
                        <a:moveTo>
                          <a:pt x="0" y="0"/>
                        </a:moveTo>
                        <a:lnTo>
                          <a:pt x="12" y="0"/>
                        </a:lnTo>
                        <a:lnTo>
                          <a:pt x="26" y="11"/>
                        </a:lnTo>
                        <a:lnTo>
                          <a:pt x="55" y="11"/>
                        </a:lnTo>
                        <a:lnTo>
                          <a:pt x="51" y="25"/>
                        </a:lnTo>
                        <a:lnTo>
                          <a:pt x="55" y="42"/>
                        </a:lnTo>
                        <a:lnTo>
                          <a:pt x="45" y="42"/>
                        </a:lnTo>
                        <a:lnTo>
                          <a:pt x="43" y="45"/>
                        </a:lnTo>
                        <a:lnTo>
                          <a:pt x="37" y="47"/>
                        </a:lnTo>
                        <a:lnTo>
                          <a:pt x="43" y="89"/>
                        </a:lnTo>
                        <a:lnTo>
                          <a:pt x="26" y="86"/>
                        </a:lnTo>
                        <a:lnTo>
                          <a:pt x="10" y="72"/>
                        </a:lnTo>
                        <a:lnTo>
                          <a:pt x="10" y="45"/>
                        </a:lnTo>
                        <a:lnTo>
                          <a:pt x="10" y="33"/>
                        </a:lnTo>
                        <a:lnTo>
                          <a:pt x="0" y="25"/>
                        </a:lnTo>
                        <a:lnTo>
                          <a:pt x="0" y="0"/>
                        </a:lnTo>
                      </a:path>
                    </a:pathLst>
                  </a:custGeom>
                  <a:solidFill>
                    <a:schemeClr val="accent1"/>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grpSp>
            <p:sp>
              <p:nvSpPr>
                <p:cNvPr id="1030" name="Freeform 6">
                  <a:extLst>
                    <a:ext uri="{FF2B5EF4-FFF2-40B4-BE49-F238E27FC236}">
                      <a16:creationId xmlns:a16="http://schemas.microsoft.com/office/drawing/2014/main" id="{6871632C-C01B-B9FA-94A9-49E110BF8F42}"/>
                    </a:ext>
                  </a:extLst>
                </p:cNvPr>
                <p:cNvSpPr>
                  <a:spLocks/>
                </p:cNvSpPr>
                <p:nvPr/>
              </p:nvSpPr>
              <p:spPr bwMode="auto">
                <a:xfrm>
                  <a:off x="5266" y="2575"/>
                  <a:ext cx="89" cy="101"/>
                </a:xfrm>
                <a:custGeom>
                  <a:avLst/>
                  <a:gdLst>
                    <a:gd name="T0" fmla="*/ 16 w 89"/>
                    <a:gd name="T1" fmla="*/ 37 h 101"/>
                    <a:gd name="T2" fmla="*/ 0 w 89"/>
                    <a:gd name="T3" fmla="*/ 80 h 101"/>
                    <a:gd name="T4" fmla="*/ 6 w 89"/>
                    <a:gd name="T5" fmla="*/ 97 h 101"/>
                    <a:gd name="T6" fmla="*/ 31 w 89"/>
                    <a:gd name="T7" fmla="*/ 100 h 101"/>
                    <a:gd name="T8" fmla="*/ 53 w 89"/>
                    <a:gd name="T9" fmla="*/ 100 h 101"/>
                    <a:gd name="T10" fmla="*/ 61 w 89"/>
                    <a:gd name="T11" fmla="*/ 83 h 101"/>
                    <a:gd name="T12" fmla="*/ 65 w 89"/>
                    <a:gd name="T13" fmla="*/ 66 h 101"/>
                    <a:gd name="T14" fmla="*/ 88 w 89"/>
                    <a:gd name="T15" fmla="*/ 66 h 101"/>
                    <a:gd name="T16" fmla="*/ 84 w 89"/>
                    <a:gd name="T17" fmla="*/ 40 h 101"/>
                    <a:gd name="T18" fmla="*/ 84 w 89"/>
                    <a:gd name="T19" fmla="*/ 14 h 101"/>
                    <a:gd name="T20" fmla="*/ 61 w 89"/>
                    <a:gd name="T21" fmla="*/ 0 h 101"/>
                    <a:gd name="T22" fmla="*/ 59 w 89"/>
                    <a:gd name="T23" fmla="*/ 29 h 101"/>
                    <a:gd name="T24" fmla="*/ 72 w 89"/>
                    <a:gd name="T25" fmla="*/ 46 h 101"/>
                    <a:gd name="T26" fmla="*/ 51 w 89"/>
                    <a:gd name="T27" fmla="*/ 46 h 101"/>
                    <a:gd name="T28" fmla="*/ 43 w 89"/>
                    <a:gd name="T29" fmla="*/ 57 h 101"/>
                    <a:gd name="T30" fmla="*/ 16 w 89"/>
                    <a:gd name="T31" fmla="*/ 3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9" h="101">
                      <a:moveTo>
                        <a:pt x="16" y="37"/>
                      </a:moveTo>
                      <a:lnTo>
                        <a:pt x="0" y="80"/>
                      </a:lnTo>
                      <a:lnTo>
                        <a:pt x="6" y="97"/>
                      </a:lnTo>
                      <a:lnTo>
                        <a:pt x="31" y="100"/>
                      </a:lnTo>
                      <a:lnTo>
                        <a:pt x="53" y="100"/>
                      </a:lnTo>
                      <a:lnTo>
                        <a:pt x="61" y="83"/>
                      </a:lnTo>
                      <a:lnTo>
                        <a:pt x="65" y="66"/>
                      </a:lnTo>
                      <a:lnTo>
                        <a:pt x="88" y="66"/>
                      </a:lnTo>
                      <a:lnTo>
                        <a:pt x="84" y="40"/>
                      </a:lnTo>
                      <a:lnTo>
                        <a:pt x="84" y="14"/>
                      </a:lnTo>
                      <a:lnTo>
                        <a:pt x="61" y="0"/>
                      </a:lnTo>
                      <a:lnTo>
                        <a:pt x="59" y="29"/>
                      </a:lnTo>
                      <a:lnTo>
                        <a:pt x="72" y="46"/>
                      </a:lnTo>
                      <a:lnTo>
                        <a:pt x="51" y="46"/>
                      </a:lnTo>
                      <a:lnTo>
                        <a:pt x="43" y="57"/>
                      </a:lnTo>
                      <a:lnTo>
                        <a:pt x="16" y="37"/>
                      </a:lnTo>
                    </a:path>
                  </a:pathLst>
                </a:custGeom>
                <a:solidFill>
                  <a:schemeClr val="accent1"/>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grpSp>
          <p:grpSp>
            <p:nvGrpSpPr>
              <p:cNvPr id="1045" name="Group 21">
                <a:extLst>
                  <a:ext uri="{FF2B5EF4-FFF2-40B4-BE49-F238E27FC236}">
                    <a16:creationId xmlns:a16="http://schemas.microsoft.com/office/drawing/2014/main" id="{6D5FE857-8684-52AA-1C52-6EFBD9374609}"/>
                  </a:ext>
                </a:extLst>
              </p:cNvPr>
              <p:cNvGrpSpPr>
                <a:grpSpLocks/>
              </p:cNvGrpSpPr>
              <p:nvPr/>
            </p:nvGrpSpPr>
            <p:grpSpPr bwMode="auto">
              <a:xfrm>
                <a:off x="4293" y="1104"/>
                <a:ext cx="1037" cy="2393"/>
                <a:chOff x="4293" y="1104"/>
                <a:chExt cx="1037" cy="2393"/>
              </a:xfrm>
            </p:grpSpPr>
            <p:grpSp>
              <p:nvGrpSpPr>
                <p:cNvPr id="1035" name="Group 11">
                  <a:extLst>
                    <a:ext uri="{FF2B5EF4-FFF2-40B4-BE49-F238E27FC236}">
                      <a16:creationId xmlns:a16="http://schemas.microsoft.com/office/drawing/2014/main" id="{9D044D5E-CB0C-85C8-6FA9-E9FC5575000E}"/>
                    </a:ext>
                  </a:extLst>
                </p:cNvPr>
                <p:cNvGrpSpPr>
                  <a:grpSpLocks/>
                </p:cNvGrpSpPr>
                <p:nvPr/>
              </p:nvGrpSpPr>
              <p:grpSpPr bwMode="auto">
                <a:xfrm>
                  <a:off x="4460" y="1348"/>
                  <a:ext cx="232" cy="719"/>
                  <a:chOff x="4460" y="1348"/>
                  <a:chExt cx="232" cy="719"/>
                </a:xfrm>
              </p:grpSpPr>
              <p:sp>
                <p:nvSpPr>
                  <p:cNvPr id="1032" name="Freeform 8">
                    <a:extLst>
                      <a:ext uri="{FF2B5EF4-FFF2-40B4-BE49-F238E27FC236}">
                        <a16:creationId xmlns:a16="http://schemas.microsoft.com/office/drawing/2014/main" id="{BEA0DE86-E088-9BCD-4EE5-645CAB3A926E}"/>
                      </a:ext>
                    </a:extLst>
                  </p:cNvPr>
                  <p:cNvSpPr>
                    <a:spLocks/>
                  </p:cNvSpPr>
                  <p:nvPr/>
                </p:nvSpPr>
                <p:spPr bwMode="auto">
                  <a:xfrm>
                    <a:off x="4460" y="1993"/>
                    <a:ext cx="56" cy="74"/>
                  </a:xfrm>
                  <a:custGeom>
                    <a:avLst/>
                    <a:gdLst>
                      <a:gd name="T0" fmla="*/ 0 w 56"/>
                      <a:gd name="T1" fmla="*/ 56 h 74"/>
                      <a:gd name="T2" fmla="*/ 10 w 56"/>
                      <a:gd name="T3" fmla="*/ 70 h 74"/>
                      <a:gd name="T4" fmla="*/ 22 w 56"/>
                      <a:gd name="T5" fmla="*/ 67 h 74"/>
                      <a:gd name="T6" fmla="*/ 39 w 56"/>
                      <a:gd name="T7" fmla="*/ 73 h 74"/>
                      <a:gd name="T8" fmla="*/ 53 w 56"/>
                      <a:gd name="T9" fmla="*/ 73 h 74"/>
                      <a:gd name="T10" fmla="*/ 55 w 56"/>
                      <a:gd name="T11" fmla="*/ 48 h 74"/>
                      <a:gd name="T12" fmla="*/ 51 w 56"/>
                      <a:gd name="T13" fmla="*/ 31 h 74"/>
                      <a:gd name="T14" fmla="*/ 41 w 56"/>
                      <a:gd name="T15" fmla="*/ 11 h 74"/>
                      <a:gd name="T16" fmla="*/ 31 w 56"/>
                      <a:gd name="T17" fmla="*/ 11 h 74"/>
                      <a:gd name="T18" fmla="*/ 28 w 56"/>
                      <a:gd name="T19" fmla="*/ 0 h 74"/>
                      <a:gd name="T20" fmla="*/ 14 w 56"/>
                      <a:gd name="T21" fmla="*/ 0 h 74"/>
                      <a:gd name="T22" fmla="*/ 14 w 56"/>
                      <a:gd name="T23" fmla="*/ 22 h 74"/>
                      <a:gd name="T24" fmla="*/ 0 w 56"/>
                      <a:gd name="T25" fmla="*/ 56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 h="74">
                        <a:moveTo>
                          <a:pt x="0" y="56"/>
                        </a:moveTo>
                        <a:lnTo>
                          <a:pt x="10" y="70"/>
                        </a:lnTo>
                        <a:lnTo>
                          <a:pt x="22" y="67"/>
                        </a:lnTo>
                        <a:lnTo>
                          <a:pt x="39" y="73"/>
                        </a:lnTo>
                        <a:lnTo>
                          <a:pt x="53" y="73"/>
                        </a:lnTo>
                        <a:lnTo>
                          <a:pt x="55" y="48"/>
                        </a:lnTo>
                        <a:lnTo>
                          <a:pt x="51" y="31"/>
                        </a:lnTo>
                        <a:lnTo>
                          <a:pt x="41" y="11"/>
                        </a:lnTo>
                        <a:lnTo>
                          <a:pt x="31" y="11"/>
                        </a:lnTo>
                        <a:lnTo>
                          <a:pt x="28" y="0"/>
                        </a:lnTo>
                        <a:lnTo>
                          <a:pt x="14" y="0"/>
                        </a:lnTo>
                        <a:lnTo>
                          <a:pt x="14" y="22"/>
                        </a:lnTo>
                        <a:lnTo>
                          <a:pt x="0" y="56"/>
                        </a:lnTo>
                      </a:path>
                    </a:pathLst>
                  </a:custGeom>
                  <a:solidFill>
                    <a:schemeClr val="accent1"/>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sp>
                <p:nvSpPr>
                  <p:cNvPr id="1033" name="Freeform 9">
                    <a:extLst>
                      <a:ext uri="{FF2B5EF4-FFF2-40B4-BE49-F238E27FC236}">
                        <a16:creationId xmlns:a16="http://schemas.microsoft.com/office/drawing/2014/main" id="{A49C79A6-1D0D-A0F7-EE31-D2663A97A022}"/>
                      </a:ext>
                    </a:extLst>
                  </p:cNvPr>
                  <p:cNvSpPr>
                    <a:spLocks/>
                  </p:cNvSpPr>
                  <p:nvPr/>
                </p:nvSpPr>
                <p:spPr bwMode="auto">
                  <a:xfrm>
                    <a:off x="4607" y="1865"/>
                    <a:ext cx="54" cy="94"/>
                  </a:xfrm>
                  <a:custGeom>
                    <a:avLst/>
                    <a:gdLst>
                      <a:gd name="T0" fmla="*/ 12 w 54"/>
                      <a:gd name="T1" fmla="*/ 0 h 94"/>
                      <a:gd name="T2" fmla="*/ 35 w 54"/>
                      <a:gd name="T3" fmla="*/ 3 h 94"/>
                      <a:gd name="T4" fmla="*/ 43 w 54"/>
                      <a:gd name="T5" fmla="*/ 28 h 94"/>
                      <a:gd name="T6" fmla="*/ 53 w 54"/>
                      <a:gd name="T7" fmla="*/ 42 h 94"/>
                      <a:gd name="T8" fmla="*/ 45 w 54"/>
                      <a:gd name="T9" fmla="*/ 54 h 94"/>
                      <a:gd name="T10" fmla="*/ 53 w 54"/>
                      <a:gd name="T11" fmla="*/ 68 h 94"/>
                      <a:gd name="T12" fmla="*/ 49 w 54"/>
                      <a:gd name="T13" fmla="*/ 85 h 94"/>
                      <a:gd name="T14" fmla="*/ 41 w 54"/>
                      <a:gd name="T15" fmla="*/ 93 h 94"/>
                      <a:gd name="T16" fmla="*/ 26 w 54"/>
                      <a:gd name="T17" fmla="*/ 90 h 94"/>
                      <a:gd name="T18" fmla="*/ 16 w 54"/>
                      <a:gd name="T19" fmla="*/ 90 h 94"/>
                      <a:gd name="T20" fmla="*/ 10 w 54"/>
                      <a:gd name="T21" fmla="*/ 79 h 94"/>
                      <a:gd name="T22" fmla="*/ 4 w 54"/>
                      <a:gd name="T23" fmla="*/ 65 h 94"/>
                      <a:gd name="T24" fmla="*/ 4 w 54"/>
                      <a:gd name="T25" fmla="*/ 51 h 94"/>
                      <a:gd name="T26" fmla="*/ 0 w 54"/>
                      <a:gd name="T27" fmla="*/ 31 h 94"/>
                      <a:gd name="T28" fmla="*/ 12 w 54"/>
                      <a:gd name="T29"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 h="94">
                        <a:moveTo>
                          <a:pt x="12" y="0"/>
                        </a:moveTo>
                        <a:lnTo>
                          <a:pt x="35" y="3"/>
                        </a:lnTo>
                        <a:lnTo>
                          <a:pt x="43" y="28"/>
                        </a:lnTo>
                        <a:lnTo>
                          <a:pt x="53" y="42"/>
                        </a:lnTo>
                        <a:lnTo>
                          <a:pt x="45" y="54"/>
                        </a:lnTo>
                        <a:lnTo>
                          <a:pt x="53" y="68"/>
                        </a:lnTo>
                        <a:lnTo>
                          <a:pt x="49" y="85"/>
                        </a:lnTo>
                        <a:lnTo>
                          <a:pt x="41" y="93"/>
                        </a:lnTo>
                        <a:lnTo>
                          <a:pt x="26" y="90"/>
                        </a:lnTo>
                        <a:lnTo>
                          <a:pt x="16" y="90"/>
                        </a:lnTo>
                        <a:lnTo>
                          <a:pt x="10" y="79"/>
                        </a:lnTo>
                        <a:lnTo>
                          <a:pt x="4" y="65"/>
                        </a:lnTo>
                        <a:lnTo>
                          <a:pt x="4" y="51"/>
                        </a:lnTo>
                        <a:lnTo>
                          <a:pt x="0" y="31"/>
                        </a:lnTo>
                        <a:lnTo>
                          <a:pt x="12" y="0"/>
                        </a:lnTo>
                      </a:path>
                    </a:pathLst>
                  </a:custGeom>
                  <a:solidFill>
                    <a:schemeClr val="accent1"/>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sp>
                <p:nvSpPr>
                  <p:cNvPr id="1034" name="Freeform 10">
                    <a:extLst>
                      <a:ext uri="{FF2B5EF4-FFF2-40B4-BE49-F238E27FC236}">
                        <a16:creationId xmlns:a16="http://schemas.microsoft.com/office/drawing/2014/main" id="{F93574CD-939F-8896-4835-1883E3A52EE0}"/>
                      </a:ext>
                    </a:extLst>
                  </p:cNvPr>
                  <p:cNvSpPr>
                    <a:spLocks/>
                  </p:cNvSpPr>
                  <p:nvPr/>
                </p:nvSpPr>
                <p:spPr bwMode="auto">
                  <a:xfrm>
                    <a:off x="4597" y="1348"/>
                    <a:ext cx="95" cy="87"/>
                  </a:xfrm>
                  <a:custGeom>
                    <a:avLst/>
                    <a:gdLst>
                      <a:gd name="T0" fmla="*/ 14 w 95"/>
                      <a:gd name="T1" fmla="*/ 0 h 87"/>
                      <a:gd name="T2" fmla="*/ 25 w 95"/>
                      <a:gd name="T3" fmla="*/ 14 h 87"/>
                      <a:gd name="T4" fmla="*/ 37 w 95"/>
                      <a:gd name="T5" fmla="*/ 11 h 87"/>
                      <a:gd name="T6" fmla="*/ 55 w 95"/>
                      <a:gd name="T7" fmla="*/ 14 h 87"/>
                      <a:gd name="T8" fmla="*/ 71 w 95"/>
                      <a:gd name="T9" fmla="*/ 14 h 87"/>
                      <a:gd name="T10" fmla="*/ 78 w 95"/>
                      <a:gd name="T11" fmla="*/ 22 h 87"/>
                      <a:gd name="T12" fmla="*/ 88 w 95"/>
                      <a:gd name="T13" fmla="*/ 42 h 87"/>
                      <a:gd name="T14" fmla="*/ 94 w 95"/>
                      <a:gd name="T15" fmla="*/ 50 h 87"/>
                      <a:gd name="T16" fmla="*/ 72 w 95"/>
                      <a:gd name="T17" fmla="*/ 55 h 87"/>
                      <a:gd name="T18" fmla="*/ 67 w 95"/>
                      <a:gd name="T19" fmla="*/ 61 h 87"/>
                      <a:gd name="T20" fmla="*/ 72 w 95"/>
                      <a:gd name="T21" fmla="*/ 72 h 87"/>
                      <a:gd name="T22" fmla="*/ 72 w 95"/>
                      <a:gd name="T23" fmla="*/ 83 h 87"/>
                      <a:gd name="T24" fmla="*/ 51 w 95"/>
                      <a:gd name="T25" fmla="*/ 72 h 87"/>
                      <a:gd name="T26" fmla="*/ 33 w 95"/>
                      <a:gd name="T27" fmla="*/ 64 h 87"/>
                      <a:gd name="T28" fmla="*/ 25 w 95"/>
                      <a:gd name="T29" fmla="*/ 67 h 87"/>
                      <a:gd name="T30" fmla="*/ 25 w 95"/>
                      <a:gd name="T31" fmla="*/ 83 h 87"/>
                      <a:gd name="T32" fmla="*/ 14 w 95"/>
                      <a:gd name="T33" fmla="*/ 86 h 87"/>
                      <a:gd name="T34" fmla="*/ 8 w 95"/>
                      <a:gd name="T35" fmla="*/ 72 h 87"/>
                      <a:gd name="T36" fmla="*/ 6 w 95"/>
                      <a:gd name="T37" fmla="*/ 55 h 87"/>
                      <a:gd name="T38" fmla="*/ 0 w 95"/>
                      <a:gd name="T39" fmla="*/ 53 h 87"/>
                      <a:gd name="T40" fmla="*/ 6 w 95"/>
                      <a:gd name="T41" fmla="*/ 36 h 87"/>
                      <a:gd name="T42" fmla="*/ 16 w 95"/>
                      <a:gd name="T43" fmla="*/ 31 h 87"/>
                      <a:gd name="T44" fmla="*/ 14 w 95"/>
                      <a:gd name="T45"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5" h="87">
                        <a:moveTo>
                          <a:pt x="14" y="0"/>
                        </a:moveTo>
                        <a:lnTo>
                          <a:pt x="25" y="14"/>
                        </a:lnTo>
                        <a:lnTo>
                          <a:pt x="37" y="11"/>
                        </a:lnTo>
                        <a:lnTo>
                          <a:pt x="55" y="14"/>
                        </a:lnTo>
                        <a:lnTo>
                          <a:pt x="71" y="14"/>
                        </a:lnTo>
                        <a:lnTo>
                          <a:pt x="78" y="22"/>
                        </a:lnTo>
                        <a:lnTo>
                          <a:pt x="88" y="42"/>
                        </a:lnTo>
                        <a:lnTo>
                          <a:pt x="94" y="50"/>
                        </a:lnTo>
                        <a:lnTo>
                          <a:pt x="72" y="55"/>
                        </a:lnTo>
                        <a:lnTo>
                          <a:pt x="67" y="61"/>
                        </a:lnTo>
                        <a:lnTo>
                          <a:pt x="72" y="72"/>
                        </a:lnTo>
                        <a:lnTo>
                          <a:pt x="72" y="83"/>
                        </a:lnTo>
                        <a:lnTo>
                          <a:pt x="51" y="72"/>
                        </a:lnTo>
                        <a:lnTo>
                          <a:pt x="33" y="64"/>
                        </a:lnTo>
                        <a:lnTo>
                          <a:pt x="25" y="67"/>
                        </a:lnTo>
                        <a:lnTo>
                          <a:pt x="25" y="83"/>
                        </a:lnTo>
                        <a:lnTo>
                          <a:pt x="14" y="86"/>
                        </a:lnTo>
                        <a:lnTo>
                          <a:pt x="8" y="72"/>
                        </a:lnTo>
                        <a:lnTo>
                          <a:pt x="6" y="55"/>
                        </a:lnTo>
                        <a:lnTo>
                          <a:pt x="0" y="53"/>
                        </a:lnTo>
                        <a:lnTo>
                          <a:pt x="6" y="36"/>
                        </a:lnTo>
                        <a:lnTo>
                          <a:pt x="16" y="31"/>
                        </a:lnTo>
                        <a:lnTo>
                          <a:pt x="14" y="0"/>
                        </a:lnTo>
                      </a:path>
                    </a:pathLst>
                  </a:custGeom>
                  <a:solidFill>
                    <a:schemeClr val="accent1"/>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grpSp>
            <p:sp>
              <p:nvSpPr>
                <p:cNvPr id="1036" name="Freeform 12">
                  <a:extLst>
                    <a:ext uri="{FF2B5EF4-FFF2-40B4-BE49-F238E27FC236}">
                      <a16:creationId xmlns:a16="http://schemas.microsoft.com/office/drawing/2014/main" id="{6688964A-5564-8972-668A-ED35BBF22F13}"/>
                    </a:ext>
                  </a:extLst>
                </p:cNvPr>
                <p:cNvSpPr>
                  <a:spLocks/>
                </p:cNvSpPr>
                <p:nvPr/>
              </p:nvSpPr>
              <p:spPr bwMode="auto">
                <a:xfrm>
                  <a:off x="4676" y="2803"/>
                  <a:ext cx="654" cy="694"/>
                </a:xfrm>
                <a:custGeom>
                  <a:avLst/>
                  <a:gdLst>
                    <a:gd name="T0" fmla="*/ 505 w 654"/>
                    <a:gd name="T1" fmla="*/ 56 h 694"/>
                    <a:gd name="T2" fmla="*/ 531 w 654"/>
                    <a:gd name="T3" fmla="*/ 78 h 694"/>
                    <a:gd name="T4" fmla="*/ 558 w 654"/>
                    <a:gd name="T5" fmla="*/ 181 h 694"/>
                    <a:gd name="T6" fmla="*/ 618 w 654"/>
                    <a:gd name="T7" fmla="*/ 287 h 694"/>
                    <a:gd name="T8" fmla="*/ 653 w 654"/>
                    <a:gd name="T9" fmla="*/ 395 h 694"/>
                    <a:gd name="T10" fmla="*/ 628 w 654"/>
                    <a:gd name="T11" fmla="*/ 495 h 694"/>
                    <a:gd name="T12" fmla="*/ 602 w 654"/>
                    <a:gd name="T13" fmla="*/ 559 h 694"/>
                    <a:gd name="T14" fmla="*/ 587 w 654"/>
                    <a:gd name="T15" fmla="*/ 621 h 694"/>
                    <a:gd name="T16" fmla="*/ 571 w 654"/>
                    <a:gd name="T17" fmla="*/ 657 h 694"/>
                    <a:gd name="T18" fmla="*/ 540 w 654"/>
                    <a:gd name="T19" fmla="*/ 682 h 694"/>
                    <a:gd name="T20" fmla="*/ 490 w 654"/>
                    <a:gd name="T21" fmla="*/ 674 h 694"/>
                    <a:gd name="T22" fmla="*/ 439 w 654"/>
                    <a:gd name="T23" fmla="*/ 657 h 694"/>
                    <a:gd name="T24" fmla="*/ 412 w 654"/>
                    <a:gd name="T25" fmla="*/ 618 h 694"/>
                    <a:gd name="T26" fmla="*/ 404 w 654"/>
                    <a:gd name="T27" fmla="*/ 568 h 694"/>
                    <a:gd name="T28" fmla="*/ 387 w 654"/>
                    <a:gd name="T29" fmla="*/ 545 h 694"/>
                    <a:gd name="T30" fmla="*/ 360 w 654"/>
                    <a:gd name="T31" fmla="*/ 548 h 694"/>
                    <a:gd name="T32" fmla="*/ 334 w 654"/>
                    <a:gd name="T33" fmla="*/ 509 h 694"/>
                    <a:gd name="T34" fmla="*/ 313 w 654"/>
                    <a:gd name="T35" fmla="*/ 504 h 694"/>
                    <a:gd name="T36" fmla="*/ 278 w 654"/>
                    <a:gd name="T37" fmla="*/ 509 h 694"/>
                    <a:gd name="T38" fmla="*/ 249 w 654"/>
                    <a:gd name="T39" fmla="*/ 515 h 694"/>
                    <a:gd name="T40" fmla="*/ 223 w 654"/>
                    <a:gd name="T41" fmla="*/ 537 h 694"/>
                    <a:gd name="T42" fmla="*/ 187 w 654"/>
                    <a:gd name="T43" fmla="*/ 554 h 694"/>
                    <a:gd name="T44" fmla="*/ 150 w 654"/>
                    <a:gd name="T45" fmla="*/ 579 h 694"/>
                    <a:gd name="T46" fmla="*/ 130 w 654"/>
                    <a:gd name="T47" fmla="*/ 590 h 694"/>
                    <a:gd name="T48" fmla="*/ 76 w 654"/>
                    <a:gd name="T49" fmla="*/ 584 h 694"/>
                    <a:gd name="T50" fmla="*/ 64 w 654"/>
                    <a:gd name="T51" fmla="*/ 571 h 694"/>
                    <a:gd name="T52" fmla="*/ 64 w 654"/>
                    <a:gd name="T53" fmla="*/ 495 h 694"/>
                    <a:gd name="T54" fmla="*/ 47 w 654"/>
                    <a:gd name="T55" fmla="*/ 451 h 694"/>
                    <a:gd name="T56" fmla="*/ 29 w 654"/>
                    <a:gd name="T57" fmla="*/ 415 h 694"/>
                    <a:gd name="T58" fmla="*/ 6 w 654"/>
                    <a:gd name="T59" fmla="*/ 287 h 694"/>
                    <a:gd name="T60" fmla="*/ 8 w 654"/>
                    <a:gd name="T61" fmla="*/ 245 h 694"/>
                    <a:gd name="T62" fmla="*/ 54 w 654"/>
                    <a:gd name="T63" fmla="*/ 223 h 694"/>
                    <a:gd name="T64" fmla="*/ 89 w 654"/>
                    <a:gd name="T65" fmla="*/ 217 h 694"/>
                    <a:gd name="T66" fmla="*/ 109 w 654"/>
                    <a:gd name="T67" fmla="*/ 206 h 694"/>
                    <a:gd name="T68" fmla="*/ 120 w 654"/>
                    <a:gd name="T69" fmla="*/ 170 h 694"/>
                    <a:gd name="T70" fmla="*/ 117 w 654"/>
                    <a:gd name="T71" fmla="*/ 150 h 694"/>
                    <a:gd name="T72" fmla="*/ 163 w 654"/>
                    <a:gd name="T73" fmla="*/ 100 h 694"/>
                    <a:gd name="T74" fmla="*/ 200 w 654"/>
                    <a:gd name="T75" fmla="*/ 64 h 694"/>
                    <a:gd name="T76" fmla="*/ 233 w 654"/>
                    <a:gd name="T77" fmla="*/ 89 h 694"/>
                    <a:gd name="T78" fmla="*/ 258 w 654"/>
                    <a:gd name="T79" fmla="*/ 61 h 694"/>
                    <a:gd name="T80" fmla="*/ 284 w 654"/>
                    <a:gd name="T81" fmla="*/ 28 h 694"/>
                    <a:gd name="T82" fmla="*/ 311 w 654"/>
                    <a:gd name="T83" fmla="*/ 8 h 694"/>
                    <a:gd name="T84" fmla="*/ 354 w 654"/>
                    <a:gd name="T85" fmla="*/ 14 h 694"/>
                    <a:gd name="T86" fmla="*/ 369 w 654"/>
                    <a:gd name="T87" fmla="*/ 39 h 694"/>
                    <a:gd name="T88" fmla="*/ 369 w 654"/>
                    <a:gd name="T89" fmla="*/ 70 h 694"/>
                    <a:gd name="T90" fmla="*/ 406 w 654"/>
                    <a:gd name="T91" fmla="*/ 125 h 694"/>
                    <a:gd name="T92" fmla="*/ 437 w 654"/>
                    <a:gd name="T93" fmla="*/ 142 h 694"/>
                    <a:gd name="T94" fmla="*/ 463 w 654"/>
                    <a:gd name="T95" fmla="*/ 89 h 694"/>
                    <a:gd name="T96" fmla="*/ 470 w 654"/>
                    <a:gd name="T97" fmla="*/ 0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4" h="694">
                      <a:moveTo>
                        <a:pt x="470" y="0"/>
                      </a:moveTo>
                      <a:lnTo>
                        <a:pt x="505" y="0"/>
                      </a:lnTo>
                      <a:lnTo>
                        <a:pt x="505" y="56"/>
                      </a:lnTo>
                      <a:lnTo>
                        <a:pt x="519" y="70"/>
                      </a:lnTo>
                      <a:lnTo>
                        <a:pt x="523" y="78"/>
                      </a:lnTo>
                      <a:lnTo>
                        <a:pt x="531" y="78"/>
                      </a:lnTo>
                      <a:lnTo>
                        <a:pt x="534" y="89"/>
                      </a:lnTo>
                      <a:lnTo>
                        <a:pt x="538" y="145"/>
                      </a:lnTo>
                      <a:lnTo>
                        <a:pt x="558" y="181"/>
                      </a:lnTo>
                      <a:lnTo>
                        <a:pt x="587" y="234"/>
                      </a:lnTo>
                      <a:lnTo>
                        <a:pt x="587" y="242"/>
                      </a:lnTo>
                      <a:lnTo>
                        <a:pt x="618" y="287"/>
                      </a:lnTo>
                      <a:lnTo>
                        <a:pt x="618" y="295"/>
                      </a:lnTo>
                      <a:lnTo>
                        <a:pt x="649" y="331"/>
                      </a:lnTo>
                      <a:lnTo>
                        <a:pt x="653" y="395"/>
                      </a:lnTo>
                      <a:lnTo>
                        <a:pt x="649" y="454"/>
                      </a:lnTo>
                      <a:lnTo>
                        <a:pt x="639" y="481"/>
                      </a:lnTo>
                      <a:lnTo>
                        <a:pt x="628" y="495"/>
                      </a:lnTo>
                      <a:lnTo>
                        <a:pt x="624" y="523"/>
                      </a:lnTo>
                      <a:lnTo>
                        <a:pt x="612" y="548"/>
                      </a:lnTo>
                      <a:lnTo>
                        <a:pt x="602" y="559"/>
                      </a:lnTo>
                      <a:lnTo>
                        <a:pt x="604" y="568"/>
                      </a:lnTo>
                      <a:lnTo>
                        <a:pt x="593" y="584"/>
                      </a:lnTo>
                      <a:lnTo>
                        <a:pt x="587" y="621"/>
                      </a:lnTo>
                      <a:lnTo>
                        <a:pt x="585" y="640"/>
                      </a:lnTo>
                      <a:lnTo>
                        <a:pt x="573" y="648"/>
                      </a:lnTo>
                      <a:lnTo>
                        <a:pt x="571" y="657"/>
                      </a:lnTo>
                      <a:lnTo>
                        <a:pt x="564" y="674"/>
                      </a:lnTo>
                      <a:lnTo>
                        <a:pt x="550" y="676"/>
                      </a:lnTo>
                      <a:lnTo>
                        <a:pt x="540" y="682"/>
                      </a:lnTo>
                      <a:lnTo>
                        <a:pt x="527" y="693"/>
                      </a:lnTo>
                      <a:lnTo>
                        <a:pt x="509" y="671"/>
                      </a:lnTo>
                      <a:lnTo>
                        <a:pt x="490" y="674"/>
                      </a:lnTo>
                      <a:lnTo>
                        <a:pt x="484" y="674"/>
                      </a:lnTo>
                      <a:lnTo>
                        <a:pt x="457" y="679"/>
                      </a:lnTo>
                      <a:lnTo>
                        <a:pt x="439" y="657"/>
                      </a:lnTo>
                      <a:lnTo>
                        <a:pt x="428" y="635"/>
                      </a:lnTo>
                      <a:lnTo>
                        <a:pt x="420" y="637"/>
                      </a:lnTo>
                      <a:lnTo>
                        <a:pt x="412" y="618"/>
                      </a:lnTo>
                      <a:lnTo>
                        <a:pt x="408" y="601"/>
                      </a:lnTo>
                      <a:lnTo>
                        <a:pt x="404" y="596"/>
                      </a:lnTo>
                      <a:lnTo>
                        <a:pt x="404" y="568"/>
                      </a:lnTo>
                      <a:lnTo>
                        <a:pt x="406" y="551"/>
                      </a:lnTo>
                      <a:lnTo>
                        <a:pt x="402" y="540"/>
                      </a:lnTo>
                      <a:lnTo>
                        <a:pt x="387" y="545"/>
                      </a:lnTo>
                      <a:lnTo>
                        <a:pt x="379" y="548"/>
                      </a:lnTo>
                      <a:lnTo>
                        <a:pt x="365" y="548"/>
                      </a:lnTo>
                      <a:lnTo>
                        <a:pt x="360" y="548"/>
                      </a:lnTo>
                      <a:lnTo>
                        <a:pt x="354" y="548"/>
                      </a:lnTo>
                      <a:lnTo>
                        <a:pt x="344" y="532"/>
                      </a:lnTo>
                      <a:lnTo>
                        <a:pt x="334" y="509"/>
                      </a:lnTo>
                      <a:lnTo>
                        <a:pt x="332" y="512"/>
                      </a:lnTo>
                      <a:lnTo>
                        <a:pt x="315" y="512"/>
                      </a:lnTo>
                      <a:lnTo>
                        <a:pt x="313" y="504"/>
                      </a:lnTo>
                      <a:lnTo>
                        <a:pt x="303" y="512"/>
                      </a:lnTo>
                      <a:lnTo>
                        <a:pt x="293" y="509"/>
                      </a:lnTo>
                      <a:lnTo>
                        <a:pt x="278" y="509"/>
                      </a:lnTo>
                      <a:lnTo>
                        <a:pt x="268" y="504"/>
                      </a:lnTo>
                      <a:lnTo>
                        <a:pt x="264" y="512"/>
                      </a:lnTo>
                      <a:lnTo>
                        <a:pt x="249" y="515"/>
                      </a:lnTo>
                      <a:lnTo>
                        <a:pt x="245" y="509"/>
                      </a:lnTo>
                      <a:lnTo>
                        <a:pt x="235" y="523"/>
                      </a:lnTo>
                      <a:lnTo>
                        <a:pt x="223" y="537"/>
                      </a:lnTo>
                      <a:lnTo>
                        <a:pt x="216" y="537"/>
                      </a:lnTo>
                      <a:lnTo>
                        <a:pt x="204" y="554"/>
                      </a:lnTo>
                      <a:lnTo>
                        <a:pt x="187" y="554"/>
                      </a:lnTo>
                      <a:lnTo>
                        <a:pt x="173" y="559"/>
                      </a:lnTo>
                      <a:lnTo>
                        <a:pt x="157" y="568"/>
                      </a:lnTo>
                      <a:lnTo>
                        <a:pt x="150" y="579"/>
                      </a:lnTo>
                      <a:lnTo>
                        <a:pt x="144" y="576"/>
                      </a:lnTo>
                      <a:lnTo>
                        <a:pt x="138" y="587"/>
                      </a:lnTo>
                      <a:lnTo>
                        <a:pt x="130" y="590"/>
                      </a:lnTo>
                      <a:lnTo>
                        <a:pt x="120" y="604"/>
                      </a:lnTo>
                      <a:lnTo>
                        <a:pt x="89" y="604"/>
                      </a:lnTo>
                      <a:lnTo>
                        <a:pt x="76" y="584"/>
                      </a:lnTo>
                      <a:lnTo>
                        <a:pt x="74" y="576"/>
                      </a:lnTo>
                      <a:lnTo>
                        <a:pt x="70" y="584"/>
                      </a:lnTo>
                      <a:lnTo>
                        <a:pt x="64" y="571"/>
                      </a:lnTo>
                      <a:lnTo>
                        <a:pt x="66" y="534"/>
                      </a:lnTo>
                      <a:lnTo>
                        <a:pt x="70" y="512"/>
                      </a:lnTo>
                      <a:lnTo>
                        <a:pt x="64" y="495"/>
                      </a:lnTo>
                      <a:lnTo>
                        <a:pt x="58" y="479"/>
                      </a:lnTo>
                      <a:lnTo>
                        <a:pt x="56" y="459"/>
                      </a:lnTo>
                      <a:lnTo>
                        <a:pt x="47" y="451"/>
                      </a:lnTo>
                      <a:lnTo>
                        <a:pt x="45" y="448"/>
                      </a:lnTo>
                      <a:lnTo>
                        <a:pt x="43" y="440"/>
                      </a:lnTo>
                      <a:lnTo>
                        <a:pt x="29" y="415"/>
                      </a:lnTo>
                      <a:lnTo>
                        <a:pt x="12" y="353"/>
                      </a:lnTo>
                      <a:lnTo>
                        <a:pt x="6" y="312"/>
                      </a:lnTo>
                      <a:lnTo>
                        <a:pt x="6" y="287"/>
                      </a:lnTo>
                      <a:lnTo>
                        <a:pt x="0" y="278"/>
                      </a:lnTo>
                      <a:lnTo>
                        <a:pt x="2" y="256"/>
                      </a:lnTo>
                      <a:lnTo>
                        <a:pt x="8" y="245"/>
                      </a:lnTo>
                      <a:lnTo>
                        <a:pt x="29" y="214"/>
                      </a:lnTo>
                      <a:lnTo>
                        <a:pt x="51" y="217"/>
                      </a:lnTo>
                      <a:lnTo>
                        <a:pt x="54" y="223"/>
                      </a:lnTo>
                      <a:lnTo>
                        <a:pt x="82" y="223"/>
                      </a:lnTo>
                      <a:lnTo>
                        <a:pt x="84" y="214"/>
                      </a:lnTo>
                      <a:lnTo>
                        <a:pt x="89" y="217"/>
                      </a:lnTo>
                      <a:lnTo>
                        <a:pt x="97" y="209"/>
                      </a:lnTo>
                      <a:lnTo>
                        <a:pt x="103" y="212"/>
                      </a:lnTo>
                      <a:lnTo>
                        <a:pt x="109" y="206"/>
                      </a:lnTo>
                      <a:lnTo>
                        <a:pt x="107" y="198"/>
                      </a:lnTo>
                      <a:lnTo>
                        <a:pt x="113" y="178"/>
                      </a:lnTo>
                      <a:lnTo>
                        <a:pt x="120" y="170"/>
                      </a:lnTo>
                      <a:lnTo>
                        <a:pt x="117" y="164"/>
                      </a:lnTo>
                      <a:lnTo>
                        <a:pt x="120" y="159"/>
                      </a:lnTo>
                      <a:lnTo>
                        <a:pt x="117" y="150"/>
                      </a:lnTo>
                      <a:lnTo>
                        <a:pt x="128" y="136"/>
                      </a:lnTo>
                      <a:lnTo>
                        <a:pt x="146" y="134"/>
                      </a:lnTo>
                      <a:lnTo>
                        <a:pt x="163" y="100"/>
                      </a:lnTo>
                      <a:lnTo>
                        <a:pt x="185" y="72"/>
                      </a:lnTo>
                      <a:lnTo>
                        <a:pt x="194" y="70"/>
                      </a:lnTo>
                      <a:lnTo>
                        <a:pt x="200" y="64"/>
                      </a:lnTo>
                      <a:lnTo>
                        <a:pt x="210" y="64"/>
                      </a:lnTo>
                      <a:lnTo>
                        <a:pt x="227" y="86"/>
                      </a:lnTo>
                      <a:lnTo>
                        <a:pt x="233" y="89"/>
                      </a:lnTo>
                      <a:lnTo>
                        <a:pt x="239" y="78"/>
                      </a:lnTo>
                      <a:lnTo>
                        <a:pt x="251" y="64"/>
                      </a:lnTo>
                      <a:lnTo>
                        <a:pt x="258" y="61"/>
                      </a:lnTo>
                      <a:lnTo>
                        <a:pt x="266" y="39"/>
                      </a:lnTo>
                      <a:lnTo>
                        <a:pt x="274" y="36"/>
                      </a:lnTo>
                      <a:lnTo>
                        <a:pt x="284" y="28"/>
                      </a:lnTo>
                      <a:lnTo>
                        <a:pt x="293" y="19"/>
                      </a:lnTo>
                      <a:lnTo>
                        <a:pt x="303" y="19"/>
                      </a:lnTo>
                      <a:lnTo>
                        <a:pt x="311" y="8"/>
                      </a:lnTo>
                      <a:lnTo>
                        <a:pt x="323" y="8"/>
                      </a:lnTo>
                      <a:lnTo>
                        <a:pt x="336" y="8"/>
                      </a:lnTo>
                      <a:lnTo>
                        <a:pt x="354" y="14"/>
                      </a:lnTo>
                      <a:lnTo>
                        <a:pt x="365" y="25"/>
                      </a:lnTo>
                      <a:lnTo>
                        <a:pt x="367" y="33"/>
                      </a:lnTo>
                      <a:lnTo>
                        <a:pt x="369" y="39"/>
                      </a:lnTo>
                      <a:lnTo>
                        <a:pt x="371" y="53"/>
                      </a:lnTo>
                      <a:lnTo>
                        <a:pt x="369" y="58"/>
                      </a:lnTo>
                      <a:lnTo>
                        <a:pt x="369" y="70"/>
                      </a:lnTo>
                      <a:lnTo>
                        <a:pt x="367" y="78"/>
                      </a:lnTo>
                      <a:lnTo>
                        <a:pt x="396" y="109"/>
                      </a:lnTo>
                      <a:lnTo>
                        <a:pt x="406" y="125"/>
                      </a:lnTo>
                      <a:lnTo>
                        <a:pt x="418" y="131"/>
                      </a:lnTo>
                      <a:lnTo>
                        <a:pt x="430" y="139"/>
                      </a:lnTo>
                      <a:lnTo>
                        <a:pt x="437" y="142"/>
                      </a:lnTo>
                      <a:lnTo>
                        <a:pt x="449" y="134"/>
                      </a:lnTo>
                      <a:lnTo>
                        <a:pt x="459" y="109"/>
                      </a:lnTo>
                      <a:lnTo>
                        <a:pt x="463" y="89"/>
                      </a:lnTo>
                      <a:lnTo>
                        <a:pt x="466" y="53"/>
                      </a:lnTo>
                      <a:lnTo>
                        <a:pt x="470" y="36"/>
                      </a:lnTo>
                      <a:lnTo>
                        <a:pt x="470" y="0"/>
                      </a:lnTo>
                    </a:path>
                  </a:pathLst>
                </a:custGeom>
                <a:solidFill>
                  <a:schemeClr val="accent1"/>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sp>
              <p:nvSpPr>
                <p:cNvPr id="1037" name="Freeform 13">
                  <a:extLst>
                    <a:ext uri="{FF2B5EF4-FFF2-40B4-BE49-F238E27FC236}">
                      <a16:creationId xmlns:a16="http://schemas.microsoft.com/office/drawing/2014/main" id="{64B4857E-2403-B219-4F5B-8A45E989F7E4}"/>
                    </a:ext>
                  </a:extLst>
                </p:cNvPr>
                <p:cNvSpPr>
                  <a:spLocks/>
                </p:cNvSpPr>
                <p:nvPr/>
              </p:nvSpPr>
              <p:spPr bwMode="auto">
                <a:xfrm>
                  <a:off x="4523" y="2653"/>
                  <a:ext cx="363" cy="95"/>
                </a:xfrm>
                <a:custGeom>
                  <a:avLst/>
                  <a:gdLst>
                    <a:gd name="T0" fmla="*/ 27 w 363"/>
                    <a:gd name="T1" fmla="*/ 14 h 95"/>
                    <a:gd name="T2" fmla="*/ 72 w 363"/>
                    <a:gd name="T3" fmla="*/ 14 h 95"/>
                    <a:gd name="T4" fmla="*/ 99 w 363"/>
                    <a:gd name="T5" fmla="*/ 17 h 95"/>
                    <a:gd name="T6" fmla="*/ 123 w 363"/>
                    <a:gd name="T7" fmla="*/ 44 h 95"/>
                    <a:gd name="T8" fmla="*/ 144 w 363"/>
                    <a:gd name="T9" fmla="*/ 50 h 95"/>
                    <a:gd name="T10" fmla="*/ 177 w 363"/>
                    <a:gd name="T11" fmla="*/ 61 h 95"/>
                    <a:gd name="T12" fmla="*/ 197 w 363"/>
                    <a:gd name="T13" fmla="*/ 66 h 95"/>
                    <a:gd name="T14" fmla="*/ 204 w 363"/>
                    <a:gd name="T15" fmla="*/ 44 h 95"/>
                    <a:gd name="T16" fmla="*/ 247 w 363"/>
                    <a:gd name="T17" fmla="*/ 50 h 95"/>
                    <a:gd name="T18" fmla="*/ 278 w 363"/>
                    <a:gd name="T19" fmla="*/ 58 h 95"/>
                    <a:gd name="T20" fmla="*/ 300 w 363"/>
                    <a:gd name="T21" fmla="*/ 61 h 95"/>
                    <a:gd name="T22" fmla="*/ 315 w 363"/>
                    <a:gd name="T23" fmla="*/ 50 h 95"/>
                    <a:gd name="T24" fmla="*/ 341 w 363"/>
                    <a:gd name="T25" fmla="*/ 44 h 95"/>
                    <a:gd name="T26" fmla="*/ 362 w 363"/>
                    <a:gd name="T27" fmla="*/ 39 h 95"/>
                    <a:gd name="T28" fmla="*/ 356 w 363"/>
                    <a:gd name="T29" fmla="*/ 66 h 95"/>
                    <a:gd name="T30" fmla="*/ 341 w 363"/>
                    <a:gd name="T31" fmla="*/ 75 h 95"/>
                    <a:gd name="T32" fmla="*/ 329 w 363"/>
                    <a:gd name="T33" fmla="*/ 77 h 95"/>
                    <a:gd name="T34" fmla="*/ 313 w 363"/>
                    <a:gd name="T35" fmla="*/ 86 h 95"/>
                    <a:gd name="T36" fmla="*/ 298 w 363"/>
                    <a:gd name="T37" fmla="*/ 86 h 95"/>
                    <a:gd name="T38" fmla="*/ 284 w 363"/>
                    <a:gd name="T39" fmla="*/ 88 h 95"/>
                    <a:gd name="T40" fmla="*/ 263 w 363"/>
                    <a:gd name="T41" fmla="*/ 94 h 95"/>
                    <a:gd name="T42" fmla="*/ 249 w 363"/>
                    <a:gd name="T43" fmla="*/ 75 h 95"/>
                    <a:gd name="T44" fmla="*/ 234 w 363"/>
                    <a:gd name="T45" fmla="*/ 94 h 95"/>
                    <a:gd name="T46" fmla="*/ 212 w 363"/>
                    <a:gd name="T47" fmla="*/ 75 h 95"/>
                    <a:gd name="T48" fmla="*/ 200 w 363"/>
                    <a:gd name="T49" fmla="*/ 77 h 95"/>
                    <a:gd name="T50" fmla="*/ 183 w 363"/>
                    <a:gd name="T51" fmla="*/ 86 h 95"/>
                    <a:gd name="T52" fmla="*/ 165 w 363"/>
                    <a:gd name="T53" fmla="*/ 80 h 95"/>
                    <a:gd name="T54" fmla="*/ 146 w 363"/>
                    <a:gd name="T55" fmla="*/ 77 h 95"/>
                    <a:gd name="T56" fmla="*/ 127 w 363"/>
                    <a:gd name="T57" fmla="*/ 86 h 95"/>
                    <a:gd name="T58" fmla="*/ 101 w 363"/>
                    <a:gd name="T59" fmla="*/ 72 h 95"/>
                    <a:gd name="T60" fmla="*/ 66 w 363"/>
                    <a:gd name="T61" fmla="*/ 64 h 95"/>
                    <a:gd name="T62" fmla="*/ 41 w 363"/>
                    <a:gd name="T63" fmla="*/ 55 h 95"/>
                    <a:gd name="T64" fmla="*/ 16 w 363"/>
                    <a:gd name="T65" fmla="*/ 41 h 95"/>
                    <a:gd name="T66" fmla="*/ 2 w 363"/>
                    <a:gd name="T67" fmla="*/ 36 h 95"/>
                    <a:gd name="T68" fmla="*/ 0 w 363"/>
                    <a:gd name="T69"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3" h="95">
                      <a:moveTo>
                        <a:pt x="0" y="0"/>
                      </a:moveTo>
                      <a:lnTo>
                        <a:pt x="27" y="14"/>
                      </a:lnTo>
                      <a:lnTo>
                        <a:pt x="51" y="14"/>
                      </a:lnTo>
                      <a:lnTo>
                        <a:pt x="72" y="14"/>
                      </a:lnTo>
                      <a:lnTo>
                        <a:pt x="88" y="14"/>
                      </a:lnTo>
                      <a:lnTo>
                        <a:pt x="99" y="17"/>
                      </a:lnTo>
                      <a:lnTo>
                        <a:pt x="115" y="25"/>
                      </a:lnTo>
                      <a:lnTo>
                        <a:pt x="123" y="44"/>
                      </a:lnTo>
                      <a:lnTo>
                        <a:pt x="130" y="53"/>
                      </a:lnTo>
                      <a:lnTo>
                        <a:pt x="144" y="50"/>
                      </a:lnTo>
                      <a:lnTo>
                        <a:pt x="160" y="50"/>
                      </a:lnTo>
                      <a:lnTo>
                        <a:pt x="177" y="61"/>
                      </a:lnTo>
                      <a:lnTo>
                        <a:pt x="189" y="66"/>
                      </a:lnTo>
                      <a:lnTo>
                        <a:pt x="197" y="66"/>
                      </a:lnTo>
                      <a:lnTo>
                        <a:pt x="199" y="53"/>
                      </a:lnTo>
                      <a:lnTo>
                        <a:pt x="204" y="44"/>
                      </a:lnTo>
                      <a:lnTo>
                        <a:pt x="228" y="50"/>
                      </a:lnTo>
                      <a:lnTo>
                        <a:pt x="247" y="50"/>
                      </a:lnTo>
                      <a:lnTo>
                        <a:pt x="265" y="50"/>
                      </a:lnTo>
                      <a:lnTo>
                        <a:pt x="278" y="58"/>
                      </a:lnTo>
                      <a:lnTo>
                        <a:pt x="286" y="64"/>
                      </a:lnTo>
                      <a:lnTo>
                        <a:pt x="300" y="61"/>
                      </a:lnTo>
                      <a:lnTo>
                        <a:pt x="309" y="55"/>
                      </a:lnTo>
                      <a:lnTo>
                        <a:pt x="315" y="50"/>
                      </a:lnTo>
                      <a:lnTo>
                        <a:pt x="331" y="50"/>
                      </a:lnTo>
                      <a:lnTo>
                        <a:pt x="341" y="44"/>
                      </a:lnTo>
                      <a:lnTo>
                        <a:pt x="354" y="39"/>
                      </a:lnTo>
                      <a:lnTo>
                        <a:pt x="362" y="39"/>
                      </a:lnTo>
                      <a:lnTo>
                        <a:pt x="360" y="58"/>
                      </a:lnTo>
                      <a:lnTo>
                        <a:pt x="356" y="66"/>
                      </a:lnTo>
                      <a:lnTo>
                        <a:pt x="348" y="75"/>
                      </a:lnTo>
                      <a:lnTo>
                        <a:pt x="341" y="75"/>
                      </a:lnTo>
                      <a:lnTo>
                        <a:pt x="339" y="75"/>
                      </a:lnTo>
                      <a:lnTo>
                        <a:pt x="329" y="77"/>
                      </a:lnTo>
                      <a:lnTo>
                        <a:pt x="321" y="88"/>
                      </a:lnTo>
                      <a:lnTo>
                        <a:pt x="313" y="86"/>
                      </a:lnTo>
                      <a:lnTo>
                        <a:pt x="306" y="80"/>
                      </a:lnTo>
                      <a:lnTo>
                        <a:pt x="298" y="86"/>
                      </a:lnTo>
                      <a:lnTo>
                        <a:pt x="290" y="88"/>
                      </a:lnTo>
                      <a:lnTo>
                        <a:pt x="284" y="88"/>
                      </a:lnTo>
                      <a:lnTo>
                        <a:pt x="278" y="94"/>
                      </a:lnTo>
                      <a:lnTo>
                        <a:pt x="263" y="94"/>
                      </a:lnTo>
                      <a:lnTo>
                        <a:pt x="257" y="86"/>
                      </a:lnTo>
                      <a:lnTo>
                        <a:pt x="249" y="75"/>
                      </a:lnTo>
                      <a:lnTo>
                        <a:pt x="239" y="86"/>
                      </a:lnTo>
                      <a:lnTo>
                        <a:pt x="234" y="94"/>
                      </a:lnTo>
                      <a:lnTo>
                        <a:pt x="226" y="94"/>
                      </a:lnTo>
                      <a:lnTo>
                        <a:pt x="212" y="75"/>
                      </a:lnTo>
                      <a:lnTo>
                        <a:pt x="208" y="77"/>
                      </a:lnTo>
                      <a:lnTo>
                        <a:pt x="200" y="77"/>
                      </a:lnTo>
                      <a:lnTo>
                        <a:pt x="195" y="88"/>
                      </a:lnTo>
                      <a:lnTo>
                        <a:pt x="183" y="86"/>
                      </a:lnTo>
                      <a:lnTo>
                        <a:pt x="171" y="86"/>
                      </a:lnTo>
                      <a:lnTo>
                        <a:pt x="165" y="80"/>
                      </a:lnTo>
                      <a:lnTo>
                        <a:pt x="158" y="75"/>
                      </a:lnTo>
                      <a:lnTo>
                        <a:pt x="146" y="77"/>
                      </a:lnTo>
                      <a:lnTo>
                        <a:pt x="134" y="88"/>
                      </a:lnTo>
                      <a:lnTo>
                        <a:pt x="127" y="86"/>
                      </a:lnTo>
                      <a:lnTo>
                        <a:pt x="115" y="80"/>
                      </a:lnTo>
                      <a:lnTo>
                        <a:pt x="101" y="72"/>
                      </a:lnTo>
                      <a:lnTo>
                        <a:pt x="90" y="72"/>
                      </a:lnTo>
                      <a:lnTo>
                        <a:pt x="66" y="64"/>
                      </a:lnTo>
                      <a:lnTo>
                        <a:pt x="51" y="58"/>
                      </a:lnTo>
                      <a:lnTo>
                        <a:pt x="41" y="55"/>
                      </a:lnTo>
                      <a:lnTo>
                        <a:pt x="25" y="53"/>
                      </a:lnTo>
                      <a:lnTo>
                        <a:pt x="16" y="41"/>
                      </a:lnTo>
                      <a:lnTo>
                        <a:pt x="6" y="39"/>
                      </a:lnTo>
                      <a:lnTo>
                        <a:pt x="2" y="36"/>
                      </a:lnTo>
                      <a:lnTo>
                        <a:pt x="0" y="30"/>
                      </a:lnTo>
                      <a:lnTo>
                        <a:pt x="0" y="0"/>
                      </a:lnTo>
                    </a:path>
                  </a:pathLst>
                </a:custGeom>
                <a:solidFill>
                  <a:schemeClr val="accent1"/>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sp>
              <p:nvSpPr>
                <p:cNvPr id="1038" name="Freeform 14">
                  <a:extLst>
                    <a:ext uri="{FF2B5EF4-FFF2-40B4-BE49-F238E27FC236}">
                      <a16:creationId xmlns:a16="http://schemas.microsoft.com/office/drawing/2014/main" id="{34E641B6-844A-E0FB-81B2-7415397263D4}"/>
                    </a:ext>
                  </a:extLst>
                </p:cNvPr>
                <p:cNvSpPr>
                  <a:spLocks/>
                </p:cNvSpPr>
                <p:nvPr/>
              </p:nvSpPr>
              <p:spPr bwMode="auto">
                <a:xfrm>
                  <a:off x="4721" y="2468"/>
                  <a:ext cx="165" cy="182"/>
                </a:xfrm>
                <a:custGeom>
                  <a:avLst/>
                  <a:gdLst>
                    <a:gd name="T0" fmla="*/ 80 w 165"/>
                    <a:gd name="T1" fmla="*/ 3 h 182"/>
                    <a:gd name="T2" fmla="*/ 137 w 165"/>
                    <a:gd name="T3" fmla="*/ 0 h 182"/>
                    <a:gd name="T4" fmla="*/ 146 w 165"/>
                    <a:gd name="T5" fmla="*/ 22 h 182"/>
                    <a:gd name="T6" fmla="*/ 131 w 165"/>
                    <a:gd name="T7" fmla="*/ 36 h 182"/>
                    <a:gd name="T8" fmla="*/ 127 w 165"/>
                    <a:gd name="T9" fmla="*/ 47 h 182"/>
                    <a:gd name="T10" fmla="*/ 115 w 165"/>
                    <a:gd name="T11" fmla="*/ 61 h 182"/>
                    <a:gd name="T12" fmla="*/ 102 w 165"/>
                    <a:gd name="T13" fmla="*/ 64 h 182"/>
                    <a:gd name="T14" fmla="*/ 88 w 165"/>
                    <a:gd name="T15" fmla="*/ 56 h 182"/>
                    <a:gd name="T16" fmla="*/ 72 w 165"/>
                    <a:gd name="T17" fmla="*/ 36 h 182"/>
                    <a:gd name="T18" fmla="*/ 53 w 165"/>
                    <a:gd name="T19" fmla="*/ 36 h 182"/>
                    <a:gd name="T20" fmla="*/ 51 w 165"/>
                    <a:gd name="T21" fmla="*/ 64 h 182"/>
                    <a:gd name="T22" fmla="*/ 53 w 165"/>
                    <a:gd name="T23" fmla="*/ 81 h 182"/>
                    <a:gd name="T24" fmla="*/ 72 w 165"/>
                    <a:gd name="T25" fmla="*/ 70 h 182"/>
                    <a:gd name="T26" fmla="*/ 86 w 165"/>
                    <a:gd name="T27" fmla="*/ 75 h 182"/>
                    <a:gd name="T28" fmla="*/ 82 w 165"/>
                    <a:gd name="T29" fmla="*/ 92 h 182"/>
                    <a:gd name="T30" fmla="*/ 80 w 165"/>
                    <a:gd name="T31" fmla="*/ 103 h 182"/>
                    <a:gd name="T32" fmla="*/ 82 w 165"/>
                    <a:gd name="T33" fmla="*/ 120 h 182"/>
                    <a:gd name="T34" fmla="*/ 92 w 165"/>
                    <a:gd name="T35" fmla="*/ 128 h 182"/>
                    <a:gd name="T36" fmla="*/ 88 w 165"/>
                    <a:gd name="T37" fmla="*/ 148 h 182"/>
                    <a:gd name="T38" fmla="*/ 82 w 165"/>
                    <a:gd name="T39" fmla="*/ 170 h 182"/>
                    <a:gd name="T40" fmla="*/ 68 w 165"/>
                    <a:gd name="T41" fmla="*/ 175 h 182"/>
                    <a:gd name="T42" fmla="*/ 62 w 165"/>
                    <a:gd name="T43" fmla="*/ 164 h 182"/>
                    <a:gd name="T44" fmla="*/ 55 w 165"/>
                    <a:gd name="T45" fmla="*/ 139 h 182"/>
                    <a:gd name="T46" fmla="*/ 55 w 165"/>
                    <a:gd name="T47" fmla="*/ 114 h 182"/>
                    <a:gd name="T48" fmla="*/ 35 w 165"/>
                    <a:gd name="T49" fmla="*/ 114 h 182"/>
                    <a:gd name="T50" fmla="*/ 23 w 165"/>
                    <a:gd name="T51" fmla="*/ 117 h 182"/>
                    <a:gd name="T52" fmla="*/ 39 w 165"/>
                    <a:gd name="T53" fmla="*/ 128 h 182"/>
                    <a:gd name="T54" fmla="*/ 47 w 165"/>
                    <a:gd name="T55" fmla="*/ 145 h 182"/>
                    <a:gd name="T56" fmla="*/ 41 w 165"/>
                    <a:gd name="T57" fmla="*/ 167 h 182"/>
                    <a:gd name="T58" fmla="*/ 29 w 165"/>
                    <a:gd name="T59" fmla="*/ 181 h 182"/>
                    <a:gd name="T60" fmla="*/ 29 w 165"/>
                    <a:gd name="T61" fmla="*/ 164 h 182"/>
                    <a:gd name="T62" fmla="*/ 21 w 165"/>
                    <a:gd name="T63" fmla="*/ 145 h 182"/>
                    <a:gd name="T64" fmla="*/ 10 w 165"/>
                    <a:gd name="T65" fmla="*/ 128 h 182"/>
                    <a:gd name="T66" fmla="*/ 2 w 165"/>
                    <a:gd name="T67" fmla="*/ 109 h 182"/>
                    <a:gd name="T68" fmla="*/ 16 w 165"/>
                    <a:gd name="T69" fmla="*/ 86 h 182"/>
                    <a:gd name="T70" fmla="*/ 23 w 165"/>
                    <a:gd name="T71" fmla="*/ 58 h 182"/>
                    <a:gd name="T72" fmla="*/ 25 w 165"/>
                    <a:gd name="T73" fmla="*/ 39 h 182"/>
                    <a:gd name="T74" fmla="*/ 23 w 165"/>
                    <a:gd name="T75" fmla="*/ 22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5" h="182">
                      <a:moveTo>
                        <a:pt x="41" y="0"/>
                      </a:moveTo>
                      <a:lnTo>
                        <a:pt x="80" y="3"/>
                      </a:lnTo>
                      <a:lnTo>
                        <a:pt x="117" y="3"/>
                      </a:lnTo>
                      <a:lnTo>
                        <a:pt x="137" y="0"/>
                      </a:lnTo>
                      <a:lnTo>
                        <a:pt x="164" y="17"/>
                      </a:lnTo>
                      <a:lnTo>
                        <a:pt x="146" y="22"/>
                      </a:lnTo>
                      <a:lnTo>
                        <a:pt x="137" y="31"/>
                      </a:lnTo>
                      <a:lnTo>
                        <a:pt x="131" y="36"/>
                      </a:lnTo>
                      <a:lnTo>
                        <a:pt x="127" y="42"/>
                      </a:lnTo>
                      <a:lnTo>
                        <a:pt x="127" y="47"/>
                      </a:lnTo>
                      <a:lnTo>
                        <a:pt x="127" y="56"/>
                      </a:lnTo>
                      <a:lnTo>
                        <a:pt x="115" y="61"/>
                      </a:lnTo>
                      <a:lnTo>
                        <a:pt x="105" y="61"/>
                      </a:lnTo>
                      <a:lnTo>
                        <a:pt x="102" y="64"/>
                      </a:lnTo>
                      <a:lnTo>
                        <a:pt x="92" y="64"/>
                      </a:lnTo>
                      <a:lnTo>
                        <a:pt x="88" y="56"/>
                      </a:lnTo>
                      <a:lnTo>
                        <a:pt x="80" y="45"/>
                      </a:lnTo>
                      <a:lnTo>
                        <a:pt x="72" y="36"/>
                      </a:lnTo>
                      <a:lnTo>
                        <a:pt x="57" y="36"/>
                      </a:lnTo>
                      <a:lnTo>
                        <a:pt x="53" y="36"/>
                      </a:lnTo>
                      <a:lnTo>
                        <a:pt x="49" y="50"/>
                      </a:lnTo>
                      <a:lnTo>
                        <a:pt x="51" y="64"/>
                      </a:lnTo>
                      <a:lnTo>
                        <a:pt x="51" y="72"/>
                      </a:lnTo>
                      <a:lnTo>
                        <a:pt x="53" y="81"/>
                      </a:lnTo>
                      <a:lnTo>
                        <a:pt x="61" y="78"/>
                      </a:lnTo>
                      <a:lnTo>
                        <a:pt x="72" y="70"/>
                      </a:lnTo>
                      <a:lnTo>
                        <a:pt x="80" y="70"/>
                      </a:lnTo>
                      <a:lnTo>
                        <a:pt x="86" y="75"/>
                      </a:lnTo>
                      <a:lnTo>
                        <a:pt x="86" y="81"/>
                      </a:lnTo>
                      <a:lnTo>
                        <a:pt x="82" y="92"/>
                      </a:lnTo>
                      <a:lnTo>
                        <a:pt x="80" y="97"/>
                      </a:lnTo>
                      <a:lnTo>
                        <a:pt x="80" y="103"/>
                      </a:lnTo>
                      <a:lnTo>
                        <a:pt x="78" y="111"/>
                      </a:lnTo>
                      <a:lnTo>
                        <a:pt x="82" y="120"/>
                      </a:lnTo>
                      <a:lnTo>
                        <a:pt x="90" y="131"/>
                      </a:lnTo>
                      <a:lnTo>
                        <a:pt x="92" y="128"/>
                      </a:lnTo>
                      <a:lnTo>
                        <a:pt x="92" y="139"/>
                      </a:lnTo>
                      <a:lnTo>
                        <a:pt x="88" y="148"/>
                      </a:lnTo>
                      <a:lnTo>
                        <a:pt x="84" y="156"/>
                      </a:lnTo>
                      <a:lnTo>
                        <a:pt x="82" y="170"/>
                      </a:lnTo>
                      <a:lnTo>
                        <a:pt x="74" y="175"/>
                      </a:lnTo>
                      <a:lnTo>
                        <a:pt x="68" y="175"/>
                      </a:lnTo>
                      <a:lnTo>
                        <a:pt x="62" y="175"/>
                      </a:lnTo>
                      <a:lnTo>
                        <a:pt x="62" y="164"/>
                      </a:lnTo>
                      <a:lnTo>
                        <a:pt x="61" y="145"/>
                      </a:lnTo>
                      <a:lnTo>
                        <a:pt x="55" y="139"/>
                      </a:lnTo>
                      <a:lnTo>
                        <a:pt x="53" y="131"/>
                      </a:lnTo>
                      <a:lnTo>
                        <a:pt x="55" y="114"/>
                      </a:lnTo>
                      <a:lnTo>
                        <a:pt x="49" y="109"/>
                      </a:lnTo>
                      <a:lnTo>
                        <a:pt x="35" y="114"/>
                      </a:lnTo>
                      <a:lnTo>
                        <a:pt x="29" y="109"/>
                      </a:lnTo>
                      <a:lnTo>
                        <a:pt x="23" y="117"/>
                      </a:lnTo>
                      <a:lnTo>
                        <a:pt x="29" y="123"/>
                      </a:lnTo>
                      <a:lnTo>
                        <a:pt x="39" y="128"/>
                      </a:lnTo>
                      <a:lnTo>
                        <a:pt x="41" y="134"/>
                      </a:lnTo>
                      <a:lnTo>
                        <a:pt x="47" y="145"/>
                      </a:lnTo>
                      <a:lnTo>
                        <a:pt x="47" y="153"/>
                      </a:lnTo>
                      <a:lnTo>
                        <a:pt x="41" y="167"/>
                      </a:lnTo>
                      <a:lnTo>
                        <a:pt x="33" y="178"/>
                      </a:lnTo>
                      <a:lnTo>
                        <a:pt x="29" y="181"/>
                      </a:lnTo>
                      <a:lnTo>
                        <a:pt x="29" y="173"/>
                      </a:lnTo>
                      <a:lnTo>
                        <a:pt x="29" y="164"/>
                      </a:lnTo>
                      <a:lnTo>
                        <a:pt x="31" y="153"/>
                      </a:lnTo>
                      <a:lnTo>
                        <a:pt x="21" y="145"/>
                      </a:lnTo>
                      <a:lnTo>
                        <a:pt x="12" y="136"/>
                      </a:lnTo>
                      <a:lnTo>
                        <a:pt x="10" y="128"/>
                      </a:lnTo>
                      <a:lnTo>
                        <a:pt x="0" y="123"/>
                      </a:lnTo>
                      <a:lnTo>
                        <a:pt x="2" y="109"/>
                      </a:lnTo>
                      <a:lnTo>
                        <a:pt x="10" y="100"/>
                      </a:lnTo>
                      <a:lnTo>
                        <a:pt x="16" y="86"/>
                      </a:lnTo>
                      <a:lnTo>
                        <a:pt x="21" y="72"/>
                      </a:lnTo>
                      <a:lnTo>
                        <a:pt x="23" y="58"/>
                      </a:lnTo>
                      <a:lnTo>
                        <a:pt x="21" y="45"/>
                      </a:lnTo>
                      <a:lnTo>
                        <a:pt x="25" y="39"/>
                      </a:lnTo>
                      <a:lnTo>
                        <a:pt x="29" y="33"/>
                      </a:lnTo>
                      <a:lnTo>
                        <a:pt x="23" y="22"/>
                      </a:lnTo>
                      <a:lnTo>
                        <a:pt x="41" y="0"/>
                      </a:lnTo>
                    </a:path>
                  </a:pathLst>
                </a:custGeom>
                <a:solidFill>
                  <a:schemeClr val="accent1"/>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sp>
              <p:nvSpPr>
                <p:cNvPr id="1039" name="Freeform 15">
                  <a:extLst>
                    <a:ext uri="{FF2B5EF4-FFF2-40B4-BE49-F238E27FC236}">
                      <a16:creationId xmlns:a16="http://schemas.microsoft.com/office/drawing/2014/main" id="{88BB720E-044D-01E5-1F30-CAE43EEF2FF3}"/>
                    </a:ext>
                  </a:extLst>
                </p:cNvPr>
                <p:cNvSpPr>
                  <a:spLocks/>
                </p:cNvSpPr>
                <p:nvPr/>
              </p:nvSpPr>
              <p:spPr bwMode="auto">
                <a:xfrm>
                  <a:off x="4549" y="2387"/>
                  <a:ext cx="182" cy="249"/>
                </a:xfrm>
                <a:custGeom>
                  <a:avLst/>
                  <a:gdLst>
                    <a:gd name="T0" fmla="*/ 0 w 182"/>
                    <a:gd name="T1" fmla="*/ 83 h 249"/>
                    <a:gd name="T2" fmla="*/ 37 w 182"/>
                    <a:gd name="T3" fmla="*/ 44 h 249"/>
                    <a:gd name="T4" fmla="*/ 56 w 182"/>
                    <a:gd name="T5" fmla="*/ 28 h 249"/>
                    <a:gd name="T6" fmla="*/ 66 w 182"/>
                    <a:gd name="T7" fmla="*/ 14 h 249"/>
                    <a:gd name="T8" fmla="*/ 95 w 182"/>
                    <a:gd name="T9" fmla="*/ 0 h 249"/>
                    <a:gd name="T10" fmla="*/ 111 w 182"/>
                    <a:gd name="T11" fmla="*/ 30 h 249"/>
                    <a:gd name="T12" fmla="*/ 127 w 182"/>
                    <a:gd name="T13" fmla="*/ 17 h 249"/>
                    <a:gd name="T14" fmla="*/ 132 w 182"/>
                    <a:gd name="T15" fmla="*/ 8 h 249"/>
                    <a:gd name="T16" fmla="*/ 146 w 182"/>
                    <a:gd name="T17" fmla="*/ 0 h 249"/>
                    <a:gd name="T18" fmla="*/ 154 w 182"/>
                    <a:gd name="T19" fmla="*/ 0 h 249"/>
                    <a:gd name="T20" fmla="*/ 156 w 182"/>
                    <a:gd name="T21" fmla="*/ 11 h 249"/>
                    <a:gd name="T22" fmla="*/ 156 w 182"/>
                    <a:gd name="T23" fmla="*/ 19 h 249"/>
                    <a:gd name="T24" fmla="*/ 148 w 182"/>
                    <a:gd name="T25" fmla="*/ 33 h 249"/>
                    <a:gd name="T26" fmla="*/ 148 w 182"/>
                    <a:gd name="T27" fmla="*/ 41 h 249"/>
                    <a:gd name="T28" fmla="*/ 169 w 182"/>
                    <a:gd name="T29" fmla="*/ 77 h 249"/>
                    <a:gd name="T30" fmla="*/ 173 w 182"/>
                    <a:gd name="T31" fmla="*/ 99 h 249"/>
                    <a:gd name="T32" fmla="*/ 179 w 182"/>
                    <a:gd name="T33" fmla="*/ 99 h 249"/>
                    <a:gd name="T34" fmla="*/ 181 w 182"/>
                    <a:gd name="T35" fmla="*/ 110 h 249"/>
                    <a:gd name="T36" fmla="*/ 173 w 182"/>
                    <a:gd name="T37" fmla="*/ 121 h 249"/>
                    <a:gd name="T38" fmla="*/ 167 w 182"/>
                    <a:gd name="T39" fmla="*/ 116 h 249"/>
                    <a:gd name="T40" fmla="*/ 154 w 182"/>
                    <a:gd name="T41" fmla="*/ 124 h 249"/>
                    <a:gd name="T42" fmla="*/ 156 w 182"/>
                    <a:gd name="T43" fmla="*/ 146 h 249"/>
                    <a:gd name="T44" fmla="*/ 140 w 182"/>
                    <a:gd name="T45" fmla="*/ 160 h 249"/>
                    <a:gd name="T46" fmla="*/ 140 w 182"/>
                    <a:gd name="T47" fmla="*/ 196 h 249"/>
                    <a:gd name="T48" fmla="*/ 140 w 182"/>
                    <a:gd name="T49" fmla="*/ 220 h 249"/>
                    <a:gd name="T50" fmla="*/ 132 w 182"/>
                    <a:gd name="T51" fmla="*/ 231 h 249"/>
                    <a:gd name="T52" fmla="*/ 127 w 182"/>
                    <a:gd name="T53" fmla="*/ 248 h 249"/>
                    <a:gd name="T54" fmla="*/ 119 w 182"/>
                    <a:gd name="T55" fmla="*/ 245 h 249"/>
                    <a:gd name="T56" fmla="*/ 107 w 182"/>
                    <a:gd name="T57" fmla="*/ 237 h 249"/>
                    <a:gd name="T58" fmla="*/ 97 w 182"/>
                    <a:gd name="T59" fmla="*/ 229 h 249"/>
                    <a:gd name="T60" fmla="*/ 90 w 182"/>
                    <a:gd name="T61" fmla="*/ 215 h 249"/>
                    <a:gd name="T62" fmla="*/ 62 w 182"/>
                    <a:gd name="T63" fmla="*/ 218 h 249"/>
                    <a:gd name="T64" fmla="*/ 39 w 182"/>
                    <a:gd name="T65" fmla="*/ 209 h 249"/>
                    <a:gd name="T66" fmla="*/ 23 w 182"/>
                    <a:gd name="T67" fmla="*/ 187 h 249"/>
                    <a:gd name="T68" fmla="*/ 14 w 182"/>
                    <a:gd name="T69" fmla="*/ 171 h 249"/>
                    <a:gd name="T70" fmla="*/ 6 w 182"/>
                    <a:gd name="T71" fmla="*/ 157 h 249"/>
                    <a:gd name="T72" fmla="*/ 6 w 182"/>
                    <a:gd name="T73" fmla="*/ 130 h 249"/>
                    <a:gd name="T74" fmla="*/ 0 w 182"/>
                    <a:gd name="T75" fmla="*/ 83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2" h="249">
                      <a:moveTo>
                        <a:pt x="0" y="83"/>
                      </a:moveTo>
                      <a:lnTo>
                        <a:pt x="37" y="44"/>
                      </a:lnTo>
                      <a:lnTo>
                        <a:pt x="56" y="28"/>
                      </a:lnTo>
                      <a:lnTo>
                        <a:pt x="66" y="14"/>
                      </a:lnTo>
                      <a:lnTo>
                        <a:pt x="95" y="0"/>
                      </a:lnTo>
                      <a:lnTo>
                        <a:pt x="111" y="30"/>
                      </a:lnTo>
                      <a:lnTo>
                        <a:pt x="127" y="17"/>
                      </a:lnTo>
                      <a:lnTo>
                        <a:pt x="132" y="8"/>
                      </a:lnTo>
                      <a:lnTo>
                        <a:pt x="146" y="0"/>
                      </a:lnTo>
                      <a:lnTo>
                        <a:pt x="154" y="0"/>
                      </a:lnTo>
                      <a:lnTo>
                        <a:pt x="156" y="11"/>
                      </a:lnTo>
                      <a:lnTo>
                        <a:pt x="156" y="19"/>
                      </a:lnTo>
                      <a:lnTo>
                        <a:pt x="148" y="33"/>
                      </a:lnTo>
                      <a:lnTo>
                        <a:pt x="148" y="41"/>
                      </a:lnTo>
                      <a:lnTo>
                        <a:pt x="169" y="77"/>
                      </a:lnTo>
                      <a:lnTo>
                        <a:pt x="173" y="99"/>
                      </a:lnTo>
                      <a:lnTo>
                        <a:pt x="179" y="99"/>
                      </a:lnTo>
                      <a:lnTo>
                        <a:pt x="181" y="110"/>
                      </a:lnTo>
                      <a:lnTo>
                        <a:pt x="173" y="121"/>
                      </a:lnTo>
                      <a:lnTo>
                        <a:pt x="167" y="116"/>
                      </a:lnTo>
                      <a:lnTo>
                        <a:pt x="154" y="124"/>
                      </a:lnTo>
                      <a:lnTo>
                        <a:pt x="156" y="146"/>
                      </a:lnTo>
                      <a:lnTo>
                        <a:pt x="140" y="160"/>
                      </a:lnTo>
                      <a:lnTo>
                        <a:pt x="140" y="196"/>
                      </a:lnTo>
                      <a:lnTo>
                        <a:pt x="140" y="220"/>
                      </a:lnTo>
                      <a:lnTo>
                        <a:pt x="132" y="231"/>
                      </a:lnTo>
                      <a:lnTo>
                        <a:pt x="127" y="248"/>
                      </a:lnTo>
                      <a:lnTo>
                        <a:pt x="119" y="245"/>
                      </a:lnTo>
                      <a:lnTo>
                        <a:pt x="107" y="237"/>
                      </a:lnTo>
                      <a:lnTo>
                        <a:pt x="97" y="229"/>
                      </a:lnTo>
                      <a:lnTo>
                        <a:pt x="90" y="215"/>
                      </a:lnTo>
                      <a:lnTo>
                        <a:pt x="62" y="218"/>
                      </a:lnTo>
                      <a:lnTo>
                        <a:pt x="39" y="209"/>
                      </a:lnTo>
                      <a:lnTo>
                        <a:pt x="23" y="187"/>
                      </a:lnTo>
                      <a:lnTo>
                        <a:pt x="14" y="171"/>
                      </a:lnTo>
                      <a:lnTo>
                        <a:pt x="6" y="157"/>
                      </a:lnTo>
                      <a:lnTo>
                        <a:pt x="6" y="130"/>
                      </a:lnTo>
                      <a:lnTo>
                        <a:pt x="0" y="83"/>
                      </a:lnTo>
                    </a:path>
                  </a:pathLst>
                </a:custGeom>
                <a:solidFill>
                  <a:schemeClr val="accent1"/>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sp>
              <p:nvSpPr>
                <p:cNvPr id="1040" name="Freeform 16">
                  <a:extLst>
                    <a:ext uri="{FF2B5EF4-FFF2-40B4-BE49-F238E27FC236}">
                      <a16:creationId xmlns:a16="http://schemas.microsoft.com/office/drawing/2014/main" id="{473A95E8-CE65-F888-B5A9-0458394B0D4F}"/>
                    </a:ext>
                  </a:extLst>
                </p:cNvPr>
                <p:cNvSpPr>
                  <a:spLocks/>
                </p:cNvSpPr>
                <p:nvPr/>
              </p:nvSpPr>
              <p:spPr bwMode="auto">
                <a:xfrm>
                  <a:off x="4934" y="2529"/>
                  <a:ext cx="348" cy="235"/>
                </a:xfrm>
                <a:custGeom>
                  <a:avLst/>
                  <a:gdLst>
                    <a:gd name="T0" fmla="*/ 31 w 348"/>
                    <a:gd name="T1" fmla="*/ 3 h 235"/>
                    <a:gd name="T2" fmla="*/ 68 w 348"/>
                    <a:gd name="T3" fmla="*/ 39 h 235"/>
                    <a:gd name="T4" fmla="*/ 74 w 348"/>
                    <a:gd name="T5" fmla="*/ 56 h 235"/>
                    <a:gd name="T6" fmla="*/ 96 w 348"/>
                    <a:gd name="T7" fmla="*/ 47 h 235"/>
                    <a:gd name="T8" fmla="*/ 107 w 348"/>
                    <a:gd name="T9" fmla="*/ 53 h 235"/>
                    <a:gd name="T10" fmla="*/ 121 w 348"/>
                    <a:gd name="T11" fmla="*/ 39 h 235"/>
                    <a:gd name="T12" fmla="*/ 140 w 348"/>
                    <a:gd name="T13" fmla="*/ 31 h 235"/>
                    <a:gd name="T14" fmla="*/ 185 w 348"/>
                    <a:gd name="T15" fmla="*/ 47 h 235"/>
                    <a:gd name="T16" fmla="*/ 212 w 348"/>
                    <a:gd name="T17" fmla="*/ 67 h 235"/>
                    <a:gd name="T18" fmla="*/ 234 w 348"/>
                    <a:gd name="T19" fmla="*/ 81 h 235"/>
                    <a:gd name="T20" fmla="*/ 271 w 348"/>
                    <a:gd name="T21" fmla="*/ 111 h 235"/>
                    <a:gd name="T22" fmla="*/ 275 w 348"/>
                    <a:gd name="T23" fmla="*/ 128 h 235"/>
                    <a:gd name="T24" fmla="*/ 292 w 348"/>
                    <a:gd name="T25" fmla="*/ 142 h 235"/>
                    <a:gd name="T26" fmla="*/ 306 w 348"/>
                    <a:gd name="T27" fmla="*/ 148 h 235"/>
                    <a:gd name="T28" fmla="*/ 322 w 348"/>
                    <a:gd name="T29" fmla="*/ 176 h 235"/>
                    <a:gd name="T30" fmla="*/ 333 w 348"/>
                    <a:gd name="T31" fmla="*/ 192 h 235"/>
                    <a:gd name="T32" fmla="*/ 335 w 348"/>
                    <a:gd name="T33" fmla="*/ 234 h 235"/>
                    <a:gd name="T34" fmla="*/ 320 w 348"/>
                    <a:gd name="T35" fmla="*/ 234 h 235"/>
                    <a:gd name="T36" fmla="*/ 310 w 348"/>
                    <a:gd name="T37" fmla="*/ 226 h 235"/>
                    <a:gd name="T38" fmla="*/ 275 w 348"/>
                    <a:gd name="T39" fmla="*/ 184 h 235"/>
                    <a:gd name="T40" fmla="*/ 240 w 348"/>
                    <a:gd name="T41" fmla="*/ 184 h 235"/>
                    <a:gd name="T42" fmla="*/ 228 w 348"/>
                    <a:gd name="T43" fmla="*/ 198 h 235"/>
                    <a:gd name="T44" fmla="*/ 218 w 348"/>
                    <a:gd name="T45" fmla="*/ 206 h 235"/>
                    <a:gd name="T46" fmla="*/ 197 w 348"/>
                    <a:gd name="T47" fmla="*/ 217 h 235"/>
                    <a:gd name="T48" fmla="*/ 177 w 348"/>
                    <a:gd name="T49" fmla="*/ 212 h 235"/>
                    <a:gd name="T50" fmla="*/ 160 w 348"/>
                    <a:gd name="T51" fmla="*/ 212 h 235"/>
                    <a:gd name="T52" fmla="*/ 138 w 348"/>
                    <a:gd name="T53" fmla="*/ 159 h 235"/>
                    <a:gd name="T54" fmla="*/ 113 w 348"/>
                    <a:gd name="T55" fmla="*/ 111 h 235"/>
                    <a:gd name="T56" fmla="*/ 82 w 348"/>
                    <a:gd name="T57" fmla="*/ 95 h 235"/>
                    <a:gd name="T58" fmla="*/ 53 w 348"/>
                    <a:gd name="T59" fmla="*/ 92 h 235"/>
                    <a:gd name="T60" fmla="*/ 23 w 348"/>
                    <a:gd name="T61" fmla="*/ 75 h 235"/>
                    <a:gd name="T62" fmla="*/ 25 w 348"/>
                    <a:gd name="T63" fmla="*/ 25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8" h="235">
                      <a:moveTo>
                        <a:pt x="0" y="0"/>
                      </a:moveTo>
                      <a:lnTo>
                        <a:pt x="31" y="3"/>
                      </a:lnTo>
                      <a:lnTo>
                        <a:pt x="57" y="6"/>
                      </a:lnTo>
                      <a:lnTo>
                        <a:pt x="68" y="39"/>
                      </a:lnTo>
                      <a:lnTo>
                        <a:pt x="70" y="50"/>
                      </a:lnTo>
                      <a:lnTo>
                        <a:pt x="74" y="56"/>
                      </a:lnTo>
                      <a:lnTo>
                        <a:pt x="82" y="47"/>
                      </a:lnTo>
                      <a:lnTo>
                        <a:pt x="96" y="47"/>
                      </a:lnTo>
                      <a:lnTo>
                        <a:pt x="103" y="56"/>
                      </a:lnTo>
                      <a:lnTo>
                        <a:pt x="107" y="53"/>
                      </a:lnTo>
                      <a:lnTo>
                        <a:pt x="119" y="39"/>
                      </a:lnTo>
                      <a:lnTo>
                        <a:pt x="121" y="39"/>
                      </a:lnTo>
                      <a:lnTo>
                        <a:pt x="131" y="31"/>
                      </a:lnTo>
                      <a:lnTo>
                        <a:pt x="140" y="31"/>
                      </a:lnTo>
                      <a:lnTo>
                        <a:pt x="172" y="47"/>
                      </a:lnTo>
                      <a:lnTo>
                        <a:pt x="185" y="47"/>
                      </a:lnTo>
                      <a:lnTo>
                        <a:pt x="199" y="61"/>
                      </a:lnTo>
                      <a:lnTo>
                        <a:pt x="212" y="67"/>
                      </a:lnTo>
                      <a:lnTo>
                        <a:pt x="224" y="78"/>
                      </a:lnTo>
                      <a:lnTo>
                        <a:pt x="234" y="81"/>
                      </a:lnTo>
                      <a:lnTo>
                        <a:pt x="259" y="92"/>
                      </a:lnTo>
                      <a:lnTo>
                        <a:pt x="271" y="111"/>
                      </a:lnTo>
                      <a:lnTo>
                        <a:pt x="277" y="123"/>
                      </a:lnTo>
                      <a:lnTo>
                        <a:pt x="275" y="128"/>
                      </a:lnTo>
                      <a:lnTo>
                        <a:pt x="285" y="139"/>
                      </a:lnTo>
                      <a:lnTo>
                        <a:pt x="292" y="142"/>
                      </a:lnTo>
                      <a:lnTo>
                        <a:pt x="296" y="145"/>
                      </a:lnTo>
                      <a:lnTo>
                        <a:pt x="306" y="148"/>
                      </a:lnTo>
                      <a:lnTo>
                        <a:pt x="322" y="164"/>
                      </a:lnTo>
                      <a:lnTo>
                        <a:pt x="322" y="176"/>
                      </a:lnTo>
                      <a:lnTo>
                        <a:pt x="331" y="187"/>
                      </a:lnTo>
                      <a:lnTo>
                        <a:pt x="333" y="192"/>
                      </a:lnTo>
                      <a:lnTo>
                        <a:pt x="347" y="215"/>
                      </a:lnTo>
                      <a:lnTo>
                        <a:pt x="335" y="234"/>
                      </a:lnTo>
                      <a:lnTo>
                        <a:pt x="331" y="234"/>
                      </a:lnTo>
                      <a:lnTo>
                        <a:pt x="320" y="234"/>
                      </a:lnTo>
                      <a:lnTo>
                        <a:pt x="316" y="226"/>
                      </a:lnTo>
                      <a:lnTo>
                        <a:pt x="310" y="226"/>
                      </a:lnTo>
                      <a:lnTo>
                        <a:pt x="304" y="228"/>
                      </a:lnTo>
                      <a:lnTo>
                        <a:pt x="275" y="184"/>
                      </a:lnTo>
                      <a:lnTo>
                        <a:pt x="257" y="187"/>
                      </a:lnTo>
                      <a:lnTo>
                        <a:pt x="240" y="184"/>
                      </a:lnTo>
                      <a:lnTo>
                        <a:pt x="234" y="189"/>
                      </a:lnTo>
                      <a:lnTo>
                        <a:pt x="228" y="198"/>
                      </a:lnTo>
                      <a:lnTo>
                        <a:pt x="226" y="192"/>
                      </a:lnTo>
                      <a:lnTo>
                        <a:pt x="218" y="206"/>
                      </a:lnTo>
                      <a:lnTo>
                        <a:pt x="207" y="226"/>
                      </a:lnTo>
                      <a:lnTo>
                        <a:pt x="197" y="217"/>
                      </a:lnTo>
                      <a:lnTo>
                        <a:pt x="185" y="212"/>
                      </a:lnTo>
                      <a:lnTo>
                        <a:pt x="177" y="212"/>
                      </a:lnTo>
                      <a:lnTo>
                        <a:pt x="166" y="206"/>
                      </a:lnTo>
                      <a:lnTo>
                        <a:pt x="160" y="212"/>
                      </a:lnTo>
                      <a:lnTo>
                        <a:pt x="152" y="184"/>
                      </a:lnTo>
                      <a:lnTo>
                        <a:pt x="138" y="159"/>
                      </a:lnTo>
                      <a:lnTo>
                        <a:pt x="125" y="128"/>
                      </a:lnTo>
                      <a:lnTo>
                        <a:pt x="113" y="111"/>
                      </a:lnTo>
                      <a:lnTo>
                        <a:pt x="103" y="95"/>
                      </a:lnTo>
                      <a:lnTo>
                        <a:pt x="82" y="95"/>
                      </a:lnTo>
                      <a:lnTo>
                        <a:pt x="62" y="103"/>
                      </a:lnTo>
                      <a:lnTo>
                        <a:pt x="53" y="92"/>
                      </a:lnTo>
                      <a:lnTo>
                        <a:pt x="33" y="84"/>
                      </a:lnTo>
                      <a:lnTo>
                        <a:pt x="23" y="75"/>
                      </a:lnTo>
                      <a:lnTo>
                        <a:pt x="23" y="42"/>
                      </a:lnTo>
                      <a:lnTo>
                        <a:pt x="25" y="25"/>
                      </a:lnTo>
                      <a:lnTo>
                        <a:pt x="0" y="0"/>
                      </a:lnTo>
                    </a:path>
                  </a:pathLst>
                </a:custGeom>
                <a:solidFill>
                  <a:schemeClr val="accent1"/>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sp>
              <p:nvSpPr>
                <p:cNvPr id="1041" name="Freeform 17">
                  <a:extLst>
                    <a:ext uri="{FF2B5EF4-FFF2-40B4-BE49-F238E27FC236}">
                      <a16:creationId xmlns:a16="http://schemas.microsoft.com/office/drawing/2014/main" id="{4A422FFA-AB19-ABBD-079C-468F477CC148}"/>
                    </a:ext>
                  </a:extLst>
                </p:cNvPr>
                <p:cNvSpPr>
                  <a:spLocks/>
                </p:cNvSpPr>
                <p:nvPr/>
              </p:nvSpPr>
              <p:spPr bwMode="auto">
                <a:xfrm>
                  <a:off x="4293" y="2362"/>
                  <a:ext cx="209" cy="310"/>
                </a:xfrm>
                <a:custGeom>
                  <a:avLst/>
                  <a:gdLst>
                    <a:gd name="T0" fmla="*/ 0 w 209"/>
                    <a:gd name="T1" fmla="*/ 8 h 310"/>
                    <a:gd name="T2" fmla="*/ 21 w 209"/>
                    <a:gd name="T3" fmla="*/ 0 h 310"/>
                    <a:gd name="T4" fmla="*/ 46 w 209"/>
                    <a:gd name="T5" fmla="*/ 14 h 310"/>
                    <a:gd name="T6" fmla="*/ 50 w 209"/>
                    <a:gd name="T7" fmla="*/ 28 h 310"/>
                    <a:gd name="T8" fmla="*/ 50 w 209"/>
                    <a:gd name="T9" fmla="*/ 33 h 310"/>
                    <a:gd name="T10" fmla="*/ 56 w 209"/>
                    <a:gd name="T11" fmla="*/ 36 h 310"/>
                    <a:gd name="T12" fmla="*/ 56 w 209"/>
                    <a:gd name="T13" fmla="*/ 42 h 310"/>
                    <a:gd name="T14" fmla="*/ 64 w 209"/>
                    <a:gd name="T15" fmla="*/ 45 h 310"/>
                    <a:gd name="T16" fmla="*/ 64 w 209"/>
                    <a:gd name="T17" fmla="*/ 56 h 310"/>
                    <a:gd name="T18" fmla="*/ 89 w 209"/>
                    <a:gd name="T19" fmla="*/ 89 h 310"/>
                    <a:gd name="T20" fmla="*/ 92 w 209"/>
                    <a:gd name="T21" fmla="*/ 89 h 310"/>
                    <a:gd name="T22" fmla="*/ 96 w 209"/>
                    <a:gd name="T23" fmla="*/ 97 h 310"/>
                    <a:gd name="T24" fmla="*/ 100 w 209"/>
                    <a:gd name="T25" fmla="*/ 106 h 310"/>
                    <a:gd name="T26" fmla="*/ 104 w 209"/>
                    <a:gd name="T27" fmla="*/ 106 h 310"/>
                    <a:gd name="T28" fmla="*/ 121 w 209"/>
                    <a:gd name="T29" fmla="*/ 117 h 310"/>
                    <a:gd name="T30" fmla="*/ 154 w 209"/>
                    <a:gd name="T31" fmla="*/ 122 h 310"/>
                    <a:gd name="T32" fmla="*/ 156 w 209"/>
                    <a:gd name="T33" fmla="*/ 161 h 310"/>
                    <a:gd name="T34" fmla="*/ 164 w 209"/>
                    <a:gd name="T35" fmla="*/ 167 h 310"/>
                    <a:gd name="T36" fmla="*/ 162 w 209"/>
                    <a:gd name="T37" fmla="*/ 181 h 310"/>
                    <a:gd name="T38" fmla="*/ 181 w 209"/>
                    <a:gd name="T39" fmla="*/ 200 h 310"/>
                    <a:gd name="T40" fmla="*/ 198 w 209"/>
                    <a:gd name="T41" fmla="*/ 209 h 310"/>
                    <a:gd name="T42" fmla="*/ 198 w 209"/>
                    <a:gd name="T43" fmla="*/ 273 h 310"/>
                    <a:gd name="T44" fmla="*/ 208 w 209"/>
                    <a:gd name="T45" fmla="*/ 298 h 310"/>
                    <a:gd name="T46" fmla="*/ 202 w 209"/>
                    <a:gd name="T47" fmla="*/ 306 h 310"/>
                    <a:gd name="T48" fmla="*/ 191 w 209"/>
                    <a:gd name="T49" fmla="*/ 309 h 310"/>
                    <a:gd name="T50" fmla="*/ 189 w 209"/>
                    <a:gd name="T51" fmla="*/ 287 h 310"/>
                    <a:gd name="T52" fmla="*/ 169 w 209"/>
                    <a:gd name="T53" fmla="*/ 309 h 310"/>
                    <a:gd name="T54" fmla="*/ 156 w 209"/>
                    <a:gd name="T55" fmla="*/ 276 h 310"/>
                    <a:gd name="T56" fmla="*/ 148 w 209"/>
                    <a:gd name="T57" fmla="*/ 253 h 310"/>
                    <a:gd name="T58" fmla="*/ 125 w 209"/>
                    <a:gd name="T59" fmla="*/ 223 h 310"/>
                    <a:gd name="T60" fmla="*/ 119 w 209"/>
                    <a:gd name="T61" fmla="*/ 223 h 310"/>
                    <a:gd name="T62" fmla="*/ 98 w 209"/>
                    <a:gd name="T63" fmla="*/ 206 h 310"/>
                    <a:gd name="T64" fmla="*/ 94 w 209"/>
                    <a:gd name="T65" fmla="*/ 189 h 310"/>
                    <a:gd name="T66" fmla="*/ 94 w 209"/>
                    <a:gd name="T67" fmla="*/ 178 h 310"/>
                    <a:gd name="T68" fmla="*/ 77 w 209"/>
                    <a:gd name="T69" fmla="*/ 134 h 310"/>
                    <a:gd name="T70" fmla="*/ 69 w 209"/>
                    <a:gd name="T71" fmla="*/ 106 h 310"/>
                    <a:gd name="T72" fmla="*/ 48 w 209"/>
                    <a:gd name="T73" fmla="*/ 81 h 310"/>
                    <a:gd name="T74" fmla="*/ 19 w 209"/>
                    <a:gd name="T75" fmla="*/ 42 h 310"/>
                    <a:gd name="T76" fmla="*/ 0 w 209"/>
                    <a:gd name="T77" fmla="*/ 8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9" h="310">
                      <a:moveTo>
                        <a:pt x="0" y="8"/>
                      </a:moveTo>
                      <a:lnTo>
                        <a:pt x="21" y="0"/>
                      </a:lnTo>
                      <a:lnTo>
                        <a:pt x="46" y="14"/>
                      </a:lnTo>
                      <a:lnTo>
                        <a:pt x="50" y="28"/>
                      </a:lnTo>
                      <a:lnTo>
                        <a:pt x="50" y="33"/>
                      </a:lnTo>
                      <a:lnTo>
                        <a:pt x="56" y="36"/>
                      </a:lnTo>
                      <a:lnTo>
                        <a:pt x="56" y="42"/>
                      </a:lnTo>
                      <a:lnTo>
                        <a:pt x="64" y="45"/>
                      </a:lnTo>
                      <a:lnTo>
                        <a:pt x="64" y="56"/>
                      </a:lnTo>
                      <a:lnTo>
                        <a:pt x="89" y="89"/>
                      </a:lnTo>
                      <a:lnTo>
                        <a:pt x="92" y="89"/>
                      </a:lnTo>
                      <a:lnTo>
                        <a:pt x="96" y="97"/>
                      </a:lnTo>
                      <a:lnTo>
                        <a:pt x="100" y="106"/>
                      </a:lnTo>
                      <a:lnTo>
                        <a:pt x="104" y="106"/>
                      </a:lnTo>
                      <a:lnTo>
                        <a:pt x="121" y="117"/>
                      </a:lnTo>
                      <a:lnTo>
                        <a:pt x="154" y="122"/>
                      </a:lnTo>
                      <a:lnTo>
                        <a:pt x="156" y="161"/>
                      </a:lnTo>
                      <a:lnTo>
                        <a:pt x="164" y="167"/>
                      </a:lnTo>
                      <a:lnTo>
                        <a:pt x="162" y="181"/>
                      </a:lnTo>
                      <a:lnTo>
                        <a:pt x="181" y="200"/>
                      </a:lnTo>
                      <a:lnTo>
                        <a:pt x="198" y="209"/>
                      </a:lnTo>
                      <a:lnTo>
                        <a:pt x="198" y="273"/>
                      </a:lnTo>
                      <a:lnTo>
                        <a:pt x="208" y="298"/>
                      </a:lnTo>
                      <a:lnTo>
                        <a:pt x="202" y="306"/>
                      </a:lnTo>
                      <a:lnTo>
                        <a:pt x="191" y="309"/>
                      </a:lnTo>
                      <a:lnTo>
                        <a:pt x="189" y="287"/>
                      </a:lnTo>
                      <a:lnTo>
                        <a:pt x="169" y="309"/>
                      </a:lnTo>
                      <a:lnTo>
                        <a:pt x="156" y="276"/>
                      </a:lnTo>
                      <a:lnTo>
                        <a:pt x="148" y="253"/>
                      </a:lnTo>
                      <a:lnTo>
                        <a:pt x="125" y="223"/>
                      </a:lnTo>
                      <a:lnTo>
                        <a:pt x="119" y="223"/>
                      </a:lnTo>
                      <a:lnTo>
                        <a:pt x="98" y="206"/>
                      </a:lnTo>
                      <a:lnTo>
                        <a:pt x="94" y="189"/>
                      </a:lnTo>
                      <a:lnTo>
                        <a:pt x="94" y="178"/>
                      </a:lnTo>
                      <a:lnTo>
                        <a:pt x="77" y="134"/>
                      </a:lnTo>
                      <a:lnTo>
                        <a:pt x="69" y="106"/>
                      </a:lnTo>
                      <a:lnTo>
                        <a:pt x="48" y="81"/>
                      </a:lnTo>
                      <a:lnTo>
                        <a:pt x="19" y="42"/>
                      </a:lnTo>
                      <a:lnTo>
                        <a:pt x="0" y="8"/>
                      </a:lnTo>
                    </a:path>
                  </a:pathLst>
                </a:custGeom>
                <a:solidFill>
                  <a:schemeClr val="accent1"/>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sp>
              <p:nvSpPr>
                <p:cNvPr id="1042" name="Freeform 18">
                  <a:extLst>
                    <a:ext uri="{FF2B5EF4-FFF2-40B4-BE49-F238E27FC236}">
                      <a16:creationId xmlns:a16="http://schemas.microsoft.com/office/drawing/2014/main" id="{7A7A0410-89BC-FB59-D8FF-5A416F504526}"/>
                    </a:ext>
                  </a:extLst>
                </p:cNvPr>
                <p:cNvSpPr>
                  <a:spLocks/>
                </p:cNvSpPr>
                <p:nvPr/>
              </p:nvSpPr>
              <p:spPr bwMode="auto">
                <a:xfrm>
                  <a:off x="4664" y="2029"/>
                  <a:ext cx="205" cy="341"/>
                </a:xfrm>
                <a:custGeom>
                  <a:avLst/>
                  <a:gdLst>
                    <a:gd name="T0" fmla="*/ 14 w 205"/>
                    <a:gd name="T1" fmla="*/ 0 h 341"/>
                    <a:gd name="T2" fmla="*/ 31 w 205"/>
                    <a:gd name="T3" fmla="*/ 0 h 341"/>
                    <a:gd name="T4" fmla="*/ 51 w 205"/>
                    <a:gd name="T5" fmla="*/ 36 h 341"/>
                    <a:gd name="T6" fmla="*/ 47 w 205"/>
                    <a:gd name="T7" fmla="*/ 70 h 341"/>
                    <a:gd name="T8" fmla="*/ 59 w 205"/>
                    <a:gd name="T9" fmla="*/ 81 h 341"/>
                    <a:gd name="T10" fmla="*/ 65 w 205"/>
                    <a:gd name="T11" fmla="*/ 103 h 341"/>
                    <a:gd name="T12" fmla="*/ 78 w 205"/>
                    <a:gd name="T13" fmla="*/ 114 h 341"/>
                    <a:gd name="T14" fmla="*/ 94 w 205"/>
                    <a:gd name="T15" fmla="*/ 117 h 341"/>
                    <a:gd name="T16" fmla="*/ 118 w 205"/>
                    <a:gd name="T17" fmla="*/ 134 h 341"/>
                    <a:gd name="T18" fmla="*/ 133 w 205"/>
                    <a:gd name="T19" fmla="*/ 153 h 341"/>
                    <a:gd name="T20" fmla="*/ 137 w 205"/>
                    <a:gd name="T21" fmla="*/ 153 h 341"/>
                    <a:gd name="T22" fmla="*/ 157 w 205"/>
                    <a:gd name="T23" fmla="*/ 170 h 341"/>
                    <a:gd name="T24" fmla="*/ 157 w 205"/>
                    <a:gd name="T25" fmla="*/ 212 h 341"/>
                    <a:gd name="T26" fmla="*/ 163 w 205"/>
                    <a:gd name="T27" fmla="*/ 231 h 341"/>
                    <a:gd name="T28" fmla="*/ 169 w 205"/>
                    <a:gd name="T29" fmla="*/ 242 h 341"/>
                    <a:gd name="T30" fmla="*/ 177 w 205"/>
                    <a:gd name="T31" fmla="*/ 254 h 341"/>
                    <a:gd name="T32" fmla="*/ 184 w 205"/>
                    <a:gd name="T33" fmla="*/ 268 h 341"/>
                    <a:gd name="T34" fmla="*/ 188 w 205"/>
                    <a:gd name="T35" fmla="*/ 284 h 341"/>
                    <a:gd name="T36" fmla="*/ 204 w 205"/>
                    <a:gd name="T37" fmla="*/ 298 h 341"/>
                    <a:gd name="T38" fmla="*/ 202 w 205"/>
                    <a:gd name="T39" fmla="*/ 315 h 341"/>
                    <a:gd name="T40" fmla="*/ 186 w 205"/>
                    <a:gd name="T41" fmla="*/ 318 h 341"/>
                    <a:gd name="T42" fmla="*/ 180 w 205"/>
                    <a:gd name="T43" fmla="*/ 304 h 341"/>
                    <a:gd name="T44" fmla="*/ 169 w 205"/>
                    <a:gd name="T45" fmla="*/ 304 h 341"/>
                    <a:gd name="T46" fmla="*/ 169 w 205"/>
                    <a:gd name="T47" fmla="*/ 340 h 341"/>
                    <a:gd name="T48" fmla="*/ 159 w 205"/>
                    <a:gd name="T49" fmla="*/ 340 h 341"/>
                    <a:gd name="T50" fmla="*/ 147 w 205"/>
                    <a:gd name="T51" fmla="*/ 323 h 341"/>
                    <a:gd name="T52" fmla="*/ 139 w 205"/>
                    <a:gd name="T53" fmla="*/ 315 h 341"/>
                    <a:gd name="T54" fmla="*/ 139 w 205"/>
                    <a:gd name="T55" fmla="*/ 295 h 341"/>
                    <a:gd name="T56" fmla="*/ 122 w 205"/>
                    <a:gd name="T57" fmla="*/ 295 h 341"/>
                    <a:gd name="T58" fmla="*/ 116 w 205"/>
                    <a:gd name="T59" fmla="*/ 315 h 341"/>
                    <a:gd name="T60" fmla="*/ 110 w 205"/>
                    <a:gd name="T61" fmla="*/ 295 h 341"/>
                    <a:gd name="T62" fmla="*/ 108 w 205"/>
                    <a:gd name="T63" fmla="*/ 276 h 341"/>
                    <a:gd name="T64" fmla="*/ 129 w 205"/>
                    <a:gd name="T65" fmla="*/ 268 h 341"/>
                    <a:gd name="T66" fmla="*/ 141 w 205"/>
                    <a:gd name="T67" fmla="*/ 273 h 341"/>
                    <a:gd name="T68" fmla="*/ 143 w 205"/>
                    <a:gd name="T69" fmla="*/ 240 h 341"/>
                    <a:gd name="T70" fmla="*/ 131 w 205"/>
                    <a:gd name="T71" fmla="*/ 229 h 341"/>
                    <a:gd name="T72" fmla="*/ 124 w 205"/>
                    <a:gd name="T73" fmla="*/ 201 h 341"/>
                    <a:gd name="T74" fmla="*/ 118 w 205"/>
                    <a:gd name="T75" fmla="*/ 167 h 341"/>
                    <a:gd name="T76" fmla="*/ 96 w 205"/>
                    <a:gd name="T77" fmla="*/ 156 h 341"/>
                    <a:gd name="T78" fmla="*/ 86 w 205"/>
                    <a:gd name="T79" fmla="*/ 142 h 341"/>
                    <a:gd name="T80" fmla="*/ 69 w 205"/>
                    <a:gd name="T81" fmla="*/ 134 h 341"/>
                    <a:gd name="T82" fmla="*/ 78 w 205"/>
                    <a:gd name="T83" fmla="*/ 164 h 341"/>
                    <a:gd name="T84" fmla="*/ 59 w 205"/>
                    <a:gd name="T85" fmla="*/ 178 h 341"/>
                    <a:gd name="T86" fmla="*/ 47 w 205"/>
                    <a:gd name="T87" fmla="*/ 145 h 341"/>
                    <a:gd name="T88" fmla="*/ 37 w 205"/>
                    <a:gd name="T89" fmla="*/ 137 h 341"/>
                    <a:gd name="T90" fmla="*/ 37 w 205"/>
                    <a:gd name="T91" fmla="*/ 117 h 341"/>
                    <a:gd name="T92" fmla="*/ 24 w 205"/>
                    <a:gd name="T93" fmla="*/ 95 h 341"/>
                    <a:gd name="T94" fmla="*/ 8 w 205"/>
                    <a:gd name="T95" fmla="*/ 81 h 341"/>
                    <a:gd name="T96" fmla="*/ 0 w 205"/>
                    <a:gd name="T97" fmla="*/ 67 h 341"/>
                    <a:gd name="T98" fmla="*/ 4 w 205"/>
                    <a:gd name="T99" fmla="*/ 56 h 341"/>
                    <a:gd name="T100" fmla="*/ 16 w 205"/>
                    <a:gd name="T101" fmla="*/ 61 h 341"/>
                    <a:gd name="T102" fmla="*/ 20 w 205"/>
                    <a:gd name="T103" fmla="*/ 47 h 341"/>
                    <a:gd name="T104" fmla="*/ 16 w 205"/>
                    <a:gd name="T105" fmla="*/ 28 h 341"/>
                    <a:gd name="T106" fmla="*/ 14 w 205"/>
                    <a:gd name="T107" fmla="*/ 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5" h="341">
                      <a:moveTo>
                        <a:pt x="14" y="0"/>
                      </a:moveTo>
                      <a:lnTo>
                        <a:pt x="31" y="0"/>
                      </a:lnTo>
                      <a:lnTo>
                        <a:pt x="51" y="36"/>
                      </a:lnTo>
                      <a:lnTo>
                        <a:pt x="47" y="70"/>
                      </a:lnTo>
                      <a:lnTo>
                        <a:pt x="59" y="81"/>
                      </a:lnTo>
                      <a:lnTo>
                        <a:pt x="65" y="103"/>
                      </a:lnTo>
                      <a:lnTo>
                        <a:pt x="78" y="114"/>
                      </a:lnTo>
                      <a:lnTo>
                        <a:pt x="94" y="117"/>
                      </a:lnTo>
                      <a:lnTo>
                        <a:pt x="118" y="134"/>
                      </a:lnTo>
                      <a:lnTo>
                        <a:pt x="133" y="153"/>
                      </a:lnTo>
                      <a:lnTo>
                        <a:pt x="137" y="153"/>
                      </a:lnTo>
                      <a:lnTo>
                        <a:pt x="157" y="170"/>
                      </a:lnTo>
                      <a:lnTo>
                        <a:pt x="157" y="212"/>
                      </a:lnTo>
                      <a:lnTo>
                        <a:pt x="163" y="231"/>
                      </a:lnTo>
                      <a:lnTo>
                        <a:pt x="169" y="242"/>
                      </a:lnTo>
                      <a:lnTo>
                        <a:pt x="177" y="254"/>
                      </a:lnTo>
                      <a:lnTo>
                        <a:pt x="184" y="268"/>
                      </a:lnTo>
                      <a:lnTo>
                        <a:pt x="188" y="284"/>
                      </a:lnTo>
                      <a:lnTo>
                        <a:pt x="204" y="298"/>
                      </a:lnTo>
                      <a:lnTo>
                        <a:pt x="202" y="315"/>
                      </a:lnTo>
                      <a:lnTo>
                        <a:pt x="186" y="318"/>
                      </a:lnTo>
                      <a:lnTo>
                        <a:pt x="180" y="304"/>
                      </a:lnTo>
                      <a:lnTo>
                        <a:pt x="169" y="304"/>
                      </a:lnTo>
                      <a:lnTo>
                        <a:pt x="169" y="340"/>
                      </a:lnTo>
                      <a:lnTo>
                        <a:pt x="159" y="340"/>
                      </a:lnTo>
                      <a:lnTo>
                        <a:pt x="147" y="323"/>
                      </a:lnTo>
                      <a:lnTo>
                        <a:pt x="139" y="315"/>
                      </a:lnTo>
                      <a:lnTo>
                        <a:pt x="139" y="295"/>
                      </a:lnTo>
                      <a:lnTo>
                        <a:pt x="122" y="295"/>
                      </a:lnTo>
                      <a:lnTo>
                        <a:pt x="116" y="315"/>
                      </a:lnTo>
                      <a:lnTo>
                        <a:pt x="110" y="295"/>
                      </a:lnTo>
                      <a:lnTo>
                        <a:pt x="108" y="276"/>
                      </a:lnTo>
                      <a:lnTo>
                        <a:pt x="129" y="268"/>
                      </a:lnTo>
                      <a:lnTo>
                        <a:pt x="141" y="273"/>
                      </a:lnTo>
                      <a:lnTo>
                        <a:pt x="143" y="240"/>
                      </a:lnTo>
                      <a:lnTo>
                        <a:pt x="131" y="229"/>
                      </a:lnTo>
                      <a:lnTo>
                        <a:pt x="124" y="201"/>
                      </a:lnTo>
                      <a:lnTo>
                        <a:pt x="118" y="167"/>
                      </a:lnTo>
                      <a:lnTo>
                        <a:pt x="96" y="156"/>
                      </a:lnTo>
                      <a:lnTo>
                        <a:pt x="86" y="142"/>
                      </a:lnTo>
                      <a:lnTo>
                        <a:pt x="69" y="134"/>
                      </a:lnTo>
                      <a:lnTo>
                        <a:pt x="78" y="164"/>
                      </a:lnTo>
                      <a:lnTo>
                        <a:pt x="59" y="178"/>
                      </a:lnTo>
                      <a:lnTo>
                        <a:pt x="47" y="145"/>
                      </a:lnTo>
                      <a:lnTo>
                        <a:pt x="37" y="137"/>
                      </a:lnTo>
                      <a:lnTo>
                        <a:pt x="37" y="117"/>
                      </a:lnTo>
                      <a:lnTo>
                        <a:pt x="24" y="95"/>
                      </a:lnTo>
                      <a:lnTo>
                        <a:pt x="8" y="81"/>
                      </a:lnTo>
                      <a:lnTo>
                        <a:pt x="0" y="67"/>
                      </a:lnTo>
                      <a:lnTo>
                        <a:pt x="4" y="56"/>
                      </a:lnTo>
                      <a:lnTo>
                        <a:pt x="16" y="61"/>
                      </a:lnTo>
                      <a:lnTo>
                        <a:pt x="20" y="47"/>
                      </a:lnTo>
                      <a:lnTo>
                        <a:pt x="16" y="28"/>
                      </a:lnTo>
                      <a:lnTo>
                        <a:pt x="14" y="0"/>
                      </a:lnTo>
                    </a:path>
                  </a:pathLst>
                </a:custGeom>
                <a:solidFill>
                  <a:schemeClr val="accent1"/>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sp>
              <p:nvSpPr>
                <p:cNvPr id="1043" name="Freeform 19">
                  <a:extLst>
                    <a:ext uri="{FF2B5EF4-FFF2-40B4-BE49-F238E27FC236}">
                      <a16:creationId xmlns:a16="http://schemas.microsoft.com/office/drawing/2014/main" id="{EEA49482-1849-2A67-B18C-D082ECE78892}"/>
                    </a:ext>
                  </a:extLst>
                </p:cNvPr>
                <p:cNvSpPr>
                  <a:spLocks/>
                </p:cNvSpPr>
                <p:nvPr/>
              </p:nvSpPr>
              <p:spPr bwMode="auto">
                <a:xfrm>
                  <a:off x="4619" y="1452"/>
                  <a:ext cx="150" cy="289"/>
                </a:xfrm>
                <a:custGeom>
                  <a:avLst/>
                  <a:gdLst>
                    <a:gd name="T0" fmla="*/ 31 w 150"/>
                    <a:gd name="T1" fmla="*/ 0 h 289"/>
                    <a:gd name="T2" fmla="*/ 60 w 150"/>
                    <a:gd name="T3" fmla="*/ 20 h 289"/>
                    <a:gd name="T4" fmla="*/ 77 w 150"/>
                    <a:gd name="T5" fmla="*/ 36 h 289"/>
                    <a:gd name="T6" fmla="*/ 89 w 150"/>
                    <a:gd name="T7" fmla="*/ 62 h 289"/>
                    <a:gd name="T8" fmla="*/ 99 w 150"/>
                    <a:gd name="T9" fmla="*/ 62 h 289"/>
                    <a:gd name="T10" fmla="*/ 97 w 150"/>
                    <a:gd name="T11" fmla="*/ 78 h 289"/>
                    <a:gd name="T12" fmla="*/ 108 w 150"/>
                    <a:gd name="T13" fmla="*/ 89 h 289"/>
                    <a:gd name="T14" fmla="*/ 116 w 150"/>
                    <a:gd name="T15" fmla="*/ 106 h 289"/>
                    <a:gd name="T16" fmla="*/ 135 w 150"/>
                    <a:gd name="T17" fmla="*/ 140 h 289"/>
                    <a:gd name="T18" fmla="*/ 149 w 150"/>
                    <a:gd name="T19" fmla="*/ 179 h 289"/>
                    <a:gd name="T20" fmla="*/ 124 w 150"/>
                    <a:gd name="T21" fmla="*/ 176 h 289"/>
                    <a:gd name="T22" fmla="*/ 104 w 150"/>
                    <a:gd name="T23" fmla="*/ 171 h 289"/>
                    <a:gd name="T24" fmla="*/ 118 w 150"/>
                    <a:gd name="T25" fmla="*/ 199 h 289"/>
                    <a:gd name="T26" fmla="*/ 118 w 150"/>
                    <a:gd name="T27" fmla="*/ 215 h 289"/>
                    <a:gd name="T28" fmla="*/ 118 w 150"/>
                    <a:gd name="T29" fmla="*/ 232 h 289"/>
                    <a:gd name="T30" fmla="*/ 110 w 150"/>
                    <a:gd name="T31" fmla="*/ 224 h 289"/>
                    <a:gd name="T32" fmla="*/ 101 w 150"/>
                    <a:gd name="T33" fmla="*/ 210 h 289"/>
                    <a:gd name="T34" fmla="*/ 83 w 150"/>
                    <a:gd name="T35" fmla="*/ 193 h 289"/>
                    <a:gd name="T36" fmla="*/ 74 w 150"/>
                    <a:gd name="T37" fmla="*/ 185 h 289"/>
                    <a:gd name="T38" fmla="*/ 58 w 150"/>
                    <a:gd name="T39" fmla="*/ 193 h 289"/>
                    <a:gd name="T40" fmla="*/ 48 w 150"/>
                    <a:gd name="T41" fmla="*/ 199 h 289"/>
                    <a:gd name="T42" fmla="*/ 54 w 150"/>
                    <a:gd name="T43" fmla="*/ 213 h 289"/>
                    <a:gd name="T44" fmla="*/ 70 w 150"/>
                    <a:gd name="T45" fmla="*/ 224 h 289"/>
                    <a:gd name="T46" fmla="*/ 85 w 150"/>
                    <a:gd name="T47" fmla="*/ 235 h 289"/>
                    <a:gd name="T48" fmla="*/ 91 w 150"/>
                    <a:gd name="T49" fmla="*/ 254 h 289"/>
                    <a:gd name="T50" fmla="*/ 89 w 150"/>
                    <a:gd name="T51" fmla="*/ 280 h 289"/>
                    <a:gd name="T52" fmla="*/ 89 w 150"/>
                    <a:gd name="T53" fmla="*/ 288 h 289"/>
                    <a:gd name="T54" fmla="*/ 83 w 150"/>
                    <a:gd name="T55" fmla="*/ 288 h 289"/>
                    <a:gd name="T56" fmla="*/ 74 w 150"/>
                    <a:gd name="T57" fmla="*/ 280 h 289"/>
                    <a:gd name="T58" fmla="*/ 70 w 150"/>
                    <a:gd name="T59" fmla="*/ 277 h 289"/>
                    <a:gd name="T60" fmla="*/ 64 w 150"/>
                    <a:gd name="T61" fmla="*/ 271 h 289"/>
                    <a:gd name="T62" fmla="*/ 58 w 150"/>
                    <a:gd name="T63" fmla="*/ 285 h 289"/>
                    <a:gd name="T64" fmla="*/ 48 w 150"/>
                    <a:gd name="T65" fmla="*/ 288 h 289"/>
                    <a:gd name="T66" fmla="*/ 41 w 150"/>
                    <a:gd name="T67" fmla="*/ 277 h 289"/>
                    <a:gd name="T68" fmla="*/ 41 w 150"/>
                    <a:gd name="T69" fmla="*/ 252 h 289"/>
                    <a:gd name="T70" fmla="*/ 39 w 150"/>
                    <a:gd name="T71" fmla="*/ 238 h 289"/>
                    <a:gd name="T72" fmla="*/ 29 w 150"/>
                    <a:gd name="T73" fmla="*/ 229 h 289"/>
                    <a:gd name="T74" fmla="*/ 19 w 150"/>
                    <a:gd name="T75" fmla="*/ 243 h 289"/>
                    <a:gd name="T76" fmla="*/ 4 w 150"/>
                    <a:gd name="T77" fmla="*/ 243 h 289"/>
                    <a:gd name="T78" fmla="*/ 0 w 150"/>
                    <a:gd name="T79" fmla="*/ 232 h 289"/>
                    <a:gd name="T80" fmla="*/ 4 w 150"/>
                    <a:gd name="T81" fmla="*/ 204 h 289"/>
                    <a:gd name="T82" fmla="*/ 15 w 150"/>
                    <a:gd name="T83" fmla="*/ 187 h 289"/>
                    <a:gd name="T84" fmla="*/ 14 w 150"/>
                    <a:gd name="T85" fmla="*/ 143 h 289"/>
                    <a:gd name="T86" fmla="*/ 14 w 150"/>
                    <a:gd name="T87" fmla="*/ 131 h 289"/>
                    <a:gd name="T88" fmla="*/ 25 w 150"/>
                    <a:gd name="T89" fmla="*/ 129 h 289"/>
                    <a:gd name="T90" fmla="*/ 35 w 150"/>
                    <a:gd name="T91" fmla="*/ 140 h 289"/>
                    <a:gd name="T92" fmla="*/ 52 w 150"/>
                    <a:gd name="T93" fmla="*/ 145 h 289"/>
                    <a:gd name="T94" fmla="*/ 52 w 150"/>
                    <a:gd name="T95" fmla="*/ 126 h 289"/>
                    <a:gd name="T96" fmla="*/ 45 w 150"/>
                    <a:gd name="T97" fmla="*/ 115 h 289"/>
                    <a:gd name="T98" fmla="*/ 41 w 150"/>
                    <a:gd name="T99" fmla="*/ 106 h 289"/>
                    <a:gd name="T100" fmla="*/ 46 w 150"/>
                    <a:gd name="T101" fmla="*/ 106 h 289"/>
                    <a:gd name="T102" fmla="*/ 50 w 150"/>
                    <a:gd name="T103" fmla="*/ 106 h 289"/>
                    <a:gd name="T104" fmla="*/ 54 w 150"/>
                    <a:gd name="T105" fmla="*/ 106 h 289"/>
                    <a:gd name="T106" fmla="*/ 58 w 150"/>
                    <a:gd name="T107" fmla="*/ 106 h 289"/>
                    <a:gd name="T108" fmla="*/ 64 w 150"/>
                    <a:gd name="T109" fmla="*/ 98 h 289"/>
                    <a:gd name="T110" fmla="*/ 62 w 150"/>
                    <a:gd name="T111" fmla="*/ 89 h 289"/>
                    <a:gd name="T112" fmla="*/ 56 w 150"/>
                    <a:gd name="T113" fmla="*/ 70 h 289"/>
                    <a:gd name="T114" fmla="*/ 45 w 150"/>
                    <a:gd name="T115" fmla="*/ 50 h 289"/>
                    <a:gd name="T116" fmla="*/ 29 w 150"/>
                    <a:gd name="T117" fmla="*/ 39 h 289"/>
                    <a:gd name="T118" fmla="*/ 23 w 150"/>
                    <a:gd name="T119" fmla="*/ 28 h 289"/>
                    <a:gd name="T120" fmla="*/ 31 w 150"/>
                    <a:gd name="T121" fmla="*/ 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50" h="289">
                      <a:moveTo>
                        <a:pt x="31" y="0"/>
                      </a:moveTo>
                      <a:lnTo>
                        <a:pt x="60" y="20"/>
                      </a:lnTo>
                      <a:lnTo>
                        <a:pt x="77" y="36"/>
                      </a:lnTo>
                      <a:lnTo>
                        <a:pt x="89" y="62"/>
                      </a:lnTo>
                      <a:lnTo>
                        <a:pt x="99" y="62"/>
                      </a:lnTo>
                      <a:lnTo>
                        <a:pt x="97" y="78"/>
                      </a:lnTo>
                      <a:lnTo>
                        <a:pt x="108" y="89"/>
                      </a:lnTo>
                      <a:lnTo>
                        <a:pt x="116" y="106"/>
                      </a:lnTo>
                      <a:lnTo>
                        <a:pt x="135" y="140"/>
                      </a:lnTo>
                      <a:lnTo>
                        <a:pt x="149" y="179"/>
                      </a:lnTo>
                      <a:lnTo>
                        <a:pt x="124" y="176"/>
                      </a:lnTo>
                      <a:lnTo>
                        <a:pt x="104" y="171"/>
                      </a:lnTo>
                      <a:lnTo>
                        <a:pt x="118" y="199"/>
                      </a:lnTo>
                      <a:lnTo>
                        <a:pt x="118" y="215"/>
                      </a:lnTo>
                      <a:lnTo>
                        <a:pt x="118" y="232"/>
                      </a:lnTo>
                      <a:lnTo>
                        <a:pt x="110" y="224"/>
                      </a:lnTo>
                      <a:lnTo>
                        <a:pt x="101" y="210"/>
                      </a:lnTo>
                      <a:lnTo>
                        <a:pt x="83" y="193"/>
                      </a:lnTo>
                      <a:lnTo>
                        <a:pt x="74" y="185"/>
                      </a:lnTo>
                      <a:lnTo>
                        <a:pt x="58" y="193"/>
                      </a:lnTo>
                      <a:lnTo>
                        <a:pt x="48" y="199"/>
                      </a:lnTo>
                      <a:lnTo>
                        <a:pt x="54" y="213"/>
                      </a:lnTo>
                      <a:lnTo>
                        <a:pt x="70" y="224"/>
                      </a:lnTo>
                      <a:lnTo>
                        <a:pt x="85" y="235"/>
                      </a:lnTo>
                      <a:lnTo>
                        <a:pt x="91" y="254"/>
                      </a:lnTo>
                      <a:lnTo>
                        <a:pt x="89" y="280"/>
                      </a:lnTo>
                      <a:lnTo>
                        <a:pt x="89" y="288"/>
                      </a:lnTo>
                      <a:lnTo>
                        <a:pt x="83" y="288"/>
                      </a:lnTo>
                      <a:lnTo>
                        <a:pt x="74" y="280"/>
                      </a:lnTo>
                      <a:lnTo>
                        <a:pt x="70" y="277"/>
                      </a:lnTo>
                      <a:lnTo>
                        <a:pt x="64" y="271"/>
                      </a:lnTo>
                      <a:lnTo>
                        <a:pt x="58" y="285"/>
                      </a:lnTo>
                      <a:lnTo>
                        <a:pt x="48" y="288"/>
                      </a:lnTo>
                      <a:lnTo>
                        <a:pt x="41" y="277"/>
                      </a:lnTo>
                      <a:lnTo>
                        <a:pt x="41" y="252"/>
                      </a:lnTo>
                      <a:lnTo>
                        <a:pt x="39" y="238"/>
                      </a:lnTo>
                      <a:lnTo>
                        <a:pt x="29" y="229"/>
                      </a:lnTo>
                      <a:lnTo>
                        <a:pt x="19" y="243"/>
                      </a:lnTo>
                      <a:lnTo>
                        <a:pt x="4" y="243"/>
                      </a:lnTo>
                      <a:lnTo>
                        <a:pt x="0" y="232"/>
                      </a:lnTo>
                      <a:lnTo>
                        <a:pt x="4" y="204"/>
                      </a:lnTo>
                      <a:lnTo>
                        <a:pt x="15" y="187"/>
                      </a:lnTo>
                      <a:lnTo>
                        <a:pt x="14" y="143"/>
                      </a:lnTo>
                      <a:lnTo>
                        <a:pt x="14" y="131"/>
                      </a:lnTo>
                      <a:lnTo>
                        <a:pt x="25" y="129"/>
                      </a:lnTo>
                      <a:lnTo>
                        <a:pt x="35" y="140"/>
                      </a:lnTo>
                      <a:lnTo>
                        <a:pt x="52" y="145"/>
                      </a:lnTo>
                      <a:lnTo>
                        <a:pt x="52" y="126"/>
                      </a:lnTo>
                      <a:lnTo>
                        <a:pt x="45" y="115"/>
                      </a:lnTo>
                      <a:lnTo>
                        <a:pt x="41" y="106"/>
                      </a:lnTo>
                      <a:lnTo>
                        <a:pt x="46" y="106"/>
                      </a:lnTo>
                      <a:lnTo>
                        <a:pt x="50" y="106"/>
                      </a:lnTo>
                      <a:lnTo>
                        <a:pt x="54" y="106"/>
                      </a:lnTo>
                      <a:lnTo>
                        <a:pt x="58" y="106"/>
                      </a:lnTo>
                      <a:lnTo>
                        <a:pt x="64" y="98"/>
                      </a:lnTo>
                      <a:lnTo>
                        <a:pt x="62" y="89"/>
                      </a:lnTo>
                      <a:lnTo>
                        <a:pt x="56" y="70"/>
                      </a:lnTo>
                      <a:lnTo>
                        <a:pt x="45" y="50"/>
                      </a:lnTo>
                      <a:lnTo>
                        <a:pt x="29" y="39"/>
                      </a:lnTo>
                      <a:lnTo>
                        <a:pt x="23" y="28"/>
                      </a:lnTo>
                      <a:lnTo>
                        <a:pt x="31" y="0"/>
                      </a:lnTo>
                    </a:path>
                  </a:pathLst>
                </a:custGeom>
                <a:solidFill>
                  <a:schemeClr val="accent1"/>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sp>
              <p:nvSpPr>
                <p:cNvPr id="1044" name="Freeform 20">
                  <a:extLst>
                    <a:ext uri="{FF2B5EF4-FFF2-40B4-BE49-F238E27FC236}">
                      <a16:creationId xmlns:a16="http://schemas.microsoft.com/office/drawing/2014/main" id="{30345A26-5AC0-F7C1-D61C-686032EF2F41}"/>
                    </a:ext>
                  </a:extLst>
                </p:cNvPr>
                <p:cNvSpPr>
                  <a:spLocks/>
                </p:cNvSpPr>
                <p:nvPr/>
              </p:nvSpPr>
              <p:spPr bwMode="auto">
                <a:xfrm>
                  <a:off x="4448" y="1104"/>
                  <a:ext cx="165" cy="237"/>
                </a:xfrm>
                <a:custGeom>
                  <a:avLst/>
                  <a:gdLst>
                    <a:gd name="T0" fmla="*/ 0 w 165"/>
                    <a:gd name="T1" fmla="*/ 0 h 237"/>
                    <a:gd name="T2" fmla="*/ 16 w 165"/>
                    <a:gd name="T3" fmla="*/ 0 h 237"/>
                    <a:gd name="T4" fmla="*/ 21 w 165"/>
                    <a:gd name="T5" fmla="*/ 17 h 237"/>
                    <a:gd name="T6" fmla="*/ 43 w 165"/>
                    <a:gd name="T7" fmla="*/ 42 h 237"/>
                    <a:gd name="T8" fmla="*/ 53 w 165"/>
                    <a:gd name="T9" fmla="*/ 69 h 237"/>
                    <a:gd name="T10" fmla="*/ 68 w 165"/>
                    <a:gd name="T11" fmla="*/ 72 h 237"/>
                    <a:gd name="T12" fmla="*/ 80 w 165"/>
                    <a:gd name="T13" fmla="*/ 78 h 237"/>
                    <a:gd name="T14" fmla="*/ 90 w 165"/>
                    <a:gd name="T15" fmla="*/ 89 h 237"/>
                    <a:gd name="T16" fmla="*/ 102 w 165"/>
                    <a:gd name="T17" fmla="*/ 89 h 237"/>
                    <a:gd name="T18" fmla="*/ 115 w 165"/>
                    <a:gd name="T19" fmla="*/ 106 h 237"/>
                    <a:gd name="T20" fmla="*/ 127 w 165"/>
                    <a:gd name="T21" fmla="*/ 119 h 237"/>
                    <a:gd name="T22" fmla="*/ 141 w 165"/>
                    <a:gd name="T23" fmla="*/ 128 h 237"/>
                    <a:gd name="T24" fmla="*/ 139 w 165"/>
                    <a:gd name="T25" fmla="*/ 136 h 237"/>
                    <a:gd name="T26" fmla="*/ 131 w 165"/>
                    <a:gd name="T27" fmla="*/ 142 h 237"/>
                    <a:gd name="T28" fmla="*/ 123 w 165"/>
                    <a:gd name="T29" fmla="*/ 142 h 237"/>
                    <a:gd name="T30" fmla="*/ 119 w 165"/>
                    <a:gd name="T31" fmla="*/ 150 h 237"/>
                    <a:gd name="T32" fmla="*/ 135 w 165"/>
                    <a:gd name="T33" fmla="*/ 167 h 237"/>
                    <a:gd name="T34" fmla="*/ 146 w 165"/>
                    <a:gd name="T35" fmla="*/ 183 h 237"/>
                    <a:gd name="T36" fmla="*/ 164 w 165"/>
                    <a:gd name="T37" fmla="*/ 200 h 237"/>
                    <a:gd name="T38" fmla="*/ 152 w 165"/>
                    <a:gd name="T39" fmla="*/ 219 h 237"/>
                    <a:gd name="T40" fmla="*/ 143 w 165"/>
                    <a:gd name="T41" fmla="*/ 225 h 237"/>
                    <a:gd name="T42" fmla="*/ 144 w 165"/>
                    <a:gd name="T43" fmla="*/ 236 h 237"/>
                    <a:gd name="T44" fmla="*/ 127 w 165"/>
                    <a:gd name="T45" fmla="*/ 236 h 237"/>
                    <a:gd name="T46" fmla="*/ 121 w 165"/>
                    <a:gd name="T47" fmla="*/ 228 h 237"/>
                    <a:gd name="T48" fmla="*/ 107 w 165"/>
                    <a:gd name="T49" fmla="*/ 205 h 237"/>
                    <a:gd name="T50" fmla="*/ 98 w 165"/>
                    <a:gd name="T51" fmla="*/ 186 h 237"/>
                    <a:gd name="T52" fmla="*/ 82 w 165"/>
                    <a:gd name="T53" fmla="*/ 153 h 237"/>
                    <a:gd name="T54" fmla="*/ 64 w 165"/>
                    <a:gd name="T55" fmla="*/ 128 h 237"/>
                    <a:gd name="T56" fmla="*/ 45 w 165"/>
                    <a:gd name="T57" fmla="*/ 92 h 237"/>
                    <a:gd name="T58" fmla="*/ 33 w 165"/>
                    <a:gd name="T59" fmla="*/ 81 h 237"/>
                    <a:gd name="T60" fmla="*/ 23 w 165"/>
                    <a:gd name="T61" fmla="*/ 72 h 237"/>
                    <a:gd name="T62" fmla="*/ 20 w 165"/>
                    <a:gd name="T63" fmla="*/ 53 h 237"/>
                    <a:gd name="T64" fmla="*/ 2 w 165"/>
                    <a:gd name="T65" fmla="*/ 36 h 237"/>
                    <a:gd name="T66" fmla="*/ 2 w 165"/>
                    <a:gd name="T67" fmla="*/ 25 h 237"/>
                    <a:gd name="T68" fmla="*/ 0 w 165"/>
                    <a:gd name="T69" fmla="*/ 0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5" h="237">
                      <a:moveTo>
                        <a:pt x="0" y="0"/>
                      </a:moveTo>
                      <a:lnTo>
                        <a:pt x="16" y="0"/>
                      </a:lnTo>
                      <a:lnTo>
                        <a:pt x="21" y="17"/>
                      </a:lnTo>
                      <a:lnTo>
                        <a:pt x="43" y="42"/>
                      </a:lnTo>
                      <a:lnTo>
                        <a:pt x="53" y="69"/>
                      </a:lnTo>
                      <a:lnTo>
                        <a:pt x="68" y="72"/>
                      </a:lnTo>
                      <a:lnTo>
                        <a:pt x="80" y="78"/>
                      </a:lnTo>
                      <a:lnTo>
                        <a:pt x="90" y="89"/>
                      </a:lnTo>
                      <a:lnTo>
                        <a:pt x="102" y="89"/>
                      </a:lnTo>
                      <a:lnTo>
                        <a:pt x="115" y="106"/>
                      </a:lnTo>
                      <a:lnTo>
                        <a:pt x="127" y="119"/>
                      </a:lnTo>
                      <a:lnTo>
                        <a:pt x="141" y="128"/>
                      </a:lnTo>
                      <a:lnTo>
                        <a:pt x="139" y="136"/>
                      </a:lnTo>
                      <a:lnTo>
                        <a:pt x="131" y="142"/>
                      </a:lnTo>
                      <a:lnTo>
                        <a:pt x="123" y="142"/>
                      </a:lnTo>
                      <a:lnTo>
                        <a:pt x="119" y="150"/>
                      </a:lnTo>
                      <a:lnTo>
                        <a:pt x="135" y="167"/>
                      </a:lnTo>
                      <a:lnTo>
                        <a:pt x="146" y="183"/>
                      </a:lnTo>
                      <a:lnTo>
                        <a:pt x="164" y="200"/>
                      </a:lnTo>
                      <a:lnTo>
                        <a:pt x="152" y="219"/>
                      </a:lnTo>
                      <a:lnTo>
                        <a:pt x="143" y="225"/>
                      </a:lnTo>
                      <a:lnTo>
                        <a:pt x="144" y="236"/>
                      </a:lnTo>
                      <a:lnTo>
                        <a:pt x="127" y="236"/>
                      </a:lnTo>
                      <a:lnTo>
                        <a:pt x="121" y="228"/>
                      </a:lnTo>
                      <a:lnTo>
                        <a:pt x="107" y="205"/>
                      </a:lnTo>
                      <a:lnTo>
                        <a:pt x="98" y="186"/>
                      </a:lnTo>
                      <a:lnTo>
                        <a:pt x="82" y="153"/>
                      </a:lnTo>
                      <a:lnTo>
                        <a:pt x="64" y="128"/>
                      </a:lnTo>
                      <a:lnTo>
                        <a:pt x="45" y="92"/>
                      </a:lnTo>
                      <a:lnTo>
                        <a:pt x="33" y="81"/>
                      </a:lnTo>
                      <a:lnTo>
                        <a:pt x="23" y="72"/>
                      </a:lnTo>
                      <a:lnTo>
                        <a:pt x="20" y="53"/>
                      </a:lnTo>
                      <a:lnTo>
                        <a:pt x="2" y="36"/>
                      </a:lnTo>
                      <a:lnTo>
                        <a:pt x="2" y="25"/>
                      </a:lnTo>
                      <a:lnTo>
                        <a:pt x="0" y="0"/>
                      </a:lnTo>
                    </a:path>
                  </a:pathLst>
                </a:custGeom>
                <a:solidFill>
                  <a:schemeClr val="accent1"/>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grpSp>
          <p:grpSp>
            <p:nvGrpSpPr>
              <p:cNvPr id="1054" name="Group 30">
                <a:extLst>
                  <a:ext uri="{FF2B5EF4-FFF2-40B4-BE49-F238E27FC236}">
                    <a16:creationId xmlns:a16="http://schemas.microsoft.com/office/drawing/2014/main" id="{15F13683-B62E-BBBD-B9AE-86908606149E}"/>
                  </a:ext>
                </a:extLst>
              </p:cNvPr>
              <p:cNvGrpSpPr>
                <a:grpSpLocks/>
              </p:cNvGrpSpPr>
              <p:nvPr/>
            </p:nvGrpSpPr>
            <p:grpSpPr bwMode="auto">
              <a:xfrm>
                <a:off x="2314" y="617"/>
                <a:ext cx="2387" cy="2766"/>
                <a:chOff x="2314" y="617"/>
                <a:chExt cx="2387" cy="2766"/>
              </a:xfrm>
            </p:grpSpPr>
            <p:sp>
              <p:nvSpPr>
                <p:cNvPr id="1046" name="Freeform 22">
                  <a:extLst>
                    <a:ext uri="{FF2B5EF4-FFF2-40B4-BE49-F238E27FC236}">
                      <a16:creationId xmlns:a16="http://schemas.microsoft.com/office/drawing/2014/main" id="{9DD324B7-77A2-0B25-E7DA-47D4F2B327C9}"/>
                    </a:ext>
                  </a:extLst>
                </p:cNvPr>
                <p:cNvSpPr>
                  <a:spLocks/>
                </p:cNvSpPr>
                <p:nvPr/>
              </p:nvSpPr>
              <p:spPr bwMode="auto">
                <a:xfrm>
                  <a:off x="2314" y="1584"/>
                  <a:ext cx="1187" cy="1799"/>
                </a:xfrm>
                <a:custGeom>
                  <a:avLst/>
                  <a:gdLst>
                    <a:gd name="T0" fmla="*/ 906 w 1187"/>
                    <a:gd name="T1" fmla="*/ 290 h 1799"/>
                    <a:gd name="T2" fmla="*/ 1017 w 1187"/>
                    <a:gd name="T3" fmla="*/ 589 h 1799"/>
                    <a:gd name="T4" fmla="*/ 1062 w 1187"/>
                    <a:gd name="T5" fmla="*/ 664 h 1799"/>
                    <a:gd name="T6" fmla="*/ 1159 w 1187"/>
                    <a:gd name="T7" fmla="*/ 645 h 1799"/>
                    <a:gd name="T8" fmla="*/ 1184 w 1187"/>
                    <a:gd name="T9" fmla="*/ 718 h 1799"/>
                    <a:gd name="T10" fmla="*/ 1067 w 1187"/>
                    <a:gd name="T11" fmla="*/ 919 h 1799"/>
                    <a:gd name="T12" fmla="*/ 972 w 1187"/>
                    <a:gd name="T13" fmla="*/ 1150 h 1799"/>
                    <a:gd name="T14" fmla="*/ 986 w 1187"/>
                    <a:gd name="T15" fmla="*/ 1234 h 1799"/>
                    <a:gd name="T16" fmla="*/ 986 w 1187"/>
                    <a:gd name="T17" fmla="*/ 1318 h 1799"/>
                    <a:gd name="T18" fmla="*/ 943 w 1187"/>
                    <a:gd name="T19" fmla="*/ 1349 h 1799"/>
                    <a:gd name="T20" fmla="*/ 881 w 1187"/>
                    <a:gd name="T21" fmla="*/ 1463 h 1799"/>
                    <a:gd name="T22" fmla="*/ 857 w 1187"/>
                    <a:gd name="T23" fmla="*/ 1561 h 1799"/>
                    <a:gd name="T24" fmla="*/ 799 w 1187"/>
                    <a:gd name="T25" fmla="*/ 1695 h 1799"/>
                    <a:gd name="T26" fmla="*/ 766 w 1187"/>
                    <a:gd name="T27" fmla="*/ 1725 h 1799"/>
                    <a:gd name="T28" fmla="*/ 694 w 1187"/>
                    <a:gd name="T29" fmla="*/ 1792 h 1799"/>
                    <a:gd name="T30" fmla="*/ 607 w 1187"/>
                    <a:gd name="T31" fmla="*/ 1770 h 1799"/>
                    <a:gd name="T32" fmla="*/ 597 w 1187"/>
                    <a:gd name="T33" fmla="*/ 1706 h 1799"/>
                    <a:gd name="T34" fmla="*/ 558 w 1187"/>
                    <a:gd name="T35" fmla="*/ 1617 h 1799"/>
                    <a:gd name="T36" fmla="*/ 550 w 1187"/>
                    <a:gd name="T37" fmla="*/ 1541 h 1799"/>
                    <a:gd name="T38" fmla="*/ 539 w 1187"/>
                    <a:gd name="T39" fmla="*/ 1491 h 1799"/>
                    <a:gd name="T40" fmla="*/ 502 w 1187"/>
                    <a:gd name="T41" fmla="*/ 1435 h 1799"/>
                    <a:gd name="T42" fmla="*/ 478 w 1187"/>
                    <a:gd name="T43" fmla="*/ 1362 h 1799"/>
                    <a:gd name="T44" fmla="*/ 511 w 1187"/>
                    <a:gd name="T45" fmla="*/ 1240 h 1799"/>
                    <a:gd name="T46" fmla="*/ 496 w 1187"/>
                    <a:gd name="T47" fmla="*/ 1067 h 1799"/>
                    <a:gd name="T48" fmla="*/ 443 w 1187"/>
                    <a:gd name="T49" fmla="*/ 980 h 1799"/>
                    <a:gd name="T50" fmla="*/ 436 w 1187"/>
                    <a:gd name="T51" fmla="*/ 843 h 1799"/>
                    <a:gd name="T52" fmla="*/ 360 w 1187"/>
                    <a:gd name="T53" fmla="*/ 793 h 1799"/>
                    <a:gd name="T54" fmla="*/ 261 w 1187"/>
                    <a:gd name="T55" fmla="*/ 807 h 1799"/>
                    <a:gd name="T56" fmla="*/ 56 w 1187"/>
                    <a:gd name="T57" fmla="*/ 698 h 1799"/>
                    <a:gd name="T58" fmla="*/ 10 w 1187"/>
                    <a:gd name="T59" fmla="*/ 522 h 1799"/>
                    <a:gd name="T60" fmla="*/ 47 w 1187"/>
                    <a:gd name="T61" fmla="*/ 396 h 1799"/>
                    <a:gd name="T62" fmla="*/ 115 w 1187"/>
                    <a:gd name="T63" fmla="*/ 260 h 1799"/>
                    <a:gd name="T64" fmla="*/ 216 w 1187"/>
                    <a:gd name="T65" fmla="*/ 156 h 1799"/>
                    <a:gd name="T66" fmla="*/ 292 w 1187"/>
                    <a:gd name="T67" fmla="*/ 47 h 1799"/>
                    <a:gd name="T68" fmla="*/ 362 w 1187"/>
                    <a:gd name="T69" fmla="*/ 75 h 1799"/>
                    <a:gd name="T70" fmla="*/ 437 w 1187"/>
                    <a:gd name="T71" fmla="*/ 28 h 1799"/>
                    <a:gd name="T72" fmla="*/ 490 w 1187"/>
                    <a:gd name="T73" fmla="*/ 6 h 1799"/>
                    <a:gd name="T74" fmla="*/ 531 w 1187"/>
                    <a:gd name="T75" fmla="*/ 61 h 1799"/>
                    <a:gd name="T76" fmla="*/ 612 w 1187"/>
                    <a:gd name="T77" fmla="*/ 151 h 1799"/>
                    <a:gd name="T78" fmla="*/ 669 w 1187"/>
                    <a:gd name="T79" fmla="*/ 109 h 1799"/>
                    <a:gd name="T80" fmla="*/ 754 w 1187"/>
                    <a:gd name="T81" fmla="*/ 140 h 1799"/>
                    <a:gd name="T82" fmla="*/ 848 w 1187"/>
                    <a:gd name="T83" fmla="*/ 137 h 1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7" h="1799">
                      <a:moveTo>
                        <a:pt x="887" y="215"/>
                      </a:moveTo>
                      <a:lnTo>
                        <a:pt x="906" y="290"/>
                      </a:lnTo>
                      <a:lnTo>
                        <a:pt x="943" y="405"/>
                      </a:lnTo>
                      <a:lnTo>
                        <a:pt x="1017" y="589"/>
                      </a:lnTo>
                      <a:lnTo>
                        <a:pt x="1044" y="611"/>
                      </a:lnTo>
                      <a:lnTo>
                        <a:pt x="1062" y="664"/>
                      </a:lnTo>
                      <a:lnTo>
                        <a:pt x="1120" y="662"/>
                      </a:lnTo>
                      <a:lnTo>
                        <a:pt x="1159" y="645"/>
                      </a:lnTo>
                      <a:lnTo>
                        <a:pt x="1186" y="645"/>
                      </a:lnTo>
                      <a:lnTo>
                        <a:pt x="1184" y="718"/>
                      </a:lnTo>
                      <a:lnTo>
                        <a:pt x="1174" y="757"/>
                      </a:lnTo>
                      <a:lnTo>
                        <a:pt x="1067" y="919"/>
                      </a:lnTo>
                      <a:lnTo>
                        <a:pt x="970" y="1086"/>
                      </a:lnTo>
                      <a:lnTo>
                        <a:pt x="972" y="1150"/>
                      </a:lnTo>
                      <a:lnTo>
                        <a:pt x="999" y="1198"/>
                      </a:lnTo>
                      <a:lnTo>
                        <a:pt x="986" y="1234"/>
                      </a:lnTo>
                      <a:lnTo>
                        <a:pt x="994" y="1281"/>
                      </a:lnTo>
                      <a:lnTo>
                        <a:pt x="986" y="1318"/>
                      </a:lnTo>
                      <a:lnTo>
                        <a:pt x="962" y="1349"/>
                      </a:lnTo>
                      <a:lnTo>
                        <a:pt x="943" y="1349"/>
                      </a:lnTo>
                      <a:lnTo>
                        <a:pt x="910" y="1402"/>
                      </a:lnTo>
                      <a:lnTo>
                        <a:pt x="881" y="1463"/>
                      </a:lnTo>
                      <a:lnTo>
                        <a:pt x="887" y="1530"/>
                      </a:lnTo>
                      <a:lnTo>
                        <a:pt x="857" y="1561"/>
                      </a:lnTo>
                      <a:lnTo>
                        <a:pt x="830" y="1630"/>
                      </a:lnTo>
                      <a:lnTo>
                        <a:pt x="799" y="1695"/>
                      </a:lnTo>
                      <a:lnTo>
                        <a:pt x="782" y="1720"/>
                      </a:lnTo>
                      <a:lnTo>
                        <a:pt x="766" y="1725"/>
                      </a:lnTo>
                      <a:lnTo>
                        <a:pt x="739" y="1767"/>
                      </a:lnTo>
                      <a:lnTo>
                        <a:pt x="694" y="1792"/>
                      </a:lnTo>
                      <a:lnTo>
                        <a:pt x="638" y="1798"/>
                      </a:lnTo>
                      <a:lnTo>
                        <a:pt x="607" y="1770"/>
                      </a:lnTo>
                      <a:lnTo>
                        <a:pt x="603" y="1742"/>
                      </a:lnTo>
                      <a:lnTo>
                        <a:pt x="597" y="1706"/>
                      </a:lnTo>
                      <a:lnTo>
                        <a:pt x="576" y="1686"/>
                      </a:lnTo>
                      <a:lnTo>
                        <a:pt x="558" y="1617"/>
                      </a:lnTo>
                      <a:lnTo>
                        <a:pt x="552" y="1583"/>
                      </a:lnTo>
                      <a:lnTo>
                        <a:pt x="550" y="1541"/>
                      </a:lnTo>
                      <a:lnTo>
                        <a:pt x="541" y="1510"/>
                      </a:lnTo>
                      <a:lnTo>
                        <a:pt x="539" y="1491"/>
                      </a:lnTo>
                      <a:lnTo>
                        <a:pt x="521" y="1460"/>
                      </a:lnTo>
                      <a:lnTo>
                        <a:pt x="502" y="1435"/>
                      </a:lnTo>
                      <a:lnTo>
                        <a:pt x="488" y="1393"/>
                      </a:lnTo>
                      <a:lnTo>
                        <a:pt x="478" y="1362"/>
                      </a:lnTo>
                      <a:lnTo>
                        <a:pt x="482" y="1312"/>
                      </a:lnTo>
                      <a:lnTo>
                        <a:pt x="511" y="1240"/>
                      </a:lnTo>
                      <a:lnTo>
                        <a:pt x="517" y="1159"/>
                      </a:lnTo>
                      <a:lnTo>
                        <a:pt x="496" y="1067"/>
                      </a:lnTo>
                      <a:lnTo>
                        <a:pt x="465" y="1030"/>
                      </a:lnTo>
                      <a:lnTo>
                        <a:pt x="443" y="980"/>
                      </a:lnTo>
                      <a:lnTo>
                        <a:pt x="451" y="902"/>
                      </a:lnTo>
                      <a:lnTo>
                        <a:pt x="436" y="843"/>
                      </a:lnTo>
                      <a:lnTo>
                        <a:pt x="399" y="838"/>
                      </a:lnTo>
                      <a:lnTo>
                        <a:pt x="360" y="793"/>
                      </a:lnTo>
                      <a:lnTo>
                        <a:pt x="311" y="768"/>
                      </a:lnTo>
                      <a:lnTo>
                        <a:pt x="261" y="807"/>
                      </a:lnTo>
                      <a:lnTo>
                        <a:pt x="128" y="796"/>
                      </a:lnTo>
                      <a:lnTo>
                        <a:pt x="56" y="698"/>
                      </a:lnTo>
                      <a:lnTo>
                        <a:pt x="0" y="567"/>
                      </a:lnTo>
                      <a:lnTo>
                        <a:pt x="10" y="522"/>
                      </a:lnTo>
                      <a:lnTo>
                        <a:pt x="35" y="489"/>
                      </a:lnTo>
                      <a:lnTo>
                        <a:pt x="47" y="396"/>
                      </a:lnTo>
                      <a:lnTo>
                        <a:pt x="64" y="329"/>
                      </a:lnTo>
                      <a:lnTo>
                        <a:pt x="115" y="260"/>
                      </a:lnTo>
                      <a:lnTo>
                        <a:pt x="167" y="229"/>
                      </a:lnTo>
                      <a:lnTo>
                        <a:pt x="216" y="156"/>
                      </a:lnTo>
                      <a:lnTo>
                        <a:pt x="227" y="126"/>
                      </a:lnTo>
                      <a:lnTo>
                        <a:pt x="292" y="47"/>
                      </a:lnTo>
                      <a:lnTo>
                        <a:pt x="332" y="78"/>
                      </a:lnTo>
                      <a:lnTo>
                        <a:pt x="362" y="75"/>
                      </a:lnTo>
                      <a:lnTo>
                        <a:pt x="397" y="34"/>
                      </a:lnTo>
                      <a:lnTo>
                        <a:pt x="437" y="28"/>
                      </a:lnTo>
                      <a:lnTo>
                        <a:pt x="465" y="39"/>
                      </a:lnTo>
                      <a:lnTo>
                        <a:pt x="490" y="6"/>
                      </a:lnTo>
                      <a:lnTo>
                        <a:pt x="523" y="0"/>
                      </a:lnTo>
                      <a:lnTo>
                        <a:pt x="531" y="61"/>
                      </a:lnTo>
                      <a:lnTo>
                        <a:pt x="552" y="106"/>
                      </a:lnTo>
                      <a:lnTo>
                        <a:pt x="612" y="151"/>
                      </a:lnTo>
                      <a:lnTo>
                        <a:pt x="663" y="159"/>
                      </a:lnTo>
                      <a:lnTo>
                        <a:pt x="669" y="109"/>
                      </a:lnTo>
                      <a:lnTo>
                        <a:pt x="708" y="109"/>
                      </a:lnTo>
                      <a:lnTo>
                        <a:pt x="754" y="140"/>
                      </a:lnTo>
                      <a:lnTo>
                        <a:pt x="805" y="156"/>
                      </a:lnTo>
                      <a:lnTo>
                        <a:pt x="848" y="137"/>
                      </a:lnTo>
                      <a:lnTo>
                        <a:pt x="887" y="215"/>
                      </a:lnTo>
                    </a:path>
                  </a:pathLst>
                </a:custGeom>
                <a:solidFill>
                  <a:schemeClr val="accent1"/>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grpSp>
              <p:nvGrpSpPr>
                <p:cNvPr id="1051" name="Group 27">
                  <a:extLst>
                    <a:ext uri="{FF2B5EF4-FFF2-40B4-BE49-F238E27FC236}">
                      <a16:creationId xmlns:a16="http://schemas.microsoft.com/office/drawing/2014/main" id="{2FEA0E4C-D6D8-0479-5952-3BC149DFE3D8}"/>
                    </a:ext>
                  </a:extLst>
                </p:cNvPr>
                <p:cNvGrpSpPr>
                  <a:grpSpLocks/>
                </p:cNvGrpSpPr>
                <p:nvPr/>
              </p:nvGrpSpPr>
              <p:grpSpPr bwMode="auto">
                <a:xfrm>
                  <a:off x="2395" y="617"/>
                  <a:ext cx="526" cy="620"/>
                  <a:chOff x="2395" y="617"/>
                  <a:chExt cx="526" cy="620"/>
                </a:xfrm>
              </p:grpSpPr>
              <p:grpSp>
                <p:nvGrpSpPr>
                  <p:cNvPr id="1049" name="Group 25">
                    <a:extLst>
                      <a:ext uri="{FF2B5EF4-FFF2-40B4-BE49-F238E27FC236}">
                        <a16:creationId xmlns:a16="http://schemas.microsoft.com/office/drawing/2014/main" id="{F7EF9F75-7B9C-47C9-A5CC-9A7E4E0ABCEE}"/>
                      </a:ext>
                    </a:extLst>
                  </p:cNvPr>
                  <p:cNvGrpSpPr>
                    <a:grpSpLocks/>
                  </p:cNvGrpSpPr>
                  <p:nvPr/>
                </p:nvGrpSpPr>
                <p:grpSpPr bwMode="auto">
                  <a:xfrm>
                    <a:off x="2603" y="1004"/>
                    <a:ext cx="165" cy="233"/>
                    <a:chOff x="2603" y="1004"/>
                    <a:chExt cx="165" cy="233"/>
                  </a:xfrm>
                </p:grpSpPr>
                <p:sp>
                  <p:nvSpPr>
                    <p:cNvPr id="1047" name="Freeform 23">
                      <a:extLst>
                        <a:ext uri="{FF2B5EF4-FFF2-40B4-BE49-F238E27FC236}">
                          <a16:creationId xmlns:a16="http://schemas.microsoft.com/office/drawing/2014/main" id="{29B7316C-3018-312B-2D7C-FBF19C243DFA}"/>
                        </a:ext>
                      </a:extLst>
                    </p:cNvPr>
                    <p:cNvSpPr>
                      <a:spLocks/>
                    </p:cNvSpPr>
                    <p:nvPr/>
                  </p:nvSpPr>
                  <p:spPr bwMode="auto">
                    <a:xfrm>
                      <a:off x="2603" y="1089"/>
                      <a:ext cx="78" cy="132"/>
                    </a:xfrm>
                    <a:custGeom>
                      <a:avLst/>
                      <a:gdLst>
                        <a:gd name="T0" fmla="*/ 18 w 78"/>
                        <a:gd name="T1" fmla="*/ 40 h 132"/>
                        <a:gd name="T2" fmla="*/ 24 w 78"/>
                        <a:gd name="T3" fmla="*/ 26 h 132"/>
                        <a:gd name="T4" fmla="*/ 38 w 78"/>
                        <a:gd name="T5" fmla="*/ 26 h 132"/>
                        <a:gd name="T6" fmla="*/ 57 w 78"/>
                        <a:gd name="T7" fmla="*/ 0 h 132"/>
                        <a:gd name="T8" fmla="*/ 63 w 78"/>
                        <a:gd name="T9" fmla="*/ 17 h 132"/>
                        <a:gd name="T10" fmla="*/ 73 w 78"/>
                        <a:gd name="T11" fmla="*/ 17 h 132"/>
                        <a:gd name="T12" fmla="*/ 77 w 78"/>
                        <a:gd name="T13" fmla="*/ 26 h 132"/>
                        <a:gd name="T14" fmla="*/ 71 w 78"/>
                        <a:gd name="T15" fmla="*/ 40 h 132"/>
                        <a:gd name="T16" fmla="*/ 63 w 78"/>
                        <a:gd name="T17" fmla="*/ 46 h 132"/>
                        <a:gd name="T18" fmla="*/ 63 w 78"/>
                        <a:gd name="T19" fmla="*/ 57 h 132"/>
                        <a:gd name="T20" fmla="*/ 61 w 78"/>
                        <a:gd name="T21" fmla="*/ 63 h 132"/>
                        <a:gd name="T22" fmla="*/ 59 w 78"/>
                        <a:gd name="T23" fmla="*/ 71 h 132"/>
                        <a:gd name="T24" fmla="*/ 63 w 78"/>
                        <a:gd name="T25" fmla="*/ 83 h 132"/>
                        <a:gd name="T26" fmla="*/ 57 w 78"/>
                        <a:gd name="T27" fmla="*/ 94 h 132"/>
                        <a:gd name="T28" fmla="*/ 51 w 78"/>
                        <a:gd name="T29" fmla="*/ 100 h 132"/>
                        <a:gd name="T30" fmla="*/ 45 w 78"/>
                        <a:gd name="T31" fmla="*/ 100 h 132"/>
                        <a:gd name="T32" fmla="*/ 43 w 78"/>
                        <a:gd name="T33" fmla="*/ 103 h 132"/>
                        <a:gd name="T34" fmla="*/ 41 w 78"/>
                        <a:gd name="T35" fmla="*/ 111 h 132"/>
                        <a:gd name="T36" fmla="*/ 32 w 78"/>
                        <a:gd name="T37" fmla="*/ 114 h 132"/>
                        <a:gd name="T38" fmla="*/ 30 w 78"/>
                        <a:gd name="T39" fmla="*/ 111 h 132"/>
                        <a:gd name="T40" fmla="*/ 22 w 78"/>
                        <a:gd name="T41" fmla="*/ 120 h 132"/>
                        <a:gd name="T42" fmla="*/ 20 w 78"/>
                        <a:gd name="T43" fmla="*/ 122 h 132"/>
                        <a:gd name="T44" fmla="*/ 10 w 78"/>
                        <a:gd name="T45" fmla="*/ 131 h 132"/>
                        <a:gd name="T46" fmla="*/ 6 w 78"/>
                        <a:gd name="T47" fmla="*/ 131 h 132"/>
                        <a:gd name="T48" fmla="*/ 4 w 78"/>
                        <a:gd name="T49" fmla="*/ 125 h 132"/>
                        <a:gd name="T50" fmla="*/ 2 w 78"/>
                        <a:gd name="T51" fmla="*/ 111 h 132"/>
                        <a:gd name="T52" fmla="*/ 0 w 78"/>
                        <a:gd name="T53" fmla="*/ 108 h 132"/>
                        <a:gd name="T54" fmla="*/ 0 w 78"/>
                        <a:gd name="T55" fmla="*/ 97 h 132"/>
                        <a:gd name="T56" fmla="*/ 6 w 78"/>
                        <a:gd name="T57" fmla="*/ 91 h 132"/>
                        <a:gd name="T58" fmla="*/ 12 w 78"/>
                        <a:gd name="T59" fmla="*/ 85 h 132"/>
                        <a:gd name="T60" fmla="*/ 16 w 78"/>
                        <a:gd name="T61" fmla="*/ 74 h 132"/>
                        <a:gd name="T62" fmla="*/ 22 w 78"/>
                        <a:gd name="T63" fmla="*/ 74 h 132"/>
                        <a:gd name="T64" fmla="*/ 26 w 78"/>
                        <a:gd name="T65" fmla="*/ 77 h 132"/>
                        <a:gd name="T66" fmla="*/ 32 w 78"/>
                        <a:gd name="T67" fmla="*/ 74 h 132"/>
                        <a:gd name="T68" fmla="*/ 26 w 78"/>
                        <a:gd name="T69" fmla="*/ 71 h 132"/>
                        <a:gd name="T70" fmla="*/ 18 w 78"/>
                        <a:gd name="T71" fmla="*/ 4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8" h="132">
                          <a:moveTo>
                            <a:pt x="18" y="40"/>
                          </a:moveTo>
                          <a:lnTo>
                            <a:pt x="24" y="26"/>
                          </a:lnTo>
                          <a:lnTo>
                            <a:pt x="38" y="26"/>
                          </a:lnTo>
                          <a:lnTo>
                            <a:pt x="57" y="0"/>
                          </a:lnTo>
                          <a:lnTo>
                            <a:pt x="63" y="17"/>
                          </a:lnTo>
                          <a:lnTo>
                            <a:pt x="73" y="17"/>
                          </a:lnTo>
                          <a:lnTo>
                            <a:pt x="77" y="26"/>
                          </a:lnTo>
                          <a:lnTo>
                            <a:pt x="71" y="40"/>
                          </a:lnTo>
                          <a:lnTo>
                            <a:pt x="63" y="46"/>
                          </a:lnTo>
                          <a:lnTo>
                            <a:pt x="63" y="57"/>
                          </a:lnTo>
                          <a:lnTo>
                            <a:pt x="61" y="63"/>
                          </a:lnTo>
                          <a:lnTo>
                            <a:pt x="59" y="71"/>
                          </a:lnTo>
                          <a:lnTo>
                            <a:pt x="63" y="83"/>
                          </a:lnTo>
                          <a:lnTo>
                            <a:pt x="57" y="94"/>
                          </a:lnTo>
                          <a:lnTo>
                            <a:pt x="51" y="100"/>
                          </a:lnTo>
                          <a:lnTo>
                            <a:pt x="45" y="100"/>
                          </a:lnTo>
                          <a:lnTo>
                            <a:pt x="43" y="103"/>
                          </a:lnTo>
                          <a:lnTo>
                            <a:pt x="41" y="111"/>
                          </a:lnTo>
                          <a:lnTo>
                            <a:pt x="32" y="114"/>
                          </a:lnTo>
                          <a:lnTo>
                            <a:pt x="30" y="111"/>
                          </a:lnTo>
                          <a:lnTo>
                            <a:pt x="22" y="120"/>
                          </a:lnTo>
                          <a:lnTo>
                            <a:pt x="20" y="122"/>
                          </a:lnTo>
                          <a:lnTo>
                            <a:pt x="10" y="131"/>
                          </a:lnTo>
                          <a:lnTo>
                            <a:pt x="6" y="131"/>
                          </a:lnTo>
                          <a:lnTo>
                            <a:pt x="4" y="125"/>
                          </a:lnTo>
                          <a:lnTo>
                            <a:pt x="2" y="111"/>
                          </a:lnTo>
                          <a:lnTo>
                            <a:pt x="0" y="108"/>
                          </a:lnTo>
                          <a:lnTo>
                            <a:pt x="0" y="97"/>
                          </a:lnTo>
                          <a:lnTo>
                            <a:pt x="6" y="91"/>
                          </a:lnTo>
                          <a:lnTo>
                            <a:pt x="12" y="85"/>
                          </a:lnTo>
                          <a:lnTo>
                            <a:pt x="16" y="74"/>
                          </a:lnTo>
                          <a:lnTo>
                            <a:pt x="22" y="74"/>
                          </a:lnTo>
                          <a:lnTo>
                            <a:pt x="26" y="77"/>
                          </a:lnTo>
                          <a:lnTo>
                            <a:pt x="32" y="74"/>
                          </a:lnTo>
                          <a:lnTo>
                            <a:pt x="26" y="71"/>
                          </a:lnTo>
                          <a:lnTo>
                            <a:pt x="18" y="40"/>
                          </a:lnTo>
                        </a:path>
                      </a:pathLst>
                    </a:custGeom>
                    <a:solidFill>
                      <a:schemeClr val="accent1"/>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sp>
                  <p:nvSpPr>
                    <p:cNvPr id="1048" name="Freeform 24">
                      <a:extLst>
                        <a:ext uri="{FF2B5EF4-FFF2-40B4-BE49-F238E27FC236}">
                          <a16:creationId xmlns:a16="http://schemas.microsoft.com/office/drawing/2014/main" id="{3AAAE158-FCD7-D7F5-35E8-410D6618DA93}"/>
                        </a:ext>
                      </a:extLst>
                    </p:cNvPr>
                    <p:cNvSpPr>
                      <a:spLocks/>
                    </p:cNvSpPr>
                    <p:nvPr/>
                  </p:nvSpPr>
                  <p:spPr bwMode="auto">
                    <a:xfrm>
                      <a:off x="2674" y="1004"/>
                      <a:ext cx="94" cy="233"/>
                    </a:xfrm>
                    <a:custGeom>
                      <a:avLst/>
                      <a:gdLst>
                        <a:gd name="T0" fmla="*/ 36 w 94"/>
                        <a:gd name="T1" fmla="*/ 25 h 233"/>
                        <a:gd name="T2" fmla="*/ 57 w 94"/>
                        <a:gd name="T3" fmla="*/ 22 h 233"/>
                        <a:gd name="T4" fmla="*/ 65 w 94"/>
                        <a:gd name="T5" fmla="*/ 14 h 233"/>
                        <a:gd name="T6" fmla="*/ 75 w 94"/>
                        <a:gd name="T7" fmla="*/ 6 h 233"/>
                        <a:gd name="T8" fmla="*/ 93 w 94"/>
                        <a:gd name="T9" fmla="*/ 3 h 233"/>
                        <a:gd name="T10" fmla="*/ 87 w 94"/>
                        <a:gd name="T11" fmla="*/ 22 h 233"/>
                        <a:gd name="T12" fmla="*/ 79 w 94"/>
                        <a:gd name="T13" fmla="*/ 28 h 233"/>
                        <a:gd name="T14" fmla="*/ 67 w 94"/>
                        <a:gd name="T15" fmla="*/ 45 h 233"/>
                        <a:gd name="T16" fmla="*/ 81 w 94"/>
                        <a:gd name="T17" fmla="*/ 45 h 233"/>
                        <a:gd name="T18" fmla="*/ 93 w 94"/>
                        <a:gd name="T19" fmla="*/ 45 h 233"/>
                        <a:gd name="T20" fmla="*/ 85 w 94"/>
                        <a:gd name="T21" fmla="*/ 64 h 233"/>
                        <a:gd name="T22" fmla="*/ 71 w 94"/>
                        <a:gd name="T23" fmla="*/ 73 h 233"/>
                        <a:gd name="T24" fmla="*/ 69 w 94"/>
                        <a:gd name="T25" fmla="*/ 87 h 233"/>
                        <a:gd name="T26" fmla="*/ 81 w 94"/>
                        <a:gd name="T27" fmla="*/ 106 h 233"/>
                        <a:gd name="T28" fmla="*/ 87 w 94"/>
                        <a:gd name="T29" fmla="*/ 126 h 233"/>
                        <a:gd name="T30" fmla="*/ 93 w 94"/>
                        <a:gd name="T31" fmla="*/ 151 h 233"/>
                        <a:gd name="T32" fmla="*/ 89 w 94"/>
                        <a:gd name="T33" fmla="*/ 182 h 233"/>
                        <a:gd name="T34" fmla="*/ 79 w 94"/>
                        <a:gd name="T35" fmla="*/ 196 h 233"/>
                        <a:gd name="T36" fmla="*/ 87 w 94"/>
                        <a:gd name="T37" fmla="*/ 218 h 233"/>
                        <a:gd name="T38" fmla="*/ 65 w 94"/>
                        <a:gd name="T39" fmla="*/ 218 h 233"/>
                        <a:gd name="T40" fmla="*/ 53 w 94"/>
                        <a:gd name="T41" fmla="*/ 215 h 233"/>
                        <a:gd name="T42" fmla="*/ 36 w 94"/>
                        <a:gd name="T43" fmla="*/ 224 h 233"/>
                        <a:gd name="T44" fmla="*/ 26 w 94"/>
                        <a:gd name="T45" fmla="*/ 226 h 233"/>
                        <a:gd name="T46" fmla="*/ 14 w 94"/>
                        <a:gd name="T47" fmla="*/ 229 h 233"/>
                        <a:gd name="T48" fmla="*/ 4 w 94"/>
                        <a:gd name="T49" fmla="*/ 221 h 233"/>
                        <a:gd name="T50" fmla="*/ 0 w 94"/>
                        <a:gd name="T51" fmla="*/ 207 h 233"/>
                        <a:gd name="T52" fmla="*/ 10 w 94"/>
                        <a:gd name="T53" fmla="*/ 193 h 233"/>
                        <a:gd name="T54" fmla="*/ 24 w 94"/>
                        <a:gd name="T55" fmla="*/ 190 h 233"/>
                        <a:gd name="T56" fmla="*/ 16 w 94"/>
                        <a:gd name="T57" fmla="*/ 182 h 233"/>
                        <a:gd name="T58" fmla="*/ 16 w 94"/>
                        <a:gd name="T59" fmla="*/ 168 h 233"/>
                        <a:gd name="T60" fmla="*/ 28 w 94"/>
                        <a:gd name="T61" fmla="*/ 159 h 233"/>
                        <a:gd name="T62" fmla="*/ 38 w 94"/>
                        <a:gd name="T63" fmla="*/ 157 h 233"/>
                        <a:gd name="T64" fmla="*/ 44 w 94"/>
                        <a:gd name="T65" fmla="*/ 131 h 233"/>
                        <a:gd name="T66" fmla="*/ 49 w 94"/>
                        <a:gd name="T67" fmla="*/ 106 h 233"/>
                        <a:gd name="T68" fmla="*/ 40 w 94"/>
                        <a:gd name="T69" fmla="*/ 89 h 233"/>
                        <a:gd name="T70" fmla="*/ 20 w 94"/>
                        <a:gd name="T71" fmla="*/ 84 h 233"/>
                        <a:gd name="T72" fmla="*/ 30 w 94"/>
                        <a:gd name="T73" fmla="*/ 3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4" h="233">
                          <a:moveTo>
                            <a:pt x="30" y="34"/>
                          </a:moveTo>
                          <a:lnTo>
                            <a:pt x="36" y="25"/>
                          </a:lnTo>
                          <a:lnTo>
                            <a:pt x="53" y="28"/>
                          </a:lnTo>
                          <a:lnTo>
                            <a:pt x="57" y="22"/>
                          </a:lnTo>
                          <a:lnTo>
                            <a:pt x="61" y="14"/>
                          </a:lnTo>
                          <a:lnTo>
                            <a:pt x="65" y="14"/>
                          </a:lnTo>
                          <a:lnTo>
                            <a:pt x="69" y="11"/>
                          </a:lnTo>
                          <a:lnTo>
                            <a:pt x="75" y="6"/>
                          </a:lnTo>
                          <a:lnTo>
                            <a:pt x="83" y="0"/>
                          </a:lnTo>
                          <a:lnTo>
                            <a:pt x="93" y="3"/>
                          </a:lnTo>
                          <a:lnTo>
                            <a:pt x="91" y="14"/>
                          </a:lnTo>
                          <a:lnTo>
                            <a:pt x="87" y="22"/>
                          </a:lnTo>
                          <a:lnTo>
                            <a:pt x="83" y="25"/>
                          </a:lnTo>
                          <a:lnTo>
                            <a:pt x="79" y="28"/>
                          </a:lnTo>
                          <a:lnTo>
                            <a:pt x="67" y="34"/>
                          </a:lnTo>
                          <a:lnTo>
                            <a:pt x="67" y="45"/>
                          </a:lnTo>
                          <a:lnTo>
                            <a:pt x="69" y="50"/>
                          </a:lnTo>
                          <a:lnTo>
                            <a:pt x="81" y="45"/>
                          </a:lnTo>
                          <a:lnTo>
                            <a:pt x="91" y="39"/>
                          </a:lnTo>
                          <a:lnTo>
                            <a:pt x="93" y="45"/>
                          </a:lnTo>
                          <a:lnTo>
                            <a:pt x="93" y="61"/>
                          </a:lnTo>
                          <a:lnTo>
                            <a:pt x="85" y="64"/>
                          </a:lnTo>
                          <a:lnTo>
                            <a:pt x="77" y="64"/>
                          </a:lnTo>
                          <a:lnTo>
                            <a:pt x="71" y="73"/>
                          </a:lnTo>
                          <a:lnTo>
                            <a:pt x="69" y="78"/>
                          </a:lnTo>
                          <a:lnTo>
                            <a:pt x="69" y="87"/>
                          </a:lnTo>
                          <a:lnTo>
                            <a:pt x="75" y="98"/>
                          </a:lnTo>
                          <a:lnTo>
                            <a:pt x="81" y="106"/>
                          </a:lnTo>
                          <a:lnTo>
                            <a:pt x="85" y="115"/>
                          </a:lnTo>
                          <a:lnTo>
                            <a:pt x="87" y="126"/>
                          </a:lnTo>
                          <a:lnTo>
                            <a:pt x="89" y="137"/>
                          </a:lnTo>
                          <a:lnTo>
                            <a:pt x="93" y="151"/>
                          </a:lnTo>
                          <a:lnTo>
                            <a:pt x="93" y="171"/>
                          </a:lnTo>
                          <a:lnTo>
                            <a:pt x="89" y="182"/>
                          </a:lnTo>
                          <a:lnTo>
                            <a:pt x="81" y="190"/>
                          </a:lnTo>
                          <a:lnTo>
                            <a:pt x="79" y="196"/>
                          </a:lnTo>
                          <a:lnTo>
                            <a:pt x="83" y="207"/>
                          </a:lnTo>
                          <a:lnTo>
                            <a:pt x="87" y="218"/>
                          </a:lnTo>
                          <a:lnTo>
                            <a:pt x="75" y="218"/>
                          </a:lnTo>
                          <a:lnTo>
                            <a:pt x="65" y="218"/>
                          </a:lnTo>
                          <a:lnTo>
                            <a:pt x="61" y="215"/>
                          </a:lnTo>
                          <a:lnTo>
                            <a:pt x="53" y="215"/>
                          </a:lnTo>
                          <a:lnTo>
                            <a:pt x="44" y="218"/>
                          </a:lnTo>
                          <a:lnTo>
                            <a:pt x="36" y="224"/>
                          </a:lnTo>
                          <a:lnTo>
                            <a:pt x="30" y="224"/>
                          </a:lnTo>
                          <a:lnTo>
                            <a:pt x="26" y="226"/>
                          </a:lnTo>
                          <a:lnTo>
                            <a:pt x="16" y="232"/>
                          </a:lnTo>
                          <a:lnTo>
                            <a:pt x="14" y="229"/>
                          </a:lnTo>
                          <a:lnTo>
                            <a:pt x="10" y="224"/>
                          </a:lnTo>
                          <a:lnTo>
                            <a:pt x="4" y="221"/>
                          </a:lnTo>
                          <a:lnTo>
                            <a:pt x="0" y="218"/>
                          </a:lnTo>
                          <a:lnTo>
                            <a:pt x="0" y="207"/>
                          </a:lnTo>
                          <a:lnTo>
                            <a:pt x="4" y="193"/>
                          </a:lnTo>
                          <a:lnTo>
                            <a:pt x="10" y="193"/>
                          </a:lnTo>
                          <a:lnTo>
                            <a:pt x="16" y="190"/>
                          </a:lnTo>
                          <a:lnTo>
                            <a:pt x="24" y="190"/>
                          </a:lnTo>
                          <a:lnTo>
                            <a:pt x="24" y="187"/>
                          </a:lnTo>
                          <a:lnTo>
                            <a:pt x="16" y="182"/>
                          </a:lnTo>
                          <a:lnTo>
                            <a:pt x="16" y="173"/>
                          </a:lnTo>
                          <a:lnTo>
                            <a:pt x="16" y="168"/>
                          </a:lnTo>
                          <a:lnTo>
                            <a:pt x="24" y="162"/>
                          </a:lnTo>
                          <a:lnTo>
                            <a:pt x="28" y="159"/>
                          </a:lnTo>
                          <a:lnTo>
                            <a:pt x="32" y="157"/>
                          </a:lnTo>
                          <a:lnTo>
                            <a:pt x="38" y="157"/>
                          </a:lnTo>
                          <a:lnTo>
                            <a:pt x="42" y="154"/>
                          </a:lnTo>
                          <a:lnTo>
                            <a:pt x="44" y="131"/>
                          </a:lnTo>
                          <a:lnTo>
                            <a:pt x="49" y="115"/>
                          </a:lnTo>
                          <a:lnTo>
                            <a:pt x="49" y="106"/>
                          </a:lnTo>
                          <a:lnTo>
                            <a:pt x="36" y="103"/>
                          </a:lnTo>
                          <a:lnTo>
                            <a:pt x="40" y="89"/>
                          </a:lnTo>
                          <a:lnTo>
                            <a:pt x="30" y="81"/>
                          </a:lnTo>
                          <a:lnTo>
                            <a:pt x="20" y="84"/>
                          </a:lnTo>
                          <a:lnTo>
                            <a:pt x="32" y="64"/>
                          </a:lnTo>
                          <a:lnTo>
                            <a:pt x="30" y="34"/>
                          </a:lnTo>
                        </a:path>
                      </a:pathLst>
                    </a:custGeom>
                    <a:solidFill>
                      <a:schemeClr val="accent1"/>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grpSp>
              <p:sp>
                <p:nvSpPr>
                  <p:cNvPr id="1050" name="Freeform 26">
                    <a:extLst>
                      <a:ext uri="{FF2B5EF4-FFF2-40B4-BE49-F238E27FC236}">
                        <a16:creationId xmlns:a16="http://schemas.microsoft.com/office/drawing/2014/main" id="{A2FDFE3A-5D28-F88A-A647-0CE79AF11C6A}"/>
                      </a:ext>
                    </a:extLst>
                  </p:cNvPr>
                  <p:cNvSpPr>
                    <a:spLocks/>
                  </p:cNvSpPr>
                  <p:nvPr/>
                </p:nvSpPr>
                <p:spPr bwMode="auto">
                  <a:xfrm>
                    <a:off x="2395" y="617"/>
                    <a:ext cx="526" cy="390"/>
                  </a:xfrm>
                  <a:custGeom>
                    <a:avLst/>
                    <a:gdLst>
                      <a:gd name="T0" fmla="*/ 33 w 526"/>
                      <a:gd name="T1" fmla="*/ 381 h 390"/>
                      <a:gd name="T2" fmla="*/ 53 w 526"/>
                      <a:gd name="T3" fmla="*/ 353 h 390"/>
                      <a:gd name="T4" fmla="*/ 64 w 526"/>
                      <a:gd name="T5" fmla="*/ 344 h 390"/>
                      <a:gd name="T6" fmla="*/ 82 w 526"/>
                      <a:gd name="T7" fmla="*/ 336 h 390"/>
                      <a:gd name="T8" fmla="*/ 95 w 526"/>
                      <a:gd name="T9" fmla="*/ 336 h 390"/>
                      <a:gd name="T10" fmla="*/ 107 w 526"/>
                      <a:gd name="T11" fmla="*/ 325 h 390"/>
                      <a:gd name="T12" fmla="*/ 121 w 526"/>
                      <a:gd name="T13" fmla="*/ 308 h 390"/>
                      <a:gd name="T14" fmla="*/ 134 w 526"/>
                      <a:gd name="T15" fmla="*/ 299 h 390"/>
                      <a:gd name="T16" fmla="*/ 148 w 526"/>
                      <a:gd name="T17" fmla="*/ 291 h 390"/>
                      <a:gd name="T18" fmla="*/ 163 w 526"/>
                      <a:gd name="T19" fmla="*/ 280 h 390"/>
                      <a:gd name="T20" fmla="*/ 183 w 526"/>
                      <a:gd name="T21" fmla="*/ 274 h 390"/>
                      <a:gd name="T22" fmla="*/ 214 w 526"/>
                      <a:gd name="T23" fmla="*/ 280 h 390"/>
                      <a:gd name="T24" fmla="*/ 239 w 526"/>
                      <a:gd name="T25" fmla="*/ 269 h 390"/>
                      <a:gd name="T26" fmla="*/ 253 w 526"/>
                      <a:gd name="T27" fmla="*/ 241 h 390"/>
                      <a:gd name="T28" fmla="*/ 270 w 526"/>
                      <a:gd name="T29" fmla="*/ 218 h 390"/>
                      <a:gd name="T30" fmla="*/ 282 w 526"/>
                      <a:gd name="T31" fmla="*/ 199 h 390"/>
                      <a:gd name="T32" fmla="*/ 292 w 526"/>
                      <a:gd name="T33" fmla="*/ 182 h 390"/>
                      <a:gd name="T34" fmla="*/ 315 w 526"/>
                      <a:gd name="T35" fmla="*/ 165 h 390"/>
                      <a:gd name="T36" fmla="*/ 311 w 526"/>
                      <a:gd name="T37" fmla="*/ 188 h 390"/>
                      <a:gd name="T38" fmla="*/ 329 w 526"/>
                      <a:gd name="T39" fmla="*/ 199 h 390"/>
                      <a:gd name="T40" fmla="*/ 344 w 526"/>
                      <a:gd name="T41" fmla="*/ 190 h 390"/>
                      <a:gd name="T42" fmla="*/ 350 w 526"/>
                      <a:gd name="T43" fmla="*/ 174 h 390"/>
                      <a:gd name="T44" fmla="*/ 356 w 526"/>
                      <a:gd name="T45" fmla="*/ 157 h 390"/>
                      <a:gd name="T46" fmla="*/ 366 w 526"/>
                      <a:gd name="T47" fmla="*/ 140 h 390"/>
                      <a:gd name="T48" fmla="*/ 395 w 526"/>
                      <a:gd name="T49" fmla="*/ 140 h 390"/>
                      <a:gd name="T50" fmla="*/ 424 w 526"/>
                      <a:gd name="T51" fmla="*/ 112 h 390"/>
                      <a:gd name="T52" fmla="*/ 453 w 526"/>
                      <a:gd name="T53" fmla="*/ 92 h 390"/>
                      <a:gd name="T54" fmla="*/ 484 w 526"/>
                      <a:gd name="T55" fmla="*/ 45 h 390"/>
                      <a:gd name="T56" fmla="*/ 511 w 526"/>
                      <a:gd name="T57" fmla="*/ 22 h 390"/>
                      <a:gd name="T58" fmla="*/ 502 w 526"/>
                      <a:gd name="T59" fmla="*/ 0 h 390"/>
                      <a:gd name="T60" fmla="*/ 455 w 526"/>
                      <a:gd name="T61" fmla="*/ 14 h 390"/>
                      <a:gd name="T62" fmla="*/ 424 w 526"/>
                      <a:gd name="T63" fmla="*/ 28 h 390"/>
                      <a:gd name="T64" fmla="*/ 391 w 526"/>
                      <a:gd name="T65" fmla="*/ 36 h 390"/>
                      <a:gd name="T66" fmla="*/ 350 w 526"/>
                      <a:gd name="T67" fmla="*/ 59 h 390"/>
                      <a:gd name="T68" fmla="*/ 315 w 526"/>
                      <a:gd name="T69" fmla="*/ 73 h 390"/>
                      <a:gd name="T70" fmla="*/ 278 w 526"/>
                      <a:gd name="T71" fmla="*/ 92 h 390"/>
                      <a:gd name="T72" fmla="*/ 253 w 526"/>
                      <a:gd name="T73" fmla="*/ 120 h 390"/>
                      <a:gd name="T74" fmla="*/ 231 w 526"/>
                      <a:gd name="T75" fmla="*/ 140 h 390"/>
                      <a:gd name="T76" fmla="*/ 189 w 526"/>
                      <a:gd name="T77" fmla="*/ 174 h 390"/>
                      <a:gd name="T78" fmla="*/ 146 w 526"/>
                      <a:gd name="T79" fmla="*/ 215 h 390"/>
                      <a:gd name="T80" fmla="*/ 109 w 526"/>
                      <a:gd name="T81" fmla="*/ 246 h 390"/>
                      <a:gd name="T82" fmla="*/ 80 w 526"/>
                      <a:gd name="T83" fmla="*/ 288 h 390"/>
                      <a:gd name="T84" fmla="*/ 49 w 526"/>
                      <a:gd name="T85" fmla="*/ 316 h 390"/>
                      <a:gd name="T86" fmla="*/ 0 w 526"/>
                      <a:gd name="T87" fmla="*/ 389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26" h="390">
                        <a:moveTo>
                          <a:pt x="0" y="389"/>
                        </a:moveTo>
                        <a:lnTo>
                          <a:pt x="33" y="381"/>
                        </a:lnTo>
                        <a:lnTo>
                          <a:pt x="45" y="364"/>
                        </a:lnTo>
                        <a:lnTo>
                          <a:pt x="53" y="353"/>
                        </a:lnTo>
                        <a:lnTo>
                          <a:pt x="56" y="344"/>
                        </a:lnTo>
                        <a:lnTo>
                          <a:pt x="64" y="344"/>
                        </a:lnTo>
                        <a:lnTo>
                          <a:pt x="72" y="336"/>
                        </a:lnTo>
                        <a:lnTo>
                          <a:pt x="82" y="336"/>
                        </a:lnTo>
                        <a:lnTo>
                          <a:pt x="88" y="336"/>
                        </a:lnTo>
                        <a:lnTo>
                          <a:pt x="95" y="336"/>
                        </a:lnTo>
                        <a:lnTo>
                          <a:pt x="99" y="336"/>
                        </a:lnTo>
                        <a:lnTo>
                          <a:pt x="107" y="325"/>
                        </a:lnTo>
                        <a:lnTo>
                          <a:pt x="111" y="316"/>
                        </a:lnTo>
                        <a:lnTo>
                          <a:pt x="121" y="308"/>
                        </a:lnTo>
                        <a:lnTo>
                          <a:pt x="128" y="305"/>
                        </a:lnTo>
                        <a:lnTo>
                          <a:pt x="134" y="299"/>
                        </a:lnTo>
                        <a:lnTo>
                          <a:pt x="142" y="297"/>
                        </a:lnTo>
                        <a:lnTo>
                          <a:pt x="148" y="291"/>
                        </a:lnTo>
                        <a:lnTo>
                          <a:pt x="156" y="285"/>
                        </a:lnTo>
                        <a:lnTo>
                          <a:pt x="163" y="280"/>
                        </a:lnTo>
                        <a:lnTo>
                          <a:pt x="173" y="271"/>
                        </a:lnTo>
                        <a:lnTo>
                          <a:pt x="183" y="274"/>
                        </a:lnTo>
                        <a:lnTo>
                          <a:pt x="198" y="280"/>
                        </a:lnTo>
                        <a:lnTo>
                          <a:pt x="214" y="280"/>
                        </a:lnTo>
                        <a:lnTo>
                          <a:pt x="231" y="271"/>
                        </a:lnTo>
                        <a:lnTo>
                          <a:pt x="239" y="269"/>
                        </a:lnTo>
                        <a:lnTo>
                          <a:pt x="245" y="252"/>
                        </a:lnTo>
                        <a:lnTo>
                          <a:pt x="253" y="241"/>
                        </a:lnTo>
                        <a:lnTo>
                          <a:pt x="266" y="227"/>
                        </a:lnTo>
                        <a:lnTo>
                          <a:pt x="270" y="218"/>
                        </a:lnTo>
                        <a:lnTo>
                          <a:pt x="270" y="207"/>
                        </a:lnTo>
                        <a:lnTo>
                          <a:pt x="282" y="199"/>
                        </a:lnTo>
                        <a:lnTo>
                          <a:pt x="288" y="190"/>
                        </a:lnTo>
                        <a:lnTo>
                          <a:pt x="292" y="182"/>
                        </a:lnTo>
                        <a:lnTo>
                          <a:pt x="296" y="182"/>
                        </a:lnTo>
                        <a:lnTo>
                          <a:pt x="315" y="165"/>
                        </a:lnTo>
                        <a:lnTo>
                          <a:pt x="315" y="182"/>
                        </a:lnTo>
                        <a:lnTo>
                          <a:pt x="311" y="188"/>
                        </a:lnTo>
                        <a:lnTo>
                          <a:pt x="315" y="196"/>
                        </a:lnTo>
                        <a:lnTo>
                          <a:pt x="329" y="199"/>
                        </a:lnTo>
                        <a:lnTo>
                          <a:pt x="336" y="199"/>
                        </a:lnTo>
                        <a:lnTo>
                          <a:pt x="344" y="190"/>
                        </a:lnTo>
                        <a:lnTo>
                          <a:pt x="350" y="182"/>
                        </a:lnTo>
                        <a:lnTo>
                          <a:pt x="350" y="174"/>
                        </a:lnTo>
                        <a:lnTo>
                          <a:pt x="356" y="165"/>
                        </a:lnTo>
                        <a:lnTo>
                          <a:pt x="356" y="157"/>
                        </a:lnTo>
                        <a:lnTo>
                          <a:pt x="362" y="146"/>
                        </a:lnTo>
                        <a:lnTo>
                          <a:pt x="366" y="140"/>
                        </a:lnTo>
                        <a:lnTo>
                          <a:pt x="375" y="140"/>
                        </a:lnTo>
                        <a:lnTo>
                          <a:pt x="395" y="140"/>
                        </a:lnTo>
                        <a:lnTo>
                          <a:pt x="410" y="129"/>
                        </a:lnTo>
                        <a:lnTo>
                          <a:pt x="424" y="112"/>
                        </a:lnTo>
                        <a:lnTo>
                          <a:pt x="439" y="106"/>
                        </a:lnTo>
                        <a:lnTo>
                          <a:pt x="453" y="92"/>
                        </a:lnTo>
                        <a:lnTo>
                          <a:pt x="463" y="70"/>
                        </a:lnTo>
                        <a:lnTo>
                          <a:pt x="484" y="45"/>
                        </a:lnTo>
                        <a:lnTo>
                          <a:pt x="498" y="34"/>
                        </a:lnTo>
                        <a:lnTo>
                          <a:pt x="511" y="22"/>
                        </a:lnTo>
                        <a:lnTo>
                          <a:pt x="525" y="8"/>
                        </a:lnTo>
                        <a:lnTo>
                          <a:pt x="502" y="0"/>
                        </a:lnTo>
                        <a:lnTo>
                          <a:pt x="478" y="0"/>
                        </a:lnTo>
                        <a:lnTo>
                          <a:pt x="455" y="14"/>
                        </a:lnTo>
                        <a:lnTo>
                          <a:pt x="443" y="22"/>
                        </a:lnTo>
                        <a:lnTo>
                          <a:pt x="424" y="28"/>
                        </a:lnTo>
                        <a:lnTo>
                          <a:pt x="403" y="31"/>
                        </a:lnTo>
                        <a:lnTo>
                          <a:pt x="391" y="36"/>
                        </a:lnTo>
                        <a:lnTo>
                          <a:pt x="366" y="50"/>
                        </a:lnTo>
                        <a:lnTo>
                          <a:pt x="350" y="59"/>
                        </a:lnTo>
                        <a:lnTo>
                          <a:pt x="334" y="67"/>
                        </a:lnTo>
                        <a:lnTo>
                          <a:pt x="315" y="73"/>
                        </a:lnTo>
                        <a:lnTo>
                          <a:pt x="296" y="81"/>
                        </a:lnTo>
                        <a:lnTo>
                          <a:pt x="278" y="92"/>
                        </a:lnTo>
                        <a:lnTo>
                          <a:pt x="264" y="106"/>
                        </a:lnTo>
                        <a:lnTo>
                          <a:pt x="253" y="120"/>
                        </a:lnTo>
                        <a:lnTo>
                          <a:pt x="241" y="132"/>
                        </a:lnTo>
                        <a:lnTo>
                          <a:pt x="231" y="140"/>
                        </a:lnTo>
                        <a:lnTo>
                          <a:pt x="210" y="157"/>
                        </a:lnTo>
                        <a:lnTo>
                          <a:pt x="189" y="174"/>
                        </a:lnTo>
                        <a:lnTo>
                          <a:pt x="163" y="190"/>
                        </a:lnTo>
                        <a:lnTo>
                          <a:pt x="146" y="215"/>
                        </a:lnTo>
                        <a:lnTo>
                          <a:pt x="126" y="235"/>
                        </a:lnTo>
                        <a:lnTo>
                          <a:pt x="109" y="246"/>
                        </a:lnTo>
                        <a:lnTo>
                          <a:pt x="91" y="271"/>
                        </a:lnTo>
                        <a:lnTo>
                          <a:pt x="80" y="288"/>
                        </a:lnTo>
                        <a:lnTo>
                          <a:pt x="64" y="305"/>
                        </a:lnTo>
                        <a:lnTo>
                          <a:pt x="49" y="316"/>
                        </a:lnTo>
                        <a:lnTo>
                          <a:pt x="33" y="327"/>
                        </a:lnTo>
                        <a:lnTo>
                          <a:pt x="0" y="389"/>
                        </a:lnTo>
                      </a:path>
                    </a:pathLst>
                  </a:custGeom>
                  <a:solidFill>
                    <a:schemeClr val="accent1"/>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grpSp>
            <p:sp>
              <p:nvSpPr>
                <p:cNvPr id="1052" name="Freeform 28">
                  <a:extLst>
                    <a:ext uri="{FF2B5EF4-FFF2-40B4-BE49-F238E27FC236}">
                      <a16:creationId xmlns:a16="http://schemas.microsoft.com/office/drawing/2014/main" id="{54086620-8DD9-1900-9831-7609EB4F73D2}"/>
                    </a:ext>
                  </a:extLst>
                </p:cNvPr>
                <p:cNvSpPr>
                  <a:spLocks/>
                </p:cNvSpPr>
                <p:nvPr/>
              </p:nvSpPr>
              <p:spPr bwMode="auto">
                <a:xfrm>
                  <a:off x="3324" y="2815"/>
                  <a:ext cx="158" cy="378"/>
                </a:xfrm>
                <a:custGeom>
                  <a:avLst/>
                  <a:gdLst>
                    <a:gd name="T0" fmla="*/ 29 w 158"/>
                    <a:gd name="T1" fmla="*/ 117 h 378"/>
                    <a:gd name="T2" fmla="*/ 26 w 158"/>
                    <a:gd name="T3" fmla="*/ 193 h 378"/>
                    <a:gd name="T4" fmla="*/ 12 w 158"/>
                    <a:gd name="T5" fmla="*/ 240 h 378"/>
                    <a:gd name="T6" fmla="*/ 0 w 158"/>
                    <a:gd name="T7" fmla="*/ 285 h 378"/>
                    <a:gd name="T8" fmla="*/ 0 w 158"/>
                    <a:gd name="T9" fmla="*/ 318 h 378"/>
                    <a:gd name="T10" fmla="*/ 4 w 158"/>
                    <a:gd name="T11" fmla="*/ 346 h 378"/>
                    <a:gd name="T12" fmla="*/ 18 w 158"/>
                    <a:gd name="T13" fmla="*/ 371 h 378"/>
                    <a:gd name="T14" fmla="*/ 29 w 158"/>
                    <a:gd name="T15" fmla="*/ 374 h 378"/>
                    <a:gd name="T16" fmla="*/ 39 w 158"/>
                    <a:gd name="T17" fmla="*/ 374 h 378"/>
                    <a:gd name="T18" fmla="*/ 51 w 158"/>
                    <a:gd name="T19" fmla="*/ 377 h 378"/>
                    <a:gd name="T20" fmla="*/ 57 w 158"/>
                    <a:gd name="T21" fmla="*/ 357 h 378"/>
                    <a:gd name="T22" fmla="*/ 63 w 158"/>
                    <a:gd name="T23" fmla="*/ 307 h 378"/>
                    <a:gd name="T24" fmla="*/ 80 w 158"/>
                    <a:gd name="T25" fmla="*/ 274 h 378"/>
                    <a:gd name="T26" fmla="*/ 84 w 158"/>
                    <a:gd name="T27" fmla="*/ 223 h 378"/>
                    <a:gd name="T28" fmla="*/ 92 w 158"/>
                    <a:gd name="T29" fmla="*/ 204 h 378"/>
                    <a:gd name="T30" fmla="*/ 100 w 158"/>
                    <a:gd name="T31" fmla="*/ 190 h 378"/>
                    <a:gd name="T32" fmla="*/ 106 w 158"/>
                    <a:gd name="T33" fmla="*/ 154 h 378"/>
                    <a:gd name="T34" fmla="*/ 118 w 158"/>
                    <a:gd name="T35" fmla="*/ 131 h 378"/>
                    <a:gd name="T36" fmla="*/ 126 w 158"/>
                    <a:gd name="T37" fmla="*/ 114 h 378"/>
                    <a:gd name="T38" fmla="*/ 133 w 158"/>
                    <a:gd name="T39" fmla="*/ 101 h 378"/>
                    <a:gd name="T40" fmla="*/ 133 w 158"/>
                    <a:gd name="T41" fmla="*/ 92 h 378"/>
                    <a:gd name="T42" fmla="*/ 151 w 158"/>
                    <a:gd name="T43" fmla="*/ 73 h 378"/>
                    <a:gd name="T44" fmla="*/ 153 w 158"/>
                    <a:gd name="T45" fmla="*/ 42 h 378"/>
                    <a:gd name="T46" fmla="*/ 157 w 158"/>
                    <a:gd name="T47" fmla="*/ 22 h 378"/>
                    <a:gd name="T48" fmla="*/ 141 w 158"/>
                    <a:gd name="T49" fmla="*/ 14 h 378"/>
                    <a:gd name="T50" fmla="*/ 131 w 158"/>
                    <a:gd name="T51" fmla="*/ 0 h 378"/>
                    <a:gd name="T52" fmla="*/ 118 w 158"/>
                    <a:gd name="T53" fmla="*/ 14 h 378"/>
                    <a:gd name="T54" fmla="*/ 106 w 158"/>
                    <a:gd name="T55" fmla="*/ 47 h 378"/>
                    <a:gd name="T56" fmla="*/ 92 w 158"/>
                    <a:gd name="T57" fmla="*/ 70 h 378"/>
                    <a:gd name="T58" fmla="*/ 80 w 158"/>
                    <a:gd name="T59" fmla="*/ 89 h 378"/>
                    <a:gd name="T60" fmla="*/ 75 w 158"/>
                    <a:gd name="T61" fmla="*/ 89 h 378"/>
                    <a:gd name="T62" fmla="*/ 63 w 158"/>
                    <a:gd name="T63" fmla="*/ 101 h 378"/>
                    <a:gd name="T64" fmla="*/ 57 w 158"/>
                    <a:gd name="T65" fmla="*/ 112 h 378"/>
                    <a:gd name="T66" fmla="*/ 29 w 158"/>
                    <a:gd name="T67" fmla="*/ 117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8" h="378">
                      <a:moveTo>
                        <a:pt x="29" y="117"/>
                      </a:moveTo>
                      <a:lnTo>
                        <a:pt x="26" y="193"/>
                      </a:lnTo>
                      <a:lnTo>
                        <a:pt x="12" y="240"/>
                      </a:lnTo>
                      <a:lnTo>
                        <a:pt x="0" y="285"/>
                      </a:lnTo>
                      <a:lnTo>
                        <a:pt x="0" y="318"/>
                      </a:lnTo>
                      <a:lnTo>
                        <a:pt x="4" y="346"/>
                      </a:lnTo>
                      <a:lnTo>
                        <a:pt x="18" y="371"/>
                      </a:lnTo>
                      <a:lnTo>
                        <a:pt x="29" y="374"/>
                      </a:lnTo>
                      <a:lnTo>
                        <a:pt x="39" y="374"/>
                      </a:lnTo>
                      <a:lnTo>
                        <a:pt x="51" y="377"/>
                      </a:lnTo>
                      <a:lnTo>
                        <a:pt x="57" y="357"/>
                      </a:lnTo>
                      <a:lnTo>
                        <a:pt x="63" y="307"/>
                      </a:lnTo>
                      <a:lnTo>
                        <a:pt x="80" y="274"/>
                      </a:lnTo>
                      <a:lnTo>
                        <a:pt x="84" y="223"/>
                      </a:lnTo>
                      <a:lnTo>
                        <a:pt x="92" y="204"/>
                      </a:lnTo>
                      <a:lnTo>
                        <a:pt x="100" y="190"/>
                      </a:lnTo>
                      <a:lnTo>
                        <a:pt x="106" y="154"/>
                      </a:lnTo>
                      <a:lnTo>
                        <a:pt x="118" y="131"/>
                      </a:lnTo>
                      <a:lnTo>
                        <a:pt x="126" y="114"/>
                      </a:lnTo>
                      <a:lnTo>
                        <a:pt x="133" y="101"/>
                      </a:lnTo>
                      <a:lnTo>
                        <a:pt x="133" y="92"/>
                      </a:lnTo>
                      <a:lnTo>
                        <a:pt x="151" y="73"/>
                      </a:lnTo>
                      <a:lnTo>
                        <a:pt x="153" y="42"/>
                      </a:lnTo>
                      <a:lnTo>
                        <a:pt x="157" y="22"/>
                      </a:lnTo>
                      <a:lnTo>
                        <a:pt x="141" y="14"/>
                      </a:lnTo>
                      <a:lnTo>
                        <a:pt x="131" y="0"/>
                      </a:lnTo>
                      <a:lnTo>
                        <a:pt x="118" y="14"/>
                      </a:lnTo>
                      <a:lnTo>
                        <a:pt x="106" y="47"/>
                      </a:lnTo>
                      <a:lnTo>
                        <a:pt x="92" y="70"/>
                      </a:lnTo>
                      <a:lnTo>
                        <a:pt x="80" y="89"/>
                      </a:lnTo>
                      <a:lnTo>
                        <a:pt x="75" y="89"/>
                      </a:lnTo>
                      <a:lnTo>
                        <a:pt x="63" y="101"/>
                      </a:lnTo>
                      <a:lnTo>
                        <a:pt x="57" y="112"/>
                      </a:lnTo>
                      <a:lnTo>
                        <a:pt x="29" y="117"/>
                      </a:lnTo>
                    </a:path>
                  </a:pathLst>
                </a:custGeom>
                <a:solidFill>
                  <a:schemeClr val="accent1"/>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sp>
              <p:nvSpPr>
                <p:cNvPr id="1053" name="Freeform 29">
                  <a:extLst>
                    <a:ext uri="{FF2B5EF4-FFF2-40B4-BE49-F238E27FC236}">
                      <a16:creationId xmlns:a16="http://schemas.microsoft.com/office/drawing/2014/main" id="{940E8810-4AE5-DF0A-123A-C37F6B2B45E7}"/>
                    </a:ext>
                  </a:extLst>
                </p:cNvPr>
                <p:cNvSpPr>
                  <a:spLocks/>
                </p:cNvSpPr>
                <p:nvPr/>
              </p:nvSpPr>
              <p:spPr bwMode="auto">
                <a:xfrm>
                  <a:off x="2575" y="655"/>
                  <a:ext cx="2126" cy="1789"/>
                </a:xfrm>
                <a:custGeom>
                  <a:avLst/>
                  <a:gdLst>
                    <a:gd name="T0" fmla="*/ 124 w 2126"/>
                    <a:gd name="T1" fmla="*/ 750 h 1789"/>
                    <a:gd name="T2" fmla="*/ 142 w 2126"/>
                    <a:gd name="T3" fmla="*/ 619 h 1789"/>
                    <a:gd name="T4" fmla="*/ 214 w 2126"/>
                    <a:gd name="T5" fmla="*/ 544 h 1789"/>
                    <a:gd name="T6" fmla="*/ 296 w 2126"/>
                    <a:gd name="T7" fmla="*/ 508 h 1789"/>
                    <a:gd name="T8" fmla="*/ 319 w 2126"/>
                    <a:gd name="T9" fmla="*/ 432 h 1789"/>
                    <a:gd name="T10" fmla="*/ 424 w 2126"/>
                    <a:gd name="T11" fmla="*/ 365 h 1789"/>
                    <a:gd name="T12" fmla="*/ 492 w 2126"/>
                    <a:gd name="T13" fmla="*/ 271 h 1789"/>
                    <a:gd name="T14" fmla="*/ 461 w 2126"/>
                    <a:gd name="T15" fmla="*/ 223 h 1789"/>
                    <a:gd name="T16" fmla="*/ 467 w 2126"/>
                    <a:gd name="T17" fmla="*/ 179 h 1789"/>
                    <a:gd name="T18" fmla="*/ 399 w 2126"/>
                    <a:gd name="T19" fmla="*/ 243 h 1789"/>
                    <a:gd name="T20" fmla="*/ 377 w 2126"/>
                    <a:gd name="T21" fmla="*/ 371 h 1789"/>
                    <a:gd name="T22" fmla="*/ 331 w 2126"/>
                    <a:gd name="T23" fmla="*/ 410 h 1789"/>
                    <a:gd name="T24" fmla="*/ 307 w 2126"/>
                    <a:gd name="T25" fmla="*/ 343 h 1789"/>
                    <a:gd name="T26" fmla="*/ 243 w 2126"/>
                    <a:gd name="T27" fmla="*/ 374 h 1789"/>
                    <a:gd name="T28" fmla="*/ 226 w 2126"/>
                    <a:gd name="T29" fmla="*/ 324 h 1789"/>
                    <a:gd name="T30" fmla="*/ 227 w 2126"/>
                    <a:gd name="T31" fmla="*/ 273 h 1789"/>
                    <a:gd name="T32" fmla="*/ 296 w 2126"/>
                    <a:gd name="T33" fmla="*/ 240 h 1789"/>
                    <a:gd name="T34" fmla="*/ 340 w 2126"/>
                    <a:gd name="T35" fmla="*/ 153 h 1789"/>
                    <a:gd name="T36" fmla="*/ 412 w 2126"/>
                    <a:gd name="T37" fmla="*/ 53 h 1789"/>
                    <a:gd name="T38" fmla="*/ 511 w 2126"/>
                    <a:gd name="T39" fmla="*/ 25 h 1789"/>
                    <a:gd name="T40" fmla="*/ 642 w 2126"/>
                    <a:gd name="T41" fmla="*/ 103 h 1789"/>
                    <a:gd name="T42" fmla="*/ 595 w 2126"/>
                    <a:gd name="T43" fmla="*/ 223 h 1789"/>
                    <a:gd name="T44" fmla="*/ 642 w 2126"/>
                    <a:gd name="T45" fmla="*/ 285 h 1789"/>
                    <a:gd name="T46" fmla="*/ 682 w 2126"/>
                    <a:gd name="T47" fmla="*/ 215 h 1789"/>
                    <a:gd name="T48" fmla="*/ 859 w 2126"/>
                    <a:gd name="T49" fmla="*/ 187 h 1789"/>
                    <a:gd name="T50" fmla="*/ 1073 w 2126"/>
                    <a:gd name="T51" fmla="*/ 33 h 1789"/>
                    <a:gd name="T52" fmla="*/ 1406 w 2126"/>
                    <a:gd name="T53" fmla="*/ 103 h 1789"/>
                    <a:gd name="T54" fmla="*/ 2004 w 2126"/>
                    <a:gd name="T55" fmla="*/ 226 h 1789"/>
                    <a:gd name="T56" fmla="*/ 2057 w 2126"/>
                    <a:gd name="T57" fmla="*/ 298 h 1789"/>
                    <a:gd name="T58" fmla="*/ 2076 w 2126"/>
                    <a:gd name="T59" fmla="*/ 541 h 1789"/>
                    <a:gd name="T60" fmla="*/ 1901 w 2126"/>
                    <a:gd name="T61" fmla="*/ 346 h 1789"/>
                    <a:gd name="T62" fmla="*/ 1763 w 2126"/>
                    <a:gd name="T63" fmla="*/ 435 h 1789"/>
                    <a:gd name="T64" fmla="*/ 1954 w 2126"/>
                    <a:gd name="T65" fmla="*/ 775 h 1789"/>
                    <a:gd name="T66" fmla="*/ 1876 w 2126"/>
                    <a:gd name="T67" fmla="*/ 920 h 1789"/>
                    <a:gd name="T68" fmla="*/ 2003 w 2126"/>
                    <a:gd name="T69" fmla="*/ 1252 h 1789"/>
                    <a:gd name="T70" fmla="*/ 1874 w 2126"/>
                    <a:gd name="T71" fmla="*/ 1425 h 1789"/>
                    <a:gd name="T72" fmla="*/ 1841 w 2126"/>
                    <a:gd name="T73" fmla="*/ 1559 h 1789"/>
                    <a:gd name="T74" fmla="*/ 1833 w 2126"/>
                    <a:gd name="T75" fmla="*/ 1690 h 1789"/>
                    <a:gd name="T76" fmla="*/ 1789 w 2126"/>
                    <a:gd name="T77" fmla="*/ 1685 h 1789"/>
                    <a:gd name="T78" fmla="*/ 1658 w 2126"/>
                    <a:gd name="T79" fmla="*/ 1411 h 1789"/>
                    <a:gd name="T80" fmla="*/ 1472 w 2126"/>
                    <a:gd name="T81" fmla="*/ 1403 h 1789"/>
                    <a:gd name="T82" fmla="*/ 1359 w 2126"/>
                    <a:gd name="T83" fmla="*/ 1562 h 1789"/>
                    <a:gd name="T84" fmla="*/ 1128 w 2126"/>
                    <a:gd name="T85" fmla="*/ 1213 h 1789"/>
                    <a:gd name="T86" fmla="*/ 822 w 2126"/>
                    <a:gd name="T87" fmla="*/ 1091 h 1789"/>
                    <a:gd name="T88" fmla="*/ 1054 w 2126"/>
                    <a:gd name="T89" fmla="*/ 1308 h 1789"/>
                    <a:gd name="T90" fmla="*/ 784 w 2126"/>
                    <a:gd name="T91" fmla="*/ 1503 h 1789"/>
                    <a:gd name="T92" fmla="*/ 714 w 2126"/>
                    <a:gd name="T93" fmla="*/ 1319 h 1789"/>
                    <a:gd name="T94" fmla="*/ 601 w 2126"/>
                    <a:gd name="T95" fmla="*/ 1105 h 1789"/>
                    <a:gd name="T96" fmla="*/ 537 w 2126"/>
                    <a:gd name="T97" fmla="*/ 946 h 1789"/>
                    <a:gd name="T98" fmla="*/ 505 w 2126"/>
                    <a:gd name="T99" fmla="*/ 873 h 1789"/>
                    <a:gd name="T100" fmla="*/ 465 w 2126"/>
                    <a:gd name="T101" fmla="*/ 831 h 1789"/>
                    <a:gd name="T102" fmla="*/ 449 w 2126"/>
                    <a:gd name="T103" fmla="*/ 909 h 1789"/>
                    <a:gd name="T104" fmla="*/ 393 w 2126"/>
                    <a:gd name="T105" fmla="*/ 787 h 1789"/>
                    <a:gd name="T106" fmla="*/ 329 w 2126"/>
                    <a:gd name="T107" fmla="*/ 742 h 1789"/>
                    <a:gd name="T108" fmla="*/ 397 w 2126"/>
                    <a:gd name="T109" fmla="*/ 848 h 1789"/>
                    <a:gd name="T110" fmla="*/ 367 w 2126"/>
                    <a:gd name="T111" fmla="*/ 873 h 1789"/>
                    <a:gd name="T112" fmla="*/ 313 w 2126"/>
                    <a:gd name="T113" fmla="*/ 803 h 1789"/>
                    <a:gd name="T114" fmla="*/ 251 w 2126"/>
                    <a:gd name="T115" fmla="*/ 753 h 1789"/>
                    <a:gd name="T116" fmla="*/ 169 w 2126"/>
                    <a:gd name="T117" fmla="*/ 817 h 1789"/>
                    <a:gd name="T118" fmla="*/ 152 w 2126"/>
                    <a:gd name="T119" fmla="*/ 890 h 1789"/>
                    <a:gd name="T120" fmla="*/ 95 w 2126"/>
                    <a:gd name="T121" fmla="*/ 943 h 1789"/>
                    <a:gd name="T122" fmla="*/ 12 w 2126"/>
                    <a:gd name="T123" fmla="*/ 909 h 17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126" h="1789">
                      <a:moveTo>
                        <a:pt x="0" y="803"/>
                      </a:moveTo>
                      <a:lnTo>
                        <a:pt x="19" y="778"/>
                      </a:lnTo>
                      <a:lnTo>
                        <a:pt x="31" y="759"/>
                      </a:lnTo>
                      <a:lnTo>
                        <a:pt x="56" y="759"/>
                      </a:lnTo>
                      <a:lnTo>
                        <a:pt x="84" y="764"/>
                      </a:lnTo>
                      <a:lnTo>
                        <a:pt x="103" y="753"/>
                      </a:lnTo>
                      <a:lnTo>
                        <a:pt x="124" y="750"/>
                      </a:lnTo>
                      <a:lnTo>
                        <a:pt x="126" y="717"/>
                      </a:lnTo>
                      <a:lnTo>
                        <a:pt x="138" y="695"/>
                      </a:lnTo>
                      <a:lnTo>
                        <a:pt x="109" y="669"/>
                      </a:lnTo>
                      <a:lnTo>
                        <a:pt x="105" y="650"/>
                      </a:lnTo>
                      <a:lnTo>
                        <a:pt x="107" y="622"/>
                      </a:lnTo>
                      <a:lnTo>
                        <a:pt x="128" y="622"/>
                      </a:lnTo>
                      <a:lnTo>
                        <a:pt x="142" y="619"/>
                      </a:lnTo>
                      <a:lnTo>
                        <a:pt x="144" y="622"/>
                      </a:lnTo>
                      <a:lnTo>
                        <a:pt x="159" y="605"/>
                      </a:lnTo>
                      <a:lnTo>
                        <a:pt x="175" y="597"/>
                      </a:lnTo>
                      <a:lnTo>
                        <a:pt x="181" y="597"/>
                      </a:lnTo>
                      <a:lnTo>
                        <a:pt x="191" y="580"/>
                      </a:lnTo>
                      <a:lnTo>
                        <a:pt x="202" y="575"/>
                      </a:lnTo>
                      <a:lnTo>
                        <a:pt x="214" y="544"/>
                      </a:lnTo>
                      <a:lnTo>
                        <a:pt x="222" y="552"/>
                      </a:lnTo>
                      <a:lnTo>
                        <a:pt x="237" y="533"/>
                      </a:lnTo>
                      <a:lnTo>
                        <a:pt x="239" y="533"/>
                      </a:lnTo>
                      <a:lnTo>
                        <a:pt x="259" y="510"/>
                      </a:lnTo>
                      <a:lnTo>
                        <a:pt x="270" y="508"/>
                      </a:lnTo>
                      <a:lnTo>
                        <a:pt x="286" y="508"/>
                      </a:lnTo>
                      <a:lnTo>
                        <a:pt x="296" y="508"/>
                      </a:lnTo>
                      <a:lnTo>
                        <a:pt x="288" y="480"/>
                      </a:lnTo>
                      <a:lnTo>
                        <a:pt x="284" y="457"/>
                      </a:lnTo>
                      <a:lnTo>
                        <a:pt x="280" y="410"/>
                      </a:lnTo>
                      <a:lnTo>
                        <a:pt x="303" y="407"/>
                      </a:lnTo>
                      <a:lnTo>
                        <a:pt x="315" y="399"/>
                      </a:lnTo>
                      <a:lnTo>
                        <a:pt x="309" y="418"/>
                      </a:lnTo>
                      <a:lnTo>
                        <a:pt x="319" y="432"/>
                      </a:lnTo>
                      <a:lnTo>
                        <a:pt x="329" y="449"/>
                      </a:lnTo>
                      <a:lnTo>
                        <a:pt x="334" y="460"/>
                      </a:lnTo>
                      <a:lnTo>
                        <a:pt x="362" y="457"/>
                      </a:lnTo>
                      <a:lnTo>
                        <a:pt x="385" y="416"/>
                      </a:lnTo>
                      <a:lnTo>
                        <a:pt x="402" y="396"/>
                      </a:lnTo>
                      <a:lnTo>
                        <a:pt x="412" y="382"/>
                      </a:lnTo>
                      <a:lnTo>
                        <a:pt x="424" y="365"/>
                      </a:lnTo>
                      <a:lnTo>
                        <a:pt x="435" y="343"/>
                      </a:lnTo>
                      <a:lnTo>
                        <a:pt x="445" y="351"/>
                      </a:lnTo>
                      <a:lnTo>
                        <a:pt x="445" y="338"/>
                      </a:lnTo>
                      <a:lnTo>
                        <a:pt x="451" y="329"/>
                      </a:lnTo>
                      <a:lnTo>
                        <a:pt x="469" y="335"/>
                      </a:lnTo>
                      <a:lnTo>
                        <a:pt x="498" y="371"/>
                      </a:lnTo>
                      <a:lnTo>
                        <a:pt x="492" y="271"/>
                      </a:lnTo>
                      <a:lnTo>
                        <a:pt x="467" y="315"/>
                      </a:lnTo>
                      <a:lnTo>
                        <a:pt x="447" y="312"/>
                      </a:lnTo>
                      <a:lnTo>
                        <a:pt x="441" y="285"/>
                      </a:lnTo>
                      <a:lnTo>
                        <a:pt x="441" y="271"/>
                      </a:lnTo>
                      <a:lnTo>
                        <a:pt x="435" y="262"/>
                      </a:lnTo>
                      <a:lnTo>
                        <a:pt x="451" y="240"/>
                      </a:lnTo>
                      <a:lnTo>
                        <a:pt x="461" y="223"/>
                      </a:lnTo>
                      <a:lnTo>
                        <a:pt x="470" y="218"/>
                      </a:lnTo>
                      <a:lnTo>
                        <a:pt x="478" y="215"/>
                      </a:lnTo>
                      <a:lnTo>
                        <a:pt x="484" y="201"/>
                      </a:lnTo>
                      <a:lnTo>
                        <a:pt x="492" y="198"/>
                      </a:lnTo>
                      <a:lnTo>
                        <a:pt x="502" y="198"/>
                      </a:lnTo>
                      <a:lnTo>
                        <a:pt x="484" y="173"/>
                      </a:lnTo>
                      <a:lnTo>
                        <a:pt x="467" y="179"/>
                      </a:lnTo>
                      <a:lnTo>
                        <a:pt x="455" y="179"/>
                      </a:lnTo>
                      <a:lnTo>
                        <a:pt x="445" y="170"/>
                      </a:lnTo>
                      <a:lnTo>
                        <a:pt x="445" y="187"/>
                      </a:lnTo>
                      <a:lnTo>
                        <a:pt x="435" y="204"/>
                      </a:lnTo>
                      <a:lnTo>
                        <a:pt x="422" y="232"/>
                      </a:lnTo>
                      <a:lnTo>
                        <a:pt x="408" y="243"/>
                      </a:lnTo>
                      <a:lnTo>
                        <a:pt x="399" y="243"/>
                      </a:lnTo>
                      <a:lnTo>
                        <a:pt x="395" y="262"/>
                      </a:lnTo>
                      <a:lnTo>
                        <a:pt x="395" y="271"/>
                      </a:lnTo>
                      <a:lnTo>
                        <a:pt x="387" y="279"/>
                      </a:lnTo>
                      <a:lnTo>
                        <a:pt x="397" y="312"/>
                      </a:lnTo>
                      <a:lnTo>
                        <a:pt x="402" y="329"/>
                      </a:lnTo>
                      <a:lnTo>
                        <a:pt x="391" y="354"/>
                      </a:lnTo>
                      <a:lnTo>
                        <a:pt x="377" y="371"/>
                      </a:lnTo>
                      <a:lnTo>
                        <a:pt x="373" y="396"/>
                      </a:lnTo>
                      <a:lnTo>
                        <a:pt x="366" y="416"/>
                      </a:lnTo>
                      <a:lnTo>
                        <a:pt x="358" y="416"/>
                      </a:lnTo>
                      <a:lnTo>
                        <a:pt x="346" y="418"/>
                      </a:lnTo>
                      <a:lnTo>
                        <a:pt x="334" y="427"/>
                      </a:lnTo>
                      <a:lnTo>
                        <a:pt x="331" y="424"/>
                      </a:lnTo>
                      <a:lnTo>
                        <a:pt x="331" y="410"/>
                      </a:lnTo>
                      <a:lnTo>
                        <a:pt x="329" y="388"/>
                      </a:lnTo>
                      <a:lnTo>
                        <a:pt x="319" y="388"/>
                      </a:lnTo>
                      <a:lnTo>
                        <a:pt x="313" y="374"/>
                      </a:lnTo>
                      <a:lnTo>
                        <a:pt x="315" y="354"/>
                      </a:lnTo>
                      <a:lnTo>
                        <a:pt x="317" y="343"/>
                      </a:lnTo>
                      <a:lnTo>
                        <a:pt x="315" y="338"/>
                      </a:lnTo>
                      <a:lnTo>
                        <a:pt x="307" y="343"/>
                      </a:lnTo>
                      <a:lnTo>
                        <a:pt x="303" y="343"/>
                      </a:lnTo>
                      <a:lnTo>
                        <a:pt x="297" y="340"/>
                      </a:lnTo>
                      <a:lnTo>
                        <a:pt x="294" y="338"/>
                      </a:lnTo>
                      <a:lnTo>
                        <a:pt x="284" y="349"/>
                      </a:lnTo>
                      <a:lnTo>
                        <a:pt x="274" y="363"/>
                      </a:lnTo>
                      <a:lnTo>
                        <a:pt x="264" y="377"/>
                      </a:lnTo>
                      <a:lnTo>
                        <a:pt x="243" y="374"/>
                      </a:lnTo>
                      <a:lnTo>
                        <a:pt x="229" y="371"/>
                      </a:lnTo>
                      <a:lnTo>
                        <a:pt x="220" y="357"/>
                      </a:lnTo>
                      <a:lnTo>
                        <a:pt x="220" y="349"/>
                      </a:lnTo>
                      <a:lnTo>
                        <a:pt x="226" y="338"/>
                      </a:lnTo>
                      <a:lnTo>
                        <a:pt x="233" y="329"/>
                      </a:lnTo>
                      <a:lnTo>
                        <a:pt x="239" y="318"/>
                      </a:lnTo>
                      <a:lnTo>
                        <a:pt x="226" y="324"/>
                      </a:lnTo>
                      <a:lnTo>
                        <a:pt x="220" y="310"/>
                      </a:lnTo>
                      <a:lnTo>
                        <a:pt x="220" y="301"/>
                      </a:lnTo>
                      <a:lnTo>
                        <a:pt x="239" y="298"/>
                      </a:lnTo>
                      <a:lnTo>
                        <a:pt x="257" y="296"/>
                      </a:lnTo>
                      <a:lnTo>
                        <a:pt x="245" y="287"/>
                      </a:lnTo>
                      <a:lnTo>
                        <a:pt x="227" y="290"/>
                      </a:lnTo>
                      <a:lnTo>
                        <a:pt x="227" y="273"/>
                      </a:lnTo>
                      <a:lnTo>
                        <a:pt x="235" y="262"/>
                      </a:lnTo>
                      <a:lnTo>
                        <a:pt x="253" y="251"/>
                      </a:lnTo>
                      <a:lnTo>
                        <a:pt x="259" y="240"/>
                      </a:lnTo>
                      <a:lnTo>
                        <a:pt x="264" y="234"/>
                      </a:lnTo>
                      <a:lnTo>
                        <a:pt x="278" y="232"/>
                      </a:lnTo>
                      <a:lnTo>
                        <a:pt x="290" y="234"/>
                      </a:lnTo>
                      <a:lnTo>
                        <a:pt x="296" y="240"/>
                      </a:lnTo>
                      <a:lnTo>
                        <a:pt x="305" y="232"/>
                      </a:lnTo>
                      <a:lnTo>
                        <a:pt x="296" y="229"/>
                      </a:lnTo>
                      <a:lnTo>
                        <a:pt x="296" y="206"/>
                      </a:lnTo>
                      <a:lnTo>
                        <a:pt x="321" y="181"/>
                      </a:lnTo>
                      <a:lnTo>
                        <a:pt x="334" y="165"/>
                      </a:lnTo>
                      <a:lnTo>
                        <a:pt x="342" y="162"/>
                      </a:lnTo>
                      <a:lnTo>
                        <a:pt x="340" y="153"/>
                      </a:lnTo>
                      <a:lnTo>
                        <a:pt x="352" y="137"/>
                      </a:lnTo>
                      <a:lnTo>
                        <a:pt x="366" y="112"/>
                      </a:lnTo>
                      <a:lnTo>
                        <a:pt x="381" y="100"/>
                      </a:lnTo>
                      <a:lnTo>
                        <a:pt x="369" y="89"/>
                      </a:lnTo>
                      <a:lnTo>
                        <a:pt x="401" y="64"/>
                      </a:lnTo>
                      <a:lnTo>
                        <a:pt x="414" y="67"/>
                      </a:lnTo>
                      <a:lnTo>
                        <a:pt x="412" y="53"/>
                      </a:lnTo>
                      <a:lnTo>
                        <a:pt x="439" y="50"/>
                      </a:lnTo>
                      <a:lnTo>
                        <a:pt x="490" y="6"/>
                      </a:lnTo>
                      <a:lnTo>
                        <a:pt x="498" y="0"/>
                      </a:lnTo>
                      <a:lnTo>
                        <a:pt x="488" y="33"/>
                      </a:lnTo>
                      <a:lnTo>
                        <a:pt x="500" y="17"/>
                      </a:lnTo>
                      <a:lnTo>
                        <a:pt x="513" y="11"/>
                      </a:lnTo>
                      <a:lnTo>
                        <a:pt x="511" y="25"/>
                      </a:lnTo>
                      <a:lnTo>
                        <a:pt x="550" y="8"/>
                      </a:lnTo>
                      <a:lnTo>
                        <a:pt x="568" y="22"/>
                      </a:lnTo>
                      <a:lnTo>
                        <a:pt x="542" y="36"/>
                      </a:lnTo>
                      <a:lnTo>
                        <a:pt x="552" y="53"/>
                      </a:lnTo>
                      <a:lnTo>
                        <a:pt x="589" y="50"/>
                      </a:lnTo>
                      <a:lnTo>
                        <a:pt x="645" y="75"/>
                      </a:lnTo>
                      <a:lnTo>
                        <a:pt x="642" y="103"/>
                      </a:lnTo>
                      <a:lnTo>
                        <a:pt x="618" y="128"/>
                      </a:lnTo>
                      <a:lnTo>
                        <a:pt x="583" y="142"/>
                      </a:lnTo>
                      <a:lnTo>
                        <a:pt x="577" y="170"/>
                      </a:lnTo>
                      <a:lnTo>
                        <a:pt x="579" y="198"/>
                      </a:lnTo>
                      <a:lnTo>
                        <a:pt x="589" y="204"/>
                      </a:lnTo>
                      <a:lnTo>
                        <a:pt x="591" y="218"/>
                      </a:lnTo>
                      <a:lnTo>
                        <a:pt x="595" y="223"/>
                      </a:lnTo>
                      <a:lnTo>
                        <a:pt x="603" y="229"/>
                      </a:lnTo>
                      <a:lnTo>
                        <a:pt x="605" y="245"/>
                      </a:lnTo>
                      <a:lnTo>
                        <a:pt x="616" y="265"/>
                      </a:lnTo>
                      <a:lnTo>
                        <a:pt x="616" y="273"/>
                      </a:lnTo>
                      <a:lnTo>
                        <a:pt x="628" y="273"/>
                      </a:lnTo>
                      <a:lnTo>
                        <a:pt x="632" y="279"/>
                      </a:lnTo>
                      <a:lnTo>
                        <a:pt x="642" y="285"/>
                      </a:lnTo>
                      <a:lnTo>
                        <a:pt x="647" y="276"/>
                      </a:lnTo>
                      <a:lnTo>
                        <a:pt x="653" y="262"/>
                      </a:lnTo>
                      <a:lnTo>
                        <a:pt x="657" y="254"/>
                      </a:lnTo>
                      <a:lnTo>
                        <a:pt x="667" y="259"/>
                      </a:lnTo>
                      <a:lnTo>
                        <a:pt x="679" y="240"/>
                      </a:lnTo>
                      <a:lnTo>
                        <a:pt x="679" y="226"/>
                      </a:lnTo>
                      <a:lnTo>
                        <a:pt x="682" y="215"/>
                      </a:lnTo>
                      <a:lnTo>
                        <a:pt x="684" y="206"/>
                      </a:lnTo>
                      <a:lnTo>
                        <a:pt x="708" y="198"/>
                      </a:lnTo>
                      <a:lnTo>
                        <a:pt x="727" y="190"/>
                      </a:lnTo>
                      <a:lnTo>
                        <a:pt x="752" y="179"/>
                      </a:lnTo>
                      <a:lnTo>
                        <a:pt x="782" y="187"/>
                      </a:lnTo>
                      <a:lnTo>
                        <a:pt x="811" y="187"/>
                      </a:lnTo>
                      <a:lnTo>
                        <a:pt x="859" y="187"/>
                      </a:lnTo>
                      <a:lnTo>
                        <a:pt x="867" y="120"/>
                      </a:lnTo>
                      <a:lnTo>
                        <a:pt x="894" y="123"/>
                      </a:lnTo>
                      <a:lnTo>
                        <a:pt x="914" y="173"/>
                      </a:lnTo>
                      <a:lnTo>
                        <a:pt x="918" y="131"/>
                      </a:lnTo>
                      <a:lnTo>
                        <a:pt x="1007" y="8"/>
                      </a:lnTo>
                      <a:lnTo>
                        <a:pt x="1042" y="8"/>
                      </a:lnTo>
                      <a:lnTo>
                        <a:pt x="1073" y="33"/>
                      </a:lnTo>
                      <a:lnTo>
                        <a:pt x="1114" y="31"/>
                      </a:lnTo>
                      <a:lnTo>
                        <a:pt x="1168" y="75"/>
                      </a:lnTo>
                      <a:lnTo>
                        <a:pt x="1231" y="100"/>
                      </a:lnTo>
                      <a:lnTo>
                        <a:pt x="1275" y="95"/>
                      </a:lnTo>
                      <a:lnTo>
                        <a:pt x="1334" y="123"/>
                      </a:lnTo>
                      <a:lnTo>
                        <a:pt x="1382" y="123"/>
                      </a:lnTo>
                      <a:lnTo>
                        <a:pt x="1406" y="103"/>
                      </a:lnTo>
                      <a:lnTo>
                        <a:pt x="1460" y="103"/>
                      </a:lnTo>
                      <a:lnTo>
                        <a:pt x="1489" y="126"/>
                      </a:lnTo>
                      <a:lnTo>
                        <a:pt x="1563" y="126"/>
                      </a:lnTo>
                      <a:lnTo>
                        <a:pt x="1625" y="162"/>
                      </a:lnTo>
                      <a:lnTo>
                        <a:pt x="1736" y="156"/>
                      </a:lnTo>
                      <a:lnTo>
                        <a:pt x="1917" y="173"/>
                      </a:lnTo>
                      <a:lnTo>
                        <a:pt x="2004" y="226"/>
                      </a:lnTo>
                      <a:lnTo>
                        <a:pt x="2078" y="259"/>
                      </a:lnTo>
                      <a:lnTo>
                        <a:pt x="2125" y="287"/>
                      </a:lnTo>
                      <a:lnTo>
                        <a:pt x="2111" y="296"/>
                      </a:lnTo>
                      <a:lnTo>
                        <a:pt x="2078" y="273"/>
                      </a:lnTo>
                      <a:lnTo>
                        <a:pt x="2003" y="265"/>
                      </a:lnTo>
                      <a:lnTo>
                        <a:pt x="2024" y="287"/>
                      </a:lnTo>
                      <a:lnTo>
                        <a:pt x="2057" y="298"/>
                      </a:lnTo>
                      <a:lnTo>
                        <a:pt x="2047" y="335"/>
                      </a:lnTo>
                      <a:lnTo>
                        <a:pt x="2012" y="357"/>
                      </a:lnTo>
                      <a:lnTo>
                        <a:pt x="2001" y="393"/>
                      </a:lnTo>
                      <a:lnTo>
                        <a:pt x="2047" y="427"/>
                      </a:lnTo>
                      <a:lnTo>
                        <a:pt x="2080" y="471"/>
                      </a:lnTo>
                      <a:lnTo>
                        <a:pt x="2098" y="536"/>
                      </a:lnTo>
                      <a:lnTo>
                        <a:pt x="2076" y="541"/>
                      </a:lnTo>
                      <a:lnTo>
                        <a:pt x="2030" y="522"/>
                      </a:lnTo>
                      <a:lnTo>
                        <a:pt x="1981" y="474"/>
                      </a:lnTo>
                      <a:lnTo>
                        <a:pt x="1962" y="449"/>
                      </a:lnTo>
                      <a:lnTo>
                        <a:pt x="1950" y="416"/>
                      </a:lnTo>
                      <a:lnTo>
                        <a:pt x="1938" y="365"/>
                      </a:lnTo>
                      <a:lnTo>
                        <a:pt x="1919" y="349"/>
                      </a:lnTo>
                      <a:lnTo>
                        <a:pt x="1901" y="346"/>
                      </a:lnTo>
                      <a:lnTo>
                        <a:pt x="1886" y="351"/>
                      </a:lnTo>
                      <a:lnTo>
                        <a:pt x="1903" y="391"/>
                      </a:lnTo>
                      <a:lnTo>
                        <a:pt x="1857" y="396"/>
                      </a:lnTo>
                      <a:lnTo>
                        <a:pt x="1835" y="377"/>
                      </a:lnTo>
                      <a:lnTo>
                        <a:pt x="1794" y="388"/>
                      </a:lnTo>
                      <a:lnTo>
                        <a:pt x="1763" y="418"/>
                      </a:lnTo>
                      <a:lnTo>
                        <a:pt x="1763" y="435"/>
                      </a:lnTo>
                      <a:lnTo>
                        <a:pt x="1775" y="463"/>
                      </a:lnTo>
                      <a:lnTo>
                        <a:pt x="1824" y="471"/>
                      </a:lnTo>
                      <a:lnTo>
                        <a:pt x="1863" y="505"/>
                      </a:lnTo>
                      <a:lnTo>
                        <a:pt x="1929" y="597"/>
                      </a:lnTo>
                      <a:lnTo>
                        <a:pt x="1956" y="658"/>
                      </a:lnTo>
                      <a:lnTo>
                        <a:pt x="1960" y="722"/>
                      </a:lnTo>
                      <a:lnTo>
                        <a:pt x="1954" y="775"/>
                      </a:lnTo>
                      <a:lnTo>
                        <a:pt x="1938" y="775"/>
                      </a:lnTo>
                      <a:lnTo>
                        <a:pt x="1921" y="756"/>
                      </a:lnTo>
                      <a:lnTo>
                        <a:pt x="1896" y="781"/>
                      </a:lnTo>
                      <a:lnTo>
                        <a:pt x="1870" y="803"/>
                      </a:lnTo>
                      <a:lnTo>
                        <a:pt x="1866" y="840"/>
                      </a:lnTo>
                      <a:lnTo>
                        <a:pt x="1894" y="884"/>
                      </a:lnTo>
                      <a:lnTo>
                        <a:pt x="1876" y="920"/>
                      </a:lnTo>
                      <a:lnTo>
                        <a:pt x="1870" y="982"/>
                      </a:lnTo>
                      <a:lnTo>
                        <a:pt x="1903" y="1021"/>
                      </a:lnTo>
                      <a:lnTo>
                        <a:pt x="1940" y="1032"/>
                      </a:lnTo>
                      <a:lnTo>
                        <a:pt x="1979" y="1074"/>
                      </a:lnTo>
                      <a:lnTo>
                        <a:pt x="2012" y="1130"/>
                      </a:lnTo>
                      <a:lnTo>
                        <a:pt x="2014" y="1213"/>
                      </a:lnTo>
                      <a:lnTo>
                        <a:pt x="2003" y="1252"/>
                      </a:lnTo>
                      <a:lnTo>
                        <a:pt x="1968" y="1286"/>
                      </a:lnTo>
                      <a:lnTo>
                        <a:pt x="1925" y="1303"/>
                      </a:lnTo>
                      <a:lnTo>
                        <a:pt x="1898" y="1328"/>
                      </a:lnTo>
                      <a:lnTo>
                        <a:pt x="1882" y="1314"/>
                      </a:lnTo>
                      <a:lnTo>
                        <a:pt x="1868" y="1328"/>
                      </a:lnTo>
                      <a:lnTo>
                        <a:pt x="1864" y="1389"/>
                      </a:lnTo>
                      <a:lnTo>
                        <a:pt x="1874" y="1425"/>
                      </a:lnTo>
                      <a:lnTo>
                        <a:pt x="1917" y="1467"/>
                      </a:lnTo>
                      <a:lnTo>
                        <a:pt x="1934" y="1509"/>
                      </a:lnTo>
                      <a:lnTo>
                        <a:pt x="1948" y="1531"/>
                      </a:lnTo>
                      <a:lnTo>
                        <a:pt x="1944" y="1576"/>
                      </a:lnTo>
                      <a:lnTo>
                        <a:pt x="1917" y="1612"/>
                      </a:lnTo>
                      <a:lnTo>
                        <a:pt x="1888" y="1612"/>
                      </a:lnTo>
                      <a:lnTo>
                        <a:pt x="1841" y="1559"/>
                      </a:lnTo>
                      <a:lnTo>
                        <a:pt x="1808" y="1540"/>
                      </a:lnTo>
                      <a:lnTo>
                        <a:pt x="1794" y="1529"/>
                      </a:lnTo>
                      <a:lnTo>
                        <a:pt x="1781" y="1556"/>
                      </a:lnTo>
                      <a:lnTo>
                        <a:pt x="1785" y="1596"/>
                      </a:lnTo>
                      <a:lnTo>
                        <a:pt x="1796" y="1626"/>
                      </a:lnTo>
                      <a:lnTo>
                        <a:pt x="1804" y="1674"/>
                      </a:lnTo>
                      <a:lnTo>
                        <a:pt x="1833" y="1690"/>
                      </a:lnTo>
                      <a:lnTo>
                        <a:pt x="1824" y="1715"/>
                      </a:lnTo>
                      <a:lnTo>
                        <a:pt x="1826" y="1752"/>
                      </a:lnTo>
                      <a:lnTo>
                        <a:pt x="1835" y="1788"/>
                      </a:lnTo>
                      <a:lnTo>
                        <a:pt x="1816" y="1785"/>
                      </a:lnTo>
                      <a:lnTo>
                        <a:pt x="1794" y="1743"/>
                      </a:lnTo>
                      <a:lnTo>
                        <a:pt x="1796" y="1699"/>
                      </a:lnTo>
                      <a:lnTo>
                        <a:pt x="1789" y="1685"/>
                      </a:lnTo>
                      <a:lnTo>
                        <a:pt x="1781" y="1635"/>
                      </a:lnTo>
                      <a:lnTo>
                        <a:pt x="1771" y="1621"/>
                      </a:lnTo>
                      <a:lnTo>
                        <a:pt x="1767" y="1551"/>
                      </a:lnTo>
                      <a:lnTo>
                        <a:pt x="1754" y="1509"/>
                      </a:lnTo>
                      <a:lnTo>
                        <a:pt x="1730" y="1470"/>
                      </a:lnTo>
                      <a:lnTo>
                        <a:pt x="1688" y="1448"/>
                      </a:lnTo>
                      <a:lnTo>
                        <a:pt x="1658" y="1411"/>
                      </a:lnTo>
                      <a:lnTo>
                        <a:pt x="1647" y="1384"/>
                      </a:lnTo>
                      <a:lnTo>
                        <a:pt x="1625" y="1353"/>
                      </a:lnTo>
                      <a:lnTo>
                        <a:pt x="1592" y="1283"/>
                      </a:lnTo>
                      <a:lnTo>
                        <a:pt x="1563" y="1289"/>
                      </a:lnTo>
                      <a:lnTo>
                        <a:pt x="1524" y="1322"/>
                      </a:lnTo>
                      <a:lnTo>
                        <a:pt x="1507" y="1350"/>
                      </a:lnTo>
                      <a:lnTo>
                        <a:pt x="1472" y="1403"/>
                      </a:lnTo>
                      <a:lnTo>
                        <a:pt x="1446" y="1459"/>
                      </a:lnTo>
                      <a:lnTo>
                        <a:pt x="1437" y="1478"/>
                      </a:lnTo>
                      <a:lnTo>
                        <a:pt x="1446" y="1543"/>
                      </a:lnTo>
                      <a:lnTo>
                        <a:pt x="1445" y="1607"/>
                      </a:lnTo>
                      <a:lnTo>
                        <a:pt x="1413" y="1651"/>
                      </a:lnTo>
                      <a:lnTo>
                        <a:pt x="1396" y="1654"/>
                      </a:lnTo>
                      <a:lnTo>
                        <a:pt x="1359" y="1562"/>
                      </a:lnTo>
                      <a:lnTo>
                        <a:pt x="1330" y="1498"/>
                      </a:lnTo>
                      <a:lnTo>
                        <a:pt x="1272" y="1375"/>
                      </a:lnTo>
                      <a:lnTo>
                        <a:pt x="1270" y="1328"/>
                      </a:lnTo>
                      <a:lnTo>
                        <a:pt x="1256" y="1305"/>
                      </a:lnTo>
                      <a:lnTo>
                        <a:pt x="1246" y="1336"/>
                      </a:lnTo>
                      <a:lnTo>
                        <a:pt x="1196" y="1266"/>
                      </a:lnTo>
                      <a:lnTo>
                        <a:pt x="1128" y="1213"/>
                      </a:lnTo>
                      <a:lnTo>
                        <a:pt x="1085" y="1225"/>
                      </a:lnTo>
                      <a:lnTo>
                        <a:pt x="1023" y="1219"/>
                      </a:lnTo>
                      <a:lnTo>
                        <a:pt x="993" y="1180"/>
                      </a:lnTo>
                      <a:lnTo>
                        <a:pt x="960" y="1185"/>
                      </a:lnTo>
                      <a:lnTo>
                        <a:pt x="914" y="1169"/>
                      </a:lnTo>
                      <a:lnTo>
                        <a:pt x="817" y="1038"/>
                      </a:lnTo>
                      <a:lnTo>
                        <a:pt x="822" y="1091"/>
                      </a:lnTo>
                      <a:lnTo>
                        <a:pt x="852" y="1166"/>
                      </a:lnTo>
                      <a:lnTo>
                        <a:pt x="885" y="1219"/>
                      </a:lnTo>
                      <a:lnTo>
                        <a:pt x="920" y="1247"/>
                      </a:lnTo>
                      <a:lnTo>
                        <a:pt x="958" y="1225"/>
                      </a:lnTo>
                      <a:lnTo>
                        <a:pt x="990" y="1225"/>
                      </a:lnTo>
                      <a:lnTo>
                        <a:pt x="1030" y="1272"/>
                      </a:lnTo>
                      <a:lnTo>
                        <a:pt x="1054" y="1308"/>
                      </a:lnTo>
                      <a:lnTo>
                        <a:pt x="1050" y="1331"/>
                      </a:lnTo>
                      <a:lnTo>
                        <a:pt x="980" y="1434"/>
                      </a:lnTo>
                      <a:lnTo>
                        <a:pt x="933" y="1473"/>
                      </a:lnTo>
                      <a:lnTo>
                        <a:pt x="836" y="1523"/>
                      </a:lnTo>
                      <a:lnTo>
                        <a:pt x="807" y="1540"/>
                      </a:lnTo>
                      <a:lnTo>
                        <a:pt x="789" y="1523"/>
                      </a:lnTo>
                      <a:lnTo>
                        <a:pt x="784" y="1503"/>
                      </a:lnTo>
                      <a:lnTo>
                        <a:pt x="782" y="1473"/>
                      </a:lnTo>
                      <a:lnTo>
                        <a:pt x="774" y="1442"/>
                      </a:lnTo>
                      <a:lnTo>
                        <a:pt x="760" y="1417"/>
                      </a:lnTo>
                      <a:lnTo>
                        <a:pt x="749" y="1395"/>
                      </a:lnTo>
                      <a:lnTo>
                        <a:pt x="731" y="1364"/>
                      </a:lnTo>
                      <a:lnTo>
                        <a:pt x="721" y="1344"/>
                      </a:lnTo>
                      <a:lnTo>
                        <a:pt x="714" y="1319"/>
                      </a:lnTo>
                      <a:lnTo>
                        <a:pt x="700" y="1297"/>
                      </a:lnTo>
                      <a:lnTo>
                        <a:pt x="679" y="1241"/>
                      </a:lnTo>
                      <a:lnTo>
                        <a:pt x="667" y="1219"/>
                      </a:lnTo>
                      <a:lnTo>
                        <a:pt x="651" y="1188"/>
                      </a:lnTo>
                      <a:lnTo>
                        <a:pt x="626" y="1146"/>
                      </a:lnTo>
                      <a:lnTo>
                        <a:pt x="612" y="1121"/>
                      </a:lnTo>
                      <a:lnTo>
                        <a:pt x="601" y="1105"/>
                      </a:lnTo>
                      <a:lnTo>
                        <a:pt x="587" y="1068"/>
                      </a:lnTo>
                      <a:lnTo>
                        <a:pt x="628" y="1035"/>
                      </a:lnTo>
                      <a:lnTo>
                        <a:pt x="645" y="962"/>
                      </a:lnTo>
                      <a:lnTo>
                        <a:pt x="607" y="943"/>
                      </a:lnTo>
                      <a:lnTo>
                        <a:pt x="554" y="954"/>
                      </a:lnTo>
                      <a:lnTo>
                        <a:pt x="542" y="946"/>
                      </a:lnTo>
                      <a:lnTo>
                        <a:pt x="537" y="946"/>
                      </a:lnTo>
                      <a:lnTo>
                        <a:pt x="529" y="946"/>
                      </a:lnTo>
                      <a:lnTo>
                        <a:pt x="523" y="946"/>
                      </a:lnTo>
                      <a:lnTo>
                        <a:pt x="521" y="932"/>
                      </a:lnTo>
                      <a:lnTo>
                        <a:pt x="517" y="920"/>
                      </a:lnTo>
                      <a:lnTo>
                        <a:pt x="517" y="898"/>
                      </a:lnTo>
                      <a:lnTo>
                        <a:pt x="507" y="887"/>
                      </a:lnTo>
                      <a:lnTo>
                        <a:pt x="505" y="873"/>
                      </a:lnTo>
                      <a:lnTo>
                        <a:pt x="500" y="870"/>
                      </a:lnTo>
                      <a:lnTo>
                        <a:pt x="494" y="859"/>
                      </a:lnTo>
                      <a:lnTo>
                        <a:pt x="492" y="848"/>
                      </a:lnTo>
                      <a:lnTo>
                        <a:pt x="488" y="837"/>
                      </a:lnTo>
                      <a:lnTo>
                        <a:pt x="484" y="831"/>
                      </a:lnTo>
                      <a:lnTo>
                        <a:pt x="472" y="831"/>
                      </a:lnTo>
                      <a:lnTo>
                        <a:pt x="465" y="831"/>
                      </a:lnTo>
                      <a:lnTo>
                        <a:pt x="461" y="831"/>
                      </a:lnTo>
                      <a:lnTo>
                        <a:pt x="459" y="845"/>
                      </a:lnTo>
                      <a:lnTo>
                        <a:pt x="459" y="859"/>
                      </a:lnTo>
                      <a:lnTo>
                        <a:pt x="459" y="876"/>
                      </a:lnTo>
                      <a:lnTo>
                        <a:pt x="459" y="893"/>
                      </a:lnTo>
                      <a:lnTo>
                        <a:pt x="459" y="904"/>
                      </a:lnTo>
                      <a:lnTo>
                        <a:pt x="449" y="909"/>
                      </a:lnTo>
                      <a:lnTo>
                        <a:pt x="441" y="920"/>
                      </a:lnTo>
                      <a:lnTo>
                        <a:pt x="430" y="904"/>
                      </a:lnTo>
                      <a:lnTo>
                        <a:pt x="422" y="881"/>
                      </a:lnTo>
                      <a:lnTo>
                        <a:pt x="424" y="856"/>
                      </a:lnTo>
                      <a:lnTo>
                        <a:pt x="412" y="823"/>
                      </a:lnTo>
                      <a:lnTo>
                        <a:pt x="406" y="801"/>
                      </a:lnTo>
                      <a:lnTo>
                        <a:pt x="393" y="787"/>
                      </a:lnTo>
                      <a:lnTo>
                        <a:pt x="377" y="773"/>
                      </a:lnTo>
                      <a:lnTo>
                        <a:pt x="369" y="753"/>
                      </a:lnTo>
                      <a:lnTo>
                        <a:pt x="364" y="739"/>
                      </a:lnTo>
                      <a:lnTo>
                        <a:pt x="350" y="736"/>
                      </a:lnTo>
                      <a:lnTo>
                        <a:pt x="346" y="728"/>
                      </a:lnTo>
                      <a:lnTo>
                        <a:pt x="336" y="728"/>
                      </a:lnTo>
                      <a:lnTo>
                        <a:pt x="329" y="742"/>
                      </a:lnTo>
                      <a:lnTo>
                        <a:pt x="321" y="753"/>
                      </a:lnTo>
                      <a:lnTo>
                        <a:pt x="338" y="767"/>
                      </a:lnTo>
                      <a:lnTo>
                        <a:pt x="348" y="787"/>
                      </a:lnTo>
                      <a:lnTo>
                        <a:pt x="366" y="812"/>
                      </a:lnTo>
                      <a:lnTo>
                        <a:pt x="373" y="823"/>
                      </a:lnTo>
                      <a:lnTo>
                        <a:pt x="387" y="831"/>
                      </a:lnTo>
                      <a:lnTo>
                        <a:pt x="397" y="848"/>
                      </a:lnTo>
                      <a:lnTo>
                        <a:pt x="385" y="868"/>
                      </a:lnTo>
                      <a:lnTo>
                        <a:pt x="383" y="859"/>
                      </a:lnTo>
                      <a:lnTo>
                        <a:pt x="383" y="848"/>
                      </a:lnTo>
                      <a:lnTo>
                        <a:pt x="377" y="873"/>
                      </a:lnTo>
                      <a:lnTo>
                        <a:pt x="375" y="895"/>
                      </a:lnTo>
                      <a:lnTo>
                        <a:pt x="364" y="901"/>
                      </a:lnTo>
                      <a:lnTo>
                        <a:pt x="367" y="873"/>
                      </a:lnTo>
                      <a:lnTo>
                        <a:pt x="366" y="859"/>
                      </a:lnTo>
                      <a:lnTo>
                        <a:pt x="352" y="851"/>
                      </a:lnTo>
                      <a:lnTo>
                        <a:pt x="346" y="845"/>
                      </a:lnTo>
                      <a:lnTo>
                        <a:pt x="340" y="834"/>
                      </a:lnTo>
                      <a:lnTo>
                        <a:pt x="329" y="828"/>
                      </a:lnTo>
                      <a:lnTo>
                        <a:pt x="321" y="820"/>
                      </a:lnTo>
                      <a:lnTo>
                        <a:pt x="313" y="803"/>
                      </a:lnTo>
                      <a:lnTo>
                        <a:pt x="303" y="795"/>
                      </a:lnTo>
                      <a:lnTo>
                        <a:pt x="297" y="778"/>
                      </a:lnTo>
                      <a:lnTo>
                        <a:pt x="296" y="764"/>
                      </a:lnTo>
                      <a:lnTo>
                        <a:pt x="288" y="759"/>
                      </a:lnTo>
                      <a:lnTo>
                        <a:pt x="280" y="750"/>
                      </a:lnTo>
                      <a:lnTo>
                        <a:pt x="264" y="750"/>
                      </a:lnTo>
                      <a:lnTo>
                        <a:pt x="251" y="753"/>
                      </a:lnTo>
                      <a:lnTo>
                        <a:pt x="235" y="750"/>
                      </a:lnTo>
                      <a:lnTo>
                        <a:pt x="208" y="753"/>
                      </a:lnTo>
                      <a:lnTo>
                        <a:pt x="189" y="756"/>
                      </a:lnTo>
                      <a:lnTo>
                        <a:pt x="183" y="762"/>
                      </a:lnTo>
                      <a:lnTo>
                        <a:pt x="181" y="778"/>
                      </a:lnTo>
                      <a:lnTo>
                        <a:pt x="181" y="798"/>
                      </a:lnTo>
                      <a:lnTo>
                        <a:pt x="169" y="817"/>
                      </a:lnTo>
                      <a:lnTo>
                        <a:pt x="161" y="826"/>
                      </a:lnTo>
                      <a:lnTo>
                        <a:pt x="157" y="831"/>
                      </a:lnTo>
                      <a:lnTo>
                        <a:pt x="152" y="845"/>
                      </a:lnTo>
                      <a:lnTo>
                        <a:pt x="148" y="856"/>
                      </a:lnTo>
                      <a:lnTo>
                        <a:pt x="154" y="865"/>
                      </a:lnTo>
                      <a:lnTo>
                        <a:pt x="154" y="881"/>
                      </a:lnTo>
                      <a:lnTo>
                        <a:pt x="152" y="890"/>
                      </a:lnTo>
                      <a:lnTo>
                        <a:pt x="148" y="901"/>
                      </a:lnTo>
                      <a:lnTo>
                        <a:pt x="138" y="920"/>
                      </a:lnTo>
                      <a:lnTo>
                        <a:pt x="132" y="912"/>
                      </a:lnTo>
                      <a:lnTo>
                        <a:pt x="126" y="918"/>
                      </a:lnTo>
                      <a:lnTo>
                        <a:pt x="119" y="926"/>
                      </a:lnTo>
                      <a:lnTo>
                        <a:pt x="107" y="929"/>
                      </a:lnTo>
                      <a:lnTo>
                        <a:pt x="95" y="943"/>
                      </a:lnTo>
                      <a:lnTo>
                        <a:pt x="84" y="946"/>
                      </a:lnTo>
                      <a:lnTo>
                        <a:pt x="72" y="946"/>
                      </a:lnTo>
                      <a:lnTo>
                        <a:pt x="60" y="946"/>
                      </a:lnTo>
                      <a:lnTo>
                        <a:pt x="35" y="954"/>
                      </a:lnTo>
                      <a:lnTo>
                        <a:pt x="23" y="954"/>
                      </a:lnTo>
                      <a:lnTo>
                        <a:pt x="17" y="934"/>
                      </a:lnTo>
                      <a:lnTo>
                        <a:pt x="12" y="909"/>
                      </a:lnTo>
                      <a:lnTo>
                        <a:pt x="8" y="887"/>
                      </a:lnTo>
                      <a:lnTo>
                        <a:pt x="6" y="865"/>
                      </a:lnTo>
                      <a:lnTo>
                        <a:pt x="6" y="837"/>
                      </a:lnTo>
                      <a:lnTo>
                        <a:pt x="0" y="803"/>
                      </a:lnTo>
                    </a:path>
                  </a:pathLst>
                </a:custGeom>
                <a:solidFill>
                  <a:schemeClr val="accent1"/>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grpSp>
        </p:grpSp>
        <p:grpSp>
          <p:nvGrpSpPr>
            <p:cNvPr id="1062" name="Group 38">
              <a:extLst>
                <a:ext uri="{FF2B5EF4-FFF2-40B4-BE49-F238E27FC236}">
                  <a16:creationId xmlns:a16="http://schemas.microsoft.com/office/drawing/2014/main" id="{2FE91969-1E39-719D-1F25-9327E6F84052}"/>
                </a:ext>
              </a:extLst>
            </p:cNvPr>
            <p:cNvGrpSpPr>
              <a:grpSpLocks/>
            </p:cNvGrpSpPr>
            <p:nvPr/>
          </p:nvGrpSpPr>
          <p:grpSpPr bwMode="auto">
            <a:xfrm>
              <a:off x="92" y="615"/>
              <a:ext cx="1865" cy="3311"/>
              <a:chOff x="92" y="615"/>
              <a:chExt cx="1865" cy="3311"/>
            </a:xfrm>
          </p:grpSpPr>
          <p:sp>
            <p:nvSpPr>
              <p:cNvPr id="1056" name="Freeform 32">
                <a:extLst>
                  <a:ext uri="{FF2B5EF4-FFF2-40B4-BE49-F238E27FC236}">
                    <a16:creationId xmlns:a16="http://schemas.microsoft.com/office/drawing/2014/main" id="{A5BD1873-2092-DB9F-0A29-DD55E80FE4AC}"/>
                  </a:ext>
                </a:extLst>
              </p:cNvPr>
              <p:cNvSpPr>
                <a:spLocks/>
              </p:cNvSpPr>
              <p:nvPr/>
            </p:nvSpPr>
            <p:spPr bwMode="auto">
              <a:xfrm>
                <a:off x="92" y="761"/>
                <a:ext cx="1262" cy="1550"/>
              </a:xfrm>
              <a:custGeom>
                <a:avLst/>
                <a:gdLst>
                  <a:gd name="T0" fmla="*/ 101 w 1262"/>
                  <a:gd name="T1" fmla="*/ 290 h 1550"/>
                  <a:gd name="T2" fmla="*/ 82 w 1262"/>
                  <a:gd name="T3" fmla="*/ 203 h 1550"/>
                  <a:gd name="T4" fmla="*/ 181 w 1262"/>
                  <a:gd name="T5" fmla="*/ 131 h 1550"/>
                  <a:gd name="T6" fmla="*/ 225 w 1262"/>
                  <a:gd name="T7" fmla="*/ 75 h 1550"/>
                  <a:gd name="T8" fmla="*/ 303 w 1262"/>
                  <a:gd name="T9" fmla="*/ 64 h 1550"/>
                  <a:gd name="T10" fmla="*/ 544 w 1262"/>
                  <a:gd name="T11" fmla="*/ 67 h 1550"/>
                  <a:gd name="T12" fmla="*/ 666 w 1262"/>
                  <a:gd name="T13" fmla="*/ 95 h 1550"/>
                  <a:gd name="T14" fmla="*/ 620 w 1262"/>
                  <a:gd name="T15" fmla="*/ 92 h 1550"/>
                  <a:gd name="T16" fmla="*/ 589 w 1262"/>
                  <a:gd name="T17" fmla="*/ 3 h 1550"/>
                  <a:gd name="T18" fmla="*/ 649 w 1262"/>
                  <a:gd name="T19" fmla="*/ 0 h 1550"/>
                  <a:gd name="T20" fmla="*/ 696 w 1262"/>
                  <a:gd name="T21" fmla="*/ 39 h 1550"/>
                  <a:gd name="T22" fmla="*/ 767 w 1262"/>
                  <a:gd name="T23" fmla="*/ 103 h 1550"/>
                  <a:gd name="T24" fmla="*/ 754 w 1262"/>
                  <a:gd name="T25" fmla="*/ 33 h 1550"/>
                  <a:gd name="T26" fmla="*/ 884 w 1262"/>
                  <a:gd name="T27" fmla="*/ 100 h 1550"/>
                  <a:gd name="T28" fmla="*/ 886 w 1262"/>
                  <a:gd name="T29" fmla="*/ 128 h 1550"/>
                  <a:gd name="T30" fmla="*/ 847 w 1262"/>
                  <a:gd name="T31" fmla="*/ 198 h 1550"/>
                  <a:gd name="T32" fmla="*/ 814 w 1262"/>
                  <a:gd name="T33" fmla="*/ 312 h 1550"/>
                  <a:gd name="T34" fmla="*/ 935 w 1262"/>
                  <a:gd name="T35" fmla="*/ 376 h 1550"/>
                  <a:gd name="T36" fmla="*/ 938 w 1262"/>
                  <a:gd name="T37" fmla="*/ 476 h 1550"/>
                  <a:gd name="T38" fmla="*/ 956 w 1262"/>
                  <a:gd name="T39" fmla="*/ 398 h 1550"/>
                  <a:gd name="T40" fmla="*/ 956 w 1262"/>
                  <a:gd name="T41" fmla="*/ 254 h 1550"/>
                  <a:gd name="T42" fmla="*/ 1043 w 1262"/>
                  <a:gd name="T43" fmla="*/ 293 h 1550"/>
                  <a:gd name="T44" fmla="*/ 1098 w 1262"/>
                  <a:gd name="T45" fmla="*/ 251 h 1550"/>
                  <a:gd name="T46" fmla="*/ 1195 w 1262"/>
                  <a:gd name="T47" fmla="*/ 357 h 1550"/>
                  <a:gd name="T48" fmla="*/ 1261 w 1262"/>
                  <a:gd name="T49" fmla="*/ 449 h 1550"/>
                  <a:gd name="T50" fmla="*/ 1209 w 1262"/>
                  <a:gd name="T51" fmla="*/ 485 h 1550"/>
                  <a:gd name="T52" fmla="*/ 1117 w 1262"/>
                  <a:gd name="T53" fmla="*/ 515 h 1550"/>
                  <a:gd name="T54" fmla="*/ 1181 w 1262"/>
                  <a:gd name="T55" fmla="*/ 535 h 1550"/>
                  <a:gd name="T56" fmla="*/ 1209 w 1262"/>
                  <a:gd name="T57" fmla="*/ 618 h 1550"/>
                  <a:gd name="T58" fmla="*/ 1183 w 1262"/>
                  <a:gd name="T59" fmla="*/ 624 h 1550"/>
                  <a:gd name="T60" fmla="*/ 1146 w 1262"/>
                  <a:gd name="T61" fmla="*/ 657 h 1550"/>
                  <a:gd name="T62" fmla="*/ 1088 w 1262"/>
                  <a:gd name="T63" fmla="*/ 730 h 1550"/>
                  <a:gd name="T64" fmla="*/ 1082 w 1262"/>
                  <a:gd name="T65" fmla="*/ 839 h 1550"/>
                  <a:gd name="T66" fmla="*/ 1020 w 1262"/>
                  <a:gd name="T67" fmla="*/ 1003 h 1550"/>
                  <a:gd name="T68" fmla="*/ 1038 w 1262"/>
                  <a:gd name="T69" fmla="*/ 1142 h 1550"/>
                  <a:gd name="T70" fmla="*/ 1003 w 1262"/>
                  <a:gd name="T71" fmla="*/ 1048 h 1550"/>
                  <a:gd name="T72" fmla="*/ 942 w 1262"/>
                  <a:gd name="T73" fmla="*/ 1006 h 1550"/>
                  <a:gd name="T74" fmla="*/ 890 w 1262"/>
                  <a:gd name="T75" fmla="*/ 1034 h 1550"/>
                  <a:gd name="T76" fmla="*/ 804 w 1262"/>
                  <a:gd name="T77" fmla="*/ 1048 h 1550"/>
                  <a:gd name="T78" fmla="*/ 760 w 1262"/>
                  <a:gd name="T79" fmla="*/ 1151 h 1550"/>
                  <a:gd name="T80" fmla="*/ 859 w 1262"/>
                  <a:gd name="T81" fmla="*/ 1290 h 1550"/>
                  <a:gd name="T82" fmla="*/ 874 w 1262"/>
                  <a:gd name="T83" fmla="*/ 1212 h 1550"/>
                  <a:gd name="T84" fmla="*/ 931 w 1262"/>
                  <a:gd name="T85" fmla="*/ 1268 h 1550"/>
                  <a:gd name="T86" fmla="*/ 962 w 1262"/>
                  <a:gd name="T87" fmla="*/ 1346 h 1550"/>
                  <a:gd name="T88" fmla="*/ 987 w 1262"/>
                  <a:gd name="T89" fmla="*/ 1415 h 1550"/>
                  <a:gd name="T90" fmla="*/ 1045 w 1262"/>
                  <a:gd name="T91" fmla="*/ 1521 h 1550"/>
                  <a:gd name="T92" fmla="*/ 1133 w 1262"/>
                  <a:gd name="T93" fmla="*/ 1518 h 1550"/>
                  <a:gd name="T94" fmla="*/ 1080 w 1262"/>
                  <a:gd name="T95" fmla="*/ 1532 h 1550"/>
                  <a:gd name="T96" fmla="*/ 977 w 1262"/>
                  <a:gd name="T97" fmla="*/ 1516 h 1550"/>
                  <a:gd name="T98" fmla="*/ 905 w 1262"/>
                  <a:gd name="T99" fmla="*/ 1421 h 1550"/>
                  <a:gd name="T100" fmla="*/ 853 w 1262"/>
                  <a:gd name="T101" fmla="*/ 1385 h 1550"/>
                  <a:gd name="T102" fmla="*/ 769 w 1262"/>
                  <a:gd name="T103" fmla="*/ 1340 h 1550"/>
                  <a:gd name="T104" fmla="*/ 622 w 1262"/>
                  <a:gd name="T105" fmla="*/ 1190 h 1550"/>
                  <a:gd name="T106" fmla="*/ 501 w 1262"/>
                  <a:gd name="T107" fmla="*/ 970 h 1550"/>
                  <a:gd name="T108" fmla="*/ 542 w 1262"/>
                  <a:gd name="T109" fmla="*/ 1167 h 1550"/>
                  <a:gd name="T110" fmla="*/ 464 w 1262"/>
                  <a:gd name="T111" fmla="*/ 1031 h 1550"/>
                  <a:gd name="T112" fmla="*/ 392 w 1262"/>
                  <a:gd name="T113" fmla="*/ 763 h 1550"/>
                  <a:gd name="T114" fmla="*/ 400 w 1262"/>
                  <a:gd name="T115" fmla="*/ 568 h 1550"/>
                  <a:gd name="T116" fmla="*/ 375 w 1262"/>
                  <a:gd name="T117" fmla="*/ 418 h 1550"/>
                  <a:gd name="T118" fmla="*/ 354 w 1262"/>
                  <a:gd name="T119" fmla="*/ 329 h 1550"/>
                  <a:gd name="T120" fmla="*/ 305 w 1262"/>
                  <a:gd name="T121" fmla="*/ 276 h 1550"/>
                  <a:gd name="T122" fmla="*/ 202 w 1262"/>
                  <a:gd name="T123" fmla="*/ 290 h 1550"/>
                  <a:gd name="T124" fmla="*/ 124 w 1262"/>
                  <a:gd name="T125" fmla="*/ 345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62" h="1550">
                    <a:moveTo>
                      <a:pt x="0" y="398"/>
                    </a:moveTo>
                    <a:lnTo>
                      <a:pt x="60" y="345"/>
                    </a:lnTo>
                    <a:lnTo>
                      <a:pt x="95" y="323"/>
                    </a:lnTo>
                    <a:lnTo>
                      <a:pt x="101" y="290"/>
                    </a:lnTo>
                    <a:lnTo>
                      <a:pt x="74" y="270"/>
                    </a:lnTo>
                    <a:lnTo>
                      <a:pt x="72" y="231"/>
                    </a:lnTo>
                    <a:lnTo>
                      <a:pt x="84" y="220"/>
                    </a:lnTo>
                    <a:lnTo>
                      <a:pt x="82" y="203"/>
                    </a:lnTo>
                    <a:lnTo>
                      <a:pt x="128" y="198"/>
                    </a:lnTo>
                    <a:lnTo>
                      <a:pt x="140" y="167"/>
                    </a:lnTo>
                    <a:lnTo>
                      <a:pt x="142" y="139"/>
                    </a:lnTo>
                    <a:lnTo>
                      <a:pt x="181" y="131"/>
                    </a:lnTo>
                    <a:lnTo>
                      <a:pt x="185" y="103"/>
                    </a:lnTo>
                    <a:lnTo>
                      <a:pt x="148" y="95"/>
                    </a:lnTo>
                    <a:lnTo>
                      <a:pt x="165" y="75"/>
                    </a:lnTo>
                    <a:lnTo>
                      <a:pt x="225" y="75"/>
                    </a:lnTo>
                    <a:lnTo>
                      <a:pt x="243" y="53"/>
                    </a:lnTo>
                    <a:lnTo>
                      <a:pt x="268" y="50"/>
                    </a:lnTo>
                    <a:lnTo>
                      <a:pt x="284" y="33"/>
                    </a:lnTo>
                    <a:lnTo>
                      <a:pt x="303" y="64"/>
                    </a:lnTo>
                    <a:lnTo>
                      <a:pt x="379" y="59"/>
                    </a:lnTo>
                    <a:lnTo>
                      <a:pt x="414" y="92"/>
                    </a:lnTo>
                    <a:lnTo>
                      <a:pt x="527" y="84"/>
                    </a:lnTo>
                    <a:lnTo>
                      <a:pt x="544" y="67"/>
                    </a:lnTo>
                    <a:lnTo>
                      <a:pt x="587" y="95"/>
                    </a:lnTo>
                    <a:lnTo>
                      <a:pt x="631" y="120"/>
                    </a:lnTo>
                    <a:lnTo>
                      <a:pt x="653" y="109"/>
                    </a:lnTo>
                    <a:lnTo>
                      <a:pt x="666" y="95"/>
                    </a:lnTo>
                    <a:lnTo>
                      <a:pt x="703" y="103"/>
                    </a:lnTo>
                    <a:lnTo>
                      <a:pt x="678" y="84"/>
                    </a:lnTo>
                    <a:lnTo>
                      <a:pt x="655" y="86"/>
                    </a:lnTo>
                    <a:lnTo>
                      <a:pt x="620" y="92"/>
                    </a:lnTo>
                    <a:lnTo>
                      <a:pt x="602" y="64"/>
                    </a:lnTo>
                    <a:lnTo>
                      <a:pt x="583" y="50"/>
                    </a:lnTo>
                    <a:lnTo>
                      <a:pt x="583" y="28"/>
                    </a:lnTo>
                    <a:lnTo>
                      <a:pt x="589" y="3"/>
                    </a:lnTo>
                    <a:lnTo>
                      <a:pt x="604" y="0"/>
                    </a:lnTo>
                    <a:lnTo>
                      <a:pt x="626" y="22"/>
                    </a:lnTo>
                    <a:lnTo>
                      <a:pt x="631" y="11"/>
                    </a:lnTo>
                    <a:lnTo>
                      <a:pt x="649" y="0"/>
                    </a:lnTo>
                    <a:lnTo>
                      <a:pt x="670" y="17"/>
                    </a:lnTo>
                    <a:lnTo>
                      <a:pt x="682" y="3"/>
                    </a:lnTo>
                    <a:lnTo>
                      <a:pt x="694" y="25"/>
                    </a:lnTo>
                    <a:lnTo>
                      <a:pt x="696" y="39"/>
                    </a:lnTo>
                    <a:lnTo>
                      <a:pt x="727" y="59"/>
                    </a:lnTo>
                    <a:lnTo>
                      <a:pt x="715" y="75"/>
                    </a:lnTo>
                    <a:lnTo>
                      <a:pt x="715" y="98"/>
                    </a:lnTo>
                    <a:lnTo>
                      <a:pt x="767" y="103"/>
                    </a:lnTo>
                    <a:lnTo>
                      <a:pt x="781" y="75"/>
                    </a:lnTo>
                    <a:lnTo>
                      <a:pt x="771" y="61"/>
                    </a:lnTo>
                    <a:lnTo>
                      <a:pt x="748" y="64"/>
                    </a:lnTo>
                    <a:lnTo>
                      <a:pt x="754" y="33"/>
                    </a:lnTo>
                    <a:lnTo>
                      <a:pt x="801" y="50"/>
                    </a:lnTo>
                    <a:lnTo>
                      <a:pt x="810" y="72"/>
                    </a:lnTo>
                    <a:lnTo>
                      <a:pt x="849" y="72"/>
                    </a:lnTo>
                    <a:lnTo>
                      <a:pt x="884" y="100"/>
                    </a:lnTo>
                    <a:lnTo>
                      <a:pt x="903" y="95"/>
                    </a:lnTo>
                    <a:lnTo>
                      <a:pt x="925" y="120"/>
                    </a:lnTo>
                    <a:lnTo>
                      <a:pt x="903" y="153"/>
                    </a:lnTo>
                    <a:lnTo>
                      <a:pt x="886" y="128"/>
                    </a:lnTo>
                    <a:lnTo>
                      <a:pt x="874" y="137"/>
                    </a:lnTo>
                    <a:lnTo>
                      <a:pt x="859" y="156"/>
                    </a:lnTo>
                    <a:lnTo>
                      <a:pt x="834" y="173"/>
                    </a:lnTo>
                    <a:lnTo>
                      <a:pt x="847" y="198"/>
                    </a:lnTo>
                    <a:lnTo>
                      <a:pt x="824" y="201"/>
                    </a:lnTo>
                    <a:lnTo>
                      <a:pt x="804" y="234"/>
                    </a:lnTo>
                    <a:lnTo>
                      <a:pt x="785" y="276"/>
                    </a:lnTo>
                    <a:lnTo>
                      <a:pt x="814" y="312"/>
                    </a:lnTo>
                    <a:lnTo>
                      <a:pt x="837" y="354"/>
                    </a:lnTo>
                    <a:lnTo>
                      <a:pt x="878" y="359"/>
                    </a:lnTo>
                    <a:lnTo>
                      <a:pt x="917" y="354"/>
                    </a:lnTo>
                    <a:lnTo>
                      <a:pt x="935" y="376"/>
                    </a:lnTo>
                    <a:lnTo>
                      <a:pt x="927" y="387"/>
                    </a:lnTo>
                    <a:lnTo>
                      <a:pt x="915" y="410"/>
                    </a:lnTo>
                    <a:lnTo>
                      <a:pt x="933" y="449"/>
                    </a:lnTo>
                    <a:lnTo>
                      <a:pt x="938" y="476"/>
                    </a:lnTo>
                    <a:lnTo>
                      <a:pt x="960" y="490"/>
                    </a:lnTo>
                    <a:lnTo>
                      <a:pt x="989" y="465"/>
                    </a:lnTo>
                    <a:lnTo>
                      <a:pt x="981" y="429"/>
                    </a:lnTo>
                    <a:lnTo>
                      <a:pt x="956" y="398"/>
                    </a:lnTo>
                    <a:lnTo>
                      <a:pt x="985" y="362"/>
                    </a:lnTo>
                    <a:lnTo>
                      <a:pt x="960" y="301"/>
                    </a:lnTo>
                    <a:lnTo>
                      <a:pt x="937" y="276"/>
                    </a:lnTo>
                    <a:lnTo>
                      <a:pt x="956" y="254"/>
                    </a:lnTo>
                    <a:lnTo>
                      <a:pt x="952" y="220"/>
                    </a:lnTo>
                    <a:lnTo>
                      <a:pt x="966" y="201"/>
                    </a:lnTo>
                    <a:lnTo>
                      <a:pt x="989" y="220"/>
                    </a:lnTo>
                    <a:lnTo>
                      <a:pt x="1043" y="293"/>
                    </a:lnTo>
                    <a:lnTo>
                      <a:pt x="1076" y="304"/>
                    </a:lnTo>
                    <a:lnTo>
                      <a:pt x="1086" y="284"/>
                    </a:lnTo>
                    <a:lnTo>
                      <a:pt x="1078" y="245"/>
                    </a:lnTo>
                    <a:lnTo>
                      <a:pt x="1098" y="251"/>
                    </a:lnTo>
                    <a:lnTo>
                      <a:pt x="1131" y="295"/>
                    </a:lnTo>
                    <a:lnTo>
                      <a:pt x="1137" y="320"/>
                    </a:lnTo>
                    <a:lnTo>
                      <a:pt x="1156" y="337"/>
                    </a:lnTo>
                    <a:lnTo>
                      <a:pt x="1195" y="357"/>
                    </a:lnTo>
                    <a:lnTo>
                      <a:pt x="1214" y="393"/>
                    </a:lnTo>
                    <a:lnTo>
                      <a:pt x="1244" y="418"/>
                    </a:lnTo>
                    <a:lnTo>
                      <a:pt x="1259" y="426"/>
                    </a:lnTo>
                    <a:lnTo>
                      <a:pt x="1261" y="449"/>
                    </a:lnTo>
                    <a:lnTo>
                      <a:pt x="1238" y="462"/>
                    </a:lnTo>
                    <a:lnTo>
                      <a:pt x="1224" y="446"/>
                    </a:lnTo>
                    <a:lnTo>
                      <a:pt x="1212" y="449"/>
                    </a:lnTo>
                    <a:lnTo>
                      <a:pt x="1209" y="485"/>
                    </a:lnTo>
                    <a:lnTo>
                      <a:pt x="1189" y="493"/>
                    </a:lnTo>
                    <a:lnTo>
                      <a:pt x="1168" y="474"/>
                    </a:lnTo>
                    <a:lnTo>
                      <a:pt x="1123" y="474"/>
                    </a:lnTo>
                    <a:lnTo>
                      <a:pt x="1117" y="515"/>
                    </a:lnTo>
                    <a:lnTo>
                      <a:pt x="1129" y="540"/>
                    </a:lnTo>
                    <a:lnTo>
                      <a:pt x="1146" y="527"/>
                    </a:lnTo>
                    <a:lnTo>
                      <a:pt x="1164" y="521"/>
                    </a:lnTo>
                    <a:lnTo>
                      <a:pt x="1181" y="535"/>
                    </a:lnTo>
                    <a:lnTo>
                      <a:pt x="1158" y="566"/>
                    </a:lnTo>
                    <a:lnTo>
                      <a:pt x="1181" y="593"/>
                    </a:lnTo>
                    <a:lnTo>
                      <a:pt x="1212" y="602"/>
                    </a:lnTo>
                    <a:lnTo>
                      <a:pt x="1209" y="618"/>
                    </a:lnTo>
                    <a:lnTo>
                      <a:pt x="1197" y="621"/>
                    </a:lnTo>
                    <a:lnTo>
                      <a:pt x="1168" y="716"/>
                    </a:lnTo>
                    <a:lnTo>
                      <a:pt x="1170" y="655"/>
                    </a:lnTo>
                    <a:lnTo>
                      <a:pt x="1183" y="624"/>
                    </a:lnTo>
                    <a:lnTo>
                      <a:pt x="1168" y="610"/>
                    </a:lnTo>
                    <a:lnTo>
                      <a:pt x="1150" y="630"/>
                    </a:lnTo>
                    <a:lnTo>
                      <a:pt x="1160" y="646"/>
                    </a:lnTo>
                    <a:lnTo>
                      <a:pt x="1146" y="657"/>
                    </a:lnTo>
                    <a:lnTo>
                      <a:pt x="1133" y="671"/>
                    </a:lnTo>
                    <a:lnTo>
                      <a:pt x="1135" y="713"/>
                    </a:lnTo>
                    <a:lnTo>
                      <a:pt x="1115" y="727"/>
                    </a:lnTo>
                    <a:lnTo>
                      <a:pt x="1088" y="730"/>
                    </a:lnTo>
                    <a:lnTo>
                      <a:pt x="1098" y="752"/>
                    </a:lnTo>
                    <a:lnTo>
                      <a:pt x="1088" y="777"/>
                    </a:lnTo>
                    <a:lnTo>
                      <a:pt x="1098" y="797"/>
                    </a:lnTo>
                    <a:lnTo>
                      <a:pt x="1082" y="839"/>
                    </a:lnTo>
                    <a:lnTo>
                      <a:pt x="1076" y="878"/>
                    </a:lnTo>
                    <a:lnTo>
                      <a:pt x="1053" y="900"/>
                    </a:lnTo>
                    <a:lnTo>
                      <a:pt x="1024" y="961"/>
                    </a:lnTo>
                    <a:lnTo>
                      <a:pt x="1020" y="1003"/>
                    </a:lnTo>
                    <a:lnTo>
                      <a:pt x="1030" y="1036"/>
                    </a:lnTo>
                    <a:lnTo>
                      <a:pt x="1043" y="1078"/>
                    </a:lnTo>
                    <a:lnTo>
                      <a:pt x="1051" y="1123"/>
                    </a:lnTo>
                    <a:lnTo>
                      <a:pt x="1038" y="1142"/>
                    </a:lnTo>
                    <a:lnTo>
                      <a:pt x="1020" y="1128"/>
                    </a:lnTo>
                    <a:lnTo>
                      <a:pt x="1024" y="1106"/>
                    </a:lnTo>
                    <a:lnTo>
                      <a:pt x="1014" y="1056"/>
                    </a:lnTo>
                    <a:lnTo>
                      <a:pt x="1003" y="1048"/>
                    </a:lnTo>
                    <a:lnTo>
                      <a:pt x="995" y="1017"/>
                    </a:lnTo>
                    <a:lnTo>
                      <a:pt x="979" y="1017"/>
                    </a:lnTo>
                    <a:lnTo>
                      <a:pt x="962" y="1000"/>
                    </a:lnTo>
                    <a:lnTo>
                      <a:pt x="942" y="1006"/>
                    </a:lnTo>
                    <a:lnTo>
                      <a:pt x="925" y="995"/>
                    </a:lnTo>
                    <a:lnTo>
                      <a:pt x="903" y="1009"/>
                    </a:lnTo>
                    <a:lnTo>
                      <a:pt x="865" y="997"/>
                    </a:lnTo>
                    <a:lnTo>
                      <a:pt x="890" y="1034"/>
                    </a:lnTo>
                    <a:lnTo>
                      <a:pt x="859" y="1031"/>
                    </a:lnTo>
                    <a:lnTo>
                      <a:pt x="837" y="1003"/>
                    </a:lnTo>
                    <a:lnTo>
                      <a:pt x="799" y="1003"/>
                    </a:lnTo>
                    <a:lnTo>
                      <a:pt x="804" y="1048"/>
                    </a:lnTo>
                    <a:lnTo>
                      <a:pt x="775" y="1034"/>
                    </a:lnTo>
                    <a:lnTo>
                      <a:pt x="760" y="1078"/>
                    </a:lnTo>
                    <a:lnTo>
                      <a:pt x="771" y="1098"/>
                    </a:lnTo>
                    <a:lnTo>
                      <a:pt x="760" y="1151"/>
                    </a:lnTo>
                    <a:lnTo>
                      <a:pt x="773" y="1212"/>
                    </a:lnTo>
                    <a:lnTo>
                      <a:pt x="789" y="1254"/>
                    </a:lnTo>
                    <a:lnTo>
                      <a:pt x="806" y="1293"/>
                    </a:lnTo>
                    <a:lnTo>
                      <a:pt x="859" y="1290"/>
                    </a:lnTo>
                    <a:lnTo>
                      <a:pt x="880" y="1282"/>
                    </a:lnTo>
                    <a:lnTo>
                      <a:pt x="884" y="1254"/>
                    </a:lnTo>
                    <a:lnTo>
                      <a:pt x="872" y="1231"/>
                    </a:lnTo>
                    <a:lnTo>
                      <a:pt x="874" y="1212"/>
                    </a:lnTo>
                    <a:lnTo>
                      <a:pt x="907" y="1217"/>
                    </a:lnTo>
                    <a:lnTo>
                      <a:pt x="940" y="1206"/>
                    </a:lnTo>
                    <a:lnTo>
                      <a:pt x="940" y="1231"/>
                    </a:lnTo>
                    <a:lnTo>
                      <a:pt x="931" y="1268"/>
                    </a:lnTo>
                    <a:lnTo>
                      <a:pt x="915" y="1295"/>
                    </a:lnTo>
                    <a:lnTo>
                      <a:pt x="911" y="1334"/>
                    </a:lnTo>
                    <a:lnTo>
                      <a:pt x="933" y="1351"/>
                    </a:lnTo>
                    <a:lnTo>
                      <a:pt x="962" y="1346"/>
                    </a:lnTo>
                    <a:lnTo>
                      <a:pt x="979" y="1360"/>
                    </a:lnTo>
                    <a:lnTo>
                      <a:pt x="995" y="1354"/>
                    </a:lnTo>
                    <a:lnTo>
                      <a:pt x="1001" y="1379"/>
                    </a:lnTo>
                    <a:lnTo>
                      <a:pt x="987" y="1415"/>
                    </a:lnTo>
                    <a:lnTo>
                      <a:pt x="999" y="1438"/>
                    </a:lnTo>
                    <a:lnTo>
                      <a:pt x="1001" y="1482"/>
                    </a:lnTo>
                    <a:lnTo>
                      <a:pt x="1020" y="1513"/>
                    </a:lnTo>
                    <a:lnTo>
                      <a:pt x="1045" y="1521"/>
                    </a:lnTo>
                    <a:lnTo>
                      <a:pt x="1063" y="1513"/>
                    </a:lnTo>
                    <a:lnTo>
                      <a:pt x="1071" y="1516"/>
                    </a:lnTo>
                    <a:lnTo>
                      <a:pt x="1104" y="1516"/>
                    </a:lnTo>
                    <a:lnTo>
                      <a:pt x="1133" y="1518"/>
                    </a:lnTo>
                    <a:lnTo>
                      <a:pt x="1141" y="1499"/>
                    </a:lnTo>
                    <a:lnTo>
                      <a:pt x="1115" y="1532"/>
                    </a:lnTo>
                    <a:lnTo>
                      <a:pt x="1098" y="1529"/>
                    </a:lnTo>
                    <a:lnTo>
                      <a:pt x="1080" y="1532"/>
                    </a:lnTo>
                    <a:lnTo>
                      <a:pt x="1045" y="1549"/>
                    </a:lnTo>
                    <a:lnTo>
                      <a:pt x="1016" y="1527"/>
                    </a:lnTo>
                    <a:lnTo>
                      <a:pt x="989" y="1513"/>
                    </a:lnTo>
                    <a:lnTo>
                      <a:pt x="977" y="1516"/>
                    </a:lnTo>
                    <a:lnTo>
                      <a:pt x="979" y="1496"/>
                    </a:lnTo>
                    <a:lnTo>
                      <a:pt x="977" y="1465"/>
                    </a:lnTo>
                    <a:lnTo>
                      <a:pt x="954" y="1438"/>
                    </a:lnTo>
                    <a:lnTo>
                      <a:pt x="905" y="1421"/>
                    </a:lnTo>
                    <a:lnTo>
                      <a:pt x="898" y="1410"/>
                    </a:lnTo>
                    <a:lnTo>
                      <a:pt x="884" y="1412"/>
                    </a:lnTo>
                    <a:lnTo>
                      <a:pt x="870" y="1399"/>
                    </a:lnTo>
                    <a:lnTo>
                      <a:pt x="853" y="1385"/>
                    </a:lnTo>
                    <a:lnTo>
                      <a:pt x="830" y="1346"/>
                    </a:lnTo>
                    <a:lnTo>
                      <a:pt x="802" y="1334"/>
                    </a:lnTo>
                    <a:lnTo>
                      <a:pt x="787" y="1360"/>
                    </a:lnTo>
                    <a:lnTo>
                      <a:pt x="769" y="1340"/>
                    </a:lnTo>
                    <a:lnTo>
                      <a:pt x="748" y="1340"/>
                    </a:lnTo>
                    <a:lnTo>
                      <a:pt x="705" y="1326"/>
                    </a:lnTo>
                    <a:lnTo>
                      <a:pt x="628" y="1259"/>
                    </a:lnTo>
                    <a:lnTo>
                      <a:pt x="622" y="1190"/>
                    </a:lnTo>
                    <a:lnTo>
                      <a:pt x="614" y="1162"/>
                    </a:lnTo>
                    <a:lnTo>
                      <a:pt x="600" y="1142"/>
                    </a:lnTo>
                    <a:lnTo>
                      <a:pt x="583" y="1103"/>
                    </a:lnTo>
                    <a:lnTo>
                      <a:pt x="501" y="970"/>
                    </a:lnTo>
                    <a:lnTo>
                      <a:pt x="501" y="1020"/>
                    </a:lnTo>
                    <a:lnTo>
                      <a:pt x="552" y="1109"/>
                    </a:lnTo>
                    <a:lnTo>
                      <a:pt x="573" y="1184"/>
                    </a:lnTo>
                    <a:lnTo>
                      <a:pt x="542" y="1167"/>
                    </a:lnTo>
                    <a:lnTo>
                      <a:pt x="536" y="1123"/>
                    </a:lnTo>
                    <a:lnTo>
                      <a:pt x="495" y="1095"/>
                    </a:lnTo>
                    <a:lnTo>
                      <a:pt x="519" y="1078"/>
                    </a:lnTo>
                    <a:lnTo>
                      <a:pt x="464" y="1031"/>
                    </a:lnTo>
                    <a:lnTo>
                      <a:pt x="486" y="1003"/>
                    </a:lnTo>
                    <a:lnTo>
                      <a:pt x="466" y="947"/>
                    </a:lnTo>
                    <a:lnTo>
                      <a:pt x="400" y="830"/>
                    </a:lnTo>
                    <a:lnTo>
                      <a:pt x="392" y="763"/>
                    </a:lnTo>
                    <a:lnTo>
                      <a:pt x="396" y="713"/>
                    </a:lnTo>
                    <a:lnTo>
                      <a:pt x="414" y="657"/>
                    </a:lnTo>
                    <a:lnTo>
                      <a:pt x="414" y="602"/>
                    </a:lnTo>
                    <a:lnTo>
                      <a:pt x="400" y="568"/>
                    </a:lnTo>
                    <a:lnTo>
                      <a:pt x="437" y="557"/>
                    </a:lnTo>
                    <a:lnTo>
                      <a:pt x="392" y="490"/>
                    </a:lnTo>
                    <a:lnTo>
                      <a:pt x="394" y="460"/>
                    </a:lnTo>
                    <a:lnTo>
                      <a:pt x="375" y="418"/>
                    </a:lnTo>
                    <a:lnTo>
                      <a:pt x="383" y="393"/>
                    </a:lnTo>
                    <a:lnTo>
                      <a:pt x="369" y="379"/>
                    </a:lnTo>
                    <a:lnTo>
                      <a:pt x="367" y="351"/>
                    </a:lnTo>
                    <a:lnTo>
                      <a:pt x="354" y="329"/>
                    </a:lnTo>
                    <a:lnTo>
                      <a:pt x="369" y="309"/>
                    </a:lnTo>
                    <a:lnTo>
                      <a:pt x="348" y="295"/>
                    </a:lnTo>
                    <a:lnTo>
                      <a:pt x="330" y="315"/>
                    </a:lnTo>
                    <a:lnTo>
                      <a:pt x="305" y="276"/>
                    </a:lnTo>
                    <a:lnTo>
                      <a:pt x="278" y="265"/>
                    </a:lnTo>
                    <a:lnTo>
                      <a:pt x="239" y="265"/>
                    </a:lnTo>
                    <a:lnTo>
                      <a:pt x="214" y="301"/>
                    </a:lnTo>
                    <a:lnTo>
                      <a:pt x="202" y="290"/>
                    </a:lnTo>
                    <a:lnTo>
                      <a:pt x="223" y="242"/>
                    </a:lnTo>
                    <a:lnTo>
                      <a:pt x="204" y="251"/>
                    </a:lnTo>
                    <a:lnTo>
                      <a:pt x="165" y="301"/>
                    </a:lnTo>
                    <a:lnTo>
                      <a:pt x="124" y="345"/>
                    </a:lnTo>
                    <a:lnTo>
                      <a:pt x="87" y="357"/>
                    </a:lnTo>
                    <a:lnTo>
                      <a:pt x="25" y="401"/>
                    </a:lnTo>
                    <a:lnTo>
                      <a:pt x="0" y="398"/>
                    </a:lnTo>
                  </a:path>
                </a:pathLst>
              </a:custGeom>
              <a:solidFill>
                <a:schemeClr val="accent1"/>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sp>
            <p:nvSpPr>
              <p:cNvPr id="1057" name="Freeform 33">
                <a:extLst>
                  <a:ext uri="{FF2B5EF4-FFF2-40B4-BE49-F238E27FC236}">
                    <a16:creationId xmlns:a16="http://schemas.microsoft.com/office/drawing/2014/main" id="{EDE4E6E6-E16B-EB99-9F11-E14E97EBDAD5}"/>
                  </a:ext>
                </a:extLst>
              </p:cNvPr>
              <p:cNvSpPr>
                <a:spLocks/>
              </p:cNvSpPr>
              <p:nvPr/>
            </p:nvSpPr>
            <p:spPr bwMode="auto">
              <a:xfrm>
                <a:off x="994" y="615"/>
                <a:ext cx="429" cy="408"/>
              </a:xfrm>
              <a:custGeom>
                <a:avLst/>
                <a:gdLst>
                  <a:gd name="T0" fmla="*/ 0 w 429"/>
                  <a:gd name="T1" fmla="*/ 84 h 408"/>
                  <a:gd name="T2" fmla="*/ 10 w 429"/>
                  <a:gd name="T3" fmla="*/ 53 h 408"/>
                  <a:gd name="T4" fmla="*/ 10 w 429"/>
                  <a:gd name="T5" fmla="*/ 31 h 408"/>
                  <a:gd name="T6" fmla="*/ 25 w 429"/>
                  <a:gd name="T7" fmla="*/ 0 h 408"/>
                  <a:gd name="T8" fmla="*/ 103 w 429"/>
                  <a:gd name="T9" fmla="*/ 20 h 408"/>
                  <a:gd name="T10" fmla="*/ 236 w 429"/>
                  <a:gd name="T11" fmla="*/ 56 h 408"/>
                  <a:gd name="T12" fmla="*/ 289 w 429"/>
                  <a:gd name="T13" fmla="*/ 86 h 408"/>
                  <a:gd name="T14" fmla="*/ 358 w 429"/>
                  <a:gd name="T15" fmla="*/ 114 h 408"/>
                  <a:gd name="T16" fmla="*/ 393 w 429"/>
                  <a:gd name="T17" fmla="*/ 167 h 408"/>
                  <a:gd name="T18" fmla="*/ 428 w 429"/>
                  <a:gd name="T19" fmla="*/ 192 h 408"/>
                  <a:gd name="T20" fmla="*/ 414 w 429"/>
                  <a:gd name="T21" fmla="*/ 212 h 408"/>
                  <a:gd name="T22" fmla="*/ 414 w 429"/>
                  <a:gd name="T23" fmla="*/ 237 h 408"/>
                  <a:gd name="T24" fmla="*/ 401 w 429"/>
                  <a:gd name="T25" fmla="*/ 243 h 408"/>
                  <a:gd name="T26" fmla="*/ 389 w 429"/>
                  <a:gd name="T27" fmla="*/ 265 h 408"/>
                  <a:gd name="T28" fmla="*/ 401 w 429"/>
                  <a:gd name="T29" fmla="*/ 287 h 408"/>
                  <a:gd name="T30" fmla="*/ 399 w 429"/>
                  <a:gd name="T31" fmla="*/ 304 h 408"/>
                  <a:gd name="T32" fmla="*/ 385 w 429"/>
                  <a:gd name="T33" fmla="*/ 326 h 408"/>
                  <a:gd name="T34" fmla="*/ 387 w 429"/>
                  <a:gd name="T35" fmla="*/ 348 h 408"/>
                  <a:gd name="T36" fmla="*/ 411 w 429"/>
                  <a:gd name="T37" fmla="*/ 371 h 408"/>
                  <a:gd name="T38" fmla="*/ 413 w 429"/>
                  <a:gd name="T39" fmla="*/ 393 h 408"/>
                  <a:gd name="T40" fmla="*/ 407 w 429"/>
                  <a:gd name="T41" fmla="*/ 404 h 408"/>
                  <a:gd name="T42" fmla="*/ 383 w 429"/>
                  <a:gd name="T43" fmla="*/ 407 h 408"/>
                  <a:gd name="T44" fmla="*/ 366 w 429"/>
                  <a:gd name="T45" fmla="*/ 396 h 408"/>
                  <a:gd name="T46" fmla="*/ 347 w 429"/>
                  <a:gd name="T47" fmla="*/ 368 h 408"/>
                  <a:gd name="T48" fmla="*/ 339 w 429"/>
                  <a:gd name="T49" fmla="*/ 368 h 408"/>
                  <a:gd name="T50" fmla="*/ 329 w 429"/>
                  <a:gd name="T51" fmla="*/ 357 h 408"/>
                  <a:gd name="T52" fmla="*/ 320 w 429"/>
                  <a:gd name="T53" fmla="*/ 323 h 408"/>
                  <a:gd name="T54" fmla="*/ 308 w 429"/>
                  <a:gd name="T55" fmla="*/ 312 h 408"/>
                  <a:gd name="T56" fmla="*/ 283 w 429"/>
                  <a:gd name="T57" fmla="*/ 295 h 408"/>
                  <a:gd name="T58" fmla="*/ 261 w 429"/>
                  <a:gd name="T59" fmla="*/ 284 h 408"/>
                  <a:gd name="T60" fmla="*/ 230 w 429"/>
                  <a:gd name="T61" fmla="*/ 254 h 408"/>
                  <a:gd name="T62" fmla="*/ 217 w 429"/>
                  <a:gd name="T63" fmla="*/ 231 h 408"/>
                  <a:gd name="T64" fmla="*/ 219 w 429"/>
                  <a:gd name="T65" fmla="*/ 215 h 408"/>
                  <a:gd name="T66" fmla="*/ 232 w 429"/>
                  <a:gd name="T67" fmla="*/ 201 h 408"/>
                  <a:gd name="T68" fmla="*/ 221 w 429"/>
                  <a:gd name="T69" fmla="*/ 184 h 408"/>
                  <a:gd name="T70" fmla="*/ 209 w 429"/>
                  <a:gd name="T71" fmla="*/ 192 h 408"/>
                  <a:gd name="T72" fmla="*/ 190 w 429"/>
                  <a:gd name="T73" fmla="*/ 167 h 408"/>
                  <a:gd name="T74" fmla="*/ 186 w 429"/>
                  <a:gd name="T75" fmla="*/ 181 h 408"/>
                  <a:gd name="T76" fmla="*/ 168 w 429"/>
                  <a:gd name="T77" fmla="*/ 181 h 408"/>
                  <a:gd name="T78" fmla="*/ 165 w 429"/>
                  <a:gd name="T79" fmla="*/ 170 h 408"/>
                  <a:gd name="T80" fmla="*/ 165 w 429"/>
                  <a:gd name="T81" fmla="*/ 151 h 408"/>
                  <a:gd name="T82" fmla="*/ 157 w 429"/>
                  <a:gd name="T83" fmla="*/ 139 h 408"/>
                  <a:gd name="T84" fmla="*/ 145 w 429"/>
                  <a:gd name="T85" fmla="*/ 142 h 408"/>
                  <a:gd name="T86" fmla="*/ 130 w 429"/>
                  <a:gd name="T87" fmla="*/ 112 h 408"/>
                  <a:gd name="T88" fmla="*/ 118 w 429"/>
                  <a:gd name="T89" fmla="*/ 109 h 408"/>
                  <a:gd name="T90" fmla="*/ 101 w 429"/>
                  <a:gd name="T91" fmla="*/ 95 h 408"/>
                  <a:gd name="T92" fmla="*/ 64 w 429"/>
                  <a:gd name="T93" fmla="*/ 98 h 408"/>
                  <a:gd name="T94" fmla="*/ 27 w 429"/>
                  <a:gd name="T95" fmla="*/ 95 h 408"/>
                  <a:gd name="T96" fmla="*/ 0 w 429"/>
                  <a:gd name="T97" fmla="*/ 84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29" h="408">
                    <a:moveTo>
                      <a:pt x="0" y="84"/>
                    </a:moveTo>
                    <a:lnTo>
                      <a:pt x="10" y="53"/>
                    </a:lnTo>
                    <a:lnTo>
                      <a:pt x="10" y="31"/>
                    </a:lnTo>
                    <a:lnTo>
                      <a:pt x="25" y="0"/>
                    </a:lnTo>
                    <a:lnTo>
                      <a:pt x="103" y="20"/>
                    </a:lnTo>
                    <a:lnTo>
                      <a:pt x="236" y="56"/>
                    </a:lnTo>
                    <a:lnTo>
                      <a:pt x="289" y="86"/>
                    </a:lnTo>
                    <a:lnTo>
                      <a:pt x="358" y="114"/>
                    </a:lnTo>
                    <a:lnTo>
                      <a:pt x="393" y="167"/>
                    </a:lnTo>
                    <a:lnTo>
                      <a:pt x="428" y="192"/>
                    </a:lnTo>
                    <a:lnTo>
                      <a:pt x="414" y="212"/>
                    </a:lnTo>
                    <a:lnTo>
                      <a:pt x="414" y="237"/>
                    </a:lnTo>
                    <a:lnTo>
                      <a:pt x="401" y="243"/>
                    </a:lnTo>
                    <a:lnTo>
                      <a:pt x="389" y="265"/>
                    </a:lnTo>
                    <a:lnTo>
                      <a:pt x="401" y="287"/>
                    </a:lnTo>
                    <a:lnTo>
                      <a:pt x="399" y="304"/>
                    </a:lnTo>
                    <a:lnTo>
                      <a:pt x="385" y="326"/>
                    </a:lnTo>
                    <a:lnTo>
                      <a:pt x="387" y="348"/>
                    </a:lnTo>
                    <a:lnTo>
                      <a:pt x="411" y="371"/>
                    </a:lnTo>
                    <a:lnTo>
                      <a:pt x="413" y="393"/>
                    </a:lnTo>
                    <a:lnTo>
                      <a:pt x="407" y="404"/>
                    </a:lnTo>
                    <a:lnTo>
                      <a:pt x="383" y="407"/>
                    </a:lnTo>
                    <a:lnTo>
                      <a:pt x="366" y="396"/>
                    </a:lnTo>
                    <a:lnTo>
                      <a:pt x="347" y="368"/>
                    </a:lnTo>
                    <a:lnTo>
                      <a:pt x="339" y="368"/>
                    </a:lnTo>
                    <a:lnTo>
                      <a:pt x="329" y="357"/>
                    </a:lnTo>
                    <a:lnTo>
                      <a:pt x="320" y="323"/>
                    </a:lnTo>
                    <a:lnTo>
                      <a:pt x="308" y="312"/>
                    </a:lnTo>
                    <a:lnTo>
                      <a:pt x="283" y="295"/>
                    </a:lnTo>
                    <a:lnTo>
                      <a:pt x="261" y="284"/>
                    </a:lnTo>
                    <a:lnTo>
                      <a:pt x="230" y="254"/>
                    </a:lnTo>
                    <a:lnTo>
                      <a:pt x="217" y="231"/>
                    </a:lnTo>
                    <a:lnTo>
                      <a:pt x="219" y="215"/>
                    </a:lnTo>
                    <a:lnTo>
                      <a:pt x="232" y="201"/>
                    </a:lnTo>
                    <a:lnTo>
                      <a:pt x="221" y="184"/>
                    </a:lnTo>
                    <a:lnTo>
                      <a:pt x="209" y="192"/>
                    </a:lnTo>
                    <a:lnTo>
                      <a:pt x="190" y="167"/>
                    </a:lnTo>
                    <a:lnTo>
                      <a:pt x="186" y="181"/>
                    </a:lnTo>
                    <a:lnTo>
                      <a:pt x="168" y="181"/>
                    </a:lnTo>
                    <a:lnTo>
                      <a:pt x="165" y="170"/>
                    </a:lnTo>
                    <a:lnTo>
                      <a:pt x="165" y="151"/>
                    </a:lnTo>
                    <a:lnTo>
                      <a:pt x="157" y="139"/>
                    </a:lnTo>
                    <a:lnTo>
                      <a:pt x="145" y="142"/>
                    </a:lnTo>
                    <a:lnTo>
                      <a:pt x="130" y="112"/>
                    </a:lnTo>
                    <a:lnTo>
                      <a:pt x="118" y="109"/>
                    </a:lnTo>
                    <a:lnTo>
                      <a:pt x="101" y="95"/>
                    </a:lnTo>
                    <a:lnTo>
                      <a:pt x="64" y="98"/>
                    </a:lnTo>
                    <a:lnTo>
                      <a:pt x="27" y="95"/>
                    </a:lnTo>
                    <a:lnTo>
                      <a:pt x="0" y="84"/>
                    </a:lnTo>
                  </a:path>
                </a:pathLst>
              </a:custGeom>
              <a:solidFill>
                <a:schemeClr val="accent1"/>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sp>
            <p:nvSpPr>
              <p:cNvPr id="1058" name="Freeform 34">
                <a:extLst>
                  <a:ext uri="{FF2B5EF4-FFF2-40B4-BE49-F238E27FC236}">
                    <a16:creationId xmlns:a16="http://schemas.microsoft.com/office/drawing/2014/main" id="{CDC22DE2-4963-8C3C-8A6D-2F023F438224}"/>
                  </a:ext>
                </a:extLst>
              </p:cNvPr>
              <p:cNvSpPr>
                <a:spLocks/>
              </p:cNvSpPr>
              <p:nvPr/>
            </p:nvSpPr>
            <p:spPr bwMode="auto">
              <a:xfrm>
                <a:off x="908" y="758"/>
                <a:ext cx="274" cy="210"/>
              </a:xfrm>
              <a:custGeom>
                <a:avLst/>
                <a:gdLst>
                  <a:gd name="T0" fmla="*/ 10 w 274"/>
                  <a:gd name="T1" fmla="*/ 0 h 210"/>
                  <a:gd name="T2" fmla="*/ 0 w 274"/>
                  <a:gd name="T3" fmla="*/ 17 h 210"/>
                  <a:gd name="T4" fmla="*/ 0 w 274"/>
                  <a:gd name="T5" fmla="*/ 36 h 210"/>
                  <a:gd name="T6" fmla="*/ 19 w 274"/>
                  <a:gd name="T7" fmla="*/ 56 h 210"/>
                  <a:gd name="T8" fmla="*/ 31 w 274"/>
                  <a:gd name="T9" fmla="*/ 50 h 210"/>
                  <a:gd name="T10" fmla="*/ 35 w 274"/>
                  <a:gd name="T11" fmla="*/ 59 h 210"/>
                  <a:gd name="T12" fmla="*/ 46 w 274"/>
                  <a:gd name="T13" fmla="*/ 61 h 210"/>
                  <a:gd name="T14" fmla="*/ 54 w 274"/>
                  <a:gd name="T15" fmla="*/ 47 h 210"/>
                  <a:gd name="T16" fmla="*/ 81 w 274"/>
                  <a:gd name="T17" fmla="*/ 50 h 210"/>
                  <a:gd name="T18" fmla="*/ 85 w 274"/>
                  <a:gd name="T19" fmla="*/ 64 h 210"/>
                  <a:gd name="T20" fmla="*/ 94 w 274"/>
                  <a:gd name="T21" fmla="*/ 70 h 210"/>
                  <a:gd name="T22" fmla="*/ 117 w 274"/>
                  <a:gd name="T23" fmla="*/ 67 h 210"/>
                  <a:gd name="T24" fmla="*/ 125 w 274"/>
                  <a:gd name="T25" fmla="*/ 75 h 210"/>
                  <a:gd name="T26" fmla="*/ 137 w 274"/>
                  <a:gd name="T27" fmla="*/ 84 h 210"/>
                  <a:gd name="T28" fmla="*/ 146 w 274"/>
                  <a:gd name="T29" fmla="*/ 100 h 210"/>
                  <a:gd name="T30" fmla="*/ 146 w 274"/>
                  <a:gd name="T31" fmla="*/ 123 h 210"/>
                  <a:gd name="T32" fmla="*/ 138 w 274"/>
                  <a:gd name="T33" fmla="*/ 128 h 210"/>
                  <a:gd name="T34" fmla="*/ 142 w 274"/>
                  <a:gd name="T35" fmla="*/ 137 h 210"/>
                  <a:gd name="T36" fmla="*/ 131 w 274"/>
                  <a:gd name="T37" fmla="*/ 150 h 210"/>
                  <a:gd name="T38" fmla="*/ 131 w 274"/>
                  <a:gd name="T39" fmla="*/ 170 h 210"/>
                  <a:gd name="T40" fmla="*/ 148 w 274"/>
                  <a:gd name="T41" fmla="*/ 173 h 210"/>
                  <a:gd name="T42" fmla="*/ 158 w 274"/>
                  <a:gd name="T43" fmla="*/ 167 h 210"/>
                  <a:gd name="T44" fmla="*/ 161 w 274"/>
                  <a:gd name="T45" fmla="*/ 159 h 210"/>
                  <a:gd name="T46" fmla="*/ 167 w 274"/>
                  <a:gd name="T47" fmla="*/ 167 h 210"/>
                  <a:gd name="T48" fmla="*/ 177 w 274"/>
                  <a:gd name="T49" fmla="*/ 162 h 210"/>
                  <a:gd name="T50" fmla="*/ 198 w 274"/>
                  <a:gd name="T51" fmla="*/ 173 h 210"/>
                  <a:gd name="T52" fmla="*/ 211 w 274"/>
                  <a:gd name="T53" fmla="*/ 192 h 210"/>
                  <a:gd name="T54" fmla="*/ 215 w 274"/>
                  <a:gd name="T55" fmla="*/ 192 h 210"/>
                  <a:gd name="T56" fmla="*/ 217 w 274"/>
                  <a:gd name="T57" fmla="*/ 203 h 210"/>
                  <a:gd name="T58" fmla="*/ 231 w 274"/>
                  <a:gd name="T59" fmla="*/ 209 h 210"/>
                  <a:gd name="T60" fmla="*/ 246 w 274"/>
                  <a:gd name="T61" fmla="*/ 209 h 210"/>
                  <a:gd name="T62" fmla="*/ 236 w 274"/>
                  <a:gd name="T63" fmla="*/ 198 h 210"/>
                  <a:gd name="T64" fmla="*/ 240 w 274"/>
                  <a:gd name="T65" fmla="*/ 187 h 210"/>
                  <a:gd name="T66" fmla="*/ 252 w 274"/>
                  <a:gd name="T67" fmla="*/ 198 h 210"/>
                  <a:gd name="T68" fmla="*/ 265 w 274"/>
                  <a:gd name="T69" fmla="*/ 201 h 210"/>
                  <a:gd name="T70" fmla="*/ 267 w 274"/>
                  <a:gd name="T71" fmla="*/ 184 h 210"/>
                  <a:gd name="T72" fmla="*/ 254 w 274"/>
                  <a:gd name="T73" fmla="*/ 170 h 210"/>
                  <a:gd name="T74" fmla="*/ 244 w 274"/>
                  <a:gd name="T75" fmla="*/ 170 h 210"/>
                  <a:gd name="T76" fmla="*/ 231 w 274"/>
                  <a:gd name="T77" fmla="*/ 156 h 210"/>
                  <a:gd name="T78" fmla="*/ 244 w 274"/>
                  <a:gd name="T79" fmla="*/ 156 h 210"/>
                  <a:gd name="T80" fmla="*/ 254 w 274"/>
                  <a:gd name="T81" fmla="*/ 164 h 210"/>
                  <a:gd name="T82" fmla="*/ 273 w 274"/>
                  <a:gd name="T83" fmla="*/ 164 h 210"/>
                  <a:gd name="T84" fmla="*/ 269 w 274"/>
                  <a:gd name="T85" fmla="*/ 148 h 210"/>
                  <a:gd name="T86" fmla="*/ 252 w 274"/>
                  <a:gd name="T87" fmla="*/ 131 h 210"/>
                  <a:gd name="T88" fmla="*/ 240 w 274"/>
                  <a:gd name="T89" fmla="*/ 128 h 210"/>
                  <a:gd name="T90" fmla="*/ 223 w 274"/>
                  <a:gd name="T91" fmla="*/ 109 h 210"/>
                  <a:gd name="T92" fmla="*/ 202 w 274"/>
                  <a:gd name="T93" fmla="*/ 103 h 210"/>
                  <a:gd name="T94" fmla="*/ 185 w 274"/>
                  <a:gd name="T95" fmla="*/ 95 h 210"/>
                  <a:gd name="T96" fmla="*/ 171 w 274"/>
                  <a:gd name="T97" fmla="*/ 70 h 210"/>
                  <a:gd name="T98" fmla="*/ 161 w 274"/>
                  <a:gd name="T99" fmla="*/ 39 h 210"/>
                  <a:gd name="T100" fmla="*/ 148 w 274"/>
                  <a:gd name="T101" fmla="*/ 39 h 210"/>
                  <a:gd name="T102" fmla="*/ 144 w 274"/>
                  <a:gd name="T103" fmla="*/ 31 h 210"/>
                  <a:gd name="T104" fmla="*/ 137 w 274"/>
                  <a:gd name="T105" fmla="*/ 33 h 210"/>
                  <a:gd name="T106" fmla="*/ 123 w 274"/>
                  <a:gd name="T107" fmla="*/ 20 h 210"/>
                  <a:gd name="T108" fmla="*/ 100 w 274"/>
                  <a:gd name="T109" fmla="*/ 14 h 210"/>
                  <a:gd name="T110" fmla="*/ 90 w 274"/>
                  <a:gd name="T111" fmla="*/ 22 h 210"/>
                  <a:gd name="T112" fmla="*/ 69 w 274"/>
                  <a:gd name="T113" fmla="*/ 14 h 210"/>
                  <a:gd name="T114" fmla="*/ 56 w 274"/>
                  <a:gd name="T115" fmla="*/ 14 h 210"/>
                  <a:gd name="T116" fmla="*/ 50 w 274"/>
                  <a:gd name="T117" fmla="*/ 3 h 210"/>
                  <a:gd name="T118" fmla="*/ 44 w 274"/>
                  <a:gd name="T119" fmla="*/ 0 h 210"/>
                  <a:gd name="T120" fmla="*/ 35 w 274"/>
                  <a:gd name="T121" fmla="*/ 3 h 210"/>
                  <a:gd name="T122" fmla="*/ 10 w 274"/>
                  <a:gd name="T123"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4" h="210">
                    <a:moveTo>
                      <a:pt x="10" y="0"/>
                    </a:moveTo>
                    <a:lnTo>
                      <a:pt x="0" y="17"/>
                    </a:lnTo>
                    <a:lnTo>
                      <a:pt x="0" y="36"/>
                    </a:lnTo>
                    <a:lnTo>
                      <a:pt x="19" y="56"/>
                    </a:lnTo>
                    <a:lnTo>
                      <a:pt x="31" y="50"/>
                    </a:lnTo>
                    <a:lnTo>
                      <a:pt x="35" y="59"/>
                    </a:lnTo>
                    <a:lnTo>
                      <a:pt x="46" y="61"/>
                    </a:lnTo>
                    <a:lnTo>
                      <a:pt x="54" y="47"/>
                    </a:lnTo>
                    <a:lnTo>
                      <a:pt x="81" y="50"/>
                    </a:lnTo>
                    <a:lnTo>
                      <a:pt x="85" y="64"/>
                    </a:lnTo>
                    <a:lnTo>
                      <a:pt x="94" y="70"/>
                    </a:lnTo>
                    <a:lnTo>
                      <a:pt x="117" y="67"/>
                    </a:lnTo>
                    <a:lnTo>
                      <a:pt x="125" y="75"/>
                    </a:lnTo>
                    <a:lnTo>
                      <a:pt x="137" y="84"/>
                    </a:lnTo>
                    <a:lnTo>
                      <a:pt x="146" y="100"/>
                    </a:lnTo>
                    <a:lnTo>
                      <a:pt x="146" y="123"/>
                    </a:lnTo>
                    <a:lnTo>
                      <a:pt x="138" y="128"/>
                    </a:lnTo>
                    <a:lnTo>
                      <a:pt x="142" y="137"/>
                    </a:lnTo>
                    <a:lnTo>
                      <a:pt x="131" y="150"/>
                    </a:lnTo>
                    <a:lnTo>
                      <a:pt x="131" y="170"/>
                    </a:lnTo>
                    <a:lnTo>
                      <a:pt x="148" y="173"/>
                    </a:lnTo>
                    <a:lnTo>
                      <a:pt x="158" y="167"/>
                    </a:lnTo>
                    <a:lnTo>
                      <a:pt x="161" y="159"/>
                    </a:lnTo>
                    <a:lnTo>
                      <a:pt x="167" y="167"/>
                    </a:lnTo>
                    <a:lnTo>
                      <a:pt x="177" y="162"/>
                    </a:lnTo>
                    <a:lnTo>
                      <a:pt x="198" y="173"/>
                    </a:lnTo>
                    <a:lnTo>
                      <a:pt x="211" y="192"/>
                    </a:lnTo>
                    <a:lnTo>
                      <a:pt x="215" y="192"/>
                    </a:lnTo>
                    <a:lnTo>
                      <a:pt x="217" y="203"/>
                    </a:lnTo>
                    <a:lnTo>
                      <a:pt x="231" y="209"/>
                    </a:lnTo>
                    <a:lnTo>
                      <a:pt x="246" y="209"/>
                    </a:lnTo>
                    <a:lnTo>
                      <a:pt x="236" y="198"/>
                    </a:lnTo>
                    <a:lnTo>
                      <a:pt x="240" y="187"/>
                    </a:lnTo>
                    <a:lnTo>
                      <a:pt x="252" y="198"/>
                    </a:lnTo>
                    <a:lnTo>
                      <a:pt x="265" y="201"/>
                    </a:lnTo>
                    <a:lnTo>
                      <a:pt x="267" y="184"/>
                    </a:lnTo>
                    <a:lnTo>
                      <a:pt x="254" y="170"/>
                    </a:lnTo>
                    <a:lnTo>
                      <a:pt x="244" y="170"/>
                    </a:lnTo>
                    <a:lnTo>
                      <a:pt x="231" y="156"/>
                    </a:lnTo>
                    <a:lnTo>
                      <a:pt x="244" y="156"/>
                    </a:lnTo>
                    <a:lnTo>
                      <a:pt x="254" y="164"/>
                    </a:lnTo>
                    <a:lnTo>
                      <a:pt x="273" y="164"/>
                    </a:lnTo>
                    <a:lnTo>
                      <a:pt x="269" y="148"/>
                    </a:lnTo>
                    <a:lnTo>
                      <a:pt x="252" y="131"/>
                    </a:lnTo>
                    <a:lnTo>
                      <a:pt x="240" y="128"/>
                    </a:lnTo>
                    <a:lnTo>
                      <a:pt x="223" y="109"/>
                    </a:lnTo>
                    <a:lnTo>
                      <a:pt x="202" y="103"/>
                    </a:lnTo>
                    <a:lnTo>
                      <a:pt x="185" y="95"/>
                    </a:lnTo>
                    <a:lnTo>
                      <a:pt x="171" y="70"/>
                    </a:lnTo>
                    <a:lnTo>
                      <a:pt x="161" y="39"/>
                    </a:lnTo>
                    <a:lnTo>
                      <a:pt x="148" y="39"/>
                    </a:lnTo>
                    <a:lnTo>
                      <a:pt x="144" y="31"/>
                    </a:lnTo>
                    <a:lnTo>
                      <a:pt x="137" y="33"/>
                    </a:lnTo>
                    <a:lnTo>
                      <a:pt x="123" y="20"/>
                    </a:lnTo>
                    <a:lnTo>
                      <a:pt x="100" y="14"/>
                    </a:lnTo>
                    <a:lnTo>
                      <a:pt x="90" y="22"/>
                    </a:lnTo>
                    <a:lnTo>
                      <a:pt x="69" y="14"/>
                    </a:lnTo>
                    <a:lnTo>
                      <a:pt x="56" y="14"/>
                    </a:lnTo>
                    <a:lnTo>
                      <a:pt x="50" y="3"/>
                    </a:lnTo>
                    <a:lnTo>
                      <a:pt x="44" y="0"/>
                    </a:lnTo>
                    <a:lnTo>
                      <a:pt x="35" y="3"/>
                    </a:lnTo>
                    <a:lnTo>
                      <a:pt x="10" y="0"/>
                    </a:lnTo>
                  </a:path>
                </a:pathLst>
              </a:custGeom>
              <a:solidFill>
                <a:schemeClr val="accent1"/>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sp>
            <p:nvSpPr>
              <p:cNvPr id="1059" name="Freeform 35">
                <a:extLst>
                  <a:ext uri="{FF2B5EF4-FFF2-40B4-BE49-F238E27FC236}">
                    <a16:creationId xmlns:a16="http://schemas.microsoft.com/office/drawing/2014/main" id="{68075F8B-8519-1F6A-1738-E986843A8834}"/>
                  </a:ext>
                </a:extLst>
              </p:cNvPr>
              <p:cNvSpPr>
                <a:spLocks/>
              </p:cNvSpPr>
              <p:nvPr/>
            </p:nvSpPr>
            <p:spPr bwMode="auto">
              <a:xfrm>
                <a:off x="1064" y="1925"/>
                <a:ext cx="195" cy="98"/>
              </a:xfrm>
              <a:custGeom>
                <a:avLst/>
                <a:gdLst>
                  <a:gd name="T0" fmla="*/ 0 w 195"/>
                  <a:gd name="T1" fmla="*/ 49 h 98"/>
                  <a:gd name="T2" fmla="*/ 17 w 195"/>
                  <a:gd name="T3" fmla="*/ 20 h 98"/>
                  <a:gd name="T4" fmla="*/ 25 w 195"/>
                  <a:gd name="T5" fmla="*/ 20 h 98"/>
                  <a:gd name="T6" fmla="*/ 38 w 195"/>
                  <a:gd name="T7" fmla="*/ 6 h 98"/>
                  <a:gd name="T8" fmla="*/ 54 w 195"/>
                  <a:gd name="T9" fmla="*/ 6 h 98"/>
                  <a:gd name="T10" fmla="*/ 58 w 195"/>
                  <a:gd name="T11" fmla="*/ 3 h 98"/>
                  <a:gd name="T12" fmla="*/ 63 w 195"/>
                  <a:gd name="T13" fmla="*/ 0 h 98"/>
                  <a:gd name="T14" fmla="*/ 83 w 195"/>
                  <a:gd name="T15" fmla="*/ 17 h 98"/>
                  <a:gd name="T16" fmla="*/ 88 w 195"/>
                  <a:gd name="T17" fmla="*/ 29 h 98"/>
                  <a:gd name="T18" fmla="*/ 92 w 195"/>
                  <a:gd name="T19" fmla="*/ 23 h 98"/>
                  <a:gd name="T20" fmla="*/ 108 w 195"/>
                  <a:gd name="T21" fmla="*/ 34 h 98"/>
                  <a:gd name="T22" fmla="*/ 117 w 195"/>
                  <a:gd name="T23" fmla="*/ 34 h 98"/>
                  <a:gd name="T24" fmla="*/ 125 w 195"/>
                  <a:gd name="T25" fmla="*/ 43 h 98"/>
                  <a:gd name="T26" fmla="*/ 138 w 195"/>
                  <a:gd name="T27" fmla="*/ 49 h 98"/>
                  <a:gd name="T28" fmla="*/ 138 w 195"/>
                  <a:gd name="T29" fmla="*/ 63 h 98"/>
                  <a:gd name="T30" fmla="*/ 163 w 195"/>
                  <a:gd name="T31" fmla="*/ 63 h 98"/>
                  <a:gd name="T32" fmla="*/ 169 w 195"/>
                  <a:gd name="T33" fmla="*/ 77 h 98"/>
                  <a:gd name="T34" fmla="*/ 184 w 195"/>
                  <a:gd name="T35" fmla="*/ 77 h 98"/>
                  <a:gd name="T36" fmla="*/ 194 w 195"/>
                  <a:gd name="T37" fmla="*/ 94 h 98"/>
                  <a:gd name="T38" fmla="*/ 188 w 195"/>
                  <a:gd name="T39" fmla="*/ 97 h 98"/>
                  <a:gd name="T40" fmla="*/ 184 w 195"/>
                  <a:gd name="T41" fmla="*/ 91 h 98"/>
                  <a:gd name="T42" fmla="*/ 182 w 195"/>
                  <a:gd name="T43" fmla="*/ 88 h 98"/>
                  <a:gd name="T44" fmla="*/ 169 w 195"/>
                  <a:gd name="T45" fmla="*/ 91 h 98"/>
                  <a:gd name="T46" fmla="*/ 165 w 195"/>
                  <a:gd name="T47" fmla="*/ 94 h 98"/>
                  <a:gd name="T48" fmla="*/ 154 w 195"/>
                  <a:gd name="T49" fmla="*/ 97 h 98"/>
                  <a:gd name="T50" fmla="*/ 136 w 195"/>
                  <a:gd name="T51" fmla="*/ 97 h 98"/>
                  <a:gd name="T52" fmla="*/ 125 w 195"/>
                  <a:gd name="T53" fmla="*/ 97 h 98"/>
                  <a:gd name="T54" fmla="*/ 125 w 195"/>
                  <a:gd name="T55" fmla="*/ 88 h 98"/>
                  <a:gd name="T56" fmla="*/ 108 w 195"/>
                  <a:gd name="T57" fmla="*/ 66 h 98"/>
                  <a:gd name="T58" fmla="*/ 108 w 195"/>
                  <a:gd name="T59" fmla="*/ 51 h 98"/>
                  <a:gd name="T60" fmla="*/ 88 w 195"/>
                  <a:gd name="T61" fmla="*/ 51 h 98"/>
                  <a:gd name="T62" fmla="*/ 81 w 195"/>
                  <a:gd name="T63" fmla="*/ 43 h 98"/>
                  <a:gd name="T64" fmla="*/ 75 w 195"/>
                  <a:gd name="T65" fmla="*/ 51 h 98"/>
                  <a:gd name="T66" fmla="*/ 69 w 195"/>
                  <a:gd name="T67" fmla="*/ 40 h 98"/>
                  <a:gd name="T68" fmla="*/ 63 w 195"/>
                  <a:gd name="T69" fmla="*/ 40 h 98"/>
                  <a:gd name="T70" fmla="*/ 63 w 195"/>
                  <a:gd name="T71" fmla="*/ 26 h 98"/>
                  <a:gd name="T72" fmla="*/ 58 w 195"/>
                  <a:gd name="T73" fmla="*/ 20 h 98"/>
                  <a:gd name="T74" fmla="*/ 40 w 195"/>
                  <a:gd name="T75" fmla="*/ 23 h 98"/>
                  <a:gd name="T76" fmla="*/ 29 w 195"/>
                  <a:gd name="T77" fmla="*/ 40 h 98"/>
                  <a:gd name="T78" fmla="*/ 15 w 195"/>
                  <a:gd name="T79" fmla="*/ 43 h 98"/>
                  <a:gd name="T80" fmla="*/ 0 w 195"/>
                  <a:gd name="T81" fmla="*/ 4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5" h="98">
                    <a:moveTo>
                      <a:pt x="0" y="49"/>
                    </a:moveTo>
                    <a:lnTo>
                      <a:pt x="17" y="20"/>
                    </a:lnTo>
                    <a:lnTo>
                      <a:pt x="25" y="20"/>
                    </a:lnTo>
                    <a:lnTo>
                      <a:pt x="38" y="6"/>
                    </a:lnTo>
                    <a:lnTo>
                      <a:pt x="54" y="6"/>
                    </a:lnTo>
                    <a:lnTo>
                      <a:pt x="58" y="3"/>
                    </a:lnTo>
                    <a:lnTo>
                      <a:pt x="63" y="0"/>
                    </a:lnTo>
                    <a:lnTo>
                      <a:pt x="83" y="17"/>
                    </a:lnTo>
                    <a:lnTo>
                      <a:pt x="88" y="29"/>
                    </a:lnTo>
                    <a:lnTo>
                      <a:pt x="92" y="23"/>
                    </a:lnTo>
                    <a:lnTo>
                      <a:pt x="108" y="34"/>
                    </a:lnTo>
                    <a:lnTo>
                      <a:pt x="117" y="34"/>
                    </a:lnTo>
                    <a:lnTo>
                      <a:pt x="125" y="43"/>
                    </a:lnTo>
                    <a:lnTo>
                      <a:pt x="138" y="49"/>
                    </a:lnTo>
                    <a:lnTo>
                      <a:pt x="138" y="63"/>
                    </a:lnTo>
                    <a:lnTo>
                      <a:pt x="163" y="63"/>
                    </a:lnTo>
                    <a:lnTo>
                      <a:pt x="169" y="77"/>
                    </a:lnTo>
                    <a:lnTo>
                      <a:pt x="184" y="77"/>
                    </a:lnTo>
                    <a:lnTo>
                      <a:pt x="194" y="94"/>
                    </a:lnTo>
                    <a:lnTo>
                      <a:pt x="188" y="97"/>
                    </a:lnTo>
                    <a:lnTo>
                      <a:pt x="184" y="91"/>
                    </a:lnTo>
                    <a:lnTo>
                      <a:pt x="182" y="88"/>
                    </a:lnTo>
                    <a:lnTo>
                      <a:pt x="169" y="91"/>
                    </a:lnTo>
                    <a:lnTo>
                      <a:pt x="165" y="94"/>
                    </a:lnTo>
                    <a:lnTo>
                      <a:pt x="154" y="97"/>
                    </a:lnTo>
                    <a:lnTo>
                      <a:pt x="136" y="97"/>
                    </a:lnTo>
                    <a:lnTo>
                      <a:pt x="125" y="97"/>
                    </a:lnTo>
                    <a:lnTo>
                      <a:pt x="125" y="88"/>
                    </a:lnTo>
                    <a:lnTo>
                      <a:pt x="108" y="66"/>
                    </a:lnTo>
                    <a:lnTo>
                      <a:pt x="108" y="51"/>
                    </a:lnTo>
                    <a:lnTo>
                      <a:pt x="88" y="51"/>
                    </a:lnTo>
                    <a:lnTo>
                      <a:pt x="81" y="43"/>
                    </a:lnTo>
                    <a:lnTo>
                      <a:pt x="75" y="51"/>
                    </a:lnTo>
                    <a:lnTo>
                      <a:pt x="69" y="40"/>
                    </a:lnTo>
                    <a:lnTo>
                      <a:pt x="63" y="40"/>
                    </a:lnTo>
                    <a:lnTo>
                      <a:pt x="63" y="26"/>
                    </a:lnTo>
                    <a:lnTo>
                      <a:pt x="58" y="20"/>
                    </a:lnTo>
                    <a:lnTo>
                      <a:pt x="40" y="23"/>
                    </a:lnTo>
                    <a:lnTo>
                      <a:pt x="29" y="40"/>
                    </a:lnTo>
                    <a:lnTo>
                      <a:pt x="15" y="43"/>
                    </a:lnTo>
                    <a:lnTo>
                      <a:pt x="0" y="49"/>
                    </a:lnTo>
                  </a:path>
                </a:pathLst>
              </a:custGeom>
              <a:solidFill>
                <a:schemeClr val="accent1"/>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sp>
            <p:nvSpPr>
              <p:cNvPr id="1060" name="Freeform 36">
                <a:extLst>
                  <a:ext uri="{FF2B5EF4-FFF2-40B4-BE49-F238E27FC236}">
                    <a16:creationId xmlns:a16="http://schemas.microsoft.com/office/drawing/2014/main" id="{164418AC-849F-615F-C4DB-C3D2365DD846}"/>
                  </a:ext>
                </a:extLst>
              </p:cNvPr>
              <p:cNvSpPr>
                <a:spLocks/>
              </p:cNvSpPr>
              <p:nvPr/>
            </p:nvSpPr>
            <p:spPr bwMode="auto">
              <a:xfrm>
                <a:off x="1234" y="1995"/>
                <a:ext cx="129" cy="83"/>
              </a:xfrm>
              <a:custGeom>
                <a:avLst/>
                <a:gdLst>
                  <a:gd name="T0" fmla="*/ 0 w 129"/>
                  <a:gd name="T1" fmla="*/ 62 h 83"/>
                  <a:gd name="T2" fmla="*/ 12 w 129"/>
                  <a:gd name="T3" fmla="*/ 65 h 83"/>
                  <a:gd name="T4" fmla="*/ 40 w 129"/>
                  <a:gd name="T5" fmla="*/ 62 h 83"/>
                  <a:gd name="T6" fmla="*/ 52 w 129"/>
                  <a:gd name="T7" fmla="*/ 79 h 83"/>
                  <a:gd name="T8" fmla="*/ 68 w 129"/>
                  <a:gd name="T9" fmla="*/ 82 h 83"/>
                  <a:gd name="T10" fmla="*/ 76 w 129"/>
                  <a:gd name="T11" fmla="*/ 62 h 83"/>
                  <a:gd name="T12" fmla="*/ 72 w 129"/>
                  <a:gd name="T13" fmla="*/ 57 h 83"/>
                  <a:gd name="T14" fmla="*/ 80 w 129"/>
                  <a:gd name="T15" fmla="*/ 48 h 83"/>
                  <a:gd name="T16" fmla="*/ 96 w 129"/>
                  <a:gd name="T17" fmla="*/ 62 h 83"/>
                  <a:gd name="T18" fmla="*/ 108 w 129"/>
                  <a:gd name="T19" fmla="*/ 62 h 83"/>
                  <a:gd name="T20" fmla="*/ 108 w 129"/>
                  <a:gd name="T21" fmla="*/ 54 h 83"/>
                  <a:gd name="T22" fmla="*/ 116 w 129"/>
                  <a:gd name="T23" fmla="*/ 54 h 83"/>
                  <a:gd name="T24" fmla="*/ 128 w 129"/>
                  <a:gd name="T25" fmla="*/ 40 h 83"/>
                  <a:gd name="T26" fmla="*/ 120 w 129"/>
                  <a:gd name="T27" fmla="*/ 37 h 83"/>
                  <a:gd name="T28" fmla="*/ 120 w 129"/>
                  <a:gd name="T29" fmla="*/ 23 h 83"/>
                  <a:gd name="T30" fmla="*/ 120 w 129"/>
                  <a:gd name="T31" fmla="*/ 11 h 83"/>
                  <a:gd name="T32" fmla="*/ 102 w 129"/>
                  <a:gd name="T33" fmla="*/ 8 h 83"/>
                  <a:gd name="T34" fmla="*/ 88 w 129"/>
                  <a:gd name="T35" fmla="*/ 11 h 83"/>
                  <a:gd name="T36" fmla="*/ 76 w 129"/>
                  <a:gd name="T37" fmla="*/ 11 h 83"/>
                  <a:gd name="T38" fmla="*/ 58 w 129"/>
                  <a:gd name="T39" fmla="*/ 8 h 83"/>
                  <a:gd name="T40" fmla="*/ 44 w 129"/>
                  <a:gd name="T41" fmla="*/ 0 h 83"/>
                  <a:gd name="T42" fmla="*/ 40 w 129"/>
                  <a:gd name="T43" fmla="*/ 8 h 83"/>
                  <a:gd name="T44" fmla="*/ 38 w 129"/>
                  <a:gd name="T45" fmla="*/ 25 h 83"/>
                  <a:gd name="T46" fmla="*/ 24 w 129"/>
                  <a:gd name="T47" fmla="*/ 25 h 83"/>
                  <a:gd name="T48" fmla="*/ 20 w 129"/>
                  <a:gd name="T49" fmla="*/ 40 h 83"/>
                  <a:gd name="T50" fmla="*/ 12 w 129"/>
                  <a:gd name="T51" fmla="*/ 45 h 83"/>
                  <a:gd name="T52" fmla="*/ 0 w 129"/>
                  <a:gd name="T53" fmla="*/ 6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9" h="83">
                    <a:moveTo>
                      <a:pt x="0" y="62"/>
                    </a:moveTo>
                    <a:lnTo>
                      <a:pt x="12" y="65"/>
                    </a:lnTo>
                    <a:lnTo>
                      <a:pt x="40" y="62"/>
                    </a:lnTo>
                    <a:lnTo>
                      <a:pt x="52" y="79"/>
                    </a:lnTo>
                    <a:lnTo>
                      <a:pt x="68" y="82"/>
                    </a:lnTo>
                    <a:lnTo>
                      <a:pt x="76" y="62"/>
                    </a:lnTo>
                    <a:lnTo>
                      <a:pt x="72" y="57"/>
                    </a:lnTo>
                    <a:lnTo>
                      <a:pt x="80" y="48"/>
                    </a:lnTo>
                    <a:lnTo>
                      <a:pt x="96" y="62"/>
                    </a:lnTo>
                    <a:lnTo>
                      <a:pt x="108" y="62"/>
                    </a:lnTo>
                    <a:lnTo>
                      <a:pt x="108" y="54"/>
                    </a:lnTo>
                    <a:lnTo>
                      <a:pt x="116" y="54"/>
                    </a:lnTo>
                    <a:lnTo>
                      <a:pt x="128" y="40"/>
                    </a:lnTo>
                    <a:lnTo>
                      <a:pt x="120" y="37"/>
                    </a:lnTo>
                    <a:lnTo>
                      <a:pt x="120" y="23"/>
                    </a:lnTo>
                    <a:lnTo>
                      <a:pt x="120" y="11"/>
                    </a:lnTo>
                    <a:lnTo>
                      <a:pt x="102" y="8"/>
                    </a:lnTo>
                    <a:lnTo>
                      <a:pt x="88" y="11"/>
                    </a:lnTo>
                    <a:lnTo>
                      <a:pt x="76" y="11"/>
                    </a:lnTo>
                    <a:lnTo>
                      <a:pt x="58" y="8"/>
                    </a:lnTo>
                    <a:lnTo>
                      <a:pt x="44" y="0"/>
                    </a:lnTo>
                    <a:lnTo>
                      <a:pt x="40" y="8"/>
                    </a:lnTo>
                    <a:lnTo>
                      <a:pt x="38" y="25"/>
                    </a:lnTo>
                    <a:lnTo>
                      <a:pt x="24" y="25"/>
                    </a:lnTo>
                    <a:lnTo>
                      <a:pt x="20" y="40"/>
                    </a:lnTo>
                    <a:lnTo>
                      <a:pt x="12" y="45"/>
                    </a:lnTo>
                    <a:lnTo>
                      <a:pt x="0" y="62"/>
                    </a:lnTo>
                  </a:path>
                </a:pathLst>
              </a:custGeom>
              <a:solidFill>
                <a:schemeClr val="accent1"/>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sp>
            <p:nvSpPr>
              <p:cNvPr id="1061" name="Freeform 37">
                <a:extLst>
                  <a:ext uri="{FF2B5EF4-FFF2-40B4-BE49-F238E27FC236}">
                    <a16:creationId xmlns:a16="http://schemas.microsoft.com/office/drawing/2014/main" id="{DF7D5896-2848-154D-7865-E4472DE65FCA}"/>
                  </a:ext>
                </a:extLst>
              </p:cNvPr>
              <p:cNvSpPr>
                <a:spLocks/>
              </p:cNvSpPr>
              <p:nvPr/>
            </p:nvSpPr>
            <p:spPr bwMode="auto">
              <a:xfrm>
                <a:off x="1155" y="2228"/>
                <a:ext cx="802" cy="1698"/>
              </a:xfrm>
              <a:custGeom>
                <a:avLst/>
                <a:gdLst>
                  <a:gd name="T0" fmla="*/ 92 w 802"/>
                  <a:gd name="T1" fmla="*/ 28 h 1698"/>
                  <a:gd name="T2" fmla="*/ 152 w 802"/>
                  <a:gd name="T3" fmla="*/ 3 h 1698"/>
                  <a:gd name="T4" fmla="*/ 127 w 802"/>
                  <a:gd name="T5" fmla="*/ 59 h 1698"/>
                  <a:gd name="T6" fmla="*/ 152 w 802"/>
                  <a:gd name="T7" fmla="*/ 56 h 1698"/>
                  <a:gd name="T8" fmla="*/ 177 w 802"/>
                  <a:gd name="T9" fmla="*/ 53 h 1698"/>
                  <a:gd name="T10" fmla="*/ 212 w 802"/>
                  <a:gd name="T11" fmla="*/ 73 h 1698"/>
                  <a:gd name="T12" fmla="*/ 322 w 802"/>
                  <a:gd name="T13" fmla="*/ 103 h 1698"/>
                  <a:gd name="T14" fmla="*/ 372 w 802"/>
                  <a:gd name="T15" fmla="*/ 134 h 1698"/>
                  <a:gd name="T16" fmla="*/ 437 w 802"/>
                  <a:gd name="T17" fmla="*/ 151 h 1698"/>
                  <a:gd name="T18" fmla="*/ 530 w 802"/>
                  <a:gd name="T19" fmla="*/ 234 h 1698"/>
                  <a:gd name="T20" fmla="*/ 581 w 802"/>
                  <a:gd name="T21" fmla="*/ 338 h 1698"/>
                  <a:gd name="T22" fmla="*/ 780 w 802"/>
                  <a:gd name="T23" fmla="*/ 424 h 1698"/>
                  <a:gd name="T24" fmla="*/ 782 w 802"/>
                  <a:gd name="T25" fmla="*/ 567 h 1698"/>
                  <a:gd name="T26" fmla="*/ 731 w 802"/>
                  <a:gd name="T27" fmla="*/ 642 h 1698"/>
                  <a:gd name="T28" fmla="*/ 723 w 802"/>
                  <a:gd name="T29" fmla="*/ 751 h 1698"/>
                  <a:gd name="T30" fmla="*/ 694 w 802"/>
                  <a:gd name="T31" fmla="*/ 798 h 1698"/>
                  <a:gd name="T32" fmla="*/ 647 w 802"/>
                  <a:gd name="T33" fmla="*/ 879 h 1698"/>
                  <a:gd name="T34" fmla="*/ 579 w 802"/>
                  <a:gd name="T35" fmla="*/ 907 h 1698"/>
                  <a:gd name="T36" fmla="*/ 544 w 802"/>
                  <a:gd name="T37" fmla="*/ 991 h 1698"/>
                  <a:gd name="T38" fmla="*/ 536 w 802"/>
                  <a:gd name="T39" fmla="*/ 1061 h 1698"/>
                  <a:gd name="T40" fmla="*/ 481 w 802"/>
                  <a:gd name="T41" fmla="*/ 1125 h 1698"/>
                  <a:gd name="T42" fmla="*/ 448 w 802"/>
                  <a:gd name="T43" fmla="*/ 1175 h 1698"/>
                  <a:gd name="T44" fmla="*/ 427 w 802"/>
                  <a:gd name="T45" fmla="*/ 1200 h 1698"/>
                  <a:gd name="T46" fmla="*/ 415 w 802"/>
                  <a:gd name="T47" fmla="*/ 1267 h 1698"/>
                  <a:gd name="T48" fmla="*/ 361 w 802"/>
                  <a:gd name="T49" fmla="*/ 1295 h 1698"/>
                  <a:gd name="T50" fmla="*/ 318 w 802"/>
                  <a:gd name="T51" fmla="*/ 1323 h 1698"/>
                  <a:gd name="T52" fmla="*/ 316 w 802"/>
                  <a:gd name="T53" fmla="*/ 1387 h 1698"/>
                  <a:gd name="T54" fmla="*/ 275 w 802"/>
                  <a:gd name="T55" fmla="*/ 1437 h 1698"/>
                  <a:gd name="T56" fmla="*/ 300 w 802"/>
                  <a:gd name="T57" fmla="*/ 1482 h 1698"/>
                  <a:gd name="T58" fmla="*/ 259 w 802"/>
                  <a:gd name="T59" fmla="*/ 1524 h 1698"/>
                  <a:gd name="T60" fmla="*/ 238 w 802"/>
                  <a:gd name="T61" fmla="*/ 1597 h 1698"/>
                  <a:gd name="T62" fmla="*/ 292 w 802"/>
                  <a:gd name="T63" fmla="*/ 1697 h 1698"/>
                  <a:gd name="T64" fmla="*/ 228 w 802"/>
                  <a:gd name="T65" fmla="*/ 1647 h 1698"/>
                  <a:gd name="T66" fmla="*/ 187 w 802"/>
                  <a:gd name="T67" fmla="*/ 1557 h 1698"/>
                  <a:gd name="T68" fmla="*/ 183 w 802"/>
                  <a:gd name="T69" fmla="*/ 1323 h 1698"/>
                  <a:gd name="T70" fmla="*/ 177 w 802"/>
                  <a:gd name="T71" fmla="*/ 1223 h 1698"/>
                  <a:gd name="T72" fmla="*/ 181 w 802"/>
                  <a:gd name="T73" fmla="*/ 1114 h 1698"/>
                  <a:gd name="T74" fmla="*/ 189 w 802"/>
                  <a:gd name="T75" fmla="*/ 1027 h 1698"/>
                  <a:gd name="T76" fmla="*/ 185 w 802"/>
                  <a:gd name="T77" fmla="*/ 888 h 1698"/>
                  <a:gd name="T78" fmla="*/ 191 w 802"/>
                  <a:gd name="T79" fmla="*/ 773 h 1698"/>
                  <a:gd name="T80" fmla="*/ 144 w 802"/>
                  <a:gd name="T81" fmla="*/ 695 h 1698"/>
                  <a:gd name="T82" fmla="*/ 72 w 802"/>
                  <a:gd name="T83" fmla="*/ 634 h 1698"/>
                  <a:gd name="T84" fmla="*/ 47 w 802"/>
                  <a:gd name="T85" fmla="*/ 539 h 1698"/>
                  <a:gd name="T86" fmla="*/ 14 w 802"/>
                  <a:gd name="T87" fmla="*/ 486 h 1698"/>
                  <a:gd name="T88" fmla="*/ 16 w 802"/>
                  <a:gd name="T89" fmla="*/ 396 h 1698"/>
                  <a:gd name="T90" fmla="*/ 8 w 802"/>
                  <a:gd name="T91" fmla="*/ 310 h 1698"/>
                  <a:gd name="T92" fmla="*/ 58 w 802"/>
                  <a:gd name="T93" fmla="*/ 140 h 16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02" h="1698">
                    <a:moveTo>
                      <a:pt x="62" y="75"/>
                    </a:moveTo>
                    <a:lnTo>
                      <a:pt x="72" y="56"/>
                    </a:lnTo>
                    <a:lnTo>
                      <a:pt x="92" y="28"/>
                    </a:lnTo>
                    <a:lnTo>
                      <a:pt x="121" y="11"/>
                    </a:lnTo>
                    <a:lnTo>
                      <a:pt x="136" y="0"/>
                    </a:lnTo>
                    <a:lnTo>
                      <a:pt x="152" y="3"/>
                    </a:lnTo>
                    <a:lnTo>
                      <a:pt x="148" y="17"/>
                    </a:lnTo>
                    <a:lnTo>
                      <a:pt x="131" y="31"/>
                    </a:lnTo>
                    <a:lnTo>
                      <a:pt x="127" y="59"/>
                    </a:lnTo>
                    <a:lnTo>
                      <a:pt x="131" y="81"/>
                    </a:lnTo>
                    <a:lnTo>
                      <a:pt x="146" y="81"/>
                    </a:lnTo>
                    <a:lnTo>
                      <a:pt x="152" y="56"/>
                    </a:lnTo>
                    <a:lnTo>
                      <a:pt x="156" y="31"/>
                    </a:lnTo>
                    <a:lnTo>
                      <a:pt x="166" y="39"/>
                    </a:lnTo>
                    <a:lnTo>
                      <a:pt x="177" y="53"/>
                    </a:lnTo>
                    <a:lnTo>
                      <a:pt x="197" y="47"/>
                    </a:lnTo>
                    <a:lnTo>
                      <a:pt x="209" y="59"/>
                    </a:lnTo>
                    <a:lnTo>
                      <a:pt x="212" y="73"/>
                    </a:lnTo>
                    <a:lnTo>
                      <a:pt x="242" y="67"/>
                    </a:lnTo>
                    <a:lnTo>
                      <a:pt x="300" y="59"/>
                    </a:lnTo>
                    <a:lnTo>
                      <a:pt x="322" y="103"/>
                    </a:lnTo>
                    <a:lnTo>
                      <a:pt x="359" y="126"/>
                    </a:lnTo>
                    <a:lnTo>
                      <a:pt x="357" y="145"/>
                    </a:lnTo>
                    <a:lnTo>
                      <a:pt x="372" y="134"/>
                    </a:lnTo>
                    <a:lnTo>
                      <a:pt x="390" y="134"/>
                    </a:lnTo>
                    <a:lnTo>
                      <a:pt x="411" y="154"/>
                    </a:lnTo>
                    <a:lnTo>
                      <a:pt x="437" y="151"/>
                    </a:lnTo>
                    <a:lnTo>
                      <a:pt x="458" y="154"/>
                    </a:lnTo>
                    <a:lnTo>
                      <a:pt x="493" y="190"/>
                    </a:lnTo>
                    <a:lnTo>
                      <a:pt x="530" y="234"/>
                    </a:lnTo>
                    <a:lnTo>
                      <a:pt x="546" y="285"/>
                    </a:lnTo>
                    <a:lnTo>
                      <a:pt x="536" y="324"/>
                    </a:lnTo>
                    <a:lnTo>
                      <a:pt x="581" y="338"/>
                    </a:lnTo>
                    <a:lnTo>
                      <a:pt x="655" y="357"/>
                    </a:lnTo>
                    <a:lnTo>
                      <a:pt x="731" y="380"/>
                    </a:lnTo>
                    <a:lnTo>
                      <a:pt x="780" y="424"/>
                    </a:lnTo>
                    <a:lnTo>
                      <a:pt x="801" y="466"/>
                    </a:lnTo>
                    <a:lnTo>
                      <a:pt x="801" y="519"/>
                    </a:lnTo>
                    <a:lnTo>
                      <a:pt x="782" y="567"/>
                    </a:lnTo>
                    <a:lnTo>
                      <a:pt x="760" y="592"/>
                    </a:lnTo>
                    <a:lnTo>
                      <a:pt x="746" y="608"/>
                    </a:lnTo>
                    <a:lnTo>
                      <a:pt x="731" y="642"/>
                    </a:lnTo>
                    <a:lnTo>
                      <a:pt x="729" y="673"/>
                    </a:lnTo>
                    <a:lnTo>
                      <a:pt x="731" y="712"/>
                    </a:lnTo>
                    <a:lnTo>
                      <a:pt x="723" y="751"/>
                    </a:lnTo>
                    <a:lnTo>
                      <a:pt x="711" y="759"/>
                    </a:lnTo>
                    <a:lnTo>
                      <a:pt x="707" y="782"/>
                    </a:lnTo>
                    <a:lnTo>
                      <a:pt x="694" y="798"/>
                    </a:lnTo>
                    <a:lnTo>
                      <a:pt x="692" y="818"/>
                    </a:lnTo>
                    <a:lnTo>
                      <a:pt x="674" y="840"/>
                    </a:lnTo>
                    <a:lnTo>
                      <a:pt x="647" y="879"/>
                    </a:lnTo>
                    <a:lnTo>
                      <a:pt x="624" y="890"/>
                    </a:lnTo>
                    <a:lnTo>
                      <a:pt x="608" y="888"/>
                    </a:lnTo>
                    <a:lnTo>
                      <a:pt x="579" y="907"/>
                    </a:lnTo>
                    <a:lnTo>
                      <a:pt x="550" y="952"/>
                    </a:lnTo>
                    <a:lnTo>
                      <a:pt x="544" y="969"/>
                    </a:lnTo>
                    <a:lnTo>
                      <a:pt x="544" y="991"/>
                    </a:lnTo>
                    <a:lnTo>
                      <a:pt x="550" y="1016"/>
                    </a:lnTo>
                    <a:lnTo>
                      <a:pt x="536" y="1041"/>
                    </a:lnTo>
                    <a:lnTo>
                      <a:pt x="536" y="1061"/>
                    </a:lnTo>
                    <a:lnTo>
                      <a:pt x="513" y="1083"/>
                    </a:lnTo>
                    <a:lnTo>
                      <a:pt x="495" y="1100"/>
                    </a:lnTo>
                    <a:lnTo>
                      <a:pt x="481" y="1125"/>
                    </a:lnTo>
                    <a:lnTo>
                      <a:pt x="476" y="1150"/>
                    </a:lnTo>
                    <a:lnTo>
                      <a:pt x="456" y="1181"/>
                    </a:lnTo>
                    <a:lnTo>
                      <a:pt x="448" y="1175"/>
                    </a:lnTo>
                    <a:lnTo>
                      <a:pt x="433" y="1175"/>
                    </a:lnTo>
                    <a:lnTo>
                      <a:pt x="413" y="1186"/>
                    </a:lnTo>
                    <a:lnTo>
                      <a:pt x="427" y="1200"/>
                    </a:lnTo>
                    <a:lnTo>
                      <a:pt x="427" y="1228"/>
                    </a:lnTo>
                    <a:lnTo>
                      <a:pt x="425" y="1250"/>
                    </a:lnTo>
                    <a:lnTo>
                      <a:pt x="415" y="1267"/>
                    </a:lnTo>
                    <a:lnTo>
                      <a:pt x="390" y="1270"/>
                    </a:lnTo>
                    <a:lnTo>
                      <a:pt x="370" y="1278"/>
                    </a:lnTo>
                    <a:lnTo>
                      <a:pt x="361" y="1295"/>
                    </a:lnTo>
                    <a:lnTo>
                      <a:pt x="361" y="1323"/>
                    </a:lnTo>
                    <a:lnTo>
                      <a:pt x="337" y="1326"/>
                    </a:lnTo>
                    <a:lnTo>
                      <a:pt x="318" y="1323"/>
                    </a:lnTo>
                    <a:lnTo>
                      <a:pt x="312" y="1334"/>
                    </a:lnTo>
                    <a:lnTo>
                      <a:pt x="322" y="1345"/>
                    </a:lnTo>
                    <a:lnTo>
                      <a:pt x="316" y="1387"/>
                    </a:lnTo>
                    <a:lnTo>
                      <a:pt x="308" y="1423"/>
                    </a:lnTo>
                    <a:lnTo>
                      <a:pt x="283" y="1423"/>
                    </a:lnTo>
                    <a:lnTo>
                      <a:pt x="275" y="1437"/>
                    </a:lnTo>
                    <a:lnTo>
                      <a:pt x="277" y="1465"/>
                    </a:lnTo>
                    <a:lnTo>
                      <a:pt x="290" y="1465"/>
                    </a:lnTo>
                    <a:lnTo>
                      <a:pt x="300" y="1482"/>
                    </a:lnTo>
                    <a:lnTo>
                      <a:pt x="294" y="1510"/>
                    </a:lnTo>
                    <a:lnTo>
                      <a:pt x="281" y="1513"/>
                    </a:lnTo>
                    <a:lnTo>
                      <a:pt x="259" y="1524"/>
                    </a:lnTo>
                    <a:lnTo>
                      <a:pt x="253" y="1546"/>
                    </a:lnTo>
                    <a:lnTo>
                      <a:pt x="251" y="1580"/>
                    </a:lnTo>
                    <a:lnTo>
                      <a:pt x="238" y="1597"/>
                    </a:lnTo>
                    <a:lnTo>
                      <a:pt x="286" y="1652"/>
                    </a:lnTo>
                    <a:lnTo>
                      <a:pt x="300" y="1680"/>
                    </a:lnTo>
                    <a:lnTo>
                      <a:pt x="292" y="1697"/>
                    </a:lnTo>
                    <a:lnTo>
                      <a:pt x="271" y="1686"/>
                    </a:lnTo>
                    <a:lnTo>
                      <a:pt x="253" y="1664"/>
                    </a:lnTo>
                    <a:lnTo>
                      <a:pt x="228" y="1647"/>
                    </a:lnTo>
                    <a:lnTo>
                      <a:pt x="205" y="1619"/>
                    </a:lnTo>
                    <a:lnTo>
                      <a:pt x="189" y="1585"/>
                    </a:lnTo>
                    <a:lnTo>
                      <a:pt x="187" y="1557"/>
                    </a:lnTo>
                    <a:lnTo>
                      <a:pt x="191" y="1535"/>
                    </a:lnTo>
                    <a:lnTo>
                      <a:pt x="189" y="1354"/>
                    </a:lnTo>
                    <a:lnTo>
                      <a:pt x="183" y="1323"/>
                    </a:lnTo>
                    <a:lnTo>
                      <a:pt x="166" y="1289"/>
                    </a:lnTo>
                    <a:lnTo>
                      <a:pt x="166" y="1259"/>
                    </a:lnTo>
                    <a:lnTo>
                      <a:pt x="177" y="1223"/>
                    </a:lnTo>
                    <a:lnTo>
                      <a:pt x="187" y="1178"/>
                    </a:lnTo>
                    <a:lnTo>
                      <a:pt x="183" y="1133"/>
                    </a:lnTo>
                    <a:lnTo>
                      <a:pt x="181" y="1114"/>
                    </a:lnTo>
                    <a:lnTo>
                      <a:pt x="179" y="1089"/>
                    </a:lnTo>
                    <a:lnTo>
                      <a:pt x="185" y="1077"/>
                    </a:lnTo>
                    <a:lnTo>
                      <a:pt x="189" y="1027"/>
                    </a:lnTo>
                    <a:lnTo>
                      <a:pt x="185" y="1002"/>
                    </a:lnTo>
                    <a:lnTo>
                      <a:pt x="193" y="941"/>
                    </a:lnTo>
                    <a:lnTo>
                      <a:pt x="185" y="888"/>
                    </a:lnTo>
                    <a:lnTo>
                      <a:pt x="191" y="860"/>
                    </a:lnTo>
                    <a:lnTo>
                      <a:pt x="201" y="807"/>
                    </a:lnTo>
                    <a:lnTo>
                      <a:pt x="191" y="773"/>
                    </a:lnTo>
                    <a:lnTo>
                      <a:pt x="172" y="748"/>
                    </a:lnTo>
                    <a:lnTo>
                      <a:pt x="166" y="720"/>
                    </a:lnTo>
                    <a:lnTo>
                      <a:pt x="144" y="695"/>
                    </a:lnTo>
                    <a:lnTo>
                      <a:pt x="121" y="678"/>
                    </a:lnTo>
                    <a:lnTo>
                      <a:pt x="88" y="670"/>
                    </a:lnTo>
                    <a:lnTo>
                      <a:pt x="72" y="634"/>
                    </a:lnTo>
                    <a:lnTo>
                      <a:pt x="51" y="597"/>
                    </a:lnTo>
                    <a:lnTo>
                      <a:pt x="49" y="567"/>
                    </a:lnTo>
                    <a:lnTo>
                      <a:pt x="47" y="539"/>
                    </a:lnTo>
                    <a:lnTo>
                      <a:pt x="41" y="519"/>
                    </a:lnTo>
                    <a:lnTo>
                      <a:pt x="29" y="497"/>
                    </a:lnTo>
                    <a:lnTo>
                      <a:pt x="14" y="486"/>
                    </a:lnTo>
                    <a:lnTo>
                      <a:pt x="2" y="463"/>
                    </a:lnTo>
                    <a:lnTo>
                      <a:pt x="16" y="444"/>
                    </a:lnTo>
                    <a:lnTo>
                      <a:pt x="16" y="396"/>
                    </a:lnTo>
                    <a:lnTo>
                      <a:pt x="8" y="371"/>
                    </a:lnTo>
                    <a:lnTo>
                      <a:pt x="0" y="346"/>
                    </a:lnTo>
                    <a:lnTo>
                      <a:pt x="8" y="310"/>
                    </a:lnTo>
                    <a:lnTo>
                      <a:pt x="39" y="220"/>
                    </a:lnTo>
                    <a:lnTo>
                      <a:pt x="41" y="181"/>
                    </a:lnTo>
                    <a:lnTo>
                      <a:pt x="58" y="140"/>
                    </a:lnTo>
                    <a:lnTo>
                      <a:pt x="58" y="117"/>
                    </a:lnTo>
                    <a:lnTo>
                      <a:pt x="62" y="75"/>
                    </a:lnTo>
                  </a:path>
                </a:pathLst>
              </a:custGeom>
              <a:solidFill>
                <a:schemeClr val="accent1"/>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grpSp>
      </p:grpSp>
      <p:sp>
        <p:nvSpPr>
          <p:cNvPr id="1064" name="Rectangle 40">
            <a:extLst>
              <a:ext uri="{FF2B5EF4-FFF2-40B4-BE49-F238E27FC236}">
                <a16:creationId xmlns:a16="http://schemas.microsoft.com/office/drawing/2014/main" id="{31D5B683-5372-A15C-6827-DA3980EE0711}"/>
              </a:ext>
            </a:extLst>
          </p:cNvPr>
          <p:cNvSpPr>
            <a:spLocks noGrp="1" noChangeArrowheads="1"/>
          </p:cNvSpPr>
          <p:nvPr>
            <p:ph type="title"/>
          </p:nvPr>
        </p:nvSpPr>
        <p:spPr bwMode="auto">
          <a:xfrm>
            <a:off x="914400" y="381000"/>
            <a:ext cx="103632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ctr" anchorCtr="0" compatLnSpc="1">
            <a:prstTxWarp prst="textNoShape">
              <a:avLst/>
            </a:prstTxWarp>
          </a:bodyPr>
          <a:lstStyle/>
          <a:p>
            <a:pPr lvl="0"/>
            <a:r>
              <a:rPr lang="en-US" altLang="en-US"/>
              <a:t>Click to edit Master title style</a:t>
            </a:r>
          </a:p>
        </p:txBody>
      </p:sp>
      <p:sp>
        <p:nvSpPr>
          <p:cNvPr id="1065" name="Rectangle 41">
            <a:extLst>
              <a:ext uri="{FF2B5EF4-FFF2-40B4-BE49-F238E27FC236}">
                <a16:creationId xmlns:a16="http://schemas.microsoft.com/office/drawing/2014/main" id="{EFBF5AA5-510E-5B11-49CA-DDDADD6AB60E}"/>
              </a:ext>
            </a:extLst>
          </p:cNvPr>
          <p:cNvSpPr>
            <a:spLocks noGrp="1" noChangeArrowheads="1"/>
          </p:cNvSpPr>
          <p:nvPr>
            <p:ph type="body" idx="1"/>
          </p:nvPr>
        </p:nvSpPr>
        <p:spPr bwMode="auto">
          <a:xfrm>
            <a:off x="914400" y="1447800"/>
            <a:ext cx="103632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67" name="Text Box 43">
            <a:extLst>
              <a:ext uri="{FF2B5EF4-FFF2-40B4-BE49-F238E27FC236}">
                <a16:creationId xmlns:a16="http://schemas.microsoft.com/office/drawing/2014/main" id="{8EA7E486-DBEB-8211-CB32-117700F52823}"/>
              </a:ext>
            </a:extLst>
          </p:cNvPr>
          <p:cNvSpPr txBox="1">
            <a:spLocks noChangeArrowheads="1"/>
          </p:cNvSpPr>
          <p:nvPr/>
        </p:nvSpPr>
        <p:spPr bwMode="auto">
          <a:xfrm>
            <a:off x="914400" y="6324600"/>
            <a:ext cx="5486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400">
                <a:latin typeface="Arial" panose="020B0604020202020204" pitchFamily="34" charset="0"/>
              </a:rPr>
              <a:t>University of Saskatchewan, Saskatoon, Canada</a:t>
            </a:r>
          </a:p>
        </p:txBody>
      </p:sp>
      <p:sp>
        <p:nvSpPr>
          <p:cNvPr id="1068" name="Text Box 44">
            <a:extLst>
              <a:ext uri="{FF2B5EF4-FFF2-40B4-BE49-F238E27FC236}">
                <a16:creationId xmlns:a16="http://schemas.microsoft.com/office/drawing/2014/main" id="{5D555B64-F61B-B378-1387-647260536A5A}"/>
              </a:ext>
            </a:extLst>
          </p:cNvPr>
          <p:cNvSpPr txBox="1">
            <a:spLocks noChangeArrowheads="1"/>
          </p:cNvSpPr>
          <p:nvPr/>
        </p:nvSpPr>
        <p:spPr bwMode="auto">
          <a:xfrm>
            <a:off x="9855200" y="6324600"/>
            <a:ext cx="1219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400">
                <a:latin typeface="Arial" panose="020B0604020202020204" pitchFamily="34" charset="0"/>
              </a:rPr>
              <a:t>- </a:t>
            </a:r>
            <a:fld id="{F236A0D3-8A17-45A5-834C-9B90F06BB972}" type="slidenum">
              <a:rPr lang="en-US" altLang="en-US" sz="1400">
                <a:latin typeface="Arial" panose="020B0604020202020204" pitchFamily="34" charset="0"/>
              </a:rPr>
              <a:pPr>
                <a:spcBef>
                  <a:spcPct val="50000"/>
                </a:spcBef>
              </a:pPr>
              <a:t>‹#›</a:t>
            </a:fld>
            <a:r>
              <a:rPr lang="en-US" altLang="en-US" sz="1400">
                <a:latin typeface="Arial" panose="020B0604020202020204" pitchFamily="34" charset="0"/>
              </a:rPr>
              <a:t> -</a:t>
            </a:r>
            <a:endParaRPr lang="en-US" altLang="en-US" sz="1800">
              <a:latin typeface="Arial" panose="020B0604020202020204" pitchFamily="34" charset="0"/>
            </a:endParaRPr>
          </a:p>
        </p:txBody>
      </p:sp>
    </p:spTree>
    <p:extLst>
      <p:ext uri="{BB962C8B-B14F-4D97-AF65-F5344CB8AC3E}">
        <p14:creationId xmlns:p14="http://schemas.microsoft.com/office/powerpoint/2010/main" val="4271745343"/>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eaLnBrk="0" fontAlgn="base" hangingPunct="0">
        <a:spcBef>
          <a:spcPct val="0"/>
        </a:spcBef>
        <a:spcAft>
          <a:spcPct val="0"/>
        </a:spcAft>
        <a:defRPr sz="3600" kern="12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Arial" panose="020B0604020202020204" pitchFamily="34" charset="0"/>
        </a:defRPr>
      </a:lvl2pPr>
      <a:lvl3pPr algn="l" rtl="0" eaLnBrk="0" fontAlgn="base" hangingPunct="0">
        <a:spcBef>
          <a:spcPct val="0"/>
        </a:spcBef>
        <a:spcAft>
          <a:spcPct val="0"/>
        </a:spcAft>
        <a:defRPr sz="3600">
          <a:solidFill>
            <a:schemeClr val="tx2"/>
          </a:solidFill>
          <a:latin typeface="Arial" panose="020B0604020202020204" pitchFamily="34" charset="0"/>
        </a:defRPr>
      </a:lvl3pPr>
      <a:lvl4pPr algn="l" rtl="0" eaLnBrk="0" fontAlgn="base" hangingPunct="0">
        <a:spcBef>
          <a:spcPct val="0"/>
        </a:spcBef>
        <a:spcAft>
          <a:spcPct val="0"/>
        </a:spcAft>
        <a:defRPr sz="3600">
          <a:solidFill>
            <a:schemeClr val="tx2"/>
          </a:solidFill>
          <a:latin typeface="Arial" panose="020B0604020202020204" pitchFamily="34" charset="0"/>
        </a:defRPr>
      </a:lvl4pPr>
      <a:lvl5pPr algn="l" rtl="0" eaLnBrk="0" fontAlgn="base" hangingPunct="0">
        <a:spcBef>
          <a:spcPct val="0"/>
        </a:spcBef>
        <a:spcAft>
          <a:spcPct val="0"/>
        </a:spcAft>
        <a:defRPr sz="3600">
          <a:solidFill>
            <a:schemeClr val="tx2"/>
          </a:solidFill>
          <a:latin typeface="Arial" panose="020B0604020202020204" pitchFamily="34" charset="0"/>
        </a:defRPr>
      </a:lvl5pPr>
      <a:lvl6pPr marL="457200" algn="l" rtl="0" eaLnBrk="0" fontAlgn="base" hangingPunct="0">
        <a:spcBef>
          <a:spcPct val="0"/>
        </a:spcBef>
        <a:spcAft>
          <a:spcPct val="0"/>
        </a:spcAft>
        <a:defRPr sz="3600">
          <a:solidFill>
            <a:schemeClr val="tx2"/>
          </a:solidFill>
          <a:latin typeface="Arial" panose="020B0604020202020204" pitchFamily="34" charset="0"/>
        </a:defRPr>
      </a:lvl6pPr>
      <a:lvl7pPr marL="914400" algn="l" rtl="0" eaLnBrk="0" fontAlgn="base" hangingPunct="0">
        <a:spcBef>
          <a:spcPct val="0"/>
        </a:spcBef>
        <a:spcAft>
          <a:spcPct val="0"/>
        </a:spcAft>
        <a:defRPr sz="3600">
          <a:solidFill>
            <a:schemeClr val="tx2"/>
          </a:solidFill>
          <a:latin typeface="Arial" panose="020B0604020202020204" pitchFamily="34" charset="0"/>
        </a:defRPr>
      </a:lvl7pPr>
      <a:lvl8pPr marL="1371600" algn="l" rtl="0" eaLnBrk="0" fontAlgn="base" hangingPunct="0">
        <a:spcBef>
          <a:spcPct val="0"/>
        </a:spcBef>
        <a:spcAft>
          <a:spcPct val="0"/>
        </a:spcAft>
        <a:defRPr sz="3600">
          <a:solidFill>
            <a:schemeClr val="tx2"/>
          </a:solidFill>
          <a:latin typeface="Arial" panose="020B0604020202020204" pitchFamily="34" charset="0"/>
        </a:defRPr>
      </a:lvl8pPr>
      <a:lvl9pPr marL="1828800" algn="l" rtl="0" eaLnBrk="0" fontAlgn="base" hangingPunct="0">
        <a:spcBef>
          <a:spcPct val="0"/>
        </a:spcBef>
        <a:spcAft>
          <a:spcPct val="0"/>
        </a:spcAft>
        <a:defRPr sz="36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lr>
          <a:schemeClr val="tx1"/>
        </a:buClr>
        <a:buSzPct val="75000"/>
        <a:buFont typeface="Monotype Sorts" pitchFamily="2" charset="2"/>
        <a:buChar char="ð"/>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rgbClr val="CC3300"/>
        </a:buClr>
        <a:buSzPct val="75000"/>
        <a:buFont typeface="Monotype Sorts" pitchFamily="2" charset="2"/>
        <a:buChar char="è"/>
        <a:defRPr sz="2800" kern="1200">
          <a:solidFill>
            <a:srgbClr val="CC3300"/>
          </a:solidFill>
          <a:latin typeface="+mn-lt"/>
          <a:ea typeface="+mn-ea"/>
          <a:cs typeface="+mn-cs"/>
        </a:defRPr>
      </a:lvl2pPr>
      <a:lvl3pPr marL="1143000" indent="-228600" algn="l" rtl="0" eaLnBrk="0" fontAlgn="base" hangingPunct="0">
        <a:spcBef>
          <a:spcPct val="20000"/>
        </a:spcBef>
        <a:spcAft>
          <a:spcPct val="0"/>
        </a:spcAft>
        <a:buClr>
          <a:srgbClr val="00AA00"/>
        </a:buClr>
        <a:buSzPct val="85000"/>
        <a:buFont typeface="Monotype Sorts" pitchFamily="2" charset="2"/>
        <a:buChar char="Ø"/>
        <a:defRPr sz="2400" kern="1200">
          <a:solidFill>
            <a:srgbClr val="00AA00"/>
          </a:solidFill>
          <a:latin typeface="+mn-lt"/>
          <a:ea typeface="+mn-ea"/>
          <a:cs typeface="+mn-cs"/>
        </a:defRPr>
      </a:lvl3pPr>
      <a:lvl4pPr marL="1600200" indent="-228600" algn="l" rtl="0" eaLnBrk="0" fontAlgn="base" hangingPunct="0">
        <a:spcBef>
          <a:spcPct val="20000"/>
        </a:spcBef>
        <a:spcAft>
          <a:spcPct val="0"/>
        </a:spcAft>
        <a:buClr>
          <a:schemeClr val="tx1"/>
        </a:buClr>
        <a:buSzPct val="60000"/>
        <a:buFont typeface="Monotype Sorts" pitchFamily="2" charset="2"/>
        <a:buChar char="t"/>
        <a:defRPr sz="24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2"/>
        </a:buClr>
        <a:buSzPct val="75000"/>
        <a:buFont typeface="Monotype Sorts" pitchFamily="2" charset="2"/>
        <a:buChar char="à"/>
        <a:defRPr sz="20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E399849A-4CBA-8601-4F9E-BBAC1D37A5E8}"/>
              </a:ext>
            </a:extLst>
          </p:cNvPr>
          <p:cNvSpPr>
            <a:spLocks noGrp="1" noChangeArrowheads="1"/>
          </p:cNvSpPr>
          <p:nvPr>
            <p:ph type="title"/>
          </p:nvPr>
        </p:nvSpPr>
        <p:spPr bwMode="black">
          <a:xfrm>
            <a:off x="1219200" y="460375"/>
            <a:ext cx="9753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p>
            <a:pPr lvl="0"/>
            <a:r>
              <a:rPr lang="en-US" altLang="en-US"/>
              <a:t>Click to edit</a:t>
            </a:r>
            <a:br>
              <a:rPr lang="en-US" altLang="en-US"/>
            </a:br>
            <a:r>
              <a:rPr lang="en-US" altLang="en-US"/>
              <a:t>Master title style</a:t>
            </a:r>
          </a:p>
        </p:txBody>
      </p:sp>
      <p:sp>
        <p:nvSpPr>
          <p:cNvPr id="1027" name="Rectangle 3">
            <a:extLst>
              <a:ext uri="{FF2B5EF4-FFF2-40B4-BE49-F238E27FC236}">
                <a16:creationId xmlns:a16="http://schemas.microsoft.com/office/drawing/2014/main" id="{C37BFDD5-6030-7476-9017-07419A572D97}"/>
              </a:ext>
            </a:extLst>
          </p:cNvPr>
          <p:cNvSpPr>
            <a:spLocks noGrp="1" noChangeArrowheads="1"/>
          </p:cNvSpPr>
          <p:nvPr>
            <p:ph type="body" idx="1"/>
          </p:nvPr>
        </p:nvSpPr>
        <p:spPr bwMode="black">
          <a:xfrm>
            <a:off x="1219200" y="1524000"/>
            <a:ext cx="9753600" cy="487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1"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p:txBody>
      </p:sp>
      <p:sp>
        <p:nvSpPr>
          <p:cNvPr id="1028" name="Rectangle 4">
            <a:extLst>
              <a:ext uri="{FF2B5EF4-FFF2-40B4-BE49-F238E27FC236}">
                <a16:creationId xmlns:a16="http://schemas.microsoft.com/office/drawing/2014/main" id="{F779C426-8AE4-F8B9-2F8B-F8EAAAC3F46D}"/>
              </a:ext>
            </a:extLst>
          </p:cNvPr>
          <p:cNvSpPr>
            <a:spLocks noGrp="1" noChangeArrowheads="1"/>
          </p:cNvSpPr>
          <p:nvPr>
            <p:ph type="dt" sz="half" idx="2"/>
          </p:nvPr>
        </p:nvSpPr>
        <p:spPr bwMode="auto">
          <a:xfrm>
            <a:off x="914400" y="62484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075" tIns="46038" rIns="92075" bIns="46038" numCol="1" anchor="ctr" anchorCtr="0" compatLnSpc="1">
            <a:prstTxWarp prst="textNoShape">
              <a:avLst/>
            </a:prstTxWarp>
          </a:bodyPr>
          <a:lstStyle>
            <a:lvl1pPr eaLnBrk="0" hangingPunct="0">
              <a:defRPr sz="1400">
                <a:solidFill>
                  <a:schemeClr val="tx1"/>
                </a:solidFill>
                <a:latin typeface="Times New Roman" panose="02020603050405020304" pitchFamily="18" charset="0"/>
              </a:defRPr>
            </a:lvl1pPr>
          </a:lstStyle>
          <a:p>
            <a:endParaRPr lang="en-US" altLang="en-US"/>
          </a:p>
        </p:txBody>
      </p:sp>
      <p:sp>
        <p:nvSpPr>
          <p:cNvPr id="1029" name="Rectangle 5">
            <a:extLst>
              <a:ext uri="{FF2B5EF4-FFF2-40B4-BE49-F238E27FC236}">
                <a16:creationId xmlns:a16="http://schemas.microsoft.com/office/drawing/2014/main" id="{DDCEF339-9D42-EE95-CD7D-EE8D3E17AE00}"/>
              </a:ext>
            </a:extLst>
          </p:cNvPr>
          <p:cNvSpPr>
            <a:spLocks noGrp="1" noChangeArrowheads="1"/>
          </p:cNvSpPr>
          <p:nvPr>
            <p:ph type="sldNum" sz="quarter" idx="4"/>
          </p:nvPr>
        </p:nvSpPr>
        <p:spPr bwMode="auto">
          <a:xfrm>
            <a:off x="8737600" y="62484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075" tIns="46038" rIns="92075" bIns="46038" numCol="1" anchor="ctr" anchorCtr="0" compatLnSpc="1">
            <a:prstTxWarp prst="textNoShape">
              <a:avLst/>
            </a:prstTxWarp>
          </a:bodyPr>
          <a:lstStyle>
            <a:lvl1pPr algn="r" eaLnBrk="0" hangingPunct="0">
              <a:defRPr sz="1400">
                <a:solidFill>
                  <a:schemeClr val="tx1"/>
                </a:solidFill>
                <a:latin typeface="Times New Roman" panose="02020603050405020304" pitchFamily="18" charset="0"/>
              </a:defRPr>
            </a:lvl1pPr>
          </a:lstStyle>
          <a:p>
            <a:fld id="{1C8E4075-3991-456D-AF4E-008ECE4B66C6}" type="slidenum">
              <a:rPr lang="en-US" altLang="en-US"/>
              <a:pPr/>
              <a:t>‹#›</a:t>
            </a:fld>
            <a:endParaRPr lang="en-US" altLang="en-US"/>
          </a:p>
        </p:txBody>
      </p:sp>
      <p:sp>
        <p:nvSpPr>
          <p:cNvPr id="1030" name="Rectangle 6">
            <a:extLst>
              <a:ext uri="{FF2B5EF4-FFF2-40B4-BE49-F238E27FC236}">
                <a16:creationId xmlns:a16="http://schemas.microsoft.com/office/drawing/2014/main" id="{DB9D3669-0596-7677-DF05-4CA86450A169}"/>
              </a:ext>
            </a:extLst>
          </p:cNvPr>
          <p:cNvSpPr>
            <a:spLocks noGrp="1" noChangeArrowheads="1"/>
          </p:cNvSpPr>
          <p:nvPr>
            <p:ph type="ftr" sz="quarter" idx="3"/>
          </p:nvPr>
        </p:nvSpPr>
        <p:spPr bwMode="auto">
          <a:xfrm>
            <a:off x="4165600" y="62484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075" tIns="46038" rIns="92075" bIns="46038" numCol="1" anchor="ctr" anchorCtr="0" compatLnSpc="1">
            <a:prstTxWarp prst="textNoShape">
              <a:avLst/>
            </a:prstTxWarp>
          </a:bodyPr>
          <a:lstStyle>
            <a:lvl1pPr algn="ctr" eaLnBrk="0" hangingPunct="0">
              <a:defRPr sz="1400">
                <a:solidFill>
                  <a:schemeClr val="tx1"/>
                </a:solidFill>
                <a:latin typeface="Times New Roman" panose="02020603050405020304" pitchFamily="18" charset="0"/>
              </a:defRPr>
            </a:lvl1pPr>
          </a:lstStyle>
          <a:p>
            <a:endParaRPr lang="en-US" altLang="en-US"/>
          </a:p>
        </p:txBody>
      </p:sp>
    </p:spTree>
    <p:extLst>
      <p:ext uri="{BB962C8B-B14F-4D97-AF65-F5344CB8AC3E}">
        <p14:creationId xmlns:p14="http://schemas.microsoft.com/office/powerpoint/2010/main" val="3186329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lnSpc>
          <a:spcPct val="90000"/>
        </a:lnSpc>
        <a:spcBef>
          <a:spcPct val="0"/>
        </a:spcBef>
        <a:spcAft>
          <a:spcPct val="60000"/>
        </a:spcAft>
        <a:defRPr sz="4000" b="1" kern="1200">
          <a:solidFill>
            <a:srgbClr val="FFFF00"/>
          </a:solidFill>
          <a:latin typeface="+mj-lt"/>
          <a:ea typeface="+mj-ea"/>
          <a:cs typeface="+mj-cs"/>
        </a:defRPr>
      </a:lvl1pPr>
      <a:lvl2pPr algn="ctr" rtl="0" eaLnBrk="0" fontAlgn="base" hangingPunct="0">
        <a:lnSpc>
          <a:spcPct val="90000"/>
        </a:lnSpc>
        <a:spcBef>
          <a:spcPct val="0"/>
        </a:spcBef>
        <a:spcAft>
          <a:spcPct val="60000"/>
        </a:spcAft>
        <a:defRPr sz="4000" b="1">
          <a:solidFill>
            <a:srgbClr val="FFFF00"/>
          </a:solidFill>
          <a:latin typeface="Arial" panose="020B0604020202020204" pitchFamily="34" charset="0"/>
        </a:defRPr>
      </a:lvl2pPr>
      <a:lvl3pPr algn="ctr" rtl="0" eaLnBrk="0" fontAlgn="base" hangingPunct="0">
        <a:lnSpc>
          <a:spcPct val="90000"/>
        </a:lnSpc>
        <a:spcBef>
          <a:spcPct val="0"/>
        </a:spcBef>
        <a:spcAft>
          <a:spcPct val="60000"/>
        </a:spcAft>
        <a:defRPr sz="4000" b="1">
          <a:solidFill>
            <a:srgbClr val="FFFF00"/>
          </a:solidFill>
          <a:latin typeface="Arial" panose="020B0604020202020204" pitchFamily="34" charset="0"/>
        </a:defRPr>
      </a:lvl3pPr>
      <a:lvl4pPr algn="ctr" rtl="0" eaLnBrk="0" fontAlgn="base" hangingPunct="0">
        <a:lnSpc>
          <a:spcPct val="90000"/>
        </a:lnSpc>
        <a:spcBef>
          <a:spcPct val="0"/>
        </a:spcBef>
        <a:spcAft>
          <a:spcPct val="60000"/>
        </a:spcAft>
        <a:defRPr sz="4000" b="1">
          <a:solidFill>
            <a:srgbClr val="FFFF00"/>
          </a:solidFill>
          <a:latin typeface="Arial" panose="020B0604020202020204" pitchFamily="34" charset="0"/>
        </a:defRPr>
      </a:lvl4pPr>
      <a:lvl5pPr algn="ctr" rtl="0" eaLnBrk="0" fontAlgn="base" hangingPunct="0">
        <a:lnSpc>
          <a:spcPct val="90000"/>
        </a:lnSpc>
        <a:spcBef>
          <a:spcPct val="0"/>
        </a:spcBef>
        <a:spcAft>
          <a:spcPct val="60000"/>
        </a:spcAft>
        <a:defRPr sz="4000" b="1">
          <a:solidFill>
            <a:srgbClr val="FFFF00"/>
          </a:solidFill>
          <a:latin typeface="Arial" panose="020B0604020202020204" pitchFamily="34" charset="0"/>
        </a:defRPr>
      </a:lvl5pPr>
      <a:lvl6pPr marL="457200" algn="ctr" rtl="0" eaLnBrk="0" fontAlgn="base" hangingPunct="0">
        <a:lnSpc>
          <a:spcPct val="90000"/>
        </a:lnSpc>
        <a:spcBef>
          <a:spcPct val="0"/>
        </a:spcBef>
        <a:spcAft>
          <a:spcPct val="60000"/>
        </a:spcAft>
        <a:defRPr sz="4000" b="1">
          <a:solidFill>
            <a:srgbClr val="FFFF00"/>
          </a:solidFill>
          <a:latin typeface="Arial" panose="020B0604020202020204" pitchFamily="34" charset="0"/>
        </a:defRPr>
      </a:lvl6pPr>
      <a:lvl7pPr marL="914400" algn="ctr" rtl="0" eaLnBrk="0" fontAlgn="base" hangingPunct="0">
        <a:lnSpc>
          <a:spcPct val="90000"/>
        </a:lnSpc>
        <a:spcBef>
          <a:spcPct val="0"/>
        </a:spcBef>
        <a:spcAft>
          <a:spcPct val="60000"/>
        </a:spcAft>
        <a:defRPr sz="4000" b="1">
          <a:solidFill>
            <a:srgbClr val="FFFF00"/>
          </a:solidFill>
          <a:latin typeface="Arial" panose="020B0604020202020204" pitchFamily="34" charset="0"/>
        </a:defRPr>
      </a:lvl7pPr>
      <a:lvl8pPr marL="1371600" algn="ctr" rtl="0" eaLnBrk="0" fontAlgn="base" hangingPunct="0">
        <a:lnSpc>
          <a:spcPct val="90000"/>
        </a:lnSpc>
        <a:spcBef>
          <a:spcPct val="0"/>
        </a:spcBef>
        <a:spcAft>
          <a:spcPct val="60000"/>
        </a:spcAft>
        <a:defRPr sz="4000" b="1">
          <a:solidFill>
            <a:srgbClr val="FFFF00"/>
          </a:solidFill>
          <a:latin typeface="Arial" panose="020B0604020202020204" pitchFamily="34" charset="0"/>
        </a:defRPr>
      </a:lvl8pPr>
      <a:lvl9pPr marL="1828800" algn="ctr" rtl="0" eaLnBrk="0" fontAlgn="base" hangingPunct="0">
        <a:lnSpc>
          <a:spcPct val="90000"/>
        </a:lnSpc>
        <a:spcBef>
          <a:spcPct val="0"/>
        </a:spcBef>
        <a:spcAft>
          <a:spcPct val="60000"/>
        </a:spcAft>
        <a:defRPr sz="4000" b="1">
          <a:solidFill>
            <a:srgbClr val="FFFF00"/>
          </a:solidFill>
          <a:latin typeface="Arial" panose="020B0604020202020204" pitchFamily="34" charset="0"/>
        </a:defRPr>
      </a:lvl9pPr>
    </p:titleStyle>
    <p:bodyStyle>
      <a:lvl1pPr marL="514350" indent="-514350" algn="l" rtl="0" eaLnBrk="0" fontAlgn="base" hangingPunct="0">
        <a:spcBef>
          <a:spcPct val="60000"/>
        </a:spcBef>
        <a:spcAft>
          <a:spcPct val="0"/>
        </a:spcAft>
        <a:buClr>
          <a:srgbClr val="FE9B03"/>
        </a:buClr>
        <a:buSzPct val="75000"/>
        <a:buFont typeface="Wingdings" panose="05000000000000000000" pitchFamily="2" charset="2"/>
        <a:buChar char="l"/>
        <a:defRPr sz="3600" kern="1200">
          <a:solidFill>
            <a:srgbClr val="FFFFFF"/>
          </a:solidFill>
          <a:latin typeface="+mn-lt"/>
          <a:ea typeface="+mn-ea"/>
          <a:cs typeface="+mn-cs"/>
        </a:defRPr>
      </a:lvl1pPr>
      <a:lvl2pPr marL="1139825" indent="-511175" algn="l" rtl="0" eaLnBrk="0" fontAlgn="base" hangingPunct="0">
        <a:spcBef>
          <a:spcPct val="60000"/>
        </a:spcBef>
        <a:spcAft>
          <a:spcPct val="0"/>
        </a:spcAft>
        <a:buClr>
          <a:srgbClr val="FE9B03"/>
        </a:buClr>
        <a:buSzPct val="75000"/>
        <a:buFont typeface="Wingdings" panose="05000000000000000000" pitchFamily="2" charset="2"/>
        <a:buChar char="t"/>
        <a:defRPr sz="3200" kern="1200">
          <a:solidFill>
            <a:srgbClr val="FFFFFF"/>
          </a:solidFill>
          <a:latin typeface="+mn-lt"/>
          <a:ea typeface="+mn-ea"/>
          <a:cs typeface="+mn-cs"/>
        </a:defRPr>
      </a:lvl2pPr>
      <a:lvl3pPr marL="1654175" indent="-400050" algn="l" rtl="0" eaLnBrk="0" fontAlgn="base" hangingPunct="0">
        <a:spcBef>
          <a:spcPct val="60000"/>
        </a:spcBef>
        <a:spcAft>
          <a:spcPct val="0"/>
        </a:spcAft>
        <a:buClr>
          <a:srgbClr val="FE9B03"/>
        </a:buClr>
        <a:buSzPct val="100000"/>
        <a:buFont typeface="Wingdings" panose="05000000000000000000" pitchFamily="2" charset="2"/>
        <a:buChar char="§"/>
        <a:defRPr sz="2800" kern="1200">
          <a:solidFill>
            <a:srgbClr val="FFFFFF"/>
          </a:solidFill>
          <a:latin typeface="+mn-lt"/>
          <a:ea typeface="+mn-ea"/>
          <a:cs typeface="+mn-cs"/>
        </a:defRPr>
      </a:lvl3pPr>
      <a:lvl4pPr marL="2060575" indent="-228600" algn="l" rtl="0" eaLnBrk="0" fontAlgn="base" hangingPunct="0">
        <a:spcBef>
          <a:spcPct val="20000"/>
        </a:spcBef>
        <a:spcAft>
          <a:spcPct val="0"/>
        </a:spcAft>
        <a:buChar char="–"/>
        <a:defRPr sz="2000" kern="1200">
          <a:solidFill>
            <a:schemeClr val="tx1"/>
          </a:solidFill>
          <a:latin typeface="Times New Roman" panose="02020603050405020304" pitchFamily="18" charset="0"/>
          <a:ea typeface="+mn-ea"/>
          <a:cs typeface="+mn-cs"/>
        </a:defRPr>
      </a:lvl4pPr>
      <a:lvl5pPr marL="2403475" indent="-228600" algn="l" rtl="0" eaLnBrk="0" fontAlgn="base" hangingPunct="0">
        <a:spcBef>
          <a:spcPct val="20000"/>
        </a:spcBef>
        <a:spcAft>
          <a:spcPct val="0"/>
        </a:spcAft>
        <a:buChar char="•"/>
        <a:defRPr sz="2000" kern="1200">
          <a:solidFill>
            <a:schemeClr val="tx1"/>
          </a:solidFill>
          <a:latin typeface="Times New Roman" panose="02020603050405020304" pitchFamily="18"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63" name="Group 39">
            <a:extLst>
              <a:ext uri="{FF2B5EF4-FFF2-40B4-BE49-F238E27FC236}">
                <a16:creationId xmlns:a16="http://schemas.microsoft.com/office/drawing/2014/main" id="{6607FAF7-3A28-B91D-7F46-66519920138C}"/>
              </a:ext>
            </a:extLst>
          </p:cNvPr>
          <p:cNvGrpSpPr>
            <a:grpSpLocks/>
          </p:cNvGrpSpPr>
          <p:nvPr/>
        </p:nvGrpSpPr>
        <p:grpSpPr bwMode="auto">
          <a:xfrm>
            <a:off x="194734" y="976313"/>
            <a:ext cx="11781367" cy="5256212"/>
            <a:chOff x="92" y="615"/>
            <a:chExt cx="5566" cy="3311"/>
          </a:xfrm>
        </p:grpSpPr>
        <p:grpSp>
          <p:nvGrpSpPr>
            <p:cNvPr id="1055" name="Group 31">
              <a:extLst>
                <a:ext uri="{FF2B5EF4-FFF2-40B4-BE49-F238E27FC236}">
                  <a16:creationId xmlns:a16="http://schemas.microsoft.com/office/drawing/2014/main" id="{EF48DC3F-1612-4121-1421-F0556A8767F9}"/>
                </a:ext>
              </a:extLst>
            </p:cNvPr>
            <p:cNvGrpSpPr>
              <a:grpSpLocks/>
            </p:cNvGrpSpPr>
            <p:nvPr/>
          </p:nvGrpSpPr>
          <p:grpSpPr bwMode="auto">
            <a:xfrm>
              <a:off x="2314" y="617"/>
              <a:ext cx="3344" cy="3080"/>
              <a:chOff x="2314" y="617"/>
              <a:chExt cx="3344" cy="3080"/>
            </a:xfrm>
          </p:grpSpPr>
          <p:grpSp>
            <p:nvGrpSpPr>
              <p:cNvPr id="1031" name="Group 7">
                <a:extLst>
                  <a:ext uri="{FF2B5EF4-FFF2-40B4-BE49-F238E27FC236}">
                    <a16:creationId xmlns:a16="http://schemas.microsoft.com/office/drawing/2014/main" id="{938EBD15-6094-7074-E4DB-67D4CC82A962}"/>
                  </a:ext>
                </a:extLst>
              </p:cNvPr>
              <p:cNvGrpSpPr>
                <a:grpSpLocks/>
              </p:cNvGrpSpPr>
              <p:nvPr/>
            </p:nvGrpSpPr>
            <p:grpSpPr bwMode="auto">
              <a:xfrm>
                <a:off x="5166" y="2575"/>
                <a:ext cx="492" cy="1122"/>
                <a:chOff x="5166" y="2575"/>
                <a:chExt cx="492" cy="1122"/>
              </a:xfrm>
            </p:grpSpPr>
            <p:grpSp>
              <p:nvGrpSpPr>
                <p:cNvPr id="1029" name="Group 5">
                  <a:extLst>
                    <a:ext uri="{FF2B5EF4-FFF2-40B4-BE49-F238E27FC236}">
                      <a16:creationId xmlns:a16="http://schemas.microsoft.com/office/drawing/2014/main" id="{568D6E5D-94E9-AA9A-0E7D-97AACF1E0C3B}"/>
                    </a:ext>
                  </a:extLst>
                </p:cNvPr>
                <p:cNvGrpSpPr>
                  <a:grpSpLocks/>
                </p:cNvGrpSpPr>
                <p:nvPr/>
              </p:nvGrpSpPr>
              <p:grpSpPr bwMode="auto">
                <a:xfrm>
                  <a:off x="5166" y="3367"/>
                  <a:ext cx="492" cy="330"/>
                  <a:chOff x="5166" y="3367"/>
                  <a:chExt cx="492" cy="330"/>
                </a:xfrm>
              </p:grpSpPr>
              <p:sp>
                <p:nvSpPr>
                  <p:cNvPr id="1026" name="Freeform 2">
                    <a:extLst>
                      <a:ext uri="{FF2B5EF4-FFF2-40B4-BE49-F238E27FC236}">
                        <a16:creationId xmlns:a16="http://schemas.microsoft.com/office/drawing/2014/main" id="{3BDB0492-2469-961D-5FBE-7A635B395E31}"/>
                      </a:ext>
                    </a:extLst>
                  </p:cNvPr>
                  <p:cNvSpPr>
                    <a:spLocks/>
                  </p:cNvSpPr>
                  <p:nvPr/>
                </p:nvSpPr>
                <p:spPr bwMode="auto">
                  <a:xfrm>
                    <a:off x="5579" y="3367"/>
                    <a:ext cx="79" cy="200"/>
                  </a:xfrm>
                  <a:custGeom>
                    <a:avLst/>
                    <a:gdLst>
                      <a:gd name="T0" fmla="*/ 25 w 79"/>
                      <a:gd name="T1" fmla="*/ 3 h 200"/>
                      <a:gd name="T2" fmla="*/ 33 w 79"/>
                      <a:gd name="T3" fmla="*/ 0 h 200"/>
                      <a:gd name="T4" fmla="*/ 47 w 79"/>
                      <a:gd name="T5" fmla="*/ 22 h 200"/>
                      <a:gd name="T6" fmla="*/ 45 w 79"/>
                      <a:gd name="T7" fmla="*/ 86 h 200"/>
                      <a:gd name="T8" fmla="*/ 55 w 79"/>
                      <a:gd name="T9" fmla="*/ 86 h 200"/>
                      <a:gd name="T10" fmla="*/ 57 w 79"/>
                      <a:gd name="T11" fmla="*/ 94 h 200"/>
                      <a:gd name="T12" fmla="*/ 60 w 79"/>
                      <a:gd name="T13" fmla="*/ 108 h 200"/>
                      <a:gd name="T14" fmla="*/ 62 w 79"/>
                      <a:gd name="T15" fmla="*/ 116 h 200"/>
                      <a:gd name="T16" fmla="*/ 70 w 79"/>
                      <a:gd name="T17" fmla="*/ 113 h 200"/>
                      <a:gd name="T18" fmla="*/ 76 w 79"/>
                      <a:gd name="T19" fmla="*/ 100 h 200"/>
                      <a:gd name="T20" fmla="*/ 78 w 79"/>
                      <a:gd name="T21" fmla="*/ 108 h 200"/>
                      <a:gd name="T22" fmla="*/ 74 w 79"/>
                      <a:gd name="T23" fmla="*/ 119 h 200"/>
                      <a:gd name="T24" fmla="*/ 70 w 79"/>
                      <a:gd name="T25" fmla="*/ 127 h 200"/>
                      <a:gd name="T26" fmla="*/ 68 w 79"/>
                      <a:gd name="T27" fmla="*/ 144 h 200"/>
                      <a:gd name="T28" fmla="*/ 59 w 79"/>
                      <a:gd name="T29" fmla="*/ 152 h 200"/>
                      <a:gd name="T30" fmla="*/ 53 w 79"/>
                      <a:gd name="T31" fmla="*/ 155 h 200"/>
                      <a:gd name="T32" fmla="*/ 45 w 79"/>
                      <a:gd name="T33" fmla="*/ 163 h 200"/>
                      <a:gd name="T34" fmla="*/ 43 w 79"/>
                      <a:gd name="T35" fmla="*/ 171 h 200"/>
                      <a:gd name="T36" fmla="*/ 45 w 79"/>
                      <a:gd name="T37" fmla="*/ 180 h 200"/>
                      <a:gd name="T38" fmla="*/ 47 w 79"/>
                      <a:gd name="T39" fmla="*/ 188 h 200"/>
                      <a:gd name="T40" fmla="*/ 37 w 79"/>
                      <a:gd name="T41" fmla="*/ 193 h 200"/>
                      <a:gd name="T42" fmla="*/ 31 w 79"/>
                      <a:gd name="T43" fmla="*/ 196 h 200"/>
                      <a:gd name="T44" fmla="*/ 25 w 79"/>
                      <a:gd name="T45" fmla="*/ 199 h 200"/>
                      <a:gd name="T46" fmla="*/ 21 w 79"/>
                      <a:gd name="T47" fmla="*/ 196 h 200"/>
                      <a:gd name="T48" fmla="*/ 12 w 79"/>
                      <a:gd name="T49" fmla="*/ 193 h 200"/>
                      <a:gd name="T50" fmla="*/ 8 w 79"/>
                      <a:gd name="T51" fmla="*/ 188 h 200"/>
                      <a:gd name="T52" fmla="*/ 12 w 79"/>
                      <a:gd name="T53" fmla="*/ 182 h 200"/>
                      <a:gd name="T54" fmla="*/ 20 w 79"/>
                      <a:gd name="T55" fmla="*/ 180 h 200"/>
                      <a:gd name="T56" fmla="*/ 25 w 79"/>
                      <a:gd name="T57" fmla="*/ 166 h 200"/>
                      <a:gd name="T58" fmla="*/ 25 w 79"/>
                      <a:gd name="T59" fmla="*/ 160 h 200"/>
                      <a:gd name="T60" fmla="*/ 20 w 79"/>
                      <a:gd name="T61" fmla="*/ 155 h 200"/>
                      <a:gd name="T62" fmla="*/ 12 w 79"/>
                      <a:gd name="T63" fmla="*/ 146 h 200"/>
                      <a:gd name="T64" fmla="*/ 6 w 79"/>
                      <a:gd name="T65" fmla="*/ 146 h 200"/>
                      <a:gd name="T66" fmla="*/ 2 w 79"/>
                      <a:gd name="T67" fmla="*/ 144 h 200"/>
                      <a:gd name="T68" fmla="*/ 0 w 79"/>
                      <a:gd name="T69" fmla="*/ 135 h 200"/>
                      <a:gd name="T70" fmla="*/ 2 w 79"/>
                      <a:gd name="T71" fmla="*/ 130 h 200"/>
                      <a:gd name="T72" fmla="*/ 6 w 79"/>
                      <a:gd name="T73" fmla="*/ 130 h 200"/>
                      <a:gd name="T74" fmla="*/ 12 w 79"/>
                      <a:gd name="T75" fmla="*/ 127 h 200"/>
                      <a:gd name="T76" fmla="*/ 20 w 79"/>
                      <a:gd name="T77" fmla="*/ 119 h 200"/>
                      <a:gd name="T78" fmla="*/ 23 w 79"/>
                      <a:gd name="T79" fmla="*/ 116 h 200"/>
                      <a:gd name="T80" fmla="*/ 27 w 79"/>
                      <a:gd name="T81" fmla="*/ 86 h 200"/>
                      <a:gd name="T82" fmla="*/ 23 w 79"/>
                      <a:gd name="T83" fmla="*/ 77 h 200"/>
                      <a:gd name="T84" fmla="*/ 18 w 79"/>
                      <a:gd name="T85" fmla="*/ 72 h 200"/>
                      <a:gd name="T86" fmla="*/ 16 w 79"/>
                      <a:gd name="T87" fmla="*/ 55 h 200"/>
                      <a:gd name="T88" fmla="*/ 18 w 79"/>
                      <a:gd name="T89" fmla="*/ 39 h 200"/>
                      <a:gd name="T90" fmla="*/ 20 w 79"/>
                      <a:gd name="T91" fmla="*/ 28 h 200"/>
                      <a:gd name="T92" fmla="*/ 25 w 79"/>
                      <a:gd name="T93" fmla="*/ 3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9" h="200">
                        <a:moveTo>
                          <a:pt x="25" y="3"/>
                        </a:moveTo>
                        <a:lnTo>
                          <a:pt x="33" y="0"/>
                        </a:lnTo>
                        <a:lnTo>
                          <a:pt x="47" y="22"/>
                        </a:lnTo>
                        <a:lnTo>
                          <a:pt x="45" y="86"/>
                        </a:lnTo>
                        <a:lnTo>
                          <a:pt x="55" y="86"/>
                        </a:lnTo>
                        <a:lnTo>
                          <a:pt x="57" y="94"/>
                        </a:lnTo>
                        <a:lnTo>
                          <a:pt x="60" y="108"/>
                        </a:lnTo>
                        <a:lnTo>
                          <a:pt x="62" y="116"/>
                        </a:lnTo>
                        <a:lnTo>
                          <a:pt x="70" y="113"/>
                        </a:lnTo>
                        <a:lnTo>
                          <a:pt x="76" y="100"/>
                        </a:lnTo>
                        <a:lnTo>
                          <a:pt x="78" y="108"/>
                        </a:lnTo>
                        <a:lnTo>
                          <a:pt x="74" y="119"/>
                        </a:lnTo>
                        <a:lnTo>
                          <a:pt x="70" y="127"/>
                        </a:lnTo>
                        <a:lnTo>
                          <a:pt x="68" y="144"/>
                        </a:lnTo>
                        <a:lnTo>
                          <a:pt x="59" y="152"/>
                        </a:lnTo>
                        <a:lnTo>
                          <a:pt x="53" y="155"/>
                        </a:lnTo>
                        <a:lnTo>
                          <a:pt x="45" y="163"/>
                        </a:lnTo>
                        <a:lnTo>
                          <a:pt x="43" y="171"/>
                        </a:lnTo>
                        <a:lnTo>
                          <a:pt x="45" y="180"/>
                        </a:lnTo>
                        <a:lnTo>
                          <a:pt x="47" y="188"/>
                        </a:lnTo>
                        <a:lnTo>
                          <a:pt x="37" y="193"/>
                        </a:lnTo>
                        <a:lnTo>
                          <a:pt x="31" y="196"/>
                        </a:lnTo>
                        <a:lnTo>
                          <a:pt x="25" y="199"/>
                        </a:lnTo>
                        <a:lnTo>
                          <a:pt x="21" y="196"/>
                        </a:lnTo>
                        <a:lnTo>
                          <a:pt x="12" y="193"/>
                        </a:lnTo>
                        <a:lnTo>
                          <a:pt x="8" y="188"/>
                        </a:lnTo>
                        <a:lnTo>
                          <a:pt x="12" y="182"/>
                        </a:lnTo>
                        <a:lnTo>
                          <a:pt x="20" y="180"/>
                        </a:lnTo>
                        <a:lnTo>
                          <a:pt x="25" y="166"/>
                        </a:lnTo>
                        <a:lnTo>
                          <a:pt x="25" y="160"/>
                        </a:lnTo>
                        <a:lnTo>
                          <a:pt x="20" y="155"/>
                        </a:lnTo>
                        <a:lnTo>
                          <a:pt x="12" y="146"/>
                        </a:lnTo>
                        <a:lnTo>
                          <a:pt x="6" y="146"/>
                        </a:lnTo>
                        <a:lnTo>
                          <a:pt x="2" y="144"/>
                        </a:lnTo>
                        <a:lnTo>
                          <a:pt x="0" y="135"/>
                        </a:lnTo>
                        <a:lnTo>
                          <a:pt x="2" y="130"/>
                        </a:lnTo>
                        <a:lnTo>
                          <a:pt x="6" y="130"/>
                        </a:lnTo>
                        <a:lnTo>
                          <a:pt x="12" y="127"/>
                        </a:lnTo>
                        <a:lnTo>
                          <a:pt x="20" y="119"/>
                        </a:lnTo>
                        <a:lnTo>
                          <a:pt x="23" y="116"/>
                        </a:lnTo>
                        <a:lnTo>
                          <a:pt x="27" y="86"/>
                        </a:lnTo>
                        <a:lnTo>
                          <a:pt x="23" y="77"/>
                        </a:lnTo>
                        <a:lnTo>
                          <a:pt x="18" y="72"/>
                        </a:lnTo>
                        <a:lnTo>
                          <a:pt x="16" y="55"/>
                        </a:lnTo>
                        <a:lnTo>
                          <a:pt x="18" y="39"/>
                        </a:lnTo>
                        <a:lnTo>
                          <a:pt x="20" y="28"/>
                        </a:lnTo>
                        <a:lnTo>
                          <a:pt x="25" y="3"/>
                        </a:lnTo>
                      </a:path>
                    </a:pathLst>
                  </a:custGeom>
                  <a:solidFill>
                    <a:schemeClr val="bg1"/>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sp>
                <p:nvSpPr>
                  <p:cNvPr id="1027" name="Freeform 3">
                    <a:extLst>
                      <a:ext uri="{FF2B5EF4-FFF2-40B4-BE49-F238E27FC236}">
                        <a16:creationId xmlns:a16="http://schemas.microsoft.com/office/drawing/2014/main" id="{508371F1-8B24-6F33-5031-48C933418BCA}"/>
                      </a:ext>
                    </a:extLst>
                  </p:cNvPr>
                  <p:cNvSpPr>
                    <a:spLocks/>
                  </p:cNvSpPr>
                  <p:nvPr/>
                </p:nvSpPr>
                <p:spPr bwMode="auto">
                  <a:xfrm>
                    <a:off x="5428" y="3527"/>
                    <a:ext cx="146" cy="170"/>
                  </a:xfrm>
                  <a:custGeom>
                    <a:avLst/>
                    <a:gdLst>
                      <a:gd name="T0" fmla="*/ 102 w 146"/>
                      <a:gd name="T1" fmla="*/ 0 h 170"/>
                      <a:gd name="T2" fmla="*/ 120 w 146"/>
                      <a:gd name="T3" fmla="*/ 0 h 170"/>
                      <a:gd name="T4" fmla="*/ 145 w 146"/>
                      <a:gd name="T5" fmla="*/ 44 h 170"/>
                      <a:gd name="T6" fmla="*/ 118 w 146"/>
                      <a:gd name="T7" fmla="*/ 83 h 170"/>
                      <a:gd name="T8" fmla="*/ 118 w 146"/>
                      <a:gd name="T9" fmla="*/ 100 h 170"/>
                      <a:gd name="T10" fmla="*/ 112 w 146"/>
                      <a:gd name="T11" fmla="*/ 105 h 170"/>
                      <a:gd name="T12" fmla="*/ 96 w 146"/>
                      <a:gd name="T13" fmla="*/ 105 h 170"/>
                      <a:gd name="T14" fmla="*/ 76 w 146"/>
                      <a:gd name="T15" fmla="*/ 127 h 170"/>
                      <a:gd name="T16" fmla="*/ 59 w 146"/>
                      <a:gd name="T17" fmla="*/ 150 h 170"/>
                      <a:gd name="T18" fmla="*/ 47 w 146"/>
                      <a:gd name="T19" fmla="*/ 169 h 170"/>
                      <a:gd name="T20" fmla="*/ 47 w 146"/>
                      <a:gd name="T21" fmla="*/ 152 h 170"/>
                      <a:gd name="T22" fmla="*/ 25 w 146"/>
                      <a:gd name="T23" fmla="*/ 155 h 170"/>
                      <a:gd name="T24" fmla="*/ 16 w 146"/>
                      <a:gd name="T25" fmla="*/ 155 h 170"/>
                      <a:gd name="T26" fmla="*/ 0 w 146"/>
                      <a:gd name="T27" fmla="*/ 155 h 170"/>
                      <a:gd name="T28" fmla="*/ 22 w 146"/>
                      <a:gd name="T29" fmla="*/ 127 h 170"/>
                      <a:gd name="T30" fmla="*/ 29 w 146"/>
                      <a:gd name="T31" fmla="*/ 114 h 170"/>
                      <a:gd name="T32" fmla="*/ 37 w 146"/>
                      <a:gd name="T33" fmla="*/ 114 h 170"/>
                      <a:gd name="T34" fmla="*/ 53 w 146"/>
                      <a:gd name="T35" fmla="*/ 91 h 170"/>
                      <a:gd name="T36" fmla="*/ 59 w 146"/>
                      <a:gd name="T37" fmla="*/ 91 h 170"/>
                      <a:gd name="T38" fmla="*/ 59 w 146"/>
                      <a:gd name="T39" fmla="*/ 89 h 170"/>
                      <a:gd name="T40" fmla="*/ 67 w 146"/>
                      <a:gd name="T41" fmla="*/ 80 h 170"/>
                      <a:gd name="T42" fmla="*/ 76 w 146"/>
                      <a:gd name="T43" fmla="*/ 80 h 170"/>
                      <a:gd name="T44" fmla="*/ 73 w 146"/>
                      <a:gd name="T45" fmla="*/ 55 h 170"/>
                      <a:gd name="T46" fmla="*/ 74 w 146"/>
                      <a:gd name="T47" fmla="*/ 55 h 170"/>
                      <a:gd name="T48" fmla="*/ 84 w 146"/>
                      <a:gd name="T49" fmla="*/ 42 h 170"/>
                      <a:gd name="T50" fmla="*/ 88 w 146"/>
                      <a:gd name="T51" fmla="*/ 53 h 170"/>
                      <a:gd name="T52" fmla="*/ 104 w 146"/>
                      <a:gd name="T53" fmla="*/ 33 h 170"/>
                      <a:gd name="T54" fmla="*/ 102 w 146"/>
                      <a:gd name="T55"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6" h="170">
                        <a:moveTo>
                          <a:pt x="102" y="0"/>
                        </a:moveTo>
                        <a:lnTo>
                          <a:pt x="120" y="0"/>
                        </a:lnTo>
                        <a:lnTo>
                          <a:pt x="145" y="44"/>
                        </a:lnTo>
                        <a:lnTo>
                          <a:pt x="118" y="83"/>
                        </a:lnTo>
                        <a:lnTo>
                          <a:pt x="118" y="100"/>
                        </a:lnTo>
                        <a:lnTo>
                          <a:pt x="112" y="105"/>
                        </a:lnTo>
                        <a:lnTo>
                          <a:pt x="96" y="105"/>
                        </a:lnTo>
                        <a:lnTo>
                          <a:pt x="76" y="127"/>
                        </a:lnTo>
                        <a:lnTo>
                          <a:pt x="59" y="150"/>
                        </a:lnTo>
                        <a:lnTo>
                          <a:pt x="47" y="169"/>
                        </a:lnTo>
                        <a:lnTo>
                          <a:pt x="47" y="152"/>
                        </a:lnTo>
                        <a:lnTo>
                          <a:pt x="25" y="155"/>
                        </a:lnTo>
                        <a:lnTo>
                          <a:pt x="16" y="155"/>
                        </a:lnTo>
                        <a:lnTo>
                          <a:pt x="0" y="155"/>
                        </a:lnTo>
                        <a:lnTo>
                          <a:pt x="22" y="127"/>
                        </a:lnTo>
                        <a:lnTo>
                          <a:pt x="29" y="114"/>
                        </a:lnTo>
                        <a:lnTo>
                          <a:pt x="37" y="114"/>
                        </a:lnTo>
                        <a:lnTo>
                          <a:pt x="53" y="91"/>
                        </a:lnTo>
                        <a:lnTo>
                          <a:pt x="59" y="91"/>
                        </a:lnTo>
                        <a:lnTo>
                          <a:pt x="59" y="89"/>
                        </a:lnTo>
                        <a:lnTo>
                          <a:pt x="67" y="80"/>
                        </a:lnTo>
                        <a:lnTo>
                          <a:pt x="76" y="80"/>
                        </a:lnTo>
                        <a:lnTo>
                          <a:pt x="73" y="55"/>
                        </a:lnTo>
                        <a:lnTo>
                          <a:pt x="74" y="55"/>
                        </a:lnTo>
                        <a:lnTo>
                          <a:pt x="84" y="42"/>
                        </a:lnTo>
                        <a:lnTo>
                          <a:pt x="88" y="53"/>
                        </a:lnTo>
                        <a:lnTo>
                          <a:pt x="104" y="33"/>
                        </a:lnTo>
                        <a:lnTo>
                          <a:pt x="102" y="0"/>
                        </a:lnTo>
                      </a:path>
                    </a:pathLst>
                  </a:custGeom>
                  <a:solidFill>
                    <a:schemeClr val="bg1"/>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sp>
                <p:nvSpPr>
                  <p:cNvPr id="1028" name="Freeform 4">
                    <a:extLst>
                      <a:ext uri="{FF2B5EF4-FFF2-40B4-BE49-F238E27FC236}">
                        <a16:creationId xmlns:a16="http://schemas.microsoft.com/office/drawing/2014/main" id="{5BF7BB9C-B18F-48BE-1E9F-08EB386AEEC6}"/>
                      </a:ext>
                    </a:extLst>
                  </p:cNvPr>
                  <p:cNvSpPr>
                    <a:spLocks/>
                  </p:cNvSpPr>
                  <p:nvPr/>
                </p:nvSpPr>
                <p:spPr bwMode="auto">
                  <a:xfrm>
                    <a:off x="5166" y="3537"/>
                    <a:ext cx="56" cy="90"/>
                  </a:xfrm>
                  <a:custGeom>
                    <a:avLst/>
                    <a:gdLst>
                      <a:gd name="T0" fmla="*/ 0 w 56"/>
                      <a:gd name="T1" fmla="*/ 0 h 90"/>
                      <a:gd name="T2" fmla="*/ 12 w 56"/>
                      <a:gd name="T3" fmla="*/ 0 h 90"/>
                      <a:gd name="T4" fmla="*/ 26 w 56"/>
                      <a:gd name="T5" fmla="*/ 11 h 90"/>
                      <a:gd name="T6" fmla="*/ 55 w 56"/>
                      <a:gd name="T7" fmla="*/ 11 h 90"/>
                      <a:gd name="T8" fmla="*/ 51 w 56"/>
                      <a:gd name="T9" fmla="*/ 25 h 90"/>
                      <a:gd name="T10" fmla="*/ 55 w 56"/>
                      <a:gd name="T11" fmla="*/ 42 h 90"/>
                      <a:gd name="T12" fmla="*/ 45 w 56"/>
                      <a:gd name="T13" fmla="*/ 42 h 90"/>
                      <a:gd name="T14" fmla="*/ 43 w 56"/>
                      <a:gd name="T15" fmla="*/ 45 h 90"/>
                      <a:gd name="T16" fmla="*/ 37 w 56"/>
                      <a:gd name="T17" fmla="*/ 47 h 90"/>
                      <a:gd name="T18" fmla="*/ 43 w 56"/>
                      <a:gd name="T19" fmla="*/ 89 h 90"/>
                      <a:gd name="T20" fmla="*/ 26 w 56"/>
                      <a:gd name="T21" fmla="*/ 86 h 90"/>
                      <a:gd name="T22" fmla="*/ 10 w 56"/>
                      <a:gd name="T23" fmla="*/ 72 h 90"/>
                      <a:gd name="T24" fmla="*/ 10 w 56"/>
                      <a:gd name="T25" fmla="*/ 45 h 90"/>
                      <a:gd name="T26" fmla="*/ 10 w 56"/>
                      <a:gd name="T27" fmla="*/ 33 h 90"/>
                      <a:gd name="T28" fmla="*/ 0 w 56"/>
                      <a:gd name="T29" fmla="*/ 25 h 90"/>
                      <a:gd name="T30" fmla="*/ 0 w 56"/>
                      <a:gd name="T31"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6" h="90">
                        <a:moveTo>
                          <a:pt x="0" y="0"/>
                        </a:moveTo>
                        <a:lnTo>
                          <a:pt x="12" y="0"/>
                        </a:lnTo>
                        <a:lnTo>
                          <a:pt x="26" y="11"/>
                        </a:lnTo>
                        <a:lnTo>
                          <a:pt x="55" y="11"/>
                        </a:lnTo>
                        <a:lnTo>
                          <a:pt x="51" y="25"/>
                        </a:lnTo>
                        <a:lnTo>
                          <a:pt x="55" y="42"/>
                        </a:lnTo>
                        <a:lnTo>
                          <a:pt x="45" y="42"/>
                        </a:lnTo>
                        <a:lnTo>
                          <a:pt x="43" y="45"/>
                        </a:lnTo>
                        <a:lnTo>
                          <a:pt x="37" y="47"/>
                        </a:lnTo>
                        <a:lnTo>
                          <a:pt x="43" y="89"/>
                        </a:lnTo>
                        <a:lnTo>
                          <a:pt x="26" y="86"/>
                        </a:lnTo>
                        <a:lnTo>
                          <a:pt x="10" y="72"/>
                        </a:lnTo>
                        <a:lnTo>
                          <a:pt x="10" y="45"/>
                        </a:lnTo>
                        <a:lnTo>
                          <a:pt x="10" y="33"/>
                        </a:lnTo>
                        <a:lnTo>
                          <a:pt x="0" y="25"/>
                        </a:lnTo>
                        <a:lnTo>
                          <a:pt x="0" y="0"/>
                        </a:lnTo>
                      </a:path>
                    </a:pathLst>
                  </a:custGeom>
                  <a:solidFill>
                    <a:schemeClr val="bg1"/>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grpSp>
            <p:sp>
              <p:nvSpPr>
                <p:cNvPr id="1030" name="Freeform 6">
                  <a:extLst>
                    <a:ext uri="{FF2B5EF4-FFF2-40B4-BE49-F238E27FC236}">
                      <a16:creationId xmlns:a16="http://schemas.microsoft.com/office/drawing/2014/main" id="{8355E7D6-6C47-7B65-95C2-E85C4F15C7C5}"/>
                    </a:ext>
                  </a:extLst>
                </p:cNvPr>
                <p:cNvSpPr>
                  <a:spLocks/>
                </p:cNvSpPr>
                <p:nvPr/>
              </p:nvSpPr>
              <p:spPr bwMode="auto">
                <a:xfrm>
                  <a:off x="5266" y="2575"/>
                  <a:ext cx="89" cy="101"/>
                </a:xfrm>
                <a:custGeom>
                  <a:avLst/>
                  <a:gdLst>
                    <a:gd name="T0" fmla="*/ 16 w 89"/>
                    <a:gd name="T1" fmla="*/ 37 h 101"/>
                    <a:gd name="T2" fmla="*/ 0 w 89"/>
                    <a:gd name="T3" fmla="*/ 80 h 101"/>
                    <a:gd name="T4" fmla="*/ 6 w 89"/>
                    <a:gd name="T5" fmla="*/ 97 h 101"/>
                    <a:gd name="T6" fmla="*/ 31 w 89"/>
                    <a:gd name="T7" fmla="*/ 100 h 101"/>
                    <a:gd name="T8" fmla="*/ 53 w 89"/>
                    <a:gd name="T9" fmla="*/ 100 h 101"/>
                    <a:gd name="T10" fmla="*/ 61 w 89"/>
                    <a:gd name="T11" fmla="*/ 83 h 101"/>
                    <a:gd name="T12" fmla="*/ 65 w 89"/>
                    <a:gd name="T13" fmla="*/ 66 h 101"/>
                    <a:gd name="T14" fmla="*/ 88 w 89"/>
                    <a:gd name="T15" fmla="*/ 66 h 101"/>
                    <a:gd name="T16" fmla="*/ 84 w 89"/>
                    <a:gd name="T17" fmla="*/ 40 h 101"/>
                    <a:gd name="T18" fmla="*/ 84 w 89"/>
                    <a:gd name="T19" fmla="*/ 14 h 101"/>
                    <a:gd name="T20" fmla="*/ 61 w 89"/>
                    <a:gd name="T21" fmla="*/ 0 h 101"/>
                    <a:gd name="T22" fmla="*/ 59 w 89"/>
                    <a:gd name="T23" fmla="*/ 29 h 101"/>
                    <a:gd name="T24" fmla="*/ 72 w 89"/>
                    <a:gd name="T25" fmla="*/ 46 h 101"/>
                    <a:gd name="T26" fmla="*/ 51 w 89"/>
                    <a:gd name="T27" fmla="*/ 46 h 101"/>
                    <a:gd name="T28" fmla="*/ 43 w 89"/>
                    <a:gd name="T29" fmla="*/ 57 h 101"/>
                    <a:gd name="T30" fmla="*/ 16 w 89"/>
                    <a:gd name="T31" fmla="*/ 3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9" h="101">
                      <a:moveTo>
                        <a:pt x="16" y="37"/>
                      </a:moveTo>
                      <a:lnTo>
                        <a:pt x="0" y="80"/>
                      </a:lnTo>
                      <a:lnTo>
                        <a:pt x="6" y="97"/>
                      </a:lnTo>
                      <a:lnTo>
                        <a:pt x="31" y="100"/>
                      </a:lnTo>
                      <a:lnTo>
                        <a:pt x="53" y="100"/>
                      </a:lnTo>
                      <a:lnTo>
                        <a:pt x="61" y="83"/>
                      </a:lnTo>
                      <a:lnTo>
                        <a:pt x="65" y="66"/>
                      </a:lnTo>
                      <a:lnTo>
                        <a:pt x="88" y="66"/>
                      </a:lnTo>
                      <a:lnTo>
                        <a:pt x="84" y="40"/>
                      </a:lnTo>
                      <a:lnTo>
                        <a:pt x="84" y="14"/>
                      </a:lnTo>
                      <a:lnTo>
                        <a:pt x="61" y="0"/>
                      </a:lnTo>
                      <a:lnTo>
                        <a:pt x="59" y="29"/>
                      </a:lnTo>
                      <a:lnTo>
                        <a:pt x="72" y="46"/>
                      </a:lnTo>
                      <a:lnTo>
                        <a:pt x="51" y="46"/>
                      </a:lnTo>
                      <a:lnTo>
                        <a:pt x="43" y="57"/>
                      </a:lnTo>
                      <a:lnTo>
                        <a:pt x="16" y="37"/>
                      </a:lnTo>
                    </a:path>
                  </a:pathLst>
                </a:custGeom>
                <a:solidFill>
                  <a:schemeClr val="bg1"/>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grpSp>
          <p:grpSp>
            <p:nvGrpSpPr>
              <p:cNvPr id="1045" name="Group 21">
                <a:extLst>
                  <a:ext uri="{FF2B5EF4-FFF2-40B4-BE49-F238E27FC236}">
                    <a16:creationId xmlns:a16="http://schemas.microsoft.com/office/drawing/2014/main" id="{FF382EE2-F999-6AD9-6B96-5E33C375996E}"/>
                  </a:ext>
                </a:extLst>
              </p:cNvPr>
              <p:cNvGrpSpPr>
                <a:grpSpLocks/>
              </p:cNvGrpSpPr>
              <p:nvPr/>
            </p:nvGrpSpPr>
            <p:grpSpPr bwMode="auto">
              <a:xfrm>
                <a:off x="4293" y="1104"/>
                <a:ext cx="1037" cy="2393"/>
                <a:chOff x="4293" y="1104"/>
                <a:chExt cx="1037" cy="2393"/>
              </a:xfrm>
            </p:grpSpPr>
            <p:grpSp>
              <p:nvGrpSpPr>
                <p:cNvPr id="1035" name="Group 11">
                  <a:extLst>
                    <a:ext uri="{FF2B5EF4-FFF2-40B4-BE49-F238E27FC236}">
                      <a16:creationId xmlns:a16="http://schemas.microsoft.com/office/drawing/2014/main" id="{EA5A24B7-A17A-2408-2F1C-619E5FE6C777}"/>
                    </a:ext>
                  </a:extLst>
                </p:cNvPr>
                <p:cNvGrpSpPr>
                  <a:grpSpLocks/>
                </p:cNvGrpSpPr>
                <p:nvPr/>
              </p:nvGrpSpPr>
              <p:grpSpPr bwMode="auto">
                <a:xfrm>
                  <a:off x="4460" y="1348"/>
                  <a:ext cx="232" cy="719"/>
                  <a:chOff x="4460" y="1348"/>
                  <a:chExt cx="232" cy="719"/>
                </a:xfrm>
              </p:grpSpPr>
              <p:sp>
                <p:nvSpPr>
                  <p:cNvPr id="1032" name="Freeform 8">
                    <a:extLst>
                      <a:ext uri="{FF2B5EF4-FFF2-40B4-BE49-F238E27FC236}">
                        <a16:creationId xmlns:a16="http://schemas.microsoft.com/office/drawing/2014/main" id="{D83BE098-3FA1-DCCD-8AB3-A1E78C6B8505}"/>
                      </a:ext>
                    </a:extLst>
                  </p:cNvPr>
                  <p:cNvSpPr>
                    <a:spLocks/>
                  </p:cNvSpPr>
                  <p:nvPr/>
                </p:nvSpPr>
                <p:spPr bwMode="auto">
                  <a:xfrm>
                    <a:off x="4460" y="1993"/>
                    <a:ext cx="56" cy="74"/>
                  </a:xfrm>
                  <a:custGeom>
                    <a:avLst/>
                    <a:gdLst>
                      <a:gd name="T0" fmla="*/ 0 w 56"/>
                      <a:gd name="T1" fmla="*/ 56 h 74"/>
                      <a:gd name="T2" fmla="*/ 10 w 56"/>
                      <a:gd name="T3" fmla="*/ 70 h 74"/>
                      <a:gd name="T4" fmla="*/ 22 w 56"/>
                      <a:gd name="T5" fmla="*/ 67 h 74"/>
                      <a:gd name="T6" fmla="*/ 39 w 56"/>
                      <a:gd name="T7" fmla="*/ 73 h 74"/>
                      <a:gd name="T8" fmla="*/ 53 w 56"/>
                      <a:gd name="T9" fmla="*/ 73 h 74"/>
                      <a:gd name="T10" fmla="*/ 55 w 56"/>
                      <a:gd name="T11" fmla="*/ 48 h 74"/>
                      <a:gd name="T12" fmla="*/ 51 w 56"/>
                      <a:gd name="T13" fmla="*/ 31 h 74"/>
                      <a:gd name="T14" fmla="*/ 41 w 56"/>
                      <a:gd name="T15" fmla="*/ 11 h 74"/>
                      <a:gd name="T16" fmla="*/ 31 w 56"/>
                      <a:gd name="T17" fmla="*/ 11 h 74"/>
                      <a:gd name="T18" fmla="*/ 28 w 56"/>
                      <a:gd name="T19" fmla="*/ 0 h 74"/>
                      <a:gd name="T20" fmla="*/ 14 w 56"/>
                      <a:gd name="T21" fmla="*/ 0 h 74"/>
                      <a:gd name="T22" fmla="*/ 14 w 56"/>
                      <a:gd name="T23" fmla="*/ 22 h 74"/>
                      <a:gd name="T24" fmla="*/ 0 w 56"/>
                      <a:gd name="T25" fmla="*/ 56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 h="74">
                        <a:moveTo>
                          <a:pt x="0" y="56"/>
                        </a:moveTo>
                        <a:lnTo>
                          <a:pt x="10" y="70"/>
                        </a:lnTo>
                        <a:lnTo>
                          <a:pt x="22" y="67"/>
                        </a:lnTo>
                        <a:lnTo>
                          <a:pt x="39" y="73"/>
                        </a:lnTo>
                        <a:lnTo>
                          <a:pt x="53" y="73"/>
                        </a:lnTo>
                        <a:lnTo>
                          <a:pt x="55" y="48"/>
                        </a:lnTo>
                        <a:lnTo>
                          <a:pt x="51" y="31"/>
                        </a:lnTo>
                        <a:lnTo>
                          <a:pt x="41" y="11"/>
                        </a:lnTo>
                        <a:lnTo>
                          <a:pt x="31" y="11"/>
                        </a:lnTo>
                        <a:lnTo>
                          <a:pt x="28" y="0"/>
                        </a:lnTo>
                        <a:lnTo>
                          <a:pt x="14" y="0"/>
                        </a:lnTo>
                        <a:lnTo>
                          <a:pt x="14" y="22"/>
                        </a:lnTo>
                        <a:lnTo>
                          <a:pt x="0" y="56"/>
                        </a:lnTo>
                      </a:path>
                    </a:pathLst>
                  </a:custGeom>
                  <a:solidFill>
                    <a:schemeClr val="bg1"/>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sp>
                <p:nvSpPr>
                  <p:cNvPr id="1033" name="Freeform 9">
                    <a:extLst>
                      <a:ext uri="{FF2B5EF4-FFF2-40B4-BE49-F238E27FC236}">
                        <a16:creationId xmlns:a16="http://schemas.microsoft.com/office/drawing/2014/main" id="{66163657-650E-7429-8148-A67ACD41011F}"/>
                      </a:ext>
                    </a:extLst>
                  </p:cNvPr>
                  <p:cNvSpPr>
                    <a:spLocks/>
                  </p:cNvSpPr>
                  <p:nvPr/>
                </p:nvSpPr>
                <p:spPr bwMode="auto">
                  <a:xfrm>
                    <a:off x="4607" y="1865"/>
                    <a:ext cx="54" cy="94"/>
                  </a:xfrm>
                  <a:custGeom>
                    <a:avLst/>
                    <a:gdLst>
                      <a:gd name="T0" fmla="*/ 12 w 54"/>
                      <a:gd name="T1" fmla="*/ 0 h 94"/>
                      <a:gd name="T2" fmla="*/ 35 w 54"/>
                      <a:gd name="T3" fmla="*/ 3 h 94"/>
                      <a:gd name="T4" fmla="*/ 43 w 54"/>
                      <a:gd name="T5" fmla="*/ 28 h 94"/>
                      <a:gd name="T6" fmla="*/ 53 w 54"/>
                      <a:gd name="T7" fmla="*/ 42 h 94"/>
                      <a:gd name="T8" fmla="*/ 45 w 54"/>
                      <a:gd name="T9" fmla="*/ 54 h 94"/>
                      <a:gd name="T10" fmla="*/ 53 w 54"/>
                      <a:gd name="T11" fmla="*/ 68 h 94"/>
                      <a:gd name="T12" fmla="*/ 49 w 54"/>
                      <a:gd name="T13" fmla="*/ 85 h 94"/>
                      <a:gd name="T14" fmla="*/ 41 w 54"/>
                      <a:gd name="T15" fmla="*/ 93 h 94"/>
                      <a:gd name="T16" fmla="*/ 26 w 54"/>
                      <a:gd name="T17" fmla="*/ 90 h 94"/>
                      <a:gd name="T18" fmla="*/ 16 w 54"/>
                      <a:gd name="T19" fmla="*/ 90 h 94"/>
                      <a:gd name="T20" fmla="*/ 10 w 54"/>
                      <a:gd name="T21" fmla="*/ 79 h 94"/>
                      <a:gd name="T22" fmla="*/ 4 w 54"/>
                      <a:gd name="T23" fmla="*/ 65 h 94"/>
                      <a:gd name="T24" fmla="*/ 4 w 54"/>
                      <a:gd name="T25" fmla="*/ 51 h 94"/>
                      <a:gd name="T26" fmla="*/ 0 w 54"/>
                      <a:gd name="T27" fmla="*/ 31 h 94"/>
                      <a:gd name="T28" fmla="*/ 12 w 54"/>
                      <a:gd name="T29"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 h="94">
                        <a:moveTo>
                          <a:pt x="12" y="0"/>
                        </a:moveTo>
                        <a:lnTo>
                          <a:pt x="35" y="3"/>
                        </a:lnTo>
                        <a:lnTo>
                          <a:pt x="43" y="28"/>
                        </a:lnTo>
                        <a:lnTo>
                          <a:pt x="53" y="42"/>
                        </a:lnTo>
                        <a:lnTo>
                          <a:pt x="45" y="54"/>
                        </a:lnTo>
                        <a:lnTo>
                          <a:pt x="53" y="68"/>
                        </a:lnTo>
                        <a:lnTo>
                          <a:pt x="49" y="85"/>
                        </a:lnTo>
                        <a:lnTo>
                          <a:pt x="41" y="93"/>
                        </a:lnTo>
                        <a:lnTo>
                          <a:pt x="26" y="90"/>
                        </a:lnTo>
                        <a:lnTo>
                          <a:pt x="16" y="90"/>
                        </a:lnTo>
                        <a:lnTo>
                          <a:pt x="10" y="79"/>
                        </a:lnTo>
                        <a:lnTo>
                          <a:pt x="4" y="65"/>
                        </a:lnTo>
                        <a:lnTo>
                          <a:pt x="4" y="51"/>
                        </a:lnTo>
                        <a:lnTo>
                          <a:pt x="0" y="31"/>
                        </a:lnTo>
                        <a:lnTo>
                          <a:pt x="12" y="0"/>
                        </a:lnTo>
                      </a:path>
                    </a:pathLst>
                  </a:custGeom>
                  <a:solidFill>
                    <a:schemeClr val="bg1"/>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sp>
                <p:nvSpPr>
                  <p:cNvPr id="1034" name="Freeform 10">
                    <a:extLst>
                      <a:ext uri="{FF2B5EF4-FFF2-40B4-BE49-F238E27FC236}">
                        <a16:creationId xmlns:a16="http://schemas.microsoft.com/office/drawing/2014/main" id="{34F99965-2D0F-E203-3027-8B243AF1D7FC}"/>
                      </a:ext>
                    </a:extLst>
                  </p:cNvPr>
                  <p:cNvSpPr>
                    <a:spLocks/>
                  </p:cNvSpPr>
                  <p:nvPr/>
                </p:nvSpPr>
                <p:spPr bwMode="auto">
                  <a:xfrm>
                    <a:off x="4597" y="1348"/>
                    <a:ext cx="95" cy="87"/>
                  </a:xfrm>
                  <a:custGeom>
                    <a:avLst/>
                    <a:gdLst>
                      <a:gd name="T0" fmla="*/ 14 w 95"/>
                      <a:gd name="T1" fmla="*/ 0 h 87"/>
                      <a:gd name="T2" fmla="*/ 25 w 95"/>
                      <a:gd name="T3" fmla="*/ 14 h 87"/>
                      <a:gd name="T4" fmla="*/ 37 w 95"/>
                      <a:gd name="T5" fmla="*/ 11 h 87"/>
                      <a:gd name="T6" fmla="*/ 55 w 95"/>
                      <a:gd name="T7" fmla="*/ 14 h 87"/>
                      <a:gd name="T8" fmla="*/ 71 w 95"/>
                      <a:gd name="T9" fmla="*/ 14 h 87"/>
                      <a:gd name="T10" fmla="*/ 78 w 95"/>
                      <a:gd name="T11" fmla="*/ 22 h 87"/>
                      <a:gd name="T12" fmla="*/ 88 w 95"/>
                      <a:gd name="T13" fmla="*/ 42 h 87"/>
                      <a:gd name="T14" fmla="*/ 94 w 95"/>
                      <a:gd name="T15" fmla="*/ 50 h 87"/>
                      <a:gd name="T16" fmla="*/ 72 w 95"/>
                      <a:gd name="T17" fmla="*/ 55 h 87"/>
                      <a:gd name="T18" fmla="*/ 67 w 95"/>
                      <a:gd name="T19" fmla="*/ 61 h 87"/>
                      <a:gd name="T20" fmla="*/ 72 w 95"/>
                      <a:gd name="T21" fmla="*/ 72 h 87"/>
                      <a:gd name="T22" fmla="*/ 72 w 95"/>
                      <a:gd name="T23" fmla="*/ 83 h 87"/>
                      <a:gd name="T24" fmla="*/ 51 w 95"/>
                      <a:gd name="T25" fmla="*/ 72 h 87"/>
                      <a:gd name="T26" fmla="*/ 33 w 95"/>
                      <a:gd name="T27" fmla="*/ 64 h 87"/>
                      <a:gd name="T28" fmla="*/ 25 w 95"/>
                      <a:gd name="T29" fmla="*/ 67 h 87"/>
                      <a:gd name="T30" fmla="*/ 25 w 95"/>
                      <a:gd name="T31" fmla="*/ 83 h 87"/>
                      <a:gd name="T32" fmla="*/ 14 w 95"/>
                      <a:gd name="T33" fmla="*/ 86 h 87"/>
                      <a:gd name="T34" fmla="*/ 8 w 95"/>
                      <a:gd name="T35" fmla="*/ 72 h 87"/>
                      <a:gd name="T36" fmla="*/ 6 w 95"/>
                      <a:gd name="T37" fmla="*/ 55 h 87"/>
                      <a:gd name="T38" fmla="*/ 0 w 95"/>
                      <a:gd name="T39" fmla="*/ 53 h 87"/>
                      <a:gd name="T40" fmla="*/ 6 w 95"/>
                      <a:gd name="T41" fmla="*/ 36 h 87"/>
                      <a:gd name="T42" fmla="*/ 16 w 95"/>
                      <a:gd name="T43" fmla="*/ 31 h 87"/>
                      <a:gd name="T44" fmla="*/ 14 w 95"/>
                      <a:gd name="T45"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5" h="87">
                        <a:moveTo>
                          <a:pt x="14" y="0"/>
                        </a:moveTo>
                        <a:lnTo>
                          <a:pt x="25" y="14"/>
                        </a:lnTo>
                        <a:lnTo>
                          <a:pt x="37" y="11"/>
                        </a:lnTo>
                        <a:lnTo>
                          <a:pt x="55" y="14"/>
                        </a:lnTo>
                        <a:lnTo>
                          <a:pt x="71" y="14"/>
                        </a:lnTo>
                        <a:lnTo>
                          <a:pt x="78" y="22"/>
                        </a:lnTo>
                        <a:lnTo>
                          <a:pt x="88" y="42"/>
                        </a:lnTo>
                        <a:lnTo>
                          <a:pt x="94" y="50"/>
                        </a:lnTo>
                        <a:lnTo>
                          <a:pt x="72" y="55"/>
                        </a:lnTo>
                        <a:lnTo>
                          <a:pt x="67" y="61"/>
                        </a:lnTo>
                        <a:lnTo>
                          <a:pt x="72" y="72"/>
                        </a:lnTo>
                        <a:lnTo>
                          <a:pt x="72" y="83"/>
                        </a:lnTo>
                        <a:lnTo>
                          <a:pt x="51" y="72"/>
                        </a:lnTo>
                        <a:lnTo>
                          <a:pt x="33" y="64"/>
                        </a:lnTo>
                        <a:lnTo>
                          <a:pt x="25" y="67"/>
                        </a:lnTo>
                        <a:lnTo>
                          <a:pt x="25" y="83"/>
                        </a:lnTo>
                        <a:lnTo>
                          <a:pt x="14" y="86"/>
                        </a:lnTo>
                        <a:lnTo>
                          <a:pt x="8" y="72"/>
                        </a:lnTo>
                        <a:lnTo>
                          <a:pt x="6" y="55"/>
                        </a:lnTo>
                        <a:lnTo>
                          <a:pt x="0" y="53"/>
                        </a:lnTo>
                        <a:lnTo>
                          <a:pt x="6" y="36"/>
                        </a:lnTo>
                        <a:lnTo>
                          <a:pt x="16" y="31"/>
                        </a:lnTo>
                        <a:lnTo>
                          <a:pt x="14" y="0"/>
                        </a:lnTo>
                      </a:path>
                    </a:pathLst>
                  </a:custGeom>
                  <a:solidFill>
                    <a:schemeClr val="bg1"/>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grpSp>
            <p:sp>
              <p:nvSpPr>
                <p:cNvPr id="1036" name="Freeform 12">
                  <a:extLst>
                    <a:ext uri="{FF2B5EF4-FFF2-40B4-BE49-F238E27FC236}">
                      <a16:creationId xmlns:a16="http://schemas.microsoft.com/office/drawing/2014/main" id="{25419DEB-75C9-E249-8467-3A17BF03BEEE}"/>
                    </a:ext>
                  </a:extLst>
                </p:cNvPr>
                <p:cNvSpPr>
                  <a:spLocks/>
                </p:cNvSpPr>
                <p:nvPr/>
              </p:nvSpPr>
              <p:spPr bwMode="auto">
                <a:xfrm>
                  <a:off x="4676" y="2803"/>
                  <a:ext cx="654" cy="694"/>
                </a:xfrm>
                <a:custGeom>
                  <a:avLst/>
                  <a:gdLst>
                    <a:gd name="T0" fmla="*/ 505 w 654"/>
                    <a:gd name="T1" fmla="*/ 56 h 694"/>
                    <a:gd name="T2" fmla="*/ 531 w 654"/>
                    <a:gd name="T3" fmla="*/ 78 h 694"/>
                    <a:gd name="T4" fmla="*/ 558 w 654"/>
                    <a:gd name="T5" fmla="*/ 181 h 694"/>
                    <a:gd name="T6" fmla="*/ 618 w 654"/>
                    <a:gd name="T7" fmla="*/ 287 h 694"/>
                    <a:gd name="T8" fmla="*/ 653 w 654"/>
                    <a:gd name="T9" fmla="*/ 395 h 694"/>
                    <a:gd name="T10" fmla="*/ 628 w 654"/>
                    <a:gd name="T11" fmla="*/ 495 h 694"/>
                    <a:gd name="T12" fmla="*/ 602 w 654"/>
                    <a:gd name="T13" fmla="*/ 559 h 694"/>
                    <a:gd name="T14" fmla="*/ 587 w 654"/>
                    <a:gd name="T15" fmla="*/ 621 h 694"/>
                    <a:gd name="T16" fmla="*/ 571 w 654"/>
                    <a:gd name="T17" fmla="*/ 657 h 694"/>
                    <a:gd name="T18" fmla="*/ 540 w 654"/>
                    <a:gd name="T19" fmla="*/ 682 h 694"/>
                    <a:gd name="T20" fmla="*/ 490 w 654"/>
                    <a:gd name="T21" fmla="*/ 674 h 694"/>
                    <a:gd name="T22" fmla="*/ 439 w 654"/>
                    <a:gd name="T23" fmla="*/ 657 h 694"/>
                    <a:gd name="T24" fmla="*/ 412 w 654"/>
                    <a:gd name="T25" fmla="*/ 618 h 694"/>
                    <a:gd name="T26" fmla="*/ 404 w 654"/>
                    <a:gd name="T27" fmla="*/ 568 h 694"/>
                    <a:gd name="T28" fmla="*/ 387 w 654"/>
                    <a:gd name="T29" fmla="*/ 545 h 694"/>
                    <a:gd name="T30" fmla="*/ 360 w 654"/>
                    <a:gd name="T31" fmla="*/ 548 h 694"/>
                    <a:gd name="T32" fmla="*/ 334 w 654"/>
                    <a:gd name="T33" fmla="*/ 509 h 694"/>
                    <a:gd name="T34" fmla="*/ 313 w 654"/>
                    <a:gd name="T35" fmla="*/ 504 h 694"/>
                    <a:gd name="T36" fmla="*/ 278 w 654"/>
                    <a:gd name="T37" fmla="*/ 509 h 694"/>
                    <a:gd name="T38" fmla="*/ 249 w 654"/>
                    <a:gd name="T39" fmla="*/ 515 h 694"/>
                    <a:gd name="T40" fmla="*/ 223 w 654"/>
                    <a:gd name="T41" fmla="*/ 537 h 694"/>
                    <a:gd name="T42" fmla="*/ 187 w 654"/>
                    <a:gd name="T43" fmla="*/ 554 h 694"/>
                    <a:gd name="T44" fmla="*/ 150 w 654"/>
                    <a:gd name="T45" fmla="*/ 579 h 694"/>
                    <a:gd name="T46" fmla="*/ 130 w 654"/>
                    <a:gd name="T47" fmla="*/ 590 h 694"/>
                    <a:gd name="T48" fmla="*/ 76 w 654"/>
                    <a:gd name="T49" fmla="*/ 584 h 694"/>
                    <a:gd name="T50" fmla="*/ 64 w 654"/>
                    <a:gd name="T51" fmla="*/ 571 h 694"/>
                    <a:gd name="T52" fmla="*/ 64 w 654"/>
                    <a:gd name="T53" fmla="*/ 495 h 694"/>
                    <a:gd name="T54" fmla="*/ 47 w 654"/>
                    <a:gd name="T55" fmla="*/ 451 h 694"/>
                    <a:gd name="T56" fmla="*/ 29 w 654"/>
                    <a:gd name="T57" fmla="*/ 415 h 694"/>
                    <a:gd name="T58" fmla="*/ 6 w 654"/>
                    <a:gd name="T59" fmla="*/ 287 h 694"/>
                    <a:gd name="T60" fmla="*/ 8 w 654"/>
                    <a:gd name="T61" fmla="*/ 245 h 694"/>
                    <a:gd name="T62" fmla="*/ 54 w 654"/>
                    <a:gd name="T63" fmla="*/ 223 h 694"/>
                    <a:gd name="T64" fmla="*/ 89 w 654"/>
                    <a:gd name="T65" fmla="*/ 217 h 694"/>
                    <a:gd name="T66" fmla="*/ 109 w 654"/>
                    <a:gd name="T67" fmla="*/ 206 h 694"/>
                    <a:gd name="T68" fmla="*/ 120 w 654"/>
                    <a:gd name="T69" fmla="*/ 170 h 694"/>
                    <a:gd name="T70" fmla="*/ 117 w 654"/>
                    <a:gd name="T71" fmla="*/ 150 h 694"/>
                    <a:gd name="T72" fmla="*/ 163 w 654"/>
                    <a:gd name="T73" fmla="*/ 100 h 694"/>
                    <a:gd name="T74" fmla="*/ 200 w 654"/>
                    <a:gd name="T75" fmla="*/ 64 h 694"/>
                    <a:gd name="T76" fmla="*/ 233 w 654"/>
                    <a:gd name="T77" fmla="*/ 89 h 694"/>
                    <a:gd name="T78" fmla="*/ 258 w 654"/>
                    <a:gd name="T79" fmla="*/ 61 h 694"/>
                    <a:gd name="T80" fmla="*/ 284 w 654"/>
                    <a:gd name="T81" fmla="*/ 28 h 694"/>
                    <a:gd name="T82" fmla="*/ 311 w 654"/>
                    <a:gd name="T83" fmla="*/ 8 h 694"/>
                    <a:gd name="T84" fmla="*/ 354 w 654"/>
                    <a:gd name="T85" fmla="*/ 14 h 694"/>
                    <a:gd name="T86" fmla="*/ 369 w 654"/>
                    <a:gd name="T87" fmla="*/ 39 h 694"/>
                    <a:gd name="T88" fmla="*/ 369 w 654"/>
                    <a:gd name="T89" fmla="*/ 70 h 694"/>
                    <a:gd name="T90" fmla="*/ 406 w 654"/>
                    <a:gd name="T91" fmla="*/ 125 h 694"/>
                    <a:gd name="T92" fmla="*/ 437 w 654"/>
                    <a:gd name="T93" fmla="*/ 142 h 694"/>
                    <a:gd name="T94" fmla="*/ 463 w 654"/>
                    <a:gd name="T95" fmla="*/ 89 h 694"/>
                    <a:gd name="T96" fmla="*/ 470 w 654"/>
                    <a:gd name="T97" fmla="*/ 0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4" h="694">
                      <a:moveTo>
                        <a:pt x="470" y="0"/>
                      </a:moveTo>
                      <a:lnTo>
                        <a:pt x="505" y="0"/>
                      </a:lnTo>
                      <a:lnTo>
                        <a:pt x="505" y="56"/>
                      </a:lnTo>
                      <a:lnTo>
                        <a:pt x="519" y="70"/>
                      </a:lnTo>
                      <a:lnTo>
                        <a:pt x="523" y="78"/>
                      </a:lnTo>
                      <a:lnTo>
                        <a:pt x="531" y="78"/>
                      </a:lnTo>
                      <a:lnTo>
                        <a:pt x="534" y="89"/>
                      </a:lnTo>
                      <a:lnTo>
                        <a:pt x="538" y="145"/>
                      </a:lnTo>
                      <a:lnTo>
                        <a:pt x="558" y="181"/>
                      </a:lnTo>
                      <a:lnTo>
                        <a:pt x="587" y="234"/>
                      </a:lnTo>
                      <a:lnTo>
                        <a:pt x="587" y="242"/>
                      </a:lnTo>
                      <a:lnTo>
                        <a:pt x="618" y="287"/>
                      </a:lnTo>
                      <a:lnTo>
                        <a:pt x="618" y="295"/>
                      </a:lnTo>
                      <a:lnTo>
                        <a:pt x="649" y="331"/>
                      </a:lnTo>
                      <a:lnTo>
                        <a:pt x="653" y="395"/>
                      </a:lnTo>
                      <a:lnTo>
                        <a:pt x="649" y="454"/>
                      </a:lnTo>
                      <a:lnTo>
                        <a:pt x="639" y="481"/>
                      </a:lnTo>
                      <a:lnTo>
                        <a:pt x="628" y="495"/>
                      </a:lnTo>
                      <a:lnTo>
                        <a:pt x="624" y="523"/>
                      </a:lnTo>
                      <a:lnTo>
                        <a:pt x="612" y="548"/>
                      </a:lnTo>
                      <a:lnTo>
                        <a:pt x="602" y="559"/>
                      </a:lnTo>
                      <a:lnTo>
                        <a:pt x="604" y="568"/>
                      </a:lnTo>
                      <a:lnTo>
                        <a:pt x="593" y="584"/>
                      </a:lnTo>
                      <a:lnTo>
                        <a:pt x="587" y="621"/>
                      </a:lnTo>
                      <a:lnTo>
                        <a:pt x="585" y="640"/>
                      </a:lnTo>
                      <a:lnTo>
                        <a:pt x="573" y="648"/>
                      </a:lnTo>
                      <a:lnTo>
                        <a:pt x="571" y="657"/>
                      </a:lnTo>
                      <a:lnTo>
                        <a:pt x="564" y="674"/>
                      </a:lnTo>
                      <a:lnTo>
                        <a:pt x="550" y="676"/>
                      </a:lnTo>
                      <a:lnTo>
                        <a:pt x="540" y="682"/>
                      </a:lnTo>
                      <a:lnTo>
                        <a:pt x="527" y="693"/>
                      </a:lnTo>
                      <a:lnTo>
                        <a:pt x="509" y="671"/>
                      </a:lnTo>
                      <a:lnTo>
                        <a:pt x="490" y="674"/>
                      </a:lnTo>
                      <a:lnTo>
                        <a:pt x="484" y="674"/>
                      </a:lnTo>
                      <a:lnTo>
                        <a:pt x="457" y="679"/>
                      </a:lnTo>
                      <a:lnTo>
                        <a:pt x="439" y="657"/>
                      </a:lnTo>
                      <a:lnTo>
                        <a:pt x="428" y="635"/>
                      </a:lnTo>
                      <a:lnTo>
                        <a:pt x="420" y="637"/>
                      </a:lnTo>
                      <a:lnTo>
                        <a:pt x="412" y="618"/>
                      </a:lnTo>
                      <a:lnTo>
                        <a:pt x="408" y="601"/>
                      </a:lnTo>
                      <a:lnTo>
                        <a:pt x="404" y="596"/>
                      </a:lnTo>
                      <a:lnTo>
                        <a:pt x="404" y="568"/>
                      </a:lnTo>
                      <a:lnTo>
                        <a:pt x="406" y="551"/>
                      </a:lnTo>
                      <a:lnTo>
                        <a:pt x="402" y="540"/>
                      </a:lnTo>
                      <a:lnTo>
                        <a:pt x="387" y="545"/>
                      </a:lnTo>
                      <a:lnTo>
                        <a:pt x="379" y="548"/>
                      </a:lnTo>
                      <a:lnTo>
                        <a:pt x="365" y="548"/>
                      </a:lnTo>
                      <a:lnTo>
                        <a:pt x="360" y="548"/>
                      </a:lnTo>
                      <a:lnTo>
                        <a:pt x="354" y="548"/>
                      </a:lnTo>
                      <a:lnTo>
                        <a:pt x="344" y="532"/>
                      </a:lnTo>
                      <a:lnTo>
                        <a:pt x="334" y="509"/>
                      </a:lnTo>
                      <a:lnTo>
                        <a:pt x="332" y="512"/>
                      </a:lnTo>
                      <a:lnTo>
                        <a:pt x="315" y="512"/>
                      </a:lnTo>
                      <a:lnTo>
                        <a:pt x="313" y="504"/>
                      </a:lnTo>
                      <a:lnTo>
                        <a:pt x="303" y="512"/>
                      </a:lnTo>
                      <a:lnTo>
                        <a:pt x="293" y="509"/>
                      </a:lnTo>
                      <a:lnTo>
                        <a:pt x="278" y="509"/>
                      </a:lnTo>
                      <a:lnTo>
                        <a:pt x="268" y="504"/>
                      </a:lnTo>
                      <a:lnTo>
                        <a:pt x="264" y="512"/>
                      </a:lnTo>
                      <a:lnTo>
                        <a:pt x="249" y="515"/>
                      </a:lnTo>
                      <a:lnTo>
                        <a:pt x="245" y="509"/>
                      </a:lnTo>
                      <a:lnTo>
                        <a:pt x="235" y="523"/>
                      </a:lnTo>
                      <a:lnTo>
                        <a:pt x="223" y="537"/>
                      </a:lnTo>
                      <a:lnTo>
                        <a:pt x="216" y="537"/>
                      </a:lnTo>
                      <a:lnTo>
                        <a:pt x="204" y="554"/>
                      </a:lnTo>
                      <a:lnTo>
                        <a:pt x="187" y="554"/>
                      </a:lnTo>
                      <a:lnTo>
                        <a:pt x="173" y="559"/>
                      </a:lnTo>
                      <a:lnTo>
                        <a:pt x="157" y="568"/>
                      </a:lnTo>
                      <a:lnTo>
                        <a:pt x="150" y="579"/>
                      </a:lnTo>
                      <a:lnTo>
                        <a:pt x="144" y="576"/>
                      </a:lnTo>
                      <a:lnTo>
                        <a:pt x="138" y="587"/>
                      </a:lnTo>
                      <a:lnTo>
                        <a:pt x="130" y="590"/>
                      </a:lnTo>
                      <a:lnTo>
                        <a:pt x="120" y="604"/>
                      </a:lnTo>
                      <a:lnTo>
                        <a:pt x="89" y="604"/>
                      </a:lnTo>
                      <a:lnTo>
                        <a:pt x="76" y="584"/>
                      </a:lnTo>
                      <a:lnTo>
                        <a:pt x="74" y="576"/>
                      </a:lnTo>
                      <a:lnTo>
                        <a:pt x="70" y="584"/>
                      </a:lnTo>
                      <a:lnTo>
                        <a:pt x="64" y="571"/>
                      </a:lnTo>
                      <a:lnTo>
                        <a:pt x="66" y="534"/>
                      </a:lnTo>
                      <a:lnTo>
                        <a:pt x="70" y="512"/>
                      </a:lnTo>
                      <a:lnTo>
                        <a:pt x="64" y="495"/>
                      </a:lnTo>
                      <a:lnTo>
                        <a:pt x="58" y="479"/>
                      </a:lnTo>
                      <a:lnTo>
                        <a:pt x="56" y="459"/>
                      </a:lnTo>
                      <a:lnTo>
                        <a:pt x="47" y="451"/>
                      </a:lnTo>
                      <a:lnTo>
                        <a:pt x="45" y="448"/>
                      </a:lnTo>
                      <a:lnTo>
                        <a:pt x="43" y="440"/>
                      </a:lnTo>
                      <a:lnTo>
                        <a:pt x="29" y="415"/>
                      </a:lnTo>
                      <a:lnTo>
                        <a:pt x="12" y="353"/>
                      </a:lnTo>
                      <a:lnTo>
                        <a:pt x="6" y="312"/>
                      </a:lnTo>
                      <a:lnTo>
                        <a:pt x="6" y="287"/>
                      </a:lnTo>
                      <a:lnTo>
                        <a:pt x="0" y="278"/>
                      </a:lnTo>
                      <a:lnTo>
                        <a:pt x="2" y="256"/>
                      </a:lnTo>
                      <a:lnTo>
                        <a:pt x="8" y="245"/>
                      </a:lnTo>
                      <a:lnTo>
                        <a:pt x="29" y="214"/>
                      </a:lnTo>
                      <a:lnTo>
                        <a:pt x="51" y="217"/>
                      </a:lnTo>
                      <a:lnTo>
                        <a:pt x="54" y="223"/>
                      </a:lnTo>
                      <a:lnTo>
                        <a:pt x="82" y="223"/>
                      </a:lnTo>
                      <a:lnTo>
                        <a:pt x="84" y="214"/>
                      </a:lnTo>
                      <a:lnTo>
                        <a:pt x="89" y="217"/>
                      </a:lnTo>
                      <a:lnTo>
                        <a:pt x="97" y="209"/>
                      </a:lnTo>
                      <a:lnTo>
                        <a:pt x="103" y="212"/>
                      </a:lnTo>
                      <a:lnTo>
                        <a:pt x="109" y="206"/>
                      </a:lnTo>
                      <a:lnTo>
                        <a:pt x="107" y="198"/>
                      </a:lnTo>
                      <a:lnTo>
                        <a:pt x="113" y="178"/>
                      </a:lnTo>
                      <a:lnTo>
                        <a:pt x="120" y="170"/>
                      </a:lnTo>
                      <a:lnTo>
                        <a:pt x="117" y="164"/>
                      </a:lnTo>
                      <a:lnTo>
                        <a:pt x="120" y="159"/>
                      </a:lnTo>
                      <a:lnTo>
                        <a:pt x="117" y="150"/>
                      </a:lnTo>
                      <a:lnTo>
                        <a:pt x="128" y="136"/>
                      </a:lnTo>
                      <a:lnTo>
                        <a:pt x="146" y="134"/>
                      </a:lnTo>
                      <a:lnTo>
                        <a:pt x="163" y="100"/>
                      </a:lnTo>
                      <a:lnTo>
                        <a:pt x="185" y="72"/>
                      </a:lnTo>
                      <a:lnTo>
                        <a:pt x="194" y="70"/>
                      </a:lnTo>
                      <a:lnTo>
                        <a:pt x="200" y="64"/>
                      </a:lnTo>
                      <a:lnTo>
                        <a:pt x="210" y="64"/>
                      </a:lnTo>
                      <a:lnTo>
                        <a:pt x="227" y="86"/>
                      </a:lnTo>
                      <a:lnTo>
                        <a:pt x="233" y="89"/>
                      </a:lnTo>
                      <a:lnTo>
                        <a:pt x="239" y="78"/>
                      </a:lnTo>
                      <a:lnTo>
                        <a:pt x="251" y="64"/>
                      </a:lnTo>
                      <a:lnTo>
                        <a:pt x="258" y="61"/>
                      </a:lnTo>
                      <a:lnTo>
                        <a:pt x="266" y="39"/>
                      </a:lnTo>
                      <a:lnTo>
                        <a:pt x="274" y="36"/>
                      </a:lnTo>
                      <a:lnTo>
                        <a:pt x="284" y="28"/>
                      </a:lnTo>
                      <a:lnTo>
                        <a:pt x="293" y="19"/>
                      </a:lnTo>
                      <a:lnTo>
                        <a:pt x="303" y="19"/>
                      </a:lnTo>
                      <a:lnTo>
                        <a:pt x="311" y="8"/>
                      </a:lnTo>
                      <a:lnTo>
                        <a:pt x="323" y="8"/>
                      </a:lnTo>
                      <a:lnTo>
                        <a:pt x="336" y="8"/>
                      </a:lnTo>
                      <a:lnTo>
                        <a:pt x="354" y="14"/>
                      </a:lnTo>
                      <a:lnTo>
                        <a:pt x="365" y="25"/>
                      </a:lnTo>
                      <a:lnTo>
                        <a:pt x="367" y="33"/>
                      </a:lnTo>
                      <a:lnTo>
                        <a:pt x="369" y="39"/>
                      </a:lnTo>
                      <a:lnTo>
                        <a:pt x="371" y="53"/>
                      </a:lnTo>
                      <a:lnTo>
                        <a:pt x="369" y="58"/>
                      </a:lnTo>
                      <a:lnTo>
                        <a:pt x="369" y="70"/>
                      </a:lnTo>
                      <a:lnTo>
                        <a:pt x="367" y="78"/>
                      </a:lnTo>
                      <a:lnTo>
                        <a:pt x="396" y="109"/>
                      </a:lnTo>
                      <a:lnTo>
                        <a:pt x="406" y="125"/>
                      </a:lnTo>
                      <a:lnTo>
                        <a:pt x="418" y="131"/>
                      </a:lnTo>
                      <a:lnTo>
                        <a:pt x="430" y="139"/>
                      </a:lnTo>
                      <a:lnTo>
                        <a:pt x="437" y="142"/>
                      </a:lnTo>
                      <a:lnTo>
                        <a:pt x="449" y="134"/>
                      </a:lnTo>
                      <a:lnTo>
                        <a:pt x="459" y="109"/>
                      </a:lnTo>
                      <a:lnTo>
                        <a:pt x="463" y="89"/>
                      </a:lnTo>
                      <a:lnTo>
                        <a:pt x="466" y="53"/>
                      </a:lnTo>
                      <a:lnTo>
                        <a:pt x="470" y="36"/>
                      </a:lnTo>
                      <a:lnTo>
                        <a:pt x="470" y="0"/>
                      </a:lnTo>
                    </a:path>
                  </a:pathLst>
                </a:custGeom>
                <a:solidFill>
                  <a:schemeClr val="bg1"/>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sp>
              <p:nvSpPr>
                <p:cNvPr id="1037" name="Freeform 13">
                  <a:extLst>
                    <a:ext uri="{FF2B5EF4-FFF2-40B4-BE49-F238E27FC236}">
                      <a16:creationId xmlns:a16="http://schemas.microsoft.com/office/drawing/2014/main" id="{F516E835-9ABC-DD4B-9D7A-8A3F50FEF93B}"/>
                    </a:ext>
                  </a:extLst>
                </p:cNvPr>
                <p:cNvSpPr>
                  <a:spLocks/>
                </p:cNvSpPr>
                <p:nvPr/>
              </p:nvSpPr>
              <p:spPr bwMode="auto">
                <a:xfrm>
                  <a:off x="4523" y="2653"/>
                  <a:ext cx="363" cy="95"/>
                </a:xfrm>
                <a:custGeom>
                  <a:avLst/>
                  <a:gdLst>
                    <a:gd name="T0" fmla="*/ 27 w 363"/>
                    <a:gd name="T1" fmla="*/ 14 h 95"/>
                    <a:gd name="T2" fmla="*/ 72 w 363"/>
                    <a:gd name="T3" fmla="*/ 14 h 95"/>
                    <a:gd name="T4" fmla="*/ 99 w 363"/>
                    <a:gd name="T5" fmla="*/ 17 h 95"/>
                    <a:gd name="T6" fmla="*/ 123 w 363"/>
                    <a:gd name="T7" fmla="*/ 44 h 95"/>
                    <a:gd name="T8" fmla="*/ 144 w 363"/>
                    <a:gd name="T9" fmla="*/ 50 h 95"/>
                    <a:gd name="T10" fmla="*/ 177 w 363"/>
                    <a:gd name="T11" fmla="*/ 61 h 95"/>
                    <a:gd name="T12" fmla="*/ 197 w 363"/>
                    <a:gd name="T13" fmla="*/ 66 h 95"/>
                    <a:gd name="T14" fmla="*/ 204 w 363"/>
                    <a:gd name="T15" fmla="*/ 44 h 95"/>
                    <a:gd name="T16" fmla="*/ 247 w 363"/>
                    <a:gd name="T17" fmla="*/ 50 h 95"/>
                    <a:gd name="T18" fmla="*/ 278 w 363"/>
                    <a:gd name="T19" fmla="*/ 58 h 95"/>
                    <a:gd name="T20" fmla="*/ 300 w 363"/>
                    <a:gd name="T21" fmla="*/ 61 h 95"/>
                    <a:gd name="T22" fmla="*/ 315 w 363"/>
                    <a:gd name="T23" fmla="*/ 50 h 95"/>
                    <a:gd name="T24" fmla="*/ 341 w 363"/>
                    <a:gd name="T25" fmla="*/ 44 h 95"/>
                    <a:gd name="T26" fmla="*/ 362 w 363"/>
                    <a:gd name="T27" fmla="*/ 39 h 95"/>
                    <a:gd name="T28" fmla="*/ 356 w 363"/>
                    <a:gd name="T29" fmla="*/ 66 h 95"/>
                    <a:gd name="T30" fmla="*/ 341 w 363"/>
                    <a:gd name="T31" fmla="*/ 75 h 95"/>
                    <a:gd name="T32" fmla="*/ 329 w 363"/>
                    <a:gd name="T33" fmla="*/ 77 h 95"/>
                    <a:gd name="T34" fmla="*/ 313 w 363"/>
                    <a:gd name="T35" fmla="*/ 86 h 95"/>
                    <a:gd name="T36" fmla="*/ 298 w 363"/>
                    <a:gd name="T37" fmla="*/ 86 h 95"/>
                    <a:gd name="T38" fmla="*/ 284 w 363"/>
                    <a:gd name="T39" fmla="*/ 88 h 95"/>
                    <a:gd name="T40" fmla="*/ 263 w 363"/>
                    <a:gd name="T41" fmla="*/ 94 h 95"/>
                    <a:gd name="T42" fmla="*/ 249 w 363"/>
                    <a:gd name="T43" fmla="*/ 75 h 95"/>
                    <a:gd name="T44" fmla="*/ 234 w 363"/>
                    <a:gd name="T45" fmla="*/ 94 h 95"/>
                    <a:gd name="T46" fmla="*/ 212 w 363"/>
                    <a:gd name="T47" fmla="*/ 75 h 95"/>
                    <a:gd name="T48" fmla="*/ 200 w 363"/>
                    <a:gd name="T49" fmla="*/ 77 h 95"/>
                    <a:gd name="T50" fmla="*/ 183 w 363"/>
                    <a:gd name="T51" fmla="*/ 86 h 95"/>
                    <a:gd name="T52" fmla="*/ 165 w 363"/>
                    <a:gd name="T53" fmla="*/ 80 h 95"/>
                    <a:gd name="T54" fmla="*/ 146 w 363"/>
                    <a:gd name="T55" fmla="*/ 77 h 95"/>
                    <a:gd name="T56" fmla="*/ 127 w 363"/>
                    <a:gd name="T57" fmla="*/ 86 h 95"/>
                    <a:gd name="T58" fmla="*/ 101 w 363"/>
                    <a:gd name="T59" fmla="*/ 72 h 95"/>
                    <a:gd name="T60" fmla="*/ 66 w 363"/>
                    <a:gd name="T61" fmla="*/ 64 h 95"/>
                    <a:gd name="T62" fmla="*/ 41 w 363"/>
                    <a:gd name="T63" fmla="*/ 55 h 95"/>
                    <a:gd name="T64" fmla="*/ 16 w 363"/>
                    <a:gd name="T65" fmla="*/ 41 h 95"/>
                    <a:gd name="T66" fmla="*/ 2 w 363"/>
                    <a:gd name="T67" fmla="*/ 36 h 95"/>
                    <a:gd name="T68" fmla="*/ 0 w 363"/>
                    <a:gd name="T69"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3" h="95">
                      <a:moveTo>
                        <a:pt x="0" y="0"/>
                      </a:moveTo>
                      <a:lnTo>
                        <a:pt x="27" y="14"/>
                      </a:lnTo>
                      <a:lnTo>
                        <a:pt x="51" y="14"/>
                      </a:lnTo>
                      <a:lnTo>
                        <a:pt x="72" y="14"/>
                      </a:lnTo>
                      <a:lnTo>
                        <a:pt x="88" y="14"/>
                      </a:lnTo>
                      <a:lnTo>
                        <a:pt x="99" y="17"/>
                      </a:lnTo>
                      <a:lnTo>
                        <a:pt x="115" y="25"/>
                      </a:lnTo>
                      <a:lnTo>
                        <a:pt x="123" y="44"/>
                      </a:lnTo>
                      <a:lnTo>
                        <a:pt x="130" y="53"/>
                      </a:lnTo>
                      <a:lnTo>
                        <a:pt x="144" y="50"/>
                      </a:lnTo>
                      <a:lnTo>
                        <a:pt x="160" y="50"/>
                      </a:lnTo>
                      <a:lnTo>
                        <a:pt x="177" y="61"/>
                      </a:lnTo>
                      <a:lnTo>
                        <a:pt x="189" y="66"/>
                      </a:lnTo>
                      <a:lnTo>
                        <a:pt x="197" y="66"/>
                      </a:lnTo>
                      <a:lnTo>
                        <a:pt x="199" y="53"/>
                      </a:lnTo>
                      <a:lnTo>
                        <a:pt x="204" y="44"/>
                      </a:lnTo>
                      <a:lnTo>
                        <a:pt x="228" y="50"/>
                      </a:lnTo>
                      <a:lnTo>
                        <a:pt x="247" y="50"/>
                      </a:lnTo>
                      <a:lnTo>
                        <a:pt x="265" y="50"/>
                      </a:lnTo>
                      <a:lnTo>
                        <a:pt x="278" y="58"/>
                      </a:lnTo>
                      <a:lnTo>
                        <a:pt x="286" y="64"/>
                      </a:lnTo>
                      <a:lnTo>
                        <a:pt x="300" y="61"/>
                      </a:lnTo>
                      <a:lnTo>
                        <a:pt x="309" y="55"/>
                      </a:lnTo>
                      <a:lnTo>
                        <a:pt x="315" y="50"/>
                      </a:lnTo>
                      <a:lnTo>
                        <a:pt x="331" y="50"/>
                      </a:lnTo>
                      <a:lnTo>
                        <a:pt x="341" y="44"/>
                      </a:lnTo>
                      <a:lnTo>
                        <a:pt x="354" y="39"/>
                      </a:lnTo>
                      <a:lnTo>
                        <a:pt x="362" y="39"/>
                      </a:lnTo>
                      <a:lnTo>
                        <a:pt x="360" y="58"/>
                      </a:lnTo>
                      <a:lnTo>
                        <a:pt x="356" y="66"/>
                      </a:lnTo>
                      <a:lnTo>
                        <a:pt x="348" y="75"/>
                      </a:lnTo>
                      <a:lnTo>
                        <a:pt x="341" y="75"/>
                      </a:lnTo>
                      <a:lnTo>
                        <a:pt x="339" y="75"/>
                      </a:lnTo>
                      <a:lnTo>
                        <a:pt x="329" y="77"/>
                      </a:lnTo>
                      <a:lnTo>
                        <a:pt x="321" y="88"/>
                      </a:lnTo>
                      <a:lnTo>
                        <a:pt x="313" y="86"/>
                      </a:lnTo>
                      <a:lnTo>
                        <a:pt x="306" y="80"/>
                      </a:lnTo>
                      <a:lnTo>
                        <a:pt x="298" y="86"/>
                      </a:lnTo>
                      <a:lnTo>
                        <a:pt x="290" y="88"/>
                      </a:lnTo>
                      <a:lnTo>
                        <a:pt x="284" y="88"/>
                      </a:lnTo>
                      <a:lnTo>
                        <a:pt x="278" y="94"/>
                      </a:lnTo>
                      <a:lnTo>
                        <a:pt x="263" y="94"/>
                      </a:lnTo>
                      <a:lnTo>
                        <a:pt x="257" y="86"/>
                      </a:lnTo>
                      <a:lnTo>
                        <a:pt x="249" y="75"/>
                      </a:lnTo>
                      <a:lnTo>
                        <a:pt x="239" y="86"/>
                      </a:lnTo>
                      <a:lnTo>
                        <a:pt x="234" y="94"/>
                      </a:lnTo>
                      <a:lnTo>
                        <a:pt x="226" y="94"/>
                      </a:lnTo>
                      <a:lnTo>
                        <a:pt x="212" y="75"/>
                      </a:lnTo>
                      <a:lnTo>
                        <a:pt x="208" y="77"/>
                      </a:lnTo>
                      <a:lnTo>
                        <a:pt x="200" y="77"/>
                      </a:lnTo>
                      <a:lnTo>
                        <a:pt x="195" y="88"/>
                      </a:lnTo>
                      <a:lnTo>
                        <a:pt x="183" y="86"/>
                      </a:lnTo>
                      <a:lnTo>
                        <a:pt x="171" y="86"/>
                      </a:lnTo>
                      <a:lnTo>
                        <a:pt x="165" y="80"/>
                      </a:lnTo>
                      <a:lnTo>
                        <a:pt x="158" y="75"/>
                      </a:lnTo>
                      <a:lnTo>
                        <a:pt x="146" y="77"/>
                      </a:lnTo>
                      <a:lnTo>
                        <a:pt x="134" y="88"/>
                      </a:lnTo>
                      <a:lnTo>
                        <a:pt x="127" y="86"/>
                      </a:lnTo>
                      <a:lnTo>
                        <a:pt x="115" y="80"/>
                      </a:lnTo>
                      <a:lnTo>
                        <a:pt x="101" y="72"/>
                      </a:lnTo>
                      <a:lnTo>
                        <a:pt x="90" y="72"/>
                      </a:lnTo>
                      <a:lnTo>
                        <a:pt x="66" y="64"/>
                      </a:lnTo>
                      <a:lnTo>
                        <a:pt x="51" y="58"/>
                      </a:lnTo>
                      <a:lnTo>
                        <a:pt x="41" y="55"/>
                      </a:lnTo>
                      <a:lnTo>
                        <a:pt x="25" y="53"/>
                      </a:lnTo>
                      <a:lnTo>
                        <a:pt x="16" y="41"/>
                      </a:lnTo>
                      <a:lnTo>
                        <a:pt x="6" y="39"/>
                      </a:lnTo>
                      <a:lnTo>
                        <a:pt x="2" y="36"/>
                      </a:lnTo>
                      <a:lnTo>
                        <a:pt x="0" y="30"/>
                      </a:lnTo>
                      <a:lnTo>
                        <a:pt x="0" y="0"/>
                      </a:lnTo>
                    </a:path>
                  </a:pathLst>
                </a:custGeom>
                <a:solidFill>
                  <a:schemeClr val="bg1"/>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sp>
              <p:nvSpPr>
                <p:cNvPr id="1038" name="Freeform 14">
                  <a:extLst>
                    <a:ext uri="{FF2B5EF4-FFF2-40B4-BE49-F238E27FC236}">
                      <a16:creationId xmlns:a16="http://schemas.microsoft.com/office/drawing/2014/main" id="{93441E68-D003-E38C-1BF9-8A99597EF59D}"/>
                    </a:ext>
                  </a:extLst>
                </p:cNvPr>
                <p:cNvSpPr>
                  <a:spLocks/>
                </p:cNvSpPr>
                <p:nvPr/>
              </p:nvSpPr>
              <p:spPr bwMode="auto">
                <a:xfrm>
                  <a:off x="4721" y="2468"/>
                  <a:ext cx="165" cy="182"/>
                </a:xfrm>
                <a:custGeom>
                  <a:avLst/>
                  <a:gdLst>
                    <a:gd name="T0" fmla="*/ 80 w 165"/>
                    <a:gd name="T1" fmla="*/ 3 h 182"/>
                    <a:gd name="T2" fmla="*/ 137 w 165"/>
                    <a:gd name="T3" fmla="*/ 0 h 182"/>
                    <a:gd name="T4" fmla="*/ 146 w 165"/>
                    <a:gd name="T5" fmla="*/ 22 h 182"/>
                    <a:gd name="T6" fmla="*/ 131 w 165"/>
                    <a:gd name="T7" fmla="*/ 36 h 182"/>
                    <a:gd name="T8" fmla="*/ 127 w 165"/>
                    <a:gd name="T9" fmla="*/ 47 h 182"/>
                    <a:gd name="T10" fmla="*/ 115 w 165"/>
                    <a:gd name="T11" fmla="*/ 61 h 182"/>
                    <a:gd name="T12" fmla="*/ 102 w 165"/>
                    <a:gd name="T13" fmla="*/ 64 h 182"/>
                    <a:gd name="T14" fmla="*/ 88 w 165"/>
                    <a:gd name="T15" fmla="*/ 56 h 182"/>
                    <a:gd name="T16" fmla="*/ 72 w 165"/>
                    <a:gd name="T17" fmla="*/ 36 h 182"/>
                    <a:gd name="T18" fmla="*/ 53 w 165"/>
                    <a:gd name="T19" fmla="*/ 36 h 182"/>
                    <a:gd name="T20" fmla="*/ 51 w 165"/>
                    <a:gd name="T21" fmla="*/ 64 h 182"/>
                    <a:gd name="T22" fmla="*/ 53 w 165"/>
                    <a:gd name="T23" fmla="*/ 81 h 182"/>
                    <a:gd name="T24" fmla="*/ 72 w 165"/>
                    <a:gd name="T25" fmla="*/ 70 h 182"/>
                    <a:gd name="T26" fmla="*/ 86 w 165"/>
                    <a:gd name="T27" fmla="*/ 75 h 182"/>
                    <a:gd name="T28" fmla="*/ 82 w 165"/>
                    <a:gd name="T29" fmla="*/ 92 h 182"/>
                    <a:gd name="T30" fmla="*/ 80 w 165"/>
                    <a:gd name="T31" fmla="*/ 103 h 182"/>
                    <a:gd name="T32" fmla="*/ 82 w 165"/>
                    <a:gd name="T33" fmla="*/ 120 h 182"/>
                    <a:gd name="T34" fmla="*/ 92 w 165"/>
                    <a:gd name="T35" fmla="*/ 128 h 182"/>
                    <a:gd name="T36" fmla="*/ 88 w 165"/>
                    <a:gd name="T37" fmla="*/ 148 h 182"/>
                    <a:gd name="T38" fmla="*/ 82 w 165"/>
                    <a:gd name="T39" fmla="*/ 170 h 182"/>
                    <a:gd name="T40" fmla="*/ 68 w 165"/>
                    <a:gd name="T41" fmla="*/ 175 h 182"/>
                    <a:gd name="T42" fmla="*/ 62 w 165"/>
                    <a:gd name="T43" fmla="*/ 164 h 182"/>
                    <a:gd name="T44" fmla="*/ 55 w 165"/>
                    <a:gd name="T45" fmla="*/ 139 h 182"/>
                    <a:gd name="T46" fmla="*/ 55 w 165"/>
                    <a:gd name="T47" fmla="*/ 114 h 182"/>
                    <a:gd name="T48" fmla="*/ 35 w 165"/>
                    <a:gd name="T49" fmla="*/ 114 h 182"/>
                    <a:gd name="T50" fmla="*/ 23 w 165"/>
                    <a:gd name="T51" fmla="*/ 117 h 182"/>
                    <a:gd name="T52" fmla="*/ 39 w 165"/>
                    <a:gd name="T53" fmla="*/ 128 h 182"/>
                    <a:gd name="T54" fmla="*/ 47 w 165"/>
                    <a:gd name="T55" fmla="*/ 145 h 182"/>
                    <a:gd name="T56" fmla="*/ 41 w 165"/>
                    <a:gd name="T57" fmla="*/ 167 h 182"/>
                    <a:gd name="T58" fmla="*/ 29 w 165"/>
                    <a:gd name="T59" fmla="*/ 181 h 182"/>
                    <a:gd name="T60" fmla="*/ 29 w 165"/>
                    <a:gd name="T61" fmla="*/ 164 h 182"/>
                    <a:gd name="T62" fmla="*/ 21 w 165"/>
                    <a:gd name="T63" fmla="*/ 145 h 182"/>
                    <a:gd name="T64" fmla="*/ 10 w 165"/>
                    <a:gd name="T65" fmla="*/ 128 h 182"/>
                    <a:gd name="T66" fmla="*/ 2 w 165"/>
                    <a:gd name="T67" fmla="*/ 109 h 182"/>
                    <a:gd name="T68" fmla="*/ 16 w 165"/>
                    <a:gd name="T69" fmla="*/ 86 h 182"/>
                    <a:gd name="T70" fmla="*/ 23 w 165"/>
                    <a:gd name="T71" fmla="*/ 58 h 182"/>
                    <a:gd name="T72" fmla="*/ 25 w 165"/>
                    <a:gd name="T73" fmla="*/ 39 h 182"/>
                    <a:gd name="T74" fmla="*/ 23 w 165"/>
                    <a:gd name="T75" fmla="*/ 22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5" h="182">
                      <a:moveTo>
                        <a:pt x="41" y="0"/>
                      </a:moveTo>
                      <a:lnTo>
                        <a:pt x="80" y="3"/>
                      </a:lnTo>
                      <a:lnTo>
                        <a:pt x="117" y="3"/>
                      </a:lnTo>
                      <a:lnTo>
                        <a:pt x="137" y="0"/>
                      </a:lnTo>
                      <a:lnTo>
                        <a:pt x="164" y="17"/>
                      </a:lnTo>
                      <a:lnTo>
                        <a:pt x="146" y="22"/>
                      </a:lnTo>
                      <a:lnTo>
                        <a:pt x="137" y="31"/>
                      </a:lnTo>
                      <a:lnTo>
                        <a:pt x="131" y="36"/>
                      </a:lnTo>
                      <a:lnTo>
                        <a:pt x="127" y="42"/>
                      </a:lnTo>
                      <a:lnTo>
                        <a:pt x="127" y="47"/>
                      </a:lnTo>
                      <a:lnTo>
                        <a:pt x="127" y="56"/>
                      </a:lnTo>
                      <a:lnTo>
                        <a:pt x="115" y="61"/>
                      </a:lnTo>
                      <a:lnTo>
                        <a:pt x="105" y="61"/>
                      </a:lnTo>
                      <a:lnTo>
                        <a:pt x="102" y="64"/>
                      </a:lnTo>
                      <a:lnTo>
                        <a:pt x="92" y="64"/>
                      </a:lnTo>
                      <a:lnTo>
                        <a:pt x="88" y="56"/>
                      </a:lnTo>
                      <a:lnTo>
                        <a:pt x="80" y="45"/>
                      </a:lnTo>
                      <a:lnTo>
                        <a:pt x="72" y="36"/>
                      </a:lnTo>
                      <a:lnTo>
                        <a:pt x="57" y="36"/>
                      </a:lnTo>
                      <a:lnTo>
                        <a:pt x="53" y="36"/>
                      </a:lnTo>
                      <a:lnTo>
                        <a:pt x="49" y="50"/>
                      </a:lnTo>
                      <a:lnTo>
                        <a:pt x="51" y="64"/>
                      </a:lnTo>
                      <a:lnTo>
                        <a:pt x="51" y="72"/>
                      </a:lnTo>
                      <a:lnTo>
                        <a:pt x="53" y="81"/>
                      </a:lnTo>
                      <a:lnTo>
                        <a:pt x="61" y="78"/>
                      </a:lnTo>
                      <a:lnTo>
                        <a:pt x="72" y="70"/>
                      </a:lnTo>
                      <a:lnTo>
                        <a:pt x="80" y="70"/>
                      </a:lnTo>
                      <a:lnTo>
                        <a:pt x="86" y="75"/>
                      </a:lnTo>
                      <a:lnTo>
                        <a:pt x="86" y="81"/>
                      </a:lnTo>
                      <a:lnTo>
                        <a:pt x="82" y="92"/>
                      </a:lnTo>
                      <a:lnTo>
                        <a:pt x="80" y="97"/>
                      </a:lnTo>
                      <a:lnTo>
                        <a:pt x="80" y="103"/>
                      </a:lnTo>
                      <a:lnTo>
                        <a:pt x="78" y="111"/>
                      </a:lnTo>
                      <a:lnTo>
                        <a:pt x="82" y="120"/>
                      </a:lnTo>
                      <a:lnTo>
                        <a:pt x="90" y="131"/>
                      </a:lnTo>
                      <a:lnTo>
                        <a:pt x="92" y="128"/>
                      </a:lnTo>
                      <a:lnTo>
                        <a:pt x="92" y="139"/>
                      </a:lnTo>
                      <a:lnTo>
                        <a:pt x="88" y="148"/>
                      </a:lnTo>
                      <a:lnTo>
                        <a:pt x="84" y="156"/>
                      </a:lnTo>
                      <a:lnTo>
                        <a:pt x="82" y="170"/>
                      </a:lnTo>
                      <a:lnTo>
                        <a:pt x="74" y="175"/>
                      </a:lnTo>
                      <a:lnTo>
                        <a:pt x="68" y="175"/>
                      </a:lnTo>
                      <a:lnTo>
                        <a:pt x="62" y="175"/>
                      </a:lnTo>
                      <a:lnTo>
                        <a:pt x="62" y="164"/>
                      </a:lnTo>
                      <a:lnTo>
                        <a:pt x="61" y="145"/>
                      </a:lnTo>
                      <a:lnTo>
                        <a:pt x="55" y="139"/>
                      </a:lnTo>
                      <a:lnTo>
                        <a:pt x="53" y="131"/>
                      </a:lnTo>
                      <a:lnTo>
                        <a:pt x="55" y="114"/>
                      </a:lnTo>
                      <a:lnTo>
                        <a:pt x="49" y="109"/>
                      </a:lnTo>
                      <a:lnTo>
                        <a:pt x="35" y="114"/>
                      </a:lnTo>
                      <a:lnTo>
                        <a:pt x="29" y="109"/>
                      </a:lnTo>
                      <a:lnTo>
                        <a:pt x="23" y="117"/>
                      </a:lnTo>
                      <a:lnTo>
                        <a:pt x="29" y="123"/>
                      </a:lnTo>
                      <a:lnTo>
                        <a:pt x="39" y="128"/>
                      </a:lnTo>
                      <a:lnTo>
                        <a:pt x="41" y="134"/>
                      </a:lnTo>
                      <a:lnTo>
                        <a:pt x="47" y="145"/>
                      </a:lnTo>
                      <a:lnTo>
                        <a:pt x="47" y="153"/>
                      </a:lnTo>
                      <a:lnTo>
                        <a:pt x="41" y="167"/>
                      </a:lnTo>
                      <a:lnTo>
                        <a:pt x="33" y="178"/>
                      </a:lnTo>
                      <a:lnTo>
                        <a:pt x="29" y="181"/>
                      </a:lnTo>
                      <a:lnTo>
                        <a:pt x="29" y="173"/>
                      </a:lnTo>
                      <a:lnTo>
                        <a:pt x="29" y="164"/>
                      </a:lnTo>
                      <a:lnTo>
                        <a:pt x="31" y="153"/>
                      </a:lnTo>
                      <a:lnTo>
                        <a:pt x="21" y="145"/>
                      </a:lnTo>
                      <a:lnTo>
                        <a:pt x="12" y="136"/>
                      </a:lnTo>
                      <a:lnTo>
                        <a:pt x="10" y="128"/>
                      </a:lnTo>
                      <a:lnTo>
                        <a:pt x="0" y="123"/>
                      </a:lnTo>
                      <a:lnTo>
                        <a:pt x="2" y="109"/>
                      </a:lnTo>
                      <a:lnTo>
                        <a:pt x="10" y="100"/>
                      </a:lnTo>
                      <a:lnTo>
                        <a:pt x="16" y="86"/>
                      </a:lnTo>
                      <a:lnTo>
                        <a:pt x="21" y="72"/>
                      </a:lnTo>
                      <a:lnTo>
                        <a:pt x="23" y="58"/>
                      </a:lnTo>
                      <a:lnTo>
                        <a:pt x="21" y="45"/>
                      </a:lnTo>
                      <a:lnTo>
                        <a:pt x="25" y="39"/>
                      </a:lnTo>
                      <a:lnTo>
                        <a:pt x="29" y="33"/>
                      </a:lnTo>
                      <a:lnTo>
                        <a:pt x="23" y="22"/>
                      </a:lnTo>
                      <a:lnTo>
                        <a:pt x="41" y="0"/>
                      </a:lnTo>
                    </a:path>
                  </a:pathLst>
                </a:custGeom>
                <a:solidFill>
                  <a:schemeClr val="bg1"/>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sp>
              <p:nvSpPr>
                <p:cNvPr id="1039" name="Freeform 15">
                  <a:extLst>
                    <a:ext uri="{FF2B5EF4-FFF2-40B4-BE49-F238E27FC236}">
                      <a16:creationId xmlns:a16="http://schemas.microsoft.com/office/drawing/2014/main" id="{AE8F1710-85F8-9434-A2C5-51BC70EAD41E}"/>
                    </a:ext>
                  </a:extLst>
                </p:cNvPr>
                <p:cNvSpPr>
                  <a:spLocks/>
                </p:cNvSpPr>
                <p:nvPr/>
              </p:nvSpPr>
              <p:spPr bwMode="auto">
                <a:xfrm>
                  <a:off x="4549" y="2387"/>
                  <a:ext cx="182" cy="249"/>
                </a:xfrm>
                <a:custGeom>
                  <a:avLst/>
                  <a:gdLst>
                    <a:gd name="T0" fmla="*/ 0 w 182"/>
                    <a:gd name="T1" fmla="*/ 83 h 249"/>
                    <a:gd name="T2" fmla="*/ 37 w 182"/>
                    <a:gd name="T3" fmla="*/ 44 h 249"/>
                    <a:gd name="T4" fmla="*/ 56 w 182"/>
                    <a:gd name="T5" fmla="*/ 28 h 249"/>
                    <a:gd name="T6" fmla="*/ 66 w 182"/>
                    <a:gd name="T7" fmla="*/ 14 h 249"/>
                    <a:gd name="T8" fmla="*/ 95 w 182"/>
                    <a:gd name="T9" fmla="*/ 0 h 249"/>
                    <a:gd name="T10" fmla="*/ 111 w 182"/>
                    <a:gd name="T11" fmla="*/ 30 h 249"/>
                    <a:gd name="T12" fmla="*/ 127 w 182"/>
                    <a:gd name="T13" fmla="*/ 17 h 249"/>
                    <a:gd name="T14" fmla="*/ 132 w 182"/>
                    <a:gd name="T15" fmla="*/ 8 h 249"/>
                    <a:gd name="T16" fmla="*/ 146 w 182"/>
                    <a:gd name="T17" fmla="*/ 0 h 249"/>
                    <a:gd name="T18" fmla="*/ 154 w 182"/>
                    <a:gd name="T19" fmla="*/ 0 h 249"/>
                    <a:gd name="T20" fmla="*/ 156 w 182"/>
                    <a:gd name="T21" fmla="*/ 11 h 249"/>
                    <a:gd name="T22" fmla="*/ 156 w 182"/>
                    <a:gd name="T23" fmla="*/ 19 h 249"/>
                    <a:gd name="T24" fmla="*/ 148 w 182"/>
                    <a:gd name="T25" fmla="*/ 33 h 249"/>
                    <a:gd name="T26" fmla="*/ 148 w 182"/>
                    <a:gd name="T27" fmla="*/ 41 h 249"/>
                    <a:gd name="T28" fmla="*/ 169 w 182"/>
                    <a:gd name="T29" fmla="*/ 77 h 249"/>
                    <a:gd name="T30" fmla="*/ 173 w 182"/>
                    <a:gd name="T31" fmla="*/ 99 h 249"/>
                    <a:gd name="T32" fmla="*/ 179 w 182"/>
                    <a:gd name="T33" fmla="*/ 99 h 249"/>
                    <a:gd name="T34" fmla="*/ 181 w 182"/>
                    <a:gd name="T35" fmla="*/ 110 h 249"/>
                    <a:gd name="T36" fmla="*/ 173 w 182"/>
                    <a:gd name="T37" fmla="*/ 121 h 249"/>
                    <a:gd name="T38" fmla="*/ 167 w 182"/>
                    <a:gd name="T39" fmla="*/ 116 h 249"/>
                    <a:gd name="T40" fmla="*/ 154 w 182"/>
                    <a:gd name="T41" fmla="*/ 124 h 249"/>
                    <a:gd name="T42" fmla="*/ 156 w 182"/>
                    <a:gd name="T43" fmla="*/ 146 h 249"/>
                    <a:gd name="T44" fmla="*/ 140 w 182"/>
                    <a:gd name="T45" fmla="*/ 160 h 249"/>
                    <a:gd name="T46" fmla="*/ 140 w 182"/>
                    <a:gd name="T47" fmla="*/ 196 h 249"/>
                    <a:gd name="T48" fmla="*/ 140 w 182"/>
                    <a:gd name="T49" fmla="*/ 220 h 249"/>
                    <a:gd name="T50" fmla="*/ 132 w 182"/>
                    <a:gd name="T51" fmla="*/ 231 h 249"/>
                    <a:gd name="T52" fmla="*/ 127 w 182"/>
                    <a:gd name="T53" fmla="*/ 248 h 249"/>
                    <a:gd name="T54" fmla="*/ 119 w 182"/>
                    <a:gd name="T55" fmla="*/ 245 h 249"/>
                    <a:gd name="T56" fmla="*/ 107 w 182"/>
                    <a:gd name="T57" fmla="*/ 237 h 249"/>
                    <a:gd name="T58" fmla="*/ 97 w 182"/>
                    <a:gd name="T59" fmla="*/ 229 h 249"/>
                    <a:gd name="T60" fmla="*/ 90 w 182"/>
                    <a:gd name="T61" fmla="*/ 215 h 249"/>
                    <a:gd name="T62" fmla="*/ 62 w 182"/>
                    <a:gd name="T63" fmla="*/ 218 h 249"/>
                    <a:gd name="T64" fmla="*/ 39 w 182"/>
                    <a:gd name="T65" fmla="*/ 209 h 249"/>
                    <a:gd name="T66" fmla="*/ 23 w 182"/>
                    <a:gd name="T67" fmla="*/ 187 h 249"/>
                    <a:gd name="T68" fmla="*/ 14 w 182"/>
                    <a:gd name="T69" fmla="*/ 171 h 249"/>
                    <a:gd name="T70" fmla="*/ 6 w 182"/>
                    <a:gd name="T71" fmla="*/ 157 h 249"/>
                    <a:gd name="T72" fmla="*/ 6 w 182"/>
                    <a:gd name="T73" fmla="*/ 130 h 249"/>
                    <a:gd name="T74" fmla="*/ 0 w 182"/>
                    <a:gd name="T75" fmla="*/ 83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2" h="249">
                      <a:moveTo>
                        <a:pt x="0" y="83"/>
                      </a:moveTo>
                      <a:lnTo>
                        <a:pt x="37" y="44"/>
                      </a:lnTo>
                      <a:lnTo>
                        <a:pt x="56" y="28"/>
                      </a:lnTo>
                      <a:lnTo>
                        <a:pt x="66" y="14"/>
                      </a:lnTo>
                      <a:lnTo>
                        <a:pt x="95" y="0"/>
                      </a:lnTo>
                      <a:lnTo>
                        <a:pt x="111" y="30"/>
                      </a:lnTo>
                      <a:lnTo>
                        <a:pt x="127" y="17"/>
                      </a:lnTo>
                      <a:lnTo>
                        <a:pt x="132" y="8"/>
                      </a:lnTo>
                      <a:lnTo>
                        <a:pt x="146" y="0"/>
                      </a:lnTo>
                      <a:lnTo>
                        <a:pt x="154" y="0"/>
                      </a:lnTo>
                      <a:lnTo>
                        <a:pt x="156" y="11"/>
                      </a:lnTo>
                      <a:lnTo>
                        <a:pt x="156" y="19"/>
                      </a:lnTo>
                      <a:lnTo>
                        <a:pt x="148" y="33"/>
                      </a:lnTo>
                      <a:lnTo>
                        <a:pt x="148" y="41"/>
                      </a:lnTo>
                      <a:lnTo>
                        <a:pt x="169" y="77"/>
                      </a:lnTo>
                      <a:lnTo>
                        <a:pt x="173" y="99"/>
                      </a:lnTo>
                      <a:lnTo>
                        <a:pt x="179" y="99"/>
                      </a:lnTo>
                      <a:lnTo>
                        <a:pt x="181" y="110"/>
                      </a:lnTo>
                      <a:lnTo>
                        <a:pt x="173" y="121"/>
                      </a:lnTo>
                      <a:lnTo>
                        <a:pt x="167" y="116"/>
                      </a:lnTo>
                      <a:lnTo>
                        <a:pt x="154" y="124"/>
                      </a:lnTo>
                      <a:lnTo>
                        <a:pt x="156" y="146"/>
                      </a:lnTo>
                      <a:lnTo>
                        <a:pt x="140" y="160"/>
                      </a:lnTo>
                      <a:lnTo>
                        <a:pt x="140" y="196"/>
                      </a:lnTo>
                      <a:lnTo>
                        <a:pt x="140" y="220"/>
                      </a:lnTo>
                      <a:lnTo>
                        <a:pt x="132" y="231"/>
                      </a:lnTo>
                      <a:lnTo>
                        <a:pt x="127" y="248"/>
                      </a:lnTo>
                      <a:lnTo>
                        <a:pt x="119" y="245"/>
                      </a:lnTo>
                      <a:lnTo>
                        <a:pt x="107" y="237"/>
                      </a:lnTo>
                      <a:lnTo>
                        <a:pt x="97" y="229"/>
                      </a:lnTo>
                      <a:lnTo>
                        <a:pt x="90" y="215"/>
                      </a:lnTo>
                      <a:lnTo>
                        <a:pt x="62" y="218"/>
                      </a:lnTo>
                      <a:lnTo>
                        <a:pt x="39" y="209"/>
                      </a:lnTo>
                      <a:lnTo>
                        <a:pt x="23" y="187"/>
                      </a:lnTo>
                      <a:lnTo>
                        <a:pt x="14" y="171"/>
                      </a:lnTo>
                      <a:lnTo>
                        <a:pt x="6" y="157"/>
                      </a:lnTo>
                      <a:lnTo>
                        <a:pt x="6" y="130"/>
                      </a:lnTo>
                      <a:lnTo>
                        <a:pt x="0" y="83"/>
                      </a:lnTo>
                    </a:path>
                  </a:pathLst>
                </a:custGeom>
                <a:solidFill>
                  <a:schemeClr val="bg1"/>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sp>
              <p:nvSpPr>
                <p:cNvPr id="1040" name="Freeform 16">
                  <a:extLst>
                    <a:ext uri="{FF2B5EF4-FFF2-40B4-BE49-F238E27FC236}">
                      <a16:creationId xmlns:a16="http://schemas.microsoft.com/office/drawing/2014/main" id="{6547AF44-725D-898C-8CA1-4ACBF09B14DB}"/>
                    </a:ext>
                  </a:extLst>
                </p:cNvPr>
                <p:cNvSpPr>
                  <a:spLocks/>
                </p:cNvSpPr>
                <p:nvPr/>
              </p:nvSpPr>
              <p:spPr bwMode="auto">
                <a:xfrm>
                  <a:off x="4934" y="2529"/>
                  <a:ext cx="348" cy="235"/>
                </a:xfrm>
                <a:custGeom>
                  <a:avLst/>
                  <a:gdLst>
                    <a:gd name="T0" fmla="*/ 31 w 348"/>
                    <a:gd name="T1" fmla="*/ 3 h 235"/>
                    <a:gd name="T2" fmla="*/ 68 w 348"/>
                    <a:gd name="T3" fmla="*/ 39 h 235"/>
                    <a:gd name="T4" fmla="*/ 74 w 348"/>
                    <a:gd name="T5" fmla="*/ 56 h 235"/>
                    <a:gd name="T6" fmla="*/ 96 w 348"/>
                    <a:gd name="T7" fmla="*/ 47 h 235"/>
                    <a:gd name="T8" fmla="*/ 107 w 348"/>
                    <a:gd name="T9" fmla="*/ 53 h 235"/>
                    <a:gd name="T10" fmla="*/ 121 w 348"/>
                    <a:gd name="T11" fmla="*/ 39 h 235"/>
                    <a:gd name="T12" fmla="*/ 140 w 348"/>
                    <a:gd name="T13" fmla="*/ 31 h 235"/>
                    <a:gd name="T14" fmla="*/ 185 w 348"/>
                    <a:gd name="T15" fmla="*/ 47 h 235"/>
                    <a:gd name="T16" fmla="*/ 212 w 348"/>
                    <a:gd name="T17" fmla="*/ 67 h 235"/>
                    <a:gd name="T18" fmla="*/ 234 w 348"/>
                    <a:gd name="T19" fmla="*/ 81 h 235"/>
                    <a:gd name="T20" fmla="*/ 271 w 348"/>
                    <a:gd name="T21" fmla="*/ 111 h 235"/>
                    <a:gd name="T22" fmla="*/ 275 w 348"/>
                    <a:gd name="T23" fmla="*/ 128 h 235"/>
                    <a:gd name="T24" fmla="*/ 292 w 348"/>
                    <a:gd name="T25" fmla="*/ 142 h 235"/>
                    <a:gd name="T26" fmla="*/ 306 w 348"/>
                    <a:gd name="T27" fmla="*/ 148 h 235"/>
                    <a:gd name="T28" fmla="*/ 322 w 348"/>
                    <a:gd name="T29" fmla="*/ 176 h 235"/>
                    <a:gd name="T30" fmla="*/ 333 w 348"/>
                    <a:gd name="T31" fmla="*/ 192 h 235"/>
                    <a:gd name="T32" fmla="*/ 335 w 348"/>
                    <a:gd name="T33" fmla="*/ 234 h 235"/>
                    <a:gd name="T34" fmla="*/ 320 w 348"/>
                    <a:gd name="T35" fmla="*/ 234 h 235"/>
                    <a:gd name="T36" fmla="*/ 310 w 348"/>
                    <a:gd name="T37" fmla="*/ 226 h 235"/>
                    <a:gd name="T38" fmla="*/ 275 w 348"/>
                    <a:gd name="T39" fmla="*/ 184 h 235"/>
                    <a:gd name="T40" fmla="*/ 240 w 348"/>
                    <a:gd name="T41" fmla="*/ 184 h 235"/>
                    <a:gd name="T42" fmla="*/ 228 w 348"/>
                    <a:gd name="T43" fmla="*/ 198 h 235"/>
                    <a:gd name="T44" fmla="*/ 218 w 348"/>
                    <a:gd name="T45" fmla="*/ 206 h 235"/>
                    <a:gd name="T46" fmla="*/ 197 w 348"/>
                    <a:gd name="T47" fmla="*/ 217 h 235"/>
                    <a:gd name="T48" fmla="*/ 177 w 348"/>
                    <a:gd name="T49" fmla="*/ 212 h 235"/>
                    <a:gd name="T50" fmla="*/ 160 w 348"/>
                    <a:gd name="T51" fmla="*/ 212 h 235"/>
                    <a:gd name="T52" fmla="*/ 138 w 348"/>
                    <a:gd name="T53" fmla="*/ 159 h 235"/>
                    <a:gd name="T54" fmla="*/ 113 w 348"/>
                    <a:gd name="T55" fmla="*/ 111 h 235"/>
                    <a:gd name="T56" fmla="*/ 82 w 348"/>
                    <a:gd name="T57" fmla="*/ 95 h 235"/>
                    <a:gd name="T58" fmla="*/ 53 w 348"/>
                    <a:gd name="T59" fmla="*/ 92 h 235"/>
                    <a:gd name="T60" fmla="*/ 23 w 348"/>
                    <a:gd name="T61" fmla="*/ 75 h 235"/>
                    <a:gd name="T62" fmla="*/ 25 w 348"/>
                    <a:gd name="T63" fmla="*/ 25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8" h="235">
                      <a:moveTo>
                        <a:pt x="0" y="0"/>
                      </a:moveTo>
                      <a:lnTo>
                        <a:pt x="31" y="3"/>
                      </a:lnTo>
                      <a:lnTo>
                        <a:pt x="57" y="6"/>
                      </a:lnTo>
                      <a:lnTo>
                        <a:pt x="68" y="39"/>
                      </a:lnTo>
                      <a:lnTo>
                        <a:pt x="70" y="50"/>
                      </a:lnTo>
                      <a:lnTo>
                        <a:pt x="74" y="56"/>
                      </a:lnTo>
                      <a:lnTo>
                        <a:pt x="82" y="47"/>
                      </a:lnTo>
                      <a:lnTo>
                        <a:pt x="96" y="47"/>
                      </a:lnTo>
                      <a:lnTo>
                        <a:pt x="103" y="56"/>
                      </a:lnTo>
                      <a:lnTo>
                        <a:pt x="107" y="53"/>
                      </a:lnTo>
                      <a:lnTo>
                        <a:pt x="119" y="39"/>
                      </a:lnTo>
                      <a:lnTo>
                        <a:pt x="121" y="39"/>
                      </a:lnTo>
                      <a:lnTo>
                        <a:pt x="131" y="31"/>
                      </a:lnTo>
                      <a:lnTo>
                        <a:pt x="140" y="31"/>
                      </a:lnTo>
                      <a:lnTo>
                        <a:pt x="172" y="47"/>
                      </a:lnTo>
                      <a:lnTo>
                        <a:pt x="185" y="47"/>
                      </a:lnTo>
                      <a:lnTo>
                        <a:pt x="199" y="61"/>
                      </a:lnTo>
                      <a:lnTo>
                        <a:pt x="212" y="67"/>
                      </a:lnTo>
                      <a:lnTo>
                        <a:pt x="224" y="78"/>
                      </a:lnTo>
                      <a:lnTo>
                        <a:pt x="234" y="81"/>
                      </a:lnTo>
                      <a:lnTo>
                        <a:pt x="259" y="92"/>
                      </a:lnTo>
                      <a:lnTo>
                        <a:pt x="271" y="111"/>
                      </a:lnTo>
                      <a:lnTo>
                        <a:pt x="277" y="123"/>
                      </a:lnTo>
                      <a:lnTo>
                        <a:pt x="275" y="128"/>
                      </a:lnTo>
                      <a:lnTo>
                        <a:pt x="285" y="139"/>
                      </a:lnTo>
                      <a:lnTo>
                        <a:pt x="292" y="142"/>
                      </a:lnTo>
                      <a:lnTo>
                        <a:pt x="296" y="145"/>
                      </a:lnTo>
                      <a:lnTo>
                        <a:pt x="306" y="148"/>
                      </a:lnTo>
                      <a:lnTo>
                        <a:pt x="322" y="164"/>
                      </a:lnTo>
                      <a:lnTo>
                        <a:pt x="322" y="176"/>
                      </a:lnTo>
                      <a:lnTo>
                        <a:pt x="331" y="187"/>
                      </a:lnTo>
                      <a:lnTo>
                        <a:pt x="333" y="192"/>
                      </a:lnTo>
                      <a:lnTo>
                        <a:pt x="347" y="215"/>
                      </a:lnTo>
                      <a:lnTo>
                        <a:pt x="335" y="234"/>
                      </a:lnTo>
                      <a:lnTo>
                        <a:pt x="331" y="234"/>
                      </a:lnTo>
                      <a:lnTo>
                        <a:pt x="320" y="234"/>
                      </a:lnTo>
                      <a:lnTo>
                        <a:pt x="316" y="226"/>
                      </a:lnTo>
                      <a:lnTo>
                        <a:pt x="310" y="226"/>
                      </a:lnTo>
                      <a:lnTo>
                        <a:pt x="304" y="228"/>
                      </a:lnTo>
                      <a:lnTo>
                        <a:pt x="275" y="184"/>
                      </a:lnTo>
                      <a:lnTo>
                        <a:pt x="257" y="187"/>
                      </a:lnTo>
                      <a:lnTo>
                        <a:pt x="240" y="184"/>
                      </a:lnTo>
                      <a:lnTo>
                        <a:pt x="234" y="189"/>
                      </a:lnTo>
                      <a:lnTo>
                        <a:pt x="228" y="198"/>
                      </a:lnTo>
                      <a:lnTo>
                        <a:pt x="226" y="192"/>
                      </a:lnTo>
                      <a:lnTo>
                        <a:pt x="218" y="206"/>
                      </a:lnTo>
                      <a:lnTo>
                        <a:pt x="207" y="226"/>
                      </a:lnTo>
                      <a:lnTo>
                        <a:pt x="197" y="217"/>
                      </a:lnTo>
                      <a:lnTo>
                        <a:pt x="185" y="212"/>
                      </a:lnTo>
                      <a:lnTo>
                        <a:pt x="177" y="212"/>
                      </a:lnTo>
                      <a:lnTo>
                        <a:pt x="166" y="206"/>
                      </a:lnTo>
                      <a:lnTo>
                        <a:pt x="160" y="212"/>
                      </a:lnTo>
                      <a:lnTo>
                        <a:pt x="152" y="184"/>
                      </a:lnTo>
                      <a:lnTo>
                        <a:pt x="138" y="159"/>
                      </a:lnTo>
                      <a:lnTo>
                        <a:pt x="125" y="128"/>
                      </a:lnTo>
                      <a:lnTo>
                        <a:pt x="113" y="111"/>
                      </a:lnTo>
                      <a:lnTo>
                        <a:pt x="103" y="95"/>
                      </a:lnTo>
                      <a:lnTo>
                        <a:pt x="82" y="95"/>
                      </a:lnTo>
                      <a:lnTo>
                        <a:pt x="62" y="103"/>
                      </a:lnTo>
                      <a:lnTo>
                        <a:pt x="53" y="92"/>
                      </a:lnTo>
                      <a:lnTo>
                        <a:pt x="33" y="84"/>
                      </a:lnTo>
                      <a:lnTo>
                        <a:pt x="23" y="75"/>
                      </a:lnTo>
                      <a:lnTo>
                        <a:pt x="23" y="42"/>
                      </a:lnTo>
                      <a:lnTo>
                        <a:pt x="25" y="25"/>
                      </a:lnTo>
                      <a:lnTo>
                        <a:pt x="0" y="0"/>
                      </a:lnTo>
                    </a:path>
                  </a:pathLst>
                </a:custGeom>
                <a:solidFill>
                  <a:schemeClr val="bg1"/>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sp>
              <p:nvSpPr>
                <p:cNvPr id="1041" name="Freeform 17">
                  <a:extLst>
                    <a:ext uri="{FF2B5EF4-FFF2-40B4-BE49-F238E27FC236}">
                      <a16:creationId xmlns:a16="http://schemas.microsoft.com/office/drawing/2014/main" id="{D1C58A82-9BF0-BEBE-B4AB-45024A6EDCDC}"/>
                    </a:ext>
                  </a:extLst>
                </p:cNvPr>
                <p:cNvSpPr>
                  <a:spLocks/>
                </p:cNvSpPr>
                <p:nvPr/>
              </p:nvSpPr>
              <p:spPr bwMode="auto">
                <a:xfrm>
                  <a:off x="4293" y="2362"/>
                  <a:ext cx="209" cy="310"/>
                </a:xfrm>
                <a:custGeom>
                  <a:avLst/>
                  <a:gdLst>
                    <a:gd name="T0" fmla="*/ 0 w 209"/>
                    <a:gd name="T1" fmla="*/ 8 h 310"/>
                    <a:gd name="T2" fmla="*/ 21 w 209"/>
                    <a:gd name="T3" fmla="*/ 0 h 310"/>
                    <a:gd name="T4" fmla="*/ 46 w 209"/>
                    <a:gd name="T5" fmla="*/ 14 h 310"/>
                    <a:gd name="T6" fmla="*/ 50 w 209"/>
                    <a:gd name="T7" fmla="*/ 28 h 310"/>
                    <a:gd name="T8" fmla="*/ 50 w 209"/>
                    <a:gd name="T9" fmla="*/ 33 h 310"/>
                    <a:gd name="T10" fmla="*/ 56 w 209"/>
                    <a:gd name="T11" fmla="*/ 36 h 310"/>
                    <a:gd name="T12" fmla="*/ 56 w 209"/>
                    <a:gd name="T13" fmla="*/ 42 h 310"/>
                    <a:gd name="T14" fmla="*/ 64 w 209"/>
                    <a:gd name="T15" fmla="*/ 45 h 310"/>
                    <a:gd name="T16" fmla="*/ 64 w 209"/>
                    <a:gd name="T17" fmla="*/ 56 h 310"/>
                    <a:gd name="T18" fmla="*/ 89 w 209"/>
                    <a:gd name="T19" fmla="*/ 89 h 310"/>
                    <a:gd name="T20" fmla="*/ 92 w 209"/>
                    <a:gd name="T21" fmla="*/ 89 h 310"/>
                    <a:gd name="T22" fmla="*/ 96 w 209"/>
                    <a:gd name="T23" fmla="*/ 97 h 310"/>
                    <a:gd name="T24" fmla="*/ 100 w 209"/>
                    <a:gd name="T25" fmla="*/ 106 h 310"/>
                    <a:gd name="T26" fmla="*/ 104 w 209"/>
                    <a:gd name="T27" fmla="*/ 106 h 310"/>
                    <a:gd name="T28" fmla="*/ 121 w 209"/>
                    <a:gd name="T29" fmla="*/ 117 h 310"/>
                    <a:gd name="T30" fmla="*/ 154 w 209"/>
                    <a:gd name="T31" fmla="*/ 122 h 310"/>
                    <a:gd name="T32" fmla="*/ 156 w 209"/>
                    <a:gd name="T33" fmla="*/ 161 h 310"/>
                    <a:gd name="T34" fmla="*/ 164 w 209"/>
                    <a:gd name="T35" fmla="*/ 167 h 310"/>
                    <a:gd name="T36" fmla="*/ 162 w 209"/>
                    <a:gd name="T37" fmla="*/ 181 h 310"/>
                    <a:gd name="T38" fmla="*/ 181 w 209"/>
                    <a:gd name="T39" fmla="*/ 200 h 310"/>
                    <a:gd name="T40" fmla="*/ 198 w 209"/>
                    <a:gd name="T41" fmla="*/ 209 h 310"/>
                    <a:gd name="T42" fmla="*/ 198 w 209"/>
                    <a:gd name="T43" fmla="*/ 273 h 310"/>
                    <a:gd name="T44" fmla="*/ 208 w 209"/>
                    <a:gd name="T45" fmla="*/ 298 h 310"/>
                    <a:gd name="T46" fmla="*/ 202 w 209"/>
                    <a:gd name="T47" fmla="*/ 306 h 310"/>
                    <a:gd name="T48" fmla="*/ 191 w 209"/>
                    <a:gd name="T49" fmla="*/ 309 h 310"/>
                    <a:gd name="T50" fmla="*/ 189 w 209"/>
                    <a:gd name="T51" fmla="*/ 287 h 310"/>
                    <a:gd name="T52" fmla="*/ 169 w 209"/>
                    <a:gd name="T53" fmla="*/ 309 h 310"/>
                    <a:gd name="T54" fmla="*/ 156 w 209"/>
                    <a:gd name="T55" fmla="*/ 276 h 310"/>
                    <a:gd name="T56" fmla="*/ 148 w 209"/>
                    <a:gd name="T57" fmla="*/ 253 h 310"/>
                    <a:gd name="T58" fmla="*/ 125 w 209"/>
                    <a:gd name="T59" fmla="*/ 223 h 310"/>
                    <a:gd name="T60" fmla="*/ 119 w 209"/>
                    <a:gd name="T61" fmla="*/ 223 h 310"/>
                    <a:gd name="T62" fmla="*/ 98 w 209"/>
                    <a:gd name="T63" fmla="*/ 206 h 310"/>
                    <a:gd name="T64" fmla="*/ 94 w 209"/>
                    <a:gd name="T65" fmla="*/ 189 h 310"/>
                    <a:gd name="T66" fmla="*/ 94 w 209"/>
                    <a:gd name="T67" fmla="*/ 178 h 310"/>
                    <a:gd name="T68" fmla="*/ 77 w 209"/>
                    <a:gd name="T69" fmla="*/ 134 h 310"/>
                    <a:gd name="T70" fmla="*/ 69 w 209"/>
                    <a:gd name="T71" fmla="*/ 106 h 310"/>
                    <a:gd name="T72" fmla="*/ 48 w 209"/>
                    <a:gd name="T73" fmla="*/ 81 h 310"/>
                    <a:gd name="T74" fmla="*/ 19 w 209"/>
                    <a:gd name="T75" fmla="*/ 42 h 310"/>
                    <a:gd name="T76" fmla="*/ 0 w 209"/>
                    <a:gd name="T77" fmla="*/ 8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9" h="310">
                      <a:moveTo>
                        <a:pt x="0" y="8"/>
                      </a:moveTo>
                      <a:lnTo>
                        <a:pt x="21" y="0"/>
                      </a:lnTo>
                      <a:lnTo>
                        <a:pt x="46" y="14"/>
                      </a:lnTo>
                      <a:lnTo>
                        <a:pt x="50" y="28"/>
                      </a:lnTo>
                      <a:lnTo>
                        <a:pt x="50" y="33"/>
                      </a:lnTo>
                      <a:lnTo>
                        <a:pt x="56" y="36"/>
                      </a:lnTo>
                      <a:lnTo>
                        <a:pt x="56" y="42"/>
                      </a:lnTo>
                      <a:lnTo>
                        <a:pt x="64" y="45"/>
                      </a:lnTo>
                      <a:lnTo>
                        <a:pt x="64" y="56"/>
                      </a:lnTo>
                      <a:lnTo>
                        <a:pt x="89" y="89"/>
                      </a:lnTo>
                      <a:lnTo>
                        <a:pt x="92" y="89"/>
                      </a:lnTo>
                      <a:lnTo>
                        <a:pt x="96" y="97"/>
                      </a:lnTo>
                      <a:lnTo>
                        <a:pt x="100" y="106"/>
                      </a:lnTo>
                      <a:lnTo>
                        <a:pt x="104" y="106"/>
                      </a:lnTo>
                      <a:lnTo>
                        <a:pt x="121" y="117"/>
                      </a:lnTo>
                      <a:lnTo>
                        <a:pt x="154" y="122"/>
                      </a:lnTo>
                      <a:lnTo>
                        <a:pt x="156" y="161"/>
                      </a:lnTo>
                      <a:lnTo>
                        <a:pt x="164" y="167"/>
                      </a:lnTo>
                      <a:lnTo>
                        <a:pt x="162" y="181"/>
                      </a:lnTo>
                      <a:lnTo>
                        <a:pt x="181" y="200"/>
                      </a:lnTo>
                      <a:lnTo>
                        <a:pt x="198" y="209"/>
                      </a:lnTo>
                      <a:lnTo>
                        <a:pt x="198" y="273"/>
                      </a:lnTo>
                      <a:lnTo>
                        <a:pt x="208" y="298"/>
                      </a:lnTo>
                      <a:lnTo>
                        <a:pt x="202" y="306"/>
                      </a:lnTo>
                      <a:lnTo>
                        <a:pt x="191" y="309"/>
                      </a:lnTo>
                      <a:lnTo>
                        <a:pt x="189" y="287"/>
                      </a:lnTo>
                      <a:lnTo>
                        <a:pt x="169" y="309"/>
                      </a:lnTo>
                      <a:lnTo>
                        <a:pt x="156" y="276"/>
                      </a:lnTo>
                      <a:lnTo>
                        <a:pt x="148" y="253"/>
                      </a:lnTo>
                      <a:lnTo>
                        <a:pt x="125" y="223"/>
                      </a:lnTo>
                      <a:lnTo>
                        <a:pt x="119" y="223"/>
                      </a:lnTo>
                      <a:lnTo>
                        <a:pt x="98" y="206"/>
                      </a:lnTo>
                      <a:lnTo>
                        <a:pt x="94" y="189"/>
                      </a:lnTo>
                      <a:lnTo>
                        <a:pt x="94" y="178"/>
                      </a:lnTo>
                      <a:lnTo>
                        <a:pt x="77" y="134"/>
                      </a:lnTo>
                      <a:lnTo>
                        <a:pt x="69" y="106"/>
                      </a:lnTo>
                      <a:lnTo>
                        <a:pt x="48" y="81"/>
                      </a:lnTo>
                      <a:lnTo>
                        <a:pt x="19" y="42"/>
                      </a:lnTo>
                      <a:lnTo>
                        <a:pt x="0" y="8"/>
                      </a:lnTo>
                    </a:path>
                  </a:pathLst>
                </a:custGeom>
                <a:solidFill>
                  <a:schemeClr val="bg1"/>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sp>
              <p:nvSpPr>
                <p:cNvPr id="1042" name="Freeform 18">
                  <a:extLst>
                    <a:ext uri="{FF2B5EF4-FFF2-40B4-BE49-F238E27FC236}">
                      <a16:creationId xmlns:a16="http://schemas.microsoft.com/office/drawing/2014/main" id="{2C906C24-90E2-F5F5-E76D-12B3BF843AFA}"/>
                    </a:ext>
                  </a:extLst>
                </p:cNvPr>
                <p:cNvSpPr>
                  <a:spLocks/>
                </p:cNvSpPr>
                <p:nvPr/>
              </p:nvSpPr>
              <p:spPr bwMode="auto">
                <a:xfrm>
                  <a:off x="4664" y="2029"/>
                  <a:ext cx="205" cy="341"/>
                </a:xfrm>
                <a:custGeom>
                  <a:avLst/>
                  <a:gdLst>
                    <a:gd name="T0" fmla="*/ 14 w 205"/>
                    <a:gd name="T1" fmla="*/ 0 h 341"/>
                    <a:gd name="T2" fmla="*/ 31 w 205"/>
                    <a:gd name="T3" fmla="*/ 0 h 341"/>
                    <a:gd name="T4" fmla="*/ 51 w 205"/>
                    <a:gd name="T5" fmla="*/ 36 h 341"/>
                    <a:gd name="T6" fmla="*/ 47 w 205"/>
                    <a:gd name="T7" fmla="*/ 70 h 341"/>
                    <a:gd name="T8" fmla="*/ 59 w 205"/>
                    <a:gd name="T9" fmla="*/ 81 h 341"/>
                    <a:gd name="T10" fmla="*/ 65 w 205"/>
                    <a:gd name="T11" fmla="*/ 103 h 341"/>
                    <a:gd name="T12" fmla="*/ 78 w 205"/>
                    <a:gd name="T13" fmla="*/ 114 h 341"/>
                    <a:gd name="T14" fmla="*/ 94 w 205"/>
                    <a:gd name="T15" fmla="*/ 117 h 341"/>
                    <a:gd name="T16" fmla="*/ 118 w 205"/>
                    <a:gd name="T17" fmla="*/ 134 h 341"/>
                    <a:gd name="T18" fmla="*/ 133 w 205"/>
                    <a:gd name="T19" fmla="*/ 153 h 341"/>
                    <a:gd name="T20" fmla="*/ 137 w 205"/>
                    <a:gd name="T21" fmla="*/ 153 h 341"/>
                    <a:gd name="T22" fmla="*/ 157 w 205"/>
                    <a:gd name="T23" fmla="*/ 170 h 341"/>
                    <a:gd name="T24" fmla="*/ 157 w 205"/>
                    <a:gd name="T25" fmla="*/ 212 h 341"/>
                    <a:gd name="T26" fmla="*/ 163 w 205"/>
                    <a:gd name="T27" fmla="*/ 231 h 341"/>
                    <a:gd name="T28" fmla="*/ 169 w 205"/>
                    <a:gd name="T29" fmla="*/ 242 h 341"/>
                    <a:gd name="T30" fmla="*/ 177 w 205"/>
                    <a:gd name="T31" fmla="*/ 254 h 341"/>
                    <a:gd name="T32" fmla="*/ 184 w 205"/>
                    <a:gd name="T33" fmla="*/ 268 h 341"/>
                    <a:gd name="T34" fmla="*/ 188 w 205"/>
                    <a:gd name="T35" fmla="*/ 284 h 341"/>
                    <a:gd name="T36" fmla="*/ 204 w 205"/>
                    <a:gd name="T37" fmla="*/ 298 h 341"/>
                    <a:gd name="T38" fmla="*/ 202 w 205"/>
                    <a:gd name="T39" fmla="*/ 315 h 341"/>
                    <a:gd name="T40" fmla="*/ 186 w 205"/>
                    <a:gd name="T41" fmla="*/ 318 h 341"/>
                    <a:gd name="T42" fmla="*/ 180 w 205"/>
                    <a:gd name="T43" fmla="*/ 304 h 341"/>
                    <a:gd name="T44" fmla="*/ 169 w 205"/>
                    <a:gd name="T45" fmla="*/ 304 h 341"/>
                    <a:gd name="T46" fmla="*/ 169 w 205"/>
                    <a:gd name="T47" fmla="*/ 340 h 341"/>
                    <a:gd name="T48" fmla="*/ 159 w 205"/>
                    <a:gd name="T49" fmla="*/ 340 h 341"/>
                    <a:gd name="T50" fmla="*/ 147 w 205"/>
                    <a:gd name="T51" fmla="*/ 323 h 341"/>
                    <a:gd name="T52" fmla="*/ 139 w 205"/>
                    <a:gd name="T53" fmla="*/ 315 h 341"/>
                    <a:gd name="T54" fmla="*/ 139 w 205"/>
                    <a:gd name="T55" fmla="*/ 295 h 341"/>
                    <a:gd name="T56" fmla="*/ 122 w 205"/>
                    <a:gd name="T57" fmla="*/ 295 h 341"/>
                    <a:gd name="T58" fmla="*/ 116 w 205"/>
                    <a:gd name="T59" fmla="*/ 315 h 341"/>
                    <a:gd name="T60" fmla="*/ 110 w 205"/>
                    <a:gd name="T61" fmla="*/ 295 h 341"/>
                    <a:gd name="T62" fmla="*/ 108 w 205"/>
                    <a:gd name="T63" fmla="*/ 276 h 341"/>
                    <a:gd name="T64" fmla="*/ 129 w 205"/>
                    <a:gd name="T65" fmla="*/ 268 h 341"/>
                    <a:gd name="T66" fmla="*/ 141 w 205"/>
                    <a:gd name="T67" fmla="*/ 273 h 341"/>
                    <a:gd name="T68" fmla="*/ 143 w 205"/>
                    <a:gd name="T69" fmla="*/ 240 h 341"/>
                    <a:gd name="T70" fmla="*/ 131 w 205"/>
                    <a:gd name="T71" fmla="*/ 229 h 341"/>
                    <a:gd name="T72" fmla="*/ 124 w 205"/>
                    <a:gd name="T73" fmla="*/ 201 h 341"/>
                    <a:gd name="T74" fmla="*/ 118 w 205"/>
                    <a:gd name="T75" fmla="*/ 167 h 341"/>
                    <a:gd name="T76" fmla="*/ 96 w 205"/>
                    <a:gd name="T77" fmla="*/ 156 h 341"/>
                    <a:gd name="T78" fmla="*/ 86 w 205"/>
                    <a:gd name="T79" fmla="*/ 142 h 341"/>
                    <a:gd name="T80" fmla="*/ 69 w 205"/>
                    <a:gd name="T81" fmla="*/ 134 h 341"/>
                    <a:gd name="T82" fmla="*/ 78 w 205"/>
                    <a:gd name="T83" fmla="*/ 164 h 341"/>
                    <a:gd name="T84" fmla="*/ 59 w 205"/>
                    <a:gd name="T85" fmla="*/ 178 h 341"/>
                    <a:gd name="T86" fmla="*/ 47 w 205"/>
                    <a:gd name="T87" fmla="*/ 145 h 341"/>
                    <a:gd name="T88" fmla="*/ 37 w 205"/>
                    <a:gd name="T89" fmla="*/ 137 h 341"/>
                    <a:gd name="T90" fmla="*/ 37 w 205"/>
                    <a:gd name="T91" fmla="*/ 117 h 341"/>
                    <a:gd name="T92" fmla="*/ 24 w 205"/>
                    <a:gd name="T93" fmla="*/ 95 h 341"/>
                    <a:gd name="T94" fmla="*/ 8 w 205"/>
                    <a:gd name="T95" fmla="*/ 81 h 341"/>
                    <a:gd name="T96" fmla="*/ 0 w 205"/>
                    <a:gd name="T97" fmla="*/ 67 h 341"/>
                    <a:gd name="T98" fmla="*/ 4 w 205"/>
                    <a:gd name="T99" fmla="*/ 56 h 341"/>
                    <a:gd name="T100" fmla="*/ 16 w 205"/>
                    <a:gd name="T101" fmla="*/ 61 h 341"/>
                    <a:gd name="T102" fmla="*/ 20 w 205"/>
                    <a:gd name="T103" fmla="*/ 47 h 341"/>
                    <a:gd name="T104" fmla="*/ 16 w 205"/>
                    <a:gd name="T105" fmla="*/ 28 h 341"/>
                    <a:gd name="T106" fmla="*/ 14 w 205"/>
                    <a:gd name="T107" fmla="*/ 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5" h="341">
                      <a:moveTo>
                        <a:pt x="14" y="0"/>
                      </a:moveTo>
                      <a:lnTo>
                        <a:pt x="31" y="0"/>
                      </a:lnTo>
                      <a:lnTo>
                        <a:pt x="51" y="36"/>
                      </a:lnTo>
                      <a:lnTo>
                        <a:pt x="47" y="70"/>
                      </a:lnTo>
                      <a:lnTo>
                        <a:pt x="59" y="81"/>
                      </a:lnTo>
                      <a:lnTo>
                        <a:pt x="65" y="103"/>
                      </a:lnTo>
                      <a:lnTo>
                        <a:pt x="78" y="114"/>
                      </a:lnTo>
                      <a:lnTo>
                        <a:pt x="94" y="117"/>
                      </a:lnTo>
                      <a:lnTo>
                        <a:pt x="118" y="134"/>
                      </a:lnTo>
                      <a:lnTo>
                        <a:pt x="133" y="153"/>
                      </a:lnTo>
                      <a:lnTo>
                        <a:pt x="137" y="153"/>
                      </a:lnTo>
                      <a:lnTo>
                        <a:pt x="157" y="170"/>
                      </a:lnTo>
                      <a:lnTo>
                        <a:pt x="157" y="212"/>
                      </a:lnTo>
                      <a:lnTo>
                        <a:pt x="163" y="231"/>
                      </a:lnTo>
                      <a:lnTo>
                        <a:pt x="169" y="242"/>
                      </a:lnTo>
                      <a:lnTo>
                        <a:pt x="177" y="254"/>
                      </a:lnTo>
                      <a:lnTo>
                        <a:pt x="184" y="268"/>
                      </a:lnTo>
                      <a:lnTo>
                        <a:pt x="188" y="284"/>
                      </a:lnTo>
                      <a:lnTo>
                        <a:pt x="204" y="298"/>
                      </a:lnTo>
                      <a:lnTo>
                        <a:pt x="202" y="315"/>
                      </a:lnTo>
                      <a:lnTo>
                        <a:pt x="186" y="318"/>
                      </a:lnTo>
                      <a:lnTo>
                        <a:pt x="180" y="304"/>
                      </a:lnTo>
                      <a:lnTo>
                        <a:pt x="169" y="304"/>
                      </a:lnTo>
                      <a:lnTo>
                        <a:pt x="169" y="340"/>
                      </a:lnTo>
                      <a:lnTo>
                        <a:pt x="159" y="340"/>
                      </a:lnTo>
                      <a:lnTo>
                        <a:pt x="147" y="323"/>
                      </a:lnTo>
                      <a:lnTo>
                        <a:pt x="139" y="315"/>
                      </a:lnTo>
                      <a:lnTo>
                        <a:pt x="139" y="295"/>
                      </a:lnTo>
                      <a:lnTo>
                        <a:pt x="122" y="295"/>
                      </a:lnTo>
                      <a:lnTo>
                        <a:pt x="116" y="315"/>
                      </a:lnTo>
                      <a:lnTo>
                        <a:pt x="110" y="295"/>
                      </a:lnTo>
                      <a:lnTo>
                        <a:pt x="108" y="276"/>
                      </a:lnTo>
                      <a:lnTo>
                        <a:pt x="129" y="268"/>
                      </a:lnTo>
                      <a:lnTo>
                        <a:pt x="141" y="273"/>
                      </a:lnTo>
                      <a:lnTo>
                        <a:pt x="143" y="240"/>
                      </a:lnTo>
                      <a:lnTo>
                        <a:pt x="131" y="229"/>
                      </a:lnTo>
                      <a:lnTo>
                        <a:pt x="124" y="201"/>
                      </a:lnTo>
                      <a:lnTo>
                        <a:pt x="118" y="167"/>
                      </a:lnTo>
                      <a:lnTo>
                        <a:pt x="96" y="156"/>
                      </a:lnTo>
                      <a:lnTo>
                        <a:pt x="86" y="142"/>
                      </a:lnTo>
                      <a:lnTo>
                        <a:pt x="69" y="134"/>
                      </a:lnTo>
                      <a:lnTo>
                        <a:pt x="78" y="164"/>
                      </a:lnTo>
                      <a:lnTo>
                        <a:pt x="59" y="178"/>
                      </a:lnTo>
                      <a:lnTo>
                        <a:pt x="47" y="145"/>
                      </a:lnTo>
                      <a:lnTo>
                        <a:pt x="37" y="137"/>
                      </a:lnTo>
                      <a:lnTo>
                        <a:pt x="37" y="117"/>
                      </a:lnTo>
                      <a:lnTo>
                        <a:pt x="24" y="95"/>
                      </a:lnTo>
                      <a:lnTo>
                        <a:pt x="8" y="81"/>
                      </a:lnTo>
                      <a:lnTo>
                        <a:pt x="0" y="67"/>
                      </a:lnTo>
                      <a:lnTo>
                        <a:pt x="4" y="56"/>
                      </a:lnTo>
                      <a:lnTo>
                        <a:pt x="16" y="61"/>
                      </a:lnTo>
                      <a:lnTo>
                        <a:pt x="20" y="47"/>
                      </a:lnTo>
                      <a:lnTo>
                        <a:pt x="16" y="28"/>
                      </a:lnTo>
                      <a:lnTo>
                        <a:pt x="14" y="0"/>
                      </a:lnTo>
                    </a:path>
                  </a:pathLst>
                </a:custGeom>
                <a:solidFill>
                  <a:schemeClr val="bg1"/>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sp>
              <p:nvSpPr>
                <p:cNvPr id="1043" name="Freeform 19">
                  <a:extLst>
                    <a:ext uri="{FF2B5EF4-FFF2-40B4-BE49-F238E27FC236}">
                      <a16:creationId xmlns:a16="http://schemas.microsoft.com/office/drawing/2014/main" id="{881A75A2-ECC7-F298-A7FD-E646EDA1678A}"/>
                    </a:ext>
                  </a:extLst>
                </p:cNvPr>
                <p:cNvSpPr>
                  <a:spLocks/>
                </p:cNvSpPr>
                <p:nvPr/>
              </p:nvSpPr>
              <p:spPr bwMode="auto">
                <a:xfrm>
                  <a:off x="4619" y="1452"/>
                  <a:ext cx="150" cy="289"/>
                </a:xfrm>
                <a:custGeom>
                  <a:avLst/>
                  <a:gdLst>
                    <a:gd name="T0" fmla="*/ 31 w 150"/>
                    <a:gd name="T1" fmla="*/ 0 h 289"/>
                    <a:gd name="T2" fmla="*/ 60 w 150"/>
                    <a:gd name="T3" fmla="*/ 20 h 289"/>
                    <a:gd name="T4" fmla="*/ 77 w 150"/>
                    <a:gd name="T5" fmla="*/ 36 h 289"/>
                    <a:gd name="T6" fmla="*/ 89 w 150"/>
                    <a:gd name="T7" fmla="*/ 62 h 289"/>
                    <a:gd name="T8" fmla="*/ 99 w 150"/>
                    <a:gd name="T9" fmla="*/ 62 h 289"/>
                    <a:gd name="T10" fmla="*/ 97 w 150"/>
                    <a:gd name="T11" fmla="*/ 78 h 289"/>
                    <a:gd name="T12" fmla="*/ 108 w 150"/>
                    <a:gd name="T13" fmla="*/ 89 h 289"/>
                    <a:gd name="T14" fmla="*/ 116 w 150"/>
                    <a:gd name="T15" fmla="*/ 106 h 289"/>
                    <a:gd name="T16" fmla="*/ 135 w 150"/>
                    <a:gd name="T17" fmla="*/ 140 h 289"/>
                    <a:gd name="T18" fmla="*/ 149 w 150"/>
                    <a:gd name="T19" fmla="*/ 179 h 289"/>
                    <a:gd name="T20" fmla="*/ 124 w 150"/>
                    <a:gd name="T21" fmla="*/ 176 h 289"/>
                    <a:gd name="T22" fmla="*/ 104 w 150"/>
                    <a:gd name="T23" fmla="*/ 171 h 289"/>
                    <a:gd name="T24" fmla="*/ 118 w 150"/>
                    <a:gd name="T25" fmla="*/ 199 h 289"/>
                    <a:gd name="T26" fmla="*/ 118 w 150"/>
                    <a:gd name="T27" fmla="*/ 215 h 289"/>
                    <a:gd name="T28" fmla="*/ 118 w 150"/>
                    <a:gd name="T29" fmla="*/ 232 h 289"/>
                    <a:gd name="T30" fmla="*/ 110 w 150"/>
                    <a:gd name="T31" fmla="*/ 224 h 289"/>
                    <a:gd name="T32" fmla="*/ 101 w 150"/>
                    <a:gd name="T33" fmla="*/ 210 h 289"/>
                    <a:gd name="T34" fmla="*/ 83 w 150"/>
                    <a:gd name="T35" fmla="*/ 193 h 289"/>
                    <a:gd name="T36" fmla="*/ 74 w 150"/>
                    <a:gd name="T37" fmla="*/ 185 h 289"/>
                    <a:gd name="T38" fmla="*/ 58 w 150"/>
                    <a:gd name="T39" fmla="*/ 193 h 289"/>
                    <a:gd name="T40" fmla="*/ 48 w 150"/>
                    <a:gd name="T41" fmla="*/ 199 h 289"/>
                    <a:gd name="T42" fmla="*/ 54 w 150"/>
                    <a:gd name="T43" fmla="*/ 213 h 289"/>
                    <a:gd name="T44" fmla="*/ 70 w 150"/>
                    <a:gd name="T45" fmla="*/ 224 h 289"/>
                    <a:gd name="T46" fmla="*/ 85 w 150"/>
                    <a:gd name="T47" fmla="*/ 235 h 289"/>
                    <a:gd name="T48" fmla="*/ 91 w 150"/>
                    <a:gd name="T49" fmla="*/ 254 h 289"/>
                    <a:gd name="T50" fmla="*/ 89 w 150"/>
                    <a:gd name="T51" fmla="*/ 280 h 289"/>
                    <a:gd name="T52" fmla="*/ 89 w 150"/>
                    <a:gd name="T53" fmla="*/ 288 h 289"/>
                    <a:gd name="T54" fmla="*/ 83 w 150"/>
                    <a:gd name="T55" fmla="*/ 288 h 289"/>
                    <a:gd name="T56" fmla="*/ 74 w 150"/>
                    <a:gd name="T57" fmla="*/ 280 h 289"/>
                    <a:gd name="T58" fmla="*/ 70 w 150"/>
                    <a:gd name="T59" fmla="*/ 277 h 289"/>
                    <a:gd name="T60" fmla="*/ 64 w 150"/>
                    <a:gd name="T61" fmla="*/ 271 h 289"/>
                    <a:gd name="T62" fmla="*/ 58 w 150"/>
                    <a:gd name="T63" fmla="*/ 285 h 289"/>
                    <a:gd name="T64" fmla="*/ 48 w 150"/>
                    <a:gd name="T65" fmla="*/ 288 h 289"/>
                    <a:gd name="T66" fmla="*/ 41 w 150"/>
                    <a:gd name="T67" fmla="*/ 277 h 289"/>
                    <a:gd name="T68" fmla="*/ 41 w 150"/>
                    <a:gd name="T69" fmla="*/ 252 h 289"/>
                    <a:gd name="T70" fmla="*/ 39 w 150"/>
                    <a:gd name="T71" fmla="*/ 238 h 289"/>
                    <a:gd name="T72" fmla="*/ 29 w 150"/>
                    <a:gd name="T73" fmla="*/ 229 h 289"/>
                    <a:gd name="T74" fmla="*/ 19 w 150"/>
                    <a:gd name="T75" fmla="*/ 243 h 289"/>
                    <a:gd name="T76" fmla="*/ 4 w 150"/>
                    <a:gd name="T77" fmla="*/ 243 h 289"/>
                    <a:gd name="T78" fmla="*/ 0 w 150"/>
                    <a:gd name="T79" fmla="*/ 232 h 289"/>
                    <a:gd name="T80" fmla="*/ 4 w 150"/>
                    <a:gd name="T81" fmla="*/ 204 h 289"/>
                    <a:gd name="T82" fmla="*/ 15 w 150"/>
                    <a:gd name="T83" fmla="*/ 187 h 289"/>
                    <a:gd name="T84" fmla="*/ 14 w 150"/>
                    <a:gd name="T85" fmla="*/ 143 h 289"/>
                    <a:gd name="T86" fmla="*/ 14 w 150"/>
                    <a:gd name="T87" fmla="*/ 131 h 289"/>
                    <a:gd name="T88" fmla="*/ 25 w 150"/>
                    <a:gd name="T89" fmla="*/ 129 h 289"/>
                    <a:gd name="T90" fmla="*/ 35 w 150"/>
                    <a:gd name="T91" fmla="*/ 140 h 289"/>
                    <a:gd name="T92" fmla="*/ 52 w 150"/>
                    <a:gd name="T93" fmla="*/ 145 h 289"/>
                    <a:gd name="T94" fmla="*/ 52 w 150"/>
                    <a:gd name="T95" fmla="*/ 126 h 289"/>
                    <a:gd name="T96" fmla="*/ 45 w 150"/>
                    <a:gd name="T97" fmla="*/ 115 h 289"/>
                    <a:gd name="T98" fmla="*/ 41 w 150"/>
                    <a:gd name="T99" fmla="*/ 106 h 289"/>
                    <a:gd name="T100" fmla="*/ 46 w 150"/>
                    <a:gd name="T101" fmla="*/ 106 h 289"/>
                    <a:gd name="T102" fmla="*/ 50 w 150"/>
                    <a:gd name="T103" fmla="*/ 106 h 289"/>
                    <a:gd name="T104" fmla="*/ 54 w 150"/>
                    <a:gd name="T105" fmla="*/ 106 h 289"/>
                    <a:gd name="T106" fmla="*/ 58 w 150"/>
                    <a:gd name="T107" fmla="*/ 106 h 289"/>
                    <a:gd name="T108" fmla="*/ 64 w 150"/>
                    <a:gd name="T109" fmla="*/ 98 h 289"/>
                    <a:gd name="T110" fmla="*/ 62 w 150"/>
                    <a:gd name="T111" fmla="*/ 89 h 289"/>
                    <a:gd name="T112" fmla="*/ 56 w 150"/>
                    <a:gd name="T113" fmla="*/ 70 h 289"/>
                    <a:gd name="T114" fmla="*/ 45 w 150"/>
                    <a:gd name="T115" fmla="*/ 50 h 289"/>
                    <a:gd name="T116" fmla="*/ 29 w 150"/>
                    <a:gd name="T117" fmla="*/ 39 h 289"/>
                    <a:gd name="T118" fmla="*/ 23 w 150"/>
                    <a:gd name="T119" fmla="*/ 28 h 289"/>
                    <a:gd name="T120" fmla="*/ 31 w 150"/>
                    <a:gd name="T121" fmla="*/ 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50" h="289">
                      <a:moveTo>
                        <a:pt x="31" y="0"/>
                      </a:moveTo>
                      <a:lnTo>
                        <a:pt x="60" y="20"/>
                      </a:lnTo>
                      <a:lnTo>
                        <a:pt x="77" y="36"/>
                      </a:lnTo>
                      <a:lnTo>
                        <a:pt x="89" y="62"/>
                      </a:lnTo>
                      <a:lnTo>
                        <a:pt x="99" y="62"/>
                      </a:lnTo>
                      <a:lnTo>
                        <a:pt x="97" y="78"/>
                      </a:lnTo>
                      <a:lnTo>
                        <a:pt x="108" y="89"/>
                      </a:lnTo>
                      <a:lnTo>
                        <a:pt x="116" y="106"/>
                      </a:lnTo>
                      <a:lnTo>
                        <a:pt x="135" y="140"/>
                      </a:lnTo>
                      <a:lnTo>
                        <a:pt x="149" y="179"/>
                      </a:lnTo>
                      <a:lnTo>
                        <a:pt x="124" y="176"/>
                      </a:lnTo>
                      <a:lnTo>
                        <a:pt x="104" y="171"/>
                      </a:lnTo>
                      <a:lnTo>
                        <a:pt x="118" y="199"/>
                      </a:lnTo>
                      <a:lnTo>
                        <a:pt x="118" y="215"/>
                      </a:lnTo>
                      <a:lnTo>
                        <a:pt x="118" y="232"/>
                      </a:lnTo>
                      <a:lnTo>
                        <a:pt x="110" y="224"/>
                      </a:lnTo>
                      <a:lnTo>
                        <a:pt x="101" y="210"/>
                      </a:lnTo>
                      <a:lnTo>
                        <a:pt x="83" y="193"/>
                      </a:lnTo>
                      <a:lnTo>
                        <a:pt x="74" y="185"/>
                      </a:lnTo>
                      <a:lnTo>
                        <a:pt x="58" y="193"/>
                      </a:lnTo>
                      <a:lnTo>
                        <a:pt x="48" y="199"/>
                      </a:lnTo>
                      <a:lnTo>
                        <a:pt x="54" y="213"/>
                      </a:lnTo>
                      <a:lnTo>
                        <a:pt x="70" y="224"/>
                      </a:lnTo>
                      <a:lnTo>
                        <a:pt x="85" y="235"/>
                      </a:lnTo>
                      <a:lnTo>
                        <a:pt x="91" y="254"/>
                      </a:lnTo>
                      <a:lnTo>
                        <a:pt x="89" y="280"/>
                      </a:lnTo>
                      <a:lnTo>
                        <a:pt x="89" y="288"/>
                      </a:lnTo>
                      <a:lnTo>
                        <a:pt x="83" y="288"/>
                      </a:lnTo>
                      <a:lnTo>
                        <a:pt x="74" y="280"/>
                      </a:lnTo>
                      <a:lnTo>
                        <a:pt x="70" y="277"/>
                      </a:lnTo>
                      <a:lnTo>
                        <a:pt x="64" y="271"/>
                      </a:lnTo>
                      <a:lnTo>
                        <a:pt x="58" y="285"/>
                      </a:lnTo>
                      <a:lnTo>
                        <a:pt x="48" y="288"/>
                      </a:lnTo>
                      <a:lnTo>
                        <a:pt x="41" y="277"/>
                      </a:lnTo>
                      <a:lnTo>
                        <a:pt x="41" y="252"/>
                      </a:lnTo>
                      <a:lnTo>
                        <a:pt x="39" y="238"/>
                      </a:lnTo>
                      <a:lnTo>
                        <a:pt x="29" y="229"/>
                      </a:lnTo>
                      <a:lnTo>
                        <a:pt x="19" y="243"/>
                      </a:lnTo>
                      <a:lnTo>
                        <a:pt x="4" y="243"/>
                      </a:lnTo>
                      <a:lnTo>
                        <a:pt x="0" y="232"/>
                      </a:lnTo>
                      <a:lnTo>
                        <a:pt x="4" y="204"/>
                      </a:lnTo>
                      <a:lnTo>
                        <a:pt x="15" y="187"/>
                      </a:lnTo>
                      <a:lnTo>
                        <a:pt x="14" y="143"/>
                      </a:lnTo>
                      <a:lnTo>
                        <a:pt x="14" y="131"/>
                      </a:lnTo>
                      <a:lnTo>
                        <a:pt x="25" y="129"/>
                      </a:lnTo>
                      <a:lnTo>
                        <a:pt x="35" y="140"/>
                      </a:lnTo>
                      <a:lnTo>
                        <a:pt x="52" y="145"/>
                      </a:lnTo>
                      <a:lnTo>
                        <a:pt x="52" y="126"/>
                      </a:lnTo>
                      <a:lnTo>
                        <a:pt x="45" y="115"/>
                      </a:lnTo>
                      <a:lnTo>
                        <a:pt x="41" y="106"/>
                      </a:lnTo>
                      <a:lnTo>
                        <a:pt x="46" y="106"/>
                      </a:lnTo>
                      <a:lnTo>
                        <a:pt x="50" y="106"/>
                      </a:lnTo>
                      <a:lnTo>
                        <a:pt x="54" y="106"/>
                      </a:lnTo>
                      <a:lnTo>
                        <a:pt x="58" y="106"/>
                      </a:lnTo>
                      <a:lnTo>
                        <a:pt x="64" y="98"/>
                      </a:lnTo>
                      <a:lnTo>
                        <a:pt x="62" y="89"/>
                      </a:lnTo>
                      <a:lnTo>
                        <a:pt x="56" y="70"/>
                      </a:lnTo>
                      <a:lnTo>
                        <a:pt x="45" y="50"/>
                      </a:lnTo>
                      <a:lnTo>
                        <a:pt x="29" y="39"/>
                      </a:lnTo>
                      <a:lnTo>
                        <a:pt x="23" y="28"/>
                      </a:lnTo>
                      <a:lnTo>
                        <a:pt x="31" y="0"/>
                      </a:lnTo>
                    </a:path>
                  </a:pathLst>
                </a:custGeom>
                <a:solidFill>
                  <a:schemeClr val="bg1"/>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sp>
              <p:nvSpPr>
                <p:cNvPr id="1044" name="Freeform 20">
                  <a:extLst>
                    <a:ext uri="{FF2B5EF4-FFF2-40B4-BE49-F238E27FC236}">
                      <a16:creationId xmlns:a16="http://schemas.microsoft.com/office/drawing/2014/main" id="{9DFD86AA-6627-EA2F-D089-317522D4F282}"/>
                    </a:ext>
                  </a:extLst>
                </p:cNvPr>
                <p:cNvSpPr>
                  <a:spLocks/>
                </p:cNvSpPr>
                <p:nvPr/>
              </p:nvSpPr>
              <p:spPr bwMode="auto">
                <a:xfrm>
                  <a:off x="4448" y="1104"/>
                  <a:ext cx="165" cy="237"/>
                </a:xfrm>
                <a:custGeom>
                  <a:avLst/>
                  <a:gdLst>
                    <a:gd name="T0" fmla="*/ 0 w 165"/>
                    <a:gd name="T1" fmla="*/ 0 h 237"/>
                    <a:gd name="T2" fmla="*/ 16 w 165"/>
                    <a:gd name="T3" fmla="*/ 0 h 237"/>
                    <a:gd name="T4" fmla="*/ 21 w 165"/>
                    <a:gd name="T5" fmla="*/ 17 h 237"/>
                    <a:gd name="T6" fmla="*/ 43 w 165"/>
                    <a:gd name="T7" fmla="*/ 42 h 237"/>
                    <a:gd name="T8" fmla="*/ 53 w 165"/>
                    <a:gd name="T9" fmla="*/ 69 h 237"/>
                    <a:gd name="T10" fmla="*/ 68 w 165"/>
                    <a:gd name="T11" fmla="*/ 72 h 237"/>
                    <a:gd name="T12" fmla="*/ 80 w 165"/>
                    <a:gd name="T13" fmla="*/ 78 h 237"/>
                    <a:gd name="T14" fmla="*/ 90 w 165"/>
                    <a:gd name="T15" fmla="*/ 89 h 237"/>
                    <a:gd name="T16" fmla="*/ 102 w 165"/>
                    <a:gd name="T17" fmla="*/ 89 h 237"/>
                    <a:gd name="T18" fmla="*/ 115 w 165"/>
                    <a:gd name="T19" fmla="*/ 106 h 237"/>
                    <a:gd name="T20" fmla="*/ 127 w 165"/>
                    <a:gd name="T21" fmla="*/ 119 h 237"/>
                    <a:gd name="T22" fmla="*/ 141 w 165"/>
                    <a:gd name="T23" fmla="*/ 128 h 237"/>
                    <a:gd name="T24" fmla="*/ 139 w 165"/>
                    <a:gd name="T25" fmla="*/ 136 h 237"/>
                    <a:gd name="T26" fmla="*/ 131 w 165"/>
                    <a:gd name="T27" fmla="*/ 142 h 237"/>
                    <a:gd name="T28" fmla="*/ 123 w 165"/>
                    <a:gd name="T29" fmla="*/ 142 h 237"/>
                    <a:gd name="T30" fmla="*/ 119 w 165"/>
                    <a:gd name="T31" fmla="*/ 150 h 237"/>
                    <a:gd name="T32" fmla="*/ 135 w 165"/>
                    <a:gd name="T33" fmla="*/ 167 h 237"/>
                    <a:gd name="T34" fmla="*/ 146 w 165"/>
                    <a:gd name="T35" fmla="*/ 183 h 237"/>
                    <a:gd name="T36" fmla="*/ 164 w 165"/>
                    <a:gd name="T37" fmla="*/ 200 h 237"/>
                    <a:gd name="T38" fmla="*/ 152 w 165"/>
                    <a:gd name="T39" fmla="*/ 219 h 237"/>
                    <a:gd name="T40" fmla="*/ 143 w 165"/>
                    <a:gd name="T41" fmla="*/ 225 h 237"/>
                    <a:gd name="T42" fmla="*/ 144 w 165"/>
                    <a:gd name="T43" fmla="*/ 236 h 237"/>
                    <a:gd name="T44" fmla="*/ 127 w 165"/>
                    <a:gd name="T45" fmla="*/ 236 h 237"/>
                    <a:gd name="T46" fmla="*/ 121 w 165"/>
                    <a:gd name="T47" fmla="*/ 228 h 237"/>
                    <a:gd name="T48" fmla="*/ 107 w 165"/>
                    <a:gd name="T49" fmla="*/ 205 h 237"/>
                    <a:gd name="T50" fmla="*/ 98 w 165"/>
                    <a:gd name="T51" fmla="*/ 186 h 237"/>
                    <a:gd name="T52" fmla="*/ 82 w 165"/>
                    <a:gd name="T53" fmla="*/ 153 h 237"/>
                    <a:gd name="T54" fmla="*/ 64 w 165"/>
                    <a:gd name="T55" fmla="*/ 128 h 237"/>
                    <a:gd name="T56" fmla="*/ 45 w 165"/>
                    <a:gd name="T57" fmla="*/ 92 h 237"/>
                    <a:gd name="T58" fmla="*/ 33 w 165"/>
                    <a:gd name="T59" fmla="*/ 81 h 237"/>
                    <a:gd name="T60" fmla="*/ 23 w 165"/>
                    <a:gd name="T61" fmla="*/ 72 h 237"/>
                    <a:gd name="T62" fmla="*/ 20 w 165"/>
                    <a:gd name="T63" fmla="*/ 53 h 237"/>
                    <a:gd name="T64" fmla="*/ 2 w 165"/>
                    <a:gd name="T65" fmla="*/ 36 h 237"/>
                    <a:gd name="T66" fmla="*/ 2 w 165"/>
                    <a:gd name="T67" fmla="*/ 25 h 237"/>
                    <a:gd name="T68" fmla="*/ 0 w 165"/>
                    <a:gd name="T69" fmla="*/ 0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5" h="237">
                      <a:moveTo>
                        <a:pt x="0" y="0"/>
                      </a:moveTo>
                      <a:lnTo>
                        <a:pt x="16" y="0"/>
                      </a:lnTo>
                      <a:lnTo>
                        <a:pt x="21" y="17"/>
                      </a:lnTo>
                      <a:lnTo>
                        <a:pt x="43" y="42"/>
                      </a:lnTo>
                      <a:lnTo>
                        <a:pt x="53" y="69"/>
                      </a:lnTo>
                      <a:lnTo>
                        <a:pt x="68" y="72"/>
                      </a:lnTo>
                      <a:lnTo>
                        <a:pt x="80" y="78"/>
                      </a:lnTo>
                      <a:lnTo>
                        <a:pt x="90" y="89"/>
                      </a:lnTo>
                      <a:lnTo>
                        <a:pt x="102" y="89"/>
                      </a:lnTo>
                      <a:lnTo>
                        <a:pt x="115" y="106"/>
                      </a:lnTo>
                      <a:lnTo>
                        <a:pt x="127" y="119"/>
                      </a:lnTo>
                      <a:lnTo>
                        <a:pt x="141" y="128"/>
                      </a:lnTo>
                      <a:lnTo>
                        <a:pt x="139" y="136"/>
                      </a:lnTo>
                      <a:lnTo>
                        <a:pt x="131" y="142"/>
                      </a:lnTo>
                      <a:lnTo>
                        <a:pt x="123" y="142"/>
                      </a:lnTo>
                      <a:lnTo>
                        <a:pt x="119" y="150"/>
                      </a:lnTo>
                      <a:lnTo>
                        <a:pt x="135" y="167"/>
                      </a:lnTo>
                      <a:lnTo>
                        <a:pt x="146" y="183"/>
                      </a:lnTo>
                      <a:lnTo>
                        <a:pt x="164" y="200"/>
                      </a:lnTo>
                      <a:lnTo>
                        <a:pt x="152" y="219"/>
                      </a:lnTo>
                      <a:lnTo>
                        <a:pt x="143" y="225"/>
                      </a:lnTo>
                      <a:lnTo>
                        <a:pt x="144" y="236"/>
                      </a:lnTo>
                      <a:lnTo>
                        <a:pt x="127" y="236"/>
                      </a:lnTo>
                      <a:lnTo>
                        <a:pt x="121" y="228"/>
                      </a:lnTo>
                      <a:lnTo>
                        <a:pt x="107" y="205"/>
                      </a:lnTo>
                      <a:lnTo>
                        <a:pt x="98" y="186"/>
                      </a:lnTo>
                      <a:lnTo>
                        <a:pt x="82" y="153"/>
                      </a:lnTo>
                      <a:lnTo>
                        <a:pt x="64" y="128"/>
                      </a:lnTo>
                      <a:lnTo>
                        <a:pt x="45" y="92"/>
                      </a:lnTo>
                      <a:lnTo>
                        <a:pt x="33" y="81"/>
                      </a:lnTo>
                      <a:lnTo>
                        <a:pt x="23" y="72"/>
                      </a:lnTo>
                      <a:lnTo>
                        <a:pt x="20" y="53"/>
                      </a:lnTo>
                      <a:lnTo>
                        <a:pt x="2" y="36"/>
                      </a:lnTo>
                      <a:lnTo>
                        <a:pt x="2" y="25"/>
                      </a:lnTo>
                      <a:lnTo>
                        <a:pt x="0" y="0"/>
                      </a:lnTo>
                    </a:path>
                  </a:pathLst>
                </a:custGeom>
                <a:solidFill>
                  <a:schemeClr val="bg1"/>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grpSp>
          <p:grpSp>
            <p:nvGrpSpPr>
              <p:cNvPr id="1054" name="Group 30">
                <a:extLst>
                  <a:ext uri="{FF2B5EF4-FFF2-40B4-BE49-F238E27FC236}">
                    <a16:creationId xmlns:a16="http://schemas.microsoft.com/office/drawing/2014/main" id="{0616B906-E6C0-5998-1D68-FC40A35DD1AD}"/>
                  </a:ext>
                </a:extLst>
              </p:cNvPr>
              <p:cNvGrpSpPr>
                <a:grpSpLocks/>
              </p:cNvGrpSpPr>
              <p:nvPr/>
            </p:nvGrpSpPr>
            <p:grpSpPr bwMode="auto">
              <a:xfrm>
                <a:off x="2314" y="617"/>
                <a:ext cx="2387" cy="2766"/>
                <a:chOff x="2314" y="617"/>
                <a:chExt cx="2387" cy="2766"/>
              </a:xfrm>
            </p:grpSpPr>
            <p:sp>
              <p:nvSpPr>
                <p:cNvPr id="1046" name="Freeform 22">
                  <a:extLst>
                    <a:ext uri="{FF2B5EF4-FFF2-40B4-BE49-F238E27FC236}">
                      <a16:creationId xmlns:a16="http://schemas.microsoft.com/office/drawing/2014/main" id="{C10FBF33-1047-7E34-1FC2-63D67A2A5223}"/>
                    </a:ext>
                  </a:extLst>
                </p:cNvPr>
                <p:cNvSpPr>
                  <a:spLocks/>
                </p:cNvSpPr>
                <p:nvPr/>
              </p:nvSpPr>
              <p:spPr bwMode="auto">
                <a:xfrm>
                  <a:off x="2314" y="1584"/>
                  <a:ext cx="1187" cy="1799"/>
                </a:xfrm>
                <a:custGeom>
                  <a:avLst/>
                  <a:gdLst>
                    <a:gd name="T0" fmla="*/ 906 w 1187"/>
                    <a:gd name="T1" fmla="*/ 290 h 1799"/>
                    <a:gd name="T2" fmla="*/ 1017 w 1187"/>
                    <a:gd name="T3" fmla="*/ 589 h 1799"/>
                    <a:gd name="T4" fmla="*/ 1062 w 1187"/>
                    <a:gd name="T5" fmla="*/ 664 h 1799"/>
                    <a:gd name="T6" fmla="*/ 1159 w 1187"/>
                    <a:gd name="T7" fmla="*/ 645 h 1799"/>
                    <a:gd name="T8" fmla="*/ 1184 w 1187"/>
                    <a:gd name="T9" fmla="*/ 718 h 1799"/>
                    <a:gd name="T10" fmla="*/ 1067 w 1187"/>
                    <a:gd name="T11" fmla="*/ 919 h 1799"/>
                    <a:gd name="T12" fmla="*/ 972 w 1187"/>
                    <a:gd name="T13" fmla="*/ 1150 h 1799"/>
                    <a:gd name="T14" fmla="*/ 986 w 1187"/>
                    <a:gd name="T15" fmla="*/ 1234 h 1799"/>
                    <a:gd name="T16" fmla="*/ 986 w 1187"/>
                    <a:gd name="T17" fmla="*/ 1318 h 1799"/>
                    <a:gd name="T18" fmla="*/ 943 w 1187"/>
                    <a:gd name="T19" fmla="*/ 1349 h 1799"/>
                    <a:gd name="T20" fmla="*/ 881 w 1187"/>
                    <a:gd name="T21" fmla="*/ 1463 h 1799"/>
                    <a:gd name="T22" fmla="*/ 857 w 1187"/>
                    <a:gd name="T23" fmla="*/ 1561 h 1799"/>
                    <a:gd name="T24" fmla="*/ 799 w 1187"/>
                    <a:gd name="T25" fmla="*/ 1695 h 1799"/>
                    <a:gd name="T26" fmla="*/ 766 w 1187"/>
                    <a:gd name="T27" fmla="*/ 1725 h 1799"/>
                    <a:gd name="T28" fmla="*/ 694 w 1187"/>
                    <a:gd name="T29" fmla="*/ 1792 h 1799"/>
                    <a:gd name="T30" fmla="*/ 607 w 1187"/>
                    <a:gd name="T31" fmla="*/ 1770 h 1799"/>
                    <a:gd name="T32" fmla="*/ 597 w 1187"/>
                    <a:gd name="T33" fmla="*/ 1706 h 1799"/>
                    <a:gd name="T34" fmla="*/ 558 w 1187"/>
                    <a:gd name="T35" fmla="*/ 1617 h 1799"/>
                    <a:gd name="T36" fmla="*/ 550 w 1187"/>
                    <a:gd name="T37" fmla="*/ 1541 h 1799"/>
                    <a:gd name="T38" fmla="*/ 539 w 1187"/>
                    <a:gd name="T39" fmla="*/ 1491 h 1799"/>
                    <a:gd name="T40" fmla="*/ 502 w 1187"/>
                    <a:gd name="T41" fmla="*/ 1435 h 1799"/>
                    <a:gd name="T42" fmla="*/ 478 w 1187"/>
                    <a:gd name="T43" fmla="*/ 1362 h 1799"/>
                    <a:gd name="T44" fmla="*/ 511 w 1187"/>
                    <a:gd name="T45" fmla="*/ 1240 h 1799"/>
                    <a:gd name="T46" fmla="*/ 496 w 1187"/>
                    <a:gd name="T47" fmla="*/ 1067 h 1799"/>
                    <a:gd name="T48" fmla="*/ 443 w 1187"/>
                    <a:gd name="T49" fmla="*/ 980 h 1799"/>
                    <a:gd name="T50" fmla="*/ 436 w 1187"/>
                    <a:gd name="T51" fmla="*/ 843 h 1799"/>
                    <a:gd name="T52" fmla="*/ 360 w 1187"/>
                    <a:gd name="T53" fmla="*/ 793 h 1799"/>
                    <a:gd name="T54" fmla="*/ 261 w 1187"/>
                    <a:gd name="T55" fmla="*/ 807 h 1799"/>
                    <a:gd name="T56" fmla="*/ 56 w 1187"/>
                    <a:gd name="T57" fmla="*/ 698 h 1799"/>
                    <a:gd name="T58" fmla="*/ 10 w 1187"/>
                    <a:gd name="T59" fmla="*/ 522 h 1799"/>
                    <a:gd name="T60" fmla="*/ 47 w 1187"/>
                    <a:gd name="T61" fmla="*/ 396 h 1799"/>
                    <a:gd name="T62" fmla="*/ 115 w 1187"/>
                    <a:gd name="T63" fmla="*/ 260 h 1799"/>
                    <a:gd name="T64" fmla="*/ 216 w 1187"/>
                    <a:gd name="T65" fmla="*/ 156 h 1799"/>
                    <a:gd name="T66" fmla="*/ 292 w 1187"/>
                    <a:gd name="T67" fmla="*/ 47 h 1799"/>
                    <a:gd name="T68" fmla="*/ 362 w 1187"/>
                    <a:gd name="T69" fmla="*/ 75 h 1799"/>
                    <a:gd name="T70" fmla="*/ 437 w 1187"/>
                    <a:gd name="T71" fmla="*/ 28 h 1799"/>
                    <a:gd name="T72" fmla="*/ 490 w 1187"/>
                    <a:gd name="T73" fmla="*/ 6 h 1799"/>
                    <a:gd name="T74" fmla="*/ 531 w 1187"/>
                    <a:gd name="T75" fmla="*/ 61 h 1799"/>
                    <a:gd name="T76" fmla="*/ 612 w 1187"/>
                    <a:gd name="T77" fmla="*/ 151 h 1799"/>
                    <a:gd name="T78" fmla="*/ 669 w 1187"/>
                    <a:gd name="T79" fmla="*/ 109 h 1799"/>
                    <a:gd name="T80" fmla="*/ 754 w 1187"/>
                    <a:gd name="T81" fmla="*/ 140 h 1799"/>
                    <a:gd name="T82" fmla="*/ 848 w 1187"/>
                    <a:gd name="T83" fmla="*/ 137 h 1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87" h="1799">
                      <a:moveTo>
                        <a:pt x="887" y="215"/>
                      </a:moveTo>
                      <a:lnTo>
                        <a:pt x="906" y="290"/>
                      </a:lnTo>
                      <a:lnTo>
                        <a:pt x="943" y="405"/>
                      </a:lnTo>
                      <a:lnTo>
                        <a:pt x="1017" y="589"/>
                      </a:lnTo>
                      <a:lnTo>
                        <a:pt x="1044" y="611"/>
                      </a:lnTo>
                      <a:lnTo>
                        <a:pt x="1062" y="664"/>
                      </a:lnTo>
                      <a:lnTo>
                        <a:pt x="1120" y="662"/>
                      </a:lnTo>
                      <a:lnTo>
                        <a:pt x="1159" y="645"/>
                      </a:lnTo>
                      <a:lnTo>
                        <a:pt x="1186" y="645"/>
                      </a:lnTo>
                      <a:lnTo>
                        <a:pt x="1184" y="718"/>
                      </a:lnTo>
                      <a:lnTo>
                        <a:pt x="1174" y="757"/>
                      </a:lnTo>
                      <a:lnTo>
                        <a:pt x="1067" y="919"/>
                      </a:lnTo>
                      <a:lnTo>
                        <a:pt x="970" y="1086"/>
                      </a:lnTo>
                      <a:lnTo>
                        <a:pt x="972" y="1150"/>
                      </a:lnTo>
                      <a:lnTo>
                        <a:pt x="999" y="1198"/>
                      </a:lnTo>
                      <a:lnTo>
                        <a:pt x="986" y="1234"/>
                      </a:lnTo>
                      <a:lnTo>
                        <a:pt x="994" y="1281"/>
                      </a:lnTo>
                      <a:lnTo>
                        <a:pt x="986" y="1318"/>
                      </a:lnTo>
                      <a:lnTo>
                        <a:pt x="962" y="1349"/>
                      </a:lnTo>
                      <a:lnTo>
                        <a:pt x="943" y="1349"/>
                      </a:lnTo>
                      <a:lnTo>
                        <a:pt x="910" y="1402"/>
                      </a:lnTo>
                      <a:lnTo>
                        <a:pt x="881" y="1463"/>
                      </a:lnTo>
                      <a:lnTo>
                        <a:pt x="887" y="1530"/>
                      </a:lnTo>
                      <a:lnTo>
                        <a:pt x="857" y="1561"/>
                      </a:lnTo>
                      <a:lnTo>
                        <a:pt x="830" y="1630"/>
                      </a:lnTo>
                      <a:lnTo>
                        <a:pt x="799" y="1695"/>
                      </a:lnTo>
                      <a:lnTo>
                        <a:pt x="782" y="1720"/>
                      </a:lnTo>
                      <a:lnTo>
                        <a:pt x="766" y="1725"/>
                      </a:lnTo>
                      <a:lnTo>
                        <a:pt x="739" y="1767"/>
                      </a:lnTo>
                      <a:lnTo>
                        <a:pt x="694" y="1792"/>
                      </a:lnTo>
                      <a:lnTo>
                        <a:pt x="638" y="1798"/>
                      </a:lnTo>
                      <a:lnTo>
                        <a:pt x="607" y="1770"/>
                      </a:lnTo>
                      <a:lnTo>
                        <a:pt x="603" y="1742"/>
                      </a:lnTo>
                      <a:lnTo>
                        <a:pt x="597" y="1706"/>
                      </a:lnTo>
                      <a:lnTo>
                        <a:pt x="576" y="1686"/>
                      </a:lnTo>
                      <a:lnTo>
                        <a:pt x="558" y="1617"/>
                      </a:lnTo>
                      <a:lnTo>
                        <a:pt x="552" y="1583"/>
                      </a:lnTo>
                      <a:lnTo>
                        <a:pt x="550" y="1541"/>
                      </a:lnTo>
                      <a:lnTo>
                        <a:pt x="541" y="1510"/>
                      </a:lnTo>
                      <a:lnTo>
                        <a:pt x="539" y="1491"/>
                      </a:lnTo>
                      <a:lnTo>
                        <a:pt x="521" y="1460"/>
                      </a:lnTo>
                      <a:lnTo>
                        <a:pt x="502" y="1435"/>
                      </a:lnTo>
                      <a:lnTo>
                        <a:pt x="488" y="1393"/>
                      </a:lnTo>
                      <a:lnTo>
                        <a:pt x="478" y="1362"/>
                      </a:lnTo>
                      <a:lnTo>
                        <a:pt x="482" y="1312"/>
                      </a:lnTo>
                      <a:lnTo>
                        <a:pt x="511" y="1240"/>
                      </a:lnTo>
                      <a:lnTo>
                        <a:pt x="517" y="1159"/>
                      </a:lnTo>
                      <a:lnTo>
                        <a:pt x="496" y="1067"/>
                      </a:lnTo>
                      <a:lnTo>
                        <a:pt x="465" y="1030"/>
                      </a:lnTo>
                      <a:lnTo>
                        <a:pt x="443" y="980"/>
                      </a:lnTo>
                      <a:lnTo>
                        <a:pt x="451" y="902"/>
                      </a:lnTo>
                      <a:lnTo>
                        <a:pt x="436" y="843"/>
                      </a:lnTo>
                      <a:lnTo>
                        <a:pt x="399" y="838"/>
                      </a:lnTo>
                      <a:lnTo>
                        <a:pt x="360" y="793"/>
                      </a:lnTo>
                      <a:lnTo>
                        <a:pt x="311" y="768"/>
                      </a:lnTo>
                      <a:lnTo>
                        <a:pt x="261" y="807"/>
                      </a:lnTo>
                      <a:lnTo>
                        <a:pt x="128" y="796"/>
                      </a:lnTo>
                      <a:lnTo>
                        <a:pt x="56" y="698"/>
                      </a:lnTo>
                      <a:lnTo>
                        <a:pt x="0" y="567"/>
                      </a:lnTo>
                      <a:lnTo>
                        <a:pt x="10" y="522"/>
                      </a:lnTo>
                      <a:lnTo>
                        <a:pt x="35" y="489"/>
                      </a:lnTo>
                      <a:lnTo>
                        <a:pt x="47" y="396"/>
                      </a:lnTo>
                      <a:lnTo>
                        <a:pt x="64" y="329"/>
                      </a:lnTo>
                      <a:lnTo>
                        <a:pt x="115" y="260"/>
                      </a:lnTo>
                      <a:lnTo>
                        <a:pt x="167" y="229"/>
                      </a:lnTo>
                      <a:lnTo>
                        <a:pt x="216" y="156"/>
                      </a:lnTo>
                      <a:lnTo>
                        <a:pt x="227" y="126"/>
                      </a:lnTo>
                      <a:lnTo>
                        <a:pt x="292" y="47"/>
                      </a:lnTo>
                      <a:lnTo>
                        <a:pt x="332" y="78"/>
                      </a:lnTo>
                      <a:lnTo>
                        <a:pt x="362" y="75"/>
                      </a:lnTo>
                      <a:lnTo>
                        <a:pt x="397" y="34"/>
                      </a:lnTo>
                      <a:lnTo>
                        <a:pt x="437" y="28"/>
                      </a:lnTo>
                      <a:lnTo>
                        <a:pt x="465" y="39"/>
                      </a:lnTo>
                      <a:lnTo>
                        <a:pt x="490" y="6"/>
                      </a:lnTo>
                      <a:lnTo>
                        <a:pt x="523" y="0"/>
                      </a:lnTo>
                      <a:lnTo>
                        <a:pt x="531" y="61"/>
                      </a:lnTo>
                      <a:lnTo>
                        <a:pt x="552" y="106"/>
                      </a:lnTo>
                      <a:lnTo>
                        <a:pt x="612" y="151"/>
                      </a:lnTo>
                      <a:lnTo>
                        <a:pt x="663" y="159"/>
                      </a:lnTo>
                      <a:lnTo>
                        <a:pt x="669" y="109"/>
                      </a:lnTo>
                      <a:lnTo>
                        <a:pt x="708" y="109"/>
                      </a:lnTo>
                      <a:lnTo>
                        <a:pt x="754" y="140"/>
                      </a:lnTo>
                      <a:lnTo>
                        <a:pt x="805" y="156"/>
                      </a:lnTo>
                      <a:lnTo>
                        <a:pt x="848" y="137"/>
                      </a:lnTo>
                      <a:lnTo>
                        <a:pt x="887" y="215"/>
                      </a:lnTo>
                    </a:path>
                  </a:pathLst>
                </a:custGeom>
                <a:solidFill>
                  <a:schemeClr val="bg1"/>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grpSp>
              <p:nvGrpSpPr>
                <p:cNvPr id="1051" name="Group 27">
                  <a:extLst>
                    <a:ext uri="{FF2B5EF4-FFF2-40B4-BE49-F238E27FC236}">
                      <a16:creationId xmlns:a16="http://schemas.microsoft.com/office/drawing/2014/main" id="{6ED821F6-7CB8-B3C8-3B66-143017C21E49}"/>
                    </a:ext>
                  </a:extLst>
                </p:cNvPr>
                <p:cNvGrpSpPr>
                  <a:grpSpLocks/>
                </p:cNvGrpSpPr>
                <p:nvPr/>
              </p:nvGrpSpPr>
              <p:grpSpPr bwMode="auto">
                <a:xfrm>
                  <a:off x="2395" y="617"/>
                  <a:ext cx="526" cy="620"/>
                  <a:chOff x="2395" y="617"/>
                  <a:chExt cx="526" cy="620"/>
                </a:xfrm>
              </p:grpSpPr>
              <p:grpSp>
                <p:nvGrpSpPr>
                  <p:cNvPr id="1049" name="Group 25">
                    <a:extLst>
                      <a:ext uri="{FF2B5EF4-FFF2-40B4-BE49-F238E27FC236}">
                        <a16:creationId xmlns:a16="http://schemas.microsoft.com/office/drawing/2014/main" id="{C5313027-0DD8-6F5F-1964-5E380FA47055}"/>
                      </a:ext>
                    </a:extLst>
                  </p:cNvPr>
                  <p:cNvGrpSpPr>
                    <a:grpSpLocks/>
                  </p:cNvGrpSpPr>
                  <p:nvPr/>
                </p:nvGrpSpPr>
                <p:grpSpPr bwMode="auto">
                  <a:xfrm>
                    <a:off x="2603" y="1004"/>
                    <a:ext cx="165" cy="233"/>
                    <a:chOff x="2603" y="1004"/>
                    <a:chExt cx="165" cy="233"/>
                  </a:xfrm>
                </p:grpSpPr>
                <p:sp>
                  <p:nvSpPr>
                    <p:cNvPr id="1047" name="Freeform 23">
                      <a:extLst>
                        <a:ext uri="{FF2B5EF4-FFF2-40B4-BE49-F238E27FC236}">
                          <a16:creationId xmlns:a16="http://schemas.microsoft.com/office/drawing/2014/main" id="{0FD46E81-92EF-E110-581B-8474BA37278F}"/>
                        </a:ext>
                      </a:extLst>
                    </p:cNvPr>
                    <p:cNvSpPr>
                      <a:spLocks/>
                    </p:cNvSpPr>
                    <p:nvPr/>
                  </p:nvSpPr>
                  <p:spPr bwMode="auto">
                    <a:xfrm>
                      <a:off x="2603" y="1089"/>
                      <a:ext cx="78" cy="132"/>
                    </a:xfrm>
                    <a:custGeom>
                      <a:avLst/>
                      <a:gdLst>
                        <a:gd name="T0" fmla="*/ 18 w 78"/>
                        <a:gd name="T1" fmla="*/ 40 h 132"/>
                        <a:gd name="T2" fmla="*/ 24 w 78"/>
                        <a:gd name="T3" fmla="*/ 26 h 132"/>
                        <a:gd name="T4" fmla="*/ 38 w 78"/>
                        <a:gd name="T5" fmla="*/ 26 h 132"/>
                        <a:gd name="T6" fmla="*/ 57 w 78"/>
                        <a:gd name="T7" fmla="*/ 0 h 132"/>
                        <a:gd name="T8" fmla="*/ 63 w 78"/>
                        <a:gd name="T9" fmla="*/ 17 h 132"/>
                        <a:gd name="T10" fmla="*/ 73 w 78"/>
                        <a:gd name="T11" fmla="*/ 17 h 132"/>
                        <a:gd name="T12" fmla="*/ 77 w 78"/>
                        <a:gd name="T13" fmla="*/ 26 h 132"/>
                        <a:gd name="T14" fmla="*/ 71 w 78"/>
                        <a:gd name="T15" fmla="*/ 40 h 132"/>
                        <a:gd name="T16" fmla="*/ 63 w 78"/>
                        <a:gd name="T17" fmla="*/ 46 h 132"/>
                        <a:gd name="T18" fmla="*/ 63 w 78"/>
                        <a:gd name="T19" fmla="*/ 57 h 132"/>
                        <a:gd name="T20" fmla="*/ 61 w 78"/>
                        <a:gd name="T21" fmla="*/ 63 h 132"/>
                        <a:gd name="T22" fmla="*/ 59 w 78"/>
                        <a:gd name="T23" fmla="*/ 71 h 132"/>
                        <a:gd name="T24" fmla="*/ 63 w 78"/>
                        <a:gd name="T25" fmla="*/ 83 h 132"/>
                        <a:gd name="T26" fmla="*/ 57 w 78"/>
                        <a:gd name="T27" fmla="*/ 94 h 132"/>
                        <a:gd name="T28" fmla="*/ 51 w 78"/>
                        <a:gd name="T29" fmla="*/ 100 h 132"/>
                        <a:gd name="T30" fmla="*/ 45 w 78"/>
                        <a:gd name="T31" fmla="*/ 100 h 132"/>
                        <a:gd name="T32" fmla="*/ 43 w 78"/>
                        <a:gd name="T33" fmla="*/ 103 h 132"/>
                        <a:gd name="T34" fmla="*/ 41 w 78"/>
                        <a:gd name="T35" fmla="*/ 111 h 132"/>
                        <a:gd name="T36" fmla="*/ 32 w 78"/>
                        <a:gd name="T37" fmla="*/ 114 h 132"/>
                        <a:gd name="T38" fmla="*/ 30 w 78"/>
                        <a:gd name="T39" fmla="*/ 111 h 132"/>
                        <a:gd name="T40" fmla="*/ 22 w 78"/>
                        <a:gd name="T41" fmla="*/ 120 h 132"/>
                        <a:gd name="T42" fmla="*/ 20 w 78"/>
                        <a:gd name="T43" fmla="*/ 122 h 132"/>
                        <a:gd name="T44" fmla="*/ 10 w 78"/>
                        <a:gd name="T45" fmla="*/ 131 h 132"/>
                        <a:gd name="T46" fmla="*/ 6 w 78"/>
                        <a:gd name="T47" fmla="*/ 131 h 132"/>
                        <a:gd name="T48" fmla="*/ 4 w 78"/>
                        <a:gd name="T49" fmla="*/ 125 h 132"/>
                        <a:gd name="T50" fmla="*/ 2 w 78"/>
                        <a:gd name="T51" fmla="*/ 111 h 132"/>
                        <a:gd name="T52" fmla="*/ 0 w 78"/>
                        <a:gd name="T53" fmla="*/ 108 h 132"/>
                        <a:gd name="T54" fmla="*/ 0 w 78"/>
                        <a:gd name="T55" fmla="*/ 97 h 132"/>
                        <a:gd name="T56" fmla="*/ 6 w 78"/>
                        <a:gd name="T57" fmla="*/ 91 h 132"/>
                        <a:gd name="T58" fmla="*/ 12 w 78"/>
                        <a:gd name="T59" fmla="*/ 85 h 132"/>
                        <a:gd name="T60" fmla="*/ 16 w 78"/>
                        <a:gd name="T61" fmla="*/ 74 h 132"/>
                        <a:gd name="T62" fmla="*/ 22 w 78"/>
                        <a:gd name="T63" fmla="*/ 74 h 132"/>
                        <a:gd name="T64" fmla="*/ 26 w 78"/>
                        <a:gd name="T65" fmla="*/ 77 h 132"/>
                        <a:gd name="T66" fmla="*/ 32 w 78"/>
                        <a:gd name="T67" fmla="*/ 74 h 132"/>
                        <a:gd name="T68" fmla="*/ 26 w 78"/>
                        <a:gd name="T69" fmla="*/ 71 h 132"/>
                        <a:gd name="T70" fmla="*/ 18 w 78"/>
                        <a:gd name="T71" fmla="*/ 4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8" h="132">
                          <a:moveTo>
                            <a:pt x="18" y="40"/>
                          </a:moveTo>
                          <a:lnTo>
                            <a:pt x="24" y="26"/>
                          </a:lnTo>
                          <a:lnTo>
                            <a:pt x="38" y="26"/>
                          </a:lnTo>
                          <a:lnTo>
                            <a:pt x="57" y="0"/>
                          </a:lnTo>
                          <a:lnTo>
                            <a:pt x="63" y="17"/>
                          </a:lnTo>
                          <a:lnTo>
                            <a:pt x="73" y="17"/>
                          </a:lnTo>
                          <a:lnTo>
                            <a:pt x="77" y="26"/>
                          </a:lnTo>
                          <a:lnTo>
                            <a:pt x="71" y="40"/>
                          </a:lnTo>
                          <a:lnTo>
                            <a:pt x="63" y="46"/>
                          </a:lnTo>
                          <a:lnTo>
                            <a:pt x="63" y="57"/>
                          </a:lnTo>
                          <a:lnTo>
                            <a:pt x="61" y="63"/>
                          </a:lnTo>
                          <a:lnTo>
                            <a:pt x="59" y="71"/>
                          </a:lnTo>
                          <a:lnTo>
                            <a:pt x="63" y="83"/>
                          </a:lnTo>
                          <a:lnTo>
                            <a:pt x="57" y="94"/>
                          </a:lnTo>
                          <a:lnTo>
                            <a:pt x="51" y="100"/>
                          </a:lnTo>
                          <a:lnTo>
                            <a:pt x="45" y="100"/>
                          </a:lnTo>
                          <a:lnTo>
                            <a:pt x="43" y="103"/>
                          </a:lnTo>
                          <a:lnTo>
                            <a:pt x="41" y="111"/>
                          </a:lnTo>
                          <a:lnTo>
                            <a:pt x="32" y="114"/>
                          </a:lnTo>
                          <a:lnTo>
                            <a:pt x="30" y="111"/>
                          </a:lnTo>
                          <a:lnTo>
                            <a:pt x="22" y="120"/>
                          </a:lnTo>
                          <a:lnTo>
                            <a:pt x="20" y="122"/>
                          </a:lnTo>
                          <a:lnTo>
                            <a:pt x="10" y="131"/>
                          </a:lnTo>
                          <a:lnTo>
                            <a:pt x="6" y="131"/>
                          </a:lnTo>
                          <a:lnTo>
                            <a:pt x="4" y="125"/>
                          </a:lnTo>
                          <a:lnTo>
                            <a:pt x="2" y="111"/>
                          </a:lnTo>
                          <a:lnTo>
                            <a:pt x="0" y="108"/>
                          </a:lnTo>
                          <a:lnTo>
                            <a:pt x="0" y="97"/>
                          </a:lnTo>
                          <a:lnTo>
                            <a:pt x="6" y="91"/>
                          </a:lnTo>
                          <a:lnTo>
                            <a:pt x="12" y="85"/>
                          </a:lnTo>
                          <a:lnTo>
                            <a:pt x="16" y="74"/>
                          </a:lnTo>
                          <a:lnTo>
                            <a:pt x="22" y="74"/>
                          </a:lnTo>
                          <a:lnTo>
                            <a:pt x="26" y="77"/>
                          </a:lnTo>
                          <a:lnTo>
                            <a:pt x="32" y="74"/>
                          </a:lnTo>
                          <a:lnTo>
                            <a:pt x="26" y="71"/>
                          </a:lnTo>
                          <a:lnTo>
                            <a:pt x="18" y="40"/>
                          </a:lnTo>
                        </a:path>
                      </a:pathLst>
                    </a:custGeom>
                    <a:solidFill>
                      <a:schemeClr val="bg1"/>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sp>
                  <p:nvSpPr>
                    <p:cNvPr id="1048" name="Freeform 24">
                      <a:extLst>
                        <a:ext uri="{FF2B5EF4-FFF2-40B4-BE49-F238E27FC236}">
                          <a16:creationId xmlns:a16="http://schemas.microsoft.com/office/drawing/2014/main" id="{5D3E3E92-BF2F-8C3D-7660-D113D6046BD6}"/>
                        </a:ext>
                      </a:extLst>
                    </p:cNvPr>
                    <p:cNvSpPr>
                      <a:spLocks/>
                    </p:cNvSpPr>
                    <p:nvPr/>
                  </p:nvSpPr>
                  <p:spPr bwMode="auto">
                    <a:xfrm>
                      <a:off x="2674" y="1004"/>
                      <a:ext cx="94" cy="233"/>
                    </a:xfrm>
                    <a:custGeom>
                      <a:avLst/>
                      <a:gdLst>
                        <a:gd name="T0" fmla="*/ 36 w 94"/>
                        <a:gd name="T1" fmla="*/ 25 h 233"/>
                        <a:gd name="T2" fmla="*/ 57 w 94"/>
                        <a:gd name="T3" fmla="*/ 22 h 233"/>
                        <a:gd name="T4" fmla="*/ 65 w 94"/>
                        <a:gd name="T5" fmla="*/ 14 h 233"/>
                        <a:gd name="T6" fmla="*/ 75 w 94"/>
                        <a:gd name="T7" fmla="*/ 6 h 233"/>
                        <a:gd name="T8" fmla="*/ 93 w 94"/>
                        <a:gd name="T9" fmla="*/ 3 h 233"/>
                        <a:gd name="T10" fmla="*/ 87 w 94"/>
                        <a:gd name="T11" fmla="*/ 22 h 233"/>
                        <a:gd name="T12" fmla="*/ 79 w 94"/>
                        <a:gd name="T13" fmla="*/ 28 h 233"/>
                        <a:gd name="T14" fmla="*/ 67 w 94"/>
                        <a:gd name="T15" fmla="*/ 45 h 233"/>
                        <a:gd name="T16" fmla="*/ 81 w 94"/>
                        <a:gd name="T17" fmla="*/ 45 h 233"/>
                        <a:gd name="T18" fmla="*/ 93 w 94"/>
                        <a:gd name="T19" fmla="*/ 45 h 233"/>
                        <a:gd name="T20" fmla="*/ 85 w 94"/>
                        <a:gd name="T21" fmla="*/ 64 h 233"/>
                        <a:gd name="T22" fmla="*/ 71 w 94"/>
                        <a:gd name="T23" fmla="*/ 73 h 233"/>
                        <a:gd name="T24" fmla="*/ 69 w 94"/>
                        <a:gd name="T25" fmla="*/ 87 h 233"/>
                        <a:gd name="T26" fmla="*/ 81 w 94"/>
                        <a:gd name="T27" fmla="*/ 106 h 233"/>
                        <a:gd name="T28" fmla="*/ 87 w 94"/>
                        <a:gd name="T29" fmla="*/ 126 h 233"/>
                        <a:gd name="T30" fmla="*/ 93 w 94"/>
                        <a:gd name="T31" fmla="*/ 151 h 233"/>
                        <a:gd name="T32" fmla="*/ 89 w 94"/>
                        <a:gd name="T33" fmla="*/ 182 h 233"/>
                        <a:gd name="T34" fmla="*/ 79 w 94"/>
                        <a:gd name="T35" fmla="*/ 196 h 233"/>
                        <a:gd name="T36" fmla="*/ 87 w 94"/>
                        <a:gd name="T37" fmla="*/ 218 h 233"/>
                        <a:gd name="T38" fmla="*/ 65 w 94"/>
                        <a:gd name="T39" fmla="*/ 218 h 233"/>
                        <a:gd name="T40" fmla="*/ 53 w 94"/>
                        <a:gd name="T41" fmla="*/ 215 h 233"/>
                        <a:gd name="T42" fmla="*/ 36 w 94"/>
                        <a:gd name="T43" fmla="*/ 224 h 233"/>
                        <a:gd name="T44" fmla="*/ 26 w 94"/>
                        <a:gd name="T45" fmla="*/ 226 h 233"/>
                        <a:gd name="T46" fmla="*/ 14 w 94"/>
                        <a:gd name="T47" fmla="*/ 229 h 233"/>
                        <a:gd name="T48" fmla="*/ 4 w 94"/>
                        <a:gd name="T49" fmla="*/ 221 h 233"/>
                        <a:gd name="T50" fmla="*/ 0 w 94"/>
                        <a:gd name="T51" fmla="*/ 207 h 233"/>
                        <a:gd name="T52" fmla="*/ 10 w 94"/>
                        <a:gd name="T53" fmla="*/ 193 h 233"/>
                        <a:gd name="T54" fmla="*/ 24 w 94"/>
                        <a:gd name="T55" fmla="*/ 190 h 233"/>
                        <a:gd name="T56" fmla="*/ 16 w 94"/>
                        <a:gd name="T57" fmla="*/ 182 h 233"/>
                        <a:gd name="T58" fmla="*/ 16 w 94"/>
                        <a:gd name="T59" fmla="*/ 168 h 233"/>
                        <a:gd name="T60" fmla="*/ 28 w 94"/>
                        <a:gd name="T61" fmla="*/ 159 h 233"/>
                        <a:gd name="T62" fmla="*/ 38 w 94"/>
                        <a:gd name="T63" fmla="*/ 157 h 233"/>
                        <a:gd name="T64" fmla="*/ 44 w 94"/>
                        <a:gd name="T65" fmla="*/ 131 h 233"/>
                        <a:gd name="T66" fmla="*/ 49 w 94"/>
                        <a:gd name="T67" fmla="*/ 106 h 233"/>
                        <a:gd name="T68" fmla="*/ 40 w 94"/>
                        <a:gd name="T69" fmla="*/ 89 h 233"/>
                        <a:gd name="T70" fmla="*/ 20 w 94"/>
                        <a:gd name="T71" fmla="*/ 84 h 233"/>
                        <a:gd name="T72" fmla="*/ 30 w 94"/>
                        <a:gd name="T73" fmla="*/ 3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4" h="233">
                          <a:moveTo>
                            <a:pt x="30" y="34"/>
                          </a:moveTo>
                          <a:lnTo>
                            <a:pt x="36" y="25"/>
                          </a:lnTo>
                          <a:lnTo>
                            <a:pt x="53" y="28"/>
                          </a:lnTo>
                          <a:lnTo>
                            <a:pt x="57" y="22"/>
                          </a:lnTo>
                          <a:lnTo>
                            <a:pt x="61" y="14"/>
                          </a:lnTo>
                          <a:lnTo>
                            <a:pt x="65" y="14"/>
                          </a:lnTo>
                          <a:lnTo>
                            <a:pt x="69" y="11"/>
                          </a:lnTo>
                          <a:lnTo>
                            <a:pt x="75" y="6"/>
                          </a:lnTo>
                          <a:lnTo>
                            <a:pt x="83" y="0"/>
                          </a:lnTo>
                          <a:lnTo>
                            <a:pt x="93" y="3"/>
                          </a:lnTo>
                          <a:lnTo>
                            <a:pt x="91" y="14"/>
                          </a:lnTo>
                          <a:lnTo>
                            <a:pt x="87" y="22"/>
                          </a:lnTo>
                          <a:lnTo>
                            <a:pt x="83" y="25"/>
                          </a:lnTo>
                          <a:lnTo>
                            <a:pt x="79" y="28"/>
                          </a:lnTo>
                          <a:lnTo>
                            <a:pt x="67" y="34"/>
                          </a:lnTo>
                          <a:lnTo>
                            <a:pt x="67" y="45"/>
                          </a:lnTo>
                          <a:lnTo>
                            <a:pt x="69" y="50"/>
                          </a:lnTo>
                          <a:lnTo>
                            <a:pt x="81" y="45"/>
                          </a:lnTo>
                          <a:lnTo>
                            <a:pt x="91" y="39"/>
                          </a:lnTo>
                          <a:lnTo>
                            <a:pt x="93" y="45"/>
                          </a:lnTo>
                          <a:lnTo>
                            <a:pt x="93" y="61"/>
                          </a:lnTo>
                          <a:lnTo>
                            <a:pt x="85" y="64"/>
                          </a:lnTo>
                          <a:lnTo>
                            <a:pt x="77" y="64"/>
                          </a:lnTo>
                          <a:lnTo>
                            <a:pt x="71" y="73"/>
                          </a:lnTo>
                          <a:lnTo>
                            <a:pt x="69" y="78"/>
                          </a:lnTo>
                          <a:lnTo>
                            <a:pt x="69" y="87"/>
                          </a:lnTo>
                          <a:lnTo>
                            <a:pt x="75" y="98"/>
                          </a:lnTo>
                          <a:lnTo>
                            <a:pt x="81" y="106"/>
                          </a:lnTo>
                          <a:lnTo>
                            <a:pt x="85" y="115"/>
                          </a:lnTo>
                          <a:lnTo>
                            <a:pt x="87" y="126"/>
                          </a:lnTo>
                          <a:lnTo>
                            <a:pt x="89" y="137"/>
                          </a:lnTo>
                          <a:lnTo>
                            <a:pt x="93" y="151"/>
                          </a:lnTo>
                          <a:lnTo>
                            <a:pt x="93" y="171"/>
                          </a:lnTo>
                          <a:lnTo>
                            <a:pt x="89" y="182"/>
                          </a:lnTo>
                          <a:lnTo>
                            <a:pt x="81" y="190"/>
                          </a:lnTo>
                          <a:lnTo>
                            <a:pt x="79" y="196"/>
                          </a:lnTo>
                          <a:lnTo>
                            <a:pt x="83" y="207"/>
                          </a:lnTo>
                          <a:lnTo>
                            <a:pt x="87" y="218"/>
                          </a:lnTo>
                          <a:lnTo>
                            <a:pt x="75" y="218"/>
                          </a:lnTo>
                          <a:lnTo>
                            <a:pt x="65" y="218"/>
                          </a:lnTo>
                          <a:lnTo>
                            <a:pt x="61" y="215"/>
                          </a:lnTo>
                          <a:lnTo>
                            <a:pt x="53" y="215"/>
                          </a:lnTo>
                          <a:lnTo>
                            <a:pt x="44" y="218"/>
                          </a:lnTo>
                          <a:lnTo>
                            <a:pt x="36" y="224"/>
                          </a:lnTo>
                          <a:lnTo>
                            <a:pt x="30" y="224"/>
                          </a:lnTo>
                          <a:lnTo>
                            <a:pt x="26" y="226"/>
                          </a:lnTo>
                          <a:lnTo>
                            <a:pt x="16" y="232"/>
                          </a:lnTo>
                          <a:lnTo>
                            <a:pt x="14" y="229"/>
                          </a:lnTo>
                          <a:lnTo>
                            <a:pt x="10" y="224"/>
                          </a:lnTo>
                          <a:lnTo>
                            <a:pt x="4" y="221"/>
                          </a:lnTo>
                          <a:lnTo>
                            <a:pt x="0" y="218"/>
                          </a:lnTo>
                          <a:lnTo>
                            <a:pt x="0" y="207"/>
                          </a:lnTo>
                          <a:lnTo>
                            <a:pt x="4" y="193"/>
                          </a:lnTo>
                          <a:lnTo>
                            <a:pt x="10" y="193"/>
                          </a:lnTo>
                          <a:lnTo>
                            <a:pt x="16" y="190"/>
                          </a:lnTo>
                          <a:lnTo>
                            <a:pt x="24" y="190"/>
                          </a:lnTo>
                          <a:lnTo>
                            <a:pt x="24" y="187"/>
                          </a:lnTo>
                          <a:lnTo>
                            <a:pt x="16" y="182"/>
                          </a:lnTo>
                          <a:lnTo>
                            <a:pt x="16" y="173"/>
                          </a:lnTo>
                          <a:lnTo>
                            <a:pt x="16" y="168"/>
                          </a:lnTo>
                          <a:lnTo>
                            <a:pt x="24" y="162"/>
                          </a:lnTo>
                          <a:lnTo>
                            <a:pt x="28" y="159"/>
                          </a:lnTo>
                          <a:lnTo>
                            <a:pt x="32" y="157"/>
                          </a:lnTo>
                          <a:lnTo>
                            <a:pt x="38" y="157"/>
                          </a:lnTo>
                          <a:lnTo>
                            <a:pt x="42" y="154"/>
                          </a:lnTo>
                          <a:lnTo>
                            <a:pt x="44" y="131"/>
                          </a:lnTo>
                          <a:lnTo>
                            <a:pt x="49" y="115"/>
                          </a:lnTo>
                          <a:lnTo>
                            <a:pt x="49" y="106"/>
                          </a:lnTo>
                          <a:lnTo>
                            <a:pt x="36" y="103"/>
                          </a:lnTo>
                          <a:lnTo>
                            <a:pt x="40" y="89"/>
                          </a:lnTo>
                          <a:lnTo>
                            <a:pt x="30" y="81"/>
                          </a:lnTo>
                          <a:lnTo>
                            <a:pt x="20" y="84"/>
                          </a:lnTo>
                          <a:lnTo>
                            <a:pt x="32" y="64"/>
                          </a:lnTo>
                          <a:lnTo>
                            <a:pt x="30" y="34"/>
                          </a:lnTo>
                        </a:path>
                      </a:pathLst>
                    </a:custGeom>
                    <a:solidFill>
                      <a:schemeClr val="bg1"/>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grpSp>
              <p:sp>
                <p:nvSpPr>
                  <p:cNvPr id="1050" name="Freeform 26">
                    <a:extLst>
                      <a:ext uri="{FF2B5EF4-FFF2-40B4-BE49-F238E27FC236}">
                        <a16:creationId xmlns:a16="http://schemas.microsoft.com/office/drawing/2014/main" id="{4FAB9365-B0A9-7F6E-37F9-21175428A566}"/>
                      </a:ext>
                    </a:extLst>
                  </p:cNvPr>
                  <p:cNvSpPr>
                    <a:spLocks/>
                  </p:cNvSpPr>
                  <p:nvPr/>
                </p:nvSpPr>
                <p:spPr bwMode="auto">
                  <a:xfrm>
                    <a:off x="2395" y="617"/>
                    <a:ext cx="526" cy="390"/>
                  </a:xfrm>
                  <a:custGeom>
                    <a:avLst/>
                    <a:gdLst>
                      <a:gd name="T0" fmla="*/ 33 w 526"/>
                      <a:gd name="T1" fmla="*/ 381 h 390"/>
                      <a:gd name="T2" fmla="*/ 53 w 526"/>
                      <a:gd name="T3" fmla="*/ 353 h 390"/>
                      <a:gd name="T4" fmla="*/ 64 w 526"/>
                      <a:gd name="T5" fmla="*/ 344 h 390"/>
                      <a:gd name="T6" fmla="*/ 82 w 526"/>
                      <a:gd name="T7" fmla="*/ 336 h 390"/>
                      <a:gd name="T8" fmla="*/ 95 w 526"/>
                      <a:gd name="T9" fmla="*/ 336 h 390"/>
                      <a:gd name="T10" fmla="*/ 107 w 526"/>
                      <a:gd name="T11" fmla="*/ 325 h 390"/>
                      <a:gd name="T12" fmla="*/ 121 w 526"/>
                      <a:gd name="T13" fmla="*/ 308 h 390"/>
                      <a:gd name="T14" fmla="*/ 134 w 526"/>
                      <a:gd name="T15" fmla="*/ 299 h 390"/>
                      <a:gd name="T16" fmla="*/ 148 w 526"/>
                      <a:gd name="T17" fmla="*/ 291 h 390"/>
                      <a:gd name="T18" fmla="*/ 163 w 526"/>
                      <a:gd name="T19" fmla="*/ 280 h 390"/>
                      <a:gd name="T20" fmla="*/ 183 w 526"/>
                      <a:gd name="T21" fmla="*/ 274 h 390"/>
                      <a:gd name="T22" fmla="*/ 214 w 526"/>
                      <a:gd name="T23" fmla="*/ 280 h 390"/>
                      <a:gd name="T24" fmla="*/ 239 w 526"/>
                      <a:gd name="T25" fmla="*/ 269 h 390"/>
                      <a:gd name="T26" fmla="*/ 253 w 526"/>
                      <a:gd name="T27" fmla="*/ 241 h 390"/>
                      <a:gd name="T28" fmla="*/ 270 w 526"/>
                      <a:gd name="T29" fmla="*/ 218 h 390"/>
                      <a:gd name="T30" fmla="*/ 282 w 526"/>
                      <a:gd name="T31" fmla="*/ 199 h 390"/>
                      <a:gd name="T32" fmla="*/ 292 w 526"/>
                      <a:gd name="T33" fmla="*/ 182 h 390"/>
                      <a:gd name="T34" fmla="*/ 315 w 526"/>
                      <a:gd name="T35" fmla="*/ 165 h 390"/>
                      <a:gd name="T36" fmla="*/ 311 w 526"/>
                      <a:gd name="T37" fmla="*/ 188 h 390"/>
                      <a:gd name="T38" fmla="*/ 329 w 526"/>
                      <a:gd name="T39" fmla="*/ 199 h 390"/>
                      <a:gd name="T40" fmla="*/ 344 w 526"/>
                      <a:gd name="T41" fmla="*/ 190 h 390"/>
                      <a:gd name="T42" fmla="*/ 350 w 526"/>
                      <a:gd name="T43" fmla="*/ 174 h 390"/>
                      <a:gd name="T44" fmla="*/ 356 w 526"/>
                      <a:gd name="T45" fmla="*/ 157 h 390"/>
                      <a:gd name="T46" fmla="*/ 366 w 526"/>
                      <a:gd name="T47" fmla="*/ 140 h 390"/>
                      <a:gd name="T48" fmla="*/ 395 w 526"/>
                      <a:gd name="T49" fmla="*/ 140 h 390"/>
                      <a:gd name="T50" fmla="*/ 424 w 526"/>
                      <a:gd name="T51" fmla="*/ 112 h 390"/>
                      <a:gd name="T52" fmla="*/ 453 w 526"/>
                      <a:gd name="T53" fmla="*/ 92 h 390"/>
                      <a:gd name="T54" fmla="*/ 484 w 526"/>
                      <a:gd name="T55" fmla="*/ 45 h 390"/>
                      <a:gd name="T56" fmla="*/ 511 w 526"/>
                      <a:gd name="T57" fmla="*/ 22 h 390"/>
                      <a:gd name="T58" fmla="*/ 502 w 526"/>
                      <a:gd name="T59" fmla="*/ 0 h 390"/>
                      <a:gd name="T60" fmla="*/ 455 w 526"/>
                      <a:gd name="T61" fmla="*/ 14 h 390"/>
                      <a:gd name="T62" fmla="*/ 424 w 526"/>
                      <a:gd name="T63" fmla="*/ 28 h 390"/>
                      <a:gd name="T64" fmla="*/ 391 w 526"/>
                      <a:gd name="T65" fmla="*/ 36 h 390"/>
                      <a:gd name="T66" fmla="*/ 350 w 526"/>
                      <a:gd name="T67" fmla="*/ 59 h 390"/>
                      <a:gd name="T68" fmla="*/ 315 w 526"/>
                      <a:gd name="T69" fmla="*/ 73 h 390"/>
                      <a:gd name="T70" fmla="*/ 278 w 526"/>
                      <a:gd name="T71" fmla="*/ 92 h 390"/>
                      <a:gd name="T72" fmla="*/ 253 w 526"/>
                      <a:gd name="T73" fmla="*/ 120 h 390"/>
                      <a:gd name="T74" fmla="*/ 231 w 526"/>
                      <a:gd name="T75" fmla="*/ 140 h 390"/>
                      <a:gd name="T76" fmla="*/ 189 w 526"/>
                      <a:gd name="T77" fmla="*/ 174 h 390"/>
                      <a:gd name="T78" fmla="*/ 146 w 526"/>
                      <a:gd name="T79" fmla="*/ 215 h 390"/>
                      <a:gd name="T80" fmla="*/ 109 w 526"/>
                      <a:gd name="T81" fmla="*/ 246 h 390"/>
                      <a:gd name="T82" fmla="*/ 80 w 526"/>
                      <a:gd name="T83" fmla="*/ 288 h 390"/>
                      <a:gd name="T84" fmla="*/ 49 w 526"/>
                      <a:gd name="T85" fmla="*/ 316 h 390"/>
                      <a:gd name="T86" fmla="*/ 0 w 526"/>
                      <a:gd name="T87" fmla="*/ 389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26" h="390">
                        <a:moveTo>
                          <a:pt x="0" y="389"/>
                        </a:moveTo>
                        <a:lnTo>
                          <a:pt x="33" y="381"/>
                        </a:lnTo>
                        <a:lnTo>
                          <a:pt x="45" y="364"/>
                        </a:lnTo>
                        <a:lnTo>
                          <a:pt x="53" y="353"/>
                        </a:lnTo>
                        <a:lnTo>
                          <a:pt x="56" y="344"/>
                        </a:lnTo>
                        <a:lnTo>
                          <a:pt x="64" y="344"/>
                        </a:lnTo>
                        <a:lnTo>
                          <a:pt x="72" y="336"/>
                        </a:lnTo>
                        <a:lnTo>
                          <a:pt x="82" y="336"/>
                        </a:lnTo>
                        <a:lnTo>
                          <a:pt x="88" y="336"/>
                        </a:lnTo>
                        <a:lnTo>
                          <a:pt x="95" y="336"/>
                        </a:lnTo>
                        <a:lnTo>
                          <a:pt x="99" y="336"/>
                        </a:lnTo>
                        <a:lnTo>
                          <a:pt x="107" y="325"/>
                        </a:lnTo>
                        <a:lnTo>
                          <a:pt x="111" y="316"/>
                        </a:lnTo>
                        <a:lnTo>
                          <a:pt x="121" y="308"/>
                        </a:lnTo>
                        <a:lnTo>
                          <a:pt x="128" y="305"/>
                        </a:lnTo>
                        <a:lnTo>
                          <a:pt x="134" y="299"/>
                        </a:lnTo>
                        <a:lnTo>
                          <a:pt x="142" y="297"/>
                        </a:lnTo>
                        <a:lnTo>
                          <a:pt x="148" y="291"/>
                        </a:lnTo>
                        <a:lnTo>
                          <a:pt x="156" y="285"/>
                        </a:lnTo>
                        <a:lnTo>
                          <a:pt x="163" y="280"/>
                        </a:lnTo>
                        <a:lnTo>
                          <a:pt x="173" y="271"/>
                        </a:lnTo>
                        <a:lnTo>
                          <a:pt x="183" y="274"/>
                        </a:lnTo>
                        <a:lnTo>
                          <a:pt x="198" y="280"/>
                        </a:lnTo>
                        <a:lnTo>
                          <a:pt x="214" y="280"/>
                        </a:lnTo>
                        <a:lnTo>
                          <a:pt x="231" y="271"/>
                        </a:lnTo>
                        <a:lnTo>
                          <a:pt x="239" y="269"/>
                        </a:lnTo>
                        <a:lnTo>
                          <a:pt x="245" y="252"/>
                        </a:lnTo>
                        <a:lnTo>
                          <a:pt x="253" y="241"/>
                        </a:lnTo>
                        <a:lnTo>
                          <a:pt x="266" y="227"/>
                        </a:lnTo>
                        <a:lnTo>
                          <a:pt x="270" y="218"/>
                        </a:lnTo>
                        <a:lnTo>
                          <a:pt x="270" y="207"/>
                        </a:lnTo>
                        <a:lnTo>
                          <a:pt x="282" y="199"/>
                        </a:lnTo>
                        <a:lnTo>
                          <a:pt x="288" y="190"/>
                        </a:lnTo>
                        <a:lnTo>
                          <a:pt x="292" y="182"/>
                        </a:lnTo>
                        <a:lnTo>
                          <a:pt x="296" y="182"/>
                        </a:lnTo>
                        <a:lnTo>
                          <a:pt x="315" y="165"/>
                        </a:lnTo>
                        <a:lnTo>
                          <a:pt x="315" y="182"/>
                        </a:lnTo>
                        <a:lnTo>
                          <a:pt x="311" y="188"/>
                        </a:lnTo>
                        <a:lnTo>
                          <a:pt x="315" y="196"/>
                        </a:lnTo>
                        <a:lnTo>
                          <a:pt x="329" y="199"/>
                        </a:lnTo>
                        <a:lnTo>
                          <a:pt x="336" y="199"/>
                        </a:lnTo>
                        <a:lnTo>
                          <a:pt x="344" y="190"/>
                        </a:lnTo>
                        <a:lnTo>
                          <a:pt x="350" y="182"/>
                        </a:lnTo>
                        <a:lnTo>
                          <a:pt x="350" y="174"/>
                        </a:lnTo>
                        <a:lnTo>
                          <a:pt x="356" y="165"/>
                        </a:lnTo>
                        <a:lnTo>
                          <a:pt x="356" y="157"/>
                        </a:lnTo>
                        <a:lnTo>
                          <a:pt x="362" y="146"/>
                        </a:lnTo>
                        <a:lnTo>
                          <a:pt x="366" y="140"/>
                        </a:lnTo>
                        <a:lnTo>
                          <a:pt x="375" y="140"/>
                        </a:lnTo>
                        <a:lnTo>
                          <a:pt x="395" y="140"/>
                        </a:lnTo>
                        <a:lnTo>
                          <a:pt x="410" y="129"/>
                        </a:lnTo>
                        <a:lnTo>
                          <a:pt x="424" y="112"/>
                        </a:lnTo>
                        <a:lnTo>
                          <a:pt x="439" y="106"/>
                        </a:lnTo>
                        <a:lnTo>
                          <a:pt x="453" y="92"/>
                        </a:lnTo>
                        <a:lnTo>
                          <a:pt x="463" y="70"/>
                        </a:lnTo>
                        <a:lnTo>
                          <a:pt x="484" y="45"/>
                        </a:lnTo>
                        <a:lnTo>
                          <a:pt x="498" y="34"/>
                        </a:lnTo>
                        <a:lnTo>
                          <a:pt x="511" y="22"/>
                        </a:lnTo>
                        <a:lnTo>
                          <a:pt x="525" y="8"/>
                        </a:lnTo>
                        <a:lnTo>
                          <a:pt x="502" y="0"/>
                        </a:lnTo>
                        <a:lnTo>
                          <a:pt x="478" y="0"/>
                        </a:lnTo>
                        <a:lnTo>
                          <a:pt x="455" y="14"/>
                        </a:lnTo>
                        <a:lnTo>
                          <a:pt x="443" y="22"/>
                        </a:lnTo>
                        <a:lnTo>
                          <a:pt x="424" y="28"/>
                        </a:lnTo>
                        <a:lnTo>
                          <a:pt x="403" y="31"/>
                        </a:lnTo>
                        <a:lnTo>
                          <a:pt x="391" y="36"/>
                        </a:lnTo>
                        <a:lnTo>
                          <a:pt x="366" y="50"/>
                        </a:lnTo>
                        <a:lnTo>
                          <a:pt x="350" y="59"/>
                        </a:lnTo>
                        <a:lnTo>
                          <a:pt x="334" y="67"/>
                        </a:lnTo>
                        <a:lnTo>
                          <a:pt x="315" y="73"/>
                        </a:lnTo>
                        <a:lnTo>
                          <a:pt x="296" y="81"/>
                        </a:lnTo>
                        <a:lnTo>
                          <a:pt x="278" y="92"/>
                        </a:lnTo>
                        <a:lnTo>
                          <a:pt x="264" y="106"/>
                        </a:lnTo>
                        <a:lnTo>
                          <a:pt x="253" y="120"/>
                        </a:lnTo>
                        <a:lnTo>
                          <a:pt x="241" y="132"/>
                        </a:lnTo>
                        <a:lnTo>
                          <a:pt x="231" y="140"/>
                        </a:lnTo>
                        <a:lnTo>
                          <a:pt x="210" y="157"/>
                        </a:lnTo>
                        <a:lnTo>
                          <a:pt x="189" y="174"/>
                        </a:lnTo>
                        <a:lnTo>
                          <a:pt x="163" y="190"/>
                        </a:lnTo>
                        <a:lnTo>
                          <a:pt x="146" y="215"/>
                        </a:lnTo>
                        <a:lnTo>
                          <a:pt x="126" y="235"/>
                        </a:lnTo>
                        <a:lnTo>
                          <a:pt x="109" y="246"/>
                        </a:lnTo>
                        <a:lnTo>
                          <a:pt x="91" y="271"/>
                        </a:lnTo>
                        <a:lnTo>
                          <a:pt x="80" y="288"/>
                        </a:lnTo>
                        <a:lnTo>
                          <a:pt x="64" y="305"/>
                        </a:lnTo>
                        <a:lnTo>
                          <a:pt x="49" y="316"/>
                        </a:lnTo>
                        <a:lnTo>
                          <a:pt x="33" y="327"/>
                        </a:lnTo>
                        <a:lnTo>
                          <a:pt x="0" y="389"/>
                        </a:lnTo>
                      </a:path>
                    </a:pathLst>
                  </a:custGeom>
                  <a:solidFill>
                    <a:schemeClr val="bg1"/>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grpSp>
            <p:sp>
              <p:nvSpPr>
                <p:cNvPr id="1052" name="Freeform 28">
                  <a:extLst>
                    <a:ext uri="{FF2B5EF4-FFF2-40B4-BE49-F238E27FC236}">
                      <a16:creationId xmlns:a16="http://schemas.microsoft.com/office/drawing/2014/main" id="{6C8064D5-D670-B44C-5EA8-C6830DD72548}"/>
                    </a:ext>
                  </a:extLst>
                </p:cNvPr>
                <p:cNvSpPr>
                  <a:spLocks/>
                </p:cNvSpPr>
                <p:nvPr/>
              </p:nvSpPr>
              <p:spPr bwMode="auto">
                <a:xfrm>
                  <a:off x="3324" y="2815"/>
                  <a:ext cx="158" cy="378"/>
                </a:xfrm>
                <a:custGeom>
                  <a:avLst/>
                  <a:gdLst>
                    <a:gd name="T0" fmla="*/ 29 w 158"/>
                    <a:gd name="T1" fmla="*/ 117 h 378"/>
                    <a:gd name="T2" fmla="*/ 26 w 158"/>
                    <a:gd name="T3" fmla="*/ 193 h 378"/>
                    <a:gd name="T4" fmla="*/ 12 w 158"/>
                    <a:gd name="T5" fmla="*/ 240 h 378"/>
                    <a:gd name="T6" fmla="*/ 0 w 158"/>
                    <a:gd name="T7" fmla="*/ 285 h 378"/>
                    <a:gd name="T8" fmla="*/ 0 w 158"/>
                    <a:gd name="T9" fmla="*/ 318 h 378"/>
                    <a:gd name="T10" fmla="*/ 4 w 158"/>
                    <a:gd name="T11" fmla="*/ 346 h 378"/>
                    <a:gd name="T12" fmla="*/ 18 w 158"/>
                    <a:gd name="T13" fmla="*/ 371 h 378"/>
                    <a:gd name="T14" fmla="*/ 29 w 158"/>
                    <a:gd name="T15" fmla="*/ 374 h 378"/>
                    <a:gd name="T16" fmla="*/ 39 w 158"/>
                    <a:gd name="T17" fmla="*/ 374 h 378"/>
                    <a:gd name="T18" fmla="*/ 51 w 158"/>
                    <a:gd name="T19" fmla="*/ 377 h 378"/>
                    <a:gd name="T20" fmla="*/ 57 w 158"/>
                    <a:gd name="T21" fmla="*/ 357 h 378"/>
                    <a:gd name="T22" fmla="*/ 63 w 158"/>
                    <a:gd name="T23" fmla="*/ 307 h 378"/>
                    <a:gd name="T24" fmla="*/ 80 w 158"/>
                    <a:gd name="T25" fmla="*/ 274 h 378"/>
                    <a:gd name="T26" fmla="*/ 84 w 158"/>
                    <a:gd name="T27" fmla="*/ 223 h 378"/>
                    <a:gd name="T28" fmla="*/ 92 w 158"/>
                    <a:gd name="T29" fmla="*/ 204 h 378"/>
                    <a:gd name="T30" fmla="*/ 100 w 158"/>
                    <a:gd name="T31" fmla="*/ 190 h 378"/>
                    <a:gd name="T32" fmla="*/ 106 w 158"/>
                    <a:gd name="T33" fmla="*/ 154 h 378"/>
                    <a:gd name="T34" fmla="*/ 118 w 158"/>
                    <a:gd name="T35" fmla="*/ 131 h 378"/>
                    <a:gd name="T36" fmla="*/ 126 w 158"/>
                    <a:gd name="T37" fmla="*/ 114 h 378"/>
                    <a:gd name="T38" fmla="*/ 133 w 158"/>
                    <a:gd name="T39" fmla="*/ 101 h 378"/>
                    <a:gd name="T40" fmla="*/ 133 w 158"/>
                    <a:gd name="T41" fmla="*/ 92 h 378"/>
                    <a:gd name="T42" fmla="*/ 151 w 158"/>
                    <a:gd name="T43" fmla="*/ 73 h 378"/>
                    <a:gd name="T44" fmla="*/ 153 w 158"/>
                    <a:gd name="T45" fmla="*/ 42 h 378"/>
                    <a:gd name="T46" fmla="*/ 157 w 158"/>
                    <a:gd name="T47" fmla="*/ 22 h 378"/>
                    <a:gd name="T48" fmla="*/ 141 w 158"/>
                    <a:gd name="T49" fmla="*/ 14 h 378"/>
                    <a:gd name="T50" fmla="*/ 131 w 158"/>
                    <a:gd name="T51" fmla="*/ 0 h 378"/>
                    <a:gd name="T52" fmla="*/ 118 w 158"/>
                    <a:gd name="T53" fmla="*/ 14 h 378"/>
                    <a:gd name="T54" fmla="*/ 106 w 158"/>
                    <a:gd name="T55" fmla="*/ 47 h 378"/>
                    <a:gd name="T56" fmla="*/ 92 w 158"/>
                    <a:gd name="T57" fmla="*/ 70 h 378"/>
                    <a:gd name="T58" fmla="*/ 80 w 158"/>
                    <a:gd name="T59" fmla="*/ 89 h 378"/>
                    <a:gd name="T60" fmla="*/ 75 w 158"/>
                    <a:gd name="T61" fmla="*/ 89 h 378"/>
                    <a:gd name="T62" fmla="*/ 63 w 158"/>
                    <a:gd name="T63" fmla="*/ 101 h 378"/>
                    <a:gd name="T64" fmla="*/ 57 w 158"/>
                    <a:gd name="T65" fmla="*/ 112 h 378"/>
                    <a:gd name="T66" fmla="*/ 29 w 158"/>
                    <a:gd name="T67" fmla="*/ 117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8" h="378">
                      <a:moveTo>
                        <a:pt x="29" y="117"/>
                      </a:moveTo>
                      <a:lnTo>
                        <a:pt x="26" y="193"/>
                      </a:lnTo>
                      <a:lnTo>
                        <a:pt x="12" y="240"/>
                      </a:lnTo>
                      <a:lnTo>
                        <a:pt x="0" y="285"/>
                      </a:lnTo>
                      <a:lnTo>
                        <a:pt x="0" y="318"/>
                      </a:lnTo>
                      <a:lnTo>
                        <a:pt x="4" y="346"/>
                      </a:lnTo>
                      <a:lnTo>
                        <a:pt x="18" y="371"/>
                      </a:lnTo>
                      <a:lnTo>
                        <a:pt x="29" y="374"/>
                      </a:lnTo>
                      <a:lnTo>
                        <a:pt x="39" y="374"/>
                      </a:lnTo>
                      <a:lnTo>
                        <a:pt x="51" y="377"/>
                      </a:lnTo>
                      <a:lnTo>
                        <a:pt x="57" y="357"/>
                      </a:lnTo>
                      <a:lnTo>
                        <a:pt x="63" y="307"/>
                      </a:lnTo>
                      <a:lnTo>
                        <a:pt x="80" y="274"/>
                      </a:lnTo>
                      <a:lnTo>
                        <a:pt x="84" y="223"/>
                      </a:lnTo>
                      <a:lnTo>
                        <a:pt x="92" y="204"/>
                      </a:lnTo>
                      <a:lnTo>
                        <a:pt x="100" y="190"/>
                      </a:lnTo>
                      <a:lnTo>
                        <a:pt x="106" y="154"/>
                      </a:lnTo>
                      <a:lnTo>
                        <a:pt x="118" y="131"/>
                      </a:lnTo>
                      <a:lnTo>
                        <a:pt x="126" y="114"/>
                      </a:lnTo>
                      <a:lnTo>
                        <a:pt x="133" y="101"/>
                      </a:lnTo>
                      <a:lnTo>
                        <a:pt x="133" y="92"/>
                      </a:lnTo>
                      <a:lnTo>
                        <a:pt x="151" y="73"/>
                      </a:lnTo>
                      <a:lnTo>
                        <a:pt x="153" y="42"/>
                      </a:lnTo>
                      <a:lnTo>
                        <a:pt x="157" y="22"/>
                      </a:lnTo>
                      <a:lnTo>
                        <a:pt x="141" y="14"/>
                      </a:lnTo>
                      <a:lnTo>
                        <a:pt x="131" y="0"/>
                      </a:lnTo>
                      <a:lnTo>
                        <a:pt x="118" y="14"/>
                      </a:lnTo>
                      <a:lnTo>
                        <a:pt x="106" y="47"/>
                      </a:lnTo>
                      <a:lnTo>
                        <a:pt x="92" y="70"/>
                      </a:lnTo>
                      <a:lnTo>
                        <a:pt x="80" y="89"/>
                      </a:lnTo>
                      <a:lnTo>
                        <a:pt x="75" y="89"/>
                      </a:lnTo>
                      <a:lnTo>
                        <a:pt x="63" y="101"/>
                      </a:lnTo>
                      <a:lnTo>
                        <a:pt x="57" y="112"/>
                      </a:lnTo>
                      <a:lnTo>
                        <a:pt x="29" y="117"/>
                      </a:lnTo>
                    </a:path>
                  </a:pathLst>
                </a:custGeom>
                <a:solidFill>
                  <a:schemeClr val="bg1"/>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sp>
              <p:nvSpPr>
                <p:cNvPr id="1053" name="Freeform 29">
                  <a:extLst>
                    <a:ext uri="{FF2B5EF4-FFF2-40B4-BE49-F238E27FC236}">
                      <a16:creationId xmlns:a16="http://schemas.microsoft.com/office/drawing/2014/main" id="{BD291366-305D-51D1-224A-3D8874F11B96}"/>
                    </a:ext>
                  </a:extLst>
                </p:cNvPr>
                <p:cNvSpPr>
                  <a:spLocks/>
                </p:cNvSpPr>
                <p:nvPr/>
              </p:nvSpPr>
              <p:spPr bwMode="auto">
                <a:xfrm>
                  <a:off x="2575" y="655"/>
                  <a:ext cx="2126" cy="1789"/>
                </a:xfrm>
                <a:custGeom>
                  <a:avLst/>
                  <a:gdLst>
                    <a:gd name="T0" fmla="*/ 124 w 2126"/>
                    <a:gd name="T1" fmla="*/ 750 h 1789"/>
                    <a:gd name="T2" fmla="*/ 142 w 2126"/>
                    <a:gd name="T3" fmla="*/ 619 h 1789"/>
                    <a:gd name="T4" fmla="*/ 214 w 2126"/>
                    <a:gd name="T5" fmla="*/ 544 h 1789"/>
                    <a:gd name="T6" fmla="*/ 296 w 2126"/>
                    <a:gd name="T7" fmla="*/ 508 h 1789"/>
                    <a:gd name="T8" fmla="*/ 319 w 2126"/>
                    <a:gd name="T9" fmla="*/ 432 h 1789"/>
                    <a:gd name="T10" fmla="*/ 424 w 2126"/>
                    <a:gd name="T11" fmla="*/ 365 h 1789"/>
                    <a:gd name="T12" fmla="*/ 492 w 2126"/>
                    <a:gd name="T13" fmla="*/ 271 h 1789"/>
                    <a:gd name="T14" fmla="*/ 461 w 2126"/>
                    <a:gd name="T15" fmla="*/ 223 h 1789"/>
                    <a:gd name="T16" fmla="*/ 467 w 2126"/>
                    <a:gd name="T17" fmla="*/ 179 h 1789"/>
                    <a:gd name="T18" fmla="*/ 399 w 2126"/>
                    <a:gd name="T19" fmla="*/ 243 h 1789"/>
                    <a:gd name="T20" fmla="*/ 377 w 2126"/>
                    <a:gd name="T21" fmla="*/ 371 h 1789"/>
                    <a:gd name="T22" fmla="*/ 331 w 2126"/>
                    <a:gd name="T23" fmla="*/ 410 h 1789"/>
                    <a:gd name="T24" fmla="*/ 307 w 2126"/>
                    <a:gd name="T25" fmla="*/ 343 h 1789"/>
                    <a:gd name="T26" fmla="*/ 243 w 2126"/>
                    <a:gd name="T27" fmla="*/ 374 h 1789"/>
                    <a:gd name="T28" fmla="*/ 226 w 2126"/>
                    <a:gd name="T29" fmla="*/ 324 h 1789"/>
                    <a:gd name="T30" fmla="*/ 227 w 2126"/>
                    <a:gd name="T31" fmla="*/ 273 h 1789"/>
                    <a:gd name="T32" fmla="*/ 296 w 2126"/>
                    <a:gd name="T33" fmla="*/ 240 h 1789"/>
                    <a:gd name="T34" fmla="*/ 340 w 2126"/>
                    <a:gd name="T35" fmla="*/ 153 h 1789"/>
                    <a:gd name="T36" fmla="*/ 412 w 2126"/>
                    <a:gd name="T37" fmla="*/ 53 h 1789"/>
                    <a:gd name="T38" fmla="*/ 511 w 2126"/>
                    <a:gd name="T39" fmla="*/ 25 h 1789"/>
                    <a:gd name="T40" fmla="*/ 642 w 2126"/>
                    <a:gd name="T41" fmla="*/ 103 h 1789"/>
                    <a:gd name="T42" fmla="*/ 595 w 2126"/>
                    <a:gd name="T43" fmla="*/ 223 h 1789"/>
                    <a:gd name="T44" fmla="*/ 642 w 2126"/>
                    <a:gd name="T45" fmla="*/ 285 h 1789"/>
                    <a:gd name="T46" fmla="*/ 682 w 2126"/>
                    <a:gd name="T47" fmla="*/ 215 h 1789"/>
                    <a:gd name="T48" fmla="*/ 859 w 2126"/>
                    <a:gd name="T49" fmla="*/ 187 h 1789"/>
                    <a:gd name="T50" fmla="*/ 1073 w 2126"/>
                    <a:gd name="T51" fmla="*/ 33 h 1789"/>
                    <a:gd name="T52" fmla="*/ 1406 w 2126"/>
                    <a:gd name="T53" fmla="*/ 103 h 1789"/>
                    <a:gd name="T54" fmla="*/ 2004 w 2126"/>
                    <a:gd name="T55" fmla="*/ 226 h 1789"/>
                    <a:gd name="T56" fmla="*/ 2057 w 2126"/>
                    <a:gd name="T57" fmla="*/ 298 h 1789"/>
                    <a:gd name="T58" fmla="*/ 2076 w 2126"/>
                    <a:gd name="T59" fmla="*/ 541 h 1789"/>
                    <a:gd name="T60" fmla="*/ 1901 w 2126"/>
                    <a:gd name="T61" fmla="*/ 346 h 1789"/>
                    <a:gd name="T62" fmla="*/ 1763 w 2126"/>
                    <a:gd name="T63" fmla="*/ 435 h 1789"/>
                    <a:gd name="T64" fmla="*/ 1954 w 2126"/>
                    <a:gd name="T65" fmla="*/ 775 h 1789"/>
                    <a:gd name="T66" fmla="*/ 1876 w 2126"/>
                    <a:gd name="T67" fmla="*/ 920 h 1789"/>
                    <a:gd name="T68" fmla="*/ 2003 w 2126"/>
                    <a:gd name="T69" fmla="*/ 1252 h 1789"/>
                    <a:gd name="T70" fmla="*/ 1874 w 2126"/>
                    <a:gd name="T71" fmla="*/ 1425 h 1789"/>
                    <a:gd name="T72" fmla="*/ 1841 w 2126"/>
                    <a:gd name="T73" fmla="*/ 1559 h 1789"/>
                    <a:gd name="T74" fmla="*/ 1833 w 2126"/>
                    <a:gd name="T75" fmla="*/ 1690 h 1789"/>
                    <a:gd name="T76" fmla="*/ 1789 w 2126"/>
                    <a:gd name="T77" fmla="*/ 1685 h 1789"/>
                    <a:gd name="T78" fmla="*/ 1658 w 2126"/>
                    <a:gd name="T79" fmla="*/ 1411 h 1789"/>
                    <a:gd name="T80" fmla="*/ 1472 w 2126"/>
                    <a:gd name="T81" fmla="*/ 1403 h 1789"/>
                    <a:gd name="T82" fmla="*/ 1359 w 2126"/>
                    <a:gd name="T83" fmla="*/ 1562 h 1789"/>
                    <a:gd name="T84" fmla="*/ 1128 w 2126"/>
                    <a:gd name="T85" fmla="*/ 1213 h 1789"/>
                    <a:gd name="T86" fmla="*/ 822 w 2126"/>
                    <a:gd name="T87" fmla="*/ 1091 h 1789"/>
                    <a:gd name="T88" fmla="*/ 1054 w 2126"/>
                    <a:gd name="T89" fmla="*/ 1308 h 1789"/>
                    <a:gd name="T90" fmla="*/ 784 w 2126"/>
                    <a:gd name="T91" fmla="*/ 1503 h 1789"/>
                    <a:gd name="T92" fmla="*/ 714 w 2126"/>
                    <a:gd name="T93" fmla="*/ 1319 h 1789"/>
                    <a:gd name="T94" fmla="*/ 601 w 2126"/>
                    <a:gd name="T95" fmla="*/ 1105 h 1789"/>
                    <a:gd name="T96" fmla="*/ 537 w 2126"/>
                    <a:gd name="T97" fmla="*/ 946 h 1789"/>
                    <a:gd name="T98" fmla="*/ 505 w 2126"/>
                    <a:gd name="T99" fmla="*/ 873 h 1789"/>
                    <a:gd name="T100" fmla="*/ 465 w 2126"/>
                    <a:gd name="T101" fmla="*/ 831 h 1789"/>
                    <a:gd name="T102" fmla="*/ 449 w 2126"/>
                    <a:gd name="T103" fmla="*/ 909 h 1789"/>
                    <a:gd name="T104" fmla="*/ 393 w 2126"/>
                    <a:gd name="T105" fmla="*/ 787 h 1789"/>
                    <a:gd name="T106" fmla="*/ 329 w 2126"/>
                    <a:gd name="T107" fmla="*/ 742 h 1789"/>
                    <a:gd name="T108" fmla="*/ 397 w 2126"/>
                    <a:gd name="T109" fmla="*/ 848 h 1789"/>
                    <a:gd name="T110" fmla="*/ 367 w 2126"/>
                    <a:gd name="T111" fmla="*/ 873 h 1789"/>
                    <a:gd name="T112" fmla="*/ 313 w 2126"/>
                    <a:gd name="T113" fmla="*/ 803 h 1789"/>
                    <a:gd name="T114" fmla="*/ 251 w 2126"/>
                    <a:gd name="T115" fmla="*/ 753 h 1789"/>
                    <a:gd name="T116" fmla="*/ 169 w 2126"/>
                    <a:gd name="T117" fmla="*/ 817 h 1789"/>
                    <a:gd name="T118" fmla="*/ 152 w 2126"/>
                    <a:gd name="T119" fmla="*/ 890 h 1789"/>
                    <a:gd name="T120" fmla="*/ 95 w 2126"/>
                    <a:gd name="T121" fmla="*/ 943 h 1789"/>
                    <a:gd name="T122" fmla="*/ 12 w 2126"/>
                    <a:gd name="T123" fmla="*/ 909 h 17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126" h="1789">
                      <a:moveTo>
                        <a:pt x="0" y="803"/>
                      </a:moveTo>
                      <a:lnTo>
                        <a:pt x="19" y="778"/>
                      </a:lnTo>
                      <a:lnTo>
                        <a:pt x="31" y="759"/>
                      </a:lnTo>
                      <a:lnTo>
                        <a:pt x="56" y="759"/>
                      </a:lnTo>
                      <a:lnTo>
                        <a:pt x="84" y="764"/>
                      </a:lnTo>
                      <a:lnTo>
                        <a:pt x="103" y="753"/>
                      </a:lnTo>
                      <a:lnTo>
                        <a:pt x="124" y="750"/>
                      </a:lnTo>
                      <a:lnTo>
                        <a:pt x="126" y="717"/>
                      </a:lnTo>
                      <a:lnTo>
                        <a:pt x="138" y="695"/>
                      </a:lnTo>
                      <a:lnTo>
                        <a:pt x="109" y="669"/>
                      </a:lnTo>
                      <a:lnTo>
                        <a:pt x="105" y="650"/>
                      </a:lnTo>
                      <a:lnTo>
                        <a:pt x="107" y="622"/>
                      </a:lnTo>
                      <a:lnTo>
                        <a:pt x="128" y="622"/>
                      </a:lnTo>
                      <a:lnTo>
                        <a:pt x="142" y="619"/>
                      </a:lnTo>
                      <a:lnTo>
                        <a:pt x="144" y="622"/>
                      </a:lnTo>
                      <a:lnTo>
                        <a:pt x="159" y="605"/>
                      </a:lnTo>
                      <a:lnTo>
                        <a:pt x="175" y="597"/>
                      </a:lnTo>
                      <a:lnTo>
                        <a:pt x="181" y="597"/>
                      </a:lnTo>
                      <a:lnTo>
                        <a:pt x="191" y="580"/>
                      </a:lnTo>
                      <a:lnTo>
                        <a:pt x="202" y="575"/>
                      </a:lnTo>
                      <a:lnTo>
                        <a:pt x="214" y="544"/>
                      </a:lnTo>
                      <a:lnTo>
                        <a:pt x="222" y="552"/>
                      </a:lnTo>
                      <a:lnTo>
                        <a:pt x="237" y="533"/>
                      </a:lnTo>
                      <a:lnTo>
                        <a:pt x="239" y="533"/>
                      </a:lnTo>
                      <a:lnTo>
                        <a:pt x="259" y="510"/>
                      </a:lnTo>
                      <a:lnTo>
                        <a:pt x="270" y="508"/>
                      </a:lnTo>
                      <a:lnTo>
                        <a:pt x="286" y="508"/>
                      </a:lnTo>
                      <a:lnTo>
                        <a:pt x="296" y="508"/>
                      </a:lnTo>
                      <a:lnTo>
                        <a:pt x="288" y="480"/>
                      </a:lnTo>
                      <a:lnTo>
                        <a:pt x="284" y="457"/>
                      </a:lnTo>
                      <a:lnTo>
                        <a:pt x="280" y="410"/>
                      </a:lnTo>
                      <a:lnTo>
                        <a:pt x="303" y="407"/>
                      </a:lnTo>
                      <a:lnTo>
                        <a:pt x="315" y="399"/>
                      </a:lnTo>
                      <a:lnTo>
                        <a:pt x="309" y="418"/>
                      </a:lnTo>
                      <a:lnTo>
                        <a:pt x="319" y="432"/>
                      </a:lnTo>
                      <a:lnTo>
                        <a:pt x="329" y="449"/>
                      </a:lnTo>
                      <a:lnTo>
                        <a:pt x="334" y="460"/>
                      </a:lnTo>
                      <a:lnTo>
                        <a:pt x="362" y="457"/>
                      </a:lnTo>
                      <a:lnTo>
                        <a:pt x="385" y="416"/>
                      </a:lnTo>
                      <a:lnTo>
                        <a:pt x="402" y="396"/>
                      </a:lnTo>
                      <a:lnTo>
                        <a:pt x="412" y="382"/>
                      </a:lnTo>
                      <a:lnTo>
                        <a:pt x="424" y="365"/>
                      </a:lnTo>
                      <a:lnTo>
                        <a:pt x="435" y="343"/>
                      </a:lnTo>
                      <a:lnTo>
                        <a:pt x="445" y="351"/>
                      </a:lnTo>
                      <a:lnTo>
                        <a:pt x="445" y="338"/>
                      </a:lnTo>
                      <a:lnTo>
                        <a:pt x="451" y="329"/>
                      </a:lnTo>
                      <a:lnTo>
                        <a:pt x="469" y="335"/>
                      </a:lnTo>
                      <a:lnTo>
                        <a:pt x="498" y="371"/>
                      </a:lnTo>
                      <a:lnTo>
                        <a:pt x="492" y="271"/>
                      </a:lnTo>
                      <a:lnTo>
                        <a:pt x="467" y="315"/>
                      </a:lnTo>
                      <a:lnTo>
                        <a:pt x="447" y="312"/>
                      </a:lnTo>
                      <a:lnTo>
                        <a:pt x="441" y="285"/>
                      </a:lnTo>
                      <a:lnTo>
                        <a:pt x="441" y="271"/>
                      </a:lnTo>
                      <a:lnTo>
                        <a:pt x="435" y="262"/>
                      </a:lnTo>
                      <a:lnTo>
                        <a:pt x="451" y="240"/>
                      </a:lnTo>
                      <a:lnTo>
                        <a:pt x="461" y="223"/>
                      </a:lnTo>
                      <a:lnTo>
                        <a:pt x="470" y="218"/>
                      </a:lnTo>
                      <a:lnTo>
                        <a:pt x="478" y="215"/>
                      </a:lnTo>
                      <a:lnTo>
                        <a:pt x="484" y="201"/>
                      </a:lnTo>
                      <a:lnTo>
                        <a:pt x="492" y="198"/>
                      </a:lnTo>
                      <a:lnTo>
                        <a:pt x="502" y="198"/>
                      </a:lnTo>
                      <a:lnTo>
                        <a:pt x="484" y="173"/>
                      </a:lnTo>
                      <a:lnTo>
                        <a:pt x="467" y="179"/>
                      </a:lnTo>
                      <a:lnTo>
                        <a:pt x="455" y="179"/>
                      </a:lnTo>
                      <a:lnTo>
                        <a:pt x="445" y="170"/>
                      </a:lnTo>
                      <a:lnTo>
                        <a:pt x="445" y="187"/>
                      </a:lnTo>
                      <a:lnTo>
                        <a:pt x="435" y="204"/>
                      </a:lnTo>
                      <a:lnTo>
                        <a:pt x="422" y="232"/>
                      </a:lnTo>
                      <a:lnTo>
                        <a:pt x="408" y="243"/>
                      </a:lnTo>
                      <a:lnTo>
                        <a:pt x="399" y="243"/>
                      </a:lnTo>
                      <a:lnTo>
                        <a:pt x="395" y="262"/>
                      </a:lnTo>
                      <a:lnTo>
                        <a:pt x="395" y="271"/>
                      </a:lnTo>
                      <a:lnTo>
                        <a:pt x="387" y="279"/>
                      </a:lnTo>
                      <a:lnTo>
                        <a:pt x="397" y="312"/>
                      </a:lnTo>
                      <a:lnTo>
                        <a:pt x="402" y="329"/>
                      </a:lnTo>
                      <a:lnTo>
                        <a:pt x="391" y="354"/>
                      </a:lnTo>
                      <a:lnTo>
                        <a:pt x="377" y="371"/>
                      </a:lnTo>
                      <a:lnTo>
                        <a:pt x="373" y="396"/>
                      </a:lnTo>
                      <a:lnTo>
                        <a:pt x="366" y="416"/>
                      </a:lnTo>
                      <a:lnTo>
                        <a:pt x="358" y="416"/>
                      </a:lnTo>
                      <a:lnTo>
                        <a:pt x="346" y="418"/>
                      </a:lnTo>
                      <a:lnTo>
                        <a:pt x="334" y="427"/>
                      </a:lnTo>
                      <a:lnTo>
                        <a:pt x="331" y="424"/>
                      </a:lnTo>
                      <a:lnTo>
                        <a:pt x="331" y="410"/>
                      </a:lnTo>
                      <a:lnTo>
                        <a:pt x="329" y="388"/>
                      </a:lnTo>
                      <a:lnTo>
                        <a:pt x="319" y="388"/>
                      </a:lnTo>
                      <a:lnTo>
                        <a:pt x="313" y="374"/>
                      </a:lnTo>
                      <a:lnTo>
                        <a:pt x="315" y="354"/>
                      </a:lnTo>
                      <a:lnTo>
                        <a:pt x="317" y="343"/>
                      </a:lnTo>
                      <a:lnTo>
                        <a:pt x="315" y="338"/>
                      </a:lnTo>
                      <a:lnTo>
                        <a:pt x="307" y="343"/>
                      </a:lnTo>
                      <a:lnTo>
                        <a:pt x="303" y="343"/>
                      </a:lnTo>
                      <a:lnTo>
                        <a:pt x="297" y="340"/>
                      </a:lnTo>
                      <a:lnTo>
                        <a:pt x="294" y="338"/>
                      </a:lnTo>
                      <a:lnTo>
                        <a:pt x="284" y="349"/>
                      </a:lnTo>
                      <a:lnTo>
                        <a:pt x="274" y="363"/>
                      </a:lnTo>
                      <a:lnTo>
                        <a:pt x="264" y="377"/>
                      </a:lnTo>
                      <a:lnTo>
                        <a:pt x="243" y="374"/>
                      </a:lnTo>
                      <a:lnTo>
                        <a:pt x="229" y="371"/>
                      </a:lnTo>
                      <a:lnTo>
                        <a:pt x="220" y="357"/>
                      </a:lnTo>
                      <a:lnTo>
                        <a:pt x="220" y="349"/>
                      </a:lnTo>
                      <a:lnTo>
                        <a:pt x="226" y="338"/>
                      </a:lnTo>
                      <a:lnTo>
                        <a:pt x="233" y="329"/>
                      </a:lnTo>
                      <a:lnTo>
                        <a:pt x="239" y="318"/>
                      </a:lnTo>
                      <a:lnTo>
                        <a:pt x="226" y="324"/>
                      </a:lnTo>
                      <a:lnTo>
                        <a:pt x="220" y="310"/>
                      </a:lnTo>
                      <a:lnTo>
                        <a:pt x="220" y="301"/>
                      </a:lnTo>
                      <a:lnTo>
                        <a:pt x="239" y="298"/>
                      </a:lnTo>
                      <a:lnTo>
                        <a:pt x="257" y="296"/>
                      </a:lnTo>
                      <a:lnTo>
                        <a:pt x="245" y="287"/>
                      </a:lnTo>
                      <a:lnTo>
                        <a:pt x="227" y="290"/>
                      </a:lnTo>
                      <a:lnTo>
                        <a:pt x="227" y="273"/>
                      </a:lnTo>
                      <a:lnTo>
                        <a:pt x="235" y="262"/>
                      </a:lnTo>
                      <a:lnTo>
                        <a:pt x="253" y="251"/>
                      </a:lnTo>
                      <a:lnTo>
                        <a:pt x="259" y="240"/>
                      </a:lnTo>
                      <a:lnTo>
                        <a:pt x="264" y="234"/>
                      </a:lnTo>
                      <a:lnTo>
                        <a:pt x="278" y="232"/>
                      </a:lnTo>
                      <a:lnTo>
                        <a:pt x="290" y="234"/>
                      </a:lnTo>
                      <a:lnTo>
                        <a:pt x="296" y="240"/>
                      </a:lnTo>
                      <a:lnTo>
                        <a:pt x="305" y="232"/>
                      </a:lnTo>
                      <a:lnTo>
                        <a:pt x="296" y="229"/>
                      </a:lnTo>
                      <a:lnTo>
                        <a:pt x="296" y="206"/>
                      </a:lnTo>
                      <a:lnTo>
                        <a:pt x="321" y="181"/>
                      </a:lnTo>
                      <a:lnTo>
                        <a:pt x="334" y="165"/>
                      </a:lnTo>
                      <a:lnTo>
                        <a:pt x="342" y="162"/>
                      </a:lnTo>
                      <a:lnTo>
                        <a:pt x="340" y="153"/>
                      </a:lnTo>
                      <a:lnTo>
                        <a:pt x="352" y="137"/>
                      </a:lnTo>
                      <a:lnTo>
                        <a:pt x="366" y="112"/>
                      </a:lnTo>
                      <a:lnTo>
                        <a:pt x="381" y="100"/>
                      </a:lnTo>
                      <a:lnTo>
                        <a:pt x="369" y="89"/>
                      </a:lnTo>
                      <a:lnTo>
                        <a:pt x="401" y="64"/>
                      </a:lnTo>
                      <a:lnTo>
                        <a:pt x="414" y="67"/>
                      </a:lnTo>
                      <a:lnTo>
                        <a:pt x="412" y="53"/>
                      </a:lnTo>
                      <a:lnTo>
                        <a:pt x="439" y="50"/>
                      </a:lnTo>
                      <a:lnTo>
                        <a:pt x="490" y="6"/>
                      </a:lnTo>
                      <a:lnTo>
                        <a:pt x="498" y="0"/>
                      </a:lnTo>
                      <a:lnTo>
                        <a:pt x="488" y="33"/>
                      </a:lnTo>
                      <a:lnTo>
                        <a:pt x="500" y="17"/>
                      </a:lnTo>
                      <a:lnTo>
                        <a:pt x="513" y="11"/>
                      </a:lnTo>
                      <a:lnTo>
                        <a:pt x="511" y="25"/>
                      </a:lnTo>
                      <a:lnTo>
                        <a:pt x="550" y="8"/>
                      </a:lnTo>
                      <a:lnTo>
                        <a:pt x="568" y="22"/>
                      </a:lnTo>
                      <a:lnTo>
                        <a:pt x="542" y="36"/>
                      </a:lnTo>
                      <a:lnTo>
                        <a:pt x="552" y="53"/>
                      </a:lnTo>
                      <a:lnTo>
                        <a:pt x="589" y="50"/>
                      </a:lnTo>
                      <a:lnTo>
                        <a:pt x="645" y="75"/>
                      </a:lnTo>
                      <a:lnTo>
                        <a:pt x="642" y="103"/>
                      </a:lnTo>
                      <a:lnTo>
                        <a:pt x="618" y="128"/>
                      </a:lnTo>
                      <a:lnTo>
                        <a:pt x="583" y="142"/>
                      </a:lnTo>
                      <a:lnTo>
                        <a:pt x="577" y="170"/>
                      </a:lnTo>
                      <a:lnTo>
                        <a:pt x="579" y="198"/>
                      </a:lnTo>
                      <a:lnTo>
                        <a:pt x="589" y="204"/>
                      </a:lnTo>
                      <a:lnTo>
                        <a:pt x="591" y="218"/>
                      </a:lnTo>
                      <a:lnTo>
                        <a:pt x="595" y="223"/>
                      </a:lnTo>
                      <a:lnTo>
                        <a:pt x="603" y="229"/>
                      </a:lnTo>
                      <a:lnTo>
                        <a:pt x="605" y="245"/>
                      </a:lnTo>
                      <a:lnTo>
                        <a:pt x="616" y="265"/>
                      </a:lnTo>
                      <a:lnTo>
                        <a:pt x="616" y="273"/>
                      </a:lnTo>
                      <a:lnTo>
                        <a:pt x="628" y="273"/>
                      </a:lnTo>
                      <a:lnTo>
                        <a:pt x="632" y="279"/>
                      </a:lnTo>
                      <a:lnTo>
                        <a:pt x="642" y="285"/>
                      </a:lnTo>
                      <a:lnTo>
                        <a:pt x="647" y="276"/>
                      </a:lnTo>
                      <a:lnTo>
                        <a:pt x="653" y="262"/>
                      </a:lnTo>
                      <a:lnTo>
                        <a:pt x="657" y="254"/>
                      </a:lnTo>
                      <a:lnTo>
                        <a:pt x="667" y="259"/>
                      </a:lnTo>
                      <a:lnTo>
                        <a:pt x="679" y="240"/>
                      </a:lnTo>
                      <a:lnTo>
                        <a:pt x="679" y="226"/>
                      </a:lnTo>
                      <a:lnTo>
                        <a:pt x="682" y="215"/>
                      </a:lnTo>
                      <a:lnTo>
                        <a:pt x="684" y="206"/>
                      </a:lnTo>
                      <a:lnTo>
                        <a:pt x="708" y="198"/>
                      </a:lnTo>
                      <a:lnTo>
                        <a:pt x="727" y="190"/>
                      </a:lnTo>
                      <a:lnTo>
                        <a:pt x="752" y="179"/>
                      </a:lnTo>
                      <a:lnTo>
                        <a:pt x="782" y="187"/>
                      </a:lnTo>
                      <a:lnTo>
                        <a:pt x="811" y="187"/>
                      </a:lnTo>
                      <a:lnTo>
                        <a:pt x="859" y="187"/>
                      </a:lnTo>
                      <a:lnTo>
                        <a:pt x="867" y="120"/>
                      </a:lnTo>
                      <a:lnTo>
                        <a:pt x="894" y="123"/>
                      </a:lnTo>
                      <a:lnTo>
                        <a:pt x="914" y="173"/>
                      </a:lnTo>
                      <a:lnTo>
                        <a:pt x="918" y="131"/>
                      </a:lnTo>
                      <a:lnTo>
                        <a:pt x="1007" y="8"/>
                      </a:lnTo>
                      <a:lnTo>
                        <a:pt x="1042" y="8"/>
                      </a:lnTo>
                      <a:lnTo>
                        <a:pt x="1073" y="33"/>
                      </a:lnTo>
                      <a:lnTo>
                        <a:pt x="1114" y="31"/>
                      </a:lnTo>
                      <a:lnTo>
                        <a:pt x="1168" y="75"/>
                      </a:lnTo>
                      <a:lnTo>
                        <a:pt x="1231" y="100"/>
                      </a:lnTo>
                      <a:lnTo>
                        <a:pt x="1275" y="95"/>
                      </a:lnTo>
                      <a:lnTo>
                        <a:pt x="1334" y="123"/>
                      </a:lnTo>
                      <a:lnTo>
                        <a:pt x="1382" y="123"/>
                      </a:lnTo>
                      <a:lnTo>
                        <a:pt x="1406" y="103"/>
                      </a:lnTo>
                      <a:lnTo>
                        <a:pt x="1460" y="103"/>
                      </a:lnTo>
                      <a:lnTo>
                        <a:pt x="1489" y="126"/>
                      </a:lnTo>
                      <a:lnTo>
                        <a:pt x="1563" y="126"/>
                      </a:lnTo>
                      <a:lnTo>
                        <a:pt x="1625" y="162"/>
                      </a:lnTo>
                      <a:lnTo>
                        <a:pt x="1736" y="156"/>
                      </a:lnTo>
                      <a:lnTo>
                        <a:pt x="1917" y="173"/>
                      </a:lnTo>
                      <a:lnTo>
                        <a:pt x="2004" y="226"/>
                      </a:lnTo>
                      <a:lnTo>
                        <a:pt x="2078" y="259"/>
                      </a:lnTo>
                      <a:lnTo>
                        <a:pt x="2125" y="287"/>
                      </a:lnTo>
                      <a:lnTo>
                        <a:pt x="2111" y="296"/>
                      </a:lnTo>
                      <a:lnTo>
                        <a:pt x="2078" y="273"/>
                      </a:lnTo>
                      <a:lnTo>
                        <a:pt x="2003" y="265"/>
                      </a:lnTo>
                      <a:lnTo>
                        <a:pt x="2024" y="287"/>
                      </a:lnTo>
                      <a:lnTo>
                        <a:pt x="2057" y="298"/>
                      </a:lnTo>
                      <a:lnTo>
                        <a:pt x="2047" y="335"/>
                      </a:lnTo>
                      <a:lnTo>
                        <a:pt x="2012" y="357"/>
                      </a:lnTo>
                      <a:lnTo>
                        <a:pt x="2001" y="393"/>
                      </a:lnTo>
                      <a:lnTo>
                        <a:pt x="2047" y="427"/>
                      </a:lnTo>
                      <a:lnTo>
                        <a:pt x="2080" y="471"/>
                      </a:lnTo>
                      <a:lnTo>
                        <a:pt x="2098" y="536"/>
                      </a:lnTo>
                      <a:lnTo>
                        <a:pt x="2076" y="541"/>
                      </a:lnTo>
                      <a:lnTo>
                        <a:pt x="2030" y="522"/>
                      </a:lnTo>
                      <a:lnTo>
                        <a:pt x="1981" y="474"/>
                      </a:lnTo>
                      <a:lnTo>
                        <a:pt x="1962" y="449"/>
                      </a:lnTo>
                      <a:lnTo>
                        <a:pt x="1950" y="416"/>
                      </a:lnTo>
                      <a:lnTo>
                        <a:pt x="1938" y="365"/>
                      </a:lnTo>
                      <a:lnTo>
                        <a:pt x="1919" y="349"/>
                      </a:lnTo>
                      <a:lnTo>
                        <a:pt x="1901" y="346"/>
                      </a:lnTo>
                      <a:lnTo>
                        <a:pt x="1886" y="351"/>
                      </a:lnTo>
                      <a:lnTo>
                        <a:pt x="1903" y="391"/>
                      </a:lnTo>
                      <a:lnTo>
                        <a:pt x="1857" y="396"/>
                      </a:lnTo>
                      <a:lnTo>
                        <a:pt x="1835" y="377"/>
                      </a:lnTo>
                      <a:lnTo>
                        <a:pt x="1794" y="388"/>
                      </a:lnTo>
                      <a:lnTo>
                        <a:pt x="1763" y="418"/>
                      </a:lnTo>
                      <a:lnTo>
                        <a:pt x="1763" y="435"/>
                      </a:lnTo>
                      <a:lnTo>
                        <a:pt x="1775" y="463"/>
                      </a:lnTo>
                      <a:lnTo>
                        <a:pt x="1824" y="471"/>
                      </a:lnTo>
                      <a:lnTo>
                        <a:pt x="1863" y="505"/>
                      </a:lnTo>
                      <a:lnTo>
                        <a:pt x="1929" y="597"/>
                      </a:lnTo>
                      <a:lnTo>
                        <a:pt x="1956" y="658"/>
                      </a:lnTo>
                      <a:lnTo>
                        <a:pt x="1960" y="722"/>
                      </a:lnTo>
                      <a:lnTo>
                        <a:pt x="1954" y="775"/>
                      </a:lnTo>
                      <a:lnTo>
                        <a:pt x="1938" y="775"/>
                      </a:lnTo>
                      <a:lnTo>
                        <a:pt x="1921" y="756"/>
                      </a:lnTo>
                      <a:lnTo>
                        <a:pt x="1896" y="781"/>
                      </a:lnTo>
                      <a:lnTo>
                        <a:pt x="1870" y="803"/>
                      </a:lnTo>
                      <a:lnTo>
                        <a:pt x="1866" y="840"/>
                      </a:lnTo>
                      <a:lnTo>
                        <a:pt x="1894" y="884"/>
                      </a:lnTo>
                      <a:lnTo>
                        <a:pt x="1876" y="920"/>
                      </a:lnTo>
                      <a:lnTo>
                        <a:pt x="1870" y="982"/>
                      </a:lnTo>
                      <a:lnTo>
                        <a:pt x="1903" y="1021"/>
                      </a:lnTo>
                      <a:lnTo>
                        <a:pt x="1940" y="1032"/>
                      </a:lnTo>
                      <a:lnTo>
                        <a:pt x="1979" y="1074"/>
                      </a:lnTo>
                      <a:lnTo>
                        <a:pt x="2012" y="1130"/>
                      </a:lnTo>
                      <a:lnTo>
                        <a:pt x="2014" y="1213"/>
                      </a:lnTo>
                      <a:lnTo>
                        <a:pt x="2003" y="1252"/>
                      </a:lnTo>
                      <a:lnTo>
                        <a:pt x="1968" y="1286"/>
                      </a:lnTo>
                      <a:lnTo>
                        <a:pt x="1925" y="1303"/>
                      </a:lnTo>
                      <a:lnTo>
                        <a:pt x="1898" y="1328"/>
                      </a:lnTo>
                      <a:lnTo>
                        <a:pt x="1882" y="1314"/>
                      </a:lnTo>
                      <a:lnTo>
                        <a:pt x="1868" y="1328"/>
                      </a:lnTo>
                      <a:lnTo>
                        <a:pt x="1864" y="1389"/>
                      </a:lnTo>
                      <a:lnTo>
                        <a:pt x="1874" y="1425"/>
                      </a:lnTo>
                      <a:lnTo>
                        <a:pt x="1917" y="1467"/>
                      </a:lnTo>
                      <a:lnTo>
                        <a:pt x="1934" y="1509"/>
                      </a:lnTo>
                      <a:lnTo>
                        <a:pt x="1948" y="1531"/>
                      </a:lnTo>
                      <a:lnTo>
                        <a:pt x="1944" y="1576"/>
                      </a:lnTo>
                      <a:lnTo>
                        <a:pt x="1917" y="1612"/>
                      </a:lnTo>
                      <a:lnTo>
                        <a:pt x="1888" y="1612"/>
                      </a:lnTo>
                      <a:lnTo>
                        <a:pt x="1841" y="1559"/>
                      </a:lnTo>
                      <a:lnTo>
                        <a:pt x="1808" y="1540"/>
                      </a:lnTo>
                      <a:lnTo>
                        <a:pt x="1794" y="1529"/>
                      </a:lnTo>
                      <a:lnTo>
                        <a:pt x="1781" y="1556"/>
                      </a:lnTo>
                      <a:lnTo>
                        <a:pt x="1785" y="1596"/>
                      </a:lnTo>
                      <a:lnTo>
                        <a:pt x="1796" y="1626"/>
                      </a:lnTo>
                      <a:lnTo>
                        <a:pt x="1804" y="1674"/>
                      </a:lnTo>
                      <a:lnTo>
                        <a:pt x="1833" y="1690"/>
                      </a:lnTo>
                      <a:lnTo>
                        <a:pt x="1824" y="1715"/>
                      </a:lnTo>
                      <a:lnTo>
                        <a:pt x="1826" y="1752"/>
                      </a:lnTo>
                      <a:lnTo>
                        <a:pt x="1835" y="1788"/>
                      </a:lnTo>
                      <a:lnTo>
                        <a:pt x="1816" y="1785"/>
                      </a:lnTo>
                      <a:lnTo>
                        <a:pt x="1794" y="1743"/>
                      </a:lnTo>
                      <a:lnTo>
                        <a:pt x="1796" y="1699"/>
                      </a:lnTo>
                      <a:lnTo>
                        <a:pt x="1789" y="1685"/>
                      </a:lnTo>
                      <a:lnTo>
                        <a:pt x="1781" y="1635"/>
                      </a:lnTo>
                      <a:lnTo>
                        <a:pt x="1771" y="1621"/>
                      </a:lnTo>
                      <a:lnTo>
                        <a:pt x="1767" y="1551"/>
                      </a:lnTo>
                      <a:lnTo>
                        <a:pt x="1754" y="1509"/>
                      </a:lnTo>
                      <a:lnTo>
                        <a:pt x="1730" y="1470"/>
                      </a:lnTo>
                      <a:lnTo>
                        <a:pt x="1688" y="1448"/>
                      </a:lnTo>
                      <a:lnTo>
                        <a:pt x="1658" y="1411"/>
                      </a:lnTo>
                      <a:lnTo>
                        <a:pt x="1647" y="1384"/>
                      </a:lnTo>
                      <a:lnTo>
                        <a:pt x="1625" y="1353"/>
                      </a:lnTo>
                      <a:lnTo>
                        <a:pt x="1592" y="1283"/>
                      </a:lnTo>
                      <a:lnTo>
                        <a:pt x="1563" y="1289"/>
                      </a:lnTo>
                      <a:lnTo>
                        <a:pt x="1524" y="1322"/>
                      </a:lnTo>
                      <a:lnTo>
                        <a:pt x="1507" y="1350"/>
                      </a:lnTo>
                      <a:lnTo>
                        <a:pt x="1472" y="1403"/>
                      </a:lnTo>
                      <a:lnTo>
                        <a:pt x="1446" y="1459"/>
                      </a:lnTo>
                      <a:lnTo>
                        <a:pt x="1437" y="1478"/>
                      </a:lnTo>
                      <a:lnTo>
                        <a:pt x="1446" y="1543"/>
                      </a:lnTo>
                      <a:lnTo>
                        <a:pt x="1445" y="1607"/>
                      </a:lnTo>
                      <a:lnTo>
                        <a:pt x="1413" y="1651"/>
                      </a:lnTo>
                      <a:lnTo>
                        <a:pt x="1396" y="1654"/>
                      </a:lnTo>
                      <a:lnTo>
                        <a:pt x="1359" y="1562"/>
                      </a:lnTo>
                      <a:lnTo>
                        <a:pt x="1330" y="1498"/>
                      </a:lnTo>
                      <a:lnTo>
                        <a:pt x="1272" y="1375"/>
                      </a:lnTo>
                      <a:lnTo>
                        <a:pt x="1270" y="1328"/>
                      </a:lnTo>
                      <a:lnTo>
                        <a:pt x="1256" y="1305"/>
                      </a:lnTo>
                      <a:lnTo>
                        <a:pt x="1246" y="1336"/>
                      </a:lnTo>
                      <a:lnTo>
                        <a:pt x="1196" y="1266"/>
                      </a:lnTo>
                      <a:lnTo>
                        <a:pt x="1128" y="1213"/>
                      </a:lnTo>
                      <a:lnTo>
                        <a:pt x="1085" y="1225"/>
                      </a:lnTo>
                      <a:lnTo>
                        <a:pt x="1023" y="1219"/>
                      </a:lnTo>
                      <a:lnTo>
                        <a:pt x="993" y="1180"/>
                      </a:lnTo>
                      <a:lnTo>
                        <a:pt x="960" y="1185"/>
                      </a:lnTo>
                      <a:lnTo>
                        <a:pt x="914" y="1169"/>
                      </a:lnTo>
                      <a:lnTo>
                        <a:pt x="817" y="1038"/>
                      </a:lnTo>
                      <a:lnTo>
                        <a:pt x="822" y="1091"/>
                      </a:lnTo>
                      <a:lnTo>
                        <a:pt x="852" y="1166"/>
                      </a:lnTo>
                      <a:lnTo>
                        <a:pt x="885" y="1219"/>
                      </a:lnTo>
                      <a:lnTo>
                        <a:pt x="920" y="1247"/>
                      </a:lnTo>
                      <a:lnTo>
                        <a:pt x="958" y="1225"/>
                      </a:lnTo>
                      <a:lnTo>
                        <a:pt x="990" y="1225"/>
                      </a:lnTo>
                      <a:lnTo>
                        <a:pt x="1030" y="1272"/>
                      </a:lnTo>
                      <a:lnTo>
                        <a:pt x="1054" y="1308"/>
                      </a:lnTo>
                      <a:lnTo>
                        <a:pt x="1050" y="1331"/>
                      </a:lnTo>
                      <a:lnTo>
                        <a:pt x="980" y="1434"/>
                      </a:lnTo>
                      <a:lnTo>
                        <a:pt x="933" y="1473"/>
                      </a:lnTo>
                      <a:lnTo>
                        <a:pt x="836" y="1523"/>
                      </a:lnTo>
                      <a:lnTo>
                        <a:pt x="807" y="1540"/>
                      </a:lnTo>
                      <a:lnTo>
                        <a:pt x="789" y="1523"/>
                      </a:lnTo>
                      <a:lnTo>
                        <a:pt x="784" y="1503"/>
                      </a:lnTo>
                      <a:lnTo>
                        <a:pt x="782" y="1473"/>
                      </a:lnTo>
                      <a:lnTo>
                        <a:pt x="774" y="1442"/>
                      </a:lnTo>
                      <a:lnTo>
                        <a:pt x="760" y="1417"/>
                      </a:lnTo>
                      <a:lnTo>
                        <a:pt x="749" y="1395"/>
                      </a:lnTo>
                      <a:lnTo>
                        <a:pt x="731" y="1364"/>
                      </a:lnTo>
                      <a:lnTo>
                        <a:pt x="721" y="1344"/>
                      </a:lnTo>
                      <a:lnTo>
                        <a:pt x="714" y="1319"/>
                      </a:lnTo>
                      <a:lnTo>
                        <a:pt x="700" y="1297"/>
                      </a:lnTo>
                      <a:lnTo>
                        <a:pt x="679" y="1241"/>
                      </a:lnTo>
                      <a:lnTo>
                        <a:pt x="667" y="1219"/>
                      </a:lnTo>
                      <a:lnTo>
                        <a:pt x="651" y="1188"/>
                      </a:lnTo>
                      <a:lnTo>
                        <a:pt x="626" y="1146"/>
                      </a:lnTo>
                      <a:lnTo>
                        <a:pt x="612" y="1121"/>
                      </a:lnTo>
                      <a:lnTo>
                        <a:pt x="601" y="1105"/>
                      </a:lnTo>
                      <a:lnTo>
                        <a:pt x="587" y="1068"/>
                      </a:lnTo>
                      <a:lnTo>
                        <a:pt x="628" y="1035"/>
                      </a:lnTo>
                      <a:lnTo>
                        <a:pt x="645" y="962"/>
                      </a:lnTo>
                      <a:lnTo>
                        <a:pt x="607" y="943"/>
                      </a:lnTo>
                      <a:lnTo>
                        <a:pt x="554" y="954"/>
                      </a:lnTo>
                      <a:lnTo>
                        <a:pt x="542" y="946"/>
                      </a:lnTo>
                      <a:lnTo>
                        <a:pt x="537" y="946"/>
                      </a:lnTo>
                      <a:lnTo>
                        <a:pt x="529" y="946"/>
                      </a:lnTo>
                      <a:lnTo>
                        <a:pt x="523" y="946"/>
                      </a:lnTo>
                      <a:lnTo>
                        <a:pt x="521" y="932"/>
                      </a:lnTo>
                      <a:lnTo>
                        <a:pt x="517" y="920"/>
                      </a:lnTo>
                      <a:lnTo>
                        <a:pt x="517" y="898"/>
                      </a:lnTo>
                      <a:lnTo>
                        <a:pt x="507" y="887"/>
                      </a:lnTo>
                      <a:lnTo>
                        <a:pt x="505" y="873"/>
                      </a:lnTo>
                      <a:lnTo>
                        <a:pt x="500" y="870"/>
                      </a:lnTo>
                      <a:lnTo>
                        <a:pt x="494" y="859"/>
                      </a:lnTo>
                      <a:lnTo>
                        <a:pt x="492" y="848"/>
                      </a:lnTo>
                      <a:lnTo>
                        <a:pt x="488" y="837"/>
                      </a:lnTo>
                      <a:lnTo>
                        <a:pt x="484" y="831"/>
                      </a:lnTo>
                      <a:lnTo>
                        <a:pt x="472" y="831"/>
                      </a:lnTo>
                      <a:lnTo>
                        <a:pt x="465" y="831"/>
                      </a:lnTo>
                      <a:lnTo>
                        <a:pt x="461" y="831"/>
                      </a:lnTo>
                      <a:lnTo>
                        <a:pt x="459" y="845"/>
                      </a:lnTo>
                      <a:lnTo>
                        <a:pt x="459" y="859"/>
                      </a:lnTo>
                      <a:lnTo>
                        <a:pt x="459" y="876"/>
                      </a:lnTo>
                      <a:lnTo>
                        <a:pt x="459" y="893"/>
                      </a:lnTo>
                      <a:lnTo>
                        <a:pt x="459" y="904"/>
                      </a:lnTo>
                      <a:lnTo>
                        <a:pt x="449" y="909"/>
                      </a:lnTo>
                      <a:lnTo>
                        <a:pt x="441" y="920"/>
                      </a:lnTo>
                      <a:lnTo>
                        <a:pt x="430" y="904"/>
                      </a:lnTo>
                      <a:lnTo>
                        <a:pt x="422" y="881"/>
                      </a:lnTo>
                      <a:lnTo>
                        <a:pt x="424" y="856"/>
                      </a:lnTo>
                      <a:lnTo>
                        <a:pt x="412" y="823"/>
                      </a:lnTo>
                      <a:lnTo>
                        <a:pt x="406" y="801"/>
                      </a:lnTo>
                      <a:lnTo>
                        <a:pt x="393" y="787"/>
                      </a:lnTo>
                      <a:lnTo>
                        <a:pt x="377" y="773"/>
                      </a:lnTo>
                      <a:lnTo>
                        <a:pt x="369" y="753"/>
                      </a:lnTo>
                      <a:lnTo>
                        <a:pt x="364" y="739"/>
                      </a:lnTo>
                      <a:lnTo>
                        <a:pt x="350" y="736"/>
                      </a:lnTo>
                      <a:lnTo>
                        <a:pt x="346" y="728"/>
                      </a:lnTo>
                      <a:lnTo>
                        <a:pt x="336" y="728"/>
                      </a:lnTo>
                      <a:lnTo>
                        <a:pt x="329" y="742"/>
                      </a:lnTo>
                      <a:lnTo>
                        <a:pt x="321" y="753"/>
                      </a:lnTo>
                      <a:lnTo>
                        <a:pt x="338" y="767"/>
                      </a:lnTo>
                      <a:lnTo>
                        <a:pt x="348" y="787"/>
                      </a:lnTo>
                      <a:lnTo>
                        <a:pt x="366" y="812"/>
                      </a:lnTo>
                      <a:lnTo>
                        <a:pt x="373" y="823"/>
                      </a:lnTo>
                      <a:lnTo>
                        <a:pt x="387" y="831"/>
                      </a:lnTo>
                      <a:lnTo>
                        <a:pt x="397" y="848"/>
                      </a:lnTo>
                      <a:lnTo>
                        <a:pt x="385" y="868"/>
                      </a:lnTo>
                      <a:lnTo>
                        <a:pt x="383" y="859"/>
                      </a:lnTo>
                      <a:lnTo>
                        <a:pt x="383" y="848"/>
                      </a:lnTo>
                      <a:lnTo>
                        <a:pt x="377" y="873"/>
                      </a:lnTo>
                      <a:lnTo>
                        <a:pt x="375" y="895"/>
                      </a:lnTo>
                      <a:lnTo>
                        <a:pt x="364" y="901"/>
                      </a:lnTo>
                      <a:lnTo>
                        <a:pt x="367" y="873"/>
                      </a:lnTo>
                      <a:lnTo>
                        <a:pt x="366" y="859"/>
                      </a:lnTo>
                      <a:lnTo>
                        <a:pt x="352" y="851"/>
                      </a:lnTo>
                      <a:lnTo>
                        <a:pt x="346" y="845"/>
                      </a:lnTo>
                      <a:lnTo>
                        <a:pt x="340" y="834"/>
                      </a:lnTo>
                      <a:lnTo>
                        <a:pt x="329" y="828"/>
                      </a:lnTo>
                      <a:lnTo>
                        <a:pt x="321" y="820"/>
                      </a:lnTo>
                      <a:lnTo>
                        <a:pt x="313" y="803"/>
                      </a:lnTo>
                      <a:lnTo>
                        <a:pt x="303" y="795"/>
                      </a:lnTo>
                      <a:lnTo>
                        <a:pt x="297" y="778"/>
                      </a:lnTo>
                      <a:lnTo>
                        <a:pt x="296" y="764"/>
                      </a:lnTo>
                      <a:lnTo>
                        <a:pt x="288" y="759"/>
                      </a:lnTo>
                      <a:lnTo>
                        <a:pt x="280" y="750"/>
                      </a:lnTo>
                      <a:lnTo>
                        <a:pt x="264" y="750"/>
                      </a:lnTo>
                      <a:lnTo>
                        <a:pt x="251" y="753"/>
                      </a:lnTo>
                      <a:lnTo>
                        <a:pt x="235" y="750"/>
                      </a:lnTo>
                      <a:lnTo>
                        <a:pt x="208" y="753"/>
                      </a:lnTo>
                      <a:lnTo>
                        <a:pt x="189" y="756"/>
                      </a:lnTo>
                      <a:lnTo>
                        <a:pt x="183" y="762"/>
                      </a:lnTo>
                      <a:lnTo>
                        <a:pt x="181" y="778"/>
                      </a:lnTo>
                      <a:lnTo>
                        <a:pt x="181" y="798"/>
                      </a:lnTo>
                      <a:lnTo>
                        <a:pt x="169" y="817"/>
                      </a:lnTo>
                      <a:lnTo>
                        <a:pt x="161" y="826"/>
                      </a:lnTo>
                      <a:lnTo>
                        <a:pt x="157" y="831"/>
                      </a:lnTo>
                      <a:lnTo>
                        <a:pt x="152" y="845"/>
                      </a:lnTo>
                      <a:lnTo>
                        <a:pt x="148" y="856"/>
                      </a:lnTo>
                      <a:lnTo>
                        <a:pt x="154" y="865"/>
                      </a:lnTo>
                      <a:lnTo>
                        <a:pt x="154" y="881"/>
                      </a:lnTo>
                      <a:lnTo>
                        <a:pt x="152" y="890"/>
                      </a:lnTo>
                      <a:lnTo>
                        <a:pt x="148" y="901"/>
                      </a:lnTo>
                      <a:lnTo>
                        <a:pt x="138" y="920"/>
                      </a:lnTo>
                      <a:lnTo>
                        <a:pt x="132" y="912"/>
                      </a:lnTo>
                      <a:lnTo>
                        <a:pt x="126" y="918"/>
                      </a:lnTo>
                      <a:lnTo>
                        <a:pt x="119" y="926"/>
                      </a:lnTo>
                      <a:lnTo>
                        <a:pt x="107" y="929"/>
                      </a:lnTo>
                      <a:lnTo>
                        <a:pt x="95" y="943"/>
                      </a:lnTo>
                      <a:lnTo>
                        <a:pt x="84" y="946"/>
                      </a:lnTo>
                      <a:lnTo>
                        <a:pt x="72" y="946"/>
                      </a:lnTo>
                      <a:lnTo>
                        <a:pt x="60" y="946"/>
                      </a:lnTo>
                      <a:lnTo>
                        <a:pt x="35" y="954"/>
                      </a:lnTo>
                      <a:lnTo>
                        <a:pt x="23" y="954"/>
                      </a:lnTo>
                      <a:lnTo>
                        <a:pt x="17" y="934"/>
                      </a:lnTo>
                      <a:lnTo>
                        <a:pt x="12" y="909"/>
                      </a:lnTo>
                      <a:lnTo>
                        <a:pt x="8" y="887"/>
                      </a:lnTo>
                      <a:lnTo>
                        <a:pt x="6" y="865"/>
                      </a:lnTo>
                      <a:lnTo>
                        <a:pt x="6" y="837"/>
                      </a:lnTo>
                      <a:lnTo>
                        <a:pt x="0" y="803"/>
                      </a:lnTo>
                    </a:path>
                  </a:pathLst>
                </a:custGeom>
                <a:solidFill>
                  <a:schemeClr val="bg1"/>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grpSp>
        </p:grpSp>
        <p:grpSp>
          <p:nvGrpSpPr>
            <p:cNvPr id="1062" name="Group 38">
              <a:extLst>
                <a:ext uri="{FF2B5EF4-FFF2-40B4-BE49-F238E27FC236}">
                  <a16:creationId xmlns:a16="http://schemas.microsoft.com/office/drawing/2014/main" id="{36EA9BA6-3481-3716-A452-7FED246F62D3}"/>
                </a:ext>
              </a:extLst>
            </p:cNvPr>
            <p:cNvGrpSpPr>
              <a:grpSpLocks/>
            </p:cNvGrpSpPr>
            <p:nvPr/>
          </p:nvGrpSpPr>
          <p:grpSpPr bwMode="auto">
            <a:xfrm>
              <a:off x="92" y="615"/>
              <a:ext cx="1865" cy="3311"/>
              <a:chOff x="92" y="615"/>
              <a:chExt cx="1865" cy="3311"/>
            </a:xfrm>
          </p:grpSpPr>
          <p:sp>
            <p:nvSpPr>
              <p:cNvPr id="1056" name="Freeform 32">
                <a:extLst>
                  <a:ext uri="{FF2B5EF4-FFF2-40B4-BE49-F238E27FC236}">
                    <a16:creationId xmlns:a16="http://schemas.microsoft.com/office/drawing/2014/main" id="{25A6305F-F44D-2035-2982-4D5E6F738841}"/>
                  </a:ext>
                </a:extLst>
              </p:cNvPr>
              <p:cNvSpPr>
                <a:spLocks/>
              </p:cNvSpPr>
              <p:nvPr/>
            </p:nvSpPr>
            <p:spPr bwMode="auto">
              <a:xfrm>
                <a:off x="92" y="761"/>
                <a:ext cx="1262" cy="1550"/>
              </a:xfrm>
              <a:custGeom>
                <a:avLst/>
                <a:gdLst>
                  <a:gd name="T0" fmla="*/ 101 w 1262"/>
                  <a:gd name="T1" fmla="*/ 290 h 1550"/>
                  <a:gd name="T2" fmla="*/ 82 w 1262"/>
                  <a:gd name="T3" fmla="*/ 203 h 1550"/>
                  <a:gd name="T4" fmla="*/ 181 w 1262"/>
                  <a:gd name="T5" fmla="*/ 131 h 1550"/>
                  <a:gd name="T6" fmla="*/ 225 w 1262"/>
                  <a:gd name="T7" fmla="*/ 75 h 1550"/>
                  <a:gd name="T8" fmla="*/ 303 w 1262"/>
                  <a:gd name="T9" fmla="*/ 64 h 1550"/>
                  <a:gd name="T10" fmla="*/ 544 w 1262"/>
                  <a:gd name="T11" fmla="*/ 67 h 1550"/>
                  <a:gd name="T12" fmla="*/ 666 w 1262"/>
                  <a:gd name="T13" fmla="*/ 95 h 1550"/>
                  <a:gd name="T14" fmla="*/ 620 w 1262"/>
                  <a:gd name="T15" fmla="*/ 92 h 1550"/>
                  <a:gd name="T16" fmla="*/ 589 w 1262"/>
                  <a:gd name="T17" fmla="*/ 3 h 1550"/>
                  <a:gd name="T18" fmla="*/ 649 w 1262"/>
                  <a:gd name="T19" fmla="*/ 0 h 1550"/>
                  <a:gd name="T20" fmla="*/ 696 w 1262"/>
                  <a:gd name="T21" fmla="*/ 39 h 1550"/>
                  <a:gd name="T22" fmla="*/ 767 w 1262"/>
                  <a:gd name="T23" fmla="*/ 103 h 1550"/>
                  <a:gd name="T24" fmla="*/ 754 w 1262"/>
                  <a:gd name="T25" fmla="*/ 33 h 1550"/>
                  <a:gd name="T26" fmla="*/ 884 w 1262"/>
                  <a:gd name="T27" fmla="*/ 100 h 1550"/>
                  <a:gd name="T28" fmla="*/ 886 w 1262"/>
                  <a:gd name="T29" fmla="*/ 128 h 1550"/>
                  <a:gd name="T30" fmla="*/ 847 w 1262"/>
                  <a:gd name="T31" fmla="*/ 198 h 1550"/>
                  <a:gd name="T32" fmla="*/ 814 w 1262"/>
                  <a:gd name="T33" fmla="*/ 312 h 1550"/>
                  <a:gd name="T34" fmla="*/ 935 w 1262"/>
                  <a:gd name="T35" fmla="*/ 376 h 1550"/>
                  <a:gd name="T36" fmla="*/ 938 w 1262"/>
                  <a:gd name="T37" fmla="*/ 476 h 1550"/>
                  <a:gd name="T38" fmla="*/ 956 w 1262"/>
                  <a:gd name="T39" fmla="*/ 398 h 1550"/>
                  <a:gd name="T40" fmla="*/ 956 w 1262"/>
                  <a:gd name="T41" fmla="*/ 254 h 1550"/>
                  <a:gd name="T42" fmla="*/ 1043 w 1262"/>
                  <a:gd name="T43" fmla="*/ 293 h 1550"/>
                  <a:gd name="T44" fmla="*/ 1098 w 1262"/>
                  <a:gd name="T45" fmla="*/ 251 h 1550"/>
                  <a:gd name="T46" fmla="*/ 1195 w 1262"/>
                  <a:gd name="T47" fmla="*/ 357 h 1550"/>
                  <a:gd name="T48" fmla="*/ 1261 w 1262"/>
                  <a:gd name="T49" fmla="*/ 449 h 1550"/>
                  <a:gd name="T50" fmla="*/ 1209 w 1262"/>
                  <a:gd name="T51" fmla="*/ 485 h 1550"/>
                  <a:gd name="T52" fmla="*/ 1117 w 1262"/>
                  <a:gd name="T53" fmla="*/ 515 h 1550"/>
                  <a:gd name="T54" fmla="*/ 1181 w 1262"/>
                  <a:gd name="T55" fmla="*/ 535 h 1550"/>
                  <a:gd name="T56" fmla="*/ 1209 w 1262"/>
                  <a:gd name="T57" fmla="*/ 618 h 1550"/>
                  <a:gd name="T58" fmla="*/ 1183 w 1262"/>
                  <a:gd name="T59" fmla="*/ 624 h 1550"/>
                  <a:gd name="T60" fmla="*/ 1146 w 1262"/>
                  <a:gd name="T61" fmla="*/ 657 h 1550"/>
                  <a:gd name="T62" fmla="*/ 1088 w 1262"/>
                  <a:gd name="T63" fmla="*/ 730 h 1550"/>
                  <a:gd name="T64" fmla="*/ 1082 w 1262"/>
                  <a:gd name="T65" fmla="*/ 839 h 1550"/>
                  <a:gd name="T66" fmla="*/ 1020 w 1262"/>
                  <a:gd name="T67" fmla="*/ 1003 h 1550"/>
                  <a:gd name="T68" fmla="*/ 1038 w 1262"/>
                  <a:gd name="T69" fmla="*/ 1142 h 1550"/>
                  <a:gd name="T70" fmla="*/ 1003 w 1262"/>
                  <a:gd name="T71" fmla="*/ 1048 h 1550"/>
                  <a:gd name="T72" fmla="*/ 942 w 1262"/>
                  <a:gd name="T73" fmla="*/ 1006 h 1550"/>
                  <a:gd name="T74" fmla="*/ 890 w 1262"/>
                  <a:gd name="T75" fmla="*/ 1034 h 1550"/>
                  <a:gd name="T76" fmla="*/ 804 w 1262"/>
                  <a:gd name="T77" fmla="*/ 1048 h 1550"/>
                  <a:gd name="T78" fmla="*/ 760 w 1262"/>
                  <a:gd name="T79" fmla="*/ 1151 h 1550"/>
                  <a:gd name="T80" fmla="*/ 859 w 1262"/>
                  <a:gd name="T81" fmla="*/ 1290 h 1550"/>
                  <a:gd name="T82" fmla="*/ 874 w 1262"/>
                  <a:gd name="T83" fmla="*/ 1212 h 1550"/>
                  <a:gd name="T84" fmla="*/ 931 w 1262"/>
                  <a:gd name="T85" fmla="*/ 1268 h 1550"/>
                  <a:gd name="T86" fmla="*/ 962 w 1262"/>
                  <a:gd name="T87" fmla="*/ 1346 h 1550"/>
                  <a:gd name="T88" fmla="*/ 987 w 1262"/>
                  <a:gd name="T89" fmla="*/ 1415 h 1550"/>
                  <a:gd name="T90" fmla="*/ 1045 w 1262"/>
                  <a:gd name="T91" fmla="*/ 1521 h 1550"/>
                  <a:gd name="T92" fmla="*/ 1133 w 1262"/>
                  <a:gd name="T93" fmla="*/ 1518 h 1550"/>
                  <a:gd name="T94" fmla="*/ 1080 w 1262"/>
                  <a:gd name="T95" fmla="*/ 1532 h 1550"/>
                  <a:gd name="T96" fmla="*/ 977 w 1262"/>
                  <a:gd name="T97" fmla="*/ 1516 h 1550"/>
                  <a:gd name="T98" fmla="*/ 905 w 1262"/>
                  <a:gd name="T99" fmla="*/ 1421 h 1550"/>
                  <a:gd name="T100" fmla="*/ 853 w 1262"/>
                  <a:gd name="T101" fmla="*/ 1385 h 1550"/>
                  <a:gd name="T102" fmla="*/ 769 w 1262"/>
                  <a:gd name="T103" fmla="*/ 1340 h 1550"/>
                  <a:gd name="T104" fmla="*/ 622 w 1262"/>
                  <a:gd name="T105" fmla="*/ 1190 h 1550"/>
                  <a:gd name="T106" fmla="*/ 501 w 1262"/>
                  <a:gd name="T107" fmla="*/ 970 h 1550"/>
                  <a:gd name="T108" fmla="*/ 542 w 1262"/>
                  <a:gd name="T109" fmla="*/ 1167 h 1550"/>
                  <a:gd name="T110" fmla="*/ 464 w 1262"/>
                  <a:gd name="T111" fmla="*/ 1031 h 1550"/>
                  <a:gd name="T112" fmla="*/ 392 w 1262"/>
                  <a:gd name="T113" fmla="*/ 763 h 1550"/>
                  <a:gd name="T114" fmla="*/ 400 w 1262"/>
                  <a:gd name="T115" fmla="*/ 568 h 1550"/>
                  <a:gd name="T116" fmla="*/ 375 w 1262"/>
                  <a:gd name="T117" fmla="*/ 418 h 1550"/>
                  <a:gd name="T118" fmla="*/ 354 w 1262"/>
                  <a:gd name="T119" fmla="*/ 329 h 1550"/>
                  <a:gd name="T120" fmla="*/ 305 w 1262"/>
                  <a:gd name="T121" fmla="*/ 276 h 1550"/>
                  <a:gd name="T122" fmla="*/ 202 w 1262"/>
                  <a:gd name="T123" fmla="*/ 290 h 1550"/>
                  <a:gd name="T124" fmla="*/ 124 w 1262"/>
                  <a:gd name="T125" fmla="*/ 345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62" h="1550">
                    <a:moveTo>
                      <a:pt x="0" y="398"/>
                    </a:moveTo>
                    <a:lnTo>
                      <a:pt x="60" y="345"/>
                    </a:lnTo>
                    <a:lnTo>
                      <a:pt x="95" y="323"/>
                    </a:lnTo>
                    <a:lnTo>
                      <a:pt x="101" y="290"/>
                    </a:lnTo>
                    <a:lnTo>
                      <a:pt x="74" y="270"/>
                    </a:lnTo>
                    <a:lnTo>
                      <a:pt x="72" y="231"/>
                    </a:lnTo>
                    <a:lnTo>
                      <a:pt x="84" y="220"/>
                    </a:lnTo>
                    <a:lnTo>
                      <a:pt x="82" y="203"/>
                    </a:lnTo>
                    <a:lnTo>
                      <a:pt x="128" y="198"/>
                    </a:lnTo>
                    <a:lnTo>
                      <a:pt x="140" y="167"/>
                    </a:lnTo>
                    <a:lnTo>
                      <a:pt x="142" y="139"/>
                    </a:lnTo>
                    <a:lnTo>
                      <a:pt x="181" y="131"/>
                    </a:lnTo>
                    <a:lnTo>
                      <a:pt x="185" y="103"/>
                    </a:lnTo>
                    <a:lnTo>
                      <a:pt x="148" y="95"/>
                    </a:lnTo>
                    <a:lnTo>
                      <a:pt x="165" y="75"/>
                    </a:lnTo>
                    <a:lnTo>
                      <a:pt x="225" y="75"/>
                    </a:lnTo>
                    <a:lnTo>
                      <a:pt x="243" y="53"/>
                    </a:lnTo>
                    <a:lnTo>
                      <a:pt x="268" y="50"/>
                    </a:lnTo>
                    <a:lnTo>
                      <a:pt x="284" y="33"/>
                    </a:lnTo>
                    <a:lnTo>
                      <a:pt x="303" y="64"/>
                    </a:lnTo>
                    <a:lnTo>
                      <a:pt x="379" y="59"/>
                    </a:lnTo>
                    <a:lnTo>
                      <a:pt x="414" y="92"/>
                    </a:lnTo>
                    <a:lnTo>
                      <a:pt x="527" y="84"/>
                    </a:lnTo>
                    <a:lnTo>
                      <a:pt x="544" y="67"/>
                    </a:lnTo>
                    <a:lnTo>
                      <a:pt x="587" y="95"/>
                    </a:lnTo>
                    <a:lnTo>
                      <a:pt x="631" y="120"/>
                    </a:lnTo>
                    <a:lnTo>
                      <a:pt x="653" y="109"/>
                    </a:lnTo>
                    <a:lnTo>
                      <a:pt x="666" y="95"/>
                    </a:lnTo>
                    <a:lnTo>
                      <a:pt x="703" y="103"/>
                    </a:lnTo>
                    <a:lnTo>
                      <a:pt x="678" y="84"/>
                    </a:lnTo>
                    <a:lnTo>
                      <a:pt x="655" y="86"/>
                    </a:lnTo>
                    <a:lnTo>
                      <a:pt x="620" y="92"/>
                    </a:lnTo>
                    <a:lnTo>
                      <a:pt x="602" y="64"/>
                    </a:lnTo>
                    <a:lnTo>
                      <a:pt x="583" y="50"/>
                    </a:lnTo>
                    <a:lnTo>
                      <a:pt x="583" y="28"/>
                    </a:lnTo>
                    <a:lnTo>
                      <a:pt x="589" y="3"/>
                    </a:lnTo>
                    <a:lnTo>
                      <a:pt x="604" y="0"/>
                    </a:lnTo>
                    <a:lnTo>
                      <a:pt x="626" y="22"/>
                    </a:lnTo>
                    <a:lnTo>
                      <a:pt x="631" y="11"/>
                    </a:lnTo>
                    <a:lnTo>
                      <a:pt x="649" y="0"/>
                    </a:lnTo>
                    <a:lnTo>
                      <a:pt x="670" y="17"/>
                    </a:lnTo>
                    <a:lnTo>
                      <a:pt x="682" y="3"/>
                    </a:lnTo>
                    <a:lnTo>
                      <a:pt x="694" y="25"/>
                    </a:lnTo>
                    <a:lnTo>
                      <a:pt x="696" y="39"/>
                    </a:lnTo>
                    <a:lnTo>
                      <a:pt x="727" y="59"/>
                    </a:lnTo>
                    <a:lnTo>
                      <a:pt x="715" y="75"/>
                    </a:lnTo>
                    <a:lnTo>
                      <a:pt x="715" y="98"/>
                    </a:lnTo>
                    <a:lnTo>
                      <a:pt x="767" y="103"/>
                    </a:lnTo>
                    <a:lnTo>
                      <a:pt x="781" y="75"/>
                    </a:lnTo>
                    <a:lnTo>
                      <a:pt x="771" y="61"/>
                    </a:lnTo>
                    <a:lnTo>
                      <a:pt x="748" y="64"/>
                    </a:lnTo>
                    <a:lnTo>
                      <a:pt x="754" y="33"/>
                    </a:lnTo>
                    <a:lnTo>
                      <a:pt x="801" y="50"/>
                    </a:lnTo>
                    <a:lnTo>
                      <a:pt x="810" y="72"/>
                    </a:lnTo>
                    <a:lnTo>
                      <a:pt x="849" y="72"/>
                    </a:lnTo>
                    <a:lnTo>
                      <a:pt x="884" y="100"/>
                    </a:lnTo>
                    <a:lnTo>
                      <a:pt x="903" y="95"/>
                    </a:lnTo>
                    <a:lnTo>
                      <a:pt x="925" y="120"/>
                    </a:lnTo>
                    <a:lnTo>
                      <a:pt x="903" y="153"/>
                    </a:lnTo>
                    <a:lnTo>
                      <a:pt x="886" y="128"/>
                    </a:lnTo>
                    <a:lnTo>
                      <a:pt x="874" y="137"/>
                    </a:lnTo>
                    <a:lnTo>
                      <a:pt x="859" y="156"/>
                    </a:lnTo>
                    <a:lnTo>
                      <a:pt x="834" y="173"/>
                    </a:lnTo>
                    <a:lnTo>
                      <a:pt x="847" y="198"/>
                    </a:lnTo>
                    <a:lnTo>
                      <a:pt x="824" y="201"/>
                    </a:lnTo>
                    <a:lnTo>
                      <a:pt x="804" y="234"/>
                    </a:lnTo>
                    <a:lnTo>
                      <a:pt x="785" y="276"/>
                    </a:lnTo>
                    <a:lnTo>
                      <a:pt x="814" y="312"/>
                    </a:lnTo>
                    <a:lnTo>
                      <a:pt x="837" y="354"/>
                    </a:lnTo>
                    <a:lnTo>
                      <a:pt x="878" y="359"/>
                    </a:lnTo>
                    <a:lnTo>
                      <a:pt x="917" y="354"/>
                    </a:lnTo>
                    <a:lnTo>
                      <a:pt x="935" y="376"/>
                    </a:lnTo>
                    <a:lnTo>
                      <a:pt x="927" y="387"/>
                    </a:lnTo>
                    <a:lnTo>
                      <a:pt x="915" y="410"/>
                    </a:lnTo>
                    <a:lnTo>
                      <a:pt x="933" y="449"/>
                    </a:lnTo>
                    <a:lnTo>
                      <a:pt x="938" y="476"/>
                    </a:lnTo>
                    <a:lnTo>
                      <a:pt x="960" y="490"/>
                    </a:lnTo>
                    <a:lnTo>
                      <a:pt x="989" y="465"/>
                    </a:lnTo>
                    <a:lnTo>
                      <a:pt x="981" y="429"/>
                    </a:lnTo>
                    <a:lnTo>
                      <a:pt x="956" y="398"/>
                    </a:lnTo>
                    <a:lnTo>
                      <a:pt x="985" y="362"/>
                    </a:lnTo>
                    <a:lnTo>
                      <a:pt x="960" y="301"/>
                    </a:lnTo>
                    <a:lnTo>
                      <a:pt x="937" y="276"/>
                    </a:lnTo>
                    <a:lnTo>
                      <a:pt x="956" y="254"/>
                    </a:lnTo>
                    <a:lnTo>
                      <a:pt x="952" y="220"/>
                    </a:lnTo>
                    <a:lnTo>
                      <a:pt x="966" y="201"/>
                    </a:lnTo>
                    <a:lnTo>
                      <a:pt x="989" y="220"/>
                    </a:lnTo>
                    <a:lnTo>
                      <a:pt x="1043" y="293"/>
                    </a:lnTo>
                    <a:lnTo>
                      <a:pt x="1076" y="304"/>
                    </a:lnTo>
                    <a:lnTo>
                      <a:pt x="1086" y="284"/>
                    </a:lnTo>
                    <a:lnTo>
                      <a:pt x="1078" y="245"/>
                    </a:lnTo>
                    <a:lnTo>
                      <a:pt x="1098" y="251"/>
                    </a:lnTo>
                    <a:lnTo>
                      <a:pt x="1131" y="295"/>
                    </a:lnTo>
                    <a:lnTo>
                      <a:pt x="1137" y="320"/>
                    </a:lnTo>
                    <a:lnTo>
                      <a:pt x="1156" y="337"/>
                    </a:lnTo>
                    <a:lnTo>
                      <a:pt x="1195" y="357"/>
                    </a:lnTo>
                    <a:lnTo>
                      <a:pt x="1214" y="393"/>
                    </a:lnTo>
                    <a:lnTo>
                      <a:pt x="1244" y="418"/>
                    </a:lnTo>
                    <a:lnTo>
                      <a:pt x="1259" y="426"/>
                    </a:lnTo>
                    <a:lnTo>
                      <a:pt x="1261" y="449"/>
                    </a:lnTo>
                    <a:lnTo>
                      <a:pt x="1238" y="462"/>
                    </a:lnTo>
                    <a:lnTo>
                      <a:pt x="1224" y="446"/>
                    </a:lnTo>
                    <a:lnTo>
                      <a:pt x="1212" y="449"/>
                    </a:lnTo>
                    <a:lnTo>
                      <a:pt x="1209" y="485"/>
                    </a:lnTo>
                    <a:lnTo>
                      <a:pt x="1189" y="493"/>
                    </a:lnTo>
                    <a:lnTo>
                      <a:pt x="1168" y="474"/>
                    </a:lnTo>
                    <a:lnTo>
                      <a:pt x="1123" y="474"/>
                    </a:lnTo>
                    <a:lnTo>
                      <a:pt x="1117" y="515"/>
                    </a:lnTo>
                    <a:lnTo>
                      <a:pt x="1129" y="540"/>
                    </a:lnTo>
                    <a:lnTo>
                      <a:pt x="1146" y="527"/>
                    </a:lnTo>
                    <a:lnTo>
                      <a:pt x="1164" y="521"/>
                    </a:lnTo>
                    <a:lnTo>
                      <a:pt x="1181" y="535"/>
                    </a:lnTo>
                    <a:lnTo>
                      <a:pt x="1158" y="566"/>
                    </a:lnTo>
                    <a:lnTo>
                      <a:pt x="1181" y="593"/>
                    </a:lnTo>
                    <a:lnTo>
                      <a:pt x="1212" y="602"/>
                    </a:lnTo>
                    <a:lnTo>
                      <a:pt x="1209" y="618"/>
                    </a:lnTo>
                    <a:lnTo>
                      <a:pt x="1197" y="621"/>
                    </a:lnTo>
                    <a:lnTo>
                      <a:pt x="1168" y="716"/>
                    </a:lnTo>
                    <a:lnTo>
                      <a:pt x="1170" y="655"/>
                    </a:lnTo>
                    <a:lnTo>
                      <a:pt x="1183" y="624"/>
                    </a:lnTo>
                    <a:lnTo>
                      <a:pt x="1168" y="610"/>
                    </a:lnTo>
                    <a:lnTo>
                      <a:pt x="1150" y="630"/>
                    </a:lnTo>
                    <a:lnTo>
                      <a:pt x="1160" y="646"/>
                    </a:lnTo>
                    <a:lnTo>
                      <a:pt x="1146" y="657"/>
                    </a:lnTo>
                    <a:lnTo>
                      <a:pt x="1133" y="671"/>
                    </a:lnTo>
                    <a:lnTo>
                      <a:pt x="1135" y="713"/>
                    </a:lnTo>
                    <a:lnTo>
                      <a:pt x="1115" y="727"/>
                    </a:lnTo>
                    <a:lnTo>
                      <a:pt x="1088" y="730"/>
                    </a:lnTo>
                    <a:lnTo>
                      <a:pt x="1098" y="752"/>
                    </a:lnTo>
                    <a:lnTo>
                      <a:pt x="1088" y="777"/>
                    </a:lnTo>
                    <a:lnTo>
                      <a:pt x="1098" y="797"/>
                    </a:lnTo>
                    <a:lnTo>
                      <a:pt x="1082" y="839"/>
                    </a:lnTo>
                    <a:lnTo>
                      <a:pt x="1076" y="878"/>
                    </a:lnTo>
                    <a:lnTo>
                      <a:pt x="1053" y="900"/>
                    </a:lnTo>
                    <a:lnTo>
                      <a:pt x="1024" y="961"/>
                    </a:lnTo>
                    <a:lnTo>
                      <a:pt x="1020" y="1003"/>
                    </a:lnTo>
                    <a:lnTo>
                      <a:pt x="1030" y="1036"/>
                    </a:lnTo>
                    <a:lnTo>
                      <a:pt x="1043" y="1078"/>
                    </a:lnTo>
                    <a:lnTo>
                      <a:pt x="1051" y="1123"/>
                    </a:lnTo>
                    <a:lnTo>
                      <a:pt x="1038" y="1142"/>
                    </a:lnTo>
                    <a:lnTo>
                      <a:pt x="1020" y="1128"/>
                    </a:lnTo>
                    <a:lnTo>
                      <a:pt x="1024" y="1106"/>
                    </a:lnTo>
                    <a:lnTo>
                      <a:pt x="1014" y="1056"/>
                    </a:lnTo>
                    <a:lnTo>
                      <a:pt x="1003" y="1048"/>
                    </a:lnTo>
                    <a:lnTo>
                      <a:pt x="995" y="1017"/>
                    </a:lnTo>
                    <a:lnTo>
                      <a:pt x="979" y="1017"/>
                    </a:lnTo>
                    <a:lnTo>
                      <a:pt x="962" y="1000"/>
                    </a:lnTo>
                    <a:lnTo>
                      <a:pt x="942" y="1006"/>
                    </a:lnTo>
                    <a:lnTo>
                      <a:pt x="925" y="995"/>
                    </a:lnTo>
                    <a:lnTo>
                      <a:pt x="903" y="1009"/>
                    </a:lnTo>
                    <a:lnTo>
                      <a:pt x="865" y="997"/>
                    </a:lnTo>
                    <a:lnTo>
                      <a:pt x="890" y="1034"/>
                    </a:lnTo>
                    <a:lnTo>
                      <a:pt x="859" y="1031"/>
                    </a:lnTo>
                    <a:lnTo>
                      <a:pt x="837" y="1003"/>
                    </a:lnTo>
                    <a:lnTo>
                      <a:pt x="799" y="1003"/>
                    </a:lnTo>
                    <a:lnTo>
                      <a:pt x="804" y="1048"/>
                    </a:lnTo>
                    <a:lnTo>
                      <a:pt x="775" y="1034"/>
                    </a:lnTo>
                    <a:lnTo>
                      <a:pt x="760" y="1078"/>
                    </a:lnTo>
                    <a:lnTo>
                      <a:pt x="771" y="1098"/>
                    </a:lnTo>
                    <a:lnTo>
                      <a:pt x="760" y="1151"/>
                    </a:lnTo>
                    <a:lnTo>
                      <a:pt x="773" y="1212"/>
                    </a:lnTo>
                    <a:lnTo>
                      <a:pt x="789" y="1254"/>
                    </a:lnTo>
                    <a:lnTo>
                      <a:pt x="806" y="1293"/>
                    </a:lnTo>
                    <a:lnTo>
                      <a:pt x="859" y="1290"/>
                    </a:lnTo>
                    <a:lnTo>
                      <a:pt x="880" y="1282"/>
                    </a:lnTo>
                    <a:lnTo>
                      <a:pt x="884" y="1254"/>
                    </a:lnTo>
                    <a:lnTo>
                      <a:pt x="872" y="1231"/>
                    </a:lnTo>
                    <a:lnTo>
                      <a:pt x="874" y="1212"/>
                    </a:lnTo>
                    <a:lnTo>
                      <a:pt x="907" y="1217"/>
                    </a:lnTo>
                    <a:lnTo>
                      <a:pt x="940" y="1206"/>
                    </a:lnTo>
                    <a:lnTo>
                      <a:pt x="940" y="1231"/>
                    </a:lnTo>
                    <a:lnTo>
                      <a:pt x="931" y="1268"/>
                    </a:lnTo>
                    <a:lnTo>
                      <a:pt x="915" y="1295"/>
                    </a:lnTo>
                    <a:lnTo>
                      <a:pt x="911" y="1334"/>
                    </a:lnTo>
                    <a:lnTo>
                      <a:pt x="933" y="1351"/>
                    </a:lnTo>
                    <a:lnTo>
                      <a:pt x="962" y="1346"/>
                    </a:lnTo>
                    <a:lnTo>
                      <a:pt x="979" y="1360"/>
                    </a:lnTo>
                    <a:lnTo>
                      <a:pt x="995" y="1354"/>
                    </a:lnTo>
                    <a:lnTo>
                      <a:pt x="1001" y="1379"/>
                    </a:lnTo>
                    <a:lnTo>
                      <a:pt x="987" y="1415"/>
                    </a:lnTo>
                    <a:lnTo>
                      <a:pt x="999" y="1438"/>
                    </a:lnTo>
                    <a:lnTo>
                      <a:pt x="1001" y="1482"/>
                    </a:lnTo>
                    <a:lnTo>
                      <a:pt x="1020" y="1513"/>
                    </a:lnTo>
                    <a:lnTo>
                      <a:pt x="1045" y="1521"/>
                    </a:lnTo>
                    <a:lnTo>
                      <a:pt x="1063" y="1513"/>
                    </a:lnTo>
                    <a:lnTo>
                      <a:pt x="1071" y="1516"/>
                    </a:lnTo>
                    <a:lnTo>
                      <a:pt x="1104" y="1516"/>
                    </a:lnTo>
                    <a:lnTo>
                      <a:pt x="1133" y="1518"/>
                    </a:lnTo>
                    <a:lnTo>
                      <a:pt x="1141" y="1499"/>
                    </a:lnTo>
                    <a:lnTo>
                      <a:pt x="1115" y="1532"/>
                    </a:lnTo>
                    <a:lnTo>
                      <a:pt x="1098" y="1529"/>
                    </a:lnTo>
                    <a:lnTo>
                      <a:pt x="1080" y="1532"/>
                    </a:lnTo>
                    <a:lnTo>
                      <a:pt x="1045" y="1549"/>
                    </a:lnTo>
                    <a:lnTo>
                      <a:pt x="1016" y="1527"/>
                    </a:lnTo>
                    <a:lnTo>
                      <a:pt x="989" y="1513"/>
                    </a:lnTo>
                    <a:lnTo>
                      <a:pt x="977" y="1516"/>
                    </a:lnTo>
                    <a:lnTo>
                      <a:pt x="979" y="1496"/>
                    </a:lnTo>
                    <a:lnTo>
                      <a:pt x="977" y="1465"/>
                    </a:lnTo>
                    <a:lnTo>
                      <a:pt x="954" y="1438"/>
                    </a:lnTo>
                    <a:lnTo>
                      <a:pt x="905" y="1421"/>
                    </a:lnTo>
                    <a:lnTo>
                      <a:pt x="898" y="1410"/>
                    </a:lnTo>
                    <a:lnTo>
                      <a:pt x="884" y="1412"/>
                    </a:lnTo>
                    <a:lnTo>
                      <a:pt x="870" y="1399"/>
                    </a:lnTo>
                    <a:lnTo>
                      <a:pt x="853" y="1385"/>
                    </a:lnTo>
                    <a:lnTo>
                      <a:pt x="830" y="1346"/>
                    </a:lnTo>
                    <a:lnTo>
                      <a:pt x="802" y="1334"/>
                    </a:lnTo>
                    <a:lnTo>
                      <a:pt x="787" y="1360"/>
                    </a:lnTo>
                    <a:lnTo>
                      <a:pt x="769" y="1340"/>
                    </a:lnTo>
                    <a:lnTo>
                      <a:pt x="748" y="1340"/>
                    </a:lnTo>
                    <a:lnTo>
                      <a:pt x="705" y="1326"/>
                    </a:lnTo>
                    <a:lnTo>
                      <a:pt x="628" y="1259"/>
                    </a:lnTo>
                    <a:lnTo>
                      <a:pt x="622" y="1190"/>
                    </a:lnTo>
                    <a:lnTo>
                      <a:pt x="614" y="1162"/>
                    </a:lnTo>
                    <a:lnTo>
                      <a:pt x="600" y="1142"/>
                    </a:lnTo>
                    <a:lnTo>
                      <a:pt x="583" y="1103"/>
                    </a:lnTo>
                    <a:lnTo>
                      <a:pt x="501" y="970"/>
                    </a:lnTo>
                    <a:lnTo>
                      <a:pt x="501" y="1020"/>
                    </a:lnTo>
                    <a:lnTo>
                      <a:pt x="552" y="1109"/>
                    </a:lnTo>
                    <a:lnTo>
                      <a:pt x="573" y="1184"/>
                    </a:lnTo>
                    <a:lnTo>
                      <a:pt x="542" y="1167"/>
                    </a:lnTo>
                    <a:lnTo>
                      <a:pt x="536" y="1123"/>
                    </a:lnTo>
                    <a:lnTo>
                      <a:pt x="495" y="1095"/>
                    </a:lnTo>
                    <a:lnTo>
                      <a:pt x="519" y="1078"/>
                    </a:lnTo>
                    <a:lnTo>
                      <a:pt x="464" y="1031"/>
                    </a:lnTo>
                    <a:lnTo>
                      <a:pt x="486" y="1003"/>
                    </a:lnTo>
                    <a:lnTo>
                      <a:pt x="466" y="947"/>
                    </a:lnTo>
                    <a:lnTo>
                      <a:pt x="400" y="830"/>
                    </a:lnTo>
                    <a:lnTo>
                      <a:pt x="392" y="763"/>
                    </a:lnTo>
                    <a:lnTo>
                      <a:pt x="396" y="713"/>
                    </a:lnTo>
                    <a:lnTo>
                      <a:pt x="414" y="657"/>
                    </a:lnTo>
                    <a:lnTo>
                      <a:pt x="414" y="602"/>
                    </a:lnTo>
                    <a:lnTo>
                      <a:pt x="400" y="568"/>
                    </a:lnTo>
                    <a:lnTo>
                      <a:pt x="437" y="557"/>
                    </a:lnTo>
                    <a:lnTo>
                      <a:pt x="392" y="490"/>
                    </a:lnTo>
                    <a:lnTo>
                      <a:pt x="394" y="460"/>
                    </a:lnTo>
                    <a:lnTo>
                      <a:pt x="375" y="418"/>
                    </a:lnTo>
                    <a:lnTo>
                      <a:pt x="383" y="393"/>
                    </a:lnTo>
                    <a:lnTo>
                      <a:pt x="369" y="379"/>
                    </a:lnTo>
                    <a:lnTo>
                      <a:pt x="367" y="351"/>
                    </a:lnTo>
                    <a:lnTo>
                      <a:pt x="354" y="329"/>
                    </a:lnTo>
                    <a:lnTo>
                      <a:pt x="369" y="309"/>
                    </a:lnTo>
                    <a:lnTo>
                      <a:pt x="348" y="295"/>
                    </a:lnTo>
                    <a:lnTo>
                      <a:pt x="330" y="315"/>
                    </a:lnTo>
                    <a:lnTo>
                      <a:pt x="305" y="276"/>
                    </a:lnTo>
                    <a:lnTo>
                      <a:pt x="278" y="265"/>
                    </a:lnTo>
                    <a:lnTo>
                      <a:pt x="239" y="265"/>
                    </a:lnTo>
                    <a:lnTo>
                      <a:pt x="214" y="301"/>
                    </a:lnTo>
                    <a:lnTo>
                      <a:pt x="202" y="290"/>
                    </a:lnTo>
                    <a:lnTo>
                      <a:pt x="223" y="242"/>
                    </a:lnTo>
                    <a:lnTo>
                      <a:pt x="204" y="251"/>
                    </a:lnTo>
                    <a:lnTo>
                      <a:pt x="165" y="301"/>
                    </a:lnTo>
                    <a:lnTo>
                      <a:pt x="124" y="345"/>
                    </a:lnTo>
                    <a:lnTo>
                      <a:pt x="87" y="357"/>
                    </a:lnTo>
                    <a:lnTo>
                      <a:pt x="25" y="401"/>
                    </a:lnTo>
                    <a:lnTo>
                      <a:pt x="0" y="398"/>
                    </a:lnTo>
                  </a:path>
                </a:pathLst>
              </a:custGeom>
              <a:solidFill>
                <a:schemeClr val="bg1"/>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sp>
            <p:nvSpPr>
              <p:cNvPr id="1057" name="Freeform 33">
                <a:extLst>
                  <a:ext uri="{FF2B5EF4-FFF2-40B4-BE49-F238E27FC236}">
                    <a16:creationId xmlns:a16="http://schemas.microsoft.com/office/drawing/2014/main" id="{1F41A093-29B7-496C-5AD4-29DCE4F17A9D}"/>
                  </a:ext>
                </a:extLst>
              </p:cNvPr>
              <p:cNvSpPr>
                <a:spLocks/>
              </p:cNvSpPr>
              <p:nvPr/>
            </p:nvSpPr>
            <p:spPr bwMode="auto">
              <a:xfrm>
                <a:off x="994" y="615"/>
                <a:ext cx="429" cy="408"/>
              </a:xfrm>
              <a:custGeom>
                <a:avLst/>
                <a:gdLst>
                  <a:gd name="T0" fmla="*/ 0 w 429"/>
                  <a:gd name="T1" fmla="*/ 84 h 408"/>
                  <a:gd name="T2" fmla="*/ 10 w 429"/>
                  <a:gd name="T3" fmla="*/ 53 h 408"/>
                  <a:gd name="T4" fmla="*/ 10 w 429"/>
                  <a:gd name="T5" fmla="*/ 31 h 408"/>
                  <a:gd name="T6" fmla="*/ 25 w 429"/>
                  <a:gd name="T7" fmla="*/ 0 h 408"/>
                  <a:gd name="T8" fmla="*/ 103 w 429"/>
                  <a:gd name="T9" fmla="*/ 20 h 408"/>
                  <a:gd name="T10" fmla="*/ 236 w 429"/>
                  <a:gd name="T11" fmla="*/ 56 h 408"/>
                  <a:gd name="T12" fmla="*/ 289 w 429"/>
                  <a:gd name="T13" fmla="*/ 86 h 408"/>
                  <a:gd name="T14" fmla="*/ 358 w 429"/>
                  <a:gd name="T15" fmla="*/ 114 h 408"/>
                  <a:gd name="T16" fmla="*/ 393 w 429"/>
                  <a:gd name="T17" fmla="*/ 167 h 408"/>
                  <a:gd name="T18" fmla="*/ 428 w 429"/>
                  <a:gd name="T19" fmla="*/ 192 h 408"/>
                  <a:gd name="T20" fmla="*/ 414 w 429"/>
                  <a:gd name="T21" fmla="*/ 212 h 408"/>
                  <a:gd name="T22" fmla="*/ 414 w 429"/>
                  <a:gd name="T23" fmla="*/ 237 h 408"/>
                  <a:gd name="T24" fmla="*/ 401 w 429"/>
                  <a:gd name="T25" fmla="*/ 243 h 408"/>
                  <a:gd name="T26" fmla="*/ 389 w 429"/>
                  <a:gd name="T27" fmla="*/ 265 h 408"/>
                  <a:gd name="T28" fmla="*/ 401 w 429"/>
                  <a:gd name="T29" fmla="*/ 287 h 408"/>
                  <a:gd name="T30" fmla="*/ 399 w 429"/>
                  <a:gd name="T31" fmla="*/ 304 h 408"/>
                  <a:gd name="T32" fmla="*/ 385 w 429"/>
                  <a:gd name="T33" fmla="*/ 326 h 408"/>
                  <a:gd name="T34" fmla="*/ 387 w 429"/>
                  <a:gd name="T35" fmla="*/ 348 h 408"/>
                  <a:gd name="T36" fmla="*/ 411 w 429"/>
                  <a:gd name="T37" fmla="*/ 371 h 408"/>
                  <a:gd name="T38" fmla="*/ 413 w 429"/>
                  <a:gd name="T39" fmla="*/ 393 h 408"/>
                  <a:gd name="T40" fmla="*/ 407 w 429"/>
                  <a:gd name="T41" fmla="*/ 404 h 408"/>
                  <a:gd name="T42" fmla="*/ 383 w 429"/>
                  <a:gd name="T43" fmla="*/ 407 h 408"/>
                  <a:gd name="T44" fmla="*/ 366 w 429"/>
                  <a:gd name="T45" fmla="*/ 396 h 408"/>
                  <a:gd name="T46" fmla="*/ 347 w 429"/>
                  <a:gd name="T47" fmla="*/ 368 h 408"/>
                  <a:gd name="T48" fmla="*/ 339 w 429"/>
                  <a:gd name="T49" fmla="*/ 368 h 408"/>
                  <a:gd name="T50" fmla="*/ 329 w 429"/>
                  <a:gd name="T51" fmla="*/ 357 h 408"/>
                  <a:gd name="T52" fmla="*/ 320 w 429"/>
                  <a:gd name="T53" fmla="*/ 323 h 408"/>
                  <a:gd name="T54" fmla="*/ 308 w 429"/>
                  <a:gd name="T55" fmla="*/ 312 h 408"/>
                  <a:gd name="T56" fmla="*/ 283 w 429"/>
                  <a:gd name="T57" fmla="*/ 295 h 408"/>
                  <a:gd name="T58" fmla="*/ 261 w 429"/>
                  <a:gd name="T59" fmla="*/ 284 h 408"/>
                  <a:gd name="T60" fmla="*/ 230 w 429"/>
                  <a:gd name="T61" fmla="*/ 254 h 408"/>
                  <a:gd name="T62" fmla="*/ 217 w 429"/>
                  <a:gd name="T63" fmla="*/ 231 h 408"/>
                  <a:gd name="T64" fmla="*/ 219 w 429"/>
                  <a:gd name="T65" fmla="*/ 215 h 408"/>
                  <a:gd name="T66" fmla="*/ 232 w 429"/>
                  <a:gd name="T67" fmla="*/ 201 h 408"/>
                  <a:gd name="T68" fmla="*/ 221 w 429"/>
                  <a:gd name="T69" fmla="*/ 184 h 408"/>
                  <a:gd name="T70" fmla="*/ 209 w 429"/>
                  <a:gd name="T71" fmla="*/ 192 h 408"/>
                  <a:gd name="T72" fmla="*/ 190 w 429"/>
                  <a:gd name="T73" fmla="*/ 167 h 408"/>
                  <a:gd name="T74" fmla="*/ 186 w 429"/>
                  <a:gd name="T75" fmla="*/ 181 h 408"/>
                  <a:gd name="T76" fmla="*/ 168 w 429"/>
                  <a:gd name="T77" fmla="*/ 181 h 408"/>
                  <a:gd name="T78" fmla="*/ 165 w 429"/>
                  <a:gd name="T79" fmla="*/ 170 h 408"/>
                  <a:gd name="T80" fmla="*/ 165 w 429"/>
                  <a:gd name="T81" fmla="*/ 151 h 408"/>
                  <a:gd name="T82" fmla="*/ 157 w 429"/>
                  <a:gd name="T83" fmla="*/ 139 h 408"/>
                  <a:gd name="T84" fmla="*/ 145 w 429"/>
                  <a:gd name="T85" fmla="*/ 142 h 408"/>
                  <a:gd name="T86" fmla="*/ 130 w 429"/>
                  <a:gd name="T87" fmla="*/ 112 h 408"/>
                  <a:gd name="T88" fmla="*/ 118 w 429"/>
                  <a:gd name="T89" fmla="*/ 109 h 408"/>
                  <a:gd name="T90" fmla="*/ 101 w 429"/>
                  <a:gd name="T91" fmla="*/ 95 h 408"/>
                  <a:gd name="T92" fmla="*/ 64 w 429"/>
                  <a:gd name="T93" fmla="*/ 98 h 408"/>
                  <a:gd name="T94" fmla="*/ 27 w 429"/>
                  <a:gd name="T95" fmla="*/ 95 h 408"/>
                  <a:gd name="T96" fmla="*/ 0 w 429"/>
                  <a:gd name="T97" fmla="*/ 84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29" h="408">
                    <a:moveTo>
                      <a:pt x="0" y="84"/>
                    </a:moveTo>
                    <a:lnTo>
                      <a:pt x="10" y="53"/>
                    </a:lnTo>
                    <a:lnTo>
                      <a:pt x="10" y="31"/>
                    </a:lnTo>
                    <a:lnTo>
                      <a:pt x="25" y="0"/>
                    </a:lnTo>
                    <a:lnTo>
                      <a:pt x="103" y="20"/>
                    </a:lnTo>
                    <a:lnTo>
                      <a:pt x="236" y="56"/>
                    </a:lnTo>
                    <a:lnTo>
                      <a:pt x="289" y="86"/>
                    </a:lnTo>
                    <a:lnTo>
                      <a:pt x="358" y="114"/>
                    </a:lnTo>
                    <a:lnTo>
                      <a:pt x="393" y="167"/>
                    </a:lnTo>
                    <a:lnTo>
                      <a:pt x="428" y="192"/>
                    </a:lnTo>
                    <a:lnTo>
                      <a:pt x="414" y="212"/>
                    </a:lnTo>
                    <a:lnTo>
                      <a:pt x="414" y="237"/>
                    </a:lnTo>
                    <a:lnTo>
                      <a:pt x="401" y="243"/>
                    </a:lnTo>
                    <a:lnTo>
                      <a:pt x="389" y="265"/>
                    </a:lnTo>
                    <a:lnTo>
                      <a:pt x="401" y="287"/>
                    </a:lnTo>
                    <a:lnTo>
                      <a:pt x="399" y="304"/>
                    </a:lnTo>
                    <a:lnTo>
                      <a:pt x="385" y="326"/>
                    </a:lnTo>
                    <a:lnTo>
                      <a:pt x="387" y="348"/>
                    </a:lnTo>
                    <a:lnTo>
                      <a:pt x="411" y="371"/>
                    </a:lnTo>
                    <a:lnTo>
                      <a:pt x="413" y="393"/>
                    </a:lnTo>
                    <a:lnTo>
                      <a:pt x="407" y="404"/>
                    </a:lnTo>
                    <a:lnTo>
                      <a:pt x="383" y="407"/>
                    </a:lnTo>
                    <a:lnTo>
                      <a:pt x="366" y="396"/>
                    </a:lnTo>
                    <a:lnTo>
                      <a:pt x="347" y="368"/>
                    </a:lnTo>
                    <a:lnTo>
                      <a:pt x="339" y="368"/>
                    </a:lnTo>
                    <a:lnTo>
                      <a:pt x="329" y="357"/>
                    </a:lnTo>
                    <a:lnTo>
                      <a:pt x="320" y="323"/>
                    </a:lnTo>
                    <a:lnTo>
                      <a:pt x="308" y="312"/>
                    </a:lnTo>
                    <a:lnTo>
                      <a:pt x="283" y="295"/>
                    </a:lnTo>
                    <a:lnTo>
                      <a:pt x="261" y="284"/>
                    </a:lnTo>
                    <a:lnTo>
                      <a:pt x="230" y="254"/>
                    </a:lnTo>
                    <a:lnTo>
                      <a:pt x="217" y="231"/>
                    </a:lnTo>
                    <a:lnTo>
                      <a:pt x="219" y="215"/>
                    </a:lnTo>
                    <a:lnTo>
                      <a:pt x="232" y="201"/>
                    </a:lnTo>
                    <a:lnTo>
                      <a:pt x="221" y="184"/>
                    </a:lnTo>
                    <a:lnTo>
                      <a:pt x="209" y="192"/>
                    </a:lnTo>
                    <a:lnTo>
                      <a:pt x="190" y="167"/>
                    </a:lnTo>
                    <a:lnTo>
                      <a:pt x="186" y="181"/>
                    </a:lnTo>
                    <a:lnTo>
                      <a:pt x="168" y="181"/>
                    </a:lnTo>
                    <a:lnTo>
                      <a:pt x="165" y="170"/>
                    </a:lnTo>
                    <a:lnTo>
                      <a:pt x="165" y="151"/>
                    </a:lnTo>
                    <a:lnTo>
                      <a:pt x="157" y="139"/>
                    </a:lnTo>
                    <a:lnTo>
                      <a:pt x="145" y="142"/>
                    </a:lnTo>
                    <a:lnTo>
                      <a:pt x="130" y="112"/>
                    </a:lnTo>
                    <a:lnTo>
                      <a:pt x="118" y="109"/>
                    </a:lnTo>
                    <a:lnTo>
                      <a:pt x="101" y="95"/>
                    </a:lnTo>
                    <a:lnTo>
                      <a:pt x="64" y="98"/>
                    </a:lnTo>
                    <a:lnTo>
                      <a:pt x="27" y="95"/>
                    </a:lnTo>
                    <a:lnTo>
                      <a:pt x="0" y="84"/>
                    </a:lnTo>
                  </a:path>
                </a:pathLst>
              </a:custGeom>
              <a:solidFill>
                <a:schemeClr val="bg1"/>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sp>
            <p:nvSpPr>
              <p:cNvPr id="1058" name="Freeform 34">
                <a:extLst>
                  <a:ext uri="{FF2B5EF4-FFF2-40B4-BE49-F238E27FC236}">
                    <a16:creationId xmlns:a16="http://schemas.microsoft.com/office/drawing/2014/main" id="{56078A9F-D877-7206-F282-C44ADCE3BA0A}"/>
                  </a:ext>
                </a:extLst>
              </p:cNvPr>
              <p:cNvSpPr>
                <a:spLocks/>
              </p:cNvSpPr>
              <p:nvPr/>
            </p:nvSpPr>
            <p:spPr bwMode="auto">
              <a:xfrm>
                <a:off x="908" y="758"/>
                <a:ext cx="274" cy="210"/>
              </a:xfrm>
              <a:custGeom>
                <a:avLst/>
                <a:gdLst>
                  <a:gd name="T0" fmla="*/ 10 w 274"/>
                  <a:gd name="T1" fmla="*/ 0 h 210"/>
                  <a:gd name="T2" fmla="*/ 0 w 274"/>
                  <a:gd name="T3" fmla="*/ 17 h 210"/>
                  <a:gd name="T4" fmla="*/ 0 w 274"/>
                  <a:gd name="T5" fmla="*/ 36 h 210"/>
                  <a:gd name="T6" fmla="*/ 19 w 274"/>
                  <a:gd name="T7" fmla="*/ 56 h 210"/>
                  <a:gd name="T8" fmla="*/ 31 w 274"/>
                  <a:gd name="T9" fmla="*/ 50 h 210"/>
                  <a:gd name="T10" fmla="*/ 35 w 274"/>
                  <a:gd name="T11" fmla="*/ 59 h 210"/>
                  <a:gd name="T12" fmla="*/ 46 w 274"/>
                  <a:gd name="T13" fmla="*/ 61 h 210"/>
                  <a:gd name="T14" fmla="*/ 54 w 274"/>
                  <a:gd name="T15" fmla="*/ 47 h 210"/>
                  <a:gd name="T16" fmla="*/ 81 w 274"/>
                  <a:gd name="T17" fmla="*/ 50 h 210"/>
                  <a:gd name="T18" fmla="*/ 85 w 274"/>
                  <a:gd name="T19" fmla="*/ 64 h 210"/>
                  <a:gd name="T20" fmla="*/ 94 w 274"/>
                  <a:gd name="T21" fmla="*/ 70 h 210"/>
                  <a:gd name="T22" fmla="*/ 117 w 274"/>
                  <a:gd name="T23" fmla="*/ 67 h 210"/>
                  <a:gd name="T24" fmla="*/ 125 w 274"/>
                  <a:gd name="T25" fmla="*/ 75 h 210"/>
                  <a:gd name="T26" fmla="*/ 137 w 274"/>
                  <a:gd name="T27" fmla="*/ 84 h 210"/>
                  <a:gd name="T28" fmla="*/ 146 w 274"/>
                  <a:gd name="T29" fmla="*/ 100 h 210"/>
                  <a:gd name="T30" fmla="*/ 146 w 274"/>
                  <a:gd name="T31" fmla="*/ 123 h 210"/>
                  <a:gd name="T32" fmla="*/ 138 w 274"/>
                  <a:gd name="T33" fmla="*/ 128 h 210"/>
                  <a:gd name="T34" fmla="*/ 142 w 274"/>
                  <a:gd name="T35" fmla="*/ 137 h 210"/>
                  <a:gd name="T36" fmla="*/ 131 w 274"/>
                  <a:gd name="T37" fmla="*/ 150 h 210"/>
                  <a:gd name="T38" fmla="*/ 131 w 274"/>
                  <a:gd name="T39" fmla="*/ 170 h 210"/>
                  <a:gd name="T40" fmla="*/ 148 w 274"/>
                  <a:gd name="T41" fmla="*/ 173 h 210"/>
                  <a:gd name="T42" fmla="*/ 158 w 274"/>
                  <a:gd name="T43" fmla="*/ 167 h 210"/>
                  <a:gd name="T44" fmla="*/ 161 w 274"/>
                  <a:gd name="T45" fmla="*/ 159 h 210"/>
                  <a:gd name="T46" fmla="*/ 167 w 274"/>
                  <a:gd name="T47" fmla="*/ 167 h 210"/>
                  <a:gd name="T48" fmla="*/ 177 w 274"/>
                  <a:gd name="T49" fmla="*/ 162 h 210"/>
                  <a:gd name="T50" fmla="*/ 198 w 274"/>
                  <a:gd name="T51" fmla="*/ 173 h 210"/>
                  <a:gd name="T52" fmla="*/ 211 w 274"/>
                  <a:gd name="T53" fmla="*/ 192 h 210"/>
                  <a:gd name="T54" fmla="*/ 215 w 274"/>
                  <a:gd name="T55" fmla="*/ 192 h 210"/>
                  <a:gd name="T56" fmla="*/ 217 w 274"/>
                  <a:gd name="T57" fmla="*/ 203 h 210"/>
                  <a:gd name="T58" fmla="*/ 231 w 274"/>
                  <a:gd name="T59" fmla="*/ 209 h 210"/>
                  <a:gd name="T60" fmla="*/ 246 w 274"/>
                  <a:gd name="T61" fmla="*/ 209 h 210"/>
                  <a:gd name="T62" fmla="*/ 236 w 274"/>
                  <a:gd name="T63" fmla="*/ 198 h 210"/>
                  <a:gd name="T64" fmla="*/ 240 w 274"/>
                  <a:gd name="T65" fmla="*/ 187 h 210"/>
                  <a:gd name="T66" fmla="*/ 252 w 274"/>
                  <a:gd name="T67" fmla="*/ 198 h 210"/>
                  <a:gd name="T68" fmla="*/ 265 w 274"/>
                  <a:gd name="T69" fmla="*/ 201 h 210"/>
                  <a:gd name="T70" fmla="*/ 267 w 274"/>
                  <a:gd name="T71" fmla="*/ 184 h 210"/>
                  <a:gd name="T72" fmla="*/ 254 w 274"/>
                  <a:gd name="T73" fmla="*/ 170 h 210"/>
                  <a:gd name="T74" fmla="*/ 244 w 274"/>
                  <a:gd name="T75" fmla="*/ 170 h 210"/>
                  <a:gd name="T76" fmla="*/ 231 w 274"/>
                  <a:gd name="T77" fmla="*/ 156 h 210"/>
                  <a:gd name="T78" fmla="*/ 244 w 274"/>
                  <a:gd name="T79" fmla="*/ 156 h 210"/>
                  <a:gd name="T80" fmla="*/ 254 w 274"/>
                  <a:gd name="T81" fmla="*/ 164 h 210"/>
                  <a:gd name="T82" fmla="*/ 273 w 274"/>
                  <a:gd name="T83" fmla="*/ 164 h 210"/>
                  <a:gd name="T84" fmla="*/ 269 w 274"/>
                  <a:gd name="T85" fmla="*/ 148 h 210"/>
                  <a:gd name="T86" fmla="*/ 252 w 274"/>
                  <a:gd name="T87" fmla="*/ 131 h 210"/>
                  <a:gd name="T88" fmla="*/ 240 w 274"/>
                  <a:gd name="T89" fmla="*/ 128 h 210"/>
                  <a:gd name="T90" fmla="*/ 223 w 274"/>
                  <a:gd name="T91" fmla="*/ 109 h 210"/>
                  <a:gd name="T92" fmla="*/ 202 w 274"/>
                  <a:gd name="T93" fmla="*/ 103 h 210"/>
                  <a:gd name="T94" fmla="*/ 185 w 274"/>
                  <a:gd name="T95" fmla="*/ 95 h 210"/>
                  <a:gd name="T96" fmla="*/ 171 w 274"/>
                  <a:gd name="T97" fmla="*/ 70 h 210"/>
                  <a:gd name="T98" fmla="*/ 161 w 274"/>
                  <a:gd name="T99" fmla="*/ 39 h 210"/>
                  <a:gd name="T100" fmla="*/ 148 w 274"/>
                  <a:gd name="T101" fmla="*/ 39 h 210"/>
                  <a:gd name="T102" fmla="*/ 144 w 274"/>
                  <a:gd name="T103" fmla="*/ 31 h 210"/>
                  <a:gd name="T104" fmla="*/ 137 w 274"/>
                  <a:gd name="T105" fmla="*/ 33 h 210"/>
                  <a:gd name="T106" fmla="*/ 123 w 274"/>
                  <a:gd name="T107" fmla="*/ 20 h 210"/>
                  <a:gd name="T108" fmla="*/ 100 w 274"/>
                  <a:gd name="T109" fmla="*/ 14 h 210"/>
                  <a:gd name="T110" fmla="*/ 90 w 274"/>
                  <a:gd name="T111" fmla="*/ 22 h 210"/>
                  <a:gd name="T112" fmla="*/ 69 w 274"/>
                  <a:gd name="T113" fmla="*/ 14 h 210"/>
                  <a:gd name="T114" fmla="*/ 56 w 274"/>
                  <a:gd name="T115" fmla="*/ 14 h 210"/>
                  <a:gd name="T116" fmla="*/ 50 w 274"/>
                  <a:gd name="T117" fmla="*/ 3 h 210"/>
                  <a:gd name="T118" fmla="*/ 44 w 274"/>
                  <a:gd name="T119" fmla="*/ 0 h 210"/>
                  <a:gd name="T120" fmla="*/ 35 w 274"/>
                  <a:gd name="T121" fmla="*/ 3 h 210"/>
                  <a:gd name="T122" fmla="*/ 10 w 274"/>
                  <a:gd name="T123"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4" h="210">
                    <a:moveTo>
                      <a:pt x="10" y="0"/>
                    </a:moveTo>
                    <a:lnTo>
                      <a:pt x="0" y="17"/>
                    </a:lnTo>
                    <a:lnTo>
                      <a:pt x="0" y="36"/>
                    </a:lnTo>
                    <a:lnTo>
                      <a:pt x="19" y="56"/>
                    </a:lnTo>
                    <a:lnTo>
                      <a:pt x="31" y="50"/>
                    </a:lnTo>
                    <a:lnTo>
                      <a:pt x="35" y="59"/>
                    </a:lnTo>
                    <a:lnTo>
                      <a:pt x="46" y="61"/>
                    </a:lnTo>
                    <a:lnTo>
                      <a:pt x="54" y="47"/>
                    </a:lnTo>
                    <a:lnTo>
                      <a:pt x="81" y="50"/>
                    </a:lnTo>
                    <a:lnTo>
                      <a:pt x="85" y="64"/>
                    </a:lnTo>
                    <a:lnTo>
                      <a:pt x="94" y="70"/>
                    </a:lnTo>
                    <a:lnTo>
                      <a:pt x="117" y="67"/>
                    </a:lnTo>
                    <a:lnTo>
                      <a:pt x="125" y="75"/>
                    </a:lnTo>
                    <a:lnTo>
                      <a:pt x="137" y="84"/>
                    </a:lnTo>
                    <a:lnTo>
                      <a:pt x="146" y="100"/>
                    </a:lnTo>
                    <a:lnTo>
                      <a:pt x="146" y="123"/>
                    </a:lnTo>
                    <a:lnTo>
                      <a:pt x="138" y="128"/>
                    </a:lnTo>
                    <a:lnTo>
                      <a:pt x="142" y="137"/>
                    </a:lnTo>
                    <a:lnTo>
                      <a:pt x="131" y="150"/>
                    </a:lnTo>
                    <a:lnTo>
                      <a:pt x="131" y="170"/>
                    </a:lnTo>
                    <a:lnTo>
                      <a:pt x="148" y="173"/>
                    </a:lnTo>
                    <a:lnTo>
                      <a:pt x="158" y="167"/>
                    </a:lnTo>
                    <a:lnTo>
                      <a:pt x="161" y="159"/>
                    </a:lnTo>
                    <a:lnTo>
                      <a:pt x="167" y="167"/>
                    </a:lnTo>
                    <a:lnTo>
                      <a:pt x="177" y="162"/>
                    </a:lnTo>
                    <a:lnTo>
                      <a:pt x="198" y="173"/>
                    </a:lnTo>
                    <a:lnTo>
                      <a:pt x="211" y="192"/>
                    </a:lnTo>
                    <a:lnTo>
                      <a:pt x="215" y="192"/>
                    </a:lnTo>
                    <a:lnTo>
                      <a:pt x="217" y="203"/>
                    </a:lnTo>
                    <a:lnTo>
                      <a:pt x="231" y="209"/>
                    </a:lnTo>
                    <a:lnTo>
                      <a:pt x="246" y="209"/>
                    </a:lnTo>
                    <a:lnTo>
                      <a:pt x="236" y="198"/>
                    </a:lnTo>
                    <a:lnTo>
                      <a:pt x="240" y="187"/>
                    </a:lnTo>
                    <a:lnTo>
                      <a:pt x="252" y="198"/>
                    </a:lnTo>
                    <a:lnTo>
                      <a:pt x="265" y="201"/>
                    </a:lnTo>
                    <a:lnTo>
                      <a:pt x="267" y="184"/>
                    </a:lnTo>
                    <a:lnTo>
                      <a:pt x="254" y="170"/>
                    </a:lnTo>
                    <a:lnTo>
                      <a:pt x="244" y="170"/>
                    </a:lnTo>
                    <a:lnTo>
                      <a:pt x="231" y="156"/>
                    </a:lnTo>
                    <a:lnTo>
                      <a:pt x="244" y="156"/>
                    </a:lnTo>
                    <a:lnTo>
                      <a:pt x="254" y="164"/>
                    </a:lnTo>
                    <a:lnTo>
                      <a:pt x="273" y="164"/>
                    </a:lnTo>
                    <a:lnTo>
                      <a:pt x="269" y="148"/>
                    </a:lnTo>
                    <a:lnTo>
                      <a:pt x="252" y="131"/>
                    </a:lnTo>
                    <a:lnTo>
                      <a:pt x="240" y="128"/>
                    </a:lnTo>
                    <a:lnTo>
                      <a:pt x="223" y="109"/>
                    </a:lnTo>
                    <a:lnTo>
                      <a:pt x="202" y="103"/>
                    </a:lnTo>
                    <a:lnTo>
                      <a:pt x="185" y="95"/>
                    </a:lnTo>
                    <a:lnTo>
                      <a:pt x="171" y="70"/>
                    </a:lnTo>
                    <a:lnTo>
                      <a:pt x="161" y="39"/>
                    </a:lnTo>
                    <a:lnTo>
                      <a:pt x="148" y="39"/>
                    </a:lnTo>
                    <a:lnTo>
                      <a:pt x="144" y="31"/>
                    </a:lnTo>
                    <a:lnTo>
                      <a:pt x="137" y="33"/>
                    </a:lnTo>
                    <a:lnTo>
                      <a:pt x="123" y="20"/>
                    </a:lnTo>
                    <a:lnTo>
                      <a:pt x="100" y="14"/>
                    </a:lnTo>
                    <a:lnTo>
                      <a:pt x="90" y="22"/>
                    </a:lnTo>
                    <a:lnTo>
                      <a:pt x="69" y="14"/>
                    </a:lnTo>
                    <a:lnTo>
                      <a:pt x="56" y="14"/>
                    </a:lnTo>
                    <a:lnTo>
                      <a:pt x="50" y="3"/>
                    </a:lnTo>
                    <a:lnTo>
                      <a:pt x="44" y="0"/>
                    </a:lnTo>
                    <a:lnTo>
                      <a:pt x="35" y="3"/>
                    </a:lnTo>
                    <a:lnTo>
                      <a:pt x="10" y="0"/>
                    </a:lnTo>
                  </a:path>
                </a:pathLst>
              </a:custGeom>
              <a:solidFill>
                <a:schemeClr val="bg1"/>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sp>
            <p:nvSpPr>
              <p:cNvPr id="1059" name="Freeform 35">
                <a:extLst>
                  <a:ext uri="{FF2B5EF4-FFF2-40B4-BE49-F238E27FC236}">
                    <a16:creationId xmlns:a16="http://schemas.microsoft.com/office/drawing/2014/main" id="{2CF8E0B8-83B6-E443-0DA2-0AAE9EED8C58}"/>
                  </a:ext>
                </a:extLst>
              </p:cNvPr>
              <p:cNvSpPr>
                <a:spLocks/>
              </p:cNvSpPr>
              <p:nvPr/>
            </p:nvSpPr>
            <p:spPr bwMode="auto">
              <a:xfrm>
                <a:off x="1064" y="1925"/>
                <a:ext cx="195" cy="98"/>
              </a:xfrm>
              <a:custGeom>
                <a:avLst/>
                <a:gdLst>
                  <a:gd name="T0" fmla="*/ 0 w 195"/>
                  <a:gd name="T1" fmla="*/ 49 h 98"/>
                  <a:gd name="T2" fmla="*/ 17 w 195"/>
                  <a:gd name="T3" fmla="*/ 20 h 98"/>
                  <a:gd name="T4" fmla="*/ 25 w 195"/>
                  <a:gd name="T5" fmla="*/ 20 h 98"/>
                  <a:gd name="T6" fmla="*/ 38 w 195"/>
                  <a:gd name="T7" fmla="*/ 6 h 98"/>
                  <a:gd name="T8" fmla="*/ 54 w 195"/>
                  <a:gd name="T9" fmla="*/ 6 h 98"/>
                  <a:gd name="T10" fmla="*/ 58 w 195"/>
                  <a:gd name="T11" fmla="*/ 3 h 98"/>
                  <a:gd name="T12" fmla="*/ 63 w 195"/>
                  <a:gd name="T13" fmla="*/ 0 h 98"/>
                  <a:gd name="T14" fmla="*/ 83 w 195"/>
                  <a:gd name="T15" fmla="*/ 17 h 98"/>
                  <a:gd name="T16" fmla="*/ 88 w 195"/>
                  <a:gd name="T17" fmla="*/ 29 h 98"/>
                  <a:gd name="T18" fmla="*/ 92 w 195"/>
                  <a:gd name="T19" fmla="*/ 23 h 98"/>
                  <a:gd name="T20" fmla="*/ 108 w 195"/>
                  <a:gd name="T21" fmla="*/ 34 h 98"/>
                  <a:gd name="T22" fmla="*/ 117 w 195"/>
                  <a:gd name="T23" fmla="*/ 34 h 98"/>
                  <a:gd name="T24" fmla="*/ 125 w 195"/>
                  <a:gd name="T25" fmla="*/ 43 h 98"/>
                  <a:gd name="T26" fmla="*/ 138 w 195"/>
                  <a:gd name="T27" fmla="*/ 49 h 98"/>
                  <a:gd name="T28" fmla="*/ 138 w 195"/>
                  <a:gd name="T29" fmla="*/ 63 h 98"/>
                  <a:gd name="T30" fmla="*/ 163 w 195"/>
                  <a:gd name="T31" fmla="*/ 63 h 98"/>
                  <a:gd name="T32" fmla="*/ 169 w 195"/>
                  <a:gd name="T33" fmla="*/ 77 h 98"/>
                  <a:gd name="T34" fmla="*/ 184 w 195"/>
                  <a:gd name="T35" fmla="*/ 77 h 98"/>
                  <a:gd name="T36" fmla="*/ 194 w 195"/>
                  <a:gd name="T37" fmla="*/ 94 h 98"/>
                  <a:gd name="T38" fmla="*/ 188 w 195"/>
                  <a:gd name="T39" fmla="*/ 97 h 98"/>
                  <a:gd name="T40" fmla="*/ 184 w 195"/>
                  <a:gd name="T41" fmla="*/ 91 h 98"/>
                  <a:gd name="T42" fmla="*/ 182 w 195"/>
                  <a:gd name="T43" fmla="*/ 88 h 98"/>
                  <a:gd name="T44" fmla="*/ 169 w 195"/>
                  <a:gd name="T45" fmla="*/ 91 h 98"/>
                  <a:gd name="T46" fmla="*/ 165 w 195"/>
                  <a:gd name="T47" fmla="*/ 94 h 98"/>
                  <a:gd name="T48" fmla="*/ 154 w 195"/>
                  <a:gd name="T49" fmla="*/ 97 h 98"/>
                  <a:gd name="T50" fmla="*/ 136 w 195"/>
                  <a:gd name="T51" fmla="*/ 97 h 98"/>
                  <a:gd name="T52" fmla="*/ 125 w 195"/>
                  <a:gd name="T53" fmla="*/ 97 h 98"/>
                  <a:gd name="T54" fmla="*/ 125 w 195"/>
                  <a:gd name="T55" fmla="*/ 88 h 98"/>
                  <a:gd name="T56" fmla="*/ 108 w 195"/>
                  <a:gd name="T57" fmla="*/ 66 h 98"/>
                  <a:gd name="T58" fmla="*/ 108 w 195"/>
                  <a:gd name="T59" fmla="*/ 51 h 98"/>
                  <a:gd name="T60" fmla="*/ 88 w 195"/>
                  <a:gd name="T61" fmla="*/ 51 h 98"/>
                  <a:gd name="T62" fmla="*/ 81 w 195"/>
                  <a:gd name="T63" fmla="*/ 43 h 98"/>
                  <a:gd name="T64" fmla="*/ 75 w 195"/>
                  <a:gd name="T65" fmla="*/ 51 h 98"/>
                  <a:gd name="T66" fmla="*/ 69 w 195"/>
                  <a:gd name="T67" fmla="*/ 40 h 98"/>
                  <a:gd name="T68" fmla="*/ 63 w 195"/>
                  <a:gd name="T69" fmla="*/ 40 h 98"/>
                  <a:gd name="T70" fmla="*/ 63 w 195"/>
                  <a:gd name="T71" fmla="*/ 26 h 98"/>
                  <a:gd name="T72" fmla="*/ 58 w 195"/>
                  <a:gd name="T73" fmla="*/ 20 h 98"/>
                  <a:gd name="T74" fmla="*/ 40 w 195"/>
                  <a:gd name="T75" fmla="*/ 23 h 98"/>
                  <a:gd name="T76" fmla="*/ 29 w 195"/>
                  <a:gd name="T77" fmla="*/ 40 h 98"/>
                  <a:gd name="T78" fmla="*/ 15 w 195"/>
                  <a:gd name="T79" fmla="*/ 43 h 98"/>
                  <a:gd name="T80" fmla="*/ 0 w 195"/>
                  <a:gd name="T81" fmla="*/ 4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5" h="98">
                    <a:moveTo>
                      <a:pt x="0" y="49"/>
                    </a:moveTo>
                    <a:lnTo>
                      <a:pt x="17" y="20"/>
                    </a:lnTo>
                    <a:lnTo>
                      <a:pt x="25" y="20"/>
                    </a:lnTo>
                    <a:lnTo>
                      <a:pt x="38" y="6"/>
                    </a:lnTo>
                    <a:lnTo>
                      <a:pt x="54" y="6"/>
                    </a:lnTo>
                    <a:lnTo>
                      <a:pt x="58" y="3"/>
                    </a:lnTo>
                    <a:lnTo>
                      <a:pt x="63" y="0"/>
                    </a:lnTo>
                    <a:lnTo>
                      <a:pt x="83" y="17"/>
                    </a:lnTo>
                    <a:lnTo>
                      <a:pt x="88" y="29"/>
                    </a:lnTo>
                    <a:lnTo>
                      <a:pt x="92" y="23"/>
                    </a:lnTo>
                    <a:lnTo>
                      <a:pt x="108" y="34"/>
                    </a:lnTo>
                    <a:lnTo>
                      <a:pt x="117" y="34"/>
                    </a:lnTo>
                    <a:lnTo>
                      <a:pt x="125" y="43"/>
                    </a:lnTo>
                    <a:lnTo>
                      <a:pt x="138" y="49"/>
                    </a:lnTo>
                    <a:lnTo>
                      <a:pt x="138" y="63"/>
                    </a:lnTo>
                    <a:lnTo>
                      <a:pt x="163" y="63"/>
                    </a:lnTo>
                    <a:lnTo>
                      <a:pt x="169" y="77"/>
                    </a:lnTo>
                    <a:lnTo>
                      <a:pt x="184" y="77"/>
                    </a:lnTo>
                    <a:lnTo>
                      <a:pt x="194" y="94"/>
                    </a:lnTo>
                    <a:lnTo>
                      <a:pt x="188" y="97"/>
                    </a:lnTo>
                    <a:lnTo>
                      <a:pt x="184" y="91"/>
                    </a:lnTo>
                    <a:lnTo>
                      <a:pt x="182" y="88"/>
                    </a:lnTo>
                    <a:lnTo>
                      <a:pt x="169" y="91"/>
                    </a:lnTo>
                    <a:lnTo>
                      <a:pt x="165" y="94"/>
                    </a:lnTo>
                    <a:lnTo>
                      <a:pt x="154" y="97"/>
                    </a:lnTo>
                    <a:lnTo>
                      <a:pt x="136" y="97"/>
                    </a:lnTo>
                    <a:lnTo>
                      <a:pt x="125" y="97"/>
                    </a:lnTo>
                    <a:lnTo>
                      <a:pt x="125" y="88"/>
                    </a:lnTo>
                    <a:lnTo>
                      <a:pt x="108" y="66"/>
                    </a:lnTo>
                    <a:lnTo>
                      <a:pt x="108" y="51"/>
                    </a:lnTo>
                    <a:lnTo>
                      <a:pt x="88" y="51"/>
                    </a:lnTo>
                    <a:lnTo>
                      <a:pt x="81" y="43"/>
                    </a:lnTo>
                    <a:lnTo>
                      <a:pt x="75" y="51"/>
                    </a:lnTo>
                    <a:lnTo>
                      <a:pt x="69" y="40"/>
                    </a:lnTo>
                    <a:lnTo>
                      <a:pt x="63" y="40"/>
                    </a:lnTo>
                    <a:lnTo>
                      <a:pt x="63" y="26"/>
                    </a:lnTo>
                    <a:lnTo>
                      <a:pt x="58" y="20"/>
                    </a:lnTo>
                    <a:lnTo>
                      <a:pt x="40" y="23"/>
                    </a:lnTo>
                    <a:lnTo>
                      <a:pt x="29" y="40"/>
                    </a:lnTo>
                    <a:lnTo>
                      <a:pt x="15" y="43"/>
                    </a:lnTo>
                    <a:lnTo>
                      <a:pt x="0" y="49"/>
                    </a:lnTo>
                  </a:path>
                </a:pathLst>
              </a:custGeom>
              <a:solidFill>
                <a:schemeClr val="bg1"/>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sp>
            <p:nvSpPr>
              <p:cNvPr id="1060" name="Freeform 36">
                <a:extLst>
                  <a:ext uri="{FF2B5EF4-FFF2-40B4-BE49-F238E27FC236}">
                    <a16:creationId xmlns:a16="http://schemas.microsoft.com/office/drawing/2014/main" id="{B9CD1F44-071D-B0CC-DA66-767538371FDC}"/>
                  </a:ext>
                </a:extLst>
              </p:cNvPr>
              <p:cNvSpPr>
                <a:spLocks/>
              </p:cNvSpPr>
              <p:nvPr/>
            </p:nvSpPr>
            <p:spPr bwMode="auto">
              <a:xfrm>
                <a:off x="1234" y="1995"/>
                <a:ext cx="129" cy="83"/>
              </a:xfrm>
              <a:custGeom>
                <a:avLst/>
                <a:gdLst>
                  <a:gd name="T0" fmla="*/ 0 w 129"/>
                  <a:gd name="T1" fmla="*/ 62 h 83"/>
                  <a:gd name="T2" fmla="*/ 12 w 129"/>
                  <a:gd name="T3" fmla="*/ 65 h 83"/>
                  <a:gd name="T4" fmla="*/ 40 w 129"/>
                  <a:gd name="T5" fmla="*/ 62 h 83"/>
                  <a:gd name="T6" fmla="*/ 52 w 129"/>
                  <a:gd name="T7" fmla="*/ 79 h 83"/>
                  <a:gd name="T8" fmla="*/ 68 w 129"/>
                  <a:gd name="T9" fmla="*/ 82 h 83"/>
                  <a:gd name="T10" fmla="*/ 76 w 129"/>
                  <a:gd name="T11" fmla="*/ 62 h 83"/>
                  <a:gd name="T12" fmla="*/ 72 w 129"/>
                  <a:gd name="T13" fmla="*/ 57 h 83"/>
                  <a:gd name="T14" fmla="*/ 80 w 129"/>
                  <a:gd name="T15" fmla="*/ 48 h 83"/>
                  <a:gd name="T16" fmla="*/ 96 w 129"/>
                  <a:gd name="T17" fmla="*/ 62 h 83"/>
                  <a:gd name="T18" fmla="*/ 108 w 129"/>
                  <a:gd name="T19" fmla="*/ 62 h 83"/>
                  <a:gd name="T20" fmla="*/ 108 w 129"/>
                  <a:gd name="T21" fmla="*/ 54 h 83"/>
                  <a:gd name="T22" fmla="*/ 116 w 129"/>
                  <a:gd name="T23" fmla="*/ 54 h 83"/>
                  <a:gd name="T24" fmla="*/ 128 w 129"/>
                  <a:gd name="T25" fmla="*/ 40 h 83"/>
                  <a:gd name="T26" fmla="*/ 120 w 129"/>
                  <a:gd name="T27" fmla="*/ 37 h 83"/>
                  <a:gd name="T28" fmla="*/ 120 w 129"/>
                  <a:gd name="T29" fmla="*/ 23 h 83"/>
                  <a:gd name="T30" fmla="*/ 120 w 129"/>
                  <a:gd name="T31" fmla="*/ 11 h 83"/>
                  <a:gd name="T32" fmla="*/ 102 w 129"/>
                  <a:gd name="T33" fmla="*/ 8 h 83"/>
                  <a:gd name="T34" fmla="*/ 88 w 129"/>
                  <a:gd name="T35" fmla="*/ 11 h 83"/>
                  <a:gd name="T36" fmla="*/ 76 w 129"/>
                  <a:gd name="T37" fmla="*/ 11 h 83"/>
                  <a:gd name="T38" fmla="*/ 58 w 129"/>
                  <a:gd name="T39" fmla="*/ 8 h 83"/>
                  <a:gd name="T40" fmla="*/ 44 w 129"/>
                  <a:gd name="T41" fmla="*/ 0 h 83"/>
                  <a:gd name="T42" fmla="*/ 40 w 129"/>
                  <a:gd name="T43" fmla="*/ 8 h 83"/>
                  <a:gd name="T44" fmla="*/ 38 w 129"/>
                  <a:gd name="T45" fmla="*/ 25 h 83"/>
                  <a:gd name="T46" fmla="*/ 24 w 129"/>
                  <a:gd name="T47" fmla="*/ 25 h 83"/>
                  <a:gd name="T48" fmla="*/ 20 w 129"/>
                  <a:gd name="T49" fmla="*/ 40 h 83"/>
                  <a:gd name="T50" fmla="*/ 12 w 129"/>
                  <a:gd name="T51" fmla="*/ 45 h 83"/>
                  <a:gd name="T52" fmla="*/ 0 w 129"/>
                  <a:gd name="T53" fmla="*/ 6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9" h="83">
                    <a:moveTo>
                      <a:pt x="0" y="62"/>
                    </a:moveTo>
                    <a:lnTo>
                      <a:pt x="12" y="65"/>
                    </a:lnTo>
                    <a:lnTo>
                      <a:pt x="40" y="62"/>
                    </a:lnTo>
                    <a:lnTo>
                      <a:pt x="52" y="79"/>
                    </a:lnTo>
                    <a:lnTo>
                      <a:pt x="68" y="82"/>
                    </a:lnTo>
                    <a:lnTo>
                      <a:pt x="76" y="62"/>
                    </a:lnTo>
                    <a:lnTo>
                      <a:pt x="72" y="57"/>
                    </a:lnTo>
                    <a:lnTo>
                      <a:pt x="80" y="48"/>
                    </a:lnTo>
                    <a:lnTo>
                      <a:pt x="96" y="62"/>
                    </a:lnTo>
                    <a:lnTo>
                      <a:pt x="108" y="62"/>
                    </a:lnTo>
                    <a:lnTo>
                      <a:pt x="108" y="54"/>
                    </a:lnTo>
                    <a:lnTo>
                      <a:pt x="116" y="54"/>
                    </a:lnTo>
                    <a:lnTo>
                      <a:pt x="128" y="40"/>
                    </a:lnTo>
                    <a:lnTo>
                      <a:pt x="120" y="37"/>
                    </a:lnTo>
                    <a:lnTo>
                      <a:pt x="120" y="23"/>
                    </a:lnTo>
                    <a:lnTo>
                      <a:pt x="120" y="11"/>
                    </a:lnTo>
                    <a:lnTo>
                      <a:pt x="102" y="8"/>
                    </a:lnTo>
                    <a:lnTo>
                      <a:pt x="88" y="11"/>
                    </a:lnTo>
                    <a:lnTo>
                      <a:pt x="76" y="11"/>
                    </a:lnTo>
                    <a:lnTo>
                      <a:pt x="58" y="8"/>
                    </a:lnTo>
                    <a:lnTo>
                      <a:pt x="44" y="0"/>
                    </a:lnTo>
                    <a:lnTo>
                      <a:pt x="40" y="8"/>
                    </a:lnTo>
                    <a:lnTo>
                      <a:pt x="38" y="25"/>
                    </a:lnTo>
                    <a:lnTo>
                      <a:pt x="24" y="25"/>
                    </a:lnTo>
                    <a:lnTo>
                      <a:pt x="20" y="40"/>
                    </a:lnTo>
                    <a:lnTo>
                      <a:pt x="12" y="45"/>
                    </a:lnTo>
                    <a:lnTo>
                      <a:pt x="0" y="62"/>
                    </a:lnTo>
                  </a:path>
                </a:pathLst>
              </a:custGeom>
              <a:solidFill>
                <a:schemeClr val="bg1"/>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sp>
            <p:nvSpPr>
              <p:cNvPr id="1061" name="Freeform 37">
                <a:extLst>
                  <a:ext uri="{FF2B5EF4-FFF2-40B4-BE49-F238E27FC236}">
                    <a16:creationId xmlns:a16="http://schemas.microsoft.com/office/drawing/2014/main" id="{978C378C-376F-B962-7E01-92C764A7724A}"/>
                  </a:ext>
                </a:extLst>
              </p:cNvPr>
              <p:cNvSpPr>
                <a:spLocks/>
              </p:cNvSpPr>
              <p:nvPr/>
            </p:nvSpPr>
            <p:spPr bwMode="auto">
              <a:xfrm>
                <a:off x="1155" y="2228"/>
                <a:ext cx="802" cy="1698"/>
              </a:xfrm>
              <a:custGeom>
                <a:avLst/>
                <a:gdLst>
                  <a:gd name="T0" fmla="*/ 92 w 802"/>
                  <a:gd name="T1" fmla="*/ 28 h 1698"/>
                  <a:gd name="T2" fmla="*/ 152 w 802"/>
                  <a:gd name="T3" fmla="*/ 3 h 1698"/>
                  <a:gd name="T4" fmla="*/ 127 w 802"/>
                  <a:gd name="T5" fmla="*/ 59 h 1698"/>
                  <a:gd name="T6" fmla="*/ 152 w 802"/>
                  <a:gd name="T7" fmla="*/ 56 h 1698"/>
                  <a:gd name="T8" fmla="*/ 177 w 802"/>
                  <a:gd name="T9" fmla="*/ 53 h 1698"/>
                  <a:gd name="T10" fmla="*/ 212 w 802"/>
                  <a:gd name="T11" fmla="*/ 73 h 1698"/>
                  <a:gd name="T12" fmla="*/ 322 w 802"/>
                  <a:gd name="T13" fmla="*/ 103 h 1698"/>
                  <a:gd name="T14" fmla="*/ 372 w 802"/>
                  <a:gd name="T15" fmla="*/ 134 h 1698"/>
                  <a:gd name="T16" fmla="*/ 437 w 802"/>
                  <a:gd name="T17" fmla="*/ 151 h 1698"/>
                  <a:gd name="T18" fmla="*/ 530 w 802"/>
                  <a:gd name="T19" fmla="*/ 234 h 1698"/>
                  <a:gd name="T20" fmla="*/ 581 w 802"/>
                  <a:gd name="T21" fmla="*/ 338 h 1698"/>
                  <a:gd name="T22" fmla="*/ 780 w 802"/>
                  <a:gd name="T23" fmla="*/ 424 h 1698"/>
                  <a:gd name="T24" fmla="*/ 782 w 802"/>
                  <a:gd name="T25" fmla="*/ 567 h 1698"/>
                  <a:gd name="T26" fmla="*/ 731 w 802"/>
                  <a:gd name="T27" fmla="*/ 642 h 1698"/>
                  <a:gd name="T28" fmla="*/ 723 w 802"/>
                  <a:gd name="T29" fmla="*/ 751 h 1698"/>
                  <a:gd name="T30" fmla="*/ 694 w 802"/>
                  <a:gd name="T31" fmla="*/ 798 h 1698"/>
                  <a:gd name="T32" fmla="*/ 647 w 802"/>
                  <a:gd name="T33" fmla="*/ 879 h 1698"/>
                  <a:gd name="T34" fmla="*/ 579 w 802"/>
                  <a:gd name="T35" fmla="*/ 907 h 1698"/>
                  <a:gd name="T36" fmla="*/ 544 w 802"/>
                  <a:gd name="T37" fmla="*/ 991 h 1698"/>
                  <a:gd name="T38" fmla="*/ 536 w 802"/>
                  <a:gd name="T39" fmla="*/ 1061 h 1698"/>
                  <a:gd name="T40" fmla="*/ 481 w 802"/>
                  <a:gd name="T41" fmla="*/ 1125 h 1698"/>
                  <a:gd name="T42" fmla="*/ 448 w 802"/>
                  <a:gd name="T43" fmla="*/ 1175 h 1698"/>
                  <a:gd name="T44" fmla="*/ 427 w 802"/>
                  <a:gd name="T45" fmla="*/ 1200 h 1698"/>
                  <a:gd name="T46" fmla="*/ 415 w 802"/>
                  <a:gd name="T47" fmla="*/ 1267 h 1698"/>
                  <a:gd name="T48" fmla="*/ 361 w 802"/>
                  <a:gd name="T49" fmla="*/ 1295 h 1698"/>
                  <a:gd name="T50" fmla="*/ 318 w 802"/>
                  <a:gd name="T51" fmla="*/ 1323 h 1698"/>
                  <a:gd name="T52" fmla="*/ 316 w 802"/>
                  <a:gd name="T53" fmla="*/ 1387 h 1698"/>
                  <a:gd name="T54" fmla="*/ 275 w 802"/>
                  <a:gd name="T55" fmla="*/ 1437 h 1698"/>
                  <a:gd name="T56" fmla="*/ 300 w 802"/>
                  <a:gd name="T57" fmla="*/ 1482 h 1698"/>
                  <a:gd name="T58" fmla="*/ 259 w 802"/>
                  <a:gd name="T59" fmla="*/ 1524 h 1698"/>
                  <a:gd name="T60" fmla="*/ 238 w 802"/>
                  <a:gd name="T61" fmla="*/ 1597 h 1698"/>
                  <a:gd name="T62" fmla="*/ 292 w 802"/>
                  <a:gd name="T63" fmla="*/ 1697 h 1698"/>
                  <a:gd name="T64" fmla="*/ 228 w 802"/>
                  <a:gd name="T65" fmla="*/ 1647 h 1698"/>
                  <a:gd name="T66" fmla="*/ 187 w 802"/>
                  <a:gd name="T67" fmla="*/ 1557 h 1698"/>
                  <a:gd name="T68" fmla="*/ 183 w 802"/>
                  <a:gd name="T69" fmla="*/ 1323 h 1698"/>
                  <a:gd name="T70" fmla="*/ 177 w 802"/>
                  <a:gd name="T71" fmla="*/ 1223 h 1698"/>
                  <a:gd name="T72" fmla="*/ 181 w 802"/>
                  <a:gd name="T73" fmla="*/ 1114 h 1698"/>
                  <a:gd name="T74" fmla="*/ 189 w 802"/>
                  <a:gd name="T75" fmla="*/ 1027 h 1698"/>
                  <a:gd name="T76" fmla="*/ 185 w 802"/>
                  <a:gd name="T77" fmla="*/ 888 h 1698"/>
                  <a:gd name="T78" fmla="*/ 191 w 802"/>
                  <a:gd name="T79" fmla="*/ 773 h 1698"/>
                  <a:gd name="T80" fmla="*/ 144 w 802"/>
                  <a:gd name="T81" fmla="*/ 695 h 1698"/>
                  <a:gd name="T82" fmla="*/ 72 w 802"/>
                  <a:gd name="T83" fmla="*/ 634 h 1698"/>
                  <a:gd name="T84" fmla="*/ 47 w 802"/>
                  <a:gd name="T85" fmla="*/ 539 h 1698"/>
                  <a:gd name="T86" fmla="*/ 14 w 802"/>
                  <a:gd name="T87" fmla="*/ 486 h 1698"/>
                  <a:gd name="T88" fmla="*/ 16 w 802"/>
                  <a:gd name="T89" fmla="*/ 396 h 1698"/>
                  <a:gd name="T90" fmla="*/ 8 w 802"/>
                  <a:gd name="T91" fmla="*/ 310 h 1698"/>
                  <a:gd name="T92" fmla="*/ 58 w 802"/>
                  <a:gd name="T93" fmla="*/ 140 h 16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02" h="1698">
                    <a:moveTo>
                      <a:pt x="62" y="75"/>
                    </a:moveTo>
                    <a:lnTo>
                      <a:pt x="72" y="56"/>
                    </a:lnTo>
                    <a:lnTo>
                      <a:pt x="92" y="28"/>
                    </a:lnTo>
                    <a:lnTo>
                      <a:pt x="121" y="11"/>
                    </a:lnTo>
                    <a:lnTo>
                      <a:pt x="136" y="0"/>
                    </a:lnTo>
                    <a:lnTo>
                      <a:pt x="152" y="3"/>
                    </a:lnTo>
                    <a:lnTo>
                      <a:pt x="148" y="17"/>
                    </a:lnTo>
                    <a:lnTo>
                      <a:pt x="131" y="31"/>
                    </a:lnTo>
                    <a:lnTo>
                      <a:pt x="127" y="59"/>
                    </a:lnTo>
                    <a:lnTo>
                      <a:pt x="131" y="81"/>
                    </a:lnTo>
                    <a:lnTo>
                      <a:pt x="146" y="81"/>
                    </a:lnTo>
                    <a:lnTo>
                      <a:pt x="152" y="56"/>
                    </a:lnTo>
                    <a:lnTo>
                      <a:pt x="156" y="31"/>
                    </a:lnTo>
                    <a:lnTo>
                      <a:pt x="166" y="39"/>
                    </a:lnTo>
                    <a:lnTo>
                      <a:pt x="177" y="53"/>
                    </a:lnTo>
                    <a:lnTo>
                      <a:pt x="197" y="47"/>
                    </a:lnTo>
                    <a:lnTo>
                      <a:pt x="209" y="59"/>
                    </a:lnTo>
                    <a:lnTo>
                      <a:pt x="212" y="73"/>
                    </a:lnTo>
                    <a:lnTo>
                      <a:pt x="242" y="67"/>
                    </a:lnTo>
                    <a:lnTo>
                      <a:pt x="300" y="59"/>
                    </a:lnTo>
                    <a:lnTo>
                      <a:pt x="322" y="103"/>
                    </a:lnTo>
                    <a:lnTo>
                      <a:pt x="359" y="126"/>
                    </a:lnTo>
                    <a:lnTo>
                      <a:pt x="357" y="145"/>
                    </a:lnTo>
                    <a:lnTo>
                      <a:pt x="372" y="134"/>
                    </a:lnTo>
                    <a:lnTo>
                      <a:pt x="390" y="134"/>
                    </a:lnTo>
                    <a:lnTo>
                      <a:pt x="411" y="154"/>
                    </a:lnTo>
                    <a:lnTo>
                      <a:pt x="437" y="151"/>
                    </a:lnTo>
                    <a:lnTo>
                      <a:pt x="458" y="154"/>
                    </a:lnTo>
                    <a:lnTo>
                      <a:pt x="493" y="190"/>
                    </a:lnTo>
                    <a:lnTo>
                      <a:pt x="530" y="234"/>
                    </a:lnTo>
                    <a:lnTo>
                      <a:pt x="546" y="285"/>
                    </a:lnTo>
                    <a:lnTo>
                      <a:pt x="536" y="324"/>
                    </a:lnTo>
                    <a:lnTo>
                      <a:pt x="581" y="338"/>
                    </a:lnTo>
                    <a:lnTo>
                      <a:pt x="655" y="357"/>
                    </a:lnTo>
                    <a:lnTo>
                      <a:pt x="731" y="380"/>
                    </a:lnTo>
                    <a:lnTo>
                      <a:pt x="780" y="424"/>
                    </a:lnTo>
                    <a:lnTo>
                      <a:pt x="801" y="466"/>
                    </a:lnTo>
                    <a:lnTo>
                      <a:pt x="801" y="519"/>
                    </a:lnTo>
                    <a:lnTo>
                      <a:pt x="782" y="567"/>
                    </a:lnTo>
                    <a:lnTo>
                      <a:pt x="760" y="592"/>
                    </a:lnTo>
                    <a:lnTo>
                      <a:pt x="746" y="608"/>
                    </a:lnTo>
                    <a:lnTo>
                      <a:pt x="731" y="642"/>
                    </a:lnTo>
                    <a:lnTo>
                      <a:pt x="729" y="673"/>
                    </a:lnTo>
                    <a:lnTo>
                      <a:pt x="731" y="712"/>
                    </a:lnTo>
                    <a:lnTo>
                      <a:pt x="723" y="751"/>
                    </a:lnTo>
                    <a:lnTo>
                      <a:pt x="711" y="759"/>
                    </a:lnTo>
                    <a:lnTo>
                      <a:pt x="707" y="782"/>
                    </a:lnTo>
                    <a:lnTo>
                      <a:pt x="694" y="798"/>
                    </a:lnTo>
                    <a:lnTo>
                      <a:pt x="692" y="818"/>
                    </a:lnTo>
                    <a:lnTo>
                      <a:pt x="674" y="840"/>
                    </a:lnTo>
                    <a:lnTo>
                      <a:pt x="647" y="879"/>
                    </a:lnTo>
                    <a:lnTo>
                      <a:pt x="624" y="890"/>
                    </a:lnTo>
                    <a:lnTo>
                      <a:pt x="608" y="888"/>
                    </a:lnTo>
                    <a:lnTo>
                      <a:pt x="579" y="907"/>
                    </a:lnTo>
                    <a:lnTo>
                      <a:pt x="550" y="952"/>
                    </a:lnTo>
                    <a:lnTo>
                      <a:pt x="544" y="969"/>
                    </a:lnTo>
                    <a:lnTo>
                      <a:pt x="544" y="991"/>
                    </a:lnTo>
                    <a:lnTo>
                      <a:pt x="550" y="1016"/>
                    </a:lnTo>
                    <a:lnTo>
                      <a:pt x="536" y="1041"/>
                    </a:lnTo>
                    <a:lnTo>
                      <a:pt x="536" y="1061"/>
                    </a:lnTo>
                    <a:lnTo>
                      <a:pt x="513" y="1083"/>
                    </a:lnTo>
                    <a:lnTo>
                      <a:pt x="495" y="1100"/>
                    </a:lnTo>
                    <a:lnTo>
                      <a:pt x="481" y="1125"/>
                    </a:lnTo>
                    <a:lnTo>
                      <a:pt x="476" y="1150"/>
                    </a:lnTo>
                    <a:lnTo>
                      <a:pt x="456" y="1181"/>
                    </a:lnTo>
                    <a:lnTo>
                      <a:pt x="448" y="1175"/>
                    </a:lnTo>
                    <a:lnTo>
                      <a:pt x="433" y="1175"/>
                    </a:lnTo>
                    <a:lnTo>
                      <a:pt x="413" y="1186"/>
                    </a:lnTo>
                    <a:lnTo>
                      <a:pt x="427" y="1200"/>
                    </a:lnTo>
                    <a:lnTo>
                      <a:pt x="427" y="1228"/>
                    </a:lnTo>
                    <a:lnTo>
                      <a:pt x="425" y="1250"/>
                    </a:lnTo>
                    <a:lnTo>
                      <a:pt x="415" y="1267"/>
                    </a:lnTo>
                    <a:lnTo>
                      <a:pt x="390" y="1270"/>
                    </a:lnTo>
                    <a:lnTo>
                      <a:pt x="370" y="1278"/>
                    </a:lnTo>
                    <a:lnTo>
                      <a:pt x="361" y="1295"/>
                    </a:lnTo>
                    <a:lnTo>
                      <a:pt x="361" y="1323"/>
                    </a:lnTo>
                    <a:lnTo>
                      <a:pt x="337" y="1326"/>
                    </a:lnTo>
                    <a:lnTo>
                      <a:pt x="318" y="1323"/>
                    </a:lnTo>
                    <a:lnTo>
                      <a:pt x="312" y="1334"/>
                    </a:lnTo>
                    <a:lnTo>
                      <a:pt x="322" y="1345"/>
                    </a:lnTo>
                    <a:lnTo>
                      <a:pt x="316" y="1387"/>
                    </a:lnTo>
                    <a:lnTo>
                      <a:pt x="308" y="1423"/>
                    </a:lnTo>
                    <a:lnTo>
                      <a:pt x="283" y="1423"/>
                    </a:lnTo>
                    <a:lnTo>
                      <a:pt x="275" y="1437"/>
                    </a:lnTo>
                    <a:lnTo>
                      <a:pt x="277" y="1465"/>
                    </a:lnTo>
                    <a:lnTo>
                      <a:pt x="290" y="1465"/>
                    </a:lnTo>
                    <a:lnTo>
                      <a:pt x="300" y="1482"/>
                    </a:lnTo>
                    <a:lnTo>
                      <a:pt x="294" y="1510"/>
                    </a:lnTo>
                    <a:lnTo>
                      <a:pt x="281" y="1513"/>
                    </a:lnTo>
                    <a:lnTo>
                      <a:pt x="259" y="1524"/>
                    </a:lnTo>
                    <a:lnTo>
                      <a:pt x="253" y="1546"/>
                    </a:lnTo>
                    <a:lnTo>
                      <a:pt x="251" y="1580"/>
                    </a:lnTo>
                    <a:lnTo>
                      <a:pt x="238" y="1597"/>
                    </a:lnTo>
                    <a:lnTo>
                      <a:pt x="286" y="1652"/>
                    </a:lnTo>
                    <a:lnTo>
                      <a:pt x="300" y="1680"/>
                    </a:lnTo>
                    <a:lnTo>
                      <a:pt x="292" y="1697"/>
                    </a:lnTo>
                    <a:lnTo>
                      <a:pt x="271" y="1686"/>
                    </a:lnTo>
                    <a:lnTo>
                      <a:pt x="253" y="1664"/>
                    </a:lnTo>
                    <a:lnTo>
                      <a:pt x="228" y="1647"/>
                    </a:lnTo>
                    <a:lnTo>
                      <a:pt x="205" y="1619"/>
                    </a:lnTo>
                    <a:lnTo>
                      <a:pt x="189" y="1585"/>
                    </a:lnTo>
                    <a:lnTo>
                      <a:pt x="187" y="1557"/>
                    </a:lnTo>
                    <a:lnTo>
                      <a:pt x="191" y="1535"/>
                    </a:lnTo>
                    <a:lnTo>
                      <a:pt x="189" y="1354"/>
                    </a:lnTo>
                    <a:lnTo>
                      <a:pt x="183" y="1323"/>
                    </a:lnTo>
                    <a:lnTo>
                      <a:pt x="166" y="1289"/>
                    </a:lnTo>
                    <a:lnTo>
                      <a:pt x="166" y="1259"/>
                    </a:lnTo>
                    <a:lnTo>
                      <a:pt x="177" y="1223"/>
                    </a:lnTo>
                    <a:lnTo>
                      <a:pt x="187" y="1178"/>
                    </a:lnTo>
                    <a:lnTo>
                      <a:pt x="183" y="1133"/>
                    </a:lnTo>
                    <a:lnTo>
                      <a:pt x="181" y="1114"/>
                    </a:lnTo>
                    <a:lnTo>
                      <a:pt x="179" y="1089"/>
                    </a:lnTo>
                    <a:lnTo>
                      <a:pt x="185" y="1077"/>
                    </a:lnTo>
                    <a:lnTo>
                      <a:pt x="189" y="1027"/>
                    </a:lnTo>
                    <a:lnTo>
                      <a:pt x="185" y="1002"/>
                    </a:lnTo>
                    <a:lnTo>
                      <a:pt x="193" y="941"/>
                    </a:lnTo>
                    <a:lnTo>
                      <a:pt x="185" y="888"/>
                    </a:lnTo>
                    <a:lnTo>
                      <a:pt x="191" y="860"/>
                    </a:lnTo>
                    <a:lnTo>
                      <a:pt x="201" y="807"/>
                    </a:lnTo>
                    <a:lnTo>
                      <a:pt x="191" y="773"/>
                    </a:lnTo>
                    <a:lnTo>
                      <a:pt x="172" y="748"/>
                    </a:lnTo>
                    <a:lnTo>
                      <a:pt x="166" y="720"/>
                    </a:lnTo>
                    <a:lnTo>
                      <a:pt x="144" y="695"/>
                    </a:lnTo>
                    <a:lnTo>
                      <a:pt x="121" y="678"/>
                    </a:lnTo>
                    <a:lnTo>
                      <a:pt x="88" y="670"/>
                    </a:lnTo>
                    <a:lnTo>
                      <a:pt x="72" y="634"/>
                    </a:lnTo>
                    <a:lnTo>
                      <a:pt x="51" y="597"/>
                    </a:lnTo>
                    <a:lnTo>
                      <a:pt x="49" y="567"/>
                    </a:lnTo>
                    <a:lnTo>
                      <a:pt x="47" y="539"/>
                    </a:lnTo>
                    <a:lnTo>
                      <a:pt x="41" y="519"/>
                    </a:lnTo>
                    <a:lnTo>
                      <a:pt x="29" y="497"/>
                    </a:lnTo>
                    <a:lnTo>
                      <a:pt x="14" y="486"/>
                    </a:lnTo>
                    <a:lnTo>
                      <a:pt x="2" y="463"/>
                    </a:lnTo>
                    <a:lnTo>
                      <a:pt x="16" y="444"/>
                    </a:lnTo>
                    <a:lnTo>
                      <a:pt x="16" y="396"/>
                    </a:lnTo>
                    <a:lnTo>
                      <a:pt x="8" y="371"/>
                    </a:lnTo>
                    <a:lnTo>
                      <a:pt x="0" y="346"/>
                    </a:lnTo>
                    <a:lnTo>
                      <a:pt x="8" y="310"/>
                    </a:lnTo>
                    <a:lnTo>
                      <a:pt x="39" y="220"/>
                    </a:lnTo>
                    <a:lnTo>
                      <a:pt x="41" y="181"/>
                    </a:lnTo>
                    <a:lnTo>
                      <a:pt x="58" y="140"/>
                    </a:lnTo>
                    <a:lnTo>
                      <a:pt x="58" y="117"/>
                    </a:lnTo>
                    <a:lnTo>
                      <a:pt x="62" y="75"/>
                    </a:lnTo>
                  </a:path>
                </a:pathLst>
              </a:custGeom>
              <a:solidFill>
                <a:schemeClr val="bg1"/>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grpSp>
      </p:grpSp>
      <p:sp>
        <p:nvSpPr>
          <p:cNvPr id="1064" name="Rectangle 40">
            <a:extLst>
              <a:ext uri="{FF2B5EF4-FFF2-40B4-BE49-F238E27FC236}">
                <a16:creationId xmlns:a16="http://schemas.microsoft.com/office/drawing/2014/main" id="{F4EBF5F5-4467-C570-4731-8F436659C924}"/>
              </a:ext>
            </a:extLst>
          </p:cNvPr>
          <p:cNvSpPr>
            <a:spLocks noGrp="1" noChangeArrowheads="1"/>
          </p:cNvSpPr>
          <p:nvPr>
            <p:ph type="title"/>
          </p:nvPr>
        </p:nvSpPr>
        <p:spPr bwMode="auto">
          <a:xfrm>
            <a:off x="914400" y="609600"/>
            <a:ext cx="103632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ctr" anchorCtr="0" compatLnSpc="1">
            <a:prstTxWarp prst="textNoShape">
              <a:avLst/>
            </a:prstTxWarp>
          </a:bodyPr>
          <a:lstStyle/>
          <a:p>
            <a:pPr lvl="0"/>
            <a:r>
              <a:rPr lang="en-US" altLang="en-US"/>
              <a:t>Click to edit Master title style</a:t>
            </a:r>
          </a:p>
        </p:txBody>
      </p:sp>
      <p:sp>
        <p:nvSpPr>
          <p:cNvPr id="1065" name="Rectangle 41">
            <a:extLst>
              <a:ext uri="{FF2B5EF4-FFF2-40B4-BE49-F238E27FC236}">
                <a16:creationId xmlns:a16="http://schemas.microsoft.com/office/drawing/2014/main" id="{F7A58575-5AFF-EE0C-E063-C6804436A093}"/>
              </a:ext>
            </a:extLst>
          </p:cNvPr>
          <p:cNvSpPr>
            <a:spLocks noGrp="1" noChangeArrowheads="1"/>
          </p:cNvSpPr>
          <p:nvPr>
            <p:ph type="body" idx="1"/>
          </p:nvPr>
        </p:nvSpPr>
        <p:spPr bwMode="auto">
          <a:xfrm>
            <a:off x="914400" y="1981200"/>
            <a:ext cx="10363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Tree>
    <p:extLst>
      <p:ext uri="{BB962C8B-B14F-4D97-AF65-F5344CB8AC3E}">
        <p14:creationId xmlns:p14="http://schemas.microsoft.com/office/powerpoint/2010/main" val="397453345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eaLnBrk="0" fontAlgn="base" hangingPunct="0">
        <a:spcBef>
          <a:spcPct val="0"/>
        </a:spcBef>
        <a:spcAft>
          <a:spcPct val="0"/>
        </a:spcAft>
        <a:defRPr sz="4400">
          <a:solidFill>
            <a:schemeClr val="tx2"/>
          </a:solidFill>
          <a:latin typeface="Arial" panose="020B0604020202020204" pitchFamily="34" charset="0"/>
        </a:defRPr>
      </a:lvl6pPr>
      <a:lvl7pPr marL="914400" algn="ctr" rtl="0" eaLnBrk="0" fontAlgn="base" hangingPunct="0">
        <a:spcBef>
          <a:spcPct val="0"/>
        </a:spcBef>
        <a:spcAft>
          <a:spcPct val="0"/>
        </a:spcAft>
        <a:defRPr sz="4400">
          <a:solidFill>
            <a:schemeClr val="tx2"/>
          </a:solidFill>
          <a:latin typeface="Arial" panose="020B0604020202020204" pitchFamily="34" charset="0"/>
        </a:defRPr>
      </a:lvl7pPr>
      <a:lvl8pPr marL="1371600" algn="ctr" rtl="0" eaLnBrk="0" fontAlgn="base" hangingPunct="0">
        <a:spcBef>
          <a:spcPct val="0"/>
        </a:spcBef>
        <a:spcAft>
          <a:spcPct val="0"/>
        </a:spcAft>
        <a:defRPr sz="4400">
          <a:solidFill>
            <a:schemeClr val="tx2"/>
          </a:solidFill>
          <a:latin typeface="Arial" panose="020B0604020202020204" pitchFamily="34" charset="0"/>
        </a:defRPr>
      </a:lvl8pPr>
      <a:lvl9pPr marL="1828800" algn="ctr" rtl="0" eaLnBrk="0" fontAlgn="base" hangingPunct="0">
        <a:spcBef>
          <a:spcPct val="0"/>
        </a:spcBef>
        <a:spcAft>
          <a:spcPct val="0"/>
        </a:spcAft>
        <a:defRPr sz="44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lr>
          <a:schemeClr val="tx2"/>
        </a:buClr>
        <a:buSzPct val="75000"/>
        <a:buFont typeface="Monotype Sorts" pitchFamily="2" charset="2"/>
        <a:buChar char="u"/>
        <a:defRPr sz="3200" kern="1200">
          <a:solidFill>
            <a:schemeClr val="tx1"/>
          </a:solidFill>
          <a:effectLst>
            <a:outerShdw blurRad="38100" dist="38100" dir="2700000" algn="tl">
              <a:srgbClr val="C0C0C0"/>
            </a:outerShdw>
          </a:effectLst>
          <a:latin typeface="+mn-lt"/>
          <a:ea typeface="+mn-ea"/>
          <a:cs typeface="+mn-cs"/>
        </a:defRPr>
      </a:lvl1pPr>
      <a:lvl2pPr marL="742950" indent="-285750" algn="l" rtl="0" eaLnBrk="0" fontAlgn="base" hangingPunct="0">
        <a:spcBef>
          <a:spcPct val="20000"/>
        </a:spcBef>
        <a:spcAft>
          <a:spcPct val="0"/>
        </a:spcAft>
        <a:buClr>
          <a:schemeClr val="tx1"/>
        </a:buClr>
        <a:buSzPct val="100000"/>
        <a:buChar char="–"/>
        <a:defRPr sz="2800" kern="1200">
          <a:solidFill>
            <a:schemeClr val="tx1"/>
          </a:solidFill>
          <a:effectLst>
            <a:outerShdw blurRad="38100" dist="38100" dir="2700000" algn="tl">
              <a:srgbClr val="C0C0C0"/>
            </a:outerShdw>
          </a:effectLst>
          <a:latin typeface="+mn-lt"/>
          <a:ea typeface="+mn-ea"/>
          <a:cs typeface="+mn-cs"/>
        </a:defRPr>
      </a:lvl2pPr>
      <a:lvl3pPr marL="1143000" indent="-228600" algn="l" rtl="0" eaLnBrk="0" fontAlgn="base" hangingPunct="0">
        <a:spcBef>
          <a:spcPct val="20000"/>
        </a:spcBef>
        <a:spcAft>
          <a:spcPct val="0"/>
        </a:spcAft>
        <a:buClr>
          <a:schemeClr val="tx1"/>
        </a:buClr>
        <a:buSzPct val="65000"/>
        <a:buFont typeface="Monotype Sorts" pitchFamily="2" charset="2"/>
        <a:buChar char="F"/>
        <a:defRPr sz="2400" kern="1200">
          <a:solidFill>
            <a:schemeClr val="tx1"/>
          </a:solidFill>
          <a:effectLst>
            <a:outerShdw blurRad="38100" dist="38100" dir="2700000" algn="tl">
              <a:srgbClr val="C0C0C0"/>
            </a:outerShdw>
          </a:effectLst>
          <a:latin typeface="+mn-lt"/>
          <a:ea typeface="+mn-ea"/>
          <a:cs typeface="+mn-cs"/>
        </a:defRPr>
      </a:lvl3pPr>
      <a:lvl4pPr marL="1600200" indent="-228600" algn="l" rtl="0" eaLnBrk="0" fontAlgn="base" hangingPunct="0">
        <a:spcBef>
          <a:spcPct val="20000"/>
        </a:spcBef>
        <a:spcAft>
          <a:spcPct val="0"/>
        </a:spcAft>
        <a:buClr>
          <a:schemeClr val="tx1"/>
        </a:buClr>
        <a:buSzPct val="100000"/>
        <a:buChar char="–"/>
        <a:defRPr sz="2000" kern="1200">
          <a:solidFill>
            <a:schemeClr val="tx1"/>
          </a:solidFill>
          <a:effectLst>
            <a:outerShdw blurRad="38100" dist="38100" dir="2700000" algn="tl">
              <a:srgbClr val="C0C0C0"/>
            </a:outerShdw>
          </a:effectLst>
          <a:latin typeface="+mn-lt"/>
          <a:ea typeface="+mn-ea"/>
          <a:cs typeface="+mn-cs"/>
        </a:defRPr>
      </a:lvl4pPr>
      <a:lvl5pPr marL="2057400" indent="-228600" algn="l" rtl="0" eaLnBrk="0" fontAlgn="base" hangingPunct="0">
        <a:spcBef>
          <a:spcPct val="20000"/>
        </a:spcBef>
        <a:spcAft>
          <a:spcPct val="0"/>
        </a:spcAft>
        <a:buClr>
          <a:schemeClr val="tx2"/>
        </a:buClr>
        <a:buSzPct val="100000"/>
        <a:buChar char="•"/>
        <a:defRPr sz="2000" kern="1200">
          <a:solidFill>
            <a:schemeClr val="tx1"/>
          </a:solidFill>
          <a:effectLst>
            <a:outerShdw blurRad="38100" dist="38100" dir="2700000" algn="tl">
              <a:srgbClr val="C0C0C0"/>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100000">
              <a:schemeClr val="bg1"/>
            </a:gs>
          </a:gsLst>
          <a:lin ang="5400000" scaled="1"/>
        </a:gradFill>
        <a:effectLst/>
      </p:bgPr>
    </p:bg>
    <p:spTree>
      <p:nvGrpSpPr>
        <p:cNvPr id="1" name=""/>
        <p:cNvGrpSpPr/>
        <p:nvPr/>
      </p:nvGrpSpPr>
      <p:grpSpPr>
        <a:xfrm>
          <a:off x="0" y="0"/>
          <a:ext cx="0" cy="0"/>
          <a:chOff x="0" y="0"/>
          <a:chExt cx="0" cy="0"/>
        </a:xfrm>
      </p:grpSpPr>
      <p:grpSp>
        <p:nvGrpSpPr>
          <p:cNvPr id="1028" name="Group 4">
            <a:extLst>
              <a:ext uri="{FF2B5EF4-FFF2-40B4-BE49-F238E27FC236}">
                <a16:creationId xmlns:a16="http://schemas.microsoft.com/office/drawing/2014/main" id="{848E284C-C0B1-6127-DF29-29604A90AE75}"/>
              </a:ext>
            </a:extLst>
          </p:cNvPr>
          <p:cNvGrpSpPr>
            <a:grpSpLocks/>
          </p:cNvGrpSpPr>
          <p:nvPr/>
        </p:nvGrpSpPr>
        <p:grpSpPr bwMode="auto">
          <a:xfrm>
            <a:off x="1" y="1428750"/>
            <a:ext cx="12189884" cy="152400"/>
            <a:chOff x="0" y="900"/>
            <a:chExt cx="5759" cy="96"/>
          </a:xfrm>
        </p:grpSpPr>
        <p:sp>
          <p:nvSpPr>
            <p:cNvPr id="1026" name="Rectangle 2">
              <a:extLst>
                <a:ext uri="{FF2B5EF4-FFF2-40B4-BE49-F238E27FC236}">
                  <a16:creationId xmlns:a16="http://schemas.microsoft.com/office/drawing/2014/main" id="{FA16762F-ECD2-2A8F-DB75-1EEF4A6387F1}"/>
                </a:ext>
              </a:extLst>
            </p:cNvPr>
            <p:cNvSpPr>
              <a:spLocks noChangeArrowheads="1"/>
            </p:cNvSpPr>
            <p:nvPr/>
          </p:nvSpPr>
          <p:spPr bwMode="ltGray">
            <a:xfrm>
              <a:off x="0" y="900"/>
              <a:ext cx="5759" cy="47"/>
            </a:xfrm>
            <a:prstGeom prst="rect">
              <a:avLst/>
            </a:prstGeom>
            <a:gradFill rotWithShape="0">
              <a:gsLst>
                <a:gs pos="0">
                  <a:schemeClr val="bg2"/>
                </a:gs>
                <a:gs pos="50000">
                  <a:schemeClr val="tx2"/>
                </a:gs>
                <a:gs pos="100000">
                  <a:schemeClr val="bg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800"/>
            </a:p>
          </p:txBody>
        </p:sp>
        <p:sp>
          <p:nvSpPr>
            <p:cNvPr id="1027" name="Rectangle 3">
              <a:extLst>
                <a:ext uri="{FF2B5EF4-FFF2-40B4-BE49-F238E27FC236}">
                  <a16:creationId xmlns:a16="http://schemas.microsoft.com/office/drawing/2014/main" id="{A63C55BC-336E-1708-01E3-DD624B463956}"/>
                </a:ext>
              </a:extLst>
            </p:cNvPr>
            <p:cNvSpPr>
              <a:spLocks noChangeArrowheads="1"/>
            </p:cNvSpPr>
            <p:nvPr/>
          </p:nvSpPr>
          <p:spPr bwMode="ltGray">
            <a:xfrm>
              <a:off x="0" y="972"/>
              <a:ext cx="5759" cy="24"/>
            </a:xfrm>
            <a:prstGeom prst="rect">
              <a:avLst/>
            </a:prstGeom>
            <a:gradFill rotWithShape="0">
              <a:gsLst>
                <a:gs pos="0">
                  <a:schemeClr val="bg2"/>
                </a:gs>
                <a:gs pos="50000">
                  <a:schemeClr val="folHlink"/>
                </a:gs>
                <a:gs pos="100000">
                  <a:schemeClr val="bg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800"/>
            </a:p>
          </p:txBody>
        </p:sp>
      </p:grpSp>
      <p:sp>
        <p:nvSpPr>
          <p:cNvPr id="1029" name="Rectangle 5">
            <a:extLst>
              <a:ext uri="{FF2B5EF4-FFF2-40B4-BE49-F238E27FC236}">
                <a16:creationId xmlns:a16="http://schemas.microsoft.com/office/drawing/2014/main" id="{C94718F5-94B0-24D4-9FF7-7C59D1E9A650}"/>
              </a:ext>
            </a:extLst>
          </p:cNvPr>
          <p:cNvSpPr>
            <a:spLocks noGrp="1" noChangeArrowheads="1"/>
          </p:cNvSpPr>
          <p:nvPr>
            <p:ph type="title"/>
          </p:nvPr>
        </p:nvSpPr>
        <p:spPr bwMode="auto">
          <a:xfrm>
            <a:off x="812800" y="228600"/>
            <a:ext cx="104648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b" anchorCtr="0" compatLnSpc="1">
            <a:prstTxWarp prst="textNoShape">
              <a:avLst/>
            </a:prstTxWarp>
          </a:bodyPr>
          <a:lstStyle/>
          <a:p>
            <a:pPr lvl="0"/>
            <a:r>
              <a:rPr lang="en-US" altLang="en-US"/>
              <a:t>Click to edit Master title style</a:t>
            </a:r>
          </a:p>
        </p:txBody>
      </p:sp>
      <p:sp>
        <p:nvSpPr>
          <p:cNvPr id="1030" name="Rectangle 6">
            <a:extLst>
              <a:ext uri="{FF2B5EF4-FFF2-40B4-BE49-F238E27FC236}">
                <a16:creationId xmlns:a16="http://schemas.microsoft.com/office/drawing/2014/main" id="{1398323A-57B8-A485-CB08-F7B213EC47E1}"/>
              </a:ext>
            </a:extLst>
          </p:cNvPr>
          <p:cNvSpPr>
            <a:spLocks noGrp="1" noChangeArrowheads="1"/>
          </p:cNvSpPr>
          <p:nvPr>
            <p:ph type="body" idx="1"/>
          </p:nvPr>
        </p:nvSpPr>
        <p:spPr bwMode="auto">
          <a:xfrm>
            <a:off x="812800" y="1981200"/>
            <a:ext cx="104648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1" name="Rectangle 7">
            <a:extLst>
              <a:ext uri="{FF2B5EF4-FFF2-40B4-BE49-F238E27FC236}">
                <a16:creationId xmlns:a16="http://schemas.microsoft.com/office/drawing/2014/main" id="{9C963628-992F-7AA2-74CC-DD741A72A65B}"/>
              </a:ext>
            </a:extLst>
          </p:cNvPr>
          <p:cNvSpPr>
            <a:spLocks noGrp="1" noChangeArrowheads="1"/>
          </p:cNvSpPr>
          <p:nvPr>
            <p:ph type="dt" sz="half" idx="2"/>
          </p:nvPr>
        </p:nvSpPr>
        <p:spPr bwMode="auto">
          <a:xfrm>
            <a:off x="914400" y="62484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075" tIns="46038" rIns="92075" bIns="46038" numCol="1" anchor="ctr" anchorCtr="0" compatLnSpc="1">
            <a:prstTxWarp prst="textNoShape">
              <a:avLst/>
            </a:prstTxWarp>
          </a:bodyPr>
          <a:lstStyle>
            <a:lvl1pPr>
              <a:defRPr sz="1400"/>
            </a:lvl1pPr>
          </a:lstStyle>
          <a:p>
            <a:endParaRPr lang="en-US" altLang="en-US"/>
          </a:p>
        </p:txBody>
      </p:sp>
      <p:sp>
        <p:nvSpPr>
          <p:cNvPr id="1032" name="Rectangle 8">
            <a:extLst>
              <a:ext uri="{FF2B5EF4-FFF2-40B4-BE49-F238E27FC236}">
                <a16:creationId xmlns:a16="http://schemas.microsoft.com/office/drawing/2014/main" id="{A971E6E2-2474-221A-5CEE-52B30EFE7587}"/>
              </a:ext>
            </a:extLst>
          </p:cNvPr>
          <p:cNvSpPr>
            <a:spLocks noGrp="1" noChangeArrowheads="1"/>
          </p:cNvSpPr>
          <p:nvPr>
            <p:ph type="ftr" sz="quarter" idx="3"/>
          </p:nvPr>
        </p:nvSpPr>
        <p:spPr bwMode="auto">
          <a:xfrm>
            <a:off x="4165600" y="62484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075" tIns="46038" rIns="92075" bIns="46038" numCol="1" anchor="ctr" anchorCtr="0" compatLnSpc="1">
            <a:prstTxWarp prst="textNoShape">
              <a:avLst/>
            </a:prstTxWarp>
          </a:bodyPr>
          <a:lstStyle>
            <a:lvl1pPr algn="ctr">
              <a:defRPr sz="1400"/>
            </a:lvl1pPr>
          </a:lstStyle>
          <a:p>
            <a:endParaRPr lang="en-US" altLang="en-US"/>
          </a:p>
        </p:txBody>
      </p:sp>
      <p:sp>
        <p:nvSpPr>
          <p:cNvPr id="1033" name="Rectangle 9">
            <a:extLst>
              <a:ext uri="{FF2B5EF4-FFF2-40B4-BE49-F238E27FC236}">
                <a16:creationId xmlns:a16="http://schemas.microsoft.com/office/drawing/2014/main" id="{DAD505AB-36B6-DADC-DF6E-01746D33680B}"/>
              </a:ext>
            </a:extLst>
          </p:cNvPr>
          <p:cNvSpPr>
            <a:spLocks noGrp="1" noChangeArrowheads="1"/>
          </p:cNvSpPr>
          <p:nvPr>
            <p:ph type="sldNum" sz="quarter" idx="4"/>
          </p:nvPr>
        </p:nvSpPr>
        <p:spPr bwMode="auto">
          <a:xfrm>
            <a:off x="8737600" y="62484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075" tIns="46038" rIns="92075" bIns="46038" numCol="1" anchor="ctr" anchorCtr="0" compatLnSpc="1">
            <a:prstTxWarp prst="textNoShape">
              <a:avLst/>
            </a:prstTxWarp>
          </a:bodyPr>
          <a:lstStyle>
            <a:lvl1pPr algn="r">
              <a:defRPr sz="1400"/>
            </a:lvl1pPr>
          </a:lstStyle>
          <a:p>
            <a:fld id="{C91D11D0-F516-4B5B-8B1C-31999D3D8CDF}" type="slidenum">
              <a:rPr lang="en-US" altLang="en-US"/>
              <a:pPr/>
              <a:t>‹#›</a:t>
            </a:fld>
            <a:endParaRPr lang="en-US" altLang="en-US"/>
          </a:p>
        </p:txBody>
      </p:sp>
    </p:spTree>
    <p:extLst>
      <p:ext uri="{BB962C8B-B14F-4D97-AF65-F5344CB8AC3E}">
        <p14:creationId xmlns:p14="http://schemas.microsoft.com/office/powerpoint/2010/main" val="1551086277"/>
      </p:ext>
    </p:extLst>
  </p:cSld>
  <p:clrMap bg1="dk2" tx1="lt1" bg2="dk1"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eaLnBrk="0" fontAlgn="base" hangingPunct="0">
        <a:spcBef>
          <a:spcPct val="0"/>
        </a:spcBef>
        <a:spcAft>
          <a:spcPct val="0"/>
        </a:spcAft>
        <a:defRPr sz="4400">
          <a:solidFill>
            <a:schemeClr val="tx2"/>
          </a:solidFill>
          <a:latin typeface="Times New Roman" panose="02020603050405020304" pitchFamily="18" charset="0"/>
        </a:defRPr>
      </a:lvl6pPr>
      <a:lvl7pPr marL="914400" algn="ctr" rtl="0" eaLnBrk="0" fontAlgn="base" hangingPunct="0">
        <a:spcBef>
          <a:spcPct val="0"/>
        </a:spcBef>
        <a:spcAft>
          <a:spcPct val="0"/>
        </a:spcAft>
        <a:defRPr sz="4400">
          <a:solidFill>
            <a:schemeClr val="tx2"/>
          </a:solidFill>
          <a:latin typeface="Times New Roman" panose="02020603050405020304" pitchFamily="18" charset="0"/>
        </a:defRPr>
      </a:lvl7pPr>
      <a:lvl8pPr marL="1371600" algn="ctr" rtl="0" eaLnBrk="0" fontAlgn="base" hangingPunct="0">
        <a:spcBef>
          <a:spcPct val="0"/>
        </a:spcBef>
        <a:spcAft>
          <a:spcPct val="0"/>
        </a:spcAft>
        <a:defRPr sz="4400">
          <a:solidFill>
            <a:schemeClr val="tx2"/>
          </a:solidFill>
          <a:latin typeface="Times New Roman" panose="02020603050405020304" pitchFamily="18" charset="0"/>
        </a:defRPr>
      </a:lvl8pPr>
      <a:lvl9pPr marL="1828800" algn="ctr" rtl="0" eaLnBrk="0" fontAlgn="base" hangingPunct="0">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lr>
          <a:schemeClr val="tx2"/>
        </a:buClr>
        <a:buSzPct val="75000"/>
        <a:buFont typeface="Monotype Sorts" pitchFamily="2" charset="2"/>
        <a:buChar char="l"/>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folHlink"/>
        </a:buClr>
        <a:buSzPct val="80000"/>
        <a:buFont typeface="Monotype Sorts" pitchFamily="2" charset="2"/>
        <a:buChar char="n"/>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tx1"/>
        </a:buClr>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tx2"/>
        </a:buClr>
        <a:buSzPct val="65000"/>
        <a:buFont typeface="Monotype Sorts" pitchFamily="2" charset="2"/>
        <a:buChar char="l"/>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folHlink"/>
        </a:buClr>
        <a:buSzPct val="80000"/>
        <a:buFont typeface="Monotype Sorts" pitchFamily="2" charset="2"/>
        <a:buChar char="n"/>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AC151A59-F5DC-AA30-9F87-1ABE4B05660A}"/>
              </a:ext>
            </a:extLst>
          </p:cNvPr>
          <p:cNvSpPr>
            <a:spLocks noGrp="1" noChangeArrowheads="1"/>
          </p:cNvSpPr>
          <p:nvPr>
            <p:ph type="title"/>
          </p:nvPr>
        </p:nvSpPr>
        <p:spPr bwMode="auto">
          <a:xfrm>
            <a:off x="914400" y="609600"/>
            <a:ext cx="103632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D99A27D8-3C65-D39A-5C67-38E9D9CE6BE9}"/>
              </a:ext>
            </a:extLst>
          </p:cNvPr>
          <p:cNvSpPr>
            <a:spLocks noGrp="1" noChangeArrowheads="1"/>
          </p:cNvSpPr>
          <p:nvPr>
            <p:ph type="body" idx="1"/>
          </p:nvPr>
        </p:nvSpPr>
        <p:spPr bwMode="auto">
          <a:xfrm>
            <a:off x="914400" y="1981200"/>
            <a:ext cx="10363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559DB802-40DA-D6C4-DF23-2B566F7A10A5}"/>
              </a:ext>
            </a:extLst>
          </p:cNvPr>
          <p:cNvSpPr>
            <a:spLocks noGrp="1" noChangeArrowheads="1"/>
          </p:cNvSpPr>
          <p:nvPr>
            <p:ph type="dt" sz="half" idx="2"/>
          </p:nvPr>
        </p:nvSpPr>
        <p:spPr bwMode="auto">
          <a:xfrm>
            <a:off x="914400" y="62484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075" tIns="46038" rIns="92075" bIns="46038" numCol="1" anchor="ctr" anchorCtr="0" compatLnSpc="1">
            <a:prstTxWarp prst="textNoShape">
              <a:avLst/>
            </a:prstTxWarp>
          </a:bodyPr>
          <a:lstStyle>
            <a:lvl1pPr eaLnBrk="0" hangingPunct="0">
              <a:defRPr sz="1400"/>
            </a:lvl1pPr>
          </a:lstStyle>
          <a:p>
            <a:endParaRPr lang="en-US" altLang="en-US"/>
          </a:p>
        </p:txBody>
      </p:sp>
      <p:sp>
        <p:nvSpPr>
          <p:cNvPr id="1029" name="Rectangle 5">
            <a:extLst>
              <a:ext uri="{FF2B5EF4-FFF2-40B4-BE49-F238E27FC236}">
                <a16:creationId xmlns:a16="http://schemas.microsoft.com/office/drawing/2014/main" id="{38AB87E4-FE67-E3DE-8B50-FE19B530962E}"/>
              </a:ext>
            </a:extLst>
          </p:cNvPr>
          <p:cNvSpPr>
            <a:spLocks noGrp="1" noChangeArrowheads="1"/>
          </p:cNvSpPr>
          <p:nvPr>
            <p:ph type="ftr" sz="quarter" idx="3"/>
          </p:nvPr>
        </p:nvSpPr>
        <p:spPr bwMode="auto">
          <a:xfrm>
            <a:off x="4165600" y="62484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075" tIns="46038" rIns="92075" bIns="46038" numCol="1" anchor="ctr" anchorCtr="0" compatLnSpc="1">
            <a:prstTxWarp prst="textNoShape">
              <a:avLst/>
            </a:prstTxWarp>
          </a:bodyPr>
          <a:lstStyle>
            <a:lvl1pPr algn="ctr" eaLnBrk="0" hangingPunct="0">
              <a:defRPr sz="1400"/>
            </a:lvl1pPr>
          </a:lstStyle>
          <a:p>
            <a:endParaRPr lang="en-US" altLang="en-US"/>
          </a:p>
        </p:txBody>
      </p:sp>
      <p:sp>
        <p:nvSpPr>
          <p:cNvPr id="1030" name="Rectangle 6">
            <a:extLst>
              <a:ext uri="{FF2B5EF4-FFF2-40B4-BE49-F238E27FC236}">
                <a16:creationId xmlns:a16="http://schemas.microsoft.com/office/drawing/2014/main" id="{4A8FE8D1-E79E-7945-288D-7A6B681254AD}"/>
              </a:ext>
            </a:extLst>
          </p:cNvPr>
          <p:cNvSpPr>
            <a:spLocks noGrp="1" noChangeArrowheads="1"/>
          </p:cNvSpPr>
          <p:nvPr>
            <p:ph type="sldNum" sz="quarter" idx="4"/>
          </p:nvPr>
        </p:nvSpPr>
        <p:spPr bwMode="auto">
          <a:xfrm>
            <a:off x="8737600" y="62484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075" tIns="46038" rIns="92075" bIns="46038" numCol="1" anchor="ctr" anchorCtr="0" compatLnSpc="1">
            <a:prstTxWarp prst="textNoShape">
              <a:avLst/>
            </a:prstTxWarp>
          </a:bodyPr>
          <a:lstStyle>
            <a:lvl1pPr algn="r" eaLnBrk="0" hangingPunct="0">
              <a:defRPr sz="1400"/>
            </a:lvl1pPr>
          </a:lstStyle>
          <a:p>
            <a:fld id="{E8EEC841-59B1-4AC9-BB1B-7DD65E251CEB}" type="slidenum">
              <a:rPr lang="en-US" altLang="en-US"/>
              <a:pPr/>
              <a:t>‹#›</a:t>
            </a:fld>
            <a:endParaRPr lang="en-US" altLang="en-US"/>
          </a:p>
        </p:txBody>
      </p:sp>
    </p:spTree>
    <p:extLst>
      <p:ext uri="{BB962C8B-B14F-4D97-AF65-F5344CB8AC3E}">
        <p14:creationId xmlns:p14="http://schemas.microsoft.com/office/powerpoint/2010/main" val="600836066"/>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anose="02020603050405020304" pitchFamily="18" charset="0"/>
        </a:defRPr>
      </a:lvl2pPr>
      <a:lvl3pPr algn="ctr" rtl="0" fontAlgn="base">
        <a:spcBef>
          <a:spcPct val="0"/>
        </a:spcBef>
        <a:spcAft>
          <a:spcPct val="0"/>
        </a:spcAft>
        <a:defRPr sz="4400">
          <a:solidFill>
            <a:schemeClr val="tx2"/>
          </a:solidFill>
          <a:latin typeface="Times New Roman" panose="02020603050405020304" pitchFamily="18" charset="0"/>
        </a:defRPr>
      </a:lvl3pPr>
      <a:lvl4pPr algn="ctr" rtl="0" fontAlgn="base">
        <a:spcBef>
          <a:spcPct val="0"/>
        </a:spcBef>
        <a:spcAft>
          <a:spcPct val="0"/>
        </a:spcAft>
        <a:defRPr sz="4400">
          <a:solidFill>
            <a:schemeClr val="tx2"/>
          </a:solidFill>
          <a:latin typeface="Times New Roman" panose="02020603050405020304" pitchFamily="18" charset="0"/>
        </a:defRPr>
      </a:lvl4pPr>
      <a:lvl5pPr algn="ctr" rtl="0" fontAlgn="base">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AD7CFBAF-AE50-8F83-C778-414A032B77EC}"/>
              </a:ext>
            </a:extLst>
          </p:cNvPr>
          <p:cNvSpPr>
            <a:spLocks noGrp="1" noChangeArrowheads="1"/>
          </p:cNvSpPr>
          <p:nvPr>
            <p:ph type="title"/>
          </p:nvPr>
        </p:nvSpPr>
        <p:spPr bwMode="auto">
          <a:xfrm>
            <a:off x="914400" y="609600"/>
            <a:ext cx="103632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79CE89B3-5AA8-5D4D-8A15-33BB19E2CDD8}"/>
              </a:ext>
            </a:extLst>
          </p:cNvPr>
          <p:cNvSpPr>
            <a:spLocks noGrp="1" noChangeArrowheads="1"/>
          </p:cNvSpPr>
          <p:nvPr>
            <p:ph type="body" idx="1"/>
          </p:nvPr>
        </p:nvSpPr>
        <p:spPr bwMode="auto">
          <a:xfrm>
            <a:off x="914400" y="1981200"/>
            <a:ext cx="10363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11B80FA6-3075-BA0B-D320-FC9C0328DFAC}"/>
              </a:ext>
            </a:extLst>
          </p:cNvPr>
          <p:cNvSpPr>
            <a:spLocks noGrp="1" noChangeArrowheads="1"/>
          </p:cNvSpPr>
          <p:nvPr>
            <p:ph type="dt" sz="half" idx="2"/>
          </p:nvPr>
        </p:nvSpPr>
        <p:spPr bwMode="auto">
          <a:xfrm>
            <a:off x="914400" y="62484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075" tIns="46038" rIns="92075" bIns="46038" numCol="1" anchor="ctr" anchorCtr="0" compatLnSpc="1">
            <a:prstTxWarp prst="textNoShape">
              <a:avLst/>
            </a:prstTxWarp>
          </a:bodyPr>
          <a:lstStyle>
            <a:lvl1pPr>
              <a:defRPr sz="1400">
                <a:latin typeface="+mn-lt"/>
              </a:defRPr>
            </a:lvl1pPr>
          </a:lstStyle>
          <a:p>
            <a:endParaRPr lang="en-US" altLang="en-US"/>
          </a:p>
        </p:txBody>
      </p:sp>
      <p:sp>
        <p:nvSpPr>
          <p:cNvPr id="1029" name="Rectangle 5">
            <a:extLst>
              <a:ext uri="{FF2B5EF4-FFF2-40B4-BE49-F238E27FC236}">
                <a16:creationId xmlns:a16="http://schemas.microsoft.com/office/drawing/2014/main" id="{AEAE54EF-6B86-7CB8-8637-F474D4C53992}"/>
              </a:ext>
            </a:extLst>
          </p:cNvPr>
          <p:cNvSpPr>
            <a:spLocks noGrp="1" noChangeArrowheads="1"/>
          </p:cNvSpPr>
          <p:nvPr>
            <p:ph type="ftr" sz="quarter" idx="3"/>
          </p:nvPr>
        </p:nvSpPr>
        <p:spPr bwMode="auto">
          <a:xfrm>
            <a:off x="4165600" y="62484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075" tIns="46038" rIns="92075" bIns="46038" numCol="1" anchor="ctr" anchorCtr="0" compatLnSpc="1">
            <a:prstTxWarp prst="textNoShape">
              <a:avLst/>
            </a:prstTxWarp>
          </a:bodyPr>
          <a:lstStyle>
            <a:lvl1pPr algn="ctr">
              <a:defRPr sz="1400">
                <a:latin typeface="+mn-lt"/>
              </a:defRPr>
            </a:lvl1pPr>
          </a:lstStyle>
          <a:p>
            <a:endParaRPr lang="en-US" altLang="en-US"/>
          </a:p>
        </p:txBody>
      </p:sp>
      <p:sp>
        <p:nvSpPr>
          <p:cNvPr id="1030" name="Rectangle 6">
            <a:extLst>
              <a:ext uri="{FF2B5EF4-FFF2-40B4-BE49-F238E27FC236}">
                <a16:creationId xmlns:a16="http://schemas.microsoft.com/office/drawing/2014/main" id="{7DE72B18-538E-0C72-CDB0-ABE2D3B5DB5C}"/>
              </a:ext>
            </a:extLst>
          </p:cNvPr>
          <p:cNvSpPr>
            <a:spLocks noGrp="1" noChangeArrowheads="1"/>
          </p:cNvSpPr>
          <p:nvPr>
            <p:ph type="sldNum" sz="quarter" idx="4"/>
          </p:nvPr>
        </p:nvSpPr>
        <p:spPr bwMode="auto">
          <a:xfrm>
            <a:off x="8737600" y="62484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075" tIns="46038" rIns="92075" bIns="46038" numCol="1" anchor="ctr" anchorCtr="0" compatLnSpc="1">
            <a:prstTxWarp prst="textNoShape">
              <a:avLst/>
            </a:prstTxWarp>
          </a:bodyPr>
          <a:lstStyle>
            <a:lvl1pPr algn="r">
              <a:defRPr sz="1400">
                <a:latin typeface="+mn-lt"/>
              </a:defRPr>
            </a:lvl1pPr>
          </a:lstStyle>
          <a:p>
            <a:fld id="{55A2BFF8-1443-4C35-93DB-604F67651CAD}" type="slidenum">
              <a:rPr lang="en-US" altLang="en-US"/>
              <a:pPr/>
              <a:t>‹#›</a:t>
            </a:fld>
            <a:endParaRPr lang="en-US" altLang="en-US"/>
          </a:p>
        </p:txBody>
      </p:sp>
    </p:spTree>
    <p:extLst>
      <p:ext uri="{BB962C8B-B14F-4D97-AF65-F5344CB8AC3E}">
        <p14:creationId xmlns:p14="http://schemas.microsoft.com/office/powerpoint/2010/main" val="1791472094"/>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eaLnBrk="0" fontAlgn="base" hangingPunct="0">
        <a:spcBef>
          <a:spcPct val="0"/>
        </a:spcBef>
        <a:spcAft>
          <a:spcPct val="0"/>
        </a:spcAft>
        <a:defRPr sz="4400">
          <a:solidFill>
            <a:schemeClr val="tx2"/>
          </a:solidFill>
          <a:latin typeface="Times New Roman" panose="02020603050405020304" pitchFamily="18" charset="0"/>
        </a:defRPr>
      </a:lvl6pPr>
      <a:lvl7pPr marL="914400" algn="ctr" rtl="0" eaLnBrk="0" fontAlgn="base" hangingPunct="0">
        <a:spcBef>
          <a:spcPct val="0"/>
        </a:spcBef>
        <a:spcAft>
          <a:spcPct val="0"/>
        </a:spcAft>
        <a:defRPr sz="4400">
          <a:solidFill>
            <a:schemeClr val="tx2"/>
          </a:solidFill>
          <a:latin typeface="Times New Roman" panose="02020603050405020304" pitchFamily="18" charset="0"/>
        </a:defRPr>
      </a:lvl7pPr>
      <a:lvl8pPr marL="1371600" algn="ctr" rtl="0" eaLnBrk="0" fontAlgn="base" hangingPunct="0">
        <a:spcBef>
          <a:spcPct val="0"/>
        </a:spcBef>
        <a:spcAft>
          <a:spcPct val="0"/>
        </a:spcAft>
        <a:defRPr sz="4400">
          <a:solidFill>
            <a:schemeClr val="tx2"/>
          </a:solidFill>
          <a:latin typeface="Times New Roman" panose="02020603050405020304" pitchFamily="18" charset="0"/>
        </a:defRPr>
      </a:lvl8pPr>
      <a:lvl9pPr marL="1828800" algn="ctr" rtl="0" eaLnBrk="0" fontAlgn="base" hangingPunct="0">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EFE86028-8CC5-A57D-0805-69337571CBB3}"/>
              </a:ext>
            </a:extLst>
          </p:cNvPr>
          <p:cNvSpPr>
            <a:spLocks noGrp="1" noChangeArrowheads="1"/>
          </p:cNvSpPr>
          <p:nvPr>
            <p:ph type="title"/>
          </p:nvPr>
        </p:nvSpPr>
        <p:spPr bwMode="black">
          <a:xfrm>
            <a:off x="1219200" y="460375"/>
            <a:ext cx="9753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p>
            <a:pPr lvl="0"/>
            <a:r>
              <a:rPr lang="en-US" altLang="en-US"/>
              <a:t>Click to edit</a:t>
            </a:r>
            <a:br>
              <a:rPr lang="en-US" altLang="en-US"/>
            </a:br>
            <a:r>
              <a:rPr lang="en-US" altLang="en-US"/>
              <a:t>Master title style</a:t>
            </a:r>
          </a:p>
        </p:txBody>
      </p:sp>
      <p:sp>
        <p:nvSpPr>
          <p:cNvPr id="1027" name="Rectangle 3">
            <a:extLst>
              <a:ext uri="{FF2B5EF4-FFF2-40B4-BE49-F238E27FC236}">
                <a16:creationId xmlns:a16="http://schemas.microsoft.com/office/drawing/2014/main" id="{064226A8-5406-53F6-2CED-5BC0D427EFB1}"/>
              </a:ext>
            </a:extLst>
          </p:cNvPr>
          <p:cNvSpPr>
            <a:spLocks noGrp="1" noChangeArrowheads="1"/>
          </p:cNvSpPr>
          <p:nvPr>
            <p:ph type="body" idx="1"/>
          </p:nvPr>
        </p:nvSpPr>
        <p:spPr bwMode="black">
          <a:xfrm>
            <a:off x="1219200" y="1524000"/>
            <a:ext cx="9753600" cy="487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1"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p:txBody>
      </p:sp>
      <p:sp>
        <p:nvSpPr>
          <p:cNvPr id="1028" name="Rectangle 4">
            <a:extLst>
              <a:ext uri="{FF2B5EF4-FFF2-40B4-BE49-F238E27FC236}">
                <a16:creationId xmlns:a16="http://schemas.microsoft.com/office/drawing/2014/main" id="{159ACFB5-A765-7D01-340A-888D8C9F4D8E}"/>
              </a:ext>
            </a:extLst>
          </p:cNvPr>
          <p:cNvSpPr>
            <a:spLocks noGrp="1" noChangeArrowheads="1"/>
          </p:cNvSpPr>
          <p:nvPr>
            <p:ph type="dt" sz="half" idx="2"/>
          </p:nvPr>
        </p:nvSpPr>
        <p:spPr bwMode="auto">
          <a:xfrm>
            <a:off x="914400" y="62484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075" tIns="46038" rIns="92075" bIns="46038" numCol="1" anchor="ctr" anchorCtr="0" compatLnSpc="1">
            <a:prstTxWarp prst="textNoShape">
              <a:avLst/>
            </a:prstTxWarp>
          </a:bodyPr>
          <a:lstStyle>
            <a:lvl1pPr algn="l" eaLnBrk="0" hangingPunct="0">
              <a:defRPr sz="1400">
                <a:solidFill>
                  <a:schemeClr val="tx1"/>
                </a:solidFill>
                <a:latin typeface="Times New Roman" panose="02020603050405020304" pitchFamily="18" charset="0"/>
              </a:defRPr>
            </a:lvl1pPr>
          </a:lstStyle>
          <a:p>
            <a:endParaRPr lang="en-US" altLang="en-US"/>
          </a:p>
        </p:txBody>
      </p:sp>
      <p:sp>
        <p:nvSpPr>
          <p:cNvPr id="1029" name="Rectangle 5">
            <a:extLst>
              <a:ext uri="{FF2B5EF4-FFF2-40B4-BE49-F238E27FC236}">
                <a16:creationId xmlns:a16="http://schemas.microsoft.com/office/drawing/2014/main" id="{56596488-1222-4628-CD3E-9A2A0488C6B3}"/>
              </a:ext>
            </a:extLst>
          </p:cNvPr>
          <p:cNvSpPr>
            <a:spLocks noGrp="1" noChangeArrowheads="1"/>
          </p:cNvSpPr>
          <p:nvPr>
            <p:ph type="sldNum" sz="quarter" idx="4"/>
          </p:nvPr>
        </p:nvSpPr>
        <p:spPr bwMode="auto">
          <a:xfrm>
            <a:off x="8737600" y="62484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075" tIns="46038" rIns="92075" bIns="46038" numCol="1" anchor="ctr" anchorCtr="0" compatLnSpc="1">
            <a:prstTxWarp prst="textNoShape">
              <a:avLst/>
            </a:prstTxWarp>
          </a:bodyPr>
          <a:lstStyle>
            <a:lvl1pPr algn="r" eaLnBrk="0" hangingPunct="0">
              <a:defRPr sz="1400">
                <a:solidFill>
                  <a:schemeClr val="tx1"/>
                </a:solidFill>
                <a:latin typeface="Times New Roman" panose="02020603050405020304" pitchFamily="18" charset="0"/>
              </a:defRPr>
            </a:lvl1pPr>
          </a:lstStyle>
          <a:p>
            <a:fld id="{C4B45B3F-80BA-4944-B98A-CD0B8D9C5D27}" type="slidenum">
              <a:rPr lang="en-US" altLang="en-US"/>
              <a:pPr/>
              <a:t>‹#›</a:t>
            </a:fld>
            <a:endParaRPr lang="en-US" altLang="en-US"/>
          </a:p>
        </p:txBody>
      </p:sp>
      <p:sp>
        <p:nvSpPr>
          <p:cNvPr id="1030" name="Rectangle 6">
            <a:extLst>
              <a:ext uri="{FF2B5EF4-FFF2-40B4-BE49-F238E27FC236}">
                <a16:creationId xmlns:a16="http://schemas.microsoft.com/office/drawing/2014/main" id="{1B546CF5-20FD-DA68-FBEF-B3EF2B2FD289}"/>
              </a:ext>
            </a:extLst>
          </p:cNvPr>
          <p:cNvSpPr>
            <a:spLocks noGrp="1" noChangeArrowheads="1"/>
          </p:cNvSpPr>
          <p:nvPr>
            <p:ph type="ftr" sz="quarter" idx="3"/>
          </p:nvPr>
        </p:nvSpPr>
        <p:spPr bwMode="auto">
          <a:xfrm>
            <a:off x="4165600" y="62484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075" tIns="46038" rIns="92075" bIns="46038" numCol="1" anchor="ctr" anchorCtr="0" compatLnSpc="1">
            <a:prstTxWarp prst="textNoShape">
              <a:avLst/>
            </a:prstTxWarp>
          </a:bodyPr>
          <a:lstStyle>
            <a:lvl1pPr eaLnBrk="0" hangingPunct="0">
              <a:defRPr sz="1400">
                <a:solidFill>
                  <a:schemeClr val="tx1"/>
                </a:solidFill>
                <a:latin typeface="Times New Roman" panose="02020603050405020304" pitchFamily="18" charset="0"/>
              </a:defRPr>
            </a:lvl1pPr>
          </a:lstStyle>
          <a:p>
            <a:endParaRPr lang="en-US" altLang="en-US"/>
          </a:p>
        </p:txBody>
      </p:sp>
    </p:spTree>
    <p:extLst>
      <p:ext uri="{BB962C8B-B14F-4D97-AF65-F5344CB8AC3E}">
        <p14:creationId xmlns:p14="http://schemas.microsoft.com/office/powerpoint/2010/main" val="2035243088"/>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rtl="0" eaLnBrk="0" fontAlgn="base" hangingPunct="0">
        <a:lnSpc>
          <a:spcPct val="90000"/>
        </a:lnSpc>
        <a:spcBef>
          <a:spcPct val="0"/>
        </a:spcBef>
        <a:spcAft>
          <a:spcPct val="60000"/>
        </a:spcAft>
        <a:defRPr sz="4000" b="1" kern="1200">
          <a:solidFill>
            <a:srgbClr val="FFFF00"/>
          </a:solidFill>
          <a:latin typeface="+mj-lt"/>
          <a:ea typeface="+mj-ea"/>
          <a:cs typeface="+mj-cs"/>
        </a:defRPr>
      </a:lvl1pPr>
      <a:lvl2pPr algn="ctr" rtl="0" eaLnBrk="0" fontAlgn="base" hangingPunct="0">
        <a:lnSpc>
          <a:spcPct val="90000"/>
        </a:lnSpc>
        <a:spcBef>
          <a:spcPct val="0"/>
        </a:spcBef>
        <a:spcAft>
          <a:spcPct val="60000"/>
        </a:spcAft>
        <a:defRPr sz="4000" b="1">
          <a:solidFill>
            <a:srgbClr val="FFFF00"/>
          </a:solidFill>
          <a:latin typeface="Arial" panose="020B0604020202020204" pitchFamily="34" charset="0"/>
        </a:defRPr>
      </a:lvl2pPr>
      <a:lvl3pPr algn="ctr" rtl="0" eaLnBrk="0" fontAlgn="base" hangingPunct="0">
        <a:lnSpc>
          <a:spcPct val="90000"/>
        </a:lnSpc>
        <a:spcBef>
          <a:spcPct val="0"/>
        </a:spcBef>
        <a:spcAft>
          <a:spcPct val="60000"/>
        </a:spcAft>
        <a:defRPr sz="4000" b="1">
          <a:solidFill>
            <a:srgbClr val="FFFF00"/>
          </a:solidFill>
          <a:latin typeface="Arial" panose="020B0604020202020204" pitchFamily="34" charset="0"/>
        </a:defRPr>
      </a:lvl3pPr>
      <a:lvl4pPr algn="ctr" rtl="0" eaLnBrk="0" fontAlgn="base" hangingPunct="0">
        <a:lnSpc>
          <a:spcPct val="90000"/>
        </a:lnSpc>
        <a:spcBef>
          <a:spcPct val="0"/>
        </a:spcBef>
        <a:spcAft>
          <a:spcPct val="60000"/>
        </a:spcAft>
        <a:defRPr sz="4000" b="1">
          <a:solidFill>
            <a:srgbClr val="FFFF00"/>
          </a:solidFill>
          <a:latin typeface="Arial" panose="020B0604020202020204" pitchFamily="34" charset="0"/>
        </a:defRPr>
      </a:lvl4pPr>
      <a:lvl5pPr algn="ctr" rtl="0" eaLnBrk="0" fontAlgn="base" hangingPunct="0">
        <a:lnSpc>
          <a:spcPct val="90000"/>
        </a:lnSpc>
        <a:spcBef>
          <a:spcPct val="0"/>
        </a:spcBef>
        <a:spcAft>
          <a:spcPct val="60000"/>
        </a:spcAft>
        <a:defRPr sz="4000" b="1">
          <a:solidFill>
            <a:srgbClr val="FFFF00"/>
          </a:solidFill>
          <a:latin typeface="Arial" panose="020B0604020202020204" pitchFamily="34" charset="0"/>
        </a:defRPr>
      </a:lvl5pPr>
      <a:lvl6pPr marL="457200" algn="ctr" rtl="0" eaLnBrk="0" fontAlgn="base" hangingPunct="0">
        <a:lnSpc>
          <a:spcPct val="90000"/>
        </a:lnSpc>
        <a:spcBef>
          <a:spcPct val="0"/>
        </a:spcBef>
        <a:spcAft>
          <a:spcPct val="60000"/>
        </a:spcAft>
        <a:defRPr sz="4000" b="1">
          <a:solidFill>
            <a:srgbClr val="FFFF00"/>
          </a:solidFill>
          <a:latin typeface="Arial" panose="020B0604020202020204" pitchFamily="34" charset="0"/>
        </a:defRPr>
      </a:lvl6pPr>
      <a:lvl7pPr marL="914400" algn="ctr" rtl="0" eaLnBrk="0" fontAlgn="base" hangingPunct="0">
        <a:lnSpc>
          <a:spcPct val="90000"/>
        </a:lnSpc>
        <a:spcBef>
          <a:spcPct val="0"/>
        </a:spcBef>
        <a:spcAft>
          <a:spcPct val="60000"/>
        </a:spcAft>
        <a:defRPr sz="4000" b="1">
          <a:solidFill>
            <a:srgbClr val="FFFF00"/>
          </a:solidFill>
          <a:latin typeface="Arial" panose="020B0604020202020204" pitchFamily="34" charset="0"/>
        </a:defRPr>
      </a:lvl7pPr>
      <a:lvl8pPr marL="1371600" algn="ctr" rtl="0" eaLnBrk="0" fontAlgn="base" hangingPunct="0">
        <a:lnSpc>
          <a:spcPct val="90000"/>
        </a:lnSpc>
        <a:spcBef>
          <a:spcPct val="0"/>
        </a:spcBef>
        <a:spcAft>
          <a:spcPct val="60000"/>
        </a:spcAft>
        <a:defRPr sz="4000" b="1">
          <a:solidFill>
            <a:srgbClr val="FFFF00"/>
          </a:solidFill>
          <a:latin typeface="Arial" panose="020B0604020202020204" pitchFamily="34" charset="0"/>
        </a:defRPr>
      </a:lvl8pPr>
      <a:lvl9pPr marL="1828800" algn="ctr" rtl="0" eaLnBrk="0" fontAlgn="base" hangingPunct="0">
        <a:lnSpc>
          <a:spcPct val="90000"/>
        </a:lnSpc>
        <a:spcBef>
          <a:spcPct val="0"/>
        </a:spcBef>
        <a:spcAft>
          <a:spcPct val="60000"/>
        </a:spcAft>
        <a:defRPr sz="4000" b="1">
          <a:solidFill>
            <a:srgbClr val="FFFF00"/>
          </a:solidFill>
          <a:latin typeface="Arial" panose="020B0604020202020204" pitchFamily="34" charset="0"/>
        </a:defRPr>
      </a:lvl9pPr>
    </p:titleStyle>
    <p:bodyStyle>
      <a:lvl1pPr marL="514350" indent="-514350" algn="l" rtl="0" eaLnBrk="0" fontAlgn="base" hangingPunct="0">
        <a:spcBef>
          <a:spcPct val="60000"/>
        </a:spcBef>
        <a:spcAft>
          <a:spcPct val="0"/>
        </a:spcAft>
        <a:buClr>
          <a:srgbClr val="FE9B03"/>
        </a:buClr>
        <a:buSzPct val="75000"/>
        <a:buFont typeface="Wingdings" panose="05000000000000000000" pitchFamily="2" charset="2"/>
        <a:buChar char="l"/>
        <a:defRPr sz="3600" kern="1200">
          <a:solidFill>
            <a:srgbClr val="FFFFFF"/>
          </a:solidFill>
          <a:latin typeface="+mn-lt"/>
          <a:ea typeface="+mn-ea"/>
          <a:cs typeface="+mn-cs"/>
        </a:defRPr>
      </a:lvl1pPr>
      <a:lvl2pPr marL="1139825" indent="-511175" algn="l" rtl="0" eaLnBrk="0" fontAlgn="base" hangingPunct="0">
        <a:spcBef>
          <a:spcPct val="60000"/>
        </a:spcBef>
        <a:spcAft>
          <a:spcPct val="0"/>
        </a:spcAft>
        <a:buClr>
          <a:srgbClr val="FE9B03"/>
        </a:buClr>
        <a:buSzPct val="75000"/>
        <a:buFont typeface="Wingdings" panose="05000000000000000000" pitchFamily="2" charset="2"/>
        <a:buChar char="t"/>
        <a:defRPr sz="3200" kern="1200">
          <a:solidFill>
            <a:srgbClr val="FFFFFF"/>
          </a:solidFill>
          <a:latin typeface="+mn-lt"/>
          <a:ea typeface="+mn-ea"/>
          <a:cs typeface="+mn-cs"/>
        </a:defRPr>
      </a:lvl2pPr>
      <a:lvl3pPr marL="1654175" indent="-400050" algn="l" rtl="0" eaLnBrk="0" fontAlgn="base" hangingPunct="0">
        <a:spcBef>
          <a:spcPct val="60000"/>
        </a:spcBef>
        <a:spcAft>
          <a:spcPct val="0"/>
        </a:spcAft>
        <a:buClr>
          <a:srgbClr val="FE9B03"/>
        </a:buClr>
        <a:buSzPct val="100000"/>
        <a:buFont typeface="Wingdings" panose="05000000000000000000" pitchFamily="2" charset="2"/>
        <a:buChar char="§"/>
        <a:defRPr sz="2800" kern="1200">
          <a:solidFill>
            <a:srgbClr val="FFFFFF"/>
          </a:solidFill>
          <a:latin typeface="+mn-lt"/>
          <a:ea typeface="+mn-ea"/>
          <a:cs typeface="+mn-cs"/>
        </a:defRPr>
      </a:lvl3pPr>
      <a:lvl4pPr marL="2060575" indent="-228600" algn="l" rtl="0" eaLnBrk="0" fontAlgn="base" hangingPunct="0">
        <a:spcBef>
          <a:spcPct val="20000"/>
        </a:spcBef>
        <a:spcAft>
          <a:spcPct val="0"/>
        </a:spcAft>
        <a:buChar char="–"/>
        <a:defRPr sz="2000" kern="1200">
          <a:solidFill>
            <a:schemeClr val="tx1"/>
          </a:solidFill>
          <a:latin typeface="Times New Roman" panose="02020603050405020304" pitchFamily="18" charset="0"/>
          <a:ea typeface="+mn-ea"/>
          <a:cs typeface="+mn-cs"/>
        </a:defRPr>
      </a:lvl4pPr>
      <a:lvl5pPr marL="2403475" indent="-228600" algn="l" rtl="0" eaLnBrk="0" fontAlgn="base" hangingPunct="0">
        <a:spcBef>
          <a:spcPct val="20000"/>
        </a:spcBef>
        <a:spcAft>
          <a:spcPct val="0"/>
        </a:spcAft>
        <a:buChar char="•"/>
        <a:defRPr sz="2000" kern="1200">
          <a:solidFill>
            <a:schemeClr val="tx1"/>
          </a:solidFill>
          <a:latin typeface="Times New Roman" panose="02020603050405020304" pitchFamily="18"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3333FF"/>
            </a:gs>
            <a:gs pos="100000">
              <a:srgbClr val="3333FF">
                <a:gamma/>
                <a:shade val="0"/>
                <a:invGamma/>
              </a:srgbClr>
            </a:gs>
          </a:gsLst>
          <a:path path="rect">
            <a:fillToRect r="100000" b="100000"/>
          </a:path>
        </a:gra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BCD5020D-A31E-0304-E380-7B5728D4F1A3}"/>
              </a:ext>
            </a:extLst>
          </p:cNvPr>
          <p:cNvSpPr>
            <a:spLocks noGrp="1" noChangeArrowheads="1"/>
          </p:cNvSpPr>
          <p:nvPr>
            <p:ph type="title"/>
          </p:nvPr>
        </p:nvSpPr>
        <p:spPr bwMode="auto">
          <a:xfrm>
            <a:off x="914400" y="609600"/>
            <a:ext cx="103632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0269B920-FB19-E035-2C5C-523464C8AD2C}"/>
              </a:ext>
            </a:extLst>
          </p:cNvPr>
          <p:cNvSpPr>
            <a:spLocks noGrp="1" noChangeArrowheads="1"/>
          </p:cNvSpPr>
          <p:nvPr>
            <p:ph type="body" idx="1"/>
          </p:nvPr>
        </p:nvSpPr>
        <p:spPr bwMode="auto">
          <a:xfrm>
            <a:off x="914400" y="1981200"/>
            <a:ext cx="10363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066F6745-4AF5-E334-D8BA-FE24A1DD23FE}"/>
              </a:ext>
            </a:extLst>
          </p:cNvPr>
          <p:cNvSpPr>
            <a:spLocks noGrp="1" noChangeArrowheads="1"/>
          </p:cNvSpPr>
          <p:nvPr>
            <p:ph type="dt" sz="half" idx="2"/>
          </p:nvPr>
        </p:nvSpPr>
        <p:spPr bwMode="auto">
          <a:xfrm>
            <a:off x="914400" y="62484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en-US"/>
          </a:p>
        </p:txBody>
      </p:sp>
      <p:sp>
        <p:nvSpPr>
          <p:cNvPr id="1029" name="Rectangle 5">
            <a:extLst>
              <a:ext uri="{FF2B5EF4-FFF2-40B4-BE49-F238E27FC236}">
                <a16:creationId xmlns:a16="http://schemas.microsoft.com/office/drawing/2014/main" id="{BA15C9F6-0B88-6805-27A2-4C74740874F5}"/>
              </a:ext>
            </a:extLst>
          </p:cNvPr>
          <p:cNvSpPr>
            <a:spLocks noGrp="1" noChangeArrowheads="1"/>
          </p:cNvSpPr>
          <p:nvPr>
            <p:ph type="ftr" sz="quarter" idx="3"/>
          </p:nvPr>
        </p:nvSpPr>
        <p:spPr bwMode="auto">
          <a:xfrm>
            <a:off x="4165600" y="62484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en-US"/>
          </a:p>
        </p:txBody>
      </p:sp>
      <p:sp>
        <p:nvSpPr>
          <p:cNvPr id="1030" name="Rectangle 6">
            <a:extLst>
              <a:ext uri="{FF2B5EF4-FFF2-40B4-BE49-F238E27FC236}">
                <a16:creationId xmlns:a16="http://schemas.microsoft.com/office/drawing/2014/main" id="{EB6633BC-B683-2F1A-BFF0-46DF20F6A464}"/>
              </a:ext>
            </a:extLst>
          </p:cNvPr>
          <p:cNvSpPr>
            <a:spLocks noGrp="1" noChangeArrowheads="1"/>
          </p:cNvSpPr>
          <p:nvPr>
            <p:ph type="sldNum" sz="quarter" idx="4"/>
          </p:nvPr>
        </p:nvSpPr>
        <p:spPr bwMode="auto">
          <a:xfrm>
            <a:off x="8737600" y="62484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A1A0A635-35D8-4140-B10E-30294EB55F8C}" type="slidenum">
              <a:rPr lang="en-US" altLang="en-US"/>
              <a:pPr/>
              <a:t>‹#›</a:t>
            </a:fld>
            <a:endParaRPr lang="en-US" altLang="en-US"/>
          </a:p>
        </p:txBody>
      </p:sp>
    </p:spTree>
    <p:extLst>
      <p:ext uri="{BB962C8B-B14F-4D97-AF65-F5344CB8AC3E}">
        <p14:creationId xmlns:p14="http://schemas.microsoft.com/office/powerpoint/2010/main" val="3088690450"/>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eaLnBrk="0" fontAlgn="base" hangingPunct="0">
        <a:spcBef>
          <a:spcPct val="0"/>
        </a:spcBef>
        <a:spcAft>
          <a:spcPct val="0"/>
        </a:spcAft>
        <a:defRPr sz="4400">
          <a:solidFill>
            <a:schemeClr val="tx2"/>
          </a:solidFill>
          <a:latin typeface="Times New Roman" panose="02020603050405020304" pitchFamily="18" charset="0"/>
        </a:defRPr>
      </a:lvl6pPr>
      <a:lvl7pPr marL="914400" algn="ctr" rtl="0" eaLnBrk="0" fontAlgn="base" hangingPunct="0">
        <a:spcBef>
          <a:spcPct val="0"/>
        </a:spcBef>
        <a:spcAft>
          <a:spcPct val="0"/>
        </a:spcAft>
        <a:defRPr sz="4400">
          <a:solidFill>
            <a:schemeClr val="tx2"/>
          </a:solidFill>
          <a:latin typeface="Times New Roman" panose="02020603050405020304" pitchFamily="18" charset="0"/>
        </a:defRPr>
      </a:lvl7pPr>
      <a:lvl8pPr marL="1371600" algn="ctr" rtl="0" eaLnBrk="0" fontAlgn="base" hangingPunct="0">
        <a:spcBef>
          <a:spcPct val="0"/>
        </a:spcBef>
        <a:spcAft>
          <a:spcPct val="0"/>
        </a:spcAft>
        <a:defRPr sz="4400">
          <a:solidFill>
            <a:schemeClr val="tx2"/>
          </a:solidFill>
          <a:latin typeface="Times New Roman" panose="02020603050405020304" pitchFamily="18" charset="0"/>
        </a:defRPr>
      </a:lvl8pPr>
      <a:lvl9pPr marL="1828800" algn="ctr" rtl="0" eaLnBrk="0" fontAlgn="base" hangingPunct="0">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3333FF"/>
            </a:gs>
            <a:gs pos="100000">
              <a:srgbClr val="3333FF">
                <a:gamma/>
                <a:shade val="0"/>
                <a:invGamma/>
              </a:srgbClr>
            </a:gs>
          </a:gsLst>
          <a:path path="rect">
            <a:fillToRect r="100000" b="100000"/>
          </a:path>
        </a:gra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DB4F3879-41DD-93C5-4E4F-A7198ED36D6E}"/>
              </a:ext>
            </a:extLst>
          </p:cNvPr>
          <p:cNvSpPr>
            <a:spLocks noGrp="1" noChangeArrowheads="1"/>
          </p:cNvSpPr>
          <p:nvPr>
            <p:ph type="title"/>
          </p:nvPr>
        </p:nvSpPr>
        <p:spPr bwMode="auto">
          <a:xfrm>
            <a:off x="914400" y="609600"/>
            <a:ext cx="103632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25C6B797-E079-93DD-636C-9EA6C4331E52}"/>
              </a:ext>
            </a:extLst>
          </p:cNvPr>
          <p:cNvSpPr>
            <a:spLocks noGrp="1" noChangeArrowheads="1"/>
          </p:cNvSpPr>
          <p:nvPr>
            <p:ph type="body" idx="1"/>
          </p:nvPr>
        </p:nvSpPr>
        <p:spPr bwMode="auto">
          <a:xfrm>
            <a:off x="914400" y="1981200"/>
            <a:ext cx="10363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0281FCBF-59EA-6BB6-3B4E-B8FE45C3AD1B}"/>
              </a:ext>
            </a:extLst>
          </p:cNvPr>
          <p:cNvSpPr>
            <a:spLocks noGrp="1" noChangeArrowheads="1"/>
          </p:cNvSpPr>
          <p:nvPr>
            <p:ph type="dt" sz="half" idx="2"/>
          </p:nvPr>
        </p:nvSpPr>
        <p:spPr bwMode="auto">
          <a:xfrm>
            <a:off x="914400" y="62484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b="0">
                <a:effectLst/>
              </a:defRPr>
            </a:lvl1pPr>
          </a:lstStyle>
          <a:p>
            <a:endParaRPr lang="en-US" altLang="en-US"/>
          </a:p>
        </p:txBody>
      </p:sp>
      <p:sp>
        <p:nvSpPr>
          <p:cNvPr id="1029" name="Rectangle 5">
            <a:extLst>
              <a:ext uri="{FF2B5EF4-FFF2-40B4-BE49-F238E27FC236}">
                <a16:creationId xmlns:a16="http://schemas.microsoft.com/office/drawing/2014/main" id="{90819B76-28AD-9D78-BF79-402AE259D7EA}"/>
              </a:ext>
            </a:extLst>
          </p:cNvPr>
          <p:cNvSpPr>
            <a:spLocks noGrp="1" noChangeArrowheads="1"/>
          </p:cNvSpPr>
          <p:nvPr>
            <p:ph type="ftr" sz="quarter" idx="3"/>
          </p:nvPr>
        </p:nvSpPr>
        <p:spPr bwMode="auto">
          <a:xfrm>
            <a:off x="4165600" y="62484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b="0">
                <a:effectLst/>
              </a:defRPr>
            </a:lvl1pPr>
          </a:lstStyle>
          <a:p>
            <a:endParaRPr lang="en-US" altLang="en-US"/>
          </a:p>
        </p:txBody>
      </p:sp>
      <p:sp>
        <p:nvSpPr>
          <p:cNvPr id="1030" name="Rectangle 6">
            <a:extLst>
              <a:ext uri="{FF2B5EF4-FFF2-40B4-BE49-F238E27FC236}">
                <a16:creationId xmlns:a16="http://schemas.microsoft.com/office/drawing/2014/main" id="{7E320B9A-1E56-68D0-FEE2-1D4072FDD70D}"/>
              </a:ext>
            </a:extLst>
          </p:cNvPr>
          <p:cNvSpPr>
            <a:spLocks noGrp="1" noChangeArrowheads="1"/>
          </p:cNvSpPr>
          <p:nvPr>
            <p:ph type="sldNum" sz="quarter" idx="4"/>
          </p:nvPr>
        </p:nvSpPr>
        <p:spPr bwMode="auto">
          <a:xfrm>
            <a:off x="8737600" y="62484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b="0">
                <a:effectLst/>
              </a:defRPr>
            </a:lvl1pPr>
          </a:lstStyle>
          <a:p>
            <a:fld id="{F81B0B1F-FFF2-45FC-8E0E-B4534EBA716A}" type="slidenum">
              <a:rPr lang="en-US" altLang="en-US"/>
              <a:pPr/>
              <a:t>‹#›</a:t>
            </a:fld>
            <a:endParaRPr lang="en-US" altLang="en-US"/>
          </a:p>
        </p:txBody>
      </p:sp>
    </p:spTree>
    <p:extLst>
      <p:ext uri="{BB962C8B-B14F-4D97-AF65-F5344CB8AC3E}">
        <p14:creationId xmlns:p14="http://schemas.microsoft.com/office/powerpoint/2010/main" val="4054863147"/>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eaLnBrk="0" fontAlgn="base" hangingPunct="0">
        <a:spcBef>
          <a:spcPct val="0"/>
        </a:spcBef>
        <a:spcAft>
          <a:spcPct val="0"/>
        </a:spcAft>
        <a:defRPr sz="4400">
          <a:solidFill>
            <a:schemeClr val="tx2"/>
          </a:solidFill>
          <a:latin typeface="Times New Roman" panose="02020603050405020304" pitchFamily="18" charset="0"/>
        </a:defRPr>
      </a:lvl6pPr>
      <a:lvl7pPr marL="914400" algn="ctr" rtl="0" eaLnBrk="0" fontAlgn="base" hangingPunct="0">
        <a:spcBef>
          <a:spcPct val="0"/>
        </a:spcBef>
        <a:spcAft>
          <a:spcPct val="0"/>
        </a:spcAft>
        <a:defRPr sz="4400">
          <a:solidFill>
            <a:schemeClr val="tx2"/>
          </a:solidFill>
          <a:latin typeface="Times New Roman" panose="02020603050405020304" pitchFamily="18" charset="0"/>
        </a:defRPr>
      </a:lvl7pPr>
      <a:lvl8pPr marL="1371600" algn="ctr" rtl="0" eaLnBrk="0" fontAlgn="base" hangingPunct="0">
        <a:spcBef>
          <a:spcPct val="0"/>
        </a:spcBef>
        <a:spcAft>
          <a:spcPct val="0"/>
        </a:spcAft>
        <a:defRPr sz="4400">
          <a:solidFill>
            <a:schemeClr val="tx2"/>
          </a:solidFill>
          <a:latin typeface="Times New Roman" panose="02020603050405020304" pitchFamily="18" charset="0"/>
        </a:defRPr>
      </a:lvl8pPr>
      <a:lvl9pPr marL="1828800" algn="ctr" rtl="0" eaLnBrk="0" fontAlgn="base" hangingPunct="0">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68.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68.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68.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68.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68.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68.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notesSlide" Target="../notesSlides/notesSlide6.xml"/><Relationship Id="rId1" Type="http://schemas.openxmlformats.org/officeDocument/2006/relationships/slideLayout" Target="../slideLayouts/slideLayout24.xml"/><Relationship Id="rId4" Type="http://schemas.openxmlformats.org/officeDocument/2006/relationships/image" Target="../media/image2.wmf"/></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68.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68.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68.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68.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68.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68.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68.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68.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68.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68.xml"/></Relationships>
</file>

<file path=ppt/slides/_rels/slide12.xml.rels><?xml version="1.0" encoding="UTF-8" standalone="yes"?>
<Relationships xmlns="http://schemas.openxmlformats.org/package/2006/relationships"><Relationship Id="rId8" Type="http://schemas.openxmlformats.org/officeDocument/2006/relationships/image" Target="../media/image5.wmf"/><Relationship Id="rId3" Type="http://schemas.openxmlformats.org/officeDocument/2006/relationships/oleObject" Target="../embeddings/oleObject3.bin"/><Relationship Id="rId7" Type="http://schemas.openxmlformats.org/officeDocument/2006/relationships/oleObject" Target="../embeddings/oleObject5.bin"/><Relationship Id="rId2" Type="http://schemas.openxmlformats.org/officeDocument/2006/relationships/notesSlide" Target="../notesSlides/notesSlide7.xml"/><Relationship Id="rId1" Type="http://schemas.openxmlformats.org/officeDocument/2006/relationships/slideLayout" Target="../slideLayouts/slideLayout24.xml"/><Relationship Id="rId6" Type="http://schemas.openxmlformats.org/officeDocument/2006/relationships/image" Target="../media/image4.wmf"/><Relationship Id="rId5" Type="http://schemas.openxmlformats.org/officeDocument/2006/relationships/oleObject" Target="../embeddings/oleObject4.bin"/><Relationship Id="rId4" Type="http://schemas.openxmlformats.org/officeDocument/2006/relationships/image" Target="../media/image3.wmf"/></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68.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68.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68.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68.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68.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68.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68.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68.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68.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6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68.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68.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68.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68.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68.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68.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68.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14.xml.rels><?xml version="1.0" encoding="UTF-8" standalone="yes"?>
<Relationships xmlns="http://schemas.openxmlformats.org/package/2006/relationships"><Relationship Id="rId8" Type="http://schemas.openxmlformats.org/officeDocument/2006/relationships/image" Target="../media/image8.wmf"/><Relationship Id="rId3" Type="http://schemas.openxmlformats.org/officeDocument/2006/relationships/oleObject" Target="../embeddings/oleObject6.bin"/><Relationship Id="rId7" Type="http://schemas.openxmlformats.org/officeDocument/2006/relationships/oleObject" Target="../embeddings/oleObject8.bin"/><Relationship Id="rId2" Type="http://schemas.openxmlformats.org/officeDocument/2006/relationships/notesSlide" Target="../notesSlides/notesSlide9.xml"/><Relationship Id="rId1" Type="http://schemas.openxmlformats.org/officeDocument/2006/relationships/slideLayout" Target="../slideLayouts/slideLayout24.xml"/><Relationship Id="rId6" Type="http://schemas.openxmlformats.org/officeDocument/2006/relationships/image" Target="../media/image7.wmf"/><Relationship Id="rId5" Type="http://schemas.openxmlformats.org/officeDocument/2006/relationships/oleObject" Target="../embeddings/oleObject7.bin"/><Relationship Id="rId10" Type="http://schemas.openxmlformats.org/officeDocument/2006/relationships/image" Target="../media/image9.wmf"/><Relationship Id="rId4" Type="http://schemas.openxmlformats.org/officeDocument/2006/relationships/image" Target="../media/image6.wmf"/><Relationship Id="rId9" Type="http://schemas.openxmlformats.org/officeDocument/2006/relationships/oleObject" Target="../embeddings/oleObject9.bin"/></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144.xml.rels><?xml version="1.0" encoding="UTF-8" standalone="yes"?>
<Relationships xmlns="http://schemas.openxmlformats.org/package/2006/relationships"><Relationship Id="rId3" Type="http://schemas.openxmlformats.org/officeDocument/2006/relationships/image" Target="../media/image89.wmf"/><Relationship Id="rId2" Type="http://schemas.openxmlformats.org/officeDocument/2006/relationships/oleObject" Target="../embeddings/oleObject81.bin"/><Relationship Id="rId1" Type="http://schemas.openxmlformats.org/officeDocument/2006/relationships/slideLayout" Target="../slideLayouts/slideLayout84.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notesSlide" Target="../notesSlides/notesSlide10.xml"/><Relationship Id="rId1" Type="http://schemas.openxmlformats.org/officeDocument/2006/relationships/slideLayout" Target="../slideLayouts/slideLayout24.xml"/><Relationship Id="rId6" Type="http://schemas.openxmlformats.org/officeDocument/2006/relationships/image" Target="../media/image11.wmf"/><Relationship Id="rId5" Type="http://schemas.openxmlformats.org/officeDocument/2006/relationships/oleObject" Target="../embeddings/oleObject11.bin"/><Relationship Id="rId4" Type="http://schemas.openxmlformats.org/officeDocument/2006/relationships/image" Target="../media/image10.wmf"/></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151.xml.rels><?xml version="1.0" encoding="UTF-8" standalone="yes"?>
<Relationships xmlns="http://schemas.openxmlformats.org/package/2006/relationships"><Relationship Id="rId3" Type="http://schemas.openxmlformats.org/officeDocument/2006/relationships/notesSlide" Target="../notesSlides/notesSlide109.xml"/><Relationship Id="rId2" Type="http://schemas.openxmlformats.org/officeDocument/2006/relationships/slideLayout" Target="../slideLayouts/slideLayout78.xml"/><Relationship Id="rId1" Type="http://schemas.openxmlformats.org/officeDocument/2006/relationships/themeOverride" Target="../theme/themeOverride2.xml"/></Relationships>
</file>

<file path=ppt/slides/_rels/slide152.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oleObject" Target="../embeddings/oleObject82.bin"/><Relationship Id="rId1" Type="http://schemas.openxmlformats.org/officeDocument/2006/relationships/slideLayout" Target="../slideLayouts/slideLayout84.xml"/><Relationship Id="rId4" Type="http://schemas.openxmlformats.org/officeDocument/2006/relationships/hyperlink" Target="file:///C:\LAK_DRIVE\LPT\MOVIE\CLF_movie.mdl" TargetMode="Externa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159.xml.rels><?xml version="1.0" encoding="UTF-8" standalone="yes"?>
<Relationships xmlns="http://schemas.openxmlformats.org/package/2006/relationships"><Relationship Id="rId3" Type="http://schemas.openxmlformats.org/officeDocument/2006/relationships/image" Target="../media/image91.wmf"/><Relationship Id="rId2" Type="http://schemas.openxmlformats.org/officeDocument/2006/relationships/oleObject" Target="../embeddings/oleObject83.bin"/><Relationship Id="rId1" Type="http://schemas.openxmlformats.org/officeDocument/2006/relationships/slideLayout" Target="../slideLayouts/slideLayout84.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notesSlide" Target="../notesSlides/notesSlide11.xml"/><Relationship Id="rId1" Type="http://schemas.openxmlformats.org/officeDocument/2006/relationships/slideLayout" Target="../slideLayouts/slideLayout24.xml"/><Relationship Id="rId4" Type="http://schemas.openxmlformats.org/officeDocument/2006/relationships/image" Target="../media/image12.wmf"/></Relationships>
</file>

<file path=ppt/slides/_rels/slide160.xml.rels><?xml version="1.0" encoding="UTF-8" standalone="yes"?>
<Relationships xmlns="http://schemas.openxmlformats.org/package/2006/relationships"><Relationship Id="rId3" Type="http://schemas.openxmlformats.org/officeDocument/2006/relationships/image" Target="../media/image92.wmf"/><Relationship Id="rId7" Type="http://schemas.openxmlformats.org/officeDocument/2006/relationships/image" Target="../media/image91.wmf"/><Relationship Id="rId2" Type="http://schemas.openxmlformats.org/officeDocument/2006/relationships/oleObject" Target="../embeddings/oleObject84.bin"/><Relationship Id="rId1" Type="http://schemas.openxmlformats.org/officeDocument/2006/relationships/slideLayout" Target="../slideLayouts/slideLayout84.xml"/><Relationship Id="rId6" Type="http://schemas.openxmlformats.org/officeDocument/2006/relationships/oleObject" Target="../embeddings/oleObject86.bin"/><Relationship Id="rId5" Type="http://schemas.openxmlformats.org/officeDocument/2006/relationships/image" Target="../media/image93.wmf"/><Relationship Id="rId4" Type="http://schemas.openxmlformats.org/officeDocument/2006/relationships/oleObject" Target="../embeddings/oleObject85.bin"/></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162.xml.rels><?xml version="1.0" encoding="UTF-8" standalone="yes"?>
<Relationships xmlns="http://schemas.openxmlformats.org/package/2006/relationships"><Relationship Id="rId3" Type="http://schemas.openxmlformats.org/officeDocument/2006/relationships/image" Target="../media/image94.wmf"/><Relationship Id="rId2" Type="http://schemas.openxmlformats.org/officeDocument/2006/relationships/oleObject" Target="../embeddings/oleObject87.bin"/><Relationship Id="rId1" Type="http://schemas.openxmlformats.org/officeDocument/2006/relationships/slideLayout" Target="../slideLayouts/slideLayout84.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17.xml.rels><?xml version="1.0" encoding="UTF-8" standalone="yes"?>
<Relationships xmlns="http://schemas.openxmlformats.org/package/2006/relationships"><Relationship Id="rId8" Type="http://schemas.openxmlformats.org/officeDocument/2006/relationships/image" Target="../media/image15.wmf"/><Relationship Id="rId3" Type="http://schemas.openxmlformats.org/officeDocument/2006/relationships/oleObject" Target="../embeddings/oleObject13.bin"/><Relationship Id="rId7" Type="http://schemas.openxmlformats.org/officeDocument/2006/relationships/oleObject" Target="../embeddings/oleObject15.bin"/><Relationship Id="rId2" Type="http://schemas.openxmlformats.org/officeDocument/2006/relationships/notesSlide" Target="../notesSlides/notesSlide12.xml"/><Relationship Id="rId1" Type="http://schemas.openxmlformats.org/officeDocument/2006/relationships/slideLayout" Target="../slideLayouts/slideLayout24.xml"/><Relationship Id="rId6" Type="http://schemas.openxmlformats.org/officeDocument/2006/relationships/image" Target="../media/image14.wmf"/><Relationship Id="rId5" Type="http://schemas.openxmlformats.org/officeDocument/2006/relationships/oleObject" Target="../embeddings/oleObject14.bin"/><Relationship Id="rId4" Type="http://schemas.openxmlformats.org/officeDocument/2006/relationships/image" Target="../media/image13.wmf"/></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173.xml.rels><?xml version="1.0" encoding="UTF-8" standalone="yes"?>
<Relationships xmlns="http://schemas.openxmlformats.org/package/2006/relationships"><Relationship Id="rId3" Type="http://schemas.openxmlformats.org/officeDocument/2006/relationships/image" Target="../media/image95.wmf"/><Relationship Id="rId2" Type="http://schemas.openxmlformats.org/officeDocument/2006/relationships/oleObject" Target="../embeddings/oleObject88.bin"/><Relationship Id="rId1" Type="http://schemas.openxmlformats.org/officeDocument/2006/relationships/slideLayout" Target="../slideLayouts/slideLayout84.xml"/><Relationship Id="rId5" Type="http://schemas.openxmlformats.org/officeDocument/2006/relationships/image" Target="../media/image96.wmf"/><Relationship Id="rId4" Type="http://schemas.openxmlformats.org/officeDocument/2006/relationships/oleObject" Target="../embeddings/oleObject89.bin"/></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178.xml.rels><?xml version="1.0" encoding="UTF-8" standalone="yes"?>
<Relationships xmlns="http://schemas.openxmlformats.org/package/2006/relationships"><Relationship Id="rId2" Type="http://schemas.openxmlformats.org/officeDocument/2006/relationships/hyperlink" Target="file:///C:\LAK_DRIVE\Library%20of%20Models\MOV\ATZ\ATZ27.MOD" TargetMode="External"/><Relationship Id="rId1" Type="http://schemas.openxmlformats.org/officeDocument/2006/relationships/slideLayout" Target="../slideLayouts/slideLayout84.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notesSlide" Target="../notesSlides/notesSlide13.xml"/><Relationship Id="rId1" Type="http://schemas.openxmlformats.org/officeDocument/2006/relationships/slideLayout" Target="../slideLayouts/slideLayout24.xml"/><Relationship Id="rId4" Type="http://schemas.openxmlformats.org/officeDocument/2006/relationships/image" Target="../media/image16.wmf"/></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181.xml.rels><?xml version="1.0" encoding="UTF-8" standalone="yes"?>
<Relationships xmlns="http://schemas.openxmlformats.org/package/2006/relationships"><Relationship Id="rId2" Type="http://schemas.openxmlformats.org/officeDocument/2006/relationships/hyperlink" Target="file:///C:\LAK_DRIVE\Library%20of%20Models\FUSES\ELF20A\Elf20a.mod" TargetMode="External"/><Relationship Id="rId1" Type="http://schemas.openxmlformats.org/officeDocument/2006/relationships/slideLayout" Target="../slideLayouts/slideLayout84.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188.xml.rels><?xml version="1.0" encoding="UTF-8" standalone="yes"?>
<Relationships xmlns="http://schemas.openxmlformats.org/package/2006/relationships"><Relationship Id="rId2" Type="http://schemas.openxmlformats.org/officeDocument/2006/relationships/hyperlink" Target="file:///C:\LAK_DRIVE\PAPERS\P%20S%20R%20C\Emtp_Tutorial\Type94MODELS.doc" TargetMode="External"/><Relationship Id="rId1" Type="http://schemas.openxmlformats.org/officeDocument/2006/relationships/slideLayout" Target="../slideLayouts/slideLayout84.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notesSlide" Target="../notesSlides/notesSlide14.xml"/><Relationship Id="rId1" Type="http://schemas.openxmlformats.org/officeDocument/2006/relationships/slideLayout" Target="../slideLayouts/slideLayout24.xml"/><Relationship Id="rId4" Type="http://schemas.openxmlformats.org/officeDocument/2006/relationships/image" Target="../media/image2.wmf"/></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194.xml.rels><?xml version="1.0" encoding="UTF-8" standalone="yes"?>
<Relationships xmlns="http://schemas.openxmlformats.org/package/2006/relationships"><Relationship Id="rId3" Type="http://schemas.openxmlformats.org/officeDocument/2006/relationships/image" Target="../media/image97.wmf"/><Relationship Id="rId7" Type="http://schemas.openxmlformats.org/officeDocument/2006/relationships/image" Target="../media/image99.wmf"/><Relationship Id="rId2" Type="http://schemas.openxmlformats.org/officeDocument/2006/relationships/oleObject" Target="../embeddings/oleObject90.bin"/><Relationship Id="rId1" Type="http://schemas.openxmlformats.org/officeDocument/2006/relationships/slideLayout" Target="../slideLayouts/slideLayout95.xml"/><Relationship Id="rId6" Type="http://schemas.openxmlformats.org/officeDocument/2006/relationships/oleObject" Target="../embeddings/oleObject92.bin"/><Relationship Id="rId5" Type="http://schemas.openxmlformats.org/officeDocument/2006/relationships/image" Target="../media/image98.wmf"/><Relationship Id="rId4" Type="http://schemas.openxmlformats.org/officeDocument/2006/relationships/oleObject" Target="../embeddings/oleObject91.bin"/></Relationships>
</file>

<file path=ppt/slides/_rels/slide195.xml.rels><?xml version="1.0" encoding="UTF-8" standalone="yes"?>
<Relationships xmlns="http://schemas.openxmlformats.org/package/2006/relationships"><Relationship Id="rId2" Type="http://schemas.openxmlformats.org/officeDocument/2006/relationships/hyperlink" Target="file:///C:\LAK_DRIVE\Ljk_Mat6\ljkctsat_M6.mdl" TargetMode="External"/><Relationship Id="rId1" Type="http://schemas.openxmlformats.org/officeDocument/2006/relationships/slideLayout" Target="../slideLayouts/slideLayout95.xm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197.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8" Type="http://schemas.openxmlformats.org/officeDocument/2006/relationships/image" Target="../media/image19.wmf"/><Relationship Id="rId3" Type="http://schemas.openxmlformats.org/officeDocument/2006/relationships/oleObject" Target="../embeddings/oleObject18.bin"/><Relationship Id="rId7" Type="http://schemas.openxmlformats.org/officeDocument/2006/relationships/oleObject" Target="../embeddings/oleObject20.bin"/><Relationship Id="rId12" Type="http://schemas.openxmlformats.org/officeDocument/2006/relationships/image" Target="../media/image21.wmf"/><Relationship Id="rId2" Type="http://schemas.openxmlformats.org/officeDocument/2006/relationships/notesSlide" Target="../notesSlides/notesSlide15.xml"/><Relationship Id="rId1" Type="http://schemas.openxmlformats.org/officeDocument/2006/relationships/slideLayout" Target="../slideLayouts/slideLayout24.xml"/><Relationship Id="rId6" Type="http://schemas.openxmlformats.org/officeDocument/2006/relationships/image" Target="../media/image18.wmf"/><Relationship Id="rId11" Type="http://schemas.openxmlformats.org/officeDocument/2006/relationships/oleObject" Target="../embeddings/oleObject22.bin"/><Relationship Id="rId5" Type="http://schemas.openxmlformats.org/officeDocument/2006/relationships/oleObject" Target="../embeddings/oleObject19.bin"/><Relationship Id="rId10" Type="http://schemas.openxmlformats.org/officeDocument/2006/relationships/image" Target="../media/image20.wmf"/><Relationship Id="rId4" Type="http://schemas.openxmlformats.org/officeDocument/2006/relationships/image" Target="../media/image17.wmf"/><Relationship Id="rId9" Type="http://schemas.openxmlformats.org/officeDocument/2006/relationships/oleObject" Target="../embeddings/oleObject21.bin"/></Relationships>
</file>

<file path=ppt/slides/_rels/slide200.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201.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204.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205.xml.rels><?xml version="1.0" encoding="UTF-8" standalone="yes"?>
<Relationships xmlns="http://schemas.openxmlformats.org/package/2006/relationships"><Relationship Id="rId2" Type="http://schemas.openxmlformats.org/officeDocument/2006/relationships/hyperlink" Target="file:///C:\ATPDraw\ATPDRAW.EXE" TargetMode="External"/><Relationship Id="rId1" Type="http://schemas.openxmlformats.org/officeDocument/2006/relationships/slideLayout" Target="../slideLayouts/slideLayout95.xml"/></Relationships>
</file>

<file path=ppt/slides/_rels/slide206.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207.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208.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209.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notesSlide" Target="../notesSlides/notesSlide16.xml"/><Relationship Id="rId1" Type="http://schemas.openxmlformats.org/officeDocument/2006/relationships/slideLayout" Target="../slideLayouts/slideLayout24.xml"/><Relationship Id="rId4" Type="http://schemas.openxmlformats.org/officeDocument/2006/relationships/image" Target="../media/image22.emf"/></Relationships>
</file>

<file path=ppt/slides/_rels/slide210.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211.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212.xml.rels><?xml version="1.0" encoding="UTF-8" standalone="yes"?>
<Relationships xmlns="http://schemas.openxmlformats.org/package/2006/relationships"><Relationship Id="rId3" Type="http://schemas.openxmlformats.org/officeDocument/2006/relationships/image" Target="../media/image100.wmf"/><Relationship Id="rId2" Type="http://schemas.openxmlformats.org/officeDocument/2006/relationships/oleObject" Target="../embeddings/oleObject93.bin"/><Relationship Id="rId1" Type="http://schemas.openxmlformats.org/officeDocument/2006/relationships/slideLayout" Target="../slideLayouts/slideLayout95.xml"/></Relationships>
</file>

<file path=ppt/slides/_rels/slide213.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214.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215.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216.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217.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218.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219.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22.xml.rels><?xml version="1.0" encoding="UTF-8" standalone="yes"?>
<Relationships xmlns="http://schemas.openxmlformats.org/package/2006/relationships"><Relationship Id="rId8" Type="http://schemas.openxmlformats.org/officeDocument/2006/relationships/image" Target="../media/image19.wmf"/><Relationship Id="rId3" Type="http://schemas.openxmlformats.org/officeDocument/2006/relationships/oleObject" Target="../embeddings/oleObject24.bin"/><Relationship Id="rId7" Type="http://schemas.openxmlformats.org/officeDocument/2006/relationships/oleObject" Target="../embeddings/oleObject26.bin"/><Relationship Id="rId12" Type="http://schemas.openxmlformats.org/officeDocument/2006/relationships/image" Target="../media/image2.wmf"/><Relationship Id="rId2" Type="http://schemas.openxmlformats.org/officeDocument/2006/relationships/notesSlide" Target="../notesSlides/notesSlide17.xml"/><Relationship Id="rId1" Type="http://schemas.openxmlformats.org/officeDocument/2006/relationships/slideLayout" Target="../slideLayouts/slideLayout24.xml"/><Relationship Id="rId6" Type="http://schemas.openxmlformats.org/officeDocument/2006/relationships/image" Target="../media/image18.wmf"/><Relationship Id="rId11" Type="http://schemas.openxmlformats.org/officeDocument/2006/relationships/oleObject" Target="../embeddings/oleObject28.bin"/><Relationship Id="rId5" Type="http://schemas.openxmlformats.org/officeDocument/2006/relationships/oleObject" Target="../embeddings/oleObject25.bin"/><Relationship Id="rId10" Type="http://schemas.openxmlformats.org/officeDocument/2006/relationships/image" Target="../media/image23.wmf"/><Relationship Id="rId4" Type="http://schemas.openxmlformats.org/officeDocument/2006/relationships/image" Target="../media/image17.wmf"/><Relationship Id="rId9" Type="http://schemas.openxmlformats.org/officeDocument/2006/relationships/oleObject" Target="../embeddings/oleObject27.bin"/></Relationships>
</file>

<file path=ppt/slides/_rels/slide220.xml.rels><?xml version="1.0" encoding="UTF-8" standalone="yes"?>
<Relationships xmlns="http://schemas.openxmlformats.org/package/2006/relationships"><Relationship Id="rId3" Type="http://schemas.openxmlformats.org/officeDocument/2006/relationships/image" Target="../media/image101.wmf"/><Relationship Id="rId2" Type="http://schemas.openxmlformats.org/officeDocument/2006/relationships/oleObject" Target="../embeddings/oleObject94.bin"/><Relationship Id="rId1" Type="http://schemas.openxmlformats.org/officeDocument/2006/relationships/slideLayout" Target="../slideLayouts/slideLayout95.xml"/></Relationships>
</file>

<file path=ppt/slides/_rels/slide221.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222.xml.rels><?xml version="1.0" encoding="UTF-8" standalone="yes"?>
<Relationships xmlns="http://schemas.openxmlformats.org/package/2006/relationships"><Relationship Id="rId3" Type="http://schemas.openxmlformats.org/officeDocument/2006/relationships/image" Target="../media/image102.wmf"/><Relationship Id="rId2" Type="http://schemas.openxmlformats.org/officeDocument/2006/relationships/oleObject" Target="../embeddings/oleObject95.bin"/><Relationship Id="rId1" Type="http://schemas.openxmlformats.org/officeDocument/2006/relationships/slideLayout" Target="../slideLayouts/slideLayout95.xml"/></Relationships>
</file>

<file path=ppt/slides/_rels/slide223.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224.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oleObject" Target="../embeddings/oleObject96.bin"/><Relationship Id="rId1" Type="http://schemas.openxmlformats.org/officeDocument/2006/relationships/slideLayout" Target="../slideLayouts/slideLayout95.xml"/></Relationships>
</file>

<file path=ppt/slides/_rels/slide225.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oleObject" Target="../embeddings/oleObject97.bin"/><Relationship Id="rId1" Type="http://schemas.openxmlformats.org/officeDocument/2006/relationships/slideLayout" Target="../slideLayouts/slideLayout95.xml"/></Relationships>
</file>

<file path=ppt/slides/_rels/slide226.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227.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228.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229.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notesSlide" Target="../notesSlides/notesSlide18.xml"/><Relationship Id="rId1" Type="http://schemas.openxmlformats.org/officeDocument/2006/relationships/slideLayout" Target="../slideLayouts/slideLayout24.xml"/><Relationship Id="rId4" Type="http://schemas.openxmlformats.org/officeDocument/2006/relationships/image" Target="../media/image24.emf"/></Relationships>
</file>

<file path=ppt/slides/_rels/slide230.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231.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2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5.xml.rels><?xml version="1.0" encoding="UTF-8" standalone="yes"?>
<Relationships xmlns="http://schemas.openxmlformats.org/package/2006/relationships"><Relationship Id="rId3" Type="http://schemas.openxmlformats.org/officeDocument/2006/relationships/image" Target="../media/image105.wmf"/><Relationship Id="rId2" Type="http://schemas.openxmlformats.org/officeDocument/2006/relationships/oleObject" Target="../embeddings/oleObject98.bin"/><Relationship Id="rId1" Type="http://schemas.openxmlformats.org/officeDocument/2006/relationships/slideLayout" Target="../slideLayouts/slideLayout13.xml"/><Relationship Id="rId5" Type="http://schemas.openxmlformats.org/officeDocument/2006/relationships/image" Target="../media/image106.wmf"/><Relationship Id="rId4" Type="http://schemas.openxmlformats.org/officeDocument/2006/relationships/oleObject" Target="../embeddings/oleObject99.bin"/></Relationships>
</file>

<file path=ppt/slides/_rels/slide2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8.xml.rels><?xml version="1.0" encoding="UTF-8" standalone="yes"?>
<Relationships xmlns="http://schemas.openxmlformats.org/package/2006/relationships"><Relationship Id="rId3" Type="http://schemas.openxmlformats.org/officeDocument/2006/relationships/image" Target="../media/image107.wmf"/><Relationship Id="rId2" Type="http://schemas.openxmlformats.org/officeDocument/2006/relationships/oleObject" Target="../embeddings/oleObject100.bin"/><Relationship Id="rId1" Type="http://schemas.openxmlformats.org/officeDocument/2006/relationships/slideLayout" Target="../slideLayouts/slideLayout13.xml"/><Relationship Id="rId5" Type="http://schemas.openxmlformats.org/officeDocument/2006/relationships/image" Target="../media/image108.wmf"/><Relationship Id="rId4" Type="http://schemas.openxmlformats.org/officeDocument/2006/relationships/oleObject" Target="../embeddings/oleObject101.bin"/></Relationships>
</file>

<file path=ppt/slides/_rels/slide2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notesSlide" Target="../notesSlides/notesSlide19.xml"/><Relationship Id="rId1" Type="http://schemas.openxmlformats.org/officeDocument/2006/relationships/slideLayout" Target="../slideLayouts/slideLayout24.xml"/><Relationship Id="rId4" Type="http://schemas.openxmlformats.org/officeDocument/2006/relationships/image" Target="../media/image25.emf"/></Relationships>
</file>

<file path=ppt/slides/_rels/slide2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8.xml.rels><?xml version="1.0" encoding="UTF-8" standalone="yes"?>
<Relationships xmlns="http://schemas.openxmlformats.org/package/2006/relationships"><Relationship Id="rId3" Type="http://schemas.openxmlformats.org/officeDocument/2006/relationships/image" Target="../media/image109.wmf"/><Relationship Id="rId2" Type="http://schemas.openxmlformats.org/officeDocument/2006/relationships/oleObject" Target="../embeddings/oleObject102.bin"/><Relationship Id="rId1" Type="http://schemas.openxmlformats.org/officeDocument/2006/relationships/slideLayout" Target="../slideLayouts/slideLayout13.xml"/><Relationship Id="rId5" Type="http://schemas.openxmlformats.org/officeDocument/2006/relationships/image" Target="../media/image110.wmf"/><Relationship Id="rId4" Type="http://schemas.openxmlformats.org/officeDocument/2006/relationships/oleObject" Target="../embeddings/oleObject103.bin"/></Relationships>
</file>

<file path=ppt/slides/_rels/slide24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31.bin"/><Relationship Id="rId2" Type="http://schemas.openxmlformats.org/officeDocument/2006/relationships/notesSlide" Target="../notesSlides/notesSlide20.xml"/><Relationship Id="rId1" Type="http://schemas.openxmlformats.org/officeDocument/2006/relationships/slideLayout" Target="../slideLayouts/slideLayout24.xml"/><Relationship Id="rId4" Type="http://schemas.openxmlformats.org/officeDocument/2006/relationships/image" Target="../media/image26.emf"/></Relationships>
</file>

<file path=ppt/slides/_rels/slide25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2.xml.rels><?xml version="1.0" encoding="UTF-8" standalone="yes"?>
<Relationships xmlns="http://schemas.openxmlformats.org/package/2006/relationships"><Relationship Id="rId3" Type="http://schemas.openxmlformats.org/officeDocument/2006/relationships/image" Target="../media/image111.wmf"/><Relationship Id="rId2" Type="http://schemas.openxmlformats.org/officeDocument/2006/relationships/oleObject" Target="../embeddings/oleObject104.bin"/><Relationship Id="rId1" Type="http://schemas.openxmlformats.org/officeDocument/2006/relationships/slideLayout" Target="../slideLayouts/slideLayout13.xml"/></Relationships>
</file>

<file path=ppt/slides/_rels/slide25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8.xml.rels><?xml version="1.0" encoding="UTF-8" standalone="yes"?>
<Relationships xmlns="http://schemas.openxmlformats.org/package/2006/relationships"><Relationship Id="rId3" Type="http://schemas.openxmlformats.org/officeDocument/2006/relationships/image" Target="../media/image112.wmf"/><Relationship Id="rId2" Type="http://schemas.openxmlformats.org/officeDocument/2006/relationships/oleObject" Target="../embeddings/oleObject105.bin"/><Relationship Id="rId1" Type="http://schemas.openxmlformats.org/officeDocument/2006/relationships/slideLayout" Target="../slideLayouts/slideLayout13.xml"/><Relationship Id="rId5" Type="http://schemas.openxmlformats.org/officeDocument/2006/relationships/image" Target="../media/image113.wmf"/><Relationship Id="rId4" Type="http://schemas.openxmlformats.org/officeDocument/2006/relationships/oleObject" Target="../embeddings/oleObject106.bin"/></Relationships>
</file>

<file path=ppt/slides/_rels/slide259.xml.rels><?xml version="1.0" encoding="UTF-8" standalone="yes"?>
<Relationships xmlns="http://schemas.openxmlformats.org/package/2006/relationships"><Relationship Id="rId3" Type="http://schemas.openxmlformats.org/officeDocument/2006/relationships/image" Target="../media/image114.wmf"/><Relationship Id="rId2" Type="http://schemas.openxmlformats.org/officeDocument/2006/relationships/oleObject" Target="../embeddings/oleObject107.bin"/><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4.xml"/></Relationships>
</file>

<file path=ppt/slides/_rels/slide260.xml.rels><?xml version="1.0" encoding="UTF-8" standalone="yes"?>
<Relationships xmlns="http://schemas.openxmlformats.org/package/2006/relationships"><Relationship Id="rId3" Type="http://schemas.openxmlformats.org/officeDocument/2006/relationships/image" Target="../media/image115.wmf"/><Relationship Id="rId2" Type="http://schemas.openxmlformats.org/officeDocument/2006/relationships/oleObject" Target="../embeddings/oleObject108.bin"/><Relationship Id="rId1" Type="http://schemas.openxmlformats.org/officeDocument/2006/relationships/slideLayout" Target="../slideLayouts/slideLayout13.xml"/></Relationships>
</file>

<file path=ppt/slides/_rels/slide261.xml.rels><?xml version="1.0" encoding="UTF-8" standalone="yes"?>
<Relationships xmlns="http://schemas.openxmlformats.org/package/2006/relationships"><Relationship Id="rId3" Type="http://schemas.openxmlformats.org/officeDocument/2006/relationships/image" Target="../media/image116.wmf"/><Relationship Id="rId2" Type="http://schemas.openxmlformats.org/officeDocument/2006/relationships/oleObject" Target="../embeddings/oleObject109.bin"/><Relationship Id="rId1" Type="http://schemas.openxmlformats.org/officeDocument/2006/relationships/slideLayout" Target="../slideLayouts/slideLayout13.xml"/></Relationships>
</file>

<file path=ppt/slides/_rels/slide26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3.xml.rels><?xml version="1.0" encoding="UTF-8" standalone="yes"?>
<Relationships xmlns="http://schemas.openxmlformats.org/package/2006/relationships"><Relationship Id="rId1" Type="http://schemas.openxmlformats.org/officeDocument/2006/relationships/slideLayout" Target="../slideLayouts/slideLayout100.xml"/></Relationships>
</file>

<file path=ppt/slides/_rels/slide264.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265.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266.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267.xml.rels><?xml version="1.0" encoding="UTF-8" standalone="yes"?>
<Relationships xmlns="http://schemas.openxmlformats.org/package/2006/relationships"><Relationship Id="rId8" Type="http://schemas.openxmlformats.org/officeDocument/2006/relationships/oleObject" Target="../embeddings/oleObject113.bin"/><Relationship Id="rId13" Type="http://schemas.openxmlformats.org/officeDocument/2006/relationships/image" Target="../media/image122.wmf"/><Relationship Id="rId3" Type="http://schemas.openxmlformats.org/officeDocument/2006/relationships/image" Target="../media/image117.wmf"/><Relationship Id="rId7" Type="http://schemas.openxmlformats.org/officeDocument/2006/relationships/image" Target="../media/image119.wmf"/><Relationship Id="rId12" Type="http://schemas.openxmlformats.org/officeDocument/2006/relationships/oleObject" Target="../embeddings/oleObject115.bin"/><Relationship Id="rId2" Type="http://schemas.openxmlformats.org/officeDocument/2006/relationships/oleObject" Target="../embeddings/oleObject110.bin"/><Relationship Id="rId1" Type="http://schemas.openxmlformats.org/officeDocument/2006/relationships/slideLayout" Target="../slideLayouts/slideLayout105.xml"/><Relationship Id="rId6" Type="http://schemas.openxmlformats.org/officeDocument/2006/relationships/oleObject" Target="../embeddings/oleObject112.bin"/><Relationship Id="rId11" Type="http://schemas.openxmlformats.org/officeDocument/2006/relationships/image" Target="../media/image121.wmf"/><Relationship Id="rId5" Type="http://schemas.openxmlformats.org/officeDocument/2006/relationships/image" Target="../media/image118.wmf"/><Relationship Id="rId10" Type="http://schemas.openxmlformats.org/officeDocument/2006/relationships/oleObject" Target="../embeddings/oleObject114.bin"/><Relationship Id="rId4" Type="http://schemas.openxmlformats.org/officeDocument/2006/relationships/oleObject" Target="../embeddings/oleObject111.bin"/><Relationship Id="rId9" Type="http://schemas.openxmlformats.org/officeDocument/2006/relationships/image" Target="../media/image120.wmf"/></Relationships>
</file>

<file path=ppt/slides/_rels/slide268.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269.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4.xml"/></Relationships>
</file>

<file path=ppt/slides/_rels/slide270.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271.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272.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273.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274.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275.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276.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277.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278.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279.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4.xml"/></Relationships>
</file>

<file path=ppt/slides/_rels/slide280.xml.rels><?xml version="1.0" encoding="UTF-8" standalone="yes"?>
<Relationships xmlns="http://schemas.openxmlformats.org/package/2006/relationships"><Relationship Id="rId3" Type="http://schemas.openxmlformats.org/officeDocument/2006/relationships/image" Target="../media/image123.wmf"/><Relationship Id="rId2" Type="http://schemas.openxmlformats.org/officeDocument/2006/relationships/oleObject" Target="../embeddings/oleObject116.bin"/><Relationship Id="rId1" Type="http://schemas.openxmlformats.org/officeDocument/2006/relationships/slideLayout" Target="../slideLayouts/slideLayout101.xml"/><Relationship Id="rId5" Type="http://schemas.openxmlformats.org/officeDocument/2006/relationships/image" Target="../media/image124.wmf"/><Relationship Id="rId4" Type="http://schemas.openxmlformats.org/officeDocument/2006/relationships/oleObject" Target="../embeddings/oleObject117.bin"/></Relationships>
</file>

<file path=ppt/slides/_rels/slide281.xml.rels><?xml version="1.0" encoding="UTF-8" standalone="yes"?>
<Relationships xmlns="http://schemas.openxmlformats.org/package/2006/relationships"><Relationship Id="rId3" Type="http://schemas.openxmlformats.org/officeDocument/2006/relationships/image" Target="../media/image125.wmf"/><Relationship Id="rId2" Type="http://schemas.openxmlformats.org/officeDocument/2006/relationships/oleObject" Target="../embeddings/oleObject118.bin"/><Relationship Id="rId1" Type="http://schemas.openxmlformats.org/officeDocument/2006/relationships/slideLayout" Target="../slideLayouts/slideLayout101.xml"/><Relationship Id="rId5" Type="http://schemas.openxmlformats.org/officeDocument/2006/relationships/image" Target="../media/image126.wmf"/><Relationship Id="rId4" Type="http://schemas.openxmlformats.org/officeDocument/2006/relationships/oleObject" Target="../embeddings/oleObject119.bin"/></Relationships>
</file>

<file path=ppt/slides/_rels/slide282.xml.rels><?xml version="1.0" encoding="UTF-8" standalone="yes"?>
<Relationships xmlns="http://schemas.openxmlformats.org/package/2006/relationships"><Relationship Id="rId3" Type="http://schemas.openxmlformats.org/officeDocument/2006/relationships/image" Target="../media/image127.wmf"/><Relationship Id="rId2" Type="http://schemas.openxmlformats.org/officeDocument/2006/relationships/oleObject" Target="../embeddings/oleObject120.bin"/><Relationship Id="rId1" Type="http://schemas.openxmlformats.org/officeDocument/2006/relationships/slideLayout" Target="../slideLayouts/slideLayout101.xml"/></Relationships>
</file>

<file path=ppt/slides/_rels/slide283.xml.rels><?xml version="1.0" encoding="UTF-8" standalone="yes"?>
<Relationships xmlns="http://schemas.openxmlformats.org/package/2006/relationships"><Relationship Id="rId3" Type="http://schemas.openxmlformats.org/officeDocument/2006/relationships/image" Target="../media/image128.wmf"/><Relationship Id="rId2" Type="http://schemas.openxmlformats.org/officeDocument/2006/relationships/oleObject" Target="../embeddings/oleObject121.bin"/><Relationship Id="rId1" Type="http://schemas.openxmlformats.org/officeDocument/2006/relationships/slideLayout" Target="../slideLayouts/slideLayout101.xml"/></Relationships>
</file>

<file path=ppt/slides/_rels/slide284.xml.rels><?xml version="1.0" encoding="UTF-8" standalone="yes"?>
<Relationships xmlns="http://schemas.openxmlformats.org/package/2006/relationships"><Relationship Id="rId3" Type="http://schemas.openxmlformats.org/officeDocument/2006/relationships/image" Target="../media/image129.wmf"/><Relationship Id="rId2" Type="http://schemas.openxmlformats.org/officeDocument/2006/relationships/oleObject" Target="../embeddings/oleObject122.bin"/><Relationship Id="rId1" Type="http://schemas.openxmlformats.org/officeDocument/2006/relationships/slideLayout" Target="../slideLayouts/slideLayout101.xml"/><Relationship Id="rId5" Type="http://schemas.openxmlformats.org/officeDocument/2006/relationships/image" Target="../media/image130.wmf"/><Relationship Id="rId4" Type="http://schemas.openxmlformats.org/officeDocument/2006/relationships/oleObject" Target="../embeddings/oleObject123.bin"/></Relationships>
</file>

<file path=ppt/slides/_rels/slide285.xml.rels><?xml version="1.0" encoding="UTF-8" standalone="yes"?>
<Relationships xmlns="http://schemas.openxmlformats.org/package/2006/relationships"><Relationship Id="rId3" Type="http://schemas.openxmlformats.org/officeDocument/2006/relationships/image" Target="../media/image131.wmf"/><Relationship Id="rId2" Type="http://schemas.openxmlformats.org/officeDocument/2006/relationships/oleObject" Target="../embeddings/oleObject124.bin"/><Relationship Id="rId1" Type="http://schemas.openxmlformats.org/officeDocument/2006/relationships/slideLayout" Target="../slideLayouts/slideLayout101.xml"/></Relationships>
</file>

<file path=ppt/slides/_rels/slide286.xml.rels><?xml version="1.0" encoding="UTF-8" standalone="yes"?>
<Relationships xmlns="http://schemas.openxmlformats.org/package/2006/relationships"><Relationship Id="rId3" Type="http://schemas.openxmlformats.org/officeDocument/2006/relationships/image" Target="../media/image132.wmf"/><Relationship Id="rId2" Type="http://schemas.openxmlformats.org/officeDocument/2006/relationships/oleObject" Target="../embeddings/oleObject125.bin"/><Relationship Id="rId1" Type="http://schemas.openxmlformats.org/officeDocument/2006/relationships/slideLayout" Target="../slideLayouts/slideLayout101.xml"/><Relationship Id="rId5" Type="http://schemas.openxmlformats.org/officeDocument/2006/relationships/image" Target="../media/image133.wmf"/><Relationship Id="rId4" Type="http://schemas.openxmlformats.org/officeDocument/2006/relationships/oleObject" Target="../embeddings/oleObject126.bin"/></Relationships>
</file>

<file path=ppt/slides/_rels/slide287.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288.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289.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4.xml"/></Relationships>
</file>

<file path=ppt/slides/_rels/slide290.xml.rels><?xml version="1.0" encoding="UTF-8" standalone="yes"?>
<Relationships xmlns="http://schemas.openxmlformats.org/package/2006/relationships"><Relationship Id="rId3" Type="http://schemas.openxmlformats.org/officeDocument/2006/relationships/image" Target="../media/image134.wmf"/><Relationship Id="rId2" Type="http://schemas.openxmlformats.org/officeDocument/2006/relationships/oleObject" Target="../embeddings/oleObject127.bin"/><Relationship Id="rId1" Type="http://schemas.openxmlformats.org/officeDocument/2006/relationships/slideLayout" Target="../slideLayouts/slideLayout101.xml"/></Relationships>
</file>

<file path=ppt/slides/_rels/slide291.xml.rels><?xml version="1.0" encoding="UTF-8" standalone="yes"?>
<Relationships xmlns="http://schemas.openxmlformats.org/package/2006/relationships"><Relationship Id="rId3" Type="http://schemas.openxmlformats.org/officeDocument/2006/relationships/image" Target="../media/image135.wmf"/><Relationship Id="rId2" Type="http://schemas.openxmlformats.org/officeDocument/2006/relationships/oleObject" Target="../embeddings/oleObject128.bin"/><Relationship Id="rId1" Type="http://schemas.openxmlformats.org/officeDocument/2006/relationships/slideLayout" Target="../slideLayouts/slideLayout101.xml"/><Relationship Id="rId5" Type="http://schemas.openxmlformats.org/officeDocument/2006/relationships/image" Target="../media/image136.wmf"/><Relationship Id="rId4" Type="http://schemas.openxmlformats.org/officeDocument/2006/relationships/oleObject" Target="../embeddings/oleObject129.bin"/></Relationships>
</file>

<file path=ppt/slides/_rels/slide292.xml.rels><?xml version="1.0" encoding="UTF-8" standalone="yes"?>
<Relationships xmlns="http://schemas.openxmlformats.org/package/2006/relationships"><Relationship Id="rId3" Type="http://schemas.openxmlformats.org/officeDocument/2006/relationships/image" Target="../media/image137.wmf"/><Relationship Id="rId7" Type="http://schemas.openxmlformats.org/officeDocument/2006/relationships/image" Target="../media/image139.wmf"/><Relationship Id="rId2" Type="http://schemas.openxmlformats.org/officeDocument/2006/relationships/oleObject" Target="../embeddings/oleObject130.bin"/><Relationship Id="rId1" Type="http://schemas.openxmlformats.org/officeDocument/2006/relationships/slideLayout" Target="../slideLayouts/slideLayout101.xml"/><Relationship Id="rId6" Type="http://schemas.openxmlformats.org/officeDocument/2006/relationships/oleObject" Target="../embeddings/oleObject132.bin"/><Relationship Id="rId5" Type="http://schemas.openxmlformats.org/officeDocument/2006/relationships/image" Target="../media/image138.wmf"/><Relationship Id="rId4" Type="http://schemas.openxmlformats.org/officeDocument/2006/relationships/oleObject" Target="../embeddings/oleObject131.bin"/></Relationships>
</file>

<file path=ppt/slides/_rels/slide293.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294.xml.rels><?xml version="1.0" encoding="UTF-8" standalone="yes"?>
<Relationships xmlns="http://schemas.openxmlformats.org/package/2006/relationships"><Relationship Id="rId3" Type="http://schemas.openxmlformats.org/officeDocument/2006/relationships/image" Target="../media/image140.wmf"/><Relationship Id="rId7" Type="http://schemas.openxmlformats.org/officeDocument/2006/relationships/image" Target="../media/image142.wmf"/><Relationship Id="rId2" Type="http://schemas.openxmlformats.org/officeDocument/2006/relationships/oleObject" Target="../embeddings/oleObject133.bin"/><Relationship Id="rId1" Type="http://schemas.openxmlformats.org/officeDocument/2006/relationships/slideLayout" Target="../slideLayouts/slideLayout101.xml"/><Relationship Id="rId6" Type="http://schemas.openxmlformats.org/officeDocument/2006/relationships/oleObject" Target="../embeddings/oleObject135.bin"/><Relationship Id="rId5" Type="http://schemas.openxmlformats.org/officeDocument/2006/relationships/image" Target="../media/image141.wmf"/><Relationship Id="rId4" Type="http://schemas.openxmlformats.org/officeDocument/2006/relationships/oleObject" Target="../embeddings/oleObject134.bin"/></Relationships>
</file>

<file path=ppt/slides/_rels/slide295.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296.xml.rels><?xml version="1.0" encoding="UTF-8" standalone="yes"?>
<Relationships xmlns="http://schemas.openxmlformats.org/package/2006/relationships"><Relationship Id="rId3" Type="http://schemas.openxmlformats.org/officeDocument/2006/relationships/image" Target="../media/image143.wmf"/><Relationship Id="rId2" Type="http://schemas.openxmlformats.org/officeDocument/2006/relationships/oleObject" Target="../embeddings/oleObject136.bin"/><Relationship Id="rId1" Type="http://schemas.openxmlformats.org/officeDocument/2006/relationships/slideLayout" Target="../slideLayouts/slideLayout101.xml"/></Relationships>
</file>

<file path=ppt/slides/_rels/slide297.xml.rels><?xml version="1.0" encoding="UTF-8" standalone="yes"?>
<Relationships xmlns="http://schemas.openxmlformats.org/package/2006/relationships"><Relationship Id="rId3" Type="http://schemas.openxmlformats.org/officeDocument/2006/relationships/image" Target="../media/image144.wmf"/><Relationship Id="rId2" Type="http://schemas.openxmlformats.org/officeDocument/2006/relationships/oleObject" Target="../embeddings/oleObject137.bin"/><Relationship Id="rId1" Type="http://schemas.openxmlformats.org/officeDocument/2006/relationships/slideLayout" Target="../slideLayouts/slideLayout101.xml"/></Relationships>
</file>

<file path=ppt/slides/_rels/slide298.xml.rels><?xml version="1.0" encoding="UTF-8" standalone="yes"?>
<Relationships xmlns="http://schemas.openxmlformats.org/package/2006/relationships"><Relationship Id="rId3" Type="http://schemas.openxmlformats.org/officeDocument/2006/relationships/image" Target="../media/image145.wmf"/><Relationship Id="rId2" Type="http://schemas.openxmlformats.org/officeDocument/2006/relationships/oleObject" Target="../embeddings/oleObject138.bin"/><Relationship Id="rId1" Type="http://schemas.openxmlformats.org/officeDocument/2006/relationships/slideLayout" Target="../slideLayouts/slideLayout105.xml"/></Relationships>
</file>

<file path=ppt/slides/_rels/slide299.xml.rels><?xml version="1.0" encoding="UTF-8" standalone="yes"?>
<Relationships xmlns="http://schemas.openxmlformats.org/package/2006/relationships"><Relationship Id="rId3" Type="http://schemas.openxmlformats.org/officeDocument/2006/relationships/image" Target="../media/image146.wmf"/><Relationship Id="rId2" Type="http://schemas.openxmlformats.org/officeDocument/2006/relationships/oleObject" Target="../embeddings/oleObject139.bin"/><Relationship Id="rId1" Type="http://schemas.openxmlformats.org/officeDocument/2006/relationships/slideLayout" Target="../slideLayouts/slideLayout10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34.xml"/><Relationship Id="rId1" Type="http://schemas.openxmlformats.org/officeDocument/2006/relationships/themeOverride" Target="../theme/themeOverride1.xml"/><Relationship Id="rId5" Type="http://schemas.openxmlformats.org/officeDocument/2006/relationships/image" Target="../media/image27.wmf"/><Relationship Id="rId4" Type="http://schemas.openxmlformats.org/officeDocument/2006/relationships/oleObject" Target="../embeddings/oleObject32.bin"/></Relationships>
</file>

<file path=ppt/slides/_rels/slide300.xml.rels><?xml version="1.0" encoding="UTF-8" standalone="yes"?>
<Relationships xmlns="http://schemas.openxmlformats.org/package/2006/relationships"><Relationship Id="rId3" Type="http://schemas.openxmlformats.org/officeDocument/2006/relationships/image" Target="../media/image147.wmf"/><Relationship Id="rId2" Type="http://schemas.openxmlformats.org/officeDocument/2006/relationships/oleObject" Target="../embeddings/oleObject140.bin"/><Relationship Id="rId1" Type="http://schemas.openxmlformats.org/officeDocument/2006/relationships/slideLayout" Target="../slideLayouts/slideLayout105.xml"/></Relationships>
</file>

<file path=ppt/slides/_rels/slide301.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5.xml"/></Relationships>
</file>

<file path=ppt/slides/_rels/slide3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8.xml"/><Relationship Id="rId1" Type="http://schemas.openxmlformats.org/officeDocument/2006/relationships/slideLayout" Target="../slideLayouts/slideLayout35.xml"/></Relationships>
</file>

<file path=ppt/slides/_rels/slide34.x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notesSlide" Target="../notesSlides/notesSlide29.xml"/><Relationship Id="rId1" Type="http://schemas.openxmlformats.org/officeDocument/2006/relationships/slideLayout" Target="../slideLayouts/slideLayout3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5.xml"/></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33.bin"/><Relationship Id="rId2" Type="http://schemas.openxmlformats.org/officeDocument/2006/relationships/notesSlide" Target="../notesSlides/notesSlide31.xml"/><Relationship Id="rId1" Type="http://schemas.openxmlformats.org/officeDocument/2006/relationships/slideLayout" Target="../slideLayouts/slideLayout39.xml"/><Relationship Id="rId4" Type="http://schemas.openxmlformats.org/officeDocument/2006/relationships/image" Target="../media/image30.wmf"/></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9.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notesSlide" Target="../notesSlides/notesSlide35.xml"/><Relationship Id="rId1" Type="http://schemas.openxmlformats.org/officeDocument/2006/relationships/slideLayout" Target="../slideLayouts/slideLayout35.xml"/></Relationships>
</file>

<file path=ppt/slides/_rels/slide41.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notesSlide" Target="../notesSlides/notesSlide36.xml"/><Relationship Id="rId1" Type="http://schemas.openxmlformats.org/officeDocument/2006/relationships/slideLayout" Target="../slideLayouts/slideLayout39.xml"/></Relationships>
</file>

<file path=ppt/slides/_rels/slide42.x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notesSlide" Target="../notesSlides/notesSlide37.xml"/><Relationship Id="rId1" Type="http://schemas.openxmlformats.org/officeDocument/2006/relationships/slideLayout" Target="../slideLayouts/slideLayout39.xml"/></Relationships>
</file>

<file path=ppt/slides/_rels/slide43.x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notesSlide" Target="../notesSlides/notesSlide38.xml"/><Relationship Id="rId1" Type="http://schemas.openxmlformats.org/officeDocument/2006/relationships/slideLayout" Target="../slideLayouts/slideLayout35.xml"/></Relationships>
</file>

<file path=ppt/slides/_rels/slide44.xml.rels><?xml version="1.0" encoding="UTF-8" standalone="yes"?>
<Relationships xmlns="http://schemas.openxmlformats.org/package/2006/relationships"><Relationship Id="rId3" Type="http://schemas.openxmlformats.org/officeDocument/2006/relationships/image" Target="../media/image35.wmf"/><Relationship Id="rId2" Type="http://schemas.openxmlformats.org/officeDocument/2006/relationships/notesSlide" Target="../notesSlides/notesSlide39.xml"/><Relationship Id="rId1" Type="http://schemas.openxmlformats.org/officeDocument/2006/relationships/slideLayout" Target="../slideLayouts/slideLayout35.xml"/></Relationships>
</file>

<file path=ppt/slides/_rels/slide45.xml.rels><?xml version="1.0" encoding="UTF-8" standalone="yes"?>
<Relationships xmlns="http://schemas.openxmlformats.org/package/2006/relationships"><Relationship Id="rId3" Type="http://schemas.openxmlformats.org/officeDocument/2006/relationships/image" Target="../media/image36.wmf"/><Relationship Id="rId2" Type="http://schemas.openxmlformats.org/officeDocument/2006/relationships/notesSlide" Target="../notesSlides/notesSlide40.xml"/><Relationship Id="rId1" Type="http://schemas.openxmlformats.org/officeDocument/2006/relationships/slideLayout" Target="../slideLayouts/slideLayout39.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5.xml"/></Relationships>
</file>

<file path=ppt/slides/_rels/slide47.x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notesSlide" Target="../notesSlides/notesSlide42.xml"/><Relationship Id="rId1" Type="http://schemas.openxmlformats.org/officeDocument/2006/relationships/slideLayout" Target="../slideLayouts/slideLayout39.xml"/></Relationships>
</file>

<file path=ppt/slides/_rels/slide48.xml.rels><?xml version="1.0" encoding="UTF-8" standalone="yes"?>
<Relationships xmlns="http://schemas.openxmlformats.org/package/2006/relationships"><Relationship Id="rId3" Type="http://schemas.openxmlformats.org/officeDocument/2006/relationships/image" Target="../media/image38.wmf"/><Relationship Id="rId2" Type="http://schemas.openxmlformats.org/officeDocument/2006/relationships/notesSlide" Target="../notesSlides/notesSlide43.xml"/><Relationship Id="rId1" Type="http://schemas.openxmlformats.org/officeDocument/2006/relationships/slideLayout" Target="../slideLayouts/slideLayout35.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3" Type="http://schemas.openxmlformats.org/officeDocument/2006/relationships/image" Target="../media/image39.wmf"/><Relationship Id="rId2" Type="http://schemas.openxmlformats.org/officeDocument/2006/relationships/notesSlide" Target="../notesSlides/notesSlide45.xml"/><Relationship Id="rId1" Type="http://schemas.openxmlformats.org/officeDocument/2006/relationships/slideLayout" Target="../slideLayouts/slideLayout39.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9.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9.xml"/></Relationships>
</file>

<file path=ppt/slides/_rels/slide53.xml.rels><?xml version="1.0" encoding="UTF-8" standalone="yes"?>
<Relationships xmlns="http://schemas.openxmlformats.org/package/2006/relationships"><Relationship Id="rId3" Type="http://schemas.openxmlformats.org/officeDocument/2006/relationships/image" Target="../media/image40.wmf"/><Relationship Id="rId2" Type="http://schemas.openxmlformats.org/officeDocument/2006/relationships/notesSlide" Target="../notesSlides/notesSlide48.xml"/><Relationship Id="rId1" Type="http://schemas.openxmlformats.org/officeDocument/2006/relationships/slideLayout" Target="../slideLayouts/slideLayout35.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35.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35.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50.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50.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50.xml"/></Relationships>
</file>

<file path=ppt/slides/_rels/slide59.xml.rels><?xml version="1.0" encoding="UTF-8" standalone="yes"?>
<Relationships xmlns="http://schemas.openxmlformats.org/package/2006/relationships"><Relationship Id="rId8" Type="http://schemas.openxmlformats.org/officeDocument/2006/relationships/image" Target="../media/image43.wmf"/><Relationship Id="rId3" Type="http://schemas.openxmlformats.org/officeDocument/2006/relationships/oleObject" Target="../embeddings/oleObject34.bin"/><Relationship Id="rId7" Type="http://schemas.openxmlformats.org/officeDocument/2006/relationships/oleObject" Target="../embeddings/oleObject36.bin"/><Relationship Id="rId12" Type="http://schemas.openxmlformats.org/officeDocument/2006/relationships/image" Target="../media/image45.wmf"/><Relationship Id="rId2" Type="http://schemas.openxmlformats.org/officeDocument/2006/relationships/notesSlide" Target="../notesSlides/notesSlide54.xml"/><Relationship Id="rId1" Type="http://schemas.openxmlformats.org/officeDocument/2006/relationships/slideLayout" Target="../slideLayouts/slideLayout50.xml"/><Relationship Id="rId6" Type="http://schemas.openxmlformats.org/officeDocument/2006/relationships/image" Target="../media/image42.wmf"/><Relationship Id="rId11" Type="http://schemas.openxmlformats.org/officeDocument/2006/relationships/oleObject" Target="../embeddings/oleObject38.bin"/><Relationship Id="rId5" Type="http://schemas.openxmlformats.org/officeDocument/2006/relationships/oleObject" Target="../embeddings/oleObject35.bin"/><Relationship Id="rId10" Type="http://schemas.openxmlformats.org/officeDocument/2006/relationships/image" Target="../media/image44.wmf"/><Relationship Id="rId4" Type="http://schemas.openxmlformats.org/officeDocument/2006/relationships/image" Target="../media/image41.wmf"/><Relationship Id="rId9" Type="http://schemas.openxmlformats.org/officeDocument/2006/relationships/oleObject" Target="../embeddings/oleObject37.bin"/></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6.xml"/></Relationships>
</file>

<file path=ppt/slides/_rels/slide60.xml.rels><?xml version="1.0" encoding="UTF-8" standalone="yes"?>
<Relationships xmlns="http://schemas.openxmlformats.org/package/2006/relationships"><Relationship Id="rId3" Type="http://schemas.openxmlformats.org/officeDocument/2006/relationships/oleObject" Target="../embeddings/oleObject39.bin"/><Relationship Id="rId2" Type="http://schemas.openxmlformats.org/officeDocument/2006/relationships/notesSlide" Target="../notesSlides/notesSlide55.xml"/><Relationship Id="rId1" Type="http://schemas.openxmlformats.org/officeDocument/2006/relationships/slideLayout" Target="../slideLayouts/slideLayout50.xml"/><Relationship Id="rId6" Type="http://schemas.openxmlformats.org/officeDocument/2006/relationships/image" Target="../media/image47.wmf"/><Relationship Id="rId5" Type="http://schemas.openxmlformats.org/officeDocument/2006/relationships/oleObject" Target="../embeddings/oleObject40.bin"/><Relationship Id="rId4" Type="http://schemas.openxmlformats.org/officeDocument/2006/relationships/image" Target="../media/image46.wmf"/></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46.xml"/></Relationships>
</file>

<file path=ppt/slides/_rels/slide62.xml.rels><?xml version="1.0" encoding="UTF-8" standalone="yes"?>
<Relationships xmlns="http://schemas.openxmlformats.org/package/2006/relationships"><Relationship Id="rId3" Type="http://schemas.openxmlformats.org/officeDocument/2006/relationships/oleObject" Target="../embeddings/oleObject41.bin"/><Relationship Id="rId2" Type="http://schemas.openxmlformats.org/officeDocument/2006/relationships/notesSlide" Target="../notesSlides/notesSlide57.xml"/><Relationship Id="rId1" Type="http://schemas.openxmlformats.org/officeDocument/2006/relationships/slideLayout" Target="../slideLayouts/slideLayout51.xml"/><Relationship Id="rId6" Type="http://schemas.openxmlformats.org/officeDocument/2006/relationships/image" Target="../media/image49.wmf"/><Relationship Id="rId5" Type="http://schemas.openxmlformats.org/officeDocument/2006/relationships/oleObject" Target="../embeddings/oleObject42.bin"/><Relationship Id="rId4" Type="http://schemas.openxmlformats.org/officeDocument/2006/relationships/image" Target="../media/image48.wmf"/></Relationships>
</file>

<file path=ppt/slides/_rels/slide63.xml.rels><?xml version="1.0" encoding="UTF-8" standalone="yes"?>
<Relationships xmlns="http://schemas.openxmlformats.org/package/2006/relationships"><Relationship Id="rId8" Type="http://schemas.openxmlformats.org/officeDocument/2006/relationships/image" Target="../media/image52.wmf"/><Relationship Id="rId13" Type="http://schemas.openxmlformats.org/officeDocument/2006/relationships/oleObject" Target="../embeddings/oleObject48.bin"/><Relationship Id="rId18" Type="http://schemas.openxmlformats.org/officeDocument/2006/relationships/image" Target="../media/image57.wmf"/><Relationship Id="rId3" Type="http://schemas.openxmlformats.org/officeDocument/2006/relationships/oleObject" Target="../embeddings/oleObject43.bin"/><Relationship Id="rId21" Type="http://schemas.openxmlformats.org/officeDocument/2006/relationships/oleObject" Target="../embeddings/oleObject52.bin"/><Relationship Id="rId7" Type="http://schemas.openxmlformats.org/officeDocument/2006/relationships/oleObject" Target="../embeddings/oleObject45.bin"/><Relationship Id="rId12" Type="http://schemas.openxmlformats.org/officeDocument/2006/relationships/image" Target="../media/image54.wmf"/><Relationship Id="rId17" Type="http://schemas.openxmlformats.org/officeDocument/2006/relationships/oleObject" Target="../embeddings/oleObject50.bin"/><Relationship Id="rId2" Type="http://schemas.openxmlformats.org/officeDocument/2006/relationships/notesSlide" Target="../notesSlides/notesSlide58.xml"/><Relationship Id="rId16" Type="http://schemas.openxmlformats.org/officeDocument/2006/relationships/image" Target="../media/image56.wmf"/><Relationship Id="rId20" Type="http://schemas.openxmlformats.org/officeDocument/2006/relationships/image" Target="../media/image58.wmf"/><Relationship Id="rId1" Type="http://schemas.openxmlformats.org/officeDocument/2006/relationships/slideLayout" Target="../slideLayouts/slideLayout51.xml"/><Relationship Id="rId6" Type="http://schemas.openxmlformats.org/officeDocument/2006/relationships/image" Target="../media/image51.wmf"/><Relationship Id="rId11" Type="http://schemas.openxmlformats.org/officeDocument/2006/relationships/oleObject" Target="../embeddings/oleObject47.bin"/><Relationship Id="rId24" Type="http://schemas.openxmlformats.org/officeDocument/2006/relationships/image" Target="../media/image60.wmf"/><Relationship Id="rId5" Type="http://schemas.openxmlformats.org/officeDocument/2006/relationships/oleObject" Target="../embeddings/oleObject44.bin"/><Relationship Id="rId15" Type="http://schemas.openxmlformats.org/officeDocument/2006/relationships/oleObject" Target="../embeddings/oleObject49.bin"/><Relationship Id="rId23" Type="http://schemas.openxmlformats.org/officeDocument/2006/relationships/oleObject" Target="../embeddings/oleObject53.bin"/><Relationship Id="rId10" Type="http://schemas.openxmlformats.org/officeDocument/2006/relationships/image" Target="../media/image53.wmf"/><Relationship Id="rId19" Type="http://schemas.openxmlformats.org/officeDocument/2006/relationships/oleObject" Target="../embeddings/oleObject51.bin"/><Relationship Id="rId4" Type="http://schemas.openxmlformats.org/officeDocument/2006/relationships/image" Target="../media/image50.wmf"/><Relationship Id="rId9" Type="http://schemas.openxmlformats.org/officeDocument/2006/relationships/oleObject" Target="../embeddings/oleObject46.bin"/><Relationship Id="rId14" Type="http://schemas.openxmlformats.org/officeDocument/2006/relationships/image" Target="../media/image55.wmf"/><Relationship Id="rId22" Type="http://schemas.openxmlformats.org/officeDocument/2006/relationships/image" Target="../media/image59.wmf"/></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51.xml"/></Relationships>
</file>

<file path=ppt/slides/_rels/slide65.xml.rels><?xml version="1.0" encoding="UTF-8" standalone="yes"?>
<Relationships xmlns="http://schemas.openxmlformats.org/package/2006/relationships"><Relationship Id="rId3" Type="http://schemas.openxmlformats.org/officeDocument/2006/relationships/image" Target="../media/image61.wmf"/><Relationship Id="rId2" Type="http://schemas.openxmlformats.org/officeDocument/2006/relationships/notesSlide" Target="../notesSlides/notesSlide60.xml"/><Relationship Id="rId1" Type="http://schemas.openxmlformats.org/officeDocument/2006/relationships/slideLayout" Target="../slideLayouts/slideLayout48.xml"/><Relationship Id="rId4" Type="http://schemas.openxmlformats.org/officeDocument/2006/relationships/image" Target="../media/image62.wmf"/></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4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68.xml.rels><?xml version="1.0" encoding="UTF-8" standalone="yes"?>
<Relationships xmlns="http://schemas.openxmlformats.org/package/2006/relationships"><Relationship Id="rId8" Type="http://schemas.openxmlformats.org/officeDocument/2006/relationships/image" Target="../media/image65.wmf"/><Relationship Id="rId3" Type="http://schemas.openxmlformats.org/officeDocument/2006/relationships/image" Target="../media/image63.wmf"/><Relationship Id="rId7" Type="http://schemas.openxmlformats.org/officeDocument/2006/relationships/oleObject" Target="../embeddings/oleObject57.bin"/><Relationship Id="rId2" Type="http://schemas.openxmlformats.org/officeDocument/2006/relationships/oleObject" Target="../embeddings/oleObject54.bin"/><Relationship Id="rId1" Type="http://schemas.openxmlformats.org/officeDocument/2006/relationships/slideLayout" Target="../slideLayouts/slideLayout62.xml"/><Relationship Id="rId6" Type="http://schemas.openxmlformats.org/officeDocument/2006/relationships/oleObject" Target="../embeddings/oleObject56.bin"/><Relationship Id="rId5" Type="http://schemas.openxmlformats.org/officeDocument/2006/relationships/image" Target="../media/image64.wmf"/><Relationship Id="rId4" Type="http://schemas.openxmlformats.org/officeDocument/2006/relationships/oleObject" Target="../embeddings/oleObject55.bin"/></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70.xml.rels><?xml version="1.0" encoding="UTF-8" standalone="yes"?>
<Relationships xmlns="http://schemas.openxmlformats.org/package/2006/relationships"><Relationship Id="rId8" Type="http://schemas.openxmlformats.org/officeDocument/2006/relationships/oleObject" Target="../embeddings/oleObject61.bin"/><Relationship Id="rId13" Type="http://schemas.openxmlformats.org/officeDocument/2006/relationships/image" Target="../media/image71.wmf"/><Relationship Id="rId3" Type="http://schemas.openxmlformats.org/officeDocument/2006/relationships/image" Target="../media/image66.wmf"/><Relationship Id="rId7" Type="http://schemas.openxmlformats.org/officeDocument/2006/relationships/image" Target="../media/image68.wmf"/><Relationship Id="rId12" Type="http://schemas.openxmlformats.org/officeDocument/2006/relationships/oleObject" Target="../embeddings/oleObject63.bin"/><Relationship Id="rId2" Type="http://schemas.openxmlformats.org/officeDocument/2006/relationships/oleObject" Target="../embeddings/oleObject58.bin"/><Relationship Id="rId16" Type="http://schemas.openxmlformats.org/officeDocument/2006/relationships/oleObject" Target="../embeddings/oleObject65.bin"/><Relationship Id="rId1" Type="http://schemas.openxmlformats.org/officeDocument/2006/relationships/slideLayout" Target="../slideLayouts/slideLayout61.xml"/><Relationship Id="rId6" Type="http://schemas.openxmlformats.org/officeDocument/2006/relationships/oleObject" Target="../embeddings/oleObject60.bin"/><Relationship Id="rId11" Type="http://schemas.openxmlformats.org/officeDocument/2006/relationships/image" Target="../media/image70.wmf"/><Relationship Id="rId5" Type="http://schemas.openxmlformats.org/officeDocument/2006/relationships/image" Target="../media/image67.wmf"/><Relationship Id="rId15" Type="http://schemas.openxmlformats.org/officeDocument/2006/relationships/image" Target="../media/image72.wmf"/><Relationship Id="rId10" Type="http://schemas.openxmlformats.org/officeDocument/2006/relationships/oleObject" Target="../embeddings/oleObject62.bin"/><Relationship Id="rId4" Type="http://schemas.openxmlformats.org/officeDocument/2006/relationships/oleObject" Target="../embeddings/oleObject59.bin"/><Relationship Id="rId9" Type="http://schemas.openxmlformats.org/officeDocument/2006/relationships/image" Target="../media/image69.wmf"/><Relationship Id="rId14" Type="http://schemas.openxmlformats.org/officeDocument/2006/relationships/oleObject" Target="../embeddings/oleObject64.bin"/></Relationships>
</file>

<file path=ppt/slides/_rels/slide71.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61.xml"/></Relationships>
</file>

<file path=ppt/slides/_rels/slide72.xml.rels><?xml version="1.0" encoding="UTF-8" standalone="yes"?>
<Relationships xmlns="http://schemas.openxmlformats.org/package/2006/relationships"><Relationship Id="rId2" Type="http://schemas.openxmlformats.org/officeDocument/2006/relationships/image" Target="../media/image74.jpeg"/><Relationship Id="rId1" Type="http://schemas.openxmlformats.org/officeDocument/2006/relationships/slideLayout" Target="../slideLayouts/slideLayout6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74.xml.rels><?xml version="1.0" encoding="UTF-8" standalone="yes"?>
<Relationships xmlns="http://schemas.openxmlformats.org/package/2006/relationships"><Relationship Id="rId3" Type="http://schemas.openxmlformats.org/officeDocument/2006/relationships/image" Target="../media/image75.wmf"/><Relationship Id="rId2" Type="http://schemas.openxmlformats.org/officeDocument/2006/relationships/oleObject" Target="../embeddings/oleObject66.bin"/><Relationship Id="rId1" Type="http://schemas.openxmlformats.org/officeDocument/2006/relationships/slideLayout" Target="../slideLayouts/slideLayout57.xml"/><Relationship Id="rId4" Type="http://schemas.openxmlformats.org/officeDocument/2006/relationships/oleObject" Target="../embeddings/oleObject67.bin"/></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3.xml"/></Relationships>
</file>

<file path=ppt/slides/_rels/slide81.xml.rels><?xml version="1.0" encoding="UTF-8" standalone="yes"?>
<Relationships xmlns="http://schemas.openxmlformats.org/package/2006/relationships"><Relationship Id="rId3" Type="http://schemas.openxmlformats.org/officeDocument/2006/relationships/oleObject" Target="../embeddings/oleObject68.bin"/><Relationship Id="rId2" Type="http://schemas.openxmlformats.org/officeDocument/2006/relationships/notesSlide" Target="../notesSlides/notesSlide64.xml"/><Relationship Id="rId1" Type="http://schemas.openxmlformats.org/officeDocument/2006/relationships/slideLayout" Target="../slideLayouts/slideLayout17.xml"/><Relationship Id="rId4" Type="http://schemas.openxmlformats.org/officeDocument/2006/relationships/image" Target="../media/image76.emf"/></Relationships>
</file>

<file path=ppt/slides/_rels/slide82.xml.rels><?xml version="1.0" encoding="UTF-8" standalone="yes"?>
<Relationships xmlns="http://schemas.openxmlformats.org/package/2006/relationships"><Relationship Id="rId8" Type="http://schemas.openxmlformats.org/officeDocument/2006/relationships/image" Target="../media/image79.emf"/><Relationship Id="rId3" Type="http://schemas.openxmlformats.org/officeDocument/2006/relationships/oleObject" Target="../embeddings/oleObject69.bin"/><Relationship Id="rId7" Type="http://schemas.openxmlformats.org/officeDocument/2006/relationships/oleObject" Target="../embeddings/oleObject71.bin"/><Relationship Id="rId2" Type="http://schemas.openxmlformats.org/officeDocument/2006/relationships/notesSlide" Target="../notesSlides/notesSlide65.xml"/><Relationship Id="rId1" Type="http://schemas.openxmlformats.org/officeDocument/2006/relationships/slideLayout" Target="../slideLayouts/slideLayout17.xml"/><Relationship Id="rId6" Type="http://schemas.openxmlformats.org/officeDocument/2006/relationships/image" Target="../media/image78.emf"/><Relationship Id="rId5" Type="http://schemas.openxmlformats.org/officeDocument/2006/relationships/oleObject" Target="../embeddings/oleObject70.bin"/><Relationship Id="rId10" Type="http://schemas.openxmlformats.org/officeDocument/2006/relationships/image" Target="../media/image80.emf"/><Relationship Id="rId4" Type="http://schemas.openxmlformats.org/officeDocument/2006/relationships/image" Target="../media/image77.emf"/><Relationship Id="rId9" Type="http://schemas.openxmlformats.org/officeDocument/2006/relationships/oleObject" Target="../embeddings/oleObject72.bin"/></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3.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5.xml.rels><?xml version="1.0" encoding="UTF-8" standalone="yes"?>
<Relationships xmlns="http://schemas.openxmlformats.org/package/2006/relationships"><Relationship Id="rId3" Type="http://schemas.openxmlformats.org/officeDocument/2006/relationships/image" Target="../media/image81.wmf"/><Relationship Id="rId7" Type="http://schemas.openxmlformats.org/officeDocument/2006/relationships/image" Target="../media/image83.wmf"/><Relationship Id="rId2" Type="http://schemas.openxmlformats.org/officeDocument/2006/relationships/oleObject" Target="../embeddings/oleObject73.bin"/><Relationship Id="rId1" Type="http://schemas.openxmlformats.org/officeDocument/2006/relationships/slideLayout" Target="../slideLayouts/slideLayout13.xml"/><Relationship Id="rId6" Type="http://schemas.openxmlformats.org/officeDocument/2006/relationships/oleObject" Target="../embeddings/oleObject75.bin"/><Relationship Id="rId5" Type="http://schemas.openxmlformats.org/officeDocument/2006/relationships/image" Target="../media/image82.wmf"/><Relationship Id="rId4" Type="http://schemas.openxmlformats.org/officeDocument/2006/relationships/oleObject" Target="../embeddings/oleObject74.bin"/></Relationships>
</file>

<file path=ppt/slides/_rels/slide86.xml.rels><?xml version="1.0" encoding="UTF-8" standalone="yes"?>
<Relationships xmlns="http://schemas.openxmlformats.org/package/2006/relationships"><Relationship Id="rId8" Type="http://schemas.openxmlformats.org/officeDocument/2006/relationships/oleObject" Target="../embeddings/oleObject79.bin"/><Relationship Id="rId3" Type="http://schemas.openxmlformats.org/officeDocument/2006/relationships/image" Target="../media/image84.wmf"/><Relationship Id="rId7" Type="http://schemas.openxmlformats.org/officeDocument/2006/relationships/image" Target="../media/image86.wmf"/><Relationship Id="rId2" Type="http://schemas.openxmlformats.org/officeDocument/2006/relationships/oleObject" Target="../embeddings/oleObject76.bin"/><Relationship Id="rId1" Type="http://schemas.openxmlformats.org/officeDocument/2006/relationships/slideLayout" Target="../slideLayouts/slideLayout13.xml"/><Relationship Id="rId6" Type="http://schemas.openxmlformats.org/officeDocument/2006/relationships/oleObject" Target="../embeddings/oleObject78.bin"/><Relationship Id="rId5" Type="http://schemas.openxmlformats.org/officeDocument/2006/relationships/image" Target="../media/image85.wmf"/><Relationship Id="rId4" Type="http://schemas.openxmlformats.org/officeDocument/2006/relationships/oleObject" Target="../embeddings/oleObject77.bin"/><Relationship Id="rId9" Type="http://schemas.openxmlformats.org/officeDocument/2006/relationships/image" Target="../media/image87.wmf"/></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8.xml.rels><?xml version="1.0" encoding="UTF-8" standalone="yes"?>
<Relationships xmlns="http://schemas.openxmlformats.org/package/2006/relationships"><Relationship Id="rId3" Type="http://schemas.openxmlformats.org/officeDocument/2006/relationships/oleObject" Target="../embeddings/oleObject80.bin"/><Relationship Id="rId2" Type="http://schemas.openxmlformats.org/officeDocument/2006/relationships/notesSlide" Target="../notesSlides/notesSlide67.xml"/><Relationship Id="rId1" Type="http://schemas.openxmlformats.org/officeDocument/2006/relationships/slideLayout" Target="../slideLayouts/slideLayout13.xml"/><Relationship Id="rId4" Type="http://schemas.openxmlformats.org/officeDocument/2006/relationships/image" Target="../media/image88.wmf"/></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4.xml"/><Relationship Id="rId1" Type="http://schemas.openxmlformats.org/officeDocument/2006/relationships/slideLayout" Target="../slideLayouts/slideLayout24.xml"/><Relationship Id="rId4" Type="http://schemas.openxmlformats.org/officeDocument/2006/relationships/image" Target="../media/image1.wmf"/></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3.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3.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3.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3.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3.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13.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435B13E2-146B-9378-43A9-1E1BC2F3990F}"/>
              </a:ext>
            </a:extLst>
          </p:cNvPr>
          <p:cNvSpPr>
            <a:spLocks noGrp="1" noChangeArrowheads="1"/>
          </p:cNvSpPr>
          <p:nvPr>
            <p:ph type="title"/>
          </p:nvPr>
        </p:nvSpPr>
        <p:spPr>
          <a:xfrm>
            <a:off x="2438400" y="1143000"/>
            <a:ext cx="7315200" cy="1143000"/>
          </a:xfrm>
          <a:noFill/>
          <a:ln/>
        </p:spPr>
        <p:txBody>
          <a:bodyPr/>
          <a:lstStyle/>
          <a:p>
            <a:r>
              <a:rPr lang="en-US" altLang="en-US"/>
              <a:t>Emtp Tutorial</a:t>
            </a:r>
          </a:p>
        </p:txBody>
      </p:sp>
      <p:sp>
        <p:nvSpPr>
          <p:cNvPr id="5123" name="Rectangle 3">
            <a:extLst>
              <a:ext uri="{FF2B5EF4-FFF2-40B4-BE49-F238E27FC236}">
                <a16:creationId xmlns:a16="http://schemas.microsoft.com/office/drawing/2014/main" id="{D39C989F-A77F-DF8D-098A-13DE1127662A}"/>
              </a:ext>
            </a:extLst>
          </p:cNvPr>
          <p:cNvSpPr>
            <a:spLocks noGrp="1" noChangeArrowheads="1"/>
          </p:cNvSpPr>
          <p:nvPr>
            <p:ph type="body" idx="1"/>
          </p:nvPr>
        </p:nvSpPr>
        <p:spPr>
          <a:xfrm>
            <a:off x="1676400" y="2743200"/>
            <a:ext cx="8839200" cy="3581400"/>
          </a:xfrm>
          <a:noFill/>
          <a:ln/>
        </p:spPr>
        <p:txBody>
          <a:bodyPr/>
          <a:lstStyle/>
          <a:p>
            <a:pPr algn="ctr">
              <a:lnSpc>
                <a:spcPct val="90000"/>
              </a:lnSpc>
              <a:buFont typeface="Wingdings" panose="05000000000000000000" pitchFamily="2" charset="2"/>
              <a:buNone/>
            </a:pPr>
            <a:r>
              <a:rPr lang="en-US" altLang="en-US" sz="3200" b="1"/>
              <a:t>Sponsored</a:t>
            </a:r>
          </a:p>
          <a:p>
            <a:pPr algn="ctr">
              <a:lnSpc>
                <a:spcPct val="90000"/>
              </a:lnSpc>
              <a:buFont typeface="Wingdings" panose="05000000000000000000" pitchFamily="2" charset="2"/>
              <a:buNone/>
            </a:pPr>
            <a:r>
              <a:rPr lang="en-US" altLang="en-US" sz="3200" b="1"/>
              <a:t>By</a:t>
            </a:r>
          </a:p>
          <a:p>
            <a:pPr algn="ctr">
              <a:lnSpc>
                <a:spcPct val="90000"/>
              </a:lnSpc>
              <a:buFont typeface="Wingdings" panose="05000000000000000000" pitchFamily="2" charset="2"/>
              <a:buNone/>
            </a:pPr>
            <a:r>
              <a:rPr lang="en-US" altLang="en-US" sz="3200" b="1"/>
              <a:t>The Power System Relaying</a:t>
            </a:r>
          </a:p>
          <a:p>
            <a:pPr algn="ctr">
              <a:lnSpc>
                <a:spcPct val="90000"/>
              </a:lnSpc>
              <a:buFont typeface="Wingdings" panose="05000000000000000000" pitchFamily="2" charset="2"/>
              <a:buNone/>
            </a:pPr>
            <a:r>
              <a:rPr lang="en-US" altLang="en-US" sz="3200" b="1"/>
              <a:t>Committee</a:t>
            </a:r>
          </a:p>
          <a:p>
            <a:pPr algn="ctr">
              <a:lnSpc>
                <a:spcPct val="90000"/>
              </a:lnSpc>
              <a:buFont typeface="Wingdings" panose="05000000000000000000" pitchFamily="2" charset="2"/>
              <a:buNone/>
            </a:pPr>
            <a:r>
              <a:rPr lang="en-US" altLang="en-US" sz="3200" b="1"/>
              <a:t>IEEE PES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a:extLst>
              <a:ext uri="{FF2B5EF4-FFF2-40B4-BE49-F238E27FC236}">
                <a16:creationId xmlns:a16="http://schemas.microsoft.com/office/drawing/2014/main" id="{059E1084-5F2F-E5EB-5A91-3CC598C55DBB}"/>
              </a:ext>
            </a:extLst>
          </p:cNvPr>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71683" name="Rectangle 3">
            <a:extLst>
              <a:ext uri="{FF2B5EF4-FFF2-40B4-BE49-F238E27FC236}">
                <a16:creationId xmlns:a16="http://schemas.microsoft.com/office/drawing/2014/main" id="{AE5F0C26-FE75-EA0B-B51E-1BAC824379F4}"/>
              </a:ext>
            </a:extLst>
          </p:cNvPr>
          <p:cNvSpPr>
            <a:spLocks noChangeArrowheads="1"/>
          </p:cNvSpPr>
          <p:nvPr/>
        </p:nvSpPr>
        <p:spPr bwMode="auto">
          <a:xfrm>
            <a:off x="4648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71684" name="Rectangle 4">
            <a:extLst>
              <a:ext uri="{FF2B5EF4-FFF2-40B4-BE49-F238E27FC236}">
                <a16:creationId xmlns:a16="http://schemas.microsoft.com/office/drawing/2014/main" id="{0B955F93-5B98-81E3-1428-A83CA67EABF3}"/>
              </a:ext>
            </a:extLst>
          </p:cNvPr>
          <p:cNvSpPr>
            <a:spLocks noGrp="1" noChangeArrowheads="1"/>
          </p:cNvSpPr>
          <p:nvPr>
            <p:ph type="title"/>
          </p:nvPr>
        </p:nvSpPr>
        <p:spPr>
          <a:solidFill>
            <a:schemeClr val="accent2"/>
          </a:solidFill>
          <a:ln/>
          <a:effectLst>
            <a:outerShdw dist="107763" dir="2700000" algn="ctr" rotWithShape="0">
              <a:srgbClr val="FC0128"/>
            </a:outerShdw>
          </a:effectLst>
        </p:spPr>
        <p:txBody>
          <a:bodyPr/>
          <a:lstStyle/>
          <a:p>
            <a:r>
              <a:rPr lang="en-US" altLang="en-US">
                <a:solidFill>
                  <a:srgbClr val="FC0128"/>
                </a:solidFill>
              </a:rPr>
              <a:t>Modern Emtp</a:t>
            </a:r>
            <a:r>
              <a:rPr lang="en-US" altLang="en-US" sz="3600">
                <a:solidFill>
                  <a:srgbClr val="FC0128"/>
                </a:solidFill>
              </a:rPr>
              <a:t>s</a:t>
            </a:r>
            <a:endParaRPr lang="en-US" altLang="en-US">
              <a:solidFill>
                <a:srgbClr val="FC0128"/>
              </a:solidFill>
            </a:endParaRPr>
          </a:p>
        </p:txBody>
      </p:sp>
      <p:sp>
        <p:nvSpPr>
          <p:cNvPr id="71685" name="Rectangle 5">
            <a:extLst>
              <a:ext uri="{FF2B5EF4-FFF2-40B4-BE49-F238E27FC236}">
                <a16:creationId xmlns:a16="http://schemas.microsoft.com/office/drawing/2014/main" id="{FCE1CF49-2FBA-A1A8-D917-C48BA15FF32E}"/>
              </a:ext>
            </a:extLst>
          </p:cNvPr>
          <p:cNvSpPr>
            <a:spLocks noGrp="1" noChangeArrowheads="1"/>
          </p:cNvSpPr>
          <p:nvPr>
            <p:ph type="body" idx="1"/>
          </p:nvPr>
        </p:nvSpPr>
        <p:spPr>
          <a:xfrm>
            <a:off x="2133601" y="1981201"/>
            <a:ext cx="8010525" cy="4632325"/>
          </a:xfrm>
          <a:solidFill>
            <a:schemeClr val="bg2"/>
          </a:solidFill>
          <a:ln/>
          <a:effectLst>
            <a:outerShdw dist="107763" dir="2700000" algn="ctr" rotWithShape="0">
              <a:srgbClr val="FC0128"/>
            </a:outerShdw>
          </a:effectLst>
        </p:spPr>
        <p:txBody>
          <a:bodyPr/>
          <a:lstStyle/>
          <a:p>
            <a:r>
              <a:rPr lang="en-US" altLang="en-US">
                <a:effectLst/>
                <a:latin typeface="Arial" panose="020B0604020202020204" pitchFamily="34" charset="0"/>
              </a:rPr>
              <a:t>Several Commercial Programs</a:t>
            </a:r>
          </a:p>
          <a:p>
            <a:pPr lvl="1"/>
            <a:r>
              <a:rPr lang="en-US" altLang="en-US">
                <a:effectLst/>
                <a:latin typeface="Arial" panose="020B0604020202020204" pitchFamily="34" charset="0"/>
              </a:rPr>
              <a:t>EMTDC, EMTP, ATP, MORGAT …….</a:t>
            </a:r>
          </a:p>
          <a:p>
            <a:r>
              <a:rPr lang="en-US" altLang="en-US">
                <a:effectLst/>
                <a:latin typeface="Arial" panose="020B0604020202020204" pitchFamily="34" charset="0"/>
              </a:rPr>
              <a:t>Features</a:t>
            </a:r>
          </a:p>
          <a:p>
            <a:pPr lvl="1"/>
            <a:r>
              <a:rPr lang="en-US" altLang="en-US">
                <a:effectLst/>
                <a:latin typeface="Arial" panose="020B0604020202020204" pitchFamily="34" charset="0"/>
              </a:rPr>
              <a:t>User-friendly</a:t>
            </a:r>
          </a:p>
          <a:p>
            <a:pPr lvl="1"/>
            <a:r>
              <a:rPr lang="en-US" altLang="en-US">
                <a:effectLst/>
                <a:latin typeface="Arial" panose="020B0604020202020204" pitchFamily="34" charset="0"/>
              </a:rPr>
              <a:t>Graphics and auxiliary programs</a:t>
            </a:r>
          </a:p>
          <a:p>
            <a:pPr lvl="1"/>
            <a:r>
              <a:rPr lang="en-US" altLang="en-US">
                <a:effectLst/>
                <a:latin typeface="Arial" panose="020B0604020202020204" pitchFamily="34" charset="0"/>
              </a:rPr>
              <a:t>Model libraries and custom models</a:t>
            </a:r>
          </a:p>
          <a:p>
            <a:pPr lvl="1"/>
            <a:r>
              <a:rPr lang="en-US" altLang="en-US">
                <a:effectLst/>
                <a:latin typeface="Arial" panose="020B0604020202020204" pitchFamily="34" charset="0"/>
              </a:rPr>
              <a:t>Interface to other software</a:t>
            </a:r>
          </a:p>
          <a:p>
            <a:pPr lvl="1"/>
            <a:r>
              <a:rPr lang="en-US" altLang="en-US">
                <a:effectLst/>
                <a:latin typeface="Arial" panose="020B0604020202020204" pitchFamily="34" charset="0"/>
              </a:rPr>
              <a:t>Less training time</a:t>
            </a:r>
          </a:p>
          <a:p>
            <a:pPr lvl="1"/>
            <a:endParaRPr lang="en-US" altLang="en-US" b="1" i="1">
              <a:solidFill>
                <a:srgbClr val="FC0128"/>
              </a:solidFill>
              <a:effectLst/>
              <a:latin typeface="Arial" panose="020B0604020202020204" pitchFamily="34" charset="0"/>
            </a:endParaRPr>
          </a:p>
        </p:txBody>
      </p:sp>
    </p:spTree>
  </p:cSld>
  <p:clrMapOvr>
    <a:masterClrMapping/>
  </p:clrMapOvr>
  <p:transition/>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a:extLst>
              <a:ext uri="{FF2B5EF4-FFF2-40B4-BE49-F238E27FC236}">
                <a16:creationId xmlns:a16="http://schemas.microsoft.com/office/drawing/2014/main" id="{1E20F166-FB06-AD4D-A504-E2DBCA7E4531}"/>
              </a:ext>
            </a:extLst>
          </p:cNvPr>
          <p:cNvSpPr>
            <a:spLocks noGrp="1" noChangeArrowheads="1"/>
          </p:cNvSpPr>
          <p:nvPr>
            <p:ph type="title"/>
          </p:nvPr>
        </p:nvSpPr>
        <p:spPr>
          <a:noFill/>
          <a:ln/>
        </p:spPr>
        <p:txBody>
          <a:bodyPr/>
          <a:lstStyle/>
          <a:p>
            <a:r>
              <a:rPr lang="en-US" altLang="en-US"/>
              <a:t>High Frequency Equivalent</a:t>
            </a:r>
          </a:p>
        </p:txBody>
      </p:sp>
      <p:sp>
        <p:nvSpPr>
          <p:cNvPr id="41987" name="Rectangle 3">
            <a:extLst>
              <a:ext uri="{FF2B5EF4-FFF2-40B4-BE49-F238E27FC236}">
                <a16:creationId xmlns:a16="http://schemas.microsoft.com/office/drawing/2014/main" id="{2E61A118-F389-C87C-BB5E-D86ED1B85990}"/>
              </a:ext>
            </a:extLst>
          </p:cNvPr>
          <p:cNvSpPr>
            <a:spLocks noGrp="1" noChangeArrowheads="1"/>
          </p:cNvSpPr>
          <p:nvPr>
            <p:ph type="body" idx="1"/>
          </p:nvPr>
        </p:nvSpPr>
        <p:spPr>
          <a:noFill/>
          <a:ln/>
        </p:spPr>
        <p:txBody>
          <a:bodyPr/>
          <a:lstStyle/>
          <a:p>
            <a:r>
              <a:rPr lang="en-US" altLang="en-US"/>
              <a:t>Above 30 kHz a more detailed representation of internal winding arrangement is required</a:t>
            </a:r>
          </a:p>
          <a:p>
            <a:pPr lvl="1"/>
            <a:r>
              <a:rPr lang="en-US" altLang="en-US"/>
              <a:t>Must model capacitances between windings and winding segments</a:t>
            </a: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7971E4CC-BE06-12D6-B505-7980F054CC3F}"/>
              </a:ext>
            </a:extLst>
          </p:cNvPr>
          <p:cNvSpPr>
            <a:spLocks noGrp="1" noChangeArrowheads="1"/>
          </p:cNvSpPr>
          <p:nvPr>
            <p:ph type="title"/>
          </p:nvPr>
        </p:nvSpPr>
        <p:spPr>
          <a:xfrm>
            <a:off x="2438400" y="1222375"/>
            <a:ext cx="7315200" cy="1143000"/>
          </a:xfrm>
          <a:noFill/>
          <a:ln/>
        </p:spPr>
        <p:txBody>
          <a:bodyPr/>
          <a:lstStyle/>
          <a:p>
            <a:r>
              <a:rPr lang="en-US" altLang="en-US"/>
              <a:t>Transmission Line Models</a:t>
            </a:r>
          </a:p>
        </p:txBody>
      </p:sp>
      <p:sp>
        <p:nvSpPr>
          <p:cNvPr id="5123" name="Rectangle 3">
            <a:extLst>
              <a:ext uri="{FF2B5EF4-FFF2-40B4-BE49-F238E27FC236}">
                <a16:creationId xmlns:a16="http://schemas.microsoft.com/office/drawing/2014/main" id="{BED4A369-B70E-5177-AB60-F085219FFD09}"/>
              </a:ext>
            </a:extLst>
          </p:cNvPr>
          <p:cNvSpPr>
            <a:spLocks noChangeArrowheads="1"/>
          </p:cNvSpPr>
          <p:nvPr/>
        </p:nvSpPr>
        <p:spPr bwMode="auto">
          <a:xfrm>
            <a:off x="2471739" y="3676650"/>
            <a:ext cx="7096125" cy="2400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ctr" eaLnBrk="0" fontAlgn="base" hangingPunct="0">
              <a:spcBef>
                <a:spcPct val="60000"/>
              </a:spcBef>
              <a:spcAft>
                <a:spcPct val="0"/>
              </a:spcAft>
            </a:pPr>
            <a:r>
              <a:rPr lang="en-US" altLang="en-US" sz="3600">
                <a:solidFill>
                  <a:srgbClr val="FFFFFF"/>
                </a:solidFill>
                <a:latin typeface="Arial" panose="020B0604020202020204" pitchFamily="34" charset="0"/>
              </a:rPr>
              <a:t>By</a:t>
            </a:r>
          </a:p>
          <a:p>
            <a:pPr algn="ctr" eaLnBrk="0" fontAlgn="base" hangingPunct="0">
              <a:spcBef>
                <a:spcPct val="60000"/>
              </a:spcBef>
              <a:spcAft>
                <a:spcPct val="0"/>
              </a:spcAft>
            </a:pPr>
            <a:r>
              <a:rPr lang="en-US" altLang="en-US" sz="3600">
                <a:solidFill>
                  <a:srgbClr val="FFFFFF"/>
                </a:solidFill>
                <a:latin typeface="Arial" panose="020B0604020202020204" pitchFamily="34" charset="0"/>
              </a:rPr>
              <a:t>Demetrios Tziouvaras</a:t>
            </a:r>
          </a:p>
          <a:p>
            <a:pPr algn="ctr" eaLnBrk="0" fontAlgn="base" hangingPunct="0">
              <a:spcBef>
                <a:spcPct val="60000"/>
              </a:spcBef>
              <a:spcAft>
                <a:spcPct val="0"/>
              </a:spcAft>
            </a:pPr>
            <a:r>
              <a:rPr lang="en-US" altLang="en-US" sz="3600">
                <a:solidFill>
                  <a:srgbClr val="FFFFFF"/>
                </a:solidFill>
                <a:latin typeface="Arial" panose="020B0604020202020204" pitchFamily="34" charset="0"/>
              </a:rPr>
              <a:t>Schweitzer Engineering Labs, Inc.</a:t>
            </a: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3489D220-305C-0A09-48D6-459605B3310C}"/>
              </a:ext>
            </a:extLst>
          </p:cNvPr>
          <p:cNvSpPr>
            <a:spLocks noGrp="1" noChangeArrowheads="1"/>
          </p:cNvSpPr>
          <p:nvPr>
            <p:ph type="title"/>
          </p:nvPr>
        </p:nvSpPr>
        <p:spPr>
          <a:noFill/>
          <a:ln/>
        </p:spPr>
        <p:txBody>
          <a:bodyPr/>
          <a:lstStyle/>
          <a:p>
            <a:r>
              <a:rPr lang="en-US" altLang="en-US"/>
              <a:t>EMTP Transmission Line Models</a:t>
            </a:r>
          </a:p>
        </p:txBody>
      </p:sp>
      <p:sp>
        <p:nvSpPr>
          <p:cNvPr id="6147" name="Rectangle 3">
            <a:extLst>
              <a:ext uri="{FF2B5EF4-FFF2-40B4-BE49-F238E27FC236}">
                <a16:creationId xmlns:a16="http://schemas.microsoft.com/office/drawing/2014/main" id="{3BF10117-0DBA-7885-5402-8F2266CDA09D}"/>
              </a:ext>
            </a:extLst>
          </p:cNvPr>
          <p:cNvSpPr>
            <a:spLocks noGrp="1" noChangeArrowheads="1"/>
          </p:cNvSpPr>
          <p:nvPr>
            <p:ph type="body" idx="1"/>
          </p:nvPr>
        </p:nvSpPr>
        <p:spPr>
          <a:xfrm>
            <a:off x="2438400" y="1676400"/>
            <a:ext cx="7804150" cy="4572000"/>
          </a:xfrm>
          <a:noFill/>
          <a:ln/>
        </p:spPr>
        <p:txBody>
          <a:bodyPr/>
          <a:lstStyle/>
          <a:p>
            <a:r>
              <a:rPr lang="en-US" altLang="en-US"/>
              <a:t>Emtp users must know</a:t>
            </a:r>
          </a:p>
          <a:p>
            <a:pPr lvl="1"/>
            <a:r>
              <a:rPr lang="en-US" altLang="en-US"/>
              <a:t>What kind of models are available</a:t>
            </a:r>
          </a:p>
          <a:p>
            <a:pPr lvl="1"/>
            <a:r>
              <a:rPr lang="en-US" altLang="en-US"/>
              <a:t>Applicability of the various models for steady state or transient studies</a:t>
            </a:r>
          </a:p>
          <a:p>
            <a:pPr lvl="1"/>
            <a:r>
              <a:rPr lang="en-US" altLang="en-US"/>
              <a:t>Advantages and disadvantages of each model</a:t>
            </a:r>
          </a:p>
        </p:txBody>
      </p:sp>
    </p:spTree>
  </p:cSld>
  <p:clrMapOvr>
    <a:masterClrMapping/>
  </p:clrMapOvr>
  <p:transition spd="slow"/>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2C4B2AFD-EE51-B241-87D8-5811B794075B}"/>
              </a:ext>
            </a:extLst>
          </p:cNvPr>
          <p:cNvSpPr>
            <a:spLocks noGrp="1" noChangeArrowheads="1"/>
          </p:cNvSpPr>
          <p:nvPr>
            <p:ph type="title"/>
          </p:nvPr>
        </p:nvSpPr>
        <p:spPr>
          <a:noFill/>
          <a:ln/>
        </p:spPr>
        <p:txBody>
          <a:bodyPr/>
          <a:lstStyle/>
          <a:p>
            <a:r>
              <a:rPr lang="en-US" altLang="en-US"/>
              <a:t>EMTP Line Models </a:t>
            </a:r>
            <a:br>
              <a:rPr lang="en-US" altLang="en-US"/>
            </a:br>
            <a:r>
              <a:rPr lang="en-US" altLang="en-US"/>
              <a:t>for Steady State Studies</a:t>
            </a:r>
          </a:p>
        </p:txBody>
      </p:sp>
      <p:sp>
        <p:nvSpPr>
          <p:cNvPr id="8195" name="Rectangle 3">
            <a:extLst>
              <a:ext uri="{FF2B5EF4-FFF2-40B4-BE49-F238E27FC236}">
                <a16:creationId xmlns:a16="http://schemas.microsoft.com/office/drawing/2014/main" id="{115BBC8E-5449-F024-0F9E-0B056EABEFC7}"/>
              </a:ext>
            </a:extLst>
          </p:cNvPr>
          <p:cNvSpPr>
            <a:spLocks noGrp="1" noChangeArrowheads="1"/>
          </p:cNvSpPr>
          <p:nvPr>
            <p:ph type="body" idx="1"/>
          </p:nvPr>
        </p:nvSpPr>
        <p:spPr>
          <a:xfrm>
            <a:off x="2438400" y="2209800"/>
            <a:ext cx="7315200" cy="3886200"/>
          </a:xfrm>
          <a:noFill/>
          <a:ln/>
        </p:spPr>
        <p:txBody>
          <a:bodyPr/>
          <a:lstStyle/>
          <a:p>
            <a:r>
              <a:rPr lang="en-US" altLang="en-US"/>
              <a:t>Line models for steady state studies</a:t>
            </a:r>
          </a:p>
          <a:p>
            <a:pPr lvl="1"/>
            <a:r>
              <a:rPr lang="en-US" altLang="en-US"/>
              <a:t>Exact-pi model</a:t>
            </a:r>
          </a:p>
          <a:p>
            <a:pPr lvl="1"/>
            <a:r>
              <a:rPr lang="en-US" altLang="en-US"/>
              <a:t>Nominal-pi model</a:t>
            </a:r>
          </a:p>
        </p:txBody>
      </p:sp>
    </p:spTree>
  </p:cSld>
  <p:clrMapOvr>
    <a:masterClrMapping/>
  </p:clrMapOvr>
  <p:transition spd="slow"/>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6D922E1B-0B29-30B6-9840-AABC74CE2D18}"/>
              </a:ext>
            </a:extLst>
          </p:cNvPr>
          <p:cNvSpPr>
            <a:spLocks noGrp="1" noChangeArrowheads="1"/>
          </p:cNvSpPr>
          <p:nvPr>
            <p:ph type="title"/>
          </p:nvPr>
        </p:nvSpPr>
        <p:spPr>
          <a:noFill/>
          <a:ln/>
        </p:spPr>
        <p:txBody>
          <a:bodyPr/>
          <a:lstStyle/>
          <a:p>
            <a:r>
              <a:rPr lang="en-US" altLang="en-US"/>
              <a:t>Exact-Pi Model</a:t>
            </a:r>
          </a:p>
        </p:txBody>
      </p:sp>
      <p:sp>
        <p:nvSpPr>
          <p:cNvPr id="10243" name="Rectangle 3">
            <a:extLst>
              <a:ext uri="{FF2B5EF4-FFF2-40B4-BE49-F238E27FC236}">
                <a16:creationId xmlns:a16="http://schemas.microsoft.com/office/drawing/2014/main" id="{69698838-7FE9-F1AE-873F-5D59C65369A7}"/>
              </a:ext>
            </a:extLst>
          </p:cNvPr>
          <p:cNvSpPr>
            <a:spLocks noGrp="1" noChangeArrowheads="1"/>
          </p:cNvSpPr>
          <p:nvPr>
            <p:ph type="body" idx="1"/>
          </p:nvPr>
        </p:nvSpPr>
        <p:spPr>
          <a:xfrm>
            <a:off x="2514600" y="1676400"/>
            <a:ext cx="7727950" cy="4953000"/>
          </a:xfrm>
          <a:noFill/>
          <a:ln/>
        </p:spPr>
        <p:txBody>
          <a:bodyPr/>
          <a:lstStyle/>
          <a:p>
            <a:r>
              <a:rPr lang="en-US" altLang="en-US"/>
              <a:t>Exact-pi model</a:t>
            </a:r>
          </a:p>
          <a:p>
            <a:pPr lvl="1"/>
            <a:r>
              <a:rPr lang="en-US" altLang="en-US"/>
              <a:t>It is a lumped-parameter model</a:t>
            </a:r>
          </a:p>
          <a:p>
            <a:pPr lvl="1"/>
            <a:r>
              <a:rPr lang="en-US" altLang="en-US"/>
              <a:t>The model includes hyperbolic corrections</a:t>
            </a:r>
          </a:p>
          <a:p>
            <a:pPr lvl="1"/>
            <a:r>
              <a:rPr lang="en-US" altLang="en-US"/>
              <a:t>Frequency independent</a:t>
            </a:r>
          </a:p>
          <a:p>
            <a:pPr lvl="1"/>
            <a:r>
              <a:rPr lang="en-US" altLang="en-US"/>
              <a:t>Best model for steady state studies</a:t>
            </a:r>
          </a:p>
        </p:txBody>
      </p:sp>
    </p:spTree>
  </p:cSld>
  <p:clrMapOvr>
    <a:masterClrMapping/>
  </p:clrMapOvr>
  <p:transition spd="slow"/>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9F3A8A9E-6671-B9A3-82C4-7747DE5557BE}"/>
              </a:ext>
            </a:extLst>
          </p:cNvPr>
          <p:cNvSpPr>
            <a:spLocks noGrp="1" noChangeArrowheads="1"/>
          </p:cNvSpPr>
          <p:nvPr>
            <p:ph type="title"/>
          </p:nvPr>
        </p:nvSpPr>
        <p:spPr>
          <a:noFill/>
          <a:ln/>
        </p:spPr>
        <p:txBody>
          <a:bodyPr/>
          <a:lstStyle/>
          <a:p>
            <a:r>
              <a:rPr lang="en-US" altLang="en-US"/>
              <a:t>Exact-Pi Models</a:t>
            </a:r>
          </a:p>
        </p:txBody>
      </p:sp>
      <p:sp>
        <p:nvSpPr>
          <p:cNvPr id="12291" name="Rectangle 3">
            <a:extLst>
              <a:ext uri="{FF2B5EF4-FFF2-40B4-BE49-F238E27FC236}">
                <a16:creationId xmlns:a16="http://schemas.microsoft.com/office/drawing/2014/main" id="{BA636197-6782-F150-D02F-5C2EBCFD06BF}"/>
              </a:ext>
            </a:extLst>
          </p:cNvPr>
          <p:cNvSpPr>
            <a:spLocks noGrp="1" noChangeArrowheads="1"/>
          </p:cNvSpPr>
          <p:nvPr>
            <p:ph type="body" idx="1"/>
          </p:nvPr>
        </p:nvSpPr>
        <p:spPr>
          <a:noFill/>
          <a:ln/>
        </p:spPr>
        <p:txBody>
          <a:bodyPr/>
          <a:lstStyle/>
          <a:p>
            <a:r>
              <a:rPr lang="en-US" altLang="en-US"/>
              <a:t>It is a multi-phase line model and it takes into account</a:t>
            </a:r>
          </a:p>
          <a:p>
            <a:pPr lvl="1"/>
            <a:r>
              <a:rPr lang="en-US" altLang="en-US"/>
              <a:t>Skin effect and</a:t>
            </a:r>
          </a:p>
          <a:p>
            <a:pPr lvl="1"/>
            <a:r>
              <a:rPr lang="en-US" altLang="en-US"/>
              <a:t>Ground return corrections</a:t>
            </a:r>
          </a:p>
          <a:p>
            <a:pPr lvl="1"/>
            <a:r>
              <a:rPr lang="en-US" altLang="en-US"/>
              <a:t>Circuits in the same right-of-way</a:t>
            </a:r>
          </a:p>
          <a:p>
            <a:r>
              <a:rPr lang="en-US" altLang="en-US"/>
              <a:t>Not good for transient studies</a:t>
            </a:r>
          </a:p>
        </p:txBody>
      </p:sp>
    </p:spTree>
  </p:cSld>
  <p:clrMapOvr>
    <a:masterClrMapping/>
  </p:clrMapOvr>
  <p:transition spd="slow"/>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E9457BB1-9726-63C1-87CB-932824CBE2BC}"/>
              </a:ext>
            </a:extLst>
          </p:cNvPr>
          <p:cNvSpPr>
            <a:spLocks noGrp="1" noChangeArrowheads="1"/>
          </p:cNvSpPr>
          <p:nvPr>
            <p:ph type="title"/>
          </p:nvPr>
        </p:nvSpPr>
        <p:spPr>
          <a:noFill/>
          <a:ln/>
        </p:spPr>
        <p:txBody>
          <a:bodyPr/>
          <a:lstStyle/>
          <a:p>
            <a:r>
              <a:rPr lang="en-US" altLang="en-US"/>
              <a:t>Nominal-Pi Model</a:t>
            </a:r>
          </a:p>
        </p:txBody>
      </p:sp>
      <p:sp>
        <p:nvSpPr>
          <p:cNvPr id="14339" name="Rectangle 3">
            <a:extLst>
              <a:ext uri="{FF2B5EF4-FFF2-40B4-BE49-F238E27FC236}">
                <a16:creationId xmlns:a16="http://schemas.microsoft.com/office/drawing/2014/main" id="{5423B199-4B21-5B3D-25A7-B471F765F3D6}"/>
              </a:ext>
            </a:extLst>
          </p:cNvPr>
          <p:cNvSpPr>
            <a:spLocks noGrp="1" noChangeArrowheads="1"/>
          </p:cNvSpPr>
          <p:nvPr>
            <p:ph type="body" idx="1"/>
          </p:nvPr>
        </p:nvSpPr>
        <p:spPr>
          <a:xfrm>
            <a:off x="2514600" y="1676400"/>
            <a:ext cx="7727950" cy="4648200"/>
          </a:xfrm>
          <a:noFill/>
          <a:ln/>
        </p:spPr>
        <p:txBody>
          <a:bodyPr/>
          <a:lstStyle/>
          <a:p>
            <a:r>
              <a:rPr lang="en-US" altLang="en-US"/>
              <a:t>Derived from the exact-pi model 	</a:t>
            </a:r>
          </a:p>
          <a:p>
            <a:pPr lvl="1"/>
            <a:r>
              <a:rPr lang="en-US" altLang="en-US"/>
              <a:t>Ignores hyperbolic corrections</a:t>
            </a:r>
          </a:p>
          <a:p>
            <a:r>
              <a:rPr lang="en-US" altLang="en-US"/>
              <a:t>Takes into account</a:t>
            </a:r>
          </a:p>
          <a:p>
            <a:pPr lvl="1"/>
            <a:r>
              <a:rPr lang="en-US" altLang="en-US"/>
              <a:t>Skin effect and </a:t>
            </a:r>
          </a:p>
          <a:p>
            <a:pPr lvl="1"/>
            <a:r>
              <a:rPr lang="en-US" altLang="en-US"/>
              <a:t>Earth return corrections</a:t>
            </a:r>
          </a:p>
        </p:txBody>
      </p:sp>
    </p:spTree>
  </p:cSld>
  <p:clrMapOvr>
    <a:masterClrMapping/>
  </p:clrMapOvr>
  <p:transition spd="slow"/>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7F55C6B3-6B71-ECC7-E085-D53F4E2076D5}"/>
              </a:ext>
            </a:extLst>
          </p:cNvPr>
          <p:cNvSpPr>
            <a:spLocks noGrp="1" noChangeArrowheads="1"/>
          </p:cNvSpPr>
          <p:nvPr>
            <p:ph type="title"/>
          </p:nvPr>
        </p:nvSpPr>
        <p:spPr>
          <a:noFill/>
          <a:ln/>
        </p:spPr>
        <p:txBody>
          <a:bodyPr/>
          <a:lstStyle/>
          <a:p>
            <a:r>
              <a:rPr lang="en-US" altLang="en-US"/>
              <a:t>Nominal-Pi Model</a:t>
            </a:r>
          </a:p>
        </p:txBody>
      </p:sp>
      <p:sp>
        <p:nvSpPr>
          <p:cNvPr id="16387" name="Rectangle 3">
            <a:extLst>
              <a:ext uri="{FF2B5EF4-FFF2-40B4-BE49-F238E27FC236}">
                <a16:creationId xmlns:a16="http://schemas.microsoft.com/office/drawing/2014/main" id="{A80B13A4-998D-B7D1-A9E2-662A79B14B77}"/>
              </a:ext>
            </a:extLst>
          </p:cNvPr>
          <p:cNvSpPr>
            <a:spLocks noGrp="1" noChangeArrowheads="1"/>
          </p:cNvSpPr>
          <p:nvPr>
            <p:ph type="body" idx="1"/>
          </p:nvPr>
        </p:nvSpPr>
        <p:spPr>
          <a:xfrm>
            <a:off x="2438400" y="1524000"/>
            <a:ext cx="8001000" cy="4876800"/>
          </a:xfrm>
          <a:noFill/>
          <a:ln/>
        </p:spPr>
        <p:txBody>
          <a:bodyPr/>
          <a:lstStyle/>
          <a:p>
            <a:r>
              <a:rPr lang="en-US" altLang="en-US"/>
              <a:t>Multi-phase line model</a:t>
            </a:r>
          </a:p>
          <a:p>
            <a:r>
              <a:rPr lang="en-US" altLang="en-US"/>
              <a:t>Frequency Independent</a:t>
            </a:r>
          </a:p>
          <a:p>
            <a:r>
              <a:rPr lang="en-US" altLang="en-US"/>
              <a:t>No time step limitations</a:t>
            </a:r>
          </a:p>
          <a:p>
            <a:r>
              <a:rPr lang="en-US" altLang="en-US"/>
              <a:t>Not good for transient Studies</a:t>
            </a:r>
          </a:p>
          <a:p>
            <a:pPr lvl="1"/>
            <a:r>
              <a:rPr lang="en-US" altLang="en-US"/>
              <a:t>Could be used if multiple Nominal-pi sections are cascaded together</a:t>
            </a:r>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571E572D-60DA-6C38-2F15-914BFEF69B4D}"/>
              </a:ext>
            </a:extLst>
          </p:cNvPr>
          <p:cNvSpPr>
            <a:spLocks noGrp="1" noChangeArrowheads="1"/>
          </p:cNvSpPr>
          <p:nvPr>
            <p:ph type="title"/>
          </p:nvPr>
        </p:nvSpPr>
        <p:spPr>
          <a:noFill/>
          <a:ln/>
        </p:spPr>
        <p:txBody>
          <a:bodyPr/>
          <a:lstStyle/>
          <a:p>
            <a:r>
              <a:rPr lang="en-US" altLang="en-US"/>
              <a:t>Nominal-Pi Model</a:t>
            </a:r>
          </a:p>
        </p:txBody>
      </p:sp>
      <p:sp>
        <p:nvSpPr>
          <p:cNvPr id="17411" name="Rectangle 3">
            <a:extLst>
              <a:ext uri="{FF2B5EF4-FFF2-40B4-BE49-F238E27FC236}">
                <a16:creationId xmlns:a16="http://schemas.microsoft.com/office/drawing/2014/main" id="{33A9CD00-4DFC-18C1-63AA-1791B6ABB24D}"/>
              </a:ext>
            </a:extLst>
          </p:cNvPr>
          <p:cNvSpPr>
            <a:spLocks noGrp="1" noChangeArrowheads="1"/>
          </p:cNvSpPr>
          <p:nvPr>
            <p:ph type="body" idx="1"/>
          </p:nvPr>
        </p:nvSpPr>
        <p:spPr>
          <a:xfrm>
            <a:off x="1752600" y="1447800"/>
            <a:ext cx="8489950" cy="4876800"/>
          </a:xfrm>
          <a:noFill/>
          <a:ln/>
        </p:spPr>
        <p:txBody>
          <a:bodyPr/>
          <a:lstStyle/>
          <a:p>
            <a:r>
              <a:rPr lang="en-US" altLang="en-US"/>
              <a:t>Model Limitations</a:t>
            </a:r>
          </a:p>
          <a:p>
            <a:pPr lvl="1"/>
            <a:r>
              <a:rPr lang="en-US" altLang="en-US"/>
              <a:t>Cannot be Used for “Electrically Long Lines” </a:t>
            </a:r>
          </a:p>
          <a:p>
            <a:pPr lvl="1"/>
            <a:r>
              <a:rPr lang="en-US" altLang="en-US"/>
              <a:t>Limited to lines with length &lt; 150 Km at 60 Hz</a:t>
            </a:r>
          </a:p>
          <a:p>
            <a:pPr lvl="1"/>
            <a:r>
              <a:rPr lang="en-US" altLang="en-US"/>
              <a:t>Limited to lines with length &lt; 5 Km at 2 kHz</a:t>
            </a:r>
          </a:p>
        </p:txBody>
      </p:sp>
    </p:spTree>
  </p:cSld>
  <p:clrMapOvr>
    <a:masterClrMapping/>
  </p:clrMapOvr>
  <p:transition spd="slow"/>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65099055-DACF-8726-10E4-D51A0B619B54}"/>
              </a:ext>
            </a:extLst>
          </p:cNvPr>
          <p:cNvSpPr>
            <a:spLocks noGrp="1" noChangeArrowheads="1"/>
          </p:cNvSpPr>
          <p:nvPr>
            <p:ph type="title"/>
          </p:nvPr>
        </p:nvSpPr>
        <p:spPr>
          <a:xfrm>
            <a:off x="2438400" y="841375"/>
            <a:ext cx="7315200" cy="1143000"/>
          </a:xfrm>
          <a:noFill/>
          <a:ln/>
        </p:spPr>
        <p:txBody>
          <a:bodyPr/>
          <a:lstStyle/>
          <a:p>
            <a:r>
              <a:rPr lang="en-US" altLang="en-US"/>
              <a:t>EMTP Line Models </a:t>
            </a:r>
            <a:br>
              <a:rPr lang="en-US" altLang="en-US"/>
            </a:br>
            <a:r>
              <a:rPr lang="en-US" altLang="en-US"/>
              <a:t>for Transient Studies</a:t>
            </a:r>
          </a:p>
        </p:txBody>
      </p:sp>
      <p:sp>
        <p:nvSpPr>
          <p:cNvPr id="19459" name="Rectangle 3">
            <a:extLst>
              <a:ext uri="{FF2B5EF4-FFF2-40B4-BE49-F238E27FC236}">
                <a16:creationId xmlns:a16="http://schemas.microsoft.com/office/drawing/2014/main" id="{3977CF2E-8D41-7131-7653-8E34846E4561}"/>
              </a:ext>
            </a:extLst>
          </p:cNvPr>
          <p:cNvSpPr>
            <a:spLocks noGrp="1" noChangeArrowheads="1"/>
          </p:cNvSpPr>
          <p:nvPr>
            <p:ph type="body" idx="1"/>
          </p:nvPr>
        </p:nvSpPr>
        <p:spPr>
          <a:xfrm>
            <a:off x="2209800" y="2209800"/>
            <a:ext cx="7772400" cy="4191000"/>
          </a:xfrm>
          <a:noFill/>
          <a:ln/>
        </p:spPr>
        <p:txBody>
          <a:bodyPr/>
          <a:lstStyle/>
          <a:p>
            <a:r>
              <a:rPr lang="en-US" altLang="en-US"/>
              <a:t>Line models for transient studies</a:t>
            </a:r>
          </a:p>
          <a:p>
            <a:pPr lvl="1"/>
            <a:r>
              <a:rPr lang="en-US" altLang="en-US"/>
              <a:t>Nominal-pi model</a:t>
            </a:r>
          </a:p>
          <a:p>
            <a:pPr lvl="1"/>
            <a:r>
              <a:rPr lang="en-US" altLang="en-US"/>
              <a:t>Frequency independent  distributed parameter line model</a:t>
            </a:r>
          </a:p>
          <a:p>
            <a:pPr lvl="1"/>
            <a:r>
              <a:rPr lang="en-US" altLang="en-US"/>
              <a:t>Frequency dependent distributed parameter line model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a:extLst>
              <a:ext uri="{FF2B5EF4-FFF2-40B4-BE49-F238E27FC236}">
                <a16:creationId xmlns:a16="http://schemas.microsoft.com/office/drawing/2014/main" id="{3C3F8851-6851-4FB0-6924-D9C890AA0846}"/>
              </a:ext>
            </a:extLst>
          </p:cNvPr>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73731" name="Rectangle 3">
            <a:extLst>
              <a:ext uri="{FF2B5EF4-FFF2-40B4-BE49-F238E27FC236}">
                <a16:creationId xmlns:a16="http://schemas.microsoft.com/office/drawing/2014/main" id="{1669EEFD-9343-B7AC-D674-92EA2FC8EAAA}"/>
              </a:ext>
            </a:extLst>
          </p:cNvPr>
          <p:cNvSpPr>
            <a:spLocks noChangeArrowheads="1"/>
          </p:cNvSpPr>
          <p:nvPr/>
        </p:nvSpPr>
        <p:spPr bwMode="auto">
          <a:xfrm>
            <a:off x="4648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73732" name="Rectangle 4">
            <a:extLst>
              <a:ext uri="{FF2B5EF4-FFF2-40B4-BE49-F238E27FC236}">
                <a16:creationId xmlns:a16="http://schemas.microsoft.com/office/drawing/2014/main" id="{39E7241B-9A9D-D352-8F66-9074FA66E675}"/>
              </a:ext>
            </a:extLst>
          </p:cNvPr>
          <p:cNvSpPr>
            <a:spLocks noGrp="1" noChangeArrowheads="1"/>
          </p:cNvSpPr>
          <p:nvPr>
            <p:ph type="title"/>
          </p:nvPr>
        </p:nvSpPr>
        <p:spPr>
          <a:solidFill>
            <a:schemeClr val="accent2"/>
          </a:solidFill>
          <a:ln/>
          <a:effectLst>
            <a:outerShdw dist="107763" dir="2700000" algn="ctr" rotWithShape="0">
              <a:srgbClr val="FC0128"/>
            </a:outerShdw>
          </a:effectLst>
        </p:spPr>
        <p:txBody>
          <a:bodyPr/>
          <a:lstStyle/>
          <a:p>
            <a:r>
              <a:rPr lang="en-US" altLang="en-US">
                <a:solidFill>
                  <a:srgbClr val="FC0128"/>
                </a:solidFill>
              </a:rPr>
              <a:t>Transient Solution</a:t>
            </a:r>
          </a:p>
        </p:txBody>
      </p:sp>
      <p:sp>
        <p:nvSpPr>
          <p:cNvPr id="73733" name="Rectangle 5">
            <a:extLst>
              <a:ext uri="{FF2B5EF4-FFF2-40B4-BE49-F238E27FC236}">
                <a16:creationId xmlns:a16="http://schemas.microsoft.com/office/drawing/2014/main" id="{622D1A81-B789-43CE-EC8E-E8C68E1A8098}"/>
              </a:ext>
            </a:extLst>
          </p:cNvPr>
          <p:cNvSpPr>
            <a:spLocks noChangeArrowheads="1"/>
          </p:cNvSpPr>
          <p:nvPr>
            <p:ph type="body" idx="1"/>
          </p:nvPr>
        </p:nvSpPr>
        <p:spPr>
          <a:xfrm>
            <a:off x="2057401" y="1981201"/>
            <a:ext cx="8010525" cy="4632325"/>
          </a:xfrm>
          <a:solidFill>
            <a:schemeClr val="bg2"/>
          </a:solidFill>
          <a:ln/>
          <a:effectLst>
            <a:outerShdw dist="107763" dir="2700000" algn="ctr" rotWithShape="0">
              <a:srgbClr val="FC0128"/>
            </a:outerShdw>
          </a:effectLst>
        </p:spPr>
        <p:txBody>
          <a:bodyPr/>
          <a:lstStyle/>
          <a:p>
            <a:endParaRPr lang="en-US" altLang="en-US">
              <a:effectLst/>
              <a:latin typeface="Arial" panose="020B0604020202020204" pitchFamily="34" charset="0"/>
            </a:endParaRPr>
          </a:p>
          <a:p>
            <a:pPr lvl="1"/>
            <a:endParaRPr lang="en-US" altLang="en-US" b="1" i="1">
              <a:solidFill>
                <a:srgbClr val="FC0128"/>
              </a:solidFill>
              <a:effectLst/>
              <a:latin typeface="Arial" panose="020B0604020202020204" pitchFamily="34" charset="0"/>
            </a:endParaRPr>
          </a:p>
        </p:txBody>
      </p:sp>
      <p:graphicFrame>
        <p:nvGraphicFramePr>
          <p:cNvPr id="73734" name="Object 6">
            <a:extLst>
              <a:ext uri="{FF2B5EF4-FFF2-40B4-BE49-F238E27FC236}">
                <a16:creationId xmlns:a16="http://schemas.microsoft.com/office/drawing/2014/main" id="{02B6B904-525F-F3E2-8392-12DF7453A96B}"/>
              </a:ext>
            </a:extLst>
          </p:cNvPr>
          <p:cNvGraphicFramePr>
            <a:graphicFrameLocks noChangeAspect="1"/>
          </p:cNvGraphicFramePr>
          <p:nvPr/>
        </p:nvGraphicFramePr>
        <p:xfrm>
          <a:off x="3276600" y="1981200"/>
          <a:ext cx="5029200" cy="2179638"/>
        </p:xfrm>
        <a:graphic>
          <a:graphicData uri="http://schemas.openxmlformats.org/presentationml/2006/ole">
            <mc:AlternateContent xmlns:mc="http://schemas.openxmlformats.org/markup-compatibility/2006">
              <mc:Choice xmlns:v="urn:schemas-microsoft-com:vml" Requires="v">
                <p:oleObj name="Picture" r:id="rId3" imgW="4087440" imgH="1772280" progId="Word.Picture.8">
                  <p:embed/>
                </p:oleObj>
              </mc:Choice>
              <mc:Fallback>
                <p:oleObj name="Picture" r:id="rId3" imgW="4087440" imgH="1772280" progId="Word.Picture.8">
                  <p:embed/>
                  <p:pic>
                    <p:nvPicPr>
                      <p:cNvPr id="73734" name="Object 6">
                        <a:extLst>
                          <a:ext uri="{FF2B5EF4-FFF2-40B4-BE49-F238E27FC236}">
                            <a16:creationId xmlns:a16="http://schemas.microsoft.com/office/drawing/2014/main" id="{02B6B904-525F-F3E2-8392-12DF7453A96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6600" y="1981200"/>
                        <a:ext cx="5029200" cy="2179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73794" name="Group 66">
            <a:extLst>
              <a:ext uri="{FF2B5EF4-FFF2-40B4-BE49-F238E27FC236}">
                <a16:creationId xmlns:a16="http://schemas.microsoft.com/office/drawing/2014/main" id="{39E39044-CF68-7E5C-4F25-91CCE4301850}"/>
              </a:ext>
            </a:extLst>
          </p:cNvPr>
          <p:cNvGrpSpPr>
            <a:grpSpLocks/>
          </p:cNvGrpSpPr>
          <p:nvPr/>
        </p:nvGrpSpPr>
        <p:grpSpPr bwMode="auto">
          <a:xfrm>
            <a:off x="3448050" y="4114801"/>
            <a:ext cx="2634683" cy="2248685"/>
            <a:chOff x="1212" y="2796"/>
            <a:chExt cx="628" cy="948"/>
          </a:xfrm>
        </p:grpSpPr>
        <p:grpSp>
          <p:nvGrpSpPr>
            <p:cNvPr id="73751" name="Group 23">
              <a:extLst>
                <a:ext uri="{FF2B5EF4-FFF2-40B4-BE49-F238E27FC236}">
                  <a16:creationId xmlns:a16="http://schemas.microsoft.com/office/drawing/2014/main" id="{22C8D39E-B24A-CBE0-6719-8FDE63A54AA7}"/>
                </a:ext>
              </a:extLst>
            </p:cNvPr>
            <p:cNvGrpSpPr>
              <a:grpSpLocks/>
            </p:cNvGrpSpPr>
            <p:nvPr/>
          </p:nvGrpSpPr>
          <p:grpSpPr bwMode="auto">
            <a:xfrm>
              <a:off x="1214" y="2796"/>
              <a:ext cx="626" cy="207"/>
              <a:chOff x="1214" y="2796"/>
              <a:chExt cx="626" cy="207"/>
            </a:xfrm>
          </p:grpSpPr>
          <p:sp>
            <p:nvSpPr>
              <p:cNvPr id="73736" name="Line 8">
                <a:extLst>
                  <a:ext uri="{FF2B5EF4-FFF2-40B4-BE49-F238E27FC236}">
                    <a16:creationId xmlns:a16="http://schemas.microsoft.com/office/drawing/2014/main" id="{08F2278A-9D6F-BD22-4893-4D8ED0BC06E3}"/>
                  </a:ext>
                </a:extLst>
              </p:cNvPr>
              <p:cNvSpPr>
                <a:spLocks noChangeShapeType="1"/>
              </p:cNvSpPr>
              <p:nvPr/>
            </p:nvSpPr>
            <p:spPr bwMode="auto">
              <a:xfrm flipH="1">
                <a:off x="1585" y="2806"/>
                <a:ext cx="100" cy="14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73737" name="Rectangle 9">
                <a:extLst>
                  <a:ext uri="{FF2B5EF4-FFF2-40B4-BE49-F238E27FC236}">
                    <a16:creationId xmlns:a16="http://schemas.microsoft.com/office/drawing/2014/main" id="{394029EA-E759-C4C6-BB19-EC2172A66141}"/>
                  </a:ext>
                </a:extLst>
              </p:cNvPr>
              <p:cNvSpPr>
                <a:spLocks noChangeArrowheads="1"/>
              </p:cNvSpPr>
              <p:nvPr/>
            </p:nvSpPr>
            <p:spPr bwMode="auto">
              <a:xfrm>
                <a:off x="1809" y="2833"/>
                <a:ext cx="31"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a:solidFill>
                      <a:srgbClr val="000000"/>
                    </a:solidFill>
                    <a:latin typeface="Times New Roman" panose="02020603050405020304" pitchFamily="18" charset="0"/>
                  </a:rPr>
                  <a:t>1</a:t>
                </a:r>
                <a:endParaRPr lang="en-US" altLang="en-US" sz="2000">
                  <a:solidFill>
                    <a:srgbClr val="8901F3"/>
                  </a:solidFill>
                  <a:latin typeface="Times New Roman" panose="02020603050405020304" pitchFamily="18" charset="0"/>
                </a:endParaRPr>
              </a:p>
            </p:txBody>
          </p:sp>
          <p:sp>
            <p:nvSpPr>
              <p:cNvPr id="73738" name="Rectangle 10">
                <a:extLst>
                  <a:ext uri="{FF2B5EF4-FFF2-40B4-BE49-F238E27FC236}">
                    <a16:creationId xmlns:a16="http://schemas.microsoft.com/office/drawing/2014/main" id="{64D5A248-268F-AF3A-FE63-DBB47D4BC80A}"/>
                  </a:ext>
                </a:extLst>
              </p:cNvPr>
              <p:cNvSpPr>
                <a:spLocks noChangeArrowheads="1"/>
              </p:cNvSpPr>
              <p:nvPr/>
            </p:nvSpPr>
            <p:spPr bwMode="auto">
              <a:xfrm>
                <a:off x="1597" y="2796"/>
                <a:ext cx="20"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a:solidFill>
                      <a:srgbClr val="000000"/>
                    </a:solidFill>
                    <a:latin typeface="Times New Roman" panose="02020603050405020304" pitchFamily="18" charset="0"/>
                  </a:rPr>
                  <a:t>)</a:t>
                </a:r>
                <a:endParaRPr lang="en-US" altLang="en-US" sz="2000">
                  <a:solidFill>
                    <a:srgbClr val="8901F3"/>
                  </a:solidFill>
                  <a:latin typeface="Times New Roman" panose="02020603050405020304" pitchFamily="18" charset="0"/>
                </a:endParaRPr>
              </a:p>
            </p:txBody>
          </p:sp>
          <p:sp>
            <p:nvSpPr>
              <p:cNvPr id="73739" name="Rectangle 11">
                <a:extLst>
                  <a:ext uri="{FF2B5EF4-FFF2-40B4-BE49-F238E27FC236}">
                    <a16:creationId xmlns:a16="http://schemas.microsoft.com/office/drawing/2014/main" id="{046E380A-1A4F-C3A9-91FE-24573FA1753E}"/>
                  </a:ext>
                </a:extLst>
              </p:cNvPr>
              <p:cNvSpPr>
                <a:spLocks noChangeArrowheads="1"/>
              </p:cNvSpPr>
              <p:nvPr/>
            </p:nvSpPr>
            <p:spPr bwMode="auto">
              <a:xfrm>
                <a:off x="1564" y="2796"/>
                <a:ext cx="31"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a:solidFill>
                      <a:srgbClr val="000000"/>
                    </a:solidFill>
                    <a:latin typeface="Times New Roman" panose="02020603050405020304" pitchFamily="18" charset="0"/>
                  </a:rPr>
                  <a:t>1</a:t>
                </a:r>
                <a:endParaRPr lang="en-US" altLang="en-US" sz="2000">
                  <a:solidFill>
                    <a:srgbClr val="8901F3"/>
                  </a:solidFill>
                  <a:latin typeface="Times New Roman" panose="02020603050405020304" pitchFamily="18" charset="0"/>
                </a:endParaRPr>
              </a:p>
            </p:txBody>
          </p:sp>
          <p:sp>
            <p:nvSpPr>
              <p:cNvPr id="73740" name="Rectangle 12">
                <a:extLst>
                  <a:ext uri="{FF2B5EF4-FFF2-40B4-BE49-F238E27FC236}">
                    <a16:creationId xmlns:a16="http://schemas.microsoft.com/office/drawing/2014/main" id="{C9535A72-F946-A4F7-2DAE-0631CF01D80E}"/>
                  </a:ext>
                </a:extLst>
              </p:cNvPr>
              <p:cNvSpPr>
                <a:spLocks noChangeArrowheads="1"/>
              </p:cNvSpPr>
              <p:nvPr/>
            </p:nvSpPr>
            <p:spPr bwMode="auto">
              <a:xfrm>
                <a:off x="1520" y="2796"/>
                <a:ext cx="20"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a:solidFill>
                      <a:srgbClr val="000000"/>
                    </a:solidFill>
                    <a:latin typeface="Times New Roman" panose="02020603050405020304" pitchFamily="18" charset="0"/>
                  </a:rPr>
                  <a:t>(</a:t>
                </a:r>
                <a:endParaRPr lang="en-US" altLang="en-US" sz="2000">
                  <a:solidFill>
                    <a:srgbClr val="8901F3"/>
                  </a:solidFill>
                  <a:latin typeface="Times New Roman" panose="02020603050405020304" pitchFamily="18" charset="0"/>
                </a:endParaRPr>
              </a:p>
            </p:txBody>
          </p:sp>
          <p:sp>
            <p:nvSpPr>
              <p:cNvPr id="73741" name="Rectangle 13">
                <a:extLst>
                  <a:ext uri="{FF2B5EF4-FFF2-40B4-BE49-F238E27FC236}">
                    <a16:creationId xmlns:a16="http://schemas.microsoft.com/office/drawing/2014/main" id="{718240FA-46F2-C324-3D62-1B202A79555B}"/>
                  </a:ext>
                </a:extLst>
              </p:cNvPr>
              <p:cNvSpPr>
                <a:spLocks noChangeArrowheads="1"/>
              </p:cNvSpPr>
              <p:nvPr/>
            </p:nvSpPr>
            <p:spPr bwMode="auto">
              <a:xfrm>
                <a:off x="1420" y="2833"/>
                <a:ext cx="31"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a:solidFill>
                      <a:srgbClr val="000000"/>
                    </a:solidFill>
                    <a:latin typeface="Times New Roman" panose="02020603050405020304" pitchFamily="18" charset="0"/>
                  </a:rPr>
                  <a:t>*</a:t>
                </a:r>
                <a:endParaRPr lang="en-US" altLang="en-US" sz="2000">
                  <a:solidFill>
                    <a:srgbClr val="8901F3"/>
                  </a:solidFill>
                  <a:latin typeface="Times New Roman" panose="02020603050405020304" pitchFamily="18" charset="0"/>
                </a:endParaRPr>
              </a:p>
            </p:txBody>
          </p:sp>
          <p:sp>
            <p:nvSpPr>
              <p:cNvPr id="73742" name="Rectangle 14">
                <a:extLst>
                  <a:ext uri="{FF2B5EF4-FFF2-40B4-BE49-F238E27FC236}">
                    <a16:creationId xmlns:a16="http://schemas.microsoft.com/office/drawing/2014/main" id="{8E609F80-048A-35A4-D9B4-0499C0D4E86F}"/>
                  </a:ext>
                </a:extLst>
              </p:cNvPr>
              <p:cNvSpPr>
                <a:spLocks noChangeArrowheads="1"/>
              </p:cNvSpPr>
              <p:nvPr/>
            </p:nvSpPr>
            <p:spPr bwMode="auto">
              <a:xfrm>
                <a:off x="1376" y="2833"/>
                <a:ext cx="31"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a:solidFill>
                      <a:srgbClr val="000000"/>
                    </a:solidFill>
                    <a:latin typeface="Times New Roman" panose="02020603050405020304" pitchFamily="18" charset="0"/>
                  </a:rPr>
                  <a:t>1</a:t>
                </a:r>
                <a:endParaRPr lang="en-US" altLang="en-US" sz="2000">
                  <a:solidFill>
                    <a:srgbClr val="8901F3"/>
                  </a:solidFill>
                  <a:latin typeface="Times New Roman" panose="02020603050405020304" pitchFamily="18" charset="0"/>
                </a:endParaRPr>
              </a:p>
            </p:txBody>
          </p:sp>
          <p:sp>
            <p:nvSpPr>
              <p:cNvPr id="73743" name="Rectangle 15">
                <a:extLst>
                  <a:ext uri="{FF2B5EF4-FFF2-40B4-BE49-F238E27FC236}">
                    <a16:creationId xmlns:a16="http://schemas.microsoft.com/office/drawing/2014/main" id="{2CFB0B02-5160-786C-E52A-854A87141C98}"/>
                  </a:ext>
                </a:extLst>
              </p:cNvPr>
              <p:cNvSpPr>
                <a:spLocks noChangeArrowheads="1"/>
              </p:cNvSpPr>
              <p:nvPr/>
            </p:nvSpPr>
            <p:spPr bwMode="auto">
              <a:xfrm>
                <a:off x="1779" y="2833"/>
                <a:ext cx="27"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i="1">
                    <a:solidFill>
                      <a:srgbClr val="000000"/>
                    </a:solidFill>
                    <a:latin typeface="Times New Roman" panose="02020603050405020304" pitchFamily="18" charset="0"/>
                  </a:rPr>
                  <a:t>v</a:t>
                </a:r>
                <a:endParaRPr lang="en-US" altLang="en-US" sz="2000">
                  <a:solidFill>
                    <a:srgbClr val="8901F3"/>
                  </a:solidFill>
                  <a:latin typeface="Times New Roman" panose="02020603050405020304" pitchFamily="18" charset="0"/>
                </a:endParaRPr>
              </a:p>
            </p:txBody>
          </p:sp>
          <p:sp>
            <p:nvSpPr>
              <p:cNvPr id="73744" name="Rectangle 16">
                <a:extLst>
                  <a:ext uri="{FF2B5EF4-FFF2-40B4-BE49-F238E27FC236}">
                    <a16:creationId xmlns:a16="http://schemas.microsoft.com/office/drawing/2014/main" id="{749391F6-61A3-AE75-F4EB-5512AF6A3F4D}"/>
                  </a:ext>
                </a:extLst>
              </p:cNvPr>
              <p:cNvSpPr>
                <a:spLocks noChangeArrowheads="1"/>
              </p:cNvSpPr>
              <p:nvPr/>
            </p:nvSpPr>
            <p:spPr bwMode="auto">
              <a:xfrm>
                <a:off x="1636" y="2874"/>
                <a:ext cx="47" cy="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i="1">
                    <a:solidFill>
                      <a:srgbClr val="000000"/>
                    </a:solidFill>
                    <a:latin typeface="Times New Roman" panose="02020603050405020304" pitchFamily="18" charset="0"/>
                  </a:rPr>
                  <a:t>dt</a:t>
                </a:r>
                <a:endParaRPr lang="en-US" altLang="en-US" sz="2000">
                  <a:solidFill>
                    <a:srgbClr val="8901F3"/>
                  </a:solidFill>
                  <a:latin typeface="Times New Roman" panose="02020603050405020304" pitchFamily="18" charset="0"/>
                </a:endParaRPr>
              </a:p>
            </p:txBody>
          </p:sp>
          <p:sp>
            <p:nvSpPr>
              <p:cNvPr id="73745" name="Rectangle 17">
                <a:extLst>
                  <a:ext uri="{FF2B5EF4-FFF2-40B4-BE49-F238E27FC236}">
                    <a16:creationId xmlns:a16="http://schemas.microsoft.com/office/drawing/2014/main" id="{03D1AAB7-18BF-4224-7576-3F28276CAEE4}"/>
                  </a:ext>
                </a:extLst>
              </p:cNvPr>
              <p:cNvSpPr>
                <a:spLocks noChangeArrowheads="1"/>
              </p:cNvSpPr>
              <p:nvPr/>
            </p:nvSpPr>
            <p:spPr bwMode="auto">
              <a:xfrm>
                <a:off x="1546" y="2796"/>
                <a:ext cx="17"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i="1">
                    <a:solidFill>
                      <a:srgbClr val="000000"/>
                    </a:solidFill>
                    <a:latin typeface="Times New Roman" panose="02020603050405020304" pitchFamily="18" charset="0"/>
                  </a:rPr>
                  <a:t>i</a:t>
                </a:r>
                <a:endParaRPr lang="en-US" altLang="en-US" sz="2000">
                  <a:solidFill>
                    <a:srgbClr val="8901F3"/>
                  </a:solidFill>
                  <a:latin typeface="Times New Roman" panose="02020603050405020304" pitchFamily="18" charset="0"/>
                </a:endParaRPr>
              </a:p>
            </p:txBody>
          </p:sp>
          <p:sp>
            <p:nvSpPr>
              <p:cNvPr id="73746" name="Rectangle 18">
                <a:extLst>
                  <a:ext uri="{FF2B5EF4-FFF2-40B4-BE49-F238E27FC236}">
                    <a16:creationId xmlns:a16="http://schemas.microsoft.com/office/drawing/2014/main" id="{44BDCF37-1756-370E-6EC0-4E23A6D60084}"/>
                  </a:ext>
                </a:extLst>
              </p:cNvPr>
              <p:cNvSpPr>
                <a:spLocks noChangeArrowheads="1"/>
              </p:cNvSpPr>
              <p:nvPr/>
            </p:nvSpPr>
            <p:spPr bwMode="auto">
              <a:xfrm>
                <a:off x="1471" y="2796"/>
                <a:ext cx="31"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i="1">
                    <a:solidFill>
                      <a:srgbClr val="000000"/>
                    </a:solidFill>
                    <a:latin typeface="Times New Roman" panose="02020603050405020304" pitchFamily="18" charset="0"/>
                  </a:rPr>
                  <a:t>d</a:t>
                </a:r>
                <a:endParaRPr lang="en-US" altLang="en-US" sz="2000">
                  <a:solidFill>
                    <a:srgbClr val="8901F3"/>
                  </a:solidFill>
                  <a:latin typeface="Times New Roman" panose="02020603050405020304" pitchFamily="18" charset="0"/>
                </a:endParaRPr>
              </a:p>
            </p:txBody>
          </p:sp>
          <p:sp>
            <p:nvSpPr>
              <p:cNvPr id="73747" name="Rectangle 19">
                <a:extLst>
                  <a:ext uri="{FF2B5EF4-FFF2-40B4-BE49-F238E27FC236}">
                    <a16:creationId xmlns:a16="http://schemas.microsoft.com/office/drawing/2014/main" id="{AD653512-6770-1214-5FF0-F32EC5ECCF4D}"/>
                  </a:ext>
                </a:extLst>
              </p:cNvPr>
              <p:cNvSpPr>
                <a:spLocks noChangeArrowheads="1"/>
              </p:cNvSpPr>
              <p:nvPr/>
            </p:nvSpPr>
            <p:spPr bwMode="auto">
              <a:xfrm>
                <a:off x="1337" y="2833"/>
                <a:ext cx="34"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i="1">
                    <a:solidFill>
                      <a:srgbClr val="000000"/>
                    </a:solidFill>
                    <a:latin typeface="Times New Roman" panose="02020603050405020304" pitchFamily="18" charset="0"/>
                  </a:rPr>
                  <a:t>L</a:t>
                </a:r>
                <a:endParaRPr lang="en-US" altLang="en-US" sz="2000">
                  <a:solidFill>
                    <a:srgbClr val="8901F3"/>
                  </a:solidFill>
                  <a:latin typeface="Times New Roman" panose="02020603050405020304" pitchFamily="18" charset="0"/>
                </a:endParaRPr>
              </a:p>
            </p:txBody>
          </p:sp>
          <p:sp>
            <p:nvSpPr>
              <p:cNvPr id="73748" name="Rectangle 20">
                <a:extLst>
                  <a:ext uri="{FF2B5EF4-FFF2-40B4-BE49-F238E27FC236}">
                    <a16:creationId xmlns:a16="http://schemas.microsoft.com/office/drawing/2014/main" id="{45876C40-5EDD-1FFC-F6F3-752E417F5766}"/>
                  </a:ext>
                </a:extLst>
              </p:cNvPr>
              <p:cNvSpPr>
                <a:spLocks noChangeArrowheads="1"/>
              </p:cNvSpPr>
              <p:nvPr/>
            </p:nvSpPr>
            <p:spPr bwMode="auto">
              <a:xfrm>
                <a:off x="1214" y="2833"/>
                <a:ext cx="27"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i="1">
                    <a:solidFill>
                      <a:srgbClr val="000000"/>
                    </a:solidFill>
                    <a:latin typeface="Times New Roman" panose="02020603050405020304" pitchFamily="18" charset="0"/>
                  </a:rPr>
                  <a:t>e</a:t>
                </a:r>
                <a:endParaRPr lang="en-US" altLang="en-US" sz="2000">
                  <a:solidFill>
                    <a:srgbClr val="8901F3"/>
                  </a:solidFill>
                  <a:latin typeface="Times New Roman" panose="02020603050405020304" pitchFamily="18" charset="0"/>
                </a:endParaRPr>
              </a:p>
            </p:txBody>
          </p:sp>
          <p:sp>
            <p:nvSpPr>
              <p:cNvPr id="73749" name="Rectangle 21">
                <a:extLst>
                  <a:ext uri="{FF2B5EF4-FFF2-40B4-BE49-F238E27FC236}">
                    <a16:creationId xmlns:a16="http://schemas.microsoft.com/office/drawing/2014/main" id="{4DDACFD9-8D36-07B1-39ED-08E6F22320D1}"/>
                  </a:ext>
                </a:extLst>
              </p:cNvPr>
              <p:cNvSpPr>
                <a:spLocks noChangeArrowheads="1"/>
              </p:cNvSpPr>
              <p:nvPr/>
            </p:nvSpPr>
            <p:spPr bwMode="auto">
              <a:xfrm>
                <a:off x="1719" y="2823"/>
                <a:ext cx="34"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a:solidFill>
                      <a:srgbClr val="000000"/>
                    </a:solidFill>
                    <a:latin typeface="Symbol" panose="05050102010706020507" pitchFamily="18" charset="2"/>
                  </a:rPr>
                  <a:t>+</a:t>
                </a:r>
                <a:endParaRPr lang="en-US" altLang="en-US" sz="2000">
                  <a:solidFill>
                    <a:srgbClr val="8901F3"/>
                  </a:solidFill>
                  <a:latin typeface="Times New Roman" panose="02020603050405020304" pitchFamily="18" charset="0"/>
                </a:endParaRPr>
              </a:p>
            </p:txBody>
          </p:sp>
          <p:sp>
            <p:nvSpPr>
              <p:cNvPr id="73750" name="Rectangle 22">
                <a:extLst>
                  <a:ext uri="{FF2B5EF4-FFF2-40B4-BE49-F238E27FC236}">
                    <a16:creationId xmlns:a16="http://schemas.microsoft.com/office/drawing/2014/main" id="{9F72896A-773D-3B44-E0B1-23C148D3F30F}"/>
                  </a:ext>
                </a:extLst>
              </p:cNvPr>
              <p:cNvSpPr>
                <a:spLocks noChangeArrowheads="1"/>
              </p:cNvSpPr>
              <p:nvPr/>
            </p:nvSpPr>
            <p:spPr bwMode="auto">
              <a:xfrm>
                <a:off x="1270" y="2823"/>
                <a:ext cx="34"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a:solidFill>
                      <a:srgbClr val="000000"/>
                    </a:solidFill>
                    <a:latin typeface="Symbol" panose="05050102010706020507" pitchFamily="18" charset="2"/>
                  </a:rPr>
                  <a:t>=</a:t>
                </a:r>
                <a:endParaRPr lang="en-US" altLang="en-US" sz="2000">
                  <a:solidFill>
                    <a:srgbClr val="8901F3"/>
                  </a:solidFill>
                  <a:latin typeface="Times New Roman" panose="02020603050405020304" pitchFamily="18" charset="0"/>
                </a:endParaRPr>
              </a:p>
            </p:txBody>
          </p:sp>
        </p:grpSp>
        <p:grpSp>
          <p:nvGrpSpPr>
            <p:cNvPr id="73764" name="Group 36">
              <a:extLst>
                <a:ext uri="{FF2B5EF4-FFF2-40B4-BE49-F238E27FC236}">
                  <a16:creationId xmlns:a16="http://schemas.microsoft.com/office/drawing/2014/main" id="{7A1CD7B2-71B7-EF89-8006-D76231349738}"/>
                </a:ext>
              </a:extLst>
            </p:cNvPr>
            <p:cNvGrpSpPr>
              <a:grpSpLocks/>
            </p:cNvGrpSpPr>
            <p:nvPr/>
          </p:nvGrpSpPr>
          <p:grpSpPr bwMode="auto">
            <a:xfrm>
              <a:off x="1214" y="3062"/>
              <a:ext cx="513" cy="140"/>
              <a:chOff x="1214" y="3062"/>
              <a:chExt cx="513" cy="140"/>
            </a:xfrm>
          </p:grpSpPr>
          <p:sp>
            <p:nvSpPr>
              <p:cNvPr id="73753" name="Rectangle 25">
                <a:extLst>
                  <a:ext uri="{FF2B5EF4-FFF2-40B4-BE49-F238E27FC236}">
                    <a16:creationId xmlns:a16="http://schemas.microsoft.com/office/drawing/2014/main" id="{19889DB2-9C53-3DB4-2B14-9DF93B5C295D}"/>
                  </a:ext>
                </a:extLst>
              </p:cNvPr>
              <p:cNvSpPr>
                <a:spLocks noChangeArrowheads="1"/>
              </p:cNvSpPr>
              <p:nvPr/>
            </p:nvSpPr>
            <p:spPr bwMode="auto">
              <a:xfrm>
                <a:off x="1696" y="3072"/>
                <a:ext cx="31"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a:solidFill>
                      <a:srgbClr val="000000"/>
                    </a:solidFill>
                    <a:latin typeface="Times New Roman" panose="02020603050405020304" pitchFamily="18" charset="0"/>
                  </a:rPr>
                  <a:t>2</a:t>
                </a:r>
                <a:endParaRPr lang="en-US" altLang="en-US" sz="2000">
                  <a:solidFill>
                    <a:srgbClr val="8901F3"/>
                  </a:solidFill>
                  <a:latin typeface="Times New Roman" panose="02020603050405020304" pitchFamily="18" charset="0"/>
                </a:endParaRPr>
              </a:p>
            </p:txBody>
          </p:sp>
          <p:sp>
            <p:nvSpPr>
              <p:cNvPr id="73754" name="Rectangle 26">
                <a:extLst>
                  <a:ext uri="{FF2B5EF4-FFF2-40B4-BE49-F238E27FC236}">
                    <a16:creationId xmlns:a16="http://schemas.microsoft.com/office/drawing/2014/main" id="{F674D855-F2A5-8BEF-D529-3C0344191551}"/>
                  </a:ext>
                </a:extLst>
              </p:cNvPr>
              <p:cNvSpPr>
                <a:spLocks noChangeArrowheads="1"/>
              </p:cNvSpPr>
              <p:nvPr/>
            </p:nvSpPr>
            <p:spPr bwMode="auto">
              <a:xfrm>
                <a:off x="1542" y="3072"/>
                <a:ext cx="31"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a:solidFill>
                      <a:srgbClr val="000000"/>
                    </a:solidFill>
                    <a:latin typeface="Times New Roman" panose="02020603050405020304" pitchFamily="18" charset="0"/>
                  </a:rPr>
                  <a:t>2</a:t>
                </a:r>
                <a:endParaRPr lang="en-US" altLang="en-US" sz="2000">
                  <a:solidFill>
                    <a:srgbClr val="8901F3"/>
                  </a:solidFill>
                  <a:latin typeface="Times New Roman" panose="02020603050405020304" pitchFamily="18" charset="0"/>
                </a:endParaRPr>
              </a:p>
            </p:txBody>
          </p:sp>
          <p:sp>
            <p:nvSpPr>
              <p:cNvPr id="73755" name="Rectangle 27">
                <a:extLst>
                  <a:ext uri="{FF2B5EF4-FFF2-40B4-BE49-F238E27FC236}">
                    <a16:creationId xmlns:a16="http://schemas.microsoft.com/office/drawing/2014/main" id="{6C0C7FA2-6804-B737-A5E4-82D19830471D}"/>
                  </a:ext>
                </a:extLst>
              </p:cNvPr>
              <p:cNvSpPr>
                <a:spLocks noChangeArrowheads="1"/>
              </p:cNvSpPr>
              <p:nvPr/>
            </p:nvSpPr>
            <p:spPr bwMode="auto">
              <a:xfrm>
                <a:off x="1436" y="3072"/>
                <a:ext cx="31"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a:solidFill>
                      <a:srgbClr val="000000"/>
                    </a:solidFill>
                    <a:latin typeface="Times New Roman" panose="02020603050405020304" pitchFamily="18" charset="0"/>
                  </a:rPr>
                  <a:t>*</a:t>
                </a:r>
                <a:endParaRPr lang="en-US" altLang="en-US" sz="2000">
                  <a:solidFill>
                    <a:srgbClr val="8901F3"/>
                  </a:solidFill>
                  <a:latin typeface="Times New Roman" panose="02020603050405020304" pitchFamily="18" charset="0"/>
                </a:endParaRPr>
              </a:p>
            </p:txBody>
          </p:sp>
          <p:sp>
            <p:nvSpPr>
              <p:cNvPr id="73756" name="Rectangle 28">
                <a:extLst>
                  <a:ext uri="{FF2B5EF4-FFF2-40B4-BE49-F238E27FC236}">
                    <a16:creationId xmlns:a16="http://schemas.microsoft.com/office/drawing/2014/main" id="{0B5E0402-B164-E30F-8DF3-68FE13A00580}"/>
                  </a:ext>
                </a:extLst>
              </p:cNvPr>
              <p:cNvSpPr>
                <a:spLocks noChangeArrowheads="1"/>
              </p:cNvSpPr>
              <p:nvPr/>
            </p:nvSpPr>
            <p:spPr bwMode="auto">
              <a:xfrm>
                <a:off x="1386" y="3072"/>
                <a:ext cx="31"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a:solidFill>
                      <a:srgbClr val="000000"/>
                    </a:solidFill>
                    <a:latin typeface="Times New Roman" panose="02020603050405020304" pitchFamily="18" charset="0"/>
                  </a:rPr>
                  <a:t>2</a:t>
                </a:r>
                <a:endParaRPr lang="en-US" altLang="en-US" sz="2000">
                  <a:solidFill>
                    <a:srgbClr val="8901F3"/>
                  </a:solidFill>
                  <a:latin typeface="Times New Roman" panose="02020603050405020304" pitchFamily="18" charset="0"/>
                </a:endParaRPr>
              </a:p>
            </p:txBody>
          </p:sp>
          <p:sp>
            <p:nvSpPr>
              <p:cNvPr id="73757" name="Rectangle 29">
                <a:extLst>
                  <a:ext uri="{FF2B5EF4-FFF2-40B4-BE49-F238E27FC236}">
                    <a16:creationId xmlns:a16="http://schemas.microsoft.com/office/drawing/2014/main" id="{8D043B61-6465-11C8-E1F0-13F54BFDE557}"/>
                  </a:ext>
                </a:extLst>
              </p:cNvPr>
              <p:cNvSpPr>
                <a:spLocks noChangeArrowheads="1"/>
              </p:cNvSpPr>
              <p:nvPr/>
            </p:nvSpPr>
            <p:spPr bwMode="auto">
              <a:xfrm>
                <a:off x="1244" y="3072"/>
                <a:ext cx="31"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a:solidFill>
                      <a:srgbClr val="000000"/>
                    </a:solidFill>
                    <a:latin typeface="Times New Roman" panose="02020603050405020304" pitchFamily="18" charset="0"/>
                  </a:rPr>
                  <a:t>1</a:t>
                </a:r>
                <a:endParaRPr lang="en-US" altLang="en-US" sz="2000">
                  <a:solidFill>
                    <a:srgbClr val="8901F3"/>
                  </a:solidFill>
                  <a:latin typeface="Times New Roman" panose="02020603050405020304" pitchFamily="18" charset="0"/>
                </a:endParaRPr>
              </a:p>
            </p:txBody>
          </p:sp>
          <p:sp>
            <p:nvSpPr>
              <p:cNvPr id="73758" name="Rectangle 30">
                <a:extLst>
                  <a:ext uri="{FF2B5EF4-FFF2-40B4-BE49-F238E27FC236}">
                    <a16:creationId xmlns:a16="http://schemas.microsoft.com/office/drawing/2014/main" id="{1AB80AA9-54CF-99DC-5723-DCC618A904CA}"/>
                  </a:ext>
                </a:extLst>
              </p:cNvPr>
              <p:cNvSpPr>
                <a:spLocks noChangeArrowheads="1"/>
              </p:cNvSpPr>
              <p:nvPr/>
            </p:nvSpPr>
            <p:spPr bwMode="auto">
              <a:xfrm>
                <a:off x="1657" y="3072"/>
                <a:ext cx="27" cy="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i="1">
                    <a:solidFill>
                      <a:srgbClr val="000000"/>
                    </a:solidFill>
                    <a:latin typeface="Times New Roman" panose="02020603050405020304" pitchFamily="18" charset="0"/>
                  </a:rPr>
                  <a:t>v</a:t>
                </a:r>
                <a:endParaRPr lang="en-US" altLang="en-US" sz="2000">
                  <a:solidFill>
                    <a:srgbClr val="8901F3"/>
                  </a:solidFill>
                  <a:latin typeface="Times New Roman" panose="02020603050405020304" pitchFamily="18" charset="0"/>
                </a:endParaRPr>
              </a:p>
            </p:txBody>
          </p:sp>
          <p:sp>
            <p:nvSpPr>
              <p:cNvPr id="73759" name="Rectangle 31">
                <a:extLst>
                  <a:ext uri="{FF2B5EF4-FFF2-40B4-BE49-F238E27FC236}">
                    <a16:creationId xmlns:a16="http://schemas.microsoft.com/office/drawing/2014/main" id="{AA6145C1-BCE1-C576-32CC-1AEF339235F6}"/>
                  </a:ext>
                </a:extLst>
              </p:cNvPr>
              <p:cNvSpPr>
                <a:spLocks noChangeArrowheads="1"/>
              </p:cNvSpPr>
              <p:nvPr/>
            </p:nvSpPr>
            <p:spPr bwMode="auto">
              <a:xfrm>
                <a:off x="1490" y="3072"/>
                <a:ext cx="37"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i="1">
                    <a:solidFill>
                      <a:srgbClr val="000000"/>
                    </a:solidFill>
                    <a:latin typeface="Times New Roman" panose="02020603050405020304" pitchFamily="18" charset="0"/>
                  </a:rPr>
                  <a:t>R</a:t>
                </a:r>
                <a:endParaRPr lang="en-US" altLang="en-US" sz="2000">
                  <a:solidFill>
                    <a:srgbClr val="8901F3"/>
                  </a:solidFill>
                  <a:latin typeface="Times New Roman" panose="02020603050405020304" pitchFamily="18" charset="0"/>
                </a:endParaRPr>
              </a:p>
            </p:txBody>
          </p:sp>
          <p:sp>
            <p:nvSpPr>
              <p:cNvPr id="73760" name="Rectangle 32">
                <a:extLst>
                  <a:ext uri="{FF2B5EF4-FFF2-40B4-BE49-F238E27FC236}">
                    <a16:creationId xmlns:a16="http://schemas.microsoft.com/office/drawing/2014/main" id="{CC746501-2D99-B901-877F-D0730584A67A}"/>
                  </a:ext>
                </a:extLst>
              </p:cNvPr>
              <p:cNvSpPr>
                <a:spLocks noChangeArrowheads="1"/>
              </p:cNvSpPr>
              <p:nvPr/>
            </p:nvSpPr>
            <p:spPr bwMode="auto">
              <a:xfrm>
                <a:off x="1360" y="3072"/>
                <a:ext cx="17" cy="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i="1">
                    <a:solidFill>
                      <a:srgbClr val="000000"/>
                    </a:solidFill>
                    <a:latin typeface="Times New Roman" panose="02020603050405020304" pitchFamily="18" charset="0"/>
                  </a:rPr>
                  <a:t>i</a:t>
                </a:r>
                <a:endParaRPr lang="en-US" altLang="en-US" sz="2000">
                  <a:solidFill>
                    <a:srgbClr val="8901F3"/>
                  </a:solidFill>
                  <a:latin typeface="Times New Roman" panose="02020603050405020304" pitchFamily="18" charset="0"/>
                </a:endParaRPr>
              </a:p>
            </p:txBody>
          </p:sp>
          <p:sp>
            <p:nvSpPr>
              <p:cNvPr id="73761" name="Rectangle 33">
                <a:extLst>
                  <a:ext uri="{FF2B5EF4-FFF2-40B4-BE49-F238E27FC236}">
                    <a16:creationId xmlns:a16="http://schemas.microsoft.com/office/drawing/2014/main" id="{B1DE0D0C-6AA0-3580-289D-E97F3B04F276}"/>
                  </a:ext>
                </a:extLst>
              </p:cNvPr>
              <p:cNvSpPr>
                <a:spLocks noChangeArrowheads="1"/>
              </p:cNvSpPr>
              <p:nvPr/>
            </p:nvSpPr>
            <p:spPr bwMode="auto">
              <a:xfrm>
                <a:off x="1214" y="3072"/>
                <a:ext cx="27" cy="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i="1">
                    <a:solidFill>
                      <a:srgbClr val="000000"/>
                    </a:solidFill>
                    <a:latin typeface="Times New Roman" panose="02020603050405020304" pitchFamily="18" charset="0"/>
                  </a:rPr>
                  <a:t>v</a:t>
                </a:r>
                <a:endParaRPr lang="en-US" altLang="en-US" sz="2000">
                  <a:solidFill>
                    <a:srgbClr val="8901F3"/>
                  </a:solidFill>
                  <a:latin typeface="Times New Roman" panose="02020603050405020304" pitchFamily="18" charset="0"/>
                </a:endParaRPr>
              </a:p>
            </p:txBody>
          </p:sp>
          <p:sp>
            <p:nvSpPr>
              <p:cNvPr id="73762" name="Rectangle 34">
                <a:extLst>
                  <a:ext uri="{FF2B5EF4-FFF2-40B4-BE49-F238E27FC236}">
                    <a16:creationId xmlns:a16="http://schemas.microsoft.com/office/drawing/2014/main" id="{AE209D7A-48D9-A000-BF08-365DD965A095}"/>
                  </a:ext>
                </a:extLst>
              </p:cNvPr>
              <p:cNvSpPr>
                <a:spLocks noChangeArrowheads="1"/>
              </p:cNvSpPr>
              <p:nvPr/>
            </p:nvSpPr>
            <p:spPr bwMode="auto">
              <a:xfrm>
                <a:off x="1597" y="3062"/>
                <a:ext cx="34"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a:solidFill>
                      <a:srgbClr val="000000"/>
                    </a:solidFill>
                    <a:latin typeface="Symbol" panose="05050102010706020507" pitchFamily="18" charset="2"/>
                  </a:rPr>
                  <a:t>+</a:t>
                </a:r>
                <a:endParaRPr lang="en-US" altLang="en-US" sz="2000">
                  <a:solidFill>
                    <a:srgbClr val="8901F3"/>
                  </a:solidFill>
                  <a:latin typeface="Times New Roman" panose="02020603050405020304" pitchFamily="18" charset="0"/>
                </a:endParaRPr>
              </a:p>
            </p:txBody>
          </p:sp>
          <p:sp>
            <p:nvSpPr>
              <p:cNvPr id="73763" name="Rectangle 35">
                <a:extLst>
                  <a:ext uri="{FF2B5EF4-FFF2-40B4-BE49-F238E27FC236}">
                    <a16:creationId xmlns:a16="http://schemas.microsoft.com/office/drawing/2014/main" id="{5AA70D84-0841-CEC1-DBD6-74C7C5F81203}"/>
                  </a:ext>
                </a:extLst>
              </p:cNvPr>
              <p:cNvSpPr>
                <a:spLocks noChangeArrowheads="1"/>
              </p:cNvSpPr>
              <p:nvPr/>
            </p:nvSpPr>
            <p:spPr bwMode="auto">
              <a:xfrm>
                <a:off x="1297" y="3062"/>
                <a:ext cx="34"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a:solidFill>
                      <a:srgbClr val="000000"/>
                    </a:solidFill>
                    <a:latin typeface="Symbol" panose="05050102010706020507" pitchFamily="18" charset="2"/>
                  </a:rPr>
                  <a:t>=</a:t>
                </a:r>
                <a:endParaRPr lang="en-US" altLang="en-US" sz="2000">
                  <a:solidFill>
                    <a:srgbClr val="8901F3"/>
                  </a:solidFill>
                  <a:latin typeface="Times New Roman" panose="02020603050405020304" pitchFamily="18" charset="0"/>
                </a:endParaRPr>
              </a:p>
            </p:txBody>
          </p:sp>
        </p:grpSp>
        <p:grpSp>
          <p:nvGrpSpPr>
            <p:cNvPr id="73779" name="Group 51">
              <a:extLst>
                <a:ext uri="{FF2B5EF4-FFF2-40B4-BE49-F238E27FC236}">
                  <a16:creationId xmlns:a16="http://schemas.microsoft.com/office/drawing/2014/main" id="{955D016C-0E51-6842-B6A4-A10AD69C6E41}"/>
                </a:ext>
              </a:extLst>
            </p:cNvPr>
            <p:cNvGrpSpPr>
              <a:grpSpLocks/>
            </p:cNvGrpSpPr>
            <p:nvPr/>
          </p:nvGrpSpPr>
          <p:grpSpPr bwMode="auto">
            <a:xfrm>
              <a:off x="1212" y="3271"/>
              <a:ext cx="553" cy="208"/>
              <a:chOff x="1212" y="3271"/>
              <a:chExt cx="553" cy="208"/>
            </a:xfrm>
          </p:grpSpPr>
          <p:sp>
            <p:nvSpPr>
              <p:cNvPr id="73766" name="Line 38">
                <a:extLst>
                  <a:ext uri="{FF2B5EF4-FFF2-40B4-BE49-F238E27FC236}">
                    <a16:creationId xmlns:a16="http://schemas.microsoft.com/office/drawing/2014/main" id="{0F520B5F-7B40-F97C-71FA-4F6097871F0D}"/>
                  </a:ext>
                </a:extLst>
              </p:cNvPr>
              <p:cNvSpPr>
                <a:spLocks noChangeShapeType="1"/>
              </p:cNvSpPr>
              <p:nvPr/>
            </p:nvSpPr>
            <p:spPr bwMode="auto">
              <a:xfrm flipH="1">
                <a:off x="1664" y="3281"/>
                <a:ext cx="101" cy="14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73767" name="Rectangle 39">
                <a:extLst>
                  <a:ext uri="{FF2B5EF4-FFF2-40B4-BE49-F238E27FC236}">
                    <a16:creationId xmlns:a16="http://schemas.microsoft.com/office/drawing/2014/main" id="{533B3655-5AFB-0FB4-2B17-36E947A2B67A}"/>
                  </a:ext>
                </a:extLst>
              </p:cNvPr>
              <p:cNvSpPr>
                <a:spLocks noChangeArrowheads="1"/>
              </p:cNvSpPr>
              <p:nvPr/>
            </p:nvSpPr>
            <p:spPr bwMode="auto">
              <a:xfrm>
                <a:off x="1716" y="3350"/>
                <a:ext cx="47" cy="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i="1">
                    <a:solidFill>
                      <a:srgbClr val="000000"/>
                    </a:solidFill>
                    <a:latin typeface="Times New Roman" panose="02020603050405020304" pitchFamily="18" charset="0"/>
                  </a:rPr>
                  <a:t>dt</a:t>
                </a:r>
                <a:endParaRPr lang="en-US" altLang="en-US" sz="2000">
                  <a:solidFill>
                    <a:srgbClr val="8901F3"/>
                  </a:solidFill>
                  <a:latin typeface="Times New Roman" panose="02020603050405020304" pitchFamily="18" charset="0"/>
                </a:endParaRPr>
              </a:p>
            </p:txBody>
          </p:sp>
          <p:sp>
            <p:nvSpPr>
              <p:cNvPr id="73768" name="Rectangle 40">
                <a:extLst>
                  <a:ext uri="{FF2B5EF4-FFF2-40B4-BE49-F238E27FC236}">
                    <a16:creationId xmlns:a16="http://schemas.microsoft.com/office/drawing/2014/main" id="{729BDF17-917D-E669-5F5B-66267CDDF9CE}"/>
                  </a:ext>
                </a:extLst>
              </p:cNvPr>
              <p:cNvSpPr>
                <a:spLocks noChangeArrowheads="1"/>
              </p:cNvSpPr>
              <p:nvPr/>
            </p:nvSpPr>
            <p:spPr bwMode="auto">
              <a:xfrm>
                <a:off x="1598" y="3271"/>
                <a:ext cx="27" cy="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i="1">
                    <a:solidFill>
                      <a:srgbClr val="000000"/>
                    </a:solidFill>
                    <a:latin typeface="Times New Roman" panose="02020603050405020304" pitchFamily="18" charset="0"/>
                  </a:rPr>
                  <a:t>v</a:t>
                </a:r>
                <a:endParaRPr lang="en-US" altLang="en-US" sz="2000">
                  <a:solidFill>
                    <a:srgbClr val="8901F3"/>
                  </a:solidFill>
                  <a:latin typeface="Times New Roman" panose="02020603050405020304" pitchFamily="18" charset="0"/>
                </a:endParaRPr>
              </a:p>
            </p:txBody>
          </p:sp>
          <p:sp>
            <p:nvSpPr>
              <p:cNvPr id="73769" name="Rectangle 41">
                <a:extLst>
                  <a:ext uri="{FF2B5EF4-FFF2-40B4-BE49-F238E27FC236}">
                    <a16:creationId xmlns:a16="http://schemas.microsoft.com/office/drawing/2014/main" id="{39CE420A-8CDE-EE82-C902-9E7311197B02}"/>
                  </a:ext>
                </a:extLst>
              </p:cNvPr>
              <p:cNvSpPr>
                <a:spLocks noChangeArrowheads="1"/>
              </p:cNvSpPr>
              <p:nvPr/>
            </p:nvSpPr>
            <p:spPr bwMode="auto">
              <a:xfrm>
                <a:off x="1522" y="3271"/>
                <a:ext cx="31"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i="1">
                    <a:solidFill>
                      <a:srgbClr val="000000"/>
                    </a:solidFill>
                    <a:latin typeface="Times New Roman" panose="02020603050405020304" pitchFamily="18" charset="0"/>
                  </a:rPr>
                  <a:t>d</a:t>
                </a:r>
                <a:endParaRPr lang="en-US" altLang="en-US" sz="2000">
                  <a:solidFill>
                    <a:srgbClr val="8901F3"/>
                  </a:solidFill>
                  <a:latin typeface="Times New Roman" panose="02020603050405020304" pitchFamily="18" charset="0"/>
                </a:endParaRPr>
              </a:p>
            </p:txBody>
          </p:sp>
          <p:sp>
            <p:nvSpPr>
              <p:cNvPr id="73770" name="Rectangle 42">
                <a:extLst>
                  <a:ext uri="{FF2B5EF4-FFF2-40B4-BE49-F238E27FC236}">
                    <a16:creationId xmlns:a16="http://schemas.microsoft.com/office/drawing/2014/main" id="{DB539BF5-3E98-D985-11AA-406FE421468C}"/>
                  </a:ext>
                </a:extLst>
              </p:cNvPr>
              <p:cNvSpPr>
                <a:spLocks noChangeArrowheads="1"/>
              </p:cNvSpPr>
              <p:nvPr/>
            </p:nvSpPr>
            <p:spPr bwMode="auto">
              <a:xfrm>
                <a:off x="1361" y="3308"/>
                <a:ext cx="41"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i="1">
                    <a:solidFill>
                      <a:srgbClr val="000000"/>
                    </a:solidFill>
                    <a:latin typeface="Times New Roman" panose="02020603050405020304" pitchFamily="18" charset="0"/>
                  </a:rPr>
                  <a:t>C</a:t>
                </a:r>
                <a:endParaRPr lang="en-US" altLang="en-US" sz="2000">
                  <a:solidFill>
                    <a:srgbClr val="8901F3"/>
                  </a:solidFill>
                  <a:latin typeface="Times New Roman" panose="02020603050405020304" pitchFamily="18" charset="0"/>
                </a:endParaRPr>
              </a:p>
            </p:txBody>
          </p:sp>
          <p:sp>
            <p:nvSpPr>
              <p:cNvPr id="73771" name="Rectangle 43">
                <a:extLst>
                  <a:ext uri="{FF2B5EF4-FFF2-40B4-BE49-F238E27FC236}">
                    <a16:creationId xmlns:a16="http://schemas.microsoft.com/office/drawing/2014/main" id="{3096E887-E690-D1FA-C2F6-111719427C7C}"/>
                  </a:ext>
                </a:extLst>
              </p:cNvPr>
              <p:cNvSpPr>
                <a:spLocks noChangeArrowheads="1"/>
              </p:cNvSpPr>
              <p:nvPr/>
            </p:nvSpPr>
            <p:spPr bwMode="auto">
              <a:xfrm>
                <a:off x="1212" y="3308"/>
                <a:ext cx="17"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i="1">
                    <a:solidFill>
                      <a:srgbClr val="000000"/>
                    </a:solidFill>
                    <a:latin typeface="Times New Roman" panose="02020603050405020304" pitchFamily="18" charset="0"/>
                  </a:rPr>
                  <a:t>i</a:t>
                </a:r>
                <a:endParaRPr lang="en-US" altLang="en-US" sz="2000">
                  <a:solidFill>
                    <a:srgbClr val="8901F3"/>
                  </a:solidFill>
                  <a:latin typeface="Times New Roman" panose="02020603050405020304" pitchFamily="18" charset="0"/>
                </a:endParaRPr>
              </a:p>
            </p:txBody>
          </p:sp>
          <p:sp>
            <p:nvSpPr>
              <p:cNvPr id="73772" name="Rectangle 44">
                <a:extLst>
                  <a:ext uri="{FF2B5EF4-FFF2-40B4-BE49-F238E27FC236}">
                    <a16:creationId xmlns:a16="http://schemas.microsoft.com/office/drawing/2014/main" id="{A69E2840-F476-6AE4-B2B7-9D69A9D8B6FE}"/>
                  </a:ext>
                </a:extLst>
              </p:cNvPr>
              <p:cNvSpPr>
                <a:spLocks noChangeArrowheads="1"/>
              </p:cNvSpPr>
              <p:nvPr/>
            </p:nvSpPr>
            <p:spPr bwMode="auto">
              <a:xfrm>
                <a:off x="1677" y="3271"/>
                <a:ext cx="20"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a:solidFill>
                      <a:srgbClr val="000000"/>
                    </a:solidFill>
                    <a:latin typeface="Times New Roman" panose="02020603050405020304" pitchFamily="18" charset="0"/>
                  </a:rPr>
                  <a:t>)</a:t>
                </a:r>
                <a:endParaRPr lang="en-US" altLang="en-US" sz="2000">
                  <a:solidFill>
                    <a:srgbClr val="8901F3"/>
                  </a:solidFill>
                  <a:latin typeface="Times New Roman" panose="02020603050405020304" pitchFamily="18" charset="0"/>
                </a:endParaRPr>
              </a:p>
            </p:txBody>
          </p:sp>
          <p:sp>
            <p:nvSpPr>
              <p:cNvPr id="73773" name="Rectangle 45">
                <a:extLst>
                  <a:ext uri="{FF2B5EF4-FFF2-40B4-BE49-F238E27FC236}">
                    <a16:creationId xmlns:a16="http://schemas.microsoft.com/office/drawing/2014/main" id="{7E0C9C19-904A-35F7-E897-9B76826FA1A7}"/>
                  </a:ext>
                </a:extLst>
              </p:cNvPr>
              <p:cNvSpPr>
                <a:spLocks noChangeArrowheads="1"/>
              </p:cNvSpPr>
              <p:nvPr/>
            </p:nvSpPr>
            <p:spPr bwMode="auto">
              <a:xfrm>
                <a:off x="1637" y="3271"/>
                <a:ext cx="31"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a:solidFill>
                      <a:srgbClr val="000000"/>
                    </a:solidFill>
                    <a:latin typeface="Times New Roman" panose="02020603050405020304" pitchFamily="18" charset="0"/>
                  </a:rPr>
                  <a:t>2</a:t>
                </a:r>
                <a:endParaRPr lang="en-US" altLang="en-US" sz="2000">
                  <a:solidFill>
                    <a:srgbClr val="8901F3"/>
                  </a:solidFill>
                  <a:latin typeface="Times New Roman" panose="02020603050405020304" pitchFamily="18" charset="0"/>
                </a:endParaRPr>
              </a:p>
            </p:txBody>
          </p:sp>
          <p:sp>
            <p:nvSpPr>
              <p:cNvPr id="73774" name="Rectangle 46">
                <a:extLst>
                  <a:ext uri="{FF2B5EF4-FFF2-40B4-BE49-F238E27FC236}">
                    <a16:creationId xmlns:a16="http://schemas.microsoft.com/office/drawing/2014/main" id="{98072CC6-CCCD-4F2B-E3FC-A01BDD4074A5}"/>
                  </a:ext>
                </a:extLst>
              </p:cNvPr>
              <p:cNvSpPr>
                <a:spLocks noChangeArrowheads="1"/>
              </p:cNvSpPr>
              <p:nvPr/>
            </p:nvSpPr>
            <p:spPr bwMode="auto">
              <a:xfrm>
                <a:off x="1571" y="3271"/>
                <a:ext cx="20"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a:solidFill>
                      <a:srgbClr val="000000"/>
                    </a:solidFill>
                    <a:latin typeface="Times New Roman" panose="02020603050405020304" pitchFamily="18" charset="0"/>
                  </a:rPr>
                  <a:t>(</a:t>
                </a:r>
                <a:endParaRPr lang="en-US" altLang="en-US" sz="2000">
                  <a:solidFill>
                    <a:srgbClr val="8901F3"/>
                  </a:solidFill>
                  <a:latin typeface="Times New Roman" panose="02020603050405020304" pitchFamily="18" charset="0"/>
                </a:endParaRPr>
              </a:p>
            </p:txBody>
          </p:sp>
          <p:sp>
            <p:nvSpPr>
              <p:cNvPr id="73775" name="Rectangle 47">
                <a:extLst>
                  <a:ext uri="{FF2B5EF4-FFF2-40B4-BE49-F238E27FC236}">
                    <a16:creationId xmlns:a16="http://schemas.microsoft.com/office/drawing/2014/main" id="{316A476E-6C24-5AE3-CD10-1F43CBFFB3E0}"/>
                  </a:ext>
                </a:extLst>
              </p:cNvPr>
              <p:cNvSpPr>
                <a:spLocks noChangeArrowheads="1"/>
              </p:cNvSpPr>
              <p:nvPr/>
            </p:nvSpPr>
            <p:spPr bwMode="auto">
              <a:xfrm>
                <a:off x="1471" y="3308"/>
                <a:ext cx="31"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a:solidFill>
                      <a:srgbClr val="000000"/>
                    </a:solidFill>
                    <a:latin typeface="Times New Roman" panose="02020603050405020304" pitchFamily="18" charset="0"/>
                  </a:rPr>
                  <a:t>*</a:t>
                </a:r>
                <a:endParaRPr lang="en-US" altLang="en-US" sz="2000">
                  <a:solidFill>
                    <a:srgbClr val="8901F3"/>
                  </a:solidFill>
                  <a:latin typeface="Times New Roman" panose="02020603050405020304" pitchFamily="18" charset="0"/>
                </a:endParaRPr>
              </a:p>
            </p:txBody>
          </p:sp>
          <p:sp>
            <p:nvSpPr>
              <p:cNvPr id="73776" name="Rectangle 48">
                <a:extLst>
                  <a:ext uri="{FF2B5EF4-FFF2-40B4-BE49-F238E27FC236}">
                    <a16:creationId xmlns:a16="http://schemas.microsoft.com/office/drawing/2014/main" id="{E8F4C264-FDA2-E218-8A20-319CD7C92A1F}"/>
                  </a:ext>
                </a:extLst>
              </p:cNvPr>
              <p:cNvSpPr>
                <a:spLocks noChangeArrowheads="1"/>
              </p:cNvSpPr>
              <p:nvPr/>
            </p:nvSpPr>
            <p:spPr bwMode="auto">
              <a:xfrm>
                <a:off x="1421" y="3308"/>
                <a:ext cx="31"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a:solidFill>
                      <a:srgbClr val="000000"/>
                    </a:solidFill>
                    <a:latin typeface="Times New Roman" panose="02020603050405020304" pitchFamily="18" charset="0"/>
                  </a:rPr>
                  <a:t>2</a:t>
                </a:r>
                <a:endParaRPr lang="en-US" altLang="en-US" sz="2000">
                  <a:solidFill>
                    <a:srgbClr val="8901F3"/>
                  </a:solidFill>
                  <a:latin typeface="Times New Roman" panose="02020603050405020304" pitchFamily="18" charset="0"/>
                </a:endParaRPr>
              </a:p>
            </p:txBody>
          </p:sp>
          <p:sp>
            <p:nvSpPr>
              <p:cNvPr id="73777" name="Rectangle 49">
                <a:extLst>
                  <a:ext uri="{FF2B5EF4-FFF2-40B4-BE49-F238E27FC236}">
                    <a16:creationId xmlns:a16="http://schemas.microsoft.com/office/drawing/2014/main" id="{71301439-9774-B8B5-6FF1-E8DBA0C476AE}"/>
                  </a:ext>
                </a:extLst>
              </p:cNvPr>
              <p:cNvSpPr>
                <a:spLocks noChangeArrowheads="1"/>
              </p:cNvSpPr>
              <p:nvPr/>
            </p:nvSpPr>
            <p:spPr bwMode="auto">
              <a:xfrm>
                <a:off x="1239" y="3308"/>
                <a:ext cx="31"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a:solidFill>
                      <a:srgbClr val="000000"/>
                    </a:solidFill>
                    <a:latin typeface="Times New Roman" panose="02020603050405020304" pitchFamily="18" charset="0"/>
                  </a:rPr>
                  <a:t>2</a:t>
                </a:r>
                <a:endParaRPr lang="en-US" altLang="en-US" sz="2000">
                  <a:solidFill>
                    <a:srgbClr val="8901F3"/>
                  </a:solidFill>
                  <a:latin typeface="Times New Roman" panose="02020603050405020304" pitchFamily="18" charset="0"/>
                </a:endParaRPr>
              </a:p>
            </p:txBody>
          </p:sp>
          <p:sp>
            <p:nvSpPr>
              <p:cNvPr id="73778" name="Rectangle 50">
                <a:extLst>
                  <a:ext uri="{FF2B5EF4-FFF2-40B4-BE49-F238E27FC236}">
                    <a16:creationId xmlns:a16="http://schemas.microsoft.com/office/drawing/2014/main" id="{C6806334-37EE-EA8B-17FD-EE85C953D2B7}"/>
                  </a:ext>
                </a:extLst>
              </p:cNvPr>
              <p:cNvSpPr>
                <a:spLocks noChangeArrowheads="1"/>
              </p:cNvSpPr>
              <p:nvPr/>
            </p:nvSpPr>
            <p:spPr bwMode="auto">
              <a:xfrm>
                <a:off x="1299" y="3299"/>
                <a:ext cx="34"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a:solidFill>
                      <a:srgbClr val="000000"/>
                    </a:solidFill>
                    <a:latin typeface="Symbol" panose="05050102010706020507" pitchFamily="18" charset="2"/>
                  </a:rPr>
                  <a:t>=</a:t>
                </a:r>
                <a:endParaRPr lang="en-US" altLang="en-US" sz="2000">
                  <a:solidFill>
                    <a:srgbClr val="8901F3"/>
                  </a:solidFill>
                  <a:latin typeface="Times New Roman" panose="02020603050405020304" pitchFamily="18" charset="0"/>
                </a:endParaRPr>
              </a:p>
            </p:txBody>
          </p:sp>
        </p:grpSp>
        <p:grpSp>
          <p:nvGrpSpPr>
            <p:cNvPr id="73792" name="Group 64">
              <a:extLst>
                <a:ext uri="{FF2B5EF4-FFF2-40B4-BE49-F238E27FC236}">
                  <a16:creationId xmlns:a16="http://schemas.microsoft.com/office/drawing/2014/main" id="{6735C498-2840-961B-D481-2758559472A0}"/>
                </a:ext>
              </a:extLst>
            </p:cNvPr>
            <p:cNvGrpSpPr>
              <a:grpSpLocks/>
            </p:cNvGrpSpPr>
            <p:nvPr/>
          </p:nvGrpSpPr>
          <p:grpSpPr bwMode="auto">
            <a:xfrm>
              <a:off x="1212" y="3550"/>
              <a:ext cx="428" cy="194"/>
              <a:chOff x="1212" y="3550"/>
              <a:chExt cx="428" cy="194"/>
            </a:xfrm>
          </p:grpSpPr>
          <p:sp>
            <p:nvSpPr>
              <p:cNvPr id="73781" name="Line 53">
                <a:extLst>
                  <a:ext uri="{FF2B5EF4-FFF2-40B4-BE49-F238E27FC236}">
                    <a16:creationId xmlns:a16="http://schemas.microsoft.com/office/drawing/2014/main" id="{F74E2161-4D19-5976-468C-EB9CC26A5DDE}"/>
                  </a:ext>
                </a:extLst>
              </p:cNvPr>
              <p:cNvSpPr>
                <a:spLocks noChangeShapeType="1"/>
              </p:cNvSpPr>
              <p:nvPr/>
            </p:nvSpPr>
            <p:spPr bwMode="auto">
              <a:xfrm flipH="1">
                <a:off x="1512" y="3560"/>
                <a:ext cx="88" cy="124"/>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73782" name="Rectangle 54">
                <a:extLst>
                  <a:ext uri="{FF2B5EF4-FFF2-40B4-BE49-F238E27FC236}">
                    <a16:creationId xmlns:a16="http://schemas.microsoft.com/office/drawing/2014/main" id="{151789FF-FD2A-9841-0EDA-89A06D64B9E6}"/>
                  </a:ext>
                </a:extLst>
              </p:cNvPr>
              <p:cNvSpPr>
                <a:spLocks noChangeArrowheads="1"/>
              </p:cNvSpPr>
              <p:nvPr/>
            </p:nvSpPr>
            <p:spPr bwMode="auto">
              <a:xfrm>
                <a:off x="1609" y="3614"/>
                <a:ext cx="31"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a:solidFill>
                      <a:srgbClr val="000000"/>
                    </a:solidFill>
                    <a:latin typeface="Times New Roman" panose="02020603050405020304" pitchFamily="18" charset="0"/>
                  </a:rPr>
                  <a:t>1</a:t>
                </a:r>
                <a:endParaRPr lang="en-US" altLang="en-US" sz="2000">
                  <a:solidFill>
                    <a:srgbClr val="8901F3"/>
                  </a:solidFill>
                  <a:latin typeface="Times New Roman" panose="02020603050405020304" pitchFamily="18" charset="0"/>
                </a:endParaRPr>
              </a:p>
            </p:txBody>
          </p:sp>
          <p:sp>
            <p:nvSpPr>
              <p:cNvPr id="73783" name="Rectangle 55">
                <a:extLst>
                  <a:ext uri="{FF2B5EF4-FFF2-40B4-BE49-F238E27FC236}">
                    <a16:creationId xmlns:a16="http://schemas.microsoft.com/office/drawing/2014/main" id="{24AF5E17-08AE-AE7B-B3EC-236C3431EC27}"/>
                  </a:ext>
                </a:extLst>
              </p:cNvPr>
              <p:cNvSpPr>
                <a:spLocks noChangeArrowheads="1"/>
              </p:cNvSpPr>
              <p:nvPr/>
            </p:nvSpPr>
            <p:spPr bwMode="auto">
              <a:xfrm>
                <a:off x="1517" y="3550"/>
                <a:ext cx="31"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a:solidFill>
                      <a:srgbClr val="000000"/>
                    </a:solidFill>
                    <a:latin typeface="Times New Roman" panose="02020603050405020304" pitchFamily="18" charset="0"/>
                  </a:rPr>
                  <a:t>1</a:t>
                </a:r>
                <a:endParaRPr lang="en-US" altLang="en-US" sz="2000">
                  <a:solidFill>
                    <a:srgbClr val="8901F3"/>
                  </a:solidFill>
                  <a:latin typeface="Times New Roman" panose="02020603050405020304" pitchFamily="18" charset="0"/>
                </a:endParaRPr>
              </a:p>
            </p:txBody>
          </p:sp>
          <p:sp>
            <p:nvSpPr>
              <p:cNvPr id="73784" name="Rectangle 56">
                <a:extLst>
                  <a:ext uri="{FF2B5EF4-FFF2-40B4-BE49-F238E27FC236}">
                    <a16:creationId xmlns:a16="http://schemas.microsoft.com/office/drawing/2014/main" id="{5E66162B-6E41-58C5-E06F-AF8E3E16A435}"/>
                  </a:ext>
                </a:extLst>
              </p:cNvPr>
              <p:cNvSpPr>
                <a:spLocks noChangeArrowheads="1"/>
              </p:cNvSpPr>
              <p:nvPr/>
            </p:nvSpPr>
            <p:spPr bwMode="auto">
              <a:xfrm>
                <a:off x="1372" y="3573"/>
                <a:ext cx="31"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a:solidFill>
                      <a:srgbClr val="000000"/>
                    </a:solidFill>
                    <a:latin typeface="Times New Roman" panose="02020603050405020304" pitchFamily="18" charset="0"/>
                  </a:rPr>
                  <a:t>2</a:t>
                </a:r>
                <a:endParaRPr lang="en-US" altLang="en-US" sz="2000">
                  <a:solidFill>
                    <a:srgbClr val="8901F3"/>
                  </a:solidFill>
                  <a:latin typeface="Times New Roman" panose="02020603050405020304" pitchFamily="18" charset="0"/>
                </a:endParaRPr>
              </a:p>
            </p:txBody>
          </p:sp>
          <p:sp>
            <p:nvSpPr>
              <p:cNvPr id="73785" name="Rectangle 57">
                <a:extLst>
                  <a:ext uri="{FF2B5EF4-FFF2-40B4-BE49-F238E27FC236}">
                    <a16:creationId xmlns:a16="http://schemas.microsoft.com/office/drawing/2014/main" id="{8E0EE9C1-555D-7769-B0B4-C0B9B00D1276}"/>
                  </a:ext>
                </a:extLst>
              </p:cNvPr>
              <p:cNvSpPr>
                <a:spLocks noChangeArrowheads="1"/>
              </p:cNvSpPr>
              <p:nvPr/>
            </p:nvSpPr>
            <p:spPr bwMode="auto">
              <a:xfrm>
                <a:off x="1230" y="3573"/>
                <a:ext cx="31"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a:solidFill>
                      <a:srgbClr val="000000"/>
                    </a:solidFill>
                    <a:latin typeface="Times New Roman" panose="02020603050405020304" pitchFamily="18" charset="0"/>
                  </a:rPr>
                  <a:t>1</a:t>
                </a:r>
                <a:endParaRPr lang="en-US" altLang="en-US" sz="2000">
                  <a:solidFill>
                    <a:srgbClr val="8901F3"/>
                  </a:solidFill>
                  <a:latin typeface="Times New Roman" panose="02020603050405020304" pitchFamily="18" charset="0"/>
                </a:endParaRPr>
              </a:p>
            </p:txBody>
          </p:sp>
          <p:sp>
            <p:nvSpPr>
              <p:cNvPr id="73786" name="Rectangle 58">
                <a:extLst>
                  <a:ext uri="{FF2B5EF4-FFF2-40B4-BE49-F238E27FC236}">
                    <a16:creationId xmlns:a16="http://schemas.microsoft.com/office/drawing/2014/main" id="{AC626BE7-0F4D-FBED-F8BE-91ADF4602174}"/>
                  </a:ext>
                </a:extLst>
              </p:cNvPr>
              <p:cNvSpPr>
                <a:spLocks noChangeArrowheads="1"/>
              </p:cNvSpPr>
              <p:nvPr/>
            </p:nvSpPr>
            <p:spPr bwMode="auto">
              <a:xfrm>
                <a:off x="1565" y="3614"/>
                <a:ext cx="37"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i="1">
                    <a:solidFill>
                      <a:srgbClr val="000000"/>
                    </a:solidFill>
                    <a:latin typeface="Times New Roman" panose="02020603050405020304" pitchFamily="18" charset="0"/>
                  </a:rPr>
                  <a:t>R</a:t>
                </a:r>
                <a:endParaRPr lang="en-US" altLang="en-US" sz="2000">
                  <a:solidFill>
                    <a:srgbClr val="8901F3"/>
                  </a:solidFill>
                  <a:latin typeface="Times New Roman" panose="02020603050405020304" pitchFamily="18" charset="0"/>
                </a:endParaRPr>
              </a:p>
            </p:txBody>
          </p:sp>
          <p:sp>
            <p:nvSpPr>
              <p:cNvPr id="73787" name="Rectangle 59">
                <a:extLst>
                  <a:ext uri="{FF2B5EF4-FFF2-40B4-BE49-F238E27FC236}">
                    <a16:creationId xmlns:a16="http://schemas.microsoft.com/office/drawing/2014/main" id="{9BBB1F20-B72E-792C-B598-3D76CAD35F64}"/>
                  </a:ext>
                </a:extLst>
              </p:cNvPr>
              <p:cNvSpPr>
                <a:spLocks noChangeArrowheads="1"/>
              </p:cNvSpPr>
              <p:nvPr/>
            </p:nvSpPr>
            <p:spPr bwMode="auto">
              <a:xfrm>
                <a:off x="1487" y="3550"/>
                <a:ext cx="27"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i="1">
                    <a:solidFill>
                      <a:srgbClr val="000000"/>
                    </a:solidFill>
                    <a:latin typeface="Times New Roman" panose="02020603050405020304" pitchFamily="18" charset="0"/>
                  </a:rPr>
                  <a:t>v</a:t>
                </a:r>
                <a:endParaRPr lang="en-US" altLang="en-US" sz="2000">
                  <a:solidFill>
                    <a:srgbClr val="8901F3"/>
                  </a:solidFill>
                  <a:latin typeface="Times New Roman" panose="02020603050405020304" pitchFamily="18" charset="0"/>
                </a:endParaRPr>
              </a:p>
            </p:txBody>
          </p:sp>
          <p:sp>
            <p:nvSpPr>
              <p:cNvPr id="73788" name="Rectangle 60">
                <a:extLst>
                  <a:ext uri="{FF2B5EF4-FFF2-40B4-BE49-F238E27FC236}">
                    <a16:creationId xmlns:a16="http://schemas.microsoft.com/office/drawing/2014/main" id="{5362B23D-A375-3857-8342-C115AFC2C7C3}"/>
                  </a:ext>
                </a:extLst>
              </p:cNvPr>
              <p:cNvSpPr>
                <a:spLocks noChangeArrowheads="1"/>
              </p:cNvSpPr>
              <p:nvPr/>
            </p:nvSpPr>
            <p:spPr bwMode="auto">
              <a:xfrm>
                <a:off x="1346" y="3572"/>
                <a:ext cx="17"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i="1">
                    <a:solidFill>
                      <a:srgbClr val="000000"/>
                    </a:solidFill>
                    <a:latin typeface="Times New Roman" panose="02020603050405020304" pitchFamily="18" charset="0"/>
                  </a:rPr>
                  <a:t>i</a:t>
                </a:r>
                <a:endParaRPr lang="en-US" altLang="en-US" sz="2000">
                  <a:solidFill>
                    <a:srgbClr val="8901F3"/>
                  </a:solidFill>
                  <a:latin typeface="Times New Roman" panose="02020603050405020304" pitchFamily="18" charset="0"/>
                </a:endParaRPr>
              </a:p>
            </p:txBody>
          </p:sp>
          <p:sp>
            <p:nvSpPr>
              <p:cNvPr id="73789" name="Rectangle 61">
                <a:extLst>
                  <a:ext uri="{FF2B5EF4-FFF2-40B4-BE49-F238E27FC236}">
                    <a16:creationId xmlns:a16="http://schemas.microsoft.com/office/drawing/2014/main" id="{E15FAAE9-0403-4111-1E4E-651000617EDA}"/>
                  </a:ext>
                </a:extLst>
              </p:cNvPr>
              <p:cNvSpPr>
                <a:spLocks noChangeArrowheads="1"/>
              </p:cNvSpPr>
              <p:nvPr/>
            </p:nvSpPr>
            <p:spPr bwMode="auto">
              <a:xfrm>
                <a:off x="1212" y="3572"/>
                <a:ext cx="17"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i="1">
                    <a:solidFill>
                      <a:srgbClr val="000000"/>
                    </a:solidFill>
                    <a:latin typeface="Times New Roman" panose="02020603050405020304" pitchFamily="18" charset="0"/>
                  </a:rPr>
                  <a:t>i</a:t>
                </a:r>
                <a:endParaRPr lang="en-US" altLang="en-US" sz="2000">
                  <a:solidFill>
                    <a:srgbClr val="8901F3"/>
                  </a:solidFill>
                  <a:latin typeface="Times New Roman" panose="02020603050405020304" pitchFamily="18" charset="0"/>
                </a:endParaRPr>
              </a:p>
            </p:txBody>
          </p:sp>
          <p:sp>
            <p:nvSpPr>
              <p:cNvPr id="73790" name="Rectangle 62">
                <a:extLst>
                  <a:ext uri="{FF2B5EF4-FFF2-40B4-BE49-F238E27FC236}">
                    <a16:creationId xmlns:a16="http://schemas.microsoft.com/office/drawing/2014/main" id="{88DEB5D4-92B9-5423-B820-0E28991076F9}"/>
                  </a:ext>
                </a:extLst>
              </p:cNvPr>
              <p:cNvSpPr>
                <a:spLocks noChangeArrowheads="1"/>
              </p:cNvSpPr>
              <p:nvPr/>
            </p:nvSpPr>
            <p:spPr bwMode="auto">
              <a:xfrm>
                <a:off x="1427" y="3563"/>
                <a:ext cx="34"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a:solidFill>
                      <a:srgbClr val="000000"/>
                    </a:solidFill>
                    <a:latin typeface="Symbol" panose="05050102010706020507" pitchFamily="18" charset="2"/>
                  </a:rPr>
                  <a:t>+</a:t>
                </a:r>
                <a:endParaRPr lang="en-US" altLang="en-US" sz="2000">
                  <a:solidFill>
                    <a:srgbClr val="8901F3"/>
                  </a:solidFill>
                  <a:latin typeface="Times New Roman" panose="02020603050405020304" pitchFamily="18" charset="0"/>
                </a:endParaRPr>
              </a:p>
            </p:txBody>
          </p:sp>
          <p:sp>
            <p:nvSpPr>
              <p:cNvPr id="73791" name="Rectangle 63">
                <a:extLst>
                  <a:ext uri="{FF2B5EF4-FFF2-40B4-BE49-F238E27FC236}">
                    <a16:creationId xmlns:a16="http://schemas.microsoft.com/office/drawing/2014/main" id="{D2696211-301E-1508-DA08-ACC1FA568132}"/>
                  </a:ext>
                </a:extLst>
              </p:cNvPr>
              <p:cNvSpPr>
                <a:spLocks noChangeArrowheads="1"/>
              </p:cNvSpPr>
              <p:nvPr/>
            </p:nvSpPr>
            <p:spPr bwMode="auto">
              <a:xfrm>
                <a:off x="1284" y="3563"/>
                <a:ext cx="34"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a:solidFill>
                      <a:srgbClr val="000000"/>
                    </a:solidFill>
                    <a:latin typeface="Symbol" panose="05050102010706020507" pitchFamily="18" charset="2"/>
                  </a:rPr>
                  <a:t>=</a:t>
                </a:r>
                <a:endParaRPr lang="en-US" altLang="en-US" sz="2000">
                  <a:solidFill>
                    <a:srgbClr val="8901F3"/>
                  </a:solidFill>
                  <a:latin typeface="Times New Roman" panose="02020603050405020304" pitchFamily="18" charset="0"/>
                </a:endParaRPr>
              </a:p>
            </p:txBody>
          </p:sp>
        </p:grpSp>
      </p:grpSp>
    </p:spTree>
  </p:cSld>
  <p:clrMapOvr>
    <a:masterClrMapping/>
  </p:clrMapOvr>
  <p:transition/>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D9DB9ABB-025A-2CE7-DF9C-37F21B172750}"/>
              </a:ext>
            </a:extLst>
          </p:cNvPr>
          <p:cNvSpPr>
            <a:spLocks noGrp="1" noChangeArrowheads="1"/>
          </p:cNvSpPr>
          <p:nvPr>
            <p:ph type="title"/>
          </p:nvPr>
        </p:nvSpPr>
        <p:spPr>
          <a:noFill/>
          <a:ln/>
        </p:spPr>
        <p:txBody>
          <a:bodyPr/>
          <a:lstStyle/>
          <a:p>
            <a:r>
              <a:rPr lang="en-US" altLang="en-US"/>
              <a:t>EMTP Line Models </a:t>
            </a:r>
            <a:br>
              <a:rPr lang="en-US" altLang="en-US"/>
            </a:br>
            <a:r>
              <a:rPr lang="en-US" altLang="en-US"/>
              <a:t>for Transient Studies</a:t>
            </a:r>
          </a:p>
        </p:txBody>
      </p:sp>
      <p:sp>
        <p:nvSpPr>
          <p:cNvPr id="20483" name="Rectangle 3">
            <a:extLst>
              <a:ext uri="{FF2B5EF4-FFF2-40B4-BE49-F238E27FC236}">
                <a16:creationId xmlns:a16="http://schemas.microsoft.com/office/drawing/2014/main" id="{CC3DB089-62EB-5520-207D-DFE135B9684B}"/>
              </a:ext>
            </a:extLst>
          </p:cNvPr>
          <p:cNvSpPr>
            <a:spLocks noGrp="1" noChangeArrowheads="1"/>
          </p:cNvSpPr>
          <p:nvPr>
            <p:ph type="body" idx="1"/>
          </p:nvPr>
        </p:nvSpPr>
        <p:spPr>
          <a:xfrm>
            <a:off x="1828800" y="1828800"/>
            <a:ext cx="8413750" cy="4953000"/>
          </a:xfrm>
          <a:noFill/>
          <a:ln/>
        </p:spPr>
        <p:txBody>
          <a:bodyPr/>
          <a:lstStyle/>
          <a:p>
            <a:r>
              <a:rPr lang="en-US" altLang="en-US"/>
              <a:t>Nominal-pi</a:t>
            </a:r>
          </a:p>
          <a:p>
            <a:pPr lvl="1"/>
            <a:r>
              <a:rPr lang="en-US" altLang="en-US"/>
              <a:t>Not recommended for transient studies</a:t>
            </a:r>
          </a:p>
          <a:p>
            <a:pPr lvl="1"/>
            <a:r>
              <a:rPr lang="en-US" altLang="en-US"/>
              <a:t>Produces reflections at the cascading points</a:t>
            </a:r>
          </a:p>
          <a:p>
            <a:pPr lvl="1"/>
            <a:r>
              <a:rPr lang="en-US" altLang="en-US"/>
              <a:t>Computationally expensive</a:t>
            </a:r>
          </a:p>
          <a:p>
            <a:pPr lvl="1"/>
            <a:r>
              <a:rPr lang="en-US" altLang="en-US"/>
              <a:t>Sections must be kept very short { 5-10 km for frequencies up to about 2 kHz}</a:t>
            </a:r>
          </a:p>
        </p:txBody>
      </p:sp>
    </p:spTree>
  </p:cSld>
  <p:clrMapOvr>
    <a:masterClrMapping/>
  </p:clrMapOvr>
  <p:transition spd="slow"/>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B32CC513-CA09-BBF7-FBB5-0C698EC260B3}"/>
              </a:ext>
            </a:extLst>
          </p:cNvPr>
          <p:cNvSpPr>
            <a:spLocks noGrp="1" noChangeArrowheads="1"/>
          </p:cNvSpPr>
          <p:nvPr>
            <p:ph type="title"/>
          </p:nvPr>
        </p:nvSpPr>
        <p:spPr>
          <a:noFill/>
          <a:ln/>
        </p:spPr>
        <p:txBody>
          <a:bodyPr/>
          <a:lstStyle/>
          <a:p>
            <a:r>
              <a:rPr lang="en-US" altLang="en-US"/>
              <a:t>EMTP Line Models </a:t>
            </a:r>
            <a:br>
              <a:rPr lang="en-US" altLang="en-US"/>
            </a:br>
            <a:r>
              <a:rPr lang="en-US" altLang="en-US"/>
              <a:t>for Transient Studies</a:t>
            </a:r>
          </a:p>
        </p:txBody>
      </p:sp>
      <p:sp>
        <p:nvSpPr>
          <p:cNvPr id="22531" name="Rectangle 3">
            <a:extLst>
              <a:ext uri="{FF2B5EF4-FFF2-40B4-BE49-F238E27FC236}">
                <a16:creationId xmlns:a16="http://schemas.microsoft.com/office/drawing/2014/main" id="{3D8A0D16-52E2-655E-67B3-B475653F80EC}"/>
              </a:ext>
            </a:extLst>
          </p:cNvPr>
          <p:cNvSpPr>
            <a:spLocks noGrp="1" noChangeArrowheads="1"/>
          </p:cNvSpPr>
          <p:nvPr>
            <p:ph type="body" idx="1"/>
          </p:nvPr>
        </p:nvSpPr>
        <p:spPr>
          <a:xfrm>
            <a:off x="1905000" y="1828800"/>
            <a:ext cx="8458200" cy="4572000"/>
          </a:xfrm>
          <a:noFill/>
          <a:ln/>
        </p:spPr>
        <p:txBody>
          <a:bodyPr/>
          <a:lstStyle/>
          <a:p>
            <a:r>
              <a:rPr lang="en-US" altLang="en-US"/>
              <a:t>Constant parameter distributed line model</a:t>
            </a:r>
            <a:endParaRPr lang="en-US" altLang="en-US">
              <a:solidFill>
                <a:schemeClr val="hlink"/>
              </a:solidFill>
            </a:endParaRPr>
          </a:p>
          <a:p>
            <a:pPr lvl="1"/>
            <a:r>
              <a:rPr lang="en-US" altLang="en-US"/>
              <a:t>Model assumes that R’, L’, &amp; C’ are constant</a:t>
            </a:r>
          </a:p>
          <a:p>
            <a:pPr lvl="1"/>
            <a:r>
              <a:rPr lang="en-US" altLang="en-US"/>
              <a:t>L’ &amp; C’ are distributed and the losses R’*l are lumped in three places</a:t>
            </a:r>
          </a:p>
          <a:p>
            <a:pPr lvl="1"/>
            <a:r>
              <a:rPr lang="en-US" altLang="en-US"/>
              <a:t>Shunt losses are ignored</a:t>
            </a:r>
          </a:p>
        </p:txBody>
      </p:sp>
    </p:spTree>
  </p:cSld>
  <p:clrMapOvr>
    <a:masterClrMapping/>
  </p:clrMapOvr>
  <p:transition spd="slow"/>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1FEF0B74-5A84-4E1C-17AC-4F4EBBA1B82D}"/>
              </a:ext>
            </a:extLst>
          </p:cNvPr>
          <p:cNvSpPr>
            <a:spLocks noGrp="1" noChangeArrowheads="1"/>
          </p:cNvSpPr>
          <p:nvPr>
            <p:ph type="title"/>
          </p:nvPr>
        </p:nvSpPr>
        <p:spPr>
          <a:noFill/>
          <a:ln/>
        </p:spPr>
        <p:txBody>
          <a:bodyPr/>
          <a:lstStyle/>
          <a:p>
            <a:r>
              <a:rPr lang="en-US" altLang="en-US"/>
              <a:t>EMTP Line Models </a:t>
            </a:r>
            <a:br>
              <a:rPr lang="en-US" altLang="en-US"/>
            </a:br>
            <a:r>
              <a:rPr lang="en-US" altLang="en-US"/>
              <a:t>for Transient Studies</a:t>
            </a:r>
          </a:p>
        </p:txBody>
      </p:sp>
      <p:sp>
        <p:nvSpPr>
          <p:cNvPr id="24579" name="Rectangle 3">
            <a:extLst>
              <a:ext uri="{FF2B5EF4-FFF2-40B4-BE49-F238E27FC236}">
                <a16:creationId xmlns:a16="http://schemas.microsoft.com/office/drawing/2014/main" id="{50BE9F30-C899-74BA-A1B6-0E9107005A8B}"/>
              </a:ext>
            </a:extLst>
          </p:cNvPr>
          <p:cNvSpPr>
            <a:spLocks noGrp="1" noChangeArrowheads="1"/>
          </p:cNvSpPr>
          <p:nvPr>
            <p:ph type="body" idx="1"/>
          </p:nvPr>
        </p:nvSpPr>
        <p:spPr>
          <a:xfrm>
            <a:off x="1676400" y="2209800"/>
            <a:ext cx="8610600" cy="4495800"/>
          </a:xfrm>
          <a:noFill/>
          <a:ln/>
        </p:spPr>
        <p:txBody>
          <a:bodyPr/>
          <a:lstStyle/>
          <a:p>
            <a:r>
              <a:rPr lang="en-US" altLang="en-US"/>
              <a:t>The DP and FD models</a:t>
            </a:r>
          </a:p>
          <a:p>
            <a:pPr lvl="1"/>
            <a:r>
              <a:rPr lang="en-US" altLang="en-US"/>
              <a:t>Use traveling wave solutions and are valid over a wider frequency range</a:t>
            </a:r>
          </a:p>
          <a:p>
            <a:pPr lvl="1"/>
            <a:r>
              <a:rPr lang="en-US" altLang="en-US"/>
              <a:t>Require transformations between phase and modal domain</a:t>
            </a:r>
          </a:p>
          <a:p>
            <a:pPr lvl="1"/>
            <a:r>
              <a:rPr lang="en-US" altLang="en-US"/>
              <a:t>Keep track of modal waves traveling at different speeds</a:t>
            </a:r>
          </a:p>
        </p:txBody>
      </p:sp>
    </p:spTree>
  </p:cSld>
  <p:clrMapOvr>
    <a:masterClrMapping/>
  </p:clrMapOvr>
  <p:transition spd="slow"/>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B10EE02A-6CC6-425E-9E21-5DE61652769E}"/>
              </a:ext>
            </a:extLst>
          </p:cNvPr>
          <p:cNvSpPr>
            <a:spLocks noGrp="1" noChangeArrowheads="1"/>
          </p:cNvSpPr>
          <p:nvPr>
            <p:ph type="title"/>
          </p:nvPr>
        </p:nvSpPr>
        <p:spPr>
          <a:noFill/>
          <a:ln/>
        </p:spPr>
        <p:txBody>
          <a:bodyPr/>
          <a:lstStyle/>
          <a:p>
            <a:r>
              <a:rPr lang="en-US" altLang="en-US"/>
              <a:t>EMTP Line Models </a:t>
            </a:r>
            <a:br>
              <a:rPr lang="en-US" altLang="en-US"/>
            </a:br>
            <a:r>
              <a:rPr lang="en-US" altLang="en-US"/>
              <a:t>for Transient Studies</a:t>
            </a:r>
          </a:p>
        </p:txBody>
      </p:sp>
      <p:sp>
        <p:nvSpPr>
          <p:cNvPr id="26627" name="Rectangle 3">
            <a:extLst>
              <a:ext uri="{FF2B5EF4-FFF2-40B4-BE49-F238E27FC236}">
                <a16:creationId xmlns:a16="http://schemas.microsoft.com/office/drawing/2014/main" id="{94EEB952-6450-81E9-D813-EE9A6FD3E648}"/>
              </a:ext>
            </a:extLst>
          </p:cNvPr>
          <p:cNvSpPr>
            <a:spLocks noGrp="1" noChangeArrowheads="1"/>
          </p:cNvSpPr>
          <p:nvPr>
            <p:ph type="body" idx="1"/>
          </p:nvPr>
        </p:nvSpPr>
        <p:spPr>
          <a:xfrm>
            <a:off x="1981200" y="2133600"/>
            <a:ext cx="8261350" cy="4191000"/>
          </a:xfrm>
          <a:noFill/>
          <a:ln/>
        </p:spPr>
        <p:txBody>
          <a:bodyPr/>
          <a:lstStyle/>
          <a:p>
            <a:r>
              <a:rPr lang="en-US" altLang="en-US"/>
              <a:t>Drawbacks of transient models</a:t>
            </a:r>
          </a:p>
          <a:p>
            <a:pPr lvl="1"/>
            <a:r>
              <a:rPr lang="en-US" altLang="en-US"/>
              <a:t>Approximations in the transformation matrix for untransposed lines</a:t>
            </a:r>
          </a:p>
          <a:p>
            <a:pPr lvl="1"/>
            <a:r>
              <a:rPr lang="en-US" altLang="en-US"/>
              <a:t>Transformation matrix is taken as real and constant</a:t>
            </a:r>
          </a:p>
          <a:p>
            <a:pPr lvl="1"/>
            <a:r>
              <a:rPr lang="en-US" altLang="en-US"/>
              <a:t>Less valid as asymmetry gets stronger</a:t>
            </a:r>
          </a:p>
        </p:txBody>
      </p:sp>
    </p:spTree>
  </p:cSld>
  <p:clrMapOvr>
    <a:masterClrMapping/>
  </p:clrMapOvr>
  <p:transition spd="slow"/>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a:extLst>
              <a:ext uri="{FF2B5EF4-FFF2-40B4-BE49-F238E27FC236}">
                <a16:creationId xmlns:a16="http://schemas.microsoft.com/office/drawing/2014/main" id="{3440A461-E238-5C88-85DC-A56D0D96D129}"/>
              </a:ext>
            </a:extLst>
          </p:cNvPr>
          <p:cNvSpPr>
            <a:spLocks noGrp="1" noChangeArrowheads="1"/>
          </p:cNvSpPr>
          <p:nvPr>
            <p:ph type="title"/>
          </p:nvPr>
        </p:nvSpPr>
        <p:spPr>
          <a:noFill/>
          <a:ln/>
        </p:spPr>
        <p:txBody>
          <a:bodyPr/>
          <a:lstStyle/>
          <a:p>
            <a:r>
              <a:rPr lang="en-US" altLang="en-US"/>
              <a:t>EMTP Line Models </a:t>
            </a:r>
            <a:br>
              <a:rPr lang="en-US" altLang="en-US"/>
            </a:br>
            <a:r>
              <a:rPr lang="en-US" altLang="en-US"/>
              <a:t>for Transient Studies</a:t>
            </a:r>
          </a:p>
        </p:txBody>
      </p:sp>
      <p:sp>
        <p:nvSpPr>
          <p:cNvPr id="28675" name="Rectangle 3">
            <a:extLst>
              <a:ext uri="{FF2B5EF4-FFF2-40B4-BE49-F238E27FC236}">
                <a16:creationId xmlns:a16="http://schemas.microsoft.com/office/drawing/2014/main" id="{BF31DECA-33A4-67EB-672B-8933AACAF3AF}"/>
              </a:ext>
            </a:extLst>
          </p:cNvPr>
          <p:cNvSpPr>
            <a:spLocks noGrp="1" noChangeArrowheads="1"/>
          </p:cNvSpPr>
          <p:nvPr>
            <p:ph type="body" idx="1"/>
          </p:nvPr>
        </p:nvSpPr>
        <p:spPr>
          <a:xfrm>
            <a:off x="1828801" y="2438400"/>
            <a:ext cx="8837613" cy="3810000"/>
          </a:xfrm>
          <a:noFill/>
          <a:ln/>
        </p:spPr>
        <p:txBody>
          <a:bodyPr/>
          <a:lstStyle/>
          <a:p>
            <a:r>
              <a:rPr lang="en-US" altLang="en-US"/>
              <a:t>Frequency dependent transmission line model</a:t>
            </a:r>
          </a:p>
          <a:p>
            <a:pPr lvl="1"/>
            <a:r>
              <a:rPr lang="en-US" altLang="en-US"/>
              <a:t>Represents accurately the distributed nature of all line parameters</a:t>
            </a:r>
          </a:p>
          <a:p>
            <a:pPr lvl="1"/>
            <a:r>
              <a:rPr lang="en-US" altLang="en-US"/>
              <a:t>Frequency Dependent </a:t>
            </a:r>
          </a:p>
          <a:p>
            <a:pPr lvl="1"/>
            <a:r>
              <a:rPr lang="en-US" altLang="en-US"/>
              <a:t>Transformation matrix is real and constant</a:t>
            </a:r>
          </a:p>
          <a:p>
            <a:pPr lvl="1"/>
            <a:r>
              <a:rPr lang="en-US" altLang="en-US"/>
              <a:t>Most accurate for use in transient studies</a:t>
            </a:r>
          </a:p>
        </p:txBody>
      </p:sp>
    </p:spTree>
  </p:cSld>
  <p:clrMapOvr>
    <a:masterClrMapping/>
  </p:clrMapOvr>
  <p:transition spd="slow"/>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a:extLst>
              <a:ext uri="{FF2B5EF4-FFF2-40B4-BE49-F238E27FC236}">
                <a16:creationId xmlns:a16="http://schemas.microsoft.com/office/drawing/2014/main" id="{0D90DC9E-2686-2958-5510-0C36B4F12F30}"/>
              </a:ext>
            </a:extLst>
          </p:cNvPr>
          <p:cNvSpPr>
            <a:spLocks noGrp="1" noChangeArrowheads="1"/>
          </p:cNvSpPr>
          <p:nvPr>
            <p:ph type="title"/>
          </p:nvPr>
        </p:nvSpPr>
        <p:spPr>
          <a:noFill/>
          <a:ln/>
        </p:spPr>
        <p:txBody>
          <a:bodyPr/>
          <a:lstStyle/>
          <a:p>
            <a:r>
              <a:rPr lang="en-US" altLang="en-US"/>
              <a:t>EMTP Transmission Line Models</a:t>
            </a:r>
          </a:p>
        </p:txBody>
      </p:sp>
      <p:sp>
        <p:nvSpPr>
          <p:cNvPr id="30723" name="Rectangle 3">
            <a:extLst>
              <a:ext uri="{FF2B5EF4-FFF2-40B4-BE49-F238E27FC236}">
                <a16:creationId xmlns:a16="http://schemas.microsoft.com/office/drawing/2014/main" id="{8EA6AEB0-5843-B8EE-372D-0121095A3FDE}"/>
              </a:ext>
            </a:extLst>
          </p:cNvPr>
          <p:cNvSpPr>
            <a:spLocks noGrp="1" noChangeArrowheads="1"/>
          </p:cNvSpPr>
          <p:nvPr>
            <p:ph type="body" idx="1"/>
          </p:nvPr>
        </p:nvSpPr>
        <p:spPr>
          <a:xfrm>
            <a:off x="2057400" y="1676400"/>
            <a:ext cx="8185150" cy="4724400"/>
          </a:xfrm>
          <a:noFill/>
          <a:ln/>
        </p:spPr>
        <p:txBody>
          <a:bodyPr/>
          <a:lstStyle/>
          <a:p>
            <a:r>
              <a:rPr lang="en-US" altLang="en-US"/>
              <a:t>Transposition Issues</a:t>
            </a:r>
          </a:p>
          <a:p>
            <a:pPr lvl="1"/>
            <a:r>
              <a:rPr lang="en-US" altLang="en-US"/>
              <a:t>Untransposed</a:t>
            </a:r>
          </a:p>
          <a:p>
            <a:pPr lvl="1"/>
            <a:r>
              <a:rPr lang="en-US" altLang="en-US"/>
              <a:t>Balanced</a:t>
            </a:r>
          </a:p>
          <a:p>
            <a:pPr lvl="1"/>
            <a:r>
              <a:rPr lang="en-US" altLang="en-US"/>
              <a:t>Double circuit line with zero sequence mutual coupling only</a:t>
            </a:r>
          </a:p>
          <a:p>
            <a:pPr lvl="1"/>
            <a:r>
              <a:rPr lang="en-US" altLang="en-US"/>
              <a:t>Transposition averaging</a:t>
            </a:r>
          </a:p>
        </p:txBody>
      </p:sp>
    </p:spTree>
  </p:cSld>
  <p:clrMapOvr>
    <a:masterClrMapping/>
  </p:clrMapOvr>
  <p:transition spd="slow"/>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id="{DA4B4A77-A3AE-76F7-AF91-EE13C8FE6DE8}"/>
              </a:ext>
            </a:extLst>
          </p:cNvPr>
          <p:cNvSpPr>
            <a:spLocks noGrp="1" noChangeArrowheads="1"/>
          </p:cNvSpPr>
          <p:nvPr>
            <p:ph type="title"/>
          </p:nvPr>
        </p:nvSpPr>
        <p:spPr>
          <a:noFill/>
          <a:ln/>
        </p:spPr>
        <p:txBody>
          <a:bodyPr/>
          <a:lstStyle/>
          <a:p>
            <a:r>
              <a:rPr lang="en-US" altLang="en-US"/>
              <a:t>EMTP Transmission Line Models</a:t>
            </a:r>
          </a:p>
        </p:txBody>
      </p:sp>
      <p:sp>
        <p:nvSpPr>
          <p:cNvPr id="32771" name="Rectangle 3">
            <a:extLst>
              <a:ext uri="{FF2B5EF4-FFF2-40B4-BE49-F238E27FC236}">
                <a16:creationId xmlns:a16="http://schemas.microsoft.com/office/drawing/2014/main" id="{AC3DF7D4-56A3-AB18-DFAE-55828AA8AD6F}"/>
              </a:ext>
            </a:extLst>
          </p:cNvPr>
          <p:cNvSpPr>
            <a:spLocks noGrp="1" noChangeArrowheads="1"/>
          </p:cNvSpPr>
          <p:nvPr>
            <p:ph type="body" idx="1"/>
          </p:nvPr>
        </p:nvSpPr>
        <p:spPr>
          <a:xfrm>
            <a:off x="1905000" y="1676400"/>
            <a:ext cx="8337550" cy="4648200"/>
          </a:xfrm>
          <a:noFill/>
          <a:ln/>
        </p:spPr>
        <p:txBody>
          <a:bodyPr/>
          <a:lstStyle/>
          <a:p>
            <a:r>
              <a:rPr lang="en-US" altLang="en-US"/>
              <a:t>Untransposed</a:t>
            </a:r>
            <a:endParaRPr lang="en-US" altLang="en-US">
              <a:solidFill>
                <a:schemeClr val="hlink"/>
              </a:solidFill>
            </a:endParaRPr>
          </a:p>
          <a:p>
            <a:pPr lvl="1"/>
            <a:r>
              <a:rPr lang="en-US" altLang="en-US"/>
              <a:t>The transformation matrix</a:t>
            </a:r>
          </a:p>
          <a:p>
            <a:pPr lvl="2"/>
            <a:r>
              <a:rPr lang="en-US" altLang="en-US"/>
              <a:t>It is a complex matrix </a:t>
            </a:r>
          </a:p>
          <a:p>
            <a:pPr lvl="2"/>
            <a:r>
              <a:rPr lang="en-US" altLang="en-US"/>
              <a:t>It has different values at different frequencies</a:t>
            </a:r>
          </a:p>
          <a:p>
            <a:pPr lvl="2"/>
            <a:r>
              <a:rPr lang="en-US" altLang="en-US"/>
              <a:t>For transient models it is taken as real valued and constant</a:t>
            </a:r>
          </a:p>
        </p:txBody>
      </p:sp>
    </p:spTree>
  </p:cSld>
  <p:clrMapOvr>
    <a:masterClrMapping/>
  </p:clrMapOvr>
  <p:transition spd="slow"/>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id="{7D02F38A-3189-C71C-2589-A31680A3FF73}"/>
              </a:ext>
            </a:extLst>
          </p:cNvPr>
          <p:cNvSpPr>
            <a:spLocks noGrp="1" noChangeArrowheads="1"/>
          </p:cNvSpPr>
          <p:nvPr>
            <p:ph type="title"/>
          </p:nvPr>
        </p:nvSpPr>
        <p:spPr>
          <a:noFill/>
          <a:ln/>
        </p:spPr>
        <p:txBody>
          <a:bodyPr/>
          <a:lstStyle/>
          <a:p>
            <a:r>
              <a:rPr lang="en-US" altLang="en-US"/>
              <a:t>EMTP Transmission Line Models</a:t>
            </a:r>
          </a:p>
        </p:txBody>
      </p:sp>
      <p:sp>
        <p:nvSpPr>
          <p:cNvPr id="34819" name="Rectangle 3">
            <a:extLst>
              <a:ext uri="{FF2B5EF4-FFF2-40B4-BE49-F238E27FC236}">
                <a16:creationId xmlns:a16="http://schemas.microsoft.com/office/drawing/2014/main" id="{C2A6DA18-9394-D0D9-8AD6-739CE2EAE333}"/>
              </a:ext>
            </a:extLst>
          </p:cNvPr>
          <p:cNvSpPr>
            <a:spLocks noGrp="1" noChangeArrowheads="1"/>
          </p:cNvSpPr>
          <p:nvPr>
            <p:ph type="body" idx="1"/>
          </p:nvPr>
        </p:nvSpPr>
        <p:spPr>
          <a:xfrm>
            <a:off x="1828800" y="1676400"/>
            <a:ext cx="8413750" cy="4800600"/>
          </a:xfrm>
          <a:noFill/>
          <a:ln/>
        </p:spPr>
        <p:txBody>
          <a:bodyPr/>
          <a:lstStyle/>
          <a:p>
            <a:r>
              <a:rPr lang="en-US" altLang="en-US"/>
              <a:t>Balanced</a:t>
            </a:r>
            <a:endParaRPr lang="en-US" altLang="en-US">
              <a:solidFill>
                <a:schemeClr val="hlink"/>
              </a:solidFill>
            </a:endParaRPr>
          </a:p>
          <a:p>
            <a:pPr lvl="1"/>
            <a:r>
              <a:rPr lang="en-US" altLang="en-US"/>
              <a:t>The Line is assumed to be perfectly transposed</a:t>
            </a:r>
          </a:p>
          <a:p>
            <a:pPr lvl="1"/>
            <a:r>
              <a:rPr lang="en-US" altLang="en-US"/>
              <a:t>All self  and mutual Impedances and admittances are averaged</a:t>
            </a:r>
          </a:p>
          <a:p>
            <a:pPr lvl="1"/>
            <a:r>
              <a:rPr lang="en-US" altLang="en-US"/>
              <a:t>Uses the Clarke transformation matrix</a:t>
            </a:r>
          </a:p>
          <a:p>
            <a:pPr lvl="1"/>
            <a:r>
              <a:rPr lang="en-US" altLang="en-US"/>
              <a:t>Results could be less accurate  unless the line is actually transposed</a:t>
            </a:r>
          </a:p>
        </p:txBody>
      </p:sp>
    </p:spTree>
  </p:cSld>
  <p:clrMapOvr>
    <a:masterClrMapping/>
  </p:clrMapOvr>
  <p:transition spd="slow"/>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a:extLst>
              <a:ext uri="{FF2B5EF4-FFF2-40B4-BE49-F238E27FC236}">
                <a16:creationId xmlns:a16="http://schemas.microsoft.com/office/drawing/2014/main" id="{DF954242-003D-43C8-65A5-3FC34348F6D4}"/>
              </a:ext>
            </a:extLst>
          </p:cNvPr>
          <p:cNvSpPr>
            <a:spLocks noGrp="1" noChangeArrowheads="1"/>
          </p:cNvSpPr>
          <p:nvPr>
            <p:ph type="title"/>
          </p:nvPr>
        </p:nvSpPr>
        <p:spPr>
          <a:noFill/>
          <a:ln/>
        </p:spPr>
        <p:txBody>
          <a:bodyPr/>
          <a:lstStyle/>
          <a:p>
            <a:r>
              <a:rPr lang="en-US" altLang="en-US"/>
              <a:t>EMTP Transmission Line Models</a:t>
            </a:r>
          </a:p>
        </p:txBody>
      </p:sp>
      <p:sp>
        <p:nvSpPr>
          <p:cNvPr id="36867" name="Rectangle 3">
            <a:extLst>
              <a:ext uri="{FF2B5EF4-FFF2-40B4-BE49-F238E27FC236}">
                <a16:creationId xmlns:a16="http://schemas.microsoft.com/office/drawing/2014/main" id="{03BFB00C-512E-AD85-D219-1B546245A2FF}"/>
              </a:ext>
            </a:extLst>
          </p:cNvPr>
          <p:cNvSpPr>
            <a:spLocks noGrp="1" noChangeArrowheads="1"/>
          </p:cNvSpPr>
          <p:nvPr>
            <p:ph type="body" idx="1"/>
          </p:nvPr>
        </p:nvSpPr>
        <p:spPr>
          <a:xfrm>
            <a:off x="1752600" y="2057400"/>
            <a:ext cx="8763000" cy="4648200"/>
          </a:xfrm>
          <a:noFill/>
          <a:ln/>
        </p:spPr>
        <p:txBody>
          <a:bodyPr/>
          <a:lstStyle/>
          <a:p>
            <a:r>
              <a:rPr lang="en-US" altLang="en-US"/>
              <a:t>Double Circuit Model</a:t>
            </a:r>
            <a:endParaRPr lang="en-US" altLang="en-US">
              <a:solidFill>
                <a:schemeClr val="hlink"/>
              </a:solidFill>
            </a:endParaRPr>
          </a:p>
          <a:p>
            <a:pPr lvl="1"/>
            <a:r>
              <a:rPr lang="en-US" altLang="en-US"/>
              <a:t>Applies to double circuit lines only</a:t>
            </a:r>
          </a:p>
          <a:p>
            <a:pPr lvl="1"/>
            <a:r>
              <a:rPr lang="en-US" altLang="en-US"/>
              <a:t>Assumes that each three-phase circuit is perfectly balanced with respect to itself and the parallel three-phase circuit</a:t>
            </a:r>
          </a:p>
          <a:p>
            <a:pPr lvl="1"/>
            <a:r>
              <a:rPr lang="en-US" altLang="en-US"/>
              <a:t>Assumes that coupling only exists in the zero sequence</a:t>
            </a:r>
          </a:p>
        </p:txBody>
      </p:sp>
    </p:spTree>
  </p:cSld>
  <p:clrMapOvr>
    <a:masterClrMapping/>
  </p:clrMapOvr>
  <p:transition spd="slow"/>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a:extLst>
              <a:ext uri="{FF2B5EF4-FFF2-40B4-BE49-F238E27FC236}">
                <a16:creationId xmlns:a16="http://schemas.microsoft.com/office/drawing/2014/main" id="{DAE25C31-FEBE-67AC-8016-B0C69849E3F4}"/>
              </a:ext>
            </a:extLst>
          </p:cNvPr>
          <p:cNvSpPr>
            <a:spLocks noGrp="1" noChangeArrowheads="1"/>
          </p:cNvSpPr>
          <p:nvPr>
            <p:ph type="title"/>
          </p:nvPr>
        </p:nvSpPr>
        <p:spPr>
          <a:noFill/>
          <a:ln/>
        </p:spPr>
        <p:txBody>
          <a:bodyPr/>
          <a:lstStyle/>
          <a:p>
            <a:r>
              <a:rPr lang="en-US" altLang="en-US"/>
              <a:t>EMTP Transmission Line Models</a:t>
            </a:r>
          </a:p>
        </p:txBody>
      </p:sp>
      <p:sp>
        <p:nvSpPr>
          <p:cNvPr id="38915" name="Rectangle 3">
            <a:extLst>
              <a:ext uri="{FF2B5EF4-FFF2-40B4-BE49-F238E27FC236}">
                <a16:creationId xmlns:a16="http://schemas.microsoft.com/office/drawing/2014/main" id="{D7E95DD6-E8A7-C3D7-5B97-8AFF0B4BAFFD}"/>
              </a:ext>
            </a:extLst>
          </p:cNvPr>
          <p:cNvSpPr>
            <a:spLocks noGrp="1" noChangeArrowheads="1"/>
          </p:cNvSpPr>
          <p:nvPr>
            <p:ph type="body" idx="1"/>
          </p:nvPr>
        </p:nvSpPr>
        <p:spPr>
          <a:xfrm>
            <a:off x="1828800" y="1676400"/>
            <a:ext cx="8458200" cy="4876800"/>
          </a:xfrm>
          <a:noFill/>
          <a:ln/>
        </p:spPr>
        <p:txBody>
          <a:bodyPr/>
          <a:lstStyle/>
          <a:p>
            <a:r>
              <a:rPr lang="en-US" altLang="en-US"/>
              <a:t>Transposition Averaging</a:t>
            </a:r>
          </a:p>
          <a:p>
            <a:pPr lvl="1"/>
            <a:r>
              <a:rPr lang="en-US" altLang="en-US"/>
              <a:t>Approximation to modeling each line transposition separately</a:t>
            </a:r>
          </a:p>
          <a:p>
            <a:pPr lvl="1"/>
            <a:r>
              <a:rPr lang="en-US" altLang="en-US"/>
              <a:t>Model is based on averaging the series impedance and shunt admittance matrices </a:t>
            </a:r>
          </a:p>
          <a:p>
            <a:pPr lvl="1"/>
            <a:r>
              <a:rPr lang="en-US" altLang="en-US"/>
              <a:t>Valid  at low frequencies</a:t>
            </a:r>
          </a:p>
        </p:txBody>
      </p:sp>
    </p:spTree>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a:extLst>
              <a:ext uri="{FF2B5EF4-FFF2-40B4-BE49-F238E27FC236}">
                <a16:creationId xmlns:a16="http://schemas.microsoft.com/office/drawing/2014/main" id="{DC8AEDA0-AA8C-2809-28F7-D6BBB7F5CB62}"/>
              </a:ext>
            </a:extLst>
          </p:cNvPr>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75779" name="Rectangle 3">
            <a:extLst>
              <a:ext uri="{FF2B5EF4-FFF2-40B4-BE49-F238E27FC236}">
                <a16:creationId xmlns:a16="http://schemas.microsoft.com/office/drawing/2014/main" id="{D343666A-775B-16BB-80AB-0ACC5964064D}"/>
              </a:ext>
            </a:extLst>
          </p:cNvPr>
          <p:cNvSpPr>
            <a:spLocks noChangeArrowheads="1"/>
          </p:cNvSpPr>
          <p:nvPr/>
        </p:nvSpPr>
        <p:spPr bwMode="auto">
          <a:xfrm>
            <a:off x="4648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75780" name="Rectangle 4">
            <a:extLst>
              <a:ext uri="{FF2B5EF4-FFF2-40B4-BE49-F238E27FC236}">
                <a16:creationId xmlns:a16="http://schemas.microsoft.com/office/drawing/2014/main" id="{06EE1828-264C-9A92-6947-97CE967D5367}"/>
              </a:ext>
            </a:extLst>
          </p:cNvPr>
          <p:cNvSpPr>
            <a:spLocks noGrp="1" noChangeArrowheads="1"/>
          </p:cNvSpPr>
          <p:nvPr>
            <p:ph type="title"/>
          </p:nvPr>
        </p:nvSpPr>
        <p:spPr>
          <a:solidFill>
            <a:schemeClr val="accent2"/>
          </a:solidFill>
          <a:ln/>
          <a:effectLst>
            <a:outerShdw dist="107763" dir="2700000" algn="ctr" rotWithShape="0">
              <a:srgbClr val="FC0128"/>
            </a:outerShdw>
          </a:effectLst>
        </p:spPr>
        <p:txBody>
          <a:bodyPr/>
          <a:lstStyle/>
          <a:p>
            <a:r>
              <a:rPr lang="en-US" altLang="en-US">
                <a:solidFill>
                  <a:srgbClr val="FC0128"/>
                </a:solidFill>
              </a:rPr>
              <a:t>Inductance Model</a:t>
            </a:r>
          </a:p>
        </p:txBody>
      </p:sp>
      <p:sp>
        <p:nvSpPr>
          <p:cNvPr id="75781" name="Rectangle 5">
            <a:extLst>
              <a:ext uri="{FF2B5EF4-FFF2-40B4-BE49-F238E27FC236}">
                <a16:creationId xmlns:a16="http://schemas.microsoft.com/office/drawing/2014/main" id="{E905FA6A-F5D8-827B-B0E5-98717B7E5582}"/>
              </a:ext>
            </a:extLst>
          </p:cNvPr>
          <p:cNvSpPr>
            <a:spLocks noChangeArrowheads="1"/>
          </p:cNvSpPr>
          <p:nvPr>
            <p:ph type="body" idx="1"/>
          </p:nvPr>
        </p:nvSpPr>
        <p:spPr>
          <a:xfrm>
            <a:off x="2057401" y="1905001"/>
            <a:ext cx="8010525" cy="4632325"/>
          </a:xfrm>
          <a:solidFill>
            <a:schemeClr val="bg2"/>
          </a:solidFill>
          <a:ln/>
          <a:effectLst>
            <a:outerShdw dist="107763" dir="2700000" algn="ctr" rotWithShape="0">
              <a:srgbClr val="FC0128"/>
            </a:outerShdw>
          </a:effectLst>
        </p:spPr>
        <p:txBody>
          <a:bodyPr/>
          <a:lstStyle/>
          <a:p>
            <a:endParaRPr lang="en-US" altLang="en-US">
              <a:effectLst/>
              <a:latin typeface="Arial" panose="020B0604020202020204" pitchFamily="34" charset="0"/>
            </a:endParaRPr>
          </a:p>
          <a:p>
            <a:pPr lvl="1"/>
            <a:endParaRPr lang="en-US" altLang="en-US" b="1" i="1">
              <a:solidFill>
                <a:srgbClr val="FC0128"/>
              </a:solidFill>
              <a:effectLst/>
              <a:latin typeface="Arial" panose="020B0604020202020204" pitchFamily="34" charset="0"/>
            </a:endParaRPr>
          </a:p>
        </p:txBody>
      </p:sp>
      <p:graphicFrame>
        <p:nvGraphicFramePr>
          <p:cNvPr id="75838" name="Object 62">
            <a:extLst>
              <a:ext uri="{FF2B5EF4-FFF2-40B4-BE49-F238E27FC236}">
                <a16:creationId xmlns:a16="http://schemas.microsoft.com/office/drawing/2014/main" id="{5A0B0ACF-EB94-687A-2A0E-7FB1A1828BF5}"/>
              </a:ext>
            </a:extLst>
          </p:cNvPr>
          <p:cNvGraphicFramePr>
            <a:graphicFrameLocks noChangeAspect="1"/>
          </p:cNvGraphicFramePr>
          <p:nvPr/>
        </p:nvGraphicFramePr>
        <p:xfrm>
          <a:off x="4038600" y="1981200"/>
          <a:ext cx="3462338" cy="1384300"/>
        </p:xfrm>
        <a:graphic>
          <a:graphicData uri="http://schemas.openxmlformats.org/presentationml/2006/ole">
            <mc:AlternateContent xmlns:mc="http://schemas.openxmlformats.org/markup-compatibility/2006">
              <mc:Choice xmlns:v="urn:schemas-microsoft-com:vml" Requires="v">
                <p:oleObj name="Document" r:id="rId3" imgW="2201040" imgH="879480" progId="Word.Document.8">
                  <p:embed/>
                </p:oleObj>
              </mc:Choice>
              <mc:Fallback>
                <p:oleObj name="Document" r:id="rId3" imgW="2201040" imgH="879480" progId="Word.Document.8">
                  <p:embed/>
                  <p:pic>
                    <p:nvPicPr>
                      <p:cNvPr id="75838" name="Object 62">
                        <a:extLst>
                          <a:ext uri="{FF2B5EF4-FFF2-40B4-BE49-F238E27FC236}">
                            <a16:creationId xmlns:a16="http://schemas.microsoft.com/office/drawing/2014/main" id="{5A0B0ACF-EB94-687A-2A0E-7FB1A1828BF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38600" y="1981200"/>
                        <a:ext cx="3462338" cy="138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5839" name="Object 63">
            <a:extLst>
              <a:ext uri="{FF2B5EF4-FFF2-40B4-BE49-F238E27FC236}">
                <a16:creationId xmlns:a16="http://schemas.microsoft.com/office/drawing/2014/main" id="{126D8050-9F5D-AB65-C2A6-CCED73FB9ABB}"/>
              </a:ext>
            </a:extLst>
          </p:cNvPr>
          <p:cNvGraphicFramePr>
            <a:graphicFrameLocks noChangeAspect="1"/>
          </p:cNvGraphicFramePr>
          <p:nvPr/>
        </p:nvGraphicFramePr>
        <p:xfrm>
          <a:off x="4495800" y="3657601"/>
          <a:ext cx="2971800" cy="601663"/>
        </p:xfrm>
        <a:graphic>
          <a:graphicData uri="http://schemas.openxmlformats.org/presentationml/2006/ole">
            <mc:AlternateContent xmlns:mc="http://schemas.openxmlformats.org/markup-compatibility/2006">
              <mc:Choice xmlns:v="urn:schemas-microsoft-com:vml" Requires="v">
                <p:oleObj r:id="rId5" imgW="943560" imgH="190440" progId="">
                  <p:embed/>
                </p:oleObj>
              </mc:Choice>
              <mc:Fallback>
                <p:oleObj r:id="rId5" imgW="943560" imgH="190440" progId="">
                  <p:embed/>
                  <p:pic>
                    <p:nvPicPr>
                      <p:cNvPr id="75839" name="Object 63">
                        <a:extLst>
                          <a:ext uri="{FF2B5EF4-FFF2-40B4-BE49-F238E27FC236}">
                            <a16:creationId xmlns:a16="http://schemas.microsoft.com/office/drawing/2014/main" id="{126D8050-9F5D-AB65-C2A6-CCED73FB9AB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95800" y="3657601"/>
                        <a:ext cx="2971800" cy="601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5840" name="Object 64">
            <a:extLst>
              <a:ext uri="{FF2B5EF4-FFF2-40B4-BE49-F238E27FC236}">
                <a16:creationId xmlns:a16="http://schemas.microsoft.com/office/drawing/2014/main" id="{5D1EDE02-46B3-7C26-0A80-3C100A97D9A8}"/>
              </a:ext>
            </a:extLst>
          </p:cNvPr>
          <p:cNvGraphicFramePr>
            <a:graphicFrameLocks noChangeAspect="1"/>
          </p:cNvGraphicFramePr>
          <p:nvPr/>
        </p:nvGraphicFramePr>
        <p:xfrm>
          <a:off x="3505200" y="4419601"/>
          <a:ext cx="5105400" cy="1323975"/>
        </p:xfrm>
        <a:graphic>
          <a:graphicData uri="http://schemas.openxmlformats.org/presentationml/2006/ole">
            <mc:AlternateContent xmlns:mc="http://schemas.openxmlformats.org/markup-compatibility/2006">
              <mc:Choice xmlns:v="urn:schemas-microsoft-com:vml" Requires="v">
                <p:oleObj r:id="rId7" imgW="1810440" imgH="469800" progId="">
                  <p:embed/>
                </p:oleObj>
              </mc:Choice>
              <mc:Fallback>
                <p:oleObj r:id="rId7" imgW="1810440" imgH="469800" progId="">
                  <p:embed/>
                  <p:pic>
                    <p:nvPicPr>
                      <p:cNvPr id="75840" name="Object 64">
                        <a:extLst>
                          <a:ext uri="{FF2B5EF4-FFF2-40B4-BE49-F238E27FC236}">
                            <a16:creationId xmlns:a16="http://schemas.microsoft.com/office/drawing/2014/main" id="{5D1EDE02-46B3-7C26-0A80-3C100A97D9A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05200" y="4419601"/>
                        <a:ext cx="5105400" cy="1323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ransition/>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a:extLst>
              <a:ext uri="{FF2B5EF4-FFF2-40B4-BE49-F238E27FC236}">
                <a16:creationId xmlns:a16="http://schemas.microsoft.com/office/drawing/2014/main" id="{A6B663C5-257E-52AB-995A-302E31A3BFAA}"/>
              </a:ext>
            </a:extLst>
          </p:cNvPr>
          <p:cNvSpPr>
            <a:spLocks noGrp="1" noChangeArrowheads="1"/>
          </p:cNvSpPr>
          <p:nvPr>
            <p:ph type="title"/>
          </p:nvPr>
        </p:nvSpPr>
        <p:spPr>
          <a:noFill/>
          <a:ln/>
        </p:spPr>
        <p:txBody>
          <a:bodyPr/>
          <a:lstStyle/>
          <a:p>
            <a:r>
              <a:rPr lang="en-US" altLang="en-US"/>
              <a:t>Conclusions</a:t>
            </a:r>
          </a:p>
        </p:txBody>
      </p:sp>
      <p:sp>
        <p:nvSpPr>
          <p:cNvPr id="40963" name="Rectangle 3">
            <a:extLst>
              <a:ext uri="{FF2B5EF4-FFF2-40B4-BE49-F238E27FC236}">
                <a16:creationId xmlns:a16="http://schemas.microsoft.com/office/drawing/2014/main" id="{DF0D15A0-9DC5-37AD-B46A-1705E9F344E6}"/>
              </a:ext>
            </a:extLst>
          </p:cNvPr>
          <p:cNvSpPr>
            <a:spLocks noGrp="1" noChangeArrowheads="1"/>
          </p:cNvSpPr>
          <p:nvPr>
            <p:ph type="body" idx="1"/>
          </p:nvPr>
        </p:nvSpPr>
        <p:spPr>
          <a:noFill/>
          <a:ln/>
        </p:spPr>
        <p:txBody>
          <a:bodyPr/>
          <a:lstStyle/>
          <a:p>
            <a:r>
              <a:rPr lang="en-US" altLang="en-US"/>
              <a:t>Use  pi-exact model for steady state studies</a:t>
            </a:r>
          </a:p>
          <a:p>
            <a:r>
              <a:rPr lang="en-US" altLang="en-US"/>
              <a:t>Use fd-line models for lines of main interest in your study</a:t>
            </a:r>
          </a:p>
          <a:p>
            <a:r>
              <a:rPr lang="en-US" altLang="en-US"/>
              <a:t>Use cp-line models for lines of secondary interest</a:t>
            </a:r>
          </a:p>
        </p:txBody>
      </p:sp>
    </p:spTree>
  </p:cSld>
  <p:clrMapOvr>
    <a:masterClrMapping/>
  </p:clrMapOvr>
  <p:transition spd="slow"/>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a:extLst>
              <a:ext uri="{FF2B5EF4-FFF2-40B4-BE49-F238E27FC236}">
                <a16:creationId xmlns:a16="http://schemas.microsoft.com/office/drawing/2014/main" id="{A61524EA-AA66-E297-82F8-1AA940C52756}"/>
              </a:ext>
            </a:extLst>
          </p:cNvPr>
          <p:cNvSpPr>
            <a:spLocks noGrp="1" noChangeArrowheads="1"/>
          </p:cNvSpPr>
          <p:nvPr>
            <p:ph type="title"/>
          </p:nvPr>
        </p:nvSpPr>
        <p:spPr>
          <a:noFill/>
          <a:ln/>
        </p:spPr>
        <p:txBody>
          <a:bodyPr/>
          <a:lstStyle/>
          <a:p>
            <a:r>
              <a:rPr lang="en-US" altLang="en-US"/>
              <a:t>Transmission Line Parameter Calculation</a:t>
            </a:r>
          </a:p>
        </p:txBody>
      </p:sp>
      <p:sp>
        <p:nvSpPr>
          <p:cNvPr id="43011" name="Rectangle 3">
            <a:extLst>
              <a:ext uri="{FF2B5EF4-FFF2-40B4-BE49-F238E27FC236}">
                <a16:creationId xmlns:a16="http://schemas.microsoft.com/office/drawing/2014/main" id="{AF88B5BD-755D-9E89-10F4-FE59B7EF33E4}"/>
              </a:ext>
            </a:extLst>
          </p:cNvPr>
          <p:cNvSpPr>
            <a:spLocks noGrp="1" noChangeArrowheads="1"/>
          </p:cNvSpPr>
          <p:nvPr>
            <p:ph type="body" idx="1"/>
          </p:nvPr>
        </p:nvSpPr>
        <p:spPr>
          <a:noFill/>
          <a:ln/>
        </p:spPr>
        <p:txBody>
          <a:bodyPr/>
          <a:lstStyle/>
          <a:p>
            <a:r>
              <a:rPr lang="en-US" altLang="en-US" sz="2800"/>
              <a:t>LINE CONSTANTS</a:t>
            </a:r>
          </a:p>
          <a:p>
            <a:pPr lvl="2">
              <a:buFont typeface="Monotype Sorts" pitchFamily="2" charset="2"/>
              <a:buChar char="§"/>
            </a:pPr>
            <a:r>
              <a:rPr lang="en-US" altLang="en-US" sz="2000"/>
              <a:t>Auxiliary Routine</a:t>
            </a:r>
          </a:p>
          <a:p>
            <a:pPr lvl="2">
              <a:buFont typeface="Wingdings" panose="05000000000000000000" pitchFamily="2" charset="2"/>
              <a:buNone/>
            </a:pPr>
            <a:endParaRPr lang="en-US" altLang="en-US" sz="2000"/>
          </a:p>
          <a:p>
            <a:pPr lvl="1"/>
            <a:r>
              <a:rPr lang="en-US" altLang="en-US" sz="2400"/>
              <a:t>LINE-PARAMETERS</a:t>
            </a:r>
          </a:p>
          <a:p>
            <a:pPr lvl="2">
              <a:buFont typeface="Monotype Sorts" pitchFamily="2" charset="2"/>
              <a:buChar char="§"/>
            </a:pPr>
            <a:r>
              <a:rPr lang="en-US" altLang="en-US" sz="2000"/>
              <a:t>Its Output is the Series Impedance and Shunt Admittance Line Parameters</a:t>
            </a:r>
          </a:p>
          <a:p>
            <a:pPr lvl="1"/>
            <a:r>
              <a:rPr lang="en-US" altLang="en-US" sz="2400"/>
              <a:t>LINE-MODEL</a:t>
            </a:r>
          </a:p>
          <a:p>
            <a:pPr lvl="2">
              <a:buFont typeface="Monotype Sorts" pitchFamily="2" charset="2"/>
              <a:buChar char="§"/>
            </a:pPr>
            <a:r>
              <a:rPr lang="en-US" altLang="en-US" sz="2000"/>
              <a:t>Output is EMTP Line Models</a:t>
            </a:r>
          </a:p>
        </p:txBody>
      </p:sp>
    </p:spTree>
  </p:cSld>
  <p:clrMapOvr>
    <a:masterClrMapping/>
  </p:clrMapOvr>
  <p:transition spd="slow"/>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EA0BCB3F-090F-9BFD-2E85-D1A56C84656A}"/>
              </a:ext>
            </a:extLst>
          </p:cNvPr>
          <p:cNvSpPr>
            <a:spLocks noGrp="1" noChangeArrowheads="1"/>
          </p:cNvSpPr>
          <p:nvPr>
            <p:ph type="title"/>
          </p:nvPr>
        </p:nvSpPr>
        <p:spPr>
          <a:noFill/>
          <a:ln/>
        </p:spPr>
        <p:txBody>
          <a:bodyPr/>
          <a:lstStyle/>
          <a:p>
            <a:r>
              <a:rPr lang="en-US" altLang="en-US"/>
              <a:t>Transmission Line Parameter Calculation - Models</a:t>
            </a:r>
          </a:p>
        </p:txBody>
      </p:sp>
      <p:sp>
        <p:nvSpPr>
          <p:cNvPr id="45059" name="Rectangle 3">
            <a:extLst>
              <a:ext uri="{FF2B5EF4-FFF2-40B4-BE49-F238E27FC236}">
                <a16:creationId xmlns:a16="http://schemas.microsoft.com/office/drawing/2014/main" id="{B609EE81-9D18-41E0-7AC1-1E30603B7587}"/>
              </a:ext>
            </a:extLst>
          </p:cNvPr>
          <p:cNvSpPr>
            <a:spLocks noGrp="1" noChangeArrowheads="1"/>
          </p:cNvSpPr>
          <p:nvPr>
            <p:ph type="body" idx="1"/>
          </p:nvPr>
        </p:nvSpPr>
        <p:spPr>
          <a:xfrm>
            <a:off x="2514600" y="1676400"/>
            <a:ext cx="7727950" cy="4648200"/>
          </a:xfrm>
          <a:noFill/>
          <a:ln/>
        </p:spPr>
        <p:txBody>
          <a:bodyPr/>
          <a:lstStyle/>
          <a:p>
            <a:r>
              <a:rPr lang="en-US" altLang="en-US" sz="2400"/>
              <a:t>Models for Steady-State</a:t>
            </a:r>
          </a:p>
          <a:p>
            <a:pPr lvl="1"/>
            <a:r>
              <a:rPr lang="en-US" altLang="en-US" sz="2000"/>
              <a:t>PI-EXACT</a:t>
            </a:r>
          </a:p>
          <a:p>
            <a:pPr lvl="2">
              <a:buFont typeface="Monotype Sorts" pitchFamily="2" charset="2"/>
              <a:buChar char="§"/>
            </a:pPr>
            <a:r>
              <a:rPr lang="en-US" altLang="en-US" sz="1800"/>
              <a:t>Exact Single Frequency Pi-equivalent</a:t>
            </a:r>
          </a:p>
          <a:p>
            <a:r>
              <a:rPr lang="en-US" altLang="en-US" sz="2400"/>
              <a:t>Models for Transient Analysis</a:t>
            </a:r>
          </a:p>
          <a:p>
            <a:pPr lvl="1"/>
            <a:r>
              <a:rPr lang="en-US" altLang="en-US" sz="2000"/>
              <a:t>FD-LINE</a:t>
            </a:r>
          </a:p>
          <a:p>
            <a:pPr lvl="2">
              <a:buFont typeface="Monotype Sorts" pitchFamily="2" charset="2"/>
              <a:buChar char="§"/>
            </a:pPr>
            <a:r>
              <a:rPr lang="en-US" altLang="en-US" sz="1800"/>
              <a:t>Frequency Dependent Line Model</a:t>
            </a:r>
          </a:p>
          <a:p>
            <a:pPr lvl="1"/>
            <a:r>
              <a:rPr lang="en-US" altLang="en-US" sz="2000"/>
              <a:t>CP-LINE</a:t>
            </a:r>
          </a:p>
          <a:p>
            <a:pPr lvl="2">
              <a:buFont typeface="Monotype Sorts" pitchFamily="2" charset="2"/>
              <a:buChar char="§"/>
            </a:pPr>
            <a:r>
              <a:rPr lang="en-US" altLang="en-US" sz="1800"/>
              <a:t>Constant Parameter Line Model</a:t>
            </a:r>
          </a:p>
          <a:p>
            <a:pPr lvl="1"/>
            <a:r>
              <a:rPr lang="en-US" altLang="en-US" sz="2000"/>
              <a:t>CORONA</a:t>
            </a:r>
          </a:p>
        </p:txBody>
      </p:sp>
    </p:spTree>
  </p:cSld>
  <p:clrMapOvr>
    <a:masterClrMapping/>
  </p:clrMapOvr>
  <p:transition spd="slow"/>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a:extLst>
              <a:ext uri="{FF2B5EF4-FFF2-40B4-BE49-F238E27FC236}">
                <a16:creationId xmlns:a16="http://schemas.microsoft.com/office/drawing/2014/main" id="{3FF93566-4764-C252-A378-F2E7FA237A97}"/>
              </a:ext>
            </a:extLst>
          </p:cNvPr>
          <p:cNvSpPr>
            <a:spLocks noGrp="1" noChangeArrowheads="1"/>
          </p:cNvSpPr>
          <p:nvPr>
            <p:ph type="title"/>
          </p:nvPr>
        </p:nvSpPr>
        <p:spPr>
          <a:noFill/>
          <a:ln/>
        </p:spPr>
        <p:txBody>
          <a:bodyPr/>
          <a:lstStyle/>
          <a:p>
            <a:r>
              <a:rPr lang="en-US" altLang="en-US"/>
              <a:t>Transmission Line Parameter Data Structure</a:t>
            </a:r>
          </a:p>
        </p:txBody>
      </p:sp>
      <p:sp>
        <p:nvSpPr>
          <p:cNvPr id="47107" name="Rectangle 3">
            <a:extLst>
              <a:ext uri="{FF2B5EF4-FFF2-40B4-BE49-F238E27FC236}">
                <a16:creationId xmlns:a16="http://schemas.microsoft.com/office/drawing/2014/main" id="{BEAA9DFE-E9CE-067B-EE55-3595AD433FA9}"/>
              </a:ext>
            </a:extLst>
          </p:cNvPr>
          <p:cNvSpPr>
            <a:spLocks noGrp="1" noChangeArrowheads="1"/>
          </p:cNvSpPr>
          <p:nvPr>
            <p:ph type="body" idx="1"/>
          </p:nvPr>
        </p:nvSpPr>
        <p:spPr>
          <a:xfrm>
            <a:off x="1981200" y="1674813"/>
            <a:ext cx="8261350" cy="5181600"/>
          </a:xfrm>
          <a:noFill/>
          <a:ln/>
        </p:spPr>
        <p:txBody>
          <a:bodyPr/>
          <a:lstStyle/>
          <a:p>
            <a:r>
              <a:rPr lang="en-US" altLang="en-US" sz="2400"/>
              <a:t>BEGIN NEW DATA CASE</a:t>
            </a:r>
          </a:p>
          <a:p>
            <a:r>
              <a:rPr lang="en-US" altLang="en-US" sz="2400"/>
              <a:t>LINE CONSTANTS</a:t>
            </a:r>
          </a:p>
          <a:p>
            <a:pPr lvl="1"/>
            <a:r>
              <a:rPr lang="en-US" altLang="en-US" sz="2000"/>
              <a:t>Modules { CP-LINE, FD-LINE, ETC. }</a:t>
            </a:r>
          </a:p>
          <a:p>
            <a:pPr lvl="1"/>
            <a:r>
              <a:rPr lang="en-US" altLang="en-US" sz="2000"/>
              <a:t>Units { ENGLISH, METRIC }</a:t>
            </a:r>
          </a:p>
          <a:p>
            <a:pPr lvl="1"/>
            <a:r>
              <a:rPr lang="en-US" altLang="en-US" sz="2000"/>
              <a:t>Conductor Data </a:t>
            </a:r>
          </a:p>
          <a:p>
            <a:pPr lvl="1"/>
            <a:r>
              <a:rPr lang="en-US" altLang="en-US" sz="2000"/>
              <a:t>BLANK</a:t>
            </a:r>
          </a:p>
          <a:p>
            <a:pPr lvl="1"/>
            <a:r>
              <a:rPr lang="en-US" altLang="en-US" sz="2000"/>
              <a:t>Frequency Data</a:t>
            </a:r>
          </a:p>
          <a:p>
            <a:pPr lvl="1"/>
            <a:r>
              <a:rPr lang="en-US" altLang="en-US" sz="2000"/>
              <a:t>Optional Control Cards { .NODES }</a:t>
            </a:r>
          </a:p>
          <a:p>
            <a:pPr lvl="1"/>
            <a:r>
              <a:rPr lang="en-US" altLang="en-US" sz="2000"/>
              <a:t>BLANK Card Ending Frequency Data</a:t>
            </a:r>
          </a:p>
          <a:p>
            <a:pPr lvl="1"/>
            <a:r>
              <a:rPr lang="en-US" altLang="en-US" sz="2000"/>
              <a:t>BLANK END OF DATA CASE</a:t>
            </a:r>
          </a:p>
        </p:txBody>
      </p:sp>
    </p:spTree>
  </p:cSld>
  <p:clrMapOvr>
    <a:masterClrMapping/>
  </p:clrMapOvr>
  <p:transition spd="slow"/>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a:extLst>
              <a:ext uri="{FF2B5EF4-FFF2-40B4-BE49-F238E27FC236}">
                <a16:creationId xmlns:a16="http://schemas.microsoft.com/office/drawing/2014/main" id="{C5650898-4FBB-AA33-29CA-D5438E61EF30}"/>
              </a:ext>
            </a:extLst>
          </p:cNvPr>
          <p:cNvSpPr>
            <a:spLocks noGrp="1" noChangeArrowheads="1"/>
          </p:cNvSpPr>
          <p:nvPr>
            <p:ph type="title"/>
          </p:nvPr>
        </p:nvSpPr>
        <p:spPr>
          <a:noFill/>
          <a:ln/>
        </p:spPr>
        <p:txBody>
          <a:bodyPr/>
          <a:lstStyle/>
          <a:p>
            <a:r>
              <a:rPr lang="en-US" altLang="en-US"/>
              <a:t>Line Data</a:t>
            </a:r>
          </a:p>
        </p:txBody>
      </p:sp>
      <p:sp>
        <p:nvSpPr>
          <p:cNvPr id="49155" name="Rectangle 3">
            <a:extLst>
              <a:ext uri="{FF2B5EF4-FFF2-40B4-BE49-F238E27FC236}">
                <a16:creationId xmlns:a16="http://schemas.microsoft.com/office/drawing/2014/main" id="{B4960E34-D1B7-C88A-004C-18A2D6129929}"/>
              </a:ext>
            </a:extLst>
          </p:cNvPr>
          <p:cNvSpPr>
            <a:spLocks noGrp="1" noChangeArrowheads="1"/>
          </p:cNvSpPr>
          <p:nvPr>
            <p:ph type="body" idx="1"/>
          </p:nvPr>
        </p:nvSpPr>
        <p:spPr>
          <a:xfrm>
            <a:off x="2514600" y="1676400"/>
            <a:ext cx="7727950" cy="4724400"/>
          </a:xfrm>
          <a:noFill/>
          <a:ln/>
        </p:spPr>
        <p:txBody>
          <a:bodyPr/>
          <a:lstStyle/>
          <a:p>
            <a:r>
              <a:rPr lang="en-US" altLang="en-US" sz="2400"/>
              <a:t>Voltage:	525 kV</a:t>
            </a:r>
          </a:p>
          <a:p>
            <a:r>
              <a:rPr lang="en-US" altLang="en-US" sz="2400"/>
              <a:t>Length:	112.7 miles</a:t>
            </a:r>
          </a:p>
          <a:p>
            <a:r>
              <a:rPr lang="en-US" altLang="en-US" sz="2400"/>
              <a:t>Tower:	Single Circuit Flat Construction</a:t>
            </a:r>
          </a:p>
          <a:p>
            <a:r>
              <a:rPr lang="en-US" altLang="en-US" sz="2400"/>
              <a:t>Phase Conductor Data</a:t>
            </a:r>
          </a:p>
          <a:p>
            <a:pPr lvl="1"/>
            <a:r>
              <a:rPr lang="en-US" altLang="en-US" sz="2000"/>
              <a:t>2156 MCM ACSR - Bluebird - 2/phase 18”</a:t>
            </a:r>
          </a:p>
          <a:p>
            <a:pPr lvl="1"/>
            <a:r>
              <a:rPr lang="en-US" altLang="en-US" sz="2000"/>
              <a:t>Stranding:		19 Steel - 0.0961”</a:t>
            </a:r>
          </a:p>
          <a:p>
            <a:pPr lvl="1">
              <a:buFont typeface="Wingdings" panose="05000000000000000000" pitchFamily="2" charset="2"/>
              <a:buNone/>
            </a:pPr>
            <a:r>
              <a:rPr lang="en-US" altLang="en-US" sz="2000"/>
              <a:t>				84 Aluminum - 0.1602”</a:t>
            </a:r>
          </a:p>
          <a:p>
            <a:pPr lvl="1"/>
            <a:r>
              <a:rPr lang="en-US" altLang="en-US" sz="2000"/>
              <a:t>Outside Diameter:	1.762” = D</a:t>
            </a:r>
          </a:p>
          <a:p>
            <a:pPr lvl="1"/>
            <a:r>
              <a:rPr lang="en-US" altLang="en-US" sz="2000"/>
              <a:t>Core Diameter:	0.6408” = T</a:t>
            </a:r>
          </a:p>
        </p:txBody>
      </p:sp>
    </p:spTree>
  </p:cSld>
  <p:clrMapOvr>
    <a:masterClrMapping/>
  </p:clrMapOvr>
  <p:transition spd="slow"/>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a:extLst>
              <a:ext uri="{FF2B5EF4-FFF2-40B4-BE49-F238E27FC236}">
                <a16:creationId xmlns:a16="http://schemas.microsoft.com/office/drawing/2014/main" id="{37E6C75A-841C-2502-749E-FB6B612F7D4C}"/>
              </a:ext>
            </a:extLst>
          </p:cNvPr>
          <p:cNvSpPr>
            <a:spLocks noGrp="1" noChangeArrowheads="1"/>
          </p:cNvSpPr>
          <p:nvPr>
            <p:ph type="title"/>
          </p:nvPr>
        </p:nvSpPr>
        <p:spPr>
          <a:noFill/>
          <a:ln/>
        </p:spPr>
        <p:txBody>
          <a:bodyPr/>
          <a:lstStyle/>
          <a:p>
            <a:r>
              <a:rPr lang="en-US" altLang="en-US"/>
              <a:t>Line Data</a:t>
            </a:r>
          </a:p>
        </p:txBody>
      </p:sp>
      <p:sp>
        <p:nvSpPr>
          <p:cNvPr id="51203" name="Rectangle 3">
            <a:extLst>
              <a:ext uri="{FF2B5EF4-FFF2-40B4-BE49-F238E27FC236}">
                <a16:creationId xmlns:a16="http://schemas.microsoft.com/office/drawing/2014/main" id="{11B507F7-4A8F-CE93-F8BC-1890111E6F59}"/>
              </a:ext>
            </a:extLst>
          </p:cNvPr>
          <p:cNvSpPr>
            <a:spLocks noGrp="1" noChangeArrowheads="1"/>
          </p:cNvSpPr>
          <p:nvPr>
            <p:ph type="body" idx="1"/>
          </p:nvPr>
        </p:nvSpPr>
        <p:spPr>
          <a:xfrm>
            <a:off x="2514600" y="1676400"/>
            <a:ext cx="7727950" cy="4724400"/>
          </a:xfrm>
          <a:noFill/>
          <a:ln/>
        </p:spPr>
        <p:txBody>
          <a:bodyPr/>
          <a:lstStyle/>
          <a:p>
            <a:r>
              <a:rPr lang="en-US" altLang="en-US" sz="2400"/>
              <a:t>T/D = 0.363657</a:t>
            </a:r>
          </a:p>
          <a:p>
            <a:r>
              <a:rPr lang="en-US" altLang="en-US" sz="2400"/>
              <a:t>Rdc = 0.04495 	Ohms/Mile at 50</a:t>
            </a:r>
            <a:r>
              <a:rPr lang="en-US" altLang="en-US" sz="2400" baseline="30000"/>
              <a:t>0</a:t>
            </a:r>
            <a:r>
              <a:rPr lang="en-US" altLang="en-US" sz="2400"/>
              <a:t> C</a:t>
            </a:r>
          </a:p>
          <a:p>
            <a:r>
              <a:rPr lang="en-US" altLang="en-US" sz="2400"/>
              <a:t>Rac = 0.05050	Ohms/Mile at 50</a:t>
            </a:r>
            <a:r>
              <a:rPr lang="en-US" altLang="en-US" sz="2400" baseline="30000"/>
              <a:t>0</a:t>
            </a:r>
            <a:r>
              <a:rPr lang="en-US" altLang="en-US" sz="2400"/>
              <a:t> C</a:t>
            </a:r>
          </a:p>
          <a:p>
            <a:r>
              <a:rPr lang="en-US" altLang="en-US" sz="2400"/>
              <a:t> 2 Conductors/Phase Spaced at 18” Apart</a:t>
            </a:r>
          </a:p>
          <a:p>
            <a:r>
              <a:rPr lang="en-US" altLang="en-US" sz="2400"/>
              <a:t>32’ Phase-to-Phase Separation</a:t>
            </a:r>
          </a:p>
          <a:p>
            <a:r>
              <a:rPr lang="en-US" altLang="en-US" sz="2400"/>
              <a:t>Height at Tower = 98’</a:t>
            </a:r>
          </a:p>
          <a:p>
            <a:r>
              <a:rPr lang="en-US" altLang="en-US" sz="2400"/>
              <a:t>Height at Midspan = 45’</a:t>
            </a:r>
          </a:p>
          <a:p>
            <a:r>
              <a:rPr lang="en-US" altLang="en-US" sz="2400"/>
              <a:t>Circuit-to-Circuit Separation = 150’</a:t>
            </a:r>
            <a:r>
              <a:rPr lang="en-US" altLang="en-US"/>
              <a:t>		</a:t>
            </a:r>
          </a:p>
        </p:txBody>
      </p:sp>
    </p:spTree>
  </p:cSld>
  <p:clrMapOvr>
    <a:masterClrMapping/>
  </p:clrMapOvr>
  <p:transition spd="slow"/>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a:extLst>
              <a:ext uri="{FF2B5EF4-FFF2-40B4-BE49-F238E27FC236}">
                <a16:creationId xmlns:a16="http://schemas.microsoft.com/office/drawing/2014/main" id="{AA08C12E-5BBA-E7F9-B5E3-9EDFBE7428A0}"/>
              </a:ext>
            </a:extLst>
          </p:cNvPr>
          <p:cNvSpPr>
            <a:spLocks noGrp="1" noChangeArrowheads="1"/>
          </p:cNvSpPr>
          <p:nvPr>
            <p:ph type="title"/>
          </p:nvPr>
        </p:nvSpPr>
        <p:spPr>
          <a:noFill/>
          <a:ln/>
        </p:spPr>
        <p:txBody>
          <a:bodyPr/>
          <a:lstStyle/>
          <a:p>
            <a:r>
              <a:rPr lang="en-US" altLang="en-US"/>
              <a:t>Line Data</a:t>
            </a:r>
          </a:p>
        </p:txBody>
      </p:sp>
      <p:sp>
        <p:nvSpPr>
          <p:cNvPr id="53251" name="Rectangle 3">
            <a:extLst>
              <a:ext uri="{FF2B5EF4-FFF2-40B4-BE49-F238E27FC236}">
                <a16:creationId xmlns:a16="http://schemas.microsoft.com/office/drawing/2014/main" id="{14713D1F-D08F-4568-2F99-639209238DDB}"/>
              </a:ext>
            </a:extLst>
          </p:cNvPr>
          <p:cNvSpPr>
            <a:spLocks noGrp="1" noChangeArrowheads="1"/>
          </p:cNvSpPr>
          <p:nvPr>
            <p:ph type="body" idx="1"/>
          </p:nvPr>
        </p:nvSpPr>
        <p:spPr>
          <a:noFill/>
          <a:ln/>
        </p:spPr>
        <p:txBody>
          <a:bodyPr/>
          <a:lstStyle/>
          <a:p>
            <a:r>
              <a:rPr lang="en-US" altLang="en-US" sz="2800"/>
              <a:t>Ground Conductor Data</a:t>
            </a:r>
          </a:p>
          <a:p>
            <a:pPr lvl="1"/>
            <a:r>
              <a:rPr lang="en-US" altLang="en-US" sz="2400"/>
              <a:t>7#6 Allumoweld - 2 Conductors per Circuit Segmented</a:t>
            </a:r>
          </a:p>
          <a:p>
            <a:pPr lvl="1"/>
            <a:r>
              <a:rPr lang="en-US" altLang="en-US" sz="2400"/>
              <a:t>Diameter:		0.486”</a:t>
            </a:r>
          </a:p>
          <a:p>
            <a:pPr lvl="1"/>
            <a:r>
              <a:rPr lang="en-US" altLang="en-US" sz="2400"/>
              <a:t>Dc Resistance:	1.507 Ohms/Mile at 25</a:t>
            </a:r>
            <a:r>
              <a:rPr lang="en-US" altLang="en-US" sz="2400" baseline="30000"/>
              <a:t>0</a:t>
            </a:r>
            <a:r>
              <a:rPr lang="en-US" altLang="en-US" sz="2400"/>
              <a:t>C</a:t>
            </a:r>
          </a:p>
          <a:p>
            <a:pPr lvl="1"/>
            <a:r>
              <a:rPr lang="en-US" altLang="en-US" sz="2400"/>
              <a:t>Height at Tower:			127’</a:t>
            </a:r>
          </a:p>
          <a:p>
            <a:pPr lvl="1"/>
            <a:r>
              <a:rPr lang="en-US" altLang="en-US" sz="2400"/>
              <a:t>Height at Midspan:		  98’</a:t>
            </a:r>
          </a:p>
          <a:p>
            <a:pPr lvl="1"/>
            <a:r>
              <a:rPr lang="en-US" altLang="en-US" sz="2400"/>
              <a:t>Ground Conductor Separation:	  58’</a:t>
            </a:r>
          </a:p>
        </p:txBody>
      </p:sp>
    </p:spTree>
  </p:cSld>
  <p:clrMapOvr>
    <a:masterClrMapping/>
  </p:clrMapOvr>
  <p:transition spd="slow"/>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Oval 2">
            <a:extLst>
              <a:ext uri="{FF2B5EF4-FFF2-40B4-BE49-F238E27FC236}">
                <a16:creationId xmlns:a16="http://schemas.microsoft.com/office/drawing/2014/main" id="{B0C6BD35-4195-12FE-6E1F-C28CC2A2EDC1}"/>
              </a:ext>
            </a:extLst>
          </p:cNvPr>
          <p:cNvSpPr>
            <a:spLocks noChangeArrowheads="1"/>
          </p:cNvSpPr>
          <p:nvPr/>
        </p:nvSpPr>
        <p:spPr bwMode="auto">
          <a:xfrm>
            <a:off x="8921750" y="4349750"/>
            <a:ext cx="1054100" cy="1054100"/>
          </a:xfrm>
          <a:prstGeom prst="ellipse">
            <a:avLst/>
          </a:prstGeom>
          <a:solidFill>
            <a:schemeClr val="hlink"/>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endParaRPr lang="en-US" sz="3200">
              <a:solidFill>
                <a:srgbClr val="FFFFFF"/>
              </a:solidFill>
              <a:latin typeface="Arial" panose="020B0604020202020204" pitchFamily="34" charset="0"/>
            </a:endParaRPr>
          </a:p>
        </p:txBody>
      </p:sp>
      <p:sp>
        <p:nvSpPr>
          <p:cNvPr id="55299" name="Rectangle 3">
            <a:extLst>
              <a:ext uri="{FF2B5EF4-FFF2-40B4-BE49-F238E27FC236}">
                <a16:creationId xmlns:a16="http://schemas.microsoft.com/office/drawing/2014/main" id="{6B1D9635-E27F-135E-2C80-1E1B62C391F6}"/>
              </a:ext>
            </a:extLst>
          </p:cNvPr>
          <p:cNvSpPr>
            <a:spLocks noGrp="1" noChangeArrowheads="1"/>
          </p:cNvSpPr>
          <p:nvPr>
            <p:ph type="title"/>
          </p:nvPr>
        </p:nvSpPr>
        <p:spPr>
          <a:noFill/>
          <a:ln/>
        </p:spPr>
        <p:txBody>
          <a:bodyPr/>
          <a:lstStyle/>
          <a:p>
            <a:r>
              <a:rPr lang="en-US" altLang="en-US"/>
              <a:t>Transmission Line Data</a:t>
            </a:r>
          </a:p>
        </p:txBody>
      </p:sp>
      <p:sp>
        <p:nvSpPr>
          <p:cNvPr id="55300" name="Rectangle 4">
            <a:extLst>
              <a:ext uri="{FF2B5EF4-FFF2-40B4-BE49-F238E27FC236}">
                <a16:creationId xmlns:a16="http://schemas.microsoft.com/office/drawing/2014/main" id="{9371CD78-A457-BEE4-985A-331FE2C6746E}"/>
              </a:ext>
            </a:extLst>
          </p:cNvPr>
          <p:cNvSpPr>
            <a:spLocks noGrp="1" noChangeArrowheads="1"/>
          </p:cNvSpPr>
          <p:nvPr>
            <p:ph type="body" idx="1"/>
          </p:nvPr>
        </p:nvSpPr>
        <p:spPr>
          <a:ln/>
        </p:spPr>
        <p:txBody>
          <a:bodyPr/>
          <a:lstStyle/>
          <a:p>
            <a:pPr>
              <a:buFont typeface="Wingdings" panose="05000000000000000000" pitchFamily="2" charset="2"/>
              <a:buNone/>
            </a:pPr>
            <a:r>
              <a:rPr lang="en-US" altLang="en-US"/>
              <a:t>		0	58’	 0</a:t>
            </a:r>
          </a:p>
          <a:p>
            <a:pPr>
              <a:buFont typeface="Wingdings" panose="05000000000000000000" pitchFamily="2" charset="2"/>
              <a:buNone/>
            </a:pPr>
            <a:endParaRPr lang="en-US" altLang="en-US"/>
          </a:p>
          <a:p>
            <a:pPr>
              <a:buFont typeface="Wingdings" panose="05000000000000000000" pitchFamily="2" charset="2"/>
              <a:buNone/>
            </a:pPr>
            <a:r>
              <a:rPr lang="en-US" altLang="en-US"/>
              <a:t>0 0		0 0		0 0</a:t>
            </a:r>
          </a:p>
          <a:p>
            <a:pPr>
              <a:buFont typeface="Wingdings" panose="05000000000000000000" pitchFamily="2" charset="2"/>
              <a:buNone/>
            </a:pPr>
            <a:r>
              <a:rPr lang="en-US" altLang="en-US"/>
              <a:t>         32’              32’</a:t>
            </a:r>
          </a:p>
          <a:p>
            <a:pPr>
              <a:buFont typeface="Wingdings" panose="05000000000000000000" pitchFamily="2" charset="2"/>
              <a:buNone/>
            </a:pPr>
            <a:r>
              <a:rPr lang="en-US" altLang="en-US"/>
              <a:t>						98’</a:t>
            </a:r>
          </a:p>
          <a:p>
            <a:pPr>
              <a:buFont typeface="Wingdings" panose="05000000000000000000" pitchFamily="2" charset="2"/>
              <a:buNone/>
            </a:pPr>
            <a:endParaRPr lang="en-US" altLang="en-US"/>
          </a:p>
        </p:txBody>
      </p:sp>
      <p:sp>
        <p:nvSpPr>
          <p:cNvPr id="55301" name="Line 5">
            <a:extLst>
              <a:ext uri="{FF2B5EF4-FFF2-40B4-BE49-F238E27FC236}">
                <a16:creationId xmlns:a16="http://schemas.microsoft.com/office/drawing/2014/main" id="{88C94739-E78D-CA03-C169-B7AA8586CE5D}"/>
              </a:ext>
            </a:extLst>
          </p:cNvPr>
          <p:cNvSpPr>
            <a:spLocks noChangeShapeType="1"/>
          </p:cNvSpPr>
          <p:nvPr/>
        </p:nvSpPr>
        <p:spPr bwMode="auto">
          <a:xfrm>
            <a:off x="3886200" y="1981200"/>
            <a:ext cx="4572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3200">
              <a:solidFill>
                <a:srgbClr val="FFFFFF"/>
              </a:solidFill>
              <a:latin typeface="Arial" panose="020B0604020202020204" pitchFamily="34" charset="0"/>
            </a:endParaRPr>
          </a:p>
        </p:txBody>
      </p:sp>
      <p:sp>
        <p:nvSpPr>
          <p:cNvPr id="55302" name="Line 6">
            <a:extLst>
              <a:ext uri="{FF2B5EF4-FFF2-40B4-BE49-F238E27FC236}">
                <a16:creationId xmlns:a16="http://schemas.microsoft.com/office/drawing/2014/main" id="{C047A8AC-7F5E-5D2E-8691-020C7163D6AE}"/>
              </a:ext>
            </a:extLst>
          </p:cNvPr>
          <p:cNvSpPr>
            <a:spLocks noChangeShapeType="1"/>
          </p:cNvSpPr>
          <p:nvPr/>
        </p:nvSpPr>
        <p:spPr bwMode="auto">
          <a:xfrm>
            <a:off x="5029200" y="1981200"/>
            <a:ext cx="3048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3200">
              <a:solidFill>
                <a:srgbClr val="FFFFFF"/>
              </a:solidFill>
              <a:latin typeface="Arial" panose="020B0604020202020204" pitchFamily="34" charset="0"/>
            </a:endParaRPr>
          </a:p>
        </p:txBody>
      </p:sp>
      <p:sp>
        <p:nvSpPr>
          <p:cNvPr id="55303" name="Line 7">
            <a:extLst>
              <a:ext uri="{FF2B5EF4-FFF2-40B4-BE49-F238E27FC236}">
                <a16:creationId xmlns:a16="http://schemas.microsoft.com/office/drawing/2014/main" id="{45C91F30-6D2B-4731-A30A-8D03BC76F91A}"/>
              </a:ext>
            </a:extLst>
          </p:cNvPr>
          <p:cNvSpPr>
            <a:spLocks noChangeShapeType="1"/>
          </p:cNvSpPr>
          <p:nvPr/>
        </p:nvSpPr>
        <p:spPr bwMode="auto">
          <a:xfrm>
            <a:off x="2895600" y="3581400"/>
            <a:ext cx="0" cy="30480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3200">
              <a:solidFill>
                <a:srgbClr val="FFFFFF"/>
              </a:solidFill>
              <a:latin typeface="Arial" panose="020B0604020202020204" pitchFamily="34" charset="0"/>
            </a:endParaRPr>
          </a:p>
        </p:txBody>
      </p:sp>
      <p:sp>
        <p:nvSpPr>
          <p:cNvPr id="55304" name="Line 8">
            <a:extLst>
              <a:ext uri="{FF2B5EF4-FFF2-40B4-BE49-F238E27FC236}">
                <a16:creationId xmlns:a16="http://schemas.microsoft.com/office/drawing/2014/main" id="{0B31F7D9-E044-E560-D421-AE760A40EA84}"/>
              </a:ext>
            </a:extLst>
          </p:cNvPr>
          <p:cNvSpPr>
            <a:spLocks noChangeShapeType="1"/>
          </p:cNvSpPr>
          <p:nvPr/>
        </p:nvSpPr>
        <p:spPr bwMode="auto">
          <a:xfrm>
            <a:off x="4724400" y="3581400"/>
            <a:ext cx="0" cy="30480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3200">
              <a:solidFill>
                <a:srgbClr val="FFFFFF"/>
              </a:solidFill>
              <a:latin typeface="Arial" panose="020B0604020202020204" pitchFamily="34" charset="0"/>
            </a:endParaRPr>
          </a:p>
        </p:txBody>
      </p:sp>
      <p:sp>
        <p:nvSpPr>
          <p:cNvPr id="55305" name="Line 9">
            <a:extLst>
              <a:ext uri="{FF2B5EF4-FFF2-40B4-BE49-F238E27FC236}">
                <a16:creationId xmlns:a16="http://schemas.microsoft.com/office/drawing/2014/main" id="{A7D88138-BC0F-7F8F-F8AC-F464B611EDB6}"/>
              </a:ext>
            </a:extLst>
          </p:cNvPr>
          <p:cNvSpPr>
            <a:spLocks noChangeShapeType="1"/>
          </p:cNvSpPr>
          <p:nvPr/>
        </p:nvSpPr>
        <p:spPr bwMode="auto">
          <a:xfrm>
            <a:off x="6553200" y="3581400"/>
            <a:ext cx="0" cy="30480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3200">
              <a:solidFill>
                <a:srgbClr val="FFFFFF"/>
              </a:solidFill>
              <a:latin typeface="Arial" panose="020B0604020202020204" pitchFamily="34" charset="0"/>
            </a:endParaRPr>
          </a:p>
        </p:txBody>
      </p:sp>
      <p:sp>
        <p:nvSpPr>
          <p:cNvPr id="55306" name="Line 10">
            <a:extLst>
              <a:ext uri="{FF2B5EF4-FFF2-40B4-BE49-F238E27FC236}">
                <a16:creationId xmlns:a16="http://schemas.microsoft.com/office/drawing/2014/main" id="{354E9CE0-CE39-7F58-DE0A-9615E4DCEBEE}"/>
              </a:ext>
            </a:extLst>
          </p:cNvPr>
          <p:cNvSpPr>
            <a:spLocks noChangeShapeType="1"/>
          </p:cNvSpPr>
          <p:nvPr/>
        </p:nvSpPr>
        <p:spPr bwMode="auto">
          <a:xfrm>
            <a:off x="2895600" y="3733800"/>
            <a:ext cx="6096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3200">
              <a:solidFill>
                <a:srgbClr val="FFFFFF"/>
              </a:solidFill>
              <a:latin typeface="Arial" panose="020B0604020202020204" pitchFamily="34" charset="0"/>
            </a:endParaRPr>
          </a:p>
        </p:txBody>
      </p:sp>
      <p:sp>
        <p:nvSpPr>
          <p:cNvPr id="55307" name="Line 11">
            <a:extLst>
              <a:ext uri="{FF2B5EF4-FFF2-40B4-BE49-F238E27FC236}">
                <a16:creationId xmlns:a16="http://schemas.microsoft.com/office/drawing/2014/main" id="{14E23CCA-CE92-B00C-611E-AF99ED9C6F4F}"/>
              </a:ext>
            </a:extLst>
          </p:cNvPr>
          <p:cNvSpPr>
            <a:spLocks noChangeShapeType="1"/>
          </p:cNvSpPr>
          <p:nvPr/>
        </p:nvSpPr>
        <p:spPr bwMode="auto">
          <a:xfrm>
            <a:off x="4038600" y="3733800"/>
            <a:ext cx="1295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3200">
              <a:solidFill>
                <a:srgbClr val="FFFFFF"/>
              </a:solidFill>
              <a:latin typeface="Arial" panose="020B0604020202020204" pitchFamily="34" charset="0"/>
            </a:endParaRPr>
          </a:p>
        </p:txBody>
      </p:sp>
      <p:sp>
        <p:nvSpPr>
          <p:cNvPr id="55308" name="Line 12">
            <a:extLst>
              <a:ext uri="{FF2B5EF4-FFF2-40B4-BE49-F238E27FC236}">
                <a16:creationId xmlns:a16="http://schemas.microsoft.com/office/drawing/2014/main" id="{4A4786BC-999D-7027-B87C-68BB44517202}"/>
              </a:ext>
            </a:extLst>
          </p:cNvPr>
          <p:cNvSpPr>
            <a:spLocks noChangeShapeType="1"/>
          </p:cNvSpPr>
          <p:nvPr/>
        </p:nvSpPr>
        <p:spPr bwMode="auto">
          <a:xfrm>
            <a:off x="6019800" y="3733800"/>
            <a:ext cx="533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3200">
              <a:solidFill>
                <a:srgbClr val="FFFFFF"/>
              </a:solidFill>
              <a:latin typeface="Arial" panose="020B0604020202020204" pitchFamily="34" charset="0"/>
            </a:endParaRPr>
          </a:p>
        </p:txBody>
      </p:sp>
      <p:sp>
        <p:nvSpPr>
          <p:cNvPr id="55309" name="Line 13">
            <a:extLst>
              <a:ext uri="{FF2B5EF4-FFF2-40B4-BE49-F238E27FC236}">
                <a16:creationId xmlns:a16="http://schemas.microsoft.com/office/drawing/2014/main" id="{5F16427E-D4CB-6953-3399-8D3EABBA5A4E}"/>
              </a:ext>
            </a:extLst>
          </p:cNvPr>
          <p:cNvSpPr>
            <a:spLocks noChangeShapeType="1"/>
          </p:cNvSpPr>
          <p:nvPr/>
        </p:nvSpPr>
        <p:spPr bwMode="auto">
          <a:xfrm>
            <a:off x="2057400" y="6324600"/>
            <a:ext cx="59436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3200">
              <a:solidFill>
                <a:srgbClr val="FFFFFF"/>
              </a:solidFill>
              <a:latin typeface="Arial" panose="020B0604020202020204" pitchFamily="34" charset="0"/>
            </a:endParaRPr>
          </a:p>
        </p:txBody>
      </p:sp>
      <p:sp>
        <p:nvSpPr>
          <p:cNvPr id="55310" name="Line 14">
            <a:extLst>
              <a:ext uri="{FF2B5EF4-FFF2-40B4-BE49-F238E27FC236}">
                <a16:creationId xmlns:a16="http://schemas.microsoft.com/office/drawing/2014/main" id="{1A1A12E8-48D9-CD77-0F05-7D6EF8481E1B}"/>
              </a:ext>
            </a:extLst>
          </p:cNvPr>
          <p:cNvSpPr>
            <a:spLocks noChangeShapeType="1"/>
          </p:cNvSpPr>
          <p:nvPr/>
        </p:nvSpPr>
        <p:spPr bwMode="auto">
          <a:xfrm>
            <a:off x="7010400" y="3124200"/>
            <a:ext cx="6096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3200">
              <a:solidFill>
                <a:srgbClr val="FFFFFF"/>
              </a:solidFill>
              <a:latin typeface="Arial" panose="020B0604020202020204" pitchFamily="34" charset="0"/>
            </a:endParaRPr>
          </a:p>
        </p:txBody>
      </p:sp>
      <p:sp>
        <p:nvSpPr>
          <p:cNvPr id="55311" name="Line 15">
            <a:extLst>
              <a:ext uri="{FF2B5EF4-FFF2-40B4-BE49-F238E27FC236}">
                <a16:creationId xmlns:a16="http://schemas.microsoft.com/office/drawing/2014/main" id="{8F8E7C3E-2A58-6258-7DB4-AB8277C9FDA1}"/>
              </a:ext>
            </a:extLst>
          </p:cNvPr>
          <p:cNvSpPr>
            <a:spLocks noChangeShapeType="1"/>
          </p:cNvSpPr>
          <p:nvPr/>
        </p:nvSpPr>
        <p:spPr bwMode="auto">
          <a:xfrm>
            <a:off x="7315200" y="3124200"/>
            <a:ext cx="0" cy="83820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3200">
              <a:solidFill>
                <a:srgbClr val="FFFFFF"/>
              </a:solidFill>
              <a:latin typeface="Arial" panose="020B0604020202020204" pitchFamily="34" charset="0"/>
            </a:endParaRPr>
          </a:p>
        </p:txBody>
      </p:sp>
      <p:sp>
        <p:nvSpPr>
          <p:cNvPr id="55312" name="Line 16">
            <a:extLst>
              <a:ext uri="{FF2B5EF4-FFF2-40B4-BE49-F238E27FC236}">
                <a16:creationId xmlns:a16="http://schemas.microsoft.com/office/drawing/2014/main" id="{6B8CE1A2-24CA-1A42-4CF7-1445195E47FA}"/>
              </a:ext>
            </a:extLst>
          </p:cNvPr>
          <p:cNvSpPr>
            <a:spLocks noChangeShapeType="1"/>
          </p:cNvSpPr>
          <p:nvPr/>
        </p:nvSpPr>
        <p:spPr bwMode="auto">
          <a:xfrm>
            <a:off x="7391400" y="4648200"/>
            <a:ext cx="0" cy="167640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3200">
              <a:solidFill>
                <a:srgbClr val="FFFFFF"/>
              </a:solidFill>
              <a:latin typeface="Arial" panose="020B0604020202020204" pitchFamily="34" charset="0"/>
            </a:endParaRPr>
          </a:p>
        </p:txBody>
      </p:sp>
      <p:sp>
        <p:nvSpPr>
          <p:cNvPr id="55313" name="Oval 17">
            <a:extLst>
              <a:ext uri="{FF2B5EF4-FFF2-40B4-BE49-F238E27FC236}">
                <a16:creationId xmlns:a16="http://schemas.microsoft.com/office/drawing/2014/main" id="{C3339395-FE7E-3D5A-5C89-2E7735C0FE0D}"/>
              </a:ext>
            </a:extLst>
          </p:cNvPr>
          <p:cNvSpPr>
            <a:spLocks noChangeArrowheads="1"/>
          </p:cNvSpPr>
          <p:nvPr/>
        </p:nvSpPr>
        <p:spPr bwMode="auto">
          <a:xfrm>
            <a:off x="9226550" y="4654550"/>
            <a:ext cx="444500" cy="444500"/>
          </a:xfrm>
          <a:prstGeom prst="ellipse">
            <a:avLst/>
          </a:prstGeom>
          <a:solidFill>
            <a:schemeClr val="accent2"/>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endParaRPr lang="en-US" sz="3200">
              <a:solidFill>
                <a:srgbClr val="FFFFFF"/>
              </a:solidFill>
              <a:latin typeface="Arial" panose="020B0604020202020204" pitchFamily="34" charset="0"/>
            </a:endParaRPr>
          </a:p>
        </p:txBody>
      </p:sp>
      <p:sp>
        <p:nvSpPr>
          <p:cNvPr id="55314" name="Line 18">
            <a:extLst>
              <a:ext uri="{FF2B5EF4-FFF2-40B4-BE49-F238E27FC236}">
                <a16:creationId xmlns:a16="http://schemas.microsoft.com/office/drawing/2014/main" id="{41093416-05D0-6AB4-55EC-84AAF314AF86}"/>
              </a:ext>
            </a:extLst>
          </p:cNvPr>
          <p:cNvSpPr>
            <a:spLocks noChangeShapeType="1"/>
          </p:cNvSpPr>
          <p:nvPr/>
        </p:nvSpPr>
        <p:spPr bwMode="auto">
          <a:xfrm flipH="1">
            <a:off x="8229600" y="4343400"/>
            <a:ext cx="1295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3200">
              <a:solidFill>
                <a:srgbClr val="FFFFFF"/>
              </a:solidFill>
              <a:latin typeface="Arial" panose="020B0604020202020204" pitchFamily="34" charset="0"/>
            </a:endParaRPr>
          </a:p>
        </p:txBody>
      </p:sp>
      <p:sp>
        <p:nvSpPr>
          <p:cNvPr id="55315" name="Line 19">
            <a:extLst>
              <a:ext uri="{FF2B5EF4-FFF2-40B4-BE49-F238E27FC236}">
                <a16:creationId xmlns:a16="http://schemas.microsoft.com/office/drawing/2014/main" id="{1CAF54FD-8687-D7E4-4A86-BF1345694929}"/>
              </a:ext>
            </a:extLst>
          </p:cNvPr>
          <p:cNvSpPr>
            <a:spLocks noChangeShapeType="1"/>
          </p:cNvSpPr>
          <p:nvPr/>
        </p:nvSpPr>
        <p:spPr bwMode="auto">
          <a:xfrm flipH="1">
            <a:off x="8305800" y="5410200"/>
            <a:ext cx="12192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3200">
              <a:solidFill>
                <a:srgbClr val="FFFFFF"/>
              </a:solidFill>
              <a:latin typeface="Arial" panose="020B0604020202020204" pitchFamily="34" charset="0"/>
            </a:endParaRPr>
          </a:p>
        </p:txBody>
      </p:sp>
      <p:sp>
        <p:nvSpPr>
          <p:cNvPr id="55316" name="Line 20">
            <a:extLst>
              <a:ext uri="{FF2B5EF4-FFF2-40B4-BE49-F238E27FC236}">
                <a16:creationId xmlns:a16="http://schemas.microsoft.com/office/drawing/2014/main" id="{DE4BBFD2-608C-B73F-E1E2-A3C6CB2C7EA2}"/>
              </a:ext>
            </a:extLst>
          </p:cNvPr>
          <p:cNvSpPr>
            <a:spLocks noChangeShapeType="1"/>
          </p:cNvSpPr>
          <p:nvPr/>
        </p:nvSpPr>
        <p:spPr bwMode="auto">
          <a:xfrm>
            <a:off x="9448800" y="4648200"/>
            <a:ext cx="11430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3200">
              <a:solidFill>
                <a:srgbClr val="FFFFFF"/>
              </a:solidFill>
              <a:latin typeface="Arial" panose="020B0604020202020204" pitchFamily="34" charset="0"/>
            </a:endParaRPr>
          </a:p>
        </p:txBody>
      </p:sp>
      <p:sp>
        <p:nvSpPr>
          <p:cNvPr id="55317" name="Line 21">
            <a:extLst>
              <a:ext uri="{FF2B5EF4-FFF2-40B4-BE49-F238E27FC236}">
                <a16:creationId xmlns:a16="http://schemas.microsoft.com/office/drawing/2014/main" id="{F1A9DA3D-96FD-78E1-96D0-55199B057F72}"/>
              </a:ext>
            </a:extLst>
          </p:cNvPr>
          <p:cNvSpPr>
            <a:spLocks noChangeShapeType="1"/>
          </p:cNvSpPr>
          <p:nvPr/>
        </p:nvSpPr>
        <p:spPr bwMode="auto">
          <a:xfrm>
            <a:off x="9448800" y="4343400"/>
            <a:ext cx="11430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0"/>
              </a:spcBef>
              <a:spcAft>
                <a:spcPct val="0"/>
              </a:spcAft>
            </a:pPr>
            <a:endParaRPr lang="en-US" sz="3200">
              <a:solidFill>
                <a:srgbClr val="FFFFFF"/>
              </a:solidFill>
              <a:latin typeface="Arial" panose="020B0604020202020204" pitchFamily="34" charset="0"/>
            </a:endParaRPr>
          </a:p>
        </p:txBody>
      </p:sp>
      <p:sp>
        <p:nvSpPr>
          <p:cNvPr id="55318" name="Rectangle 22">
            <a:extLst>
              <a:ext uri="{FF2B5EF4-FFF2-40B4-BE49-F238E27FC236}">
                <a16:creationId xmlns:a16="http://schemas.microsoft.com/office/drawing/2014/main" id="{BF352029-F884-13E4-920D-DFE4EF052F92}"/>
              </a:ext>
            </a:extLst>
          </p:cNvPr>
          <p:cNvSpPr>
            <a:spLocks noChangeArrowheads="1"/>
          </p:cNvSpPr>
          <p:nvPr/>
        </p:nvSpPr>
        <p:spPr bwMode="auto">
          <a:xfrm>
            <a:off x="8305800" y="4648201"/>
            <a:ext cx="228600" cy="462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0" fontAlgn="base" hangingPunct="0">
              <a:spcBef>
                <a:spcPct val="50000"/>
              </a:spcBef>
              <a:spcAft>
                <a:spcPct val="0"/>
              </a:spcAft>
            </a:pPr>
            <a:r>
              <a:rPr lang="en-US" altLang="en-US" sz="2400">
                <a:solidFill>
                  <a:srgbClr val="000000"/>
                </a:solidFill>
                <a:latin typeface="Times New Roman" panose="02020603050405020304" pitchFamily="18" charset="0"/>
              </a:rPr>
              <a:t>D</a:t>
            </a:r>
          </a:p>
        </p:txBody>
      </p:sp>
      <p:sp>
        <p:nvSpPr>
          <p:cNvPr id="55319" name="Rectangle 23">
            <a:extLst>
              <a:ext uri="{FF2B5EF4-FFF2-40B4-BE49-F238E27FC236}">
                <a16:creationId xmlns:a16="http://schemas.microsoft.com/office/drawing/2014/main" id="{43F3735F-D57A-1961-8CC7-230DEF9856E5}"/>
              </a:ext>
            </a:extLst>
          </p:cNvPr>
          <p:cNvSpPr>
            <a:spLocks noChangeArrowheads="1"/>
          </p:cNvSpPr>
          <p:nvPr/>
        </p:nvSpPr>
        <p:spPr bwMode="auto">
          <a:xfrm>
            <a:off x="10210800" y="4343401"/>
            <a:ext cx="304800" cy="462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0" fontAlgn="base" hangingPunct="0">
              <a:spcBef>
                <a:spcPct val="50000"/>
              </a:spcBef>
              <a:spcAft>
                <a:spcPct val="0"/>
              </a:spcAft>
            </a:pPr>
            <a:r>
              <a:rPr lang="en-US" altLang="en-US" sz="2400">
                <a:solidFill>
                  <a:srgbClr val="000000"/>
                </a:solidFill>
                <a:latin typeface="Times New Roman" panose="02020603050405020304" pitchFamily="18" charset="0"/>
              </a:rPr>
              <a:t>T</a:t>
            </a:r>
          </a:p>
        </p:txBody>
      </p:sp>
    </p:spTree>
  </p:cSld>
  <p:clrMapOvr>
    <a:masterClrMapping/>
  </p:clrMapOvr>
  <p:transition spd="slow"/>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a:extLst>
              <a:ext uri="{FF2B5EF4-FFF2-40B4-BE49-F238E27FC236}">
                <a16:creationId xmlns:a16="http://schemas.microsoft.com/office/drawing/2014/main" id="{100DFA81-F1E6-E033-D895-C29721698043}"/>
              </a:ext>
            </a:extLst>
          </p:cNvPr>
          <p:cNvSpPr>
            <a:spLocks noGrp="1" noChangeArrowheads="1"/>
          </p:cNvSpPr>
          <p:nvPr>
            <p:ph type="title"/>
          </p:nvPr>
        </p:nvSpPr>
        <p:spPr>
          <a:noFill/>
          <a:ln/>
        </p:spPr>
        <p:txBody>
          <a:bodyPr/>
          <a:lstStyle/>
          <a:p>
            <a:r>
              <a:rPr lang="en-US" altLang="en-US"/>
              <a:t>Line Parameters</a:t>
            </a:r>
          </a:p>
        </p:txBody>
      </p:sp>
      <p:sp>
        <p:nvSpPr>
          <p:cNvPr id="57347" name="Rectangle 3">
            <a:extLst>
              <a:ext uri="{FF2B5EF4-FFF2-40B4-BE49-F238E27FC236}">
                <a16:creationId xmlns:a16="http://schemas.microsoft.com/office/drawing/2014/main" id="{CBE81D1E-4081-8C57-1E21-C21B6F91286C}"/>
              </a:ext>
            </a:extLst>
          </p:cNvPr>
          <p:cNvSpPr>
            <a:spLocks noGrp="1" noChangeArrowheads="1"/>
          </p:cNvSpPr>
          <p:nvPr>
            <p:ph type="body" idx="1"/>
          </p:nvPr>
        </p:nvSpPr>
        <p:spPr>
          <a:xfrm>
            <a:off x="1752601" y="1447800"/>
            <a:ext cx="8913813" cy="5181600"/>
          </a:xfrm>
          <a:noFill/>
          <a:ln/>
        </p:spPr>
        <p:txBody>
          <a:bodyPr/>
          <a:lstStyle/>
          <a:p>
            <a:pPr>
              <a:buFont typeface="Wingdings" panose="05000000000000000000" pitchFamily="2" charset="2"/>
              <a:buNone/>
            </a:pPr>
            <a:r>
              <a:rPr lang="en-US" altLang="en-US" sz="700">
                <a:latin typeface="Courier New" panose="02070309020205020404" pitchFamily="49" charset="0"/>
              </a:rPr>
              <a:t>C ==============================================================================</a:t>
            </a:r>
          </a:p>
          <a:p>
            <a:pPr>
              <a:buFont typeface="Wingdings" panose="05000000000000000000" pitchFamily="2" charset="2"/>
              <a:buNone/>
            </a:pPr>
            <a:r>
              <a:rPr lang="en-US" altLang="en-US" sz="700">
                <a:latin typeface="Courier New" panose="02070309020205020404" pitchFamily="49" charset="0"/>
              </a:rPr>
              <a:t>BEGIN NEW DATA CASE</a:t>
            </a:r>
          </a:p>
          <a:p>
            <a:pPr>
              <a:buFont typeface="Wingdings" panose="05000000000000000000" pitchFamily="2" charset="2"/>
              <a:buNone/>
            </a:pPr>
            <a:r>
              <a:rPr lang="en-US" altLang="en-US" sz="700">
                <a:latin typeface="Courier New" panose="02070309020205020404" pitchFamily="49" charset="0"/>
              </a:rPr>
              <a:t>LINE CONSTANTS</a:t>
            </a:r>
          </a:p>
          <a:p>
            <a:pPr>
              <a:buFont typeface="Wingdings" panose="05000000000000000000" pitchFamily="2" charset="2"/>
              <a:buNone/>
            </a:pPr>
            <a:r>
              <a:rPr lang="en-US" altLang="en-US" sz="700">
                <a:latin typeface="Courier New" panose="02070309020205020404" pitchFamily="49" charset="0"/>
              </a:rPr>
              <a:t>C </a:t>
            </a:r>
          </a:p>
          <a:p>
            <a:pPr>
              <a:buFont typeface="Wingdings" panose="05000000000000000000" pitchFamily="2" charset="2"/>
              <a:buNone/>
            </a:pPr>
            <a:r>
              <a:rPr lang="en-US" altLang="en-US" sz="700">
                <a:latin typeface="Courier New" panose="02070309020205020404" pitchFamily="49" charset="0"/>
              </a:rPr>
              <a:t>C ----------------&gt;&lt;Model --&gt;&lt;Matrix -&gt;&lt;Scale --&gt;&lt;Fmin----&gt;&lt;Npdec---&gt;&lt;Ndec----&gt;</a:t>
            </a:r>
          </a:p>
          <a:p>
            <a:pPr>
              <a:buFont typeface="Wingdings" panose="05000000000000000000" pitchFamily="2" charset="2"/>
              <a:buNone/>
            </a:pPr>
            <a:r>
              <a:rPr lang="en-US" altLang="en-US" sz="700">
                <a:latin typeface="Courier New" panose="02070309020205020404" pitchFamily="49" charset="0"/>
              </a:rPr>
              <a:t>LINE-PARAMETERS</a:t>
            </a:r>
          </a:p>
          <a:p>
            <a:pPr>
              <a:buFont typeface="Wingdings" panose="05000000000000000000" pitchFamily="2" charset="2"/>
              <a:buNone/>
            </a:pPr>
            <a:r>
              <a:rPr lang="en-US" altLang="en-US" sz="700">
                <a:latin typeface="Courier New" panose="02070309020205020404" pitchFamily="49" charset="0"/>
              </a:rPr>
              <a:t>C </a:t>
            </a:r>
          </a:p>
          <a:p>
            <a:pPr>
              <a:buFont typeface="Wingdings" panose="05000000000000000000" pitchFamily="2" charset="2"/>
              <a:buNone/>
            </a:pPr>
            <a:r>
              <a:rPr lang="en-US" altLang="en-US" sz="700">
                <a:latin typeface="Courier New" panose="02070309020205020404" pitchFamily="49" charset="0"/>
              </a:rPr>
              <a:t>C Unit-&gt;-------------------------------I</a:t>
            </a:r>
          </a:p>
          <a:p>
            <a:pPr>
              <a:buFont typeface="Wingdings" panose="05000000000000000000" pitchFamily="2" charset="2"/>
              <a:buNone/>
            </a:pPr>
            <a:r>
              <a:rPr lang="en-US" altLang="en-US" sz="700">
                <a:latin typeface="Courier New" panose="02070309020205020404" pitchFamily="49" charset="0"/>
              </a:rPr>
              <a:t>ENGLISH</a:t>
            </a:r>
          </a:p>
          <a:p>
            <a:pPr>
              <a:buFont typeface="Wingdings" panose="05000000000000000000" pitchFamily="2" charset="2"/>
              <a:buNone/>
            </a:pPr>
            <a:r>
              <a:rPr lang="en-US" altLang="en-US" sz="700">
                <a:latin typeface="Courier New" panose="02070309020205020404" pitchFamily="49" charset="0"/>
              </a:rPr>
              <a:t>C</a:t>
            </a:r>
          </a:p>
          <a:p>
            <a:pPr>
              <a:buFont typeface="Wingdings" panose="05000000000000000000" pitchFamily="2" charset="2"/>
              <a:buNone/>
            </a:pPr>
            <a:r>
              <a:rPr lang="en-US" altLang="en-US" sz="700">
                <a:latin typeface="Courier New" panose="02070309020205020404" pitchFamily="49" charset="0"/>
              </a:rPr>
              <a:t>C 500 kV lines 112.7 mi </a:t>
            </a:r>
          </a:p>
          <a:p>
            <a:pPr>
              <a:buFont typeface="Wingdings" panose="05000000000000000000" pitchFamily="2" charset="2"/>
              <a:buNone/>
            </a:pPr>
            <a:r>
              <a:rPr lang="en-US" altLang="en-US" sz="700">
                <a:latin typeface="Courier New" panose="02070309020205020404" pitchFamily="49" charset="0"/>
              </a:rPr>
              <a:t>C</a:t>
            </a:r>
          </a:p>
          <a:p>
            <a:pPr>
              <a:buFont typeface="Wingdings" panose="05000000000000000000" pitchFamily="2" charset="2"/>
              <a:buNone/>
            </a:pPr>
            <a:r>
              <a:rPr lang="en-US" altLang="en-US" sz="700">
                <a:latin typeface="Courier New" panose="02070309020205020404" pitchFamily="49" charset="0"/>
              </a:rPr>
              <a:t>C cSkin&gt;Resis -&gt;IX&lt;React-&gt;Diam --&gt;Hoiz --&gt;Vtower-&gt;Vmid --&gt;Separ -&gt;Alpha&gt;------NN</a:t>
            </a:r>
          </a:p>
          <a:p>
            <a:pPr>
              <a:buFont typeface="Wingdings" panose="05000000000000000000" pitchFamily="2" charset="2"/>
              <a:buNone/>
            </a:pPr>
            <a:r>
              <a:rPr lang="en-US" altLang="en-US" sz="700">
                <a:latin typeface="Courier New" panose="02070309020205020404" pitchFamily="49" charset="0"/>
              </a:rPr>
              <a:t>  1.3637 0.04495 4           1.762    0.00    98.0    45.0    18.0   0.0       2</a:t>
            </a:r>
          </a:p>
          <a:p>
            <a:pPr>
              <a:buFont typeface="Wingdings" panose="05000000000000000000" pitchFamily="2" charset="2"/>
              <a:buNone/>
            </a:pPr>
            <a:r>
              <a:rPr lang="en-US" altLang="en-US" sz="700">
                <a:latin typeface="Courier New" panose="02070309020205020404" pitchFamily="49" charset="0"/>
              </a:rPr>
              <a:t>  2.3637 0.04495 4           1.762   32.00    98.0    45.0    18.0   0.0       2</a:t>
            </a:r>
          </a:p>
          <a:p>
            <a:pPr>
              <a:buFont typeface="Wingdings" panose="05000000000000000000" pitchFamily="2" charset="2"/>
              <a:buNone/>
            </a:pPr>
            <a:r>
              <a:rPr lang="en-US" altLang="en-US" sz="700">
                <a:latin typeface="Courier New" panose="02070309020205020404" pitchFamily="49" charset="0"/>
              </a:rPr>
              <a:t>  3.3637 0.04495 4           1.762   64.00    98.0    45.0    18.0   0.0       2</a:t>
            </a:r>
          </a:p>
          <a:p>
            <a:pPr>
              <a:buFont typeface="Wingdings" panose="05000000000000000000" pitchFamily="2" charset="2"/>
              <a:buNone/>
            </a:pPr>
            <a:r>
              <a:rPr lang="en-US" altLang="en-US" sz="700">
                <a:latin typeface="Courier New" panose="02070309020205020404" pitchFamily="49" charset="0"/>
              </a:rPr>
              <a:t>  4.3637 0.04495 4           1.762  150.00    98.0    45.0    18.0   0.0       2</a:t>
            </a:r>
          </a:p>
          <a:p>
            <a:pPr>
              <a:buFont typeface="Wingdings" panose="05000000000000000000" pitchFamily="2" charset="2"/>
              <a:buNone/>
            </a:pPr>
            <a:r>
              <a:rPr lang="en-US" altLang="en-US" sz="700">
                <a:latin typeface="Courier New" panose="02070309020205020404" pitchFamily="49" charset="0"/>
              </a:rPr>
              <a:t>  5.3637 0.04495 4           1.762  182.00    98.0    45.0    18.0   0.0       2</a:t>
            </a:r>
          </a:p>
          <a:p>
            <a:pPr>
              <a:buFont typeface="Wingdings" panose="05000000000000000000" pitchFamily="2" charset="2"/>
              <a:buNone/>
            </a:pPr>
            <a:r>
              <a:rPr lang="en-US" altLang="en-US" sz="700">
                <a:latin typeface="Courier New" panose="02070309020205020404" pitchFamily="49" charset="0"/>
              </a:rPr>
              <a:t>  6.3637 0.04495 4           1.762  214.00    98.0    45.0    18.0   0.0       2</a:t>
            </a:r>
          </a:p>
          <a:p>
            <a:pPr>
              <a:buFont typeface="Wingdings" panose="05000000000000000000" pitchFamily="2" charset="2"/>
              <a:buNone/>
            </a:pPr>
            <a:r>
              <a:rPr lang="en-US" altLang="en-US" sz="700">
                <a:latin typeface="Courier New" panose="02070309020205020404" pitchFamily="49" charset="0"/>
              </a:rPr>
              <a:t>  0 0.50 1.50700 4           0.486    6.00   127.0    72.0</a:t>
            </a:r>
          </a:p>
          <a:p>
            <a:pPr>
              <a:buFont typeface="Wingdings" panose="05000000000000000000" pitchFamily="2" charset="2"/>
              <a:buNone/>
            </a:pPr>
            <a:r>
              <a:rPr lang="en-US" altLang="en-US" sz="700">
                <a:latin typeface="Courier New" panose="02070309020205020404" pitchFamily="49" charset="0"/>
              </a:rPr>
              <a:t>  0 0.50 1.50700 4           0.486   58.00   127.0    72.0</a:t>
            </a:r>
          </a:p>
          <a:p>
            <a:pPr>
              <a:buFont typeface="Wingdings" panose="05000000000000000000" pitchFamily="2" charset="2"/>
              <a:buNone/>
            </a:pPr>
            <a:r>
              <a:rPr lang="en-US" altLang="en-US" sz="700">
                <a:latin typeface="Courier New" panose="02070309020205020404" pitchFamily="49" charset="0"/>
              </a:rPr>
              <a:t>  0 0.50 1.50700 4           0.486  156.00   127.0    72.0</a:t>
            </a:r>
          </a:p>
          <a:p>
            <a:pPr>
              <a:buFont typeface="Wingdings" panose="05000000000000000000" pitchFamily="2" charset="2"/>
              <a:buNone/>
            </a:pPr>
            <a:r>
              <a:rPr lang="en-US" altLang="en-US" sz="700">
                <a:latin typeface="Courier New" panose="02070309020205020404" pitchFamily="49" charset="0"/>
              </a:rPr>
              <a:t>  0 0.50 1.50700 4           0.486  208.00   127.0    72.0</a:t>
            </a:r>
          </a:p>
          <a:p>
            <a:pPr>
              <a:buFont typeface="Wingdings" panose="05000000000000000000" pitchFamily="2" charset="2"/>
              <a:buNone/>
            </a:pPr>
            <a:endParaRPr lang="en-US" altLang="en-US" sz="700">
              <a:latin typeface="Courier New" panose="02070309020205020404" pitchFamily="49" charset="0"/>
            </a:endParaRPr>
          </a:p>
        </p:txBody>
      </p:sp>
    </p:spTree>
  </p:cSld>
  <p:clrMapOvr>
    <a:masterClrMapping/>
  </p:clrMapOvr>
  <p:transition spd="slow"/>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a:extLst>
              <a:ext uri="{FF2B5EF4-FFF2-40B4-BE49-F238E27FC236}">
                <a16:creationId xmlns:a16="http://schemas.microsoft.com/office/drawing/2014/main" id="{C306CFB0-D1C5-E79F-6623-626A56A4C09C}"/>
              </a:ext>
            </a:extLst>
          </p:cNvPr>
          <p:cNvSpPr>
            <a:spLocks noGrp="1" noChangeArrowheads="1"/>
          </p:cNvSpPr>
          <p:nvPr>
            <p:ph type="title"/>
          </p:nvPr>
        </p:nvSpPr>
        <p:spPr>
          <a:noFill/>
          <a:ln/>
        </p:spPr>
        <p:txBody>
          <a:bodyPr/>
          <a:lstStyle/>
          <a:p>
            <a:r>
              <a:rPr lang="en-US" altLang="en-US"/>
              <a:t>Line Parameters</a:t>
            </a:r>
          </a:p>
        </p:txBody>
      </p:sp>
      <p:sp>
        <p:nvSpPr>
          <p:cNvPr id="59395" name="Rectangle 3">
            <a:extLst>
              <a:ext uri="{FF2B5EF4-FFF2-40B4-BE49-F238E27FC236}">
                <a16:creationId xmlns:a16="http://schemas.microsoft.com/office/drawing/2014/main" id="{F72D00F1-AA9B-7ECD-2060-4F15D66B727A}"/>
              </a:ext>
            </a:extLst>
          </p:cNvPr>
          <p:cNvSpPr>
            <a:spLocks noGrp="1" noChangeArrowheads="1"/>
          </p:cNvSpPr>
          <p:nvPr>
            <p:ph type="body" idx="1"/>
          </p:nvPr>
        </p:nvSpPr>
        <p:spPr>
          <a:noFill/>
          <a:ln/>
        </p:spPr>
        <p:txBody>
          <a:bodyPr/>
          <a:lstStyle/>
          <a:p>
            <a:pPr>
              <a:buFont typeface="Wingdings" panose="05000000000000000000" pitchFamily="2" charset="2"/>
              <a:buNone/>
            </a:pPr>
            <a:r>
              <a:rPr lang="en-US" altLang="en-US" sz="1000">
                <a:latin typeface="Courier New" panose="02070309020205020404" pitchFamily="49" charset="0"/>
              </a:rPr>
              <a:t>C </a:t>
            </a:r>
          </a:p>
          <a:p>
            <a:pPr>
              <a:buFont typeface="Wingdings" panose="05000000000000000000" pitchFamily="2" charset="2"/>
              <a:buNone/>
            </a:pPr>
            <a:r>
              <a:rPr lang="en-US" altLang="en-US" sz="1000">
                <a:latin typeface="Courier New" panose="02070309020205020404" pitchFamily="49" charset="0"/>
              </a:rPr>
              <a:t>BLANK CARD - END OF CONDUCTOR CARDS</a:t>
            </a:r>
          </a:p>
          <a:p>
            <a:pPr>
              <a:buFont typeface="Wingdings" panose="05000000000000000000" pitchFamily="2" charset="2"/>
              <a:buNone/>
            </a:pPr>
            <a:r>
              <a:rPr lang="en-US" altLang="en-US" sz="1000">
                <a:latin typeface="Courier New" panose="02070309020205020404" pitchFamily="49" charset="0"/>
              </a:rPr>
              <a:t>C </a:t>
            </a:r>
          </a:p>
          <a:p>
            <a:pPr>
              <a:buFont typeface="Wingdings" panose="05000000000000000000" pitchFamily="2" charset="2"/>
              <a:buNone/>
            </a:pPr>
            <a:r>
              <a:rPr lang="en-US" altLang="en-US" sz="1000">
                <a:latin typeface="Courier New" panose="02070309020205020404" pitchFamily="49" charset="0"/>
              </a:rPr>
              <a:t>C Rho -&gt;Fmatrx --&gt;-----------&lt;-IC-&gt;-&lt;-IZ-&gt;-I&lt;Along-&gt;-----I</a:t>
            </a:r>
          </a:p>
          <a:p>
            <a:pPr>
              <a:buFont typeface="Wingdings" panose="05000000000000000000" pitchFamily="2" charset="2"/>
              <a:buNone/>
            </a:pPr>
            <a:r>
              <a:rPr lang="en-US" altLang="en-US" sz="1000">
                <a:latin typeface="Courier New" panose="02070309020205020404" pitchFamily="49" charset="0"/>
              </a:rPr>
              <a:t>   100.0      60.0           000011 011000 1   112.7     1</a:t>
            </a:r>
          </a:p>
          <a:p>
            <a:pPr>
              <a:buFont typeface="Wingdings" panose="05000000000000000000" pitchFamily="2" charset="2"/>
              <a:buNone/>
            </a:pPr>
            <a:r>
              <a:rPr lang="en-US" altLang="en-US" sz="1000">
                <a:latin typeface="Courier New" panose="02070309020205020404" pitchFamily="49" charset="0"/>
              </a:rPr>
              <a:t>C</a:t>
            </a:r>
          </a:p>
          <a:p>
            <a:pPr>
              <a:buFont typeface="Wingdings" panose="05000000000000000000" pitchFamily="2" charset="2"/>
              <a:buNone/>
            </a:pPr>
            <a:r>
              <a:rPr lang="en-US" altLang="en-US" sz="1000">
                <a:latin typeface="Courier New" panose="02070309020205020404" pitchFamily="49" charset="0"/>
              </a:rPr>
              <a:t>BLANK</a:t>
            </a:r>
          </a:p>
          <a:p>
            <a:pPr>
              <a:buFont typeface="Wingdings" panose="05000000000000000000" pitchFamily="2" charset="2"/>
              <a:buNone/>
            </a:pPr>
            <a:r>
              <a:rPr lang="en-US" altLang="en-US" sz="1000">
                <a:latin typeface="Courier New" panose="02070309020205020404" pitchFamily="49" charset="0"/>
              </a:rPr>
              <a:t>BLANK</a:t>
            </a:r>
          </a:p>
          <a:p>
            <a:pPr>
              <a:buFont typeface="Wingdings" panose="05000000000000000000" pitchFamily="2" charset="2"/>
              <a:buNone/>
            </a:pPr>
            <a:r>
              <a:rPr lang="en-US" altLang="en-US" sz="1000">
                <a:latin typeface="Courier New" panose="02070309020205020404" pitchFamily="49" charset="0"/>
              </a:rPr>
              <a:t>C ==============================================================================</a:t>
            </a:r>
          </a:p>
          <a:p>
            <a:pPr>
              <a:buFont typeface="Wingdings" panose="05000000000000000000" pitchFamily="2" charset="2"/>
              <a:buNone/>
            </a:pPr>
            <a:r>
              <a:rPr lang="en-US" altLang="en-US" sz="1000">
                <a:latin typeface="Courier New" panose="02070309020205020404" pitchFamily="49" charset="0"/>
              </a:rPr>
              <a:t>BEGIN NEW DATA CASE</a:t>
            </a:r>
          </a:p>
          <a:p>
            <a:pPr>
              <a:buFont typeface="Wingdings" panose="05000000000000000000" pitchFamily="2" charset="2"/>
              <a:buNone/>
            </a:pPr>
            <a:r>
              <a:rPr lang="en-US" altLang="en-US" sz="1000">
                <a:latin typeface="Courier New" panose="02070309020205020404" pitchFamily="49" charset="0"/>
              </a:rPr>
              <a:t>BLANK CARD ENDS AUX ROUTINE</a:t>
            </a:r>
          </a:p>
          <a:p>
            <a:pPr>
              <a:buFont typeface="Wingdings" panose="05000000000000000000" pitchFamily="2" charset="2"/>
              <a:buNone/>
            </a:pPr>
            <a:endParaRPr lang="en-US" altLang="en-US" sz="1000">
              <a:latin typeface="Courier New" panose="02070309020205020404" pitchFamily="49" charset="0"/>
            </a:endParaRPr>
          </a:p>
        </p:txBody>
      </p:sp>
    </p:spTree>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a:extLst>
              <a:ext uri="{FF2B5EF4-FFF2-40B4-BE49-F238E27FC236}">
                <a16:creationId xmlns:a16="http://schemas.microsoft.com/office/drawing/2014/main" id="{B2AD256B-0022-2D57-469F-313C3DF6D8AD}"/>
              </a:ext>
            </a:extLst>
          </p:cNvPr>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77827" name="Rectangle 3">
            <a:extLst>
              <a:ext uri="{FF2B5EF4-FFF2-40B4-BE49-F238E27FC236}">
                <a16:creationId xmlns:a16="http://schemas.microsoft.com/office/drawing/2014/main" id="{3EB93B9A-FA5E-6FB9-889F-7D3B4160360A}"/>
              </a:ext>
            </a:extLst>
          </p:cNvPr>
          <p:cNvSpPr>
            <a:spLocks noChangeArrowheads="1"/>
          </p:cNvSpPr>
          <p:nvPr/>
        </p:nvSpPr>
        <p:spPr bwMode="auto">
          <a:xfrm>
            <a:off x="4648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77828" name="Rectangle 4">
            <a:extLst>
              <a:ext uri="{FF2B5EF4-FFF2-40B4-BE49-F238E27FC236}">
                <a16:creationId xmlns:a16="http://schemas.microsoft.com/office/drawing/2014/main" id="{8E304D0A-1D47-D7A3-3B87-F50671A83933}"/>
              </a:ext>
            </a:extLst>
          </p:cNvPr>
          <p:cNvSpPr>
            <a:spLocks noChangeArrowheads="1"/>
          </p:cNvSpPr>
          <p:nvPr>
            <p:ph type="title"/>
          </p:nvPr>
        </p:nvSpPr>
        <p:spPr>
          <a:solidFill>
            <a:schemeClr val="accent2"/>
          </a:solidFill>
          <a:ln/>
          <a:effectLst>
            <a:outerShdw dist="107763" dir="2700000" algn="ctr" rotWithShape="0">
              <a:srgbClr val="FC0128"/>
            </a:outerShdw>
          </a:effectLst>
        </p:spPr>
        <p:txBody>
          <a:bodyPr/>
          <a:lstStyle/>
          <a:p>
            <a:r>
              <a:rPr lang="en-US" altLang="en-US">
                <a:solidFill>
                  <a:srgbClr val="FC0128"/>
                </a:solidFill>
              </a:rPr>
              <a:t>Numerical Integration</a:t>
            </a:r>
          </a:p>
        </p:txBody>
      </p:sp>
      <p:sp>
        <p:nvSpPr>
          <p:cNvPr id="77829" name="Rectangle 5">
            <a:extLst>
              <a:ext uri="{FF2B5EF4-FFF2-40B4-BE49-F238E27FC236}">
                <a16:creationId xmlns:a16="http://schemas.microsoft.com/office/drawing/2014/main" id="{DB316073-B1B3-11B6-40E2-01B05DF8F50E}"/>
              </a:ext>
            </a:extLst>
          </p:cNvPr>
          <p:cNvSpPr>
            <a:spLocks noChangeArrowheads="1"/>
          </p:cNvSpPr>
          <p:nvPr>
            <p:ph type="body" idx="1"/>
          </p:nvPr>
        </p:nvSpPr>
        <p:spPr>
          <a:xfrm>
            <a:off x="2057400" y="1905001"/>
            <a:ext cx="7924800" cy="4632325"/>
          </a:xfrm>
          <a:solidFill>
            <a:schemeClr val="bg2"/>
          </a:solidFill>
          <a:ln/>
          <a:effectLst>
            <a:outerShdw dist="107763" dir="2700000" algn="ctr" rotWithShape="0">
              <a:srgbClr val="FC0128"/>
            </a:outerShdw>
          </a:effectLst>
        </p:spPr>
        <p:txBody>
          <a:bodyPr/>
          <a:lstStyle/>
          <a:p>
            <a:endParaRPr lang="en-US" altLang="en-US">
              <a:effectLst/>
              <a:latin typeface="Arial" panose="020B0604020202020204" pitchFamily="34" charset="0"/>
            </a:endParaRPr>
          </a:p>
          <a:p>
            <a:pPr lvl="1"/>
            <a:endParaRPr lang="en-US" altLang="en-US" b="1" i="1">
              <a:solidFill>
                <a:srgbClr val="FC0128"/>
              </a:solidFill>
              <a:effectLst/>
              <a:latin typeface="Arial" panose="020B0604020202020204" pitchFamily="34" charset="0"/>
            </a:endParaRPr>
          </a:p>
        </p:txBody>
      </p:sp>
      <p:sp>
        <p:nvSpPr>
          <p:cNvPr id="77834" name="Line 10">
            <a:extLst>
              <a:ext uri="{FF2B5EF4-FFF2-40B4-BE49-F238E27FC236}">
                <a16:creationId xmlns:a16="http://schemas.microsoft.com/office/drawing/2014/main" id="{FFA8FD34-2406-B834-6914-E22061F79F41}"/>
              </a:ext>
            </a:extLst>
          </p:cNvPr>
          <p:cNvSpPr>
            <a:spLocks noChangeShapeType="1"/>
          </p:cNvSpPr>
          <p:nvPr/>
        </p:nvSpPr>
        <p:spPr bwMode="auto">
          <a:xfrm flipV="1">
            <a:off x="3970339" y="2232026"/>
            <a:ext cx="1587" cy="3248025"/>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77835" name="Freeform 11">
            <a:extLst>
              <a:ext uri="{FF2B5EF4-FFF2-40B4-BE49-F238E27FC236}">
                <a16:creationId xmlns:a16="http://schemas.microsoft.com/office/drawing/2014/main" id="{E22690BB-AEDD-A881-DCCE-51507D084429}"/>
              </a:ext>
            </a:extLst>
          </p:cNvPr>
          <p:cNvSpPr>
            <a:spLocks/>
          </p:cNvSpPr>
          <p:nvPr/>
        </p:nvSpPr>
        <p:spPr bwMode="auto">
          <a:xfrm>
            <a:off x="3910013" y="2232026"/>
            <a:ext cx="107950" cy="100013"/>
          </a:xfrm>
          <a:custGeom>
            <a:avLst/>
            <a:gdLst>
              <a:gd name="T0" fmla="*/ 68 w 68"/>
              <a:gd name="T1" fmla="*/ 63 h 63"/>
              <a:gd name="T2" fmla="*/ 38 w 68"/>
              <a:gd name="T3" fmla="*/ 0 h 63"/>
              <a:gd name="T4" fmla="*/ 0 w 68"/>
              <a:gd name="T5" fmla="*/ 63 h 63"/>
              <a:gd name="T6" fmla="*/ 68 w 68"/>
              <a:gd name="T7" fmla="*/ 63 h 63"/>
            </a:gdLst>
            <a:ahLst/>
            <a:cxnLst>
              <a:cxn ang="0">
                <a:pos x="T0" y="T1"/>
              </a:cxn>
              <a:cxn ang="0">
                <a:pos x="T2" y="T3"/>
              </a:cxn>
              <a:cxn ang="0">
                <a:pos x="T4" y="T5"/>
              </a:cxn>
              <a:cxn ang="0">
                <a:pos x="T6" y="T7"/>
              </a:cxn>
            </a:cxnLst>
            <a:rect l="0" t="0" r="r" b="b"/>
            <a:pathLst>
              <a:path w="68" h="63">
                <a:moveTo>
                  <a:pt x="68" y="63"/>
                </a:moveTo>
                <a:lnTo>
                  <a:pt x="38" y="0"/>
                </a:lnTo>
                <a:lnTo>
                  <a:pt x="0" y="63"/>
                </a:lnTo>
                <a:lnTo>
                  <a:pt x="68" y="6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77836" name="Freeform 12">
            <a:extLst>
              <a:ext uri="{FF2B5EF4-FFF2-40B4-BE49-F238E27FC236}">
                <a16:creationId xmlns:a16="http://schemas.microsoft.com/office/drawing/2014/main" id="{A382DB89-C3EA-152E-B429-FB3E26480489}"/>
              </a:ext>
            </a:extLst>
          </p:cNvPr>
          <p:cNvSpPr>
            <a:spLocks/>
          </p:cNvSpPr>
          <p:nvPr/>
        </p:nvSpPr>
        <p:spPr bwMode="auto">
          <a:xfrm>
            <a:off x="3910013" y="2232026"/>
            <a:ext cx="107950" cy="100013"/>
          </a:xfrm>
          <a:custGeom>
            <a:avLst/>
            <a:gdLst>
              <a:gd name="T0" fmla="*/ 68 w 68"/>
              <a:gd name="T1" fmla="*/ 63 h 63"/>
              <a:gd name="T2" fmla="*/ 38 w 68"/>
              <a:gd name="T3" fmla="*/ 0 h 63"/>
              <a:gd name="T4" fmla="*/ 0 w 68"/>
              <a:gd name="T5" fmla="*/ 63 h 63"/>
              <a:gd name="T6" fmla="*/ 68 w 68"/>
              <a:gd name="T7" fmla="*/ 63 h 63"/>
            </a:gdLst>
            <a:ahLst/>
            <a:cxnLst>
              <a:cxn ang="0">
                <a:pos x="T0" y="T1"/>
              </a:cxn>
              <a:cxn ang="0">
                <a:pos x="T2" y="T3"/>
              </a:cxn>
              <a:cxn ang="0">
                <a:pos x="T4" y="T5"/>
              </a:cxn>
              <a:cxn ang="0">
                <a:pos x="T6" y="T7"/>
              </a:cxn>
            </a:cxnLst>
            <a:rect l="0" t="0" r="r" b="b"/>
            <a:pathLst>
              <a:path w="68" h="63">
                <a:moveTo>
                  <a:pt x="68" y="63"/>
                </a:moveTo>
                <a:lnTo>
                  <a:pt x="38" y="0"/>
                </a:lnTo>
                <a:lnTo>
                  <a:pt x="0" y="63"/>
                </a:lnTo>
                <a:lnTo>
                  <a:pt x="68" y="63"/>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77837" name="Line 13">
            <a:extLst>
              <a:ext uri="{FF2B5EF4-FFF2-40B4-BE49-F238E27FC236}">
                <a16:creationId xmlns:a16="http://schemas.microsoft.com/office/drawing/2014/main" id="{8C9E33D5-1C14-8DFE-FF98-52BE940507E6}"/>
              </a:ext>
            </a:extLst>
          </p:cNvPr>
          <p:cNvSpPr>
            <a:spLocks noChangeShapeType="1"/>
          </p:cNvSpPr>
          <p:nvPr/>
        </p:nvSpPr>
        <p:spPr bwMode="auto">
          <a:xfrm>
            <a:off x="3970339" y="5480050"/>
            <a:ext cx="3843337" cy="1588"/>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77838" name="Freeform 14">
            <a:extLst>
              <a:ext uri="{FF2B5EF4-FFF2-40B4-BE49-F238E27FC236}">
                <a16:creationId xmlns:a16="http://schemas.microsoft.com/office/drawing/2014/main" id="{96D9314A-E081-0714-E58D-7C483F11D3DA}"/>
              </a:ext>
            </a:extLst>
          </p:cNvPr>
          <p:cNvSpPr>
            <a:spLocks/>
          </p:cNvSpPr>
          <p:nvPr/>
        </p:nvSpPr>
        <p:spPr bwMode="auto">
          <a:xfrm>
            <a:off x="7716839" y="5429250"/>
            <a:ext cx="96837" cy="101600"/>
          </a:xfrm>
          <a:custGeom>
            <a:avLst/>
            <a:gdLst>
              <a:gd name="T0" fmla="*/ 0 w 61"/>
              <a:gd name="T1" fmla="*/ 0 h 64"/>
              <a:gd name="T2" fmla="*/ 61 w 61"/>
              <a:gd name="T3" fmla="*/ 32 h 64"/>
              <a:gd name="T4" fmla="*/ 0 w 61"/>
              <a:gd name="T5" fmla="*/ 64 h 64"/>
              <a:gd name="T6" fmla="*/ 0 w 61"/>
              <a:gd name="T7" fmla="*/ 0 h 64"/>
            </a:gdLst>
            <a:ahLst/>
            <a:cxnLst>
              <a:cxn ang="0">
                <a:pos x="T0" y="T1"/>
              </a:cxn>
              <a:cxn ang="0">
                <a:pos x="T2" y="T3"/>
              </a:cxn>
              <a:cxn ang="0">
                <a:pos x="T4" y="T5"/>
              </a:cxn>
              <a:cxn ang="0">
                <a:pos x="T6" y="T7"/>
              </a:cxn>
            </a:cxnLst>
            <a:rect l="0" t="0" r="r" b="b"/>
            <a:pathLst>
              <a:path w="61" h="64">
                <a:moveTo>
                  <a:pt x="0" y="0"/>
                </a:moveTo>
                <a:lnTo>
                  <a:pt x="61" y="32"/>
                </a:lnTo>
                <a:lnTo>
                  <a:pt x="0" y="64"/>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77839" name="Freeform 15">
            <a:extLst>
              <a:ext uri="{FF2B5EF4-FFF2-40B4-BE49-F238E27FC236}">
                <a16:creationId xmlns:a16="http://schemas.microsoft.com/office/drawing/2014/main" id="{4B1EB4A6-10BB-E7B2-0379-173605989601}"/>
              </a:ext>
            </a:extLst>
          </p:cNvPr>
          <p:cNvSpPr>
            <a:spLocks/>
          </p:cNvSpPr>
          <p:nvPr/>
        </p:nvSpPr>
        <p:spPr bwMode="auto">
          <a:xfrm>
            <a:off x="7716839" y="5429250"/>
            <a:ext cx="96837" cy="101600"/>
          </a:xfrm>
          <a:custGeom>
            <a:avLst/>
            <a:gdLst>
              <a:gd name="T0" fmla="*/ 0 w 61"/>
              <a:gd name="T1" fmla="*/ 0 h 64"/>
              <a:gd name="T2" fmla="*/ 61 w 61"/>
              <a:gd name="T3" fmla="*/ 32 h 64"/>
              <a:gd name="T4" fmla="*/ 0 w 61"/>
              <a:gd name="T5" fmla="*/ 64 h 64"/>
              <a:gd name="T6" fmla="*/ 0 w 61"/>
              <a:gd name="T7" fmla="*/ 0 h 64"/>
            </a:gdLst>
            <a:ahLst/>
            <a:cxnLst>
              <a:cxn ang="0">
                <a:pos x="T0" y="T1"/>
              </a:cxn>
              <a:cxn ang="0">
                <a:pos x="T2" y="T3"/>
              </a:cxn>
              <a:cxn ang="0">
                <a:pos x="T4" y="T5"/>
              </a:cxn>
              <a:cxn ang="0">
                <a:pos x="T6" y="T7"/>
              </a:cxn>
            </a:cxnLst>
            <a:rect l="0" t="0" r="r" b="b"/>
            <a:pathLst>
              <a:path w="61" h="64">
                <a:moveTo>
                  <a:pt x="0" y="0"/>
                </a:moveTo>
                <a:lnTo>
                  <a:pt x="61" y="32"/>
                </a:lnTo>
                <a:lnTo>
                  <a:pt x="0" y="64"/>
                </a:lnTo>
                <a:lnTo>
                  <a:pt x="0" y="0"/>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77840" name="Freeform 16">
            <a:extLst>
              <a:ext uri="{FF2B5EF4-FFF2-40B4-BE49-F238E27FC236}">
                <a16:creationId xmlns:a16="http://schemas.microsoft.com/office/drawing/2014/main" id="{1CA2F54C-3D74-1C87-EA59-6BF7E6B27CC4}"/>
              </a:ext>
            </a:extLst>
          </p:cNvPr>
          <p:cNvSpPr>
            <a:spLocks/>
          </p:cNvSpPr>
          <p:nvPr/>
        </p:nvSpPr>
        <p:spPr bwMode="auto">
          <a:xfrm>
            <a:off x="4813301" y="2592389"/>
            <a:ext cx="3000375" cy="1393825"/>
          </a:xfrm>
          <a:custGeom>
            <a:avLst/>
            <a:gdLst>
              <a:gd name="T0" fmla="*/ 0 w 1890"/>
              <a:gd name="T1" fmla="*/ 878 h 878"/>
              <a:gd name="T2" fmla="*/ 114 w 1890"/>
              <a:gd name="T3" fmla="*/ 708 h 878"/>
              <a:gd name="T4" fmla="*/ 258 w 1890"/>
              <a:gd name="T5" fmla="*/ 562 h 878"/>
              <a:gd name="T6" fmla="*/ 418 w 1890"/>
              <a:gd name="T7" fmla="*/ 436 h 878"/>
              <a:gd name="T8" fmla="*/ 592 w 1890"/>
              <a:gd name="T9" fmla="*/ 379 h 878"/>
              <a:gd name="T10" fmla="*/ 751 w 1890"/>
              <a:gd name="T11" fmla="*/ 297 h 878"/>
              <a:gd name="T12" fmla="*/ 903 w 1890"/>
              <a:gd name="T13" fmla="*/ 202 h 878"/>
              <a:gd name="T14" fmla="*/ 1047 w 1890"/>
              <a:gd name="T15" fmla="*/ 82 h 878"/>
              <a:gd name="T16" fmla="*/ 1328 w 1890"/>
              <a:gd name="T17" fmla="*/ 32 h 878"/>
              <a:gd name="T18" fmla="*/ 1609 w 1890"/>
              <a:gd name="T19" fmla="*/ 7 h 878"/>
              <a:gd name="T20" fmla="*/ 1890 w 1890"/>
              <a:gd name="T21" fmla="*/ 0 h 8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0" h="878">
                <a:moveTo>
                  <a:pt x="0" y="878"/>
                </a:moveTo>
                <a:lnTo>
                  <a:pt x="114" y="708"/>
                </a:lnTo>
                <a:lnTo>
                  <a:pt x="258" y="562"/>
                </a:lnTo>
                <a:lnTo>
                  <a:pt x="418" y="436"/>
                </a:lnTo>
                <a:lnTo>
                  <a:pt x="592" y="379"/>
                </a:lnTo>
                <a:lnTo>
                  <a:pt x="751" y="297"/>
                </a:lnTo>
                <a:lnTo>
                  <a:pt x="903" y="202"/>
                </a:lnTo>
                <a:lnTo>
                  <a:pt x="1047" y="82"/>
                </a:lnTo>
                <a:lnTo>
                  <a:pt x="1328" y="32"/>
                </a:lnTo>
                <a:lnTo>
                  <a:pt x="1609" y="7"/>
                </a:lnTo>
                <a:lnTo>
                  <a:pt x="1890" y="0"/>
                </a:lnTo>
              </a:path>
            </a:pathLst>
          </a:custGeom>
          <a:noFill/>
          <a:ln w="12700">
            <a:solidFill>
              <a:srgbClr val="000000"/>
            </a:solidFill>
            <a:prstDash val="sysDash"/>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77841" name="Line 17">
            <a:extLst>
              <a:ext uri="{FF2B5EF4-FFF2-40B4-BE49-F238E27FC236}">
                <a16:creationId xmlns:a16="http://schemas.microsoft.com/office/drawing/2014/main" id="{2074B378-1589-CA64-9608-A4C5283A4A3A}"/>
              </a:ext>
            </a:extLst>
          </p:cNvPr>
          <p:cNvSpPr>
            <a:spLocks noChangeShapeType="1"/>
          </p:cNvSpPr>
          <p:nvPr/>
        </p:nvSpPr>
        <p:spPr bwMode="auto">
          <a:xfrm>
            <a:off x="5054600" y="3675064"/>
            <a:ext cx="1588" cy="1804987"/>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77842" name="Line 18">
            <a:extLst>
              <a:ext uri="{FF2B5EF4-FFF2-40B4-BE49-F238E27FC236}">
                <a16:creationId xmlns:a16="http://schemas.microsoft.com/office/drawing/2014/main" id="{98768A52-6A75-4969-EAEA-A4E2C5D90CFA}"/>
              </a:ext>
            </a:extLst>
          </p:cNvPr>
          <p:cNvSpPr>
            <a:spLocks noChangeShapeType="1"/>
          </p:cNvSpPr>
          <p:nvPr/>
        </p:nvSpPr>
        <p:spPr bwMode="auto">
          <a:xfrm>
            <a:off x="5776914" y="3175000"/>
            <a:ext cx="1587" cy="230505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77843" name="Line 19">
            <a:extLst>
              <a:ext uri="{FF2B5EF4-FFF2-40B4-BE49-F238E27FC236}">
                <a16:creationId xmlns:a16="http://schemas.microsoft.com/office/drawing/2014/main" id="{165FFE87-5610-EC0D-48D8-2399E5C98DAE}"/>
              </a:ext>
            </a:extLst>
          </p:cNvPr>
          <p:cNvSpPr>
            <a:spLocks noChangeShapeType="1"/>
          </p:cNvSpPr>
          <p:nvPr/>
        </p:nvSpPr>
        <p:spPr bwMode="auto">
          <a:xfrm flipV="1">
            <a:off x="5054601" y="3194051"/>
            <a:ext cx="722313" cy="481013"/>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77844" name="Rectangle 20">
            <a:extLst>
              <a:ext uri="{FF2B5EF4-FFF2-40B4-BE49-F238E27FC236}">
                <a16:creationId xmlns:a16="http://schemas.microsoft.com/office/drawing/2014/main" id="{86E0C3F7-FC9F-D8F2-6831-0B0BE5A52475}"/>
              </a:ext>
            </a:extLst>
          </p:cNvPr>
          <p:cNvSpPr>
            <a:spLocks noChangeArrowheads="1"/>
          </p:cNvSpPr>
          <p:nvPr/>
        </p:nvSpPr>
        <p:spPr bwMode="auto">
          <a:xfrm>
            <a:off x="5765800" y="5540375"/>
            <a:ext cx="67326"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i="1">
                <a:solidFill>
                  <a:srgbClr val="000000"/>
                </a:solidFill>
                <a:latin typeface="Arial" panose="020B0604020202020204" pitchFamily="34" charset="0"/>
              </a:rPr>
              <a:t>t</a:t>
            </a:r>
            <a:endParaRPr lang="en-US" altLang="en-US" sz="2400">
              <a:solidFill>
                <a:srgbClr val="8901F3"/>
              </a:solidFill>
              <a:latin typeface="Times New Roman" panose="02020603050405020304" pitchFamily="18" charset="0"/>
            </a:endParaRPr>
          </a:p>
        </p:txBody>
      </p:sp>
      <p:sp>
        <p:nvSpPr>
          <p:cNvPr id="77845" name="Rectangle 21">
            <a:extLst>
              <a:ext uri="{FF2B5EF4-FFF2-40B4-BE49-F238E27FC236}">
                <a16:creationId xmlns:a16="http://schemas.microsoft.com/office/drawing/2014/main" id="{D1D7C8BC-CD0B-7E6E-7579-E68CBB878943}"/>
              </a:ext>
            </a:extLst>
          </p:cNvPr>
          <p:cNvSpPr>
            <a:spLocks noChangeArrowheads="1"/>
          </p:cNvSpPr>
          <p:nvPr/>
        </p:nvSpPr>
        <p:spPr bwMode="auto">
          <a:xfrm>
            <a:off x="7427914" y="5610225"/>
            <a:ext cx="461665"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a:solidFill>
                  <a:srgbClr val="000000"/>
                </a:solidFill>
                <a:latin typeface="Arial" panose="020B0604020202020204" pitchFamily="34" charset="0"/>
              </a:rPr>
              <a:t>time</a:t>
            </a:r>
            <a:endParaRPr lang="en-US" altLang="en-US" sz="2400">
              <a:solidFill>
                <a:srgbClr val="8901F3"/>
              </a:solidFill>
              <a:latin typeface="Times New Roman" panose="02020603050405020304" pitchFamily="18" charset="0"/>
            </a:endParaRPr>
          </a:p>
        </p:txBody>
      </p:sp>
      <p:sp>
        <p:nvSpPr>
          <p:cNvPr id="77846" name="Line 22">
            <a:extLst>
              <a:ext uri="{FF2B5EF4-FFF2-40B4-BE49-F238E27FC236}">
                <a16:creationId xmlns:a16="http://schemas.microsoft.com/office/drawing/2014/main" id="{673F0D27-F2A8-FAE2-1DAC-0598802F6BD3}"/>
              </a:ext>
            </a:extLst>
          </p:cNvPr>
          <p:cNvSpPr>
            <a:spLocks noChangeShapeType="1"/>
          </p:cNvSpPr>
          <p:nvPr/>
        </p:nvSpPr>
        <p:spPr bwMode="auto">
          <a:xfrm flipH="1">
            <a:off x="3970339" y="3184525"/>
            <a:ext cx="1806575" cy="1588"/>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77847" name="Line 23">
            <a:extLst>
              <a:ext uri="{FF2B5EF4-FFF2-40B4-BE49-F238E27FC236}">
                <a16:creationId xmlns:a16="http://schemas.microsoft.com/office/drawing/2014/main" id="{B11A42AA-DD49-6871-DA44-8A8171B23068}"/>
              </a:ext>
            </a:extLst>
          </p:cNvPr>
          <p:cNvSpPr>
            <a:spLocks noChangeShapeType="1"/>
          </p:cNvSpPr>
          <p:nvPr/>
        </p:nvSpPr>
        <p:spPr bwMode="auto">
          <a:xfrm flipH="1">
            <a:off x="3970338" y="3675064"/>
            <a:ext cx="1084262" cy="1587"/>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77848" name="Rectangle 24">
            <a:extLst>
              <a:ext uri="{FF2B5EF4-FFF2-40B4-BE49-F238E27FC236}">
                <a16:creationId xmlns:a16="http://schemas.microsoft.com/office/drawing/2014/main" id="{6DED572E-B7E3-ACDE-767F-166F06198260}"/>
              </a:ext>
            </a:extLst>
          </p:cNvPr>
          <p:cNvSpPr>
            <a:spLocks noChangeArrowheads="1"/>
          </p:cNvSpPr>
          <p:nvPr/>
        </p:nvSpPr>
        <p:spPr bwMode="auto">
          <a:xfrm>
            <a:off x="4187825" y="2301875"/>
            <a:ext cx="121828"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a:solidFill>
                  <a:srgbClr val="000000"/>
                </a:solidFill>
                <a:latin typeface="Arial" panose="020B0604020202020204" pitchFamily="34" charset="0"/>
              </a:rPr>
              <a:t>v</a:t>
            </a:r>
            <a:endParaRPr lang="en-US" altLang="en-US" sz="2400">
              <a:solidFill>
                <a:srgbClr val="8901F3"/>
              </a:solidFill>
              <a:latin typeface="Times New Roman" panose="02020603050405020304" pitchFamily="18" charset="0"/>
            </a:endParaRPr>
          </a:p>
        </p:txBody>
      </p:sp>
      <p:sp>
        <p:nvSpPr>
          <p:cNvPr id="77849" name="Rectangle 25">
            <a:extLst>
              <a:ext uri="{FF2B5EF4-FFF2-40B4-BE49-F238E27FC236}">
                <a16:creationId xmlns:a16="http://schemas.microsoft.com/office/drawing/2014/main" id="{13264519-0795-EFB0-A862-061D85C4FCA9}"/>
              </a:ext>
            </a:extLst>
          </p:cNvPr>
          <p:cNvSpPr>
            <a:spLocks noChangeArrowheads="1"/>
          </p:cNvSpPr>
          <p:nvPr/>
        </p:nvSpPr>
        <p:spPr bwMode="auto">
          <a:xfrm>
            <a:off x="3994150" y="2843213"/>
            <a:ext cx="121828"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i="1">
                <a:solidFill>
                  <a:srgbClr val="000000"/>
                </a:solidFill>
                <a:latin typeface="Arial" panose="020B0604020202020204" pitchFamily="34" charset="0"/>
              </a:rPr>
              <a:t>v</a:t>
            </a:r>
            <a:endParaRPr lang="en-US" altLang="en-US" sz="2400">
              <a:solidFill>
                <a:srgbClr val="8901F3"/>
              </a:solidFill>
              <a:latin typeface="Times New Roman" panose="02020603050405020304" pitchFamily="18" charset="0"/>
            </a:endParaRPr>
          </a:p>
        </p:txBody>
      </p:sp>
      <p:sp>
        <p:nvSpPr>
          <p:cNvPr id="77850" name="Rectangle 26">
            <a:extLst>
              <a:ext uri="{FF2B5EF4-FFF2-40B4-BE49-F238E27FC236}">
                <a16:creationId xmlns:a16="http://schemas.microsoft.com/office/drawing/2014/main" id="{6A052124-4A50-D304-DB1C-625DFD464ADC}"/>
              </a:ext>
            </a:extLst>
          </p:cNvPr>
          <p:cNvSpPr>
            <a:spLocks noChangeArrowheads="1"/>
          </p:cNvSpPr>
          <p:nvPr/>
        </p:nvSpPr>
        <p:spPr bwMode="auto">
          <a:xfrm>
            <a:off x="4054475" y="3003550"/>
            <a:ext cx="27463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000" i="1">
                <a:solidFill>
                  <a:srgbClr val="000000"/>
                </a:solidFill>
                <a:latin typeface="Arial" panose="020B0604020202020204" pitchFamily="34" charset="0"/>
              </a:rPr>
              <a:t> k,m </a:t>
            </a:r>
            <a:endParaRPr lang="en-US" altLang="en-US" sz="2400">
              <a:solidFill>
                <a:srgbClr val="8901F3"/>
              </a:solidFill>
              <a:latin typeface="Times New Roman" panose="02020603050405020304" pitchFamily="18" charset="0"/>
            </a:endParaRPr>
          </a:p>
        </p:txBody>
      </p:sp>
      <p:sp>
        <p:nvSpPr>
          <p:cNvPr id="77851" name="Rectangle 27">
            <a:extLst>
              <a:ext uri="{FF2B5EF4-FFF2-40B4-BE49-F238E27FC236}">
                <a16:creationId xmlns:a16="http://schemas.microsoft.com/office/drawing/2014/main" id="{65EF5036-B88F-57AD-E6D0-9430D7A00A31}"/>
              </a:ext>
            </a:extLst>
          </p:cNvPr>
          <p:cNvSpPr>
            <a:spLocks noChangeArrowheads="1"/>
          </p:cNvSpPr>
          <p:nvPr/>
        </p:nvSpPr>
        <p:spPr bwMode="auto">
          <a:xfrm>
            <a:off x="4271963" y="2843213"/>
            <a:ext cx="230832"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i="1">
                <a:solidFill>
                  <a:srgbClr val="000000"/>
                </a:solidFill>
                <a:latin typeface="Arial" panose="020B0604020202020204" pitchFamily="34" charset="0"/>
              </a:rPr>
              <a:t>(t)</a:t>
            </a:r>
            <a:endParaRPr lang="en-US" altLang="en-US" sz="2400">
              <a:solidFill>
                <a:srgbClr val="8901F3"/>
              </a:solidFill>
              <a:latin typeface="Times New Roman" panose="02020603050405020304" pitchFamily="18" charset="0"/>
            </a:endParaRPr>
          </a:p>
        </p:txBody>
      </p:sp>
      <p:sp>
        <p:nvSpPr>
          <p:cNvPr id="77852" name="Rectangle 28">
            <a:extLst>
              <a:ext uri="{FF2B5EF4-FFF2-40B4-BE49-F238E27FC236}">
                <a16:creationId xmlns:a16="http://schemas.microsoft.com/office/drawing/2014/main" id="{8BFBA239-5BCD-E140-4499-057E233200A2}"/>
              </a:ext>
            </a:extLst>
          </p:cNvPr>
          <p:cNvSpPr>
            <a:spLocks noChangeArrowheads="1"/>
          </p:cNvSpPr>
          <p:nvPr/>
        </p:nvSpPr>
        <p:spPr bwMode="auto">
          <a:xfrm>
            <a:off x="4006850" y="3314700"/>
            <a:ext cx="121828"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i="1">
                <a:solidFill>
                  <a:srgbClr val="000000"/>
                </a:solidFill>
                <a:latin typeface="Arial" panose="020B0604020202020204" pitchFamily="34" charset="0"/>
              </a:rPr>
              <a:t>v</a:t>
            </a:r>
            <a:endParaRPr lang="en-US" altLang="en-US" sz="2400">
              <a:solidFill>
                <a:srgbClr val="8901F3"/>
              </a:solidFill>
              <a:latin typeface="Times New Roman" panose="02020603050405020304" pitchFamily="18" charset="0"/>
            </a:endParaRPr>
          </a:p>
        </p:txBody>
      </p:sp>
      <p:sp>
        <p:nvSpPr>
          <p:cNvPr id="77853" name="Rectangle 29">
            <a:extLst>
              <a:ext uri="{FF2B5EF4-FFF2-40B4-BE49-F238E27FC236}">
                <a16:creationId xmlns:a16="http://schemas.microsoft.com/office/drawing/2014/main" id="{3E845D82-450F-2E3D-463F-B1487C416734}"/>
              </a:ext>
            </a:extLst>
          </p:cNvPr>
          <p:cNvSpPr>
            <a:spLocks noChangeArrowheads="1"/>
          </p:cNvSpPr>
          <p:nvPr/>
        </p:nvSpPr>
        <p:spPr bwMode="auto">
          <a:xfrm>
            <a:off x="4067176" y="3465513"/>
            <a:ext cx="23971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000" i="1">
                <a:solidFill>
                  <a:srgbClr val="000000"/>
                </a:solidFill>
                <a:latin typeface="Arial" panose="020B0604020202020204" pitchFamily="34" charset="0"/>
              </a:rPr>
              <a:t> k,m</a:t>
            </a:r>
            <a:endParaRPr lang="en-US" altLang="en-US" sz="2400">
              <a:solidFill>
                <a:srgbClr val="8901F3"/>
              </a:solidFill>
              <a:latin typeface="Times New Roman" panose="02020603050405020304" pitchFamily="18" charset="0"/>
            </a:endParaRPr>
          </a:p>
        </p:txBody>
      </p:sp>
      <p:sp>
        <p:nvSpPr>
          <p:cNvPr id="77854" name="Rectangle 30">
            <a:extLst>
              <a:ext uri="{FF2B5EF4-FFF2-40B4-BE49-F238E27FC236}">
                <a16:creationId xmlns:a16="http://schemas.microsoft.com/office/drawing/2014/main" id="{AD113F20-E7E3-C024-A3AD-1F4EDDD1C7EB}"/>
              </a:ext>
            </a:extLst>
          </p:cNvPr>
          <p:cNvSpPr>
            <a:spLocks noChangeArrowheads="1"/>
          </p:cNvSpPr>
          <p:nvPr/>
        </p:nvSpPr>
        <p:spPr bwMode="auto">
          <a:xfrm>
            <a:off x="4283075" y="3314700"/>
            <a:ext cx="230832"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i="1">
                <a:solidFill>
                  <a:srgbClr val="000000"/>
                </a:solidFill>
                <a:latin typeface="Arial" panose="020B0604020202020204" pitchFamily="34" charset="0"/>
              </a:rPr>
              <a:t>(t-</a:t>
            </a:r>
            <a:endParaRPr lang="en-US" altLang="en-US" sz="2400">
              <a:solidFill>
                <a:srgbClr val="8901F3"/>
              </a:solidFill>
              <a:latin typeface="Times New Roman" panose="02020603050405020304" pitchFamily="18" charset="0"/>
            </a:endParaRPr>
          </a:p>
        </p:txBody>
      </p:sp>
      <p:sp>
        <p:nvSpPr>
          <p:cNvPr id="77855" name="Rectangle 31">
            <a:extLst>
              <a:ext uri="{FF2B5EF4-FFF2-40B4-BE49-F238E27FC236}">
                <a16:creationId xmlns:a16="http://schemas.microsoft.com/office/drawing/2014/main" id="{A55E86E2-8A51-B642-5C99-572F0C7B68CB}"/>
              </a:ext>
            </a:extLst>
          </p:cNvPr>
          <p:cNvSpPr>
            <a:spLocks noChangeArrowheads="1"/>
          </p:cNvSpPr>
          <p:nvPr/>
        </p:nvSpPr>
        <p:spPr bwMode="auto">
          <a:xfrm>
            <a:off x="4524375" y="3324225"/>
            <a:ext cx="149080"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i="1">
                <a:solidFill>
                  <a:srgbClr val="000000"/>
                </a:solidFill>
                <a:latin typeface="Symbol" panose="05050102010706020507" pitchFamily="18" charset="2"/>
              </a:rPr>
              <a:t>D</a:t>
            </a:r>
            <a:endParaRPr lang="en-US" altLang="en-US" sz="2400">
              <a:solidFill>
                <a:srgbClr val="8901F3"/>
              </a:solidFill>
              <a:latin typeface="Times New Roman" panose="02020603050405020304" pitchFamily="18" charset="0"/>
            </a:endParaRPr>
          </a:p>
        </p:txBody>
      </p:sp>
      <p:sp>
        <p:nvSpPr>
          <p:cNvPr id="77856" name="Rectangle 32">
            <a:extLst>
              <a:ext uri="{FF2B5EF4-FFF2-40B4-BE49-F238E27FC236}">
                <a16:creationId xmlns:a16="http://schemas.microsoft.com/office/drawing/2014/main" id="{90C32C84-DA97-E570-DB88-15481B84DCA3}"/>
              </a:ext>
            </a:extLst>
          </p:cNvPr>
          <p:cNvSpPr>
            <a:spLocks noChangeArrowheads="1"/>
          </p:cNvSpPr>
          <p:nvPr/>
        </p:nvSpPr>
        <p:spPr bwMode="auto">
          <a:xfrm>
            <a:off x="4705350" y="3314700"/>
            <a:ext cx="149080"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i="1">
                <a:solidFill>
                  <a:srgbClr val="000000"/>
                </a:solidFill>
                <a:latin typeface="Arial" panose="020B0604020202020204" pitchFamily="34" charset="0"/>
              </a:rPr>
              <a:t>T</a:t>
            </a:r>
            <a:endParaRPr lang="en-US" altLang="en-US" sz="2400">
              <a:solidFill>
                <a:srgbClr val="8901F3"/>
              </a:solidFill>
              <a:latin typeface="Times New Roman" panose="02020603050405020304" pitchFamily="18" charset="0"/>
            </a:endParaRPr>
          </a:p>
        </p:txBody>
      </p:sp>
      <p:sp>
        <p:nvSpPr>
          <p:cNvPr id="77857" name="Rectangle 33">
            <a:extLst>
              <a:ext uri="{FF2B5EF4-FFF2-40B4-BE49-F238E27FC236}">
                <a16:creationId xmlns:a16="http://schemas.microsoft.com/office/drawing/2014/main" id="{8C109A9E-75D7-D218-258F-D26B68AF6A0A}"/>
              </a:ext>
            </a:extLst>
          </p:cNvPr>
          <p:cNvSpPr>
            <a:spLocks noChangeArrowheads="1"/>
          </p:cNvSpPr>
          <p:nvPr/>
        </p:nvSpPr>
        <p:spPr bwMode="auto">
          <a:xfrm>
            <a:off x="4849813" y="3314700"/>
            <a:ext cx="81754"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i="1">
                <a:solidFill>
                  <a:srgbClr val="000000"/>
                </a:solidFill>
                <a:latin typeface="Arial" panose="020B0604020202020204" pitchFamily="34" charset="0"/>
              </a:rPr>
              <a:t>)</a:t>
            </a:r>
            <a:endParaRPr lang="en-US" altLang="en-US" sz="2400">
              <a:solidFill>
                <a:srgbClr val="8901F3"/>
              </a:solidFill>
              <a:latin typeface="Times New Roman" panose="02020603050405020304" pitchFamily="18" charset="0"/>
            </a:endParaRPr>
          </a:p>
        </p:txBody>
      </p:sp>
      <p:sp>
        <p:nvSpPr>
          <p:cNvPr id="77858" name="Rectangle 34">
            <a:extLst>
              <a:ext uri="{FF2B5EF4-FFF2-40B4-BE49-F238E27FC236}">
                <a16:creationId xmlns:a16="http://schemas.microsoft.com/office/drawing/2014/main" id="{EEBC8909-5163-06D4-9FF7-3B90362069E7}"/>
              </a:ext>
            </a:extLst>
          </p:cNvPr>
          <p:cNvSpPr>
            <a:spLocks noChangeArrowheads="1"/>
          </p:cNvSpPr>
          <p:nvPr/>
        </p:nvSpPr>
        <p:spPr bwMode="auto">
          <a:xfrm>
            <a:off x="4729163" y="5549900"/>
            <a:ext cx="230832"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i="1">
                <a:solidFill>
                  <a:srgbClr val="000000"/>
                </a:solidFill>
                <a:latin typeface="Arial" panose="020B0604020202020204" pitchFamily="34" charset="0"/>
              </a:rPr>
              <a:t>(t-</a:t>
            </a:r>
            <a:endParaRPr lang="en-US" altLang="en-US" sz="2400">
              <a:solidFill>
                <a:srgbClr val="8901F3"/>
              </a:solidFill>
              <a:latin typeface="Times New Roman" panose="02020603050405020304" pitchFamily="18" charset="0"/>
            </a:endParaRPr>
          </a:p>
        </p:txBody>
      </p:sp>
      <p:sp>
        <p:nvSpPr>
          <p:cNvPr id="77859" name="Rectangle 35">
            <a:extLst>
              <a:ext uri="{FF2B5EF4-FFF2-40B4-BE49-F238E27FC236}">
                <a16:creationId xmlns:a16="http://schemas.microsoft.com/office/drawing/2014/main" id="{544F031C-79B8-855E-F976-5338363E1455}"/>
              </a:ext>
            </a:extLst>
          </p:cNvPr>
          <p:cNvSpPr>
            <a:spLocks noChangeArrowheads="1"/>
          </p:cNvSpPr>
          <p:nvPr/>
        </p:nvSpPr>
        <p:spPr bwMode="auto">
          <a:xfrm>
            <a:off x="4970463" y="5561013"/>
            <a:ext cx="149080"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i="1">
                <a:solidFill>
                  <a:srgbClr val="000000"/>
                </a:solidFill>
                <a:latin typeface="Symbol" panose="05050102010706020507" pitchFamily="18" charset="2"/>
              </a:rPr>
              <a:t>D</a:t>
            </a:r>
            <a:endParaRPr lang="en-US" altLang="en-US" sz="2400">
              <a:solidFill>
                <a:srgbClr val="8901F3"/>
              </a:solidFill>
              <a:latin typeface="Times New Roman" panose="02020603050405020304" pitchFamily="18" charset="0"/>
            </a:endParaRPr>
          </a:p>
        </p:txBody>
      </p:sp>
      <p:sp>
        <p:nvSpPr>
          <p:cNvPr id="77860" name="Rectangle 36">
            <a:extLst>
              <a:ext uri="{FF2B5EF4-FFF2-40B4-BE49-F238E27FC236}">
                <a16:creationId xmlns:a16="http://schemas.microsoft.com/office/drawing/2014/main" id="{44E40C9D-338F-D286-4D22-E090D8FC3567}"/>
              </a:ext>
            </a:extLst>
          </p:cNvPr>
          <p:cNvSpPr>
            <a:spLocks noChangeArrowheads="1"/>
          </p:cNvSpPr>
          <p:nvPr/>
        </p:nvSpPr>
        <p:spPr bwMode="auto">
          <a:xfrm>
            <a:off x="5151438" y="5549900"/>
            <a:ext cx="230832"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i="1">
                <a:solidFill>
                  <a:srgbClr val="000000"/>
                </a:solidFill>
                <a:latin typeface="Arial" panose="020B0604020202020204" pitchFamily="34" charset="0"/>
              </a:rPr>
              <a:t>T)</a:t>
            </a:r>
            <a:endParaRPr lang="en-US" altLang="en-US" sz="2400">
              <a:solidFill>
                <a:srgbClr val="8901F3"/>
              </a:solidFill>
              <a:latin typeface="Times New Roman" panose="02020603050405020304" pitchFamily="18" charset="0"/>
            </a:endParaRPr>
          </a:p>
        </p:txBody>
      </p:sp>
      <p:sp>
        <p:nvSpPr>
          <p:cNvPr id="77861" name="Line 37">
            <a:extLst>
              <a:ext uri="{FF2B5EF4-FFF2-40B4-BE49-F238E27FC236}">
                <a16:creationId xmlns:a16="http://schemas.microsoft.com/office/drawing/2014/main" id="{75B251E0-AC17-6D59-7C04-9CE34780E27A}"/>
              </a:ext>
            </a:extLst>
          </p:cNvPr>
          <p:cNvSpPr>
            <a:spLocks noChangeShapeType="1"/>
          </p:cNvSpPr>
          <p:nvPr/>
        </p:nvSpPr>
        <p:spPr bwMode="auto">
          <a:xfrm flipH="1" flipV="1">
            <a:off x="5464175" y="3495675"/>
            <a:ext cx="566738" cy="300038"/>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77862" name="Freeform 38">
            <a:extLst>
              <a:ext uri="{FF2B5EF4-FFF2-40B4-BE49-F238E27FC236}">
                <a16:creationId xmlns:a16="http://schemas.microsoft.com/office/drawing/2014/main" id="{E7BAFDCE-8EAB-291A-8E4D-11C009A709E1}"/>
              </a:ext>
            </a:extLst>
          </p:cNvPr>
          <p:cNvSpPr>
            <a:spLocks/>
          </p:cNvSpPr>
          <p:nvPr/>
        </p:nvSpPr>
        <p:spPr bwMode="auto">
          <a:xfrm>
            <a:off x="5464175" y="3495675"/>
            <a:ext cx="107950" cy="88900"/>
          </a:xfrm>
          <a:custGeom>
            <a:avLst/>
            <a:gdLst>
              <a:gd name="T0" fmla="*/ 68 w 68"/>
              <a:gd name="T1" fmla="*/ 0 h 56"/>
              <a:gd name="T2" fmla="*/ 0 w 68"/>
              <a:gd name="T3" fmla="*/ 0 h 56"/>
              <a:gd name="T4" fmla="*/ 38 w 68"/>
              <a:gd name="T5" fmla="*/ 56 h 56"/>
              <a:gd name="T6" fmla="*/ 68 w 68"/>
              <a:gd name="T7" fmla="*/ 0 h 56"/>
            </a:gdLst>
            <a:ahLst/>
            <a:cxnLst>
              <a:cxn ang="0">
                <a:pos x="T0" y="T1"/>
              </a:cxn>
              <a:cxn ang="0">
                <a:pos x="T2" y="T3"/>
              </a:cxn>
              <a:cxn ang="0">
                <a:pos x="T4" y="T5"/>
              </a:cxn>
              <a:cxn ang="0">
                <a:pos x="T6" y="T7"/>
              </a:cxn>
            </a:cxnLst>
            <a:rect l="0" t="0" r="r" b="b"/>
            <a:pathLst>
              <a:path w="68" h="56">
                <a:moveTo>
                  <a:pt x="68" y="0"/>
                </a:moveTo>
                <a:lnTo>
                  <a:pt x="0" y="0"/>
                </a:lnTo>
                <a:lnTo>
                  <a:pt x="38" y="56"/>
                </a:lnTo>
                <a:lnTo>
                  <a:pt x="6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77863" name="Freeform 39">
            <a:extLst>
              <a:ext uri="{FF2B5EF4-FFF2-40B4-BE49-F238E27FC236}">
                <a16:creationId xmlns:a16="http://schemas.microsoft.com/office/drawing/2014/main" id="{7B375329-612E-D9A9-7484-7E04894E9288}"/>
              </a:ext>
            </a:extLst>
          </p:cNvPr>
          <p:cNvSpPr>
            <a:spLocks/>
          </p:cNvSpPr>
          <p:nvPr/>
        </p:nvSpPr>
        <p:spPr bwMode="auto">
          <a:xfrm>
            <a:off x="5464175" y="3495675"/>
            <a:ext cx="107950" cy="88900"/>
          </a:xfrm>
          <a:custGeom>
            <a:avLst/>
            <a:gdLst>
              <a:gd name="T0" fmla="*/ 68 w 68"/>
              <a:gd name="T1" fmla="*/ 0 h 56"/>
              <a:gd name="T2" fmla="*/ 0 w 68"/>
              <a:gd name="T3" fmla="*/ 0 h 56"/>
              <a:gd name="T4" fmla="*/ 38 w 68"/>
              <a:gd name="T5" fmla="*/ 56 h 56"/>
              <a:gd name="T6" fmla="*/ 68 w 68"/>
              <a:gd name="T7" fmla="*/ 0 h 56"/>
            </a:gdLst>
            <a:ahLst/>
            <a:cxnLst>
              <a:cxn ang="0">
                <a:pos x="T0" y="T1"/>
              </a:cxn>
              <a:cxn ang="0">
                <a:pos x="T2" y="T3"/>
              </a:cxn>
              <a:cxn ang="0">
                <a:pos x="T4" y="T5"/>
              </a:cxn>
              <a:cxn ang="0">
                <a:pos x="T6" y="T7"/>
              </a:cxn>
            </a:cxnLst>
            <a:rect l="0" t="0" r="r" b="b"/>
            <a:pathLst>
              <a:path w="68" h="56">
                <a:moveTo>
                  <a:pt x="68" y="0"/>
                </a:moveTo>
                <a:lnTo>
                  <a:pt x="0" y="0"/>
                </a:lnTo>
                <a:lnTo>
                  <a:pt x="38" y="56"/>
                </a:lnTo>
                <a:lnTo>
                  <a:pt x="68" y="0"/>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77864" name="Rectangle 40">
            <a:extLst>
              <a:ext uri="{FF2B5EF4-FFF2-40B4-BE49-F238E27FC236}">
                <a16:creationId xmlns:a16="http://schemas.microsoft.com/office/drawing/2014/main" id="{F006F0E1-C7C0-559F-2724-94B12F090E9D}"/>
              </a:ext>
            </a:extLst>
          </p:cNvPr>
          <p:cNvSpPr>
            <a:spLocks noChangeArrowheads="1"/>
          </p:cNvSpPr>
          <p:nvPr/>
        </p:nvSpPr>
        <p:spPr bwMode="auto">
          <a:xfrm>
            <a:off x="6042025" y="3695700"/>
            <a:ext cx="906082"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a:solidFill>
                  <a:srgbClr val="000000"/>
                </a:solidFill>
                <a:latin typeface="Arial" panose="020B0604020202020204" pitchFamily="34" charset="0"/>
              </a:rPr>
              <a:t>Average</a:t>
            </a:r>
            <a:endParaRPr lang="en-US" altLang="en-US" sz="2400">
              <a:solidFill>
                <a:srgbClr val="8901F3"/>
              </a:solidFill>
              <a:latin typeface="Times New Roman" panose="02020603050405020304" pitchFamily="18" charset="0"/>
            </a:endParaRPr>
          </a:p>
        </p:txBody>
      </p:sp>
      <p:sp>
        <p:nvSpPr>
          <p:cNvPr id="77865" name="Rectangle 41">
            <a:extLst>
              <a:ext uri="{FF2B5EF4-FFF2-40B4-BE49-F238E27FC236}">
                <a16:creationId xmlns:a16="http://schemas.microsoft.com/office/drawing/2014/main" id="{AE85C464-AFFE-F912-7598-21AF7C1AE71A}"/>
              </a:ext>
            </a:extLst>
          </p:cNvPr>
          <p:cNvSpPr>
            <a:spLocks noChangeArrowheads="1"/>
          </p:cNvSpPr>
          <p:nvPr/>
        </p:nvSpPr>
        <p:spPr bwMode="auto">
          <a:xfrm>
            <a:off x="6042026" y="3976688"/>
            <a:ext cx="585097"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a:solidFill>
                  <a:srgbClr val="000000"/>
                </a:solidFill>
                <a:latin typeface="Arial" panose="020B0604020202020204" pitchFamily="34" charset="0"/>
              </a:rPr>
              <a:t>value</a:t>
            </a:r>
            <a:endParaRPr lang="en-US" altLang="en-US" sz="2400">
              <a:solidFill>
                <a:srgbClr val="8901F3"/>
              </a:solidFill>
              <a:latin typeface="Times New Roman" panose="02020603050405020304" pitchFamily="18" charset="0"/>
            </a:endParaRPr>
          </a:p>
        </p:txBody>
      </p:sp>
      <p:sp>
        <p:nvSpPr>
          <p:cNvPr id="77880" name="Line 56">
            <a:extLst>
              <a:ext uri="{FF2B5EF4-FFF2-40B4-BE49-F238E27FC236}">
                <a16:creationId xmlns:a16="http://schemas.microsoft.com/office/drawing/2014/main" id="{44B7E5DF-DFCC-DD93-5200-0521CC177096}"/>
              </a:ext>
            </a:extLst>
          </p:cNvPr>
          <p:cNvSpPr>
            <a:spLocks noChangeShapeType="1"/>
          </p:cNvSpPr>
          <p:nvPr/>
        </p:nvSpPr>
        <p:spPr bwMode="auto">
          <a:xfrm>
            <a:off x="5897563" y="2692401"/>
            <a:ext cx="349250" cy="201613"/>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77881" name="Freeform 57">
            <a:extLst>
              <a:ext uri="{FF2B5EF4-FFF2-40B4-BE49-F238E27FC236}">
                <a16:creationId xmlns:a16="http://schemas.microsoft.com/office/drawing/2014/main" id="{69452653-737A-3793-38B5-072D1F4B0BDC}"/>
              </a:ext>
            </a:extLst>
          </p:cNvPr>
          <p:cNvSpPr>
            <a:spLocks/>
          </p:cNvSpPr>
          <p:nvPr/>
        </p:nvSpPr>
        <p:spPr bwMode="auto">
          <a:xfrm>
            <a:off x="6126163" y="2794001"/>
            <a:ext cx="120650" cy="100013"/>
          </a:xfrm>
          <a:custGeom>
            <a:avLst/>
            <a:gdLst>
              <a:gd name="T0" fmla="*/ 0 w 76"/>
              <a:gd name="T1" fmla="*/ 56 h 63"/>
              <a:gd name="T2" fmla="*/ 76 w 76"/>
              <a:gd name="T3" fmla="*/ 63 h 63"/>
              <a:gd name="T4" fmla="*/ 31 w 76"/>
              <a:gd name="T5" fmla="*/ 0 h 63"/>
              <a:gd name="T6" fmla="*/ 0 w 76"/>
              <a:gd name="T7" fmla="*/ 56 h 63"/>
            </a:gdLst>
            <a:ahLst/>
            <a:cxnLst>
              <a:cxn ang="0">
                <a:pos x="T0" y="T1"/>
              </a:cxn>
              <a:cxn ang="0">
                <a:pos x="T2" y="T3"/>
              </a:cxn>
              <a:cxn ang="0">
                <a:pos x="T4" y="T5"/>
              </a:cxn>
              <a:cxn ang="0">
                <a:pos x="T6" y="T7"/>
              </a:cxn>
            </a:cxnLst>
            <a:rect l="0" t="0" r="r" b="b"/>
            <a:pathLst>
              <a:path w="76" h="63">
                <a:moveTo>
                  <a:pt x="0" y="56"/>
                </a:moveTo>
                <a:lnTo>
                  <a:pt x="76" y="63"/>
                </a:lnTo>
                <a:lnTo>
                  <a:pt x="31" y="0"/>
                </a:lnTo>
                <a:lnTo>
                  <a:pt x="0" y="5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77882" name="Freeform 58">
            <a:extLst>
              <a:ext uri="{FF2B5EF4-FFF2-40B4-BE49-F238E27FC236}">
                <a16:creationId xmlns:a16="http://schemas.microsoft.com/office/drawing/2014/main" id="{D4654D3E-AE30-00C8-CAB4-B24E8334F091}"/>
              </a:ext>
            </a:extLst>
          </p:cNvPr>
          <p:cNvSpPr>
            <a:spLocks/>
          </p:cNvSpPr>
          <p:nvPr/>
        </p:nvSpPr>
        <p:spPr bwMode="auto">
          <a:xfrm>
            <a:off x="6126163" y="2794001"/>
            <a:ext cx="120650" cy="100013"/>
          </a:xfrm>
          <a:custGeom>
            <a:avLst/>
            <a:gdLst>
              <a:gd name="T0" fmla="*/ 0 w 76"/>
              <a:gd name="T1" fmla="*/ 56 h 63"/>
              <a:gd name="T2" fmla="*/ 76 w 76"/>
              <a:gd name="T3" fmla="*/ 63 h 63"/>
              <a:gd name="T4" fmla="*/ 31 w 76"/>
              <a:gd name="T5" fmla="*/ 0 h 63"/>
              <a:gd name="T6" fmla="*/ 0 w 76"/>
              <a:gd name="T7" fmla="*/ 56 h 63"/>
            </a:gdLst>
            <a:ahLst/>
            <a:cxnLst>
              <a:cxn ang="0">
                <a:pos x="T0" y="T1"/>
              </a:cxn>
              <a:cxn ang="0">
                <a:pos x="T2" y="T3"/>
              </a:cxn>
              <a:cxn ang="0">
                <a:pos x="T4" y="T5"/>
              </a:cxn>
              <a:cxn ang="0">
                <a:pos x="T6" y="T7"/>
              </a:cxn>
            </a:cxnLst>
            <a:rect l="0" t="0" r="r" b="b"/>
            <a:pathLst>
              <a:path w="76" h="63">
                <a:moveTo>
                  <a:pt x="0" y="56"/>
                </a:moveTo>
                <a:lnTo>
                  <a:pt x="76" y="63"/>
                </a:lnTo>
                <a:lnTo>
                  <a:pt x="31" y="0"/>
                </a:lnTo>
                <a:lnTo>
                  <a:pt x="0" y="56"/>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77883" name="Rectangle 59">
            <a:extLst>
              <a:ext uri="{FF2B5EF4-FFF2-40B4-BE49-F238E27FC236}">
                <a16:creationId xmlns:a16="http://schemas.microsoft.com/office/drawing/2014/main" id="{BAB198CB-AD6B-DCF5-F093-E6B58311FD6E}"/>
              </a:ext>
            </a:extLst>
          </p:cNvPr>
          <p:cNvSpPr>
            <a:spLocks noChangeArrowheads="1"/>
          </p:cNvSpPr>
          <p:nvPr/>
        </p:nvSpPr>
        <p:spPr bwMode="auto">
          <a:xfrm>
            <a:off x="4765676" y="2362200"/>
            <a:ext cx="1046761"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a:solidFill>
                  <a:srgbClr val="000000"/>
                </a:solidFill>
                <a:latin typeface="Arial" panose="020B0604020202020204" pitchFamily="34" charset="0"/>
              </a:rPr>
              <a:t>unknown </a:t>
            </a:r>
            <a:endParaRPr lang="en-US" altLang="en-US" sz="2400">
              <a:solidFill>
                <a:srgbClr val="8901F3"/>
              </a:solidFill>
              <a:latin typeface="Times New Roman" panose="02020603050405020304" pitchFamily="18" charset="0"/>
            </a:endParaRPr>
          </a:p>
        </p:txBody>
      </p:sp>
      <p:sp>
        <p:nvSpPr>
          <p:cNvPr id="77884" name="Rectangle 60">
            <a:extLst>
              <a:ext uri="{FF2B5EF4-FFF2-40B4-BE49-F238E27FC236}">
                <a16:creationId xmlns:a16="http://schemas.microsoft.com/office/drawing/2014/main" id="{B9948428-B993-34E1-C28A-0C97B0144C19}"/>
              </a:ext>
            </a:extLst>
          </p:cNvPr>
          <p:cNvSpPr>
            <a:spLocks noChangeArrowheads="1"/>
          </p:cNvSpPr>
          <p:nvPr/>
        </p:nvSpPr>
        <p:spPr bwMode="auto">
          <a:xfrm>
            <a:off x="5753100" y="2352675"/>
            <a:ext cx="189154"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i="1">
                <a:solidFill>
                  <a:srgbClr val="000000"/>
                </a:solidFill>
                <a:latin typeface="Arial" panose="020B0604020202020204" pitchFamily="34" charset="0"/>
              </a:rPr>
              <a:t> v</a:t>
            </a:r>
            <a:endParaRPr lang="en-US" altLang="en-US" sz="2400">
              <a:solidFill>
                <a:srgbClr val="8901F3"/>
              </a:solidFill>
              <a:latin typeface="Times New Roman" panose="02020603050405020304" pitchFamily="18" charset="0"/>
            </a:endParaRPr>
          </a:p>
        </p:txBody>
      </p:sp>
      <p:sp>
        <p:nvSpPr>
          <p:cNvPr id="77885" name="Rectangle 61">
            <a:extLst>
              <a:ext uri="{FF2B5EF4-FFF2-40B4-BE49-F238E27FC236}">
                <a16:creationId xmlns:a16="http://schemas.microsoft.com/office/drawing/2014/main" id="{45F9F074-E834-E0B4-8896-6778A26F64E2}"/>
              </a:ext>
            </a:extLst>
          </p:cNvPr>
          <p:cNvSpPr>
            <a:spLocks noChangeArrowheads="1"/>
          </p:cNvSpPr>
          <p:nvPr/>
        </p:nvSpPr>
        <p:spPr bwMode="auto">
          <a:xfrm>
            <a:off x="5813425" y="2501900"/>
            <a:ext cx="34448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000" i="1">
                <a:solidFill>
                  <a:srgbClr val="000000"/>
                </a:solidFill>
                <a:latin typeface="Arial" panose="020B0604020202020204" pitchFamily="34" charset="0"/>
              </a:rPr>
              <a:t>    k,m</a:t>
            </a:r>
            <a:endParaRPr lang="en-US" altLang="en-US" sz="2400">
              <a:solidFill>
                <a:srgbClr val="8901F3"/>
              </a:solidFill>
              <a:latin typeface="Times New Roman" panose="02020603050405020304" pitchFamily="18" charset="0"/>
            </a:endParaRPr>
          </a:p>
        </p:txBody>
      </p:sp>
    </p:spTree>
  </p:cSld>
  <p:clrMapOvr>
    <a:masterClrMapping/>
  </p:clrMapOvr>
  <p:transition/>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a:extLst>
              <a:ext uri="{FF2B5EF4-FFF2-40B4-BE49-F238E27FC236}">
                <a16:creationId xmlns:a16="http://schemas.microsoft.com/office/drawing/2014/main" id="{CA4FE6A0-D455-9935-A8D4-7E3B7C13072C}"/>
              </a:ext>
            </a:extLst>
          </p:cNvPr>
          <p:cNvSpPr>
            <a:spLocks noGrp="1" noChangeArrowheads="1"/>
          </p:cNvSpPr>
          <p:nvPr>
            <p:ph type="title"/>
          </p:nvPr>
        </p:nvSpPr>
        <p:spPr>
          <a:noFill/>
          <a:ln/>
        </p:spPr>
        <p:txBody>
          <a:bodyPr/>
          <a:lstStyle/>
          <a:p>
            <a:r>
              <a:rPr lang="en-US" altLang="en-US"/>
              <a:t>Line Parameters:	CP-LINE</a:t>
            </a:r>
          </a:p>
        </p:txBody>
      </p:sp>
      <p:sp>
        <p:nvSpPr>
          <p:cNvPr id="61443" name="Rectangle 3">
            <a:extLst>
              <a:ext uri="{FF2B5EF4-FFF2-40B4-BE49-F238E27FC236}">
                <a16:creationId xmlns:a16="http://schemas.microsoft.com/office/drawing/2014/main" id="{3E3A5EE6-FB64-54D0-1AB7-0219AC98CB6C}"/>
              </a:ext>
            </a:extLst>
          </p:cNvPr>
          <p:cNvSpPr>
            <a:spLocks noGrp="1" noChangeArrowheads="1"/>
          </p:cNvSpPr>
          <p:nvPr>
            <p:ph type="body" idx="1"/>
          </p:nvPr>
        </p:nvSpPr>
        <p:spPr>
          <a:xfrm>
            <a:off x="1905000" y="1524000"/>
            <a:ext cx="8337550" cy="5029200"/>
          </a:xfrm>
          <a:noFill/>
          <a:ln/>
        </p:spPr>
        <p:txBody>
          <a:bodyPr/>
          <a:lstStyle/>
          <a:p>
            <a:pPr>
              <a:buFont typeface="Wingdings" panose="05000000000000000000" pitchFamily="2" charset="2"/>
              <a:buNone/>
            </a:pPr>
            <a:r>
              <a:rPr lang="en-US" altLang="en-US" sz="800">
                <a:latin typeface="Courier New" panose="02070309020205020404" pitchFamily="49" charset="0"/>
              </a:rPr>
              <a:t>C ==============================================================================</a:t>
            </a:r>
          </a:p>
          <a:p>
            <a:pPr>
              <a:buFont typeface="Wingdings" panose="05000000000000000000" pitchFamily="2" charset="2"/>
              <a:buNone/>
            </a:pPr>
            <a:r>
              <a:rPr lang="en-US" altLang="en-US" sz="800">
                <a:latin typeface="Courier New" panose="02070309020205020404" pitchFamily="49" charset="0"/>
              </a:rPr>
              <a:t>BEGIN NEW DATA CASE</a:t>
            </a:r>
          </a:p>
          <a:p>
            <a:pPr>
              <a:buFont typeface="Wingdings" panose="05000000000000000000" pitchFamily="2" charset="2"/>
              <a:buNone/>
            </a:pPr>
            <a:r>
              <a:rPr lang="en-US" altLang="en-US" sz="800">
                <a:latin typeface="Courier New" panose="02070309020205020404" pitchFamily="49" charset="0"/>
              </a:rPr>
              <a:t>LINE CONSTANTS</a:t>
            </a:r>
          </a:p>
          <a:p>
            <a:pPr>
              <a:buFont typeface="Wingdings" panose="05000000000000000000" pitchFamily="2" charset="2"/>
              <a:buNone/>
            </a:pPr>
            <a:r>
              <a:rPr lang="en-US" altLang="en-US" sz="800">
                <a:latin typeface="Courier New" panose="02070309020205020404" pitchFamily="49" charset="0"/>
              </a:rPr>
              <a:t>C</a:t>
            </a:r>
          </a:p>
          <a:p>
            <a:pPr>
              <a:buFont typeface="Wingdings" panose="05000000000000000000" pitchFamily="2" charset="2"/>
              <a:buNone/>
            </a:pPr>
            <a:r>
              <a:rPr lang="en-US" altLang="en-US" sz="800">
                <a:latin typeface="Courier New" panose="02070309020205020404" pitchFamily="49" charset="0"/>
              </a:rPr>
              <a:t>C ----------------&gt;&lt;Model --&gt;&lt;Matrix -&gt;&lt;Scale --&gt;&lt;Fmin----&gt;&lt;Npdec---&gt;&lt;Ndec----&gt;</a:t>
            </a:r>
          </a:p>
          <a:p>
            <a:pPr>
              <a:buFont typeface="Wingdings" panose="05000000000000000000" pitchFamily="2" charset="2"/>
              <a:buNone/>
            </a:pPr>
            <a:r>
              <a:rPr lang="en-US" altLang="en-US" sz="800">
                <a:latin typeface="Courier New" panose="02070309020205020404" pitchFamily="49" charset="0"/>
              </a:rPr>
              <a:t>LINE-MODEL         CP-LINE   ZDOUBLE</a:t>
            </a:r>
          </a:p>
          <a:p>
            <a:pPr>
              <a:buFont typeface="Wingdings" panose="05000000000000000000" pitchFamily="2" charset="2"/>
              <a:buNone/>
            </a:pPr>
            <a:r>
              <a:rPr lang="en-US" altLang="en-US" sz="800">
                <a:latin typeface="Courier New" panose="02070309020205020404" pitchFamily="49" charset="0"/>
              </a:rPr>
              <a:t>C</a:t>
            </a:r>
          </a:p>
          <a:p>
            <a:pPr>
              <a:buFont typeface="Wingdings" panose="05000000000000000000" pitchFamily="2" charset="2"/>
              <a:buNone/>
            </a:pPr>
            <a:r>
              <a:rPr lang="en-US" altLang="en-US" sz="800">
                <a:latin typeface="Courier New" panose="02070309020205020404" pitchFamily="49" charset="0"/>
              </a:rPr>
              <a:t>C Unit-&gt;-------------------------------I</a:t>
            </a:r>
          </a:p>
          <a:p>
            <a:pPr>
              <a:buFont typeface="Wingdings" panose="05000000000000000000" pitchFamily="2" charset="2"/>
              <a:buNone/>
            </a:pPr>
            <a:r>
              <a:rPr lang="en-US" altLang="en-US" sz="800">
                <a:latin typeface="Courier New" panose="02070309020205020404" pitchFamily="49" charset="0"/>
              </a:rPr>
              <a:t>ENGLISH</a:t>
            </a:r>
          </a:p>
          <a:p>
            <a:pPr>
              <a:buFont typeface="Wingdings" panose="05000000000000000000" pitchFamily="2" charset="2"/>
              <a:buNone/>
            </a:pPr>
            <a:r>
              <a:rPr lang="en-US" altLang="en-US" sz="800">
                <a:latin typeface="Courier New" panose="02070309020205020404" pitchFamily="49" charset="0"/>
              </a:rPr>
              <a:t>C</a:t>
            </a:r>
          </a:p>
          <a:p>
            <a:pPr>
              <a:buFont typeface="Wingdings" panose="05000000000000000000" pitchFamily="2" charset="2"/>
              <a:buNone/>
            </a:pPr>
            <a:r>
              <a:rPr lang="en-US" altLang="en-US" sz="800">
                <a:latin typeface="Courier New" panose="02070309020205020404" pitchFamily="49" charset="0"/>
              </a:rPr>
              <a:t>C Midway - Vincent Double Circuit 112.7 mi </a:t>
            </a:r>
          </a:p>
          <a:p>
            <a:pPr>
              <a:buFont typeface="Wingdings" panose="05000000000000000000" pitchFamily="2" charset="2"/>
              <a:buNone/>
            </a:pPr>
            <a:r>
              <a:rPr lang="en-US" altLang="en-US" sz="800">
                <a:latin typeface="Courier New" panose="02070309020205020404" pitchFamily="49" charset="0"/>
              </a:rPr>
              <a:t>C</a:t>
            </a:r>
          </a:p>
          <a:p>
            <a:pPr>
              <a:buFont typeface="Wingdings" panose="05000000000000000000" pitchFamily="2" charset="2"/>
              <a:buNone/>
            </a:pPr>
            <a:r>
              <a:rPr lang="en-US" altLang="en-US" sz="800">
                <a:latin typeface="Courier New" panose="02070309020205020404" pitchFamily="49" charset="0"/>
              </a:rPr>
              <a:t>C cSkin&gt;Resis -&gt;IX&lt;React-&gt;Diam --&gt;Hoiz --&gt;Vtower-&gt;Vmid --&gt;Separ -&gt;Alpha&gt;------NN</a:t>
            </a:r>
          </a:p>
          <a:p>
            <a:pPr>
              <a:buFont typeface="Wingdings" panose="05000000000000000000" pitchFamily="2" charset="2"/>
              <a:buNone/>
            </a:pPr>
            <a:r>
              <a:rPr lang="en-US" altLang="en-US" sz="800">
                <a:latin typeface="Courier New" panose="02070309020205020404" pitchFamily="49" charset="0"/>
              </a:rPr>
              <a:t>  1.3637 0.04495 4           1.762    0.00    98.0    45.0    18.0   0.0       2</a:t>
            </a:r>
          </a:p>
          <a:p>
            <a:pPr>
              <a:buFont typeface="Wingdings" panose="05000000000000000000" pitchFamily="2" charset="2"/>
              <a:buNone/>
            </a:pPr>
            <a:r>
              <a:rPr lang="en-US" altLang="en-US" sz="800">
                <a:latin typeface="Courier New" panose="02070309020205020404" pitchFamily="49" charset="0"/>
              </a:rPr>
              <a:t>  2.3637 0.04495 4           1.762   32.00    98.0    45.0    18.0   0.0       2</a:t>
            </a:r>
          </a:p>
          <a:p>
            <a:pPr>
              <a:buFont typeface="Wingdings" panose="05000000000000000000" pitchFamily="2" charset="2"/>
              <a:buNone/>
            </a:pPr>
            <a:r>
              <a:rPr lang="en-US" altLang="en-US" sz="800">
                <a:latin typeface="Courier New" panose="02070309020205020404" pitchFamily="49" charset="0"/>
              </a:rPr>
              <a:t>  3.3637 0.04495 4           1.762   64.00    98.0    45.0    18.0   0.0       2</a:t>
            </a:r>
          </a:p>
          <a:p>
            <a:pPr>
              <a:buFont typeface="Wingdings" panose="05000000000000000000" pitchFamily="2" charset="2"/>
              <a:buNone/>
            </a:pPr>
            <a:r>
              <a:rPr lang="en-US" altLang="en-US" sz="800">
                <a:latin typeface="Courier New" panose="02070309020205020404" pitchFamily="49" charset="0"/>
              </a:rPr>
              <a:t>  4.3637 0.04495 4           1.762  150.00    98.0    45.0    18.0   0.0       2</a:t>
            </a:r>
          </a:p>
          <a:p>
            <a:pPr>
              <a:buFont typeface="Wingdings" panose="05000000000000000000" pitchFamily="2" charset="2"/>
              <a:buNone/>
            </a:pPr>
            <a:r>
              <a:rPr lang="en-US" altLang="en-US" sz="800">
                <a:latin typeface="Courier New" panose="02070309020205020404" pitchFamily="49" charset="0"/>
              </a:rPr>
              <a:t>  5.3637 0.04495 4           1.762  182.00    98.0    45.0    18.0   0.0       2</a:t>
            </a:r>
          </a:p>
          <a:p>
            <a:pPr>
              <a:buFont typeface="Wingdings" panose="05000000000000000000" pitchFamily="2" charset="2"/>
              <a:buNone/>
            </a:pPr>
            <a:r>
              <a:rPr lang="en-US" altLang="en-US" sz="800">
                <a:latin typeface="Courier New" panose="02070309020205020404" pitchFamily="49" charset="0"/>
              </a:rPr>
              <a:t>  6.3637 0.04495 4           1.762  214.00    98.0    45.0    18.0   0.0       2</a:t>
            </a:r>
          </a:p>
          <a:p>
            <a:pPr>
              <a:buFont typeface="Wingdings" panose="05000000000000000000" pitchFamily="2" charset="2"/>
              <a:buNone/>
            </a:pPr>
            <a:r>
              <a:rPr lang="en-US" altLang="en-US" sz="800">
                <a:latin typeface="Courier New" panose="02070309020205020404" pitchFamily="49" charset="0"/>
              </a:rPr>
              <a:t>  0 0.50 1.50700 4           0.486    6.00   127.0    72.0</a:t>
            </a:r>
          </a:p>
          <a:p>
            <a:pPr>
              <a:buFont typeface="Wingdings" panose="05000000000000000000" pitchFamily="2" charset="2"/>
              <a:buNone/>
            </a:pPr>
            <a:r>
              <a:rPr lang="en-US" altLang="en-US" sz="800">
                <a:latin typeface="Courier New" panose="02070309020205020404" pitchFamily="49" charset="0"/>
              </a:rPr>
              <a:t>  0 0.50 1.50700 4           0.486   58.00   127.0    72.0</a:t>
            </a:r>
          </a:p>
          <a:p>
            <a:pPr>
              <a:buFont typeface="Wingdings" panose="05000000000000000000" pitchFamily="2" charset="2"/>
              <a:buNone/>
            </a:pPr>
            <a:r>
              <a:rPr lang="en-US" altLang="en-US" sz="800">
                <a:latin typeface="Courier New" panose="02070309020205020404" pitchFamily="49" charset="0"/>
              </a:rPr>
              <a:t>  0 0.50 1.50700 4           0.486  156.00   127.0    72.0</a:t>
            </a:r>
          </a:p>
          <a:p>
            <a:pPr>
              <a:buFont typeface="Wingdings" panose="05000000000000000000" pitchFamily="2" charset="2"/>
              <a:buNone/>
            </a:pPr>
            <a:r>
              <a:rPr lang="en-US" altLang="en-US" sz="800">
                <a:latin typeface="Courier New" panose="02070309020205020404" pitchFamily="49" charset="0"/>
              </a:rPr>
              <a:t>  0 0.50 1.50700 4           0.486  208.00   127.0    72.0</a:t>
            </a:r>
          </a:p>
          <a:p>
            <a:pPr>
              <a:buFont typeface="Wingdings" panose="05000000000000000000" pitchFamily="2" charset="2"/>
              <a:buNone/>
            </a:pPr>
            <a:endParaRPr lang="en-US" altLang="en-US" sz="800">
              <a:latin typeface="Courier New" panose="02070309020205020404" pitchFamily="49" charset="0"/>
            </a:endParaRPr>
          </a:p>
        </p:txBody>
      </p:sp>
    </p:spTree>
  </p:cSld>
  <p:clrMapOvr>
    <a:masterClrMapping/>
  </p:clrMapOvr>
  <p:transition spd="slow"/>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a:extLst>
              <a:ext uri="{FF2B5EF4-FFF2-40B4-BE49-F238E27FC236}">
                <a16:creationId xmlns:a16="http://schemas.microsoft.com/office/drawing/2014/main" id="{1035223C-DAEE-AD84-331F-62E655C45329}"/>
              </a:ext>
            </a:extLst>
          </p:cNvPr>
          <p:cNvSpPr>
            <a:spLocks noGrp="1" noChangeArrowheads="1"/>
          </p:cNvSpPr>
          <p:nvPr>
            <p:ph type="title"/>
          </p:nvPr>
        </p:nvSpPr>
        <p:spPr>
          <a:noFill/>
          <a:ln/>
        </p:spPr>
        <p:txBody>
          <a:bodyPr/>
          <a:lstStyle/>
          <a:p>
            <a:r>
              <a:rPr lang="en-US" altLang="en-US"/>
              <a:t>Line Parameters:	CP-LINE</a:t>
            </a:r>
          </a:p>
        </p:txBody>
      </p:sp>
      <p:sp>
        <p:nvSpPr>
          <p:cNvPr id="63491" name="Rectangle 3">
            <a:extLst>
              <a:ext uri="{FF2B5EF4-FFF2-40B4-BE49-F238E27FC236}">
                <a16:creationId xmlns:a16="http://schemas.microsoft.com/office/drawing/2014/main" id="{3E007A75-8BAD-582B-AA73-EBCE275038F7}"/>
              </a:ext>
            </a:extLst>
          </p:cNvPr>
          <p:cNvSpPr>
            <a:spLocks noGrp="1" noChangeArrowheads="1"/>
          </p:cNvSpPr>
          <p:nvPr>
            <p:ph type="body" idx="1"/>
          </p:nvPr>
        </p:nvSpPr>
        <p:spPr>
          <a:noFill/>
          <a:ln/>
        </p:spPr>
        <p:txBody>
          <a:bodyPr/>
          <a:lstStyle/>
          <a:p>
            <a:pPr>
              <a:buFont typeface="Wingdings" panose="05000000000000000000" pitchFamily="2" charset="2"/>
              <a:buNone/>
            </a:pPr>
            <a:r>
              <a:rPr lang="en-US" altLang="en-US" sz="1000">
                <a:latin typeface="Courier New" panose="02070309020205020404" pitchFamily="49" charset="0"/>
              </a:rPr>
              <a:t>C </a:t>
            </a:r>
          </a:p>
          <a:p>
            <a:pPr>
              <a:buFont typeface="Wingdings" panose="05000000000000000000" pitchFamily="2" charset="2"/>
              <a:buNone/>
            </a:pPr>
            <a:r>
              <a:rPr lang="en-US" altLang="en-US" sz="1000">
                <a:latin typeface="Courier New" panose="02070309020205020404" pitchFamily="49" charset="0"/>
              </a:rPr>
              <a:t>BLANK CARD - END OF CONDUCTOR CARDS</a:t>
            </a:r>
          </a:p>
          <a:p>
            <a:pPr>
              <a:buFont typeface="Wingdings" panose="05000000000000000000" pitchFamily="2" charset="2"/>
              <a:buNone/>
            </a:pPr>
            <a:r>
              <a:rPr lang="en-US" altLang="en-US" sz="1000">
                <a:latin typeface="Courier New" panose="02070309020205020404" pitchFamily="49" charset="0"/>
              </a:rPr>
              <a:t>C</a:t>
            </a:r>
          </a:p>
          <a:p>
            <a:pPr>
              <a:buFont typeface="Wingdings" panose="05000000000000000000" pitchFamily="2" charset="2"/>
              <a:buNone/>
            </a:pPr>
            <a:r>
              <a:rPr lang="en-US" altLang="en-US" sz="1000">
                <a:latin typeface="Courier New" panose="02070309020205020404" pitchFamily="49" charset="0"/>
              </a:rPr>
              <a:t>C Rho -&gt;Fmatrx --&gt;--------------------------Along -&gt;-----I</a:t>
            </a:r>
          </a:p>
          <a:p>
            <a:pPr>
              <a:buFont typeface="Wingdings" panose="05000000000000000000" pitchFamily="2" charset="2"/>
              <a:buNone/>
            </a:pPr>
            <a:r>
              <a:rPr lang="en-US" altLang="en-US" sz="1000">
                <a:latin typeface="Courier New" panose="02070309020205020404" pitchFamily="49" charset="0"/>
              </a:rPr>
              <a:t>   100.0      60.0                             112.7     1</a:t>
            </a:r>
          </a:p>
          <a:p>
            <a:pPr>
              <a:buFont typeface="Wingdings" panose="05000000000000000000" pitchFamily="2" charset="2"/>
              <a:buNone/>
            </a:pPr>
            <a:r>
              <a:rPr lang="en-US" altLang="en-US" sz="1000">
                <a:latin typeface="Courier New" panose="02070309020205020404" pitchFamily="49" charset="0"/>
              </a:rPr>
              <a:t>C</a:t>
            </a:r>
          </a:p>
          <a:p>
            <a:pPr>
              <a:buFont typeface="Wingdings" panose="05000000000000000000" pitchFamily="2" charset="2"/>
              <a:buNone/>
            </a:pPr>
            <a:r>
              <a:rPr lang="en-US" altLang="en-US" sz="1000">
                <a:latin typeface="Courier New" panose="02070309020205020404" pitchFamily="49" charset="0"/>
              </a:rPr>
              <a:t>C ----------------&gt;&lt;k-a &gt;&lt;  &gt;&lt;m-a &gt;&lt;  &gt;&lt;k-b &gt;&lt;  &gt;&lt;m-b &gt;&lt;  &gt;&lt;k-c &gt;&lt;  &gt;&lt;m-c &gt;</a:t>
            </a:r>
          </a:p>
          <a:p>
            <a:pPr>
              <a:buFont typeface="Wingdings" panose="05000000000000000000" pitchFamily="2" charset="2"/>
              <a:buNone/>
            </a:pPr>
            <a:r>
              <a:rPr lang="en-US" altLang="en-US" sz="1000">
                <a:latin typeface="Courier New" panose="02070309020205020404" pitchFamily="49" charset="0"/>
              </a:rPr>
              <a:t>.NODES             MV52SA    VM52NA    MV52SB    VM52NB    MV52SC    VM52NC</a:t>
            </a:r>
          </a:p>
          <a:p>
            <a:pPr>
              <a:buFont typeface="Wingdings" panose="05000000000000000000" pitchFamily="2" charset="2"/>
              <a:buNone/>
            </a:pPr>
            <a:r>
              <a:rPr lang="en-US" altLang="en-US" sz="1000">
                <a:latin typeface="Courier New" panose="02070309020205020404" pitchFamily="49" charset="0"/>
              </a:rPr>
              <a:t>                   MV51SC    VM51NC    MV51SB    VM51NB    MV51SA    VM51NA</a:t>
            </a:r>
          </a:p>
          <a:p>
            <a:pPr>
              <a:buFont typeface="Wingdings" panose="05000000000000000000" pitchFamily="2" charset="2"/>
              <a:buNone/>
            </a:pPr>
            <a:r>
              <a:rPr lang="en-US" altLang="en-US" sz="1000">
                <a:latin typeface="Courier New" panose="02070309020205020404" pitchFamily="49" charset="0"/>
              </a:rPr>
              <a:t>C </a:t>
            </a:r>
          </a:p>
          <a:p>
            <a:pPr>
              <a:buFont typeface="Wingdings" panose="05000000000000000000" pitchFamily="2" charset="2"/>
              <a:buNone/>
            </a:pPr>
            <a:r>
              <a:rPr lang="en-US" altLang="en-US" sz="1000">
                <a:latin typeface="Courier New" panose="02070309020205020404" pitchFamily="49" charset="0"/>
              </a:rPr>
              <a:t>BLANK</a:t>
            </a:r>
          </a:p>
          <a:p>
            <a:pPr>
              <a:buFont typeface="Wingdings" panose="05000000000000000000" pitchFamily="2" charset="2"/>
              <a:buNone/>
            </a:pPr>
            <a:r>
              <a:rPr lang="en-US" altLang="en-US" sz="1000">
                <a:latin typeface="Courier New" panose="02070309020205020404" pitchFamily="49" charset="0"/>
              </a:rPr>
              <a:t>BLANK</a:t>
            </a:r>
          </a:p>
          <a:p>
            <a:pPr>
              <a:buFont typeface="Wingdings" panose="05000000000000000000" pitchFamily="2" charset="2"/>
              <a:buNone/>
            </a:pPr>
            <a:r>
              <a:rPr lang="en-US" altLang="en-US" sz="1000">
                <a:latin typeface="Courier New" panose="02070309020205020404" pitchFamily="49" charset="0"/>
              </a:rPr>
              <a:t>C ==============================================================================</a:t>
            </a:r>
          </a:p>
          <a:p>
            <a:pPr>
              <a:buFont typeface="Wingdings" panose="05000000000000000000" pitchFamily="2" charset="2"/>
              <a:buNone/>
            </a:pPr>
            <a:r>
              <a:rPr lang="en-US" altLang="en-US" sz="1000">
                <a:latin typeface="Courier New" panose="02070309020205020404" pitchFamily="49" charset="0"/>
              </a:rPr>
              <a:t>BEGIN NEW DATA CASE</a:t>
            </a:r>
          </a:p>
          <a:p>
            <a:pPr>
              <a:buFont typeface="Wingdings" panose="05000000000000000000" pitchFamily="2" charset="2"/>
              <a:buNone/>
            </a:pPr>
            <a:r>
              <a:rPr lang="en-US" altLang="en-US" sz="1000">
                <a:latin typeface="Courier New" panose="02070309020205020404" pitchFamily="49" charset="0"/>
              </a:rPr>
              <a:t>BLANK CARD ENDS AUX ROUTINE</a:t>
            </a:r>
          </a:p>
          <a:p>
            <a:pPr>
              <a:buFont typeface="Wingdings" panose="05000000000000000000" pitchFamily="2" charset="2"/>
              <a:buNone/>
            </a:pPr>
            <a:endParaRPr lang="en-US" altLang="en-US" sz="1000">
              <a:latin typeface="Courier New" panose="02070309020205020404" pitchFamily="49" charset="0"/>
            </a:endParaRPr>
          </a:p>
        </p:txBody>
      </p:sp>
    </p:spTree>
  </p:cSld>
  <p:clrMapOvr>
    <a:masterClrMapping/>
  </p:clrMapOvr>
  <p:transition spd="slow"/>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a:extLst>
              <a:ext uri="{FF2B5EF4-FFF2-40B4-BE49-F238E27FC236}">
                <a16:creationId xmlns:a16="http://schemas.microsoft.com/office/drawing/2014/main" id="{8E8697E1-70EC-5C28-A3BC-7D44C3AE57DA}"/>
              </a:ext>
            </a:extLst>
          </p:cNvPr>
          <p:cNvSpPr>
            <a:spLocks noGrp="1" noChangeArrowheads="1"/>
          </p:cNvSpPr>
          <p:nvPr>
            <p:ph type="title"/>
          </p:nvPr>
        </p:nvSpPr>
        <p:spPr>
          <a:noFill/>
          <a:ln/>
        </p:spPr>
        <p:txBody>
          <a:bodyPr/>
          <a:lstStyle/>
          <a:p>
            <a:r>
              <a:rPr lang="en-US" altLang="en-US"/>
              <a:t>Line Parameters - Output</a:t>
            </a:r>
          </a:p>
        </p:txBody>
      </p:sp>
      <p:sp>
        <p:nvSpPr>
          <p:cNvPr id="65539" name="Rectangle 3">
            <a:extLst>
              <a:ext uri="{FF2B5EF4-FFF2-40B4-BE49-F238E27FC236}">
                <a16:creationId xmlns:a16="http://schemas.microsoft.com/office/drawing/2014/main" id="{EDD978F6-1AFF-9AE1-A830-A8D0CECA9399}"/>
              </a:ext>
            </a:extLst>
          </p:cNvPr>
          <p:cNvSpPr>
            <a:spLocks noGrp="1" noChangeArrowheads="1"/>
          </p:cNvSpPr>
          <p:nvPr>
            <p:ph type="body" idx="1"/>
          </p:nvPr>
        </p:nvSpPr>
        <p:spPr>
          <a:xfrm>
            <a:off x="1905000" y="1600200"/>
            <a:ext cx="8413750" cy="5181600"/>
          </a:xfrm>
          <a:noFill/>
          <a:ln/>
        </p:spPr>
        <p:txBody>
          <a:bodyPr/>
          <a:lstStyle/>
          <a:p>
            <a:pPr>
              <a:buFont typeface="Wingdings" panose="05000000000000000000" pitchFamily="2" charset="2"/>
              <a:buNone/>
            </a:pPr>
            <a:r>
              <a:rPr lang="en-US" altLang="en-US" sz="900">
                <a:latin typeface="Courier New" panose="02070309020205020404" pitchFamily="49" charset="0"/>
              </a:rPr>
              <a:t>---&gt; Z                   IMPEDANCE MATRIX (OHM/MILE)</a:t>
            </a:r>
          </a:p>
          <a:p>
            <a:pPr>
              <a:buFont typeface="Wingdings" panose="05000000000000000000" pitchFamily="2" charset="2"/>
              <a:buNone/>
            </a:pPr>
            <a:r>
              <a:rPr lang="en-US" altLang="en-US" sz="900">
                <a:latin typeface="Courier New" panose="02070309020205020404" pitchFamily="49" charset="0"/>
              </a:rPr>
              <a:t>+      E                                               FOR THE SYSTEM OF EQUIVALENT PHASE CONDUCTORS</a:t>
            </a:r>
          </a:p>
          <a:p>
            <a:pPr>
              <a:buFont typeface="Wingdings" panose="05000000000000000000" pitchFamily="2" charset="2"/>
              <a:buNone/>
            </a:pPr>
            <a:r>
              <a:rPr lang="en-US" altLang="en-US" sz="900">
                <a:latin typeface="Courier New" panose="02070309020205020404" pitchFamily="49" charset="0"/>
              </a:rPr>
              <a:t>                               ROWS AND COLUMNS PROCEED IN SAME ORDER AS SORTED INPUT</a:t>
            </a:r>
          </a:p>
          <a:p>
            <a:pPr>
              <a:buFont typeface="Wingdings" panose="05000000000000000000" pitchFamily="2" charset="2"/>
              <a:buNone/>
            </a:pPr>
            <a:endParaRPr lang="en-US" altLang="en-US" sz="900">
              <a:latin typeface="Courier New" panose="02070309020205020404" pitchFamily="49" charset="0"/>
            </a:endParaRPr>
          </a:p>
          <a:p>
            <a:pPr>
              <a:buFont typeface="Wingdings" panose="05000000000000000000" pitchFamily="2" charset="2"/>
              <a:buNone/>
            </a:pPr>
            <a:r>
              <a:rPr lang="en-US" altLang="en-US" sz="900">
                <a:latin typeface="Courier New" panose="02070309020205020404" pitchFamily="49" charset="0"/>
              </a:rPr>
              <a:t>   1   1.15631E-01</a:t>
            </a:r>
          </a:p>
          <a:p>
            <a:pPr>
              <a:buFont typeface="Wingdings" panose="05000000000000000000" pitchFamily="2" charset="2"/>
              <a:buNone/>
            </a:pPr>
            <a:r>
              <a:rPr lang="en-US" altLang="en-US" sz="900">
                <a:latin typeface="Courier New" panose="02070309020205020404" pitchFamily="49" charset="0"/>
              </a:rPr>
              <a:t>       1.11387E+00</a:t>
            </a:r>
          </a:p>
          <a:p>
            <a:pPr>
              <a:buFont typeface="Wingdings" panose="05000000000000000000" pitchFamily="2" charset="2"/>
              <a:buNone/>
            </a:pPr>
            <a:endParaRPr lang="en-US" altLang="en-US" sz="900">
              <a:latin typeface="Courier New" panose="02070309020205020404" pitchFamily="49" charset="0"/>
            </a:endParaRPr>
          </a:p>
          <a:p>
            <a:pPr>
              <a:buFont typeface="Wingdings" panose="05000000000000000000" pitchFamily="2" charset="2"/>
              <a:buNone/>
            </a:pPr>
            <a:r>
              <a:rPr lang="en-US" altLang="en-US" sz="900">
                <a:latin typeface="Courier New" panose="02070309020205020404" pitchFamily="49" charset="0"/>
              </a:rPr>
              <a:t>   2   9.09384E-02   1.15635E-01</a:t>
            </a:r>
          </a:p>
          <a:p>
            <a:pPr>
              <a:buFont typeface="Wingdings" panose="05000000000000000000" pitchFamily="2" charset="2"/>
              <a:buNone/>
            </a:pPr>
            <a:r>
              <a:rPr lang="en-US" altLang="en-US" sz="900">
                <a:latin typeface="Courier New" panose="02070309020205020404" pitchFamily="49" charset="0"/>
              </a:rPr>
              <a:t>       5.46915E-01   1.11384E+00</a:t>
            </a:r>
          </a:p>
          <a:p>
            <a:pPr>
              <a:buFont typeface="Wingdings" panose="05000000000000000000" pitchFamily="2" charset="2"/>
              <a:buNone/>
            </a:pPr>
            <a:endParaRPr lang="en-US" altLang="en-US" sz="900">
              <a:latin typeface="Courier New" panose="02070309020205020404" pitchFamily="49" charset="0"/>
            </a:endParaRPr>
          </a:p>
          <a:p>
            <a:pPr>
              <a:buFont typeface="Wingdings" panose="05000000000000000000" pitchFamily="2" charset="2"/>
              <a:buNone/>
            </a:pPr>
            <a:r>
              <a:rPr lang="en-US" altLang="en-US" sz="900">
                <a:latin typeface="Courier New" panose="02070309020205020404" pitchFamily="49" charset="0"/>
              </a:rPr>
              <a:t>   3   9.08819E-02   9.09388E-02   1.15632E-01</a:t>
            </a:r>
          </a:p>
          <a:p>
            <a:pPr>
              <a:buFont typeface="Wingdings" panose="05000000000000000000" pitchFamily="2" charset="2"/>
              <a:buNone/>
            </a:pPr>
            <a:r>
              <a:rPr lang="en-US" altLang="en-US" sz="900">
                <a:latin typeface="Courier New" panose="02070309020205020404" pitchFamily="49" charset="0"/>
              </a:rPr>
              <a:t>       4.62832E-01   5.46912E-01   1.11386E+00</a:t>
            </a:r>
          </a:p>
          <a:p>
            <a:pPr>
              <a:buFont typeface="Wingdings" panose="05000000000000000000" pitchFamily="2" charset="2"/>
              <a:buNone/>
            </a:pPr>
            <a:endParaRPr lang="en-US" altLang="en-US" sz="900">
              <a:latin typeface="Courier New" panose="02070309020205020404" pitchFamily="49" charset="0"/>
            </a:endParaRPr>
          </a:p>
          <a:p>
            <a:pPr>
              <a:buFont typeface="Wingdings" panose="05000000000000000000" pitchFamily="2" charset="2"/>
              <a:buNone/>
            </a:pPr>
            <a:r>
              <a:rPr lang="en-US" altLang="en-US" sz="900">
                <a:latin typeface="Courier New" panose="02070309020205020404" pitchFamily="49" charset="0"/>
              </a:rPr>
              <a:t>   4   9.06024E-02   9.07339E-02   9.08381E-02   1.15632E-01</a:t>
            </a:r>
          </a:p>
          <a:p>
            <a:pPr>
              <a:buFont typeface="Wingdings" panose="05000000000000000000" pitchFamily="2" charset="2"/>
              <a:buNone/>
            </a:pPr>
            <a:r>
              <a:rPr lang="en-US" altLang="en-US" sz="900">
                <a:latin typeface="Courier New" panose="02070309020205020404" pitchFamily="49" charset="0"/>
              </a:rPr>
              <a:t>       3.59528E-01   3.88590E-01   4.26923E-01   1.11386E+00</a:t>
            </a:r>
          </a:p>
          <a:p>
            <a:pPr>
              <a:buFont typeface="Wingdings" panose="05000000000000000000" pitchFamily="2" charset="2"/>
              <a:buNone/>
            </a:pPr>
            <a:endParaRPr lang="en-US" altLang="en-US" sz="900">
              <a:latin typeface="Courier New" panose="02070309020205020404" pitchFamily="49" charset="0"/>
            </a:endParaRPr>
          </a:p>
          <a:p>
            <a:pPr>
              <a:buFont typeface="Wingdings" panose="05000000000000000000" pitchFamily="2" charset="2"/>
              <a:buNone/>
            </a:pPr>
            <a:r>
              <a:rPr lang="en-US" altLang="en-US" sz="900">
                <a:latin typeface="Courier New" panose="02070309020205020404" pitchFamily="49" charset="0"/>
              </a:rPr>
              <a:t>   5   9.04447E-02   9.06025E-02   9.07339E-02   9.09388E-02   1.15635E-01</a:t>
            </a:r>
          </a:p>
          <a:p>
            <a:pPr>
              <a:buFont typeface="Wingdings" panose="05000000000000000000" pitchFamily="2" charset="2"/>
              <a:buNone/>
            </a:pPr>
            <a:r>
              <a:rPr lang="en-US" altLang="en-US" sz="900">
                <a:latin typeface="Courier New" panose="02070309020205020404" pitchFamily="49" charset="0"/>
              </a:rPr>
              <a:t>       3.36123E-01   3.59528E-01   3.88590E-01   5.46912E-01   1.11384E+00</a:t>
            </a:r>
          </a:p>
          <a:p>
            <a:pPr>
              <a:buFont typeface="Wingdings" panose="05000000000000000000" pitchFamily="2" charset="2"/>
              <a:buNone/>
            </a:pPr>
            <a:endParaRPr lang="en-US" altLang="en-US" sz="900">
              <a:latin typeface="Courier New" panose="02070309020205020404" pitchFamily="49" charset="0"/>
            </a:endParaRPr>
          </a:p>
          <a:p>
            <a:pPr>
              <a:buFont typeface="Wingdings" panose="05000000000000000000" pitchFamily="2" charset="2"/>
              <a:buNone/>
            </a:pPr>
            <a:r>
              <a:rPr lang="en-US" altLang="en-US" sz="900">
                <a:latin typeface="Courier New" panose="02070309020205020404" pitchFamily="49" charset="0"/>
              </a:rPr>
              <a:t>   6   9.02620E-02   9.04447E-02   9.06024E-02   9.08819E-02   9.09384E-02   1.15631E-01</a:t>
            </a:r>
          </a:p>
          <a:p>
            <a:pPr>
              <a:buFont typeface="Wingdings" panose="05000000000000000000" pitchFamily="2" charset="2"/>
              <a:buNone/>
            </a:pPr>
            <a:r>
              <a:rPr lang="en-US" altLang="en-US" sz="900">
                <a:latin typeface="Courier New" panose="02070309020205020404" pitchFamily="49" charset="0"/>
              </a:rPr>
              <a:t>       3.16537E-01   3.36123E-01   3.59528E-01   4.62832E-01   5.46915E-01   1.11387E+00</a:t>
            </a:r>
          </a:p>
          <a:p>
            <a:pPr>
              <a:buFont typeface="Wingdings" panose="05000000000000000000" pitchFamily="2" charset="2"/>
              <a:buNone/>
            </a:pPr>
            <a:endParaRPr lang="en-US" altLang="en-US" sz="900">
              <a:latin typeface="Courier New" panose="02070309020205020404" pitchFamily="49" charset="0"/>
            </a:endParaRPr>
          </a:p>
        </p:txBody>
      </p:sp>
    </p:spTree>
  </p:cSld>
  <p:clrMapOvr>
    <a:masterClrMapping/>
  </p:clrMapOvr>
  <p:transition spd="slow"/>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a:extLst>
              <a:ext uri="{FF2B5EF4-FFF2-40B4-BE49-F238E27FC236}">
                <a16:creationId xmlns:a16="http://schemas.microsoft.com/office/drawing/2014/main" id="{97B4681D-0D8F-82AF-7DBD-80FD3B6B930C}"/>
              </a:ext>
            </a:extLst>
          </p:cNvPr>
          <p:cNvSpPr>
            <a:spLocks noGrp="1" noChangeArrowheads="1"/>
          </p:cNvSpPr>
          <p:nvPr>
            <p:ph type="title"/>
          </p:nvPr>
        </p:nvSpPr>
        <p:spPr>
          <a:noFill/>
          <a:ln/>
        </p:spPr>
        <p:txBody>
          <a:bodyPr/>
          <a:lstStyle/>
          <a:p>
            <a:r>
              <a:rPr lang="en-US" altLang="en-US"/>
              <a:t>Line Parameters - Output</a:t>
            </a:r>
          </a:p>
        </p:txBody>
      </p:sp>
      <p:sp>
        <p:nvSpPr>
          <p:cNvPr id="67587" name="Rectangle 3">
            <a:extLst>
              <a:ext uri="{FF2B5EF4-FFF2-40B4-BE49-F238E27FC236}">
                <a16:creationId xmlns:a16="http://schemas.microsoft.com/office/drawing/2014/main" id="{94EB5B01-7F5A-7E3F-1DF8-80F46AEEBDD3}"/>
              </a:ext>
            </a:extLst>
          </p:cNvPr>
          <p:cNvSpPr>
            <a:spLocks noGrp="1" noChangeArrowheads="1"/>
          </p:cNvSpPr>
          <p:nvPr>
            <p:ph type="body" idx="1"/>
          </p:nvPr>
        </p:nvSpPr>
        <p:spPr>
          <a:xfrm>
            <a:off x="1905000" y="1981200"/>
            <a:ext cx="8413750" cy="4495800"/>
          </a:xfrm>
          <a:noFill/>
          <a:ln/>
        </p:spPr>
        <p:txBody>
          <a:bodyPr/>
          <a:lstStyle/>
          <a:p>
            <a:pPr>
              <a:buFont typeface="Wingdings" panose="05000000000000000000" pitchFamily="2" charset="2"/>
              <a:buNone/>
            </a:pPr>
            <a:r>
              <a:rPr lang="en-US" altLang="en-US" sz="900">
                <a:latin typeface="Courier New" panose="02070309020205020404" pitchFamily="49" charset="0"/>
              </a:rPr>
              <a:t>---&gt; Z                   IMPEDANCE MATRIX (OHM/MILE)</a:t>
            </a:r>
          </a:p>
          <a:p>
            <a:pPr>
              <a:buFont typeface="Wingdings" panose="05000000000000000000" pitchFamily="2" charset="2"/>
              <a:buNone/>
            </a:pPr>
            <a:r>
              <a:rPr lang="en-US" altLang="en-US" sz="900">
                <a:latin typeface="Courier New" panose="02070309020205020404" pitchFamily="49" charset="0"/>
              </a:rPr>
              <a:t>+      S                                               FOR THE SYMMETRICAL COMPONENTS OF THE EQUIVALENT PHASE CONDUCTORS</a:t>
            </a:r>
          </a:p>
          <a:p>
            <a:pPr>
              <a:buFont typeface="Wingdings" panose="05000000000000000000" pitchFamily="2" charset="2"/>
              <a:buNone/>
            </a:pPr>
            <a:r>
              <a:rPr lang="en-US" altLang="en-US" sz="900">
                <a:latin typeface="Courier New" panose="02070309020205020404" pitchFamily="49" charset="0"/>
              </a:rPr>
              <a:t>                          ROWS PROCEED IN SEQUENCE 0,1,2, 0,1,2 ETC. AND COLUMNS PROCEED IN SEQUENCE 0,2,1, 0,2,1 ETC.</a:t>
            </a:r>
          </a:p>
          <a:p>
            <a:pPr>
              <a:buFont typeface="Wingdings" panose="05000000000000000000" pitchFamily="2" charset="2"/>
              <a:buNone/>
            </a:pPr>
            <a:endParaRPr lang="en-US" altLang="en-US" sz="900">
              <a:latin typeface="Courier New" panose="02070309020205020404" pitchFamily="49" charset="0"/>
            </a:endParaRPr>
          </a:p>
          <a:p>
            <a:pPr>
              <a:buFont typeface="Wingdings" panose="05000000000000000000" pitchFamily="2" charset="2"/>
              <a:buNone/>
            </a:pPr>
            <a:r>
              <a:rPr lang="en-US" altLang="en-US" sz="900">
                <a:latin typeface="Courier New" panose="02070309020205020404" pitchFamily="49" charset="0"/>
              </a:rPr>
              <a:t>   0   2.97472E-01</a:t>
            </a:r>
          </a:p>
          <a:p>
            <a:pPr>
              <a:buFont typeface="Wingdings" panose="05000000000000000000" pitchFamily="2" charset="2"/>
              <a:buNone/>
            </a:pPr>
            <a:r>
              <a:rPr lang="en-US" altLang="en-US" sz="900">
                <a:latin typeface="Courier New" panose="02070309020205020404" pitchFamily="49" charset="0"/>
              </a:rPr>
              <a:t>       2.15163E+00</a:t>
            </a:r>
          </a:p>
          <a:p>
            <a:pPr>
              <a:buFont typeface="Wingdings" panose="05000000000000000000" pitchFamily="2" charset="2"/>
              <a:buNone/>
            </a:pPr>
            <a:endParaRPr lang="en-US" altLang="en-US" sz="900">
              <a:latin typeface="Courier New" panose="02070309020205020404" pitchFamily="49" charset="0"/>
            </a:endParaRPr>
          </a:p>
          <a:p>
            <a:pPr>
              <a:buFont typeface="Wingdings" panose="05000000000000000000" pitchFamily="2" charset="2"/>
              <a:buNone/>
            </a:pPr>
            <a:r>
              <a:rPr lang="en-US" altLang="en-US" sz="900">
                <a:latin typeface="Courier New" panose="02070309020205020404" pitchFamily="49" charset="0"/>
              </a:rPr>
              <a:t>   1  -2.42756E-02  -4.85348E-02</a:t>
            </a:r>
          </a:p>
          <a:p>
            <a:pPr>
              <a:buFont typeface="Wingdings" panose="05000000000000000000" pitchFamily="2" charset="2"/>
              <a:buNone/>
            </a:pPr>
            <a:r>
              <a:rPr lang="en-US" altLang="en-US" sz="900">
                <a:latin typeface="Courier New" panose="02070309020205020404" pitchFamily="49" charset="0"/>
              </a:rPr>
              <a:t>      -1.39891E-02   2.80639E-02</a:t>
            </a:r>
          </a:p>
          <a:p>
            <a:pPr>
              <a:buFont typeface="Wingdings" panose="05000000000000000000" pitchFamily="2" charset="2"/>
              <a:buNone/>
            </a:pPr>
            <a:endParaRPr lang="en-US" altLang="en-US" sz="900">
              <a:latin typeface="Courier New" panose="02070309020205020404" pitchFamily="49" charset="0"/>
            </a:endParaRPr>
          </a:p>
          <a:p>
            <a:pPr>
              <a:buFont typeface="Wingdings" panose="05000000000000000000" pitchFamily="2" charset="2"/>
              <a:buNone/>
            </a:pPr>
            <a:r>
              <a:rPr lang="en-US" altLang="en-US" sz="900">
                <a:latin typeface="Courier New" panose="02070309020205020404" pitchFamily="49" charset="0"/>
              </a:rPr>
              <a:t>   2   2.42549E-02   2.47132E-02   4.85713E-02</a:t>
            </a:r>
          </a:p>
          <a:p>
            <a:pPr>
              <a:buFont typeface="Wingdings" panose="05000000000000000000" pitchFamily="2" charset="2"/>
              <a:buNone/>
            </a:pPr>
            <a:r>
              <a:rPr lang="en-US" altLang="en-US" sz="900">
                <a:latin typeface="Courier New" panose="02070309020205020404" pitchFamily="49" charset="0"/>
              </a:rPr>
              <a:t>      -1.40236E-02   5.94972E-01   2.80006E-02</a:t>
            </a:r>
          </a:p>
          <a:p>
            <a:pPr>
              <a:buFont typeface="Wingdings" panose="05000000000000000000" pitchFamily="2" charset="2"/>
              <a:buNone/>
            </a:pPr>
            <a:endParaRPr lang="en-US" altLang="en-US" sz="900">
              <a:latin typeface="Courier New" panose="02070309020205020404" pitchFamily="49" charset="0"/>
            </a:endParaRPr>
          </a:p>
          <a:p>
            <a:pPr>
              <a:buFont typeface="Wingdings" panose="05000000000000000000" pitchFamily="2" charset="2"/>
              <a:buNone/>
            </a:pPr>
            <a:r>
              <a:rPr lang="en-US" altLang="en-US" sz="900">
                <a:latin typeface="Courier New" panose="02070309020205020404" pitchFamily="49" charset="0"/>
              </a:rPr>
              <a:t>   0   2.71755E-01   2.59890E-02  -2.64347E-02   2.97472E-01</a:t>
            </a:r>
          </a:p>
          <a:p>
            <a:pPr>
              <a:buFont typeface="Wingdings" panose="05000000000000000000" pitchFamily="2" charset="2"/>
              <a:buNone/>
            </a:pPr>
            <a:r>
              <a:rPr lang="en-US" altLang="en-US" sz="900">
                <a:latin typeface="Courier New" panose="02070309020205020404" pitchFamily="49" charset="0"/>
              </a:rPr>
              <a:t>       1.09049E+00  -3.92647E-02  -3.90376E-02   2.15163E+00</a:t>
            </a:r>
          </a:p>
          <a:p>
            <a:pPr>
              <a:buFont typeface="Wingdings" panose="05000000000000000000" pitchFamily="2" charset="2"/>
              <a:buNone/>
            </a:pPr>
            <a:endParaRPr lang="en-US" altLang="en-US" sz="900">
              <a:latin typeface="Courier New" panose="02070309020205020404" pitchFamily="49" charset="0"/>
            </a:endParaRPr>
          </a:p>
          <a:p>
            <a:pPr>
              <a:buFont typeface="Wingdings" panose="05000000000000000000" pitchFamily="2" charset="2"/>
              <a:buNone/>
            </a:pPr>
            <a:r>
              <a:rPr lang="en-US" altLang="en-US" sz="900">
                <a:latin typeface="Courier New" panose="02070309020205020404" pitchFamily="49" charset="0"/>
              </a:rPr>
              <a:t>   1  -2.05902E-02   5.42438E-03  -1.54766E-03  -2.42722E-02  -4.85349E-02</a:t>
            </a:r>
          </a:p>
          <a:p>
            <a:pPr>
              <a:buFont typeface="Wingdings" panose="05000000000000000000" pitchFamily="2" charset="2"/>
              <a:buNone/>
            </a:pPr>
            <a:r>
              <a:rPr lang="en-US" altLang="en-US" sz="900">
                <a:latin typeface="Courier New" panose="02070309020205020404" pitchFamily="49" charset="0"/>
              </a:rPr>
              <a:t>       4.24119E-02  -3.10158E-03  -5.95370E-03  -1.39935E-02   2.80637E-02</a:t>
            </a:r>
          </a:p>
          <a:p>
            <a:pPr>
              <a:buFont typeface="Wingdings" panose="05000000000000000000" pitchFamily="2" charset="2"/>
              <a:buNone/>
            </a:pPr>
            <a:endParaRPr lang="en-US" altLang="en-US" sz="900">
              <a:latin typeface="Courier New" panose="02070309020205020404" pitchFamily="49" charset="0"/>
            </a:endParaRPr>
          </a:p>
          <a:p>
            <a:pPr>
              <a:buFont typeface="Wingdings" panose="05000000000000000000" pitchFamily="2" charset="2"/>
              <a:buNone/>
            </a:pPr>
            <a:r>
              <a:rPr lang="en-US" altLang="en-US" sz="900">
                <a:latin typeface="Courier New" panose="02070309020205020404" pitchFamily="49" charset="0"/>
              </a:rPr>
              <a:t>   2   2.10097E-02   1.60009E-03  -5.39823E-03   2.42527E-02   2.47132E-02   4.85715E-02</a:t>
            </a:r>
          </a:p>
          <a:p>
            <a:pPr>
              <a:buFont typeface="Wingdings" panose="05000000000000000000" pitchFamily="2" charset="2"/>
              <a:buNone/>
            </a:pPr>
            <a:r>
              <a:rPr lang="en-US" altLang="en-US" sz="900">
                <a:latin typeface="Courier New" panose="02070309020205020404" pitchFamily="49" charset="0"/>
              </a:rPr>
              <a:t>       4.21394E-02  -5.95237E-03  -3.14686E-03  -1.40287E-02   5.94972E-01   2.80005E-02</a:t>
            </a:r>
            <a:endParaRPr lang="en-US" altLang="en-US" sz="1200">
              <a:latin typeface="Courier New" panose="02070309020205020404" pitchFamily="49" charset="0"/>
            </a:endParaRPr>
          </a:p>
          <a:p>
            <a:pPr>
              <a:buFont typeface="Wingdings" panose="05000000000000000000" pitchFamily="2" charset="2"/>
              <a:buNone/>
            </a:pPr>
            <a:endParaRPr lang="en-US" altLang="en-US" sz="1200">
              <a:latin typeface="Courier New" panose="02070309020205020404" pitchFamily="49" charset="0"/>
            </a:endParaRPr>
          </a:p>
        </p:txBody>
      </p:sp>
    </p:spTree>
  </p:cSld>
  <p:clrMapOvr>
    <a:masterClrMapping/>
  </p:clrMapOvr>
  <p:transition spd="slow"/>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a:extLst>
              <a:ext uri="{FF2B5EF4-FFF2-40B4-BE49-F238E27FC236}">
                <a16:creationId xmlns:a16="http://schemas.microsoft.com/office/drawing/2014/main" id="{1D1570FF-25ED-AC92-F354-53EFBFCB9E78}"/>
              </a:ext>
            </a:extLst>
          </p:cNvPr>
          <p:cNvSpPr>
            <a:spLocks noGrp="1" noChangeArrowheads="1"/>
          </p:cNvSpPr>
          <p:nvPr>
            <p:ph type="title"/>
          </p:nvPr>
        </p:nvSpPr>
        <p:spPr>
          <a:noFill/>
          <a:ln/>
        </p:spPr>
        <p:txBody>
          <a:bodyPr/>
          <a:lstStyle/>
          <a:p>
            <a:r>
              <a:rPr lang="en-US" altLang="en-US"/>
              <a:t>Line Parameters - Output</a:t>
            </a:r>
          </a:p>
        </p:txBody>
      </p:sp>
      <p:sp>
        <p:nvSpPr>
          <p:cNvPr id="69635" name="Rectangle 3">
            <a:extLst>
              <a:ext uri="{FF2B5EF4-FFF2-40B4-BE49-F238E27FC236}">
                <a16:creationId xmlns:a16="http://schemas.microsoft.com/office/drawing/2014/main" id="{2AC0C440-7A53-18EA-C37D-7907761A9464}"/>
              </a:ext>
            </a:extLst>
          </p:cNvPr>
          <p:cNvSpPr>
            <a:spLocks noGrp="1" noChangeArrowheads="1"/>
          </p:cNvSpPr>
          <p:nvPr>
            <p:ph type="body" idx="1"/>
          </p:nvPr>
        </p:nvSpPr>
        <p:spPr>
          <a:xfrm>
            <a:off x="1828800" y="1676400"/>
            <a:ext cx="8413750" cy="4114800"/>
          </a:xfrm>
          <a:noFill/>
          <a:ln/>
        </p:spPr>
        <p:txBody>
          <a:bodyPr/>
          <a:lstStyle/>
          <a:p>
            <a:pPr>
              <a:buFont typeface="Wingdings" panose="05000000000000000000" pitchFamily="2" charset="2"/>
              <a:buNone/>
            </a:pPr>
            <a:endParaRPr lang="en-US" altLang="en-US" sz="900">
              <a:latin typeface="Courier New" panose="02070309020205020404" pitchFamily="49" charset="0"/>
            </a:endParaRPr>
          </a:p>
          <a:p>
            <a:pPr>
              <a:buFont typeface="Wingdings" panose="05000000000000000000" pitchFamily="2" charset="2"/>
              <a:buNone/>
            </a:pPr>
            <a:r>
              <a:rPr lang="en-US" altLang="en-US" sz="900">
                <a:latin typeface="Courier New" panose="02070309020205020404" pitchFamily="49" charset="0"/>
              </a:rPr>
              <a:t>                              #####  SYMMETRICAL COMPONENTS WAVE QUANTITIES  #####</a:t>
            </a:r>
          </a:p>
          <a:p>
            <a:pPr>
              <a:buFont typeface="Wingdings" panose="05000000000000000000" pitchFamily="2" charset="2"/>
              <a:buNone/>
            </a:pPr>
            <a:r>
              <a:rPr lang="en-US" altLang="en-US" sz="900">
                <a:latin typeface="Courier New" panose="02070309020205020404" pitchFamily="49" charset="0"/>
              </a:rPr>
              <a:t> SEQUENCE      SURGE IMPEDANCE       ATTENUATION   VELOCITY    WAVELENGTH   RESISTANCE    REACTANCE SUSCEPTANCE</a:t>
            </a:r>
          </a:p>
          <a:p>
            <a:pPr>
              <a:buFont typeface="Wingdings" panose="05000000000000000000" pitchFamily="2" charset="2"/>
              <a:buNone/>
            </a:pPr>
            <a:r>
              <a:rPr lang="en-US" altLang="en-US" sz="900">
                <a:latin typeface="Courier New" panose="02070309020205020404" pitchFamily="49" charset="0"/>
              </a:rPr>
              <a:t>         MAGNITUDE(OHM) ANGLE(DEGR.)   DB/MILE      MILES/SEC     MILES    OHM/MILE     OHM/MILE       S/MILE</a:t>
            </a:r>
          </a:p>
          <a:p>
            <a:pPr>
              <a:buFont typeface="Wingdings" panose="05000000000000000000" pitchFamily="2" charset="2"/>
              <a:buNone/>
            </a:pPr>
            <a:r>
              <a:rPr lang="en-US" altLang="en-US" sz="900">
                <a:latin typeface="Courier New" panose="02070309020205020404" pitchFamily="49" charset="0"/>
              </a:rPr>
              <a:t>   ZERO    6.80545E+02 -3.93574E+00  1.90283E-03  1.18395E+05  1.97325E+03  2.97472E-01  2.15163E+00  4.68992E-06</a:t>
            </a:r>
          </a:p>
          <a:p>
            <a:pPr>
              <a:buFont typeface="Wingdings" panose="05000000000000000000" pitchFamily="2" charset="2"/>
              <a:buNone/>
            </a:pPr>
            <a:r>
              <a:rPr lang="en-US" altLang="en-US" sz="900">
                <a:latin typeface="Courier New" panose="02070309020205020404" pitchFamily="49" charset="0"/>
              </a:rPr>
              <a:t> POSITIVE  2.86842E+02 -1.18925E+00  3.74252E-04  1.81634E+05  3.02723E+03  2.47132E-02  5.94972E-01  7.23746E-06</a:t>
            </a:r>
          </a:p>
          <a:p>
            <a:pPr>
              <a:buFont typeface="Wingdings" panose="05000000000000000000" pitchFamily="2" charset="2"/>
              <a:buNone/>
            </a:pPr>
            <a:endParaRPr lang="en-US" altLang="en-US" sz="900">
              <a:latin typeface="Courier New" panose="02070309020205020404" pitchFamily="49" charset="0"/>
            </a:endParaRPr>
          </a:p>
          <a:p>
            <a:pPr>
              <a:buFont typeface="Wingdings" panose="05000000000000000000" pitchFamily="2" charset="2"/>
              <a:buNone/>
            </a:pPr>
            <a:endParaRPr lang="en-US" altLang="en-US" sz="900">
              <a:latin typeface="Courier New" panose="02070309020205020404" pitchFamily="49" charset="0"/>
            </a:endParaRPr>
          </a:p>
        </p:txBody>
      </p:sp>
    </p:spTree>
  </p:cSld>
  <p:clrMapOvr>
    <a:masterClrMapping/>
  </p:clrMapOvr>
  <p:transition spd="slow"/>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a:extLst>
              <a:ext uri="{FF2B5EF4-FFF2-40B4-BE49-F238E27FC236}">
                <a16:creationId xmlns:a16="http://schemas.microsoft.com/office/drawing/2014/main" id="{CF39725F-CB5E-2262-1250-7AD9DFD66383}"/>
              </a:ext>
            </a:extLst>
          </p:cNvPr>
          <p:cNvSpPr>
            <a:spLocks noGrp="1" noChangeArrowheads="1"/>
          </p:cNvSpPr>
          <p:nvPr>
            <p:ph type="title"/>
          </p:nvPr>
        </p:nvSpPr>
        <p:spPr>
          <a:noFill/>
          <a:ln/>
        </p:spPr>
        <p:txBody>
          <a:bodyPr/>
          <a:lstStyle/>
          <a:p>
            <a:r>
              <a:rPr lang="en-US" altLang="en-US"/>
              <a:t>Distributed Parameter Line Model</a:t>
            </a:r>
          </a:p>
        </p:txBody>
      </p:sp>
      <p:sp>
        <p:nvSpPr>
          <p:cNvPr id="71683" name="Rectangle 3">
            <a:extLst>
              <a:ext uri="{FF2B5EF4-FFF2-40B4-BE49-F238E27FC236}">
                <a16:creationId xmlns:a16="http://schemas.microsoft.com/office/drawing/2014/main" id="{B5133A92-4146-A528-49CF-6E7B791BB39A}"/>
              </a:ext>
            </a:extLst>
          </p:cNvPr>
          <p:cNvSpPr>
            <a:spLocks noGrp="1" noChangeArrowheads="1"/>
          </p:cNvSpPr>
          <p:nvPr>
            <p:ph type="body" idx="1"/>
          </p:nvPr>
        </p:nvSpPr>
        <p:spPr>
          <a:noFill/>
          <a:ln/>
        </p:spPr>
        <p:txBody>
          <a:bodyPr/>
          <a:lstStyle/>
          <a:p>
            <a:pPr>
              <a:buFont typeface="Wingdings" panose="05000000000000000000" pitchFamily="2" charset="2"/>
              <a:buNone/>
            </a:pPr>
            <a:r>
              <a:rPr lang="en-US" altLang="en-US" sz="1000">
                <a:latin typeface="Courier New" panose="02070309020205020404" pitchFamily="49" charset="0"/>
              </a:rPr>
              <a:t>C BALANCED-LINE MODELLING. PARAMETERS AT F =  6.0000E+01  HZ</a:t>
            </a:r>
          </a:p>
          <a:p>
            <a:pPr>
              <a:buFont typeface="Wingdings" panose="05000000000000000000" pitchFamily="2" charset="2"/>
              <a:buNone/>
            </a:pPr>
            <a:r>
              <a:rPr lang="en-US" altLang="en-US" sz="1000">
                <a:latin typeface="Courier New" panose="02070309020205020404" pitchFamily="49" charset="0"/>
              </a:rPr>
              <a:t>$VINTAGE,1</a:t>
            </a:r>
          </a:p>
          <a:p>
            <a:pPr>
              <a:buFont typeface="Wingdings" panose="05000000000000000000" pitchFamily="2" charset="2"/>
              <a:buNone/>
            </a:pPr>
            <a:r>
              <a:rPr lang="en-US" altLang="en-US" sz="1000">
                <a:latin typeface="Courier New" panose="02070309020205020404" pitchFamily="49" charset="0"/>
              </a:rPr>
              <a:t>C R' IN OHMS/KM, ZC IN OHMS, TAU IN SEC, LENGTH IN KM</a:t>
            </a:r>
          </a:p>
          <a:p>
            <a:pPr>
              <a:buFont typeface="Wingdings" panose="05000000000000000000" pitchFamily="2" charset="2"/>
              <a:buNone/>
            </a:pPr>
            <a:r>
              <a:rPr lang="en-US" altLang="en-US" sz="1000">
                <a:latin typeface="Courier New" panose="02070309020205020404" pitchFamily="49" charset="0"/>
              </a:rPr>
              <a:t>-1MV53SAVM53NA             1.85504E-01 6.57236E+02 8.67548E-04 1.65762E+02 2 00</a:t>
            </a:r>
          </a:p>
          <a:p>
            <a:pPr>
              <a:buFont typeface="Wingdings" panose="05000000000000000000" pitchFamily="2" charset="2"/>
              <a:buNone/>
            </a:pPr>
            <a:r>
              <a:rPr lang="en-US" altLang="en-US" sz="1000">
                <a:latin typeface="Courier New" panose="02070309020205020404" pitchFamily="49" charset="0"/>
              </a:rPr>
              <a:t>-2MV53SBVM53NB             1.57442E-02 3.02964E+02 5.68033E-04 1.65762E+02 2 00</a:t>
            </a:r>
          </a:p>
          <a:p>
            <a:pPr>
              <a:buFont typeface="Wingdings" panose="05000000000000000000" pitchFamily="2" charset="2"/>
              <a:buNone/>
            </a:pPr>
            <a:r>
              <a:rPr lang="en-US" altLang="en-US" sz="1000">
                <a:latin typeface="Courier New" panose="02070309020205020404" pitchFamily="49" charset="0"/>
              </a:rPr>
              <a:t>-3MV53SCVM53NC</a:t>
            </a:r>
          </a:p>
          <a:p>
            <a:pPr>
              <a:buFont typeface="Wingdings" panose="05000000000000000000" pitchFamily="2" charset="2"/>
              <a:buNone/>
            </a:pPr>
            <a:r>
              <a:rPr lang="en-US" altLang="en-US" sz="1000">
                <a:latin typeface="Courier New" panose="02070309020205020404" pitchFamily="49" charset="0"/>
              </a:rPr>
              <a:t>$VINTAGE,0</a:t>
            </a:r>
          </a:p>
          <a:p>
            <a:pPr>
              <a:buFont typeface="Wingdings" panose="05000000000000000000" pitchFamily="2" charset="2"/>
              <a:buNone/>
            </a:pPr>
            <a:endParaRPr lang="en-US" altLang="en-US" sz="1000">
              <a:latin typeface="Courier New" panose="02070309020205020404" pitchFamily="49" charset="0"/>
            </a:endParaRPr>
          </a:p>
        </p:txBody>
      </p:sp>
    </p:spTree>
  </p:cSld>
  <p:clrMapOvr>
    <a:masterClrMapping/>
  </p:clrMapOvr>
  <p:transition spd="slow"/>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a:extLst>
              <a:ext uri="{FF2B5EF4-FFF2-40B4-BE49-F238E27FC236}">
                <a16:creationId xmlns:a16="http://schemas.microsoft.com/office/drawing/2014/main" id="{E67492E6-F5F8-D90F-D065-257364EB2C44}"/>
              </a:ext>
            </a:extLst>
          </p:cNvPr>
          <p:cNvSpPr>
            <a:spLocks noGrp="1" noChangeArrowheads="1"/>
          </p:cNvSpPr>
          <p:nvPr>
            <p:ph type="title"/>
          </p:nvPr>
        </p:nvSpPr>
        <p:spPr>
          <a:noFill/>
          <a:ln/>
        </p:spPr>
        <p:txBody>
          <a:bodyPr/>
          <a:lstStyle/>
          <a:p>
            <a:r>
              <a:rPr lang="en-US" altLang="en-US"/>
              <a:t>Distributed Parameter Line Model</a:t>
            </a:r>
          </a:p>
        </p:txBody>
      </p:sp>
      <p:sp>
        <p:nvSpPr>
          <p:cNvPr id="73731" name="Rectangle 3">
            <a:extLst>
              <a:ext uri="{FF2B5EF4-FFF2-40B4-BE49-F238E27FC236}">
                <a16:creationId xmlns:a16="http://schemas.microsoft.com/office/drawing/2014/main" id="{85E2FABD-A0EE-6731-B43D-7AB58AEBDBF5}"/>
              </a:ext>
            </a:extLst>
          </p:cNvPr>
          <p:cNvSpPr>
            <a:spLocks noGrp="1" noChangeArrowheads="1"/>
          </p:cNvSpPr>
          <p:nvPr>
            <p:ph type="body" idx="1"/>
          </p:nvPr>
        </p:nvSpPr>
        <p:spPr>
          <a:xfrm>
            <a:off x="1828800" y="2209800"/>
            <a:ext cx="8413750" cy="4343400"/>
          </a:xfrm>
          <a:noFill/>
          <a:ln/>
        </p:spPr>
        <p:txBody>
          <a:bodyPr/>
          <a:lstStyle/>
          <a:p>
            <a:pPr>
              <a:buFont typeface="Wingdings" panose="05000000000000000000" pitchFamily="2" charset="2"/>
              <a:buNone/>
            </a:pPr>
            <a:r>
              <a:rPr lang="en-US" altLang="en-US" sz="800">
                <a:latin typeface="Courier New" panose="02070309020205020404" pitchFamily="49" charset="0"/>
              </a:rPr>
              <a:t>C ZERO-SEQ-COUPLED MODELLING. PARAMETERS AT F =  6.0000E+01  HZ</a:t>
            </a:r>
          </a:p>
          <a:p>
            <a:pPr>
              <a:buFont typeface="Wingdings" panose="05000000000000000000" pitchFamily="2" charset="2"/>
              <a:buNone/>
            </a:pPr>
            <a:r>
              <a:rPr lang="en-US" altLang="en-US" sz="800">
                <a:latin typeface="Courier New" panose="02070309020205020404" pitchFamily="49" charset="0"/>
              </a:rPr>
              <a:t>$VINTAGE,1</a:t>
            </a:r>
          </a:p>
          <a:p>
            <a:pPr>
              <a:buFont typeface="Wingdings" panose="05000000000000000000" pitchFamily="2" charset="2"/>
              <a:buNone/>
            </a:pPr>
            <a:r>
              <a:rPr lang="en-US" altLang="en-US" sz="800">
                <a:latin typeface="Courier New" panose="02070309020205020404" pitchFamily="49" charset="0"/>
              </a:rPr>
              <a:t>C R' IN OHMS/KM, ZC IN OHMS, TAU IN SEC, LENGTH IN KM</a:t>
            </a:r>
          </a:p>
          <a:p>
            <a:pPr>
              <a:buFont typeface="Wingdings" panose="05000000000000000000" pitchFamily="2" charset="2"/>
              <a:buNone/>
            </a:pPr>
            <a:r>
              <a:rPr lang="en-US" altLang="en-US" sz="800">
                <a:latin typeface="Courier New" panose="02070309020205020404" pitchFamily="49" charset="0"/>
              </a:rPr>
              <a:t>-1MV52SAVM52NA             3.53701E-01 8.56557E+02 1.13153E-03-1.81373E+02 2 06</a:t>
            </a:r>
          </a:p>
          <a:p>
            <a:pPr>
              <a:buFont typeface="Wingdings" panose="05000000000000000000" pitchFamily="2" charset="2"/>
              <a:buNone/>
            </a:pPr>
            <a:r>
              <a:rPr lang="en-US" altLang="en-US" sz="800">
                <a:latin typeface="Courier New" panose="02070309020205020404" pitchFamily="49" charset="0"/>
              </a:rPr>
              <a:t>-2MV52SBVM52NB             1.59801E-02 4.62503E+02 6.85883E-04-1.81373E+02 2 06</a:t>
            </a:r>
          </a:p>
          <a:p>
            <a:pPr>
              <a:buFont typeface="Wingdings" panose="05000000000000000000" pitchFamily="2" charset="2"/>
              <a:buNone/>
            </a:pPr>
            <a:r>
              <a:rPr lang="en-US" altLang="en-US" sz="800">
                <a:latin typeface="Courier New" panose="02070309020205020404" pitchFamily="49" charset="0"/>
              </a:rPr>
              <a:t>-3MV52SCVM52NC             1.53560E-02 2.86721E+02 6.20338E-04-1.81373E+02 2 06</a:t>
            </a:r>
          </a:p>
          <a:p>
            <a:pPr>
              <a:buFont typeface="Wingdings" panose="05000000000000000000" pitchFamily="2" charset="2"/>
              <a:buNone/>
            </a:pPr>
            <a:r>
              <a:rPr lang="en-US" altLang="en-US" sz="800">
                <a:latin typeface="Courier New" panose="02070309020205020404" pitchFamily="49" charset="0"/>
              </a:rPr>
              <a:t>-4MV51SCVM51NC             1.53560E-02 2.86721E+02 6.20338E-04-1.81373E+02 2 06</a:t>
            </a:r>
          </a:p>
          <a:p>
            <a:pPr>
              <a:buFont typeface="Wingdings" panose="05000000000000000000" pitchFamily="2" charset="2"/>
              <a:buNone/>
            </a:pPr>
            <a:r>
              <a:rPr lang="en-US" altLang="en-US" sz="800">
                <a:latin typeface="Courier New" panose="02070309020205020404" pitchFamily="49" charset="0"/>
              </a:rPr>
              <a:t>-5MV51SBVM51NB             1.53560E-02 2.86721E+02 6.20338E-04-1.81373E+02 2 06</a:t>
            </a:r>
          </a:p>
          <a:p>
            <a:pPr>
              <a:buFont typeface="Wingdings" panose="05000000000000000000" pitchFamily="2" charset="2"/>
              <a:buNone/>
            </a:pPr>
            <a:r>
              <a:rPr lang="en-US" altLang="en-US" sz="800">
                <a:latin typeface="Courier New" panose="02070309020205020404" pitchFamily="49" charset="0"/>
              </a:rPr>
              <a:t>-6MV51SAVM51NA             1.53560E-02 2.86721E+02 6.20338E-04-1.81373E+02 2 06</a:t>
            </a:r>
          </a:p>
          <a:p>
            <a:pPr>
              <a:buFont typeface="Wingdings" panose="05000000000000000000" pitchFamily="2" charset="2"/>
              <a:buNone/>
            </a:pPr>
            <a:r>
              <a:rPr lang="en-US" altLang="en-US" sz="800">
                <a:latin typeface="Courier New" panose="02070309020205020404" pitchFamily="49" charset="0"/>
              </a:rPr>
              <a:t>$VINTAGE,0</a:t>
            </a:r>
          </a:p>
          <a:p>
            <a:pPr>
              <a:buFont typeface="Wingdings" panose="05000000000000000000" pitchFamily="2" charset="2"/>
              <a:buNone/>
            </a:pPr>
            <a:r>
              <a:rPr lang="en-US" altLang="en-US" sz="800">
                <a:latin typeface="Courier New" panose="02070309020205020404" pitchFamily="49" charset="0"/>
              </a:rPr>
              <a:t>   .40824829   .40824829   .70710678   .40824829   .00000000   .00000000</a:t>
            </a:r>
          </a:p>
          <a:p>
            <a:pPr>
              <a:buFont typeface="Wingdings" panose="05000000000000000000" pitchFamily="2" charset="2"/>
              <a:buNone/>
            </a:pPr>
            <a:r>
              <a:rPr lang="en-US" altLang="en-US" sz="800">
                <a:latin typeface="Courier New" panose="02070309020205020404" pitchFamily="49" charset="0"/>
              </a:rPr>
              <a:t>   .00000000   .00000000   .00000000   .00000000   .00000000   .00000000</a:t>
            </a:r>
          </a:p>
          <a:p>
            <a:pPr>
              <a:buFont typeface="Wingdings" panose="05000000000000000000" pitchFamily="2" charset="2"/>
              <a:buNone/>
            </a:pPr>
            <a:r>
              <a:rPr lang="en-US" altLang="en-US" sz="800">
                <a:latin typeface="Courier New" panose="02070309020205020404" pitchFamily="49" charset="0"/>
              </a:rPr>
              <a:t>   .40824829   .40824829  -.70710678   .40824829   .00000000   .00000000</a:t>
            </a:r>
          </a:p>
          <a:p>
            <a:pPr>
              <a:buFont typeface="Wingdings" panose="05000000000000000000" pitchFamily="2" charset="2"/>
              <a:buNone/>
            </a:pPr>
            <a:r>
              <a:rPr lang="en-US" altLang="en-US" sz="800">
                <a:latin typeface="Courier New" panose="02070309020205020404" pitchFamily="49" charset="0"/>
              </a:rPr>
              <a:t>   .00000000   .00000000   .00000000   .00000000   .00000000   .00000000</a:t>
            </a:r>
          </a:p>
          <a:p>
            <a:pPr>
              <a:buFont typeface="Wingdings" panose="05000000000000000000" pitchFamily="2" charset="2"/>
              <a:buNone/>
            </a:pPr>
            <a:r>
              <a:rPr lang="en-US" altLang="en-US" sz="800">
                <a:latin typeface="Courier New" panose="02070309020205020404" pitchFamily="49" charset="0"/>
              </a:rPr>
              <a:t>   .40824829   .40824829   .00000000  -.81649658   .00000000   .00000000</a:t>
            </a:r>
          </a:p>
          <a:p>
            <a:pPr>
              <a:buFont typeface="Wingdings" panose="05000000000000000000" pitchFamily="2" charset="2"/>
              <a:buNone/>
            </a:pPr>
            <a:r>
              <a:rPr lang="en-US" altLang="en-US" sz="800">
                <a:latin typeface="Courier New" panose="02070309020205020404" pitchFamily="49" charset="0"/>
              </a:rPr>
              <a:t>   .00000000   .00000000   .00000000   .00000000   .00000000   .00000000</a:t>
            </a:r>
          </a:p>
          <a:p>
            <a:pPr>
              <a:buFont typeface="Wingdings" panose="05000000000000000000" pitchFamily="2" charset="2"/>
              <a:buNone/>
            </a:pPr>
            <a:r>
              <a:rPr lang="en-US" altLang="en-US" sz="800">
                <a:latin typeface="Courier New" panose="02070309020205020404" pitchFamily="49" charset="0"/>
              </a:rPr>
              <a:t>   .40824829  -.40824829   .00000000   .00000000   .70710678   .40824829</a:t>
            </a:r>
          </a:p>
          <a:p>
            <a:pPr>
              <a:buFont typeface="Wingdings" panose="05000000000000000000" pitchFamily="2" charset="2"/>
              <a:buNone/>
            </a:pPr>
            <a:r>
              <a:rPr lang="en-US" altLang="en-US" sz="800">
                <a:latin typeface="Courier New" panose="02070309020205020404" pitchFamily="49" charset="0"/>
              </a:rPr>
              <a:t>   .00000000   .00000000   .00000000   .00000000   .00000000   .00000000</a:t>
            </a:r>
          </a:p>
          <a:p>
            <a:pPr>
              <a:buFont typeface="Wingdings" panose="05000000000000000000" pitchFamily="2" charset="2"/>
              <a:buNone/>
            </a:pPr>
            <a:r>
              <a:rPr lang="en-US" altLang="en-US" sz="800">
                <a:latin typeface="Courier New" panose="02070309020205020404" pitchFamily="49" charset="0"/>
              </a:rPr>
              <a:t>   .40824829  -.40824829   .00000000   .00000000  -.70710678   .40824829</a:t>
            </a:r>
          </a:p>
          <a:p>
            <a:pPr>
              <a:buFont typeface="Wingdings" panose="05000000000000000000" pitchFamily="2" charset="2"/>
              <a:buNone/>
            </a:pPr>
            <a:r>
              <a:rPr lang="en-US" altLang="en-US" sz="800">
                <a:latin typeface="Courier New" panose="02070309020205020404" pitchFamily="49" charset="0"/>
              </a:rPr>
              <a:t>   .00000000   .00000000   .00000000   .00000000   .00000000   .00000000</a:t>
            </a:r>
          </a:p>
          <a:p>
            <a:pPr>
              <a:buFont typeface="Wingdings" panose="05000000000000000000" pitchFamily="2" charset="2"/>
              <a:buNone/>
            </a:pPr>
            <a:r>
              <a:rPr lang="en-US" altLang="en-US" sz="800">
                <a:latin typeface="Courier New" panose="02070309020205020404" pitchFamily="49" charset="0"/>
              </a:rPr>
              <a:t>   .40824829  -.40824829   .00000000   .00000000   .00000000  -.81649658</a:t>
            </a:r>
          </a:p>
          <a:p>
            <a:pPr>
              <a:buFont typeface="Wingdings" panose="05000000000000000000" pitchFamily="2" charset="2"/>
              <a:buNone/>
            </a:pPr>
            <a:r>
              <a:rPr lang="en-US" altLang="en-US" sz="800">
                <a:latin typeface="Courier New" panose="02070309020205020404" pitchFamily="49" charset="0"/>
              </a:rPr>
              <a:t>   .00000000   .00000000   .00000000   .00000000   .00000000   .00000000</a:t>
            </a:r>
          </a:p>
          <a:p>
            <a:pPr>
              <a:buFont typeface="Wingdings" panose="05000000000000000000" pitchFamily="2" charset="2"/>
              <a:buNone/>
            </a:pPr>
            <a:endParaRPr lang="en-US" altLang="en-US" sz="800">
              <a:latin typeface="Courier New" panose="02070309020205020404" pitchFamily="49" charset="0"/>
            </a:endParaRPr>
          </a:p>
        </p:txBody>
      </p:sp>
    </p:spTree>
  </p:cSld>
  <p:clrMapOvr>
    <a:masterClrMapping/>
  </p:clrMapOvr>
  <p:transition spd="slow"/>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2">
            <a:extLst>
              <a:ext uri="{FF2B5EF4-FFF2-40B4-BE49-F238E27FC236}">
                <a16:creationId xmlns:a16="http://schemas.microsoft.com/office/drawing/2014/main" id="{3AE73D02-EAA5-D23A-BDA5-B09C597721D1}"/>
              </a:ext>
            </a:extLst>
          </p:cNvPr>
          <p:cNvSpPr txBox="1">
            <a:spLocks noChangeArrowheads="1"/>
          </p:cNvSpPr>
          <p:nvPr/>
        </p:nvSpPr>
        <p:spPr bwMode="auto">
          <a:xfrm>
            <a:off x="3270771" y="1692275"/>
            <a:ext cx="5933034"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Section 9.0 </a:t>
            </a:r>
          </a:p>
          <a:p>
            <a:pPr algn="ctr" eaLnBrk="0" fontAlgn="base" hangingPunct="0">
              <a:spcBef>
                <a:spcPct val="0"/>
              </a:spcBef>
              <a:spcAft>
                <a:spcPct val="0"/>
              </a:spcAft>
            </a:pP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a:p>
            <a:pPr algn="ctr" eaLnBrk="0" fontAlgn="base" hangingPunct="0">
              <a:spcBef>
                <a:spcPct val="0"/>
              </a:spcBef>
              <a:spcAft>
                <a:spcPct val="0"/>
              </a:spcAft>
            </a:pPr>
            <a:r>
              <a:rPr lang="en-US" altLang="en-US" sz="3600" b="1">
                <a:solidFill>
                  <a:srgbClr val="FFCCFF"/>
                </a:solidFill>
                <a:effectLst>
                  <a:outerShdw blurRad="38100" dist="38100" dir="2700000" algn="tl">
                    <a:srgbClr val="000000"/>
                  </a:outerShdw>
                </a:effectLst>
                <a:latin typeface="Bookman Old Style" panose="02050604050505020204" pitchFamily="18" charset="0"/>
              </a:rPr>
              <a:t>NONLINEAR ELEMENTS</a:t>
            </a: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a:p>
            <a:pPr algn="ctr" eaLnBrk="0" fontAlgn="base" hangingPunct="0">
              <a:spcBef>
                <a:spcPct val="0"/>
              </a:spcBef>
              <a:spcAft>
                <a:spcPct val="0"/>
              </a:spcAft>
            </a:pP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p:txBody>
      </p:sp>
    </p:spTree>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2">
            <a:extLst>
              <a:ext uri="{FF2B5EF4-FFF2-40B4-BE49-F238E27FC236}">
                <a16:creationId xmlns:a16="http://schemas.microsoft.com/office/drawing/2014/main" id="{9E686C6E-6B2F-CF2D-0060-4CE3ADC6B188}"/>
              </a:ext>
            </a:extLst>
          </p:cNvPr>
          <p:cNvSpPr txBox="1">
            <a:spLocks noChangeArrowheads="1"/>
          </p:cNvSpPr>
          <p:nvPr/>
        </p:nvSpPr>
        <p:spPr bwMode="auto">
          <a:xfrm>
            <a:off x="2552701" y="1155700"/>
            <a:ext cx="7701147" cy="3785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Fundamentals of nonlinear element modeling :</a:t>
            </a:r>
          </a:p>
          <a:p>
            <a:pP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 </a:t>
            </a:r>
          </a:p>
          <a:p>
            <a:pPr eaLnBrk="0" fontAlgn="base" hangingPunct="0">
              <a:spcBef>
                <a:spcPct val="0"/>
              </a:spcBef>
              <a:spcAft>
                <a:spcPct val="0"/>
              </a:spcAft>
            </a:pPr>
            <a:r>
              <a:rPr lang="en-US" altLang="en-US" sz="2400" b="1">
                <a:solidFill>
                  <a:srgbClr val="FFCCFF"/>
                </a:solidFill>
                <a:effectLst>
                  <a:outerShdw blurRad="38100" dist="38100" dir="2700000" algn="tl">
                    <a:srgbClr val="000000"/>
                  </a:outerShdw>
                </a:effectLst>
                <a:latin typeface="Bookman Old Style" panose="02050604050505020204" pitchFamily="18" charset="0"/>
              </a:rPr>
              <a:t>	</a:t>
            </a:r>
            <a:r>
              <a:rPr lang="en-US" altLang="en-US" sz="3200" b="1">
                <a:solidFill>
                  <a:srgbClr val="FFFFFF"/>
                </a:solidFill>
                <a:effectLst>
                  <a:outerShdw blurRad="38100" dist="38100" dir="2700000" algn="tl">
                    <a:srgbClr val="000000"/>
                  </a:outerShdw>
                </a:effectLst>
                <a:latin typeface="Bookman Old Style" panose="02050604050505020204" pitchFamily="18" charset="0"/>
              </a:rPr>
              <a:t>1.</a:t>
            </a:r>
            <a:r>
              <a:rPr lang="en-US" altLang="en-US" sz="2400" b="1">
                <a:solidFill>
                  <a:srgbClr val="FFFFFF"/>
                </a:solidFill>
                <a:effectLst>
                  <a:outerShdw blurRad="38100" dist="38100" dir="2700000" algn="tl">
                    <a:srgbClr val="000000"/>
                  </a:outerShdw>
                </a:effectLst>
                <a:latin typeface="Bookman Old Style" panose="02050604050505020204" pitchFamily="18" charset="0"/>
              </a:rPr>
              <a:t>  </a:t>
            </a:r>
            <a:r>
              <a:rPr lang="en-US" altLang="en-US" sz="3200" b="1">
                <a:solidFill>
                  <a:srgbClr val="FFFFFF"/>
                </a:solidFill>
                <a:effectLst>
                  <a:outerShdw blurRad="38100" dist="38100" dir="2700000" algn="tl">
                    <a:srgbClr val="000000"/>
                  </a:outerShdw>
                </a:effectLst>
                <a:latin typeface="Bookman Old Style" panose="02050604050505020204" pitchFamily="18" charset="0"/>
              </a:rPr>
              <a:t>Transformers</a:t>
            </a:r>
          </a:p>
          <a:p>
            <a:pPr eaLnBrk="0" fontAlgn="base" hangingPunct="0">
              <a:spcBef>
                <a:spcPct val="0"/>
              </a:spcBef>
              <a:spcAft>
                <a:spcPct val="0"/>
              </a:spcAft>
            </a:pPr>
            <a:endParaRPr lang="en-US" altLang="en-US" sz="3200" b="1">
              <a:solidFill>
                <a:srgbClr val="FFFFFF"/>
              </a:solidFill>
              <a:effectLst>
                <a:outerShdw blurRad="38100" dist="38100" dir="2700000" algn="tl">
                  <a:srgbClr val="000000"/>
                </a:outerShdw>
              </a:effectLst>
              <a:latin typeface="Bookman Old Style" panose="02050604050505020204" pitchFamily="18" charset="0"/>
            </a:endParaRPr>
          </a:p>
          <a:p>
            <a:pPr eaLnBrk="0" fontAlgn="base" hangingPunct="0">
              <a:spcBef>
                <a:spcPct val="0"/>
              </a:spcBef>
              <a:spcAft>
                <a:spcPct val="0"/>
              </a:spcAft>
            </a:pPr>
            <a:r>
              <a:rPr lang="en-US" altLang="en-US" sz="3200" b="1">
                <a:solidFill>
                  <a:srgbClr val="FFFFFF"/>
                </a:solidFill>
                <a:effectLst>
                  <a:outerShdw blurRad="38100" dist="38100" dir="2700000" algn="tl">
                    <a:srgbClr val="000000"/>
                  </a:outerShdw>
                </a:effectLst>
                <a:latin typeface="Bookman Old Style" panose="02050604050505020204" pitchFamily="18" charset="0"/>
              </a:rPr>
              <a:t>	2.  Lightning arresters</a:t>
            </a:r>
          </a:p>
          <a:p>
            <a:pPr eaLnBrk="0" fontAlgn="base" hangingPunct="0">
              <a:spcBef>
                <a:spcPct val="0"/>
              </a:spcBef>
              <a:spcAft>
                <a:spcPct val="0"/>
              </a:spcAft>
            </a:pPr>
            <a:endParaRPr lang="en-US" altLang="en-US" sz="3200" b="1">
              <a:solidFill>
                <a:srgbClr val="FFFFFF"/>
              </a:solidFill>
              <a:effectLst>
                <a:outerShdw blurRad="38100" dist="38100" dir="2700000" algn="tl">
                  <a:srgbClr val="000000"/>
                </a:outerShdw>
              </a:effectLst>
              <a:latin typeface="Bookman Old Style" panose="02050604050505020204" pitchFamily="18" charset="0"/>
            </a:endParaRPr>
          </a:p>
          <a:p>
            <a:pPr eaLnBrk="0" fontAlgn="base" hangingPunct="0">
              <a:spcBef>
                <a:spcPct val="0"/>
              </a:spcBef>
              <a:spcAft>
                <a:spcPct val="0"/>
              </a:spcAft>
            </a:pPr>
            <a:r>
              <a:rPr lang="en-US" altLang="en-US" sz="3200" b="1">
                <a:solidFill>
                  <a:srgbClr val="FFFFFF"/>
                </a:solidFill>
                <a:effectLst>
                  <a:outerShdw blurRad="38100" dist="38100" dir="2700000" algn="tl">
                    <a:srgbClr val="000000"/>
                  </a:outerShdw>
                </a:effectLst>
                <a:latin typeface="Bookman Old Style" panose="02050604050505020204" pitchFamily="18" charset="0"/>
              </a:rPr>
              <a:t>	3.  Current-limiting fuses</a:t>
            </a:r>
          </a:p>
          <a:p>
            <a:pPr eaLnBrk="0" fontAlgn="base" hangingPunct="0">
              <a:spcBef>
                <a:spcPct val="0"/>
              </a:spcBef>
              <a:spcAft>
                <a:spcPct val="0"/>
              </a:spcAft>
            </a:pPr>
            <a:endParaRPr lang="en-US" altLang="en-US" sz="3200">
              <a:solidFill>
                <a:srgbClr val="FFFFFF"/>
              </a:solidFill>
              <a:effectLst>
                <a:outerShdw blurRad="38100" dist="38100" dir="2700000" algn="tl">
                  <a:srgbClr val="000000"/>
                </a:outerShdw>
              </a:effectLst>
              <a:latin typeface="Bookman Old Style" panose="02050604050505020204" pitchFamily="18" charset="0"/>
            </a:endParaRPr>
          </a:p>
        </p:txBody>
      </p:sp>
    </p:spTree>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ext Box 2">
            <a:extLst>
              <a:ext uri="{FF2B5EF4-FFF2-40B4-BE49-F238E27FC236}">
                <a16:creationId xmlns:a16="http://schemas.microsoft.com/office/drawing/2014/main" id="{6E21BE8F-60D8-E0BD-024B-F38ABFF545DE}"/>
              </a:ext>
            </a:extLst>
          </p:cNvPr>
          <p:cNvSpPr txBox="1">
            <a:spLocks noChangeArrowheads="1"/>
          </p:cNvSpPr>
          <p:nvPr/>
        </p:nvSpPr>
        <p:spPr bwMode="auto">
          <a:xfrm>
            <a:off x="4267200" y="2559050"/>
            <a:ext cx="33655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3600" b="1">
                <a:solidFill>
                  <a:srgbClr val="FFFF66"/>
                </a:solidFill>
                <a:effectLst>
                  <a:outerShdw blurRad="38100" dist="38100" dir="2700000" algn="tl">
                    <a:srgbClr val="000000"/>
                  </a:outerShdw>
                </a:effectLst>
                <a:latin typeface="Bookman Old Style" panose="02050604050505020204" pitchFamily="18" charset="0"/>
              </a:rPr>
              <a:t>Transformers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a:extLst>
              <a:ext uri="{FF2B5EF4-FFF2-40B4-BE49-F238E27FC236}">
                <a16:creationId xmlns:a16="http://schemas.microsoft.com/office/drawing/2014/main" id="{A4A60D15-205A-54DA-0ED3-A87D6E823E44}"/>
              </a:ext>
            </a:extLst>
          </p:cNvPr>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79875" name="Rectangle 3">
            <a:extLst>
              <a:ext uri="{FF2B5EF4-FFF2-40B4-BE49-F238E27FC236}">
                <a16:creationId xmlns:a16="http://schemas.microsoft.com/office/drawing/2014/main" id="{0F90FD03-7DA7-E775-8763-5E4B7E9CCE55}"/>
              </a:ext>
            </a:extLst>
          </p:cNvPr>
          <p:cNvSpPr>
            <a:spLocks noChangeArrowheads="1"/>
          </p:cNvSpPr>
          <p:nvPr/>
        </p:nvSpPr>
        <p:spPr bwMode="auto">
          <a:xfrm>
            <a:off x="4648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79876" name="Rectangle 4">
            <a:extLst>
              <a:ext uri="{FF2B5EF4-FFF2-40B4-BE49-F238E27FC236}">
                <a16:creationId xmlns:a16="http://schemas.microsoft.com/office/drawing/2014/main" id="{BD77B7D9-A2D6-BBC1-1F05-A859BC43D578}"/>
              </a:ext>
            </a:extLst>
          </p:cNvPr>
          <p:cNvSpPr>
            <a:spLocks noChangeArrowheads="1"/>
          </p:cNvSpPr>
          <p:nvPr>
            <p:ph type="title"/>
          </p:nvPr>
        </p:nvSpPr>
        <p:spPr>
          <a:solidFill>
            <a:schemeClr val="accent2"/>
          </a:solidFill>
          <a:ln/>
          <a:effectLst>
            <a:outerShdw dist="107763" dir="2700000" algn="ctr" rotWithShape="0">
              <a:srgbClr val="FC0128"/>
            </a:outerShdw>
          </a:effectLst>
        </p:spPr>
        <p:txBody>
          <a:bodyPr/>
          <a:lstStyle/>
          <a:p>
            <a:r>
              <a:rPr lang="en-US" altLang="en-US">
                <a:solidFill>
                  <a:srgbClr val="FC0128"/>
                </a:solidFill>
              </a:rPr>
              <a:t>Inductance Model</a:t>
            </a:r>
          </a:p>
        </p:txBody>
      </p:sp>
      <p:sp>
        <p:nvSpPr>
          <p:cNvPr id="79877" name="Rectangle 5">
            <a:extLst>
              <a:ext uri="{FF2B5EF4-FFF2-40B4-BE49-F238E27FC236}">
                <a16:creationId xmlns:a16="http://schemas.microsoft.com/office/drawing/2014/main" id="{DEFE037D-9F5C-02D9-56E3-8910219FDB88}"/>
              </a:ext>
            </a:extLst>
          </p:cNvPr>
          <p:cNvSpPr>
            <a:spLocks noChangeArrowheads="1"/>
          </p:cNvSpPr>
          <p:nvPr>
            <p:ph type="body" idx="1"/>
          </p:nvPr>
        </p:nvSpPr>
        <p:spPr>
          <a:xfrm>
            <a:off x="2057401" y="1905001"/>
            <a:ext cx="8010525" cy="4632325"/>
          </a:xfrm>
          <a:solidFill>
            <a:schemeClr val="bg2"/>
          </a:solidFill>
          <a:ln/>
          <a:effectLst>
            <a:outerShdw dist="107763" dir="2700000" algn="ctr" rotWithShape="0">
              <a:srgbClr val="FC0128"/>
            </a:outerShdw>
          </a:effectLst>
        </p:spPr>
        <p:txBody>
          <a:bodyPr/>
          <a:lstStyle/>
          <a:p>
            <a:endParaRPr lang="en-US" altLang="en-US">
              <a:effectLst/>
              <a:latin typeface="Arial" panose="020B0604020202020204" pitchFamily="34" charset="0"/>
            </a:endParaRPr>
          </a:p>
          <a:p>
            <a:pPr lvl="1"/>
            <a:endParaRPr lang="en-US" altLang="en-US" b="1" i="1">
              <a:solidFill>
                <a:srgbClr val="FC0128"/>
              </a:solidFill>
              <a:effectLst/>
              <a:latin typeface="Arial" panose="020B0604020202020204" pitchFamily="34" charset="0"/>
            </a:endParaRPr>
          </a:p>
        </p:txBody>
      </p:sp>
      <p:graphicFrame>
        <p:nvGraphicFramePr>
          <p:cNvPr id="79916" name="Object 44">
            <a:extLst>
              <a:ext uri="{FF2B5EF4-FFF2-40B4-BE49-F238E27FC236}">
                <a16:creationId xmlns:a16="http://schemas.microsoft.com/office/drawing/2014/main" id="{E6629F7E-B627-0ADC-B9A2-3C5897F46F66}"/>
              </a:ext>
            </a:extLst>
          </p:cNvPr>
          <p:cNvGraphicFramePr>
            <a:graphicFrameLocks noChangeAspect="1"/>
          </p:cNvGraphicFramePr>
          <p:nvPr/>
        </p:nvGraphicFramePr>
        <p:xfrm>
          <a:off x="2133600" y="2133601"/>
          <a:ext cx="7943850" cy="544513"/>
        </p:xfrm>
        <a:graphic>
          <a:graphicData uri="http://schemas.openxmlformats.org/presentationml/2006/ole">
            <mc:AlternateContent xmlns:mc="http://schemas.openxmlformats.org/markup-compatibility/2006">
              <mc:Choice xmlns:v="urn:schemas-microsoft-com:vml" Requires="v">
                <p:oleObj r:id="rId3" imgW="2782080" imgH="190440" progId="">
                  <p:embed/>
                </p:oleObj>
              </mc:Choice>
              <mc:Fallback>
                <p:oleObj r:id="rId3" imgW="2782080" imgH="190440" progId="">
                  <p:embed/>
                  <p:pic>
                    <p:nvPicPr>
                      <p:cNvPr id="79916" name="Object 44">
                        <a:extLst>
                          <a:ext uri="{FF2B5EF4-FFF2-40B4-BE49-F238E27FC236}">
                            <a16:creationId xmlns:a16="http://schemas.microsoft.com/office/drawing/2014/main" id="{E6629F7E-B627-0ADC-B9A2-3C5897F46F6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33600" y="2133601"/>
                        <a:ext cx="7943850" cy="544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9918" name="Object 46">
            <a:extLst>
              <a:ext uri="{FF2B5EF4-FFF2-40B4-BE49-F238E27FC236}">
                <a16:creationId xmlns:a16="http://schemas.microsoft.com/office/drawing/2014/main" id="{BE53CD3C-4C35-DC70-BBEE-979582BA0BB1}"/>
              </a:ext>
            </a:extLst>
          </p:cNvPr>
          <p:cNvGraphicFramePr>
            <a:graphicFrameLocks noChangeAspect="1"/>
          </p:cNvGraphicFramePr>
          <p:nvPr/>
        </p:nvGraphicFramePr>
        <p:xfrm>
          <a:off x="3048000" y="2590801"/>
          <a:ext cx="6248400" cy="569913"/>
        </p:xfrm>
        <a:graphic>
          <a:graphicData uri="http://schemas.openxmlformats.org/presentationml/2006/ole">
            <mc:AlternateContent xmlns:mc="http://schemas.openxmlformats.org/markup-compatibility/2006">
              <mc:Choice xmlns:v="urn:schemas-microsoft-com:vml" Requires="v">
                <p:oleObj r:id="rId5" imgW="2086560" imgH="190440" progId="">
                  <p:embed/>
                </p:oleObj>
              </mc:Choice>
              <mc:Fallback>
                <p:oleObj r:id="rId5" imgW="2086560" imgH="190440" progId="">
                  <p:embed/>
                  <p:pic>
                    <p:nvPicPr>
                      <p:cNvPr id="79918" name="Object 46">
                        <a:extLst>
                          <a:ext uri="{FF2B5EF4-FFF2-40B4-BE49-F238E27FC236}">
                            <a16:creationId xmlns:a16="http://schemas.microsoft.com/office/drawing/2014/main" id="{BE53CD3C-4C35-DC70-BBEE-979582BA0BB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48000" y="2590801"/>
                        <a:ext cx="6248400" cy="569913"/>
                      </a:xfrm>
                      <a:prstGeom prst="rect">
                        <a:avLst/>
                      </a:prstGeom>
                      <a:solidFill>
                        <a:srgbClr val="F39FD1"/>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9919" name="Object 47">
            <a:extLst>
              <a:ext uri="{FF2B5EF4-FFF2-40B4-BE49-F238E27FC236}">
                <a16:creationId xmlns:a16="http://schemas.microsoft.com/office/drawing/2014/main" id="{215AB240-E6C0-C3BF-8E25-BD3D548B39A2}"/>
              </a:ext>
            </a:extLst>
          </p:cNvPr>
          <p:cNvGraphicFramePr>
            <a:graphicFrameLocks noChangeAspect="1"/>
          </p:cNvGraphicFramePr>
          <p:nvPr/>
        </p:nvGraphicFramePr>
        <p:xfrm>
          <a:off x="2133600" y="3276601"/>
          <a:ext cx="7772400" cy="555625"/>
        </p:xfrm>
        <a:graphic>
          <a:graphicData uri="http://schemas.openxmlformats.org/presentationml/2006/ole">
            <mc:AlternateContent xmlns:mc="http://schemas.openxmlformats.org/markup-compatibility/2006">
              <mc:Choice xmlns:v="urn:schemas-microsoft-com:vml" Requires="v">
                <p:oleObj r:id="rId7" imgW="2658240" imgH="190440" progId="">
                  <p:embed/>
                </p:oleObj>
              </mc:Choice>
              <mc:Fallback>
                <p:oleObj r:id="rId7" imgW="2658240" imgH="190440" progId="">
                  <p:embed/>
                  <p:pic>
                    <p:nvPicPr>
                      <p:cNvPr id="79919" name="Object 47">
                        <a:extLst>
                          <a:ext uri="{FF2B5EF4-FFF2-40B4-BE49-F238E27FC236}">
                            <a16:creationId xmlns:a16="http://schemas.microsoft.com/office/drawing/2014/main" id="{215AB240-E6C0-C3BF-8E25-BD3D548B39A2}"/>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133600" y="3276601"/>
                        <a:ext cx="7772400" cy="555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9920" name="Object 48">
            <a:extLst>
              <a:ext uri="{FF2B5EF4-FFF2-40B4-BE49-F238E27FC236}">
                <a16:creationId xmlns:a16="http://schemas.microsoft.com/office/drawing/2014/main" id="{21E3FB12-AC05-1068-417F-0439A3A9C2B9}"/>
              </a:ext>
            </a:extLst>
          </p:cNvPr>
          <p:cNvGraphicFramePr>
            <a:graphicFrameLocks noChangeAspect="1"/>
          </p:cNvGraphicFramePr>
          <p:nvPr/>
        </p:nvGraphicFramePr>
        <p:xfrm>
          <a:off x="3886200" y="3810001"/>
          <a:ext cx="4343400" cy="2759075"/>
        </p:xfrm>
        <a:graphic>
          <a:graphicData uri="http://schemas.openxmlformats.org/presentationml/2006/ole">
            <mc:AlternateContent xmlns:mc="http://schemas.openxmlformats.org/markup-compatibility/2006">
              <mc:Choice xmlns:v="urn:schemas-microsoft-com:vml" Requires="v">
                <p:oleObj name="Document" r:id="rId9" imgW="2058120" imgH="1307520" progId="Word.Document.8">
                  <p:embed/>
                </p:oleObj>
              </mc:Choice>
              <mc:Fallback>
                <p:oleObj name="Document" r:id="rId9" imgW="2058120" imgH="1307520" progId="Word.Document.8">
                  <p:embed/>
                  <p:pic>
                    <p:nvPicPr>
                      <p:cNvPr id="79920" name="Object 48">
                        <a:extLst>
                          <a:ext uri="{FF2B5EF4-FFF2-40B4-BE49-F238E27FC236}">
                            <a16:creationId xmlns:a16="http://schemas.microsoft.com/office/drawing/2014/main" id="{21E3FB12-AC05-1068-417F-0439A3A9C2B9}"/>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886200" y="3810001"/>
                        <a:ext cx="4343400" cy="2759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ransition/>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ext Box 2">
            <a:extLst>
              <a:ext uri="{FF2B5EF4-FFF2-40B4-BE49-F238E27FC236}">
                <a16:creationId xmlns:a16="http://schemas.microsoft.com/office/drawing/2014/main" id="{D29EBC24-AAEC-BA63-FBB4-17A60EE7B7B1}"/>
              </a:ext>
            </a:extLst>
          </p:cNvPr>
          <p:cNvSpPr txBox="1">
            <a:spLocks noChangeArrowheads="1"/>
          </p:cNvSpPr>
          <p:nvPr/>
        </p:nvSpPr>
        <p:spPr bwMode="auto">
          <a:xfrm>
            <a:off x="5029200" y="838200"/>
            <a:ext cx="38417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400" b="1">
                <a:solidFill>
                  <a:srgbClr val="FFCCFF"/>
                </a:solidFill>
                <a:effectLst>
                  <a:outerShdw blurRad="38100" dist="38100" dir="2700000" algn="tl">
                    <a:srgbClr val="000000"/>
                  </a:outerShdw>
                </a:effectLst>
                <a:latin typeface="Bookman Old Style" panose="02050604050505020204" pitchFamily="18" charset="0"/>
              </a:rPr>
              <a:t>Transformer Model	</a:t>
            </a:r>
            <a:endParaRPr lang="en-US" altLang="en-US" sz="2400">
              <a:solidFill>
                <a:srgbClr val="FFFF66"/>
              </a:solidFill>
              <a:effectLst>
                <a:outerShdw blurRad="38100" dist="38100" dir="2700000" algn="tl">
                  <a:srgbClr val="000000"/>
                </a:outerShdw>
              </a:effectLst>
              <a:latin typeface="Bookman Old Style" panose="02050604050505020204" pitchFamily="18" charset="0"/>
            </a:endParaRPr>
          </a:p>
        </p:txBody>
      </p:sp>
      <p:sp>
        <p:nvSpPr>
          <p:cNvPr id="53251" name="Line 3">
            <a:extLst>
              <a:ext uri="{FF2B5EF4-FFF2-40B4-BE49-F238E27FC236}">
                <a16:creationId xmlns:a16="http://schemas.microsoft.com/office/drawing/2014/main" id="{E0DCC55A-CD49-94CA-2C69-3A5117F6880F}"/>
              </a:ext>
            </a:extLst>
          </p:cNvPr>
          <p:cNvSpPr>
            <a:spLocks noChangeShapeType="1"/>
          </p:cNvSpPr>
          <p:nvPr/>
        </p:nvSpPr>
        <p:spPr bwMode="auto">
          <a:xfrm flipV="1">
            <a:off x="5857875" y="2457451"/>
            <a:ext cx="1588" cy="1450975"/>
          </a:xfrm>
          <a:prstGeom prst="line">
            <a:avLst/>
          </a:prstGeom>
          <a:noFill/>
          <a:ln w="28575">
            <a:solidFill>
              <a:srgbClr val="FFCCFF"/>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53252" name="Line 4">
            <a:extLst>
              <a:ext uri="{FF2B5EF4-FFF2-40B4-BE49-F238E27FC236}">
                <a16:creationId xmlns:a16="http://schemas.microsoft.com/office/drawing/2014/main" id="{5D27629F-E760-B915-4CCB-F15DCCAD0388}"/>
              </a:ext>
            </a:extLst>
          </p:cNvPr>
          <p:cNvSpPr>
            <a:spLocks noChangeShapeType="1"/>
          </p:cNvSpPr>
          <p:nvPr/>
        </p:nvSpPr>
        <p:spPr bwMode="auto">
          <a:xfrm flipV="1">
            <a:off x="5946775" y="2457451"/>
            <a:ext cx="1588" cy="1450975"/>
          </a:xfrm>
          <a:prstGeom prst="line">
            <a:avLst/>
          </a:prstGeom>
          <a:noFill/>
          <a:ln w="28575">
            <a:solidFill>
              <a:srgbClr val="FFCCFF"/>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53253" name="Freeform 5">
            <a:extLst>
              <a:ext uri="{FF2B5EF4-FFF2-40B4-BE49-F238E27FC236}">
                <a16:creationId xmlns:a16="http://schemas.microsoft.com/office/drawing/2014/main" id="{1F65C64A-1F0E-8A18-DF24-03908DD47B1A}"/>
              </a:ext>
            </a:extLst>
          </p:cNvPr>
          <p:cNvSpPr>
            <a:spLocks/>
          </p:cNvSpPr>
          <p:nvPr/>
        </p:nvSpPr>
        <p:spPr bwMode="auto">
          <a:xfrm>
            <a:off x="6083300" y="2457451"/>
            <a:ext cx="547688" cy="1450975"/>
          </a:xfrm>
          <a:custGeom>
            <a:avLst/>
            <a:gdLst>
              <a:gd name="T0" fmla="*/ 345 w 345"/>
              <a:gd name="T1" fmla="*/ 0 h 914"/>
              <a:gd name="T2" fmla="*/ 117 w 345"/>
              <a:gd name="T3" fmla="*/ 0 h 914"/>
              <a:gd name="T4" fmla="*/ 81 w 345"/>
              <a:gd name="T5" fmla="*/ 8 h 914"/>
              <a:gd name="T6" fmla="*/ 48 w 345"/>
              <a:gd name="T7" fmla="*/ 24 h 914"/>
              <a:gd name="T8" fmla="*/ 24 w 345"/>
              <a:gd name="T9" fmla="*/ 49 h 914"/>
              <a:gd name="T10" fmla="*/ 8 w 345"/>
              <a:gd name="T11" fmla="*/ 81 h 914"/>
              <a:gd name="T12" fmla="*/ 0 w 345"/>
              <a:gd name="T13" fmla="*/ 118 h 914"/>
              <a:gd name="T14" fmla="*/ 8 w 345"/>
              <a:gd name="T15" fmla="*/ 150 h 914"/>
              <a:gd name="T16" fmla="*/ 24 w 345"/>
              <a:gd name="T17" fmla="*/ 183 h 914"/>
              <a:gd name="T18" fmla="*/ 48 w 345"/>
              <a:gd name="T19" fmla="*/ 207 h 914"/>
              <a:gd name="T20" fmla="*/ 81 w 345"/>
              <a:gd name="T21" fmla="*/ 224 h 914"/>
              <a:gd name="T22" fmla="*/ 117 w 345"/>
              <a:gd name="T23" fmla="*/ 232 h 914"/>
              <a:gd name="T24" fmla="*/ 81 w 345"/>
              <a:gd name="T25" fmla="*/ 236 h 914"/>
              <a:gd name="T26" fmla="*/ 48 w 345"/>
              <a:gd name="T27" fmla="*/ 252 h 914"/>
              <a:gd name="T28" fmla="*/ 24 w 345"/>
              <a:gd name="T29" fmla="*/ 276 h 914"/>
              <a:gd name="T30" fmla="*/ 8 w 345"/>
              <a:gd name="T31" fmla="*/ 309 h 914"/>
              <a:gd name="T32" fmla="*/ 0 w 345"/>
              <a:gd name="T33" fmla="*/ 345 h 914"/>
              <a:gd name="T34" fmla="*/ 8 w 345"/>
              <a:gd name="T35" fmla="*/ 382 h 914"/>
              <a:gd name="T36" fmla="*/ 24 w 345"/>
              <a:gd name="T37" fmla="*/ 410 h 914"/>
              <a:gd name="T38" fmla="*/ 48 w 345"/>
              <a:gd name="T39" fmla="*/ 439 h 914"/>
              <a:gd name="T40" fmla="*/ 81 w 345"/>
              <a:gd name="T41" fmla="*/ 455 h 914"/>
              <a:gd name="T42" fmla="*/ 117 w 345"/>
              <a:gd name="T43" fmla="*/ 459 h 914"/>
              <a:gd name="T44" fmla="*/ 81 w 345"/>
              <a:gd name="T45" fmla="*/ 463 h 914"/>
              <a:gd name="T46" fmla="*/ 48 w 345"/>
              <a:gd name="T47" fmla="*/ 479 h 914"/>
              <a:gd name="T48" fmla="*/ 24 w 345"/>
              <a:gd name="T49" fmla="*/ 508 h 914"/>
              <a:gd name="T50" fmla="*/ 8 w 345"/>
              <a:gd name="T51" fmla="*/ 536 h 914"/>
              <a:gd name="T52" fmla="*/ 0 w 345"/>
              <a:gd name="T53" fmla="*/ 573 h 914"/>
              <a:gd name="T54" fmla="*/ 8 w 345"/>
              <a:gd name="T55" fmla="*/ 609 h 914"/>
              <a:gd name="T56" fmla="*/ 24 w 345"/>
              <a:gd name="T57" fmla="*/ 642 h 914"/>
              <a:gd name="T58" fmla="*/ 48 w 345"/>
              <a:gd name="T59" fmla="*/ 666 h 914"/>
              <a:gd name="T60" fmla="*/ 81 w 345"/>
              <a:gd name="T61" fmla="*/ 683 h 914"/>
              <a:gd name="T62" fmla="*/ 117 w 345"/>
              <a:gd name="T63" fmla="*/ 687 h 914"/>
              <a:gd name="T64" fmla="*/ 81 w 345"/>
              <a:gd name="T65" fmla="*/ 695 h 914"/>
              <a:gd name="T66" fmla="*/ 48 w 345"/>
              <a:gd name="T67" fmla="*/ 711 h 914"/>
              <a:gd name="T68" fmla="*/ 24 w 345"/>
              <a:gd name="T69" fmla="*/ 735 h 914"/>
              <a:gd name="T70" fmla="*/ 8 w 345"/>
              <a:gd name="T71" fmla="*/ 768 h 914"/>
              <a:gd name="T72" fmla="*/ 0 w 345"/>
              <a:gd name="T73" fmla="*/ 800 h 914"/>
              <a:gd name="T74" fmla="*/ 8 w 345"/>
              <a:gd name="T75" fmla="*/ 837 h 914"/>
              <a:gd name="T76" fmla="*/ 24 w 345"/>
              <a:gd name="T77" fmla="*/ 869 h 914"/>
              <a:gd name="T78" fmla="*/ 48 w 345"/>
              <a:gd name="T79" fmla="*/ 894 h 914"/>
              <a:gd name="T80" fmla="*/ 81 w 345"/>
              <a:gd name="T81" fmla="*/ 910 h 914"/>
              <a:gd name="T82" fmla="*/ 117 w 345"/>
              <a:gd name="T83" fmla="*/ 914 h 914"/>
              <a:gd name="T84" fmla="*/ 345 w 345"/>
              <a:gd name="T85" fmla="*/ 914 h 9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45" h="914">
                <a:moveTo>
                  <a:pt x="345" y="0"/>
                </a:moveTo>
                <a:lnTo>
                  <a:pt x="117" y="0"/>
                </a:lnTo>
                <a:lnTo>
                  <a:pt x="81" y="8"/>
                </a:lnTo>
                <a:lnTo>
                  <a:pt x="48" y="24"/>
                </a:lnTo>
                <a:lnTo>
                  <a:pt x="24" y="49"/>
                </a:lnTo>
                <a:lnTo>
                  <a:pt x="8" y="81"/>
                </a:lnTo>
                <a:lnTo>
                  <a:pt x="0" y="118"/>
                </a:lnTo>
                <a:lnTo>
                  <a:pt x="8" y="150"/>
                </a:lnTo>
                <a:lnTo>
                  <a:pt x="24" y="183"/>
                </a:lnTo>
                <a:lnTo>
                  <a:pt x="48" y="207"/>
                </a:lnTo>
                <a:lnTo>
                  <a:pt x="81" y="224"/>
                </a:lnTo>
                <a:lnTo>
                  <a:pt x="117" y="232"/>
                </a:lnTo>
                <a:lnTo>
                  <a:pt x="81" y="236"/>
                </a:lnTo>
                <a:lnTo>
                  <a:pt x="48" y="252"/>
                </a:lnTo>
                <a:lnTo>
                  <a:pt x="24" y="276"/>
                </a:lnTo>
                <a:lnTo>
                  <a:pt x="8" y="309"/>
                </a:lnTo>
                <a:lnTo>
                  <a:pt x="0" y="345"/>
                </a:lnTo>
                <a:lnTo>
                  <a:pt x="8" y="382"/>
                </a:lnTo>
                <a:lnTo>
                  <a:pt x="24" y="410"/>
                </a:lnTo>
                <a:lnTo>
                  <a:pt x="48" y="439"/>
                </a:lnTo>
                <a:lnTo>
                  <a:pt x="81" y="455"/>
                </a:lnTo>
                <a:lnTo>
                  <a:pt x="117" y="459"/>
                </a:lnTo>
                <a:lnTo>
                  <a:pt x="81" y="463"/>
                </a:lnTo>
                <a:lnTo>
                  <a:pt x="48" y="479"/>
                </a:lnTo>
                <a:lnTo>
                  <a:pt x="24" y="508"/>
                </a:lnTo>
                <a:lnTo>
                  <a:pt x="8" y="536"/>
                </a:lnTo>
                <a:lnTo>
                  <a:pt x="0" y="573"/>
                </a:lnTo>
                <a:lnTo>
                  <a:pt x="8" y="609"/>
                </a:lnTo>
                <a:lnTo>
                  <a:pt x="24" y="642"/>
                </a:lnTo>
                <a:lnTo>
                  <a:pt x="48" y="666"/>
                </a:lnTo>
                <a:lnTo>
                  <a:pt x="81" y="683"/>
                </a:lnTo>
                <a:lnTo>
                  <a:pt x="117" y="687"/>
                </a:lnTo>
                <a:lnTo>
                  <a:pt x="81" y="695"/>
                </a:lnTo>
                <a:lnTo>
                  <a:pt x="48" y="711"/>
                </a:lnTo>
                <a:lnTo>
                  <a:pt x="24" y="735"/>
                </a:lnTo>
                <a:lnTo>
                  <a:pt x="8" y="768"/>
                </a:lnTo>
                <a:lnTo>
                  <a:pt x="0" y="800"/>
                </a:lnTo>
                <a:lnTo>
                  <a:pt x="8" y="837"/>
                </a:lnTo>
                <a:lnTo>
                  <a:pt x="24" y="869"/>
                </a:lnTo>
                <a:lnTo>
                  <a:pt x="48" y="894"/>
                </a:lnTo>
                <a:lnTo>
                  <a:pt x="81" y="910"/>
                </a:lnTo>
                <a:lnTo>
                  <a:pt x="117" y="914"/>
                </a:lnTo>
                <a:lnTo>
                  <a:pt x="345" y="914"/>
                </a:lnTo>
              </a:path>
            </a:pathLst>
          </a:custGeom>
          <a:noFill/>
          <a:ln w="28575" cmpd="sng">
            <a:solidFill>
              <a:srgbClr val="FFCC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53254" name="Freeform 6">
            <a:extLst>
              <a:ext uri="{FF2B5EF4-FFF2-40B4-BE49-F238E27FC236}">
                <a16:creationId xmlns:a16="http://schemas.microsoft.com/office/drawing/2014/main" id="{23824963-5EBE-9C75-9985-DA271E24B98D}"/>
              </a:ext>
            </a:extLst>
          </p:cNvPr>
          <p:cNvSpPr>
            <a:spLocks/>
          </p:cNvSpPr>
          <p:nvPr/>
        </p:nvSpPr>
        <p:spPr bwMode="auto">
          <a:xfrm>
            <a:off x="5180014" y="2457451"/>
            <a:ext cx="541337" cy="1450975"/>
          </a:xfrm>
          <a:custGeom>
            <a:avLst/>
            <a:gdLst>
              <a:gd name="T0" fmla="*/ 0 w 341"/>
              <a:gd name="T1" fmla="*/ 0 h 914"/>
              <a:gd name="T2" fmla="*/ 228 w 341"/>
              <a:gd name="T3" fmla="*/ 0 h 914"/>
              <a:gd name="T4" fmla="*/ 264 w 341"/>
              <a:gd name="T5" fmla="*/ 8 h 914"/>
              <a:gd name="T6" fmla="*/ 297 w 341"/>
              <a:gd name="T7" fmla="*/ 24 h 914"/>
              <a:gd name="T8" fmla="*/ 321 w 341"/>
              <a:gd name="T9" fmla="*/ 49 h 914"/>
              <a:gd name="T10" fmla="*/ 337 w 341"/>
              <a:gd name="T11" fmla="*/ 81 h 914"/>
              <a:gd name="T12" fmla="*/ 341 w 341"/>
              <a:gd name="T13" fmla="*/ 118 h 914"/>
              <a:gd name="T14" fmla="*/ 337 w 341"/>
              <a:gd name="T15" fmla="*/ 150 h 914"/>
              <a:gd name="T16" fmla="*/ 321 w 341"/>
              <a:gd name="T17" fmla="*/ 183 h 914"/>
              <a:gd name="T18" fmla="*/ 297 w 341"/>
              <a:gd name="T19" fmla="*/ 207 h 914"/>
              <a:gd name="T20" fmla="*/ 264 w 341"/>
              <a:gd name="T21" fmla="*/ 224 h 914"/>
              <a:gd name="T22" fmla="*/ 228 w 341"/>
              <a:gd name="T23" fmla="*/ 232 h 914"/>
              <a:gd name="T24" fmla="*/ 264 w 341"/>
              <a:gd name="T25" fmla="*/ 236 h 914"/>
              <a:gd name="T26" fmla="*/ 297 w 341"/>
              <a:gd name="T27" fmla="*/ 252 h 914"/>
              <a:gd name="T28" fmla="*/ 321 w 341"/>
              <a:gd name="T29" fmla="*/ 276 h 914"/>
              <a:gd name="T30" fmla="*/ 337 w 341"/>
              <a:gd name="T31" fmla="*/ 309 h 914"/>
              <a:gd name="T32" fmla="*/ 341 w 341"/>
              <a:gd name="T33" fmla="*/ 345 h 914"/>
              <a:gd name="T34" fmla="*/ 337 w 341"/>
              <a:gd name="T35" fmla="*/ 382 h 914"/>
              <a:gd name="T36" fmla="*/ 321 w 341"/>
              <a:gd name="T37" fmla="*/ 410 h 914"/>
              <a:gd name="T38" fmla="*/ 297 w 341"/>
              <a:gd name="T39" fmla="*/ 439 h 914"/>
              <a:gd name="T40" fmla="*/ 264 w 341"/>
              <a:gd name="T41" fmla="*/ 455 h 914"/>
              <a:gd name="T42" fmla="*/ 228 w 341"/>
              <a:gd name="T43" fmla="*/ 459 h 914"/>
              <a:gd name="T44" fmla="*/ 264 w 341"/>
              <a:gd name="T45" fmla="*/ 463 h 914"/>
              <a:gd name="T46" fmla="*/ 297 w 341"/>
              <a:gd name="T47" fmla="*/ 479 h 914"/>
              <a:gd name="T48" fmla="*/ 321 w 341"/>
              <a:gd name="T49" fmla="*/ 508 h 914"/>
              <a:gd name="T50" fmla="*/ 337 w 341"/>
              <a:gd name="T51" fmla="*/ 536 h 914"/>
              <a:gd name="T52" fmla="*/ 341 w 341"/>
              <a:gd name="T53" fmla="*/ 573 h 914"/>
              <a:gd name="T54" fmla="*/ 337 w 341"/>
              <a:gd name="T55" fmla="*/ 609 h 914"/>
              <a:gd name="T56" fmla="*/ 321 w 341"/>
              <a:gd name="T57" fmla="*/ 642 h 914"/>
              <a:gd name="T58" fmla="*/ 297 w 341"/>
              <a:gd name="T59" fmla="*/ 666 h 914"/>
              <a:gd name="T60" fmla="*/ 264 w 341"/>
              <a:gd name="T61" fmla="*/ 683 h 914"/>
              <a:gd name="T62" fmla="*/ 228 w 341"/>
              <a:gd name="T63" fmla="*/ 687 h 914"/>
              <a:gd name="T64" fmla="*/ 264 w 341"/>
              <a:gd name="T65" fmla="*/ 695 h 914"/>
              <a:gd name="T66" fmla="*/ 297 w 341"/>
              <a:gd name="T67" fmla="*/ 711 h 914"/>
              <a:gd name="T68" fmla="*/ 321 w 341"/>
              <a:gd name="T69" fmla="*/ 735 h 914"/>
              <a:gd name="T70" fmla="*/ 337 w 341"/>
              <a:gd name="T71" fmla="*/ 768 h 914"/>
              <a:gd name="T72" fmla="*/ 341 w 341"/>
              <a:gd name="T73" fmla="*/ 800 h 914"/>
              <a:gd name="T74" fmla="*/ 337 w 341"/>
              <a:gd name="T75" fmla="*/ 837 h 914"/>
              <a:gd name="T76" fmla="*/ 321 w 341"/>
              <a:gd name="T77" fmla="*/ 869 h 914"/>
              <a:gd name="T78" fmla="*/ 297 w 341"/>
              <a:gd name="T79" fmla="*/ 894 h 914"/>
              <a:gd name="T80" fmla="*/ 264 w 341"/>
              <a:gd name="T81" fmla="*/ 910 h 914"/>
              <a:gd name="T82" fmla="*/ 228 w 341"/>
              <a:gd name="T83" fmla="*/ 914 h 914"/>
              <a:gd name="T84" fmla="*/ 0 w 341"/>
              <a:gd name="T85" fmla="*/ 914 h 9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41" h="914">
                <a:moveTo>
                  <a:pt x="0" y="0"/>
                </a:moveTo>
                <a:lnTo>
                  <a:pt x="228" y="0"/>
                </a:lnTo>
                <a:lnTo>
                  <a:pt x="264" y="8"/>
                </a:lnTo>
                <a:lnTo>
                  <a:pt x="297" y="24"/>
                </a:lnTo>
                <a:lnTo>
                  <a:pt x="321" y="49"/>
                </a:lnTo>
                <a:lnTo>
                  <a:pt x="337" y="81"/>
                </a:lnTo>
                <a:lnTo>
                  <a:pt x="341" y="118"/>
                </a:lnTo>
                <a:lnTo>
                  <a:pt x="337" y="150"/>
                </a:lnTo>
                <a:lnTo>
                  <a:pt x="321" y="183"/>
                </a:lnTo>
                <a:lnTo>
                  <a:pt x="297" y="207"/>
                </a:lnTo>
                <a:lnTo>
                  <a:pt x="264" y="224"/>
                </a:lnTo>
                <a:lnTo>
                  <a:pt x="228" y="232"/>
                </a:lnTo>
                <a:lnTo>
                  <a:pt x="264" y="236"/>
                </a:lnTo>
                <a:lnTo>
                  <a:pt x="297" y="252"/>
                </a:lnTo>
                <a:lnTo>
                  <a:pt x="321" y="276"/>
                </a:lnTo>
                <a:lnTo>
                  <a:pt x="337" y="309"/>
                </a:lnTo>
                <a:lnTo>
                  <a:pt x="341" y="345"/>
                </a:lnTo>
                <a:lnTo>
                  <a:pt x="337" y="382"/>
                </a:lnTo>
                <a:lnTo>
                  <a:pt x="321" y="410"/>
                </a:lnTo>
                <a:lnTo>
                  <a:pt x="297" y="439"/>
                </a:lnTo>
                <a:lnTo>
                  <a:pt x="264" y="455"/>
                </a:lnTo>
                <a:lnTo>
                  <a:pt x="228" y="459"/>
                </a:lnTo>
                <a:lnTo>
                  <a:pt x="264" y="463"/>
                </a:lnTo>
                <a:lnTo>
                  <a:pt x="297" y="479"/>
                </a:lnTo>
                <a:lnTo>
                  <a:pt x="321" y="508"/>
                </a:lnTo>
                <a:lnTo>
                  <a:pt x="337" y="536"/>
                </a:lnTo>
                <a:lnTo>
                  <a:pt x="341" y="573"/>
                </a:lnTo>
                <a:lnTo>
                  <a:pt x="337" y="609"/>
                </a:lnTo>
                <a:lnTo>
                  <a:pt x="321" y="642"/>
                </a:lnTo>
                <a:lnTo>
                  <a:pt x="297" y="666"/>
                </a:lnTo>
                <a:lnTo>
                  <a:pt x="264" y="683"/>
                </a:lnTo>
                <a:lnTo>
                  <a:pt x="228" y="687"/>
                </a:lnTo>
                <a:lnTo>
                  <a:pt x="264" y="695"/>
                </a:lnTo>
                <a:lnTo>
                  <a:pt x="297" y="711"/>
                </a:lnTo>
                <a:lnTo>
                  <a:pt x="321" y="735"/>
                </a:lnTo>
                <a:lnTo>
                  <a:pt x="337" y="768"/>
                </a:lnTo>
                <a:lnTo>
                  <a:pt x="341" y="800"/>
                </a:lnTo>
                <a:lnTo>
                  <a:pt x="337" y="837"/>
                </a:lnTo>
                <a:lnTo>
                  <a:pt x="321" y="869"/>
                </a:lnTo>
                <a:lnTo>
                  <a:pt x="297" y="894"/>
                </a:lnTo>
                <a:lnTo>
                  <a:pt x="264" y="910"/>
                </a:lnTo>
                <a:lnTo>
                  <a:pt x="228" y="914"/>
                </a:lnTo>
                <a:lnTo>
                  <a:pt x="0" y="914"/>
                </a:lnTo>
              </a:path>
            </a:pathLst>
          </a:custGeom>
          <a:noFill/>
          <a:ln w="28575" cmpd="sng">
            <a:solidFill>
              <a:srgbClr val="FFCC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53256" name="Line 8">
            <a:extLst>
              <a:ext uri="{FF2B5EF4-FFF2-40B4-BE49-F238E27FC236}">
                <a16:creationId xmlns:a16="http://schemas.microsoft.com/office/drawing/2014/main" id="{8B69AFA2-0913-0CCE-CA5F-AF743AF597BE}"/>
              </a:ext>
            </a:extLst>
          </p:cNvPr>
          <p:cNvSpPr>
            <a:spLocks noChangeShapeType="1"/>
          </p:cNvSpPr>
          <p:nvPr/>
        </p:nvSpPr>
        <p:spPr bwMode="auto">
          <a:xfrm>
            <a:off x="8112125" y="2482850"/>
            <a:ext cx="1588" cy="1588"/>
          </a:xfrm>
          <a:prstGeom prst="line">
            <a:avLst/>
          </a:prstGeom>
          <a:noFill/>
          <a:ln w="28575">
            <a:solidFill>
              <a:srgbClr val="FFCCFF"/>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53257" name="Line 9">
            <a:extLst>
              <a:ext uri="{FF2B5EF4-FFF2-40B4-BE49-F238E27FC236}">
                <a16:creationId xmlns:a16="http://schemas.microsoft.com/office/drawing/2014/main" id="{2D22145E-F766-86BE-9B59-765B68798040}"/>
              </a:ext>
            </a:extLst>
          </p:cNvPr>
          <p:cNvSpPr>
            <a:spLocks noChangeShapeType="1"/>
          </p:cNvSpPr>
          <p:nvPr/>
        </p:nvSpPr>
        <p:spPr bwMode="auto">
          <a:xfrm>
            <a:off x="7469189" y="2482850"/>
            <a:ext cx="1587" cy="1588"/>
          </a:xfrm>
          <a:prstGeom prst="line">
            <a:avLst/>
          </a:prstGeom>
          <a:noFill/>
          <a:ln w="28575">
            <a:solidFill>
              <a:srgbClr val="FFCCFF"/>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53259" name="Line 11">
            <a:extLst>
              <a:ext uri="{FF2B5EF4-FFF2-40B4-BE49-F238E27FC236}">
                <a16:creationId xmlns:a16="http://schemas.microsoft.com/office/drawing/2014/main" id="{BAF91AA4-3EAD-EF52-0419-146A8BD00886}"/>
              </a:ext>
            </a:extLst>
          </p:cNvPr>
          <p:cNvSpPr>
            <a:spLocks noChangeShapeType="1"/>
          </p:cNvSpPr>
          <p:nvPr/>
        </p:nvSpPr>
        <p:spPr bwMode="auto">
          <a:xfrm>
            <a:off x="9040814" y="2482850"/>
            <a:ext cx="1587" cy="1588"/>
          </a:xfrm>
          <a:prstGeom prst="line">
            <a:avLst/>
          </a:prstGeom>
          <a:noFill/>
          <a:ln w="28575">
            <a:solidFill>
              <a:srgbClr val="FFCCFF"/>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53260" name="Line 12">
            <a:extLst>
              <a:ext uri="{FF2B5EF4-FFF2-40B4-BE49-F238E27FC236}">
                <a16:creationId xmlns:a16="http://schemas.microsoft.com/office/drawing/2014/main" id="{0090D946-272D-A7AE-2C79-D58867F4CE7E}"/>
              </a:ext>
            </a:extLst>
          </p:cNvPr>
          <p:cNvSpPr>
            <a:spLocks noChangeShapeType="1"/>
          </p:cNvSpPr>
          <p:nvPr/>
        </p:nvSpPr>
        <p:spPr bwMode="auto">
          <a:xfrm>
            <a:off x="8389939" y="2482850"/>
            <a:ext cx="1587" cy="1588"/>
          </a:xfrm>
          <a:prstGeom prst="line">
            <a:avLst/>
          </a:prstGeom>
          <a:noFill/>
          <a:ln w="28575">
            <a:solidFill>
              <a:srgbClr val="FFCCFF"/>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53261" name="Freeform 13">
            <a:extLst>
              <a:ext uri="{FF2B5EF4-FFF2-40B4-BE49-F238E27FC236}">
                <a16:creationId xmlns:a16="http://schemas.microsoft.com/office/drawing/2014/main" id="{3205038D-5ED0-069A-B5D7-88A3F406FFAF}"/>
              </a:ext>
            </a:extLst>
          </p:cNvPr>
          <p:cNvSpPr>
            <a:spLocks/>
          </p:cNvSpPr>
          <p:nvPr/>
        </p:nvSpPr>
        <p:spPr bwMode="auto">
          <a:xfrm>
            <a:off x="8228014" y="2366964"/>
            <a:ext cx="966787" cy="115887"/>
          </a:xfrm>
          <a:custGeom>
            <a:avLst/>
            <a:gdLst>
              <a:gd name="T0" fmla="*/ 0 w 609"/>
              <a:gd name="T1" fmla="*/ 73 h 73"/>
              <a:gd name="T2" fmla="*/ 9 w 609"/>
              <a:gd name="T3" fmla="*/ 45 h 73"/>
              <a:gd name="T4" fmla="*/ 25 w 609"/>
              <a:gd name="T5" fmla="*/ 20 h 73"/>
              <a:gd name="T6" fmla="*/ 49 w 609"/>
              <a:gd name="T7" fmla="*/ 4 h 73"/>
              <a:gd name="T8" fmla="*/ 78 w 609"/>
              <a:gd name="T9" fmla="*/ 0 h 73"/>
              <a:gd name="T10" fmla="*/ 106 w 609"/>
              <a:gd name="T11" fmla="*/ 4 h 73"/>
              <a:gd name="T12" fmla="*/ 130 w 609"/>
              <a:gd name="T13" fmla="*/ 20 h 73"/>
              <a:gd name="T14" fmla="*/ 147 w 609"/>
              <a:gd name="T15" fmla="*/ 45 h 73"/>
              <a:gd name="T16" fmla="*/ 155 w 609"/>
              <a:gd name="T17" fmla="*/ 73 h 73"/>
              <a:gd name="T18" fmla="*/ 159 w 609"/>
              <a:gd name="T19" fmla="*/ 45 h 73"/>
              <a:gd name="T20" fmla="*/ 175 w 609"/>
              <a:gd name="T21" fmla="*/ 20 h 73"/>
              <a:gd name="T22" fmla="*/ 199 w 609"/>
              <a:gd name="T23" fmla="*/ 4 h 73"/>
              <a:gd name="T24" fmla="*/ 232 w 609"/>
              <a:gd name="T25" fmla="*/ 0 h 73"/>
              <a:gd name="T26" fmla="*/ 260 w 609"/>
              <a:gd name="T27" fmla="*/ 4 h 73"/>
              <a:gd name="T28" fmla="*/ 285 w 609"/>
              <a:gd name="T29" fmla="*/ 20 h 73"/>
              <a:gd name="T30" fmla="*/ 301 w 609"/>
              <a:gd name="T31" fmla="*/ 45 h 73"/>
              <a:gd name="T32" fmla="*/ 305 w 609"/>
              <a:gd name="T33" fmla="*/ 73 h 73"/>
              <a:gd name="T34" fmla="*/ 313 w 609"/>
              <a:gd name="T35" fmla="*/ 45 h 73"/>
              <a:gd name="T36" fmla="*/ 329 w 609"/>
              <a:gd name="T37" fmla="*/ 20 h 73"/>
              <a:gd name="T38" fmla="*/ 354 w 609"/>
              <a:gd name="T39" fmla="*/ 4 h 73"/>
              <a:gd name="T40" fmla="*/ 382 w 609"/>
              <a:gd name="T41" fmla="*/ 0 h 73"/>
              <a:gd name="T42" fmla="*/ 410 w 609"/>
              <a:gd name="T43" fmla="*/ 4 h 73"/>
              <a:gd name="T44" fmla="*/ 435 w 609"/>
              <a:gd name="T45" fmla="*/ 20 h 73"/>
              <a:gd name="T46" fmla="*/ 451 w 609"/>
              <a:gd name="T47" fmla="*/ 45 h 73"/>
              <a:gd name="T48" fmla="*/ 459 w 609"/>
              <a:gd name="T49" fmla="*/ 73 h 73"/>
              <a:gd name="T50" fmla="*/ 463 w 609"/>
              <a:gd name="T51" fmla="*/ 45 h 73"/>
              <a:gd name="T52" fmla="*/ 479 w 609"/>
              <a:gd name="T53" fmla="*/ 20 h 73"/>
              <a:gd name="T54" fmla="*/ 504 w 609"/>
              <a:gd name="T55" fmla="*/ 4 h 73"/>
              <a:gd name="T56" fmla="*/ 536 w 609"/>
              <a:gd name="T57" fmla="*/ 0 h 73"/>
              <a:gd name="T58" fmla="*/ 565 w 609"/>
              <a:gd name="T59" fmla="*/ 4 h 73"/>
              <a:gd name="T60" fmla="*/ 589 w 609"/>
              <a:gd name="T61" fmla="*/ 20 h 73"/>
              <a:gd name="T62" fmla="*/ 605 w 609"/>
              <a:gd name="T63" fmla="*/ 45 h 73"/>
              <a:gd name="T64" fmla="*/ 609 w 609"/>
              <a:gd name="T65" fmla="*/ 7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09" h="73">
                <a:moveTo>
                  <a:pt x="0" y="73"/>
                </a:moveTo>
                <a:lnTo>
                  <a:pt x="9" y="45"/>
                </a:lnTo>
                <a:lnTo>
                  <a:pt x="25" y="20"/>
                </a:lnTo>
                <a:lnTo>
                  <a:pt x="49" y="4"/>
                </a:lnTo>
                <a:lnTo>
                  <a:pt x="78" y="0"/>
                </a:lnTo>
                <a:lnTo>
                  <a:pt x="106" y="4"/>
                </a:lnTo>
                <a:lnTo>
                  <a:pt x="130" y="20"/>
                </a:lnTo>
                <a:lnTo>
                  <a:pt x="147" y="45"/>
                </a:lnTo>
                <a:lnTo>
                  <a:pt x="155" y="73"/>
                </a:lnTo>
                <a:lnTo>
                  <a:pt x="159" y="45"/>
                </a:lnTo>
                <a:lnTo>
                  <a:pt x="175" y="20"/>
                </a:lnTo>
                <a:lnTo>
                  <a:pt x="199" y="4"/>
                </a:lnTo>
                <a:lnTo>
                  <a:pt x="232" y="0"/>
                </a:lnTo>
                <a:lnTo>
                  <a:pt x="260" y="4"/>
                </a:lnTo>
                <a:lnTo>
                  <a:pt x="285" y="20"/>
                </a:lnTo>
                <a:lnTo>
                  <a:pt x="301" y="45"/>
                </a:lnTo>
                <a:lnTo>
                  <a:pt x="305" y="73"/>
                </a:lnTo>
                <a:lnTo>
                  <a:pt x="313" y="45"/>
                </a:lnTo>
                <a:lnTo>
                  <a:pt x="329" y="20"/>
                </a:lnTo>
                <a:lnTo>
                  <a:pt x="354" y="4"/>
                </a:lnTo>
                <a:lnTo>
                  <a:pt x="382" y="0"/>
                </a:lnTo>
                <a:lnTo>
                  <a:pt x="410" y="4"/>
                </a:lnTo>
                <a:lnTo>
                  <a:pt x="435" y="20"/>
                </a:lnTo>
                <a:lnTo>
                  <a:pt x="451" y="45"/>
                </a:lnTo>
                <a:lnTo>
                  <a:pt x="459" y="73"/>
                </a:lnTo>
                <a:lnTo>
                  <a:pt x="463" y="45"/>
                </a:lnTo>
                <a:lnTo>
                  <a:pt x="479" y="20"/>
                </a:lnTo>
                <a:lnTo>
                  <a:pt x="504" y="4"/>
                </a:lnTo>
                <a:lnTo>
                  <a:pt x="536" y="0"/>
                </a:lnTo>
                <a:lnTo>
                  <a:pt x="565" y="4"/>
                </a:lnTo>
                <a:lnTo>
                  <a:pt x="589" y="20"/>
                </a:lnTo>
                <a:lnTo>
                  <a:pt x="605" y="45"/>
                </a:lnTo>
                <a:lnTo>
                  <a:pt x="609" y="73"/>
                </a:lnTo>
              </a:path>
            </a:pathLst>
          </a:custGeom>
          <a:noFill/>
          <a:ln w="28575" cmpd="sng">
            <a:solidFill>
              <a:srgbClr val="FFCC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53262" name="Line 14">
            <a:extLst>
              <a:ext uri="{FF2B5EF4-FFF2-40B4-BE49-F238E27FC236}">
                <a16:creationId xmlns:a16="http://schemas.microsoft.com/office/drawing/2014/main" id="{5326FC36-DD2F-A81A-F659-4BE3147B5645}"/>
              </a:ext>
            </a:extLst>
          </p:cNvPr>
          <p:cNvSpPr>
            <a:spLocks noChangeShapeType="1"/>
          </p:cNvSpPr>
          <p:nvPr/>
        </p:nvSpPr>
        <p:spPr bwMode="auto">
          <a:xfrm>
            <a:off x="8151813" y="2482850"/>
            <a:ext cx="76200" cy="1588"/>
          </a:xfrm>
          <a:prstGeom prst="line">
            <a:avLst/>
          </a:prstGeom>
          <a:noFill/>
          <a:ln w="28575">
            <a:solidFill>
              <a:srgbClr val="FFCCFF"/>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53263" name="Line 15">
            <a:extLst>
              <a:ext uri="{FF2B5EF4-FFF2-40B4-BE49-F238E27FC236}">
                <a16:creationId xmlns:a16="http://schemas.microsoft.com/office/drawing/2014/main" id="{DF4BBBDE-775F-AD97-15B2-0D09B6B0D732}"/>
              </a:ext>
            </a:extLst>
          </p:cNvPr>
          <p:cNvSpPr>
            <a:spLocks noChangeShapeType="1"/>
          </p:cNvSpPr>
          <p:nvPr/>
        </p:nvSpPr>
        <p:spPr bwMode="auto">
          <a:xfrm flipH="1">
            <a:off x="6630989" y="3908425"/>
            <a:ext cx="2782887" cy="1588"/>
          </a:xfrm>
          <a:prstGeom prst="line">
            <a:avLst/>
          </a:prstGeom>
          <a:noFill/>
          <a:ln w="28575">
            <a:solidFill>
              <a:srgbClr val="FFCCFF"/>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53264" name="Line 16">
            <a:extLst>
              <a:ext uri="{FF2B5EF4-FFF2-40B4-BE49-F238E27FC236}">
                <a16:creationId xmlns:a16="http://schemas.microsoft.com/office/drawing/2014/main" id="{33E9EE69-869A-C777-C919-A72A8B5CB7C6}"/>
              </a:ext>
            </a:extLst>
          </p:cNvPr>
          <p:cNvSpPr>
            <a:spLocks noChangeShapeType="1"/>
          </p:cNvSpPr>
          <p:nvPr/>
        </p:nvSpPr>
        <p:spPr bwMode="auto">
          <a:xfrm>
            <a:off x="9156700" y="2482850"/>
            <a:ext cx="1588" cy="1588"/>
          </a:xfrm>
          <a:prstGeom prst="line">
            <a:avLst/>
          </a:prstGeom>
          <a:noFill/>
          <a:ln w="28575">
            <a:solidFill>
              <a:srgbClr val="FFCCFF"/>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53265" name="Line 17">
            <a:extLst>
              <a:ext uri="{FF2B5EF4-FFF2-40B4-BE49-F238E27FC236}">
                <a16:creationId xmlns:a16="http://schemas.microsoft.com/office/drawing/2014/main" id="{D708A85D-0B8C-75AB-D014-471231BE8DFC}"/>
              </a:ext>
            </a:extLst>
          </p:cNvPr>
          <p:cNvSpPr>
            <a:spLocks noChangeShapeType="1"/>
          </p:cNvSpPr>
          <p:nvPr/>
        </p:nvSpPr>
        <p:spPr bwMode="auto">
          <a:xfrm>
            <a:off x="9156701" y="2482850"/>
            <a:ext cx="244475" cy="1588"/>
          </a:xfrm>
          <a:prstGeom prst="line">
            <a:avLst/>
          </a:prstGeom>
          <a:noFill/>
          <a:ln w="28575">
            <a:solidFill>
              <a:srgbClr val="FFCCFF"/>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53266" name="Rectangle 18">
            <a:extLst>
              <a:ext uri="{FF2B5EF4-FFF2-40B4-BE49-F238E27FC236}">
                <a16:creationId xmlns:a16="http://schemas.microsoft.com/office/drawing/2014/main" id="{0A5C2A2D-798A-DA1C-B175-5DD2B607952A}"/>
              </a:ext>
            </a:extLst>
          </p:cNvPr>
          <p:cNvSpPr>
            <a:spLocks noChangeArrowheads="1"/>
          </p:cNvSpPr>
          <p:nvPr/>
        </p:nvSpPr>
        <p:spPr bwMode="auto">
          <a:xfrm>
            <a:off x="5715000" y="4110039"/>
            <a:ext cx="427038"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100">
                <a:solidFill>
                  <a:srgbClr val="FFFF66"/>
                </a:solidFill>
                <a:effectLst>
                  <a:outerShdw blurRad="38100" dist="38100" dir="2700000" algn="tl">
                    <a:srgbClr val="000000"/>
                  </a:outerShdw>
                </a:effectLst>
                <a:latin typeface="Bookman Old Style" panose="02050604050505020204" pitchFamily="18" charset="0"/>
              </a:rPr>
              <a:t>n:1</a:t>
            </a: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p:txBody>
      </p:sp>
      <p:sp>
        <p:nvSpPr>
          <p:cNvPr id="53267" name="Rectangle 19">
            <a:extLst>
              <a:ext uri="{FF2B5EF4-FFF2-40B4-BE49-F238E27FC236}">
                <a16:creationId xmlns:a16="http://schemas.microsoft.com/office/drawing/2014/main" id="{9E8454F5-A986-6330-85D0-684E4A7FC864}"/>
              </a:ext>
            </a:extLst>
          </p:cNvPr>
          <p:cNvSpPr>
            <a:spLocks noChangeArrowheads="1"/>
          </p:cNvSpPr>
          <p:nvPr/>
        </p:nvSpPr>
        <p:spPr bwMode="auto">
          <a:xfrm>
            <a:off x="5638801" y="4464050"/>
            <a:ext cx="575479"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a:solidFill>
                  <a:srgbClr val="FFFF66"/>
                </a:solidFill>
                <a:effectLst>
                  <a:outerShdw blurRad="38100" dist="38100" dir="2700000" algn="tl">
                    <a:srgbClr val="000000"/>
                  </a:outerShdw>
                </a:effectLst>
                <a:latin typeface="Bookman Old Style" panose="02050604050505020204" pitchFamily="18" charset="0"/>
              </a:rPr>
              <a:t>Ideal</a:t>
            </a: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p:txBody>
      </p:sp>
      <p:sp>
        <p:nvSpPr>
          <p:cNvPr id="53268" name="Rectangle 20">
            <a:extLst>
              <a:ext uri="{FF2B5EF4-FFF2-40B4-BE49-F238E27FC236}">
                <a16:creationId xmlns:a16="http://schemas.microsoft.com/office/drawing/2014/main" id="{F0137E70-AB21-A4F7-1382-4CB71AF78DBA}"/>
              </a:ext>
            </a:extLst>
          </p:cNvPr>
          <p:cNvSpPr>
            <a:spLocks noChangeArrowheads="1"/>
          </p:cNvSpPr>
          <p:nvPr/>
        </p:nvSpPr>
        <p:spPr bwMode="auto">
          <a:xfrm>
            <a:off x="5232401" y="4754563"/>
            <a:ext cx="1471557"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a:solidFill>
                  <a:srgbClr val="FFFF66"/>
                </a:solidFill>
                <a:effectLst>
                  <a:outerShdw blurRad="38100" dist="38100" dir="2700000" algn="tl">
                    <a:srgbClr val="000000"/>
                  </a:outerShdw>
                </a:effectLst>
                <a:latin typeface="Bookman Old Style" panose="02050604050505020204" pitchFamily="18" charset="0"/>
              </a:rPr>
              <a:t>Transformer</a:t>
            </a: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p:txBody>
      </p:sp>
      <p:sp>
        <p:nvSpPr>
          <p:cNvPr id="53271" name="Rectangle 23">
            <a:extLst>
              <a:ext uri="{FF2B5EF4-FFF2-40B4-BE49-F238E27FC236}">
                <a16:creationId xmlns:a16="http://schemas.microsoft.com/office/drawing/2014/main" id="{E65B5651-6CF2-9D52-9EC5-BA8F8B6DF133}"/>
              </a:ext>
            </a:extLst>
          </p:cNvPr>
          <p:cNvSpPr>
            <a:spLocks noChangeArrowheads="1"/>
          </p:cNvSpPr>
          <p:nvPr/>
        </p:nvSpPr>
        <p:spPr bwMode="auto">
          <a:xfrm>
            <a:off x="8434388" y="1922463"/>
            <a:ext cx="272510"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a:solidFill>
                  <a:srgbClr val="FFFF66"/>
                </a:solidFill>
                <a:effectLst>
                  <a:outerShdw blurRad="38100" dist="38100" dir="2700000" algn="tl">
                    <a:srgbClr val="000000"/>
                  </a:outerShdw>
                </a:effectLst>
                <a:latin typeface="Bookman Old Style" panose="02050604050505020204" pitchFamily="18" charset="0"/>
              </a:rPr>
              <a:t>Ls</a:t>
            </a: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p:txBody>
      </p:sp>
      <p:sp>
        <p:nvSpPr>
          <p:cNvPr id="53272" name="Rectangle 24">
            <a:extLst>
              <a:ext uri="{FF2B5EF4-FFF2-40B4-BE49-F238E27FC236}">
                <a16:creationId xmlns:a16="http://schemas.microsoft.com/office/drawing/2014/main" id="{7944BE0C-6923-4AC5-1D8C-8133D0507D18}"/>
              </a:ext>
            </a:extLst>
          </p:cNvPr>
          <p:cNvSpPr>
            <a:spLocks noChangeArrowheads="1"/>
          </p:cNvSpPr>
          <p:nvPr/>
        </p:nvSpPr>
        <p:spPr bwMode="auto">
          <a:xfrm>
            <a:off x="2898775" y="1828800"/>
            <a:ext cx="325410"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a:solidFill>
                  <a:srgbClr val="FFFF66"/>
                </a:solidFill>
                <a:effectLst>
                  <a:outerShdw blurRad="38100" dist="38100" dir="2700000" algn="tl">
                    <a:srgbClr val="000000"/>
                  </a:outerShdw>
                </a:effectLst>
                <a:latin typeface="Bookman Old Style" panose="02050604050505020204" pitchFamily="18" charset="0"/>
              </a:rPr>
              <a:t>Rp</a:t>
            </a: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p:txBody>
      </p:sp>
      <p:sp>
        <p:nvSpPr>
          <p:cNvPr id="53273" name="Rectangle 25">
            <a:extLst>
              <a:ext uri="{FF2B5EF4-FFF2-40B4-BE49-F238E27FC236}">
                <a16:creationId xmlns:a16="http://schemas.microsoft.com/office/drawing/2014/main" id="{4E791A3B-EC58-C876-2E50-26C7F86C5EF9}"/>
              </a:ext>
            </a:extLst>
          </p:cNvPr>
          <p:cNvSpPr>
            <a:spLocks noChangeArrowheads="1"/>
          </p:cNvSpPr>
          <p:nvPr/>
        </p:nvSpPr>
        <p:spPr bwMode="auto">
          <a:xfrm>
            <a:off x="4006850" y="1828800"/>
            <a:ext cx="296556"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a:solidFill>
                  <a:srgbClr val="FFFF66"/>
                </a:solidFill>
                <a:effectLst>
                  <a:outerShdw blurRad="38100" dist="38100" dir="2700000" algn="tl">
                    <a:srgbClr val="000000"/>
                  </a:outerShdw>
                </a:effectLst>
                <a:latin typeface="Bookman Old Style" panose="02050604050505020204" pitchFamily="18" charset="0"/>
              </a:rPr>
              <a:t>Lp</a:t>
            </a: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p:txBody>
      </p:sp>
      <p:sp>
        <p:nvSpPr>
          <p:cNvPr id="53274" name="Line 26">
            <a:extLst>
              <a:ext uri="{FF2B5EF4-FFF2-40B4-BE49-F238E27FC236}">
                <a16:creationId xmlns:a16="http://schemas.microsoft.com/office/drawing/2014/main" id="{17461B3A-23E2-D868-02BB-205334CB7BDD}"/>
              </a:ext>
            </a:extLst>
          </p:cNvPr>
          <p:cNvSpPr>
            <a:spLocks noChangeShapeType="1"/>
          </p:cNvSpPr>
          <p:nvPr/>
        </p:nvSpPr>
        <p:spPr bwMode="auto">
          <a:xfrm>
            <a:off x="3484564" y="2428875"/>
            <a:ext cx="122237" cy="1588"/>
          </a:xfrm>
          <a:prstGeom prst="line">
            <a:avLst/>
          </a:prstGeom>
          <a:noFill/>
          <a:ln w="28575">
            <a:solidFill>
              <a:srgbClr val="FFCCFF"/>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53275" name="Line 27">
            <a:extLst>
              <a:ext uri="{FF2B5EF4-FFF2-40B4-BE49-F238E27FC236}">
                <a16:creationId xmlns:a16="http://schemas.microsoft.com/office/drawing/2014/main" id="{19470F4E-1465-99BB-E4A1-17573D22212C}"/>
              </a:ext>
            </a:extLst>
          </p:cNvPr>
          <p:cNvSpPr>
            <a:spLocks noChangeShapeType="1"/>
          </p:cNvSpPr>
          <p:nvPr/>
        </p:nvSpPr>
        <p:spPr bwMode="auto">
          <a:xfrm>
            <a:off x="2641600" y="2428875"/>
            <a:ext cx="122238" cy="1588"/>
          </a:xfrm>
          <a:prstGeom prst="line">
            <a:avLst/>
          </a:prstGeom>
          <a:noFill/>
          <a:ln w="28575">
            <a:solidFill>
              <a:srgbClr val="FFCCFF"/>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53277" name="Line 29">
            <a:extLst>
              <a:ext uri="{FF2B5EF4-FFF2-40B4-BE49-F238E27FC236}">
                <a16:creationId xmlns:a16="http://schemas.microsoft.com/office/drawing/2014/main" id="{ED60B69E-C8DA-96EC-87C9-BF9ACD1235C3}"/>
              </a:ext>
            </a:extLst>
          </p:cNvPr>
          <p:cNvSpPr>
            <a:spLocks noChangeShapeType="1"/>
          </p:cNvSpPr>
          <p:nvPr/>
        </p:nvSpPr>
        <p:spPr bwMode="auto">
          <a:xfrm>
            <a:off x="4573589" y="2428875"/>
            <a:ext cx="1587" cy="1588"/>
          </a:xfrm>
          <a:prstGeom prst="line">
            <a:avLst/>
          </a:prstGeom>
          <a:noFill/>
          <a:ln w="28575">
            <a:solidFill>
              <a:srgbClr val="FFCCFF"/>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53278" name="Line 30">
            <a:extLst>
              <a:ext uri="{FF2B5EF4-FFF2-40B4-BE49-F238E27FC236}">
                <a16:creationId xmlns:a16="http://schemas.microsoft.com/office/drawing/2014/main" id="{EAA52DFB-E644-91C5-74FF-55F192010DD0}"/>
              </a:ext>
            </a:extLst>
          </p:cNvPr>
          <p:cNvSpPr>
            <a:spLocks noChangeShapeType="1"/>
          </p:cNvSpPr>
          <p:nvPr/>
        </p:nvSpPr>
        <p:spPr bwMode="auto">
          <a:xfrm>
            <a:off x="3606800" y="2428875"/>
            <a:ext cx="1588" cy="1588"/>
          </a:xfrm>
          <a:prstGeom prst="line">
            <a:avLst/>
          </a:prstGeom>
          <a:noFill/>
          <a:ln w="28575">
            <a:solidFill>
              <a:srgbClr val="FFCCFF"/>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53279" name="Freeform 31">
            <a:extLst>
              <a:ext uri="{FF2B5EF4-FFF2-40B4-BE49-F238E27FC236}">
                <a16:creationId xmlns:a16="http://schemas.microsoft.com/office/drawing/2014/main" id="{06573127-D23D-9812-5EB5-C295A9440D22}"/>
              </a:ext>
            </a:extLst>
          </p:cNvPr>
          <p:cNvSpPr>
            <a:spLocks/>
          </p:cNvSpPr>
          <p:nvPr/>
        </p:nvSpPr>
        <p:spPr bwMode="auto">
          <a:xfrm>
            <a:off x="3606800" y="2306639"/>
            <a:ext cx="966788" cy="122237"/>
          </a:xfrm>
          <a:custGeom>
            <a:avLst/>
            <a:gdLst>
              <a:gd name="T0" fmla="*/ 0 w 609"/>
              <a:gd name="T1" fmla="*/ 77 h 77"/>
              <a:gd name="T2" fmla="*/ 4 w 609"/>
              <a:gd name="T3" fmla="*/ 49 h 77"/>
              <a:gd name="T4" fmla="*/ 21 w 609"/>
              <a:gd name="T5" fmla="*/ 24 h 77"/>
              <a:gd name="T6" fmla="*/ 49 w 609"/>
              <a:gd name="T7" fmla="*/ 8 h 77"/>
              <a:gd name="T8" fmla="*/ 77 w 609"/>
              <a:gd name="T9" fmla="*/ 0 h 77"/>
              <a:gd name="T10" fmla="*/ 106 w 609"/>
              <a:gd name="T11" fmla="*/ 8 h 77"/>
              <a:gd name="T12" fmla="*/ 130 w 609"/>
              <a:gd name="T13" fmla="*/ 24 h 77"/>
              <a:gd name="T14" fmla="*/ 146 w 609"/>
              <a:gd name="T15" fmla="*/ 49 h 77"/>
              <a:gd name="T16" fmla="*/ 150 w 609"/>
              <a:gd name="T17" fmla="*/ 77 h 77"/>
              <a:gd name="T18" fmla="*/ 159 w 609"/>
              <a:gd name="T19" fmla="*/ 49 h 77"/>
              <a:gd name="T20" fmla="*/ 175 w 609"/>
              <a:gd name="T21" fmla="*/ 24 h 77"/>
              <a:gd name="T22" fmla="*/ 199 w 609"/>
              <a:gd name="T23" fmla="*/ 8 h 77"/>
              <a:gd name="T24" fmla="*/ 228 w 609"/>
              <a:gd name="T25" fmla="*/ 0 h 77"/>
              <a:gd name="T26" fmla="*/ 256 w 609"/>
              <a:gd name="T27" fmla="*/ 8 h 77"/>
              <a:gd name="T28" fmla="*/ 280 w 609"/>
              <a:gd name="T29" fmla="*/ 24 h 77"/>
              <a:gd name="T30" fmla="*/ 301 w 609"/>
              <a:gd name="T31" fmla="*/ 49 h 77"/>
              <a:gd name="T32" fmla="*/ 305 w 609"/>
              <a:gd name="T33" fmla="*/ 77 h 77"/>
              <a:gd name="T34" fmla="*/ 309 w 609"/>
              <a:gd name="T35" fmla="*/ 49 h 77"/>
              <a:gd name="T36" fmla="*/ 325 w 609"/>
              <a:gd name="T37" fmla="*/ 24 h 77"/>
              <a:gd name="T38" fmla="*/ 353 w 609"/>
              <a:gd name="T39" fmla="*/ 8 h 77"/>
              <a:gd name="T40" fmla="*/ 382 w 609"/>
              <a:gd name="T41" fmla="*/ 0 h 77"/>
              <a:gd name="T42" fmla="*/ 410 w 609"/>
              <a:gd name="T43" fmla="*/ 8 h 77"/>
              <a:gd name="T44" fmla="*/ 435 w 609"/>
              <a:gd name="T45" fmla="*/ 24 h 77"/>
              <a:gd name="T46" fmla="*/ 451 w 609"/>
              <a:gd name="T47" fmla="*/ 49 h 77"/>
              <a:gd name="T48" fmla="*/ 455 w 609"/>
              <a:gd name="T49" fmla="*/ 77 h 77"/>
              <a:gd name="T50" fmla="*/ 463 w 609"/>
              <a:gd name="T51" fmla="*/ 49 h 77"/>
              <a:gd name="T52" fmla="*/ 479 w 609"/>
              <a:gd name="T53" fmla="*/ 24 h 77"/>
              <a:gd name="T54" fmla="*/ 504 w 609"/>
              <a:gd name="T55" fmla="*/ 8 h 77"/>
              <a:gd name="T56" fmla="*/ 532 w 609"/>
              <a:gd name="T57" fmla="*/ 0 h 77"/>
              <a:gd name="T58" fmla="*/ 560 w 609"/>
              <a:gd name="T59" fmla="*/ 8 h 77"/>
              <a:gd name="T60" fmla="*/ 585 w 609"/>
              <a:gd name="T61" fmla="*/ 24 h 77"/>
              <a:gd name="T62" fmla="*/ 605 w 609"/>
              <a:gd name="T63" fmla="*/ 49 h 77"/>
              <a:gd name="T64" fmla="*/ 609 w 609"/>
              <a:gd name="T65"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09" h="77">
                <a:moveTo>
                  <a:pt x="0" y="77"/>
                </a:moveTo>
                <a:lnTo>
                  <a:pt x="4" y="49"/>
                </a:lnTo>
                <a:lnTo>
                  <a:pt x="21" y="24"/>
                </a:lnTo>
                <a:lnTo>
                  <a:pt x="49" y="8"/>
                </a:lnTo>
                <a:lnTo>
                  <a:pt x="77" y="0"/>
                </a:lnTo>
                <a:lnTo>
                  <a:pt x="106" y="8"/>
                </a:lnTo>
                <a:lnTo>
                  <a:pt x="130" y="24"/>
                </a:lnTo>
                <a:lnTo>
                  <a:pt x="146" y="49"/>
                </a:lnTo>
                <a:lnTo>
                  <a:pt x="150" y="77"/>
                </a:lnTo>
                <a:lnTo>
                  <a:pt x="159" y="49"/>
                </a:lnTo>
                <a:lnTo>
                  <a:pt x="175" y="24"/>
                </a:lnTo>
                <a:lnTo>
                  <a:pt x="199" y="8"/>
                </a:lnTo>
                <a:lnTo>
                  <a:pt x="228" y="0"/>
                </a:lnTo>
                <a:lnTo>
                  <a:pt x="256" y="8"/>
                </a:lnTo>
                <a:lnTo>
                  <a:pt x="280" y="24"/>
                </a:lnTo>
                <a:lnTo>
                  <a:pt x="301" y="49"/>
                </a:lnTo>
                <a:lnTo>
                  <a:pt x="305" y="77"/>
                </a:lnTo>
                <a:lnTo>
                  <a:pt x="309" y="49"/>
                </a:lnTo>
                <a:lnTo>
                  <a:pt x="325" y="24"/>
                </a:lnTo>
                <a:lnTo>
                  <a:pt x="353" y="8"/>
                </a:lnTo>
                <a:lnTo>
                  <a:pt x="382" y="0"/>
                </a:lnTo>
                <a:lnTo>
                  <a:pt x="410" y="8"/>
                </a:lnTo>
                <a:lnTo>
                  <a:pt x="435" y="24"/>
                </a:lnTo>
                <a:lnTo>
                  <a:pt x="451" y="49"/>
                </a:lnTo>
                <a:lnTo>
                  <a:pt x="455" y="77"/>
                </a:lnTo>
                <a:lnTo>
                  <a:pt x="463" y="49"/>
                </a:lnTo>
                <a:lnTo>
                  <a:pt x="479" y="24"/>
                </a:lnTo>
                <a:lnTo>
                  <a:pt x="504" y="8"/>
                </a:lnTo>
                <a:lnTo>
                  <a:pt x="532" y="0"/>
                </a:lnTo>
                <a:lnTo>
                  <a:pt x="560" y="8"/>
                </a:lnTo>
                <a:lnTo>
                  <a:pt x="585" y="24"/>
                </a:lnTo>
                <a:lnTo>
                  <a:pt x="605" y="49"/>
                </a:lnTo>
                <a:lnTo>
                  <a:pt x="609" y="77"/>
                </a:lnTo>
              </a:path>
            </a:pathLst>
          </a:custGeom>
          <a:noFill/>
          <a:ln w="28575" cmpd="sng">
            <a:solidFill>
              <a:srgbClr val="FFCC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grpSp>
        <p:nvGrpSpPr>
          <p:cNvPr id="53304" name="Group 56">
            <a:extLst>
              <a:ext uri="{FF2B5EF4-FFF2-40B4-BE49-F238E27FC236}">
                <a16:creationId xmlns:a16="http://schemas.microsoft.com/office/drawing/2014/main" id="{FCBC34BD-8AB5-5E94-5B9A-CB3CBBFE560C}"/>
              </a:ext>
            </a:extLst>
          </p:cNvPr>
          <p:cNvGrpSpPr>
            <a:grpSpLocks/>
          </p:cNvGrpSpPr>
          <p:nvPr/>
        </p:nvGrpSpPr>
        <p:grpSpPr bwMode="auto">
          <a:xfrm>
            <a:off x="4622800" y="2459039"/>
            <a:ext cx="609600" cy="1457325"/>
            <a:chOff x="2496" y="1549"/>
            <a:chExt cx="384" cy="918"/>
          </a:xfrm>
        </p:grpSpPr>
        <p:sp>
          <p:nvSpPr>
            <p:cNvPr id="53270" name="Line 22">
              <a:extLst>
                <a:ext uri="{FF2B5EF4-FFF2-40B4-BE49-F238E27FC236}">
                  <a16:creationId xmlns:a16="http://schemas.microsoft.com/office/drawing/2014/main" id="{5B30E9AD-FC41-8586-E087-DACEF598AE23}"/>
                </a:ext>
              </a:extLst>
            </p:cNvPr>
            <p:cNvSpPr>
              <a:spLocks noChangeShapeType="1"/>
            </p:cNvSpPr>
            <p:nvPr/>
          </p:nvSpPr>
          <p:spPr bwMode="auto">
            <a:xfrm>
              <a:off x="2692" y="1549"/>
              <a:ext cx="1" cy="918"/>
            </a:xfrm>
            <a:prstGeom prst="line">
              <a:avLst/>
            </a:prstGeom>
            <a:noFill/>
            <a:ln w="28575">
              <a:solidFill>
                <a:srgbClr val="FFCCFF"/>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53292" name="Rectangle 44">
              <a:extLst>
                <a:ext uri="{FF2B5EF4-FFF2-40B4-BE49-F238E27FC236}">
                  <a16:creationId xmlns:a16="http://schemas.microsoft.com/office/drawing/2014/main" id="{1B17E615-F2CB-8B4A-8ADB-5623B3AC0957}"/>
                </a:ext>
              </a:extLst>
            </p:cNvPr>
            <p:cNvSpPr>
              <a:spLocks noChangeArrowheads="1"/>
            </p:cNvSpPr>
            <p:nvPr/>
          </p:nvSpPr>
          <p:spPr bwMode="auto">
            <a:xfrm>
              <a:off x="2592" y="1776"/>
              <a:ext cx="192" cy="43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53293" name="Freeform 45">
              <a:extLst>
                <a:ext uri="{FF2B5EF4-FFF2-40B4-BE49-F238E27FC236}">
                  <a16:creationId xmlns:a16="http://schemas.microsoft.com/office/drawing/2014/main" id="{53328CD1-C2E9-9EDB-63A9-0A00BB64B5CA}"/>
                </a:ext>
              </a:extLst>
            </p:cNvPr>
            <p:cNvSpPr>
              <a:spLocks/>
            </p:cNvSpPr>
            <p:nvPr/>
          </p:nvSpPr>
          <p:spPr bwMode="auto">
            <a:xfrm>
              <a:off x="2496" y="1824"/>
              <a:ext cx="384" cy="336"/>
            </a:xfrm>
            <a:custGeom>
              <a:avLst/>
              <a:gdLst>
                <a:gd name="T0" fmla="*/ 0 w 384"/>
                <a:gd name="T1" fmla="*/ 336 h 336"/>
                <a:gd name="T2" fmla="*/ 96 w 384"/>
                <a:gd name="T3" fmla="*/ 336 h 336"/>
                <a:gd name="T4" fmla="*/ 288 w 384"/>
                <a:gd name="T5" fmla="*/ 0 h 336"/>
                <a:gd name="T6" fmla="*/ 384 w 384"/>
                <a:gd name="T7" fmla="*/ 0 h 336"/>
              </a:gdLst>
              <a:ahLst/>
              <a:cxnLst>
                <a:cxn ang="0">
                  <a:pos x="T0" y="T1"/>
                </a:cxn>
                <a:cxn ang="0">
                  <a:pos x="T2" y="T3"/>
                </a:cxn>
                <a:cxn ang="0">
                  <a:pos x="T4" y="T5"/>
                </a:cxn>
                <a:cxn ang="0">
                  <a:pos x="T6" y="T7"/>
                </a:cxn>
              </a:cxnLst>
              <a:rect l="0" t="0" r="r" b="b"/>
              <a:pathLst>
                <a:path w="384" h="336">
                  <a:moveTo>
                    <a:pt x="0" y="336"/>
                  </a:moveTo>
                  <a:lnTo>
                    <a:pt x="96" y="336"/>
                  </a:lnTo>
                  <a:lnTo>
                    <a:pt x="288" y="0"/>
                  </a:lnTo>
                  <a:lnTo>
                    <a:pt x="384" y="0"/>
                  </a:lnTo>
                </a:path>
              </a:pathLst>
            </a:custGeom>
            <a:noFill/>
            <a:ln w="28575" cmpd="sng">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grpSp>
      <p:sp>
        <p:nvSpPr>
          <p:cNvPr id="53294" name="Rectangle 46">
            <a:extLst>
              <a:ext uri="{FF2B5EF4-FFF2-40B4-BE49-F238E27FC236}">
                <a16:creationId xmlns:a16="http://schemas.microsoft.com/office/drawing/2014/main" id="{DF0C66B4-7F1B-E509-8B98-D852AEF65409}"/>
              </a:ext>
            </a:extLst>
          </p:cNvPr>
          <p:cNvSpPr>
            <a:spLocks noChangeArrowheads="1"/>
          </p:cNvSpPr>
          <p:nvPr/>
        </p:nvSpPr>
        <p:spPr bwMode="auto">
          <a:xfrm>
            <a:off x="4699001" y="2057401"/>
            <a:ext cx="411163"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FFC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100">
                <a:solidFill>
                  <a:srgbClr val="FFFF66"/>
                </a:solidFill>
                <a:effectLst>
                  <a:outerShdw blurRad="38100" dist="38100" dir="2700000" algn="tl">
                    <a:srgbClr val="000000"/>
                  </a:outerShdw>
                </a:effectLst>
                <a:latin typeface="Bookman Old Style" panose="02050604050505020204" pitchFamily="18" charset="0"/>
              </a:rPr>
              <a:t>Lm</a:t>
            </a: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p:txBody>
      </p:sp>
      <p:sp>
        <p:nvSpPr>
          <p:cNvPr id="53295" name="Rectangle 47">
            <a:extLst>
              <a:ext uri="{FF2B5EF4-FFF2-40B4-BE49-F238E27FC236}">
                <a16:creationId xmlns:a16="http://schemas.microsoft.com/office/drawing/2014/main" id="{16275578-52CE-8E54-B5C4-16E01DB1506C}"/>
              </a:ext>
            </a:extLst>
          </p:cNvPr>
          <p:cNvSpPr>
            <a:spLocks noChangeArrowheads="1"/>
          </p:cNvSpPr>
          <p:nvPr/>
        </p:nvSpPr>
        <p:spPr bwMode="auto">
          <a:xfrm>
            <a:off x="7670801" y="1924050"/>
            <a:ext cx="301365"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a:solidFill>
                  <a:srgbClr val="FFFF66"/>
                </a:solidFill>
                <a:effectLst>
                  <a:outerShdw blurRad="38100" dist="38100" dir="2700000" algn="tl">
                    <a:srgbClr val="000000"/>
                  </a:outerShdw>
                </a:effectLst>
                <a:latin typeface="Bookman Old Style" panose="02050604050505020204" pitchFamily="18" charset="0"/>
              </a:rPr>
              <a:t>Rs</a:t>
            </a: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p:txBody>
      </p:sp>
      <p:sp>
        <p:nvSpPr>
          <p:cNvPr id="53297" name="Line 49">
            <a:extLst>
              <a:ext uri="{FF2B5EF4-FFF2-40B4-BE49-F238E27FC236}">
                <a16:creationId xmlns:a16="http://schemas.microsoft.com/office/drawing/2014/main" id="{3EF729AD-0F39-70DA-8F39-4838DCA2430A}"/>
              </a:ext>
            </a:extLst>
          </p:cNvPr>
          <p:cNvSpPr>
            <a:spLocks noChangeShapeType="1"/>
          </p:cNvSpPr>
          <p:nvPr/>
        </p:nvSpPr>
        <p:spPr bwMode="auto">
          <a:xfrm flipH="1">
            <a:off x="4578350" y="2457450"/>
            <a:ext cx="636588" cy="0"/>
          </a:xfrm>
          <a:prstGeom prst="line">
            <a:avLst/>
          </a:prstGeom>
          <a:noFill/>
          <a:ln w="28575">
            <a:solidFill>
              <a:srgbClr val="FFCCFF"/>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53298" name="Line 50">
            <a:extLst>
              <a:ext uri="{FF2B5EF4-FFF2-40B4-BE49-F238E27FC236}">
                <a16:creationId xmlns:a16="http://schemas.microsoft.com/office/drawing/2014/main" id="{5FD0011B-4B8A-3E4B-FB2B-A5F07E3657DD}"/>
              </a:ext>
            </a:extLst>
          </p:cNvPr>
          <p:cNvSpPr>
            <a:spLocks noChangeShapeType="1"/>
          </p:cNvSpPr>
          <p:nvPr/>
        </p:nvSpPr>
        <p:spPr bwMode="auto">
          <a:xfrm flipH="1" flipV="1">
            <a:off x="2693988" y="3900489"/>
            <a:ext cx="2527300" cy="3175"/>
          </a:xfrm>
          <a:prstGeom prst="line">
            <a:avLst/>
          </a:prstGeom>
          <a:noFill/>
          <a:ln w="28575">
            <a:solidFill>
              <a:srgbClr val="FFCCFF"/>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53300" name="Rectangle 52">
            <a:extLst>
              <a:ext uri="{FF2B5EF4-FFF2-40B4-BE49-F238E27FC236}">
                <a16:creationId xmlns:a16="http://schemas.microsoft.com/office/drawing/2014/main" id="{767F007D-455E-4E29-CB74-F7D77AABEE4C}"/>
              </a:ext>
            </a:extLst>
          </p:cNvPr>
          <p:cNvSpPr>
            <a:spLocks noChangeArrowheads="1"/>
          </p:cNvSpPr>
          <p:nvPr/>
        </p:nvSpPr>
        <p:spPr bwMode="auto">
          <a:xfrm>
            <a:off x="2781300" y="2298700"/>
            <a:ext cx="698500" cy="279400"/>
          </a:xfrm>
          <a:prstGeom prst="rect">
            <a:avLst/>
          </a:prstGeom>
          <a:solidFill>
            <a:schemeClr val="fo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53301" name="Rectangle 53">
            <a:extLst>
              <a:ext uri="{FF2B5EF4-FFF2-40B4-BE49-F238E27FC236}">
                <a16:creationId xmlns:a16="http://schemas.microsoft.com/office/drawing/2014/main" id="{71BFCA89-0BB9-D767-A91A-86B176F744D3}"/>
              </a:ext>
            </a:extLst>
          </p:cNvPr>
          <p:cNvSpPr>
            <a:spLocks noChangeArrowheads="1"/>
          </p:cNvSpPr>
          <p:nvPr/>
        </p:nvSpPr>
        <p:spPr bwMode="auto">
          <a:xfrm>
            <a:off x="7416800" y="2324100"/>
            <a:ext cx="698500" cy="279400"/>
          </a:xfrm>
          <a:prstGeom prst="rect">
            <a:avLst/>
          </a:prstGeom>
          <a:solidFill>
            <a:schemeClr val="fo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53305" name="Line 57">
            <a:extLst>
              <a:ext uri="{FF2B5EF4-FFF2-40B4-BE49-F238E27FC236}">
                <a16:creationId xmlns:a16="http://schemas.microsoft.com/office/drawing/2014/main" id="{4A530E4F-32F1-66C7-EB7C-C03D53F97ACC}"/>
              </a:ext>
            </a:extLst>
          </p:cNvPr>
          <p:cNvSpPr>
            <a:spLocks noChangeShapeType="1"/>
          </p:cNvSpPr>
          <p:nvPr/>
        </p:nvSpPr>
        <p:spPr bwMode="auto">
          <a:xfrm flipH="1">
            <a:off x="6610350" y="2457450"/>
            <a:ext cx="827088" cy="0"/>
          </a:xfrm>
          <a:prstGeom prst="line">
            <a:avLst/>
          </a:prstGeom>
          <a:noFill/>
          <a:ln w="28575">
            <a:solidFill>
              <a:srgbClr val="FFCCFF"/>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grpSp>
        <p:nvGrpSpPr>
          <p:cNvPr id="53306" name="Group 58">
            <a:extLst>
              <a:ext uri="{FF2B5EF4-FFF2-40B4-BE49-F238E27FC236}">
                <a16:creationId xmlns:a16="http://schemas.microsoft.com/office/drawing/2014/main" id="{5F5D3B46-7971-3CE1-9E5B-7443769189C2}"/>
              </a:ext>
            </a:extLst>
          </p:cNvPr>
          <p:cNvGrpSpPr>
            <a:grpSpLocks/>
          </p:cNvGrpSpPr>
          <p:nvPr/>
        </p:nvGrpSpPr>
        <p:grpSpPr bwMode="auto">
          <a:xfrm>
            <a:off x="6616700" y="2471739"/>
            <a:ext cx="609600" cy="1457325"/>
            <a:chOff x="2496" y="1549"/>
            <a:chExt cx="384" cy="918"/>
          </a:xfrm>
        </p:grpSpPr>
        <p:sp>
          <p:nvSpPr>
            <p:cNvPr id="53307" name="Line 59">
              <a:extLst>
                <a:ext uri="{FF2B5EF4-FFF2-40B4-BE49-F238E27FC236}">
                  <a16:creationId xmlns:a16="http://schemas.microsoft.com/office/drawing/2014/main" id="{1E3E4603-2FCB-B4E3-DF8D-8F5946D1A1FC}"/>
                </a:ext>
              </a:extLst>
            </p:cNvPr>
            <p:cNvSpPr>
              <a:spLocks noChangeShapeType="1"/>
            </p:cNvSpPr>
            <p:nvPr/>
          </p:nvSpPr>
          <p:spPr bwMode="auto">
            <a:xfrm>
              <a:off x="2692" y="1549"/>
              <a:ext cx="1" cy="918"/>
            </a:xfrm>
            <a:prstGeom prst="line">
              <a:avLst/>
            </a:prstGeom>
            <a:noFill/>
            <a:ln w="28575">
              <a:solidFill>
                <a:srgbClr val="FFCCFF"/>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53308" name="Rectangle 60">
              <a:extLst>
                <a:ext uri="{FF2B5EF4-FFF2-40B4-BE49-F238E27FC236}">
                  <a16:creationId xmlns:a16="http://schemas.microsoft.com/office/drawing/2014/main" id="{8501C1F4-EC6F-D33E-A7A9-7BDE610BAC49}"/>
                </a:ext>
              </a:extLst>
            </p:cNvPr>
            <p:cNvSpPr>
              <a:spLocks noChangeArrowheads="1"/>
            </p:cNvSpPr>
            <p:nvPr/>
          </p:nvSpPr>
          <p:spPr bwMode="auto">
            <a:xfrm>
              <a:off x="2592" y="1776"/>
              <a:ext cx="192" cy="43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53309" name="Freeform 61">
              <a:extLst>
                <a:ext uri="{FF2B5EF4-FFF2-40B4-BE49-F238E27FC236}">
                  <a16:creationId xmlns:a16="http://schemas.microsoft.com/office/drawing/2014/main" id="{84678094-D0DC-7069-E43E-17071D040A87}"/>
                </a:ext>
              </a:extLst>
            </p:cNvPr>
            <p:cNvSpPr>
              <a:spLocks/>
            </p:cNvSpPr>
            <p:nvPr/>
          </p:nvSpPr>
          <p:spPr bwMode="auto">
            <a:xfrm>
              <a:off x="2496" y="1824"/>
              <a:ext cx="384" cy="336"/>
            </a:xfrm>
            <a:custGeom>
              <a:avLst/>
              <a:gdLst>
                <a:gd name="T0" fmla="*/ 0 w 384"/>
                <a:gd name="T1" fmla="*/ 336 h 336"/>
                <a:gd name="T2" fmla="*/ 96 w 384"/>
                <a:gd name="T3" fmla="*/ 336 h 336"/>
                <a:gd name="T4" fmla="*/ 288 w 384"/>
                <a:gd name="T5" fmla="*/ 0 h 336"/>
                <a:gd name="T6" fmla="*/ 384 w 384"/>
                <a:gd name="T7" fmla="*/ 0 h 336"/>
              </a:gdLst>
              <a:ahLst/>
              <a:cxnLst>
                <a:cxn ang="0">
                  <a:pos x="T0" y="T1"/>
                </a:cxn>
                <a:cxn ang="0">
                  <a:pos x="T2" y="T3"/>
                </a:cxn>
                <a:cxn ang="0">
                  <a:pos x="T4" y="T5"/>
                </a:cxn>
                <a:cxn ang="0">
                  <a:pos x="T6" y="T7"/>
                </a:cxn>
              </a:cxnLst>
              <a:rect l="0" t="0" r="r" b="b"/>
              <a:pathLst>
                <a:path w="384" h="336">
                  <a:moveTo>
                    <a:pt x="0" y="336"/>
                  </a:moveTo>
                  <a:lnTo>
                    <a:pt x="96" y="336"/>
                  </a:lnTo>
                  <a:lnTo>
                    <a:pt x="288" y="0"/>
                  </a:lnTo>
                  <a:lnTo>
                    <a:pt x="384" y="0"/>
                  </a:lnTo>
                </a:path>
              </a:pathLst>
            </a:custGeom>
            <a:noFill/>
            <a:ln w="28575" cmpd="sng">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53304"/>
                                        </p:tgtEl>
                                        <p:attrNameLst>
                                          <p:attrName>style.visibility</p:attrName>
                                        </p:attrNameLst>
                                      </p:cBhvr>
                                      <p:to>
                                        <p:strVal val="visible"/>
                                      </p:to>
                                    </p:set>
                                    <p:anim calcmode="lin" valueType="num">
                                      <p:cBhvr>
                                        <p:cTn id="7" dur="500" fill="hold"/>
                                        <p:tgtEl>
                                          <p:spTgt spid="53304"/>
                                        </p:tgtEl>
                                        <p:attrNameLst>
                                          <p:attrName>ppt_w</p:attrName>
                                        </p:attrNameLst>
                                      </p:cBhvr>
                                      <p:tavLst>
                                        <p:tav tm="0">
                                          <p:val>
                                            <p:fltVal val="0"/>
                                          </p:val>
                                        </p:tav>
                                        <p:tav tm="100000">
                                          <p:val>
                                            <p:strVal val="#ppt_w"/>
                                          </p:val>
                                        </p:tav>
                                      </p:tavLst>
                                    </p:anim>
                                    <p:anim calcmode="lin" valueType="num">
                                      <p:cBhvr>
                                        <p:cTn id="8" dur="500" fill="hold"/>
                                        <p:tgtEl>
                                          <p:spTgt spid="53304"/>
                                        </p:tgtEl>
                                        <p:attrNameLst>
                                          <p:attrName>ppt_h</p:attrName>
                                        </p:attrNameLst>
                                      </p:cBhvr>
                                      <p:tavLst>
                                        <p:tav tm="0">
                                          <p:val>
                                            <p:fltVal val="0"/>
                                          </p:val>
                                        </p:tav>
                                        <p:tav tm="100000">
                                          <p:val>
                                            <p:strVal val="#ppt_h"/>
                                          </p:val>
                                        </p:tav>
                                      </p:tavLst>
                                    </p:anim>
                                  </p:childTnLst>
                                  <p:subTnLst>
                                    <p:set>
                                      <p:cBhvr override="childStyle">
                                        <p:cTn dur="1" fill="hold" display="0" masterRel="nextClick" afterEffect="1"/>
                                        <p:tgtEl>
                                          <p:spTgt spid="53304"/>
                                        </p:tgtEl>
                                        <p:attrNameLst>
                                          <p:attrName>style.visibility</p:attrName>
                                        </p:attrNameLst>
                                      </p:cBhvr>
                                      <p:to>
                                        <p:strVal val="hidden"/>
                                      </p:to>
                                    </p:set>
                                  </p:sub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nodeType="clickEffect">
                                  <p:stCondLst>
                                    <p:cond delay="0"/>
                                  </p:stCondLst>
                                  <p:childTnLst>
                                    <p:set>
                                      <p:cBhvr>
                                        <p:cTn id="12" dur="1" fill="hold">
                                          <p:stCondLst>
                                            <p:cond delay="0"/>
                                          </p:stCondLst>
                                        </p:cTn>
                                        <p:tgtEl>
                                          <p:spTgt spid="53306"/>
                                        </p:tgtEl>
                                        <p:attrNameLst>
                                          <p:attrName>style.visibility</p:attrName>
                                        </p:attrNameLst>
                                      </p:cBhvr>
                                      <p:to>
                                        <p:strVal val="visible"/>
                                      </p:to>
                                    </p:set>
                                    <p:anim calcmode="lin" valueType="num">
                                      <p:cBhvr>
                                        <p:cTn id="13" dur="500" fill="hold"/>
                                        <p:tgtEl>
                                          <p:spTgt spid="53306"/>
                                        </p:tgtEl>
                                        <p:attrNameLst>
                                          <p:attrName>ppt_w</p:attrName>
                                        </p:attrNameLst>
                                      </p:cBhvr>
                                      <p:tavLst>
                                        <p:tav tm="0">
                                          <p:val>
                                            <p:fltVal val="0"/>
                                          </p:val>
                                        </p:tav>
                                        <p:tav tm="100000">
                                          <p:val>
                                            <p:strVal val="#ppt_w"/>
                                          </p:val>
                                        </p:tav>
                                      </p:tavLst>
                                    </p:anim>
                                    <p:anim calcmode="lin" valueType="num">
                                      <p:cBhvr>
                                        <p:cTn id="14" dur="500" fill="hold"/>
                                        <p:tgtEl>
                                          <p:spTgt spid="5330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Freeform 3">
            <a:extLst>
              <a:ext uri="{FF2B5EF4-FFF2-40B4-BE49-F238E27FC236}">
                <a16:creationId xmlns:a16="http://schemas.microsoft.com/office/drawing/2014/main" id="{DDF52AAB-A733-355F-DD14-E1D29F6FF695}"/>
              </a:ext>
            </a:extLst>
          </p:cNvPr>
          <p:cNvSpPr>
            <a:spLocks/>
          </p:cNvSpPr>
          <p:nvPr/>
        </p:nvSpPr>
        <p:spPr bwMode="auto">
          <a:xfrm>
            <a:off x="3910014" y="2011363"/>
            <a:ext cx="4346575" cy="3390900"/>
          </a:xfrm>
          <a:custGeom>
            <a:avLst/>
            <a:gdLst>
              <a:gd name="T0" fmla="*/ 0 w 5476"/>
              <a:gd name="T1" fmla="*/ 4253 h 4273"/>
              <a:gd name="T2" fmla="*/ 41 w 5476"/>
              <a:gd name="T3" fmla="*/ 4273 h 4273"/>
              <a:gd name="T4" fmla="*/ 465 w 5476"/>
              <a:gd name="T5" fmla="*/ 3402 h 4273"/>
              <a:gd name="T6" fmla="*/ 953 w 5476"/>
              <a:gd name="T7" fmla="*/ 2457 h 4273"/>
              <a:gd name="T8" fmla="*/ 1438 w 5476"/>
              <a:gd name="T9" fmla="*/ 1450 h 4273"/>
              <a:gd name="T10" fmla="*/ 1418 w 5476"/>
              <a:gd name="T11" fmla="*/ 1435 h 4273"/>
              <a:gd name="T12" fmla="*/ 1438 w 5476"/>
              <a:gd name="T13" fmla="*/ 1450 h 4273"/>
              <a:gd name="T14" fmla="*/ 1544 w 5476"/>
              <a:gd name="T15" fmla="*/ 1260 h 4273"/>
              <a:gd name="T16" fmla="*/ 1670 w 5476"/>
              <a:gd name="T17" fmla="*/ 1030 h 4273"/>
              <a:gd name="T18" fmla="*/ 1677 w 5476"/>
              <a:gd name="T19" fmla="*/ 1030 h 4273"/>
              <a:gd name="T20" fmla="*/ 1742 w 5476"/>
              <a:gd name="T21" fmla="*/ 891 h 4273"/>
              <a:gd name="T22" fmla="*/ 1713 w 5476"/>
              <a:gd name="T23" fmla="*/ 877 h 4273"/>
              <a:gd name="T24" fmla="*/ 1735 w 5476"/>
              <a:gd name="T25" fmla="*/ 891 h 4273"/>
              <a:gd name="T26" fmla="*/ 1812 w 5476"/>
              <a:gd name="T27" fmla="*/ 777 h 4273"/>
              <a:gd name="T28" fmla="*/ 1791 w 5476"/>
              <a:gd name="T29" fmla="*/ 763 h 4273"/>
              <a:gd name="T30" fmla="*/ 1812 w 5476"/>
              <a:gd name="T31" fmla="*/ 785 h 4273"/>
              <a:gd name="T32" fmla="*/ 1863 w 5476"/>
              <a:gd name="T33" fmla="*/ 720 h 4273"/>
              <a:gd name="T34" fmla="*/ 1863 w 5476"/>
              <a:gd name="T35" fmla="*/ 713 h 4273"/>
              <a:gd name="T36" fmla="*/ 1926 w 5476"/>
              <a:gd name="T37" fmla="*/ 621 h 4273"/>
              <a:gd name="T38" fmla="*/ 1904 w 5476"/>
              <a:gd name="T39" fmla="*/ 606 h 4273"/>
              <a:gd name="T40" fmla="*/ 1926 w 5476"/>
              <a:gd name="T41" fmla="*/ 624 h 4273"/>
              <a:gd name="T42" fmla="*/ 2030 w 5476"/>
              <a:gd name="T43" fmla="*/ 490 h 4273"/>
              <a:gd name="T44" fmla="*/ 2009 w 5476"/>
              <a:gd name="T45" fmla="*/ 468 h 4273"/>
              <a:gd name="T46" fmla="*/ 2023 w 5476"/>
              <a:gd name="T47" fmla="*/ 490 h 4273"/>
              <a:gd name="T48" fmla="*/ 2187 w 5476"/>
              <a:gd name="T49" fmla="*/ 394 h 4273"/>
              <a:gd name="T50" fmla="*/ 2173 w 5476"/>
              <a:gd name="T51" fmla="*/ 374 h 4273"/>
              <a:gd name="T52" fmla="*/ 2187 w 5476"/>
              <a:gd name="T53" fmla="*/ 402 h 4273"/>
              <a:gd name="T54" fmla="*/ 2357 w 5476"/>
              <a:gd name="T55" fmla="*/ 330 h 4273"/>
              <a:gd name="T56" fmla="*/ 2342 w 5476"/>
              <a:gd name="T57" fmla="*/ 300 h 4273"/>
              <a:gd name="T58" fmla="*/ 2349 w 5476"/>
              <a:gd name="T59" fmla="*/ 330 h 4273"/>
              <a:gd name="T60" fmla="*/ 2794 w 5476"/>
              <a:gd name="T61" fmla="*/ 267 h 4273"/>
              <a:gd name="T62" fmla="*/ 2787 w 5476"/>
              <a:gd name="T63" fmla="*/ 238 h 4273"/>
              <a:gd name="T64" fmla="*/ 2787 w 5476"/>
              <a:gd name="T65" fmla="*/ 267 h 4273"/>
              <a:gd name="T66" fmla="*/ 3697 w 5476"/>
              <a:gd name="T67" fmla="*/ 216 h 4273"/>
              <a:gd name="T68" fmla="*/ 5476 w 5476"/>
              <a:gd name="T69" fmla="*/ 55 h 4273"/>
              <a:gd name="T70" fmla="*/ 5476 w 5476"/>
              <a:gd name="T71" fmla="*/ 0 h 4273"/>
              <a:gd name="T72" fmla="*/ 3697 w 5476"/>
              <a:gd name="T73" fmla="*/ 157 h 4273"/>
              <a:gd name="T74" fmla="*/ 2787 w 5476"/>
              <a:gd name="T75" fmla="*/ 208 h 4273"/>
              <a:gd name="T76" fmla="*/ 2342 w 5476"/>
              <a:gd name="T77" fmla="*/ 271 h 4273"/>
              <a:gd name="T78" fmla="*/ 2335 w 5476"/>
              <a:gd name="T79" fmla="*/ 278 h 4273"/>
              <a:gd name="T80" fmla="*/ 2166 w 5476"/>
              <a:gd name="T81" fmla="*/ 352 h 4273"/>
              <a:gd name="T82" fmla="*/ 2158 w 5476"/>
              <a:gd name="T83" fmla="*/ 352 h 4273"/>
              <a:gd name="T84" fmla="*/ 1998 w 5476"/>
              <a:gd name="T85" fmla="*/ 446 h 4273"/>
              <a:gd name="T86" fmla="*/ 1991 w 5476"/>
              <a:gd name="T87" fmla="*/ 453 h 4273"/>
              <a:gd name="T88" fmla="*/ 1884 w 5476"/>
              <a:gd name="T89" fmla="*/ 591 h 4273"/>
              <a:gd name="T90" fmla="*/ 1820 w 5476"/>
              <a:gd name="T91" fmla="*/ 683 h 4273"/>
              <a:gd name="T92" fmla="*/ 1841 w 5476"/>
              <a:gd name="T93" fmla="*/ 698 h 4273"/>
              <a:gd name="T94" fmla="*/ 1820 w 5476"/>
              <a:gd name="T95" fmla="*/ 683 h 4273"/>
              <a:gd name="T96" fmla="*/ 1771 w 5476"/>
              <a:gd name="T97" fmla="*/ 748 h 4273"/>
              <a:gd name="T98" fmla="*/ 1692 w 5476"/>
              <a:gd name="T99" fmla="*/ 862 h 4273"/>
              <a:gd name="T100" fmla="*/ 1692 w 5476"/>
              <a:gd name="T101" fmla="*/ 869 h 4273"/>
              <a:gd name="T102" fmla="*/ 1630 w 5476"/>
              <a:gd name="T103" fmla="*/ 1008 h 4273"/>
              <a:gd name="T104" fmla="*/ 1652 w 5476"/>
              <a:gd name="T105" fmla="*/ 1015 h 4273"/>
              <a:gd name="T106" fmla="*/ 1630 w 5476"/>
              <a:gd name="T107" fmla="*/ 1000 h 4273"/>
              <a:gd name="T108" fmla="*/ 1502 w 5476"/>
              <a:gd name="T109" fmla="*/ 1230 h 4273"/>
              <a:gd name="T110" fmla="*/ 1396 w 5476"/>
              <a:gd name="T111" fmla="*/ 1420 h 4273"/>
              <a:gd name="T112" fmla="*/ 1396 w 5476"/>
              <a:gd name="T113" fmla="*/ 1427 h 4273"/>
              <a:gd name="T114" fmla="*/ 910 w 5476"/>
              <a:gd name="T115" fmla="*/ 2435 h 4273"/>
              <a:gd name="T116" fmla="*/ 421 w 5476"/>
              <a:gd name="T117" fmla="*/ 3380 h 4273"/>
              <a:gd name="T118" fmla="*/ 0 w 5476"/>
              <a:gd name="T119" fmla="*/ 4253 h 4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476" h="4273">
                <a:moveTo>
                  <a:pt x="0" y="4253"/>
                </a:moveTo>
                <a:lnTo>
                  <a:pt x="41" y="4273"/>
                </a:lnTo>
                <a:lnTo>
                  <a:pt x="465" y="3402"/>
                </a:lnTo>
                <a:lnTo>
                  <a:pt x="953" y="2457"/>
                </a:lnTo>
                <a:lnTo>
                  <a:pt x="1438" y="1450"/>
                </a:lnTo>
                <a:lnTo>
                  <a:pt x="1418" y="1435"/>
                </a:lnTo>
                <a:lnTo>
                  <a:pt x="1438" y="1450"/>
                </a:lnTo>
                <a:lnTo>
                  <a:pt x="1544" y="1260"/>
                </a:lnTo>
                <a:lnTo>
                  <a:pt x="1670" y="1030"/>
                </a:lnTo>
                <a:lnTo>
                  <a:pt x="1677" y="1030"/>
                </a:lnTo>
                <a:lnTo>
                  <a:pt x="1742" y="891"/>
                </a:lnTo>
                <a:lnTo>
                  <a:pt x="1713" y="877"/>
                </a:lnTo>
                <a:lnTo>
                  <a:pt x="1735" y="891"/>
                </a:lnTo>
                <a:lnTo>
                  <a:pt x="1812" y="777"/>
                </a:lnTo>
                <a:lnTo>
                  <a:pt x="1791" y="763"/>
                </a:lnTo>
                <a:lnTo>
                  <a:pt x="1812" y="785"/>
                </a:lnTo>
                <a:lnTo>
                  <a:pt x="1863" y="720"/>
                </a:lnTo>
                <a:lnTo>
                  <a:pt x="1863" y="713"/>
                </a:lnTo>
                <a:lnTo>
                  <a:pt x="1926" y="621"/>
                </a:lnTo>
                <a:lnTo>
                  <a:pt x="1904" y="606"/>
                </a:lnTo>
                <a:lnTo>
                  <a:pt x="1926" y="624"/>
                </a:lnTo>
                <a:lnTo>
                  <a:pt x="2030" y="490"/>
                </a:lnTo>
                <a:lnTo>
                  <a:pt x="2009" y="468"/>
                </a:lnTo>
                <a:lnTo>
                  <a:pt x="2023" y="490"/>
                </a:lnTo>
                <a:lnTo>
                  <a:pt x="2187" y="394"/>
                </a:lnTo>
                <a:lnTo>
                  <a:pt x="2173" y="374"/>
                </a:lnTo>
                <a:lnTo>
                  <a:pt x="2187" y="402"/>
                </a:lnTo>
                <a:lnTo>
                  <a:pt x="2357" y="330"/>
                </a:lnTo>
                <a:lnTo>
                  <a:pt x="2342" y="300"/>
                </a:lnTo>
                <a:lnTo>
                  <a:pt x="2349" y="330"/>
                </a:lnTo>
                <a:lnTo>
                  <a:pt x="2794" y="267"/>
                </a:lnTo>
                <a:lnTo>
                  <a:pt x="2787" y="238"/>
                </a:lnTo>
                <a:lnTo>
                  <a:pt x="2787" y="267"/>
                </a:lnTo>
                <a:lnTo>
                  <a:pt x="3697" y="216"/>
                </a:lnTo>
                <a:lnTo>
                  <a:pt x="5476" y="55"/>
                </a:lnTo>
                <a:lnTo>
                  <a:pt x="5476" y="0"/>
                </a:lnTo>
                <a:lnTo>
                  <a:pt x="3697" y="157"/>
                </a:lnTo>
                <a:lnTo>
                  <a:pt x="2787" y="208"/>
                </a:lnTo>
                <a:lnTo>
                  <a:pt x="2342" y="271"/>
                </a:lnTo>
                <a:lnTo>
                  <a:pt x="2335" y="278"/>
                </a:lnTo>
                <a:lnTo>
                  <a:pt x="2166" y="352"/>
                </a:lnTo>
                <a:lnTo>
                  <a:pt x="2158" y="352"/>
                </a:lnTo>
                <a:lnTo>
                  <a:pt x="1998" y="446"/>
                </a:lnTo>
                <a:lnTo>
                  <a:pt x="1991" y="453"/>
                </a:lnTo>
                <a:lnTo>
                  <a:pt x="1884" y="591"/>
                </a:lnTo>
                <a:lnTo>
                  <a:pt x="1820" y="683"/>
                </a:lnTo>
                <a:lnTo>
                  <a:pt x="1841" y="698"/>
                </a:lnTo>
                <a:lnTo>
                  <a:pt x="1820" y="683"/>
                </a:lnTo>
                <a:lnTo>
                  <a:pt x="1771" y="748"/>
                </a:lnTo>
                <a:lnTo>
                  <a:pt x="1692" y="862"/>
                </a:lnTo>
                <a:lnTo>
                  <a:pt x="1692" y="869"/>
                </a:lnTo>
                <a:lnTo>
                  <a:pt x="1630" y="1008"/>
                </a:lnTo>
                <a:lnTo>
                  <a:pt x="1652" y="1015"/>
                </a:lnTo>
                <a:lnTo>
                  <a:pt x="1630" y="1000"/>
                </a:lnTo>
                <a:lnTo>
                  <a:pt x="1502" y="1230"/>
                </a:lnTo>
                <a:lnTo>
                  <a:pt x="1396" y="1420"/>
                </a:lnTo>
                <a:lnTo>
                  <a:pt x="1396" y="1427"/>
                </a:lnTo>
                <a:lnTo>
                  <a:pt x="910" y="2435"/>
                </a:lnTo>
                <a:lnTo>
                  <a:pt x="421" y="3380"/>
                </a:lnTo>
                <a:lnTo>
                  <a:pt x="0" y="4253"/>
                </a:lnTo>
                <a:close/>
              </a:path>
            </a:pathLst>
          </a:custGeom>
          <a:solidFill>
            <a:schemeClr val="hlink"/>
          </a:solidFill>
          <a:ln w="11113">
            <a:solidFill>
              <a:schemeClr val="hlink"/>
            </a:solidFill>
            <a:prstDash val="solid"/>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grpSp>
        <p:nvGrpSpPr>
          <p:cNvPr id="4102" name="Group 6">
            <a:extLst>
              <a:ext uri="{FF2B5EF4-FFF2-40B4-BE49-F238E27FC236}">
                <a16:creationId xmlns:a16="http://schemas.microsoft.com/office/drawing/2014/main" id="{1385AFF7-2789-8C17-370F-A589D76BADA1}"/>
              </a:ext>
            </a:extLst>
          </p:cNvPr>
          <p:cNvGrpSpPr>
            <a:grpSpLocks/>
          </p:cNvGrpSpPr>
          <p:nvPr/>
        </p:nvGrpSpPr>
        <p:grpSpPr bwMode="auto">
          <a:xfrm>
            <a:off x="3703639" y="1517651"/>
            <a:ext cx="117475" cy="4119563"/>
            <a:chOff x="1373" y="677"/>
            <a:chExt cx="74" cy="2595"/>
          </a:xfrm>
        </p:grpSpPr>
        <p:sp>
          <p:nvSpPr>
            <p:cNvPr id="4100" name="Freeform 4">
              <a:extLst>
                <a:ext uri="{FF2B5EF4-FFF2-40B4-BE49-F238E27FC236}">
                  <a16:creationId xmlns:a16="http://schemas.microsoft.com/office/drawing/2014/main" id="{AEB67728-96D5-85E1-BA78-A0F5C8055C57}"/>
                </a:ext>
              </a:extLst>
            </p:cNvPr>
            <p:cNvSpPr>
              <a:spLocks/>
            </p:cNvSpPr>
            <p:nvPr/>
          </p:nvSpPr>
          <p:spPr bwMode="auto">
            <a:xfrm>
              <a:off x="1402" y="745"/>
              <a:ext cx="12" cy="2527"/>
            </a:xfrm>
            <a:custGeom>
              <a:avLst/>
              <a:gdLst>
                <a:gd name="T0" fmla="*/ 21 w 23"/>
                <a:gd name="T1" fmla="*/ 0 h 5053"/>
                <a:gd name="T2" fmla="*/ 0 w 23"/>
                <a:gd name="T3" fmla="*/ 0 h 5053"/>
                <a:gd name="T4" fmla="*/ 2 w 23"/>
                <a:gd name="T5" fmla="*/ 5053 h 5053"/>
                <a:gd name="T6" fmla="*/ 23 w 23"/>
                <a:gd name="T7" fmla="*/ 5053 h 5053"/>
                <a:gd name="T8" fmla="*/ 21 w 23"/>
                <a:gd name="T9" fmla="*/ 0 h 5053"/>
              </a:gdLst>
              <a:ahLst/>
              <a:cxnLst>
                <a:cxn ang="0">
                  <a:pos x="T0" y="T1"/>
                </a:cxn>
                <a:cxn ang="0">
                  <a:pos x="T2" y="T3"/>
                </a:cxn>
                <a:cxn ang="0">
                  <a:pos x="T4" y="T5"/>
                </a:cxn>
                <a:cxn ang="0">
                  <a:pos x="T6" y="T7"/>
                </a:cxn>
                <a:cxn ang="0">
                  <a:pos x="T8" y="T9"/>
                </a:cxn>
              </a:cxnLst>
              <a:rect l="0" t="0" r="r" b="b"/>
              <a:pathLst>
                <a:path w="23" h="5053">
                  <a:moveTo>
                    <a:pt x="21" y="0"/>
                  </a:moveTo>
                  <a:lnTo>
                    <a:pt x="0" y="0"/>
                  </a:lnTo>
                  <a:lnTo>
                    <a:pt x="2" y="5053"/>
                  </a:lnTo>
                  <a:lnTo>
                    <a:pt x="23" y="5053"/>
                  </a:lnTo>
                  <a:lnTo>
                    <a:pt x="21" y="0"/>
                  </a:lnTo>
                  <a:close/>
                </a:path>
              </a:pathLst>
            </a:custGeom>
            <a:solidFill>
              <a:srgbClr val="FFCCFF"/>
            </a:solidFill>
            <a:ln w="9525">
              <a:solidFill>
                <a:srgbClr val="FFCCFF"/>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101" name="Freeform 5">
              <a:extLst>
                <a:ext uri="{FF2B5EF4-FFF2-40B4-BE49-F238E27FC236}">
                  <a16:creationId xmlns:a16="http://schemas.microsoft.com/office/drawing/2014/main" id="{73BC45E8-33EC-A610-3F29-5033274EC21F}"/>
                </a:ext>
              </a:extLst>
            </p:cNvPr>
            <p:cNvSpPr>
              <a:spLocks/>
            </p:cNvSpPr>
            <p:nvPr/>
          </p:nvSpPr>
          <p:spPr bwMode="auto">
            <a:xfrm>
              <a:off x="1373" y="677"/>
              <a:ext cx="74" cy="76"/>
            </a:xfrm>
            <a:custGeom>
              <a:avLst/>
              <a:gdLst>
                <a:gd name="T0" fmla="*/ 148 w 148"/>
                <a:gd name="T1" fmla="*/ 151 h 151"/>
                <a:gd name="T2" fmla="*/ 69 w 148"/>
                <a:gd name="T3" fmla="*/ 0 h 151"/>
                <a:gd name="T4" fmla="*/ 0 w 148"/>
                <a:gd name="T5" fmla="*/ 151 h 151"/>
                <a:gd name="T6" fmla="*/ 148 w 148"/>
                <a:gd name="T7" fmla="*/ 151 h 151"/>
              </a:gdLst>
              <a:ahLst/>
              <a:cxnLst>
                <a:cxn ang="0">
                  <a:pos x="T0" y="T1"/>
                </a:cxn>
                <a:cxn ang="0">
                  <a:pos x="T2" y="T3"/>
                </a:cxn>
                <a:cxn ang="0">
                  <a:pos x="T4" y="T5"/>
                </a:cxn>
                <a:cxn ang="0">
                  <a:pos x="T6" y="T7"/>
                </a:cxn>
              </a:cxnLst>
              <a:rect l="0" t="0" r="r" b="b"/>
              <a:pathLst>
                <a:path w="148" h="151">
                  <a:moveTo>
                    <a:pt x="148" y="151"/>
                  </a:moveTo>
                  <a:lnTo>
                    <a:pt x="69" y="0"/>
                  </a:lnTo>
                  <a:lnTo>
                    <a:pt x="0" y="151"/>
                  </a:lnTo>
                  <a:lnTo>
                    <a:pt x="148" y="151"/>
                  </a:lnTo>
                  <a:close/>
                </a:path>
              </a:pathLst>
            </a:custGeom>
            <a:solidFill>
              <a:srgbClr val="FFCCFF"/>
            </a:solidFill>
            <a:ln w="9525">
              <a:solidFill>
                <a:srgbClr val="FFCCFF"/>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grpSp>
      <p:grpSp>
        <p:nvGrpSpPr>
          <p:cNvPr id="4105" name="Group 9">
            <a:extLst>
              <a:ext uri="{FF2B5EF4-FFF2-40B4-BE49-F238E27FC236}">
                <a16:creationId xmlns:a16="http://schemas.microsoft.com/office/drawing/2014/main" id="{F2A33E91-D679-1E49-4554-8EAB7353A7F3}"/>
              </a:ext>
            </a:extLst>
          </p:cNvPr>
          <p:cNvGrpSpPr>
            <a:grpSpLocks/>
          </p:cNvGrpSpPr>
          <p:nvPr/>
        </p:nvGrpSpPr>
        <p:grpSpPr bwMode="auto">
          <a:xfrm>
            <a:off x="3757613" y="5580063"/>
            <a:ext cx="4875212" cy="119062"/>
            <a:chOff x="1407" y="3236"/>
            <a:chExt cx="3071" cy="75"/>
          </a:xfrm>
        </p:grpSpPr>
        <p:sp>
          <p:nvSpPr>
            <p:cNvPr id="4103" name="Freeform 7">
              <a:extLst>
                <a:ext uri="{FF2B5EF4-FFF2-40B4-BE49-F238E27FC236}">
                  <a16:creationId xmlns:a16="http://schemas.microsoft.com/office/drawing/2014/main" id="{B5EE268B-511C-C790-1717-27A59B4E1561}"/>
                </a:ext>
              </a:extLst>
            </p:cNvPr>
            <p:cNvSpPr>
              <a:spLocks/>
            </p:cNvSpPr>
            <p:nvPr/>
          </p:nvSpPr>
          <p:spPr bwMode="auto">
            <a:xfrm>
              <a:off x="1407" y="3267"/>
              <a:ext cx="3004" cy="13"/>
            </a:xfrm>
            <a:custGeom>
              <a:avLst/>
              <a:gdLst>
                <a:gd name="T0" fmla="*/ 0 w 6008"/>
                <a:gd name="T1" fmla="*/ 0 h 26"/>
                <a:gd name="T2" fmla="*/ 0 w 6008"/>
                <a:gd name="T3" fmla="*/ 22 h 26"/>
                <a:gd name="T4" fmla="*/ 6008 w 6008"/>
                <a:gd name="T5" fmla="*/ 26 h 26"/>
                <a:gd name="T6" fmla="*/ 6008 w 6008"/>
                <a:gd name="T7" fmla="*/ 4 h 26"/>
                <a:gd name="T8" fmla="*/ 0 w 6008"/>
                <a:gd name="T9" fmla="*/ 0 h 26"/>
              </a:gdLst>
              <a:ahLst/>
              <a:cxnLst>
                <a:cxn ang="0">
                  <a:pos x="T0" y="T1"/>
                </a:cxn>
                <a:cxn ang="0">
                  <a:pos x="T2" y="T3"/>
                </a:cxn>
                <a:cxn ang="0">
                  <a:pos x="T4" y="T5"/>
                </a:cxn>
                <a:cxn ang="0">
                  <a:pos x="T6" y="T7"/>
                </a:cxn>
                <a:cxn ang="0">
                  <a:pos x="T8" y="T9"/>
                </a:cxn>
              </a:cxnLst>
              <a:rect l="0" t="0" r="r" b="b"/>
              <a:pathLst>
                <a:path w="6008" h="26">
                  <a:moveTo>
                    <a:pt x="0" y="0"/>
                  </a:moveTo>
                  <a:lnTo>
                    <a:pt x="0" y="22"/>
                  </a:lnTo>
                  <a:lnTo>
                    <a:pt x="6008" y="26"/>
                  </a:lnTo>
                  <a:lnTo>
                    <a:pt x="6008" y="4"/>
                  </a:lnTo>
                  <a:lnTo>
                    <a:pt x="0" y="0"/>
                  </a:lnTo>
                  <a:close/>
                </a:path>
              </a:pathLst>
            </a:custGeom>
            <a:solidFill>
              <a:srgbClr val="FFCCFF"/>
            </a:solidFill>
            <a:ln w="9525">
              <a:solidFill>
                <a:srgbClr val="FFCCFF"/>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104" name="Freeform 8">
              <a:extLst>
                <a:ext uri="{FF2B5EF4-FFF2-40B4-BE49-F238E27FC236}">
                  <a16:creationId xmlns:a16="http://schemas.microsoft.com/office/drawing/2014/main" id="{2B674F4A-479B-C76F-3692-2101E08744EA}"/>
                </a:ext>
              </a:extLst>
            </p:cNvPr>
            <p:cNvSpPr>
              <a:spLocks/>
            </p:cNvSpPr>
            <p:nvPr/>
          </p:nvSpPr>
          <p:spPr bwMode="auto">
            <a:xfrm>
              <a:off x="4404" y="3236"/>
              <a:ext cx="74" cy="75"/>
            </a:xfrm>
            <a:custGeom>
              <a:avLst/>
              <a:gdLst>
                <a:gd name="T0" fmla="*/ 0 w 150"/>
                <a:gd name="T1" fmla="*/ 149 h 149"/>
                <a:gd name="T2" fmla="*/ 150 w 150"/>
                <a:gd name="T3" fmla="*/ 71 h 149"/>
                <a:gd name="T4" fmla="*/ 0 w 150"/>
                <a:gd name="T5" fmla="*/ 0 h 149"/>
                <a:gd name="T6" fmla="*/ 0 w 150"/>
                <a:gd name="T7" fmla="*/ 149 h 149"/>
              </a:gdLst>
              <a:ahLst/>
              <a:cxnLst>
                <a:cxn ang="0">
                  <a:pos x="T0" y="T1"/>
                </a:cxn>
                <a:cxn ang="0">
                  <a:pos x="T2" y="T3"/>
                </a:cxn>
                <a:cxn ang="0">
                  <a:pos x="T4" y="T5"/>
                </a:cxn>
                <a:cxn ang="0">
                  <a:pos x="T6" y="T7"/>
                </a:cxn>
              </a:cxnLst>
              <a:rect l="0" t="0" r="r" b="b"/>
              <a:pathLst>
                <a:path w="150" h="149">
                  <a:moveTo>
                    <a:pt x="0" y="149"/>
                  </a:moveTo>
                  <a:lnTo>
                    <a:pt x="150" y="71"/>
                  </a:lnTo>
                  <a:lnTo>
                    <a:pt x="0" y="0"/>
                  </a:lnTo>
                  <a:lnTo>
                    <a:pt x="0" y="149"/>
                  </a:lnTo>
                  <a:close/>
                </a:path>
              </a:pathLst>
            </a:custGeom>
            <a:solidFill>
              <a:srgbClr val="FFCCFF"/>
            </a:solidFill>
            <a:ln w="9525">
              <a:solidFill>
                <a:srgbClr val="FFCCFF"/>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grpSp>
      <p:sp>
        <p:nvSpPr>
          <p:cNvPr id="4108" name="Rectangle 12">
            <a:extLst>
              <a:ext uri="{FF2B5EF4-FFF2-40B4-BE49-F238E27FC236}">
                <a16:creationId xmlns:a16="http://schemas.microsoft.com/office/drawing/2014/main" id="{AF57A152-A6B5-E0CE-2B54-B125AE873658}"/>
              </a:ext>
            </a:extLst>
          </p:cNvPr>
          <p:cNvSpPr>
            <a:spLocks noChangeArrowheads="1"/>
          </p:cNvSpPr>
          <p:nvPr/>
        </p:nvSpPr>
        <p:spPr bwMode="auto">
          <a:xfrm rot="16200000">
            <a:off x="3033117" y="2942288"/>
            <a:ext cx="944169"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b="1">
                <a:solidFill>
                  <a:srgbClr val="FFFF66"/>
                </a:solidFill>
                <a:effectLst>
                  <a:outerShdw blurRad="38100" dist="38100" dir="2700000" algn="tl">
                    <a:srgbClr val="000000"/>
                  </a:outerShdw>
                </a:effectLst>
                <a:latin typeface="Bookman Old Style" panose="02050604050505020204" pitchFamily="18" charset="0"/>
              </a:rPr>
              <a:t>Voltage</a:t>
            </a:r>
            <a:endParaRPr lang="en-US" altLang="en-US" sz="2400">
              <a:solidFill>
                <a:srgbClr val="FFFF66"/>
              </a:solidFill>
              <a:effectLst>
                <a:outerShdw blurRad="38100" dist="38100" dir="2700000" algn="tl">
                  <a:srgbClr val="000000"/>
                </a:outerShdw>
              </a:effectLst>
              <a:latin typeface="Bookman Old Style" panose="02050604050505020204" pitchFamily="18" charset="0"/>
            </a:endParaRPr>
          </a:p>
        </p:txBody>
      </p:sp>
      <p:sp>
        <p:nvSpPr>
          <p:cNvPr id="4112" name="Rectangle 16">
            <a:extLst>
              <a:ext uri="{FF2B5EF4-FFF2-40B4-BE49-F238E27FC236}">
                <a16:creationId xmlns:a16="http://schemas.microsoft.com/office/drawing/2014/main" id="{7EF86472-46EA-CDC6-F3E5-20BFC40E8E49}"/>
              </a:ext>
            </a:extLst>
          </p:cNvPr>
          <p:cNvSpPr>
            <a:spLocks noChangeArrowheads="1"/>
          </p:cNvSpPr>
          <p:nvPr/>
        </p:nvSpPr>
        <p:spPr bwMode="auto">
          <a:xfrm>
            <a:off x="5715001" y="5853113"/>
            <a:ext cx="982641"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b="1">
                <a:solidFill>
                  <a:srgbClr val="FFFF66"/>
                </a:solidFill>
                <a:effectLst>
                  <a:outerShdw blurRad="38100" dist="38100" dir="2700000" algn="tl">
                    <a:srgbClr val="000000"/>
                  </a:outerShdw>
                </a:effectLst>
                <a:latin typeface="Bookman Old Style" panose="02050604050505020204" pitchFamily="18" charset="0"/>
              </a:rPr>
              <a:t>Current</a:t>
            </a:r>
            <a:endParaRPr lang="en-US" altLang="en-US" sz="2400">
              <a:solidFill>
                <a:srgbClr val="FFFF66"/>
              </a:solidFill>
              <a:effectLst>
                <a:outerShdw blurRad="38100" dist="38100" dir="2700000" algn="tl">
                  <a:srgbClr val="000000"/>
                </a:outerShdw>
              </a:effectLst>
              <a:latin typeface="Bookman Old Style" panose="02050604050505020204" pitchFamily="18" charset="0"/>
            </a:endParaRPr>
          </a:p>
        </p:txBody>
      </p:sp>
      <p:grpSp>
        <p:nvGrpSpPr>
          <p:cNvPr id="4155" name="Group 59">
            <a:extLst>
              <a:ext uri="{FF2B5EF4-FFF2-40B4-BE49-F238E27FC236}">
                <a16:creationId xmlns:a16="http://schemas.microsoft.com/office/drawing/2014/main" id="{AAEDCA1E-631E-C62A-6B48-3947BA20C8A7}"/>
              </a:ext>
            </a:extLst>
          </p:cNvPr>
          <p:cNvGrpSpPr>
            <a:grpSpLocks/>
          </p:cNvGrpSpPr>
          <p:nvPr/>
        </p:nvGrpSpPr>
        <p:grpSpPr bwMode="auto">
          <a:xfrm>
            <a:off x="4046538" y="4656138"/>
            <a:ext cx="3743324" cy="715962"/>
            <a:chOff x="1589" y="2933"/>
            <a:chExt cx="2358" cy="451"/>
          </a:xfrm>
        </p:grpSpPr>
        <p:sp>
          <p:nvSpPr>
            <p:cNvPr id="4113" name="Oval 17">
              <a:extLst>
                <a:ext uri="{FF2B5EF4-FFF2-40B4-BE49-F238E27FC236}">
                  <a16:creationId xmlns:a16="http://schemas.microsoft.com/office/drawing/2014/main" id="{F3D0BF62-9CAD-A541-B1A6-576D53B3BE69}"/>
                </a:ext>
              </a:extLst>
            </p:cNvPr>
            <p:cNvSpPr>
              <a:spLocks noChangeArrowheads="1"/>
            </p:cNvSpPr>
            <p:nvPr/>
          </p:nvSpPr>
          <p:spPr bwMode="auto">
            <a:xfrm>
              <a:off x="1589" y="3061"/>
              <a:ext cx="117" cy="121"/>
            </a:xfrm>
            <a:prstGeom prst="ellipse">
              <a:avLst/>
            </a:prstGeom>
            <a:solidFill>
              <a:srgbClr val="00CC99"/>
            </a:solidFill>
            <a:ln>
              <a:noFill/>
            </a:ln>
            <a:extLst>
              <a:ext uri="{91240B29-F687-4F45-9708-019B960494DF}">
                <a14:hiddenLine xmlns:a14="http://schemas.microsoft.com/office/drawing/2010/main" w="11113">
                  <a:solidFill>
                    <a:srgbClr val="FFCCFF"/>
                  </a:solidFill>
                  <a:round/>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114" name="Rectangle 18">
              <a:extLst>
                <a:ext uri="{FF2B5EF4-FFF2-40B4-BE49-F238E27FC236}">
                  <a16:creationId xmlns:a16="http://schemas.microsoft.com/office/drawing/2014/main" id="{2FF076D4-668F-3BEB-9389-9F292C34BBF5}"/>
                </a:ext>
              </a:extLst>
            </p:cNvPr>
            <p:cNvSpPr>
              <a:spLocks noChangeArrowheads="1"/>
            </p:cNvSpPr>
            <p:nvPr/>
          </p:nvSpPr>
          <p:spPr bwMode="auto">
            <a:xfrm>
              <a:off x="1922" y="2933"/>
              <a:ext cx="1199" cy="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115" name="Rectangle 19">
              <a:extLst>
                <a:ext uri="{FF2B5EF4-FFF2-40B4-BE49-F238E27FC236}">
                  <a16:creationId xmlns:a16="http://schemas.microsoft.com/office/drawing/2014/main" id="{BA1B989B-2FE2-D0B1-4636-9E6569B01975}"/>
                </a:ext>
              </a:extLst>
            </p:cNvPr>
            <p:cNvSpPr>
              <a:spLocks noChangeArrowheads="1"/>
            </p:cNvSpPr>
            <p:nvPr/>
          </p:nvSpPr>
          <p:spPr bwMode="auto">
            <a:xfrm>
              <a:off x="1992" y="2977"/>
              <a:ext cx="1156"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116" name="Rectangle 20">
              <a:extLst>
                <a:ext uri="{FF2B5EF4-FFF2-40B4-BE49-F238E27FC236}">
                  <a16:creationId xmlns:a16="http://schemas.microsoft.com/office/drawing/2014/main" id="{BDA07863-296D-273A-BDB1-C321B10E5F5F}"/>
                </a:ext>
              </a:extLst>
            </p:cNvPr>
            <p:cNvSpPr>
              <a:spLocks noChangeArrowheads="1"/>
            </p:cNvSpPr>
            <p:nvPr/>
          </p:nvSpPr>
          <p:spPr bwMode="auto">
            <a:xfrm>
              <a:off x="1992" y="2986"/>
              <a:ext cx="1264" cy="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b="1">
                  <a:solidFill>
                    <a:srgbClr val="FFFF66"/>
                  </a:solidFill>
                  <a:effectLst>
                    <a:outerShdw blurRad="38100" dist="38100" dir="2700000" algn="tl">
                      <a:srgbClr val="000000"/>
                    </a:outerShdw>
                  </a:effectLst>
                  <a:latin typeface="Bookman Old Style" panose="02050604050505020204" pitchFamily="18" charset="0"/>
                </a:rPr>
                <a:t>Operating point</a:t>
              </a:r>
              <a:endParaRPr lang="en-US" altLang="en-US" sz="2400">
                <a:solidFill>
                  <a:srgbClr val="FFFF66"/>
                </a:solidFill>
                <a:effectLst>
                  <a:outerShdw blurRad="38100" dist="38100" dir="2700000" algn="tl">
                    <a:srgbClr val="000000"/>
                  </a:outerShdw>
                </a:effectLst>
                <a:latin typeface="Bookman Old Style" panose="02050604050505020204" pitchFamily="18" charset="0"/>
              </a:endParaRPr>
            </a:p>
          </p:txBody>
        </p:sp>
        <p:sp>
          <p:nvSpPr>
            <p:cNvPr id="4117" name="Rectangle 21">
              <a:extLst>
                <a:ext uri="{FF2B5EF4-FFF2-40B4-BE49-F238E27FC236}">
                  <a16:creationId xmlns:a16="http://schemas.microsoft.com/office/drawing/2014/main" id="{68346F5A-1F64-0646-4311-E0FF9B464CFA}"/>
                </a:ext>
              </a:extLst>
            </p:cNvPr>
            <p:cNvSpPr>
              <a:spLocks noChangeArrowheads="1"/>
            </p:cNvSpPr>
            <p:nvPr/>
          </p:nvSpPr>
          <p:spPr bwMode="auto">
            <a:xfrm>
              <a:off x="1992" y="3165"/>
              <a:ext cx="1608" cy="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118" name="Rectangle 22">
              <a:extLst>
                <a:ext uri="{FF2B5EF4-FFF2-40B4-BE49-F238E27FC236}">
                  <a16:creationId xmlns:a16="http://schemas.microsoft.com/office/drawing/2014/main" id="{C55C1FA6-4842-A77D-69ED-E3EA8DBF7035}"/>
                </a:ext>
              </a:extLst>
            </p:cNvPr>
            <p:cNvSpPr>
              <a:spLocks noChangeArrowheads="1"/>
            </p:cNvSpPr>
            <p:nvPr/>
          </p:nvSpPr>
          <p:spPr bwMode="auto">
            <a:xfrm>
              <a:off x="1992" y="3174"/>
              <a:ext cx="1955" cy="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b="1">
                  <a:solidFill>
                    <a:srgbClr val="FFFF66"/>
                  </a:solidFill>
                  <a:effectLst>
                    <a:outerShdw blurRad="38100" dist="38100" dir="2700000" algn="tl">
                      <a:srgbClr val="000000"/>
                    </a:outerShdw>
                  </a:effectLst>
                  <a:latin typeface="Bookman Old Style" panose="02050604050505020204" pitchFamily="18" charset="0"/>
                </a:rPr>
                <a:t>for </a:t>
              </a:r>
              <a:r>
                <a:rPr lang="en-US" altLang="en-US" sz="1900" b="1">
                  <a:solidFill>
                    <a:srgbClr val="CCCCFF"/>
                  </a:solidFill>
                  <a:effectLst>
                    <a:outerShdw blurRad="38100" dist="38100" dir="2700000" algn="tl">
                      <a:srgbClr val="000000"/>
                    </a:outerShdw>
                  </a:effectLst>
                  <a:latin typeface="Bookman Old Style" panose="02050604050505020204" pitchFamily="18" charset="0"/>
                </a:rPr>
                <a:t>current transformers</a:t>
              </a:r>
              <a:endParaRPr lang="en-US" altLang="en-US" sz="2400">
                <a:solidFill>
                  <a:srgbClr val="FFFF66"/>
                </a:solidFill>
                <a:effectLst>
                  <a:outerShdw blurRad="38100" dist="38100" dir="2700000" algn="tl">
                    <a:srgbClr val="000000"/>
                  </a:outerShdw>
                </a:effectLst>
                <a:latin typeface="Bookman Old Style" panose="02050604050505020204" pitchFamily="18" charset="0"/>
              </a:endParaRPr>
            </a:p>
          </p:txBody>
        </p:sp>
        <p:grpSp>
          <p:nvGrpSpPr>
            <p:cNvPr id="4121" name="Group 25">
              <a:extLst>
                <a:ext uri="{FF2B5EF4-FFF2-40B4-BE49-F238E27FC236}">
                  <a16:creationId xmlns:a16="http://schemas.microsoft.com/office/drawing/2014/main" id="{A8FACE75-2E0D-59F1-CE44-21DFF8ACBE01}"/>
                </a:ext>
              </a:extLst>
            </p:cNvPr>
            <p:cNvGrpSpPr>
              <a:grpSpLocks/>
            </p:cNvGrpSpPr>
            <p:nvPr/>
          </p:nvGrpSpPr>
          <p:grpSpPr bwMode="auto">
            <a:xfrm>
              <a:off x="1703" y="3082"/>
              <a:ext cx="289" cy="77"/>
              <a:chOff x="1703" y="2803"/>
              <a:chExt cx="289" cy="77"/>
            </a:xfrm>
          </p:grpSpPr>
          <p:sp>
            <p:nvSpPr>
              <p:cNvPr id="4119" name="Line 23">
                <a:extLst>
                  <a:ext uri="{FF2B5EF4-FFF2-40B4-BE49-F238E27FC236}">
                    <a16:creationId xmlns:a16="http://schemas.microsoft.com/office/drawing/2014/main" id="{C1C06DBA-F575-C7CF-9030-377387CEDBD2}"/>
                  </a:ext>
                </a:extLst>
              </p:cNvPr>
              <p:cNvSpPr>
                <a:spLocks noChangeShapeType="1"/>
              </p:cNvSpPr>
              <p:nvPr/>
            </p:nvSpPr>
            <p:spPr bwMode="auto">
              <a:xfrm flipH="1">
                <a:off x="1775" y="2841"/>
                <a:ext cx="217" cy="1"/>
              </a:xfrm>
              <a:prstGeom prst="line">
                <a:avLst/>
              </a:prstGeom>
              <a:noFill/>
              <a:ln w="11113">
                <a:solidFill>
                  <a:srgbClr val="FFCCFF"/>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120" name="Freeform 24">
                <a:extLst>
                  <a:ext uri="{FF2B5EF4-FFF2-40B4-BE49-F238E27FC236}">
                    <a16:creationId xmlns:a16="http://schemas.microsoft.com/office/drawing/2014/main" id="{2FD95445-08C6-B75B-3F52-ACC9537438B8}"/>
                  </a:ext>
                </a:extLst>
              </p:cNvPr>
              <p:cNvSpPr>
                <a:spLocks/>
              </p:cNvSpPr>
              <p:nvPr/>
            </p:nvSpPr>
            <p:spPr bwMode="auto">
              <a:xfrm>
                <a:off x="1703" y="2803"/>
                <a:ext cx="75" cy="77"/>
              </a:xfrm>
              <a:custGeom>
                <a:avLst/>
                <a:gdLst>
                  <a:gd name="T0" fmla="*/ 149 w 149"/>
                  <a:gd name="T1" fmla="*/ 0 h 155"/>
                  <a:gd name="T2" fmla="*/ 0 w 149"/>
                  <a:gd name="T3" fmla="*/ 78 h 155"/>
                  <a:gd name="T4" fmla="*/ 149 w 149"/>
                  <a:gd name="T5" fmla="*/ 155 h 155"/>
                  <a:gd name="T6" fmla="*/ 149 w 149"/>
                  <a:gd name="T7" fmla="*/ 0 h 155"/>
                </a:gdLst>
                <a:ahLst/>
                <a:cxnLst>
                  <a:cxn ang="0">
                    <a:pos x="T0" y="T1"/>
                  </a:cxn>
                  <a:cxn ang="0">
                    <a:pos x="T2" y="T3"/>
                  </a:cxn>
                  <a:cxn ang="0">
                    <a:pos x="T4" y="T5"/>
                  </a:cxn>
                  <a:cxn ang="0">
                    <a:pos x="T6" y="T7"/>
                  </a:cxn>
                </a:cxnLst>
                <a:rect l="0" t="0" r="r" b="b"/>
                <a:pathLst>
                  <a:path w="149" h="155">
                    <a:moveTo>
                      <a:pt x="149" y="0"/>
                    </a:moveTo>
                    <a:lnTo>
                      <a:pt x="0" y="78"/>
                    </a:lnTo>
                    <a:lnTo>
                      <a:pt x="149" y="155"/>
                    </a:lnTo>
                    <a:lnTo>
                      <a:pt x="149" y="0"/>
                    </a:lnTo>
                    <a:close/>
                  </a:path>
                </a:pathLst>
              </a:custGeom>
              <a:solidFill>
                <a:srgbClr val="000000"/>
              </a:solidFill>
              <a:ln w="9525">
                <a:solidFill>
                  <a:srgbClr val="FFCCFF"/>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grpSp>
      </p:grpSp>
      <p:sp>
        <p:nvSpPr>
          <p:cNvPr id="4131" name="Rectangle 35">
            <a:extLst>
              <a:ext uri="{FF2B5EF4-FFF2-40B4-BE49-F238E27FC236}">
                <a16:creationId xmlns:a16="http://schemas.microsoft.com/office/drawing/2014/main" id="{68B7CF1F-5CE5-47C9-96C5-94E81578C5F7}"/>
              </a:ext>
            </a:extLst>
          </p:cNvPr>
          <p:cNvSpPr>
            <a:spLocks noChangeArrowheads="1"/>
          </p:cNvSpPr>
          <p:nvPr/>
        </p:nvSpPr>
        <p:spPr bwMode="auto">
          <a:xfrm>
            <a:off x="5235576" y="3617913"/>
            <a:ext cx="1684757"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b="1">
                <a:solidFill>
                  <a:srgbClr val="FFFF66"/>
                </a:solidFill>
                <a:effectLst>
                  <a:outerShdw blurRad="38100" dist="38100" dir="2700000" algn="tl">
                    <a:srgbClr val="000000"/>
                  </a:outerShdw>
                </a:effectLst>
                <a:latin typeface="Bookman Old Style" panose="02050604050505020204" pitchFamily="18" charset="0"/>
              </a:rPr>
              <a:t>Linear region</a:t>
            </a:r>
            <a:endParaRPr lang="en-US" altLang="en-US" sz="2400">
              <a:solidFill>
                <a:srgbClr val="FFFF66"/>
              </a:solidFill>
              <a:effectLst>
                <a:outerShdw blurRad="38100" dist="38100" dir="2700000" algn="tl">
                  <a:srgbClr val="000000"/>
                </a:outerShdw>
              </a:effectLst>
              <a:latin typeface="Bookman Old Style" panose="02050604050505020204" pitchFamily="18" charset="0"/>
            </a:endParaRPr>
          </a:p>
        </p:txBody>
      </p:sp>
      <p:grpSp>
        <p:nvGrpSpPr>
          <p:cNvPr id="4134" name="Group 38">
            <a:extLst>
              <a:ext uri="{FF2B5EF4-FFF2-40B4-BE49-F238E27FC236}">
                <a16:creationId xmlns:a16="http://schemas.microsoft.com/office/drawing/2014/main" id="{ED0D28AB-AA19-F9A5-1EF4-7E45839D3493}"/>
              </a:ext>
            </a:extLst>
          </p:cNvPr>
          <p:cNvGrpSpPr>
            <a:grpSpLocks/>
          </p:cNvGrpSpPr>
          <p:nvPr/>
        </p:nvGrpSpPr>
        <p:grpSpPr bwMode="auto">
          <a:xfrm>
            <a:off x="4776789" y="3676651"/>
            <a:ext cx="274637" cy="123825"/>
            <a:chOff x="2049" y="2037"/>
            <a:chExt cx="173" cy="78"/>
          </a:xfrm>
        </p:grpSpPr>
        <p:sp>
          <p:nvSpPr>
            <p:cNvPr id="4132" name="Line 36">
              <a:extLst>
                <a:ext uri="{FF2B5EF4-FFF2-40B4-BE49-F238E27FC236}">
                  <a16:creationId xmlns:a16="http://schemas.microsoft.com/office/drawing/2014/main" id="{CF43A63C-BB53-39D2-93D5-2A0CC597497E}"/>
                </a:ext>
              </a:extLst>
            </p:cNvPr>
            <p:cNvSpPr>
              <a:spLocks noChangeShapeType="1"/>
            </p:cNvSpPr>
            <p:nvPr/>
          </p:nvSpPr>
          <p:spPr bwMode="auto">
            <a:xfrm flipH="1">
              <a:off x="2121" y="2076"/>
              <a:ext cx="101" cy="1"/>
            </a:xfrm>
            <a:prstGeom prst="line">
              <a:avLst/>
            </a:prstGeom>
            <a:noFill/>
            <a:ln w="11113">
              <a:solidFill>
                <a:srgbClr val="FFCCFF"/>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133" name="Freeform 37">
              <a:extLst>
                <a:ext uri="{FF2B5EF4-FFF2-40B4-BE49-F238E27FC236}">
                  <a16:creationId xmlns:a16="http://schemas.microsoft.com/office/drawing/2014/main" id="{600A63FD-283A-F5A9-227B-382B74EB5E8D}"/>
                </a:ext>
              </a:extLst>
            </p:cNvPr>
            <p:cNvSpPr>
              <a:spLocks/>
            </p:cNvSpPr>
            <p:nvPr/>
          </p:nvSpPr>
          <p:spPr bwMode="auto">
            <a:xfrm>
              <a:off x="2049" y="2037"/>
              <a:ext cx="75" cy="78"/>
            </a:xfrm>
            <a:custGeom>
              <a:avLst/>
              <a:gdLst>
                <a:gd name="T0" fmla="*/ 149 w 149"/>
                <a:gd name="T1" fmla="*/ 0 h 154"/>
                <a:gd name="T2" fmla="*/ 0 w 149"/>
                <a:gd name="T3" fmla="*/ 77 h 154"/>
                <a:gd name="T4" fmla="*/ 149 w 149"/>
                <a:gd name="T5" fmla="*/ 154 h 154"/>
                <a:gd name="T6" fmla="*/ 149 w 149"/>
                <a:gd name="T7" fmla="*/ 0 h 154"/>
              </a:gdLst>
              <a:ahLst/>
              <a:cxnLst>
                <a:cxn ang="0">
                  <a:pos x="T0" y="T1"/>
                </a:cxn>
                <a:cxn ang="0">
                  <a:pos x="T2" y="T3"/>
                </a:cxn>
                <a:cxn ang="0">
                  <a:pos x="T4" y="T5"/>
                </a:cxn>
                <a:cxn ang="0">
                  <a:pos x="T6" y="T7"/>
                </a:cxn>
              </a:cxnLst>
              <a:rect l="0" t="0" r="r" b="b"/>
              <a:pathLst>
                <a:path w="149" h="154">
                  <a:moveTo>
                    <a:pt x="149" y="0"/>
                  </a:moveTo>
                  <a:lnTo>
                    <a:pt x="0" y="77"/>
                  </a:lnTo>
                  <a:lnTo>
                    <a:pt x="149" y="154"/>
                  </a:lnTo>
                  <a:lnTo>
                    <a:pt x="149" y="0"/>
                  </a:lnTo>
                  <a:close/>
                </a:path>
              </a:pathLst>
            </a:custGeom>
            <a:solidFill>
              <a:srgbClr val="000000"/>
            </a:solidFill>
            <a:ln w="9525">
              <a:solidFill>
                <a:srgbClr val="FFCCFF"/>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grpSp>
      <p:sp>
        <p:nvSpPr>
          <p:cNvPr id="4137" name="Rectangle 41">
            <a:extLst>
              <a:ext uri="{FF2B5EF4-FFF2-40B4-BE49-F238E27FC236}">
                <a16:creationId xmlns:a16="http://schemas.microsoft.com/office/drawing/2014/main" id="{63FCEDB4-E658-D93F-41E3-50043B2816E7}"/>
              </a:ext>
            </a:extLst>
          </p:cNvPr>
          <p:cNvSpPr>
            <a:spLocks noChangeArrowheads="1"/>
          </p:cNvSpPr>
          <p:nvPr/>
        </p:nvSpPr>
        <p:spPr bwMode="auto">
          <a:xfrm>
            <a:off x="6994525" y="1370013"/>
            <a:ext cx="2268250"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b="1">
                <a:solidFill>
                  <a:srgbClr val="FFFF66"/>
                </a:solidFill>
                <a:effectLst>
                  <a:outerShdw blurRad="38100" dist="38100" dir="2700000" algn="tl">
                    <a:srgbClr val="000000"/>
                  </a:outerShdw>
                </a:effectLst>
                <a:latin typeface="Bookman Old Style" panose="02050604050505020204" pitchFamily="18" charset="0"/>
              </a:rPr>
              <a:t>Non-Linear region</a:t>
            </a:r>
            <a:endParaRPr lang="en-US" altLang="en-US" sz="2400">
              <a:solidFill>
                <a:srgbClr val="FFFF66"/>
              </a:solidFill>
              <a:effectLst>
                <a:outerShdw blurRad="38100" dist="38100" dir="2700000" algn="tl">
                  <a:srgbClr val="000000"/>
                </a:outerShdw>
              </a:effectLst>
              <a:latin typeface="Bookman Old Style" panose="02050604050505020204" pitchFamily="18" charset="0"/>
            </a:endParaRPr>
          </a:p>
        </p:txBody>
      </p:sp>
      <p:grpSp>
        <p:nvGrpSpPr>
          <p:cNvPr id="4140" name="Group 44">
            <a:extLst>
              <a:ext uri="{FF2B5EF4-FFF2-40B4-BE49-F238E27FC236}">
                <a16:creationId xmlns:a16="http://schemas.microsoft.com/office/drawing/2014/main" id="{9153A9F9-0CF5-88C2-18BC-D37EEF0A68AD}"/>
              </a:ext>
            </a:extLst>
          </p:cNvPr>
          <p:cNvGrpSpPr>
            <a:grpSpLocks/>
          </p:cNvGrpSpPr>
          <p:nvPr/>
        </p:nvGrpSpPr>
        <p:grpSpPr bwMode="auto">
          <a:xfrm>
            <a:off x="7269163" y="1776413"/>
            <a:ext cx="182562" cy="279400"/>
            <a:chOff x="3619" y="840"/>
            <a:chExt cx="115" cy="176"/>
          </a:xfrm>
        </p:grpSpPr>
        <p:sp>
          <p:nvSpPr>
            <p:cNvPr id="4138" name="Line 42">
              <a:extLst>
                <a:ext uri="{FF2B5EF4-FFF2-40B4-BE49-F238E27FC236}">
                  <a16:creationId xmlns:a16="http://schemas.microsoft.com/office/drawing/2014/main" id="{FC23378B-FB76-7C57-327C-03491CA5C541}"/>
                </a:ext>
              </a:extLst>
            </p:cNvPr>
            <p:cNvSpPr>
              <a:spLocks noChangeShapeType="1"/>
            </p:cNvSpPr>
            <p:nvPr/>
          </p:nvSpPr>
          <p:spPr bwMode="auto">
            <a:xfrm flipH="1">
              <a:off x="3658" y="840"/>
              <a:ext cx="76" cy="115"/>
            </a:xfrm>
            <a:prstGeom prst="line">
              <a:avLst/>
            </a:prstGeom>
            <a:noFill/>
            <a:ln w="11113">
              <a:solidFill>
                <a:srgbClr val="FFCCFF"/>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139" name="Freeform 43">
              <a:extLst>
                <a:ext uri="{FF2B5EF4-FFF2-40B4-BE49-F238E27FC236}">
                  <a16:creationId xmlns:a16="http://schemas.microsoft.com/office/drawing/2014/main" id="{B9E3DA59-1880-4D36-682A-3A1BC801CF68}"/>
                </a:ext>
              </a:extLst>
            </p:cNvPr>
            <p:cNvSpPr>
              <a:spLocks/>
            </p:cNvSpPr>
            <p:nvPr/>
          </p:nvSpPr>
          <p:spPr bwMode="auto">
            <a:xfrm>
              <a:off x="3619" y="932"/>
              <a:ext cx="72" cy="84"/>
            </a:xfrm>
            <a:custGeom>
              <a:avLst/>
              <a:gdLst>
                <a:gd name="T0" fmla="*/ 18 w 144"/>
                <a:gd name="T1" fmla="*/ 0 h 167"/>
                <a:gd name="T2" fmla="*/ 0 w 144"/>
                <a:gd name="T3" fmla="*/ 167 h 167"/>
                <a:gd name="T4" fmla="*/ 144 w 144"/>
                <a:gd name="T5" fmla="*/ 82 h 167"/>
                <a:gd name="T6" fmla="*/ 18 w 144"/>
                <a:gd name="T7" fmla="*/ 0 h 167"/>
              </a:gdLst>
              <a:ahLst/>
              <a:cxnLst>
                <a:cxn ang="0">
                  <a:pos x="T0" y="T1"/>
                </a:cxn>
                <a:cxn ang="0">
                  <a:pos x="T2" y="T3"/>
                </a:cxn>
                <a:cxn ang="0">
                  <a:pos x="T4" y="T5"/>
                </a:cxn>
                <a:cxn ang="0">
                  <a:pos x="T6" y="T7"/>
                </a:cxn>
              </a:cxnLst>
              <a:rect l="0" t="0" r="r" b="b"/>
              <a:pathLst>
                <a:path w="144" h="167">
                  <a:moveTo>
                    <a:pt x="18" y="0"/>
                  </a:moveTo>
                  <a:lnTo>
                    <a:pt x="0" y="167"/>
                  </a:lnTo>
                  <a:lnTo>
                    <a:pt x="144" y="82"/>
                  </a:lnTo>
                  <a:lnTo>
                    <a:pt x="18" y="0"/>
                  </a:lnTo>
                  <a:close/>
                </a:path>
              </a:pathLst>
            </a:custGeom>
            <a:solidFill>
              <a:srgbClr val="000000"/>
            </a:solidFill>
            <a:ln w="9525">
              <a:solidFill>
                <a:srgbClr val="FFCCFF"/>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grpSp>
      <p:sp>
        <p:nvSpPr>
          <p:cNvPr id="4125" name="Rectangle 29">
            <a:extLst>
              <a:ext uri="{FF2B5EF4-FFF2-40B4-BE49-F238E27FC236}">
                <a16:creationId xmlns:a16="http://schemas.microsoft.com/office/drawing/2014/main" id="{9ACCFEB8-AC21-370F-C8CA-176A5FF1EF2D}"/>
              </a:ext>
            </a:extLst>
          </p:cNvPr>
          <p:cNvSpPr>
            <a:spLocks noChangeArrowheads="1"/>
          </p:cNvSpPr>
          <p:nvPr/>
        </p:nvSpPr>
        <p:spPr bwMode="auto">
          <a:xfrm>
            <a:off x="4110039" y="1720850"/>
            <a:ext cx="2590453"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b="1">
                <a:solidFill>
                  <a:srgbClr val="FFFF66"/>
                </a:solidFill>
                <a:effectLst>
                  <a:outerShdw blurRad="38100" dist="38100" dir="2700000" algn="tl">
                    <a:srgbClr val="000000"/>
                  </a:outerShdw>
                </a:effectLst>
                <a:latin typeface="Bookman Old Style" panose="02050604050505020204" pitchFamily="18" charset="0"/>
              </a:rPr>
              <a:t>V-I curve knee point</a:t>
            </a:r>
            <a:endParaRPr lang="en-US" altLang="en-US" sz="2400">
              <a:solidFill>
                <a:srgbClr val="FFFF66"/>
              </a:solidFill>
              <a:effectLst>
                <a:outerShdw blurRad="38100" dist="38100" dir="2700000" algn="tl">
                  <a:srgbClr val="000000"/>
                </a:outerShdw>
              </a:effectLst>
              <a:latin typeface="Bookman Old Style" panose="02050604050505020204" pitchFamily="18" charset="0"/>
            </a:endParaRPr>
          </a:p>
        </p:txBody>
      </p:sp>
      <p:grpSp>
        <p:nvGrpSpPr>
          <p:cNvPr id="4128" name="Group 32">
            <a:extLst>
              <a:ext uri="{FF2B5EF4-FFF2-40B4-BE49-F238E27FC236}">
                <a16:creationId xmlns:a16="http://schemas.microsoft.com/office/drawing/2014/main" id="{BC54DA2F-2717-AE03-1884-434D501D73AA}"/>
              </a:ext>
            </a:extLst>
          </p:cNvPr>
          <p:cNvGrpSpPr>
            <a:grpSpLocks/>
          </p:cNvGrpSpPr>
          <p:nvPr/>
        </p:nvGrpSpPr>
        <p:grpSpPr bwMode="auto">
          <a:xfrm>
            <a:off x="5138738" y="1984376"/>
            <a:ext cx="366712" cy="282575"/>
            <a:chOff x="2277" y="971"/>
            <a:chExt cx="231" cy="178"/>
          </a:xfrm>
        </p:grpSpPr>
        <p:sp>
          <p:nvSpPr>
            <p:cNvPr id="4126" name="Line 30">
              <a:extLst>
                <a:ext uri="{FF2B5EF4-FFF2-40B4-BE49-F238E27FC236}">
                  <a16:creationId xmlns:a16="http://schemas.microsoft.com/office/drawing/2014/main" id="{CCB56883-0E3C-39BE-F00A-448359A1CF4D}"/>
                </a:ext>
              </a:extLst>
            </p:cNvPr>
            <p:cNvSpPr>
              <a:spLocks noChangeShapeType="1"/>
            </p:cNvSpPr>
            <p:nvPr/>
          </p:nvSpPr>
          <p:spPr bwMode="auto">
            <a:xfrm>
              <a:off x="2277" y="971"/>
              <a:ext cx="173" cy="133"/>
            </a:xfrm>
            <a:prstGeom prst="line">
              <a:avLst/>
            </a:prstGeom>
            <a:noFill/>
            <a:ln w="11113">
              <a:solidFill>
                <a:srgbClr val="FFCCFF"/>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127" name="Freeform 31">
              <a:extLst>
                <a:ext uri="{FF2B5EF4-FFF2-40B4-BE49-F238E27FC236}">
                  <a16:creationId xmlns:a16="http://schemas.microsoft.com/office/drawing/2014/main" id="{6A4B1498-C690-9AAB-0C85-FBB2E1AAC581}"/>
                </a:ext>
              </a:extLst>
            </p:cNvPr>
            <p:cNvSpPr>
              <a:spLocks/>
            </p:cNvSpPr>
            <p:nvPr/>
          </p:nvSpPr>
          <p:spPr bwMode="auto">
            <a:xfrm>
              <a:off x="2426" y="1071"/>
              <a:ext cx="82" cy="78"/>
            </a:xfrm>
            <a:custGeom>
              <a:avLst/>
              <a:gdLst>
                <a:gd name="T0" fmla="*/ 88 w 164"/>
                <a:gd name="T1" fmla="*/ 0 h 154"/>
                <a:gd name="T2" fmla="*/ 164 w 164"/>
                <a:gd name="T3" fmla="*/ 154 h 154"/>
                <a:gd name="T4" fmla="*/ 0 w 164"/>
                <a:gd name="T5" fmla="*/ 125 h 154"/>
                <a:gd name="T6" fmla="*/ 88 w 164"/>
                <a:gd name="T7" fmla="*/ 0 h 154"/>
              </a:gdLst>
              <a:ahLst/>
              <a:cxnLst>
                <a:cxn ang="0">
                  <a:pos x="T0" y="T1"/>
                </a:cxn>
                <a:cxn ang="0">
                  <a:pos x="T2" y="T3"/>
                </a:cxn>
                <a:cxn ang="0">
                  <a:pos x="T4" y="T5"/>
                </a:cxn>
                <a:cxn ang="0">
                  <a:pos x="T6" y="T7"/>
                </a:cxn>
              </a:cxnLst>
              <a:rect l="0" t="0" r="r" b="b"/>
              <a:pathLst>
                <a:path w="164" h="154">
                  <a:moveTo>
                    <a:pt x="88" y="0"/>
                  </a:moveTo>
                  <a:lnTo>
                    <a:pt x="164" y="154"/>
                  </a:lnTo>
                  <a:lnTo>
                    <a:pt x="0" y="125"/>
                  </a:lnTo>
                  <a:lnTo>
                    <a:pt x="88" y="0"/>
                  </a:lnTo>
                  <a:close/>
                </a:path>
              </a:pathLst>
            </a:custGeom>
            <a:solidFill>
              <a:srgbClr val="000000"/>
            </a:solidFill>
            <a:ln w="9525">
              <a:solidFill>
                <a:srgbClr val="FFCCFF"/>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grpSp>
      <p:sp>
        <p:nvSpPr>
          <p:cNvPr id="4143" name="Rectangle 47">
            <a:extLst>
              <a:ext uri="{FF2B5EF4-FFF2-40B4-BE49-F238E27FC236}">
                <a16:creationId xmlns:a16="http://schemas.microsoft.com/office/drawing/2014/main" id="{DBD18915-C86B-E8B8-5E86-804A5F726A6C}"/>
              </a:ext>
            </a:extLst>
          </p:cNvPr>
          <p:cNvSpPr>
            <a:spLocks noChangeArrowheads="1"/>
          </p:cNvSpPr>
          <p:nvPr/>
        </p:nvSpPr>
        <p:spPr bwMode="auto">
          <a:xfrm>
            <a:off x="5802313" y="2755900"/>
            <a:ext cx="2513012" cy="59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151" name="Text Box 55">
            <a:extLst>
              <a:ext uri="{FF2B5EF4-FFF2-40B4-BE49-F238E27FC236}">
                <a16:creationId xmlns:a16="http://schemas.microsoft.com/office/drawing/2014/main" id="{651267E6-E220-B8F1-1059-A1184C4C1621}"/>
              </a:ext>
            </a:extLst>
          </p:cNvPr>
          <p:cNvSpPr txBox="1">
            <a:spLocks noChangeArrowheads="1"/>
          </p:cNvSpPr>
          <p:nvPr/>
        </p:nvSpPr>
        <p:spPr bwMode="auto">
          <a:xfrm>
            <a:off x="3733801" y="457200"/>
            <a:ext cx="60817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400" b="1">
                <a:solidFill>
                  <a:srgbClr val="FFCCFF"/>
                </a:solidFill>
                <a:effectLst>
                  <a:outerShdw blurRad="38100" dist="38100" dir="2700000" algn="tl">
                    <a:srgbClr val="000000"/>
                  </a:outerShdw>
                </a:effectLst>
                <a:latin typeface="Bookman Old Style" panose="02050604050505020204" pitchFamily="18" charset="0"/>
              </a:rPr>
              <a:t>Transformer V-I Curve Characteristic</a:t>
            </a:r>
          </a:p>
        </p:txBody>
      </p:sp>
      <p:sp>
        <p:nvSpPr>
          <p:cNvPr id="4154" name="Text Box 58">
            <a:extLst>
              <a:ext uri="{FF2B5EF4-FFF2-40B4-BE49-F238E27FC236}">
                <a16:creationId xmlns:a16="http://schemas.microsoft.com/office/drawing/2014/main" id="{3DD1E3F0-B139-149B-7289-1E7C1CFE3320}"/>
              </a:ext>
            </a:extLst>
          </p:cNvPr>
          <p:cNvSpPr txBox="1">
            <a:spLocks noChangeArrowheads="1"/>
          </p:cNvSpPr>
          <p:nvPr/>
        </p:nvSpPr>
        <p:spPr bwMode="auto">
          <a:xfrm>
            <a:off x="2066926" y="5972175"/>
            <a:ext cx="32051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400" b="1">
                <a:solidFill>
                  <a:srgbClr val="00CC99"/>
                </a:solidFill>
                <a:effectLst>
                  <a:outerShdw blurRad="38100" dist="38100" dir="2700000" algn="tl">
                    <a:srgbClr val="000000"/>
                  </a:outerShdw>
                </a:effectLst>
                <a:latin typeface="Bookman Old Style" panose="02050604050505020204" pitchFamily="18" charset="0"/>
              </a:rPr>
              <a:t>More in Section 10</a:t>
            </a:r>
          </a:p>
        </p:txBody>
      </p:sp>
      <p:sp>
        <p:nvSpPr>
          <p:cNvPr id="4158" name="Rectangle 62">
            <a:extLst>
              <a:ext uri="{FF2B5EF4-FFF2-40B4-BE49-F238E27FC236}">
                <a16:creationId xmlns:a16="http://schemas.microsoft.com/office/drawing/2014/main" id="{6E7E8459-7E4B-34A3-1EFF-62A95B7D5469}"/>
              </a:ext>
            </a:extLst>
          </p:cNvPr>
          <p:cNvSpPr>
            <a:spLocks noChangeArrowheads="1"/>
          </p:cNvSpPr>
          <p:nvPr/>
        </p:nvSpPr>
        <p:spPr bwMode="auto">
          <a:xfrm>
            <a:off x="8072438" y="2317750"/>
            <a:ext cx="2341988"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b="1">
                <a:solidFill>
                  <a:srgbClr val="FFFF66"/>
                </a:solidFill>
                <a:effectLst>
                  <a:outerShdw blurRad="38100" dist="38100" dir="2700000" algn="tl">
                    <a:srgbClr val="000000"/>
                  </a:outerShdw>
                </a:effectLst>
                <a:latin typeface="Bookman Old Style" panose="02050604050505020204" pitchFamily="18" charset="0"/>
              </a:rPr>
              <a:t>Saturation voltage</a:t>
            </a:r>
            <a:endParaRPr lang="en-US" altLang="en-US" sz="2400">
              <a:solidFill>
                <a:srgbClr val="FFFF66"/>
              </a:solidFill>
              <a:effectLst>
                <a:outerShdw blurRad="38100" dist="38100" dir="2700000" algn="tl">
                  <a:srgbClr val="000000"/>
                </a:outerShdw>
              </a:effectLst>
              <a:latin typeface="Bookman Old Style" panose="02050604050505020204" pitchFamily="18" charset="0"/>
            </a:endParaRPr>
          </a:p>
        </p:txBody>
      </p:sp>
      <p:grpSp>
        <p:nvGrpSpPr>
          <p:cNvPr id="4159" name="Group 63">
            <a:extLst>
              <a:ext uri="{FF2B5EF4-FFF2-40B4-BE49-F238E27FC236}">
                <a16:creationId xmlns:a16="http://schemas.microsoft.com/office/drawing/2014/main" id="{58738B95-1C91-0F39-AD4B-ABCFF71F7EDE}"/>
              </a:ext>
            </a:extLst>
          </p:cNvPr>
          <p:cNvGrpSpPr>
            <a:grpSpLocks/>
          </p:cNvGrpSpPr>
          <p:nvPr/>
        </p:nvGrpSpPr>
        <p:grpSpPr bwMode="auto">
          <a:xfrm flipV="1">
            <a:off x="8183563" y="2119313"/>
            <a:ext cx="119062" cy="215900"/>
            <a:chOff x="3619" y="840"/>
            <a:chExt cx="115" cy="176"/>
          </a:xfrm>
        </p:grpSpPr>
        <p:sp>
          <p:nvSpPr>
            <p:cNvPr id="4160" name="Line 64">
              <a:extLst>
                <a:ext uri="{FF2B5EF4-FFF2-40B4-BE49-F238E27FC236}">
                  <a16:creationId xmlns:a16="http://schemas.microsoft.com/office/drawing/2014/main" id="{CA6BC7E8-24AA-8958-61E6-63105FC834EB}"/>
                </a:ext>
              </a:extLst>
            </p:cNvPr>
            <p:cNvSpPr>
              <a:spLocks noChangeShapeType="1"/>
            </p:cNvSpPr>
            <p:nvPr/>
          </p:nvSpPr>
          <p:spPr bwMode="auto">
            <a:xfrm flipH="1">
              <a:off x="3658" y="840"/>
              <a:ext cx="76" cy="115"/>
            </a:xfrm>
            <a:prstGeom prst="line">
              <a:avLst/>
            </a:prstGeom>
            <a:noFill/>
            <a:ln w="11113">
              <a:solidFill>
                <a:srgbClr val="FFCCFF"/>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161" name="Freeform 65">
              <a:extLst>
                <a:ext uri="{FF2B5EF4-FFF2-40B4-BE49-F238E27FC236}">
                  <a16:creationId xmlns:a16="http://schemas.microsoft.com/office/drawing/2014/main" id="{D7436A7F-9229-B6CD-F085-F3B653032319}"/>
                </a:ext>
              </a:extLst>
            </p:cNvPr>
            <p:cNvSpPr>
              <a:spLocks/>
            </p:cNvSpPr>
            <p:nvPr/>
          </p:nvSpPr>
          <p:spPr bwMode="auto">
            <a:xfrm>
              <a:off x="3619" y="932"/>
              <a:ext cx="72" cy="84"/>
            </a:xfrm>
            <a:custGeom>
              <a:avLst/>
              <a:gdLst>
                <a:gd name="T0" fmla="*/ 18 w 144"/>
                <a:gd name="T1" fmla="*/ 0 h 167"/>
                <a:gd name="T2" fmla="*/ 0 w 144"/>
                <a:gd name="T3" fmla="*/ 167 h 167"/>
                <a:gd name="T4" fmla="*/ 144 w 144"/>
                <a:gd name="T5" fmla="*/ 82 h 167"/>
                <a:gd name="T6" fmla="*/ 18 w 144"/>
                <a:gd name="T7" fmla="*/ 0 h 167"/>
              </a:gdLst>
              <a:ahLst/>
              <a:cxnLst>
                <a:cxn ang="0">
                  <a:pos x="T0" y="T1"/>
                </a:cxn>
                <a:cxn ang="0">
                  <a:pos x="T2" y="T3"/>
                </a:cxn>
                <a:cxn ang="0">
                  <a:pos x="T4" y="T5"/>
                </a:cxn>
                <a:cxn ang="0">
                  <a:pos x="T6" y="T7"/>
                </a:cxn>
              </a:cxnLst>
              <a:rect l="0" t="0" r="r" b="b"/>
              <a:pathLst>
                <a:path w="144" h="167">
                  <a:moveTo>
                    <a:pt x="18" y="0"/>
                  </a:moveTo>
                  <a:lnTo>
                    <a:pt x="0" y="167"/>
                  </a:lnTo>
                  <a:lnTo>
                    <a:pt x="144" y="82"/>
                  </a:lnTo>
                  <a:lnTo>
                    <a:pt x="18" y="0"/>
                  </a:lnTo>
                  <a:close/>
                </a:path>
              </a:pathLst>
            </a:custGeom>
            <a:solidFill>
              <a:srgbClr val="000000"/>
            </a:solidFill>
            <a:ln w="9525">
              <a:solidFill>
                <a:srgbClr val="FFCCFF"/>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grpSp>
      <p:grpSp>
        <p:nvGrpSpPr>
          <p:cNvPr id="4163" name="Group 67">
            <a:extLst>
              <a:ext uri="{FF2B5EF4-FFF2-40B4-BE49-F238E27FC236}">
                <a16:creationId xmlns:a16="http://schemas.microsoft.com/office/drawing/2014/main" id="{8B6CC2A3-781D-61AA-1D3E-71FA01335A03}"/>
              </a:ext>
            </a:extLst>
          </p:cNvPr>
          <p:cNvGrpSpPr>
            <a:grpSpLocks/>
          </p:cNvGrpSpPr>
          <p:nvPr/>
        </p:nvGrpSpPr>
        <p:grpSpPr bwMode="auto">
          <a:xfrm>
            <a:off x="5354640" y="2382839"/>
            <a:ext cx="3522663" cy="974725"/>
            <a:chOff x="2413" y="1501"/>
            <a:chExt cx="2219" cy="614"/>
          </a:xfrm>
        </p:grpSpPr>
        <p:sp>
          <p:nvSpPr>
            <p:cNvPr id="4141" name="Oval 45">
              <a:extLst>
                <a:ext uri="{FF2B5EF4-FFF2-40B4-BE49-F238E27FC236}">
                  <a16:creationId xmlns:a16="http://schemas.microsoft.com/office/drawing/2014/main" id="{A4775555-C7A4-C6DA-36C8-2710B998B868}"/>
                </a:ext>
              </a:extLst>
            </p:cNvPr>
            <p:cNvSpPr>
              <a:spLocks noChangeArrowheads="1"/>
            </p:cNvSpPr>
            <p:nvPr/>
          </p:nvSpPr>
          <p:spPr bwMode="auto">
            <a:xfrm>
              <a:off x="2413" y="1501"/>
              <a:ext cx="117" cy="120"/>
            </a:xfrm>
            <a:prstGeom prst="ellipse">
              <a:avLst/>
            </a:prstGeom>
            <a:solidFill>
              <a:srgbClr val="00CC99"/>
            </a:solidFill>
            <a:ln>
              <a:noFill/>
            </a:ln>
            <a:extLst>
              <a:ext uri="{91240B29-F687-4F45-9708-019B960494DF}">
                <a14:hiddenLine xmlns:a14="http://schemas.microsoft.com/office/drawing/2010/main" w="11113">
                  <a:solidFill>
                    <a:srgbClr val="FFCCFF"/>
                  </a:solidFill>
                  <a:round/>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144" name="Rectangle 48">
              <a:extLst>
                <a:ext uri="{FF2B5EF4-FFF2-40B4-BE49-F238E27FC236}">
                  <a16:creationId xmlns:a16="http://schemas.microsoft.com/office/drawing/2014/main" id="{89069406-9BFB-37B1-83EC-045A40AD2B3B}"/>
                </a:ext>
              </a:extLst>
            </p:cNvPr>
            <p:cNvSpPr>
              <a:spLocks noChangeArrowheads="1"/>
            </p:cNvSpPr>
            <p:nvPr/>
          </p:nvSpPr>
          <p:spPr bwMode="auto">
            <a:xfrm>
              <a:off x="2695" y="1745"/>
              <a:ext cx="1264" cy="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b="1">
                  <a:solidFill>
                    <a:srgbClr val="FFFF66"/>
                  </a:solidFill>
                  <a:effectLst>
                    <a:outerShdw blurRad="38100" dist="38100" dir="2700000" algn="tl">
                      <a:srgbClr val="000000"/>
                    </a:outerShdw>
                  </a:effectLst>
                  <a:latin typeface="Bookman Old Style" panose="02050604050505020204" pitchFamily="18" charset="0"/>
                </a:rPr>
                <a:t>Operating point</a:t>
              </a:r>
              <a:endParaRPr lang="en-US" altLang="en-US" sz="2400">
                <a:solidFill>
                  <a:srgbClr val="FFFF66"/>
                </a:solidFill>
                <a:effectLst>
                  <a:outerShdw blurRad="38100" dist="38100" dir="2700000" algn="tl">
                    <a:srgbClr val="000000"/>
                  </a:outerShdw>
                </a:effectLst>
                <a:latin typeface="Bookman Old Style" panose="02050604050505020204" pitchFamily="18" charset="0"/>
              </a:endParaRPr>
            </a:p>
          </p:txBody>
        </p:sp>
        <p:sp>
          <p:nvSpPr>
            <p:cNvPr id="4145" name="Rectangle 49">
              <a:extLst>
                <a:ext uri="{FF2B5EF4-FFF2-40B4-BE49-F238E27FC236}">
                  <a16:creationId xmlns:a16="http://schemas.microsoft.com/office/drawing/2014/main" id="{39500A6C-3F45-D990-6AB1-2083F26E8670}"/>
                </a:ext>
              </a:extLst>
            </p:cNvPr>
            <p:cNvSpPr>
              <a:spLocks noChangeArrowheads="1"/>
            </p:cNvSpPr>
            <p:nvPr/>
          </p:nvSpPr>
          <p:spPr bwMode="auto">
            <a:xfrm>
              <a:off x="2695" y="1931"/>
              <a:ext cx="1937" cy="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b="1">
                  <a:solidFill>
                    <a:srgbClr val="FFFF66"/>
                  </a:solidFill>
                  <a:effectLst>
                    <a:outerShdw blurRad="38100" dist="38100" dir="2700000" algn="tl">
                      <a:srgbClr val="000000"/>
                    </a:outerShdw>
                  </a:effectLst>
                  <a:latin typeface="Bookman Old Style" panose="02050604050505020204" pitchFamily="18" charset="0"/>
                </a:rPr>
                <a:t>for </a:t>
              </a:r>
              <a:r>
                <a:rPr lang="en-US" altLang="en-US" sz="1900" b="1">
                  <a:solidFill>
                    <a:srgbClr val="CCCCFF"/>
                  </a:solidFill>
                  <a:effectLst>
                    <a:outerShdw blurRad="38100" dist="38100" dir="2700000" algn="tl">
                      <a:srgbClr val="000000"/>
                    </a:outerShdw>
                  </a:effectLst>
                  <a:latin typeface="Bookman Old Style" panose="02050604050505020204" pitchFamily="18" charset="0"/>
                </a:rPr>
                <a:t>voltage transformers</a:t>
              </a:r>
              <a:endParaRPr lang="en-US" altLang="en-US" sz="2400">
                <a:solidFill>
                  <a:srgbClr val="FFFF66"/>
                </a:solidFill>
                <a:effectLst>
                  <a:outerShdw blurRad="38100" dist="38100" dir="2700000" algn="tl">
                    <a:srgbClr val="000000"/>
                  </a:outerShdw>
                </a:effectLst>
                <a:latin typeface="Bookman Old Style" panose="02050604050505020204" pitchFamily="18" charset="0"/>
              </a:endParaRPr>
            </a:p>
          </p:txBody>
        </p:sp>
        <p:sp>
          <p:nvSpPr>
            <p:cNvPr id="4162" name="Line 66">
              <a:extLst>
                <a:ext uri="{FF2B5EF4-FFF2-40B4-BE49-F238E27FC236}">
                  <a16:creationId xmlns:a16="http://schemas.microsoft.com/office/drawing/2014/main" id="{78C94F96-8BF9-1D55-C3C5-9615C615E55B}"/>
                </a:ext>
              </a:extLst>
            </p:cNvPr>
            <p:cNvSpPr>
              <a:spLocks noChangeShapeType="1"/>
            </p:cNvSpPr>
            <p:nvPr/>
          </p:nvSpPr>
          <p:spPr bwMode="auto">
            <a:xfrm flipH="1" flipV="1">
              <a:off x="2520" y="1616"/>
              <a:ext cx="160" cy="160"/>
            </a:xfrm>
            <a:prstGeom prst="line">
              <a:avLst/>
            </a:prstGeom>
            <a:noFill/>
            <a:ln w="19050">
              <a:solidFill>
                <a:srgbClr val="FF9999"/>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4155"/>
                                        </p:tgtEl>
                                        <p:attrNameLst>
                                          <p:attrName>style.visibility</p:attrName>
                                        </p:attrNameLst>
                                      </p:cBhvr>
                                      <p:to>
                                        <p:strVal val="visible"/>
                                      </p:to>
                                    </p:set>
                                    <p:anim calcmode="lin" valueType="num">
                                      <p:cBhvr>
                                        <p:cTn id="7" dur="500" fill="hold"/>
                                        <p:tgtEl>
                                          <p:spTgt spid="4155"/>
                                        </p:tgtEl>
                                        <p:attrNameLst>
                                          <p:attrName>ppt_w</p:attrName>
                                        </p:attrNameLst>
                                      </p:cBhvr>
                                      <p:tavLst>
                                        <p:tav tm="0">
                                          <p:val>
                                            <p:fltVal val="0"/>
                                          </p:val>
                                        </p:tav>
                                        <p:tav tm="100000">
                                          <p:val>
                                            <p:strVal val="#ppt_w"/>
                                          </p:val>
                                        </p:tav>
                                      </p:tavLst>
                                    </p:anim>
                                    <p:anim calcmode="lin" valueType="num">
                                      <p:cBhvr>
                                        <p:cTn id="8" dur="500" fill="hold"/>
                                        <p:tgtEl>
                                          <p:spTgt spid="4155"/>
                                        </p:tgtEl>
                                        <p:attrNameLst>
                                          <p:attrName>ppt_h</p:attrName>
                                        </p:attrNameLst>
                                      </p:cBhvr>
                                      <p:tavLst>
                                        <p:tav tm="0">
                                          <p:val>
                                            <p:fltVal val="0"/>
                                          </p:val>
                                        </p:tav>
                                        <p:tav tm="100000">
                                          <p:val>
                                            <p:strVal val="#ppt_h"/>
                                          </p:val>
                                        </p:tav>
                                      </p:tavLst>
                                    </p:anim>
                                  </p:childTnLst>
                                  <p:subTnLst>
                                    <p:set>
                                      <p:cBhvr override="childStyle">
                                        <p:cTn dur="1" fill="hold" display="0" masterRel="nextClick" afterEffect="1"/>
                                        <p:tgtEl>
                                          <p:spTgt spid="4155"/>
                                        </p:tgtEl>
                                        <p:attrNameLst>
                                          <p:attrName>style.visibility</p:attrName>
                                        </p:attrNameLst>
                                      </p:cBhvr>
                                      <p:to>
                                        <p:strVal val="hidden"/>
                                      </p:to>
                                    </p:set>
                                  </p:sub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nodeType="clickEffect">
                                  <p:stCondLst>
                                    <p:cond delay="0"/>
                                  </p:stCondLst>
                                  <p:childTnLst>
                                    <p:set>
                                      <p:cBhvr>
                                        <p:cTn id="12" dur="1" fill="hold">
                                          <p:stCondLst>
                                            <p:cond delay="0"/>
                                          </p:stCondLst>
                                        </p:cTn>
                                        <p:tgtEl>
                                          <p:spTgt spid="4163"/>
                                        </p:tgtEl>
                                        <p:attrNameLst>
                                          <p:attrName>style.visibility</p:attrName>
                                        </p:attrNameLst>
                                      </p:cBhvr>
                                      <p:to>
                                        <p:strVal val="visible"/>
                                      </p:to>
                                    </p:set>
                                    <p:anim calcmode="lin" valueType="num">
                                      <p:cBhvr>
                                        <p:cTn id="13" dur="500" fill="hold"/>
                                        <p:tgtEl>
                                          <p:spTgt spid="4163"/>
                                        </p:tgtEl>
                                        <p:attrNameLst>
                                          <p:attrName>ppt_w</p:attrName>
                                        </p:attrNameLst>
                                      </p:cBhvr>
                                      <p:tavLst>
                                        <p:tav tm="0">
                                          <p:val>
                                            <p:fltVal val="0"/>
                                          </p:val>
                                        </p:tav>
                                        <p:tav tm="100000">
                                          <p:val>
                                            <p:strVal val="#ppt_w"/>
                                          </p:val>
                                        </p:tav>
                                      </p:tavLst>
                                    </p:anim>
                                    <p:anim calcmode="lin" valueType="num">
                                      <p:cBhvr>
                                        <p:cTn id="14" dur="500" fill="hold"/>
                                        <p:tgtEl>
                                          <p:spTgt spid="4163"/>
                                        </p:tgtEl>
                                        <p:attrNameLst>
                                          <p:attrName>ppt_h</p:attrName>
                                        </p:attrNameLst>
                                      </p:cBhvr>
                                      <p:tavLst>
                                        <p:tav tm="0">
                                          <p:val>
                                            <p:fltVal val="0"/>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499"/>
                                          </p:stCondLst>
                                        </p:cTn>
                                        <p:tgtEl>
                                          <p:spTgt spid="41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ext Box 2">
            <a:extLst>
              <a:ext uri="{FF2B5EF4-FFF2-40B4-BE49-F238E27FC236}">
                <a16:creationId xmlns:a16="http://schemas.microsoft.com/office/drawing/2014/main" id="{D2CD6D88-19D7-D87D-F547-432ED766221D}"/>
              </a:ext>
            </a:extLst>
          </p:cNvPr>
          <p:cNvSpPr txBox="1">
            <a:spLocks noChangeArrowheads="1"/>
          </p:cNvSpPr>
          <p:nvPr/>
        </p:nvSpPr>
        <p:spPr bwMode="auto">
          <a:xfrm>
            <a:off x="3683000" y="2238375"/>
            <a:ext cx="480853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3600" b="1">
                <a:solidFill>
                  <a:srgbClr val="FFFF66"/>
                </a:solidFill>
                <a:effectLst>
                  <a:outerShdw blurRad="38100" dist="38100" dir="2700000" algn="tl">
                    <a:srgbClr val="000000"/>
                  </a:outerShdw>
                </a:effectLst>
                <a:latin typeface="Bookman Old Style" panose="02050604050505020204" pitchFamily="18" charset="0"/>
              </a:rPr>
              <a:t>Lightning Arresters</a:t>
            </a:r>
          </a:p>
        </p:txBody>
      </p:sp>
    </p:spTree>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Freeform 3">
            <a:extLst>
              <a:ext uri="{FF2B5EF4-FFF2-40B4-BE49-F238E27FC236}">
                <a16:creationId xmlns:a16="http://schemas.microsoft.com/office/drawing/2014/main" id="{21F2A65D-EAB3-E851-551B-C28120264CFC}"/>
              </a:ext>
            </a:extLst>
          </p:cNvPr>
          <p:cNvSpPr>
            <a:spLocks/>
          </p:cNvSpPr>
          <p:nvPr/>
        </p:nvSpPr>
        <p:spPr bwMode="auto">
          <a:xfrm>
            <a:off x="3325813" y="1547814"/>
            <a:ext cx="4202112" cy="3889375"/>
          </a:xfrm>
          <a:custGeom>
            <a:avLst/>
            <a:gdLst>
              <a:gd name="T0" fmla="*/ 0 w 2647"/>
              <a:gd name="T1" fmla="*/ 2446 h 2450"/>
              <a:gd name="T2" fmla="*/ 24 w 2647"/>
              <a:gd name="T3" fmla="*/ 2450 h 2450"/>
              <a:gd name="T4" fmla="*/ 124 w 2647"/>
              <a:gd name="T5" fmla="*/ 1555 h 2450"/>
              <a:gd name="T6" fmla="*/ 111 w 2647"/>
              <a:gd name="T7" fmla="*/ 1553 h 2450"/>
              <a:gd name="T8" fmla="*/ 124 w 2647"/>
              <a:gd name="T9" fmla="*/ 1556 h 2450"/>
              <a:gd name="T10" fmla="*/ 273 w 2647"/>
              <a:gd name="T11" fmla="*/ 811 h 2450"/>
              <a:gd name="T12" fmla="*/ 260 w 2647"/>
              <a:gd name="T13" fmla="*/ 808 h 2450"/>
              <a:gd name="T14" fmla="*/ 272 w 2647"/>
              <a:gd name="T15" fmla="*/ 813 h 2450"/>
              <a:gd name="T16" fmla="*/ 272 w 2647"/>
              <a:gd name="T17" fmla="*/ 813 h 2450"/>
              <a:gd name="T18" fmla="*/ 421 w 2647"/>
              <a:gd name="T19" fmla="*/ 465 h 2450"/>
              <a:gd name="T20" fmla="*/ 409 w 2647"/>
              <a:gd name="T21" fmla="*/ 460 h 2450"/>
              <a:gd name="T22" fmla="*/ 419 w 2647"/>
              <a:gd name="T23" fmla="*/ 469 h 2450"/>
              <a:gd name="T24" fmla="*/ 617 w 2647"/>
              <a:gd name="T25" fmla="*/ 270 h 2450"/>
              <a:gd name="T26" fmla="*/ 608 w 2647"/>
              <a:gd name="T27" fmla="*/ 261 h 2450"/>
              <a:gd name="T28" fmla="*/ 615 w 2647"/>
              <a:gd name="T29" fmla="*/ 271 h 2450"/>
              <a:gd name="T30" fmla="*/ 814 w 2647"/>
              <a:gd name="T31" fmla="*/ 122 h 2450"/>
              <a:gd name="T32" fmla="*/ 807 w 2647"/>
              <a:gd name="T33" fmla="*/ 112 h 2450"/>
              <a:gd name="T34" fmla="*/ 810 w 2647"/>
              <a:gd name="T35" fmla="*/ 124 h 2450"/>
              <a:gd name="T36" fmla="*/ 1009 w 2647"/>
              <a:gd name="T37" fmla="*/ 75 h 2450"/>
              <a:gd name="T38" fmla="*/ 1006 w 2647"/>
              <a:gd name="T39" fmla="*/ 62 h 2450"/>
              <a:gd name="T40" fmla="*/ 1007 w 2647"/>
              <a:gd name="T41" fmla="*/ 75 h 2450"/>
              <a:gd name="T42" fmla="*/ 2647 w 2647"/>
              <a:gd name="T43" fmla="*/ 25 h 2450"/>
              <a:gd name="T44" fmla="*/ 2646 w 2647"/>
              <a:gd name="T45" fmla="*/ 0 h 2450"/>
              <a:gd name="T46" fmla="*/ 1006 w 2647"/>
              <a:gd name="T47" fmla="*/ 50 h 2450"/>
              <a:gd name="T48" fmla="*/ 1003 w 2647"/>
              <a:gd name="T49" fmla="*/ 51 h 2450"/>
              <a:gd name="T50" fmla="*/ 804 w 2647"/>
              <a:gd name="T51" fmla="*/ 100 h 2450"/>
              <a:gd name="T52" fmla="*/ 802 w 2647"/>
              <a:gd name="T53" fmla="*/ 100 h 2450"/>
              <a:gd name="T54" fmla="*/ 800 w 2647"/>
              <a:gd name="T55" fmla="*/ 103 h 2450"/>
              <a:gd name="T56" fmla="*/ 601 w 2647"/>
              <a:gd name="T57" fmla="*/ 252 h 2450"/>
              <a:gd name="T58" fmla="*/ 600 w 2647"/>
              <a:gd name="T59" fmla="*/ 253 h 2450"/>
              <a:gd name="T60" fmla="*/ 401 w 2647"/>
              <a:gd name="T61" fmla="*/ 451 h 2450"/>
              <a:gd name="T62" fmla="*/ 401 w 2647"/>
              <a:gd name="T63" fmla="*/ 451 h 2450"/>
              <a:gd name="T64" fmla="*/ 398 w 2647"/>
              <a:gd name="T65" fmla="*/ 455 h 2450"/>
              <a:gd name="T66" fmla="*/ 249 w 2647"/>
              <a:gd name="T67" fmla="*/ 802 h 2450"/>
              <a:gd name="T68" fmla="*/ 249 w 2647"/>
              <a:gd name="T69" fmla="*/ 802 h 2450"/>
              <a:gd name="T70" fmla="*/ 248 w 2647"/>
              <a:gd name="T71" fmla="*/ 808 h 2450"/>
              <a:gd name="T72" fmla="*/ 249 w 2647"/>
              <a:gd name="T73" fmla="*/ 806 h 2450"/>
              <a:gd name="T74" fmla="*/ 100 w 2647"/>
              <a:gd name="T75" fmla="*/ 1551 h 2450"/>
              <a:gd name="T76" fmla="*/ 100 w 2647"/>
              <a:gd name="T77" fmla="*/ 1552 h 2450"/>
              <a:gd name="T78" fmla="*/ 0 w 2647"/>
              <a:gd name="T79" fmla="*/ 2446 h 2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647" h="2450">
                <a:moveTo>
                  <a:pt x="0" y="2446"/>
                </a:moveTo>
                <a:lnTo>
                  <a:pt x="24" y="2450"/>
                </a:lnTo>
                <a:lnTo>
                  <a:pt x="124" y="1555"/>
                </a:lnTo>
                <a:lnTo>
                  <a:pt x="111" y="1553"/>
                </a:lnTo>
                <a:lnTo>
                  <a:pt x="124" y="1556"/>
                </a:lnTo>
                <a:lnTo>
                  <a:pt x="273" y="811"/>
                </a:lnTo>
                <a:lnTo>
                  <a:pt x="260" y="808"/>
                </a:lnTo>
                <a:lnTo>
                  <a:pt x="272" y="813"/>
                </a:lnTo>
                <a:lnTo>
                  <a:pt x="272" y="813"/>
                </a:lnTo>
                <a:lnTo>
                  <a:pt x="421" y="465"/>
                </a:lnTo>
                <a:lnTo>
                  <a:pt x="409" y="460"/>
                </a:lnTo>
                <a:lnTo>
                  <a:pt x="419" y="469"/>
                </a:lnTo>
                <a:lnTo>
                  <a:pt x="617" y="270"/>
                </a:lnTo>
                <a:lnTo>
                  <a:pt x="608" y="261"/>
                </a:lnTo>
                <a:lnTo>
                  <a:pt x="615" y="271"/>
                </a:lnTo>
                <a:lnTo>
                  <a:pt x="814" y="122"/>
                </a:lnTo>
                <a:lnTo>
                  <a:pt x="807" y="112"/>
                </a:lnTo>
                <a:lnTo>
                  <a:pt x="810" y="124"/>
                </a:lnTo>
                <a:lnTo>
                  <a:pt x="1009" y="75"/>
                </a:lnTo>
                <a:lnTo>
                  <a:pt x="1006" y="62"/>
                </a:lnTo>
                <a:lnTo>
                  <a:pt x="1007" y="75"/>
                </a:lnTo>
                <a:lnTo>
                  <a:pt x="2647" y="25"/>
                </a:lnTo>
                <a:lnTo>
                  <a:pt x="2646" y="0"/>
                </a:lnTo>
                <a:lnTo>
                  <a:pt x="1006" y="50"/>
                </a:lnTo>
                <a:lnTo>
                  <a:pt x="1003" y="51"/>
                </a:lnTo>
                <a:lnTo>
                  <a:pt x="804" y="100"/>
                </a:lnTo>
                <a:lnTo>
                  <a:pt x="802" y="100"/>
                </a:lnTo>
                <a:lnTo>
                  <a:pt x="800" y="103"/>
                </a:lnTo>
                <a:lnTo>
                  <a:pt x="601" y="252"/>
                </a:lnTo>
                <a:lnTo>
                  <a:pt x="600" y="253"/>
                </a:lnTo>
                <a:lnTo>
                  <a:pt x="401" y="451"/>
                </a:lnTo>
                <a:lnTo>
                  <a:pt x="401" y="451"/>
                </a:lnTo>
                <a:lnTo>
                  <a:pt x="398" y="455"/>
                </a:lnTo>
                <a:lnTo>
                  <a:pt x="249" y="802"/>
                </a:lnTo>
                <a:lnTo>
                  <a:pt x="249" y="802"/>
                </a:lnTo>
                <a:lnTo>
                  <a:pt x="248" y="808"/>
                </a:lnTo>
                <a:lnTo>
                  <a:pt x="249" y="806"/>
                </a:lnTo>
                <a:lnTo>
                  <a:pt x="100" y="1551"/>
                </a:lnTo>
                <a:lnTo>
                  <a:pt x="100" y="1552"/>
                </a:lnTo>
                <a:lnTo>
                  <a:pt x="0" y="2446"/>
                </a:lnTo>
                <a:close/>
              </a:path>
            </a:pathLst>
          </a:custGeom>
          <a:solidFill>
            <a:schemeClr val="hlink"/>
          </a:solidFill>
          <a:ln w="9525">
            <a:solidFill>
              <a:schemeClr val="hlink"/>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5124" name="Rectangle 4">
            <a:extLst>
              <a:ext uri="{FF2B5EF4-FFF2-40B4-BE49-F238E27FC236}">
                <a16:creationId xmlns:a16="http://schemas.microsoft.com/office/drawing/2014/main" id="{49DF1028-CC78-B8B2-4975-3FB7AC1A6658}"/>
              </a:ext>
            </a:extLst>
          </p:cNvPr>
          <p:cNvSpPr>
            <a:spLocks noChangeArrowheads="1"/>
          </p:cNvSpPr>
          <p:nvPr/>
        </p:nvSpPr>
        <p:spPr bwMode="auto">
          <a:xfrm rot="16200000">
            <a:off x="2392688" y="2615507"/>
            <a:ext cx="108202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FFFF66"/>
                </a:solidFill>
                <a:effectLst>
                  <a:outerShdw blurRad="38100" dist="38100" dir="2700000" algn="tl">
                    <a:srgbClr val="000000"/>
                  </a:outerShdw>
                </a:effectLst>
                <a:latin typeface="Bookman Old Style" panose="02050604050505020204" pitchFamily="18" charset="0"/>
              </a:rPr>
              <a:t>Voltage </a:t>
            </a:r>
            <a:endParaRPr lang="en-US" altLang="en-US" sz="2000">
              <a:solidFill>
                <a:srgbClr val="FFFF66"/>
              </a:solidFill>
              <a:effectLst>
                <a:outerShdw blurRad="38100" dist="38100" dir="2700000" algn="tl">
                  <a:srgbClr val="000000"/>
                </a:outerShdw>
              </a:effectLst>
              <a:latin typeface="Bookman Old Style" panose="02050604050505020204" pitchFamily="18" charset="0"/>
            </a:endParaRPr>
          </a:p>
        </p:txBody>
      </p:sp>
      <p:sp>
        <p:nvSpPr>
          <p:cNvPr id="5126" name="Rectangle 6">
            <a:extLst>
              <a:ext uri="{FF2B5EF4-FFF2-40B4-BE49-F238E27FC236}">
                <a16:creationId xmlns:a16="http://schemas.microsoft.com/office/drawing/2014/main" id="{94B3A958-434A-6AFC-3A4A-9CB442782A10}"/>
              </a:ext>
            </a:extLst>
          </p:cNvPr>
          <p:cNvSpPr>
            <a:spLocks noChangeArrowheads="1"/>
          </p:cNvSpPr>
          <p:nvPr/>
        </p:nvSpPr>
        <p:spPr bwMode="auto">
          <a:xfrm>
            <a:off x="5448301" y="5705475"/>
            <a:ext cx="11144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FFFF66"/>
                </a:solidFill>
                <a:effectLst>
                  <a:outerShdw blurRad="38100" dist="38100" dir="2700000" algn="tl">
                    <a:srgbClr val="000000"/>
                  </a:outerShdw>
                </a:effectLst>
                <a:latin typeface="Bookman Old Style" panose="02050604050505020204" pitchFamily="18" charset="0"/>
              </a:rPr>
              <a:t>Current </a:t>
            </a:r>
            <a:endParaRPr lang="en-US" altLang="en-US" sz="2000">
              <a:solidFill>
                <a:srgbClr val="FFFF66"/>
              </a:solidFill>
              <a:effectLst>
                <a:outerShdw blurRad="38100" dist="38100" dir="2700000" algn="tl">
                  <a:srgbClr val="000000"/>
                </a:outerShdw>
              </a:effectLst>
              <a:latin typeface="Bookman Old Style" panose="02050604050505020204" pitchFamily="18" charset="0"/>
            </a:endParaRPr>
          </a:p>
        </p:txBody>
      </p:sp>
      <p:grpSp>
        <p:nvGrpSpPr>
          <p:cNvPr id="5130" name="Group 10">
            <a:extLst>
              <a:ext uri="{FF2B5EF4-FFF2-40B4-BE49-F238E27FC236}">
                <a16:creationId xmlns:a16="http://schemas.microsoft.com/office/drawing/2014/main" id="{A8D6CF14-3D89-27C0-010B-E1B973B03C94}"/>
              </a:ext>
            </a:extLst>
          </p:cNvPr>
          <p:cNvGrpSpPr>
            <a:grpSpLocks/>
          </p:cNvGrpSpPr>
          <p:nvPr/>
        </p:nvGrpSpPr>
        <p:grpSpPr bwMode="auto">
          <a:xfrm>
            <a:off x="3254376" y="1370013"/>
            <a:ext cx="5395913" cy="4233862"/>
            <a:chOff x="1354" y="581"/>
            <a:chExt cx="3399" cy="2667"/>
          </a:xfrm>
        </p:grpSpPr>
        <p:sp>
          <p:nvSpPr>
            <p:cNvPr id="5127" name="Freeform 7">
              <a:extLst>
                <a:ext uri="{FF2B5EF4-FFF2-40B4-BE49-F238E27FC236}">
                  <a16:creationId xmlns:a16="http://schemas.microsoft.com/office/drawing/2014/main" id="{023EC092-20C6-FADB-CFAA-B4F0523461DD}"/>
                </a:ext>
              </a:extLst>
            </p:cNvPr>
            <p:cNvSpPr>
              <a:spLocks/>
            </p:cNvSpPr>
            <p:nvPr/>
          </p:nvSpPr>
          <p:spPr bwMode="auto">
            <a:xfrm>
              <a:off x="1386" y="643"/>
              <a:ext cx="3305" cy="2572"/>
            </a:xfrm>
            <a:custGeom>
              <a:avLst/>
              <a:gdLst>
                <a:gd name="T0" fmla="*/ 0 w 3305"/>
                <a:gd name="T1" fmla="*/ 0 h 2572"/>
                <a:gd name="T2" fmla="*/ 0 w 3305"/>
                <a:gd name="T3" fmla="*/ 2572 h 2572"/>
                <a:gd name="T4" fmla="*/ 3305 w 3305"/>
                <a:gd name="T5" fmla="*/ 2572 h 2572"/>
              </a:gdLst>
              <a:ahLst/>
              <a:cxnLst>
                <a:cxn ang="0">
                  <a:pos x="T0" y="T1"/>
                </a:cxn>
                <a:cxn ang="0">
                  <a:pos x="T2" y="T3"/>
                </a:cxn>
                <a:cxn ang="0">
                  <a:pos x="T4" y="T5"/>
                </a:cxn>
              </a:cxnLst>
              <a:rect l="0" t="0" r="r" b="b"/>
              <a:pathLst>
                <a:path w="3305" h="2572">
                  <a:moveTo>
                    <a:pt x="0" y="0"/>
                  </a:moveTo>
                  <a:lnTo>
                    <a:pt x="0" y="2572"/>
                  </a:lnTo>
                  <a:lnTo>
                    <a:pt x="3305" y="2572"/>
                  </a:lnTo>
                </a:path>
              </a:pathLst>
            </a:custGeom>
            <a:noFill/>
            <a:ln w="9525">
              <a:solidFill>
                <a:srgbClr val="FFCC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5128" name="Freeform 8">
              <a:extLst>
                <a:ext uri="{FF2B5EF4-FFF2-40B4-BE49-F238E27FC236}">
                  <a16:creationId xmlns:a16="http://schemas.microsoft.com/office/drawing/2014/main" id="{8AEE63F6-41F8-5C19-0A80-AD0D563F8DCB}"/>
                </a:ext>
              </a:extLst>
            </p:cNvPr>
            <p:cNvSpPr>
              <a:spLocks/>
            </p:cNvSpPr>
            <p:nvPr/>
          </p:nvSpPr>
          <p:spPr bwMode="auto">
            <a:xfrm>
              <a:off x="1354" y="581"/>
              <a:ext cx="65" cy="64"/>
            </a:xfrm>
            <a:custGeom>
              <a:avLst/>
              <a:gdLst>
                <a:gd name="T0" fmla="*/ 65 w 65"/>
                <a:gd name="T1" fmla="*/ 64 h 64"/>
                <a:gd name="T2" fmla="*/ 32 w 65"/>
                <a:gd name="T3" fmla="*/ 0 h 64"/>
                <a:gd name="T4" fmla="*/ 0 w 65"/>
                <a:gd name="T5" fmla="*/ 64 h 64"/>
                <a:gd name="T6" fmla="*/ 65 w 65"/>
                <a:gd name="T7" fmla="*/ 64 h 64"/>
              </a:gdLst>
              <a:ahLst/>
              <a:cxnLst>
                <a:cxn ang="0">
                  <a:pos x="T0" y="T1"/>
                </a:cxn>
                <a:cxn ang="0">
                  <a:pos x="T2" y="T3"/>
                </a:cxn>
                <a:cxn ang="0">
                  <a:pos x="T4" y="T5"/>
                </a:cxn>
                <a:cxn ang="0">
                  <a:pos x="T6" y="T7"/>
                </a:cxn>
              </a:cxnLst>
              <a:rect l="0" t="0" r="r" b="b"/>
              <a:pathLst>
                <a:path w="65" h="64">
                  <a:moveTo>
                    <a:pt x="65" y="64"/>
                  </a:moveTo>
                  <a:lnTo>
                    <a:pt x="32" y="0"/>
                  </a:lnTo>
                  <a:lnTo>
                    <a:pt x="0" y="64"/>
                  </a:lnTo>
                  <a:lnTo>
                    <a:pt x="65" y="64"/>
                  </a:lnTo>
                  <a:close/>
                </a:path>
              </a:pathLst>
            </a:custGeom>
            <a:solidFill>
              <a:srgbClr val="000000"/>
            </a:solidFill>
            <a:ln w="9525">
              <a:solidFill>
                <a:srgbClr val="FFCCFF"/>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5129" name="Freeform 9">
              <a:extLst>
                <a:ext uri="{FF2B5EF4-FFF2-40B4-BE49-F238E27FC236}">
                  <a16:creationId xmlns:a16="http://schemas.microsoft.com/office/drawing/2014/main" id="{1C79D3D5-C84C-4E7A-F898-05761C472315}"/>
                </a:ext>
              </a:extLst>
            </p:cNvPr>
            <p:cNvSpPr>
              <a:spLocks/>
            </p:cNvSpPr>
            <p:nvPr/>
          </p:nvSpPr>
          <p:spPr bwMode="auto">
            <a:xfrm>
              <a:off x="4689" y="3183"/>
              <a:ext cx="64" cy="65"/>
            </a:xfrm>
            <a:custGeom>
              <a:avLst/>
              <a:gdLst>
                <a:gd name="T0" fmla="*/ 0 w 64"/>
                <a:gd name="T1" fmla="*/ 65 h 65"/>
                <a:gd name="T2" fmla="*/ 64 w 64"/>
                <a:gd name="T3" fmla="*/ 32 h 65"/>
                <a:gd name="T4" fmla="*/ 0 w 64"/>
                <a:gd name="T5" fmla="*/ 0 h 65"/>
                <a:gd name="T6" fmla="*/ 0 w 64"/>
                <a:gd name="T7" fmla="*/ 65 h 65"/>
              </a:gdLst>
              <a:ahLst/>
              <a:cxnLst>
                <a:cxn ang="0">
                  <a:pos x="T0" y="T1"/>
                </a:cxn>
                <a:cxn ang="0">
                  <a:pos x="T2" y="T3"/>
                </a:cxn>
                <a:cxn ang="0">
                  <a:pos x="T4" y="T5"/>
                </a:cxn>
                <a:cxn ang="0">
                  <a:pos x="T6" y="T7"/>
                </a:cxn>
              </a:cxnLst>
              <a:rect l="0" t="0" r="r" b="b"/>
              <a:pathLst>
                <a:path w="64" h="65">
                  <a:moveTo>
                    <a:pt x="0" y="65"/>
                  </a:moveTo>
                  <a:lnTo>
                    <a:pt x="64" y="32"/>
                  </a:lnTo>
                  <a:lnTo>
                    <a:pt x="0" y="0"/>
                  </a:lnTo>
                  <a:lnTo>
                    <a:pt x="0" y="65"/>
                  </a:lnTo>
                  <a:close/>
                </a:path>
              </a:pathLst>
            </a:custGeom>
            <a:solidFill>
              <a:srgbClr val="000000"/>
            </a:solidFill>
            <a:ln w="9525">
              <a:solidFill>
                <a:srgbClr val="FFCCFF"/>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grpSp>
      <p:sp>
        <p:nvSpPr>
          <p:cNvPr id="5131" name="Text Box 11">
            <a:extLst>
              <a:ext uri="{FF2B5EF4-FFF2-40B4-BE49-F238E27FC236}">
                <a16:creationId xmlns:a16="http://schemas.microsoft.com/office/drawing/2014/main" id="{9D13FA99-907D-3C30-6557-2661CD2F9F67}"/>
              </a:ext>
            </a:extLst>
          </p:cNvPr>
          <p:cNvSpPr txBox="1">
            <a:spLocks noChangeArrowheads="1"/>
          </p:cNvSpPr>
          <p:nvPr/>
        </p:nvSpPr>
        <p:spPr bwMode="auto">
          <a:xfrm>
            <a:off x="3009900" y="533400"/>
            <a:ext cx="70437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400" b="1">
                <a:solidFill>
                  <a:srgbClr val="FFCCFF"/>
                </a:solidFill>
                <a:effectLst>
                  <a:outerShdw blurRad="38100" dist="38100" dir="2700000" algn="tl">
                    <a:srgbClr val="000000"/>
                  </a:outerShdw>
                </a:effectLst>
                <a:latin typeface="Bookman Old Style" panose="02050604050505020204" pitchFamily="18" charset="0"/>
              </a:rPr>
              <a:t>Lightning Arrester V-I Curve Characteristic</a:t>
            </a:r>
          </a:p>
        </p:txBody>
      </p:sp>
      <p:grpSp>
        <p:nvGrpSpPr>
          <p:cNvPr id="5155" name="Group 35">
            <a:extLst>
              <a:ext uri="{FF2B5EF4-FFF2-40B4-BE49-F238E27FC236}">
                <a16:creationId xmlns:a16="http://schemas.microsoft.com/office/drawing/2014/main" id="{28C76A1B-0AEF-2C8B-0690-DABDAC16DE18}"/>
              </a:ext>
            </a:extLst>
          </p:cNvPr>
          <p:cNvGrpSpPr>
            <a:grpSpLocks/>
          </p:cNvGrpSpPr>
          <p:nvPr/>
        </p:nvGrpSpPr>
        <p:grpSpPr bwMode="auto">
          <a:xfrm>
            <a:off x="7175501" y="2108201"/>
            <a:ext cx="2168525" cy="1420813"/>
            <a:chOff x="3560" y="1328"/>
            <a:chExt cx="1366" cy="895"/>
          </a:xfrm>
        </p:grpSpPr>
        <p:sp>
          <p:nvSpPr>
            <p:cNvPr id="5154" name="Rectangle 34">
              <a:extLst>
                <a:ext uri="{FF2B5EF4-FFF2-40B4-BE49-F238E27FC236}">
                  <a16:creationId xmlns:a16="http://schemas.microsoft.com/office/drawing/2014/main" id="{45F4B71E-4471-E313-D88B-8B5E5B818F80}"/>
                </a:ext>
              </a:extLst>
            </p:cNvPr>
            <p:cNvSpPr>
              <a:spLocks noChangeArrowheads="1"/>
            </p:cNvSpPr>
            <p:nvPr/>
          </p:nvSpPr>
          <p:spPr bwMode="auto">
            <a:xfrm>
              <a:off x="3560" y="1328"/>
              <a:ext cx="1366" cy="895"/>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5135" name="Line 15">
              <a:extLst>
                <a:ext uri="{FF2B5EF4-FFF2-40B4-BE49-F238E27FC236}">
                  <a16:creationId xmlns:a16="http://schemas.microsoft.com/office/drawing/2014/main" id="{3F076F0B-43D6-F588-54CA-EFFAED9B86B8}"/>
                </a:ext>
              </a:extLst>
            </p:cNvPr>
            <p:cNvSpPr>
              <a:spLocks noChangeShapeType="1"/>
            </p:cNvSpPr>
            <p:nvPr/>
          </p:nvSpPr>
          <p:spPr bwMode="auto">
            <a:xfrm>
              <a:off x="4319" y="1797"/>
              <a:ext cx="350"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5136" name="Rectangle 16">
              <a:extLst>
                <a:ext uri="{FF2B5EF4-FFF2-40B4-BE49-F238E27FC236}">
                  <a16:creationId xmlns:a16="http://schemas.microsoft.com/office/drawing/2014/main" id="{7478042E-1CA6-CE1C-4A72-B13DDA48EDC5}"/>
                </a:ext>
              </a:extLst>
            </p:cNvPr>
            <p:cNvSpPr>
              <a:spLocks noChangeArrowheads="1"/>
            </p:cNvSpPr>
            <p:nvPr/>
          </p:nvSpPr>
          <p:spPr bwMode="auto">
            <a:xfrm>
              <a:off x="4701" y="1722"/>
              <a:ext cx="99" cy="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b="1">
                  <a:solidFill>
                    <a:srgbClr val="000000"/>
                  </a:solidFill>
                  <a:effectLst>
                    <a:outerShdw blurRad="38100" dist="38100" dir="2700000" algn="tl">
                      <a:srgbClr val="FFFFFF"/>
                    </a:outerShdw>
                  </a:effectLst>
                  <a:latin typeface="Symbol" panose="05050102010706020507" pitchFamily="18" charset="2"/>
                </a:rPr>
                <a:t>÷</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137" name="Rectangle 17">
              <a:extLst>
                <a:ext uri="{FF2B5EF4-FFF2-40B4-BE49-F238E27FC236}">
                  <a16:creationId xmlns:a16="http://schemas.microsoft.com/office/drawing/2014/main" id="{B0E7E900-5B1B-0EEB-E666-E3DBFF07B06B}"/>
                </a:ext>
              </a:extLst>
            </p:cNvPr>
            <p:cNvSpPr>
              <a:spLocks noChangeArrowheads="1"/>
            </p:cNvSpPr>
            <p:nvPr/>
          </p:nvSpPr>
          <p:spPr bwMode="auto">
            <a:xfrm>
              <a:off x="4701" y="1574"/>
              <a:ext cx="99" cy="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b="1">
                  <a:solidFill>
                    <a:srgbClr val="000000"/>
                  </a:solidFill>
                  <a:effectLst>
                    <a:outerShdw blurRad="38100" dist="38100" dir="2700000" algn="tl">
                      <a:srgbClr val="FFFFFF"/>
                    </a:outerShdw>
                  </a:effectLst>
                  <a:latin typeface="Symbol" panose="05050102010706020507" pitchFamily="18" charset="2"/>
                </a:rPr>
                <a:t>÷</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138" name="Rectangle 18">
              <a:extLst>
                <a:ext uri="{FF2B5EF4-FFF2-40B4-BE49-F238E27FC236}">
                  <a16:creationId xmlns:a16="http://schemas.microsoft.com/office/drawing/2014/main" id="{58629B03-2ECC-002D-1B8A-25F4A4764DA7}"/>
                </a:ext>
              </a:extLst>
            </p:cNvPr>
            <p:cNvSpPr>
              <a:spLocks noChangeArrowheads="1"/>
            </p:cNvSpPr>
            <p:nvPr/>
          </p:nvSpPr>
          <p:spPr bwMode="auto">
            <a:xfrm>
              <a:off x="4701" y="1885"/>
              <a:ext cx="99" cy="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b="1">
                  <a:solidFill>
                    <a:srgbClr val="000000"/>
                  </a:solidFill>
                  <a:effectLst>
                    <a:outerShdw blurRad="38100" dist="38100" dir="2700000" algn="tl">
                      <a:srgbClr val="FFFFFF"/>
                    </a:outerShdw>
                  </a:effectLst>
                  <a:latin typeface="Symbol" panose="05050102010706020507" pitchFamily="18" charset="2"/>
                </a:rPr>
                <a:t>ø</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139" name="Rectangle 19">
              <a:extLst>
                <a:ext uri="{FF2B5EF4-FFF2-40B4-BE49-F238E27FC236}">
                  <a16:creationId xmlns:a16="http://schemas.microsoft.com/office/drawing/2014/main" id="{02A90401-9967-3FEB-5C35-7AEFB13BCA16}"/>
                </a:ext>
              </a:extLst>
            </p:cNvPr>
            <p:cNvSpPr>
              <a:spLocks noChangeArrowheads="1"/>
            </p:cNvSpPr>
            <p:nvPr/>
          </p:nvSpPr>
          <p:spPr bwMode="auto">
            <a:xfrm>
              <a:off x="4701" y="1410"/>
              <a:ext cx="99" cy="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b="1">
                  <a:solidFill>
                    <a:srgbClr val="000000"/>
                  </a:solidFill>
                  <a:effectLst>
                    <a:outerShdw blurRad="38100" dist="38100" dir="2700000" algn="tl">
                      <a:srgbClr val="FFFFFF"/>
                    </a:outerShdw>
                  </a:effectLst>
                  <a:latin typeface="Symbol" panose="05050102010706020507" pitchFamily="18" charset="2"/>
                </a:rPr>
                <a:t>ö</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140" name="Rectangle 20">
              <a:extLst>
                <a:ext uri="{FF2B5EF4-FFF2-40B4-BE49-F238E27FC236}">
                  <a16:creationId xmlns:a16="http://schemas.microsoft.com/office/drawing/2014/main" id="{D8119507-962D-A064-9557-B5E7AE4A509D}"/>
                </a:ext>
              </a:extLst>
            </p:cNvPr>
            <p:cNvSpPr>
              <a:spLocks noChangeArrowheads="1"/>
            </p:cNvSpPr>
            <p:nvPr/>
          </p:nvSpPr>
          <p:spPr bwMode="auto">
            <a:xfrm>
              <a:off x="4187" y="1722"/>
              <a:ext cx="99" cy="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b="1">
                  <a:solidFill>
                    <a:srgbClr val="000000"/>
                  </a:solidFill>
                  <a:effectLst>
                    <a:outerShdw blurRad="38100" dist="38100" dir="2700000" algn="tl">
                      <a:srgbClr val="FFFFFF"/>
                    </a:outerShdw>
                  </a:effectLst>
                  <a:latin typeface="Symbol" panose="05050102010706020507" pitchFamily="18" charset="2"/>
                </a:rPr>
                <a:t>ç</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141" name="Rectangle 21">
              <a:extLst>
                <a:ext uri="{FF2B5EF4-FFF2-40B4-BE49-F238E27FC236}">
                  <a16:creationId xmlns:a16="http://schemas.microsoft.com/office/drawing/2014/main" id="{79994017-6304-3F03-8FCD-1397A7A79E83}"/>
                </a:ext>
              </a:extLst>
            </p:cNvPr>
            <p:cNvSpPr>
              <a:spLocks noChangeArrowheads="1"/>
            </p:cNvSpPr>
            <p:nvPr/>
          </p:nvSpPr>
          <p:spPr bwMode="auto">
            <a:xfrm>
              <a:off x="4187" y="1574"/>
              <a:ext cx="99" cy="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b="1">
                  <a:solidFill>
                    <a:srgbClr val="000000"/>
                  </a:solidFill>
                  <a:effectLst>
                    <a:outerShdw blurRad="38100" dist="38100" dir="2700000" algn="tl">
                      <a:srgbClr val="FFFFFF"/>
                    </a:outerShdw>
                  </a:effectLst>
                  <a:latin typeface="Symbol" panose="05050102010706020507" pitchFamily="18" charset="2"/>
                </a:rPr>
                <a:t>ç</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142" name="Rectangle 22">
              <a:extLst>
                <a:ext uri="{FF2B5EF4-FFF2-40B4-BE49-F238E27FC236}">
                  <a16:creationId xmlns:a16="http://schemas.microsoft.com/office/drawing/2014/main" id="{AE106228-992B-BCCA-95EC-09B4C30519E6}"/>
                </a:ext>
              </a:extLst>
            </p:cNvPr>
            <p:cNvSpPr>
              <a:spLocks noChangeArrowheads="1"/>
            </p:cNvSpPr>
            <p:nvPr/>
          </p:nvSpPr>
          <p:spPr bwMode="auto">
            <a:xfrm>
              <a:off x="4187" y="1885"/>
              <a:ext cx="99" cy="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b="1">
                  <a:solidFill>
                    <a:srgbClr val="000000"/>
                  </a:solidFill>
                  <a:effectLst>
                    <a:outerShdw blurRad="38100" dist="38100" dir="2700000" algn="tl">
                      <a:srgbClr val="FFFFFF"/>
                    </a:outerShdw>
                  </a:effectLst>
                  <a:latin typeface="Symbol" panose="05050102010706020507" pitchFamily="18" charset="2"/>
                </a:rPr>
                <a:t>è</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143" name="Rectangle 23">
              <a:extLst>
                <a:ext uri="{FF2B5EF4-FFF2-40B4-BE49-F238E27FC236}">
                  <a16:creationId xmlns:a16="http://schemas.microsoft.com/office/drawing/2014/main" id="{D8D611A3-6FFB-2604-117A-768A0BDBBD62}"/>
                </a:ext>
              </a:extLst>
            </p:cNvPr>
            <p:cNvSpPr>
              <a:spLocks noChangeArrowheads="1"/>
            </p:cNvSpPr>
            <p:nvPr/>
          </p:nvSpPr>
          <p:spPr bwMode="auto">
            <a:xfrm>
              <a:off x="4187" y="1410"/>
              <a:ext cx="99" cy="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b="1">
                  <a:solidFill>
                    <a:srgbClr val="000000"/>
                  </a:solidFill>
                  <a:effectLst>
                    <a:outerShdw blurRad="38100" dist="38100" dir="2700000" algn="tl">
                      <a:srgbClr val="FFFFFF"/>
                    </a:outerShdw>
                  </a:effectLst>
                  <a:latin typeface="Symbol" panose="05050102010706020507" pitchFamily="18" charset="2"/>
                </a:rPr>
                <a:t>æ</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144" name="Rectangle 24">
              <a:extLst>
                <a:ext uri="{FF2B5EF4-FFF2-40B4-BE49-F238E27FC236}">
                  <a16:creationId xmlns:a16="http://schemas.microsoft.com/office/drawing/2014/main" id="{8A65CB04-009C-2A13-4DA7-E2B3A5564AFA}"/>
                </a:ext>
              </a:extLst>
            </p:cNvPr>
            <p:cNvSpPr>
              <a:spLocks noChangeArrowheads="1"/>
            </p:cNvSpPr>
            <p:nvPr/>
          </p:nvSpPr>
          <p:spPr bwMode="auto">
            <a:xfrm>
              <a:off x="4332" y="1864"/>
              <a:ext cx="115" cy="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b="1" i="1">
                  <a:solidFill>
                    <a:srgbClr val="000000"/>
                  </a:solidFill>
                  <a:effectLst>
                    <a:outerShdw blurRad="38100" dist="38100" dir="2700000" algn="tl">
                      <a:srgbClr val="FFFFFF"/>
                    </a:outerShdw>
                  </a:effectLst>
                  <a:latin typeface="Times New Roman" panose="02020603050405020304" pitchFamily="18" charset="0"/>
                </a:rPr>
                <a:t>v</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145" name="Rectangle 25">
              <a:extLst>
                <a:ext uri="{FF2B5EF4-FFF2-40B4-BE49-F238E27FC236}">
                  <a16:creationId xmlns:a16="http://schemas.microsoft.com/office/drawing/2014/main" id="{1B47F20C-6F8A-52D1-3D5A-1DA25C7C0B75}"/>
                </a:ext>
              </a:extLst>
            </p:cNvPr>
            <p:cNvSpPr>
              <a:spLocks noChangeArrowheads="1"/>
            </p:cNvSpPr>
            <p:nvPr/>
          </p:nvSpPr>
          <p:spPr bwMode="auto">
            <a:xfrm>
              <a:off x="4436" y="1472"/>
              <a:ext cx="115" cy="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b="1" i="1">
                  <a:solidFill>
                    <a:srgbClr val="000000"/>
                  </a:solidFill>
                  <a:effectLst>
                    <a:outerShdw blurRad="38100" dist="38100" dir="2700000" algn="tl">
                      <a:srgbClr val="FFFFFF"/>
                    </a:outerShdw>
                  </a:effectLst>
                  <a:latin typeface="Times New Roman" panose="02020603050405020304" pitchFamily="18" charset="0"/>
                </a:rPr>
                <a:t>v</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146" name="Rectangle 26">
              <a:extLst>
                <a:ext uri="{FF2B5EF4-FFF2-40B4-BE49-F238E27FC236}">
                  <a16:creationId xmlns:a16="http://schemas.microsoft.com/office/drawing/2014/main" id="{C1F0DB5B-8D8B-E24D-318C-28A92E15B506}"/>
                </a:ext>
              </a:extLst>
            </p:cNvPr>
            <p:cNvSpPr>
              <a:spLocks noChangeArrowheads="1"/>
            </p:cNvSpPr>
            <p:nvPr/>
          </p:nvSpPr>
          <p:spPr bwMode="auto">
            <a:xfrm>
              <a:off x="4071" y="1633"/>
              <a:ext cx="129" cy="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b="1" i="1">
                  <a:solidFill>
                    <a:srgbClr val="000000"/>
                  </a:solidFill>
                  <a:effectLst>
                    <a:outerShdw blurRad="38100" dist="38100" dir="2700000" algn="tl">
                      <a:srgbClr val="FFFFFF"/>
                    </a:outerShdw>
                  </a:effectLst>
                  <a:latin typeface="Times New Roman" panose="02020603050405020304" pitchFamily="18" charset="0"/>
                </a:rPr>
                <a:t>  </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147" name="Rectangle 27">
              <a:extLst>
                <a:ext uri="{FF2B5EF4-FFF2-40B4-BE49-F238E27FC236}">
                  <a16:creationId xmlns:a16="http://schemas.microsoft.com/office/drawing/2014/main" id="{7491D9C2-3368-E8B3-7D3C-73ADD405B3A9}"/>
                </a:ext>
              </a:extLst>
            </p:cNvPr>
            <p:cNvSpPr>
              <a:spLocks noChangeArrowheads="1"/>
            </p:cNvSpPr>
            <p:nvPr/>
          </p:nvSpPr>
          <p:spPr bwMode="auto">
            <a:xfrm>
              <a:off x="3947" y="1633"/>
              <a:ext cx="129" cy="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b="1" i="1">
                  <a:solidFill>
                    <a:srgbClr val="000000"/>
                  </a:solidFill>
                  <a:effectLst>
                    <a:outerShdw blurRad="38100" dist="38100" dir="2700000" algn="tl">
                      <a:srgbClr val="FFFFFF"/>
                    </a:outerShdw>
                  </a:effectLst>
                  <a:latin typeface="Times New Roman" panose="02020603050405020304" pitchFamily="18" charset="0"/>
                </a:rPr>
                <a:t>p</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148" name="Rectangle 28">
              <a:extLst>
                <a:ext uri="{FF2B5EF4-FFF2-40B4-BE49-F238E27FC236}">
                  <a16:creationId xmlns:a16="http://schemas.microsoft.com/office/drawing/2014/main" id="{5AB3FACE-28E6-2B62-342C-22AC98D75748}"/>
                </a:ext>
              </a:extLst>
            </p:cNvPr>
            <p:cNvSpPr>
              <a:spLocks noChangeArrowheads="1"/>
            </p:cNvSpPr>
            <p:nvPr/>
          </p:nvSpPr>
          <p:spPr bwMode="auto">
            <a:xfrm>
              <a:off x="3855" y="1633"/>
              <a:ext cx="65" cy="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b="1" i="1">
                  <a:solidFill>
                    <a:srgbClr val="000000"/>
                  </a:solidFill>
                  <a:effectLst>
                    <a:outerShdw blurRad="38100" dist="38100" dir="2700000" algn="tl">
                      <a:srgbClr val="FFFFFF"/>
                    </a:outerShdw>
                  </a:effectLst>
                  <a:latin typeface="Times New Roman" panose="02020603050405020304" pitchFamily="18" charset="0"/>
                </a:rPr>
                <a:t> </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149" name="Rectangle 29">
              <a:extLst>
                <a:ext uri="{FF2B5EF4-FFF2-40B4-BE49-F238E27FC236}">
                  <a16:creationId xmlns:a16="http://schemas.microsoft.com/office/drawing/2014/main" id="{3B8F3E8A-B33B-7344-58BF-86D4016EDB04}"/>
                </a:ext>
              </a:extLst>
            </p:cNvPr>
            <p:cNvSpPr>
              <a:spLocks noChangeArrowheads="1"/>
            </p:cNvSpPr>
            <p:nvPr/>
          </p:nvSpPr>
          <p:spPr bwMode="auto">
            <a:xfrm>
              <a:off x="3695" y="1633"/>
              <a:ext cx="147" cy="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b="1" i="1">
                  <a:solidFill>
                    <a:srgbClr val="000000"/>
                  </a:solidFill>
                  <a:effectLst>
                    <a:outerShdw blurRad="38100" dist="38100" dir="2700000" algn="tl">
                      <a:srgbClr val="FFFFFF"/>
                    </a:outerShdw>
                  </a:effectLst>
                  <a:latin typeface="Times New Roman" panose="02020603050405020304" pitchFamily="18" charset="0"/>
                </a:rPr>
                <a:t>=</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150" name="Rectangle 30">
              <a:extLst>
                <a:ext uri="{FF2B5EF4-FFF2-40B4-BE49-F238E27FC236}">
                  <a16:creationId xmlns:a16="http://schemas.microsoft.com/office/drawing/2014/main" id="{A35E1654-8B15-5591-D6D4-3CD89F648022}"/>
                </a:ext>
              </a:extLst>
            </p:cNvPr>
            <p:cNvSpPr>
              <a:spLocks noChangeArrowheads="1"/>
            </p:cNvSpPr>
            <p:nvPr/>
          </p:nvSpPr>
          <p:spPr bwMode="auto">
            <a:xfrm>
              <a:off x="3659" y="1633"/>
              <a:ext cx="65" cy="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b="1" i="1">
                  <a:solidFill>
                    <a:srgbClr val="000000"/>
                  </a:solidFill>
                  <a:effectLst>
                    <a:outerShdw blurRad="38100" dist="38100" dir="2700000" algn="tl">
                      <a:srgbClr val="FFFFFF"/>
                    </a:outerShdw>
                  </a:effectLst>
                  <a:latin typeface="Times New Roman" panose="02020603050405020304" pitchFamily="18" charset="0"/>
                </a:rPr>
                <a:t> </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151" name="Rectangle 31">
              <a:extLst>
                <a:ext uri="{FF2B5EF4-FFF2-40B4-BE49-F238E27FC236}">
                  <a16:creationId xmlns:a16="http://schemas.microsoft.com/office/drawing/2014/main" id="{E0D8B329-FB21-CF4B-020B-B2A03AD7517B}"/>
                </a:ext>
              </a:extLst>
            </p:cNvPr>
            <p:cNvSpPr>
              <a:spLocks noChangeArrowheads="1"/>
            </p:cNvSpPr>
            <p:nvPr/>
          </p:nvSpPr>
          <p:spPr bwMode="auto">
            <a:xfrm>
              <a:off x="3591" y="1633"/>
              <a:ext cx="72" cy="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b="1" i="1">
                  <a:solidFill>
                    <a:srgbClr val="000000"/>
                  </a:solidFill>
                  <a:effectLst>
                    <a:outerShdw blurRad="38100" dist="38100" dir="2700000" algn="tl">
                      <a:srgbClr val="FFFFFF"/>
                    </a:outerShdw>
                  </a:effectLst>
                  <a:latin typeface="Times New Roman" panose="02020603050405020304" pitchFamily="18" charset="0"/>
                </a:rPr>
                <a:t>i</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152" name="Rectangle 32">
              <a:extLst>
                <a:ext uri="{FF2B5EF4-FFF2-40B4-BE49-F238E27FC236}">
                  <a16:creationId xmlns:a16="http://schemas.microsoft.com/office/drawing/2014/main" id="{5EC15E01-0794-F23A-64CE-FF5C18FF8CD1}"/>
                </a:ext>
              </a:extLst>
            </p:cNvPr>
            <p:cNvSpPr>
              <a:spLocks noChangeArrowheads="1"/>
            </p:cNvSpPr>
            <p:nvPr/>
          </p:nvSpPr>
          <p:spPr bwMode="auto">
            <a:xfrm>
              <a:off x="4454" y="1975"/>
              <a:ext cx="179" cy="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b="1" i="1">
                  <a:solidFill>
                    <a:srgbClr val="000000"/>
                  </a:solidFill>
                  <a:effectLst>
                    <a:outerShdw blurRad="38100" dist="38100" dir="2700000" algn="tl">
                      <a:srgbClr val="FFFFFF"/>
                    </a:outerShdw>
                  </a:effectLst>
                  <a:latin typeface="Times New Roman" panose="02020603050405020304" pitchFamily="18" charset="0"/>
                </a:rPr>
                <a:t>ref</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153" name="Rectangle 33">
              <a:extLst>
                <a:ext uri="{FF2B5EF4-FFF2-40B4-BE49-F238E27FC236}">
                  <a16:creationId xmlns:a16="http://schemas.microsoft.com/office/drawing/2014/main" id="{41F23D73-FE05-82BB-D539-F2FB2D25D944}"/>
                </a:ext>
              </a:extLst>
            </p:cNvPr>
            <p:cNvSpPr>
              <a:spLocks noChangeArrowheads="1"/>
            </p:cNvSpPr>
            <p:nvPr/>
          </p:nvSpPr>
          <p:spPr bwMode="auto">
            <a:xfrm>
              <a:off x="4803" y="1361"/>
              <a:ext cx="77" cy="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b="1" i="1">
                  <a:solidFill>
                    <a:srgbClr val="000000"/>
                  </a:solidFill>
                  <a:effectLst>
                    <a:outerShdw blurRad="38100" dist="38100" dir="2700000" algn="tl">
                      <a:srgbClr val="FFFFFF"/>
                    </a:outerShdw>
                  </a:effectLst>
                  <a:latin typeface="Times New Roman" panose="02020603050405020304" pitchFamily="18" charset="0"/>
                </a:rPr>
                <a:t>q</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3" fill="hold" nodeType="click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strips(upRight)">
                                      <p:cBhvr>
                                        <p:cTn id="7" dur="500"/>
                                        <p:tgtEl>
                                          <p:spTgt spid="512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3" presetClass="entr" presetSubtype="16" fill="hold" nodeType="clickEffect">
                                  <p:stCondLst>
                                    <p:cond delay="0"/>
                                  </p:stCondLst>
                                  <p:childTnLst>
                                    <p:set>
                                      <p:cBhvr>
                                        <p:cTn id="11" dur="1" fill="hold">
                                          <p:stCondLst>
                                            <p:cond delay="0"/>
                                          </p:stCondLst>
                                        </p:cTn>
                                        <p:tgtEl>
                                          <p:spTgt spid="5155"/>
                                        </p:tgtEl>
                                        <p:attrNameLst>
                                          <p:attrName>style.visibility</p:attrName>
                                        </p:attrNameLst>
                                      </p:cBhvr>
                                      <p:to>
                                        <p:strVal val="visible"/>
                                      </p:to>
                                    </p:set>
                                    <p:anim calcmode="lin" valueType="num">
                                      <p:cBhvr>
                                        <p:cTn id="12" dur="500" fill="hold"/>
                                        <p:tgtEl>
                                          <p:spTgt spid="5155"/>
                                        </p:tgtEl>
                                        <p:attrNameLst>
                                          <p:attrName>ppt_w</p:attrName>
                                        </p:attrNameLst>
                                      </p:cBhvr>
                                      <p:tavLst>
                                        <p:tav tm="0">
                                          <p:val>
                                            <p:fltVal val="0"/>
                                          </p:val>
                                        </p:tav>
                                        <p:tav tm="100000">
                                          <p:val>
                                            <p:strVal val="#ppt_w"/>
                                          </p:val>
                                        </p:tav>
                                      </p:tavLst>
                                    </p:anim>
                                    <p:anim calcmode="lin" valueType="num">
                                      <p:cBhvr>
                                        <p:cTn id="13" dur="500" fill="hold"/>
                                        <p:tgtEl>
                                          <p:spTgt spid="515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7" name="Rectangle 5">
            <a:extLst>
              <a:ext uri="{FF2B5EF4-FFF2-40B4-BE49-F238E27FC236}">
                <a16:creationId xmlns:a16="http://schemas.microsoft.com/office/drawing/2014/main" id="{818EA117-BDA4-6FD2-1A90-BD9210A881A6}"/>
              </a:ext>
            </a:extLst>
          </p:cNvPr>
          <p:cNvSpPr>
            <a:spLocks noChangeArrowheads="1"/>
          </p:cNvSpPr>
          <p:nvPr/>
        </p:nvSpPr>
        <p:spPr bwMode="auto">
          <a:xfrm>
            <a:off x="4530726" y="2063751"/>
            <a:ext cx="4124325" cy="3248025"/>
          </a:xfrm>
          <a:prstGeom prst="rect">
            <a:avLst/>
          </a:prstGeom>
          <a:noFill/>
          <a:ln w="0">
            <a:solidFill>
              <a:schemeClr val="folHlink"/>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9878" name="Line 6">
            <a:extLst>
              <a:ext uri="{FF2B5EF4-FFF2-40B4-BE49-F238E27FC236}">
                <a16:creationId xmlns:a16="http://schemas.microsoft.com/office/drawing/2014/main" id="{5CA0DE58-9267-8CBA-F125-9CDF0F4E903D}"/>
              </a:ext>
            </a:extLst>
          </p:cNvPr>
          <p:cNvSpPr>
            <a:spLocks noChangeShapeType="1"/>
          </p:cNvSpPr>
          <p:nvPr/>
        </p:nvSpPr>
        <p:spPr bwMode="auto">
          <a:xfrm>
            <a:off x="4530726" y="2063750"/>
            <a:ext cx="41243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9879" name="Line 7">
            <a:extLst>
              <a:ext uri="{FF2B5EF4-FFF2-40B4-BE49-F238E27FC236}">
                <a16:creationId xmlns:a16="http://schemas.microsoft.com/office/drawing/2014/main" id="{B7146D25-5136-EFA9-F1E7-5ACD46CCB517}"/>
              </a:ext>
            </a:extLst>
          </p:cNvPr>
          <p:cNvSpPr>
            <a:spLocks noChangeShapeType="1"/>
          </p:cNvSpPr>
          <p:nvPr/>
        </p:nvSpPr>
        <p:spPr bwMode="auto">
          <a:xfrm>
            <a:off x="4530726" y="5311775"/>
            <a:ext cx="41243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9880" name="Line 8">
            <a:extLst>
              <a:ext uri="{FF2B5EF4-FFF2-40B4-BE49-F238E27FC236}">
                <a16:creationId xmlns:a16="http://schemas.microsoft.com/office/drawing/2014/main" id="{F0651FDD-95E1-F5E1-32A1-95B8C878D7B0}"/>
              </a:ext>
            </a:extLst>
          </p:cNvPr>
          <p:cNvSpPr>
            <a:spLocks noChangeShapeType="1"/>
          </p:cNvSpPr>
          <p:nvPr/>
        </p:nvSpPr>
        <p:spPr bwMode="auto">
          <a:xfrm flipV="1">
            <a:off x="8655050" y="2063751"/>
            <a:ext cx="1588" cy="32480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9881" name="Line 9">
            <a:extLst>
              <a:ext uri="{FF2B5EF4-FFF2-40B4-BE49-F238E27FC236}">
                <a16:creationId xmlns:a16="http://schemas.microsoft.com/office/drawing/2014/main" id="{B3C02085-7871-CDD0-2075-5AC4BBC5C386}"/>
              </a:ext>
            </a:extLst>
          </p:cNvPr>
          <p:cNvSpPr>
            <a:spLocks noChangeShapeType="1"/>
          </p:cNvSpPr>
          <p:nvPr/>
        </p:nvSpPr>
        <p:spPr bwMode="auto">
          <a:xfrm flipV="1">
            <a:off x="4530725" y="2063751"/>
            <a:ext cx="1588" cy="32480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9882" name="Line 10">
            <a:extLst>
              <a:ext uri="{FF2B5EF4-FFF2-40B4-BE49-F238E27FC236}">
                <a16:creationId xmlns:a16="http://schemas.microsoft.com/office/drawing/2014/main" id="{E4E189A9-C217-CA76-5B56-10C28FD7E43F}"/>
              </a:ext>
            </a:extLst>
          </p:cNvPr>
          <p:cNvSpPr>
            <a:spLocks noChangeShapeType="1"/>
          </p:cNvSpPr>
          <p:nvPr/>
        </p:nvSpPr>
        <p:spPr bwMode="auto">
          <a:xfrm>
            <a:off x="4530726" y="5311775"/>
            <a:ext cx="41243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9883" name="Line 11">
            <a:extLst>
              <a:ext uri="{FF2B5EF4-FFF2-40B4-BE49-F238E27FC236}">
                <a16:creationId xmlns:a16="http://schemas.microsoft.com/office/drawing/2014/main" id="{0B8DEB88-9BF1-CE6F-BBAA-A9BC10B6B011}"/>
              </a:ext>
            </a:extLst>
          </p:cNvPr>
          <p:cNvSpPr>
            <a:spLocks noChangeShapeType="1"/>
          </p:cNvSpPr>
          <p:nvPr/>
        </p:nvSpPr>
        <p:spPr bwMode="auto">
          <a:xfrm flipV="1">
            <a:off x="4530725" y="2063751"/>
            <a:ext cx="1588" cy="32480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9884" name="Line 12">
            <a:extLst>
              <a:ext uri="{FF2B5EF4-FFF2-40B4-BE49-F238E27FC236}">
                <a16:creationId xmlns:a16="http://schemas.microsoft.com/office/drawing/2014/main" id="{0DA24D13-1560-BD94-15D6-40EDC96F8BFF}"/>
              </a:ext>
            </a:extLst>
          </p:cNvPr>
          <p:cNvSpPr>
            <a:spLocks noChangeShapeType="1"/>
          </p:cNvSpPr>
          <p:nvPr/>
        </p:nvSpPr>
        <p:spPr bwMode="auto">
          <a:xfrm flipV="1">
            <a:off x="4530725" y="5273675"/>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9885" name="Line 13">
            <a:extLst>
              <a:ext uri="{FF2B5EF4-FFF2-40B4-BE49-F238E27FC236}">
                <a16:creationId xmlns:a16="http://schemas.microsoft.com/office/drawing/2014/main" id="{54EBC8BA-C477-29E6-A151-82F3A972E73E}"/>
              </a:ext>
            </a:extLst>
          </p:cNvPr>
          <p:cNvSpPr>
            <a:spLocks noChangeShapeType="1"/>
          </p:cNvSpPr>
          <p:nvPr/>
        </p:nvSpPr>
        <p:spPr bwMode="auto">
          <a:xfrm>
            <a:off x="4530725" y="2063750"/>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9887" name="Line 15">
            <a:extLst>
              <a:ext uri="{FF2B5EF4-FFF2-40B4-BE49-F238E27FC236}">
                <a16:creationId xmlns:a16="http://schemas.microsoft.com/office/drawing/2014/main" id="{1D79DC7B-F500-581F-26A5-409D09ECCED2}"/>
              </a:ext>
            </a:extLst>
          </p:cNvPr>
          <p:cNvSpPr>
            <a:spLocks noChangeShapeType="1"/>
          </p:cNvSpPr>
          <p:nvPr/>
        </p:nvSpPr>
        <p:spPr bwMode="auto">
          <a:xfrm flipV="1">
            <a:off x="5216525" y="5273675"/>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9888" name="Line 16">
            <a:extLst>
              <a:ext uri="{FF2B5EF4-FFF2-40B4-BE49-F238E27FC236}">
                <a16:creationId xmlns:a16="http://schemas.microsoft.com/office/drawing/2014/main" id="{0FFD2D36-5F61-8813-96CE-C6B91134AA69}"/>
              </a:ext>
            </a:extLst>
          </p:cNvPr>
          <p:cNvSpPr>
            <a:spLocks noChangeShapeType="1"/>
          </p:cNvSpPr>
          <p:nvPr/>
        </p:nvSpPr>
        <p:spPr bwMode="auto">
          <a:xfrm>
            <a:off x="5216525" y="2063750"/>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9890" name="Line 18">
            <a:extLst>
              <a:ext uri="{FF2B5EF4-FFF2-40B4-BE49-F238E27FC236}">
                <a16:creationId xmlns:a16="http://schemas.microsoft.com/office/drawing/2014/main" id="{8DC59EDE-382C-D0A4-1A1F-BF3E1D69BCA2}"/>
              </a:ext>
            </a:extLst>
          </p:cNvPr>
          <p:cNvSpPr>
            <a:spLocks noChangeShapeType="1"/>
          </p:cNvSpPr>
          <p:nvPr/>
        </p:nvSpPr>
        <p:spPr bwMode="auto">
          <a:xfrm flipV="1">
            <a:off x="5902325" y="5273675"/>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9891" name="Line 19">
            <a:extLst>
              <a:ext uri="{FF2B5EF4-FFF2-40B4-BE49-F238E27FC236}">
                <a16:creationId xmlns:a16="http://schemas.microsoft.com/office/drawing/2014/main" id="{A7206254-098E-776E-B745-BA4C409A2815}"/>
              </a:ext>
            </a:extLst>
          </p:cNvPr>
          <p:cNvSpPr>
            <a:spLocks noChangeShapeType="1"/>
          </p:cNvSpPr>
          <p:nvPr/>
        </p:nvSpPr>
        <p:spPr bwMode="auto">
          <a:xfrm>
            <a:off x="5902325" y="2063750"/>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9893" name="Line 21">
            <a:extLst>
              <a:ext uri="{FF2B5EF4-FFF2-40B4-BE49-F238E27FC236}">
                <a16:creationId xmlns:a16="http://schemas.microsoft.com/office/drawing/2014/main" id="{8C7F8455-5A7B-7017-4821-F266C537EDB2}"/>
              </a:ext>
            </a:extLst>
          </p:cNvPr>
          <p:cNvSpPr>
            <a:spLocks noChangeShapeType="1"/>
          </p:cNvSpPr>
          <p:nvPr/>
        </p:nvSpPr>
        <p:spPr bwMode="auto">
          <a:xfrm flipV="1">
            <a:off x="6597650" y="5273675"/>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9894" name="Line 22">
            <a:extLst>
              <a:ext uri="{FF2B5EF4-FFF2-40B4-BE49-F238E27FC236}">
                <a16:creationId xmlns:a16="http://schemas.microsoft.com/office/drawing/2014/main" id="{8C5A2378-9652-3A57-4EBD-569F8579706D}"/>
              </a:ext>
            </a:extLst>
          </p:cNvPr>
          <p:cNvSpPr>
            <a:spLocks noChangeShapeType="1"/>
          </p:cNvSpPr>
          <p:nvPr/>
        </p:nvSpPr>
        <p:spPr bwMode="auto">
          <a:xfrm>
            <a:off x="6597650" y="2063750"/>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9896" name="Line 24">
            <a:extLst>
              <a:ext uri="{FF2B5EF4-FFF2-40B4-BE49-F238E27FC236}">
                <a16:creationId xmlns:a16="http://schemas.microsoft.com/office/drawing/2014/main" id="{546FAC97-1339-8045-B187-7EDCA8C1B8CD}"/>
              </a:ext>
            </a:extLst>
          </p:cNvPr>
          <p:cNvSpPr>
            <a:spLocks noChangeShapeType="1"/>
          </p:cNvSpPr>
          <p:nvPr/>
        </p:nvSpPr>
        <p:spPr bwMode="auto">
          <a:xfrm flipV="1">
            <a:off x="7283450" y="5273675"/>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9897" name="Line 25">
            <a:extLst>
              <a:ext uri="{FF2B5EF4-FFF2-40B4-BE49-F238E27FC236}">
                <a16:creationId xmlns:a16="http://schemas.microsoft.com/office/drawing/2014/main" id="{278C4721-6964-DAFE-4CB0-DC41AC5AAE33}"/>
              </a:ext>
            </a:extLst>
          </p:cNvPr>
          <p:cNvSpPr>
            <a:spLocks noChangeShapeType="1"/>
          </p:cNvSpPr>
          <p:nvPr/>
        </p:nvSpPr>
        <p:spPr bwMode="auto">
          <a:xfrm>
            <a:off x="7283450" y="2063750"/>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9899" name="Line 27">
            <a:extLst>
              <a:ext uri="{FF2B5EF4-FFF2-40B4-BE49-F238E27FC236}">
                <a16:creationId xmlns:a16="http://schemas.microsoft.com/office/drawing/2014/main" id="{D04AE099-125F-A5F4-154C-89661D7D9167}"/>
              </a:ext>
            </a:extLst>
          </p:cNvPr>
          <p:cNvSpPr>
            <a:spLocks noChangeShapeType="1"/>
          </p:cNvSpPr>
          <p:nvPr/>
        </p:nvSpPr>
        <p:spPr bwMode="auto">
          <a:xfrm flipV="1">
            <a:off x="7969250" y="5273675"/>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9900" name="Line 28">
            <a:extLst>
              <a:ext uri="{FF2B5EF4-FFF2-40B4-BE49-F238E27FC236}">
                <a16:creationId xmlns:a16="http://schemas.microsoft.com/office/drawing/2014/main" id="{15D30D88-007B-6173-CE50-A559EE72E9BF}"/>
              </a:ext>
            </a:extLst>
          </p:cNvPr>
          <p:cNvSpPr>
            <a:spLocks noChangeShapeType="1"/>
          </p:cNvSpPr>
          <p:nvPr/>
        </p:nvSpPr>
        <p:spPr bwMode="auto">
          <a:xfrm>
            <a:off x="7969250" y="2063750"/>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9902" name="Line 30">
            <a:extLst>
              <a:ext uri="{FF2B5EF4-FFF2-40B4-BE49-F238E27FC236}">
                <a16:creationId xmlns:a16="http://schemas.microsoft.com/office/drawing/2014/main" id="{027E3495-49A2-AA64-192F-D5EDAF1C6FF9}"/>
              </a:ext>
            </a:extLst>
          </p:cNvPr>
          <p:cNvSpPr>
            <a:spLocks noChangeShapeType="1"/>
          </p:cNvSpPr>
          <p:nvPr/>
        </p:nvSpPr>
        <p:spPr bwMode="auto">
          <a:xfrm flipV="1">
            <a:off x="8655050" y="5273675"/>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9903" name="Line 31">
            <a:extLst>
              <a:ext uri="{FF2B5EF4-FFF2-40B4-BE49-F238E27FC236}">
                <a16:creationId xmlns:a16="http://schemas.microsoft.com/office/drawing/2014/main" id="{63143C18-9DE4-EAC8-975A-CD4472827D12}"/>
              </a:ext>
            </a:extLst>
          </p:cNvPr>
          <p:cNvSpPr>
            <a:spLocks noChangeShapeType="1"/>
          </p:cNvSpPr>
          <p:nvPr/>
        </p:nvSpPr>
        <p:spPr bwMode="auto">
          <a:xfrm>
            <a:off x="8655050" y="2063750"/>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grpSp>
        <p:nvGrpSpPr>
          <p:cNvPr id="79944" name="Group 72">
            <a:extLst>
              <a:ext uri="{FF2B5EF4-FFF2-40B4-BE49-F238E27FC236}">
                <a16:creationId xmlns:a16="http://schemas.microsoft.com/office/drawing/2014/main" id="{7C2143E8-DA61-07F8-469D-B360D29331B2}"/>
              </a:ext>
            </a:extLst>
          </p:cNvPr>
          <p:cNvGrpSpPr>
            <a:grpSpLocks/>
          </p:cNvGrpSpPr>
          <p:nvPr/>
        </p:nvGrpSpPr>
        <p:grpSpPr bwMode="auto">
          <a:xfrm>
            <a:off x="4502150" y="5349876"/>
            <a:ext cx="4394200" cy="244475"/>
            <a:chOff x="1620" y="3162"/>
            <a:chExt cx="2768" cy="154"/>
          </a:xfrm>
        </p:grpSpPr>
        <p:sp>
          <p:nvSpPr>
            <p:cNvPr id="79886" name="Rectangle 14">
              <a:extLst>
                <a:ext uri="{FF2B5EF4-FFF2-40B4-BE49-F238E27FC236}">
                  <a16:creationId xmlns:a16="http://schemas.microsoft.com/office/drawing/2014/main" id="{EDD9ADA5-76C2-FEF0-FF64-8E0CD1EE22D7}"/>
                </a:ext>
              </a:extLst>
            </p:cNvPr>
            <p:cNvSpPr>
              <a:spLocks noChangeArrowheads="1"/>
            </p:cNvSpPr>
            <p:nvPr/>
          </p:nvSpPr>
          <p:spPr bwMode="auto">
            <a:xfrm>
              <a:off x="1620" y="3162"/>
              <a:ext cx="85"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600" b="1">
                  <a:solidFill>
                    <a:srgbClr val="FFFF66"/>
                  </a:solidFill>
                  <a:effectLst>
                    <a:outerShdw blurRad="38100" dist="38100" dir="2700000" algn="tl">
                      <a:srgbClr val="000000"/>
                    </a:outerShdw>
                  </a:effectLst>
                  <a:latin typeface="Bookman Old Style" panose="02050604050505020204" pitchFamily="18" charset="0"/>
                </a:rPr>
                <a:t>0</a:t>
              </a:r>
            </a:p>
          </p:txBody>
        </p:sp>
        <p:sp>
          <p:nvSpPr>
            <p:cNvPr id="79889" name="Rectangle 17">
              <a:extLst>
                <a:ext uri="{FF2B5EF4-FFF2-40B4-BE49-F238E27FC236}">
                  <a16:creationId xmlns:a16="http://schemas.microsoft.com/office/drawing/2014/main" id="{595E53D1-7A3C-3886-AC69-49E63938485F}"/>
                </a:ext>
              </a:extLst>
            </p:cNvPr>
            <p:cNvSpPr>
              <a:spLocks noChangeArrowheads="1"/>
            </p:cNvSpPr>
            <p:nvPr/>
          </p:nvSpPr>
          <p:spPr bwMode="auto">
            <a:xfrm>
              <a:off x="2016" y="3162"/>
              <a:ext cx="85"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600" b="1">
                  <a:solidFill>
                    <a:srgbClr val="FFFF66"/>
                  </a:solidFill>
                  <a:effectLst>
                    <a:outerShdw blurRad="38100" dist="38100" dir="2700000" algn="tl">
                      <a:srgbClr val="000000"/>
                    </a:outerShdw>
                  </a:effectLst>
                  <a:latin typeface="Bookman Old Style" panose="02050604050505020204" pitchFamily="18" charset="0"/>
                </a:rPr>
                <a:t>5</a:t>
              </a:r>
            </a:p>
          </p:txBody>
        </p:sp>
        <p:sp>
          <p:nvSpPr>
            <p:cNvPr id="79892" name="Rectangle 20">
              <a:extLst>
                <a:ext uri="{FF2B5EF4-FFF2-40B4-BE49-F238E27FC236}">
                  <a16:creationId xmlns:a16="http://schemas.microsoft.com/office/drawing/2014/main" id="{0E65BA80-C446-176A-589D-3A6E8ED9DBA6}"/>
                </a:ext>
              </a:extLst>
            </p:cNvPr>
            <p:cNvSpPr>
              <a:spLocks noChangeArrowheads="1"/>
            </p:cNvSpPr>
            <p:nvPr/>
          </p:nvSpPr>
          <p:spPr bwMode="auto">
            <a:xfrm>
              <a:off x="2484" y="3162"/>
              <a:ext cx="170"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600" b="1">
                  <a:solidFill>
                    <a:srgbClr val="FFFF66"/>
                  </a:solidFill>
                  <a:effectLst>
                    <a:outerShdw blurRad="38100" dist="38100" dir="2700000" algn="tl">
                      <a:srgbClr val="000000"/>
                    </a:outerShdw>
                  </a:effectLst>
                  <a:latin typeface="Bookman Old Style" panose="02050604050505020204" pitchFamily="18" charset="0"/>
                </a:rPr>
                <a:t>10</a:t>
              </a:r>
            </a:p>
          </p:txBody>
        </p:sp>
        <p:sp>
          <p:nvSpPr>
            <p:cNvPr id="79895" name="Rectangle 23">
              <a:extLst>
                <a:ext uri="{FF2B5EF4-FFF2-40B4-BE49-F238E27FC236}">
                  <a16:creationId xmlns:a16="http://schemas.microsoft.com/office/drawing/2014/main" id="{0900A750-3DE8-D485-36AF-D95AECCFC25D}"/>
                </a:ext>
              </a:extLst>
            </p:cNvPr>
            <p:cNvSpPr>
              <a:spLocks noChangeArrowheads="1"/>
            </p:cNvSpPr>
            <p:nvPr/>
          </p:nvSpPr>
          <p:spPr bwMode="auto">
            <a:xfrm>
              <a:off x="2886" y="3162"/>
              <a:ext cx="170"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600" b="1">
                  <a:solidFill>
                    <a:srgbClr val="FFFF66"/>
                  </a:solidFill>
                  <a:effectLst>
                    <a:outerShdw blurRad="38100" dist="38100" dir="2700000" algn="tl">
                      <a:srgbClr val="000000"/>
                    </a:outerShdw>
                  </a:effectLst>
                  <a:latin typeface="Bookman Old Style" panose="02050604050505020204" pitchFamily="18" charset="0"/>
                </a:rPr>
                <a:t>15</a:t>
              </a:r>
            </a:p>
          </p:txBody>
        </p:sp>
        <p:sp>
          <p:nvSpPr>
            <p:cNvPr id="79898" name="Rectangle 26">
              <a:extLst>
                <a:ext uri="{FF2B5EF4-FFF2-40B4-BE49-F238E27FC236}">
                  <a16:creationId xmlns:a16="http://schemas.microsoft.com/office/drawing/2014/main" id="{ACDFBC49-FEFB-ABC5-C9C5-B5423A5F9FB9}"/>
                </a:ext>
              </a:extLst>
            </p:cNvPr>
            <p:cNvSpPr>
              <a:spLocks noChangeArrowheads="1"/>
            </p:cNvSpPr>
            <p:nvPr/>
          </p:nvSpPr>
          <p:spPr bwMode="auto">
            <a:xfrm>
              <a:off x="3354" y="3162"/>
              <a:ext cx="170"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600" b="1">
                  <a:solidFill>
                    <a:srgbClr val="FFFF66"/>
                  </a:solidFill>
                  <a:effectLst>
                    <a:outerShdw blurRad="38100" dist="38100" dir="2700000" algn="tl">
                      <a:srgbClr val="000000"/>
                    </a:outerShdw>
                  </a:effectLst>
                  <a:latin typeface="Bookman Old Style" panose="02050604050505020204" pitchFamily="18" charset="0"/>
                </a:rPr>
                <a:t>20</a:t>
              </a:r>
            </a:p>
          </p:txBody>
        </p:sp>
        <p:sp>
          <p:nvSpPr>
            <p:cNvPr id="79901" name="Rectangle 29">
              <a:extLst>
                <a:ext uri="{FF2B5EF4-FFF2-40B4-BE49-F238E27FC236}">
                  <a16:creationId xmlns:a16="http://schemas.microsoft.com/office/drawing/2014/main" id="{68CF7BEB-AD30-C679-2B70-03A0B9138328}"/>
                </a:ext>
              </a:extLst>
            </p:cNvPr>
            <p:cNvSpPr>
              <a:spLocks noChangeArrowheads="1"/>
            </p:cNvSpPr>
            <p:nvPr/>
          </p:nvSpPr>
          <p:spPr bwMode="auto">
            <a:xfrm>
              <a:off x="3750" y="3162"/>
              <a:ext cx="170"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600" b="1">
                  <a:solidFill>
                    <a:srgbClr val="FFFF66"/>
                  </a:solidFill>
                  <a:effectLst>
                    <a:outerShdw blurRad="38100" dist="38100" dir="2700000" algn="tl">
                      <a:srgbClr val="000000"/>
                    </a:outerShdw>
                  </a:effectLst>
                  <a:latin typeface="Bookman Old Style" panose="02050604050505020204" pitchFamily="18" charset="0"/>
                </a:rPr>
                <a:t>25</a:t>
              </a:r>
            </a:p>
          </p:txBody>
        </p:sp>
        <p:sp>
          <p:nvSpPr>
            <p:cNvPr id="79904" name="Rectangle 32">
              <a:extLst>
                <a:ext uri="{FF2B5EF4-FFF2-40B4-BE49-F238E27FC236}">
                  <a16:creationId xmlns:a16="http://schemas.microsoft.com/office/drawing/2014/main" id="{BAABDFEE-8A4D-FFEA-4A14-FB78F596E37C}"/>
                </a:ext>
              </a:extLst>
            </p:cNvPr>
            <p:cNvSpPr>
              <a:spLocks noChangeArrowheads="1"/>
            </p:cNvSpPr>
            <p:nvPr/>
          </p:nvSpPr>
          <p:spPr bwMode="auto">
            <a:xfrm>
              <a:off x="4218" y="3162"/>
              <a:ext cx="170"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600" b="1">
                  <a:solidFill>
                    <a:srgbClr val="FFFF66"/>
                  </a:solidFill>
                  <a:effectLst>
                    <a:outerShdw blurRad="38100" dist="38100" dir="2700000" algn="tl">
                      <a:srgbClr val="000000"/>
                    </a:outerShdw>
                  </a:effectLst>
                  <a:latin typeface="Bookman Old Style" panose="02050604050505020204" pitchFamily="18" charset="0"/>
                </a:rPr>
                <a:t>30</a:t>
              </a:r>
            </a:p>
          </p:txBody>
        </p:sp>
      </p:grpSp>
      <p:sp>
        <p:nvSpPr>
          <p:cNvPr id="79907" name="Line 35">
            <a:extLst>
              <a:ext uri="{FF2B5EF4-FFF2-40B4-BE49-F238E27FC236}">
                <a16:creationId xmlns:a16="http://schemas.microsoft.com/office/drawing/2014/main" id="{52405D5A-CFBC-8BF9-87F4-9E50E612EC9B}"/>
              </a:ext>
            </a:extLst>
          </p:cNvPr>
          <p:cNvSpPr>
            <a:spLocks noChangeShapeType="1"/>
          </p:cNvSpPr>
          <p:nvPr/>
        </p:nvSpPr>
        <p:spPr bwMode="auto">
          <a:xfrm>
            <a:off x="4530725" y="5311775"/>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9908" name="Line 36">
            <a:extLst>
              <a:ext uri="{FF2B5EF4-FFF2-40B4-BE49-F238E27FC236}">
                <a16:creationId xmlns:a16="http://schemas.microsoft.com/office/drawing/2014/main" id="{13F64C6F-0544-FCB6-4A25-7CEAB9307058}"/>
              </a:ext>
            </a:extLst>
          </p:cNvPr>
          <p:cNvSpPr>
            <a:spLocks noChangeShapeType="1"/>
          </p:cNvSpPr>
          <p:nvPr/>
        </p:nvSpPr>
        <p:spPr bwMode="auto">
          <a:xfrm flipH="1">
            <a:off x="8616950" y="5311775"/>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9910" name="Line 38">
            <a:extLst>
              <a:ext uri="{FF2B5EF4-FFF2-40B4-BE49-F238E27FC236}">
                <a16:creationId xmlns:a16="http://schemas.microsoft.com/office/drawing/2014/main" id="{21829B3D-8B12-8597-A737-B477F6B9AF5B}"/>
              </a:ext>
            </a:extLst>
          </p:cNvPr>
          <p:cNvSpPr>
            <a:spLocks noChangeShapeType="1"/>
          </p:cNvSpPr>
          <p:nvPr/>
        </p:nvSpPr>
        <p:spPr bwMode="auto">
          <a:xfrm>
            <a:off x="4530725" y="4664075"/>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9911" name="Line 39">
            <a:extLst>
              <a:ext uri="{FF2B5EF4-FFF2-40B4-BE49-F238E27FC236}">
                <a16:creationId xmlns:a16="http://schemas.microsoft.com/office/drawing/2014/main" id="{DDF1FE9A-A83D-9417-F41A-46C9934448CE}"/>
              </a:ext>
            </a:extLst>
          </p:cNvPr>
          <p:cNvSpPr>
            <a:spLocks noChangeShapeType="1"/>
          </p:cNvSpPr>
          <p:nvPr/>
        </p:nvSpPr>
        <p:spPr bwMode="auto">
          <a:xfrm flipH="1">
            <a:off x="8616950" y="4664075"/>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9913" name="Line 41">
            <a:extLst>
              <a:ext uri="{FF2B5EF4-FFF2-40B4-BE49-F238E27FC236}">
                <a16:creationId xmlns:a16="http://schemas.microsoft.com/office/drawing/2014/main" id="{C0926708-925A-2042-4467-EFA08A98D357}"/>
              </a:ext>
            </a:extLst>
          </p:cNvPr>
          <p:cNvSpPr>
            <a:spLocks noChangeShapeType="1"/>
          </p:cNvSpPr>
          <p:nvPr/>
        </p:nvSpPr>
        <p:spPr bwMode="auto">
          <a:xfrm>
            <a:off x="4530725" y="4016375"/>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9914" name="Line 42">
            <a:extLst>
              <a:ext uri="{FF2B5EF4-FFF2-40B4-BE49-F238E27FC236}">
                <a16:creationId xmlns:a16="http://schemas.microsoft.com/office/drawing/2014/main" id="{F64980B1-8E77-8F22-0B6D-A1799C73E3CA}"/>
              </a:ext>
            </a:extLst>
          </p:cNvPr>
          <p:cNvSpPr>
            <a:spLocks noChangeShapeType="1"/>
          </p:cNvSpPr>
          <p:nvPr/>
        </p:nvSpPr>
        <p:spPr bwMode="auto">
          <a:xfrm flipH="1">
            <a:off x="8616950" y="4016375"/>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9916" name="Line 44">
            <a:extLst>
              <a:ext uri="{FF2B5EF4-FFF2-40B4-BE49-F238E27FC236}">
                <a16:creationId xmlns:a16="http://schemas.microsoft.com/office/drawing/2014/main" id="{2B38725B-7060-E6D3-4C94-CC2FC41CA849}"/>
              </a:ext>
            </a:extLst>
          </p:cNvPr>
          <p:cNvSpPr>
            <a:spLocks noChangeShapeType="1"/>
          </p:cNvSpPr>
          <p:nvPr/>
        </p:nvSpPr>
        <p:spPr bwMode="auto">
          <a:xfrm>
            <a:off x="4530725" y="3359150"/>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9917" name="Line 45">
            <a:extLst>
              <a:ext uri="{FF2B5EF4-FFF2-40B4-BE49-F238E27FC236}">
                <a16:creationId xmlns:a16="http://schemas.microsoft.com/office/drawing/2014/main" id="{96298BF2-69F1-86BE-255C-5529F1A9598E}"/>
              </a:ext>
            </a:extLst>
          </p:cNvPr>
          <p:cNvSpPr>
            <a:spLocks noChangeShapeType="1"/>
          </p:cNvSpPr>
          <p:nvPr/>
        </p:nvSpPr>
        <p:spPr bwMode="auto">
          <a:xfrm flipH="1">
            <a:off x="8616950" y="3359150"/>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9919" name="Line 47">
            <a:extLst>
              <a:ext uri="{FF2B5EF4-FFF2-40B4-BE49-F238E27FC236}">
                <a16:creationId xmlns:a16="http://schemas.microsoft.com/office/drawing/2014/main" id="{7CAB81CD-1755-6B29-D7E7-549E4C3E730D}"/>
              </a:ext>
            </a:extLst>
          </p:cNvPr>
          <p:cNvSpPr>
            <a:spLocks noChangeShapeType="1"/>
          </p:cNvSpPr>
          <p:nvPr/>
        </p:nvSpPr>
        <p:spPr bwMode="auto">
          <a:xfrm>
            <a:off x="4530725" y="2711450"/>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9920" name="Line 48">
            <a:extLst>
              <a:ext uri="{FF2B5EF4-FFF2-40B4-BE49-F238E27FC236}">
                <a16:creationId xmlns:a16="http://schemas.microsoft.com/office/drawing/2014/main" id="{19FE1F53-2893-1AFC-C5AD-7C6174F0E5BB}"/>
              </a:ext>
            </a:extLst>
          </p:cNvPr>
          <p:cNvSpPr>
            <a:spLocks noChangeShapeType="1"/>
          </p:cNvSpPr>
          <p:nvPr/>
        </p:nvSpPr>
        <p:spPr bwMode="auto">
          <a:xfrm flipH="1">
            <a:off x="8616950" y="2711450"/>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9922" name="Line 50">
            <a:extLst>
              <a:ext uri="{FF2B5EF4-FFF2-40B4-BE49-F238E27FC236}">
                <a16:creationId xmlns:a16="http://schemas.microsoft.com/office/drawing/2014/main" id="{8370251B-0CB1-5FCF-04D4-C8F19D4139A9}"/>
              </a:ext>
            </a:extLst>
          </p:cNvPr>
          <p:cNvSpPr>
            <a:spLocks noChangeShapeType="1"/>
          </p:cNvSpPr>
          <p:nvPr/>
        </p:nvSpPr>
        <p:spPr bwMode="auto">
          <a:xfrm>
            <a:off x="4530725" y="2063750"/>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9923" name="Line 51">
            <a:extLst>
              <a:ext uri="{FF2B5EF4-FFF2-40B4-BE49-F238E27FC236}">
                <a16:creationId xmlns:a16="http://schemas.microsoft.com/office/drawing/2014/main" id="{0EAC4381-CBEE-F7FA-C189-F2F85D36FE3E}"/>
              </a:ext>
            </a:extLst>
          </p:cNvPr>
          <p:cNvSpPr>
            <a:spLocks noChangeShapeType="1"/>
          </p:cNvSpPr>
          <p:nvPr/>
        </p:nvSpPr>
        <p:spPr bwMode="auto">
          <a:xfrm flipH="1">
            <a:off x="8616950" y="2063750"/>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grpSp>
        <p:nvGrpSpPr>
          <p:cNvPr id="79946" name="Group 74">
            <a:extLst>
              <a:ext uri="{FF2B5EF4-FFF2-40B4-BE49-F238E27FC236}">
                <a16:creationId xmlns:a16="http://schemas.microsoft.com/office/drawing/2014/main" id="{72096657-EDF9-1823-51DA-F49CDA07867D}"/>
              </a:ext>
            </a:extLst>
          </p:cNvPr>
          <p:cNvGrpSpPr>
            <a:grpSpLocks/>
          </p:cNvGrpSpPr>
          <p:nvPr/>
        </p:nvGrpSpPr>
        <p:grpSpPr bwMode="auto">
          <a:xfrm>
            <a:off x="4054476" y="1949450"/>
            <a:ext cx="404813" cy="3492500"/>
            <a:chOff x="1578" y="1044"/>
            <a:chExt cx="255" cy="2200"/>
          </a:xfrm>
        </p:grpSpPr>
        <p:sp>
          <p:nvSpPr>
            <p:cNvPr id="79909" name="Rectangle 37">
              <a:extLst>
                <a:ext uri="{FF2B5EF4-FFF2-40B4-BE49-F238E27FC236}">
                  <a16:creationId xmlns:a16="http://schemas.microsoft.com/office/drawing/2014/main" id="{BABC402D-FDF8-1770-C573-A0A21D0BCBE0}"/>
                </a:ext>
              </a:extLst>
            </p:cNvPr>
            <p:cNvSpPr>
              <a:spLocks noChangeArrowheads="1"/>
            </p:cNvSpPr>
            <p:nvPr/>
          </p:nvSpPr>
          <p:spPr bwMode="auto">
            <a:xfrm>
              <a:off x="1674" y="3090"/>
              <a:ext cx="85"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600" b="1">
                  <a:solidFill>
                    <a:srgbClr val="FFFF66"/>
                  </a:solidFill>
                  <a:effectLst>
                    <a:outerShdw blurRad="38100" dist="38100" dir="2700000" algn="tl">
                      <a:srgbClr val="000000"/>
                    </a:outerShdw>
                  </a:effectLst>
                  <a:latin typeface="Bookman Old Style" panose="02050604050505020204" pitchFamily="18" charset="0"/>
                </a:rPr>
                <a:t>0</a:t>
              </a:r>
            </a:p>
          </p:txBody>
        </p:sp>
        <p:sp>
          <p:nvSpPr>
            <p:cNvPr id="79912" name="Rectangle 40">
              <a:extLst>
                <a:ext uri="{FF2B5EF4-FFF2-40B4-BE49-F238E27FC236}">
                  <a16:creationId xmlns:a16="http://schemas.microsoft.com/office/drawing/2014/main" id="{C402AEB2-302D-CD00-4B11-00D718614179}"/>
                </a:ext>
              </a:extLst>
            </p:cNvPr>
            <p:cNvSpPr>
              <a:spLocks noChangeArrowheads="1"/>
            </p:cNvSpPr>
            <p:nvPr/>
          </p:nvSpPr>
          <p:spPr bwMode="auto">
            <a:xfrm>
              <a:off x="1626" y="2682"/>
              <a:ext cx="170"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600" b="1">
                  <a:solidFill>
                    <a:srgbClr val="FFFF66"/>
                  </a:solidFill>
                  <a:effectLst>
                    <a:outerShdw blurRad="38100" dist="38100" dir="2700000" algn="tl">
                      <a:srgbClr val="000000"/>
                    </a:outerShdw>
                  </a:effectLst>
                  <a:latin typeface="Bookman Old Style" panose="02050604050505020204" pitchFamily="18" charset="0"/>
                </a:rPr>
                <a:t>50</a:t>
              </a:r>
            </a:p>
          </p:txBody>
        </p:sp>
        <p:sp>
          <p:nvSpPr>
            <p:cNvPr id="79915" name="Rectangle 43">
              <a:extLst>
                <a:ext uri="{FF2B5EF4-FFF2-40B4-BE49-F238E27FC236}">
                  <a16:creationId xmlns:a16="http://schemas.microsoft.com/office/drawing/2014/main" id="{4606332B-18AD-A48E-0077-7C8936B0950F}"/>
                </a:ext>
              </a:extLst>
            </p:cNvPr>
            <p:cNvSpPr>
              <a:spLocks noChangeArrowheads="1"/>
            </p:cNvSpPr>
            <p:nvPr/>
          </p:nvSpPr>
          <p:spPr bwMode="auto">
            <a:xfrm>
              <a:off x="1578" y="2274"/>
              <a:ext cx="255"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600" b="1">
                  <a:solidFill>
                    <a:srgbClr val="FFFF66"/>
                  </a:solidFill>
                  <a:effectLst>
                    <a:outerShdw blurRad="38100" dist="38100" dir="2700000" algn="tl">
                      <a:srgbClr val="000000"/>
                    </a:outerShdw>
                  </a:effectLst>
                  <a:latin typeface="Bookman Old Style" panose="02050604050505020204" pitchFamily="18" charset="0"/>
                </a:rPr>
                <a:t>100</a:t>
              </a:r>
            </a:p>
          </p:txBody>
        </p:sp>
        <p:sp>
          <p:nvSpPr>
            <p:cNvPr id="79918" name="Rectangle 46">
              <a:extLst>
                <a:ext uri="{FF2B5EF4-FFF2-40B4-BE49-F238E27FC236}">
                  <a16:creationId xmlns:a16="http://schemas.microsoft.com/office/drawing/2014/main" id="{E4ED2DE5-752B-C26E-2DA7-7B769C933048}"/>
                </a:ext>
              </a:extLst>
            </p:cNvPr>
            <p:cNvSpPr>
              <a:spLocks noChangeArrowheads="1"/>
            </p:cNvSpPr>
            <p:nvPr/>
          </p:nvSpPr>
          <p:spPr bwMode="auto">
            <a:xfrm>
              <a:off x="1578" y="1860"/>
              <a:ext cx="255"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600" b="1">
                  <a:solidFill>
                    <a:srgbClr val="FFFF66"/>
                  </a:solidFill>
                  <a:effectLst>
                    <a:outerShdw blurRad="38100" dist="38100" dir="2700000" algn="tl">
                      <a:srgbClr val="000000"/>
                    </a:outerShdw>
                  </a:effectLst>
                  <a:latin typeface="Bookman Old Style" panose="02050604050505020204" pitchFamily="18" charset="0"/>
                </a:rPr>
                <a:t>150</a:t>
              </a:r>
            </a:p>
          </p:txBody>
        </p:sp>
        <p:sp>
          <p:nvSpPr>
            <p:cNvPr id="79921" name="Rectangle 49">
              <a:extLst>
                <a:ext uri="{FF2B5EF4-FFF2-40B4-BE49-F238E27FC236}">
                  <a16:creationId xmlns:a16="http://schemas.microsoft.com/office/drawing/2014/main" id="{AFBBC4EE-145D-EF4A-2E75-C1B98E333BD3}"/>
                </a:ext>
              </a:extLst>
            </p:cNvPr>
            <p:cNvSpPr>
              <a:spLocks noChangeArrowheads="1"/>
            </p:cNvSpPr>
            <p:nvPr/>
          </p:nvSpPr>
          <p:spPr bwMode="auto">
            <a:xfrm>
              <a:off x="1578" y="1452"/>
              <a:ext cx="255"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600" b="1">
                  <a:solidFill>
                    <a:srgbClr val="FFFF66"/>
                  </a:solidFill>
                  <a:effectLst>
                    <a:outerShdw blurRad="38100" dist="38100" dir="2700000" algn="tl">
                      <a:srgbClr val="000000"/>
                    </a:outerShdw>
                  </a:effectLst>
                  <a:latin typeface="Bookman Old Style" panose="02050604050505020204" pitchFamily="18" charset="0"/>
                </a:rPr>
                <a:t>200</a:t>
              </a:r>
            </a:p>
          </p:txBody>
        </p:sp>
        <p:sp>
          <p:nvSpPr>
            <p:cNvPr id="79924" name="Rectangle 52">
              <a:extLst>
                <a:ext uri="{FF2B5EF4-FFF2-40B4-BE49-F238E27FC236}">
                  <a16:creationId xmlns:a16="http://schemas.microsoft.com/office/drawing/2014/main" id="{E6EA61CF-839D-2E34-729F-D597158A5859}"/>
                </a:ext>
              </a:extLst>
            </p:cNvPr>
            <p:cNvSpPr>
              <a:spLocks noChangeArrowheads="1"/>
            </p:cNvSpPr>
            <p:nvPr/>
          </p:nvSpPr>
          <p:spPr bwMode="auto">
            <a:xfrm>
              <a:off x="1578" y="1044"/>
              <a:ext cx="255"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600" b="1">
                  <a:solidFill>
                    <a:srgbClr val="FFFF66"/>
                  </a:solidFill>
                  <a:effectLst>
                    <a:outerShdw blurRad="38100" dist="38100" dir="2700000" algn="tl">
                      <a:srgbClr val="000000"/>
                    </a:outerShdw>
                  </a:effectLst>
                  <a:latin typeface="Bookman Old Style" panose="02050604050505020204" pitchFamily="18" charset="0"/>
                </a:rPr>
                <a:t>250</a:t>
              </a:r>
            </a:p>
          </p:txBody>
        </p:sp>
      </p:grpSp>
      <p:sp>
        <p:nvSpPr>
          <p:cNvPr id="79927" name="Line 55">
            <a:extLst>
              <a:ext uri="{FF2B5EF4-FFF2-40B4-BE49-F238E27FC236}">
                <a16:creationId xmlns:a16="http://schemas.microsoft.com/office/drawing/2014/main" id="{793DFFC4-29BB-9C9D-6C2A-08DE86BB039B}"/>
              </a:ext>
            </a:extLst>
          </p:cNvPr>
          <p:cNvSpPr>
            <a:spLocks noChangeShapeType="1"/>
          </p:cNvSpPr>
          <p:nvPr/>
        </p:nvSpPr>
        <p:spPr bwMode="auto">
          <a:xfrm>
            <a:off x="4530726" y="2063750"/>
            <a:ext cx="4124325" cy="1588"/>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9928" name="Line 56">
            <a:extLst>
              <a:ext uri="{FF2B5EF4-FFF2-40B4-BE49-F238E27FC236}">
                <a16:creationId xmlns:a16="http://schemas.microsoft.com/office/drawing/2014/main" id="{DA778539-8F01-6530-4033-8C1656ABB004}"/>
              </a:ext>
            </a:extLst>
          </p:cNvPr>
          <p:cNvSpPr>
            <a:spLocks noChangeShapeType="1"/>
          </p:cNvSpPr>
          <p:nvPr/>
        </p:nvSpPr>
        <p:spPr bwMode="auto">
          <a:xfrm>
            <a:off x="4530726" y="5311775"/>
            <a:ext cx="4124325" cy="1588"/>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9929" name="Line 57">
            <a:extLst>
              <a:ext uri="{FF2B5EF4-FFF2-40B4-BE49-F238E27FC236}">
                <a16:creationId xmlns:a16="http://schemas.microsoft.com/office/drawing/2014/main" id="{C2F8EE2A-2C4A-B24E-2BC3-8F4F1781BEC5}"/>
              </a:ext>
            </a:extLst>
          </p:cNvPr>
          <p:cNvSpPr>
            <a:spLocks noChangeShapeType="1"/>
          </p:cNvSpPr>
          <p:nvPr/>
        </p:nvSpPr>
        <p:spPr bwMode="auto">
          <a:xfrm flipV="1">
            <a:off x="8655050" y="2063751"/>
            <a:ext cx="1588" cy="3248025"/>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9930" name="Line 58">
            <a:extLst>
              <a:ext uri="{FF2B5EF4-FFF2-40B4-BE49-F238E27FC236}">
                <a16:creationId xmlns:a16="http://schemas.microsoft.com/office/drawing/2014/main" id="{4F8B29E1-682B-22FA-1CA3-6DB2B112F495}"/>
              </a:ext>
            </a:extLst>
          </p:cNvPr>
          <p:cNvSpPr>
            <a:spLocks noChangeShapeType="1"/>
          </p:cNvSpPr>
          <p:nvPr/>
        </p:nvSpPr>
        <p:spPr bwMode="auto">
          <a:xfrm flipV="1">
            <a:off x="4530725" y="2063751"/>
            <a:ext cx="1588" cy="3248025"/>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9931" name="Freeform 59">
            <a:extLst>
              <a:ext uri="{FF2B5EF4-FFF2-40B4-BE49-F238E27FC236}">
                <a16:creationId xmlns:a16="http://schemas.microsoft.com/office/drawing/2014/main" id="{E7DD6812-E782-B90E-5D4C-63C33478533B}"/>
              </a:ext>
            </a:extLst>
          </p:cNvPr>
          <p:cNvSpPr>
            <a:spLocks/>
          </p:cNvSpPr>
          <p:nvPr/>
        </p:nvSpPr>
        <p:spPr bwMode="auto">
          <a:xfrm>
            <a:off x="4540250" y="2168525"/>
            <a:ext cx="2743200" cy="438150"/>
          </a:xfrm>
          <a:custGeom>
            <a:avLst/>
            <a:gdLst>
              <a:gd name="T0" fmla="*/ 0 w 1728"/>
              <a:gd name="T1" fmla="*/ 276 h 276"/>
              <a:gd name="T2" fmla="*/ 0 w 1728"/>
              <a:gd name="T3" fmla="*/ 252 h 276"/>
              <a:gd name="T4" fmla="*/ 18 w 1728"/>
              <a:gd name="T5" fmla="*/ 228 h 276"/>
              <a:gd name="T6" fmla="*/ 66 w 1728"/>
              <a:gd name="T7" fmla="*/ 204 h 276"/>
              <a:gd name="T8" fmla="*/ 168 w 1728"/>
              <a:gd name="T9" fmla="*/ 156 h 276"/>
              <a:gd name="T10" fmla="*/ 252 w 1728"/>
              <a:gd name="T11" fmla="*/ 132 h 276"/>
              <a:gd name="T12" fmla="*/ 342 w 1728"/>
              <a:gd name="T13" fmla="*/ 120 h 276"/>
              <a:gd name="T14" fmla="*/ 516 w 1728"/>
              <a:gd name="T15" fmla="*/ 96 h 276"/>
              <a:gd name="T16" fmla="*/ 600 w 1728"/>
              <a:gd name="T17" fmla="*/ 84 h 276"/>
              <a:gd name="T18" fmla="*/ 858 w 1728"/>
              <a:gd name="T19" fmla="*/ 60 h 276"/>
              <a:gd name="T20" fmla="*/ 1728 w 1728"/>
              <a:gd name="T21"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28" h="276">
                <a:moveTo>
                  <a:pt x="0" y="276"/>
                </a:moveTo>
                <a:lnTo>
                  <a:pt x="0" y="252"/>
                </a:lnTo>
                <a:lnTo>
                  <a:pt x="18" y="228"/>
                </a:lnTo>
                <a:lnTo>
                  <a:pt x="66" y="204"/>
                </a:lnTo>
                <a:lnTo>
                  <a:pt x="168" y="156"/>
                </a:lnTo>
                <a:lnTo>
                  <a:pt x="252" y="132"/>
                </a:lnTo>
                <a:lnTo>
                  <a:pt x="342" y="120"/>
                </a:lnTo>
                <a:lnTo>
                  <a:pt x="516" y="96"/>
                </a:lnTo>
                <a:lnTo>
                  <a:pt x="600" y="84"/>
                </a:lnTo>
                <a:lnTo>
                  <a:pt x="858" y="60"/>
                </a:lnTo>
                <a:lnTo>
                  <a:pt x="1728" y="0"/>
                </a:lnTo>
              </a:path>
            </a:pathLst>
          </a:custGeom>
          <a:noFill/>
          <a:ln w="38100" cmpd="sng">
            <a:solidFill>
              <a:srgbClr val="FF006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9932" name="Freeform 60">
            <a:extLst>
              <a:ext uri="{FF2B5EF4-FFF2-40B4-BE49-F238E27FC236}">
                <a16:creationId xmlns:a16="http://schemas.microsoft.com/office/drawing/2014/main" id="{97BE2A42-441C-1AA8-F958-16DC84EC28A2}"/>
              </a:ext>
            </a:extLst>
          </p:cNvPr>
          <p:cNvSpPr>
            <a:spLocks/>
          </p:cNvSpPr>
          <p:nvPr/>
        </p:nvSpPr>
        <p:spPr bwMode="auto">
          <a:xfrm>
            <a:off x="4530725" y="2130426"/>
            <a:ext cx="4057650" cy="923925"/>
          </a:xfrm>
          <a:custGeom>
            <a:avLst/>
            <a:gdLst>
              <a:gd name="T0" fmla="*/ 0 w 2556"/>
              <a:gd name="T1" fmla="*/ 582 h 582"/>
              <a:gd name="T2" fmla="*/ 42 w 2556"/>
              <a:gd name="T3" fmla="*/ 252 h 582"/>
              <a:gd name="T4" fmla="*/ 84 w 2556"/>
              <a:gd name="T5" fmla="*/ 216 h 582"/>
              <a:gd name="T6" fmla="*/ 132 w 2556"/>
              <a:gd name="T7" fmla="*/ 192 h 582"/>
              <a:gd name="T8" fmla="*/ 174 w 2556"/>
              <a:gd name="T9" fmla="*/ 174 h 582"/>
              <a:gd name="T10" fmla="*/ 216 w 2556"/>
              <a:gd name="T11" fmla="*/ 156 h 582"/>
              <a:gd name="T12" fmla="*/ 258 w 2556"/>
              <a:gd name="T13" fmla="*/ 144 h 582"/>
              <a:gd name="T14" fmla="*/ 306 w 2556"/>
              <a:gd name="T15" fmla="*/ 138 h 582"/>
              <a:gd name="T16" fmla="*/ 348 w 2556"/>
              <a:gd name="T17" fmla="*/ 126 h 582"/>
              <a:gd name="T18" fmla="*/ 390 w 2556"/>
              <a:gd name="T19" fmla="*/ 120 h 582"/>
              <a:gd name="T20" fmla="*/ 432 w 2556"/>
              <a:gd name="T21" fmla="*/ 114 h 582"/>
              <a:gd name="T22" fmla="*/ 474 w 2556"/>
              <a:gd name="T23" fmla="*/ 108 h 582"/>
              <a:gd name="T24" fmla="*/ 522 w 2556"/>
              <a:gd name="T25" fmla="*/ 102 h 582"/>
              <a:gd name="T26" fmla="*/ 564 w 2556"/>
              <a:gd name="T27" fmla="*/ 96 h 582"/>
              <a:gd name="T28" fmla="*/ 606 w 2556"/>
              <a:gd name="T29" fmla="*/ 96 h 582"/>
              <a:gd name="T30" fmla="*/ 648 w 2556"/>
              <a:gd name="T31" fmla="*/ 90 h 582"/>
              <a:gd name="T32" fmla="*/ 690 w 2556"/>
              <a:gd name="T33" fmla="*/ 84 h 582"/>
              <a:gd name="T34" fmla="*/ 738 w 2556"/>
              <a:gd name="T35" fmla="*/ 84 h 582"/>
              <a:gd name="T36" fmla="*/ 780 w 2556"/>
              <a:gd name="T37" fmla="*/ 78 h 582"/>
              <a:gd name="T38" fmla="*/ 822 w 2556"/>
              <a:gd name="T39" fmla="*/ 72 h 582"/>
              <a:gd name="T40" fmla="*/ 864 w 2556"/>
              <a:gd name="T41" fmla="*/ 72 h 582"/>
              <a:gd name="T42" fmla="*/ 912 w 2556"/>
              <a:gd name="T43" fmla="*/ 66 h 582"/>
              <a:gd name="T44" fmla="*/ 954 w 2556"/>
              <a:gd name="T45" fmla="*/ 66 h 582"/>
              <a:gd name="T46" fmla="*/ 996 w 2556"/>
              <a:gd name="T47" fmla="*/ 60 h 582"/>
              <a:gd name="T48" fmla="*/ 1038 w 2556"/>
              <a:gd name="T49" fmla="*/ 60 h 582"/>
              <a:gd name="T50" fmla="*/ 1080 w 2556"/>
              <a:gd name="T51" fmla="*/ 54 h 582"/>
              <a:gd name="T52" fmla="*/ 1128 w 2556"/>
              <a:gd name="T53" fmla="*/ 54 h 582"/>
              <a:gd name="T54" fmla="*/ 1170 w 2556"/>
              <a:gd name="T55" fmla="*/ 54 h 582"/>
              <a:gd name="T56" fmla="*/ 1212 w 2556"/>
              <a:gd name="T57" fmla="*/ 48 h 582"/>
              <a:gd name="T58" fmla="*/ 1254 w 2556"/>
              <a:gd name="T59" fmla="*/ 48 h 582"/>
              <a:gd name="T60" fmla="*/ 1302 w 2556"/>
              <a:gd name="T61" fmla="*/ 42 h 582"/>
              <a:gd name="T62" fmla="*/ 1344 w 2556"/>
              <a:gd name="T63" fmla="*/ 42 h 582"/>
              <a:gd name="T64" fmla="*/ 1386 w 2556"/>
              <a:gd name="T65" fmla="*/ 42 h 582"/>
              <a:gd name="T66" fmla="*/ 1428 w 2556"/>
              <a:gd name="T67" fmla="*/ 36 h 582"/>
              <a:gd name="T68" fmla="*/ 1470 w 2556"/>
              <a:gd name="T69" fmla="*/ 36 h 582"/>
              <a:gd name="T70" fmla="*/ 1518 w 2556"/>
              <a:gd name="T71" fmla="*/ 36 h 582"/>
              <a:gd name="T72" fmla="*/ 1560 w 2556"/>
              <a:gd name="T73" fmla="*/ 30 h 582"/>
              <a:gd name="T74" fmla="*/ 1602 w 2556"/>
              <a:gd name="T75" fmla="*/ 30 h 582"/>
              <a:gd name="T76" fmla="*/ 1644 w 2556"/>
              <a:gd name="T77" fmla="*/ 30 h 582"/>
              <a:gd name="T78" fmla="*/ 1686 w 2556"/>
              <a:gd name="T79" fmla="*/ 30 h 582"/>
              <a:gd name="T80" fmla="*/ 1734 w 2556"/>
              <a:gd name="T81" fmla="*/ 24 h 582"/>
              <a:gd name="T82" fmla="*/ 1776 w 2556"/>
              <a:gd name="T83" fmla="*/ 24 h 582"/>
              <a:gd name="T84" fmla="*/ 1818 w 2556"/>
              <a:gd name="T85" fmla="*/ 24 h 582"/>
              <a:gd name="T86" fmla="*/ 1860 w 2556"/>
              <a:gd name="T87" fmla="*/ 18 h 582"/>
              <a:gd name="T88" fmla="*/ 1908 w 2556"/>
              <a:gd name="T89" fmla="*/ 18 h 582"/>
              <a:gd name="T90" fmla="*/ 1950 w 2556"/>
              <a:gd name="T91" fmla="*/ 18 h 582"/>
              <a:gd name="T92" fmla="*/ 1992 w 2556"/>
              <a:gd name="T93" fmla="*/ 18 h 582"/>
              <a:gd name="T94" fmla="*/ 2034 w 2556"/>
              <a:gd name="T95" fmla="*/ 12 h 582"/>
              <a:gd name="T96" fmla="*/ 2076 w 2556"/>
              <a:gd name="T97" fmla="*/ 12 h 582"/>
              <a:gd name="T98" fmla="*/ 2124 w 2556"/>
              <a:gd name="T99" fmla="*/ 12 h 582"/>
              <a:gd name="T100" fmla="*/ 2166 w 2556"/>
              <a:gd name="T101" fmla="*/ 12 h 582"/>
              <a:gd name="T102" fmla="*/ 2208 w 2556"/>
              <a:gd name="T103" fmla="*/ 12 h 582"/>
              <a:gd name="T104" fmla="*/ 2250 w 2556"/>
              <a:gd name="T105" fmla="*/ 6 h 582"/>
              <a:gd name="T106" fmla="*/ 2292 w 2556"/>
              <a:gd name="T107" fmla="*/ 6 h 582"/>
              <a:gd name="T108" fmla="*/ 2340 w 2556"/>
              <a:gd name="T109" fmla="*/ 6 h 582"/>
              <a:gd name="T110" fmla="*/ 2382 w 2556"/>
              <a:gd name="T111" fmla="*/ 6 h 582"/>
              <a:gd name="T112" fmla="*/ 2424 w 2556"/>
              <a:gd name="T113" fmla="*/ 6 h 582"/>
              <a:gd name="T114" fmla="*/ 2466 w 2556"/>
              <a:gd name="T115" fmla="*/ 0 h 582"/>
              <a:gd name="T116" fmla="*/ 2514 w 2556"/>
              <a:gd name="T117" fmla="*/ 0 h 582"/>
              <a:gd name="T118" fmla="*/ 2556 w 2556"/>
              <a:gd name="T119" fmla="*/ 0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556" h="582">
                <a:moveTo>
                  <a:pt x="0" y="582"/>
                </a:moveTo>
                <a:lnTo>
                  <a:pt x="42" y="252"/>
                </a:lnTo>
                <a:lnTo>
                  <a:pt x="84" y="216"/>
                </a:lnTo>
                <a:lnTo>
                  <a:pt x="132" y="192"/>
                </a:lnTo>
                <a:lnTo>
                  <a:pt x="174" y="174"/>
                </a:lnTo>
                <a:lnTo>
                  <a:pt x="216" y="156"/>
                </a:lnTo>
                <a:lnTo>
                  <a:pt x="258" y="144"/>
                </a:lnTo>
                <a:lnTo>
                  <a:pt x="306" y="138"/>
                </a:lnTo>
                <a:lnTo>
                  <a:pt x="348" y="126"/>
                </a:lnTo>
                <a:lnTo>
                  <a:pt x="390" y="120"/>
                </a:lnTo>
                <a:lnTo>
                  <a:pt x="432" y="114"/>
                </a:lnTo>
                <a:lnTo>
                  <a:pt x="474" y="108"/>
                </a:lnTo>
                <a:lnTo>
                  <a:pt x="522" y="102"/>
                </a:lnTo>
                <a:lnTo>
                  <a:pt x="564" y="96"/>
                </a:lnTo>
                <a:lnTo>
                  <a:pt x="606" y="96"/>
                </a:lnTo>
                <a:lnTo>
                  <a:pt x="648" y="90"/>
                </a:lnTo>
                <a:lnTo>
                  <a:pt x="690" y="84"/>
                </a:lnTo>
                <a:lnTo>
                  <a:pt x="738" y="84"/>
                </a:lnTo>
                <a:lnTo>
                  <a:pt x="780" y="78"/>
                </a:lnTo>
                <a:lnTo>
                  <a:pt x="822" y="72"/>
                </a:lnTo>
                <a:lnTo>
                  <a:pt x="864" y="72"/>
                </a:lnTo>
                <a:lnTo>
                  <a:pt x="912" y="66"/>
                </a:lnTo>
                <a:lnTo>
                  <a:pt x="954" y="66"/>
                </a:lnTo>
                <a:lnTo>
                  <a:pt x="996" y="60"/>
                </a:lnTo>
                <a:lnTo>
                  <a:pt x="1038" y="60"/>
                </a:lnTo>
                <a:lnTo>
                  <a:pt x="1080" y="54"/>
                </a:lnTo>
                <a:lnTo>
                  <a:pt x="1128" y="54"/>
                </a:lnTo>
                <a:lnTo>
                  <a:pt x="1170" y="54"/>
                </a:lnTo>
                <a:lnTo>
                  <a:pt x="1212" y="48"/>
                </a:lnTo>
                <a:lnTo>
                  <a:pt x="1254" y="48"/>
                </a:lnTo>
                <a:lnTo>
                  <a:pt x="1302" y="42"/>
                </a:lnTo>
                <a:lnTo>
                  <a:pt x="1344" y="42"/>
                </a:lnTo>
                <a:lnTo>
                  <a:pt x="1386" y="42"/>
                </a:lnTo>
                <a:lnTo>
                  <a:pt x="1428" y="36"/>
                </a:lnTo>
                <a:lnTo>
                  <a:pt x="1470" y="36"/>
                </a:lnTo>
                <a:lnTo>
                  <a:pt x="1518" y="36"/>
                </a:lnTo>
                <a:lnTo>
                  <a:pt x="1560" y="30"/>
                </a:lnTo>
                <a:lnTo>
                  <a:pt x="1602" y="30"/>
                </a:lnTo>
                <a:lnTo>
                  <a:pt x="1644" y="30"/>
                </a:lnTo>
                <a:lnTo>
                  <a:pt x="1686" y="30"/>
                </a:lnTo>
                <a:lnTo>
                  <a:pt x="1734" y="24"/>
                </a:lnTo>
                <a:lnTo>
                  <a:pt x="1776" y="24"/>
                </a:lnTo>
                <a:lnTo>
                  <a:pt x="1818" y="24"/>
                </a:lnTo>
                <a:lnTo>
                  <a:pt x="1860" y="18"/>
                </a:lnTo>
                <a:lnTo>
                  <a:pt x="1908" y="18"/>
                </a:lnTo>
                <a:lnTo>
                  <a:pt x="1950" y="18"/>
                </a:lnTo>
                <a:lnTo>
                  <a:pt x="1992" y="18"/>
                </a:lnTo>
                <a:lnTo>
                  <a:pt x="2034" y="12"/>
                </a:lnTo>
                <a:lnTo>
                  <a:pt x="2076" y="12"/>
                </a:lnTo>
                <a:lnTo>
                  <a:pt x="2124" y="12"/>
                </a:lnTo>
                <a:lnTo>
                  <a:pt x="2166" y="12"/>
                </a:lnTo>
                <a:lnTo>
                  <a:pt x="2208" y="12"/>
                </a:lnTo>
                <a:lnTo>
                  <a:pt x="2250" y="6"/>
                </a:lnTo>
                <a:lnTo>
                  <a:pt x="2292" y="6"/>
                </a:lnTo>
                <a:lnTo>
                  <a:pt x="2340" y="6"/>
                </a:lnTo>
                <a:lnTo>
                  <a:pt x="2382" y="6"/>
                </a:lnTo>
                <a:lnTo>
                  <a:pt x="2424" y="6"/>
                </a:lnTo>
                <a:lnTo>
                  <a:pt x="2466" y="0"/>
                </a:lnTo>
                <a:lnTo>
                  <a:pt x="2514" y="0"/>
                </a:lnTo>
                <a:lnTo>
                  <a:pt x="2556" y="0"/>
                </a:lnTo>
              </a:path>
            </a:pathLst>
          </a:custGeom>
          <a:noFill/>
          <a:ln w="28575" cmpd="sng">
            <a:solidFill>
              <a:srgbClr val="FF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9934" name="Freeform 62">
            <a:extLst>
              <a:ext uri="{FF2B5EF4-FFF2-40B4-BE49-F238E27FC236}">
                <a16:creationId xmlns:a16="http://schemas.microsoft.com/office/drawing/2014/main" id="{D4CE9F0C-84BA-500A-A446-570D52DA2FF4}"/>
              </a:ext>
            </a:extLst>
          </p:cNvPr>
          <p:cNvSpPr>
            <a:spLocks/>
          </p:cNvSpPr>
          <p:nvPr/>
        </p:nvSpPr>
        <p:spPr bwMode="auto">
          <a:xfrm>
            <a:off x="4530725" y="4578350"/>
            <a:ext cx="4057650" cy="209550"/>
          </a:xfrm>
          <a:custGeom>
            <a:avLst/>
            <a:gdLst>
              <a:gd name="T0" fmla="*/ 0 w 2556"/>
              <a:gd name="T1" fmla="*/ 132 h 132"/>
              <a:gd name="T2" fmla="*/ 42 w 2556"/>
              <a:gd name="T3" fmla="*/ 60 h 132"/>
              <a:gd name="T4" fmla="*/ 84 w 2556"/>
              <a:gd name="T5" fmla="*/ 48 h 132"/>
              <a:gd name="T6" fmla="*/ 132 w 2556"/>
              <a:gd name="T7" fmla="*/ 42 h 132"/>
              <a:gd name="T8" fmla="*/ 174 w 2556"/>
              <a:gd name="T9" fmla="*/ 42 h 132"/>
              <a:gd name="T10" fmla="*/ 216 w 2556"/>
              <a:gd name="T11" fmla="*/ 36 h 132"/>
              <a:gd name="T12" fmla="*/ 258 w 2556"/>
              <a:gd name="T13" fmla="*/ 36 h 132"/>
              <a:gd name="T14" fmla="*/ 306 w 2556"/>
              <a:gd name="T15" fmla="*/ 30 h 132"/>
              <a:gd name="T16" fmla="*/ 348 w 2556"/>
              <a:gd name="T17" fmla="*/ 30 h 132"/>
              <a:gd name="T18" fmla="*/ 390 w 2556"/>
              <a:gd name="T19" fmla="*/ 30 h 132"/>
              <a:gd name="T20" fmla="*/ 432 w 2556"/>
              <a:gd name="T21" fmla="*/ 30 h 132"/>
              <a:gd name="T22" fmla="*/ 474 w 2556"/>
              <a:gd name="T23" fmla="*/ 24 h 132"/>
              <a:gd name="T24" fmla="*/ 522 w 2556"/>
              <a:gd name="T25" fmla="*/ 24 h 132"/>
              <a:gd name="T26" fmla="*/ 564 w 2556"/>
              <a:gd name="T27" fmla="*/ 24 h 132"/>
              <a:gd name="T28" fmla="*/ 606 w 2556"/>
              <a:gd name="T29" fmla="*/ 24 h 132"/>
              <a:gd name="T30" fmla="*/ 648 w 2556"/>
              <a:gd name="T31" fmla="*/ 24 h 132"/>
              <a:gd name="T32" fmla="*/ 690 w 2556"/>
              <a:gd name="T33" fmla="*/ 18 h 132"/>
              <a:gd name="T34" fmla="*/ 738 w 2556"/>
              <a:gd name="T35" fmla="*/ 18 h 132"/>
              <a:gd name="T36" fmla="*/ 780 w 2556"/>
              <a:gd name="T37" fmla="*/ 18 h 132"/>
              <a:gd name="T38" fmla="*/ 822 w 2556"/>
              <a:gd name="T39" fmla="*/ 18 h 132"/>
              <a:gd name="T40" fmla="*/ 864 w 2556"/>
              <a:gd name="T41" fmla="*/ 18 h 132"/>
              <a:gd name="T42" fmla="*/ 912 w 2556"/>
              <a:gd name="T43" fmla="*/ 18 h 132"/>
              <a:gd name="T44" fmla="*/ 954 w 2556"/>
              <a:gd name="T45" fmla="*/ 18 h 132"/>
              <a:gd name="T46" fmla="*/ 996 w 2556"/>
              <a:gd name="T47" fmla="*/ 12 h 132"/>
              <a:gd name="T48" fmla="*/ 1038 w 2556"/>
              <a:gd name="T49" fmla="*/ 12 h 132"/>
              <a:gd name="T50" fmla="*/ 1080 w 2556"/>
              <a:gd name="T51" fmla="*/ 12 h 132"/>
              <a:gd name="T52" fmla="*/ 1128 w 2556"/>
              <a:gd name="T53" fmla="*/ 12 h 132"/>
              <a:gd name="T54" fmla="*/ 1170 w 2556"/>
              <a:gd name="T55" fmla="*/ 12 h 132"/>
              <a:gd name="T56" fmla="*/ 1212 w 2556"/>
              <a:gd name="T57" fmla="*/ 12 h 132"/>
              <a:gd name="T58" fmla="*/ 1254 w 2556"/>
              <a:gd name="T59" fmla="*/ 12 h 132"/>
              <a:gd name="T60" fmla="*/ 1302 w 2556"/>
              <a:gd name="T61" fmla="*/ 12 h 132"/>
              <a:gd name="T62" fmla="*/ 1344 w 2556"/>
              <a:gd name="T63" fmla="*/ 12 h 132"/>
              <a:gd name="T64" fmla="*/ 1386 w 2556"/>
              <a:gd name="T65" fmla="*/ 12 h 132"/>
              <a:gd name="T66" fmla="*/ 1428 w 2556"/>
              <a:gd name="T67" fmla="*/ 12 h 132"/>
              <a:gd name="T68" fmla="*/ 1470 w 2556"/>
              <a:gd name="T69" fmla="*/ 12 h 132"/>
              <a:gd name="T70" fmla="*/ 1518 w 2556"/>
              <a:gd name="T71" fmla="*/ 6 h 132"/>
              <a:gd name="T72" fmla="*/ 1560 w 2556"/>
              <a:gd name="T73" fmla="*/ 6 h 132"/>
              <a:gd name="T74" fmla="*/ 1602 w 2556"/>
              <a:gd name="T75" fmla="*/ 6 h 132"/>
              <a:gd name="T76" fmla="*/ 1644 w 2556"/>
              <a:gd name="T77" fmla="*/ 6 h 132"/>
              <a:gd name="T78" fmla="*/ 1686 w 2556"/>
              <a:gd name="T79" fmla="*/ 6 h 132"/>
              <a:gd name="T80" fmla="*/ 1734 w 2556"/>
              <a:gd name="T81" fmla="*/ 6 h 132"/>
              <a:gd name="T82" fmla="*/ 1776 w 2556"/>
              <a:gd name="T83" fmla="*/ 6 h 132"/>
              <a:gd name="T84" fmla="*/ 1818 w 2556"/>
              <a:gd name="T85" fmla="*/ 6 h 132"/>
              <a:gd name="T86" fmla="*/ 1860 w 2556"/>
              <a:gd name="T87" fmla="*/ 6 h 132"/>
              <a:gd name="T88" fmla="*/ 1908 w 2556"/>
              <a:gd name="T89" fmla="*/ 6 h 132"/>
              <a:gd name="T90" fmla="*/ 1950 w 2556"/>
              <a:gd name="T91" fmla="*/ 6 h 132"/>
              <a:gd name="T92" fmla="*/ 1992 w 2556"/>
              <a:gd name="T93" fmla="*/ 6 h 132"/>
              <a:gd name="T94" fmla="*/ 2034 w 2556"/>
              <a:gd name="T95" fmla="*/ 6 h 132"/>
              <a:gd name="T96" fmla="*/ 2076 w 2556"/>
              <a:gd name="T97" fmla="*/ 6 h 132"/>
              <a:gd name="T98" fmla="*/ 2124 w 2556"/>
              <a:gd name="T99" fmla="*/ 6 h 132"/>
              <a:gd name="T100" fmla="*/ 2166 w 2556"/>
              <a:gd name="T101" fmla="*/ 6 h 132"/>
              <a:gd name="T102" fmla="*/ 2208 w 2556"/>
              <a:gd name="T103" fmla="*/ 0 h 132"/>
              <a:gd name="T104" fmla="*/ 2250 w 2556"/>
              <a:gd name="T105" fmla="*/ 0 h 132"/>
              <a:gd name="T106" fmla="*/ 2292 w 2556"/>
              <a:gd name="T107" fmla="*/ 0 h 132"/>
              <a:gd name="T108" fmla="*/ 2340 w 2556"/>
              <a:gd name="T109" fmla="*/ 0 h 132"/>
              <a:gd name="T110" fmla="*/ 2382 w 2556"/>
              <a:gd name="T111" fmla="*/ 0 h 132"/>
              <a:gd name="T112" fmla="*/ 2424 w 2556"/>
              <a:gd name="T113" fmla="*/ 0 h 132"/>
              <a:gd name="T114" fmla="*/ 2466 w 2556"/>
              <a:gd name="T115" fmla="*/ 0 h 132"/>
              <a:gd name="T116" fmla="*/ 2514 w 2556"/>
              <a:gd name="T117" fmla="*/ 0 h 132"/>
              <a:gd name="T118" fmla="*/ 2556 w 2556"/>
              <a:gd name="T119"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556" h="132">
                <a:moveTo>
                  <a:pt x="0" y="132"/>
                </a:moveTo>
                <a:lnTo>
                  <a:pt x="42" y="60"/>
                </a:lnTo>
                <a:lnTo>
                  <a:pt x="84" y="48"/>
                </a:lnTo>
                <a:lnTo>
                  <a:pt x="132" y="42"/>
                </a:lnTo>
                <a:lnTo>
                  <a:pt x="174" y="42"/>
                </a:lnTo>
                <a:lnTo>
                  <a:pt x="216" y="36"/>
                </a:lnTo>
                <a:lnTo>
                  <a:pt x="258" y="36"/>
                </a:lnTo>
                <a:lnTo>
                  <a:pt x="306" y="30"/>
                </a:lnTo>
                <a:lnTo>
                  <a:pt x="348" y="30"/>
                </a:lnTo>
                <a:lnTo>
                  <a:pt x="390" y="30"/>
                </a:lnTo>
                <a:lnTo>
                  <a:pt x="432" y="30"/>
                </a:lnTo>
                <a:lnTo>
                  <a:pt x="474" y="24"/>
                </a:lnTo>
                <a:lnTo>
                  <a:pt x="522" y="24"/>
                </a:lnTo>
                <a:lnTo>
                  <a:pt x="564" y="24"/>
                </a:lnTo>
                <a:lnTo>
                  <a:pt x="606" y="24"/>
                </a:lnTo>
                <a:lnTo>
                  <a:pt x="648" y="24"/>
                </a:lnTo>
                <a:lnTo>
                  <a:pt x="690" y="18"/>
                </a:lnTo>
                <a:lnTo>
                  <a:pt x="738" y="18"/>
                </a:lnTo>
                <a:lnTo>
                  <a:pt x="780" y="18"/>
                </a:lnTo>
                <a:lnTo>
                  <a:pt x="822" y="18"/>
                </a:lnTo>
                <a:lnTo>
                  <a:pt x="864" y="18"/>
                </a:lnTo>
                <a:lnTo>
                  <a:pt x="912" y="18"/>
                </a:lnTo>
                <a:lnTo>
                  <a:pt x="954" y="18"/>
                </a:lnTo>
                <a:lnTo>
                  <a:pt x="996" y="12"/>
                </a:lnTo>
                <a:lnTo>
                  <a:pt x="1038" y="12"/>
                </a:lnTo>
                <a:lnTo>
                  <a:pt x="1080" y="12"/>
                </a:lnTo>
                <a:lnTo>
                  <a:pt x="1128" y="12"/>
                </a:lnTo>
                <a:lnTo>
                  <a:pt x="1170" y="12"/>
                </a:lnTo>
                <a:lnTo>
                  <a:pt x="1212" y="12"/>
                </a:lnTo>
                <a:lnTo>
                  <a:pt x="1254" y="12"/>
                </a:lnTo>
                <a:lnTo>
                  <a:pt x="1302" y="12"/>
                </a:lnTo>
                <a:lnTo>
                  <a:pt x="1344" y="12"/>
                </a:lnTo>
                <a:lnTo>
                  <a:pt x="1386" y="12"/>
                </a:lnTo>
                <a:lnTo>
                  <a:pt x="1428" y="12"/>
                </a:lnTo>
                <a:lnTo>
                  <a:pt x="1470" y="12"/>
                </a:lnTo>
                <a:lnTo>
                  <a:pt x="1518" y="6"/>
                </a:lnTo>
                <a:lnTo>
                  <a:pt x="1560" y="6"/>
                </a:lnTo>
                <a:lnTo>
                  <a:pt x="1602" y="6"/>
                </a:lnTo>
                <a:lnTo>
                  <a:pt x="1644" y="6"/>
                </a:lnTo>
                <a:lnTo>
                  <a:pt x="1686" y="6"/>
                </a:lnTo>
                <a:lnTo>
                  <a:pt x="1734" y="6"/>
                </a:lnTo>
                <a:lnTo>
                  <a:pt x="1776" y="6"/>
                </a:lnTo>
                <a:lnTo>
                  <a:pt x="1818" y="6"/>
                </a:lnTo>
                <a:lnTo>
                  <a:pt x="1860" y="6"/>
                </a:lnTo>
                <a:lnTo>
                  <a:pt x="1908" y="6"/>
                </a:lnTo>
                <a:lnTo>
                  <a:pt x="1950" y="6"/>
                </a:lnTo>
                <a:lnTo>
                  <a:pt x="1992" y="6"/>
                </a:lnTo>
                <a:lnTo>
                  <a:pt x="2034" y="6"/>
                </a:lnTo>
                <a:lnTo>
                  <a:pt x="2076" y="6"/>
                </a:lnTo>
                <a:lnTo>
                  <a:pt x="2124" y="6"/>
                </a:lnTo>
                <a:lnTo>
                  <a:pt x="2166" y="6"/>
                </a:lnTo>
                <a:lnTo>
                  <a:pt x="2208" y="0"/>
                </a:lnTo>
                <a:lnTo>
                  <a:pt x="2250" y="0"/>
                </a:lnTo>
                <a:lnTo>
                  <a:pt x="2292" y="0"/>
                </a:lnTo>
                <a:lnTo>
                  <a:pt x="2340" y="0"/>
                </a:lnTo>
                <a:lnTo>
                  <a:pt x="2382" y="0"/>
                </a:lnTo>
                <a:lnTo>
                  <a:pt x="2424" y="0"/>
                </a:lnTo>
                <a:lnTo>
                  <a:pt x="2466" y="0"/>
                </a:lnTo>
                <a:lnTo>
                  <a:pt x="2514" y="0"/>
                </a:lnTo>
                <a:lnTo>
                  <a:pt x="2556" y="0"/>
                </a:lnTo>
              </a:path>
            </a:pathLst>
          </a:custGeom>
          <a:noFill/>
          <a:ln w="28575" cmpd="sng">
            <a:solidFill>
              <a:srgbClr val="FF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9936" name="Freeform 64">
            <a:extLst>
              <a:ext uri="{FF2B5EF4-FFF2-40B4-BE49-F238E27FC236}">
                <a16:creationId xmlns:a16="http://schemas.microsoft.com/office/drawing/2014/main" id="{FDB42596-9F34-3604-D79A-EF812350555E}"/>
              </a:ext>
            </a:extLst>
          </p:cNvPr>
          <p:cNvSpPr>
            <a:spLocks/>
          </p:cNvSpPr>
          <p:nvPr/>
        </p:nvSpPr>
        <p:spPr bwMode="auto">
          <a:xfrm>
            <a:off x="4530725" y="3844926"/>
            <a:ext cx="4057650" cy="428625"/>
          </a:xfrm>
          <a:custGeom>
            <a:avLst/>
            <a:gdLst>
              <a:gd name="T0" fmla="*/ 0 w 2556"/>
              <a:gd name="T1" fmla="*/ 270 h 270"/>
              <a:gd name="T2" fmla="*/ 42 w 2556"/>
              <a:gd name="T3" fmla="*/ 120 h 270"/>
              <a:gd name="T4" fmla="*/ 84 w 2556"/>
              <a:gd name="T5" fmla="*/ 102 h 270"/>
              <a:gd name="T6" fmla="*/ 132 w 2556"/>
              <a:gd name="T7" fmla="*/ 90 h 270"/>
              <a:gd name="T8" fmla="*/ 174 w 2556"/>
              <a:gd name="T9" fmla="*/ 78 h 270"/>
              <a:gd name="T10" fmla="*/ 216 w 2556"/>
              <a:gd name="T11" fmla="*/ 72 h 270"/>
              <a:gd name="T12" fmla="*/ 258 w 2556"/>
              <a:gd name="T13" fmla="*/ 72 h 270"/>
              <a:gd name="T14" fmla="*/ 306 w 2556"/>
              <a:gd name="T15" fmla="*/ 66 h 270"/>
              <a:gd name="T16" fmla="*/ 348 w 2556"/>
              <a:gd name="T17" fmla="*/ 60 h 270"/>
              <a:gd name="T18" fmla="*/ 390 w 2556"/>
              <a:gd name="T19" fmla="*/ 60 h 270"/>
              <a:gd name="T20" fmla="*/ 432 w 2556"/>
              <a:gd name="T21" fmla="*/ 54 h 270"/>
              <a:gd name="T22" fmla="*/ 474 w 2556"/>
              <a:gd name="T23" fmla="*/ 54 h 270"/>
              <a:gd name="T24" fmla="*/ 522 w 2556"/>
              <a:gd name="T25" fmla="*/ 48 h 270"/>
              <a:gd name="T26" fmla="*/ 564 w 2556"/>
              <a:gd name="T27" fmla="*/ 48 h 270"/>
              <a:gd name="T28" fmla="*/ 606 w 2556"/>
              <a:gd name="T29" fmla="*/ 42 h 270"/>
              <a:gd name="T30" fmla="*/ 648 w 2556"/>
              <a:gd name="T31" fmla="*/ 42 h 270"/>
              <a:gd name="T32" fmla="*/ 690 w 2556"/>
              <a:gd name="T33" fmla="*/ 42 h 270"/>
              <a:gd name="T34" fmla="*/ 738 w 2556"/>
              <a:gd name="T35" fmla="*/ 36 h 270"/>
              <a:gd name="T36" fmla="*/ 780 w 2556"/>
              <a:gd name="T37" fmla="*/ 36 h 270"/>
              <a:gd name="T38" fmla="*/ 822 w 2556"/>
              <a:gd name="T39" fmla="*/ 36 h 270"/>
              <a:gd name="T40" fmla="*/ 864 w 2556"/>
              <a:gd name="T41" fmla="*/ 36 h 270"/>
              <a:gd name="T42" fmla="*/ 912 w 2556"/>
              <a:gd name="T43" fmla="*/ 30 h 270"/>
              <a:gd name="T44" fmla="*/ 954 w 2556"/>
              <a:gd name="T45" fmla="*/ 30 h 270"/>
              <a:gd name="T46" fmla="*/ 996 w 2556"/>
              <a:gd name="T47" fmla="*/ 30 h 270"/>
              <a:gd name="T48" fmla="*/ 1038 w 2556"/>
              <a:gd name="T49" fmla="*/ 30 h 270"/>
              <a:gd name="T50" fmla="*/ 1080 w 2556"/>
              <a:gd name="T51" fmla="*/ 30 h 270"/>
              <a:gd name="T52" fmla="*/ 1128 w 2556"/>
              <a:gd name="T53" fmla="*/ 24 h 270"/>
              <a:gd name="T54" fmla="*/ 1170 w 2556"/>
              <a:gd name="T55" fmla="*/ 24 h 270"/>
              <a:gd name="T56" fmla="*/ 1212 w 2556"/>
              <a:gd name="T57" fmla="*/ 24 h 270"/>
              <a:gd name="T58" fmla="*/ 1254 w 2556"/>
              <a:gd name="T59" fmla="*/ 24 h 270"/>
              <a:gd name="T60" fmla="*/ 1302 w 2556"/>
              <a:gd name="T61" fmla="*/ 24 h 270"/>
              <a:gd name="T62" fmla="*/ 1344 w 2556"/>
              <a:gd name="T63" fmla="*/ 18 h 270"/>
              <a:gd name="T64" fmla="*/ 1386 w 2556"/>
              <a:gd name="T65" fmla="*/ 18 h 270"/>
              <a:gd name="T66" fmla="*/ 1428 w 2556"/>
              <a:gd name="T67" fmla="*/ 18 h 270"/>
              <a:gd name="T68" fmla="*/ 1470 w 2556"/>
              <a:gd name="T69" fmla="*/ 18 h 270"/>
              <a:gd name="T70" fmla="*/ 1518 w 2556"/>
              <a:gd name="T71" fmla="*/ 18 h 270"/>
              <a:gd name="T72" fmla="*/ 1560 w 2556"/>
              <a:gd name="T73" fmla="*/ 18 h 270"/>
              <a:gd name="T74" fmla="*/ 1602 w 2556"/>
              <a:gd name="T75" fmla="*/ 18 h 270"/>
              <a:gd name="T76" fmla="*/ 1644 w 2556"/>
              <a:gd name="T77" fmla="*/ 12 h 270"/>
              <a:gd name="T78" fmla="*/ 1686 w 2556"/>
              <a:gd name="T79" fmla="*/ 12 h 270"/>
              <a:gd name="T80" fmla="*/ 1734 w 2556"/>
              <a:gd name="T81" fmla="*/ 12 h 270"/>
              <a:gd name="T82" fmla="*/ 1776 w 2556"/>
              <a:gd name="T83" fmla="*/ 12 h 270"/>
              <a:gd name="T84" fmla="*/ 1818 w 2556"/>
              <a:gd name="T85" fmla="*/ 12 h 270"/>
              <a:gd name="T86" fmla="*/ 1860 w 2556"/>
              <a:gd name="T87" fmla="*/ 12 h 270"/>
              <a:gd name="T88" fmla="*/ 1908 w 2556"/>
              <a:gd name="T89" fmla="*/ 12 h 270"/>
              <a:gd name="T90" fmla="*/ 1950 w 2556"/>
              <a:gd name="T91" fmla="*/ 12 h 270"/>
              <a:gd name="T92" fmla="*/ 1992 w 2556"/>
              <a:gd name="T93" fmla="*/ 6 h 270"/>
              <a:gd name="T94" fmla="*/ 2034 w 2556"/>
              <a:gd name="T95" fmla="*/ 6 h 270"/>
              <a:gd name="T96" fmla="*/ 2076 w 2556"/>
              <a:gd name="T97" fmla="*/ 6 h 270"/>
              <a:gd name="T98" fmla="*/ 2124 w 2556"/>
              <a:gd name="T99" fmla="*/ 6 h 270"/>
              <a:gd name="T100" fmla="*/ 2166 w 2556"/>
              <a:gd name="T101" fmla="*/ 6 h 270"/>
              <a:gd name="T102" fmla="*/ 2208 w 2556"/>
              <a:gd name="T103" fmla="*/ 6 h 270"/>
              <a:gd name="T104" fmla="*/ 2250 w 2556"/>
              <a:gd name="T105" fmla="*/ 6 h 270"/>
              <a:gd name="T106" fmla="*/ 2292 w 2556"/>
              <a:gd name="T107" fmla="*/ 6 h 270"/>
              <a:gd name="T108" fmla="*/ 2340 w 2556"/>
              <a:gd name="T109" fmla="*/ 6 h 270"/>
              <a:gd name="T110" fmla="*/ 2382 w 2556"/>
              <a:gd name="T111" fmla="*/ 6 h 270"/>
              <a:gd name="T112" fmla="*/ 2424 w 2556"/>
              <a:gd name="T113" fmla="*/ 0 h 270"/>
              <a:gd name="T114" fmla="*/ 2466 w 2556"/>
              <a:gd name="T115" fmla="*/ 0 h 270"/>
              <a:gd name="T116" fmla="*/ 2514 w 2556"/>
              <a:gd name="T117" fmla="*/ 0 h 270"/>
              <a:gd name="T118" fmla="*/ 2556 w 2556"/>
              <a:gd name="T119" fmla="*/ 0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556" h="270">
                <a:moveTo>
                  <a:pt x="0" y="270"/>
                </a:moveTo>
                <a:lnTo>
                  <a:pt x="42" y="120"/>
                </a:lnTo>
                <a:lnTo>
                  <a:pt x="84" y="102"/>
                </a:lnTo>
                <a:lnTo>
                  <a:pt x="132" y="90"/>
                </a:lnTo>
                <a:lnTo>
                  <a:pt x="174" y="78"/>
                </a:lnTo>
                <a:lnTo>
                  <a:pt x="216" y="72"/>
                </a:lnTo>
                <a:lnTo>
                  <a:pt x="258" y="72"/>
                </a:lnTo>
                <a:lnTo>
                  <a:pt x="306" y="66"/>
                </a:lnTo>
                <a:lnTo>
                  <a:pt x="348" y="60"/>
                </a:lnTo>
                <a:lnTo>
                  <a:pt x="390" y="60"/>
                </a:lnTo>
                <a:lnTo>
                  <a:pt x="432" y="54"/>
                </a:lnTo>
                <a:lnTo>
                  <a:pt x="474" y="54"/>
                </a:lnTo>
                <a:lnTo>
                  <a:pt x="522" y="48"/>
                </a:lnTo>
                <a:lnTo>
                  <a:pt x="564" y="48"/>
                </a:lnTo>
                <a:lnTo>
                  <a:pt x="606" y="42"/>
                </a:lnTo>
                <a:lnTo>
                  <a:pt x="648" y="42"/>
                </a:lnTo>
                <a:lnTo>
                  <a:pt x="690" y="42"/>
                </a:lnTo>
                <a:lnTo>
                  <a:pt x="738" y="36"/>
                </a:lnTo>
                <a:lnTo>
                  <a:pt x="780" y="36"/>
                </a:lnTo>
                <a:lnTo>
                  <a:pt x="822" y="36"/>
                </a:lnTo>
                <a:lnTo>
                  <a:pt x="864" y="36"/>
                </a:lnTo>
                <a:lnTo>
                  <a:pt x="912" y="30"/>
                </a:lnTo>
                <a:lnTo>
                  <a:pt x="954" y="30"/>
                </a:lnTo>
                <a:lnTo>
                  <a:pt x="996" y="30"/>
                </a:lnTo>
                <a:lnTo>
                  <a:pt x="1038" y="30"/>
                </a:lnTo>
                <a:lnTo>
                  <a:pt x="1080" y="30"/>
                </a:lnTo>
                <a:lnTo>
                  <a:pt x="1128" y="24"/>
                </a:lnTo>
                <a:lnTo>
                  <a:pt x="1170" y="24"/>
                </a:lnTo>
                <a:lnTo>
                  <a:pt x="1212" y="24"/>
                </a:lnTo>
                <a:lnTo>
                  <a:pt x="1254" y="24"/>
                </a:lnTo>
                <a:lnTo>
                  <a:pt x="1302" y="24"/>
                </a:lnTo>
                <a:lnTo>
                  <a:pt x="1344" y="18"/>
                </a:lnTo>
                <a:lnTo>
                  <a:pt x="1386" y="18"/>
                </a:lnTo>
                <a:lnTo>
                  <a:pt x="1428" y="18"/>
                </a:lnTo>
                <a:lnTo>
                  <a:pt x="1470" y="18"/>
                </a:lnTo>
                <a:lnTo>
                  <a:pt x="1518" y="18"/>
                </a:lnTo>
                <a:lnTo>
                  <a:pt x="1560" y="18"/>
                </a:lnTo>
                <a:lnTo>
                  <a:pt x="1602" y="18"/>
                </a:lnTo>
                <a:lnTo>
                  <a:pt x="1644" y="12"/>
                </a:lnTo>
                <a:lnTo>
                  <a:pt x="1686" y="12"/>
                </a:lnTo>
                <a:lnTo>
                  <a:pt x="1734" y="12"/>
                </a:lnTo>
                <a:lnTo>
                  <a:pt x="1776" y="12"/>
                </a:lnTo>
                <a:lnTo>
                  <a:pt x="1818" y="12"/>
                </a:lnTo>
                <a:lnTo>
                  <a:pt x="1860" y="12"/>
                </a:lnTo>
                <a:lnTo>
                  <a:pt x="1908" y="12"/>
                </a:lnTo>
                <a:lnTo>
                  <a:pt x="1950" y="12"/>
                </a:lnTo>
                <a:lnTo>
                  <a:pt x="1992" y="6"/>
                </a:lnTo>
                <a:lnTo>
                  <a:pt x="2034" y="6"/>
                </a:lnTo>
                <a:lnTo>
                  <a:pt x="2076" y="6"/>
                </a:lnTo>
                <a:lnTo>
                  <a:pt x="2124" y="6"/>
                </a:lnTo>
                <a:lnTo>
                  <a:pt x="2166" y="6"/>
                </a:lnTo>
                <a:lnTo>
                  <a:pt x="2208" y="6"/>
                </a:lnTo>
                <a:lnTo>
                  <a:pt x="2250" y="6"/>
                </a:lnTo>
                <a:lnTo>
                  <a:pt x="2292" y="6"/>
                </a:lnTo>
                <a:lnTo>
                  <a:pt x="2340" y="6"/>
                </a:lnTo>
                <a:lnTo>
                  <a:pt x="2382" y="6"/>
                </a:lnTo>
                <a:lnTo>
                  <a:pt x="2424" y="0"/>
                </a:lnTo>
                <a:lnTo>
                  <a:pt x="2466" y="0"/>
                </a:lnTo>
                <a:lnTo>
                  <a:pt x="2514" y="0"/>
                </a:lnTo>
                <a:lnTo>
                  <a:pt x="2556" y="0"/>
                </a:lnTo>
              </a:path>
            </a:pathLst>
          </a:custGeom>
          <a:noFill/>
          <a:ln w="28575" cmpd="sng">
            <a:solidFill>
              <a:srgbClr val="FF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9938" name="Freeform 66">
            <a:extLst>
              <a:ext uri="{FF2B5EF4-FFF2-40B4-BE49-F238E27FC236}">
                <a16:creationId xmlns:a16="http://schemas.microsoft.com/office/drawing/2014/main" id="{88A8393D-B852-63C3-B99D-BF22538B2887}"/>
              </a:ext>
            </a:extLst>
          </p:cNvPr>
          <p:cNvSpPr>
            <a:spLocks/>
          </p:cNvSpPr>
          <p:nvPr/>
        </p:nvSpPr>
        <p:spPr bwMode="auto">
          <a:xfrm>
            <a:off x="4530725" y="3111501"/>
            <a:ext cx="4057650" cy="638175"/>
          </a:xfrm>
          <a:custGeom>
            <a:avLst/>
            <a:gdLst>
              <a:gd name="T0" fmla="*/ 0 w 2556"/>
              <a:gd name="T1" fmla="*/ 402 h 402"/>
              <a:gd name="T2" fmla="*/ 42 w 2556"/>
              <a:gd name="T3" fmla="*/ 180 h 402"/>
              <a:gd name="T4" fmla="*/ 84 w 2556"/>
              <a:gd name="T5" fmla="*/ 150 h 402"/>
              <a:gd name="T6" fmla="*/ 132 w 2556"/>
              <a:gd name="T7" fmla="*/ 132 h 402"/>
              <a:gd name="T8" fmla="*/ 174 w 2556"/>
              <a:gd name="T9" fmla="*/ 120 h 402"/>
              <a:gd name="T10" fmla="*/ 216 w 2556"/>
              <a:gd name="T11" fmla="*/ 114 h 402"/>
              <a:gd name="T12" fmla="*/ 258 w 2556"/>
              <a:gd name="T13" fmla="*/ 102 h 402"/>
              <a:gd name="T14" fmla="*/ 306 w 2556"/>
              <a:gd name="T15" fmla="*/ 96 h 402"/>
              <a:gd name="T16" fmla="*/ 348 w 2556"/>
              <a:gd name="T17" fmla="*/ 90 h 402"/>
              <a:gd name="T18" fmla="*/ 390 w 2556"/>
              <a:gd name="T19" fmla="*/ 84 h 402"/>
              <a:gd name="T20" fmla="*/ 432 w 2556"/>
              <a:gd name="T21" fmla="*/ 84 h 402"/>
              <a:gd name="T22" fmla="*/ 474 w 2556"/>
              <a:gd name="T23" fmla="*/ 78 h 402"/>
              <a:gd name="T24" fmla="*/ 522 w 2556"/>
              <a:gd name="T25" fmla="*/ 72 h 402"/>
              <a:gd name="T26" fmla="*/ 564 w 2556"/>
              <a:gd name="T27" fmla="*/ 72 h 402"/>
              <a:gd name="T28" fmla="*/ 606 w 2556"/>
              <a:gd name="T29" fmla="*/ 66 h 402"/>
              <a:gd name="T30" fmla="*/ 648 w 2556"/>
              <a:gd name="T31" fmla="*/ 66 h 402"/>
              <a:gd name="T32" fmla="*/ 690 w 2556"/>
              <a:gd name="T33" fmla="*/ 60 h 402"/>
              <a:gd name="T34" fmla="*/ 738 w 2556"/>
              <a:gd name="T35" fmla="*/ 60 h 402"/>
              <a:gd name="T36" fmla="*/ 780 w 2556"/>
              <a:gd name="T37" fmla="*/ 54 h 402"/>
              <a:gd name="T38" fmla="*/ 822 w 2556"/>
              <a:gd name="T39" fmla="*/ 54 h 402"/>
              <a:gd name="T40" fmla="*/ 864 w 2556"/>
              <a:gd name="T41" fmla="*/ 48 h 402"/>
              <a:gd name="T42" fmla="*/ 912 w 2556"/>
              <a:gd name="T43" fmla="*/ 48 h 402"/>
              <a:gd name="T44" fmla="*/ 954 w 2556"/>
              <a:gd name="T45" fmla="*/ 48 h 402"/>
              <a:gd name="T46" fmla="*/ 996 w 2556"/>
              <a:gd name="T47" fmla="*/ 42 h 402"/>
              <a:gd name="T48" fmla="*/ 1038 w 2556"/>
              <a:gd name="T49" fmla="*/ 42 h 402"/>
              <a:gd name="T50" fmla="*/ 1080 w 2556"/>
              <a:gd name="T51" fmla="*/ 42 h 402"/>
              <a:gd name="T52" fmla="*/ 1128 w 2556"/>
              <a:gd name="T53" fmla="*/ 42 h 402"/>
              <a:gd name="T54" fmla="*/ 1170 w 2556"/>
              <a:gd name="T55" fmla="*/ 36 h 402"/>
              <a:gd name="T56" fmla="*/ 1212 w 2556"/>
              <a:gd name="T57" fmla="*/ 36 h 402"/>
              <a:gd name="T58" fmla="*/ 1254 w 2556"/>
              <a:gd name="T59" fmla="*/ 36 h 402"/>
              <a:gd name="T60" fmla="*/ 1302 w 2556"/>
              <a:gd name="T61" fmla="*/ 30 h 402"/>
              <a:gd name="T62" fmla="*/ 1344 w 2556"/>
              <a:gd name="T63" fmla="*/ 30 h 402"/>
              <a:gd name="T64" fmla="*/ 1386 w 2556"/>
              <a:gd name="T65" fmla="*/ 30 h 402"/>
              <a:gd name="T66" fmla="*/ 1428 w 2556"/>
              <a:gd name="T67" fmla="*/ 30 h 402"/>
              <a:gd name="T68" fmla="*/ 1470 w 2556"/>
              <a:gd name="T69" fmla="*/ 30 h 402"/>
              <a:gd name="T70" fmla="*/ 1518 w 2556"/>
              <a:gd name="T71" fmla="*/ 24 h 402"/>
              <a:gd name="T72" fmla="*/ 1560 w 2556"/>
              <a:gd name="T73" fmla="*/ 24 h 402"/>
              <a:gd name="T74" fmla="*/ 1602 w 2556"/>
              <a:gd name="T75" fmla="*/ 24 h 402"/>
              <a:gd name="T76" fmla="*/ 1644 w 2556"/>
              <a:gd name="T77" fmla="*/ 24 h 402"/>
              <a:gd name="T78" fmla="*/ 1686 w 2556"/>
              <a:gd name="T79" fmla="*/ 18 h 402"/>
              <a:gd name="T80" fmla="*/ 1734 w 2556"/>
              <a:gd name="T81" fmla="*/ 18 h 402"/>
              <a:gd name="T82" fmla="*/ 1776 w 2556"/>
              <a:gd name="T83" fmla="*/ 18 h 402"/>
              <a:gd name="T84" fmla="*/ 1818 w 2556"/>
              <a:gd name="T85" fmla="*/ 18 h 402"/>
              <a:gd name="T86" fmla="*/ 1860 w 2556"/>
              <a:gd name="T87" fmla="*/ 18 h 402"/>
              <a:gd name="T88" fmla="*/ 1908 w 2556"/>
              <a:gd name="T89" fmla="*/ 18 h 402"/>
              <a:gd name="T90" fmla="*/ 1950 w 2556"/>
              <a:gd name="T91" fmla="*/ 12 h 402"/>
              <a:gd name="T92" fmla="*/ 1992 w 2556"/>
              <a:gd name="T93" fmla="*/ 12 h 402"/>
              <a:gd name="T94" fmla="*/ 2034 w 2556"/>
              <a:gd name="T95" fmla="*/ 12 h 402"/>
              <a:gd name="T96" fmla="*/ 2076 w 2556"/>
              <a:gd name="T97" fmla="*/ 12 h 402"/>
              <a:gd name="T98" fmla="*/ 2124 w 2556"/>
              <a:gd name="T99" fmla="*/ 12 h 402"/>
              <a:gd name="T100" fmla="*/ 2166 w 2556"/>
              <a:gd name="T101" fmla="*/ 12 h 402"/>
              <a:gd name="T102" fmla="*/ 2208 w 2556"/>
              <a:gd name="T103" fmla="*/ 6 h 402"/>
              <a:gd name="T104" fmla="*/ 2250 w 2556"/>
              <a:gd name="T105" fmla="*/ 6 h 402"/>
              <a:gd name="T106" fmla="*/ 2292 w 2556"/>
              <a:gd name="T107" fmla="*/ 6 h 402"/>
              <a:gd name="T108" fmla="*/ 2340 w 2556"/>
              <a:gd name="T109" fmla="*/ 6 h 402"/>
              <a:gd name="T110" fmla="*/ 2382 w 2556"/>
              <a:gd name="T111" fmla="*/ 6 h 402"/>
              <a:gd name="T112" fmla="*/ 2424 w 2556"/>
              <a:gd name="T113" fmla="*/ 6 h 402"/>
              <a:gd name="T114" fmla="*/ 2466 w 2556"/>
              <a:gd name="T115" fmla="*/ 6 h 402"/>
              <a:gd name="T116" fmla="*/ 2514 w 2556"/>
              <a:gd name="T117" fmla="*/ 0 h 402"/>
              <a:gd name="T118" fmla="*/ 2556 w 2556"/>
              <a:gd name="T119" fmla="*/ 0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556" h="402">
                <a:moveTo>
                  <a:pt x="0" y="402"/>
                </a:moveTo>
                <a:lnTo>
                  <a:pt x="42" y="180"/>
                </a:lnTo>
                <a:lnTo>
                  <a:pt x="84" y="150"/>
                </a:lnTo>
                <a:lnTo>
                  <a:pt x="132" y="132"/>
                </a:lnTo>
                <a:lnTo>
                  <a:pt x="174" y="120"/>
                </a:lnTo>
                <a:lnTo>
                  <a:pt x="216" y="114"/>
                </a:lnTo>
                <a:lnTo>
                  <a:pt x="258" y="102"/>
                </a:lnTo>
                <a:lnTo>
                  <a:pt x="306" y="96"/>
                </a:lnTo>
                <a:lnTo>
                  <a:pt x="348" y="90"/>
                </a:lnTo>
                <a:lnTo>
                  <a:pt x="390" y="84"/>
                </a:lnTo>
                <a:lnTo>
                  <a:pt x="432" y="84"/>
                </a:lnTo>
                <a:lnTo>
                  <a:pt x="474" y="78"/>
                </a:lnTo>
                <a:lnTo>
                  <a:pt x="522" y="72"/>
                </a:lnTo>
                <a:lnTo>
                  <a:pt x="564" y="72"/>
                </a:lnTo>
                <a:lnTo>
                  <a:pt x="606" y="66"/>
                </a:lnTo>
                <a:lnTo>
                  <a:pt x="648" y="66"/>
                </a:lnTo>
                <a:lnTo>
                  <a:pt x="690" y="60"/>
                </a:lnTo>
                <a:lnTo>
                  <a:pt x="738" y="60"/>
                </a:lnTo>
                <a:lnTo>
                  <a:pt x="780" y="54"/>
                </a:lnTo>
                <a:lnTo>
                  <a:pt x="822" y="54"/>
                </a:lnTo>
                <a:lnTo>
                  <a:pt x="864" y="48"/>
                </a:lnTo>
                <a:lnTo>
                  <a:pt x="912" y="48"/>
                </a:lnTo>
                <a:lnTo>
                  <a:pt x="954" y="48"/>
                </a:lnTo>
                <a:lnTo>
                  <a:pt x="996" y="42"/>
                </a:lnTo>
                <a:lnTo>
                  <a:pt x="1038" y="42"/>
                </a:lnTo>
                <a:lnTo>
                  <a:pt x="1080" y="42"/>
                </a:lnTo>
                <a:lnTo>
                  <a:pt x="1128" y="42"/>
                </a:lnTo>
                <a:lnTo>
                  <a:pt x="1170" y="36"/>
                </a:lnTo>
                <a:lnTo>
                  <a:pt x="1212" y="36"/>
                </a:lnTo>
                <a:lnTo>
                  <a:pt x="1254" y="36"/>
                </a:lnTo>
                <a:lnTo>
                  <a:pt x="1302" y="30"/>
                </a:lnTo>
                <a:lnTo>
                  <a:pt x="1344" y="30"/>
                </a:lnTo>
                <a:lnTo>
                  <a:pt x="1386" y="30"/>
                </a:lnTo>
                <a:lnTo>
                  <a:pt x="1428" y="30"/>
                </a:lnTo>
                <a:lnTo>
                  <a:pt x="1470" y="30"/>
                </a:lnTo>
                <a:lnTo>
                  <a:pt x="1518" y="24"/>
                </a:lnTo>
                <a:lnTo>
                  <a:pt x="1560" y="24"/>
                </a:lnTo>
                <a:lnTo>
                  <a:pt x="1602" y="24"/>
                </a:lnTo>
                <a:lnTo>
                  <a:pt x="1644" y="24"/>
                </a:lnTo>
                <a:lnTo>
                  <a:pt x="1686" y="18"/>
                </a:lnTo>
                <a:lnTo>
                  <a:pt x="1734" y="18"/>
                </a:lnTo>
                <a:lnTo>
                  <a:pt x="1776" y="18"/>
                </a:lnTo>
                <a:lnTo>
                  <a:pt x="1818" y="18"/>
                </a:lnTo>
                <a:lnTo>
                  <a:pt x="1860" y="18"/>
                </a:lnTo>
                <a:lnTo>
                  <a:pt x="1908" y="18"/>
                </a:lnTo>
                <a:lnTo>
                  <a:pt x="1950" y="12"/>
                </a:lnTo>
                <a:lnTo>
                  <a:pt x="1992" y="12"/>
                </a:lnTo>
                <a:lnTo>
                  <a:pt x="2034" y="12"/>
                </a:lnTo>
                <a:lnTo>
                  <a:pt x="2076" y="12"/>
                </a:lnTo>
                <a:lnTo>
                  <a:pt x="2124" y="12"/>
                </a:lnTo>
                <a:lnTo>
                  <a:pt x="2166" y="12"/>
                </a:lnTo>
                <a:lnTo>
                  <a:pt x="2208" y="6"/>
                </a:lnTo>
                <a:lnTo>
                  <a:pt x="2250" y="6"/>
                </a:lnTo>
                <a:lnTo>
                  <a:pt x="2292" y="6"/>
                </a:lnTo>
                <a:lnTo>
                  <a:pt x="2340" y="6"/>
                </a:lnTo>
                <a:lnTo>
                  <a:pt x="2382" y="6"/>
                </a:lnTo>
                <a:lnTo>
                  <a:pt x="2424" y="6"/>
                </a:lnTo>
                <a:lnTo>
                  <a:pt x="2466" y="6"/>
                </a:lnTo>
                <a:lnTo>
                  <a:pt x="2514" y="0"/>
                </a:lnTo>
                <a:lnTo>
                  <a:pt x="2556" y="0"/>
                </a:lnTo>
              </a:path>
            </a:pathLst>
          </a:custGeom>
          <a:noFill/>
          <a:ln w="28575" cmpd="sng">
            <a:solidFill>
              <a:srgbClr val="FF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grpSp>
        <p:nvGrpSpPr>
          <p:cNvPr id="79945" name="Group 73">
            <a:extLst>
              <a:ext uri="{FF2B5EF4-FFF2-40B4-BE49-F238E27FC236}">
                <a16:creationId xmlns:a16="http://schemas.microsoft.com/office/drawing/2014/main" id="{9559A893-66EC-924D-4034-55A49F88429B}"/>
              </a:ext>
            </a:extLst>
          </p:cNvPr>
          <p:cNvGrpSpPr>
            <a:grpSpLocks/>
          </p:cNvGrpSpPr>
          <p:nvPr/>
        </p:nvGrpSpPr>
        <p:grpSpPr bwMode="auto">
          <a:xfrm>
            <a:off x="6572251" y="2263776"/>
            <a:ext cx="1154113" cy="2320925"/>
            <a:chOff x="2916" y="1218"/>
            <a:chExt cx="727" cy="1462"/>
          </a:xfrm>
        </p:grpSpPr>
        <p:sp>
          <p:nvSpPr>
            <p:cNvPr id="79933" name="Rectangle 61">
              <a:extLst>
                <a:ext uri="{FF2B5EF4-FFF2-40B4-BE49-F238E27FC236}">
                  <a16:creationId xmlns:a16="http://schemas.microsoft.com/office/drawing/2014/main" id="{06C32651-7578-C198-1D3C-AE20F31803E6}"/>
                </a:ext>
              </a:extLst>
            </p:cNvPr>
            <p:cNvSpPr>
              <a:spLocks noChangeArrowheads="1"/>
            </p:cNvSpPr>
            <p:nvPr/>
          </p:nvSpPr>
          <p:spPr bwMode="auto">
            <a:xfrm>
              <a:off x="2916" y="1218"/>
              <a:ext cx="727"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600" b="1">
                  <a:solidFill>
                    <a:srgbClr val="FFFF66"/>
                  </a:solidFill>
                  <a:effectLst>
                    <a:outerShdw blurRad="38100" dist="38100" dir="2700000" algn="tl">
                      <a:srgbClr val="000000"/>
                    </a:outerShdw>
                  </a:effectLst>
                  <a:latin typeface="Bookman Old Style" panose="02050604050505020204" pitchFamily="18" charset="0"/>
                </a:rPr>
                <a:t>p</a:t>
              </a:r>
              <a:r>
                <a:rPr lang="en-US" altLang="en-US" sz="1600" b="1" baseline="-25000">
                  <a:solidFill>
                    <a:srgbClr val="FFFF66"/>
                  </a:solidFill>
                  <a:effectLst>
                    <a:outerShdw blurRad="38100" dist="38100" dir="2700000" algn="tl">
                      <a:srgbClr val="000000"/>
                    </a:outerShdw>
                  </a:effectLst>
                  <a:latin typeface="Bookman Old Style" panose="02050604050505020204" pitchFamily="18" charset="0"/>
                </a:rPr>
                <a:t>1</a:t>
              </a:r>
              <a:r>
                <a:rPr lang="en-US" altLang="en-US" sz="1600" b="1">
                  <a:solidFill>
                    <a:srgbClr val="FFFF66"/>
                  </a:solidFill>
                  <a:effectLst>
                    <a:outerShdw blurRad="38100" dist="38100" dir="2700000" algn="tl">
                      <a:srgbClr val="000000"/>
                    </a:outerShdw>
                  </a:effectLst>
                  <a:latin typeface="Bookman Old Style" panose="02050604050505020204" pitchFamily="18" charset="0"/>
                </a:rPr>
                <a:t>=173780</a:t>
              </a:r>
            </a:p>
          </p:txBody>
        </p:sp>
        <p:sp>
          <p:nvSpPr>
            <p:cNvPr id="79935" name="Rectangle 63">
              <a:extLst>
                <a:ext uri="{FF2B5EF4-FFF2-40B4-BE49-F238E27FC236}">
                  <a16:creationId xmlns:a16="http://schemas.microsoft.com/office/drawing/2014/main" id="{012BC11F-ED86-1BFF-BA47-E4A3600FC9D0}"/>
                </a:ext>
              </a:extLst>
            </p:cNvPr>
            <p:cNvSpPr>
              <a:spLocks noChangeArrowheads="1"/>
            </p:cNvSpPr>
            <p:nvPr/>
          </p:nvSpPr>
          <p:spPr bwMode="auto">
            <a:xfrm>
              <a:off x="2940" y="2526"/>
              <a:ext cx="642"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600" b="1">
                  <a:solidFill>
                    <a:srgbClr val="FFFF66"/>
                  </a:solidFill>
                  <a:effectLst>
                    <a:outerShdw blurRad="38100" dist="38100" dir="2700000" algn="tl">
                      <a:srgbClr val="000000"/>
                    </a:outerShdw>
                  </a:effectLst>
                  <a:latin typeface="Bookman Old Style" panose="02050604050505020204" pitchFamily="18" charset="0"/>
                </a:rPr>
                <a:t>p</a:t>
              </a:r>
              <a:r>
                <a:rPr lang="en-US" altLang="en-US" sz="1600" b="1" baseline="-25000">
                  <a:solidFill>
                    <a:srgbClr val="FFFF66"/>
                  </a:solidFill>
                  <a:effectLst>
                    <a:outerShdw blurRad="38100" dist="38100" dir="2700000" algn="tl">
                      <a:srgbClr val="000000"/>
                    </a:outerShdw>
                  </a:effectLst>
                  <a:latin typeface="Bookman Old Style" panose="02050604050505020204" pitchFamily="18" charset="0"/>
                </a:rPr>
                <a:t>1</a:t>
              </a:r>
              <a:r>
                <a:rPr lang="en-US" altLang="en-US" sz="1600" b="1">
                  <a:solidFill>
                    <a:srgbClr val="FFFF66"/>
                  </a:solidFill>
                  <a:effectLst>
                    <a:outerShdw blurRad="38100" dist="38100" dir="2700000" algn="tl">
                      <a:srgbClr val="000000"/>
                    </a:outerShdw>
                  </a:effectLst>
                  <a:latin typeface="Bookman Old Style" panose="02050604050505020204" pitchFamily="18" charset="0"/>
                </a:rPr>
                <a:t>=40000</a:t>
              </a:r>
            </a:p>
          </p:txBody>
        </p:sp>
        <p:sp>
          <p:nvSpPr>
            <p:cNvPr id="79937" name="Rectangle 65">
              <a:extLst>
                <a:ext uri="{FF2B5EF4-FFF2-40B4-BE49-F238E27FC236}">
                  <a16:creationId xmlns:a16="http://schemas.microsoft.com/office/drawing/2014/main" id="{E4503063-AD82-0FC7-C82E-C109F2390CE7}"/>
                </a:ext>
              </a:extLst>
            </p:cNvPr>
            <p:cNvSpPr>
              <a:spLocks noChangeArrowheads="1"/>
            </p:cNvSpPr>
            <p:nvPr/>
          </p:nvSpPr>
          <p:spPr bwMode="auto">
            <a:xfrm>
              <a:off x="2940" y="2034"/>
              <a:ext cx="642"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600" b="1">
                  <a:solidFill>
                    <a:srgbClr val="FFFF66"/>
                  </a:solidFill>
                  <a:effectLst>
                    <a:outerShdw blurRad="38100" dist="38100" dir="2700000" algn="tl">
                      <a:srgbClr val="000000"/>
                    </a:outerShdw>
                  </a:effectLst>
                  <a:latin typeface="Bookman Old Style" panose="02050604050505020204" pitchFamily="18" charset="0"/>
                </a:rPr>
                <a:t>p</a:t>
              </a:r>
              <a:r>
                <a:rPr lang="en-US" altLang="en-US" sz="1600" b="1" baseline="-25000">
                  <a:solidFill>
                    <a:srgbClr val="FFFF66"/>
                  </a:solidFill>
                  <a:effectLst>
                    <a:outerShdw blurRad="38100" dist="38100" dir="2700000" algn="tl">
                      <a:srgbClr val="000000"/>
                    </a:outerShdw>
                  </a:effectLst>
                  <a:latin typeface="Bookman Old Style" panose="02050604050505020204" pitchFamily="18" charset="0"/>
                </a:rPr>
                <a:t>1</a:t>
              </a:r>
              <a:r>
                <a:rPr lang="en-US" altLang="en-US" sz="1600" b="1">
                  <a:solidFill>
                    <a:srgbClr val="FFFF66"/>
                  </a:solidFill>
                  <a:effectLst>
                    <a:outerShdw blurRad="38100" dist="38100" dir="2700000" algn="tl">
                      <a:srgbClr val="000000"/>
                    </a:outerShdw>
                  </a:effectLst>
                  <a:latin typeface="Bookman Old Style" panose="02050604050505020204" pitchFamily="18" charset="0"/>
                </a:rPr>
                <a:t>=80000</a:t>
              </a:r>
            </a:p>
          </p:txBody>
        </p:sp>
        <p:sp>
          <p:nvSpPr>
            <p:cNvPr id="79939" name="Rectangle 67">
              <a:extLst>
                <a:ext uri="{FF2B5EF4-FFF2-40B4-BE49-F238E27FC236}">
                  <a16:creationId xmlns:a16="http://schemas.microsoft.com/office/drawing/2014/main" id="{9771A1BD-2BC1-6F6E-185A-12BA316A8545}"/>
                </a:ext>
              </a:extLst>
            </p:cNvPr>
            <p:cNvSpPr>
              <a:spLocks noChangeArrowheads="1"/>
            </p:cNvSpPr>
            <p:nvPr/>
          </p:nvSpPr>
          <p:spPr bwMode="auto">
            <a:xfrm>
              <a:off x="2916" y="1590"/>
              <a:ext cx="727"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600" b="1">
                  <a:solidFill>
                    <a:srgbClr val="FFFF66"/>
                  </a:solidFill>
                  <a:effectLst>
                    <a:outerShdw blurRad="38100" dist="38100" dir="2700000" algn="tl">
                      <a:srgbClr val="000000"/>
                    </a:outerShdw>
                  </a:effectLst>
                  <a:latin typeface="Bookman Old Style" panose="02050604050505020204" pitchFamily="18" charset="0"/>
                </a:rPr>
                <a:t>p</a:t>
              </a:r>
              <a:r>
                <a:rPr lang="en-US" altLang="en-US" sz="1600" b="1" baseline="-25000">
                  <a:solidFill>
                    <a:srgbClr val="FFFF66"/>
                  </a:solidFill>
                  <a:effectLst>
                    <a:outerShdw blurRad="38100" dist="38100" dir="2700000" algn="tl">
                      <a:srgbClr val="000000"/>
                    </a:outerShdw>
                  </a:effectLst>
                  <a:latin typeface="Bookman Old Style" panose="02050604050505020204" pitchFamily="18" charset="0"/>
                </a:rPr>
                <a:t>1</a:t>
              </a:r>
              <a:r>
                <a:rPr lang="en-US" altLang="en-US" sz="1600" b="1">
                  <a:solidFill>
                    <a:srgbClr val="FFFF66"/>
                  </a:solidFill>
                  <a:effectLst>
                    <a:outerShdw blurRad="38100" dist="38100" dir="2700000" algn="tl">
                      <a:srgbClr val="000000"/>
                    </a:outerShdw>
                  </a:effectLst>
                  <a:latin typeface="Bookman Old Style" panose="02050604050505020204" pitchFamily="18" charset="0"/>
                </a:rPr>
                <a:t>=120000</a:t>
              </a:r>
            </a:p>
          </p:txBody>
        </p:sp>
      </p:grpSp>
      <p:sp>
        <p:nvSpPr>
          <p:cNvPr id="79941" name="Rectangle 69">
            <a:extLst>
              <a:ext uri="{FF2B5EF4-FFF2-40B4-BE49-F238E27FC236}">
                <a16:creationId xmlns:a16="http://schemas.microsoft.com/office/drawing/2014/main" id="{377EEC4F-BA60-2C66-CE4E-041E52978D9B}"/>
              </a:ext>
            </a:extLst>
          </p:cNvPr>
          <p:cNvSpPr>
            <a:spLocks noChangeArrowheads="1"/>
          </p:cNvSpPr>
          <p:nvPr/>
        </p:nvSpPr>
        <p:spPr bwMode="auto">
          <a:xfrm rot="16200000">
            <a:off x="3099594" y="3402807"/>
            <a:ext cx="125888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600" b="1">
                <a:solidFill>
                  <a:srgbClr val="FFFF66"/>
                </a:solidFill>
                <a:effectLst>
                  <a:outerShdw blurRad="38100" dist="38100" dir="2700000" algn="tl">
                    <a:srgbClr val="000000"/>
                  </a:outerShdw>
                </a:effectLst>
                <a:latin typeface="Bookman Old Style" panose="02050604050505020204" pitchFamily="18" charset="0"/>
              </a:rPr>
              <a:t>Voltage [kV]</a:t>
            </a:r>
          </a:p>
        </p:txBody>
      </p:sp>
      <p:sp>
        <p:nvSpPr>
          <p:cNvPr id="79942" name="Rectangle 70">
            <a:extLst>
              <a:ext uri="{FF2B5EF4-FFF2-40B4-BE49-F238E27FC236}">
                <a16:creationId xmlns:a16="http://schemas.microsoft.com/office/drawing/2014/main" id="{8B1B9BA8-4E3C-E23A-4658-C915857B2BE7}"/>
              </a:ext>
            </a:extLst>
          </p:cNvPr>
          <p:cNvSpPr>
            <a:spLocks noChangeArrowheads="1"/>
          </p:cNvSpPr>
          <p:nvPr/>
        </p:nvSpPr>
        <p:spPr bwMode="auto">
          <a:xfrm>
            <a:off x="6321426" y="5613401"/>
            <a:ext cx="129381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600" b="1">
                <a:solidFill>
                  <a:srgbClr val="FFFF66"/>
                </a:solidFill>
                <a:effectLst>
                  <a:outerShdw blurRad="38100" dist="38100" dir="2700000" algn="tl">
                    <a:srgbClr val="000000"/>
                  </a:outerShdw>
                </a:effectLst>
                <a:latin typeface="Bookman Old Style" panose="02050604050505020204" pitchFamily="18" charset="0"/>
              </a:rPr>
              <a:t>Current [kA]</a:t>
            </a:r>
          </a:p>
        </p:txBody>
      </p:sp>
      <p:grpSp>
        <p:nvGrpSpPr>
          <p:cNvPr id="79982" name="Group 110">
            <a:extLst>
              <a:ext uri="{FF2B5EF4-FFF2-40B4-BE49-F238E27FC236}">
                <a16:creationId xmlns:a16="http://schemas.microsoft.com/office/drawing/2014/main" id="{5E86DBB6-9C95-1260-2067-E966C536C013}"/>
              </a:ext>
            </a:extLst>
          </p:cNvPr>
          <p:cNvGrpSpPr>
            <a:grpSpLocks/>
          </p:cNvGrpSpPr>
          <p:nvPr/>
        </p:nvGrpSpPr>
        <p:grpSpPr bwMode="auto">
          <a:xfrm>
            <a:off x="2730501" y="457201"/>
            <a:ext cx="1762125" cy="1154113"/>
            <a:chOff x="232" y="200"/>
            <a:chExt cx="1110" cy="727"/>
          </a:xfrm>
        </p:grpSpPr>
        <p:sp>
          <p:nvSpPr>
            <p:cNvPr id="79980" name="Rectangle 108">
              <a:extLst>
                <a:ext uri="{FF2B5EF4-FFF2-40B4-BE49-F238E27FC236}">
                  <a16:creationId xmlns:a16="http://schemas.microsoft.com/office/drawing/2014/main" id="{3B930CE3-379D-8B4F-3365-CEE69538CB85}"/>
                </a:ext>
              </a:extLst>
            </p:cNvPr>
            <p:cNvSpPr>
              <a:spLocks noChangeArrowheads="1"/>
            </p:cNvSpPr>
            <p:nvPr/>
          </p:nvSpPr>
          <p:spPr bwMode="auto">
            <a:xfrm>
              <a:off x="232" y="200"/>
              <a:ext cx="1110" cy="72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9961" name="Line 89">
              <a:extLst>
                <a:ext uri="{FF2B5EF4-FFF2-40B4-BE49-F238E27FC236}">
                  <a16:creationId xmlns:a16="http://schemas.microsoft.com/office/drawing/2014/main" id="{AAB4489B-A47A-26CB-FF2A-2128657E1952}"/>
                </a:ext>
              </a:extLst>
            </p:cNvPr>
            <p:cNvSpPr>
              <a:spLocks noChangeShapeType="1"/>
            </p:cNvSpPr>
            <p:nvPr/>
          </p:nvSpPr>
          <p:spPr bwMode="auto">
            <a:xfrm>
              <a:off x="849" y="581"/>
              <a:ext cx="284" cy="1"/>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9962" name="Rectangle 90">
              <a:extLst>
                <a:ext uri="{FF2B5EF4-FFF2-40B4-BE49-F238E27FC236}">
                  <a16:creationId xmlns:a16="http://schemas.microsoft.com/office/drawing/2014/main" id="{C1AAB9EC-EA8C-27FB-B2F2-BBA0DC8C8E79}"/>
                </a:ext>
              </a:extLst>
            </p:cNvPr>
            <p:cNvSpPr>
              <a:spLocks noChangeArrowheads="1"/>
            </p:cNvSpPr>
            <p:nvPr/>
          </p:nvSpPr>
          <p:spPr bwMode="auto">
            <a:xfrm>
              <a:off x="1159" y="519"/>
              <a:ext cx="80"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600" b="1">
                  <a:solidFill>
                    <a:srgbClr val="000000"/>
                  </a:solidFill>
                  <a:effectLst>
                    <a:outerShdw blurRad="38100" dist="38100" dir="2700000" algn="tl">
                      <a:srgbClr val="FFFFFF"/>
                    </a:outerShdw>
                  </a:effectLst>
                  <a:latin typeface="Symbol" panose="05050102010706020507" pitchFamily="18" charset="2"/>
                </a:rPr>
                <a:t>÷</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79963" name="Rectangle 91">
              <a:extLst>
                <a:ext uri="{FF2B5EF4-FFF2-40B4-BE49-F238E27FC236}">
                  <a16:creationId xmlns:a16="http://schemas.microsoft.com/office/drawing/2014/main" id="{EC7600DB-2271-58B2-D57D-13C9973AF5A7}"/>
                </a:ext>
              </a:extLst>
            </p:cNvPr>
            <p:cNvSpPr>
              <a:spLocks noChangeArrowheads="1"/>
            </p:cNvSpPr>
            <p:nvPr/>
          </p:nvSpPr>
          <p:spPr bwMode="auto">
            <a:xfrm>
              <a:off x="1159" y="399"/>
              <a:ext cx="80"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600" b="1">
                  <a:solidFill>
                    <a:srgbClr val="000000"/>
                  </a:solidFill>
                  <a:effectLst>
                    <a:outerShdw blurRad="38100" dist="38100" dir="2700000" algn="tl">
                      <a:srgbClr val="FFFFFF"/>
                    </a:outerShdw>
                  </a:effectLst>
                  <a:latin typeface="Symbol" panose="05050102010706020507" pitchFamily="18" charset="2"/>
                </a:rPr>
                <a:t>÷</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79964" name="Rectangle 92">
              <a:extLst>
                <a:ext uri="{FF2B5EF4-FFF2-40B4-BE49-F238E27FC236}">
                  <a16:creationId xmlns:a16="http://schemas.microsoft.com/office/drawing/2014/main" id="{83697FC3-B179-B049-B948-BEAD2440BFAC}"/>
                </a:ext>
              </a:extLst>
            </p:cNvPr>
            <p:cNvSpPr>
              <a:spLocks noChangeArrowheads="1"/>
            </p:cNvSpPr>
            <p:nvPr/>
          </p:nvSpPr>
          <p:spPr bwMode="auto">
            <a:xfrm>
              <a:off x="1159" y="653"/>
              <a:ext cx="80"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600" b="1">
                  <a:solidFill>
                    <a:srgbClr val="000000"/>
                  </a:solidFill>
                  <a:effectLst>
                    <a:outerShdw blurRad="38100" dist="38100" dir="2700000" algn="tl">
                      <a:srgbClr val="FFFFFF"/>
                    </a:outerShdw>
                  </a:effectLst>
                  <a:latin typeface="Symbol" panose="05050102010706020507" pitchFamily="18" charset="2"/>
                </a:rPr>
                <a:t>ø</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79965" name="Rectangle 93">
              <a:extLst>
                <a:ext uri="{FF2B5EF4-FFF2-40B4-BE49-F238E27FC236}">
                  <a16:creationId xmlns:a16="http://schemas.microsoft.com/office/drawing/2014/main" id="{2B5E2583-9A6E-F2A5-7014-66110BBA8F9F}"/>
                </a:ext>
              </a:extLst>
            </p:cNvPr>
            <p:cNvSpPr>
              <a:spLocks noChangeArrowheads="1"/>
            </p:cNvSpPr>
            <p:nvPr/>
          </p:nvSpPr>
          <p:spPr bwMode="auto">
            <a:xfrm>
              <a:off x="1159" y="266"/>
              <a:ext cx="80"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600" b="1">
                  <a:solidFill>
                    <a:srgbClr val="000000"/>
                  </a:solidFill>
                  <a:effectLst>
                    <a:outerShdw blurRad="38100" dist="38100" dir="2700000" algn="tl">
                      <a:srgbClr val="FFFFFF"/>
                    </a:outerShdw>
                  </a:effectLst>
                  <a:latin typeface="Symbol" panose="05050102010706020507" pitchFamily="18" charset="2"/>
                </a:rPr>
                <a:t>ö</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79966" name="Rectangle 94">
              <a:extLst>
                <a:ext uri="{FF2B5EF4-FFF2-40B4-BE49-F238E27FC236}">
                  <a16:creationId xmlns:a16="http://schemas.microsoft.com/office/drawing/2014/main" id="{96C3B777-975B-576F-4BBC-B44E0380464D}"/>
                </a:ext>
              </a:extLst>
            </p:cNvPr>
            <p:cNvSpPr>
              <a:spLocks noChangeArrowheads="1"/>
            </p:cNvSpPr>
            <p:nvPr/>
          </p:nvSpPr>
          <p:spPr bwMode="auto">
            <a:xfrm>
              <a:off x="741" y="519"/>
              <a:ext cx="80"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600" b="1">
                  <a:solidFill>
                    <a:srgbClr val="000000"/>
                  </a:solidFill>
                  <a:effectLst>
                    <a:outerShdw blurRad="38100" dist="38100" dir="2700000" algn="tl">
                      <a:srgbClr val="FFFFFF"/>
                    </a:outerShdw>
                  </a:effectLst>
                  <a:latin typeface="Symbol" panose="05050102010706020507" pitchFamily="18" charset="2"/>
                </a:rPr>
                <a:t>ç</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79967" name="Rectangle 95">
              <a:extLst>
                <a:ext uri="{FF2B5EF4-FFF2-40B4-BE49-F238E27FC236}">
                  <a16:creationId xmlns:a16="http://schemas.microsoft.com/office/drawing/2014/main" id="{F49A201A-BD24-0E89-CE1E-5FFA2D61FEC5}"/>
                </a:ext>
              </a:extLst>
            </p:cNvPr>
            <p:cNvSpPr>
              <a:spLocks noChangeArrowheads="1"/>
            </p:cNvSpPr>
            <p:nvPr/>
          </p:nvSpPr>
          <p:spPr bwMode="auto">
            <a:xfrm>
              <a:off x="741" y="399"/>
              <a:ext cx="80"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600" b="1">
                  <a:solidFill>
                    <a:srgbClr val="000000"/>
                  </a:solidFill>
                  <a:effectLst>
                    <a:outerShdw blurRad="38100" dist="38100" dir="2700000" algn="tl">
                      <a:srgbClr val="FFFFFF"/>
                    </a:outerShdw>
                  </a:effectLst>
                  <a:latin typeface="Symbol" panose="05050102010706020507" pitchFamily="18" charset="2"/>
                </a:rPr>
                <a:t>ç</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79968" name="Rectangle 96">
              <a:extLst>
                <a:ext uri="{FF2B5EF4-FFF2-40B4-BE49-F238E27FC236}">
                  <a16:creationId xmlns:a16="http://schemas.microsoft.com/office/drawing/2014/main" id="{495D76F5-7C53-7C5D-2B3E-BB737942F103}"/>
                </a:ext>
              </a:extLst>
            </p:cNvPr>
            <p:cNvSpPr>
              <a:spLocks noChangeArrowheads="1"/>
            </p:cNvSpPr>
            <p:nvPr/>
          </p:nvSpPr>
          <p:spPr bwMode="auto">
            <a:xfrm>
              <a:off x="741" y="653"/>
              <a:ext cx="80"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600" b="1">
                  <a:solidFill>
                    <a:srgbClr val="000000"/>
                  </a:solidFill>
                  <a:effectLst>
                    <a:outerShdw blurRad="38100" dist="38100" dir="2700000" algn="tl">
                      <a:srgbClr val="FFFFFF"/>
                    </a:outerShdw>
                  </a:effectLst>
                  <a:latin typeface="Symbol" panose="05050102010706020507" pitchFamily="18" charset="2"/>
                </a:rPr>
                <a:t>è</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79969" name="Rectangle 97">
              <a:extLst>
                <a:ext uri="{FF2B5EF4-FFF2-40B4-BE49-F238E27FC236}">
                  <a16:creationId xmlns:a16="http://schemas.microsoft.com/office/drawing/2014/main" id="{ADC220AF-1728-8C33-ACAF-B06ADA44B743}"/>
                </a:ext>
              </a:extLst>
            </p:cNvPr>
            <p:cNvSpPr>
              <a:spLocks noChangeArrowheads="1"/>
            </p:cNvSpPr>
            <p:nvPr/>
          </p:nvSpPr>
          <p:spPr bwMode="auto">
            <a:xfrm>
              <a:off x="741" y="266"/>
              <a:ext cx="80"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600" b="1">
                  <a:solidFill>
                    <a:srgbClr val="000000"/>
                  </a:solidFill>
                  <a:effectLst>
                    <a:outerShdw blurRad="38100" dist="38100" dir="2700000" algn="tl">
                      <a:srgbClr val="FFFFFF"/>
                    </a:outerShdw>
                  </a:effectLst>
                  <a:latin typeface="Symbol" panose="05050102010706020507" pitchFamily="18" charset="2"/>
                </a:rPr>
                <a:t>æ</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79970" name="Rectangle 98">
              <a:extLst>
                <a:ext uri="{FF2B5EF4-FFF2-40B4-BE49-F238E27FC236}">
                  <a16:creationId xmlns:a16="http://schemas.microsoft.com/office/drawing/2014/main" id="{FEE0B748-6D8B-E17E-98F3-57B7CB121499}"/>
                </a:ext>
              </a:extLst>
            </p:cNvPr>
            <p:cNvSpPr>
              <a:spLocks noChangeArrowheads="1"/>
            </p:cNvSpPr>
            <p:nvPr/>
          </p:nvSpPr>
          <p:spPr bwMode="auto">
            <a:xfrm>
              <a:off x="860" y="636"/>
              <a:ext cx="92"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600" b="1" i="1">
                  <a:solidFill>
                    <a:srgbClr val="000000"/>
                  </a:solidFill>
                  <a:effectLst>
                    <a:outerShdw blurRad="38100" dist="38100" dir="2700000" algn="tl">
                      <a:srgbClr val="FFFFFF"/>
                    </a:outerShdw>
                  </a:effectLst>
                  <a:latin typeface="Times New Roman" panose="02020603050405020304" pitchFamily="18" charset="0"/>
                </a:rPr>
                <a:t>v</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79971" name="Rectangle 99">
              <a:extLst>
                <a:ext uri="{FF2B5EF4-FFF2-40B4-BE49-F238E27FC236}">
                  <a16:creationId xmlns:a16="http://schemas.microsoft.com/office/drawing/2014/main" id="{783AC8EF-2B47-6B95-9574-CE1E3EC24E6D}"/>
                </a:ext>
              </a:extLst>
            </p:cNvPr>
            <p:cNvSpPr>
              <a:spLocks noChangeArrowheads="1"/>
            </p:cNvSpPr>
            <p:nvPr/>
          </p:nvSpPr>
          <p:spPr bwMode="auto">
            <a:xfrm>
              <a:off x="944" y="317"/>
              <a:ext cx="92"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600" b="1" i="1">
                  <a:solidFill>
                    <a:srgbClr val="000000"/>
                  </a:solidFill>
                  <a:effectLst>
                    <a:outerShdw blurRad="38100" dist="38100" dir="2700000" algn="tl">
                      <a:srgbClr val="FFFFFF"/>
                    </a:outerShdw>
                  </a:effectLst>
                  <a:latin typeface="Times New Roman" panose="02020603050405020304" pitchFamily="18" charset="0"/>
                </a:rPr>
                <a:t>v</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79972" name="Rectangle 100">
              <a:extLst>
                <a:ext uri="{FF2B5EF4-FFF2-40B4-BE49-F238E27FC236}">
                  <a16:creationId xmlns:a16="http://schemas.microsoft.com/office/drawing/2014/main" id="{B06BF548-E1C7-E2EC-923F-A23DACC73DB3}"/>
                </a:ext>
              </a:extLst>
            </p:cNvPr>
            <p:cNvSpPr>
              <a:spLocks noChangeArrowheads="1"/>
            </p:cNvSpPr>
            <p:nvPr/>
          </p:nvSpPr>
          <p:spPr bwMode="auto">
            <a:xfrm>
              <a:off x="647" y="448"/>
              <a:ext cx="104"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600" b="1" i="1">
                  <a:solidFill>
                    <a:srgbClr val="000000"/>
                  </a:solidFill>
                  <a:effectLst>
                    <a:outerShdw blurRad="38100" dist="38100" dir="2700000" algn="tl">
                      <a:srgbClr val="FFFFFF"/>
                    </a:outerShdw>
                  </a:effectLst>
                  <a:latin typeface="Times New Roman" panose="02020603050405020304" pitchFamily="18" charset="0"/>
                </a:rPr>
                <a:t>  </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79973" name="Rectangle 101">
              <a:extLst>
                <a:ext uri="{FF2B5EF4-FFF2-40B4-BE49-F238E27FC236}">
                  <a16:creationId xmlns:a16="http://schemas.microsoft.com/office/drawing/2014/main" id="{12104628-3A10-942E-1AFF-9F5C46899980}"/>
                </a:ext>
              </a:extLst>
            </p:cNvPr>
            <p:cNvSpPr>
              <a:spLocks noChangeArrowheads="1"/>
            </p:cNvSpPr>
            <p:nvPr/>
          </p:nvSpPr>
          <p:spPr bwMode="auto">
            <a:xfrm>
              <a:off x="546" y="448"/>
              <a:ext cx="104"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600" b="1" i="1">
                  <a:solidFill>
                    <a:srgbClr val="000000"/>
                  </a:solidFill>
                  <a:effectLst>
                    <a:outerShdw blurRad="38100" dist="38100" dir="2700000" algn="tl">
                      <a:srgbClr val="FFFFFF"/>
                    </a:outerShdw>
                  </a:effectLst>
                  <a:latin typeface="Times New Roman" panose="02020603050405020304" pitchFamily="18" charset="0"/>
                </a:rPr>
                <a:t>p</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79974" name="Rectangle 102">
              <a:extLst>
                <a:ext uri="{FF2B5EF4-FFF2-40B4-BE49-F238E27FC236}">
                  <a16:creationId xmlns:a16="http://schemas.microsoft.com/office/drawing/2014/main" id="{B98F1F24-CA7C-DE54-22AD-2BD20E394875}"/>
                </a:ext>
              </a:extLst>
            </p:cNvPr>
            <p:cNvSpPr>
              <a:spLocks noChangeArrowheads="1"/>
            </p:cNvSpPr>
            <p:nvPr/>
          </p:nvSpPr>
          <p:spPr bwMode="auto">
            <a:xfrm>
              <a:off x="472" y="448"/>
              <a:ext cx="52"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600" b="1" i="1">
                  <a:solidFill>
                    <a:srgbClr val="000000"/>
                  </a:solidFill>
                  <a:effectLst>
                    <a:outerShdw blurRad="38100" dist="38100" dir="2700000" algn="tl">
                      <a:srgbClr val="FFFFFF"/>
                    </a:outerShdw>
                  </a:effectLst>
                  <a:latin typeface="Times New Roman" panose="02020603050405020304" pitchFamily="18" charset="0"/>
                </a:rPr>
                <a:t> </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79975" name="Rectangle 103">
              <a:extLst>
                <a:ext uri="{FF2B5EF4-FFF2-40B4-BE49-F238E27FC236}">
                  <a16:creationId xmlns:a16="http://schemas.microsoft.com/office/drawing/2014/main" id="{44EECBF5-6EBD-C34D-B275-662BC20ACB05}"/>
                </a:ext>
              </a:extLst>
            </p:cNvPr>
            <p:cNvSpPr>
              <a:spLocks noChangeArrowheads="1"/>
            </p:cNvSpPr>
            <p:nvPr/>
          </p:nvSpPr>
          <p:spPr bwMode="auto">
            <a:xfrm>
              <a:off x="341" y="448"/>
              <a:ext cx="119"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600" b="1" i="1">
                  <a:solidFill>
                    <a:srgbClr val="000000"/>
                  </a:solidFill>
                  <a:effectLst>
                    <a:outerShdw blurRad="38100" dist="38100" dir="2700000" algn="tl">
                      <a:srgbClr val="FFFFFF"/>
                    </a:outerShdw>
                  </a:effectLst>
                  <a:latin typeface="Times New Roman" panose="02020603050405020304" pitchFamily="18" charset="0"/>
                </a:rPr>
                <a:t>=</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79976" name="Rectangle 104">
              <a:extLst>
                <a:ext uri="{FF2B5EF4-FFF2-40B4-BE49-F238E27FC236}">
                  <a16:creationId xmlns:a16="http://schemas.microsoft.com/office/drawing/2014/main" id="{CEA4A6FE-E5E2-A74F-CA7F-2D3D438A2DFD}"/>
                </a:ext>
              </a:extLst>
            </p:cNvPr>
            <p:cNvSpPr>
              <a:spLocks noChangeArrowheads="1"/>
            </p:cNvSpPr>
            <p:nvPr/>
          </p:nvSpPr>
          <p:spPr bwMode="auto">
            <a:xfrm>
              <a:off x="312" y="448"/>
              <a:ext cx="52"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600" b="1" i="1">
                  <a:solidFill>
                    <a:srgbClr val="000000"/>
                  </a:solidFill>
                  <a:effectLst>
                    <a:outerShdw blurRad="38100" dist="38100" dir="2700000" algn="tl">
                      <a:srgbClr val="FFFFFF"/>
                    </a:outerShdw>
                  </a:effectLst>
                  <a:latin typeface="Times New Roman" panose="02020603050405020304" pitchFamily="18" charset="0"/>
                </a:rPr>
                <a:t> </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79977" name="Rectangle 105">
              <a:extLst>
                <a:ext uri="{FF2B5EF4-FFF2-40B4-BE49-F238E27FC236}">
                  <a16:creationId xmlns:a16="http://schemas.microsoft.com/office/drawing/2014/main" id="{A599BD98-2349-D2AE-94C1-CB0BF5568550}"/>
                </a:ext>
              </a:extLst>
            </p:cNvPr>
            <p:cNvSpPr>
              <a:spLocks noChangeArrowheads="1"/>
            </p:cNvSpPr>
            <p:nvPr/>
          </p:nvSpPr>
          <p:spPr bwMode="auto">
            <a:xfrm>
              <a:off x="257" y="448"/>
              <a:ext cx="58"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600" b="1" i="1">
                  <a:solidFill>
                    <a:srgbClr val="000000"/>
                  </a:solidFill>
                  <a:effectLst>
                    <a:outerShdw blurRad="38100" dist="38100" dir="2700000" algn="tl">
                      <a:srgbClr val="FFFFFF"/>
                    </a:outerShdw>
                  </a:effectLst>
                  <a:latin typeface="Times New Roman" panose="02020603050405020304" pitchFamily="18" charset="0"/>
                </a:rPr>
                <a:t>i</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79978" name="Rectangle 106">
              <a:extLst>
                <a:ext uri="{FF2B5EF4-FFF2-40B4-BE49-F238E27FC236}">
                  <a16:creationId xmlns:a16="http://schemas.microsoft.com/office/drawing/2014/main" id="{7B195E4A-1489-3DF0-9794-9DA045FF4706}"/>
                </a:ext>
              </a:extLst>
            </p:cNvPr>
            <p:cNvSpPr>
              <a:spLocks noChangeArrowheads="1"/>
            </p:cNvSpPr>
            <p:nvPr/>
          </p:nvSpPr>
          <p:spPr bwMode="auto">
            <a:xfrm>
              <a:off x="959" y="726"/>
              <a:ext cx="14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500" b="1" i="1">
                  <a:solidFill>
                    <a:srgbClr val="000000"/>
                  </a:solidFill>
                  <a:effectLst>
                    <a:outerShdw blurRad="38100" dist="38100" dir="2700000" algn="tl">
                      <a:srgbClr val="FFFFFF"/>
                    </a:outerShdw>
                  </a:effectLst>
                  <a:latin typeface="Times New Roman" panose="02020603050405020304" pitchFamily="18" charset="0"/>
                </a:rPr>
                <a:t>ref</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79979" name="Rectangle 107">
              <a:extLst>
                <a:ext uri="{FF2B5EF4-FFF2-40B4-BE49-F238E27FC236}">
                  <a16:creationId xmlns:a16="http://schemas.microsoft.com/office/drawing/2014/main" id="{368F2B10-7FB9-9594-3A24-5E63DDCBCFE3}"/>
                </a:ext>
              </a:extLst>
            </p:cNvPr>
            <p:cNvSpPr>
              <a:spLocks noChangeArrowheads="1"/>
            </p:cNvSpPr>
            <p:nvPr/>
          </p:nvSpPr>
          <p:spPr bwMode="auto">
            <a:xfrm>
              <a:off x="1242" y="227"/>
              <a:ext cx="6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500" b="1" i="1">
                  <a:solidFill>
                    <a:srgbClr val="000000"/>
                  </a:solidFill>
                  <a:effectLst>
                    <a:outerShdw blurRad="38100" dist="38100" dir="2700000" algn="tl">
                      <a:srgbClr val="FFFFFF"/>
                    </a:outerShdw>
                  </a:effectLst>
                  <a:latin typeface="Times New Roman" panose="02020603050405020304" pitchFamily="18" charset="0"/>
                </a:rPr>
                <a:t>q</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grpSp>
      <p:sp>
        <p:nvSpPr>
          <p:cNvPr id="79948" name="Text Box 76">
            <a:extLst>
              <a:ext uri="{FF2B5EF4-FFF2-40B4-BE49-F238E27FC236}">
                <a16:creationId xmlns:a16="http://schemas.microsoft.com/office/drawing/2014/main" id="{3BFBDB7D-A57B-32CB-438C-39CDACEA63CA}"/>
              </a:ext>
            </a:extLst>
          </p:cNvPr>
          <p:cNvSpPr txBox="1">
            <a:spLocks noChangeArrowheads="1"/>
          </p:cNvSpPr>
          <p:nvPr/>
        </p:nvSpPr>
        <p:spPr bwMode="auto">
          <a:xfrm>
            <a:off x="2511425" y="2187575"/>
            <a:ext cx="12207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Times New Roman" panose="02020603050405020304" pitchFamily="18" charset="0"/>
              </a:rPr>
              <a:t>q1=1/30</a:t>
            </a:r>
          </a:p>
        </p:txBody>
      </p:sp>
      <p:graphicFrame>
        <p:nvGraphicFramePr>
          <p:cNvPr id="79981" name="Object 109">
            <a:extLst>
              <a:ext uri="{FF2B5EF4-FFF2-40B4-BE49-F238E27FC236}">
                <a16:creationId xmlns:a16="http://schemas.microsoft.com/office/drawing/2014/main" id="{42586F18-86FF-D10E-6CBD-5E49247B2230}"/>
              </a:ext>
            </a:extLst>
          </p:cNvPr>
          <p:cNvGraphicFramePr>
            <a:graphicFrameLocks noChangeAspect="1"/>
          </p:cNvGraphicFramePr>
          <p:nvPr/>
        </p:nvGraphicFramePr>
        <p:xfrm>
          <a:off x="5803901" y="812800"/>
          <a:ext cx="2424113" cy="1041400"/>
        </p:xfrm>
        <a:graphic>
          <a:graphicData uri="http://schemas.openxmlformats.org/presentationml/2006/ole">
            <mc:AlternateContent xmlns:mc="http://schemas.openxmlformats.org/markup-compatibility/2006">
              <mc:Choice xmlns:v="urn:schemas-microsoft-com:vml" Requires="v">
                <p:oleObj name="Equation" r:id="rId2" imgW="533160" imgH="228600" progId="Equation.3">
                  <p:embed/>
                </p:oleObj>
              </mc:Choice>
              <mc:Fallback>
                <p:oleObj name="Equation" r:id="rId2" imgW="533160" imgH="228600" progId="Equation.3">
                  <p:embed/>
                  <p:pic>
                    <p:nvPicPr>
                      <p:cNvPr id="79981" name="Object 109">
                        <a:extLst>
                          <a:ext uri="{FF2B5EF4-FFF2-40B4-BE49-F238E27FC236}">
                            <a16:creationId xmlns:a16="http://schemas.microsoft.com/office/drawing/2014/main" id="{42586F18-86FF-D10E-6CBD-5E49247B223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03901" y="812800"/>
                        <a:ext cx="2424113" cy="1041400"/>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2">
            <a:extLst>
              <a:ext uri="{FF2B5EF4-FFF2-40B4-BE49-F238E27FC236}">
                <a16:creationId xmlns:a16="http://schemas.microsoft.com/office/drawing/2014/main" id="{CC03D7E0-D79A-34D4-93F6-09B43B93F073}"/>
              </a:ext>
            </a:extLst>
          </p:cNvPr>
          <p:cNvSpPr txBox="1">
            <a:spLocks noChangeArrowheads="1"/>
          </p:cNvSpPr>
          <p:nvPr/>
        </p:nvSpPr>
        <p:spPr bwMode="auto">
          <a:xfrm>
            <a:off x="5194300" y="2530475"/>
            <a:ext cx="153828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3600" b="1">
                <a:solidFill>
                  <a:srgbClr val="FFFF66"/>
                </a:solidFill>
                <a:effectLst>
                  <a:outerShdw blurRad="38100" dist="38100" dir="2700000" algn="tl">
                    <a:srgbClr val="000000"/>
                  </a:outerShdw>
                </a:effectLst>
                <a:latin typeface="Bookman Old Style" panose="02050604050505020204" pitchFamily="18" charset="0"/>
              </a:rPr>
              <a:t>Fuses</a:t>
            </a:r>
          </a:p>
        </p:txBody>
      </p:sp>
    </p:spTree>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a:extLst>
              <a:ext uri="{FF2B5EF4-FFF2-40B4-BE49-F238E27FC236}">
                <a16:creationId xmlns:a16="http://schemas.microsoft.com/office/drawing/2014/main" id="{7F41651A-0F5E-9326-2723-9B710A9C5D40}"/>
              </a:ext>
            </a:extLst>
          </p:cNvPr>
          <p:cNvSpPr>
            <a:spLocks noChangeArrowheads="1"/>
          </p:cNvSpPr>
          <p:nvPr/>
        </p:nvSpPr>
        <p:spPr bwMode="auto">
          <a:xfrm>
            <a:off x="3911600" y="1987551"/>
            <a:ext cx="4604146"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EXPULSION FUSES</a:t>
            </a:r>
          </a:p>
          <a:p>
            <a:pPr eaLnBrk="0" fontAlgn="base" hangingPunct="0">
              <a:spcBef>
                <a:spcPct val="0"/>
              </a:spcBef>
              <a:spcAft>
                <a:spcPct val="0"/>
              </a:spcAft>
            </a:pP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a:p>
            <a:pP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CURRENT-LIMITING FUSES</a:t>
            </a:r>
          </a:p>
        </p:txBody>
      </p:sp>
    </p:spTree>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a:extLst>
              <a:ext uri="{FF2B5EF4-FFF2-40B4-BE49-F238E27FC236}">
                <a16:creationId xmlns:a16="http://schemas.microsoft.com/office/drawing/2014/main" id="{EBCF4618-3007-6386-40EC-D4D5ED89CE9E}"/>
              </a:ext>
            </a:extLst>
          </p:cNvPr>
          <p:cNvSpPr>
            <a:spLocks noChangeArrowheads="1"/>
          </p:cNvSpPr>
          <p:nvPr/>
        </p:nvSpPr>
        <p:spPr bwMode="auto">
          <a:xfrm>
            <a:off x="2768601" y="1257300"/>
            <a:ext cx="6908943" cy="2678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EXPULSION FUSES</a:t>
            </a:r>
            <a:r>
              <a:rPr lang="en-US" altLang="en-US" sz="2400" b="1">
                <a:solidFill>
                  <a:srgbClr val="FFCCFF"/>
                </a:solidFill>
                <a:effectLst>
                  <a:outerShdw blurRad="38100" dist="38100" dir="2700000" algn="tl">
                    <a:srgbClr val="000000"/>
                  </a:outerShdw>
                </a:effectLst>
                <a:latin typeface="Bookman Old Style" panose="02050604050505020204" pitchFamily="18" charset="0"/>
              </a:rPr>
              <a:t> await current passing </a:t>
            </a:r>
          </a:p>
          <a:p>
            <a:pPr eaLnBrk="0" fontAlgn="base" hangingPunct="0">
              <a:spcBef>
                <a:spcPct val="0"/>
              </a:spcBef>
              <a:spcAft>
                <a:spcPct val="0"/>
              </a:spcAft>
            </a:pPr>
            <a:r>
              <a:rPr lang="en-US" altLang="en-US" sz="2400" b="1">
                <a:solidFill>
                  <a:srgbClr val="FFCCFF"/>
                </a:solidFill>
                <a:effectLst>
                  <a:outerShdw blurRad="38100" dist="38100" dir="2700000" algn="tl">
                    <a:srgbClr val="000000"/>
                  </a:outerShdw>
                </a:effectLst>
                <a:latin typeface="Bookman Old Style" panose="02050604050505020204" pitchFamily="18" charset="0"/>
              </a:rPr>
              <a:t>through zero to extinguish the contained </a:t>
            </a:r>
          </a:p>
          <a:p>
            <a:pPr eaLnBrk="0" fontAlgn="base" hangingPunct="0">
              <a:spcBef>
                <a:spcPct val="0"/>
              </a:spcBef>
              <a:spcAft>
                <a:spcPct val="0"/>
              </a:spcAft>
            </a:pPr>
            <a:r>
              <a:rPr lang="en-US" altLang="en-US" sz="2400" b="1">
                <a:solidFill>
                  <a:srgbClr val="FFCCFF"/>
                </a:solidFill>
                <a:effectLst>
                  <a:outerShdw blurRad="38100" dist="38100" dir="2700000" algn="tl">
                    <a:srgbClr val="000000"/>
                  </a:outerShdw>
                </a:effectLst>
                <a:latin typeface="Bookman Old Style" panose="02050604050505020204" pitchFamily="18" charset="0"/>
              </a:rPr>
              <a:t>arc and clear the circuit </a:t>
            </a:r>
          </a:p>
          <a:p>
            <a:pPr eaLnBrk="0" fontAlgn="base" hangingPunct="0">
              <a:spcBef>
                <a:spcPct val="0"/>
              </a:spcBef>
              <a:spcAft>
                <a:spcPct val="0"/>
              </a:spcAft>
            </a:pPr>
            <a:endParaRPr lang="en-US" altLang="en-US" sz="2400" b="1">
              <a:solidFill>
                <a:srgbClr val="FFCCFF"/>
              </a:solidFill>
              <a:effectLst>
                <a:outerShdw blurRad="38100" dist="38100" dir="2700000" algn="tl">
                  <a:srgbClr val="000000"/>
                </a:outerShdw>
              </a:effectLst>
              <a:latin typeface="Bookman Old Style" panose="02050604050505020204" pitchFamily="18" charset="0"/>
            </a:endParaRPr>
          </a:p>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Bookman Old Style" panose="02050604050505020204" pitchFamily="18" charset="0"/>
              </a:rPr>
              <a:t>All expulsion fuses require at least </a:t>
            </a:r>
          </a:p>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Bookman Old Style" panose="02050604050505020204" pitchFamily="18" charset="0"/>
              </a:rPr>
              <a:t>one-half cycle </a:t>
            </a:r>
          </a:p>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Bookman Old Style" panose="02050604050505020204" pitchFamily="18" charset="0"/>
              </a:rPr>
              <a:t>before they can clear the fault</a:t>
            </a:r>
            <a:endParaRPr lang="en-US" altLang="en-US" sz="2400" b="1">
              <a:solidFill>
                <a:srgbClr val="FFCCFF"/>
              </a:solidFill>
              <a:effectLst>
                <a:outerShdw blurRad="38100" dist="38100" dir="2700000" algn="tl">
                  <a:srgbClr val="000000"/>
                </a:outerShdw>
              </a:effectLst>
              <a:latin typeface="Bookman Old Style" panose="02050604050505020204" pitchFamily="18" charset="0"/>
            </a:endParaRPr>
          </a:p>
        </p:txBody>
      </p:sp>
    </p:spTree>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107" name="Group 3">
            <a:extLst>
              <a:ext uri="{FF2B5EF4-FFF2-40B4-BE49-F238E27FC236}">
                <a16:creationId xmlns:a16="http://schemas.microsoft.com/office/drawing/2014/main" id="{16EB4B5E-1AAC-2F2E-35E8-2254C1CCCD82}"/>
              </a:ext>
            </a:extLst>
          </p:cNvPr>
          <p:cNvGrpSpPr>
            <a:grpSpLocks/>
          </p:cNvGrpSpPr>
          <p:nvPr/>
        </p:nvGrpSpPr>
        <p:grpSpPr bwMode="auto">
          <a:xfrm>
            <a:off x="2908301" y="1093788"/>
            <a:ext cx="6227763" cy="3763962"/>
            <a:chOff x="872" y="689"/>
            <a:chExt cx="3923" cy="2371"/>
          </a:xfrm>
        </p:grpSpPr>
        <p:sp>
          <p:nvSpPr>
            <p:cNvPr id="47108" name="Line 4">
              <a:extLst>
                <a:ext uri="{FF2B5EF4-FFF2-40B4-BE49-F238E27FC236}">
                  <a16:creationId xmlns:a16="http://schemas.microsoft.com/office/drawing/2014/main" id="{ACC39366-0D67-CB89-9466-A7A2F91CA591}"/>
                </a:ext>
              </a:extLst>
            </p:cNvPr>
            <p:cNvSpPr>
              <a:spLocks noChangeShapeType="1"/>
            </p:cNvSpPr>
            <p:nvPr/>
          </p:nvSpPr>
          <p:spPr bwMode="auto">
            <a:xfrm flipV="1">
              <a:off x="872" y="689"/>
              <a:ext cx="1" cy="2370"/>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09" name="Line 5">
              <a:extLst>
                <a:ext uri="{FF2B5EF4-FFF2-40B4-BE49-F238E27FC236}">
                  <a16:creationId xmlns:a16="http://schemas.microsoft.com/office/drawing/2014/main" id="{8DC7D2C3-558D-91AB-EAAA-99E6AA3D4502}"/>
                </a:ext>
              </a:extLst>
            </p:cNvPr>
            <p:cNvSpPr>
              <a:spLocks noChangeShapeType="1"/>
            </p:cNvSpPr>
            <p:nvPr/>
          </p:nvSpPr>
          <p:spPr bwMode="auto">
            <a:xfrm flipV="1">
              <a:off x="1307" y="689"/>
              <a:ext cx="1" cy="2370"/>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10" name="Line 6">
              <a:extLst>
                <a:ext uri="{FF2B5EF4-FFF2-40B4-BE49-F238E27FC236}">
                  <a16:creationId xmlns:a16="http://schemas.microsoft.com/office/drawing/2014/main" id="{CC7C3321-88E0-C775-F90C-D72E0A8BF941}"/>
                </a:ext>
              </a:extLst>
            </p:cNvPr>
            <p:cNvSpPr>
              <a:spLocks noChangeShapeType="1"/>
            </p:cNvSpPr>
            <p:nvPr/>
          </p:nvSpPr>
          <p:spPr bwMode="auto">
            <a:xfrm flipV="1">
              <a:off x="1742" y="689"/>
              <a:ext cx="1" cy="2370"/>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11" name="Line 7">
              <a:extLst>
                <a:ext uri="{FF2B5EF4-FFF2-40B4-BE49-F238E27FC236}">
                  <a16:creationId xmlns:a16="http://schemas.microsoft.com/office/drawing/2014/main" id="{7FD505FB-21C5-C813-CC98-423648D609F3}"/>
                </a:ext>
              </a:extLst>
            </p:cNvPr>
            <p:cNvSpPr>
              <a:spLocks noChangeShapeType="1"/>
            </p:cNvSpPr>
            <p:nvPr/>
          </p:nvSpPr>
          <p:spPr bwMode="auto">
            <a:xfrm flipV="1">
              <a:off x="2177" y="689"/>
              <a:ext cx="1" cy="2370"/>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12" name="Line 8">
              <a:extLst>
                <a:ext uri="{FF2B5EF4-FFF2-40B4-BE49-F238E27FC236}">
                  <a16:creationId xmlns:a16="http://schemas.microsoft.com/office/drawing/2014/main" id="{00CFDBD3-79AB-193D-FBBE-179AE05AA873}"/>
                </a:ext>
              </a:extLst>
            </p:cNvPr>
            <p:cNvSpPr>
              <a:spLocks noChangeShapeType="1"/>
            </p:cNvSpPr>
            <p:nvPr/>
          </p:nvSpPr>
          <p:spPr bwMode="auto">
            <a:xfrm flipV="1">
              <a:off x="2612" y="689"/>
              <a:ext cx="1" cy="2370"/>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13" name="Line 9">
              <a:extLst>
                <a:ext uri="{FF2B5EF4-FFF2-40B4-BE49-F238E27FC236}">
                  <a16:creationId xmlns:a16="http://schemas.microsoft.com/office/drawing/2014/main" id="{FCB54CB0-34B9-2718-AB15-F72D94097102}"/>
                </a:ext>
              </a:extLst>
            </p:cNvPr>
            <p:cNvSpPr>
              <a:spLocks noChangeShapeType="1"/>
            </p:cNvSpPr>
            <p:nvPr/>
          </p:nvSpPr>
          <p:spPr bwMode="auto">
            <a:xfrm flipV="1">
              <a:off x="3035" y="689"/>
              <a:ext cx="1" cy="2370"/>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14" name="Line 10">
              <a:extLst>
                <a:ext uri="{FF2B5EF4-FFF2-40B4-BE49-F238E27FC236}">
                  <a16:creationId xmlns:a16="http://schemas.microsoft.com/office/drawing/2014/main" id="{50F1C896-7A1C-5E1B-23DE-6BB191BA383C}"/>
                </a:ext>
              </a:extLst>
            </p:cNvPr>
            <p:cNvSpPr>
              <a:spLocks noChangeShapeType="1"/>
            </p:cNvSpPr>
            <p:nvPr/>
          </p:nvSpPr>
          <p:spPr bwMode="auto">
            <a:xfrm flipV="1">
              <a:off x="3470" y="689"/>
              <a:ext cx="1" cy="2370"/>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15" name="Line 11">
              <a:extLst>
                <a:ext uri="{FF2B5EF4-FFF2-40B4-BE49-F238E27FC236}">
                  <a16:creationId xmlns:a16="http://schemas.microsoft.com/office/drawing/2014/main" id="{1BEBBDA7-AA2C-0556-8F7C-89CBBC3B8775}"/>
                </a:ext>
              </a:extLst>
            </p:cNvPr>
            <p:cNvSpPr>
              <a:spLocks noChangeShapeType="1"/>
            </p:cNvSpPr>
            <p:nvPr/>
          </p:nvSpPr>
          <p:spPr bwMode="auto">
            <a:xfrm flipV="1">
              <a:off x="3905" y="689"/>
              <a:ext cx="1" cy="2370"/>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16" name="Line 12">
              <a:extLst>
                <a:ext uri="{FF2B5EF4-FFF2-40B4-BE49-F238E27FC236}">
                  <a16:creationId xmlns:a16="http://schemas.microsoft.com/office/drawing/2014/main" id="{3BCCD727-9A1C-A88F-B541-FF61B87F61D4}"/>
                </a:ext>
              </a:extLst>
            </p:cNvPr>
            <p:cNvSpPr>
              <a:spLocks noChangeShapeType="1"/>
            </p:cNvSpPr>
            <p:nvPr/>
          </p:nvSpPr>
          <p:spPr bwMode="auto">
            <a:xfrm flipV="1">
              <a:off x="4340" y="689"/>
              <a:ext cx="1" cy="2370"/>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17" name="Line 13">
              <a:extLst>
                <a:ext uri="{FF2B5EF4-FFF2-40B4-BE49-F238E27FC236}">
                  <a16:creationId xmlns:a16="http://schemas.microsoft.com/office/drawing/2014/main" id="{83C04DCB-844A-FFC2-0DE9-0224224C4B08}"/>
                </a:ext>
              </a:extLst>
            </p:cNvPr>
            <p:cNvSpPr>
              <a:spLocks noChangeShapeType="1"/>
            </p:cNvSpPr>
            <p:nvPr/>
          </p:nvSpPr>
          <p:spPr bwMode="auto">
            <a:xfrm flipV="1">
              <a:off x="4775" y="689"/>
              <a:ext cx="1" cy="2370"/>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18" name="Line 14">
              <a:extLst>
                <a:ext uri="{FF2B5EF4-FFF2-40B4-BE49-F238E27FC236}">
                  <a16:creationId xmlns:a16="http://schemas.microsoft.com/office/drawing/2014/main" id="{C91FF0AE-13D9-034D-0822-DF63A109424E}"/>
                </a:ext>
              </a:extLst>
            </p:cNvPr>
            <p:cNvSpPr>
              <a:spLocks noChangeShapeType="1"/>
            </p:cNvSpPr>
            <p:nvPr/>
          </p:nvSpPr>
          <p:spPr bwMode="auto">
            <a:xfrm>
              <a:off x="872" y="3059"/>
              <a:ext cx="3903" cy="1"/>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19" name="Line 15">
              <a:extLst>
                <a:ext uri="{FF2B5EF4-FFF2-40B4-BE49-F238E27FC236}">
                  <a16:creationId xmlns:a16="http://schemas.microsoft.com/office/drawing/2014/main" id="{77DF92C4-BE55-595C-374C-39675A847511}"/>
                </a:ext>
              </a:extLst>
            </p:cNvPr>
            <p:cNvSpPr>
              <a:spLocks noChangeShapeType="1"/>
            </p:cNvSpPr>
            <p:nvPr/>
          </p:nvSpPr>
          <p:spPr bwMode="auto">
            <a:xfrm>
              <a:off x="872" y="2724"/>
              <a:ext cx="3903" cy="1"/>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20" name="Line 16">
              <a:extLst>
                <a:ext uri="{FF2B5EF4-FFF2-40B4-BE49-F238E27FC236}">
                  <a16:creationId xmlns:a16="http://schemas.microsoft.com/office/drawing/2014/main" id="{F295901F-315F-CEEB-7B2D-78FFD81E043E}"/>
                </a:ext>
              </a:extLst>
            </p:cNvPr>
            <p:cNvSpPr>
              <a:spLocks noChangeShapeType="1"/>
            </p:cNvSpPr>
            <p:nvPr/>
          </p:nvSpPr>
          <p:spPr bwMode="auto">
            <a:xfrm>
              <a:off x="872" y="2381"/>
              <a:ext cx="3903" cy="1"/>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21" name="Line 17">
              <a:extLst>
                <a:ext uri="{FF2B5EF4-FFF2-40B4-BE49-F238E27FC236}">
                  <a16:creationId xmlns:a16="http://schemas.microsoft.com/office/drawing/2014/main" id="{E2E20EBD-EFE5-0A57-A641-DA647D1B98AC}"/>
                </a:ext>
              </a:extLst>
            </p:cNvPr>
            <p:cNvSpPr>
              <a:spLocks noChangeShapeType="1"/>
            </p:cNvSpPr>
            <p:nvPr/>
          </p:nvSpPr>
          <p:spPr bwMode="auto">
            <a:xfrm>
              <a:off x="872" y="2046"/>
              <a:ext cx="3903" cy="1"/>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22" name="Line 18">
              <a:extLst>
                <a:ext uri="{FF2B5EF4-FFF2-40B4-BE49-F238E27FC236}">
                  <a16:creationId xmlns:a16="http://schemas.microsoft.com/office/drawing/2014/main" id="{20C50C2C-E778-E9AF-E30F-595A13ADC181}"/>
                </a:ext>
              </a:extLst>
            </p:cNvPr>
            <p:cNvSpPr>
              <a:spLocks noChangeShapeType="1"/>
            </p:cNvSpPr>
            <p:nvPr/>
          </p:nvSpPr>
          <p:spPr bwMode="auto">
            <a:xfrm>
              <a:off x="872" y="1704"/>
              <a:ext cx="3903" cy="1"/>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23" name="Line 19">
              <a:extLst>
                <a:ext uri="{FF2B5EF4-FFF2-40B4-BE49-F238E27FC236}">
                  <a16:creationId xmlns:a16="http://schemas.microsoft.com/office/drawing/2014/main" id="{E650A054-ED49-E7FA-B567-45BC00338123}"/>
                </a:ext>
              </a:extLst>
            </p:cNvPr>
            <p:cNvSpPr>
              <a:spLocks noChangeShapeType="1"/>
            </p:cNvSpPr>
            <p:nvPr/>
          </p:nvSpPr>
          <p:spPr bwMode="auto">
            <a:xfrm>
              <a:off x="872" y="1369"/>
              <a:ext cx="3903" cy="1"/>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24" name="Line 20">
              <a:extLst>
                <a:ext uri="{FF2B5EF4-FFF2-40B4-BE49-F238E27FC236}">
                  <a16:creationId xmlns:a16="http://schemas.microsoft.com/office/drawing/2014/main" id="{8DF5416B-47D2-B831-B827-E04C52AC70E8}"/>
                </a:ext>
              </a:extLst>
            </p:cNvPr>
            <p:cNvSpPr>
              <a:spLocks noChangeShapeType="1"/>
            </p:cNvSpPr>
            <p:nvPr/>
          </p:nvSpPr>
          <p:spPr bwMode="auto">
            <a:xfrm>
              <a:off x="872" y="1025"/>
              <a:ext cx="3903" cy="1"/>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25" name="Line 21">
              <a:extLst>
                <a:ext uri="{FF2B5EF4-FFF2-40B4-BE49-F238E27FC236}">
                  <a16:creationId xmlns:a16="http://schemas.microsoft.com/office/drawing/2014/main" id="{AF550EBB-867A-8FB0-4106-B418644337D5}"/>
                </a:ext>
              </a:extLst>
            </p:cNvPr>
            <p:cNvSpPr>
              <a:spLocks noChangeShapeType="1"/>
            </p:cNvSpPr>
            <p:nvPr/>
          </p:nvSpPr>
          <p:spPr bwMode="auto">
            <a:xfrm>
              <a:off x="872" y="689"/>
              <a:ext cx="3903" cy="1"/>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26" name="Freeform 22">
              <a:extLst>
                <a:ext uri="{FF2B5EF4-FFF2-40B4-BE49-F238E27FC236}">
                  <a16:creationId xmlns:a16="http://schemas.microsoft.com/office/drawing/2014/main" id="{D8668EFB-5601-6C7C-FB9E-B04F77215432}"/>
                </a:ext>
              </a:extLst>
            </p:cNvPr>
            <p:cNvSpPr>
              <a:spLocks/>
            </p:cNvSpPr>
            <p:nvPr/>
          </p:nvSpPr>
          <p:spPr bwMode="auto">
            <a:xfrm>
              <a:off x="872" y="689"/>
              <a:ext cx="3903" cy="2370"/>
            </a:xfrm>
            <a:custGeom>
              <a:avLst/>
              <a:gdLst>
                <a:gd name="T0" fmla="*/ 0 w 3903"/>
                <a:gd name="T1" fmla="*/ 4740 h 4740"/>
                <a:gd name="T2" fmla="*/ 0 w 3903"/>
                <a:gd name="T3" fmla="*/ 0 h 4740"/>
                <a:gd name="T4" fmla="*/ 3903 w 3903"/>
                <a:gd name="T5" fmla="*/ 0 h 4740"/>
              </a:gdLst>
              <a:ahLst/>
              <a:cxnLst>
                <a:cxn ang="0">
                  <a:pos x="T0" y="T1"/>
                </a:cxn>
                <a:cxn ang="0">
                  <a:pos x="T2" y="T3"/>
                </a:cxn>
                <a:cxn ang="0">
                  <a:pos x="T4" y="T5"/>
                </a:cxn>
              </a:cxnLst>
              <a:rect l="0" t="0" r="r" b="b"/>
              <a:pathLst>
                <a:path w="3903" h="4740">
                  <a:moveTo>
                    <a:pt x="0" y="4740"/>
                  </a:moveTo>
                  <a:lnTo>
                    <a:pt x="0" y="0"/>
                  </a:lnTo>
                  <a:lnTo>
                    <a:pt x="3903" y="0"/>
                  </a:lnTo>
                </a:path>
              </a:pathLst>
            </a:custGeom>
            <a:noFill/>
            <a:ln w="14288">
              <a:solidFill>
                <a:srgbClr val="96969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27" name="Freeform 23">
              <a:extLst>
                <a:ext uri="{FF2B5EF4-FFF2-40B4-BE49-F238E27FC236}">
                  <a16:creationId xmlns:a16="http://schemas.microsoft.com/office/drawing/2014/main" id="{E86FFD8B-ACCE-2AC9-E19C-C82D4FFB51FB}"/>
                </a:ext>
              </a:extLst>
            </p:cNvPr>
            <p:cNvSpPr>
              <a:spLocks/>
            </p:cNvSpPr>
            <p:nvPr/>
          </p:nvSpPr>
          <p:spPr bwMode="auto">
            <a:xfrm>
              <a:off x="872" y="689"/>
              <a:ext cx="3903" cy="2370"/>
            </a:xfrm>
            <a:custGeom>
              <a:avLst/>
              <a:gdLst>
                <a:gd name="T0" fmla="*/ 0 w 3903"/>
                <a:gd name="T1" fmla="*/ 4740 h 4740"/>
                <a:gd name="T2" fmla="*/ 0 w 3903"/>
                <a:gd name="T3" fmla="*/ 0 h 4740"/>
                <a:gd name="T4" fmla="*/ 3903 w 3903"/>
                <a:gd name="T5" fmla="*/ 0 h 4740"/>
              </a:gdLst>
              <a:ahLst/>
              <a:cxnLst>
                <a:cxn ang="0">
                  <a:pos x="T0" y="T1"/>
                </a:cxn>
                <a:cxn ang="0">
                  <a:pos x="T2" y="T3"/>
                </a:cxn>
                <a:cxn ang="0">
                  <a:pos x="T4" y="T5"/>
                </a:cxn>
              </a:cxnLst>
              <a:rect l="0" t="0" r="r" b="b"/>
              <a:pathLst>
                <a:path w="3903" h="4740">
                  <a:moveTo>
                    <a:pt x="0" y="4740"/>
                  </a:moveTo>
                  <a:lnTo>
                    <a:pt x="0" y="0"/>
                  </a:lnTo>
                  <a:lnTo>
                    <a:pt x="3903" y="0"/>
                  </a:lnTo>
                </a:path>
              </a:pathLst>
            </a:custGeom>
            <a:noFill/>
            <a:ln w="14288">
              <a:solidFill>
                <a:srgbClr val="96969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28" name="Freeform 24">
              <a:extLst>
                <a:ext uri="{FF2B5EF4-FFF2-40B4-BE49-F238E27FC236}">
                  <a16:creationId xmlns:a16="http://schemas.microsoft.com/office/drawing/2014/main" id="{2C0A03D9-2681-BD15-5C87-DFD54462414B}"/>
                </a:ext>
              </a:extLst>
            </p:cNvPr>
            <p:cNvSpPr>
              <a:spLocks/>
            </p:cNvSpPr>
            <p:nvPr/>
          </p:nvSpPr>
          <p:spPr bwMode="auto">
            <a:xfrm>
              <a:off x="872" y="689"/>
              <a:ext cx="3903" cy="2370"/>
            </a:xfrm>
            <a:custGeom>
              <a:avLst/>
              <a:gdLst>
                <a:gd name="T0" fmla="*/ 0 w 3903"/>
                <a:gd name="T1" fmla="*/ 4740 h 4740"/>
                <a:gd name="T2" fmla="*/ 0 w 3903"/>
                <a:gd name="T3" fmla="*/ 0 h 4740"/>
                <a:gd name="T4" fmla="*/ 3903 w 3903"/>
                <a:gd name="T5" fmla="*/ 0 h 4740"/>
              </a:gdLst>
              <a:ahLst/>
              <a:cxnLst>
                <a:cxn ang="0">
                  <a:pos x="T0" y="T1"/>
                </a:cxn>
                <a:cxn ang="0">
                  <a:pos x="T2" y="T3"/>
                </a:cxn>
                <a:cxn ang="0">
                  <a:pos x="T4" y="T5"/>
                </a:cxn>
              </a:cxnLst>
              <a:rect l="0" t="0" r="r" b="b"/>
              <a:pathLst>
                <a:path w="3903" h="4740">
                  <a:moveTo>
                    <a:pt x="0" y="4740"/>
                  </a:moveTo>
                  <a:lnTo>
                    <a:pt x="0" y="0"/>
                  </a:lnTo>
                  <a:lnTo>
                    <a:pt x="3903" y="0"/>
                  </a:lnTo>
                </a:path>
              </a:pathLst>
            </a:custGeom>
            <a:noFill/>
            <a:ln w="14288">
              <a:solidFill>
                <a:srgbClr val="96969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29" name="Line 25">
              <a:extLst>
                <a:ext uri="{FF2B5EF4-FFF2-40B4-BE49-F238E27FC236}">
                  <a16:creationId xmlns:a16="http://schemas.microsoft.com/office/drawing/2014/main" id="{411FE583-F573-E37F-F5AF-0016B944E8CF}"/>
                </a:ext>
              </a:extLst>
            </p:cNvPr>
            <p:cNvSpPr>
              <a:spLocks noChangeShapeType="1"/>
            </p:cNvSpPr>
            <p:nvPr/>
          </p:nvSpPr>
          <p:spPr bwMode="auto">
            <a:xfrm>
              <a:off x="872" y="3059"/>
              <a:ext cx="3903" cy="1"/>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30" name="Line 26">
              <a:extLst>
                <a:ext uri="{FF2B5EF4-FFF2-40B4-BE49-F238E27FC236}">
                  <a16:creationId xmlns:a16="http://schemas.microsoft.com/office/drawing/2014/main" id="{651FBFF5-5985-3A1E-7FFB-9F820D32EB7D}"/>
                </a:ext>
              </a:extLst>
            </p:cNvPr>
            <p:cNvSpPr>
              <a:spLocks noChangeShapeType="1"/>
            </p:cNvSpPr>
            <p:nvPr/>
          </p:nvSpPr>
          <p:spPr bwMode="auto">
            <a:xfrm>
              <a:off x="872" y="689"/>
              <a:ext cx="3903" cy="1"/>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31" name="Line 27">
              <a:extLst>
                <a:ext uri="{FF2B5EF4-FFF2-40B4-BE49-F238E27FC236}">
                  <a16:creationId xmlns:a16="http://schemas.microsoft.com/office/drawing/2014/main" id="{02D686E7-6CEB-F17A-4DD1-71232573E8F3}"/>
                </a:ext>
              </a:extLst>
            </p:cNvPr>
            <p:cNvSpPr>
              <a:spLocks noChangeShapeType="1"/>
            </p:cNvSpPr>
            <p:nvPr/>
          </p:nvSpPr>
          <p:spPr bwMode="auto">
            <a:xfrm flipV="1">
              <a:off x="872" y="689"/>
              <a:ext cx="1" cy="2370"/>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32" name="Line 28">
              <a:extLst>
                <a:ext uri="{FF2B5EF4-FFF2-40B4-BE49-F238E27FC236}">
                  <a16:creationId xmlns:a16="http://schemas.microsoft.com/office/drawing/2014/main" id="{0FAAF371-FB25-D306-52E5-DF7FCD6D83DB}"/>
                </a:ext>
              </a:extLst>
            </p:cNvPr>
            <p:cNvSpPr>
              <a:spLocks noChangeShapeType="1"/>
            </p:cNvSpPr>
            <p:nvPr/>
          </p:nvSpPr>
          <p:spPr bwMode="auto">
            <a:xfrm flipV="1">
              <a:off x="4775" y="689"/>
              <a:ext cx="1" cy="2370"/>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33" name="Line 29">
              <a:extLst>
                <a:ext uri="{FF2B5EF4-FFF2-40B4-BE49-F238E27FC236}">
                  <a16:creationId xmlns:a16="http://schemas.microsoft.com/office/drawing/2014/main" id="{A7DCBB40-CEFB-B2C5-22F3-5759BD208C0E}"/>
                </a:ext>
              </a:extLst>
            </p:cNvPr>
            <p:cNvSpPr>
              <a:spLocks noChangeShapeType="1"/>
            </p:cNvSpPr>
            <p:nvPr/>
          </p:nvSpPr>
          <p:spPr bwMode="auto">
            <a:xfrm>
              <a:off x="872" y="689"/>
              <a:ext cx="20" cy="1"/>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34" name="Line 30">
              <a:extLst>
                <a:ext uri="{FF2B5EF4-FFF2-40B4-BE49-F238E27FC236}">
                  <a16:creationId xmlns:a16="http://schemas.microsoft.com/office/drawing/2014/main" id="{FCFA33FB-84C8-826E-E0F7-999ADFDA5370}"/>
                </a:ext>
              </a:extLst>
            </p:cNvPr>
            <p:cNvSpPr>
              <a:spLocks noChangeShapeType="1"/>
            </p:cNvSpPr>
            <p:nvPr/>
          </p:nvSpPr>
          <p:spPr bwMode="auto">
            <a:xfrm>
              <a:off x="4775" y="3059"/>
              <a:ext cx="20" cy="1"/>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35" name="Line 31">
              <a:extLst>
                <a:ext uri="{FF2B5EF4-FFF2-40B4-BE49-F238E27FC236}">
                  <a16:creationId xmlns:a16="http://schemas.microsoft.com/office/drawing/2014/main" id="{509C548E-F304-FCE5-DBC2-F9BD0709E2E0}"/>
                </a:ext>
              </a:extLst>
            </p:cNvPr>
            <p:cNvSpPr>
              <a:spLocks noChangeShapeType="1"/>
            </p:cNvSpPr>
            <p:nvPr/>
          </p:nvSpPr>
          <p:spPr bwMode="auto">
            <a:xfrm>
              <a:off x="872" y="3059"/>
              <a:ext cx="3903" cy="1"/>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36" name="Line 32">
              <a:extLst>
                <a:ext uri="{FF2B5EF4-FFF2-40B4-BE49-F238E27FC236}">
                  <a16:creationId xmlns:a16="http://schemas.microsoft.com/office/drawing/2014/main" id="{90F45D65-4F5F-2F34-17D4-F2A2339118B8}"/>
                </a:ext>
              </a:extLst>
            </p:cNvPr>
            <p:cNvSpPr>
              <a:spLocks noChangeShapeType="1"/>
            </p:cNvSpPr>
            <p:nvPr/>
          </p:nvSpPr>
          <p:spPr bwMode="auto">
            <a:xfrm flipV="1">
              <a:off x="872" y="689"/>
              <a:ext cx="1" cy="2370"/>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37" name="Line 33">
              <a:extLst>
                <a:ext uri="{FF2B5EF4-FFF2-40B4-BE49-F238E27FC236}">
                  <a16:creationId xmlns:a16="http://schemas.microsoft.com/office/drawing/2014/main" id="{39440017-2707-FD94-4FBE-3AC871AB22CE}"/>
                </a:ext>
              </a:extLst>
            </p:cNvPr>
            <p:cNvSpPr>
              <a:spLocks noChangeShapeType="1"/>
            </p:cNvSpPr>
            <p:nvPr/>
          </p:nvSpPr>
          <p:spPr bwMode="auto">
            <a:xfrm>
              <a:off x="872" y="3059"/>
              <a:ext cx="20" cy="1"/>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38" name="Line 34">
              <a:extLst>
                <a:ext uri="{FF2B5EF4-FFF2-40B4-BE49-F238E27FC236}">
                  <a16:creationId xmlns:a16="http://schemas.microsoft.com/office/drawing/2014/main" id="{009566B6-A620-18E2-BC86-B61F6C21E79C}"/>
                </a:ext>
              </a:extLst>
            </p:cNvPr>
            <p:cNvSpPr>
              <a:spLocks noChangeShapeType="1"/>
            </p:cNvSpPr>
            <p:nvPr/>
          </p:nvSpPr>
          <p:spPr bwMode="auto">
            <a:xfrm flipV="1">
              <a:off x="872" y="3028"/>
              <a:ext cx="1" cy="31"/>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39" name="Line 35">
              <a:extLst>
                <a:ext uri="{FF2B5EF4-FFF2-40B4-BE49-F238E27FC236}">
                  <a16:creationId xmlns:a16="http://schemas.microsoft.com/office/drawing/2014/main" id="{7013A73F-E404-5DF7-606C-E96B56AF3B4C}"/>
                </a:ext>
              </a:extLst>
            </p:cNvPr>
            <p:cNvSpPr>
              <a:spLocks noChangeShapeType="1"/>
            </p:cNvSpPr>
            <p:nvPr/>
          </p:nvSpPr>
          <p:spPr bwMode="auto">
            <a:xfrm>
              <a:off x="872" y="689"/>
              <a:ext cx="1" cy="32"/>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40" name="Line 36">
              <a:extLst>
                <a:ext uri="{FF2B5EF4-FFF2-40B4-BE49-F238E27FC236}">
                  <a16:creationId xmlns:a16="http://schemas.microsoft.com/office/drawing/2014/main" id="{78A85C04-9F47-DC15-FF97-778782B47420}"/>
                </a:ext>
              </a:extLst>
            </p:cNvPr>
            <p:cNvSpPr>
              <a:spLocks noChangeShapeType="1"/>
            </p:cNvSpPr>
            <p:nvPr/>
          </p:nvSpPr>
          <p:spPr bwMode="auto">
            <a:xfrm flipV="1">
              <a:off x="1307" y="3028"/>
              <a:ext cx="1" cy="31"/>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41" name="Line 37">
              <a:extLst>
                <a:ext uri="{FF2B5EF4-FFF2-40B4-BE49-F238E27FC236}">
                  <a16:creationId xmlns:a16="http://schemas.microsoft.com/office/drawing/2014/main" id="{0A17DDE7-1654-BC71-E879-35617B512F81}"/>
                </a:ext>
              </a:extLst>
            </p:cNvPr>
            <p:cNvSpPr>
              <a:spLocks noChangeShapeType="1"/>
            </p:cNvSpPr>
            <p:nvPr/>
          </p:nvSpPr>
          <p:spPr bwMode="auto">
            <a:xfrm>
              <a:off x="1307" y="689"/>
              <a:ext cx="1" cy="32"/>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42" name="Line 38">
              <a:extLst>
                <a:ext uri="{FF2B5EF4-FFF2-40B4-BE49-F238E27FC236}">
                  <a16:creationId xmlns:a16="http://schemas.microsoft.com/office/drawing/2014/main" id="{F7092F51-D041-96A7-9284-6D232E10CE33}"/>
                </a:ext>
              </a:extLst>
            </p:cNvPr>
            <p:cNvSpPr>
              <a:spLocks noChangeShapeType="1"/>
            </p:cNvSpPr>
            <p:nvPr/>
          </p:nvSpPr>
          <p:spPr bwMode="auto">
            <a:xfrm flipV="1">
              <a:off x="1742" y="3028"/>
              <a:ext cx="1" cy="31"/>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43" name="Line 39">
              <a:extLst>
                <a:ext uri="{FF2B5EF4-FFF2-40B4-BE49-F238E27FC236}">
                  <a16:creationId xmlns:a16="http://schemas.microsoft.com/office/drawing/2014/main" id="{E91F6214-A653-ED37-91AA-7B0A4A72F44B}"/>
                </a:ext>
              </a:extLst>
            </p:cNvPr>
            <p:cNvSpPr>
              <a:spLocks noChangeShapeType="1"/>
            </p:cNvSpPr>
            <p:nvPr/>
          </p:nvSpPr>
          <p:spPr bwMode="auto">
            <a:xfrm>
              <a:off x="1742" y="689"/>
              <a:ext cx="1" cy="32"/>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44" name="Line 40">
              <a:extLst>
                <a:ext uri="{FF2B5EF4-FFF2-40B4-BE49-F238E27FC236}">
                  <a16:creationId xmlns:a16="http://schemas.microsoft.com/office/drawing/2014/main" id="{67B09E1F-874D-4B94-40A4-54B766C9EE7E}"/>
                </a:ext>
              </a:extLst>
            </p:cNvPr>
            <p:cNvSpPr>
              <a:spLocks noChangeShapeType="1"/>
            </p:cNvSpPr>
            <p:nvPr/>
          </p:nvSpPr>
          <p:spPr bwMode="auto">
            <a:xfrm flipV="1">
              <a:off x="2177" y="3028"/>
              <a:ext cx="1" cy="31"/>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45" name="Line 41">
              <a:extLst>
                <a:ext uri="{FF2B5EF4-FFF2-40B4-BE49-F238E27FC236}">
                  <a16:creationId xmlns:a16="http://schemas.microsoft.com/office/drawing/2014/main" id="{F2C763E8-743E-0E44-60D2-8D452EBB4DCF}"/>
                </a:ext>
              </a:extLst>
            </p:cNvPr>
            <p:cNvSpPr>
              <a:spLocks noChangeShapeType="1"/>
            </p:cNvSpPr>
            <p:nvPr/>
          </p:nvSpPr>
          <p:spPr bwMode="auto">
            <a:xfrm>
              <a:off x="2177" y="689"/>
              <a:ext cx="1" cy="32"/>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46" name="Line 42">
              <a:extLst>
                <a:ext uri="{FF2B5EF4-FFF2-40B4-BE49-F238E27FC236}">
                  <a16:creationId xmlns:a16="http://schemas.microsoft.com/office/drawing/2014/main" id="{D5402DD2-DA95-D551-474A-714AD62BECF6}"/>
                </a:ext>
              </a:extLst>
            </p:cNvPr>
            <p:cNvSpPr>
              <a:spLocks noChangeShapeType="1"/>
            </p:cNvSpPr>
            <p:nvPr/>
          </p:nvSpPr>
          <p:spPr bwMode="auto">
            <a:xfrm flipV="1">
              <a:off x="2612" y="3028"/>
              <a:ext cx="1" cy="31"/>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47" name="Line 43">
              <a:extLst>
                <a:ext uri="{FF2B5EF4-FFF2-40B4-BE49-F238E27FC236}">
                  <a16:creationId xmlns:a16="http://schemas.microsoft.com/office/drawing/2014/main" id="{8FD8460C-AB0C-796A-23AF-21F58C8958BB}"/>
                </a:ext>
              </a:extLst>
            </p:cNvPr>
            <p:cNvSpPr>
              <a:spLocks noChangeShapeType="1"/>
            </p:cNvSpPr>
            <p:nvPr/>
          </p:nvSpPr>
          <p:spPr bwMode="auto">
            <a:xfrm>
              <a:off x="2612" y="689"/>
              <a:ext cx="1" cy="32"/>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48" name="Line 44">
              <a:extLst>
                <a:ext uri="{FF2B5EF4-FFF2-40B4-BE49-F238E27FC236}">
                  <a16:creationId xmlns:a16="http://schemas.microsoft.com/office/drawing/2014/main" id="{6D7834DF-2267-0010-D897-AFD962C64B2C}"/>
                </a:ext>
              </a:extLst>
            </p:cNvPr>
            <p:cNvSpPr>
              <a:spLocks noChangeShapeType="1"/>
            </p:cNvSpPr>
            <p:nvPr/>
          </p:nvSpPr>
          <p:spPr bwMode="auto">
            <a:xfrm flipV="1">
              <a:off x="3035" y="3028"/>
              <a:ext cx="1" cy="31"/>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49" name="Line 45">
              <a:extLst>
                <a:ext uri="{FF2B5EF4-FFF2-40B4-BE49-F238E27FC236}">
                  <a16:creationId xmlns:a16="http://schemas.microsoft.com/office/drawing/2014/main" id="{056C8F6D-F496-8655-3E75-277AFA792089}"/>
                </a:ext>
              </a:extLst>
            </p:cNvPr>
            <p:cNvSpPr>
              <a:spLocks noChangeShapeType="1"/>
            </p:cNvSpPr>
            <p:nvPr/>
          </p:nvSpPr>
          <p:spPr bwMode="auto">
            <a:xfrm>
              <a:off x="3035" y="689"/>
              <a:ext cx="1" cy="32"/>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50" name="Line 46">
              <a:extLst>
                <a:ext uri="{FF2B5EF4-FFF2-40B4-BE49-F238E27FC236}">
                  <a16:creationId xmlns:a16="http://schemas.microsoft.com/office/drawing/2014/main" id="{E5157E35-5A0A-BFBB-C21A-0DD90DC805B7}"/>
                </a:ext>
              </a:extLst>
            </p:cNvPr>
            <p:cNvSpPr>
              <a:spLocks noChangeShapeType="1"/>
            </p:cNvSpPr>
            <p:nvPr/>
          </p:nvSpPr>
          <p:spPr bwMode="auto">
            <a:xfrm flipV="1">
              <a:off x="3470" y="3028"/>
              <a:ext cx="1" cy="31"/>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51" name="Line 47">
              <a:extLst>
                <a:ext uri="{FF2B5EF4-FFF2-40B4-BE49-F238E27FC236}">
                  <a16:creationId xmlns:a16="http://schemas.microsoft.com/office/drawing/2014/main" id="{B62987BD-6637-DCA1-36C2-EBB95A5B4742}"/>
                </a:ext>
              </a:extLst>
            </p:cNvPr>
            <p:cNvSpPr>
              <a:spLocks noChangeShapeType="1"/>
            </p:cNvSpPr>
            <p:nvPr/>
          </p:nvSpPr>
          <p:spPr bwMode="auto">
            <a:xfrm>
              <a:off x="3470" y="689"/>
              <a:ext cx="1" cy="32"/>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52" name="Line 48">
              <a:extLst>
                <a:ext uri="{FF2B5EF4-FFF2-40B4-BE49-F238E27FC236}">
                  <a16:creationId xmlns:a16="http://schemas.microsoft.com/office/drawing/2014/main" id="{FA62D65B-DC94-A525-EAF1-30D436F65446}"/>
                </a:ext>
              </a:extLst>
            </p:cNvPr>
            <p:cNvSpPr>
              <a:spLocks noChangeShapeType="1"/>
            </p:cNvSpPr>
            <p:nvPr/>
          </p:nvSpPr>
          <p:spPr bwMode="auto">
            <a:xfrm flipV="1">
              <a:off x="3905" y="3028"/>
              <a:ext cx="1" cy="31"/>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53" name="Line 49">
              <a:extLst>
                <a:ext uri="{FF2B5EF4-FFF2-40B4-BE49-F238E27FC236}">
                  <a16:creationId xmlns:a16="http://schemas.microsoft.com/office/drawing/2014/main" id="{238F1102-E2CA-AD10-6A76-2BF0EE734EE8}"/>
                </a:ext>
              </a:extLst>
            </p:cNvPr>
            <p:cNvSpPr>
              <a:spLocks noChangeShapeType="1"/>
            </p:cNvSpPr>
            <p:nvPr/>
          </p:nvSpPr>
          <p:spPr bwMode="auto">
            <a:xfrm>
              <a:off x="3905" y="689"/>
              <a:ext cx="1" cy="32"/>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54" name="Line 50">
              <a:extLst>
                <a:ext uri="{FF2B5EF4-FFF2-40B4-BE49-F238E27FC236}">
                  <a16:creationId xmlns:a16="http://schemas.microsoft.com/office/drawing/2014/main" id="{9535380E-6F87-7830-622C-EAF18AAD4CA7}"/>
                </a:ext>
              </a:extLst>
            </p:cNvPr>
            <p:cNvSpPr>
              <a:spLocks noChangeShapeType="1"/>
            </p:cNvSpPr>
            <p:nvPr/>
          </p:nvSpPr>
          <p:spPr bwMode="auto">
            <a:xfrm flipV="1">
              <a:off x="4340" y="3028"/>
              <a:ext cx="1" cy="31"/>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55" name="Line 51">
              <a:extLst>
                <a:ext uri="{FF2B5EF4-FFF2-40B4-BE49-F238E27FC236}">
                  <a16:creationId xmlns:a16="http://schemas.microsoft.com/office/drawing/2014/main" id="{AE54D74B-606C-A391-3350-71AA82AD5C3D}"/>
                </a:ext>
              </a:extLst>
            </p:cNvPr>
            <p:cNvSpPr>
              <a:spLocks noChangeShapeType="1"/>
            </p:cNvSpPr>
            <p:nvPr/>
          </p:nvSpPr>
          <p:spPr bwMode="auto">
            <a:xfrm>
              <a:off x="4340" y="689"/>
              <a:ext cx="1" cy="32"/>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56" name="Line 52">
              <a:extLst>
                <a:ext uri="{FF2B5EF4-FFF2-40B4-BE49-F238E27FC236}">
                  <a16:creationId xmlns:a16="http://schemas.microsoft.com/office/drawing/2014/main" id="{CEADDFC4-722E-6122-F2FE-EC374A01B571}"/>
                </a:ext>
              </a:extLst>
            </p:cNvPr>
            <p:cNvSpPr>
              <a:spLocks noChangeShapeType="1"/>
            </p:cNvSpPr>
            <p:nvPr/>
          </p:nvSpPr>
          <p:spPr bwMode="auto">
            <a:xfrm flipV="1">
              <a:off x="4775" y="3028"/>
              <a:ext cx="1" cy="31"/>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57" name="Line 53">
              <a:extLst>
                <a:ext uri="{FF2B5EF4-FFF2-40B4-BE49-F238E27FC236}">
                  <a16:creationId xmlns:a16="http://schemas.microsoft.com/office/drawing/2014/main" id="{74492F85-2855-7D8B-5543-AD6E941BDE4E}"/>
                </a:ext>
              </a:extLst>
            </p:cNvPr>
            <p:cNvSpPr>
              <a:spLocks noChangeShapeType="1"/>
            </p:cNvSpPr>
            <p:nvPr/>
          </p:nvSpPr>
          <p:spPr bwMode="auto">
            <a:xfrm>
              <a:off x="4775" y="689"/>
              <a:ext cx="1" cy="32"/>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58" name="Line 54">
              <a:extLst>
                <a:ext uri="{FF2B5EF4-FFF2-40B4-BE49-F238E27FC236}">
                  <a16:creationId xmlns:a16="http://schemas.microsoft.com/office/drawing/2014/main" id="{9C71FA90-FDE2-6A93-6E8E-F0DCB7AC88F2}"/>
                </a:ext>
              </a:extLst>
            </p:cNvPr>
            <p:cNvSpPr>
              <a:spLocks noChangeShapeType="1"/>
            </p:cNvSpPr>
            <p:nvPr/>
          </p:nvSpPr>
          <p:spPr bwMode="auto">
            <a:xfrm>
              <a:off x="872" y="3059"/>
              <a:ext cx="42" cy="1"/>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59" name="Line 55">
              <a:extLst>
                <a:ext uri="{FF2B5EF4-FFF2-40B4-BE49-F238E27FC236}">
                  <a16:creationId xmlns:a16="http://schemas.microsoft.com/office/drawing/2014/main" id="{C1FCB5E6-0E35-DAF7-2DFC-B770E427954B}"/>
                </a:ext>
              </a:extLst>
            </p:cNvPr>
            <p:cNvSpPr>
              <a:spLocks noChangeShapeType="1"/>
            </p:cNvSpPr>
            <p:nvPr/>
          </p:nvSpPr>
          <p:spPr bwMode="auto">
            <a:xfrm flipH="1">
              <a:off x="4736" y="3059"/>
              <a:ext cx="39" cy="1"/>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60" name="Line 56">
              <a:extLst>
                <a:ext uri="{FF2B5EF4-FFF2-40B4-BE49-F238E27FC236}">
                  <a16:creationId xmlns:a16="http://schemas.microsoft.com/office/drawing/2014/main" id="{0AD87BFB-6D59-DB9C-B622-D62C5AAE55EC}"/>
                </a:ext>
              </a:extLst>
            </p:cNvPr>
            <p:cNvSpPr>
              <a:spLocks noChangeShapeType="1"/>
            </p:cNvSpPr>
            <p:nvPr/>
          </p:nvSpPr>
          <p:spPr bwMode="auto">
            <a:xfrm>
              <a:off x="872" y="2724"/>
              <a:ext cx="42" cy="1"/>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61" name="Line 57">
              <a:extLst>
                <a:ext uri="{FF2B5EF4-FFF2-40B4-BE49-F238E27FC236}">
                  <a16:creationId xmlns:a16="http://schemas.microsoft.com/office/drawing/2014/main" id="{CFBBE918-BA7B-ECC6-CE9D-579CED5C6DA2}"/>
                </a:ext>
              </a:extLst>
            </p:cNvPr>
            <p:cNvSpPr>
              <a:spLocks noChangeShapeType="1"/>
            </p:cNvSpPr>
            <p:nvPr/>
          </p:nvSpPr>
          <p:spPr bwMode="auto">
            <a:xfrm flipH="1">
              <a:off x="4736" y="2724"/>
              <a:ext cx="39" cy="1"/>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62" name="Line 58">
              <a:extLst>
                <a:ext uri="{FF2B5EF4-FFF2-40B4-BE49-F238E27FC236}">
                  <a16:creationId xmlns:a16="http://schemas.microsoft.com/office/drawing/2014/main" id="{0CF2FD55-0A9C-6463-31B0-30B3D1ADD53E}"/>
                </a:ext>
              </a:extLst>
            </p:cNvPr>
            <p:cNvSpPr>
              <a:spLocks noChangeShapeType="1"/>
            </p:cNvSpPr>
            <p:nvPr/>
          </p:nvSpPr>
          <p:spPr bwMode="auto">
            <a:xfrm>
              <a:off x="872" y="2381"/>
              <a:ext cx="42" cy="1"/>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63" name="Line 59">
              <a:extLst>
                <a:ext uri="{FF2B5EF4-FFF2-40B4-BE49-F238E27FC236}">
                  <a16:creationId xmlns:a16="http://schemas.microsoft.com/office/drawing/2014/main" id="{501656D4-5E1F-EC72-43D6-95183059DF8D}"/>
                </a:ext>
              </a:extLst>
            </p:cNvPr>
            <p:cNvSpPr>
              <a:spLocks noChangeShapeType="1"/>
            </p:cNvSpPr>
            <p:nvPr/>
          </p:nvSpPr>
          <p:spPr bwMode="auto">
            <a:xfrm flipH="1">
              <a:off x="4736" y="2381"/>
              <a:ext cx="39" cy="1"/>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64" name="Line 60">
              <a:extLst>
                <a:ext uri="{FF2B5EF4-FFF2-40B4-BE49-F238E27FC236}">
                  <a16:creationId xmlns:a16="http://schemas.microsoft.com/office/drawing/2014/main" id="{60EC4885-8D37-4388-B4DB-17344D651239}"/>
                </a:ext>
              </a:extLst>
            </p:cNvPr>
            <p:cNvSpPr>
              <a:spLocks noChangeShapeType="1"/>
            </p:cNvSpPr>
            <p:nvPr/>
          </p:nvSpPr>
          <p:spPr bwMode="auto">
            <a:xfrm>
              <a:off x="872" y="2046"/>
              <a:ext cx="42" cy="1"/>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65" name="Line 61">
              <a:extLst>
                <a:ext uri="{FF2B5EF4-FFF2-40B4-BE49-F238E27FC236}">
                  <a16:creationId xmlns:a16="http://schemas.microsoft.com/office/drawing/2014/main" id="{FEC87B33-A980-478D-207A-622A9886B504}"/>
                </a:ext>
              </a:extLst>
            </p:cNvPr>
            <p:cNvSpPr>
              <a:spLocks noChangeShapeType="1"/>
            </p:cNvSpPr>
            <p:nvPr/>
          </p:nvSpPr>
          <p:spPr bwMode="auto">
            <a:xfrm flipH="1">
              <a:off x="4736" y="2046"/>
              <a:ext cx="39" cy="1"/>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66" name="Line 62">
              <a:extLst>
                <a:ext uri="{FF2B5EF4-FFF2-40B4-BE49-F238E27FC236}">
                  <a16:creationId xmlns:a16="http://schemas.microsoft.com/office/drawing/2014/main" id="{44EEFBFB-D366-2768-856D-2D17957EC317}"/>
                </a:ext>
              </a:extLst>
            </p:cNvPr>
            <p:cNvSpPr>
              <a:spLocks noChangeShapeType="1"/>
            </p:cNvSpPr>
            <p:nvPr/>
          </p:nvSpPr>
          <p:spPr bwMode="auto">
            <a:xfrm>
              <a:off x="872" y="1704"/>
              <a:ext cx="42" cy="1"/>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67" name="Line 63">
              <a:extLst>
                <a:ext uri="{FF2B5EF4-FFF2-40B4-BE49-F238E27FC236}">
                  <a16:creationId xmlns:a16="http://schemas.microsoft.com/office/drawing/2014/main" id="{37F82347-B94C-70BB-70EE-074288B28A67}"/>
                </a:ext>
              </a:extLst>
            </p:cNvPr>
            <p:cNvSpPr>
              <a:spLocks noChangeShapeType="1"/>
            </p:cNvSpPr>
            <p:nvPr/>
          </p:nvSpPr>
          <p:spPr bwMode="auto">
            <a:xfrm flipH="1">
              <a:off x="4736" y="1704"/>
              <a:ext cx="39" cy="1"/>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68" name="Line 64">
              <a:extLst>
                <a:ext uri="{FF2B5EF4-FFF2-40B4-BE49-F238E27FC236}">
                  <a16:creationId xmlns:a16="http://schemas.microsoft.com/office/drawing/2014/main" id="{885F9B6B-8150-0EAA-7749-0DD584FEABBA}"/>
                </a:ext>
              </a:extLst>
            </p:cNvPr>
            <p:cNvSpPr>
              <a:spLocks noChangeShapeType="1"/>
            </p:cNvSpPr>
            <p:nvPr/>
          </p:nvSpPr>
          <p:spPr bwMode="auto">
            <a:xfrm>
              <a:off x="872" y="1369"/>
              <a:ext cx="42" cy="1"/>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69" name="Line 65">
              <a:extLst>
                <a:ext uri="{FF2B5EF4-FFF2-40B4-BE49-F238E27FC236}">
                  <a16:creationId xmlns:a16="http://schemas.microsoft.com/office/drawing/2014/main" id="{25D5ABC8-7068-508B-8A13-CC198229817A}"/>
                </a:ext>
              </a:extLst>
            </p:cNvPr>
            <p:cNvSpPr>
              <a:spLocks noChangeShapeType="1"/>
            </p:cNvSpPr>
            <p:nvPr/>
          </p:nvSpPr>
          <p:spPr bwMode="auto">
            <a:xfrm flipH="1">
              <a:off x="4736" y="1369"/>
              <a:ext cx="39" cy="1"/>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70" name="Line 66">
              <a:extLst>
                <a:ext uri="{FF2B5EF4-FFF2-40B4-BE49-F238E27FC236}">
                  <a16:creationId xmlns:a16="http://schemas.microsoft.com/office/drawing/2014/main" id="{7DCB6081-9A47-8405-B7CB-ECB5F90F1CFA}"/>
                </a:ext>
              </a:extLst>
            </p:cNvPr>
            <p:cNvSpPr>
              <a:spLocks noChangeShapeType="1"/>
            </p:cNvSpPr>
            <p:nvPr/>
          </p:nvSpPr>
          <p:spPr bwMode="auto">
            <a:xfrm>
              <a:off x="872" y="1025"/>
              <a:ext cx="42" cy="1"/>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71" name="Line 67">
              <a:extLst>
                <a:ext uri="{FF2B5EF4-FFF2-40B4-BE49-F238E27FC236}">
                  <a16:creationId xmlns:a16="http://schemas.microsoft.com/office/drawing/2014/main" id="{5D3FC015-73B2-4F5D-F726-D17427236C25}"/>
                </a:ext>
              </a:extLst>
            </p:cNvPr>
            <p:cNvSpPr>
              <a:spLocks noChangeShapeType="1"/>
            </p:cNvSpPr>
            <p:nvPr/>
          </p:nvSpPr>
          <p:spPr bwMode="auto">
            <a:xfrm flipH="1">
              <a:off x="4736" y="1025"/>
              <a:ext cx="39" cy="1"/>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72" name="Line 68">
              <a:extLst>
                <a:ext uri="{FF2B5EF4-FFF2-40B4-BE49-F238E27FC236}">
                  <a16:creationId xmlns:a16="http://schemas.microsoft.com/office/drawing/2014/main" id="{4215E9B2-6ED6-CAAB-3A52-9F225E8ABCC9}"/>
                </a:ext>
              </a:extLst>
            </p:cNvPr>
            <p:cNvSpPr>
              <a:spLocks noChangeShapeType="1"/>
            </p:cNvSpPr>
            <p:nvPr/>
          </p:nvSpPr>
          <p:spPr bwMode="auto">
            <a:xfrm>
              <a:off x="872" y="689"/>
              <a:ext cx="42" cy="1"/>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73" name="Line 69">
              <a:extLst>
                <a:ext uri="{FF2B5EF4-FFF2-40B4-BE49-F238E27FC236}">
                  <a16:creationId xmlns:a16="http://schemas.microsoft.com/office/drawing/2014/main" id="{7EF00D02-F119-E2B9-1724-13FF1AC276B8}"/>
                </a:ext>
              </a:extLst>
            </p:cNvPr>
            <p:cNvSpPr>
              <a:spLocks noChangeShapeType="1"/>
            </p:cNvSpPr>
            <p:nvPr/>
          </p:nvSpPr>
          <p:spPr bwMode="auto">
            <a:xfrm flipH="1">
              <a:off x="4736" y="689"/>
              <a:ext cx="39" cy="1"/>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74" name="Line 70">
              <a:extLst>
                <a:ext uri="{FF2B5EF4-FFF2-40B4-BE49-F238E27FC236}">
                  <a16:creationId xmlns:a16="http://schemas.microsoft.com/office/drawing/2014/main" id="{3279BC5D-869A-43BE-0D39-88E16F9C8708}"/>
                </a:ext>
              </a:extLst>
            </p:cNvPr>
            <p:cNvSpPr>
              <a:spLocks noChangeShapeType="1"/>
            </p:cNvSpPr>
            <p:nvPr/>
          </p:nvSpPr>
          <p:spPr bwMode="auto">
            <a:xfrm>
              <a:off x="872" y="689"/>
              <a:ext cx="3903" cy="1"/>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75" name="Line 71">
              <a:extLst>
                <a:ext uri="{FF2B5EF4-FFF2-40B4-BE49-F238E27FC236}">
                  <a16:creationId xmlns:a16="http://schemas.microsoft.com/office/drawing/2014/main" id="{3402FB99-2862-CD09-D722-E484FC9B2ABC}"/>
                </a:ext>
              </a:extLst>
            </p:cNvPr>
            <p:cNvSpPr>
              <a:spLocks noChangeShapeType="1"/>
            </p:cNvSpPr>
            <p:nvPr/>
          </p:nvSpPr>
          <p:spPr bwMode="auto">
            <a:xfrm flipV="1">
              <a:off x="872" y="689"/>
              <a:ext cx="1" cy="2370"/>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76" name="Line 72">
              <a:extLst>
                <a:ext uri="{FF2B5EF4-FFF2-40B4-BE49-F238E27FC236}">
                  <a16:creationId xmlns:a16="http://schemas.microsoft.com/office/drawing/2014/main" id="{89F0D72F-0897-AF42-D9F5-1059E145972C}"/>
                </a:ext>
              </a:extLst>
            </p:cNvPr>
            <p:cNvSpPr>
              <a:spLocks noChangeShapeType="1"/>
            </p:cNvSpPr>
            <p:nvPr/>
          </p:nvSpPr>
          <p:spPr bwMode="auto">
            <a:xfrm flipV="1">
              <a:off x="4775" y="689"/>
              <a:ext cx="1" cy="2370"/>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77" name="Line 73">
              <a:extLst>
                <a:ext uri="{FF2B5EF4-FFF2-40B4-BE49-F238E27FC236}">
                  <a16:creationId xmlns:a16="http://schemas.microsoft.com/office/drawing/2014/main" id="{720007AF-86FD-4FE7-0999-C26E47AB2845}"/>
                </a:ext>
              </a:extLst>
            </p:cNvPr>
            <p:cNvSpPr>
              <a:spLocks noChangeShapeType="1"/>
            </p:cNvSpPr>
            <p:nvPr/>
          </p:nvSpPr>
          <p:spPr bwMode="auto">
            <a:xfrm>
              <a:off x="872" y="3059"/>
              <a:ext cx="20" cy="1"/>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78" name="Line 74">
              <a:extLst>
                <a:ext uri="{FF2B5EF4-FFF2-40B4-BE49-F238E27FC236}">
                  <a16:creationId xmlns:a16="http://schemas.microsoft.com/office/drawing/2014/main" id="{5C9A6DD0-9B8E-CB6D-2679-182D9651166B}"/>
                </a:ext>
              </a:extLst>
            </p:cNvPr>
            <p:cNvSpPr>
              <a:spLocks noChangeShapeType="1"/>
            </p:cNvSpPr>
            <p:nvPr/>
          </p:nvSpPr>
          <p:spPr bwMode="auto">
            <a:xfrm>
              <a:off x="4775" y="689"/>
              <a:ext cx="20" cy="1"/>
            </a:xfrm>
            <a:prstGeom prst="line">
              <a:avLst/>
            </a:prstGeom>
            <a:noFill/>
            <a:ln w="14288">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grpSp>
      <p:grpSp>
        <p:nvGrpSpPr>
          <p:cNvPr id="47179" name="Group 75">
            <a:extLst>
              <a:ext uri="{FF2B5EF4-FFF2-40B4-BE49-F238E27FC236}">
                <a16:creationId xmlns:a16="http://schemas.microsoft.com/office/drawing/2014/main" id="{64ACA84F-BAAD-315F-6DF5-DA1DC895515D}"/>
              </a:ext>
            </a:extLst>
          </p:cNvPr>
          <p:cNvGrpSpPr>
            <a:grpSpLocks/>
          </p:cNvGrpSpPr>
          <p:nvPr/>
        </p:nvGrpSpPr>
        <p:grpSpPr bwMode="auto">
          <a:xfrm>
            <a:off x="2439989" y="1017588"/>
            <a:ext cx="490537" cy="4049712"/>
            <a:chOff x="577" y="641"/>
            <a:chExt cx="309" cy="2551"/>
          </a:xfrm>
        </p:grpSpPr>
        <p:sp>
          <p:nvSpPr>
            <p:cNvPr id="47180" name="Rectangle 76">
              <a:extLst>
                <a:ext uri="{FF2B5EF4-FFF2-40B4-BE49-F238E27FC236}">
                  <a16:creationId xmlns:a16="http://schemas.microsoft.com/office/drawing/2014/main" id="{0CD32B7F-20F5-82E8-B47D-4B29EE102FA1}"/>
                </a:ext>
              </a:extLst>
            </p:cNvPr>
            <p:cNvSpPr>
              <a:spLocks noChangeArrowheads="1"/>
            </p:cNvSpPr>
            <p:nvPr/>
          </p:nvSpPr>
          <p:spPr bwMode="auto">
            <a:xfrm>
              <a:off x="577" y="3002"/>
              <a:ext cx="309"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81" name="Rectangle 77">
              <a:extLst>
                <a:ext uri="{FF2B5EF4-FFF2-40B4-BE49-F238E27FC236}">
                  <a16:creationId xmlns:a16="http://schemas.microsoft.com/office/drawing/2014/main" id="{DE82CACF-3660-790C-52B7-E775AEB7184D}"/>
                </a:ext>
              </a:extLst>
            </p:cNvPr>
            <p:cNvSpPr>
              <a:spLocks noChangeArrowheads="1"/>
            </p:cNvSpPr>
            <p:nvPr/>
          </p:nvSpPr>
          <p:spPr bwMode="auto">
            <a:xfrm>
              <a:off x="639" y="3034"/>
              <a:ext cx="190"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b="1">
                  <a:solidFill>
                    <a:srgbClr val="FFFF66"/>
                  </a:solidFill>
                  <a:effectLst>
                    <a:outerShdw blurRad="38100" dist="38100" dir="2700000" algn="tl">
                      <a:srgbClr val="000000"/>
                    </a:outerShdw>
                  </a:effectLst>
                  <a:latin typeface="Bookman Old Style" panose="02050604050505020204" pitchFamily="18" charset="0"/>
                </a:rPr>
                <a:t>-20</a:t>
              </a:r>
              <a:endParaRPr lang="en-US" altLang="en-US" sz="1600" b="1">
                <a:solidFill>
                  <a:srgbClr val="FFFF66"/>
                </a:solidFill>
                <a:effectLst>
                  <a:outerShdw blurRad="38100" dist="38100" dir="2700000" algn="tl">
                    <a:srgbClr val="000000"/>
                  </a:outerShdw>
                </a:effectLst>
                <a:latin typeface="Bookman Old Style" panose="02050604050505020204" pitchFamily="18" charset="0"/>
              </a:endParaRPr>
            </a:p>
          </p:txBody>
        </p:sp>
        <p:sp>
          <p:nvSpPr>
            <p:cNvPr id="47182" name="Rectangle 78">
              <a:extLst>
                <a:ext uri="{FF2B5EF4-FFF2-40B4-BE49-F238E27FC236}">
                  <a16:creationId xmlns:a16="http://schemas.microsoft.com/office/drawing/2014/main" id="{6F4A9D39-3D78-4038-02CE-728BAFB9DB06}"/>
                </a:ext>
              </a:extLst>
            </p:cNvPr>
            <p:cNvSpPr>
              <a:spLocks noChangeArrowheads="1"/>
            </p:cNvSpPr>
            <p:nvPr/>
          </p:nvSpPr>
          <p:spPr bwMode="auto">
            <a:xfrm>
              <a:off x="577" y="2668"/>
              <a:ext cx="309"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83" name="Rectangle 79">
              <a:extLst>
                <a:ext uri="{FF2B5EF4-FFF2-40B4-BE49-F238E27FC236}">
                  <a16:creationId xmlns:a16="http://schemas.microsoft.com/office/drawing/2014/main" id="{E67FFE6A-7692-18AA-3CAE-C373B82EAB6F}"/>
                </a:ext>
              </a:extLst>
            </p:cNvPr>
            <p:cNvSpPr>
              <a:spLocks noChangeArrowheads="1"/>
            </p:cNvSpPr>
            <p:nvPr/>
          </p:nvSpPr>
          <p:spPr bwMode="auto">
            <a:xfrm>
              <a:off x="639" y="2700"/>
              <a:ext cx="190"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b="1">
                  <a:solidFill>
                    <a:srgbClr val="FFFF66"/>
                  </a:solidFill>
                  <a:effectLst>
                    <a:outerShdw blurRad="38100" dist="38100" dir="2700000" algn="tl">
                      <a:srgbClr val="000000"/>
                    </a:outerShdw>
                  </a:effectLst>
                  <a:latin typeface="Bookman Old Style" panose="02050604050505020204" pitchFamily="18" charset="0"/>
                </a:rPr>
                <a:t>-15</a:t>
              </a:r>
              <a:endParaRPr lang="en-US" altLang="en-US" sz="1600" b="1">
                <a:solidFill>
                  <a:srgbClr val="FFFF66"/>
                </a:solidFill>
                <a:effectLst>
                  <a:outerShdw blurRad="38100" dist="38100" dir="2700000" algn="tl">
                    <a:srgbClr val="000000"/>
                  </a:outerShdw>
                </a:effectLst>
                <a:latin typeface="Bookman Old Style" panose="02050604050505020204" pitchFamily="18" charset="0"/>
              </a:endParaRPr>
            </a:p>
          </p:txBody>
        </p:sp>
        <p:sp>
          <p:nvSpPr>
            <p:cNvPr id="47184" name="Rectangle 80">
              <a:extLst>
                <a:ext uri="{FF2B5EF4-FFF2-40B4-BE49-F238E27FC236}">
                  <a16:creationId xmlns:a16="http://schemas.microsoft.com/office/drawing/2014/main" id="{0B93C1F2-D061-D8D5-276E-EE04000526B2}"/>
                </a:ext>
              </a:extLst>
            </p:cNvPr>
            <p:cNvSpPr>
              <a:spLocks noChangeArrowheads="1"/>
            </p:cNvSpPr>
            <p:nvPr/>
          </p:nvSpPr>
          <p:spPr bwMode="auto">
            <a:xfrm>
              <a:off x="577" y="2326"/>
              <a:ext cx="309"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85" name="Rectangle 81">
              <a:extLst>
                <a:ext uri="{FF2B5EF4-FFF2-40B4-BE49-F238E27FC236}">
                  <a16:creationId xmlns:a16="http://schemas.microsoft.com/office/drawing/2014/main" id="{4D74AE76-6BBA-A603-C6E8-DCEC16D37B19}"/>
                </a:ext>
              </a:extLst>
            </p:cNvPr>
            <p:cNvSpPr>
              <a:spLocks noChangeArrowheads="1"/>
            </p:cNvSpPr>
            <p:nvPr/>
          </p:nvSpPr>
          <p:spPr bwMode="auto">
            <a:xfrm>
              <a:off x="639" y="2357"/>
              <a:ext cx="190"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b="1">
                  <a:solidFill>
                    <a:srgbClr val="FFFF66"/>
                  </a:solidFill>
                  <a:effectLst>
                    <a:outerShdw blurRad="38100" dist="38100" dir="2700000" algn="tl">
                      <a:srgbClr val="000000"/>
                    </a:outerShdw>
                  </a:effectLst>
                  <a:latin typeface="Bookman Old Style" panose="02050604050505020204" pitchFamily="18" charset="0"/>
                </a:rPr>
                <a:t>-10</a:t>
              </a:r>
              <a:endParaRPr lang="en-US" altLang="en-US" sz="1600" b="1">
                <a:solidFill>
                  <a:srgbClr val="FFFF66"/>
                </a:solidFill>
                <a:effectLst>
                  <a:outerShdw blurRad="38100" dist="38100" dir="2700000" algn="tl">
                    <a:srgbClr val="000000"/>
                  </a:outerShdw>
                </a:effectLst>
                <a:latin typeface="Bookman Old Style" panose="02050604050505020204" pitchFamily="18" charset="0"/>
              </a:endParaRPr>
            </a:p>
          </p:txBody>
        </p:sp>
        <p:sp>
          <p:nvSpPr>
            <p:cNvPr id="47186" name="Rectangle 82">
              <a:extLst>
                <a:ext uri="{FF2B5EF4-FFF2-40B4-BE49-F238E27FC236}">
                  <a16:creationId xmlns:a16="http://schemas.microsoft.com/office/drawing/2014/main" id="{F3BD0DEA-D5BD-3921-C045-50BD7A13AD96}"/>
                </a:ext>
              </a:extLst>
            </p:cNvPr>
            <p:cNvSpPr>
              <a:spLocks noChangeArrowheads="1"/>
            </p:cNvSpPr>
            <p:nvPr/>
          </p:nvSpPr>
          <p:spPr bwMode="auto">
            <a:xfrm>
              <a:off x="605" y="1992"/>
              <a:ext cx="241"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87" name="Rectangle 83">
              <a:extLst>
                <a:ext uri="{FF2B5EF4-FFF2-40B4-BE49-F238E27FC236}">
                  <a16:creationId xmlns:a16="http://schemas.microsoft.com/office/drawing/2014/main" id="{1EF147FE-19EC-763D-B424-D386B019B416}"/>
                </a:ext>
              </a:extLst>
            </p:cNvPr>
            <p:cNvSpPr>
              <a:spLocks noChangeArrowheads="1"/>
            </p:cNvSpPr>
            <p:nvPr/>
          </p:nvSpPr>
          <p:spPr bwMode="auto">
            <a:xfrm>
              <a:off x="667" y="2024"/>
              <a:ext cx="115"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b="1">
                  <a:solidFill>
                    <a:srgbClr val="FFFF66"/>
                  </a:solidFill>
                  <a:effectLst>
                    <a:outerShdw blurRad="38100" dist="38100" dir="2700000" algn="tl">
                      <a:srgbClr val="000000"/>
                    </a:outerShdw>
                  </a:effectLst>
                  <a:latin typeface="Bookman Old Style" panose="02050604050505020204" pitchFamily="18" charset="0"/>
                </a:rPr>
                <a:t>-5</a:t>
              </a:r>
              <a:endParaRPr lang="en-US" altLang="en-US" sz="1600" b="1">
                <a:solidFill>
                  <a:srgbClr val="FFFF66"/>
                </a:solidFill>
                <a:effectLst>
                  <a:outerShdw blurRad="38100" dist="38100" dir="2700000" algn="tl">
                    <a:srgbClr val="000000"/>
                  </a:outerShdw>
                </a:effectLst>
                <a:latin typeface="Bookman Old Style" panose="02050604050505020204" pitchFamily="18" charset="0"/>
              </a:endParaRPr>
            </a:p>
          </p:txBody>
        </p:sp>
        <p:sp>
          <p:nvSpPr>
            <p:cNvPr id="47188" name="Rectangle 84">
              <a:extLst>
                <a:ext uri="{FF2B5EF4-FFF2-40B4-BE49-F238E27FC236}">
                  <a16:creationId xmlns:a16="http://schemas.microsoft.com/office/drawing/2014/main" id="{B014F52C-FD7B-E575-991B-24B0FCA59054}"/>
                </a:ext>
              </a:extLst>
            </p:cNvPr>
            <p:cNvSpPr>
              <a:spLocks noChangeArrowheads="1"/>
            </p:cNvSpPr>
            <p:nvPr/>
          </p:nvSpPr>
          <p:spPr bwMode="auto">
            <a:xfrm>
              <a:off x="620" y="1651"/>
              <a:ext cx="194"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89" name="Rectangle 85">
              <a:extLst>
                <a:ext uri="{FF2B5EF4-FFF2-40B4-BE49-F238E27FC236}">
                  <a16:creationId xmlns:a16="http://schemas.microsoft.com/office/drawing/2014/main" id="{3A89BC3F-85B0-3F74-78A2-CA609BCE6FA4}"/>
                </a:ext>
              </a:extLst>
            </p:cNvPr>
            <p:cNvSpPr>
              <a:spLocks noChangeArrowheads="1"/>
            </p:cNvSpPr>
            <p:nvPr/>
          </p:nvSpPr>
          <p:spPr bwMode="auto">
            <a:xfrm>
              <a:off x="682" y="1683"/>
              <a:ext cx="75"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b="1">
                  <a:solidFill>
                    <a:srgbClr val="FFFF66"/>
                  </a:solidFill>
                  <a:effectLst>
                    <a:outerShdw blurRad="38100" dist="38100" dir="2700000" algn="tl">
                      <a:srgbClr val="000000"/>
                    </a:outerShdw>
                  </a:effectLst>
                  <a:latin typeface="Bookman Old Style" panose="02050604050505020204" pitchFamily="18" charset="0"/>
                </a:rPr>
                <a:t>0</a:t>
              </a:r>
              <a:endParaRPr lang="en-US" altLang="en-US" sz="1600" b="1">
                <a:solidFill>
                  <a:srgbClr val="FFFF66"/>
                </a:solidFill>
                <a:effectLst>
                  <a:outerShdw blurRad="38100" dist="38100" dir="2700000" algn="tl">
                    <a:srgbClr val="000000"/>
                  </a:outerShdw>
                </a:effectLst>
                <a:latin typeface="Bookman Old Style" panose="02050604050505020204" pitchFamily="18" charset="0"/>
              </a:endParaRPr>
            </a:p>
          </p:txBody>
        </p:sp>
        <p:sp>
          <p:nvSpPr>
            <p:cNvPr id="47190" name="Rectangle 86">
              <a:extLst>
                <a:ext uri="{FF2B5EF4-FFF2-40B4-BE49-F238E27FC236}">
                  <a16:creationId xmlns:a16="http://schemas.microsoft.com/office/drawing/2014/main" id="{EDE297E3-7596-0FE6-DE05-E590BE850A4A}"/>
                </a:ext>
              </a:extLst>
            </p:cNvPr>
            <p:cNvSpPr>
              <a:spLocks noChangeArrowheads="1"/>
            </p:cNvSpPr>
            <p:nvPr/>
          </p:nvSpPr>
          <p:spPr bwMode="auto">
            <a:xfrm>
              <a:off x="607" y="1318"/>
              <a:ext cx="229"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91" name="Rectangle 87">
              <a:extLst>
                <a:ext uri="{FF2B5EF4-FFF2-40B4-BE49-F238E27FC236}">
                  <a16:creationId xmlns:a16="http://schemas.microsoft.com/office/drawing/2014/main" id="{8D8AEE31-5495-ECB2-4A02-8CE62E50910B}"/>
                </a:ext>
              </a:extLst>
            </p:cNvPr>
            <p:cNvSpPr>
              <a:spLocks noChangeArrowheads="1"/>
            </p:cNvSpPr>
            <p:nvPr/>
          </p:nvSpPr>
          <p:spPr bwMode="auto">
            <a:xfrm>
              <a:off x="670" y="1349"/>
              <a:ext cx="113"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b="1">
                  <a:solidFill>
                    <a:srgbClr val="FFFF66"/>
                  </a:solidFill>
                  <a:effectLst>
                    <a:outerShdw blurRad="38100" dist="38100" dir="2700000" algn="tl">
                      <a:srgbClr val="000000"/>
                    </a:outerShdw>
                  </a:effectLst>
                  <a:latin typeface="Bookman Old Style" panose="02050604050505020204" pitchFamily="18" charset="0"/>
                </a:rPr>
                <a:t> 5</a:t>
              </a:r>
              <a:endParaRPr lang="en-US" altLang="en-US" sz="1600" b="1">
                <a:solidFill>
                  <a:srgbClr val="FFFF66"/>
                </a:solidFill>
                <a:effectLst>
                  <a:outerShdw blurRad="38100" dist="38100" dir="2700000" algn="tl">
                    <a:srgbClr val="000000"/>
                  </a:outerShdw>
                </a:effectLst>
                <a:latin typeface="Bookman Old Style" panose="02050604050505020204" pitchFamily="18" charset="0"/>
              </a:endParaRPr>
            </a:p>
          </p:txBody>
        </p:sp>
        <p:sp>
          <p:nvSpPr>
            <p:cNvPr id="47192" name="Rectangle 88">
              <a:extLst>
                <a:ext uri="{FF2B5EF4-FFF2-40B4-BE49-F238E27FC236}">
                  <a16:creationId xmlns:a16="http://schemas.microsoft.com/office/drawing/2014/main" id="{02743BB2-2A01-A37C-1F24-9651A5DE49A2}"/>
                </a:ext>
              </a:extLst>
            </p:cNvPr>
            <p:cNvSpPr>
              <a:spLocks noChangeArrowheads="1"/>
            </p:cNvSpPr>
            <p:nvPr/>
          </p:nvSpPr>
          <p:spPr bwMode="auto">
            <a:xfrm>
              <a:off x="594" y="975"/>
              <a:ext cx="263"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93" name="Rectangle 89">
              <a:extLst>
                <a:ext uri="{FF2B5EF4-FFF2-40B4-BE49-F238E27FC236}">
                  <a16:creationId xmlns:a16="http://schemas.microsoft.com/office/drawing/2014/main" id="{0F27B971-EE44-8F7D-B4E0-4006067F83AD}"/>
                </a:ext>
              </a:extLst>
            </p:cNvPr>
            <p:cNvSpPr>
              <a:spLocks noChangeArrowheads="1"/>
            </p:cNvSpPr>
            <p:nvPr/>
          </p:nvSpPr>
          <p:spPr bwMode="auto">
            <a:xfrm>
              <a:off x="657" y="1007"/>
              <a:ext cx="149"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b="1">
                  <a:solidFill>
                    <a:srgbClr val="FFFF66"/>
                  </a:solidFill>
                  <a:effectLst>
                    <a:outerShdw blurRad="38100" dist="38100" dir="2700000" algn="tl">
                      <a:srgbClr val="000000"/>
                    </a:outerShdw>
                  </a:effectLst>
                  <a:latin typeface="Bookman Old Style" panose="02050604050505020204" pitchFamily="18" charset="0"/>
                </a:rPr>
                <a:t>10</a:t>
              </a:r>
              <a:endParaRPr lang="en-US" altLang="en-US" sz="1600" b="1">
                <a:solidFill>
                  <a:srgbClr val="FFFF66"/>
                </a:solidFill>
                <a:effectLst>
                  <a:outerShdw blurRad="38100" dist="38100" dir="2700000" algn="tl">
                    <a:srgbClr val="000000"/>
                  </a:outerShdw>
                </a:effectLst>
                <a:latin typeface="Bookman Old Style" panose="02050604050505020204" pitchFamily="18" charset="0"/>
              </a:endParaRPr>
            </a:p>
          </p:txBody>
        </p:sp>
        <p:sp>
          <p:nvSpPr>
            <p:cNvPr id="47194" name="Rectangle 90">
              <a:extLst>
                <a:ext uri="{FF2B5EF4-FFF2-40B4-BE49-F238E27FC236}">
                  <a16:creationId xmlns:a16="http://schemas.microsoft.com/office/drawing/2014/main" id="{C38B6723-F073-1296-0DCB-0946751B3FCD}"/>
                </a:ext>
              </a:extLst>
            </p:cNvPr>
            <p:cNvSpPr>
              <a:spLocks noChangeArrowheads="1"/>
            </p:cNvSpPr>
            <p:nvPr/>
          </p:nvSpPr>
          <p:spPr bwMode="auto">
            <a:xfrm>
              <a:off x="594" y="641"/>
              <a:ext cx="263"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95" name="Rectangle 91">
              <a:extLst>
                <a:ext uri="{FF2B5EF4-FFF2-40B4-BE49-F238E27FC236}">
                  <a16:creationId xmlns:a16="http://schemas.microsoft.com/office/drawing/2014/main" id="{A7FE8126-A465-AADB-BDC3-293C75DF7CAC}"/>
                </a:ext>
              </a:extLst>
            </p:cNvPr>
            <p:cNvSpPr>
              <a:spLocks noChangeArrowheads="1"/>
            </p:cNvSpPr>
            <p:nvPr/>
          </p:nvSpPr>
          <p:spPr bwMode="auto">
            <a:xfrm>
              <a:off x="657" y="673"/>
              <a:ext cx="149"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b="1">
                  <a:solidFill>
                    <a:srgbClr val="FFFF66"/>
                  </a:solidFill>
                  <a:effectLst>
                    <a:outerShdw blurRad="38100" dist="38100" dir="2700000" algn="tl">
                      <a:srgbClr val="000000"/>
                    </a:outerShdw>
                  </a:effectLst>
                  <a:latin typeface="Bookman Old Style" panose="02050604050505020204" pitchFamily="18" charset="0"/>
                </a:rPr>
                <a:t>15</a:t>
              </a:r>
              <a:endParaRPr lang="en-US" altLang="en-US" sz="1600" b="1">
                <a:solidFill>
                  <a:srgbClr val="FFFF66"/>
                </a:solidFill>
                <a:effectLst>
                  <a:outerShdw blurRad="38100" dist="38100" dir="2700000" algn="tl">
                    <a:srgbClr val="000000"/>
                  </a:outerShdw>
                </a:effectLst>
                <a:latin typeface="Bookman Old Style" panose="02050604050505020204" pitchFamily="18" charset="0"/>
              </a:endParaRPr>
            </a:p>
          </p:txBody>
        </p:sp>
      </p:grpSp>
      <p:grpSp>
        <p:nvGrpSpPr>
          <p:cNvPr id="47196" name="Group 92">
            <a:extLst>
              <a:ext uri="{FF2B5EF4-FFF2-40B4-BE49-F238E27FC236}">
                <a16:creationId xmlns:a16="http://schemas.microsoft.com/office/drawing/2014/main" id="{492EA537-E422-CB60-F95E-BD47418592AF}"/>
              </a:ext>
            </a:extLst>
          </p:cNvPr>
          <p:cNvGrpSpPr>
            <a:grpSpLocks/>
          </p:cNvGrpSpPr>
          <p:nvPr/>
        </p:nvGrpSpPr>
        <p:grpSpPr bwMode="auto">
          <a:xfrm>
            <a:off x="2922589" y="4948238"/>
            <a:ext cx="6427787" cy="533400"/>
            <a:chOff x="881" y="3117"/>
            <a:chExt cx="4049" cy="336"/>
          </a:xfrm>
        </p:grpSpPr>
        <p:sp>
          <p:nvSpPr>
            <p:cNvPr id="47197" name="Rectangle 93">
              <a:extLst>
                <a:ext uri="{FF2B5EF4-FFF2-40B4-BE49-F238E27FC236}">
                  <a16:creationId xmlns:a16="http://schemas.microsoft.com/office/drawing/2014/main" id="{517859F1-4BD4-72F5-1A94-872B8BBFD165}"/>
                </a:ext>
              </a:extLst>
            </p:cNvPr>
            <p:cNvSpPr>
              <a:spLocks noChangeArrowheads="1"/>
            </p:cNvSpPr>
            <p:nvPr/>
          </p:nvSpPr>
          <p:spPr bwMode="auto">
            <a:xfrm>
              <a:off x="881" y="3117"/>
              <a:ext cx="194"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198" name="Rectangle 94">
              <a:extLst>
                <a:ext uri="{FF2B5EF4-FFF2-40B4-BE49-F238E27FC236}">
                  <a16:creationId xmlns:a16="http://schemas.microsoft.com/office/drawing/2014/main" id="{34373AA4-D45A-5D7E-643B-FC4865226902}"/>
                </a:ext>
              </a:extLst>
            </p:cNvPr>
            <p:cNvSpPr>
              <a:spLocks noChangeArrowheads="1"/>
            </p:cNvSpPr>
            <p:nvPr/>
          </p:nvSpPr>
          <p:spPr bwMode="auto">
            <a:xfrm>
              <a:off x="943" y="3148"/>
              <a:ext cx="75"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b="1">
                  <a:solidFill>
                    <a:srgbClr val="FFFF66"/>
                  </a:solidFill>
                  <a:effectLst>
                    <a:outerShdw blurRad="38100" dist="38100" dir="2700000" algn="tl">
                      <a:srgbClr val="000000"/>
                    </a:outerShdw>
                  </a:effectLst>
                  <a:latin typeface="Bookman Old Style" panose="02050604050505020204" pitchFamily="18" charset="0"/>
                </a:rPr>
                <a:t>0</a:t>
              </a:r>
              <a:endParaRPr lang="en-US" altLang="en-US" sz="1600" b="1">
                <a:solidFill>
                  <a:srgbClr val="FFFF66"/>
                </a:solidFill>
                <a:effectLst>
                  <a:outerShdw blurRad="38100" dist="38100" dir="2700000" algn="tl">
                    <a:srgbClr val="000000"/>
                  </a:outerShdw>
                </a:effectLst>
                <a:latin typeface="Bookman Old Style" panose="02050604050505020204" pitchFamily="18" charset="0"/>
              </a:endParaRPr>
            </a:p>
          </p:txBody>
        </p:sp>
        <p:sp>
          <p:nvSpPr>
            <p:cNvPr id="47199" name="Rectangle 95">
              <a:extLst>
                <a:ext uri="{FF2B5EF4-FFF2-40B4-BE49-F238E27FC236}">
                  <a16:creationId xmlns:a16="http://schemas.microsoft.com/office/drawing/2014/main" id="{510C3562-F151-6C95-BC4A-7452B346CB6C}"/>
                </a:ext>
              </a:extLst>
            </p:cNvPr>
            <p:cNvSpPr>
              <a:spLocks noChangeArrowheads="1"/>
            </p:cNvSpPr>
            <p:nvPr/>
          </p:nvSpPr>
          <p:spPr bwMode="auto">
            <a:xfrm>
              <a:off x="1297" y="3117"/>
              <a:ext cx="194"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200" name="Rectangle 96">
              <a:extLst>
                <a:ext uri="{FF2B5EF4-FFF2-40B4-BE49-F238E27FC236}">
                  <a16:creationId xmlns:a16="http://schemas.microsoft.com/office/drawing/2014/main" id="{4B9DA6D4-A817-E0B4-4B94-7439820F344F}"/>
                </a:ext>
              </a:extLst>
            </p:cNvPr>
            <p:cNvSpPr>
              <a:spLocks noChangeArrowheads="1"/>
            </p:cNvSpPr>
            <p:nvPr/>
          </p:nvSpPr>
          <p:spPr bwMode="auto">
            <a:xfrm>
              <a:off x="1359" y="3148"/>
              <a:ext cx="75"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b="1">
                  <a:solidFill>
                    <a:srgbClr val="FFFF66"/>
                  </a:solidFill>
                  <a:effectLst>
                    <a:outerShdw blurRad="38100" dist="38100" dir="2700000" algn="tl">
                      <a:srgbClr val="000000"/>
                    </a:outerShdw>
                  </a:effectLst>
                  <a:latin typeface="Bookman Old Style" panose="02050604050505020204" pitchFamily="18" charset="0"/>
                </a:rPr>
                <a:t>5</a:t>
              </a:r>
              <a:endParaRPr lang="en-US" altLang="en-US" sz="1600" b="1">
                <a:solidFill>
                  <a:srgbClr val="FFFF66"/>
                </a:solidFill>
                <a:effectLst>
                  <a:outerShdw blurRad="38100" dist="38100" dir="2700000" algn="tl">
                    <a:srgbClr val="000000"/>
                  </a:outerShdw>
                </a:effectLst>
                <a:latin typeface="Bookman Old Style" panose="02050604050505020204" pitchFamily="18" charset="0"/>
              </a:endParaRPr>
            </a:p>
          </p:txBody>
        </p:sp>
        <p:sp>
          <p:nvSpPr>
            <p:cNvPr id="47201" name="Rectangle 97">
              <a:extLst>
                <a:ext uri="{FF2B5EF4-FFF2-40B4-BE49-F238E27FC236}">
                  <a16:creationId xmlns:a16="http://schemas.microsoft.com/office/drawing/2014/main" id="{425B4DB0-A5DE-260A-CF09-D55712A60AE5}"/>
                </a:ext>
              </a:extLst>
            </p:cNvPr>
            <p:cNvSpPr>
              <a:spLocks noChangeArrowheads="1"/>
            </p:cNvSpPr>
            <p:nvPr/>
          </p:nvSpPr>
          <p:spPr bwMode="auto">
            <a:xfrm>
              <a:off x="1651" y="3117"/>
              <a:ext cx="263"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202" name="Rectangle 98">
              <a:extLst>
                <a:ext uri="{FF2B5EF4-FFF2-40B4-BE49-F238E27FC236}">
                  <a16:creationId xmlns:a16="http://schemas.microsoft.com/office/drawing/2014/main" id="{54243696-7668-5F73-782E-2212925632B4}"/>
                </a:ext>
              </a:extLst>
            </p:cNvPr>
            <p:cNvSpPr>
              <a:spLocks noChangeArrowheads="1"/>
            </p:cNvSpPr>
            <p:nvPr/>
          </p:nvSpPr>
          <p:spPr bwMode="auto">
            <a:xfrm>
              <a:off x="1713" y="3148"/>
              <a:ext cx="149"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b="1">
                  <a:solidFill>
                    <a:srgbClr val="FFFF66"/>
                  </a:solidFill>
                  <a:effectLst>
                    <a:outerShdw blurRad="38100" dist="38100" dir="2700000" algn="tl">
                      <a:srgbClr val="000000"/>
                    </a:outerShdw>
                  </a:effectLst>
                  <a:latin typeface="Bookman Old Style" panose="02050604050505020204" pitchFamily="18" charset="0"/>
                </a:rPr>
                <a:t>10</a:t>
              </a:r>
              <a:endParaRPr lang="en-US" altLang="en-US" sz="1600" b="1">
                <a:solidFill>
                  <a:srgbClr val="FFFF66"/>
                </a:solidFill>
                <a:effectLst>
                  <a:outerShdw blurRad="38100" dist="38100" dir="2700000" algn="tl">
                    <a:srgbClr val="000000"/>
                  </a:outerShdw>
                </a:effectLst>
                <a:latin typeface="Bookman Old Style" panose="02050604050505020204" pitchFamily="18" charset="0"/>
              </a:endParaRPr>
            </a:p>
          </p:txBody>
        </p:sp>
        <p:sp>
          <p:nvSpPr>
            <p:cNvPr id="47203" name="Rectangle 99">
              <a:extLst>
                <a:ext uri="{FF2B5EF4-FFF2-40B4-BE49-F238E27FC236}">
                  <a16:creationId xmlns:a16="http://schemas.microsoft.com/office/drawing/2014/main" id="{E039E109-D48F-C771-8D41-8DC412B8D3A2}"/>
                </a:ext>
              </a:extLst>
            </p:cNvPr>
            <p:cNvSpPr>
              <a:spLocks noChangeArrowheads="1"/>
            </p:cNvSpPr>
            <p:nvPr/>
          </p:nvSpPr>
          <p:spPr bwMode="auto">
            <a:xfrm>
              <a:off x="2099" y="3117"/>
              <a:ext cx="263"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204" name="Rectangle 100">
              <a:extLst>
                <a:ext uri="{FF2B5EF4-FFF2-40B4-BE49-F238E27FC236}">
                  <a16:creationId xmlns:a16="http://schemas.microsoft.com/office/drawing/2014/main" id="{7608D789-535D-3D6B-E917-8F5505AE3896}"/>
                </a:ext>
              </a:extLst>
            </p:cNvPr>
            <p:cNvSpPr>
              <a:spLocks noChangeArrowheads="1"/>
            </p:cNvSpPr>
            <p:nvPr/>
          </p:nvSpPr>
          <p:spPr bwMode="auto">
            <a:xfrm>
              <a:off x="2161" y="3148"/>
              <a:ext cx="149"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b="1">
                  <a:solidFill>
                    <a:srgbClr val="FFFF66"/>
                  </a:solidFill>
                  <a:effectLst>
                    <a:outerShdw blurRad="38100" dist="38100" dir="2700000" algn="tl">
                      <a:srgbClr val="000000"/>
                    </a:outerShdw>
                  </a:effectLst>
                  <a:latin typeface="Bookman Old Style" panose="02050604050505020204" pitchFamily="18" charset="0"/>
                </a:rPr>
                <a:t>15</a:t>
              </a:r>
              <a:endParaRPr lang="en-US" altLang="en-US" sz="1600" b="1">
                <a:solidFill>
                  <a:srgbClr val="FFFF66"/>
                </a:solidFill>
                <a:effectLst>
                  <a:outerShdw blurRad="38100" dist="38100" dir="2700000" algn="tl">
                    <a:srgbClr val="000000"/>
                  </a:outerShdw>
                </a:effectLst>
                <a:latin typeface="Bookman Old Style" panose="02050604050505020204" pitchFamily="18" charset="0"/>
              </a:endParaRPr>
            </a:p>
          </p:txBody>
        </p:sp>
        <p:sp>
          <p:nvSpPr>
            <p:cNvPr id="47205" name="Rectangle 101">
              <a:extLst>
                <a:ext uri="{FF2B5EF4-FFF2-40B4-BE49-F238E27FC236}">
                  <a16:creationId xmlns:a16="http://schemas.microsoft.com/office/drawing/2014/main" id="{C4458EE9-1A55-200B-71D9-0899D015A005}"/>
                </a:ext>
              </a:extLst>
            </p:cNvPr>
            <p:cNvSpPr>
              <a:spLocks noChangeArrowheads="1"/>
            </p:cNvSpPr>
            <p:nvPr/>
          </p:nvSpPr>
          <p:spPr bwMode="auto">
            <a:xfrm>
              <a:off x="2569" y="3117"/>
              <a:ext cx="263"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206" name="Rectangle 102">
              <a:extLst>
                <a:ext uri="{FF2B5EF4-FFF2-40B4-BE49-F238E27FC236}">
                  <a16:creationId xmlns:a16="http://schemas.microsoft.com/office/drawing/2014/main" id="{0C42876E-3A9A-919A-B90A-937EAD086088}"/>
                </a:ext>
              </a:extLst>
            </p:cNvPr>
            <p:cNvSpPr>
              <a:spLocks noChangeArrowheads="1"/>
            </p:cNvSpPr>
            <p:nvPr/>
          </p:nvSpPr>
          <p:spPr bwMode="auto">
            <a:xfrm>
              <a:off x="2632" y="3148"/>
              <a:ext cx="149"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b="1">
                  <a:solidFill>
                    <a:srgbClr val="FFFF66"/>
                  </a:solidFill>
                  <a:effectLst>
                    <a:outerShdw blurRad="38100" dist="38100" dir="2700000" algn="tl">
                      <a:srgbClr val="000000"/>
                    </a:outerShdw>
                  </a:effectLst>
                  <a:latin typeface="Bookman Old Style" panose="02050604050505020204" pitchFamily="18" charset="0"/>
                </a:rPr>
                <a:t>20</a:t>
              </a:r>
              <a:endParaRPr lang="en-US" altLang="en-US" sz="1600" b="1">
                <a:solidFill>
                  <a:srgbClr val="FFFF66"/>
                </a:solidFill>
                <a:effectLst>
                  <a:outerShdw blurRad="38100" dist="38100" dir="2700000" algn="tl">
                    <a:srgbClr val="000000"/>
                  </a:outerShdw>
                </a:effectLst>
                <a:latin typeface="Bookman Old Style" panose="02050604050505020204" pitchFamily="18" charset="0"/>
              </a:endParaRPr>
            </a:p>
          </p:txBody>
        </p:sp>
        <p:sp>
          <p:nvSpPr>
            <p:cNvPr id="47207" name="Rectangle 103">
              <a:extLst>
                <a:ext uri="{FF2B5EF4-FFF2-40B4-BE49-F238E27FC236}">
                  <a16:creationId xmlns:a16="http://schemas.microsoft.com/office/drawing/2014/main" id="{F68CCEEE-268E-4BB7-2A7E-CD855FC17589}"/>
                </a:ext>
              </a:extLst>
            </p:cNvPr>
            <p:cNvSpPr>
              <a:spLocks noChangeArrowheads="1"/>
            </p:cNvSpPr>
            <p:nvPr/>
          </p:nvSpPr>
          <p:spPr bwMode="auto">
            <a:xfrm>
              <a:off x="3005" y="3117"/>
              <a:ext cx="264"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208" name="Rectangle 104">
              <a:extLst>
                <a:ext uri="{FF2B5EF4-FFF2-40B4-BE49-F238E27FC236}">
                  <a16:creationId xmlns:a16="http://schemas.microsoft.com/office/drawing/2014/main" id="{0C903E71-7E2A-3B8A-E65C-926EC3311CD4}"/>
                </a:ext>
              </a:extLst>
            </p:cNvPr>
            <p:cNvSpPr>
              <a:spLocks noChangeArrowheads="1"/>
            </p:cNvSpPr>
            <p:nvPr/>
          </p:nvSpPr>
          <p:spPr bwMode="auto">
            <a:xfrm>
              <a:off x="3068" y="3148"/>
              <a:ext cx="149"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b="1">
                  <a:solidFill>
                    <a:srgbClr val="FFFF66"/>
                  </a:solidFill>
                  <a:effectLst>
                    <a:outerShdw blurRad="38100" dist="38100" dir="2700000" algn="tl">
                      <a:srgbClr val="000000"/>
                    </a:outerShdw>
                  </a:effectLst>
                  <a:latin typeface="Bookman Old Style" panose="02050604050505020204" pitchFamily="18" charset="0"/>
                </a:rPr>
                <a:t>25</a:t>
              </a:r>
              <a:endParaRPr lang="en-US" altLang="en-US" sz="1600" b="1">
                <a:solidFill>
                  <a:srgbClr val="FFFF66"/>
                </a:solidFill>
                <a:effectLst>
                  <a:outerShdw blurRad="38100" dist="38100" dir="2700000" algn="tl">
                    <a:srgbClr val="000000"/>
                  </a:outerShdw>
                </a:effectLst>
                <a:latin typeface="Bookman Old Style" panose="02050604050505020204" pitchFamily="18" charset="0"/>
              </a:endParaRPr>
            </a:p>
          </p:txBody>
        </p:sp>
        <p:sp>
          <p:nvSpPr>
            <p:cNvPr id="47209" name="Rectangle 105">
              <a:extLst>
                <a:ext uri="{FF2B5EF4-FFF2-40B4-BE49-F238E27FC236}">
                  <a16:creationId xmlns:a16="http://schemas.microsoft.com/office/drawing/2014/main" id="{5ABC9298-EFCC-33CB-83AB-B4BF3096D069}"/>
                </a:ext>
              </a:extLst>
            </p:cNvPr>
            <p:cNvSpPr>
              <a:spLocks noChangeArrowheads="1"/>
            </p:cNvSpPr>
            <p:nvPr/>
          </p:nvSpPr>
          <p:spPr bwMode="auto">
            <a:xfrm>
              <a:off x="3360" y="3117"/>
              <a:ext cx="263"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210" name="Rectangle 106">
              <a:extLst>
                <a:ext uri="{FF2B5EF4-FFF2-40B4-BE49-F238E27FC236}">
                  <a16:creationId xmlns:a16="http://schemas.microsoft.com/office/drawing/2014/main" id="{374C27E1-EE78-34EB-61E1-48807A081704}"/>
                </a:ext>
              </a:extLst>
            </p:cNvPr>
            <p:cNvSpPr>
              <a:spLocks noChangeArrowheads="1"/>
            </p:cNvSpPr>
            <p:nvPr/>
          </p:nvSpPr>
          <p:spPr bwMode="auto">
            <a:xfrm>
              <a:off x="3422" y="3148"/>
              <a:ext cx="149"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b="1">
                  <a:solidFill>
                    <a:srgbClr val="FFFF66"/>
                  </a:solidFill>
                  <a:effectLst>
                    <a:outerShdw blurRad="38100" dist="38100" dir="2700000" algn="tl">
                      <a:srgbClr val="000000"/>
                    </a:outerShdw>
                  </a:effectLst>
                  <a:latin typeface="Bookman Old Style" panose="02050604050505020204" pitchFamily="18" charset="0"/>
                </a:rPr>
                <a:t>30</a:t>
              </a:r>
              <a:endParaRPr lang="en-US" altLang="en-US" sz="1600" b="1">
                <a:solidFill>
                  <a:srgbClr val="FFFF66"/>
                </a:solidFill>
                <a:effectLst>
                  <a:outerShdw blurRad="38100" dist="38100" dir="2700000" algn="tl">
                    <a:srgbClr val="000000"/>
                  </a:outerShdw>
                </a:effectLst>
                <a:latin typeface="Bookman Old Style" panose="02050604050505020204" pitchFamily="18" charset="0"/>
              </a:endParaRPr>
            </a:p>
          </p:txBody>
        </p:sp>
        <p:sp>
          <p:nvSpPr>
            <p:cNvPr id="47211" name="Rectangle 107">
              <a:extLst>
                <a:ext uri="{FF2B5EF4-FFF2-40B4-BE49-F238E27FC236}">
                  <a16:creationId xmlns:a16="http://schemas.microsoft.com/office/drawing/2014/main" id="{DDA4E726-1CE6-0370-449B-702FDB2C928B}"/>
                </a:ext>
              </a:extLst>
            </p:cNvPr>
            <p:cNvSpPr>
              <a:spLocks noChangeArrowheads="1"/>
            </p:cNvSpPr>
            <p:nvPr/>
          </p:nvSpPr>
          <p:spPr bwMode="auto">
            <a:xfrm>
              <a:off x="3808" y="3117"/>
              <a:ext cx="263"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212" name="Rectangle 108">
              <a:extLst>
                <a:ext uri="{FF2B5EF4-FFF2-40B4-BE49-F238E27FC236}">
                  <a16:creationId xmlns:a16="http://schemas.microsoft.com/office/drawing/2014/main" id="{6D0F2426-AE87-15D4-C6A0-B6325C5669ED}"/>
                </a:ext>
              </a:extLst>
            </p:cNvPr>
            <p:cNvSpPr>
              <a:spLocks noChangeArrowheads="1"/>
            </p:cNvSpPr>
            <p:nvPr/>
          </p:nvSpPr>
          <p:spPr bwMode="auto">
            <a:xfrm>
              <a:off x="3870" y="3148"/>
              <a:ext cx="149"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b="1">
                  <a:solidFill>
                    <a:srgbClr val="FFFF66"/>
                  </a:solidFill>
                  <a:effectLst>
                    <a:outerShdw blurRad="38100" dist="38100" dir="2700000" algn="tl">
                      <a:srgbClr val="000000"/>
                    </a:outerShdw>
                  </a:effectLst>
                  <a:latin typeface="Bookman Old Style" panose="02050604050505020204" pitchFamily="18" charset="0"/>
                </a:rPr>
                <a:t>35</a:t>
              </a:r>
              <a:endParaRPr lang="en-US" altLang="en-US" sz="1600" b="1">
                <a:solidFill>
                  <a:srgbClr val="FFFF66"/>
                </a:solidFill>
                <a:effectLst>
                  <a:outerShdw blurRad="38100" dist="38100" dir="2700000" algn="tl">
                    <a:srgbClr val="000000"/>
                  </a:outerShdw>
                </a:effectLst>
                <a:latin typeface="Bookman Old Style" panose="02050604050505020204" pitchFamily="18" charset="0"/>
              </a:endParaRPr>
            </a:p>
          </p:txBody>
        </p:sp>
        <p:sp>
          <p:nvSpPr>
            <p:cNvPr id="47213" name="Rectangle 109">
              <a:extLst>
                <a:ext uri="{FF2B5EF4-FFF2-40B4-BE49-F238E27FC236}">
                  <a16:creationId xmlns:a16="http://schemas.microsoft.com/office/drawing/2014/main" id="{71837C43-63A0-F58C-DFD0-563CD06D9DB7}"/>
                </a:ext>
              </a:extLst>
            </p:cNvPr>
            <p:cNvSpPr>
              <a:spLocks noChangeArrowheads="1"/>
            </p:cNvSpPr>
            <p:nvPr/>
          </p:nvSpPr>
          <p:spPr bwMode="auto">
            <a:xfrm>
              <a:off x="4278" y="3117"/>
              <a:ext cx="263"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214" name="Rectangle 110">
              <a:extLst>
                <a:ext uri="{FF2B5EF4-FFF2-40B4-BE49-F238E27FC236}">
                  <a16:creationId xmlns:a16="http://schemas.microsoft.com/office/drawing/2014/main" id="{43E9F1E9-F6A8-4C02-70B6-BC2D89704910}"/>
                </a:ext>
              </a:extLst>
            </p:cNvPr>
            <p:cNvSpPr>
              <a:spLocks noChangeArrowheads="1"/>
            </p:cNvSpPr>
            <p:nvPr/>
          </p:nvSpPr>
          <p:spPr bwMode="auto">
            <a:xfrm>
              <a:off x="4340" y="3148"/>
              <a:ext cx="149"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b="1">
                  <a:solidFill>
                    <a:srgbClr val="FFFF66"/>
                  </a:solidFill>
                  <a:effectLst>
                    <a:outerShdw blurRad="38100" dist="38100" dir="2700000" algn="tl">
                      <a:srgbClr val="000000"/>
                    </a:outerShdw>
                  </a:effectLst>
                  <a:latin typeface="Bookman Old Style" panose="02050604050505020204" pitchFamily="18" charset="0"/>
                </a:rPr>
                <a:t>40</a:t>
              </a:r>
              <a:endParaRPr lang="en-US" altLang="en-US" sz="1600" b="1">
                <a:solidFill>
                  <a:srgbClr val="FFFF66"/>
                </a:solidFill>
                <a:effectLst>
                  <a:outerShdw blurRad="38100" dist="38100" dir="2700000" algn="tl">
                    <a:srgbClr val="000000"/>
                  </a:outerShdw>
                </a:effectLst>
                <a:latin typeface="Bookman Old Style" panose="02050604050505020204" pitchFamily="18" charset="0"/>
              </a:endParaRPr>
            </a:p>
          </p:txBody>
        </p:sp>
        <p:sp>
          <p:nvSpPr>
            <p:cNvPr id="47215" name="Rectangle 111">
              <a:extLst>
                <a:ext uri="{FF2B5EF4-FFF2-40B4-BE49-F238E27FC236}">
                  <a16:creationId xmlns:a16="http://schemas.microsoft.com/office/drawing/2014/main" id="{410449E0-678B-0710-4CD3-FAD178903246}"/>
                </a:ext>
              </a:extLst>
            </p:cNvPr>
            <p:cNvSpPr>
              <a:spLocks noChangeArrowheads="1"/>
            </p:cNvSpPr>
            <p:nvPr/>
          </p:nvSpPr>
          <p:spPr bwMode="auto">
            <a:xfrm>
              <a:off x="4667" y="3117"/>
              <a:ext cx="263"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216" name="Rectangle 112">
              <a:extLst>
                <a:ext uri="{FF2B5EF4-FFF2-40B4-BE49-F238E27FC236}">
                  <a16:creationId xmlns:a16="http://schemas.microsoft.com/office/drawing/2014/main" id="{E855A128-DE58-5050-4798-C50AF1550E55}"/>
                </a:ext>
              </a:extLst>
            </p:cNvPr>
            <p:cNvSpPr>
              <a:spLocks noChangeArrowheads="1"/>
            </p:cNvSpPr>
            <p:nvPr/>
          </p:nvSpPr>
          <p:spPr bwMode="auto">
            <a:xfrm>
              <a:off x="4729" y="3148"/>
              <a:ext cx="149"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b="1">
                  <a:solidFill>
                    <a:srgbClr val="FFFF66"/>
                  </a:solidFill>
                  <a:effectLst>
                    <a:outerShdw blurRad="38100" dist="38100" dir="2700000" algn="tl">
                      <a:srgbClr val="000000"/>
                    </a:outerShdw>
                  </a:effectLst>
                  <a:latin typeface="Bookman Old Style" panose="02050604050505020204" pitchFamily="18" charset="0"/>
                </a:rPr>
                <a:t>45</a:t>
              </a:r>
              <a:endParaRPr lang="en-US" altLang="en-US" sz="1600" b="1">
                <a:solidFill>
                  <a:srgbClr val="FFFF66"/>
                </a:solidFill>
                <a:effectLst>
                  <a:outerShdw blurRad="38100" dist="38100" dir="2700000" algn="tl">
                    <a:srgbClr val="000000"/>
                  </a:outerShdw>
                </a:effectLst>
                <a:latin typeface="Bookman Old Style" panose="02050604050505020204" pitchFamily="18" charset="0"/>
              </a:endParaRPr>
            </a:p>
          </p:txBody>
        </p:sp>
        <p:sp>
          <p:nvSpPr>
            <p:cNvPr id="47217" name="Rectangle 113">
              <a:extLst>
                <a:ext uri="{FF2B5EF4-FFF2-40B4-BE49-F238E27FC236}">
                  <a16:creationId xmlns:a16="http://schemas.microsoft.com/office/drawing/2014/main" id="{FE943D3A-2685-BB8F-4CC2-6FD9E1C10596}"/>
                </a:ext>
              </a:extLst>
            </p:cNvPr>
            <p:cNvSpPr>
              <a:spLocks noChangeArrowheads="1"/>
            </p:cNvSpPr>
            <p:nvPr/>
          </p:nvSpPr>
          <p:spPr bwMode="auto">
            <a:xfrm>
              <a:off x="2577" y="3263"/>
              <a:ext cx="727"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218" name="Rectangle 114">
              <a:extLst>
                <a:ext uri="{FF2B5EF4-FFF2-40B4-BE49-F238E27FC236}">
                  <a16:creationId xmlns:a16="http://schemas.microsoft.com/office/drawing/2014/main" id="{471EB014-7768-AB45-98AC-11E963736535}"/>
                </a:ext>
              </a:extLst>
            </p:cNvPr>
            <p:cNvSpPr>
              <a:spLocks noChangeArrowheads="1"/>
            </p:cNvSpPr>
            <p:nvPr/>
          </p:nvSpPr>
          <p:spPr bwMode="auto">
            <a:xfrm>
              <a:off x="2639" y="3295"/>
              <a:ext cx="57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b="1">
                  <a:solidFill>
                    <a:srgbClr val="FFFF66"/>
                  </a:solidFill>
                  <a:effectLst>
                    <a:outerShdw blurRad="38100" dist="38100" dir="2700000" algn="tl">
                      <a:srgbClr val="000000"/>
                    </a:outerShdw>
                  </a:effectLst>
                  <a:latin typeface="Bookman Old Style" panose="02050604050505020204" pitchFamily="18" charset="0"/>
                </a:rPr>
                <a:t>Time [ms]</a:t>
              </a:r>
              <a:endParaRPr lang="en-US" altLang="en-US" sz="1600" b="1">
                <a:solidFill>
                  <a:srgbClr val="FFFF66"/>
                </a:solidFill>
                <a:effectLst>
                  <a:outerShdw blurRad="38100" dist="38100" dir="2700000" algn="tl">
                    <a:srgbClr val="000000"/>
                  </a:outerShdw>
                </a:effectLst>
                <a:latin typeface="Bookman Old Style" panose="02050604050505020204" pitchFamily="18" charset="0"/>
              </a:endParaRPr>
            </a:p>
          </p:txBody>
        </p:sp>
      </p:grpSp>
      <p:sp>
        <p:nvSpPr>
          <p:cNvPr id="47219" name="Freeform 115">
            <a:extLst>
              <a:ext uri="{FF2B5EF4-FFF2-40B4-BE49-F238E27FC236}">
                <a16:creationId xmlns:a16="http://schemas.microsoft.com/office/drawing/2014/main" id="{4B39A084-36EC-EDF3-7871-469F7425CCE6}"/>
              </a:ext>
            </a:extLst>
          </p:cNvPr>
          <p:cNvSpPr>
            <a:spLocks/>
          </p:cNvSpPr>
          <p:nvPr/>
        </p:nvSpPr>
        <p:spPr bwMode="auto">
          <a:xfrm>
            <a:off x="2908301" y="1516063"/>
            <a:ext cx="5635625" cy="1212850"/>
          </a:xfrm>
          <a:custGeom>
            <a:avLst/>
            <a:gdLst>
              <a:gd name="T0" fmla="*/ 91 w 3550"/>
              <a:gd name="T1" fmla="*/ 1497 h 1528"/>
              <a:gd name="T2" fmla="*/ 192 w 3550"/>
              <a:gd name="T3" fmla="*/ 1497 h 1528"/>
              <a:gd name="T4" fmla="*/ 264 w 3550"/>
              <a:gd name="T5" fmla="*/ 1497 h 1528"/>
              <a:gd name="T6" fmla="*/ 374 w 3550"/>
              <a:gd name="T7" fmla="*/ 1497 h 1528"/>
              <a:gd name="T8" fmla="*/ 486 w 3550"/>
              <a:gd name="T9" fmla="*/ 1497 h 1528"/>
              <a:gd name="T10" fmla="*/ 597 w 3550"/>
              <a:gd name="T11" fmla="*/ 1497 h 1528"/>
              <a:gd name="T12" fmla="*/ 708 w 3550"/>
              <a:gd name="T13" fmla="*/ 1497 h 1528"/>
              <a:gd name="T14" fmla="*/ 748 w 3550"/>
              <a:gd name="T15" fmla="*/ 1356 h 1528"/>
              <a:gd name="T16" fmla="*/ 779 w 3550"/>
              <a:gd name="T17" fmla="*/ 1201 h 1528"/>
              <a:gd name="T18" fmla="*/ 798 w 3550"/>
              <a:gd name="T19" fmla="*/ 1045 h 1528"/>
              <a:gd name="T20" fmla="*/ 829 w 3550"/>
              <a:gd name="T21" fmla="*/ 888 h 1528"/>
              <a:gd name="T22" fmla="*/ 850 w 3550"/>
              <a:gd name="T23" fmla="*/ 732 h 1528"/>
              <a:gd name="T24" fmla="*/ 891 w 3550"/>
              <a:gd name="T25" fmla="*/ 577 h 1528"/>
              <a:gd name="T26" fmla="*/ 921 w 3550"/>
              <a:gd name="T27" fmla="*/ 421 h 1528"/>
              <a:gd name="T28" fmla="*/ 961 w 3550"/>
              <a:gd name="T29" fmla="*/ 280 h 1528"/>
              <a:gd name="T30" fmla="*/ 1001 w 3550"/>
              <a:gd name="T31" fmla="*/ 141 h 1528"/>
              <a:gd name="T32" fmla="*/ 1023 w 3550"/>
              <a:gd name="T33" fmla="*/ 93 h 1528"/>
              <a:gd name="T34" fmla="*/ 1063 w 3550"/>
              <a:gd name="T35" fmla="*/ 16 h 1528"/>
              <a:gd name="T36" fmla="*/ 1134 w 3550"/>
              <a:gd name="T37" fmla="*/ 16 h 1528"/>
              <a:gd name="T38" fmla="*/ 1194 w 3550"/>
              <a:gd name="T39" fmla="*/ 125 h 1528"/>
              <a:gd name="T40" fmla="*/ 1233 w 3550"/>
              <a:gd name="T41" fmla="*/ 264 h 1528"/>
              <a:gd name="T42" fmla="*/ 1265 w 3550"/>
              <a:gd name="T43" fmla="*/ 389 h 1528"/>
              <a:gd name="T44" fmla="*/ 1296 w 3550"/>
              <a:gd name="T45" fmla="*/ 545 h 1528"/>
              <a:gd name="T46" fmla="*/ 1326 w 3550"/>
              <a:gd name="T47" fmla="*/ 686 h 1528"/>
              <a:gd name="T48" fmla="*/ 1356 w 3550"/>
              <a:gd name="T49" fmla="*/ 841 h 1528"/>
              <a:gd name="T50" fmla="*/ 1376 w 3550"/>
              <a:gd name="T51" fmla="*/ 997 h 1528"/>
              <a:gd name="T52" fmla="*/ 1396 w 3550"/>
              <a:gd name="T53" fmla="*/ 1154 h 1528"/>
              <a:gd name="T54" fmla="*/ 1426 w 3550"/>
              <a:gd name="T55" fmla="*/ 1372 h 1528"/>
              <a:gd name="T56" fmla="*/ 1456 w 3550"/>
              <a:gd name="T57" fmla="*/ 1512 h 1528"/>
              <a:gd name="T58" fmla="*/ 1498 w 3550"/>
              <a:gd name="T59" fmla="*/ 1512 h 1528"/>
              <a:gd name="T60" fmla="*/ 1548 w 3550"/>
              <a:gd name="T61" fmla="*/ 1512 h 1528"/>
              <a:gd name="T62" fmla="*/ 1599 w 3550"/>
              <a:gd name="T63" fmla="*/ 1512 h 1528"/>
              <a:gd name="T64" fmla="*/ 1660 w 3550"/>
              <a:gd name="T65" fmla="*/ 1512 h 1528"/>
              <a:gd name="T66" fmla="*/ 1710 w 3550"/>
              <a:gd name="T67" fmla="*/ 1512 h 1528"/>
              <a:gd name="T68" fmla="*/ 1761 w 3550"/>
              <a:gd name="T69" fmla="*/ 1497 h 1528"/>
              <a:gd name="T70" fmla="*/ 1810 w 3550"/>
              <a:gd name="T71" fmla="*/ 1512 h 1528"/>
              <a:gd name="T72" fmla="*/ 1872 w 3550"/>
              <a:gd name="T73" fmla="*/ 1512 h 1528"/>
              <a:gd name="T74" fmla="*/ 1931 w 3550"/>
              <a:gd name="T75" fmla="*/ 1512 h 1528"/>
              <a:gd name="T76" fmla="*/ 1971 w 3550"/>
              <a:gd name="T77" fmla="*/ 1497 h 1528"/>
              <a:gd name="T78" fmla="*/ 2012 w 3550"/>
              <a:gd name="T79" fmla="*/ 1512 h 1528"/>
              <a:gd name="T80" fmla="*/ 2031 w 3550"/>
              <a:gd name="T81" fmla="*/ 1512 h 1528"/>
              <a:gd name="T82" fmla="*/ 2072 w 3550"/>
              <a:gd name="T83" fmla="*/ 1512 h 1528"/>
              <a:gd name="T84" fmla="*/ 2113 w 3550"/>
              <a:gd name="T85" fmla="*/ 1497 h 1528"/>
              <a:gd name="T86" fmla="*/ 2154 w 3550"/>
              <a:gd name="T87" fmla="*/ 1512 h 1528"/>
              <a:gd name="T88" fmla="*/ 2204 w 3550"/>
              <a:gd name="T89" fmla="*/ 1512 h 1528"/>
              <a:gd name="T90" fmla="*/ 2264 w 3550"/>
              <a:gd name="T91" fmla="*/ 1512 h 1528"/>
              <a:gd name="T92" fmla="*/ 2335 w 3550"/>
              <a:gd name="T93" fmla="*/ 1512 h 1528"/>
              <a:gd name="T94" fmla="*/ 2436 w 3550"/>
              <a:gd name="T95" fmla="*/ 1512 h 1528"/>
              <a:gd name="T96" fmla="*/ 2538 w 3550"/>
              <a:gd name="T97" fmla="*/ 1512 h 1528"/>
              <a:gd name="T98" fmla="*/ 2589 w 3550"/>
              <a:gd name="T99" fmla="*/ 1497 h 1528"/>
              <a:gd name="T100" fmla="*/ 2669 w 3550"/>
              <a:gd name="T101" fmla="*/ 1512 h 1528"/>
              <a:gd name="T102" fmla="*/ 2781 w 3550"/>
              <a:gd name="T103" fmla="*/ 1512 h 1528"/>
              <a:gd name="T104" fmla="*/ 2871 w 3550"/>
              <a:gd name="T105" fmla="*/ 1512 h 1528"/>
              <a:gd name="T106" fmla="*/ 2962 w 3550"/>
              <a:gd name="T107" fmla="*/ 1512 h 1528"/>
              <a:gd name="T108" fmla="*/ 3074 w 3550"/>
              <a:gd name="T109" fmla="*/ 1512 h 1528"/>
              <a:gd name="T110" fmla="*/ 3165 w 3550"/>
              <a:gd name="T111" fmla="*/ 1512 h 1528"/>
              <a:gd name="T112" fmla="*/ 3246 w 3550"/>
              <a:gd name="T113" fmla="*/ 1512 h 1528"/>
              <a:gd name="T114" fmla="*/ 3296 w 3550"/>
              <a:gd name="T115" fmla="*/ 1497 h 1528"/>
              <a:gd name="T116" fmla="*/ 3348 w 3550"/>
              <a:gd name="T117" fmla="*/ 1497 h 1528"/>
              <a:gd name="T118" fmla="*/ 3378 w 3550"/>
              <a:gd name="T119" fmla="*/ 1497 h 1528"/>
              <a:gd name="T120" fmla="*/ 3408 w 3550"/>
              <a:gd name="T121" fmla="*/ 1497 h 1528"/>
              <a:gd name="T122" fmla="*/ 3448 w 3550"/>
              <a:gd name="T123" fmla="*/ 1497 h 1528"/>
              <a:gd name="T124" fmla="*/ 3519 w 3550"/>
              <a:gd name="T125" fmla="*/ 1512 h 1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550" h="1528">
                <a:moveTo>
                  <a:pt x="0" y="1497"/>
                </a:moveTo>
                <a:lnTo>
                  <a:pt x="10" y="1497"/>
                </a:lnTo>
                <a:lnTo>
                  <a:pt x="21" y="1497"/>
                </a:lnTo>
                <a:lnTo>
                  <a:pt x="31" y="1497"/>
                </a:lnTo>
                <a:lnTo>
                  <a:pt x="40" y="1512"/>
                </a:lnTo>
                <a:lnTo>
                  <a:pt x="40" y="1497"/>
                </a:lnTo>
                <a:lnTo>
                  <a:pt x="51" y="1497"/>
                </a:lnTo>
                <a:lnTo>
                  <a:pt x="61" y="1497"/>
                </a:lnTo>
                <a:lnTo>
                  <a:pt x="71" y="1497"/>
                </a:lnTo>
                <a:lnTo>
                  <a:pt x="81" y="1497"/>
                </a:lnTo>
                <a:lnTo>
                  <a:pt x="91" y="1497"/>
                </a:lnTo>
                <a:lnTo>
                  <a:pt x="91" y="1512"/>
                </a:lnTo>
                <a:lnTo>
                  <a:pt x="101" y="1497"/>
                </a:lnTo>
                <a:lnTo>
                  <a:pt x="111" y="1497"/>
                </a:lnTo>
                <a:lnTo>
                  <a:pt x="121" y="1497"/>
                </a:lnTo>
                <a:lnTo>
                  <a:pt x="132" y="1497"/>
                </a:lnTo>
                <a:lnTo>
                  <a:pt x="141" y="1497"/>
                </a:lnTo>
                <a:lnTo>
                  <a:pt x="152" y="1497"/>
                </a:lnTo>
                <a:lnTo>
                  <a:pt x="162" y="1497"/>
                </a:lnTo>
                <a:lnTo>
                  <a:pt x="171" y="1497"/>
                </a:lnTo>
                <a:lnTo>
                  <a:pt x="182" y="1497"/>
                </a:lnTo>
                <a:lnTo>
                  <a:pt x="192" y="1497"/>
                </a:lnTo>
                <a:lnTo>
                  <a:pt x="201" y="1497"/>
                </a:lnTo>
                <a:lnTo>
                  <a:pt x="201" y="1512"/>
                </a:lnTo>
                <a:lnTo>
                  <a:pt x="201" y="1497"/>
                </a:lnTo>
                <a:lnTo>
                  <a:pt x="213" y="1497"/>
                </a:lnTo>
                <a:lnTo>
                  <a:pt x="223" y="1497"/>
                </a:lnTo>
                <a:lnTo>
                  <a:pt x="223" y="1512"/>
                </a:lnTo>
                <a:lnTo>
                  <a:pt x="223" y="1497"/>
                </a:lnTo>
                <a:lnTo>
                  <a:pt x="234" y="1497"/>
                </a:lnTo>
                <a:lnTo>
                  <a:pt x="243" y="1497"/>
                </a:lnTo>
                <a:lnTo>
                  <a:pt x="253" y="1497"/>
                </a:lnTo>
                <a:lnTo>
                  <a:pt x="264" y="1497"/>
                </a:lnTo>
                <a:lnTo>
                  <a:pt x="273" y="1497"/>
                </a:lnTo>
                <a:lnTo>
                  <a:pt x="283" y="1497"/>
                </a:lnTo>
                <a:lnTo>
                  <a:pt x="294" y="1497"/>
                </a:lnTo>
                <a:lnTo>
                  <a:pt x="303" y="1497"/>
                </a:lnTo>
                <a:lnTo>
                  <a:pt x="314" y="1497"/>
                </a:lnTo>
                <a:lnTo>
                  <a:pt x="324" y="1497"/>
                </a:lnTo>
                <a:lnTo>
                  <a:pt x="333" y="1497"/>
                </a:lnTo>
                <a:lnTo>
                  <a:pt x="344" y="1497"/>
                </a:lnTo>
                <a:lnTo>
                  <a:pt x="354" y="1497"/>
                </a:lnTo>
                <a:lnTo>
                  <a:pt x="363" y="1497"/>
                </a:lnTo>
                <a:lnTo>
                  <a:pt x="374" y="1497"/>
                </a:lnTo>
                <a:lnTo>
                  <a:pt x="384" y="1497"/>
                </a:lnTo>
                <a:lnTo>
                  <a:pt x="394" y="1497"/>
                </a:lnTo>
                <a:lnTo>
                  <a:pt x="404" y="1497"/>
                </a:lnTo>
                <a:lnTo>
                  <a:pt x="414" y="1497"/>
                </a:lnTo>
                <a:lnTo>
                  <a:pt x="426" y="1497"/>
                </a:lnTo>
                <a:lnTo>
                  <a:pt x="435" y="1497"/>
                </a:lnTo>
                <a:lnTo>
                  <a:pt x="445" y="1497"/>
                </a:lnTo>
                <a:lnTo>
                  <a:pt x="456" y="1497"/>
                </a:lnTo>
                <a:lnTo>
                  <a:pt x="466" y="1497"/>
                </a:lnTo>
                <a:lnTo>
                  <a:pt x="475" y="1497"/>
                </a:lnTo>
                <a:lnTo>
                  <a:pt x="486" y="1497"/>
                </a:lnTo>
                <a:lnTo>
                  <a:pt x="496" y="1497"/>
                </a:lnTo>
                <a:lnTo>
                  <a:pt x="506" y="1497"/>
                </a:lnTo>
                <a:lnTo>
                  <a:pt x="516" y="1497"/>
                </a:lnTo>
                <a:lnTo>
                  <a:pt x="526" y="1497"/>
                </a:lnTo>
                <a:lnTo>
                  <a:pt x="536" y="1497"/>
                </a:lnTo>
                <a:lnTo>
                  <a:pt x="546" y="1497"/>
                </a:lnTo>
                <a:lnTo>
                  <a:pt x="556" y="1497"/>
                </a:lnTo>
                <a:lnTo>
                  <a:pt x="566" y="1497"/>
                </a:lnTo>
                <a:lnTo>
                  <a:pt x="576" y="1497"/>
                </a:lnTo>
                <a:lnTo>
                  <a:pt x="587" y="1497"/>
                </a:lnTo>
                <a:lnTo>
                  <a:pt x="597" y="1497"/>
                </a:lnTo>
                <a:lnTo>
                  <a:pt x="606" y="1497"/>
                </a:lnTo>
                <a:lnTo>
                  <a:pt x="618" y="1497"/>
                </a:lnTo>
                <a:lnTo>
                  <a:pt x="628" y="1497"/>
                </a:lnTo>
                <a:lnTo>
                  <a:pt x="637" y="1497"/>
                </a:lnTo>
                <a:lnTo>
                  <a:pt x="648" y="1497"/>
                </a:lnTo>
                <a:lnTo>
                  <a:pt x="658" y="1497"/>
                </a:lnTo>
                <a:lnTo>
                  <a:pt x="668" y="1497"/>
                </a:lnTo>
                <a:lnTo>
                  <a:pt x="678" y="1497"/>
                </a:lnTo>
                <a:lnTo>
                  <a:pt x="688" y="1497"/>
                </a:lnTo>
                <a:lnTo>
                  <a:pt x="699" y="1497"/>
                </a:lnTo>
                <a:lnTo>
                  <a:pt x="708" y="1497"/>
                </a:lnTo>
                <a:lnTo>
                  <a:pt x="718" y="1497"/>
                </a:lnTo>
                <a:lnTo>
                  <a:pt x="729" y="1497"/>
                </a:lnTo>
                <a:lnTo>
                  <a:pt x="729" y="1340"/>
                </a:lnTo>
                <a:lnTo>
                  <a:pt x="729" y="1481"/>
                </a:lnTo>
                <a:lnTo>
                  <a:pt x="729" y="1449"/>
                </a:lnTo>
                <a:lnTo>
                  <a:pt x="738" y="1435"/>
                </a:lnTo>
                <a:lnTo>
                  <a:pt x="738" y="1419"/>
                </a:lnTo>
                <a:lnTo>
                  <a:pt x="738" y="1403"/>
                </a:lnTo>
                <a:lnTo>
                  <a:pt x="738" y="1387"/>
                </a:lnTo>
                <a:lnTo>
                  <a:pt x="748" y="1372"/>
                </a:lnTo>
                <a:lnTo>
                  <a:pt x="748" y="1356"/>
                </a:lnTo>
                <a:lnTo>
                  <a:pt x="748" y="1340"/>
                </a:lnTo>
                <a:lnTo>
                  <a:pt x="759" y="1326"/>
                </a:lnTo>
                <a:lnTo>
                  <a:pt x="759" y="1310"/>
                </a:lnTo>
                <a:lnTo>
                  <a:pt x="759" y="1294"/>
                </a:lnTo>
                <a:lnTo>
                  <a:pt x="759" y="1278"/>
                </a:lnTo>
                <a:lnTo>
                  <a:pt x="759" y="1263"/>
                </a:lnTo>
                <a:lnTo>
                  <a:pt x="768" y="1263"/>
                </a:lnTo>
                <a:lnTo>
                  <a:pt x="768" y="1247"/>
                </a:lnTo>
                <a:lnTo>
                  <a:pt x="768" y="1231"/>
                </a:lnTo>
                <a:lnTo>
                  <a:pt x="768" y="1217"/>
                </a:lnTo>
                <a:lnTo>
                  <a:pt x="779" y="1201"/>
                </a:lnTo>
                <a:lnTo>
                  <a:pt x="779" y="1185"/>
                </a:lnTo>
                <a:lnTo>
                  <a:pt x="779" y="1168"/>
                </a:lnTo>
                <a:lnTo>
                  <a:pt x="779" y="1154"/>
                </a:lnTo>
                <a:lnTo>
                  <a:pt x="789" y="1138"/>
                </a:lnTo>
                <a:lnTo>
                  <a:pt x="789" y="1122"/>
                </a:lnTo>
                <a:lnTo>
                  <a:pt x="789" y="1106"/>
                </a:lnTo>
                <a:lnTo>
                  <a:pt x="789" y="1092"/>
                </a:lnTo>
                <a:lnTo>
                  <a:pt x="798" y="1092"/>
                </a:lnTo>
                <a:lnTo>
                  <a:pt x="798" y="1076"/>
                </a:lnTo>
                <a:lnTo>
                  <a:pt x="798" y="1059"/>
                </a:lnTo>
                <a:lnTo>
                  <a:pt x="798" y="1045"/>
                </a:lnTo>
                <a:lnTo>
                  <a:pt x="798" y="1029"/>
                </a:lnTo>
                <a:lnTo>
                  <a:pt x="809" y="1013"/>
                </a:lnTo>
                <a:lnTo>
                  <a:pt x="809" y="997"/>
                </a:lnTo>
                <a:lnTo>
                  <a:pt x="809" y="983"/>
                </a:lnTo>
                <a:lnTo>
                  <a:pt x="809" y="967"/>
                </a:lnTo>
                <a:lnTo>
                  <a:pt x="819" y="950"/>
                </a:lnTo>
                <a:lnTo>
                  <a:pt x="819" y="934"/>
                </a:lnTo>
                <a:lnTo>
                  <a:pt x="819" y="920"/>
                </a:lnTo>
                <a:lnTo>
                  <a:pt x="819" y="904"/>
                </a:lnTo>
                <a:lnTo>
                  <a:pt x="829" y="904"/>
                </a:lnTo>
                <a:lnTo>
                  <a:pt x="829" y="888"/>
                </a:lnTo>
                <a:lnTo>
                  <a:pt x="829" y="874"/>
                </a:lnTo>
                <a:lnTo>
                  <a:pt x="829" y="857"/>
                </a:lnTo>
                <a:lnTo>
                  <a:pt x="840" y="857"/>
                </a:lnTo>
                <a:lnTo>
                  <a:pt x="840" y="841"/>
                </a:lnTo>
                <a:lnTo>
                  <a:pt x="840" y="825"/>
                </a:lnTo>
                <a:lnTo>
                  <a:pt x="840" y="811"/>
                </a:lnTo>
                <a:lnTo>
                  <a:pt x="850" y="795"/>
                </a:lnTo>
                <a:lnTo>
                  <a:pt x="850" y="779"/>
                </a:lnTo>
                <a:lnTo>
                  <a:pt x="850" y="765"/>
                </a:lnTo>
                <a:lnTo>
                  <a:pt x="850" y="748"/>
                </a:lnTo>
                <a:lnTo>
                  <a:pt x="850" y="732"/>
                </a:lnTo>
                <a:lnTo>
                  <a:pt x="861" y="732"/>
                </a:lnTo>
                <a:lnTo>
                  <a:pt x="861" y="716"/>
                </a:lnTo>
                <a:lnTo>
                  <a:pt x="861" y="702"/>
                </a:lnTo>
                <a:lnTo>
                  <a:pt x="870" y="686"/>
                </a:lnTo>
                <a:lnTo>
                  <a:pt x="870" y="670"/>
                </a:lnTo>
                <a:lnTo>
                  <a:pt x="870" y="654"/>
                </a:lnTo>
                <a:lnTo>
                  <a:pt x="880" y="639"/>
                </a:lnTo>
                <a:lnTo>
                  <a:pt x="880" y="623"/>
                </a:lnTo>
                <a:lnTo>
                  <a:pt x="880" y="607"/>
                </a:lnTo>
                <a:lnTo>
                  <a:pt x="880" y="593"/>
                </a:lnTo>
                <a:lnTo>
                  <a:pt x="891" y="577"/>
                </a:lnTo>
                <a:lnTo>
                  <a:pt x="891" y="561"/>
                </a:lnTo>
                <a:lnTo>
                  <a:pt x="891" y="545"/>
                </a:lnTo>
                <a:lnTo>
                  <a:pt x="900" y="530"/>
                </a:lnTo>
                <a:lnTo>
                  <a:pt x="900" y="514"/>
                </a:lnTo>
                <a:lnTo>
                  <a:pt x="900" y="498"/>
                </a:lnTo>
                <a:lnTo>
                  <a:pt x="910" y="482"/>
                </a:lnTo>
                <a:lnTo>
                  <a:pt x="910" y="468"/>
                </a:lnTo>
                <a:lnTo>
                  <a:pt x="910" y="452"/>
                </a:lnTo>
                <a:lnTo>
                  <a:pt x="921" y="452"/>
                </a:lnTo>
                <a:lnTo>
                  <a:pt x="921" y="436"/>
                </a:lnTo>
                <a:lnTo>
                  <a:pt x="921" y="421"/>
                </a:lnTo>
                <a:lnTo>
                  <a:pt x="921" y="405"/>
                </a:lnTo>
                <a:lnTo>
                  <a:pt x="931" y="389"/>
                </a:lnTo>
                <a:lnTo>
                  <a:pt x="931" y="373"/>
                </a:lnTo>
                <a:lnTo>
                  <a:pt x="931" y="359"/>
                </a:lnTo>
                <a:lnTo>
                  <a:pt x="941" y="343"/>
                </a:lnTo>
                <a:lnTo>
                  <a:pt x="941" y="327"/>
                </a:lnTo>
                <a:lnTo>
                  <a:pt x="941" y="311"/>
                </a:lnTo>
                <a:lnTo>
                  <a:pt x="951" y="311"/>
                </a:lnTo>
                <a:lnTo>
                  <a:pt x="951" y="296"/>
                </a:lnTo>
                <a:lnTo>
                  <a:pt x="951" y="280"/>
                </a:lnTo>
                <a:lnTo>
                  <a:pt x="961" y="280"/>
                </a:lnTo>
                <a:lnTo>
                  <a:pt x="961" y="264"/>
                </a:lnTo>
                <a:lnTo>
                  <a:pt x="961" y="250"/>
                </a:lnTo>
                <a:lnTo>
                  <a:pt x="971" y="234"/>
                </a:lnTo>
                <a:lnTo>
                  <a:pt x="971" y="218"/>
                </a:lnTo>
                <a:lnTo>
                  <a:pt x="971" y="202"/>
                </a:lnTo>
                <a:lnTo>
                  <a:pt x="981" y="202"/>
                </a:lnTo>
                <a:lnTo>
                  <a:pt x="981" y="187"/>
                </a:lnTo>
                <a:lnTo>
                  <a:pt x="981" y="171"/>
                </a:lnTo>
                <a:lnTo>
                  <a:pt x="991" y="171"/>
                </a:lnTo>
                <a:lnTo>
                  <a:pt x="991" y="155"/>
                </a:lnTo>
                <a:lnTo>
                  <a:pt x="1001" y="141"/>
                </a:lnTo>
                <a:lnTo>
                  <a:pt x="1001" y="125"/>
                </a:lnTo>
                <a:lnTo>
                  <a:pt x="1011" y="125"/>
                </a:lnTo>
                <a:lnTo>
                  <a:pt x="1011" y="109"/>
                </a:lnTo>
                <a:lnTo>
                  <a:pt x="1011" y="93"/>
                </a:lnTo>
                <a:lnTo>
                  <a:pt x="1011" y="109"/>
                </a:lnTo>
                <a:lnTo>
                  <a:pt x="1011" y="93"/>
                </a:lnTo>
                <a:lnTo>
                  <a:pt x="1023" y="78"/>
                </a:lnTo>
                <a:lnTo>
                  <a:pt x="1023" y="93"/>
                </a:lnTo>
                <a:lnTo>
                  <a:pt x="1023" y="78"/>
                </a:lnTo>
                <a:lnTo>
                  <a:pt x="1023" y="46"/>
                </a:lnTo>
                <a:lnTo>
                  <a:pt x="1023" y="93"/>
                </a:lnTo>
                <a:lnTo>
                  <a:pt x="1023" y="141"/>
                </a:lnTo>
                <a:lnTo>
                  <a:pt x="1033" y="93"/>
                </a:lnTo>
                <a:lnTo>
                  <a:pt x="1033" y="78"/>
                </a:lnTo>
                <a:lnTo>
                  <a:pt x="1033" y="62"/>
                </a:lnTo>
                <a:lnTo>
                  <a:pt x="1042" y="62"/>
                </a:lnTo>
                <a:lnTo>
                  <a:pt x="1042" y="46"/>
                </a:lnTo>
                <a:lnTo>
                  <a:pt x="1042" y="30"/>
                </a:lnTo>
                <a:lnTo>
                  <a:pt x="1053" y="46"/>
                </a:lnTo>
                <a:lnTo>
                  <a:pt x="1053" y="30"/>
                </a:lnTo>
                <a:lnTo>
                  <a:pt x="1063" y="30"/>
                </a:lnTo>
                <a:lnTo>
                  <a:pt x="1063" y="16"/>
                </a:lnTo>
                <a:lnTo>
                  <a:pt x="1063" y="30"/>
                </a:lnTo>
                <a:lnTo>
                  <a:pt x="1063" y="16"/>
                </a:lnTo>
                <a:lnTo>
                  <a:pt x="1072" y="16"/>
                </a:lnTo>
                <a:lnTo>
                  <a:pt x="1083" y="16"/>
                </a:lnTo>
                <a:lnTo>
                  <a:pt x="1083" y="0"/>
                </a:lnTo>
                <a:lnTo>
                  <a:pt x="1083" y="16"/>
                </a:lnTo>
                <a:lnTo>
                  <a:pt x="1093" y="0"/>
                </a:lnTo>
                <a:lnTo>
                  <a:pt x="1102" y="0"/>
                </a:lnTo>
                <a:lnTo>
                  <a:pt x="1113" y="16"/>
                </a:lnTo>
                <a:lnTo>
                  <a:pt x="1123" y="16"/>
                </a:lnTo>
                <a:lnTo>
                  <a:pt x="1134" y="16"/>
                </a:lnTo>
                <a:lnTo>
                  <a:pt x="1134" y="30"/>
                </a:lnTo>
                <a:lnTo>
                  <a:pt x="1143" y="30"/>
                </a:lnTo>
                <a:lnTo>
                  <a:pt x="1143" y="46"/>
                </a:lnTo>
                <a:lnTo>
                  <a:pt x="1153" y="46"/>
                </a:lnTo>
                <a:lnTo>
                  <a:pt x="1164" y="62"/>
                </a:lnTo>
                <a:lnTo>
                  <a:pt x="1173" y="78"/>
                </a:lnTo>
                <a:lnTo>
                  <a:pt x="1173" y="93"/>
                </a:lnTo>
                <a:lnTo>
                  <a:pt x="1183" y="109"/>
                </a:lnTo>
                <a:lnTo>
                  <a:pt x="1183" y="93"/>
                </a:lnTo>
                <a:lnTo>
                  <a:pt x="1183" y="109"/>
                </a:lnTo>
                <a:lnTo>
                  <a:pt x="1194" y="125"/>
                </a:lnTo>
                <a:lnTo>
                  <a:pt x="1194" y="141"/>
                </a:lnTo>
                <a:lnTo>
                  <a:pt x="1203" y="155"/>
                </a:lnTo>
                <a:lnTo>
                  <a:pt x="1203" y="171"/>
                </a:lnTo>
                <a:lnTo>
                  <a:pt x="1214" y="171"/>
                </a:lnTo>
                <a:lnTo>
                  <a:pt x="1214" y="187"/>
                </a:lnTo>
                <a:lnTo>
                  <a:pt x="1214" y="202"/>
                </a:lnTo>
                <a:lnTo>
                  <a:pt x="1224" y="202"/>
                </a:lnTo>
                <a:lnTo>
                  <a:pt x="1224" y="218"/>
                </a:lnTo>
                <a:lnTo>
                  <a:pt x="1224" y="234"/>
                </a:lnTo>
                <a:lnTo>
                  <a:pt x="1233" y="250"/>
                </a:lnTo>
                <a:lnTo>
                  <a:pt x="1233" y="264"/>
                </a:lnTo>
                <a:lnTo>
                  <a:pt x="1233" y="280"/>
                </a:lnTo>
                <a:lnTo>
                  <a:pt x="1245" y="280"/>
                </a:lnTo>
                <a:lnTo>
                  <a:pt x="1245" y="296"/>
                </a:lnTo>
                <a:lnTo>
                  <a:pt x="1245" y="311"/>
                </a:lnTo>
                <a:lnTo>
                  <a:pt x="1255" y="311"/>
                </a:lnTo>
                <a:lnTo>
                  <a:pt x="1255" y="343"/>
                </a:lnTo>
                <a:lnTo>
                  <a:pt x="1255" y="359"/>
                </a:lnTo>
                <a:lnTo>
                  <a:pt x="1255" y="343"/>
                </a:lnTo>
                <a:lnTo>
                  <a:pt x="1265" y="359"/>
                </a:lnTo>
                <a:lnTo>
                  <a:pt x="1265" y="373"/>
                </a:lnTo>
                <a:lnTo>
                  <a:pt x="1265" y="389"/>
                </a:lnTo>
                <a:lnTo>
                  <a:pt x="1265" y="405"/>
                </a:lnTo>
                <a:lnTo>
                  <a:pt x="1275" y="405"/>
                </a:lnTo>
                <a:lnTo>
                  <a:pt x="1275" y="421"/>
                </a:lnTo>
                <a:lnTo>
                  <a:pt x="1275" y="436"/>
                </a:lnTo>
                <a:lnTo>
                  <a:pt x="1275" y="452"/>
                </a:lnTo>
                <a:lnTo>
                  <a:pt x="1285" y="468"/>
                </a:lnTo>
                <a:lnTo>
                  <a:pt x="1285" y="482"/>
                </a:lnTo>
                <a:lnTo>
                  <a:pt x="1285" y="498"/>
                </a:lnTo>
                <a:lnTo>
                  <a:pt x="1296" y="514"/>
                </a:lnTo>
                <a:lnTo>
                  <a:pt x="1296" y="530"/>
                </a:lnTo>
                <a:lnTo>
                  <a:pt x="1296" y="545"/>
                </a:lnTo>
                <a:lnTo>
                  <a:pt x="1296" y="561"/>
                </a:lnTo>
                <a:lnTo>
                  <a:pt x="1305" y="561"/>
                </a:lnTo>
                <a:lnTo>
                  <a:pt x="1305" y="577"/>
                </a:lnTo>
                <a:lnTo>
                  <a:pt x="1305" y="593"/>
                </a:lnTo>
                <a:lnTo>
                  <a:pt x="1305" y="607"/>
                </a:lnTo>
                <a:lnTo>
                  <a:pt x="1315" y="623"/>
                </a:lnTo>
                <a:lnTo>
                  <a:pt x="1315" y="639"/>
                </a:lnTo>
                <a:lnTo>
                  <a:pt x="1315" y="654"/>
                </a:lnTo>
                <a:lnTo>
                  <a:pt x="1315" y="670"/>
                </a:lnTo>
                <a:lnTo>
                  <a:pt x="1326" y="670"/>
                </a:lnTo>
                <a:lnTo>
                  <a:pt x="1326" y="686"/>
                </a:lnTo>
                <a:lnTo>
                  <a:pt x="1326" y="702"/>
                </a:lnTo>
                <a:lnTo>
                  <a:pt x="1326" y="716"/>
                </a:lnTo>
                <a:lnTo>
                  <a:pt x="1335" y="732"/>
                </a:lnTo>
                <a:lnTo>
                  <a:pt x="1335" y="748"/>
                </a:lnTo>
                <a:lnTo>
                  <a:pt x="1335" y="765"/>
                </a:lnTo>
                <a:lnTo>
                  <a:pt x="1345" y="779"/>
                </a:lnTo>
                <a:lnTo>
                  <a:pt x="1345" y="795"/>
                </a:lnTo>
                <a:lnTo>
                  <a:pt x="1345" y="811"/>
                </a:lnTo>
                <a:lnTo>
                  <a:pt x="1345" y="825"/>
                </a:lnTo>
                <a:lnTo>
                  <a:pt x="1345" y="841"/>
                </a:lnTo>
                <a:lnTo>
                  <a:pt x="1356" y="841"/>
                </a:lnTo>
                <a:lnTo>
                  <a:pt x="1356" y="857"/>
                </a:lnTo>
                <a:lnTo>
                  <a:pt x="1356" y="874"/>
                </a:lnTo>
                <a:lnTo>
                  <a:pt x="1356" y="888"/>
                </a:lnTo>
                <a:lnTo>
                  <a:pt x="1356" y="904"/>
                </a:lnTo>
                <a:lnTo>
                  <a:pt x="1365" y="904"/>
                </a:lnTo>
                <a:lnTo>
                  <a:pt x="1365" y="920"/>
                </a:lnTo>
                <a:lnTo>
                  <a:pt x="1365" y="934"/>
                </a:lnTo>
                <a:lnTo>
                  <a:pt x="1365" y="950"/>
                </a:lnTo>
                <a:lnTo>
                  <a:pt x="1376" y="967"/>
                </a:lnTo>
                <a:lnTo>
                  <a:pt x="1376" y="983"/>
                </a:lnTo>
                <a:lnTo>
                  <a:pt x="1376" y="997"/>
                </a:lnTo>
                <a:lnTo>
                  <a:pt x="1376" y="1013"/>
                </a:lnTo>
                <a:lnTo>
                  <a:pt x="1386" y="1029"/>
                </a:lnTo>
                <a:lnTo>
                  <a:pt x="1386" y="1045"/>
                </a:lnTo>
                <a:lnTo>
                  <a:pt x="1386" y="1059"/>
                </a:lnTo>
                <a:lnTo>
                  <a:pt x="1386" y="1076"/>
                </a:lnTo>
                <a:lnTo>
                  <a:pt x="1386" y="1092"/>
                </a:lnTo>
                <a:lnTo>
                  <a:pt x="1396" y="1106"/>
                </a:lnTo>
                <a:lnTo>
                  <a:pt x="1396" y="1122"/>
                </a:lnTo>
                <a:lnTo>
                  <a:pt x="1396" y="1168"/>
                </a:lnTo>
                <a:lnTo>
                  <a:pt x="1396" y="1138"/>
                </a:lnTo>
                <a:lnTo>
                  <a:pt x="1396" y="1154"/>
                </a:lnTo>
                <a:lnTo>
                  <a:pt x="1406" y="1154"/>
                </a:lnTo>
                <a:lnTo>
                  <a:pt x="1406" y="1185"/>
                </a:lnTo>
                <a:lnTo>
                  <a:pt x="1406" y="1201"/>
                </a:lnTo>
                <a:lnTo>
                  <a:pt x="1406" y="1217"/>
                </a:lnTo>
                <a:lnTo>
                  <a:pt x="1416" y="1231"/>
                </a:lnTo>
                <a:lnTo>
                  <a:pt x="1416" y="1247"/>
                </a:lnTo>
                <a:lnTo>
                  <a:pt x="1416" y="1278"/>
                </a:lnTo>
                <a:lnTo>
                  <a:pt x="1426" y="1294"/>
                </a:lnTo>
                <a:lnTo>
                  <a:pt x="1426" y="1326"/>
                </a:lnTo>
                <a:lnTo>
                  <a:pt x="1426" y="1356"/>
                </a:lnTo>
                <a:lnTo>
                  <a:pt x="1426" y="1372"/>
                </a:lnTo>
                <a:lnTo>
                  <a:pt x="1426" y="1326"/>
                </a:lnTo>
                <a:lnTo>
                  <a:pt x="1436" y="1372"/>
                </a:lnTo>
                <a:lnTo>
                  <a:pt x="1436" y="1403"/>
                </a:lnTo>
                <a:lnTo>
                  <a:pt x="1436" y="1419"/>
                </a:lnTo>
                <a:lnTo>
                  <a:pt x="1446" y="1403"/>
                </a:lnTo>
                <a:lnTo>
                  <a:pt x="1446" y="1387"/>
                </a:lnTo>
                <a:lnTo>
                  <a:pt x="1446" y="1435"/>
                </a:lnTo>
                <a:lnTo>
                  <a:pt x="1446" y="1497"/>
                </a:lnTo>
                <a:lnTo>
                  <a:pt x="1446" y="1528"/>
                </a:lnTo>
                <a:lnTo>
                  <a:pt x="1456" y="1497"/>
                </a:lnTo>
                <a:lnTo>
                  <a:pt x="1456" y="1512"/>
                </a:lnTo>
                <a:lnTo>
                  <a:pt x="1468" y="1512"/>
                </a:lnTo>
                <a:lnTo>
                  <a:pt x="1468" y="1497"/>
                </a:lnTo>
                <a:lnTo>
                  <a:pt x="1468" y="1512"/>
                </a:lnTo>
                <a:lnTo>
                  <a:pt x="1477" y="1512"/>
                </a:lnTo>
                <a:lnTo>
                  <a:pt x="1488" y="1512"/>
                </a:lnTo>
                <a:lnTo>
                  <a:pt x="1488" y="1497"/>
                </a:lnTo>
                <a:lnTo>
                  <a:pt x="1488" y="1512"/>
                </a:lnTo>
                <a:lnTo>
                  <a:pt x="1498" y="1497"/>
                </a:lnTo>
                <a:lnTo>
                  <a:pt x="1498" y="1512"/>
                </a:lnTo>
                <a:lnTo>
                  <a:pt x="1498" y="1497"/>
                </a:lnTo>
                <a:lnTo>
                  <a:pt x="1498" y="1512"/>
                </a:lnTo>
                <a:lnTo>
                  <a:pt x="1507" y="1512"/>
                </a:lnTo>
                <a:lnTo>
                  <a:pt x="1507" y="1497"/>
                </a:lnTo>
                <a:lnTo>
                  <a:pt x="1507" y="1512"/>
                </a:lnTo>
                <a:lnTo>
                  <a:pt x="1518" y="1512"/>
                </a:lnTo>
                <a:lnTo>
                  <a:pt x="1528" y="1512"/>
                </a:lnTo>
                <a:lnTo>
                  <a:pt x="1528" y="1497"/>
                </a:lnTo>
                <a:lnTo>
                  <a:pt x="1528" y="1512"/>
                </a:lnTo>
                <a:lnTo>
                  <a:pt x="1528" y="1497"/>
                </a:lnTo>
                <a:lnTo>
                  <a:pt x="1528" y="1512"/>
                </a:lnTo>
                <a:lnTo>
                  <a:pt x="1537" y="1512"/>
                </a:lnTo>
                <a:lnTo>
                  <a:pt x="1548" y="1512"/>
                </a:lnTo>
                <a:lnTo>
                  <a:pt x="1548" y="1497"/>
                </a:lnTo>
                <a:lnTo>
                  <a:pt x="1558" y="1512"/>
                </a:lnTo>
                <a:lnTo>
                  <a:pt x="1558" y="1497"/>
                </a:lnTo>
                <a:lnTo>
                  <a:pt x="1568" y="1512"/>
                </a:lnTo>
                <a:lnTo>
                  <a:pt x="1578" y="1512"/>
                </a:lnTo>
                <a:lnTo>
                  <a:pt x="1578" y="1497"/>
                </a:lnTo>
                <a:lnTo>
                  <a:pt x="1578" y="1512"/>
                </a:lnTo>
                <a:lnTo>
                  <a:pt x="1588" y="1512"/>
                </a:lnTo>
                <a:lnTo>
                  <a:pt x="1588" y="1497"/>
                </a:lnTo>
                <a:lnTo>
                  <a:pt x="1588" y="1512"/>
                </a:lnTo>
                <a:lnTo>
                  <a:pt x="1599" y="1512"/>
                </a:lnTo>
                <a:lnTo>
                  <a:pt x="1599" y="1497"/>
                </a:lnTo>
                <a:lnTo>
                  <a:pt x="1608" y="1512"/>
                </a:lnTo>
                <a:lnTo>
                  <a:pt x="1618" y="1512"/>
                </a:lnTo>
                <a:lnTo>
                  <a:pt x="1629" y="1512"/>
                </a:lnTo>
                <a:lnTo>
                  <a:pt x="1629" y="1497"/>
                </a:lnTo>
                <a:lnTo>
                  <a:pt x="1629" y="1512"/>
                </a:lnTo>
                <a:lnTo>
                  <a:pt x="1638" y="1512"/>
                </a:lnTo>
                <a:lnTo>
                  <a:pt x="1638" y="1497"/>
                </a:lnTo>
                <a:lnTo>
                  <a:pt x="1638" y="1512"/>
                </a:lnTo>
                <a:lnTo>
                  <a:pt x="1650" y="1512"/>
                </a:lnTo>
                <a:lnTo>
                  <a:pt x="1660" y="1512"/>
                </a:lnTo>
                <a:lnTo>
                  <a:pt x="1669" y="1512"/>
                </a:lnTo>
                <a:lnTo>
                  <a:pt x="1680" y="1512"/>
                </a:lnTo>
                <a:lnTo>
                  <a:pt x="1680" y="1497"/>
                </a:lnTo>
                <a:lnTo>
                  <a:pt x="1680" y="1512"/>
                </a:lnTo>
                <a:lnTo>
                  <a:pt x="1690" y="1512"/>
                </a:lnTo>
                <a:lnTo>
                  <a:pt x="1690" y="1497"/>
                </a:lnTo>
                <a:lnTo>
                  <a:pt x="1690" y="1512"/>
                </a:lnTo>
                <a:lnTo>
                  <a:pt x="1700" y="1512"/>
                </a:lnTo>
                <a:lnTo>
                  <a:pt x="1700" y="1497"/>
                </a:lnTo>
                <a:lnTo>
                  <a:pt x="1700" y="1512"/>
                </a:lnTo>
                <a:lnTo>
                  <a:pt x="1710" y="1512"/>
                </a:lnTo>
                <a:lnTo>
                  <a:pt x="1710" y="1497"/>
                </a:lnTo>
                <a:lnTo>
                  <a:pt x="1710" y="1512"/>
                </a:lnTo>
                <a:lnTo>
                  <a:pt x="1720" y="1512"/>
                </a:lnTo>
                <a:lnTo>
                  <a:pt x="1720" y="1497"/>
                </a:lnTo>
                <a:lnTo>
                  <a:pt x="1731" y="1497"/>
                </a:lnTo>
                <a:lnTo>
                  <a:pt x="1731" y="1512"/>
                </a:lnTo>
                <a:lnTo>
                  <a:pt x="1731" y="1497"/>
                </a:lnTo>
                <a:lnTo>
                  <a:pt x="1731" y="1512"/>
                </a:lnTo>
                <a:lnTo>
                  <a:pt x="1740" y="1512"/>
                </a:lnTo>
                <a:lnTo>
                  <a:pt x="1750" y="1512"/>
                </a:lnTo>
                <a:lnTo>
                  <a:pt x="1761" y="1497"/>
                </a:lnTo>
                <a:lnTo>
                  <a:pt x="1761" y="1512"/>
                </a:lnTo>
                <a:lnTo>
                  <a:pt x="1761" y="1497"/>
                </a:lnTo>
                <a:lnTo>
                  <a:pt x="1761" y="1512"/>
                </a:lnTo>
                <a:lnTo>
                  <a:pt x="1761" y="1497"/>
                </a:lnTo>
                <a:lnTo>
                  <a:pt x="1770" y="1512"/>
                </a:lnTo>
                <a:lnTo>
                  <a:pt x="1780" y="1512"/>
                </a:lnTo>
                <a:lnTo>
                  <a:pt x="1791" y="1512"/>
                </a:lnTo>
                <a:lnTo>
                  <a:pt x="1791" y="1497"/>
                </a:lnTo>
                <a:lnTo>
                  <a:pt x="1791" y="1512"/>
                </a:lnTo>
                <a:lnTo>
                  <a:pt x="1800" y="1512"/>
                </a:lnTo>
                <a:lnTo>
                  <a:pt x="1810" y="1512"/>
                </a:lnTo>
                <a:lnTo>
                  <a:pt x="1821" y="1512"/>
                </a:lnTo>
                <a:lnTo>
                  <a:pt x="1821" y="1497"/>
                </a:lnTo>
                <a:lnTo>
                  <a:pt x="1821" y="1512"/>
                </a:lnTo>
                <a:lnTo>
                  <a:pt x="1831" y="1512"/>
                </a:lnTo>
                <a:lnTo>
                  <a:pt x="1841" y="1512"/>
                </a:lnTo>
                <a:lnTo>
                  <a:pt x="1841" y="1497"/>
                </a:lnTo>
                <a:lnTo>
                  <a:pt x="1841" y="1512"/>
                </a:lnTo>
                <a:lnTo>
                  <a:pt x="1851" y="1512"/>
                </a:lnTo>
                <a:lnTo>
                  <a:pt x="1861" y="1512"/>
                </a:lnTo>
                <a:lnTo>
                  <a:pt x="1861" y="1497"/>
                </a:lnTo>
                <a:lnTo>
                  <a:pt x="1872" y="1512"/>
                </a:lnTo>
                <a:lnTo>
                  <a:pt x="1872" y="1497"/>
                </a:lnTo>
                <a:lnTo>
                  <a:pt x="1880" y="1512"/>
                </a:lnTo>
                <a:lnTo>
                  <a:pt x="1890" y="1512"/>
                </a:lnTo>
                <a:lnTo>
                  <a:pt x="1899" y="1512"/>
                </a:lnTo>
                <a:lnTo>
                  <a:pt x="1911" y="1512"/>
                </a:lnTo>
                <a:lnTo>
                  <a:pt x="1921" y="1512"/>
                </a:lnTo>
                <a:lnTo>
                  <a:pt x="1921" y="1497"/>
                </a:lnTo>
                <a:lnTo>
                  <a:pt x="1921" y="1512"/>
                </a:lnTo>
                <a:lnTo>
                  <a:pt x="1921" y="1497"/>
                </a:lnTo>
                <a:lnTo>
                  <a:pt x="1921" y="1512"/>
                </a:lnTo>
                <a:lnTo>
                  <a:pt x="1931" y="1512"/>
                </a:lnTo>
                <a:lnTo>
                  <a:pt x="1931" y="1497"/>
                </a:lnTo>
                <a:lnTo>
                  <a:pt x="1931" y="1512"/>
                </a:lnTo>
                <a:lnTo>
                  <a:pt x="1931" y="1497"/>
                </a:lnTo>
                <a:lnTo>
                  <a:pt x="1941" y="1512"/>
                </a:lnTo>
                <a:lnTo>
                  <a:pt x="1951" y="1512"/>
                </a:lnTo>
                <a:lnTo>
                  <a:pt x="1951" y="1497"/>
                </a:lnTo>
                <a:lnTo>
                  <a:pt x="1951" y="1512"/>
                </a:lnTo>
                <a:lnTo>
                  <a:pt x="1962" y="1512"/>
                </a:lnTo>
                <a:lnTo>
                  <a:pt x="1971" y="1497"/>
                </a:lnTo>
                <a:lnTo>
                  <a:pt x="1971" y="1512"/>
                </a:lnTo>
                <a:lnTo>
                  <a:pt x="1971" y="1497"/>
                </a:lnTo>
                <a:lnTo>
                  <a:pt x="1971" y="1512"/>
                </a:lnTo>
                <a:lnTo>
                  <a:pt x="1981" y="1512"/>
                </a:lnTo>
                <a:lnTo>
                  <a:pt x="1981" y="1497"/>
                </a:lnTo>
                <a:lnTo>
                  <a:pt x="1981" y="1512"/>
                </a:lnTo>
                <a:lnTo>
                  <a:pt x="1992" y="1512"/>
                </a:lnTo>
                <a:lnTo>
                  <a:pt x="1992" y="1497"/>
                </a:lnTo>
                <a:lnTo>
                  <a:pt x="1992" y="1512"/>
                </a:lnTo>
                <a:lnTo>
                  <a:pt x="2001" y="1497"/>
                </a:lnTo>
                <a:lnTo>
                  <a:pt x="2001" y="1512"/>
                </a:lnTo>
                <a:lnTo>
                  <a:pt x="2001" y="1497"/>
                </a:lnTo>
                <a:lnTo>
                  <a:pt x="2012" y="1512"/>
                </a:lnTo>
                <a:lnTo>
                  <a:pt x="2012" y="1497"/>
                </a:lnTo>
                <a:lnTo>
                  <a:pt x="2012" y="1512"/>
                </a:lnTo>
                <a:lnTo>
                  <a:pt x="2012" y="1497"/>
                </a:lnTo>
                <a:lnTo>
                  <a:pt x="2022" y="1512"/>
                </a:lnTo>
                <a:lnTo>
                  <a:pt x="2022" y="1497"/>
                </a:lnTo>
                <a:lnTo>
                  <a:pt x="2022" y="1512"/>
                </a:lnTo>
                <a:lnTo>
                  <a:pt x="2022" y="1497"/>
                </a:lnTo>
                <a:lnTo>
                  <a:pt x="2022" y="1512"/>
                </a:lnTo>
                <a:lnTo>
                  <a:pt x="2031" y="1512"/>
                </a:lnTo>
                <a:lnTo>
                  <a:pt x="2031" y="1497"/>
                </a:lnTo>
                <a:lnTo>
                  <a:pt x="2031" y="1512"/>
                </a:lnTo>
                <a:lnTo>
                  <a:pt x="2042" y="1497"/>
                </a:lnTo>
                <a:lnTo>
                  <a:pt x="2042" y="1512"/>
                </a:lnTo>
                <a:lnTo>
                  <a:pt x="2052" y="1512"/>
                </a:lnTo>
                <a:lnTo>
                  <a:pt x="2052" y="1497"/>
                </a:lnTo>
                <a:lnTo>
                  <a:pt x="2052" y="1512"/>
                </a:lnTo>
                <a:lnTo>
                  <a:pt x="2061" y="1512"/>
                </a:lnTo>
                <a:lnTo>
                  <a:pt x="2061" y="1497"/>
                </a:lnTo>
                <a:lnTo>
                  <a:pt x="2061" y="1512"/>
                </a:lnTo>
                <a:lnTo>
                  <a:pt x="2072" y="1512"/>
                </a:lnTo>
                <a:lnTo>
                  <a:pt x="2072" y="1497"/>
                </a:lnTo>
                <a:lnTo>
                  <a:pt x="2072" y="1512"/>
                </a:lnTo>
                <a:lnTo>
                  <a:pt x="2082" y="1512"/>
                </a:lnTo>
                <a:lnTo>
                  <a:pt x="2082" y="1497"/>
                </a:lnTo>
                <a:lnTo>
                  <a:pt x="2082" y="1512"/>
                </a:lnTo>
                <a:lnTo>
                  <a:pt x="2094" y="1512"/>
                </a:lnTo>
                <a:lnTo>
                  <a:pt x="2094" y="1497"/>
                </a:lnTo>
                <a:lnTo>
                  <a:pt x="2094" y="1512"/>
                </a:lnTo>
                <a:lnTo>
                  <a:pt x="2103" y="1512"/>
                </a:lnTo>
                <a:lnTo>
                  <a:pt x="2113" y="1512"/>
                </a:lnTo>
                <a:lnTo>
                  <a:pt x="2113" y="1497"/>
                </a:lnTo>
                <a:lnTo>
                  <a:pt x="2113" y="1512"/>
                </a:lnTo>
                <a:lnTo>
                  <a:pt x="2113" y="1497"/>
                </a:lnTo>
                <a:lnTo>
                  <a:pt x="2124" y="1512"/>
                </a:lnTo>
                <a:lnTo>
                  <a:pt x="2133" y="1512"/>
                </a:lnTo>
                <a:lnTo>
                  <a:pt x="2133" y="1497"/>
                </a:lnTo>
                <a:lnTo>
                  <a:pt x="2133" y="1512"/>
                </a:lnTo>
                <a:lnTo>
                  <a:pt x="2133" y="1497"/>
                </a:lnTo>
                <a:lnTo>
                  <a:pt x="2143" y="1512"/>
                </a:lnTo>
                <a:lnTo>
                  <a:pt x="2143" y="1497"/>
                </a:lnTo>
                <a:lnTo>
                  <a:pt x="2143" y="1512"/>
                </a:lnTo>
                <a:lnTo>
                  <a:pt x="2143" y="1497"/>
                </a:lnTo>
                <a:lnTo>
                  <a:pt x="2143" y="1512"/>
                </a:lnTo>
                <a:lnTo>
                  <a:pt x="2154" y="1512"/>
                </a:lnTo>
                <a:lnTo>
                  <a:pt x="2163" y="1512"/>
                </a:lnTo>
                <a:lnTo>
                  <a:pt x="2163" y="1497"/>
                </a:lnTo>
                <a:lnTo>
                  <a:pt x="2163" y="1512"/>
                </a:lnTo>
                <a:lnTo>
                  <a:pt x="2173" y="1512"/>
                </a:lnTo>
                <a:lnTo>
                  <a:pt x="2173" y="1497"/>
                </a:lnTo>
                <a:lnTo>
                  <a:pt x="2173" y="1512"/>
                </a:lnTo>
                <a:lnTo>
                  <a:pt x="2173" y="1497"/>
                </a:lnTo>
                <a:lnTo>
                  <a:pt x="2184" y="1512"/>
                </a:lnTo>
                <a:lnTo>
                  <a:pt x="2194" y="1497"/>
                </a:lnTo>
                <a:lnTo>
                  <a:pt x="2194" y="1512"/>
                </a:lnTo>
                <a:lnTo>
                  <a:pt x="2204" y="1512"/>
                </a:lnTo>
                <a:lnTo>
                  <a:pt x="2214" y="1497"/>
                </a:lnTo>
                <a:lnTo>
                  <a:pt x="2214" y="1512"/>
                </a:lnTo>
                <a:lnTo>
                  <a:pt x="2214" y="1497"/>
                </a:lnTo>
                <a:lnTo>
                  <a:pt x="2214" y="1512"/>
                </a:lnTo>
                <a:lnTo>
                  <a:pt x="2224" y="1512"/>
                </a:lnTo>
                <a:lnTo>
                  <a:pt x="2234" y="1512"/>
                </a:lnTo>
                <a:lnTo>
                  <a:pt x="2234" y="1497"/>
                </a:lnTo>
                <a:lnTo>
                  <a:pt x="2234" y="1512"/>
                </a:lnTo>
                <a:lnTo>
                  <a:pt x="2244" y="1512"/>
                </a:lnTo>
                <a:lnTo>
                  <a:pt x="2254" y="1512"/>
                </a:lnTo>
                <a:lnTo>
                  <a:pt x="2264" y="1512"/>
                </a:lnTo>
                <a:lnTo>
                  <a:pt x="2274" y="1512"/>
                </a:lnTo>
                <a:lnTo>
                  <a:pt x="2274" y="1497"/>
                </a:lnTo>
                <a:lnTo>
                  <a:pt x="2274" y="1512"/>
                </a:lnTo>
                <a:lnTo>
                  <a:pt x="2285" y="1512"/>
                </a:lnTo>
                <a:lnTo>
                  <a:pt x="2285" y="1497"/>
                </a:lnTo>
                <a:lnTo>
                  <a:pt x="2285" y="1512"/>
                </a:lnTo>
                <a:lnTo>
                  <a:pt x="2294" y="1512"/>
                </a:lnTo>
                <a:lnTo>
                  <a:pt x="2304" y="1512"/>
                </a:lnTo>
                <a:lnTo>
                  <a:pt x="2316" y="1512"/>
                </a:lnTo>
                <a:lnTo>
                  <a:pt x="2326" y="1512"/>
                </a:lnTo>
                <a:lnTo>
                  <a:pt x="2335" y="1512"/>
                </a:lnTo>
                <a:lnTo>
                  <a:pt x="2346" y="1512"/>
                </a:lnTo>
                <a:lnTo>
                  <a:pt x="2356" y="1512"/>
                </a:lnTo>
                <a:lnTo>
                  <a:pt x="2366" y="1512"/>
                </a:lnTo>
                <a:lnTo>
                  <a:pt x="2376" y="1512"/>
                </a:lnTo>
                <a:lnTo>
                  <a:pt x="2386" y="1512"/>
                </a:lnTo>
                <a:lnTo>
                  <a:pt x="2397" y="1512"/>
                </a:lnTo>
                <a:lnTo>
                  <a:pt x="2406" y="1512"/>
                </a:lnTo>
                <a:lnTo>
                  <a:pt x="2406" y="1497"/>
                </a:lnTo>
                <a:lnTo>
                  <a:pt x="2416" y="1512"/>
                </a:lnTo>
                <a:lnTo>
                  <a:pt x="2427" y="1512"/>
                </a:lnTo>
                <a:lnTo>
                  <a:pt x="2436" y="1512"/>
                </a:lnTo>
                <a:lnTo>
                  <a:pt x="2447" y="1512"/>
                </a:lnTo>
                <a:lnTo>
                  <a:pt x="2457" y="1512"/>
                </a:lnTo>
                <a:lnTo>
                  <a:pt x="2466" y="1512"/>
                </a:lnTo>
                <a:lnTo>
                  <a:pt x="2477" y="1512"/>
                </a:lnTo>
                <a:lnTo>
                  <a:pt x="2487" y="1512"/>
                </a:lnTo>
                <a:lnTo>
                  <a:pt x="2496" y="1512"/>
                </a:lnTo>
                <a:lnTo>
                  <a:pt x="2507" y="1512"/>
                </a:lnTo>
                <a:lnTo>
                  <a:pt x="2507" y="1497"/>
                </a:lnTo>
                <a:lnTo>
                  <a:pt x="2517" y="1512"/>
                </a:lnTo>
                <a:lnTo>
                  <a:pt x="2526" y="1512"/>
                </a:lnTo>
                <a:lnTo>
                  <a:pt x="2538" y="1512"/>
                </a:lnTo>
                <a:lnTo>
                  <a:pt x="2548" y="1497"/>
                </a:lnTo>
                <a:lnTo>
                  <a:pt x="2548" y="1512"/>
                </a:lnTo>
                <a:lnTo>
                  <a:pt x="2548" y="1497"/>
                </a:lnTo>
                <a:lnTo>
                  <a:pt x="2548" y="1512"/>
                </a:lnTo>
                <a:lnTo>
                  <a:pt x="2559" y="1512"/>
                </a:lnTo>
                <a:lnTo>
                  <a:pt x="2568" y="1512"/>
                </a:lnTo>
                <a:lnTo>
                  <a:pt x="2568" y="1497"/>
                </a:lnTo>
                <a:lnTo>
                  <a:pt x="2568" y="1512"/>
                </a:lnTo>
                <a:lnTo>
                  <a:pt x="2578" y="1512"/>
                </a:lnTo>
                <a:lnTo>
                  <a:pt x="2589" y="1512"/>
                </a:lnTo>
                <a:lnTo>
                  <a:pt x="2589" y="1497"/>
                </a:lnTo>
                <a:lnTo>
                  <a:pt x="2598" y="1512"/>
                </a:lnTo>
                <a:lnTo>
                  <a:pt x="2608" y="1512"/>
                </a:lnTo>
                <a:lnTo>
                  <a:pt x="2619" y="1512"/>
                </a:lnTo>
                <a:lnTo>
                  <a:pt x="2628" y="1512"/>
                </a:lnTo>
                <a:lnTo>
                  <a:pt x="2639" y="1512"/>
                </a:lnTo>
                <a:lnTo>
                  <a:pt x="2639" y="1497"/>
                </a:lnTo>
                <a:lnTo>
                  <a:pt x="2639" y="1512"/>
                </a:lnTo>
                <a:lnTo>
                  <a:pt x="2649" y="1512"/>
                </a:lnTo>
                <a:lnTo>
                  <a:pt x="2659" y="1497"/>
                </a:lnTo>
                <a:lnTo>
                  <a:pt x="2659" y="1512"/>
                </a:lnTo>
                <a:lnTo>
                  <a:pt x="2669" y="1512"/>
                </a:lnTo>
                <a:lnTo>
                  <a:pt x="2679" y="1512"/>
                </a:lnTo>
                <a:lnTo>
                  <a:pt x="2689" y="1512"/>
                </a:lnTo>
                <a:lnTo>
                  <a:pt x="2699" y="1512"/>
                </a:lnTo>
                <a:lnTo>
                  <a:pt x="2709" y="1512"/>
                </a:lnTo>
                <a:lnTo>
                  <a:pt x="2721" y="1512"/>
                </a:lnTo>
                <a:lnTo>
                  <a:pt x="2731" y="1512"/>
                </a:lnTo>
                <a:lnTo>
                  <a:pt x="2740" y="1512"/>
                </a:lnTo>
                <a:lnTo>
                  <a:pt x="2751" y="1512"/>
                </a:lnTo>
                <a:lnTo>
                  <a:pt x="2761" y="1512"/>
                </a:lnTo>
                <a:lnTo>
                  <a:pt x="2770" y="1512"/>
                </a:lnTo>
                <a:lnTo>
                  <a:pt x="2781" y="1512"/>
                </a:lnTo>
                <a:lnTo>
                  <a:pt x="2791" y="1512"/>
                </a:lnTo>
                <a:lnTo>
                  <a:pt x="2801" y="1512"/>
                </a:lnTo>
                <a:lnTo>
                  <a:pt x="2801" y="1497"/>
                </a:lnTo>
                <a:lnTo>
                  <a:pt x="2811" y="1512"/>
                </a:lnTo>
                <a:lnTo>
                  <a:pt x="2821" y="1512"/>
                </a:lnTo>
                <a:lnTo>
                  <a:pt x="2821" y="1497"/>
                </a:lnTo>
                <a:lnTo>
                  <a:pt x="2831" y="1512"/>
                </a:lnTo>
                <a:lnTo>
                  <a:pt x="2841" y="1512"/>
                </a:lnTo>
                <a:lnTo>
                  <a:pt x="2851" y="1512"/>
                </a:lnTo>
                <a:lnTo>
                  <a:pt x="2862" y="1512"/>
                </a:lnTo>
                <a:lnTo>
                  <a:pt x="2871" y="1512"/>
                </a:lnTo>
                <a:lnTo>
                  <a:pt x="2881" y="1512"/>
                </a:lnTo>
                <a:lnTo>
                  <a:pt x="2892" y="1512"/>
                </a:lnTo>
                <a:lnTo>
                  <a:pt x="2901" y="1512"/>
                </a:lnTo>
                <a:lnTo>
                  <a:pt x="2912" y="1512"/>
                </a:lnTo>
                <a:lnTo>
                  <a:pt x="2912" y="1497"/>
                </a:lnTo>
                <a:lnTo>
                  <a:pt x="2912" y="1512"/>
                </a:lnTo>
                <a:lnTo>
                  <a:pt x="2922" y="1512"/>
                </a:lnTo>
                <a:lnTo>
                  <a:pt x="2931" y="1512"/>
                </a:lnTo>
                <a:lnTo>
                  <a:pt x="2943" y="1512"/>
                </a:lnTo>
                <a:lnTo>
                  <a:pt x="2953" y="1512"/>
                </a:lnTo>
                <a:lnTo>
                  <a:pt x="2962" y="1512"/>
                </a:lnTo>
                <a:lnTo>
                  <a:pt x="2973" y="1512"/>
                </a:lnTo>
                <a:lnTo>
                  <a:pt x="2983" y="1512"/>
                </a:lnTo>
                <a:lnTo>
                  <a:pt x="2994" y="1512"/>
                </a:lnTo>
                <a:lnTo>
                  <a:pt x="3003" y="1512"/>
                </a:lnTo>
                <a:lnTo>
                  <a:pt x="3013" y="1512"/>
                </a:lnTo>
                <a:lnTo>
                  <a:pt x="3024" y="1512"/>
                </a:lnTo>
                <a:lnTo>
                  <a:pt x="3033" y="1512"/>
                </a:lnTo>
                <a:lnTo>
                  <a:pt x="3043" y="1512"/>
                </a:lnTo>
                <a:lnTo>
                  <a:pt x="3054" y="1512"/>
                </a:lnTo>
                <a:lnTo>
                  <a:pt x="3063" y="1512"/>
                </a:lnTo>
                <a:lnTo>
                  <a:pt x="3074" y="1512"/>
                </a:lnTo>
                <a:lnTo>
                  <a:pt x="3084" y="1512"/>
                </a:lnTo>
                <a:lnTo>
                  <a:pt x="3094" y="1512"/>
                </a:lnTo>
                <a:lnTo>
                  <a:pt x="3104" y="1512"/>
                </a:lnTo>
                <a:lnTo>
                  <a:pt x="3114" y="1512"/>
                </a:lnTo>
                <a:lnTo>
                  <a:pt x="3124" y="1512"/>
                </a:lnTo>
                <a:lnTo>
                  <a:pt x="3135" y="1512"/>
                </a:lnTo>
                <a:lnTo>
                  <a:pt x="3145" y="1512"/>
                </a:lnTo>
                <a:lnTo>
                  <a:pt x="3156" y="1512"/>
                </a:lnTo>
                <a:lnTo>
                  <a:pt x="3156" y="1497"/>
                </a:lnTo>
                <a:lnTo>
                  <a:pt x="3156" y="1512"/>
                </a:lnTo>
                <a:lnTo>
                  <a:pt x="3165" y="1512"/>
                </a:lnTo>
                <a:lnTo>
                  <a:pt x="3175" y="1512"/>
                </a:lnTo>
                <a:lnTo>
                  <a:pt x="3186" y="1512"/>
                </a:lnTo>
                <a:lnTo>
                  <a:pt x="3196" y="1512"/>
                </a:lnTo>
                <a:lnTo>
                  <a:pt x="3205" y="1512"/>
                </a:lnTo>
                <a:lnTo>
                  <a:pt x="3216" y="1497"/>
                </a:lnTo>
                <a:lnTo>
                  <a:pt x="3216" y="1512"/>
                </a:lnTo>
                <a:lnTo>
                  <a:pt x="3216" y="1497"/>
                </a:lnTo>
                <a:lnTo>
                  <a:pt x="3226" y="1512"/>
                </a:lnTo>
                <a:lnTo>
                  <a:pt x="3235" y="1512"/>
                </a:lnTo>
                <a:lnTo>
                  <a:pt x="3246" y="1497"/>
                </a:lnTo>
                <a:lnTo>
                  <a:pt x="3246" y="1512"/>
                </a:lnTo>
                <a:lnTo>
                  <a:pt x="3246" y="1497"/>
                </a:lnTo>
                <a:lnTo>
                  <a:pt x="3246" y="1512"/>
                </a:lnTo>
                <a:lnTo>
                  <a:pt x="3256" y="1512"/>
                </a:lnTo>
                <a:lnTo>
                  <a:pt x="3266" y="1512"/>
                </a:lnTo>
                <a:lnTo>
                  <a:pt x="3266" y="1497"/>
                </a:lnTo>
                <a:lnTo>
                  <a:pt x="3266" y="1512"/>
                </a:lnTo>
                <a:lnTo>
                  <a:pt x="3276" y="1512"/>
                </a:lnTo>
                <a:lnTo>
                  <a:pt x="3286" y="1497"/>
                </a:lnTo>
                <a:lnTo>
                  <a:pt x="3286" y="1512"/>
                </a:lnTo>
                <a:lnTo>
                  <a:pt x="3296" y="1512"/>
                </a:lnTo>
                <a:lnTo>
                  <a:pt x="3296" y="1497"/>
                </a:lnTo>
                <a:lnTo>
                  <a:pt x="3296" y="1512"/>
                </a:lnTo>
                <a:lnTo>
                  <a:pt x="3306" y="1512"/>
                </a:lnTo>
                <a:lnTo>
                  <a:pt x="3316" y="1512"/>
                </a:lnTo>
                <a:lnTo>
                  <a:pt x="3327" y="1512"/>
                </a:lnTo>
                <a:lnTo>
                  <a:pt x="3327" y="1497"/>
                </a:lnTo>
                <a:lnTo>
                  <a:pt x="3327" y="1512"/>
                </a:lnTo>
                <a:lnTo>
                  <a:pt x="3327" y="1497"/>
                </a:lnTo>
                <a:lnTo>
                  <a:pt x="3327" y="1512"/>
                </a:lnTo>
                <a:lnTo>
                  <a:pt x="3336" y="1497"/>
                </a:lnTo>
                <a:lnTo>
                  <a:pt x="3336" y="1512"/>
                </a:lnTo>
                <a:lnTo>
                  <a:pt x="3348" y="1497"/>
                </a:lnTo>
                <a:lnTo>
                  <a:pt x="3348" y="1512"/>
                </a:lnTo>
                <a:lnTo>
                  <a:pt x="3358" y="1512"/>
                </a:lnTo>
                <a:lnTo>
                  <a:pt x="3358" y="1497"/>
                </a:lnTo>
                <a:lnTo>
                  <a:pt x="3358" y="1512"/>
                </a:lnTo>
                <a:lnTo>
                  <a:pt x="3358" y="1497"/>
                </a:lnTo>
                <a:lnTo>
                  <a:pt x="3367" y="1512"/>
                </a:lnTo>
                <a:lnTo>
                  <a:pt x="3367" y="1497"/>
                </a:lnTo>
                <a:lnTo>
                  <a:pt x="3367" y="1512"/>
                </a:lnTo>
                <a:lnTo>
                  <a:pt x="3367" y="1497"/>
                </a:lnTo>
                <a:lnTo>
                  <a:pt x="3367" y="1512"/>
                </a:lnTo>
                <a:lnTo>
                  <a:pt x="3378" y="1497"/>
                </a:lnTo>
                <a:lnTo>
                  <a:pt x="3378" y="1512"/>
                </a:lnTo>
                <a:lnTo>
                  <a:pt x="3388" y="1512"/>
                </a:lnTo>
                <a:lnTo>
                  <a:pt x="3388" y="1497"/>
                </a:lnTo>
                <a:lnTo>
                  <a:pt x="3388" y="1512"/>
                </a:lnTo>
                <a:lnTo>
                  <a:pt x="3397" y="1497"/>
                </a:lnTo>
                <a:lnTo>
                  <a:pt x="3397" y="1512"/>
                </a:lnTo>
                <a:lnTo>
                  <a:pt x="3397" y="1497"/>
                </a:lnTo>
                <a:lnTo>
                  <a:pt x="3397" y="1512"/>
                </a:lnTo>
                <a:lnTo>
                  <a:pt x="3397" y="1497"/>
                </a:lnTo>
                <a:lnTo>
                  <a:pt x="3408" y="1512"/>
                </a:lnTo>
                <a:lnTo>
                  <a:pt x="3408" y="1497"/>
                </a:lnTo>
                <a:lnTo>
                  <a:pt x="3408" y="1512"/>
                </a:lnTo>
                <a:lnTo>
                  <a:pt x="3418" y="1512"/>
                </a:lnTo>
                <a:lnTo>
                  <a:pt x="3418" y="1497"/>
                </a:lnTo>
                <a:lnTo>
                  <a:pt x="3429" y="1497"/>
                </a:lnTo>
                <a:lnTo>
                  <a:pt x="3429" y="1512"/>
                </a:lnTo>
                <a:lnTo>
                  <a:pt x="3429" y="1497"/>
                </a:lnTo>
                <a:lnTo>
                  <a:pt x="3438" y="1512"/>
                </a:lnTo>
                <a:lnTo>
                  <a:pt x="3438" y="1497"/>
                </a:lnTo>
                <a:lnTo>
                  <a:pt x="3438" y="1512"/>
                </a:lnTo>
                <a:lnTo>
                  <a:pt x="3448" y="1512"/>
                </a:lnTo>
                <a:lnTo>
                  <a:pt x="3448" y="1497"/>
                </a:lnTo>
                <a:lnTo>
                  <a:pt x="3448" y="1512"/>
                </a:lnTo>
                <a:lnTo>
                  <a:pt x="3459" y="1512"/>
                </a:lnTo>
                <a:lnTo>
                  <a:pt x="3468" y="1512"/>
                </a:lnTo>
                <a:lnTo>
                  <a:pt x="3478" y="1497"/>
                </a:lnTo>
                <a:lnTo>
                  <a:pt x="3478" y="1512"/>
                </a:lnTo>
                <a:lnTo>
                  <a:pt x="3489" y="1512"/>
                </a:lnTo>
                <a:lnTo>
                  <a:pt x="3498" y="1512"/>
                </a:lnTo>
                <a:lnTo>
                  <a:pt x="3498" y="1497"/>
                </a:lnTo>
                <a:lnTo>
                  <a:pt x="3498" y="1512"/>
                </a:lnTo>
                <a:lnTo>
                  <a:pt x="3509" y="1512"/>
                </a:lnTo>
                <a:lnTo>
                  <a:pt x="3519" y="1512"/>
                </a:lnTo>
                <a:lnTo>
                  <a:pt x="3528" y="1512"/>
                </a:lnTo>
                <a:lnTo>
                  <a:pt x="3528" y="1497"/>
                </a:lnTo>
                <a:lnTo>
                  <a:pt x="3528" y="1512"/>
                </a:lnTo>
                <a:lnTo>
                  <a:pt x="3539" y="1512"/>
                </a:lnTo>
                <a:lnTo>
                  <a:pt x="3550" y="1512"/>
                </a:lnTo>
              </a:path>
            </a:pathLst>
          </a:custGeom>
          <a:noFill/>
          <a:ln w="28575" cmpd="sng">
            <a:solidFill>
              <a:srgbClr val="66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220" name="Freeform 116">
            <a:extLst>
              <a:ext uri="{FF2B5EF4-FFF2-40B4-BE49-F238E27FC236}">
                <a16:creationId xmlns:a16="http://schemas.microsoft.com/office/drawing/2014/main" id="{9A1ED5EE-9643-BA78-C327-C7E20406D479}"/>
              </a:ext>
            </a:extLst>
          </p:cNvPr>
          <p:cNvSpPr>
            <a:spLocks/>
          </p:cNvSpPr>
          <p:nvPr/>
        </p:nvSpPr>
        <p:spPr bwMode="auto">
          <a:xfrm>
            <a:off x="2908301" y="1639889"/>
            <a:ext cx="5635625" cy="2708275"/>
          </a:xfrm>
          <a:custGeom>
            <a:avLst/>
            <a:gdLst>
              <a:gd name="T0" fmla="*/ 61 w 3550"/>
              <a:gd name="T1" fmla="*/ 1342 h 3414"/>
              <a:gd name="T2" fmla="*/ 141 w 3550"/>
              <a:gd name="T3" fmla="*/ 1342 h 3414"/>
              <a:gd name="T4" fmla="*/ 201 w 3550"/>
              <a:gd name="T5" fmla="*/ 1357 h 3414"/>
              <a:gd name="T6" fmla="*/ 273 w 3550"/>
              <a:gd name="T7" fmla="*/ 1342 h 3414"/>
              <a:gd name="T8" fmla="*/ 324 w 3550"/>
              <a:gd name="T9" fmla="*/ 1357 h 3414"/>
              <a:gd name="T10" fmla="*/ 384 w 3550"/>
              <a:gd name="T11" fmla="*/ 1342 h 3414"/>
              <a:gd name="T12" fmla="*/ 445 w 3550"/>
              <a:gd name="T13" fmla="*/ 1342 h 3414"/>
              <a:gd name="T14" fmla="*/ 516 w 3550"/>
              <a:gd name="T15" fmla="*/ 1357 h 3414"/>
              <a:gd name="T16" fmla="*/ 587 w 3550"/>
              <a:gd name="T17" fmla="*/ 1342 h 3414"/>
              <a:gd name="T18" fmla="*/ 648 w 3550"/>
              <a:gd name="T19" fmla="*/ 1342 h 3414"/>
              <a:gd name="T20" fmla="*/ 699 w 3550"/>
              <a:gd name="T21" fmla="*/ 1342 h 3414"/>
              <a:gd name="T22" fmla="*/ 748 w 3550"/>
              <a:gd name="T23" fmla="*/ 1326 h 3414"/>
              <a:gd name="T24" fmla="*/ 840 w 3550"/>
              <a:gd name="T25" fmla="*/ 1342 h 3414"/>
              <a:gd name="T26" fmla="*/ 931 w 3550"/>
              <a:gd name="T27" fmla="*/ 1342 h 3414"/>
              <a:gd name="T28" fmla="*/ 981 w 3550"/>
              <a:gd name="T29" fmla="*/ 1326 h 3414"/>
              <a:gd name="T30" fmla="*/ 1063 w 3550"/>
              <a:gd name="T31" fmla="*/ 1294 h 3414"/>
              <a:gd name="T32" fmla="*/ 1183 w 3550"/>
              <a:gd name="T33" fmla="*/ 1264 h 3414"/>
              <a:gd name="T34" fmla="*/ 1265 w 3550"/>
              <a:gd name="T35" fmla="*/ 1171 h 3414"/>
              <a:gd name="T36" fmla="*/ 1326 w 3550"/>
              <a:gd name="T37" fmla="*/ 1201 h 3414"/>
              <a:gd name="T38" fmla="*/ 1386 w 3550"/>
              <a:gd name="T39" fmla="*/ 1171 h 3414"/>
              <a:gd name="T40" fmla="*/ 1436 w 3550"/>
              <a:gd name="T41" fmla="*/ 1171 h 3414"/>
              <a:gd name="T42" fmla="*/ 1477 w 3550"/>
              <a:gd name="T43" fmla="*/ 3024 h 3414"/>
              <a:gd name="T44" fmla="*/ 1507 w 3550"/>
              <a:gd name="T45" fmla="*/ 2790 h 3414"/>
              <a:gd name="T46" fmla="*/ 1537 w 3550"/>
              <a:gd name="T47" fmla="*/ 2400 h 3414"/>
              <a:gd name="T48" fmla="*/ 1568 w 3550"/>
              <a:gd name="T49" fmla="*/ 2602 h 3414"/>
              <a:gd name="T50" fmla="*/ 1608 w 3550"/>
              <a:gd name="T51" fmla="*/ 2697 h 3414"/>
              <a:gd name="T52" fmla="*/ 1650 w 3550"/>
              <a:gd name="T53" fmla="*/ 2509 h 3414"/>
              <a:gd name="T54" fmla="*/ 1680 w 3550"/>
              <a:gd name="T55" fmla="*/ 2243 h 3414"/>
              <a:gd name="T56" fmla="*/ 1720 w 3550"/>
              <a:gd name="T57" fmla="*/ 2009 h 3414"/>
              <a:gd name="T58" fmla="*/ 1761 w 3550"/>
              <a:gd name="T59" fmla="*/ 1795 h 3414"/>
              <a:gd name="T60" fmla="*/ 1800 w 3550"/>
              <a:gd name="T61" fmla="*/ 1576 h 3414"/>
              <a:gd name="T62" fmla="*/ 1841 w 3550"/>
              <a:gd name="T63" fmla="*/ 1373 h 3414"/>
              <a:gd name="T64" fmla="*/ 1880 w 3550"/>
              <a:gd name="T65" fmla="*/ 1248 h 3414"/>
              <a:gd name="T66" fmla="*/ 1921 w 3550"/>
              <a:gd name="T67" fmla="*/ 1062 h 3414"/>
              <a:gd name="T68" fmla="*/ 1962 w 3550"/>
              <a:gd name="T69" fmla="*/ 858 h 3414"/>
              <a:gd name="T70" fmla="*/ 2012 w 3550"/>
              <a:gd name="T71" fmla="*/ 561 h 3414"/>
              <a:gd name="T72" fmla="*/ 2052 w 3550"/>
              <a:gd name="T73" fmla="*/ 374 h 3414"/>
              <a:gd name="T74" fmla="*/ 2124 w 3550"/>
              <a:gd name="T75" fmla="*/ 156 h 3414"/>
              <a:gd name="T76" fmla="*/ 2194 w 3550"/>
              <a:gd name="T77" fmla="*/ 0 h 3414"/>
              <a:gd name="T78" fmla="*/ 2264 w 3550"/>
              <a:gd name="T79" fmla="*/ 79 h 3414"/>
              <a:gd name="T80" fmla="*/ 2326 w 3550"/>
              <a:gd name="T81" fmla="*/ 125 h 3414"/>
              <a:gd name="T82" fmla="*/ 2397 w 3550"/>
              <a:gd name="T83" fmla="*/ 374 h 3414"/>
              <a:gd name="T84" fmla="*/ 2447 w 3550"/>
              <a:gd name="T85" fmla="*/ 577 h 3414"/>
              <a:gd name="T86" fmla="*/ 2496 w 3550"/>
              <a:gd name="T87" fmla="*/ 842 h 3414"/>
              <a:gd name="T88" fmla="*/ 2548 w 3550"/>
              <a:gd name="T89" fmla="*/ 1123 h 3414"/>
              <a:gd name="T90" fmla="*/ 2598 w 3550"/>
              <a:gd name="T91" fmla="*/ 1389 h 3414"/>
              <a:gd name="T92" fmla="*/ 2649 w 3550"/>
              <a:gd name="T93" fmla="*/ 1637 h 3414"/>
              <a:gd name="T94" fmla="*/ 2689 w 3550"/>
              <a:gd name="T95" fmla="*/ 1900 h 3414"/>
              <a:gd name="T96" fmla="*/ 2740 w 3550"/>
              <a:gd name="T97" fmla="*/ 2134 h 3414"/>
              <a:gd name="T98" fmla="*/ 2791 w 3550"/>
              <a:gd name="T99" fmla="*/ 2352 h 3414"/>
              <a:gd name="T100" fmla="*/ 2841 w 3550"/>
              <a:gd name="T101" fmla="*/ 2509 h 3414"/>
              <a:gd name="T102" fmla="*/ 2912 w 3550"/>
              <a:gd name="T103" fmla="*/ 2681 h 3414"/>
              <a:gd name="T104" fmla="*/ 3003 w 3550"/>
              <a:gd name="T105" fmla="*/ 2649 h 3414"/>
              <a:gd name="T106" fmla="*/ 3074 w 3550"/>
              <a:gd name="T107" fmla="*/ 2524 h 3414"/>
              <a:gd name="T108" fmla="*/ 3135 w 3550"/>
              <a:gd name="T109" fmla="*/ 2306 h 3414"/>
              <a:gd name="T110" fmla="*/ 3186 w 3550"/>
              <a:gd name="T111" fmla="*/ 2041 h 3414"/>
              <a:gd name="T112" fmla="*/ 3235 w 3550"/>
              <a:gd name="T113" fmla="*/ 1807 h 3414"/>
              <a:gd name="T114" fmla="*/ 3286 w 3550"/>
              <a:gd name="T115" fmla="*/ 1576 h 3414"/>
              <a:gd name="T116" fmla="*/ 3327 w 3550"/>
              <a:gd name="T117" fmla="*/ 1294 h 3414"/>
              <a:gd name="T118" fmla="*/ 3378 w 3550"/>
              <a:gd name="T119" fmla="*/ 1030 h 3414"/>
              <a:gd name="T120" fmla="*/ 3418 w 3550"/>
              <a:gd name="T121" fmla="*/ 842 h 3414"/>
              <a:gd name="T122" fmla="*/ 3459 w 3550"/>
              <a:gd name="T123" fmla="*/ 593 h 3414"/>
              <a:gd name="T124" fmla="*/ 3519 w 3550"/>
              <a:gd name="T125" fmla="*/ 359 h 3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550" h="3414">
                <a:moveTo>
                  <a:pt x="0" y="1342"/>
                </a:moveTo>
                <a:lnTo>
                  <a:pt x="0" y="1357"/>
                </a:lnTo>
                <a:lnTo>
                  <a:pt x="10" y="1357"/>
                </a:lnTo>
                <a:lnTo>
                  <a:pt x="10" y="1342"/>
                </a:lnTo>
                <a:lnTo>
                  <a:pt x="10" y="1357"/>
                </a:lnTo>
                <a:lnTo>
                  <a:pt x="21" y="1342"/>
                </a:lnTo>
                <a:lnTo>
                  <a:pt x="21" y="1357"/>
                </a:lnTo>
                <a:lnTo>
                  <a:pt x="21" y="1342"/>
                </a:lnTo>
                <a:lnTo>
                  <a:pt x="31" y="1342"/>
                </a:lnTo>
                <a:lnTo>
                  <a:pt x="31" y="1357"/>
                </a:lnTo>
                <a:lnTo>
                  <a:pt x="40" y="1357"/>
                </a:lnTo>
                <a:lnTo>
                  <a:pt x="40" y="1342"/>
                </a:lnTo>
                <a:lnTo>
                  <a:pt x="40" y="1357"/>
                </a:lnTo>
                <a:lnTo>
                  <a:pt x="40" y="1342"/>
                </a:lnTo>
                <a:lnTo>
                  <a:pt x="51" y="1342"/>
                </a:lnTo>
                <a:lnTo>
                  <a:pt x="51" y="1357"/>
                </a:lnTo>
                <a:lnTo>
                  <a:pt x="51" y="1342"/>
                </a:lnTo>
                <a:lnTo>
                  <a:pt x="61" y="1342"/>
                </a:lnTo>
                <a:lnTo>
                  <a:pt x="71" y="1357"/>
                </a:lnTo>
                <a:lnTo>
                  <a:pt x="71" y="1342"/>
                </a:lnTo>
                <a:lnTo>
                  <a:pt x="81" y="1342"/>
                </a:lnTo>
                <a:lnTo>
                  <a:pt x="81" y="1357"/>
                </a:lnTo>
                <a:lnTo>
                  <a:pt x="81" y="1342"/>
                </a:lnTo>
                <a:lnTo>
                  <a:pt x="91" y="1342"/>
                </a:lnTo>
                <a:lnTo>
                  <a:pt x="91" y="1357"/>
                </a:lnTo>
                <a:lnTo>
                  <a:pt x="91" y="1342"/>
                </a:lnTo>
                <a:lnTo>
                  <a:pt x="91" y="1357"/>
                </a:lnTo>
                <a:lnTo>
                  <a:pt x="91" y="1342"/>
                </a:lnTo>
                <a:lnTo>
                  <a:pt x="101" y="1342"/>
                </a:lnTo>
                <a:lnTo>
                  <a:pt x="101" y="1357"/>
                </a:lnTo>
                <a:lnTo>
                  <a:pt x="101" y="1342"/>
                </a:lnTo>
                <a:lnTo>
                  <a:pt x="111" y="1342"/>
                </a:lnTo>
                <a:lnTo>
                  <a:pt x="121" y="1357"/>
                </a:lnTo>
                <a:lnTo>
                  <a:pt x="121" y="1342"/>
                </a:lnTo>
                <a:lnTo>
                  <a:pt x="132" y="1342"/>
                </a:lnTo>
                <a:lnTo>
                  <a:pt x="141" y="1342"/>
                </a:lnTo>
                <a:lnTo>
                  <a:pt x="141" y="1357"/>
                </a:lnTo>
                <a:lnTo>
                  <a:pt x="141" y="1342"/>
                </a:lnTo>
                <a:lnTo>
                  <a:pt x="141" y="1357"/>
                </a:lnTo>
                <a:lnTo>
                  <a:pt x="152" y="1342"/>
                </a:lnTo>
                <a:lnTo>
                  <a:pt x="152" y="1357"/>
                </a:lnTo>
                <a:lnTo>
                  <a:pt x="152" y="1342"/>
                </a:lnTo>
                <a:lnTo>
                  <a:pt x="162" y="1342"/>
                </a:lnTo>
                <a:lnTo>
                  <a:pt x="162" y="1357"/>
                </a:lnTo>
                <a:lnTo>
                  <a:pt x="171" y="1342"/>
                </a:lnTo>
                <a:lnTo>
                  <a:pt x="171" y="1357"/>
                </a:lnTo>
                <a:lnTo>
                  <a:pt x="182" y="1342"/>
                </a:lnTo>
                <a:lnTo>
                  <a:pt x="182" y="1357"/>
                </a:lnTo>
                <a:lnTo>
                  <a:pt x="182" y="1342"/>
                </a:lnTo>
                <a:lnTo>
                  <a:pt x="182" y="1357"/>
                </a:lnTo>
                <a:lnTo>
                  <a:pt x="192" y="1342"/>
                </a:lnTo>
                <a:lnTo>
                  <a:pt x="192" y="1357"/>
                </a:lnTo>
                <a:lnTo>
                  <a:pt x="192" y="1342"/>
                </a:lnTo>
                <a:lnTo>
                  <a:pt x="201" y="1357"/>
                </a:lnTo>
                <a:lnTo>
                  <a:pt x="201" y="1342"/>
                </a:lnTo>
                <a:lnTo>
                  <a:pt x="201" y="1357"/>
                </a:lnTo>
                <a:lnTo>
                  <a:pt x="201" y="1342"/>
                </a:lnTo>
                <a:lnTo>
                  <a:pt x="213" y="1342"/>
                </a:lnTo>
                <a:lnTo>
                  <a:pt x="213" y="1357"/>
                </a:lnTo>
                <a:lnTo>
                  <a:pt x="223" y="1342"/>
                </a:lnTo>
                <a:lnTo>
                  <a:pt x="223" y="1357"/>
                </a:lnTo>
                <a:lnTo>
                  <a:pt x="223" y="1342"/>
                </a:lnTo>
                <a:lnTo>
                  <a:pt x="234" y="1342"/>
                </a:lnTo>
                <a:lnTo>
                  <a:pt x="243" y="1357"/>
                </a:lnTo>
                <a:lnTo>
                  <a:pt x="243" y="1342"/>
                </a:lnTo>
                <a:lnTo>
                  <a:pt x="243" y="1357"/>
                </a:lnTo>
                <a:lnTo>
                  <a:pt x="243" y="1342"/>
                </a:lnTo>
                <a:lnTo>
                  <a:pt x="253" y="1342"/>
                </a:lnTo>
                <a:lnTo>
                  <a:pt x="253" y="1357"/>
                </a:lnTo>
                <a:lnTo>
                  <a:pt x="253" y="1342"/>
                </a:lnTo>
                <a:lnTo>
                  <a:pt x="264" y="1342"/>
                </a:lnTo>
                <a:lnTo>
                  <a:pt x="273" y="1342"/>
                </a:lnTo>
                <a:lnTo>
                  <a:pt x="273" y="1357"/>
                </a:lnTo>
                <a:lnTo>
                  <a:pt x="273" y="1342"/>
                </a:lnTo>
                <a:lnTo>
                  <a:pt x="273" y="1357"/>
                </a:lnTo>
                <a:lnTo>
                  <a:pt x="273" y="1342"/>
                </a:lnTo>
                <a:lnTo>
                  <a:pt x="283" y="1357"/>
                </a:lnTo>
                <a:lnTo>
                  <a:pt x="283" y="1342"/>
                </a:lnTo>
                <a:lnTo>
                  <a:pt x="283" y="1357"/>
                </a:lnTo>
                <a:lnTo>
                  <a:pt x="294" y="1342"/>
                </a:lnTo>
                <a:lnTo>
                  <a:pt x="303" y="1357"/>
                </a:lnTo>
                <a:lnTo>
                  <a:pt x="303" y="1342"/>
                </a:lnTo>
                <a:lnTo>
                  <a:pt x="303" y="1357"/>
                </a:lnTo>
                <a:lnTo>
                  <a:pt x="303" y="1342"/>
                </a:lnTo>
                <a:lnTo>
                  <a:pt x="303" y="1357"/>
                </a:lnTo>
                <a:lnTo>
                  <a:pt x="314" y="1342"/>
                </a:lnTo>
                <a:lnTo>
                  <a:pt x="314" y="1357"/>
                </a:lnTo>
                <a:lnTo>
                  <a:pt x="314" y="1342"/>
                </a:lnTo>
                <a:lnTo>
                  <a:pt x="324" y="1342"/>
                </a:lnTo>
                <a:lnTo>
                  <a:pt x="324" y="1357"/>
                </a:lnTo>
                <a:lnTo>
                  <a:pt x="324" y="1342"/>
                </a:lnTo>
                <a:lnTo>
                  <a:pt x="324" y="1357"/>
                </a:lnTo>
                <a:lnTo>
                  <a:pt x="333" y="1342"/>
                </a:lnTo>
                <a:lnTo>
                  <a:pt x="344" y="1342"/>
                </a:lnTo>
                <a:lnTo>
                  <a:pt x="344" y="1357"/>
                </a:lnTo>
                <a:lnTo>
                  <a:pt x="344" y="1342"/>
                </a:lnTo>
                <a:lnTo>
                  <a:pt x="344" y="1357"/>
                </a:lnTo>
                <a:lnTo>
                  <a:pt x="354" y="1342"/>
                </a:lnTo>
                <a:lnTo>
                  <a:pt x="363" y="1357"/>
                </a:lnTo>
                <a:lnTo>
                  <a:pt x="363" y="1342"/>
                </a:lnTo>
                <a:lnTo>
                  <a:pt x="374" y="1357"/>
                </a:lnTo>
                <a:lnTo>
                  <a:pt x="374" y="1342"/>
                </a:lnTo>
                <a:lnTo>
                  <a:pt x="374" y="1357"/>
                </a:lnTo>
                <a:lnTo>
                  <a:pt x="374" y="1342"/>
                </a:lnTo>
                <a:lnTo>
                  <a:pt x="384" y="1357"/>
                </a:lnTo>
                <a:lnTo>
                  <a:pt x="384" y="1342"/>
                </a:lnTo>
                <a:lnTo>
                  <a:pt x="384" y="1357"/>
                </a:lnTo>
                <a:lnTo>
                  <a:pt x="384" y="1342"/>
                </a:lnTo>
                <a:lnTo>
                  <a:pt x="384" y="1357"/>
                </a:lnTo>
                <a:lnTo>
                  <a:pt x="384" y="1342"/>
                </a:lnTo>
                <a:lnTo>
                  <a:pt x="394" y="1342"/>
                </a:lnTo>
                <a:lnTo>
                  <a:pt x="404" y="1342"/>
                </a:lnTo>
                <a:lnTo>
                  <a:pt x="404" y="1357"/>
                </a:lnTo>
                <a:lnTo>
                  <a:pt x="404" y="1342"/>
                </a:lnTo>
                <a:lnTo>
                  <a:pt x="404" y="1357"/>
                </a:lnTo>
                <a:lnTo>
                  <a:pt x="414" y="1342"/>
                </a:lnTo>
                <a:lnTo>
                  <a:pt x="414" y="1357"/>
                </a:lnTo>
                <a:lnTo>
                  <a:pt x="414" y="1342"/>
                </a:lnTo>
                <a:lnTo>
                  <a:pt x="426" y="1342"/>
                </a:lnTo>
                <a:lnTo>
                  <a:pt x="435" y="1326"/>
                </a:lnTo>
                <a:lnTo>
                  <a:pt x="435" y="1357"/>
                </a:lnTo>
                <a:lnTo>
                  <a:pt x="435" y="1342"/>
                </a:lnTo>
                <a:lnTo>
                  <a:pt x="435" y="1357"/>
                </a:lnTo>
                <a:lnTo>
                  <a:pt x="445" y="1342"/>
                </a:lnTo>
                <a:lnTo>
                  <a:pt x="445" y="1357"/>
                </a:lnTo>
                <a:lnTo>
                  <a:pt x="445" y="1342"/>
                </a:lnTo>
                <a:lnTo>
                  <a:pt x="456" y="1342"/>
                </a:lnTo>
                <a:lnTo>
                  <a:pt x="456" y="1357"/>
                </a:lnTo>
                <a:lnTo>
                  <a:pt x="456" y="1342"/>
                </a:lnTo>
                <a:lnTo>
                  <a:pt x="466" y="1342"/>
                </a:lnTo>
                <a:lnTo>
                  <a:pt x="475" y="1342"/>
                </a:lnTo>
                <a:lnTo>
                  <a:pt x="475" y="1357"/>
                </a:lnTo>
                <a:lnTo>
                  <a:pt x="475" y="1342"/>
                </a:lnTo>
                <a:lnTo>
                  <a:pt x="486" y="1342"/>
                </a:lnTo>
                <a:lnTo>
                  <a:pt x="486" y="1357"/>
                </a:lnTo>
                <a:lnTo>
                  <a:pt x="486" y="1342"/>
                </a:lnTo>
                <a:lnTo>
                  <a:pt x="496" y="1357"/>
                </a:lnTo>
                <a:lnTo>
                  <a:pt x="496" y="1342"/>
                </a:lnTo>
                <a:lnTo>
                  <a:pt x="496" y="1357"/>
                </a:lnTo>
                <a:lnTo>
                  <a:pt x="506" y="1342"/>
                </a:lnTo>
                <a:lnTo>
                  <a:pt x="506" y="1357"/>
                </a:lnTo>
                <a:lnTo>
                  <a:pt x="506" y="1342"/>
                </a:lnTo>
                <a:lnTo>
                  <a:pt x="506" y="1357"/>
                </a:lnTo>
                <a:lnTo>
                  <a:pt x="516" y="1357"/>
                </a:lnTo>
                <a:lnTo>
                  <a:pt x="516" y="1342"/>
                </a:lnTo>
                <a:lnTo>
                  <a:pt x="526" y="1357"/>
                </a:lnTo>
                <a:lnTo>
                  <a:pt x="526" y="1342"/>
                </a:lnTo>
                <a:lnTo>
                  <a:pt x="526" y="1357"/>
                </a:lnTo>
                <a:lnTo>
                  <a:pt x="536" y="1357"/>
                </a:lnTo>
                <a:lnTo>
                  <a:pt x="536" y="1342"/>
                </a:lnTo>
                <a:lnTo>
                  <a:pt x="546" y="1342"/>
                </a:lnTo>
                <a:lnTo>
                  <a:pt x="546" y="1357"/>
                </a:lnTo>
                <a:lnTo>
                  <a:pt x="546" y="1342"/>
                </a:lnTo>
                <a:lnTo>
                  <a:pt x="546" y="1357"/>
                </a:lnTo>
                <a:lnTo>
                  <a:pt x="556" y="1342"/>
                </a:lnTo>
                <a:lnTo>
                  <a:pt x="566" y="1342"/>
                </a:lnTo>
                <a:lnTo>
                  <a:pt x="566" y="1357"/>
                </a:lnTo>
                <a:lnTo>
                  <a:pt x="566" y="1342"/>
                </a:lnTo>
                <a:lnTo>
                  <a:pt x="566" y="1357"/>
                </a:lnTo>
                <a:lnTo>
                  <a:pt x="566" y="1342"/>
                </a:lnTo>
                <a:lnTo>
                  <a:pt x="576" y="1342"/>
                </a:lnTo>
                <a:lnTo>
                  <a:pt x="587" y="1342"/>
                </a:lnTo>
                <a:lnTo>
                  <a:pt x="597" y="1342"/>
                </a:lnTo>
                <a:lnTo>
                  <a:pt x="597" y="1357"/>
                </a:lnTo>
                <a:lnTo>
                  <a:pt x="606" y="1357"/>
                </a:lnTo>
                <a:lnTo>
                  <a:pt x="606" y="1342"/>
                </a:lnTo>
                <a:lnTo>
                  <a:pt x="606" y="1357"/>
                </a:lnTo>
                <a:lnTo>
                  <a:pt x="606" y="1342"/>
                </a:lnTo>
                <a:lnTo>
                  <a:pt x="618" y="1342"/>
                </a:lnTo>
                <a:lnTo>
                  <a:pt x="618" y="1357"/>
                </a:lnTo>
                <a:lnTo>
                  <a:pt x="618" y="1326"/>
                </a:lnTo>
                <a:lnTo>
                  <a:pt x="618" y="1357"/>
                </a:lnTo>
                <a:lnTo>
                  <a:pt x="628" y="1342"/>
                </a:lnTo>
                <a:lnTo>
                  <a:pt x="628" y="1357"/>
                </a:lnTo>
                <a:lnTo>
                  <a:pt x="628" y="1342"/>
                </a:lnTo>
                <a:lnTo>
                  <a:pt x="637" y="1342"/>
                </a:lnTo>
                <a:lnTo>
                  <a:pt x="637" y="1357"/>
                </a:lnTo>
                <a:lnTo>
                  <a:pt x="637" y="1342"/>
                </a:lnTo>
                <a:lnTo>
                  <a:pt x="637" y="1357"/>
                </a:lnTo>
                <a:lnTo>
                  <a:pt x="648" y="1342"/>
                </a:lnTo>
                <a:lnTo>
                  <a:pt x="648" y="1357"/>
                </a:lnTo>
                <a:lnTo>
                  <a:pt x="648" y="1342"/>
                </a:lnTo>
                <a:lnTo>
                  <a:pt x="658" y="1342"/>
                </a:lnTo>
                <a:lnTo>
                  <a:pt x="658" y="1357"/>
                </a:lnTo>
                <a:lnTo>
                  <a:pt x="658" y="1342"/>
                </a:lnTo>
                <a:lnTo>
                  <a:pt x="658" y="1357"/>
                </a:lnTo>
                <a:lnTo>
                  <a:pt x="668" y="1342"/>
                </a:lnTo>
                <a:lnTo>
                  <a:pt x="668" y="1357"/>
                </a:lnTo>
                <a:lnTo>
                  <a:pt x="668" y="1342"/>
                </a:lnTo>
                <a:lnTo>
                  <a:pt x="678" y="1342"/>
                </a:lnTo>
                <a:lnTo>
                  <a:pt x="678" y="1357"/>
                </a:lnTo>
                <a:lnTo>
                  <a:pt x="678" y="1342"/>
                </a:lnTo>
                <a:lnTo>
                  <a:pt x="688" y="1342"/>
                </a:lnTo>
                <a:lnTo>
                  <a:pt x="688" y="1357"/>
                </a:lnTo>
                <a:lnTo>
                  <a:pt x="688" y="1342"/>
                </a:lnTo>
                <a:lnTo>
                  <a:pt x="688" y="1357"/>
                </a:lnTo>
                <a:lnTo>
                  <a:pt x="699" y="1357"/>
                </a:lnTo>
                <a:lnTo>
                  <a:pt x="699" y="1342"/>
                </a:lnTo>
                <a:lnTo>
                  <a:pt x="699" y="1357"/>
                </a:lnTo>
                <a:lnTo>
                  <a:pt x="708" y="1357"/>
                </a:lnTo>
                <a:lnTo>
                  <a:pt x="708" y="1342"/>
                </a:lnTo>
                <a:lnTo>
                  <a:pt x="708" y="1357"/>
                </a:lnTo>
                <a:lnTo>
                  <a:pt x="708" y="1342"/>
                </a:lnTo>
                <a:lnTo>
                  <a:pt x="718" y="1357"/>
                </a:lnTo>
                <a:lnTo>
                  <a:pt x="718" y="1342"/>
                </a:lnTo>
                <a:lnTo>
                  <a:pt x="718" y="1357"/>
                </a:lnTo>
                <a:lnTo>
                  <a:pt x="718" y="1342"/>
                </a:lnTo>
                <a:lnTo>
                  <a:pt x="729" y="1342"/>
                </a:lnTo>
                <a:lnTo>
                  <a:pt x="729" y="1326"/>
                </a:lnTo>
                <a:lnTo>
                  <a:pt x="729" y="1357"/>
                </a:lnTo>
                <a:lnTo>
                  <a:pt x="729" y="1342"/>
                </a:lnTo>
                <a:lnTo>
                  <a:pt x="738" y="1342"/>
                </a:lnTo>
                <a:lnTo>
                  <a:pt x="738" y="1326"/>
                </a:lnTo>
                <a:lnTo>
                  <a:pt x="738" y="1342"/>
                </a:lnTo>
                <a:lnTo>
                  <a:pt x="748" y="1342"/>
                </a:lnTo>
                <a:lnTo>
                  <a:pt x="748" y="1326"/>
                </a:lnTo>
                <a:lnTo>
                  <a:pt x="748" y="1342"/>
                </a:lnTo>
                <a:lnTo>
                  <a:pt x="759" y="1342"/>
                </a:lnTo>
                <a:lnTo>
                  <a:pt x="768" y="1326"/>
                </a:lnTo>
                <a:lnTo>
                  <a:pt x="768" y="1342"/>
                </a:lnTo>
                <a:lnTo>
                  <a:pt x="768" y="1357"/>
                </a:lnTo>
                <a:lnTo>
                  <a:pt x="779" y="1342"/>
                </a:lnTo>
                <a:lnTo>
                  <a:pt x="789" y="1342"/>
                </a:lnTo>
                <a:lnTo>
                  <a:pt x="798" y="1342"/>
                </a:lnTo>
                <a:lnTo>
                  <a:pt x="809" y="1342"/>
                </a:lnTo>
                <a:lnTo>
                  <a:pt x="809" y="1326"/>
                </a:lnTo>
                <a:lnTo>
                  <a:pt x="809" y="1342"/>
                </a:lnTo>
                <a:lnTo>
                  <a:pt x="819" y="1342"/>
                </a:lnTo>
                <a:lnTo>
                  <a:pt x="819" y="1326"/>
                </a:lnTo>
                <a:lnTo>
                  <a:pt x="819" y="1342"/>
                </a:lnTo>
                <a:lnTo>
                  <a:pt x="819" y="1326"/>
                </a:lnTo>
                <a:lnTo>
                  <a:pt x="819" y="1342"/>
                </a:lnTo>
                <a:lnTo>
                  <a:pt x="829" y="1342"/>
                </a:lnTo>
                <a:lnTo>
                  <a:pt x="840" y="1342"/>
                </a:lnTo>
                <a:lnTo>
                  <a:pt x="840" y="1326"/>
                </a:lnTo>
                <a:lnTo>
                  <a:pt x="850" y="1342"/>
                </a:lnTo>
                <a:lnTo>
                  <a:pt x="861" y="1342"/>
                </a:lnTo>
                <a:lnTo>
                  <a:pt x="870" y="1342"/>
                </a:lnTo>
                <a:lnTo>
                  <a:pt x="870" y="1326"/>
                </a:lnTo>
                <a:lnTo>
                  <a:pt x="880" y="1326"/>
                </a:lnTo>
                <a:lnTo>
                  <a:pt x="880" y="1342"/>
                </a:lnTo>
                <a:lnTo>
                  <a:pt x="891" y="1342"/>
                </a:lnTo>
                <a:lnTo>
                  <a:pt x="891" y="1326"/>
                </a:lnTo>
                <a:lnTo>
                  <a:pt x="891" y="1342"/>
                </a:lnTo>
                <a:lnTo>
                  <a:pt x="900" y="1342"/>
                </a:lnTo>
                <a:lnTo>
                  <a:pt x="910" y="1342"/>
                </a:lnTo>
                <a:lnTo>
                  <a:pt x="910" y="1326"/>
                </a:lnTo>
                <a:lnTo>
                  <a:pt x="910" y="1342"/>
                </a:lnTo>
                <a:lnTo>
                  <a:pt x="921" y="1342"/>
                </a:lnTo>
                <a:lnTo>
                  <a:pt x="921" y="1326"/>
                </a:lnTo>
                <a:lnTo>
                  <a:pt x="921" y="1342"/>
                </a:lnTo>
                <a:lnTo>
                  <a:pt x="931" y="1342"/>
                </a:lnTo>
                <a:lnTo>
                  <a:pt x="931" y="1326"/>
                </a:lnTo>
                <a:lnTo>
                  <a:pt x="931" y="1342"/>
                </a:lnTo>
                <a:lnTo>
                  <a:pt x="931" y="1326"/>
                </a:lnTo>
                <a:lnTo>
                  <a:pt x="931" y="1342"/>
                </a:lnTo>
                <a:lnTo>
                  <a:pt x="941" y="1326"/>
                </a:lnTo>
                <a:lnTo>
                  <a:pt x="941" y="1342"/>
                </a:lnTo>
                <a:lnTo>
                  <a:pt x="941" y="1326"/>
                </a:lnTo>
                <a:lnTo>
                  <a:pt x="941" y="1342"/>
                </a:lnTo>
                <a:lnTo>
                  <a:pt x="951" y="1342"/>
                </a:lnTo>
                <a:lnTo>
                  <a:pt x="961" y="1342"/>
                </a:lnTo>
                <a:lnTo>
                  <a:pt x="971" y="1342"/>
                </a:lnTo>
                <a:lnTo>
                  <a:pt x="971" y="1326"/>
                </a:lnTo>
                <a:lnTo>
                  <a:pt x="971" y="1342"/>
                </a:lnTo>
                <a:lnTo>
                  <a:pt x="971" y="1326"/>
                </a:lnTo>
                <a:lnTo>
                  <a:pt x="971" y="1342"/>
                </a:lnTo>
                <a:lnTo>
                  <a:pt x="981" y="1326"/>
                </a:lnTo>
                <a:lnTo>
                  <a:pt x="981" y="1342"/>
                </a:lnTo>
                <a:lnTo>
                  <a:pt x="981" y="1326"/>
                </a:lnTo>
                <a:lnTo>
                  <a:pt x="981" y="1342"/>
                </a:lnTo>
                <a:lnTo>
                  <a:pt x="981" y="1326"/>
                </a:lnTo>
                <a:lnTo>
                  <a:pt x="991" y="1326"/>
                </a:lnTo>
                <a:lnTo>
                  <a:pt x="991" y="1342"/>
                </a:lnTo>
                <a:lnTo>
                  <a:pt x="991" y="1326"/>
                </a:lnTo>
                <a:lnTo>
                  <a:pt x="1001" y="1342"/>
                </a:lnTo>
                <a:lnTo>
                  <a:pt x="1001" y="1326"/>
                </a:lnTo>
                <a:lnTo>
                  <a:pt x="1001" y="1342"/>
                </a:lnTo>
                <a:lnTo>
                  <a:pt x="1001" y="1326"/>
                </a:lnTo>
                <a:lnTo>
                  <a:pt x="1011" y="1326"/>
                </a:lnTo>
                <a:lnTo>
                  <a:pt x="1011" y="1310"/>
                </a:lnTo>
                <a:lnTo>
                  <a:pt x="1023" y="1310"/>
                </a:lnTo>
                <a:lnTo>
                  <a:pt x="1023" y="1294"/>
                </a:lnTo>
                <a:lnTo>
                  <a:pt x="1023" y="1280"/>
                </a:lnTo>
                <a:lnTo>
                  <a:pt x="1033" y="1294"/>
                </a:lnTo>
                <a:lnTo>
                  <a:pt x="1042" y="1294"/>
                </a:lnTo>
                <a:lnTo>
                  <a:pt x="1053" y="1294"/>
                </a:lnTo>
                <a:lnTo>
                  <a:pt x="1063" y="1294"/>
                </a:lnTo>
                <a:lnTo>
                  <a:pt x="1072" y="1294"/>
                </a:lnTo>
                <a:lnTo>
                  <a:pt x="1083" y="1294"/>
                </a:lnTo>
                <a:lnTo>
                  <a:pt x="1093" y="1294"/>
                </a:lnTo>
                <a:lnTo>
                  <a:pt x="1102" y="1294"/>
                </a:lnTo>
                <a:lnTo>
                  <a:pt x="1113" y="1280"/>
                </a:lnTo>
                <a:lnTo>
                  <a:pt x="1113" y="1294"/>
                </a:lnTo>
                <a:lnTo>
                  <a:pt x="1113" y="1280"/>
                </a:lnTo>
                <a:lnTo>
                  <a:pt x="1123" y="1280"/>
                </a:lnTo>
                <a:lnTo>
                  <a:pt x="1123" y="1294"/>
                </a:lnTo>
                <a:lnTo>
                  <a:pt x="1123" y="1280"/>
                </a:lnTo>
                <a:lnTo>
                  <a:pt x="1134" y="1280"/>
                </a:lnTo>
                <a:lnTo>
                  <a:pt x="1143" y="1280"/>
                </a:lnTo>
                <a:lnTo>
                  <a:pt x="1143" y="1264"/>
                </a:lnTo>
                <a:lnTo>
                  <a:pt x="1153" y="1280"/>
                </a:lnTo>
                <a:lnTo>
                  <a:pt x="1153" y="1264"/>
                </a:lnTo>
                <a:lnTo>
                  <a:pt x="1164" y="1264"/>
                </a:lnTo>
                <a:lnTo>
                  <a:pt x="1173" y="1264"/>
                </a:lnTo>
                <a:lnTo>
                  <a:pt x="1183" y="1264"/>
                </a:lnTo>
                <a:lnTo>
                  <a:pt x="1194" y="1264"/>
                </a:lnTo>
                <a:lnTo>
                  <a:pt x="1194" y="1248"/>
                </a:lnTo>
                <a:lnTo>
                  <a:pt x="1194" y="1264"/>
                </a:lnTo>
                <a:lnTo>
                  <a:pt x="1203" y="1248"/>
                </a:lnTo>
                <a:lnTo>
                  <a:pt x="1214" y="1248"/>
                </a:lnTo>
                <a:lnTo>
                  <a:pt x="1224" y="1248"/>
                </a:lnTo>
                <a:lnTo>
                  <a:pt x="1224" y="1233"/>
                </a:lnTo>
                <a:lnTo>
                  <a:pt x="1233" y="1233"/>
                </a:lnTo>
                <a:lnTo>
                  <a:pt x="1233" y="1217"/>
                </a:lnTo>
                <a:lnTo>
                  <a:pt x="1245" y="1233"/>
                </a:lnTo>
                <a:lnTo>
                  <a:pt x="1245" y="1217"/>
                </a:lnTo>
                <a:lnTo>
                  <a:pt x="1245" y="1201"/>
                </a:lnTo>
                <a:lnTo>
                  <a:pt x="1255" y="1201"/>
                </a:lnTo>
                <a:lnTo>
                  <a:pt x="1255" y="1185"/>
                </a:lnTo>
                <a:lnTo>
                  <a:pt x="1255" y="1201"/>
                </a:lnTo>
                <a:lnTo>
                  <a:pt x="1265" y="1201"/>
                </a:lnTo>
                <a:lnTo>
                  <a:pt x="1265" y="1185"/>
                </a:lnTo>
                <a:lnTo>
                  <a:pt x="1265" y="1171"/>
                </a:lnTo>
                <a:lnTo>
                  <a:pt x="1275" y="1171"/>
                </a:lnTo>
                <a:lnTo>
                  <a:pt x="1275" y="1155"/>
                </a:lnTo>
                <a:lnTo>
                  <a:pt x="1275" y="1171"/>
                </a:lnTo>
                <a:lnTo>
                  <a:pt x="1275" y="1155"/>
                </a:lnTo>
                <a:lnTo>
                  <a:pt x="1275" y="1171"/>
                </a:lnTo>
                <a:lnTo>
                  <a:pt x="1285" y="1171"/>
                </a:lnTo>
                <a:lnTo>
                  <a:pt x="1285" y="1185"/>
                </a:lnTo>
                <a:lnTo>
                  <a:pt x="1296" y="1185"/>
                </a:lnTo>
                <a:lnTo>
                  <a:pt x="1296" y="1171"/>
                </a:lnTo>
                <a:lnTo>
                  <a:pt x="1296" y="1185"/>
                </a:lnTo>
                <a:lnTo>
                  <a:pt x="1305" y="1185"/>
                </a:lnTo>
                <a:lnTo>
                  <a:pt x="1305" y="1171"/>
                </a:lnTo>
                <a:lnTo>
                  <a:pt x="1305" y="1185"/>
                </a:lnTo>
                <a:lnTo>
                  <a:pt x="1315" y="1185"/>
                </a:lnTo>
                <a:lnTo>
                  <a:pt x="1315" y="1201"/>
                </a:lnTo>
                <a:lnTo>
                  <a:pt x="1315" y="1185"/>
                </a:lnTo>
                <a:lnTo>
                  <a:pt x="1326" y="1185"/>
                </a:lnTo>
                <a:lnTo>
                  <a:pt x="1326" y="1201"/>
                </a:lnTo>
                <a:lnTo>
                  <a:pt x="1326" y="1185"/>
                </a:lnTo>
                <a:lnTo>
                  <a:pt x="1335" y="1201"/>
                </a:lnTo>
                <a:lnTo>
                  <a:pt x="1335" y="1185"/>
                </a:lnTo>
                <a:lnTo>
                  <a:pt x="1335" y="1201"/>
                </a:lnTo>
                <a:lnTo>
                  <a:pt x="1335" y="1185"/>
                </a:lnTo>
                <a:lnTo>
                  <a:pt x="1345" y="1185"/>
                </a:lnTo>
                <a:lnTo>
                  <a:pt x="1345" y="1201"/>
                </a:lnTo>
                <a:lnTo>
                  <a:pt x="1345" y="1185"/>
                </a:lnTo>
                <a:lnTo>
                  <a:pt x="1356" y="1201"/>
                </a:lnTo>
                <a:lnTo>
                  <a:pt x="1356" y="1185"/>
                </a:lnTo>
                <a:lnTo>
                  <a:pt x="1356" y="1201"/>
                </a:lnTo>
                <a:lnTo>
                  <a:pt x="1356" y="1185"/>
                </a:lnTo>
                <a:lnTo>
                  <a:pt x="1365" y="1185"/>
                </a:lnTo>
                <a:lnTo>
                  <a:pt x="1376" y="1185"/>
                </a:lnTo>
                <a:lnTo>
                  <a:pt x="1376" y="1171"/>
                </a:lnTo>
                <a:lnTo>
                  <a:pt x="1376" y="1185"/>
                </a:lnTo>
                <a:lnTo>
                  <a:pt x="1386" y="1185"/>
                </a:lnTo>
                <a:lnTo>
                  <a:pt x="1386" y="1171"/>
                </a:lnTo>
                <a:lnTo>
                  <a:pt x="1396" y="1171"/>
                </a:lnTo>
                <a:lnTo>
                  <a:pt x="1396" y="1185"/>
                </a:lnTo>
                <a:lnTo>
                  <a:pt x="1396" y="1171"/>
                </a:lnTo>
                <a:lnTo>
                  <a:pt x="1396" y="1185"/>
                </a:lnTo>
                <a:lnTo>
                  <a:pt x="1406" y="1185"/>
                </a:lnTo>
                <a:lnTo>
                  <a:pt x="1406" y="1201"/>
                </a:lnTo>
                <a:lnTo>
                  <a:pt x="1406" y="1185"/>
                </a:lnTo>
                <a:lnTo>
                  <a:pt x="1416" y="1185"/>
                </a:lnTo>
                <a:lnTo>
                  <a:pt x="1416" y="1171"/>
                </a:lnTo>
                <a:lnTo>
                  <a:pt x="1426" y="1171"/>
                </a:lnTo>
                <a:lnTo>
                  <a:pt x="1426" y="1155"/>
                </a:lnTo>
                <a:lnTo>
                  <a:pt x="1426" y="1171"/>
                </a:lnTo>
                <a:lnTo>
                  <a:pt x="1426" y="1185"/>
                </a:lnTo>
                <a:lnTo>
                  <a:pt x="1426" y="1171"/>
                </a:lnTo>
                <a:lnTo>
                  <a:pt x="1436" y="1155"/>
                </a:lnTo>
                <a:lnTo>
                  <a:pt x="1436" y="1171"/>
                </a:lnTo>
                <a:lnTo>
                  <a:pt x="1436" y="1155"/>
                </a:lnTo>
                <a:lnTo>
                  <a:pt x="1436" y="1171"/>
                </a:lnTo>
                <a:lnTo>
                  <a:pt x="1436" y="1185"/>
                </a:lnTo>
                <a:lnTo>
                  <a:pt x="1446" y="1185"/>
                </a:lnTo>
                <a:lnTo>
                  <a:pt x="1446" y="1155"/>
                </a:lnTo>
                <a:lnTo>
                  <a:pt x="1446" y="1108"/>
                </a:lnTo>
                <a:lnTo>
                  <a:pt x="1446" y="1046"/>
                </a:lnTo>
                <a:lnTo>
                  <a:pt x="1456" y="983"/>
                </a:lnTo>
                <a:lnTo>
                  <a:pt x="1456" y="1837"/>
                </a:lnTo>
                <a:lnTo>
                  <a:pt x="1456" y="3414"/>
                </a:lnTo>
                <a:lnTo>
                  <a:pt x="1456" y="2009"/>
                </a:lnTo>
                <a:lnTo>
                  <a:pt x="1456" y="1948"/>
                </a:lnTo>
                <a:lnTo>
                  <a:pt x="1456" y="3305"/>
                </a:lnTo>
                <a:lnTo>
                  <a:pt x="1468" y="2368"/>
                </a:lnTo>
                <a:lnTo>
                  <a:pt x="1468" y="1995"/>
                </a:lnTo>
                <a:lnTo>
                  <a:pt x="1468" y="3321"/>
                </a:lnTo>
                <a:lnTo>
                  <a:pt x="1468" y="2806"/>
                </a:lnTo>
                <a:lnTo>
                  <a:pt x="1468" y="2197"/>
                </a:lnTo>
                <a:lnTo>
                  <a:pt x="1468" y="3273"/>
                </a:lnTo>
                <a:lnTo>
                  <a:pt x="1477" y="3024"/>
                </a:lnTo>
                <a:lnTo>
                  <a:pt x="1477" y="2259"/>
                </a:lnTo>
                <a:lnTo>
                  <a:pt x="1477" y="3117"/>
                </a:lnTo>
                <a:lnTo>
                  <a:pt x="1477" y="3149"/>
                </a:lnTo>
                <a:lnTo>
                  <a:pt x="1477" y="2306"/>
                </a:lnTo>
                <a:lnTo>
                  <a:pt x="1488" y="2869"/>
                </a:lnTo>
                <a:lnTo>
                  <a:pt x="1488" y="3040"/>
                </a:lnTo>
                <a:lnTo>
                  <a:pt x="1488" y="2243"/>
                </a:lnTo>
                <a:lnTo>
                  <a:pt x="1488" y="2602"/>
                </a:lnTo>
                <a:lnTo>
                  <a:pt x="1488" y="2915"/>
                </a:lnTo>
                <a:lnTo>
                  <a:pt x="1488" y="2213"/>
                </a:lnTo>
                <a:lnTo>
                  <a:pt x="1498" y="2368"/>
                </a:lnTo>
                <a:lnTo>
                  <a:pt x="1498" y="2774"/>
                </a:lnTo>
                <a:lnTo>
                  <a:pt x="1498" y="2229"/>
                </a:lnTo>
                <a:lnTo>
                  <a:pt x="1498" y="2259"/>
                </a:lnTo>
                <a:lnTo>
                  <a:pt x="1498" y="2744"/>
                </a:lnTo>
                <a:lnTo>
                  <a:pt x="1498" y="2384"/>
                </a:lnTo>
                <a:lnTo>
                  <a:pt x="1507" y="2306"/>
                </a:lnTo>
                <a:lnTo>
                  <a:pt x="1507" y="2790"/>
                </a:lnTo>
                <a:lnTo>
                  <a:pt x="1507" y="2586"/>
                </a:lnTo>
                <a:lnTo>
                  <a:pt x="1507" y="2431"/>
                </a:lnTo>
                <a:lnTo>
                  <a:pt x="1507" y="2883"/>
                </a:lnTo>
                <a:lnTo>
                  <a:pt x="1507" y="2806"/>
                </a:lnTo>
                <a:lnTo>
                  <a:pt x="1518" y="2586"/>
                </a:lnTo>
                <a:lnTo>
                  <a:pt x="1518" y="2929"/>
                </a:lnTo>
                <a:lnTo>
                  <a:pt x="1518" y="2665"/>
                </a:lnTo>
                <a:lnTo>
                  <a:pt x="1518" y="2899"/>
                </a:lnTo>
                <a:lnTo>
                  <a:pt x="1518" y="2946"/>
                </a:lnTo>
                <a:lnTo>
                  <a:pt x="1528" y="2649"/>
                </a:lnTo>
                <a:lnTo>
                  <a:pt x="1528" y="2758"/>
                </a:lnTo>
                <a:lnTo>
                  <a:pt x="1528" y="2837"/>
                </a:lnTo>
                <a:lnTo>
                  <a:pt x="1528" y="2540"/>
                </a:lnTo>
                <a:lnTo>
                  <a:pt x="1528" y="2586"/>
                </a:lnTo>
                <a:lnTo>
                  <a:pt x="1528" y="2681"/>
                </a:lnTo>
                <a:lnTo>
                  <a:pt x="1537" y="2447"/>
                </a:lnTo>
                <a:lnTo>
                  <a:pt x="1537" y="2572"/>
                </a:lnTo>
                <a:lnTo>
                  <a:pt x="1537" y="2400"/>
                </a:lnTo>
                <a:lnTo>
                  <a:pt x="1537" y="2368"/>
                </a:lnTo>
                <a:lnTo>
                  <a:pt x="1548" y="2540"/>
                </a:lnTo>
                <a:lnTo>
                  <a:pt x="1548" y="2447"/>
                </a:lnTo>
                <a:lnTo>
                  <a:pt x="1548" y="2415"/>
                </a:lnTo>
                <a:lnTo>
                  <a:pt x="1548" y="2602"/>
                </a:lnTo>
                <a:lnTo>
                  <a:pt x="1548" y="2572"/>
                </a:lnTo>
                <a:lnTo>
                  <a:pt x="1548" y="2540"/>
                </a:lnTo>
                <a:lnTo>
                  <a:pt x="1558" y="2697"/>
                </a:lnTo>
                <a:lnTo>
                  <a:pt x="1558" y="2727"/>
                </a:lnTo>
                <a:lnTo>
                  <a:pt x="1558" y="2665"/>
                </a:lnTo>
                <a:lnTo>
                  <a:pt x="1558" y="2790"/>
                </a:lnTo>
                <a:lnTo>
                  <a:pt x="1558" y="2820"/>
                </a:lnTo>
                <a:lnTo>
                  <a:pt x="1558" y="2744"/>
                </a:lnTo>
                <a:lnTo>
                  <a:pt x="1568" y="2806"/>
                </a:lnTo>
                <a:lnTo>
                  <a:pt x="1568" y="2820"/>
                </a:lnTo>
                <a:lnTo>
                  <a:pt x="1568" y="2711"/>
                </a:lnTo>
                <a:lnTo>
                  <a:pt x="1568" y="2727"/>
                </a:lnTo>
                <a:lnTo>
                  <a:pt x="1568" y="2602"/>
                </a:lnTo>
                <a:lnTo>
                  <a:pt x="1578" y="2586"/>
                </a:lnTo>
                <a:lnTo>
                  <a:pt x="1578" y="2602"/>
                </a:lnTo>
                <a:lnTo>
                  <a:pt x="1578" y="2493"/>
                </a:lnTo>
                <a:lnTo>
                  <a:pt x="1578" y="2447"/>
                </a:lnTo>
                <a:lnTo>
                  <a:pt x="1578" y="2477"/>
                </a:lnTo>
                <a:lnTo>
                  <a:pt x="1578" y="2415"/>
                </a:lnTo>
                <a:lnTo>
                  <a:pt x="1588" y="2368"/>
                </a:lnTo>
                <a:lnTo>
                  <a:pt x="1588" y="2431"/>
                </a:lnTo>
                <a:lnTo>
                  <a:pt x="1588" y="2415"/>
                </a:lnTo>
                <a:lnTo>
                  <a:pt x="1588" y="2477"/>
                </a:lnTo>
                <a:lnTo>
                  <a:pt x="1588" y="2493"/>
                </a:lnTo>
                <a:lnTo>
                  <a:pt x="1599" y="2509"/>
                </a:lnTo>
                <a:lnTo>
                  <a:pt x="1599" y="2572"/>
                </a:lnTo>
                <a:lnTo>
                  <a:pt x="1599" y="2602"/>
                </a:lnTo>
                <a:lnTo>
                  <a:pt x="1599" y="2665"/>
                </a:lnTo>
                <a:lnTo>
                  <a:pt x="1608" y="2697"/>
                </a:lnTo>
                <a:lnTo>
                  <a:pt x="1608" y="2665"/>
                </a:lnTo>
                <a:lnTo>
                  <a:pt x="1608" y="2697"/>
                </a:lnTo>
                <a:lnTo>
                  <a:pt x="1608" y="2649"/>
                </a:lnTo>
                <a:lnTo>
                  <a:pt x="1608" y="2635"/>
                </a:lnTo>
                <a:lnTo>
                  <a:pt x="1618" y="2618"/>
                </a:lnTo>
                <a:lnTo>
                  <a:pt x="1618" y="2556"/>
                </a:lnTo>
                <a:lnTo>
                  <a:pt x="1618" y="2524"/>
                </a:lnTo>
                <a:lnTo>
                  <a:pt x="1618" y="2493"/>
                </a:lnTo>
                <a:lnTo>
                  <a:pt x="1618" y="2431"/>
                </a:lnTo>
                <a:lnTo>
                  <a:pt x="1618" y="2400"/>
                </a:lnTo>
                <a:lnTo>
                  <a:pt x="1629" y="2384"/>
                </a:lnTo>
                <a:lnTo>
                  <a:pt x="1629" y="2338"/>
                </a:lnTo>
                <a:lnTo>
                  <a:pt x="1629" y="2322"/>
                </a:lnTo>
                <a:lnTo>
                  <a:pt x="1638" y="2352"/>
                </a:lnTo>
                <a:lnTo>
                  <a:pt x="1638" y="2368"/>
                </a:lnTo>
                <a:lnTo>
                  <a:pt x="1638" y="2400"/>
                </a:lnTo>
                <a:lnTo>
                  <a:pt x="1638" y="2431"/>
                </a:lnTo>
                <a:lnTo>
                  <a:pt x="1638" y="2463"/>
                </a:lnTo>
                <a:lnTo>
                  <a:pt x="1638" y="2477"/>
                </a:lnTo>
                <a:lnTo>
                  <a:pt x="1650" y="2509"/>
                </a:lnTo>
                <a:lnTo>
                  <a:pt x="1650" y="2524"/>
                </a:lnTo>
                <a:lnTo>
                  <a:pt x="1650" y="2540"/>
                </a:lnTo>
                <a:lnTo>
                  <a:pt x="1650" y="2524"/>
                </a:lnTo>
                <a:lnTo>
                  <a:pt x="1650" y="2509"/>
                </a:lnTo>
                <a:lnTo>
                  <a:pt x="1660" y="2477"/>
                </a:lnTo>
                <a:lnTo>
                  <a:pt x="1660" y="2447"/>
                </a:lnTo>
                <a:lnTo>
                  <a:pt x="1660" y="2415"/>
                </a:lnTo>
                <a:lnTo>
                  <a:pt x="1660" y="2368"/>
                </a:lnTo>
                <a:lnTo>
                  <a:pt x="1660" y="2352"/>
                </a:lnTo>
                <a:lnTo>
                  <a:pt x="1669" y="2306"/>
                </a:lnTo>
                <a:lnTo>
                  <a:pt x="1669" y="2259"/>
                </a:lnTo>
                <a:lnTo>
                  <a:pt x="1669" y="2243"/>
                </a:lnTo>
                <a:lnTo>
                  <a:pt x="1669" y="2213"/>
                </a:lnTo>
                <a:lnTo>
                  <a:pt x="1669" y="2197"/>
                </a:lnTo>
                <a:lnTo>
                  <a:pt x="1680" y="2197"/>
                </a:lnTo>
                <a:lnTo>
                  <a:pt x="1680" y="2213"/>
                </a:lnTo>
                <a:lnTo>
                  <a:pt x="1680" y="2229"/>
                </a:lnTo>
                <a:lnTo>
                  <a:pt x="1680" y="2243"/>
                </a:lnTo>
                <a:lnTo>
                  <a:pt x="1680" y="2275"/>
                </a:lnTo>
                <a:lnTo>
                  <a:pt x="1690" y="2291"/>
                </a:lnTo>
                <a:lnTo>
                  <a:pt x="1690" y="2306"/>
                </a:lnTo>
                <a:lnTo>
                  <a:pt x="1690" y="2322"/>
                </a:lnTo>
                <a:lnTo>
                  <a:pt x="1690" y="2338"/>
                </a:lnTo>
                <a:lnTo>
                  <a:pt x="1700" y="2322"/>
                </a:lnTo>
                <a:lnTo>
                  <a:pt x="1700" y="2306"/>
                </a:lnTo>
                <a:lnTo>
                  <a:pt x="1700" y="2275"/>
                </a:lnTo>
                <a:lnTo>
                  <a:pt x="1700" y="2243"/>
                </a:lnTo>
                <a:lnTo>
                  <a:pt x="1700" y="2213"/>
                </a:lnTo>
                <a:lnTo>
                  <a:pt x="1700" y="2181"/>
                </a:lnTo>
                <a:lnTo>
                  <a:pt x="1710" y="2150"/>
                </a:lnTo>
                <a:lnTo>
                  <a:pt x="1710" y="2104"/>
                </a:lnTo>
                <a:lnTo>
                  <a:pt x="1710" y="2072"/>
                </a:lnTo>
                <a:lnTo>
                  <a:pt x="1710" y="2057"/>
                </a:lnTo>
                <a:lnTo>
                  <a:pt x="1710" y="2025"/>
                </a:lnTo>
                <a:lnTo>
                  <a:pt x="1710" y="2009"/>
                </a:lnTo>
                <a:lnTo>
                  <a:pt x="1720" y="2009"/>
                </a:lnTo>
                <a:lnTo>
                  <a:pt x="1720" y="2025"/>
                </a:lnTo>
                <a:lnTo>
                  <a:pt x="1731" y="2041"/>
                </a:lnTo>
                <a:lnTo>
                  <a:pt x="1731" y="2072"/>
                </a:lnTo>
                <a:lnTo>
                  <a:pt x="1731" y="2088"/>
                </a:lnTo>
                <a:lnTo>
                  <a:pt x="1731" y="2104"/>
                </a:lnTo>
                <a:lnTo>
                  <a:pt x="1740" y="2104"/>
                </a:lnTo>
                <a:lnTo>
                  <a:pt x="1740" y="2072"/>
                </a:lnTo>
                <a:lnTo>
                  <a:pt x="1740" y="2057"/>
                </a:lnTo>
                <a:lnTo>
                  <a:pt x="1740" y="2025"/>
                </a:lnTo>
                <a:lnTo>
                  <a:pt x="1750" y="1995"/>
                </a:lnTo>
                <a:lnTo>
                  <a:pt x="1750" y="1963"/>
                </a:lnTo>
                <a:lnTo>
                  <a:pt x="1750" y="1932"/>
                </a:lnTo>
                <a:lnTo>
                  <a:pt x="1750" y="1900"/>
                </a:lnTo>
                <a:lnTo>
                  <a:pt x="1750" y="1870"/>
                </a:lnTo>
                <a:lnTo>
                  <a:pt x="1750" y="1837"/>
                </a:lnTo>
                <a:lnTo>
                  <a:pt x="1761" y="1823"/>
                </a:lnTo>
                <a:lnTo>
                  <a:pt x="1761" y="1807"/>
                </a:lnTo>
                <a:lnTo>
                  <a:pt x="1761" y="1795"/>
                </a:lnTo>
                <a:lnTo>
                  <a:pt x="1761" y="1778"/>
                </a:lnTo>
                <a:lnTo>
                  <a:pt x="1761" y="1795"/>
                </a:lnTo>
                <a:lnTo>
                  <a:pt x="1770" y="1807"/>
                </a:lnTo>
                <a:lnTo>
                  <a:pt x="1770" y="1823"/>
                </a:lnTo>
                <a:lnTo>
                  <a:pt x="1770" y="1837"/>
                </a:lnTo>
                <a:lnTo>
                  <a:pt x="1770" y="1854"/>
                </a:lnTo>
                <a:lnTo>
                  <a:pt x="1770" y="1870"/>
                </a:lnTo>
                <a:lnTo>
                  <a:pt x="1780" y="1886"/>
                </a:lnTo>
                <a:lnTo>
                  <a:pt x="1780" y="1870"/>
                </a:lnTo>
                <a:lnTo>
                  <a:pt x="1791" y="1837"/>
                </a:lnTo>
                <a:lnTo>
                  <a:pt x="1791" y="1807"/>
                </a:lnTo>
                <a:lnTo>
                  <a:pt x="1791" y="1778"/>
                </a:lnTo>
                <a:lnTo>
                  <a:pt x="1791" y="1748"/>
                </a:lnTo>
                <a:lnTo>
                  <a:pt x="1791" y="1700"/>
                </a:lnTo>
                <a:lnTo>
                  <a:pt x="1791" y="1669"/>
                </a:lnTo>
                <a:lnTo>
                  <a:pt x="1800" y="1637"/>
                </a:lnTo>
                <a:lnTo>
                  <a:pt x="1800" y="1607"/>
                </a:lnTo>
                <a:lnTo>
                  <a:pt x="1800" y="1576"/>
                </a:lnTo>
                <a:lnTo>
                  <a:pt x="1800" y="1560"/>
                </a:lnTo>
                <a:lnTo>
                  <a:pt x="1800" y="1544"/>
                </a:lnTo>
                <a:lnTo>
                  <a:pt x="1810" y="1544"/>
                </a:lnTo>
                <a:lnTo>
                  <a:pt x="1810" y="1560"/>
                </a:lnTo>
                <a:lnTo>
                  <a:pt x="1810" y="1576"/>
                </a:lnTo>
                <a:lnTo>
                  <a:pt x="1810" y="1591"/>
                </a:lnTo>
                <a:lnTo>
                  <a:pt x="1810" y="1607"/>
                </a:lnTo>
                <a:lnTo>
                  <a:pt x="1821" y="1637"/>
                </a:lnTo>
                <a:lnTo>
                  <a:pt x="1821" y="1653"/>
                </a:lnTo>
                <a:lnTo>
                  <a:pt x="1831" y="1637"/>
                </a:lnTo>
                <a:lnTo>
                  <a:pt x="1831" y="1623"/>
                </a:lnTo>
                <a:lnTo>
                  <a:pt x="1831" y="1591"/>
                </a:lnTo>
                <a:lnTo>
                  <a:pt x="1831" y="1560"/>
                </a:lnTo>
                <a:lnTo>
                  <a:pt x="1831" y="1514"/>
                </a:lnTo>
                <a:lnTo>
                  <a:pt x="1841" y="1482"/>
                </a:lnTo>
                <a:lnTo>
                  <a:pt x="1841" y="1451"/>
                </a:lnTo>
                <a:lnTo>
                  <a:pt x="1841" y="1419"/>
                </a:lnTo>
                <a:lnTo>
                  <a:pt x="1841" y="1373"/>
                </a:lnTo>
                <a:lnTo>
                  <a:pt x="1841" y="1357"/>
                </a:lnTo>
                <a:lnTo>
                  <a:pt x="1841" y="1326"/>
                </a:lnTo>
                <a:lnTo>
                  <a:pt x="1851" y="1310"/>
                </a:lnTo>
                <a:lnTo>
                  <a:pt x="1851" y="1294"/>
                </a:lnTo>
                <a:lnTo>
                  <a:pt x="1851" y="1310"/>
                </a:lnTo>
                <a:lnTo>
                  <a:pt x="1861" y="1326"/>
                </a:lnTo>
                <a:lnTo>
                  <a:pt x="1861" y="1342"/>
                </a:lnTo>
                <a:lnTo>
                  <a:pt x="1861" y="1373"/>
                </a:lnTo>
                <a:lnTo>
                  <a:pt x="1861" y="1389"/>
                </a:lnTo>
                <a:lnTo>
                  <a:pt x="1861" y="1405"/>
                </a:lnTo>
                <a:lnTo>
                  <a:pt x="1872" y="1405"/>
                </a:lnTo>
                <a:lnTo>
                  <a:pt x="1872" y="1389"/>
                </a:lnTo>
                <a:lnTo>
                  <a:pt x="1872" y="1373"/>
                </a:lnTo>
                <a:lnTo>
                  <a:pt x="1872" y="1357"/>
                </a:lnTo>
                <a:lnTo>
                  <a:pt x="1872" y="1326"/>
                </a:lnTo>
                <a:lnTo>
                  <a:pt x="1880" y="1294"/>
                </a:lnTo>
                <a:lnTo>
                  <a:pt x="1880" y="1280"/>
                </a:lnTo>
                <a:lnTo>
                  <a:pt x="1880" y="1248"/>
                </a:lnTo>
                <a:lnTo>
                  <a:pt x="1880" y="1201"/>
                </a:lnTo>
                <a:lnTo>
                  <a:pt x="1880" y="1171"/>
                </a:lnTo>
                <a:lnTo>
                  <a:pt x="1880" y="1139"/>
                </a:lnTo>
                <a:lnTo>
                  <a:pt x="1890" y="1123"/>
                </a:lnTo>
                <a:lnTo>
                  <a:pt x="1890" y="1092"/>
                </a:lnTo>
                <a:lnTo>
                  <a:pt x="1890" y="1076"/>
                </a:lnTo>
                <a:lnTo>
                  <a:pt x="1890" y="1062"/>
                </a:lnTo>
                <a:lnTo>
                  <a:pt x="1899" y="1062"/>
                </a:lnTo>
                <a:lnTo>
                  <a:pt x="1899" y="1076"/>
                </a:lnTo>
                <a:lnTo>
                  <a:pt x="1899" y="1108"/>
                </a:lnTo>
                <a:lnTo>
                  <a:pt x="1911" y="1123"/>
                </a:lnTo>
                <a:lnTo>
                  <a:pt x="1911" y="1139"/>
                </a:lnTo>
                <a:lnTo>
                  <a:pt x="1911" y="1155"/>
                </a:lnTo>
                <a:lnTo>
                  <a:pt x="1911" y="1139"/>
                </a:lnTo>
                <a:lnTo>
                  <a:pt x="1921" y="1139"/>
                </a:lnTo>
                <a:lnTo>
                  <a:pt x="1921" y="1123"/>
                </a:lnTo>
                <a:lnTo>
                  <a:pt x="1921" y="1092"/>
                </a:lnTo>
                <a:lnTo>
                  <a:pt x="1921" y="1062"/>
                </a:lnTo>
                <a:lnTo>
                  <a:pt x="1921" y="1030"/>
                </a:lnTo>
                <a:lnTo>
                  <a:pt x="1921" y="1013"/>
                </a:lnTo>
                <a:lnTo>
                  <a:pt x="1931" y="967"/>
                </a:lnTo>
                <a:lnTo>
                  <a:pt x="1931" y="937"/>
                </a:lnTo>
                <a:lnTo>
                  <a:pt x="1931" y="921"/>
                </a:lnTo>
                <a:lnTo>
                  <a:pt x="1931" y="890"/>
                </a:lnTo>
                <a:lnTo>
                  <a:pt x="1931" y="858"/>
                </a:lnTo>
                <a:lnTo>
                  <a:pt x="1931" y="842"/>
                </a:lnTo>
                <a:lnTo>
                  <a:pt x="1941" y="828"/>
                </a:lnTo>
                <a:lnTo>
                  <a:pt x="1941" y="812"/>
                </a:lnTo>
                <a:lnTo>
                  <a:pt x="1941" y="828"/>
                </a:lnTo>
                <a:lnTo>
                  <a:pt x="1941" y="842"/>
                </a:lnTo>
                <a:lnTo>
                  <a:pt x="1951" y="858"/>
                </a:lnTo>
                <a:lnTo>
                  <a:pt x="1951" y="874"/>
                </a:lnTo>
                <a:lnTo>
                  <a:pt x="1951" y="890"/>
                </a:lnTo>
                <a:lnTo>
                  <a:pt x="1962" y="890"/>
                </a:lnTo>
                <a:lnTo>
                  <a:pt x="1962" y="874"/>
                </a:lnTo>
                <a:lnTo>
                  <a:pt x="1962" y="858"/>
                </a:lnTo>
                <a:lnTo>
                  <a:pt x="1962" y="842"/>
                </a:lnTo>
                <a:lnTo>
                  <a:pt x="1971" y="812"/>
                </a:lnTo>
                <a:lnTo>
                  <a:pt x="1971" y="779"/>
                </a:lnTo>
                <a:lnTo>
                  <a:pt x="1971" y="765"/>
                </a:lnTo>
                <a:lnTo>
                  <a:pt x="1971" y="733"/>
                </a:lnTo>
                <a:lnTo>
                  <a:pt x="1971" y="717"/>
                </a:lnTo>
                <a:lnTo>
                  <a:pt x="1971" y="686"/>
                </a:lnTo>
                <a:lnTo>
                  <a:pt x="1981" y="656"/>
                </a:lnTo>
                <a:lnTo>
                  <a:pt x="1981" y="640"/>
                </a:lnTo>
                <a:lnTo>
                  <a:pt x="1981" y="624"/>
                </a:lnTo>
                <a:lnTo>
                  <a:pt x="1981" y="608"/>
                </a:lnTo>
                <a:lnTo>
                  <a:pt x="1992" y="608"/>
                </a:lnTo>
                <a:lnTo>
                  <a:pt x="1992" y="624"/>
                </a:lnTo>
                <a:lnTo>
                  <a:pt x="2001" y="624"/>
                </a:lnTo>
                <a:lnTo>
                  <a:pt x="2001" y="608"/>
                </a:lnTo>
                <a:lnTo>
                  <a:pt x="2012" y="593"/>
                </a:lnTo>
                <a:lnTo>
                  <a:pt x="2012" y="577"/>
                </a:lnTo>
                <a:lnTo>
                  <a:pt x="2012" y="561"/>
                </a:lnTo>
                <a:lnTo>
                  <a:pt x="2012" y="545"/>
                </a:lnTo>
                <a:lnTo>
                  <a:pt x="2012" y="531"/>
                </a:lnTo>
                <a:lnTo>
                  <a:pt x="2022" y="515"/>
                </a:lnTo>
                <a:lnTo>
                  <a:pt x="2022" y="499"/>
                </a:lnTo>
                <a:lnTo>
                  <a:pt x="2022" y="484"/>
                </a:lnTo>
                <a:lnTo>
                  <a:pt x="2022" y="468"/>
                </a:lnTo>
                <a:lnTo>
                  <a:pt x="2022" y="452"/>
                </a:lnTo>
                <a:lnTo>
                  <a:pt x="2022" y="436"/>
                </a:lnTo>
                <a:lnTo>
                  <a:pt x="2031" y="436"/>
                </a:lnTo>
                <a:lnTo>
                  <a:pt x="2031" y="422"/>
                </a:lnTo>
                <a:lnTo>
                  <a:pt x="2031" y="406"/>
                </a:lnTo>
                <a:lnTo>
                  <a:pt x="2031" y="422"/>
                </a:lnTo>
                <a:lnTo>
                  <a:pt x="2031" y="406"/>
                </a:lnTo>
                <a:lnTo>
                  <a:pt x="2042" y="406"/>
                </a:lnTo>
                <a:lnTo>
                  <a:pt x="2042" y="422"/>
                </a:lnTo>
                <a:lnTo>
                  <a:pt x="2042" y="406"/>
                </a:lnTo>
                <a:lnTo>
                  <a:pt x="2052" y="390"/>
                </a:lnTo>
                <a:lnTo>
                  <a:pt x="2052" y="374"/>
                </a:lnTo>
                <a:lnTo>
                  <a:pt x="2052" y="359"/>
                </a:lnTo>
                <a:lnTo>
                  <a:pt x="2061" y="343"/>
                </a:lnTo>
                <a:lnTo>
                  <a:pt x="2061" y="327"/>
                </a:lnTo>
                <a:lnTo>
                  <a:pt x="2061" y="313"/>
                </a:lnTo>
                <a:lnTo>
                  <a:pt x="2061" y="297"/>
                </a:lnTo>
                <a:lnTo>
                  <a:pt x="2072" y="281"/>
                </a:lnTo>
                <a:lnTo>
                  <a:pt x="2072" y="265"/>
                </a:lnTo>
                <a:lnTo>
                  <a:pt x="2082" y="265"/>
                </a:lnTo>
                <a:lnTo>
                  <a:pt x="2082" y="250"/>
                </a:lnTo>
                <a:lnTo>
                  <a:pt x="2094" y="250"/>
                </a:lnTo>
                <a:lnTo>
                  <a:pt x="2094" y="234"/>
                </a:lnTo>
                <a:lnTo>
                  <a:pt x="2094" y="218"/>
                </a:lnTo>
                <a:lnTo>
                  <a:pt x="2094" y="202"/>
                </a:lnTo>
                <a:lnTo>
                  <a:pt x="2103" y="188"/>
                </a:lnTo>
                <a:lnTo>
                  <a:pt x="2103" y="172"/>
                </a:lnTo>
                <a:lnTo>
                  <a:pt x="2103" y="156"/>
                </a:lnTo>
                <a:lnTo>
                  <a:pt x="2113" y="156"/>
                </a:lnTo>
                <a:lnTo>
                  <a:pt x="2124" y="156"/>
                </a:lnTo>
                <a:lnTo>
                  <a:pt x="2124" y="141"/>
                </a:lnTo>
                <a:lnTo>
                  <a:pt x="2133" y="141"/>
                </a:lnTo>
                <a:lnTo>
                  <a:pt x="2133" y="125"/>
                </a:lnTo>
                <a:lnTo>
                  <a:pt x="2133" y="109"/>
                </a:lnTo>
                <a:lnTo>
                  <a:pt x="2143" y="93"/>
                </a:lnTo>
                <a:lnTo>
                  <a:pt x="2143" y="79"/>
                </a:lnTo>
                <a:lnTo>
                  <a:pt x="2143" y="63"/>
                </a:lnTo>
                <a:lnTo>
                  <a:pt x="2154" y="63"/>
                </a:lnTo>
                <a:lnTo>
                  <a:pt x="2154" y="79"/>
                </a:lnTo>
                <a:lnTo>
                  <a:pt x="2163" y="79"/>
                </a:lnTo>
                <a:lnTo>
                  <a:pt x="2163" y="93"/>
                </a:lnTo>
                <a:lnTo>
                  <a:pt x="2173" y="93"/>
                </a:lnTo>
                <a:lnTo>
                  <a:pt x="2173" y="79"/>
                </a:lnTo>
                <a:lnTo>
                  <a:pt x="2184" y="63"/>
                </a:lnTo>
                <a:lnTo>
                  <a:pt x="2184" y="47"/>
                </a:lnTo>
                <a:lnTo>
                  <a:pt x="2184" y="30"/>
                </a:lnTo>
                <a:lnTo>
                  <a:pt x="2194" y="16"/>
                </a:lnTo>
                <a:lnTo>
                  <a:pt x="2194" y="0"/>
                </a:lnTo>
                <a:lnTo>
                  <a:pt x="2194" y="16"/>
                </a:lnTo>
                <a:lnTo>
                  <a:pt x="2204" y="16"/>
                </a:lnTo>
                <a:lnTo>
                  <a:pt x="2204" y="30"/>
                </a:lnTo>
                <a:lnTo>
                  <a:pt x="2204" y="47"/>
                </a:lnTo>
                <a:lnTo>
                  <a:pt x="2204" y="63"/>
                </a:lnTo>
                <a:lnTo>
                  <a:pt x="2214" y="63"/>
                </a:lnTo>
                <a:lnTo>
                  <a:pt x="2214" y="79"/>
                </a:lnTo>
                <a:lnTo>
                  <a:pt x="2224" y="63"/>
                </a:lnTo>
                <a:lnTo>
                  <a:pt x="2224" y="47"/>
                </a:lnTo>
                <a:lnTo>
                  <a:pt x="2224" y="30"/>
                </a:lnTo>
                <a:lnTo>
                  <a:pt x="2234" y="16"/>
                </a:lnTo>
                <a:lnTo>
                  <a:pt x="2234" y="0"/>
                </a:lnTo>
                <a:lnTo>
                  <a:pt x="2244" y="16"/>
                </a:lnTo>
                <a:lnTo>
                  <a:pt x="2244" y="30"/>
                </a:lnTo>
                <a:lnTo>
                  <a:pt x="2254" y="47"/>
                </a:lnTo>
                <a:lnTo>
                  <a:pt x="2254" y="63"/>
                </a:lnTo>
                <a:lnTo>
                  <a:pt x="2254" y="79"/>
                </a:lnTo>
                <a:lnTo>
                  <a:pt x="2264" y="79"/>
                </a:lnTo>
                <a:lnTo>
                  <a:pt x="2264" y="93"/>
                </a:lnTo>
                <a:lnTo>
                  <a:pt x="2264" y="79"/>
                </a:lnTo>
                <a:lnTo>
                  <a:pt x="2274" y="79"/>
                </a:lnTo>
                <a:lnTo>
                  <a:pt x="2274" y="63"/>
                </a:lnTo>
                <a:lnTo>
                  <a:pt x="2274" y="47"/>
                </a:lnTo>
                <a:lnTo>
                  <a:pt x="2285" y="47"/>
                </a:lnTo>
                <a:lnTo>
                  <a:pt x="2294" y="63"/>
                </a:lnTo>
                <a:lnTo>
                  <a:pt x="2294" y="79"/>
                </a:lnTo>
                <a:lnTo>
                  <a:pt x="2294" y="93"/>
                </a:lnTo>
                <a:lnTo>
                  <a:pt x="2304" y="109"/>
                </a:lnTo>
                <a:lnTo>
                  <a:pt x="2304" y="125"/>
                </a:lnTo>
                <a:lnTo>
                  <a:pt x="2316" y="141"/>
                </a:lnTo>
                <a:lnTo>
                  <a:pt x="2316" y="125"/>
                </a:lnTo>
                <a:lnTo>
                  <a:pt x="2316" y="141"/>
                </a:lnTo>
                <a:lnTo>
                  <a:pt x="2316" y="125"/>
                </a:lnTo>
                <a:lnTo>
                  <a:pt x="2316" y="141"/>
                </a:lnTo>
                <a:lnTo>
                  <a:pt x="2326" y="141"/>
                </a:lnTo>
                <a:lnTo>
                  <a:pt x="2326" y="125"/>
                </a:lnTo>
                <a:lnTo>
                  <a:pt x="2335" y="141"/>
                </a:lnTo>
                <a:lnTo>
                  <a:pt x="2335" y="156"/>
                </a:lnTo>
                <a:lnTo>
                  <a:pt x="2335" y="172"/>
                </a:lnTo>
                <a:lnTo>
                  <a:pt x="2346" y="188"/>
                </a:lnTo>
                <a:lnTo>
                  <a:pt x="2346" y="202"/>
                </a:lnTo>
                <a:lnTo>
                  <a:pt x="2346" y="218"/>
                </a:lnTo>
                <a:lnTo>
                  <a:pt x="2356" y="234"/>
                </a:lnTo>
                <a:lnTo>
                  <a:pt x="2356" y="250"/>
                </a:lnTo>
                <a:lnTo>
                  <a:pt x="2366" y="250"/>
                </a:lnTo>
                <a:lnTo>
                  <a:pt x="2366" y="265"/>
                </a:lnTo>
                <a:lnTo>
                  <a:pt x="2376" y="265"/>
                </a:lnTo>
                <a:lnTo>
                  <a:pt x="2376" y="281"/>
                </a:lnTo>
                <a:lnTo>
                  <a:pt x="2376" y="297"/>
                </a:lnTo>
                <a:lnTo>
                  <a:pt x="2386" y="313"/>
                </a:lnTo>
                <a:lnTo>
                  <a:pt x="2386" y="327"/>
                </a:lnTo>
                <a:lnTo>
                  <a:pt x="2386" y="343"/>
                </a:lnTo>
                <a:lnTo>
                  <a:pt x="2386" y="359"/>
                </a:lnTo>
                <a:lnTo>
                  <a:pt x="2397" y="374"/>
                </a:lnTo>
                <a:lnTo>
                  <a:pt x="2397" y="390"/>
                </a:lnTo>
                <a:lnTo>
                  <a:pt x="2397" y="374"/>
                </a:lnTo>
                <a:lnTo>
                  <a:pt x="2397" y="390"/>
                </a:lnTo>
                <a:lnTo>
                  <a:pt x="2406" y="390"/>
                </a:lnTo>
                <a:lnTo>
                  <a:pt x="2406" y="406"/>
                </a:lnTo>
                <a:lnTo>
                  <a:pt x="2406" y="422"/>
                </a:lnTo>
                <a:lnTo>
                  <a:pt x="2416" y="422"/>
                </a:lnTo>
                <a:lnTo>
                  <a:pt x="2416" y="436"/>
                </a:lnTo>
                <a:lnTo>
                  <a:pt x="2416" y="452"/>
                </a:lnTo>
                <a:lnTo>
                  <a:pt x="2416" y="468"/>
                </a:lnTo>
                <a:lnTo>
                  <a:pt x="2416" y="484"/>
                </a:lnTo>
                <a:lnTo>
                  <a:pt x="2427" y="499"/>
                </a:lnTo>
                <a:lnTo>
                  <a:pt x="2427" y="515"/>
                </a:lnTo>
                <a:lnTo>
                  <a:pt x="2427" y="531"/>
                </a:lnTo>
                <a:lnTo>
                  <a:pt x="2427" y="545"/>
                </a:lnTo>
                <a:lnTo>
                  <a:pt x="2436" y="561"/>
                </a:lnTo>
                <a:lnTo>
                  <a:pt x="2436" y="577"/>
                </a:lnTo>
                <a:lnTo>
                  <a:pt x="2447" y="577"/>
                </a:lnTo>
                <a:lnTo>
                  <a:pt x="2447" y="593"/>
                </a:lnTo>
                <a:lnTo>
                  <a:pt x="2457" y="608"/>
                </a:lnTo>
                <a:lnTo>
                  <a:pt x="2457" y="624"/>
                </a:lnTo>
                <a:lnTo>
                  <a:pt x="2457" y="640"/>
                </a:lnTo>
                <a:lnTo>
                  <a:pt x="2457" y="656"/>
                </a:lnTo>
                <a:lnTo>
                  <a:pt x="2466" y="670"/>
                </a:lnTo>
                <a:lnTo>
                  <a:pt x="2466" y="686"/>
                </a:lnTo>
                <a:lnTo>
                  <a:pt x="2466" y="717"/>
                </a:lnTo>
                <a:lnTo>
                  <a:pt x="2466" y="733"/>
                </a:lnTo>
                <a:lnTo>
                  <a:pt x="2466" y="749"/>
                </a:lnTo>
                <a:lnTo>
                  <a:pt x="2477" y="749"/>
                </a:lnTo>
                <a:lnTo>
                  <a:pt x="2477" y="779"/>
                </a:lnTo>
                <a:lnTo>
                  <a:pt x="2477" y="795"/>
                </a:lnTo>
                <a:lnTo>
                  <a:pt x="2477" y="812"/>
                </a:lnTo>
                <a:lnTo>
                  <a:pt x="2487" y="812"/>
                </a:lnTo>
                <a:lnTo>
                  <a:pt x="2487" y="828"/>
                </a:lnTo>
                <a:lnTo>
                  <a:pt x="2496" y="828"/>
                </a:lnTo>
                <a:lnTo>
                  <a:pt x="2496" y="842"/>
                </a:lnTo>
                <a:lnTo>
                  <a:pt x="2507" y="858"/>
                </a:lnTo>
                <a:lnTo>
                  <a:pt x="2507" y="874"/>
                </a:lnTo>
                <a:lnTo>
                  <a:pt x="2507" y="890"/>
                </a:lnTo>
                <a:lnTo>
                  <a:pt x="2507" y="921"/>
                </a:lnTo>
                <a:lnTo>
                  <a:pt x="2517" y="951"/>
                </a:lnTo>
                <a:lnTo>
                  <a:pt x="2517" y="967"/>
                </a:lnTo>
                <a:lnTo>
                  <a:pt x="2517" y="983"/>
                </a:lnTo>
                <a:lnTo>
                  <a:pt x="2517" y="999"/>
                </a:lnTo>
                <a:lnTo>
                  <a:pt x="2517" y="1013"/>
                </a:lnTo>
                <a:lnTo>
                  <a:pt x="2517" y="1030"/>
                </a:lnTo>
                <a:lnTo>
                  <a:pt x="2526" y="1046"/>
                </a:lnTo>
                <a:lnTo>
                  <a:pt x="2526" y="1062"/>
                </a:lnTo>
                <a:lnTo>
                  <a:pt x="2526" y="1076"/>
                </a:lnTo>
                <a:lnTo>
                  <a:pt x="2538" y="1076"/>
                </a:lnTo>
                <a:lnTo>
                  <a:pt x="2548" y="1076"/>
                </a:lnTo>
                <a:lnTo>
                  <a:pt x="2548" y="1092"/>
                </a:lnTo>
                <a:lnTo>
                  <a:pt x="2548" y="1108"/>
                </a:lnTo>
                <a:lnTo>
                  <a:pt x="2548" y="1123"/>
                </a:lnTo>
                <a:lnTo>
                  <a:pt x="2559" y="1123"/>
                </a:lnTo>
                <a:lnTo>
                  <a:pt x="2559" y="1139"/>
                </a:lnTo>
                <a:lnTo>
                  <a:pt x="2559" y="1171"/>
                </a:lnTo>
                <a:lnTo>
                  <a:pt x="2559" y="1185"/>
                </a:lnTo>
                <a:lnTo>
                  <a:pt x="2559" y="1201"/>
                </a:lnTo>
                <a:lnTo>
                  <a:pt x="2559" y="1217"/>
                </a:lnTo>
                <a:lnTo>
                  <a:pt x="2568" y="1248"/>
                </a:lnTo>
                <a:lnTo>
                  <a:pt x="2568" y="1264"/>
                </a:lnTo>
                <a:lnTo>
                  <a:pt x="2568" y="1280"/>
                </a:lnTo>
                <a:lnTo>
                  <a:pt x="2568" y="1294"/>
                </a:lnTo>
                <a:lnTo>
                  <a:pt x="2568" y="1310"/>
                </a:lnTo>
                <a:lnTo>
                  <a:pt x="2578" y="1310"/>
                </a:lnTo>
                <a:lnTo>
                  <a:pt x="2578" y="1326"/>
                </a:lnTo>
                <a:lnTo>
                  <a:pt x="2589" y="1326"/>
                </a:lnTo>
                <a:lnTo>
                  <a:pt x="2589" y="1342"/>
                </a:lnTo>
                <a:lnTo>
                  <a:pt x="2598" y="1357"/>
                </a:lnTo>
                <a:lnTo>
                  <a:pt x="2598" y="1373"/>
                </a:lnTo>
                <a:lnTo>
                  <a:pt x="2598" y="1389"/>
                </a:lnTo>
                <a:lnTo>
                  <a:pt x="2598" y="1405"/>
                </a:lnTo>
                <a:lnTo>
                  <a:pt x="2608" y="1419"/>
                </a:lnTo>
                <a:lnTo>
                  <a:pt x="2608" y="1435"/>
                </a:lnTo>
                <a:lnTo>
                  <a:pt x="2608" y="1451"/>
                </a:lnTo>
                <a:lnTo>
                  <a:pt x="2608" y="1466"/>
                </a:lnTo>
                <a:lnTo>
                  <a:pt x="2608" y="1482"/>
                </a:lnTo>
                <a:lnTo>
                  <a:pt x="2608" y="1498"/>
                </a:lnTo>
                <a:lnTo>
                  <a:pt x="2619" y="1514"/>
                </a:lnTo>
                <a:lnTo>
                  <a:pt x="2619" y="1528"/>
                </a:lnTo>
                <a:lnTo>
                  <a:pt x="2619" y="1544"/>
                </a:lnTo>
                <a:lnTo>
                  <a:pt x="2619" y="1560"/>
                </a:lnTo>
                <a:lnTo>
                  <a:pt x="2619" y="1576"/>
                </a:lnTo>
                <a:lnTo>
                  <a:pt x="2628" y="1591"/>
                </a:lnTo>
                <a:lnTo>
                  <a:pt x="2628" y="1607"/>
                </a:lnTo>
                <a:lnTo>
                  <a:pt x="2639" y="1607"/>
                </a:lnTo>
                <a:lnTo>
                  <a:pt x="2639" y="1623"/>
                </a:lnTo>
                <a:lnTo>
                  <a:pt x="2649" y="1623"/>
                </a:lnTo>
                <a:lnTo>
                  <a:pt x="2649" y="1637"/>
                </a:lnTo>
                <a:lnTo>
                  <a:pt x="2649" y="1653"/>
                </a:lnTo>
                <a:lnTo>
                  <a:pt x="2649" y="1669"/>
                </a:lnTo>
                <a:lnTo>
                  <a:pt x="2649" y="1686"/>
                </a:lnTo>
                <a:lnTo>
                  <a:pt x="2659" y="1716"/>
                </a:lnTo>
                <a:lnTo>
                  <a:pt x="2659" y="1732"/>
                </a:lnTo>
                <a:lnTo>
                  <a:pt x="2659" y="1748"/>
                </a:lnTo>
                <a:lnTo>
                  <a:pt x="2659" y="1778"/>
                </a:lnTo>
                <a:lnTo>
                  <a:pt x="2659" y="1795"/>
                </a:lnTo>
                <a:lnTo>
                  <a:pt x="2669" y="1807"/>
                </a:lnTo>
                <a:lnTo>
                  <a:pt x="2669" y="1823"/>
                </a:lnTo>
                <a:lnTo>
                  <a:pt x="2669" y="1837"/>
                </a:lnTo>
                <a:lnTo>
                  <a:pt x="2669" y="1854"/>
                </a:lnTo>
                <a:lnTo>
                  <a:pt x="2679" y="1854"/>
                </a:lnTo>
                <a:lnTo>
                  <a:pt x="2679" y="1870"/>
                </a:lnTo>
                <a:lnTo>
                  <a:pt x="2679" y="1854"/>
                </a:lnTo>
                <a:lnTo>
                  <a:pt x="2689" y="1870"/>
                </a:lnTo>
                <a:lnTo>
                  <a:pt x="2689" y="1886"/>
                </a:lnTo>
                <a:lnTo>
                  <a:pt x="2689" y="1900"/>
                </a:lnTo>
                <a:lnTo>
                  <a:pt x="2699" y="1900"/>
                </a:lnTo>
                <a:lnTo>
                  <a:pt x="2699" y="1932"/>
                </a:lnTo>
                <a:lnTo>
                  <a:pt x="2699" y="1948"/>
                </a:lnTo>
                <a:lnTo>
                  <a:pt x="2699" y="1963"/>
                </a:lnTo>
                <a:lnTo>
                  <a:pt x="2699" y="1979"/>
                </a:lnTo>
                <a:lnTo>
                  <a:pt x="2709" y="1995"/>
                </a:lnTo>
                <a:lnTo>
                  <a:pt x="2709" y="2009"/>
                </a:lnTo>
                <a:lnTo>
                  <a:pt x="2709" y="2025"/>
                </a:lnTo>
                <a:lnTo>
                  <a:pt x="2709" y="2041"/>
                </a:lnTo>
                <a:lnTo>
                  <a:pt x="2709" y="2057"/>
                </a:lnTo>
                <a:lnTo>
                  <a:pt x="2709" y="2072"/>
                </a:lnTo>
                <a:lnTo>
                  <a:pt x="2721" y="2072"/>
                </a:lnTo>
                <a:lnTo>
                  <a:pt x="2721" y="2088"/>
                </a:lnTo>
                <a:lnTo>
                  <a:pt x="2721" y="2104"/>
                </a:lnTo>
                <a:lnTo>
                  <a:pt x="2731" y="2104"/>
                </a:lnTo>
                <a:lnTo>
                  <a:pt x="2731" y="2120"/>
                </a:lnTo>
                <a:lnTo>
                  <a:pt x="2740" y="2120"/>
                </a:lnTo>
                <a:lnTo>
                  <a:pt x="2740" y="2134"/>
                </a:lnTo>
                <a:lnTo>
                  <a:pt x="2740" y="2150"/>
                </a:lnTo>
                <a:lnTo>
                  <a:pt x="2751" y="2166"/>
                </a:lnTo>
                <a:lnTo>
                  <a:pt x="2751" y="2181"/>
                </a:lnTo>
                <a:lnTo>
                  <a:pt x="2751" y="2197"/>
                </a:lnTo>
                <a:lnTo>
                  <a:pt x="2751" y="2213"/>
                </a:lnTo>
                <a:lnTo>
                  <a:pt x="2751" y="2229"/>
                </a:lnTo>
                <a:lnTo>
                  <a:pt x="2761" y="2243"/>
                </a:lnTo>
                <a:lnTo>
                  <a:pt x="2761" y="2259"/>
                </a:lnTo>
                <a:lnTo>
                  <a:pt x="2761" y="2275"/>
                </a:lnTo>
                <a:lnTo>
                  <a:pt x="2761" y="2291"/>
                </a:lnTo>
                <a:lnTo>
                  <a:pt x="2761" y="2306"/>
                </a:lnTo>
                <a:lnTo>
                  <a:pt x="2770" y="2322"/>
                </a:lnTo>
                <a:lnTo>
                  <a:pt x="2770" y="2338"/>
                </a:lnTo>
                <a:lnTo>
                  <a:pt x="2781" y="2338"/>
                </a:lnTo>
                <a:lnTo>
                  <a:pt x="2781" y="2352"/>
                </a:lnTo>
                <a:lnTo>
                  <a:pt x="2781" y="2338"/>
                </a:lnTo>
                <a:lnTo>
                  <a:pt x="2791" y="2338"/>
                </a:lnTo>
                <a:lnTo>
                  <a:pt x="2791" y="2352"/>
                </a:lnTo>
                <a:lnTo>
                  <a:pt x="2791" y="2368"/>
                </a:lnTo>
                <a:lnTo>
                  <a:pt x="2801" y="2384"/>
                </a:lnTo>
                <a:lnTo>
                  <a:pt x="2801" y="2400"/>
                </a:lnTo>
                <a:lnTo>
                  <a:pt x="2801" y="2415"/>
                </a:lnTo>
                <a:lnTo>
                  <a:pt x="2801" y="2431"/>
                </a:lnTo>
                <a:lnTo>
                  <a:pt x="2811" y="2447"/>
                </a:lnTo>
                <a:lnTo>
                  <a:pt x="2811" y="2463"/>
                </a:lnTo>
                <a:lnTo>
                  <a:pt x="2811" y="2477"/>
                </a:lnTo>
                <a:lnTo>
                  <a:pt x="2811" y="2493"/>
                </a:lnTo>
                <a:lnTo>
                  <a:pt x="2821" y="2509"/>
                </a:lnTo>
                <a:lnTo>
                  <a:pt x="2821" y="2524"/>
                </a:lnTo>
                <a:lnTo>
                  <a:pt x="2821" y="2509"/>
                </a:lnTo>
                <a:lnTo>
                  <a:pt x="2821" y="2524"/>
                </a:lnTo>
                <a:lnTo>
                  <a:pt x="2831" y="2524"/>
                </a:lnTo>
                <a:lnTo>
                  <a:pt x="2831" y="2509"/>
                </a:lnTo>
                <a:lnTo>
                  <a:pt x="2831" y="2524"/>
                </a:lnTo>
                <a:lnTo>
                  <a:pt x="2831" y="2509"/>
                </a:lnTo>
                <a:lnTo>
                  <a:pt x="2841" y="2509"/>
                </a:lnTo>
                <a:lnTo>
                  <a:pt x="2841" y="2524"/>
                </a:lnTo>
                <a:lnTo>
                  <a:pt x="2851" y="2524"/>
                </a:lnTo>
                <a:lnTo>
                  <a:pt x="2851" y="2540"/>
                </a:lnTo>
                <a:lnTo>
                  <a:pt x="2851" y="2556"/>
                </a:lnTo>
                <a:lnTo>
                  <a:pt x="2851" y="2572"/>
                </a:lnTo>
                <a:lnTo>
                  <a:pt x="2862" y="2586"/>
                </a:lnTo>
                <a:lnTo>
                  <a:pt x="2862" y="2602"/>
                </a:lnTo>
                <a:lnTo>
                  <a:pt x="2862" y="2618"/>
                </a:lnTo>
                <a:lnTo>
                  <a:pt x="2871" y="2618"/>
                </a:lnTo>
                <a:lnTo>
                  <a:pt x="2881" y="2618"/>
                </a:lnTo>
                <a:lnTo>
                  <a:pt x="2881" y="2602"/>
                </a:lnTo>
                <a:lnTo>
                  <a:pt x="2892" y="2602"/>
                </a:lnTo>
                <a:lnTo>
                  <a:pt x="2901" y="2618"/>
                </a:lnTo>
                <a:lnTo>
                  <a:pt x="2901" y="2635"/>
                </a:lnTo>
                <a:lnTo>
                  <a:pt x="2901" y="2649"/>
                </a:lnTo>
                <a:lnTo>
                  <a:pt x="2912" y="2649"/>
                </a:lnTo>
                <a:lnTo>
                  <a:pt x="2912" y="2665"/>
                </a:lnTo>
                <a:lnTo>
                  <a:pt x="2912" y="2681"/>
                </a:lnTo>
                <a:lnTo>
                  <a:pt x="2922" y="2665"/>
                </a:lnTo>
                <a:lnTo>
                  <a:pt x="2922" y="2649"/>
                </a:lnTo>
                <a:lnTo>
                  <a:pt x="2931" y="2649"/>
                </a:lnTo>
                <a:lnTo>
                  <a:pt x="2931" y="2635"/>
                </a:lnTo>
                <a:lnTo>
                  <a:pt x="2943" y="2635"/>
                </a:lnTo>
                <a:lnTo>
                  <a:pt x="2943" y="2649"/>
                </a:lnTo>
                <a:lnTo>
                  <a:pt x="2953" y="2665"/>
                </a:lnTo>
                <a:lnTo>
                  <a:pt x="2953" y="2681"/>
                </a:lnTo>
                <a:lnTo>
                  <a:pt x="2962" y="2681"/>
                </a:lnTo>
                <a:lnTo>
                  <a:pt x="2973" y="2665"/>
                </a:lnTo>
                <a:lnTo>
                  <a:pt x="2973" y="2649"/>
                </a:lnTo>
                <a:lnTo>
                  <a:pt x="2983" y="2635"/>
                </a:lnTo>
                <a:lnTo>
                  <a:pt x="2983" y="2649"/>
                </a:lnTo>
                <a:lnTo>
                  <a:pt x="2983" y="2635"/>
                </a:lnTo>
                <a:lnTo>
                  <a:pt x="2994" y="2618"/>
                </a:lnTo>
                <a:lnTo>
                  <a:pt x="2994" y="2635"/>
                </a:lnTo>
                <a:lnTo>
                  <a:pt x="2994" y="2649"/>
                </a:lnTo>
                <a:lnTo>
                  <a:pt x="3003" y="2649"/>
                </a:lnTo>
                <a:lnTo>
                  <a:pt x="3013" y="2635"/>
                </a:lnTo>
                <a:lnTo>
                  <a:pt x="3013" y="2649"/>
                </a:lnTo>
                <a:lnTo>
                  <a:pt x="3013" y="2635"/>
                </a:lnTo>
                <a:lnTo>
                  <a:pt x="3024" y="2635"/>
                </a:lnTo>
                <a:lnTo>
                  <a:pt x="3024" y="2618"/>
                </a:lnTo>
                <a:lnTo>
                  <a:pt x="3024" y="2602"/>
                </a:lnTo>
                <a:lnTo>
                  <a:pt x="3033" y="2602"/>
                </a:lnTo>
                <a:lnTo>
                  <a:pt x="3033" y="2586"/>
                </a:lnTo>
                <a:lnTo>
                  <a:pt x="3033" y="2602"/>
                </a:lnTo>
                <a:lnTo>
                  <a:pt x="3043" y="2586"/>
                </a:lnTo>
                <a:lnTo>
                  <a:pt x="3043" y="2572"/>
                </a:lnTo>
                <a:lnTo>
                  <a:pt x="3054" y="2572"/>
                </a:lnTo>
                <a:lnTo>
                  <a:pt x="3054" y="2556"/>
                </a:lnTo>
                <a:lnTo>
                  <a:pt x="3054" y="2572"/>
                </a:lnTo>
                <a:lnTo>
                  <a:pt x="3054" y="2556"/>
                </a:lnTo>
                <a:lnTo>
                  <a:pt x="3063" y="2540"/>
                </a:lnTo>
                <a:lnTo>
                  <a:pt x="3063" y="2524"/>
                </a:lnTo>
                <a:lnTo>
                  <a:pt x="3074" y="2524"/>
                </a:lnTo>
                <a:lnTo>
                  <a:pt x="3074" y="2509"/>
                </a:lnTo>
                <a:lnTo>
                  <a:pt x="3084" y="2493"/>
                </a:lnTo>
                <a:lnTo>
                  <a:pt x="3084" y="2477"/>
                </a:lnTo>
                <a:lnTo>
                  <a:pt x="3084" y="2463"/>
                </a:lnTo>
                <a:lnTo>
                  <a:pt x="3094" y="2463"/>
                </a:lnTo>
                <a:lnTo>
                  <a:pt x="3094" y="2447"/>
                </a:lnTo>
                <a:lnTo>
                  <a:pt x="3094" y="2431"/>
                </a:lnTo>
                <a:lnTo>
                  <a:pt x="3104" y="2431"/>
                </a:lnTo>
                <a:lnTo>
                  <a:pt x="3104" y="2415"/>
                </a:lnTo>
                <a:lnTo>
                  <a:pt x="3104" y="2400"/>
                </a:lnTo>
                <a:lnTo>
                  <a:pt x="3104" y="2384"/>
                </a:lnTo>
                <a:lnTo>
                  <a:pt x="3114" y="2384"/>
                </a:lnTo>
                <a:lnTo>
                  <a:pt x="3114" y="2368"/>
                </a:lnTo>
                <a:lnTo>
                  <a:pt x="3114" y="2352"/>
                </a:lnTo>
                <a:lnTo>
                  <a:pt x="3124" y="2352"/>
                </a:lnTo>
                <a:lnTo>
                  <a:pt x="3124" y="2338"/>
                </a:lnTo>
                <a:lnTo>
                  <a:pt x="3135" y="2322"/>
                </a:lnTo>
                <a:lnTo>
                  <a:pt x="3135" y="2306"/>
                </a:lnTo>
                <a:lnTo>
                  <a:pt x="3135" y="2291"/>
                </a:lnTo>
                <a:lnTo>
                  <a:pt x="3145" y="2275"/>
                </a:lnTo>
                <a:lnTo>
                  <a:pt x="3145" y="2259"/>
                </a:lnTo>
                <a:lnTo>
                  <a:pt x="3145" y="2243"/>
                </a:lnTo>
                <a:lnTo>
                  <a:pt x="3145" y="2229"/>
                </a:lnTo>
                <a:lnTo>
                  <a:pt x="3156" y="2213"/>
                </a:lnTo>
                <a:lnTo>
                  <a:pt x="3156" y="2197"/>
                </a:lnTo>
                <a:lnTo>
                  <a:pt x="3156" y="2181"/>
                </a:lnTo>
                <a:lnTo>
                  <a:pt x="3156" y="2166"/>
                </a:lnTo>
                <a:lnTo>
                  <a:pt x="3165" y="2150"/>
                </a:lnTo>
                <a:lnTo>
                  <a:pt x="3165" y="2134"/>
                </a:lnTo>
                <a:lnTo>
                  <a:pt x="3175" y="2134"/>
                </a:lnTo>
                <a:lnTo>
                  <a:pt x="3175" y="2120"/>
                </a:lnTo>
                <a:lnTo>
                  <a:pt x="3175" y="2104"/>
                </a:lnTo>
                <a:lnTo>
                  <a:pt x="3186" y="2088"/>
                </a:lnTo>
                <a:lnTo>
                  <a:pt x="3186" y="2072"/>
                </a:lnTo>
                <a:lnTo>
                  <a:pt x="3186" y="2057"/>
                </a:lnTo>
                <a:lnTo>
                  <a:pt x="3186" y="2041"/>
                </a:lnTo>
                <a:lnTo>
                  <a:pt x="3186" y="2025"/>
                </a:lnTo>
                <a:lnTo>
                  <a:pt x="3196" y="2009"/>
                </a:lnTo>
                <a:lnTo>
                  <a:pt x="3196" y="1995"/>
                </a:lnTo>
                <a:lnTo>
                  <a:pt x="3196" y="1979"/>
                </a:lnTo>
                <a:lnTo>
                  <a:pt x="3196" y="1963"/>
                </a:lnTo>
                <a:lnTo>
                  <a:pt x="3205" y="1963"/>
                </a:lnTo>
                <a:lnTo>
                  <a:pt x="3205" y="1948"/>
                </a:lnTo>
                <a:lnTo>
                  <a:pt x="3205" y="1932"/>
                </a:lnTo>
                <a:lnTo>
                  <a:pt x="3205" y="1916"/>
                </a:lnTo>
                <a:lnTo>
                  <a:pt x="3216" y="1916"/>
                </a:lnTo>
                <a:lnTo>
                  <a:pt x="3216" y="1900"/>
                </a:lnTo>
                <a:lnTo>
                  <a:pt x="3216" y="1886"/>
                </a:lnTo>
                <a:lnTo>
                  <a:pt x="3226" y="1870"/>
                </a:lnTo>
                <a:lnTo>
                  <a:pt x="3226" y="1854"/>
                </a:lnTo>
                <a:lnTo>
                  <a:pt x="3226" y="1837"/>
                </a:lnTo>
                <a:lnTo>
                  <a:pt x="3235" y="1837"/>
                </a:lnTo>
                <a:lnTo>
                  <a:pt x="3235" y="1823"/>
                </a:lnTo>
                <a:lnTo>
                  <a:pt x="3235" y="1807"/>
                </a:lnTo>
                <a:lnTo>
                  <a:pt x="3235" y="1795"/>
                </a:lnTo>
                <a:lnTo>
                  <a:pt x="3235" y="1778"/>
                </a:lnTo>
                <a:lnTo>
                  <a:pt x="3235" y="1762"/>
                </a:lnTo>
                <a:lnTo>
                  <a:pt x="3246" y="1762"/>
                </a:lnTo>
                <a:lnTo>
                  <a:pt x="3246" y="1732"/>
                </a:lnTo>
                <a:lnTo>
                  <a:pt x="3246" y="1716"/>
                </a:lnTo>
                <a:lnTo>
                  <a:pt x="3246" y="1700"/>
                </a:lnTo>
                <a:lnTo>
                  <a:pt x="3246" y="1686"/>
                </a:lnTo>
                <a:lnTo>
                  <a:pt x="3256" y="1669"/>
                </a:lnTo>
                <a:lnTo>
                  <a:pt x="3256" y="1653"/>
                </a:lnTo>
                <a:lnTo>
                  <a:pt x="3256" y="1637"/>
                </a:lnTo>
                <a:lnTo>
                  <a:pt x="3266" y="1637"/>
                </a:lnTo>
                <a:lnTo>
                  <a:pt x="3266" y="1623"/>
                </a:lnTo>
                <a:lnTo>
                  <a:pt x="3276" y="1623"/>
                </a:lnTo>
                <a:lnTo>
                  <a:pt x="3276" y="1607"/>
                </a:lnTo>
                <a:lnTo>
                  <a:pt x="3276" y="1591"/>
                </a:lnTo>
                <a:lnTo>
                  <a:pt x="3276" y="1576"/>
                </a:lnTo>
                <a:lnTo>
                  <a:pt x="3286" y="1576"/>
                </a:lnTo>
                <a:lnTo>
                  <a:pt x="3286" y="1544"/>
                </a:lnTo>
                <a:lnTo>
                  <a:pt x="3286" y="1528"/>
                </a:lnTo>
                <a:lnTo>
                  <a:pt x="3286" y="1514"/>
                </a:lnTo>
                <a:lnTo>
                  <a:pt x="3286" y="1498"/>
                </a:lnTo>
                <a:lnTo>
                  <a:pt x="3286" y="1482"/>
                </a:lnTo>
                <a:lnTo>
                  <a:pt x="3296" y="1466"/>
                </a:lnTo>
                <a:lnTo>
                  <a:pt x="3296" y="1451"/>
                </a:lnTo>
                <a:lnTo>
                  <a:pt x="3296" y="1435"/>
                </a:lnTo>
                <a:lnTo>
                  <a:pt x="3296" y="1419"/>
                </a:lnTo>
                <a:lnTo>
                  <a:pt x="3296" y="1405"/>
                </a:lnTo>
                <a:lnTo>
                  <a:pt x="3306" y="1389"/>
                </a:lnTo>
                <a:lnTo>
                  <a:pt x="3306" y="1373"/>
                </a:lnTo>
                <a:lnTo>
                  <a:pt x="3316" y="1357"/>
                </a:lnTo>
                <a:lnTo>
                  <a:pt x="3316" y="1342"/>
                </a:lnTo>
                <a:lnTo>
                  <a:pt x="3327" y="1342"/>
                </a:lnTo>
                <a:lnTo>
                  <a:pt x="3327" y="1326"/>
                </a:lnTo>
                <a:lnTo>
                  <a:pt x="3327" y="1310"/>
                </a:lnTo>
                <a:lnTo>
                  <a:pt x="3327" y="1294"/>
                </a:lnTo>
                <a:lnTo>
                  <a:pt x="3336" y="1264"/>
                </a:lnTo>
                <a:lnTo>
                  <a:pt x="3336" y="1248"/>
                </a:lnTo>
                <a:lnTo>
                  <a:pt x="3336" y="1233"/>
                </a:lnTo>
                <a:lnTo>
                  <a:pt x="3336" y="1217"/>
                </a:lnTo>
                <a:lnTo>
                  <a:pt x="3336" y="1201"/>
                </a:lnTo>
                <a:lnTo>
                  <a:pt x="3348" y="1185"/>
                </a:lnTo>
                <a:lnTo>
                  <a:pt x="3348" y="1171"/>
                </a:lnTo>
                <a:lnTo>
                  <a:pt x="3348" y="1155"/>
                </a:lnTo>
                <a:lnTo>
                  <a:pt x="3348" y="1139"/>
                </a:lnTo>
                <a:lnTo>
                  <a:pt x="3348" y="1123"/>
                </a:lnTo>
                <a:lnTo>
                  <a:pt x="3358" y="1123"/>
                </a:lnTo>
                <a:lnTo>
                  <a:pt x="3358" y="1108"/>
                </a:lnTo>
                <a:lnTo>
                  <a:pt x="3358" y="1092"/>
                </a:lnTo>
                <a:lnTo>
                  <a:pt x="3367" y="1092"/>
                </a:lnTo>
                <a:lnTo>
                  <a:pt x="3367" y="1076"/>
                </a:lnTo>
                <a:lnTo>
                  <a:pt x="3378" y="1076"/>
                </a:lnTo>
                <a:lnTo>
                  <a:pt x="3378" y="1062"/>
                </a:lnTo>
                <a:lnTo>
                  <a:pt x="3378" y="1030"/>
                </a:lnTo>
                <a:lnTo>
                  <a:pt x="3388" y="1013"/>
                </a:lnTo>
                <a:lnTo>
                  <a:pt x="3388" y="983"/>
                </a:lnTo>
                <a:lnTo>
                  <a:pt x="3388" y="967"/>
                </a:lnTo>
                <a:lnTo>
                  <a:pt x="3388" y="951"/>
                </a:lnTo>
                <a:lnTo>
                  <a:pt x="3388" y="937"/>
                </a:lnTo>
                <a:lnTo>
                  <a:pt x="3388" y="921"/>
                </a:lnTo>
                <a:lnTo>
                  <a:pt x="3397" y="904"/>
                </a:lnTo>
                <a:lnTo>
                  <a:pt x="3397" y="890"/>
                </a:lnTo>
                <a:lnTo>
                  <a:pt x="3397" y="874"/>
                </a:lnTo>
                <a:lnTo>
                  <a:pt x="3397" y="858"/>
                </a:lnTo>
                <a:lnTo>
                  <a:pt x="3397" y="842"/>
                </a:lnTo>
                <a:lnTo>
                  <a:pt x="3408" y="842"/>
                </a:lnTo>
                <a:lnTo>
                  <a:pt x="3408" y="828"/>
                </a:lnTo>
                <a:lnTo>
                  <a:pt x="3408" y="842"/>
                </a:lnTo>
                <a:lnTo>
                  <a:pt x="3408" y="828"/>
                </a:lnTo>
                <a:lnTo>
                  <a:pt x="3408" y="842"/>
                </a:lnTo>
                <a:lnTo>
                  <a:pt x="3408" y="828"/>
                </a:lnTo>
                <a:lnTo>
                  <a:pt x="3418" y="842"/>
                </a:lnTo>
                <a:lnTo>
                  <a:pt x="3418" y="828"/>
                </a:lnTo>
                <a:lnTo>
                  <a:pt x="3418" y="812"/>
                </a:lnTo>
                <a:lnTo>
                  <a:pt x="3429" y="795"/>
                </a:lnTo>
                <a:lnTo>
                  <a:pt x="3429" y="779"/>
                </a:lnTo>
                <a:lnTo>
                  <a:pt x="3429" y="765"/>
                </a:lnTo>
                <a:lnTo>
                  <a:pt x="3429" y="749"/>
                </a:lnTo>
                <a:lnTo>
                  <a:pt x="3429" y="733"/>
                </a:lnTo>
                <a:lnTo>
                  <a:pt x="3438" y="717"/>
                </a:lnTo>
                <a:lnTo>
                  <a:pt x="3438" y="702"/>
                </a:lnTo>
                <a:lnTo>
                  <a:pt x="3438" y="686"/>
                </a:lnTo>
                <a:lnTo>
                  <a:pt x="3438" y="670"/>
                </a:lnTo>
                <a:lnTo>
                  <a:pt x="3438" y="656"/>
                </a:lnTo>
                <a:lnTo>
                  <a:pt x="3438" y="640"/>
                </a:lnTo>
                <a:lnTo>
                  <a:pt x="3448" y="624"/>
                </a:lnTo>
                <a:lnTo>
                  <a:pt x="3448" y="608"/>
                </a:lnTo>
                <a:lnTo>
                  <a:pt x="3448" y="593"/>
                </a:lnTo>
                <a:lnTo>
                  <a:pt x="3459" y="577"/>
                </a:lnTo>
                <a:lnTo>
                  <a:pt x="3459" y="593"/>
                </a:lnTo>
                <a:lnTo>
                  <a:pt x="3459" y="577"/>
                </a:lnTo>
                <a:lnTo>
                  <a:pt x="3468" y="577"/>
                </a:lnTo>
                <a:lnTo>
                  <a:pt x="3468" y="561"/>
                </a:lnTo>
                <a:lnTo>
                  <a:pt x="3478" y="545"/>
                </a:lnTo>
                <a:lnTo>
                  <a:pt x="3478" y="531"/>
                </a:lnTo>
                <a:lnTo>
                  <a:pt x="3478" y="515"/>
                </a:lnTo>
                <a:lnTo>
                  <a:pt x="3478" y="499"/>
                </a:lnTo>
                <a:lnTo>
                  <a:pt x="3478" y="484"/>
                </a:lnTo>
                <a:lnTo>
                  <a:pt x="3478" y="468"/>
                </a:lnTo>
                <a:lnTo>
                  <a:pt x="3489" y="452"/>
                </a:lnTo>
                <a:lnTo>
                  <a:pt x="3489" y="436"/>
                </a:lnTo>
                <a:lnTo>
                  <a:pt x="3489" y="422"/>
                </a:lnTo>
                <a:lnTo>
                  <a:pt x="3489" y="406"/>
                </a:lnTo>
                <a:lnTo>
                  <a:pt x="3498" y="390"/>
                </a:lnTo>
                <a:lnTo>
                  <a:pt x="3498" y="374"/>
                </a:lnTo>
                <a:lnTo>
                  <a:pt x="3498" y="359"/>
                </a:lnTo>
                <a:lnTo>
                  <a:pt x="3509" y="359"/>
                </a:lnTo>
                <a:lnTo>
                  <a:pt x="3519" y="359"/>
                </a:lnTo>
                <a:lnTo>
                  <a:pt x="3519" y="343"/>
                </a:lnTo>
                <a:lnTo>
                  <a:pt x="3528" y="327"/>
                </a:lnTo>
                <a:lnTo>
                  <a:pt x="3528" y="313"/>
                </a:lnTo>
                <a:lnTo>
                  <a:pt x="3528" y="297"/>
                </a:lnTo>
                <a:lnTo>
                  <a:pt x="3528" y="281"/>
                </a:lnTo>
                <a:lnTo>
                  <a:pt x="3528" y="265"/>
                </a:lnTo>
                <a:lnTo>
                  <a:pt x="3539" y="250"/>
                </a:lnTo>
                <a:lnTo>
                  <a:pt x="3539" y="234"/>
                </a:lnTo>
                <a:lnTo>
                  <a:pt x="3539" y="218"/>
                </a:lnTo>
                <a:lnTo>
                  <a:pt x="3539" y="202"/>
                </a:lnTo>
                <a:lnTo>
                  <a:pt x="3550" y="202"/>
                </a:lnTo>
                <a:lnTo>
                  <a:pt x="3550" y="188"/>
                </a:lnTo>
              </a:path>
            </a:pathLst>
          </a:custGeom>
          <a:noFill/>
          <a:ln w="28575" cmpd="sng">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7221" name="Rectangle 117">
            <a:extLst>
              <a:ext uri="{FF2B5EF4-FFF2-40B4-BE49-F238E27FC236}">
                <a16:creationId xmlns:a16="http://schemas.microsoft.com/office/drawing/2014/main" id="{B00E8457-2466-F42A-25B4-39D37EBC93DF}"/>
              </a:ext>
            </a:extLst>
          </p:cNvPr>
          <p:cNvSpPr>
            <a:spLocks noChangeArrowheads="1"/>
          </p:cNvSpPr>
          <p:nvPr/>
        </p:nvSpPr>
        <p:spPr bwMode="auto">
          <a:xfrm>
            <a:off x="3622675" y="746125"/>
            <a:ext cx="1703388" cy="3048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FFFF66"/>
                </a:solidFill>
                <a:effectLst>
                  <a:outerShdw blurRad="38100" dist="38100" dir="2700000" algn="tl">
                    <a:srgbClr val="000000"/>
                  </a:outerShdw>
                </a:effectLst>
                <a:latin typeface="Bookman Old Style" panose="02050604050505020204" pitchFamily="18" charset="0"/>
              </a:rPr>
              <a:t>Current  [kA]</a:t>
            </a:r>
          </a:p>
        </p:txBody>
      </p:sp>
      <p:sp>
        <p:nvSpPr>
          <p:cNvPr id="47222" name="Rectangle 118">
            <a:extLst>
              <a:ext uri="{FF2B5EF4-FFF2-40B4-BE49-F238E27FC236}">
                <a16:creationId xmlns:a16="http://schemas.microsoft.com/office/drawing/2014/main" id="{B34621AD-6885-7611-468A-E8673E934F9E}"/>
              </a:ext>
            </a:extLst>
          </p:cNvPr>
          <p:cNvSpPr>
            <a:spLocks noChangeArrowheads="1"/>
          </p:cNvSpPr>
          <p:nvPr/>
        </p:nvSpPr>
        <p:spPr bwMode="auto">
          <a:xfrm>
            <a:off x="3622676" y="1065213"/>
            <a:ext cx="2144713" cy="3048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FFFF66"/>
                </a:solidFill>
                <a:effectLst>
                  <a:outerShdw blurRad="38100" dist="38100" dir="2700000" algn="tl">
                    <a:srgbClr val="000000"/>
                  </a:outerShdw>
                </a:effectLst>
                <a:latin typeface="Bookman Old Style" panose="02050604050505020204" pitchFamily="18" charset="0"/>
              </a:rPr>
              <a:t>(multiplier 0.1x)</a:t>
            </a:r>
          </a:p>
        </p:txBody>
      </p:sp>
      <p:sp>
        <p:nvSpPr>
          <p:cNvPr id="47223" name="Rectangle 119">
            <a:extLst>
              <a:ext uri="{FF2B5EF4-FFF2-40B4-BE49-F238E27FC236}">
                <a16:creationId xmlns:a16="http://schemas.microsoft.com/office/drawing/2014/main" id="{CAA977B3-F45E-62CF-EA9B-AA9190E28D73}"/>
              </a:ext>
            </a:extLst>
          </p:cNvPr>
          <p:cNvSpPr>
            <a:spLocks noChangeArrowheads="1"/>
          </p:cNvSpPr>
          <p:nvPr/>
        </p:nvSpPr>
        <p:spPr bwMode="auto">
          <a:xfrm>
            <a:off x="5611813" y="3957638"/>
            <a:ext cx="1574800" cy="304800"/>
          </a:xfrm>
          <a:prstGeom prst="rect">
            <a:avLst/>
          </a:prstGeom>
          <a:solidFill>
            <a:srgbClr val="0000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FFFF66"/>
                </a:solidFill>
                <a:effectLst>
                  <a:outerShdw blurRad="38100" dist="38100" dir="2700000" algn="tl">
                    <a:srgbClr val="000000"/>
                  </a:outerShdw>
                </a:effectLst>
                <a:latin typeface="Bookman Old Style" panose="02050604050505020204" pitchFamily="18" charset="0"/>
              </a:rPr>
              <a:t>Voltage [kV]</a:t>
            </a:r>
          </a:p>
        </p:txBody>
      </p:sp>
    </p:spTree>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a:extLst>
              <a:ext uri="{FF2B5EF4-FFF2-40B4-BE49-F238E27FC236}">
                <a16:creationId xmlns:a16="http://schemas.microsoft.com/office/drawing/2014/main" id="{68ECEC68-23B0-25E9-9A51-E137A6B88A52}"/>
              </a:ext>
            </a:extLst>
          </p:cNvPr>
          <p:cNvSpPr>
            <a:spLocks noChangeArrowheads="1"/>
          </p:cNvSpPr>
          <p:nvPr/>
        </p:nvSpPr>
        <p:spPr bwMode="auto">
          <a:xfrm>
            <a:off x="2832100" y="1206500"/>
            <a:ext cx="6878486" cy="28629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2000" b="1">
                <a:solidFill>
                  <a:srgbClr val="FFFF66"/>
                </a:solidFill>
                <a:effectLst>
                  <a:outerShdw blurRad="38100" dist="38100" dir="2700000" algn="tl">
                    <a:srgbClr val="000000"/>
                  </a:outerShdw>
                </a:effectLst>
                <a:latin typeface="Bookman Old Style" panose="02050604050505020204" pitchFamily="18" charset="0"/>
              </a:rPr>
              <a:t>CURRENT-LIMITING FUSES</a:t>
            </a:r>
            <a:r>
              <a:rPr lang="en-US" altLang="en-US" sz="2000" b="1">
                <a:solidFill>
                  <a:srgbClr val="FFCCFF"/>
                </a:solidFill>
                <a:effectLst>
                  <a:outerShdw blurRad="38100" dist="38100" dir="2700000" algn="tl">
                    <a:srgbClr val="000000"/>
                  </a:outerShdw>
                </a:effectLst>
                <a:latin typeface="Bookman Old Style" panose="02050604050505020204" pitchFamily="18" charset="0"/>
              </a:rPr>
              <a:t> typically have a </a:t>
            </a:r>
          </a:p>
          <a:p>
            <a:pPr eaLnBrk="0" fontAlgn="base" hangingPunct="0">
              <a:spcBef>
                <a:spcPct val="0"/>
              </a:spcBef>
              <a:spcAft>
                <a:spcPct val="0"/>
              </a:spcAft>
            </a:pPr>
            <a:r>
              <a:rPr lang="en-US" altLang="en-US" sz="2000" b="1">
                <a:solidFill>
                  <a:srgbClr val="FFCCFF"/>
                </a:solidFill>
                <a:effectLst>
                  <a:outerShdw blurRad="38100" dist="38100" dir="2700000" algn="tl">
                    <a:srgbClr val="000000"/>
                  </a:outerShdw>
                </a:effectLst>
                <a:latin typeface="Bookman Old Style" panose="02050604050505020204" pitchFamily="18" charset="0"/>
              </a:rPr>
              <a:t>silver ribbon element surrounded by fine </a:t>
            </a:r>
          </a:p>
          <a:p>
            <a:pPr eaLnBrk="0" fontAlgn="base" hangingPunct="0">
              <a:spcBef>
                <a:spcPct val="0"/>
              </a:spcBef>
              <a:spcAft>
                <a:spcPct val="0"/>
              </a:spcAft>
            </a:pPr>
            <a:r>
              <a:rPr lang="en-US" altLang="en-US" sz="2000" b="1">
                <a:solidFill>
                  <a:srgbClr val="FFCCFF"/>
                </a:solidFill>
                <a:effectLst>
                  <a:outerShdw blurRad="38100" dist="38100" dir="2700000" algn="tl">
                    <a:srgbClr val="000000"/>
                  </a:outerShdw>
                </a:effectLst>
                <a:latin typeface="Bookman Old Style" panose="02050604050505020204" pitchFamily="18" charset="0"/>
              </a:rPr>
              <a:t>granular silica sand housed in an insulating tube  </a:t>
            </a:r>
          </a:p>
          <a:p>
            <a:pPr eaLnBrk="0" fontAlgn="base" hangingPunct="0">
              <a:spcBef>
                <a:spcPct val="0"/>
              </a:spcBef>
              <a:spcAft>
                <a:spcPct val="0"/>
              </a:spcAft>
            </a:pPr>
            <a:endParaRPr lang="en-US" altLang="en-US" sz="2000" b="1">
              <a:solidFill>
                <a:srgbClr val="FFCCFF"/>
              </a:solidFill>
              <a:effectLst>
                <a:outerShdw blurRad="38100" dist="38100" dir="2700000" algn="tl">
                  <a:srgbClr val="000000"/>
                </a:outerShdw>
              </a:effectLst>
              <a:latin typeface="Bookman Old Style" panose="02050604050505020204" pitchFamily="18" charset="0"/>
            </a:endParaRPr>
          </a:p>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Typically, current-limiting fuses can interrupt </a:t>
            </a:r>
          </a:p>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currents up to 50,000 A and, in the process, </a:t>
            </a:r>
          </a:p>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limit peak current magnitude and </a:t>
            </a:r>
          </a:p>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reduce fault time duration</a:t>
            </a:r>
          </a:p>
          <a:p>
            <a:pPr eaLnBrk="0" fontAlgn="base" hangingPunct="0">
              <a:spcBef>
                <a:spcPct val="0"/>
              </a:spcBef>
              <a:spcAft>
                <a:spcPct val="0"/>
              </a:spcAft>
            </a:pPr>
            <a:endParaRPr lang="en-US" altLang="en-US" sz="2000" b="1">
              <a:solidFill>
                <a:srgbClr val="FFCCFF"/>
              </a:solidFill>
              <a:effectLst>
                <a:outerShdw blurRad="38100" dist="38100" dir="2700000" algn="tl">
                  <a:srgbClr val="000000"/>
                </a:outerShdw>
              </a:effectLst>
              <a:latin typeface="Bookman Old Style" panose="02050604050505020204"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a:extLst>
              <a:ext uri="{FF2B5EF4-FFF2-40B4-BE49-F238E27FC236}">
                <a16:creationId xmlns:a16="http://schemas.microsoft.com/office/drawing/2014/main" id="{F6D94E67-B1A3-8A18-B1F5-EE7A0D585632}"/>
              </a:ext>
            </a:extLst>
          </p:cNvPr>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81923" name="Rectangle 3">
            <a:extLst>
              <a:ext uri="{FF2B5EF4-FFF2-40B4-BE49-F238E27FC236}">
                <a16:creationId xmlns:a16="http://schemas.microsoft.com/office/drawing/2014/main" id="{7D87B9E4-5509-5879-99E8-6DBABCEC963E}"/>
              </a:ext>
            </a:extLst>
          </p:cNvPr>
          <p:cNvSpPr>
            <a:spLocks noChangeArrowheads="1"/>
          </p:cNvSpPr>
          <p:nvPr/>
        </p:nvSpPr>
        <p:spPr bwMode="auto">
          <a:xfrm>
            <a:off x="4648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81924" name="Rectangle 4">
            <a:extLst>
              <a:ext uri="{FF2B5EF4-FFF2-40B4-BE49-F238E27FC236}">
                <a16:creationId xmlns:a16="http://schemas.microsoft.com/office/drawing/2014/main" id="{28852B81-8B7B-E13A-AD8D-41D63F9624E8}"/>
              </a:ext>
            </a:extLst>
          </p:cNvPr>
          <p:cNvSpPr>
            <a:spLocks noChangeArrowheads="1"/>
          </p:cNvSpPr>
          <p:nvPr>
            <p:ph type="title"/>
          </p:nvPr>
        </p:nvSpPr>
        <p:spPr>
          <a:solidFill>
            <a:schemeClr val="accent2"/>
          </a:solidFill>
          <a:ln/>
          <a:effectLst>
            <a:outerShdw dist="107763" dir="2700000" algn="ctr" rotWithShape="0">
              <a:srgbClr val="FC0128"/>
            </a:outerShdw>
          </a:effectLst>
        </p:spPr>
        <p:txBody>
          <a:bodyPr/>
          <a:lstStyle/>
          <a:p>
            <a:r>
              <a:rPr lang="en-US" altLang="en-US">
                <a:solidFill>
                  <a:srgbClr val="FC0128"/>
                </a:solidFill>
              </a:rPr>
              <a:t>Capacitance Model</a:t>
            </a:r>
          </a:p>
        </p:txBody>
      </p:sp>
      <p:sp>
        <p:nvSpPr>
          <p:cNvPr id="81925" name="Rectangle 5">
            <a:extLst>
              <a:ext uri="{FF2B5EF4-FFF2-40B4-BE49-F238E27FC236}">
                <a16:creationId xmlns:a16="http://schemas.microsoft.com/office/drawing/2014/main" id="{1DE5F66C-90A9-4E97-6FF7-5F0AE6CFA4D6}"/>
              </a:ext>
            </a:extLst>
          </p:cNvPr>
          <p:cNvSpPr>
            <a:spLocks noChangeArrowheads="1"/>
          </p:cNvSpPr>
          <p:nvPr>
            <p:ph type="body" idx="1"/>
          </p:nvPr>
        </p:nvSpPr>
        <p:spPr>
          <a:xfrm>
            <a:off x="2057401" y="1905001"/>
            <a:ext cx="8010525" cy="4632325"/>
          </a:xfrm>
          <a:solidFill>
            <a:schemeClr val="bg2"/>
          </a:solidFill>
          <a:ln/>
          <a:effectLst>
            <a:outerShdw dist="107763" dir="2700000" algn="ctr" rotWithShape="0">
              <a:srgbClr val="FC0128"/>
            </a:outerShdw>
          </a:effectLst>
        </p:spPr>
        <p:txBody>
          <a:bodyPr/>
          <a:lstStyle/>
          <a:p>
            <a:endParaRPr lang="en-US" altLang="en-US">
              <a:effectLst/>
              <a:latin typeface="Arial" panose="020B0604020202020204" pitchFamily="34" charset="0"/>
            </a:endParaRPr>
          </a:p>
          <a:p>
            <a:pPr lvl="1"/>
            <a:endParaRPr lang="en-US" altLang="en-US" b="1" i="1">
              <a:solidFill>
                <a:srgbClr val="FC0128"/>
              </a:solidFill>
              <a:effectLst/>
              <a:latin typeface="Arial" panose="020B0604020202020204" pitchFamily="34" charset="0"/>
            </a:endParaRPr>
          </a:p>
        </p:txBody>
      </p:sp>
      <p:graphicFrame>
        <p:nvGraphicFramePr>
          <p:cNvPr id="81930" name="Object 10">
            <a:extLst>
              <a:ext uri="{FF2B5EF4-FFF2-40B4-BE49-F238E27FC236}">
                <a16:creationId xmlns:a16="http://schemas.microsoft.com/office/drawing/2014/main" id="{A2094C36-291B-1C4F-189D-9F0EE3F42A83}"/>
              </a:ext>
            </a:extLst>
          </p:cNvPr>
          <p:cNvGraphicFramePr>
            <a:graphicFrameLocks noChangeAspect="1"/>
          </p:cNvGraphicFramePr>
          <p:nvPr/>
        </p:nvGraphicFramePr>
        <p:xfrm>
          <a:off x="4343401" y="2133600"/>
          <a:ext cx="2728913" cy="1092200"/>
        </p:xfrm>
        <a:graphic>
          <a:graphicData uri="http://schemas.openxmlformats.org/presentationml/2006/ole">
            <mc:AlternateContent xmlns:mc="http://schemas.openxmlformats.org/markup-compatibility/2006">
              <mc:Choice xmlns:v="urn:schemas-microsoft-com:vml" Requires="v">
                <p:oleObj r:id="rId3" imgW="1953360" imgH="781920" progId="">
                  <p:embed/>
                </p:oleObj>
              </mc:Choice>
              <mc:Fallback>
                <p:oleObj r:id="rId3" imgW="1953360" imgH="781920" progId="">
                  <p:embed/>
                  <p:pic>
                    <p:nvPicPr>
                      <p:cNvPr id="81930" name="Object 10">
                        <a:extLst>
                          <a:ext uri="{FF2B5EF4-FFF2-40B4-BE49-F238E27FC236}">
                            <a16:creationId xmlns:a16="http://schemas.microsoft.com/office/drawing/2014/main" id="{A2094C36-291B-1C4F-189D-9F0EE3F42A8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43401" y="2133600"/>
                        <a:ext cx="2728913" cy="109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81931" name="Object 11">
            <a:extLst>
              <a:ext uri="{FF2B5EF4-FFF2-40B4-BE49-F238E27FC236}">
                <a16:creationId xmlns:a16="http://schemas.microsoft.com/office/drawing/2014/main" id="{CA458471-C227-18D8-9AD1-E286F78599A6}"/>
              </a:ext>
            </a:extLst>
          </p:cNvPr>
          <p:cNvGraphicFramePr>
            <a:graphicFrameLocks noChangeAspect="1"/>
          </p:cNvGraphicFramePr>
          <p:nvPr/>
        </p:nvGraphicFramePr>
        <p:xfrm>
          <a:off x="4191000" y="4114800"/>
          <a:ext cx="3581400" cy="2279650"/>
        </p:xfrm>
        <a:graphic>
          <a:graphicData uri="http://schemas.openxmlformats.org/presentationml/2006/ole">
            <mc:AlternateContent xmlns:mc="http://schemas.openxmlformats.org/markup-compatibility/2006">
              <mc:Choice xmlns:v="urn:schemas-microsoft-com:vml" Requires="v">
                <p:oleObj r:id="rId5" imgW="1886760" imgH="1200960" progId="">
                  <p:embed/>
                </p:oleObj>
              </mc:Choice>
              <mc:Fallback>
                <p:oleObj r:id="rId5" imgW="1886760" imgH="1200960" progId="">
                  <p:embed/>
                  <p:pic>
                    <p:nvPicPr>
                      <p:cNvPr id="81931" name="Object 11">
                        <a:extLst>
                          <a:ext uri="{FF2B5EF4-FFF2-40B4-BE49-F238E27FC236}">
                            <a16:creationId xmlns:a16="http://schemas.microsoft.com/office/drawing/2014/main" id="{CA458471-C227-18D8-9AD1-E286F78599A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91000" y="4114800"/>
                        <a:ext cx="3581400" cy="2279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1932" name="AutoShape 12">
            <a:extLst>
              <a:ext uri="{FF2B5EF4-FFF2-40B4-BE49-F238E27FC236}">
                <a16:creationId xmlns:a16="http://schemas.microsoft.com/office/drawing/2014/main" id="{A0ED3275-5D91-2BA2-4925-4878AA407F11}"/>
              </a:ext>
            </a:extLst>
          </p:cNvPr>
          <p:cNvSpPr>
            <a:spLocks noChangeArrowheads="1"/>
          </p:cNvSpPr>
          <p:nvPr/>
        </p:nvSpPr>
        <p:spPr bwMode="auto">
          <a:xfrm>
            <a:off x="5562600" y="3276600"/>
            <a:ext cx="457200" cy="609600"/>
          </a:xfrm>
          <a:prstGeom prst="downArrow">
            <a:avLst>
              <a:gd name="adj1" fmla="val 50000"/>
              <a:gd name="adj2" fmla="val 33333"/>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Tree>
  </p:cSld>
  <p:clrMapOvr>
    <a:masterClrMapping/>
  </p:clrMapOvr>
  <p:transition/>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155" name="Group 3">
            <a:extLst>
              <a:ext uri="{FF2B5EF4-FFF2-40B4-BE49-F238E27FC236}">
                <a16:creationId xmlns:a16="http://schemas.microsoft.com/office/drawing/2014/main" id="{C08B8C91-5FE7-E8B5-730C-0A5C00CD9C30}"/>
              </a:ext>
            </a:extLst>
          </p:cNvPr>
          <p:cNvGrpSpPr>
            <a:grpSpLocks/>
          </p:cNvGrpSpPr>
          <p:nvPr/>
        </p:nvGrpSpPr>
        <p:grpSpPr bwMode="auto">
          <a:xfrm>
            <a:off x="3851275" y="4449763"/>
            <a:ext cx="1651000" cy="292100"/>
            <a:chOff x="1466" y="2803"/>
            <a:chExt cx="1040" cy="184"/>
          </a:xfrm>
        </p:grpSpPr>
        <p:sp>
          <p:nvSpPr>
            <p:cNvPr id="49156" name="Rectangle 4">
              <a:extLst>
                <a:ext uri="{FF2B5EF4-FFF2-40B4-BE49-F238E27FC236}">
                  <a16:creationId xmlns:a16="http://schemas.microsoft.com/office/drawing/2014/main" id="{A438EDCC-78ED-D609-D6BD-6197ADFF14D2}"/>
                </a:ext>
              </a:extLst>
            </p:cNvPr>
            <p:cNvSpPr>
              <a:spLocks noChangeArrowheads="1"/>
            </p:cNvSpPr>
            <p:nvPr/>
          </p:nvSpPr>
          <p:spPr bwMode="auto">
            <a:xfrm>
              <a:off x="1466" y="2803"/>
              <a:ext cx="463" cy="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157" name="Rectangle 5">
              <a:extLst>
                <a:ext uri="{FF2B5EF4-FFF2-40B4-BE49-F238E27FC236}">
                  <a16:creationId xmlns:a16="http://schemas.microsoft.com/office/drawing/2014/main" id="{11D15CD0-C4FC-2B37-7B5F-D6773FF5AE8F}"/>
                </a:ext>
              </a:extLst>
            </p:cNvPr>
            <p:cNvSpPr>
              <a:spLocks noChangeArrowheads="1"/>
            </p:cNvSpPr>
            <p:nvPr/>
          </p:nvSpPr>
          <p:spPr bwMode="auto">
            <a:xfrm>
              <a:off x="1515" y="2834"/>
              <a:ext cx="445"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b="1">
                  <a:solidFill>
                    <a:srgbClr val="FFFF66"/>
                  </a:solidFill>
                  <a:effectLst>
                    <a:outerShdw blurRad="38100" dist="38100" dir="2700000" algn="tl">
                      <a:srgbClr val="000000"/>
                    </a:outerShdw>
                  </a:effectLst>
                  <a:latin typeface="Bookman Old Style" panose="02050604050505020204" pitchFamily="18" charset="0"/>
                </a:rPr>
                <a:t>Melting</a:t>
              </a: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p:txBody>
        </p:sp>
        <p:sp>
          <p:nvSpPr>
            <p:cNvPr id="49158" name="Rectangle 6">
              <a:extLst>
                <a:ext uri="{FF2B5EF4-FFF2-40B4-BE49-F238E27FC236}">
                  <a16:creationId xmlns:a16="http://schemas.microsoft.com/office/drawing/2014/main" id="{B0AB4975-C967-B27F-8EBB-6D3FD769DF0A}"/>
                </a:ext>
              </a:extLst>
            </p:cNvPr>
            <p:cNvSpPr>
              <a:spLocks noChangeArrowheads="1"/>
            </p:cNvSpPr>
            <p:nvPr/>
          </p:nvSpPr>
          <p:spPr bwMode="auto">
            <a:xfrm>
              <a:off x="2074" y="2803"/>
              <a:ext cx="419" cy="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159" name="Rectangle 7">
              <a:extLst>
                <a:ext uri="{FF2B5EF4-FFF2-40B4-BE49-F238E27FC236}">
                  <a16:creationId xmlns:a16="http://schemas.microsoft.com/office/drawing/2014/main" id="{70C41153-951E-F9AA-5123-F54AD199281A}"/>
                </a:ext>
              </a:extLst>
            </p:cNvPr>
            <p:cNvSpPr>
              <a:spLocks noChangeArrowheads="1"/>
            </p:cNvSpPr>
            <p:nvPr/>
          </p:nvSpPr>
          <p:spPr bwMode="auto">
            <a:xfrm>
              <a:off x="2123" y="2834"/>
              <a:ext cx="383"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b="1">
                  <a:solidFill>
                    <a:srgbClr val="FFFF66"/>
                  </a:solidFill>
                  <a:effectLst>
                    <a:outerShdw blurRad="38100" dist="38100" dir="2700000" algn="tl">
                      <a:srgbClr val="000000"/>
                    </a:outerShdw>
                  </a:effectLst>
                  <a:latin typeface="Bookman Old Style" panose="02050604050505020204" pitchFamily="18" charset="0"/>
                </a:rPr>
                <a:t>Arcing</a:t>
              </a: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p:txBody>
        </p:sp>
      </p:grpSp>
      <p:sp>
        <p:nvSpPr>
          <p:cNvPr id="49160" name="Rectangle 8">
            <a:extLst>
              <a:ext uri="{FF2B5EF4-FFF2-40B4-BE49-F238E27FC236}">
                <a16:creationId xmlns:a16="http://schemas.microsoft.com/office/drawing/2014/main" id="{C65DE086-3CF9-32F9-80E0-BC855FA3E95D}"/>
              </a:ext>
            </a:extLst>
          </p:cNvPr>
          <p:cNvSpPr>
            <a:spLocks noChangeArrowheads="1"/>
          </p:cNvSpPr>
          <p:nvPr/>
        </p:nvSpPr>
        <p:spPr bwMode="auto">
          <a:xfrm>
            <a:off x="2967039" y="4837113"/>
            <a:ext cx="242887"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161" name="Rectangle 9">
            <a:extLst>
              <a:ext uri="{FF2B5EF4-FFF2-40B4-BE49-F238E27FC236}">
                <a16:creationId xmlns:a16="http://schemas.microsoft.com/office/drawing/2014/main" id="{FCB23D3F-F289-B83D-5394-E0EAEB9F6B49}"/>
              </a:ext>
            </a:extLst>
          </p:cNvPr>
          <p:cNvSpPr>
            <a:spLocks noChangeArrowheads="1"/>
          </p:cNvSpPr>
          <p:nvPr/>
        </p:nvSpPr>
        <p:spPr bwMode="auto">
          <a:xfrm>
            <a:off x="3044825" y="4886325"/>
            <a:ext cx="11862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b="1">
                <a:solidFill>
                  <a:srgbClr val="FFFF66"/>
                </a:solidFill>
                <a:effectLst>
                  <a:outerShdw blurRad="38100" dist="38100" dir="2700000" algn="tl">
                    <a:srgbClr val="000000"/>
                  </a:outerShdw>
                </a:effectLst>
                <a:latin typeface="Bookman Old Style" panose="02050604050505020204" pitchFamily="18" charset="0"/>
              </a:rPr>
              <a:t>0</a:t>
            </a: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p:txBody>
      </p:sp>
      <p:sp>
        <p:nvSpPr>
          <p:cNvPr id="49162" name="Rectangle 10">
            <a:extLst>
              <a:ext uri="{FF2B5EF4-FFF2-40B4-BE49-F238E27FC236}">
                <a16:creationId xmlns:a16="http://schemas.microsoft.com/office/drawing/2014/main" id="{FAFB6D68-4BC7-DEDF-D86C-B76008C31ADF}"/>
              </a:ext>
            </a:extLst>
          </p:cNvPr>
          <p:cNvSpPr>
            <a:spLocks noChangeArrowheads="1"/>
          </p:cNvSpPr>
          <p:nvPr/>
        </p:nvSpPr>
        <p:spPr bwMode="auto">
          <a:xfrm>
            <a:off x="3997325" y="4837113"/>
            <a:ext cx="546100"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163" name="Rectangle 11">
            <a:extLst>
              <a:ext uri="{FF2B5EF4-FFF2-40B4-BE49-F238E27FC236}">
                <a16:creationId xmlns:a16="http://schemas.microsoft.com/office/drawing/2014/main" id="{B6AF7451-1603-AC7B-48B1-8C532E069D8E}"/>
              </a:ext>
            </a:extLst>
          </p:cNvPr>
          <p:cNvSpPr>
            <a:spLocks noChangeArrowheads="1"/>
          </p:cNvSpPr>
          <p:nvPr/>
        </p:nvSpPr>
        <p:spPr bwMode="auto">
          <a:xfrm>
            <a:off x="4075114" y="4886325"/>
            <a:ext cx="53540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b="1">
                <a:solidFill>
                  <a:srgbClr val="FFFF66"/>
                </a:solidFill>
                <a:effectLst>
                  <a:outerShdw blurRad="38100" dist="38100" dir="2700000" algn="tl">
                    <a:srgbClr val="000000"/>
                  </a:outerShdw>
                </a:effectLst>
                <a:latin typeface="Bookman Old Style" panose="02050604050505020204" pitchFamily="18" charset="0"/>
              </a:rPr>
              <a:t>0.005</a:t>
            </a: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p:txBody>
      </p:sp>
      <p:sp>
        <p:nvSpPr>
          <p:cNvPr id="49164" name="Rectangle 12">
            <a:extLst>
              <a:ext uri="{FF2B5EF4-FFF2-40B4-BE49-F238E27FC236}">
                <a16:creationId xmlns:a16="http://schemas.microsoft.com/office/drawing/2014/main" id="{ECD6FCA9-C93F-5EC0-C02C-D17A63ED34A5}"/>
              </a:ext>
            </a:extLst>
          </p:cNvPr>
          <p:cNvSpPr>
            <a:spLocks noChangeArrowheads="1"/>
          </p:cNvSpPr>
          <p:nvPr/>
        </p:nvSpPr>
        <p:spPr bwMode="auto">
          <a:xfrm>
            <a:off x="5295901" y="4837113"/>
            <a:ext cx="460375"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165" name="Rectangle 13">
            <a:extLst>
              <a:ext uri="{FF2B5EF4-FFF2-40B4-BE49-F238E27FC236}">
                <a16:creationId xmlns:a16="http://schemas.microsoft.com/office/drawing/2014/main" id="{1868B76C-5C1E-3CE3-30CF-698C0CB01B85}"/>
              </a:ext>
            </a:extLst>
          </p:cNvPr>
          <p:cNvSpPr>
            <a:spLocks noChangeArrowheads="1"/>
          </p:cNvSpPr>
          <p:nvPr/>
        </p:nvSpPr>
        <p:spPr bwMode="auto">
          <a:xfrm>
            <a:off x="5375276" y="4886325"/>
            <a:ext cx="416781"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b="1">
                <a:solidFill>
                  <a:srgbClr val="FFFF66"/>
                </a:solidFill>
                <a:effectLst>
                  <a:outerShdw blurRad="38100" dist="38100" dir="2700000" algn="tl">
                    <a:srgbClr val="000000"/>
                  </a:outerShdw>
                </a:effectLst>
                <a:latin typeface="Bookman Old Style" panose="02050604050505020204" pitchFamily="18" charset="0"/>
              </a:rPr>
              <a:t>0.01</a:t>
            </a: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p:txBody>
      </p:sp>
      <p:sp>
        <p:nvSpPr>
          <p:cNvPr id="49166" name="Rectangle 14">
            <a:extLst>
              <a:ext uri="{FF2B5EF4-FFF2-40B4-BE49-F238E27FC236}">
                <a16:creationId xmlns:a16="http://schemas.microsoft.com/office/drawing/2014/main" id="{AB486609-E68B-2345-CF0D-DCFA2C7DD0CA}"/>
              </a:ext>
            </a:extLst>
          </p:cNvPr>
          <p:cNvSpPr>
            <a:spLocks noChangeArrowheads="1"/>
          </p:cNvSpPr>
          <p:nvPr/>
        </p:nvSpPr>
        <p:spPr bwMode="auto">
          <a:xfrm>
            <a:off x="6481763" y="4837113"/>
            <a:ext cx="546100"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167" name="Rectangle 15">
            <a:extLst>
              <a:ext uri="{FF2B5EF4-FFF2-40B4-BE49-F238E27FC236}">
                <a16:creationId xmlns:a16="http://schemas.microsoft.com/office/drawing/2014/main" id="{D72223C0-533C-AF06-6F3A-2E61CB9B6A34}"/>
              </a:ext>
            </a:extLst>
          </p:cNvPr>
          <p:cNvSpPr>
            <a:spLocks noChangeArrowheads="1"/>
          </p:cNvSpPr>
          <p:nvPr/>
        </p:nvSpPr>
        <p:spPr bwMode="auto">
          <a:xfrm>
            <a:off x="6559551" y="4886325"/>
            <a:ext cx="53540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b="1">
                <a:solidFill>
                  <a:srgbClr val="FFFF66"/>
                </a:solidFill>
                <a:effectLst>
                  <a:outerShdw blurRad="38100" dist="38100" dir="2700000" algn="tl">
                    <a:srgbClr val="000000"/>
                  </a:outerShdw>
                </a:effectLst>
                <a:latin typeface="Bookman Old Style" panose="02050604050505020204" pitchFamily="18" charset="0"/>
              </a:rPr>
              <a:t>0.015</a:t>
            </a: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p:txBody>
      </p:sp>
      <p:sp>
        <p:nvSpPr>
          <p:cNvPr id="49168" name="Rectangle 16">
            <a:extLst>
              <a:ext uri="{FF2B5EF4-FFF2-40B4-BE49-F238E27FC236}">
                <a16:creationId xmlns:a16="http://schemas.microsoft.com/office/drawing/2014/main" id="{B65F00F6-618B-AE34-808E-5DD3A80F2168}"/>
              </a:ext>
            </a:extLst>
          </p:cNvPr>
          <p:cNvSpPr>
            <a:spLocks noChangeArrowheads="1"/>
          </p:cNvSpPr>
          <p:nvPr/>
        </p:nvSpPr>
        <p:spPr bwMode="auto">
          <a:xfrm>
            <a:off x="7781926" y="4837113"/>
            <a:ext cx="460375"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169" name="Rectangle 17">
            <a:extLst>
              <a:ext uri="{FF2B5EF4-FFF2-40B4-BE49-F238E27FC236}">
                <a16:creationId xmlns:a16="http://schemas.microsoft.com/office/drawing/2014/main" id="{D55C4B2A-F80F-9739-B97D-B9AD376E04E8}"/>
              </a:ext>
            </a:extLst>
          </p:cNvPr>
          <p:cNvSpPr>
            <a:spLocks noChangeArrowheads="1"/>
          </p:cNvSpPr>
          <p:nvPr/>
        </p:nvSpPr>
        <p:spPr bwMode="auto">
          <a:xfrm>
            <a:off x="7861301" y="4886325"/>
            <a:ext cx="416781"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b="1">
                <a:solidFill>
                  <a:srgbClr val="FFFF66"/>
                </a:solidFill>
                <a:effectLst>
                  <a:outerShdw blurRad="38100" dist="38100" dir="2700000" algn="tl">
                    <a:srgbClr val="000000"/>
                  </a:outerShdw>
                </a:effectLst>
                <a:latin typeface="Bookman Old Style" panose="02050604050505020204" pitchFamily="18" charset="0"/>
              </a:rPr>
              <a:t>0.02</a:t>
            </a: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p:txBody>
      </p:sp>
      <p:sp>
        <p:nvSpPr>
          <p:cNvPr id="49170" name="Rectangle 18">
            <a:extLst>
              <a:ext uri="{FF2B5EF4-FFF2-40B4-BE49-F238E27FC236}">
                <a16:creationId xmlns:a16="http://schemas.microsoft.com/office/drawing/2014/main" id="{03B05CA3-1478-2327-90F3-0592F6A6101A}"/>
              </a:ext>
            </a:extLst>
          </p:cNvPr>
          <p:cNvSpPr>
            <a:spLocks noChangeArrowheads="1"/>
          </p:cNvSpPr>
          <p:nvPr/>
        </p:nvSpPr>
        <p:spPr bwMode="auto">
          <a:xfrm>
            <a:off x="8955088" y="4837113"/>
            <a:ext cx="546100"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171" name="Rectangle 19">
            <a:extLst>
              <a:ext uri="{FF2B5EF4-FFF2-40B4-BE49-F238E27FC236}">
                <a16:creationId xmlns:a16="http://schemas.microsoft.com/office/drawing/2014/main" id="{00F7A97D-FB22-BF08-225B-AABDC1B8D40B}"/>
              </a:ext>
            </a:extLst>
          </p:cNvPr>
          <p:cNvSpPr>
            <a:spLocks noChangeArrowheads="1"/>
          </p:cNvSpPr>
          <p:nvPr/>
        </p:nvSpPr>
        <p:spPr bwMode="auto">
          <a:xfrm>
            <a:off x="9032876" y="4886325"/>
            <a:ext cx="53540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b="1">
                <a:solidFill>
                  <a:srgbClr val="FFFF66"/>
                </a:solidFill>
                <a:effectLst>
                  <a:outerShdw blurRad="38100" dist="38100" dir="2700000" algn="tl">
                    <a:srgbClr val="000000"/>
                  </a:outerShdw>
                </a:effectLst>
                <a:latin typeface="Bookman Old Style" panose="02050604050505020204" pitchFamily="18" charset="0"/>
              </a:rPr>
              <a:t>0.025</a:t>
            </a: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p:txBody>
      </p:sp>
      <p:sp>
        <p:nvSpPr>
          <p:cNvPr id="49172" name="Rectangle 20">
            <a:extLst>
              <a:ext uri="{FF2B5EF4-FFF2-40B4-BE49-F238E27FC236}">
                <a16:creationId xmlns:a16="http://schemas.microsoft.com/office/drawing/2014/main" id="{F719FDD3-E791-E2A0-032C-B901562CE650}"/>
              </a:ext>
            </a:extLst>
          </p:cNvPr>
          <p:cNvSpPr>
            <a:spLocks noChangeArrowheads="1"/>
          </p:cNvSpPr>
          <p:nvPr/>
        </p:nvSpPr>
        <p:spPr bwMode="auto">
          <a:xfrm>
            <a:off x="2439989" y="4687888"/>
            <a:ext cx="560387"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173" name="Rectangle 21">
            <a:extLst>
              <a:ext uri="{FF2B5EF4-FFF2-40B4-BE49-F238E27FC236}">
                <a16:creationId xmlns:a16="http://schemas.microsoft.com/office/drawing/2014/main" id="{4B852F77-0E59-4089-52C5-94B49FE084CF}"/>
              </a:ext>
            </a:extLst>
          </p:cNvPr>
          <p:cNvSpPr>
            <a:spLocks noChangeArrowheads="1"/>
          </p:cNvSpPr>
          <p:nvPr/>
        </p:nvSpPr>
        <p:spPr bwMode="auto">
          <a:xfrm>
            <a:off x="2517776" y="4737100"/>
            <a:ext cx="538609"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b="1">
                <a:solidFill>
                  <a:srgbClr val="FFFF66"/>
                </a:solidFill>
                <a:effectLst>
                  <a:outerShdw blurRad="38100" dist="38100" dir="2700000" algn="tl">
                    <a:srgbClr val="000000"/>
                  </a:outerShdw>
                </a:effectLst>
                <a:latin typeface="Bookman Old Style" panose="02050604050505020204" pitchFamily="18" charset="0"/>
              </a:rPr>
              <a:t>-2000</a:t>
            </a: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p:txBody>
      </p:sp>
      <p:sp>
        <p:nvSpPr>
          <p:cNvPr id="49174" name="Rectangle 22">
            <a:extLst>
              <a:ext uri="{FF2B5EF4-FFF2-40B4-BE49-F238E27FC236}">
                <a16:creationId xmlns:a16="http://schemas.microsoft.com/office/drawing/2014/main" id="{327A7227-5414-9CA2-D54A-C58DC5BBD34E}"/>
              </a:ext>
            </a:extLst>
          </p:cNvPr>
          <p:cNvSpPr>
            <a:spLocks noChangeArrowheads="1"/>
          </p:cNvSpPr>
          <p:nvPr/>
        </p:nvSpPr>
        <p:spPr bwMode="auto">
          <a:xfrm>
            <a:off x="2439989" y="4154488"/>
            <a:ext cx="560387"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175" name="Rectangle 23">
            <a:extLst>
              <a:ext uri="{FF2B5EF4-FFF2-40B4-BE49-F238E27FC236}">
                <a16:creationId xmlns:a16="http://schemas.microsoft.com/office/drawing/2014/main" id="{004B0342-5245-1FA7-A1B9-6D20401EDF6E}"/>
              </a:ext>
            </a:extLst>
          </p:cNvPr>
          <p:cNvSpPr>
            <a:spLocks noChangeArrowheads="1"/>
          </p:cNvSpPr>
          <p:nvPr/>
        </p:nvSpPr>
        <p:spPr bwMode="auto">
          <a:xfrm>
            <a:off x="2517776" y="4203700"/>
            <a:ext cx="538609"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b="1">
                <a:solidFill>
                  <a:srgbClr val="FFFF66"/>
                </a:solidFill>
                <a:effectLst>
                  <a:outerShdw blurRad="38100" dist="38100" dir="2700000" algn="tl">
                    <a:srgbClr val="000000"/>
                  </a:outerShdw>
                </a:effectLst>
                <a:latin typeface="Bookman Old Style" panose="02050604050505020204" pitchFamily="18" charset="0"/>
              </a:rPr>
              <a:t>-1000</a:t>
            </a: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p:txBody>
      </p:sp>
      <p:sp>
        <p:nvSpPr>
          <p:cNvPr id="49176" name="Rectangle 24">
            <a:extLst>
              <a:ext uri="{FF2B5EF4-FFF2-40B4-BE49-F238E27FC236}">
                <a16:creationId xmlns:a16="http://schemas.microsoft.com/office/drawing/2014/main" id="{1BAEE1C0-18D9-8365-E7DA-EB9D0E5010FC}"/>
              </a:ext>
            </a:extLst>
          </p:cNvPr>
          <p:cNvSpPr>
            <a:spLocks noChangeArrowheads="1"/>
          </p:cNvSpPr>
          <p:nvPr/>
        </p:nvSpPr>
        <p:spPr bwMode="auto">
          <a:xfrm>
            <a:off x="2840039" y="3606800"/>
            <a:ext cx="244475"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177" name="Rectangle 25">
            <a:extLst>
              <a:ext uri="{FF2B5EF4-FFF2-40B4-BE49-F238E27FC236}">
                <a16:creationId xmlns:a16="http://schemas.microsoft.com/office/drawing/2014/main" id="{5F3C60DD-B81D-CA2F-FD6F-2C8D469D4E82}"/>
              </a:ext>
            </a:extLst>
          </p:cNvPr>
          <p:cNvSpPr>
            <a:spLocks noChangeArrowheads="1"/>
          </p:cNvSpPr>
          <p:nvPr/>
        </p:nvSpPr>
        <p:spPr bwMode="auto">
          <a:xfrm>
            <a:off x="2917825" y="3657600"/>
            <a:ext cx="11862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b="1">
                <a:solidFill>
                  <a:srgbClr val="FFFF66"/>
                </a:solidFill>
                <a:effectLst>
                  <a:outerShdw blurRad="38100" dist="38100" dir="2700000" algn="tl">
                    <a:srgbClr val="000000"/>
                  </a:outerShdw>
                </a:effectLst>
                <a:latin typeface="Bookman Old Style" panose="02050604050505020204" pitchFamily="18" charset="0"/>
              </a:rPr>
              <a:t>0</a:t>
            </a: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p:txBody>
      </p:sp>
      <p:sp>
        <p:nvSpPr>
          <p:cNvPr id="49178" name="Rectangle 26">
            <a:extLst>
              <a:ext uri="{FF2B5EF4-FFF2-40B4-BE49-F238E27FC236}">
                <a16:creationId xmlns:a16="http://schemas.microsoft.com/office/drawing/2014/main" id="{667DE3A2-FED3-1EA5-E843-574DFEEE61FF}"/>
              </a:ext>
            </a:extLst>
          </p:cNvPr>
          <p:cNvSpPr>
            <a:spLocks noChangeArrowheads="1"/>
          </p:cNvSpPr>
          <p:nvPr/>
        </p:nvSpPr>
        <p:spPr bwMode="auto">
          <a:xfrm>
            <a:off x="2503488" y="3071814"/>
            <a:ext cx="501650" cy="29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179" name="Rectangle 27">
            <a:extLst>
              <a:ext uri="{FF2B5EF4-FFF2-40B4-BE49-F238E27FC236}">
                <a16:creationId xmlns:a16="http://schemas.microsoft.com/office/drawing/2014/main" id="{72CE21DA-4CA8-7A0D-ECDC-A29C0DEF4CED}"/>
              </a:ext>
            </a:extLst>
          </p:cNvPr>
          <p:cNvSpPr>
            <a:spLocks noChangeArrowheads="1"/>
          </p:cNvSpPr>
          <p:nvPr/>
        </p:nvSpPr>
        <p:spPr bwMode="auto">
          <a:xfrm>
            <a:off x="2581276" y="3122613"/>
            <a:ext cx="474489"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b="1">
                <a:solidFill>
                  <a:srgbClr val="FFFF66"/>
                </a:solidFill>
                <a:effectLst>
                  <a:outerShdw blurRad="38100" dist="38100" dir="2700000" algn="tl">
                    <a:srgbClr val="000000"/>
                  </a:outerShdw>
                </a:effectLst>
                <a:latin typeface="Bookman Old Style" panose="02050604050505020204" pitchFamily="18" charset="0"/>
              </a:rPr>
              <a:t>1000</a:t>
            </a: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p:txBody>
      </p:sp>
      <p:sp>
        <p:nvSpPr>
          <p:cNvPr id="49180" name="Rectangle 28">
            <a:extLst>
              <a:ext uri="{FF2B5EF4-FFF2-40B4-BE49-F238E27FC236}">
                <a16:creationId xmlns:a16="http://schemas.microsoft.com/office/drawing/2014/main" id="{F083255C-C6A7-05AC-E532-759AE046439F}"/>
              </a:ext>
            </a:extLst>
          </p:cNvPr>
          <p:cNvSpPr>
            <a:spLocks noChangeArrowheads="1"/>
          </p:cNvSpPr>
          <p:nvPr/>
        </p:nvSpPr>
        <p:spPr bwMode="auto">
          <a:xfrm>
            <a:off x="2503488" y="2527300"/>
            <a:ext cx="501650"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181" name="Rectangle 29">
            <a:extLst>
              <a:ext uri="{FF2B5EF4-FFF2-40B4-BE49-F238E27FC236}">
                <a16:creationId xmlns:a16="http://schemas.microsoft.com/office/drawing/2014/main" id="{EC2671C7-7B69-DF34-3966-737DDA825555}"/>
              </a:ext>
            </a:extLst>
          </p:cNvPr>
          <p:cNvSpPr>
            <a:spLocks noChangeArrowheads="1"/>
          </p:cNvSpPr>
          <p:nvPr/>
        </p:nvSpPr>
        <p:spPr bwMode="auto">
          <a:xfrm>
            <a:off x="2581276" y="2578100"/>
            <a:ext cx="474489"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b="1">
                <a:solidFill>
                  <a:srgbClr val="FFFF66"/>
                </a:solidFill>
                <a:effectLst>
                  <a:outerShdw blurRad="38100" dist="38100" dir="2700000" algn="tl">
                    <a:srgbClr val="000000"/>
                  </a:outerShdw>
                </a:effectLst>
                <a:latin typeface="Bookman Old Style" panose="02050604050505020204" pitchFamily="18" charset="0"/>
              </a:rPr>
              <a:t>2000</a:t>
            </a: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p:txBody>
      </p:sp>
      <p:sp>
        <p:nvSpPr>
          <p:cNvPr id="49182" name="Rectangle 30">
            <a:extLst>
              <a:ext uri="{FF2B5EF4-FFF2-40B4-BE49-F238E27FC236}">
                <a16:creationId xmlns:a16="http://schemas.microsoft.com/office/drawing/2014/main" id="{8EE110C6-04D6-1C1A-9158-EFCECACD2B5D}"/>
              </a:ext>
            </a:extLst>
          </p:cNvPr>
          <p:cNvSpPr>
            <a:spLocks noChangeArrowheads="1"/>
          </p:cNvSpPr>
          <p:nvPr/>
        </p:nvSpPr>
        <p:spPr bwMode="auto">
          <a:xfrm>
            <a:off x="2503488" y="1993900"/>
            <a:ext cx="501650"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183" name="Rectangle 31">
            <a:extLst>
              <a:ext uri="{FF2B5EF4-FFF2-40B4-BE49-F238E27FC236}">
                <a16:creationId xmlns:a16="http://schemas.microsoft.com/office/drawing/2014/main" id="{760EA8FE-A53C-9F23-6408-3CDEC25F2E51}"/>
              </a:ext>
            </a:extLst>
          </p:cNvPr>
          <p:cNvSpPr>
            <a:spLocks noChangeArrowheads="1"/>
          </p:cNvSpPr>
          <p:nvPr/>
        </p:nvSpPr>
        <p:spPr bwMode="auto">
          <a:xfrm>
            <a:off x="2581276" y="2043113"/>
            <a:ext cx="474489"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b="1">
                <a:solidFill>
                  <a:srgbClr val="FFFF66"/>
                </a:solidFill>
                <a:effectLst>
                  <a:outerShdw blurRad="38100" dist="38100" dir="2700000" algn="tl">
                    <a:srgbClr val="000000"/>
                  </a:outerShdw>
                </a:effectLst>
                <a:latin typeface="Bookman Old Style" panose="02050604050505020204" pitchFamily="18" charset="0"/>
              </a:rPr>
              <a:t>3000</a:t>
            </a: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p:txBody>
      </p:sp>
      <p:sp>
        <p:nvSpPr>
          <p:cNvPr id="49184" name="Rectangle 32">
            <a:extLst>
              <a:ext uri="{FF2B5EF4-FFF2-40B4-BE49-F238E27FC236}">
                <a16:creationId xmlns:a16="http://schemas.microsoft.com/office/drawing/2014/main" id="{C5362578-9C43-D979-3108-18821A833BE2}"/>
              </a:ext>
            </a:extLst>
          </p:cNvPr>
          <p:cNvSpPr>
            <a:spLocks noChangeArrowheads="1"/>
          </p:cNvSpPr>
          <p:nvPr/>
        </p:nvSpPr>
        <p:spPr bwMode="auto">
          <a:xfrm>
            <a:off x="2503488" y="1446213"/>
            <a:ext cx="501650"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185" name="Rectangle 33">
            <a:extLst>
              <a:ext uri="{FF2B5EF4-FFF2-40B4-BE49-F238E27FC236}">
                <a16:creationId xmlns:a16="http://schemas.microsoft.com/office/drawing/2014/main" id="{CB390378-AF75-C0FC-DB39-5345E3DA6940}"/>
              </a:ext>
            </a:extLst>
          </p:cNvPr>
          <p:cNvSpPr>
            <a:spLocks noChangeArrowheads="1"/>
          </p:cNvSpPr>
          <p:nvPr/>
        </p:nvSpPr>
        <p:spPr bwMode="auto">
          <a:xfrm>
            <a:off x="2581276" y="1495425"/>
            <a:ext cx="474489"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b="1">
                <a:solidFill>
                  <a:srgbClr val="FFFF66"/>
                </a:solidFill>
                <a:effectLst>
                  <a:outerShdw blurRad="38100" dist="38100" dir="2700000" algn="tl">
                    <a:srgbClr val="000000"/>
                  </a:outerShdw>
                </a:effectLst>
                <a:latin typeface="Bookman Old Style" panose="02050604050505020204" pitchFamily="18" charset="0"/>
              </a:rPr>
              <a:t>4000</a:t>
            </a: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p:txBody>
      </p:sp>
      <p:sp>
        <p:nvSpPr>
          <p:cNvPr id="49186" name="Rectangle 34">
            <a:extLst>
              <a:ext uri="{FF2B5EF4-FFF2-40B4-BE49-F238E27FC236}">
                <a16:creationId xmlns:a16="http://schemas.microsoft.com/office/drawing/2014/main" id="{DF58DA7F-7E1F-B132-A0D5-44117EC48281}"/>
              </a:ext>
            </a:extLst>
          </p:cNvPr>
          <p:cNvSpPr>
            <a:spLocks noChangeArrowheads="1"/>
          </p:cNvSpPr>
          <p:nvPr/>
        </p:nvSpPr>
        <p:spPr bwMode="auto">
          <a:xfrm>
            <a:off x="2503488" y="911225"/>
            <a:ext cx="501650"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187" name="Rectangle 35">
            <a:extLst>
              <a:ext uri="{FF2B5EF4-FFF2-40B4-BE49-F238E27FC236}">
                <a16:creationId xmlns:a16="http://schemas.microsoft.com/office/drawing/2014/main" id="{FF498185-FEBA-8F8D-5D3C-6314BA3753F6}"/>
              </a:ext>
            </a:extLst>
          </p:cNvPr>
          <p:cNvSpPr>
            <a:spLocks noChangeArrowheads="1"/>
          </p:cNvSpPr>
          <p:nvPr/>
        </p:nvSpPr>
        <p:spPr bwMode="auto">
          <a:xfrm>
            <a:off x="2581276" y="962025"/>
            <a:ext cx="474489"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b="1">
                <a:solidFill>
                  <a:srgbClr val="FFFF66"/>
                </a:solidFill>
                <a:effectLst>
                  <a:outerShdw blurRad="38100" dist="38100" dir="2700000" algn="tl">
                    <a:srgbClr val="000000"/>
                  </a:outerShdw>
                </a:effectLst>
                <a:latin typeface="Bookman Old Style" panose="02050604050505020204" pitchFamily="18" charset="0"/>
              </a:rPr>
              <a:t>5000</a:t>
            </a: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p:txBody>
      </p:sp>
      <p:grpSp>
        <p:nvGrpSpPr>
          <p:cNvPr id="49188" name="Group 36">
            <a:extLst>
              <a:ext uri="{FF2B5EF4-FFF2-40B4-BE49-F238E27FC236}">
                <a16:creationId xmlns:a16="http://schemas.microsoft.com/office/drawing/2014/main" id="{B3E82BEC-0D27-C549-E1E5-C9565468B68C}"/>
              </a:ext>
            </a:extLst>
          </p:cNvPr>
          <p:cNvGrpSpPr>
            <a:grpSpLocks/>
          </p:cNvGrpSpPr>
          <p:nvPr/>
        </p:nvGrpSpPr>
        <p:grpSpPr bwMode="auto">
          <a:xfrm>
            <a:off x="3171825" y="1074738"/>
            <a:ext cx="6237288" cy="3778250"/>
            <a:chOff x="1038" y="677"/>
            <a:chExt cx="3929" cy="2380"/>
          </a:xfrm>
        </p:grpSpPr>
        <p:sp>
          <p:nvSpPr>
            <p:cNvPr id="49189" name="Line 37">
              <a:extLst>
                <a:ext uri="{FF2B5EF4-FFF2-40B4-BE49-F238E27FC236}">
                  <a16:creationId xmlns:a16="http://schemas.microsoft.com/office/drawing/2014/main" id="{C06782E3-9CBD-8A7E-328C-ED8CB5BF329D}"/>
                </a:ext>
              </a:extLst>
            </p:cNvPr>
            <p:cNvSpPr>
              <a:spLocks noChangeShapeType="1"/>
            </p:cNvSpPr>
            <p:nvPr/>
          </p:nvSpPr>
          <p:spPr bwMode="auto">
            <a:xfrm flipV="1">
              <a:off x="1038" y="677"/>
              <a:ext cx="1" cy="2379"/>
            </a:xfrm>
            <a:prstGeom prst="line">
              <a:avLst/>
            </a:prstGeom>
            <a:noFill/>
            <a:ln w="11113">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190" name="Line 38">
              <a:extLst>
                <a:ext uri="{FF2B5EF4-FFF2-40B4-BE49-F238E27FC236}">
                  <a16:creationId xmlns:a16="http://schemas.microsoft.com/office/drawing/2014/main" id="{63219A46-CD2F-D34A-03F5-BD36755CD5D8}"/>
                </a:ext>
              </a:extLst>
            </p:cNvPr>
            <p:cNvSpPr>
              <a:spLocks noChangeShapeType="1"/>
            </p:cNvSpPr>
            <p:nvPr/>
          </p:nvSpPr>
          <p:spPr bwMode="auto">
            <a:xfrm flipV="1">
              <a:off x="1817" y="677"/>
              <a:ext cx="1" cy="2379"/>
            </a:xfrm>
            <a:prstGeom prst="line">
              <a:avLst/>
            </a:prstGeom>
            <a:noFill/>
            <a:ln w="11113">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191" name="Line 39">
              <a:extLst>
                <a:ext uri="{FF2B5EF4-FFF2-40B4-BE49-F238E27FC236}">
                  <a16:creationId xmlns:a16="http://schemas.microsoft.com/office/drawing/2014/main" id="{D352D84F-C418-BA74-2AA0-1298C566343D}"/>
                </a:ext>
              </a:extLst>
            </p:cNvPr>
            <p:cNvSpPr>
              <a:spLocks noChangeShapeType="1"/>
            </p:cNvSpPr>
            <p:nvPr/>
          </p:nvSpPr>
          <p:spPr bwMode="auto">
            <a:xfrm flipV="1">
              <a:off x="2595" y="677"/>
              <a:ext cx="1" cy="2379"/>
            </a:xfrm>
            <a:prstGeom prst="line">
              <a:avLst/>
            </a:prstGeom>
            <a:noFill/>
            <a:ln w="11113">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192" name="Line 40">
              <a:extLst>
                <a:ext uri="{FF2B5EF4-FFF2-40B4-BE49-F238E27FC236}">
                  <a16:creationId xmlns:a16="http://schemas.microsoft.com/office/drawing/2014/main" id="{36C2670E-F25C-A089-A310-AF21BCDA7317}"/>
                </a:ext>
              </a:extLst>
            </p:cNvPr>
            <p:cNvSpPr>
              <a:spLocks noChangeShapeType="1"/>
            </p:cNvSpPr>
            <p:nvPr/>
          </p:nvSpPr>
          <p:spPr bwMode="auto">
            <a:xfrm flipV="1">
              <a:off x="3382" y="677"/>
              <a:ext cx="1" cy="2379"/>
            </a:xfrm>
            <a:prstGeom prst="line">
              <a:avLst/>
            </a:prstGeom>
            <a:noFill/>
            <a:ln w="11113">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193" name="Line 41">
              <a:extLst>
                <a:ext uri="{FF2B5EF4-FFF2-40B4-BE49-F238E27FC236}">
                  <a16:creationId xmlns:a16="http://schemas.microsoft.com/office/drawing/2014/main" id="{9BD52F3C-D3FF-BA18-FC2E-C4D6490231D7}"/>
                </a:ext>
              </a:extLst>
            </p:cNvPr>
            <p:cNvSpPr>
              <a:spLocks noChangeShapeType="1"/>
            </p:cNvSpPr>
            <p:nvPr/>
          </p:nvSpPr>
          <p:spPr bwMode="auto">
            <a:xfrm flipV="1">
              <a:off x="4162" y="677"/>
              <a:ext cx="1" cy="2379"/>
            </a:xfrm>
            <a:prstGeom prst="line">
              <a:avLst/>
            </a:prstGeom>
            <a:noFill/>
            <a:ln w="11113">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194" name="Line 42">
              <a:extLst>
                <a:ext uri="{FF2B5EF4-FFF2-40B4-BE49-F238E27FC236}">
                  <a16:creationId xmlns:a16="http://schemas.microsoft.com/office/drawing/2014/main" id="{9E450FB0-F34D-931F-64BE-32EF5DD164FA}"/>
                </a:ext>
              </a:extLst>
            </p:cNvPr>
            <p:cNvSpPr>
              <a:spLocks noChangeShapeType="1"/>
            </p:cNvSpPr>
            <p:nvPr/>
          </p:nvSpPr>
          <p:spPr bwMode="auto">
            <a:xfrm flipV="1">
              <a:off x="4941" y="677"/>
              <a:ext cx="1" cy="2379"/>
            </a:xfrm>
            <a:prstGeom prst="line">
              <a:avLst/>
            </a:prstGeom>
            <a:noFill/>
            <a:ln w="11113">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195" name="Line 43">
              <a:extLst>
                <a:ext uri="{FF2B5EF4-FFF2-40B4-BE49-F238E27FC236}">
                  <a16:creationId xmlns:a16="http://schemas.microsoft.com/office/drawing/2014/main" id="{66A1626C-03D9-FCED-61EA-6B10E394AA28}"/>
                </a:ext>
              </a:extLst>
            </p:cNvPr>
            <p:cNvSpPr>
              <a:spLocks noChangeShapeType="1"/>
            </p:cNvSpPr>
            <p:nvPr/>
          </p:nvSpPr>
          <p:spPr bwMode="auto">
            <a:xfrm>
              <a:off x="1038" y="3056"/>
              <a:ext cx="3903" cy="1"/>
            </a:xfrm>
            <a:prstGeom prst="line">
              <a:avLst/>
            </a:prstGeom>
            <a:noFill/>
            <a:ln w="11113">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196" name="Line 44">
              <a:extLst>
                <a:ext uri="{FF2B5EF4-FFF2-40B4-BE49-F238E27FC236}">
                  <a16:creationId xmlns:a16="http://schemas.microsoft.com/office/drawing/2014/main" id="{5A115F28-A15E-4288-5C91-0A0B98F0878C}"/>
                </a:ext>
              </a:extLst>
            </p:cNvPr>
            <p:cNvSpPr>
              <a:spLocks noChangeShapeType="1"/>
            </p:cNvSpPr>
            <p:nvPr/>
          </p:nvSpPr>
          <p:spPr bwMode="auto">
            <a:xfrm>
              <a:off x="1038" y="2719"/>
              <a:ext cx="3903" cy="1"/>
            </a:xfrm>
            <a:prstGeom prst="line">
              <a:avLst/>
            </a:prstGeom>
            <a:noFill/>
            <a:ln w="11113">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197" name="Line 45">
              <a:extLst>
                <a:ext uri="{FF2B5EF4-FFF2-40B4-BE49-F238E27FC236}">
                  <a16:creationId xmlns:a16="http://schemas.microsoft.com/office/drawing/2014/main" id="{7678AD51-66EC-6481-86DC-A5A06903A3BA}"/>
                </a:ext>
              </a:extLst>
            </p:cNvPr>
            <p:cNvSpPr>
              <a:spLocks noChangeShapeType="1"/>
            </p:cNvSpPr>
            <p:nvPr/>
          </p:nvSpPr>
          <p:spPr bwMode="auto">
            <a:xfrm>
              <a:off x="1038" y="2375"/>
              <a:ext cx="3903" cy="1"/>
            </a:xfrm>
            <a:prstGeom prst="line">
              <a:avLst/>
            </a:prstGeom>
            <a:noFill/>
            <a:ln w="11113">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198" name="Line 46">
              <a:extLst>
                <a:ext uri="{FF2B5EF4-FFF2-40B4-BE49-F238E27FC236}">
                  <a16:creationId xmlns:a16="http://schemas.microsoft.com/office/drawing/2014/main" id="{8FD526D7-250F-B6F3-EBA8-171D5756BA8F}"/>
                </a:ext>
              </a:extLst>
            </p:cNvPr>
            <p:cNvSpPr>
              <a:spLocks noChangeShapeType="1"/>
            </p:cNvSpPr>
            <p:nvPr/>
          </p:nvSpPr>
          <p:spPr bwMode="auto">
            <a:xfrm>
              <a:off x="1038" y="2038"/>
              <a:ext cx="3903" cy="1"/>
            </a:xfrm>
            <a:prstGeom prst="line">
              <a:avLst/>
            </a:prstGeom>
            <a:noFill/>
            <a:ln w="11113">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199" name="Line 47">
              <a:extLst>
                <a:ext uri="{FF2B5EF4-FFF2-40B4-BE49-F238E27FC236}">
                  <a16:creationId xmlns:a16="http://schemas.microsoft.com/office/drawing/2014/main" id="{15ADC362-9ADF-9315-05E4-4917F654FBC7}"/>
                </a:ext>
              </a:extLst>
            </p:cNvPr>
            <p:cNvSpPr>
              <a:spLocks noChangeShapeType="1"/>
            </p:cNvSpPr>
            <p:nvPr/>
          </p:nvSpPr>
          <p:spPr bwMode="auto">
            <a:xfrm>
              <a:off x="1038" y="1695"/>
              <a:ext cx="3903" cy="1"/>
            </a:xfrm>
            <a:prstGeom prst="line">
              <a:avLst/>
            </a:prstGeom>
            <a:noFill/>
            <a:ln w="11113">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200" name="Line 48">
              <a:extLst>
                <a:ext uri="{FF2B5EF4-FFF2-40B4-BE49-F238E27FC236}">
                  <a16:creationId xmlns:a16="http://schemas.microsoft.com/office/drawing/2014/main" id="{03B8E1E2-1289-FCBC-54B0-CD531E33304D}"/>
                </a:ext>
              </a:extLst>
            </p:cNvPr>
            <p:cNvSpPr>
              <a:spLocks noChangeShapeType="1"/>
            </p:cNvSpPr>
            <p:nvPr/>
          </p:nvSpPr>
          <p:spPr bwMode="auto">
            <a:xfrm>
              <a:off x="1038" y="1359"/>
              <a:ext cx="3903" cy="1"/>
            </a:xfrm>
            <a:prstGeom prst="line">
              <a:avLst/>
            </a:prstGeom>
            <a:noFill/>
            <a:ln w="11113">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201" name="Line 49">
              <a:extLst>
                <a:ext uri="{FF2B5EF4-FFF2-40B4-BE49-F238E27FC236}">
                  <a16:creationId xmlns:a16="http://schemas.microsoft.com/office/drawing/2014/main" id="{6A2E3E2C-8D03-D181-260E-4250767E86E7}"/>
                </a:ext>
              </a:extLst>
            </p:cNvPr>
            <p:cNvSpPr>
              <a:spLocks noChangeShapeType="1"/>
            </p:cNvSpPr>
            <p:nvPr/>
          </p:nvSpPr>
          <p:spPr bwMode="auto">
            <a:xfrm>
              <a:off x="1038" y="1015"/>
              <a:ext cx="3903" cy="1"/>
            </a:xfrm>
            <a:prstGeom prst="line">
              <a:avLst/>
            </a:prstGeom>
            <a:noFill/>
            <a:ln w="11113">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202" name="Line 50">
              <a:extLst>
                <a:ext uri="{FF2B5EF4-FFF2-40B4-BE49-F238E27FC236}">
                  <a16:creationId xmlns:a16="http://schemas.microsoft.com/office/drawing/2014/main" id="{68CE1B30-1228-DC62-432D-26A62D69298F}"/>
                </a:ext>
              </a:extLst>
            </p:cNvPr>
            <p:cNvSpPr>
              <a:spLocks noChangeShapeType="1"/>
            </p:cNvSpPr>
            <p:nvPr/>
          </p:nvSpPr>
          <p:spPr bwMode="auto">
            <a:xfrm>
              <a:off x="1038" y="677"/>
              <a:ext cx="3903" cy="1"/>
            </a:xfrm>
            <a:prstGeom prst="line">
              <a:avLst/>
            </a:prstGeom>
            <a:noFill/>
            <a:ln w="11113">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203" name="Freeform 51">
              <a:extLst>
                <a:ext uri="{FF2B5EF4-FFF2-40B4-BE49-F238E27FC236}">
                  <a16:creationId xmlns:a16="http://schemas.microsoft.com/office/drawing/2014/main" id="{58BAE55D-A338-D2BE-02C3-3C5816738011}"/>
                </a:ext>
              </a:extLst>
            </p:cNvPr>
            <p:cNvSpPr>
              <a:spLocks/>
            </p:cNvSpPr>
            <p:nvPr/>
          </p:nvSpPr>
          <p:spPr bwMode="auto">
            <a:xfrm>
              <a:off x="1038" y="677"/>
              <a:ext cx="3903" cy="2379"/>
            </a:xfrm>
            <a:custGeom>
              <a:avLst/>
              <a:gdLst>
                <a:gd name="T0" fmla="*/ 0 w 7806"/>
                <a:gd name="T1" fmla="*/ 4757 h 4757"/>
                <a:gd name="T2" fmla="*/ 0 w 7806"/>
                <a:gd name="T3" fmla="*/ 0 h 4757"/>
                <a:gd name="T4" fmla="*/ 7806 w 7806"/>
                <a:gd name="T5" fmla="*/ 0 h 4757"/>
              </a:gdLst>
              <a:ahLst/>
              <a:cxnLst>
                <a:cxn ang="0">
                  <a:pos x="T0" y="T1"/>
                </a:cxn>
                <a:cxn ang="0">
                  <a:pos x="T2" y="T3"/>
                </a:cxn>
                <a:cxn ang="0">
                  <a:pos x="T4" y="T5"/>
                </a:cxn>
              </a:cxnLst>
              <a:rect l="0" t="0" r="r" b="b"/>
              <a:pathLst>
                <a:path w="7806" h="4757">
                  <a:moveTo>
                    <a:pt x="0" y="4757"/>
                  </a:moveTo>
                  <a:lnTo>
                    <a:pt x="0" y="0"/>
                  </a:lnTo>
                  <a:lnTo>
                    <a:pt x="7806" y="0"/>
                  </a:lnTo>
                </a:path>
              </a:pathLst>
            </a:custGeom>
            <a:noFill/>
            <a:ln w="11113">
              <a:solidFill>
                <a:srgbClr val="96969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204" name="Freeform 52">
              <a:extLst>
                <a:ext uri="{FF2B5EF4-FFF2-40B4-BE49-F238E27FC236}">
                  <a16:creationId xmlns:a16="http://schemas.microsoft.com/office/drawing/2014/main" id="{E8888A86-0806-2CC4-1221-FA9CF130E1F3}"/>
                </a:ext>
              </a:extLst>
            </p:cNvPr>
            <p:cNvSpPr>
              <a:spLocks/>
            </p:cNvSpPr>
            <p:nvPr/>
          </p:nvSpPr>
          <p:spPr bwMode="auto">
            <a:xfrm>
              <a:off x="1038" y="677"/>
              <a:ext cx="3903" cy="2379"/>
            </a:xfrm>
            <a:custGeom>
              <a:avLst/>
              <a:gdLst>
                <a:gd name="T0" fmla="*/ 0 w 7806"/>
                <a:gd name="T1" fmla="*/ 4757 h 4757"/>
                <a:gd name="T2" fmla="*/ 0 w 7806"/>
                <a:gd name="T3" fmla="*/ 0 h 4757"/>
                <a:gd name="T4" fmla="*/ 7806 w 7806"/>
                <a:gd name="T5" fmla="*/ 0 h 4757"/>
              </a:gdLst>
              <a:ahLst/>
              <a:cxnLst>
                <a:cxn ang="0">
                  <a:pos x="T0" y="T1"/>
                </a:cxn>
                <a:cxn ang="0">
                  <a:pos x="T2" y="T3"/>
                </a:cxn>
                <a:cxn ang="0">
                  <a:pos x="T4" y="T5"/>
                </a:cxn>
              </a:cxnLst>
              <a:rect l="0" t="0" r="r" b="b"/>
              <a:pathLst>
                <a:path w="7806" h="4757">
                  <a:moveTo>
                    <a:pt x="0" y="4757"/>
                  </a:moveTo>
                  <a:lnTo>
                    <a:pt x="0" y="0"/>
                  </a:lnTo>
                  <a:lnTo>
                    <a:pt x="7806" y="0"/>
                  </a:lnTo>
                </a:path>
              </a:pathLst>
            </a:custGeom>
            <a:noFill/>
            <a:ln w="11113">
              <a:solidFill>
                <a:srgbClr val="96969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205" name="Freeform 53">
              <a:extLst>
                <a:ext uri="{FF2B5EF4-FFF2-40B4-BE49-F238E27FC236}">
                  <a16:creationId xmlns:a16="http://schemas.microsoft.com/office/drawing/2014/main" id="{33B005AE-0D87-A578-09FB-16BDE7835698}"/>
                </a:ext>
              </a:extLst>
            </p:cNvPr>
            <p:cNvSpPr>
              <a:spLocks/>
            </p:cNvSpPr>
            <p:nvPr/>
          </p:nvSpPr>
          <p:spPr bwMode="auto">
            <a:xfrm>
              <a:off x="1038" y="677"/>
              <a:ext cx="3903" cy="2379"/>
            </a:xfrm>
            <a:custGeom>
              <a:avLst/>
              <a:gdLst>
                <a:gd name="T0" fmla="*/ 0 w 7806"/>
                <a:gd name="T1" fmla="*/ 4757 h 4757"/>
                <a:gd name="T2" fmla="*/ 0 w 7806"/>
                <a:gd name="T3" fmla="*/ 0 h 4757"/>
                <a:gd name="T4" fmla="*/ 7806 w 7806"/>
                <a:gd name="T5" fmla="*/ 0 h 4757"/>
              </a:gdLst>
              <a:ahLst/>
              <a:cxnLst>
                <a:cxn ang="0">
                  <a:pos x="T0" y="T1"/>
                </a:cxn>
                <a:cxn ang="0">
                  <a:pos x="T2" y="T3"/>
                </a:cxn>
                <a:cxn ang="0">
                  <a:pos x="T4" y="T5"/>
                </a:cxn>
              </a:cxnLst>
              <a:rect l="0" t="0" r="r" b="b"/>
              <a:pathLst>
                <a:path w="7806" h="4757">
                  <a:moveTo>
                    <a:pt x="0" y="4757"/>
                  </a:moveTo>
                  <a:lnTo>
                    <a:pt x="0" y="0"/>
                  </a:lnTo>
                  <a:lnTo>
                    <a:pt x="7806" y="0"/>
                  </a:lnTo>
                </a:path>
              </a:pathLst>
            </a:custGeom>
            <a:noFill/>
            <a:ln w="11113">
              <a:solidFill>
                <a:srgbClr val="96969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206" name="Line 54">
              <a:extLst>
                <a:ext uri="{FF2B5EF4-FFF2-40B4-BE49-F238E27FC236}">
                  <a16:creationId xmlns:a16="http://schemas.microsoft.com/office/drawing/2014/main" id="{01504D5A-152F-1064-DE15-6E3478417E2F}"/>
                </a:ext>
              </a:extLst>
            </p:cNvPr>
            <p:cNvSpPr>
              <a:spLocks noChangeShapeType="1"/>
            </p:cNvSpPr>
            <p:nvPr/>
          </p:nvSpPr>
          <p:spPr bwMode="auto">
            <a:xfrm>
              <a:off x="1038" y="3056"/>
              <a:ext cx="3903" cy="1"/>
            </a:xfrm>
            <a:prstGeom prst="line">
              <a:avLst/>
            </a:prstGeom>
            <a:noFill/>
            <a:ln w="11113">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207" name="Line 55">
              <a:extLst>
                <a:ext uri="{FF2B5EF4-FFF2-40B4-BE49-F238E27FC236}">
                  <a16:creationId xmlns:a16="http://schemas.microsoft.com/office/drawing/2014/main" id="{705CA732-C935-A105-2C82-2F98DFE41E3B}"/>
                </a:ext>
              </a:extLst>
            </p:cNvPr>
            <p:cNvSpPr>
              <a:spLocks noChangeShapeType="1"/>
            </p:cNvSpPr>
            <p:nvPr/>
          </p:nvSpPr>
          <p:spPr bwMode="auto">
            <a:xfrm>
              <a:off x="1038" y="677"/>
              <a:ext cx="3903" cy="1"/>
            </a:xfrm>
            <a:prstGeom prst="line">
              <a:avLst/>
            </a:prstGeom>
            <a:noFill/>
            <a:ln w="11113">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208" name="Line 56">
              <a:extLst>
                <a:ext uri="{FF2B5EF4-FFF2-40B4-BE49-F238E27FC236}">
                  <a16:creationId xmlns:a16="http://schemas.microsoft.com/office/drawing/2014/main" id="{712C4C19-D5ED-ACE7-E67C-DB08F55EFCEA}"/>
                </a:ext>
              </a:extLst>
            </p:cNvPr>
            <p:cNvSpPr>
              <a:spLocks noChangeShapeType="1"/>
            </p:cNvSpPr>
            <p:nvPr/>
          </p:nvSpPr>
          <p:spPr bwMode="auto">
            <a:xfrm flipV="1">
              <a:off x="1038" y="677"/>
              <a:ext cx="1" cy="2379"/>
            </a:xfrm>
            <a:prstGeom prst="line">
              <a:avLst/>
            </a:prstGeom>
            <a:noFill/>
            <a:ln w="11113">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209" name="Line 57">
              <a:extLst>
                <a:ext uri="{FF2B5EF4-FFF2-40B4-BE49-F238E27FC236}">
                  <a16:creationId xmlns:a16="http://schemas.microsoft.com/office/drawing/2014/main" id="{9D8537F6-9158-4D0E-FC1B-A2A4CBEF3597}"/>
                </a:ext>
              </a:extLst>
            </p:cNvPr>
            <p:cNvSpPr>
              <a:spLocks noChangeShapeType="1"/>
            </p:cNvSpPr>
            <p:nvPr/>
          </p:nvSpPr>
          <p:spPr bwMode="auto">
            <a:xfrm flipV="1">
              <a:off x="4941" y="677"/>
              <a:ext cx="1" cy="2379"/>
            </a:xfrm>
            <a:prstGeom prst="line">
              <a:avLst/>
            </a:prstGeom>
            <a:noFill/>
            <a:ln w="11113">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210" name="Line 58">
              <a:extLst>
                <a:ext uri="{FF2B5EF4-FFF2-40B4-BE49-F238E27FC236}">
                  <a16:creationId xmlns:a16="http://schemas.microsoft.com/office/drawing/2014/main" id="{86E87AC1-EE38-E520-90B1-8ED5C44D308B}"/>
                </a:ext>
              </a:extLst>
            </p:cNvPr>
            <p:cNvSpPr>
              <a:spLocks noChangeShapeType="1"/>
            </p:cNvSpPr>
            <p:nvPr/>
          </p:nvSpPr>
          <p:spPr bwMode="auto">
            <a:xfrm>
              <a:off x="1038" y="677"/>
              <a:ext cx="27" cy="1"/>
            </a:xfrm>
            <a:prstGeom prst="line">
              <a:avLst/>
            </a:prstGeom>
            <a:noFill/>
            <a:ln w="11113">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211" name="Line 59">
              <a:extLst>
                <a:ext uri="{FF2B5EF4-FFF2-40B4-BE49-F238E27FC236}">
                  <a16:creationId xmlns:a16="http://schemas.microsoft.com/office/drawing/2014/main" id="{65C5F527-32CC-3C4D-5E5F-60C83649B3F7}"/>
                </a:ext>
              </a:extLst>
            </p:cNvPr>
            <p:cNvSpPr>
              <a:spLocks noChangeShapeType="1"/>
            </p:cNvSpPr>
            <p:nvPr/>
          </p:nvSpPr>
          <p:spPr bwMode="auto">
            <a:xfrm>
              <a:off x="4941" y="3056"/>
              <a:ext cx="26" cy="1"/>
            </a:xfrm>
            <a:prstGeom prst="line">
              <a:avLst/>
            </a:prstGeom>
            <a:noFill/>
            <a:ln w="11113">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212" name="Line 60">
              <a:extLst>
                <a:ext uri="{FF2B5EF4-FFF2-40B4-BE49-F238E27FC236}">
                  <a16:creationId xmlns:a16="http://schemas.microsoft.com/office/drawing/2014/main" id="{ED9ED8AF-FC42-A1EF-F828-14A0B05EABCF}"/>
                </a:ext>
              </a:extLst>
            </p:cNvPr>
            <p:cNvSpPr>
              <a:spLocks noChangeShapeType="1"/>
            </p:cNvSpPr>
            <p:nvPr/>
          </p:nvSpPr>
          <p:spPr bwMode="auto">
            <a:xfrm>
              <a:off x="1038" y="3056"/>
              <a:ext cx="3903" cy="1"/>
            </a:xfrm>
            <a:prstGeom prst="line">
              <a:avLst/>
            </a:prstGeom>
            <a:noFill/>
            <a:ln w="11113">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213" name="Line 61">
              <a:extLst>
                <a:ext uri="{FF2B5EF4-FFF2-40B4-BE49-F238E27FC236}">
                  <a16:creationId xmlns:a16="http://schemas.microsoft.com/office/drawing/2014/main" id="{BDB6CF06-7DA4-803B-226E-6F4FF54A283B}"/>
                </a:ext>
              </a:extLst>
            </p:cNvPr>
            <p:cNvSpPr>
              <a:spLocks noChangeShapeType="1"/>
            </p:cNvSpPr>
            <p:nvPr/>
          </p:nvSpPr>
          <p:spPr bwMode="auto">
            <a:xfrm flipV="1">
              <a:off x="1038" y="677"/>
              <a:ext cx="1" cy="2379"/>
            </a:xfrm>
            <a:prstGeom prst="line">
              <a:avLst/>
            </a:prstGeom>
            <a:noFill/>
            <a:ln w="11113">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214" name="Line 62">
              <a:extLst>
                <a:ext uri="{FF2B5EF4-FFF2-40B4-BE49-F238E27FC236}">
                  <a16:creationId xmlns:a16="http://schemas.microsoft.com/office/drawing/2014/main" id="{FDA07537-14E8-3FB2-82A5-8422FE7DDC78}"/>
                </a:ext>
              </a:extLst>
            </p:cNvPr>
            <p:cNvSpPr>
              <a:spLocks noChangeShapeType="1"/>
            </p:cNvSpPr>
            <p:nvPr/>
          </p:nvSpPr>
          <p:spPr bwMode="auto">
            <a:xfrm>
              <a:off x="1038" y="3056"/>
              <a:ext cx="27" cy="1"/>
            </a:xfrm>
            <a:prstGeom prst="line">
              <a:avLst/>
            </a:prstGeom>
            <a:noFill/>
            <a:ln w="11113">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215" name="Line 63">
              <a:extLst>
                <a:ext uri="{FF2B5EF4-FFF2-40B4-BE49-F238E27FC236}">
                  <a16:creationId xmlns:a16="http://schemas.microsoft.com/office/drawing/2014/main" id="{A29F42DA-7B93-B20B-EF69-4334938934D3}"/>
                </a:ext>
              </a:extLst>
            </p:cNvPr>
            <p:cNvSpPr>
              <a:spLocks noChangeShapeType="1"/>
            </p:cNvSpPr>
            <p:nvPr/>
          </p:nvSpPr>
          <p:spPr bwMode="auto">
            <a:xfrm flipV="1">
              <a:off x="1038" y="3024"/>
              <a:ext cx="1" cy="32"/>
            </a:xfrm>
            <a:prstGeom prst="line">
              <a:avLst/>
            </a:prstGeom>
            <a:noFill/>
            <a:ln w="11113">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216" name="Line 64">
              <a:extLst>
                <a:ext uri="{FF2B5EF4-FFF2-40B4-BE49-F238E27FC236}">
                  <a16:creationId xmlns:a16="http://schemas.microsoft.com/office/drawing/2014/main" id="{5473B903-3695-96B9-F9CC-1B4D5A6F5BF0}"/>
                </a:ext>
              </a:extLst>
            </p:cNvPr>
            <p:cNvSpPr>
              <a:spLocks noChangeShapeType="1"/>
            </p:cNvSpPr>
            <p:nvPr/>
          </p:nvSpPr>
          <p:spPr bwMode="auto">
            <a:xfrm>
              <a:off x="1038" y="677"/>
              <a:ext cx="1" cy="31"/>
            </a:xfrm>
            <a:prstGeom prst="line">
              <a:avLst/>
            </a:prstGeom>
            <a:noFill/>
            <a:ln w="11113">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217" name="Line 65">
              <a:extLst>
                <a:ext uri="{FF2B5EF4-FFF2-40B4-BE49-F238E27FC236}">
                  <a16:creationId xmlns:a16="http://schemas.microsoft.com/office/drawing/2014/main" id="{F2E392A3-88D6-EE26-C3DE-0D2F1A6BA957}"/>
                </a:ext>
              </a:extLst>
            </p:cNvPr>
            <p:cNvSpPr>
              <a:spLocks noChangeShapeType="1"/>
            </p:cNvSpPr>
            <p:nvPr/>
          </p:nvSpPr>
          <p:spPr bwMode="auto">
            <a:xfrm flipV="1">
              <a:off x="1817" y="3024"/>
              <a:ext cx="1" cy="32"/>
            </a:xfrm>
            <a:prstGeom prst="line">
              <a:avLst/>
            </a:prstGeom>
            <a:noFill/>
            <a:ln w="11113">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218" name="Line 66">
              <a:extLst>
                <a:ext uri="{FF2B5EF4-FFF2-40B4-BE49-F238E27FC236}">
                  <a16:creationId xmlns:a16="http://schemas.microsoft.com/office/drawing/2014/main" id="{E9FF360B-0DD7-3F4F-7741-CF21760F921A}"/>
                </a:ext>
              </a:extLst>
            </p:cNvPr>
            <p:cNvSpPr>
              <a:spLocks noChangeShapeType="1"/>
            </p:cNvSpPr>
            <p:nvPr/>
          </p:nvSpPr>
          <p:spPr bwMode="auto">
            <a:xfrm>
              <a:off x="1817" y="677"/>
              <a:ext cx="1" cy="31"/>
            </a:xfrm>
            <a:prstGeom prst="line">
              <a:avLst/>
            </a:prstGeom>
            <a:noFill/>
            <a:ln w="11113">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219" name="Line 67">
              <a:extLst>
                <a:ext uri="{FF2B5EF4-FFF2-40B4-BE49-F238E27FC236}">
                  <a16:creationId xmlns:a16="http://schemas.microsoft.com/office/drawing/2014/main" id="{1E4CC1FC-278A-431E-E5A0-5CC2CB7EBC5E}"/>
                </a:ext>
              </a:extLst>
            </p:cNvPr>
            <p:cNvSpPr>
              <a:spLocks noChangeShapeType="1"/>
            </p:cNvSpPr>
            <p:nvPr/>
          </p:nvSpPr>
          <p:spPr bwMode="auto">
            <a:xfrm flipV="1">
              <a:off x="2595" y="3024"/>
              <a:ext cx="1" cy="32"/>
            </a:xfrm>
            <a:prstGeom prst="line">
              <a:avLst/>
            </a:prstGeom>
            <a:noFill/>
            <a:ln w="11113">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220" name="Line 68">
              <a:extLst>
                <a:ext uri="{FF2B5EF4-FFF2-40B4-BE49-F238E27FC236}">
                  <a16:creationId xmlns:a16="http://schemas.microsoft.com/office/drawing/2014/main" id="{6274B695-F218-8995-BA2F-52EE74674081}"/>
                </a:ext>
              </a:extLst>
            </p:cNvPr>
            <p:cNvSpPr>
              <a:spLocks noChangeShapeType="1"/>
            </p:cNvSpPr>
            <p:nvPr/>
          </p:nvSpPr>
          <p:spPr bwMode="auto">
            <a:xfrm>
              <a:off x="2595" y="677"/>
              <a:ext cx="1" cy="31"/>
            </a:xfrm>
            <a:prstGeom prst="line">
              <a:avLst/>
            </a:prstGeom>
            <a:noFill/>
            <a:ln w="11113">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221" name="Line 69">
              <a:extLst>
                <a:ext uri="{FF2B5EF4-FFF2-40B4-BE49-F238E27FC236}">
                  <a16:creationId xmlns:a16="http://schemas.microsoft.com/office/drawing/2014/main" id="{08933472-19B7-3D42-BE01-9D347FB51A0F}"/>
                </a:ext>
              </a:extLst>
            </p:cNvPr>
            <p:cNvSpPr>
              <a:spLocks noChangeShapeType="1"/>
            </p:cNvSpPr>
            <p:nvPr/>
          </p:nvSpPr>
          <p:spPr bwMode="auto">
            <a:xfrm flipV="1">
              <a:off x="3382" y="3024"/>
              <a:ext cx="1" cy="32"/>
            </a:xfrm>
            <a:prstGeom prst="line">
              <a:avLst/>
            </a:prstGeom>
            <a:noFill/>
            <a:ln w="11113">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222" name="Line 70">
              <a:extLst>
                <a:ext uri="{FF2B5EF4-FFF2-40B4-BE49-F238E27FC236}">
                  <a16:creationId xmlns:a16="http://schemas.microsoft.com/office/drawing/2014/main" id="{622E7E07-AE45-C825-F08C-563D57FC7142}"/>
                </a:ext>
              </a:extLst>
            </p:cNvPr>
            <p:cNvSpPr>
              <a:spLocks noChangeShapeType="1"/>
            </p:cNvSpPr>
            <p:nvPr/>
          </p:nvSpPr>
          <p:spPr bwMode="auto">
            <a:xfrm>
              <a:off x="3382" y="677"/>
              <a:ext cx="1" cy="31"/>
            </a:xfrm>
            <a:prstGeom prst="line">
              <a:avLst/>
            </a:prstGeom>
            <a:noFill/>
            <a:ln w="11113">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223" name="Line 71">
              <a:extLst>
                <a:ext uri="{FF2B5EF4-FFF2-40B4-BE49-F238E27FC236}">
                  <a16:creationId xmlns:a16="http://schemas.microsoft.com/office/drawing/2014/main" id="{38EFBCC4-D14D-0DCF-2DE8-0474E71BB6FB}"/>
                </a:ext>
              </a:extLst>
            </p:cNvPr>
            <p:cNvSpPr>
              <a:spLocks noChangeShapeType="1"/>
            </p:cNvSpPr>
            <p:nvPr/>
          </p:nvSpPr>
          <p:spPr bwMode="auto">
            <a:xfrm flipV="1">
              <a:off x="4162" y="3024"/>
              <a:ext cx="1" cy="32"/>
            </a:xfrm>
            <a:prstGeom prst="line">
              <a:avLst/>
            </a:prstGeom>
            <a:noFill/>
            <a:ln w="11113">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224" name="Line 72">
              <a:extLst>
                <a:ext uri="{FF2B5EF4-FFF2-40B4-BE49-F238E27FC236}">
                  <a16:creationId xmlns:a16="http://schemas.microsoft.com/office/drawing/2014/main" id="{DB3D22F3-0F55-D8FC-A5A1-74E5CCEB347B}"/>
                </a:ext>
              </a:extLst>
            </p:cNvPr>
            <p:cNvSpPr>
              <a:spLocks noChangeShapeType="1"/>
            </p:cNvSpPr>
            <p:nvPr/>
          </p:nvSpPr>
          <p:spPr bwMode="auto">
            <a:xfrm>
              <a:off x="4162" y="677"/>
              <a:ext cx="1" cy="31"/>
            </a:xfrm>
            <a:prstGeom prst="line">
              <a:avLst/>
            </a:prstGeom>
            <a:noFill/>
            <a:ln w="11113">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225" name="Line 73">
              <a:extLst>
                <a:ext uri="{FF2B5EF4-FFF2-40B4-BE49-F238E27FC236}">
                  <a16:creationId xmlns:a16="http://schemas.microsoft.com/office/drawing/2014/main" id="{BD043241-3EAE-CACC-2CBF-78FC2B80E268}"/>
                </a:ext>
              </a:extLst>
            </p:cNvPr>
            <p:cNvSpPr>
              <a:spLocks noChangeShapeType="1"/>
            </p:cNvSpPr>
            <p:nvPr/>
          </p:nvSpPr>
          <p:spPr bwMode="auto">
            <a:xfrm flipV="1">
              <a:off x="4941" y="3024"/>
              <a:ext cx="1" cy="32"/>
            </a:xfrm>
            <a:prstGeom prst="line">
              <a:avLst/>
            </a:prstGeom>
            <a:noFill/>
            <a:ln w="11113">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226" name="Line 74">
              <a:extLst>
                <a:ext uri="{FF2B5EF4-FFF2-40B4-BE49-F238E27FC236}">
                  <a16:creationId xmlns:a16="http://schemas.microsoft.com/office/drawing/2014/main" id="{D071768D-5E21-EAE3-C766-857A43F250AC}"/>
                </a:ext>
              </a:extLst>
            </p:cNvPr>
            <p:cNvSpPr>
              <a:spLocks noChangeShapeType="1"/>
            </p:cNvSpPr>
            <p:nvPr/>
          </p:nvSpPr>
          <p:spPr bwMode="auto">
            <a:xfrm>
              <a:off x="4941" y="677"/>
              <a:ext cx="1" cy="31"/>
            </a:xfrm>
            <a:prstGeom prst="line">
              <a:avLst/>
            </a:prstGeom>
            <a:noFill/>
            <a:ln w="11113">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227" name="Line 75">
              <a:extLst>
                <a:ext uri="{FF2B5EF4-FFF2-40B4-BE49-F238E27FC236}">
                  <a16:creationId xmlns:a16="http://schemas.microsoft.com/office/drawing/2014/main" id="{53EDF003-28F5-B547-4062-34FC2525967D}"/>
                </a:ext>
              </a:extLst>
            </p:cNvPr>
            <p:cNvSpPr>
              <a:spLocks noChangeShapeType="1"/>
            </p:cNvSpPr>
            <p:nvPr/>
          </p:nvSpPr>
          <p:spPr bwMode="auto">
            <a:xfrm>
              <a:off x="1038" y="3056"/>
              <a:ext cx="40" cy="1"/>
            </a:xfrm>
            <a:prstGeom prst="line">
              <a:avLst/>
            </a:prstGeom>
            <a:noFill/>
            <a:ln w="11113">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228" name="Line 76">
              <a:extLst>
                <a:ext uri="{FF2B5EF4-FFF2-40B4-BE49-F238E27FC236}">
                  <a16:creationId xmlns:a16="http://schemas.microsoft.com/office/drawing/2014/main" id="{EFBFD2DA-142F-1736-41CC-D53DBAE9198A}"/>
                </a:ext>
              </a:extLst>
            </p:cNvPr>
            <p:cNvSpPr>
              <a:spLocks noChangeShapeType="1"/>
            </p:cNvSpPr>
            <p:nvPr/>
          </p:nvSpPr>
          <p:spPr bwMode="auto">
            <a:xfrm flipH="1">
              <a:off x="4900" y="3056"/>
              <a:ext cx="41" cy="1"/>
            </a:xfrm>
            <a:prstGeom prst="line">
              <a:avLst/>
            </a:prstGeom>
            <a:noFill/>
            <a:ln w="11113">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229" name="Line 77">
              <a:extLst>
                <a:ext uri="{FF2B5EF4-FFF2-40B4-BE49-F238E27FC236}">
                  <a16:creationId xmlns:a16="http://schemas.microsoft.com/office/drawing/2014/main" id="{857425CD-5E1F-97A2-C026-3DC5634DE139}"/>
                </a:ext>
              </a:extLst>
            </p:cNvPr>
            <p:cNvSpPr>
              <a:spLocks noChangeShapeType="1"/>
            </p:cNvSpPr>
            <p:nvPr/>
          </p:nvSpPr>
          <p:spPr bwMode="auto">
            <a:xfrm>
              <a:off x="1038" y="2719"/>
              <a:ext cx="40" cy="1"/>
            </a:xfrm>
            <a:prstGeom prst="line">
              <a:avLst/>
            </a:prstGeom>
            <a:noFill/>
            <a:ln w="11113">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230" name="Line 78">
              <a:extLst>
                <a:ext uri="{FF2B5EF4-FFF2-40B4-BE49-F238E27FC236}">
                  <a16:creationId xmlns:a16="http://schemas.microsoft.com/office/drawing/2014/main" id="{11FB334D-FF7E-0ACA-E99B-E2E2CA251A77}"/>
                </a:ext>
              </a:extLst>
            </p:cNvPr>
            <p:cNvSpPr>
              <a:spLocks noChangeShapeType="1"/>
            </p:cNvSpPr>
            <p:nvPr/>
          </p:nvSpPr>
          <p:spPr bwMode="auto">
            <a:xfrm flipH="1">
              <a:off x="4900" y="2719"/>
              <a:ext cx="41" cy="1"/>
            </a:xfrm>
            <a:prstGeom prst="line">
              <a:avLst/>
            </a:prstGeom>
            <a:noFill/>
            <a:ln w="11113">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231" name="Line 79">
              <a:extLst>
                <a:ext uri="{FF2B5EF4-FFF2-40B4-BE49-F238E27FC236}">
                  <a16:creationId xmlns:a16="http://schemas.microsoft.com/office/drawing/2014/main" id="{144A032E-BBB5-3F90-41D6-02552EC492CF}"/>
                </a:ext>
              </a:extLst>
            </p:cNvPr>
            <p:cNvSpPr>
              <a:spLocks noChangeShapeType="1"/>
            </p:cNvSpPr>
            <p:nvPr/>
          </p:nvSpPr>
          <p:spPr bwMode="auto">
            <a:xfrm>
              <a:off x="1038" y="2375"/>
              <a:ext cx="40" cy="1"/>
            </a:xfrm>
            <a:prstGeom prst="line">
              <a:avLst/>
            </a:prstGeom>
            <a:noFill/>
            <a:ln w="11113">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232" name="Line 80">
              <a:extLst>
                <a:ext uri="{FF2B5EF4-FFF2-40B4-BE49-F238E27FC236}">
                  <a16:creationId xmlns:a16="http://schemas.microsoft.com/office/drawing/2014/main" id="{0D019EA3-6195-BE03-0724-C286598DCCE8}"/>
                </a:ext>
              </a:extLst>
            </p:cNvPr>
            <p:cNvSpPr>
              <a:spLocks noChangeShapeType="1"/>
            </p:cNvSpPr>
            <p:nvPr/>
          </p:nvSpPr>
          <p:spPr bwMode="auto">
            <a:xfrm flipH="1">
              <a:off x="4900" y="2375"/>
              <a:ext cx="41" cy="1"/>
            </a:xfrm>
            <a:prstGeom prst="line">
              <a:avLst/>
            </a:prstGeom>
            <a:noFill/>
            <a:ln w="11113">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233" name="Line 81">
              <a:extLst>
                <a:ext uri="{FF2B5EF4-FFF2-40B4-BE49-F238E27FC236}">
                  <a16:creationId xmlns:a16="http://schemas.microsoft.com/office/drawing/2014/main" id="{6AA35708-9843-D370-37D1-52BCDEC1C505}"/>
                </a:ext>
              </a:extLst>
            </p:cNvPr>
            <p:cNvSpPr>
              <a:spLocks noChangeShapeType="1"/>
            </p:cNvSpPr>
            <p:nvPr/>
          </p:nvSpPr>
          <p:spPr bwMode="auto">
            <a:xfrm>
              <a:off x="1038" y="2038"/>
              <a:ext cx="40" cy="1"/>
            </a:xfrm>
            <a:prstGeom prst="line">
              <a:avLst/>
            </a:prstGeom>
            <a:noFill/>
            <a:ln w="11113">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234" name="Line 82">
              <a:extLst>
                <a:ext uri="{FF2B5EF4-FFF2-40B4-BE49-F238E27FC236}">
                  <a16:creationId xmlns:a16="http://schemas.microsoft.com/office/drawing/2014/main" id="{C8BB7BAA-0ABB-251F-6196-B25D0C641341}"/>
                </a:ext>
              </a:extLst>
            </p:cNvPr>
            <p:cNvSpPr>
              <a:spLocks noChangeShapeType="1"/>
            </p:cNvSpPr>
            <p:nvPr/>
          </p:nvSpPr>
          <p:spPr bwMode="auto">
            <a:xfrm flipH="1">
              <a:off x="4900" y="2038"/>
              <a:ext cx="41" cy="1"/>
            </a:xfrm>
            <a:prstGeom prst="line">
              <a:avLst/>
            </a:prstGeom>
            <a:noFill/>
            <a:ln w="11113">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235" name="Line 83">
              <a:extLst>
                <a:ext uri="{FF2B5EF4-FFF2-40B4-BE49-F238E27FC236}">
                  <a16:creationId xmlns:a16="http://schemas.microsoft.com/office/drawing/2014/main" id="{4A489A0E-F69A-9828-A9EC-B516126701F9}"/>
                </a:ext>
              </a:extLst>
            </p:cNvPr>
            <p:cNvSpPr>
              <a:spLocks noChangeShapeType="1"/>
            </p:cNvSpPr>
            <p:nvPr/>
          </p:nvSpPr>
          <p:spPr bwMode="auto">
            <a:xfrm>
              <a:off x="1038" y="1695"/>
              <a:ext cx="40" cy="1"/>
            </a:xfrm>
            <a:prstGeom prst="line">
              <a:avLst/>
            </a:prstGeom>
            <a:noFill/>
            <a:ln w="11113">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236" name="Line 84">
              <a:extLst>
                <a:ext uri="{FF2B5EF4-FFF2-40B4-BE49-F238E27FC236}">
                  <a16:creationId xmlns:a16="http://schemas.microsoft.com/office/drawing/2014/main" id="{7C538C73-49F6-0474-4EC0-CA93A8E3CD2F}"/>
                </a:ext>
              </a:extLst>
            </p:cNvPr>
            <p:cNvSpPr>
              <a:spLocks noChangeShapeType="1"/>
            </p:cNvSpPr>
            <p:nvPr/>
          </p:nvSpPr>
          <p:spPr bwMode="auto">
            <a:xfrm flipH="1">
              <a:off x="4900" y="1695"/>
              <a:ext cx="41" cy="1"/>
            </a:xfrm>
            <a:prstGeom prst="line">
              <a:avLst/>
            </a:prstGeom>
            <a:noFill/>
            <a:ln w="11113">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237" name="Line 85">
              <a:extLst>
                <a:ext uri="{FF2B5EF4-FFF2-40B4-BE49-F238E27FC236}">
                  <a16:creationId xmlns:a16="http://schemas.microsoft.com/office/drawing/2014/main" id="{4E3A7DFD-255D-B7A5-ADF2-133D701D259C}"/>
                </a:ext>
              </a:extLst>
            </p:cNvPr>
            <p:cNvSpPr>
              <a:spLocks noChangeShapeType="1"/>
            </p:cNvSpPr>
            <p:nvPr/>
          </p:nvSpPr>
          <p:spPr bwMode="auto">
            <a:xfrm>
              <a:off x="1038" y="1359"/>
              <a:ext cx="40" cy="1"/>
            </a:xfrm>
            <a:prstGeom prst="line">
              <a:avLst/>
            </a:prstGeom>
            <a:noFill/>
            <a:ln w="11113">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238" name="Line 86">
              <a:extLst>
                <a:ext uri="{FF2B5EF4-FFF2-40B4-BE49-F238E27FC236}">
                  <a16:creationId xmlns:a16="http://schemas.microsoft.com/office/drawing/2014/main" id="{7B68ED5E-F2D4-8433-00BA-1C30F72350AC}"/>
                </a:ext>
              </a:extLst>
            </p:cNvPr>
            <p:cNvSpPr>
              <a:spLocks noChangeShapeType="1"/>
            </p:cNvSpPr>
            <p:nvPr/>
          </p:nvSpPr>
          <p:spPr bwMode="auto">
            <a:xfrm flipH="1">
              <a:off x="4900" y="1359"/>
              <a:ext cx="41" cy="1"/>
            </a:xfrm>
            <a:prstGeom prst="line">
              <a:avLst/>
            </a:prstGeom>
            <a:noFill/>
            <a:ln w="11113">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239" name="Line 87">
              <a:extLst>
                <a:ext uri="{FF2B5EF4-FFF2-40B4-BE49-F238E27FC236}">
                  <a16:creationId xmlns:a16="http://schemas.microsoft.com/office/drawing/2014/main" id="{A3D874FE-2D4C-877C-6FB0-35CE535B3F13}"/>
                </a:ext>
              </a:extLst>
            </p:cNvPr>
            <p:cNvSpPr>
              <a:spLocks noChangeShapeType="1"/>
            </p:cNvSpPr>
            <p:nvPr/>
          </p:nvSpPr>
          <p:spPr bwMode="auto">
            <a:xfrm>
              <a:off x="1038" y="1015"/>
              <a:ext cx="40" cy="1"/>
            </a:xfrm>
            <a:prstGeom prst="line">
              <a:avLst/>
            </a:prstGeom>
            <a:noFill/>
            <a:ln w="11113">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240" name="Line 88">
              <a:extLst>
                <a:ext uri="{FF2B5EF4-FFF2-40B4-BE49-F238E27FC236}">
                  <a16:creationId xmlns:a16="http://schemas.microsoft.com/office/drawing/2014/main" id="{E78A1272-F85B-BF30-3ACF-8ACA2A36D075}"/>
                </a:ext>
              </a:extLst>
            </p:cNvPr>
            <p:cNvSpPr>
              <a:spLocks noChangeShapeType="1"/>
            </p:cNvSpPr>
            <p:nvPr/>
          </p:nvSpPr>
          <p:spPr bwMode="auto">
            <a:xfrm flipH="1">
              <a:off x="4900" y="1015"/>
              <a:ext cx="41" cy="1"/>
            </a:xfrm>
            <a:prstGeom prst="line">
              <a:avLst/>
            </a:prstGeom>
            <a:noFill/>
            <a:ln w="11113">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241" name="Line 89">
              <a:extLst>
                <a:ext uri="{FF2B5EF4-FFF2-40B4-BE49-F238E27FC236}">
                  <a16:creationId xmlns:a16="http://schemas.microsoft.com/office/drawing/2014/main" id="{A761F2F3-BADC-4C19-803E-51D6281B0430}"/>
                </a:ext>
              </a:extLst>
            </p:cNvPr>
            <p:cNvSpPr>
              <a:spLocks noChangeShapeType="1"/>
            </p:cNvSpPr>
            <p:nvPr/>
          </p:nvSpPr>
          <p:spPr bwMode="auto">
            <a:xfrm>
              <a:off x="1038" y="677"/>
              <a:ext cx="40" cy="1"/>
            </a:xfrm>
            <a:prstGeom prst="line">
              <a:avLst/>
            </a:prstGeom>
            <a:noFill/>
            <a:ln w="11113">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242" name="Line 90">
              <a:extLst>
                <a:ext uri="{FF2B5EF4-FFF2-40B4-BE49-F238E27FC236}">
                  <a16:creationId xmlns:a16="http://schemas.microsoft.com/office/drawing/2014/main" id="{BD5DF7F7-8883-6B6A-565C-B6CF136AF883}"/>
                </a:ext>
              </a:extLst>
            </p:cNvPr>
            <p:cNvSpPr>
              <a:spLocks noChangeShapeType="1"/>
            </p:cNvSpPr>
            <p:nvPr/>
          </p:nvSpPr>
          <p:spPr bwMode="auto">
            <a:xfrm flipH="1">
              <a:off x="4900" y="677"/>
              <a:ext cx="41" cy="1"/>
            </a:xfrm>
            <a:prstGeom prst="line">
              <a:avLst/>
            </a:prstGeom>
            <a:noFill/>
            <a:ln w="11113">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243" name="Line 91">
              <a:extLst>
                <a:ext uri="{FF2B5EF4-FFF2-40B4-BE49-F238E27FC236}">
                  <a16:creationId xmlns:a16="http://schemas.microsoft.com/office/drawing/2014/main" id="{FE760896-0FF5-23CD-B6C3-25BF8E0861B1}"/>
                </a:ext>
              </a:extLst>
            </p:cNvPr>
            <p:cNvSpPr>
              <a:spLocks noChangeShapeType="1"/>
            </p:cNvSpPr>
            <p:nvPr/>
          </p:nvSpPr>
          <p:spPr bwMode="auto">
            <a:xfrm>
              <a:off x="1038" y="3056"/>
              <a:ext cx="3903" cy="1"/>
            </a:xfrm>
            <a:prstGeom prst="line">
              <a:avLst/>
            </a:prstGeom>
            <a:noFill/>
            <a:ln w="11113">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244" name="Line 92">
              <a:extLst>
                <a:ext uri="{FF2B5EF4-FFF2-40B4-BE49-F238E27FC236}">
                  <a16:creationId xmlns:a16="http://schemas.microsoft.com/office/drawing/2014/main" id="{3FD53A16-D36D-03F3-E121-2E412220578F}"/>
                </a:ext>
              </a:extLst>
            </p:cNvPr>
            <p:cNvSpPr>
              <a:spLocks noChangeShapeType="1"/>
            </p:cNvSpPr>
            <p:nvPr/>
          </p:nvSpPr>
          <p:spPr bwMode="auto">
            <a:xfrm>
              <a:off x="1038" y="677"/>
              <a:ext cx="3903" cy="1"/>
            </a:xfrm>
            <a:prstGeom prst="line">
              <a:avLst/>
            </a:prstGeom>
            <a:noFill/>
            <a:ln w="11113">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245" name="Line 93">
              <a:extLst>
                <a:ext uri="{FF2B5EF4-FFF2-40B4-BE49-F238E27FC236}">
                  <a16:creationId xmlns:a16="http://schemas.microsoft.com/office/drawing/2014/main" id="{794ED8DF-FAEB-B67A-4B60-7B73F9EA64D7}"/>
                </a:ext>
              </a:extLst>
            </p:cNvPr>
            <p:cNvSpPr>
              <a:spLocks noChangeShapeType="1"/>
            </p:cNvSpPr>
            <p:nvPr/>
          </p:nvSpPr>
          <p:spPr bwMode="auto">
            <a:xfrm flipV="1">
              <a:off x="1038" y="677"/>
              <a:ext cx="1" cy="2379"/>
            </a:xfrm>
            <a:prstGeom prst="line">
              <a:avLst/>
            </a:prstGeom>
            <a:noFill/>
            <a:ln w="11113">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246" name="Line 94">
              <a:extLst>
                <a:ext uri="{FF2B5EF4-FFF2-40B4-BE49-F238E27FC236}">
                  <a16:creationId xmlns:a16="http://schemas.microsoft.com/office/drawing/2014/main" id="{F4578BC2-25CC-560A-06D8-B9A8CF533B8C}"/>
                </a:ext>
              </a:extLst>
            </p:cNvPr>
            <p:cNvSpPr>
              <a:spLocks noChangeShapeType="1"/>
            </p:cNvSpPr>
            <p:nvPr/>
          </p:nvSpPr>
          <p:spPr bwMode="auto">
            <a:xfrm flipV="1">
              <a:off x="4941" y="677"/>
              <a:ext cx="1" cy="2379"/>
            </a:xfrm>
            <a:prstGeom prst="line">
              <a:avLst/>
            </a:prstGeom>
            <a:noFill/>
            <a:ln w="11113">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247" name="Line 95">
              <a:extLst>
                <a:ext uri="{FF2B5EF4-FFF2-40B4-BE49-F238E27FC236}">
                  <a16:creationId xmlns:a16="http://schemas.microsoft.com/office/drawing/2014/main" id="{5EDE989D-F04D-80A4-EE22-EC764708CBC9}"/>
                </a:ext>
              </a:extLst>
            </p:cNvPr>
            <p:cNvSpPr>
              <a:spLocks noChangeShapeType="1"/>
            </p:cNvSpPr>
            <p:nvPr/>
          </p:nvSpPr>
          <p:spPr bwMode="auto">
            <a:xfrm>
              <a:off x="1038" y="3056"/>
              <a:ext cx="27" cy="1"/>
            </a:xfrm>
            <a:prstGeom prst="line">
              <a:avLst/>
            </a:prstGeom>
            <a:noFill/>
            <a:ln w="11113">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248" name="Line 96">
              <a:extLst>
                <a:ext uri="{FF2B5EF4-FFF2-40B4-BE49-F238E27FC236}">
                  <a16:creationId xmlns:a16="http://schemas.microsoft.com/office/drawing/2014/main" id="{0E559A4D-40C7-7616-7DA9-34F3844EE03D}"/>
                </a:ext>
              </a:extLst>
            </p:cNvPr>
            <p:cNvSpPr>
              <a:spLocks noChangeShapeType="1"/>
            </p:cNvSpPr>
            <p:nvPr/>
          </p:nvSpPr>
          <p:spPr bwMode="auto">
            <a:xfrm>
              <a:off x="4941" y="677"/>
              <a:ext cx="26" cy="1"/>
            </a:xfrm>
            <a:prstGeom prst="line">
              <a:avLst/>
            </a:prstGeom>
            <a:noFill/>
            <a:ln w="11113">
              <a:solidFill>
                <a:srgbClr val="96969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grpSp>
      <p:sp>
        <p:nvSpPr>
          <p:cNvPr id="49249" name="Freeform 97">
            <a:extLst>
              <a:ext uri="{FF2B5EF4-FFF2-40B4-BE49-F238E27FC236}">
                <a16:creationId xmlns:a16="http://schemas.microsoft.com/office/drawing/2014/main" id="{D2D34AC3-97A1-927F-DA87-16A9DEEF8875}"/>
              </a:ext>
            </a:extLst>
          </p:cNvPr>
          <p:cNvSpPr>
            <a:spLocks/>
          </p:cNvSpPr>
          <p:nvPr/>
        </p:nvSpPr>
        <p:spPr bwMode="auto">
          <a:xfrm>
            <a:off x="3171826" y="2641601"/>
            <a:ext cx="5072063" cy="1128713"/>
          </a:xfrm>
          <a:custGeom>
            <a:avLst/>
            <a:gdLst>
              <a:gd name="T0" fmla="*/ 141 w 6390"/>
              <a:gd name="T1" fmla="*/ 1422 h 1422"/>
              <a:gd name="T2" fmla="*/ 302 w 6390"/>
              <a:gd name="T3" fmla="*/ 1422 h 1422"/>
              <a:gd name="T4" fmla="*/ 463 w 6390"/>
              <a:gd name="T5" fmla="*/ 1422 h 1422"/>
              <a:gd name="T6" fmla="*/ 626 w 6390"/>
              <a:gd name="T7" fmla="*/ 1422 h 1422"/>
              <a:gd name="T8" fmla="*/ 788 w 6390"/>
              <a:gd name="T9" fmla="*/ 1422 h 1422"/>
              <a:gd name="T10" fmla="*/ 910 w 6390"/>
              <a:gd name="T11" fmla="*/ 1374 h 1422"/>
              <a:gd name="T12" fmla="*/ 1010 w 6390"/>
              <a:gd name="T13" fmla="*/ 1311 h 1422"/>
              <a:gd name="T14" fmla="*/ 1092 w 6390"/>
              <a:gd name="T15" fmla="*/ 1249 h 1422"/>
              <a:gd name="T16" fmla="*/ 1172 w 6390"/>
              <a:gd name="T17" fmla="*/ 1171 h 1422"/>
              <a:gd name="T18" fmla="*/ 1253 w 6390"/>
              <a:gd name="T19" fmla="*/ 1078 h 1422"/>
              <a:gd name="T20" fmla="*/ 1314 w 6390"/>
              <a:gd name="T21" fmla="*/ 982 h 1422"/>
              <a:gd name="T22" fmla="*/ 1374 w 6390"/>
              <a:gd name="T23" fmla="*/ 904 h 1422"/>
              <a:gd name="T24" fmla="*/ 1415 w 6390"/>
              <a:gd name="T25" fmla="*/ 811 h 1422"/>
              <a:gd name="T26" fmla="*/ 1476 w 6390"/>
              <a:gd name="T27" fmla="*/ 733 h 1422"/>
              <a:gd name="T28" fmla="*/ 1516 w 6390"/>
              <a:gd name="T29" fmla="*/ 639 h 1422"/>
              <a:gd name="T30" fmla="*/ 1578 w 6390"/>
              <a:gd name="T31" fmla="*/ 544 h 1422"/>
              <a:gd name="T32" fmla="*/ 1637 w 6390"/>
              <a:gd name="T33" fmla="*/ 439 h 1422"/>
              <a:gd name="T34" fmla="*/ 1678 w 6390"/>
              <a:gd name="T35" fmla="*/ 343 h 1422"/>
              <a:gd name="T36" fmla="*/ 1719 w 6390"/>
              <a:gd name="T37" fmla="*/ 250 h 1422"/>
              <a:gd name="T38" fmla="*/ 1780 w 6390"/>
              <a:gd name="T39" fmla="*/ 141 h 1422"/>
              <a:gd name="T40" fmla="*/ 1800 w 6390"/>
              <a:gd name="T41" fmla="*/ 94 h 1422"/>
              <a:gd name="T42" fmla="*/ 1839 w 6390"/>
              <a:gd name="T43" fmla="*/ 63 h 1422"/>
              <a:gd name="T44" fmla="*/ 1860 w 6390"/>
              <a:gd name="T45" fmla="*/ 63 h 1422"/>
              <a:gd name="T46" fmla="*/ 1941 w 6390"/>
              <a:gd name="T47" fmla="*/ 141 h 1422"/>
              <a:gd name="T48" fmla="*/ 2002 w 6390"/>
              <a:gd name="T49" fmla="*/ 250 h 1422"/>
              <a:gd name="T50" fmla="*/ 2043 w 6390"/>
              <a:gd name="T51" fmla="*/ 359 h 1422"/>
              <a:gd name="T52" fmla="*/ 2082 w 6390"/>
              <a:gd name="T53" fmla="*/ 454 h 1422"/>
              <a:gd name="T54" fmla="*/ 2123 w 6390"/>
              <a:gd name="T55" fmla="*/ 575 h 1422"/>
              <a:gd name="T56" fmla="*/ 2164 w 6390"/>
              <a:gd name="T57" fmla="*/ 671 h 1422"/>
              <a:gd name="T58" fmla="*/ 2225 w 6390"/>
              <a:gd name="T59" fmla="*/ 764 h 1422"/>
              <a:gd name="T60" fmla="*/ 2284 w 6390"/>
              <a:gd name="T61" fmla="*/ 858 h 1422"/>
              <a:gd name="T62" fmla="*/ 2345 w 6390"/>
              <a:gd name="T63" fmla="*/ 951 h 1422"/>
              <a:gd name="T64" fmla="*/ 2427 w 6390"/>
              <a:gd name="T65" fmla="*/ 1014 h 1422"/>
              <a:gd name="T66" fmla="*/ 2527 w 6390"/>
              <a:gd name="T67" fmla="*/ 1078 h 1422"/>
              <a:gd name="T68" fmla="*/ 2629 w 6390"/>
              <a:gd name="T69" fmla="*/ 1124 h 1422"/>
              <a:gd name="T70" fmla="*/ 2731 w 6390"/>
              <a:gd name="T71" fmla="*/ 1171 h 1422"/>
              <a:gd name="T72" fmla="*/ 2831 w 6390"/>
              <a:gd name="T73" fmla="*/ 1233 h 1422"/>
              <a:gd name="T74" fmla="*/ 2933 w 6390"/>
              <a:gd name="T75" fmla="*/ 1280 h 1422"/>
              <a:gd name="T76" fmla="*/ 3033 w 6390"/>
              <a:gd name="T77" fmla="*/ 1327 h 1422"/>
              <a:gd name="T78" fmla="*/ 3156 w 6390"/>
              <a:gd name="T79" fmla="*/ 1374 h 1422"/>
              <a:gd name="T80" fmla="*/ 3276 w 6390"/>
              <a:gd name="T81" fmla="*/ 1422 h 1422"/>
              <a:gd name="T82" fmla="*/ 3438 w 6390"/>
              <a:gd name="T83" fmla="*/ 1422 h 1422"/>
              <a:gd name="T84" fmla="*/ 3601 w 6390"/>
              <a:gd name="T85" fmla="*/ 1422 h 1422"/>
              <a:gd name="T86" fmla="*/ 3759 w 6390"/>
              <a:gd name="T87" fmla="*/ 1422 h 1422"/>
              <a:gd name="T88" fmla="*/ 3920 w 6390"/>
              <a:gd name="T89" fmla="*/ 1422 h 1422"/>
              <a:gd name="T90" fmla="*/ 4083 w 6390"/>
              <a:gd name="T91" fmla="*/ 1422 h 1422"/>
              <a:gd name="T92" fmla="*/ 4244 w 6390"/>
              <a:gd name="T93" fmla="*/ 1422 h 1422"/>
              <a:gd name="T94" fmla="*/ 4406 w 6390"/>
              <a:gd name="T95" fmla="*/ 1422 h 1422"/>
              <a:gd name="T96" fmla="*/ 4567 w 6390"/>
              <a:gd name="T97" fmla="*/ 1422 h 1422"/>
              <a:gd name="T98" fmla="*/ 4730 w 6390"/>
              <a:gd name="T99" fmla="*/ 1422 h 1422"/>
              <a:gd name="T100" fmla="*/ 4891 w 6390"/>
              <a:gd name="T101" fmla="*/ 1422 h 1422"/>
              <a:gd name="T102" fmla="*/ 5053 w 6390"/>
              <a:gd name="T103" fmla="*/ 1422 h 1422"/>
              <a:gd name="T104" fmla="*/ 5216 w 6390"/>
              <a:gd name="T105" fmla="*/ 1422 h 1422"/>
              <a:gd name="T106" fmla="*/ 5377 w 6390"/>
              <a:gd name="T107" fmla="*/ 1422 h 1422"/>
              <a:gd name="T108" fmla="*/ 5539 w 6390"/>
              <a:gd name="T109" fmla="*/ 1422 h 1422"/>
              <a:gd name="T110" fmla="*/ 5702 w 6390"/>
              <a:gd name="T111" fmla="*/ 1422 h 1422"/>
              <a:gd name="T112" fmla="*/ 5863 w 6390"/>
              <a:gd name="T113" fmla="*/ 1422 h 1422"/>
              <a:gd name="T114" fmla="*/ 6024 w 6390"/>
              <a:gd name="T115" fmla="*/ 1422 h 1422"/>
              <a:gd name="T116" fmla="*/ 6186 w 6390"/>
              <a:gd name="T117" fmla="*/ 1422 h 1422"/>
              <a:gd name="T118" fmla="*/ 6349 w 6390"/>
              <a:gd name="T119" fmla="*/ 1422 h 1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390" h="1422">
                <a:moveTo>
                  <a:pt x="0" y="1422"/>
                </a:moveTo>
                <a:lnTo>
                  <a:pt x="18" y="1422"/>
                </a:lnTo>
                <a:lnTo>
                  <a:pt x="39" y="1422"/>
                </a:lnTo>
                <a:lnTo>
                  <a:pt x="59" y="1422"/>
                </a:lnTo>
                <a:lnTo>
                  <a:pt x="80" y="1422"/>
                </a:lnTo>
                <a:lnTo>
                  <a:pt x="100" y="1422"/>
                </a:lnTo>
                <a:lnTo>
                  <a:pt x="120" y="1422"/>
                </a:lnTo>
                <a:lnTo>
                  <a:pt x="141" y="1422"/>
                </a:lnTo>
                <a:lnTo>
                  <a:pt x="161" y="1422"/>
                </a:lnTo>
                <a:lnTo>
                  <a:pt x="181" y="1422"/>
                </a:lnTo>
                <a:lnTo>
                  <a:pt x="202" y="1422"/>
                </a:lnTo>
                <a:lnTo>
                  <a:pt x="222" y="1422"/>
                </a:lnTo>
                <a:lnTo>
                  <a:pt x="241" y="1422"/>
                </a:lnTo>
                <a:lnTo>
                  <a:pt x="261" y="1422"/>
                </a:lnTo>
                <a:lnTo>
                  <a:pt x="282" y="1422"/>
                </a:lnTo>
                <a:lnTo>
                  <a:pt x="302" y="1422"/>
                </a:lnTo>
                <a:lnTo>
                  <a:pt x="322" y="1422"/>
                </a:lnTo>
                <a:lnTo>
                  <a:pt x="343" y="1422"/>
                </a:lnTo>
                <a:lnTo>
                  <a:pt x="363" y="1422"/>
                </a:lnTo>
                <a:lnTo>
                  <a:pt x="384" y="1422"/>
                </a:lnTo>
                <a:lnTo>
                  <a:pt x="404" y="1422"/>
                </a:lnTo>
                <a:lnTo>
                  <a:pt x="424" y="1422"/>
                </a:lnTo>
                <a:lnTo>
                  <a:pt x="445" y="1422"/>
                </a:lnTo>
                <a:lnTo>
                  <a:pt x="463" y="1422"/>
                </a:lnTo>
                <a:lnTo>
                  <a:pt x="484" y="1422"/>
                </a:lnTo>
                <a:lnTo>
                  <a:pt x="504" y="1422"/>
                </a:lnTo>
                <a:lnTo>
                  <a:pt x="525" y="1422"/>
                </a:lnTo>
                <a:lnTo>
                  <a:pt x="545" y="1422"/>
                </a:lnTo>
                <a:lnTo>
                  <a:pt x="565" y="1422"/>
                </a:lnTo>
                <a:lnTo>
                  <a:pt x="586" y="1422"/>
                </a:lnTo>
                <a:lnTo>
                  <a:pt x="606" y="1422"/>
                </a:lnTo>
                <a:lnTo>
                  <a:pt x="626" y="1422"/>
                </a:lnTo>
                <a:lnTo>
                  <a:pt x="647" y="1422"/>
                </a:lnTo>
                <a:lnTo>
                  <a:pt x="667" y="1422"/>
                </a:lnTo>
                <a:lnTo>
                  <a:pt x="686" y="1422"/>
                </a:lnTo>
                <a:lnTo>
                  <a:pt x="706" y="1422"/>
                </a:lnTo>
                <a:lnTo>
                  <a:pt x="727" y="1422"/>
                </a:lnTo>
                <a:lnTo>
                  <a:pt x="747" y="1422"/>
                </a:lnTo>
                <a:lnTo>
                  <a:pt x="767" y="1422"/>
                </a:lnTo>
                <a:lnTo>
                  <a:pt x="788" y="1422"/>
                </a:lnTo>
                <a:lnTo>
                  <a:pt x="808" y="1422"/>
                </a:lnTo>
                <a:lnTo>
                  <a:pt x="829" y="1422"/>
                </a:lnTo>
                <a:lnTo>
                  <a:pt x="829" y="1405"/>
                </a:lnTo>
                <a:lnTo>
                  <a:pt x="849" y="1405"/>
                </a:lnTo>
                <a:lnTo>
                  <a:pt x="869" y="1405"/>
                </a:lnTo>
                <a:lnTo>
                  <a:pt x="890" y="1389"/>
                </a:lnTo>
                <a:lnTo>
                  <a:pt x="910" y="1389"/>
                </a:lnTo>
                <a:lnTo>
                  <a:pt x="910" y="1374"/>
                </a:lnTo>
                <a:lnTo>
                  <a:pt x="929" y="1374"/>
                </a:lnTo>
                <a:lnTo>
                  <a:pt x="949" y="1374"/>
                </a:lnTo>
                <a:lnTo>
                  <a:pt x="949" y="1358"/>
                </a:lnTo>
                <a:lnTo>
                  <a:pt x="970" y="1358"/>
                </a:lnTo>
                <a:lnTo>
                  <a:pt x="970" y="1343"/>
                </a:lnTo>
                <a:lnTo>
                  <a:pt x="990" y="1343"/>
                </a:lnTo>
                <a:lnTo>
                  <a:pt x="1010" y="1327"/>
                </a:lnTo>
                <a:lnTo>
                  <a:pt x="1010" y="1311"/>
                </a:lnTo>
                <a:lnTo>
                  <a:pt x="1031" y="1311"/>
                </a:lnTo>
                <a:lnTo>
                  <a:pt x="1031" y="1296"/>
                </a:lnTo>
                <a:lnTo>
                  <a:pt x="1051" y="1296"/>
                </a:lnTo>
                <a:lnTo>
                  <a:pt x="1051" y="1280"/>
                </a:lnTo>
                <a:lnTo>
                  <a:pt x="1071" y="1280"/>
                </a:lnTo>
                <a:lnTo>
                  <a:pt x="1071" y="1265"/>
                </a:lnTo>
                <a:lnTo>
                  <a:pt x="1092" y="1265"/>
                </a:lnTo>
                <a:lnTo>
                  <a:pt x="1092" y="1249"/>
                </a:lnTo>
                <a:lnTo>
                  <a:pt x="1112" y="1249"/>
                </a:lnTo>
                <a:lnTo>
                  <a:pt x="1112" y="1233"/>
                </a:lnTo>
                <a:lnTo>
                  <a:pt x="1133" y="1218"/>
                </a:lnTo>
                <a:lnTo>
                  <a:pt x="1133" y="1202"/>
                </a:lnTo>
                <a:lnTo>
                  <a:pt x="1151" y="1202"/>
                </a:lnTo>
                <a:lnTo>
                  <a:pt x="1151" y="1187"/>
                </a:lnTo>
                <a:lnTo>
                  <a:pt x="1172" y="1187"/>
                </a:lnTo>
                <a:lnTo>
                  <a:pt x="1172" y="1171"/>
                </a:lnTo>
                <a:lnTo>
                  <a:pt x="1192" y="1156"/>
                </a:lnTo>
                <a:lnTo>
                  <a:pt x="1192" y="1140"/>
                </a:lnTo>
                <a:lnTo>
                  <a:pt x="1212" y="1140"/>
                </a:lnTo>
                <a:lnTo>
                  <a:pt x="1212" y="1124"/>
                </a:lnTo>
                <a:lnTo>
                  <a:pt x="1212" y="1109"/>
                </a:lnTo>
                <a:lnTo>
                  <a:pt x="1233" y="1109"/>
                </a:lnTo>
                <a:lnTo>
                  <a:pt x="1233" y="1093"/>
                </a:lnTo>
                <a:lnTo>
                  <a:pt x="1253" y="1078"/>
                </a:lnTo>
                <a:lnTo>
                  <a:pt x="1253" y="1062"/>
                </a:lnTo>
                <a:lnTo>
                  <a:pt x="1274" y="1062"/>
                </a:lnTo>
                <a:lnTo>
                  <a:pt x="1274" y="1046"/>
                </a:lnTo>
                <a:lnTo>
                  <a:pt x="1274" y="1031"/>
                </a:lnTo>
                <a:lnTo>
                  <a:pt x="1294" y="1031"/>
                </a:lnTo>
                <a:lnTo>
                  <a:pt x="1294" y="1014"/>
                </a:lnTo>
                <a:lnTo>
                  <a:pt x="1314" y="998"/>
                </a:lnTo>
                <a:lnTo>
                  <a:pt x="1314" y="982"/>
                </a:lnTo>
                <a:lnTo>
                  <a:pt x="1314" y="967"/>
                </a:lnTo>
                <a:lnTo>
                  <a:pt x="1335" y="967"/>
                </a:lnTo>
                <a:lnTo>
                  <a:pt x="1335" y="951"/>
                </a:lnTo>
                <a:lnTo>
                  <a:pt x="1335" y="936"/>
                </a:lnTo>
                <a:lnTo>
                  <a:pt x="1355" y="936"/>
                </a:lnTo>
                <a:lnTo>
                  <a:pt x="1355" y="920"/>
                </a:lnTo>
                <a:lnTo>
                  <a:pt x="1355" y="904"/>
                </a:lnTo>
                <a:lnTo>
                  <a:pt x="1374" y="904"/>
                </a:lnTo>
                <a:lnTo>
                  <a:pt x="1374" y="889"/>
                </a:lnTo>
                <a:lnTo>
                  <a:pt x="1374" y="873"/>
                </a:lnTo>
                <a:lnTo>
                  <a:pt x="1394" y="873"/>
                </a:lnTo>
                <a:lnTo>
                  <a:pt x="1394" y="858"/>
                </a:lnTo>
                <a:lnTo>
                  <a:pt x="1394" y="842"/>
                </a:lnTo>
                <a:lnTo>
                  <a:pt x="1415" y="842"/>
                </a:lnTo>
                <a:lnTo>
                  <a:pt x="1415" y="826"/>
                </a:lnTo>
                <a:lnTo>
                  <a:pt x="1415" y="811"/>
                </a:lnTo>
                <a:lnTo>
                  <a:pt x="1435" y="811"/>
                </a:lnTo>
                <a:lnTo>
                  <a:pt x="1435" y="795"/>
                </a:lnTo>
                <a:lnTo>
                  <a:pt x="1435" y="780"/>
                </a:lnTo>
                <a:lnTo>
                  <a:pt x="1455" y="780"/>
                </a:lnTo>
                <a:lnTo>
                  <a:pt x="1455" y="764"/>
                </a:lnTo>
                <a:lnTo>
                  <a:pt x="1455" y="749"/>
                </a:lnTo>
                <a:lnTo>
                  <a:pt x="1476" y="749"/>
                </a:lnTo>
                <a:lnTo>
                  <a:pt x="1476" y="733"/>
                </a:lnTo>
                <a:lnTo>
                  <a:pt x="1476" y="717"/>
                </a:lnTo>
                <a:lnTo>
                  <a:pt x="1476" y="702"/>
                </a:lnTo>
                <a:lnTo>
                  <a:pt x="1496" y="702"/>
                </a:lnTo>
                <a:lnTo>
                  <a:pt x="1496" y="686"/>
                </a:lnTo>
                <a:lnTo>
                  <a:pt x="1496" y="671"/>
                </a:lnTo>
                <a:lnTo>
                  <a:pt x="1516" y="671"/>
                </a:lnTo>
                <a:lnTo>
                  <a:pt x="1516" y="655"/>
                </a:lnTo>
                <a:lnTo>
                  <a:pt x="1516" y="639"/>
                </a:lnTo>
                <a:lnTo>
                  <a:pt x="1537" y="639"/>
                </a:lnTo>
                <a:lnTo>
                  <a:pt x="1537" y="624"/>
                </a:lnTo>
                <a:lnTo>
                  <a:pt x="1537" y="607"/>
                </a:lnTo>
                <a:lnTo>
                  <a:pt x="1557" y="591"/>
                </a:lnTo>
                <a:lnTo>
                  <a:pt x="1557" y="575"/>
                </a:lnTo>
                <a:lnTo>
                  <a:pt x="1557" y="560"/>
                </a:lnTo>
                <a:lnTo>
                  <a:pt x="1578" y="560"/>
                </a:lnTo>
                <a:lnTo>
                  <a:pt x="1578" y="544"/>
                </a:lnTo>
                <a:lnTo>
                  <a:pt x="1578" y="529"/>
                </a:lnTo>
                <a:lnTo>
                  <a:pt x="1596" y="517"/>
                </a:lnTo>
                <a:lnTo>
                  <a:pt x="1596" y="501"/>
                </a:lnTo>
                <a:lnTo>
                  <a:pt x="1596" y="485"/>
                </a:lnTo>
                <a:lnTo>
                  <a:pt x="1617" y="485"/>
                </a:lnTo>
                <a:lnTo>
                  <a:pt x="1617" y="470"/>
                </a:lnTo>
                <a:lnTo>
                  <a:pt x="1617" y="454"/>
                </a:lnTo>
                <a:lnTo>
                  <a:pt x="1637" y="439"/>
                </a:lnTo>
                <a:lnTo>
                  <a:pt x="1637" y="423"/>
                </a:lnTo>
                <a:lnTo>
                  <a:pt x="1637" y="407"/>
                </a:lnTo>
                <a:lnTo>
                  <a:pt x="1657" y="407"/>
                </a:lnTo>
                <a:lnTo>
                  <a:pt x="1657" y="390"/>
                </a:lnTo>
                <a:lnTo>
                  <a:pt x="1657" y="375"/>
                </a:lnTo>
                <a:lnTo>
                  <a:pt x="1657" y="359"/>
                </a:lnTo>
                <a:lnTo>
                  <a:pt x="1678" y="359"/>
                </a:lnTo>
                <a:lnTo>
                  <a:pt x="1678" y="343"/>
                </a:lnTo>
                <a:lnTo>
                  <a:pt x="1678" y="328"/>
                </a:lnTo>
                <a:lnTo>
                  <a:pt x="1698" y="328"/>
                </a:lnTo>
                <a:lnTo>
                  <a:pt x="1698" y="312"/>
                </a:lnTo>
                <a:lnTo>
                  <a:pt x="1698" y="297"/>
                </a:lnTo>
                <a:lnTo>
                  <a:pt x="1698" y="281"/>
                </a:lnTo>
                <a:lnTo>
                  <a:pt x="1719" y="281"/>
                </a:lnTo>
                <a:lnTo>
                  <a:pt x="1719" y="265"/>
                </a:lnTo>
                <a:lnTo>
                  <a:pt x="1719" y="250"/>
                </a:lnTo>
                <a:lnTo>
                  <a:pt x="1739" y="234"/>
                </a:lnTo>
                <a:lnTo>
                  <a:pt x="1739" y="219"/>
                </a:lnTo>
                <a:lnTo>
                  <a:pt x="1739" y="203"/>
                </a:lnTo>
                <a:lnTo>
                  <a:pt x="1759" y="187"/>
                </a:lnTo>
                <a:lnTo>
                  <a:pt x="1759" y="172"/>
                </a:lnTo>
                <a:lnTo>
                  <a:pt x="1759" y="156"/>
                </a:lnTo>
                <a:lnTo>
                  <a:pt x="1780" y="156"/>
                </a:lnTo>
                <a:lnTo>
                  <a:pt x="1780" y="141"/>
                </a:lnTo>
                <a:lnTo>
                  <a:pt x="1780" y="125"/>
                </a:lnTo>
                <a:lnTo>
                  <a:pt x="1780" y="78"/>
                </a:lnTo>
                <a:lnTo>
                  <a:pt x="1780" y="125"/>
                </a:lnTo>
                <a:lnTo>
                  <a:pt x="1800" y="234"/>
                </a:lnTo>
                <a:lnTo>
                  <a:pt x="1800" y="0"/>
                </a:lnTo>
                <a:lnTo>
                  <a:pt x="1800" y="125"/>
                </a:lnTo>
                <a:lnTo>
                  <a:pt x="1800" y="110"/>
                </a:lnTo>
                <a:lnTo>
                  <a:pt x="1800" y="94"/>
                </a:lnTo>
                <a:lnTo>
                  <a:pt x="1800" y="63"/>
                </a:lnTo>
                <a:lnTo>
                  <a:pt x="1821" y="78"/>
                </a:lnTo>
                <a:lnTo>
                  <a:pt x="1821" y="94"/>
                </a:lnTo>
                <a:lnTo>
                  <a:pt x="1821" y="78"/>
                </a:lnTo>
                <a:lnTo>
                  <a:pt x="1821" y="63"/>
                </a:lnTo>
                <a:lnTo>
                  <a:pt x="1821" y="94"/>
                </a:lnTo>
                <a:lnTo>
                  <a:pt x="1839" y="94"/>
                </a:lnTo>
                <a:lnTo>
                  <a:pt x="1839" y="63"/>
                </a:lnTo>
                <a:lnTo>
                  <a:pt x="1839" y="110"/>
                </a:lnTo>
                <a:lnTo>
                  <a:pt x="1839" y="78"/>
                </a:lnTo>
                <a:lnTo>
                  <a:pt x="1839" y="63"/>
                </a:lnTo>
                <a:lnTo>
                  <a:pt x="1839" y="94"/>
                </a:lnTo>
                <a:lnTo>
                  <a:pt x="1860" y="78"/>
                </a:lnTo>
                <a:lnTo>
                  <a:pt x="1860" y="47"/>
                </a:lnTo>
                <a:lnTo>
                  <a:pt x="1860" y="94"/>
                </a:lnTo>
                <a:lnTo>
                  <a:pt x="1860" y="63"/>
                </a:lnTo>
                <a:lnTo>
                  <a:pt x="1860" y="78"/>
                </a:lnTo>
                <a:lnTo>
                  <a:pt x="1880" y="78"/>
                </a:lnTo>
                <a:lnTo>
                  <a:pt x="1880" y="94"/>
                </a:lnTo>
                <a:lnTo>
                  <a:pt x="1900" y="94"/>
                </a:lnTo>
                <a:lnTo>
                  <a:pt x="1900" y="110"/>
                </a:lnTo>
                <a:lnTo>
                  <a:pt x="1921" y="125"/>
                </a:lnTo>
                <a:lnTo>
                  <a:pt x="1921" y="141"/>
                </a:lnTo>
                <a:lnTo>
                  <a:pt x="1941" y="141"/>
                </a:lnTo>
                <a:lnTo>
                  <a:pt x="1941" y="156"/>
                </a:lnTo>
                <a:lnTo>
                  <a:pt x="1941" y="172"/>
                </a:lnTo>
                <a:lnTo>
                  <a:pt x="1962" y="172"/>
                </a:lnTo>
                <a:lnTo>
                  <a:pt x="1962" y="187"/>
                </a:lnTo>
                <a:lnTo>
                  <a:pt x="1962" y="203"/>
                </a:lnTo>
                <a:lnTo>
                  <a:pt x="1982" y="219"/>
                </a:lnTo>
                <a:lnTo>
                  <a:pt x="1982" y="234"/>
                </a:lnTo>
                <a:lnTo>
                  <a:pt x="2002" y="250"/>
                </a:lnTo>
                <a:lnTo>
                  <a:pt x="2002" y="265"/>
                </a:lnTo>
                <a:lnTo>
                  <a:pt x="2002" y="281"/>
                </a:lnTo>
                <a:lnTo>
                  <a:pt x="2002" y="297"/>
                </a:lnTo>
                <a:lnTo>
                  <a:pt x="2023" y="297"/>
                </a:lnTo>
                <a:lnTo>
                  <a:pt x="2023" y="312"/>
                </a:lnTo>
                <a:lnTo>
                  <a:pt x="2023" y="328"/>
                </a:lnTo>
                <a:lnTo>
                  <a:pt x="2023" y="343"/>
                </a:lnTo>
                <a:lnTo>
                  <a:pt x="2043" y="359"/>
                </a:lnTo>
                <a:lnTo>
                  <a:pt x="2043" y="375"/>
                </a:lnTo>
                <a:lnTo>
                  <a:pt x="2043" y="390"/>
                </a:lnTo>
                <a:lnTo>
                  <a:pt x="2043" y="407"/>
                </a:lnTo>
                <a:lnTo>
                  <a:pt x="2062" y="407"/>
                </a:lnTo>
                <a:lnTo>
                  <a:pt x="2062" y="423"/>
                </a:lnTo>
                <a:lnTo>
                  <a:pt x="2062" y="439"/>
                </a:lnTo>
                <a:lnTo>
                  <a:pt x="2062" y="454"/>
                </a:lnTo>
                <a:lnTo>
                  <a:pt x="2082" y="454"/>
                </a:lnTo>
                <a:lnTo>
                  <a:pt x="2082" y="470"/>
                </a:lnTo>
                <a:lnTo>
                  <a:pt x="2082" y="485"/>
                </a:lnTo>
                <a:lnTo>
                  <a:pt x="2082" y="501"/>
                </a:lnTo>
                <a:lnTo>
                  <a:pt x="2102" y="517"/>
                </a:lnTo>
                <a:lnTo>
                  <a:pt x="2102" y="529"/>
                </a:lnTo>
                <a:lnTo>
                  <a:pt x="2102" y="544"/>
                </a:lnTo>
                <a:lnTo>
                  <a:pt x="2123" y="560"/>
                </a:lnTo>
                <a:lnTo>
                  <a:pt x="2123" y="575"/>
                </a:lnTo>
                <a:lnTo>
                  <a:pt x="2123" y="591"/>
                </a:lnTo>
                <a:lnTo>
                  <a:pt x="2123" y="607"/>
                </a:lnTo>
                <a:lnTo>
                  <a:pt x="2143" y="607"/>
                </a:lnTo>
                <a:lnTo>
                  <a:pt x="2143" y="624"/>
                </a:lnTo>
                <a:lnTo>
                  <a:pt x="2143" y="639"/>
                </a:lnTo>
                <a:lnTo>
                  <a:pt x="2143" y="655"/>
                </a:lnTo>
                <a:lnTo>
                  <a:pt x="2164" y="655"/>
                </a:lnTo>
                <a:lnTo>
                  <a:pt x="2164" y="671"/>
                </a:lnTo>
                <a:lnTo>
                  <a:pt x="2164" y="686"/>
                </a:lnTo>
                <a:lnTo>
                  <a:pt x="2184" y="702"/>
                </a:lnTo>
                <a:lnTo>
                  <a:pt x="2184" y="717"/>
                </a:lnTo>
                <a:lnTo>
                  <a:pt x="2184" y="733"/>
                </a:lnTo>
                <a:lnTo>
                  <a:pt x="2204" y="733"/>
                </a:lnTo>
                <a:lnTo>
                  <a:pt x="2204" y="749"/>
                </a:lnTo>
                <a:lnTo>
                  <a:pt x="2204" y="764"/>
                </a:lnTo>
                <a:lnTo>
                  <a:pt x="2225" y="764"/>
                </a:lnTo>
                <a:lnTo>
                  <a:pt x="2225" y="780"/>
                </a:lnTo>
                <a:lnTo>
                  <a:pt x="2225" y="795"/>
                </a:lnTo>
                <a:lnTo>
                  <a:pt x="2245" y="795"/>
                </a:lnTo>
                <a:lnTo>
                  <a:pt x="2245" y="811"/>
                </a:lnTo>
                <a:lnTo>
                  <a:pt x="2245" y="826"/>
                </a:lnTo>
                <a:lnTo>
                  <a:pt x="2266" y="842"/>
                </a:lnTo>
                <a:lnTo>
                  <a:pt x="2266" y="858"/>
                </a:lnTo>
                <a:lnTo>
                  <a:pt x="2284" y="858"/>
                </a:lnTo>
                <a:lnTo>
                  <a:pt x="2284" y="873"/>
                </a:lnTo>
                <a:lnTo>
                  <a:pt x="2305" y="889"/>
                </a:lnTo>
                <a:lnTo>
                  <a:pt x="2305" y="904"/>
                </a:lnTo>
                <a:lnTo>
                  <a:pt x="2325" y="904"/>
                </a:lnTo>
                <a:lnTo>
                  <a:pt x="2325" y="920"/>
                </a:lnTo>
                <a:lnTo>
                  <a:pt x="2325" y="936"/>
                </a:lnTo>
                <a:lnTo>
                  <a:pt x="2345" y="936"/>
                </a:lnTo>
                <a:lnTo>
                  <a:pt x="2345" y="951"/>
                </a:lnTo>
                <a:lnTo>
                  <a:pt x="2366" y="951"/>
                </a:lnTo>
                <a:lnTo>
                  <a:pt x="2366" y="967"/>
                </a:lnTo>
                <a:lnTo>
                  <a:pt x="2386" y="967"/>
                </a:lnTo>
                <a:lnTo>
                  <a:pt x="2386" y="982"/>
                </a:lnTo>
                <a:lnTo>
                  <a:pt x="2407" y="982"/>
                </a:lnTo>
                <a:lnTo>
                  <a:pt x="2407" y="998"/>
                </a:lnTo>
                <a:lnTo>
                  <a:pt x="2427" y="998"/>
                </a:lnTo>
                <a:lnTo>
                  <a:pt x="2427" y="1014"/>
                </a:lnTo>
                <a:lnTo>
                  <a:pt x="2447" y="1014"/>
                </a:lnTo>
                <a:lnTo>
                  <a:pt x="2447" y="1031"/>
                </a:lnTo>
                <a:lnTo>
                  <a:pt x="2468" y="1031"/>
                </a:lnTo>
                <a:lnTo>
                  <a:pt x="2468" y="1046"/>
                </a:lnTo>
                <a:lnTo>
                  <a:pt x="2488" y="1046"/>
                </a:lnTo>
                <a:lnTo>
                  <a:pt x="2488" y="1062"/>
                </a:lnTo>
                <a:lnTo>
                  <a:pt x="2508" y="1062"/>
                </a:lnTo>
                <a:lnTo>
                  <a:pt x="2527" y="1078"/>
                </a:lnTo>
                <a:lnTo>
                  <a:pt x="2547" y="1078"/>
                </a:lnTo>
                <a:lnTo>
                  <a:pt x="2547" y="1093"/>
                </a:lnTo>
                <a:lnTo>
                  <a:pt x="2568" y="1093"/>
                </a:lnTo>
                <a:lnTo>
                  <a:pt x="2568" y="1109"/>
                </a:lnTo>
                <a:lnTo>
                  <a:pt x="2588" y="1109"/>
                </a:lnTo>
                <a:lnTo>
                  <a:pt x="2588" y="1124"/>
                </a:lnTo>
                <a:lnTo>
                  <a:pt x="2609" y="1124"/>
                </a:lnTo>
                <a:lnTo>
                  <a:pt x="2629" y="1124"/>
                </a:lnTo>
                <a:lnTo>
                  <a:pt x="2629" y="1140"/>
                </a:lnTo>
                <a:lnTo>
                  <a:pt x="2649" y="1140"/>
                </a:lnTo>
                <a:lnTo>
                  <a:pt x="2670" y="1140"/>
                </a:lnTo>
                <a:lnTo>
                  <a:pt x="2670" y="1156"/>
                </a:lnTo>
                <a:lnTo>
                  <a:pt x="2690" y="1156"/>
                </a:lnTo>
                <a:lnTo>
                  <a:pt x="2690" y="1171"/>
                </a:lnTo>
                <a:lnTo>
                  <a:pt x="2711" y="1171"/>
                </a:lnTo>
                <a:lnTo>
                  <a:pt x="2731" y="1171"/>
                </a:lnTo>
                <a:lnTo>
                  <a:pt x="2731" y="1187"/>
                </a:lnTo>
                <a:lnTo>
                  <a:pt x="2750" y="1187"/>
                </a:lnTo>
                <a:lnTo>
                  <a:pt x="2770" y="1202"/>
                </a:lnTo>
                <a:lnTo>
                  <a:pt x="2790" y="1202"/>
                </a:lnTo>
                <a:lnTo>
                  <a:pt x="2790" y="1218"/>
                </a:lnTo>
                <a:lnTo>
                  <a:pt x="2811" y="1218"/>
                </a:lnTo>
                <a:lnTo>
                  <a:pt x="2831" y="1218"/>
                </a:lnTo>
                <a:lnTo>
                  <a:pt x="2831" y="1233"/>
                </a:lnTo>
                <a:lnTo>
                  <a:pt x="2852" y="1233"/>
                </a:lnTo>
                <a:lnTo>
                  <a:pt x="2872" y="1233"/>
                </a:lnTo>
                <a:lnTo>
                  <a:pt x="2872" y="1249"/>
                </a:lnTo>
                <a:lnTo>
                  <a:pt x="2892" y="1249"/>
                </a:lnTo>
                <a:lnTo>
                  <a:pt x="2892" y="1265"/>
                </a:lnTo>
                <a:lnTo>
                  <a:pt x="2913" y="1265"/>
                </a:lnTo>
                <a:lnTo>
                  <a:pt x="2933" y="1265"/>
                </a:lnTo>
                <a:lnTo>
                  <a:pt x="2933" y="1280"/>
                </a:lnTo>
                <a:lnTo>
                  <a:pt x="2953" y="1280"/>
                </a:lnTo>
                <a:lnTo>
                  <a:pt x="2972" y="1280"/>
                </a:lnTo>
                <a:lnTo>
                  <a:pt x="2972" y="1296"/>
                </a:lnTo>
                <a:lnTo>
                  <a:pt x="2993" y="1296"/>
                </a:lnTo>
                <a:lnTo>
                  <a:pt x="2993" y="1311"/>
                </a:lnTo>
                <a:lnTo>
                  <a:pt x="3013" y="1311"/>
                </a:lnTo>
                <a:lnTo>
                  <a:pt x="3033" y="1311"/>
                </a:lnTo>
                <a:lnTo>
                  <a:pt x="3033" y="1327"/>
                </a:lnTo>
                <a:lnTo>
                  <a:pt x="3054" y="1327"/>
                </a:lnTo>
                <a:lnTo>
                  <a:pt x="3054" y="1343"/>
                </a:lnTo>
                <a:lnTo>
                  <a:pt x="3074" y="1343"/>
                </a:lnTo>
                <a:lnTo>
                  <a:pt x="3094" y="1358"/>
                </a:lnTo>
                <a:lnTo>
                  <a:pt x="3115" y="1358"/>
                </a:lnTo>
                <a:lnTo>
                  <a:pt x="3115" y="1374"/>
                </a:lnTo>
                <a:lnTo>
                  <a:pt x="3135" y="1374"/>
                </a:lnTo>
                <a:lnTo>
                  <a:pt x="3156" y="1374"/>
                </a:lnTo>
                <a:lnTo>
                  <a:pt x="3156" y="1389"/>
                </a:lnTo>
                <a:lnTo>
                  <a:pt x="3176" y="1389"/>
                </a:lnTo>
                <a:lnTo>
                  <a:pt x="3176" y="1405"/>
                </a:lnTo>
                <a:lnTo>
                  <a:pt x="3195" y="1405"/>
                </a:lnTo>
                <a:lnTo>
                  <a:pt x="3215" y="1422"/>
                </a:lnTo>
                <a:lnTo>
                  <a:pt x="3235" y="1422"/>
                </a:lnTo>
                <a:lnTo>
                  <a:pt x="3256" y="1422"/>
                </a:lnTo>
                <a:lnTo>
                  <a:pt x="3276" y="1422"/>
                </a:lnTo>
                <a:lnTo>
                  <a:pt x="3297" y="1422"/>
                </a:lnTo>
                <a:lnTo>
                  <a:pt x="3317" y="1422"/>
                </a:lnTo>
                <a:lnTo>
                  <a:pt x="3337" y="1422"/>
                </a:lnTo>
                <a:lnTo>
                  <a:pt x="3358" y="1422"/>
                </a:lnTo>
                <a:lnTo>
                  <a:pt x="3378" y="1422"/>
                </a:lnTo>
                <a:lnTo>
                  <a:pt x="3398" y="1422"/>
                </a:lnTo>
                <a:lnTo>
                  <a:pt x="3419" y="1422"/>
                </a:lnTo>
                <a:lnTo>
                  <a:pt x="3438" y="1422"/>
                </a:lnTo>
                <a:lnTo>
                  <a:pt x="3458" y="1422"/>
                </a:lnTo>
                <a:lnTo>
                  <a:pt x="3478" y="1422"/>
                </a:lnTo>
                <a:lnTo>
                  <a:pt x="3499" y="1422"/>
                </a:lnTo>
                <a:lnTo>
                  <a:pt x="3519" y="1422"/>
                </a:lnTo>
                <a:lnTo>
                  <a:pt x="3539" y="1422"/>
                </a:lnTo>
                <a:lnTo>
                  <a:pt x="3560" y="1422"/>
                </a:lnTo>
                <a:lnTo>
                  <a:pt x="3580" y="1422"/>
                </a:lnTo>
                <a:lnTo>
                  <a:pt x="3601" y="1422"/>
                </a:lnTo>
                <a:lnTo>
                  <a:pt x="3621" y="1422"/>
                </a:lnTo>
                <a:lnTo>
                  <a:pt x="3641" y="1422"/>
                </a:lnTo>
                <a:lnTo>
                  <a:pt x="3660" y="1422"/>
                </a:lnTo>
                <a:lnTo>
                  <a:pt x="3680" y="1422"/>
                </a:lnTo>
                <a:lnTo>
                  <a:pt x="3701" y="1422"/>
                </a:lnTo>
                <a:lnTo>
                  <a:pt x="3721" y="1422"/>
                </a:lnTo>
                <a:lnTo>
                  <a:pt x="3742" y="1422"/>
                </a:lnTo>
                <a:lnTo>
                  <a:pt x="3759" y="1422"/>
                </a:lnTo>
                <a:lnTo>
                  <a:pt x="3779" y="1422"/>
                </a:lnTo>
                <a:lnTo>
                  <a:pt x="3799" y="1422"/>
                </a:lnTo>
                <a:lnTo>
                  <a:pt x="3820" y="1422"/>
                </a:lnTo>
                <a:lnTo>
                  <a:pt x="3840" y="1422"/>
                </a:lnTo>
                <a:lnTo>
                  <a:pt x="3860" y="1422"/>
                </a:lnTo>
                <a:lnTo>
                  <a:pt x="3879" y="1422"/>
                </a:lnTo>
                <a:lnTo>
                  <a:pt x="3900" y="1422"/>
                </a:lnTo>
                <a:lnTo>
                  <a:pt x="3920" y="1422"/>
                </a:lnTo>
                <a:lnTo>
                  <a:pt x="3940" y="1422"/>
                </a:lnTo>
                <a:lnTo>
                  <a:pt x="3961" y="1422"/>
                </a:lnTo>
                <a:lnTo>
                  <a:pt x="3981" y="1422"/>
                </a:lnTo>
                <a:lnTo>
                  <a:pt x="4001" y="1422"/>
                </a:lnTo>
                <a:lnTo>
                  <a:pt x="4022" y="1422"/>
                </a:lnTo>
                <a:lnTo>
                  <a:pt x="4042" y="1422"/>
                </a:lnTo>
                <a:lnTo>
                  <a:pt x="4063" y="1422"/>
                </a:lnTo>
                <a:lnTo>
                  <a:pt x="4083" y="1422"/>
                </a:lnTo>
                <a:lnTo>
                  <a:pt x="4103" y="1422"/>
                </a:lnTo>
                <a:lnTo>
                  <a:pt x="4122" y="1422"/>
                </a:lnTo>
                <a:lnTo>
                  <a:pt x="4142" y="1422"/>
                </a:lnTo>
                <a:lnTo>
                  <a:pt x="4163" y="1422"/>
                </a:lnTo>
                <a:lnTo>
                  <a:pt x="4183" y="1422"/>
                </a:lnTo>
                <a:lnTo>
                  <a:pt x="4204" y="1422"/>
                </a:lnTo>
                <a:lnTo>
                  <a:pt x="4224" y="1422"/>
                </a:lnTo>
                <a:lnTo>
                  <a:pt x="4244" y="1422"/>
                </a:lnTo>
                <a:lnTo>
                  <a:pt x="4265" y="1422"/>
                </a:lnTo>
                <a:lnTo>
                  <a:pt x="4285" y="1422"/>
                </a:lnTo>
                <a:lnTo>
                  <a:pt x="4305" y="1422"/>
                </a:lnTo>
                <a:lnTo>
                  <a:pt x="4326" y="1422"/>
                </a:lnTo>
                <a:lnTo>
                  <a:pt x="4345" y="1422"/>
                </a:lnTo>
                <a:lnTo>
                  <a:pt x="4365" y="1422"/>
                </a:lnTo>
                <a:lnTo>
                  <a:pt x="4385" y="1422"/>
                </a:lnTo>
                <a:lnTo>
                  <a:pt x="4406" y="1422"/>
                </a:lnTo>
                <a:lnTo>
                  <a:pt x="4426" y="1422"/>
                </a:lnTo>
                <a:lnTo>
                  <a:pt x="4446" y="1422"/>
                </a:lnTo>
                <a:lnTo>
                  <a:pt x="4467" y="1422"/>
                </a:lnTo>
                <a:lnTo>
                  <a:pt x="4487" y="1422"/>
                </a:lnTo>
                <a:lnTo>
                  <a:pt x="4508" y="1422"/>
                </a:lnTo>
                <a:lnTo>
                  <a:pt x="4528" y="1422"/>
                </a:lnTo>
                <a:lnTo>
                  <a:pt x="4548" y="1422"/>
                </a:lnTo>
                <a:lnTo>
                  <a:pt x="4567" y="1422"/>
                </a:lnTo>
                <a:lnTo>
                  <a:pt x="4587" y="1422"/>
                </a:lnTo>
                <a:lnTo>
                  <a:pt x="4608" y="1422"/>
                </a:lnTo>
                <a:lnTo>
                  <a:pt x="4628" y="1422"/>
                </a:lnTo>
                <a:lnTo>
                  <a:pt x="4649" y="1422"/>
                </a:lnTo>
                <a:lnTo>
                  <a:pt x="4669" y="1422"/>
                </a:lnTo>
                <a:lnTo>
                  <a:pt x="4689" y="1422"/>
                </a:lnTo>
                <a:lnTo>
                  <a:pt x="4710" y="1422"/>
                </a:lnTo>
                <a:lnTo>
                  <a:pt x="4730" y="1422"/>
                </a:lnTo>
                <a:lnTo>
                  <a:pt x="4750" y="1422"/>
                </a:lnTo>
                <a:lnTo>
                  <a:pt x="4771" y="1422"/>
                </a:lnTo>
                <a:lnTo>
                  <a:pt x="4791" y="1422"/>
                </a:lnTo>
                <a:lnTo>
                  <a:pt x="4810" y="1422"/>
                </a:lnTo>
                <a:lnTo>
                  <a:pt x="4830" y="1422"/>
                </a:lnTo>
                <a:lnTo>
                  <a:pt x="4851" y="1422"/>
                </a:lnTo>
                <a:lnTo>
                  <a:pt x="4871" y="1422"/>
                </a:lnTo>
                <a:lnTo>
                  <a:pt x="4891" y="1422"/>
                </a:lnTo>
                <a:lnTo>
                  <a:pt x="4912" y="1422"/>
                </a:lnTo>
                <a:lnTo>
                  <a:pt x="4932" y="1422"/>
                </a:lnTo>
                <a:lnTo>
                  <a:pt x="4953" y="1422"/>
                </a:lnTo>
                <a:lnTo>
                  <a:pt x="4973" y="1422"/>
                </a:lnTo>
                <a:lnTo>
                  <a:pt x="4993" y="1422"/>
                </a:lnTo>
                <a:lnTo>
                  <a:pt x="5014" y="1422"/>
                </a:lnTo>
                <a:lnTo>
                  <a:pt x="5032" y="1422"/>
                </a:lnTo>
                <a:lnTo>
                  <a:pt x="5053" y="1422"/>
                </a:lnTo>
                <a:lnTo>
                  <a:pt x="5073" y="1422"/>
                </a:lnTo>
                <a:lnTo>
                  <a:pt x="5094" y="1422"/>
                </a:lnTo>
                <a:lnTo>
                  <a:pt x="5114" y="1422"/>
                </a:lnTo>
                <a:lnTo>
                  <a:pt x="5134" y="1422"/>
                </a:lnTo>
                <a:lnTo>
                  <a:pt x="5155" y="1422"/>
                </a:lnTo>
                <a:lnTo>
                  <a:pt x="5175" y="1422"/>
                </a:lnTo>
                <a:lnTo>
                  <a:pt x="5196" y="1422"/>
                </a:lnTo>
                <a:lnTo>
                  <a:pt x="5216" y="1422"/>
                </a:lnTo>
                <a:lnTo>
                  <a:pt x="5236" y="1422"/>
                </a:lnTo>
                <a:lnTo>
                  <a:pt x="5255" y="1422"/>
                </a:lnTo>
                <a:lnTo>
                  <a:pt x="5275" y="1422"/>
                </a:lnTo>
                <a:lnTo>
                  <a:pt x="5296" y="1422"/>
                </a:lnTo>
                <a:lnTo>
                  <a:pt x="5316" y="1422"/>
                </a:lnTo>
                <a:lnTo>
                  <a:pt x="5336" y="1422"/>
                </a:lnTo>
                <a:lnTo>
                  <a:pt x="5357" y="1422"/>
                </a:lnTo>
                <a:lnTo>
                  <a:pt x="5377" y="1422"/>
                </a:lnTo>
                <a:lnTo>
                  <a:pt x="5398" y="1422"/>
                </a:lnTo>
                <a:lnTo>
                  <a:pt x="5418" y="1422"/>
                </a:lnTo>
                <a:lnTo>
                  <a:pt x="5438" y="1422"/>
                </a:lnTo>
                <a:lnTo>
                  <a:pt x="5459" y="1422"/>
                </a:lnTo>
                <a:lnTo>
                  <a:pt x="5477" y="1422"/>
                </a:lnTo>
                <a:lnTo>
                  <a:pt x="5498" y="1422"/>
                </a:lnTo>
                <a:lnTo>
                  <a:pt x="5518" y="1422"/>
                </a:lnTo>
                <a:lnTo>
                  <a:pt x="5539" y="1422"/>
                </a:lnTo>
                <a:lnTo>
                  <a:pt x="5559" y="1422"/>
                </a:lnTo>
                <a:lnTo>
                  <a:pt x="5579" y="1422"/>
                </a:lnTo>
                <a:lnTo>
                  <a:pt x="5600" y="1422"/>
                </a:lnTo>
                <a:lnTo>
                  <a:pt x="5620" y="1422"/>
                </a:lnTo>
                <a:lnTo>
                  <a:pt x="5641" y="1422"/>
                </a:lnTo>
                <a:lnTo>
                  <a:pt x="5661" y="1422"/>
                </a:lnTo>
                <a:lnTo>
                  <a:pt x="5681" y="1422"/>
                </a:lnTo>
                <a:lnTo>
                  <a:pt x="5702" y="1422"/>
                </a:lnTo>
                <a:lnTo>
                  <a:pt x="5720" y="1422"/>
                </a:lnTo>
                <a:lnTo>
                  <a:pt x="5741" y="1422"/>
                </a:lnTo>
                <a:lnTo>
                  <a:pt x="5761" y="1422"/>
                </a:lnTo>
                <a:lnTo>
                  <a:pt x="5781" y="1422"/>
                </a:lnTo>
                <a:lnTo>
                  <a:pt x="5802" y="1422"/>
                </a:lnTo>
                <a:lnTo>
                  <a:pt x="5822" y="1422"/>
                </a:lnTo>
                <a:lnTo>
                  <a:pt x="5843" y="1422"/>
                </a:lnTo>
                <a:lnTo>
                  <a:pt x="5863" y="1422"/>
                </a:lnTo>
                <a:lnTo>
                  <a:pt x="5883" y="1422"/>
                </a:lnTo>
                <a:lnTo>
                  <a:pt x="5904" y="1422"/>
                </a:lnTo>
                <a:lnTo>
                  <a:pt x="5924" y="1422"/>
                </a:lnTo>
                <a:lnTo>
                  <a:pt x="5943" y="1422"/>
                </a:lnTo>
                <a:lnTo>
                  <a:pt x="5963" y="1422"/>
                </a:lnTo>
                <a:lnTo>
                  <a:pt x="5984" y="1422"/>
                </a:lnTo>
                <a:lnTo>
                  <a:pt x="6004" y="1422"/>
                </a:lnTo>
                <a:lnTo>
                  <a:pt x="6024" y="1422"/>
                </a:lnTo>
                <a:lnTo>
                  <a:pt x="6045" y="1422"/>
                </a:lnTo>
                <a:lnTo>
                  <a:pt x="6065" y="1422"/>
                </a:lnTo>
                <a:lnTo>
                  <a:pt x="6086" y="1422"/>
                </a:lnTo>
                <a:lnTo>
                  <a:pt x="6106" y="1422"/>
                </a:lnTo>
                <a:lnTo>
                  <a:pt x="6126" y="1422"/>
                </a:lnTo>
                <a:lnTo>
                  <a:pt x="6147" y="1422"/>
                </a:lnTo>
                <a:lnTo>
                  <a:pt x="6165" y="1422"/>
                </a:lnTo>
                <a:lnTo>
                  <a:pt x="6186" y="1422"/>
                </a:lnTo>
                <a:lnTo>
                  <a:pt x="6206" y="1422"/>
                </a:lnTo>
                <a:lnTo>
                  <a:pt x="6227" y="1422"/>
                </a:lnTo>
                <a:lnTo>
                  <a:pt x="6247" y="1422"/>
                </a:lnTo>
                <a:lnTo>
                  <a:pt x="6267" y="1422"/>
                </a:lnTo>
                <a:lnTo>
                  <a:pt x="6288" y="1422"/>
                </a:lnTo>
                <a:lnTo>
                  <a:pt x="6308" y="1422"/>
                </a:lnTo>
                <a:lnTo>
                  <a:pt x="6328" y="1422"/>
                </a:lnTo>
                <a:lnTo>
                  <a:pt x="6349" y="1422"/>
                </a:lnTo>
                <a:lnTo>
                  <a:pt x="6369" y="1422"/>
                </a:lnTo>
                <a:lnTo>
                  <a:pt x="6390" y="1422"/>
                </a:lnTo>
              </a:path>
            </a:pathLst>
          </a:custGeom>
          <a:noFill/>
          <a:ln w="28575" cmpd="sng">
            <a:solidFill>
              <a:srgbClr val="66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250" name="Freeform 98">
            <a:extLst>
              <a:ext uri="{FF2B5EF4-FFF2-40B4-BE49-F238E27FC236}">
                <a16:creationId xmlns:a16="http://schemas.microsoft.com/office/drawing/2014/main" id="{A9A2F813-C63B-2654-6215-CFD4107D2917}"/>
              </a:ext>
            </a:extLst>
          </p:cNvPr>
          <p:cNvSpPr>
            <a:spLocks/>
          </p:cNvSpPr>
          <p:nvPr/>
        </p:nvSpPr>
        <p:spPr bwMode="auto">
          <a:xfrm>
            <a:off x="3684589" y="1112838"/>
            <a:ext cx="5153025" cy="3625850"/>
          </a:xfrm>
          <a:custGeom>
            <a:avLst/>
            <a:gdLst>
              <a:gd name="T0" fmla="*/ 100 w 6494"/>
              <a:gd name="T1" fmla="*/ 3361 h 4568"/>
              <a:gd name="T2" fmla="*/ 241 w 6494"/>
              <a:gd name="T3" fmla="*/ 3330 h 4568"/>
              <a:gd name="T4" fmla="*/ 364 w 6494"/>
              <a:gd name="T5" fmla="*/ 3252 h 4568"/>
              <a:gd name="T6" fmla="*/ 484 w 6494"/>
              <a:gd name="T7" fmla="*/ 3159 h 4568"/>
              <a:gd name="T8" fmla="*/ 586 w 6494"/>
              <a:gd name="T9" fmla="*/ 3018 h 4568"/>
              <a:gd name="T10" fmla="*/ 708 w 6494"/>
              <a:gd name="T11" fmla="*/ 2845 h 4568"/>
              <a:gd name="T12" fmla="*/ 829 w 6494"/>
              <a:gd name="T13" fmla="*/ 2658 h 4568"/>
              <a:gd name="T14" fmla="*/ 931 w 6494"/>
              <a:gd name="T15" fmla="*/ 2442 h 4568"/>
              <a:gd name="T16" fmla="*/ 1052 w 6494"/>
              <a:gd name="T17" fmla="*/ 2206 h 4568"/>
              <a:gd name="T18" fmla="*/ 1174 w 6494"/>
              <a:gd name="T19" fmla="*/ 1971 h 4568"/>
              <a:gd name="T20" fmla="*/ 1274 w 6494"/>
              <a:gd name="T21" fmla="*/ 1721 h 4568"/>
              <a:gd name="T22" fmla="*/ 1396 w 6494"/>
              <a:gd name="T23" fmla="*/ 1470 h 4568"/>
              <a:gd name="T24" fmla="*/ 1497 w 6494"/>
              <a:gd name="T25" fmla="*/ 1237 h 4568"/>
              <a:gd name="T26" fmla="*/ 1619 w 6494"/>
              <a:gd name="T27" fmla="*/ 1001 h 4568"/>
              <a:gd name="T28" fmla="*/ 1739 w 6494"/>
              <a:gd name="T29" fmla="*/ 781 h 4568"/>
              <a:gd name="T30" fmla="*/ 1841 w 6494"/>
              <a:gd name="T31" fmla="*/ 578 h 4568"/>
              <a:gd name="T32" fmla="*/ 1962 w 6494"/>
              <a:gd name="T33" fmla="*/ 407 h 4568"/>
              <a:gd name="T34" fmla="*/ 2084 w 6494"/>
              <a:gd name="T35" fmla="*/ 265 h 4568"/>
              <a:gd name="T36" fmla="*/ 2184 w 6494"/>
              <a:gd name="T37" fmla="*/ 140 h 4568"/>
              <a:gd name="T38" fmla="*/ 2307 w 6494"/>
              <a:gd name="T39" fmla="*/ 62 h 4568"/>
              <a:gd name="T40" fmla="*/ 2448 w 6494"/>
              <a:gd name="T41" fmla="*/ 0 h 4568"/>
              <a:gd name="T42" fmla="*/ 2590 w 6494"/>
              <a:gd name="T43" fmla="*/ 16 h 4568"/>
              <a:gd name="T44" fmla="*/ 2711 w 6494"/>
              <a:gd name="T45" fmla="*/ 62 h 4568"/>
              <a:gd name="T46" fmla="*/ 2833 w 6494"/>
              <a:gd name="T47" fmla="*/ 156 h 4568"/>
              <a:gd name="T48" fmla="*/ 2934 w 6494"/>
              <a:gd name="T49" fmla="*/ 281 h 4568"/>
              <a:gd name="T50" fmla="*/ 3056 w 6494"/>
              <a:gd name="T51" fmla="*/ 438 h 4568"/>
              <a:gd name="T52" fmla="*/ 3153 w 6494"/>
              <a:gd name="T53" fmla="*/ 625 h 4568"/>
              <a:gd name="T54" fmla="*/ 3275 w 6494"/>
              <a:gd name="T55" fmla="*/ 845 h 4568"/>
              <a:gd name="T56" fmla="*/ 3396 w 6494"/>
              <a:gd name="T57" fmla="*/ 1079 h 4568"/>
              <a:gd name="T58" fmla="*/ 3497 w 6494"/>
              <a:gd name="T59" fmla="*/ 1346 h 4568"/>
              <a:gd name="T60" fmla="*/ 3618 w 6494"/>
              <a:gd name="T61" fmla="*/ 1628 h 4568"/>
              <a:gd name="T62" fmla="*/ 3740 w 6494"/>
              <a:gd name="T63" fmla="*/ 1924 h 4568"/>
              <a:gd name="T64" fmla="*/ 3842 w 6494"/>
              <a:gd name="T65" fmla="*/ 2222 h 4568"/>
              <a:gd name="T66" fmla="*/ 3963 w 6494"/>
              <a:gd name="T67" fmla="*/ 2516 h 4568"/>
              <a:gd name="T68" fmla="*/ 4085 w 6494"/>
              <a:gd name="T69" fmla="*/ 2814 h 4568"/>
              <a:gd name="T70" fmla="*/ 4185 w 6494"/>
              <a:gd name="T71" fmla="*/ 3112 h 4568"/>
              <a:gd name="T72" fmla="*/ 4308 w 6494"/>
              <a:gd name="T73" fmla="*/ 3379 h 4568"/>
              <a:gd name="T74" fmla="*/ 4408 w 6494"/>
              <a:gd name="T75" fmla="*/ 3628 h 4568"/>
              <a:gd name="T76" fmla="*/ 4530 w 6494"/>
              <a:gd name="T77" fmla="*/ 3864 h 4568"/>
              <a:gd name="T78" fmla="*/ 4651 w 6494"/>
              <a:gd name="T79" fmla="*/ 4066 h 4568"/>
              <a:gd name="T80" fmla="*/ 4753 w 6494"/>
              <a:gd name="T81" fmla="*/ 4239 h 4568"/>
              <a:gd name="T82" fmla="*/ 4873 w 6494"/>
              <a:gd name="T83" fmla="*/ 4364 h 4568"/>
              <a:gd name="T84" fmla="*/ 4996 w 6494"/>
              <a:gd name="T85" fmla="*/ 4473 h 4568"/>
              <a:gd name="T86" fmla="*/ 5096 w 6494"/>
              <a:gd name="T87" fmla="*/ 4535 h 4568"/>
              <a:gd name="T88" fmla="*/ 5238 w 6494"/>
              <a:gd name="T89" fmla="*/ 4568 h 4568"/>
              <a:gd name="T90" fmla="*/ 5379 w 6494"/>
              <a:gd name="T91" fmla="*/ 4520 h 4568"/>
              <a:gd name="T92" fmla="*/ 5481 w 6494"/>
              <a:gd name="T93" fmla="*/ 4457 h 4568"/>
              <a:gd name="T94" fmla="*/ 5602 w 6494"/>
              <a:gd name="T95" fmla="*/ 4348 h 4568"/>
              <a:gd name="T96" fmla="*/ 5724 w 6494"/>
              <a:gd name="T97" fmla="*/ 4224 h 4568"/>
              <a:gd name="T98" fmla="*/ 5824 w 6494"/>
              <a:gd name="T99" fmla="*/ 4051 h 4568"/>
              <a:gd name="T100" fmla="*/ 5947 w 6494"/>
              <a:gd name="T101" fmla="*/ 3848 h 4568"/>
              <a:gd name="T102" fmla="*/ 6067 w 6494"/>
              <a:gd name="T103" fmla="*/ 3628 h 4568"/>
              <a:gd name="T104" fmla="*/ 6169 w 6494"/>
              <a:gd name="T105" fmla="*/ 3394 h 4568"/>
              <a:gd name="T106" fmla="*/ 6290 w 6494"/>
              <a:gd name="T107" fmla="*/ 3143 h 4568"/>
              <a:gd name="T108" fmla="*/ 6412 w 6494"/>
              <a:gd name="T109" fmla="*/ 2876 h 4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494" h="4568">
                <a:moveTo>
                  <a:pt x="0" y="3346"/>
                </a:moveTo>
                <a:lnTo>
                  <a:pt x="0" y="3361"/>
                </a:lnTo>
                <a:lnTo>
                  <a:pt x="19" y="3361"/>
                </a:lnTo>
                <a:lnTo>
                  <a:pt x="39" y="3361"/>
                </a:lnTo>
                <a:lnTo>
                  <a:pt x="60" y="3361"/>
                </a:lnTo>
                <a:lnTo>
                  <a:pt x="80" y="3361"/>
                </a:lnTo>
                <a:lnTo>
                  <a:pt x="100" y="3361"/>
                </a:lnTo>
                <a:lnTo>
                  <a:pt x="121" y="3361"/>
                </a:lnTo>
                <a:lnTo>
                  <a:pt x="141" y="3361"/>
                </a:lnTo>
                <a:lnTo>
                  <a:pt x="162" y="3361"/>
                </a:lnTo>
                <a:lnTo>
                  <a:pt x="182" y="3361"/>
                </a:lnTo>
                <a:lnTo>
                  <a:pt x="202" y="3346"/>
                </a:lnTo>
                <a:lnTo>
                  <a:pt x="223" y="3346"/>
                </a:lnTo>
                <a:lnTo>
                  <a:pt x="241" y="3330"/>
                </a:lnTo>
                <a:lnTo>
                  <a:pt x="262" y="3330"/>
                </a:lnTo>
                <a:lnTo>
                  <a:pt x="282" y="3315"/>
                </a:lnTo>
                <a:lnTo>
                  <a:pt x="302" y="3299"/>
                </a:lnTo>
                <a:lnTo>
                  <a:pt x="323" y="3299"/>
                </a:lnTo>
                <a:lnTo>
                  <a:pt x="343" y="3283"/>
                </a:lnTo>
                <a:lnTo>
                  <a:pt x="343" y="3268"/>
                </a:lnTo>
                <a:lnTo>
                  <a:pt x="364" y="3252"/>
                </a:lnTo>
                <a:lnTo>
                  <a:pt x="384" y="3252"/>
                </a:lnTo>
                <a:lnTo>
                  <a:pt x="404" y="3237"/>
                </a:lnTo>
                <a:lnTo>
                  <a:pt x="425" y="3221"/>
                </a:lnTo>
                <a:lnTo>
                  <a:pt x="425" y="3205"/>
                </a:lnTo>
                <a:lnTo>
                  <a:pt x="445" y="3190"/>
                </a:lnTo>
                <a:lnTo>
                  <a:pt x="466" y="3174"/>
                </a:lnTo>
                <a:lnTo>
                  <a:pt x="484" y="3159"/>
                </a:lnTo>
                <a:lnTo>
                  <a:pt x="505" y="3128"/>
                </a:lnTo>
                <a:lnTo>
                  <a:pt x="505" y="3112"/>
                </a:lnTo>
                <a:lnTo>
                  <a:pt x="525" y="3096"/>
                </a:lnTo>
                <a:lnTo>
                  <a:pt x="545" y="3081"/>
                </a:lnTo>
                <a:lnTo>
                  <a:pt x="566" y="3050"/>
                </a:lnTo>
                <a:lnTo>
                  <a:pt x="586" y="3034"/>
                </a:lnTo>
                <a:lnTo>
                  <a:pt x="586" y="3018"/>
                </a:lnTo>
                <a:lnTo>
                  <a:pt x="607" y="2987"/>
                </a:lnTo>
                <a:lnTo>
                  <a:pt x="627" y="2970"/>
                </a:lnTo>
                <a:lnTo>
                  <a:pt x="647" y="2939"/>
                </a:lnTo>
                <a:lnTo>
                  <a:pt x="668" y="2923"/>
                </a:lnTo>
                <a:lnTo>
                  <a:pt x="668" y="2892"/>
                </a:lnTo>
                <a:lnTo>
                  <a:pt x="688" y="2876"/>
                </a:lnTo>
                <a:lnTo>
                  <a:pt x="708" y="2845"/>
                </a:lnTo>
                <a:lnTo>
                  <a:pt x="727" y="2814"/>
                </a:lnTo>
                <a:lnTo>
                  <a:pt x="747" y="2799"/>
                </a:lnTo>
                <a:lnTo>
                  <a:pt x="747" y="2767"/>
                </a:lnTo>
                <a:lnTo>
                  <a:pt x="768" y="2736"/>
                </a:lnTo>
                <a:lnTo>
                  <a:pt x="788" y="2705"/>
                </a:lnTo>
                <a:lnTo>
                  <a:pt x="809" y="2674"/>
                </a:lnTo>
                <a:lnTo>
                  <a:pt x="829" y="2658"/>
                </a:lnTo>
                <a:lnTo>
                  <a:pt x="849" y="2627"/>
                </a:lnTo>
                <a:lnTo>
                  <a:pt x="849" y="2596"/>
                </a:lnTo>
                <a:lnTo>
                  <a:pt x="870" y="2563"/>
                </a:lnTo>
                <a:lnTo>
                  <a:pt x="890" y="2532"/>
                </a:lnTo>
                <a:lnTo>
                  <a:pt x="911" y="2501"/>
                </a:lnTo>
                <a:lnTo>
                  <a:pt x="931" y="2469"/>
                </a:lnTo>
                <a:lnTo>
                  <a:pt x="931" y="2442"/>
                </a:lnTo>
                <a:lnTo>
                  <a:pt x="951" y="2411"/>
                </a:lnTo>
                <a:lnTo>
                  <a:pt x="970" y="2378"/>
                </a:lnTo>
                <a:lnTo>
                  <a:pt x="990" y="2347"/>
                </a:lnTo>
                <a:lnTo>
                  <a:pt x="1011" y="2315"/>
                </a:lnTo>
                <a:lnTo>
                  <a:pt x="1011" y="2284"/>
                </a:lnTo>
                <a:lnTo>
                  <a:pt x="1031" y="2237"/>
                </a:lnTo>
                <a:lnTo>
                  <a:pt x="1052" y="2206"/>
                </a:lnTo>
                <a:lnTo>
                  <a:pt x="1072" y="2175"/>
                </a:lnTo>
                <a:lnTo>
                  <a:pt x="1092" y="2144"/>
                </a:lnTo>
                <a:lnTo>
                  <a:pt x="1092" y="2113"/>
                </a:lnTo>
                <a:lnTo>
                  <a:pt x="1113" y="2066"/>
                </a:lnTo>
                <a:lnTo>
                  <a:pt x="1133" y="2035"/>
                </a:lnTo>
                <a:lnTo>
                  <a:pt x="1153" y="2004"/>
                </a:lnTo>
                <a:lnTo>
                  <a:pt x="1174" y="1971"/>
                </a:lnTo>
                <a:lnTo>
                  <a:pt x="1174" y="1940"/>
                </a:lnTo>
                <a:lnTo>
                  <a:pt x="1194" y="1893"/>
                </a:lnTo>
                <a:lnTo>
                  <a:pt x="1213" y="1862"/>
                </a:lnTo>
                <a:lnTo>
                  <a:pt x="1233" y="1830"/>
                </a:lnTo>
                <a:lnTo>
                  <a:pt x="1254" y="1799"/>
                </a:lnTo>
                <a:lnTo>
                  <a:pt x="1254" y="1753"/>
                </a:lnTo>
                <a:lnTo>
                  <a:pt x="1274" y="1721"/>
                </a:lnTo>
                <a:lnTo>
                  <a:pt x="1294" y="1690"/>
                </a:lnTo>
                <a:lnTo>
                  <a:pt x="1315" y="1659"/>
                </a:lnTo>
                <a:lnTo>
                  <a:pt x="1335" y="1612"/>
                </a:lnTo>
                <a:lnTo>
                  <a:pt x="1335" y="1579"/>
                </a:lnTo>
                <a:lnTo>
                  <a:pt x="1356" y="1548"/>
                </a:lnTo>
                <a:lnTo>
                  <a:pt x="1376" y="1501"/>
                </a:lnTo>
                <a:lnTo>
                  <a:pt x="1396" y="1470"/>
                </a:lnTo>
                <a:lnTo>
                  <a:pt x="1417" y="1439"/>
                </a:lnTo>
                <a:lnTo>
                  <a:pt x="1417" y="1408"/>
                </a:lnTo>
                <a:lnTo>
                  <a:pt x="1437" y="1377"/>
                </a:lnTo>
                <a:lnTo>
                  <a:pt x="1456" y="1330"/>
                </a:lnTo>
                <a:lnTo>
                  <a:pt x="1476" y="1299"/>
                </a:lnTo>
                <a:lnTo>
                  <a:pt x="1497" y="1268"/>
                </a:lnTo>
                <a:lnTo>
                  <a:pt x="1497" y="1237"/>
                </a:lnTo>
                <a:lnTo>
                  <a:pt x="1517" y="1205"/>
                </a:lnTo>
                <a:lnTo>
                  <a:pt x="1537" y="1157"/>
                </a:lnTo>
                <a:lnTo>
                  <a:pt x="1558" y="1126"/>
                </a:lnTo>
                <a:lnTo>
                  <a:pt x="1578" y="1095"/>
                </a:lnTo>
                <a:lnTo>
                  <a:pt x="1578" y="1063"/>
                </a:lnTo>
                <a:lnTo>
                  <a:pt x="1598" y="1032"/>
                </a:lnTo>
                <a:lnTo>
                  <a:pt x="1619" y="1001"/>
                </a:lnTo>
                <a:lnTo>
                  <a:pt x="1639" y="970"/>
                </a:lnTo>
                <a:lnTo>
                  <a:pt x="1660" y="939"/>
                </a:lnTo>
                <a:lnTo>
                  <a:pt x="1680" y="908"/>
                </a:lnTo>
                <a:lnTo>
                  <a:pt x="1680" y="876"/>
                </a:lnTo>
                <a:lnTo>
                  <a:pt x="1699" y="845"/>
                </a:lnTo>
                <a:lnTo>
                  <a:pt x="1719" y="814"/>
                </a:lnTo>
                <a:lnTo>
                  <a:pt x="1739" y="781"/>
                </a:lnTo>
                <a:lnTo>
                  <a:pt x="1760" y="750"/>
                </a:lnTo>
                <a:lnTo>
                  <a:pt x="1760" y="719"/>
                </a:lnTo>
                <a:lnTo>
                  <a:pt x="1780" y="688"/>
                </a:lnTo>
                <a:lnTo>
                  <a:pt x="1801" y="656"/>
                </a:lnTo>
                <a:lnTo>
                  <a:pt x="1821" y="641"/>
                </a:lnTo>
                <a:lnTo>
                  <a:pt x="1841" y="610"/>
                </a:lnTo>
                <a:lnTo>
                  <a:pt x="1841" y="578"/>
                </a:lnTo>
                <a:lnTo>
                  <a:pt x="1862" y="547"/>
                </a:lnTo>
                <a:lnTo>
                  <a:pt x="1882" y="532"/>
                </a:lnTo>
                <a:lnTo>
                  <a:pt x="1902" y="501"/>
                </a:lnTo>
                <a:lnTo>
                  <a:pt x="1923" y="485"/>
                </a:lnTo>
                <a:lnTo>
                  <a:pt x="1923" y="454"/>
                </a:lnTo>
                <a:lnTo>
                  <a:pt x="1942" y="423"/>
                </a:lnTo>
                <a:lnTo>
                  <a:pt x="1962" y="407"/>
                </a:lnTo>
                <a:lnTo>
                  <a:pt x="1982" y="374"/>
                </a:lnTo>
                <a:lnTo>
                  <a:pt x="2003" y="359"/>
                </a:lnTo>
                <a:lnTo>
                  <a:pt x="2003" y="343"/>
                </a:lnTo>
                <a:lnTo>
                  <a:pt x="2023" y="312"/>
                </a:lnTo>
                <a:lnTo>
                  <a:pt x="2043" y="296"/>
                </a:lnTo>
                <a:lnTo>
                  <a:pt x="2064" y="281"/>
                </a:lnTo>
                <a:lnTo>
                  <a:pt x="2084" y="265"/>
                </a:lnTo>
                <a:lnTo>
                  <a:pt x="2084" y="234"/>
                </a:lnTo>
                <a:lnTo>
                  <a:pt x="2105" y="218"/>
                </a:lnTo>
                <a:lnTo>
                  <a:pt x="2125" y="203"/>
                </a:lnTo>
                <a:lnTo>
                  <a:pt x="2145" y="187"/>
                </a:lnTo>
                <a:lnTo>
                  <a:pt x="2164" y="172"/>
                </a:lnTo>
                <a:lnTo>
                  <a:pt x="2164" y="156"/>
                </a:lnTo>
                <a:lnTo>
                  <a:pt x="2184" y="140"/>
                </a:lnTo>
                <a:lnTo>
                  <a:pt x="2205" y="125"/>
                </a:lnTo>
                <a:lnTo>
                  <a:pt x="2225" y="109"/>
                </a:lnTo>
                <a:lnTo>
                  <a:pt x="2246" y="109"/>
                </a:lnTo>
                <a:lnTo>
                  <a:pt x="2246" y="94"/>
                </a:lnTo>
                <a:lnTo>
                  <a:pt x="2266" y="78"/>
                </a:lnTo>
                <a:lnTo>
                  <a:pt x="2286" y="62"/>
                </a:lnTo>
                <a:lnTo>
                  <a:pt x="2307" y="62"/>
                </a:lnTo>
                <a:lnTo>
                  <a:pt x="2327" y="47"/>
                </a:lnTo>
                <a:lnTo>
                  <a:pt x="2348" y="31"/>
                </a:lnTo>
                <a:lnTo>
                  <a:pt x="2368" y="31"/>
                </a:lnTo>
                <a:lnTo>
                  <a:pt x="2388" y="16"/>
                </a:lnTo>
                <a:lnTo>
                  <a:pt x="2407" y="16"/>
                </a:lnTo>
                <a:lnTo>
                  <a:pt x="2427" y="16"/>
                </a:lnTo>
                <a:lnTo>
                  <a:pt x="2448" y="0"/>
                </a:lnTo>
                <a:lnTo>
                  <a:pt x="2468" y="0"/>
                </a:lnTo>
                <a:lnTo>
                  <a:pt x="2488" y="0"/>
                </a:lnTo>
                <a:lnTo>
                  <a:pt x="2509" y="0"/>
                </a:lnTo>
                <a:lnTo>
                  <a:pt x="2529" y="0"/>
                </a:lnTo>
                <a:lnTo>
                  <a:pt x="2550" y="0"/>
                </a:lnTo>
                <a:lnTo>
                  <a:pt x="2570" y="0"/>
                </a:lnTo>
                <a:lnTo>
                  <a:pt x="2590" y="16"/>
                </a:lnTo>
                <a:lnTo>
                  <a:pt x="2611" y="16"/>
                </a:lnTo>
                <a:lnTo>
                  <a:pt x="2631" y="31"/>
                </a:lnTo>
                <a:lnTo>
                  <a:pt x="2650" y="31"/>
                </a:lnTo>
                <a:lnTo>
                  <a:pt x="2670" y="31"/>
                </a:lnTo>
                <a:lnTo>
                  <a:pt x="2670" y="47"/>
                </a:lnTo>
                <a:lnTo>
                  <a:pt x="2691" y="62"/>
                </a:lnTo>
                <a:lnTo>
                  <a:pt x="2711" y="62"/>
                </a:lnTo>
                <a:lnTo>
                  <a:pt x="2731" y="78"/>
                </a:lnTo>
                <a:lnTo>
                  <a:pt x="2752" y="78"/>
                </a:lnTo>
                <a:lnTo>
                  <a:pt x="2752" y="94"/>
                </a:lnTo>
                <a:lnTo>
                  <a:pt x="2772" y="109"/>
                </a:lnTo>
                <a:lnTo>
                  <a:pt x="2793" y="125"/>
                </a:lnTo>
                <a:lnTo>
                  <a:pt x="2813" y="140"/>
                </a:lnTo>
                <a:lnTo>
                  <a:pt x="2833" y="156"/>
                </a:lnTo>
                <a:lnTo>
                  <a:pt x="2833" y="172"/>
                </a:lnTo>
                <a:lnTo>
                  <a:pt x="2854" y="187"/>
                </a:lnTo>
                <a:lnTo>
                  <a:pt x="2874" y="203"/>
                </a:lnTo>
                <a:lnTo>
                  <a:pt x="2893" y="218"/>
                </a:lnTo>
                <a:lnTo>
                  <a:pt x="2913" y="234"/>
                </a:lnTo>
                <a:lnTo>
                  <a:pt x="2913" y="249"/>
                </a:lnTo>
                <a:lnTo>
                  <a:pt x="2934" y="281"/>
                </a:lnTo>
                <a:lnTo>
                  <a:pt x="2954" y="296"/>
                </a:lnTo>
                <a:lnTo>
                  <a:pt x="2974" y="312"/>
                </a:lnTo>
                <a:lnTo>
                  <a:pt x="2995" y="343"/>
                </a:lnTo>
                <a:lnTo>
                  <a:pt x="2995" y="359"/>
                </a:lnTo>
                <a:lnTo>
                  <a:pt x="3015" y="390"/>
                </a:lnTo>
                <a:lnTo>
                  <a:pt x="3035" y="407"/>
                </a:lnTo>
                <a:lnTo>
                  <a:pt x="3056" y="438"/>
                </a:lnTo>
                <a:lnTo>
                  <a:pt x="3076" y="454"/>
                </a:lnTo>
                <a:lnTo>
                  <a:pt x="3076" y="485"/>
                </a:lnTo>
                <a:lnTo>
                  <a:pt x="3097" y="516"/>
                </a:lnTo>
                <a:lnTo>
                  <a:pt x="3114" y="532"/>
                </a:lnTo>
                <a:lnTo>
                  <a:pt x="3132" y="563"/>
                </a:lnTo>
                <a:lnTo>
                  <a:pt x="3153" y="594"/>
                </a:lnTo>
                <a:lnTo>
                  <a:pt x="3153" y="625"/>
                </a:lnTo>
                <a:lnTo>
                  <a:pt x="3173" y="656"/>
                </a:lnTo>
                <a:lnTo>
                  <a:pt x="3193" y="688"/>
                </a:lnTo>
                <a:lnTo>
                  <a:pt x="3214" y="719"/>
                </a:lnTo>
                <a:lnTo>
                  <a:pt x="3234" y="750"/>
                </a:lnTo>
                <a:lnTo>
                  <a:pt x="3255" y="781"/>
                </a:lnTo>
                <a:lnTo>
                  <a:pt x="3255" y="814"/>
                </a:lnTo>
                <a:lnTo>
                  <a:pt x="3275" y="845"/>
                </a:lnTo>
                <a:lnTo>
                  <a:pt x="3295" y="876"/>
                </a:lnTo>
                <a:lnTo>
                  <a:pt x="3316" y="908"/>
                </a:lnTo>
                <a:lnTo>
                  <a:pt x="3336" y="939"/>
                </a:lnTo>
                <a:lnTo>
                  <a:pt x="3336" y="985"/>
                </a:lnTo>
                <a:lnTo>
                  <a:pt x="3356" y="1017"/>
                </a:lnTo>
                <a:lnTo>
                  <a:pt x="3375" y="1048"/>
                </a:lnTo>
                <a:lnTo>
                  <a:pt x="3396" y="1079"/>
                </a:lnTo>
                <a:lnTo>
                  <a:pt x="3416" y="1126"/>
                </a:lnTo>
                <a:lnTo>
                  <a:pt x="3416" y="1157"/>
                </a:lnTo>
                <a:lnTo>
                  <a:pt x="3436" y="1205"/>
                </a:lnTo>
                <a:lnTo>
                  <a:pt x="3457" y="1237"/>
                </a:lnTo>
                <a:lnTo>
                  <a:pt x="3477" y="1268"/>
                </a:lnTo>
                <a:lnTo>
                  <a:pt x="3497" y="1314"/>
                </a:lnTo>
                <a:lnTo>
                  <a:pt x="3497" y="1346"/>
                </a:lnTo>
                <a:lnTo>
                  <a:pt x="3518" y="1392"/>
                </a:lnTo>
                <a:lnTo>
                  <a:pt x="3538" y="1424"/>
                </a:lnTo>
                <a:lnTo>
                  <a:pt x="3559" y="1470"/>
                </a:lnTo>
                <a:lnTo>
                  <a:pt x="3579" y="1517"/>
                </a:lnTo>
                <a:lnTo>
                  <a:pt x="3579" y="1548"/>
                </a:lnTo>
                <a:lnTo>
                  <a:pt x="3599" y="1597"/>
                </a:lnTo>
                <a:lnTo>
                  <a:pt x="3618" y="1628"/>
                </a:lnTo>
                <a:lnTo>
                  <a:pt x="3638" y="1675"/>
                </a:lnTo>
                <a:lnTo>
                  <a:pt x="3659" y="1721"/>
                </a:lnTo>
                <a:lnTo>
                  <a:pt x="3659" y="1753"/>
                </a:lnTo>
                <a:lnTo>
                  <a:pt x="3679" y="1799"/>
                </a:lnTo>
                <a:lnTo>
                  <a:pt x="3700" y="1846"/>
                </a:lnTo>
                <a:lnTo>
                  <a:pt x="3720" y="1877"/>
                </a:lnTo>
                <a:lnTo>
                  <a:pt x="3740" y="1924"/>
                </a:lnTo>
                <a:lnTo>
                  <a:pt x="3740" y="1971"/>
                </a:lnTo>
                <a:lnTo>
                  <a:pt x="3761" y="2019"/>
                </a:lnTo>
                <a:lnTo>
                  <a:pt x="3781" y="2050"/>
                </a:lnTo>
                <a:lnTo>
                  <a:pt x="3801" y="2097"/>
                </a:lnTo>
                <a:lnTo>
                  <a:pt x="3822" y="2144"/>
                </a:lnTo>
                <a:lnTo>
                  <a:pt x="3822" y="2175"/>
                </a:lnTo>
                <a:lnTo>
                  <a:pt x="3842" y="2222"/>
                </a:lnTo>
                <a:lnTo>
                  <a:pt x="3861" y="2269"/>
                </a:lnTo>
                <a:lnTo>
                  <a:pt x="3881" y="2315"/>
                </a:lnTo>
                <a:lnTo>
                  <a:pt x="3902" y="2347"/>
                </a:lnTo>
                <a:lnTo>
                  <a:pt x="3902" y="2395"/>
                </a:lnTo>
                <a:lnTo>
                  <a:pt x="3922" y="2442"/>
                </a:lnTo>
                <a:lnTo>
                  <a:pt x="3942" y="2485"/>
                </a:lnTo>
                <a:lnTo>
                  <a:pt x="3963" y="2516"/>
                </a:lnTo>
                <a:lnTo>
                  <a:pt x="3983" y="2563"/>
                </a:lnTo>
                <a:lnTo>
                  <a:pt x="4004" y="2611"/>
                </a:lnTo>
                <a:lnTo>
                  <a:pt x="4004" y="2658"/>
                </a:lnTo>
                <a:lnTo>
                  <a:pt x="4024" y="2689"/>
                </a:lnTo>
                <a:lnTo>
                  <a:pt x="4044" y="2736"/>
                </a:lnTo>
                <a:lnTo>
                  <a:pt x="4065" y="2783"/>
                </a:lnTo>
                <a:lnTo>
                  <a:pt x="4085" y="2814"/>
                </a:lnTo>
                <a:lnTo>
                  <a:pt x="4085" y="2861"/>
                </a:lnTo>
                <a:lnTo>
                  <a:pt x="4104" y="2908"/>
                </a:lnTo>
                <a:lnTo>
                  <a:pt x="4124" y="2939"/>
                </a:lnTo>
                <a:lnTo>
                  <a:pt x="4145" y="2987"/>
                </a:lnTo>
                <a:lnTo>
                  <a:pt x="4165" y="3018"/>
                </a:lnTo>
                <a:lnTo>
                  <a:pt x="4165" y="3065"/>
                </a:lnTo>
                <a:lnTo>
                  <a:pt x="4185" y="3112"/>
                </a:lnTo>
                <a:lnTo>
                  <a:pt x="4206" y="3143"/>
                </a:lnTo>
                <a:lnTo>
                  <a:pt x="4226" y="3190"/>
                </a:lnTo>
                <a:lnTo>
                  <a:pt x="4246" y="3221"/>
                </a:lnTo>
                <a:lnTo>
                  <a:pt x="4246" y="3268"/>
                </a:lnTo>
                <a:lnTo>
                  <a:pt x="4267" y="3299"/>
                </a:lnTo>
                <a:lnTo>
                  <a:pt x="4287" y="3346"/>
                </a:lnTo>
                <a:lnTo>
                  <a:pt x="4308" y="3379"/>
                </a:lnTo>
                <a:lnTo>
                  <a:pt x="4328" y="3410"/>
                </a:lnTo>
                <a:lnTo>
                  <a:pt x="4328" y="3457"/>
                </a:lnTo>
                <a:lnTo>
                  <a:pt x="4347" y="3488"/>
                </a:lnTo>
                <a:lnTo>
                  <a:pt x="4367" y="3519"/>
                </a:lnTo>
                <a:lnTo>
                  <a:pt x="4387" y="3566"/>
                </a:lnTo>
                <a:lnTo>
                  <a:pt x="4408" y="3597"/>
                </a:lnTo>
                <a:lnTo>
                  <a:pt x="4408" y="3628"/>
                </a:lnTo>
                <a:lnTo>
                  <a:pt x="4428" y="3659"/>
                </a:lnTo>
                <a:lnTo>
                  <a:pt x="4449" y="3706"/>
                </a:lnTo>
                <a:lnTo>
                  <a:pt x="4469" y="3737"/>
                </a:lnTo>
                <a:lnTo>
                  <a:pt x="4489" y="3768"/>
                </a:lnTo>
                <a:lnTo>
                  <a:pt x="4489" y="3801"/>
                </a:lnTo>
                <a:lnTo>
                  <a:pt x="4510" y="3832"/>
                </a:lnTo>
                <a:lnTo>
                  <a:pt x="4530" y="3864"/>
                </a:lnTo>
                <a:lnTo>
                  <a:pt x="4551" y="3895"/>
                </a:lnTo>
                <a:lnTo>
                  <a:pt x="4569" y="3926"/>
                </a:lnTo>
                <a:lnTo>
                  <a:pt x="4569" y="3957"/>
                </a:lnTo>
                <a:lnTo>
                  <a:pt x="4590" y="3973"/>
                </a:lnTo>
                <a:lnTo>
                  <a:pt x="4610" y="4004"/>
                </a:lnTo>
                <a:lnTo>
                  <a:pt x="4630" y="4035"/>
                </a:lnTo>
                <a:lnTo>
                  <a:pt x="4651" y="4066"/>
                </a:lnTo>
                <a:lnTo>
                  <a:pt x="4651" y="4082"/>
                </a:lnTo>
                <a:lnTo>
                  <a:pt x="4671" y="4113"/>
                </a:lnTo>
                <a:lnTo>
                  <a:pt x="4691" y="4144"/>
                </a:lnTo>
                <a:lnTo>
                  <a:pt x="4712" y="4160"/>
                </a:lnTo>
                <a:lnTo>
                  <a:pt x="4732" y="4193"/>
                </a:lnTo>
                <a:lnTo>
                  <a:pt x="4753" y="4208"/>
                </a:lnTo>
                <a:lnTo>
                  <a:pt x="4753" y="4239"/>
                </a:lnTo>
                <a:lnTo>
                  <a:pt x="4773" y="4255"/>
                </a:lnTo>
                <a:lnTo>
                  <a:pt x="4793" y="4270"/>
                </a:lnTo>
                <a:lnTo>
                  <a:pt x="4812" y="4302"/>
                </a:lnTo>
                <a:lnTo>
                  <a:pt x="4832" y="4317"/>
                </a:lnTo>
                <a:lnTo>
                  <a:pt x="4832" y="4333"/>
                </a:lnTo>
                <a:lnTo>
                  <a:pt x="4853" y="4348"/>
                </a:lnTo>
                <a:lnTo>
                  <a:pt x="4873" y="4364"/>
                </a:lnTo>
                <a:lnTo>
                  <a:pt x="4894" y="4395"/>
                </a:lnTo>
                <a:lnTo>
                  <a:pt x="4914" y="4411"/>
                </a:lnTo>
                <a:lnTo>
                  <a:pt x="4914" y="4426"/>
                </a:lnTo>
                <a:lnTo>
                  <a:pt x="4934" y="4426"/>
                </a:lnTo>
                <a:lnTo>
                  <a:pt x="4955" y="4442"/>
                </a:lnTo>
                <a:lnTo>
                  <a:pt x="4975" y="4457"/>
                </a:lnTo>
                <a:lnTo>
                  <a:pt x="4996" y="4473"/>
                </a:lnTo>
                <a:lnTo>
                  <a:pt x="4996" y="4489"/>
                </a:lnTo>
                <a:lnTo>
                  <a:pt x="5016" y="4489"/>
                </a:lnTo>
                <a:lnTo>
                  <a:pt x="5036" y="4504"/>
                </a:lnTo>
                <a:lnTo>
                  <a:pt x="5055" y="4520"/>
                </a:lnTo>
                <a:lnTo>
                  <a:pt x="5075" y="4520"/>
                </a:lnTo>
                <a:lnTo>
                  <a:pt x="5075" y="4535"/>
                </a:lnTo>
                <a:lnTo>
                  <a:pt x="5096" y="4535"/>
                </a:lnTo>
                <a:lnTo>
                  <a:pt x="5116" y="4535"/>
                </a:lnTo>
                <a:lnTo>
                  <a:pt x="5136" y="4551"/>
                </a:lnTo>
                <a:lnTo>
                  <a:pt x="5157" y="4551"/>
                </a:lnTo>
                <a:lnTo>
                  <a:pt x="5177" y="4551"/>
                </a:lnTo>
                <a:lnTo>
                  <a:pt x="5198" y="4551"/>
                </a:lnTo>
                <a:lnTo>
                  <a:pt x="5218" y="4568"/>
                </a:lnTo>
                <a:lnTo>
                  <a:pt x="5238" y="4568"/>
                </a:lnTo>
                <a:lnTo>
                  <a:pt x="5259" y="4551"/>
                </a:lnTo>
                <a:lnTo>
                  <a:pt x="5279" y="4551"/>
                </a:lnTo>
                <a:lnTo>
                  <a:pt x="5298" y="4551"/>
                </a:lnTo>
                <a:lnTo>
                  <a:pt x="5318" y="4551"/>
                </a:lnTo>
                <a:lnTo>
                  <a:pt x="5339" y="4535"/>
                </a:lnTo>
                <a:lnTo>
                  <a:pt x="5359" y="4535"/>
                </a:lnTo>
                <a:lnTo>
                  <a:pt x="5379" y="4520"/>
                </a:lnTo>
                <a:lnTo>
                  <a:pt x="5400" y="4520"/>
                </a:lnTo>
                <a:lnTo>
                  <a:pt x="5400" y="4504"/>
                </a:lnTo>
                <a:lnTo>
                  <a:pt x="5420" y="4504"/>
                </a:lnTo>
                <a:lnTo>
                  <a:pt x="5441" y="4489"/>
                </a:lnTo>
                <a:lnTo>
                  <a:pt x="5461" y="4489"/>
                </a:lnTo>
                <a:lnTo>
                  <a:pt x="5481" y="4473"/>
                </a:lnTo>
                <a:lnTo>
                  <a:pt x="5481" y="4457"/>
                </a:lnTo>
                <a:lnTo>
                  <a:pt x="5502" y="4442"/>
                </a:lnTo>
                <a:lnTo>
                  <a:pt x="5522" y="4426"/>
                </a:lnTo>
                <a:lnTo>
                  <a:pt x="5541" y="4426"/>
                </a:lnTo>
                <a:lnTo>
                  <a:pt x="5561" y="4411"/>
                </a:lnTo>
                <a:lnTo>
                  <a:pt x="5582" y="4395"/>
                </a:lnTo>
                <a:lnTo>
                  <a:pt x="5582" y="4380"/>
                </a:lnTo>
                <a:lnTo>
                  <a:pt x="5602" y="4348"/>
                </a:lnTo>
                <a:lnTo>
                  <a:pt x="5622" y="4333"/>
                </a:lnTo>
                <a:lnTo>
                  <a:pt x="5643" y="4317"/>
                </a:lnTo>
                <a:lnTo>
                  <a:pt x="5663" y="4302"/>
                </a:lnTo>
                <a:lnTo>
                  <a:pt x="5663" y="4286"/>
                </a:lnTo>
                <a:lnTo>
                  <a:pt x="5683" y="4255"/>
                </a:lnTo>
                <a:lnTo>
                  <a:pt x="5704" y="4239"/>
                </a:lnTo>
                <a:lnTo>
                  <a:pt x="5724" y="4224"/>
                </a:lnTo>
                <a:lnTo>
                  <a:pt x="5745" y="4193"/>
                </a:lnTo>
                <a:lnTo>
                  <a:pt x="5745" y="4177"/>
                </a:lnTo>
                <a:lnTo>
                  <a:pt x="5765" y="4144"/>
                </a:lnTo>
                <a:lnTo>
                  <a:pt x="5784" y="4128"/>
                </a:lnTo>
                <a:lnTo>
                  <a:pt x="5804" y="4097"/>
                </a:lnTo>
                <a:lnTo>
                  <a:pt x="5824" y="4066"/>
                </a:lnTo>
                <a:lnTo>
                  <a:pt x="5824" y="4051"/>
                </a:lnTo>
                <a:lnTo>
                  <a:pt x="5845" y="4019"/>
                </a:lnTo>
                <a:lnTo>
                  <a:pt x="5865" y="3988"/>
                </a:lnTo>
                <a:lnTo>
                  <a:pt x="5886" y="3973"/>
                </a:lnTo>
                <a:lnTo>
                  <a:pt x="5906" y="3941"/>
                </a:lnTo>
                <a:lnTo>
                  <a:pt x="5906" y="3910"/>
                </a:lnTo>
                <a:lnTo>
                  <a:pt x="5926" y="3879"/>
                </a:lnTo>
                <a:lnTo>
                  <a:pt x="5947" y="3848"/>
                </a:lnTo>
                <a:lnTo>
                  <a:pt x="5967" y="3817"/>
                </a:lnTo>
                <a:lnTo>
                  <a:pt x="5987" y="3786"/>
                </a:lnTo>
                <a:lnTo>
                  <a:pt x="5987" y="3753"/>
                </a:lnTo>
                <a:lnTo>
                  <a:pt x="6008" y="3722"/>
                </a:lnTo>
                <a:lnTo>
                  <a:pt x="6027" y="3690"/>
                </a:lnTo>
                <a:lnTo>
                  <a:pt x="6047" y="3659"/>
                </a:lnTo>
                <a:lnTo>
                  <a:pt x="6067" y="3628"/>
                </a:lnTo>
                <a:lnTo>
                  <a:pt x="6067" y="3597"/>
                </a:lnTo>
                <a:lnTo>
                  <a:pt x="6088" y="3566"/>
                </a:lnTo>
                <a:lnTo>
                  <a:pt x="6108" y="3534"/>
                </a:lnTo>
                <a:lnTo>
                  <a:pt x="6128" y="3503"/>
                </a:lnTo>
                <a:lnTo>
                  <a:pt x="6149" y="3457"/>
                </a:lnTo>
                <a:lnTo>
                  <a:pt x="6149" y="3425"/>
                </a:lnTo>
                <a:lnTo>
                  <a:pt x="6169" y="3394"/>
                </a:lnTo>
                <a:lnTo>
                  <a:pt x="6190" y="3361"/>
                </a:lnTo>
                <a:lnTo>
                  <a:pt x="6210" y="3315"/>
                </a:lnTo>
                <a:lnTo>
                  <a:pt x="6230" y="3283"/>
                </a:lnTo>
                <a:lnTo>
                  <a:pt x="6230" y="3252"/>
                </a:lnTo>
                <a:lnTo>
                  <a:pt x="6251" y="3205"/>
                </a:lnTo>
                <a:lnTo>
                  <a:pt x="6269" y="3174"/>
                </a:lnTo>
                <a:lnTo>
                  <a:pt x="6290" y="3143"/>
                </a:lnTo>
                <a:lnTo>
                  <a:pt x="6310" y="3096"/>
                </a:lnTo>
                <a:lnTo>
                  <a:pt x="6331" y="3065"/>
                </a:lnTo>
                <a:lnTo>
                  <a:pt x="6331" y="3034"/>
                </a:lnTo>
                <a:lnTo>
                  <a:pt x="6351" y="2987"/>
                </a:lnTo>
                <a:lnTo>
                  <a:pt x="6371" y="2954"/>
                </a:lnTo>
                <a:lnTo>
                  <a:pt x="6392" y="2908"/>
                </a:lnTo>
                <a:lnTo>
                  <a:pt x="6412" y="2876"/>
                </a:lnTo>
                <a:lnTo>
                  <a:pt x="6412" y="2830"/>
                </a:lnTo>
                <a:lnTo>
                  <a:pt x="6432" y="2799"/>
                </a:lnTo>
                <a:lnTo>
                  <a:pt x="6453" y="2767"/>
                </a:lnTo>
                <a:lnTo>
                  <a:pt x="6473" y="2721"/>
                </a:lnTo>
                <a:lnTo>
                  <a:pt x="6494" y="2689"/>
                </a:lnTo>
              </a:path>
            </a:pathLst>
          </a:custGeom>
          <a:noFill/>
          <a:ln w="28575" cmpd="sng">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251" name="Rectangle 99">
            <a:extLst>
              <a:ext uri="{FF2B5EF4-FFF2-40B4-BE49-F238E27FC236}">
                <a16:creationId xmlns:a16="http://schemas.microsoft.com/office/drawing/2014/main" id="{8741CB7D-AB21-A148-6E43-AF5510AEC033}"/>
              </a:ext>
            </a:extLst>
          </p:cNvPr>
          <p:cNvSpPr>
            <a:spLocks noChangeArrowheads="1"/>
          </p:cNvSpPr>
          <p:nvPr/>
        </p:nvSpPr>
        <p:spPr bwMode="auto">
          <a:xfrm>
            <a:off x="6850063" y="1565275"/>
            <a:ext cx="18351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FFFF66"/>
                </a:solidFill>
                <a:effectLst>
                  <a:outerShdw blurRad="38100" dist="38100" dir="2700000" algn="tl">
                    <a:srgbClr val="000000"/>
                  </a:outerShdw>
                </a:effectLst>
                <a:latin typeface="Bookman Old Style" panose="02050604050505020204" pitchFamily="18" charset="0"/>
              </a:rPr>
              <a:t>Asymmetrical</a:t>
            </a:r>
          </a:p>
        </p:txBody>
      </p:sp>
      <p:sp>
        <p:nvSpPr>
          <p:cNvPr id="49252" name="Rectangle 100">
            <a:extLst>
              <a:ext uri="{FF2B5EF4-FFF2-40B4-BE49-F238E27FC236}">
                <a16:creationId xmlns:a16="http://schemas.microsoft.com/office/drawing/2014/main" id="{53E34E43-702D-9CD6-B52E-B2AC8DCF0DA5}"/>
              </a:ext>
            </a:extLst>
          </p:cNvPr>
          <p:cNvSpPr>
            <a:spLocks noChangeArrowheads="1"/>
          </p:cNvSpPr>
          <p:nvPr/>
        </p:nvSpPr>
        <p:spPr bwMode="auto">
          <a:xfrm>
            <a:off x="6850064" y="1776414"/>
            <a:ext cx="275556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FFFF66"/>
                </a:solidFill>
                <a:effectLst>
                  <a:outerShdw blurRad="38100" dist="38100" dir="2700000" algn="tl">
                    <a:srgbClr val="000000"/>
                  </a:outerShdw>
                </a:effectLst>
                <a:latin typeface="Bookman Old Style" panose="02050604050505020204" pitchFamily="18" charset="0"/>
              </a:rPr>
              <a:t>Available Current [A]</a:t>
            </a:r>
          </a:p>
        </p:txBody>
      </p:sp>
      <p:sp>
        <p:nvSpPr>
          <p:cNvPr id="49253" name="Rectangle 101">
            <a:extLst>
              <a:ext uri="{FF2B5EF4-FFF2-40B4-BE49-F238E27FC236}">
                <a16:creationId xmlns:a16="http://schemas.microsoft.com/office/drawing/2014/main" id="{6C8A22FC-F776-FC2A-DFB9-230ECAE06E8B}"/>
              </a:ext>
            </a:extLst>
          </p:cNvPr>
          <p:cNvSpPr>
            <a:spLocks noChangeArrowheads="1"/>
          </p:cNvSpPr>
          <p:nvPr/>
        </p:nvSpPr>
        <p:spPr bwMode="auto">
          <a:xfrm>
            <a:off x="4953000" y="2438400"/>
            <a:ext cx="1614488"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r>
              <a:rPr lang="en-US" altLang="en-US" sz="2000" b="1">
                <a:solidFill>
                  <a:srgbClr val="FFFF66"/>
                </a:solidFill>
                <a:effectLst>
                  <a:outerShdw blurRad="38100" dist="38100" dir="2700000" algn="tl">
                    <a:srgbClr val="000000"/>
                  </a:outerShdw>
                </a:effectLst>
                <a:latin typeface="Bookman Old Style" panose="02050604050505020204" pitchFamily="18" charset="0"/>
              </a:rPr>
              <a:t>CLF</a:t>
            </a:r>
          </a:p>
          <a:p>
            <a:pPr eaLnBrk="0" fontAlgn="base" hangingPunct="0">
              <a:spcBef>
                <a:spcPct val="0"/>
              </a:spcBef>
              <a:spcAft>
                <a:spcPct val="0"/>
              </a:spcAft>
            </a:pPr>
            <a:r>
              <a:rPr lang="en-US" altLang="en-US" sz="2000" b="1">
                <a:solidFill>
                  <a:srgbClr val="FFFF66"/>
                </a:solidFill>
                <a:effectLst>
                  <a:outerShdw blurRad="38100" dist="38100" dir="2700000" algn="tl">
                    <a:srgbClr val="000000"/>
                  </a:outerShdw>
                </a:effectLst>
                <a:latin typeface="Bookman Old Style" panose="02050604050505020204" pitchFamily="18" charset="0"/>
              </a:rPr>
              <a:t>Let-thru Current</a:t>
            </a:r>
          </a:p>
        </p:txBody>
      </p:sp>
      <p:sp>
        <p:nvSpPr>
          <p:cNvPr id="49254" name="Rectangle 102">
            <a:extLst>
              <a:ext uri="{FF2B5EF4-FFF2-40B4-BE49-F238E27FC236}">
                <a16:creationId xmlns:a16="http://schemas.microsoft.com/office/drawing/2014/main" id="{EBE2E65F-1239-624B-F5FC-6F3ED937B3AA}"/>
              </a:ext>
            </a:extLst>
          </p:cNvPr>
          <p:cNvSpPr>
            <a:spLocks noChangeArrowheads="1"/>
          </p:cNvSpPr>
          <p:nvPr/>
        </p:nvSpPr>
        <p:spPr bwMode="auto">
          <a:xfrm>
            <a:off x="5473700" y="5194300"/>
            <a:ext cx="768350"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255" name="Rectangle 103">
            <a:extLst>
              <a:ext uri="{FF2B5EF4-FFF2-40B4-BE49-F238E27FC236}">
                <a16:creationId xmlns:a16="http://schemas.microsoft.com/office/drawing/2014/main" id="{7A702CA6-53FE-3CA1-AF36-FC3A9186824F}"/>
              </a:ext>
            </a:extLst>
          </p:cNvPr>
          <p:cNvSpPr>
            <a:spLocks noChangeArrowheads="1"/>
          </p:cNvSpPr>
          <p:nvPr/>
        </p:nvSpPr>
        <p:spPr bwMode="auto">
          <a:xfrm>
            <a:off x="5551489" y="5245100"/>
            <a:ext cx="735779"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b="1">
                <a:solidFill>
                  <a:srgbClr val="FFFF66"/>
                </a:solidFill>
                <a:effectLst>
                  <a:outerShdw blurRad="38100" dist="38100" dir="2700000" algn="tl">
                    <a:srgbClr val="000000"/>
                  </a:outerShdw>
                </a:effectLst>
                <a:latin typeface="Bookman Old Style" panose="02050604050505020204" pitchFamily="18" charset="0"/>
              </a:rPr>
              <a:t>Time [s]</a:t>
            </a: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p:txBody>
      </p:sp>
      <p:sp>
        <p:nvSpPr>
          <p:cNvPr id="49256" name="Line 104">
            <a:extLst>
              <a:ext uri="{FF2B5EF4-FFF2-40B4-BE49-F238E27FC236}">
                <a16:creationId xmlns:a16="http://schemas.microsoft.com/office/drawing/2014/main" id="{2FC516AC-E914-A629-AA9A-33CEDDF847F3}"/>
              </a:ext>
            </a:extLst>
          </p:cNvPr>
          <p:cNvSpPr>
            <a:spLocks noChangeShapeType="1"/>
          </p:cNvSpPr>
          <p:nvPr/>
        </p:nvSpPr>
        <p:spPr bwMode="auto">
          <a:xfrm>
            <a:off x="4600575" y="2741614"/>
            <a:ext cx="1588" cy="1589087"/>
          </a:xfrm>
          <a:prstGeom prst="line">
            <a:avLst/>
          </a:prstGeom>
          <a:noFill/>
          <a:ln w="28575">
            <a:solidFill>
              <a:srgbClr val="FFCCFF"/>
            </a:solidFill>
            <a:prstDash val="sysDot"/>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257" name="Line 105">
            <a:extLst>
              <a:ext uri="{FF2B5EF4-FFF2-40B4-BE49-F238E27FC236}">
                <a16:creationId xmlns:a16="http://schemas.microsoft.com/office/drawing/2014/main" id="{9FE5D04F-F4EB-776C-4A6E-DE2D50004210}"/>
              </a:ext>
            </a:extLst>
          </p:cNvPr>
          <p:cNvSpPr>
            <a:spLocks noChangeShapeType="1"/>
          </p:cNvSpPr>
          <p:nvPr/>
        </p:nvSpPr>
        <p:spPr bwMode="auto">
          <a:xfrm>
            <a:off x="3700464" y="3833814"/>
            <a:ext cx="1587" cy="496887"/>
          </a:xfrm>
          <a:prstGeom prst="line">
            <a:avLst/>
          </a:prstGeom>
          <a:noFill/>
          <a:ln w="28575">
            <a:solidFill>
              <a:srgbClr val="FFCCFF"/>
            </a:solidFill>
            <a:prstDash val="sysDot"/>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258" name="Line 106">
            <a:extLst>
              <a:ext uri="{FF2B5EF4-FFF2-40B4-BE49-F238E27FC236}">
                <a16:creationId xmlns:a16="http://schemas.microsoft.com/office/drawing/2014/main" id="{12D70B3C-50D3-42BB-8EAC-A90666B72F91}"/>
              </a:ext>
            </a:extLst>
          </p:cNvPr>
          <p:cNvSpPr>
            <a:spLocks noChangeShapeType="1"/>
          </p:cNvSpPr>
          <p:nvPr/>
        </p:nvSpPr>
        <p:spPr bwMode="auto">
          <a:xfrm>
            <a:off x="5756275" y="3833814"/>
            <a:ext cx="1588" cy="496887"/>
          </a:xfrm>
          <a:prstGeom prst="line">
            <a:avLst/>
          </a:prstGeom>
          <a:noFill/>
          <a:ln w="28575">
            <a:solidFill>
              <a:srgbClr val="FFCCFF"/>
            </a:solidFill>
            <a:prstDash val="sysDot"/>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grpSp>
        <p:nvGrpSpPr>
          <p:cNvPr id="49259" name="Group 107">
            <a:extLst>
              <a:ext uri="{FF2B5EF4-FFF2-40B4-BE49-F238E27FC236}">
                <a16:creationId xmlns:a16="http://schemas.microsoft.com/office/drawing/2014/main" id="{6332961F-4B91-23C6-68EF-92DEB967517E}"/>
              </a:ext>
            </a:extLst>
          </p:cNvPr>
          <p:cNvGrpSpPr>
            <a:grpSpLocks/>
          </p:cNvGrpSpPr>
          <p:nvPr/>
        </p:nvGrpSpPr>
        <p:grpSpPr bwMode="auto">
          <a:xfrm>
            <a:off x="3700463" y="4284663"/>
            <a:ext cx="900112" cy="93662"/>
            <a:chOff x="1371" y="2699"/>
            <a:chExt cx="567" cy="59"/>
          </a:xfrm>
        </p:grpSpPr>
        <p:sp>
          <p:nvSpPr>
            <p:cNvPr id="49260" name="Line 108">
              <a:extLst>
                <a:ext uri="{FF2B5EF4-FFF2-40B4-BE49-F238E27FC236}">
                  <a16:creationId xmlns:a16="http://schemas.microsoft.com/office/drawing/2014/main" id="{C4E0A09C-F272-9447-C697-7AB973D33BDA}"/>
                </a:ext>
              </a:extLst>
            </p:cNvPr>
            <p:cNvSpPr>
              <a:spLocks noChangeShapeType="1"/>
            </p:cNvSpPr>
            <p:nvPr/>
          </p:nvSpPr>
          <p:spPr bwMode="auto">
            <a:xfrm>
              <a:off x="1427" y="2728"/>
              <a:ext cx="455" cy="1"/>
            </a:xfrm>
            <a:prstGeom prst="line">
              <a:avLst/>
            </a:prstGeom>
            <a:noFill/>
            <a:ln w="11113">
              <a:solidFill>
                <a:srgbClr val="FFCCFF"/>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261" name="Freeform 109">
              <a:extLst>
                <a:ext uri="{FF2B5EF4-FFF2-40B4-BE49-F238E27FC236}">
                  <a16:creationId xmlns:a16="http://schemas.microsoft.com/office/drawing/2014/main" id="{C073A480-CFA9-88A2-0A79-798F089FA242}"/>
                </a:ext>
              </a:extLst>
            </p:cNvPr>
            <p:cNvSpPr>
              <a:spLocks/>
            </p:cNvSpPr>
            <p:nvPr/>
          </p:nvSpPr>
          <p:spPr bwMode="auto">
            <a:xfrm>
              <a:off x="1371" y="2699"/>
              <a:ext cx="84" cy="58"/>
            </a:xfrm>
            <a:custGeom>
              <a:avLst/>
              <a:gdLst>
                <a:gd name="T0" fmla="*/ 168 w 168"/>
                <a:gd name="T1" fmla="*/ 0 h 116"/>
                <a:gd name="T2" fmla="*/ 0 w 168"/>
                <a:gd name="T3" fmla="*/ 59 h 116"/>
                <a:gd name="T4" fmla="*/ 168 w 168"/>
                <a:gd name="T5" fmla="*/ 116 h 116"/>
                <a:gd name="T6" fmla="*/ 115 w 168"/>
                <a:gd name="T7" fmla="*/ 59 h 116"/>
                <a:gd name="T8" fmla="*/ 168 w 168"/>
                <a:gd name="T9" fmla="*/ 0 h 116"/>
              </a:gdLst>
              <a:ahLst/>
              <a:cxnLst>
                <a:cxn ang="0">
                  <a:pos x="T0" y="T1"/>
                </a:cxn>
                <a:cxn ang="0">
                  <a:pos x="T2" y="T3"/>
                </a:cxn>
                <a:cxn ang="0">
                  <a:pos x="T4" y="T5"/>
                </a:cxn>
                <a:cxn ang="0">
                  <a:pos x="T6" y="T7"/>
                </a:cxn>
                <a:cxn ang="0">
                  <a:pos x="T8" y="T9"/>
                </a:cxn>
              </a:cxnLst>
              <a:rect l="0" t="0" r="r" b="b"/>
              <a:pathLst>
                <a:path w="168" h="116">
                  <a:moveTo>
                    <a:pt x="168" y="0"/>
                  </a:moveTo>
                  <a:lnTo>
                    <a:pt x="0" y="59"/>
                  </a:lnTo>
                  <a:lnTo>
                    <a:pt x="168" y="116"/>
                  </a:lnTo>
                  <a:lnTo>
                    <a:pt x="115" y="59"/>
                  </a:lnTo>
                  <a:lnTo>
                    <a:pt x="168" y="0"/>
                  </a:lnTo>
                  <a:close/>
                </a:path>
              </a:pathLst>
            </a:custGeom>
            <a:solidFill>
              <a:schemeClr val="tx1"/>
            </a:solidFill>
            <a:ln w="9525">
              <a:solidFill>
                <a:srgbClr val="FFCCFF"/>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262" name="Freeform 110">
              <a:extLst>
                <a:ext uri="{FF2B5EF4-FFF2-40B4-BE49-F238E27FC236}">
                  <a16:creationId xmlns:a16="http://schemas.microsoft.com/office/drawing/2014/main" id="{26873FCE-C5E4-D56A-77CD-5E980D3F5AE3}"/>
                </a:ext>
              </a:extLst>
            </p:cNvPr>
            <p:cNvSpPr>
              <a:spLocks/>
            </p:cNvSpPr>
            <p:nvPr/>
          </p:nvSpPr>
          <p:spPr bwMode="auto">
            <a:xfrm>
              <a:off x="1854" y="2700"/>
              <a:ext cx="84" cy="58"/>
            </a:xfrm>
            <a:custGeom>
              <a:avLst/>
              <a:gdLst>
                <a:gd name="T0" fmla="*/ 0 w 168"/>
                <a:gd name="T1" fmla="*/ 116 h 116"/>
                <a:gd name="T2" fmla="*/ 168 w 168"/>
                <a:gd name="T3" fmla="*/ 57 h 116"/>
                <a:gd name="T4" fmla="*/ 0 w 168"/>
                <a:gd name="T5" fmla="*/ 0 h 116"/>
                <a:gd name="T6" fmla="*/ 53 w 168"/>
                <a:gd name="T7" fmla="*/ 57 h 116"/>
                <a:gd name="T8" fmla="*/ 0 w 168"/>
                <a:gd name="T9" fmla="*/ 116 h 116"/>
              </a:gdLst>
              <a:ahLst/>
              <a:cxnLst>
                <a:cxn ang="0">
                  <a:pos x="T0" y="T1"/>
                </a:cxn>
                <a:cxn ang="0">
                  <a:pos x="T2" y="T3"/>
                </a:cxn>
                <a:cxn ang="0">
                  <a:pos x="T4" y="T5"/>
                </a:cxn>
                <a:cxn ang="0">
                  <a:pos x="T6" y="T7"/>
                </a:cxn>
                <a:cxn ang="0">
                  <a:pos x="T8" y="T9"/>
                </a:cxn>
              </a:cxnLst>
              <a:rect l="0" t="0" r="r" b="b"/>
              <a:pathLst>
                <a:path w="168" h="116">
                  <a:moveTo>
                    <a:pt x="0" y="116"/>
                  </a:moveTo>
                  <a:lnTo>
                    <a:pt x="168" y="57"/>
                  </a:lnTo>
                  <a:lnTo>
                    <a:pt x="0" y="0"/>
                  </a:lnTo>
                  <a:lnTo>
                    <a:pt x="53" y="57"/>
                  </a:lnTo>
                  <a:lnTo>
                    <a:pt x="0" y="116"/>
                  </a:lnTo>
                  <a:close/>
                </a:path>
              </a:pathLst>
            </a:custGeom>
            <a:solidFill>
              <a:schemeClr val="tx1"/>
            </a:solidFill>
            <a:ln w="9525">
              <a:solidFill>
                <a:srgbClr val="FFCCFF"/>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grpSp>
      <p:grpSp>
        <p:nvGrpSpPr>
          <p:cNvPr id="49263" name="Group 111">
            <a:extLst>
              <a:ext uri="{FF2B5EF4-FFF2-40B4-BE49-F238E27FC236}">
                <a16:creationId xmlns:a16="http://schemas.microsoft.com/office/drawing/2014/main" id="{3D34AF1E-407B-CEB5-0238-4E33835671CC}"/>
              </a:ext>
            </a:extLst>
          </p:cNvPr>
          <p:cNvGrpSpPr>
            <a:grpSpLocks/>
          </p:cNvGrpSpPr>
          <p:nvPr/>
        </p:nvGrpSpPr>
        <p:grpSpPr bwMode="auto">
          <a:xfrm>
            <a:off x="4600575" y="4284663"/>
            <a:ext cx="1155700" cy="93662"/>
            <a:chOff x="1938" y="2699"/>
            <a:chExt cx="728" cy="59"/>
          </a:xfrm>
        </p:grpSpPr>
        <p:sp>
          <p:nvSpPr>
            <p:cNvPr id="49264" name="Line 112">
              <a:extLst>
                <a:ext uri="{FF2B5EF4-FFF2-40B4-BE49-F238E27FC236}">
                  <a16:creationId xmlns:a16="http://schemas.microsoft.com/office/drawing/2014/main" id="{9BF2A2B1-443E-629D-B21A-1B1A92B7918B}"/>
                </a:ext>
              </a:extLst>
            </p:cNvPr>
            <p:cNvSpPr>
              <a:spLocks noChangeShapeType="1"/>
            </p:cNvSpPr>
            <p:nvPr/>
          </p:nvSpPr>
          <p:spPr bwMode="auto">
            <a:xfrm>
              <a:off x="1994" y="2728"/>
              <a:ext cx="616" cy="1"/>
            </a:xfrm>
            <a:prstGeom prst="line">
              <a:avLst/>
            </a:prstGeom>
            <a:noFill/>
            <a:ln w="11113">
              <a:solidFill>
                <a:srgbClr val="FFCCFF"/>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265" name="Freeform 113">
              <a:extLst>
                <a:ext uri="{FF2B5EF4-FFF2-40B4-BE49-F238E27FC236}">
                  <a16:creationId xmlns:a16="http://schemas.microsoft.com/office/drawing/2014/main" id="{5FC7C763-B8B1-E7D4-BA3E-963BF171ACBE}"/>
                </a:ext>
              </a:extLst>
            </p:cNvPr>
            <p:cNvSpPr>
              <a:spLocks/>
            </p:cNvSpPr>
            <p:nvPr/>
          </p:nvSpPr>
          <p:spPr bwMode="auto">
            <a:xfrm>
              <a:off x="1938" y="2699"/>
              <a:ext cx="84" cy="58"/>
            </a:xfrm>
            <a:custGeom>
              <a:avLst/>
              <a:gdLst>
                <a:gd name="T0" fmla="*/ 168 w 168"/>
                <a:gd name="T1" fmla="*/ 0 h 116"/>
                <a:gd name="T2" fmla="*/ 0 w 168"/>
                <a:gd name="T3" fmla="*/ 59 h 116"/>
                <a:gd name="T4" fmla="*/ 168 w 168"/>
                <a:gd name="T5" fmla="*/ 116 h 116"/>
                <a:gd name="T6" fmla="*/ 116 w 168"/>
                <a:gd name="T7" fmla="*/ 59 h 116"/>
                <a:gd name="T8" fmla="*/ 168 w 168"/>
                <a:gd name="T9" fmla="*/ 0 h 116"/>
              </a:gdLst>
              <a:ahLst/>
              <a:cxnLst>
                <a:cxn ang="0">
                  <a:pos x="T0" y="T1"/>
                </a:cxn>
                <a:cxn ang="0">
                  <a:pos x="T2" y="T3"/>
                </a:cxn>
                <a:cxn ang="0">
                  <a:pos x="T4" y="T5"/>
                </a:cxn>
                <a:cxn ang="0">
                  <a:pos x="T6" y="T7"/>
                </a:cxn>
                <a:cxn ang="0">
                  <a:pos x="T8" y="T9"/>
                </a:cxn>
              </a:cxnLst>
              <a:rect l="0" t="0" r="r" b="b"/>
              <a:pathLst>
                <a:path w="168" h="116">
                  <a:moveTo>
                    <a:pt x="168" y="0"/>
                  </a:moveTo>
                  <a:lnTo>
                    <a:pt x="0" y="59"/>
                  </a:lnTo>
                  <a:lnTo>
                    <a:pt x="168" y="116"/>
                  </a:lnTo>
                  <a:lnTo>
                    <a:pt x="116" y="59"/>
                  </a:lnTo>
                  <a:lnTo>
                    <a:pt x="168" y="0"/>
                  </a:lnTo>
                  <a:close/>
                </a:path>
              </a:pathLst>
            </a:custGeom>
            <a:solidFill>
              <a:schemeClr val="tx1"/>
            </a:solidFill>
            <a:ln w="9525">
              <a:solidFill>
                <a:srgbClr val="FFCCFF"/>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266" name="Freeform 114">
              <a:extLst>
                <a:ext uri="{FF2B5EF4-FFF2-40B4-BE49-F238E27FC236}">
                  <a16:creationId xmlns:a16="http://schemas.microsoft.com/office/drawing/2014/main" id="{27B3BAC2-3F4E-9076-549B-153C40276511}"/>
                </a:ext>
              </a:extLst>
            </p:cNvPr>
            <p:cNvSpPr>
              <a:spLocks/>
            </p:cNvSpPr>
            <p:nvPr/>
          </p:nvSpPr>
          <p:spPr bwMode="auto">
            <a:xfrm>
              <a:off x="2582" y="2700"/>
              <a:ext cx="84" cy="58"/>
            </a:xfrm>
            <a:custGeom>
              <a:avLst/>
              <a:gdLst>
                <a:gd name="T0" fmla="*/ 0 w 168"/>
                <a:gd name="T1" fmla="*/ 116 h 116"/>
                <a:gd name="T2" fmla="*/ 168 w 168"/>
                <a:gd name="T3" fmla="*/ 57 h 116"/>
                <a:gd name="T4" fmla="*/ 0 w 168"/>
                <a:gd name="T5" fmla="*/ 0 h 116"/>
                <a:gd name="T6" fmla="*/ 52 w 168"/>
                <a:gd name="T7" fmla="*/ 57 h 116"/>
                <a:gd name="T8" fmla="*/ 0 w 168"/>
                <a:gd name="T9" fmla="*/ 116 h 116"/>
              </a:gdLst>
              <a:ahLst/>
              <a:cxnLst>
                <a:cxn ang="0">
                  <a:pos x="T0" y="T1"/>
                </a:cxn>
                <a:cxn ang="0">
                  <a:pos x="T2" y="T3"/>
                </a:cxn>
                <a:cxn ang="0">
                  <a:pos x="T4" y="T5"/>
                </a:cxn>
                <a:cxn ang="0">
                  <a:pos x="T6" y="T7"/>
                </a:cxn>
                <a:cxn ang="0">
                  <a:pos x="T8" y="T9"/>
                </a:cxn>
              </a:cxnLst>
              <a:rect l="0" t="0" r="r" b="b"/>
              <a:pathLst>
                <a:path w="168" h="116">
                  <a:moveTo>
                    <a:pt x="0" y="116"/>
                  </a:moveTo>
                  <a:lnTo>
                    <a:pt x="168" y="57"/>
                  </a:lnTo>
                  <a:lnTo>
                    <a:pt x="0" y="0"/>
                  </a:lnTo>
                  <a:lnTo>
                    <a:pt x="52" y="57"/>
                  </a:lnTo>
                  <a:lnTo>
                    <a:pt x="0" y="116"/>
                  </a:lnTo>
                  <a:close/>
                </a:path>
              </a:pathLst>
            </a:custGeom>
            <a:solidFill>
              <a:schemeClr val="tx1"/>
            </a:solidFill>
            <a:ln w="9525">
              <a:solidFill>
                <a:srgbClr val="FFCCFF"/>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grpSp>
      <p:sp>
        <p:nvSpPr>
          <p:cNvPr id="49267" name="Rectangle 115">
            <a:extLst>
              <a:ext uri="{FF2B5EF4-FFF2-40B4-BE49-F238E27FC236}">
                <a16:creationId xmlns:a16="http://schemas.microsoft.com/office/drawing/2014/main" id="{50988CA6-F7E5-017B-6974-2941FFA5713D}"/>
              </a:ext>
            </a:extLst>
          </p:cNvPr>
          <p:cNvSpPr>
            <a:spLocks noChangeArrowheads="1"/>
          </p:cNvSpPr>
          <p:nvPr/>
        </p:nvSpPr>
        <p:spPr bwMode="auto">
          <a:xfrm>
            <a:off x="3544889" y="4391025"/>
            <a:ext cx="244475"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49268" name="Rectangle 116">
            <a:extLst>
              <a:ext uri="{FF2B5EF4-FFF2-40B4-BE49-F238E27FC236}">
                <a16:creationId xmlns:a16="http://schemas.microsoft.com/office/drawing/2014/main" id="{43BD9734-BB63-8CA7-BDF0-E4EF78767269}"/>
              </a:ext>
            </a:extLst>
          </p:cNvPr>
          <p:cNvSpPr>
            <a:spLocks noChangeArrowheads="1"/>
          </p:cNvSpPr>
          <p:nvPr/>
        </p:nvSpPr>
        <p:spPr bwMode="auto">
          <a:xfrm>
            <a:off x="3622675" y="4441825"/>
            <a:ext cx="121828"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b="1">
                <a:solidFill>
                  <a:srgbClr val="FFFF66"/>
                </a:solidFill>
                <a:effectLst>
                  <a:outerShdw blurRad="38100" dist="38100" dir="2700000" algn="tl">
                    <a:srgbClr val="000000"/>
                  </a:outerShdw>
                </a:effectLst>
                <a:latin typeface="Bookman Old Style" panose="02050604050505020204" pitchFamily="18" charset="0"/>
              </a:rPr>
              <a:t>  </a:t>
            </a: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p:txBody>
      </p:sp>
    </p:spTree>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891" name="Group 99">
            <a:extLst>
              <a:ext uri="{FF2B5EF4-FFF2-40B4-BE49-F238E27FC236}">
                <a16:creationId xmlns:a16="http://schemas.microsoft.com/office/drawing/2014/main" id="{8709012F-F86F-AC04-F65B-47FB2E883D1E}"/>
              </a:ext>
            </a:extLst>
          </p:cNvPr>
          <p:cNvGrpSpPr>
            <a:grpSpLocks/>
          </p:cNvGrpSpPr>
          <p:nvPr/>
        </p:nvGrpSpPr>
        <p:grpSpPr bwMode="auto">
          <a:xfrm>
            <a:off x="2101850" y="285750"/>
            <a:ext cx="8140700" cy="6148388"/>
            <a:chOff x="364" y="180"/>
            <a:chExt cx="5128" cy="3873"/>
          </a:xfrm>
        </p:grpSpPr>
        <p:sp>
          <p:nvSpPr>
            <p:cNvPr id="33795" name="Rectangle 3">
              <a:extLst>
                <a:ext uri="{FF2B5EF4-FFF2-40B4-BE49-F238E27FC236}">
                  <a16:creationId xmlns:a16="http://schemas.microsoft.com/office/drawing/2014/main" id="{F58910F7-DBDD-D6ED-CBAF-6D2F544BD444}"/>
                </a:ext>
              </a:extLst>
            </p:cNvPr>
            <p:cNvSpPr>
              <a:spLocks noChangeArrowheads="1"/>
            </p:cNvSpPr>
            <p:nvPr/>
          </p:nvSpPr>
          <p:spPr bwMode="auto">
            <a:xfrm>
              <a:off x="364" y="180"/>
              <a:ext cx="5128" cy="3832"/>
            </a:xfrm>
            <a:prstGeom prst="rect">
              <a:avLst/>
            </a:prstGeom>
            <a:solidFill>
              <a:srgbClr val="000000"/>
            </a:solidFill>
            <a:ln w="127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796" name="Line 4">
              <a:extLst>
                <a:ext uri="{FF2B5EF4-FFF2-40B4-BE49-F238E27FC236}">
                  <a16:creationId xmlns:a16="http://schemas.microsoft.com/office/drawing/2014/main" id="{271F9D33-A712-4421-8660-78946602D99F}"/>
                </a:ext>
              </a:extLst>
            </p:cNvPr>
            <p:cNvSpPr>
              <a:spLocks noChangeShapeType="1"/>
            </p:cNvSpPr>
            <p:nvPr/>
          </p:nvSpPr>
          <p:spPr bwMode="auto">
            <a:xfrm flipV="1">
              <a:off x="1033" y="705"/>
              <a:ext cx="0" cy="2904"/>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797" name="Line 5">
              <a:extLst>
                <a:ext uri="{FF2B5EF4-FFF2-40B4-BE49-F238E27FC236}">
                  <a16:creationId xmlns:a16="http://schemas.microsoft.com/office/drawing/2014/main" id="{BA89E539-2802-714E-3BB4-508EACE504FD}"/>
                </a:ext>
              </a:extLst>
            </p:cNvPr>
            <p:cNvSpPr>
              <a:spLocks noChangeShapeType="1"/>
            </p:cNvSpPr>
            <p:nvPr/>
          </p:nvSpPr>
          <p:spPr bwMode="auto">
            <a:xfrm flipV="1">
              <a:off x="1825" y="705"/>
              <a:ext cx="0" cy="2904"/>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798" name="Line 6">
              <a:extLst>
                <a:ext uri="{FF2B5EF4-FFF2-40B4-BE49-F238E27FC236}">
                  <a16:creationId xmlns:a16="http://schemas.microsoft.com/office/drawing/2014/main" id="{D79E8A81-89F2-9913-3E31-F21768958397}"/>
                </a:ext>
              </a:extLst>
            </p:cNvPr>
            <p:cNvSpPr>
              <a:spLocks noChangeShapeType="1"/>
            </p:cNvSpPr>
            <p:nvPr/>
          </p:nvSpPr>
          <p:spPr bwMode="auto">
            <a:xfrm flipV="1">
              <a:off x="2615" y="705"/>
              <a:ext cx="0" cy="2904"/>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799" name="Line 7">
              <a:extLst>
                <a:ext uri="{FF2B5EF4-FFF2-40B4-BE49-F238E27FC236}">
                  <a16:creationId xmlns:a16="http://schemas.microsoft.com/office/drawing/2014/main" id="{95B96106-EA7E-0B94-7779-56C6DF233844}"/>
                </a:ext>
              </a:extLst>
            </p:cNvPr>
            <p:cNvSpPr>
              <a:spLocks noChangeShapeType="1"/>
            </p:cNvSpPr>
            <p:nvPr/>
          </p:nvSpPr>
          <p:spPr bwMode="auto">
            <a:xfrm flipV="1">
              <a:off x="3415" y="705"/>
              <a:ext cx="0" cy="2904"/>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00" name="Line 8">
              <a:extLst>
                <a:ext uri="{FF2B5EF4-FFF2-40B4-BE49-F238E27FC236}">
                  <a16:creationId xmlns:a16="http://schemas.microsoft.com/office/drawing/2014/main" id="{6A271606-3F48-5472-8411-A74867E0CB0D}"/>
                </a:ext>
              </a:extLst>
            </p:cNvPr>
            <p:cNvSpPr>
              <a:spLocks noChangeShapeType="1"/>
            </p:cNvSpPr>
            <p:nvPr/>
          </p:nvSpPr>
          <p:spPr bwMode="auto">
            <a:xfrm flipV="1">
              <a:off x="4207" y="705"/>
              <a:ext cx="0" cy="2904"/>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01" name="Line 9">
              <a:extLst>
                <a:ext uri="{FF2B5EF4-FFF2-40B4-BE49-F238E27FC236}">
                  <a16:creationId xmlns:a16="http://schemas.microsoft.com/office/drawing/2014/main" id="{B86477F1-C1F4-AC18-FB76-67E7DF4B28E7}"/>
                </a:ext>
              </a:extLst>
            </p:cNvPr>
            <p:cNvSpPr>
              <a:spLocks noChangeShapeType="1"/>
            </p:cNvSpPr>
            <p:nvPr/>
          </p:nvSpPr>
          <p:spPr bwMode="auto">
            <a:xfrm flipV="1">
              <a:off x="4998" y="705"/>
              <a:ext cx="0" cy="2904"/>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02" name="Line 10">
              <a:extLst>
                <a:ext uri="{FF2B5EF4-FFF2-40B4-BE49-F238E27FC236}">
                  <a16:creationId xmlns:a16="http://schemas.microsoft.com/office/drawing/2014/main" id="{CFA88975-86C6-7E97-5184-15F06A401191}"/>
                </a:ext>
              </a:extLst>
            </p:cNvPr>
            <p:cNvSpPr>
              <a:spLocks noChangeShapeType="1"/>
            </p:cNvSpPr>
            <p:nvPr/>
          </p:nvSpPr>
          <p:spPr bwMode="auto">
            <a:xfrm>
              <a:off x="1033" y="3609"/>
              <a:ext cx="3965" cy="0"/>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03" name="Line 11">
              <a:extLst>
                <a:ext uri="{FF2B5EF4-FFF2-40B4-BE49-F238E27FC236}">
                  <a16:creationId xmlns:a16="http://schemas.microsoft.com/office/drawing/2014/main" id="{6AA4F903-E654-993E-F547-52E4E5D5A392}"/>
                </a:ext>
              </a:extLst>
            </p:cNvPr>
            <p:cNvSpPr>
              <a:spLocks noChangeShapeType="1"/>
            </p:cNvSpPr>
            <p:nvPr/>
          </p:nvSpPr>
          <p:spPr bwMode="auto">
            <a:xfrm>
              <a:off x="1033" y="3323"/>
              <a:ext cx="3965" cy="0"/>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04" name="Line 12">
              <a:extLst>
                <a:ext uri="{FF2B5EF4-FFF2-40B4-BE49-F238E27FC236}">
                  <a16:creationId xmlns:a16="http://schemas.microsoft.com/office/drawing/2014/main" id="{68938A73-7B95-1511-7370-418634EFC25D}"/>
                </a:ext>
              </a:extLst>
            </p:cNvPr>
            <p:cNvSpPr>
              <a:spLocks noChangeShapeType="1"/>
            </p:cNvSpPr>
            <p:nvPr/>
          </p:nvSpPr>
          <p:spPr bwMode="auto">
            <a:xfrm>
              <a:off x="1033" y="3027"/>
              <a:ext cx="3965" cy="0"/>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05" name="Line 13">
              <a:extLst>
                <a:ext uri="{FF2B5EF4-FFF2-40B4-BE49-F238E27FC236}">
                  <a16:creationId xmlns:a16="http://schemas.microsoft.com/office/drawing/2014/main" id="{1F1F1951-EAAC-BDE3-691A-E2221637173A}"/>
                </a:ext>
              </a:extLst>
            </p:cNvPr>
            <p:cNvSpPr>
              <a:spLocks noChangeShapeType="1"/>
            </p:cNvSpPr>
            <p:nvPr/>
          </p:nvSpPr>
          <p:spPr bwMode="auto">
            <a:xfrm>
              <a:off x="1033" y="2740"/>
              <a:ext cx="3965" cy="0"/>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06" name="Line 14">
              <a:extLst>
                <a:ext uri="{FF2B5EF4-FFF2-40B4-BE49-F238E27FC236}">
                  <a16:creationId xmlns:a16="http://schemas.microsoft.com/office/drawing/2014/main" id="{1F36F70A-E0A5-A8B7-7244-4D646815E569}"/>
                </a:ext>
              </a:extLst>
            </p:cNvPr>
            <p:cNvSpPr>
              <a:spLocks noChangeShapeType="1"/>
            </p:cNvSpPr>
            <p:nvPr/>
          </p:nvSpPr>
          <p:spPr bwMode="auto">
            <a:xfrm>
              <a:off x="1033" y="2443"/>
              <a:ext cx="3965" cy="0"/>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07" name="Line 15">
              <a:extLst>
                <a:ext uri="{FF2B5EF4-FFF2-40B4-BE49-F238E27FC236}">
                  <a16:creationId xmlns:a16="http://schemas.microsoft.com/office/drawing/2014/main" id="{381A3D43-E93C-FD39-5BBB-B2DBA2411285}"/>
                </a:ext>
              </a:extLst>
            </p:cNvPr>
            <p:cNvSpPr>
              <a:spLocks noChangeShapeType="1"/>
            </p:cNvSpPr>
            <p:nvPr/>
          </p:nvSpPr>
          <p:spPr bwMode="auto">
            <a:xfrm>
              <a:off x="1033" y="2158"/>
              <a:ext cx="3965" cy="0"/>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08" name="Line 16">
              <a:extLst>
                <a:ext uri="{FF2B5EF4-FFF2-40B4-BE49-F238E27FC236}">
                  <a16:creationId xmlns:a16="http://schemas.microsoft.com/office/drawing/2014/main" id="{4AFEC8B7-6D2C-5A73-88E4-C3A44CE2F1C2}"/>
                </a:ext>
              </a:extLst>
            </p:cNvPr>
            <p:cNvSpPr>
              <a:spLocks noChangeShapeType="1"/>
            </p:cNvSpPr>
            <p:nvPr/>
          </p:nvSpPr>
          <p:spPr bwMode="auto">
            <a:xfrm>
              <a:off x="1033" y="1871"/>
              <a:ext cx="3965" cy="0"/>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09" name="Line 17">
              <a:extLst>
                <a:ext uri="{FF2B5EF4-FFF2-40B4-BE49-F238E27FC236}">
                  <a16:creationId xmlns:a16="http://schemas.microsoft.com/office/drawing/2014/main" id="{2D058659-6466-DDCC-82E2-FFCE180DC362}"/>
                </a:ext>
              </a:extLst>
            </p:cNvPr>
            <p:cNvSpPr>
              <a:spLocks noChangeShapeType="1"/>
            </p:cNvSpPr>
            <p:nvPr/>
          </p:nvSpPr>
          <p:spPr bwMode="auto">
            <a:xfrm>
              <a:off x="1033" y="1575"/>
              <a:ext cx="3965" cy="0"/>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10" name="Line 18">
              <a:extLst>
                <a:ext uri="{FF2B5EF4-FFF2-40B4-BE49-F238E27FC236}">
                  <a16:creationId xmlns:a16="http://schemas.microsoft.com/office/drawing/2014/main" id="{1EF3C1E8-4B60-D1C0-2FB1-BEBF706A2CB2}"/>
                </a:ext>
              </a:extLst>
            </p:cNvPr>
            <p:cNvSpPr>
              <a:spLocks noChangeShapeType="1"/>
            </p:cNvSpPr>
            <p:nvPr/>
          </p:nvSpPr>
          <p:spPr bwMode="auto">
            <a:xfrm>
              <a:off x="1033" y="1287"/>
              <a:ext cx="3965" cy="0"/>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11" name="Line 19">
              <a:extLst>
                <a:ext uri="{FF2B5EF4-FFF2-40B4-BE49-F238E27FC236}">
                  <a16:creationId xmlns:a16="http://schemas.microsoft.com/office/drawing/2014/main" id="{16252BA9-990D-D33E-B131-D4A903E34AB7}"/>
                </a:ext>
              </a:extLst>
            </p:cNvPr>
            <p:cNvSpPr>
              <a:spLocks noChangeShapeType="1"/>
            </p:cNvSpPr>
            <p:nvPr/>
          </p:nvSpPr>
          <p:spPr bwMode="auto">
            <a:xfrm>
              <a:off x="1033" y="992"/>
              <a:ext cx="3965" cy="0"/>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12" name="Line 20">
              <a:extLst>
                <a:ext uri="{FF2B5EF4-FFF2-40B4-BE49-F238E27FC236}">
                  <a16:creationId xmlns:a16="http://schemas.microsoft.com/office/drawing/2014/main" id="{660E89FD-2F5C-C43A-8AA3-441F3A846480}"/>
                </a:ext>
              </a:extLst>
            </p:cNvPr>
            <p:cNvSpPr>
              <a:spLocks noChangeShapeType="1"/>
            </p:cNvSpPr>
            <p:nvPr/>
          </p:nvSpPr>
          <p:spPr bwMode="auto">
            <a:xfrm>
              <a:off x="1033" y="705"/>
              <a:ext cx="3965" cy="0"/>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13" name="Freeform 21">
              <a:extLst>
                <a:ext uri="{FF2B5EF4-FFF2-40B4-BE49-F238E27FC236}">
                  <a16:creationId xmlns:a16="http://schemas.microsoft.com/office/drawing/2014/main" id="{A9823C3F-4F11-3BFE-EE5F-D9A84CA9F31E}"/>
                </a:ext>
              </a:extLst>
            </p:cNvPr>
            <p:cNvSpPr>
              <a:spLocks/>
            </p:cNvSpPr>
            <p:nvPr/>
          </p:nvSpPr>
          <p:spPr bwMode="auto">
            <a:xfrm>
              <a:off x="1033" y="705"/>
              <a:ext cx="3966" cy="2905"/>
            </a:xfrm>
            <a:custGeom>
              <a:avLst/>
              <a:gdLst>
                <a:gd name="T0" fmla="*/ 0 w 4462"/>
                <a:gd name="T1" fmla="*/ 2904 h 2905"/>
                <a:gd name="T2" fmla="*/ 0 w 4462"/>
                <a:gd name="T3" fmla="*/ 0 h 2905"/>
                <a:gd name="T4" fmla="*/ 4461 w 4462"/>
                <a:gd name="T5" fmla="*/ 0 h 2905"/>
              </a:gdLst>
              <a:ahLst/>
              <a:cxnLst>
                <a:cxn ang="0">
                  <a:pos x="T0" y="T1"/>
                </a:cxn>
                <a:cxn ang="0">
                  <a:pos x="T2" y="T3"/>
                </a:cxn>
                <a:cxn ang="0">
                  <a:pos x="T4" y="T5"/>
                </a:cxn>
              </a:cxnLst>
              <a:rect l="0" t="0" r="r" b="b"/>
              <a:pathLst>
                <a:path w="4462" h="2905">
                  <a:moveTo>
                    <a:pt x="0" y="2904"/>
                  </a:moveTo>
                  <a:lnTo>
                    <a:pt x="0" y="0"/>
                  </a:lnTo>
                  <a:lnTo>
                    <a:pt x="4461" y="0"/>
                  </a:lnTo>
                </a:path>
              </a:pathLst>
            </a:custGeom>
            <a:noFill/>
            <a:ln w="12700" cap="rnd" cmpd="sng">
              <a:solidFill>
                <a:srgbClr val="FFFFFF"/>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14" name="Freeform 22">
              <a:extLst>
                <a:ext uri="{FF2B5EF4-FFF2-40B4-BE49-F238E27FC236}">
                  <a16:creationId xmlns:a16="http://schemas.microsoft.com/office/drawing/2014/main" id="{34460D7B-73C8-82FF-4A5B-872F43E74551}"/>
                </a:ext>
              </a:extLst>
            </p:cNvPr>
            <p:cNvSpPr>
              <a:spLocks/>
            </p:cNvSpPr>
            <p:nvPr/>
          </p:nvSpPr>
          <p:spPr bwMode="auto">
            <a:xfrm>
              <a:off x="1033" y="705"/>
              <a:ext cx="3966" cy="2905"/>
            </a:xfrm>
            <a:custGeom>
              <a:avLst/>
              <a:gdLst>
                <a:gd name="T0" fmla="*/ 0 w 4462"/>
                <a:gd name="T1" fmla="*/ 2904 h 2905"/>
                <a:gd name="T2" fmla="*/ 0 w 4462"/>
                <a:gd name="T3" fmla="*/ 0 h 2905"/>
                <a:gd name="T4" fmla="*/ 4461 w 4462"/>
                <a:gd name="T5" fmla="*/ 0 h 2905"/>
              </a:gdLst>
              <a:ahLst/>
              <a:cxnLst>
                <a:cxn ang="0">
                  <a:pos x="T0" y="T1"/>
                </a:cxn>
                <a:cxn ang="0">
                  <a:pos x="T2" y="T3"/>
                </a:cxn>
                <a:cxn ang="0">
                  <a:pos x="T4" y="T5"/>
                </a:cxn>
              </a:cxnLst>
              <a:rect l="0" t="0" r="r" b="b"/>
              <a:pathLst>
                <a:path w="4462" h="2905">
                  <a:moveTo>
                    <a:pt x="0" y="2904"/>
                  </a:moveTo>
                  <a:lnTo>
                    <a:pt x="0" y="0"/>
                  </a:lnTo>
                  <a:lnTo>
                    <a:pt x="4461" y="0"/>
                  </a:lnTo>
                </a:path>
              </a:pathLst>
            </a:custGeom>
            <a:noFill/>
            <a:ln w="12700" cap="rnd" cmpd="sng">
              <a:solidFill>
                <a:srgbClr val="FFFFFF"/>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15" name="Freeform 23">
              <a:extLst>
                <a:ext uri="{FF2B5EF4-FFF2-40B4-BE49-F238E27FC236}">
                  <a16:creationId xmlns:a16="http://schemas.microsoft.com/office/drawing/2014/main" id="{C3670725-9CD2-F583-A956-10F662AC90B3}"/>
                </a:ext>
              </a:extLst>
            </p:cNvPr>
            <p:cNvSpPr>
              <a:spLocks/>
            </p:cNvSpPr>
            <p:nvPr/>
          </p:nvSpPr>
          <p:spPr bwMode="auto">
            <a:xfrm>
              <a:off x="1033" y="705"/>
              <a:ext cx="3966" cy="2905"/>
            </a:xfrm>
            <a:custGeom>
              <a:avLst/>
              <a:gdLst>
                <a:gd name="T0" fmla="*/ 0 w 4462"/>
                <a:gd name="T1" fmla="*/ 2904 h 2905"/>
                <a:gd name="T2" fmla="*/ 0 w 4462"/>
                <a:gd name="T3" fmla="*/ 0 h 2905"/>
                <a:gd name="T4" fmla="*/ 4461 w 4462"/>
                <a:gd name="T5" fmla="*/ 0 h 2905"/>
              </a:gdLst>
              <a:ahLst/>
              <a:cxnLst>
                <a:cxn ang="0">
                  <a:pos x="T0" y="T1"/>
                </a:cxn>
                <a:cxn ang="0">
                  <a:pos x="T2" y="T3"/>
                </a:cxn>
                <a:cxn ang="0">
                  <a:pos x="T4" y="T5"/>
                </a:cxn>
              </a:cxnLst>
              <a:rect l="0" t="0" r="r" b="b"/>
              <a:pathLst>
                <a:path w="4462" h="2905">
                  <a:moveTo>
                    <a:pt x="0" y="2904"/>
                  </a:moveTo>
                  <a:lnTo>
                    <a:pt x="0" y="0"/>
                  </a:lnTo>
                  <a:lnTo>
                    <a:pt x="4461" y="0"/>
                  </a:lnTo>
                </a:path>
              </a:pathLst>
            </a:custGeom>
            <a:noFill/>
            <a:ln w="12700" cap="rnd" cmpd="sng">
              <a:solidFill>
                <a:srgbClr val="FFFFFF"/>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16" name="Line 24">
              <a:extLst>
                <a:ext uri="{FF2B5EF4-FFF2-40B4-BE49-F238E27FC236}">
                  <a16:creationId xmlns:a16="http://schemas.microsoft.com/office/drawing/2014/main" id="{5971678D-4C30-CD76-E6B3-7E365B84E713}"/>
                </a:ext>
              </a:extLst>
            </p:cNvPr>
            <p:cNvSpPr>
              <a:spLocks noChangeShapeType="1"/>
            </p:cNvSpPr>
            <p:nvPr/>
          </p:nvSpPr>
          <p:spPr bwMode="auto">
            <a:xfrm>
              <a:off x="1033" y="3609"/>
              <a:ext cx="3965" cy="0"/>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17" name="Line 25">
              <a:extLst>
                <a:ext uri="{FF2B5EF4-FFF2-40B4-BE49-F238E27FC236}">
                  <a16:creationId xmlns:a16="http://schemas.microsoft.com/office/drawing/2014/main" id="{3FDD7024-2187-671E-80B4-83EB42D7F338}"/>
                </a:ext>
              </a:extLst>
            </p:cNvPr>
            <p:cNvSpPr>
              <a:spLocks noChangeShapeType="1"/>
            </p:cNvSpPr>
            <p:nvPr/>
          </p:nvSpPr>
          <p:spPr bwMode="auto">
            <a:xfrm>
              <a:off x="1033" y="705"/>
              <a:ext cx="3965" cy="0"/>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18" name="Line 26">
              <a:extLst>
                <a:ext uri="{FF2B5EF4-FFF2-40B4-BE49-F238E27FC236}">
                  <a16:creationId xmlns:a16="http://schemas.microsoft.com/office/drawing/2014/main" id="{84D095CD-91A4-7C55-A705-926EE6B766FF}"/>
                </a:ext>
              </a:extLst>
            </p:cNvPr>
            <p:cNvSpPr>
              <a:spLocks noChangeShapeType="1"/>
            </p:cNvSpPr>
            <p:nvPr/>
          </p:nvSpPr>
          <p:spPr bwMode="auto">
            <a:xfrm flipV="1">
              <a:off x="1033" y="705"/>
              <a:ext cx="0" cy="2904"/>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19" name="Line 27">
              <a:extLst>
                <a:ext uri="{FF2B5EF4-FFF2-40B4-BE49-F238E27FC236}">
                  <a16:creationId xmlns:a16="http://schemas.microsoft.com/office/drawing/2014/main" id="{B6B2AAFE-DBC9-CF81-C015-9FEFB205C7EF}"/>
                </a:ext>
              </a:extLst>
            </p:cNvPr>
            <p:cNvSpPr>
              <a:spLocks noChangeShapeType="1"/>
            </p:cNvSpPr>
            <p:nvPr/>
          </p:nvSpPr>
          <p:spPr bwMode="auto">
            <a:xfrm flipV="1">
              <a:off x="4998" y="705"/>
              <a:ext cx="0" cy="2904"/>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20" name="Line 28">
              <a:extLst>
                <a:ext uri="{FF2B5EF4-FFF2-40B4-BE49-F238E27FC236}">
                  <a16:creationId xmlns:a16="http://schemas.microsoft.com/office/drawing/2014/main" id="{6030DF65-0CA5-584F-07F1-75877729E624}"/>
                </a:ext>
              </a:extLst>
            </p:cNvPr>
            <p:cNvSpPr>
              <a:spLocks noChangeShapeType="1"/>
            </p:cNvSpPr>
            <p:nvPr/>
          </p:nvSpPr>
          <p:spPr bwMode="auto">
            <a:xfrm>
              <a:off x="1033" y="705"/>
              <a:ext cx="27" cy="0"/>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21" name="Line 29">
              <a:extLst>
                <a:ext uri="{FF2B5EF4-FFF2-40B4-BE49-F238E27FC236}">
                  <a16:creationId xmlns:a16="http://schemas.microsoft.com/office/drawing/2014/main" id="{6DCDEE31-DA61-1AD8-DB2B-F565DF4003E1}"/>
                </a:ext>
              </a:extLst>
            </p:cNvPr>
            <p:cNvSpPr>
              <a:spLocks noChangeShapeType="1"/>
            </p:cNvSpPr>
            <p:nvPr/>
          </p:nvSpPr>
          <p:spPr bwMode="auto">
            <a:xfrm>
              <a:off x="4998" y="3609"/>
              <a:ext cx="27" cy="0"/>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22" name="Line 30">
              <a:extLst>
                <a:ext uri="{FF2B5EF4-FFF2-40B4-BE49-F238E27FC236}">
                  <a16:creationId xmlns:a16="http://schemas.microsoft.com/office/drawing/2014/main" id="{6A005AB4-05F4-C453-AD9D-9FEBA7BDCC20}"/>
                </a:ext>
              </a:extLst>
            </p:cNvPr>
            <p:cNvSpPr>
              <a:spLocks noChangeShapeType="1"/>
            </p:cNvSpPr>
            <p:nvPr/>
          </p:nvSpPr>
          <p:spPr bwMode="auto">
            <a:xfrm>
              <a:off x="1033" y="3609"/>
              <a:ext cx="3965" cy="0"/>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23" name="Line 31">
              <a:extLst>
                <a:ext uri="{FF2B5EF4-FFF2-40B4-BE49-F238E27FC236}">
                  <a16:creationId xmlns:a16="http://schemas.microsoft.com/office/drawing/2014/main" id="{A58EAC2A-1C1F-F3BC-98EB-F3B4395324F9}"/>
                </a:ext>
              </a:extLst>
            </p:cNvPr>
            <p:cNvSpPr>
              <a:spLocks noChangeShapeType="1"/>
            </p:cNvSpPr>
            <p:nvPr/>
          </p:nvSpPr>
          <p:spPr bwMode="auto">
            <a:xfrm flipV="1">
              <a:off x="1033" y="705"/>
              <a:ext cx="0" cy="2904"/>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24" name="Line 32">
              <a:extLst>
                <a:ext uri="{FF2B5EF4-FFF2-40B4-BE49-F238E27FC236}">
                  <a16:creationId xmlns:a16="http://schemas.microsoft.com/office/drawing/2014/main" id="{A07E567D-2D68-0E83-EB58-7159CC94EC35}"/>
                </a:ext>
              </a:extLst>
            </p:cNvPr>
            <p:cNvSpPr>
              <a:spLocks noChangeShapeType="1"/>
            </p:cNvSpPr>
            <p:nvPr/>
          </p:nvSpPr>
          <p:spPr bwMode="auto">
            <a:xfrm>
              <a:off x="1033" y="3609"/>
              <a:ext cx="27" cy="0"/>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25" name="Line 33">
              <a:extLst>
                <a:ext uri="{FF2B5EF4-FFF2-40B4-BE49-F238E27FC236}">
                  <a16:creationId xmlns:a16="http://schemas.microsoft.com/office/drawing/2014/main" id="{EB8FFA18-658D-721D-B8C7-9E39325457B0}"/>
                </a:ext>
              </a:extLst>
            </p:cNvPr>
            <p:cNvSpPr>
              <a:spLocks noChangeShapeType="1"/>
            </p:cNvSpPr>
            <p:nvPr/>
          </p:nvSpPr>
          <p:spPr bwMode="auto">
            <a:xfrm flipV="1">
              <a:off x="1033" y="3572"/>
              <a:ext cx="0" cy="37"/>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26" name="Line 34">
              <a:extLst>
                <a:ext uri="{FF2B5EF4-FFF2-40B4-BE49-F238E27FC236}">
                  <a16:creationId xmlns:a16="http://schemas.microsoft.com/office/drawing/2014/main" id="{590BE707-20D5-A9D9-5F72-12AC2C220453}"/>
                </a:ext>
              </a:extLst>
            </p:cNvPr>
            <p:cNvSpPr>
              <a:spLocks noChangeShapeType="1"/>
            </p:cNvSpPr>
            <p:nvPr/>
          </p:nvSpPr>
          <p:spPr bwMode="auto">
            <a:xfrm>
              <a:off x="1033" y="705"/>
              <a:ext cx="0" cy="38"/>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27" name="Rectangle 35">
              <a:extLst>
                <a:ext uri="{FF2B5EF4-FFF2-40B4-BE49-F238E27FC236}">
                  <a16:creationId xmlns:a16="http://schemas.microsoft.com/office/drawing/2014/main" id="{EEE110A6-02CB-D7CA-5F21-125B44699003}"/>
                </a:ext>
              </a:extLst>
            </p:cNvPr>
            <p:cNvSpPr>
              <a:spLocks noChangeArrowheads="1"/>
            </p:cNvSpPr>
            <p:nvPr/>
          </p:nvSpPr>
          <p:spPr bwMode="auto">
            <a:xfrm>
              <a:off x="903" y="3598"/>
              <a:ext cx="224" cy="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0</a:t>
              </a:r>
            </a:p>
          </p:txBody>
        </p:sp>
        <p:sp>
          <p:nvSpPr>
            <p:cNvPr id="33828" name="Line 36">
              <a:extLst>
                <a:ext uri="{FF2B5EF4-FFF2-40B4-BE49-F238E27FC236}">
                  <a16:creationId xmlns:a16="http://schemas.microsoft.com/office/drawing/2014/main" id="{253FEEAA-F76E-0630-1D31-BAD61FB186E8}"/>
                </a:ext>
              </a:extLst>
            </p:cNvPr>
            <p:cNvSpPr>
              <a:spLocks noChangeShapeType="1"/>
            </p:cNvSpPr>
            <p:nvPr/>
          </p:nvSpPr>
          <p:spPr bwMode="auto">
            <a:xfrm flipV="1">
              <a:off x="1825" y="3572"/>
              <a:ext cx="0" cy="37"/>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29" name="Line 37">
              <a:extLst>
                <a:ext uri="{FF2B5EF4-FFF2-40B4-BE49-F238E27FC236}">
                  <a16:creationId xmlns:a16="http://schemas.microsoft.com/office/drawing/2014/main" id="{0BB4EDEE-7376-AB12-57EB-8C016EFA2AFF}"/>
                </a:ext>
              </a:extLst>
            </p:cNvPr>
            <p:cNvSpPr>
              <a:spLocks noChangeShapeType="1"/>
            </p:cNvSpPr>
            <p:nvPr/>
          </p:nvSpPr>
          <p:spPr bwMode="auto">
            <a:xfrm>
              <a:off x="1825" y="705"/>
              <a:ext cx="0" cy="38"/>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31" name="Line 39">
              <a:extLst>
                <a:ext uri="{FF2B5EF4-FFF2-40B4-BE49-F238E27FC236}">
                  <a16:creationId xmlns:a16="http://schemas.microsoft.com/office/drawing/2014/main" id="{A143A24D-E199-9208-8E42-9D3F688F31E5}"/>
                </a:ext>
              </a:extLst>
            </p:cNvPr>
            <p:cNvSpPr>
              <a:spLocks noChangeShapeType="1"/>
            </p:cNvSpPr>
            <p:nvPr/>
          </p:nvSpPr>
          <p:spPr bwMode="auto">
            <a:xfrm flipV="1">
              <a:off x="2615" y="3572"/>
              <a:ext cx="0" cy="37"/>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32" name="Line 40">
              <a:extLst>
                <a:ext uri="{FF2B5EF4-FFF2-40B4-BE49-F238E27FC236}">
                  <a16:creationId xmlns:a16="http://schemas.microsoft.com/office/drawing/2014/main" id="{98AC097A-1158-E80D-AC01-608512A56ECA}"/>
                </a:ext>
              </a:extLst>
            </p:cNvPr>
            <p:cNvSpPr>
              <a:spLocks noChangeShapeType="1"/>
            </p:cNvSpPr>
            <p:nvPr/>
          </p:nvSpPr>
          <p:spPr bwMode="auto">
            <a:xfrm>
              <a:off x="2615" y="705"/>
              <a:ext cx="0" cy="38"/>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33" name="Rectangle 41">
              <a:extLst>
                <a:ext uri="{FF2B5EF4-FFF2-40B4-BE49-F238E27FC236}">
                  <a16:creationId xmlns:a16="http://schemas.microsoft.com/office/drawing/2014/main" id="{3A9E1220-1976-8C0C-46AE-E256F63856BA}"/>
                </a:ext>
              </a:extLst>
            </p:cNvPr>
            <p:cNvSpPr>
              <a:spLocks noChangeArrowheads="1"/>
            </p:cNvSpPr>
            <p:nvPr/>
          </p:nvSpPr>
          <p:spPr bwMode="auto">
            <a:xfrm>
              <a:off x="2393" y="3598"/>
              <a:ext cx="493" cy="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0.01</a:t>
              </a:r>
            </a:p>
          </p:txBody>
        </p:sp>
        <p:sp>
          <p:nvSpPr>
            <p:cNvPr id="33834" name="Line 42">
              <a:extLst>
                <a:ext uri="{FF2B5EF4-FFF2-40B4-BE49-F238E27FC236}">
                  <a16:creationId xmlns:a16="http://schemas.microsoft.com/office/drawing/2014/main" id="{01BCE05E-9547-ADA6-F558-62AEF2F1224B}"/>
                </a:ext>
              </a:extLst>
            </p:cNvPr>
            <p:cNvSpPr>
              <a:spLocks noChangeShapeType="1"/>
            </p:cNvSpPr>
            <p:nvPr/>
          </p:nvSpPr>
          <p:spPr bwMode="auto">
            <a:xfrm flipV="1">
              <a:off x="3415" y="3572"/>
              <a:ext cx="0" cy="37"/>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35" name="Line 43">
              <a:extLst>
                <a:ext uri="{FF2B5EF4-FFF2-40B4-BE49-F238E27FC236}">
                  <a16:creationId xmlns:a16="http://schemas.microsoft.com/office/drawing/2014/main" id="{FC66D3CC-F877-8DF8-7E38-DC776B2490E8}"/>
                </a:ext>
              </a:extLst>
            </p:cNvPr>
            <p:cNvSpPr>
              <a:spLocks noChangeShapeType="1"/>
            </p:cNvSpPr>
            <p:nvPr/>
          </p:nvSpPr>
          <p:spPr bwMode="auto">
            <a:xfrm>
              <a:off x="3415" y="705"/>
              <a:ext cx="0" cy="38"/>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37" name="Line 45">
              <a:extLst>
                <a:ext uri="{FF2B5EF4-FFF2-40B4-BE49-F238E27FC236}">
                  <a16:creationId xmlns:a16="http://schemas.microsoft.com/office/drawing/2014/main" id="{4EDAF50E-841B-04D3-8F2F-6F270A0086DD}"/>
                </a:ext>
              </a:extLst>
            </p:cNvPr>
            <p:cNvSpPr>
              <a:spLocks noChangeShapeType="1"/>
            </p:cNvSpPr>
            <p:nvPr/>
          </p:nvSpPr>
          <p:spPr bwMode="auto">
            <a:xfrm flipV="1">
              <a:off x="4207" y="3572"/>
              <a:ext cx="0" cy="37"/>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38" name="Line 46">
              <a:extLst>
                <a:ext uri="{FF2B5EF4-FFF2-40B4-BE49-F238E27FC236}">
                  <a16:creationId xmlns:a16="http://schemas.microsoft.com/office/drawing/2014/main" id="{6E9948C6-42F4-1B5C-511B-09C727819394}"/>
                </a:ext>
              </a:extLst>
            </p:cNvPr>
            <p:cNvSpPr>
              <a:spLocks noChangeShapeType="1"/>
            </p:cNvSpPr>
            <p:nvPr/>
          </p:nvSpPr>
          <p:spPr bwMode="auto">
            <a:xfrm>
              <a:off x="4207" y="705"/>
              <a:ext cx="0" cy="38"/>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39" name="Rectangle 47">
              <a:extLst>
                <a:ext uri="{FF2B5EF4-FFF2-40B4-BE49-F238E27FC236}">
                  <a16:creationId xmlns:a16="http://schemas.microsoft.com/office/drawing/2014/main" id="{9E5D9DB7-61B0-4257-9080-DA7E4C53AF83}"/>
                </a:ext>
              </a:extLst>
            </p:cNvPr>
            <p:cNvSpPr>
              <a:spLocks noChangeArrowheads="1"/>
            </p:cNvSpPr>
            <p:nvPr/>
          </p:nvSpPr>
          <p:spPr bwMode="auto">
            <a:xfrm>
              <a:off x="3983" y="3598"/>
              <a:ext cx="493" cy="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0.02</a:t>
              </a:r>
            </a:p>
          </p:txBody>
        </p:sp>
        <p:sp>
          <p:nvSpPr>
            <p:cNvPr id="33840" name="Line 48">
              <a:extLst>
                <a:ext uri="{FF2B5EF4-FFF2-40B4-BE49-F238E27FC236}">
                  <a16:creationId xmlns:a16="http://schemas.microsoft.com/office/drawing/2014/main" id="{96483347-DD2D-BFA4-E2BE-95E5DEA3848C}"/>
                </a:ext>
              </a:extLst>
            </p:cNvPr>
            <p:cNvSpPr>
              <a:spLocks noChangeShapeType="1"/>
            </p:cNvSpPr>
            <p:nvPr/>
          </p:nvSpPr>
          <p:spPr bwMode="auto">
            <a:xfrm flipV="1">
              <a:off x="4998" y="3572"/>
              <a:ext cx="0" cy="37"/>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41" name="Line 49">
              <a:extLst>
                <a:ext uri="{FF2B5EF4-FFF2-40B4-BE49-F238E27FC236}">
                  <a16:creationId xmlns:a16="http://schemas.microsoft.com/office/drawing/2014/main" id="{FE3B4320-3655-EA41-18FF-E4E5D212A11A}"/>
                </a:ext>
              </a:extLst>
            </p:cNvPr>
            <p:cNvSpPr>
              <a:spLocks noChangeShapeType="1"/>
            </p:cNvSpPr>
            <p:nvPr/>
          </p:nvSpPr>
          <p:spPr bwMode="auto">
            <a:xfrm>
              <a:off x="4998" y="705"/>
              <a:ext cx="0" cy="38"/>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43" name="Line 51">
              <a:extLst>
                <a:ext uri="{FF2B5EF4-FFF2-40B4-BE49-F238E27FC236}">
                  <a16:creationId xmlns:a16="http://schemas.microsoft.com/office/drawing/2014/main" id="{0CA31FFE-0BA7-BC77-1734-B49A1792E1BD}"/>
                </a:ext>
              </a:extLst>
            </p:cNvPr>
            <p:cNvSpPr>
              <a:spLocks noChangeShapeType="1"/>
            </p:cNvSpPr>
            <p:nvPr/>
          </p:nvSpPr>
          <p:spPr bwMode="auto">
            <a:xfrm>
              <a:off x="1033" y="3609"/>
              <a:ext cx="41" cy="0"/>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44" name="Line 52">
              <a:extLst>
                <a:ext uri="{FF2B5EF4-FFF2-40B4-BE49-F238E27FC236}">
                  <a16:creationId xmlns:a16="http://schemas.microsoft.com/office/drawing/2014/main" id="{5144B1DE-EF04-6877-E7E9-51DC6006D2AF}"/>
                </a:ext>
              </a:extLst>
            </p:cNvPr>
            <p:cNvSpPr>
              <a:spLocks noChangeShapeType="1"/>
            </p:cNvSpPr>
            <p:nvPr/>
          </p:nvSpPr>
          <p:spPr bwMode="auto">
            <a:xfrm flipH="1">
              <a:off x="4957" y="3609"/>
              <a:ext cx="41" cy="0"/>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45" name="Line 53">
              <a:extLst>
                <a:ext uri="{FF2B5EF4-FFF2-40B4-BE49-F238E27FC236}">
                  <a16:creationId xmlns:a16="http://schemas.microsoft.com/office/drawing/2014/main" id="{94C6BBDB-56BA-E3FD-EEE8-7565016030A4}"/>
                </a:ext>
              </a:extLst>
            </p:cNvPr>
            <p:cNvSpPr>
              <a:spLocks noChangeShapeType="1"/>
            </p:cNvSpPr>
            <p:nvPr/>
          </p:nvSpPr>
          <p:spPr bwMode="auto">
            <a:xfrm>
              <a:off x="1033" y="3323"/>
              <a:ext cx="41" cy="0"/>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46" name="Line 54">
              <a:extLst>
                <a:ext uri="{FF2B5EF4-FFF2-40B4-BE49-F238E27FC236}">
                  <a16:creationId xmlns:a16="http://schemas.microsoft.com/office/drawing/2014/main" id="{8F0247FF-87BE-825E-63BA-D20D32961EF6}"/>
                </a:ext>
              </a:extLst>
            </p:cNvPr>
            <p:cNvSpPr>
              <a:spLocks noChangeShapeType="1"/>
            </p:cNvSpPr>
            <p:nvPr/>
          </p:nvSpPr>
          <p:spPr bwMode="auto">
            <a:xfrm flipH="1">
              <a:off x="4957" y="3323"/>
              <a:ext cx="41" cy="0"/>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47" name="Line 55">
              <a:extLst>
                <a:ext uri="{FF2B5EF4-FFF2-40B4-BE49-F238E27FC236}">
                  <a16:creationId xmlns:a16="http://schemas.microsoft.com/office/drawing/2014/main" id="{8231BCC1-F9DB-F184-BB4C-4D6036C5711E}"/>
                </a:ext>
              </a:extLst>
            </p:cNvPr>
            <p:cNvSpPr>
              <a:spLocks noChangeShapeType="1"/>
            </p:cNvSpPr>
            <p:nvPr/>
          </p:nvSpPr>
          <p:spPr bwMode="auto">
            <a:xfrm>
              <a:off x="1033" y="3027"/>
              <a:ext cx="41" cy="0"/>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48" name="Line 56">
              <a:extLst>
                <a:ext uri="{FF2B5EF4-FFF2-40B4-BE49-F238E27FC236}">
                  <a16:creationId xmlns:a16="http://schemas.microsoft.com/office/drawing/2014/main" id="{78179924-75BB-185D-2EC8-D3A11FCEA729}"/>
                </a:ext>
              </a:extLst>
            </p:cNvPr>
            <p:cNvSpPr>
              <a:spLocks noChangeShapeType="1"/>
            </p:cNvSpPr>
            <p:nvPr/>
          </p:nvSpPr>
          <p:spPr bwMode="auto">
            <a:xfrm flipH="1">
              <a:off x="4957" y="3027"/>
              <a:ext cx="41" cy="0"/>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49" name="Line 57">
              <a:extLst>
                <a:ext uri="{FF2B5EF4-FFF2-40B4-BE49-F238E27FC236}">
                  <a16:creationId xmlns:a16="http://schemas.microsoft.com/office/drawing/2014/main" id="{1806B783-B0D5-25C7-207A-A44880A9FB16}"/>
                </a:ext>
              </a:extLst>
            </p:cNvPr>
            <p:cNvSpPr>
              <a:spLocks noChangeShapeType="1"/>
            </p:cNvSpPr>
            <p:nvPr/>
          </p:nvSpPr>
          <p:spPr bwMode="auto">
            <a:xfrm>
              <a:off x="1033" y="2740"/>
              <a:ext cx="41" cy="0"/>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50" name="Line 58">
              <a:extLst>
                <a:ext uri="{FF2B5EF4-FFF2-40B4-BE49-F238E27FC236}">
                  <a16:creationId xmlns:a16="http://schemas.microsoft.com/office/drawing/2014/main" id="{911BA5D6-E8D9-6AED-4082-7C31C64F32FD}"/>
                </a:ext>
              </a:extLst>
            </p:cNvPr>
            <p:cNvSpPr>
              <a:spLocks noChangeShapeType="1"/>
            </p:cNvSpPr>
            <p:nvPr/>
          </p:nvSpPr>
          <p:spPr bwMode="auto">
            <a:xfrm flipH="1">
              <a:off x="4957" y="2740"/>
              <a:ext cx="41" cy="0"/>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51" name="Line 59">
              <a:extLst>
                <a:ext uri="{FF2B5EF4-FFF2-40B4-BE49-F238E27FC236}">
                  <a16:creationId xmlns:a16="http://schemas.microsoft.com/office/drawing/2014/main" id="{DC7D74EF-9464-2418-E578-623A37CF072C}"/>
                </a:ext>
              </a:extLst>
            </p:cNvPr>
            <p:cNvSpPr>
              <a:spLocks noChangeShapeType="1"/>
            </p:cNvSpPr>
            <p:nvPr/>
          </p:nvSpPr>
          <p:spPr bwMode="auto">
            <a:xfrm>
              <a:off x="1033" y="2443"/>
              <a:ext cx="41" cy="0"/>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52" name="Line 60">
              <a:extLst>
                <a:ext uri="{FF2B5EF4-FFF2-40B4-BE49-F238E27FC236}">
                  <a16:creationId xmlns:a16="http://schemas.microsoft.com/office/drawing/2014/main" id="{DD5837F7-2846-7B92-B431-6461450495A0}"/>
                </a:ext>
              </a:extLst>
            </p:cNvPr>
            <p:cNvSpPr>
              <a:spLocks noChangeShapeType="1"/>
            </p:cNvSpPr>
            <p:nvPr/>
          </p:nvSpPr>
          <p:spPr bwMode="auto">
            <a:xfrm flipH="1">
              <a:off x="4957" y="2443"/>
              <a:ext cx="41" cy="0"/>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53" name="Line 61">
              <a:extLst>
                <a:ext uri="{FF2B5EF4-FFF2-40B4-BE49-F238E27FC236}">
                  <a16:creationId xmlns:a16="http://schemas.microsoft.com/office/drawing/2014/main" id="{1C7BBFA0-F494-4C79-A6A3-D4A077882CEF}"/>
                </a:ext>
              </a:extLst>
            </p:cNvPr>
            <p:cNvSpPr>
              <a:spLocks noChangeShapeType="1"/>
            </p:cNvSpPr>
            <p:nvPr/>
          </p:nvSpPr>
          <p:spPr bwMode="auto">
            <a:xfrm>
              <a:off x="1033" y="2158"/>
              <a:ext cx="41" cy="0"/>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54" name="Line 62">
              <a:extLst>
                <a:ext uri="{FF2B5EF4-FFF2-40B4-BE49-F238E27FC236}">
                  <a16:creationId xmlns:a16="http://schemas.microsoft.com/office/drawing/2014/main" id="{95AC4E1F-7C60-6401-0748-B7999F2A4743}"/>
                </a:ext>
              </a:extLst>
            </p:cNvPr>
            <p:cNvSpPr>
              <a:spLocks noChangeShapeType="1"/>
            </p:cNvSpPr>
            <p:nvPr/>
          </p:nvSpPr>
          <p:spPr bwMode="auto">
            <a:xfrm flipH="1">
              <a:off x="4957" y="2158"/>
              <a:ext cx="41" cy="0"/>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55" name="Line 63">
              <a:extLst>
                <a:ext uri="{FF2B5EF4-FFF2-40B4-BE49-F238E27FC236}">
                  <a16:creationId xmlns:a16="http://schemas.microsoft.com/office/drawing/2014/main" id="{666A1DD8-8FA9-ED6A-7D6A-6E9C4BEC2D2C}"/>
                </a:ext>
              </a:extLst>
            </p:cNvPr>
            <p:cNvSpPr>
              <a:spLocks noChangeShapeType="1"/>
            </p:cNvSpPr>
            <p:nvPr/>
          </p:nvSpPr>
          <p:spPr bwMode="auto">
            <a:xfrm>
              <a:off x="1033" y="1871"/>
              <a:ext cx="41" cy="0"/>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56" name="Line 64">
              <a:extLst>
                <a:ext uri="{FF2B5EF4-FFF2-40B4-BE49-F238E27FC236}">
                  <a16:creationId xmlns:a16="http://schemas.microsoft.com/office/drawing/2014/main" id="{3C22D155-5479-5F11-3030-96BE9DCBBBFF}"/>
                </a:ext>
              </a:extLst>
            </p:cNvPr>
            <p:cNvSpPr>
              <a:spLocks noChangeShapeType="1"/>
            </p:cNvSpPr>
            <p:nvPr/>
          </p:nvSpPr>
          <p:spPr bwMode="auto">
            <a:xfrm flipH="1">
              <a:off x="4957" y="1871"/>
              <a:ext cx="41" cy="0"/>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57" name="Line 65">
              <a:extLst>
                <a:ext uri="{FF2B5EF4-FFF2-40B4-BE49-F238E27FC236}">
                  <a16:creationId xmlns:a16="http://schemas.microsoft.com/office/drawing/2014/main" id="{D9B8D84E-1052-0069-59B1-CF9276B35C71}"/>
                </a:ext>
              </a:extLst>
            </p:cNvPr>
            <p:cNvSpPr>
              <a:spLocks noChangeShapeType="1"/>
            </p:cNvSpPr>
            <p:nvPr/>
          </p:nvSpPr>
          <p:spPr bwMode="auto">
            <a:xfrm>
              <a:off x="1033" y="1575"/>
              <a:ext cx="41" cy="0"/>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58" name="Line 66">
              <a:extLst>
                <a:ext uri="{FF2B5EF4-FFF2-40B4-BE49-F238E27FC236}">
                  <a16:creationId xmlns:a16="http://schemas.microsoft.com/office/drawing/2014/main" id="{800B560E-D74F-C4D5-56A1-0A155B0C7D00}"/>
                </a:ext>
              </a:extLst>
            </p:cNvPr>
            <p:cNvSpPr>
              <a:spLocks noChangeShapeType="1"/>
            </p:cNvSpPr>
            <p:nvPr/>
          </p:nvSpPr>
          <p:spPr bwMode="auto">
            <a:xfrm flipH="1">
              <a:off x="4957" y="1575"/>
              <a:ext cx="41" cy="0"/>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59" name="Line 67">
              <a:extLst>
                <a:ext uri="{FF2B5EF4-FFF2-40B4-BE49-F238E27FC236}">
                  <a16:creationId xmlns:a16="http://schemas.microsoft.com/office/drawing/2014/main" id="{59A2D43B-B21C-7E90-6F47-9686A34CC827}"/>
                </a:ext>
              </a:extLst>
            </p:cNvPr>
            <p:cNvSpPr>
              <a:spLocks noChangeShapeType="1"/>
            </p:cNvSpPr>
            <p:nvPr/>
          </p:nvSpPr>
          <p:spPr bwMode="auto">
            <a:xfrm>
              <a:off x="1033" y="1287"/>
              <a:ext cx="41" cy="0"/>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60" name="Line 68">
              <a:extLst>
                <a:ext uri="{FF2B5EF4-FFF2-40B4-BE49-F238E27FC236}">
                  <a16:creationId xmlns:a16="http://schemas.microsoft.com/office/drawing/2014/main" id="{03653483-0DEA-3950-10B8-218E0F8E0085}"/>
                </a:ext>
              </a:extLst>
            </p:cNvPr>
            <p:cNvSpPr>
              <a:spLocks noChangeShapeType="1"/>
            </p:cNvSpPr>
            <p:nvPr/>
          </p:nvSpPr>
          <p:spPr bwMode="auto">
            <a:xfrm flipH="1">
              <a:off x="4957" y="1287"/>
              <a:ext cx="41" cy="0"/>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61" name="Line 69">
              <a:extLst>
                <a:ext uri="{FF2B5EF4-FFF2-40B4-BE49-F238E27FC236}">
                  <a16:creationId xmlns:a16="http://schemas.microsoft.com/office/drawing/2014/main" id="{CE12F888-B12E-B245-AE12-33ECA6932313}"/>
                </a:ext>
              </a:extLst>
            </p:cNvPr>
            <p:cNvSpPr>
              <a:spLocks noChangeShapeType="1"/>
            </p:cNvSpPr>
            <p:nvPr/>
          </p:nvSpPr>
          <p:spPr bwMode="auto">
            <a:xfrm>
              <a:off x="1033" y="992"/>
              <a:ext cx="41" cy="0"/>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62" name="Line 70">
              <a:extLst>
                <a:ext uri="{FF2B5EF4-FFF2-40B4-BE49-F238E27FC236}">
                  <a16:creationId xmlns:a16="http://schemas.microsoft.com/office/drawing/2014/main" id="{476EFBC1-73DA-60E6-C7C9-4B5F4BB79076}"/>
                </a:ext>
              </a:extLst>
            </p:cNvPr>
            <p:cNvSpPr>
              <a:spLocks noChangeShapeType="1"/>
            </p:cNvSpPr>
            <p:nvPr/>
          </p:nvSpPr>
          <p:spPr bwMode="auto">
            <a:xfrm flipH="1">
              <a:off x="4957" y="992"/>
              <a:ext cx="41" cy="0"/>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63" name="Line 71">
              <a:extLst>
                <a:ext uri="{FF2B5EF4-FFF2-40B4-BE49-F238E27FC236}">
                  <a16:creationId xmlns:a16="http://schemas.microsoft.com/office/drawing/2014/main" id="{EEBC57C4-3E0D-6241-8F4B-57C9A45567A0}"/>
                </a:ext>
              </a:extLst>
            </p:cNvPr>
            <p:cNvSpPr>
              <a:spLocks noChangeShapeType="1"/>
            </p:cNvSpPr>
            <p:nvPr/>
          </p:nvSpPr>
          <p:spPr bwMode="auto">
            <a:xfrm>
              <a:off x="1033" y="705"/>
              <a:ext cx="41" cy="0"/>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64" name="Line 72">
              <a:extLst>
                <a:ext uri="{FF2B5EF4-FFF2-40B4-BE49-F238E27FC236}">
                  <a16:creationId xmlns:a16="http://schemas.microsoft.com/office/drawing/2014/main" id="{E5E423D6-9E39-660D-BB20-DA69328CE21E}"/>
                </a:ext>
              </a:extLst>
            </p:cNvPr>
            <p:cNvSpPr>
              <a:spLocks noChangeShapeType="1"/>
            </p:cNvSpPr>
            <p:nvPr/>
          </p:nvSpPr>
          <p:spPr bwMode="auto">
            <a:xfrm flipH="1">
              <a:off x="4957" y="705"/>
              <a:ext cx="41" cy="0"/>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67" name="Rectangle 75">
              <a:extLst>
                <a:ext uri="{FF2B5EF4-FFF2-40B4-BE49-F238E27FC236}">
                  <a16:creationId xmlns:a16="http://schemas.microsoft.com/office/drawing/2014/main" id="{4FD9433E-7EC9-D2C2-DEB7-06AFE15EB17A}"/>
                </a:ext>
              </a:extLst>
            </p:cNvPr>
            <p:cNvSpPr>
              <a:spLocks noChangeArrowheads="1"/>
            </p:cNvSpPr>
            <p:nvPr/>
          </p:nvSpPr>
          <p:spPr bwMode="auto">
            <a:xfrm>
              <a:off x="666" y="3197"/>
              <a:ext cx="390" cy="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-20</a:t>
              </a:r>
            </a:p>
          </p:txBody>
        </p:sp>
        <p:sp>
          <p:nvSpPr>
            <p:cNvPr id="33869" name="Rectangle 77">
              <a:extLst>
                <a:ext uri="{FF2B5EF4-FFF2-40B4-BE49-F238E27FC236}">
                  <a16:creationId xmlns:a16="http://schemas.microsoft.com/office/drawing/2014/main" id="{68311894-BCEE-CFFD-1595-F288851E00E8}"/>
                </a:ext>
              </a:extLst>
            </p:cNvPr>
            <p:cNvSpPr>
              <a:spLocks noChangeArrowheads="1"/>
            </p:cNvSpPr>
            <p:nvPr/>
          </p:nvSpPr>
          <p:spPr bwMode="auto">
            <a:xfrm>
              <a:off x="666" y="2615"/>
              <a:ext cx="390" cy="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-10</a:t>
              </a:r>
            </a:p>
          </p:txBody>
        </p:sp>
        <p:sp>
          <p:nvSpPr>
            <p:cNvPr id="33871" name="Rectangle 79">
              <a:extLst>
                <a:ext uri="{FF2B5EF4-FFF2-40B4-BE49-F238E27FC236}">
                  <a16:creationId xmlns:a16="http://schemas.microsoft.com/office/drawing/2014/main" id="{873FCDBA-ECAF-C990-51C6-CA9A43CA0989}"/>
                </a:ext>
              </a:extLst>
            </p:cNvPr>
            <p:cNvSpPr>
              <a:spLocks noChangeArrowheads="1"/>
            </p:cNvSpPr>
            <p:nvPr/>
          </p:nvSpPr>
          <p:spPr bwMode="auto">
            <a:xfrm>
              <a:off x="738" y="2032"/>
              <a:ext cx="224" cy="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0</a:t>
              </a:r>
            </a:p>
          </p:txBody>
        </p:sp>
        <p:sp>
          <p:nvSpPr>
            <p:cNvPr id="33873" name="Rectangle 81">
              <a:extLst>
                <a:ext uri="{FF2B5EF4-FFF2-40B4-BE49-F238E27FC236}">
                  <a16:creationId xmlns:a16="http://schemas.microsoft.com/office/drawing/2014/main" id="{1CAE00FA-09D5-E182-F5D3-271488AF2870}"/>
                </a:ext>
              </a:extLst>
            </p:cNvPr>
            <p:cNvSpPr>
              <a:spLocks noChangeArrowheads="1"/>
            </p:cNvSpPr>
            <p:nvPr/>
          </p:nvSpPr>
          <p:spPr bwMode="auto">
            <a:xfrm>
              <a:off x="694" y="1449"/>
              <a:ext cx="331" cy="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10</a:t>
              </a:r>
            </a:p>
          </p:txBody>
        </p:sp>
        <p:sp>
          <p:nvSpPr>
            <p:cNvPr id="33875" name="Rectangle 83">
              <a:extLst>
                <a:ext uri="{FF2B5EF4-FFF2-40B4-BE49-F238E27FC236}">
                  <a16:creationId xmlns:a16="http://schemas.microsoft.com/office/drawing/2014/main" id="{D5035576-C3DB-1798-C916-69967F6D3983}"/>
                </a:ext>
              </a:extLst>
            </p:cNvPr>
            <p:cNvSpPr>
              <a:spLocks noChangeArrowheads="1"/>
            </p:cNvSpPr>
            <p:nvPr/>
          </p:nvSpPr>
          <p:spPr bwMode="auto">
            <a:xfrm>
              <a:off x="694" y="866"/>
              <a:ext cx="331" cy="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20</a:t>
              </a:r>
            </a:p>
          </p:txBody>
        </p:sp>
        <p:sp>
          <p:nvSpPr>
            <p:cNvPr id="33877" name="Line 85">
              <a:extLst>
                <a:ext uri="{FF2B5EF4-FFF2-40B4-BE49-F238E27FC236}">
                  <a16:creationId xmlns:a16="http://schemas.microsoft.com/office/drawing/2014/main" id="{4C813E27-16C2-48D0-198F-039F554ECA98}"/>
                </a:ext>
              </a:extLst>
            </p:cNvPr>
            <p:cNvSpPr>
              <a:spLocks noChangeShapeType="1"/>
            </p:cNvSpPr>
            <p:nvPr/>
          </p:nvSpPr>
          <p:spPr bwMode="auto">
            <a:xfrm>
              <a:off x="1033" y="3609"/>
              <a:ext cx="3965" cy="0"/>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78" name="Line 86">
              <a:extLst>
                <a:ext uri="{FF2B5EF4-FFF2-40B4-BE49-F238E27FC236}">
                  <a16:creationId xmlns:a16="http://schemas.microsoft.com/office/drawing/2014/main" id="{5D8F2BD9-85AB-8BC0-F22B-89E1E85D65E5}"/>
                </a:ext>
              </a:extLst>
            </p:cNvPr>
            <p:cNvSpPr>
              <a:spLocks noChangeShapeType="1"/>
            </p:cNvSpPr>
            <p:nvPr/>
          </p:nvSpPr>
          <p:spPr bwMode="auto">
            <a:xfrm>
              <a:off x="1033" y="705"/>
              <a:ext cx="3965" cy="0"/>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79" name="Line 87">
              <a:extLst>
                <a:ext uri="{FF2B5EF4-FFF2-40B4-BE49-F238E27FC236}">
                  <a16:creationId xmlns:a16="http://schemas.microsoft.com/office/drawing/2014/main" id="{C7265049-FDC2-7D61-BBC9-F8198BA91B3A}"/>
                </a:ext>
              </a:extLst>
            </p:cNvPr>
            <p:cNvSpPr>
              <a:spLocks noChangeShapeType="1"/>
            </p:cNvSpPr>
            <p:nvPr/>
          </p:nvSpPr>
          <p:spPr bwMode="auto">
            <a:xfrm flipV="1">
              <a:off x="1033" y="705"/>
              <a:ext cx="0" cy="2904"/>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80" name="Line 88">
              <a:extLst>
                <a:ext uri="{FF2B5EF4-FFF2-40B4-BE49-F238E27FC236}">
                  <a16:creationId xmlns:a16="http://schemas.microsoft.com/office/drawing/2014/main" id="{C4961D4B-6A44-BED4-795C-24FEE6BA5714}"/>
                </a:ext>
              </a:extLst>
            </p:cNvPr>
            <p:cNvSpPr>
              <a:spLocks noChangeShapeType="1"/>
            </p:cNvSpPr>
            <p:nvPr/>
          </p:nvSpPr>
          <p:spPr bwMode="auto">
            <a:xfrm flipV="1">
              <a:off x="4998" y="705"/>
              <a:ext cx="0" cy="2904"/>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81" name="Line 89">
              <a:extLst>
                <a:ext uri="{FF2B5EF4-FFF2-40B4-BE49-F238E27FC236}">
                  <a16:creationId xmlns:a16="http://schemas.microsoft.com/office/drawing/2014/main" id="{B3FD7F3C-A21C-2439-D0DC-1A54E6EB543D}"/>
                </a:ext>
              </a:extLst>
            </p:cNvPr>
            <p:cNvSpPr>
              <a:spLocks noChangeShapeType="1"/>
            </p:cNvSpPr>
            <p:nvPr/>
          </p:nvSpPr>
          <p:spPr bwMode="auto">
            <a:xfrm>
              <a:off x="1033" y="3609"/>
              <a:ext cx="27" cy="0"/>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82" name="Line 90">
              <a:extLst>
                <a:ext uri="{FF2B5EF4-FFF2-40B4-BE49-F238E27FC236}">
                  <a16:creationId xmlns:a16="http://schemas.microsoft.com/office/drawing/2014/main" id="{6D458D9B-FE77-0FAB-2D2C-64D040FA7B61}"/>
                </a:ext>
              </a:extLst>
            </p:cNvPr>
            <p:cNvSpPr>
              <a:spLocks noChangeShapeType="1"/>
            </p:cNvSpPr>
            <p:nvPr/>
          </p:nvSpPr>
          <p:spPr bwMode="auto">
            <a:xfrm>
              <a:off x="4998" y="705"/>
              <a:ext cx="27" cy="0"/>
            </a:xfrm>
            <a:prstGeom prst="line">
              <a:avLst/>
            </a:prstGeom>
            <a:noFill/>
            <a:ln w="12700">
              <a:solidFill>
                <a:srgbClr val="FFFFFF"/>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83" name="Freeform 91">
              <a:extLst>
                <a:ext uri="{FF2B5EF4-FFF2-40B4-BE49-F238E27FC236}">
                  <a16:creationId xmlns:a16="http://schemas.microsoft.com/office/drawing/2014/main" id="{CA511920-CCBC-9650-096C-7D331B3E59E2}"/>
                </a:ext>
              </a:extLst>
            </p:cNvPr>
            <p:cNvSpPr>
              <a:spLocks/>
            </p:cNvSpPr>
            <p:nvPr/>
          </p:nvSpPr>
          <p:spPr bwMode="auto">
            <a:xfrm>
              <a:off x="1033" y="944"/>
              <a:ext cx="3245" cy="1215"/>
            </a:xfrm>
            <a:custGeom>
              <a:avLst/>
              <a:gdLst>
                <a:gd name="T0" fmla="*/ 92 w 3651"/>
                <a:gd name="T1" fmla="*/ 1214 h 1215"/>
                <a:gd name="T2" fmla="*/ 196 w 3651"/>
                <a:gd name="T3" fmla="*/ 1214 h 1215"/>
                <a:gd name="T4" fmla="*/ 300 w 3651"/>
                <a:gd name="T5" fmla="*/ 1214 h 1215"/>
                <a:gd name="T6" fmla="*/ 404 w 3651"/>
                <a:gd name="T7" fmla="*/ 1214 h 1215"/>
                <a:gd name="T8" fmla="*/ 462 w 3651"/>
                <a:gd name="T9" fmla="*/ 1204 h 1215"/>
                <a:gd name="T10" fmla="*/ 520 w 3651"/>
                <a:gd name="T11" fmla="*/ 1185 h 1215"/>
                <a:gd name="T12" fmla="*/ 566 w 3651"/>
                <a:gd name="T13" fmla="*/ 1137 h 1215"/>
                <a:gd name="T14" fmla="*/ 612 w 3651"/>
                <a:gd name="T15" fmla="*/ 1080 h 1215"/>
                <a:gd name="T16" fmla="*/ 670 w 3651"/>
                <a:gd name="T17" fmla="*/ 1003 h 1215"/>
                <a:gd name="T18" fmla="*/ 704 w 3651"/>
                <a:gd name="T19" fmla="*/ 936 h 1215"/>
                <a:gd name="T20" fmla="*/ 739 w 3651"/>
                <a:gd name="T21" fmla="*/ 860 h 1215"/>
                <a:gd name="T22" fmla="*/ 774 w 3651"/>
                <a:gd name="T23" fmla="*/ 783 h 1215"/>
                <a:gd name="T24" fmla="*/ 797 w 3651"/>
                <a:gd name="T25" fmla="*/ 716 h 1215"/>
                <a:gd name="T26" fmla="*/ 832 w 3651"/>
                <a:gd name="T27" fmla="*/ 650 h 1215"/>
                <a:gd name="T28" fmla="*/ 866 w 3651"/>
                <a:gd name="T29" fmla="*/ 563 h 1215"/>
                <a:gd name="T30" fmla="*/ 889 w 3651"/>
                <a:gd name="T31" fmla="*/ 497 h 1215"/>
                <a:gd name="T32" fmla="*/ 912 w 3651"/>
                <a:gd name="T33" fmla="*/ 430 h 1215"/>
                <a:gd name="T34" fmla="*/ 936 w 3651"/>
                <a:gd name="T35" fmla="*/ 363 h 1215"/>
                <a:gd name="T36" fmla="*/ 959 w 3651"/>
                <a:gd name="T37" fmla="*/ 286 h 1215"/>
                <a:gd name="T38" fmla="*/ 982 w 3651"/>
                <a:gd name="T39" fmla="*/ 200 h 1215"/>
                <a:gd name="T40" fmla="*/ 1016 w 3651"/>
                <a:gd name="T41" fmla="*/ 124 h 1215"/>
                <a:gd name="T42" fmla="*/ 1028 w 3651"/>
                <a:gd name="T43" fmla="*/ 95 h 1215"/>
                <a:gd name="T44" fmla="*/ 1051 w 3651"/>
                <a:gd name="T45" fmla="*/ 47 h 1215"/>
                <a:gd name="T46" fmla="*/ 1063 w 3651"/>
                <a:gd name="T47" fmla="*/ 57 h 1215"/>
                <a:gd name="T48" fmla="*/ 1097 w 3651"/>
                <a:gd name="T49" fmla="*/ 114 h 1215"/>
                <a:gd name="T50" fmla="*/ 1132 w 3651"/>
                <a:gd name="T51" fmla="*/ 181 h 1215"/>
                <a:gd name="T52" fmla="*/ 1155 w 3651"/>
                <a:gd name="T53" fmla="*/ 267 h 1215"/>
                <a:gd name="T54" fmla="*/ 1178 w 3651"/>
                <a:gd name="T55" fmla="*/ 353 h 1215"/>
                <a:gd name="T56" fmla="*/ 1201 w 3651"/>
                <a:gd name="T57" fmla="*/ 439 h 1215"/>
                <a:gd name="T58" fmla="*/ 1213 w 3651"/>
                <a:gd name="T59" fmla="*/ 516 h 1215"/>
                <a:gd name="T60" fmla="*/ 1248 w 3651"/>
                <a:gd name="T61" fmla="*/ 592 h 1215"/>
                <a:gd name="T62" fmla="*/ 1271 w 3651"/>
                <a:gd name="T63" fmla="*/ 659 h 1215"/>
                <a:gd name="T64" fmla="*/ 1305 w 3651"/>
                <a:gd name="T65" fmla="*/ 736 h 1215"/>
                <a:gd name="T66" fmla="*/ 1340 w 3651"/>
                <a:gd name="T67" fmla="*/ 802 h 1215"/>
                <a:gd name="T68" fmla="*/ 1386 w 3651"/>
                <a:gd name="T69" fmla="*/ 850 h 1215"/>
                <a:gd name="T70" fmla="*/ 1433 w 3651"/>
                <a:gd name="T71" fmla="*/ 908 h 1215"/>
                <a:gd name="T72" fmla="*/ 1479 w 3651"/>
                <a:gd name="T73" fmla="*/ 955 h 1215"/>
                <a:gd name="T74" fmla="*/ 1548 w 3651"/>
                <a:gd name="T75" fmla="*/ 994 h 1215"/>
                <a:gd name="T76" fmla="*/ 1617 w 3651"/>
                <a:gd name="T77" fmla="*/ 1041 h 1215"/>
                <a:gd name="T78" fmla="*/ 1675 w 3651"/>
                <a:gd name="T79" fmla="*/ 1089 h 1215"/>
                <a:gd name="T80" fmla="*/ 1733 w 3651"/>
                <a:gd name="T81" fmla="*/ 1127 h 1215"/>
                <a:gd name="T82" fmla="*/ 1814 w 3651"/>
                <a:gd name="T83" fmla="*/ 1185 h 1215"/>
                <a:gd name="T84" fmla="*/ 1883 w 3651"/>
                <a:gd name="T85" fmla="*/ 1214 h 1215"/>
                <a:gd name="T86" fmla="*/ 1987 w 3651"/>
                <a:gd name="T87" fmla="*/ 1214 h 1215"/>
                <a:gd name="T88" fmla="*/ 2091 w 3651"/>
                <a:gd name="T89" fmla="*/ 1214 h 1215"/>
                <a:gd name="T90" fmla="*/ 2193 w 3651"/>
                <a:gd name="T91" fmla="*/ 1214 h 1215"/>
                <a:gd name="T92" fmla="*/ 2297 w 3651"/>
                <a:gd name="T93" fmla="*/ 1214 h 1215"/>
                <a:gd name="T94" fmla="*/ 2401 w 3651"/>
                <a:gd name="T95" fmla="*/ 1214 h 1215"/>
                <a:gd name="T96" fmla="*/ 2505 w 3651"/>
                <a:gd name="T97" fmla="*/ 1214 h 1215"/>
                <a:gd name="T98" fmla="*/ 2609 w 3651"/>
                <a:gd name="T99" fmla="*/ 1214 h 1215"/>
                <a:gd name="T100" fmla="*/ 2713 w 3651"/>
                <a:gd name="T101" fmla="*/ 1214 h 1215"/>
                <a:gd name="T102" fmla="*/ 2817 w 3651"/>
                <a:gd name="T103" fmla="*/ 1214 h 1215"/>
                <a:gd name="T104" fmla="*/ 2921 w 3651"/>
                <a:gd name="T105" fmla="*/ 1214 h 1215"/>
                <a:gd name="T106" fmla="*/ 3025 w 3651"/>
                <a:gd name="T107" fmla="*/ 1214 h 1215"/>
                <a:gd name="T108" fmla="*/ 3129 w 3651"/>
                <a:gd name="T109" fmla="*/ 1214 h 1215"/>
                <a:gd name="T110" fmla="*/ 3233 w 3651"/>
                <a:gd name="T111" fmla="*/ 1214 h 1215"/>
                <a:gd name="T112" fmla="*/ 3337 w 3651"/>
                <a:gd name="T113" fmla="*/ 1214 h 1215"/>
                <a:gd name="T114" fmla="*/ 3441 w 3651"/>
                <a:gd name="T115" fmla="*/ 1214 h 1215"/>
                <a:gd name="T116" fmla="*/ 3545 w 3651"/>
                <a:gd name="T117" fmla="*/ 1214 h 1215"/>
                <a:gd name="T118" fmla="*/ 3650 w 3651"/>
                <a:gd name="T119" fmla="*/ 1214 h 1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651" h="1215">
                  <a:moveTo>
                    <a:pt x="0" y="1214"/>
                  </a:moveTo>
                  <a:lnTo>
                    <a:pt x="11" y="1214"/>
                  </a:lnTo>
                  <a:lnTo>
                    <a:pt x="23" y="1214"/>
                  </a:lnTo>
                  <a:lnTo>
                    <a:pt x="34" y="1214"/>
                  </a:lnTo>
                  <a:lnTo>
                    <a:pt x="46" y="1214"/>
                  </a:lnTo>
                  <a:lnTo>
                    <a:pt x="57" y="1214"/>
                  </a:lnTo>
                  <a:lnTo>
                    <a:pt x="69" y="1214"/>
                  </a:lnTo>
                  <a:lnTo>
                    <a:pt x="80" y="1214"/>
                  </a:lnTo>
                  <a:lnTo>
                    <a:pt x="92" y="1214"/>
                  </a:lnTo>
                  <a:lnTo>
                    <a:pt x="104" y="1214"/>
                  </a:lnTo>
                  <a:lnTo>
                    <a:pt x="115" y="1214"/>
                  </a:lnTo>
                  <a:lnTo>
                    <a:pt x="127" y="1214"/>
                  </a:lnTo>
                  <a:lnTo>
                    <a:pt x="138" y="1214"/>
                  </a:lnTo>
                  <a:lnTo>
                    <a:pt x="150" y="1214"/>
                  </a:lnTo>
                  <a:lnTo>
                    <a:pt x="161" y="1214"/>
                  </a:lnTo>
                  <a:lnTo>
                    <a:pt x="173" y="1214"/>
                  </a:lnTo>
                  <a:lnTo>
                    <a:pt x="184" y="1214"/>
                  </a:lnTo>
                  <a:lnTo>
                    <a:pt x="196" y="1214"/>
                  </a:lnTo>
                  <a:lnTo>
                    <a:pt x="208" y="1214"/>
                  </a:lnTo>
                  <a:lnTo>
                    <a:pt x="219" y="1214"/>
                  </a:lnTo>
                  <a:lnTo>
                    <a:pt x="231" y="1214"/>
                  </a:lnTo>
                  <a:lnTo>
                    <a:pt x="242" y="1214"/>
                  </a:lnTo>
                  <a:lnTo>
                    <a:pt x="254" y="1214"/>
                  </a:lnTo>
                  <a:lnTo>
                    <a:pt x="265" y="1214"/>
                  </a:lnTo>
                  <a:lnTo>
                    <a:pt x="277" y="1214"/>
                  </a:lnTo>
                  <a:lnTo>
                    <a:pt x="288" y="1214"/>
                  </a:lnTo>
                  <a:lnTo>
                    <a:pt x="300" y="1214"/>
                  </a:lnTo>
                  <a:lnTo>
                    <a:pt x="312" y="1214"/>
                  </a:lnTo>
                  <a:lnTo>
                    <a:pt x="323" y="1214"/>
                  </a:lnTo>
                  <a:lnTo>
                    <a:pt x="335" y="1214"/>
                  </a:lnTo>
                  <a:lnTo>
                    <a:pt x="346" y="1214"/>
                  </a:lnTo>
                  <a:lnTo>
                    <a:pt x="358" y="1214"/>
                  </a:lnTo>
                  <a:lnTo>
                    <a:pt x="369" y="1214"/>
                  </a:lnTo>
                  <a:lnTo>
                    <a:pt x="381" y="1214"/>
                  </a:lnTo>
                  <a:lnTo>
                    <a:pt x="392" y="1214"/>
                  </a:lnTo>
                  <a:lnTo>
                    <a:pt x="404" y="1214"/>
                  </a:lnTo>
                  <a:lnTo>
                    <a:pt x="416" y="1214"/>
                  </a:lnTo>
                  <a:lnTo>
                    <a:pt x="416" y="1204"/>
                  </a:lnTo>
                  <a:lnTo>
                    <a:pt x="416" y="1214"/>
                  </a:lnTo>
                  <a:lnTo>
                    <a:pt x="427" y="1214"/>
                  </a:lnTo>
                  <a:lnTo>
                    <a:pt x="439" y="1214"/>
                  </a:lnTo>
                  <a:lnTo>
                    <a:pt x="439" y="1204"/>
                  </a:lnTo>
                  <a:lnTo>
                    <a:pt x="439" y="1214"/>
                  </a:lnTo>
                  <a:lnTo>
                    <a:pt x="450" y="1214"/>
                  </a:lnTo>
                  <a:lnTo>
                    <a:pt x="462" y="1204"/>
                  </a:lnTo>
                  <a:lnTo>
                    <a:pt x="462" y="1214"/>
                  </a:lnTo>
                  <a:lnTo>
                    <a:pt x="462" y="1204"/>
                  </a:lnTo>
                  <a:lnTo>
                    <a:pt x="473" y="1204"/>
                  </a:lnTo>
                  <a:lnTo>
                    <a:pt x="485" y="1204"/>
                  </a:lnTo>
                  <a:lnTo>
                    <a:pt x="485" y="1194"/>
                  </a:lnTo>
                  <a:lnTo>
                    <a:pt x="496" y="1194"/>
                  </a:lnTo>
                  <a:lnTo>
                    <a:pt x="508" y="1194"/>
                  </a:lnTo>
                  <a:lnTo>
                    <a:pt x="508" y="1185"/>
                  </a:lnTo>
                  <a:lnTo>
                    <a:pt x="520" y="1185"/>
                  </a:lnTo>
                  <a:lnTo>
                    <a:pt x="520" y="1175"/>
                  </a:lnTo>
                  <a:lnTo>
                    <a:pt x="531" y="1175"/>
                  </a:lnTo>
                  <a:lnTo>
                    <a:pt x="531" y="1166"/>
                  </a:lnTo>
                  <a:lnTo>
                    <a:pt x="543" y="1166"/>
                  </a:lnTo>
                  <a:lnTo>
                    <a:pt x="543" y="1156"/>
                  </a:lnTo>
                  <a:lnTo>
                    <a:pt x="554" y="1156"/>
                  </a:lnTo>
                  <a:lnTo>
                    <a:pt x="554" y="1147"/>
                  </a:lnTo>
                  <a:lnTo>
                    <a:pt x="566" y="1147"/>
                  </a:lnTo>
                  <a:lnTo>
                    <a:pt x="566" y="1137"/>
                  </a:lnTo>
                  <a:lnTo>
                    <a:pt x="577" y="1137"/>
                  </a:lnTo>
                  <a:lnTo>
                    <a:pt x="577" y="1127"/>
                  </a:lnTo>
                  <a:lnTo>
                    <a:pt x="577" y="1118"/>
                  </a:lnTo>
                  <a:lnTo>
                    <a:pt x="589" y="1118"/>
                  </a:lnTo>
                  <a:lnTo>
                    <a:pt x="589" y="1108"/>
                  </a:lnTo>
                  <a:lnTo>
                    <a:pt x="600" y="1108"/>
                  </a:lnTo>
                  <a:lnTo>
                    <a:pt x="600" y="1099"/>
                  </a:lnTo>
                  <a:lnTo>
                    <a:pt x="612" y="1089"/>
                  </a:lnTo>
                  <a:lnTo>
                    <a:pt x="612" y="1080"/>
                  </a:lnTo>
                  <a:lnTo>
                    <a:pt x="624" y="1080"/>
                  </a:lnTo>
                  <a:lnTo>
                    <a:pt x="624" y="1070"/>
                  </a:lnTo>
                  <a:lnTo>
                    <a:pt x="635" y="1061"/>
                  </a:lnTo>
                  <a:lnTo>
                    <a:pt x="635" y="1051"/>
                  </a:lnTo>
                  <a:lnTo>
                    <a:pt x="647" y="1041"/>
                  </a:lnTo>
                  <a:lnTo>
                    <a:pt x="647" y="1032"/>
                  </a:lnTo>
                  <a:lnTo>
                    <a:pt x="658" y="1022"/>
                  </a:lnTo>
                  <a:lnTo>
                    <a:pt x="658" y="1013"/>
                  </a:lnTo>
                  <a:lnTo>
                    <a:pt x="670" y="1003"/>
                  </a:lnTo>
                  <a:lnTo>
                    <a:pt x="670" y="994"/>
                  </a:lnTo>
                  <a:lnTo>
                    <a:pt x="681" y="984"/>
                  </a:lnTo>
                  <a:lnTo>
                    <a:pt x="681" y="975"/>
                  </a:lnTo>
                  <a:lnTo>
                    <a:pt x="681" y="965"/>
                  </a:lnTo>
                  <a:lnTo>
                    <a:pt x="693" y="965"/>
                  </a:lnTo>
                  <a:lnTo>
                    <a:pt x="693" y="955"/>
                  </a:lnTo>
                  <a:lnTo>
                    <a:pt x="693" y="946"/>
                  </a:lnTo>
                  <a:lnTo>
                    <a:pt x="704" y="946"/>
                  </a:lnTo>
                  <a:lnTo>
                    <a:pt x="704" y="936"/>
                  </a:lnTo>
                  <a:lnTo>
                    <a:pt x="704" y="927"/>
                  </a:lnTo>
                  <a:lnTo>
                    <a:pt x="716" y="917"/>
                  </a:lnTo>
                  <a:lnTo>
                    <a:pt x="716" y="908"/>
                  </a:lnTo>
                  <a:lnTo>
                    <a:pt x="716" y="898"/>
                  </a:lnTo>
                  <a:lnTo>
                    <a:pt x="728" y="898"/>
                  </a:lnTo>
                  <a:lnTo>
                    <a:pt x="728" y="888"/>
                  </a:lnTo>
                  <a:lnTo>
                    <a:pt x="728" y="879"/>
                  </a:lnTo>
                  <a:lnTo>
                    <a:pt x="739" y="869"/>
                  </a:lnTo>
                  <a:lnTo>
                    <a:pt x="739" y="860"/>
                  </a:lnTo>
                  <a:lnTo>
                    <a:pt x="751" y="850"/>
                  </a:lnTo>
                  <a:lnTo>
                    <a:pt x="751" y="841"/>
                  </a:lnTo>
                  <a:lnTo>
                    <a:pt x="751" y="831"/>
                  </a:lnTo>
                  <a:lnTo>
                    <a:pt x="762" y="822"/>
                  </a:lnTo>
                  <a:lnTo>
                    <a:pt x="762" y="812"/>
                  </a:lnTo>
                  <a:lnTo>
                    <a:pt x="762" y="802"/>
                  </a:lnTo>
                  <a:lnTo>
                    <a:pt x="774" y="802"/>
                  </a:lnTo>
                  <a:lnTo>
                    <a:pt x="774" y="793"/>
                  </a:lnTo>
                  <a:lnTo>
                    <a:pt x="774" y="783"/>
                  </a:lnTo>
                  <a:lnTo>
                    <a:pt x="774" y="774"/>
                  </a:lnTo>
                  <a:lnTo>
                    <a:pt x="785" y="774"/>
                  </a:lnTo>
                  <a:lnTo>
                    <a:pt x="785" y="764"/>
                  </a:lnTo>
                  <a:lnTo>
                    <a:pt x="785" y="755"/>
                  </a:lnTo>
                  <a:lnTo>
                    <a:pt x="785" y="745"/>
                  </a:lnTo>
                  <a:lnTo>
                    <a:pt x="797" y="745"/>
                  </a:lnTo>
                  <a:lnTo>
                    <a:pt x="797" y="736"/>
                  </a:lnTo>
                  <a:lnTo>
                    <a:pt x="797" y="726"/>
                  </a:lnTo>
                  <a:lnTo>
                    <a:pt x="797" y="716"/>
                  </a:lnTo>
                  <a:lnTo>
                    <a:pt x="808" y="716"/>
                  </a:lnTo>
                  <a:lnTo>
                    <a:pt x="808" y="707"/>
                  </a:lnTo>
                  <a:lnTo>
                    <a:pt x="808" y="697"/>
                  </a:lnTo>
                  <a:lnTo>
                    <a:pt x="820" y="688"/>
                  </a:lnTo>
                  <a:lnTo>
                    <a:pt x="820" y="678"/>
                  </a:lnTo>
                  <a:lnTo>
                    <a:pt x="820" y="669"/>
                  </a:lnTo>
                  <a:lnTo>
                    <a:pt x="820" y="659"/>
                  </a:lnTo>
                  <a:lnTo>
                    <a:pt x="832" y="659"/>
                  </a:lnTo>
                  <a:lnTo>
                    <a:pt x="832" y="650"/>
                  </a:lnTo>
                  <a:lnTo>
                    <a:pt x="832" y="640"/>
                  </a:lnTo>
                  <a:lnTo>
                    <a:pt x="843" y="630"/>
                  </a:lnTo>
                  <a:lnTo>
                    <a:pt x="843" y="621"/>
                  </a:lnTo>
                  <a:lnTo>
                    <a:pt x="843" y="611"/>
                  </a:lnTo>
                  <a:lnTo>
                    <a:pt x="843" y="602"/>
                  </a:lnTo>
                  <a:lnTo>
                    <a:pt x="855" y="592"/>
                  </a:lnTo>
                  <a:lnTo>
                    <a:pt x="855" y="583"/>
                  </a:lnTo>
                  <a:lnTo>
                    <a:pt x="855" y="573"/>
                  </a:lnTo>
                  <a:lnTo>
                    <a:pt x="866" y="563"/>
                  </a:lnTo>
                  <a:lnTo>
                    <a:pt x="866" y="554"/>
                  </a:lnTo>
                  <a:lnTo>
                    <a:pt x="866" y="544"/>
                  </a:lnTo>
                  <a:lnTo>
                    <a:pt x="878" y="544"/>
                  </a:lnTo>
                  <a:lnTo>
                    <a:pt x="878" y="535"/>
                  </a:lnTo>
                  <a:lnTo>
                    <a:pt x="878" y="525"/>
                  </a:lnTo>
                  <a:lnTo>
                    <a:pt x="878" y="516"/>
                  </a:lnTo>
                  <a:lnTo>
                    <a:pt x="878" y="506"/>
                  </a:lnTo>
                  <a:lnTo>
                    <a:pt x="889" y="506"/>
                  </a:lnTo>
                  <a:lnTo>
                    <a:pt x="889" y="497"/>
                  </a:lnTo>
                  <a:lnTo>
                    <a:pt x="889" y="487"/>
                  </a:lnTo>
                  <a:lnTo>
                    <a:pt x="889" y="477"/>
                  </a:lnTo>
                  <a:lnTo>
                    <a:pt x="901" y="477"/>
                  </a:lnTo>
                  <a:lnTo>
                    <a:pt x="901" y="468"/>
                  </a:lnTo>
                  <a:lnTo>
                    <a:pt x="901" y="458"/>
                  </a:lnTo>
                  <a:lnTo>
                    <a:pt x="901" y="449"/>
                  </a:lnTo>
                  <a:lnTo>
                    <a:pt x="901" y="439"/>
                  </a:lnTo>
                  <a:lnTo>
                    <a:pt x="912" y="439"/>
                  </a:lnTo>
                  <a:lnTo>
                    <a:pt x="912" y="430"/>
                  </a:lnTo>
                  <a:lnTo>
                    <a:pt x="912" y="420"/>
                  </a:lnTo>
                  <a:lnTo>
                    <a:pt x="912" y="411"/>
                  </a:lnTo>
                  <a:lnTo>
                    <a:pt x="924" y="411"/>
                  </a:lnTo>
                  <a:lnTo>
                    <a:pt x="924" y="401"/>
                  </a:lnTo>
                  <a:lnTo>
                    <a:pt x="924" y="391"/>
                  </a:lnTo>
                  <a:lnTo>
                    <a:pt x="924" y="382"/>
                  </a:lnTo>
                  <a:lnTo>
                    <a:pt x="924" y="372"/>
                  </a:lnTo>
                  <a:lnTo>
                    <a:pt x="936" y="372"/>
                  </a:lnTo>
                  <a:lnTo>
                    <a:pt x="936" y="363"/>
                  </a:lnTo>
                  <a:lnTo>
                    <a:pt x="936" y="353"/>
                  </a:lnTo>
                  <a:lnTo>
                    <a:pt x="936" y="344"/>
                  </a:lnTo>
                  <a:lnTo>
                    <a:pt x="947" y="344"/>
                  </a:lnTo>
                  <a:lnTo>
                    <a:pt x="947" y="334"/>
                  </a:lnTo>
                  <a:lnTo>
                    <a:pt x="947" y="325"/>
                  </a:lnTo>
                  <a:lnTo>
                    <a:pt x="947" y="315"/>
                  </a:lnTo>
                  <a:lnTo>
                    <a:pt x="947" y="305"/>
                  </a:lnTo>
                  <a:lnTo>
                    <a:pt x="959" y="296"/>
                  </a:lnTo>
                  <a:lnTo>
                    <a:pt x="959" y="286"/>
                  </a:lnTo>
                  <a:lnTo>
                    <a:pt x="959" y="277"/>
                  </a:lnTo>
                  <a:lnTo>
                    <a:pt x="970" y="267"/>
                  </a:lnTo>
                  <a:lnTo>
                    <a:pt x="970" y="258"/>
                  </a:lnTo>
                  <a:lnTo>
                    <a:pt x="970" y="248"/>
                  </a:lnTo>
                  <a:lnTo>
                    <a:pt x="970" y="238"/>
                  </a:lnTo>
                  <a:lnTo>
                    <a:pt x="982" y="229"/>
                  </a:lnTo>
                  <a:lnTo>
                    <a:pt x="982" y="219"/>
                  </a:lnTo>
                  <a:lnTo>
                    <a:pt x="982" y="210"/>
                  </a:lnTo>
                  <a:lnTo>
                    <a:pt x="982" y="200"/>
                  </a:lnTo>
                  <a:lnTo>
                    <a:pt x="993" y="200"/>
                  </a:lnTo>
                  <a:lnTo>
                    <a:pt x="993" y="191"/>
                  </a:lnTo>
                  <a:lnTo>
                    <a:pt x="993" y="181"/>
                  </a:lnTo>
                  <a:lnTo>
                    <a:pt x="993" y="172"/>
                  </a:lnTo>
                  <a:lnTo>
                    <a:pt x="993" y="162"/>
                  </a:lnTo>
                  <a:lnTo>
                    <a:pt x="1005" y="152"/>
                  </a:lnTo>
                  <a:lnTo>
                    <a:pt x="1005" y="143"/>
                  </a:lnTo>
                  <a:lnTo>
                    <a:pt x="1005" y="133"/>
                  </a:lnTo>
                  <a:lnTo>
                    <a:pt x="1016" y="124"/>
                  </a:lnTo>
                  <a:lnTo>
                    <a:pt x="1016" y="114"/>
                  </a:lnTo>
                  <a:lnTo>
                    <a:pt x="1016" y="105"/>
                  </a:lnTo>
                  <a:lnTo>
                    <a:pt x="1016" y="95"/>
                  </a:lnTo>
                  <a:lnTo>
                    <a:pt x="1016" y="57"/>
                  </a:lnTo>
                  <a:lnTo>
                    <a:pt x="1016" y="105"/>
                  </a:lnTo>
                  <a:lnTo>
                    <a:pt x="1028" y="191"/>
                  </a:lnTo>
                  <a:lnTo>
                    <a:pt x="1028" y="0"/>
                  </a:lnTo>
                  <a:lnTo>
                    <a:pt x="1028" y="105"/>
                  </a:lnTo>
                  <a:lnTo>
                    <a:pt x="1028" y="95"/>
                  </a:lnTo>
                  <a:lnTo>
                    <a:pt x="1028" y="76"/>
                  </a:lnTo>
                  <a:lnTo>
                    <a:pt x="1028" y="57"/>
                  </a:lnTo>
                  <a:lnTo>
                    <a:pt x="1040" y="57"/>
                  </a:lnTo>
                  <a:lnTo>
                    <a:pt x="1040" y="76"/>
                  </a:lnTo>
                  <a:lnTo>
                    <a:pt x="1040" y="66"/>
                  </a:lnTo>
                  <a:lnTo>
                    <a:pt x="1040" y="57"/>
                  </a:lnTo>
                  <a:lnTo>
                    <a:pt x="1040" y="66"/>
                  </a:lnTo>
                  <a:lnTo>
                    <a:pt x="1051" y="66"/>
                  </a:lnTo>
                  <a:lnTo>
                    <a:pt x="1051" y="47"/>
                  </a:lnTo>
                  <a:lnTo>
                    <a:pt x="1051" y="86"/>
                  </a:lnTo>
                  <a:lnTo>
                    <a:pt x="1051" y="66"/>
                  </a:lnTo>
                  <a:lnTo>
                    <a:pt x="1051" y="47"/>
                  </a:lnTo>
                  <a:lnTo>
                    <a:pt x="1051" y="66"/>
                  </a:lnTo>
                  <a:lnTo>
                    <a:pt x="1063" y="57"/>
                  </a:lnTo>
                  <a:lnTo>
                    <a:pt x="1063" y="38"/>
                  </a:lnTo>
                  <a:lnTo>
                    <a:pt x="1063" y="66"/>
                  </a:lnTo>
                  <a:lnTo>
                    <a:pt x="1063" y="47"/>
                  </a:lnTo>
                  <a:lnTo>
                    <a:pt x="1063" y="57"/>
                  </a:lnTo>
                  <a:lnTo>
                    <a:pt x="1074" y="57"/>
                  </a:lnTo>
                  <a:lnTo>
                    <a:pt x="1074" y="66"/>
                  </a:lnTo>
                  <a:lnTo>
                    <a:pt x="1086" y="66"/>
                  </a:lnTo>
                  <a:lnTo>
                    <a:pt x="1086" y="76"/>
                  </a:lnTo>
                  <a:lnTo>
                    <a:pt x="1086" y="86"/>
                  </a:lnTo>
                  <a:lnTo>
                    <a:pt x="1086" y="95"/>
                  </a:lnTo>
                  <a:lnTo>
                    <a:pt x="1097" y="95"/>
                  </a:lnTo>
                  <a:lnTo>
                    <a:pt x="1097" y="105"/>
                  </a:lnTo>
                  <a:lnTo>
                    <a:pt x="1097" y="114"/>
                  </a:lnTo>
                  <a:lnTo>
                    <a:pt x="1109" y="124"/>
                  </a:lnTo>
                  <a:lnTo>
                    <a:pt x="1109" y="133"/>
                  </a:lnTo>
                  <a:lnTo>
                    <a:pt x="1109" y="143"/>
                  </a:lnTo>
                  <a:lnTo>
                    <a:pt x="1121" y="143"/>
                  </a:lnTo>
                  <a:lnTo>
                    <a:pt x="1121" y="152"/>
                  </a:lnTo>
                  <a:lnTo>
                    <a:pt x="1121" y="162"/>
                  </a:lnTo>
                  <a:lnTo>
                    <a:pt x="1121" y="172"/>
                  </a:lnTo>
                  <a:lnTo>
                    <a:pt x="1132" y="172"/>
                  </a:lnTo>
                  <a:lnTo>
                    <a:pt x="1132" y="181"/>
                  </a:lnTo>
                  <a:lnTo>
                    <a:pt x="1132" y="191"/>
                  </a:lnTo>
                  <a:lnTo>
                    <a:pt x="1132" y="200"/>
                  </a:lnTo>
                  <a:lnTo>
                    <a:pt x="1144" y="210"/>
                  </a:lnTo>
                  <a:lnTo>
                    <a:pt x="1144" y="219"/>
                  </a:lnTo>
                  <a:lnTo>
                    <a:pt x="1144" y="229"/>
                  </a:lnTo>
                  <a:lnTo>
                    <a:pt x="1144" y="238"/>
                  </a:lnTo>
                  <a:lnTo>
                    <a:pt x="1144" y="248"/>
                  </a:lnTo>
                  <a:lnTo>
                    <a:pt x="1155" y="258"/>
                  </a:lnTo>
                  <a:lnTo>
                    <a:pt x="1155" y="267"/>
                  </a:lnTo>
                  <a:lnTo>
                    <a:pt x="1155" y="277"/>
                  </a:lnTo>
                  <a:lnTo>
                    <a:pt x="1155" y="286"/>
                  </a:lnTo>
                  <a:lnTo>
                    <a:pt x="1167" y="296"/>
                  </a:lnTo>
                  <a:lnTo>
                    <a:pt x="1167" y="305"/>
                  </a:lnTo>
                  <a:lnTo>
                    <a:pt x="1167" y="315"/>
                  </a:lnTo>
                  <a:lnTo>
                    <a:pt x="1167" y="325"/>
                  </a:lnTo>
                  <a:lnTo>
                    <a:pt x="1167" y="334"/>
                  </a:lnTo>
                  <a:lnTo>
                    <a:pt x="1178" y="344"/>
                  </a:lnTo>
                  <a:lnTo>
                    <a:pt x="1178" y="353"/>
                  </a:lnTo>
                  <a:lnTo>
                    <a:pt x="1178" y="363"/>
                  </a:lnTo>
                  <a:lnTo>
                    <a:pt x="1178" y="372"/>
                  </a:lnTo>
                  <a:lnTo>
                    <a:pt x="1190" y="382"/>
                  </a:lnTo>
                  <a:lnTo>
                    <a:pt x="1190" y="391"/>
                  </a:lnTo>
                  <a:lnTo>
                    <a:pt x="1190" y="401"/>
                  </a:lnTo>
                  <a:lnTo>
                    <a:pt x="1190" y="411"/>
                  </a:lnTo>
                  <a:lnTo>
                    <a:pt x="1190" y="420"/>
                  </a:lnTo>
                  <a:lnTo>
                    <a:pt x="1201" y="430"/>
                  </a:lnTo>
                  <a:lnTo>
                    <a:pt x="1201" y="439"/>
                  </a:lnTo>
                  <a:lnTo>
                    <a:pt x="1201" y="449"/>
                  </a:lnTo>
                  <a:lnTo>
                    <a:pt x="1201" y="458"/>
                  </a:lnTo>
                  <a:lnTo>
                    <a:pt x="1201" y="468"/>
                  </a:lnTo>
                  <a:lnTo>
                    <a:pt x="1213" y="468"/>
                  </a:lnTo>
                  <a:lnTo>
                    <a:pt x="1213" y="477"/>
                  </a:lnTo>
                  <a:lnTo>
                    <a:pt x="1213" y="487"/>
                  </a:lnTo>
                  <a:lnTo>
                    <a:pt x="1213" y="497"/>
                  </a:lnTo>
                  <a:lnTo>
                    <a:pt x="1213" y="506"/>
                  </a:lnTo>
                  <a:lnTo>
                    <a:pt x="1213" y="516"/>
                  </a:lnTo>
                  <a:lnTo>
                    <a:pt x="1225" y="525"/>
                  </a:lnTo>
                  <a:lnTo>
                    <a:pt x="1225" y="535"/>
                  </a:lnTo>
                  <a:lnTo>
                    <a:pt x="1225" y="544"/>
                  </a:lnTo>
                  <a:lnTo>
                    <a:pt x="1225" y="554"/>
                  </a:lnTo>
                  <a:lnTo>
                    <a:pt x="1236" y="563"/>
                  </a:lnTo>
                  <a:lnTo>
                    <a:pt x="1236" y="573"/>
                  </a:lnTo>
                  <a:lnTo>
                    <a:pt x="1236" y="583"/>
                  </a:lnTo>
                  <a:lnTo>
                    <a:pt x="1236" y="592"/>
                  </a:lnTo>
                  <a:lnTo>
                    <a:pt x="1248" y="592"/>
                  </a:lnTo>
                  <a:lnTo>
                    <a:pt x="1248" y="602"/>
                  </a:lnTo>
                  <a:lnTo>
                    <a:pt x="1248" y="611"/>
                  </a:lnTo>
                  <a:lnTo>
                    <a:pt x="1248" y="621"/>
                  </a:lnTo>
                  <a:lnTo>
                    <a:pt x="1259" y="621"/>
                  </a:lnTo>
                  <a:lnTo>
                    <a:pt x="1259" y="630"/>
                  </a:lnTo>
                  <a:lnTo>
                    <a:pt x="1259" y="640"/>
                  </a:lnTo>
                  <a:lnTo>
                    <a:pt x="1259" y="650"/>
                  </a:lnTo>
                  <a:lnTo>
                    <a:pt x="1271" y="650"/>
                  </a:lnTo>
                  <a:lnTo>
                    <a:pt x="1271" y="659"/>
                  </a:lnTo>
                  <a:lnTo>
                    <a:pt x="1271" y="669"/>
                  </a:lnTo>
                  <a:lnTo>
                    <a:pt x="1271" y="678"/>
                  </a:lnTo>
                  <a:lnTo>
                    <a:pt x="1282" y="678"/>
                  </a:lnTo>
                  <a:lnTo>
                    <a:pt x="1282" y="688"/>
                  </a:lnTo>
                  <a:lnTo>
                    <a:pt x="1282" y="697"/>
                  </a:lnTo>
                  <a:lnTo>
                    <a:pt x="1282" y="707"/>
                  </a:lnTo>
                  <a:lnTo>
                    <a:pt x="1294" y="716"/>
                  </a:lnTo>
                  <a:lnTo>
                    <a:pt x="1294" y="726"/>
                  </a:lnTo>
                  <a:lnTo>
                    <a:pt x="1305" y="736"/>
                  </a:lnTo>
                  <a:lnTo>
                    <a:pt x="1305" y="745"/>
                  </a:lnTo>
                  <a:lnTo>
                    <a:pt x="1317" y="755"/>
                  </a:lnTo>
                  <a:lnTo>
                    <a:pt x="1317" y="764"/>
                  </a:lnTo>
                  <a:lnTo>
                    <a:pt x="1317" y="774"/>
                  </a:lnTo>
                  <a:lnTo>
                    <a:pt x="1329" y="774"/>
                  </a:lnTo>
                  <a:lnTo>
                    <a:pt x="1329" y="783"/>
                  </a:lnTo>
                  <a:lnTo>
                    <a:pt x="1329" y="793"/>
                  </a:lnTo>
                  <a:lnTo>
                    <a:pt x="1340" y="793"/>
                  </a:lnTo>
                  <a:lnTo>
                    <a:pt x="1340" y="802"/>
                  </a:lnTo>
                  <a:lnTo>
                    <a:pt x="1340" y="812"/>
                  </a:lnTo>
                  <a:lnTo>
                    <a:pt x="1352" y="812"/>
                  </a:lnTo>
                  <a:lnTo>
                    <a:pt x="1352" y="822"/>
                  </a:lnTo>
                  <a:lnTo>
                    <a:pt x="1352" y="831"/>
                  </a:lnTo>
                  <a:lnTo>
                    <a:pt x="1363" y="831"/>
                  </a:lnTo>
                  <a:lnTo>
                    <a:pt x="1363" y="841"/>
                  </a:lnTo>
                  <a:lnTo>
                    <a:pt x="1375" y="841"/>
                  </a:lnTo>
                  <a:lnTo>
                    <a:pt x="1375" y="850"/>
                  </a:lnTo>
                  <a:lnTo>
                    <a:pt x="1386" y="850"/>
                  </a:lnTo>
                  <a:lnTo>
                    <a:pt x="1386" y="860"/>
                  </a:lnTo>
                  <a:lnTo>
                    <a:pt x="1386" y="869"/>
                  </a:lnTo>
                  <a:lnTo>
                    <a:pt x="1398" y="869"/>
                  </a:lnTo>
                  <a:lnTo>
                    <a:pt x="1398" y="879"/>
                  </a:lnTo>
                  <a:lnTo>
                    <a:pt x="1409" y="879"/>
                  </a:lnTo>
                  <a:lnTo>
                    <a:pt x="1409" y="888"/>
                  </a:lnTo>
                  <a:lnTo>
                    <a:pt x="1421" y="898"/>
                  </a:lnTo>
                  <a:lnTo>
                    <a:pt x="1433" y="898"/>
                  </a:lnTo>
                  <a:lnTo>
                    <a:pt x="1433" y="908"/>
                  </a:lnTo>
                  <a:lnTo>
                    <a:pt x="1444" y="908"/>
                  </a:lnTo>
                  <a:lnTo>
                    <a:pt x="1444" y="917"/>
                  </a:lnTo>
                  <a:lnTo>
                    <a:pt x="1456" y="917"/>
                  </a:lnTo>
                  <a:lnTo>
                    <a:pt x="1456" y="927"/>
                  </a:lnTo>
                  <a:lnTo>
                    <a:pt x="1456" y="936"/>
                  </a:lnTo>
                  <a:lnTo>
                    <a:pt x="1467" y="936"/>
                  </a:lnTo>
                  <a:lnTo>
                    <a:pt x="1467" y="946"/>
                  </a:lnTo>
                  <a:lnTo>
                    <a:pt x="1479" y="946"/>
                  </a:lnTo>
                  <a:lnTo>
                    <a:pt x="1479" y="955"/>
                  </a:lnTo>
                  <a:lnTo>
                    <a:pt x="1490" y="955"/>
                  </a:lnTo>
                  <a:lnTo>
                    <a:pt x="1502" y="955"/>
                  </a:lnTo>
                  <a:lnTo>
                    <a:pt x="1502" y="965"/>
                  </a:lnTo>
                  <a:lnTo>
                    <a:pt x="1513" y="965"/>
                  </a:lnTo>
                  <a:lnTo>
                    <a:pt x="1513" y="975"/>
                  </a:lnTo>
                  <a:lnTo>
                    <a:pt x="1525" y="975"/>
                  </a:lnTo>
                  <a:lnTo>
                    <a:pt x="1525" y="984"/>
                  </a:lnTo>
                  <a:lnTo>
                    <a:pt x="1537" y="994"/>
                  </a:lnTo>
                  <a:lnTo>
                    <a:pt x="1548" y="994"/>
                  </a:lnTo>
                  <a:lnTo>
                    <a:pt x="1548" y="1003"/>
                  </a:lnTo>
                  <a:lnTo>
                    <a:pt x="1560" y="1003"/>
                  </a:lnTo>
                  <a:lnTo>
                    <a:pt x="1571" y="1013"/>
                  </a:lnTo>
                  <a:lnTo>
                    <a:pt x="1583" y="1022"/>
                  </a:lnTo>
                  <a:lnTo>
                    <a:pt x="1594" y="1022"/>
                  </a:lnTo>
                  <a:lnTo>
                    <a:pt x="1594" y="1032"/>
                  </a:lnTo>
                  <a:lnTo>
                    <a:pt x="1606" y="1032"/>
                  </a:lnTo>
                  <a:lnTo>
                    <a:pt x="1606" y="1041"/>
                  </a:lnTo>
                  <a:lnTo>
                    <a:pt x="1617" y="1041"/>
                  </a:lnTo>
                  <a:lnTo>
                    <a:pt x="1629" y="1041"/>
                  </a:lnTo>
                  <a:lnTo>
                    <a:pt x="1629" y="1051"/>
                  </a:lnTo>
                  <a:lnTo>
                    <a:pt x="1641" y="1051"/>
                  </a:lnTo>
                  <a:lnTo>
                    <a:pt x="1641" y="1061"/>
                  </a:lnTo>
                  <a:lnTo>
                    <a:pt x="1652" y="1070"/>
                  </a:lnTo>
                  <a:lnTo>
                    <a:pt x="1664" y="1070"/>
                  </a:lnTo>
                  <a:lnTo>
                    <a:pt x="1664" y="1080"/>
                  </a:lnTo>
                  <a:lnTo>
                    <a:pt x="1675" y="1080"/>
                  </a:lnTo>
                  <a:lnTo>
                    <a:pt x="1675" y="1089"/>
                  </a:lnTo>
                  <a:lnTo>
                    <a:pt x="1687" y="1089"/>
                  </a:lnTo>
                  <a:lnTo>
                    <a:pt x="1687" y="1099"/>
                  </a:lnTo>
                  <a:lnTo>
                    <a:pt x="1698" y="1099"/>
                  </a:lnTo>
                  <a:lnTo>
                    <a:pt x="1698" y="1108"/>
                  </a:lnTo>
                  <a:lnTo>
                    <a:pt x="1710" y="1108"/>
                  </a:lnTo>
                  <a:lnTo>
                    <a:pt x="1710" y="1118"/>
                  </a:lnTo>
                  <a:lnTo>
                    <a:pt x="1721" y="1118"/>
                  </a:lnTo>
                  <a:lnTo>
                    <a:pt x="1721" y="1127"/>
                  </a:lnTo>
                  <a:lnTo>
                    <a:pt x="1733" y="1127"/>
                  </a:lnTo>
                  <a:lnTo>
                    <a:pt x="1745" y="1137"/>
                  </a:lnTo>
                  <a:lnTo>
                    <a:pt x="1756" y="1147"/>
                  </a:lnTo>
                  <a:lnTo>
                    <a:pt x="1768" y="1156"/>
                  </a:lnTo>
                  <a:lnTo>
                    <a:pt x="1779" y="1166"/>
                  </a:lnTo>
                  <a:lnTo>
                    <a:pt x="1791" y="1166"/>
                  </a:lnTo>
                  <a:lnTo>
                    <a:pt x="1791" y="1175"/>
                  </a:lnTo>
                  <a:lnTo>
                    <a:pt x="1802" y="1175"/>
                  </a:lnTo>
                  <a:lnTo>
                    <a:pt x="1802" y="1185"/>
                  </a:lnTo>
                  <a:lnTo>
                    <a:pt x="1814" y="1185"/>
                  </a:lnTo>
                  <a:lnTo>
                    <a:pt x="1814" y="1194"/>
                  </a:lnTo>
                  <a:lnTo>
                    <a:pt x="1825" y="1194"/>
                  </a:lnTo>
                  <a:lnTo>
                    <a:pt x="1825" y="1204"/>
                  </a:lnTo>
                  <a:lnTo>
                    <a:pt x="1837" y="1204"/>
                  </a:lnTo>
                  <a:lnTo>
                    <a:pt x="1837" y="1214"/>
                  </a:lnTo>
                  <a:lnTo>
                    <a:pt x="1849" y="1214"/>
                  </a:lnTo>
                  <a:lnTo>
                    <a:pt x="1860" y="1214"/>
                  </a:lnTo>
                  <a:lnTo>
                    <a:pt x="1872" y="1214"/>
                  </a:lnTo>
                  <a:lnTo>
                    <a:pt x="1883" y="1214"/>
                  </a:lnTo>
                  <a:lnTo>
                    <a:pt x="1895" y="1214"/>
                  </a:lnTo>
                  <a:lnTo>
                    <a:pt x="1906" y="1214"/>
                  </a:lnTo>
                  <a:lnTo>
                    <a:pt x="1918" y="1214"/>
                  </a:lnTo>
                  <a:lnTo>
                    <a:pt x="1929" y="1214"/>
                  </a:lnTo>
                  <a:lnTo>
                    <a:pt x="1941" y="1214"/>
                  </a:lnTo>
                  <a:lnTo>
                    <a:pt x="1953" y="1214"/>
                  </a:lnTo>
                  <a:lnTo>
                    <a:pt x="1964" y="1214"/>
                  </a:lnTo>
                  <a:lnTo>
                    <a:pt x="1976" y="1214"/>
                  </a:lnTo>
                  <a:lnTo>
                    <a:pt x="1987" y="1214"/>
                  </a:lnTo>
                  <a:lnTo>
                    <a:pt x="1999" y="1214"/>
                  </a:lnTo>
                  <a:lnTo>
                    <a:pt x="2010" y="1214"/>
                  </a:lnTo>
                  <a:lnTo>
                    <a:pt x="2022" y="1214"/>
                  </a:lnTo>
                  <a:lnTo>
                    <a:pt x="2033" y="1214"/>
                  </a:lnTo>
                  <a:lnTo>
                    <a:pt x="2045" y="1214"/>
                  </a:lnTo>
                  <a:lnTo>
                    <a:pt x="2057" y="1214"/>
                  </a:lnTo>
                  <a:lnTo>
                    <a:pt x="2068" y="1214"/>
                  </a:lnTo>
                  <a:lnTo>
                    <a:pt x="2080" y="1214"/>
                  </a:lnTo>
                  <a:lnTo>
                    <a:pt x="2091" y="1214"/>
                  </a:lnTo>
                  <a:lnTo>
                    <a:pt x="2103" y="1214"/>
                  </a:lnTo>
                  <a:lnTo>
                    <a:pt x="2114" y="1214"/>
                  </a:lnTo>
                  <a:lnTo>
                    <a:pt x="2126" y="1214"/>
                  </a:lnTo>
                  <a:lnTo>
                    <a:pt x="2137" y="1214"/>
                  </a:lnTo>
                  <a:lnTo>
                    <a:pt x="2147" y="1214"/>
                  </a:lnTo>
                  <a:lnTo>
                    <a:pt x="2159" y="1214"/>
                  </a:lnTo>
                  <a:lnTo>
                    <a:pt x="2170" y="1214"/>
                  </a:lnTo>
                  <a:lnTo>
                    <a:pt x="2182" y="1214"/>
                  </a:lnTo>
                  <a:lnTo>
                    <a:pt x="2193" y="1214"/>
                  </a:lnTo>
                  <a:lnTo>
                    <a:pt x="2205" y="1214"/>
                  </a:lnTo>
                  <a:lnTo>
                    <a:pt x="2216" y="1214"/>
                  </a:lnTo>
                  <a:lnTo>
                    <a:pt x="2228" y="1214"/>
                  </a:lnTo>
                  <a:lnTo>
                    <a:pt x="2240" y="1214"/>
                  </a:lnTo>
                  <a:lnTo>
                    <a:pt x="2251" y="1214"/>
                  </a:lnTo>
                  <a:lnTo>
                    <a:pt x="2263" y="1214"/>
                  </a:lnTo>
                  <a:lnTo>
                    <a:pt x="2274" y="1214"/>
                  </a:lnTo>
                  <a:lnTo>
                    <a:pt x="2286" y="1214"/>
                  </a:lnTo>
                  <a:lnTo>
                    <a:pt x="2297" y="1214"/>
                  </a:lnTo>
                  <a:lnTo>
                    <a:pt x="2309" y="1214"/>
                  </a:lnTo>
                  <a:lnTo>
                    <a:pt x="2320" y="1214"/>
                  </a:lnTo>
                  <a:lnTo>
                    <a:pt x="2332" y="1214"/>
                  </a:lnTo>
                  <a:lnTo>
                    <a:pt x="2344" y="1214"/>
                  </a:lnTo>
                  <a:lnTo>
                    <a:pt x="2355" y="1214"/>
                  </a:lnTo>
                  <a:lnTo>
                    <a:pt x="2367" y="1214"/>
                  </a:lnTo>
                  <a:lnTo>
                    <a:pt x="2378" y="1214"/>
                  </a:lnTo>
                  <a:lnTo>
                    <a:pt x="2390" y="1214"/>
                  </a:lnTo>
                  <a:lnTo>
                    <a:pt x="2401" y="1214"/>
                  </a:lnTo>
                  <a:lnTo>
                    <a:pt x="2413" y="1214"/>
                  </a:lnTo>
                  <a:lnTo>
                    <a:pt x="2424" y="1214"/>
                  </a:lnTo>
                  <a:lnTo>
                    <a:pt x="2436" y="1214"/>
                  </a:lnTo>
                  <a:lnTo>
                    <a:pt x="2448" y="1214"/>
                  </a:lnTo>
                  <a:lnTo>
                    <a:pt x="2459" y="1214"/>
                  </a:lnTo>
                  <a:lnTo>
                    <a:pt x="2471" y="1214"/>
                  </a:lnTo>
                  <a:lnTo>
                    <a:pt x="2482" y="1214"/>
                  </a:lnTo>
                  <a:lnTo>
                    <a:pt x="2494" y="1214"/>
                  </a:lnTo>
                  <a:lnTo>
                    <a:pt x="2505" y="1214"/>
                  </a:lnTo>
                  <a:lnTo>
                    <a:pt x="2517" y="1214"/>
                  </a:lnTo>
                  <a:lnTo>
                    <a:pt x="2528" y="1214"/>
                  </a:lnTo>
                  <a:lnTo>
                    <a:pt x="2540" y="1214"/>
                  </a:lnTo>
                  <a:lnTo>
                    <a:pt x="2552" y="1214"/>
                  </a:lnTo>
                  <a:lnTo>
                    <a:pt x="2563" y="1214"/>
                  </a:lnTo>
                  <a:lnTo>
                    <a:pt x="2575" y="1214"/>
                  </a:lnTo>
                  <a:lnTo>
                    <a:pt x="2586" y="1214"/>
                  </a:lnTo>
                  <a:lnTo>
                    <a:pt x="2598" y="1214"/>
                  </a:lnTo>
                  <a:lnTo>
                    <a:pt x="2609" y="1214"/>
                  </a:lnTo>
                  <a:lnTo>
                    <a:pt x="2621" y="1214"/>
                  </a:lnTo>
                  <a:lnTo>
                    <a:pt x="2633" y="1214"/>
                  </a:lnTo>
                  <a:lnTo>
                    <a:pt x="2644" y="1214"/>
                  </a:lnTo>
                  <a:lnTo>
                    <a:pt x="2656" y="1214"/>
                  </a:lnTo>
                  <a:lnTo>
                    <a:pt x="2667" y="1214"/>
                  </a:lnTo>
                  <a:lnTo>
                    <a:pt x="2679" y="1214"/>
                  </a:lnTo>
                  <a:lnTo>
                    <a:pt x="2690" y="1214"/>
                  </a:lnTo>
                  <a:lnTo>
                    <a:pt x="2702" y="1214"/>
                  </a:lnTo>
                  <a:lnTo>
                    <a:pt x="2713" y="1214"/>
                  </a:lnTo>
                  <a:lnTo>
                    <a:pt x="2725" y="1214"/>
                  </a:lnTo>
                  <a:lnTo>
                    <a:pt x="2737" y="1214"/>
                  </a:lnTo>
                  <a:lnTo>
                    <a:pt x="2748" y="1214"/>
                  </a:lnTo>
                  <a:lnTo>
                    <a:pt x="2760" y="1214"/>
                  </a:lnTo>
                  <a:lnTo>
                    <a:pt x="2771" y="1214"/>
                  </a:lnTo>
                  <a:lnTo>
                    <a:pt x="2783" y="1214"/>
                  </a:lnTo>
                  <a:lnTo>
                    <a:pt x="2794" y="1214"/>
                  </a:lnTo>
                  <a:lnTo>
                    <a:pt x="2806" y="1214"/>
                  </a:lnTo>
                  <a:lnTo>
                    <a:pt x="2817" y="1214"/>
                  </a:lnTo>
                  <a:lnTo>
                    <a:pt x="2829" y="1214"/>
                  </a:lnTo>
                  <a:lnTo>
                    <a:pt x="2841" y="1214"/>
                  </a:lnTo>
                  <a:lnTo>
                    <a:pt x="2852" y="1214"/>
                  </a:lnTo>
                  <a:lnTo>
                    <a:pt x="2864" y="1214"/>
                  </a:lnTo>
                  <a:lnTo>
                    <a:pt x="2875" y="1214"/>
                  </a:lnTo>
                  <a:lnTo>
                    <a:pt x="2887" y="1214"/>
                  </a:lnTo>
                  <a:lnTo>
                    <a:pt x="2898" y="1214"/>
                  </a:lnTo>
                  <a:lnTo>
                    <a:pt x="2910" y="1214"/>
                  </a:lnTo>
                  <a:lnTo>
                    <a:pt x="2921" y="1214"/>
                  </a:lnTo>
                  <a:lnTo>
                    <a:pt x="2933" y="1214"/>
                  </a:lnTo>
                  <a:lnTo>
                    <a:pt x="2945" y="1214"/>
                  </a:lnTo>
                  <a:lnTo>
                    <a:pt x="2956" y="1214"/>
                  </a:lnTo>
                  <a:lnTo>
                    <a:pt x="2968" y="1214"/>
                  </a:lnTo>
                  <a:lnTo>
                    <a:pt x="2979" y="1214"/>
                  </a:lnTo>
                  <a:lnTo>
                    <a:pt x="2991" y="1214"/>
                  </a:lnTo>
                  <a:lnTo>
                    <a:pt x="3002" y="1214"/>
                  </a:lnTo>
                  <a:lnTo>
                    <a:pt x="3014" y="1214"/>
                  </a:lnTo>
                  <a:lnTo>
                    <a:pt x="3025" y="1214"/>
                  </a:lnTo>
                  <a:lnTo>
                    <a:pt x="3037" y="1214"/>
                  </a:lnTo>
                  <a:lnTo>
                    <a:pt x="3049" y="1214"/>
                  </a:lnTo>
                  <a:lnTo>
                    <a:pt x="3060" y="1214"/>
                  </a:lnTo>
                  <a:lnTo>
                    <a:pt x="3072" y="1214"/>
                  </a:lnTo>
                  <a:lnTo>
                    <a:pt x="3083" y="1214"/>
                  </a:lnTo>
                  <a:lnTo>
                    <a:pt x="3095" y="1214"/>
                  </a:lnTo>
                  <a:lnTo>
                    <a:pt x="3106" y="1214"/>
                  </a:lnTo>
                  <a:lnTo>
                    <a:pt x="3118" y="1214"/>
                  </a:lnTo>
                  <a:lnTo>
                    <a:pt x="3129" y="1214"/>
                  </a:lnTo>
                  <a:lnTo>
                    <a:pt x="3141" y="1214"/>
                  </a:lnTo>
                  <a:lnTo>
                    <a:pt x="3153" y="1214"/>
                  </a:lnTo>
                  <a:lnTo>
                    <a:pt x="3164" y="1214"/>
                  </a:lnTo>
                  <a:lnTo>
                    <a:pt x="3176" y="1214"/>
                  </a:lnTo>
                  <a:lnTo>
                    <a:pt x="3187" y="1214"/>
                  </a:lnTo>
                  <a:lnTo>
                    <a:pt x="3199" y="1214"/>
                  </a:lnTo>
                  <a:lnTo>
                    <a:pt x="3210" y="1214"/>
                  </a:lnTo>
                  <a:lnTo>
                    <a:pt x="3222" y="1214"/>
                  </a:lnTo>
                  <a:lnTo>
                    <a:pt x="3233" y="1214"/>
                  </a:lnTo>
                  <a:lnTo>
                    <a:pt x="3245" y="1214"/>
                  </a:lnTo>
                  <a:lnTo>
                    <a:pt x="3257" y="1214"/>
                  </a:lnTo>
                  <a:lnTo>
                    <a:pt x="3268" y="1214"/>
                  </a:lnTo>
                  <a:lnTo>
                    <a:pt x="3280" y="1214"/>
                  </a:lnTo>
                  <a:lnTo>
                    <a:pt x="3291" y="1214"/>
                  </a:lnTo>
                  <a:lnTo>
                    <a:pt x="3303" y="1214"/>
                  </a:lnTo>
                  <a:lnTo>
                    <a:pt x="3314" y="1214"/>
                  </a:lnTo>
                  <a:lnTo>
                    <a:pt x="3326" y="1214"/>
                  </a:lnTo>
                  <a:lnTo>
                    <a:pt x="3337" y="1214"/>
                  </a:lnTo>
                  <a:lnTo>
                    <a:pt x="3349" y="1214"/>
                  </a:lnTo>
                  <a:lnTo>
                    <a:pt x="3361" y="1214"/>
                  </a:lnTo>
                  <a:lnTo>
                    <a:pt x="3372" y="1214"/>
                  </a:lnTo>
                  <a:lnTo>
                    <a:pt x="3384" y="1214"/>
                  </a:lnTo>
                  <a:lnTo>
                    <a:pt x="3395" y="1214"/>
                  </a:lnTo>
                  <a:lnTo>
                    <a:pt x="3407" y="1214"/>
                  </a:lnTo>
                  <a:lnTo>
                    <a:pt x="3418" y="1214"/>
                  </a:lnTo>
                  <a:lnTo>
                    <a:pt x="3430" y="1214"/>
                  </a:lnTo>
                  <a:lnTo>
                    <a:pt x="3441" y="1214"/>
                  </a:lnTo>
                  <a:lnTo>
                    <a:pt x="3453" y="1214"/>
                  </a:lnTo>
                  <a:lnTo>
                    <a:pt x="3465" y="1214"/>
                  </a:lnTo>
                  <a:lnTo>
                    <a:pt x="3476" y="1214"/>
                  </a:lnTo>
                  <a:lnTo>
                    <a:pt x="3488" y="1214"/>
                  </a:lnTo>
                  <a:lnTo>
                    <a:pt x="3499" y="1214"/>
                  </a:lnTo>
                  <a:lnTo>
                    <a:pt x="3511" y="1214"/>
                  </a:lnTo>
                  <a:lnTo>
                    <a:pt x="3522" y="1214"/>
                  </a:lnTo>
                  <a:lnTo>
                    <a:pt x="3534" y="1214"/>
                  </a:lnTo>
                  <a:lnTo>
                    <a:pt x="3545" y="1214"/>
                  </a:lnTo>
                  <a:lnTo>
                    <a:pt x="3557" y="1214"/>
                  </a:lnTo>
                  <a:lnTo>
                    <a:pt x="3569" y="1214"/>
                  </a:lnTo>
                  <a:lnTo>
                    <a:pt x="3580" y="1214"/>
                  </a:lnTo>
                  <a:lnTo>
                    <a:pt x="3592" y="1214"/>
                  </a:lnTo>
                  <a:lnTo>
                    <a:pt x="3603" y="1214"/>
                  </a:lnTo>
                  <a:lnTo>
                    <a:pt x="3615" y="1214"/>
                  </a:lnTo>
                  <a:lnTo>
                    <a:pt x="3626" y="1214"/>
                  </a:lnTo>
                  <a:lnTo>
                    <a:pt x="3638" y="1214"/>
                  </a:lnTo>
                  <a:lnTo>
                    <a:pt x="3650" y="1214"/>
                  </a:lnTo>
                </a:path>
              </a:pathLst>
            </a:custGeom>
            <a:noFill/>
            <a:ln w="28575" cap="rnd" cmpd="sng">
              <a:solidFill>
                <a:srgbClr val="FFFF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84" name="Freeform 92">
              <a:extLst>
                <a:ext uri="{FF2B5EF4-FFF2-40B4-BE49-F238E27FC236}">
                  <a16:creationId xmlns:a16="http://schemas.microsoft.com/office/drawing/2014/main" id="{0ED0E5E4-A4AF-9161-395D-12C5611014AF}"/>
                </a:ext>
              </a:extLst>
            </p:cNvPr>
            <p:cNvSpPr>
              <a:spLocks/>
            </p:cNvSpPr>
            <p:nvPr/>
          </p:nvSpPr>
          <p:spPr bwMode="auto">
            <a:xfrm>
              <a:off x="1033" y="780"/>
              <a:ext cx="3245" cy="2066"/>
            </a:xfrm>
            <a:custGeom>
              <a:avLst/>
              <a:gdLst>
                <a:gd name="T0" fmla="*/ 115 w 3651"/>
                <a:gd name="T1" fmla="*/ 1377 h 2066"/>
                <a:gd name="T2" fmla="*/ 231 w 3651"/>
                <a:gd name="T3" fmla="*/ 1377 h 2066"/>
                <a:gd name="T4" fmla="*/ 369 w 3651"/>
                <a:gd name="T5" fmla="*/ 1377 h 2066"/>
                <a:gd name="T6" fmla="*/ 508 w 3651"/>
                <a:gd name="T7" fmla="*/ 1377 h 2066"/>
                <a:gd name="T8" fmla="*/ 647 w 3651"/>
                <a:gd name="T9" fmla="*/ 1377 h 2066"/>
                <a:gd name="T10" fmla="*/ 785 w 3651"/>
                <a:gd name="T11" fmla="*/ 1377 h 2066"/>
                <a:gd name="T12" fmla="*/ 901 w 3651"/>
                <a:gd name="T13" fmla="*/ 1377 h 2066"/>
                <a:gd name="T14" fmla="*/ 947 w 3651"/>
                <a:gd name="T15" fmla="*/ 1368 h 2066"/>
                <a:gd name="T16" fmla="*/ 982 w 3651"/>
                <a:gd name="T17" fmla="*/ 1377 h 2066"/>
                <a:gd name="T18" fmla="*/ 1028 w 3651"/>
                <a:gd name="T19" fmla="*/ 1138 h 2066"/>
                <a:gd name="T20" fmla="*/ 1051 w 3651"/>
                <a:gd name="T21" fmla="*/ 784 h 2066"/>
                <a:gd name="T22" fmla="*/ 1074 w 3651"/>
                <a:gd name="T23" fmla="*/ 612 h 2066"/>
                <a:gd name="T24" fmla="*/ 1097 w 3651"/>
                <a:gd name="T25" fmla="*/ 440 h 2066"/>
                <a:gd name="T26" fmla="*/ 1121 w 3651"/>
                <a:gd name="T27" fmla="*/ 287 h 2066"/>
                <a:gd name="T28" fmla="*/ 1144 w 3651"/>
                <a:gd name="T29" fmla="*/ 143 h 2066"/>
                <a:gd name="T30" fmla="*/ 1167 w 3651"/>
                <a:gd name="T31" fmla="*/ 38 h 2066"/>
                <a:gd name="T32" fmla="*/ 1213 w 3651"/>
                <a:gd name="T33" fmla="*/ 38 h 2066"/>
                <a:gd name="T34" fmla="*/ 1236 w 3651"/>
                <a:gd name="T35" fmla="*/ 153 h 2066"/>
                <a:gd name="T36" fmla="*/ 1271 w 3651"/>
                <a:gd name="T37" fmla="*/ 267 h 2066"/>
                <a:gd name="T38" fmla="*/ 1305 w 3651"/>
                <a:gd name="T39" fmla="*/ 382 h 2066"/>
                <a:gd name="T40" fmla="*/ 1340 w 3651"/>
                <a:gd name="T41" fmla="*/ 478 h 2066"/>
                <a:gd name="T42" fmla="*/ 1386 w 3651"/>
                <a:gd name="T43" fmla="*/ 554 h 2066"/>
                <a:gd name="T44" fmla="*/ 1444 w 3651"/>
                <a:gd name="T45" fmla="*/ 641 h 2066"/>
                <a:gd name="T46" fmla="*/ 1502 w 3651"/>
                <a:gd name="T47" fmla="*/ 717 h 2066"/>
                <a:gd name="T48" fmla="*/ 1560 w 3651"/>
                <a:gd name="T49" fmla="*/ 774 h 2066"/>
                <a:gd name="T50" fmla="*/ 1641 w 3651"/>
                <a:gd name="T51" fmla="*/ 851 h 2066"/>
                <a:gd name="T52" fmla="*/ 1721 w 3651"/>
                <a:gd name="T53" fmla="*/ 937 h 2066"/>
                <a:gd name="T54" fmla="*/ 1779 w 3651"/>
                <a:gd name="T55" fmla="*/ 1014 h 2066"/>
                <a:gd name="T56" fmla="*/ 1837 w 3651"/>
                <a:gd name="T57" fmla="*/ 1128 h 2066"/>
                <a:gd name="T58" fmla="*/ 1860 w 3651"/>
                <a:gd name="T59" fmla="*/ 1215 h 2066"/>
                <a:gd name="T60" fmla="*/ 1883 w 3651"/>
                <a:gd name="T61" fmla="*/ 1291 h 2066"/>
                <a:gd name="T62" fmla="*/ 1906 w 3651"/>
                <a:gd name="T63" fmla="*/ 1282 h 2066"/>
                <a:gd name="T64" fmla="*/ 1929 w 3651"/>
                <a:gd name="T65" fmla="*/ 1329 h 2066"/>
                <a:gd name="T66" fmla="*/ 1953 w 3651"/>
                <a:gd name="T67" fmla="*/ 1416 h 2066"/>
                <a:gd name="T68" fmla="*/ 1976 w 3651"/>
                <a:gd name="T69" fmla="*/ 1406 h 2066"/>
                <a:gd name="T70" fmla="*/ 1999 w 3651"/>
                <a:gd name="T71" fmla="*/ 1462 h 2066"/>
                <a:gd name="T72" fmla="*/ 2045 w 3651"/>
                <a:gd name="T73" fmla="*/ 1510 h 2066"/>
                <a:gd name="T74" fmla="*/ 2080 w 3651"/>
                <a:gd name="T75" fmla="*/ 1596 h 2066"/>
                <a:gd name="T76" fmla="*/ 2137 w 3651"/>
                <a:gd name="T77" fmla="*/ 1615 h 2066"/>
                <a:gd name="T78" fmla="*/ 2182 w 3651"/>
                <a:gd name="T79" fmla="*/ 1691 h 2066"/>
                <a:gd name="T80" fmla="*/ 2228 w 3651"/>
                <a:gd name="T81" fmla="*/ 1777 h 2066"/>
                <a:gd name="T82" fmla="*/ 2297 w 3651"/>
                <a:gd name="T83" fmla="*/ 1844 h 2066"/>
                <a:gd name="T84" fmla="*/ 2355 w 3651"/>
                <a:gd name="T85" fmla="*/ 1911 h 2066"/>
                <a:gd name="T86" fmla="*/ 2424 w 3651"/>
                <a:gd name="T87" fmla="*/ 1950 h 2066"/>
                <a:gd name="T88" fmla="*/ 2494 w 3651"/>
                <a:gd name="T89" fmla="*/ 1988 h 2066"/>
                <a:gd name="T90" fmla="*/ 2563 w 3651"/>
                <a:gd name="T91" fmla="*/ 2026 h 2066"/>
                <a:gd name="T92" fmla="*/ 2633 w 3651"/>
                <a:gd name="T93" fmla="*/ 2045 h 2066"/>
                <a:gd name="T94" fmla="*/ 2702 w 3651"/>
                <a:gd name="T95" fmla="*/ 2055 h 2066"/>
                <a:gd name="T96" fmla="*/ 2783 w 3651"/>
                <a:gd name="T97" fmla="*/ 2045 h 2066"/>
                <a:gd name="T98" fmla="*/ 2864 w 3651"/>
                <a:gd name="T99" fmla="*/ 2026 h 2066"/>
                <a:gd name="T100" fmla="*/ 2921 w 3651"/>
                <a:gd name="T101" fmla="*/ 1978 h 2066"/>
                <a:gd name="T102" fmla="*/ 2979 w 3651"/>
                <a:gd name="T103" fmla="*/ 1931 h 2066"/>
                <a:gd name="T104" fmla="*/ 3025 w 3651"/>
                <a:gd name="T105" fmla="*/ 1892 h 2066"/>
                <a:gd name="T106" fmla="*/ 3106 w 3651"/>
                <a:gd name="T107" fmla="*/ 1816 h 2066"/>
                <a:gd name="T108" fmla="*/ 3164 w 3651"/>
                <a:gd name="T109" fmla="*/ 1739 h 2066"/>
                <a:gd name="T110" fmla="*/ 3222 w 3651"/>
                <a:gd name="T111" fmla="*/ 1691 h 2066"/>
                <a:gd name="T112" fmla="*/ 3280 w 3651"/>
                <a:gd name="T113" fmla="*/ 1615 h 2066"/>
                <a:gd name="T114" fmla="*/ 3337 w 3651"/>
                <a:gd name="T115" fmla="*/ 1529 h 2066"/>
                <a:gd name="T116" fmla="*/ 3395 w 3651"/>
                <a:gd name="T117" fmla="*/ 1452 h 2066"/>
                <a:gd name="T118" fmla="*/ 3453 w 3651"/>
                <a:gd name="T119" fmla="*/ 1358 h 2066"/>
                <a:gd name="T120" fmla="*/ 3511 w 3651"/>
                <a:gd name="T121" fmla="*/ 1291 h 2066"/>
                <a:gd name="T122" fmla="*/ 3569 w 3651"/>
                <a:gd name="T123" fmla="*/ 1205 h 2066"/>
                <a:gd name="T124" fmla="*/ 3626 w 3651"/>
                <a:gd name="T125" fmla="*/ 1138 h 20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651" h="2066">
                  <a:moveTo>
                    <a:pt x="0" y="1377"/>
                  </a:moveTo>
                  <a:lnTo>
                    <a:pt x="11" y="1377"/>
                  </a:lnTo>
                  <a:lnTo>
                    <a:pt x="23" y="1377"/>
                  </a:lnTo>
                  <a:lnTo>
                    <a:pt x="34" y="1377"/>
                  </a:lnTo>
                  <a:lnTo>
                    <a:pt x="46" y="1368"/>
                  </a:lnTo>
                  <a:lnTo>
                    <a:pt x="46" y="1377"/>
                  </a:lnTo>
                  <a:lnTo>
                    <a:pt x="57" y="1377"/>
                  </a:lnTo>
                  <a:lnTo>
                    <a:pt x="69" y="1377"/>
                  </a:lnTo>
                  <a:lnTo>
                    <a:pt x="80" y="1377"/>
                  </a:lnTo>
                  <a:lnTo>
                    <a:pt x="92" y="1377"/>
                  </a:lnTo>
                  <a:lnTo>
                    <a:pt x="104" y="1377"/>
                  </a:lnTo>
                  <a:lnTo>
                    <a:pt x="115" y="1377"/>
                  </a:lnTo>
                  <a:lnTo>
                    <a:pt x="127" y="1377"/>
                  </a:lnTo>
                  <a:lnTo>
                    <a:pt x="138" y="1377"/>
                  </a:lnTo>
                  <a:lnTo>
                    <a:pt x="150" y="1377"/>
                  </a:lnTo>
                  <a:lnTo>
                    <a:pt x="161" y="1377"/>
                  </a:lnTo>
                  <a:lnTo>
                    <a:pt x="173" y="1377"/>
                  </a:lnTo>
                  <a:lnTo>
                    <a:pt x="184" y="1377"/>
                  </a:lnTo>
                  <a:lnTo>
                    <a:pt x="196" y="1377"/>
                  </a:lnTo>
                  <a:lnTo>
                    <a:pt x="196" y="1387"/>
                  </a:lnTo>
                  <a:lnTo>
                    <a:pt x="196" y="1377"/>
                  </a:lnTo>
                  <a:lnTo>
                    <a:pt x="208" y="1377"/>
                  </a:lnTo>
                  <a:lnTo>
                    <a:pt x="219" y="1377"/>
                  </a:lnTo>
                  <a:lnTo>
                    <a:pt x="231" y="1377"/>
                  </a:lnTo>
                  <a:lnTo>
                    <a:pt x="242" y="1377"/>
                  </a:lnTo>
                  <a:lnTo>
                    <a:pt x="254" y="1377"/>
                  </a:lnTo>
                  <a:lnTo>
                    <a:pt x="265" y="1377"/>
                  </a:lnTo>
                  <a:lnTo>
                    <a:pt x="277" y="1377"/>
                  </a:lnTo>
                  <a:lnTo>
                    <a:pt x="288" y="1377"/>
                  </a:lnTo>
                  <a:lnTo>
                    <a:pt x="300" y="1377"/>
                  </a:lnTo>
                  <a:lnTo>
                    <a:pt x="312" y="1377"/>
                  </a:lnTo>
                  <a:lnTo>
                    <a:pt x="323" y="1377"/>
                  </a:lnTo>
                  <a:lnTo>
                    <a:pt x="335" y="1377"/>
                  </a:lnTo>
                  <a:lnTo>
                    <a:pt x="346" y="1377"/>
                  </a:lnTo>
                  <a:lnTo>
                    <a:pt x="358" y="1377"/>
                  </a:lnTo>
                  <a:lnTo>
                    <a:pt x="369" y="1377"/>
                  </a:lnTo>
                  <a:lnTo>
                    <a:pt x="381" y="1377"/>
                  </a:lnTo>
                  <a:lnTo>
                    <a:pt x="392" y="1377"/>
                  </a:lnTo>
                  <a:lnTo>
                    <a:pt x="404" y="1377"/>
                  </a:lnTo>
                  <a:lnTo>
                    <a:pt x="416" y="1377"/>
                  </a:lnTo>
                  <a:lnTo>
                    <a:pt x="427" y="1377"/>
                  </a:lnTo>
                  <a:lnTo>
                    <a:pt x="439" y="1377"/>
                  </a:lnTo>
                  <a:lnTo>
                    <a:pt x="450" y="1377"/>
                  </a:lnTo>
                  <a:lnTo>
                    <a:pt x="462" y="1377"/>
                  </a:lnTo>
                  <a:lnTo>
                    <a:pt x="473" y="1377"/>
                  </a:lnTo>
                  <a:lnTo>
                    <a:pt x="485" y="1377"/>
                  </a:lnTo>
                  <a:lnTo>
                    <a:pt x="496" y="1377"/>
                  </a:lnTo>
                  <a:lnTo>
                    <a:pt x="508" y="1377"/>
                  </a:lnTo>
                  <a:lnTo>
                    <a:pt x="520" y="1377"/>
                  </a:lnTo>
                  <a:lnTo>
                    <a:pt x="531" y="1377"/>
                  </a:lnTo>
                  <a:lnTo>
                    <a:pt x="543" y="1377"/>
                  </a:lnTo>
                  <a:lnTo>
                    <a:pt x="554" y="1377"/>
                  </a:lnTo>
                  <a:lnTo>
                    <a:pt x="566" y="1377"/>
                  </a:lnTo>
                  <a:lnTo>
                    <a:pt x="577" y="1377"/>
                  </a:lnTo>
                  <a:lnTo>
                    <a:pt x="589" y="1377"/>
                  </a:lnTo>
                  <a:lnTo>
                    <a:pt x="600" y="1377"/>
                  </a:lnTo>
                  <a:lnTo>
                    <a:pt x="612" y="1377"/>
                  </a:lnTo>
                  <a:lnTo>
                    <a:pt x="624" y="1377"/>
                  </a:lnTo>
                  <a:lnTo>
                    <a:pt x="635" y="1377"/>
                  </a:lnTo>
                  <a:lnTo>
                    <a:pt x="647" y="1377"/>
                  </a:lnTo>
                  <a:lnTo>
                    <a:pt x="658" y="1377"/>
                  </a:lnTo>
                  <a:lnTo>
                    <a:pt x="670" y="1377"/>
                  </a:lnTo>
                  <a:lnTo>
                    <a:pt x="681" y="1377"/>
                  </a:lnTo>
                  <a:lnTo>
                    <a:pt x="693" y="1377"/>
                  </a:lnTo>
                  <a:lnTo>
                    <a:pt x="704" y="1377"/>
                  </a:lnTo>
                  <a:lnTo>
                    <a:pt x="716" y="1377"/>
                  </a:lnTo>
                  <a:lnTo>
                    <a:pt x="728" y="1377"/>
                  </a:lnTo>
                  <a:lnTo>
                    <a:pt x="739" y="1377"/>
                  </a:lnTo>
                  <a:lnTo>
                    <a:pt x="751" y="1377"/>
                  </a:lnTo>
                  <a:lnTo>
                    <a:pt x="762" y="1377"/>
                  </a:lnTo>
                  <a:lnTo>
                    <a:pt x="774" y="1377"/>
                  </a:lnTo>
                  <a:lnTo>
                    <a:pt x="785" y="1377"/>
                  </a:lnTo>
                  <a:lnTo>
                    <a:pt x="797" y="1377"/>
                  </a:lnTo>
                  <a:lnTo>
                    <a:pt x="808" y="1377"/>
                  </a:lnTo>
                  <a:lnTo>
                    <a:pt x="820" y="1377"/>
                  </a:lnTo>
                  <a:lnTo>
                    <a:pt x="832" y="1377"/>
                  </a:lnTo>
                  <a:lnTo>
                    <a:pt x="843" y="1377"/>
                  </a:lnTo>
                  <a:lnTo>
                    <a:pt x="855" y="1377"/>
                  </a:lnTo>
                  <a:lnTo>
                    <a:pt x="866" y="1377"/>
                  </a:lnTo>
                  <a:lnTo>
                    <a:pt x="878" y="1377"/>
                  </a:lnTo>
                  <a:lnTo>
                    <a:pt x="878" y="1368"/>
                  </a:lnTo>
                  <a:lnTo>
                    <a:pt x="878" y="1377"/>
                  </a:lnTo>
                  <a:lnTo>
                    <a:pt x="889" y="1377"/>
                  </a:lnTo>
                  <a:lnTo>
                    <a:pt x="901" y="1377"/>
                  </a:lnTo>
                  <a:lnTo>
                    <a:pt x="901" y="1368"/>
                  </a:lnTo>
                  <a:lnTo>
                    <a:pt x="901" y="1377"/>
                  </a:lnTo>
                  <a:lnTo>
                    <a:pt x="912" y="1377"/>
                  </a:lnTo>
                  <a:lnTo>
                    <a:pt x="912" y="1368"/>
                  </a:lnTo>
                  <a:lnTo>
                    <a:pt x="912" y="1377"/>
                  </a:lnTo>
                  <a:lnTo>
                    <a:pt x="924" y="1377"/>
                  </a:lnTo>
                  <a:lnTo>
                    <a:pt x="936" y="1368"/>
                  </a:lnTo>
                  <a:lnTo>
                    <a:pt x="936" y="1377"/>
                  </a:lnTo>
                  <a:lnTo>
                    <a:pt x="936" y="1368"/>
                  </a:lnTo>
                  <a:lnTo>
                    <a:pt x="936" y="1377"/>
                  </a:lnTo>
                  <a:lnTo>
                    <a:pt x="947" y="1377"/>
                  </a:lnTo>
                  <a:lnTo>
                    <a:pt x="947" y="1368"/>
                  </a:lnTo>
                  <a:lnTo>
                    <a:pt x="947" y="1377"/>
                  </a:lnTo>
                  <a:lnTo>
                    <a:pt x="947" y="1368"/>
                  </a:lnTo>
                  <a:lnTo>
                    <a:pt x="959" y="1377"/>
                  </a:lnTo>
                  <a:lnTo>
                    <a:pt x="959" y="1368"/>
                  </a:lnTo>
                  <a:lnTo>
                    <a:pt x="959" y="1377"/>
                  </a:lnTo>
                  <a:lnTo>
                    <a:pt x="959" y="1368"/>
                  </a:lnTo>
                  <a:lnTo>
                    <a:pt x="959" y="1377"/>
                  </a:lnTo>
                  <a:lnTo>
                    <a:pt x="970" y="1377"/>
                  </a:lnTo>
                  <a:lnTo>
                    <a:pt x="970" y="1368"/>
                  </a:lnTo>
                  <a:lnTo>
                    <a:pt x="970" y="1377"/>
                  </a:lnTo>
                  <a:lnTo>
                    <a:pt x="982" y="1368"/>
                  </a:lnTo>
                  <a:lnTo>
                    <a:pt x="982" y="1377"/>
                  </a:lnTo>
                  <a:lnTo>
                    <a:pt x="982" y="1368"/>
                  </a:lnTo>
                  <a:lnTo>
                    <a:pt x="993" y="1368"/>
                  </a:lnTo>
                  <a:lnTo>
                    <a:pt x="1005" y="1368"/>
                  </a:lnTo>
                  <a:lnTo>
                    <a:pt x="1005" y="1377"/>
                  </a:lnTo>
                  <a:lnTo>
                    <a:pt x="1005" y="1368"/>
                  </a:lnTo>
                  <a:lnTo>
                    <a:pt x="1016" y="1368"/>
                  </a:lnTo>
                  <a:lnTo>
                    <a:pt x="1016" y="1358"/>
                  </a:lnTo>
                  <a:lnTo>
                    <a:pt x="1016" y="1320"/>
                  </a:lnTo>
                  <a:lnTo>
                    <a:pt x="1016" y="1243"/>
                  </a:lnTo>
                  <a:lnTo>
                    <a:pt x="1028" y="1310"/>
                  </a:lnTo>
                  <a:lnTo>
                    <a:pt x="1028" y="1224"/>
                  </a:lnTo>
                  <a:lnTo>
                    <a:pt x="1028" y="1138"/>
                  </a:lnTo>
                  <a:lnTo>
                    <a:pt x="1028" y="1052"/>
                  </a:lnTo>
                  <a:lnTo>
                    <a:pt x="1028" y="1033"/>
                  </a:lnTo>
                  <a:lnTo>
                    <a:pt x="1040" y="1004"/>
                  </a:lnTo>
                  <a:lnTo>
                    <a:pt x="1040" y="966"/>
                  </a:lnTo>
                  <a:lnTo>
                    <a:pt x="1040" y="928"/>
                  </a:lnTo>
                  <a:lnTo>
                    <a:pt x="1040" y="908"/>
                  </a:lnTo>
                  <a:lnTo>
                    <a:pt x="1040" y="870"/>
                  </a:lnTo>
                  <a:lnTo>
                    <a:pt x="1040" y="861"/>
                  </a:lnTo>
                  <a:lnTo>
                    <a:pt x="1040" y="832"/>
                  </a:lnTo>
                  <a:lnTo>
                    <a:pt x="1051" y="803"/>
                  </a:lnTo>
                  <a:lnTo>
                    <a:pt x="1051" y="813"/>
                  </a:lnTo>
                  <a:lnTo>
                    <a:pt x="1051" y="784"/>
                  </a:lnTo>
                  <a:lnTo>
                    <a:pt x="1051" y="774"/>
                  </a:lnTo>
                  <a:lnTo>
                    <a:pt x="1051" y="765"/>
                  </a:lnTo>
                  <a:lnTo>
                    <a:pt x="1051" y="736"/>
                  </a:lnTo>
                  <a:lnTo>
                    <a:pt x="1063" y="727"/>
                  </a:lnTo>
                  <a:lnTo>
                    <a:pt x="1063" y="708"/>
                  </a:lnTo>
                  <a:lnTo>
                    <a:pt x="1063" y="679"/>
                  </a:lnTo>
                  <a:lnTo>
                    <a:pt x="1063" y="688"/>
                  </a:lnTo>
                  <a:lnTo>
                    <a:pt x="1063" y="679"/>
                  </a:lnTo>
                  <a:lnTo>
                    <a:pt x="1063" y="660"/>
                  </a:lnTo>
                  <a:lnTo>
                    <a:pt x="1074" y="641"/>
                  </a:lnTo>
                  <a:lnTo>
                    <a:pt x="1074" y="621"/>
                  </a:lnTo>
                  <a:lnTo>
                    <a:pt x="1074" y="612"/>
                  </a:lnTo>
                  <a:lnTo>
                    <a:pt x="1074" y="593"/>
                  </a:lnTo>
                  <a:lnTo>
                    <a:pt x="1074" y="583"/>
                  </a:lnTo>
                  <a:lnTo>
                    <a:pt x="1074" y="564"/>
                  </a:lnTo>
                  <a:lnTo>
                    <a:pt x="1086" y="545"/>
                  </a:lnTo>
                  <a:lnTo>
                    <a:pt x="1086" y="535"/>
                  </a:lnTo>
                  <a:lnTo>
                    <a:pt x="1086" y="516"/>
                  </a:lnTo>
                  <a:lnTo>
                    <a:pt x="1086" y="507"/>
                  </a:lnTo>
                  <a:lnTo>
                    <a:pt x="1086" y="497"/>
                  </a:lnTo>
                  <a:lnTo>
                    <a:pt x="1086" y="478"/>
                  </a:lnTo>
                  <a:lnTo>
                    <a:pt x="1086" y="468"/>
                  </a:lnTo>
                  <a:lnTo>
                    <a:pt x="1097" y="449"/>
                  </a:lnTo>
                  <a:lnTo>
                    <a:pt x="1097" y="440"/>
                  </a:lnTo>
                  <a:lnTo>
                    <a:pt x="1097" y="430"/>
                  </a:lnTo>
                  <a:lnTo>
                    <a:pt x="1097" y="411"/>
                  </a:lnTo>
                  <a:lnTo>
                    <a:pt x="1097" y="401"/>
                  </a:lnTo>
                  <a:lnTo>
                    <a:pt x="1097" y="382"/>
                  </a:lnTo>
                  <a:lnTo>
                    <a:pt x="1109" y="373"/>
                  </a:lnTo>
                  <a:lnTo>
                    <a:pt x="1109" y="363"/>
                  </a:lnTo>
                  <a:lnTo>
                    <a:pt x="1109" y="344"/>
                  </a:lnTo>
                  <a:lnTo>
                    <a:pt x="1109" y="334"/>
                  </a:lnTo>
                  <a:lnTo>
                    <a:pt x="1109" y="325"/>
                  </a:lnTo>
                  <a:lnTo>
                    <a:pt x="1109" y="306"/>
                  </a:lnTo>
                  <a:lnTo>
                    <a:pt x="1121" y="296"/>
                  </a:lnTo>
                  <a:lnTo>
                    <a:pt x="1121" y="287"/>
                  </a:lnTo>
                  <a:lnTo>
                    <a:pt x="1121" y="267"/>
                  </a:lnTo>
                  <a:lnTo>
                    <a:pt x="1121" y="258"/>
                  </a:lnTo>
                  <a:lnTo>
                    <a:pt x="1121" y="248"/>
                  </a:lnTo>
                  <a:lnTo>
                    <a:pt x="1121" y="229"/>
                  </a:lnTo>
                  <a:lnTo>
                    <a:pt x="1121" y="220"/>
                  </a:lnTo>
                  <a:lnTo>
                    <a:pt x="1132" y="210"/>
                  </a:lnTo>
                  <a:lnTo>
                    <a:pt x="1132" y="200"/>
                  </a:lnTo>
                  <a:lnTo>
                    <a:pt x="1132" y="181"/>
                  </a:lnTo>
                  <a:lnTo>
                    <a:pt x="1132" y="172"/>
                  </a:lnTo>
                  <a:lnTo>
                    <a:pt x="1132" y="162"/>
                  </a:lnTo>
                  <a:lnTo>
                    <a:pt x="1132" y="153"/>
                  </a:lnTo>
                  <a:lnTo>
                    <a:pt x="1144" y="143"/>
                  </a:lnTo>
                  <a:lnTo>
                    <a:pt x="1144" y="133"/>
                  </a:lnTo>
                  <a:lnTo>
                    <a:pt x="1144" y="124"/>
                  </a:lnTo>
                  <a:lnTo>
                    <a:pt x="1144" y="114"/>
                  </a:lnTo>
                  <a:lnTo>
                    <a:pt x="1144" y="105"/>
                  </a:lnTo>
                  <a:lnTo>
                    <a:pt x="1144" y="95"/>
                  </a:lnTo>
                  <a:lnTo>
                    <a:pt x="1144" y="86"/>
                  </a:lnTo>
                  <a:lnTo>
                    <a:pt x="1155" y="76"/>
                  </a:lnTo>
                  <a:lnTo>
                    <a:pt x="1155" y="66"/>
                  </a:lnTo>
                  <a:lnTo>
                    <a:pt x="1155" y="57"/>
                  </a:lnTo>
                  <a:lnTo>
                    <a:pt x="1155" y="47"/>
                  </a:lnTo>
                  <a:lnTo>
                    <a:pt x="1167" y="47"/>
                  </a:lnTo>
                  <a:lnTo>
                    <a:pt x="1167" y="38"/>
                  </a:lnTo>
                  <a:lnTo>
                    <a:pt x="1167" y="28"/>
                  </a:lnTo>
                  <a:lnTo>
                    <a:pt x="1167" y="19"/>
                  </a:lnTo>
                  <a:lnTo>
                    <a:pt x="1178" y="9"/>
                  </a:lnTo>
                  <a:lnTo>
                    <a:pt x="1178" y="0"/>
                  </a:lnTo>
                  <a:lnTo>
                    <a:pt x="1190" y="0"/>
                  </a:lnTo>
                  <a:lnTo>
                    <a:pt x="1190" y="9"/>
                  </a:lnTo>
                  <a:lnTo>
                    <a:pt x="1190" y="0"/>
                  </a:lnTo>
                  <a:lnTo>
                    <a:pt x="1190" y="9"/>
                  </a:lnTo>
                  <a:lnTo>
                    <a:pt x="1201" y="9"/>
                  </a:lnTo>
                  <a:lnTo>
                    <a:pt x="1201" y="19"/>
                  </a:lnTo>
                  <a:lnTo>
                    <a:pt x="1201" y="28"/>
                  </a:lnTo>
                  <a:lnTo>
                    <a:pt x="1213" y="38"/>
                  </a:lnTo>
                  <a:lnTo>
                    <a:pt x="1213" y="47"/>
                  </a:lnTo>
                  <a:lnTo>
                    <a:pt x="1213" y="57"/>
                  </a:lnTo>
                  <a:lnTo>
                    <a:pt x="1213" y="66"/>
                  </a:lnTo>
                  <a:lnTo>
                    <a:pt x="1213" y="76"/>
                  </a:lnTo>
                  <a:lnTo>
                    <a:pt x="1225" y="86"/>
                  </a:lnTo>
                  <a:lnTo>
                    <a:pt x="1225" y="95"/>
                  </a:lnTo>
                  <a:lnTo>
                    <a:pt x="1225" y="105"/>
                  </a:lnTo>
                  <a:lnTo>
                    <a:pt x="1225" y="114"/>
                  </a:lnTo>
                  <a:lnTo>
                    <a:pt x="1225" y="124"/>
                  </a:lnTo>
                  <a:lnTo>
                    <a:pt x="1236" y="133"/>
                  </a:lnTo>
                  <a:lnTo>
                    <a:pt x="1236" y="143"/>
                  </a:lnTo>
                  <a:lnTo>
                    <a:pt x="1236" y="153"/>
                  </a:lnTo>
                  <a:lnTo>
                    <a:pt x="1236" y="162"/>
                  </a:lnTo>
                  <a:lnTo>
                    <a:pt x="1236" y="172"/>
                  </a:lnTo>
                  <a:lnTo>
                    <a:pt x="1248" y="181"/>
                  </a:lnTo>
                  <a:lnTo>
                    <a:pt x="1248" y="191"/>
                  </a:lnTo>
                  <a:lnTo>
                    <a:pt x="1248" y="200"/>
                  </a:lnTo>
                  <a:lnTo>
                    <a:pt x="1248" y="210"/>
                  </a:lnTo>
                  <a:lnTo>
                    <a:pt x="1259" y="220"/>
                  </a:lnTo>
                  <a:lnTo>
                    <a:pt x="1259" y="229"/>
                  </a:lnTo>
                  <a:lnTo>
                    <a:pt x="1259" y="239"/>
                  </a:lnTo>
                  <a:lnTo>
                    <a:pt x="1259" y="248"/>
                  </a:lnTo>
                  <a:lnTo>
                    <a:pt x="1259" y="258"/>
                  </a:lnTo>
                  <a:lnTo>
                    <a:pt x="1271" y="267"/>
                  </a:lnTo>
                  <a:lnTo>
                    <a:pt x="1271" y="277"/>
                  </a:lnTo>
                  <a:lnTo>
                    <a:pt x="1271" y="287"/>
                  </a:lnTo>
                  <a:lnTo>
                    <a:pt x="1271" y="296"/>
                  </a:lnTo>
                  <a:lnTo>
                    <a:pt x="1282" y="306"/>
                  </a:lnTo>
                  <a:lnTo>
                    <a:pt x="1282" y="315"/>
                  </a:lnTo>
                  <a:lnTo>
                    <a:pt x="1282" y="325"/>
                  </a:lnTo>
                  <a:lnTo>
                    <a:pt x="1282" y="334"/>
                  </a:lnTo>
                  <a:lnTo>
                    <a:pt x="1294" y="344"/>
                  </a:lnTo>
                  <a:lnTo>
                    <a:pt x="1294" y="354"/>
                  </a:lnTo>
                  <a:lnTo>
                    <a:pt x="1294" y="363"/>
                  </a:lnTo>
                  <a:lnTo>
                    <a:pt x="1305" y="373"/>
                  </a:lnTo>
                  <a:lnTo>
                    <a:pt x="1305" y="382"/>
                  </a:lnTo>
                  <a:lnTo>
                    <a:pt x="1305" y="392"/>
                  </a:lnTo>
                  <a:lnTo>
                    <a:pt x="1317" y="401"/>
                  </a:lnTo>
                  <a:lnTo>
                    <a:pt x="1317" y="411"/>
                  </a:lnTo>
                  <a:lnTo>
                    <a:pt x="1317" y="420"/>
                  </a:lnTo>
                  <a:lnTo>
                    <a:pt x="1329" y="420"/>
                  </a:lnTo>
                  <a:lnTo>
                    <a:pt x="1329" y="430"/>
                  </a:lnTo>
                  <a:lnTo>
                    <a:pt x="1329" y="440"/>
                  </a:lnTo>
                  <a:lnTo>
                    <a:pt x="1329" y="449"/>
                  </a:lnTo>
                  <a:lnTo>
                    <a:pt x="1340" y="449"/>
                  </a:lnTo>
                  <a:lnTo>
                    <a:pt x="1340" y="459"/>
                  </a:lnTo>
                  <a:lnTo>
                    <a:pt x="1340" y="468"/>
                  </a:lnTo>
                  <a:lnTo>
                    <a:pt x="1340" y="478"/>
                  </a:lnTo>
                  <a:lnTo>
                    <a:pt x="1352" y="478"/>
                  </a:lnTo>
                  <a:lnTo>
                    <a:pt x="1352" y="487"/>
                  </a:lnTo>
                  <a:lnTo>
                    <a:pt x="1352" y="497"/>
                  </a:lnTo>
                  <a:lnTo>
                    <a:pt x="1363" y="497"/>
                  </a:lnTo>
                  <a:lnTo>
                    <a:pt x="1363" y="507"/>
                  </a:lnTo>
                  <a:lnTo>
                    <a:pt x="1363" y="516"/>
                  </a:lnTo>
                  <a:lnTo>
                    <a:pt x="1375" y="516"/>
                  </a:lnTo>
                  <a:lnTo>
                    <a:pt x="1375" y="526"/>
                  </a:lnTo>
                  <a:lnTo>
                    <a:pt x="1375" y="535"/>
                  </a:lnTo>
                  <a:lnTo>
                    <a:pt x="1386" y="535"/>
                  </a:lnTo>
                  <a:lnTo>
                    <a:pt x="1386" y="545"/>
                  </a:lnTo>
                  <a:lnTo>
                    <a:pt x="1386" y="554"/>
                  </a:lnTo>
                  <a:lnTo>
                    <a:pt x="1398" y="564"/>
                  </a:lnTo>
                  <a:lnTo>
                    <a:pt x="1398" y="574"/>
                  </a:lnTo>
                  <a:lnTo>
                    <a:pt x="1409" y="583"/>
                  </a:lnTo>
                  <a:lnTo>
                    <a:pt x="1409" y="593"/>
                  </a:lnTo>
                  <a:lnTo>
                    <a:pt x="1409" y="602"/>
                  </a:lnTo>
                  <a:lnTo>
                    <a:pt x="1421" y="602"/>
                  </a:lnTo>
                  <a:lnTo>
                    <a:pt x="1421" y="612"/>
                  </a:lnTo>
                  <a:lnTo>
                    <a:pt x="1433" y="612"/>
                  </a:lnTo>
                  <a:lnTo>
                    <a:pt x="1433" y="621"/>
                  </a:lnTo>
                  <a:lnTo>
                    <a:pt x="1433" y="631"/>
                  </a:lnTo>
                  <a:lnTo>
                    <a:pt x="1444" y="631"/>
                  </a:lnTo>
                  <a:lnTo>
                    <a:pt x="1444" y="641"/>
                  </a:lnTo>
                  <a:lnTo>
                    <a:pt x="1456" y="641"/>
                  </a:lnTo>
                  <a:lnTo>
                    <a:pt x="1456" y="650"/>
                  </a:lnTo>
                  <a:lnTo>
                    <a:pt x="1456" y="660"/>
                  </a:lnTo>
                  <a:lnTo>
                    <a:pt x="1467" y="669"/>
                  </a:lnTo>
                  <a:lnTo>
                    <a:pt x="1467" y="679"/>
                  </a:lnTo>
                  <a:lnTo>
                    <a:pt x="1479" y="679"/>
                  </a:lnTo>
                  <a:lnTo>
                    <a:pt x="1479" y="688"/>
                  </a:lnTo>
                  <a:lnTo>
                    <a:pt x="1479" y="698"/>
                  </a:lnTo>
                  <a:lnTo>
                    <a:pt x="1490" y="698"/>
                  </a:lnTo>
                  <a:lnTo>
                    <a:pt x="1490" y="708"/>
                  </a:lnTo>
                  <a:lnTo>
                    <a:pt x="1502" y="708"/>
                  </a:lnTo>
                  <a:lnTo>
                    <a:pt x="1502" y="717"/>
                  </a:lnTo>
                  <a:lnTo>
                    <a:pt x="1513" y="717"/>
                  </a:lnTo>
                  <a:lnTo>
                    <a:pt x="1513" y="727"/>
                  </a:lnTo>
                  <a:lnTo>
                    <a:pt x="1525" y="727"/>
                  </a:lnTo>
                  <a:lnTo>
                    <a:pt x="1525" y="736"/>
                  </a:lnTo>
                  <a:lnTo>
                    <a:pt x="1525" y="746"/>
                  </a:lnTo>
                  <a:lnTo>
                    <a:pt x="1537" y="746"/>
                  </a:lnTo>
                  <a:lnTo>
                    <a:pt x="1537" y="755"/>
                  </a:lnTo>
                  <a:lnTo>
                    <a:pt x="1548" y="755"/>
                  </a:lnTo>
                  <a:lnTo>
                    <a:pt x="1548" y="765"/>
                  </a:lnTo>
                  <a:lnTo>
                    <a:pt x="1560" y="774"/>
                  </a:lnTo>
                  <a:lnTo>
                    <a:pt x="1560" y="765"/>
                  </a:lnTo>
                  <a:lnTo>
                    <a:pt x="1560" y="774"/>
                  </a:lnTo>
                  <a:lnTo>
                    <a:pt x="1571" y="784"/>
                  </a:lnTo>
                  <a:lnTo>
                    <a:pt x="1571" y="794"/>
                  </a:lnTo>
                  <a:lnTo>
                    <a:pt x="1583" y="794"/>
                  </a:lnTo>
                  <a:lnTo>
                    <a:pt x="1583" y="803"/>
                  </a:lnTo>
                  <a:lnTo>
                    <a:pt x="1594" y="803"/>
                  </a:lnTo>
                  <a:lnTo>
                    <a:pt x="1594" y="813"/>
                  </a:lnTo>
                  <a:lnTo>
                    <a:pt x="1606" y="822"/>
                  </a:lnTo>
                  <a:lnTo>
                    <a:pt x="1606" y="832"/>
                  </a:lnTo>
                  <a:lnTo>
                    <a:pt x="1617" y="832"/>
                  </a:lnTo>
                  <a:lnTo>
                    <a:pt x="1629" y="841"/>
                  </a:lnTo>
                  <a:lnTo>
                    <a:pt x="1629" y="851"/>
                  </a:lnTo>
                  <a:lnTo>
                    <a:pt x="1641" y="851"/>
                  </a:lnTo>
                  <a:lnTo>
                    <a:pt x="1641" y="861"/>
                  </a:lnTo>
                  <a:lnTo>
                    <a:pt x="1652" y="861"/>
                  </a:lnTo>
                  <a:lnTo>
                    <a:pt x="1652" y="870"/>
                  </a:lnTo>
                  <a:lnTo>
                    <a:pt x="1664" y="880"/>
                  </a:lnTo>
                  <a:lnTo>
                    <a:pt x="1675" y="889"/>
                  </a:lnTo>
                  <a:lnTo>
                    <a:pt x="1675" y="899"/>
                  </a:lnTo>
                  <a:lnTo>
                    <a:pt x="1687" y="899"/>
                  </a:lnTo>
                  <a:lnTo>
                    <a:pt x="1687" y="908"/>
                  </a:lnTo>
                  <a:lnTo>
                    <a:pt x="1698" y="908"/>
                  </a:lnTo>
                  <a:lnTo>
                    <a:pt x="1698" y="918"/>
                  </a:lnTo>
                  <a:lnTo>
                    <a:pt x="1710" y="928"/>
                  </a:lnTo>
                  <a:lnTo>
                    <a:pt x="1721" y="937"/>
                  </a:lnTo>
                  <a:lnTo>
                    <a:pt x="1721" y="947"/>
                  </a:lnTo>
                  <a:lnTo>
                    <a:pt x="1733" y="947"/>
                  </a:lnTo>
                  <a:lnTo>
                    <a:pt x="1733" y="956"/>
                  </a:lnTo>
                  <a:lnTo>
                    <a:pt x="1745" y="956"/>
                  </a:lnTo>
                  <a:lnTo>
                    <a:pt x="1745" y="966"/>
                  </a:lnTo>
                  <a:lnTo>
                    <a:pt x="1756" y="966"/>
                  </a:lnTo>
                  <a:lnTo>
                    <a:pt x="1756" y="975"/>
                  </a:lnTo>
                  <a:lnTo>
                    <a:pt x="1768" y="985"/>
                  </a:lnTo>
                  <a:lnTo>
                    <a:pt x="1768" y="995"/>
                  </a:lnTo>
                  <a:lnTo>
                    <a:pt x="1779" y="995"/>
                  </a:lnTo>
                  <a:lnTo>
                    <a:pt x="1779" y="1004"/>
                  </a:lnTo>
                  <a:lnTo>
                    <a:pt x="1779" y="1014"/>
                  </a:lnTo>
                  <a:lnTo>
                    <a:pt x="1791" y="1014"/>
                  </a:lnTo>
                  <a:lnTo>
                    <a:pt x="1791" y="1023"/>
                  </a:lnTo>
                  <a:lnTo>
                    <a:pt x="1802" y="1023"/>
                  </a:lnTo>
                  <a:lnTo>
                    <a:pt x="1802" y="1033"/>
                  </a:lnTo>
                  <a:lnTo>
                    <a:pt x="1814" y="1042"/>
                  </a:lnTo>
                  <a:lnTo>
                    <a:pt x="1814" y="1052"/>
                  </a:lnTo>
                  <a:lnTo>
                    <a:pt x="1814" y="1062"/>
                  </a:lnTo>
                  <a:lnTo>
                    <a:pt x="1825" y="1062"/>
                  </a:lnTo>
                  <a:lnTo>
                    <a:pt x="1825" y="1071"/>
                  </a:lnTo>
                  <a:lnTo>
                    <a:pt x="1837" y="1081"/>
                  </a:lnTo>
                  <a:lnTo>
                    <a:pt x="1837" y="1071"/>
                  </a:lnTo>
                  <a:lnTo>
                    <a:pt x="1837" y="1128"/>
                  </a:lnTo>
                  <a:lnTo>
                    <a:pt x="1849" y="1243"/>
                  </a:lnTo>
                  <a:lnTo>
                    <a:pt x="1849" y="1253"/>
                  </a:lnTo>
                  <a:lnTo>
                    <a:pt x="1849" y="1167"/>
                  </a:lnTo>
                  <a:lnTo>
                    <a:pt x="1849" y="1157"/>
                  </a:lnTo>
                  <a:lnTo>
                    <a:pt x="1849" y="1243"/>
                  </a:lnTo>
                  <a:lnTo>
                    <a:pt x="1849" y="1272"/>
                  </a:lnTo>
                  <a:lnTo>
                    <a:pt x="1860" y="1205"/>
                  </a:lnTo>
                  <a:lnTo>
                    <a:pt x="1860" y="1176"/>
                  </a:lnTo>
                  <a:lnTo>
                    <a:pt x="1860" y="1253"/>
                  </a:lnTo>
                  <a:lnTo>
                    <a:pt x="1860" y="1301"/>
                  </a:lnTo>
                  <a:lnTo>
                    <a:pt x="1860" y="1253"/>
                  </a:lnTo>
                  <a:lnTo>
                    <a:pt x="1860" y="1215"/>
                  </a:lnTo>
                  <a:lnTo>
                    <a:pt x="1872" y="1272"/>
                  </a:lnTo>
                  <a:lnTo>
                    <a:pt x="1872" y="1329"/>
                  </a:lnTo>
                  <a:lnTo>
                    <a:pt x="1872" y="1282"/>
                  </a:lnTo>
                  <a:lnTo>
                    <a:pt x="1872" y="1253"/>
                  </a:lnTo>
                  <a:lnTo>
                    <a:pt x="1872" y="1301"/>
                  </a:lnTo>
                  <a:lnTo>
                    <a:pt x="1872" y="1358"/>
                  </a:lnTo>
                  <a:lnTo>
                    <a:pt x="1872" y="1320"/>
                  </a:lnTo>
                  <a:lnTo>
                    <a:pt x="1883" y="1272"/>
                  </a:lnTo>
                  <a:lnTo>
                    <a:pt x="1883" y="1310"/>
                  </a:lnTo>
                  <a:lnTo>
                    <a:pt x="1883" y="1358"/>
                  </a:lnTo>
                  <a:lnTo>
                    <a:pt x="1883" y="1339"/>
                  </a:lnTo>
                  <a:lnTo>
                    <a:pt x="1883" y="1291"/>
                  </a:lnTo>
                  <a:lnTo>
                    <a:pt x="1883" y="1310"/>
                  </a:lnTo>
                  <a:lnTo>
                    <a:pt x="1895" y="1358"/>
                  </a:lnTo>
                  <a:lnTo>
                    <a:pt x="1895" y="1339"/>
                  </a:lnTo>
                  <a:lnTo>
                    <a:pt x="1895" y="1291"/>
                  </a:lnTo>
                  <a:lnTo>
                    <a:pt x="1895" y="1301"/>
                  </a:lnTo>
                  <a:lnTo>
                    <a:pt x="1895" y="1339"/>
                  </a:lnTo>
                  <a:lnTo>
                    <a:pt x="1895" y="1329"/>
                  </a:lnTo>
                  <a:lnTo>
                    <a:pt x="1895" y="1291"/>
                  </a:lnTo>
                  <a:lnTo>
                    <a:pt x="1906" y="1291"/>
                  </a:lnTo>
                  <a:lnTo>
                    <a:pt x="1906" y="1320"/>
                  </a:lnTo>
                  <a:lnTo>
                    <a:pt x="1906" y="1329"/>
                  </a:lnTo>
                  <a:lnTo>
                    <a:pt x="1906" y="1282"/>
                  </a:lnTo>
                  <a:lnTo>
                    <a:pt x="1906" y="1310"/>
                  </a:lnTo>
                  <a:lnTo>
                    <a:pt x="1918" y="1329"/>
                  </a:lnTo>
                  <a:lnTo>
                    <a:pt x="1918" y="1291"/>
                  </a:lnTo>
                  <a:lnTo>
                    <a:pt x="1918" y="1282"/>
                  </a:lnTo>
                  <a:lnTo>
                    <a:pt x="1918" y="1320"/>
                  </a:lnTo>
                  <a:lnTo>
                    <a:pt x="1918" y="1329"/>
                  </a:lnTo>
                  <a:lnTo>
                    <a:pt x="1918" y="1310"/>
                  </a:lnTo>
                  <a:lnTo>
                    <a:pt x="1918" y="1301"/>
                  </a:lnTo>
                  <a:lnTo>
                    <a:pt x="1929" y="1329"/>
                  </a:lnTo>
                  <a:lnTo>
                    <a:pt x="1929" y="1358"/>
                  </a:lnTo>
                  <a:lnTo>
                    <a:pt x="1929" y="1339"/>
                  </a:lnTo>
                  <a:lnTo>
                    <a:pt x="1929" y="1329"/>
                  </a:lnTo>
                  <a:lnTo>
                    <a:pt x="1929" y="1358"/>
                  </a:lnTo>
                  <a:lnTo>
                    <a:pt x="1929" y="1387"/>
                  </a:lnTo>
                  <a:lnTo>
                    <a:pt x="1941" y="1377"/>
                  </a:lnTo>
                  <a:lnTo>
                    <a:pt x="1941" y="1368"/>
                  </a:lnTo>
                  <a:lnTo>
                    <a:pt x="1941" y="1377"/>
                  </a:lnTo>
                  <a:lnTo>
                    <a:pt x="1941" y="1416"/>
                  </a:lnTo>
                  <a:lnTo>
                    <a:pt x="1941" y="1406"/>
                  </a:lnTo>
                  <a:lnTo>
                    <a:pt x="1941" y="1396"/>
                  </a:lnTo>
                  <a:lnTo>
                    <a:pt x="1941" y="1406"/>
                  </a:lnTo>
                  <a:lnTo>
                    <a:pt x="1953" y="1425"/>
                  </a:lnTo>
                  <a:lnTo>
                    <a:pt x="1953" y="1406"/>
                  </a:lnTo>
                  <a:lnTo>
                    <a:pt x="1953" y="1416"/>
                  </a:lnTo>
                  <a:lnTo>
                    <a:pt x="1953" y="1435"/>
                  </a:lnTo>
                  <a:lnTo>
                    <a:pt x="1964" y="1416"/>
                  </a:lnTo>
                  <a:lnTo>
                    <a:pt x="1964" y="1406"/>
                  </a:lnTo>
                  <a:lnTo>
                    <a:pt x="1964" y="1425"/>
                  </a:lnTo>
                  <a:lnTo>
                    <a:pt x="1964" y="1435"/>
                  </a:lnTo>
                  <a:lnTo>
                    <a:pt x="1964" y="1416"/>
                  </a:lnTo>
                  <a:lnTo>
                    <a:pt x="1964" y="1406"/>
                  </a:lnTo>
                  <a:lnTo>
                    <a:pt x="1964" y="1416"/>
                  </a:lnTo>
                  <a:lnTo>
                    <a:pt x="1976" y="1425"/>
                  </a:lnTo>
                  <a:lnTo>
                    <a:pt x="1976" y="1406"/>
                  </a:lnTo>
                  <a:lnTo>
                    <a:pt x="1976" y="1396"/>
                  </a:lnTo>
                  <a:lnTo>
                    <a:pt x="1976" y="1406"/>
                  </a:lnTo>
                  <a:lnTo>
                    <a:pt x="1976" y="1416"/>
                  </a:lnTo>
                  <a:lnTo>
                    <a:pt x="1976" y="1406"/>
                  </a:lnTo>
                  <a:lnTo>
                    <a:pt x="1987" y="1396"/>
                  </a:lnTo>
                  <a:lnTo>
                    <a:pt x="1987" y="1406"/>
                  </a:lnTo>
                  <a:lnTo>
                    <a:pt x="1987" y="1425"/>
                  </a:lnTo>
                  <a:lnTo>
                    <a:pt x="1987" y="1416"/>
                  </a:lnTo>
                  <a:lnTo>
                    <a:pt x="1987" y="1406"/>
                  </a:lnTo>
                  <a:lnTo>
                    <a:pt x="1987" y="1425"/>
                  </a:lnTo>
                  <a:lnTo>
                    <a:pt x="1987" y="1435"/>
                  </a:lnTo>
                  <a:lnTo>
                    <a:pt x="1999" y="1435"/>
                  </a:lnTo>
                  <a:lnTo>
                    <a:pt x="1999" y="1444"/>
                  </a:lnTo>
                  <a:lnTo>
                    <a:pt x="1999" y="1462"/>
                  </a:lnTo>
                  <a:lnTo>
                    <a:pt x="2010" y="1471"/>
                  </a:lnTo>
                  <a:lnTo>
                    <a:pt x="2010" y="1490"/>
                  </a:lnTo>
                  <a:lnTo>
                    <a:pt x="2010" y="1510"/>
                  </a:lnTo>
                  <a:lnTo>
                    <a:pt x="2022" y="1510"/>
                  </a:lnTo>
                  <a:lnTo>
                    <a:pt x="2022" y="1519"/>
                  </a:lnTo>
                  <a:lnTo>
                    <a:pt x="2022" y="1510"/>
                  </a:lnTo>
                  <a:lnTo>
                    <a:pt x="2033" y="1519"/>
                  </a:lnTo>
                  <a:lnTo>
                    <a:pt x="2033" y="1510"/>
                  </a:lnTo>
                  <a:lnTo>
                    <a:pt x="2045" y="1500"/>
                  </a:lnTo>
                  <a:lnTo>
                    <a:pt x="2045" y="1510"/>
                  </a:lnTo>
                  <a:lnTo>
                    <a:pt x="2045" y="1500"/>
                  </a:lnTo>
                  <a:lnTo>
                    <a:pt x="2045" y="1510"/>
                  </a:lnTo>
                  <a:lnTo>
                    <a:pt x="2057" y="1510"/>
                  </a:lnTo>
                  <a:lnTo>
                    <a:pt x="2057" y="1519"/>
                  </a:lnTo>
                  <a:lnTo>
                    <a:pt x="2057" y="1529"/>
                  </a:lnTo>
                  <a:lnTo>
                    <a:pt x="2057" y="1519"/>
                  </a:lnTo>
                  <a:lnTo>
                    <a:pt x="2068" y="1529"/>
                  </a:lnTo>
                  <a:lnTo>
                    <a:pt x="2068" y="1538"/>
                  </a:lnTo>
                  <a:lnTo>
                    <a:pt x="2068" y="1548"/>
                  </a:lnTo>
                  <a:lnTo>
                    <a:pt x="2068" y="1557"/>
                  </a:lnTo>
                  <a:lnTo>
                    <a:pt x="2068" y="1567"/>
                  </a:lnTo>
                  <a:lnTo>
                    <a:pt x="2080" y="1577"/>
                  </a:lnTo>
                  <a:lnTo>
                    <a:pt x="2080" y="1586"/>
                  </a:lnTo>
                  <a:lnTo>
                    <a:pt x="2080" y="1596"/>
                  </a:lnTo>
                  <a:lnTo>
                    <a:pt x="2080" y="1605"/>
                  </a:lnTo>
                  <a:lnTo>
                    <a:pt x="2091" y="1605"/>
                  </a:lnTo>
                  <a:lnTo>
                    <a:pt x="2091" y="1615"/>
                  </a:lnTo>
                  <a:lnTo>
                    <a:pt x="2103" y="1605"/>
                  </a:lnTo>
                  <a:lnTo>
                    <a:pt x="2103" y="1615"/>
                  </a:lnTo>
                  <a:lnTo>
                    <a:pt x="2103" y="1605"/>
                  </a:lnTo>
                  <a:lnTo>
                    <a:pt x="2114" y="1605"/>
                  </a:lnTo>
                  <a:lnTo>
                    <a:pt x="2114" y="1596"/>
                  </a:lnTo>
                  <a:lnTo>
                    <a:pt x="2126" y="1596"/>
                  </a:lnTo>
                  <a:lnTo>
                    <a:pt x="2126" y="1605"/>
                  </a:lnTo>
                  <a:lnTo>
                    <a:pt x="2126" y="1615"/>
                  </a:lnTo>
                  <a:lnTo>
                    <a:pt x="2137" y="1615"/>
                  </a:lnTo>
                  <a:lnTo>
                    <a:pt x="2137" y="1624"/>
                  </a:lnTo>
                  <a:lnTo>
                    <a:pt x="2137" y="1634"/>
                  </a:lnTo>
                  <a:lnTo>
                    <a:pt x="2137" y="1644"/>
                  </a:lnTo>
                  <a:lnTo>
                    <a:pt x="2137" y="1653"/>
                  </a:lnTo>
                  <a:lnTo>
                    <a:pt x="2147" y="1663"/>
                  </a:lnTo>
                  <a:lnTo>
                    <a:pt x="2147" y="1672"/>
                  </a:lnTo>
                  <a:lnTo>
                    <a:pt x="2147" y="1682"/>
                  </a:lnTo>
                  <a:lnTo>
                    <a:pt x="2147" y="1691"/>
                  </a:lnTo>
                  <a:lnTo>
                    <a:pt x="2159" y="1691"/>
                  </a:lnTo>
                  <a:lnTo>
                    <a:pt x="2159" y="1701"/>
                  </a:lnTo>
                  <a:lnTo>
                    <a:pt x="2170" y="1701"/>
                  </a:lnTo>
                  <a:lnTo>
                    <a:pt x="2182" y="1691"/>
                  </a:lnTo>
                  <a:lnTo>
                    <a:pt x="2193" y="1691"/>
                  </a:lnTo>
                  <a:lnTo>
                    <a:pt x="2193" y="1701"/>
                  </a:lnTo>
                  <a:lnTo>
                    <a:pt x="2205" y="1711"/>
                  </a:lnTo>
                  <a:lnTo>
                    <a:pt x="2205" y="1720"/>
                  </a:lnTo>
                  <a:lnTo>
                    <a:pt x="2205" y="1730"/>
                  </a:lnTo>
                  <a:lnTo>
                    <a:pt x="2205" y="1739"/>
                  </a:lnTo>
                  <a:lnTo>
                    <a:pt x="2216" y="1739"/>
                  </a:lnTo>
                  <a:lnTo>
                    <a:pt x="2216" y="1749"/>
                  </a:lnTo>
                  <a:lnTo>
                    <a:pt x="2216" y="1758"/>
                  </a:lnTo>
                  <a:lnTo>
                    <a:pt x="2216" y="1768"/>
                  </a:lnTo>
                  <a:lnTo>
                    <a:pt x="2228" y="1768"/>
                  </a:lnTo>
                  <a:lnTo>
                    <a:pt x="2228" y="1777"/>
                  </a:lnTo>
                  <a:lnTo>
                    <a:pt x="2240" y="1777"/>
                  </a:lnTo>
                  <a:lnTo>
                    <a:pt x="2251" y="1777"/>
                  </a:lnTo>
                  <a:lnTo>
                    <a:pt x="2263" y="1777"/>
                  </a:lnTo>
                  <a:lnTo>
                    <a:pt x="2263" y="1787"/>
                  </a:lnTo>
                  <a:lnTo>
                    <a:pt x="2274" y="1787"/>
                  </a:lnTo>
                  <a:lnTo>
                    <a:pt x="2274" y="1797"/>
                  </a:lnTo>
                  <a:lnTo>
                    <a:pt x="2274" y="1806"/>
                  </a:lnTo>
                  <a:lnTo>
                    <a:pt x="2274" y="1816"/>
                  </a:lnTo>
                  <a:lnTo>
                    <a:pt x="2286" y="1825"/>
                  </a:lnTo>
                  <a:lnTo>
                    <a:pt x="2286" y="1835"/>
                  </a:lnTo>
                  <a:lnTo>
                    <a:pt x="2286" y="1844"/>
                  </a:lnTo>
                  <a:lnTo>
                    <a:pt x="2297" y="1844"/>
                  </a:lnTo>
                  <a:lnTo>
                    <a:pt x="2297" y="1854"/>
                  </a:lnTo>
                  <a:lnTo>
                    <a:pt x="2309" y="1854"/>
                  </a:lnTo>
                  <a:lnTo>
                    <a:pt x="2320" y="1854"/>
                  </a:lnTo>
                  <a:lnTo>
                    <a:pt x="2320" y="1844"/>
                  </a:lnTo>
                  <a:lnTo>
                    <a:pt x="2332" y="1844"/>
                  </a:lnTo>
                  <a:lnTo>
                    <a:pt x="2332" y="1854"/>
                  </a:lnTo>
                  <a:lnTo>
                    <a:pt x="2344" y="1864"/>
                  </a:lnTo>
                  <a:lnTo>
                    <a:pt x="2344" y="1873"/>
                  </a:lnTo>
                  <a:lnTo>
                    <a:pt x="2344" y="1883"/>
                  </a:lnTo>
                  <a:lnTo>
                    <a:pt x="2355" y="1892"/>
                  </a:lnTo>
                  <a:lnTo>
                    <a:pt x="2355" y="1902"/>
                  </a:lnTo>
                  <a:lnTo>
                    <a:pt x="2355" y="1911"/>
                  </a:lnTo>
                  <a:lnTo>
                    <a:pt x="2367" y="1911"/>
                  </a:lnTo>
                  <a:lnTo>
                    <a:pt x="2367" y="1921"/>
                  </a:lnTo>
                  <a:lnTo>
                    <a:pt x="2378" y="1921"/>
                  </a:lnTo>
                  <a:lnTo>
                    <a:pt x="2390" y="1921"/>
                  </a:lnTo>
                  <a:lnTo>
                    <a:pt x="2390" y="1911"/>
                  </a:lnTo>
                  <a:lnTo>
                    <a:pt x="2401" y="1911"/>
                  </a:lnTo>
                  <a:lnTo>
                    <a:pt x="2401" y="1921"/>
                  </a:lnTo>
                  <a:lnTo>
                    <a:pt x="2413" y="1921"/>
                  </a:lnTo>
                  <a:lnTo>
                    <a:pt x="2413" y="1931"/>
                  </a:lnTo>
                  <a:lnTo>
                    <a:pt x="2413" y="1940"/>
                  </a:lnTo>
                  <a:lnTo>
                    <a:pt x="2424" y="1940"/>
                  </a:lnTo>
                  <a:lnTo>
                    <a:pt x="2424" y="1950"/>
                  </a:lnTo>
                  <a:lnTo>
                    <a:pt x="2424" y="1959"/>
                  </a:lnTo>
                  <a:lnTo>
                    <a:pt x="2436" y="1969"/>
                  </a:lnTo>
                  <a:lnTo>
                    <a:pt x="2436" y="1978"/>
                  </a:lnTo>
                  <a:lnTo>
                    <a:pt x="2448" y="1978"/>
                  </a:lnTo>
                  <a:lnTo>
                    <a:pt x="2448" y="1969"/>
                  </a:lnTo>
                  <a:lnTo>
                    <a:pt x="2448" y="1978"/>
                  </a:lnTo>
                  <a:lnTo>
                    <a:pt x="2448" y="1969"/>
                  </a:lnTo>
                  <a:lnTo>
                    <a:pt x="2459" y="1969"/>
                  </a:lnTo>
                  <a:lnTo>
                    <a:pt x="2471" y="1969"/>
                  </a:lnTo>
                  <a:lnTo>
                    <a:pt x="2482" y="1978"/>
                  </a:lnTo>
                  <a:lnTo>
                    <a:pt x="2482" y="1988"/>
                  </a:lnTo>
                  <a:lnTo>
                    <a:pt x="2494" y="1988"/>
                  </a:lnTo>
                  <a:lnTo>
                    <a:pt x="2494" y="1998"/>
                  </a:lnTo>
                  <a:lnTo>
                    <a:pt x="2494" y="2007"/>
                  </a:lnTo>
                  <a:lnTo>
                    <a:pt x="2505" y="2007"/>
                  </a:lnTo>
                  <a:lnTo>
                    <a:pt x="2505" y="2017"/>
                  </a:lnTo>
                  <a:lnTo>
                    <a:pt x="2517" y="2017"/>
                  </a:lnTo>
                  <a:lnTo>
                    <a:pt x="2528" y="2017"/>
                  </a:lnTo>
                  <a:lnTo>
                    <a:pt x="2528" y="2007"/>
                  </a:lnTo>
                  <a:lnTo>
                    <a:pt x="2540" y="2007"/>
                  </a:lnTo>
                  <a:lnTo>
                    <a:pt x="2552" y="2007"/>
                  </a:lnTo>
                  <a:lnTo>
                    <a:pt x="2552" y="2017"/>
                  </a:lnTo>
                  <a:lnTo>
                    <a:pt x="2563" y="2017"/>
                  </a:lnTo>
                  <a:lnTo>
                    <a:pt x="2563" y="2026"/>
                  </a:lnTo>
                  <a:lnTo>
                    <a:pt x="2563" y="2036"/>
                  </a:lnTo>
                  <a:lnTo>
                    <a:pt x="2575" y="2036"/>
                  </a:lnTo>
                  <a:lnTo>
                    <a:pt x="2575" y="2045"/>
                  </a:lnTo>
                  <a:lnTo>
                    <a:pt x="2575" y="2055"/>
                  </a:lnTo>
                  <a:lnTo>
                    <a:pt x="2586" y="2055"/>
                  </a:lnTo>
                  <a:lnTo>
                    <a:pt x="2586" y="2045"/>
                  </a:lnTo>
                  <a:lnTo>
                    <a:pt x="2598" y="2045"/>
                  </a:lnTo>
                  <a:lnTo>
                    <a:pt x="2598" y="2036"/>
                  </a:lnTo>
                  <a:lnTo>
                    <a:pt x="2609" y="2036"/>
                  </a:lnTo>
                  <a:lnTo>
                    <a:pt x="2621" y="2036"/>
                  </a:lnTo>
                  <a:lnTo>
                    <a:pt x="2633" y="2036"/>
                  </a:lnTo>
                  <a:lnTo>
                    <a:pt x="2633" y="2045"/>
                  </a:lnTo>
                  <a:lnTo>
                    <a:pt x="2644" y="2055"/>
                  </a:lnTo>
                  <a:lnTo>
                    <a:pt x="2644" y="2065"/>
                  </a:lnTo>
                  <a:lnTo>
                    <a:pt x="2656" y="2065"/>
                  </a:lnTo>
                  <a:lnTo>
                    <a:pt x="2656" y="2055"/>
                  </a:lnTo>
                  <a:lnTo>
                    <a:pt x="2656" y="2065"/>
                  </a:lnTo>
                  <a:lnTo>
                    <a:pt x="2667" y="2055"/>
                  </a:lnTo>
                  <a:lnTo>
                    <a:pt x="2679" y="2045"/>
                  </a:lnTo>
                  <a:lnTo>
                    <a:pt x="2690" y="2045"/>
                  </a:lnTo>
                  <a:lnTo>
                    <a:pt x="2702" y="2045"/>
                  </a:lnTo>
                  <a:lnTo>
                    <a:pt x="2702" y="2055"/>
                  </a:lnTo>
                  <a:lnTo>
                    <a:pt x="2702" y="2045"/>
                  </a:lnTo>
                  <a:lnTo>
                    <a:pt x="2702" y="2055"/>
                  </a:lnTo>
                  <a:lnTo>
                    <a:pt x="2713" y="2055"/>
                  </a:lnTo>
                  <a:lnTo>
                    <a:pt x="2713" y="2065"/>
                  </a:lnTo>
                  <a:lnTo>
                    <a:pt x="2725" y="2065"/>
                  </a:lnTo>
                  <a:lnTo>
                    <a:pt x="2725" y="2055"/>
                  </a:lnTo>
                  <a:lnTo>
                    <a:pt x="2737" y="2055"/>
                  </a:lnTo>
                  <a:lnTo>
                    <a:pt x="2737" y="2045"/>
                  </a:lnTo>
                  <a:lnTo>
                    <a:pt x="2748" y="2045"/>
                  </a:lnTo>
                  <a:lnTo>
                    <a:pt x="2748" y="2036"/>
                  </a:lnTo>
                  <a:lnTo>
                    <a:pt x="2760" y="2036"/>
                  </a:lnTo>
                  <a:lnTo>
                    <a:pt x="2771" y="2036"/>
                  </a:lnTo>
                  <a:lnTo>
                    <a:pt x="2771" y="2045"/>
                  </a:lnTo>
                  <a:lnTo>
                    <a:pt x="2783" y="2045"/>
                  </a:lnTo>
                  <a:lnTo>
                    <a:pt x="2783" y="2055"/>
                  </a:lnTo>
                  <a:lnTo>
                    <a:pt x="2794" y="2055"/>
                  </a:lnTo>
                  <a:lnTo>
                    <a:pt x="2794" y="2045"/>
                  </a:lnTo>
                  <a:lnTo>
                    <a:pt x="2806" y="2045"/>
                  </a:lnTo>
                  <a:lnTo>
                    <a:pt x="2806" y="2036"/>
                  </a:lnTo>
                  <a:lnTo>
                    <a:pt x="2817" y="2026"/>
                  </a:lnTo>
                  <a:lnTo>
                    <a:pt x="2817" y="2017"/>
                  </a:lnTo>
                  <a:lnTo>
                    <a:pt x="2829" y="2017"/>
                  </a:lnTo>
                  <a:lnTo>
                    <a:pt x="2841" y="2017"/>
                  </a:lnTo>
                  <a:lnTo>
                    <a:pt x="2852" y="2017"/>
                  </a:lnTo>
                  <a:lnTo>
                    <a:pt x="2864" y="2017"/>
                  </a:lnTo>
                  <a:lnTo>
                    <a:pt x="2864" y="2026"/>
                  </a:lnTo>
                  <a:lnTo>
                    <a:pt x="2864" y="2017"/>
                  </a:lnTo>
                  <a:lnTo>
                    <a:pt x="2864" y="2026"/>
                  </a:lnTo>
                  <a:lnTo>
                    <a:pt x="2864" y="2017"/>
                  </a:lnTo>
                  <a:lnTo>
                    <a:pt x="2875" y="2017"/>
                  </a:lnTo>
                  <a:lnTo>
                    <a:pt x="2875" y="2007"/>
                  </a:lnTo>
                  <a:lnTo>
                    <a:pt x="2887" y="2007"/>
                  </a:lnTo>
                  <a:lnTo>
                    <a:pt x="2887" y="1998"/>
                  </a:lnTo>
                  <a:lnTo>
                    <a:pt x="2887" y="1988"/>
                  </a:lnTo>
                  <a:lnTo>
                    <a:pt x="2898" y="1988"/>
                  </a:lnTo>
                  <a:lnTo>
                    <a:pt x="2898" y="1978"/>
                  </a:lnTo>
                  <a:lnTo>
                    <a:pt x="2910" y="1978"/>
                  </a:lnTo>
                  <a:lnTo>
                    <a:pt x="2921" y="1978"/>
                  </a:lnTo>
                  <a:lnTo>
                    <a:pt x="2933" y="1978"/>
                  </a:lnTo>
                  <a:lnTo>
                    <a:pt x="2933" y="1969"/>
                  </a:lnTo>
                  <a:lnTo>
                    <a:pt x="2945" y="1969"/>
                  </a:lnTo>
                  <a:lnTo>
                    <a:pt x="2945" y="1959"/>
                  </a:lnTo>
                  <a:lnTo>
                    <a:pt x="2956" y="1959"/>
                  </a:lnTo>
                  <a:lnTo>
                    <a:pt x="2956" y="1950"/>
                  </a:lnTo>
                  <a:lnTo>
                    <a:pt x="2956" y="1940"/>
                  </a:lnTo>
                  <a:lnTo>
                    <a:pt x="2968" y="1940"/>
                  </a:lnTo>
                  <a:lnTo>
                    <a:pt x="2968" y="1931"/>
                  </a:lnTo>
                  <a:lnTo>
                    <a:pt x="2979" y="1931"/>
                  </a:lnTo>
                  <a:lnTo>
                    <a:pt x="2979" y="1921"/>
                  </a:lnTo>
                  <a:lnTo>
                    <a:pt x="2979" y="1931"/>
                  </a:lnTo>
                  <a:lnTo>
                    <a:pt x="2979" y="1921"/>
                  </a:lnTo>
                  <a:lnTo>
                    <a:pt x="2991" y="1931"/>
                  </a:lnTo>
                  <a:lnTo>
                    <a:pt x="2991" y="1921"/>
                  </a:lnTo>
                  <a:lnTo>
                    <a:pt x="2991" y="1931"/>
                  </a:lnTo>
                  <a:lnTo>
                    <a:pt x="3002" y="1921"/>
                  </a:lnTo>
                  <a:lnTo>
                    <a:pt x="3002" y="1931"/>
                  </a:lnTo>
                  <a:lnTo>
                    <a:pt x="3002" y="1921"/>
                  </a:lnTo>
                  <a:lnTo>
                    <a:pt x="3014" y="1921"/>
                  </a:lnTo>
                  <a:lnTo>
                    <a:pt x="3014" y="1911"/>
                  </a:lnTo>
                  <a:lnTo>
                    <a:pt x="3014" y="1902"/>
                  </a:lnTo>
                  <a:lnTo>
                    <a:pt x="3025" y="1902"/>
                  </a:lnTo>
                  <a:lnTo>
                    <a:pt x="3025" y="1892"/>
                  </a:lnTo>
                  <a:lnTo>
                    <a:pt x="3025" y="1883"/>
                  </a:lnTo>
                  <a:lnTo>
                    <a:pt x="3037" y="1883"/>
                  </a:lnTo>
                  <a:lnTo>
                    <a:pt x="3037" y="1873"/>
                  </a:lnTo>
                  <a:lnTo>
                    <a:pt x="3049" y="1864"/>
                  </a:lnTo>
                  <a:lnTo>
                    <a:pt x="3060" y="1864"/>
                  </a:lnTo>
                  <a:lnTo>
                    <a:pt x="3072" y="1864"/>
                  </a:lnTo>
                  <a:lnTo>
                    <a:pt x="3072" y="1854"/>
                  </a:lnTo>
                  <a:lnTo>
                    <a:pt x="3083" y="1854"/>
                  </a:lnTo>
                  <a:lnTo>
                    <a:pt x="3083" y="1844"/>
                  </a:lnTo>
                  <a:lnTo>
                    <a:pt x="3095" y="1835"/>
                  </a:lnTo>
                  <a:lnTo>
                    <a:pt x="3095" y="1825"/>
                  </a:lnTo>
                  <a:lnTo>
                    <a:pt x="3106" y="1816"/>
                  </a:lnTo>
                  <a:lnTo>
                    <a:pt x="3106" y="1806"/>
                  </a:lnTo>
                  <a:lnTo>
                    <a:pt x="3118" y="1806"/>
                  </a:lnTo>
                  <a:lnTo>
                    <a:pt x="3118" y="1797"/>
                  </a:lnTo>
                  <a:lnTo>
                    <a:pt x="3129" y="1797"/>
                  </a:lnTo>
                  <a:lnTo>
                    <a:pt x="3129" y="1787"/>
                  </a:lnTo>
                  <a:lnTo>
                    <a:pt x="3141" y="1787"/>
                  </a:lnTo>
                  <a:lnTo>
                    <a:pt x="3141" y="1777"/>
                  </a:lnTo>
                  <a:lnTo>
                    <a:pt x="3153" y="1777"/>
                  </a:lnTo>
                  <a:lnTo>
                    <a:pt x="3153" y="1768"/>
                  </a:lnTo>
                  <a:lnTo>
                    <a:pt x="3164" y="1758"/>
                  </a:lnTo>
                  <a:lnTo>
                    <a:pt x="3164" y="1749"/>
                  </a:lnTo>
                  <a:lnTo>
                    <a:pt x="3164" y="1739"/>
                  </a:lnTo>
                  <a:lnTo>
                    <a:pt x="3176" y="1739"/>
                  </a:lnTo>
                  <a:lnTo>
                    <a:pt x="3176" y="1730"/>
                  </a:lnTo>
                  <a:lnTo>
                    <a:pt x="3176" y="1720"/>
                  </a:lnTo>
                  <a:lnTo>
                    <a:pt x="3187" y="1720"/>
                  </a:lnTo>
                  <a:lnTo>
                    <a:pt x="3187" y="1711"/>
                  </a:lnTo>
                  <a:lnTo>
                    <a:pt x="3187" y="1720"/>
                  </a:lnTo>
                  <a:lnTo>
                    <a:pt x="3187" y="1711"/>
                  </a:lnTo>
                  <a:lnTo>
                    <a:pt x="3199" y="1711"/>
                  </a:lnTo>
                  <a:lnTo>
                    <a:pt x="3210" y="1711"/>
                  </a:lnTo>
                  <a:lnTo>
                    <a:pt x="3210" y="1701"/>
                  </a:lnTo>
                  <a:lnTo>
                    <a:pt x="3222" y="1701"/>
                  </a:lnTo>
                  <a:lnTo>
                    <a:pt x="3222" y="1691"/>
                  </a:lnTo>
                  <a:lnTo>
                    <a:pt x="3222" y="1682"/>
                  </a:lnTo>
                  <a:lnTo>
                    <a:pt x="3233" y="1682"/>
                  </a:lnTo>
                  <a:lnTo>
                    <a:pt x="3233" y="1672"/>
                  </a:lnTo>
                  <a:lnTo>
                    <a:pt x="3233" y="1663"/>
                  </a:lnTo>
                  <a:lnTo>
                    <a:pt x="3245" y="1653"/>
                  </a:lnTo>
                  <a:lnTo>
                    <a:pt x="3245" y="1644"/>
                  </a:lnTo>
                  <a:lnTo>
                    <a:pt x="3245" y="1634"/>
                  </a:lnTo>
                  <a:lnTo>
                    <a:pt x="3257" y="1634"/>
                  </a:lnTo>
                  <a:lnTo>
                    <a:pt x="3257" y="1624"/>
                  </a:lnTo>
                  <a:lnTo>
                    <a:pt x="3268" y="1624"/>
                  </a:lnTo>
                  <a:lnTo>
                    <a:pt x="3268" y="1615"/>
                  </a:lnTo>
                  <a:lnTo>
                    <a:pt x="3280" y="1615"/>
                  </a:lnTo>
                  <a:lnTo>
                    <a:pt x="3291" y="1615"/>
                  </a:lnTo>
                  <a:lnTo>
                    <a:pt x="3291" y="1605"/>
                  </a:lnTo>
                  <a:lnTo>
                    <a:pt x="3291" y="1596"/>
                  </a:lnTo>
                  <a:lnTo>
                    <a:pt x="3303" y="1596"/>
                  </a:lnTo>
                  <a:lnTo>
                    <a:pt x="3303" y="1586"/>
                  </a:lnTo>
                  <a:lnTo>
                    <a:pt x="3303" y="1577"/>
                  </a:lnTo>
                  <a:lnTo>
                    <a:pt x="3314" y="1567"/>
                  </a:lnTo>
                  <a:lnTo>
                    <a:pt x="3314" y="1557"/>
                  </a:lnTo>
                  <a:lnTo>
                    <a:pt x="3314" y="1548"/>
                  </a:lnTo>
                  <a:lnTo>
                    <a:pt x="3326" y="1548"/>
                  </a:lnTo>
                  <a:lnTo>
                    <a:pt x="3326" y="1538"/>
                  </a:lnTo>
                  <a:lnTo>
                    <a:pt x="3337" y="1529"/>
                  </a:lnTo>
                  <a:lnTo>
                    <a:pt x="3349" y="1529"/>
                  </a:lnTo>
                  <a:lnTo>
                    <a:pt x="3349" y="1519"/>
                  </a:lnTo>
                  <a:lnTo>
                    <a:pt x="3361" y="1519"/>
                  </a:lnTo>
                  <a:lnTo>
                    <a:pt x="3361" y="1510"/>
                  </a:lnTo>
                  <a:lnTo>
                    <a:pt x="3361" y="1500"/>
                  </a:lnTo>
                  <a:lnTo>
                    <a:pt x="3372" y="1500"/>
                  </a:lnTo>
                  <a:lnTo>
                    <a:pt x="3372" y="1490"/>
                  </a:lnTo>
                  <a:lnTo>
                    <a:pt x="3372" y="1481"/>
                  </a:lnTo>
                  <a:lnTo>
                    <a:pt x="3384" y="1471"/>
                  </a:lnTo>
                  <a:lnTo>
                    <a:pt x="3384" y="1462"/>
                  </a:lnTo>
                  <a:lnTo>
                    <a:pt x="3384" y="1452"/>
                  </a:lnTo>
                  <a:lnTo>
                    <a:pt x="3395" y="1452"/>
                  </a:lnTo>
                  <a:lnTo>
                    <a:pt x="3395" y="1444"/>
                  </a:lnTo>
                  <a:lnTo>
                    <a:pt x="3395" y="1435"/>
                  </a:lnTo>
                  <a:lnTo>
                    <a:pt x="3407" y="1435"/>
                  </a:lnTo>
                  <a:lnTo>
                    <a:pt x="3418" y="1425"/>
                  </a:lnTo>
                  <a:lnTo>
                    <a:pt x="3430" y="1416"/>
                  </a:lnTo>
                  <a:lnTo>
                    <a:pt x="3430" y="1406"/>
                  </a:lnTo>
                  <a:lnTo>
                    <a:pt x="3441" y="1396"/>
                  </a:lnTo>
                  <a:lnTo>
                    <a:pt x="3441" y="1387"/>
                  </a:lnTo>
                  <a:lnTo>
                    <a:pt x="3441" y="1377"/>
                  </a:lnTo>
                  <a:lnTo>
                    <a:pt x="3453" y="1377"/>
                  </a:lnTo>
                  <a:lnTo>
                    <a:pt x="3453" y="1368"/>
                  </a:lnTo>
                  <a:lnTo>
                    <a:pt x="3453" y="1358"/>
                  </a:lnTo>
                  <a:lnTo>
                    <a:pt x="3453" y="1349"/>
                  </a:lnTo>
                  <a:lnTo>
                    <a:pt x="3465" y="1349"/>
                  </a:lnTo>
                  <a:lnTo>
                    <a:pt x="3465" y="1339"/>
                  </a:lnTo>
                  <a:lnTo>
                    <a:pt x="3465" y="1329"/>
                  </a:lnTo>
                  <a:lnTo>
                    <a:pt x="3476" y="1329"/>
                  </a:lnTo>
                  <a:lnTo>
                    <a:pt x="3488" y="1329"/>
                  </a:lnTo>
                  <a:lnTo>
                    <a:pt x="3488" y="1320"/>
                  </a:lnTo>
                  <a:lnTo>
                    <a:pt x="3499" y="1320"/>
                  </a:lnTo>
                  <a:lnTo>
                    <a:pt x="3499" y="1310"/>
                  </a:lnTo>
                  <a:lnTo>
                    <a:pt x="3499" y="1301"/>
                  </a:lnTo>
                  <a:lnTo>
                    <a:pt x="3511" y="1301"/>
                  </a:lnTo>
                  <a:lnTo>
                    <a:pt x="3511" y="1291"/>
                  </a:lnTo>
                  <a:lnTo>
                    <a:pt x="3511" y="1282"/>
                  </a:lnTo>
                  <a:lnTo>
                    <a:pt x="3522" y="1272"/>
                  </a:lnTo>
                  <a:lnTo>
                    <a:pt x="3522" y="1262"/>
                  </a:lnTo>
                  <a:lnTo>
                    <a:pt x="3522" y="1253"/>
                  </a:lnTo>
                  <a:lnTo>
                    <a:pt x="3534" y="1253"/>
                  </a:lnTo>
                  <a:lnTo>
                    <a:pt x="3534" y="1243"/>
                  </a:lnTo>
                  <a:lnTo>
                    <a:pt x="3545" y="1234"/>
                  </a:lnTo>
                  <a:lnTo>
                    <a:pt x="3557" y="1234"/>
                  </a:lnTo>
                  <a:lnTo>
                    <a:pt x="3557" y="1224"/>
                  </a:lnTo>
                  <a:lnTo>
                    <a:pt x="3569" y="1224"/>
                  </a:lnTo>
                  <a:lnTo>
                    <a:pt x="3569" y="1215"/>
                  </a:lnTo>
                  <a:lnTo>
                    <a:pt x="3569" y="1205"/>
                  </a:lnTo>
                  <a:lnTo>
                    <a:pt x="3580" y="1205"/>
                  </a:lnTo>
                  <a:lnTo>
                    <a:pt x="3580" y="1195"/>
                  </a:lnTo>
                  <a:lnTo>
                    <a:pt x="3580" y="1186"/>
                  </a:lnTo>
                  <a:lnTo>
                    <a:pt x="3580" y="1176"/>
                  </a:lnTo>
                  <a:lnTo>
                    <a:pt x="3592" y="1176"/>
                  </a:lnTo>
                  <a:lnTo>
                    <a:pt x="3592" y="1167"/>
                  </a:lnTo>
                  <a:lnTo>
                    <a:pt x="3592" y="1157"/>
                  </a:lnTo>
                  <a:lnTo>
                    <a:pt x="3603" y="1157"/>
                  </a:lnTo>
                  <a:lnTo>
                    <a:pt x="3603" y="1148"/>
                  </a:lnTo>
                  <a:lnTo>
                    <a:pt x="3615" y="1148"/>
                  </a:lnTo>
                  <a:lnTo>
                    <a:pt x="3615" y="1138"/>
                  </a:lnTo>
                  <a:lnTo>
                    <a:pt x="3626" y="1138"/>
                  </a:lnTo>
                  <a:lnTo>
                    <a:pt x="3638" y="1128"/>
                  </a:lnTo>
                  <a:lnTo>
                    <a:pt x="3638" y="1119"/>
                  </a:lnTo>
                  <a:lnTo>
                    <a:pt x="3650" y="1119"/>
                  </a:lnTo>
                  <a:lnTo>
                    <a:pt x="3650" y="1109"/>
                  </a:lnTo>
                  <a:lnTo>
                    <a:pt x="3650" y="1100"/>
                  </a:lnTo>
                </a:path>
              </a:pathLst>
            </a:custGeom>
            <a:noFill/>
            <a:ln w="28575" cap="rnd" cmpd="sng">
              <a:solidFill>
                <a:srgbClr val="FF00FF"/>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85" name="Rectangle 93">
              <a:extLst>
                <a:ext uri="{FF2B5EF4-FFF2-40B4-BE49-F238E27FC236}">
                  <a16:creationId xmlns:a16="http://schemas.microsoft.com/office/drawing/2014/main" id="{CB93DF47-1D32-E96D-2F5A-0FBA9D7EDB29}"/>
                </a:ext>
              </a:extLst>
            </p:cNvPr>
            <p:cNvSpPr>
              <a:spLocks noChangeArrowheads="1"/>
            </p:cNvSpPr>
            <p:nvPr/>
          </p:nvSpPr>
          <p:spPr bwMode="auto">
            <a:xfrm>
              <a:off x="3064" y="618"/>
              <a:ext cx="1481" cy="834"/>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2000" b="1">
                  <a:solidFill>
                    <a:srgbClr val="FFFFFF"/>
                  </a:solidFill>
                  <a:latin typeface="Bookman Old Style" panose="02050604050505020204" pitchFamily="18" charset="0"/>
                </a:rPr>
                <a:t>Voltage [kV]</a:t>
              </a:r>
            </a:p>
            <a:p>
              <a:pPr eaLnBrk="0" fontAlgn="base" hangingPunct="0">
                <a:spcBef>
                  <a:spcPct val="0"/>
                </a:spcBef>
                <a:spcAft>
                  <a:spcPct val="0"/>
                </a:spcAft>
              </a:pPr>
              <a:endParaRPr lang="en-US" altLang="en-US" sz="2000" b="1">
                <a:solidFill>
                  <a:srgbClr val="FFFFFF"/>
                </a:solidFill>
                <a:latin typeface="Bookman Old Style" panose="02050604050505020204" pitchFamily="18" charset="0"/>
              </a:endParaRPr>
            </a:p>
            <a:p>
              <a:pPr eaLnBrk="0" fontAlgn="base" hangingPunct="0">
                <a:spcBef>
                  <a:spcPct val="0"/>
                </a:spcBef>
                <a:spcAft>
                  <a:spcPct val="0"/>
                </a:spcAft>
              </a:pPr>
              <a:r>
                <a:rPr lang="en-US" altLang="en-US" sz="2000" b="1">
                  <a:solidFill>
                    <a:srgbClr val="FFFFFF"/>
                  </a:solidFill>
                  <a:latin typeface="Bookman Old Style" panose="02050604050505020204" pitchFamily="18" charset="0"/>
                </a:rPr>
                <a:t>Current [kA]</a:t>
              </a:r>
            </a:p>
            <a:p>
              <a:pPr eaLnBrk="0" fontAlgn="base" hangingPunct="0">
                <a:spcBef>
                  <a:spcPct val="0"/>
                </a:spcBef>
                <a:spcAft>
                  <a:spcPct val="0"/>
                </a:spcAft>
              </a:pPr>
              <a:r>
                <a:rPr lang="en-US" altLang="en-US" sz="2000" b="1">
                  <a:solidFill>
                    <a:srgbClr val="FFFFFF"/>
                  </a:solidFill>
                  <a:latin typeface="Bookman Old Style" panose="02050604050505020204" pitchFamily="18" charset="0"/>
                </a:rPr>
                <a:t>(multiplier 0.1x)</a:t>
              </a:r>
            </a:p>
          </p:txBody>
        </p:sp>
        <p:sp>
          <p:nvSpPr>
            <p:cNvPr id="33886" name="Rectangle 94">
              <a:extLst>
                <a:ext uri="{FF2B5EF4-FFF2-40B4-BE49-F238E27FC236}">
                  <a16:creationId xmlns:a16="http://schemas.microsoft.com/office/drawing/2014/main" id="{72541F47-8448-0E5D-1A4E-26CA93AB005D}"/>
                </a:ext>
              </a:extLst>
            </p:cNvPr>
            <p:cNvSpPr>
              <a:spLocks noChangeArrowheads="1"/>
            </p:cNvSpPr>
            <p:nvPr/>
          </p:nvSpPr>
          <p:spPr bwMode="auto">
            <a:xfrm>
              <a:off x="2900" y="3801"/>
              <a:ext cx="780" cy="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2000" b="1">
                  <a:solidFill>
                    <a:srgbClr val="FFFFFF"/>
                  </a:solidFill>
                  <a:latin typeface="Bookman Old Style" panose="02050604050505020204" pitchFamily="18" charset="0"/>
                </a:rPr>
                <a:t>Time [s]</a:t>
              </a:r>
            </a:p>
          </p:txBody>
        </p:sp>
        <p:sp>
          <p:nvSpPr>
            <p:cNvPr id="33887" name="Oval 95">
              <a:extLst>
                <a:ext uri="{FF2B5EF4-FFF2-40B4-BE49-F238E27FC236}">
                  <a16:creationId xmlns:a16="http://schemas.microsoft.com/office/drawing/2014/main" id="{8B70B57A-4278-9775-2CFD-0333D686B4E6}"/>
                </a:ext>
              </a:extLst>
            </p:cNvPr>
            <p:cNvSpPr>
              <a:spLocks noChangeArrowheads="1"/>
            </p:cNvSpPr>
            <p:nvPr/>
          </p:nvSpPr>
          <p:spPr bwMode="auto">
            <a:xfrm>
              <a:off x="2033" y="1247"/>
              <a:ext cx="90" cy="82"/>
            </a:xfrm>
            <a:prstGeom prst="ellipse">
              <a:avLst/>
            </a:prstGeom>
            <a:solidFill>
              <a:srgbClr val="FFC5C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3889" name="Rectangle 97">
              <a:extLst>
                <a:ext uri="{FF2B5EF4-FFF2-40B4-BE49-F238E27FC236}">
                  <a16:creationId xmlns:a16="http://schemas.microsoft.com/office/drawing/2014/main" id="{0B76E2BC-245E-B9B9-DA1F-BE68BB292D18}"/>
                </a:ext>
              </a:extLst>
            </p:cNvPr>
            <p:cNvSpPr>
              <a:spLocks noChangeArrowheads="1"/>
            </p:cNvSpPr>
            <p:nvPr/>
          </p:nvSpPr>
          <p:spPr bwMode="auto">
            <a:xfrm>
              <a:off x="746" y="260"/>
              <a:ext cx="4468"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8.3 kV, 20 A CLF Fuse Current and Voltage</a:t>
              </a:r>
            </a:p>
          </p:txBody>
        </p:sp>
      </p:grpSp>
    </p:spTree>
  </p:cSld>
  <p:clrMapOvr>
    <a:overrideClrMapping bg1="lt1" tx1="dk1" bg2="lt2" tx2="dk2" accent1="accent1" accent2="accent2" accent3="accent3" accent4="accent4" accent5="accent5" accent6="accent6" hlink="hlink" folHlink="folHlink"/>
  </p:clrMapOvr>
  <p:transition/>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0178" name="Object 2">
            <a:extLst>
              <a:ext uri="{FF2B5EF4-FFF2-40B4-BE49-F238E27FC236}">
                <a16:creationId xmlns:a16="http://schemas.microsoft.com/office/drawing/2014/main" id="{58D5705D-9464-E226-FE3D-585AF483E8D0}"/>
              </a:ext>
            </a:extLst>
          </p:cNvPr>
          <p:cNvGraphicFramePr>
            <a:graphicFrameLocks noChangeAspect="1"/>
          </p:cNvGraphicFramePr>
          <p:nvPr/>
        </p:nvGraphicFramePr>
        <p:xfrm>
          <a:off x="2301875" y="866776"/>
          <a:ext cx="7742238" cy="5197475"/>
        </p:xfrm>
        <a:graphic>
          <a:graphicData uri="http://schemas.openxmlformats.org/presentationml/2006/ole">
            <mc:AlternateContent xmlns:mc="http://schemas.openxmlformats.org/markup-compatibility/2006">
              <mc:Choice xmlns:v="urn:schemas-microsoft-com:vml" Requires="v">
                <p:oleObj name="Bitmap Image" r:id="rId2" imgW="6725589" imgH="4514286" progId="Paint.Picture">
                  <p:embed/>
                </p:oleObj>
              </mc:Choice>
              <mc:Fallback>
                <p:oleObj name="Bitmap Image" r:id="rId2" imgW="6725589" imgH="4514286" progId="Paint.Picture">
                  <p:embed/>
                  <p:pic>
                    <p:nvPicPr>
                      <p:cNvPr id="50178" name="Object 2">
                        <a:extLst>
                          <a:ext uri="{FF2B5EF4-FFF2-40B4-BE49-F238E27FC236}">
                            <a16:creationId xmlns:a16="http://schemas.microsoft.com/office/drawing/2014/main" id="{58D5705D-9464-E226-FE3D-585AF483E8D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01875" y="866776"/>
                        <a:ext cx="7742238" cy="5197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0179" name="AutoShape 3">
            <a:hlinkClick r:id="rId4" action="ppaction://hlinkfile" highlightClick="1"/>
            <a:extLst>
              <a:ext uri="{FF2B5EF4-FFF2-40B4-BE49-F238E27FC236}">
                <a16:creationId xmlns:a16="http://schemas.microsoft.com/office/drawing/2014/main" id="{0967FCB2-522B-D76E-4B7E-92DD0A349955}"/>
              </a:ext>
            </a:extLst>
          </p:cNvPr>
          <p:cNvSpPr>
            <a:spLocks noChangeArrowheads="1"/>
          </p:cNvSpPr>
          <p:nvPr/>
        </p:nvSpPr>
        <p:spPr bwMode="auto">
          <a:xfrm>
            <a:off x="7874000" y="5880100"/>
            <a:ext cx="2260600" cy="698500"/>
          </a:xfrm>
          <a:prstGeom prst="actionButtonBlank">
            <a:avLst/>
          </a:prstGeom>
          <a:gradFill rotWithShape="0">
            <a:gsLst>
              <a:gs pos="0">
                <a:schemeClr val="accent2"/>
              </a:gs>
              <a:gs pos="100000">
                <a:schemeClr val="accent2">
                  <a:gamma/>
                  <a:shade val="0"/>
                  <a:invGamma/>
                </a:schemeClr>
              </a:gs>
            </a:gsLst>
            <a:path path="rect">
              <a:fillToRect r="100000" b="100000"/>
            </a:path>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pPr>
            <a:r>
              <a:rPr lang="en-US" altLang="en-US" sz="2400">
                <a:solidFill>
                  <a:srgbClr val="00FFFF"/>
                </a:solidFill>
                <a:latin typeface="Times New Roman" panose="02020603050405020304" pitchFamily="18" charset="0"/>
              </a:rPr>
              <a:t>Simulations</a:t>
            </a:r>
          </a:p>
        </p:txBody>
      </p:sp>
    </p:spTree>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a:extLst>
              <a:ext uri="{FF2B5EF4-FFF2-40B4-BE49-F238E27FC236}">
                <a16:creationId xmlns:a16="http://schemas.microsoft.com/office/drawing/2014/main" id="{29A7A6AD-4C76-86DA-2684-387D36AC5FE9}"/>
              </a:ext>
            </a:extLst>
          </p:cNvPr>
          <p:cNvSpPr>
            <a:spLocks noChangeArrowheads="1"/>
          </p:cNvSpPr>
          <p:nvPr/>
        </p:nvSpPr>
        <p:spPr bwMode="auto">
          <a:xfrm>
            <a:off x="3657601" y="5430838"/>
            <a:ext cx="100013"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148" name="Rectangle 4">
            <a:extLst>
              <a:ext uri="{FF2B5EF4-FFF2-40B4-BE49-F238E27FC236}">
                <a16:creationId xmlns:a16="http://schemas.microsoft.com/office/drawing/2014/main" id="{26014C83-DD1A-3D25-6726-D98693227D6E}"/>
              </a:ext>
            </a:extLst>
          </p:cNvPr>
          <p:cNvSpPr>
            <a:spLocks noChangeArrowheads="1"/>
          </p:cNvSpPr>
          <p:nvPr/>
        </p:nvSpPr>
        <p:spPr bwMode="auto">
          <a:xfrm>
            <a:off x="3657601" y="5440364"/>
            <a:ext cx="150813"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b="1">
                <a:solidFill>
                  <a:srgbClr val="FFFF66"/>
                </a:solidFill>
                <a:effectLst>
                  <a:outerShdw blurRad="38100" dist="38100" dir="2700000" algn="tl">
                    <a:srgbClr val="000000"/>
                  </a:outerShdw>
                </a:effectLst>
                <a:latin typeface="Bookman Old Style" panose="02050604050505020204" pitchFamily="18" charset="0"/>
              </a:rPr>
              <a:t>0</a:t>
            </a:r>
          </a:p>
        </p:txBody>
      </p:sp>
      <p:sp>
        <p:nvSpPr>
          <p:cNvPr id="6149" name="Rectangle 5">
            <a:extLst>
              <a:ext uri="{FF2B5EF4-FFF2-40B4-BE49-F238E27FC236}">
                <a16:creationId xmlns:a16="http://schemas.microsoft.com/office/drawing/2014/main" id="{DC3A8F39-99C9-48DC-4588-38D720646A37}"/>
              </a:ext>
            </a:extLst>
          </p:cNvPr>
          <p:cNvSpPr>
            <a:spLocks noChangeArrowheads="1"/>
          </p:cNvSpPr>
          <p:nvPr/>
        </p:nvSpPr>
        <p:spPr bwMode="auto">
          <a:xfrm>
            <a:off x="4321176" y="5430838"/>
            <a:ext cx="9842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150" name="Rectangle 6">
            <a:extLst>
              <a:ext uri="{FF2B5EF4-FFF2-40B4-BE49-F238E27FC236}">
                <a16:creationId xmlns:a16="http://schemas.microsoft.com/office/drawing/2014/main" id="{4C716F1F-38D5-290E-E810-696E5CAF8539}"/>
              </a:ext>
            </a:extLst>
          </p:cNvPr>
          <p:cNvSpPr>
            <a:spLocks noChangeArrowheads="1"/>
          </p:cNvSpPr>
          <p:nvPr/>
        </p:nvSpPr>
        <p:spPr bwMode="auto">
          <a:xfrm>
            <a:off x="4321176" y="5440364"/>
            <a:ext cx="150813"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b="1">
                <a:solidFill>
                  <a:srgbClr val="FFFF66"/>
                </a:solidFill>
                <a:effectLst>
                  <a:outerShdw blurRad="38100" dist="38100" dir="2700000" algn="tl">
                    <a:srgbClr val="000000"/>
                  </a:outerShdw>
                </a:effectLst>
                <a:latin typeface="Bookman Old Style" panose="02050604050505020204" pitchFamily="18" charset="0"/>
              </a:rPr>
              <a:t>1</a:t>
            </a:r>
          </a:p>
        </p:txBody>
      </p:sp>
      <p:sp>
        <p:nvSpPr>
          <p:cNvPr id="6151" name="Rectangle 7">
            <a:extLst>
              <a:ext uri="{FF2B5EF4-FFF2-40B4-BE49-F238E27FC236}">
                <a16:creationId xmlns:a16="http://schemas.microsoft.com/office/drawing/2014/main" id="{E27F309C-1A25-2B11-7555-B933E3089DEE}"/>
              </a:ext>
            </a:extLst>
          </p:cNvPr>
          <p:cNvSpPr>
            <a:spLocks noChangeArrowheads="1"/>
          </p:cNvSpPr>
          <p:nvPr/>
        </p:nvSpPr>
        <p:spPr bwMode="auto">
          <a:xfrm>
            <a:off x="4981576" y="5430838"/>
            <a:ext cx="100013"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152" name="Rectangle 8">
            <a:extLst>
              <a:ext uri="{FF2B5EF4-FFF2-40B4-BE49-F238E27FC236}">
                <a16:creationId xmlns:a16="http://schemas.microsoft.com/office/drawing/2014/main" id="{C88FD535-7A6C-5B84-64CE-16A7B2EA06CF}"/>
              </a:ext>
            </a:extLst>
          </p:cNvPr>
          <p:cNvSpPr>
            <a:spLocks noChangeArrowheads="1"/>
          </p:cNvSpPr>
          <p:nvPr/>
        </p:nvSpPr>
        <p:spPr bwMode="auto">
          <a:xfrm>
            <a:off x="4981576" y="5440364"/>
            <a:ext cx="150813"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b="1">
                <a:solidFill>
                  <a:srgbClr val="FFFF66"/>
                </a:solidFill>
                <a:effectLst>
                  <a:outerShdw blurRad="38100" dist="38100" dir="2700000" algn="tl">
                    <a:srgbClr val="000000"/>
                  </a:outerShdw>
                </a:effectLst>
                <a:latin typeface="Bookman Old Style" panose="02050604050505020204" pitchFamily="18" charset="0"/>
              </a:rPr>
              <a:t>2</a:t>
            </a:r>
          </a:p>
        </p:txBody>
      </p:sp>
      <p:sp>
        <p:nvSpPr>
          <p:cNvPr id="6153" name="Rectangle 9">
            <a:extLst>
              <a:ext uri="{FF2B5EF4-FFF2-40B4-BE49-F238E27FC236}">
                <a16:creationId xmlns:a16="http://schemas.microsoft.com/office/drawing/2014/main" id="{AC8C4BAF-ADC4-3017-4DB1-B6E990D707DC}"/>
              </a:ext>
            </a:extLst>
          </p:cNvPr>
          <p:cNvSpPr>
            <a:spLocks noChangeArrowheads="1"/>
          </p:cNvSpPr>
          <p:nvPr/>
        </p:nvSpPr>
        <p:spPr bwMode="auto">
          <a:xfrm>
            <a:off x="5643564" y="5430838"/>
            <a:ext cx="9842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154" name="Rectangle 10">
            <a:extLst>
              <a:ext uri="{FF2B5EF4-FFF2-40B4-BE49-F238E27FC236}">
                <a16:creationId xmlns:a16="http://schemas.microsoft.com/office/drawing/2014/main" id="{1A3194F1-2E9F-E5E5-9420-47FFE4703053}"/>
              </a:ext>
            </a:extLst>
          </p:cNvPr>
          <p:cNvSpPr>
            <a:spLocks noChangeArrowheads="1"/>
          </p:cNvSpPr>
          <p:nvPr/>
        </p:nvSpPr>
        <p:spPr bwMode="auto">
          <a:xfrm>
            <a:off x="5643563" y="5440364"/>
            <a:ext cx="15228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b="1">
                <a:solidFill>
                  <a:srgbClr val="FFFF66"/>
                </a:solidFill>
                <a:effectLst>
                  <a:outerShdw blurRad="38100" dist="38100" dir="2700000" algn="tl">
                    <a:srgbClr val="000000"/>
                  </a:outerShdw>
                </a:effectLst>
                <a:latin typeface="Bookman Old Style" panose="02050604050505020204" pitchFamily="18" charset="0"/>
              </a:rPr>
              <a:t>3</a:t>
            </a:r>
          </a:p>
        </p:txBody>
      </p:sp>
      <p:sp>
        <p:nvSpPr>
          <p:cNvPr id="6155" name="Rectangle 11">
            <a:extLst>
              <a:ext uri="{FF2B5EF4-FFF2-40B4-BE49-F238E27FC236}">
                <a16:creationId xmlns:a16="http://schemas.microsoft.com/office/drawing/2014/main" id="{D0EE4192-9226-0387-0554-DB9F43B0879A}"/>
              </a:ext>
            </a:extLst>
          </p:cNvPr>
          <p:cNvSpPr>
            <a:spLocks noChangeArrowheads="1"/>
          </p:cNvSpPr>
          <p:nvPr/>
        </p:nvSpPr>
        <p:spPr bwMode="auto">
          <a:xfrm>
            <a:off x="6315076" y="5430838"/>
            <a:ext cx="9842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156" name="Rectangle 12">
            <a:extLst>
              <a:ext uri="{FF2B5EF4-FFF2-40B4-BE49-F238E27FC236}">
                <a16:creationId xmlns:a16="http://schemas.microsoft.com/office/drawing/2014/main" id="{FBA4064E-BF11-00D3-AA07-F8AE2CDB5FD6}"/>
              </a:ext>
            </a:extLst>
          </p:cNvPr>
          <p:cNvSpPr>
            <a:spLocks noChangeArrowheads="1"/>
          </p:cNvSpPr>
          <p:nvPr/>
        </p:nvSpPr>
        <p:spPr bwMode="auto">
          <a:xfrm>
            <a:off x="6315076" y="5440364"/>
            <a:ext cx="150813"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b="1">
                <a:solidFill>
                  <a:srgbClr val="FFFF66"/>
                </a:solidFill>
                <a:effectLst>
                  <a:outerShdw blurRad="38100" dist="38100" dir="2700000" algn="tl">
                    <a:srgbClr val="000000"/>
                  </a:outerShdw>
                </a:effectLst>
                <a:latin typeface="Bookman Old Style" panose="02050604050505020204" pitchFamily="18" charset="0"/>
              </a:rPr>
              <a:t>4</a:t>
            </a:r>
          </a:p>
        </p:txBody>
      </p:sp>
      <p:sp>
        <p:nvSpPr>
          <p:cNvPr id="6157" name="Rectangle 13">
            <a:extLst>
              <a:ext uri="{FF2B5EF4-FFF2-40B4-BE49-F238E27FC236}">
                <a16:creationId xmlns:a16="http://schemas.microsoft.com/office/drawing/2014/main" id="{42EBEB4F-3839-35A7-4984-D11D6806C99C}"/>
              </a:ext>
            </a:extLst>
          </p:cNvPr>
          <p:cNvSpPr>
            <a:spLocks noChangeArrowheads="1"/>
          </p:cNvSpPr>
          <p:nvPr/>
        </p:nvSpPr>
        <p:spPr bwMode="auto">
          <a:xfrm>
            <a:off x="6977063" y="5430838"/>
            <a:ext cx="100012"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158" name="Rectangle 14">
            <a:extLst>
              <a:ext uri="{FF2B5EF4-FFF2-40B4-BE49-F238E27FC236}">
                <a16:creationId xmlns:a16="http://schemas.microsoft.com/office/drawing/2014/main" id="{F4EB9286-77F7-6824-4E0B-D10BD9BDB0F2}"/>
              </a:ext>
            </a:extLst>
          </p:cNvPr>
          <p:cNvSpPr>
            <a:spLocks noChangeArrowheads="1"/>
          </p:cNvSpPr>
          <p:nvPr/>
        </p:nvSpPr>
        <p:spPr bwMode="auto">
          <a:xfrm>
            <a:off x="6977063" y="5440364"/>
            <a:ext cx="15228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b="1">
                <a:solidFill>
                  <a:srgbClr val="FFFF66"/>
                </a:solidFill>
                <a:effectLst>
                  <a:outerShdw blurRad="38100" dist="38100" dir="2700000" algn="tl">
                    <a:srgbClr val="000000"/>
                  </a:outerShdw>
                </a:effectLst>
                <a:latin typeface="Bookman Old Style" panose="02050604050505020204" pitchFamily="18" charset="0"/>
              </a:rPr>
              <a:t>5</a:t>
            </a:r>
          </a:p>
        </p:txBody>
      </p:sp>
      <p:sp>
        <p:nvSpPr>
          <p:cNvPr id="6159" name="Rectangle 15">
            <a:extLst>
              <a:ext uri="{FF2B5EF4-FFF2-40B4-BE49-F238E27FC236}">
                <a16:creationId xmlns:a16="http://schemas.microsoft.com/office/drawing/2014/main" id="{4285697E-CE44-1645-7DE6-6A931724EEE9}"/>
              </a:ext>
            </a:extLst>
          </p:cNvPr>
          <p:cNvSpPr>
            <a:spLocks noChangeArrowheads="1"/>
          </p:cNvSpPr>
          <p:nvPr/>
        </p:nvSpPr>
        <p:spPr bwMode="auto">
          <a:xfrm>
            <a:off x="7639051" y="5430838"/>
            <a:ext cx="9842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160" name="Rectangle 16">
            <a:extLst>
              <a:ext uri="{FF2B5EF4-FFF2-40B4-BE49-F238E27FC236}">
                <a16:creationId xmlns:a16="http://schemas.microsoft.com/office/drawing/2014/main" id="{CEEFB0F0-CE3A-C2E8-1983-5DAB1488A27A}"/>
              </a:ext>
            </a:extLst>
          </p:cNvPr>
          <p:cNvSpPr>
            <a:spLocks noChangeArrowheads="1"/>
          </p:cNvSpPr>
          <p:nvPr/>
        </p:nvSpPr>
        <p:spPr bwMode="auto">
          <a:xfrm>
            <a:off x="7639051" y="5440364"/>
            <a:ext cx="150813"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b="1">
                <a:solidFill>
                  <a:srgbClr val="FFFF66"/>
                </a:solidFill>
                <a:effectLst>
                  <a:outerShdw blurRad="38100" dist="38100" dir="2700000" algn="tl">
                    <a:srgbClr val="000000"/>
                  </a:outerShdw>
                </a:effectLst>
                <a:latin typeface="Bookman Old Style" panose="02050604050505020204" pitchFamily="18" charset="0"/>
              </a:rPr>
              <a:t>6</a:t>
            </a:r>
          </a:p>
        </p:txBody>
      </p:sp>
      <p:sp>
        <p:nvSpPr>
          <p:cNvPr id="6161" name="Rectangle 17">
            <a:extLst>
              <a:ext uri="{FF2B5EF4-FFF2-40B4-BE49-F238E27FC236}">
                <a16:creationId xmlns:a16="http://schemas.microsoft.com/office/drawing/2014/main" id="{79C7D8C8-5834-5CD3-F959-A4CE98891392}"/>
              </a:ext>
            </a:extLst>
          </p:cNvPr>
          <p:cNvSpPr>
            <a:spLocks noChangeArrowheads="1"/>
          </p:cNvSpPr>
          <p:nvPr/>
        </p:nvSpPr>
        <p:spPr bwMode="auto">
          <a:xfrm>
            <a:off x="8299451" y="5430838"/>
            <a:ext cx="100013"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162" name="Rectangle 18">
            <a:extLst>
              <a:ext uri="{FF2B5EF4-FFF2-40B4-BE49-F238E27FC236}">
                <a16:creationId xmlns:a16="http://schemas.microsoft.com/office/drawing/2014/main" id="{94A27BE6-BE19-D4F4-F2D6-C105AEE63E1F}"/>
              </a:ext>
            </a:extLst>
          </p:cNvPr>
          <p:cNvSpPr>
            <a:spLocks noChangeArrowheads="1"/>
          </p:cNvSpPr>
          <p:nvPr/>
        </p:nvSpPr>
        <p:spPr bwMode="auto">
          <a:xfrm>
            <a:off x="8299451" y="5440364"/>
            <a:ext cx="150813"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b="1">
                <a:solidFill>
                  <a:srgbClr val="FFFF66"/>
                </a:solidFill>
                <a:effectLst>
                  <a:outerShdw blurRad="38100" dist="38100" dir="2700000" algn="tl">
                    <a:srgbClr val="000000"/>
                  </a:outerShdw>
                </a:effectLst>
                <a:latin typeface="Bookman Old Style" panose="02050604050505020204" pitchFamily="18" charset="0"/>
              </a:rPr>
              <a:t>7</a:t>
            </a:r>
          </a:p>
        </p:txBody>
      </p:sp>
      <p:sp>
        <p:nvSpPr>
          <p:cNvPr id="6163" name="Rectangle 19">
            <a:extLst>
              <a:ext uri="{FF2B5EF4-FFF2-40B4-BE49-F238E27FC236}">
                <a16:creationId xmlns:a16="http://schemas.microsoft.com/office/drawing/2014/main" id="{AD280D5B-1502-6DDF-0A46-8EC61D38C39D}"/>
              </a:ext>
            </a:extLst>
          </p:cNvPr>
          <p:cNvSpPr>
            <a:spLocks noChangeArrowheads="1"/>
          </p:cNvSpPr>
          <p:nvPr/>
        </p:nvSpPr>
        <p:spPr bwMode="auto">
          <a:xfrm>
            <a:off x="3382963" y="5281613"/>
            <a:ext cx="196850"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165" name="Rectangle 21">
            <a:extLst>
              <a:ext uri="{FF2B5EF4-FFF2-40B4-BE49-F238E27FC236}">
                <a16:creationId xmlns:a16="http://schemas.microsoft.com/office/drawing/2014/main" id="{52CD1827-31E6-E788-CC57-708022780D23}"/>
              </a:ext>
            </a:extLst>
          </p:cNvPr>
          <p:cNvSpPr>
            <a:spLocks noChangeArrowheads="1"/>
          </p:cNvSpPr>
          <p:nvPr/>
        </p:nvSpPr>
        <p:spPr bwMode="auto">
          <a:xfrm>
            <a:off x="3549651" y="5186364"/>
            <a:ext cx="163513"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167" name="Rectangle 23">
            <a:extLst>
              <a:ext uri="{FF2B5EF4-FFF2-40B4-BE49-F238E27FC236}">
                <a16:creationId xmlns:a16="http://schemas.microsoft.com/office/drawing/2014/main" id="{16598E49-0968-6141-747D-0A7C1295ABA6}"/>
              </a:ext>
            </a:extLst>
          </p:cNvPr>
          <p:cNvSpPr>
            <a:spLocks noChangeArrowheads="1"/>
          </p:cNvSpPr>
          <p:nvPr/>
        </p:nvSpPr>
        <p:spPr bwMode="auto">
          <a:xfrm>
            <a:off x="3382963" y="4640264"/>
            <a:ext cx="196850"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169" name="Rectangle 25">
            <a:extLst>
              <a:ext uri="{FF2B5EF4-FFF2-40B4-BE49-F238E27FC236}">
                <a16:creationId xmlns:a16="http://schemas.microsoft.com/office/drawing/2014/main" id="{21681B5F-B04A-FB0F-A302-F30045F1BB58}"/>
              </a:ext>
            </a:extLst>
          </p:cNvPr>
          <p:cNvSpPr>
            <a:spLocks noChangeArrowheads="1"/>
          </p:cNvSpPr>
          <p:nvPr/>
        </p:nvSpPr>
        <p:spPr bwMode="auto">
          <a:xfrm>
            <a:off x="3549651" y="4546600"/>
            <a:ext cx="163513"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171" name="Rectangle 27">
            <a:extLst>
              <a:ext uri="{FF2B5EF4-FFF2-40B4-BE49-F238E27FC236}">
                <a16:creationId xmlns:a16="http://schemas.microsoft.com/office/drawing/2014/main" id="{61BF818E-21A7-A792-099D-DD5F5D6C92F6}"/>
              </a:ext>
            </a:extLst>
          </p:cNvPr>
          <p:cNvSpPr>
            <a:spLocks noChangeArrowheads="1"/>
          </p:cNvSpPr>
          <p:nvPr/>
        </p:nvSpPr>
        <p:spPr bwMode="auto">
          <a:xfrm>
            <a:off x="3382963" y="4013200"/>
            <a:ext cx="196850"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173" name="Rectangle 29">
            <a:extLst>
              <a:ext uri="{FF2B5EF4-FFF2-40B4-BE49-F238E27FC236}">
                <a16:creationId xmlns:a16="http://schemas.microsoft.com/office/drawing/2014/main" id="{C4F9CD0E-4597-793E-A4B1-F8C6BAEC8E41}"/>
              </a:ext>
            </a:extLst>
          </p:cNvPr>
          <p:cNvSpPr>
            <a:spLocks noChangeArrowheads="1"/>
          </p:cNvSpPr>
          <p:nvPr/>
        </p:nvSpPr>
        <p:spPr bwMode="auto">
          <a:xfrm>
            <a:off x="3549651" y="3917950"/>
            <a:ext cx="163513" cy="236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175" name="Rectangle 31">
            <a:extLst>
              <a:ext uri="{FF2B5EF4-FFF2-40B4-BE49-F238E27FC236}">
                <a16:creationId xmlns:a16="http://schemas.microsoft.com/office/drawing/2014/main" id="{D779539D-1E5E-9A45-81DD-004F60C8AFAC}"/>
              </a:ext>
            </a:extLst>
          </p:cNvPr>
          <p:cNvSpPr>
            <a:spLocks noChangeArrowheads="1"/>
          </p:cNvSpPr>
          <p:nvPr/>
        </p:nvSpPr>
        <p:spPr bwMode="auto">
          <a:xfrm>
            <a:off x="3382963" y="3373439"/>
            <a:ext cx="196850"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179" name="Rectangle 35">
            <a:extLst>
              <a:ext uri="{FF2B5EF4-FFF2-40B4-BE49-F238E27FC236}">
                <a16:creationId xmlns:a16="http://schemas.microsoft.com/office/drawing/2014/main" id="{ECF0CC3F-3A12-022B-D8EC-EBE8D249F625}"/>
              </a:ext>
            </a:extLst>
          </p:cNvPr>
          <p:cNvSpPr>
            <a:spLocks noChangeArrowheads="1"/>
          </p:cNvSpPr>
          <p:nvPr/>
        </p:nvSpPr>
        <p:spPr bwMode="auto">
          <a:xfrm>
            <a:off x="3382963" y="2733675"/>
            <a:ext cx="196850" cy="236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183" name="Rectangle 39">
            <a:extLst>
              <a:ext uri="{FF2B5EF4-FFF2-40B4-BE49-F238E27FC236}">
                <a16:creationId xmlns:a16="http://schemas.microsoft.com/office/drawing/2014/main" id="{FEB1BBDB-8891-8902-F940-154E20CE7F9C}"/>
              </a:ext>
            </a:extLst>
          </p:cNvPr>
          <p:cNvSpPr>
            <a:spLocks noChangeArrowheads="1"/>
          </p:cNvSpPr>
          <p:nvPr/>
        </p:nvSpPr>
        <p:spPr bwMode="auto">
          <a:xfrm>
            <a:off x="3382963" y="2106613"/>
            <a:ext cx="196850"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grpSp>
        <p:nvGrpSpPr>
          <p:cNvPr id="6431" name="Group 287">
            <a:extLst>
              <a:ext uri="{FF2B5EF4-FFF2-40B4-BE49-F238E27FC236}">
                <a16:creationId xmlns:a16="http://schemas.microsoft.com/office/drawing/2014/main" id="{4C268E4B-2D77-79BB-B494-BD323CDAB85E}"/>
              </a:ext>
            </a:extLst>
          </p:cNvPr>
          <p:cNvGrpSpPr>
            <a:grpSpLocks/>
          </p:cNvGrpSpPr>
          <p:nvPr/>
        </p:nvGrpSpPr>
        <p:grpSpPr bwMode="auto">
          <a:xfrm>
            <a:off x="3103564" y="2051051"/>
            <a:ext cx="530225" cy="2809875"/>
            <a:chOff x="1171" y="1332"/>
            <a:chExt cx="334" cy="1770"/>
          </a:xfrm>
        </p:grpSpPr>
        <p:sp>
          <p:nvSpPr>
            <p:cNvPr id="6168" name="Rectangle 24">
              <a:extLst>
                <a:ext uri="{FF2B5EF4-FFF2-40B4-BE49-F238E27FC236}">
                  <a16:creationId xmlns:a16="http://schemas.microsoft.com/office/drawing/2014/main" id="{F63C3587-3747-4E04-66F0-F6E4D763167D}"/>
                </a:ext>
              </a:extLst>
            </p:cNvPr>
            <p:cNvSpPr>
              <a:spLocks noChangeArrowheads="1"/>
            </p:cNvSpPr>
            <p:nvPr/>
          </p:nvSpPr>
          <p:spPr bwMode="auto">
            <a:xfrm>
              <a:off x="1171" y="2929"/>
              <a:ext cx="334"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b="1">
                  <a:solidFill>
                    <a:srgbClr val="FFFF66"/>
                  </a:solidFill>
                  <a:effectLst>
                    <a:outerShdw blurRad="38100" dist="38100" dir="2700000" algn="tl">
                      <a:srgbClr val="000000"/>
                    </a:outerShdw>
                  </a:effectLst>
                  <a:latin typeface="Bookman Old Style" panose="02050604050505020204" pitchFamily="18" charset="0"/>
                </a:rPr>
                <a:t>0.01</a:t>
              </a:r>
            </a:p>
          </p:txBody>
        </p:sp>
        <p:sp>
          <p:nvSpPr>
            <p:cNvPr id="6172" name="Rectangle 28">
              <a:extLst>
                <a:ext uri="{FF2B5EF4-FFF2-40B4-BE49-F238E27FC236}">
                  <a16:creationId xmlns:a16="http://schemas.microsoft.com/office/drawing/2014/main" id="{74845A83-0B1E-444D-09EA-00C9EE303C1F}"/>
                </a:ext>
              </a:extLst>
            </p:cNvPr>
            <p:cNvSpPr>
              <a:spLocks noChangeArrowheads="1"/>
            </p:cNvSpPr>
            <p:nvPr/>
          </p:nvSpPr>
          <p:spPr bwMode="auto">
            <a:xfrm>
              <a:off x="1231" y="2533"/>
              <a:ext cx="239"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b="1">
                  <a:solidFill>
                    <a:srgbClr val="FFFF66"/>
                  </a:solidFill>
                  <a:effectLst>
                    <a:outerShdw blurRad="38100" dist="38100" dir="2700000" algn="tl">
                      <a:srgbClr val="000000"/>
                    </a:outerShdw>
                  </a:effectLst>
                  <a:latin typeface="Bookman Old Style" panose="02050604050505020204" pitchFamily="18" charset="0"/>
                </a:rPr>
                <a:t>0.1</a:t>
              </a:r>
            </a:p>
          </p:txBody>
        </p:sp>
        <p:sp>
          <p:nvSpPr>
            <p:cNvPr id="6176" name="Rectangle 32">
              <a:extLst>
                <a:ext uri="{FF2B5EF4-FFF2-40B4-BE49-F238E27FC236}">
                  <a16:creationId xmlns:a16="http://schemas.microsoft.com/office/drawing/2014/main" id="{7C673B9D-D623-8B03-DA41-40AEA1AB7A2B}"/>
                </a:ext>
              </a:extLst>
            </p:cNvPr>
            <p:cNvSpPr>
              <a:spLocks noChangeArrowheads="1"/>
            </p:cNvSpPr>
            <p:nvPr/>
          </p:nvSpPr>
          <p:spPr bwMode="auto">
            <a:xfrm>
              <a:off x="1321" y="2131"/>
              <a:ext cx="95"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b="1">
                  <a:solidFill>
                    <a:srgbClr val="FFFF66"/>
                  </a:solidFill>
                  <a:effectLst>
                    <a:outerShdw blurRad="38100" dist="38100" dir="2700000" algn="tl">
                      <a:srgbClr val="000000"/>
                    </a:outerShdw>
                  </a:effectLst>
                  <a:latin typeface="Bookman Old Style" panose="02050604050505020204" pitchFamily="18" charset="0"/>
                </a:rPr>
                <a:t>1</a:t>
              </a:r>
            </a:p>
          </p:txBody>
        </p:sp>
        <p:sp>
          <p:nvSpPr>
            <p:cNvPr id="6180" name="Rectangle 36">
              <a:extLst>
                <a:ext uri="{FF2B5EF4-FFF2-40B4-BE49-F238E27FC236}">
                  <a16:creationId xmlns:a16="http://schemas.microsoft.com/office/drawing/2014/main" id="{53576991-9467-5D6E-C1AF-66721550C4E3}"/>
                </a:ext>
              </a:extLst>
            </p:cNvPr>
            <p:cNvSpPr>
              <a:spLocks noChangeArrowheads="1"/>
            </p:cNvSpPr>
            <p:nvPr/>
          </p:nvSpPr>
          <p:spPr bwMode="auto">
            <a:xfrm>
              <a:off x="1261" y="1728"/>
              <a:ext cx="19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b="1">
                  <a:solidFill>
                    <a:srgbClr val="FFFF66"/>
                  </a:solidFill>
                  <a:effectLst>
                    <a:outerShdw blurRad="38100" dist="38100" dir="2700000" algn="tl">
                      <a:srgbClr val="000000"/>
                    </a:outerShdw>
                  </a:effectLst>
                  <a:latin typeface="Bookman Old Style" panose="02050604050505020204" pitchFamily="18" charset="0"/>
                </a:rPr>
                <a:t>10</a:t>
              </a:r>
            </a:p>
          </p:txBody>
        </p:sp>
        <p:sp>
          <p:nvSpPr>
            <p:cNvPr id="6184" name="Rectangle 40">
              <a:extLst>
                <a:ext uri="{FF2B5EF4-FFF2-40B4-BE49-F238E27FC236}">
                  <a16:creationId xmlns:a16="http://schemas.microsoft.com/office/drawing/2014/main" id="{BEB20F03-1BFB-AAD3-1AAF-D8BD56DFB0ED}"/>
                </a:ext>
              </a:extLst>
            </p:cNvPr>
            <p:cNvSpPr>
              <a:spLocks noChangeArrowheads="1"/>
            </p:cNvSpPr>
            <p:nvPr/>
          </p:nvSpPr>
          <p:spPr bwMode="auto">
            <a:xfrm>
              <a:off x="1201" y="1332"/>
              <a:ext cx="285"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b="1">
                  <a:solidFill>
                    <a:srgbClr val="FFFF66"/>
                  </a:solidFill>
                  <a:effectLst>
                    <a:outerShdw blurRad="38100" dist="38100" dir="2700000" algn="tl">
                      <a:srgbClr val="000000"/>
                    </a:outerShdw>
                  </a:effectLst>
                  <a:latin typeface="Bookman Old Style" panose="02050604050505020204" pitchFamily="18" charset="0"/>
                </a:rPr>
                <a:t>100</a:t>
              </a:r>
            </a:p>
          </p:txBody>
        </p:sp>
      </p:grpSp>
      <p:sp>
        <p:nvSpPr>
          <p:cNvPr id="6187" name="Rectangle 43">
            <a:extLst>
              <a:ext uri="{FF2B5EF4-FFF2-40B4-BE49-F238E27FC236}">
                <a16:creationId xmlns:a16="http://schemas.microsoft.com/office/drawing/2014/main" id="{16B33249-097F-339B-C802-B4B9A732A254}"/>
              </a:ext>
            </a:extLst>
          </p:cNvPr>
          <p:cNvSpPr>
            <a:spLocks noChangeArrowheads="1"/>
          </p:cNvSpPr>
          <p:nvPr/>
        </p:nvSpPr>
        <p:spPr bwMode="auto">
          <a:xfrm>
            <a:off x="3382963" y="1465264"/>
            <a:ext cx="196850"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191" name="Freeform 47">
            <a:extLst>
              <a:ext uri="{FF2B5EF4-FFF2-40B4-BE49-F238E27FC236}">
                <a16:creationId xmlns:a16="http://schemas.microsoft.com/office/drawing/2014/main" id="{ADA4123A-65E8-752A-B4C4-2CA734B8D348}"/>
              </a:ext>
            </a:extLst>
          </p:cNvPr>
          <p:cNvSpPr>
            <a:spLocks/>
          </p:cNvSpPr>
          <p:nvPr/>
        </p:nvSpPr>
        <p:spPr bwMode="auto">
          <a:xfrm>
            <a:off x="3687763" y="1544639"/>
            <a:ext cx="17462" cy="3830637"/>
          </a:xfrm>
          <a:custGeom>
            <a:avLst/>
            <a:gdLst>
              <a:gd name="T0" fmla="*/ 0 w 11"/>
              <a:gd name="T1" fmla="*/ 2413 h 2413"/>
              <a:gd name="T2" fmla="*/ 10 w 11"/>
              <a:gd name="T3" fmla="*/ 2413 h 2413"/>
              <a:gd name="T4" fmla="*/ 11 w 11"/>
              <a:gd name="T5" fmla="*/ 0 h 2413"/>
              <a:gd name="T6" fmla="*/ 1 w 11"/>
              <a:gd name="T7" fmla="*/ 0 h 2413"/>
              <a:gd name="T8" fmla="*/ 0 w 11"/>
              <a:gd name="T9" fmla="*/ 2413 h 2413"/>
            </a:gdLst>
            <a:ahLst/>
            <a:cxnLst>
              <a:cxn ang="0">
                <a:pos x="T0" y="T1"/>
              </a:cxn>
              <a:cxn ang="0">
                <a:pos x="T2" y="T3"/>
              </a:cxn>
              <a:cxn ang="0">
                <a:pos x="T4" y="T5"/>
              </a:cxn>
              <a:cxn ang="0">
                <a:pos x="T6" y="T7"/>
              </a:cxn>
              <a:cxn ang="0">
                <a:pos x="T8" y="T9"/>
              </a:cxn>
            </a:cxnLst>
            <a:rect l="0" t="0" r="r" b="b"/>
            <a:pathLst>
              <a:path w="11" h="2413">
                <a:moveTo>
                  <a:pt x="0" y="2413"/>
                </a:moveTo>
                <a:lnTo>
                  <a:pt x="10" y="2413"/>
                </a:lnTo>
                <a:lnTo>
                  <a:pt x="11" y="0"/>
                </a:lnTo>
                <a:lnTo>
                  <a:pt x="1" y="0"/>
                </a:lnTo>
                <a:lnTo>
                  <a:pt x="0" y="2413"/>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192" name="Freeform 48">
            <a:extLst>
              <a:ext uri="{FF2B5EF4-FFF2-40B4-BE49-F238E27FC236}">
                <a16:creationId xmlns:a16="http://schemas.microsoft.com/office/drawing/2014/main" id="{D2A2C06C-09F4-15A8-7837-633CF1884C22}"/>
              </a:ext>
            </a:extLst>
          </p:cNvPr>
          <p:cNvSpPr>
            <a:spLocks/>
          </p:cNvSpPr>
          <p:nvPr/>
        </p:nvSpPr>
        <p:spPr bwMode="auto">
          <a:xfrm>
            <a:off x="4348163" y="1544639"/>
            <a:ext cx="17462" cy="3830637"/>
          </a:xfrm>
          <a:custGeom>
            <a:avLst/>
            <a:gdLst>
              <a:gd name="T0" fmla="*/ 0 w 11"/>
              <a:gd name="T1" fmla="*/ 2413 h 2413"/>
              <a:gd name="T2" fmla="*/ 10 w 11"/>
              <a:gd name="T3" fmla="*/ 2413 h 2413"/>
              <a:gd name="T4" fmla="*/ 11 w 11"/>
              <a:gd name="T5" fmla="*/ 0 h 2413"/>
              <a:gd name="T6" fmla="*/ 1 w 11"/>
              <a:gd name="T7" fmla="*/ 0 h 2413"/>
              <a:gd name="T8" fmla="*/ 0 w 11"/>
              <a:gd name="T9" fmla="*/ 2413 h 2413"/>
            </a:gdLst>
            <a:ahLst/>
            <a:cxnLst>
              <a:cxn ang="0">
                <a:pos x="T0" y="T1"/>
              </a:cxn>
              <a:cxn ang="0">
                <a:pos x="T2" y="T3"/>
              </a:cxn>
              <a:cxn ang="0">
                <a:pos x="T4" y="T5"/>
              </a:cxn>
              <a:cxn ang="0">
                <a:pos x="T6" y="T7"/>
              </a:cxn>
              <a:cxn ang="0">
                <a:pos x="T8" y="T9"/>
              </a:cxn>
            </a:cxnLst>
            <a:rect l="0" t="0" r="r" b="b"/>
            <a:pathLst>
              <a:path w="11" h="2413">
                <a:moveTo>
                  <a:pt x="0" y="2413"/>
                </a:moveTo>
                <a:lnTo>
                  <a:pt x="10" y="2413"/>
                </a:lnTo>
                <a:lnTo>
                  <a:pt x="11" y="0"/>
                </a:lnTo>
                <a:lnTo>
                  <a:pt x="1" y="0"/>
                </a:lnTo>
                <a:lnTo>
                  <a:pt x="0" y="2413"/>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193" name="Freeform 49">
            <a:extLst>
              <a:ext uri="{FF2B5EF4-FFF2-40B4-BE49-F238E27FC236}">
                <a16:creationId xmlns:a16="http://schemas.microsoft.com/office/drawing/2014/main" id="{DD814B18-9272-A92D-68D4-E5D4B65CFA05}"/>
              </a:ext>
            </a:extLst>
          </p:cNvPr>
          <p:cNvSpPr>
            <a:spLocks/>
          </p:cNvSpPr>
          <p:nvPr/>
        </p:nvSpPr>
        <p:spPr bwMode="auto">
          <a:xfrm>
            <a:off x="5011738" y="1544639"/>
            <a:ext cx="17462" cy="3830637"/>
          </a:xfrm>
          <a:custGeom>
            <a:avLst/>
            <a:gdLst>
              <a:gd name="T0" fmla="*/ 0 w 11"/>
              <a:gd name="T1" fmla="*/ 2413 h 2413"/>
              <a:gd name="T2" fmla="*/ 10 w 11"/>
              <a:gd name="T3" fmla="*/ 2413 h 2413"/>
              <a:gd name="T4" fmla="*/ 11 w 11"/>
              <a:gd name="T5" fmla="*/ 0 h 2413"/>
              <a:gd name="T6" fmla="*/ 1 w 11"/>
              <a:gd name="T7" fmla="*/ 0 h 2413"/>
              <a:gd name="T8" fmla="*/ 0 w 11"/>
              <a:gd name="T9" fmla="*/ 2413 h 2413"/>
            </a:gdLst>
            <a:ahLst/>
            <a:cxnLst>
              <a:cxn ang="0">
                <a:pos x="T0" y="T1"/>
              </a:cxn>
              <a:cxn ang="0">
                <a:pos x="T2" y="T3"/>
              </a:cxn>
              <a:cxn ang="0">
                <a:pos x="T4" y="T5"/>
              </a:cxn>
              <a:cxn ang="0">
                <a:pos x="T6" y="T7"/>
              </a:cxn>
              <a:cxn ang="0">
                <a:pos x="T8" y="T9"/>
              </a:cxn>
            </a:cxnLst>
            <a:rect l="0" t="0" r="r" b="b"/>
            <a:pathLst>
              <a:path w="11" h="2413">
                <a:moveTo>
                  <a:pt x="0" y="2413"/>
                </a:moveTo>
                <a:lnTo>
                  <a:pt x="10" y="2413"/>
                </a:lnTo>
                <a:lnTo>
                  <a:pt x="11" y="0"/>
                </a:lnTo>
                <a:lnTo>
                  <a:pt x="1" y="0"/>
                </a:lnTo>
                <a:lnTo>
                  <a:pt x="0" y="2413"/>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194" name="Freeform 50">
            <a:extLst>
              <a:ext uri="{FF2B5EF4-FFF2-40B4-BE49-F238E27FC236}">
                <a16:creationId xmlns:a16="http://schemas.microsoft.com/office/drawing/2014/main" id="{665CC17B-7D7F-29B2-40BC-9D47CD8F4DBD}"/>
              </a:ext>
            </a:extLst>
          </p:cNvPr>
          <p:cNvSpPr>
            <a:spLocks/>
          </p:cNvSpPr>
          <p:nvPr/>
        </p:nvSpPr>
        <p:spPr bwMode="auto">
          <a:xfrm>
            <a:off x="5672138" y="1544639"/>
            <a:ext cx="17462" cy="3830637"/>
          </a:xfrm>
          <a:custGeom>
            <a:avLst/>
            <a:gdLst>
              <a:gd name="T0" fmla="*/ 0 w 11"/>
              <a:gd name="T1" fmla="*/ 2413 h 2413"/>
              <a:gd name="T2" fmla="*/ 10 w 11"/>
              <a:gd name="T3" fmla="*/ 2413 h 2413"/>
              <a:gd name="T4" fmla="*/ 11 w 11"/>
              <a:gd name="T5" fmla="*/ 0 h 2413"/>
              <a:gd name="T6" fmla="*/ 1 w 11"/>
              <a:gd name="T7" fmla="*/ 0 h 2413"/>
              <a:gd name="T8" fmla="*/ 0 w 11"/>
              <a:gd name="T9" fmla="*/ 2413 h 2413"/>
            </a:gdLst>
            <a:ahLst/>
            <a:cxnLst>
              <a:cxn ang="0">
                <a:pos x="T0" y="T1"/>
              </a:cxn>
              <a:cxn ang="0">
                <a:pos x="T2" y="T3"/>
              </a:cxn>
              <a:cxn ang="0">
                <a:pos x="T4" y="T5"/>
              </a:cxn>
              <a:cxn ang="0">
                <a:pos x="T6" y="T7"/>
              </a:cxn>
              <a:cxn ang="0">
                <a:pos x="T8" y="T9"/>
              </a:cxn>
            </a:cxnLst>
            <a:rect l="0" t="0" r="r" b="b"/>
            <a:pathLst>
              <a:path w="11" h="2413">
                <a:moveTo>
                  <a:pt x="0" y="2413"/>
                </a:moveTo>
                <a:lnTo>
                  <a:pt x="10" y="2413"/>
                </a:lnTo>
                <a:lnTo>
                  <a:pt x="11" y="0"/>
                </a:lnTo>
                <a:lnTo>
                  <a:pt x="1" y="0"/>
                </a:lnTo>
                <a:lnTo>
                  <a:pt x="0" y="2413"/>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195" name="Freeform 51">
            <a:extLst>
              <a:ext uri="{FF2B5EF4-FFF2-40B4-BE49-F238E27FC236}">
                <a16:creationId xmlns:a16="http://schemas.microsoft.com/office/drawing/2014/main" id="{754E89B2-468B-DE79-241E-4C0739C7E052}"/>
              </a:ext>
            </a:extLst>
          </p:cNvPr>
          <p:cNvSpPr>
            <a:spLocks/>
          </p:cNvSpPr>
          <p:nvPr/>
        </p:nvSpPr>
        <p:spPr bwMode="auto">
          <a:xfrm>
            <a:off x="6343651" y="1544639"/>
            <a:ext cx="17463" cy="3830637"/>
          </a:xfrm>
          <a:custGeom>
            <a:avLst/>
            <a:gdLst>
              <a:gd name="T0" fmla="*/ 0 w 11"/>
              <a:gd name="T1" fmla="*/ 2413 h 2413"/>
              <a:gd name="T2" fmla="*/ 10 w 11"/>
              <a:gd name="T3" fmla="*/ 2413 h 2413"/>
              <a:gd name="T4" fmla="*/ 11 w 11"/>
              <a:gd name="T5" fmla="*/ 0 h 2413"/>
              <a:gd name="T6" fmla="*/ 2 w 11"/>
              <a:gd name="T7" fmla="*/ 0 h 2413"/>
              <a:gd name="T8" fmla="*/ 0 w 11"/>
              <a:gd name="T9" fmla="*/ 2413 h 2413"/>
            </a:gdLst>
            <a:ahLst/>
            <a:cxnLst>
              <a:cxn ang="0">
                <a:pos x="T0" y="T1"/>
              </a:cxn>
              <a:cxn ang="0">
                <a:pos x="T2" y="T3"/>
              </a:cxn>
              <a:cxn ang="0">
                <a:pos x="T4" y="T5"/>
              </a:cxn>
              <a:cxn ang="0">
                <a:pos x="T6" y="T7"/>
              </a:cxn>
              <a:cxn ang="0">
                <a:pos x="T8" y="T9"/>
              </a:cxn>
            </a:cxnLst>
            <a:rect l="0" t="0" r="r" b="b"/>
            <a:pathLst>
              <a:path w="11" h="2413">
                <a:moveTo>
                  <a:pt x="0" y="2413"/>
                </a:moveTo>
                <a:lnTo>
                  <a:pt x="10" y="2413"/>
                </a:lnTo>
                <a:lnTo>
                  <a:pt x="11" y="0"/>
                </a:lnTo>
                <a:lnTo>
                  <a:pt x="2" y="0"/>
                </a:lnTo>
                <a:lnTo>
                  <a:pt x="0" y="2413"/>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196" name="Freeform 52">
            <a:extLst>
              <a:ext uri="{FF2B5EF4-FFF2-40B4-BE49-F238E27FC236}">
                <a16:creationId xmlns:a16="http://schemas.microsoft.com/office/drawing/2014/main" id="{A2AE8E22-00A8-1BC0-68ED-4D7605CAFF3E}"/>
              </a:ext>
            </a:extLst>
          </p:cNvPr>
          <p:cNvSpPr>
            <a:spLocks/>
          </p:cNvSpPr>
          <p:nvPr/>
        </p:nvSpPr>
        <p:spPr bwMode="auto">
          <a:xfrm>
            <a:off x="7005638" y="1544639"/>
            <a:ext cx="17462" cy="3830637"/>
          </a:xfrm>
          <a:custGeom>
            <a:avLst/>
            <a:gdLst>
              <a:gd name="T0" fmla="*/ 0 w 11"/>
              <a:gd name="T1" fmla="*/ 2413 h 2413"/>
              <a:gd name="T2" fmla="*/ 10 w 11"/>
              <a:gd name="T3" fmla="*/ 2413 h 2413"/>
              <a:gd name="T4" fmla="*/ 11 w 11"/>
              <a:gd name="T5" fmla="*/ 0 h 2413"/>
              <a:gd name="T6" fmla="*/ 1 w 11"/>
              <a:gd name="T7" fmla="*/ 0 h 2413"/>
              <a:gd name="T8" fmla="*/ 0 w 11"/>
              <a:gd name="T9" fmla="*/ 2413 h 2413"/>
            </a:gdLst>
            <a:ahLst/>
            <a:cxnLst>
              <a:cxn ang="0">
                <a:pos x="T0" y="T1"/>
              </a:cxn>
              <a:cxn ang="0">
                <a:pos x="T2" y="T3"/>
              </a:cxn>
              <a:cxn ang="0">
                <a:pos x="T4" y="T5"/>
              </a:cxn>
              <a:cxn ang="0">
                <a:pos x="T6" y="T7"/>
              </a:cxn>
              <a:cxn ang="0">
                <a:pos x="T8" y="T9"/>
              </a:cxn>
            </a:cxnLst>
            <a:rect l="0" t="0" r="r" b="b"/>
            <a:pathLst>
              <a:path w="11" h="2413">
                <a:moveTo>
                  <a:pt x="0" y="2413"/>
                </a:moveTo>
                <a:lnTo>
                  <a:pt x="10" y="2413"/>
                </a:lnTo>
                <a:lnTo>
                  <a:pt x="11" y="0"/>
                </a:lnTo>
                <a:lnTo>
                  <a:pt x="1" y="0"/>
                </a:lnTo>
                <a:lnTo>
                  <a:pt x="0" y="2413"/>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197" name="Freeform 53">
            <a:extLst>
              <a:ext uri="{FF2B5EF4-FFF2-40B4-BE49-F238E27FC236}">
                <a16:creationId xmlns:a16="http://schemas.microsoft.com/office/drawing/2014/main" id="{776DFC17-7A88-3727-5C7F-1A1B01A885A3}"/>
              </a:ext>
            </a:extLst>
          </p:cNvPr>
          <p:cNvSpPr>
            <a:spLocks/>
          </p:cNvSpPr>
          <p:nvPr/>
        </p:nvSpPr>
        <p:spPr bwMode="auto">
          <a:xfrm>
            <a:off x="7667626" y="1544639"/>
            <a:ext cx="17463" cy="3830637"/>
          </a:xfrm>
          <a:custGeom>
            <a:avLst/>
            <a:gdLst>
              <a:gd name="T0" fmla="*/ 0 w 11"/>
              <a:gd name="T1" fmla="*/ 2413 h 2413"/>
              <a:gd name="T2" fmla="*/ 10 w 11"/>
              <a:gd name="T3" fmla="*/ 2413 h 2413"/>
              <a:gd name="T4" fmla="*/ 11 w 11"/>
              <a:gd name="T5" fmla="*/ 0 h 2413"/>
              <a:gd name="T6" fmla="*/ 2 w 11"/>
              <a:gd name="T7" fmla="*/ 0 h 2413"/>
              <a:gd name="T8" fmla="*/ 0 w 11"/>
              <a:gd name="T9" fmla="*/ 2413 h 2413"/>
            </a:gdLst>
            <a:ahLst/>
            <a:cxnLst>
              <a:cxn ang="0">
                <a:pos x="T0" y="T1"/>
              </a:cxn>
              <a:cxn ang="0">
                <a:pos x="T2" y="T3"/>
              </a:cxn>
              <a:cxn ang="0">
                <a:pos x="T4" y="T5"/>
              </a:cxn>
              <a:cxn ang="0">
                <a:pos x="T6" y="T7"/>
              </a:cxn>
              <a:cxn ang="0">
                <a:pos x="T8" y="T9"/>
              </a:cxn>
            </a:cxnLst>
            <a:rect l="0" t="0" r="r" b="b"/>
            <a:pathLst>
              <a:path w="11" h="2413">
                <a:moveTo>
                  <a:pt x="0" y="2413"/>
                </a:moveTo>
                <a:lnTo>
                  <a:pt x="10" y="2413"/>
                </a:lnTo>
                <a:lnTo>
                  <a:pt x="11" y="0"/>
                </a:lnTo>
                <a:lnTo>
                  <a:pt x="2" y="0"/>
                </a:lnTo>
                <a:lnTo>
                  <a:pt x="0" y="2413"/>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198" name="Freeform 54">
            <a:extLst>
              <a:ext uri="{FF2B5EF4-FFF2-40B4-BE49-F238E27FC236}">
                <a16:creationId xmlns:a16="http://schemas.microsoft.com/office/drawing/2014/main" id="{DB5D5D0A-8244-74F6-3263-798C020D74B3}"/>
              </a:ext>
            </a:extLst>
          </p:cNvPr>
          <p:cNvSpPr>
            <a:spLocks/>
          </p:cNvSpPr>
          <p:nvPr/>
        </p:nvSpPr>
        <p:spPr bwMode="auto">
          <a:xfrm>
            <a:off x="8329613" y="1544639"/>
            <a:ext cx="17462" cy="3830637"/>
          </a:xfrm>
          <a:custGeom>
            <a:avLst/>
            <a:gdLst>
              <a:gd name="T0" fmla="*/ 0 w 11"/>
              <a:gd name="T1" fmla="*/ 2413 h 2413"/>
              <a:gd name="T2" fmla="*/ 10 w 11"/>
              <a:gd name="T3" fmla="*/ 2413 h 2413"/>
              <a:gd name="T4" fmla="*/ 11 w 11"/>
              <a:gd name="T5" fmla="*/ 0 h 2413"/>
              <a:gd name="T6" fmla="*/ 1 w 11"/>
              <a:gd name="T7" fmla="*/ 0 h 2413"/>
              <a:gd name="T8" fmla="*/ 0 w 11"/>
              <a:gd name="T9" fmla="*/ 2413 h 2413"/>
            </a:gdLst>
            <a:ahLst/>
            <a:cxnLst>
              <a:cxn ang="0">
                <a:pos x="T0" y="T1"/>
              </a:cxn>
              <a:cxn ang="0">
                <a:pos x="T2" y="T3"/>
              </a:cxn>
              <a:cxn ang="0">
                <a:pos x="T4" y="T5"/>
              </a:cxn>
              <a:cxn ang="0">
                <a:pos x="T6" y="T7"/>
              </a:cxn>
              <a:cxn ang="0">
                <a:pos x="T8" y="T9"/>
              </a:cxn>
            </a:cxnLst>
            <a:rect l="0" t="0" r="r" b="b"/>
            <a:pathLst>
              <a:path w="11" h="2413">
                <a:moveTo>
                  <a:pt x="0" y="2413"/>
                </a:moveTo>
                <a:lnTo>
                  <a:pt x="10" y="2413"/>
                </a:lnTo>
                <a:lnTo>
                  <a:pt x="11" y="0"/>
                </a:lnTo>
                <a:lnTo>
                  <a:pt x="1" y="0"/>
                </a:lnTo>
                <a:lnTo>
                  <a:pt x="0" y="2413"/>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199" name="Freeform 55">
            <a:extLst>
              <a:ext uri="{FF2B5EF4-FFF2-40B4-BE49-F238E27FC236}">
                <a16:creationId xmlns:a16="http://schemas.microsoft.com/office/drawing/2014/main" id="{3904B7DE-2431-DEBC-F521-D4812E391762}"/>
              </a:ext>
            </a:extLst>
          </p:cNvPr>
          <p:cNvSpPr>
            <a:spLocks/>
          </p:cNvSpPr>
          <p:nvPr/>
        </p:nvSpPr>
        <p:spPr bwMode="auto">
          <a:xfrm>
            <a:off x="3694114" y="5353051"/>
            <a:ext cx="4657725" cy="17463"/>
          </a:xfrm>
          <a:custGeom>
            <a:avLst/>
            <a:gdLst>
              <a:gd name="T0" fmla="*/ 0 w 2934"/>
              <a:gd name="T1" fmla="*/ 0 h 11"/>
              <a:gd name="T2" fmla="*/ 0 w 2934"/>
              <a:gd name="T3" fmla="*/ 9 h 11"/>
              <a:gd name="T4" fmla="*/ 2934 w 2934"/>
              <a:gd name="T5" fmla="*/ 11 h 11"/>
              <a:gd name="T6" fmla="*/ 2934 w 2934"/>
              <a:gd name="T7" fmla="*/ 1 h 11"/>
              <a:gd name="T8" fmla="*/ 0 w 2934"/>
              <a:gd name="T9" fmla="*/ 0 h 11"/>
            </a:gdLst>
            <a:ahLst/>
            <a:cxnLst>
              <a:cxn ang="0">
                <a:pos x="T0" y="T1"/>
              </a:cxn>
              <a:cxn ang="0">
                <a:pos x="T2" y="T3"/>
              </a:cxn>
              <a:cxn ang="0">
                <a:pos x="T4" y="T5"/>
              </a:cxn>
              <a:cxn ang="0">
                <a:pos x="T6" y="T7"/>
              </a:cxn>
              <a:cxn ang="0">
                <a:pos x="T8" y="T9"/>
              </a:cxn>
            </a:cxnLst>
            <a:rect l="0" t="0" r="r" b="b"/>
            <a:pathLst>
              <a:path w="2934" h="11">
                <a:moveTo>
                  <a:pt x="0" y="0"/>
                </a:moveTo>
                <a:lnTo>
                  <a:pt x="0" y="9"/>
                </a:lnTo>
                <a:lnTo>
                  <a:pt x="2934" y="11"/>
                </a:lnTo>
                <a:lnTo>
                  <a:pt x="2934"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00" name="Freeform 56">
            <a:extLst>
              <a:ext uri="{FF2B5EF4-FFF2-40B4-BE49-F238E27FC236}">
                <a16:creationId xmlns:a16="http://schemas.microsoft.com/office/drawing/2014/main" id="{5527B5D3-7A92-339D-690C-2AC9AA861D19}"/>
              </a:ext>
            </a:extLst>
          </p:cNvPr>
          <p:cNvSpPr>
            <a:spLocks/>
          </p:cNvSpPr>
          <p:nvPr/>
        </p:nvSpPr>
        <p:spPr bwMode="auto">
          <a:xfrm>
            <a:off x="3694114" y="4710113"/>
            <a:ext cx="4657725" cy="17462"/>
          </a:xfrm>
          <a:custGeom>
            <a:avLst/>
            <a:gdLst>
              <a:gd name="T0" fmla="*/ 0 w 2934"/>
              <a:gd name="T1" fmla="*/ 0 h 11"/>
              <a:gd name="T2" fmla="*/ 0 w 2934"/>
              <a:gd name="T3" fmla="*/ 10 h 11"/>
              <a:gd name="T4" fmla="*/ 2934 w 2934"/>
              <a:gd name="T5" fmla="*/ 11 h 11"/>
              <a:gd name="T6" fmla="*/ 2934 w 2934"/>
              <a:gd name="T7" fmla="*/ 1 h 11"/>
              <a:gd name="T8" fmla="*/ 0 w 2934"/>
              <a:gd name="T9" fmla="*/ 0 h 11"/>
            </a:gdLst>
            <a:ahLst/>
            <a:cxnLst>
              <a:cxn ang="0">
                <a:pos x="T0" y="T1"/>
              </a:cxn>
              <a:cxn ang="0">
                <a:pos x="T2" y="T3"/>
              </a:cxn>
              <a:cxn ang="0">
                <a:pos x="T4" y="T5"/>
              </a:cxn>
              <a:cxn ang="0">
                <a:pos x="T6" y="T7"/>
              </a:cxn>
              <a:cxn ang="0">
                <a:pos x="T8" y="T9"/>
              </a:cxn>
            </a:cxnLst>
            <a:rect l="0" t="0" r="r" b="b"/>
            <a:pathLst>
              <a:path w="2934" h="11">
                <a:moveTo>
                  <a:pt x="0" y="0"/>
                </a:moveTo>
                <a:lnTo>
                  <a:pt x="0" y="10"/>
                </a:lnTo>
                <a:lnTo>
                  <a:pt x="2934" y="11"/>
                </a:lnTo>
                <a:lnTo>
                  <a:pt x="2934"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01" name="Freeform 57">
            <a:extLst>
              <a:ext uri="{FF2B5EF4-FFF2-40B4-BE49-F238E27FC236}">
                <a16:creationId xmlns:a16="http://schemas.microsoft.com/office/drawing/2014/main" id="{033136E8-C909-5DE7-B615-D9725178DDB9}"/>
              </a:ext>
            </a:extLst>
          </p:cNvPr>
          <p:cNvSpPr>
            <a:spLocks/>
          </p:cNvSpPr>
          <p:nvPr/>
        </p:nvSpPr>
        <p:spPr bwMode="auto">
          <a:xfrm>
            <a:off x="3694114" y="4084638"/>
            <a:ext cx="4657725" cy="17462"/>
          </a:xfrm>
          <a:custGeom>
            <a:avLst/>
            <a:gdLst>
              <a:gd name="T0" fmla="*/ 0 w 2934"/>
              <a:gd name="T1" fmla="*/ 0 h 11"/>
              <a:gd name="T2" fmla="*/ 0 w 2934"/>
              <a:gd name="T3" fmla="*/ 10 h 11"/>
              <a:gd name="T4" fmla="*/ 2934 w 2934"/>
              <a:gd name="T5" fmla="*/ 11 h 11"/>
              <a:gd name="T6" fmla="*/ 2934 w 2934"/>
              <a:gd name="T7" fmla="*/ 1 h 11"/>
              <a:gd name="T8" fmla="*/ 0 w 2934"/>
              <a:gd name="T9" fmla="*/ 0 h 11"/>
            </a:gdLst>
            <a:ahLst/>
            <a:cxnLst>
              <a:cxn ang="0">
                <a:pos x="T0" y="T1"/>
              </a:cxn>
              <a:cxn ang="0">
                <a:pos x="T2" y="T3"/>
              </a:cxn>
              <a:cxn ang="0">
                <a:pos x="T4" y="T5"/>
              </a:cxn>
              <a:cxn ang="0">
                <a:pos x="T6" y="T7"/>
              </a:cxn>
              <a:cxn ang="0">
                <a:pos x="T8" y="T9"/>
              </a:cxn>
            </a:cxnLst>
            <a:rect l="0" t="0" r="r" b="b"/>
            <a:pathLst>
              <a:path w="2934" h="11">
                <a:moveTo>
                  <a:pt x="0" y="0"/>
                </a:moveTo>
                <a:lnTo>
                  <a:pt x="0" y="10"/>
                </a:lnTo>
                <a:lnTo>
                  <a:pt x="2934" y="11"/>
                </a:lnTo>
                <a:lnTo>
                  <a:pt x="2934"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02" name="Freeform 58">
            <a:extLst>
              <a:ext uri="{FF2B5EF4-FFF2-40B4-BE49-F238E27FC236}">
                <a16:creationId xmlns:a16="http://schemas.microsoft.com/office/drawing/2014/main" id="{4D1D396A-2B35-06F3-3689-CC9458DCD5E8}"/>
              </a:ext>
            </a:extLst>
          </p:cNvPr>
          <p:cNvSpPr>
            <a:spLocks/>
          </p:cNvSpPr>
          <p:nvPr/>
        </p:nvSpPr>
        <p:spPr bwMode="auto">
          <a:xfrm>
            <a:off x="3694114" y="3446463"/>
            <a:ext cx="4657725" cy="17462"/>
          </a:xfrm>
          <a:custGeom>
            <a:avLst/>
            <a:gdLst>
              <a:gd name="T0" fmla="*/ 0 w 2934"/>
              <a:gd name="T1" fmla="*/ 0 h 11"/>
              <a:gd name="T2" fmla="*/ 0 w 2934"/>
              <a:gd name="T3" fmla="*/ 9 h 11"/>
              <a:gd name="T4" fmla="*/ 2934 w 2934"/>
              <a:gd name="T5" fmla="*/ 11 h 11"/>
              <a:gd name="T6" fmla="*/ 2934 w 2934"/>
              <a:gd name="T7" fmla="*/ 1 h 11"/>
              <a:gd name="T8" fmla="*/ 0 w 2934"/>
              <a:gd name="T9" fmla="*/ 0 h 11"/>
            </a:gdLst>
            <a:ahLst/>
            <a:cxnLst>
              <a:cxn ang="0">
                <a:pos x="T0" y="T1"/>
              </a:cxn>
              <a:cxn ang="0">
                <a:pos x="T2" y="T3"/>
              </a:cxn>
              <a:cxn ang="0">
                <a:pos x="T4" y="T5"/>
              </a:cxn>
              <a:cxn ang="0">
                <a:pos x="T6" y="T7"/>
              </a:cxn>
              <a:cxn ang="0">
                <a:pos x="T8" y="T9"/>
              </a:cxn>
            </a:cxnLst>
            <a:rect l="0" t="0" r="r" b="b"/>
            <a:pathLst>
              <a:path w="2934" h="11">
                <a:moveTo>
                  <a:pt x="0" y="0"/>
                </a:moveTo>
                <a:lnTo>
                  <a:pt x="0" y="9"/>
                </a:lnTo>
                <a:lnTo>
                  <a:pt x="2934" y="11"/>
                </a:lnTo>
                <a:lnTo>
                  <a:pt x="2934"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03" name="Freeform 59">
            <a:extLst>
              <a:ext uri="{FF2B5EF4-FFF2-40B4-BE49-F238E27FC236}">
                <a16:creationId xmlns:a16="http://schemas.microsoft.com/office/drawing/2014/main" id="{DBC2574B-4D7B-2EE8-C7E9-D681EB96EA67}"/>
              </a:ext>
            </a:extLst>
          </p:cNvPr>
          <p:cNvSpPr>
            <a:spLocks/>
          </p:cNvSpPr>
          <p:nvPr/>
        </p:nvSpPr>
        <p:spPr bwMode="auto">
          <a:xfrm>
            <a:off x="3694114" y="2805113"/>
            <a:ext cx="4657725" cy="17462"/>
          </a:xfrm>
          <a:custGeom>
            <a:avLst/>
            <a:gdLst>
              <a:gd name="T0" fmla="*/ 0 w 2934"/>
              <a:gd name="T1" fmla="*/ 0 h 11"/>
              <a:gd name="T2" fmla="*/ 0 w 2934"/>
              <a:gd name="T3" fmla="*/ 10 h 11"/>
              <a:gd name="T4" fmla="*/ 2934 w 2934"/>
              <a:gd name="T5" fmla="*/ 11 h 11"/>
              <a:gd name="T6" fmla="*/ 2934 w 2934"/>
              <a:gd name="T7" fmla="*/ 1 h 11"/>
              <a:gd name="T8" fmla="*/ 0 w 2934"/>
              <a:gd name="T9" fmla="*/ 0 h 11"/>
            </a:gdLst>
            <a:ahLst/>
            <a:cxnLst>
              <a:cxn ang="0">
                <a:pos x="T0" y="T1"/>
              </a:cxn>
              <a:cxn ang="0">
                <a:pos x="T2" y="T3"/>
              </a:cxn>
              <a:cxn ang="0">
                <a:pos x="T4" y="T5"/>
              </a:cxn>
              <a:cxn ang="0">
                <a:pos x="T6" y="T7"/>
              </a:cxn>
              <a:cxn ang="0">
                <a:pos x="T8" y="T9"/>
              </a:cxn>
            </a:cxnLst>
            <a:rect l="0" t="0" r="r" b="b"/>
            <a:pathLst>
              <a:path w="2934" h="11">
                <a:moveTo>
                  <a:pt x="0" y="0"/>
                </a:moveTo>
                <a:lnTo>
                  <a:pt x="0" y="10"/>
                </a:lnTo>
                <a:lnTo>
                  <a:pt x="2934" y="11"/>
                </a:lnTo>
                <a:lnTo>
                  <a:pt x="2934"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04" name="Freeform 60">
            <a:extLst>
              <a:ext uri="{FF2B5EF4-FFF2-40B4-BE49-F238E27FC236}">
                <a16:creationId xmlns:a16="http://schemas.microsoft.com/office/drawing/2014/main" id="{75AFEBC6-9DBA-28F2-D8CB-A56C6D39B0BA}"/>
              </a:ext>
            </a:extLst>
          </p:cNvPr>
          <p:cNvSpPr>
            <a:spLocks/>
          </p:cNvSpPr>
          <p:nvPr/>
        </p:nvSpPr>
        <p:spPr bwMode="auto">
          <a:xfrm>
            <a:off x="3694114" y="2178051"/>
            <a:ext cx="4657725" cy="17463"/>
          </a:xfrm>
          <a:custGeom>
            <a:avLst/>
            <a:gdLst>
              <a:gd name="T0" fmla="*/ 0 w 2934"/>
              <a:gd name="T1" fmla="*/ 0 h 11"/>
              <a:gd name="T2" fmla="*/ 0 w 2934"/>
              <a:gd name="T3" fmla="*/ 10 h 11"/>
              <a:gd name="T4" fmla="*/ 2934 w 2934"/>
              <a:gd name="T5" fmla="*/ 11 h 11"/>
              <a:gd name="T6" fmla="*/ 2934 w 2934"/>
              <a:gd name="T7" fmla="*/ 1 h 11"/>
              <a:gd name="T8" fmla="*/ 0 w 2934"/>
              <a:gd name="T9" fmla="*/ 0 h 11"/>
            </a:gdLst>
            <a:ahLst/>
            <a:cxnLst>
              <a:cxn ang="0">
                <a:pos x="T0" y="T1"/>
              </a:cxn>
              <a:cxn ang="0">
                <a:pos x="T2" y="T3"/>
              </a:cxn>
              <a:cxn ang="0">
                <a:pos x="T4" y="T5"/>
              </a:cxn>
              <a:cxn ang="0">
                <a:pos x="T6" y="T7"/>
              </a:cxn>
              <a:cxn ang="0">
                <a:pos x="T8" y="T9"/>
              </a:cxn>
            </a:cxnLst>
            <a:rect l="0" t="0" r="r" b="b"/>
            <a:pathLst>
              <a:path w="2934" h="11">
                <a:moveTo>
                  <a:pt x="0" y="0"/>
                </a:moveTo>
                <a:lnTo>
                  <a:pt x="0" y="10"/>
                </a:lnTo>
                <a:lnTo>
                  <a:pt x="2934" y="11"/>
                </a:lnTo>
                <a:lnTo>
                  <a:pt x="2934"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05" name="Freeform 61">
            <a:extLst>
              <a:ext uri="{FF2B5EF4-FFF2-40B4-BE49-F238E27FC236}">
                <a16:creationId xmlns:a16="http://schemas.microsoft.com/office/drawing/2014/main" id="{FA8AADBF-4D0E-DC78-712E-37503650ABAF}"/>
              </a:ext>
            </a:extLst>
          </p:cNvPr>
          <p:cNvSpPr>
            <a:spLocks/>
          </p:cNvSpPr>
          <p:nvPr/>
        </p:nvSpPr>
        <p:spPr bwMode="auto">
          <a:xfrm>
            <a:off x="3694114" y="1536701"/>
            <a:ext cx="4657725" cy="17463"/>
          </a:xfrm>
          <a:custGeom>
            <a:avLst/>
            <a:gdLst>
              <a:gd name="T0" fmla="*/ 0 w 2934"/>
              <a:gd name="T1" fmla="*/ 0 h 11"/>
              <a:gd name="T2" fmla="*/ 0 w 2934"/>
              <a:gd name="T3" fmla="*/ 10 h 11"/>
              <a:gd name="T4" fmla="*/ 2934 w 2934"/>
              <a:gd name="T5" fmla="*/ 11 h 11"/>
              <a:gd name="T6" fmla="*/ 2934 w 2934"/>
              <a:gd name="T7" fmla="*/ 1 h 11"/>
              <a:gd name="T8" fmla="*/ 0 w 2934"/>
              <a:gd name="T9" fmla="*/ 0 h 11"/>
            </a:gdLst>
            <a:ahLst/>
            <a:cxnLst>
              <a:cxn ang="0">
                <a:pos x="T0" y="T1"/>
              </a:cxn>
              <a:cxn ang="0">
                <a:pos x="T2" y="T3"/>
              </a:cxn>
              <a:cxn ang="0">
                <a:pos x="T4" y="T5"/>
              </a:cxn>
              <a:cxn ang="0">
                <a:pos x="T6" y="T7"/>
              </a:cxn>
              <a:cxn ang="0">
                <a:pos x="T8" y="T9"/>
              </a:cxn>
            </a:cxnLst>
            <a:rect l="0" t="0" r="r" b="b"/>
            <a:pathLst>
              <a:path w="2934" h="11">
                <a:moveTo>
                  <a:pt x="0" y="0"/>
                </a:moveTo>
                <a:lnTo>
                  <a:pt x="0" y="10"/>
                </a:lnTo>
                <a:lnTo>
                  <a:pt x="2934" y="11"/>
                </a:lnTo>
                <a:lnTo>
                  <a:pt x="2934"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06" name="Freeform 62">
            <a:extLst>
              <a:ext uri="{FF2B5EF4-FFF2-40B4-BE49-F238E27FC236}">
                <a16:creationId xmlns:a16="http://schemas.microsoft.com/office/drawing/2014/main" id="{A7CC6E33-65E7-AE63-317C-36FB3F9F6004}"/>
              </a:ext>
            </a:extLst>
          </p:cNvPr>
          <p:cNvSpPr>
            <a:spLocks/>
          </p:cNvSpPr>
          <p:nvPr/>
        </p:nvSpPr>
        <p:spPr bwMode="auto">
          <a:xfrm>
            <a:off x="3687763" y="1536700"/>
            <a:ext cx="4648200" cy="3822700"/>
          </a:xfrm>
          <a:custGeom>
            <a:avLst/>
            <a:gdLst>
              <a:gd name="T0" fmla="*/ 0 w 2928"/>
              <a:gd name="T1" fmla="*/ 2408 h 2408"/>
              <a:gd name="T2" fmla="*/ 10 w 2928"/>
              <a:gd name="T3" fmla="*/ 2408 h 2408"/>
              <a:gd name="T4" fmla="*/ 10 w 2928"/>
              <a:gd name="T5" fmla="*/ 5 h 2408"/>
              <a:gd name="T6" fmla="*/ 4 w 2928"/>
              <a:gd name="T7" fmla="*/ 5 h 2408"/>
              <a:gd name="T8" fmla="*/ 4 w 2928"/>
              <a:gd name="T9" fmla="*/ 9 h 2408"/>
              <a:gd name="T10" fmla="*/ 8 w 2928"/>
              <a:gd name="T11" fmla="*/ 8 h 2408"/>
              <a:gd name="T12" fmla="*/ 4 w 2928"/>
              <a:gd name="T13" fmla="*/ 10 h 2408"/>
              <a:gd name="T14" fmla="*/ 2928 w 2928"/>
              <a:gd name="T15" fmla="*/ 10 h 2408"/>
              <a:gd name="T16" fmla="*/ 2928 w 2928"/>
              <a:gd name="T17" fmla="*/ 0 h 2408"/>
              <a:gd name="T18" fmla="*/ 4 w 2928"/>
              <a:gd name="T19" fmla="*/ 0 h 2408"/>
              <a:gd name="T20" fmla="*/ 4 w 2928"/>
              <a:gd name="T21" fmla="*/ 0 h 2408"/>
              <a:gd name="T22" fmla="*/ 1 w 2928"/>
              <a:gd name="T23" fmla="*/ 1 h 2408"/>
              <a:gd name="T24" fmla="*/ 0 w 2928"/>
              <a:gd name="T25" fmla="*/ 5 h 2408"/>
              <a:gd name="T26" fmla="*/ 0 w 2928"/>
              <a:gd name="T27" fmla="*/ 5 h 2408"/>
              <a:gd name="T28" fmla="*/ 0 w 2928"/>
              <a:gd name="T29" fmla="*/ 2408 h 2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928" h="2408">
                <a:moveTo>
                  <a:pt x="0" y="2408"/>
                </a:moveTo>
                <a:lnTo>
                  <a:pt x="10" y="2408"/>
                </a:lnTo>
                <a:lnTo>
                  <a:pt x="10" y="5"/>
                </a:lnTo>
                <a:lnTo>
                  <a:pt x="4" y="5"/>
                </a:lnTo>
                <a:lnTo>
                  <a:pt x="4" y="9"/>
                </a:lnTo>
                <a:lnTo>
                  <a:pt x="8" y="8"/>
                </a:lnTo>
                <a:lnTo>
                  <a:pt x="4" y="10"/>
                </a:lnTo>
                <a:lnTo>
                  <a:pt x="2928" y="10"/>
                </a:lnTo>
                <a:lnTo>
                  <a:pt x="2928" y="0"/>
                </a:lnTo>
                <a:lnTo>
                  <a:pt x="4" y="0"/>
                </a:lnTo>
                <a:lnTo>
                  <a:pt x="4" y="0"/>
                </a:lnTo>
                <a:lnTo>
                  <a:pt x="1" y="1"/>
                </a:lnTo>
                <a:lnTo>
                  <a:pt x="0" y="5"/>
                </a:lnTo>
                <a:lnTo>
                  <a:pt x="0" y="5"/>
                </a:lnTo>
                <a:lnTo>
                  <a:pt x="0" y="2408"/>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07" name="Freeform 63">
            <a:extLst>
              <a:ext uri="{FF2B5EF4-FFF2-40B4-BE49-F238E27FC236}">
                <a16:creationId xmlns:a16="http://schemas.microsoft.com/office/drawing/2014/main" id="{D773236C-87CD-B3FF-F8BF-4DE6E1FF7DD8}"/>
              </a:ext>
            </a:extLst>
          </p:cNvPr>
          <p:cNvSpPr>
            <a:spLocks/>
          </p:cNvSpPr>
          <p:nvPr/>
        </p:nvSpPr>
        <p:spPr bwMode="auto">
          <a:xfrm>
            <a:off x="3687763" y="1536700"/>
            <a:ext cx="4648200" cy="3822700"/>
          </a:xfrm>
          <a:custGeom>
            <a:avLst/>
            <a:gdLst>
              <a:gd name="T0" fmla="*/ 0 w 2928"/>
              <a:gd name="T1" fmla="*/ 2408 h 2408"/>
              <a:gd name="T2" fmla="*/ 10 w 2928"/>
              <a:gd name="T3" fmla="*/ 2408 h 2408"/>
              <a:gd name="T4" fmla="*/ 10 w 2928"/>
              <a:gd name="T5" fmla="*/ 5 h 2408"/>
              <a:gd name="T6" fmla="*/ 4 w 2928"/>
              <a:gd name="T7" fmla="*/ 5 h 2408"/>
              <a:gd name="T8" fmla="*/ 4 w 2928"/>
              <a:gd name="T9" fmla="*/ 9 h 2408"/>
              <a:gd name="T10" fmla="*/ 8 w 2928"/>
              <a:gd name="T11" fmla="*/ 8 h 2408"/>
              <a:gd name="T12" fmla="*/ 4 w 2928"/>
              <a:gd name="T13" fmla="*/ 10 h 2408"/>
              <a:gd name="T14" fmla="*/ 2928 w 2928"/>
              <a:gd name="T15" fmla="*/ 10 h 2408"/>
              <a:gd name="T16" fmla="*/ 2928 w 2928"/>
              <a:gd name="T17" fmla="*/ 0 h 2408"/>
              <a:gd name="T18" fmla="*/ 4 w 2928"/>
              <a:gd name="T19" fmla="*/ 0 h 2408"/>
              <a:gd name="T20" fmla="*/ 4 w 2928"/>
              <a:gd name="T21" fmla="*/ 0 h 2408"/>
              <a:gd name="T22" fmla="*/ 1 w 2928"/>
              <a:gd name="T23" fmla="*/ 1 h 2408"/>
              <a:gd name="T24" fmla="*/ 0 w 2928"/>
              <a:gd name="T25" fmla="*/ 5 h 2408"/>
              <a:gd name="T26" fmla="*/ 0 w 2928"/>
              <a:gd name="T27" fmla="*/ 5 h 2408"/>
              <a:gd name="T28" fmla="*/ 0 w 2928"/>
              <a:gd name="T29" fmla="*/ 2408 h 2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928" h="2408">
                <a:moveTo>
                  <a:pt x="0" y="2408"/>
                </a:moveTo>
                <a:lnTo>
                  <a:pt x="10" y="2408"/>
                </a:lnTo>
                <a:lnTo>
                  <a:pt x="10" y="5"/>
                </a:lnTo>
                <a:lnTo>
                  <a:pt x="4" y="5"/>
                </a:lnTo>
                <a:lnTo>
                  <a:pt x="4" y="9"/>
                </a:lnTo>
                <a:lnTo>
                  <a:pt x="8" y="8"/>
                </a:lnTo>
                <a:lnTo>
                  <a:pt x="4" y="10"/>
                </a:lnTo>
                <a:lnTo>
                  <a:pt x="2928" y="10"/>
                </a:lnTo>
                <a:lnTo>
                  <a:pt x="2928" y="0"/>
                </a:lnTo>
                <a:lnTo>
                  <a:pt x="4" y="0"/>
                </a:lnTo>
                <a:lnTo>
                  <a:pt x="4" y="0"/>
                </a:lnTo>
                <a:lnTo>
                  <a:pt x="1" y="1"/>
                </a:lnTo>
                <a:lnTo>
                  <a:pt x="0" y="5"/>
                </a:lnTo>
                <a:lnTo>
                  <a:pt x="0" y="5"/>
                </a:lnTo>
                <a:lnTo>
                  <a:pt x="0" y="2408"/>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08" name="Freeform 64">
            <a:extLst>
              <a:ext uri="{FF2B5EF4-FFF2-40B4-BE49-F238E27FC236}">
                <a16:creationId xmlns:a16="http://schemas.microsoft.com/office/drawing/2014/main" id="{D93A9355-8301-4F6A-BBFC-67858CFD055D}"/>
              </a:ext>
            </a:extLst>
          </p:cNvPr>
          <p:cNvSpPr>
            <a:spLocks/>
          </p:cNvSpPr>
          <p:nvPr/>
        </p:nvSpPr>
        <p:spPr bwMode="auto">
          <a:xfrm>
            <a:off x="3687763" y="1536700"/>
            <a:ext cx="4648200" cy="3822700"/>
          </a:xfrm>
          <a:custGeom>
            <a:avLst/>
            <a:gdLst>
              <a:gd name="T0" fmla="*/ 0 w 2928"/>
              <a:gd name="T1" fmla="*/ 2408 h 2408"/>
              <a:gd name="T2" fmla="*/ 10 w 2928"/>
              <a:gd name="T3" fmla="*/ 2408 h 2408"/>
              <a:gd name="T4" fmla="*/ 10 w 2928"/>
              <a:gd name="T5" fmla="*/ 5 h 2408"/>
              <a:gd name="T6" fmla="*/ 4 w 2928"/>
              <a:gd name="T7" fmla="*/ 5 h 2408"/>
              <a:gd name="T8" fmla="*/ 4 w 2928"/>
              <a:gd name="T9" fmla="*/ 9 h 2408"/>
              <a:gd name="T10" fmla="*/ 8 w 2928"/>
              <a:gd name="T11" fmla="*/ 8 h 2408"/>
              <a:gd name="T12" fmla="*/ 4 w 2928"/>
              <a:gd name="T13" fmla="*/ 10 h 2408"/>
              <a:gd name="T14" fmla="*/ 2928 w 2928"/>
              <a:gd name="T15" fmla="*/ 10 h 2408"/>
              <a:gd name="T16" fmla="*/ 2928 w 2928"/>
              <a:gd name="T17" fmla="*/ 0 h 2408"/>
              <a:gd name="T18" fmla="*/ 4 w 2928"/>
              <a:gd name="T19" fmla="*/ 0 h 2408"/>
              <a:gd name="T20" fmla="*/ 4 w 2928"/>
              <a:gd name="T21" fmla="*/ 0 h 2408"/>
              <a:gd name="T22" fmla="*/ 1 w 2928"/>
              <a:gd name="T23" fmla="*/ 1 h 2408"/>
              <a:gd name="T24" fmla="*/ 0 w 2928"/>
              <a:gd name="T25" fmla="*/ 5 h 2408"/>
              <a:gd name="T26" fmla="*/ 0 w 2928"/>
              <a:gd name="T27" fmla="*/ 5 h 2408"/>
              <a:gd name="T28" fmla="*/ 0 w 2928"/>
              <a:gd name="T29" fmla="*/ 2408 h 2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928" h="2408">
                <a:moveTo>
                  <a:pt x="0" y="2408"/>
                </a:moveTo>
                <a:lnTo>
                  <a:pt x="10" y="2408"/>
                </a:lnTo>
                <a:lnTo>
                  <a:pt x="10" y="5"/>
                </a:lnTo>
                <a:lnTo>
                  <a:pt x="4" y="5"/>
                </a:lnTo>
                <a:lnTo>
                  <a:pt x="4" y="9"/>
                </a:lnTo>
                <a:lnTo>
                  <a:pt x="8" y="8"/>
                </a:lnTo>
                <a:lnTo>
                  <a:pt x="4" y="10"/>
                </a:lnTo>
                <a:lnTo>
                  <a:pt x="2928" y="10"/>
                </a:lnTo>
                <a:lnTo>
                  <a:pt x="2928" y="0"/>
                </a:lnTo>
                <a:lnTo>
                  <a:pt x="4" y="0"/>
                </a:lnTo>
                <a:lnTo>
                  <a:pt x="4" y="0"/>
                </a:lnTo>
                <a:lnTo>
                  <a:pt x="1" y="1"/>
                </a:lnTo>
                <a:lnTo>
                  <a:pt x="0" y="5"/>
                </a:lnTo>
                <a:lnTo>
                  <a:pt x="0" y="5"/>
                </a:lnTo>
                <a:lnTo>
                  <a:pt x="0" y="2408"/>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09" name="Freeform 65">
            <a:extLst>
              <a:ext uri="{FF2B5EF4-FFF2-40B4-BE49-F238E27FC236}">
                <a16:creationId xmlns:a16="http://schemas.microsoft.com/office/drawing/2014/main" id="{7F48B186-DE0B-D7A4-2E8F-BC4564CCAD4E}"/>
              </a:ext>
            </a:extLst>
          </p:cNvPr>
          <p:cNvSpPr>
            <a:spLocks/>
          </p:cNvSpPr>
          <p:nvPr/>
        </p:nvSpPr>
        <p:spPr bwMode="auto">
          <a:xfrm>
            <a:off x="3694114" y="5353051"/>
            <a:ext cx="4657725" cy="17463"/>
          </a:xfrm>
          <a:custGeom>
            <a:avLst/>
            <a:gdLst>
              <a:gd name="T0" fmla="*/ 0 w 2934"/>
              <a:gd name="T1" fmla="*/ 0 h 11"/>
              <a:gd name="T2" fmla="*/ 0 w 2934"/>
              <a:gd name="T3" fmla="*/ 9 h 11"/>
              <a:gd name="T4" fmla="*/ 2934 w 2934"/>
              <a:gd name="T5" fmla="*/ 11 h 11"/>
              <a:gd name="T6" fmla="*/ 2934 w 2934"/>
              <a:gd name="T7" fmla="*/ 1 h 11"/>
              <a:gd name="T8" fmla="*/ 0 w 2934"/>
              <a:gd name="T9" fmla="*/ 0 h 11"/>
            </a:gdLst>
            <a:ahLst/>
            <a:cxnLst>
              <a:cxn ang="0">
                <a:pos x="T0" y="T1"/>
              </a:cxn>
              <a:cxn ang="0">
                <a:pos x="T2" y="T3"/>
              </a:cxn>
              <a:cxn ang="0">
                <a:pos x="T4" y="T5"/>
              </a:cxn>
              <a:cxn ang="0">
                <a:pos x="T6" y="T7"/>
              </a:cxn>
              <a:cxn ang="0">
                <a:pos x="T8" y="T9"/>
              </a:cxn>
            </a:cxnLst>
            <a:rect l="0" t="0" r="r" b="b"/>
            <a:pathLst>
              <a:path w="2934" h="11">
                <a:moveTo>
                  <a:pt x="0" y="0"/>
                </a:moveTo>
                <a:lnTo>
                  <a:pt x="0" y="9"/>
                </a:lnTo>
                <a:lnTo>
                  <a:pt x="2934" y="11"/>
                </a:lnTo>
                <a:lnTo>
                  <a:pt x="2934"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10" name="Freeform 66">
            <a:extLst>
              <a:ext uri="{FF2B5EF4-FFF2-40B4-BE49-F238E27FC236}">
                <a16:creationId xmlns:a16="http://schemas.microsoft.com/office/drawing/2014/main" id="{89E62D86-7C39-B604-6E80-28C5138E9A29}"/>
              </a:ext>
            </a:extLst>
          </p:cNvPr>
          <p:cNvSpPr>
            <a:spLocks/>
          </p:cNvSpPr>
          <p:nvPr/>
        </p:nvSpPr>
        <p:spPr bwMode="auto">
          <a:xfrm>
            <a:off x="3694114" y="1536701"/>
            <a:ext cx="4657725" cy="17463"/>
          </a:xfrm>
          <a:custGeom>
            <a:avLst/>
            <a:gdLst>
              <a:gd name="T0" fmla="*/ 0 w 2934"/>
              <a:gd name="T1" fmla="*/ 0 h 11"/>
              <a:gd name="T2" fmla="*/ 0 w 2934"/>
              <a:gd name="T3" fmla="*/ 10 h 11"/>
              <a:gd name="T4" fmla="*/ 2934 w 2934"/>
              <a:gd name="T5" fmla="*/ 11 h 11"/>
              <a:gd name="T6" fmla="*/ 2934 w 2934"/>
              <a:gd name="T7" fmla="*/ 1 h 11"/>
              <a:gd name="T8" fmla="*/ 0 w 2934"/>
              <a:gd name="T9" fmla="*/ 0 h 11"/>
            </a:gdLst>
            <a:ahLst/>
            <a:cxnLst>
              <a:cxn ang="0">
                <a:pos x="T0" y="T1"/>
              </a:cxn>
              <a:cxn ang="0">
                <a:pos x="T2" y="T3"/>
              </a:cxn>
              <a:cxn ang="0">
                <a:pos x="T4" y="T5"/>
              </a:cxn>
              <a:cxn ang="0">
                <a:pos x="T6" y="T7"/>
              </a:cxn>
              <a:cxn ang="0">
                <a:pos x="T8" y="T9"/>
              </a:cxn>
            </a:cxnLst>
            <a:rect l="0" t="0" r="r" b="b"/>
            <a:pathLst>
              <a:path w="2934" h="11">
                <a:moveTo>
                  <a:pt x="0" y="0"/>
                </a:moveTo>
                <a:lnTo>
                  <a:pt x="0" y="10"/>
                </a:lnTo>
                <a:lnTo>
                  <a:pt x="2934" y="11"/>
                </a:lnTo>
                <a:lnTo>
                  <a:pt x="2934"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11" name="Freeform 67">
            <a:extLst>
              <a:ext uri="{FF2B5EF4-FFF2-40B4-BE49-F238E27FC236}">
                <a16:creationId xmlns:a16="http://schemas.microsoft.com/office/drawing/2014/main" id="{4EDE2421-C45A-A34C-1EDC-3129CC241CF2}"/>
              </a:ext>
            </a:extLst>
          </p:cNvPr>
          <p:cNvSpPr>
            <a:spLocks/>
          </p:cNvSpPr>
          <p:nvPr/>
        </p:nvSpPr>
        <p:spPr bwMode="auto">
          <a:xfrm>
            <a:off x="3687763" y="1544639"/>
            <a:ext cx="17462" cy="3830637"/>
          </a:xfrm>
          <a:custGeom>
            <a:avLst/>
            <a:gdLst>
              <a:gd name="T0" fmla="*/ 0 w 11"/>
              <a:gd name="T1" fmla="*/ 2413 h 2413"/>
              <a:gd name="T2" fmla="*/ 10 w 11"/>
              <a:gd name="T3" fmla="*/ 2413 h 2413"/>
              <a:gd name="T4" fmla="*/ 11 w 11"/>
              <a:gd name="T5" fmla="*/ 0 h 2413"/>
              <a:gd name="T6" fmla="*/ 1 w 11"/>
              <a:gd name="T7" fmla="*/ 0 h 2413"/>
              <a:gd name="T8" fmla="*/ 0 w 11"/>
              <a:gd name="T9" fmla="*/ 2413 h 2413"/>
            </a:gdLst>
            <a:ahLst/>
            <a:cxnLst>
              <a:cxn ang="0">
                <a:pos x="T0" y="T1"/>
              </a:cxn>
              <a:cxn ang="0">
                <a:pos x="T2" y="T3"/>
              </a:cxn>
              <a:cxn ang="0">
                <a:pos x="T4" y="T5"/>
              </a:cxn>
              <a:cxn ang="0">
                <a:pos x="T6" y="T7"/>
              </a:cxn>
              <a:cxn ang="0">
                <a:pos x="T8" y="T9"/>
              </a:cxn>
            </a:cxnLst>
            <a:rect l="0" t="0" r="r" b="b"/>
            <a:pathLst>
              <a:path w="11" h="2413">
                <a:moveTo>
                  <a:pt x="0" y="2413"/>
                </a:moveTo>
                <a:lnTo>
                  <a:pt x="10" y="2413"/>
                </a:lnTo>
                <a:lnTo>
                  <a:pt x="11" y="0"/>
                </a:lnTo>
                <a:lnTo>
                  <a:pt x="1" y="0"/>
                </a:lnTo>
                <a:lnTo>
                  <a:pt x="0" y="2413"/>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12" name="Freeform 68">
            <a:extLst>
              <a:ext uri="{FF2B5EF4-FFF2-40B4-BE49-F238E27FC236}">
                <a16:creationId xmlns:a16="http://schemas.microsoft.com/office/drawing/2014/main" id="{D0C7A12B-3088-5180-53C2-B4D2C8386C6E}"/>
              </a:ext>
            </a:extLst>
          </p:cNvPr>
          <p:cNvSpPr>
            <a:spLocks/>
          </p:cNvSpPr>
          <p:nvPr/>
        </p:nvSpPr>
        <p:spPr bwMode="auto">
          <a:xfrm>
            <a:off x="8329613" y="1544639"/>
            <a:ext cx="17462" cy="3830637"/>
          </a:xfrm>
          <a:custGeom>
            <a:avLst/>
            <a:gdLst>
              <a:gd name="T0" fmla="*/ 0 w 11"/>
              <a:gd name="T1" fmla="*/ 2413 h 2413"/>
              <a:gd name="T2" fmla="*/ 10 w 11"/>
              <a:gd name="T3" fmla="*/ 2413 h 2413"/>
              <a:gd name="T4" fmla="*/ 11 w 11"/>
              <a:gd name="T5" fmla="*/ 0 h 2413"/>
              <a:gd name="T6" fmla="*/ 1 w 11"/>
              <a:gd name="T7" fmla="*/ 0 h 2413"/>
              <a:gd name="T8" fmla="*/ 0 w 11"/>
              <a:gd name="T9" fmla="*/ 2413 h 2413"/>
            </a:gdLst>
            <a:ahLst/>
            <a:cxnLst>
              <a:cxn ang="0">
                <a:pos x="T0" y="T1"/>
              </a:cxn>
              <a:cxn ang="0">
                <a:pos x="T2" y="T3"/>
              </a:cxn>
              <a:cxn ang="0">
                <a:pos x="T4" y="T5"/>
              </a:cxn>
              <a:cxn ang="0">
                <a:pos x="T6" y="T7"/>
              </a:cxn>
              <a:cxn ang="0">
                <a:pos x="T8" y="T9"/>
              </a:cxn>
            </a:cxnLst>
            <a:rect l="0" t="0" r="r" b="b"/>
            <a:pathLst>
              <a:path w="11" h="2413">
                <a:moveTo>
                  <a:pt x="0" y="2413"/>
                </a:moveTo>
                <a:lnTo>
                  <a:pt x="10" y="2413"/>
                </a:lnTo>
                <a:lnTo>
                  <a:pt x="11" y="0"/>
                </a:lnTo>
                <a:lnTo>
                  <a:pt x="1" y="0"/>
                </a:lnTo>
                <a:lnTo>
                  <a:pt x="0" y="2413"/>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13" name="Freeform 69">
            <a:extLst>
              <a:ext uri="{FF2B5EF4-FFF2-40B4-BE49-F238E27FC236}">
                <a16:creationId xmlns:a16="http://schemas.microsoft.com/office/drawing/2014/main" id="{BBDE9527-AE88-558E-E95F-A12FE9A3DC24}"/>
              </a:ext>
            </a:extLst>
          </p:cNvPr>
          <p:cNvSpPr>
            <a:spLocks/>
          </p:cNvSpPr>
          <p:nvPr/>
        </p:nvSpPr>
        <p:spPr bwMode="auto">
          <a:xfrm>
            <a:off x="3689350" y="1538288"/>
            <a:ext cx="12700" cy="12700"/>
          </a:xfrm>
          <a:custGeom>
            <a:avLst/>
            <a:gdLst>
              <a:gd name="T0" fmla="*/ 7 w 8"/>
              <a:gd name="T1" fmla="*/ 0 h 8"/>
              <a:gd name="T2" fmla="*/ 0 w 8"/>
              <a:gd name="T3" fmla="*/ 7 h 8"/>
              <a:gd name="T4" fmla="*/ 1 w 8"/>
              <a:gd name="T5" fmla="*/ 8 h 8"/>
              <a:gd name="T6" fmla="*/ 8 w 8"/>
              <a:gd name="T7" fmla="*/ 2 h 8"/>
              <a:gd name="T8" fmla="*/ 7 w 8"/>
              <a:gd name="T9" fmla="*/ 0 h 8"/>
            </a:gdLst>
            <a:ahLst/>
            <a:cxnLst>
              <a:cxn ang="0">
                <a:pos x="T0" y="T1"/>
              </a:cxn>
              <a:cxn ang="0">
                <a:pos x="T2" y="T3"/>
              </a:cxn>
              <a:cxn ang="0">
                <a:pos x="T4" y="T5"/>
              </a:cxn>
              <a:cxn ang="0">
                <a:pos x="T6" y="T7"/>
              </a:cxn>
              <a:cxn ang="0">
                <a:pos x="T8" y="T9"/>
              </a:cxn>
            </a:cxnLst>
            <a:rect l="0" t="0" r="r" b="b"/>
            <a:pathLst>
              <a:path w="8" h="8">
                <a:moveTo>
                  <a:pt x="7" y="0"/>
                </a:moveTo>
                <a:lnTo>
                  <a:pt x="0" y="7"/>
                </a:lnTo>
                <a:lnTo>
                  <a:pt x="1" y="8"/>
                </a:lnTo>
                <a:lnTo>
                  <a:pt x="8" y="2"/>
                </a:lnTo>
                <a:lnTo>
                  <a:pt x="7"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14" name="Freeform 70">
            <a:extLst>
              <a:ext uri="{FF2B5EF4-FFF2-40B4-BE49-F238E27FC236}">
                <a16:creationId xmlns:a16="http://schemas.microsoft.com/office/drawing/2014/main" id="{62044381-782B-FA1B-94E5-B8EBF743A2D9}"/>
              </a:ext>
            </a:extLst>
          </p:cNvPr>
          <p:cNvSpPr>
            <a:spLocks/>
          </p:cNvSpPr>
          <p:nvPr/>
        </p:nvSpPr>
        <p:spPr bwMode="auto">
          <a:xfrm>
            <a:off x="8331200" y="5354638"/>
            <a:ext cx="12700" cy="11112"/>
          </a:xfrm>
          <a:custGeom>
            <a:avLst/>
            <a:gdLst>
              <a:gd name="T0" fmla="*/ 7 w 8"/>
              <a:gd name="T1" fmla="*/ 0 h 7"/>
              <a:gd name="T2" fmla="*/ 0 w 8"/>
              <a:gd name="T3" fmla="*/ 6 h 7"/>
              <a:gd name="T4" fmla="*/ 1 w 8"/>
              <a:gd name="T5" fmla="*/ 7 h 7"/>
              <a:gd name="T6" fmla="*/ 8 w 8"/>
              <a:gd name="T7" fmla="*/ 1 h 7"/>
              <a:gd name="T8" fmla="*/ 7 w 8"/>
              <a:gd name="T9" fmla="*/ 0 h 7"/>
            </a:gdLst>
            <a:ahLst/>
            <a:cxnLst>
              <a:cxn ang="0">
                <a:pos x="T0" y="T1"/>
              </a:cxn>
              <a:cxn ang="0">
                <a:pos x="T2" y="T3"/>
              </a:cxn>
              <a:cxn ang="0">
                <a:pos x="T4" y="T5"/>
              </a:cxn>
              <a:cxn ang="0">
                <a:pos x="T6" y="T7"/>
              </a:cxn>
              <a:cxn ang="0">
                <a:pos x="T8" y="T9"/>
              </a:cxn>
            </a:cxnLst>
            <a:rect l="0" t="0" r="r" b="b"/>
            <a:pathLst>
              <a:path w="8" h="7">
                <a:moveTo>
                  <a:pt x="7" y="0"/>
                </a:moveTo>
                <a:lnTo>
                  <a:pt x="0" y="6"/>
                </a:lnTo>
                <a:lnTo>
                  <a:pt x="1" y="7"/>
                </a:lnTo>
                <a:lnTo>
                  <a:pt x="8" y="1"/>
                </a:lnTo>
                <a:lnTo>
                  <a:pt x="7"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15" name="Freeform 71">
            <a:extLst>
              <a:ext uri="{FF2B5EF4-FFF2-40B4-BE49-F238E27FC236}">
                <a16:creationId xmlns:a16="http://schemas.microsoft.com/office/drawing/2014/main" id="{08844F02-AA4A-667D-219D-9DBA87F64B37}"/>
              </a:ext>
            </a:extLst>
          </p:cNvPr>
          <p:cNvSpPr>
            <a:spLocks/>
          </p:cNvSpPr>
          <p:nvPr/>
        </p:nvSpPr>
        <p:spPr bwMode="auto">
          <a:xfrm>
            <a:off x="3694114" y="5353051"/>
            <a:ext cx="4657725" cy="17463"/>
          </a:xfrm>
          <a:custGeom>
            <a:avLst/>
            <a:gdLst>
              <a:gd name="T0" fmla="*/ 0 w 2934"/>
              <a:gd name="T1" fmla="*/ 0 h 11"/>
              <a:gd name="T2" fmla="*/ 0 w 2934"/>
              <a:gd name="T3" fmla="*/ 9 h 11"/>
              <a:gd name="T4" fmla="*/ 2934 w 2934"/>
              <a:gd name="T5" fmla="*/ 11 h 11"/>
              <a:gd name="T6" fmla="*/ 2934 w 2934"/>
              <a:gd name="T7" fmla="*/ 1 h 11"/>
              <a:gd name="T8" fmla="*/ 0 w 2934"/>
              <a:gd name="T9" fmla="*/ 0 h 11"/>
            </a:gdLst>
            <a:ahLst/>
            <a:cxnLst>
              <a:cxn ang="0">
                <a:pos x="T0" y="T1"/>
              </a:cxn>
              <a:cxn ang="0">
                <a:pos x="T2" y="T3"/>
              </a:cxn>
              <a:cxn ang="0">
                <a:pos x="T4" y="T5"/>
              </a:cxn>
              <a:cxn ang="0">
                <a:pos x="T6" y="T7"/>
              </a:cxn>
              <a:cxn ang="0">
                <a:pos x="T8" y="T9"/>
              </a:cxn>
            </a:cxnLst>
            <a:rect l="0" t="0" r="r" b="b"/>
            <a:pathLst>
              <a:path w="2934" h="11">
                <a:moveTo>
                  <a:pt x="0" y="0"/>
                </a:moveTo>
                <a:lnTo>
                  <a:pt x="0" y="9"/>
                </a:lnTo>
                <a:lnTo>
                  <a:pt x="2934" y="11"/>
                </a:lnTo>
                <a:lnTo>
                  <a:pt x="2934"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16" name="Freeform 72">
            <a:extLst>
              <a:ext uri="{FF2B5EF4-FFF2-40B4-BE49-F238E27FC236}">
                <a16:creationId xmlns:a16="http://schemas.microsoft.com/office/drawing/2014/main" id="{366EC754-E384-AD92-1DEC-F601C1DA8174}"/>
              </a:ext>
            </a:extLst>
          </p:cNvPr>
          <p:cNvSpPr>
            <a:spLocks/>
          </p:cNvSpPr>
          <p:nvPr/>
        </p:nvSpPr>
        <p:spPr bwMode="auto">
          <a:xfrm>
            <a:off x="3687763" y="1544639"/>
            <a:ext cx="17462" cy="3830637"/>
          </a:xfrm>
          <a:custGeom>
            <a:avLst/>
            <a:gdLst>
              <a:gd name="T0" fmla="*/ 0 w 11"/>
              <a:gd name="T1" fmla="*/ 2413 h 2413"/>
              <a:gd name="T2" fmla="*/ 10 w 11"/>
              <a:gd name="T3" fmla="*/ 2413 h 2413"/>
              <a:gd name="T4" fmla="*/ 11 w 11"/>
              <a:gd name="T5" fmla="*/ 0 h 2413"/>
              <a:gd name="T6" fmla="*/ 1 w 11"/>
              <a:gd name="T7" fmla="*/ 0 h 2413"/>
              <a:gd name="T8" fmla="*/ 0 w 11"/>
              <a:gd name="T9" fmla="*/ 2413 h 2413"/>
            </a:gdLst>
            <a:ahLst/>
            <a:cxnLst>
              <a:cxn ang="0">
                <a:pos x="T0" y="T1"/>
              </a:cxn>
              <a:cxn ang="0">
                <a:pos x="T2" y="T3"/>
              </a:cxn>
              <a:cxn ang="0">
                <a:pos x="T4" y="T5"/>
              </a:cxn>
              <a:cxn ang="0">
                <a:pos x="T6" y="T7"/>
              </a:cxn>
              <a:cxn ang="0">
                <a:pos x="T8" y="T9"/>
              </a:cxn>
            </a:cxnLst>
            <a:rect l="0" t="0" r="r" b="b"/>
            <a:pathLst>
              <a:path w="11" h="2413">
                <a:moveTo>
                  <a:pt x="0" y="2413"/>
                </a:moveTo>
                <a:lnTo>
                  <a:pt x="10" y="2413"/>
                </a:lnTo>
                <a:lnTo>
                  <a:pt x="11" y="0"/>
                </a:lnTo>
                <a:lnTo>
                  <a:pt x="1" y="0"/>
                </a:lnTo>
                <a:lnTo>
                  <a:pt x="0" y="2413"/>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17" name="Freeform 73">
            <a:extLst>
              <a:ext uri="{FF2B5EF4-FFF2-40B4-BE49-F238E27FC236}">
                <a16:creationId xmlns:a16="http://schemas.microsoft.com/office/drawing/2014/main" id="{E2B2D219-3F8E-E1B9-4BDC-AED515E45C06}"/>
              </a:ext>
            </a:extLst>
          </p:cNvPr>
          <p:cNvSpPr>
            <a:spLocks/>
          </p:cNvSpPr>
          <p:nvPr/>
        </p:nvSpPr>
        <p:spPr bwMode="auto">
          <a:xfrm>
            <a:off x="3689350" y="5354638"/>
            <a:ext cx="12700" cy="11112"/>
          </a:xfrm>
          <a:custGeom>
            <a:avLst/>
            <a:gdLst>
              <a:gd name="T0" fmla="*/ 7 w 8"/>
              <a:gd name="T1" fmla="*/ 0 h 7"/>
              <a:gd name="T2" fmla="*/ 0 w 8"/>
              <a:gd name="T3" fmla="*/ 6 h 7"/>
              <a:gd name="T4" fmla="*/ 1 w 8"/>
              <a:gd name="T5" fmla="*/ 7 h 7"/>
              <a:gd name="T6" fmla="*/ 8 w 8"/>
              <a:gd name="T7" fmla="*/ 1 h 7"/>
              <a:gd name="T8" fmla="*/ 7 w 8"/>
              <a:gd name="T9" fmla="*/ 0 h 7"/>
            </a:gdLst>
            <a:ahLst/>
            <a:cxnLst>
              <a:cxn ang="0">
                <a:pos x="T0" y="T1"/>
              </a:cxn>
              <a:cxn ang="0">
                <a:pos x="T2" y="T3"/>
              </a:cxn>
              <a:cxn ang="0">
                <a:pos x="T4" y="T5"/>
              </a:cxn>
              <a:cxn ang="0">
                <a:pos x="T6" y="T7"/>
              </a:cxn>
              <a:cxn ang="0">
                <a:pos x="T8" y="T9"/>
              </a:cxn>
            </a:cxnLst>
            <a:rect l="0" t="0" r="r" b="b"/>
            <a:pathLst>
              <a:path w="8" h="7">
                <a:moveTo>
                  <a:pt x="7" y="0"/>
                </a:moveTo>
                <a:lnTo>
                  <a:pt x="0" y="6"/>
                </a:lnTo>
                <a:lnTo>
                  <a:pt x="1" y="7"/>
                </a:lnTo>
                <a:lnTo>
                  <a:pt x="8" y="1"/>
                </a:lnTo>
                <a:lnTo>
                  <a:pt x="7"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18" name="Freeform 74">
            <a:extLst>
              <a:ext uri="{FF2B5EF4-FFF2-40B4-BE49-F238E27FC236}">
                <a16:creationId xmlns:a16="http://schemas.microsoft.com/office/drawing/2014/main" id="{0B6FFBD5-42CE-1AFA-90B8-12E256737519}"/>
              </a:ext>
            </a:extLst>
          </p:cNvPr>
          <p:cNvSpPr>
            <a:spLocks/>
          </p:cNvSpPr>
          <p:nvPr/>
        </p:nvSpPr>
        <p:spPr bwMode="auto">
          <a:xfrm>
            <a:off x="3687763" y="5308601"/>
            <a:ext cx="17462" cy="66675"/>
          </a:xfrm>
          <a:custGeom>
            <a:avLst/>
            <a:gdLst>
              <a:gd name="T0" fmla="*/ 0 w 11"/>
              <a:gd name="T1" fmla="*/ 42 h 42"/>
              <a:gd name="T2" fmla="*/ 10 w 11"/>
              <a:gd name="T3" fmla="*/ 42 h 42"/>
              <a:gd name="T4" fmla="*/ 11 w 11"/>
              <a:gd name="T5" fmla="*/ 0 h 42"/>
              <a:gd name="T6" fmla="*/ 1 w 11"/>
              <a:gd name="T7" fmla="*/ 0 h 42"/>
              <a:gd name="T8" fmla="*/ 0 w 11"/>
              <a:gd name="T9" fmla="*/ 42 h 42"/>
            </a:gdLst>
            <a:ahLst/>
            <a:cxnLst>
              <a:cxn ang="0">
                <a:pos x="T0" y="T1"/>
              </a:cxn>
              <a:cxn ang="0">
                <a:pos x="T2" y="T3"/>
              </a:cxn>
              <a:cxn ang="0">
                <a:pos x="T4" y="T5"/>
              </a:cxn>
              <a:cxn ang="0">
                <a:pos x="T6" y="T7"/>
              </a:cxn>
              <a:cxn ang="0">
                <a:pos x="T8" y="T9"/>
              </a:cxn>
            </a:cxnLst>
            <a:rect l="0" t="0" r="r" b="b"/>
            <a:pathLst>
              <a:path w="11" h="42">
                <a:moveTo>
                  <a:pt x="0" y="42"/>
                </a:moveTo>
                <a:lnTo>
                  <a:pt x="10" y="42"/>
                </a:lnTo>
                <a:lnTo>
                  <a:pt x="11" y="0"/>
                </a:lnTo>
                <a:lnTo>
                  <a:pt x="1" y="0"/>
                </a:lnTo>
                <a:lnTo>
                  <a:pt x="0" y="42"/>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19" name="Freeform 75">
            <a:extLst>
              <a:ext uri="{FF2B5EF4-FFF2-40B4-BE49-F238E27FC236}">
                <a16:creationId xmlns:a16="http://schemas.microsoft.com/office/drawing/2014/main" id="{A5BC6A3E-AFF5-C651-F750-37BC26FAF250}"/>
              </a:ext>
            </a:extLst>
          </p:cNvPr>
          <p:cNvSpPr>
            <a:spLocks/>
          </p:cNvSpPr>
          <p:nvPr/>
        </p:nvSpPr>
        <p:spPr bwMode="auto">
          <a:xfrm>
            <a:off x="3687763" y="1544639"/>
            <a:ext cx="17462" cy="66675"/>
          </a:xfrm>
          <a:custGeom>
            <a:avLst/>
            <a:gdLst>
              <a:gd name="T0" fmla="*/ 10 w 11"/>
              <a:gd name="T1" fmla="*/ 0 h 42"/>
              <a:gd name="T2" fmla="*/ 0 w 11"/>
              <a:gd name="T3" fmla="*/ 0 h 42"/>
              <a:gd name="T4" fmla="*/ 1 w 11"/>
              <a:gd name="T5" fmla="*/ 42 h 42"/>
              <a:gd name="T6" fmla="*/ 11 w 11"/>
              <a:gd name="T7" fmla="*/ 42 h 42"/>
              <a:gd name="T8" fmla="*/ 10 w 11"/>
              <a:gd name="T9" fmla="*/ 0 h 42"/>
            </a:gdLst>
            <a:ahLst/>
            <a:cxnLst>
              <a:cxn ang="0">
                <a:pos x="T0" y="T1"/>
              </a:cxn>
              <a:cxn ang="0">
                <a:pos x="T2" y="T3"/>
              </a:cxn>
              <a:cxn ang="0">
                <a:pos x="T4" y="T5"/>
              </a:cxn>
              <a:cxn ang="0">
                <a:pos x="T6" y="T7"/>
              </a:cxn>
              <a:cxn ang="0">
                <a:pos x="T8" y="T9"/>
              </a:cxn>
            </a:cxnLst>
            <a:rect l="0" t="0" r="r" b="b"/>
            <a:pathLst>
              <a:path w="11" h="42">
                <a:moveTo>
                  <a:pt x="10" y="0"/>
                </a:moveTo>
                <a:lnTo>
                  <a:pt x="0" y="0"/>
                </a:lnTo>
                <a:lnTo>
                  <a:pt x="1" y="42"/>
                </a:lnTo>
                <a:lnTo>
                  <a:pt x="11" y="42"/>
                </a:lnTo>
                <a:lnTo>
                  <a:pt x="1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20" name="Freeform 76">
            <a:extLst>
              <a:ext uri="{FF2B5EF4-FFF2-40B4-BE49-F238E27FC236}">
                <a16:creationId xmlns:a16="http://schemas.microsoft.com/office/drawing/2014/main" id="{DAAAEE58-415E-83AD-6931-482911DDC57E}"/>
              </a:ext>
            </a:extLst>
          </p:cNvPr>
          <p:cNvSpPr>
            <a:spLocks/>
          </p:cNvSpPr>
          <p:nvPr/>
        </p:nvSpPr>
        <p:spPr bwMode="auto">
          <a:xfrm>
            <a:off x="4348163" y="5308601"/>
            <a:ext cx="17462" cy="66675"/>
          </a:xfrm>
          <a:custGeom>
            <a:avLst/>
            <a:gdLst>
              <a:gd name="T0" fmla="*/ 0 w 11"/>
              <a:gd name="T1" fmla="*/ 42 h 42"/>
              <a:gd name="T2" fmla="*/ 10 w 11"/>
              <a:gd name="T3" fmla="*/ 42 h 42"/>
              <a:gd name="T4" fmla="*/ 11 w 11"/>
              <a:gd name="T5" fmla="*/ 0 h 42"/>
              <a:gd name="T6" fmla="*/ 1 w 11"/>
              <a:gd name="T7" fmla="*/ 0 h 42"/>
              <a:gd name="T8" fmla="*/ 0 w 11"/>
              <a:gd name="T9" fmla="*/ 42 h 42"/>
            </a:gdLst>
            <a:ahLst/>
            <a:cxnLst>
              <a:cxn ang="0">
                <a:pos x="T0" y="T1"/>
              </a:cxn>
              <a:cxn ang="0">
                <a:pos x="T2" y="T3"/>
              </a:cxn>
              <a:cxn ang="0">
                <a:pos x="T4" y="T5"/>
              </a:cxn>
              <a:cxn ang="0">
                <a:pos x="T6" y="T7"/>
              </a:cxn>
              <a:cxn ang="0">
                <a:pos x="T8" y="T9"/>
              </a:cxn>
            </a:cxnLst>
            <a:rect l="0" t="0" r="r" b="b"/>
            <a:pathLst>
              <a:path w="11" h="42">
                <a:moveTo>
                  <a:pt x="0" y="42"/>
                </a:moveTo>
                <a:lnTo>
                  <a:pt x="10" y="42"/>
                </a:lnTo>
                <a:lnTo>
                  <a:pt x="11" y="0"/>
                </a:lnTo>
                <a:lnTo>
                  <a:pt x="1" y="0"/>
                </a:lnTo>
                <a:lnTo>
                  <a:pt x="0" y="42"/>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21" name="Freeform 77">
            <a:extLst>
              <a:ext uri="{FF2B5EF4-FFF2-40B4-BE49-F238E27FC236}">
                <a16:creationId xmlns:a16="http://schemas.microsoft.com/office/drawing/2014/main" id="{59C6709D-38C5-CBBC-E11B-9951D22CC749}"/>
              </a:ext>
            </a:extLst>
          </p:cNvPr>
          <p:cNvSpPr>
            <a:spLocks/>
          </p:cNvSpPr>
          <p:nvPr/>
        </p:nvSpPr>
        <p:spPr bwMode="auto">
          <a:xfrm>
            <a:off x="4348163" y="1544639"/>
            <a:ext cx="17462" cy="66675"/>
          </a:xfrm>
          <a:custGeom>
            <a:avLst/>
            <a:gdLst>
              <a:gd name="T0" fmla="*/ 10 w 11"/>
              <a:gd name="T1" fmla="*/ 0 h 42"/>
              <a:gd name="T2" fmla="*/ 0 w 11"/>
              <a:gd name="T3" fmla="*/ 0 h 42"/>
              <a:gd name="T4" fmla="*/ 1 w 11"/>
              <a:gd name="T5" fmla="*/ 42 h 42"/>
              <a:gd name="T6" fmla="*/ 11 w 11"/>
              <a:gd name="T7" fmla="*/ 42 h 42"/>
              <a:gd name="T8" fmla="*/ 10 w 11"/>
              <a:gd name="T9" fmla="*/ 0 h 42"/>
            </a:gdLst>
            <a:ahLst/>
            <a:cxnLst>
              <a:cxn ang="0">
                <a:pos x="T0" y="T1"/>
              </a:cxn>
              <a:cxn ang="0">
                <a:pos x="T2" y="T3"/>
              </a:cxn>
              <a:cxn ang="0">
                <a:pos x="T4" y="T5"/>
              </a:cxn>
              <a:cxn ang="0">
                <a:pos x="T6" y="T7"/>
              </a:cxn>
              <a:cxn ang="0">
                <a:pos x="T8" y="T9"/>
              </a:cxn>
            </a:cxnLst>
            <a:rect l="0" t="0" r="r" b="b"/>
            <a:pathLst>
              <a:path w="11" h="42">
                <a:moveTo>
                  <a:pt x="10" y="0"/>
                </a:moveTo>
                <a:lnTo>
                  <a:pt x="0" y="0"/>
                </a:lnTo>
                <a:lnTo>
                  <a:pt x="1" y="42"/>
                </a:lnTo>
                <a:lnTo>
                  <a:pt x="11" y="42"/>
                </a:lnTo>
                <a:lnTo>
                  <a:pt x="1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22" name="Freeform 78">
            <a:extLst>
              <a:ext uri="{FF2B5EF4-FFF2-40B4-BE49-F238E27FC236}">
                <a16:creationId xmlns:a16="http://schemas.microsoft.com/office/drawing/2014/main" id="{E708B872-B5A5-29FD-A939-D444A5214765}"/>
              </a:ext>
            </a:extLst>
          </p:cNvPr>
          <p:cNvSpPr>
            <a:spLocks/>
          </p:cNvSpPr>
          <p:nvPr/>
        </p:nvSpPr>
        <p:spPr bwMode="auto">
          <a:xfrm>
            <a:off x="5011738" y="5308601"/>
            <a:ext cx="17462" cy="66675"/>
          </a:xfrm>
          <a:custGeom>
            <a:avLst/>
            <a:gdLst>
              <a:gd name="T0" fmla="*/ 0 w 11"/>
              <a:gd name="T1" fmla="*/ 42 h 42"/>
              <a:gd name="T2" fmla="*/ 10 w 11"/>
              <a:gd name="T3" fmla="*/ 42 h 42"/>
              <a:gd name="T4" fmla="*/ 11 w 11"/>
              <a:gd name="T5" fmla="*/ 0 h 42"/>
              <a:gd name="T6" fmla="*/ 1 w 11"/>
              <a:gd name="T7" fmla="*/ 0 h 42"/>
              <a:gd name="T8" fmla="*/ 0 w 11"/>
              <a:gd name="T9" fmla="*/ 42 h 42"/>
            </a:gdLst>
            <a:ahLst/>
            <a:cxnLst>
              <a:cxn ang="0">
                <a:pos x="T0" y="T1"/>
              </a:cxn>
              <a:cxn ang="0">
                <a:pos x="T2" y="T3"/>
              </a:cxn>
              <a:cxn ang="0">
                <a:pos x="T4" y="T5"/>
              </a:cxn>
              <a:cxn ang="0">
                <a:pos x="T6" y="T7"/>
              </a:cxn>
              <a:cxn ang="0">
                <a:pos x="T8" y="T9"/>
              </a:cxn>
            </a:cxnLst>
            <a:rect l="0" t="0" r="r" b="b"/>
            <a:pathLst>
              <a:path w="11" h="42">
                <a:moveTo>
                  <a:pt x="0" y="42"/>
                </a:moveTo>
                <a:lnTo>
                  <a:pt x="10" y="42"/>
                </a:lnTo>
                <a:lnTo>
                  <a:pt x="11" y="0"/>
                </a:lnTo>
                <a:lnTo>
                  <a:pt x="1" y="0"/>
                </a:lnTo>
                <a:lnTo>
                  <a:pt x="0" y="42"/>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23" name="Freeform 79">
            <a:extLst>
              <a:ext uri="{FF2B5EF4-FFF2-40B4-BE49-F238E27FC236}">
                <a16:creationId xmlns:a16="http://schemas.microsoft.com/office/drawing/2014/main" id="{D4288CCF-1B98-2738-5F70-5D56CB15B2CF}"/>
              </a:ext>
            </a:extLst>
          </p:cNvPr>
          <p:cNvSpPr>
            <a:spLocks/>
          </p:cNvSpPr>
          <p:nvPr/>
        </p:nvSpPr>
        <p:spPr bwMode="auto">
          <a:xfrm>
            <a:off x="5011738" y="1544639"/>
            <a:ext cx="17462" cy="66675"/>
          </a:xfrm>
          <a:custGeom>
            <a:avLst/>
            <a:gdLst>
              <a:gd name="T0" fmla="*/ 10 w 11"/>
              <a:gd name="T1" fmla="*/ 0 h 42"/>
              <a:gd name="T2" fmla="*/ 0 w 11"/>
              <a:gd name="T3" fmla="*/ 0 h 42"/>
              <a:gd name="T4" fmla="*/ 1 w 11"/>
              <a:gd name="T5" fmla="*/ 42 h 42"/>
              <a:gd name="T6" fmla="*/ 11 w 11"/>
              <a:gd name="T7" fmla="*/ 42 h 42"/>
              <a:gd name="T8" fmla="*/ 10 w 11"/>
              <a:gd name="T9" fmla="*/ 0 h 42"/>
            </a:gdLst>
            <a:ahLst/>
            <a:cxnLst>
              <a:cxn ang="0">
                <a:pos x="T0" y="T1"/>
              </a:cxn>
              <a:cxn ang="0">
                <a:pos x="T2" y="T3"/>
              </a:cxn>
              <a:cxn ang="0">
                <a:pos x="T4" y="T5"/>
              </a:cxn>
              <a:cxn ang="0">
                <a:pos x="T6" y="T7"/>
              </a:cxn>
              <a:cxn ang="0">
                <a:pos x="T8" y="T9"/>
              </a:cxn>
            </a:cxnLst>
            <a:rect l="0" t="0" r="r" b="b"/>
            <a:pathLst>
              <a:path w="11" h="42">
                <a:moveTo>
                  <a:pt x="10" y="0"/>
                </a:moveTo>
                <a:lnTo>
                  <a:pt x="0" y="0"/>
                </a:lnTo>
                <a:lnTo>
                  <a:pt x="1" y="42"/>
                </a:lnTo>
                <a:lnTo>
                  <a:pt x="11" y="42"/>
                </a:lnTo>
                <a:lnTo>
                  <a:pt x="1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24" name="Freeform 80">
            <a:extLst>
              <a:ext uri="{FF2B5EF4-FFF2-40B4-BE49-F238E27FC236}">
                <a16:creationId xmlns:a16="http://schemas.microsoft.com/office/drawing/2014/main" id="{3F0BB6A1-E5F4-6B77-B9BE-71A7502ABA17}"/>
              </a:ext>
            </a:extLst>
          </p:cNvPr>
          <p:cNvSpPr>
            <a:spLocks/>
          </p:cNvSpPr>
          <p:nvPr/>
        </p:nvSpPr>
        <p:spPr bwMode="auto">
          <a:xfrm>
            <a:off x="5672138" y="5308601"/>
            <a:ext cx="17462" cy="66675"/>
          </a:xfrm>
          <a:custGeom>
            <a:avLst/>
            <a:gdLst>
              <a:gd name="T0" fmla="*/ 0 w 11"/>
              <a:gd name="T1" fmla="*/ 42 h 42"/>
              <a:gd name="T2" fmla="*/ 10 w 11"/>
              <a:gd name="T3" fmla="*/ 42 h 42"/>
              <a:gd name="T4" fmla="*/ 11 w 11"/>
              <a:gd name="T5" fmla="*/ 0 h 42"/>
              <a:gd name="T6" fmla="*/ 1 w 11"/>
              <a:gd name="T7" fmla="*/ 0 h 42"/>
              <a:gd name="T8" fmla="*/ 0 w 11"/>
              <a:gd name="T9" fmla="*/ 42 h 42"/>
            </a:gdLst>
            <a:ahLst/>
            <a:cxnLst>
              <a:cxn ang="0">
                <a:pos x="T0" y="T1"/>
              </a:cxn>
              <a:cxn ang="0">
                <a:pos x="T2" y="T3"/>
              </a:cxn>
              <a:cxn ang="0">
                <a:pos x="T4" y="T5"/>
              </a:cxn>
              <a:cxn ang="0">
                <a:pos x="T6" y="T7"/>
              </a:cxn>
              <a:cxn ang="0">
                <a:pos x="T8" y="T9"/>
              </a:cxn>
            </a:cxnLst>
            <a:rect l="0" t="0" r="r" b="b"/>
            <a:pathLst>
              <a:path w="11" h="42">
                <a:moveTo>
                  <a:pt x="0" y="42"/>
                </a:moveTo>
                <a:lnTo>
                  <a:pt x="10" y="42"/>
                </a:lnTo>
                <a:lnTo>
                  <a:pt x="11" y="0"/>
                </a:lnTo>
                <a:lnTo>
                  <a:pt x="1" y="0"/>
                </a:lnTo>
                <a:lnTo>
                  <a:pt x="0" y="42"/>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25" name="Freeform 81">
            <a:extLst>
              <a:ext uri="{FF2B5EF4-FFF2-40B4-BE49-F238E27FC236}">
                <a16:creationId xmlns:a16="http://schemas.microsoft.com/office/drawing/2014/main" id="{CAA5087B-99C4-760B-2DD8-08F59C7E58A8}"/>
              </a:ext>
            </a:extLst>
          </p:cNvPr>
          <p:cNvSpPr>
            <a:spLocks/>
          </p:cNvSpPr>
          <p:nvPr/>
        </p:nvSpPr>
        <p:spPr bwMode="auto">
          <a:xfrm>
            <a:off x="5672138" y="1544639"/>
            <a:ext cx="17462" cy="66675"/>
          </a:xfrm>
          <a:custGeom>
            <a:avLst/>
            <a:gdLst>
              <a:gd name="T0" fmla="*/ 10 w 11"/>
              <a:gd name="T1" fmla="*/ 0 h 42"/>
              <a:gd name="T2" fmla="*/ 0 w 11"/>
              <a:gd name="T3" fmla="*/ 0 h 42"/>
              <a:gd name="T4" fmla="*/ 1 w 11"/>
              <a:gd name="T5" fmla="*/ 42 h 42"/>
              <a:gd name="T6" fmla="*/ 11 w 11"/>
              <a:gd name="T7" fmla="*/ 42 h 42"/>
              <a:gd name="T8" fmla="*/ 10 w 11"/>
              <a:gd name="T9" fmla="*/ 0 h 42"/>
            </a:gdLst>
            <a:ahLst/>
            <a:cxnLst>
              <a:cxn ang="0">
                <a:pos x="T0" y="T1"/>
              </a:cxn>
              <a:cxn ang="0">
                <a:pos x="T2" y="T3"/>
              </a:cxn>
              <a:cxn ang="0">
                <a:pos x="T4" y="T5"/>
              </a:cxn>
              <a:cxn ang="0">
                <a:pos x="T6" y="T7"/>
              </a:cxn>
              <a:cxn ang="0">
                <a:pos x="T8" y="T9"/>
              </a:cxn>
            </a:cxnLst>
            <a:rect l="0" t="0" r="r" b="b"/>
            <a:pathLst>
              <a:path w="11" h="42">
                <a:moveTo>
                  <a:pt x="10" y="0"/>
                </a:moveTo>
                <a:lnTo>
                  <a:pt x="0" y="0"/>
                </a:lnTo>
                <a:lnTo>
                  <a:pt x="1" y="42"/>
                </a:lnTo>
                <a:lnTo>
                  <a:pt x="11" y="42"/>
                </a:lnTo>
                <a:lnTo>
                  <a:pt x="1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26" name="Freeform 82">
            <a:extLst>
              <a:ext uri="{FF2B5EF4-FFF2-40B4-BE49-F238E27FC236}">
                <a16:creationId xmlns:a16="http://schemas.microsoft.com/office/drawing/2014/main" id="{62840CD7-F937-BF60-98BD-7AAA9C66A6BE}"/>
              </a:ext>
            </a:extLst>
          </p:cNvPr>
          <p:cNvSpPr>
            <a:spLocks/>
          </p:cNvSpPr>
          <p:nvPr/>
        </p:nvSpPr>
        <p:spPr bwMode="auto">
          <a:xfrm>
            <a:off x="6343651" y="5308601"/>
            <a:ext cx="17463" cy="66675"/>
          </a:xfrm>
          <a:custGeom>
            <a:avLst/>
            <a:gdLst>
              <a:gd name="T0" fmla="*/ 0 w 11"/>
              <a:gd name="T1" fmla="*/ 42 h 42"/>
              <a:gd name="T2" fmla="*/ 10 w 11"/>
              <a:gd name="T3" fmla="*/ 42 h 42"/>
              <a:gd name="T4" fmla="*/ 11 w 11"/>
              <a:gd name="T5" fmla="*/ 0 h 42"/>
              <a:gd name="T6" fmla="*/ 2 w 11"/>
              <a:gd name="T7" fmla="*/ 0 h 42"/>
              <a:gd name="T8" fmla="*/ 0 w 11"/>
              <a:gd name="T9" fmla="*/ 42 h 42"/>
            </a:gdLst>
            <a:ahLst/>
            <a:cxnLst>
              <a:cxn ang="0">
                <a:pos x="T0" y="T1"/>
              </a:cxn>
              <a:cxn ang="0">
                <a:pos x="T2" y="T3"/>
              </a:cxn>
              <a:cxn ang="0">
                <a:pos x="T4" y="T5"/>
              </a:cxn>
              <a:cxn ang="0">
                <a:pos x="T6" y="T7"/>
              </a:cxn>
              <a:cxn ang="0">
                <a:pos x="T8" y="T9"/>
              </a:cxn>
            </a:cxnLst>
            <a:rect l="0" t="0" r="r" b="b"/>
            <a:pathLst>
              <a:path w="11" h="42">
                <a:moveTo>
                  <a:pt x="0" y="42"/>
                </a:moveTo>
                <a:lnTo>
                  <a:pt x="10" y="42"/>
                </a:lnTo>
                <a:lnTo>
                  <a:pt x="11" y="0"/>
                </a:lnTo>
                <a:lnTo>
                  <a:pt x="2" y="0"/>
                </a:lnTo>
                <a:lnTo>
                  <a:pt x="0" y="42"/>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27" name="Freeform 83">
            <a:extLst>
              <a:ext uri="{FF2B5EF4-FFF2-40B4-BE49-F238E27FC236}">
                <a16:creationId xmlns:a16="http://schemas.microsoft.com/office/drawing/2014/main" id="{F7F3A4ED-B9D7-56BE-D09B-537BAEDAAE51}"/>
              </a:ext>
            </a:extLst>
          </p:cNvPr>
          <p:cNvSpPr>
            <a:spLocks/>
          </p:cNvSpPr>
          <p:nvPr/>
        </p:nvSpPr>
        <p:spPr bwMode="auto">
          <a:xfrm>
            <a:off x="6343651" y="1544639"/>
            <a:ext cx="17463" cy="66675"/>
          </a:xfrm>
          <a:custGeom>
            <a:avLst/>
            <a:gdLst>
              <a:gd name="T0" fmla="*/ 10 w 11"/>
              <a:gd name="T1" fmla="*/ 0 h 42"/>
              <a:gd name="T2" fmla="*/ 0 w 11"/>
              <a:gd name="T3" fmla="*/ 0 h 42"/>
              <a:gd name="T4" fmla="*/ 2 w 11"/>
              <a:gd name="T5" fmla="*/ 42 h 42"/>
              <a:gd name="T6" fmla="*/ 11 w 11"/>
              <a:gd name="T7" fmla="*/ 42 h 42"/>
              <a:gd name="T8" fmla="*/ 10 w 11"/>
              <a:gd name="T9" fmla="*/ 0 h 42"/>
            </a:gdLst>
            <a:ahLst/>
            <a:cxnLst>
              <a:cxn ang="0">
                <a:pos x="T0" y="T1"/>
              </a:cxn>
              <a:cxn ang="0">
                <a:pos x="T2" y="T3"/>
              </a:cxn>
              <a:cxn ang="0">
                <a:pos x="T4" y="T5"/>
              </a:cxn>
              <a:cxn ang="0">
                <a:pos x="T6" y="T7"/>
              </a:cxn>
              <a:cxn ang="0">
                <a:pos x="T8" y="T9"/>
              </a:cxn>
            </a:cxnLst>
            <a:rect l="0" t="0" r="r" b="b"/>
            <a:pathLst>
              <a:path w="11" h="42">
                <a:moveTo>
                  <a:pt x="10" y="0"/>
                </a:moveTo>
                <a:lnTo>
                  <a:pt x="0" y="0"/>
                </a:lnTo>
                <a:lnTo>
                  <a:pt x="2" y="42"/>
                </a:lnTo>
                <a:lnTo>
                  <a:pt x="11" y="42"/>
                </a:lnTo>
                <a:lnTo>
                  <a:pt x="1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28" name="Freeform 84">
            <a:extLst>
              <a:ext uri="{FF2B5EF4-FFF2-40B4-BE49-F238E27FC236}">
                <a16:creationId xmlns:a16="http://schemas.microsoft.com/office/drawing/2014/main" id="{244A1F70-38BB-6575-636C-07A9A5217A51}"/>
              </a:ext>
            </a:extLst>
          </p:cNvPr>
          <p:cNvSpPr>
            <a:spLocks/>
          </p:cNvSpPr>
          <p:nvPr/>
        </p:nvSpPr>
        <p:spPr bwMode="auto">
          <a:xfrm>
            <a:off x="7005638" y="5308601"/>
            <a:ext cx="17462" cy="66675"/>
          </a:xfrm>
          <a:custGeom>
            <a:avLst/>
            <a:gdLst>
              <a:gd name="T0" fmla="*/ 0 w 11"/>
              <a:gd name="T1" fmla="*/ 42 h 42"/>
              <a:gd name="T2" fmla="*/ 10 w 11"/>
              <a:gd name="T3" fmla="*/ 42 h 42"/>
              <a:gd name="T4" fmla="*/ 11 w 11"/>
              <a:gd name="T5" fmla="*/ 0 h 42"/>
              <a:gd name="T6" fmla="*/ 1 w 11"/>
              <a:gd name="T7" fmla="*/ 0 h 42"/>
              <a:gd name="T8" fmla="*/ 0 w 11"/>
              <a:gd name="T9" fmla="*/ 42 h 42"/>
            </a:gdLst>
            <a:ahLst/>
            <a:cxnLst>
              <a:cxn ang="0">
                <a:pos x="T0" y="T1"/>
              </a:cxn>
              <a:cxn ang="0">
                <a:pos x="T2" y="T3"/>
              </a:cxn>
              <a:cxn ang="0">
                <a:pos x="T4" y="T5"/>
              </a:cxn>
              <a:cxn ang="0">
                <a:pos x="T6" y="T7"/>
              </a:cxn>
              <a:cxn ang="0">
                <a:pos x="T8" y="T9"/>
              </a:cxn>
            </a:cxnLst>
            <a:rect l="0" t="0" r="r" b="b"/>
            <a:pathLst>
              <a:path w="11" h="42">
                <a:moveTo>
                  <a:pt x="0" y="42"/>
                </a:moveTo>
                <a:lnTo>
                  <a:pt x="10" y="42"/>
                </a:lnTo>
                <a:lnTo>
                  <a:pt x="11" y="0"/>
                </a:lnTo>
                <a:lnTo>
                  <a:pt x="1" y="0"/>
                </a:lnTo>
                <a:lnTo>
                  <a:pt x="0" y="42"/>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29" name="Freeform 85">
            <a:extLst>
              <a:ext uri="{FF2B5EF4-FFF2-40B4-BE49-F238E27FC236}">
                <a16:creationId xmlns:a16="http://schemas.microsoft.com/office/drawing/2014/main" id="{868C7DB1-63A9-7544-CFF5-B164456DE016}"/>
              </a:ext>
            </a:extLst>
          </p:cNvPr>
          <p:cNvSpPr>
            <a:spLocks/>
          </p:cNvSpPr>
          <p:nvPr/>
        </p:nvSpPr>
        <p:spPr bwMode="auto">
          <a:xfrm>
            <a:off x="7005638" y="1544639"/>
            <a:ext cx="17462" cy="66675"/>
          </a:xfrm>
          <a:custGeom>
            <a:avLst/>
            <a:gdLst>
              <a:gd name="T0" fmla="*/ 10 w 11"/>
              <a:gd name="T1" fmla="*/ 0 h 42"/>
              <a:gd name="T2" fmla="*/ 0 w 11"/>
              <a:gd name="T3" fmla="*/ 0 h 42"/>
              <a:gd name="T4" fmla="*/ 1 w 11"/>
              <a:gd name="T5" fmla="*/ 42 h 42"/>
              <a:gd name="T6" fmla="*/ 11 w 11"/>
              <a:gd name="T7" fmla="*/ 42 h 42"/>
              <a:gd name="T8" fmla="*/ 10 w 11"/>
              <a:gd name="T9" fmla="*/ 0 h 42"/>
            </a:gdLst>
            <a:ahLst/>
            <a:cxnLst>
              <a:cxn ang="0">
                <a:pos x="T0" y="T1"/>
              </a:cxn>
              <a:cxn ang="0">
                <a:pos x="T2" y="T3"/>
              </a:cxn>
              <a:cxn ang="0">
                <a:pos x="T4" y="T5"/>
              </a:cxn>
              <a:cxn ang="0">
                <a:pos x="T6" y="T7"/>
              </a:cxn>
              <a:cxn ang="0">
                <a:pos x="T8" y="T9"/>
              </a:cxn>
            </a:cxnLst>
            <a:rect l="0" t="0" r="r" b="b"/>
            <a:pathLst>
              <a:path w="11" h="42">
                <a:moveTo>
                  <a:pt x="10" y="0"/>
                </a:moveTo>
                <a:lnTo>
                  <a:pt x="0" y="0"/>
                </a:lnTo>
                <a:lnTo>
                  <a:pt x="1" y="42"/>
                </a:lnTo>
                <a:lnTo>
                  <a:pt x="11" y="42"/>
                </a:lnTo>
                <a:lnTo>
                  <a:pt x="1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30" name="Freeform 86">
            <a:extLst>
              <a:ext uri="{FF2B5EF4-FFF2-40B4-BE49-F238E27FC236}">
                <a16:creationId xmlns:a16="http://schemas.microsoft.com/office/drawing/2014/main" id="{DC852660-9674-87D4-E18D-EF72C9605564}"/>
              </a:ext>
            </a:extLst>
          </p:cNvPr>
          <p:cNvSpPr>
            <a:spLocks/>
          </p:cNvSpPr>
          <p:nvPr/>
        </p:nvSpPr>
        <p:spPr bwMode="auto">
          <a:xfrm>
            <a:off x="7667626" y="5308601"/>
            <a:ext cx="17463" cy="66675"/>
          </a:xfrm>
          <a:custGeom>
            <a:avLst/>
            <a:gdLst>
              <a:gd name="T0" fmla="*/ 0 w 11"/>
              <a:gd name="T1" fmla="*/ 42 h 42"/>
              <a:gd name="T2" fmla="*/ 10 w 11"/>
              <a:gd name="T3" fmla="*/ 42 h 42"/>
              <a:gd name="T4" fmla="*/ 11 w 11"/>
              <a:gd name="T5" fmla="*/ 0 h 42"/>
              <a:gd name="T6" fmla="*/ 2 w 11"/>
              <a:gd name="T7" fmla="*/ 0 h 42"/>
              <a:gd name="T8" fmla="*/ 0 w 11"/>
              <a:gd name="T9" fmla="*/ 42 h 42"/>
            </a:gdLst>
            <a:ahLst/>
            <a:cxnLst>
              <a:cxn ang="0">
                <a:pos x="T0" y="T1"/>
              </a:cxn>
              <a:cxn ang="0">
                <a:pos x="T2" y="T3"/>
              </a:cxn>
              <a:cxn ang="0">
                <a:pos x="T4" y="T5"/>
              </a:cxn>
              <a:cxn ang="0">
                <a:pos x="T6" y="T7"/>
              </a:cxn>
              <a:cxn ang="0">
                <a:pos x="T8" y="T9"/>
              </a:cxn>
            </a:cxnLst>
            <a:rect l="0" t="0" r="r" b="b"/>
            <a:pathLst>
              <a:path w="11" h="42">
                <a:moveTo>
                  <a:pt x="0" y="42"/>
                </a:moveTo>
                <a:lnTo>
                  <a:pt x="10" y="42"/>
                </a:lnTo>
                <a:lnTo>
                  <a:pt x="11" y="0"/>
                </a:lnTo>
                <a:lnTo>
                  <a:pt x="2" y="0"/>
                </a:lnTo>
                <a:lnTo>
                  <a:pt x="0" y="42"/>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31" name="Freeform 87">
            <a:extLst>
              <a:ext uri="{FF2B5EF4-FFF2-40B4-BE49-F238E27FC236}">
                <a16:creationId xmlns:a16="http://schemas.microsoft.com/office/drawing/2014/main" id="{B90E4726-3F4C-5454-6C98-FC5E239C03F2}"/>
              </a:ext>
            </a:extLst>
          </p:cNvPr>
          <p:cNvSpPr>
            <a:spLocks/>
          </p:cNvSpPr>
          <p:nvPr/>
        </p:nvSpPr>
        <p:spPr bwMode="auto">
          <a:xfrm>
            <a:off x="7667626" y="1544639"/>
            <a:ext cx="17463" cy="66675"/>
          </a:xfrm>
          <a:custGeom>
            <a:avLst/>
            <a:gdLst>
              <a:gd name="T0" fmla="*/ 10 w 11"/>
              <a:gd name="T1" fmla="*/ 0 h 42"/>
              <a:gd name="T2" fmla="*/ 0 w 11"/>
              <a:gd name="T3" fmla="*/ 0 h 42"/>
              <a:gd name="T4" fmla="*/ 2 w 11"/>
              <a:gd name="T5" fmla="*/ 42 h 42"/>
              <a:gd name="T6" fmla="*/ 11 w 11"/>
              <a:gd name="T7" fmla="*/ 42 h 42"/>
              <a:gd name="T8" fmla="*/ 10 w 11"/>
              <a:gd name="T9" fmla="*/ 0 h 42"/>
            </a:gdLst>
            <a:ahLst/>
            <a:cxnLst>
              <a:cxn ang="0">
                <a:pos x="T0" y="T1"/>
              </a:cxn>
              <a:cxn ang="0">
                <a:pos x="T2" y="T3"/>
              </a:cxn>
              <a:cxn ang="0">
                <a:pos x="T4" y="T5"/>
              </a:cxn>
              <a:cxn ang="0">
                <a:pos x="T6" y="T7"/>
              </a:cxn>
              <a:cxn ang="0">
                <a:pos x="T8" y="T9"/>
              </a:cxn>
            </a:cxnLst>
            <a:rect l="0" t="0" r="r" b="b"/>
            <a:pathLst>
              <a:path w="11" h="42">
                <a:moveTo>
                  <a:pt x="10" y="0"/>
                </a:moveTo>
                <a:lnTo>
                  <a:pt x="0" y="0"/>
                </a:lnTo>
                <a:lnTo>
                  <a:pt x="2" y="42"/>
                </a:lnTo>
                <a:lnTo>
                  <a:pt x="11" y="42"/>
                </a:lnTo>
                <a:lnTo>
                  <a:pt x="1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32" name="Freeform 88">
            <a:extLst>
              <a:ext uri="{FF2B5EF4-FFF2-40B4-BE49-F238E27FC236}">
                <a16:creationId xmlns:a16="http://schemas.microsoft.com/office/drawing/2014/main" id="{B150803C-FE8E-36E6-BDF0-206DE6979B54}"/>
              </a:ext>
            </a:extLst>
          </p:cNvPr>
          <p:cNvSpPr>
            <a:spLocks/>
          </p:cNvSpPr>
          <p:nvPr/>
        </p:nvSpPr>
        <p:spPr bwMode="auto">
          <a:xfrm>
            <a:off x="8329613" y="5308601"/>
            <a:ext cx="17462" cy="66675"/>
          </a:xfrm>
          <a:custGeom>
            <a:avLst/>
            <a:gdLst>
              <a:gd name="T0" fmla="*/ 0 w 11"/>
              <a:gd name="T1" fmla="*/ 42 h 42"/>
              <a:gd name="T2" fmla="*/ 10 w 11"/>
              <a:gd name="T3" fmla="*/ 42 h 42"/>
              <a:gd name="T4" fmla="*/ 11 w 11"/>
              <a:gd name="T5" fmla="*/ 0 h 42"/>
              <a:gd name="T6" fmla="*/ 1 w 11"/>
              <a:gd name="T7" fmla="*/ 0 h 42"/>
              <a:gd name="T8" fmla="*/ 0 w 11"/>
              <a:gd name="T9" fmla="*/ 42 h 42"/>
            </a:gdLst>
            <a:ahLst/>
            <a:cxnLst>
              <a:cxn ang="0">
                <a:pos x="T0" y="T1"/>
              </a:cxn>
              <a:cxn ang="0">
                <a:pos x="T2" y="T3"/>
              </a:cxn>
              <a:cxn ang="0">
                <a:pos x="T4" y="T5"/>
              </a:cxn>
              <a:cxn ang="0">
                <a:pos x="T6" y="T7"/>
              </a:cxn>
              <a:cxn ang="0">
                <a:pos x="T8" y="T9"/>
              </a:cxn>
            </a:cxnLst>
            <a:rect l="0" t="0" r="r" b="b"/>
            <a:pathLst>
              <a:path w="11" h="42">
                <a:moveTo>
                  <a:pt x="0" y="42"/>
                </a:moveTo>
                <a:lnTo>
                  <a:pt x="10" y="42"/>
                </a:lnTo>
                <a:lnTo>
                  <a:pt x="11" y="0"/>
                </a:lnTo>
                <a:lnTo>
                  <a:pt x="1" y="0"/>
                </a:lnTo>
                <a:lnTo>
                  <a:pt x="0" y="42"/>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33" name="Freeform 89">
            <a:extLst>
              <a:ext uri="{FF2B5EF4-FFF2-40B4-BE49-F238E27FC236}">
                <a16:creationId xmlns:a16="http://schemas.microsoft.com/office/drawing/2014/main" id="{D5B4A8DD-8773-430D-615C-FE1CBDBDBC73}"/>
              </a:ext>
            </a:extLst>
          </p:cNvPr>
          <p:cNvSpPr>
            <a:spLocks/>
          </p:cNvSpPr>
          <p:nvPr/>
        </p:nvSpPr>
        <p:spPr bwMode="auto">
          <a:xfrm>
            <a:off x="8329613" y="1544639"/>
            <a:ext cx="17462" cy="66675"/>
          </a:xfrm>
          <a:custGeom>
            <a:avLst/>
            <a:gdLst>
              <a:gd name="T0" fmla="*/ 10 w 11"/>
              <a:gd name="T1" fmla="*/ 0 h 42"/>
              <a:gd name="T2" fmla="*/ 0 w 11"/>
              <a:gd name="T3" fmla="*/ 0 h 42"/>
              <a:gd name="T4" fmla="*/ 1 w 11"/>
              <a:gd name="T5" fmla="*/ 42 h 42"/>
              <a:gd name="T6" fmla="*/ 11 w 11"/>
              <a:gd name="T7" fmla="*/ 42 h 42"/>
              <a:gd name="T8" fmla="*/ 10 w 11"/>
              <a:gd name="T9" fmla="*/ 0 h 42"/>
            </a:gdLst>
            <a:ahLst/>
            <a:cxnLst>
              <a:cxn ang="0">
                <a:pos x="T0" y="T1"/>
              </a:cxn>
              <a:cxn ang="0">
                <a:pos x="T2" y="T3"/>
              </a:cxn>
              <a:cxn ang="0">
                <a:pos x="T4" y="T5"/>
              </a:cxn>
              <a:cxn ang="0">
                <a:pos x="T6" y="T7"/>
              </a:cxn>
              <a:cxn ang="0">
                <a:pos x="T8" y="T9"/>
              </a:cxn>
            </a:cxnLst>
            <a:rect l="0" t="0" r="r" b="b"/>
            <a:pathLst>
              <a:path w="11" h="42">
                <a:moveTo>
                  <a:pt x="10" y="0"/>
                </a:moveTo>
                <a:lnTo>
                  <a:pt x="0" y="0"/>
                </a:lnTo>
                <a:lnTo>
                  <a:pt x="1" y="42"/>
                </a:lnTo>
                <a:lnTo>
                  <a:pt x="11" y="42"/>
                </a:lnTo>
                <a:lnTo>
                  <a:pt x="1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34" name="Freeform 90">
            <a:extLst>
              <a:ext uri="{FF2B5EF4-FFF2-40B4-BE49-F238E27FC236}">
                <a16:creationId xmlns:a16="http://schemas.microsoft.com/office/drawing/2014/main" id="{98972C85-7FA4-19D7-2715-3B43D981181F}"/>
              </a:ext>
            </a:extLst>
          </p:cNvPr>
          <p:cNvSpPr>
            <a:spLocks/>
          </p:cNvSpPr>
          <p:nvPr/>
        </p:nvSpPr>
        <p:spPr bwMode="auto">
          <a:xfrm>
            <a:off x="3694114" y="5353051"/>
            <a:ext cx="41275" cy="17463"/>
          </a:xfrm>
          <a:custGeom>
            <a:avLst/>
            <a:gdLst>
              <a:gd name="T0" fmla="*/ 0 w 26"/>
              <a:gd name="T1" fmla="*/ 0 h 11"/>
              <a:gd name="T2" fmla="*/ 0 w 26"/>
              <a:gd name="T3" fmla="*/ 9 h 11"/>
              <a:gd name="T4" fmla="*/ 26 w 26"/>
              <a:gd name="T5" fmla="*/ 11 h 11"/>
              <a:gd name="T6" fmla="*/ 26 w 26"/>
              <a:gd name="T7" fmla="*/ 1 h 11"/>
              <a:gd name="T8" fmla="*/ 0 w 26"/>
              <a:gd name="T9" fmla="*/ 0 h 11"/>
            </a:gdLst>
            <a:ahLst/>
            <a:cxnLst>
              <a:cxn ang="0">
                <a:pos x="T0" y="T1"/>
              </a:cxn>
              <a:cxn ang="0">
                <a:pos x="T2" y="T3"/>
              </a:cxn>
              <a:cxn ang="0">
                <a:pos x="T4" y="T5"/>
              </a:cxn>
              <a:cxn ang="0">
                <a:pos x="T6" y="T7"/>
              </a:cxn>
              <a:cxn ang="0">
                <a:pos x="T8" y="T9"/>
              </a:cxn>
            </a:cxnLst>
            <a:rect l="0" t="0" r="r" b="b"/>
            <a:pathLst>
              <a:path w="26" h="11">
                <a:moveTo>
                  <a:pt x="0" y="0"/>
                </a:moveTo>
                <a:lnTo>
                  <a:pt x="0" y="9"/>
                </a:lnTo>
                <a:lnTo>
                  <a:pt x="26" y="11"/>
                </a:lnTo>
                <a:lnTo>
                  <a:pt x="26"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35" name="Freeform 91">
            <a:extLst>
              <a:ext uri="{FF2B5EF4-FFF2-40B4-BE49-F238E27FC236}">
                <a16:creationId xmlns:a16="http://schemas.microsoft.com/office/drawing/2014/main" id="{A2C544CE-0990-C8E0-2DF8-29865BDAC13C}"/>
              </a:ext>
            </a:extLst>
          </p:cNvPr>
          <p:cNvSpPr>
            <a:spLocks/>
          </p:cNvSpPr>
          <p:nvPr/>
        </p:nvSpPr>
        <p:spPr bwMode="auto">
          <a:xfrm>
            <a:off x="8312150" y="5353051"/>
            <a:ext cx="39688" cy="17463"/>
          </a:xfrm>
          <a:custGeom>
            <a:avLst/>
            <a:gdLst>
              <a:gd name="T0" fmla="*/ 25 w 25"/>
              <a:gd name="T1" fmla="*/ 9 h 11"/>
              <a:gd name="T2" fmla="*/ 25 w 25"/>
              <a:gd name="T3" fmla="*/ 0 h 11"/>
              <a:gd name="T4" fmla="*/ 0 w 25"/>
              <a:gd name="T5" fmla="*/ 1 h 11"/>
              <a:gd name="T6" fmla="*/ 0 w 25"/>
              <a:gd name="T7" fmla="*/ 11 h 11"/>
              <a:gd name="T8" fmla="*/ 25 w 25"/>
              <a:gd name="T9" fmla="*/ 9 h 11"/>
            </a:gdLst>
            <a:ahLst/>
            <a:cxnLst>
              <a:cxn ang="0">
                <a:pos x="T0" y="T1"/>
              </a:cxn>
              <a:cxn ang="0">
                <a:pos x="T2" y="T3"/>
              </a:cxn>
              <a:cxn ang="0">
                <a:pos x="T4" y="T5"/>
              </a:cxn>
              <a:cxn ang="0">
                <a:pos x="T6" y="T7"/>
              </a:cxn>
              <a:cxn ang="0">
                <a:pos x="T8" y="T9"/>
              </a:cxn>
            </a:cxnLst>
            <a:rect l="0" t="0" r="r" b="b"/>
            <a:pathLst>
              <a:path w="25" h="11">
                <a:moveTo>
                  <a:pt x="25" y="9"/>
                </a:moveTo>
                <a:lnTo>
                  <a:pt x="25" y="0"/>
                </a:lnTo>
                <a:lnTo>
                  <a:pt x="0" y="1"/>
                </a:lnTo>
                <a:lnTo>
                  <a:pt x="0" y="11"/>
                </a:lnTo>
                <a:lnTo>
                  <a:pt x="25" y="9"/>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36" name="Freeform 92">
            <a:extLst>
              <a:ext uri="{FF2B5EF4-FFF2-40B4-BE49-F238E27FC236}">
                <a16:creationId xmlns:a16="http://schemas.microsoft.com/office/drawing/2014/main" id="{5F799C0B-3D29-3698-93AA-062754E07476}"/>
              </a:ext>
            </a:extLst>
          </p:cNvPr>
          <p:cNvSpPr>
            <a:spLocks/>
          </p:cNvSpPr>
          <p:nvPr/>
        </p:nvSpPr>
        <p:spPr bwMode="auto">
          <a:xfrm>
            <a:off x="3694114" y="5353051"/>
            <a:ext cx="4657725" cy="17463"/>
          </a:xfrm>
          <a:custGeom>
            <a:avLst/>
            <a:gdLst>
              <a:gd name="T0" fmla="*/ 0 w 2934"/>
              <a:gd name="T1" fmla="*/ 0 h 11"/>
              <a:gd name="T2" fmla="*/ 0 w 2934"/>
              <a:gd name="T3" fmla="*/ 9 h 11"/>
              <a:gd name="T4" fmla="*/ 2934 w 2934"/>
              <a:gd name="T5" fmla="*/ 11 h 11"/>
              <a:gd name="T6" fmla="*/ 2934 w 2934"/>
              <a:gd name="T7" fmla="*/ 1 h 11"/>
              <a:gd name="T8" fmla="*/ 0 w 2934"/>
              <a:gd name="T9" fmla="*/ 0 h 11"/>
            </a:gdLst>
            <a:ahLst/>
            <a:cxnLst>
              <a:cxn ang="0">
                <a:pos x="T0" y="T1"/>
              </a:cxn>
              <a:cxn ang="0">
                <a:pos x="T2" y="T3"/>
              </a:cxn>
              <a:cxn ang="0">
                <a:pos x="T4" y="T5"/>
              </a:cxn>
              <a:cxn ang="0">
                <a:pos x="T6" y="T7"/>
              </a:cxn>
              <a:cxn ang="0">
                <a:pos x="T8" y="T9"/>
              </a:cxn>
            </a:cxnLst>
            <a:rect l="0" t="0" r="r" b="b"/>
            <a:pathLst>
              <a:path w="2934" h="11">
                <a:moveTo>
                  <a:pt x="0" y="0"/>
                </a:moveTo>
                <a:lnTo>
                  <a:pt x="0" y="9"/>
                </a:lnTo>
                <a:lnTo>
                  <a:pt x="2934" y="11"/>
                </a:lnTo>
                <a:lnTo>
                  <a:pt x="2934"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37" name="Freeform 93">
            <a:extLst>
              <a:ext uri="{FF2B5EF4-FFF2-40B4-BE49-F238E27FC236}">
                <a16:creationId xmlns:a16="http://schemas.microsoft.com/office/drawing/2014/main" id="{4BADFC97-2E1E-7691-3AAE-377DE97A1343}"/>
              </a:ext>
            </a:extLst>
          </p:cNvPr>
          <p:cNvSpPr>
            <a:spLocks/>
          </p:cNvSpPr>
          <p:nvPr/>
        </p:nvSpPr>
        <p:spPr bwMode="auto">
          <a:xfrm>
            <a:off x="3694114" y="5353051"/>
            <a:ext cx="65087" cy="17463"/>
          </a:xfrm>
          <a:custGeom>
            <a:avLst/>
            <a:gdLst>
              <a:gd name="T0" fmla="*/ 0 w 41"/>
              <a:gd name="T1" fmla="*/ 0 h 11"/>
              <a:gd name="T2" fmla="*/ 0 w 41"/>
              <a:gd name="T3" fmla="*/ 9 h 11"/>
              <a:gd name="T4" fmla="*/ 41 w 41"/>
              <a:gd name="T5" fmla="*/ 11 h 11"/>
              <a:gd name="T6" fmla="*/ 41 w 41"/>
              <a:gd name="T7" fmla="*/ 1 h 11"/>
              <a:gd name="T8" fmla="*/ 0 w 41"/>
              <a:gd name="T9" fmla="*/ 0 h 11"/>
            </a:gdLst>
            <a:ahLst/>
            <a:cxnLst>
              <a:cxn ang="0">
                <a:pos x="T0" y="T1"/>
              </a:cxn>
              <a:cxn ang="0">
                <a:pos x="T2" y="T3"/>
              </a:cxn>
              <a:cxn ang="0">
                <a:pos x="T4" y="T5"/>
              </a:cxn>
              <a:cxn ang="0">
                <a:pos x="T6" y="T7"/>
              </a:cxn>
              <a:cxn ang="0">
                <a:pos x="T8" y="T9"/>
              </a:cxn>
            </a:cxnLst>
            <a:rect l="0" t="0" r="r" b="b"/>
            <a:pathLst>
              <a:path w="41" h="11">
                <a:moveTo>
                  <a:pt x="0" y="0"/>
                </a:moveTo>
                <a:lnTo>
                  <a:pt x="0" y="9"/>
                </a:lnTo>
                <a:lnTo>
                  <a:pt x="41" y="11"/>
                </a:lnTo>
                <a:lnTo>
                  <a:pt x="41"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38" name="Freeform 94">
            <a:extLst>
              <a:ext uri="{FF2B5EF4-FFF2-40B4-BE49-F238E27FC236}">
                <a16:creationId xmlns:a16="http://schemas.microsoft.com/office/drawing/2014/main" id="{4570203F-6A82-FCFE-DA09-A7891875565B}"/>
              </a:ext>
            </a:extLst>
          </p:cNvPr>
          <p:cNvSpPr>
            <a:spLocks/>
          </p:cNvSpPr>
          <p:nvPr/>
        </p:nvSpPr>
        <p:spPr bwMode="auto">
          <a:xfrm>
            <a:off x="8288338" y="5353051"/>
            <a:ext cx="63500" cy="17463"/>
          </a:xfrm>
          <a:custGeom>
            <a:avLst/>
            <a:gdLst>
              <a:gd name="T0" fmla="*/ 40 w 40"/>
              <a:gd name="T1" fmla="*/ 9 h 11"/>
              <a:gd name="T2" fmla="*/ 40 w 40"/>
              <a:gd name="T3" fmla="*/ 0 h 11"/>
              <a:gd name="T4" fmla="*/ 0 w 40"/>
              <a:gd name="T5" fmla="*/ 1 h 11"/>
              <a:gd name="T6" fmla="*/ 0 w 40"/>
              <a:gd name="T7" fmla="*/ 11 h 11"/>
              <a:gd name="T8" fmla="*/ 40 w 40"/>
              <a:gd name="T9" fmla="*/ 9 h 11"/>
            </a:gdLst>
            <a:ahLst/>
            <a:cxnLst>
              <a:cxn ang="0">
                <a:pos x="T0" y="T1"/>
              </a:cxn>
              <a:cxn ang="0">
                <a:pos x="T2" y="T3"/>
              </a:cxn>
              <a:cxn ang="0">
                <a:pos x="T4" y="T5"/>
              </a:cxn>
              <a:cxn ang="0">
                <a:pos x="T6" y="T7"/>
              </a:cxn>
              <a:cxn ang="0">
                <a:pos x="T8" y="T9"/>
              </a:cxn>
            </a:cxnLst>
            <a:rect l="0" t="0" r="r" b="b"/>
            <a:pathLst>
              <a:path w="40" h="11">
                <a:moveTo>
                  <a:pt x="40" y="9"/>
                </a:moveTo>
                <a:lnTo>
                  <a:pt x="40" y="0"/>
                </a:lnTo>
                <a:lnTo>
                  <a:pt x="0" y="1"/>
                </a:lnTo>
                <a:lnTo>
                  <a:pt x="0" y="11"/>
                </a:lnTo>
                <a:lnTo>
                  <a:pt x="40" y="9"/>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39" name="Freeform 95">
            <a:extLst>
              <a:ext uri="{FF2B5EF4-FFF2-40B4-BE49-F238E27FC236}">
                <a16:creationId xmlns:a16="http://schemas.microsoft.com/office/drawing/2014/main" id="{53785339-DD34-6FD0-9D52-9279D2128093}"/>
              </a:ext>
            </a:extLst>
          </p:cNvPr>
          <p:cNvSpPr>
            <a:spLocks/>
          </p:cNvSpPr>
          <p:nvPr/>
        </p:nvSpPr>
        <p:spPr bwMode="auto">
          <a:xfrm>
            <a:off x="3694114" y="5164138"/>
            <a:ext cx="41275" cy="17462"/>
          </a:xfrm>
          <a:custGeom>
            <a:avLst/>
            <a:gdLst>
              <a:gd name="T0" fmla="*/ 0 w 26"/>
              <a:gd name="T1" fmla="*/ 0 h 11"/>
              <a:gd name="T2" fmla="*/ 0 w 26"/>
              <a:gd name="T3" fmla="*/ 10 h 11"/>
              <a:gd name="T4" fmla="*/ 26 w 26"/>
              <a:gd name="T5" fmla="*/ 11 h 11"/>
              <a:gd name="T6" fmla="*/ 26 w 26"/>
              <a:gd name="T7" fmla="*/ 1 h 11"/>
              <a:gd name="T8" fmla="*/ 0 w 26"/>
              <a:gd name="T9" fmla="*/ 0 h 11"/>
            </a:gdLst>
            <a:ahLst/>
            <a:cxnLst>
              <a:cxn ang="0">
                <a:pos x="T0" y="T1"/>
              </a:cxn>
              <a:cxn ang="0">
                <a:pos x="T2" y="T3"/>
              </a:cxn>
              <a:cxn ang="0">
                <a:pos x="T4" y="T5"/>
              </a:cxn>
              <a:cxn ang="0">
                <a:pos x="T6" y="T7"/>
              </a:cxn>
              <a:cxn ang="0">
                <a:pos x="T8" y="T9"/>
              </a:cxn>
            </a:cxnLst>
            <a:rect l="0" t="0" r="r" b="b"/>
            <a:pathLst>
              <a:path w="26" h="11">
                <a:moveTo>
                  <a:pt x="0" y="0"/>
                </a:moveTo>
                <a:lnTo>
                  <a:pt x="0" y="10"/>
                </a:lnTo>
                <a:lnTo>
                  <a:pt x="26" y="11"/>
                </a:lnTo>
                <a:lnTo>
                  <a:pt x="26"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40" name="Freeform 96">
            <a:extLst>
              <a:ext uri="{FF2B5EF4-FFF2-40B4-BE49-F238E27FC236}">
                <a16:creationId xmlns:a16="http://schemas.microsoft.com/office/drawing/2014/main" id="{58B7A9DC-C552-5383-C760-8466D5226EBB}"/>
              </a:ext>
            </a:extLst>
          </p:cNvPr>
          <p:cNvSpPr>
            <a:spLocks/>
          </p:cNvSpPr>
          <p:nvPr/>
        </p:nvSpPr>
        <p:spPr bwMode="auto">
          <a:xfrm>
            <a:off x="8312150" y="5164138"/>
            <a:ext cx="39688" cy="17462"/>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42" name="Freeform 98">
            <a:extLst>
              <a:ext uri="{FF2B5EF4-FFF2-40B4-BE49-F238E27FC236}">
                <a16:creationId xmlns:a16="http://schemas.microsoft.com/office/drawing/2014/main" id="{451EADE5-09BB-7047-44AF-3F74E772749C}"/>
              </a:ext>
            </a:extLst>
          </p:cNvPr>
          <p:cNvSpPr>
            <a:spLocks/>
          </p:cNvSpPr>
          <p:nvPr/>
        </p:nvSpPr>
        <p:spPr bwMode="auto">
          <a:xfrm>
            <a:off x="3694114" y="5049838"/>
            <a:ext cx="41275" cy="17462"/>
          </a:xfrm>
          <a:custGeom>
            <a:avLst/>
            <a:gdLst>
              <a:gd name="T0" fmla="*/ 0 w 26"/>
              <a:gd name="T1" fmla="*/ 0 h 11"/>
              <a:gd name="T2" fmla="*/ 0 w 26"/>
              <a:gd name="T3" fmla="*/ 10 h 11"/>
              <a:gd name="T4" fmla="*/ 26 w 26"/>
              <a:gd name="T5" fmla="*/ 11 h 11"/>
              <a:gd name="T6" fmla="*/ 26 w 26"/>
              <a:gd name="T7" fmla="*/ 2 h 11"/>
              <a:gd name="T8" fmla="*/ 0 w 26"/>
              <a:gd name="T9" fmla="*/ 0 h 11"/>
            </a:gdLst>
            <a:ahLst/>
            <a:cxnLst>
              <a:cxn ang="0">
                <a:pos x="T0" y="T1"/>
              </a:cxn>
              <a:cxn ang="0">
                <a:pos x="T2" y="T3"/>
              </a:cxn>
              <a:cxn ang="0">
                <a:pos x="T4" y="T5"/>
              </a:cxn>
              <a:cxn ang="0">
                <a:pos x="T6" y="T7"/>
              </a:cxn>
              <a:cxn ang="0">
                <a:pos x="T8" y="T9"/>
              </a:cxn>
            </a:cxnLst>
            <a:rect l="0" t="0" r="r" b="b"/>
            <a:pathLst>
              <a:path w="26" h="11">
                <a:moveTo>
                  <a:pt x="0" y="0"/>
                </a:moveTo>
                <a:lnTo>
                  <a:pt x="0" y="10"/>
                </a:lnTo>
                <a:lnTo>
                  <a:pt x="26" y="11"/>
                </a:lnTo>
                <a:lnTo>
                  <a:pt x="26" y="2"/>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43" name="Freeform 99">
            <a:extLst>
              <a:ext uri="{FF2B5EF4-FFF2-40B4-BE49-F238E27FC236}">
                <a16:creationId xmlns:a16="http://schemas.microsoft.com/office/drawing/2014/main" id="{39D12454-C0CA-12F6-0825-FDC402D3448B}"/>
              </a:ext>
            </a:extLst>
          </p:cNvPr>
          <p:cNvSpPr>
            <a:spLocks/>
          </p:cNvSpPr>
          <p:nvPr/>
        </p:nvSpPr>
        <p:spPr bwMode="auto">
          <a:xfrm>
            <a:off x="8312150" y="5049838"/>
            <a:ext cx="39688" cy="17462"/>
          </a:xfrm>
          <a:custGeom>
            <a:avLst/>
            <a:gdLst>
              <a:gd name="T0" fmla="*/ 25 w 25"/>
              <a:gd name="T1" fmla="*/ 10 h 11"/>
              <a:gd name="T2" fmla="*/ 25 w 25"/>
              <a:gd name="T3" fmla="*/ 0 h 11"/>
              <a:gd name="T4" fmla="*/ 0 w 25"/>
              <a:gd name="T5" fmla="*/ 2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2"/>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45" name="Freeform 101">
            <a:extLst>
              <a:ext uri="{FF2B5EF4-FFF2-40B4-BE49-F238E27FC236}">
                <a16:creationId xmlns:a16="http://schemas.microsoft.com/office/drawing/2014/main" id="{EB0E339F-218F-6B18-199E-303572BA4405}"/>
              </a:ext>
            </a:extLst>
          </p:cNvPr>
          <p:cNvSpPr>
            <a:spLocks/>
          </p:cNvSpPr>
          <p:nvPr/>
        </p:nvSpPr>
        <p:spPr bwMode="auto">
          <a:xfrm>
            <a:off x="3694114" y="4960938"/>
            <a:ext cx="41275" cy="17462"/>
          </a:xfrm>
          <a:custGeom>
            <a:avLst/>
            <a:gdLst>
              <a:gd name="T0" fmla="*/ 0 w 26"/>
              <a:gd name="T1" fmla="*/ 0 h 11"/>
              <a:gd name="T2" fmla="*/ 0 w 26"/>
              <a:gd name="T3" fmla="*/ 10 h 11"/>
              <a:gd name="T4" fmla="*/ 26 w 26"/>
              <a:gd name="T5" fmla="*/ 11 h 11"/>
              <a:gd name="T6" fmla="*/ 26 w 26"/>
              <a:gd name="T7" fmla="*/ 2 h 11"/>
              <a:gd name="T8" fmla="*/ 0 w 26"/>
              <a:gd name="T9" fmla="*/ 0 h 11"/>
            </a:gdLst>
            <a:ahLst/>
            <a:cxnLst>
              <a:cxn ang="0">
                <a:pos x="T0" y="T1"/>
              </a:cxn>
              <a:cxn ang="0">
                <a:pos x="T2" y="T3"/>
              </a:cxn>
              <a:cxn ang="0">
                <a:pos x="T4" y="T5"/>
              </a:cxn>
              <a:cxn ang="0">
                <a:pos x="T6" y="T7"/>
              </a:cxn>
              <a:cxn ang="0">
                <a:pos x="T8" y="T9"/>
              </a:cxn>
            </a:cxnLst>
            <a:rect l="0" t="0" r="r" b="b"/>
            <a:pathLst>
              <a:path w="26" h="11">
                <a:moveTo>
                  <a:pt x="0" y="0"/>
                </a:moveTo>
                <a:lnTo>
                  <a:pt x="0" y="10"/>
                </a:lnTo>
                <a:lnTo>
                  <a:pt x="26" y="11"/>
                </a:lnTo>
                <a:lnTo>
                  <a:pt x="26" y="2"/>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46" name="Freeform 102">
            <a:extLst>
              <a:ext uri="{FF2B5EF4-FFF2-40B4-BE49-F238E27FC236}">
                <a16:creationId xmlns:a16="http://schemas.microsoft.com/office/drawing/2014/main" id="{49F5CD39-E991-45BF-153A-1AA89DE89D0B}"/>
              </a:ext>
            </a:extLst>
          </p:cNvPr>
          <p:cNvSpPr>
            <a:spLocks/>
          </p:cNvSpPr>
          <p:nvPr/>
        </p:nvSpPr>
        <p:spPr bwMode="auto">
          <a:xfrm>
            <a:off x="8312150" y="4960938"/>
            <a:ext cx="39688" cy="17462"/>
          </a:xfrm>
          <a:custGeom>
            <a:avLst/>
            <a:gdLst>
              <a:gd name="T0" fmla="*/ 25 w 25"/>
              <a:gd name="T1" fmla="*/ 10 h 11"/>
              <a:gd name="T2" fmla="*/ 25 w 25"/>
              <a:gd name="T3" fmla="*/ 0 h 11"/>
              <a:gd name="T4" fmla="*/ 0 w 25"/>
              <a:gd name="T5" fmla="*/ 2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2"/>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48" name="Freeform 104">
            <a:extLst>
              <a:ext uri="{FF2B5EF4-FFF2-40B4-BE49-F238E27FC236}">
                <a16:creationId xmlns:a16="http://schemas.microsoft.com/office/drawing/2014/main" id="{4AA9A1AF-0DFB-A448-34F1-5BAC7227543C}"/>
              </a:ext>
            </a:extLst>
          </p:cNvPr>
          <p:cNvSpPr>
            <a:spLocks/>
          </p:cNvSpPr>
          <p:nvPr/>
        </p:nvSpPr>
        <p:spPr bwMode="auto">
          <a:xfrm>
            <a:off x="3694114" y="4913313"/>
            <a:ext cx="41275" cy="17462"/>
          </a:xfrm>
          <a:custGeom>
            <a:avLst/>
            <a:gdLst>
              <a:gd name="T0" fmla="*/ 0 w 26"/>
              <a:gd name="T1" fmla="*/ 0 h 11"/>
              <a:gd name="T2" fmla="*/ 0 w 26"/>
              <a:gd name="T3" fmla="*/ 10 h 11"/>
              <a:gd name="T4" fmla="*/ 26 w 26"/>
              <a:gd name="T5" fmla="*/ 11 h 11"/>
              <a:gd name="T6" fmla="*/ 26 w 26"/>
              <a:gd name="T7" fmla="*/ 1 h 11"/>
              <a:gd name="T8" fmla="*/ 0 w 26"/>
              <a:gd name="T9" fmla="*/ 0 h 11"/>
            </a:gdLst>
            <a:ahLst/>
            <a:cxnLst>
              <a:cxn ang="0">
                <a:pos x="T0" y="T1"/>
              </a:cxn>
              <a:cxn ang="0">
                <a:pos x="T2" y="T3"/>
              </a:cxn>
              <a:cxn ang="0">
                <a:pos x="T4" y="T5"/>
              </a:cxn>
              <a:cxn ang="0">
                <a:pos x="T6" y="T7"/>
              </a:cxn>
              <a:cxn ang="0">
                <a:pos x="T8" y="T9"/>
              </a:cxn>
            </a:cxnLst>
            <a:rect l="0" t="0" r="r" b="b"/>
            <a:pathLst>
              <a:path w="26" h="11">
                <a:moveTo>
                  <a:pt x="0" y="0"/>
                </a:moveTo>
                <a:lnTo>
                  <a:pt x="0" y="10"/>
                </a:lnTo>
                <a:lnTo>
                  <a:pt x="26" y="11"/>
                </a:lnTo>
                <a:lnTo>
                  <a:pt x="26"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49" name="Freeform 105">
            <a:extLst>
              <a:ext uri="{FF2B5EF4-FFF2-40B4-BE49-F238E27FC236}">
                <a16:creationId xmlns:a16="http://schemas.microsoft.com/office/drawing/2014/main" id="{A6DF47BC-AE97-60B8-EA2E-8F82831859C7}"/>
              </a:ext>
            </a:extLst>
          </p:cNvPr>
          <p:cNvSpPr>
            <a:spLocks/>
          </p:cNvSpPr>
          <p:nvPr/>
        </p:nvSpPr>
        <p:spPr bwMode="auto">
          <a:xfrm>
            <a:off x="8312150" y="4913313"/>
            <a:ext cx="39688" cy="17462"/>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51" name="Freeform 107">
            <a:extLst>
              <a:ext uri="{FF2B5EF4-FFF2-40B4-BE49-F238E27FC236}">
                <a16:creationId xmlns:a16="http://schemas.microsoft.com/office/drawing/2014/main" id="{75C55691-452F-F07F-C9C6-DFB45DC01FB1}"/>
              </a:ext>
            </a:extLst>
          </p:cNvPr>
          <p:cNvSpPr>
            <a:spLocks/>
          </p:cNvSpPr>
          <p:nvPr/>
        </p:nvSpPr>
        <p:spPr bwMode="auto">
          <a:xfrm>
            <a:off x="3694114" y="4862513"/>
            <a:ext cx="41275" cy="17462"/>
          </a:xfrm>
          <a:custGeom>
            <a:avLst/>
            <a:gdLst>
              <a:gd name="T0" fmla="*/ 0 w 26"/>
              <a:gd name="T1" fmla="*/ 0 h 11"/>
              <a:gd name="T2" fmla="*/ 0 w 26"/>
              <a:gd name="T3" fmla="*/ 10 h 11"/>
              <a:gd name="T4" fmla="*/ 26 w 26"/>
              <a:gd name="T5" fmla="*/ 11 h 11"/>
              <a:gd name="T6" fmla="*/ 26 w 26"/>
              <a:gd name="T7" fmla="*/ 1 h 11"/>
              <a:gd name="T8" fmla="*/ 0 w 26"/>
              <a:gd name="T9" fmla="*/ 0 h 11"/>
            </a:gdLst>
            <a:ahLst/>
            <a:cxnLst>
              <a:cxn ang="0">
                <a:pos x="T0" y="T1"/>
              </a:cxn>
              <a:cxn ang="0">
                <a:pos x="T2" y="T3"/>
              </a:cxn>
              <a:cxn ang="0">
                <a:pos x="T4" y="T5"/>
              </a:cxn>
              <a:cxn ang="0">
                <a:pos x="T6" y="T7"/>
              </a:cxn>
              <a:cxn ang="0">
                <a:pos x="T8" y="T9"/>
              </a:cxn>
            </a:cxnLst>
            <a:rect l="0" t="0" r="r" b="b"/>
            <a:pathLst>
              <a:path w="26" h="11">
                <a:moveTo>
                  <a:pt x="0" y="0"/>
                </a:moveTo>
                <a:lnTo>
                  <a:pt x="0" y="10"/>
                </a:lnTo>
                <a:lnTo>
                  <a:pt x="26" y="11"/>
                </a:lnTo>
                <a:lnTo>
                  <a:pt x="26"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52" name="Freeform 108">
            <a:extLst>
              <a:ext uri="{FF2B5EF4-FFF2-40B4-BE49-F238E27FC236}">
                <a16:creationId xmlns:a16="http://schemas.microsoft.com/office/drawing/2014/main" id="{3C83BC52-589C-FFE2-E228-81B5B48CBACC}"/>
              </a:ext>
            </a:extLst>
          </p:cNvPr>
          <p:cNvSpPr>
            <a:spLocks/>
          </p:cNvSpPr>
          <p:nvPr/>
        </p:nvSpPr>
        <p:spPr bwMode="auto">
          <a:xfrm>
            <a:off x="8312150" y="4862513"/>
            <a:ext cx="39688" cy="17462"/>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54" name="Freeform 110">
            <a:extLst>
              <a:ext uri="{FF2B5EF4-FFF2-40B4-BE49-F238E27FC236}">
                <a16:creationId xmlns:a16="http://schemas.microsoft.com/office/drawing/2014/main" id="{7D3F43FB-722C-EF87-CB69-73BA4D1F66AD}"/>
              </a:ext>
            </a:extLst>
          </p:cNvPr>
          <p:cNvSpPr>
            <a:spLocks/>
          </p:cNvSpPr>
          <p:nvPr/>
        </p:nvSpPr>
        <p:spPr bwMode="auto">
          <a:xfrm>
            <a:off x="3694114" y="4811713"/>
            <a:ext cx="41275" cy="17462"/>
          </a:xfrm>
          <a:custGeom>
            <a:avLst/>
            <a:gdLst>
              <a:gd name="T0" fmla="*/ 0 w 26"/>
              <a:gd name="T1" fmla="*/ 0 h 11"/>
              <a:gd name="T2" fmla="*/ 0 w 26"/>
              <a:gd name="T3" fmla="*/ 10 h 11"/>
              <a:gd name="T4" fmla="*/ 26 w 26"/>
              <a:gd name="T5" fmla="*/ 11 h 11"/>
              <a:gd name="T6" fmla="*/ 26 w 26"/>
              <a:gd name="T7" fmla="*/ 1 h 11"/>
              <a:gd name="T8" fmla="*/ 0 w 26"/>
              <a:gd name="T9" fmla="*/ 0 h 11"/>
            </a:gdLst>
            <a:ahLst/>
            <a:cxnLst>
              <a:cxn ang="0">
                <a:pos x="T0" y="T1"/>
              </a:cxn>
              <a:cxn ang="0">
                <a:pos x="T2" y="T3"/>
              </a:cxn>
              <a:cxn ang="0">
                <a:pos x="T4" y="T5"/>
              </a:cxn>
              <a:cxn ang="0">
                <a:pos x="T6" y="T7"/>
              </a:cxn>
              <a:cxn ang="0">
                <a:pos x="T8" y="T9"/>
              </a:cxn>
            </a:cxnLst>
            <a:rect l="0" t="0" r="r" b="b"/>
            <a:pathLst>
              <a:path w="26" h="11">
                <a:moveTo>
                  <a:pt x="0" y="0"/>
                </a:moveTo>
                <a:lnTo>
                  <a:pt x="0" y="10"/>
                </a:lnTo>
                <a:lnTo>
                  <a:pt x="26" y="11"/>
                </a:lnTo>
                <a:lnTo>
                  <a:pt x="26"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55" name="Freeform 111">
            <a:extLst>
              <a:ext uri="{FF2B5EF4-FFF2-40B4-BE49-F238E27FC236}">
                <a16:creationId xmlns:a16="http://schemas.microsoft.com/office/drawing/2014/main" id="{FC69407D-F2E9-53F9-D882-E8C67CA9840C}"/>
              </a:ext>
            </a:extLst>
          </p:cNvPr>
          <p:cNvSpPr>
            <a:spLocks/>
          </p:cNvSpPr>
          <p:nvPr/>
        </p:nvSpPr>
        <p:spPr bwMode="auto">
          <a:xfrm>
            <a:off x="8312150" y="4811713"/>
            <a:ext cx="39688" cy="17462"/>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57" name="Freeform 113">
            <a:extLst>
              <a:ext uri="{FF2B5EF4-FFF2-40B4-BE49-F238E27FC236}">
                <a16:creationId xmlns:a16="http://schemas.microsoft.com/office/drawing/2014/main" id="{E5CDDE01-00F0-E232-46A6-1DCD1DA8ECB1}"/>
              </a:ext>
            </a:extLst>
          </p:cNvPr>
          <p:cNvSpPr>
            <a:spLocks/>
          </p:cNvSpPr>
          <p:nvPr/>
        </p:nvSpPr>
        <p:spPr bwMode="auto">
          <a:xfrm>
            <a:off x="3694114" y="4773613"/>
            <a:ext cx="41275" cy="17462"/>
          </a:xfrm>
          <a:custGeom>
            <a:avLst/>
            <a:gdLst>
              <a:gd name="T0" fmla="*/ 0 w 26"/>
              <a:gd name="T1" fmla="*/ 0 h 11"/>
              <a:gd name="T2" fmla="*/ 0 w 26"/>
              <a:gd name="T3" fmla="*/ 10 h 11"/>
              <a:gd name="T4" fmla="*/ 26 w 26"/>
              <a:gd name="T5" fmla="*/ 11 h 11"/>
              <a:gd name="T6" fmla="*/ 26 w 26"/>
              <a:gd name="T7" fmla="*/ 1 h 11"/>
              <a:gd name="T8" fmla="*/ 0 w 26"/>
              <a:gd name="T9" fmla="*/ 0 h 11"/>
            </a:gdLst>
            <a:ahLst/>
            <a:cxnLst>
              <a:cxn ang="0">
                <a:pos x="T0" y="T1"/>
              </a:cxn>
              <a:cxn ang="0">
                <a:pos x="T2" y="T3"/>
              </a:cxn>
              <a:cxn ang="0">
                <a:pos x="T4" y="T5"/>
              </a:cxn>
              <a:cxn ang="0">
                <a:pos x="T6" y="T7"/>
              </a:cxn>
              <a:cxn ang="0">
                <a:pos x="T8" y="T9"/>
              </a:cxn>
            </a:cxnLst>
            <a:rect l="0" t="0" r="r" b="b"/>
            <a:pathLst>
              <a:path w="26" h="11">
                <a:moveTo>
                  <a:pt x="0" y="0"/>
                </a:moveTo>
                <a:lnTo>
                  <a:pt x="0" y="10"/>
                </a:lnTo>
                <a:lnTo>
                  <a:pt x="26" y="11"/>
                </a:lnTo>
                <a:lnTo>
                  <a:pt x="26"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58" name="Freeform 114">
            <a:extLst>
              <a:ext uri="{FF2B5EF4-FFF2-40B4-BE49-F238E27FC236}">
                <a16:creationId xmlns:a16="http://schemas.microsoft.com/office/drawing/2014/main" id="{EBD0AD58-4A64-8DED-B7AF-882F00CE8C3A}"/>
              </a:ext>
            </a:extLst>
          </p:cNvPr>
          <p:cNvSpPr>
            <a:spLocks/>
          </p:cNvSpPr>
          <p:nvPr/>
        </p:nvSpPr>
        <p:spPr bwMode="auto">
          <a:xfrm>
            <a:off x="8312150" y="4773613"/>
            <a:ext cx="39688" cy="17462"/>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60" name="Freeform 116">
            <a:extLst>
              <a:ext uri="{FF2B5EF4-FFF2-40B4-BE49-F238E27FC236}">
                <a16:creationId xmlns:a16="http://schemas.microsoft.com/office/drawing/2014/main" id="{2C038739-3B6A-9420-B6F2-98DF53647371}"/>
              </a:ext>
            </a:extLst>
          </p:cNvPr>
          <p:cNvSpPr>
            <a:spLocks/>
          </p:cNvSpPr>
          <p:nvPr/>
        </p:nvSpPr>
        <p:spPr bwMode="auto">
          <a:xfrm>
            <a:off x="3694114" y="4748213"/>
            <a:ext cx="41275" cy="17462"/>
          </a:xfrm>
          <a:custGeom>
            <a:avLst/>
            <a:gdLst>
              <a:gd name="T0" fmla="*/ 0 w 26"/>
              <a:gd name="T1" fmla="*/ 0 h 11"/>
              <a:gd name="T2" fmla="*/ 0 w 26"/>
              <a:gd name="T3" fmla="*/ 10 h 11"/>
              <a:gd name="T4" fmla="*/ 26 w 26"/>
              <a:gd name="T5" fmla="*/ 11 h 11"/>
              <a:gd name="T6" fmla="*/ 26 w 26"/>
              <a:gd name="T7" fmla="*/ 1 h 11"/>
              <a:gd name="T8" fmla="*/ 0 w 26"/>
              <a:gd name="T9" fmla="*/ 0 h 11"/>
            </a:gdLst>
            <a:ahLst/>
            <a:cxnLst>
              <a:cxn ang="0">
                <a:pos x="T0" y="T1"/>
              </a:cxn>
              <a:cxn ang="0">
                <a:pos x="T2" y="T3"/>
              </a:cxn>
              <a:cxn ang="0">
                <a:pos x="T4" y="T5"/>
              </a:cxn>
              <a:cxn ang="0">
                <a:pos x="T6" y="T7"/>
              </a:cxn>
              <a:cxn ang="0">
                <a:pos x="T8" y="T9"/>
              </a:cxn>
            </a:cxnLst>
            <a:rect l="0" t="0" r="r" b="b"/>
            <a:pathLst>
              <a:path w="26" h="11">
                <a:moveTo>
                  <a:pt x="0" y="0"/>
                </a:moveTo>
                <a:lnTo>
                  <a:pt x="0" y="10"/>
                </a:lnTo>
                <a:lnTo>
                  <a:pt x="26" y="11"/>
                </a:lnTo>
                <a:lnTo>
                  <a:pt x="26"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61" name="Freeform 117">
            <a:extLst>
              <a:ext uri="{FF2B5EF4-FFF2-40B4-BE49-F238E27FC236}">
                <a16:creationId xmlns:a16="http://schemas.microsoft.com/office/drawing/2014/main" id="{1457EF16-CE6E-DA29-37D3-BD10634C42E9}"/>
              </a:ext>
            </a:extLst>
          </p:cNvPr>
          <p:cNvSpPr>
            <a:spLocks/>
          </p:cNvSpPr>
          <p:nvPr/>
        </p:nvSpPr>
        <p:spPr bwMode="auto">
          <a:xfrm>
            <a:off x="8312150" y="4748213"/>
            <a:ext cx="39688" cy="17462"/>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63" name="Freeform 119">
            <a:extLst>
              <a:ext uri="{FF2B5EF4-FFF2-40B4-BE49-F238E27FC236}">
                <a16:creationId xmlns:a16="http://schemas.microsoft.com/office/drawing/2014/main" id="{7DF9C244-6756-C4DE-E575-515664727305}"/>
              </a:ext>
            </a:extLst>
          </p:cNvPr>
          <p:cNvSpPr>
            <a:spLocks/>
          </p:cNvSpPr>
          <p:nvPr/>
        </p:nvSpPr>
        <p:spPr bwMode="auto">
          <a:xfrm>
            <a:off x="3694114" y="4710113"/>
            <a:ext cx="41275" cy="17462"/>
          </a:xfrm>
          <a:custGeom>
            <a:avLst/>
            <a:gdLst>
              <a:gd name="T0" fmla="*/ 0 w 26"/>
              <a:gd name="T1" fmla="*/ 0 h 11"/>
              <a:gd name="T2" fmla="*/ 0 w 26"/>
              <a:gd name="T3" fmla="*/ 10 h 11"/>
              <a:gd name="T4" fmla="*/ 26 w 26"/>
              <a:gd name="T5" fmla="*/ 11 h 11"/>
              <a:gd name="T6" fmla="*/ 26 w 26"/>
              <a:gd name="T7" fmla="*/ 1 h 11"/>
              <a:gd name="T8" fmla="*/ 0 w 26"/>
              <a:gd name="T9" fmla="*/ 0 h 11"/>
            </a:gdLst>
            <a:ahLst/>
            <a:cxnLst>
              <a:cxn ang="0">
                <a:pos x="T0" y="T1"/>
              </a:cxn>
              <a:cxn ang="0">
                <a:pos x="T2" y="T3"/>
              </a:cxn>
              <a:cxn ang="0">
                <a:pos x="T4" y="T5"/>
              </a:cxn>
              <a:cxn ang="0">
                <a:pos x="T6" y="T7"/>
              </a:cxn>
              <a:cxn ang="0">
                <a:pos x="T8" y="T9"/>
              </a:cxn>
            </a:cxnLst>
            <a:rect l="0" t="0" r="r" b="b"/>
            <a:pathLst>
              <a:path w="26" h="11">
                <a:moveTo>
                  <a:pt x="0" y="0"/>
                </a:moveTo>
                <a:lnTo>
                  <a:pt x="0" y="10"/>
                </a:lnTo>
                <a:lnTo>
                  <a:pt x="26" y="11"/>
                </a:lnTo>
                <a:lnTo>
                  <a:pt x="26"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64" name="Freeform 120">
            <a:extLst>
              <a:ext uri="{FF2B5EF4-FFF2-40B4-BE49-F238E27FC236}">
                <a16:creationId xmlns:a16="http://schemas.microsoft.com/office/drawing/2014/main" id="{49D9C8B7-02D5-9BEC-DA3A-306B45A4D45A}"/>
              </a:ext>
            </a:extLst>
          </p:cNvPr>
          <p:cNvSpPr>
            <a:spLocks/>
          </p:cNvSpPr>
          <p:nvPr/>
        </p:nvSpPr>
        <p:spPr bwMode="auto">
          <a:xfrm>
            <a:off x="8312150" y="4710113"/>
            <a:ext cx="39688" cy="17462"/>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65" name="Freeform 121">
            <a:extLst>
              <a:ext uri="{FF2B5EF4-FFF2-40B4-BE49-F238E27FC236}">
                <a16:creationId xmlns:a16="http://schemas.microsoft.com/office/drawing/2014/main" id="{ABC27FCA-5E0C-2524-AAFA-5AE88D1DD921}"/>
              </a:ext>
            </a:extLst>
          </p:cNvPr>
          <p:cNvSpPr>
            <a:spLocks/>
          </p:cNvSpPr>
          <p:nvPr/>
        </p:nvSpPr>
        <p:spPr bwMode="auto">
          <a:xfrm>
            <a:off x="3694114" y="4710113"/>
            <a:ext cx="4657725" cy="17462"/>
          </a:xfrm>
          <a:custGeom>
            <a:avLst/>
            <a:gdLst>
              <a:gd name="T0" fmla="*/ 0 w 2934"/>
              <a:gd name="T1" fmla="*/ 0 h 11"/>
              <a:gd name="T2" fmla="*/ 0 w 2934"/>
              <a:gd name="T3" fmla="*/ 10 h 11"/>
              <a:gd name="T4" fmla="*/ 2934 w 2934"/>
              <a:gd name="T5" fmla="*/ 11 h 11"/>
              <a:gd name="T6" fmla="*/ 2934 w 2934"/>
              <a:gd name="T7" fmla="*/ 1 h 11"/>
              <a:gd name="T8" fmla="*/ 0 w 2934"/>
              <a:gd name="T9" fmla="*/ 0 h 11"/>
            </a:gdLst>
            <a:ahLst/>
            <a:cxnLst>
              <a:cxn ang="0">
                <a:pos x="T0" y="T1"/>
              </a:cxn>
              <a:cxn ang="0">
                <a:pos x="T2" y="T3"/>
              </a:cxn>
              <a:cxn ang="0">
                <a:pos x="T4" y="T5"/>
              </a:cxn>
              <a:cxn ang="0">
                <a:pos x="T6" y="T7"/>
              </a:cxn>
              <a:cxn ang="0">
                <a:pos x="T8" y="T9"/>
              </a:cxn>
            </a:cxnLst>
            <a:rect l="0" t="0" r="r" b="b"/>
            <a:pathLst>
              <a:path w="2934" h="11">
                <a:moveTo>
                  <a:pt x="0" y="0"/>
                </a:moveTo>
                <a:lnTo>
                  <a:pt x="0" y="10"/>
                </a:lnTo>
                <a:lnTo>
                  <a:pt x="2934" y="11"/>
                </a:lnTo>
                <a:lnTo>
                  <a:pt x="2934"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66" name="Freeform 122">
            <a:extLst>
              <a:ext uri="{FF2B5EF4-FFF2-40B4-BE49-F238E27FC236}">
                <a16:creationId xmlns:a16="http://schemas.microsoft.com/office/drawing/2014/main" id="{85E1BDF8-B8D9-D4D9-986B-055E581FAB9E}"/>
              </a:ext>
            </a:extLst>
          </p:cNvPr>
          <p:cNvSpPr>
            <a:spLocks/>
          </p:cNvSpPr>
          <p:nvPr/>
        </p:nvSpPr>
        <p:spPr bwMode="auto">
          <a:xfrm>
            <a:off x="3694114" y="4710113"/>
            <a:ext cx="65087" cy="17462"/>
          </a:xfrm>
          <a:custGeom>
            <a:avLst/>
            <a:gdLst>
              <a:gd name="T0" fmla="*/ 0 w 41"/>
              <a:gd name="T1" fmla="*/ 0 h 11"/>
              <a:gd name="T2" fmla="*/ 0 w 41"/>
              <a:gd name="T3" fmla="*/ 10 h 11"/>
              <a:gd name="T4" fmla="*/ 41 w 41"/>
              <a:gd name="T5" fmla="*/ 11 h 11"/>
              <a:gd name="T6" fmla="*/ 41 w 41"/>
              <a:gd name="T7" fmla="*/ 1 h 11"/>
              <a:gd name="T8" fmla="*/ 0 w 41"/>
              <a:gd name="T9" fmla="*/ 0 h 11"/>
            </a:gdLst>
            <a:ahLst/>
            <a:cxnLst>
              <a:cxn ang="0">
                <a:pos x="T0" y="T1"/>
              </a:cxn>
              <a:cxn ang="0">
                <a:pos x="T2" y="T3"/>
              </a:cxn>
              <a:cxn ang="0">
                <a:pos x="T4" y="T5"/>
              </a:cxn>
              <a:cxn ang="0">
                <a:pos x="T6" y="T7"/>
              </a:cxn>
              <a:cxn ang="0">
                <a:pos x="T8" y="T9"/>
              </a:cxn>
            </a:cxnLst>
            <a:rect l="0" t="0" r="r" b="b"/>
            <a:pathLst>
              <a:path w="41" h="11">
                <a:moveTo>
                  <a:pt x="0" y="0"/>
                </a:moveTo>
                <a:lnTo>
                  <a:pt x="0" y="10"/>
                </a:lnTo>
                <a:lnTo>
                  <a:pt x="41" y="11"/>
                </a:lnTo>
                <a:lnTo>
                  <a:pt x="41"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67" name="Freeform 123">
            <a:extLst>
              <a:ext uri="{FF2B5EF4-FFF2-40B4-BE49-F238E27FC236}">
                <a16:creationId xmlns:a16="http://schemas.microsoft.com/office/drawing/2014/main" id="{D6CB2E51-317A-0218-6BDF-B37DCD3CC9B6}"/>
              </a:ext>
            </a:extLst>
          </p:cNvPr>
          <p:cNvSpPr>
            <a:spLocks/>
          </p:cNvSpPr>
          <p:nvPr/>
        </p:nvSpPr>
        <p:spPr bwMode="auto">
          <a:xfrm>
            <a:off x="8288338" y="4710113"/>
            <a:ext cx="63500" cy="17462"/>
          </a:xfrm>
          <a:custGeom>
            <a:avLst/>
            <a:gdLst>
              <a:gd name="T0" fmla="*/ 40 w 40"/>
              <a:gd name="T1" fmla="*/ 10 h 11"/>
              <a:gd name="T2" fmla="*/ 40 w 40"/>
              <a:gd name="T3" fmla="*/ 0 h 11"/>
              <a:gd name="T4" fmla="*/ 0 w 40"/>
              <a:gd name="T5" fmla="*/ 1 h 11"/>
              <a:gd name="T6" fmla="*/ 0 w 40"/>
              <a:gd name="T7" fmla="*/ 11 h 11"/>
              <a:gd name="T8" fmla="*/ 40 w 40"/>
              <a:gd name="T9" fmla="*/ 10 h 11"/>
            </a:gdLst>
            <a:ahLst/>
            <a:cxnLst>
              <a:cxn ang="0">
                <a:pos x="T0" y="T1"/>
              </a:cxn>
              <a:cxn ang="0">
                <a:pos x="T2" y="T3"/>
              </a:cxn>
              <a:cxn ang="0">
                <a:pos x="T4" y="T5"/>
              </a:cxn>
              <a:cxn ang="0">
                <a:pos x="T6" y="T7"/>
              </a:cxn>
              <a:cxn ang="0">
                <a:pos x="T8" y="T9"/>
              </a:cxn>
            </a:cxnLst>
            <a:rect l="0" t="0" r="r" b="b"/>
            <a:pathLst>
              <a:path w="40" h="11">
                <a:moveTo>
                  <a:pt x="40" y="10"/>
                </a:moveTo>
                <a:lnTo>
                  <a:pt x="40" y="0"/>
                </a:lnTo>
                <a:lnTo>
                  <a:pt x="0" y="1"/>
                </a:lnTo>
                <a:lnTo>
                  <a:pt x="0" y="11"/>
                </a:lnTo>
                <a:lnTo>
                  <a:pt x="40"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68" name="Freeform 124">
            <a:extLst>
              <a:ext uri="{FF2B5EF4-FFF2-40B4-BE49-F238E27FC236}">
                <a16:creationId xmlns:a16="http://schemas.microsoft.com/office/drawing/2014/main" id="{9C4A998C-DFA9-F886-429D-3378F815AC86}"/>
              </a:ext>
            </a:extLst>
          </p:cNvPr>
          <p:cNvSpPr>
            <a:spLocks/>
          </p:cNvSpPr>
          <p:nvPr/>
        </p:nvSpPr>
        <p:spPr bwMode="auto">
          <a:xfrm>
            <a:off x="3694114" y="4524376"/>
            <a:ext cx="41275" cy="17463"/>
          </a:xfrm>
          <a:custGeom>
            <a:avLst/>
            <a:gdLst>
              <a:gd name="T0" fmla="*/ 0 w 26"/>
              <a:gd name="T1" fmla="*/ 0 h 11"/>
              <a:gd name="T2" fmla="*/ 0 w 26"/>
              <a:gd name="T3" fmla="*/ 10 h 11"/>
              <a:gd name="T4" fmla="*/ 26 w 26"/>
              <a:gd name="T5" fmla="*/ 11 h 11"/>
              <a:gd name="T6" fmla="*/ 26 w 26"/>
              <a:gd name="T7" fmla="*/ 1 h 11"/>
              <a:gd name="T8" fmla="*/ 0 w 26"/>
              <a:gd name="T9" fmla="*/ 0 h 11"/>
            </a:gdLst>
            <a:ahLst/>
            <a:cxnLst>
              <a:cxn ang="0">
                <a:pos x="T0" y="T1"/>
              </a:cxn>
              <a:cxn ang="0">
                <a:pos x="T2" y="T3"/>
              </a:cxn>
              <a:cxn ang="0">
                <a:pos x="T4" y="T5"/>
              </a:cxn>
              <a:cxn ang="0">
                <a:pos x="T6" y="T7"/>
              </a:cxn>
              <a:cxn ang="0">
                <a:pos x="T8" y="T9"/>
              </a:cxn>
            </a:cxnLst>
            <a:rect l="0" t="0" r="r" b="b"/>
            <a:pathLst>
              <a:path w="26" h="11">
                <a:moveTo>
                  <a:pt x="0" y="0"/>
                </a:moveTo>
                <a:lnTo>
                  <a:pt x="0" y="10"/>
                </a:lnTo>
                <a:lnTo>
                  <a:pt x="26" y="11"/>
                </a:lnTo>
                <a:lnTo>
                  <a:pt x="26"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69" name="Freeform 125">
            <a:extLst>
              <a:ext uri="{FF2B5EF4-FFF2-40B4-BE49-F238E27FC236}">
                <a16:creationId xmlns:a16="http://schemas.microsoft.com/office/drawing/2014/main" id="{BB475AFB-D262-61B1-E3A7-77DA7F422163}"/>
              </a:ext>
            </a:extLst>
          </p:cNvPr>
          <p:cNvSpPr>
            <a:spLocks/>
          </p:cNvSpPr>
          <p:nvPr/>
        </p:nvSpPr>
        <p:spPr bwMode="auto">
          <a:xfrm>
            <a:off x="8312150" y="4524376"/>
            <a:ext cx="39688" cy="17463"/>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71" name="Freeform 127">
            <a:extLst>
              <a:ext uri="{FF2B5EF4-FFF2-40B4-BE49-F238E27FC236}">
                <a16:creationId xmlns:a16="http://schemas.microsoft.com/office/drawing/2014/main" id="{0F323AED-230E-4758-FB89-0ABF07B05111}"/>
              </a:ext>
            </a:extLst>
          </p:cNvPr>
          <p:cNvSpPr>
            <a:spLocks/>
          </p:cNvSpPr>
          <p:nvPr/>
        </p:nvSpPr>
        <p:spPr bwMode="auto">
          <a:xfrm>
            <a:off x="3694114" y="4410076"/>
            <a:ext cx="41275" cy="17463"/>
          </a:xfrm>
          <a:custGeom>
            <a:avLst/>
            <a:gdLst>
              <a:gd name="T0" fmla="*/ 0 w 26"/>
              <a:gd name="T1" fmla="*/ 0 h 11"/>
              <a:gd name="T2" fmla="*/ 0 w 26"/>
              <a:gd name="T3" fmla="*/ 10 h 11"/>
              <a:gd name="T4" fmla="*/ 26 w 26"/>
              <a:gd name="T5" fmla="*/ 11 h 11"/>
              <a:gd name="T6" fmla="*/ 26 w 26"/>
              <a:gd name="T7" fmla="*/ 1 h 11"/>
              <a:gd name="T8" fmla="*/ 0 w 26"/>
              <a:gd name="T9" fmla="*/ 0 h 11"/>
            </a:gdLst>
            <a:ahLst/>
            <a:cxnLst>
              <a:cxn ang="0">
                <a:pos x="T0" y="T1"/>
              </a:cxn>
              <a:cxn ang="0">
                <a:pos x="T2" y="T3"/>
              </a:cxn>
              <a:cxn ang="0">
                <a:pos x="T4" y="T5"/>
              </a:cxn>
              <a:cxn ang="0">
                <a:pos x="T6" y="T7"/>
              </a:cxn>
              <a:cxn ang="0">
                <a:pos x="T8" y="T9"/>
              </a:cxn>
            </a:cxnLst>
            <a:rect l="0" t="0" r="r" b="b"/>
            <a:pathLst>
              <a:path w="26" h="11">
                <a:moveTo>
                  <a:pt x="0" y="0"/>
                </a:moveTo>
                <a:lnTo>
                  <a:pt x="0" y="10"/>
                </a:lnTo>
                <a:lnTo>
                  <a:pt x="26" y="11"/>
                </a:lnTo>
                <a:lnTo>
                  <a:pt x="26"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72" name="Freeform 128">
            <a:extLst>
              <a:ext uri="{FF2B5EF4-FFF2-40B4-BE49-F238E27FC236}">
                <a16:creationId xmlns:a16="http://schemas.microsoft.com/office/drawing/2014/main" id="{2A9E6975-DD77-C1AC-EB14-AF7F72415378}"/>
              </a:ext>
            </a:extLst>
          </p:cNvPr>
          <p:cNvSpPr>
            <a:spLocks/>
          </p:cNvSpPr>
          <p:nvPr/>
        </p:nvSpPr>
        <p:spPr bwMode="auto">
          <a:xfrm>
            <a:off x="8312150" y="4410076"/>
            <a:ext cx="39688" cy="17463"/>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74" name="Freeform 130">
            <a:extLst>
              <a:ext uri="{FF2B5EF4-FFF2-40B4-BE49-F238E27FC236}">
                <a16:creationId xmlns:a16="http://schemas.microsoft.com/office/drawing/2014/main" id="{D58C9450-0623-5542-F1E4-6E24AE926D5D}"/>
              </a:ext>
            </a:extLst>
          </p:cNvPr>
          <p:cNvSpPr>
            <a:spLocks/>
          </p:cNvSpPr>
          <p:nvPr/>
        </p:nvSpPr>
        <p:spPr bwMode="auto">
          <a:xfrm>
            <a:off x="3694114" y="4335463"/>
            <a:ext cx="41275" cy="17462"/>
          </a:xfrm>
          <a:custGeom>
            <a:avLst/>
            <a:gdLst>
              <a:gd name="T0" fmla="*/ 0 w 26"/>
              <a:gd name="T1" fmla="*/ 0 h 11"/>
              <a:gd name="T2" fmla="*/ 0 w 26"/>
              <a:gd name="T3" fmla="*/ 10 h 11"/>
              <a:gd name="T4" fmla="*/ 26 w 26"/>
              <a:gd name="T5" fmla="*/ 11 h 11"/>
              <a:gd name="T6" fmla="*/ 26 w 26"/>
              <a:gd name="T7" fmla="*/ 1 h 11"/>
              <a:gd name="T8" fmla="*/ 0 w 26"/>
              <a:gd name="T9" fmla="*/ 0 h 11"/>
            </a:gdLst>
            <a:ahLst/>
            <a:cxnLst>
              <a:cxn ang="0">
                <a:pos x="T0" y="T1"/>
              </a:cxn>
              <a:cxn ang="0">
                <a:pos x="T2" y="T3"/>
              </a:cxn>
              <a:cxn ang="0">
                <a:pos x="T4" y="T5"/>
              </a:cxn>
              <a:cxn ang="0">
                <a:pos x="T6" y="T7"/>
              </a:cxn>
              <a:cxn ang="0">
                <a:pos x="T8" y="T9"/>
              </a:cxn>
            </a:cxnLst>
            <a:rect l="0" t="0" r="r" b="b"/>
            <a:pathLst>
              <a:path w="26" h="11">
                <a:moveTo>
                  <a:pt x="0" y="0"/>
                </a:moveTo>
                <a:lnTo>
                  <a:pt x="0" y="10"/>
                </a:lnTo>
                <a:lnTo>
                  <a:pt x="26" y="11"/>
                </a:lnTo>
                <a:lnTo>
                  <a:pt x="26"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75" name="Freeform 131">
            <a:extLst>
              <a:ext uri="{FF2B5EF4-FFF2-40B4-BE49-F238E27FC236}">
                <a16:creationId xmlns:a16="http://schemas.microsoft.com/office/drawing/2014/main" id="{90377098-0873-97CE-AA83-3E18CBB11C8B}"/>
              </a:ext>
            </a:extLst>
          </p:cNvPr>
          <p:cNvSpPr>
            <a:spLocks/>
          </p:cNvSpPr>
          <p:nvPr/>
        </p:nvSpPr>
        <p:spPr bwMode="auto">
          <a:xfrm>
            <a:off x="8312150" y="4335463"/>
            <a:ext cx="39688" cy="17462"/>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77" name="Freeform 133">
            <a:extLst>
              <a:ext uri="{FF2B5EF4-FFF2-40B4-BE49-F238E27FC236}">
                <a16:creationId xmlns:a16="http://schemas.microsoft.com/office/drawing/2014/main" id="{88D6266D-332E-E8DB-3874-6E00FFA38B87}"/>
              </a:ext>
            </a:extLst>
          </p:cNvPr>
          <p:cNvSpPr>
            <a:spLocks/>
          </p:cNvSpPr>
          <p:nvPr/>
        </p:nvSpPr>
        <p:spPr bwMode="auto">
          <a:xfrm>
            <a:off x="3694114" y="4271963"/>
            <a:ext cx="41275" cy="17462"/>
          </a:xfrm>
          <a:custGeom>
            <a:avLst/>
            <a:gdLst>
              <a:gd name="T0" fmla="*/ 0 w 26"/>
              <a:gd name="T1" fmla="*/ 0 h 11"/>
              <a:gd name="T2" fmla="*/ 0 w 26"/>
              <a:gd name="T3" fmla="*/ 10 h 11"/>
              <a:gd name="T4" fmla="*/ 26 w 26"/>
              <a:gd name="T5" fmla="*/ 11 h 11"/>
              <a:gd name="T6" fmla="*/ 26 w 26"/>
              <a:gd name="T7" fmla="*/ 1 h 11"/>
              <a:gd name="T8" fmla="*/ 0 w 26"/>
              <a:gd name="T9" fmla="*/ 0 h 11"/>
            </a:gdLst>
            <a:ahLst/>
            <a:cxnLst>
              <a:cxn ang="0">
                <a:pos x="T0" y="T1"/>
              </a:cxn>
              <a:cxn ang="0">
                <a:pos x="T2" y="T3"/>
              </a:cxn>
              <a:cxn ang="0">
                <a:pos x="T4" y="T5"/>
              </a:cxn>
              <a:cxn ang="0">
                <a:pos x="T6" y="T7"/>
              </a:cxn>
              <a:cxn ang="0">
                <a:pos x="T8" y="T9"/>
              </a:cxn>
            </a:cxnLst>
            <a:rect l="0" t="0" r="r" b="b"/>
            <a:pathLst>
              <a:path w="26" h="11">
                <a:moveTo>
                  <a:pt x="0" y="0"/>
                </a:moveTo>
                <a:lnTo>
                  <a:pt x="0" y="10"/>
                </a:lnTo>
                <a:lnTo>
                  <a:pt x="26" y="11"/>
                </a:lnTo>
                <a:lnTo>
                  <a:pt x="26"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78" name="Freeform 134">
            <a:extLst>
              <a:ext uri="{FF2B5EF4-FFF2-40B4-BE49-F238E27FC236}">
                <a16:creationId xmlns:a16="http://schemas.microsoft.com/office/drawing/2014/main" id="{8F471B65-AA56-45E5-267F-B3E1AA0190F7}"/>
              </a:ext>
            </a:extLst>
          </p:cNvPr>
          <p:cNvSpPr>
            <a:spLocks/>
          </p:cNvSpPr>
          <p:nvPr/>
        </p:nvSpPr>
        <p:spPr bwMode="auto">
          <a:xfrm>
            <a:off x="8312150" y="4271963"/>
            <a:ext cx="39688" cy="17462"/>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80" name="Freeform 136">
            <a:extLst>
              <a:ext uri="{FF2B5EF4-FFF2-40B4-BE49-F238E27FC236}">
                <a16:creationId xmlns:a16="http://schemas.microsoft.com/office/drawing/2014/main" id="{B749FCF0-30FF-5466-5D43-53F2EEF73AAA}"/>
              </a:ext>
            </a:extLst>
          </p:cNvPr>
          <p:cNvSpPr>
            <a:spLocks/>
          </p:cNvSpPr>
          <p:nvPr/>
        </p:nvSpPr>
        <p:spPr bwMode="auto">
          <a:xfrm>
            <a:off x="3694114" y="4222751"/>
            <a:ext cx="41275" cy="17463"/>
          </a:xfrm>
          <a:custGeom>
            <a:avLst/>
            <a:gdLst>
              <a:gd name="T0" fmla="*/ 0 w 26"/>
              <a:gd name="T1" fmla="*/ 0 h 11"/>
              <a:gd name="T2" fmla="*/ 0 w 26"/>
              <a:gd name="T3" fmla="*/ 9 h 11"/>
              <a:gd name="T4" fmla="*/ 26 w 26"/>
              <a:gd name="T5" fmla="*/ 11 h 11"/>
              <a:gd name="T6" fmla="*/ 26 w 26"/>
              <a:gd name="T7" fmla="*/ 1 h 11"/>
              <a:gd name="T8" fmla="*/ 0 w 26"/>
              <a:gd name="T9" fmla="*/ 0 h 11"/>
            </a:gdLst>
            <a:ahLst/>
            <a:cxnLst>
              <a:cxn ang="0">
                <a:pos x="T0" y="T1"/>
              </a:cxn>
              <a:cxn ang="0">
                <a:pos x="T2" y="T3"/>
              </a:cxn>
              <a:cxn ang="0">
                <a:pos x="T4" y="T5"/>
              </a:cxn>
              <a:cxn ang="0">
                <a:pos x="T6" y="T7"/>
              </a:cxn>
              <a:cxn ang="0">
                <a:pos x="T8" y="T9"/>
              </a:cxn>
            </a:cxnLst>
            <a:rect l="0" t="0" r="r" b="b"/>
            <a:pathLst>
              <a:path w="26" h="11">
                <a:moveTo>
                  <a:pt x="0" y="0"/>
                </a:moveTo>
                <a:lnTo>
                  <a:pt x="0" y="9"/>
                </a:lnTo>
                <a:lnTo>
                  <a:pt x="26" y="11"/>
                </a:lnTo>
                <a:lnTo>
                  <a:pt x="26"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81" name="Freeform 137">
            <a:extLst>
              <a:ext uri="{FF2B5EF4-FFF2-40B4-BE49-F238E27FC236}">
                <a16:creationId xmlns:a16="http://schemas.microsoft.com/office/drawing/2014/main" id="{EFEADE86-0814-1D1B-EEF0-F9813EE8BE44}"/>
              </a:ext>
            </a:extLst>
          </p:cNvPr>
          <p:cNvSpPr>
            <a:spLocks/>
          </p:cNvSpPr>
          <p:nvPr/>
        </p:nvSpPr>
        <p:spPr bwMode="auto">
          <a:xfrm>
            <a:off x="8312150" y="4222751"/>
            <a:ext cx="39688" cy="17463"/>
          </a:xfrm>
          <a:custGeom>
            <a:avLst/>
            <a:gdLst>
              <a:gd name="T0" fmla="*/ 25 w 25"/>
              <a:gd name="T1" fmla="*/ 9 h 11"/>
              <a:gd name="T2" fmla="*/ 25 w 25"/>
              <a:gd name="T3" fmla="*/ 0 h 11"/>
              <a:gd name="T4" fmla="*/ 0 w 25"/>
              <a:gd name="T5" fmla="*/ 1 h 11"/>
              <a:gd name="T6" fmla="*/ 0 w 25"/>
              <a:gd name="T7" fmla="*/ 11 h 11"/>
              <a:gd name="T8" fmla="*/ 25 w 25"/>
              <a:gd name="T9" fmla="*/ 9 h 11"/>
            </a:gdLst>
            <a:ahLst/>
            <a:cxnLst>
              <a:cxn ang="0">
                <a:pos x="T0" y="T1"/>
              </a:cxn>
              <a:cxn ang="0">
                <a:pos x="T2" y="T3"/>
              </a:cxn>
              <a:cxn ang="0">
                <a:pos x="T4" y="T5"/>
              </a:cxn>
              <a:cxn ang="0">
                <a:pos x="T6" y="T7"/>
              </a:cxn>
              <a:cxn ang="0">
                <a:pos x="T8" y="T9"/>
              </a:cxn>
            </a:cxnLst>
            <a:rect l="0" t="0" r="r" b="b"/>
            <a:pathLst>
              <a:path w="25" h="11">
                <a:moveTo>
                  <a:pt x="25" y="9"/>
                </a:moveTo>
                <a:lnTo>
                  <a:pt x="25" y="0"/>
                </a:lnTo>
                <a:lnTo>
                  <a:pt x="0" y="1"/>
                </a:lnTo>
                <a:lnTo>
                  <a:pt x="0" y="11"/>
                </a:lnTo>
                <a:lnTo>
                  <a:pt x="25" y="9"/>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83" name="Freeform 139">
            <a:extLst>
              <a:ext uri="{FF2B5EF4-FFF2-40B4-BE49-F238E27FC236}">
                <a16:creationId xmlns:a16="http://schemas.microsoft.com/office/drawing/2014/main" id="{E8D0A4F8-F3FA-B0FB-D803-B94E4A51241B}"/>
              </a:ext>
            </a:extLst>
          </p:cNvPr>
          <p:cNvSpPr>
            <a:spLocks/>
          </p:cNvSpPr>
          <p:nvPr/>
        </p:nvSpPr>
        <p:spPr bwMode="auto">
          <a:xfrm>
            <a:off x="3694114" y="4183063"/>
            <a:ext cx="41275" cy="17462"/>
          </a:xfrm>
          <a:custGeom>
            <a:avLst/>
            <a:gdLst>
              <a:gd name="T0" fmla="*/ 0 w 26"/>
              <a:gd name="T1" fmla="*/ 0 h 11"/>
              <a:gd name="T2" fmla="*/ 0 w 26"/>
              <a:gd name="T3" fmla="*/ 10 h 11"/>
              <a:gd name="T4" fmla="*/ 26 w 26"/>
              <a:gd name="T5" fmla="*/ 11 h 11"/>
              <a:gd name="T6" fmla="*/ 26 w 26"/>
              <a:gd name="T7" fmla="*/ 1 h 11"/>
              <a:gd name="T8" fmla="*/ 0 w 26"/>
              <a:gd name="T9" fmla="*/ 0 h 11"/>
            </a:gdLst>
            <a:ahLst/>
            <a:cxnLst>
              <a:cxn ang="0">
                <a:pos x="T0" y="T1"/>
              </a:cxn>
              <a:cxn ang="0">
                <a:pos x="T2" y="T3"/>
              </a:cxn>
              <a:cxn ang="0">
                <a:pos x="T4" y="T5"/>
              </a:cxn>
              <a:cxn ang="0">
                <a:pos x="T6" y="T7"/>
              </a:cxn>
              <a:cxn ang="0">
                <a:pos x="T8" y="T9"/>
              </a:cxn>
            </a:cxnLst>
            <a:rect l="0" t="0" r="r" b="b"/>
            <a:pathLst>
              <a:path w="26" h="11">
                <a:moveTo>
                  <a:pt x="0" y="0"/>
                </a:moveTo>
                <a:lnTo>
                  <a:pt x="0" y="10"/>
                </a:lnTo>
                <a:lnTo>
                  <a:pt x="26" y="11"/>
                </a:lnTo>
                <a:lnTo>
                  <a:pt x="26"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84" name="Freeform 140">
            <a:extLst>
              <a:ext uri="{FF2B5EF4-FFF2-40B4-BE49-F238E27FC236}">
                <a16:creationId xmlns:a16="http://schemas.microsoft.com/office/drawing/2014/main" id="{11A04D1E-4071-F543-8945-BDCAE1C11378}"/>
              </a:ext>
            </a:extLst>
          </p:cNvPr>
          <p:cNvSpPr>
            <a:spLocks/>
          </p:cNvSpPr>
          <p:nvPr/>
        </p:nvSpPr>
        <p:spPr bwMode="auto">
          <a:xfrm>
            <a:off x="8312150" y="4183063"/>
            <a:ext cx="39688" cy="17462"/>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86" name="Freeform 142">
            <a:extLst>
              <a:ext uri="{FF2B5EF4-FFF2-40B4-BE49-F238E27FC236}">
                <a16:creationId xmlns:a16="http://schemas.microsoft.com/office/drawing/2014/main" id="{5ADC94C6-0864-6479-E6CC-52037B18C1EB}"/>
              </a:ext>
            </a:extLst>
          </p:cNvPr>
          <p:cNvSpPr>
            <a:spLocks/>
          </p:cNvSpPr>
          <p:nvPr/>
        </p:nvSpPr>
        <p:spPr bwMode="auto">
          <a:xfrm>
            <a:off x="3694114" y="4146551"/>
            <a:ext cx="41275" cy="17463"/>
          </a:xfrm>
          <a:custGeom>
            <a:avLst/>
            <a:gdLst>
              <a:gd name="T0" fmla="*/ 0 w 26"/>
              <a:gd name="T1" fmla="*/ 0 h 11"/>
              <a:gd name="T2" fmla="*/ 0 w 26"/>
              <a:gd name="T3" fmla="*/ 10 h 11"/>
              <a:gd name="T4" fmla="*/ 26 w 26"/>
              <a:gd name="T5" fmla="*/ 11 h 11"/>
              <a:gd name="T6" fmla="*/ 26 w 26"/>
              <a:gd name="T7" fmla="*/ 1 h 11"/>
              <a:gd name="T8" fmla="*/ 0 w 26"/>
              <a:gd name="T9" fmla="*/ 0 h 11"/>
            </a:gdLst>
            <a:ahLst/>
            <a:cxnLst>
              <a:cxn ang="0">
                <a:pos x="T0" y="T1"/>
              </a:cxn>
              <a:cxn ang="0">
                <a:pos x="T2" y="T3"/>
              </a:cxn>
              <a:cxn ang="0">
                <a:pos x="T4" y="T5"/>
              </a:cxn>
              <a:cxn ang="0">
                <a:pos x="T6" y="T7"/>
              </a:cxn>
              <a:cxn ang="0">
                <a:pos x="T8" y="T9"/>
              </a:cxn>
            </a:cxnLst>
            <a:rect l="0" t="0" r="r" b="b"/>
            <a:pathLst>
              <a:path w="26" h="11">
                <a:moveTo>
                  <a:pt x="0" y="0"/>
                </a:moveTo>
                <a:lnTo>
                  <a:pt x="0" y="10"/>
                </a:lnTo>
                <a:lnTo>
                  <a:pt x="26" y="11"/>
                </a:lnTo>
                <a:lnTo>
                  <a:pt x="26"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87" name="Freeform 143">
            <a:extLst>
              <a:ext uri="{FF2B5EF4-FFF2-40B4-BE49-F238E27FC236}">
                <a16:creationId xmlns:a16="http://schemas.microsoft.com/office/drawing/2014/main" id="{33FC8A78-80DF-D16A-3EF6-FF6DD61AA6D1}"/>
              </a:ext>
            </a:extLst>
          </p:cNvPr>
          <p:cNvSpPr>
            <a:spLocks/>
          </p:cNvSpPr>
          <p:nvPr/>
        </p:nvSpPr>
        <p:spPr bwMode="auto">
          <a:xfrm>
            <a:off x="8312150" y="4146551"/>
            <a:ext cx="39688" cy="17463"/>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89" name="Freeform 145">
            <a:extLst>
              <a:ext uri="{FF2B5EF4-FFF2-40B4-BE49-F238E27FC236}">
                <a16:creationId xmlns:a16="http://schemas.microsoft.com/office/drawing/2014/main" id="{BFCDEC2B-8C83-7155-26FC-FD116C3A5A12}"/>
              </a:ext>
            </a:extLst>
          </p:cNvPr>
          <p:cNvSpPr>
            <a:spLocks/>
          </p:cNvSpPr>
          <p:nvPr/>
        </p:nvSpPr>
        <p:spPr bwMode="auto">
          <a:xfrm>
            <a:off x="3694114" y="4108451"/>
            <a:ext cx="41275" cy="17463"/>
          </a:xfrm>
          <a:custGeom>
            <a:avLst/>
            <a:gdLst>
              <a:gd name="T0" fmla="*/ 0 w 26"/>
              <a:gd name="T1" fmla="*/ 0 h 11"/>
              <a:gd name="T2" fmla="*/ 0 w 26"/>
              <a:gd name="T3" fmla="*/ 10 h 11"/>
              <a:gd name="T4" fmla="*/ 26 w 26"/>
              <a:gd name="T5" fmla="*/ 11 h 11"/>
              <a:gd name="T6" fmla="*/ 26 w 26"/>
              <a:gd name="T7" fmla="*/ 1 h 11"/>
              <a:gd name="T8" fmla="*/ 0 w 26"/>
              <a:gd name="T9" fmla="*/ 0 h 11"/>
            </a:gdLst>
            <a:ahLst/>
            <a:cxnLst>
              <a:cxn ang="0">
                <a:pos x="T0" y="T1"/>
              </a:cxn>
              <a:cxn ang="0">
                <a:pos x="T2" y="T3"/>
              </a:cxn>
              <a:cxn ang="0">
                <a:pos x="T4" y="T5"/>
              </a:cxn>
              <a:cxn ang="0">
                <a:pos x="T6" y="T7"/>
              </a:cxn>
              <a:cxn ang="0">
                <a:pos x="T8" y="T9"/>
              </a:cxn>
            </a:cxnLst>
            <a:rect l="0" t="0" r="r" b="b"/>
            <a:pathLst>
              <a:path w="26" h="11">
                <a:moveTo>
                  <a:pt x="0" y="0"/>
                </a:moveTo>
                <a:lnTo>
                  <a:pt x="0" y="10"/>
                </a:lnTo>
                <a:lnTo>
                  <a:pt x="26" y="11"/>
                </a:lnTo>
                <a:lnTo>
                  <a:pt x="26"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90" name="Freeform 146">
            <a:extLst>
              <a:ext uri="{FF2B5EF4-FFF2-40B4-BE49-F238E27FC236}">
                <a16:creationId xmlns:a16="http://schemas.microsoft.com/office/drawing/2014/main" id="{7FD07137-F8CD-182C-76AA-2D317BAD7792}"/>
              </a:ext>
            </a:extLst>
          </p:cNvPr>
          <p:cNvSpPr>
            <a:spLocks/>
          </p:cNvSpPr>
          <p:nvPr/>
        </p:nvSpPr>
        <p:spPr bwMode="auto">
          <a:xfrm>
            <a:off x="8312150" y="4108451"/>
            <a:ext cx="39688" cy="17463"/>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92" name="Freeform 148">
            <a:extLst>
              <a:ext uri="{FF2B5EF4-FFF2-40B4-BE49-F238E27FC236}">
                <a16:creationId xmlns:a16="http://schemas.microsoft.com/office/drawing/2014/main" id="{6F7904CE-6265-363F-0814-46DA10B0BAFB}"/>
              </a:ext>
            </a:extLst>
          </p:cNvPr>
          <p:cNvSpPr>
            <a:spLocks/>
          </p:cNvSpPr>
          <p:nvPr/>
        </p:nvSpPr>
        <p:spPr bwMode="auto">
          <a:xfrm>
            <a:off x="3694114" y="4084638"/>
            <a:ext cx="41275" cy="17462"/>
          </a:xfrm>
          <a:custGeom>
            <a:avLst/>
            <a:gdLst>
              <a:gd name="T0" fmla="*/ 0 w 26"/>
              <a:gd name="T1" fmla="*/ 0 h 11"/>
              <a:gd name="T2" fmla="*/ 0 w 26"/>
              <a:gd name="T3" fmla="*/ 10 h 11"/>
              <a:gd name="T4" fmla="*/ 26 w 26"/>
              <a:gd name="T5" fmla="*/ 11 h 11"/>
              <a:gd name="T6" fmla="*/ 26 w 26"/>
              <a:gd name="T7" fmla="*/ 1 h 11"/>
              <a:gd name="T8" fmla="*/ 0 w 26"/>
              <a:gd name="T9" fmla="*/ 0 h 11"/>
            </a:gdLst>
            <a:ahLst/>
            <a:cxnLst>
              <a:cxn ang="0">
                <a:pos x="T0" y="T1"/>
              </a:cxn>
              <a:cxn ang="0">
                <a:pos x="T2" y="T3"/>
              </a:cxn>
              <a:cxn ang="0">
                <a:pos x="T4" y="T5"/>
              </a:cxn>
              <a:cxn ang="0">
                <a:pos x="T6" y="T7"/>
              </a:cxn>
              <a:cxn ang="0">
                <a:pos x="T8" y="T9"/>
              </a:cxn>
            </a:cxnLst>
            <a:rect l="0" t="0" r="r" b="b"/>
            <a:pathLst>
              <a:path w="26" h="11">
                <a:moveTo>
                  <a:pt x="0" y="0"/>
                </a:moveTo>
                <a:lnTo>
                  <a:pt x="0" y="10"/>
                </a:lnTo>
                <a:lnTo>
                  <a:pt x="26" y="11"/>
                </a:lnTo>
                <a:lnTo>
                  <a:pt x="26"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93" name="Freeform 149">
            <a:extLst>
              <a:ext uri="{FF2B5EF4-FFF2-40B4-BE49-F238E27FC236}">
                <a16:creationId xmlns:a16="http://schemas.microsoft.com/office/drawing/2014/main" id="{66736815-1F0F-E325-F521-BF3E7E2F08E5}"/>
              </a:ext>
            </a:extLst>
          </p:cNvPr>
          <p:cNvSpPr>
            <a:spLocks/>
          </p:cNvSpPr>
          <p:nvPr/>
        </p:nvSpPr>
        <p:spPr bwMode="auto">
          <a:xfrm>
            <a:off x="8312150" y="4084638"/>
            <a:ext cx="39688" cy="17462"/>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94" name="Freeform 150">
            <a:extLst>
              <a:ext uri="{FF2B5EF4-FFF2-40B4-BE49-F238E27FC236}">
                <a16:creationId xmlns:a16="http://schemas.microsoft.com/office/drawing/2014/main" id="{C9EEF176-1B8B-AE7A-CFDB-9CE0E5783EC8}"/>
              </a:ext>
            </a:extLst>
          </p:cNvPr>
          <p:cNvSpPr>
            <a:spLocks/>
          </p:cNvSpPr>
          <p:nvPr/>
        </p:nvSpPr>
        <p:spPr bwMode="auto">
          <a:xfrm>
            <a:off x="3694114" y="4084638"/>
            <a:ext cx="4657725" cy="17462"/>
          </a:xfrm>
          <a:custGeom>
            <a:avLst/>
            <a:gdLst>
              <a:gd name="T0" fmla="*/ 0 w 2934"/>
              <a:gd name="T1" fmla="*/ 0 h 11"/>
              <a:gd name="T2" fmla="*/ 0 w 2934"/>
              <a:gd name="T3" fmla="*/ 10 h 11"/>
              <a:gd name="T4" fmla="*/ 2934 w 2934"/>
              <a:gd name="T5" fmla="*/ 11 h 11"/>
              <a:gd name="T6" fmla="*/ 2934 w 2934"/>
              <a:gd name="T7" fmla="*/ 1 h 11"/>
              <a:gd name="T8" fmla="*/ 0 w 2934"/>
              <a:gd name="T9" fmla="*/ 0 h 11"/>
            </a:gdLst>
            <a:ahLst/>
            <a:cxnLst>
              <a:cxn ang="0">
                <a:pos x="T0" y="T1"/>
              </a:cxn>
              <a:cxn ang="0">
                <a:pos x="T2" y="T3"/>
              </a:cxn>
              <a:cxn ang="0">
                <a:pos x="T4" y="T5"/>
              </a:cxn>
              <a:cxn ang="0">
                <a:pos x="T6" y="T7"/>
              </a:cxn>
              <a:cxn ang="0">
                <a:pos x="T8" y="T9"/>
              </a:cxn>
            </a:cxnLst>
            <a:rect l="0" t="0" r="r" b="b"/>
            <a:pathLst>
              <a:path w="2934" h="11">
                <a:moveTo>
                  <a:pt x="0" y="0"/>
                </a:moveTo>
                <a:lnTo>
                  <a:pt x="0" y="10"/>
                </a:lnTo>
                <a:lnTo>
                  <a:pt x="2934" y="11"/>
                </a:lnTo>
                <a:lnTo>
                  <a:pt x="2934"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95" name="Freeform 151">
            <a:extLst>
              <a:ext uri="{FF2B5EF4-FFF2-40B4-BE49-F238E27FC236}">
                <a16:creationId xmlns:a16="http://schemas.microsoft.com/office/drawing/2014/main" id="{1A9ABA6F-6398-477E-D137-5D532EB481B1}"/>
              </a:ext>
            </a:extLst>
          </p:cNvPr>
          <p:cNvSpPr>
            <a:spLocks/>
          </p:cNvSpPr>
          <p:nvPr/>
        </p:nvSpPr>
        <p:spPr bwMode="auto">
          <a:xfrm>
            <a:off x="3694114" y="4084638"/>
            <a:ext cx="65087" cy="17462"/>
          </a:xfrm>
          <a:custGeom>
            <a:avLst/>
            <a:gdLst>
              <a:gd name="T0" fmla="*/ 0 w 41"/>
              <a:gd name="T1" fmla="*/ 0 h 11"/>
              <a:gd name="T2" fmla="*/ 0 w 41"/>
              <a:gd name="T3" fmla="*/ 10 h 11"/>
              <a:gd name="T4" fmla="*/ 41 w 41"/>
              <a:gd name="T5" fmla="*/ 11 h 11"/>
              <a:gd name="T6" fmla="*/ 41 w 41"/>
              <a:gd name="T7" fmla="*/ 1 h 11"/>
              <a:gd name="T8" fmla="*/ 0 w 41"/>
              <a:gd name="T9" fmla="*/ 0 h 11"/>
            </a:gdLst>
            <a:ahLst/>
            <a:cxnLst>
              <a:cxn ang="0">
                <a:pos x="T0" y="T1"/>
              </a:cxn>
              <a:cxn ang="0">
                <a:pos x="T2" y="T3"/>
              </a:cxn>
              <a:cxn ang="0">
                <a:pos x="T4" y="T5"/>
              </a:cxn>
              <a:cxn ang="0">
                <a:pos x="T6" y="T7"/>
              </a:cxn>
              <a:cxn ang="0">
                <a:pos x="T8" y="T9"/>
              </a:cxn>
            </a:cxnLst>
            <a:rect l="0" t="0" r="r" b="b"/>
            <a:pathLst>
              <a:path w="41" h="11">
                <a:moveTo>
                  <a:pt x="0" y="0"/>
                </a:moveTo>
                <a:lnTo>
                  <a:pt x="0" y="10"/>
                </a:lnTo>
                <a:lnTo>
                  <a:pt x="41" y="11"/>
                </a:lnTo>
                <a:lnTo>
                  <a:pt x="41"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96" name="Freeform 152">
            <a:extLst>
              <a:ext uri="{FF2B5EF4-FFF2-40B4-BE49-F238E27FC236}">
                <a16:creationId xmlns:a16="http://schemas.microsoft.com/office/drawing/2014/main" id="{A52050BA-35E1-8B95-6F60-748BF00F026D}"/>
              </a:ext>
            </a:extLst>
          </p:cNvPr>
          <p:cNvSpPr>
            <a:spLocks/>
          </p:cNvSpPr>
          <p:nvPr/>
        </p:nvSpPr>
        <p:spPr bwMode="auto">
          <a:xfrm>
            <a:off x="8288338" y="4084638"/>
            <a:ext cx="63500" cy="17462"/>
          </a:xfrm>
          <a:custGeom>
            <a:avLst/>
            <a:gdLst>
              <a:gd name="T0" fmla="*/ 40 w 40"/>
              <a:gd name="T1" fmla="*/ 10 h 11"/>
              <a:gd name="T2" fmla="*/ 40 w 40"/>
              <a:gd name="T3" fmla="*/ 0 h 11"/>
              <a:gd name="T4" fmla="*/ 0 w 40"/>
              <a:gd name="T5" fmla="*/ 1 h 11"/>
              <a:gd name="T6" fmla="*/ 0 w 40"/>
              <a:gd name="T7" fmla="*/ 11 h 11"/>
              <a:gd name="T8" fmla="*/ 40 w 40"/>
              <a:gd name="T9" fmla="*/ 10 h 11"/>
            </a:gdLst>
            <a:ahLst/>
            <a:cxnLst>
              <a:cxn ang="0">
                <a:pos x="T0" y="T1"/>
              </a:cxn>
              <a:cxn ang="0">
                <a:pos x="T2" y="T3"/>
              </a:cxn>
              <a:cxn ang="0">
                <a:pos x="T4" y="T5"/>
              </a:cxn>
              <a:cxn ang="0">
                <a:pos x="T6" y="T7"/>
              </a:cxn>
              <a:cxn ang="0">
                <a:pos x="T8" y="T9"/>
              </a:cxn>
            </a:cxnLst>
            <a:rect l="0" t="0" r="r" b="b"/>
            <a:pathLst>
              <a:path w="40" h="11">
                <a:moveTo>
                  <a:pt x="40" y="10"/>
                </a:moveTo>
                <a:lnTo>
                  <a:pt x="40" y="0"/>
                </a:lnTo>
                <a:lnTo>
                  <a:pt x="0" y="1"/>
                </a:lnTo>
                <a:lnTo>
                  <a:pt x="0" y="11"/>
                </a:lnTo>
                <a:lnTo>
                  <a:pt x="40"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97" name="Freeform 153">
            <a:extLst>
              <a:ext uri="{FF2B5EF4-FFF2-40B4-BE49-F238E27FC236}">
                <a16:creationId xmlns:a16="http://schemas.microsoft.com/office/drawing/2014/main" id="{556E8547-A5D3-0EF9-9F8F-1C2819930D8D}"/>
              </a:ext>
            </a:extLst>
          </p:cNvPr>
          <p:cNvSpPr>
            <a:spLocks/>
          </p:cNvSpPr>
          <p:nvPr/>
        </p:nvSpPr>
        <p:spPr bwMode="auto">
          <a:xfrm>
            <a:off x="3694114" y="3881438"/>
            <a:ext cx="41275" cy="17462"/>
          </a:xfrm>
          <a:custGeom>
            <a:avLst/>
            <a:gdLst>
              <a:gd name="T0" fmla="*/ 0 w 26"/>
              <a:gd name="T1" fmla="*/ 0 h 11"/>
              <a:gd name="T2" fmla="*/ 0 w 26"/>
              <a:gd name="T3" fmla="*/ 10 h 11"/>
              <a:gd name="T4" fmla="*/ 26 w 26"/>
              <a:gd name="T5" fmla="*/ 11 h 11"/>
              <a:gd name="T6" fmla="*/ 26 w 26"/>
              <a:gd name="T7" fmla="*/ 1 h 11"/>
              <a:gd name="T8" fmla="*/ 0 w 26"/>
              <a:gd name="T9" fmla="*/ 0 h 11"/>
            </a:gdLst>
            <a:ahLst/>
            <a:cxnLst>
              <a:cxn ang="0">
                <a:pos x="T0" y="T1"/>
              </a:cxn>
              <a:cxn ang="0">
                <a:pos x="T2" y="T3"/>
              </a:cxn>
              <a:cxn ang="0">
                <a:pos x="T4" y="T5"/>
              </a:cxn>
              <a:cxn ang="0">
                <a:pos x="T6" y="T7"/>
              </a:cxn>
              <a:cxn ang="0">
                <a:pos x="T8" y="T9"/>
              </a:cxn>
            </a:cxnLst>
            <a:rect l="0" t="0" r="r" b="b"/>
            <a:pathLst>
              <a:path w="26" h="11">
                <a:moveTo>
                  <a:pt x="0" y="0"/>
                </a:moveTo>
                <a:lnTo>
                  <a:pt x="0" y="10"/>
                </a:lnTo>
                <a:lnTo>
                  <a:pt x="26" y="11"/>
                </a:lnTo>
                <a:lnTo>
                  <a:pt x="26"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298" name="Freeform 154">
            <a:extLst>
              <a:ext uri="{FF2B5EF4-FFF2-40B4-BE49-F238E27FC236}">
                <a16:creationId xmlns:a16="http://schemas.microsoft.com/office/drawing/2014/main" id="{58D66AFD-B1E3-DD1F-8C86-30F0BDB60A90}"/>
              </a:ext>
            </a:extLst>
          </p:cNvPr>
          <p:cNvSpPr>
            <a:spLocks/>
          </p:cNvSpPr>
          <p:nvPr/>
        </p:nvSpPr>
        <p:spPr bwMode="auto">
          <a:xfrm>
            <a:off x="8312150" y="3881438"/>
            <a:ext cx="39688" cy="17462"/>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00" name="Freeform 156">
            <a:extLst>
              <a:ext uri="{FF2B5EF4-FFF2-40B4-BE49-F238E27FC236}">
                <a16:creationId xmlns:a16="http://schemas.microsoft.com/office/drawing/2014/main" id="{B7D1949C-B6AE-C42C-0A3E-77A311AD8706}"/>
              </a:ext>
            </a:extLst>
          </p:cNvPr>
          <p:cNvSpPr>
            <a:spLocks/>
          </p:cNvSpPr>
          <p:nvPr/>
        </p:nvSpPr>
        <p:spPr bwMode="auto">
          <a:xfrm>
            <a:off x="3694114" y="3770313"/>
            <a:ext cx="41275" cy="17462"/>
          </a:xfrm>
          <a:custGeom>
            <a:avLst/>
            <a:gdLst>
              <a:gd name="T0" fmla="*/ 0 w 26"/>
              <a:gd name="T1" fmla="*/ 0 h 11"/>
              <a:gd name="T2" fmla="*/ 0 w 26"/>
              <a:gd name="T3" fmla="*/ 10 h 11"/>
              <a:gd name="T4" fmla="*/ 26 w 26"/>
              <a:gd name="T5" fmla="*/ 11 h 11"/>
              <a:gd name="T6" fmla="*/ 26 w 26"/>
              <a:gd name="T7" fmla="*/ 1 h 11"/>
              <a:gd name="T8" fmla="*/ 0 w 26"/>
              <a:gd name="T9" fmla="*/ 0 h 11"/>
            </a:gdLst>
            <a:ahLst/>
            <a:cxnLst>
              <a:cxn ang="0">
                <a:pos x="T0" y="T1"/>
              </a:cxn>
              <a:cxn ang="0">
                <a:pos x="T2" y="T3"/>
              </a:cxn>
              <a:cxn ang="0">
                <a:pos x="T4" y="T5"/>
              </a:cxn>
              <a:cxn ang="0">
                <a:pos x="T6" y="T7"/>
              </a:cxn>
              <a:cxn ang="0">
                <a:pos x="T8" y="T9"/>
              </a:cxn>
            </a:cxnLst>
            <a:rect l="0" t="0" r="r" b="b"/>
            <a:pathLst>
              <a:path w="26" h="11">
                <a:moveTo>
                  <a:pt x="0" y="0"/>
                </a:moveTo>
                <a:lnTo>
                  <a:pt x="0" y="10"/>
                </a:lnTo>
                <a:lnTo>
                  <a:pt x="26" y="11"/>
                </a:lnTo>
                <a:lnTo>
                  <a:pt x="26"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01" name="Freeform 157">
            <a:extLst>
              <a:ext uri="{FF2B5EF4-FFF2-40B4-BE49-F238E27FC236}">
                <a16:creationId xmlns:a16="http://schemas.microsoft.com/office/drawing/2014/main" id="{B44D8DC6-014F-0E28-BC71-88863246F6CB}"/>
              </a:ext>
            </a:extLst>
          </p:cNvPr>
          <p:cNvSpPr>
            <a:spLocks/>
          </p:cNvSpPr>
          <p:nvPr/>
        </p:nvSpPr>
        <p:spPr bwMode="auto">
          <a:xfrm>
            <a:off x="8312150" y="3770313"/>
            <a:ext cx="39688" cy="17462"/>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03" name="Freeform 159">
            <a:extLst>
              <a:ext uri="{FF2B5EF4-FFF2-40B4-BE49-F238E27FC236}">
                <a16:creationId xmlns:a16="http://schemas.microsoft.com/office/drawing/2014/main" id="{95BD51B3-8323-5104-EE31-95A39620F253}"/>
              </a:ext>
            </a:extLst>
          </p:cNvPr>
          <p:cNvSpPr>
            <a:spLocks/>
          </p:cNvSpPr>
          <p:nvPr/>
        </p:nvSpPr>
        <p:spPr bwMode="auto">
          <a:xfrm>
            <a:off x="3694114" y="3694113"/>
            <a:ext cx="41275" cy="17462"/>
          </a:xfrm>
          <a:custGeom>
            <a:avLst/>
            <a:gdLst>
              <a:gd name="T0" fmla="*/ 0 w 26"/>
              <a:gd name="T1" fmla="*/ 0 h 11"/>
              <a:gd name="T2" fmla="*/ 0 w 26"/>
              <a:gd name="T3" fmla="*/ 9 h 11"/>
              <a:gd name="T4" fmla="*/ 26 w 26"/>
              <a:gd name="T5" fmla="*/ 11 h 11"/>
              <a:gd name="T6" fmla="*/ 26 w 26"/>
              <a:gd name="T7" fmla="*/ 1 h 11"/>
              <a:gd name="T8" fmla="*/ 0 w 26"/>
              <a:gd name="T9" fmla="*/ 0 h 11"/>
            </a:gdLst>
            <a:ahLst/>
            <a:cxnLst>
              <a:cxn ang="0">
                <a:pos x="T0" y="T1"/>
              </a:cxn>
              <a:cxn ang="0">
                <a:pos x="T2" y="T3"/>
              </a:cxn>
              <a:cxn ang="0">
                <a:pos x="T4" y="T5"/>
              </a:cxn>
              <a:cxn ang="0">
                <a:pos x="T6" y="T7"/>
              </a:cxn>
              <a:cxn ang="0">
                <a:pos x="T8" y="T9"/>
              </a:cxn>
            </a:cxnLst>
            <a:rect l="0" t="0" r="r" b="b"/>
            <a:pathLst>
              <a:path w="26" h="11">
                <a:moveTo>
                  <a:pt x="0" y="0"/>
                </a:moveTo>
                <a:lnTo>
                  <a:pt x="0" y="9"/>
                </a:lnTo>
                <a:lnTo>
                  <a:pt x="26" y="11"/>
                </a:lnTo>
                <a:lnTo>
                  <a:pt x="26"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04" name="Freeform 160">
            <a:extLst>
              <a:ext uri="{FF2B5EF4-FFF2-40B4-BE49-F238E27FC236}">
                <a16:creationId xmlns:a16="http://schemas.microsoft.com/office/drawing/2014/main" id="{01D316E2-E495-5CF9-3FC2-535A0D4E3B50}"/>
              </a:ext>
            </a:extLst>
          </p:cNvPr>
          <p:cNvSpPr>
            <a:spLocks/>
          </p:cNvSpPr>
          <p:nvPr/>
        </p:nvSpPr>
        <p:spPr bwMode="auto">
          <a:xfrm>
            <a:off x="8312150" y="3694113"/>
            <a:ext cx="39688" cy="17462"/>
          </a:xfrm>
          <a:custGeom>
            <a:avLst/>
            <a:gdLst>
              <a:gd name="T0" fmla="*/ 25 w 25"/>
              <a:gd name="T1" fmla="*/ 9 h 11"/>
              <a:gd name="T2" fmla="*/ 25 w 25"/>
              <a:gd name="T3" fmla="*/ 0 h 11"/>
              <a:gd name="T4" fmla="*/ 0 w 25"/>
              <a:gd name="T5" fmla="*/ 1 h 11"/>
              <a:gd name="T6" fmla="*/ 0 w 25"/>
              <a:gd name="T7" fmla="*/ 11 h 11"/>
              <a:gd name="T8" fmla="*/ 25 w 25"/>
              <a:gd name="T9" fmla="*/ 9 h 11"/>
            </a:gdLst>
            <a:ahLst/>
            <a:cxnLst>
              <a:cxn ang="0">
                <a:pos x="T0" y="T1"/>
              </a:cxn>
              <a:cxn ang="0">
                <a:pos x="T2" y="T3"/>
              </a:cxn>
              <a:cxn ang="0">
                <a:pos x="T4" y="T5"/>
              </a:cxn>
              <a:cxn ang="0">
                <a:pos x="T6" y="T7"/>
              </a:cxn>
              <a:cxn ang="0">
                <a:pos x="T8" y="T9"/>
              </a:cxn>
            </a:cxnLst>
            <a:rect l="0" t="0" r="r" b="b"/>
            <a:pathLst>
              <a:path w="25" h="11">
                <a:moveTo>
                  <a:pt x="25" y="9"/>
                </a:moveTo>
                <a:lnTo>
                  <a:pt x="25" y="0"/>
                </a:lnTo>
                <a:lnTo>
                  <a:pt x="0" y="1"/>
                </a:lnTo>
                <a:lnTo>
                  <a:pt x="0" y="11"/>
                </a:lnTo>
                <a:lnTo>
                  <a:pt x="25" y="9"/>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06" name="Freeform 162">
            <a:extLst>
              <a:ext uri="{FF2B5EF4-FFF2-40B4-BE49-F238E27FC236}">
                <a16:creationId xmlns:a16="http://schemas.microsoft.com/office/drawing/2014/main" id="{9D456544-A706-B473-8B3D-1745260D41C3}"/>
              </a:ext>
            </a:extLst>
          </p:cNvPr>
          <p:cNvSpPr>
            <a:spLocks/>
          </p:cNvSpPr>
          <p:nvPr/>
        </p:nvSpPr>
        <p:spPr bwMode="auto">
          <a:xfrm>
            <a:off x="3694114" y="3632201"/>
            <a:ext cx="41275" cy="17463"/>
          </a:xfrm>
          <a:custGeom>
            <a:avLst/>
            <a:gdLst>
              <a:gd name="T0" fmla="*/ 0 w 26"/>
              <a:gd name="T1" fmla="*/ 0 h 11"/>
              <a:gd name="T2" fmla="*/ 0 w 26"/>
              <a:gd name="T3" fmla="*/ 10 h 11"/>
              <a:gd name="T4" fmla="*/ 26 w 26"/>
              <a:gd name="T5" fmla="*/ 11 h 11"/>
              <a:gd name="T6" fmla="*/ 26 w 26"/>
              <a:gd name="T7" fmla="*/ 1 h 11"/>
              <a:gd name="T8" fmla="*/ 0 w 26"/>
              <a:gd name="T9" fmla="*/ 0 h 11"/>
            </a:gdLst>
            <a:ahLst/>
            <a:cxnLst>
              <a:cxn ang="0">
                <a:pos x="T0" y="T1"/>
              </a:cxn>
              <a:cxn ang="0">
                <a:pos x="T2" y="T3"/>
              </a:cxn>
              <a:cxn ang="0">
                <a:pos x="T4" y="T5"/>
              </a:cxn>
              <a:cxn ang="0">
                <a:pos x="T6" y="T7"/>
              </a:cxn>
              <a:cxn ang="0">
                <a:pos x="T8" y="T9"/>
              </a:cxn>
            </a:cxnLst>
            <a:rect l="0" t="0" r="r" b="b"/>
            <a:pathLst>
              <a:path w="26" h="11">
                <a:moveTo>
                  <a:pt x="0" y="0"/>
                </a:moveTo>
                <a:lnTo>
                  <a:pt x="0" y="10"/>
                </a:lnTo>
                <a:lnTo>
                  <a:pt x="26" y="11"/>
                </a:lnTo>
                <a:lnTo>
                  <a:pt x="26"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07" name="Freeform 163">
            <a:extLst>
              <a:ext uri="{FF2B5EF4-FFF2-40B4-BE49-F238E27FC236}">
                <a16:creationId xmlns:a16="http://schemas.microsoft.com/office/drawing/2014/main" id="{58313F55-F617-25B8-8131-21BDAFE891B0}"/>
              </a:ext>
            </a:extLst>
          </p:cNvPr>
          <p:cNvSpPr>
            <a:spLocks/>
          </p:cNvSpPr>
          <p:nvPr/>
        </p:nvSpPr>
        <p:spPr bwMode="auto">
          <a:xfrm>
            <a:off x="8312150" y="3632201"/>
            <a:ext cx="39688" cy="17463"/>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09" name="Freeform 165">
            <a:extLst>
              <a:ext uri="{FF2B5EF4-FFF2-40B4-BE49-F238E27FC236}">
                <a16:creationId xmlns:a16="http://schemas.microsoft.com/office/drawing/2014/main" id="{B3ED68D8-571D-178F-3419-4CF573598D06}"/>
              </a:ext>
            </a:extLst>
          </p:cNvPr>
          <p:cNvSpPr>
            <a:spLocks/>
          </p:cNvSpPr>
          <p:nvPr/>
        </p:nvSpPr>
        <p:spPr bwMode="auto">
          <a:xfrm>
            <a:off x="3694114" y="3581401"/>
            <a:ext cx="41275" cy="17463"/>
          </a:xfrm>
          <a:custGeom>
            <a:avLst/>
            <a:gdLst>
              <a:gd name="T0" fmla="*/ 0 w 26"/>
              <a:gd name="T1" fmla="*/ 0 h 11"/>
              <a:gd name="T2" fmla="*/ 0 w 26"/>
              <a:gd name="T3" fmla="*/ 10 h 11"/>
              <a:gd name="T4" fmla="*/ 26 w 26"/>
              <a:gd name="T5" fmla="*/ 11 h 11"/>
              <a:gd name="T6" fmla="*/ 26 w 26"/>
              <a:gd name="T7" fmla="*/ 1 h 11"/>
              <a:gd name="T8" fmla="*/ 0 w 26"/>
              <a:gd name="T9" fmla="*/ 0 h 11"/>
            </a:gdLst>
            <a:ahLst/>
            <a:cxnLst>
              <a:cxn ang="0">
                <a:pos x="T0" y="T1"/>
              </a:cxn>
              <a:cxn ang="0">
                <a:pos x="T2" y="T3"/>
              </a:cxn>
              <a:cxn ang="0">
                <a:pos x="T4" y="T5"/>
              </a:cxn>
              <a:cxn ang="0">
                <a:pos x="T6" y="T7"/>
              </a:cxn>
              <a:cxn ang="0">
                <a:pos x="T8" y="T9"/>
              </a:cxn>
            </a:cxnLst>
            <a:rect l="0" t="0" r="r" b="b"/>
            <a:pathLst>
              <a:path w="26" h="11">
                <a:moveTo>
                  <a:pt x="0" y="0"/>
                </a:moveTo>
                <a:lnTo>
                  <a:pt x="0" y="10"/>
                </a:lnTo>
                <a:lnTo>
                  <a:pt x="26" y="11"/>
                </a:lnTo>
                <a:lnTo>
                  <a:pt x="26"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10" name="Freeform 166">
            <a:extLst>
              <a:ext uri="{FF2B5EF4-FFF2-40B4-BE49-F238E27FC236}">
                <a16:creationId xmlns:a16="http://schemas.microsoft.com/office/drawing/2014/main" id="{5C00DD77-339A-EA0C-EF0B-7880257DA943}"/>
              </a:ext>
            </a:extLst>
          </p:cNvPr>
          <p:cNvSpPr>
            <a:spLocks/>
          </p:cNvSpPr>
          <p:nvPr/>
        </p:nvSpPr>
        <p:spPr bwMode="auto">
          <a:xfrm>
            <a:off x="8312150" y="3581401"/>
            <a:ext cx="39688" cy="17463"/>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12" name="Freeform 168">
            <a:extLst>
              <a:ext uri="{FF2B5EF4-FFF2-40B4-BE49-F238E27FC236}">
                <a16:creationId xmlns:a16="http://schemas.microsoft.com/office/drawing/2014/main" id="{177190F0-AB4B-ED7F-6406-0152B0149716}"/>
              </a:ext>
            </a:extLst>
          </p:cNvPr>
          <p:cNvSpPr>
            <a:spLocks/>
          </p:cNvSpPr>
          <p:nvPr/>
        </p:nvSpPr>
        <p:spPr bwMode="auto">
          <a:xfrm>
            <a:off x="3694114" y="3543301"/>
            <a:ext cx="41275" cy="17463"/>
          </a:xfrm>
          <a:custGeom>
            <a:avLst/>
            <a:gdLst>
              <a:gd name="T0" fmla="*/ 0 w 26"/>
              <a:gd name="T1" fmla="*/ 0 h 11"/>
              <a:gd name="T2" fmla="*/ 0 w 26"/>
              <a:gd name="T3" fmla="*/ 10 h 11"/>
              <a:gd name="T4" fmla="*/ 26 w 26"/>
              <a:gd name="T5" fmla="*/ 11 h 11"/>
              <a:gd name="T6" fmla="*/ 26 w 26"/>
              <a:gd name="T7" fmla="*/ 1 h 11"/>
              <a:gd name="T8" fmla="*/ 0 w 26"/>
              <a:gd name="T9" fmla="*/ 0 h 11"/>
            </a:gdLst>
            <a:ahLst/>
            <a:cxnLst>
              <a:cxn ang="0">
                <a:pos x="T0" y="T1"/>
              </a:cxn>
              <a:cxn ang="0">
                <a:pos x="T2" y="T3"/>
              </a:cxn>
              <a:cxn ang="0">
                <a:pos x="T4" y="T5"/>
              </a:cxn>
              <a:cxn ang="0">
                <a:pos x="T6" y="T7"/>
              </a:cxn>
              <a:cxn ang="0">
                <a:pos x="T8" y="T9"/>
              </a:cxn>
            </a:cxnLst>
            <a:rect l="0" t="0" r="r" b="b"/>
            <a:pathLst>
              <a:path w="26" h="11">
                <a:moveTo>
                  <a:pt x="0" y="0"/>
                </a:moveTo>
                <a:lnTo>
                  <a:pt x="0" y="10"/>
                </a:lnTo>
                <a:lnTo>
                  <a:pt x="26" y="11"/>
                </a:lnTo>
                <a:lnTo>
                  <a:pt x="26"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13" name="Freeform 169">
            <a:extLst>
              <a:ext uri="{FF2B5EF4-FFF2-40B4-BE49-F238E27FC236}">
                <a16:creationId xmlns:a16="http://schemas.microsoft.com/office/drawing/2014/main" id="{0F5984B8-65ED-BECE-8DFF-2775FB4550E1}"/>
              </a:ext>
            </a:extLst>
          </p:cNvPr>
          <p:cNvSpPr>
            <a:spLocks/>
          </p:cNvSpPr>
          <p:nvPr/>
        </p:nvSpPr>
        <p:spPr bwMode="auto">
          <a:xfrm>
            <a:off x="8312150" y="3543301"/>
            <a:ext cx="39688" cy="17463"/>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15" name="Freeform 171">
            <a:extLst>
              <a:ext uri="{FF2B5EF4-FFF2-40B4-BE49-F238E27FC236}">
                <a16:creationId xmlns:a16="http://schemas.microsoft.com/office/drawing/2014/main" id="{97A41D86-C0AA-8EAA-443F-15239C1CCAE9}"/>
              </a:ext>
            </a:extLst>
          </p:cNvPr>
          <p:cNvSpPr>
            <a:spLocks/>
          </p:cNvSpPr>
          <p:nvPr/>
        </p:nvSpPr>
        <p:spPr bwMode="auto">
          <a:xfrm>
            <a:off x="3694114" y="3508376"/>
            <a:ext cx="41275" cy="17463"/>
          </a:xfrm>
          <a:custGeom>
            <a:avLst/>
            <a:gdLst>
              <a:gd name="T0" fmla="*/ 0 w 26"/>
              <a:gd name="T1" fmla="*/ 0 h 11"/>
              <a:gd name="T2" fmla="*/ 0 w 26"/>
              <a:gd name="T3" fmla="*/ 10 h 11"/>
              <a:gd name="T4" fmla="*/ 26 w 26"/>
              <a:gd name="T5" fmla="*/ 11 h 11"/>
              <a:gd name="T6" fmla="*/ 26 w 26"/>
              <a:gd name="T7" fmla="*/ 1 h 11"/>
              <a:gd name="T8" fmla="*/ 0 w 26"/>
              <a:gd name="T9" fmla="*/ 0 h 11"/>
            </a:gdLst>
            <a:ahLst/>
            <a:cxnLst>
              <a:cxn ang="0">
                <a:pos x="T0" y="T1"/>
              </a:cxn>
              <a:cxn ang="0">
                <a:pos x="T2" y="T3"/>
              </a:cxn>
              <a:cxn ang="0">
                <a:pos x="T4" y="T5"/>
              </a:cxn>
              <a:cxn ang="0">
                <a:pos x="T6" y="T7"/>
              </a:cxn>
              <a:cxn ang="0">
                <a:pos x="T8" y="T9"/>
              </a:cxn>
            </a:cxnLst>
            <a:rect l="0" t="0" r="r" b="b"/>
            <a:pathLst>
              <a:path w="26" h="11">
                <a:moveTo>
                  <a:pt x="0" y="0"/>
                </a:moveTo>
                <a:lnTo>
                  <a:pt x="0" y="10"/>
                </a:lnTo>
                <a:lnTo>
                  <a:pt x="26" y="11"/>
                </a:lnTo>
                <a:lnTo>
                  <a:pt x="26"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16" name="Freeform 172">
            <a:extLst>
              <a:ext uri="{FF2B5EF4-FFF2-40B4-BE49-F238E27FC236}">
                <a16:creationId xmlns:a16="http://schemas.microsoft.com/office/drawing/2014/main" id="{EC34835D-CEDF-1845-ED89-8D8E23220186}"/>
              </a:ext>
            </a:extLst>
          </p:cNvPr>
          <p:cNvSpPr>
            <a:spLocks/>
          </p:cNvSpPr>
          <p:nvPr/>
        </p:nvSpPr>
        <p:spPr bwMode="auto">
          <a:xfrm>
            <a:off x="8312150" y="3508376"/>
            <a:ext cx="39688" cy="17463"/>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18" name="Freeform 174">
            <a:extLst>
              <a:ext uri="{FF2B5EF4-FFF2-40B4-BE49-F238E27FC236}">
                <a16:creationId xmlns:a16="http://schemas.microsoft.com/office/drawing/2014/main" id="{537510BC-4FEF-518F-77DF-C8875947EEF7}"/>
              </a:ext>
            </a:extLst>
          </p:cNvPr>
          <p:cNvSpPr>
            <a:spLocks/>
          </p:cNvSpPr>
          <p:nvPr/>
        </p:nvSpPr>
        <p:spPr bwMode="auto">
          <a:xfrm>
            <a:off x="3694114" y="3470276"/>
            <a:ext cx="41275" cy="17463"/>
          </a:xfrm>
          <a:custGeom>
            <a:avLst/>
            <a:gdLst>
              <a:gd name="T0" fmla="*/ 0 w 26"/>
              <a:gd name="T1" fmla="*/ 0 h 11"/>
              <a:gd name="T2" fmla="*/ 0 w 26"/>
              <a:gd name="T3" fmla="*/ 10 h 11"/>
              <a:gd name="T4" fmla="*/ 26 w 26"/>
              <a:gd name="T5" fmla="*/ 11 h 11"/>
              <a:gd name="T6" fmla="*/ 26 w 26"/>
              <a:gd name="T7" fmla="*/ 1 h 11"/>
              <a:gd name="T8" fmla="*/ 0 w 26"/>
              <a:gd name="T9" fmla="*/ 0 h 11"/>
            </a:gdLst>
            <a:ahLst/>
            <a:cxnLst>
              <a:cxn ang="0">
                <a:pos x="T0" y="T1"/>
              </a:cxn>
              <a:cxn ang="0">
                <a:pos x="T2" y="T3"/>
              </a:cxn>
              <a:cxn ang="0">
                <a:pos x="T4" y="T5"/>
              </a:cxn>
              <a:cxn ang="0">
                <a:pos x="T6" y="T7"/>
              </a:cxn>
              <a:cxn ang="0">
                <a:pos x="T8" y="T9"/>
              </a:cxn>
            </a:cxnLst>
            <a:rect l="0" t="0" r="r" b="b"/>
            <a:pathLst>
              <a:path w="26" h="11">
                <a:moveTo>
                  <a:pt x="0" y="0"/>
                </a:moveTo>
                <a:lnTo>
                  <a:pt x="0" y="10"/>
                </a:lnTo>
                <a:lnTo>
                  <a:pt x="26" y="11"/>
                </a:lnTo>
                <a:lnTo>
                  <a:pt x="26"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19" name="Freeform 175">
            <a:extLst>
              <a:ext uri="{FF2B5EF4-FFF2-40B4-BE49-F238E27FC236}">
                <a16:creationId xmlns:a16="http://schemas.microsoft.com/office/drawing/2014/main" id="{2D07BDE1-2BAD-42C1-3D05-446AA4D67943}"/>
              </a:ext>
            </a:extLst>
          </p:cNvPr>
          <p:cNvSpPr>
            <a:spLocks/>
          </p:cNvSpPr>
          <p:nvPr/>
        </p:nvSpPr>
        <p:spPr bwMode="auto">
          <a:xfrm>
            <a:off x="8312150" y="3470276"/>
            <a:ext cx="39688" cy="17463"/>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21" name="Freeform 177">
            <a:extLst>
              <a:ext uri="{FF2B5EF4-FFF2-40B4-BE49-F238E27FC236}">
                <a16:creationId xmlns:a16="http://schemas.microsoft.com/office/drawing/2014/main" id="{0658CFD2-7FCD-3C65-12CE-D0C3F2428FBD}"/>
              </a:ext>
            </a:extLst>
          </p:cNvPr>
          <p:cNvSpPr>
            <a:spLocks/>
          </p:cNvSpPr>
          <p:nvPr/>
        </p:nvSpPr>
        <p:spPr bwMode="auto">
          <a:xfrm>
            <a:off x="3694114" y="3446463"/>
            <a:ext cx="41275" cy="17462"/>
          </a:xfrm>
          <a:custGeom>
            <a:avLst/>
            <a:gdLst>
              <a:gd name="T0" fmla="*/ 0 w 26"/>
              <a:gd name="T1" fmla="*/ 0 h 11"/>
              <a:gd name="T2" fmla="*/ 0 w 26"/>
              <a:gd name="T3" fmla="*/ 9 h 11"/>
              <a:gd name="T4" fmla="*/ 26 w 26"/>
              <a:gd name="T5" fmla="*/ 11 h 11"/>
              <a:gd name="T6" fmla="*/ 26 w 26"/>
              <a:gd name="T7" fmla="*/ 1 h 11"/>
              <a:gd name="T8" fmla="*/ 0 w 26"/>
              <a:gd name="T9" fmla="*/ 0 h 11"/>
            </a:gdLst>
            <a:ahLst/>
            <a:cxnLst>
              <a:cxn ang="0">
                <a:pos x="T0" y="T1"/>
              </a:cxn>
              <a:cxn ang="0">
                <a:pos x="T2" y="T3"/>
              </a:cxn>
              <a:cxn ang="0">
                <a:pos x="T4" y="T5"/>
              </a:cxn>
              <a:cxn ang="0">
                <a:pos x="T6" y="T7"/>
              </a:cxn>
              <a:cxn ang="0">
                <a:pos x="T8" y="T9"/>
              </a:cxn>
            </a:cxnLst>
            <a:rect l="0" t="0" r="r" b="b"/>
            <a:pathLst>
              <a:path w="26" h="11">
                <a:moveTo>
                  <a:pt x="0" y="0"/>
                </a:moveTo>
                <a:lnTo>
                  <a:pt x="0" y="9"/>
                </a:lnTo>
                <a:lnTo>
                  <a:pt x="26" y="11"/>
                </a:lnTo>
                <a:lnTo>
                  <a:pt x="26"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22" name="Freeform 178">
            <a:extLst>
              <a:ext uri="{FF2B5EF4-FFF2-40B4-BE49-F238E27FC236}">
                <a16:creationId xmlns:a16="http://schemas.microsoft.com/office/drawing/2014/main" id="{172AC855-AA66-39D6-2108-5AB60E1E02BF}"/>
              </a:ext>
            </a:extLst>
          </p:cNvPr>
          <p:cNvSpPr>
            <a:spLocks/>
          </p:cNvSpPr>
          <p:nvPr/>
        </p:nvSpPr>
        <p:spPr bwMode="auto">
          <a:xfrm>
            <a:off x="8312150" y="3446463"/>
            <a:ext cx="39688" cy="17462"/>
          </a:xfrm>
          <a:custGeom>
            <a:avLst/>
            <a:gdLst>
              <a:gd name="T0" fmla="*/ 25 w 25"/>
              <a:gd name="T1" fmla="*/ 9 h 11"/>
              <a:gd name="T2" fmla="*/ 25 w 25"/>
              <a:gd name="T3" fmla="*/ 0 h 11"/>
              <a:gd name="T4" fmla="*/ 0 w 25"/>
              <a:gd name="T5" fmla="*/ 1 h 11"/>
              <a:gd name="T6" fmla="*/ 0 w 25"/>
              <a:gd name="T7" fmla="*/ 11 h 11"/>
              <a:gd name="T8" fmla="*/ 25 w 25"/>
              <a:gd name="T9" fmla="*/ 9 h 11"/>
            </a:gdLst>
            <a:ahLst/>
            <a:cxnLst>
              <a:cxn ang="0">
                <a:pos x="T0" y="T1"/>
              </a:cxn>
              <a:cxn ang="0">
                <a:pos x="T2" y="T3"/>
              </a:cxn>
              <a:cxn ang="0">
                <a:pos x="T4" y="T5"/>
              </a:cxn>
              <a:cxn ang="0">
                <a:pos x="T6" y="T7"/>
              </a:cxn>
              <a:cxn ang="0">
                <a:pos x="T8" y="T9"/>
              </a:cxn>
            </a:cxnLst>
            <a:rect l="0" t="0" r="r" b="b"/>
            <a:pathLst>
              <a:path w="25" h="11">
                <a:moveTo>
                  <a:pt x="25" y="9"/>
                </a:moveTo>
                <a:lnTo>
                  <a:pt x="25" y="0"/>
                </a:lnTo>
                <a:lnTo>
                  <a:pt x="0" y="1"/>
                </a:lnTo>
                <a:lnTo>
                  <a:pt x="0" y="11"/>
                </a:lnTo>
                <a:lnTo>
                  <a:pt x="25" y="9"/>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24" name="Freeform 180">
            <a:extLst>
              <a:ext uri="{FF2B5EF4-FFF2-40B4-BE49-F238E27FC236}">
                <a16:creationId xmlns:a16="http://schemas.microsoft.com/office/drawing/2014/main" id="{A308BC3B-098D-CAB6-843A-F3C32D8DDEC4}"/>
              </a:ext>
            </a:extLst>
          </p:cNvPr>
          <p:cNvSpPr>
            <a:spLocks/>
          </p:cNvSpPr>
          <p:nvPr/>
        </p:nvSpPr>
        <p:spPr bwMode="auto">
          <a:xfrm>
            <a:off x="3694114" y="3446463"/>
            <a:ext cx="65087" cy="17462"/>
          </a:xfrm>
          <a:custGeom>
            <a:avLst/>
            <a:gdLst>
              <a:gd name="T0" fmla="*/ 0 w 41"/>
              <a:gd name="T1" fmla="*/ 0 h 11"/>
              <a:gd name="T2" fmla="*/ 0 w 41"/>
              <a:gd name="T3" fmla="*/ 9 h 11"/>
              <a:gd name="T4" fmla="*/ 41 w 41"/>
              <a:gd name="T5" fmla="*/ 11 h 11"/>
              <a:gd name="T6" fmla="*/ 41 w 41"/>
              <a:gd name="T7" fmla="*/ 1 h 11"/>
              <a:gd name="T8" fmla="*/ 0 w 41"/>
              <a:gd name="T9" fmla="*/ 0 h 11"/>
            </a:gdLst>
            <a:ahLst/>
            <a:cxnLst>
              <a:cxn ang="0">
                <a:pos x="T0" y="T1"/>
              </a:cxn>
              <a:cxn ang="0">
                <a:pos x="T2" y="T3"/>
              </a:cxn>
              <a:cxn ang="0">
                <a:pos x="T4" y="T5"/>
              </a:cxn>
              <a:cxn ang="0">
                <a:pos x="T6" y="T7"/>
              </a:cxn>
              <a:cxn ang="0">
                <a:pos x="T8" y="T9"/>
              </a:cxn>
            </a:cxnLst>
            <a:rect l="0" t="0" r="r" b="b"/>
            <a:pathLst>
              <a:path w="41" h="11">
                <a:moveTo>
                  <a:pt x="0" y="0"/>
                </a:moveTo>
                <a:lnTo>
                  <a:pt x="0" y="9"/>
                </a:lnTo>
                <a:lnTo>
                  <a:pt x="41" y="11"/>
                </a:lnTo>
                <a:lnTo>
                  <a:pt x="41"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25" name="Freeform 181">
            <a:extLst>
              <a:ext uri="{FF2B5EF4-FFF2-40B4-BE49-F238E27FC236}">
                <a16:creationId xmlns:a16="http://schemas.microsoft.com/office/drawing/2014/main" id="{3EA42694-C1A3-5896-1044-6D447DFE7CC9}"/>
              </a:ext>
            </a:extLst>
          </p:cNvPr>
          <p:cNvSpPr>
            <a:spLocks/>
          </p:cNvSpPr>
          <p:nvPr/>
        </p:nvSpPr>
        <p:spPr bwMode="auto">
          <a:xfrm>
            <a:off x="8288338" y="3446463"/>
            <a:ext cx="63500" cy="17462"/>
          </a:xfrm>
          <a:custGeom>
            <a:avLst/>
            <a:gdLst>
              <a:gd name="T0" fmla="*/ 40 w 40"/>
              <a:gd name="T1" fmla="*/ 9 h 11"/>
              <a:gd name="T2" fmla="*/ 40 w 40"/>
              <a:gd name="T3" fmla="*/ 0 h 11"/>
              <a:gd name="T4" fmla="*/ 0 w 40"/>
              <a:gd name="T5" fmla="*/ 1 h 11"/>
              <a:gd name="T6" fmla="*/ 0 w 40"/>
              <a:gd name="T7" fmla="*/ 11 h 11"/>
              <a:gd name="T8" fmla="*/ 40 w 40"/>
              <a:gd name="T9" fmla="*/ 9 h 11"/>
            </a:gdLst>
            <a:ahLst/>
            <a:cxnLst>
              <a:cxn ang="0">
                <a:pos x="T0" y="T1"/>
              </a:cxn>
              <a:cxn ang="0">
                <a:pos x="T2" y="T3"/>
              </a:cxn>
              <a:cxn ang="0">
                <a:pos x="T4" y="T5"/>
              </a:cxn>
              <a:cxn ang="0">
                <a:pos x="T6" y="T7"/>
              </a:cxn>
              <a:cxn ang="0">
                <a:pos x="T8" y="T9"/>
              </a:cxn>
            </a:cxnLst>
            <a:rect l="0" t="0" r="r" b="b"/>
            <a:pathLst>
              <a:path w="40" h="11">
                <a:moveTo>
                  <a:pt x="40" y="9"/>
                </a:moveTo>
                <a:lnTo>
                  <a:pt x="40" y="0"/>
                </a:lnTo>
                <a:lnTo>
                  <a:pt x="0" y="1"/>
                </a:lnTo>
                <a:lnTo>
                  <a:pt x="0" y="11"/>
                </a:lnTo>
                <a:lnTo>
                  <a:pt x="40" y="9"/>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26" name="Freeform 182">
            <a:extLst>
              <a:ext uri="{FF2B5EF4-FFF2-40B4-BE49-F238E27FC236}">
                <a16:creationId xmlns:a16="http://schemas.microsoft.com/office/drawing/2014/main" id="{9D967F0A-8565-7860-88EA-75ACA8900FC1}"/>
              </a:ext>
            </a:extLst>
          </p:cNvPr>
          <p:cNvSpPr>
            <a:spLocks/>
          </p:cNvSpPr>
          <p:nvPr/>
        </p:nvSpPr>
        <p:spPr bwMode="auto">
          <a:xfrm>
            <a:off x="3694114" y="3257551"/>
            <a:ext cx="41275" cy="17463"/>
          </a:xfrm>
          <a:custGeom>
            <a:avLst/>
            <a:gdLst>
              <a:gd name="T0" fmla="*/ 0 w 26"/>
              <a:gd name="T1" fmla="*/ 0 h 11"/>
              <a:gd name="T2" fmla="*/ 0 w 26"/>
              <a:gd name="T3" fmla="*/ 10 h 11"/>
              <a:gd name="T4" fmla="*/ 26 w 26"/>
              <a:gd name="T5" fmla="*/ 11 h 11"/>
              <a:gd name="T6" fmla="*/ 26 w 26"/>
              <a:gd name="T7" fmla="*/ 1 h 11"/>
              <a:gd name="T8" fmla="*/ 0 w 26"/>
              <a:gd name="T9" fmla="*/ 0 h 11"/>
            </a:gdLst>
            <a:ahLst/>
            <a:cxnLst>
              <a:cxn ang="0">
                <a:pos x="T0" y="T1"/>
              </a:cxn>
              <a:cxn ang="0">
                <a:pos x="T2" y="T3"/>
              </a:cxn>
              <a:cxn ang="0">
                <a:pos x="T4" y="T5"/>
              </a:cxn>
              <a:cxn ang="0">
                <a:pos x="T6" y="T7"/>
              </a:cxn>
              <a:cxn ang="0">
                <a:pos x="T8" y="T9"/>
              </a:cxn>
            </a:cxnLst>
            <a:rect l="0" t="0" r="r" b="b"/>
            <a:pathLst>
              <a:path w="26" h="11">
                <a:moveTo>
                  <a:pt x="0" y="0"/>
                </a:moveTo>
                <a:lnTo>
                  <a:pt x="0" y="10"/>
                </a:lnTo>
                <a:lnTo>
                  <a:pt x="26" y="11"/>
                </a:lnTo>
                <a:lnTo>
                  <a:pt x="26"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27" name="Freeform 183">
            <a:extLst>
              <a:ext uri="{FF2B5EF4-FFF2-40B4-BE49-F238E27FC236}">
                <a16:creationId xmlns:a16="http://schemas.microsoft.com/office/drawing/2014/main" id="{D6AEDFCF-AFC0-EC44-A357-BB7A17450363}"/>
              </a:ext>
            </a:extLst>
          </p:cNvPr>
          <p:cNvSpPr>
            <a:spLocks/>
          </p:cNvSpPr>
          <p:nvPr/>
        </p:nvSpPr>
        <p:spPr bwMode="auto">
          <a:xfrm>
            <a:off x="8312150" y="3257551"/>
            <a:ext cx="39688" cy="17463"/>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29" name="Freeform 185">
            <a:extLst>
              <a:ext uri="{FF2B5EF4-FFF2-40B4-BE49-F238E27FC236}">
                <a16:creationId xmlns:a16="http://schemas.microsoft.com/office/drawing/2014/main" id="{31E90A26-9B77-7B8E-AF25-ADDA79DC063C}"/>
              </a:ext>
            </a:extLst>
          </p:cNvPr>
          <p:cNvSpPr>
            <a:spLocks/>
          </p:cNvSpPr>
          <p:nvPr/>
        </p:nvSpPr>
        <p:spPr bwMode="auto">
          <a:xfrm>
            <a:off x="3694114" y="3143251"/>
            <a:ext cx="41275" cy="17463"/>
          </a:xfrm>
          <a:custGeom>
            <a:avLst/>
            <a:gdLst>
              <a:gd name="T0" fmla="*/ 0 w 26"/>
              <a:gd name="T1" fmla="*/ 0 h 11"/>
              <a:gd name="T2" fmla="*/ 0 w 26"/>
              <a:gd name="T3" fmla="*/ 10 h 11"/>
              <a:gd name="T4" fmla="*/ 26 w 26"/>
              <a:gd name="T5" fmla="*/ 11 h 11"/>
              <a:gd name="T6" fmla="*/ 26 w 26"/>
              <a:gd name="T7" fmla="*/ 2 h 11"/>
              <a:gd name="T8" fmla="*/ 0 w 26"/>
              <a:gd name="T9" fmla="*/ 0 h 11"/>
            </a:gdLst>
            <a:ahLst/>
            <a:cxnLst>
              <a:cxn ang="0">
                <a:pos x="T0" y="T1"/>
              </a:cxn>
              <a:cxn ang="0">
                <a:pos x="T2" y="T3"/>
              </a:cxn>
              <a:cxn ang="0">
                <a:pos x="T4" y="T5"/>
              </a:cxn>
              <a:cxn ang="0">
                <a:pos x="T6" y="T7"/>
              </a:cxn>
              <a:cxn ang="0">
                <a:pos x="T8" y="T9"/>
              </a:cxn>
            </a:cxnLst>
            <a:rect l="0" t="0" r="r" b="b"/>
            <a:pathLst>
              <a:path w="26" h="11">
                <a:moveTo>
                  <a:pt x="0" y="0"/>
                </a:moveTo>
                <a:lnTo>
                  <a:pt x="0" y="10"/>
                </a:lnTo>
                <a:lnTo>
                  <a:pt x="26" y="11"/>
                </a:lnTo>
                <a:lnTo>
                  <a:pt x="26" y="2"/>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30" name="Freeform 186">
            <a:extLst>
              <a:ext uri="{FF2B5EF4-FFF2-40B4-BE49-F238E27FC236}">
                <a16:creationId xmlns:a16="http://schemas.microsoft.com/office/drawing/2014/main" id="{F7D88691-C81E-575D-B23B-C710FB746FC5}"/>
              </a:ext>
            </a:extLst>
          </p:cNvPr>
          <p:cNvSpPr>
            <a:spLocks/>
          </p:cNvSpPr>
          <p:nvPr/>
        </p:nvSpPr>
        <p:spPr bwMode="auto">
          <a:xfrm>
            <a:off x="8312150" y="3143251"/>
            <a:ext cx="39688" cy="17463"/>
          </a:xfrm>
          <a:custGeom>
            <a:avLst/>
            <a:gdLst>
              <a:gd name="T0" fmla="*/ 25 w 25"/>
              <a:gd name="T1" fmla="*/ 10 h 11"/>
              <a:gd name="T2" fmla="*/ 25 w 25"/>
              <a:gd name="T3" fmla="*/ 0 h 11"/>
              <a:gd name="T4" fmla="*/ 0 w 25"/>
              <a:gd name="T5" fmla="*/ 2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2"/>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32" name="Freeform 188">
            <a:extLst>
              <a:ext uri="{FF2B5EF4-FFF2-40B4-BE49-F238E27FC236}">
                <a16:creationId xmlns:a16="http://schemas.microsoft.com/office/drawing/2014/main" id="{9BDF88AD-CBAD-A7A1-7312-20359847EBE4}"/>
              </a:ext>
            </a:extLst>
          </p:cNvPr>
          <p:cNvSpPr>
            <a:spLocks/>
          </p:cNvSpPr>
          <p:nvPr/>
        </p:nvSpPr>
        <p:spPr bwMode="auto">
          <a:xfrm>
            <a:off x="3694114" y="3055938"/>
            <a:ext cx="41275" cy="17462"/>
          </a:xfrm>
          <a:custGeom>
            <a:avLst/>
            <a:gdLst>
              <a:gd name="T0" fmla="*/ 0 w 26"/>
              <a:gd name="T1" fmla="*/ 0 h 11"/>
              <a:gd name="T2" fmla="*/ 0 w 26"/>
              <a:gd name="T3" fmla="*/ 10 h 11"/>
              <a:gd name="T4" fmla="*/ 26 w 26"/>
              <a:gd name="T5" fmla="*/ 11 h 11"/>
              <a:gd name="T6" fmla="*/ 26 w 26"/>
              <a:gd name="T7" fmla="*/ 2 h 11"/>
              <a:gd name="T8" fmla="*/ 0 w 26"/>
              <a:gd name="T9" fmla="*/ 0 h 11"/>
            </a:gdLst>
            <a:ahLst/>
            <a:cxnLst>
              <a:cxn ang="0">
                <a:pos x="T0" y="T1"/>
              </a:cxn>
              <a:cxn ang="0">
                <a:pos x="T2" y="T3"/>
              </a:cxn>
              <a:cxn ang="0">
                <a:pos x="T4" y="T5"/>
              </a:cxn>
              <a:cxn ang="0">
                <a:pos x="T6" y="T7"/>
              </a:cxn>
              <a:cxn ang="0">
                <a:pos x="T8" y="T9"/>
              </a:cxn>
            </a:cxnLst>
            <a:rect l="0" t="0" r="r" b="b"/>
            <a:pathLst>
              <a:path w="26" h="11">
                <a:moveTo>
                  <a:pt x="0" y="0"/>
                </a:moveTo>
                <a:lnTo>
                  <a:pt x="0" y="10"/>
                </a:lnTo>
                <a:lnTo>
                  <a:pt x="26" y="11"/>
                </a:lnTo>
                <a:lnTo>
                  <a:pt x="26" y="2"/>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33" name="Freeform 189">
            <a:extLst>
              <a:ext uri="{FF2B5EF4-FFF2-40B4-BE49-F238E27FC236}">
                <a16:creationId xmlns:a16="http://schemas.microsoft.com/office/drawing/2014/main" id="{5A4BAE20-9CBD-BB6D-0E4C-34AA43A9538F}"/>
              </a:ext>
            </a:extLst>
          </p:cNvPr>
          <p:cNvSpPr>
            <a:spLocks/>
          </p:cNvSpPr>
          <p:nvPr/>
        </p:nvSpPr>
        <p:spPr bwMode="auto">
          <a:xfrm>
            <a:off x="8312150" y="3055938"/>
            <a:ext cx="39688" cy="17462"/>
          </a:xfrm>
          <a:custGeom>
            <a:avLst/>
            <a:gdLst>
              <a:gd name="T0" fmla="*/ 25 w 25"/>
              <a:gd name="T1" fmla="*/ 10 h 11"/>
              <a:gd name="T2" fmla="*/ 25 w 25"/>
              <a:gd name="T3" fmla="*/ 0 h 11"/>
              <a:gd name="T4" fmla="*/ 0 w 25"/>
              <a:gd name="T5" fmla="*/ 2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2"/>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35" name="Freeform 191">
            <a:extLst>
              <a:ext uri="{FF2B5EF4-FFF2-40B4-BE49-F238E27FC236}">
                <a16:creationId xmlns:a16="http://schemas.microsoft.com/office/drawing/2014/main" id="{EAA1954B-F436-836B-F025-57755240C618}"/>
              </a:ext>
            </a:extLst>
          </p:cNvPr>
          <p:cNvSpPr>
            <a:spLocks/>
          </p:cNvSpPr>
          <p:nvPr/>
        </p:nvSpPr>
        <p:spPr bwMode="auto">
          <a:xfrm>
            <a:off x="3694114" y="3006726"/>
            <a:ext cx="41275" cy="17463"/>
          </a:xfrm>
          <a:custGeom>
            <a:avLst/>
            <a:gdLst>
              <a:gd name="T0" fmla="*/ 0 w 26"/>
              <a:gd name="T1" fmla="*/ 0 h 11"/>
              <a:gd name="T2" fmla="*/ 0 w 26"/>
              <a:gd name="T3" fmla="*/ 10 h 11"/>
              <a:gd name="T4" fmla="*/ 26 w 26"/>
              <a:gd name="T5" fmla="*/ 11 h 11"/>
              <a:gd name="T6" fmla="*/ 26 w 26"/>
              <a:gd name="T7" fmla="*/ 1 h 11"/>
              <a:gd name="T8" fmla="*/ 0 w 26"/>
              <a:gd name="T9" fmla="*/ 0 h 11"/>
            </a:gdLst>
            <a:ahLst/>
            <a:cxnLst>
              <a:cxn ang="0">
                <a:pos x="T0" y="T1"/>
              </a:cxn>
              <a:cxn ang="0">
                <a:pos x="T2" y="T3"/>
              </a:cxn>
              <a:cxn ang="0">
                <a:pos x="T4" y="T5"/>
              </a:cxn>
              <a:cxn ang="0">
                <a:pos x="T6" y="T7"/>
              </a:cxn>
              <a:cxn ang="0">
                <a:pos x="T8" y="T9"/>
              </a:cxn>
            </a:cxnLst>
            <a:rect l="0" t="0" r="r" b="b"/>
            <a:pathLst>
              <a:path w="26" h="11">
                <a:moveTo>
                  <a:pt x="0" y="0"/>
                </a:moveTo>
                <a:lnTo>
                  <a:pt x="0" y="10"/>
                </a:lnTo>
                <a:lnTo>
                  <a:pt x="26" y="11"/>
                </a:lnTo>
                <a:lnTo>
                  <a:pt x="26"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36" name="Freeform 192">
            <a:extLst>
              <a:ext uri="{FF2B5EF4-FFF2-40B4-BE49-F238E27FC236}">
                <a16:creationId xmlns:a16="http://schemas.microsoft.com/office/drawing/2014/main" id="{C3DD59B8-E81E-DCB6-3998-5DD41FD945DE}"/>
              </a:ext>
            </a:extLst>
          </p:cNvPr>
          <p:cNvSpPr>
            <a:spLocks/>
          </p:cNvSpPr>
          <p:nvPr/>
        </p:nvSpPr>
        <p:spPr bwMode="auto">
          <a:xfrm>
            <a:off x="8312150" y="3006726"/>
            <a:ext cx="39688" cy="17463"/>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38" name="Freeform 194">
            <a:extLst>
              <a:ext uri="{FF2B5EF4-FFF2-40B4-BE49-F238E27FC236}">
                <a16:creationId xmlns:a16="http://schemas.microsoft.com/office/drawing/2014/main" id="{6AE3D12C-B55E-7B9D-41A8-CBFE4A103C4B}"/>
              </a:ext>
            </a:extLst>
          </p:cNvPr>
          <p:cNvSpPr>
            <a:spLocks/>
          </p:cNvSpPr>
          <p:nvPr/>
        </p:nvSpPr>
        <p:spPr bwMode="auto">
          <a:xfrm>
            <a:off x="3694114" y="2955926"/>
            <a:ext cx="41275" cy="17463"/>
          </a:xfrm>
          <a:custGeom>
            <a:avLst/>
            <a:gdLst>
              <a:gd name="T0" fmla="*/ 0 w 26"/>
              <a:gd name="T1" fmla="*/ 0 h 11"/>
              <a:gd name="T2" fmla="*/ 0 w 26"/>
              <a:gd name="T3" fmla="*/ 10 h 11"/>
              <a:gd name="T4" fmla="*/ 26 w 26"/>
              <a:gd name="T5" fmla="*/ 11 h 11"/>
              <a:gd name="T6" fmla="*/ 26 w 26"/>
              <a:gd name="T7" fmla="*/ 1 h 11"/>
              <a:gd name="T8" fmla="*/ 0 w 26"/>
              <a:gd name="T9" fmla="*/ 0 h 11"/>
            </a:gdLst>
            <a:ahLst/>
            <a:cxnLst>
              <a:cxn ang="0">
                <a:pos x="T0" y="T1"/>
              </a:cxn>
              <a:cxn ang="0">
                <a:pos x="T2" y="T3"/>
              </a:cxn>
              <a:cxn ang="0">
                <a:pos x="T4" y="T5"/>
              </a:cxn>
              <a:cxn ang="0">
                <a:pos x="T6" y="T7"/>
              </a:cxn>
              <a:cxn ang="0">
                <a:pos x="T8" y="T9"/>
              </a:cxn>
            </a:cxnLst>
            <a:rect l="0" t="0" r="r" b="b"/>
            <a:pathLst>
              <a:path w="26" h="11">
                <a:moveTo>
                  <a:pt x="0" y="0"/>
                </a:moveTo>
                <a:lnTo>
                  <a:pt x="0" y="10"/>
                </a:lnTo>
                <a:lnTo>
                  <a:pt x="26" y="11"/>
                </a:lnTo>
                <a:lnTo>
                  <a:pt x="26"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39" name="Freeform 195">
            <a:extLst>
              <a:ext uri="{FF2B5EF4-FFF2-40B4-BE49-F238E27FC236}">
                <a16:creationId xmlns:a16="http://schemas.microsoft.com/office/drawing/2014/main" id="{A06C84A8-4A64-510A-7407-68DC5257CD66}"/>
              </a:ext>
            </a:extLst>
          </p:cNvPr>
          <p:cNvSpPr>
            <a:spLocks/>
          </p:cNvSpPr>
          <p:nvPr/>
        </p:nvSpPr>
        <p:spPr bwMode="auto">
          <a:xfrm>
            <a:off x="8312150" y="2955926"/>
            <a:ext cx="39688" cy="17463"/>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41" name="Freeform 197">
            <a:extLst>
              <a:ext uri="{FF2B5EF4-FFF2-40B4-BE49-F238E27FC236}">
                <a16:creationId xmlns:a16="http://schemas.microsoft.com/office/drawing/2014/main" id="{E86F2F3B-0FE2-EC21-ECA4-297B0528788C}"/>
              </a:ext>
            </a:extLst>
          </p:cNvPr>
          <p:cNvSpPr>
            <a:spLocks/>
          </p:cNvSpPr>
          <p:nvPr/>
        </p:nvSpPr>
        <p:spPr bwMode="auto">
          <a:xfrm>
            <a:off x="3694114" y="2905126"/>
            <a:ext cx="41275" cy="17463"/>
          </a:xfrm>
          <a:custGeom>
            <a:avLst/>
            <a:gdLst>
              <a:gd name="T0" fmla="*/ 0 w 26"/>
              <a:gd name="T1" fmla="*/ 0 h 11"/>
              <a:gd name="T2" fmla="*/ 0 w 26"/>
              <a:gd name="T3" fmla="*/ 10 h 11"/>
              <a:gd name="T4" fmla="*/ 26 w 26"/>
              <a:gd name="T5" fmla="*/ 11 h 11"/>
              <a:gd name="T6" fmla="*/ 26 w 26"/>
              <a:gd name="T7" fmla="*/ 1 h 11"/>
              <a:gd name="T8" fmla="*/ 0 w 26"/>
              <a:gd name="T9" fmla="*/ 0 h 11"/>
            </a:gdLst>
            <a:ahLst/>
            <a:cxnLst>
              <a:cxn ang="0">
                <a:pos x="T0" y="T1"/>
              </a:cxn>
              <a:cxn ang="0">
                <a:pos x="T2" y="T3"/>
              </a:cxn>
              <a:cxn ang="0">
                <a:pos x="T4" y="T5"/>
              </a:cxn>
              <a:cxn ang="0">
                <a:pos x="T6" y="T7"/>
              </a:cxn>
              <a:cxn ang="0">
                <a:pos x="T8" y="T9"/>
              </a:cxn>
            </a:cxnLst>
            <a:rect l="0" t="0" r="r" b="b"/>
            <a:pathLst>
              <a:path w="26" h="11">
                <a:moveTo>
                  <a:pt x="0" y="0"/>
                </a:moveTo>
                <a:lnTo>
                  <a:pt x="0" y="10"/>
                </a:lnTo>
                <a:lnTo>
                  <a:pt x="26" y="11"/>
                </a:lnTo>
                <a:lnTo>
                  <a:pt x="26"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42" name="Freeform 198">
            <a:extLst>
              <a:ext uri="{FF2B5EF4-FFF2-40B4-BE49-F238E27FC236}">
                <a16:creationId xmlns:a16="http://schemas.microsoft.com/office/drawing/2014/main" id="{C33DBBA1-0995-48A8-86E2-6407E464E61D}"/>
              </a:ext>
            </a:extLst>
          </p:cNvPr>
          <p:cNvSpPr>
            <a:spLocks/>
          </p:cNvSpPr>
          <p:nvPr/>
        </p:nvSpPr>
        <p:spPr bwMode="auto">
          <a:xfrm>
            <a:off x="8312150" y="2905126"/>
            <a:ext cx="39688" cy="17463"/>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44" name="Freeform 200">
            <a:extLst>
              <a:ext uri="{FF2B5EF4-FFF2-40B4-BE49-F238E27FC236}">
                <a16:creationId xmlns:a16="http://schemas.microsoft.com/office/drawing/2014/main" id="{37D25162-243A-000D-1406-615B350D24EB}"/>
              </a:ext>
            </a:extLst>
          </p:cNvPr>
          <p:cNvSpPr>
            <a:spLocks/>
          </p:cNvSpPr>
          <p:nvPr/>
        </p:nvSpPr>
        <p:spPr bwMode="auto">
          <a:xfrm>
            <a:off x="3694114" y="2868613"/>
            <a:ext cx="41275" cy="17462"/>
          </a:xfrm>
          <a:custGeom>
            <a:avLst/>
            <a:gdLst>
              <a:gd name="T0" fmla="*/ 0 w 26"/>
              <a:gd name="T1" fmla="*/ 0 h 11"/>
              <a:gd name="T2" fmla="*/ 0 w 26"/>
              <a:gd name="T3" fmla="*/ 10 h 11"/>
              <a:gd name="T4" fmla="*/ 26 w 26"/>
              <a:gd name="T5" fmla="*/ 11 h 11"/>
              <a:gd name="T6" fmla="*/ 26 w 26"/>
              <a:gd name="T7" fmla="*/ 1 h 11"/>
              <a:gd name="T8" fmla="*/ 0 w 26"/>
              <a:gd name="T9" fmla="*/ 0 h 11"/>
            </a:gdLst>
            <a:ahLst/>
            <a:cxnLst>
              <a:cxn ang="0">
                <a:pos x="T0" y="T1"/>
              </a:cxn>
              <a:cxn ang="0">
                <a:pos x="T2" y="T3"/>
              </a:cxn>
              <a:cxn ang="0">
                <a:pos x="T4" y="T5"/>
              </a:cxn>
              <a:cxn ang="0">
                <a:pos x="T6" y="T7"/>
              </a:cxn>
              <a:cxn ang="0">
                <a:pos x="T8" y="T9"/>
              </a:cxn>
            </a:cxnLst>
            <a:rect l="0" t="0" r="r" b="b"/>
            <a:pathLst>
              <a:path w="26" h="11">
                <a:moveTo>
                  <a:pt x="0" y="0"/>
                </a:moveTo>
                <a:lnTo>
                  <a:pt x="0" y="10"/>
                </a:lnTo>
                <a:lnTo>
                  <a:pt x="26" y="11"/>
                </a:lnTo>
                <a:lnTo>
                  <a:pt x="26"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45" name="Freeform 201">
            <a:extLst>
              <a:ext uri="{FF2B5EF4-FFF2-40B4-BE49-F238E27FC236}">
                <a16:creationId xmlns:a16="http://schemas.microsoft.com/office/drawing/2014/main" id="{E89C71F8-1946-B210-126D-DF82E50CE4C4}"/>
              </a:ext>
            </a:extLst>
          </p:cNvPr>
          <p:cNvSpPr>
            <a:spLocks/>
          </p:cNvSpPr>
          <p:nvPr/>
        </p:nvSpPr>
        <p:spPr bwMode="auto">
          <a:xfrm>
            <a:off x="8312150" y="2868613"/>
            <a:ext cx="39688" cy="17462"/>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47" name="Freeform 203">
            <a:extLst>
              <a:ext uri="{FF2B5EF4-FFF2-40B4-BE49-F238E27FC236}">
                <a16:creationId xmlns:a16="http://schemas.microsoft.com/office/drawing/2014/main" id="{554F5D08-829C-3C03-ACE5-1FDA4DB532D5}"/>
              </a:ext>
            </a:extLst>
          </p:cNvPr>
          <p:cNvSpPr>
            <a:spLocks/>
          </p:cNvSpPr>
          <p:nvPr/>
        </p:nvSpPr>
        <p:spPr bwMode="auto">
          <a:xfrm>
            <a:off x="3694114" y="2841626"/>
            <a:ext cx="41275" cy="17463"/>
          </a:xfrm>
          <a:custGeom>
            <a:avLst/>
            <a:gdLst>
              <a:gd name="T0" fmla="*/ 0 w 26"/>
              <a:gd name="T1" fmla="*/ 0 h 11"/>
              <a:gd name="T2" fmla="*/ 0 w 26"/>
              <a:gd name="T3" fmla="*/ 10 h 11"/>
              <a:gd name="T4" fmla="*/ 26 w 26"/>
              <a:gd name="T5" fmla="*/ 11 h 11"/>
              <a:gd name="T6" fmla="*/ 26 w 26"/>
              <a:gd name="T7" fmla="*/ 1 h 11"/>
              <a:gd name="T8" fmla="*/ 0 w 26"/>
              <a:gd name="T9" fmla="*/ 0 h 11"/>
            </a:gdLst>
            <a:ahLst/>
            <a:cxnLst>
              <a:cxn ang="0">
                <a:pos x="T0" y="T1"/>
              </a:cxn>
              <a:cxn ang="0">
                <a:pos x="T2" y="T3"/>
              </a:cxn>
              <a:cxn ang="0">
                <a:pos x="T4" y="T5"/>
              </a:cxn>
              <a:cxn ang="0">
                <a:pos x="T6" y="T7"/>
              </a:cxn>
              <a:cxn ang="0">
                <a:pos x="T8" y="T9"/>
              </a:cxn>
            </a:cxnLst>
            <a:rect l="0" t="0" r="r" b="b"/>
            <a:pathLst>
              <a:path w="26" h="11">
                <a:moveTo>
                  <a:pt x="0" y="0"/>
                </a:moveTo>
                <a:lnTo>
                  <a:pt x="0" y="10"/>
                </a:lnTo>
                <a:lnTo>
                  <a:pt x="26" y="11"/>
                </a:lnTo>
                <a:lnTo>
                  <a:pt x="26"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48" name="Freeform 204">
            <a:extLst>
              <a:ext uri="{FF2B5EF4-FFF2-40B4-BE49-F238E27FC236}">
                <a16:creationId xmlns:a16="http://schemas.microsoft.com/office/drawing/2014/main" id="{7C252737-D9CA-B42B-B2BE-A37F5DCD44FD}"/>
              </a:ext>
            </a:extLst>
          </p:cNvPr>
          <p:cNvSpPr>
            <a:spLocks/>
          </p:cNvSpPr>
          <p:nvPr/>
        </p:nvSpPr>
        <p:spPr bwMode="auto">
          <a:xfrm>
            <a:off x="8312150" y="2841626"/>
            <a:ext cx="39688" cy="17463"/>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50" name="Freeform 206">
            <a:extLst>
              <a:ext uri="{FF2B5EF4-FFF2-40B4-BE49-F238E27FC236}">
                <a16:creationId xmlns:a16="http://schemas.microsoft.com/office/drawing/2014/main" id="{F5263DB2-3455-3E17-BDF1-1B59659BE166}"/>
              </a:ext>
            </a:extLst>
          </p:cNvPr>
          <p:cNvSpPr>
            <a:spLocks/>
          </p:cNvSpPr>
          <p:nvPr/>
        </p:nvSpPr>
        <p:spPr bwMode="auto">
          <a:xfrm>
            <a:off x="3694114" y="2805113"/>
            <a:ext cx="41275" cy="17462"/>
          </a:xfrm>
          <a:custGeom>
            <a:avLst/>
            <a:gdLst>
              <a:gd name="T0" fmla="*/ 0 w 26"/>
              <a:gd name="T1" fmla="*/ 0 h 11"/>
              <a:gd name="T2" fmla="*/ 0 w 26"/>
              <a:gd name="T3" fmla="*/ 10 h 11"/>
              <a:gd name="T4" fmla="*/ 26 w 26"/>
              <a:gd name="T5" fmla="*/ 11 h 11"/>
              <a:gd name="T6" fmla="*/ 26 w 26"/>
              <a:gd name="T7" fmla="*/ 1 h 11"/>
              <a:gd name="T8" fmla="*/ 0 w 26"/>
              <a:gd name="T9" fmla="*/ 0 h 11"/>
            </a:gdLst>
            <a:ahLst/>
            <a:cxnLst>
              <a:cxn ang="0">
                <a:pos x="T0" y="T1"/>
              </a:cxn>
              <a:cxn ang="0">
                <a:pos x="T2" y="T3"/>
              </a:cxn>
              <a:cxn ang="0">
                <a:pos x="T4" y="T5"/>
              </a:cxn>
              <a:cxn ang="0">
                <a:pos x="T6" y="T7"/>
              </a:cxn>
              <a:cxn ang="0">
                <a:pos x="T8" y="T9"/>
              </a:cxn>
            </a:cxnLst>
            <a:rect l="0" t="0" r="r" b="b"/>
            <a:pathLst>
              <a:path w="26" h="11">
                <a:moveTo>
                  <a:pt x="0" y="0"/>
                </a:moveTo>
                <a:lnTo>
                  <a:pt x="0" y="10"/>
                </a:lnTo>
                <a:lnTo>
                  <a:pt x="26" y="11"/>
                </a:lnTo>
                <a:lnTo>
                  <a:pt x="26"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51" name="Freeform 207">
            <a:extLst>
              <a:ext uri="{FF2B5EF4-FFF2-40B4-BE49-F238E27FC236}">
                <a16:creationId xmlns:a16="http://schemas.microsoft.com/office/drawing/2014/main" id="{8C1B2745-50A3-DB8A-3B8F-723B73BF9B3C}"/>
              </a:ext>
            </a:extLst>
          </p:cNvPr>
          <p:cNvSpPr>
            <a:spLocks/>
          </p:cNvSpPr>
          <p:nvPr/>
        </p:nvSpPr>
        <p:spPr bwMode="auto">
          <a:xfrm>
            <a:off x="8312150" y="2805113"/>
            <a:ext cx="39688" cy="17462"/>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52" name="Freeform 208">
            <a:extLst>
              <a:ext uri="{FF2B5EF4-FFF2-40B4-BE49-F238E27FC236}">
                <a16:creationId xmlns:a16="http://schemas.microsoft.com/office/drawing/2014/main" id="{8604D4AF-F4E3-7718-D4B9-537C8C908710}"/>
              </a:ext>
            </a:extLst>
          </p:cNvPr>
          <p:cNvSpPr>
            <a:spLocks/>
          </p:cNvSpPr>
          <p:nvPr/>
        </p:nvSpPr>
        <p:spPr bwMode="auto">
          <a:xfrm>
            <a:off x="3694114" y="2805113"/>
            <a:ext cx="4657725" cy="17462"/>
          </a:xfrm>
          <a:custGeom>
            <a:avLst/>
            <a:gdLst>
              <a:gd name="T0" fmla="*/ 0 w 2934"/>
              <a:gd name="T1" fmla="*/ 0 h 11"/>
              <a:gd name="T2" fmla="*/ 0 w 2934"/>
              <a:gd name="T3" fmla="*/ 10 h 11"/>
              <a:gd name="T4" fmla="*/ 2934 w 2934"/>
              <a:gd name="T5" fmla="*/ 11 h 11"/>
              <a:gd name="T6" fmla="*/ 2934 w 2934"/>
              <a:gd name="T7" fmla="*/ 1 h 11"/>
              <a:gd name="T8" fmla="*/ 0 w 2934"/>
              <a:gd name="T9" fmla="*/ 0 h 11"/>
            </a:gdLst>
            <a:ahLst/>
            <a:cxnLst>
              <a:cxn ang="0">
                <a:pos x="T0" y="T1"/>
              </a:cxn>
              <a:cxn ang="0">
                <a:pos x="T2" y="T3"/>
              </a:cxn>
              <a:cxn ang="0">
                <a:pos x="T4" y="T5"/>
              </a:cxn>
              <a:cxn ang="0">
                <a:pos x="T6" y="T7"/>
              </a:cxn>
              <a:cxn ang="0">
                <a:pos x="T8" y="T9"/>
              </a:cxn>
            </a:cxnLst>
            <a:rect l="0" t="0" r="r" b="b"/>
            <a:pathLst>
              <a:path w="2934" h="11">
                <a:moveTo>
                  <a:pt x="0" y="0"/>
                </a:moveTo>
                <a:lnTo>
                  <a:pt x="0" y="10"/>
                </a:lnTo>
                <a:lnTo>
                  <a:pt x="2934" y="11"/>
                </a:lnTo>
                <a:lnTo>
                  <a:pt x="2934"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53" name="Freeform 209">
            <a:extLst>
              <a:ext uri="{FF2B5EF4-FFF2-40B4-BE49-F238E27FC236}">
                <a16:creationId xmlns:a16="http://schemas.microsoft.com/office/drawing/2014/main" id="{911F7680-7286-3FB3-DA69-DBCCC4DF196D}"/>
              </a:ext>
            </a:extLst>
          </p:cNvPr>
          <p:cNvSpPr>
            <a:spLocks/>
          </p:cNvSpPr>
          <p:nvPr/>
        </p:nvSpPr>
        <p:spPr bwMode="auto">
          <a:xfrm>
            <a:off x="3694114" y="2805113"/>
            <a:ext cx="65087" cy="17462"/>
          </a:xfrm>
          <a:custGeom>
            <a:avLst/>
            <a:gdLst>
              <a:gd name="T0" fmla="*/ 0 w 41"/>
              <a:gd name="T1" fmla="*/ 0 h 11"/>
              <a:gd name="T2" fmla="*/ 0 w 41"/>
              <a:gd name="T3" fmla="*/ 10 h 11"/>
              <a:gd name="T4" fmla="*/ 41 w 41"/>
              <a:gd name="T5" fmla="*/ 11 h 11"/>
              <a:gd name="T6" fmla="*/ 41 w 41"/>
              <a:gd name="T7" fmla="*/ 1 h 11"/>
              <a:gd name="T8" fmla="*/ 0 w 41"/>
              <a:gd name="T9" fmla="*/ 0 h 11"/>
            </a:gdLst>
            <a:ahLst/>
            <a:cxnLst>
              <a:cxn ang="0">
                <a:pos x="T0" y="T1"/>
              </a:cxn>
              <a:cxn ang="0">
                <a:pos x="T2" y="T3"/>
              </a:cxn>
              <a:cxn ang="0">
                <a:pos x="T4" y="T5"/>
              </a:cxn>
              <a:cxn ang="0">
                <a:pos x="T6" y="T7"/>
              </a:cxn>
              <a:cxn ang="0">
                <a:pos x="T8" y="T9"/>
              </a:cxn>
            </a:cxnLst>
            <a:rect l="0" t="0" r="r" b="b"/>
            <a:pathLst>
              <a:path w="41" h="11">
                <a:moveTo>
                  <a:pt x="0" y="0"/>
                </a:moveTo>
                <a:lnTo>
                  <a:pt x="0" y="10"/>
                </a:lnTo>
                <a:lnTo>
                  <a:pt x="41" y="11"/>
                </a:lnTo>
                <a:lnTo>
                  <a:pt x="41"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54" name="Freeform 210">
            <a:extLst>
              <a:ext uri="{FF2B5EF4-FFF2-40B4-BE49-F238E27FC236}">
                <a16:creationId xmlns:a16="http://schemas.microsoft.com/office/drawing/2014/main" id="{FAD6125E-7889-21DF-2311-82B7C601AD43}"/>
              </a:ext>
            </a:extLst>
          </p:cNvPr>
          <p:cNvSpPr>
            <a:spLocks/>
          </p:cNvSpPr>
          <p:nvPr/>
        </p:nvSpPr>
        <p:spPr bwMode="auto">
          <a:xfrm>
            <a:off x="8288338" y="2805113"/>
            <a:ext cx="63500" cy="17462"/>
          </a:xfrm>
          <a:custGeom>
            <a:avLst/>
            <a:gdLst>
              <a:gd name="T0" fmla="*/ 40 w 40"/>
              <a:gd name="T1" fmla="*/ 10 h 11"/>
              <a:gd name="T2" fmla="*/ 40 w 40"/>
              <a:gd name="T3" fmla="*/ 0 h 11"/>
              <a:gd name="T4" fmla="*/ 0 w 40"/>
              <a:gd name="T5" fmla="*/ 1 h 11"/>
              <a:gd name="T6" fmla="*/ 0 w 40"/>
              <a:gd name="T7" fmla="*/ 11 h 11"/>
              <a:gd name="T8" fmla="*/ 40 w 40"/>
              <a:gd name="T9" fmla="*/ 10 h 11"/>
            </a:gdLst>
            <a:ahLst/>
            <a:cxnLst>
              <a:cxn ang="0">
                <a:pos x="T0" y="T1"/>
              </a:cxn>
              <a:cxn ang="0">
                <a:pos x="T2" y="T3"/>
              </a:cxn>
              <a:cxn ang="0">
                <a:pos x="T4" y="T5"/>
              </a:cxn>
              <a:cxn ang="0">
                <a:pos x="T6" y="T7"/>
              </a:cxn>
              <a:cxn ang="0">
                <a:pos x="T8" y="T9"/>
              </a:cxn>
            </a:cxnLst>
            <a:rect l="0" t="0" r="r" b="b"/>
            <a:pathLst>
              <a:path w="40" h="11">
                <a:moveTo>
                  <a:pt x="40" y="10"/>
                </a:moveTo>
                <a:lnTo>
                  <a:pt x="40" y="0"/>
                </a:lnTo>
                <a:lnTo>
                  <a:pt x="0" y="1"/>
                </a:lnTo>
                <a:lnTo>
                  <a:pt x="0" y="11"/>
                </a:lnTo>
                <a:lnTo>
                  <a:pt x="40"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55" name="Freeform 211">
            <a:extLst>
              <a:ext uri="{FF2B5EF4-FFF2-40B4-BE49-F238E27FC236}">
                <a16:creationId xmlns:a16="http://schemas.microsoft.com/office/drawing/2014/main" id="{6CBE422E-9EF1-A1E3-4394-B0A921E30785}"/>
              </a:ext>
            </a:extLst>
          </p:cNvPr>
          <p:cNvSpPr>
            <a:spLocks/>
          </p:cNvSpPr>
          <p:nvPr/>
        </p:nvSpPr>
        <p:spPr bwMode="auto">
          <a:xfrm>
            <a:off x="3694114" y="2617788"/>
            <a:ext cx="41275" cy="17462"/>
          </a:xfrm>
          <a:custGeom>
            <a:avLst/>
            <a:gdLst>
              <a:gd name="T0" fmla="*/ 0 w 26"/>
              <a:gd name="T1" fmla="*/ 0 h 11"/>
              <a:gd name="T2" fmla="*/ 0 w 26"/>
              <a:gd name="T3" fmla="*/ 9 h 11"/>
              <a:gd name="T4" fmla="*/ 26 w 26"/>
              <a:gd name="T5" fmla="*/ 11 h 11"/>
              <a:gd name="T6" fmla="*/ 26 w 26"/>
              <a:gd name="T7" fmla="*/ 1 h 11"/>
              <a:gd name="T8" fmla="*/ 0 w 26"/>
              <a:gd name="T9" fmla="*/ 0 h 11"/>
            </a:gdLst>
            <a:ahLst/>
            <a:cxnLst>
              <a:cxn ang="0">
                <a:pos x="T0" y="T1"/>
              </a:cxn>
              <a:cxn ang="0">
                <a:pos x="T2" y="T3"/>
              </a:cxn>
              <a:cxn ang="0">
                <a:pos x="T4" y="T5"/>
              </a:cxn>
              <a:cxn ang="0">
                <a:pos x="T6" y="T7"/>
              </a:cxn>
              <a:cxn ang="0">
                <a:pos x="T8" y="T9"/>
              </a:cxn>
            </a:cxnLst>
            <a:rect l="0" t="0" r="r" b="b"/>
            <a:pathLst>
              <a:path w="26" h="11">
                <a:moveTo>
                  <a:pt x="0" y="0"/>
                </a:moveTo>
                <a:lnTo>
                  <a:pt x="0" y="9"/>
                </a:lnTo>
                <a:lnTo>
                  <a:pt x="26" y="11"/>
                </a:lnTo>
                <a:lnTo>
                  <a:pt x="26"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56" name="Freeform 212">
            <a:extLst>
              <a:ext uri="{FF2B5EF4-FFF2-40B4-BE49-F238E27FC236}">
                <a16:creationId xmlns:a16="http://schemas.microsoft.com/office/drawing/2014/main" id="{6B137163-88E2-D380-1131-9B3F20775AB6}"/>
              </a:ext>
            </a:extLst>
          </p:cNvPr>
          <p:cNvSpPr>
            <a:spLocks/>
          </p:cNvSpPr>
          <p:nvPr/>
        </p:nvSpPr>
        <p:spPr bwMode="auto">
          <a:xfrm>
            <a:off x="8312150" y="2617788"/>
            <a:ext cx="39688" cy="17462"/>
          </a:xfrm>
          <a:custGeom>
            <a:avLst/>
            <a:gdLst>
              <a:gd name="T0" fmla="*/ 25 w 25"/>
              <a:gd name="T1" fmla="*/ 9 h 11"/>
              <a:gd name="T2" fmla="*/ 25 w 25"/>
              <a:gd name="T3" fmla="*/ 0 h 11"/>
              <a:gd name="T4" fmla="*/ 0 w 25"/>
              <a:gd name="T5" fmla="*/ 1 h 11"/>
              <a:gd name="T6" fmla="*/ 0 w 25"/>
              <a:gd name="T7" fmla="*/ 11 h 11"/>
              <a:gd name="T8" fmla="*/ 25 w 25"/>
              <a:gd name="T9" fmla="*/ 9 h 11"/>
            </a:gdLst>
            <a:ahLst/>
            <a:cxnLst>
              <a:cxn ang="0">
                <a:pos x="T0" y="T1"/>
              </a:cxn>
              <a:cxn ang="0">
                <a:pos x="T2" y="T3"/>
              </a:cxn>
              <a:cxn ang="0">
                <a:pos x="T4" y="T5"/>
              </a:cxn>
              <a:cxn ang="0">
                <a:pos x="T6" y="T7"/>
              </a:cxn>
              <a:cxn ang="0">
                <a:pos x="T8" y="T9"/>
              </a:cxn>
            </a:cxnLst>
            <a:rect l="0" t="0" r="r" b="b"/>
            <a:pathLst>
              <a:path w="25" h="11">
                <a:moveTo>
                  <a:pt x="25" y="9"/>
                </a:moveTo>
                <a:lnTo>
                  <a:pt x="25" y="0"/>
                </a:lnTo>
                <a:lnTo>
                  <a:pt x="0" y="1"/>
                </a:lnTo>
                <a:lnTo>
                  <a:pt x="0" y="11"/>
                </a:lnTo>
                <a:lnTo>
                  <a:pt x="25" y="9"/>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58" name="Freeform 214">
            <a:extLst>
              <a:ext uri="{FF2B5EF4-FFF2-40B4-BE49-F238E27FC236}">
                <a16:creationId xmlns:a16="http://schemas.microsoft.com/office/drawing/2014/main" id="{7BD81AC8-16F3-EB23-F52D-79CFB4ACDC01}"/>
              </a:ext>
            </a:extLst>
          </p:cNvPr>
          <p:cNvSpPr>
            <a:spLocks/>
          </p:cNvSpPr>
          <p:nvPr/>
        </p:nvSpPr>
        <p:spPr bwMode="auto">
          <a:xfrm>
            <a:off x="3694114" y="2503488"/>
            <a:ext cx="41275" cy="17462"/>
          </a:xfrm>
          <a:custGeom>
            <a:avLst/>
            <a:gdLst>
              <a:gd name="T0" fmla="*/ 0 w 26"/>
              <a:gd name="T1" fmla="*/ 0 h 11"/>
              <a:gd name="T2" fmla="*/ 0 w 26"/>
              <a:gd name="T3" fmla="*/ 10 h 11"/>
              <a:gd name="T4" fmla="*/ 26 w 26"/>
              <a:gd name="T5" fmla="*/ 11 h 11"/>
              <a:gd name="T6" fmla="*/ 26 w 26"/>
              <a:gd name="T7" fmla="*/ 1 h 11"/>
              <a:gd name="T8" fmla="*/ 0 w 26"/>
              <a:gd name="T9" fmla="*/ 0 h 11"/>
            </a:gdLst>
            <a:ahLst/>
            <a:cxnLst>
              <a:cxn ang="0">
                <a:pos x="T0" y="T1"/>
              </a:cxn>
              <a:cxn ang="0">
                <a:pos x="T2" y="T3"/>
              </a:cxn>
              <a:cxn ang="0">
                <a:pos x="T4" y="T5"/>
              </a:cxn>
              <a:cxn ang="0">
                <a:pos x="T6" y="T7"/>
              </a:cxn>
              <a:cxn ang="0">
                <a:pos x="T8" y="T9"/>
              </a:cxn>
            </a:cxnLst>
            <a:rect l="0" t="0" r="r" b="b"/>
            <a:pathLst>
              <a:path w="26" h="11">
                <a:moveTo>
                  <a:pt x="0" y="0"/>
                </a:moveTo>
                <a:lnTo>
                  <a:pt x="0" y="10"/>
                </a:lnTo>
                <a:lnTo>
                  <a:pt x="26" y="11"/>
                </a:lnTo>
                <a:lnTo>
                  <a:pt x="26"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59" name="Freeform 215">
            <a:extLst>
              <a:ext uri="{FF2B5EF4-FFF2-40B4-BE49-F238E27FC236}">
                <a16:creationId xmlns:a16="http://schemas.microsoft.com/office/drawing/2014/main" id="{9F0827D0-F5E4-57E4-2DBF-6817E3EF290B}"/>
              </a:ext>
            </a:extLst>
          </p:cNvPr>
          <p:cNvSpPr>
            <a:spLocks/>
          </p:cNvSpPr>
          <p:nvPr/>
        </p:nvSpPr>
        <p:spPr bwMode="auto">
          <a:xfrm>
            <a:off x="8312150" y="2503488"/>
            <a:ext cx="39688" cy="17462"/>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61" name="Freeform 217">
            <a:extLst>
              <a:ext uri="{FF2B5EF4-FFF2-40B4-BE49-F238E27FC236}">
                <a16:creationId xmlns:a16="http://schemas.microsoft.com/office/drawing/2014/main" id="{071A5516-BCB0-EBEA-8AD7-5FEEE6193F33}"/>
              </a:ext>
            </a:extLst>
          </p:cNvPr>
          <p:cNvSpPr>
            <a:spLocks/>
          </p:cNvSpPr>
          <p:nvPr/>
        </p:nvSpPr>
        <p:spPr bwMode="auto">
          <a:xfrm>
            <a:off x="3694114" y="2428876"/>
            <a:ext cx="41275" cy="17463"/>
          </a:xfrm>
          <a:custGeom>
            <a:avLst/>
            <a:gdLst>
              <a:gd name="T0" fmla="*/ 0 w 26"/>
              <a:gd name="T1" fmla="*/ 0 h 11"/>
              <a:gd name="T2" fmla="*/ 0 w 26"/>
              <a:gd name="T3" fmla="*/ 10 h 11"/>
              <a:gd name="T4" fmla="*/ 26 w 26"/>
              <a:gd name="T5" fmla="*/ 11 h 11"/>
              <a:gd name="T6" fmla="*/ 26 w 26"/>
              <a:gd name="T7" fmla="*/ 1 h 11"/>
              <a:gd name="T8" fmla="*/ 0 w 26"/>
              <a:gd name="T9" fmla="*/ 0 h 11"/>
            </a:gdLst>
            <a:ahLst/>
            <a:cxnLst>
              <a:cxn ang="0">
                <a:pos x="T0" y="T1"/>
              </a:cxn>
              <a:cxn ang="0">
                <a:pos x="T2" y="T3"/>
              </a:cxn>
              <a:cxn ang="0">
                <a:pos x="T4" y="T5"/>
              </a:cxn>
              <a:cxn ang="0">
                <a:pos x="T6" y="T7"/>
              </a:cxn>
              <a:cxn ang="0">
                <a:pos x="T8" y="T9"/>
              </a:cxn>
            </a:cxnLst>
            <a:rect l="0" t="0" r="r" b="b"/>
            <a:pathLst>
              <a:path w="26" h="11">
                <a:moveTo>
                  <a:pt x="0" y="0"/>
                </a:moveTo>
                <a:lnTo>
                  <a:pt x="0" y="10"/>
                </a:lnTo>
                <a:lnTo>
                  <a:pt x="26" y="11"/>
                </a:lnTo>
                <a:lnTo>
                  <a:pt x="26"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62" name="Freeform 218">
            <a:extLst>
              <a:ext uri="{FF2B5EF4-FFF2-40B4-BE49-F238E27FC236}">
                <a16:creationId xmlns:a16="http://schemas.microsoft.com/office/drawing/2014/main" id="{6482B89C-782F-EF5B-999A-92DA4BCB9C65}"/>
              </a:ext>
            </a:extLst>
          </p:cNvPr>
          <p:cNvSpPr>
            <a:spLocks/>
          </p:cNvSpPr>
          <p:nvPr/>
        </p:nvSpPr>
        <p:spPr bwMode="auto">
          <a:xfrm>
            <a:off x="8312150" y="2428876"/>
            <a:ext cx="39688" cy="17463"/>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64" name="Freeform 220">
            <a:extLst>
              <a:ext uri="{FF2B5EF4-FFF2-40B4-BE49-F238E27FC236}">
                <a16:creationId xmlns:a16="http://schemas.microsoft.com/office/drawing/2014/main" id="{57FB9E41-B184-F46E-5F32-D997E055C0CC}"/>
              </a:ext>
            </a:extLst>
          </p:cNvPr>
          <p:cNvSpPr>
            <a:spLocks/>
          </p:cNvSpPr>
          <p:nvPr/>
        </p:nvSpPr>
        <p:spPr bwMode="auto">
          <a:xfrm>
            <a:off x="3694114" y="2365376"/>
            <a:ext cx="41275" cy="17463"/>
          </a:xfrm>
          <a:custGeom>
            <a:avLst/>
            <a:gdLst>
              <a:gd name="T0" fmla="*/ 0 w 26"/>
              <a:gd name="T1" fmla="*/ 0 h 11"/>
              <a:gd name="T2" fmla="*/ 0 w 26"/>
              <a:gd name="T3" fmla="*/ 10 h 11"/>
              <a:gd name="T4" fmla="*/ 26 w 26"/>
              <a:gd name="T5" fmla="*/ 11 h 11"/>
              <a:gd name="T6" fmla="*/ 26 w 26"/>
              <a:gd name="T7" fmla="*/ 1 h 11"/>
              <a:gd name="T8" fmla="*/ 0 w 26"/>
              <a:gd name="T9" fmla="*/ 0 h 11"/>
            </a:gdLst>
            <a:ahLst/>
            <a:cxnLst>
              <a:cxn ang="0">
                <a:pos x="T0" y="T1"/>
              </a:cxn>
              <a:cxn ang="0">
                <a:pos x="T2" y="T3"/>
              </a:cxn>
              <a:cxn ang="0">
                <a:pos x="T4" y="T5"/>
              </a:cxn>
              <a:cxn ang="0">
                <a:pos x="T6" y="T7"/>
              </a:cxn>
              <a:cxn ang="0">
                <a:pos x="T8" y="T9"/>
              </a:cxn>
            </a:cxnLst>
            <a:rect l="0" t="0" r="r" b="b"/>
            <a:pathLst>
              <a:path w="26" h="11">
                <a:moveTo>
                  <a:pt x="0" y="0"/>
                </a:moveTo>
                <a:lnTo>
                  <a:pt x="0" y="10"/>
                </a:lnTo>
                <a:lnTo>
                  <a:pt x="26" y="11"/>
                </a:lnTo>
                <a:lnTo>
                  <a:pt x="26"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65" name="Freeform 221">
            <a:extLst>
              <a:ext uri="{FF2B5EF4-FFF2-40B4-BE49-F238E27FC236}">
                <a16:creationId xmlns:a16="http://schemas.microsoft.com/office/drawing/2014/main" id="{88C2447C-9B0C-2FC4-C7B1-0A8D668F996C}"/>
              </a:ext>
            </a:extLst>
          </p:cNvPr>
          <p:cNvSpPr>
            <a:spLocks/>
          </p:cNvSpPr>
          <p:nvPr/>
        </p:nvSpPr>
        <p:spPr bwMode="auto">
          <a:xfrm>
            <a:off x="8312150" y="2365376"/>
            <a:ext cx="39688" cy="17463"/>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67" name="Freeform 223">
            <a:extLst>
              <a:ext uri="{FF2B5EF4-FFF2-40B4-BE49-F238E27FC236}">
                <a16:creationId xmlns:a16="http://schemas.microsoft.com/office/drawing/2014/main" id="{D06C1D61-8BBE-0003-5A6C-785C45BE7019}"/>
              </a:ext>
            </a:extLst>
          </p:cNvPr>
          <p:cNvSpPr>
            <a:spLocks/>
          </p:cNvSpPr>
          <p:nvPr/>
        </p:nvSpPr>
        <p:spPr bwMode="auto">
          <a:xfrm>
            <a:off x="3694114" y="2314576"/>
            <a:ext cx="41275" cy="17463"/>
          </a:xfrm>
          <a:custGeom>
            <a:avLst/>
            <a:gdLst>
              <a:gd name="T0" fmla="*/ 0 w 26"/>
              <a:gd name="T1" fmla="*/ 0 h 11"/>
              <a:gd name="T2" fmla="*/ 0 w 26"/>
              <a:gd name="T3" fmla="*/ 10 h 11"/>
              <a:gd name="T4" fmla="*/ 26 w 26"/>
              <a:gd name="T5" fmla="*/ 11 h 11"/>
              <a:gd name="T6" fmla="*/ 26 w 26"/>
              <a:gd name="T7" fmla="*/ 2 h 11"/>
              <a:gd name="T8" fmla="*/ 0 w 26"/>
              <a:gd name="T9" fmla="*/ 0 h 11"/>
            </a:gdLst>
            <a:ahLst/>
            <a:cxnLst>
              <a:cxn ang="0">
                <a:pos x="T0" y="T1"/>
              </a:cxn>
              <a:cxn ang="0">
                <a:pos x="T2" y="T3"/>
              </a:cxn>
              <a:cxn ang="0">
                <a:pos x="T4" y="T5"/>
              </a:cxn>
              <a:cxn ang="0">
                <a:pos x="T6" y="T7"/>
              </a:cxn>
              <a:cxn ang="0">
                <a:pos x="T8" y="T9"/>
              </a:cxn>
            </a:cxnLst>
            <a:rect l="0" t="0" r="r" b="b"/>
            <a:pathLst>
              <a:path w="26" h="11">
                <a:moveTo>
                  <a:pt x="0" y="0"/>
                </a:moveTo>
                <a:lnTo>
                  <a:pt x="0" y="10"/>
                </a:lnTo>
                <a:lnTo>
                  <a:pt x="26" y="11"/>
                </a:lnTo>
                <a:lnTo>
                  <a:pt x="26" y="2"/>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68" name="Freeform 224">
            <a:extLst>
              <a:ext uri="{FF2B5EF4-FFF2-40B4-BE49-F238E27FC236}">
                <a16:creationId xmlns:a16="http://schemas.microsoft.com/office/drawing/2014/main" id="{90391A35-FF1D-3DE1-0BC7-24E89FF9EE29}"/>
              </a:ext>
            </a:extLst>
          </p:cNvPr>
          <p:cNvSpPr>
            <a:spLocks/>
          </p:cNvSpPr>
          <p:nvPr/>
        </p:nvSpPr>
        <p:spPr bwMode="auto">
          <a:xfrm>
            <a:off x="8312150" y="2314576"/>
            <a:ext cx="39688" cy="17463"/>
          </a:xfrm>
          <a:custGeom>
            <a:avLst/>
            <a:gdLst>
              <a:gd name="T0" fmla="*/ 25 w 25"/>
              <a:gd name="T1" fmla="*/ 10 h 11"/>
              <a:gd name="T2" fmla="*/ 25 w 25"/>
              <a:gd name="T3" fmla="*/ 0 h 11"/>
              <a:gd name="T4" fmla="*/ 0 w 25"/>
              <a:gd name="T5" fmla="*/ 2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2"/>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70" name="Freeform 226">
            <a:extLst>
              <a:ext uri="{FF2B5EF4-FFF2-40B4-BE49-F238E27FC236}">
                <a16:creationId xmlns:a16="http://schemas.microsoft.com/office/drawing/2014/main" id="{F60E2BAC-F83C-4CC4-65DA-74D3F49C85D1}"/>
              </a:ext>
            </a:extLst>
          </p:cNvPr>
          <p:cNvSpPr>
            <a:spLocks/>
          </p:cNvSpPr>
          <p:nvPr/>
        </p:nvSpPr>
        <p:spPr bwMode="auto">
          <a:xfrm>
            <a:off x="3694114" y="2276476"/>
            <a:ext cx="41275" cy="17463"/>
          </a:xfrm>
          <a:custGeom>
            <a:avLst/>
            <a:gdLst>
              <a:gd name="T0" fmla="*/ 0 w 26"/>
              <a:gd name="T1" fmla="*/ 0 h 11"/>
              <a:gd name="T2" fmla="*/ 0 w 26"/>
              <a:gd name="T3" fmla="*/ 10 h 11"/>
              <a:gd name="T4" fmla="*/ 26 w 26"/>
              <a:gd name="T5" fmla="*/ 11 h 11"/>
              <a:gd name="T6" fmla="*/ 26 w 26"/>
              <a:gd name="T7" fmla="*/ 1 h 11"/>
              <a:gd name="T8" fmla="*/ 0 w 26"/>
              <a:gd name="T9" fmla="*/ 0 h 11"/>
            </a:gdLst>
            <a:ahLst/>
            <a:cxnLst>
              <a:cxn ang="0">
                <a:pos x="T0" y="T1"/>
              </a:cxn>
              <a:cxn ang="0">
                <a:pos x="T2" y="T3"/>
              </a:cxn>
              <a:cxn ang="0">
                <a:pos x="T4" y="T5"/>
              </a:cxn>
              <a:cxn ang="0">
                <a:pos x="T6" y="T7"/>
              </a:cxn>
              <a:cxn ang="0">
                <a:pos x="T8" y="T9"/>
              </a:cxn>
            </a:cxnLst>
            <a:rect l="0" t="0" r="r" b="b"/>
            <a:pathLst>
              <a:path w="26" h="11">
                <a:moveTo>
                  <a:pt x="0" y="0"/>
                </a:moveTo>
                <a:lnTo>
                  <a:pt x="0" y="10"/>
                </a:lnTo>
                <a:lnTo>
                  <a:pt x="26" y="11"/>
                </a:lnTo>
                <a:lnTo>
                  <a:pt x="26"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71" name="Freeform 227">
            <a:extLst>
              <a:ext uri="{FF2B5EF4-FFF2-40B4-BE49-F238E27FC236}">
                <a16:creationId xmlns:a16="http://schemas.microsoft.com/office/drawing/2014/main" id="{92EB8101-E838-7622-B039-733E2D442ED5}"/>
              </a:ext>
            </a:extLst>
          </p:cNvPr>
          <p:cNvSpPr>
            <a:spLocks/>
          </p:cNvSpPr>
          <p:nvPr/>
        </p:nvSpPr>
        <p:spPr bwMode="auto">
          <a:xfrm>
            <a:off x="8312150" y="2276476"/>
            <a:ext cx="39688" cy="17463"/>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73" name="Freeform 229">
            <a:extLst>
              <a:ext uri="{FF2B5EF4-FFF2-40B4-BE49-F238E27FC236}">
                <a16:creationId xmlns:a16="http://schemas.microsoft.com/office/drawing/2014/main" id="{F2DE9DCA-EB75-9291-1841-5AD9682E8F8F}"/>
              </a:ext>
            </a:extLst>
          </p:cNvPr>
          <p:cNvSpPr>
            <a:spLocks/>
          </p:cNvSpPr>
          <p:nvPr/>
        </p:nvSpPr>
        <p:spPr bwMode="auto">
          <a:xfrm>
            <a:off x="3694114" y="2239963"/>
            <a:ext cx="41275" cy="17462"/>
          </a:xfrm>
          <a:custGeom>
            <a:avLst/>
            <a:gdLst>
              <a:gd name="T0" fmla="*/ 0 w 26"/>
              <a:gd name="T1" fmla="*/ 0 h 11"/>
              <a:gd name="T2" fmla="*/ 0 w 26"/>
              <a:gd name="T3" fmla="*/ 10 h 11"/>
              <a:gd name="T4" fmla="*/ 26 w 26"/>
              <a:gd name="T5" fmla="*/ 11 h 11"/>
              <a:gd name="T6" fmla="*/ 26 w 26"/>
              <a:gd name="T7" fmla="*/ 1 h 11"/>
              <a:gd name="T8" fmla="*/ 0 w 26"/>
              <a:gd name="T9" fmla="*/ 0 h 11"/>
            </a:gdLst>
            <a:ahLst/>
            <a:cxnLst>
              <a:cxn ang="0">
                <a:pos x="T0" y="T1"/>
              </a:cxn>
              <a:cxn ang="0">
                <a:pos x="T2" y="T3"/>
              </a:cxn>
              <a:cxn ang="0">
                <a:pos x="T4" y="T5"/>
              </a:cxn>
              <a:cxn ang="0">
                <a:pos x="T6" y="T7"/>
              </a:cxn>
              <a:cxn ang="0">
                <a:pos x="T8" y="T9"/>
              </a:cxn>
            </a:cxnLst>
            <a:rect l="0" t="0" r="r" b="b"/>
            <a:pathLst>
              <a:path w="26" h="11">
                <a:moveTo>
                  <a:pt x="0" y="0"/>
                </a:moveTo>
                <a:lnTo>
                  <a:pt x="0" y="10"/>
                </a:lnTo>
                <a:lnTo>
                  <a:pt x="26" y="11"/>
                </a:lnTo>
                <a:lnTo>
                  <a:pt x="26"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74" name="Freeform 230">
            <a:extLst>
              <a:ext uri="{FF2B5EF4-FFF2-40B4-BE49-F238E27FC236}">
                <a16:creationId xmlns:a16="http://schemas.microsoft.com/office/drawing/2014/main" id="{D52CE18A-72F8-A269-BACF-26FDDA20E52A}"/>
              </a:ext>
            </a:extLst>
          </p:cNvPr>
          <p:cNvSpPr>
            <a:spLocks/>
          </p:cNvSpPr>
          <p:nvPr/>
        </p:nvSpPr>
        <p:spPr bwMode="auto">
          <a:xfrm>
            <a:off x="8312150" y="2239963"/>
            <a:ext cx="39688" cy="17462"/>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76" name="Freeform 232">
            <a:extLst>
              <a:ext uri="{FF2B5EF4-FFF2-40B4-BE49-F238E27FC236}">
                <a16:creationId xmlns:a16="http://schemas.microsoft.com/office/drawing/2014/main" id="{70002837-D5DF-E417-F362-9FB7C7B047BE}"/>
              </a:ext>
            </a:extLst>
          </p:cNvPr>
          <p:cNvSpPr>
            <a:spLocks/>
          </p:cNvSpPr>
          <p:nvPr/>
        </p:nvSpPr>
        <p:spPr bwMode="auto">
          <a:xfrm>
            <a:off x="3694114" y="2201863"/>
            <a:ext cx="41275" cy="17462"/>
          </a:xfrm>
          <a:custGeom>
            <a:avLst/>
            <a:gdLst>
              <a:gd name="T0" fmla="*/ 0 w 26"/>
              <a:gd name="T1" fmla="*/ 0 h 11"/>
              <a:gd name="T2" fmla="*/ 0 w 26"/>
              <a:gd name="T3" fmla="*/ 10 h 11"/>
              <a:gd name="T4" fmla="*/ 26 w 26"/>
              <a:gd name="T5" fmla="*/ 11 h 11"/>
              <a:gd name="T6" fmla="*/ 26 w 26"/>
              <a:gd name="T7" fmla="*/ 1 h 11"/>
              <a:gd name="T8" fmla="*/ 0 w 26"/>
              <a:gd name="T9" fmla="*/ 0 h 11"/>
            </a:gdLst>
            <a:ahLst/>
            <a:cxnLst>
              <a:cxn ang="0">
                <a:pos x="T0" y="T1"/>
              </a:cxn>
              <a:cxn ang="0">
                <a:pos x="T2" y="T3"/>
              </a:cxn>
              <a:cxn ang="0">
                <a:pos x="T4" y="T5"/>
              </a:cxn>
              <a:cxn ang="0">
                <a:pos x="T6" y="T7"/>
              </a:cxn>
              <a:cxn ang="0">
                <a:pos x="T8" y="T9"/>
              </a:cxn>
            </a:cxnLst>
            <a:rect l="0" t="0" r="r" b="b"/>
            <a:pathLst>
              <a:path w="26" h="11">
                <a:moveTo>
                  <a:pt x="0" y="0"/>
                </a:moveTo>
                <a:lnTo>
                  <a:pt x="0" y="10"/>
                </a:lnTo>
                <a:lnTo>
                  <a:pt x="26" y="11"/>
                </a:lnTo>
                <a:lnTo>
                  <a:pt x="26"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77" name="Freeform 233">
            <a:extLst>
              <a:ext uri="{FF2B5EF4-FFF2-40B4-BE49-F238E27FC236}">
                <a16:creationId xmlns:a16="http://schemas.microsoft.com/office/drawing/2014/main" id="{6528C7D0-135C-D85A-E364-5360FE476946}"/>
              </a:ext>
            </a:extLst>
          </p:cNvPr>
          <p:cNvSpPr>
            <a:spLocks/>
          </p:cNvSpPr>
          <p:nvPr/>
        </p:nvSpPr>
        <p:spPr bwMode="auto">
          <a:xfrm>
            <a:off x="8312150" y="2201863"/>
            <a:ext cx="39688" cy="17462"/>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79" name="Freeform 235">
            <a:extLst>
              <a:ext uri="{FF2B5EF4-FFF2-40B4-BE49-F238E27FC236}">
                <a16:creationId xmlns:a16="http://schemas.microsoft.com/office/drawing/2014/main" id="{57362845-ED76-FB3F-4BC0-7C5291759F37}"/>
              </a:ext>
            </a:extLst>
          </p:cNvPr>
          <p:cNvSpPr>
            <a:spLocks/>
          </p:cNvSpPr>
          <p:nvPr/>
        </p:nvSpPr>
        <p:spPr bwMode="auto">
          <a:xfrm>
            <a:off x="3694114" y="2178051"/>
            <a:ext cx="41275" cy="17463"/>
          </a:xfrm>
          <a:custGeom>
            <a:avLst/>
            <a:gdLst>
              <a:gd name="T0" fmla="*/ 0 w 26"/>
              <a:gd name="T1" fmla="*/ 0 h 11"/>
              <a:gd name="T2" fmla="*/ 0 w 26"/>
              <a:gd name="T3" fmla="*/ 10 h 11"/>
              <a:gd name="T4" fmla="*/ 26 w 26"/>
              <a:gd name="T5" fmla="*/ 11 h 11"/>
              <a:gd name="T6" fmla="*/ 26 w 26"/>
              <a:gd name="T7" fmla="*/ 1 h 11"/>
              <a:gd name="T8" fmla="*/ 0 w 26"/>
              <a:gd name="T9" fmla="*/ 0 h 11"/>
            </a:gdLst>
            <a:ahLst/>
            <a:cxnLst>
              <a:cxn ang="0">
                <a:pos x="T0" y="T1"/>
              </a:cxn>
              <a:cxn ang="0">
                <a:pos x="T2" y="T3"/>
              </a:cxn>
              <a:cxn ang="0">
                <a:pos x="T4" y="T5"/>
              </a:cxn>
              <a:cxn ang="0">
                <a:pos x="T6" y="T7"/>
              </a:cxn>
              <a:cxn ang="0">
                <a:pos x="T8" y="T9"/>
              </a:cxn>
            </a:cxnLst>
            <a:rect l="0" t="0" r="r" b="b"/>
            <a:pathLst>
              <a:path w="26" h="11">
                <a:moveTo>
                  <a:pt x="0" y="0"/>
                </a:moveTo>
                <a:lnTo>
                  <a:pt x="0" y="10"/>
                </a:lnTo>
                <a:lnTo>
                  <a:pt x="26" y="11"/>
                </a:lnTo>
                <a:lnTo>
                  <a:pt x="26"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80" name="Freeform 236">
            <a:extLst>
              <a:ext uri="{FF2B5EF4-FFF2-40B4-BE49-F238E27FC236}">
                <a16:creationId xmlns:a16="http://schemas.microsoft.com/office/drawing/2014/main" id="{3865CD32-76A7-2F34-5B14-9731ECC2DA0D}"/>
              </a:ext>
            </a:extLst>
          </p:cNvPr>
          <p:cNvSpPr>
            <a:spLocks/>
          </p:cNvSpPr>
          <p:nvPr/>
        </p:nvSpPr>
        <p:spPr bwMode="auto">
          <a:xfrm>
            <a:off x="8312150" y="2178051"/>
            <a:ext cx="39688" cy="17463"/>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82" name="Freeform 238">
            <a:extLst>
              <a:ext uri="{FF2B5EF4-FFF2-40B4-BE49-F238E27FC236}">
                <a16:creationId xmlns:a16="http://schemas.microsoft.com/office/drawing/2014/main" id="{C11B7E41-59B0-5C6D-4762-D1E454CF4176}"/>
              </a:ext>
            </a:extLst>
          </p:cNvPr>
          <p:cNvSpPr>
            <a:spLocks/>
          </p:cNvSpPr>
          <p:nvPr/>
        </p:nvSpPr>
        <p:spPr bwMode="auto">
          <a:xfrm>
            <a:off x="3694114" y="2178051"/>
            <a:ext cx="65087" cy="17463"/>
          </a:xfrm>
          <a:custGeom>
            <a:avLst/>
            <a:gdLst>
              <a:gd name="T0" fmla="*/ 0 w 41"/>
              <a:gd name="T1" fmla="*/ 0 h 11"/>
              <a:gd name="T2" fmla="*/ 0 w 41"/>
              <a:gd name="T3" fmla="*/ 10 h 11"/>
              <a:gd name="T4" fmla="*/ 41 w 41"/>
              <a:gd name="T5" fmla="*/ 11 h 11"/>
              <a:gd name="T6" fmla="*/ 41 w 41"/>
              <a:gd name="T7" fmla="*/ 1 h 11"/>
              <a:gd name="T8" fmla="*/ 0 w 41"/>
              <a:gd name="T9" fmla="*/ 0 h 11"/>
            </a:gdLst>
            <a:ahLst/>
            <a:cxnLst>
              <a:cxn ang="0">
                <a:pos x="T0" y="T1"/>
              </a:cxn>
              <a:cxn ang="0">
                <a:pos x="T2" y="T3"/>
              </a:cxn>
              <a:cxn ang="0">
                <a:pos x="T4" y="T5"/>
              </a:cxn>
              <a:cxn ang="0">
                <a:pos x="T6" y="T7"/>
              </a:cxn>
              <a:cxn ang="0">
                <a:pos x="T8" y="T9"/>
              </a:cxn>
            </a:cxnLst>
            <a:rect l="0" t="0" r="r" b="b"/>
            <a:pathLst>
              <a:path w="41" h="11">
                <a:moveTo>
                  <a:pt x="0" y="0"/>
                </a:moveTo>
                <a:lnTo>
                  <a:pt x="0" y="10"/>
                </a:lnTo>
                <a:lnTo>
                  <a:pt x="41" y="11"/>
                </a:lnTo>
                <a:lnTo>
                  <a:pt x="41"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83" name="Freeform 239">
            <a:extLst>
              <a:ext uri="{FF2B5EF4-FFF2-40B4-BE49-F238E27FC236}">
                <a16:creationId xmlns:a16="http://schemas.microsoft.com/office/drawing/2014/main" id="{CAC58E49-512E-6A38-0306-984E8FB2E610}"/>
              </a:ext>
            </a:extLst>
          </p:cNvPr>
          <p:cNvSpPr>
            <a:spLocks/>
          </p:cNvSpPr>
          <p:nvPr/>
        </p:nvSpPr>
        <p:spPr bwMode="auto">
          <a:xfrm>
            <a:off x="8288338" y="2178051"/>
            <a:ext cx="63500" cy="17463"/>
          </a:xfrm>
          <a:custGeom>
            <a:avLst/>
            <a:gdLst>
              <a:gd name="T0" fmla="*/ 40 w 40"/>
              <a:gd name="T1" fmla="*/ 10 h 11"/>
              <a:gd name="T2" fmla="*/ 40 w 40"/>
              <a:gd name="T3" fmla="*/ 0 h 11"/>
              <a:gd name="T4" fmla="*/ 0 w 40"/>
              <a:gd name="T5" fmla="*/ 1 h 11"/>
              <a:gd name="T6" fmla="*/ 0 w 40"/>
              <a:gd name="T7" fmla="*/ 11 h 11"/>
              <a:gd name="T8" fmla="*/ 40 w 40"/>
              <a:gd name="T9" fmla="*/ 10 h 11"/>
            </a:gdLst>
            <a:ahLst/>
            <a:cxnLst>
              <a:cxn ang="0">
                <a:pos x="T0" y="T1"/>
              </a:cxn>
              <a:cxn ang="0">
                <a:pos x="T2" y="T3"/>
              </a:cxn>
              <a:cxn ang="0">
                <a:pos x="T4" y="T5"/>
              </a:cxn>
              <a:cxn ang="0">
                <a:pos x="T6" y="T7"/>
              </a:cxn>
              <a:cxn ang="0">
                <a:pos x="T8" y="T9"/>
              </a:cxn>
            </a:cxnLst>
            <a:rect l="0" t="0" r="r" b="b"/>
            <a:pathLst>
              <a:path w="40" h="11">
                <a:moveTo>
                  <a:pt x="40" y="10"/>
                </a:moveTo>
                <a:lnTo>
                  <a:pt x="40" y="0"/>
                </a:lnTo>
                <a:lnTo>
                  <a:pt x="0" y="1"/>
                </a:lnTo>
                <a:lnTo>
                  <a:pt x="0" y="11"/>
                </a:lnTo>
                <a:lnTo>
                  <a:pt x="40"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84" name="Freeform 240">
            <a:extLst>
              <a:ext uri="{FF2B5EF4-FFF2-40B4-BE49-F238E27FC236}">
                <a16:creationId xmlns:a16="http://schemas.microsoft.com/office/drawing/2014/main" id="{31C9B121-9144-1DED-32F1-0032C3E3794F}"/>
              </a:ext>
            </a:extLst>
          </p:cNvPr>
          <p:cNvSpPr>
            <a:spLocks/>
          </p:cNvSpPr>
          <p:nvPr/>
        </p:nvSpPr>
        <p:spPr bwMode="auto">
          <a:xfrm>
            <a:off x="3694114" y="1976438"/>
            <a:ext cx="41275" cy="17462"/>
          </a:xfrm>
          <a:custGeom>
            <a:avLst/>
            <a:gdLst>
              <a:gd name="T0" fmla="*/ 0 w 26"/>
              <a:gd name="T1" fmla="*/ 0 h 11"/>
              <a:gd name="T2" fmla="*/ 0 w 26"/>
              <a:gd name="T3" fmla="*/ 10 h 11"/>
              <a:gd name="T4" fmla="*/ 26 w 26"/>
              <a:gd name="T5" fmla="*/ 11 h 11"/>
              <a:gd name="T6" fmla="*/ 26 w 26"/>
              <a:gd name="T7" fmla="*/ 1 h 11"/>
              <a:gd name="T8" fmla="*/ 0 w 26"/>
              <a:gd name="T9" fmla="*/ 0 h 11"/>
            </a:gdLst>
            <a:ahLst/>
            <a:cxnLst>
              <a:cxn ang="0">
                <a:pos x="T0" y="T1"/>
              </a:cxn>
              <a:cxn ang="0">
                <a:pos x="T2" y="T3"/>
              </a:cxn>
              <a:cxn ang="0">
                <a:pos x="T4" y="T5"/>
              </a:cxn>
              <a:cxn ang="0">
                <a:pos x="T6" y="T7"/>
              </a:cxn>
              <a:cxn ang="0">
                <a:pos x="T8" y="T9"/>
              </a:cxn>
            </a:cxnLst>
            <a:rect l="0" t="0" r="r" b="b"/>
            <a:pathLst>
              <a:path w="26" h="11">
                <a:moveTo>
                  <a:pt x="0" y="0"/>
                </a:moveTo>
                <a:lnTo>
                  <a:pt x="0" y="10"/>
                </a:lnTo>
                <a:lnTo>
                  <a:pt x="26" y="11"/>
                </a:lnTo>
                <a:lnTo>
                  <a:pt x="26"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85" name="Freeform 241">
            <a:extLst>
              <a:ext uri="{FF2B5EF4-FFF2-40B4-BE49-F238E27FC236}">
                <a16:creationId xmlns:a16="http://schemas.microsoft.com/office/drawing/2014/main" id="{49CB46D9-9B68-6138-390F-3F0BBD9B7062}"/>
              </a:ext>
            </a:extLst>
          </p:cNvPr>
          <p:cNvSpPr>
            <a:spLocks/>
          </p:cNvSpPr>
          <p:nvPr/>
        </p:nvSpPr>
        <p:spPr bwMode="auto">
          <a:xfrm>
            <a:off x="8312150" y="1976438"/>
            <a:ext cx="39688" cy="17462"/>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87" name="Freeform 243">
            <a:extLst>
              <a:ext uri="{FF2B5EF4-FFF2-40B4-BE49-F238E27FC236}">
                <a16:creationId xmlns:a16="http://schemas.microsoft.com/office/drawing/2014/main" id="{31F532B2-A5C1-4A17-BA02-BE923C00FCF1}"/>
              </a:ext>
            </a:extLst>
          </p:cNvPr>
          <p:cNvSpPr>
            <a:spLocks/>
          </p:cNvSpPr>
          <p:nvPr/>
        </p:nvSpPr>
        <p:spPr bwMode="auto">
          <a:xfrm>
            <a:off x="3694114" y="1863726"/>
            <a:ext cx="41275" cy="17463"/>
          </a:xfrm>
          <a:custGeom>
            <a:avLst/>
            <a:gdLst>
              <a:gd name="T0" fmla="*/ 0 w 26"/>
              <a:gd name="T1" fmla="*/ 0 h 11"/>
              <a:gd name="T2" fmla="*/ 0 w 26"/>
              <a:gd name="T3" fmla="*/ 10 h 11"/>
              <a:gd name="T4" fmla="*/ 26 w 26"/>
              <a:gd name="T5" fmla="*/ 11 h 11"/>
              <a:gd name="T6" fmla="*/ 26 w 26"/>
              <a:gd name="T7" fmla="*/ 1 h 11"/>
              <a:gd name="T8" fmla="*/ 0 w 26"/>
              <a:gd name="T9" fmla="*/ 0 h 11"/>
            </a:gdLst>
            <a:ahLst/>
            <a:cxnLst>
              <a:cxn ang="0">
                <a:pos x="T0" y="T1"/>
              </a:cxn>
              <a:cxn ang="0">
                <a:pos x="T2" y="T3"/>
              </a:cxn>
              <a:cxn ang="0">
                <a:pos x="T4" y="T5"/>
              </a:cxn>
              <a:cxn ang="0">
                <a:pos x="T6" y="T7"/>
              </a:cxn>
              <a:cxn ang="0">
                <a:pos x="T8" y="T9"/>
              </a:cxn>
            </a:cxnLst>
            <a:rect l="0" t="0" r="r" b="b"/>
            <a:pathLst>
              <a:path w="26" h="11">
                <a:moveTo>
                  <a:pt x="0" y="0"/>
                </a:moveTo>
                <a:lnTo>
                  <a:pt x="0" y="10"/>
                </a:lnTo>
                <a:lnTo>
                  <a:pt x="26" y="11"/>
                </a:lnTo>
                <a:lnTo>
                  <a:pt x="26"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88" name="Freeform 244">
            <a:extLst>
              <a:ext uri="{FF2B5EF4-FFF2-40B4-BE49-F238E27FC236}">
                <a16:creationId xmlns:a16="http://schemas.microsoft.com/office/drawing/2014/main" id="{D5874045-29F5-5593-DC33-04BAE010D148}"/>
              </a:ext>
            </a:extLst>
          </p:cNvPr>
          <p:cNvSpPr>
            <a:spLocks/>
          </p:cNvSpPr>
          <p:nvPr/>
        </p:nvSpPr>
        <p:spPr bwMode="auto">
          <a:xfrm>
            <a:off x="8312150" y="1863726"/>
            <a:ext cx="39688" cy="17463"/>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90" name="Freeform 246">
            <a:extLst>
              <a:ext uri="{FF2B5EF4-FFF2-40B4-BE49-F238E27FC236}">
                <a16:creationId xmlns:a16="http://schemas.microsoft.com/office/drawing/2014/main" id="{027C8A2D-27B8-0C03-8D30-170F17579682}"/>
              </a:ext>
            </a:extLst>
          </p:cNvPr>
          <p:cNvSpPr>
            <a:spLocks/>
          </p:cNvSpPr>
          <p:nvPr/>
        </p:nvSpPr>
        <p:spPr bwMode="auto">
          <a:xfrm>
            <a:off x="3694114" y="1789113"/>
            <a:ext cx="41275" cy="17462"/>
          </a:xfrm>
          <a:custGeom>
            <a:avLst/>
            <a:gdLst>
              <a:gd name="T0" fmla="*/ 0 w 26"/>
              <a:gd name="T1" fmla="*/ 0 h 11"/>
              <a:gd name="T2" fmla="*/ 0 w 26"/>
              <a:gd name="T3" fmla="*/ 10 h 11"/>
              <a:gd name="T4" fmla="*/ 26 w 26"/>
              <a:gd name="T5" fmla="*/ 11 h 11"/>
              <a:gd name="T6" fmla="*/ 26 w 26"/>
              <a:gd name="T7" fmla="*/ 1 h 11"/>
              <a:gd name="T8" fmla="*/ 0 w 26"/>
              <a:gd name="T9" fmla="*/ 0 h 11"/>
            </a:gdLst>
            <a:ahLst/>
            <a:cxnLst>
              <a:cxn ang="0">
                <a:pos x="T0" y="T1"/>
              </a:cxn>
              <a:cxn ang="0">
                <a:pos x="T2" y="T3"/>
              </a:cxn>
              <a:cxn ang="0">
                <a:pos x="T4" y="T5"/>
              </a:cxn>
              <a:cxn ang="0">
                <a:pos x="T6" y="T7"/>
              </a:cxn>
              <a:cxn ang="0">
                <a:pos x="T8" y="T9"/>
              </a:cxn>
            </a:cxnLst>
            <a:rect l="0" t="0" r="r" b="b"/>
            <a:pathLst>
              <a:path w="26" h="11">
                <a:moveTo>
                  <a:pt x="0" y="0"/>
                </a:moveTo>
                <a:lnTo>
                  <a:pt x="0" y="10"/>
                </a:lnTo>
                <a:lnTo>
                  <a:pt x="26" y="11"/>
                </a:lnTo>
                <a:lnTo>
                  <a:pt x="26"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91" name="Freeform 247">
            <a:extLst>
              <a:ext uri="{FF2B5EF4-FFF2-40B4-BE49-F238E27FC236}">
                <a16:creationId xmlns:a16="http://schemas.microsoft.com/office/drawing/2014/main" id="{A68A80EB-AB20-0C6A-3BFB-5A2BDFFB8D40}"/>
              </a:ext>
            </a:extLst>
          </p:cNvPr>
          <p:cNvSpPr>
            <a:spLocks/>
          </p:cNvSpPr>
          <p:nvPr/>
        </p:nvSpPr>
        <p:spPr bwMode="auto">
          <a:xfrm>
            <a:off x="8312150" y="1789113"/>
            <a:ext cx="39688" cy="17462"/>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93" name="Freeform 249">
            <a:extLst>
              <a:ext uri="{FF2B5EF4-FFF2-40B4-BE49-F238E27FC236}">
                <a16:creationId xmlns:a16="http://schemas.microsoft.com/office/drawing/2014/main" id="{7D548760-F75A-1CAA-1B0D-4CC3F2950A52}"/>
              </a:ext>
            </a:extLst>
          </p:cNvPr>
          <p:cNvSpPr>
            <a:spLocks/>
          </p:cNvSpPr>
          <p:nvPr/>
        </p:nvSpPr>
        <p:spPr bwMode="auto">
          <a:xfrm>
            <a:off x="3694114" y="1725613"/>
            <a:ext cx="41275" cy="17462"/>
          </a:xfrm>
          <a:custGeom>
            <a:avLst/>
            <a:gdLst>
              <a:gd name="T0" fmla="*/ 0 w 26"/>
              <a:gd name="T1" fmla="*/ 0 h 11"/>
              <a:gd name="T2" fmla="*/ 0 w 26"/>
              <a:gd name="T3" fmla="*/ 10 h 11"/>
              <a:gd name="T4" fmla="*/ 26 w 26"/>
              <a:gd name="T5" fmla="*/ 11 h 11"/>
              <a:gd name="T6" fmla="*/ 26 w 26"/>
              <a:gd name="T7" fmla="*/ 1 h 11"/>
              <a:gd name="T8" fmla="*/ 0 w 26"/>
              <a:gd name="T9" fmla="*/ 0 h 11"/>
            </a:gdLst>
            <a:ahLst/>
            <a:cxnLst>
              <a:cxn ang="0">
                <a:pos x="T0" y="T1"/>
              </a:cxn>
              <a:cxn ang="0">
                <a:pos x="T2" y="T3"/>
              </a:cxn>
              <a:cxn ang="0">
                <a:pos x="T4" y="T5"/>
              </a:cxn>
              <a:cxn ang="0">
                <a:pos x="T6" y="T7"/>
              </a:cxn>
              <a:cxn ang="0">
                <a:pos x="T8" y="T9"/>
              </a:cxn>
            </a:cxnLst>
            <a:rect l="0" t="0" r="r" b="b"/>
            <a:pathLst>
              <a:path w="26" h="11">
                <a:moveTo>
                  <a:pt x="0" y="0"/>
                </a:moveTo>
                <a:lnTo>
                  <a:pt x="0" y="10"/>
                </a:lnTo>
                <a:lnTo>
                  <a:pt x="26" y="11"/>
                </a:lnTo>
                <a:lnTo>
                  <a:pt x="26"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94" name="Freeform 250">
            <a:extLst>
              <a:ext uri="{FF2B5EF4-FFF2-40B4-BE49-F238E27FC236}">
                <a16:creationId xmlns:a16="http://schemas.microsoft.com/office/drawing/2014/main" id="{31E3C00E-66F1-C617-5E93-DFD7BE718052}"/>
              </a:ext>
            </a:extLst>
          </p:cNvPr>
          <p:cNvSpPr>
            <a:spLocks/>
          </p:cNvSpPr>
          <p:nvPr/>
        </p:nvSpPr>
        <p:spPr bwMode="auto">
          <a:xfrm>
            <a:off x="8312150" y="1725613"/>
            <a:ext cx="39688" cy="17462"/>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96" name="Freeform 252">
            <a:extLst>
              <a:ext uri="{FF2B5EF4-FFF2-40B4-BE49-F238E27FC236}">
                <a16:creationId xmlns:a16="http://schemas.microsoft.com/office/drawing/2014/main" id="{4C09BD62-DC45-784B-66CC-B152A73BF5B7}"/>
              </a:ext>
            </a:extLst>
          </p:cNvPr>
          <p:cNvSpPr>
            <a:spLocks/>
          </p:cNvSpPr>
          <p:nvPr/>
        </p:nvSpPr>
        <p:spPr bwMode="auto">
          <a:xfrm>
            <a:off x="3694114" y="1674813"/>
            <a:ext cx="41275" cy="17462"/>
          </a:xfrm>
          <a:custGeom>
            <a:avLst/>
            <a:gdLst>
              <a:gd name="T0" fmla="*/ 0 w 26"/>
              <a:gd name="T1" fmla="*/ 0 h 11"/>
              <a:gd name="T2" fmla="*/ 0 w 26"/>
              <a:gd name="T3" fmla="*/ 10 h 11"/>
              <a:gd name="T4" fmla="*/ 26 w 26"/>
              <a:gd name="T5" fmla="*/ 11 h 11"/>
              <a:gd name="T6" fmla="*/ 26 w 26"/>
              <a:gd name="T7" fmla="*/ 1 h 11"/>
              <a:gd name="T8" fmla="*/ 0 w 26"/>
              <a:gd name="T9" fmla="*/ 0 h 11"/>
            </a:gdLst>
            <a:ahLst/>
            <a:cxnLst>
              <a:cxn ang="0">
                <a:pos x="T0" y="T1"/>
              </a:cxn>
              <a:cxn ang="0">
                <a:pos x="T2" y="T3"/>
              </a:cxn>
              <a:cxn ang="0">
                <a:pos x="T4" y="T5"/>
              </a:cxn>
              <a:cxn ang="0">
                <a:pos x="T6" y="T7"/>
              </a:cxn>
              <a:cxn ang="0">
                <a:pos x="T8" y="T9"/>
              </a:cxn>
            </a:cxnLst>
            <a:rect l="0" t="0" r="r" b="b"/>
            <a:pathLst>
              <a:path w="26" h="11">
                <a:moveTo>
                  <a:pt x="0" y="0"/>
                </a:moveTo>
                <a:lnTo>
                  <a:pt x="0" y="10"/>
                </a:lnTo>
                <a:lnTo>
                  <a:pt x="26" y="11"/>
                </a:lnTo>
                <a:lnTo>
                  <a:pt x="26"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97" name="Freeform 253">
            <a:extLst>
              <a:ext uri="{FF2B5EF4-FFF2-40B4-BE49-F238E27FC236}">
                <a16:creationId xmlns:a16="http://schemas.microsoft.com/office/drawing/2014/main" id="{1EF223CA-B7F7-5C98-EA8E-7AB67DECA5B2}"/>
              </a:ext>
            </a:extLst>
          </p:cNvPr>
          <p:cNvSpPr>
            <a:spLocks/>
          </p:cNvSpPr>
          <p:nvPr/>
        </p:nvSpPr>
        <p:spPr bwMode="auto">
          <a:xfrm>
            <a:off x="8312150" y="1674813"/>
            <a:ext cx="39688" cy="17462"/>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99" name="Freeform 255">
            <a:extLst>
              <a:ext uri="{FF2B5EF4-FFF2-40B4-BE49-F238E27FC236}">
                <a16:creationId xmlns:a16="http://schemas.microsoft.com/office/drawing/2014/main" id="{3FEBFBB7-CDAB-7451-7E5B-817D6F8AC9E7}"/>
              </a:ext>
            </a:extLst>
          </p:cNvPr>
          <p:cNvSpPr>
            <a:spLocks/>
          </p:cNvSpPr>
          <p:nvPr/>
        </p:nvSpPr>
        <p:spPr bwMode="auto">
          <a:xfrm>
            <a:off x="3694114" y="1636713"/>
            <a:ext cx="41275" cy="17462"/>
          </a:xfrm>
          <a:custGeom>
            <a:avLst/>
            <a:gdLst>
              <a:gd name="T0" fmla="*/ 0 w 26"/>
              <a:gd name="T1" fmla="*/ 0 h 11"/>
              <a:gd name="T2" fmla="*/ 0 w 26"/>
              <a:gd name="T3" fmla="*/ 10 h 11"/>
              <a:gd name="T4" fmla="*/ 26 w 26"/>
              <a:gd name="T5" fmla="*/ 11 h 11"/>
              <a:gd name="T6" fmla="*/ 26 w 26"/>
              <a:gd name="T7" fmla="*/ 1 h 11"/>
              <a:gd name="T8" fmla="*/ 0 w 26"/>
              <a:gd name="T9" fmla="*/ 0 h 11"/>
            </a:gdLst>
            <a:ahLst/>
            <a:cxnLst>
              <a:cxn ang="0">
                <a:pos x="T0" y="T1"/>
              </a:cxn>
              <a:cxn ang="0">
                <a:pos x="T2" y="T3"/>
              </a:cxn>
              <a:cxn ang="0">
                <a:pos x="T4" y="T5"/>
              </a:cxn>
              <a:cxn ang="0">
                <a:pos x="T6" y="T7"/>
              </a:cxn>
              <a:cxn ang="0">
                <a:pos x="T8" y="T9"/>
              </a:cxn>
            </a:cxnLst>
            <a:rect l="0" t="0" r="r" b="b"/>
            <a:pathLst>
              <a:path w="26" h="11">
                <a:moveTo>
                  <a:pt x="0" y="0"/>
                </a:moveTo>
                <a:lnTo>
                  <a:pt x="0" y="10"/>
                </a:lnTo>
                <a:lnTo>
                  <a:pt x="26" y="11"/>
                </a:lnTo>
                <a:lnTo>
                  <a:pt x="26"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400" name="Freeform 256">
            <a:extLst>
              <a:ext uri="{FF2B5EF4-FFF2-40B4-BE49-F238E27FC236}">
                <a16:creationId xmlns:a16="http://schemas.microsoft.com/office/drawing/2014/main" id="{FB81AA67-6293-1791-533D-059C9BD89F0D}"/>
              </a:ext>
            </a:extLst>
          </p:cNvPr>
          <p:cNvSpPr>
            <a:spLocks/>
          </p:cNvSpPr>
          <p:nvPr/>
        </p:nvSpPr>
        <p:spPr bwMode="auto">
          <a:xfrm>
            <a:off x="8312150" y="1636713"/>
            <a:ext cx="39688" cy="17462"/>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402" name="Freeform 258">
            <a:extLst>
              <a:ext uri="{FF2B5EF4-FFF2-40B4-BE49-F238E27FC236}">
                <a16:creationId xmlns:a16="http://schemas.microsoft.com/office/drawing/2014/main" id="{D51B92F6-5B6F-D097-A021-021636E489EE}"/>
              </a:ext>
            </a:extLst>
          </p:cNvPr>
          <p:cNvSpPr>
            <a:spLocks/>
          </p:cNvSpPr>
          <p:nvPr/>
        </p:nvSpPr>
        <p:spPr bwMode="auto">
          <a:xfrm>
            <a:off x="3694114" y="1600201"/>
            <a:ext cx="41275" cy="17463"/>
          </a:xfrm>
          <a:custGeom>
            <a:avLst/>
            <a:gdLst>
              <a:gd name="T0" fmla="*/ 0 w 26"/>
              <a:gd name="T1" fmla="*/ 0 h 11"/>
              <a:gd name="T2" fmla="*/ 0 w 26"/>
              <a:gd name="T3" fmla="*/ 10 h 11"/>
              <a:gd name="T4" fmla="*/ 26 w 26"/>
              <a:gd name="T5" fmla="*/ 11 h 11"/>
              <a:gd name="T6" fmla="*/ 26 w 26"/>
              <a:gd name="T7" fmla="*/ 1 h 11"/>
              <a:gd name="T8" fmla="*/ 0 w 26"/>
              <a:gd name="T9" fmla="*/ 0 h 11"/>
            </a:gdLst>
            <a:ahLst/>
            <a:cxnLst>
              <a:cxn ang="0">
                <a:pos x="T0" y="T1"/>
              </a:cxn>
              <a:cxn ang="0">
                <a:pos x="T2" y="T3"/>
              </a:cxn>
              <a:cxn ang="0">
                <a:pos x="T4" y="T5"/>
              </a:cxn>
              <a:cxn ang="0">
                <a:pos x="T6" y="T7"/>
              </a:cxn>
              <a:cxn ang="0">
                <a:pos x="T8" y="T9"/>
              </a:cxn>
            </a:cxnLst>
            <a:rect l="0" t="0" r="r" b="b"/>
            <a:pathLst>
              <a:path w="26" h="11">
                <a:moveTo>
                  <a:pt x="0" y="0"/>
                </a:moveTo>
                <a:lnTo>
                  <a:pt x="0" y="10"/>
                </a:lnTo>
                <a:lnTo>
                  <a:pt x="26" y="11"/>
                </a:lnTo>
                <a:lnTo>
                  <a:pt x="26"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403" name="Freeform 259">
            <a:extLst>
              <a:ext uri="{FF2B5EF4-FFF2-40B4-BE49-F238E27FC236}">
                <a16:creationId xmlns:a16="http://schemas.microsoft.com/office/drawing/2014/main" id="{46B5D005-A088-50BC-CDAF-706294990351}"/>
              </a:ext>
            </a:extLst>
          </p:cNvPr>
          <p:cNvSpPr>
            <a:spLocks/>
          </p:cNvSpPr>
          <p:nvPr/>
        </p:nvSpPr>
        <p:spPr bwMode="auto">
          <a:xfrm>
            <a:off x="8312150" y="1600201"/>
            <a:ext cx="39688" cy="17463"/>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405" name="Freeform 261">
            <a:extLst>
              <a:ext uri="{FF2B5EF4-FFF2-40B4-BE49-F238E27FC236}">
                <a16:creationId xmlns:a16="http://schemas.microsoft.com/office/drawing/2014/main" id="{7A19CC39-64AF-E46B-A523-BFCB875897CE}"/>
              </a:ext>
            </a:extLst>
          </p:cNvPr>
          <p:cNvSpPr>
            <a:spLocks/>
          </p:cNvSpPr>
          <p:nvPr/>
        </p:nvSpPr>
        <p:spPr bwMode="auto">
          <a:xfrm>
            <a:off x="3694114" y="1562101"/>
            <a:ext cx="41275" cy="17463"/>
          </a:xfrm>
          <a:custGeom>
            <a:avLst/>
            <a:gdLst>
              <a:gd name="T0" fmla="*/ 0 w 26"/>
              <a:gd name="T1" fmla="*/ 0 h 11"/>
              <a:gd name="T2" fmla="*/ 0 w 26"/>
              <a:gd name="T3" fmla="*/ 10 h 11"/>
              <a:gd name="T4" fmla="*/ 26 w 26"/>
              <a:gd name="T5" fmla="*/ 11 h 11"/>
              <a:gd name="T6" fmla="*/ 26 w 26"/>
              <a:gd name="T7" fmla="*/ 1 h 11"/>
              <a:gd name="T8" fmla="*/ 0 w 26"/>
              <a:gd name="T9" fmla="*/ 0 h 11"/>
            </a:gdLst>
            <a:ahLst/>
            <a:cxnLst>
              <a:cxn ang="0">
                <a:pos x="T0" y="T1"/>
              </a:cxn>
              <a:cxn ang="0">
                <a:pos x="T2" y="T3"/>
              </a:cxn>
              <a:cxn ang="0">
                <a:pos x="T4" y="T5"/>
              </a:cxn>
              <a:cxn ang="0">
                <a:pos x="T6" y="T7"/>
              </a:cxn>
              <a:cxn ang="0">
                <a:pos x="T8" y="T9"/>
              </a:cxn>
            </a:cxnLst>
            <a:rect l="0" t="0" r="r" b="b"/>
            <a:pathLst>
              <a:path w="26" h="11">
                <a:moveTo>
                  <a:pt x="0" y="0"/>
                </a:moveTo>
                <a:lnTo>
                  <a:pt x="0" y="10"/>
                </a:lnTo>
                <a:lnTo>
                  <a:pt x="26" y="11"/>
                </a:lnTo>
                <a:lnTo>
                  <a:pt x="26"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406" name="Freeform 262">
            <a:extLst>
              <a:ext uri="{FF2B5EF4-FFF2-40B4-BE49-F238E27FC236}">
                <a16:creationId xmlns:a16="http://schemas.microsoft.com/office/drawing/2014/main" id="{4AAA9FBB-B505-3323-7215-9EB2E01EA4FF}"/>
              </a:ext>
            </a:extLst>
          </p:cNvPr>
          <p:cNvSpPr>
            <a:spLocks/>
          </p:cNvSpPr>
          <p:nvPr/>
        </p:nvSpPr>
        <p:spPr bwMode="auto">
          <a:xfrm>
            <a:off x="8312150" y="1562101"/>
            <a:ext cx="39688" cy="17463"/>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407" name="Freeform 263">
            <a:extLst>
              <a:ext uri="{FF2B5EF4-FFF2-40B4-BE49-F238E27FC236}">
                <a16:creationId xmlns:a16="http://schemas.microsoft.com/office/drawing/2014/main" id="{B98625A6-BEF8-6A5E-02AD-EAB1844F2289}"/>
              </a:ext>
            </a:extLst>
          </p:cNvPr>
          <p:cNvSpPr>
            <a:spLocks/>
          </p:cNvSpPr>
          <p:nvPr/>
        </p:nvSpPr>
        <p:spPr bwMode="auto">
          <a:xfrm>
            <a:off x="3694114" y="1562101"/>
            <a:ext cx="4657725" cy="17463"/>
          </a:xfrm>
          <a:custGeom>
            <a:avLst/>
            <a:gdLst>
              <a:gd name="T0" fmla="*/ 0 w 2934"/>
              <a:gd name="T1" fmla="*/ 0 h 11"/>
              <a:gd name="T2" fmla="*/ 0 w 2934"/>
              <a:gd name="T3" fmla="*/ 10 h 11"/>
              <a:gd name="T4" fmla="*/ 2934 w 2934"/>
              <a:gd name="T5" fmla="*/ 11 h 11"/>
              <a:gd name="T6" fmla="*/ 2934 w 2934"/>
              <a:gd name="T7" fmla="*/ 1 h 11"/>
              <a:gd name="T8" fmla="*/ 0 w 2934"/>
              <a:gd name="T9" fmla="*/ 0 h 11"/>
            </a:gdLst>
            <a:ahLst/>
            <a:cxnLst>
              <a:cxn ang="0">
                <a:pos x="T0" y="T1"/>
              </a:cxn>
              <a:cxn ang="0">
                <a:pos x="T2" y="T3"/>
              </a:cxn>
              <a:cxn ang="0">
                <a:pos x="T4" y="T5"/>
              </a:cxn>
              <a:cxn ang="0">
                <a:pos x="T6" y="T7"/>
              </a:cxn>
              <a:cxn ang="0">
                <a:pos x="T8" y="T9"/>
              </a:cxn>
            </a:cxnLst>
            <a:rect l="0" t="0" r="r" b="b"/>
            <a:pathLst>
              <a:path w="2934" h="11">
                <a:moveTo>
                  <a:pt x="0" y="0"/>
                </a:moveTo>
                <a:lnTo>
                  <a:pt x="0" y="10"/>
                </a:lnTo>
                <a:lnTo>
                  <a:pt x="2934" y="11"/>
                </a:lnTo>
                <a:lnTo>
                  <a:pt x="2934"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408" name="Freeform 264">
            <a:extLst>
              <a:ext uri="{FF2B5EF4-FFF2-40B4-BE49-F238E27FC236}">
                <a16:creationId xmlns:a16="http://schemas.microsoft.com/office/drawing/2014/main" id="{402ACD90-4126-837B-89C5-3186A5D05EBA}"/>
              </a:ext>
            </a:extLst>
          </p:cNvPr>
          <p:cNvSpPr>
            <a:spLocks/>
          </p:cNvSpPr>
          <p:nvPr/>
        </p:nvSpPr>
        <p:spPr bwMode="auto">
          <a:xfrm>
            <a:off x="3694114" y="1536701"/>
            <a:ext cx="41275" cy="17463"/>
          </a:xfrm>
          <a:custGeom>
            <a:avLst/>
            <a:gdLst>
              <a:gd name="T0" fmla="*/ 0 w 26"/>
              <a:gd name="T1" fmla="*/ 0 h 11"/>
              <a:gd name="T2" fmla="*/ 0 w 26"/>
              <a:gd name="T3" fmla="*/ 10 h 11"/>
              <a:gd name="T4" fmla="*/ 26 w 26"/>
              <a:gd name="T5" fmla="*/ 11 h 11"/>
              <a:gd name="T6" fmla="*/ 26 w 26"/>
              <a:gd name="T7" fmla="*/ 1 h 11"/>
              <a:gd name="T8" fmla="*/ 0 w 26"/>
              <a:gd name="T9" fmla="*/ 0 h 11"/>
            </a:gdLst>
            <a:ahLst/>
            <a:cxnLst>
              <a:cxn ang="0">
                <a:pos x="T0" y="T1"/>
              </a:cxn>
              <a:cxn ang="0">
                <a:pos x="T2" y="T3"/>
              </a:cxn>
              <a:cxn ang="0">
                <a:pos x="T4" y="T5"/>
              </a:cxn>
              <a:cxn ang="0">
                <a:pos x="T6" y="T7"/>
              </a:cxn>
              <a:cxn ang="0">
                <a:pos x="T8" y="T9"/>
              </a:cxn>
            </a:cxnLst>
            <a:rect l="0" t="0" r="r" b="b"/>
            <a:pathLst>
              <a:path w="26" h="11">
                <a:moveTo>
                  <a:pt x="0" y="0"/>
                </a:moveTo>
                <a:lnTo>
                  <a:pt x="0" y="10"/>
                </a:lnTo>
                <a:lnTo>
                  <a:pt x="26" y="11"/>
                </a:lnTo>
                <a:lnTo>
                  <a:pt x="26"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409" name="Freeform 265">
            <a:extLst>
              <a:ext uri="{FF2B5EF4-FFF2-40B4-BE49-F238E27FC236}">
                <a16:creationId xmlns:a16="http://schemas.microsoft.com/office/drawing/2014/main" id="{772A4099-A757-EA4A-56CF-A5913148EF39}"/>
              </a:ext>
            </a:extLst>
          </p:cNvPr>
          <p:cNvSpPr>
            <a:spLocks/>
          </p:cNvSpPr>
          <p:nvPr/>
        </p:nvSpPr>
        <p:spPr bwMode="auto">
          <a:xfrm>
            <a:off x="8312150" y="1536701"/>
            <a:ext cx="39688" cy="17463"/>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410" name="Freeform 266">
            <a:extLst>
              <a:ext uri="{FF2B5EF4-FFF2-40B4-BE49-F238E27FC236}">
                <a16:creationId xmlns:a16="http://schemas.microsoft.com/office/drawing/2014/main" id="{C92D4624-5EFF-AEBF-9787-65A615E45991}"/>
              </a:ext>
            </a:extLst>
          </p:cNvPr>
          <p:cNvSpPr>
            <a:spLocks/>
          </p:cNvSpPr>
          <p:nvPr/>
        </p:nvSpPr>
        <p:spPr bwMode="auto">
          <a:xfrm>
            <a:off x="3694114" y="1536701"/>
            <a:ext cx="4657725" cy="17463"/>
          </a:xfrm>
          <a:custGeom>
            <a:avLst/>
            <a:gdLst>
              <a:gd name="T0" fmla="*/ 0 w 2934"/>
              <a:gd name="T1" fmla="*/ 0 h 11"/>
              <a:gd name="T2" fmla="*/ 0 w 2934"/>
              <a:gd name="T3" fmla="*/ 10 h 11"/>
              <a:gd name="T4" fmla="*/ 2934 w 2934"/>
              <a:gd name="T5" fmla="*/ 11 h 11"/>
              <a:gd name="T6" fmla="*/ 2934 w 2934"/>
              <a:gd name="T7" fmla="*/ 1 h 11"/>
              <a:gd name="T8" fmla="*/ 0 w 2934"/>
              <a:gd name="T9" fmla="*/ 0 h 11"/>
            </a:gdLst>
            <a:ahLst/>
            <a:cxnLst>
              <a:cxn ang="0">
                <a:pos x="T0" y="T1"/>
              </a:cxn>
              <a:cxn ang="0">
                <a:pos x="T2" y="T3"/>
              </a:cxn>
              <a:cxn ang="0">
                <a:pos x="T4" y="T5"/>
              </a:cxn>
              <a:cxn ang="0">
                <a:pos x="T6" y="T7"/>
              </a:cxn>
              <a:cxn ang="0">
                <a:pos x="T8" y="T9"/>
              </a:cxn>
            </a:cxnLst>
            <a:rect l="0" t="0" r="r" b="b"/>
            <a:pathLst>
              <a:path w="2934" h="11">
                <a:moveTo>
                  <a:pt x="0" y="0"/>
                </a:moveTo>
                <a:lnTo>
                  <a:pt x="0" y="10"/>
                </a:lnTo>
                <a:lnTo>
                  <a:pt x="2934" y="11"/>
                </a:lnTo>
                <a:lnTo>
                  <a:pt x="2934"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411" name="Freeform 267">
            <a:extLst>
              <a:ext uri="{FF2B5EF4-FFF2-40B4-BE49-F238E27FC236}">
                <a16:creationId xmlns:a16="http://schemas.microsoft.com/office/drawing/2014/main" id="{C21B7642-225B-8900-2733-B3D4BEE2AAC2}"/>
              </a:ext>
            </a:extLst>
          </p:cNvPr>
          <p:cNvSpPr>
            <a:spLocks/>
          </p:cNvSpPr>
          <p:nvPr/>
        </p:nvSpPr>
        <p:spPr bwMode="auto">
          <a:xfrm>
            <a:off x="3694114" y="1536701"/>
            <a:ext cx="65087" cy="17463"/>
          </a:xfrm>
          <a:custGeom>
            <a:avLst/>
            <a:gdLst>
              <a:gd name="T0" fmla="*/ 0 w 41"/>
              <a:gd name="T1" fmla="*/ 0 h 11"/>
              <a:gd name="T2" fmla="*/ 0 w 41"/>
              <a:gd name="T3" fmla="*/ 10 h 11"/>
              <a:gd name="T4" fmla="*/ 41 w 41"/>
              <a:gd name="T5" fmla="*/ 11 h 11"/>
              <a:gd name="T6" fmla="*/ 41 w 41"/>
              <a:gd name="T7" fmla="*/ 1 h 11"/>
              <a:gd name="T8" fmla="*/ 0 w 41"/>
              <a:gd name="T9" fmla="*/ 0 h 11"/>
            </a:gdLst>
            <a:ahLst/>
            <a:cxnLst>
              <a:cxn ang="0">
                <a:pos x="T0" y="T1"/>
              </a:cxn>
              <a:cxn ang="0">
                <a:pos x="T2" y="T3"/>
              </a:cxn>
              <a:cxn ang="0">
                <a:pos x="T4" y="T5"/>
              </a:cxn>
              <a:cxn ang="0">
                <a:pos x="T6" y="T7"/>
              </a:cxn>
              <a:cxn ang="0">
                <a:pos x="T8" y="T9"/>
              </a:cxn>
            </a:cxnLst>
            <a:rect l="0" t="0" r="r" b="b"/>
            <a:pathLst>
              <a:path w="41" h="11">
                <a:moveTo>
                  <a:pt x="0" y="0"/>
                </a:moveTo>
                <a:lnTo>
                  <a:pt x="0" y="10"/>
                </a:lnTo>
                <a:lnTo>
                  <a:pt x="41" y="11"/>
                </a:lnTo>
                <a:lnTo>
                  <a:pt x="41"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412" name="Freeform 268">
            <a:extLst>
              <a:ext uri="{FF2B5EF4-FFF2-40B4-BE49-F238E27FC236}">
                <a16:creationId xmlns:a16="http://schemas.microsoft.com/office/drawing/2014/main" id="{4F847E3D-1876-574B-CA8F-DAF3D41D970E}"/>
              </a:ext>
            </a:extLst>
          </p:cNvPr>
          <p:cNvSpPr>
            <a:spLocks/>
          </p:cNvSpPr>
          <p:nvPr/>
        </p:nvSpPr>
        <p:spPr bwMode="auto">
          <a:xfrm>
            <a:off x="8288338" y="1536701"/>
            <a:ext cx="63500" cy="17463"/>
          </a:xfrm>
          <a:custGeom>
            <a:avLst/>
            <a:gdLst>
              <a:gd name="T0" fmla="*/ 40 w 40"/>
              <a:gd name="T1" fmla="*/ 10 h 11"/>
              <a:gd name="T2" fmla="*/ 40 w 40"/>
              <a:gd name="T3" fmla="*/ 0 h 11"/>
              <a:gd name="T4" fmla="*/ 0 w 40"/>
              <a:gd name="T5" fmla="*/ 1 h 11"/>
              <a:gd name="T6" fmla="*/ 0 w 40"/>
              <a:gd name="T7" fmla="*/ 11 h 11"/>
              <a:gd name="T8" fmla="*/ 40 w 40"/>
              <a:gd name="T9" fmla="*/ 10 h 11"/>
            </a:gdLst>
            <a:ahLst/>
            <a:cxnLst>
              <a:cxn ang="0">
                <a:pos x="T0" y="T1"/>
              </a:cxn>
              <a:cxn ang="0">
                <a:pos x="T2" y="T3"/>
              </a:cxn>
              <a:cxn ang="0">
                <a:pos x="T4" y="T5"/>
              </a:cxn>
              <a:cxn ang="0">
                <a:pos x="T6" y="T7"/>
              </a:cxn>
              <a:cxn ang="0">
                <a:pos x="T8" y="T9"/>
              </a:cxn>
            </a:cxnLst>
            <a:rect l="0" t="0" r="r" b="b"/>
            <a:pathLst>
              <a:path w="40" h="11">
                <a:moveTo>
                  <a:pt x="40" y="10"/>
                </a:moveTo>
                <a:lnTo>
                  <a:pt x="40" y="0"/>
                </a:lnTo>
                <a:lnTo>
                  <a:pt x="0" y="1"/>
                </a:lnTo>
                <a:lnTo>
                  <a:pt x="0" y="11"/>
                </a:lnTo>
                <a:lnTo>
                  <a:pt x="40"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413" name="Freeform 269">
            <a:extLst>
              <a:ext uri="{FF2B5EF4-FFF2-40B4-BE49-F238E27FC236}">
                <a16:creationId xmlns:a16="http://schemas.microsoft.com/office/drawing/2014/main" id="{BD84A6F7-C20B-12BA-8BDA-48B297CBBD6D}"/>
              </a:ext>
            </a:extLst>
          </p:cNvPr>
          <p:cNvSpPr>
            <a:spLocks/>
          </p:cNvSpPr>
          <p:nvPr/>
        </p:nvSpPr>
        <p:spPr bwMode="auto">
          <a:xfrm>
            <a:off x="3694114" y="5353051"/>
            <a:ext cx="4657725" cy="17463"/>
          </a:xfrm>
          <a:custGeom>
            <a:avLst/>
            <a:gdLst>
              <a:gd name="T0" fmla="*/ 0 w 2934"/>
              <a:gd name="T1" fmla="*/ 0 h 11"/>
              <a:gd name="T2" fmla="*/ 0 w 2934"/>
              <a:gd name="T3" fmla="*/ 9 h 11"/>
              <a:gd name="T4" fmla="*/ 2934 w 2934"/>
              <a:gd name="T5" fmla="*/ 11 h 11"/>
              <a:gd name="T6" fmla="*/ 2934 w 2934"/>
              <a:gd name="T7" fmla="*/ 1 h 11"/>
              <a:gd name="T8" fmla="*/ 0 w 2934"/>
              <a:gd name="T9" fmla="*/ 0 h 11"/>
            </a:gdLst>
            <a:ahLst/>
            <a:cxnLst>
              <a:cxn ang="0">
                <a:pos x="T0" y="T1"/>
              </a:cxn>
              <a:cxn ang="0">
                <a:pos x="T2" y="T3"/>
              </a:cxn>
              <a:cxn ang="0">
                <a:pos x="T4" y="T5"/>
              </a:cxn>
              <a:cxn ang="0">
                <a:pos x="T6" y="T7"/>
              </a:cxn>
              <a:cxn ang="0">
                <a:pos x="T8" y="T9"/>
              </a:cxn>
            </a:cxnLst>
            <a:rect l="0" t="0" r="r" b="b"/>
            <a:pathLst>
              <a:path w="2934" h="11">
                <a:moveTo>
                  <a:pt x="0" y="0"/>
                </a:moveTo>
                <a:lnTo>
                  <a:pt x="0" y="9"/>
                </a:lnTo>
                <a:lnTo>
                  <a:pt x="2934" y="11"/>
                </a:lnTo>
                <a:lnTo>
                  <a:pt x="2934"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414" name="Freeform 270">
            <a:extLst>
              <a:ext uri="{FF2B5EF4-FFF2-40B4-BE49-F238E27FC236}">
                <a16:creationId xmlns:a16="http://schemas.microsoft.com/office/drawing/2014/main" id="{919C8748-1F44-F811-985A-F2B46DB83272}"/>
              </a:ext>
            </a:extLst>
          </p:cNvPr>
          <p:cNvSpPr>
            <a:spLocks/>
          </p:cNvSpPr>
          <p:nvPr/>
        </p:nvSpPr>
        <p:spPr bwMode="auto">
          <a:xfrm>
            <a:off x="3694114" y="1536701"/>
            <a:ext cx="4657725" cy="17463"/>
          </a:xfrm>
          <a:custGeom>
            <a:avLst/>
            <a:gdLst>
              <a:gd name="T0" fmla="*/ 0 w 2934"/>
              <a:gd name="T1" fmla="*/ 0 h 11"/>
              <a:gd name="T2" fmla="*/ 0 w 2934"/>
              <a:gd name="T3" fmla="*/ 10 h 11"/>
              <a:gd name="T4" fmla="*/ 2934 w 2934"/>
              <a:gd name="T5" fmla="*/ 11 h 11"/>
              <a:gd name="T6" fmla="*/ 2934 w 2934"/>
              <a:gd name="T7" fmla="*/ 1 h 11"/>
              <a:gd name="T8" fmla="*/ 0 w 2934"/>
              <a:gd name="T9" fmla="*/ 0 h 11"/>
            </a:gdLst>
            <a:ahLst/>
            <a:cxnLst>
              <a:cxn ang="0">
                <a:pos x="T0" y="T1"/>
              </a:cxn>
              <a:cxn ang="0">
                <a:pos x="T2" y="T3"/>
              </a:cxn>
              <a:cxn ang="0">
                <a:pos x="T4" y="T5"/>
              </a:cxn>
              <a:cxn ang="0">
                <a:pos x="T6" y="T7"/>
              </a:cxn>
              <a:cxn ang="0">
                <a:pos x="T8" y="T9"/>
              </a:cxn>
            </a:cxnLst>
            <a:rect l="0" t="0" r="r" b="b"/>
            <a:pathLst>
              <a:path w="2934" h="11">
                <a:moveTo>
                  <a:pt x="0" y="0"/>
                </a:moveTo>
                <a:lnTo>
                  <a:pt x="0" y="10"/>
                </a:lnTo>
                <a:lnTo>
                  <a:pt x="2934" y="11"/>
                </a:lnTo>
                <a:lnTo>
                  <a:pt x="2934"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415" name="Freeform 271">
            <a:extLst>
              <a:ext uri="{FF2B5EF4-FFF2-40B4-BE49-F238E27FC236}">
                <a16:creationId xmlns:a16="http://schemas.microsoft.com/office/drawing/2014/main" id="{11D80685-D531-A17D-D034-A29C45B8480C}"/>
              </a:ext>
            </a:extLst>
          </p:cNvPr>
          <p:cNvSpPr>
            <a:spLocks/>
          </p:cNvSpPr>
          <p:nvPr/>
        </p:nvSpPr>
        <p:spPr bwMode="auto">
          <a:xfrm>
            <a:off x="3687763" y="1544639"/>
            <a:ext cx="17462" cy="3830637"/>
          </a:xfrm>
          <a:custGeom>
            <a:avLst/>
            <a:gdLst>
              <a:gd name="T0" fmla="*/ 0 w 11"/>
              <a:gd name="T1" fmla="*/ 2413 h 2413"/>
              <a:gd name="T2" fmla="*/ 10 w 11"/>
              <a:gd name="T3" fmla="*/ 2413 h 2413"/>
              <a:gd name="T4" fmla="*/ 11 w 11"/>
              <a:gd name="T5" fmla="*/ 0 h 2413"/>
              <a:gd name="T6" fmla="*/ 1 w 11"/>
              <a:gd name="T7" fmla="*/ 0 h 2413"/>
              <a:gd name="T8" fmla="*/ 0 w 11"/>
              <a:gd name="T9" fmla="*/ 2413 h 2413"/>
            </a:gdLst>
            <a:ahLst/>
            <a:cxnLst>
              <a:cxn ang="0">
                <a:pos x="T0" y="T1"/>
              </a:cxn>
              <a:cxn ang="0">
                <a:pos x="T2" y="T3"/>
              </a:cxn>
              <a:cxn ang="0">
                <a:pos x="T4" y="T5"/>
              </a:cxn>
              <a:cxn ang="0">
                <a:pos x="T6" y="T7"/>
              </a:cxn>
              <a:cxn ang="0">
                <a:pos x="T8" y="T9"/>
              </a:cxn>
            </a:cxnLst>
            <a:rect l="0" t="0" r="r" b="b"/>
            <a:pathLst>
              <a:path w="11" h="2413">
                <a:moveTo>
                  <a:pt x="0" y="2413"/>
                </a:moveTo>
                <a:lnTo>
                  <a:pt x="10" y="2413"/>
                </a:lnTo>
                <a:lnTo>
                  <a:pt x="11" y="0"/>
                </a:lnTo>
                <a:lnTo>
                  <a:pt x="1" y="0"/>
                </a:lnTo>
                <a:lnTo>
                  <a:pt x="0" y="2413"/>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416" name="Freeform 272">
            <a:extLst>
              <a:ext uri="{FF2B5EF4-FFF2-40B4-BE49-F238E27FC236}">
                <a16:creationId xmlns:a16="http://schemas.microsoft.com/office/drawing/2014/main" id="{55B9BBF3-C77F-58F1-03C6-A69082763D45}"/>
              </a:ext>
            </a:extLst>
          </p:cNvPr>
          <p:cNvSpPr>
            <a:spLocks/>
          </p:cNvSpPr>
          <p:nvPr/>
        </p:nvSpPr>
        <p:spPr bwMode="auto">
          <a:xfrm>
            <a:off x="8329613" y="1544639"/>
            <a:ext cx="17462" cy="3830637"/>
          </a:xfrm>
          <a:custGeom>
            <a:avLst/>
            <a:gdLst>
              <a:gd name="T0" fmla="*/ 0 w 11"/>
              <a:gd name="T1" fmla="*/ 2413 h 2413"/>
              <a:gd name="T2" fmla="*/ 10 w 11"/>
              <a:gd name="T3" fmla="*/ 2413 h 2413"/>
              <a:gd name="T4" fmla="*/ 11 w 11"/>
              <a:gd name="T5" fmla="*/ 0 h 2413"/>
              <a:gd name="T6" fmla="*/ 1 w 11"/>
              <a:gd name="T7" fmla="*/ 0 h 2413"/>
              <a:gd name="T8" fmla="*/ 0 w 11"/>
              <a:gd name="T9" fmla="*/ 2413 h 2413"/>
            </a:gdLst>
            <a:ahLst/>
            <a:cxnLst>
              <a:cxn ang="0">
                <a:pos x="T0" y="T1"/>
              </a:cxn>
              <a:cxn ang="0">
                <a:pos x="T2" y="T3"/>
              </a:cxn>
              <a:cxn ang="0">
                <a:pos x="T4" y="T5"/>
              </a:cxn>
              <a:cxn ang="0">
                <a:pos x="T6" y="T7"/>
              </a:cxn>
              <a:cxn ang="0">
                <a:pos x="T8" y="T9"/>
              </a:cxn>
            </a:cxnLst>
            <a:rect l="0" t="0" r="r" b="b"/>
            <a:pathLst>
              <a:path w="11" h="2413">
                <a:moveTo>
                  <a:pt x="0" y="2413"/>
                </a:moveTo>
                <a:lnTo>
                  <a:pt x="10" y="2413"/>
                </a:lnTo>
                <a:lnTo>
                  <a:pt x="11" y="0"/>
                </a:lnTo>
                <a:lnTo>
                  <a:pt x="1" y="0"/>
                </a:lnTo>
                <a:lnTo>
                  <a:pt x="0" y="2413"/>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417" name="Freeform 273">
            <a:extLst>
              <a:ext uri="{FF2B5EF4-FFF2-40B4-BE49-F238E27FC236}">
                <a16:creationId xmlns:a16="http://schemas.microsoft.com/office/drawing/2014/main" id="{E314DE14-7EB4-A726-FCBF-8D71ACBC3F67}"/>
              </a:ext>
            </a:extLst>
          </p:cNvPr>
          <p:cNvSpPr>
            <a:spLocks/>
          </p:cNvSpPr>
          <p:nvPr/>
        </p:nvSpPr>
        <p:spPr bwMode="auto">
          <a:xfrm>
            <a:off x="3689350" y="5354638"/>
            <a:ext cx="12700" cy="11112"/>
          </a:xfrm>
          <a:custGeom>
            <a:avLst/>
            <a:gdLst>
              <a:gd name="T0" fmla="*/ 7 w 8"/>
              <a:gd name="T1" fmla="*/ 0 h 7"/>
              <a:gd name="T2" fmla="*/ 0 w 8"/>
              <a:gd name="T3" fmla="*/ 6 h 7"/>
              <a:gd name="T4" fmla="*/ 1 w 8"/>
              <a:gd name="T5" fmla="*/ 7 h 7"/>
              <a:gd name="T6" fmla="*/ 8 w 8"/>
              <a:gd name="T7" fmla="*/ 1 h 7"/>
              <a:gd name="T8" fmla="*/ 7 w 8"/>
              <a:gd name="T9" fmla="*/ 0 h 7"/>
            </a:gdLst>
            <a:ahLst/>
            <a:cxnLst>
              <a:cxn ang="0">
                <a:pos x="T0" y="T1"/>
              </a:cxn>
              <a:cxn ang="0">
                <a:pos x="T2" y="T3"/>
              </a:cxn>
              <a:cxn ang="0">
                <a:pos x="T4" y="T5"/>
              </a:cxn>
              <a:cxn ang="0">
                <a:pos x="T6" y="T7"/>
              </a:cxn>
              <a:cxn ang="0">
                <a:pos x="T8" y="T9"/>
              </a:cxn>
            </a:cxnLst>
            <a:rect l="0" t="0" r="r" b="b"/>
            <a:pathLst>
              <a:path w="8" h="7">
                <a:moveTo>
                  <a:pt x="7" y="0"/>
                </a:moveTo>
                <a:lnTo>
                  <a:pt x="0" y="6"/>
                </a:lnTo>
                <a:lnTo>
                  <a:pt x="1" y="7"/>
                </a:lnTo>
                <a:lnTo>
                  <a:pt x="8" y="1"/>
                </a:lnTo>
                <a:lnTo>
                  <a:pt x="7"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418" name="Freeform 274">
            <a:extLst>
              <a:ext uri="{FF2B5EF4-FFF2-40B4-BE49-F238E27FC236}">
                <a16:creationId xmlns:a16="http://schemas.microsoft.com/office/drawing/2014/main" id="{8AB18307-4986-6CC8-E3AF-6330DB510D80}"/>
              </a:ext>
            </a:extLst>
          </p:cNvPr>
          <p:cNvSpPr>
            <a:spLocks/>
          </p:cNvSpPr>
          <p:nvPr/>
        </p:nvSpPr>
        <p:spPr bwMode="auto">
          <a:xfrm>
            <a:off x="8331200" y="1538288"/>
            <a:ext cx="12700" cy="12700"/>
          </a:xfrm>
          <a:custGeom>
            <a:avLst/>
            <a:gdLst>
              <a:gd name="T0" fmla="*/ 7 w 8"/>
              <a:gd name="T1" fmla="*/ 0 h 8"/>
              <a:gd name="T2" fmla="*/ 0 w 8"/>
              <a:gd name="T3" fmla="*/ 7 h 8"/>
              <a:gd name="T4" fmla="*/ 1 w 8"/>
              <a:gd name="T5" fmla="*/ 8 h 8"/>
              <a:gd name="T6" fmla="*/ 8 w 8"/>
              <a:gd name="T7" fmla="*/ 2 h 8"/>
              <a:gd name="T8" fmla="*/ 7 w 8"/>
              <a:gd name="T9" fmla="*/ 0 h 8"/>
            </a:gdLst>
            <a:ahLst/>
            <a:cxnLst>
              <a:cxn ang="0">
                <a:pos x="T0" y="T1"/>
              </a:cxn>
              <a:cxn ang="0">
                <a:pos x="T2" y="T3"/>
              </a:cxn>
              <a:cxn ang="0">
                <a:pos x="T4" y="T5"/>
              </a:cxn>
              <a:cxn ang="0">
                <a:pos x="T6" y="T7"/>
              </a:cxn>
              <a:cxn ang="0">
                <a:pos x="T8" y="T9"/>
              </a:cxn>
            </a:cxnLst>
            <a:rect l="0" t="0" r="r" b="b"/>
            <a:pathLst>
              <a:path w="8" h="8">
                <a:moveTo>
                  <a:pt x="7" y="0"/>
                </a:moveTo>
                <a:lnTo>
                  <a:pt x="0" y="7"/>
                </a:lnTo>
                <a:lnTo>
                  <a:pt x="1" y="8"/>
                </a:lnTo>
                <a:lnTo>
                  <a:pt x="8" y="2"/>
                </a:lnTo>
                <a:lnTo>
                  <a:pt x="7"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420" name="Rectangle 276">
            <a:extLst>
              <a:ext uri="{FF2B5EF4-FFF2-40B4-BE49-F238E27FC236}">
                <a16:creationId xmlns:a16="http://schemas.microsoft.com/office/drawing/2014/main" id="{F52567F1-B0F2-FDE1-24D3-F9A22389D0B8}"/>
              </a:ext>
            </a:extLst>
          </p:cNvPr>
          <p:cNvSpPr>
            <a:spLocks noChangeArrowheads="1"/>
          </p:cNvSpPr>
          <p:nvPr/>
        </p:nvSpPr>
        <p:spPr bwMode="auto">
          <a:xfrm>
            <a:off x="5664200" y="5700714"/>
            <a:ext cx="852488"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421" name="Rectangle 277">
            <a:extLst>
              <a:ext uri="{FF2B5EF4-FFF2-40B4-BE49-F238E27FC236}">
                <a16:creationId xmlns:a16="http://schemas.microsoft.com/office/drawing/2014/main" id="{EAD4AF8E-3282-3A23-764E-506D8FA9FBB5}"/>
              </a:ext>
            </a:extLst>
          </p:cNvPr>
          <p:cNvSpPr>
            <a:spLocks noChangeArrowheads="1"/>
          </p:cNvSpPr>
          <p:nvPr/>
        </p:nvSpPr>
        <p:spPr bwMode="auto">
          <a:xfrm>
            <a:off x="5664201" y="5710239"/>
            <a:ext cx="1166813"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b="1">
                <a:solidFill>
                  <a:srgbClr val="FFFF66"/>
                </a:solidFill>
                <a:effectLst>
                  <a:outerShdw blurRad="38100" dist="38100" dir="2700000" algn="tl">
                    <a:srgbClr val="000000"/>
                  </a:outerShdw>
                </a:effectLst>
                <a:latin typeface="Bookman Old Style" panose="02050604050505020204" pitchFamily="18" charset="0"/>
              </a:rPr>
              <a:t>Time [ms]</a:t>
            </a:r>
          </a:p>
        </p:txBody>
      </p:sp>
      <p:sp>
        <p:nvSpPr>
          <p:cNvPr id="6422" name="Freeform 278">
            <a:extLst>
              <a:ext uri="{FF2B5EF4-FFF2-40B4-BE49-F238E27FC236}">
                <a16:creationId xmlns:a16="http://schemas.microsoft.com/office/drawing/2014/main" id="{F60CC0C2-C764-EFDD-085F-EDF94B2091B8}"/>
              </a:ext>
            </a:extLst>
          </p:cNvPr>
          <p:cNvSpPr>
            <a:spLocks/>
          </p:cNvSpPr>
          <p:nvPr/>
        </p:nvSpPr>
        <p:spPr bwMode="auto">
          <a:xfrm>
            <a:off x="3692526" y="1719264"/>
            <a:ext cx="4227513" cy="3165475"/>
          </a:xfrm>
          <a:custGeom>
            <a:avLst/>
            <a:gdLst>
              <a:gd name="T0" fmla="*/ 101 w 2663"/>
              <a:gd name="T1" fmla="*/ 1802 h 1994"/>
              <a:gd name="T2" fmla="*/ 207 w 2663"/>
              <a:gd name="T3" fmla="*/ 1945 h 1994"/>
              <a:gd name="T4" fmla="*/ 314 w 2663"/>
              <a:gd name="T5" fmla="*/ 1845 h 1994"/>
              <a:gd name="T6" fmla="*/ 389 w 2663"/>
              <a:gd name="T7" fmla="*/ 1848 h 1994"/>
              <a:gd name="T8" fmla="*/ 487 w 2663"/>
              <a:gd name="T9" fmla="*/ 1820 h 1994"/>
              <a:gd name="T10" fmla="*/ 541 w 2663"/>
              <a:gd name="T11" fmla="*/ 1833 h 1994"/>
              <a:gd name="T12" fmla="*/ 653 w 2663"/>
              <a:gd name="T13" fmla="*/ 1844 h 1994"/>
              <a:gd name="T14" fmla="*/ 721 w 2663"/>
              <a:gd name="T15" fmla="*/ 1794 h 1994"/>
              <a:gd name="T16" fmla="*/ 797 w 2663"/>
              <a:gd name="T17" fmla="*/ 1789 h 1994"/>
              <a:gd name="T18" fmla="*/ 845 w 2663"/>
              <a:gd name="T19" fmla="*/ 1133 h 1994"/>
              <a:gd name="T20" fmla="*/ 922 w 2663"/>
              <a:gd name="T21" fmla="*/ 1005 h 1994"/>
              <a:gd name="T22" fmla="*/ 1001 w 2663"/>
              <a:gd name="T23" fmla="*/ 936 h 1994"/>
              <a:gd name="T24" fmla="*/ 1070 w 2663"/>
              <a:gd name="T25" fmla="*/ 896 h 1994"/>
              <a:gd name="T26" fmla="*/ 1131 w 2663"/>
              <a:gd name="T27" fmla="*/ 847 h 1994"/>
              <a:gd name="T28" fmla="*/ 1173 w 2663"/>
              <a:gd name="T29" fmla="*/ 839 h 1994"/>
              <a:gd name="T30" fmla="*/ 1267 w 2663"/>
              <a:gd name="T31" fmla="*/ 817 h 1994"/>
              <a:gd name="T32" fmla="*/ 1358 w 2663"/>
              <a:gd name="T33" fmla="*/ 801 h 1994"/>
              <a:gd name="T34" fmla="*/ 1501 w 2663"/>
              <a:gd name="T35" fmla="*/ 783 h 1994"/>
              <a:gd name="T36" fmla="*/ 1630 w 2663"/>
              <a:gd name="T37" fmla="*/ 778 h 1994"/>
              <a:gd name="T38" fmla="*/ 1731 w 2663"/>
              <a:gd name="T39" fmla="*/ 760 h 1994"/>
              <a:gd name="T40" fmla="*/ 1864 w 2663"/>
              <a:gd name="T41" fmla="*/ 753 h 1994"/>
              <a:gd name="T42" fmla="*/ 1978 w 2663"/>
              <a:gd name="T43" fmla="*/ 738 h 1994"/>
              <a:gd name="T44" fmla="*/ 2039 w 2663"/>
              <a:gd name="T45" fmla="*/ 729 h 1994"/>
              <a:gd name="T46" fmla="*/ 2145 w 2663"/>
              <a:gd name="T47" fmla="*/ 714 h 1994"/>
              <a:gd name="T48" fmla="*/ 2233 w 2663"/>
              <a:gd name="T49" fmla="*/ 697 h 1994"/>
              <a:gd name="T50" fmla="*/ 2311 w 2663"/>
              <a:gd name="T51" fmla="*/ 674 h 1994"/>
              <a:gd name="T52" fmla="*/ 2373 w 2663"/>
              <a:gd name="T53" fmla="*/ 650 h 1994"/>
              <a:gd name="T54" fmla="*/ 2447 w 2663"/>
              <a:gd name="T55" fmla="*/ 624 h 1994"/>
              <a:gd name="T56" fmla="*/ 2501 w 2663"/>
              <a:gd name="T57" fmla="*/ 572 h 1994"/>
              <a:gd name="T58" fmla="*/ 2554 w 2663"/>
              <a:gd name="T59" fmla="*/ 516 h 1994"/>
              <a:gd name="T60" fmla="*/ 2622 w 2663"/>
              <a:gd name="T61" fmla="*/ 382 h 1994"/>
              <a:gd name="T62" fmla="*/ 2611 w 2663"/>
              <a:gd name="T63" fmla="*/ 363 h 1994"/>
              <a:gd name="T64" fmla="*/ 2540 w 2663"/>
              <a:gd name="T65" fmla="*/ 500 h 1994"/>
              <a:gd name="T66" fmla="*/ 2485 w 2663"/>
              <a:gd name="T67" fmla="*/ 573 h 1994"/>
              <a:gd name="T68" fmla="*/ 2418 w 2663"/>
              <a:gd name="T69" fmla="*/ 607 h 1994"/>
              <a:gd name="T70" fmla="*/ 2351 w 2663"/>
              <a:gd name="T71" fmla="*/ 643 h 1994"/>
              <a:gd name="T72" fmla="*/ 2290 w 2663"/>
              <a:gd name="T73" fmla="*/ 658 h 1994"/>
              <a:gd name="T74" fmla="*/ 2206 w 2663"/>
              <a:gd name="T75" fmla="*/ 679 h 1994"/>
              <a:gd name="T76" fmla="*/ 2111 w 2663"/>
              <a:gd name="T77" fmla="*/ 695 h 1994"/>
              <a:gd name="T78" fmla="*/ 2017 w 2663"/>
              <a:gd name="T79" fmla="*/ 713 h 1994"/>
              <a:gd name="T80" fmla="*/ 1941 w 2663"/>
              <a:gd name="T81" fmla="*/ 729 h 1994"/>
              <a:gd name="T82" fmla="*/ 1811 w 2663"/>
              <a:gd name="T83" fmla="*/ 734 h 1994"/>
              <a:gd name="T84" fmla="*/ 1720 w 2663"/>
              <a:gd name="T85" fmla="*/ 749 h 1994"/>
              <a:gd name="T86" fmla="*/ 1569 w 2663"/>
              <a:gd name="T87" fmla="*/ 758 h 1994"/>
              <a:gd name="T88" fmla="*/ 1463 w 2663"/>
              <a:gd name="T89" fmla="*/ 773 h 1994"/>
              <a:gd name="T90" fmla="*/ 1328 w 2663"/>
              <a:gd name="T91" fmla="*/ 789 h 1994"/>
              <a:gd name="T92" fmla="*/ 1222 w 2663"/>
              <a:gd name="T93" fmla="*/ 801 h 1994"/>
              <a:gd name="T94" fmla="*/ 1154 w 2663"/>
              <a:gd name="T95" fmla="*/ 824 h 1994"/>
              <a:gd name="T96" fmla="*/ 1116 w 2663"/>
              <a:gd name="T97" fmla="*/ 845 h 1994"/>
              <a:gd name="T98" fmla="*/ 1047 w 2663"/>
              <a:gd name="T99" fmla="*/ 892 h 1994"/>
              <a:gd name="T100" fmla="*/ 968 w 2663"/>
              <a:gd name="T101" fmla="*/ 948 h 1994"/>
              <a:gd name="T102" fmla="*/ 905 w 2663"/>
              <a:gd name="T103" fmla="*/ 990 h 1994"/>
              <a:gd name="T104" fmla="*/ 821 w 2663"/>
              <a:gd name="T105" fmla="*/ 1329 h 1994"/>
              <a:gd name="T106" fmla="*/ 789 w 2663"/>
              <a:gd name="T107" fmla="*/ 1769 h 1994"/>
              <a:gd name="T108" fmla="*/ 707 w 2663"/>
              <a:gd name="T109" fmla="*/ 1795 h 1994"/>
              <a:gd name="T110" fmla="*/ 646 w 2663"/>
              <a:gd name="T111" fmla="*/ 1827 h 1994"/>
              <a:gd name="T112" fmla="*/ 540 w 2663"/>
              <a:gd name="T113" fmla="*/ 1826 h 1994"/>
              <a:gd name="T114" fmla="*/ 473 w 2663"/>
              <a:gd name="T115" fmla="*/ 1804 h 1994"/>
              <a:gd name="T116" fmla="*/ 388 w 2663"/>
              <a:gd name="T117" fmla="*/ 1834 h 1994"/>
              <a:gd name="T118" fmla="*/ 265 w 2663"/>
              <a:gd name="T119" fmla="*/ 1918 h 1994"/>
              <a:gd name="T120" fmla="*/ 220 w 2663"/>
              <a:gd name="T121" fmla="*/ 1930 h 1994"/>
              <a:gd name="T122" fmla="*/ 100 w 2663"/>
              <a:gd name="T123" fmla="*/ 1772 h 19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63" h="1994">
                <a:moveTo>
                  <a:pt x="0" y="1853"/>
                </a:moveTo>
                <a:lnTo>
                  <a:pt x="18" y="1862"/>
                </a:lnTo>
                <a:lnTo>
                  <a:pt x="25" y="1846"/>
                </a:lnTo>
                <a:lnTo>
                  <a:pt x="33" y="1830"/>
                </a:lnTo>
                <a:lnTo>
                  <a:pt x="24" y="1826"/>
                </a:lnTo>
                <a:lnTo>
                  <a:pt x="32" y="1834"/>
                </a:lnTo>
                <a:lnTo>
                  <a:pt x="40" y="1826"/>
                </a:lnTo>
                <a:lnTo>
                  <a:pt x="40" y="1825"/>
                </a:lnTo>
                <a:lnTo>
                  <a:pt x="55" y="1808"/>
                </a:lnTo>
                <a:lnTo>
                  <a:pt x="62" y="1801"/>
                </a:lnTo>
                <a:lnTo>
                  <a:pt x="54" y="1794"/>
                </a:lnTo>
                <a:lnTo>
                  <a:pt x="62" y="1802"/>
                </a:lnTo>
                <a:lnTo>
                  <a:pt x="69" y="1794"/>
                </a:lnTo>
                <a:lnTo>
                  <a:pt x="77" y="1786"/>
                </a:lnTo>
                <a:lnTo>
                  <a:pt x="69" y="1779"/>
                </a:lnTo>
                <a:lnTo>
                  <a:pt x="69" y="1789"/>
                </a:lnTo>
                <a:lnTo>
                  <a:pt x="73" y="1788"/>
                </a:lnTo>
                <a:lnTo>
                  <a:pt x="69" y="1789"/>
                </a:lnTo>
                <a:lnTo>
                  <a:pt x="77" y="1789"/>
                </a:lnTo>
                <a:lnTo>
                  <a:pt x="85" y="1789"/>
                </a:lnTo>
                <a:lnTo>
                  <a:pt x="92" y="1789"/>
                </a:lnTo>
                <a:lnTo>
                  <a:pt x="92" y="1779"/>
                </a:lnTo>
                <a:lnTo>
                  <a:pt x="86" y="1785"/>
                </a:lnTo>
                <a:lnTo>
                  <a:pt x="89" y="1788"/>
                </a:lnTo>
                <a:lnTo>
                  <a:pt x="86" y="1786"/>
                </a:lnTo>
                <a:lnTo>
                  <a:pt x="94" y="1794"/>
                </a:lnTo>
                <a:lnTo>
                  <a:pt x="101" y="1802"/>
                </a:lnTo>
                <a:lnTo>
                  <a:pt x="109" y="1809"/>
                </a:lnTo>
                <a:lnTo>
                  <a:pt x="109" y="1808"/>
                </a:lnTo>
                <a:lnTo>
                  <a:pt x="111" y="1811"/>
                </a:lnTo>
                <a:lnTo>
                  <a:pt x="125" y="1819"/>
                </a:lnTo>
                <a:lnTo>
                  <a:pt x="130" y="1811"/>
                </a:lnTo>
                <a:lnTo>
                  <a:pt x="121" y="1814"/>
                </a:lnTo>
                <a:lnTo>
                  <a:pt x="123" y="1817"/>
                </a:lnTo>
                <a:lnTo>
                  <a:pt x="121" y="1814"/>
                </a:lnTo>
                <a:lnTo>
                  <a:pt x="129" y="1837"/>
                </a:lnTo>
                <a:lnTo>
                  <a:pt x="136" y="1861"/>
                </a:lnTo>
                <a:lnTo>
                  <a:pt x="144" y="1884"/>
                </a:lnTo>
                <a:lnTo>
                  <a:pt x="152" y="1908"/>
                </a:lnTo>
                <a:lnTo>
                  <a:pt x="160" y="1931"/>
                </a:lnTo>
                <a:lnTo>
                  <a:pt x="160" y="1931"/>
                </a:lnTo>
                <a:lnTo>
                  <a:pt x="162" y="1935"/>
                </a:lnTo>
                <a:lnTo>
                  <a:pt x="169" y="1944"/>
                </a:lnTo>
                <a:lnTo>
                  <a:pt x="169" y="1944"/>
                </a:lnTo>
                <a:lnTo>
                  <a:pt x="173" y="1946"/>
                </a:lnTo>
                <a:lnTo>
                  <a:pt x="176" y="1947"/>
                </a:lnTo>
                <a:lnTo>
                  <a:pt x="184" y="1947"/>
                </a:lnTo>
                <a:lnTo>
                  <a:pt x="191" y="1947"/>
                </a:lnTo>
                <a:lnTo>
                  <a:pt x="198" y="1947"/>
                </a:lnTo>
                <a:lnTo>
                  <a:pt x="213" y="1947"/>
                </a:lnTo>
                <a:lnTo>
                  <a:pt x="213" y="1937"/>
                </a:lnTo>
                <a:lnTo>
                  <a:pt x="207" y="1944"/>
                </a:lnTo>
                <a:lnTo>
                  <a:pt x="210" y="1946"/>
                </a:lnTo>
                <a:lnTo>
                  <a:pt x="207" y="1945"/>
                </a:lnTo>
                <a:lnTo>
                  <a:pt x="214" y="1952"/>
                </a:lnTo>
                <a:lnTo>
                  <a:pt x="221" y="1945"/>
                </a:lnTo>
                <a:lnTo>
                  <a:pt x="212" y="1949"/>
                </a:lnTo>
                <a:lnTo>
                  <a:pt x="220" y="1964"/>
                </a:lnTo>
                <a:lnTo>
                  <a:pt x="228" y="1981"/>
                </a:lnTo>
                <a:lnTo>
                  <a:pt x="230" y="1984"/>
                </a:lnTo>
                <a:lnTo>
                  <a:pt x="238" y="1992"/>
                </a:lnTo>
                <a:lnTo>
                  <a:pt x="238" y="1991"/>
                </a:lnTo>
                <a:lnTo>
                  <a:pt x="241" y="1993"/>
                </a:lnTo>
                <a:lnTo>
                  <a:pt x="244" y="1994"/>
                </a:lnTo>
                <a:lnTo>
                  <a:pt x="252" y="1994"/>
                </a:lnTo>
                <a:lnTo>
                  <a:pt x="252" y="1994"/>
                </a:lnTo>
                <a:lnTo>
                  <a:pt x="255" y="1993"/>
                </a:lnTo>
                <a:lnTo>
                  <a:pt x="258" y="1991"/>
                </a:lnTo>
                <a:lnTo>
                  <a:pt x="261" y="1989"/>
                </a:lnTo>
                <a:lnTo>
                  <a:pt x="268" y="1972"/>
                </a:lnTo>
                <a:lnTo>
                  <a:pt x="269" y="1971"/>
                </a:lnTo>
                <a:lnTo>
                  <a:pt x="277" y="1948"/>
                </a:lnTo>
                <a:lnTo>
                  <a:pt x="277" y="1948"/>
                </a:lnTo>
                <a:lnTo>
                  <a:pt x="284" y="1924"/>
                </a:lnTo>
                <a:lnTo>
                  <a:pt x="284" y="1923"/>
                </a:lnTo>
                <a:lnTo>
                  <a:pt x="291" y="1891"/>
                </a:lnTo>
                <a:lnTo>
                  <a:pt x="281" y="1889"/>
                </a:lnTo>
                <a:lnTo>
                  <a:pt x="290" y="1894"/>
                </a:lnTo>
                <a:lnTo>
                  <a:pt x="306" y="1871"/>
                </a:lnTo>
                <a:lnTo>
                  <a:pt x="307" y="1869"/>
                </a:lnTo>
                <a:lnTo>
                  <a:pt x="314" y="1845"/>
                </a:lnTo>
                <a:lnTo>
                  <a:pt x="305" y="1841"/>
                </a:lnTo>
                <a:lnTo>
                  <a:pt x="313" y="1846"/>
                </a:lnTo>
                <a:lnTo>
                  <a:pt x="321" y="1830"/>
                </a:lnTo>
                <a:lnTo>
                  <a:pt x="312" y="1826"/>
                </a:lnTo>
                <a:lnTo>
                  <a:pt x="320" y="1834"/>
                </a:lnTo>
                <a:lnTo>
                  <a:pt x="328" y="1826"/>
                </a:lnTo>
                <a:lnTo>
                  <a:pt x="335" y="1818"/>
                </a:lnTo>
                <a:lnTo>
                  <a:pt x="328" y="1811"/>
                </a:lnTo>
                <a:lnTo>
                  <a:pt x="328" y="1820"/>
                </a:lnTo>
                <a:lnTo>
                  <a:pt x="331" y="1819"/>
                </a:lnTo>
                <a:lnTo>
                  <a:pt x="328" y="1820"/>
                </a:lnTo>
                <a:lnTo>
                  <a:pt x="335" y="1820"/>
                </a:lnTo>
                <a:lnTo>
                  <a:pt x="342" y="1820"/>
                </a:lnTo>
                <a:lnTo>
                  <a:pt x="350" y="1820"/>
                </a:lnTo>
                <a:lnTo>
                  <a:pt x="357" y="1820"/>
                </a:lnTo>
                <a:lnTo>
                  <a:pt x="373" y="1820"/>
                </a:lnTo>
                <a:lnTo>
                  <a:pt x="373" y="1811"/>
                </a:lnTo>
                <a:lnTo>
                  <a:pt x="366" y="1817"/>
                </a:lnTo>
                <a:lnTo>
                  <a:pt x="369" y="1819"/>
                </a:lnTo>
                <a:lnTo>
                  <a:pt x="366" y="1818"/>
                </a:lnTo>
                <a:lnTo>
                  <a:pt x="374" y="1826"/>
                </a:lnTo>
                <a:lnTo>
                  <a:pt x="380" y="1818"/>
                </a:lnTo>
                <a:lnTo>
                  <a:pt x="372" y="1823"/>
                </a:lnTo>
                <a:lnTo>
                  <a:pt x="379" y="1838"/>
                </a:lnTo>
                <a:lnTo>
                  <a:pt x="381" y="1841"/>
                </a:lnTo>
                <a:lnTo>
                  <a:pt x="389" y="1849"/>
                </a:lnTo>
                <a:lnTo>
                  <a:pt x="389" y="1848"/>
                </a:lnTo>
                <a:lnTo>
                  <a:pt x="392" y="1850"/>
                </a:lnTo>
                <a:lnTo>
                  <a:pt x="396" y="1851"/>
                </a:lnTo>
                <a:lnTo>
                  <a:pt x="403" y="1851"/>
                </a:lnTo>
                <a:lnTo>
                  <a:pt x="411" y="1851"/>
                </a:lnTo>
                <a:lnTo>
                  <a:pt x="418" y="1851"/>
                </a:lnTo>
                <a:lnTo>
                  <a:pt x="425" y="1851"/>
                </a:lnTo>
                <a:lnTo>
                  <a:pt x="433" y="1851"/>
                </a:lnTo>
                <a:lnTo>
                  <a:pt x="433" y="1851"/>
                </a:lnTo>
                <a:lnTo>
                  <a:pt x="436" y="1850"/>
                </a:lnTo>
                <a:lnTo>
                  <a:pt x="441" y="1849"/>
                </a:lnTo>
                <a:lnTo>
                  <a:pt x="449" y="1841"/>
                </a:lnTo>
                <a:lnTo>
                  <a:pt x="441" y="1834"/>
                </a:lnTo>
                <a:lnTo>
                  <a:pt x="441" y="1844"/>
                </a:lnTo>
                <a:lnTo>
                  <a:pt x="444" y="1842"/>
                </a:lnTo>
                <a:lnTo>
                  <a:pt x="441" y="1844"/>
                </a:lnTo>
                <a:lnTo>
                  <a:pt x="456" y="1844"/>
                </a:lnTo>
                <a:lnTo>
                  <a:pt x="456" y="1844"/>
                </a:lnTo>
                <a:lnTo>
                  <a:pt x="460" y="1842"/>
                </a:lnTo>
                <a:lnTo>
                  <a:pt x="464" y="1841"/>
                </a:lnTo>
                <a:lnTo>
                  <a:pt x="472" y="1834"/>
                </a:lnTo>
                <a:lnTo>
                  <a:pt x="479" y="1826"/>
                </a:lnTo>
                <a:lnTo>
                  <a:pt x="487" y="1818"/>
                </a:lnTo>
                <a:lnTo>
                  <a:pt x="479" y="1811"/>
                </a:lnTo>
                <a:lnTo>
                  <a:pt x="479" y="1820"/>
                </a:lnTo>
                <a:lnTo>
                  <a:pt x="483" y="1819"/>
                </a:lnTo>
                <a:lnTo>
                  <a:pt x="479" y="1820"/>
                </a:lnTo>
                <a:lnTo>
                  <a:pt x="487" y="1820"/>
                </a:lnTo>
                <a:lnTo>
                  <a:pt x="487" y="1820"/>
                </a:lnTo>
                <a:lnTo>
                  <a:pt x="490" y="1819"/>
                </a:lnTo>
                <a:lnTo>
                  <a:pt x="494" y="1817"/>
                </a:lnTo>
                <a:lnTo>
                  <a:pt x="495" y="1817"/>
                </a:lnTo>
                <a:lnTo>
                  <a:pt x="501" y="1808"/>
                </a:lnTo>
                <a:lnTo>
                  <a:pt x="494" y="1802"/>
                </a:lnTo>
                <a:lnTo>
                  <a:pt x="494" y="1812"/>
                </a:lnTo>
                <a:lnTo>
                  <a:pt x="497" y="1811"/>
                </a:lnTo>
                <a:lnTo>
                  <a:pt x="500" y="1808"/>
                </a:lnTo>
                <a:lnTo>
                  <a:pt x="494" y="1812"/>
                </a:lnTo>
                <a:lnTo>
                  <a:pt x="501" y="1812"/>
                </a:lnTo>
                <a:lnTo>
                  <a:pt x="509" y="1812"/>
                </a:lnTo>
                <a:lnTo>
                  <a:pt x="509" y="1802"/>
                </a:lnTo>
                <a:lnTo>
                  <a:pt x="502" y="1808"/>
                </a:lnTo>
                <a:lnTo>
                  <a:pt x="506" y="1811"/>
                </a:lnTo>
                <a:lnTo>
                  <a:pt x="502" y="1808"/>
                </a:lnTo>
                <a:lnTo>
                  <a:pt x="510" y="1817"/>
                </a:lnTo>
                <a:lnTo>
                  <a:pt x="510" y="1818"/>
                </a:lnTo>
                <a:lnTo>
                  <a:pt x="518" y="1826"/>
                </a:lnTo>
                <a:lnTo>
                  <a:pt x="518" y="1825"/>
                </a:lnTo>
                <a:lnTo>
                  <a:pt x="520" y="1827"/>
                </a:lnTo>
                <a:lnTo>
                  <a:pt x="535" y="1835"/>
                </a:lnTo>
                <a:lnTo>
                  <a:pt x="536" y="1835"/>
                </a:lnTo>
                <a:lnTo>
                  <a:pt x="540" y="1836"/>
                </a:lnTo>
                <a:lnTo>
                  <a:pt x="547" y="1836"/>
                </a:lnTo>
                <a:lnTo>
                  <a:pt x="547" y="1826"/>
                </a:lnTo>
                <a:lnTo>
                  <a:pt x="541" y="1833"/>
                </a:lnTo>
                <a:lnTo>
                  <a:pt x="544" y="1835"/>
                </a:lnTo>
                <a:lnTo>
                  <a:pt x="541" y="1834"/>
                </a:lnTo>
                <a:lnTo>
                  <a:pt x="549" y="1841"/>
                </a:lnTo>
                <a:lnTo>
                  <a:pt x="555" y="1834"/>
                </a:lnTo>
                <a:lnTo>
                  <a:pt x="547" y="1840"/>
                </a:lnTo>
                <a:lnTo>
                  <a:pt x="554" y="1848"/>
                </a:lnTo>
                <a:lnTo>
                  <a:pt x="555" y="1848"/>
                </a:lnTo>
                <a:lnTo>
                  <a:pt x="558" y="1850"/>
                </a:lnTo>
                <a:lnTo>
                  <a:pt x="562" y="1851"/>
                </a:lnTo>
                <a:lnTo>
                  <a:pt x="569" y="1851"/>
                </a:lnTo>
                <a:lnTo>
                  <a:pt x="577" y="1851"/>
                </a:lnTo>
                <a:lnTo>
                  <a:pt x="585" y="1851"/>
                </a:lnTo>
                <a:lnTo>
                  <a:pt x="592" y="1851"/>
                </a:lnTo>
                <a:lnTo>
                  <a:pt x="600" y="1851"/>
                </a:lnTo>
                <a:lnTo>
                  <a:pt x="616" y="1851"/>
                </a:lnTo>
                <a:lnTo>
                  <a:pt x="623" y="1851"/>
                </a:lnTo>
                <a:lnTo>
                  <a:pt x="631" y="1851"/>
                </a:lnTo>
                <a:lnTo>
                  <a:pt x="638" y="1851"/>
                </a:lnTo>
                <a:lnTo>
                  <a:pt x="645" y="1851"/>
                </a:lnTo>
                <a:lnTo>
                  <a:pt x="645" y="1851"/>
                </a:lnTo>
                <a:lnTo>
                  <a:pt x="649" y="1850"/>
                </a:lnTo>
                <a:lnTo>
                  <a:pt x="653" y="1849"/>
                </a:lnTo>
                <a:lnTo>
                  <a:pt x="661" y="1841"/>
                </a:lnTo>
                <a:lnTo>
                  <a:pt x="653" y="1834"/>
                </a:lnTo>
                <a:lnTo>
                  <a:pt x="653" y="1844"/>
                </a:lnTo>
                <a:lnTo>
                  <a:pt x="656" y="1842"/>
                </a:lnTo>
                <a:lnTo>
                  <a:pt x="653" y="1844"/>
                </a:lnTo>
                <a:lnTo>
                  <a:pt x="661" y="1844"/>
                </a:lnTo>
                <a:lnTo>
                  <a:pt x="661" y="1844"/>
                </a:lnTo>
                <a:lnTo>
                  <a:pt x="664" y="1842"/>
                </a:lnTo>
                <a:lnTo>
                  <a:pt x="668" y="1841"/>
                </a:lnTo>
                <a:lnTo>
                  <a:pt x="676" y="1834"/>
                </a:lnTo>
                <a:lnTo>
                  <a:pt x="684" y="1826"/>
                </a:lnTo>
                <a:lnTo>
                  <a:pt x="676" y="1818"/>
                </a:lnTo>
                <a:lnTo>
                  <a:pt x="676" y="1828"/>
                </a:lnTo>
                <a:lnTo>
                  <a:pt x="679" y="1827"/>
                </a:lnTo>
                <a:lnTo>
                  <a:pt x="676" y="1828"/>
                </a:lnTo>
                <a:lnTo>
                  <a:pt x="684" y="1828"/>
                </a:lnTo>
                <a:lnTo>
                  <a:pt x="684" y="1828"/>
                </a:lnTo>
                <a:lnTo>
                  <a:pt x="687" y="1827"/>
                </a:lnTo>
                <a:lnTo>
                  <a:pt x="688" y="1827"/>
                </a:lnTo>
                <a:lnTo>
                  <a:pt x="703" y="1819"/>
                </a:lnTo>
                <a:lnTo>
                  <a:pt x="699" y="1811"/>
                </a:lnTo>
                <a:lnTo>
                  <a:pt x="699" y="1820"/>
                </a:lnTo>
                <a:lnTo>
                  <a:pt x="706" y="1820"/>
                </a:lnTo>
                <a:lnTo>
                  <a:pt x="706" y="1820"/>
                </a:lnTo>
                <a:lnTo>
                  <a:pt x="709" y="1819"/>
                </a:lnTo>
                <a:lnTo>
                  <a:pt x="712" y="1817"/>
                </a:lnTo>
                <a:lnTo>
                  <a:pt x="713" y="1817"/>
                </a:lnTo>
                <a:lnTo>
                  <a:pt x="721" y="1808"/>
                </a:lnTo>
                <a:lnTo>
                  <a:pt x="713" y="1802"/>
                </a:lnTo>
                <a:lnTo>
                  <a:pt x="721" y="1809"/>
                </a:lnTo>
                <a:lnTo>
                  <a:pt x="729" y="1802"/>
                </a:lnTo>
                <a:lnTo>
                  <a:pt x="721" y="1794"/>
                </a:lnTo>
                <a:lnTo>
                  <a:pt x="721" y="1804"/>
                </a:lnTo>
                <a:lnTo>
                  <a:pt x="724" y="1803"/>
                </a:lnTo>
                <a:lnTo>
                  <a:pt x="721" y="1804"/>
                </a:lnTo>
                <a:lnTo>
                  <a:pt x="729" y="1804"/>
                </a:lnTo>
                <a:lnTo>
                  <a:pt x="729" y="1804"/>
                </a:lnTo>
                <a:lnTo>
                  <a:pt x="732" y="1803"/>
                </a:lnTo>
                <a:lnTo>
                  <a:pt x="736" y="1802"/>
                </a:lnTo>
                <a:lnTo>
                  <a:pt x="744" y="1794"/>
                </a:lnTo>
                <a:lnTo>
                  <a:pt x="736" y="1786"/>
                </a:lnTo>
                <a:lnTo>
                  <a:pt x="736" y="1796"/>
                </a:lnTo>
                <a:lnTo>
                  <a:pt x="740" y="1795"/>
                </a:lnTo>
                <a:lnTo>
                  <a:pt x="736" y="1796"/>
                </a:lnTo>
                <a:lnTo>
                  <a:pt x="744" y="1796"/>
                </a:lnTo>
                <a:lnTo>
                  <a:pt x="744" y="1796"/>
                </a:lnTo>
                <a:lnTo>
                  <a:pt x="747" y="1795"/>
                </a:lnTo>
                <a:lnTo>
                  <a:pt x="752" y="1794"/>
                </a:lnTo>
                <a:lnTo>
                  <a:pt x="759" y="1786"/>
                </a:lnTo>
                <a:lnTo>
                  <a:pt x="752" y="1779"/>
                </a:lnTo>
                <a:lnTo>
                  <a:pt x="752" y="1789"/>
                </a:lnTo>
                <a:lnTo>
                  <a:pt x="755" y="1788"/>
                </a:lnTo>
                <a:lnTo>
                  <a:pt x="752" y="1789"/>
                </a:lnTo>
                <a:lnTo>
                  <a:pt x="759" y="1789"/>
                </a:lnTo>
                <a:lnTo>
                  <a:pt x="767" y="1789"/>
                </a:lnTo>
                <a:lnTo>
                  <a:pt x="781" y="1789"/>
                </a:lnTo>
                <a:lnTo>
                  <a:pt x="789" y="1789"/>
                </a:lnTo>
                <a:lnTo>
                  <a:pt x="797" y="1789"/>
                </a:lnTo>
                <a:lnTo>
                  <a:pt x="797" y="1789"/>
                </a:lnTo>
                <a:lnTo>
                  <a:pt x="800" y="1788"/>
                </a:lnTo>
                <a:lnTo>
                  <a:pt x="803" y="1785"/>
                </a:lnTo>
                <a:lnTo>
                  <a:pt x="806" y="1782"/>
                </a:lnTo>
                <a:lnTo>
                  <a:pt x="807" y="1781"/>
                </a:lnTo>
                <a:lnTo>
                  <a:pt x="814" y="1734"/>
                </a:lnTo>
                <a:lnTo>
                  <a:pt x="814" y="1733"/>
                </a:lnTo>
                <a:lnTo>
                  <a:pt x="822" y="1479"/>
                </a:lnTo>
                <a:lnTo>
                  <a:pt x="830" y="1266"/>
                </a:lnTo>
                <a:lnTo>
                  <a:pt x="820" y="1264"/>
                </a:lnTo>
                <a:lnTo>
                  <a:pt x="811" y="1268"/>
                </a:lnTo>
                <a:lnTo>
                  <a:pt x="813" y="1271"/>
                </a:lnTo>
                <a:lnTo>
                  <a:pt x="817" y="1273"/>
                </a:lnTo>
                <a:lnTo>
                  <a:pt x="820" y="1274"/>
                </a:lnTo>
                <a:lnTo>
                  <a:pt x="823" y="1273"/>
                </a:lnTo>
                <a:lnTo>
                  <a:pt x="827" y="1271"/>
                </a:lnTo>
                <a:lnTo>
                  <a:pt x="829" y="1268"/>
                </a:lnTo>
                <a:lnTo>
                  <a:pt x="810" y="1266"/>
                </a:lnTo>
                <a:lnTo>
                  <a:pt x="818" y="1337"/>
                </a:lnTo>
                <a:lnTo>
                  <a:pt x="819" y="1339"/>
                </a:lnTo>
                <a:lnTo>
                  <a:pt x="821" y="1342"/>
                </a:lnTo>
                <a:lnTo>
                  <a:pt x="824" y="1345"/>
                </a:lnTo>
                <a:lnTo>
                  <a:pt x="828" y="1346"/>
                </a:lnTo>
                <a:lnTo>
                  <a:pt x="831" y="1345"/>
                </a:lnTo>
                <a:lnTo>
                  <a:pt x="834" y="1342"/>
                </a:lnTo>
                <a:lnTo>
                  <a:pt x="836" y="1339"/>
                </a:lnTo>
                <a:lnTo>
                  <a:pt x="838" y="1337"/>
                </a:lnTo>
                <a:lnTo>
                  <a:pt x="845" y="1133"/>
                </a:lnTo>
                <a:lnTo>
                  <a:pt x="835" y="1131"/>
                </a:lnTo>
                <a:lnTo>
                  <a:pt x="845" y="1135"/>
                </a:lnTo>
                <a:lnTo>
                  <a:pt x="853" y="1111"/>
                </a:lnTo>
                <a:lnTo>
                  <a:pt x="843" y="1107"/>
                </a:lnTo>
                <a:lnTo>
                  <a:pt x="852" y="1112"/>
                </a:lnTo>
                <a:lnTo>
                  <a:pt x="859" y="1096"/>
                </a:lnTo>
                <a:lnTo>
                  <a:pt x="851" y="1092"/>
                </a:lnTo>
                <a:lnTo>
                  <a:pt x="859" y="1097"/>
                </a:lnTo>
                <a:lnTo>
                  <a:pt x="874" y="1073"/>
                </a:lnTo>
                <a:lnTo>
                  <a:pt x="874" y="1072"/>
                </a:lnTo>
                <a:lnTo>
                  <a:pt x="881" y="1057"/>
                </a:lnTo>
                <a:lnTo>
                  <a:pt x="889" y="1040"/>
                </a:lnTo>
                <a:lnTo>
                  <a:pt x="897" y="1025"/>
                </a:lnTo>
                <a:lnTo>
                  <a:pt x="888" y="1021"/>
                </a:lnTo>
                <a:lnTo>
                  <a:pt x="896" y="1028"/>
                </a:lnTo>
                <a:lnTo>
                  <a:pt x="903" y="1021"/>
                </a:lnTo>
                <a:lnTo>
                  <a:pt x="911" y="1013"/>
                </a:lnTo>
                <a:lnTo>
                  <a:pt x="911" y="1012"/>
                </a:lnTo>
                <a:lnTo>
                  <a:pt x="919" y="1003"/>
                </a:lnTo>
                <a:lnTo>
                  <a:pt x="911" y="996"/>
                </a:lnTo>
                <a:lnTo>
                  <a:pt x="911" y="1006"/>
                </a:lnTo>
                <a:lnTo>
                  <a:pt x="914" y="1005"/>
                </a:lnTo>
                <a:lnTo>
                  <a:pt x="918" y="1003"/>
                </a:lnTo>
                <a:lnTo>
                  <a:pt x="911" y="1006"/>
                </a:lnTo>
                <a:lnTo>
                  <a:pt x="919" y="1006"/>
                </a:lnTo>
                <a:lnTo>
                  <a:pt x="919" y="1006"/>
                </a:lnTo>
                <a:lnTo>
                  <a:pt x="922" y="1005"/>
                </a:lnTo>
                <a:lnTo>
                  <a:pt x="925" y="1003"/>
                </a:lnTo>
                <a:lnTo>
                  <a:pt x="927" y="1003"/>
                </a:lnTo>
                <a:lnTo>
                  <a:pt x="933" y="995"/>
                </a:lnTo>
                <a:lnTo>
                  <a:pt x="925" y="989"/>
                </a:lnTo>
                <a:lnTo>
                  <a:pt x="930" y="997"/>
                </a:lnTo>
                <a:lnTo>
                  <a:pt x="945" y="990"/>
                </a:lnTo>
                <a:lnTo>
                  <a:pt x="948" y="989"/>
                </a:lnTo>
                <a:lnTo>
                  <a:pt x="956" y="981"/>
                </a:lnTo>
                <a:lnTo>
                  <a:pt x="964" y="973"/>
                </a:lnTo>
                <a:lnTo>
                  <a:pt x="964" y="972"/>
                </a:lnTo>
                <a:lnTo>
                  <a:pt x="972" y="963"/>
                </a:lnTo>
                <a:lnTo>
                  <a:pt x="964" y="957"/>
                </a:lnTo>
                <a:lnTo>
                  <a:pt x="964" y="967"/>
                </a:lnTo>
                <a:lnTo>
                  <a:pt x="967" y="966"/>
                </a:lnTo>
                <a:lnTo>
                  <a:pt x="970" y="963"/>
                </a:lnTo>
                <a:lnTo>
                  <a:pt x="964" y="967"/>
                </a:lnTo>
                <a:lnTo>
                  <a:pt x="972" y="967"/>
                </a:lnTo>
                <a:lnTo>
                  <a:pt x="972" y="967"/>
                </a:lnTo>
                <a:lnTo>
                  <a:pt x="975" y="966"/>
                </a:lnTo>
                <a:lnTo>
                  <a:pt x="979" y="964"/>
                </a:lnTo>
                <a:lnTo>
                  <a:pt x="987" y="957"/>
                </a:lnTo>
                <a:lnTo>
                  <a:pt x="995" y="949"/>
                </a:lnTo>
                <a:lnTo>
                  <a:pt x="1002" y="941"/>
                </a:lnTo>
                <a:lnTo>
                  <a:pt x="1002" y="940"/>
                </a:lnTo>
                <a:lnTo>
                  <a:pt x="1009" y="933"/>
                </a:lnTo>
                <a:lnTo>
                  <a:pt x="1001" y="926"/>
                </a:lnTo>
                <a:lnTo>
                  <a:pt x="1001" y="936"/>
                </a:lnTo>
                <a:lnTo>
                  <a:pt x="1005" y="935"/>
                </a:lnTo>
                <a:lnTo>
                  <a:pt x="1008" y="933"/>
                </a:lnTo>
                <a:lnTo>
                  <a:pt x="1001" y="936"/>
                </a:lnTo>
                <a:lnTo>
                  <a:pt x="1009" y="936"/>
                </a:lnTo>
                <a:lnTo>
                  <a:pt x="1009" y="936"/>
                </a:lnTo>
                <a:lnTo>
                  <a:pt x="1012" y="935"/>
                </a:lnTo>
                <a:lnTo>
                  <a:pt x="1014" y="935"/>
                </a:lnTo>
                <a:lnTo>
                  <a:pt x="1030" y="926"/>
                </a:lnTo>
                <a:lnTo>
                  <a:pt x="1032" y="925"/>
                </a:lnTo>
                <a:lnTo>
                  <a:pt x="1040" y="917"/>
                </a:lnTo>
                <a:lnTo>
                  <a:pt x="1047" y="910"/>
                </a:lnTo>
                <a:lnTo>
                  <a:pt x="1040" y="902"/>
                </a:lnTo>
                <a:lnTo>
                  <a:pt x="1040" y="912"/>
                </a:lnTo>
                <a:lnTo>
                  <a:pt x="1043" y="911"/>
                </a:lnTo>
                <a:lnTo>
                  <a:pt x="1040" y="912"/>
                </a:lnTo>
                <a:lnTo>
                  <a:pt x="1047" y="912"/>
                </a:lnTo>
                <a:lnTo>
                  <a:pt x="1047" y="912"/>
                </a:lnTo>
                <a:lnTo>
                  <a:pt x="1051" y="911"/>
                </a:lnTo>
                <a:lnTo>
                  <a:pt x="1055" y="910"/>
                </a:lnTo>
                <a:lnTo>
                  <a:pt x="1063" y="902"/>
                </a:lnTo>
                <a:lnTo>
                  <a:pt x="1070" y="894"/>
                </a:lnTo>
                <a:lnTo>
                  <a:pt x="1063" y="886"/>
                </a:lnTo>
                <a:lnTo>
                  <a:pt x="1063" y="896"/>
                </a:lnTo>
                <a:lnTo>
                  <a:pt x="1066" y="895"/>
                </a:lnTo>
                <a:lnTo>
                  <a:pt x="1063" y="896"/>
                </a:lnTo>
                <a:lnTo>
                  <a:pt x="1070" y="896"/>
                </a:lnTo>
                <a:lnTo>
                  <a:pt x="1070" y="896"/>
                </a:lnTo>
                <a:lnTo>
                  <a:pt x="1074" y="895"/>
                </a:lnTo>
                <a:lnTo>
                  <a:pt x="1077" y="893"/>
                </a:lnTo>
                <a:lnTo>
                  <a:pt x="1078" y="893"/>
                </a:lnTo>
                <a:lnTo>
                  <a:pt x="1085" y="884"/>
                </a:lnTo>
                <a:lnTo>
                  <a:pt x="1077" y="878"/>
                </a:lnTo>
                <a:lnTo>
                  <a:pt x="1085" y="885"/>
                </a:lnTo>
                <a:lnTo>
                  <a:pt x="1092" y="878"/>
                </a:lnTo>
                <a:lnTo>
                  <a:pt x="1100" y="870"/>
                </a:lnTo>
                <a:lnTo>
                  <a:pt x="1092" y="862"/>
                </a:lnTo>
                <a:lnTo>
                  <a:pt x="1092" y="872"/>
                </a:lnTo>
                <a:lnTo>
                  <a:pt x="1096" y="871"/>
                </a:lnTo>
                <a:lnTo>
                  <a:pt x="1092" y="872"/>
                </a:lnTo>
                <a:lnTo>
                  <a:pt x="1108" y="872"/>
                </a:lnTo>
                <a:lnTo>
                  <a:pt x="1108" y="872"/>
                </a:lnTo>
                <a:lnTo>
                  <a:pt x="1111" y="871"/>
                </a:lnTo>
                <a:lnTo>
                  <a:pt x="1116" y="870"/>
                </a:lnTo>
                <a:lnTo>
                  <a:pt x="1123" y="862"/>
                </a:lnTo>
                <a:lnTo>
                  <a:pt x="1116" y="855"/>
                </a:lnTo>
                <a:lnTo>
                  <a:pt x="1116" y="864"/>
                </a:lnTo>
                <a:lnTo>
                  <a:pt x="1119" y="863"/>
                </a:lnTo>
                <a:lnTo>
                  <a:pt x="1116" y="864"/>
                </a:lnTo>
                <a:lnTo>
                  <a:pt x="1123" y="864"/>
                </a:lnTo>
                <a:lnTo>
                  <a:pt x="1123" y="864"/>
                </a:lnTo>
                <a:lnTo>
                  <a:pt x="1127" y="863"/>
                </a:lnTo>
                <a:lnTo>
                  <a:pt x="1131" y="862"/>
                </a:lnTo>
                <a:lnTo>
                  <a:pt x="1139" y="855"/>
                </a:lnTo>
                <a:lnTo>
                  <a:pt x="1131" y="847"/>
                </a:lnTo>
                <a:lnTo>
                  <a:pt x="1131" y="857"/>
                </a:lnTo>
                <a:lnTo>
                  <a:pt x="1134" y="856"/>
                </a:lnTo>
                <a:lnTo>
                  <a:pt x="1131" y="857"/>
                </a:lnTo>
                <a:lnTo>
                  <a:pt x="1139" y="857"/>
                </a:lnTo>
                <a:lnTo>
                  <a:pt x="1139" y="857"/>
                </a:lnTo>
                <a:lnTo>
                  <a:pt x="1142" y="856"/>
                </a:lnTo>
                <a:lnTo>
                  <a:pt x="1145" y="853"/>
                </a:lnTo>
                <a:lnTo>
                  <a:pt x="1146" y="853"/>
                </a:lnTo>
                <a:lnTo>
                  <a:pt x="1153" y="845"/>
                </a:lnTo>
                <a:lnTo>
                  <a:pt x="1145" y="838"/>
                </a:lnTo>
                <a:lnTo>
                  <a:pt x="1145" y="848"/>
                </a:lnTo>
                <a:lnTo>
                  <a:pt x="1148" y="847"/>
                </a:lnTo>
                <a:lnTo>
                  <a:pt x="1152" y="845"/>
                </a:lnTo>
                <a:lnTo>
                  <a:pt x="1145" y="848"/>
                </a:lnTo>
                <a:lnTo>
                  <a:pt x="1153" y="848"/>
                </a:lnTo>
                <a:lnTo>
                  <a:pt x="1153" y="848"/>
                </a:lnTo>
                <a:lnTo>
                  <a:pt x="1156" y="847"/>
                </a:lnTo>
                <a:lnTo>
                  <a:pt x="1161" y="846"/>
                </a:lnTo>
                <a:lnTo>
                  <a:pt x="1168" y="838"/>
                </a:lnTo>
                <a:lnTo>
                  <a:pt x="1161" y="830"/>
                </a:lnTo>
                <a:lnTo>
                  <a:pt x="1161" y="840"/>
                </a:lnTo>
                <a:lnTo>
                  <a:pt x="1164" y="839"/>
                </a:lnTo>
                <a:lnTo>
                  <a:pt x="1161" y="840"/>
                </a:lnTo>
                <a:lnTo>
                  <a:pt x="1168" y="840"/>
                </a:lnTo>
                <a:lnTo>
                  <a:pt x="1168" y="840"/>
                </a:lnTo>
                <a:lnTo>
                  <a:pt x="1172" y="839"/>
                </a:lnTo>
                <a:lnTo>
                  <a:pt x="1173" y="839"/>
                </a:lnTo>
                <a:lnTo>
                  <a:pt x="1188" y="832"/>
                </a:lnTo>
                <a:lnTo>
                  <a:pt x="1184" y="823"/>
                </a:lnTo>
                <a:lnTo>
                  <a:pt x="1184" y="833"/>
                </a:lnTo>
                <a:lnTo>
                  <a:pt x="1191" y="833"/>
                </a:lnTo>
                <a:lnTo>
                  <a:pt x="1191" y="833"/>
                </a:lnTo>
                <a:lnTo>
                  <a:pt x="1195" y="832"/>
                </a:lnTo>
                <a:lnTo>
                  <a:pt x="1199" y="830"/>
                </a:lnTo>
                <a:lnTo>
                  <a:pt x="1207" y="823"/>
                </a:lnTo>
                <a:lnTo>
                  <a:pt x="1199" y="815"/>
                </a:lnTo>
                <a:lnTo>
                  <a:pt x="1199" y="825"/>
                </a:lnTo>
                <a:lnTo>
                  <a:pt x="1202" y="824"/>
                </a:lnTo>
                <a:lnTo>
                  <a:pt x="1199" y="825"/>
                </a:lnTo>
                <a:lnTo>
                  <a:pt x="1207" y="825"/>
                </a:lnTo>
                <a:lnTo>
                  <a:pt x="1214" y="825"/>
                </a:lnTo>
                <a:lnTo>
                  <a:pt x="1221" y="825"/>
                </a:lnTo>
                <a:lnTo>
                  <a:pt x="1221" y="825"/>
                </a:lnTo>
                <a:lnTo>
                  <a:pt x="1224" y="824"/>
                </a:lnTo>
                <a:lnTo>
                  <a:pt x="1229" y="823"/>
                </a:lnTo>
                <a:lnTo>
                  <a:pt x="1236" y="815"/>
                </a:lnTo>
                <a:lnTo>
                  <a:pt x="1229" y="807"/>
                </a:lnTo>
                <a:lnTo>
                  <a:pt x="1229" y="817"/>
                </a:lnTo>
                <a:lnTo>
                  <a:pt x="1232" y="816"/>
                </a:lnTo>
                <a:lnTo>
                  <a:pt x="1229" y="817"/>
                </a:lnTo>
                <a:lnTo>
                  <a:pt x="1236" y="817"/>
                </a:lnTo>
                <a:lnTo>
                  <a:pt x="1244" y="817"/>
                </a:lnTo>
                <a:lnTo>
                  <a:pt x="1252" y="817"/>
                </a:lnTo>
                <a:lnTo>
                  <a:pt x="1267" y="817"/>
                </a:lnTo>
                <a:lnTo>
                  <a:pt x="1267" y="817"/>
                </a:lnTo>
                <a:lnTo>
                  <a:pt x="1270" y="816"/>
                </a:lnTo>
                <a:lnTo>
                  <a:pt x="1274" y="814"/>
                </a:lnTo>
                <a:lnTo>
                  <a:pt x="1275" y="814"/>
                </a:lnTo>
                <a:lnTo>
                  <a:pt x="1283" y="805"/>
                </a:lnTo>
                <a:lnTo>
                  <a:pt x="1275" y="799"/>
                </a:lnTo>
                <a:lnTo>
                  <a:pt x="1275" y="808"/>
                </a:lnTo>
                <a:lnTo>
                  <a:pt x="1278" y="807"/>
                </a:lnTo>
                <a:lnTo>
                  <a:pt x="1281" y="805"/>
                </a:lnTo>
                <a:lnTo>
                  <a:pt x="1275" y="808"/>
                </a:lnTo>
                <a:lnTo>
                  <a:pt x="1283" y="808"/>
                </a:lnTo>
                <a:lnTo>
                  <a:pt x="1290" y="808"/>
                </a:lnTo>
                <a:lnTo>
                  <a:pt x="1297" y="808"/>
                </a:lnTo>
                <a:lnTo>
                  <a:pt x="1305" y="808"/>
                </a:lnTo>
                <a:lnTo>
                  <a:pt x="1312" y="808"/>
                </a:lnTo>
                <a:lnTo>
                  <a:pt x="1320" y="808"/>
                </a:lnTo>
                <a:lnTo>
                  <a:pt x="1328" y="808"/>
                </a:lnTo>
                <a:lnTo>
                  <a:pt x="1328" y="808"/>
                </a:lnTo>
                <a:lnTo>
                  <a:pt x="1331" y="807"/>
                </a:lnTo>
                <a:lnTo>
                  <a:pt x="1335" y="806"/>
                </a:lnTo>
                <a:lnTo>
                  <a:pt x="1343" y="799"/>
                </a:lnTo>
                <a:lnTo>
                  <a:pt x="1335" y="791"/>
                </a:lnTo>
                <a:lnTo>
                  <a:pt x="1335" y="801"/>
                </a:lnTo>
                <a:lnTo>
                  <a:pt x="1339" y="800"/>
                </a:lnTo>
                <a:lnTo>
                  <a:pt x="1335" y="801"/>
                </a:lnTo>
                <a:lnTo>
                  <a:pt x="1351" y="801"/>
                </a:lnTo>
                <a:lnTo>
                  <a:pt x="1358" y="801"/>
                </a:lnTo>
                <a:lnTo>
                  <a:pt x="1365" y="801"/>
                </a:lnTo>
                <a:lnTo>
                  <a:pt x="1373" y="801"/>
                </a:lnTo>
                <a:lnTo>
                  <a:pt x="1380" y="801"/>
                </a:lnTo>
                <a:lnTo>
                  <a:pt x="1388" y="801"/>
                </a:lnTo>
                <a:lnTo>
                  <a:pt x="1396" y="801"/>
                </a:lnTo>
                <a:lnTo>
                  <a:pt x="1403" y="801"/>
                </a:lnTo>
                <a:lnTo>
                  <a:pt x="1410" y="801"/>
                </a:lnTo>
                <a:lnTo>
                  <a:pt x="1410" y="801"/>
                </a:lnTo>
                <a:lnTo>
                  <a:pt x="1413" y="800"/>
                </a:lnTo>
                <a:lnTo>
                  <a:pt x="1418" y="799"/>
                </a:lnTo>
                <a:lnTo>
                  <a:pt x="1425" y="791"/>
                </a:lnTo>
                <a:lnTo>
                  <a:pt x="1418" y="783"/>
                </a:lnTo>
                <a:lnTo>
                  <a:pt x="1418" y="793"/>
                </a:lnTo>
                <a:lnTo>
                  <a:pt x="1421" y="792"/>
                </a:lnTo>
                <a:lnTo>
                  <a:pt x="1418" y="793"/>
                </a:lnTo>
                <a:lnTo>
                  <a:pt x="1432" y="793"/>
                </a:lnTo>
                <a:lnTo>
                  <a:pt x="1440" y="793"/>
                </a:lnTo>
                <a:lnTo>
                  <a:pt x="1447" y="793"/>
                </a:lnTo>
                <a:lnTo>
                  <a:pt x="1455" y="793"/>
                </a:lnTo>
                <a:lnTo>
                  <a:pt x="1463" y="793"/>
                </a:lnTo>
                <a:lnTo>
                  <a:pt x="1470" y="793"/>
                </a:lnTo>
                <a:lnTo>
                  <a:pt x="1478" y="793"/>
                </a:lnTo>
                <a:lnTo>
                  <a:pt x="1486" y="793"/>
                </a:lnTo>
                <a:lnTo>
                  <a:pt x="1486" y="793"/>
                </a:lnTo>
                <a:lnTo>
                  <a:pt x="1489" y="792"/>
                </a:lnTo>
                <a:lnTo>
                  <a:pt x="1494" y="791"/>
                </a:lnTo>
                <a:lnTo>
                  <a:pt x="1501" y="783"/>
                </a:lnTo>
                <a:lnTo>
                  <a:pt x="1494" y="775"/>
                </a:lnTo>
                <a:lnTo>
                  <a:pt x="1494" y="785"/>
                </a:lnTo>
                <a:lnTo>
                  <a:pt x="1497" y="784"/>
                </a:lnTo>
                <a:lnTo>
                  <a:pt x="1494" y="785"/>
                </a:lnTo>
                <a:lnTo>
                  <a:pt x="1508" y="785"/>
                </a:lnTo>
                <a:lnTo>
                  <a:pt x="1516" y="785"/>
                </a:lnTo>
                <a:lnTo>
                  <a:pt x="1523" y="785"/>
                </a:lnTo>
                <a:lnTo>
                  <a:pt x="1531" y="785"/>
                </a:lnTo>
                <a:lnTo>
                  <a:pt x="1539" y="785"/>
                </a:lnTo>
                <a:lnTo>
                  <a:pt x="1546" y="785"/>
                </a:lnTo>
                <a:lnTo>
                  <a:pt x="1554" y="785"/>
                </a:lnTo>
                <a:lnTo>
                  <a:pt x="1562" y="785"/>
                </a:lnTo>
                <a:lnTo>
                  <a:pt x="1562" y="785"/>
                </a:lnTo>
                <a:lnTo>
                  <a:pt x="1565" y="784"/>
                </a:lnTo>
                <a:lnTo>
                  <a:pt x="1569" y="783"/>
                </a:lnTo>
                <a:lnTo>
                  <a:pt x="1577" y="775"/>
                </a:lnTo>
                <a:lnTo>
                  <a:pt x="1569" y="768"/>
                </a:lnTo>
                <a:lnTo>
                  <a:pt x="1569" y="778"/>
                </a:lnTo>
                <a:lnTo>
                  <a:pt x="1573" y="777"/>
                </a:lnTo>
                <a:lnTo>
                  <a:pt x="1569" y="778"/>
                </a:lnTo>
                <a:lnTo>
                  <a:pt x="1576" y="778"/>
                </a:lnTo>
                <a:lnTo>
                  <a:pt x="1591" y="778"/>
                </a:lnTo>
                <a:lnTo>
                  <a:pt x="1599" y="778"/>
                </a:lnTo>
                <a:lnTo>
                  <a:pt x="1607" y="778"/>
                </a:lnTo>
                <a:lnTo>
                  <a:pt x="1614" y="778"/>
                </a:lnTo>
                <a:lnTo>
                  <a:pt x="1622" y="778"/>
                </a:lnTo>
                <a:lnTo>
                  <a:pt x="1630" y="778"/>
                </a:lnTo>
                <a:lnTo>
                  <a:pt x="1630" y="778"/>
                </a:lnTo>
                <a:lnTo>
                  <a:pt x="1633" y="777"/>
                </a:lnTo>
                <a:lnTo>
                  <a:pt x="1636" y="774"/>
                </a:lnTo>
                <a:lnTo>
                  <a:pt x="1637" y="774"/>
                </a:lnTo>
                <a:lnTo>
                  <a:pt x="1645" y="766"/>
                </a:lnTo>
                <a:lnTo>
                  <a:pt x="1637" y="759"/>
                </a:lnTo>
                <a:lnTo>
                  <a:pt x="1637" y="769"/>
                </a:lnTo>
                <a:lnTo>
                  <a:pt x="1641" y="768"/>
                </a:lnTo>
                <a:lnTo>
                  <a:pt x="1644" y="766"/>
                </a:lnTo>
                <a:lnTo>
                  <a:pt x="1637" y="769"/>
                </a:lnTo>
                <a:lnTo>
                  <a:pt x="1644" y="769"/>
                </a:lnTo>
                <a:lnTo>
                  <a:pt x="1652" y="769"/>
                </a:lnTo>
                <a:lnTo>
                  <a:pt x="1659" y="769"/>
                </a:lnTo>
                <a:lnTo>
                  <a:pt x="1675" y="769"/>
                </a:lnTo>
                <a:lnTo>
                  <a:pt x="1683" y="769"/>
                </a:lnTo>
                <a:lnTo>
                  <a:pt x="1690" y="769"/>
                </a:lnTo>
                <a:lnTo>
                  <a:pt x="1698" y="769"/>
                </a:lnTo>
                <a:lnTo>
                  <a:pt x="1706" y="769"/>
                </a:lnTo>
                <a:lnTo>
                  <a:pt x="1713" y="769"/>
                </a:lnTo>
                <a:lnTo>
                  <a:pt x="1720" y="769"/>
                </a:lnTo>
                <a:lnTo>
                  <a:pt x="1720" y="769"/>
                </a:lnTo>
                <a:lnTo>
                  <a:pt x="1723" y="768"/>
                </a:lnTo>
                <a:lnTo>
                  <a:pt x="1728" y="767"/>
                </a:lnTo>
                <a:lnTo>
                  <a:pt x="1735" y="759"/>
                </a:lnTo>
                <a:lnTo>
                  <a:pt x="1728" y="751"/>
                </a:lnTo>
                <a:lnTo>
                  <a:pt x="1728" y="761"/>
                </a:lnTo>
                <a:lnTo>
                  <a:pt x="1731" y="760"/>
                </a:lnTo>
                <a:lnTo>
                  <a:pt x="1728" y="761"/>
                </a:lnTo>
                <a:lnTo>
                  <a:pt x="1735" y="761"/>
                </a:lnTo>
                <a:lnTo>
                  <a:pt x="1743" y="761"/>
                </a:lnTo>
                <a:lnTo>
                  <a:pt x="1758" y="761"/>
                </a:lnTo>
                <a:lnTo>
                  <a:pt x="1766" y="761"/>
                </a:lnTo>
                <a:lnTo>
                  <a:pt x="1774" y="761"/>
                </a:lnTo>
                <a:lnTo>
                  <a:pt x="1781" y="761"/>
                </a:lnTo>
                <a:lnTo>
                  <a:pt x="1789" y="761"/>
                </a:lnTo>
                <a:lnTo>
                  <a:pt x="1789" y="761"/>
                </a:lnTo>
                <a:lnTo>
                  <a:pt x="1792" y="760"/>
                </a:lnTo>
                <a:lnTo>
                  <a:pt x="1796" y="758"/>
                </a:lnTo>
                <a:lnTo>
                  <a:pt x="1797" y="758"/>
                </a:lnTo>
                <a:lnTo>
                  <a:pt x="1803" y="750"/>
                </a:lnTo>
                <a:lnTo>
                  <a:pt x="1796" y="744"/>
                </a:lnTo>
                <a:lnTo>
                  <a:pt x="1796" y="753"/>
                </a:lnTo>
                <a:lnTo>
                  <a:pt x="1799" y="752"/>
                </a:lnTo>
                <a:lnTo>
                  <a:pt x="1802" y="750"/>
                </a:lnTo>
                <a:lnTo>
                  <a:pt x="1796" y="753"/>
                </a:lnTo>
                <a:lnTo>
                  <a:pt x="1803" y="753"/>
                </a:lnTo>
                <a:lnTo>
                  <a:pt x="1811" y="753"/>
                </a:lnTo>
                <a:lnTo>
                  <a:pt x="1819" y="753"/>
                </a:lnTo>
                <a:lnTo>
                  <a:pt x="1834" y="753"/>
                </a:lnTo>
                <a:lnTo>
                  <a:pt x="1842" y="753"/>
                </a:lnTo>
                <a:lnTo>
                  <a:pt x="1850" y="753"/>
                </a:lnTo>
                <a:lnTo>
                  <a:pt x="1857" y="753"/>
                </a:lnTo>
                <a:lnTo>
                  <a:pt x="1864" y="753"/>
                </a:lnTo>
                <a:lnTo>
                  <a:pt x="1864" y="753"/>
                </a:lnTo>
                <a:lnTo>
                  <a:pt x="1867" y="752"/>
                </a:lnTo>
                <a:lnTo>
                  <a:pt x="1872" y="751"/>
                </a:lnTo>
                <a:lnTo>
                  <a:pt x="1879" y="744"/>
                </a:lnTo>
                <a:lnTo>
                  <a:pt x="1872" y="736"/>
                </a:lnTo>
                <a:lnTo>
                  <a:pt x="1872" y="746"/>
                </a:lnTo>
                <a:lnTo>
                  <a:pt x="1875" y="745"/>
                </a:lnTo>
                <a:lnTo>
                  <a:pt x="1872" y="746"/>
                </a:lnTo>
                <a:lnTo>
                  <a:pt x="1879" y="746"/>
                </a:lnTo>
                <a:lnTo>
                  <a:pt x="1887" y="746"/>
                </a:lnTo>
                <a:lnTo>
                  <a:pt x="1895" y="746"/>
                </a:lnTo>
                <a:lnTo>
                  <a:pt x="1902" y="746"/>
                </a:lnTo>
                <a:lnTo>
                  <a:pt x="1918" y="746"/>
                </a:lnTo>
                <a:lnTo>
                  <a:pt x="1925" y="746"/>
                </a:lnTo>
                <a:lnTo>
                  <a:pt x="1933" y="746"/>
                </a:lnTo>
                <a:lnTo>
                  <a:pt x="1940" y="746"/>
                </a:lnTo>
                <a:lnTo>
                  <a:pt x="1947" y="746"/>
                </a:lnTo>
                <a:lnTo>
                  <a:pt x="1947" y="746"/>
                </a:lnTo>
                <a:lnTo>
                  <a:pt x="1951" y="745"/>
                </a:lnTo>
                <a:lnTo>
                  <a:pt x="1955" y="744"/>
                </a:lnTo>
                <a:lnTo>
                  <a:pt x="1963" y="736"/>
                </a:lnTo>
                <a:lnTo>
                  <a:pt x="1955" y="728"/>
                </a:lnTo>
                <a:lnTo>
                  <a:pt x="1955" y="738"/>
                </a:lnTo>
                <a:lnTo>
                  <a:pt x="1958" y="737"/>
                </a:lnTo>
                <a:lnTo>
                  <a:pt x="1955" y="738"/>
                </a:lnTo>
                <a:lnTo>
                  <a:pt x="1963" y="738"/>
                </a:lnTo>
                <a:lnTo>
                  <a:pt x="1970" y="738"/>
                </a:lnTo>
                <a:lnTo>
                  <a:pt x="1978" y="738"/>
                </a:lnTo>
                <a:lnTo>
                  <a:pt x="1986" y="738"/>
                </a:lnTo>
                <a:lnTo>
                  <a:pt x="1986" y="738"/>
                </a:lnTo>
                <a:lnTo>
                  <a:pt x="1989" y="737"/>
                </a:lnTo>
                <a:lnTo>
                  <a:pt x="1991" y="737"/>
                </a:lnTo>
                <a:lnTo>
                  <a:pt x="2007" y="728"/>
                </a:lnTo>
                <a:lnTo>
                  <a:pt x="2001" y="719"/>
                </a:lnTo>
                <a:lnTo>
                  <a:pt x="2001" y="729"/>
                </a:lnTo>
                <a:lnTo>
                  <a:pt x="2008" y="729"/>
                </a:lnTo>
                <a:lnTo>
                  <a:pt x="2008" y="719"/>
                </a:lnTo>
                <a:lnTo>
                  <a:pt x="2001" y="726"/>
                </a:lnTo>
                <a:lnTo>
                  <a:pt x="2004" y="728"/>
                </a:lnTo>
                <a:lnTo>
                  <a:pt x="2001" y="726"/>
                </a:lnTo>
                <a:lnTo>
                  <a:pt x="2009" y="735"/>
                </a:lnTo>
                <a:lnTo>
                  <a:pt x="2009" y="735"/>
                </a:lnTo>
                <a:lnTo>
                  <a:pt x="2012" y="737"/>
                </a:lnTo>
                <a:lnTo>
                  <a:pt x="2015" y="738"/>
                </a:lnTo>
                <a:lnTo>
                  <a:pt x="2019" y="737"/>
                </a:lnTo>
                <a:lnTo>
                  <a:pt x="2022" y="735"/>
                </a:lnTo>
                <a:lnTo>
                  <a:pt x="2023" y="735"/>
                </a:lnTo>
                <a:lnTo>
                  <a:pt x="2031" y="726"/>
                </a:lnTo>
                <a:lnTo>
                  <a:pt x="2023" y="719"/>
                </a:lnTo>
                <a:lnTo>
                  <a:pt x="2023" y="729"/>
                </a:lnTo>
                <a:lnTo>
                  <a:pt x="2026" y="728"/>
                </a:lnTo>
                <a:lnTo>
                  <a:pt x="2030" y="726"/>
                </a:lnTo>
                <a:lnTo>
                  <a:pt x="2023" y="729"/>
                </a:lnTo>
                <a:lnTo>
                  <a:pt x="2031" y="729"/>
                </a:lnTo>
                <a:lnTo>
                  <a:pt x="2039" y="729"/>
                </a:lnTo>
                <a:lnTo>
                  <a:pt x="2046" y="729"/>
                </a:lnTo>
                <a:lnTo>
                  <a:pt x="2054" y="729"/>
                </a:lnTo>
                <a:lnTo>
                  <a:pt x="2054" y="729"/>
                </a:lnTo>
                <a:lnTo>
                  <a:pt x="2057" y="728"/>
                </a:lnTo>
                <a:lnTo>
                  <a:pt x="2062" y="727"/>
                </a:lnTo>
                <a:lnTo>
                  <a:pt x="2069" y="719"/>
                </a:lnTo>
                <a:lnTo>
                  <a:pt x="2062" y="712"/>
                </a:lnTo>
                <a:lnTo>
                  <a:pt x="2062" y="722"/>
                </a:lnTo>
                <a:lnTo>
                  <a:pt x="2065" y="721"/>
                </a:lnTo>
                <a:lnTo>
                  <a:pt x="2062" y="722"/>
                </a:lnTo>
                <a:lnTo>
                  <a:pt x="2077" y="722"/>
                </a:lnTo>
                <a:lnTo>
                  <a:pt x="2084" y="722"/>
                </a:lnTo>
                <a:lnTo>
                  <a:pt x="2091" y="722"/>
                </a:lnTo>
                <a:lnTo>
                  <a:pt x="2099" y="722"/>
                </a:lnTo>
                <a:lnTo>
                  <a:pt x="2107" y="722"/>
                </a:lnTo>
                <a:lnTo>
                  <a:pt x="2107" y="722"/>
                </a:lnTo>
                <a:lnTo>
                  <a:pt x="2110" y="721"/>
                </a:lnTo>
                <a:lnTo>
                  <a:pt x="2114" y="719"/>
                </a:lnTo>
                <a:lnTo>
                  <a:pt x="2122" y="712"/>
                </a:lnTo>
                <a:lnTo>
                  <a:pt x="2114" y="704"/>
                </a:lnTo>
                <a:lnTo>
                  <a:pt x="2114" y="714"/>
                </a:lnTo>
                <a:lnTo>
                  <a:pt x="2118" y="713"/>
                </a:lnTo>
                <a:lnTo>
                  <a:pt x="2114" y="714"/>
                </a:lnTo>
                <a:lnTo>
                  <a:pt x="2122" y="714"/>
                </a:lnTo>
                <a:lnTo>
                  <a:pt x="2130" y="714"/>
                </a:lnTo>
                <a:lnTo>
                  <a:pt x="2137" y="714"/>
                </a:lnTo>
                <a:lnTo>
                  <a:pt x="2145" y="714"/>
                </a:lnTo>
                <a:lnTo>
                  <a:pt x="2159" y="714"/>
                </a:lnTo>
                <a:lnTo>
                  <a:pt x="2159" y="714"/>
                </a:lnTo>
                <a:lnTo>
                  <a:pt x="2163" y="713"/>
                </a:lnTo>
                <a:lnTo>
                  <a:pt x="2167" y="712"/>
                </a:lnTo>
                <a:lnTo>
                  <a:pt x="2175" y="704"/>
                </a:lnTo>
                <a:lnTo>
                  <a:pt x="2167" y="696"/>
                </a:lnTo>
                <a:lnTo>
                  <a:pt x="2167" y="706"/>
                </a:lnTo>
                <a:lnTo>
                  <a:pt x="2170" y="705"/>
                </a:lnTo>
                <a:lnTo>
                  <a:pt x="2167" y="706"/>
                </a:lnTo>
                <a:lnTo>
                  <a:pt x="2175" y="706"/>
                </a:lnTo>
                <a:lnTo>
                  <a:pt x="2183" y="706"/>
                </a:lnTo>
                <a:lnTo>
                  <a:pt x="2190" y="706"/>
                </a:lnTo>
                <a:lnTo>
                  <a:pt x="2190" y="706"/>
                </a:lnTo>
                <a:lnTo>
                  <a:pt x="2194" y="705"/>
                </a:lnTo>
                <a:lnTo>
                  <a:pt x="2198" y="704"/>
                </a:lnTo>
                <a:lnTo>
                  <a:pt x="2206" y="696"/>
                </a:lnTo>
                <a:lnTo>
                  <a:pt x="2198" y="689"/>
                </a:lnTo>
                <a:lnTo>
                  <a:pt x="2198" y="699"/>
                </a:lnTo>
                <a:lnTo>
                  <a:pt x="2201" y="697"/>
                </a:lnTo>
                <a:lnTo>
                  <a:pt x="2198" y="699"/>
                </a:lnTo>
                <a:lnTo>
                  <a:pt x="2206" y="699"/>
                </a:lnTo>
                <a:lnTo>
                  <a:pt x="2213" y="699"/>
                </a:lnTo>
                <a:lnTo>
                  <a:pt x="2221" y="699"/>
                </a:lnTo>
                <a:lnTo>
                  <a:pt x="2228" y="699"/>
                </a:lnTo>
                <a:lnTo>
                  <a:pt x="2228" y="699"/>
                </a:lnTo>
                <a:lnTo>
                  <a:pt x="2231" y="697"/>
                </a:lnTo>
                <a:lnTo>
                  <a:pt x="2233" y="697"/>
                </a:lnTo>
                <a:lnTo>
                  <a:pt x="2248" y="689"/>
                </a:lnTo>
                <a:lnTo>
                  <a:pt x="2243" y="680"/>
                </a:lnTo>
                <a:lnTo>
                  <a:pt x="2243" y="690"/>
                </a:lnTo>
                <a:lnTo>
                  <a:pt x="2251" y="690"/>
                </a:lnTo>
                <a:lnTo>
                  <a:pt x="2251" y="690"/>
                </a:lnTo>
                <a:lnTo>
                  <a:pt x="2254" y="689"/>
                </a:lnTo>
                <a:lnTo>
                  <a:pt x="2258" y="688"/>
                </a:lnTo>
                <a:lnTo>
                  <a:pt x="2266" y="680"/>
                </a:lnTo>
                <a:lnTo>
                  <a:pt x="2258" y="672"/>
                </a:lnTo>
                <a:lnTo>
                  <a:pt x="2258" y="682"/>
                </a:lnTo>
                <a:lnTo>
                  <a:pt x="2262" y="681"/>
                </a:lnTo>
                <a:lnTo>
                  <a:pt x="2258" y="682"/>
                </a:lnTo>
                <a:lnTo>
                  <a:pt x="2266" y="682"/>
                </a:lnTo>
                <a:lnTo>
                  <a:pt x="2274" y="682"/>
                </a:lnTo>
                <a:lnTo>
                  <a:pt x="2281" y="682"/>
                </a:lnTo>
                <a:lnTo>
                  <a:pt x="2289" y="682"/>
                </a:lnTo>
                <a:lnTo>
                  <a:pt x="2289" y="682"/>
                </a:lnTo>
                <a:lnTo>
                  <a:pt x="2292" y="681"/>
                </a:lnTo>
                <a:lnTo>
                  <a:pt x="2297" y="680"/>
                </a:lnTo>
                <a:lnTo>
                  <a:pt x="2304" y="672"/>
                </a:lnTo>
                <a:lnTo>
                  <a:pt x="2297" y="664"/>
                </a:lnTo>
                <a:lnTo>
                  <a:pt x="2297" y="674"/>
                </a:lnTo>
                <a:lnTo>
                  <a:pt x="2300" y="673"/>
                </a:lnTo>
                <a:lnTo>
                  <a:pt x="2297" y="674"/>
                </a:lnTo>
                <a:lnTo>
                  <a:pt x="2303" y="674"/>
                </a:lnTo>
                <a:lnTo>
                  <a:pt x="2311" y="674"/>
                </a:lnTo>
                <a:lnTo>
                  <a:pt x="2311" y="674"/>
                </a:lnTo>
                <a:lnTo>
                  <a:pt x="2314" y="673"/>
                </a:lnTo>
                <a:lnTo>
                  <a:pt x="2315" y="673"/>
                </a:lnTo>
                <a:lnTo>
                  <a:pt x="2331" y="666"/>
                </a:lnTo>
                <a:lnTo>
                  <a:pt x="2326" y="657"/>
                </a:lnTo>
                <a:lnTo>
                  <a:pt x="2326" y="667"/>
                </a:lnTo>
                <a:lnTo>
                  <a:pt x="2334" y="667"/>
                </a:lnTo>
                <a:lnTo>
                  <a:pt x="2342" y="667"/>
                </a:lnTo>
                <a:lnTo>
                  <a:pt x="2342" y="667"/>
                </a:lnTo>
                <a:lnTo>
                  <a:pt x="2345" y="666"/>
                </a:lnTo>
                <a:lnTo>
                  <a:pt x="2350" y="664"/>
                </a:lnTo>
                <a:lnTo>
                  <a:pt x="2357" y="657"/>
                </a:lnTo>
                <a:lnTo>
                  <a:pt x="2350" y="649"/>
                </a:lnTo>
                <a:lnTo>
                  <a:pt x="2350" y="659"/>
                </a:lnTo>
                <a:lnTo>
                  <a:pt x="2353" y="658"/>
                </a:lnTo>
                <a:lnTo>
                  <a:pt x="2350" y="659"/>
                </a:lnTo>
                <a:lnTo>
                  <a:pt x="2357" y="659"/>
                </a:lnTo>
                <a:lnTo>
                  <a:pt x="2357" y="659"/>
                </a:lnTo>
                <a:lnTo>
                  <a:pt x="2361" y="658"/>
                </a:lnTo>
                <a:lnTo>
                  <a:pt x="2364" y="656"/>
                </a:lnTo>
                <a:lnTo>
                  <a:pt x="2365" y="656"/>
                </a:lnTo>
                <a:lnTo>
                  <a:pt x="2373" y="647"/>
                </a:lnTo>
                <a:lnTo>
                  <a:pt x="2365" y="640"/>
                </a:lnTo>
                <a:lnTo>
                  <a:pt x="2365" y="650"/>
                </a:lnTo>
                <a:lnTo>
                  <a:pt x="2368" y="649"/>
                </a:lnTo>
                <a:lnTo>
                  <a:pt x="2372" y="647"/>
                </a:lnTo>
                <a:lnTo>
                  <a:pt x="2365" y="650"/>
                </a:lnTo>
                <a:lnTo>
                  <a:pt x="2373" y="650"/>
                </a:lnTo>
                <a:lnTo>
                  <a:pt x="2373" y="650"/>
                </a:lnTo>
                <a:lnTo>
                  <a:pt x="2376" y="649"/>
                </a:lnTo>
                <a:lnTo>
                  <a:pt x="2379" y="647"/>
                </a:lnTo>
                <a:lnTo>
                  <a:pt x="2380" y="647"/>
                </a:lnTo>
                <a:lnTo>
                  <a:pt x="2387" y="639"/>
                </a:lnTo>
                <a:lnTo>
                  <a:pt x="2379" y="633"/>
                </a:lnTo>
                <a:lnTo>
                  <a:pt x="2379" y="643"/>
                </a:lnTo>
                <a:lnTo>
                  <a:pt x="2383" y="641"/>
                </a:lnTo>
                <a:lnTo>
                  <a:pt x="2386" y="639"/>
                </a:lnTo>
                <a:lnTo>
                  <a:pt x="2379" y="643"/>
                </a:lnTo>
                <a:lnTo>
                  <a:pt x="2387" y="643"/>
                </a:lnTo>
                <a:lnTo>
                  <a:pt x="2402" y="643"/>
                </a:lnTo>
                <a:lnTo>
                  <a:pt x="2402" y="643"/>
                </a:lnTo>
                <a:lnTo>
                  <a:pt x="2406" y="641"/>
                </a:lnTo>
                <a:lnTo>
                  <a:pt x="2410" y="640"/>
                </a:lnTo>
                <a:lnTo>
                  <a:pt x="2418" y="633"/>
                </a:lnTo>
                <a:lnTo>
                  <a:pt x="2425" y="625"/>
                </a:lnTo>
                <a:lnTo>
                  <a:pt x="2418" y="617"/>
                </a:lnTo>
                <a:lnTo>
                  <a:pt x="2418" y="627"/>
                </a:lnTo>
                <a:lnTo>
                  <a:pt x="2421" y="626"/>
                </a:lnTo>
                <a:lnTo>
                  <a:pt x="2418" y="627"/>
                </a:lnTo>
                <a:lnTo>
                  <a:pt x="2425" y="627"/>
                </a:lnTo>
                <a:lnTo>
                  <a:pt x="2433" y="627"/>
                </a:lnTo>
                <a:lnTo>
                  <a:pt x="2441" y="627"/>
                </a:lnTo>
                <a:lnTo>
                  <a:pt x="2441" y="627"/>
                </a:lnTo>
                <a:lnTo>
                  <a:pt x="2444" y="626"/>
                </a:lnTo>
                <a:lnTo>
                  <a:pt x="2447" y="624"/>
                </a:lnTo>
                <a:lnTo>
                  <a:pt x="2448" y="624"/>
                </a:lnTo>
                <a:lnTo>
                  <a:pt x="2455" y="616"/>
                </a:lnTo>
                <a:lnTo>
                  <a:pt x="2447" y="610"/>
                </a:lnTo>
                <a:lnTo>
                  <a:pt x="2455" y="617"/>
                </a:lnTo>
                <a:lnTo>
                  <a:pt x="2463" y="610"/>
                </a:lnTo>
                <a:lnTo>
                  <a:pt x="2463" y="608"/>
                </a:lnTo>
                <a:lnTo>
                  <a:pt x="2470" y="600"/>
                </a:lnTo>
                <a:lnTo>
                  <a:pt x="2463" y="593"/>
                </a:lnTo>
                <a:lnTo>
                  <a:pt x="2463" y="603"/>
                </a:lnTo>
                <a:lnTo>
                  <a:pt x="2466" y="602"/>
                </a:lnTo>
                <a:lnTo>
                  <a:pt x="2469" y="600"/>
                </a:lnTo>
                <a:lnTo>
                  <a:pt x="2463" y="603"/>
                </a:lnTo>
                <a:lnTo>
                  <a:pt x="2470" y="603"/>
                </a:lnTo>
                <a:lnTo>
                  <a:pt x="2470" y="603"/>
                </a:lnTo>
                <a:lnTo>
                  <a:pt x="2474" y="602"/>
                </a:lnTo>
                <a:lnTo>
                  <a:pt x="2475" y="602"/>
                </a:lnTo>
                <a:lnTo>
                  <a:pt x="2490" y="594"/>
                </a:lnTo>
                <a:lnTo>
                  <a:pt x="2493" y="593"/>
                </a:lnTo>
                <a:lnTo>
                  <a:pt x="2501" y="585"/>
                </a:lnTo>
                <a:lnTo>
                  <a:pt x="2500" y="584"/>
                </a:lnTo>
                <a:lnTo>
                  <a:pt x="2502" y="582"/>
                </a:lnTo>
                <a:lnTo>
                  <a:pt x="2510" y="567"/>
                </a:lnTo>
                <a:lnTo>
                  <a:pt x="2501" y="562"/>
                </a:lnTo>
                <a:lnTo>
                  <a:pt x="2501" y="572"/>
                </a:lnTo>
                <a:lnTo>
                  <a:pt x="2504" y="571"/>
                </a:lnTo>
                <a:lnTo>
                  <a:pt x="2508" y="569"/>
                </a:lnTo>
                <a:lnTo>
                  <a:pt x="2501" y="572"/>
                </a:lnTo>
                <a:lnTo>
                  <a:pt x="2509" y="572"/>
                </a:lnTo>
                <a:lnTo>
                  <a:pt x="2509" y="572"/>
                </a:lnTo>
                <a:lnTo>
                  <a:pt x="2512" y="571"/>
                </a:lnTo>
                <a:lnTo>
                  <a:pt x="2515" y="569"/>
                </a:lnTo>
                <a:lnTo>
                  <a:pt x="2518" y="567"/>
                </a:lnTo>
                <a:lnTo>
                  <a:pt x="2525" y="550"/>
                </a:lnTo>
                <a:lnTo>
                  <a:pt x="2517" y="546"/>
                </a:lnTo>
                <a:lnTo>
                  <a:pt x="2524" y="552"/>
                </a:lnTo>
                <a:lnTo>
                  <a:pt x="2531" y="545"/>
                </a:lnTo>
                <a:lnTo>
                  <a:pt x="2523" y="538"/>
                </a:lnTo>
                <a:lnTo>
                  <a:pt x="2523" y="548"/>
                </a:lnTo>
                <a:lnTo>
                  <a:pt x="2526" y="547"/>
                </a:lnTo>
                <a:lnTo>
                  <a:pt x="2530" y="545"/>
                </a:lnTo>
                <a:lnTo>
                  <a:pt x="2523" y="548"/>
                </a:lnTo>
                <a:lnTo>
                  <a:pt x="2531" y="548"/>
                </a:lnTo>
                <a:lnTo>
                  <a:pt x="2531" y="548"/>
                </a:lnTo>
                <a:lnTo>
                  <a:pt x="2534" y="547"/>
                </a:lnTo>
                <a:lnTo>
                  <a:pt x="2537" y="545"/>
                </a:lnTo>
                <a:lnTo>
                  <a:pt x="2540" y="543"/>
                </a:lnTo>
                <a:lnTo>
                  <a:pt x="2547" y="527"/>
                </a:lnTo>
                <a:lnTo>
                  <a:pt x="2555" y="511"/>
                </a:lnTo>
                <a:lnTo>
                  <a:pt x="2546" y="506"/>
                </a:lnTo>
                <a:lnTo>
                  <a:pt x="2546" y="516"/>
                </a:lnTo>
                <a:lnTo>
                  <a:pt x="2550" y="515"/>
                </a:lnTo>
                <a:lnTo>
                  <a:pt x="2553" y="513"/>
                </a:lnTo>
                <a:lnTo>
                  <a:pt x="2546" y="516"/>
                </a:lnTo>
                <a:lnTo>
                  <a:pt x="2554" y="516"/>
                </a:lnTo>
                <a:lnTo>
                  <a:pt x="2554" y="516"/>
                </a:lnTo>
                <a:lnTo>
                  <a:pt x="2557" y="515"/>
                </a:lnTo>
                <a:lnTo>
                  <a:pt x="2562" y="514"/>
                </a:lnTo>
                <a:lnTo>
                  <a:pt x="2577" y="499"/>
                </a:lnTo>
                <a:lnTo>
                  <a:pt x="2576" y="497"/>
                </a:lnTo>
                <a:lnTo>
                  <a:pt x="2578" y="495"/>
                </a:lnTo>
                <a:lnTo>
                  <a:pt x="2586" y="479"/>
                </a:lnTo>
                <a:lnTo>
                  <a:pt x="2577" y="474"/>
                </a:lnTo>
                <a:lnTo>
                  <a:pt x="2585" y="482"/>
                </a:lnTo>
                <a:lnTo>
                  <a:pt x="2592" y="474"/>
                </a:lnTo>
                <a:lnTo>
                  <a:pt x="2591" y="473"/>
                </a:lnTo>
                <a:lnTo>
                  <a:pt x="2593" y="470"/>
                </a:lnTo>
                <a:lnTo>
                  <a:pt x="2595" y="470"/>
                </a:lnTo>
                <a:lnTo>
                  <a:pt x="2602" y="447"/>
                </a:lnTo>
                <a:lnTo>
                  <a:pt x="2602" y="447"/>
                </a:lnTo>
                <a:lnTo>
                  <a:pt x="2609" y="423"/>
                </a:lnTo>
                <a:lnTo>
                  <a:pt x="2599" y="419"/>
                </a:lnTo>
                <a:lnTo>
                  <a:pt x="2609" y="423"/>
                </a:lnTo>
                <a:lnTo>
                  <a:pt x="2617" y="399"/>
                </a:lnTo>
                <a:lnTo>
                  <a:pt x="2624" y="375"/>
                </a:lnTo>
                <a:lnTo>
                  <a:pt x="2614" y="372"/>
                </a:lnTo>
                <a:lnTo>
                  <a:pt x="2614" y="382"/>
                </a:lnTo>
                <a:lnTo>
                  <a:pt x="2618" y="381"/>
                </a:lnTo>
                <a:lnTo>
                  <a:pt x="2621" y="379"/>
                </a:lnTo>
                <a:lnTo>
                  <a:pt x="2623" y="375"/>
                </a:lnTo>
                <a:lnTo>
                  <a:pt x="2614" y="382"/>
                </a:lnTo>
                <a:lnTo>
                  <a:pt x="2622" y="382"/>
                </a:lnTo>
                <a:lnTo>
                  <a:pt x="2622" y="382"/>
                </a:lnTo>
                <a:lnTo>
                  <a:pt x="2625" y="381"/>
                </a:lnTo>
                <a:lnTo>
                  <a:pt x="2629" y="379"/>
                </a:lnTo>
                <a:lnTo>
                  <a:pt x="2631" y="375"/>
                </a:lnTo>
                <a:lnTo>
                  <a:pt x="2632" y="374"/>
                </a:lnTo>
                <a:lnTo>
                  <a:pt x="2640" y="343"/>
                </a:lnTo>
                <a:lnTo>
                  <a:pt x="2640" y="341"/>
                </a:lnTo>
                <a:lnTo>
                  <a:pt x="2655" y="223"/>
                </a:lnTo>
                <a:lnTo>
                  <a:pt x="2655" y="223"/>
                </a:lnTo>
                <a:lnTo>
                  <a:pt x="2663" y="1"/>
                </a:lnTo>
                <a:lnTo>
                  <a:pt x="2643" y="0"/>
                </a:lnTo>
                <a:lnTo>
                  <a:pt x="2635" y="222"/>
                </a:lnTo>
                <a:lnTo>
                  <a:pt x="2645" y="222"/>
                </a:lnTo>
                <a:lnTo>
                  <a:pt x="2635" y="221"/>
                </a:lnTo>
                <a:lnTo>
                  <a:pt x="2620" y="339"/>
                </a:lnTo>
                <a:lnTo>
                  <a:pt x="2630" y="340"/>
                </a:lnTo>
                <a:lnTo>
                  <a:pt x="2621" y="338"/>
                </a:lnTo>
                <a:lnTo>
                  <a:pt x="2613" y="370"/>
                </a:lnTo>
                <a:lnTo>
                  <a:pt x="2622" y="362"/>
                </a:lnTo>
                <a:lnTo>
                  <a:pt x="2619" y="363"/>
                </a:lnTo>
                <a:lnTo>
                  <a:pt x="2615" y="366"/>
                </a:lnTo>
                <a:lnTo>
                  <a:pt x="2613" y="369"/>
                </a:lnTo>
                <a:lnTo>
                  <a:pt x="2622" y="372"/>
                </a:lnTo>
                <a:lnTo>
                  <a:pt x="2622" y="362"/>
                </a:lnTo>
                <a:lnTo>
                  <a:pt x="2614" y="362"/>
                </a:lnTo>
                <a:lnTo>
                  <a:pt x="2614" y="362"/>
                </a:lnTo>
                <a:lnTo>
                  <a:pt x="2611" y="363"/>
                </a:lnTo>
                <a:lnTo>
                  <a:pt x="2608" y="366"/>
                </a:lnTo>
                <a:lnTo>
                  <a:pt x="2606" y="369"/>
                </a:lnTo>
                <a:lnTo>
                  <a:pt x="2606" y="369"/>
                </a:lnTo>
                <a:lnTo>
                  <a:pt x="2598" y="392"/>
                </a:lnTo>
                <a:lnTo>
                  <a:pt x="2590" y="416"/>
                </a:lnTo>
                <a:lnTo>
                  <a:pt x="2590" y="417"/>
                </a:lnTo>
                <a:lnTo>
                  <a:pt x="2584" y="441"/>
                </a:lnTo>
                <a:lnTo>
                  <a:pt x="2592" y="444"/>
                </a:lnTo>
                <a:lnTo>
                  <a:pt x="2584" y="440"/>
                </a:lnTo>
                <a:lnTo>
                  <a:pt x="2576" y="463"/>
                </a:lnTo>
                <a:lnTo>
                  <a:pt x="2585" y="467"/>
                </a:lnTo>
                <a:lnTo>
                  <a:pt x="2578" y="460"/>
                </a:lnTo>
                <a:lnTo>
                  <a:pt x="2570" y="468"/>
                </a:lnTo>
                <a:lnTo>
                  <a:pt x="2570" y="468"/>
                </a:lnTo>
                <a:lnTo>
                  <a:pt x="2568" y="470"/>
                </a:lnTo>
                <a:lnTo>
                  <a:pt x="2561" y="486"/>
                </a:lnTo>
                <a:lnTo>
                  <a:pt x="2569" y="491"/>
                </a:lnTo>
                <a:lnTo>
                  <a:pt x="2563" y="484"/>
                </a:lnTo>
                <a:lnTo>
                  <a:pt x="2547" y="500"/>
                </a:lnTo>
                <a:lnTo>
                  <a:pt x="2554" y="496"/>
                </a:lnTo>
                <a:lnTo>
                  <a:pt x="2551" y="497"/>
                </a:lnTo>
                <a:lnTo>
                  <a:pt x="2554" y="506"/>
                </a:lnTo>
                <a:lnTo>
                  <a:pt x="2554" y="496"/>
                </a:lnTo>
                <a:lnTo>
                  <a:pt x="2546" y="496"/>
                </a:lnTo>
                <a:lnTo>
                  <a:pt x="2546" y="496"/>
                </a:lnTo>
                <a:lnTo>
                  <a:pt x="2543" y="497"/>
                </a:lnTo>
                <a:lnTo>
                  <a:pt x="2540" y="500"/>
                </a:lnTo>
                <a:lnTo>
                  <a:pt x="2537" y="502"/>
                </a:lnTo>
                <a:lnTo>
                  <a:pt x="2530" y="518"/>
                </a:lnTo>
                <a:lnTo>
                  <a:pt x="2522" y="534"/>
                </a:lnTo>
                <a:lnTo>
                  <a:pt x="2531" y="528"/>
                </a:lnTo>
                <a:lnTo>
                  <a:pt x="2528" y="529"/>
                </a:lnTo>
                <a:lnTo>
                  <a:pt x="2524" y="532"/>
                </a:lnTo>
                <a:lnTo>
                  <a:pt x="2531" y="538"/>
                </a:lnTo>
                <a:lnTo>
                  <a:pt x="2531" y="528"/>
                </a:lnTo>
                <a:lnTo>
                  <a:pt x="2523" y="528"/>
                </a:lnTo>
                <a:lnTo>
                  <a:pt x="2523" y="528"/>
                </a:lnTo>
                <a:lnTo>
                  <a:pt x="2520" y="529"/>
                </a:lnTo>
                <a:lnTo>
                  <a:pt x="2517" y="532"/>
                </a:lnTo>
                <a:lnTo>
                  <a:pt x="2517" y="532"/>
                </a:lnTo>
                <a:lnTo>
                  <a:pt x="2510" y="539"/>
                </a:lnTo>
                <a:lnTo>
                  <a:pt x="2508" y="541"/>
                </a:lnTo>
                <a:lnTo>
                  <a:pt x="2500" y="558"/>
                </a:lnTo>
                <a:lnTo>
                  <a:pt x="2509" y="552"/>
                </a:lnTo>
                <a:lnTo>
                  <a:pt x="2506" y="553"/>
                </a:lnTo>
                <a:lnTo>
                  <a:pt x="2502" y="556"/>
                </a:lnTo>
                <a:lnTo>
                  <a:pt x="2509" y="562"/>
                </a:lnTo>
                <a:lnTo>
                  <a:pt x="2509" y="552"/>
                </a:lnTo>
                <a:lnTo>
                  <a:pt x="2501" y="552"/>
                </a:lnTo>
                <a:lnTo>
                  <a:pt x="2501" y="552"/>
                </a:lnTo>
                <a:lnTo>
                  <a:pt x="2498" y="553"/>
                </a:lnTo>
                <a:lnTo>
                  <a:pt x="2495" y="556"/>
                </a:lnTo>
                <a:lnTo>
                  <a:pt x="2492" y="558"/>
                </a:lnTo>
                <a:lnTo>
                  <a:pt x="2485" y="573"/>
                </a:lnTo>
                <a:lnTo>
                  <a:pt x="2493" y="578"/>
                </a:lnTo>
                <a:lnTo>
                  <a:pt x="2487" y="571"/>
                </a:lnTo>
                <a:lnTo>
                  <a:pt x="2479" y="579"/>
                </a:lnTo>
                <a:lnTo>
                  <a:pt x="2486" y="585"/>
                </a:lnTo>
                <a:lnTo>
                  <a:pt x="2481" y="577"/>
                </a:lnTo>
                <a:lnTo>
                  <a:pt x="2466" y="584"/>
                </a:lnTo>
                <a:lnTo>
                  <a:pt x="2470" y="593"/>
                </a:lnTo>
                <a:lnTo>
                  <a:pt x="2470" y="583"/>
                </a:lnTo>
                <a:lnTo>
                  <a:pt x="2463" y="583"/>
                </a:lnTo>
                <a:lnTo>
                  <a:pt x="2463" y="583"/>
                </a:lnTo>
                <a:lnTo>
                  <a:pt x="2459" y="584"/>
                </a:lnTo>
                <a:lnTo>
                  <a:pt x="2456" y="586"/>
                </a:lnTo>
                <a:lnTo>
                  <a:pt x="2456" y="586"/>
                </a:lnTo>
                <a:lnTo>
                  <a:pt x="2448" y="595"/>
                </a:lnTo>
                <a:lnTo>
                  <a:pt x="2455" y="602"/>
                </a:lnTo>
                <a:lnTo>
                  <a:pt x="2448" y="595"/>
                </a:lnTo>
                <a:lnTo>
                  <a:pt x="2441" y="603"/>
                </a:lnTo>
                <a:lnTo>
                  <a:pt x="2441" y="603"/>
                </a:lnTo>
                <a:lnTo>
                  <a:pt x="2434" y="611"/>
                </a:lnTo>
                <a:lnTo>
                  <a:pt x="2441" y="607"/>
                </a:lnTo>
                <a:lnTo>
                  <a:pt x="2437" y="608"/>
                </a:lnTo>
                <a:lnTo>
                  <a:pt x="2434" y="611"/>
                </a:lnTo>
                <a:lnTo>
                  <a:pt x="2441" y="617"/>
                </a:lnTo>
                <a:lnTo>
                  <a:pt x="2441" y="607"/>
                </a:lnTo>
                <a:lnTo>
                  <a:pt x="2433" y="607"/>
                </a:lnTo>
                <a:lnTo>
                  <a:pt x="2425" y="607"/>
                </a:lnTo>
                <a:lnTo>
                  <a:pt x="2418" y="607"/>
                </a:lnTo>
                <a:lnTo>
                  <a:pt x="2418" y="607"/>
                </a:lnTo>
                <a:lnTo>
                  <a:pt x="2414" y="608"/>
                </a:lnTo>
                <a:lnTo>
                  <a:pt x="2411" y="611"/>
                </a:lnTo>
                <a:lnTo>
                  <a:pt x="2403" y="618"/>
                </a:lnTo>
                <a:lnTo>
                  <a:pt x="2396" y="626"/>
                </a:lnTo>
                <a:lnTo>
                  <a:pt x="2402" y="623"/>
                </a:lnTo>
                <a:lnTo>
                  <a:pt x="2399" y="624"/>
                </a:lnTo>
                <a:lnTo>
                  <a:pt x="2402" y="633"/>
                </a:lnTo>
                <a:lnTo>
                  <a:pt x="2402" y="623"/>
                </a:lnTo>
                <a:lnTo>
                  <a:pt x="2387" y="623"/>
                </a:lnTo>
                <a:lnTo>
                  <a:pt x="2379" y="623"/>
                </a:lnTo>
                <a:lnTo>
                  <a:pt x="2379" y="623"/>
                </a:lnTo>
                <a:lnTo>
                  <a:pt x="2376" y="624"/>
                </a:lnTo>
                <a:lnTo>
                  <a:pt x="2373" y="626"/>
                </a:lnTo>
                <a:lnTo>
                  <a:pt x="2373" y="626"/>
                </a:lnTo>
                <a:lnTo>
                  <a:pt x="2366" y="634"/>
                </a:lnTo>
                <a:lnTo>
                  <a:pt x="2373" y="630"/>
                </a:lnTo>
                <a:lnTo>
                  <a:pt x="2369" y="632"/>
                </a:lnTo>
                <a:lnTo>
                  <a:pt x="2366" y="634"/>
                </a:lnTo>
                <a:lnTo>
                  <a:pt x="2373" y="640"/>
                </a:lnTo>
                <a:lnTo>
                  <a:pt x="2373" y="630"/>
                </a:lnTo>
                <a:lnTo>
                  <a:pt x="2365" y="630"/>
                </a:lnTo>
                <a:lnTo>
                  <a:pt x="2365" y="630"/>
                </a:lnTo>
                <a:lnTo>
                  <a:pt x="2362" y="632"/>
                </a:lnTo>
                <a:lnTo>
                  <a:pt x="2358" y="634"/>
                </a:lnTo>
                <a:lnTo>
                  <a:pt x="2358" y="634"/>
                </a:lnTo>
                <a:lnTo>
                  <a:pt x="2351" y="643"/>
                </a:lnTo>
                <a:lnTo>
                  <a:pt x="2357" y="639"/>
                </a:lnTo>
                <a:lnTo>
                  <a:pt x="2354" y="640"/>
                </a:lnTo>
                <a:lnTo>
                  <a:pt x="2351" y="643"/>
                </a:lnTo>
                <a:lnTo>
                  <a:pt x="2357" y="649"/>
                </a:lnTo>
                <a:lnTo>
                  <a:pt x="2357" y="639"/>
                </a:lnTo>
                <a:lnTo>
                  <a:pt x="2350" y="639"/>
                </a:lnTo>
                <a:lnTo>
                  <a:pt x="2350" y="639"/>
                </a:lnTo>
                <a:lnTo>
                  <a:pt x="2346" y="640"/>
                </a:lnTo>
                <a:lnTo>
                  <a:pt x="2343" y="643"/>
                </a:lnTo>
                <a:lnTo>
                  <a:pt x="2335" y="650"/>
                </a:lnTo>
                <a:lnTo>
                  <a:pt x="2342" y="647"/>
                </a:lnTo>
                <a:lnTo>
                  <a:pt x="2339" y="648"/>
                </a:lnTo>
                <a:lnTo>
                  <a:pt x="2342" y="657"/>
                </a:lnTo>
                <a:lnTo>
                  <a:pt x="2342" y="647"/>
                </a:lnTo>
                <a:lnTo>
                  <a:pt x="2334" y="647"/>
                </a:lnTo>
                <a:lnTo>
                  <a:pt x="2326" y="647"/>
                </a:lnTo>
                <a:lnTo>
                  <a:pt x="2326" y="647"/>
                </a:lnTo>
                <a:lnTo>
                  <a:pt x="2323" y="648"/>
                </a:lnTo>
                <a:lnTo>
                  <a:pt x="2322" y="648"/>
                </a:lnTo>
                <a:lnTo>
                  <a:pt x="2307" y="656"/>
                </a:lnTo>
                <a:lnTo>
                  <a:pt x="2311" y="664"/>
                </a:lnTo>
                <a:lnTo>
                  <a:pt x="2311" y="655"/>
                </a:lnTo>
                <a:lnTo>
                  <a:pt x="2303" y="655"/>
                </a:lnTo>
                <a:lnTo>
                  <a:pt x="2297" y="655"/>
                </a:lnTo>
                <a:lnTo>
                  <a:pt x="2297" y="655"/>
                </a:lnTo>
                <a:lnTo>
                  <a:pt x="2293" y="656"/>
                </a:lnTo>
                <a:lnTo>
                  <a:pt x="2290" y="658"/>
                </a:lnTo>
                <a:lnTo>
                  <a:pt x="2283" y="666"/>
                </a:lnTo>
                <a:lnTo>
                  <a:pt x="2289" y="662"/>
                </a:lnTo>
                <a:lnTo>
                  <a:pt x="2286" y="663"/>
                </a:lnTo>
                <a:lnTo>
                  <a:pt x="2289" y="672"/>
                </a:lnTo>
                <a:lnTo>
                  <a:pt x="2289" y="662"/>
                </a:lnTo>
                <a:lnTo>
                  <a:pt x="2281" y="662"/>
                </a:lnTo>
                <a:lnTo>
                  <a:pt x="2274" y="662"/>
                </a:lnTo>
                <a:lnTo>
                  <a:pt x="2266" y="662"/>
                </a:lnTo>
                <a:lnTo>
                  <a:pt x="2258" y="662"/>
                </a:lnTo>
                <a:lnTo>
                  <a:pt x="2258" y="662"/>
                </a:lnTo>
                <a:lnTo>
                  <a:pt x="2255" y="663"/>
                </a:lnTo>
                <a:lnTo>
                  <a:pt x="2252" y="666"/>
                </a:lnTo>
                <a:lnTo>
                  <a:pt x="2244" y="673"/>
                </a:lnTo>
                <a:lnTo>
                  <a:pt x="2251" y="670"/>
                </a:lnTo>
                <a:lnTo>
                  <a:pt x="2247" y="671"/>
                </a:lnTo>
                <a:lnTo>
                  <a:pt x="2251" y="680"/>
                </a:lnTo>
                <a:lnTo>
                  <a:pt x="2251" y="670"/>
                </a:lnTo>
                <a:lnTo>
                  <a:pt x="2243" y="670"/>
                </a:lnTo>
                <a:lnTo>
                  <a:pt x="2243" y="670"/>
                </a:lnTo>
                <a:lnTo>
                  <a:pt x="2240" y="671"/>
                </a:lnTo>
                <a:lnTo>
                  <a:pt x="2239" y="672"/>
                </a:lnTo>
                <a:lnTo>
                  <a:pt x="2223" y="681"/>
                </a:lnTo>
                <a:lnTo>
                  <a:pt x="2228" y="689"/>
                </a:lnTo>
                <a:lnTo>
                  <a:pt x="2228" y="679"/>
                </a:lnTo>
                <a:lnTo>
                  <a:pt x="2221" y="679"/>
                </a:lnTo>
                <a:lnTo>
                  <a:pt x="2213" y="679"/>
                </a:lnTo>
                <a:lnTo>
                  <a:pt x="2206" y="679"/>
                </a:lnTo>
                <a:lnTo>
                  <a:pt x="2198" y="679"/>
                </a:lnTo>
                <a:lnTo>
                  <a:pt x="2198" y="679"/>
                </a:lnTo>
                <a:lnTo>
                  <a:pt x="2195" y="680"/>
                </a:lnTo>
                <a:lnTo>
                  <a:pt x="2191" y="682"/>
                </a:lnTo>
                <a:lnTo>
                  <a:pt x="2184" y="690"/>
                </a:lnTo>
                <a:lnTo>
                  <a:pt x="2190" y="686"/>
                </a:lnTo>
                <a:lnTo>
                  <a:pt x="2187" y="688"/>
                </a:lnTo>
                <a:lnTo>
                  <a:pt x="2190" y="696"/>
                </a:lnTo>
                <a:lnTo>
                  <a:pt x="2190" y="686"/>
                </a:lnTo>
                <a:lnTo>
                  <a:pt x="2183" y="686"/>
                </a:lnTo>
                <a:lnTo>
                  <a:pt x="2175" y="686"/>
                </a:lnTo>
                <a:lnTo>
                  <a:pt x="2167" y="686"/>
                </a:lnTo>
                <a:lnTo>
                  <a:pt x="2167" y="686"/>
                </a:lnTo>
                <a:lnTo>
                  <a:pt x="2164" y="688"/>
                </a:lnTo>
                <a:lnTo>
                  <a:pt x="2161" y="690"/>
                </a:lnTo>
                <a:lnTo>
                  <a:pt x="2153" y="697"/>
                </a:lnTo>
                <a:lnTo>
                  <a:pt x="2159" y="694"/>
                </a:lnTo>
                <a:lnTo>
                  <a:pt x="2156" y="695"/>
                </a:lnTo>
                <a:lnTo>
                  <a:pt x="2159" y="704"/>
                </a:lnTo>
                <a:lnTo>
                  <a:pt x="2159" y="694"/>
                </a:lnTo>
                <a:lnTo>
                  <a:pt x="2145" y="694"/>
                </a:lnTo>
                <a:lnTo>
                  <a:pt x="2137" y="694"/>
                </a:lnTo>
                <a:lnTo>
                  <a:pt x="2130" y="694"/>
                </a:lnTo>
                <a:lnTo>
                  <a:pt x="2122" y="694"/>
                </a:lnTo>
                <a:lnTo>
                  <a:pt x="2114" y="694"/>
                </a:lnTo>
                <a:lnTo>
                  <a:pt x="2114" y="694"/>
                </a:lnTo>
                <a:lnTo>
                  <a:pt x="2111" y="695"/>
                </a:lnTo>
                <a:lnTo>
                  <a:pt x="2108" y="697"/>
                </a:lnTo>
                <a:lnTo>
                  <a:pt x="2100" y="705"/>
                </a:lnTo>
                <a:lnTo>
                  <a:pt x="2107" y="702"/>
                </a:lnTo>
                <a:lnTo>
                  <a:pt x="2103" y="703"/>
                </a:lnTo>
                <a:lnTo>
                  <a:pt x="2107" y="712"/>
                </a:lnTo>
                <a:lnTo>
                  <a:pt x="2107" y="702"/>
                </a:lnTo>
                <a:lnTo>
                  <a:pt x="2099" y="702"/>
                </a:lnTo>
                <a:lnTo>
                  <a:pt x="2091" y="702"/>
                </a:lnTo>
                <a:lnTo>
                  <a:pt x="2084" y="702"/>
                </a:lnTo>
                <a:lnTo>
                  <a:pt x="2077" y="702"/>
                </a:lnTo>
                <a:lnTo>
                  <a:pt x="2062" y="702"/>
                </a:lnTo>
                <a:lnTo>
                  <a:pt x="2062" y="702"/>
                </a:lnTo>
                <a:lnTo>
                  <a:pt x="2058" y="703"/>
                </a:lnTo>
                <a:lnTo>
                  <a:pt x="2055" y="705"/>
                </a:lnTo>
                <a:lnTo>
                  <a:pt x="2047" y="713"/>
                </a:lnTo>
                <a:lnTo>
                  <a:pt x="2054" y="710"/>
                </a:lnTo>
                <a:lnTo>
                  <a:pt x="2051" y="711"/>
                </a:lnTo>
                <a:lnTo>
                  <a:pt x="2054" y="719"/>
                </a:lnTo>
                <a:lnTo>
                  <a:pt x="2054" y="710"/>
                </a:lnTo>
                <a:lnTo>
                  <a:pt x="2046" y="710"/>
                </a:lnTo>
                <a:lnTo>
                  <a:pt x="2039" y="710"/>
                </a:lnTo>
                <a:lnTo>
                  <a:pt x="2031" y="710"/>
                </a:lnTo>
                <a:lnTo>
                  <a:pt x="2023" y="710"/>
                </a:lnTo>
                <a:lnTo>
                  <a:pt x="2023" y="710"/>
                </a:lnTo>
                <a:lnTo>
                  <a:pt x="2020" y="711"/>
                </a:lnTo>
                <a:lnTo>
                  <a:pt x="2017" y="713"/>
                </a:lnTo>
                <a:lnTo>
                  <a:pt x="2017" y="713"/>
                </a:lnTo>
                <a:lnTo>
                  <a:pt x="2009" y="722"/>
                </a:lnTo>
                <a:lnTo>
                  <a:pt x="2022" y="722"/>
                </a:lnTo>
                <a:lnTo>
                  <a:pt x="2019" y="719"/>
                </a:lnTo>
                <a:lnTo>
                  <a:pt x="2015" y="718"/>
                </a:lnTo>
                <a:lnTo>
                  <a:pt x="2012" y="719"/>
                </a:lnTo>
                <a:lnTo>
                  <a:pt x="2009" y="722"/>
                </a:lnTo>
                <a:lnTo>
                  <a:pt x="2015" y="728"/>
                </a:lnTo>
                <a:lnTo>
                  <a:pt x="2023" y="722"/>
                </a:lnTo>
                <a:lnTo>
                  <a:pt x="2015" y="713"/>
                </a:lnTo>
                <a:lnTo>
                  <a:pt x="2014" y="713"/>
                </a:lnTo>
                <a:lnTo>
                  <a:pt x="2011" y="711"/>
                </a:lnTo>
                <a:lnTo>
                  <a:pt x="2008" y="710"/>
                </a:lnTo>
                <a:lnTo>
                  <a:pt x="2001" y="710"/>
                </a:lnTo>
                <a:lnTo>
                  <a:pt x="2001" y="710"/>
                </a:lnTo>
                <a:lnTo>
                  <a:pt x="1998" y="711"/>
                </a:lnTo>
                <a:lnTo>
                  <a:pt x="1997" y="712"/>
                </a:lnTo>
                <a:lnTo>
                  <a:pt x="1981" y="721"/>
                </a:lnTo>
                <a:lnTo>
                  <a:pt x="1986" y="728"/>
                </a:lnTo>
                <a:lnTo>
                  <a:pt x="1986" y="718"/>
                </a:lnTo>
                <a:lnTo>
                  <a:pt x="1978" y="718"/>
                </a:lnTo>
                <a:lnTo>
                  <a:pt x="1970" y="718"/>
                </a:lnTo>
                <a:lnTo>
                  <a:pt x="1963" y="718"/>
                </a:lnTo>
                <a:lnTo>
                  <a:pt x="1955" y="718"/>
                </a:lnTo>
                <a:lnTo>
                  <a:pt x="1955" y="718"/>
                </a:lnTo>
                <a:lnTo>
                  <a:pt x="1952" y="719"/>
                </a:lnTo>
                <a:lnTo>
                  <a:pt x="1948" y="722"/>
                </a:lnTo>
                <a:lnTo>
                  <a:pt x="1941" y="729"/>
                </a:lnTo>
                <a:lnTo>
                  <a:pt x="1947" y="726"/>
                </a:lnTo>
                <a:lnTo>
                  <a:pt x="1944" y="727"/>
                </a:lnTo>
                <a:lnTo>
                  <a:pt x="1947" y="736"/>
                </a:lnTo>
                <a:lnTo>
                  <a:pt x="1947" y="726"/>
                </a:lnTo>
                <a:lnTo>
                  <a:pt x="1940" y="726"/>
                </a:lnTo>
                <a:lnTo>
                  <a:pt x="1933" y="726"/>
                </a:lnTo>
                <a:lnTo>
                  <a:pt x="1925" y="726"/>
                </a:lnTo>
                <a:lnTo>
                  <a:pt x="1918" y="726"/>
                </a:lnTo>
                <a:lnTo>
                  <a:pt x="1902" y="726"/>
                </a:lnTo>
                <a:lnTo>
                  <a:pt x="1895" y="726"/>
                </a:lnTo>
                <a:lnTo>
                  <a:pt x="1887" y="726"/>
                </a:lnTo>
                <a:lnTo>
                  <a:pt x="1879" y="726"/>
                </a:lnTo>
                <a:lnTo>
                  <a:pt x="1872" y="726"/>
                </a:lnTo>
                <a:lnTo>
                  <a:pt x="1872" y="726"/>
                </a:lnTo>
                <a:lnTo>
                  <a:pt x="1868" y="727"/>
                </a:lnTo>
                <a:lnTo>
                  <a:pt x="1865" y="729"/>
                </a:lnTo>
                <a:lnTo>
                  <a:pt x="1857" y="737"/>
                </a:lnTo>
                <a:lnTo>
                  <a:pt x="1864" y="734"/>
                </a:lnTo>
                <a:lnTo>
                  <a:pt x="1861" y="735"/>
                </a:lnTo>
                <a:lnTo>
                  <a:pt x="1864" y="744"/>
                </a:lnTo>
                <a:lnTo>
                  <a:pt x="1864" y="734"/>
                </a:lnTo>
                <a:lnTo>
                  <a:pt x="1857" y="734"/>
                </a:lnTo>
                <a:lnTo>
                  <a:pt x="1850" y="734"/>
                </a:lnTo>
                <a:lnTo>
                  <a:pt x="1842" y="734"/>
                </a:lnTo>
                <a:lnTo>
                  <a:pt x="1834" y="734"/>
                </a:lnTo>
                <a:lnTo>
                  <a:pt x="1819" y="734"/>
                </a:lnTo>
                <a:lnTo>
                  <a:pt x="1811" y="734"/>
                </a:lnTo>
                <a:lnTo>
                  <a:pt x="1803" y="734"/>
                </a:lnTo>
                <a:lnTo>
                  <a:pt x="1796" y="734"/>
                </a:lnTo>
                <a:lnTo>
                  <a:pt x="1796" y="734"/>
                </a:lnTo>
                <a:lnTo>
                  <a:pt x="1792" y="735"/>
                </a:lnTo>
                <a:lnTo>
                  <a:pt x="1789" y="737"/>
                </a:lnTo>
                <a:lnTo>
                  <a:pt x="1789" y="737"/>
                </a:lnTo>
                <a:lnTo>
                  <a:pt x="1783" y="745"/>
                </a:lnTo>
                <a:lnTo>
                  <a:pt x="1789" y="741"/>
                </a:lnTo>
                <a:lnTo>
                  <a:pt x="1786" y="742"/>
                </a:lnTo>
                <a:lnTo>
                  <a:pt x="1783" y="745"/>
                </a:lnTo>
                <a:lnTo>
                  <a:pt x="1789" y="751"/>
                </a:lnTo>
                <a:lnTo>
                  <a:pt x="1789" y="741"/>
                </a:lnTo>
                <a:lnTo>
                  <a:pt x="1781" y="741"/>
                </a:lnTo>
                <a:lnTo>
                  <a:pt x="1774" y="741"/>
                </a:lnTo>
                <a:lnTo>
                  <a:pt x="1766" y="741"/>
                </a:lnTo>
                <a:lnTo>
                  <a:pt x="1758" y="741"/>
                </a:lnTo>
                <a:lnTo>
                  <a:pt x="1743" y="741"/>
                </a:lnTo>
                <a:lnTo>
                  <a:pt x="1735" y="741"/>
                </a:lnTo>
                <a:lnTo>
                  <a:pt x="1728" y="741"/>
                </a:lnTo>
                <a:lnTo>
                  <a:pt x="1728" y="741"/>
                </a:lnTo>
                <a:lnTo>
                  <a:pt x="1724" y="742"/>
                </a:lnTo>
                <a:lnTo>
                  <a:pt x="1721" y="745"/>
                </a:lnTo>
                <a:lnTo>
                  <a:pt x="1713" y="752"/>
                </a:lnTo>
                <a:lnTo>
                  <a:pt x="1720" y="749"/>
                </a:lnTo>
                <a:lnTo>
                  <a:pt x="1717" y="750"/>
                </a:lnTo>
                <a:lnTo>
                  <a:pt x="1720" y="759"/>
                </a:lnTo>
                <a:lnTo>
                  <a:pt x="1720" y="749"/>
                </a:lnTo>
                <a:lnTo>
                  <a:pt x="1713" y="749"/>
                </a:lnTo>
                <a:lnTo>
                  <a:pt x="1706" y="749"/>
                </a:lnTo>
                <a:lnTo>
                  <a:pt x="1698" y="749"/>
                </a:lnTo>
                <a:lnTo>
                  <a:pt x="1690" y="749"/>
                </a:lnTo>
                <a:lnTo>
                  <a:pt x="1683" y="749"/>
                </a:lnTo>
                <a:lnTo>
                  <a:pt x="1675" y="749"/>
                </a:lnTo>
                <a:lnTo>
                  <a:pt x="1659" y="749"/>
                </a:lnTo>
                <a:lnTo>
                  <a:pt x="1652" y="749"/>
                </a:lnTo>
                <a:lnTo>
                  <a:pt x="1644" y="749"/>
                </a:lnTo>
                <a:lnTo>
                  <a:pt x="1637" y="749"/>
                </a:lnTo>
                <a:lnTo>
                  <a:pt x="1637" y="749"/>
                </a:lnTo>
                <a:lnTo>
                  <a:pt x="1634" y="750"/>
                </a:lnTo>
                <a:lnTo>
                  <a:pt x="1631" y="752"/>
                </a:lnTo>
                <a:lnTo>
                  <a:pt x="1631" y="752"/>
                </a:lnTo>
                <a:lnTo>
                  <a:pt x="1623" y="761"/>
                </a:lnTo>
                <a:lnTo>
                  <a:pt x="1630" y="758"/>
                </a:lnTo>
                <a:lnTo>
                  <a:pt x="1626" y="759"/>
                </a:lnTo>
                <a:lnTo>
                  <a:pt x="1623" y="761"/>
                </a:lnTo>
                <a:lnTo>
                  <a:pt x="1630" y="768"/>
                </a:lnTo>
                <a:lnTo>
                  <a:pt x="1630" y="758"/>
                </a:lnTo>
                <a:lnTo>
                  <a:pt x="1622" y="758"/>
                </a:lnTo>
                <a:lnTo>
                  <a:pt x="1614" y="758"/>
                </a:lnTo>
                <a:lnTo>
                  <a:pt x="1607" y="758"/>
                </a:lnTo>
                <a:lnTo>
                  <a:pt x="1599" y="758"/>
                </a:lnTo>
                <a:lnTo>
                  <a:pt x="1591" y="758"/>
                </a:lnTo>
                <a:lnTo>
                  <a:pt x="1576" y="758"/>
                </a:lnTo>
                <a:lnTo>
                  <a:pt x="1569" y="758"/>
                </a:lnTo>
                <a:lnTo>
                  <a:pt x="1569" y="758"/>
                </a:lnTo>
                <a:lnTo>
                  <a:pt x="1566" y="759"/>
                </a:lnTo>
                <a:lnTo>
                  <a:pt x="1563" y="761"/>
                </a:lnTo>
                <a:lnTo>
                  <a:pt x="1555" y="769"/>
                </a:lnTo>
                <a:lnTo>
                  <a:pt x="1562" y="766"/>
                </a:lnTo>
                <a:lnTo>
                  <a:pt x="1558" y="767"/>
                </a:lnTo>
                <a:lnTo>
                  <a:pt x="1562" y="775"/>
                </a:lnTo>
                <a:lnTo>
                  <a:pt x="1562" y="766"/>
                </a:lnTo>
                <a:lnTo>
                  <a:pt x="1554" y="766"/>
                </a:lnTo>
                <a:lnTo>
                  <a:pt x="1546" y="766"/>
                </a:lnTo>
                <a:lnTo>
                  <a:pt x="1539" y="766"/>
                </a:lnTo>
                <a:lnTo>
                  <a:pt x="1531" y="766"/>
                </a:lnTo>
                <a:lnTo>
                  <a:pt x="1523" y="766"/>
                </a:lnTo>
                <a:lnTo>
                  <a:pt x="1516" y="766"/>
                </a:lnTo>
                <a:lnTo>
                  <a:pt x="1508" y="766"/>
                </a:lnTo>
                <a:lnTo>
                  <a:pt x="1494" y="766"/>
                </a:lnTo>
                <a:lnTo>
                  <a:pt x="1494" y="766"/>
                </a:lnTo>
                <a:lnTo>
                  <a:pt x="1490" y="767"/>
                </a:lnTo>
                <a:lnTo>
                  <a:pt x="1487" y="769"/>
                </a:lnTo>
                <a:lnTo>
                  <a:pt x="1479" y="777"/>
                </a:lnTo>
                <a:lnTo>
                  <a:pt x="1486" y="773"/>
                </a:lnTo>
                <a:lnTo>
                  <a:pt x="1483" y="774"/>
                </a:lnTo>
                <a:lnTo>
                  <a:pt x="1486" y="783"/>
                </a:lnTo>
                <a:lnTo>
                  <a:pt x="1486" y="773"/>
                </a:lnTo>
                <a:lnTo>
                  <a:pt x="1478" y="773"/>
                </a:lnTo>
                <a:lnTo>
                  <a:pt x="1470" y="773"/>
                </a:lnTo>
                <a:lnTo>
                  <a:pt x="1463" y="773"/>
                </a:lnTo>
                <a:lnTo>
                  <a:pt x="1455" y="773"/>
                </a:lnTo>
                <a:lnTo>
                  <a:pt x="1447" y="773"/>
                </a:lnTo>
                <a:lnTo>
                  <a:pt x="1440" y="773"/>
                </a:lnTo>
                <a:lnTo>
                  <a:pt x="1432" y="773"/>
                </a:lnTo>
                <a:lnTo>
                  <a:pt x="1418" y="773"/>
                </a:lnTo>
                <a:lnTo>
                  <a:pt x="1418" y="773"/>
                </a:lnTo>
                <a:lnTo>
                  <a:pt x="1414" y="774"/>
                </a:lnTo>
                <a:lnTo>
                  <a:pt x="1411" y="777"/>
                </a:lnTo>
                <a:lnTo>
                  <a:pt x="1403" y="784"/>
                </a:lnTo>
                <a:lnTo>
                  <a:pt x="1410" y="781"/>
                </a:lnTo>
                <a:lnTo>
                  <a:pt x="1407" y="782"/>
                </a:lnTo>
                <a:lnTo>
                  <a:pt x="1410" y="791"/>
                </a:lnTo>
                <a:lnTo>
                  <a:pt x="1410" y="781"/>
                </a:lnTo>
                <a:lnTo>
                  <a:pt x="1403" y="781"/>
                </a:lnTo>
                <a:lnTo>
                  <a:pt x="1396" y="781"/>
                </a:lnTo>
                <a:lnTo>
                  <a:pt x="1388" y="781"/>
                </a:lnTo>
                <a:lnTo>
                  <a:pt x="1380" y="781"/>
                </a:lnTo>
                <a:lnTo>
                  <a:pt x="1373" y="781"/>
                </a:lnTo>
                <a:lnTo>
                  <a:pt x="1365" y="781"/>
                </a:lnTo>
                <a:lnTo>
                  <a:pt x="1358" y="781"/>
                </a:lnTo>
                <a:lnTo>
                  <a:pt x="1351" y="781"/>
                </a:lnTo>
                <a:lnTo>
                  <a:pt x="1335" y="781"/>
                </a:lnTo>
                <a:lnTo>
                  <a:pt x="1335" y="781"/>
                </a:lnTo>
                <a:lnTo>
                  <a:pt x="1332" y="782"/>
                </a:lnTo>
                <a:lnTo>
                  <a:pt x="1329" y="784"/>
                </a:lnTo>
                <a:lnTo>
                  <a:pt x="1321" y="792"/>
                </a:lnTo>
                <a:lnTo>
                  <a:pt x="1328" y="789"/>
                </a:lnTo>
                <a:lnTo>
                  <a:pt x="1324" y="790"/>
                </a:lnTo>
                <a:lnTo>
                  <a:pt x="1328" y="799"/>
                </a:lnTo>
                <a:lnTo>
                  <a:pt x="1328" y="789"/>
                </a:lnTo>
                <a:lnTo>
                  <a:pt x="1320" y="789"/>
                </a:lnTo>
                <a:lnTo>
                  <a:pt x="1312" y="789"/>
                </a:lnTo>
                <a:lnTo>
                  <a:pt x="1305" y="789"/>
                </a:lnTo>
                <a:lnTo>
                  <a:pt x="1297" y="789"/>
                </a:lnTo>
                <a:lnTo>
                  <a:pt x="1290" y="789"/>
                </a:lnTo>
                <a:lnTo>
                  <a:pt x="1283" y="789"/>
                </a:lnTo>
                <a:lnTo>
                  <a:pt x="1275" y="789"/>
                </a:lnTo>
                <a:lnTo>
                  <a:pt x="1275" y="789"/>
                </a:lnTo>
                <a:lnTo>
                  <a:pt x="1272" y="790"/>
                </a:lnTo>
                <a:lnTo>
                  <a:pt x="1268" y="792"/>
                </a:lnTo>
                <a:lnTo>
                  <a:pt x="1268" y="792"/>
                </a:lnTo>
                <a:lnTo>
                  <a:pt x="1261" y="801"/>
                </a:lnTo>
                <a:lnTo>
                  <a:pt x="1267" y="797"/>
                </a:lnTo>
                <a:lnTo>
                  <a:pt x="1264" y="799"/>
                </a:lnTo>
                <a:lnTo>
                  <a:pt x="1261" y="801"/>
                </a:lnTo>
                <a:lnTo>
                  <a:pt x="1267" y="807"/>
                </a:lnTo>
                <a:lnTo>
                  <a:pt x="1267" y="797"/>
                </a:lnTo>
                <a:lnTo>
                  <a:pt x="1252" y="797"/>
                </a:lnTo>
                <a:lnTo>
                  <a:pt x="1244" y="797"/>
                </a:lnTo>
                <a:lnTo>
                  <a:pt x="1236" y="797"/>
                </a:lnTo>
                <a:lnTo>
                  <a:pt x="1229" y="797"/>
                </a:lnTo>
                <a:lnTo>
                  <a:pt x="1229" y="797"/>
                </a:lnTo>
                <a:lnTo>
                  <a:pt x="1225" y="799"/>
                </a:lnTo>
                <a:lnTo>
                  <a:pt x="1222" y="801"/>
                </a:lnTo>
                <a:lnTo>
                  <a:pt x="1214" y="808"/>
                </a:lnTo>
                <a:lnTo>
                  <a:pt x="1221" y="805"/>
                </a:lnTo>
                <a:lnTo>
                  <a:pt x="1218" y="806"/>
                </a:lnTo>
                <a:lnTo>
                  <a:pt x="1221" y="815"/>
                </a:lnTo>
                <a:lnTo>
                  <a:pt x="1221" y="805"/>
                </a:lnTo>
                <a:lnTo>
                  <a:pt x="1214" y="805"/>
                </a:lnTo>
                <a:lnTo>
                  <a:pt x="1207" y="805"/>
                </a:lnTo>
                <a:lnTo>
                  <a:pt x="1199" y="805"/>
                </a:lnTo>
                <a:lnTo>
                  <a:pt x="1199" y="805"/>
                </a:lnTo>
                <a:lnTo>
                  <a:pt x="1196" y="806"/>
                </a:lnTo>
                <a:lnTo>
                  <a:pt x="1192" y="808"/>
                </a:lnTo>
                <a:lnTo>
                  <a:pt x="1185" y="816"/>
                </a:lnTo>
                <a:lnTo>
                  <a:pt x="1191" y="813"/>
                </a:lnTo>
                <a:lnTo>
                  <a:pt x="1188" y="814"/>
                </a:lnTo>
                <a:lnTo>
                  <a:pt x="1191" y="823"/>
                </a:lnTo>
                <a:lnTo>
                  <a:pt x="1191" y="813"/>
                </a:lnTo>
                <a:lnTo>
                  <a:pt x="1184" y="813"/>
                </a:lnTo>
                <a:lnTo>
                  <a:pt x="1184" y="813"/>
                </a:lnTo>
                <a:lnTo>
                  <a:pt x="1180" y="814"/>
                </a:lnTo>
                <a:lnTo>
                  <a:pt x="1179" y="814"/>
                </a:lnTo>
                <a:lnTo>
                  <a:pt x="1164" y="822"/>
                </a:lnTo>
                <a:lnTo>
                  <a:pt x="1168" y="830"/>
                </a:lnTo>
                <a:lnTo>
                  <a:pt x="1168" y="821"/>
                </a:lnTo>
                <a:lnTo>
                  <a:pt x="1161" y="821"/>
                </a:lnTo>
                <a:lnTo>
                  <a:pt x="1161" y="821"/>
                </a:lnTo>
                <a:lnTo>
                  <a:pt x="1157" y="822"/>
                </a:lnTo>
                <a:lnTo>
                  <a:pt x="1154" y="824"/>
                </a:lnTo>
                <a:lnTo>
                  <a:pt x="1146" y="832"/>
                </a:lnTo>
                <a:lnTo>
                  <a:pt x="1153" y="828"/>
                </a:lnTo>
                <a:lnTo>
                  <a:pt x="1150" y="829"/>
                </a:lnTo>
                <a:lnTo>
                  <a:pt x="1153" y="838"/>
                </a:lnTo>
                <a:lnTo>
                  <a:pt x="1153" y="828"/>
                </a:lnTo>
                <a:lnTo>
                  <a:pt x="1145" y="828"/>
                </a:lnTo>
                <a:lnTo>
                  <a:pt x="1145" y="828"/>
                </a:lnTo>
                <a:lnTo>
                  <a:pt x="1142" y="829"/>
                </a:lnTo>
                <a:lnTo>
                  <a:pt x="1139" y="832"/>
                </a:lnTo>
                <a:lnTo>
                  <a:pt x="1137" y="833"/>
                </a:lnTo>
                <a:lnTo>
                  <a:pt x="1131" y="841"/>
                </a:lnTo>
                <a:lnTo>
                  <a:pt x="1139" y="837"/>
                </a:lnTo>
                <a:lnTo>
                  <a:pt x="1135" y="838"/>
                </a:lnTo>
                <a:lnTo>
                  <a:pt x="1132" y="840"/>
                </a:lnTo>
                <a:lnTo>
                  <a:pt x="1139" y="847"/>
                </a:lnTo>
                <a:lnTo>
                  <a:pt x="1139" y="837"/>
                </a:lnTo>
                <a:lnTo>
                  <a:pt x="1131" y="837"/>
                </a:lnTo>
                <a:lnTo>
                  <a:pt x="1131" y="837"/>
                </a:lnTo>
                <a:lnTo>
                  <a:pt x="1128" y="838"/>
                </a:lnTo>
                <a:lnTo>
                  <a:pt x="1124" y="840"/>
                </a:lnTo>
                <a:lnTo>
                  <a:pt x="1117" y="848"/>
                </a:lnTo>
                <a:lnTo>
                  <a:pt x="1123" y="845"/>
                </a:lnTo>
                <a:lnTo>
                  <a:pt x="1120" y="846"/>
                </a:lnTo>
                <a:lnTo>
                  <a:pt x="1123" y="855"/>
                </a:lnTo>
                <a:lnTo>
                  <a:pt x="1123" y="845"/>
                </a:lnTo>
                <a:lnTo>
                  <a:pt x="1116" y="845"/>
                </a:lnTo>
                <a:lnTo>
                  <a:pt x="1116" y="845"/>
                </a:lnTo>
                <a:lnTo>
                  <a:pt x="1112" y="846"/>
                </a:lnTo>
                <a:lnTo>
                  <a:pt x="1109" y="848"/>
                </a:lnTo>
                <a:lnTo>
                  <a:pt x="1101" y="856"/>
                </a:lnTo>
                <a:lnTo>
                  <a:pt x="1108" y="852"/>
                </a:lnTo>
                <a:lnTo>
                  <a:pt x="1105" y="853"/>
                </a:lnTo>
                <a:lnTo>
                  <a:pt x="1108" y="862"/>
                </a:lnTo>
                <a:lnTo>
                  <a:pt x="1108" y="852"/>
                </a:lnTo>
                <a:lnTo>
                  <a:pt x="1092" y="852"/>
                </a:lnTo>
                <a:lnTo>
                  <a:pt x="1092" y="852"/>
                </a:lnTo>
                <a:lnTo>
                  <a:pt x="1089" y="853"/>
                </a:lnTo>
                <a:lnTo>
                  <a:pt x="1086" y="856"/>
                </a:lnTo>
                <a:lnTo>
                  <a:pt x="1078" y="863"/>
                </a:lnTo>
                <a:lnTo>
                  <a:pt x="1070" y="871"/>
                </a:lnTo>
                <a:lnTo>
                  <a:pt x="1069" y="872"/>
                </a:lnTo>
                <a:lnTo>
                  <a:pt x="1063" y="881"/>
                </a:lnTo>
                <a:lnTo>
                  <a:pt x="1070" y="877"/>
                </a:lnTo>
                <a:lnTo>
                  <a:pt x="1067" y="878"/>
                </a:lnTo>
                <a:lnTo>
                  <a:pt x="1064" y="880"/>
                </a:lnTo>
                <a:lnTo>
                  <a:pt x="1070" y="886"/>
                </a:lnTo>
                <a:lnTo>
                  <a:pt x="1070" y="877"/>
                </a:lnTo>
                <a:lnTo>
                  <a:pt x="1063" y="877"/>
                </a:lnTo>
                <a:lnTo>
                  <a:pt x="1063" y="877"/>
                </a:lnTo>
                <a:lnTo>
                  <a:pt x="1059" y="878"/>
                </a:lnTo>
                <a:lnTo>
                  <a:pt x="1056" y="880"/>
                </a:lnTo>
                <a:lnTo>
                  <a:pt x="1048" y="888"/>
                </a:lnTo>
                <a:lnTo>
                  <a:pt x="1041" y="895"/>
                </a:lnTo>
                <a:lnTo>
                  <a:pt x="1047" y="892"/>
                </a:lnTo>
                <a:lnTo>
                  <a:pt x="1044" y="893"/>
                </a:lnTo>
                <a:lnTo>
                  <a:pt x="1047" y="902"/>
                </a:lnTo>
                <a:lnTo>
                  <a:pt x="1047" y="892"/>
                </a:lnTo>
                <a:lnTo>
                  <a:pt x="1040" y="892"/>
                </a:lnTo>
                <a:lnTo>
                  <a:pt x="1040" y="892"/>
                </a:lnTo>
                <a:lnTo>
                  <a:pt x="1036" y="893"/>
                </a:lnTo>
                <a:lnTo>
                  <a:pt x="1033" y="895"/>
                </a:lnTo>
                <a:lnTo>
                  <a:pt x="1025" y="903"/>
                </a:lnTo>
                <a:lnTo>
                  <a:pt x="1018" y="911"/>
                </a:lnTo>
                <a:lnTo>
                  <a:pt x="1024" y="917"/>
                </a:lnTo>
                <a:lnTo>
                  <a:pt x="1020" y="910"/>
                </a:lnTo>
                <a:lnTo>
                  <a:pt x="1005" y="918"/>
                </a:lnTo>
                <a:lnTo>
                  <a:pt x="1009" y="926"/>
                </a:lnTo>
                <a:lnTo>
                  <a:pt x="1009" y="916"/>
                </a:lnTo>
                <a:lnTo>
                  <a:pt x="1001" y="916"/>
                </a:lnTo>
                <a:lnTo>
                  <a:pt x="1001" y="916"/>
                </a:lnTo>
                <a:lnTo>
                  <a:pt x="998" y="917"/>
                </a:lnTo>
                <a:lnTo>
                  <a:pt x="995" y="919"/>
                </a:lnTo>
                <a:lnTo>
                  <a:pt x="995" y="919"/>
                </a:lnTo>
                <a:lnTo>
                  <a:pt x="988" y="927"/>
                </a:lnTo>
                <a:lnTo>
                  <a:pt x="995" y="934"/>
                </a:lnTo>
                <a:lnTo>
                  <a:pt x="988" y="927"/>
                </a:lnTo>
                <a:lnTo>
                  <a:pt x="980" y="935"/>
                </a:lnTo>
                <a:lnTo>
                  <a:pt x="973" y="942"/>
                </a:lnTo>
                <a:lnTo>
                  <a:pt x="965" y="950"/>
                </a:lnTo>
                <a:lnTo>
                  <a:pt x="972" y="947"/>
                </a:lnTo>
                <a:lnTo>
                  <a:pt x="968" y="948"/>
                </a:lnTo>
                <a:lnTo>
                  <a:pt x="972" y="957"/>
                </a:lnTo>
                <a:lnTo>
                  <a:pt x="972" y="947"/>
                </a:lnTo>
                <a:lnTo>
                  <a:pt x="964" y="947"/>
                </a:lnTo>
                <a:lnTo>
                  <a:pt x="964" y="947"/>
                </a:lnTo>
                <a:lnTo>
                  <a:pt x="961" y="948"/>
                </a:lnTo>
                <a:lnTo>
                  <a:pt x="957" y="950"/>
                </a:lnTo>
                <a:lnTo>
                  <a:pt x="957" y="950"/>
                </a:lnTo>
                <a:lnTo>
                  <a:pt x="950" y="959"/>
                </a:lnTo>
                <a:lnTo>
                  <a:pt x="956" y="966"/>
                </a:lnTo>
                <a:lnTo>
                  <a:pt x="950" y="959"/>
                </a:lnTo>
                <a:lnTo>
                  <a:pt x="942" y="967"/>
                </a:lnTo>
                <a:lnTo>
                  <a:pt x="934" y="974"/>
                </a:lnTo>
                <a:lnTo>
                  <a:pt x="941" y="981"/>
                </a:lnTo>
                <a:lnTo>
                  <a:pt x="936" y="972"/>
                </a:lnTo>
                <a:lnTo>
                  <a:pt x="921" y="980"/>
                </a:lnTo>
                <a:lnTo>
                  <a:pt x="919" y="982"/>
                </a:lnTo>
                <a:lnTo>
                  <a:pt x="919" y="982"/>
                </a:lnTo>
                <a:lnTo>
                  <a:pt x="912" y="990"/>
                </a:lnTo>
                <a:lnTo>
                  <a:pt x="919" y="986"/>
                </a:lnTo>
                <a:lnTo>
                  <a:pt x="916" y="988"/>
                </a:lnTo>
                <a:lnTo>
                  <a:pt x="912" y="990"/>
                </a:lnTo>
                <a:lnTo>
                  <a:pt x="919" y="996"/>
                </a:lnTo>
                <a:lnTo>
                  <a:pt x="919" y="986"/>
                </a:lnTo>
                <a:lnTo>
                  <a:pt x="911" y="986"/>
                </a:lnTo>
                <a:lnTo>
                  <a:pt x="911" y="986"/>
                </a:lnTo>
                <a:lnTo>
                  <a:pt x="908" y="988"/>
                </a:lnTo>
                <a:lnTo>
                  <a:pt x="905" y="990"/>
                </a:lnTo>
                <a:lnTo>
                  <a:pt x="905" y="990"/>
                </a:lnTo>
                <a:lnTo>
                  <a:pt x="897" y="999"/>
                </a:lnTo>
                <a:lnTo>
                  <a:pt x="903" y="1005"/>
                </a:lnTo>
                <a:lnTo>
                  <a:pt x="897" y="999"/>
                </a:lnTo>
                <a:lnTo>
                  <a:pt x="889" y="1006"/>
                </a:lnTo>
                <a:lnTo>
                  <a:pt x="881" y="1014"/>
                </a:lnTo>
                <a:lnTo>
                  <a:pt x="881" y="1014"/>
                </a:lnTo>
                <a:lnTo>
                  <a:pt x="879" y="1016"/>
                </a:lnTo>
                <a:lnTo>
                  <a:pt x="872" y="1031"/>
                </a:lnTo>
                <a:lnTo>
                  <a:pt x="864" y="1048"/>
                </a:lnTo>
                <a:lnTo>
                  <a:pt x="856" y="1063"/>
                </a:lnTo>
                <a:lnTo>
                  <a:pt x="865" y="1068"/>
                </a:lnTo>
                <a:lnTo>
                  <a:pt x="857" y="1063"/>
                </a:lnTo>
                <a:lnTo>
                  <a:pt x="843" y="1088"/>
                </a:lnTo>
                <a:lnTo>
                  <a:pt x="842" y="1088"/>
                </a:lnTo>
                <a:lnTo>
                  <a:pt x="834" y="1103"/>
                </a:lnTo>
                <a:lnTo>
                  <a:pt x="834" y="1104"/>
                </a:lnTo>
                <a:lnTo>
                  <a:pt x="827" y="1128"/>
                </a:lnTo>
                <a:lnTo>
                  <a:pt x="825" y="1131"/>
                </a:lnTo>
                <a:lnTo>
                  <a:pt x="825" y="1131"/>
                </a:lnTo>
                <a:lnTo>
                  <a:pt x="818" y="1336"/>
                </a:lnTo>
                <a:lnTo>
                  <a:pt x="836" y="1333"/>
                </a:lnTo>
                <a:lnTo>
                  <a:pt x="834" y="1329"/>
                </a:lnTo>
                <a:lnTo>
                  <a:pt x="831" y="1327"/>
                </a:lnTo>
                <a:lnTo>
                  <a:pt x="828" y="1326"/>
                </a:lnTo>
                <a:lnTo>
                  <a:pt x="824" y="1327"/>
                </a:lnTo>
                <a:lnTo>
                  <a:pt x="821" y="1329"/>
                </a:lnTo>
                <a:lnTo>
                  <a:pt x="819" y="1333"/>
                </a:lnTo>
                <a:lnTo>
                  <a:pt x="818" y="1336"/>
                </a:lnTo>
                <a:lnTo>
                  <a:pt x="828" y="1336"/>
                </a:lnTo>
                <a:lnTo>
                  <a:pt x="838" y="1335"/>
                </a:lnTo>
                <a:lnTo>
                  <a:pt x="830" y="1263"/>
                </a:lnTo>
                <a:lnTo>
                  <a:pt x="829" y="1261"/>
                </a:lnTo>
                <a:lnTo>
                  <a:pt x="827" y="1258"/>
                </a:lnTo>
                <a:lnTo>
                  <a:pt x="823" y="1256"/>
                </a:lnTo>
                <a:lnTo>
                  <a:pt x="820" y="1255"/>
                </a:lnTo>
                <a:lnTo>
                  <a:pt x="817" y="1256"/>
                </a:lnTo>
                <a:lnTo>
                  <a:pt x="813" y="1258"/>
                </a:lnTo>
                <a:lnTo>
                  <a:pt x="811" y="1261"/>
                </a:lnTo>
                <a:lnTo>
                  <a:pt x="810" y="1264"/>
                </a:lnTo>
                <a:lnTo>
                  <a:pt x="810" y="1264"/>
                </a:lnTo>
                <a:lnTo>
                  <a:pt x="802" y="1478"/>
                </a:lnTo>
                <a:lnTo>
                  <a:pt x="795" y="1731"/>
                </a:lnTo>
                <a:lnTo>
                  <a:pt x="805" y="1731"/>
                </a:lnTo>
                <a:lnTo>
                  <a:pt x="796" y="1730"/>
                </a:lnTo>
                <a:lnTo>
                  <a:pt x="788" y="1778"/>
                </a:lnTo>
                <a:lnTo>
                  <a:pt x="797" y="1769"/>
                </a:lnTo>
                <a:lnTo>
                  <a:pt x="794" y="1770"/>
                </a:lnTo>
                <a:lnTo>
                  <a:pt x="790" y="1772"/>
                </a:lnTo>
                <a:lnTo>
                  <a:pt x="788" y="1775"/>
                </a:lnTo>
                <a:lnTo>
                  <a:pt x="787" y="1779"/>
                </a:lnTo>
                <a:lnTo>
                  <a:pt x="797" y="1779"/>
                </a:lnTo>
                <a:lnTo>
                  <a:pt x="797" y="1769"/>
                </a:lnTo>
                <a:lnTo>
                  <a:pt x="789" y="1769"/>
                </a:lnTo>
                <a:lnTo>
                  <a:pt x="781" y="1769"/>
                </a:lnTo>
                <a:lnTo>
                  <a:pt x="767" y="1769"/>
                </a:lnTo>
                <a:lnTo>
                  <a:pt x="759" y="1769"/>
                </a:lnTo>
                <a:lnTo>
                  <a:pt x="752" y="1769"/>
                </a:lnTo>
                <a:lnTo>
                  <a:pt x="752" y="1769"/>
                </a:lnTo>
                <a:lnTo>
                  <a:pt x="749" y="1770"/>
                </a:lnTo>
                <a:lnTo>
                  <a:pt x="745" y="1772"/>
                </a:lnTo>
                <a:lnTo>
                  <a:pt x="738" y="1780"/>
                </a:lnTo>
                <a:lnTo>
                  <a:pt x="744" y="1777"/>
                </a:lnTo>
                <a:lnTo>
                  <a:pt x="741" y="1778"/>
                </a:lnTo>
                <a:lnTo>
                  <a:pt x="744" y="1786"/>
                </a:lnTo>
                <a:lnTo>
                  <a:pt x="744" y="1777"/>
                </a:lnTo>
                <a:lnTo>
                  <a:pt x="736" y="1777"/>
                </a:lnTo>
                <a:lnTo>
                  <a:pt x="736" y="1777"/>
                </a:lnTo>
                <a:lnTo>
                  <a:pt x="733" y="1778"/>
                </a:lnTo>
                <a:lnTo>
                  <a:pt x="730" y="1780"/>
                </a:lnTo>
                <a:lnTo>
                  <a:pt x="722" y="1788"/>
                </a:lnTo>
                <a:lnTo>
                  <a:pt x="729" y="1784"/>
                </a:lnTo>
                <a:lnTo>
                  <a:pt x="725" y="1785"/>
                </a:lnTo>
                <a:lnTo>
                  <a:pt x="729" y="1794"/>
                </a:lnTo>
                <a:lnTo>
                  <a:pt x="729" y="1784"/>
                </a:lnTo>
                <a:lnTo>
                  <a:pt x="721" y="1784"/>
                </a:lnTo>
                <a:lnTo>
                  <a:pt x="721" y="1784"/>
                </a:lnTo>
                <a:lnTo>
                  <a:pt x="718" y="1785"/>
                </a:lnTo>
                <a:lnTo>
                  <a:pt x="714" y="1788"/>
                </a:lnTo>
                <a:lnTo>
                  <a:pt x="707" y="1795"/>
                </a:lnTo>
                <a:lnTo>
                  <a:pt x="707" y="1795"/>
                </a:lnTo>
                <a:lnTo>
                  <a:pt x="699" y="1804"/>
                </a:lnTo>
                <a:lnTo>
                  <a:pt x="706" y="1801"/>
                </a:lnTo>
                <a:lnTo>
                  <a:pt x="702" y="1802"/>
                </a:lnTo>
                <a:lnTo>
                  <a:pt x="699" y="1804"/>
                </a:lnTo>
                <a:lnTo>
                  <a:pt x="706" y="1811"/>
                </a:lnTo>
                <a:lnTo>
                  <a:pt x="706" y="1801"/>
                </a:lnTo>
                <a:lnTo>
                  <a:pt x="699" y="1801"/>
                </a:lnTo>
                <a:lnTo>
                  <a:pt x="699" y="1801"/>
                </a:lnTo>
                <a:lnTo>
                  <a:pt x="696" y="1802"/>
                </a:lnTo>
                <a:lnTo>
                  <a:pt x="695" y="1802"/>
                </a:lnTo>
                <a:lnTo>
                  <a:pt x="679" y="1809"/>
                </a:lnTo>
                <a:lnTo>
                  <a:pt x="684" y="1818"/>
                </a:lnTo>
                <a:lnTo>
                  <a:pt x="684" y="1808"/>
                </a:lnTo>
                <a:lnTo>
                  <a:pt x="676" y="1808"/>
                </a:lnTo>
                <a:lnTo>
                  <a:pt x="676" y="1808"/>
                </a:lnTo>
                <a:lnTo>
                  <a:pt x="673" y="1809"/>
                </a:lnTo>
                <a:lnTo>
                  <a:pt x="669" y="1812"/>
                </a:lnTo>
                <a:lnTo>
                  <a:pt x="662" y="1819"/>
                </a:lnTo>
                <a:lnTo>
                  <a:pt x="654" y="1827"/>
                </a:lnTo>
                <a:lnTo>
                  <a:pt x="661" y="1824"/>
                </a:lnTo>
                <a:lnTo>
                  <a:pt x="657" y="1825"/>
                </a:lnTo>
                <a:lnTo>
                  <a:pt x="661" y="1834"/>
                </a:lnTo>
                <a:lnTo>
                  <a:pt x="661" y="1824"/>
                </a:lnTo>
                <a:lnTo>
                  <a:pt x="653" y="1824"/>
                </a:lnTo>
                <a:lnTo>
                  <a:pt x="653" y="1824"/>
                </a:lnTo>
                <a:lnTo>
                  <a:pt x="650" y="1825"/>
                </a:lnTo>
                <a:lnTo>
                  <a:pt x="646" y="1827"/>
                </a:lnTo>
                <a:lnTo>
                  <a:pt x="639" y="1835"/>
                </a:lnTo>
                <a:lnTo>
                  <a:pt x="645" y="1831"/>
                </a:lnTo>
                <a:lnTo>
                  <a:pt x="642" y="1833"/>
                </a:lnTo>
                <a:lnTo>
                  <a:pt x="645" y="1841"/>
                </a:lnTo>
                <a:lnTo>
                  <a:pt x="645" y="1831"/>
                </a:lnTo>
                <a:lnTo>
                  <a:pt x="638" y="1831"/>
                </a:lnTo>
                <a:lnTo>
                  <a:pt x="631" y="1831"/>
                </a:lnTo>
                <a:lnTo>
                  <a:pt x="623" y="1831"/>
                </a:lnTo>
                <a:lnTo>
                  <a:pt x="616" y="1831"/>
                </a:lnTo>
                <a:lnTo>
                  <a:pt x="600" y="1831"/>
                </a:lnTo>
                <a:lnTo>
                  <a:pt x="592" y="1831"/>
                </a:lnTo>
                <a:lnTo>
                  <a:pt x="585" y="1831"/>
                </a:lnTo>
                <a:lnTo>
                  <a:pt x="577" y="1831"/>
                </a:lnTo>
                <a:lnTo>
                  <a:pt x="569" y="1831"/>
                </a:lnTo>
                <a:lnTo>
                  <a:pt x="562" y="1831"/>
                </a:lnTo>
                <a:lnTo>
                  <a:pt x="568" y="1835"/>
                </a:lnTo>
                <a:lnTo>
                  <a:pt x="565" y="1833"/>
                </a:lnTo>
                <a:lnTo>
                  <a:pt x="562" y="1841"/>
                </a:lnTo>
                <a:lnTo>
                  <a:pt x="569" y="1835"/>
                </a:lnTo>
                <a:lnTo>
                  <a:pt x="563" y="1827"/>
                </a:lnTo>
                <a:lnTo>
                  <a:pt x="563" y="1827"/>
                </a:lnTo>
                <a:lnTo>
                  <a:pt x="555" y="1819"/>
                </a:lnTo>
                <a:lnTo>
                  <a:pt x="554" y="1819"/>
                </a:lnTo>
                <a:lnTo>
                  <a:pt x="551" y="1817"/>
                </a:lnTo>
                <a:lnTo>
                  <a:pt x="547" y="1816"/>
                </a:lnTo>
                <a:lnTo>
                  <a:pt x="540" y="1816"/>
                </a:lnTo>
                <a:lnTo>
                  <a:pt x="540" y="1826"/>
                </a:lnTo>
                <a:lnTo>
                  <a:pt x="544" y="1817"/>
                </a:lnTo>
                <a:lnTo>
                  <a:pt x="529" y="1809"/>
                </a:lnTo>
                <a:lnTo>
                  <a:pt x="524" y="1818"/>
                </a:lnTo>
                <a:lnTo>
                  <a:pt x="532" y="1812"/>
                </a:lnTo>
                <a:lnTo>
                  <a:pt x="524" y="1804"/>
                </a:lnTo>
                <a:lnTo>
                  <a:pt x="517" y="1811"/>
                </a:lnTo>
                <a:lnTo>
                  <a:pt x="524" y="1804"/>
                </a:lnTo>
                <a:lnTo>
                  <a:pt x="517" y="1795"/>
                </a:lnTo>
                <a:lnTo>
                  <a:pt x="516" y="1795"/>
                </a:lnTo>
                <a:lnTo>
                  <a:pt x="512" y="1793"/>
                </a:lnTo>
                <a:lnTo>
                  <a:pt x="509" y="1792"/>
                </a:lnTo>
                <a:lnTo>
                  <a:pt x="501" y="1792"/>
                </a:lnTo>
                <a:lnTo>
                  <a:pt x="494" y="1792"/>
                </a:lnTo>
                <a:lnTo>
                  <a:pt x="494" y="1792"/>
                </a:lnTo>
                <a:lnTo>
                  <a:pt x="490" y="1793"/>
                </a:lnTo>
                <a:lnTo>
                  <a:pt x="487" y="1795"/>
                </a:lnTo>
                <a:lnTo>
                  <a:pt x="486" y="1796"/>
                </a:lnTo>
                <a:lnTo>
                  <a:pt x="479" y="1805"/>
                </a:lnTo>
                <a:lnTo>
                  <a:pt x="487" y="1801"/>
                </a:lnTo>
                <a:lnTo>
                  <a:pt x="484" y="1802"/>
                </a:lnTo>
                <a:lnTo>
                  <a:pt x="480" y="1804"/>
                </a:lnTo>
                <a:lnTo>
                  <a:pt x="487" y="1811"/>
                </a:lnTo>
                <a:lnTo>
                  <a:pt x="487" y="1801"/>
                </a:lnTo>
                <a:lnTo>
                  <a:pt x="479" y="1801"/>
                </a:lnTo>
                <a:lnTo>
                  <a:pt x="479" y="1801"/>
                </a:lnTo>
                <a:lnTo>
                  <a:pt x="476" y="1802"/>
                </a:lnTo>
                <a:lnTo>
                  <a:pt x="473" y="1804"/>
                </a:lnTo>
                <a:lnTo>
                  <a:pt x="465" y="1812"/>
                </a:lnTo>
                <a:lnTo>
                  <a:pt x="457" y="1819"/>
                </a:lnTo>
                <a:lnTo>
                  <a:pt x="450" y="1827"/>
                </a:lnTo>
                <a:lnTo>
                  <a:pt x="456" y="1824"/>
                </a:lnTo>
                <a:lnTo>
                  <a:pt x="453" y="1825"/>
                </a:lnTo>
                <a:lnTo>
                  <a:pt x="456" y="1834"/>
                </a:lnTo>
                <a:lnTo>
                  <a:pt x="456" y="1824"/>
                </a:lnTo>
                <a:lnTo>
                  <a:pt x="441" y="1824"/>
                </a:lnTo>
                <a:lnTo>
                  <a:pt x="441" y="1824"/>
                </a:lnTo>
                <a:lnTo>
                  <a:pt x="438" y="1825"/>
                </a:lnTo>
                <a:lnTo>
                  <a:pt x="434" y="1827"/>
                </a:lnTo>
                <a:lnTo>
                  <a:pt x="427" y="1835"/>
                </a:lnTo>
                <a:lnTo>
                  <a:pt x="433" y="1831"/>
                </a:lnTo>
                <a:lnTo>
                  <a:pt x="430" y="1833"/>
                </a:lnTo>
                <a:lnTo>
                  <a:pt x="433" y="1841"/>
                </a:lnTo>
                <a:lnTo>
                  <a:pt x="433" y="1831"/>
                </a:lnTo>
                <a:lnTo>
                  <a:pt x="425" y="1831"/>
                </a:lnTo>
                <a:lnTo>
                  <a:pt x="418" y="1831"/>
                </a:lnTo>
                <a:lnTo>
                  <a:pt x="411" y="1831"/>
                </a:lnTo>
                <a:lnTo>
                  <a:pt x="403" y="1831"/>
                </a:lnTo>
                <a:lnTo>
                  <a:pt x="396" y="1831"/>
                </a:lnTo>
                <a:lnTo>
                  <a:pt x="402" y="1835"/>
                </a:lnTo>
                <a:lnTo>
                  <a:pt x="399" y="1833"/>
                </a:lnTo>
                <a:lnTo>
                  <a:pt x="396" y="1841"/>
                </a:lnTo>
                <a:lnTo>
                  <a:pt x="403" y="1835"/>
                </a:lnTo>
                <a:lnTo>
                  <a:pt x="396" y="1827"/>
                </a:lnTo>
                <a:lnTo>
                  <a:pt x="388" y="1834"/>
                </a:lnTo>
                <a:lnTo>
                  <a:pt x="397" y="1829"/>
                </a:lnTo>
                <a:lnTo>
                  <a:pt x="389" y="1814"/>
                </a:lnTo>
                <a:lnTo>
                  <a:pt x="388" y="1812"/>
                </a:lnTo>
                <a:lnTo>
                  <a:pt x="380" y="1804"/>
                </a:lnTo>
                <a:lnTo>
                  <a:pt x="379" y="1804"/>
                </a:lnTo>
                <a:lnTo>
                  <a:pt x="376" y="1802"/>
                </a:lnTo>
                <a:lnTo>
                  <a:pt x="373" y="1801"/>
                </a:lnTo>
                <a:lnTo>
                  <a:pt x="357" y="1801"/>
                </a:lnTo>
                <a:lnTo>
                  <a:pt x="350" y="1801"/>
                </a:lnTo>
                <a:lnTo>
                  <a:pt x="342" y="1801"/>
                </a:lnTo>
                <a:lnTo>
                  <a:pt x="335" y="1801"/>
                </a:lnTo>
                <a:lnTo>
                  <a:pt x="328" y="1801"/>
                </a:lnTo>
                <a:lnTo>
                  <a:pt x="328" y="1801"/>
                </a:lnTo>
                <a:lnTo>
                  <a:pt x="324" y="1802"/>
                </a:lnTo>
                <a:lnTo>
                  <a:pt x="321" y="1804"/>
                </a:lnTo>
                <a:lnTo>
                  <a:pt x="313" y="1812"/>
                </a:lnTo>
                <a:lnTo>
                  <a:pt x="306" y="1819"/>
                </a:lnTo>
                <a:lnTo>
                  <a:pt x="306" y="1819"/>
                </a:lnTo>
                <a:lnTo>
                  <a:pt x="303" y="1822"/>
                </a:lnTo>
                <a:lnTo>
                  <a:pt x="296" y="1837"/>
                </a:lnTo>
                <a:lnTo>
                  <a:pt x="296" y="1838"/>
                </a:lnTo>
                <a:lnTo>
                  <a:pt x="288" y="1862"/>
                </a:lnTo>
                <a:lnTo>
                  <a:pt x="297" y="1866"/>
                </a:lnTo>
                <a:lnTo>
                  <a:pt x="289" y="1860"/>
                </a:lnTo>
                <a:lnTo>
                  <a:pt x="274" y="1883"/>
                </a:lnTo>
                <a:lnTo>
                  <a:pt x="273" y="1886"/>
                </a:lnTo>
                <a:lnTo>
                  <a:pt x="265" y="1918"/>
                </a:lnTo>
                <a:lnTo>
                  <a:pt x="274" y="1920"/>
                </a:lnTo>
                <a:lnTo>
                  <a:pt x="265" y="1918"/>
                </a:lnTo>
                <a:lnTo>
                  <a:pt x="258" y="1942"/>
                </a:lnTo>
                <a:lnTo>
                  <a:pt x="267" y="1945"/>
                </a:lnTo>
                <a:lnTo>
                  <a:pt x="258" y="1941"/>
                </a:lnTo>
                <a:lnTo>
                  <a:pt x="251" y="1964"/>
                </a:lnTo>
                <a:lnTo>
                  <a:pt x="260" y="1968"/>
                </a:lnTo>
                <a:lnTo>
                  <a:pt x="251" y="1963"/>
                </a:lnTo>
                <a:lnTo>
                  <a:pt x="243" y="1980"/>
                </a:lnTo>
                <a:lnTo>
                  <a:pt x="252" y="1974"/>
                </a:lnTo>
                <a:lnTo>
                  <a:pt x="249" y="1975"/>
                </a:lnTo>
                <a:lnTo>
                  <a:pt x="245" y="1978"/>
                </a:lnTo>
                <a:lnTo>
                  <a:pt x="252" y="1984"/>
                </a:lnTo>
                <a:lnTo>
                  <a:pt x="252" y="1974"/>
                </a:lnTo>
                <a:lnTo>
                  <a:pt x="244" y="1974"/>
                </a:lnTo>
                <a:lnTo>
                  <a:pt x="251" y="1978"/>
                </a:lnTo>
                <a:lnTo>
                  <a:pt x="247" y="1975"/>
                </a:lnTo>
                <a:lnTo>
                  <a:pt x="244" y="1984"/>
                </a:lnTo>
                <a:lnTo>
                  <a:pt x="252" y="1978"/>
                </a:lnTo>
                <a:lnTo>
                  <a:pt x="244" y="1970"/>
                </a:lnTo>
                <a:lnTo>
                  <a:pt x="236" y="1977"/>
                </a:lnTo>
                <a:lnTo>
                  <a:pt x="245" y="1972"/>
                </a:lnTo>
                <a:lnTo>
                  <a:pt x="238" y="1956"/>
                </a:lnTo>
                <a:lnTo>
                  <a:pt x="230" y="1940"/>
                </a:lnTo>
                <a:lnTo>
                  <a:pt x="229" y="1938"/>
                </a:lnTo>
                <a:lnTo>
                  <a:pt x="221" y="1930"/>
                </a:lnTo>
                <a:lnTo>
                  <a:pt x="220" y="1930"/>
                </a:lnTo>
                <a:lnTo>
                  <a:pt x="217" y="1928"/>
                </a:lnTo>
                <a:lnTo>
                  <a:pt x="213" y="1927"/>
                </a:lnTo>
                <a:lnTo>
                  <a:pt x="198" y="1927"/>
                </a:lnTo>
                <a:lnTo>
                  <a:pt x="191" y="1927"/>
                </a:lnTo>
                <a:lnTo>
                  <a:pt x="184" y="1927"/>
                </a:lnTo>
                <a:lnTo>
                  <a:pt x="176" y="1927"/>
                </a:lnTo>
                <a:lnTo>
                  <a:pt x="183" y="1930"/>
                </a:lnTo>
                <a:lnTo>
                  <a:pt x="179" y="1928"/>
                </a:lnTo>
                <a:lnTo>
                  <a:pt x="176" y="1937"/>
                </a:lnTo>
                <a:lnTo>
                  <a:pt x="184" y="1930"/>
                </a:lnTo>
                <a:lnTo>
                  <a:pt x="176" y="1922"/>
                </a:lnTo>
                <a:lnTo>
                  <a:pt x="168" y="1928"/>
                </a:lnTo>
                <a:lnTo>
                  <a:pt x="178" y="1925"/>
                </a:lnTo>
                <a:lnTo>
                  <a:pt x="171" y="1902"/>
                </a:lnTo>
                <a:lnTo>
                  <a:pt x="163" y="1878"/>
                </a:lnTo>
                <a:lnTo>
                  <a:pt x="155" y="1855"/>
                </a:lnTo>
                <a:lnTo>
                  <a:pt x="147" y="1830"/>
                </a:lnTo>
                <a:lnTo>
                  <a:pt x="140" y="1807"/>
                </a:lnTo>
                <a:lnTo>
                  <a:pt x="139" y="1807"/>
                </a:lnTo>
                <a:lnTo>
                  <a:pt x="136" y="1804"/>
                </a:lnTo>
                <a:lnTo>
                  <a:pt x="135" y="1803"/>
                </a:lnTo>
                <a:lnTo>
                  <a:pt x="121" y="1794"/>
                </a:lnTo>
                <a:lnTo>
                  <a:pt x="116" y="1802"/>
                </a:lnTo>
                <a:lnTo>
                  <a:pt x="123" y="1795"/>
                </a:lnTo>
                <a:lnTo>
                  <a:pt x="116" y="1788"/>
                </a:lnTo>
                <a:lnTo>
                  <a:pt x="108" y="1780"/>
                </a:lnTo>
                <a:lnTo>
                  <a:pt x="100" y="1772"/>
                </a:lnTo>
                <a:lnTo>
                  <a:pt x="99" y="1772"/>
                </a:lnTo>
                <a:lnTo>
                  <a:pt x="96" y="1770"/>
                </a:lnTo>
                <a:lnTo>
                  <a:pt x="92" y="1769"/>
                </a:lnTo>
                <a:lnTo>
                  <a:pt x="85" y="1769"/>
                </a:lnTo>
                <a:lnTo>
                  <a:pt x="77" y="1769"/>
                </a:lnTo>
                <a:lnTo>
                  <a:pt x="69" y="1769"/>
                </a:lnTo>
                <a:lnTo>
                  <a:pt x="69" y="1769"/>
                </a:lnTo>
                <a:lnTo>
                  <a:pt x="66" y="1770"/>
                </a:lnTo>
                <a:lnTo>
                  <a:pt x="63" y="1772"/>
                </a:lnTo>
                <a:lnTo>
                  <a:pt x="55" y="1780"/>
                </a:lnTo>
                <a:lnTo>
                  <a:pt x="47" y="1788"/>
                </a:lnTo>
                <a:lnTo>
                  <a:pt x="47" y="1788"/>
                </a:lnTo>
                <a:lnTo>
                  <a:pt x="41" y="1795"/>
                </a:lnTo>
                <a:lnTo>
                  <a:pt x="25" y="1812"/>
                </a:lnTo>
                <a:lnTo>
                  <a:pt x="32" y="1818"/>
                </a:lnTo>
                <a:lnTo>
                  <a:pt x="25" y="1812"/>
                </a:lnTo>
                <a:lnTo>
                  <a:pt x="18" y="1819"/>
                </a:lnTo>
                <a:lnTo>
                  <a:pt x="18" y="1819"/>
                </a:lnTo>
                <a:lnTo>
                  <a:pt x="16" y="1822"/>
                </a:lnTo>
                <a:lnTo>
                  <a:pt x="8" y="1837"/>
                </a:lnTo>
                <a:lnTo>
                  <a:pt x="0" y="1853"/>
                </a:lnTo>
                <a:close/>
              </a:path>
            </a:pathLst>
          </a:custGeom>
          <a:solidFill>
            <a:schemeClr val="bg1"/>
          </a:solidFill>
          <a:ln w="9525">
            <a:solidFill>
              <a:schemeClr val="bg1"/>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425" name="Rectangle 281">
            <a:extLst>
              <a:ext uri="{FF2B5EF4-FFF2-40B4-BE49-F238E27FC236}">
                <a16:creationId xmlns:a16="http://schemas.microsoft.com/office/drawing/2014/main" id="{68C844DB-10C0-4530-7C56-279BB9D7C866}"/>
              </a:ext>
            </a:extLst>
          </p:cNvPr>
          <p:cNvSpPr>
            <a:spLocks noChangeArrowheads="1"/>
          </p:cNvSpPr>
          <p:nvPr/>
        </p:nvSpPr>
        <p:spPr bwMode="auto">
          <a:xfrm rot="16200000">
            <a:off x="1829729" y="3146834"/>
            <a:ext cx="177773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b="1">
                <a:solidFill>
                  <a:srgbClr val="FFFF66"/>
                </a:solidFill>
                <a:effectLst>
                  <a:outerShdw blurRad="38100" dist="38100" dir="2700000" algn="tl">
                    <a:srgbClr val="000000"/>
                  </a:outerShdw>
                </a:effectLst>
                <a:latin typeface="Bookman Old Style" panose="02050604050505020204" pitchFamily="18" charset="0"/>
              </a:rPr>
              <a:t> Resistance [</a:t>
            </a:r>
            <a:r>
              <a:rPr lang="en-US" altLang="en-US" b="1">
                <a:solidFill>
                  <a:srgbClr val="FFFF66"/>
                </a:solidFill>
                <a:effectLst>
                  <a:outerShdw blurRad="38100" dist="38100" dir="2700000" algn="tl">
                    <a:srgbClr val="000000"/>
                  </a:outerShdw>
                </a:effectLst>
                <a:latin typeface="Symbol" panose="05050102010706020507" pitchFamily="18" charset="2"/>
              </a:rPr>
              <a:t>W</a:t>
            </a:r>
            <a:r>
              <a:rPr lang="en-US" altLang="en-US" b="1">
                <a:solidFill>
                  <a:srgbClr val="FFFF66"/>
                </a:solidFill>
                <a:effectLst>
                  <a:outerShdw blurRad="38100" dist="38100" dir="2700000" algn="tl">
                    <a:srgbClr val="000000"/>
                  </a:outerShdw>
                </a:effectLst>
                <a:latin typeface="Bookman Old Style" panose="02050604050505020204" pitchFamily="18" charset="0"/>
              </a:rPr>
              <a:t>]</a:t>
            </a:r>
          </a:p>
        </p:txBody>
      </p:sp>
      <p:sp>
        <p:nvSpPr>
          <p:cNvPr id="6429" name="Rectangle 285">
            <a:extLst>
              <a:ext uri="{FF2B5EF4-FFF2-40B4-BE49-F238E27FC236}">
                <a16:creationId xmlns:a16="http://schemas.microsoft.com/office/drawing/2014/main" id="{89FA7398-0F92-DA26-7DF3-DF2BD4C95E0B}"/>
              </a:ext>
            </a:extLst>
          </p:cNvPr>
          <p:cNvSpPr>
            <a:spLocks noChangeArrowheads="1"/>
          </p:cNvSpPr>
          <p:nvPr/>
        </p:nvSpPr>
        <p:spPr bwMode="auto">
          <a:xfrm>
            <a:off x="4419600" y="838201"/>
            <a:ext cx="38369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600" b="1">
                <a:solidFill>
                  <a:srgbClr val="FFCCFF"/>
                </a:solidFill>
                <a:effectLst>
                  <a:outerShdw blurRad="38100" dist="38100" dir="2700000" algn="tl">
                    <a:srgbClr val="000000"/>
                  </a:outerShdw>
                </a:effectLst>
                <a:latin typeface="Bookman Old Style" panose="02050604050505020204" pitchFamily="18" charset="0"/>
              </a:rPr>
              <a:t>8.3 kV, 65 A CLF Fuse</a:t>
            </a:r>
            <a:endParaRPr lang="en-US" altLang="en-US" sz="2400" b="1">
              <a:solidFill>
                <a:srgbClr val="FFCCFF"/>
              </a:solidFill>
              <a:effectLst>
                <a:outerShdw blurRad="38100" dist="38100" dir="2700000" algn="tl">
                  <a:srgbClr val="000000"/>
                </a:outerShdw>
              </a:effectLst>
              <a:latin typeface="Bookman Old Style" panose="02050604050505020204" pitchFamily="18" charset="0"/>
            </a:endParaRPr>
          </a:p>
        </p:txBody>
      </p:sp>
      <p:grpSp>
        <p:nvGrpSpPr>
          <p:cNvPr id="6433" name="Group 289">
            <a:extLst>
              <a:ext uri="{FF2B5EF4-FFF2-40B4-BE49-F238E27FC236}">
                <a16:creationId xmlns:a16="http://schemas.microsoft.com/office/drawing/2014/main" id="{B688543A-2B3C-3378-51E5-E80E02781EE0}"/>
              </a:ext>
            </a:extLst>
          </p:cNvPr>
          <p:cNvGrpSpPr>
            <a:grpSpLocks/>
          </p:cNvGrpSpPr>
          <p:nvPr/>
        </p:nvGrpSpPr>
        <p:grpSpPr bwMode="auto">
          <a:xfrm>
            <a:off x="5637213" y="2944813"/>
            <a:ext cx="2366962" cy="690562"/>
            <a:chOff x="2591" y="1855"/>
            <a:chExt cx="1491" cy="435"/>
          </a:xfrm>
        </p:grpSpPr>
        <p:sp>
          <p:nvSpPr>
            <p:cNvPr id="6423" name="Oval 279">
              <a:extLst>
                <a:ext uri="{FF2B5EF4-FFF2-40B4-BE49-F238E27FC236}">
                  <a16:creationId xmlns:a16="http://schemas.microsoft.com/office/drawing/2014/main" id="{5CD751B2-9031-DE92-3425-6407D95F497F}"/>
                </a:ext>
              </a:extLst>
            </p:cNvPr>
            <p:cNvSpPr>
              <a:spLocks noChangeArrowheads="1"/>
            </p:cNvSpPr>
            <p:nvPr/>
          </p:nvSpPr>
          <p:spPr bwMode="auto">
            <a:xfrm>
              <a:off x="2591" y="1855"/>
              <a:ext cx="86" cy="74"/>
            </a:xfrm>
            <a:prstGeom prst="ellipse">
              <a:avLst/>
            </a:prstGeom>
            <a:solidFill>
              <a:schemeClr val="bg1"/>
            </a:solidFill>
            <a:ln w="15875">
              <a:solidFill>
                <a:schemeClr val="bg1"/>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432" name="Text Box 288">
              <a:extLst>
                <a:ext uri="{FF2B5EF4-FFF2-40B4-BE49-F238E27FC236}">
                  <a16:creationId xmlns:a16="http://schemas.microsoft.com/office/drawing/2014/main" id="{271E8DD1-0AB9-348C-DEFF-9C298E8173F9}"/>
                </a:ext>
              </a:extLst>
            </p:cNvPr>
            <p:cNvSpPr txBox="1">
              <a:spLocks noChangeArrowheads="1"/>
            </p:cNvSpPr>
            <p:nvPr/>
          </p:nvSpPr>
          <p:spPr bwMode="auto">
            <a:xfrm>
              <a:off x="2686" y="2002"/>
              <a:ext cx="1396" cy="288"/>
            </a:xfrm>
            <a:prstGeom prst="rect">
              <a:avLst/>
            </a:prstGeom>
            <a:gradFill rotWithShape="0">
              <a:gsLst>
                <a:gs pos="0">
                  <a:srgbClr val="3333FF"/>
                </a:gs>
                <a:gs pos="100000">
                  <a:srgbClr val="3333FF">
                    <a:gamma/>
                    <a:shade val="0"/>
                    <a:invGamma/>
                  </a:srgbClr>
                </a:gs>
              </a:gsLst>
              <a:path path="rect">
                <a:fillToRect r="100000" b="100000"/>
              </a:path>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Bookman Old Style" panose="02050604050505020204" pitchFamily="18" charset="0"/>
                </a:rPr>
                <a:t>Voltage peak</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6433"/>
                                        </p:tgtEl>
                                        <p:attrNameLst>
                                          <p:attrName>style.visibility</p:attrName>
                                        </p:attrNameLst>
                                      </p:cBhvr>
                                      <p:to>
                                        <p:strVal val="visible"/>
                                      </p:to>
                                    </p:set>
                                    <p:anim calcmode="lin" valueType="num">
                                      <p:cBhvr>
                                        <p:cTn id="7" dur="500" fill="hold"/>
                                        <p:tgtEl>
                                          <p:spTgt spid="6433"/>
                                        </p:tgtEl>
                                        <p:attrNameLst>
                                          <p:attrName>ppt_w</p:attrName>
                                        </p:attrNameLst>
                                      </p:cBhvr>
                                      <p:tavLst>
                                        <p:tav tm="0">
                                          <p:val>
                                            <p:fltVal val="0"/>
                                          </p:val>
                                        </p:tav>
                                        <p:tav tm="100000">
                                          <p:val>
                                            <p:strVal val="#ppt_w"/>
                                          </p:val>
                                        </p:tav>
                                      </p:tavLst>
                                    </p:anim>
                                    <p:anim calcmode="lin" valueType="num">
                                      <p:cBhvr>
                                        <p:cTn id="8" dur="500" fill="hold"/>
                                        <p:tgtEl>
                                          <p:spTgt spid="643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a:extLst>
              <a:ext uri="{FF2B5EF4-FFF2-40B4-BE49-F238E27FC236}">
                <a16:creationId xmlns:a16="http://schemas.microsoft.com/office/drawing/2014/main" id="{F6F142F3-0E80-71FA-97E2-4A6F2A2FCBDC}"/>
              </a:ext>
            </a:extLst>
          </p:cNvPr>
          <p:cNvSpPr>
            <a:spLocks noChangeArrowheads="1"/>
          </p:cNvSpPr>
          <p:nvPr/>
        </p:nvSpPr>
        <p:spPr bwMode="auto">
          <a:xfrm>
            <a:off x="2578101" y="965200"/>
            <a:ext cx="7441141" cy="4583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fontAlgn="base" hangingPunct="0">
              <a:spcBef>
                <a:spcPct val="0"/>
              </a:spcBef>
              <a:spcAft>
                <a:spcPct val="0"/>
              </a:spcAft>
            </a:pPr>
            <a:r>
              <a:rPr lang="en-US" altLang="en-US" sz="2000" b="1">
                <a:solidFill>
                  <a:srgbClr val="FAFD00"/>
                </a:solidFill>
                <a:effectLst>
                  <a:outerShdw blurRad="38100" dist="38100" dir="2700000" algn="tl">
                    <a:srgbClr val="000000"/>
                  </a:outerShdw>
                </a:effectLst>
                <a:latin typeface="Bookman Old Style" panose="02050604050505020204" pitchFamily="18" charset="0"/>
              </a:rPr>
              <a:t>The main two parameters in the CLF operation </a:t>
            </a:r>
          </a:p>
          <a:p>
            <a:pPr eaLnBrk="0" fontAlgn="base" hangingPunct="0">
              <a:spcBef>
                <a:spcPct val="0"/>
              </a:spcBef>
              <a:spcAft>
                <a:spcPct val="0"/>
              </a:spcAft>
            </a:pPr>
            <a:r>
              <a:rPr lang="en-US" altLang="en-US" sz="2000" b="1">
                <a:solidFill>
                  <a:srgbClr val="FAFD00"/>
                </a:solidFill>
                <a:effectLst>
                  <a:outerShdw blurRad="38100" dist="38100" dir="2700000" algn="tl">
                    <a:srgbClr val="000000"/>
                  </a:outerShdw>
                </a:effectLst>
                <a:latin typeface="Bookman Old Style" panose="02050604050505020204" pitchFamily="18" charset="0"/>
              </a:rPr>
              <a:t>for model development:</a:t>
            </a:r>
          </a:p>
          <a:p>
            <a:pPr eaLnBrk="0" fontAlgn="base" hangingPunct="0">
              <a:spcBef>
                <a:spcPct val="0"/>
              </a:spcBef>
              <a:spcAft>
                <a:spcPct val="0"/>
              </a:spcAft>
            </a:pPr>
            <a:r>
              <a:rPr lang="en-US" altLang="en-US" sz="2000" b="1">
                <a:solidFill>
                  <a:srgbClr val="FAFD00"/>
                </a:solidFill>
                <a:effectLst>
                  <a:outerShdw blurRad="38100" dist="38100" dir="2700000" algn="tl">
                    <a:srgbClr val="000000"/>
                  </a:outerShdw>
                </a:effectLst>
                <a:latin typeface="Bookman Old Style" panose="02050604050505020204" pitchFamily="18" charset="0"/>
              </a:rPr>
              <a:t> </a:t>
            </a:r>
          </a:p>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1.  </a:t>
            </a:r>
            <a:r>
              <a:rPr lang="en-US" altLang="en-US" sz="2400" b="1">
                <a:solidFill>
                  <a:srgbClr val="FFFFFF"/>
                </a:solidFill>
                <a:effectLst>
                  <a:outerShdw blurRad="38100" dist="38100" dir="2700000" algn="tl">
                    <a:srgbClr val="000000"/>
                  </a:outerShdw>
                </a:effectLst>
                <a:latin typeface="Bookman Old Style" panose="02050604050505020204" pitchFamily="18" charset="0"/>
              </a:rPr>
              <a:t>fuse's melt I</a:t>
            </a:r>
            <a:r>
              <a:rPr lang="en-US" altLang="en-US" sz="2400" b="1" baseline="30000">
                <a:solidFill>
                  <a:srgbClr val="FFFFFF"/>
                </a:solidFill>
                <a:effectLst>
                  <a:outerShdw blurRad="38100" dist="38100" dir="2700000" algn="tl">
                    <a:srgbClr val="000000"/>
                  </a:outerShdw>
                </a:effectLst>
                <a:latin typeface="Bookman Old Style" panose="02050604050505020204" pitchFamily="18" charset="0"/>
              </a:rPr>
              <a:t>2</a:t>
            </a:r>
            <a:r>
              <a:rPr lang="en-US" altLang="en-US" sz="2400" b="1">
                <a:solidFill>
                  <a:srgbClr val="FFFFFF"/>
                </a:solidFill>
                <a:effectLst>
                  <a:outerShdw blurRad="38100" dist="38100" dir="2700000" algn="tl">
                    <a:srgbClr val="000000"/>
                  </a:outerShdw>
                </a:effectLst>
                <a:latin typeface="Bookman Old Style" panose="02050604050505020204" pitchFamily="18" charset="0"/>
              </a:rPr>
              <a:t>t</a:t>
            </a:r>
            <a:endParaRPr lang="en-US" altLang="en-US" sz="2000" b="1">
              <a:solidFill>
                <a:srgbClr val="FFFFFF"/>
              </a:solidFill>
              <a:effectLst>
                <a:outerShdw blurRad="38100" dist="38100" dir="2700000" algn="tl">
                  <a:srgbClr val="000000"/>
                </a:outerShdw>
              </a:effectLst>
              <a:latin typeface="Bookman Old Style" panose="02050604050505020204" pitchFamily="18" charset="0"/>
            </a:endParaRPr>
          </a:p>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2. </a:t>
            </a:r>
            <a:r>
              <a:rPr lang="en-US" altLang="en-US" sz="2400" b="1">
                <a:solidFill>
                  <a:srgbClr val="FFFFFF"/>
                </a:solidFill>
                <a:effectLst>
                  <a:outerShdw blurRad="38100" dist="38100" dir="2700000" algn="tl">
                    <a:srgbClr val="000000"/>
                  </a:outerShdw>
                </a:effectLst>
                <a:latin typeface="Bookman Old Style" panose="02050604050505020204" pitchFamily="18" charset="0"/>
              </a:rPr>
              <a:t> fuse's non-linear resistance characteristic</a:t>
            </a:r>
            <a:r>
              <a:rPr lang="en-US" altLang="en-US" sz="2400" b="1">
                <a:solidFill>
                  <a:srgbClr val="C0FEF9"/>
                </a:solidFill>
                <a:effectLst>
                  <a:outerShdw blurRad="38100" dist="38100" dir="2700000" algn="tl">
                    <a:srgbClr val="000000"/>
                  </a:outerShdw>
                </a:effectLst>
                <a:latin typeface="Bookman Old Style" panose="02050604050505020204" pitchFamily="18" charset="0"/>
              </a:rPr>
              <a:t> </a:t>
            </a:r>
          </a:p>
          <a:p>
            <a:pPr eaLnBrk="0" fontAlgn="base" hangingPunct="0">
              <a:spcBef>
                <a:spcPct val="0"/>
              </a:spcBef>
              <a:spcAft>
                <a:spcPct val="0"/>
              </a:spcAft>
            </a:pPr>
            <a:r>
              <a:rPr lang="en-US" altLang="en-US" sz="2000" b="1">
                <a:solidFill>
                  <a:srgbClr val="FAFD00"/>
                </a:solidFill>
                <a:effectLst>
                  <a:outerShdw blurRad="38100" dist="38100" dir="2700000" algn="tl">
                    <a:srgbClr val="000000"/>
                  </a:outerShdw>
                </a:effectLst>
                <a:latin typeface="Bookman Old Style" panose="02050604050505020204" pitchFamily="18" charset="0"/>
              </a:rPr>
              <a:t>     after melting open. </a:t>
            </a:r>
          </a:p>
          <a:p>
            <a:pPr eaLnBrk="0" fontAlgn="base" hangingPunct="0">
              <a:spcBef>
                <a:spcPct val="0"/>
              </a:spcBef>
              <a:spcAft>
                <a:spcPct val="0"/>
              </a:spcAft>
            </a:pPr>
            <a:endParaRPr lang="en-US" altLang="en-US" sz="2000" b="1">
              <a:solidFill>
                <a:srgbClr val="FAFD00"/>
              </a:solidFill>
              <a:effectLst>
                <a:outerShdw blurRad="38100" dist="38100" dir="2700000" algn="tl">
                  <a:srgbClr val="000000"/>
                </a:outerShdw>
              </a:effectLst>
              <a:latin typeface="Bookman Old Style" panose="02050604050505020204" pitchFamily="18" charset="0"/>
            </a:endParaRPr>
          </a:p>
          <a:p>
            <a:pPr eaLnBrk="0" fontAlgn="base" hangingPunct="0">
              <a:spcBef>
                <a:spcPct val="0"/>
              </a:spcBef>
              <a:spcAft>
                <a:spcPct val="0"/>
              </a:spcAft>
            </a:pPr>
            <a:endParaRPr lang="en-US" altLang="en-US" sz="2000" b="1">
              <a:solidFill>
                <a:srgbClr val="FAFD00"/>
              </a:solidFill>
              <a:effectLst>
                <a:outerShdw blurRad="38100" dist="38100" dir="2700000" algn="tl">
                  <a:srgbClr val="000000"/>
                </a:outerShdw>
              </a:effectLst>
              <a:latin typeface="Bookman Old Style" panose="02050604050505020204" pitchFamily="18" charset="0"/>
            </a:endParaRPr>
          </a:p>
          <a:p>
            <a:pPr eaLnBrk="0" fontAlgn="base" hangingPunct="0">
              <a:spcBef>
                <a:spcPct val="0"/>
              </a:spcBef>
              <a:spcAft>
                <a:spcPct val="0"/>
              </a:spcAft>
            </a:pPr>
            <a:r>
              <a:rPr lang="en-US" altLang="en-US" sz="2000" b="1">
                <a:solidFill>
                  <a:srgbClr val="FAFD00"/>
                </a:solidFill>
                <a:effectLst>
                  <a:outerShdw blurRad="38100" dist="38100" dir="2700000" algn="tl">
                    <a:srgbClr val="000000"/>
                  </a:outerShdw>
                </a:effectLst>
                <a:latin typeface="Bookman Old Style" panose="02050604050505020204" pitchFamily="18" charset="0"/>
              </a:rPr>
              <a:t>The </a:t>
            </a:r>
            <a:r>
              <a:rPr lang="en-US" altLang="en-US" sz="2000" b="1">
                <a:solidFill>
                  <a:srgbClr val="C0FEF9"/>
                </a:solidFill>
                <a:effectLst>
                  <a:outerShdw blurRad="38100" dist="38100" dir="2700000" algn="tl">
                    <a:srgbClr val="000000"/>
                  </a:outerShdw>
                </a:effectLst>
                <a:latin typeface="Bookman Old Style" panose="02050604050505020204" pitchFamily="18" charset="0"/>
              </a:rPr>
              <a:t>melt I</a:t>
            </a:r>
            <a:r>
              <a:rPr lang="en-US" altLang="en-US" sz="2000" b="1" baseline="30000">
                <a:solidFill>
                  <a:srgbClr val="C0FEF9"/>
                </a:solidFill>
                <a:effectLst>
                  <a:outerShdw blurRad="38100" dist="38100" dir="2700000" algn="tl">
                    <a:srgbClr val="000000"/>
                  </a:outerShdw>
                </a:effectLst>
                <a:latin typeface="Bookman Old Style" panose="02050604050505020204" pitchFamily="18" charset="0"/>
              </a:rPr>
              <a:t>2</a:t>
            </a:r>
            <a:r>
              <a:rPr lang="en-US" altLang="en-US" sz="2000" b="1">
                <a:solidFill>
                  <a:srgbClr val="C0FEF9"/>
                </a:solidFill>
                <a:effectLst>
                  <a:outerShdw blurRad="38100" dist="38100" dir="2700000" algn="tl">
                    <a:srgbClr val="000000"/>
                  </a:outerShdw>
                </a:effectLst>
                <a:latin typeface="Bookman Old Style" panose="02050604050505020204" pitchFamily="18" charset="0"/>
              </a:rPr>
              <a:t>t </a:t>
            </a:r>
            <a:r>
              <a:rPr lang="en-US" altLang="en-US" sz="2000" b="1">
                <a:solidFill>
                  <a:srgbClr val="FAFD00"/>
                </a:solidFill>
                <a:effectLst>
                  <a:outerShdw blurRad="38100" dist="38100" dir="2700000" algn="tl">
                    <a:srgbClr val="000000"/>
                  </a:outerShdw>
                </a:effectLst>
                <a:latin typeface="Bookman Old Style" panose="02050604050505020204" pitchFamily="18" charset="0"/>
              </a:rPr>
              <a:t>is independent of either 	</a:t>
            </a:r>
          </a:p>
          <a:p>
            <a:pPr eaLnBrk="0" fontAlgn="base" hangingPunct="0">
              <a:spcBef>
                <a:spcPct val="0"/>
              </a:spcBef>
              <a:spcAft>
                <a:spcPct val="0"/>
              </a:spcAft>
            </a:pPr>
            <a:endParaRPr lang="en-US" altLang="en-US" sz="2000" b="1">
              <a:solidFill>
                <a:srgbClr val="FAFD00"/>
              </a:solidFill>
              <a:effectLst>
                <a:outerShdw blurRad="38100" dist="38100" dir="2700000" algn="tl">
                  <a:srgbClr val="000000"/>
                </a:outerShdw>
              </a:effectLst>
              <a:latin typeface="Bookman Old Style" panose="02050604050505020204" pitchFamily="18" charset="0"/>
            </a:endParaRPr>
          </a:p>
          <a:p>
            <a:pPr eaLnBrk="0" fontAlgn="base" hangingPunct="0">
              <a:spcBef>
                <a:spcPct val="0"/>
              </a:spcBef>
              <a:spcAft>
                <a:spcPct val="0"/>
              </a:spcAft>
            </a:pPr>
            <a:r>
              <a:rPr lang="en-US" altLang="en-US" sz="2000" b="1">
                <a:solidFill>
                  <a:srgbClr val="00FF00"/>
                </a:solidFill>
                <a:effectLst>
                  <a:outerShdw blurRad="38100" dist="38100" dir="2700000" algn="tl">
                    <a:srgbClr val="000000"/>
                  </a:outerShdw>
                </a:effectLst>
                <a:latin typeface="Bookman Old Style" panose="02050604050505020204" pitchFamily="18" charset="0"/>
              </a:rPr>
              <a:t>	</a:t>
            </a:r>
            <a:r>
              <a:rPr lang="en-US" altLang="en-US" sz="2000" b="1">
                <a:solidFill>
                  <a:srgbClr val="FFFFFF"/>
                </a:solidFill>
                <a:effectLst>
                  <a:outerShdw blurRad="38100" dist="38100" dir="2700000" algn="tl">
                    <a:srgbClr val="000000"/>
                  </a:outerShdw>
                </a:effectLst>
                <a:latin typeface="Bookman Old Style" panose="02050604050505020204" pitchFamily="18" charset="0"/>
              </a:rPr>
              <a:t>1.  available fault current or </a:t>
            </a:r>
          </a:p>
          <a:p>
            <a:pPr eaLnBrk="0" fontAlgn="base" hangingPunct="0">
              <a:spcBef>
                <a:spcPct val="0"/>
              </a:spcBef>
              <a:spcAft>
                <a:spcPct val="0"/>
              </a:spcAft>
            </a:pPr>
            <a:endParaRPr lang="en-US" altLang="en-US" sz="2000" b="1">
              <a:solidFill>
                <a:srgbClr val="FFFFFF"/>
              </a:solidFill>
              <a:effectLst>
                <a:outerShdw blurRad="38100" dist="38100" dir="2700000" algn="tl">
                  <a:srgbClr val="000000"/>
                </a:outerShdw>
              </a:effectLst>
              <a:latin typeface="Bookman Old Style" panose="02050604050505020204" pitchFamily="18" charset="0"/>
            </a:endParaRPr>
          </a:p>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	2.  fault incidence angle</a:t>
            </a:r>
            <a:r>
              <a:rPr lang="en-US" altLang="en-US" sz="2000" b="1">
                <a:solidFill>
                  <a:srgbClr val="00FF00"/>
                </a:solidFill>
                <a:effectLst>
                  <a:outerShdw blurRad="38100" dist="38100" dir="2700000" algn="tl">
                    <a:srgbClr val="000000"/>
                  </a:outerShdw>
                </a:effectLst>
                <a:latin typeface="Bookman Old Style" panose="02050604050505020204" pitchFamily="18" charset="0"/>
              </a:rPr>
              <a:t> </a:t>
            </a:r>
            <a:endParaRPr lang="en-US" altLang="en-US" sz="2400" b="1">
              <a:solidFill>
                <a:srgbClr val="FAFD00"/>
              </a:solidFill>
              <a:effectLst>
                <a:outerShdw blurRad="38100" dist="38100" dir="2700000" algn="tl">
                  <a:srgbClr val="000000"/>
                </a:outerShdw>
              </a:effectLst>
              <a:latin typeface="Bookman Old Style" panose="02050604050505020204" pitchFamily="18" charset="0"/>
            </a:endParaRPr>
          </a:p>
          <a:p>
            <a:pPr fontAlgn="base">
              <a:spcBef>
                <a:spcPct val="0"/>
              </a:spcBef>
              <a:spcAft>
                <a:spcPct val="0"/>
              </a:spcAft>
            </a:pPr>
            <a:endParaRPr lang="en-US" altLang="en-US" sz="2400" b="1">
              <a:solidFill>
                <a:srgbClr val="FAFD00"/>
              </a:solidFill>
              <a:effectLst>
                <a:outerShdw blurRad="38100" dist="38100" dir="2700000" algn="tl">
                  <a:srgbClr val="000000"/>
                </a:outerShdw>
              </a:effectLst>
              <a:latin typeface="Bookman Old Style" panose="02050604050505020204" pitchFamily="18" charset="0"/>
            </a:endParaRPr>
          </a:p>
        </p:txBody>
      </p:sp>
    </p:spTree>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7" name="Rectangle 5">
            <a:extLst>
              <a:ext uri="{FF2B5EF4-FFF2-40B4-BE49-F238E27FC236}">
                <a16:creationId xmlns:a16="http://schemas.microsoft.com/office/drawing/2014/main" id="{30CDE964-975F-E654-D88C-9264CA768403}"/>
              </a:ext>
            </a:extLst>
          </p:cNvPr>
          <p:cNvSpPr>
            <a:spLocks noChangeArrowheads="1"/>
          </p:cNvSpPr>
          <p:nvPr/>
        </p:nvSpPr>
        <p:spPr bwMode="auto">
          <a:xfrm>
            <a:off x="2495551" y="1200151"/>
            <a:ext cx="7218363" cy="5237163"/>
          </a:xfrm>
          <a:prstGeom prst="rect">
            <a:avLst/>
          </a:prstGeom>
          <a:solidFill>
            <a:srgbClr val="FFFFFF"/>
          </a:solidFill>
          <a:ln w="22225">
            <a:solidFill>
              <a:srgbClr val="FFFFFF"/>
            </a:solidFill>
            <a:miter lim="800000"/>
            <a:headEnd/>
            <a:tailEnd/>
          </a:ln>
        </p:spPr>
        <p:txBody>
          <a:bodyPr/>
          <a:lstStyle/>
          <a:p>
            <a:pPr eaLnBrk="0" fontAlgn="base" hangingPunct="0">
              <a:spcBef>
                <a:spcPct val="0"/>
              </a:spcBef>
              <a:spcAft>
                <a:spcPct val="0"/>
              </a:spcAft>
            </a:pPr>
            <a:endParaRPr lang="en-US" altLang="en-US" sz="2400">
              <a:solidFill>
                <a:srgbClr val="000000"/>
              </a:solidFill>
              <a:latin typeface="Times New Roman" panose="02020603050405020304" pitchFamily="18" charset="0"/>
            </a:endParaRPr>
          </a:p>
        </p:txBody>
      </p:sp>
      <p:sp>
        <p:nvSpPr>
          <p:cNvPr id="38918" name="Line 6">
            <a:extLst>
              <a:ext uri="{FF2B5EF4-FFF2-40B4-BE49-F238E27FC236}">
                <a16:creationId xmlns:a16="http://schemas.microsoft.com/office/drawing/2014/main" id="{1CE92576-A826-C0D4-DBD1-64799F1FF498}"/>
              </a:ext>
            </a:extLst>
          </p:cNvPr>
          <p:cNvSpPr>
            <a:spLocks noChangeShapeType="1"/>
          </p:cNvSpPr>
          <p:nvPr/>
        </p:nvSpPr>
        <p:spPr bwMode="auto">
          <a:xfrm flipV="1">
            <a:off x="3125789" y="1419225"/>
            <a:ext cx="1587" cy="4514850"/>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8919" name="Line 7">
            <a:extLst>
              <a:ext uri="{FF2B5EF4-FFF2-40B4-BE49-F238E27FC236}">
                <a16:creationId xmlns:a16="http://schemas.microsoft.com/office/drawing/2014/main" id="{D6967E23-8794-5196-9CE0-019C99492A6E}"/>
              </a:ext>
            </a:extLst>
          </p:cNvPr>
          <p:cNvSpPr>
            <a:spLocks noChangeShapeType="1"/>
          </p:cNvSpPr>
          <p:nvPr/>
        </p:nvSpPr>
        <p:spPr bwMode="auto">
          <a:xfrm flipV="1">
            <a:off x="4016375" y="1419225"/>
            <a:ext cx="1588" cy="4514850"/>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8920" name="Line 8">
            <a:extLst>
              <a:ext uri="{FF2B5EF4-FFF2-40B4-BE49-F238E27FC236}">
                <a16:creationId xmlns:a16="http://schemas.microsoft.com/office/drawing/2014/main" id="{0222BED0-3458-0E65-7C83-EC0F47FD849C}"/>
              </a:ext>
            </a:extLst>
          </p:cNvPr>
          <p:cNvSpPr>
            <a:spLocks noChangeShapeType="1"/>
          </p:cNvSpPr>
          <p:nvPr/>
        </p:nvSpPr>
        <p:spPr bwMode="auto">
          <a:xfrm flipV="1">
            <a:off x="4906964" y="1419225"/>
            <a:ext cx="1587" cy="4514850"/>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8921" name="Line 9">
            <a:extLst>
              <a:ext uri="{FF2B5EF4-FFF2-40B4-BE49-F238E27FC236}">
                <a16:creationId xmlns:a16="http://schemas.microsoft.com/office/drawing/2014/main" id="{C603D264-DB95-CFB9-AC7C-A2F33E435B76}"/>
              </a:ext>
            </a:extLst>
          </p:cNvPr>
          <p:cNvSpPr>
            <a:spLocks noChangeShapeType="1"/>
          </p:cNvSpPr>
          <p:nvPr/>
        </p:nvSpPr>
        <p:spPr bwMode="auto">
          <a:xfrm flipV="1">
            <a:off x="5799139" y="1419225"/>
            <a:ext cx="1587" cy="4514850"/>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8922" name="Line 10">
            <a:extLst>
              <a:ext uri="{FF2B5EF4-FFF2-40B4-BE49-F238E27FC236}">
                <a16:creationId xmlns:a16="http://schemas.microsoft.com/office/drawing/2014/main" id="{0BFF0CEC-868D-593D-EE42-E2CCA060E6D6}"/>
              </a:ext>
            </a:extLst>
          </p:cNvPr>
          <p:cNvSpPr>
            <a:spLocks noChangeShapeType="1"/>
          </p:cNvSpPr>
          <p:nvPr/>
        </p:nvSpPr>
        <p:spPr bwMode="auto">
          <a:xfrm flipV="1">
            <a:off x="6702425" y="1419225"/>
            <a:ext cx="1588" cy="4514850"/>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8923" name="Line 11">
            <a:extLst>
              <a:ext uri="{FF2B5EF4-FFF2-40B4-BE49-F238E27FC236}">
                <a16:creationId xmlns:a16="http://schemas.microsoft.com/office/drawing/2014/main" id="{85413A6A-D6DF-AFA3-213F-541A3F7AF951}"/>
              </a:ext>
            </a:extLst>
          </p:cNvPr>
          <p:cNvSpPr>
            <a:spLocks noChangeShapeType="1"/>
          </p:cNvSpPr>
          <p:nvPr/>
        </p:nvSpPr>
        <p:spPr bwMode="auto">
          <a:xfrm flipV="1">
            <a:off x="7593014" y="1419225"/>
            <a:ext cx="1587" cy="4514850"/>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8924" name="Line 12">
            <a:extLst>
              <a:ext uri="{FF2B5EF4-FFF2-40B4-BE49-F238E27FC236}">
                <a16:creationId xmlns:a16="http://schemas.microsoft.com/office/drawing/2014/main" id="{5B1E6225-6E87-C50C-F590-DAB4FA34FE0F}"/>
              </a:ext>
            </a:extLst>
          </p:cNvPr>
          <p:cNvSpPr>
            <a:spLocks noChangeShapeType="1"/>
          </p:cNvSpPr>
          <p:nvPr/>
        </p:nvSpPr>
        <p:spPr bwMode="auto">
          <a:xfrm flipV="1">
            <a:off x="8483600" y="1419225"/>
            <a:ext cx="1588" cy="4514850"/>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8925" name="Line 13">
            <a:extLst>
              <a:ext uri="{FF2B5EF4-FFF2-40B4-BE49-F238E27FC236}">
                <a16:creationId xmlns:a16="http://schemas.microsoft.com/office/drawing/2014/main" id="{F78C3CD1-B099-58CF-B79D-9089121C54F6}"/>
              </a:ext>
            </a:extLst>
          </p:cNvPr>
          <p:cNvSpPr>
            <a:spLocks noChangeShapeType="1"/>
          </p:cNvSpPr>
          <p:nvPr/>
        </p:nvSpPr>
        <p:spPr bwMode="auto">
          <a:xfrm flipV="1">
            <a:off x="9374189" y="1419225"/>
            <a:ext cx="1587" cy="4514850"/>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8926" name="Line 14">
            <a:extLst>
              <a:ext uri="{FF2B5EF4-FFF2-40B4-BE49-F238E27FC236}">
                <a16:creationId xmlns:a16="http://schemas.microsoft.com/office/drawing/2014/main" id="{BF2E0F9E-ABB2-EEAD-7993-E7F8F0B0B52C}"/>
              </a:ext>
            </a:extLst>
          </p:cNvPr>
          <p:cNvSpPr>
            <a:spLocks noChangeShapeType="1"/>
          </p:cNvSpPr>
          <p:nvPr/>
        </p:nvSpPr>
        <p:spPr bwMode="auto">
          <a:xfrm>
            <a:off x="3125789" y="5915025"/>
            <a:ext cx="6270625" cy="1588"/>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8927" name="Line 15">
            <a:extLst>
              <a:ext uri="{FF2B5EF4-FFF2-40B4-BE49-F238E27FC236}">
                <a16:creationId xmlns:a16="http://schemas.microsoft.com/office/drawing/2014/main" id="{90140C2E-4B06-FD71-E0CF-8BAF65F3E747}"/>
              </a:ext>
            </a:extLst>
          </p:cNvPr>
          <p:cNvSpPr>
            <a:spLocks noChangeShapeType="1"/>
          </p:cNvSpPr>
          <p:nvPr/>
        </p:nvSpPr>
        <p:spPr bwMode="auto">
          <a:xfrm>
            <a:off x="3125789" y="5353050"/>
            <a:ext cx="6270625" cy="1588"/>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8928" name="Line 16">
            <a:extLst>
              <a:ext uri="{FF2B5EF4-FFF2-40B4-BE49-F238E27FC236}">
                <a16:creationId xmlns:a16="http://schemas.microsoft.com/office/drawing/2014/main" id="{314D27A0-8A4B-906D-01E0-5F6709718F53}"/>
              </a:ext>
            </a:extLst>
          </p:cNvPr>
          <p:cNvSpPr>
            <a:spLocks noChangeShapeType="1"/>
          </p:cNvSpPr>
          <p:nvPr/>
        </p:nvSpPr>
        <p:spPr bwMode="auto">
          <a:xfrm>
            <a:off x="3125789" y="4789489"/>
            <a:ext cx="6270625" cy="1587"/>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8929" name="Line 17">
            <a:extLst>
              <a:ext uri="{FF2B5EF4-FFF2-40B4-BE49-F238E27FC236}">
                <a16:creationId xmlns:a16="http://schemas.microsoft.com/office/drawing/2014/main" id="{CEA19587-DCAF-2FC1-78D5-931887A9C78E}"/>
              </a:ext>
            </a:extLst>
          </p:cNvPr>
          <p:cNvSpPr>
            <a:spLocks noChangeShapeType="1"/>
          </p:cNvSpPr>
          <p:nvPr/>
        </p:nvSpPr>
        <p:spPr bwMode="auto">
          <a:xfrm>
            <a:off x="3125789" y="4227514"/>
            <a:ext cx="6270625" cy="1587"/>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8930" name="Line 18">
            <a:extLst>
              <a:ext uri="{FF2B5EF4-FFF2-40B4-BE49-F238E27FC236}">
                <a16:creationId xmlns:a16="http://schemas.microsoft.com/office/drawing/2014/main" id="{B2A350D0-A6B4-F46E-FD32-2B7AED8ED232}"/>
              </a:ext>
            </a:extLst>
          </p:cNvPr>
          <p:cNvSpPr>
            <a:spLocks noChangeShapeType="1"/>
          </p:cNvSpPr>
          <p:nvPr/>
        </p:nvSpPr>
        <p:spPr bwMode="auto">
          <a:xfrm>
            <a:off x="3125789" y="3668714"/>
            <a:ext cx="6270625" cy="1587"/>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8931" name="Line 19">
            <a:extLst>
              <a:ext uri="{FF2B5EF4-FFF2-40B4-BE49-F238E27FC236}">
                <a16:creationId xmlns:a16="http://schemas.microsoft.com/office/drawing/2014/main" id="{D48FBE94-C7DE-B8A0-BB51-BC1090F0AD2D}"/>
              </a:ext>
            </a:extLst>
          </p:cNvPr>
          <p:cNvSpPr>
            <a:spLocks noChangeShapeType="1"/>
          </p:cNvSpPr>
          <p:nvPr/>
        </p:nvSpPr>
        <p:spPr bwMode="auto">
          <a:xfrm>
            <a:off x="3125789" y="3106739"/>
            <a:ext cx="6270625" cy="1587"/>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8932" name="Line 20">
            <a:extLst>
              <a:ext uri="{FF2B5EF4-FFF2-40B4-BE49-F238E27FC236}">
                <a16:creationId xmlns:a16="http://schemas.microsoft.com/office/drawing/2014/main" id="{A5510A89-6F1A-699F-FA99-C16BEEC9E8A7}"/>
              </a:ext>
            </a:extLst>
          </p:cNvPr>
          <p:cNvSpPr>
            <a:spLocks noChangeShapeType="1"/>
          </p:cNvSpPr>
          <p:nvPr/>
        </p:nvSpPr>
        <p:spPr bwMode="auto">
          <a:xfrm>
            <a:off x="3125789" y="2544764"/>
            <a:ext cx="6270625" cy="1587"/>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8933" name="Line 21">
            <a:extLst>
              <a:ext uri="{FF2B5EF4-FFF2-40B4-BE49-F238E27FC236}">
                <a16:creationId xmlns:a16="http://schemas.microsoft.com/office/drawing/2014/main" id="{F2F95060-2DE1-5BED-6D76-211FD2A0D52A}"/>
              </a:ext>
            </a:extLst>
          </p:cNvPr>
          <p:cNvSpPr>
            <a:spLocks noChangeShapeType="1"/>
          </p:cNvSpPr>
          <p:nvPr/>
        </p:nvSpPr>
        <p:spPr bwMode="auto">
          <a:xfrm>
            <a:off x="3125789" y="1981200"/>
            <a:ext cx="6270625" cy="1588"/>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8934" name="Line 22">
            <a:extLst>
              <a:ext uri="{FF2B5EF4-FFF2-40B4-BE49-F238E27FC236}">
                <a16:creationId xmlns:a16="http://schemas.microsoft.com/office/drawing/2014/main" id="{603B3EFD-6090-EAE1-4A9B-37E0B4A11185}"/>
              </a:ext>
            </a:extLst>
          </p:cNvPr>
          <p:cNvSpPr>
            <a:spLocks noChangeShapeType="1"/>
          </p:cNvSpPr>
          <p:nvPr/>
        </p:nvSpPr>
        <p:spPr bwMode="auto">
          <a:xfrm>
            <a:off x="3125789" y="1419225"/>
            <a:ext cx="6270625" cy="1588"/>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8935" name="Freeform 23">
            <a:extLst>
              <a:ext uri="{FF2B5EF4-FFF2-40B4-BE49-F238E27FC236}">
                <a16:creationId xmlns:a16="http://schemas.microsoft.com/office/drawing/2014/main" id="{0815DFFA-7E4B-9FE6-6760-AD10037E6A02}"/>
              </a:ext>
            </a:extLst>
          </p:cNvPr>
          <p:cNvSpPr>
            <a:spLocks/>
          </p:cNvSpPr>
          <p:nvPr/>
        </p:nvSpPr>
        <p:spPr bwMode="auto">
          <a:xfrm>
            <a:off x="3125788" y="1419225"/>
            <a:ext cx="6248400" cy="4495800"/>
          </a:xfrm>
          <a:custGeom>
            <a:avLst/>
            <a:gdLst>
              <a:gd name="T0" fmla="*/ 0 w 3936"/>
              <a:gd name="T1" fmla="*/ 2832 h 2832"/>
              <a:gd name="T2" fmla="*/ 0 w 3936"/>
              <a:gd name="T3" fmla="*/ 0 h 2832"/>
              <a:gd name="T4" fmla="*/ 3936 w 3936"/>
              <a:gd name="T5" fmla="*/ 0 h 2832"/>
            </a:gdLst>
            <a:ahLst/>
            <a:cxnLst>
              <a:cxn ang="0">
                <a:pos x="T0" y="T1"/>
              </a:cxn>
              <a:cxn ang="0">
                <a:pos x="T2" y="T3"/>
              </a:cxn>
              <a:cxn ang="0">
                <a:pos x="T4" y="T5"/>
              </a:cxn>
            </a:cxnLst>
            <a:rect l="0" t="0" r="r" b="b"/>
            <a:pathLst>
              <a:path w="3936" h="2832">
                <a:moveTo>
                  <a:pt x="0" y="2832"/>
                </a:moveTo>
                <a:lnTo>
                  <a:pt x="0" y="0"/>
                </a:lnTo>
                <a:lnTo>
                  <a:pt x="3936" y="0"/>
                </a:lnTo>
              </a:path>
            </a:pathLst>
          </a:custGeom>
          <a:noFill/>
          <a:ln w="222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8936" name="Freeform 24">
            <a:extLst>
              <a:ext uri="{FF2B5EF4-FFF2-40B4-BE49-F238E27FC236}">
                <a16:creationId xmlns:a16="http://schemas.microsoft.com/office/drawing/2014/main" id="{2281522D-2F99-7667-22E1-C9AF490D509D}"/>
              </a:ext>
            </a:extLst>
          </p:cNvPr>
          <p:cNvSpPr>
            <a:spLocks/>
          </p:cNvSpPr>
          <p:nvPr/>
        </p:nvSpPr>
        <p:spPr bwMode="auto">
          <a:xfrm>
            <a:off x="3125788" y="1419225"/>
            <a:ext cx="6248400" cy="4495800"/>
          </a:xfrm>
          <a:custGeom>
            <a:avLst/>
            <a:gdLst>
              <a:gd name="T0" fmla="*/ 0 w 3936"/>
              <a:gd name="T1" fmla="*/ 2832 h 2832"/>
              <a:gd name="T2" fmla="*/ 0 w 3936"/>
              <a:gd name="T3" fmla="*/ 0 h 2832"/>
              <a:gd name="T4" fmla="*/ 3936 w 3936"/>
              <a:gd name="T5" fmla="*/ 0 h 2832"/>
            </a:gdLst>
            <a:ahLst/>
            <a:cxnLst>
              <a:cxn ang="0">
                <a:pos x="T0" y="T1"/>
              </a:cxn>
              <a:cxn ang="0">
                <a:pos x="T2" y="T3"/>
              </a:cxn>
              <a:cxn ang="0">
                <a:pos x="T4" y="T5"/>
              </a:cxn>
            </a:cxnLst>
            <a:rect l="0" t="0" r="r" b="b"/>
            <a:pathLst>
              <a:path w="3936" h="2832">
                <a:moveTo>
                  <a:pt x="0" y="2832"/>
                </a:moveTo>
                <a:lnTo>
                  <a:pt x="0" y="0"/>
                </a:lnTo>
                <a:lnTo>
                  <a:pt x="3936" y="0"/>
                </a:lnTo>
              </a:path>
            </a:pathLst>
          </a:custGeom>
          <a:noFill/>
          <a:ln w="222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8937" name="Freeform 25">
            <a:extLst>
              <a:ext uri="{FF2B5EF4-FFF2-40B4-BE49-F238E27FC236}">
                <a16:creationId xmlns:a16="http://schemas.microsoft.com/office/drawing/2014/main" id="{55235A2A-9539-5BC9-3AE9-4AA5785DD163}"/>
              </a:ext>
            </a:extLst>
          </p:cNvPr>
          <p:cNvSpPr>
            <a:spLocks/>
          </p:cNvSpPr>
          <p:nvPr/>
        </p:nvSpPr>
        <p:spPr bwMode="auto">
          <a:xfrm>
            <a:off x="3125788" y="1419225"/>
            <a:ext cx="6248400" cy="4495800"/>
          </a:xfrm>
          <a:custGeom>
            <a:avLst/>
            <a:gdLst>
              <a:gd name="T0" fmla="*/ 0 w 3936"/>
              <a:gd name="T1" fmla="*/ 2832 h 2832"/>
              <a:gd name="T2" fmla="*/ 0 w 3936"/>
              <a:gd name="T3" fmla="*/ 0 h 2832"/>
              <a:gd name="T4" fmla="*/ 3936 w 3936"/>
              <a:gd name="T5" fmla="*/ 0 h 2832"/>
            </a:gdLst>
            <a:ahLst/>
            <a:cxnLst>
              <a:cxn ang="0">
                <a:pos x="T0" y="T1"/>
              </a:cxn>
              <a:cxn ang="0">
                <a:pos x="T2" y="T3"/>
              </a:cxn>
              <a:cxn ang="0">
                <a:pos x="T4" y="T5"/>
              </a:cxn>
            </a:cxnLst>
            <a:rect l="0" t="0" r="r" b="b"/>
            <a:pathLst>
              <a:path w="3936" h="2832">
                <a:moveTo>
                  <a:pt x="0" y="2832"/>
                </a:moveTo>
                <a:lnTo>
                  <a:pt x="0" y="0"/>
                </a:lnTo>
                <a:lnTo>
                  <a:pt x="3936" y="0"/>
                </a:lnTo>
              </a:path>
            </a:pathLst>
          </a:custGeom>
          <a:noFill/>
          <a:ln w="222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8938" name="Line 26">
            <a:extLst>
              <a:ext uri="{FF2B5EF4-FFF2-40B4-BE49-F238E27FC236}">
                <a16:creationId xmlns:a16="http://schemas.microsoft.com/office/drawing/2014/main" id="{4FD2C01A-D857-1E44-D618-081E4C8B2004}"/>
              </a:ext>
            </a:extLst>
          </p:cNvPr>
          <p:cNvSpPr>
            <a:spLocks noChangeShapeType="1"/>
          </p:cNvSpPr>
          <p:nvPr/>
        </p:nvSpPr>
        <p:spPr bwMode="auto">
          <a:xfrm>
            <a:off x="3125789" y="5915025"/>
            <a:ext cx="6270625" cy="1588"/>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8939" name="Line 27">
            <a:extLst>
              <a:ext uri="{FF2B5EF4-FFF2-40B4-BE49-F238E27FC236}">
                <a16:creationId xmlns:a16="http://schemas.microsoft.com/office/drawing/2014/main" id="{B97638DE-35D8-D2E0-4EAA-7A0E564792FF}"/>
              </a:ext>
            </a:extLst>
          </p:cNvPr>
          <p:cNvSpPr>
            <a:spLocks noChangeShapeType="1"/>
          </p:cNvSpPr>
          <p:nvPr/>
        </p:nvSpPr>
        <p:spPr bwMode="auto">
          <a:xfrm>
            <a:off x="3125789" y="1419225"/>
            <a:ext cx="6270625" cy="1588"/>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8940" name="Line 28">
            <a:extLst>
              <a:ext uri="{FF2B5EF4-FFF2-40B4-BE49-F238E27FC236}">
                <a16:creationId xmlns:a16="http://schemas.microsoft.com/office/drawing/2014/main" id="{76F88B46-9BCC-029E-83F6-8F66882A9627}"/>
              </a:ext>
            </a:extLst>
          </p:cNvPr>
          <p:cNvSpPr>
            <a:spLocks noChangeShapeType="1"/>
          </p:cNvSpPr>
          <p:nvPr/>
        </p:nvSpPr>
        <p:spPr bwMode="auto">
          <a:xfrm flipV="1">
            <a:off x="3125789" y="1419225"/>
            <a:ext cx="1587" cy="4514850"/>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8941" name="Line 29">
            <a:extLst>
              <a:ext uri="{FF2B5EF4-FFF2-40B4-BE49-F238E27FC236}">
                <a16:creationId xmlns:a16="http://schemas.microsoft.com/office/drawing/2014/main" id="{065B4060-4F74-A070-2256-4A930E8EAEED}"/>
              </a:ext>
            </a:extLst>
          </p:cNvPr>
          <p:cNvSpPr>
            <a:spLocks noChangeShapeType="1"/>
          </p:cNvSpPr>
          <p:nvPr/>
        </p:nvSpPr>
        <p:spPr bwMode="auto">
          <a:xfrm flipV="1">
            <a:off x="9374189" y="1419225"/>
            <a:ext cx="1587" cy="4514850"/>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8943" name="Line 31">
            <a:extLst>
              <a:ext uri="{FF2B5EF4-FFF2-40B4-BE49-F238E27FC236}">
                <a16:creationId xmlns:a16="http://schemas.microsoft.com/office/drawing/2014/main" id="{81676738-DA19-559E-071F-6052EC9F6E5B}"/>
              </a:ext>
            </a:extLst>
          </p:cNvPr>
          <p:cNvSpPr>
            <a:spLocks noChangeShapeType="1"/>
          </p:cNvSpPr>
          <p:nvPr/>
        </p:nvSpPr>
        <p:spPr bwMode="auto">
          <a:xfrm>
            <a:off x="9374189" y="5915025"/>
            <a:ext cx="1587" cy="1588"/>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8944" name="Line 32">
            <a:extLst>
              <a:ext uri="{FF2B5EF4-FFF2-40B4-BE49-F238E27FC236}">
                <a16:creationId xmlns:a16="http://schemas.microsoft.com/office/drawing/2014/main" id="{0C293399-AD3A-6A53-D944-0099222B0F43}"/>
              </a:ext>
            </a:extLst>
          </p:cNvPr>
          <p:cNvSpPr>
            <a:spLocks noChangeShapeType="1"/>
          </p:cNvSpPr>
          <p:nvPr/>
        </p:nvSpPr>
        <p:spPr bwMode="auto">
          <a:xfrm>
            <a:off x="3125789" y="5915025"/>
            <a:ext cx="6270625" cy="1588"/>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8945" name="Line 33">
            <a:extLst>
              <a:ext uri="{FF2B5EF4-FFF2-40B4-BE49-F238E27FC236}">
                <a16:creationId xmlns:a16="http://schemas.microsoft.com/office/drawing/2014/main" id="{3C104CB4-378B-F964-2E46-CCB75D2499EF}"/>
              </a:ext>
            </a:extLst>
          </p:cNvPr>
          <p:cNvSpPr>
            <a:spLocks noChangeShapeType="1"/>
          </p:cNvSpPr>
          <p:nvPr/>
        </p:nvSpPr>
        <p:spPr bwMode="auto">
          <a:xfrm flipV="1">
            <a:off x="3125789" y="1419225"/>
            <a:ext cx="1587" cy="4514850"/>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8946" name="Line 34">
            <a:extLst>
              <a:ext uri="{FF2B5EF4-FFF2-40B4-BE49-F238E27FC236}">
                <a16:creationId xmlns:a16="http://schemas.microsoft.com/office/drawing/2014/main" id="{57BBB520-31ED-FE1A-3D55-4AEBB25DCCE1}"/>
              </a:ext>
            </a:extLst>
          </p:cNvPr>
          <p:cNvSpPr>
            <a:spLocks noChangeShapeType="1"/>
          </p:cNvSpPr>
          <p:nvPr/>
        </p:nvSpPr>
        <p:spPr bwMode="auto">
          <a:xfrm>
            <a:off x="3125789" y="5915025"/>
            <a:ext cx="1587" cy="1588"/>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8947" name="Line 35">
            <a:extLst>
              <a:ext uri="{FF2B5EF4-FFF2-40B4-BE49-F238E27FC236}">
                <a16:creationId xmlns:a16="http://schemas.microsoft.com/office/drawing/2014/main" id="{542B2C64-B65D-AA83-6DE3-6F55B4812631}"/>
              </a:ext>
            </a:extLst>
          </p:cNvPr>
          <p:cNvSpPr>
            <a:spLocks noChangeShapeType="1"/>
          </p:cNvSpPr>
          <p:nvPr/>
        </p:nvSpPr>
        <p:spPr bwMode="auto">
          <a:xfrm flipV="1">
            <a:off x="3125789" y="5854701"/>
            <a:ext cx="1587" cy="79375"/>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8949" name="Rectangle 37">
            <a:extLst>
              <a:ext uri="{FF2B5EF4-FFF2-40B4-BE49-F238E27FC236}">
                <a16:creationId xmlns:a16="http://schemas.microsoft.com/office/drawing/2014/main" id="{62673F46-D4CF-30DD-2802-879ACCDCCC30}"/>
              </a:ext>
            </a:extLst>
          </p:cNvPr>
          <p:cNvSpPr>
            <a:spLocks noChangeArrowheads="1"/>
          </p:cNvSpPr>
          <p:nvPr/>
        </p:nvSpPr>
        <p:spPr bwMode="auto">
          <a:xfrm>
            <a:off x="3078163" y="6000751"/>
            <a:ext cx="13625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600" b="1">
                <a:solidFill>
                  <a:srgbClr val="000000"/>
                </a:solidFill>
                <a:effectLst>
                  <a:outerShdw blurRad="38100" dist="38100" dir="2700000" algn="tl">
                    <a:srgbClr val="FFFFFF"/>
                  </a:outerShdw>
                </a:effectLst>
                <a:latin typeface="Bookman Old Style" panose="02050604050505020204" pitchFamily="18" charset="0"/>
              </a:rPr>
              <a:t>0</a:t>
            </a:r>
          </a:p>
        </p:txBody>
      </p:sp>
      <p:sp>
        <p:nvSpPr>
          <p:cNvPr id="38950" name="Line 38">
            <a:extLst>
              <a:ext uri="{FF2B5EF4-FFF2-40B4-BE49-F238E27FC236}">
                <a16:creationId xmlns:a16="http://schemas.microsoft.com/office/drawing/2014/main" id="{84C5A3CE-D32A-0AEF-3D5B-83A4EB14D1CB}"/>
              </a:ext>
            </a:extLst>
          </p:cNvPr>
          <p:cNvSpPr>
            <a:spLocks noChangeShapeType="1"/>
          </p:cNvSpPr>
          <p:nvPr/>
        </p:nvSpPr>
        <p:spPr bwMode="auto">
          <a:xfrm flipV="1">
            <a:off x="4016375" y="5854701"/>
            <a:ext cx="1588" cy="79375"/>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8951" name="Line 39">
            <a:extLst>
              <a:ext uri="{FF2B5EF4-FFF2-40B4-BE49-F238E27FC236}">
                <a16:creationId xmlns:a16="http://schemas.microsoft.com/office/drawing/2014/main" id="{02349635-CF74-C3D6-F39D-5E710A2F2075}"/>
              </a:ext>
            </a:extLst>
          </p:cNvPr>
          <p:cNvSpPr>
            <a:spLocks noChangeShapeType="1"/>
          </p:cNvSpPr>
          <p:nvPr/>
        </p:nvSpPr>
        <p:spPr bwMode="auto">
          <a:xfrm>
            <a:off x="4016375" y="1419226"/>
            <a:ext cx="1588" cy="79375"/>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8953" name="Line 41">
            <a:extLst>
              <a:ext uri="{FF2B5EF4-FFF2-40B4-BE49-F238E27FC236}">
                <a16:creationId xmlns:a16="http://schemas.microsoft.com/office/drawing/2014/main" id="{3929CDA0-8070-21E5-0EFA-DEA7FBA1CC5D}"/>
              </a:ext>
            </a:extLst>
          </p:cNvPr>
          <p:cNvSpPr>
            <a:spLocks noChangeShapeType="1"/>
          </p:cNvSpPr>
          <p:nvPr/>
        </p:nvSpPr>
        <p:spPr bwMode="auto">
          <a:xfrm flipV="1">
            <a:off x="4906964" y="5854701"/>
            <a:ext cx="1587" cy="79375"/>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8954" name="Line 42">
            <a:extLst>
              <a:ext uri="{FF2B5EF4-FFF2-40B4-BE49-F238E27FC236}">
                <a16:creationId xmlns:a16="http://schemas.microsoft.com/office/drawing/2014/main" id="{51C1E562-7675-5034-DEBF-C6C7080FDFEC}"/>
              </a:ext>
            </a:extLst>
          </p:cNvPr>
          <p:cNvSpPr>
            <a:spLocks noChangeShapeType="1"/>
          </p:cNvSpPr>
          <p:nvPr/>
        </p:nvSpPr>
        <p:spPr bwMode="auto">
          <a:xfrm>
            <a:off x="4906964" y="1419226"/>
            <a:ext cx="1587" cy="79375"/>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8955" name="Rectangle 43">
            <a:extLst>
              <a:ext uri="{FF2B5EF4-FFF2-40B4-BE49-F238E27FC236}">
                <a16:creationId xmlns:a16="http://schemas.microsoft.com/office/drawing/2014/main" id="{A440FDFF-B1C5-85E1-447E-833AFF4190B1}"/>
              </a:ext>
            </a:extLst>
          </p:cNvPr>
          <p:cNvSpPr>
            <a:spLocks noChangeArrowheads="1"/>
          </p:cNvSpPr>
          <p:nvPr/>
        </p:nvSpPr>
        <p:spPr bwMode="auto">
          <a:xfrm>
            <a:off x="4675188" y="6007101"/>
            <a:ext cx="47929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600" b="1">
                <a:solidFill>
                  <a:srgbClr val="000000"/>
                </a:solidFill>
                <a:effectLst>
                  <a:outerShdw blurRad="38100" dist="38100" dir="2700000" algn="tl">
                    <a:srgbClr val="FFFFFF"/>
                  </a:outerShdw>
                </a:effectLst>
                <a:latin typeface="Bookman Old Style" panose="02050604050505020204" pitchFamily="18" charset="0"/>
              </a:rPr>
              <a:t>0.01</a:t>
            </a:r>
          </a:p>
        </p:txBody>
      </p:sp>
      <p:sp>
        <p:nvSpPr>
          <p:cNvPr id="38956" name="Line 44">
            <a:extLst>
              <a:ext uri="{FF2B5EF4-FFF2-40B4-BE49-F238E27FC236}">
                <a16:creationId xmlns:a16="http://schemas.microsoft.com/office/drawing/2014/main" id="{9F3CCA69-93B5-CACD-0AEF-65B488303082}"/>
              </a:ext>
            </a:extLst>
          </p:cNvPr>
          <p:cNvSpPr>
            <a:spLocks noChangeShapeType="1"/>
          </p:cNvSpPr>
          <p:nvPr/>
        </p:nvSpPr>
        <p:spPr bwMode="auto">
          <a:xfrm flipV="1">
            <a:off x="5799139" y="5854701"/>
            <a:ext cx="1587" cy="79375"/>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8957" name="Line 45">
            <a:extLst>
              <a:ext uri="{FF2B5EF4-FFF2-40B4-BE49-F238E27FC236}">
                <a16:creationId xmlns:a16="http://schemas.microsoft.com/office/drawing/2014/main" id="{286B5A02-1823-1435-839F-989D4E2BBF35}"/>
              </a:ext>
            </a:extLst>
          </p:cNvPr>
          <p:cNvSpPr>
            <a:spLocks noChangeShapeType="1"/>
          </p:cNvSpPr>
          <p:nvPr/>
        </p:nvSpPr>
        <p:spPr bwMode="auto">
          <a:xfrm>
            <a:off x="5799139" y="1419226"/>
            <a:ext cx="1587" cy="79375"/>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8959" name="Line 47">
            <a:extLst>
              <a:ext uri="{FF2B5EF4-FFF2-40B4-BE49-F238E27FC236}">
                <a16:creationId xmlns:a16="http://schemas.microsoft.com/office/drawing/2014/main" id="{E2E708DE-B077-F23D-1E5D-5D019DD26879}"/>
              </a:ext>
            </a:extLst>
          </p:cNvPr>
          <p:cNvSpPr>
            <a:spLocks noChangeShapeType="1"/>
          </p:cNvSpPr>
          <p:nvPr/>
        </p:nvSpPr>
        <p:spPr bwMode="auto">
          <a:xfrm flipV="1">
            <a:off x="6702425" y="5854701"/>
            <a:ext cx="1588" cy="79375"/>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8960" name="Line 48">
            <a:extLst>
              <a:ext uri="{FF2B5EF4-FFF2-40B4-BE49-F238E27FC236}">
                <a16:creationId xmlns:a16="http://schemas.microsoft.com/office/drawing/2014/main" id="{2844B998-5B87-1BA8-C1FD-3221007A96AF}"/>
              </a:ext>
            </a:extLst>
          </p:cNvPr>
          <p:cNvSpPr>
            <a:spLocks noChangeShapeType="1"/>
          </p:cNvSpPr>
          <p:nvPr/>
        </p:nvSpPr>
        <p:spPr bwMode="auto">
          <a:xfrm>
            <a:off x="6702425" y="1419226"/>
            <a:ext cx="1588" cy="79375"/>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8961" name="Rectangle 49">
            <a:extLst>
              <a:ext uri="{FF2B5EF4-FFF2-40B4-BE49-F238E27FC236}">
                <a16:creationId xmlns:a16="http://schemas.microsoft.com/office/drawing/2014/main" id="{E28082F0-F3A3-843E-D306-3C0610E2B3CE}"/>
              </a:ext>
            </a:extLst>
          </p:cNvPr>
          <p:cNvSpPr>
            <a:spLocks noChangeArrowheads="1"/>
          </p:cNvSpPr>
          <p:nvPr/>
        </p:nvSpPr>
        <p:spPr bwMode="auto">
          <a:xfrm>
            <a:off x="6470651" y="6007101"/>
            <a:ext cx="47466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600" b="1">
                <a:solidFill>
                  <a:srgbClr val="000000"/>
                </a:solidFill>
                <a:effectLst>
                  <a:outerShdw blurRad="38100" dist="38100" dir="2700000" algn="tl">
                    <a:srgbClr val="FFFFFF"/>
                  </a:outerShdw>
                </a:effectLst>
                <a:latin typeface="Bookman Old Style" panose="02050604050505020204" pitchFamily="18" charset="0"/>
              </a:rPr>
              <a:t>0.02</a:t>
            </a:r>
          </a:p>
        </p:txBody>
      </p:sp>
      <p:sp>
        <p:nvSpPr>
          <p:cNvPr id="38962" name="Line 50">
            <a:extLst>
              <a:ext uri="{FF2B5EF4-FFF2-40B4-BE49-F238E27FC236}">
                <a16:creationId xmlns:a16="http://schemas.microsoft.com/office/drawing/2014/main" id="{73B1305D-4318-43CD-FCD0-F862F8CCF629}"/>
              </a:ext>
            </a:extLst>
          </p:cNvPr>
          <p:cNvSpPr>
            <a:spLocks noChangeShapeType="1"/>
          </p:cNvSpPr>
          <p:nvPr/>
        </p:nvSpPr>
        <p:spPr bwMode="auto">
          <a:xfrm flipV="1">
            <a:off x="7593014" y="5854701"/>
            <a:ext cx="1587" cy="79375"/>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8963" name="Line 51">
            <a:extLst>
              <a:ext uri="{FF2B5EF4-FFF2-40B4-BE49-F238E27FC236}">
                <a16:creationId xmlns:a16="http://schemas.microsoft.com/office/drawing/2014/main" id="{B63E0B24-FD64-450C-9549-527341EC1679}"/>
              </a:ext>
            </a:extLst>
          </p:cNvPr>
          <p:cNvSpPr>
            <a:spLocks noChangeShapeType="1"/>
          </p:cNvSpPr>
          <p:nvPr/>
        </p:nvSpPr>
        <p:spPr bwMode="auto">
          <a:xfrm>
            <a:off x="7593014" y="1419226"/>
            <a:ext cx="1587" cy="79375"/>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8965" name="Line 53">
            <a:extLst>
              <a:ext uri="{FF2B5EF4-FFF2-40B4-BE49-F238E27FC236}">
                <a16:creationId xmlns:a16="http://schemas.microsoft.com/office/drawing/2014/main" id="{0A9D454E-FF0A-D35F-637E-4C3887F1FA69}"/>
              </a:ext>
            </a:extLst>
          </p:cNvPr>
          <p:cNvSpPr>
            <a:spLocks noChangeShapeType="1"/>
          </p:cNvSpPr>
          <p:nvPr/>
        </p:nvSpPr>
        <p:spPr bwMode="auto">
          <a:xfrm flipV="1">
            <a:off x="8483600" y="5854701"/>
            <a:ext cx="1588" cy="79375"/>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8966" name="Line 54">
            <a:extLst>
              <a:ext uri="{FF2B5EF4-FFF2-40B4-BE49-F238E27FC236}">
                <a16:creationId xmlns:a16="http://schemas.microsoft.com/office/drawing/2014/main" id="{E8A128FF-A5DE-0BAC-A449-82BE46F44AD7}"/>
              </a:ext>
            </a:extLst>
          </p:cNvPr>
          <p:cNvSpPr>
            <a:spLocks noChangeShapeType="1"/>
          </p:cNvSpPr>
          <p:nvPr/>
        </p:nvSpPr>
        <p:spPr bwMode="auto">
          <a:xfrm>
            <a:off x="8483600" y="1419226"/>
            <a:ext cx="1588" cy="79375"/>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8967" name="Rectangle 55">
            <a:extLst>
              <a:ext uri="{FF2B5EF4-FFF2-40B4-BE49-F238E27FC236}">
                <a16:creationId xmlns:a16="http://schemas.microsoft.com/office/drawing/2014/main" id="{3AFE9A0C-26F8-8C7B-1A1A-164FB0826036}"/>
              </a:ext>
            </a:extLst>
          </p:cNvPr>
          <p:cNvSpPr>
            <a:spLocks noChangeArrowheads="1"/>
          </p:cNvSpPr>
          <p:nvPr/>
        </p:nvSpPr>
        <p:spPr bwMode="auto">
          <a:xfrm>
            <a:off x="8213726" y="6007101"/>
            <a:ext cx="47466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600" b="1">
                <a:solidFill>
                  <a:srgbClr val="000000"/>
                </a:solidFill>
                <a:effectLst>
                  <a:outerShdw blurRad="38100" dist="38100" dir="2700000" algn="tl">
                    <a:srgbClr val="FFFFFF"/>
                  </a:outerShdw>
                </a:effectLst>
                <a:latin typeface="Bookman Old Style" panose="02050604050505020204" pitchFamily="18" charset="0"/>
              </a:rPr>
              <a:t>0.03</a:t>
            </a:r>
          </a:p>
        </p:txBody>
      </p:sp>
      <p:sp>
        <p:nvSpPr>
          <p:cNvPr id="38968" name="Line 56">
            <a:extLst>
              <a:ext uri="{FF2B5EF4-FFF2-40B4-BE49-F238E27FC236}">
                <a16:creationId xmlns:a16="http://schemas.microsoft.com/office/drawing/2014/main" id="{C5F939F1-30E6-5858-9606-BCC922209934}"/>
              </a:ext>
            </a:extLst>
          </p:cNvPr>
          <p:cNvSpPr>
            <a:spLocks noChangeShapeType="1"/>
          </p:cNvSpPr>
          <p:nvPr/>
        </p:nvSpPr>
        <p:spPr bwMode="auto">
          <a:xfrm flipV="1">
            <a:off x="9374189" y="5854701"/>
            <a:ext cx="1587" cy="79375"/>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8969" name="Line 57">
            <a:extLst>
              <a:ext uri="{FF2B5EF4-FFF2-40B4-BE49-F238E27FC236}">
                <a16:creationId xmlns:a16="http://schemas.microsoft.com/office/drawing/2014/main" id="{B7D94F9A-F2BB-2245-B0E8-C12DBD60FE73}"/>
              </a:ext>
            </a:extLst>
          </p:cNvPr>
          <p:cNvSpPr>
            <a:spLocks noChangeShapeType="1"/>
          </p:cNvSpPr>
          <p:nvPr/>
        </p:nvSpPr>
        <p:spPr bwMode="auto">
          <a:xfrm>
            <a:off x="9374189" y="1419226"/>
            <a:ext cx="1587" cy="79375"/>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8971" name="Line 59">
            <a:extLst>
              <a:ext uri="{FF2B5EF4-FFF2-40B4-BE49-F238E27FC236}">
                <a16:creationId xmlns:a16="http://schemas.microsoft.com/office/drawing/2014/main" id="{8E2E8385-9B39-0AD8-4E81-EF67F5408418}"/>
              </a:ext>
            </a:extLst>
          </p:cNvPr>
          <p:cNvSpPr>
            <a:spLocks noChangeShapeType="1"/>
          </p:cNvSpPr>
          <p:nvPr/>
        </p:nvSpPr>
        <p:spPr bwMode="auto">
          <a:xfrm>
            <a:off x="3125788" y="5915025"/>
            <a:ext cx="87312" cy="1588"/>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8972" name="Line 60">
            <a:extLst>
              <a:ext uri="{FF2B5EF4-FFF2-40B4-BE49-F238E27FC236}">
                <a16:creationId xmlns:a16="http://schemas.microsoft.com/office/drawing/2014/main" id="{E6060034-2C34-A1B4-1238-93BEFD1D71FE}"/>
              </a:ext>
            </a:extLst>
          </p:cNvPr>
          <p:cNvSpPr>
            <a:spLocks noChangeShapeType="1"/>
          </p:cNvSpPr>
          <p:nvPr/>
        </p:nvSpPr>
        <p:spPr bwMode="auto">
          <a:xfrm flipH="1">
            <a:off x="9310689" y="5915025"/>
            <a:ext cx="85725" cy="1588"/>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8974" name="Line 62">
            <a:extLst>
              <a:ext uri="{FF2B5EF4-FFF2-40B4-BE49-F238E27FC236}">
                <a16:creationId xmlns:a16="http://schemas.microsoft.com/office/drawing/2014/main" id="{7F18E6AA-862D-3357-B674-D944A0455205}"/>
              </a:ext>
            </a:extLst>
          </p:cNvPr>
          <p:cNvSpPr>
            <a:spLocks noChangeShapeType="1"/>
          </p:cNvSpPr>
          <p:nvPr/>
        </p:nvSpPr>
        <p:spPr bwMode="auto">
          <a:xfrm>
            <a:off x="3125788" y="5353050"/>
            <a:ext cx="87312" cy="1588"/>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8975" name="Line 63">
            <a:extLst>
              <a:ext uri="{FF2B5EF4-FFF2-40B4-BE49-F238E27FC236}">
                <a16:creationId xmlns:a16="http://schemas.microsoft.com/office/drawing/2014/main" id="{EA714915-5E4D-5039-D4FE-E404017B2459}"/>
              </a:ext>
            </a:extLst>
          </p:cNvPr>
          <p:cNvSpPr>
            <a:spLocks noChangeShapeType="1"/>
          </p:cNvSpPr>
          <p:nvPr/>
        </p:nvSpPr>
        <p:spPr bwMode="auto">
          <a:xfrm flipH="1">
            <a:off x="9310689" y="5353050"/>
            <a:ext cx="85725" cy="1588"/>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8977" name="Line 65">
            <a:extLst>
              <a:ext uri="{FF2B5EF4-FFF2-40B4-BE49-F238E27FC236}">
                <a16:creationId xmlns:a16="http://schemas.microsoft.com/office/drawing/2014/main" id="{361C14A8-BF69-A012-D8D6-05939582FE85}"/>
              </a:ext>
            </a:extLst>
          </p:cNvPr>
          <p:cNvSpPr>
            <a:spLocks noChangeShapeType="1"/>
          </p:cNvSpPr>
          <p:nvPr/>
        </p:nvSpPr>
        <p:spPr bwMode="auto">
          <a:xfrm>
            <a:off x="3125788" y="4789489"/>
            <a:ext cx="87312" cy="1587"/>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8978" name="Line 66">
            <a:extLst>
              <a:ext uri="{FF2B5EF4-FFF2-40B4-BE49-F238E27FC236}">
                <a16:creationId xmlns:a16="http://schemas.microsoft.com/office/drawing/2014/main" id="{2C165263-88D1-ED4F-FB7E-1E432D67B031}"/>
              </a:ext>
            </a:extLst>
          </p:cNvPr>
          <p:cNvSpPr>
            <a:spLocks noChangeShapeType="1"/>
          </p:cNvSpPr>
          <p:nvPr/>
        </p:nvSpPr>
        <p:spPr bwMode="auto">
          <a:xfrm flipH="1">
            <a:off x="9310689" y="4789489"/>
            <a:ext cx="85725" cy="1587"/>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8980" name="Line 68">
            <a:extLst>
              <a:ext uri="{FF2B5EF4-FFF2-40B4-BE49-F238E27FC236}">
                <a16:creationId xmlns:a16="http://schemas.microsoft.com/office/drawing/2014/main" id="{3074CF27-D8CA-87CA-8CDD-3EAA7A72424C}"/>
              </a:ext>
            </a:extLst>
          </p:cNvPr>
          <p:cNvSpPr>
            <a:spLocks noChangeShapeType="1"/>
          </p:cNvSpPr>
          <p:nvPr/>
        </p:nvSpPr>
        <p:spPr bwMode="auto">
          <a:xfrm>
            <a:off x="3125788" y="4227514"/>
            <a:ext cx="87312" cy="1587"/>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8981" name="Line 69">
            <a:extLst>
              <a:ext uri="{FF2B5EF4-FFF2-40B4-BE49-F238E27FC236}">
                <a16:creationId xmlns:a16="http://schemas.microsoft.com/office/drawing/2014/main" id="{E211F022-E1A3-846C-96E0-DFB733D4A6A4}"/>
              </a:ext>
            </a:extLst>
          </p:cNvPr>
          <p:cNvSpPr>
            <a:spLocks noChangeShapeType="1"/>
          </p:cNvSpPr>
          <p:nvPr/>
        </p:nvSpPr>
        <p:spPr bwMode="auto">
          <a:xfrm flipH="1">
            <a:off x="9310689" y="4227514"/>
            <a:ext cx="85725" cy="1587"/>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8983" name="Line 71">
            <a:extLst>
              <a:ext uri="{FF2B5EF4-FFF2-40B4-BE49-F238E27FC236}">
                <a16:creationId xmlns:a16="http://schemas.microsoft.com/office/drawing/2014/main" id="{577D206B-3918-1A0B-AD45-C52BE0B0813C}"/>
              </a:ext>
            </a:extLst>
          </p:cNvPr>
          <p:cNvSpPr>
            <a:spLocks noChangeShapeType="1"/>
          </p:cNvSpPr>
          <p:nvPr/>
        </p:nvSpPr>
        <p:spPr bwMode="auto">
          <a:xfrm>
            <a:off x="3125788" y="3668714"/>
            <a:ext cx="87312" cy="1587"/>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8984" name="Line 72">
            <a:extLst>
              <a:ext uri="{FF2B5EF4-FFF2-40B4-BE49-F238E27FC236}">
                <a16:creationId xmlns:a16="http://schemas.microsoft.com/office/drawing/2014/main" id="{CA704424-C80C-DC68-2433-2DB9B8735DC9}"/>
              </a:ext>
            </a:extLst>
          </p:cNvPr>
          <p:cNvSpPr>
            <a:spLocks noChangeShapeType="1"/>
          </p:cNvSpPr>
          <p:nvPr/>
        </p:nvSpPr>
        <p:spPr bwMode="auto">
          <a:xfrm flipH="1">
            <a:off x="9310689" y="3668714"/>
            <a:ext cx="85725" cy="1587"/>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8986" name="Line 74">
            <a:extLst>
              <a:ext uri="{FF2B5EF4-FFF2-40B4-BE49-F238E27FC236}">
                <a16:creationId xmlns:a16="http://schemas.microsoft.com/office/drawing/2014/main" id="{69171D83-96A2-3A0D-CFD8-B09573D873DD}"/>
              </a:ext>
            </a:extLst>
          </p:cNvPr>
          <p:cNvSpPr>
            <a:spLocks noChangeShapeType="1"/>
          </p:cNvSpPr>
          <p:nvPr/>
        </p:nvSpPr>
        <p:spPr bwMode="auto">
          <a:xfrm>
            <a:off x="3125788" y="3106739"/>
            <a:ext cx="87312" cy="1587"/>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8987" name="Line 75">
            <a:extLst>
              <a:ext uri="{FF2B5EF4-FFF2-40B4-BE49-F238E27FC236}">
                <a16:creationId xmlns:a16="http://schemas.microsoft.com/office/drawing/2014/main" id="{9AEBCC43-5A87-6CE0-AB63-D4CE312485B6}"/>
              </a:ext>
            </a:extLst>
          </p:cNvPr>
          <p:cNvSpPr>
            <a:spLocks noChangeShapeType="1"/>
          </p:cNvSpPr>
          <p:nvPr/>
        </p:nvSpPr>
        <p:spPr bwMode="auto">
          <a:xfrm flipH="1">
            <a:off x="9310689" y="3106739"/>
            <a:ext cx="85725" cy="1587"/>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8989" name="Line 77">
            <a:extLst>
              <a:ext uri="{FF2B5EF4-FFF2-40B4-BE49-F238E27FC236}">
                <a16:creationId xmlns:a16="http://schemas.microsoft.com/office/drawing/2014/main" id="{4E1CD3F4-1090-1F19-132E-B3A8316A07A1}"/>
              </a:ext>
            </a:extLst>
          </p:cNvPr>
          <p:cNvSpPr>
            <a:spLocks noChangeShapeType="1"/>
          </p:cNvSpPr>
          <p:nvPr/>
        </p:nvSpPr>
        <p:spPr bwMode="auto">
          <a:xfrm>
            <a:off x="3125788" y="2544764"/>
            <a:ext cx="87312" cy="1587"/>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8990" name="Line 78">
            <a:extLst>
              <a:ext uri="{FF2B5EF4-FFF2-40B4-BE49-F238E27FC236}">
                <a16:creationId xmlns:a16="http://schemas.microsoft.com/office/drawing/2014/main" id="{416F43B1-5B51-3ACE-8471-8864D9F17847}"/>
              </a:ext>
            </a:extLst>
          </p:cNvPr>
          <p:cNvSpPr>
            <a:spLocks noChangeShapeType="1"/>
          </p:cNvSpPr>
          <p:nvPr/>
        </p:nvSpPr>
        <p:spPr bwMode="auto">
          <a:xfrm flipH="1">
            <a:off x="9310689" y="2544764"/>
            <a:ext cx="85725" cy="1587"/>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8992" name="Line 80">
            <a:extLst>
              <a:ext uri="{FF2B5EF4-FFF2-40B4-BE49-F238E27FC236}">
                <a16:creationId xmlns:a16="http://schemas.microsoft.com/office/drawing/2014/main" id="{E47EFE60-AB7C-7095-2F61-EEF3606910D7}"/>
              </a:ext>
            </a:extLst>
          </p:cNvPr>
          <p:cNvSpPr>
            <a:spLocks noChangeShapeType="1"/>
          </p:cNvSpPr>
          <p:nvPr/>
        </p:nvSpPr>
        <p:spPr bwMode="auto">
          <a:xfrm>
            <a:off x="3125788" y="1981200"/>
            <a:ext cx="87312" cy="1588"/>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8993" name="Line 81">
            <a:extLst>
              <a:ext uri="{FF2B5EF4-FFF2-40B4-BE49-F238E27FC236}">
                <a16:creationId xmlns:a16="http://schemas.microsoft.com/office/drawing/2014/main" id="{B8534DC8-B6D2-F8F6-E4F5-9F943C5B66D6}"/>
              </a:ext>
            </a:extLst>
          </p:cNvPr>
          <p:cNvSpPr>
            <a:spLocks noChangeShapeType="1"/>
          </p:cNvSpPr>
          <p:nvPr/>
        </p:nvSpPr>
        <p:spPr bwMode="auto">
          <a:xfrm flipH="1">
            <a:off x="9310689" y="1981200"/>
            <a:ext cx="85725" cy="1588"/>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8996" name="Line 84">
            <a:extLst>
              <a:ext uri="{FF2B5EF4-FFF2-40B4-BE49-F238E27FC236}">
                <a16:creationId xmlns:a16="http://schemas.microsoft.com/office/drawing/2014/main" id="{236F1A00-ABAF-9C27-D07C-F560E2D5E732}"/>
              </a:ext>
            </a:extLst>
          </p:cNvPr>
          <p:cNvSpPr>
            <a:spLocks noChangeShapeType="1"/>
          </p:cNvSpPr>
          <p:nvPr/>
        </p:nvSpPr>
        <p:spPr bwMode="auto">
          <a:xfrm flipH="1">
            <a:off x="9310689" y="1419225"/>
            <a:ext cx="85725" cy="1588"/>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grpSp>
        <p:nvGrpSpPr>
          <p:cNvPr id="39018" name="Group 106">
            <a:extLst>
              <a:ext uri="{FF2B5EF4-FFF2-40B4-BE49-F238E27FC236}">
                <a16:creationId xmlns:a16="http://schemas.microsoft.com/office/drawing/2014/main" id="{BBB11573-54A6-1F71-6ECF-6DDCFB9C8B7B}"/>
              </a:ext>
            </a:extLst>
          </p:cNvPr>
          <p:cNvGrpSpPr>
            <a:grpSpLocks/>
          </p:cNvGrpSpPr>
          <p:nvPr/>
        </p:nvGrpSpPr>
        <p:grpSpPr bwMode="auto">
          <a:xfrm>
            <a:off x="2692400" y="1301751"/>
            <a:ext cx="342900" cy="4740275"/>
            <a:chOff x="856" y="836"/>
            <a:chExt cx="216" cy="2986"/>
          </a:xfrm>
        </p:grpSpPr>
        <p:sp>
          <p:nvSpPr>
            <p:cNvPr id="38973" name="Rectangle 61">
              <a:extLst>
                <a:ext uri="{FF2B5EF4-FFF2-40B4-BE49-F238E27FC236}">
                  <a16:creationId xmlns:a16="http://schemas.microsoft.com/office/drawing/2014/main" id="{21DE4379-BE8A-0EE8-79A8-E8476C17B25D}"/>
                </a:ext>
              </a:extLst>
            </p:cNvPr>
            <p:cNvSpPr>
              <a:spLocks noChangeArrowheads="1"/>
            </p:cNvSpPr>
            <p:nvPr/>
          </p:nvSpPr>
          <p:spPr bwMode="auto">
            <a:xfrm>
              <a:off x="856" y="3668"/>
              <a:ext cx="21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600" b="1">
                  <a:solidFill>
                    <a:srgbClr val="000000"/>
                  </a:solidFill>
                  <a:effectLst>
                    <a:outerShdw blurRad="38100" dist="38100" dir="2700000" algn="tl">
                      <a:srgbClr val="FFFFFF"/>
                    </a:outerShdw>
                  </a:effectLst>
                  <a:latin typeface="Bookman Old Style" panose="02050604050505020204" pitchFamily="18" charset="0"/>
                </a:rPr>
                <a:t>-15</a:t>
              </a:r>
            </a:p>
          </p:txBody>
        </p:sp>
        <p:sp>
          <p:nvSpPr>
            <p:cNvPr id="38976" name="Rectangle 64">
              <a:extLst>
                <a:ext uri="{FF2B5EF4-FFF2-40B4-BE49-F238E27FC236}">
                  <a16:creationId xmlns:a16="http://schemas.microsoft.com/office/drawing/2014/main" id="{650530B5-8E44-4BBC-E34B-665112B06207}"/>
                </a:ext>
              </a:extLst>
            </p:cNvPr>
            <p:cNvSpPr>
              <a:spLocks noChangeArrowheads="1"/>
            </p:cNvSpPr>
            <p:nvPr/>
          </p:nvSpPr>
          <p:spPr bwMode="auto">
            <a:xfrm>
              <a:off x="856" y="3314"/>
              <a:ext cx="21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600" b="1">
                  <a:solidFill>
                    <a:srgbClr val="000000"/>
                  </a:solidFill>
                  <a:effectLst>
                    <a:outerShdw blurRad="38100" dist="38100" dir="2700000" algn="tl">
                      <a:srgbClr val="FFFFFF"/>
                    </a:outerShdw>
                  </a:effectLst>
                  <a:latin typeface="Bookman Old Style" panose="02050604050505020204" pitchFamily="18" charset="0"/>
                </a:rPr>
                <a:t>-10</a:t>
              </a:r>
            </a:p>
          </p:txBody>
        </p:sp>
        <p:sp>
          <p:nvSpPr>
            <p:cNvPr id="38979" name="Rectangle 67">
              <a:extLst>
                <a:ext uri="{FF2B5EF4-FFF2-40B4-BE49-F238E27FC236}">
                  <a16:creationId xmlns:a16="http://schemas.microsoft.com/office/drawing/2014/main" id="{527200F5-EB34-EE9A-76E6-05C835766D14}"/>
                </a:ext>
              </a:extLst>
            </p:cNvPr>
            <p:cNvSpPr>
              <a:spLocks noChangeArrowheads="1"/>
            </p:cNvSpPr>
            <p:nvPr/>
          </p:nvSpPr>
          <p:spPr bwMode="auto">
            <a:xfrm>
              <a:off x="941" y="2960"/>
              <a:ext cx="13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600" b="1">
                  <a:solidFill>
                    <a:srgbClr val="000000"/>
                  </a:solidFill>
                  <a:effectLst>
                    <a:outerShdw blurRad="38100" dist="38100" dir="2700000" algn="tl">
                      <a:srgbClr val="FFFFFF"/>
                    </a:outerShdw>
                  </a:effectLst>
                  <a:latin typeface="Bookman Old Style" panose="02050604050505020204" pitchFamily="18" charset="0"/>
                </a:rPr>
                <a:t>-5</a:t>
              </a:r>
            </a:p>
          </p:txBody>
        </p:sp>
        <p:sp>
          <p:nvSpPr>
            <p:cNvPr id="38982" name="Rectangle 70">
              <a:extLst>
                <a:ext uri="{FF2B5EF4-FFF2-40B4-BE49-F238E27FC236}">
                  <a16:creationId xmlns:a16="http://schemas.microsoft.com/office/drawing/2014/main" id="{46F7EBEC-6358-1B0E-CEB2-98E3970A860D}"/>
                </a:ext>
              </a:extLst>
            </p:cNvPr>
            <p:cNvSpPr>
              <a:spLocks noChangeArrowheads="1"/>
            </p:cNvSpPr>
            <p:nvPr/>
          </p:nvSpPr>
          <p:spPr bwMode="auto">
            <a:xfrm>
              <a:off x="987" y="2606"/>
              <a:ext cx="85"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600" b="1">
                  <a:solidFill>
                    <a:srgbClr val="000000"/>
                  </a:solidFill>
                  <a:effectLst>
                    <a:outerShdw blurRad="38100" dist="38100" dir="2700000" algn="tl">
                      <a:srgbClr val="FFFFFF"/>
                    </a:outerShdw>
                  </a:effectLst>
                  <a:latin typeface="Bookman Old Style" panose="02050604050505020204" pitchFamily="18" charset="0"/>
                </a:rPr>
                <a:t>0</a:t>
              </a:r>
            </a:p>
          </p:txBody>
        </p:sp>
        <p:sp>
          <p:nvSpPr>
            <p:cNvPr id="38985" name="Rectangle 73">
              <a:extLst>
                <a:ext uri="{FF2B5EF4-FFF2-40B4-BE49-F238E27FC236}">
                  <a16:creationId xmlns:a16="http://schemas.microsoft.com/office/drawing/2014/main" id="{CC1658D8-CEFF-9F41-ED02-CF6EFBA5B52C}"/>
                </a:ext>
              </a:extLst>
            </p:cNvPr>
            <p:cNvSpPr>
              <a:spLocks noChangeArrowheads="1"/>
            </p:cNvSpPr>
            <p:nvPr/>
          </p:nvSpPr>
          <p:spPr bwMode="auto">
            <a:xfrm>
              <a:off x="987" y="2253"/>
              <a:ext cx="85"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600" b="1">
                  <a:solidFill>
                    <a:srgbClr val="000000"/>
                  </a:solidFill>
                  <a:effectLst>
                    <a:outerShdw blurRad="38100" dist="38100" dir="2700000" algn="tl">
                      <a:srgbClr val="FFFFFF"/>
                    </a:outerShdw>
                  </a:effectLst>
                  <a:latin typeface="Bookman Old Style" panose="02050604050505020204" pitchFamily="18" charset="0"/>
                </a:rPr>
                <a:t>5</a:t>
              </a:r>
            </a:p>
          </p:txBody>
        </p:sp>
        <p:sp>
          <p:nvSpPr>
            <p:cNvPr id="38988" name="Rectangle 76">
              <a:extLst>
                <a:ext uri="{FF2B5EF4-FFF2-40B4-BE49-F238E27FC236}">
                  <a16:creationId xmlns:a16="http://schemas.microsoft.com/office/drawing/2014/main" id="{9F323C09-57DC-4566-D2FF-B1D079B2D76A}"/>
                </a:ext>
              </a:extLst>
            </p:cNvPr>
            <p:cNvSpPr>
              <a:spLocks noChangeArrowheads="1"/>
            </p:cNvSpPr>
            <p:nvPr/>
          </p:nvSpPr>
          <p:spPr bwMode="auto">
            <a:xfrm>
              <a:off x="902" y="1899"/>
              <a:ext cx="170"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600" b="1">
                  <a:solidFill>
                    <a:srgbClr val="000000"/>
                  </a:solidFill>
                  <a:effectLst>
                    <a:outerShdw blurRad="38100" dist="38100" dir="2700000" algn="tl">
                      <a:srgbClr val="FFFFFF"/>
                    </a:outerShdw>
                  </a:effectLst>
                  <a:latin typeface="Bookman Old Style" panose="02050604050505020204" pitchFamily="18" charset="0"/>
                </a:rPr>
                <a:t>10</a:t>
              </a:r>
            </a:p>
          </p:txBody>
        </p:sp>
        <p:sp>
          <p:nvSpPr>
            <p:cNvPr id="38991" name="Rectangle 79">
              <a:extLst>
                <a:ext uri="{FF2B5EF4-FFF2-40B4-BE49-F238E27FC236}">
                  <a16:creationId xmlns:a16="http://schemas.microsoft.com/office/drawing/2014/main" id="{1D9F7F2D-12F1-C2B0-D4D6-694C3DFAC2C4}"/>
                </a:ext>
              </a:extLst>
            </p:cNvPr>
            <p:cNvSpPr>
              <a:spLocks noChangeArrowheads="1"/>
            </p:cNvSpPr>
            <p:nvPr/>
          </p:nvSpPr>
          <p:spPr bwMode="auto">
            <a:xfrm>
              <a:off x="902" y="1545"/>
              <a:ext cx="170"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600" b="1">
                  <a:solidFill>
                    <a:srgbClr val="000000"/>
                  </a:solidFill>
                  <a:effectLst>
                    <a:outerShdw blurRad="38100" dist="38100" dir="2700000" algn="tl">
                      <a:srgbClr val="FFFFFF"/>
                    </a:outerShdw>
                  </a:effectLst>
                  <a:latin typeface="Bookman Old Style" panose="02050604050505020204" pitchFamily="18" charset="0"/>
                </a:rPr>
                <a:t>15</a:t>
              </a:r>
            </a:p>
          </p:txBody>
        </p:sp>
        <p:sp>
          <p:nvSpPr>
            <p:cNvPr id="38994" name="Rectangle 82">
              <a:extLst>
                <a:ext uri="{FF2B5EF4-FFF2-40B4-BE49-F238E27FC236}">
                  <a16:creationId xmlns:a16="http://schemas.microsoft.com/office/drawing/2014/main" id="{64C377FB-ECCE-C9BF-FF2B-C77DFB35C763}"/>
                </a:ext>
              </a:extLst>
            </p:cNvPr>
            <p:cNvSpPr>
              <a:spLocks noChangeArrowheads="1"/>
            </p:cNvSpPr>
            <p:nvPr/>
          </p:nvSpPr>
          <p:spPr bwMode="auto">
            <a:xfrm>
              <a:off x="902" y="1191"/>
              <a:ext cx="170"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600" b="1">
                  <a:solidFill>
                    <a:srgbClr val="000000"/>
                  </a:solidFill>
                  <a:effectLst>
                    <a:outerShdw blurRad="38100" dist="38100" dir="2700000" algn="tl">
                      <a:srgbClr val="FFFFFF"/>
                    </a:outerShdw>
                  </a:effectLst>
                  <a:latin typeface="Bookman Old Style" panose="02050604050505020204" pitchFamily="18" charset="0"/>
                </a:rPr>
                <a:t>20</a:t>
              </a:r>
            </a:p>
          </p:txBody>
        </p:sp>
        <p:sp>
          <p:nvSpPr>
            <p:cNvPr id="38997" name="Rectangle 85">
              <a:extLst>
                <a:ext uri="{FF2B5EF4-FFF2-40B4-BE49-F238E27FC236}">
                  <a16:creationId xmlns:a16="http://schemas.microsoft.com/office/drawing/2014/main" id="{603EC2B6-DA50-B095-6DD7-2F3C16256E5E}"/>
                </a:ext>
              </a:extLst>
            </p:cNvPr>
            <p:cNvSpPr>
              <a:spLocks noChangeArrowheads="1"/>
            </p:cNvSpPr>
            <p:nvPr/>
          </p:nvSpPr>
          <p:spPr bwMode="auto">
            <a:xfrm>
              <a:off x="902" y="836"/>
              <a:ext cx="170"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600" b="1">
                  <a:solidFill>
                    <a:srgbClr val="000000"/>
                  </a:solidFill>
                  <a:effectLst>
                    <a:outerShdw blurRad="38100" dist="38100" dir="2700000" algn="tl">
                      <a:srgbClr val="FFFFFF"/>
                    </a:outerShdw>
                  </a:effectLst>
                  <a:latin typeface="Bookman Old Style" panose="02050604050505020204" pitchFamily="18" charset="0"/>
                </a:rPr>
                <a:t>25</a:t>
              </a:r>
            </a:p>
          </p:txBody>
        </p:sp>
      </p:grpSp>
      <p:sp>
        <p:nvSpPr>
          <p:cNvPr id="39000" name="Line 88">
            <a:extLst>
              <a:ext uri="{FF2B5EF4-FFF2-40B4-BE49-F238E27FC236}">
                <a16:creationId xmlns:a16="http://schemas.microsoft.com/office/drawing/2014/main" id="{4AADF008-106A-0F21-CC6D-CC36CE65B203}"/>
              </a:ext>
            </a:extLst>
          </p:cNvPr>
          <p:cNvSpPr>
            <a:spLocks noChangeShapeType="1"/>
          </p:cNvSpPr>
          <p:nvPr/>
        </p:nvSpPr>
        <p:spPr bwMode="auto">
          <a:xfrm>
            <a:off x="3125789" y="5915025"/>
            <a:ext cx="6270625" cy="1588"/>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9001" name="Line 89">
            <a:extLst>
              <a:ext uri="{FF2B5EF4-FFF2-40B4-BE49-F238E27FC236}">
                <a16:creationId xmlns:a16="http://schemas.microsoft.com/office/drawing/2014/main" id="{32D4BC3A-EB04-AD7F-9C21-9450DD8E6300}"/>
              </a:ext>
            </a:extLst>
          </p:cNvPr>
          <p:cNvSpPr>
            <a:spLocks noChangeShapeType="1"/>
          </p:cNvSpPr>
          <p:nvPr/>
        </p:nvSpPr>
        <p:spPr bwMode="auto">
          <a:xfrm>
            <a:off x="3125789" y="1419225"/>
            <a:ext cx="6270625" cy="1588"/>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9002" name="Line 90">
            <a:extLst>
              <a:ext uri="{FF2B5EF4-FFF2-40B4-BE49-F238E27FC236}">
                <a16:creationId xmlns:a16="http://schemas.microsoft.com/office/drawing/2014/main" id="{9DF26723-F643-5536-9FEE-C0F87F355CAB}"/>
              </a:ext>
            </a:extLst>
          </p:cNvPr>
          <p:cNvSpPr>
            <a:spLocks noChangeShapeType="1"/>
          </p:cNvSpPr>
          <p:nvPr/>
        </p:nvSpPr>
        <p:spPr bwMode="auto">
          <a:xfrm flipV="1">
            <a:off x="3125789" y="1419225"/>
            <a:ext cx="1587" cy="4514850"/>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9003" name="Line 91">
            <a:extLst>
              <a:ext uri="{FF2B5EF4-FFF2-40B4-BE49-F238E27FC236}">
                <a16:creationId xmlns:a16="http://schemas.microsoft.com/office/drawing/2014/main" id="{475286F5-D80C-6280-262F-86B2DDFA335B}"/>
              </a:ext>
            </a:extLst>
          </p:cNvPr>
          <p:cNvSpPr>
            <a:spLocks noChangeShapeType="1"/>
          </p:cNvSpPr>
          <p:nvPr/>
        </p:nvSpPr>
        <p:spPr bwMode="auto">
          <a:xfrm flipV="1">
            <a:off x="9374189" y="1419225"/>
            <a:ext cx="1587" cy="4514850"/>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9004" name="Line 92">
            <a:extLst>
              <a:ext uri="{FF2B5EF4-FFF2-40B4-BE49-F238E27FC236}">
                <a16:creationId xmlns:a16="http://schemas.microsoft.com/office/drawing/2014/main" id="{83949813-2D68-7026-565E-0FD36498BDF7}"/>
              </a:ext>
            </a:extLst>
          </p:cNvPr>
          <p:cNvSpPr>
            <a:spLocks noChangeShapeType="1"/>
          </p:cNvSpPr>
          <p:nvPr/>
        </p:nvSpPr>
        <p:spPr bwMode="auto">
          <a:xfrm>
            <a:off x="3125789" y="5915025"/>
            <a:ext cx="1587" cy="1588"/>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9005" name="Line 93">
            <a:extLst>
              <a:ext uri="{FF2B5EF4-FFF2-40B4-BE49-F238E27FC236}">
                <a16:creationId xmlns:a16="http://schemas.microsoft.com/office/drawing/2014/main" id="{C43597CA-A5CE-B272-32E9-85C0CCA044C5}"/>
              </a:ext>
            </a:extLst>
          </p:cNvPr>
          <p:cNvSpPr>
            <a:spLocks noChangeShapeType="1"/>
          </p:cNvSpPr>
          <p:nvPr/>
        </p:nvSpPr>
        <p:spPr bwMode="auto">
          <a:xfrm>
            <a:off x="9374189" y="1419225"/>
            <a:ext cx="1587" cy="1588"/>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9006" name="Freeform 94">
            <a:extLst>
              <a:ext uri="{FF2B5EF4-FFF2-40B4-BE49-F238E27FC236}">
                <a16:creationId xmlns:a16="http://schemas.microsoft.com/office/drawing/2014/main" id="{A5DCC59A-6845-7C60-7AF3-F9E668B8883E}"/>
              </a:ext>
            </a:extLst>
          </p:cNvPr>
          <p:cNvSpPr>
            <a:spLocks/>
          </p:cNvSpPr>
          <p:nvPr/>
        </p:nvSpPr>
        <p:spPr bwMode="auto">
          <a:xfrm>
            <a:off x="3125789" y="3476625"/>
            <a:ext cx="6022975" cy="750888"/>
          </a:xfrm>
          <a:custGeom>
            <a:avLst/>
            <a:gdLst>
              <a:gd name="T0" fmla="*/ 72 w 3794"/>
              <a:gd name="T1" fmla="*/ 473 h 473"/>
              <a:gd name="T2" fmla="*/ 153 w 3794"/>
              <a:gd name="T3" fmla="*/ 473 h 473"/>
              <a:gd name="T4" fmla="*/ 235 w 3794"/>
              <a:gd name="T5" fmla="*/ 473 h 473"/>
              <a:gd name="T6" fmla="*/ 317 w 3794"/>
              <a:gd name="T7" fmla="*/ 473 h 473"/>
              <a:gd name="T8" fmla="*/ 398 w 3794"/>
              <a:gd name="T9" fmla="*/ 473 h 473"/>
              <a:gd name="T10" fmla="*/ 480 w 3794"/>
              <a:gd name="T11" fmla="*/ 473 h 473"/>
              <a:gd name="T12" fmla="*/ 561 w 3794"/>
              <a:gd name="T13" fmla="*/ 473 h 473"/>
              <a:gd name="T14" fmla="*/ 643 w 3794"/>
              <a:gd name="T15" fmla="*/ 473 h 473"/>
              <a:gd name="T16" fmla="*/ 725 w 3794"/>
              <a:gd name="T17" fmla="*/ 473 h 473"/>
              <a:gd name="T18" fmla="*/ 806 w 3794"/>
              <a:gd name="T19" fmla="*/ 473 h 473"/>
              <a:gd name="T20" fmla="*/ 888 w 3794"/>
              <a:gd name="T21" fmla="*/ 473 h 473"/>
              <a:gd name="T22" fmla="*/ 969 w 3794"/>
              <a:gd name="T23" fmla="*/ 473 h 473"/>
              <a:gd name="T24" fmla="*/ 1031 w 3794"/>
              <a:gd name="T25" fmla="*/ 455 h 473"/>
              <a:gd name="T26" fmla="*/ 1082 w 3794"/>
              <a:gd name="T27" fmla="*/ 427 h 473"/>
              <a:gd name="T28" fmla="*/ 1122 w 3794"/>
              <a:gd name="T29" fmla="*/ 380 h 473"/>
              <a:gd name="T30" fmla="*/ 1163 w 3794"/>
              <a:gd name="T31" fmla="*/ 324 h 473"/>
              <a:gd name="T32" fmla="*/ 1194 w 3794"/>
              <a:gd name="T33" fmla="*/ 278 h 473"/>
              <a:gd name="T34" fmla="*/ 1224 w 3794"/>
              <a:gd name="T35" fmla="*/ 222 h 473"/>
              <a:gd name="T36" fmla="*/ 1255 w 3794"/>
              <a:gd name="T37" fmla="*/ 167 h 473"/>
              <a:gd name="T38" fmla="*/ 1286 w 3794"/>
              <a:gd name="T39" fmla="*/ 111 h 473"/>
              <a:gd name="T40" fmla="*/ 1316 w 3794"/>
              <a:gd name="T41" fmla="*/ 46 h 473"/>
              <a:gd name="T42" fmla="*/ 1347 w 3794"/>
              <a:gd name="T43" fmla="*/ 0 h 473"/>
              <a:gd name="T44" fmla="*/ 1398 w 3794"/>
              <a:gd name="T45" fmla="*/ 37 h 473"/>
              <a:gd name="T46" fmla="*/ 1418 w 3794"/>
              <a:gd name="T47" fmla="*/ 102 h 473"/>
              <a:gd name="T48" fmla="*/ 1449 w 3794"/>
              <a:gd name="T49" fmla="*/ 167 h 473"/>
              <a:gd name="T50" fmla="*/ 1490 w 3794"/>
              <a:gd name="T51" fmla="*/ 231 h 473"/>
              <a:gd name="T52" fmla="*/ 1520 w 3794"/>
              <a:gd name="T53" fmla="*/ 278 h 473"/>
              <a:gd name="T54" fmla="*/ 1561 w 3794"/>
              <a:gd name="T55" fmla="*/ 315 h 473"/>
              <a:gd name="T56" fmla="*/ 1612 w 3794"/>
              <a:gd name="T57" fmla="*/ 352 h 473"/>
              <a:gd name="T58" fmla="*/ 1663 w 3794"/>
              <a:gd name="T59" fmla="*/ 389 h 473"/>
              <a:gd name="T60" fmla="*/ 1724 w 3794"/>
              <a:gd name="T61" fmla="*/ 408 h 473"/>
              <a:gd name="T62" fmla="*/ 1775 w 3794"/>
              <a:gd name="T63" fmla="*/ 445 h 473"/>
              <a:gd name="T64" fmla="*/ 1847 w 3794"/>
              <a:gd name="T65" fmla="*/ 473 h 473"/>
              <a:gd name="T66" fmla="*/ 1927 w 3794"/>
              <a:gd name="T67" fmla="*/ 473 h 473"/>
              <a:gd name="T68" fmla="*/ 2008 w 3794"/>
              <a:gd name="T69" fmla="*/ 473 h 473"/>
              <a:gd name="T70" fmla="*/ 2090 w 3794"/>
              <a:gd name="T71" fmla="*/ 473 h 473"/>
              <a:gd name="T72" fmla="*/ 2172 w 3794"/>
              <a:gd name="T73" fmla="*/ 473 h 473"/>
              <a:gd name="T74" fmla="*/ 2253 w 3794"/>
              <a:gd name="T75" fmla="*/ 473 h 473"/>
              <a:gd name="T76" fmla="*/ 2335 w 3794"/>
              <a:gd name="T77" fmla="*/ 473 h 473"/>
              <a:gd name="T78" fmla="*/ 2416 w 3794"/>
              <a:gd name="T79" fmla="*/ 473 h 473"/>
              <a:gd name="T80" fmla="*/ 2498 w 3794"/>
              <a:gd name="T81" fmla="*/ 473 h 473"/>
              <a:gd name="T82" fmla="*/ 2580 w 3794"/>
              <a:gd name="T83" fmla="*/ 473 h 473"/>
              <a:gd name="T84" fmla="*/ 2661 w 3794"/>
              <a:gd name="T85" fmla="*/ 473 h 473"/>
              <a:gd name="T86" fmla="*/ 2743 w 3794"/>
              <a:gd name="T87" fmla="*/ 473 h 473"/>
              <a:gd name="T88" fmla="*/ 2824 w 3794"/>
              <a:gd name="T89" fmla="*/ 473 h 473"/>
              <a:gd name="T90" fmla="*/ 2906 w 3794"/>
              <a:gd name="T91" fmla="*/ 473 h 473"/>
              <a:gd name="T92" fmla="*/ 2988 w 3794"/>
              <a:gd name="T93" fmla="*/ 473 h 473"/>
              <a:gd name="T94" fmla="*/ 3069 w 3794"/>
              <a:gd name="T95" fmla="*/ 473 h 473"/>
              <a:gd name="T96" fmla="*/ 3151 w 3794"/>
              <a:gd name="T97" fmla="*/ 473 h 473"/>
              <a:gd name="T98" fmla="*/ 3233 w 3794"/>
              <a:gd name="T99" fmla="*/ 473 h 473"/>
              <a:gd name="T100" fmla="*/ 3314 w 3794"/>
              <a:gd name="T101" fmla="*/ 473 h 473"/>
              <a:gd name="T102" fmla="*/ 3396 w 3794"/>
              <a:gd name="T103" fmla="*/ 473 h 473"/>
              <a:gd name="T104" fmla="*/ 3477 w 3794"/>
              <a:gd name="T105" fmla="*/ 473 h 473"/>
              <a:gd name="T106" fmla="*/ 3559 w 3794"/>
              <a:gd name="T107" fmla="*/ 473 h 473"/>
              <a:gd name="T108" fmla="*/ 3641 w 3794"/>
              <a:gd name="T109" fmla="*/ 473 h 473"/>
              <a:gd name="T110" fmla="*/ 3722 w 3794"/>
              <a:gd name="T111" fmla="*/ 473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794" h="473">
                <a:moveTo>
                  <a:pt x="0" y="473"/>
                </a:moveTo>
                <a:lnTo>
                  <a:pt x="11" y="473"/>
                </a:lnTo>
                <a:lnTo>
                  <a:pt x="21" y="473"/>
                </a:lnTo>
                <a:lnTo>
                  <a:pt x="31" y="473"/>
                </a:lnTo>
                <a:lnTo>
                  <a:pt x="41" y="473"/>
                </a:lnTo>
                <a:lnTo>
                  <a:pt x="51" y="473"/>
                </a:lnTo>
                <a:lnTo>
                  <a:pt x="62" y="473"/>
                </a:lnTo>
                <a:lnTo>
                  <a:pt x="72" y="473"/>
                </a:lnTo>
                <a:lnTo>
                  <a:pt x="82" y="473"/>
                </a:lnTo>
                <a:lnTo>
                  <a:pt x="92" y="473"/>
                </a:lnTo>
                <a:lnTo>
                  <a:pt x="102" y="473"/>
                </a:lnTo>
                <a:lnTo>
                  <a:pt x="113" y="473"/>
                </a:lnTo>
                <a:lnTo>
                  <a:pt x="123" y="473"/>
                </a:lnTo>
                <a:lnTo>
                  <a:pt x="133" y="473"/>
                </a:lnTo>
                <a:lnTo>
                  <a:pt x="143" y="473"/>
                </a:lnTo>
                <a:lnTo>
                  <a:pt x="153" y="473"/>
                </a:lnTo>
                <a:lnTo>
                  <a:pt x="164" y="473"/>
                </a:lnTo>
                <a:lnTo>
                  <a:pt x="174" y="473"/>
                </a:lnTo>
                <a:lnTo>
                  <a:pt x="184" y="473"/>
                </a:lnTo>
                <a:lnTo>
                  <a:pt x="194" y="473"/>
                </a:lnTo>
                <a:lnTo>
                  <a:pt x="204" y="473"/>
                </a:lnTo>
                <a:lnTo>
                  <a:pt x="215" y="473"/>
                </a:lnTo>
                <a:lnTo>
                  <a:pt x="225" y="473"/>
                </a:lnTo>
                <a:lnTo>
                  <a:pt x="235" y="473"/>
                </a:lnTo>
                <a:lnTo>
                  <a:pt x="245" y="473"/>
                </a:lnTo>
                <a:lnTo>
                  <a:pt x="255" y="473"/>
                </a:lnTo>
                <a:lnTo>
                  <a:pt x="266" y="473"/>
                </a:lnTo>
                <a:lnTo>
                  <a:pt x="276" y="473"/>
                </a:lnTo>
                <a:lnTo>
                  <a:pt x="286" y="473"/>
                </a:lnTo>
                <a:lnTo>
                  <a:pt x="296" y="473"/>
                </a:lnTo>
                <a:lnTo>
                  <a:pt x="306" y="473"/>
                </a:lnTo>
                <a:lnTo>
                  <a:pt x="317" y="473"/>
                </a:lnTo>
                <a:lnTo>
                  <a:pt x="327" y="473"/>
                </a:lnTo>
                <a:lnTo>
                  <a:pt x="337" y="473"/>
                </a:lnTo>
                <a:lnTo>
                  <a:pt x="347" y="473"/>
                </a:lnTo>
                <a:lnTo>
                  <a:pt x="357" y="473"/>
                </a:lnTo>
                <a:lnTo>
                  <a:pt x="368" y="473"/>
                </a:lnTo>
                <a:lnTo>
                  <a:pt x="378" y="473"/>
                </a:lnTo>
                <a:lnTo>
                  <a:pt x="388" y="473"/>
                </a:lnTo>
                <a:lnTo>
                  <a:pt x="398" y="473"/>
                </a:lnTo>
                <a:lnTo>
                  <a:pt x="408" y="473"/>
                </a:lnTo>
                <a:lnTo>
                  <a:pt x="419" y="473"/>
                </a:lnTo>
                <a:lnTo>
                  <a:pt x="429" y="473"/>
                </a:lnTo>
                <a:lnTo>
                  <a:pt x="439" y="473"/>
                </a:lnTo>
                <a:lnTo>
                  <a:pt x="449" y="473"/>
                </a:lnTo>
                <a:lnTo>
                  <a:pt x="459" y="473"/>
                </a:lnTo>
                <a:lnTo>
                  <a:pt x="470" y="473"/>
                </a:lnTo>
                <a:lnTo>
                  <a:pt x="480" y="473"/>
                </a:lnTo>
                <a:lnTo>
                  <a:pt x="490" y="473"/>
                </a:lnTo>
                <a:lnTo>
                  <a:pt x="500" y="473"/>
                </a:lnTo>
                <a:lnTo>
                  <a:pt x="510" y="473"/>
                </a:lnTo>
                <a:lnTo>
                  <a:pt x="521" y="473"/>
                </a:lnTo>
                <a:lnTo>
                  <a:pt x="531" y="473"/>
                </a:lnTo>
                <a:lnTo>
                  <a:pt x="541" y="473"/>
                </a:lnTo>
                <a:lnTo>
                  <a:pt x="551" y="473"/>
                </a:lnTo>
                <a:lnTo>
                  <a:pt x="561" y="473"/>
                </a:lnTo>
                <a:lnTo>
                  <a:pt x="572" y="473"/>
                </a:lnTo>
                <a:lnTo>
                  <a:pt x="582" y="473"/>
                </a:lnTo>
                <a:lnTo>
                  <a:pt x="592" y="473"/>
                </a:lnTo>
                <a:lnTo>
                  <a:pt x="602" y="473"/>
                </a:lnTo>
                <a:lnTo>
                  <a:pt x="612" y="473"/>
                </a:lnTo>
                <a:lnTo>
                  <a:pt x="623" y="473"/>
                </a:lnTo>
                <a:lnTo>
                  <a:pt x="633" y="473"/>
                </a:lnTo>
                <a:lnTo>
                  <a:pt x="643" y="473"/>
                </a:lnTo>
                <a:lnTo>
                  <a:pt x="653" y="473"/>
                </a:lnTo>
                <a:lnTo>
                  <a:pt x="663" y="473"/>
                </a:lnTo>
                <a:lnTo>
                  <a:pt x="674" y="473"/>
                </a:lnTo>
                <a:lnTo>
                  <a:pt x="684" y="473"/>
                </a:lnTo>
                <a:lnTo>
                  <a:pt x="694" y="473"/>
                </a:lnTo>
                <a:lnTo>
                  <a:pt x="704" y="473"/>
                </a:lnTo>
                <a:lnTo>
                  <a:pt x="714" y="473"/>
                </a:lnTo>
                <a:lnTo>
                  <a:pt x="725" y="473"/>
                </a:lnTo>
                <a:lnTo>
                  <a:pt x="735" y="473"/>
                </a:lnTo>
                <a:lnTo>
                  <a:pt x="745" y="473"/>
                </a:lnTo>
                <a:lnTo>
                  <a:pt x="755" y="473"/>
                </a:lnTo>
                <a:lnTo>
                  <a:pt x="765" y="473"/>
                </a:lnTo>
                <a:lnTo>
                  <a:pt x="776" y="473"/>
                </a:lnTo>
                <a:lnTo>
                  <a:pt x="786" y="473"/>
                </a:lnTo>
                <a:lnTo>
                  <a:pt x="796" y="473"/>
                </a:lnTo>
                <a:lnTo>
                  <a:pt x="806" y="473"/>
                </a:lnTo>
                <a:lnTo>
                  <a:pt x="816" y="473"/>
                </a:lnTo>
                <a:lnTo>
                  <a:pt x="827" y="473"/>
                </a:lnTo>
                <a:lnTo>
                  <a:pt x="837" y="473"/>
                </a:lnTo>
                <a:lnTo>
                  <a:pt x="847" y="473"/>
                </a:lnTo>
                <a:lnTo>
                  <a:pt x="857" y="473"/>
                </a:lnTo>
                <a:lnTo>
                  <a:pt x="867" y="473"/>
                </a:lnTo>
                <a:lnTo>
                  <a:pt x="878" y="473"/>
                </a:lnTo>
                <a:lnTo>
                  <a:pt x="888" y="473"/>
                </a:lnTo>
                <a:lnTo>
                  <a:pt x="898" y="473"/>
                </a:lnTo>
                <a:lnTo>
                  <a:pt x="908" y="473"/>
                </a:lnTo>
                <a:lnTo>
                  <a:pt x="918" y="473"/>
                </a:lnTo>
                <a:lnTo>
                  <a:pt x="929" y="473"/>
                </a:lnTo>
                <a:lnTo>
                  <a:pt x="939" y="473"/>
                </a:lnTo>
                <a:lnTo>
                  <a:pt x="949" y="473"/>
                </a:lnTo>
                <a:lnTo>
                  <a:pt x="959" y="473"/>
                </a:lnTo>
                <a:lnTo>
                  <a:pt x="969" y="473"/>
                </a:lnTo>
                <a:lnTo>
                  <a:pt x="980" y="473"/>
                </a:lnTo>
                <a:lnTo>
                  <a:pt x="990" y="473"/>
                </a:lnTo>
                <a:lnTo>
                  <a:pt x="1000" y="473"/>
                </a:lnTo>
                <a:lnTo>
                  <a:pt x="1010" y="473"/>
                </a:lnTo>
                <a:lnTo>
                  <a:pt x="1020" y="473"/>
                </a:lnTo>
                <a:lnTo>
                  <a:pt x="1020" y="464"/>
                </a:lnTo>
                <a:lnTo>
                  <a:pt x="1031" y="464"/>
                </a:lnTo>
                <a:lnTo>
                  <a:pt x="1031" y="455"/>
                </a:lnTo>
                <a:lnTo>
                  <a:pt x="1041" y="455"/>
                </a:lnTo>
                <a:lnTo>
                  <a:pt x="1051" y="455"/>
                </a:lnTo>
                <a:lnTo>
                  <a:pt x="1051" y="445"/>
                </a:lnTo>
                <a:lnTo>
                  <a:pt x="1061" y="445"/>
                </a:lnTo>
                <a:lnTo>
                  <a:pt x="1061" y="436"/>
                </a:lnTo>
                <a:lnTo>
                  <a:pt x="1071" y="436"/>
                </a:lnTo>
                <a:lnTo>
                  <a:pt x="1071" y="427"/>
                </a:lnTo>
                <a:lnTo>
                  <a:pt x="1082" y="427"/>
                </a:lnTo>
                <a:lnTo>
                  <a:pt x="1082" y="417"/>
                </a:lnTo>
                <a:lnTo>
                  <a:pt x="1092" y="417"/>
                </a:lnTo>
                <a:lnTo>
                  <a:pt x="1092" y="408"/>
                </a:lnTo>
                <a:lnTo>
                  <a:pt x="1102" y="408"/>
                </a:lnTo>
                <a:lnTo>
                  <a:pt x="1102" y="399"/>
                </a:lnTo>
                <a:lnTo>
                  <a:pt x="1112" y="389"/>
                </a:lnTo>
                <a:lnTo>
                  <a:pt x="1112" y="380"/>
                </a:lnTo>
                <a:lnTo>
                  <a:pt x="1122" y="380"/>
                </a:lnTo>
                <a:lnTo>
                  <a:pt x="1122" y="371"/>
                </a:lnTo>
                <a:lnTo>
                  <a:pt x="1133" y="371"/>
                </a:lnTo>
                <a:lnTo>
                  <a:pt x="1133" y="362"/>
                </a:lnTo>
                <a:lnTo>
                  <a:pt x="1143" y="352"/>
                </a:lnTo>
                <a:lnTo>
                  <a:pt x="1143" y="343"/>
                </a:lnTo>
                <a:lnTo>
                  <a:pt x="1153" y="343"/>
                </a:lnTo>
                <a:lnTo>
                  <a:pt x="1153" y="334"/>
                </a:lnTo>
                <a:lnTo>
                  <a:pt x="1163" y="324"/>
                </a:lnTo>
                <a:lnTo>
                  <a:pt x="1163" y="315"/>
                </a:lnTo>
                <a:lnTo>
                  <a:pt x="1173" y="315"/>
                </a:lnTo>
                <a:lnTo>
                  <a:pt x="1173" y="306"/>
                </a:lnTo>
                <a:lnTo>
                  <a:pt x="1173" y="296"/>
                </a:lnTo>
                <a:lnTo>
                  <a:pt x="1184" y="296"/>
                </a:lnTo>
                <a:lnTo>
                  <a:pt x="1184" y="287"/>
                </a:lnTo>
                <a:lnTo>
                  <a:pt x="1184" y="278"/>
                </a:lnTo>
                <a:lnTo>
                  <a:pt x="1194" y="278"/>
                </a:lnTo>
                <a:lnTo>
                  <a:pt x="1194" y="268"/>
                </a:lnTo>
                <a:lnTo>
                  <a:pt x="1204" y="259"/>
                </a:lnTo>
                <a:lnTo>
                  <a:pt x="1204" y="250"/>
                </a:lnTo>
                <a:lnTo>
                  <a:pt x="1214" y="250"/>
                </a:lnTo>
                <a:lnTo>
                  <a:pt x="1214" y="240"/>
                </a:lnTo>
                <a:lnTo>
                  <a:pt x="1214" y="231"/>
                </a:lnTo>
                <a:lnTo>
                  <a:pt x="1224" y="231"/>
                </a:lnTo>
                <a:lnTo>
                  <a:pt x="1224" y="222"/>
                </a:lnTo>
                <a:lnTo>
                  <a:pt x="1224" y="212"/>
                </a:lnTo>
                <a:lnTo>
                  <a:pt x="1235" y="212"/>
                </a:lnTo>
                <a:lnTo>
                  <a:pt x="1235" y="203"/>
                </a:lnTo>
                <a:lnTo>
                  <a:pt x="1245" y="194"/>
                </a:lnTo>
                <a:lnTo>
                  <a:pt x="1245" y="186"/>
                </a:lnTo>
                <a:lnTo>
                  <a:pt x="1245" y="177"/>
                </a:lnTo>
                <a:lnTo>
                  <a:pt x="1255" y="177"/>
                </a:lnTo>
                <a:lnTo>
                  <a:pt x="1255" y="167"/>
                </a:lnTo>
                <a:lnTo>
                  <a:pt x="1265" y="158"/>
                </a:lnTo>
                <a:lnTo>
                  <a:pt x="1265" y="149"/>
                </a:lnTo>
                <a:lnTo>
                  <a:pt x="1265" y="139"/>
                </a:lnTo>
                <a:lnTo>
                  <a:pt x="1276" y="139"/>
                </a:lnTo>
                <a:lnTo>
                  <a:pt x="1276" y="130"/>
                </a:lnTo>
                <a:lnTo>
                  <a:pt x="1276" y="121"/>
                </a:lnTo>
                <a:lnTo>
                  <a:pt x="1286" y="121"/>
                </a:lnTo>
                <a:lnTo>
                  <a:pt x="1286" y="111"/>
                </a:lnTo>
                <a:lnTo>
                  <a:pt x="1286" y="102"/>
                </a:lnTo>
                <a:lnTo>
                  <a:pt x="1296" y="93"/>
                </a:lnTo>
                <a:lnTo>
                  <a:pt x="1296" y="83"/>
                </a:lnTo>
                <a:lnTo>
                  <a:pt x="1296" y="74"/>
                </a:lnTo>
                <a:lnTo>
                  <a:pt x="1306" y="74"/>
                </a:lnTo>
                <a:lnTo>
                  <a:pt x="1306" y="65"/>
                </a:lnTo>
                <a:lnTo>
                  <a:pt x="1316" y="56"/>
                </a:lnTo>
                <a:lnTo>
                  <a:pt x="1316" y="46"/>
                </a:lnTo>
                <a:lnTo>
                  <a:pt x="1316" y="37"/>
                </a:lnTo>
                <a:lnTo>
                  <a:pt x="1327" y="37"/>
                </a:lnTo>
                <a:lnTo>
                  <a:pt x="1327" y="28"/>
                </a:lnTo>
                <a:lnTo>
                  <a:pt x="1327" y="18"/>
                </a:lnTo>
                <a:lnTo>
                  <a:pt x="1337" y="18"/>
                </a:lnTo>
                <a:lnTo>
                  <a:pt x="1337" y="9"/>
                </a:lnTo>
                <a:lnTo>
                  <a:pt x="1347" y="9"/>
                </a:lnTo>
                <a:lnTo>
                  <a:pt x="1347" y="0"/>
                </a:lnTo>
                <a:lnTo>
                  <a:pt x="1357" y="0"/>
                </a:lnTo>
                <a:lnTo>
                  <a:pt x="1357" y="9"/>
                </a:lnTo>
                <a:lnTo>
                  <a:pt x="1367" y="9"/>
                </a:lnTo>
                <a:lnTo>
                  <a:pt x="1378" y="9"/>
                </a:lnTo>
                <a:lnTo>
                  <a:pt x="1378" y="18"/>
                </a:lnTo>
                <a:lnTo>
                  <a:pt x="1388" y="28"/>
                </a:lnTo>
                <a:lnTo>
                  <a:pt x="1388" y="37"/>
                </a:lnTo>
                <a:lnTo>
                  <a:pt x="1398" y="37"/>
                </a:lnTo>
                <a:lnTo>
                  <a:pt x="1398" y="46"/>
                </a:lnTo>
                <a:lnTo>
                  <a:pt x="1398" y="56"/>
                </a:lnTo>
                <a:lnTo>
                  <a:pt x="1408" y="56"/>
                </a:lnTo>
                <a:lnTo>
                  <a:pt x="1408" y="65"/>
                </a:lnTo>
                <a:lnTo>
                  <a:pt x="1408" y="74"/>
                </a:lnTo>
                <a:lnTo>
                  <a:pt x="1418" y="83"/>
                </a:lnTo>
                <a:lnTo>
                  <a:pt x="1418" y="93"/>
                </a:lnTo>
                <a:lnTo>
                  <a:pt x="1418" y="102"/>
                </a:lnTo>
                <a:lnTo>
                  <a:pt x="1429" y="102"/>
                </a:lnTo>
                <a:lnTo>
                  <a:pt x="1429" y="111"/>
                </a:lnTo>
                <a:lnTo>
                  <a:pt x="1429" y="121"/>
                </a:lnTo>
                <a:lnTo>
                  <a:pt x="1439" y="130"/>
                </a:lnTo>
                <a:lnTo>
                  <a:pt x="1439" y="139"/>
                </a:lnTo>
                <a:lnTo>
                  <a:pt x="1439" y="149"/>
                </a:lnTo>
                <a:lnTo>
                  <a:pt x="1449" y="158"/>
                </a:lnTo>
                <a:lnTo>
                  <a:pt x="1449" y="167"/>
                </a:lnTo>
                <a:lnTo>
                  <a:pt x="1449" y="177"/>
                </a:lnTo>
                <a:lnTo>
                  <a:pt x="1459" y="186"/>
                </a:lnTo>
                <a:lnTo>
                  <a:pt x="1459" y="194"/>
                </a:lnTo>
                <a:lnTo>
                  <a:pt x="1469" y="203"/>
                </a:lnTo>
                <a:lnTo>
                  <a:pt x="1469" y="212"/>
                </a:lnTo>
                <a:lnTo>
                  <a:pt x="1480" y="222"/>
                </a:lnTo>
                <a:lnTo>
                  <a:pt x="1480" y="231"/>
                </a:lnTo>
                <a:lnTo>
                  <a:pt x="1490" y="231"/>
                </a:lnTo>
                <a:lnTo>
                  <a:pt x="1490" y="240"/>
                </a:lnTo>
                <a:lnTo>
                  <a:pt x="1490" y="250"/>
                </a:lnTo>
                <a:lnTo>
                  <a:pt x="1500" y="250"/>
                </a:lnTo>
                <a:lnTo>
                  <a:pt x="1500" y="259"/>
                </a:lnTo>
                <a:lnTo>
                  <a:pt x="1510" y="259"/>
                </a:lnTo>
                <a:lnTo>
                  <a:pt x="1510" y="268"/>
                </a:lnTo>
                <a:lnTo>
                  <a:pt x="1510" y="278"/>
                </a:lnTo>
                <a:lnTo>
                  <a:pt x="1520" y="278"/>
                </a:lnTo>
                <a:lnTo>
                  <a:pt x="1520" y="287"/>
                </a:lnTo>
                <a:lnTo>
                  <a:pt x="1531" y="287"/>
                </a:lnTo>
                <a:lnTo>
                  <a:pt x="1531" y="296"/>
                </a:lnTo>
                <a:lnTo>
                  <a:pt x="1541" y="296"/>
                </a:lnTo>
                <a:lnTo>
                  <a:pt x="1541" y="306"/>
                </a:lnTo>
                <a:lnTo>
                  <a:pt x="1551" y="306"/>
                </a:lnTo>
                <a:lnTo>
                  <a:pt x="1551" y="315"/>
                </a:lnTo>
                <a:lnTo>
                  <a:pt x="1561" y="315"/>
                </a:lnTo>
                <a:lnTo>
                  <a:pt x="1561" y="324"/>
                </a:lnTo>
                <a:lnTo>
                  <a:pt x="1571" y="324"/>
                </a:lnTo>
                <a:lnTo>
                  <a:pt x="1571" y="334"/>
                </a:lnTo>
                <a:lnTo>
                  <a:pt x="1582" y="334"/>
                </a:lnTo>
                <a:lnTo>
                  <a:pt x="1592" y="343"/>
                </a:lnTo>
                <a:lnTo>
                  <a:pt x="1602" y="343"/>
                </a:lnTo>
                <a:lnTo>
                  <a:pt x="1602" y="352"/>
                </a:lnTo>
                <a:lnTo>
                  <a:pt x="1612" y="352"/>
                </a:lnTo>
                <a:lnTo>
                  <a:pt x="1612" y="362"/>
                </a:lnTo>
                <a:lnTo>
                  <a:pt x="1622" y="362"/>
                </a:lnTo>
                <a:lnTo>
                  <a:pt x="1633" y="362"/>
                </a:lnTo>
                <a:lnTo>
                  <a:pt x="1633" y="371"/>
                </a:lnTo>
                <a:lnTo>
                  <a:pt x="1643" y="371"/>
                </a:lnTo>
                <a:lnTo>
                  <a:pt x="1653" y="380"/>
                </a:lnTo>
                <a:lnTo>
                  <a:pt x="1663" y="380"/>
                </a:lnTo>
                <a:lnTo>
                  <a:pt x="1663" y="389"/>
                </a:lnTo>
                <a:lnTo>
                  <a:pt x="1673" y="389"/>
                </a:lnTo>
                <a:lnTo>
                  <a:pt x="1684" y="389"/>
                </a:lnTo>
                <a:lnTo>
                  <a:pt x="1684" y="399"/>
                </a:lnTo>
                <a:lnTo>
                  <a:pt x="1694" y="399"/>
                </a:lnTo>
                <a:lnTo>
                  <a:pt x="1704" y="399"/>
                </a:lnTo>
                <a:lnTo>
                  <a:pt x="1704" y="408"/>
                </a:lnTo>
                <a:lnTo>
                  <a:pt x="1714" y="408"/>
                </a:lnTo>
                <a:lnTo>
                  <a:pt x="1724" y="408"/>
                </a:lnTo>
                <a:lnTo>
                  <a:pt x="1724" y="417"/>
                </a:lnTo>
                <a:lnTo>
                  <a:pt x="1735" y="417"/>
                </a:lnTo>
                <a:lnTo>
                  <a:pt x="1745" y="427"/>
                </a:lnTo>
                <a:lnTo>
                  <a:pt x="1755" y="427"/>
                </a:lnTo>
                <a:lnTo>
                  <a:pt x="1755" y="436"/>
                </a:lnTo>
                <a:lnTo>
                  <a:pt x="1765" y="436"/>
                </a:lnTo>
                <a:lnTo>
                  <a:pt x="1775" y="436"/>
                </a:lnTo>
                <a:lnTo>
                  <a:pt x="1775" y="445"/>
                </a:lnTo>
                <a:lnTo>
                  <a:pt x="1786" y="445"/>
                </a:lnTo>
                <a:lnTo>
                  <a:pt x="1796" y="455"/>
                </a:lnTo>
                <a:lnTo>
                  <a:pt x="1806" y="455"/>
                </a:lnTo>
                <a:lnTo>
                  <a:pt x="1806" y="464"/>
                </a:lnTo>
                <a:lnTo>
                  <a:pt x="1816" y="464"/>
                </a:lnTo>
                <a:lnTo>
                  <a:pt x="1826" y="473"/>
                </a:lnTo>
                <a:lnTo>
                  <a:pt x="1837" y="473"/>
                </a:lnTo>
                <a:lnTo>
                  <a:pt x="1847" y="473"/>
                </a:lnTo>
                <a:lnTo>
                  <a:pt x="1857" y="473"/>
                </a:lnTo>
                <a:lnTo>
                  <a:pt x="1867" y="473"/>
                </a:lnTo>
                <a:lnTo>
                  <a:pt x="1877" y="473"/>
                </a:lnTo>
                <a:lnTo>
                  <a:pt x="1888" y="473"/>
                </a:lnTo>
                <a:lnTo>
                  <a:pt x="1896" y="473"/>
                </a:lnTo>
                <a:lnTo>
                  <a:pt x="1906" y="473"/>
                </a:lnTo>
                <a:lnTo>
                  <a:pt x="1917" y="473"/>
                </a:lnTo>
                <a:lnTo>
                  <a:pt x="1927" y="473"/>
                </a:lnTo>
                <a:lnTo>
                  <a:pt x="1937" y="473"/>
                </a:lnTo>
                <a:lnTo>
                  <a:pt x="1947" y="473"/>
                </a:lnTo>
                <a:lnTo>
                  <a:pt x="1957" y="473"/>
                </a:lnTo>
                <a:lnTo>
                  <a:pt x="1968" y="473"/>
                </a:lnTo>
                <a:lnTo>
                  <a:pt x="1978" y="473"/>
                </a:lnTo>
                <a:lnTo>
                  <a:pt x="1988" y="473"/>
                </a:lnTo>
                <a:lnTo>
                  <a:pt x="1998" y="473"/>
                </a:lnTo>
                <a:lnTo>
                  <a:pt x="2008" y="473"/>
                </a:lnTo>
                <a:lnTo>
                  <a:pt x="2019" y="473"/>
                </a:lnTo>
                <a:lnTo>
                  <a:pt x="2029" y="473"/>
                </a:lnTo>
                <a:lnTo>
                  <a:pt x="2039" y="473"/>
                </a:lnTo>
                <a:lnTo>
                  <a:pt x="2049" y="473"/>
                </a:lnTo>
                <a:lnTo>
                  <a:pt x="2059" y="473"/>
                </a:lnTo>
                <a:lnTo>
                  <a:pt x="2070" y="473"/>
                </a:lnTo>
                <a:lnTo>
                  <a:pt x="2080" y="473"/>
                </a:lnTo>
                <a:lnTo>
                  <a:pt x="2090" y="473"/>
                </a:lnTo>
                <a:lnTo>
                  <a:pt x="2100" y="473"/>
                </a:lnTo>
                <a:lnTo>
                  <a:pt x="2110" y="473"/>
                </a:lnTo>
                <a:lnTo>
                  <a:pt x="2121" y="473"/>
                </a:lnTo>
                <a:lnTo>
                  <a:pt x="2131" y="473"/>
                </a:lnTo>
                <a:lnTo>
                  <a:pt x="2141" y="473"/>
                </a:lnTo>
                <a:lnTo>
                  <a:pt x="2151" y="473"/>
                </a:lnTo>
                <a:lnTo>
                  <a:pt x="2161" y="473"/>
                </a:lnTo>
                <a:lnTo>
                  <a:pt x="2172" y="473"/>
                </a:lnTo>
                <a:lnTo>
                  <a:pt x="2182" y="473"/>
                </a:lnTo>
                <a:lnTo>
                  <a:pt x="2192" y="473"/>
                </a:lnTo>
                <a:lnTo>
                  <a:pt x="2202" y="473"/>
                </a:lnTo>
                <a:lnTo>
                  <a:pt x="2212" y="473"/>
                </a:lnTo>
                <a:lnTo>
                  <a:pt x="2223" y="473"/>
                </a:lnTo>
                <a:lnTo>
                  <a:pt x="2233" y="473"/>
                </a:lnTo>
                <a:lnTo>
                  <a:pt x="2243" y="473"/>
                </a:lnTo>
                <a:lnTo>
                  <a:pt x="2253" y="473"/>
                </a:lnTo>
                <a:lnTo>
                  <a:pt x="2263" y="473"/>
                </a:lnTo>
                <a:lnTo>
                  <a:pt x="2274" y="473"/>
                </a:lnTo>
                <a:lnTo>
                  <a:pt x="2284" y="473"/>
                </a:lnTo>
                <a:lnTo>
                  <a:pt x="2294" y="473"/>
                </a:lnTo>
                <a:lnTo>
                  <a:pt x="2304" y="473"/>
                </a:lnTo>
                <a:lnTo>
                  <a:pt x="2314" y="473"/>
                </a:lnTo>
                <a:lnTo>
                  <a:pt x="2325" y="473"/>
                </a:lnTo>
                <a:lnTo>
                  <a:pt x="2335" y="473"/>
                </a:lnTo>
                <a:lnTo>
                  <a:pt x="2345" y="473"/>
                </a:lnTo>
                <a:lnTo>
                  <a:pt x="2355" y="473"/>
                </a:lnTo>
                <a:lnTo>
                  <a:pt x="2365" y="473"/>
                </a:lnTo>
                <a:lnTo>
                  <a:pt x="2376" y="473"/>
                </a:lnTo>
                <a:lnTo>
                  <a:pt x="2386" y="473"/>
                </a:lnTo>
                <a:lnTo>
                  <a:pt x="2396" y="473"/>
                </a:lnTo>
                <a:lnTo>
                  <a:pt x="2406" y="473"/>
                </a:lnTo>
                <a:lnTo>
                  <a:pt x="2416" y="473"/>
                </a:lnTo>
                <a:lnTo>
                  <a:pt x="2427" y="473"/>
                </a:lnTo>
                <a:lnTo>
                  <a:pt x="2437" y="473"/>
                </a:lnTo>
                <a:lnTo>
                  <a:pt x="2447" y="473"/>
                </a:lnTo>
                <a:lnTo>
                  <a:pt x="2457" y="473"/>
                </a:lnTo>
                <a:lnTo>
                  <a:pt x="2467" y="473"/>
                </a:lnTo>
                <a:lnTo>
                  <a:pt x="2478" y="473"/>
                </a:lnTo>
                <a:lnTo>
                  <a:pt x="2488" y="473"/>
                </a:lnTo>
                <a:lnTo>
                  <a:pt x="2498" y="473"/>
                </a:lnTo>
                <a:lnTo>
                  <a:pt x="2508" y="473"/>
                </a:lnTo>
                <a:lnTo>
                  <a:pt x="2518" y="473"/>
                </a:lnTo>
                <a:lnTo>
                  <a:pt x="2529" y="473"/>
                </a:lnTo>
                <a:lnTo>
                  <a:pt x="2539" y="473"/>
                </a:lnTo>
                <a:lnTo>
                  <a:pt x="2549" y="473"/>
                </a:lnTo>
                <a:lnTo>
                  <a:pt x="2559" y="473"/>
                </a:lnTo>
                <a:lnTo>
                  <a:pt x="2569" y="473"/>
                </a:lnTo>
                <a:lnTo>
                  <a:pt x="2580" y="473"/>
                </a:lnTo>
                <a:lnTo>
                  <a:pt x="2590" y="473"/>
                </a:lnTo>
                <a:lnTo>
                  <a:pt x="2600" y="473"/>
                </a:lnTo>
                <a:lnTo>
                  <a:pt x="2610" y="473"/>
                </a:lnTo>
                <a:lnTo>
                  <a:pt x="2620" y="473"/>
                </a:lnTo>
                <a:lnTo>
                  <a:pt x="2631" y="473"/>
                </a:lnTo>
                <a:lnTo>
                  <a:pt x="2641" y="473"/>
                </a:lnTo>
                <a:lnTo>
                  <a:pt x="2651" y="473"/>
                </a:lnTo>
                <a:lnTo>
                  <a:pt x="2661" y="473"/>
                </a:lnTo>
                <a:lnTo>
                  <a:pt x="2671" y="473"/>
                </a:lnTo>
                <a:lnTo>
                  <a:pt x="2682" y="473"/>
                </a:lnTo>
                <a:lnTo>
                  <a:pt x="2692" y="473"/>
                </a:lnTo>
                <a:lnTo>
                  <a:pt x="2702" y="473"/>
                </a:lnTo>
                <a:lnTo>
                  <a:pt x="2712" y="473"/>
                </a:lnTo>
                <a:lnTo>
                  <a:pt x="2722" y="473"/>
                </a:lnTo>
                <a:lnTo>
                  <a:pt x="2733" y="473"/>
                </a:lnTo>
                <a:lnTo>
                  <a:pt x="2743" y="473"/>
                </a:lnTo>
                <a:lnTo>
                  <a:pt x="2753" y="473"/>
                </a:lnTo>
                <a:lnTo>
                  <a:pt x="2763" y="473"/>
                </a:lnTo>
                <a:lnTo>
                  <a:pt x="2773" y="473"/>
                </a:lnTo>
                <a:lnTo>
                  <a:pt x="2784" y="473"/>
                </a:lnTo>
                <a:lnTo>
                  <a:pt x="2794" y="473"/>
                </a:lnTo>
                <a:lnTo>
                  <a:pt x="2804" y="473"/>
                </a:lnTo>
                <a:lnTo>
                  <a:pt x="2814" y="473"/>
                </a:lnTo>
                <a:lnTo>
                  <a:pt x="2824" y="473"/>
                </a:lnTo>
                <a:lnTo>
                  <a:pt x="2835" y="473"/>
                </a:lnTo>
                <a:lnTo>
                  <a:pt x="2845" y="473"/>
                </a:lnTo>
                <a:lnTo>
                  <a:pt x="2855" y="473"/>
                </a:lnTo>
                <a:lnTo>
                  <a:pt x="2865" y="473"/>
                </a:lnTo>
                <a:lnTo>
                  <a:pt x="2875" y="473"/>
                </a:lnTo>
                <a:lnTo>
                  <a:pt x="2886" y="473"/>
                </a:lnTo>
                <a:lnTo>
                  <a:pt x="2896" y="473"/>
                </a:lnTo>
                <a:lnTo>
                  <a:pt x="2906" y="473"/>
                </a:lnTo>
                <a:lnTo>
                  <a:pt x="2916" y="473"/>
                </a:lnTo>
                <a:lnTo>
                  <a:pt x="2926" y="473"/>
                </a:lnTo>
                <a:lnTo>
                  <a:pt x="2937" y="473"/>
                </a:lnTo>
                <a:lnTo>
                  <a:pt x="2947" y="473"/>
                </a:lnTo>
                <a:lnTo>
                  <a:pt x="2957" y="473"/>
                </a:lnTo>
                <a:lnTo>
                  <a:pt x="2967" y="473"/>
                </a:lnTo>
                <a:lnTo>
                  <a:pt x="2977" y="473"/>
                </a:lnTo>
                <a:lnTo>
                  <a:pt x="2988" y="473"/>
                </a:lnTo>
                <a:lnTo>
                  <a:pt x="2998" y="473"/>
                </a:lnTo>
                <a:lnTo>
                  <a:pt x="3008" y="473"/>
                </a:lnTo>
                <a:lnTo>
                  <a:pt x="3018" y="473"/>
                </a:lnTo>
                <a:lnTo>
                  <a:pt x="3028" y="473"/>
                </a:lnTo>
                <a:lnTo>
                  <a:pt x="3039" y="473"/>
                </a:lnTo>
                <a:lnTo>
                  <a:pt x="3049" y="473"/>
                </a:lnTo>
                <a:lnTo>
                  <a:pt x="3059" y="473"/>
                </a:lnTo>
                <a:lnTo>
                  <a:pt x="3069" y="473"/>
                </a:lnTo>
                <a:lnTo>
                  <a:pt x="3079" y="473"/>
                </a:lnTo>
                <a:lnTo>
                  <a:pt x="3090" y="473"/>
                </a:lnTo>
                <a:lnTo>
                  <a:pt x="3100" y="473"/>
                </a:lnTo>
                <a:lnTo>
                  <a:pt x="3110" y="473"/>
                </a:lnTo>
                <a:lnTo>
                  <a:pt x="3120" y="473"/>
                </a:lnTo>
                <a:lnTo>
                  <a:pt x="3130" y="473"/>
                </a:lnTo>
                <a:lnTo>
                  <a:pt x="3141" y="473"/>
                </a:lnTo>
                <a:lnTo>
                  <a:pt x="3151" y="473"/>
                </a:lnTo>
                <a:lnTo>
                  <a:pt x="3161" y="473"/>
                </a:lnTo>
                <a:lnTo>
                  <a:pt x="3171" y="473"/>
                </a:lnTo>
                <a:lnTo>
                  <a:pt x="3182" y="473"/>
                </a:lnTo>
                <a:lnTo>
                  <a:pt x="3192" y="473"/>
                </a:lnTo>
                <a:lnTo>
                  <a:pt x="3202" y="473"/>
                </a:lnTo>
                <a:lnTo>
                  <a:pt x="3212" y="473"/>
                </a:lnTo>
                <a:lnTo>
                  <a:pt x="3222" y="473"/>
                </a:lnTo>
                <a:lnTo>
                  <a:pt x="3233" y="473"/>
                </a:lnTo>
                <a:lnTo>
                  <a:pt x="3243" y="473"/>
                </a:lnTo>
                <a:lnTo>
                  <a:pt x="3253" y="473"/>
                </a:lnTo>
                <a:lnTo>
                  <a:pt x="3263" y="473"/>
                </a:lnTo>
                <a:lnTo>
                  <a:pt x="3273" y="473"/>
                </a:lnTo>
                <a:lnTo>
                  <a:pt x="3284" y="473"/>
                </a:lnTo>
                <a:lnTo>
                  <a:pt x="3294" y="473"/>
                </a:lnTo>
                <a:lnTo>
                  <a:pt x="3304" y="473"/>
                </a:lnTo>
                <a:lnTo>
                  <a:pt x="3314" y="473"/>
                </a:lnTo>
                <a:lnTo>
                  <a:pt x="3324" y="473"/>
                </a:lnTo>
                <a:lnTo>
                  <a:pt x="3335" y="473"/>
                </a:lnTo>
                <a:lnTo>
                  <a:pt x="3345" y="473"/>
                </a:lnTo>
                <a:lnTo>
                  <a:pt x="3355" y="473"/>
                </a:lnTo>
                <a:lnTo>
                  <a:pt x="3365" y="473"/>
                </a:lnTo>
                <a:lnTo>
                  <a:pt x="3375" y="473"/>
                </a:lnTo>
                <a:lnTo>
                  <a:pt x="3386" y="473"/>
                </a:lnTo>
                <a:lnTo>
                  <a:pt x="3396" y="473"/>
                </a:lnTo>
                <a:lnTo>
                  <a:pt x="3406" y="473"/>
                </a:lnTo>
                <a:lnTo>
                  <a:pt x="3416" y="473"/>
                </a:lnTo>
                <a:lnTo>
                  <a:pt x="3426" y="473"/>
                </a:lnTo>
                <a:lnTo>
                  <a:pt x="3437" y="473"/>
                </a:lnTo>
                <a:lnTo>
                  <a:pt x="3447" y="473"/>
                </a:lnTo>
                <a:lnTo>
                  <a:pt x="3457" y="473"/>
                </a:lnTo>
                <a:lnTo>
                  <a:pt x="3467" y="473"/>
                </a:lnTo>
                <a:lnTo>
                  <a:pt x="3477" y="473"/>
                </a:lnTo>
                <a:lnTo>
                  <a:pt x="3488" y="473"/>
                </a:lnTo>
                <a:lnTo>
                  <a:pt x="3498" y="473"/>
                </a:lnTo>
                <a:lnTo>
                  <a:pt x="3508" y="473"/>
                </a:lnTo>
                <a:lnTo>
                  <a:pt x="3518" y="473"/>
                </a:lnTo>
                <a:lnTo>
                  <a:pt x="3528" y="473"/>
                </a:lnTo>
                <a:lnTo>
                  <a:pt x="3539" y="473"/>
                </a:lnTo>
                <a:lnTo>
                  <a:pt x="3549" y="473"/>
                </a:lnTo>
                <a:lnTo>
                  <a:pt x="3559" y="473"/>
                </a:lnTo>
                <a:lnTo>
                  <a:pt x="3569" y="473"/>
                </a:lnTo>
                <a:lnTo>
                  <a:pt x="3579" y="473"/>
                </a:lnTo>
                <a:lnTo>
                  <a:pt x="3590" y="473"/>
                </a:lnTo>
                <a:lnTo>
                  <a:pt x="3600" y="473"/>
                </a:lnTo>
                <a:lnTo>
                  <a:pt x="3610" y="473"/>
                </a:lnTo>
                <a:lnTo>
                  <a:pt x="3620" y="473"/>
                </a:lnTo>
                <a:lnTo>
                  <a:pt x="3630" y="473"/>
                </a:lnTo>
                <a:lnTo>
                  <a:pt x="3641" y="473"/>
                </a:lnTo>
                <a:lnTo>
                  <a:pt x="3651" y="473"/>
                </a:lnTo>
                <a:lnTo>
                  <a:pt x="3661" y="473"/>
                </a:lnTo>
                <a:lnTo>
                  <a:pt x="3671" y="473"/>
                </a:lnTo>
                <a:lnTo>
                  <a:pt x="3681" y="473"/>
                </a:lnTo>
                <a:lnTo>
                  <a:pt x="3692" y="473"/>
                </a:lnTo>
                <a:lnTo>
                  <a:pt x="3702" y="473"/>
                </a:lnTo>
                <a:lnTo>
                  <a:pt x="3712" y="473"/>
                </a:lnTo>
                <a:lnTo>
                  <a:pt x="3722" y="473"/>
                </a:lnTo>
                <a:lnTo>
                  <a:pt x="3732" y="473"/>
                </a:lnTo>
                <a:lnTo>
                  <a:pt x="3743" y="473"/>
                </a:lnTo>
                <a:lnTo>
                  <a:pt x="3753" y="473"/>
                </a:lnTo>
                <a:lnTo>
                  <a:pt x="3763" y="473"/>
                </a:lnTo>
                <a:lnTo>
                  <a:pt x="3773" y="473"/>
                </a:lnTo>
                <a:lnTo>
                  <a:pt x="3783" y="473"/>
                </a:lnTo>
                <a:lnTo>
                  <a:pt x="3794" y="473"/>
                </a:lnTo>
              </a:path>
            </a:pathLst>
          </a:custGeom>
          <a:noFill/>
          <a:ln w="222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9007" name="Freeform 95">
            <a:extLst>
              <a:ext uri="{FF2B5EF4-FFF2-40B4-BE49-F238E27FC236}">
                <a16:creationId xmlns:a16="http://schemas.microsoft.com/office/drawing/2014/main" id="{F57066E4-FAC1-633D-1D84-2F5B88843082}"/>
              </a:ext>
            </a:extLst>
          </p:cNvPr>
          <p:cNvSpPr>
            <a:spLocks/>
          </p:cNvSpPr>
          <p:nvPr/>
        </p:nvSpPr>
        <p:spPr bwMode="auto">
          <a:xfrm>
            <a:off x="3125789" y="1597025"/>
            <a:ext cx="6022975" cy="3962400"/>
          </a:xfrm>
          <a:custGeom>
            <a:avLst/>
            <a:gdLst>
              <a:gd name="T0" fmla="*/ 113 w 3794"/>
              <a:gd name="T1" fmla="*/ 1657 h 2496"/>
              <a:gd name="T2" fmla="*/ 245 w 3794"/>
              <a:gd name="T3" fmla="*/ 1657 h 2496"/>
              <a:gd name="T4" fmla="*/ 378 w 3794"/>
              <a:gd name="T5" fmla="*/ 1657 h 2496"/>
              <a:gd name="T6" fmla="*/ 510 w 3794"/>
              <a:gd name="T7" fmla="*/ 1657 h 2496"/>
              <a:gd name="T8" fmla="*/ 643 w 3794"/>
              <a:gd name="T9" fmla="*/ 1667 h 2496"/>
              <a:gd name="T10" fmla="*/ 765 w 3794"/>
              <a:gd name="T11" fmla="*/ 1657 h 2496"/>
              <a:gd name="T12" fmla="*/ 898 w 3794"/>
              <a:gd name="T13" fmla="*/ 1657 h 2496"/>
              <a:gd name="T14" fmla="*/ 1031 w 3794"/>
              <a:gd name="T15" fmla="*/ 1657 h 2496"/>
              <a:gd name="T16" fmla="*/ 1153 w 3794"/>
              <a:gd name="T17" fmla="*/ 1657 h 2496"/>
              <a:gd name="T18" fmla="*/ 1235 w 3794"/>
              <a:gd name="T19" fmla="*/ 1657 h 2496"/>
              <a:gd name="T20" fmla="*/ 1306 w 3794"/>
              <a:gd name="T21" fmla="*/ 1648 h 2496"/>
              <a:gd name="T22" fmla="*/ 1357 w 3794"/>
              <a:gd name="T23" fmla="*/ 876 h 2496"/>
              <a:gd name="T24" fmla="*/ 1388 w 3794"/>
              <a:gd name="T25" fmla="*/ 447 h 2496"/>
              <a:gd name="T26" fmla="*/ 1418 w 3794"/>
              <a:gd name="T27" fmla="*/ 47 h 2496"/>
              <a:gd name="T28" fmla="*/ 1459 w 3794"/>
              <a:gd name="T29" fmla="*/ 112 h 2496"/>
              <a:gd name="T30" fmla="*/ 1490 w 3794"/>
              <a:gd name="T31" fmla="*/ 317 h 2496"/>
              <a:gd name="T32" fmla="*/ 1520 w 3794"/>
              <a:gd name="T33" fmla="*/ 475 h 2496"/>
              <a:gd name="T34" fmla="*/ 1551 w 3794"/>
              <a:gd name="T35" fmla="*/ 597 h 2496"/>
              <a:gd name="T36" fmla="*/ 1592 w 3794"/>
              <a:gd name="T37" fmla="*/ 708 h 2496"/>
              <a:gd name="T38" fmla="*/ 1643 w 3794"/>
              <a:gd name="T39" fmla="*/ 829 h 2496"/>
              <a:gd name="T40" fmla="*/ 1684 w 3794"/>
              <a:gd name="T41" fmla="*/ 941 h 2496"/>
              <a:gd name="T42" fmla="*/ 1745 w 3794"/>
              <a:gd name="T43" fmla="*/ 1053 h 2496"/>
              <a:gd name="T44" fmla="*/ 1806 w 3794"/>
              <a:gd name="T45" fmla="*/ 1165 h 2496"/>
              <a:gd name="T46" fmla="*/ 1837 w 3794"/>
              <a:gd name="T47" fmla="*/ 1490 h 2496"/>
              <a:gd name="T48" fmla="*/ 1877 w 3794"/>
              <a:gd name="T49" fmla="*/ 1601 h 2496"/>
              <a:gd name="T50" fmla="*/ 1917 w 3794"/>
              <a:gd name="T51" fmla="*/ 1657 h 2496"/>
              <a:gd name="T52" fmla="*/ 1957 w 3794"/>
              <a:gd name="T53" fmla="*/ 1825 h 2496"/>
              <a:gd name="T54" fmla="*/ 2008 w 3794"/>
              <a:gd name="T55" fmla="*/ 1946 h 2496"/>
              <a:gd name="T56" fmla="*/ 2059 w 3794"/>
              <a:gd name="T57" fmla="*/ 2086 h 2496"/>
              <a:gd name="T58" fmla="*/ 2110 w 3794"/>
              <a:gd name="T59" fmla="*/ 2189 h 2496"/>
              <a:gd name="T60" fmla="*/ 2172 w 3794"/>
              <a:gd name="T61" fmla="*/ 2300 h 2496"/>
              <a:gd name="T62" fmla="*/ 2223 w 3794"/>
              <a:gd name="T63" fmla="*/ 2384 h 2496"/>
              <a:gd name="T64" fmla="*/ 2314 w 3794"/>
              <a:gd name="T65" fmla="*/ 2487 h 2496"/>
              <a:gd name="T66" fmla="*/ 2376 w 3794"/>
              <a:gd name="T67" fmla="*/ 2496 h 2496"/>
              <a:gd name="T68" fmla="*/ 2457 w 3794"/>
              <a:gd name="T69" fmla="*/ 2468 h 2496"/>
              <a:gd name="T70" fmla="*/ 2529 w 3794"/>
              <a:gd name="T71" fmla="*/ 2394 h 2496"/>
              <a:gd name="T72" fmla="*/ 2590 w 3794"/>
              <a:gd name="T73" fmla="*/ 2300 h 2496"/>
              <a:gd name="T74" fmla="*/ 2641 w 3794"/>
              <a:gd name="T75" fmla="*/ 2198 h 2496"/>
              <a:gd name="T76" fmla="*/ 2682 w 3794"/>
              <a:gd name="T77" fmla="*/ 2095 h 2496"/>
              <a:gd name="T78" fmla="*/ 2733 w 3794"/>
              <a:gd name="T79" fmla="*/ 1974 h 2496"/>
              <a:gd name="T80" fmla="*/ 2784 w 3794"/>
              <a:gd name="T81" fmla="*/ 1862 h 2496"/>
              <a:gd name="T82" fmla="*/ 2824 w 3794"/>
              <a:gd name="T83" fmla="*/ 1732 h 2496"/>
              <a:gd name="T84" fmla="*/ 2865 w 3794"/>
              <a:gd name="T85" fmla="*/ 1620 h 2496"/>
              <a:gd name="T86" fmla="*/ 2906 w 3794"/>
              <a:gd name="T87" fmla="*/ 1508 h 2496"/>
              <a:gd name="T88" fmla="*/ 2947 w 3794"/>
              <a:gd name="T89" fmla="*/ 1406 h 2496"/>
              <a:gd name="T90" fmla="*/ 2988 w 3794"/>
              <a:gd name="T91" fmla="*/ 1295 h 2496"/>
              <a:gd name="T92" fmla="*/ 3039 w 3794"/>
              <a:gd name="T93" fmla="*/ 1184 h 2496"/>
              <a:gd name="T94" fmla="*/ 3079 w 3794"/>
              <a:gd name="T95" fmla="*/ 1090 h 2496"/>
              <a:gd name="T96" fmla="*/ 3141 w 3794"/>
              <a:gd name="T97" fmla="*/ 988 h 2496"/>
              <a:gd name="T98" fmla="*/ 3192 w 3794"/>
              <a:gd name="T99" fmla="*/ 904 h 2496"/>
              <a:gd name="T100" fmla="*/ 3273 w 3794"/>
              <a:gd name="T101" fmla="*/ 848 h 2496"/>
              <a:gd name="T102" fmla="*/ 3375 w 3794"/>
              <a:gd name="T103" fmla="*/ 848 h 2496"/>
              <a:gd name="T104" fmla="*/ 3447 w 3794"/>
              <a:gd name="T105" fmla="*/ 885 h 2496"/>
              <a:gd name="T106" fmla="*/ 3508 w 3794"/>
              <a:gd name="T107" fmla="*/ 979 h 2496"/>
              <a:gd name="T108" fmla="*/ 3569 w 3794"/>
              <a:gd name="T109" fmla="*/ 1081 h 2496"/>
              <a:gd name="T110" fmla="*/ 3620 w 3794"/>
              <a:gd name="T111" fmla="*/ 1193 h 2496"/>
              <a:gd name="T112" fmla="*/ 3671 w 3794"/>
              <a:gd name="T113" fmla="*/ 1314 h 2496"/>
              <a:gd name="T114" fmla="*/ 3712 w 3794"/>
              <a:gd name="T115" fmla="*/ 1415 h 2496"/>
              <a:gd name="T116" fmla="*/ 3753 w 3794"/>
              <a:gd name="T117" fmla="*/ 1527 h 2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794" h="2496">
                <a:moveTo>
                  <a:pt x="0" y="1657"/>
                </a:moveTo>
                <a:lnTo>
                  <a:pt x="11" y="1657"/>
                </a:lnTo>
                <a:lnTo>
                  <a:pt x="21" y="1657"/>
                </a:lnTo>
                <a:lnTo>
                  <a:pt x="31" y="1657"/>
                </a:lnTo>
                <a:lnTo>
                  <a:pt x="41" y="1657"/>
                </a:lnTo>
                <a:lnTo>
                  <a:pt x="51" y="1657"/>
                </a:lnTo>
                <a:lnTo>
                  <a:pt x="62" y="1657"/>
                </a:lnTo>
                <a:lnTo>
                  <a:pt x="72" y="1657"/>
                </a:lnTo>
                <a:lnTo>
                  <a:pt x="72" y="1648"/>
                </a:lnTo>
                <a:lnTo>
                  <a:pt x="72" y="1657"/>
                </a:lnTo>
                <a:lnTo>
                  <a:pt x="82" y="1657"/>
                </a:lnTo>
                <a:lnTo>
                  <a:pt x="92" y="1657"/>
                </a:lnTo>
                <a:lnTo>
                  <a:pt x="102" y="1657"/>
                </a:lnTo>
                <a:lnTo>
                  <a:pt x="113" y="1657"/>
                </a:lnTo>
                <a:lnTo>
                  <a:pt x="123" y="1657"/>
                </a:lnTo>
                <a:lnTo>
                  <a:pt x="133" y="1657"/>
                </a:lnTo>
                <a:lnTo>
                  <a:pt x="143" y="1657"/>
                </a:lnTo>
                <a:lnTo>
                  <a:pt x="153" y="1657"/>
                </a:lnTo>
                <a:lnTo>
                  <a:pt x="164" y="1657"/>
                </a:lnTo>
                <a:lnTo>
                  <a:pt x="174" y="1648"/>
                </a:lnTo>
                <a:lnTo>
                  <a:pt x="174" y="1657"/>
                </a:lnTo>
                <a:lnTo>
                  <a:pt x="184" y="1657"/>
                </a:lnTo>
                <a:lnTo>
                  <a:pt x="194" y="1657"/>
                </a:lnTo>
                <a:lnTo>
                  <a:pt x="204" y="1657"/>
                </a:lnTo>
                <a:lnTo>
                  <a:pt x="215" y="1657"/>
                </a:lnTo>
                <a:lnTo>
                  <a:pt x="225" y="1657"/>
                </a:lnTo>
                <a:lnTo>
                  <a:pt x="235" y="1657"/>
                </a:lnTo>
                <a:lnTo>
                  <a:pt x="245" y="1657"/>
                </a:lnTo>
                <a:lnTo>
                  <a:pt x="255" y="1657"/>
                </a:lnTo>
                <a:lnTo>
                  <a:pt x="266" y="1657"/>
                </a:lnTo>
                <a:lnTo>
                  <a:pt x="276" y="1657"/>
                </a:lnTo>
                <a:lnTo>
                  <a:pt x="286" y="1657"/>
                </a:lnTo>
                <a:lnTo>
                  <a:pt x="296" y="1657"/>
                </a:lnTo>
                <a:lnTo>
                  <a:pt x="306" y="1657"/>
                </a:lnTo>
                <a:lnTo>
                  <a:pt x="317" y="1657"/>
                </a:lnTo>
                <a:lnTo>
                  <a:pt x="327" y="1648"/>
                </a:lnTo>
                <a:lnTo>
                  <a:pt x="327" y="1657"/>
                </a:lnTo>
                <a:lnTo>
                  <a:pt x="337" y="1657"/>
                </a:lnTo>
                <a:lnTo>
                  <a:pt x="347" y="1657"/>
                </a:lnTo>
                <a:lnTo>
                  <a:pt x="357" y="1657"/>
                </a:lnTo>
                <a:lnTo>
                  <a:pt x="368" y="1657"/>
                </a:lnTo>
                <a:lnTo>
                  <a:pt x="378" y="1657"/>
                </a:lnTo>
                <a:lnTo>
                  <a:pt x="388" y="1657"/>
                </a:lnTo>
                <a:lnTo>
                  <a:pt x="398" y="1657"/>
                </a:lnTo>
                <a:lnTo>
                  <a:pt x="408" y="1657"/>
                </a:lnTo>
                <a:lnTo>
                  <a:pt x="419" y="1657"/>
                </a:lnTo>
                <a:lnTo>
                  <a:pt x="429" y="1657"/>
                </a:lnTo>
                <a:lnTo>
                  <a:pt x="439" y="1657"/>
                </a:lnTo>
                <a:lnTo>
                  <a:pt x="449" y="1657"/>
                </a:lnTo>
                <a:lnTo>
                  <a:pt x="459" y="1657"/>
                </a:lnTo>
                <a:lnTo>
                  <a:pt x="470" y="1657"/>
                </a:lnTo>
                <a:lnTo>
                  <a:pt x="480" y="1657"/>
                </a:lnTo>
                <a:lnTo>
                  <a:pt x="490" y="1657"/>
                </a:lnTo>
                <a:lnTo>
                  <a:pt x="490" y="1648"/>
                </a:lnTo>
                <a:lnTo>
                  <a:pt x="500" y="1657"/>
                </a:lnTo>
                <a:lnTo>
                  <a:pt x="510" y="1657"/>
                </a:lnTo>
                <a:lnTo>
                  <a:pt x="521" y="1657"/>
                </a:lnTo>
                <a:lnTo>
                  <a:pt x="531" y="1657"/>
                </a:lnTo>
                <a:lnTo>
                  <a:pt x="541" y="1657"/>
                </a:lnTo>
                <a:lnTo>
                  <a:pt x="551" y="1657"/>
                </a:lnTo>
                <a:lnTo>
                  <a:pt x="561" y="1657"/>
                </a:lnTo>
                <a:lnTo>
                  <a:pt x="572" y="1657"/>
                </a:lnTo>
                <a:lnTo>
                  <a:pt x="582" y="1657"/>
                </a:lnTo>
                <a:lnTo>
                  <a:pt x="592" y="1657"/>
                </a:lnTo>
                <a:lnTo>
                  <a:pt x="602" y="1657"/>
                </a:lnTo>
                <a:lnTo>
                  <a:pt x="612" y="1657"/>
                </a:lnTo>
                <a:lnTo>
                  <a:pt x="623" y="1657"/>
                </a:lnTo>
                <a:lnTo>
                  <a:pt x="633" y="1657"/>
                </a:lnTo>
                <a:lnTo>
                  <a:pt x="643" y="1657"/>
                </a:lnTo>
                <a:lnTo>
                  <a:pt x="643" y="1667"/>
                </a:lnTo>
                <a:lnTo>
                  <a:pt x="653" y="1657"/>
                </a:lnTo>
                <a:lnTo>
                  <a:pt x="663" y="1657"/>
                </a:lnTo>
                <a:lnTo>
                  <a:pt x="674" y="1657"/>
                </a:lnTo>
                <a:lnTo>
                  <a:pt x="684" y="1657"/>
                </a:lnTo>
                <a:lnTo>
                  <a:pt x="694" y="1657"/>
                </a:lnTo>
                <a:lnTo>
                  <a:pt x="704" y="1657"/>
                </a:lnTo>
                <a:lnTo>
                  <a:pt x="714" y="1657"/>
                </a:lnTo>
                <a:lnTo>
                  <a:pt x="725" y="1657"/>
                </a:lnTo>
                <a:lnTo>
                  <a:pt x="735" y="1657"/>
                </a:lnTo>
                <a:lnTo>
                  <a:pt x="735" y="1648"/>
                </a:lnTo>
                <a:lnTo>
                  <a:pt x="745" y="1657"/>
                </a:lnTo>
                <a:lnTo>
                  <a:pt x="755" y="1648"/>
                </a:lnTo>
                <a:lnTo>
                  <a:pt x="755" y="1657"/>
                </a:lnTo>
                <a:lnTo>
                  <a:pt x="765" y="1657"/>
                </a:lnTo>
                <a:lnTo>
                  <a:pt x="776" y="1657"/>
                </a:lnTo>
                <a:lnTo>
                  <a:pt x="786" y="1657"/>
                </a:lnTo>
                <a:lnTo>
                  <a:pt x="796" y="1648"/>
                </a:lnTo>
                <a:lnTo>
                  <a:pt x="796" y="1657"/>
                </a:lnTo>
                <a:lnTo>
                  <a:pt x="806" y="1657"/>
                </a:lnTo>
                <a:lnTo>
                  <a:pt x="816" y="1657"/>
                </a:lnTo>
                <a:lnTo>
                  <a:pt x="827" y="1657"/>
                </a:lnTo>
                <a:lnTo>
                  <a:pt x="837" y="1657"/>
                </a:lnTo>
                <a:lnTo>
                  <a:pt x="847" y="1657"/>
                </a:lnTo>
                <a:lnTo>
                  <a:pt x="857" y="1657"/>
                </a:lnTo>
                <a:lnTo>
                  <a:pt x="867" y="1657"/>
                </a:lnTo>
                <a:lnTo>
                  <a:pt x="878" y="1657"/>
                </a:lnTo>
                <a:lnTo>
                  <a:pt x="888" y="1657"/>
                </a:lnTo>
                <a:lnTo>
                  <a:pt x="898" y="1657"/>
                </a:lnTo>
                <a:lnTo>
                  <a:pt x="908" y="1657"/>
                </a:lnTo>
                <a:lnTo>
                  <a:pt x="918" y="1657"/>
                </a:lnTo>
                <a:lnTo>
                  <a:pt x="929" y="1657"/>
                </a:lnTo>
                <a:lnTo>
                  <a:pt x="939" y="1657"/>
                </a:lnTo>
                <a:lnTo>
                  <a:pt x="949" y="1657"/>
                </a:lnTo>
                <a:lnTo>
                  <a:pt x="959" y="1657"/>
                </a:lnTo>
                <a:lnTo>
                  <a:pt x="969" y="1657"/>
                </a:lnTo>
                <a:lnTo>
                  <a:pt x="980" y="1657"/>
                </a:lnTo>
                <a:lnTo>
                  <a:pt x="990" y="1657"/>
                </a:lnTo>
                <a:lnTo>
                  <a:pt x="1000" y="1657"/>
                </a:lnTo>
                <a:lnTo>
                  <a:pt x="1010" y="1657"/>
                </a:lnTo>
                <a:lnTo>
                  <a:pt x="1020" y="1648"/>
                </a:lnTo>
                <a:lnTo>
                  <a:pt x="1020" y="1657"/>
                </a:lnTo>
                <a:lnTo>
                  <a:pt x="1031" y="1657"/>
                </a:lnTo>
                <a:lnTo>
                  <a:pt x="1031" y="1648"/>
                </a:lnTo>
                <a:lnTo>
                  <a:pt x="1031" y="1657"/>
                </a:lnTo>
                <a:lnTo>
                  <a:pt x="1041" y="1657"/>
                </a:lnTo>
                <a:lnTo>
                  <a:pt x="1051" y="1657"/>
                </a:lnTo>
                <a:lnTo>
                  <a:pt x="1061" y="1657"/>
                </a:lnTo>
                <a:lnTo>
                  <a:pt x="1071" y="1657"/>
                </a:lnTo>
                <a:lnTo>
                  <a:pt x="1082" y="1657"/>
                </a:lnTo>
                <a:lnTo>
                  <a:pt x="1092" y="1657"/>
                </a:lnTo>
                <a:lnTo>
                  <a:pt x="1102" y="1657"/>
                </a:lnTo>
                <a:lnTo>
                  <a:pt x="1112" y="1657"/>
                </a:lnTo>
                <a:lnTo>
                  <a:pt x="1122" y="1657"/>
                </a:lnTo>
                <a:lnTo>
                  <a:pt x="1133" y="1657"/>
                </a:lnTo>
                <a:lnTo>
                  <a:pt x="1143" y="1657"/>
                </a:lnTo>
                <a:lnTo>
                  <a:pt x="1153" y="1657"/>
                </a:lnTo>
                <a:lnTo>
                  <a:pt x="1163" y="1657"/>
                </a:lnTo>
                <a:lnTo>
                  <a:pt x="1173" y="1657"/>
                </a:lnTo>
                <a:lnTo>
                  <a:pt x="1184" y="1657"/>
                </a:lnTo>
                <a:lnTo>
                  <a:pt x="1194" y="1657"/>
                </a:lnTo>
                <a:lnTo>
                  <a:pt x="1204" y="1657"/>
                </a:lnTo>
                <a:lnTo>
                  <a:pt x="1214" y="1657"/>
                </a:lnTo>
                <a:lnTo>
                  <a:pt x="1214" y="1648"/>
                </a:lnTo>
                <a:lnTo>
                  <a:pt x="1214" y="1657"/>
                </a:lnTo>
                <a:lnTo>
                  <a:pt x="1224" y="1657"/>
                </a:lnTo>
                <a:lnTo>
                  <a:pt x="1224" y="1648"/>
                </a:lnTo>
                <a:lnTo>
                  <a:pt x="1224" y="1657"/>
                </a:lnTo>
                <a:lnTo>
                  <a:pt x="1235" y="1657"/>
                </a:lnTo>
                <a:lnTo>
                  <a:pt x="1235" y="1648"/>
                </a:lnTo>
                <a:lnTo>
                  <a:pt x="1235" y="1657"/>
                </a:lnTo>
                <a:lnTo>
                  <a:pt x="1235" y="1648"/>
                </a:lnTo>
                <a:lnTo>
                  <a:pt x="1245" y="1657"/>
                </a:lnTo>
                <a:lnTo>
                  <a:pt x="1255" y="1657"/>
                </a:lnTo>
                <a:lnTo>
                  <a:pt x="1255" y="1648"/>
                </a:lnTo>
                <a:lnTo>
                  <a:pt x="1255" y="1657"/>
                </a:lnTo>
                <a:lnTo>
                  <a:pt x="1265" y="1657"/>
                </a:lnTo>
                <a:lnTo>
                  <a:pt x="1265" y="1648"/>
                </a:lnTo>
                <a:lnTo>
                  <a:pt x="1265" y="1657"/>
                </a:lnTo>
                <a:lnTo>
                  <a:pt x="1265" y="1648"/>
                </a:lnTo>
                <a:lnTo>
                  <a:pt x="1276" y="1657"/>
                </a:lnTo>
                <a:lnTo>
                  <a:pt x="1286" y="1648"/>
                </a:lnTo>
                <a:lnTo>
                  <a:pt x="1286" y="1657"/>
                </a:lnTo>
                <a:lnTo>
                  <a:pt x="1296" y="1648"/>
                </a:lnTo>
                <a:lnTo>
                  <a:pt x="1306" y="1648"/>
                </a:lnTo>
                <a:lnTo>
                  <a:pt x="1316" y="1648"/>
                </a:lnTo>
                <a:lnTo>
                  <a:pt x="1327" y="1648"/>
                </a:lnTo>
                <a:lnTo>
                  <a:pt x="1327" y="1611"/>
                </a:lnTo>
                <a:lnTo>
                  <a:pt x="1337" y="1490"/>
                </a:lnTo>
                <a:lnTo>
                  <a:pt x="1337" y="1546"/>
                </a:lnTo>
                <a:lnTo>
                  <a:pt x="1337" y="1286"/>
                </a:lnTo>
                <a:lnTo>
                  <a:pt x="1337" y="1230"/>
                </a:lnTo>
                <a:lnTo>
                  <a:pt x="1337" y="1184"/>
                </a:lnTo>
                <a:lnTo>
                  <a:pt x="1347" y="1118"/>
                </a:lnTo>
                <a:lnTo>
                  <a:pt x="1347" y="1062"/>
                </a:lnTo>
                <a:lnTo>
                  <a:pt x="1347" y="1007"/>
                </a:lnTo>
                <a:lnTo>
                  <a:pt x="1347" y="951"/>
                </a:lnTo>
                <a:lnTo>
                  <a:pt x="1357" y="913"/>
                </a:lnTo>
                <a:lnTo>
                  <a:pt x="1357" y="876"/>
                </a:lnTo>
                <a:lnTo>
                  <a:pt x="1357" y="848"/>
                </a:lnTo>
                <a:lnTo>
                  <a:pt x="1357" y="839"/>
                </a:lnTo>
                <a:lnTo>
                  <a:pt x="1357" y="820"/>
                </a:lnTo>
                <a:lnTo>
                  <a:pt x="1367" y="783"/>
                </a:lnTo>
                <a:lnTo>
                  <a:pt x="1367" y="746"/>
                </a:lnTo>
                <a:lnTo>
                  <a:pt x="1367" y="708"/>
                </a:lnTo>
                <a:lnTo>
                  <a:pt x="1367" y="671"/>
                </a:lnTo>
                <a:lnTo>
                  <a:pt x="1378" y="643"/>
                </a:lnTo>
                <a:lnTo>
                  <a:pt x="1378" y="606"/>
                </a:lnTo>
                <a:lnTo>
                  <a:pt x="1378" y="569"/>
                </a:lnTo>
                <a:lnTo>
                  <a:pt x="1378" y="541"/>
                </a:lnTo>
                <a:lnTo>
                  <a:pt x="1378" y="513"/>
                </a:lnTo>
                <a:lnTo>
                  <a:pt x="1388" y="475"/>
                </a:lnTo>
                <a:lnTo>
                  <a:pt x="1388" y="447"/>
                </a:lnTo>
                <a:lnTo>
                  <a:pt x="1388" y="410"/>
                </a:lnTo>
                <a:lnTo>
                  <a:pt x="1388" y="373"/>
                </a:lnTo>
                <a:lnTo>
                  <a:pt x="1398" y="336"/>
                </a:lnTo>
                <a:lnTo>
                  <a:pt x="1398" y="308"/>
                </a:lnTo>
                <a:lnTo>
                  <a:pt x="1398" y="270"/>
                </a:lnTo>
                <a:lnTo>
                  <a:pt x="1398" y="242"/>
                </a:lnTo>
                <a:lnTo>
                  <a:pt x="1398" y="214"/>
                </a:lnTo>
                <a:lnTo>
                  <a:pt x="1408" y="177"/>
                </a:lnTo>
                <a:lnTo>
                  <a:pt x="1408" y="149"/>
                </a:lnTo>
                <a:lnTo>
                  <a:pt x="1408" y="121"/>
                </a:lnTo>
                <a:lnTo>
                  <a:pt x="1408" y="103"/>
                </a:lnTo>
                <a:lnTo>
                  <a:pt x="1418" y="84"/>
                </a:lnTo>
                <a:lnTo>
                  <a:pt x="1418" y="56"/>
                </a:lnTo>
                <a:lnTo>
                  <a:pt x="1418" y="47"/>
                </a:lnTo>
                <a:lnTo>
                  <a:pt x="1418" y="28"/>
                </a:lnTo>
                <a:lnTo>
                  <a:pt x="1418" y="19"/>
                </a:lnTo>
                <a:lnTo>
                  <a:pt x="1429" y="9"/>
                </a:lnTo>
                <a:lnTo>
                  <a:pt x="1429" y="0"/>
                </a:lnTo>
                <a:lnTo>
                  <a:pt x="1439" y="0"/>
                </a:lnTo>
                <a:lnTo>
                  <a:pt x="1439" y="9"/>
                </a:lnTo>
                <a:lnTo>
                  <a:pt x="1439" y="19"/>
                </a:lnTo>
                <a:lnTo>
                  <a:pt x="1439" y="28"/>
                </a:lnTo>
                <a:lnTo>
                  <a:pt x="1449" y="37"/>
                </a:lnTo>
                <a:lnTo>
                  <a:pt x="1449" y="47"/>
                </a:lnTo>
                <a:lnTo>
                  <a:pt x="1449" y="65"/>
                </a:lnTo>
                <a:lnTo>
                  <a:pt x="1449" y="75"/>
                </a:lnTo>
                <a:lnTo>
                  <a:pt x="1449" y="93"/>
                </a:lnTo>
                <a:lnTo>
                  <a:pt x="1459" y="112"/>
                </a:lnTo>
                <a:lnTo>
                  <a:pt x="1459" y="131"/>
                </a:lnTo>
                <a:lnTo>
                  <a:pt x="1459" y="140"/>
                </a:lnTo>
                <a:lnTo>
                  <a:pt x="1459" y="159"/>
                </a:lnTo>
                <a:lnTo>
                  <a:pt x="1469" y="177"/>
                </a:lnTo>
                <a:lnTo>
                  <a:pt x="1469" y="186"/>
                </a:lnTo>
                <a:lnTo>
                  <a:pt x="1469" y="205"/>
                </a:lnTo>
                <a:lnTo>
                  <a:pt x="1469" y="224"/>
                </a:lnTo>
                <a:lnTo>
                  <a:pt x="1469" y="242"/>
                </a:lnTo>
                <a:lnTo>
                  <a:pt x="1480" y="252"/>
                </a:lnTo>
                <a:lnTo>
                  <a:pt x="1480" y="270"/>
                </a:lnTo>
                <a:lnTo>
                  <a:pt x="1480" y="280"/>
                </a:lnTo>
                <a:lnTo>
                  <a:pt x="1480" y="298"/>
                </a:lnTo>
                <a:lnTo>
                  <a:pt x="1490" y="308"/>
                </a:lnTo>
                <a:lnTo>
                  <a:pt x="1490" y="317"/>
                </a:lnTo>
                <a:lnTo>
                  <a:pt x="1490" y="336"/>
                </a:lnTo>
                <a:lnTo>
                  <a:pt x="1490" y="345"/>
                </a:lnTo>
                <a:lnTo>
                  <a:pt x="1490" y="354"/>
                </a:lnTo>
                <a:lnTo>
                  <a:pt x="1500" y="373"/>
                </a:lnTo>
                <a:lnTo>
                  <a:pt x="1500" y="382"/>
                </a:lnTo>
                <a:lnTo>
                  <a:pt x="1500" y="391"/>
                </a:lnTo>
                <a:lnTo>
                  <a:pt x="1500" y="401"/>
                </a:lnTo>
                <a:lnTo>
                  <a:pt x="1510" y="410"/>
                </a:lnTo>
                <a:lnTo>
                  <a:pt x="1510" y="419"/>
                </a:lnTo>
                <a:lnTo>
                  <a:pt x="1510" y="438"/>
                </a:lnTo>
                <a:lnTo>
                  <a:pt x="1510" y="447"/>
                </a:lnTo>
                <a:lnTo>
                  <a:pt x="1510" y="457"/>
                </a:lnTo>
                <a:lnTo>
                  <a:pt x="1520" y="466"/>
                </a:lnTo>
                <a:lnTo>
                  <a:pt x="1520" y="475"/>
                </a:lnTo>
                <a:lnTo>
                  <a:pt x="1520" y="485"/>
                </a:lnTo>
                <a:lnTo>
                  <a:pt x="1520" y="494"/>
                </a:lnTo>
                <a:lnTo>
                  <a:pt x="1531" y="503"/>
                </a:lnTo>
                <a:lnTo>
                  <a:pt x="1531" y="513"/>
                </a:lnTo>
                <a:lnTo>
                  <a:pt x="1531" y="522"/>
                </a:lnTo>
                <a:lnTo>
                  <a:pt x="1531" y="531"/>
                </a:lnTo>
                <a:lnTo>
                  <a:pt x="1531" y="541"/>
                </a:lnTo>
                <a:lnTo>
                  <a:pt x="1541" y="541"/>
                </a:lnTo>
                <a:lnTo>
                  <a:pt x="1541" y="550"/>
                </a:lnTo>
                <a:lnTo>
                  <a:pt x="1541" y="559"/>
                </a:lnTo>
                <a:lnTo>
                  <a:pt x="1541" y="569"/>
                </a:lnTo>
                <a:lnTo>
                  <a:pt x="1551" y="578"/>
                </a:lnTo>
                <a:lnTo>
                  <a:pt x="1551" y="587"/>
                </a:lnTo>
                <a:lnTo>
                  <a:pt x="1551" y="597"/>
                </a:lnTo>
                <a:lnTo>
                  <a:pt x="1551" y="606"/>
                </a:lnTo>
                <a:lnTo>
                  <a:pt x="1561" y="615"/>
                </a:lnTo>
                <a:lnTo>
                  <a:pt x="1561" y="624"/>
                </a:lnTo>
                <a:lnTo>
                  <a:pt x="1561" y="634"/>
                </a:lnTo>
                <a:lnTo>
                  <a:pt x="1571" y="643"/>
                </a:lnTo>
                <a:lnTo>
                  <a:pt x="1571" y="652"/>
                </a:lnTo>
                <a:lnTo>
                  <a:pt x="1571" y="662"/>
                </a:lnTo>
                <a:lnTo>
                  <a:pt x="1571" y="671"/>
                </a:lnTo>
                <a:lnTo>
                  <a:pt x="1582" y="671"/>
                </a:lnTo>
                <a:lnTo>
                  <a:pt x="1582" y="680"/>
                </a:lnTo>
                <a:lnTo>
                  <a:pt x="1582" y="690"/>
                </a:lnTo>
                <a:lnTo>
                  <a:pt x="1582" y="699"/>
                </a:lnTo>
                <a:lnTo>
                  <a:pt x="1592" y="699"/>
                </a:lnTo>
                <a:lnTo>
                  <a:pt x="1592" y="708"/>
                </a:lnTo>
                <a:lnTo>
                  <a:pt x="1592" y="718"/>
                </a:lnTo>
                <a:lnTo>
                  <a:pt x="1592" y="727"/>
                </a:lnTo>
                <a:lnTo>
                  <a:pt x="1602" y="736"/>
                </a:lnTo>
                <a:lnTo>
                  <a:pt x="1602" y="746"/>
                </a:lnTo>
                <a:lnTo>
                  <a:pt x="1602" y="755"/>
                </a:lnTo>
                <a:lnTo>
                  <a:pt x="1612" y="764"/>
                </a:lnTo>
                <a:lnTo>
                  <a:pt x="1612" y="774"/>
                </a:lnTo>
                <a:lnTo>
                  <a:pt x="1622" y="783"/>
                </a:lnTo>
                <a:lnTo>
                  <a:pt x="1622" y="792"/>
                </a:lnTo>
                <a:lnTo>
                  <a:pt x="1622" y="802"/>
                </a:lnTo>
                <a:lnTo>
                  <a:pt x="1633" y="811"/>
                </a:lnTo>
                <a:lnTo>
                  <a:pt x="1633" y="820"/>
                </a:lnTo>
                <a:lnTo>
                  <a:pt x="1633" y="829"/>
                </a:lnTo>
                <a:lnTo>
                  <a:pt x="1643" y="829"/>
                </a:lnTo>
                <a:lnTo>
                  <a:pt x="1643" y="839"/>
                </a:lnTo>
                <a:lnTo>
                  <a:pt x="1643" y="848"/>
                </a:lnTo>
                <a:lnTo>
                  <a:pt x="1653" y="848"/>
                </a:lnTo>
                <a:lnTo>
                  <a:pt x="1653" y="857"/>
                </a:lnTo>
                <a:lnTo>
                  <a:pt x="1653" y="867"/>
                </a:lnTo>
                <a:lnTo>
                  <a:pt x="1663" y="876"/>
                </a:lnTo>
                <a:lnTo>
                  <a:pt x="1663" y="885"/>
                </a:lnTo>
                <a:lnTo>
                  <a:pt x="1663" y="895"/>
                </a:lnTo>
                <a:lnTo>
                  <a:pt x="1673" y="895"/>
                </a:lnTo>
                <a:lnTo>
                  <a:pt x="1673" y="904"/>
                </a:lnTo>
                <a:lnTo>
                  <a:pt x="1673" y="913"/>
                </a:lnTo>
                <a:lnTo>
                  <a:pt x="1684" y="923"/>
                </a:lnTo>
                <a:lnTo>
                  <a:pt x="1684" y="932"/>
                </a:lnTo>
                <a:lnTo>
                  <a:pt x="1684" y="941"/>
                </a:lnTo>
                <a:lnTo>
                  <a:pt x="1694" y="941"/>
                </a:lnTo>
                <a:lnTo>
                  <a:pt x="1694" y="951"/>
                </a:lnTo>
                <a:lnTo>
                  <a:pt x="1704" y="960"/>
                </a:lnTo>
                <a:lnTo>
                  <a:pt x="1704" y="969"/>
                </a:lnTo>
                <a:lnTo>
                  <a:pt x="1704" y="979"/>
                </a:lnTo>
                <a:lnTo>
                  <a:pt x="1714" y="979"/>
                </a:lnTo>
                <a:lnTo>
                  <a:pt x="1714" y="988"/>
                </a:lnTo>
                <a:lnTo>
                  <a:pt x="1724" y="997"/>
                </a:lnTo>
                <a:lnTo>
                  <a:pt x="1724" y="1007"/>
                </a:lnTo>
                <a:lnTo>
                  <a:pt x="1724" y="1016"/>
                </a:lnTo>
                <a:lnTo>
                  <a:pt x="1735" y="1025"/>
                </a:lnTo>
                <a:lnTo>
                  <a:pt x="1735" y="1035"/>
                </a:lnTo>
                <a:lnTo>
                  <a:pt x="1745" y="1044"/>
                </a:lnTo>
                <a:lnTo>
                  <a:pt x="1745" y="1053"/>
                </a:lnTo>
                <a:lnTo>
                  <a:pt x="1745" y="1062"/>
                </a:lnTo>
                <a:lnTo>
                  <a:pt x="1755" y="1062"/>
                </a:lnTo>
                <a:lnTo>
                  <a:pt x="1755" y="1072"/>
                </a:lnTo>
                <a:lnTo>
                  <a:pt x="1755" y="1081"/>
                </a:lnTo>
                <a:lnTo>
                  <a:pt x="1765" y="1081"/>
                </a:lnTo>
                <a:lnTo>
                  <a:pt x="1765" y="1090"/>
                </a:lnTo>
                <a:lnTo>
                  <a:pt x="1775" y="1100"/>
                </a:lnTo>
                <a:lnTo>
                  <a:pt x="1775" y="1109"/>
                </a:lnTo>
                <a:lnTo>
                  <a:pt x="1786" y="1118"/>
                </a:lnTo>
                <a:lnTo>
                  <a:pt x="1786" y="1128"/>
                </a:lnTo>
                <a:lnTo>
                  <a:pt x="1796" y="1137"/>
                </a:lnTo>
                <a:lnTo>
                  <a:pt x="1796" y="1146"/>
                </a:lnTo>
                <a:lnTo>
                  <a:pt x="1796" y="1156"/>
                </a:lnTo>
                <a:lnTo>
                  <a:pt x="1806" y="1165"/>
                </a:lnTo>
                <a:lnTo>
                  <a:pt x="1806" y="1174"/>
                </a:lnTo>
                <a:lnTo>
                  <a:pt x="1816" y="1184"/>
                </a:lnTo>
                <a:lnTo>
                  <a:pt x="1816" y="1193"/>
                </a:lnTo>
                <a:lnTo>
                  <a:pt x="1816" y="1202"/>
                </a:lnTo>
                <a:lnTo>
                  <a:pt x="1816" y="1221"/>
                </a:lnTo>
                <a:lnTo>
                  <a:pt x="1816" y="1230"/>
                </a:lnTo>
                <a:lnTo>
                  <a:pt x="1826" y="1240"/>
                </a:lnTo>
                <a:lnTo>
                  <a:pt x="1826" y="1249"/>
                </a:lnTo>
                <a:lnTo>
                  <a:pt x="1826" y="1267"/>
                </a:lnTo>
                <a:lnTo>
                  <a:pt x="1826" y="1342"/>
                </a:lnTo>
                <a:lnTo>
                  <a:pt x="1837" y="1378"/>
                </a:lnTo>
                <a:lnTo>
                  <a:pt x="1837" y="1424"/>
                </a:lnTo>
                <a:lnTo>
                  <a:pt x="1837" y="1452"/>
                </a:lnTo>
                <a:lnTo>
                  <a:pt x="1837" y="1490"/>
                </a:lnTo>
                <a:lnTo>
                  <a:pt x="1837" y="1518"/>
                </a:lnTo>
                <a:lnTo>
                  <a:pt x="1847" y="1536"/>
                </a:lnTo>
                <a:lnTo>
                  <a:pt x="1847" y="1527"/>
                </a:lnTo>
                <a:lnTo>
                  <a:pt x="1847" y="1518"/>
                </a:lnTo>
                <a:lnTo>
                  <a:pt x="1847" y="1508"/>
                </a:lnTo>
                <a:lnTo>
                  <a:pt x="1857" y="1490"/>
                </a:lnTo>
                <a:lnTo>
                  <a:pt x="1857" y="1480"/>
                </a:lnTo>
                <a:lnTo>
                  <a:pt x="1857" y="1490"/>
                </a:lnTo>
                <a:lnTo>
                  <a:pt x="1857" y="1508"/>
                </a:lnTo>
                <a:lnTo>
                  <a:pt x="1867" y="1536"/>
                </a:lnTo>
                <a:lnTo>
                  <a:pt x="1867" y="1564"/>
                </a:lnTo>
                <a:lnTo>
                  <a:pt x="1867" y="1583"/>
                </a:lnTo>
                <a:lnTo>
                  <a:pt x="1867" y="1601"/>
                </a:lnTo>
                <a:lnTo>
                  <a:pt x="1877" y="1601"/>
                </a:lnTo>
                <a:lnTo>
                  <a:pt x="1877" y="1592"/>
                </a:lnTo>
                <a:lnTo>
                  <a:pt x="1877" y="1573"/>
                </a:lnTo>
                <a:lnTo>
                  <a:pt x="1877" y="1564"/>
                </a:lnTo>
                <a:lnTo>
                  <a:pt x="1888" y="1564"/>
                </a:lnTo>
                <a:lnTo>
                  <a:pt x="1888" y="1583"/>
                </a:lnTo>
                <a:lnTo>
                  <a:pt x="1888" y="1601"/>
                </a:lnTo>
                <a:lnTo>
                  <a:pt x="1896" y="1620"/>
                </a:lnTo>
                <a:lnTo>
                  <a:pt x="1896" y="1648"/>
                </a:lnTo>
                <a:lnTo>
                  <a:pt x="1896" y="1667"/>
                </a:lnTo>
                <a:lnTo>
                  <a:pt x="1896" y="1676"/>
                </a:lnTo>
                <a:lnTo>
                  <a:pt x="1906" y="1667"/>
                </a:lnTo>
                <a:lnTo>
                  <a:pt x="1906" y="1657"/>
                </a:lnTo>
                <a:lnTo>
                  <a:pt x="1906" y="1648"/>
                </a:lnTo>
                <a:lnTo>
                  <a:pt x="1917" y="1657"/>
                </a:lnTo>
                <a:lnTo>
                  <a:pt x="1917" y="1676"/>
                </a:lnTo>
                <a:lnTo>
                  <a:pt x="1917" y="1695"/>
                </a:lnTo>
                <a:lnTo>
                  <a:pt x="1917" y="1723"/>
                </a:lnTo>
                <a:lnTo>
                  <a:pt x="1927" y="1741"/>
                </a:lnTo>
                <a:lnTo>
                  <a:pt x="1927" y="1751"/>
                </a:lnTo>
                <a:lnTo>
                  <a:pt x="1927" y="1741"/>
                </a:lnTo>
                <a:lnTo>
                  <a:pt x="1937" y="1732"/>
                </a:lnTo>
                <a:lnTo>
                  <a:pt x="1937" y="1741"/>
                </a:lnTo>
                <a:lnTo>
                  <a:pt x="1947" y="1751"/>
                </a:lnTo>
                <a:lnTo>
                  <a:pt x="1947" y="1769"/>
                </a:lnTo>
                <a:lnTo>
                  <a:pt x="1947" y="1788"/>
                </a:lnTo>
                <a:lnTo>
                  <a:pt x="1947" y="1806"/>
                </a:lnTo>
                <a:lnTo>
                  <a:pt x="1947" y="1816"/>
                </a:lnTo>
                <a:lnTo>
                  <a:pt x="1957" y="1825"/>
                </a:lnTo>
                <a:lnTo>
                  <a:pt x="1968" y="1816"/>
                </a:lnTo>
                <a:lnTo>
                  <a:pt x="1968" y="1825"/>
                </a:lnTo>
                <a:lnTo>
                  <a:pt x="1968" y="1844"/>
                </a:lnTo>
                <a:lnTo>
                  <a:pt x="1978" y="1862"/>
                </a:lnTo>
                <a:lnTo>
                  <a:pt x="1978" y="1872"/>
                </a:lnTo>
                <a:lnTo>
                  <a:pt x="1978" y="1890"/>
                </a:lnTo>
                <a:lnTo>
                  <a:pt x="1978" y="1900"/>
                </a:lnTo>
                <a:lnTo>
                  <a:pt x="1988" y="1900"/>
                </a:lnTo>
                <a:lnTo>
                  <a:pt x="1998" y="1900"/>
                </a:lnTo>
                <a:lnTo>
                  <a:pt x="1998" y="1909"/>
                </a:lnTo>
                <a:lnTo>
                  <a:pt x="1998" y="1918"/>
                </a:lnTo>
                <a:lnTo>
                  <a:pt x="1998" y="1928"/>
                </a:lnTo>
                <a:lnTo>
                  <a:pt x="2008" y="1937"/>
                </a:lnTo>
                <a:lnTo>
                  <a:pt x="2008" y="1946"/>
                </a:lnTo>
                <a:lnTo>
                  <a:pt x="2008" y="1965"/>
                </a:lnTo>
                <a:lnTo>
                  <a:pt x="2019" y="1965"/>
                </a:lnTo>
                <a:lnTo>
                  <a:pt x="2029" y="1974"/>
                </a:lnTo>
                <a:lnTo>
                  <a:pt x="2029" y="1984"/>
                </a:lnTo>
                <a:lnTo>
                  <a:pt x="2029" y="2002"/>
                </a:lnTo>
                <a:lnTo>
                  <a:pt x="2029" y="2011"/>
                </a:lnTo>
                <a:lnTo>
                  <a:pt x="2039" y="2021"/>
                </a:lnTo>
                <a:lnTo>
                  <a:pt x="2039" y="2039"/>
                </a:lnTo>
                <a:lnTo>
                  <a:pt x="2049" y="2039"/>
                </a:lnTo>
                <a:lnTo>
                  <a:pt x="2049" y="2049"/>
                </a:lnTo>
                <a:lnTo>
                  <a:pt x="2059" y="2058"/>
                </a:lnTo>
                <a:lnTo>
                  <a:pt x="2059" y="2067"/>
                </a:lnTo>
                <a:lnTo>
                  <a:pt x="2059" y="2077"/>
                </a:lnTo>
                <a:lnTo>
                  <a:pt x="2059" y="2086"/>
                </a:lnTo>
                <a:lnTo>
                  <a:pt x="2059" y="2095"/>
                </a:lnTo>
                <a:lnTo>
                  <a:pt x="2070" y="2095"/>
                </a:lnTo>
                <a:lnTo>
                  <a:pt x="2070" y="2105"/>
                </a:lnTo>
                <a:lnTo>
                  <a:pt x="2080" y="2105"/>
                </a:lnTo>
                <a:lnTo>
                  <a:pt x="2080" y="2114"/>
                </a:lnTo>
                <a:lnTo>
                  <a:pt x="2080" y="2123"/>
                </a:lnTo>
                <a:lnTo>
                  <a:pt x="2090" y="2133"/>
                </a:lnTo>
                <a:lnTo>
                  <a:pt x="2090" y="2142"/>
                </a:lnTo>
                <a:lnTo>
                  <a:pt x="2090" y="2151"/>
                </a:lnTo>
                <a:lnTo>
                  <a:pt x="2090" y="2161"/>
                </a:lnTo>
                <a:lnTo>
                  <a:pt x="2100" y="2161"/>
                </a:lnTo>
                <a:lnTo>
                  <a:pt x="2100" y="2170"/>
                </a:lnTo>
                <a:lnTo>
                  <a:pt x="2110" y="2179"/>
                </a:lnTo>
                <a:lnTo>
                  <a:pt x="2110" y="2189"/>
                </a:lnTo>
                <a:lnTo>
                  <a:pt x="2110" y="2198"/>
                </a:lnTo>
                <a:lnTo>
                  <a:pt x="2121" y="2207"/>
                </a:lnTo>
                <a:lnTo>
                  <a:pt x="2121" y="2216"/>
                </a:lnTo>
                <a:lnTo>
                  <a:pt x="2121" y="2226"/>
                </a:lnTo>
                <a:lnTo>
                  <a:pt x="2131" y="2226"/>
                </a:lnTo>
                <a:lnTo>
                  <a:pt x="2141" y="2235"/>
                </a:lnTo>
                <a:lnTo>
                  <a:pt x="2141" y="2244"/>
                </a:lnTo>
                <a:lnTo>
                  <a:pt x="2141" y="2254"/>
                </a:lnTo>
                <a:lnTo>
                  <a:pt x="2141" y="2263"/>
                </a:lnTo>
                <a:lnTo>
                  <a:pt x="2151" y="2263"/>
                </a:lnTo>
                <a:lnTo>
                  <a:pt x="2151" y="2272"/>
                </a:lnTo>
                <a:lnTo>
                  <a:pt x="2161" y="2282"/>
                </a:lnTo>
                <a:lnTo>
                  <a:pt x="2161" y="2291"/>
                </a:lnTo>
                <a:lnTo>
                  <a:pt x="2172" y="2300"/>
                </a:lnTo>
                <a:lnTo>
                  <a:pt x="2172" y="2310"/>
                </a:lnTo>
                <a:lnTo>
                  <a:pt x="2172" y="2319"/>
                </a:lnTo>
                <a:lnTo>
                  <a:pt x="2182" y="2319"/>
                </a:lnTo>
                <a:lnTo>
                  <a:pt x="2182" y="2328"/>
                </a:lnTo>
                <a:lnTo>
                  <a:pt x="2192" y="2328"/>
                </a:lnTo>
                <a:lnTo>
                  <a:pt x="2192" y="2338"/>
                </a:lnTo>
                <a:lnTo>
                  <a:pt x="2192" y="2347"/>
                </a:lnTo>
                <a:lnTo>
                  <a:pt x="2202" y="2347"/>
                </a:lnTo>
                <a:lnTo>
                  <a:pt x="2202" y="2356"/>
                </a:lnTo>
                <a:lnTo>
                  <a:pt x="2202" y="2366"/>
                </a:lnTo>
                <a:lnTo>
                  <a:pt x="2212" y="2366"/>
                </a:lnTo>
                <a:lnTo>
                  <a:pt x="2212" y="2375"/>
                </a:lnTo>
                <a:lnTo>
                  <a:pt x="2223" y="2375"/>
                </a:lnTo>
                <a:lnTo>
                  <a:pt x="2223" y="2384"/>
                </a:lnTo>
                <a:lnTo>
                  <a:pt x="2233" y="2394"/>
                </a:lnTo>
                <a:lnTo>
                  <a:pt x="2233" y="2403"/>
                </a:lnTo>
                <a:lnTo>
                  <a:pt x="2243" y="2403"/>
                </a:lnTo>
                <a:lnTo>
                  <a:pt x="2243" y="2412"/>
                </a:lnTo>
                <a:lnTo>
                  <a:pt x="2253" y="2422"/>
                </a:lnTo>
                <a:lnTo>
                  <a:pt x="2253" y="2431"/>
                </a:lnTo>
                <a:lnTo>
                  <a:pt x="2263" y="2440"/>
                </a:lnTo>
                <a:lnTo>
                  <a:pt x="2274" y="2440"/>
                </a:lnTo>
                <a:lnTo>
                  <a:pt x="2284" y="2449"/>
                </a:lnTo>
                <a:lnTo>
                  <a:pt x="2294" y="2459"/>
                </a:lnTo>
                <a:lnTo>
                  <a:pt x="2304" y="2468"/>
                </a:lnTo>
                <a:lnTo>
                  <a:pt x="2304" y="2477"/>
                </a:lnTo>
                <a:lnTo>
                  <a:pt x="2314" y="2477"/>
                </a:lnTo>
                <a:lnTo>
                  <a:pt x="2314" y="2487"/>
                </a:lnTo>
                <a:lnTo>
                  <a:pt x="2325" y="2477"/>
                </a:lnTo>
                <a:lnTo>
                  <a:pt x="2335" y="2477"/>
                </a:lnTo>
                <a:lnTo>
                  <a:pt x="2335" y="2487"/>
                </a:lnTo>
                <a:lnTo>
                  <a:pt x="2335" y="2477"/>
                </a:lnTo>
                <a:lnTo>
                  <a:pt x="2335" y="2487"/>
                </a:lnTo>
                <a:lnTo>
                  <a:pt x="2345" y="2487"/>
                </a:lnTo>
                <a:lnTo>
                  <a:pt x="2345" y="2496"/>
                </a:lnTo>
                <a:lnTo>
                  <a:pt x="2355" y="2496"/>
                </a:lnTo>
                <a:lnTo>
                  <a:pt x="2355" y="2487"/>
                </a:lnTo>
                <a:lnTo>
                  <a:pt x="2355" y="2496"/>
                </a:lnTo>
                <a:lnTo>
                  <a:pt x="2365" y="2496"/>
                </a:lnTo>
                <a:lnTo>
                  <a:pt x="2365" y="2487"/>
                </a:lnTo>
                <a:lnTo>
                  <a:pt x="2365" y="2496"/>
                </a:lnTo>
                <a:lnTo>
                  <a:pt x="2376" y="2496"/>
                </a:lnTo>
                <a:lnTo>
                  <a:pt x="2386" y="2496"/>
                </a:lnTo>
                <a:lnTo>
                  <a:pt x="2396" y="2496"/>
                </a:lnTo>
                <a:lnTo>
                  <a:pt x="2396" y="2487"/>
                </a:lnTo>
                <a:lnTo>
                  <a:pt x="2406" y="2496"/>
                </a:lnTo>
                <a:lnTo>
                  <a:pt x="2406" y="2487"/>
                </a:lnTo>
                <a:lnTo>
                  <a:pt x="2416" y="2477"/>
                </a:lnTo>
                <a:lnTo>
                  <a:pt x="2416" y="2487"/>
                </a:lnTo>
                <a:lnTo>
                  <a:pt x="2427" y="2487"/>
                </a:lnTo>
                <a:lnTo>
                  <a:pt x="2427" y="2477"/>
                </a:lnTo>
                <a:lnTo>
                  <a:pt x="2427" y="2487"/>
                </a:lnTo>
                <a:lnTo>
                  <a:pt x="2437" y="2477"/>
                </a:lnTo>
                <a:lnTo>
                  <a:pt x="2447" y="2477"/>
                </a:lnTo>
                <a:lnTo>
                  <a:pt x="2447" y="2468"/>
                </a:lnTo>
                <a:lnTo>
                  <a:pt x="2457" y="2468"/>
                </a:lnTo>
                <a:lnTo>
                  <a:pt x="2457" y="2459"/>
                </a:lnTo>
                <a:lnTo>
                  <a:pt x="2467" y="2459"/>
                </a:lnTo>
                <a:lnTo>
                  <a:pt x="2467" y="2449"/>
                </a:lnTo>
                <a:lnTo>
                  <a:pt x="2478" y="2449"/>
                </a:lnTo>
                <a:lnTo>
                  <a:pt x="2478" y="2440"/>
                </a:lnTo>
                <a:lnTo>
                  <a:pt x="2488" y="2440"/>
                </a:lnTo>
                <a:lnTo>
                  <a:pt x="2498" y="2431"/>
                </a:lnTo>
                <a:lnTo>
                  <a:pt x="2498" y="2422"/>
                </a:lnTo>
                <a:lnTo>
                  <a:pt x="2508" y="2422"/>
                </a:lnTo>
                <a:lnTo>
                  <a:pt x="2508" y="2412"/>
                </a:lnTo>
                <a:lnTo>
                  <a:pt x="2518" y="2412"/>
                </a:lnTo>
                <a:lnTo>
                  <a:pt x="2518" y="2403"/>
                </a:lnTo>
                <a:lnTo>
                  <a:pt x="2518" y="2394"/>
                </a:lnTo>
                <a:lnTo>
                  <a:pt x="2529" y="2394"/>
                </a:lnTo>
                <a:lnTo>
                  <a:pt x="2529" y="2384"/>
                </a:lnTo>
                <a:lnTo>
                  <a:pt x="2539" y="2375"/>
                </a:lnTo>
                <a:lnTo>
                  <a:pt x="2539" y="2366"/>
                </a:lnTo>
                <a:lnTo>
                  <a:pt x="2549" y="2366"/>
                </a:lnTo>
                <a:lnTo>
                  <a:pt x="2549" y="2356"/>
                </a:lnTo>
                <a:lnTo>
                  <a:pt x="2549" y="2347"/>
                </a:lnTo>
                <a:lnTo>
                  <a:pt x="2559" y="2347"/>
                </a:lnTo>
                <a:lnTo>
                  <a:pt x="2559" y="2338"/>
                </a:lnTo>
                <a:lnTo>
                  <a:pt x="2569" y="2338"/>
                </a:lnTo>
                <a:lnTo>
                  <a:pt x="2569" y="2328"/>
                </a:lnTo>
                <a:lnTo>
                  <a:pt x="2580" y="2319"/>
                </a:lnTo>
                <a:lnTo>
                  <a:pt x="2580" y="2310"/>
                </a:lnTo>
                <a:lnTo>
                  <a:pt x="2580" y="2300"/>
                </a:lnTo>
                <a:lnTo>
                  <a:pt x="2590" y="2300"/>
                </a:lnTo>
                <a:lnTo>
                  <a:pt x="2590" y="2291"/>
                </a:lnTo>
                <a:lnTo>
                  <a:pt x="2590" y="2282"/>
                </a:lnTo>
                <a:lnTo>
                  <a:pt x="2600" y="2282"/>
                </a:lnTo>
                <a:lnTo>
                  <a:pt x="2600" y="2272"/>
                </a:lnTo>
                <a:lnTo>
                  <a:pt x="2600" y="2263"/>
                </a:lnTo>
                <a:lnTo>
                  <a:pt x="2610" y="2263"/>
                </a:lnTo>
                <a:lnTo>
                  <a:pt x="2610" y="2254"/>
                </a:lnTo>
                <a:lnTo>
                  <a:pt x="2620" y="2244"/>
                </a:lnTo>
                <a:lnTo>
                  <a:pt x="2620" y="2235"/>
                </a:lnTo>
                <a:lnTo>
                  <a:pt x="2631" y="2226"/>
                </a:lnTo>
                <a:lnTo>
                  <a:pt x="2631" y="2216"/>
                </a:lnTo>
                <a:lnTo>
                  <a:pt x="2631" y="2207"/>
                </a:lnTo>
                <a:lnTo>
                  <a:pt x="2641" y="2207"/>
                </a:lnTo>
                <a:lnTo>
                  <a:pt x="2641" y="2198"/>
                </a:lnTo>
                <a:lnTo>
                  <a:pt x="2641" y="2189"/>
                </a:lnTo>
                <a:lnTo>
                  <a:pt x="2651" y="2189"/>
                </a:lnTo>
                <a:lnTo>
                  <a:pt x="2651" y="2179"/>
                </a:lnTo>
                <a:lnTo>
                  <a:pt x="2651" y="2170"/>
                </a:lnTo>
                <a:lnTo>
                  <a:pt x="2651" y="2161"/>
                </a:lnTo>
                <a:lnTo>
                  <a:pt x="2661" y="2161"/>
                </a:lnTo>
                <a:lnTo>
                  <a:pt x="2661" y="2151"/>
                </a:lnTo>
                <a:lnTo>
                  <a:pt x="2661" y="2142"/>
                </a:lnTo>
                <a:lnTo>
                  <a:pt x="2671" y="2133"/>
                </a:lnTo>
                <a:lnTo>
                  <a:pt x="2671" y="2123"/>
                </a:lnTo>
                <a:lnTo>
                  <a:pt x="2671" y="2114"/>
                </a:lnTo>
                <a:lnTo>
                  <a:pt x="2682" y="2114"/>
                </a:lnTo>
                <a:lnTo>
                  <a:pt x="2682" y="2105"/>
                </a:lnTo>
                <a:lnTo>
                  <a:pt x="2682" y="2095"/>
                </a:lnTo>
                <a:lnTo>
                  <a:pt x="2692" y="2095"/>
                </a:lnTo>
                <a:lnTo>
                  <a:pt x="2692" y="2086"/>
                </a:lnTo>
                <a:lnTo>
                  <a:pt x="2692" y="2077"/>
                </a:lnTo>
                <a:lnTo>
                  <a:pt x="2702" y="2067"/>
                </a:lnTo>
                <a:lnTo>
                  <a:pt x="2702" y="2058"/>
                </a:lnTo>
                <a:lnTo>
                  <a:pt x="2712" y="2049"/>
                </a:lnTo>
                <a:lnTo>
                  <a:pt x="2712" y="2039"/>
                </a:lnTo>
                <a:lnTo>
                  <a:pt x="2712" y="2030"/>
                </a:lnTo>
                <a:lnTo>
                  <a:pt x="2712" y="2021"/>
                </a:lnTo>
                <a:lnTo>
                  <a:pt x="2722" y="2011"/>
                </a:lnTo>
                <a:lnTo>
                  <a:pt x="2722" y="2002"/>
                </a:lnTo>
                <a:lnTo>
                  <a:pt x="2733" y="1993"/>
                </a:lnTo>
                <a:lnTo>
                  <a:pt x="2733" y="1984"/>
                </a:lnTo>
                <a:lnTo>
                  <a:pt x="2733" y="1974"/>
                </a:lnTo>
                <a:lnTo>
                  <a:pt x="2743" y="1965"/>
                </a:lnTo>
                <a:lnTo>
                  <a:pt x="2743" y="1956"/>
                </a:lnTo>
                <a:lnTo>
                  <a:pt x="2743" y="1946"/>
                </a:lnTo>
                <a:lnTo>
                  <a:pt x="2753" y="1946"/>
                </a:lnTo>
                <a:lnTo>
                  <a:pt x="2753" y="1937"/>
                </a:lnTo>
                <a:lnTo>
                  <a:pt x="2753" y="1928"/>
                </a:lnTo>
                <a:lnTo>
                  <a:pt x="2753" y="1918"/>
                </a:lnTo>
                <a:lnTo>
                  <a:pt x="2763" y="1918"/>
                </a:lnTo>
                <a:lnTo>
                  <a:pt x="2763" y="1909"/>
                </a:lnTo>
                <a:lnTo>
                  <a:pt x="2763" y="1900"/>
                </a:lnTo>
                <a:lnTo>
                  <a:pt x="2773" y="1890"/>
                </a:lnTo>
                <a:lnTo>
                  <a:pt x="2773" y="1881"/>
                </a:lnTo>
                <a:lnTo>
                  <a:pt x="2773" y="1872"/>
                </a:lnTo>
                <a:lnTo>
                  <a:pt x="2784" y="1862"/>
                </a:lnTo>
                <a:lnTo>
                  <a:pt x="2784" y="1853"/>
                </a:lnTo>
                <a:lnTo>
                  <a:pt x="2784" y="1844"/>
                </a:lnTo>
                <a:lnTo>
                  <a:pt x="2794" y="1834"/>
                </a:lnTo>
                <a:lnTo>
                  <a:pt x="2794" y="1825"/>
                </a:lnTo>
                <a:lnTo>
                  <a:pt x="2794" y="1816"/>
                </a:lnTo>
                <a:lnTo>
                  <a:pt x="2804" y="1806"/>
                </a:lnTo>
                <a:lnTo>
                  <a:pt x="2804" y="1788"/>
                </a:lnTo>
                <a:lnTo>
                  <a:pt x="2804" y="1778"/>
                </a:lnTo>
                <a:lnTo>
                  <a:pt x="2814" y="1769"/>
                </a:lnTo>
                <a:lnTo>
                  <a:pt x="2814" y="1760"/>
                </a:lnTo>
                <a:lnTo>
                  <a:pt x="2814" y="1751"/>
                </a:lnTo>
                <a:lnTo>
                  <a:pt x="2824" y="1751"/>
                </a:lnTo>
                <a:lnTo>
                  <a:pt x="2824" y="1741"/>
                </a:lnTo>
                <a:lnTo>
                  <a:pt x="2824" y="1732"/>
                </a:lnTo>
                <a:lnTo>
                  <a:pt x="2824" y="1723"/>
                </a:lnTo>
                <a:lnTo>
                  <a:pt x="2835" y="1723"/>
                </a:lnTo>
                <a:lnTo>
                  <a:pt x="2835" y="1713"/>
                </a:lnTo>
                <a:lnTo>
                  <a:pt x="2835" y="1704"/>
                </a:lnTo>
                <a:lnTo>
                  <a:pt x="2845" y="1695"/>
                </a:lnTo>
                <a:lnTo>
                  <a:pt x="2845" y="1685"/>
                </a:lnTo>
                <a:lnTo>
                  <a:pt x="2845" y="1676"/>
                </a:lnTo>
                <a:lnTo>
                  <a:pt x="2845" y="1667"/>
                </a:lnTo>
                <a:lnTo>
                  <a:pt x="2855" y="1657"/>
                </a:lnTo>
                <a:lnTo>
                  <a:pt x="2855" y="1648"/>
                </a:lnTo>
                <a:lnTo>
                  <a:pt x="2855" y="1639"/>
                </a:lnTo>
                <a:lnTo>
                  <a:pt x="2865" y="1639"/>
                </a:lnTo>
                <a:lnTo>
                  <a:pt x="2865" y="1629"/>
                </a:lnTo>
                <a:lnTo>
                  <a:pt x="2865" y="1620"/>
                </a:lnTo>
                <a:lnTo>
                  <a:pt x="2865" y="1611"/>
                </a:lnTo>
                <a:lnTo>
                  <a:pt x="2875" y="1601"/>
                </a:lnTo>
                <a:lnTo>
                  <a:pt x="2875" y="1592"/>
                </a:lnTo>
                <a:lnTo>
                  <a:pt x="2875" y="1583"/>
                </a:lnTo>
                <a:lnTo>
                  <a:pt x="2886" y="1583"/>
                </a:lnTo>
                <a:lnTo>
                  <a:pt x="2886" y="1573"/>
                </a:lnTo>
                <a:lnTo>
                  <a:pt x="2886" y="1564"/>
                </a:lnTo>
                <a:lnTo>
                  <a:pt x="2886" y="1555"/>
                </a:lnTo>
                <a:lnTo>
                  <a:pt x="2896" y="1555"/>
                </a:lnTo>
                <a:lnTo>
                  <a:pt x="2896" y="1546"/>
                </a:lnTo>
                <a:lnTo>
                  <a:pt x="2896" y="1536"/>
                </a:lnTo>
                <a:lnTo>
                  <a:pt x="2906" y="1527"/>
                </a:lnTo>
                <a:lnTo>
                  <a:pt x="2906" y="1518"/>
                </a:lnTo>
                <a:lnTo>
                  <a:pt x="2906" y="1508"/>
                </a:lnTo>
                <a:lnTo>
                  <a:pt x="2906" y="1499"/>
                </a:lnTo>
                <a:lnTo>
                  <a:pt x="2916" y="1499"/>
                </a:lnTo>
                <a:lnTo>
                  <a:pt x="2916" y="1490"/>
                </a:lnTo>
                <a:lnTo>
                  <a:pt x="2916" y="1480"/>
                </a:lnTo>
                <a:lnTo>
                  <a:pt x="2916" y="1471"/>
                </a:lnTo>
                <a:lnTo>
                  <a:pt x="2926" y="1471"/>
                </a:lnTo>
                <a:lnTo>
                  <a:pt x="2926" y="1462"/>
                </a:lnTo>
                <a:lnTo>
                  <a:pt x="2926" y="1452"/>
                </a:lnTo>
                <a:lnTo>
                  <a:pt x="2926" y="1443"/>
                </a:lnTo>
                <a:lnTo>
                  <a:pt x="2937" y="1434"/>
                </a:lnTo>
                <a:lnTo>
                  <a:pt x="2937" y="1424"/>
                </a:lnTo>
                <a:lnTo>
                  <a:pt x="2937" y="1415"/>
                </a:lnTo>
                <a:lnTo>
                  <a:pt x="2947" y="1415"/>
                </a:lnTo>
                <a:lnTo>
                  <a:pt x="2947" y="1406"/>
                </a:lnTo>
                <a:lnTo>
                  <a:pt x="2947" y="1396"/>
                </a:lnTo>
                <a:lnTo>
                  <a:pt x="2957" y="1387"/>
                </a:lnTo>
                <a:lnTo>
                  <a:pt x="2957" y="1378"/>
                </a:lnTo>
                <a:lnTo>
                  <a:pt x="2957" y="1370"/>
                </a:lnTo>
                <a:lnTo>
                  <a:pt x="2967" y="1370"/>
                </a:lnTo>
                <a:lnTo>
                  <a:pt x="2967" y="1361"/>
                </a:lnTo>
                <a:lnTo>
                  <a:pt x="2967" y="1351"/>
                </a:lnTo>
                <a:lnTo>
                  <a:pt x="2967" y="1342"/>
                </a:lnTo>
                <a:lnTo>
                  <a:pt x="2977" y="1342"/>
                </a:lnTo>
                <a:lnTo>
                  <a:pt x="2977" y="1333"/>
                </a:lnTo>
                <a:lnTo>
                  <a:pt x="2977" y="1323"/>
                </a:lnTo>
                <a:lnTo>
                  <a:pt x="2977" y="1314"/>
                </a:lnTo>
                <a:lnTo>
                  <a:pt x="2988" y="1305"/>
                </a:lnTo>
                <a:lnTo>
                  <a:pt x="2988" y="1295"/>
                </a:lnTo>
                <a:lnTo>
                  <a:pt x="2988" y="1286"/>
                </a:lnTo>
                <a:lnTo>
                  <a:pt x="2998" y="1286"/>
                </a:lnTo>
                <a:lnTo>
                  <a:pt x="2998" y="1277"/>
                </a:lnTo>
                <a:lnTo>
                  <a:pt x="2998" y="1267"/>
                </a:lnTo>
                <a:lnTo>
                  <a:pt x="3008" y="1258"/>
                </a:lnTo>
                <a:lnTo>
                  <a:pt x="3008" y="1249"/>
                </a:lnTo>
                <a:lnTo>
                  <a:pt x="3018" y="1240"/>
                </a:lnTo>
                <a:lnTo>
                  <a:pt x="3018" y="1230"/>
                </a:lnTo>
                <a:lnTo>
                  <a:pt x="3018" y="1221"/>
                </a:lnTo>
                <a:lnTo>
                  <a:pt x="3028" y="1221"/>
                </a:lnTo>
                <a:lnTo>
                  <a:pt x="3028" y="1212"/>
                </a:lnTo>
                <a:lnTo>
                  <a:pt x="3028" y="1202"/>
                </a:lnTo>
                <a:lnTo>
                  <a:pt x="3039" y="1193"/>
                </a:lnTo>
                <a:lnTo>
                  <a:pt x="3039" y="1184"/>
                </a:lnTo>
                <a:lnTo>
                  <a:pt x="3039" y="1174"/>
                </a:lnTo>
                <a:lnTo>
                  <a:pt x="3049" y="1174"/>
                </a:lnTo>
                <a:lnTo>
                  <a:pt x="3049" y="1165"/>
                </a:lnTo>
                <a:lnTo>
                  <a:pt x="3049" y="1156"/>
                </a:lnTo>
                <a:lnTo>
                  <a:pt x="3059" y="1156"/>
                </a:lnTo>
                <a:lnTo>
                  <a:pt x="3059" y="1146"/>
                </a:lnTo>
                <a:lnTo>
                  <a:pt x="3059" y="1137"/>
                </a:lnTo>
                <a:lnTo>
                  <a:pt x="3059" y="1128"/>
                </a:lnTo>
                <a:lnTo>
                  <a:pt x="3069" y="1128"/>
                </a:lnTo>
                <a:lnTo>
                  <a:pt x="3069" y="1118"/>
                </a:lnTo>
                <a:lnTo>
                  <a:pt x="3069" y="1109"/>
                </a:lnTo>
                <a:lnTo>
                  <a:pt x="3079" y="1109"/>
                </a:lnTo>
                <a:lnTo>
                  <a:pt x="3079" y="1100"/>
                </a:lnTo>
                <a:lnTo>
                  <a:pt x="3079" y="1090"/>
                </a:lnTo>
                <a:lnTo>
                  <a:pt x="3090" y="1090"/>
                </a:lnTo>
                <a:lnTo>
                  <a:pt x="3090" y="1081"/>
                </a:lnTo>
                <a:lnTo>
                  <a:pt x="3100" y="1072"/>
                </a:lnTo>
                <a:lnTo>
                  <a:pt x="3100" y="1062"/>
                </a:lnTo>
                <a:lnTo>
                  <a:pt x="3100" y="1053"/>
                </a:lnTo>
                <a:lnTo>
                  <a:pt x="3110" y="1053"/>
                </a:lnTo>
                <a:lnTo>
                  <a:pt x="3110" y="1044"/>
                </a:lnTo>
                <a:lnTo>
                  <a:pt x="3110" y="1035"/>
                </a:lnTo>
                <a:lnTo>
                  <a:pt x="3120" y="1025"/>
                </a:lnTo>
                <a:lnTo>
                  <a:pt x="3120" y="1016"/>
                </a:lnTo>
                <a:lnTo>
                  <a:pt x="3130" y="1007"/>
                </a:lnTo>
                <a:lnTo>
                  <a:pt x="3130" y="997"/>
                </a:lnTo>
                <a:lnTo>
                  <a:pt x="3130" y="988"/>
                </a:lnTo>
                <a:lnTo>
                  <a:pt x="3141" y="988"/>
                </a:lnTo>
                <a:lnTo>
                  <a:pt x="3141" y="979"/>
                </a:lnTo>
                <a:lnTo>
                  <a:pt x="3151" y="979"/>
                </a:lnTo>
                <a:lnTo>
                  <a:pt x="3151" y="969"/>
                </a:lnTo>
                <a:lnTo>
                  <a:pt x="3151" y="960"/>
                </a:lnTo>
                <a:lnTo>
                  <a:pt x="3161" y="960"/>
                </a:lnTo>
                <a:lnTo>
                  <a:pt x="3161" y="951"/>
                </a:lnTo>
                <a:lnTo>
                  <a:pt x="3171" y="951"/>
                </a:lnTo>
                <a:lnTo>
                  <a:pt x="3171" y="941"/>
                </a:lnTo>
                <a:lnTo>
                  <a:pt x="3171" y="932"/>
                </a:lnTo>
                <a:lnTo>
                  <a:pt x="3182" y="932"/>
                </a:lnTo>
                <a:lnTo>
                  <a:pt x="3182" y="923"/>
                </a:lnTo>
                <a:lnTo>
                  <a:pt x="3192" y="923"/>
                </a:lnTo>
                <a:lnTo>
                  <a:pt x="3192" y="913"/>
                </a:lnTo>
                <a:lnTo>
                  <a:pt x="3192" y="904"/>
                </a:lnTo>
                <a:lnTo>
                  <a:pt x="3202" y="904"/>
                </a:lnTo>
                <a:lnTo>
                  <a:pt x="3202" y="895"/>
                </a:lnTo>
                <a:lnTo>
                  <a:pt x="3212" y="895"/>
                </a:lnTo>
                <a:lnTo>
                  <a:pt x="3212" y="885"/>
                </a:lnTo>
                <a:lnTo>
                  <a:pt x="3222" y="885"/>
                </a:lnTo>
                <a:lnTo>
                  <a:pt x="3222" y="876"/>
                </a:lnTo>
                <a:lnTo>
                  <a:pt x="3233" y="876"/>
                </a:lnTo>
                <a:lnTo>
                  <a:pt x="3233" y="867"/>
                </a:lnTo>
                <a:lnTo>
                  <a:pt x="3233" y="876"/>
                </a:lnTo>
                <a:lnTo>
                  <a:pt x="3243" y="867"/>
                </a:lnTo>
                <a:lnTo>
                  <a:pt x="3253" y="857"/>
                </a:lnTo>
                <a:lnTo>
                  <a:pt x="3253" y="848"/>
                </a:lnTo>
                <a:lnTo>
                  <a:pt x="3263" y="848"/>
                </a:lnTo>
                <a:lnTo>
                  <a:pt x="3273" y="848"/>
                </a:lnTo>
                <a:lnTo>
                  <a:pt x="3273" y="839"/>
                </a:lnTo>
                <a:lnTo>
                  <a:pt x="3284" y="839"/>
                </a:lnTo>
                <a:lnTo>
                  <a:pt x="3294" y="839"/>
                </a:lnTo>
                <a:lnTo>
                  <a:pt x="3304" y="839"/>
                </a:lnTo>
                <a:lnTo>
                  <a:pt x="3304" y="829"/>
                </a:lnTo>
                <a:lnTo>
                  <a:pt x="3314" y="829"/>
                </a:lnTo>
                <a:lnTo>
                  <a:pt x="3324" y="829"/>
                </a:lnTo>
                <a:lnTo>
                  <a:pt x="3335" y="829"/>
                </a:lnTo>
                <a:lnTo>
                  <a:pt x="3345" y="829"/>
                </a:lnTo>
                <a:lnTo>
                  <a:pt x="3355" y="829"/>
                </a:lnTo>
                <a:lnTo>
                  <a:pt x="3355" y="839"/>
                </a:lnTo>
                <a:lnTo>
                  <a:pt x="3365" y="839"/>
                </a:lnTo>
                <a:lnTo>
                  <a:pt x="3375" y="839"/>
                </a:lnTo>
                <a:lnTo>
                  <a:pt x="3375" y="848"/>
                </a:lnTo>
                <a:lnTo>
                  <a:pt x="3375" y="839"/>
                </a:lnTo>
                <a:lnTo>
                  <a:pt x="3386" y="839"/>
                </a:lnTo>
                <a:lnTo>
                  <a:pt x="3386" y="848"/>
                </a:lnTo>
                <a:lnTo>
                  <a:pt x="3396" y="848"/>
                </a:lnTo>
                <a:lnTo>
                  <a:pt x="3406" y="848"/>
                </a:lnTo>
                <a:lnTo>
                  <a:pt x="3406" y="857"/>
                </a:lnTo>
                <a:lnTo>
                  <a:pt x="3406" y="867"/>
                </a:lnTo>
                <a:lnTo>
                  <a:pt x="3416" y="867"/>
                </a:lnTo>
                <a:lnTo>
                  <a:pt x="3416" y="876"/>
                </a:lnTo>
                <a:lnTo>
                  <a:pt x="3416" y="867"/>
                </a:lnTo>
                <a:lnTo>
                  <a:pt x="3426" y="876"/>
                </a:lnTo>
                <a:lnTo>
                  <a:pt x="3437" y="876"/>
                </a:lnTo>
                <a:lnTo>
                  <a:pt x="3437" y="885"/>
                </a:lnTo>
                <a:lnTo>
                  <a:pt x="3447" y="885"/>
                </a:lnTo>
                <a:lnTo>
                  <a:pt x="3447" y="895"/>
                </a:lnTo>
                <a:lnTo>
                  <a:pt x="3457" y="895"/>
                </a:lnTo>
                <a:lnTo>
                  <a:pt x="3457" y="904"/>
                </a:lnTo>
                <a:lnTo>
                  <a:pt x="3457" y="913"/>
                </a:lnTo>
                <a:lnTo>
                  <a:pt x="3467" y="913"/>
                </a:lnTo>
                <a:lnTo>
                  <a:pt x="3467" y="923"/>
                </a:lnTo>
                <a:lnTo>
                  <a:pt x="3477" y="923"/>
                </a:lnTo>
                <a:lnTo>
                  <a:pt x="3477" y="932"/>
                </a:lnTo>
                <a:lnTo>
                  <a:pt x="3488" y="941"/>
                </a:lnTo>
                <a:lnTo>
                  <a:pt x="3488" y="951"/>
                </a:lnTo>
                <a:lnTo>
                  <a:pt x="3498" y="960"/>
                </a:lnTo>
                <a:lnTo>
                  <a:pt x="3498" y="969"/>
                </a:lnTo>
                <a:lnTo>
                  <a:pt x="3508" y="969"/>
                </a:lnTo>
                <a:lnTo>
                  <a:pt x="3508" y="979"/>
                </a:lnTo>
                <a:lnTo>
                  <a:pt x="3518" y="988"/>
                </a:lnTo>
                <a:lnTo>
                  <a:pt x="3518" y="997"/>
                </a:lnTo>
                <a:lnTo>
                  <a:pt x="3528" y="997"/>
                </a:lnTo>
                <a:lnTo>
                  <a:pt x="3528" y="1007"/>
                </a:lnTo>
                <a:lnTo>
                  <a:pt x="3528" y="1016"/>
                </a:lnTo>
                <a:lnTo>
                  <a:pt x="3539" y="1016"/>
                </a:lnTo>
                <a:lnTo>
                  <a:pt x="3539" y="1025"/>
                </a:lnTo>
                <a:lnTo>
                  <a:pt x="3539" y="1035"/>
                </a:lnTo>
                <a:lnTo>
                  <a:pt x="3549" y="1044"/>
                </a:lnTo>
                <a:lnTo>
                  <a:pt x="3549" y="1053"/>
                </a:lnTo>
                <a:lnTo>
                  <a:pt x="3559" y="1062"/>
                </a:lnTo>
                <a:lnTo>
                  <a:pt x="3559" y="1072"/>
                </a:lnTo>
                <a:lnTo>
                  <a:pt x="3559" y="1081"/>
                </a:lnTo>
                <a:lnTo>
                  <a:pt x="3569" y="1081"/>
                </a:lnTo>
                <a:lnTo>
                  <a:pt x="3569" y="1090"/>
                </a:lnTo>
                <a:lnTo>
                  <a:pt x="3579" y="1100"/>
                </a:lnTo>
                <a:lnTo>
                  <a:pt x="3579" y="1109"/>
                </a:lnTo>
                <a:lnTo>
                  <a:pt x="3590" y="1118"/>
                </a:lnTo>
                <a:lnTo>
                  <a:pt x="3590" y="1128"/>
                </a:lnTo>
                <a:lnTo>
                  <a:pt x="3590" y="1137"/>
                </a:lnTo>
                <a:lnTo>
                  <a:pt x="3600" y="1137"/>
                </a:lnTo>
                <a:lnTo>
                  <a:pt x="3600" y="1146"/>
                </a:lnTo>
                <a:lnTo>
                  <a:pt x="3600" y="1156"/>
                </a:lnTo>
                <a:lnTo>
                  <a:pt x="3610" y="1165"/>
                </a:lnTo>
                <a:lnTo>
                  <a:pt x="3610" y="1174"/>
                </a:lnTo>
                <a:lnTo>
                  <a:pt x="3610" y="1184"/>
                </a:lnTo>
                <a:lnTo>
                  <a:pt x="3620" y="1184"/>
                </a:lnTo>
                <a:lnTo>
                  <a:pt x="3620" y="1193"/>
                </a:lnTo>
                <a:lnTo>
                  <a:pt x="3620" y="1202"/>
                </a:lnTo>
                <a:lnTo>
                  <a:pt x="3630" y="1212"/>
                </a:lnTo>
                <a:lnTo>
                  <a:pt x="3630" y="1221"/>
                </a:lnTo>
                <a:lnTo>
                  <a:pt x="3630" y="1230"/>
                </a:lnTo>
                <a:lnTo>
                  <a:pt x="3641" y="1230"/>
                </a:lnTo>
                <a:lnTo>
                  <a:pt x="3641" y="1240"/>
                </a:lnTo>
                <a:lnTo>
                  <a:pt x="3651" y="1249"/>
                </a:lnTo>
                <a:lnTo>
                  <a:pt x="3651" y="1258"/>
                </a:lnTo>
                <a:lnTo>
                  <a:pt x="3651" y="1267"/>
                </a:lnTo>
                <a:lnTo>
                  <a:pt x="3661" y="1277"/>
                </a:lnTo>
                <a:lnTo>
                  <a:pt x="3661" y="1286"/>
                </a:lnTo>
                <a:lnTo>
                  <a:pt x="3671" y="1295"/>
                </a:lnTo>
                <a:lnTo>
                  <a:pt x="3671" y="1305"/>
                </a:lnTo>
                <a:lnTo>
                  <a:pt x="3671" y="1314"/>
                </a:lnTo>
                <a:lnTo>
                  <a:pt x="3671" y="1323"/>
                </a:lnTo>
                <a:lnTo>
                  <a:pt x="3681" y="1323"/>
                </a:lnTo>
                <a:lnTo>
                  <a:pt x="3681" y="1333"/>
                </a:lnTo>
                <a:lnTo>
                  <a:pt x="3681" y="1342"/>
                </a:lnTo>
                <a:lnTo>
                  <a:pt x="3681" y="1351"/>
                </a:lnTo>
                <a:lnTo>
                  <a:pt x="3692" y="1351"/>
                </a:lnTo>
                <a:lnTo>
                  <a:pt x="3692" y="1361"/>
                </a:lnTo>
                <a:lnTo>
                  <a:pt x="3692" y="1370"/>
                </a:lnTo>
                <a:lnTo>
                  <a:pt x="3702" y="1378"/>
                </a:lnTo>
                <a:lnTo>
                  <a:pt x="3702" y="1387"/>
                </a:lnTo>
                <a:lnTo>
                  <a:pt x="3702" y="1396"/>
                </a:lnTo>
                <a:lnTo>
                  <a:pt x="3712" y="1396"/>
                </a:lnTo>
                <a:lnTo>
                  <a:pt x="3712" y="1406"/>
                </a:lnTo>
                <a:lnTo>
                  <a:pt x="3712" y="1415"/>
                </a:lnTo>
                <a:lnTo>
                  <a:pt x="3712" y="1424"/>
                </a:lnTo>
                <a:lnTo>
                  <a:pt x="3722" y="1424"/>
                </a:lnTo>
                <a:lnTo>
                  <a:pt x="3722" y="1434"/>
                </a:lnTo>
                <a:lnTo>
                  <a:pt x="3722" y="1443"/>
                </a:lnTo>
                <a:lnTo>
                  <a:pt x="3722" y="1452"/>
                </a:lnTo>
                <a:lnTo>
                  <a:pt x="3732" y="1462"/>
                </a:lnTo>
                <a:lnTo>
                  <a:pt x="3732" y="1471"/>
                </a:lnTo>
                <a:lnTo>
                  <a:pt x="3732" y="1480"/>
                </a:lnTo>
                <a:lnTo>
                  <a:pt x="3743" y="1480"/>
                </a:lnTo>
                <a:lnTo>
                  <a:pt x="3743" y="1490"/>
                </a:lnTo>
                <a:lnTo>
                  <a:pt x="3743" y="1499"/>
                </a:lnTo>
                <a:lnTo>
                  <a:pt x="3743" y="1508"/>
                </a:lnTo>
                <a:lnTo>
                  <a:pt x="3753" y="1518"/>
                </a:lnTo>
                <a:lnTo>
                  <a:pt x="3753" y="1527"/>
                </a:lnTo>
                <a:lnTo>
                  <a:pt x="3753" y="1536"/>
                </a:lnTo>
                <a:lnTo>
                  <a:pt x="3763" y="1546"/>
                </a:lnTo>
                <a:lnTo>
                  <a:pt x="3763" y="1555"/>
                </a:lnTo>
                <a:lnTo>
                  <a:pt x="3763" y="1564"/>
                </a:lnTo>
                <a:lnTo>
                  <a:pt x="3773" y="1573"/>
                </a:lnTo>
                <a:lnTo>
                  <a:pt x="3773" y="1583"/>
                </a:lnTo>
                <a:lnTo>
                  <a:pt x="3773" y="1592"/>
                </a:lnTo>
                <a:lnTo>
                  <a:pt x="3783" y="1592"/>
                </a:lnTo>
                <a:lnTo>
                  <a:pt x="3783" y="1601"/>
                </a:lnTo>
                <a:lnTo>
                  <a:pt x="3783" y="1611"/>
                </a:lnTo>
                <a:lnTo>
                  <a:pt x="3783" y="1620"/>
                </a:lnTo>
                <a:lnTo>
                  <a:pt x="3794" y="1620"/>
                </a:lnTo>
              </a:path>
            </a:pathLst>
          </a:custGeom>
          <a:noFill/>
          <a:ln w="2222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9008" name="Freeform 96">
            <a:extLst>
              <a:ext uri="{FF2B5EF4-FFF2-40B4-BE49-F238E27FC236}">
                <a16:creationId xmlns:a16="http://schemas.microsoft.com/office/drawing/2014/main" id="{0D2307B5-880D-607F-8AA3-28F2443C7144}"/>
              </a:ext>
            </a:extLst>
          </p:cNvPr>
          <p:cNvSpPr>
            <a:spLocks/>
          </p:cNvSpPr>
          <p:nvPr/>
        </p:nvSpPr>
        <p:spPr bwMode="auto">
          <a:xfrm>
            <a:off x="4195764" y="1611313"/>
            <a:ext cx="5000625" cy="3948112"/>
          </a:xfrm>
          <a:custGeom>
            <a:avLst/>
            <a:gdLst>
              <a:gd name="T0" fmla="*/ 142 w 3150"/>
              <a:gd name="T1" fmla="*/ 1648 h 2487"/>
              <a:gd name="T2" fmla="*/ 295 w 3150"/>
              <a:gd name="T3" fmla="*/ 1648 h 2487"/>
              <a:gd name="T4" fmla="*/ 448 w 3150"/>
              <a:gd name="T5" fmla="*/ 1648 h 2487"/>
              <a:gd name="T6" fmla="*/ 602 w 3150"/>
              <a:gd name="T7" fmla="*/ 1648 h 2487"/>
              <a:gd name="T8" fmla="*/ 693 w 3150"/>
              <a:gd name="T9" fmla="*/ 1490 h 2487"/>
              <a:gd name="T10" fmla="*/ 704 w 3150"/>
              <a:gd name="T11" fmla="*/ 1007 h 2487"/>
              <a:gd name="T12" fmla="*/ 724 w 3150"/>
              <a:gd name="T13" fmla="*/ 765 h 2487"/>
              <a:gd name="T14" fmla="*/ 744 w 3150"/>
              <a:gd name="T15" fmla="*/ 504 h 2487"/>
              <a:gd name="T16" fmla="*/ 755 w 3150"/>
              <a:gd name="T17" fmla="*/ 261 h 2487"/>
              <a:gd name="T18" fmla="*/ 775 w 3150"/>
              <a:gd name="T19" fmla="*/ 66 h 2487"/>
              <a:gd name="T20" fmla="*/ 806 w 3150"/>
              <a:gd name="T21" fmla="*/ 66 h 2487"/>
              <a:gd name="T22" fmla="*/ 826 w 3150"/>
              <a:gd name="T23" fmla="*/ 205 h 2487"/>
              <a:gd name="T24" fmla="*/ 857 w 3150"/>
              <a:gd name="T25" fmla="*/ 327 h 2487"/>
              <a:gd name="T26" fmla="*/ 877 w 3150"/>
              <a:gd name="T27" fmla="*/ 457 h 2487"/>
              <a:gd name="T28" fmla="*/ 918 w 3150"/>
              <a:gd name="T29" fmla="*/ 588 h 2487"/>
              <a:gd name="T30" fmla="*/ 948 w 3150"/>
              <a:gd name="T31" fmla="*/ 690 h 2487"/>
              <a:gd name="T32" fmla="*/ 979 w 3150"/>
              <a:gd name="T33" fmla="*/ 783 h 2487"/>
              <a:gd name="T34" fmla="*/ 1010 w 3150"/>
              <a:gd name="T35" fmla="*/ 848 h 2487"/>
              <a:gd name="T36" fmla="*/ 1061 w 3150"/>
              <a:gd name="T37" fmla="*/ 932 h 2487"/>
              <a:gd name="T38" fmla="*/ 1091 w 3150"/>
              <a:gd name="T39" fmla="*/ 998 h 2487"/>
              <a:gd name="T40" fmla="*/ 1122 w 3150"/>
              <a:gd name="T41" fmla="*/ 1091 h 2487"/>
              <a:gd name="T42" fmla="*/ 1163 w 3150"/>
              <a:gd name="T43" fmla="*/ 1119 h 2487"/>
              <a:gd name="T44" fmla="*/ 1183 w 3150"/>
              <a:gd name="T45" fmla="*/ 1147 h 2487"/>
              <a:gd name="T46" fmla="*/ 1203 w 3150"/>
              <a:gd name="T47" fmla="*/ 1583 h 2487"/>
              <a:gd name="T48" fmla="*/ 1222 w 3150"/>
              <a:gd name="T49" fmla="*/ 1333 h 2487"/>
              <a:gd name="T50" fmla="*/ 1243 w 3150"/>
              <a:gd name="T51" fmla="*/ 1667 h 2487"/>
              <a:gd name="T52" fmla="*/ 1263 w 3150"/>
              <a:gd name="T53" fmla="*/ 1611 h 2487"/>
              <a:gd name="T54" fmla="*/ 1294 w 3150"/>
              <a:gd name="T55" fmla="*/ 1620 h 2487"/>
              <a:gd name="T56" fmla="*/ 1324 w 3150"/>
              <a:gd name="T57" fmla="*/ 1788 h 2487"/>
              <a:gd name="T58" fmla="*/ 1345 w 3150"/>
              <a:gd name="T59" fmla="*/ 1900 h 2487"/>
              <a:gd name="T60" fmla="*/ 1375 w 3150"/>
              <a:gd name="T61" fmla="*/ 1947 h 2487"/>
              <a:gd name="T62" fmla="*/ 1406 w 3150"/>
              <a:gd name="T63" fmla="*/ 2021 h 2487"/>
              <a:gd name="T64" fmla="*/ 1447 w 3150"/>
              <a:gd name="T65" fmla="*/ 2096 h 2487"/>
              <a:gd name="T66" fmla="*/ 1487 w 3150"/>
              <a:gd name="T67" fmla="*/ 2198 h 2487"/>
              <a:gd name="T68" fmla="*/ 1528 w 3150"/>
              <a:gd name="T69" fmla="*/ 2282 h 2487"/>
              <a:gd name="T70" fmla="*/ 1589 w 3150"/>
              <a:gd name="T71" fmla="*/ 2366 h 2487"/>
              <a:gd name="T72" fmla="*/ 1651 w 3150"/>
              <a:gd name="T73" fmla="*/ 2431 h 2487"/>
              <a:gd name="T74" fmla="*/ 1732 w 3150"/>
              <a:gd name="T75" fmla="*/ 2478 h 2487"/>
              <a:gd name="T76" fmla="*/ 1814 w 3150"/>
              <a:gd name="T77" fmla="*/ 2450 h 2487"/>
              <a:gd name="T78" fmla="*/ 1895 w 3150"/>
              <a:gd name="T79" fmla="*/ 2375 h 2487"/>
              <a:gd name="T80" fmla="*/ 1967 w 3150"/>
              <a:gd name="T81" fmla="*/ 2273 h 2487"/>
              <a:gd name="T82" fmla="*/ 2018 w 3150"/>
              <a:gd name="T83" fmla="*/ 2170 h 2487"/>
              <a:gd name="T84" fmla="*/ 2069 w 3150"/>
              <a:gd name="T85" fmla="*/ 2049 h 2487"/>
              <a:gd name="T86" fmla="*/ 2110 w 3150"/>
              <a:gd name="T87" fmla="*/ 1947 h 2487"/>
              <a:gd name="T88" fmla="*/ 2150 w 3150"/>
              <a:gd name="T89" fmla="*/ 1844 h 2487"/>
              <a:gd name="T90" fmla="*/ 2181 w 3150"/>
              <a:gd name="T91" fmla="*/ 1732 h 2487"/>
              <a:gd name="T92" fmla="*/ 2222 w 3150"/>
              <a:gd name="T93" fmla="*/ 1630 h 2487"/>
              <a:gd name="T94" fmla="*/ 2273 w 3150"/>
              <a:gd name="T95" fmla="*/ 1509 h 2487"/>
              <a:gd name="T96" fmla="*/ 2314 w 3150"/>
              <a:gd name="T97" fmla="*/ 1387 h 2487"/>
              <a:gd name="T98" fmla="*/ 2354 w 3150"/>
              <a:gd name="T99" fmla="*/ 1277 h 2487"/>
              <a:gd name="T100" fmla="*/ 2405 w 3150"/>
              <a:gd name="T101" fmla="*/ 1165 h 2487"/>
              <a:gd name="T102" fmla="*/ 2456 w 3150"/>
              <a:gd name="T103" fmla="*/ 1053 h 2487"/>
              <a:gd name="T104" fmla="*/ 2518 w 3150"/>
              <a:gd name="T105" fmla="*/ 951 h 2487"/>
              <a:gd name="T106" fmla="*/ 2599 w 3150"/>
              <a:gd name="T107" fmla="*/ 858 h 2487"/>
              <a:gd name="T108" fmla="*/ 2732 w 3150"/>
              <a:gd name="T109" fmla="*/ 820 h 2487"/>
              <a:gd name="T110" fmla="*/ 2803 w 3150"/>
              <a:gd name="T111" fmla="*/ 876 h 2487"/>
              <a:gd name="T112" fmla="*/ 2875 w 3150"/>
              <a:gd name="T113" fmla="*/ 970 h 2487"/>
              <a:gd name="T114" fmla="*/ 2926 w 3150"/>
              <a:gd name="T115" fmla="*/ 1063 h 2487"/>
              <a:gd name="T116" fmla="*/ 2977 w 3150"/>
              <a:gd name="T117" fmla="*/ 1165 h 2487"/>
              <a:gd name="T118" fmla="*/ 3028 w 3150"/>
              <a:gd name="T119" fmla="*/ 1277 h 2487"/>
              <a:gd name="T120" fmla="*/ 3069 w 3150"/>
              <a:gd name="T121" fmla="*/ 1387 h 2487"/>
              <a:gd name="T122" fmla="*/ 3120 w 3150"/>
              <a:gd name="T123" fmla="*/ 1527 h 2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150" h="2487">
                <a:moveTo>
                  <a:pt x="0" y="1648"/>
                </a:moveTo>
                <a:lnTo>
                  <a:pt x="10" y="1648"/>
                </a:lnTo>
                <a:lnTo>
                  <a:pt x="20" y="1648"/>
                </a:lnTo>
                <a:lnTo>
                  <a:pt x="30" y="1648"/>
                </a:lnTo>
                <a:lnTo>
                  <a:pt x="40" y="1648"/>
                </a:lnTo>
                <a:lnTo>
                  <a:pt x="51" y="1648"/>
                </a:lnTo>
                <a:lnTo>
                  <a:pt x="61" y="1648"/>
                </a:lnTo>
                <a:lnTo>
                  <a:pt x="71" y="1648"/>
                </a:lnTo>
                <a:lnTo>
                  <a:pt x="81" y="1648"/>
                </a:lnTo>
                <a:lnTo>
                  <a:pt x="91" y="1648"/>
                </a:lnTo>
                <a:lnTo>
                  <a:pt x="102" y="1648"/>
                </a:lnTo>
                <a:lnTo>
                  <a:pt x="112" y="1648"/>
                </a:lnTo>
                <a:lnTo>
                  <a:pt x="122" y="1648"/>
                </a:lnTo>
                <a:lnTo>
                  <a:pt x="132" y="1648"/>
                </a:lnTo>
                <a:lnTo>
                  <a:pt x="142" y="1648"/>
                </a:lnTo>
                <a:lnTo>
                  <a:pt x="153" y="1648"/>
                </a:lnTo>
                <a:lnTo>
                  <a:pt x="163" y="1648"/>
                </a:lnTo>
                <a:lnTo>
                  <a:pt x="173" y="1648"/>
                </a:lnTo>
                <a:lnTo>
                  <a:pt x="183" y="1648"/>
                </a:lnTo>
                <a:lnTo>
                  <a:pt x="193" y="1648"/>
                </a:lnTo>
                <a:lnTo>
                  <a:pt x="204" y="1648"/>
                </a:lnTo>
                <a:lnTo>
                  <a:pt x="214" y="1648"/>
                </a:lnTo>
                <a:lnTo>
                  <a:pt x="224" y="1648"/>
                </a:lnTo>
                <a:lnTo>
                  <a:pt x="234" y="1648"/>
                </a:lnTo>
                <a:lnTo>
                  <a:pt x="244" y="1648"/>
                </a:lnTo>
                <a:lnTo>
                  <a:pt x="255" y="1648"/>
                </a:lnTo>
                <a:lnTo>
                  <a:pt x="265" y="1648"/>
                </a:lnTo>
                <a:lnTo>
                  <a:pt x="275" y="1648"/>
                </a:lnTo>
                <a:lnTo>
                  <a:pt x="285" y="1648"/>
                </a:lnTo>
                <a:lnTo>
                  <a:pt x="295" y="1648"/>
                </a:lnTo>
                <a:lnTo>
                  <a:pt x="306" y="1648"/>
                </a:lnTo>
                <a:lnTo>
                  <a:pt x="316" y="1648"/>
                </a:lnTo>
                <a:lnTo>
                  <a:pt x="326" y="1648"/>
                </a:lnTo>
                <a:lnTo>
                  <a:pt x="336" y="1648"/>
                </a:lnTo>
                <a:lnTo>
                  <a:pt x="346" y="1648"/>
                </a:lnTo>
                <a:lnTo>
                  <a:pt x="357" y="1648"/>
                </a:lnTo>
                <a:lnTo>
                  <a:pt x="367" y="1648"/>
                </a:lnTo>
                <a:lnTo>
                  <a:pt x="377" y="1648"/>
                </a:lnTo>
                <a:lnTo>
                  <a:pt x="387" y="1648"/>
                </a:lnTo>
                <a:lnTo>
                  <a:pt x="397" y="1648"/>
                </a:lnTo>
                <a:lnTo>
                  <a:pt x="408" y="1648"/>
                </a:lnTo>
                <a:lnTo>
                  <a:pt x="418" y="1648"/>
                </a:lnTo>
                <a:lnTo>
                  <a:pt x="428" y="1648"/>
                </a:lnTo>
                <a:lnTo>
                  <a:pt x="438" y="1648"/>
                </a:lnTo>
                <a:lnTo>
                  <a:pt x="448" y="1648"/>
                </a:lnTo>
                <a:lnTo>
                  <a:pt x="459" y="1648"/>
                </a:lnTo>
                <a:lnTo>
                  <a:pt x="469" y="1648"/>
                </a:lnTo>
                <a:lnTo>
                  <a:pt x="479" y="1648"/>
                </a:lnTo>
                <a:lnTo>
                  <a:pt x="489" y="1648"/>
                </a:lnTo>
                <a:lnTo>
                  <a:pt x="499" y="1648"/>
                </a:lnTo>
                <a:lnTo>
                  <a:pt x="510" y="1648"/>
                </a:lnTo>
                <a:lnTo>
                  <a:pt x="520" y="1648"/>
                </a:lnTo>
                <a:lnTo>
                  <a:pt x="530" y="1648"/>
                </a:lnTo>
                <a:lnTo>
                  <a:pt x="540" y="1648"/>
                </a:lnTo>
                <a:lnTo>
                  <a:pt x="550" y="1648"/>
                </a:lnTo>
                <a:lnTo>
                  <a:pt x="561" y="1648"/>
                </a:lnTo>
                <a:lnTo>
                  <a:pt x="571" y="1648"/>
                </a:lnTo>
                <a:lnTo>
                  <a:pt x="581" y="1648"/>
                </a:lnTo>
                <a:lnTo>
                  <a:pt x="591" y="1648"/>
                </a:lnTo>
                <a:lnTo>
                  <a:pt x="602" y="1648"/>
                </a:lnTo>
                <a:lnTo>
                  <a:pt x="612" y="1648"/>
                </a:lnTo>
                <a:lnTo>
                  <a:pt x="622" y="1648"/>
                </a:lnTo>
                <a:lnTo>
                  <a:pt x="632" y="1648"/>
                </a:lnTo>
                <a:lnTo>
                  <a:pt x="642" y="1648"/>
                </a:lnTo>
                <a:lnTo>
                  <a:pt x="642" y="1639"/>
                </a:lnTo>
                <a:lnTo>
                  <a:pt x="642" y="1648"/>
                </a:lnTo>
                <a:lnTo>
                  <a:pt x="642" y="1639"/>
                </a:lnTo>
                <a:lnTo>
                  <a:pt x="653" y="1639"/>
                </a:lnTo>
                <a:lnTo>
                  <a:pt x="663" y="1639"/>
                </a:lnTo>
                <a:lnTo>
                  <a:pt x="673" y="1639"/>
                </a:lnTo>
                <a:lnTo>
                  <a:pt x="683" y="1639"/>
                </a:lnTo>
                <a:lnTo>
                  <a:pt x="683" y="1620"/>
                </a:lnTo>
                <a:lnTo>
                  <a:pt x="683" y="1602"/>
                </a:lnTo>
                <a:lnTo>
                  <a:pt x="693" y="1546"/>
                </a:lnTo>
                <a:lnTo>
                  <a:pt x="693" y="1490"/>
                </a:lnTo>
                <a:lnTo>
                  <a:pt x="693" y="1518"/>
                </a:lnTo>
                <a:lnTo>
                  <a:pt x="693" y="1537"/>
                </a:lnTo>
                <a:lnTo>
                  <a:pt x="693" y="1425"/>
                </a:lnTo>
                <a:lnTo>
                  <a:pt x="693" y="1286"/>
                </a:lnTo>
                <a:lnTo>
                  <a:pt x="693" y="1277"/>
                </a:lnTo>
                <a:lnTo>
                  <a:pt x="693" y="1249"/>
                </a:lnTo>
                <a:lnTo>
                  <a:pt x="693" y="1221"/>
                </a:lnTo>
                <a:lnTo>
                  <a:pt x="704" y="1193"/>
                </a:lnTo>
                <a:lnTo>
                  <a:pt x="704" y="1165"/>
                </a:lnTo>
                <a:lnTo>
                  <a:pt x="704" y="1137"/>
                </a:lnTo>
                <a:lnTo>
                  <a:pt x="704" y="1109"/>
                </a:lnTo>
                <a:lnTo>
                  <a:pt x="704" y="1081"/>
                </a:lnTo>
                <a:lnTo>
                  <a:pt x="704" y="1063"/>
                </a:lnTo>
                <a:lnTo>
                  <a:pt x="704" y="1035"/>
                </a:lnTo>
                <a:lnTo>
                  <a:pt x="704" y="1007"/>
                </a:lnTo>
                <a:lnTo>
                  <a:pt x="704" y="979"/>
                </a:lnTo>
                <a:lnTo>
                  <a:pt x="714" y="960"/>
                </a:lnTo>
                <a:lnTo>
                  <a:pt x="714" y="942"/>
                </a:lnTo>
                <a:lnTo>
                  <a:pt x="714" y="923"/>
                </a:lnTo>
                <a:lnTo>
                  <a:pt x="714" y="904"/>
                </a:lnTo>
                <a:lnTo>
                  <a:pt x="714" y="886"/>
                </a:lnTo>
                <a:lnTo>
                  <a:pt x="714" y="876"/>
                </a:lnTo>
                <a:lnTo>
                  <a:pt x="714" y="867"/>
                </a:lnTo>
                <a:lnTo>
                  <a:pt x="714" y="858"/>
                </a:lnTo>
                <a:lnTo>
                  <a:pt x="724" y="848"/>
                </a:lnTo>
                <a:lnTo>
                  <a:pt x="724" y="830"/>
                </a:lnTo>
                <a:lnTo>
                  <a:pt x="724" y="820"/>
                </a:lnTo>
                <a:lnTo>
                  <a:pt x="724" y="802"/>
                </a:lnTo>
                <a:lnTo>
                  <a:pt x="724" y="783"/>
                </a:lnTo>
                <a:lnTo>
                  <a:pt x="724" y="765"/>
                </a:lnTo>
                <a:lnTo>
                  <a:pt x="724" y="746"/>
                </a:lnTo>
                <a:lnTo>
                  <a:pt x="724" y="727"/>
                </a:lnTo>
                <a:lnTo>
                  <a:pt x="724" y="709"/>
                </a:lnTo>
                <a:lnTo>
                  <a:pt x="734" y="690"/>
                </a:lnTo>
                <a:lnTo>
                  <a:pt x="734" y="671"/>
                </a:lnTo>
                <a:lnTo>
                  <a:pt x="734" y="653"/>
                </a:lnTo>
                <a:lnTo>
                  <a:pt x="734" y="634"/>
                </a:lnTo>
                <a:lnTo>
                  <a:pt x="734" y="615"/>
                </a:lnTo>
                <a:lnTo>
                  <a:pt x="734" y="597"/>
                </a:lnTo>
                <a:lnTo>
                  <a:pt x="734" y="588"/>
                </a:lnTo>
                <a:lnTo>
                  <a:pt x="734" y="569"/>
                </a:lnTo>
                <a:lnTo>
                  <a:pt x="734" y="550"/>
                </a:lnTo>
                <a:lnTo>
                  <a:pt x="744" y="541"/>
                </a:lnTo>
                <a:lnTo>
                  <a:pt x="744" y="522"/>
                </a:lnTo>
                <a:lnTo>
                  <a:pt x="744" y="504"/>
                </a:lnTo>
                <a:lnTo>
                  <a:pt x="744" y="485"/>
                </a:lnTo>
                <a:lnTo>
                  <a:pt x="744" y="476"/>
                </a:lnTo>
                <a:lnTo>
                  <a:pt x="744" y="457"/>
                </a:lnTo>
                <a:lnTo>
                  <a:pt x="744" y="438"/>
                </a:lnTo>
                <a:lnTo>
                  <a:pt x="744" y="420"/>
                </a:lnTo>
                <a:lnTo>
                  <a:pt x="744" y="410"/>
                </a:lnTo>
                <a:lnTo>
                  <a:pt x="755" y="392"/>
                </a:lnTo>
                <a:lnTo>
                  <a:pt x="755" y="373"/>
                </a:lnTo>
                <a:lnTo>
                  <a:pt x="755" y="355"/>
                </a:lnTo>
                <a:lnTo>
                  <a:pt x="755" y="336"/>
                </a:lnTo>
                <a:lnTo>
                  <a:pt x="755" y="317"/>
                </a:lnTo>
                <a:lnTo>
                  <a:pt x="755" y="308"/>
                </a:lnTo>
                <a:lnTo>
                  <a:pt x="755" y="289"/>
                </a:lnTo>
                <a:lnTo>
                  <a:pt x="755" y="271"/>
                </a:lnTo>
                <a:lnTo>
                  <a:pt x="755" y="261"/>
                </a:lnTo>
                <a:lnTo>
                  <a:pt x="765" y="243"/>
                </a:lnTo>
                <a:lnTo>
                  <a:pt x="765" y="224"/>
                </a:lnTo>
                <a:lnTo>
                  <a:pt x="765" y="205"/>
                </a:lnTo>
                <a:lnTo>
                  <a:pt x="765" y="187"/>
                </a:lnTo>
                <a:lnTo>
                  <a:pt x="765" y="177"/>
                </a:lnTo>
                <a:lnTo>
                  <a:pt x="765" y="159"/>
                </a:lnTo>
                <a:lnTo>
                  <a:pt x="765" y="150"/>
                </a:lnTo>
                <a:lnTo>
                  <a:pt x="765" y="131"/>
                </a:lnTo>
                <a:lnTo>
                  <a:pt x="765" y="122"/>
                </a:lnTo>
                <a:lnTo>
                  <a:pt x="765" y="112"/>
                </a:lnTo>
                <a:lnTo>
                  <a:pt x="775" y="103"/>
                </a:lnTo>
                <a:lnTo>
                  <a:pt x="775" y="94"/>
                </a:lnTo>
                <a:lnTo>
                  <a:pt x="775" y="84"/>
                </a:lnTo>
                <a:lnTo>
                  <a:pt x="775" y="75"/>
                </a:lnTo>
                <a:lnTo>
                  <a:pt x="775" y="66"/>
                </a:lnTo>
                <a:lnTo>
                  <a:pt x="775" y="56"/>
                </a:lnTo>
                <a:lnTo>
                  <a:pt x="775" y="47"/>
                </a:lnTo>
                <a:lnTo>
                  <a:pt x="775" y="38"/>
                </a:lnTo>
                <a:lnTo>
                  <a:pt x="785" y="28"/>
                </a:lnTo>
                <a:lnTo>
                  <a:pt x="785" y="19"/>
                </a:lnTo>
                <a:lnTo>
                  <a:pt x="785" y="10"/>
                </a:lnTo>
                <a:lnTo>
                  <a:pt x="785" y="0"/>
                </a:lnTo>
                <a:lnTo>
                  <a:pt x="795" y="0"/>
                </a:lnTo>
                <a:lnTo>
                  <a:pt x="795" y="10"/>
                </a:lnTo>
                <a:lnTo>
                  <a:pt x="795" y="19"/>
                </a:lnTo>
                <a:lnTo>
                  <a:pt x="806" y="28"/>
                </a:lnTo>
                <a:lnTo>
                  <a:pt x="806" y="38"/>
                </a:lnTo>
                <a:lnTo>
                  <a:pt x="806" y="47"/>
                </a:lnTo>
                <a:lnTo>
                  <a:pt x="806" y="56"/>
                </a:lnTo>
                <a:lnTo>
                  <a:pt x="806" y="66"/>
                </a:lnTo>
                <a:lnTo>
                  <a:pt x="816" y="75"/>
                </a:lnTo>
                <a:lnTo>
                  <a:pt x="816" y="84"/>
                </a:lnTo>
                <a:lnTo>
                  <a:pt x="816" y="94"/>
                </a:lnTo>
                <a:lnTo>
                  <a:pt x="816" y="103"/>
                </a:lnTo>
                <a:lnTo>
                  <a:pt x="816" y="112"/>
                </a:lnTo>
                <a:lnTo>
                  <a:pt x="816" y="122"/>
                </a:lnTo>
                <a:lnTo>
                  <a:pt x="816" y="131"/>
                </a:lnTo>
                <a:lnTo>
                  <a:pt x="816" y="140"/>
                </a:lnTo>
                <a:lnTo>
                  <a:pt x="826" y="140"/>
                </a:lnTo>
                <a:lnTo>
                  <a:pt x="826" y="159"/>
                </a:lnTo>
                <a:lnTo>
                  <a:pt x="826" y="168"/>
                </a:lnTo>
                <a:lnTo>
                  <a:pt x="826" y="177"/>
                </a:lnTo>
                <a:lnTo>
                  <a:pt x="826" y="187"/>
                </a:lnTo>
                <a:lnTo>
                  <a:pt x="826" y="196"/>
                </a:lnTo>
                <a:lnTo>
                  <a:pt x="826" y="205"/>
                </a:lnTo>
                <a:lnTo>
                  <a:pt x="836" y="205"/>
                </a:lnTo>
                <a:lnTo>
                  <a:pt x="836" y="215"/>
                </a:lnTo>
                <a:lnTo>
                  <a:pt x="836" y="224"/>
                </a:lnTo>
                <a:lnTo>
                  <a:pt x="836" y="233"/>
                </a:lnTo>
                <a:lnTo>
                  <a:pt x="836" y="243"/>
                </a:lnTo>
                <a:lnTo>
                  <a:pt x="836" y="252"/>
                </a:lnTo>
                <a:lnTo>
                  <a:pt x="836" y="261"/>
                </a:lnTo>
                <a:lnTo>
                  <a:pt x="836" y="271"/>
                </a:lnTo>
                <a:lnTo>
                  <a:pt x="846" y="280"/>
                </a:lnTo>
                <a:lnTo>
                  <a:pt x="846" y="289"/>
                </a:lnTo>
                <a:lnTo>
                  <a:pt x="846" y="299"/>
                </a:lnTo>
                <a:lnTo>
                  <a:pt x="846" y="308"/>
                </a:lnTo>
                <a:lnTo>
                  <a:pt x="846" y="317"/>
                </a:lnTo>
                <a:lnTo>
                  <a:pt x="846" y="327"/>
                </a:lnTo>
                <a:lnTo>
                  <a:pt x="857" y="327"/>
                </a:lnTo>
                <a:lnTo>
                  <a:pt x="857" y="336"/>
                </a:lnTo>
                <a:lnTo>
                  <a:pt x="857" y="345"/>
                </a:lnTo>
                <a:lnTo>
                  <a:pt x="857" y="355"/>
                </a:lnTo>
                <a:lnTo>
                  <a:pt x="857" y="364"/>
                </a:lnTo>
                <a:lnTo>
                  <a:pt x="857" y="373"/>
                </a:lnTo>
                <a:lnTo>
                  <a:pt x="857" y="382"/>
                </a:lnTo>
                <a:lnTo>
                  <a:pt x="867" y="392"/>
                </a:lnTo>
                <a:lnTo>
                  <a:pt x="867" y="401"/>
                </a:lnTo>
                <a:lnTo>
                  <a:pt x="867" y="410"/>
                </a:lnTo>
                <a:lnTo>
                  <a:pt x="867" y="420"/>
                </a:lnTo>
                <a:lnTo>
                  <a:pt x="867" y="429"/>
                </a:lnTo>
                <a:lnTo>
                  <a:pt x="877" y="429"/>
                </a:lnTo>
                <a:lnTo>
                  <a:pt x="877" y="438"/>
                </a:lnTo>
                <a:lnTo>
                  <a:pt x="877" y="448"/>
                </a:lnTo>
                <a:lnTo>
                  <a:pt x="877" y="457"/>
                </a:lnTo>
                <a:lnTo>
                  <a:pt x="877" y="466"/>
                </a:lnTo>
                <a:lnTo>
                  <a:pt x="887" y="476"/>
                </a:lnTo>
                <a:lnTo>
                  <a:pt x="887" y="485"/>
                </a:lnTo>
                <a:lnTo>
                  <a:pt x="887" y="494"/>
                </a:lnTo>
                <a:lnTo>
                  <a:pt x="887" y="504"/>
                </a:lnTo>
                <a:lnTo>
                  <a:pt x="887" y="513"/>
                </a:lnTo>
                <a:lnTo>
                  <a:pt x="897" y="513"/>
                </a:lnTo>
                <a:lnTo>
                  <a:pt x="897" y="522"/>
                </a:lnTo>
                <a:lnTo>
                  <a:pt x="897" y="532"/>
                </a:lnTo>
                <a:lnTo>
                  <a:pt x="897" y="541"/>
                </a:lnTo>
                <a:lnTo>
                  <a:pt x="908" y="550"/>
                </a:lnTo>
                <a:lnTo>
                  <a:pt x="908" y="560"/>
                </a:lnTo>
                <a:lnTo>
                  <a:pt x="908" y="569"/>
                </a:lnTo>
                <a:lnTo>
                  <a:pt x="908" y="578"/>
                </a:lnTo>
                <a:lnTo>
                  <a:pt x="918" y="588"/>
                </a:lnTo>
                <a:lnTo>
                  <a:pt x="918" y="597"/>
                </a:lnTo>
                <a:lnTo>
                  <a:pt x="918" y="606"/>
                </a:lnTo>
                <a:lnTo>
                  <a:pt x="918" y="615"/>
                </a:lnTo>
                <a:lnTo>
                  <a:pt x="928" y="625"/>
                </a:lnTo>
                <a:lnTo>
                  <a:pt x="928" y="634"/>
                </a:lnTo>
                <a:lnTo>
                  <a:pt x="928" y="643"/>
                </a:lnTo>
                <a:lnTo>
                  <a:pt x="928" y="653"/>
                </a:lnTo>
                <a:lnTo>
                  <a:pt x="938" y="653"/>
                </a:lnTo>
                <a:lnTo>
                  <a:pt x="938" y="643"/>
                </a:lnTo>
                <a:lnTo>
                  <a:pt x="938" y="653"/>
                </a:lnTo>
                <a:lnTo>
                  <a:pt x="938" y="662"/>
                </a:lnTo>
                <a:lnTo>
                  <a:pt x="938" y="671"/>
                </a:lnTo>
                <a:lnTo>
                  <a:pt x="948" y="671"/>
                </a:lnTo>
                <a:lnTo>
                  <a:pt x="948" y="681"/>
                </a:lnTo>
                <a:lnTo>
                  <a:pt x="948" y="690"/>
                </a:lnTo>
                <a:lnTo>
                  <a:pt x="948" y="699"/>
                </a:lnTo>
                <a:lnTo>
                  <a:pt x="959" y="699"/>
                </a:lnTo>
                <a:lnTo>
                  <a:pt x="959" y="709"/>
                </a:lnTo>
                <a:lnTo>
                  <a:pt x="959" y="718"/>
                </a:lnTo>
                <a:lnTo>
                  <a:pt x="959" y="727"/>
                </a:lnTo>
                <a:lnTo>
                  <a:pt x="969" y="727"/>
                </a:lnTo>
                <a:lnTo>
                  <a:pt x="969" y="737"/>
                </a:lnTo>
                <a:lnTo>
                  <a:pt x="969" y="746"/>
                </a:lnTo>
                <a:lnTo>
                  <a:pt x="969" y="755"/>
                </a:lnTo>
                <a:lnTo>
                  <a:pt x="979" y="755"/>
                </a:lnTo>
                <a:lnTo>
                  <a:pt x="979" y="765"/>
                </a:lnTo>
                <a:lnTo>
                  <a:pt x="979" y="774"/>
                </a:lnTo>
                <a:lnTo>
                  <a:pt x="979" y="783"/>
                </a:lnTo>
                <a:lnTo>
                  <a:pt x="979" y="774"/>
                </a:lnTo>
                <a:lnTo>
                  <a:pt x="979" y="783"/>
                </a:lnTo>
                <a:lnTo>
                  <a:pt x="989" y="783"/>
                </a:lnTo>
                <a:lnTo>
                  <a:pt x="989" y="793"/>
                </a:lnTo>
                <a:lnTo>
                  <a:pt x="989" y="802"/>
                </a:lnTo>
                <a:lnTo>
                  <a:pt x="989" y="811"/>
                </a:lnTo>
                <a:lnTo>
                  <a:pt x="999" y="811"/>
                </a:lnTo>
                <a:lnTo>
                  <a:pt x="999" y="802"/>
                </a:lnTo>
                <a:lnTo>
                  <a:pt x="999" y="811"/>
                </a:lnTo>
                <a:lnTo>
                  <a:pt x="999" y="820"/>
                </a:lnTo>
                <a:lnTo>
                  <a:pt x="999" y="830"/>
                </a:lnTo>
                <a:lnTo>
                  <a:pt x="1010" y="839"/>
                </a:lnTo>
                <a:lnTo>
                  <a:pt x="1010" y="830"/>
                </a:lnTo>
                <a:lnTo>
                  <a:pt x="1010" y="820"/>
                </a:lnTo>
                <a:lnTo>
                  <a:pt x="1010" y="830"/>
                </a:lnTo>
                <a:lnTo>
                  <a:pt x="1010" y="839"/>
                </a:lnTo>
                <a:lnTo>
                  <a:pt x="1010" y="848"/>
                </a:lnTo>
                <a:lnTo>
                  <a:pt x="1020" y="848"/>
                </a:lnTo>
                <a:lnTo>
                  <a:pt x="1020" y="858"/>
                </a:lnTo>
                <a:lnTo>
                  <a:pt x="1020" y="867"/>
                </a:lnTo>
                <a:lnTo>
                  <a:pt x="1030" y="858"/>
                </a:lnTo>
                <a:lnTo>
                  <a:pt x="1030" y="867"/>
                </a:lnTo>
                <a:lnTo>
                  <a:pt x="1030" y="876"/>
                </a:lnTo>
                <a:lnTo>
                  <a:pt x="1030" y="886"/>
                </a:lnTo>
                <a:lnTo>
                  <a:pt x="1040" y="886"/>
                </a:lnTo>
                <a:lnTo>
                  <a:pt x="1040" y="895"/>
                </a:lnTo>
                <a:lnTo>
                  <a:pt x="1040" y="904"/>
                </a:lnTo>
                <a:lnTo>
                  <a:pt x="1050" y="914"/>
                </a:lnTo>
                <a:lnTo>
                  <a:pt x="1050" y="923"/>
                </a:lnTo>
                <a:lnTo>
                  <a:pt x="1050" y="932"/>
                </a:lnTo>
                <a:lnTo>
                  <a:pt x="1050" y="923"/>
                </a:lnTo>
                <a:lnTo>
                  <a:pt x="1061" y="932"/>
                </a:lnTo>
                <a:lnTo>
                  <a:pt x="1061" y="942"/>
                </a:lnTo>
                <a:lnTo>
                  <a:pt x="1061" y="932"/>
                </a:lnTo>
                <a:lnTo>
                  <a:pt x="1061" y="942"/>
                </a:lnTo>
                <a:lnTo>
                  <a:pt x="1061" y="951"/>
                </a:lnTo>
                <a:lnTo>
                  <a:pt x="1071" y="951"/>
                </a:lnTo>
                <a:lnTo>
                  <a:pt x="1071" y="960"/>
                </a:lnTo>
                <a:lnTo>
                  <a:pt x="1071" y="970"/>
                </a:lnTo>
                <a:lnTo>
                  <a:pt x="1071" y="960"/>
                </a:lnTo>
                <a:lnTo>
                  <a:pt x="1071" y="951"/>
                </a:lnTo>
                <a:lnTo>
                  <a:pt x="1081" y="960"/>
                </a:lnTo>
                <a:lnTo>
                  <a:pt x="1081" y="970"/>
                </a:lnTo>
                <a:lnTo>
                  <a:pt x="1081" y="979"/>
                </a:lnTo>
                <a:lnTo>
                  <a:pt x="1081" y="988"/>
                </a:lnTo>
                <a:lnTo>
                  <a:pt x="1081" y="998"/>
                </a:lnTo>
                <a:lnTo>
                  <a:pt x="1091" y="998"/>
                </a:lnTo>
                <a:lnTo>
                  <a:pt x="1091" y="1007"/>
                </a:lnTo>
                <a:lnTo>
                  <a:pt x="1101" y="1007"/>
                </a:lnTo>
                <a:lnTo>
                  <a:pt x="1101" y="1016"/>
                </a:lnTo>
                <a:lnTo>
                  <a:pt x="1101" y="1026"/>
                </a:lnTo>
                <a:lnTo>
                  <a:pt x="1101" y="1016"/>
                </a:lnTo>
                <a:lnTo>
                  <a:pt x="1101" y="1026"/>
                </a:lnTo>
                <a:lnTo>
                  <a:pt x="1112" y="1026"/>
                </a:lnTo>
                <a:lnTo>
                  <a:pt x="1112" y="1035"/>
                </a:lnTo>
                <a:lnTo>
                  <a:pt x="1112" y="1044"/>
                </a:lnTo>
                <a:lnTo>
                  <a:pt x="1122" y="1044"/>
                </a:lnTo>
                <a:lnTo>
                  <a:pt x="1122" y="1053"/>
                </a:lnTo>
                <a:lnTo>
                  <a:pt x="1122" y="1063"/>
                </a:lnTo>
                <a:lnTo>
                  <a:pt x="1122" y="1072"/>
                </a:lnTo>
                <a:lnTo>
                  <a:pt x="1122" y="1081"/>
                </a:lnTo>
                <a:lnTo>
                  <a:pt x="1122" y="1091"/>
                </a:lnTo>
                <a:lnTo>
                  <a:pt x="1132" y="1091"/>
                </a:lnTo>
                <a:lnTo>
                  <a:pt x="1132" y="1081"/>
                </a:lnTo>
                <a:lnTo>
                  <a:pt x="1132" y="1072"/>
                </a:lnTo>
                <a:lnTo>
                  <a:pt x="1132" y="1081"/>
                </a:lnTo>
                <a:lnTo>
                  <a:pt x="1132" y="1091"/>
                </a:lnTo>
                <a:lnTo>
                  <a:pt x="1132" y="1100"/>
                </a:lnTo>
                <a:lnTo>
                  <a:pt x="1142" y="1100"/>
                </a:lnTo>
                <a:lnTo>
                  <a:pt x="1142" y="1091"/>
                </a:lnTo>
                <a:lnTo>
                  <a:pt x="1142" y="1081"/>
                </a:lnTo>
                <a:lnTo>
                  <a:pt x="1142" y="1100"/>
                </a:lnTo>
                <a:lnTo>
                  <a:pt x="1152" y="1100"/>
                </a:lnTo>
                <a:lnTo>
                  <a:pt x="1152" y="1119"/>
                </a:lnTo>
                <a:lnTo>
                  <a:pt x="1152" y="1128"/>
                </a:lnTo>
                <a:lnTo>
                  <a:pt x="1152" y="1119"/>
                </a:lnTo>
                <a:lnTo>
                  <a:pt x="1163" y="1119"/>
                </a:lnTo>
                <a:lnTo>
                  <a:pt x="1163" y="1128"/>
                </a:lnTo>
                <a:lnTo>
                  <a:pt x="1163" y="1137"/>
                </a:lnTo>
                <a:lnTo>
                  <a:pt x="1163" y="1147"/>
                </a:lnTo>
                <a:lnTo>
                  <a:pt x="1163" y="1156"/>
                </a:lnTo>
                <a:lnTo>
                  <a:pt x="1173" y="1147"/>
                </a:lnTo>
                <a:lnTo>
                  <a:pt x="1173" y="1156"/>
                </a:lnTo>
                <a:lnTo>
                  <a:pt x="1173" y="1165"/>
                </a:lnTo>
                <a:lnTo>
                  <a:pt x="1173" y="1184"/>
                </a:lnTo>
                <a:lnTo>
                  <a:pt x="1173" y="1203"/>
                </a:lnTo>
                <a:lnTo>
                  <a:pt x="1183" y="1212"/>
                </a:lnTo>
                <a:lnTo>
                  <a:pt x="1183" y="1193"/>
                </a:lnTo>
                <a:lnTo>
                  <a:pt x="1183" y="1175"/>
                </a:lnTo>
                <a:lnTo>
                  <a:pt x="1183" y="1147"/>
                </a:lnTo>
                <a:lnTo>
                  <a:pt x="1183" y="1128"/>
                </a:lnTo>
                <a:lnTo>
                  <a:pt x="1183" y="1147"/>
                </a:lnTo>
                <a:lnTo>
                  <a:pt x="1183" y="1175"/>
                </a:lnTo>
                <a:lnTo>
                  <a:pt x="1193" y="1221"/>
                </a:lnTo>
                <a:lnTo>
                  <a:pt x="1193" y="1268"/>
                </a:lnTo>
                <a:lnTo>
                  <a:pt x="1193" y="1324"/>
                </a:lnTo>
                <a:lnTo>
                  <a:pt x="1193" y="1378"/>
                </a:lnTo>
                <a:lnTo>
                  <a:pt x="1193" y="1425"/>
                </a:lnTo>
                <a:lnTo>
                  <a:pt x="1193" y="1471"/>
                </a:lnTo>
                <a:lnTo>
                  <a:pt x="1193" y="1499"/>
                </a:lnTo>
                <a:lnTo>
                  <a:pt x="1193" y="1518"/>
                </a:lnTo>
                <a:lnTo>
                  <a:pt x="1193" y="1527"/>
                </a:lnTo>
                <a:lnTo>
                  <a:pt x="1203" y="1537"/>
                </a:lnTo>
                <a:lnTo>
                  <a:pt x="1203" y="1546"/>
                </a:lnTo>
                <a:lnTo>
                  <a:pt x="1203" y="1555"/>
                </a:lnTo>
                <a:lnTo>
                  <a:pt x="1203" y="1564"/>
                </a:lnTo>
                <a:lnTo>
                  <a:pt x="1203" y="1583"/>
                </a:lnTo>
                <a:lnTo>
                  <a:pt x="1203" y="1592"/>
                </a:lnTo>
                <a:lnTo>
                  <a:pt x="1203" y="1611"/>
                </a:lnTo>
                <a:lnTo>
                  <a:pt x="1203" y="1620"/>
                </a:lnTo>
                <a:lnTo>
                  <a:pt x="1214" y="1630"/>
                </a:lnTo>
                <a:lnTo>
                  <a:pt x="1214" y="1620"/>
                </a:lnTo>
                <a:lnTo>
                  <a:pt x="1214" y="1602"/>
                </a:lnTo>
                <a:lnTo>
                  <a:pt x="1214" y="1564"/>
                </a:lnTo>
                <a:lnTo>
                  <a:pt x="1214" y="1527"/>
                </a:lnTo>
                <a:lnTo>
                  <a:pt x="1214" y="1481"/>
                </a:lnTo>
                <a:lnTo>
                  <a:pt x="1214" y="1434"/>
                </a:lnTo>
                <a:lnTo>
                  <a:pt x="1214" y="1387"/>
                </a:lnTo>
                <a:lnTo>
                  <a:pt x="1222" y="1352"/>
                </a:lnTo>
                <a:lnTo>
                  <a:pt x="1222" y="1333"/>
                </a:lnTo>
                <a:lnTo>
                  <a:pt x="1222" y="1324"/>
                </a:lnTo>
                <a:lnTo>
                  <a:pt x="1222" y="1333"/>
                </a:lnTo>
                <a:lnTo>
                  <a:pt x="1222" y="1361"/>
                </a:lnTo>
                <a:lnTo>
                  <a:pt x="1222" y="1397"/>
                </a:lnTo>
                <a:lnTo>
                  <a:pt x="1222" y="1434"/>
                </a:lnTo>
                <a:lnTo>
                  <a:pt x="1222" y="1481"/>
                </a:lnTo>
                <a:lnTo>
                  <a:pt x="1222" y="1527"/>
                </a:lnTo>
                <a:lnTo>
                  <a:pt x="1232" y="1564"/>
                </a:lnTo>
                <a:lnTo>
                  <a:pt x="1232" y="1592"/>
                </a:lnTo>
                <a:lnTo>
                  <a:pt x="1232" y="1611"/>
                </a:lnTo>
                <a:lnTo>
                  <a:pt x="1232" y="1620"/>
                </a:lnTo>
                <a:lnTo>
                  <a:pt x="1232" y="1630"/>
                </a:lnTo>
                <a:lnTo>
                  <a:pt x="1232" y="1639"/>
                </a:lnTo>
                <a:lnTo>
                  <a:pt x="1243" y="1639"/>
                </a:lnTo>
                <a:lnTo>
                  <a:pt x="1243" y="1648"/>
                </a:lnTo>
                <a:lnTo>
                  <a:pt x="1243" y="1658"/>
                </a:lnTo>
                <a:lnTo>
                  <a:pt x="1243" y="1667"/>
                </a:lnTo>
                <a:lnTo>
                  <a:pt x="1243" y="1648"/>
                </a:lnTo>
                <a:lnTo>
                  <a:pt x="1253" y="1630"/>
                </a:lnTo>
                <a:lnTo>
                  <a:pt x="1253" y="1602"/>
                </a:lnTo>
                <a:lnTo>
                  <a:pt x="1253" y="1564"/>
                </a:lnTo>
                <a:lnTo>
                  <a:pt x="1253" y="1537"/>
                </a:lnTo>
                <a:lnTo>
                  <a:pt x="1253" y="1509"/>
                </a:lnTo>
                <a:lnTo>
                  <a:pt x="1253" y="1490"/>
                </a:lnTo>
                <a:lnTo>
                  <a:pt x="1253" y="1481"/>
                </a:lnTo>
                <a:lnTo>
                  <a:pt x="1253" y="1471"/>
                </a:lnTo>
                <a:lnTo>
                  <a:pt x="1253" y="1481"/>
                </a:lnTo>
                <a:lnTo>
                  <a:pt x="1263" y="1499"/>
                </a:lnTo>
                <a:lnTo>
                  <a:pt x="1263" y="1518"/>
                </a:lnTo>
                <a:lnTo>
                  <a:pt x="1263" y="1546"/>
                </a:lnTo>
                <a:lnTo>
                  <a:pt x="1263" y="1583"/>
                </a:lnTo>
                <a:lnTo>
                  <a:pt x="1263" y="1611"/>
                </a:lnTo>
                <a:lnTo>
                  <a:pt x="1263" y="1648"/>
                </a:lnTo>
                <a:lnTo>
                  <a:pt x="1263" y="1676"/>
                </a:lnTo>
                <a:lnTo>
                  <a:pt x="1263" y="1695"/>
                </a:lnTo>
                <a:lnTo>
                  <a:pt x="1263" y="1714"/>
                </a:lnTo>
                <a:lnTo>
                  <a:pt x="1273" y="1723"/>
                </a:lnTo>
                <a:lnTo>
                  <a:pt x="1283" y="1732"/>
                </a:lnTo>
                <a:lnTo>
                  <a:pt x="1283" y="1723"/>
                </a:lnTo>
                <a:lnTo>
                  <a:pt x="1283" y="1704"/>
                </a:lnTo>
                <a:lnTo>
                  <a:pt x="1283" y="1695"/>
                </a:lnTo>
                <a:lnTo>
                  <a:pt x="1283" y="1667"/>
                </a:lnTo>
                <a:lnTo>
                  <a:pt x="1294" y="1648"/>
                </a:lnTo>
                <a:lnTo>
                  <a:pt x="1294" y="1630"/>
                </a:lnTo>
                <a:lnTo>
                  <a:pt x="1294" y="1620"/>
                </a:lnTo>
                <a:lnTo>
                  <a:pt x="1294" y="1611"/>
                </a:lnTo>
                <a:lnTo>
                  <a:pt x="1294" y="1620"/>
                </a:lnTo>
                <a:lnTo>
                  <a:pt x="1294" y="1630"/>
                </a:lnTo>
                <a:lnTo>
                  <a:pt x="1294" y="1639"/>
                </a:lnTo>
                <a:lnTo>
                  <a:pt x="1294" y="1658"/>
                </a:lnTo>
                <a:lnTo>
                  <a:pt x="1294" y="1686"/>
                </a:lnTo>
                <a:lnTo>
                  <a:pt x="1304" y="1704"/>
                </a:lnTo>
                <a:lnTo>
                  <a:pt x="1304" y="1732"/>
                </a:lnTo>
                <a:lnTo>
                  <a:pt x="1304" y="1760"/>
                </a:lnTo>
                <a:lnTo>
                  <a:pt x="1304" y="1779"/>
                </a:lnTo>
                <a:lnTo>
                  <a:pt x="1304" y="1797"/>
                </a:lnTo>
                <a:lnTo>
                  <a:pt x="1304" y="1807"/>
                </a:lnTo>
                <a:lnTo>
                  <a:pt x="1304" y="1816"/>
                </a:lnTo>
                <a:lnTo>
                  <a:pt x="1314" y="1807"/>
                </a:lnTo>
                <a:lnTo>
                  <a:pt x="1324" y="1807"/>
                </a:lnTo>
                <a:lnTo>
                  <a:pt x="1324" y="1797"/>
                </a:lnTo>
                <a:lnTo>
                  <a:pt x="1324" y="1788"/>
                </a:lnTo>
                <a:lnTo>
                  <a:pt x="1324" y="1779"/>
                </a:lnTo>
                <a:lnTo>
                  <a:pt x="1324" y="1760"/>
                </a:lnTo>
                <a:lnTo>
                  <a:pt x="1324" y="1751"/>
                </a:lnTo>
                <a:lnTo>
                  <a:pt x="1334" y="1742"/>
                </a:lnTo>
                <a:lnTo>
                  <a:pt x="1334" y="1751"/>
                </a:lnTo>
                <a:lnTo>
                  <a:pt x="1334" y="1760"/>
                </a:lnTo>
                <a:lnTo>
                  <a:pt x="1334" y="1769"/>
                </a:lnTo>
                <a:lnTo>
                  <a:pt x="1334" y="1788"/>
                </a:lnTo>
                <a:lnTo>
                  <a:pt x="1334" y="1807"/>
                </a:lnTo>
                <a:lnTo>
                  <a:pt x="1334" y="1825"/>
                </a:lnTo>
                <a:lnTo>
                  <a:pt x="1334" y="1844"/>
                </a:lnTo>
                <a:lnTo>
                  <a:pt x="1334" y="1863"/>
                </a:lnTo>
                <a:lnTo>
                  <a:pt x="1345" y="1881"/>
                </a:lnTo>
                <a:lnTo>
                  <a:pt x="1345" y="1891"/>
                </a:lnTo>
                <a:lnTo>
                  <a:pt x="1345" y="1900"/>
                </a:lnTo>
                <a:lnTo>
                  <a:pt x="1345" y="1909"/>
                </a:lnTo>
                <a:lnTo>
                  <a:pt x="1345" y="1900"/>
                </a:lnTo>
                <a:lnTo>
                  <a:pt x="1345" y="1891"/>
                </a:lnTo>
                <a:lnTo>
                  <a:pt x="1355" y="1891"/>
                </a:lnTo>
                <a:lnTo>
                  <a:pt x="1365" y="1891"/>
                </a:lnTo>
                <a:lnTo>
                  <a:pt x="1365" y="1881"/>
                </a:lnTo>
                <a:lnTo>
                  <a:pt x="1365" y="1872"/>
                </a:lnTo>
                <a:lnTo>
                  <a:pt x="1365" y="1863"/>
                </a:lnTo>
                <a:lnTo>
                  <a:pt x="1365" y="1872"/>
                </a:lnTo>
                <a:lnTo>
                  <a:pt x="1365" y="1881"/>
                </a:lnTo>
                <a:lnTo>
                  <a:pt x="1365" y="1891"/>
                </a:lnTo>
                <a:lnTo>
                  <a:pt x="1375" y="1909"/>
                </a:lnTo>
                <a:lnTo>
                  <a:pt x="1375" y="1919"/>
                </a:lnTo>
                <a:lnTo>
                  <a:pt x="1375" y="1937"/>
                </a:lnTo>
                <a:lnTo>
                  <a:pt x="1375" y="1947"/>
                </a:lnTo>
                <a:lnTo>
                  <a:pt x="1375" y="1965"/>
                </a:lnTo>
                <a:lnTo>
                  <a:pt x="1375" y="1975"/>
                </a:lnTo>
                <a:lnTo>
                  <a:pt x="1375" y="1984"/>
                </a:lnTo>
                <a:lnTo>
                  <a:pt x="1375" y="1993"/>
                </a:lnTo>
                <a:lnTo>
                  <a:pt x="1385" y="1993"/>
                </a:lnTo>
                <a:lnTo>
                  <a:pt x="1385" y="1984"/>
                </a:lnTo>
                <a:lnTo>
                  <a:pt x="1385" y="1975"/>
                </a:lnTo>
                <a:lnTo>
                  <a:pt x="1385" y="1984"/>
                </a:lnTo>
                <a:lnTo>
                  <a:pt x="1396" y="1984"/>
                </a:lnTo>
                <a:lnTo>
                  <a:pt x="1396" y="1975"/>
                </a:lnTo>
                <a:lnTo>
                  <a:pt x="1406" y="1975"/>
                </a:lnTo>
                <a:lnTo>
                  <a:pt x="1406" y="1984"/>
                </a:lnTo>
                <a:lnTo>
                  <a:pt x="1406" y="2002"/>
                </a:lnTo>
                <a:lnTo>
                  <a:pt x="1406" y="2012"/>
                </a:lnTo>
                <a:lnTo>
                  <a:pt x="1406" y="2021"/>
                </a:lnTo>
                <a:lnTo>
                  <a:pt x="1406" y="2030"/>
                </a:lnTo>
                <a:lnTo>
                  <a:pt x="1416" y="2040"/>
                </a:lnTo>
                <a:lnTo>
                  <a:pt x="1416" y="2049"/>
                </a:lnTo>
                <a:lnTo>
                  <a:pt x="1416" y="2058"/>
                </a:lnTo>
                <a:lnTo>
                  <a:pt x="1416" y="2068"/>
                </a:lnTo>
                <a:lnTo>
                  <a:pt x="1416" y="2077"/>
                </a:lnTo>
                <a:lnTo>
                  <a:pt x="1416" y="2068"/>
                </a:lnTo>
                <a:lnTo>
                  <a:pt x="1426" y="2068"/>
                </a:lnTo>
                <a:lnTo>
                  <a:pt x="1426" y="2058"/>
                </a:lnTo>
                <a:lnTo>
                  <a:pt x="1426" y="2068"/>
                </a:lnTo>
                <a:lnTo>
                  <a:pt x="1436" y="2068"/>
                </a:lnTo>
                <a:lnTo>
                  <a:pt x="1436" y="2077"/>
                </a:lnTo>
                <a:lnTo>
                  <a:pt x="1447" y="2077"/>
                </a:lnTo>
                <a:lnTo>
                  <a:pt x="1447" y="2086"/>
                </a:lnTo>
                <a:lnTo>
                  <a:pt x="1447" y="2096"/>
                </a:lnTo>
                <a:lnTo>
                  <a:pt x="1447" y="2105"/>
                </a:lnTo>
                <a:lnTo>
                  <a:pt x="1447" y="2114"/>
                </a:lnTo>
                <a:lnTo>
                  <a:pt x="1447" y="2124"/>
                </a:lnTo>
                <a:lnTo>
                  <a:pt x="1447" y="2133"/>
                </a:lnTo>
                <a:lnTo>
                  <a:pt x="1447" y="2142"/>
                </a:lnTo>
                <a:lnTo>
                  <a:pt x="1457" y="2152"/>
                </a:lnTo>
                <a:lnTo>
                  <a:pt x="1457" y="2142"/>
                </a:lnTo>
                <a:lnTo>
                  <a:pt x="1467" y="2142"/>
                </a:lnTo>
                <a:lnTo>
                  <a:pt x="1467" y="2152"/>
                </a:lnTo>
                <a:lnTo>
                  <a:pt x="1467" y="2161"/>
                </a:lnTo>
                <a:lnTo>
                  <a:pt x="1477" y="2161"/>
                </a:lnTo>
                <a:lnTo>
                  <a:pt x="1477" y="2170"/>
                </a:lnTo>
                <a:lnTo>
                  <a:pt x="1477" y="2180"/>
                </a:lnTo>
                <a:lnTo>
                  <a:pt x="1487" y="2189"/>
                </a:lnTo>
                <a:lnTo>
                  <a:pt x="1487" y="2198"/>
                </a:lnTo>
                <a:lnTo>
                  <a:pt x="1487" y="2207"/>
                </a:lnTo>
                <a:lnTo>
                  <a:pt x="1487" y="2217"/>
                </a:lnTo>
                <a:lnTo>
                  <a:pt x="1487" y="2226"/>
                </a:lnTo>
                <a:lnTo>
                  <a:pt x="1498" y="2226"/>
                </a:lnTo>
                <a:lnTo>
                  <a:pt x="1498" y="2217"/>
                </a:lnTo>
                <a:lnTo>
                  <a:pt x="1498" y="2226"/>
                </a:lnTo>
                <a:lnTo>
                  <a:pt x="1508" y="2226"/>
                </a:lnTo>
                <a:lnTo>
                  <a:pt x="1508" y="2235"/>
                </a:lnTo>
                <a:lnTo>
                  <a:pt x="1508" y="2245"/>
                </a:lnTo>
                <a:lnTo>
                  <a:pt x="1518" y="2245"/>
                </a:lnTo>
                <a:lnTo>
                  <a:pt x="1518" y="2254"/>
                </a:lnTo>
                <a:lnTo>
                  <a:pt x="1518" y="2263"/>
                </a:lnTo>
                <a:lnTo>
                  <a:pt x="1518" y="2273"/>
                </a:lnTo>
                <a:lnTo>
                  <a:pt x="1518" y="2282"/>
                </a:lnTo>
                <a:lnTo>
                  <a:pt x="1528" y="2282"/>
                </a:lnTo>
                <a:lnTo>
                  <a:pt x="1528" y="2291"/>
                </a:lnTo>
                <a:lnTo>
                  <a:pt x="1538" y="2291"/>
                </a:lnTo>
                <a:lnTo>
                  <a:pt x="1538" y="2301"/>
                </a:lnTo>
                <a:lnTo>
                  <a:pt x="1549" y="2301"/>
                </a:lnTo>
                <a:lnTo>
                  <a:pt x="1549" y="2310"/>
                </a:lnTo>
                <a:lnTo>
                  <a:pt x="1549" y="2319"/>
                </a:lnTo>
                <a:lnTo>
                  <a:pt x="1559" y="2319"/>
                </a:lnTo>
                <a:lnTo>
                  <a:pt x="1559" y="2329"/>
                </a:lnTo>
                <a:lnTo>
                  <a:pt x="1559" y="2338"/>
                </a:lnTo>
                <a:lnTo>
                  <a:pt x="1559" y="2347"/>
                </a:lnTo>
                <a:lnTo>
                  <a:pt x="1569" y="2347"/>
                </a:lnTo>
                <a:lnTo>
                  <a:pt x="1579" y="2347"/>
                </a:lnTo>
                <a:lnTo>
                  <a:pt x="1579" y="2357"/>
                </a:lnTo>
                <a:lnTo>
                  <a:pt x="1579" y="2366"/>
                </a:lnTo>
                <a:lnTo>
                  <a:pt x="1589" y="2366"/>
                </a:lnTo>
                <a:lnTo>
                  <a:pt x="1589" y="2375"/>
                </a:lnTo>
                <a:lnTo>
                  <a:pt x="1589" y="2385"/>
                </a:lnTo>
                <a:lnTo>
                  <a:pt x="1600" y="2385"/>
                </a:lnTo>
                <a:lnTo>
                  <a:pt x="1600" y="2394"/>
                </a:lnTo>
                <a:lnTo>
                  <a:pt x="1610" y="2403"/>
                </a:lnTo>
                <a:lnTo>
                  <a:pt x="1610" y="2394"/>
                </a:lnTo>
                <a:lnTo>
                  <a:pt x="1610" y="2403"/>
                </a:lnTo>
                <a:lnTo>
                  <a:pt x="1620" y="2403"/>
                </a:lnTo>
                <a:lnTo>
                  <a:pt x="1620" y="2413"/>
                </a:lnTo>
                <a:lnTo>
                  <a:pt x="1630" y="2422"/>
                </a:lnTo>
                <a:lnTo>
                  <a:pt x="1630" y="2431"/>
                </a:lnTo>
                <a:lnTo>
                  <a:pt x="1640" y="2431"/>
                </a:lnTo>
                <a:lnTo>
                  <a:pt x="1640" y="2440"/>
                </a:lnTo>
                <a:lnTo>
                  <a:pt x="1651" y="2440"/>
                </a:lnTo>
                <a:lnTo>
                  <a:pt x="1651" y="2431"/>
                </a:lnTo>
                <a:lnTo>
                  <a:pt x="1651" y="2440"/>
                </a:lnTo>
                <a:lnTo>
                  <a:pt x="1651" y="2450"/>
                </a:lnTo>
                <a:lnTo>
                  <a:pt x="1661" y="2450"/>
                </a:lnTo>
                <a:lnTo>
                  <a:pt x="1671" y="2450"/>
                </a:lnTo>
                <a:lnTo>
                  <a:pt x="1671" y="2459"/>
                </a:lnTo>
                <a:lnTo>
                  <a:pt x="1681" y="2459"/>
                </a:lnTo>
                <a:lnTo>
                  <a:pt x="1691" y="2459"/>
                </a:lnTo>
                <a:lnTo>
                  <a:pt x="1691" y="2468"/>
                </a:lnTo>
                <a:lnTo>
                  <a:pt x="1702" y="2468"/>
                </a:lnTo>
                <a:lnTo>
                  <a:pt x="1702" y="2478"/>
                </a:lnTo>
                <a:lnTo>
                  <a:pt x="1702" y="2468"/>
                </a:lnTo>
                <a:lnTo>
                  <a:pt x="1702" y="2478"/>
                </a:lnTo>
                <a:lnTo>
                  <a:pt x="1712" y="2478"/>
                </a:lnTo>
                <a:lnTo>
                  <a:pt x="1722" y="2478"/>
                </a:lnTo>
                <a:lnTo>
                  <a:pt x="1732" y="2478"/>
                </a:lnTo>
                <a:lnTo>
                  <a:pt x="1742" y="2478"/>
                </a:lnTo>
                <a:lnTo>
                  <a:pt x="1753" y="2487"/>
                </a:lnTo>
                <a:lnTo>
                  <a:pt x="1753" y="2478"/>
                </a:lnTo>
                <a:lnTo>
                  <a:pt x="1763" y="2478"/>
                </a:lnTo>
                <a:lnTo>
                  <a:pt x="1773" y="2478"/>
                </a:lnTo>
                <a:lnTo>
                  <a:pt x="1783" y="2478"/>
                </a:lnTo>
                <a:lnTo>
                  <a:pt x="1783" y="2468"/>
                </a:lnTo>
                <a:lnTo>
                  <a:pt x="1783" y="2478"/>
                </a:lnTo>
                <a:lnTo>
                  <a:pt x="1783" y="2468"/>
                </a:lnTo>
                <a:lnTo>
                  <a:pt x="1793" y="2468"/>
                </a:lnTo>
                <a:lnTo>
                  <a:pt x="1804" y="2459"/>
                </a:lnTo>
                <a:lnTo>
                  <a:pt x="1804" y="2468"/>
                </a:lnTo>
                <a:lnTo>
                  <a:pt x="1804" y="2459"/>
                </a:lnTo>
                <a:lnTo>
                  <a:pt x="1814" y="2459"/>
                </a:lnTo>
                <a:lnTo>
                  <a:pt x="1814" y="2450"/>
                </a:lnTo>
                <a:lnTo>
                  <a:pt x="1824" y="2450"/>
                </a:lnTo>
                <a:lnTo>
                  <a:pt x="1824" y="2440"/>
                </a:lnTo>
                <a:lnTo>
                  <a:pt x="1834" y="2440"/>
                </a:lnTo>
                <a:lnTo>
                  <a:pt x="1844" y="2440"/>
                </a:lnTo>
                <a:lnTo>
                  <a:pt x="1844" y="2431"/>
                </a:lnTo>
                <a:lnTo>
                  <a:pt x="1855" y="2431"/>
                </a:lnTo>
                <a:lnTo>
                  <a:pt x="1855" y="2422"/>
                </a:lnTo>
                <a:lnTo>
                  <a:pt x="1865" y="2422"/>
                </a:lnTo>
                <a:lnTo>
                  <a:pt x="1865" y="2413"/>
                </a:lnTo>
                <a:lnTo>
                  <a:pt x="1875" y="2403"/>
                </a:lnTo>
                <a:lnTo>
                  <a:pt x="1875" y="2394"/>
                </a:lnTo>
                <a:lnTo>
                  <a:pt x="1885" y="2394"/>
                </a:lnTo>
                <a:lnTo>
                  <a:pt x="1885" y="2385"/>
                </a:lnTo>
                <a:lnTo>
                  <a:pt x="1895" y="2385"/>
                </a:lnTo>
                <a:lnTo>
                  <a:pt x="1895" y="2375"/>
                </a:lnTo>
                <a:lnTo>
                  <a:pt x="1906" y="2366"/>
                </a:lnTo>
                <a:lnTo>
                  <a:pt x="1906" y="2357"/>
                </a:lnTo>
                <a:lnTo>
                  <a:pt x="1916" y="2357"/>
                </a:lnTo>
                <a:lnTo>
                  <a:pt x="1916" y="2347"/>
                </a:lnTo>
                <a:lnTo>
                  <a:pt x="1916" y="2338"/>
                </a:lnTo>
                <a:lnTo>
                  <a:pt x="1926" y="2338"/>
                </a:lnTo>
                <a:lnTo>
                  <a:pt x="1926" y="2329"/>
                </a:lnTo>
                <a:lnTo>
                  <a:pt x="1936" y="2319"/>
                </a:lnTo>
                <a:lnTo>
                  <a:pt x="1936" y="2310"/>
                </a:lnTo>
                <a:lnTo>
                  <a:pt x="1946" y="2301"/>
                </a:lnTo>
                <a:lnTo>
                  <a:pt x="1946" y="2291"/>
                </a:lnTo>
                <a:lnTo>
                  <a:pt x="1957" y="2291"/>
                </a:lnTo>
                <a:lnTo>
                  <a:pt x="1957" y="2282"/>
                </a:lnTo>
                <a:lnTo>
                  <a:pt x="1957" y="2273"/>
                </a:lnTo>
                <a:lnTo>
                  <a:pt x="1967" y="2273"/>
                </a:lnTo>
                <a:lnTo>
                  <a:pt x="1967" y="2263"/>
                </a:lnTo>
                <a:lnTo>
                  <a:pt x="1967" y="2254"/>
                </a:lnTo>
                <a:lnTo>
                  <a:pt x="1977" y="2254"/>
                </a:lnTo>
                <a:lnTo>
                  <a:pt x="1977" y="2245"/>
                </a:lnTo>
                <a:lnTo>
                  <a:pt x="1977" y="2235"/>
                </a:lnTo>
                <a:lnTo>
                  <a:pt x="1987" y="2235"/>
                </a:lnTo>
                <a:lnTo>
                  <a:pt x="1987" y="2226"/>
                </a:lnTo>
                <a:lnTo>
                  <a:pt x="1987" y="2217"/>
                </a:lnTo>
                <a:lnTo>
                  <a:pt x="1997" y="2207"/>
                </a:lnTo>
                <a:lnTo>
                  <a:pt x="1997" y="2198"/>
                </a:lnTo>
                <a:lnTo>
                  <a:pt x="1997" y="2189"/>
                </a:lnTo>
                <a:lnTo>
                  <a:pt x="2008" y="2189"/>
                </a:lnTo>
                <a:lnTo>
                  <a:pt x="2008" y="2180"/>
                </a:lnTo>
                <a:lnTo>
                  <a:pt x="2008" y="2170"/>
                </a:lnTo>
                <a:lnTo>
                  <a:pt x="2018" y="2170"/>
                </a:lnTo>
                <a:lnTo>
                  <a:pt x="2018" y="2161"/>
                </a:lnTo>
                <a:lnTo>
                  <a:pt x="2018" y="2152"/>
                </a:lnTo>
                <a:lnTo>
                  <a:pt x="2028" y="2142"/>
                </a:lnTo>
                <a:lnTo>
                  <a:pt x="2028" y="2133"/>
                </a:lnTo>
                <a:lnTo>
                  <a:pt x="2028" y="2124"/>
                </a:lnTo>
                <a:lnTo>
                  <a:pt x="2038" y="2124"/>
                </a:lnTo>
                <a:lnTo>
                  <a:pt x="2038" y="2114"/>
                </a:lnTo>
                <a:lnTo>
                  <a:pt x="2038" y="2105"/>
                </a:lnTo>
                <a:lnTo>
                  <a:pt x="2048" y="2096"/>
                </a:lnTo>
                <a:lnTo>
                  <a:pt x="2048" y="2086"/>
                </a:lnTo>
                <a:lnTo>
                  <a:pt x="2048" y="2077"/>
                </a:lnTo>
                <a:lnTo>
                  <a:pt x="2059" y="2077"/>
                </a:lnTo>
                <a:lnTo>
                  <a:pt x="2059" y="2068"/>
                </a:lnTo>
                <a:lnTo>
                  <a:pt x="2059" y="2058"/>
                </a:lnTo>
                <a:lnTo>
                  <a:pt x="2069" y="2049"/>
                </a:lnTo>
                <a:lnTo>
                  <a:pt x="2069" y="2040"/>
                </a:lnTo>
                <a:lnTo>
                  <a:pt x="2069" y="2030"/>
                </a:lnTo>
                <a:lnTo>
                  <a:pt x="2079" y="2030"/>
                </a:lnTo>
                <a:lnTo>
                  <a:pt x="2079" y="2021"/>
                </a:lnTo>
                <a:lnTo>
                  <a:pt x="2079" y="2012"/>
                </a:lnTo>
                <a:lnTo>
                  <a:pt x="2079" y="2002"/>
                </a:lnTo>
                <a:lnTo>
                  <a:pt x="2089" y="2002"/>
                </a:lnTo>
                <a:lnTo>
                  <a:pt x="2089" y="1993"/>
                </a:lnTo>
                <a:lnTo>
                  <a:pt x="2089" y="1984"/>
                </a:lnTo>
                <a:lnTo>
                  <a:pt x="2089" y="1975"/>
                </a:lnTo>
                <a:lnTo>
                  <a:pt x="2099" y="1975"/>
                </a:lnTo>
                <a:lnTo>
                  <a:pt x="2099" y="1965"/>
                </a:lnTo>
                <a:lnTo>
                  <a:pt x="2099" y="1956"/>
                </a:lnTo>
                <a:lnTo>
                  <a:pt x="2110" y="1956"/>
                </a:lnTo>
                <a:lnTo>
                  <a:pt x="2110" y="1947"/>
                </a:lnTo>
                <a:lnTo>
                  <a:pt x="2110" y="1937"/>
                </a:lnTo>
                <a:lnTo>
                  <a:pt x="2110" y="1928"/>
                </a:lnTo>
                <a:lnTo>
                  <a:pt x="2120" y="1928"/>
                </a:lnTo>
                <a:lnTo>
                  <a:pt x="2120" y="1919"/>
                </a:lnTo>
                <a:lnTo>
                  <a:pt x="2120" y="1909"/>
                </a:lnTo>
                <a:lnTo>
                  <a:pt x="2120" y="1900"/>
                </a:lnTo>
                <a:lnTo>
                  <a:pt x="2130" y="1900"/>
                </a:lnTo>
                <a:lnTo>
                  <a:pt x="2130" y="1891"/>
                </a:lnTo>
                <a:lnTo>
                  <a:pt x="2130" y="1881"/>
                </a:lnTo>
                <a:lnTo>
                  <a:pt x="2130" y="1872"/>
                </a:lnTo>
                <a:lnTo>
                  <a:pt x="2140" y="1872"/>
                </a:lnTo>
                <a:lnTo>
                  <a:pt x="2140" y="1863"/>
                </a:lnTo>
                <a:lnTo>
                  <a:pt x="2140" y="1853"/>
                </a:lnTo>
                <a:lnTo>
                  <a:pt x="2140" y="1844"/>
                </a:lnTo>
                <a:lnTo>
                  <a:pt x="2150" y="1844"/>
                </a:lnTo>
                <a:lnTo>
                  <a:pt x="2150" y="1835"/>
                </a:lnTo>
                <a:lnTo>
                  <a:pt x="2150" y="1825"/>
                </a:lnTo>
                <a:lnTo>
                  <a:pt x="2150" y="1816"/>
                </a:lnTo>
                <a:lnTo>
                  <a:pt x="2161" y="1816"/>
                </a:lnTo>
                <a:lnTo>
                  <a:pt x="2161" y="1807"/>
                </a:lnTo>
                <a:lnTo>
                  <a:pt x="2161" y="1797"/>
                </a:lnTo>
                <a:lnTo>
                  <a:pt x="2161" y="1788"/>
                </a:lnTo>
                <a:lnTo>
                  <a:pt x="2171" y="1788"/>
                </a:lnTo>
                <a:lnTo>
                  <a:pt x="2171" y="1779"/>
                </a:lnTo>
                <a:lnTo>
                  <a:pt x="2171" y="1769"/>
                </a:lnTo>
                <a:lnTo>
                  <a:pt x="2171" y="1760"/>
                </a:lnTo>
                <a:lnTo>
                  <a:pt x="2181" y="1760"/>
                </a:lnTo>
                <a:lnTo>
                  <a:pt x="2181" y="1751"/>
                </a:lnTo>
                <a:lnTo>
                  <a:pt x="2181" y="1742"/>
                </a:lnTo>
                <a:lnTo>
                  <a:pt x="2181" y="1732"/>
                </a:lnTo>
                <a:lnTo>
                  <a:pt x="2191" y="1732"/>
                </a:lnTo>
                <a:lnTo>
                  <a:pt x="2191" y="1723"/>
                </a:lnTo>
                <a:lnTo>
                  <a:pt x="2191" y="1714"/>
                </a:lnTo>
                <a:lnTo>
                  <a:pt x="2191" y="1704"/>
                </a:lnTo>
                <a:lnTo>
                  <a:pt x="2201" y="1704"/>
                </a:lnTo>
                <a:lnTo>
                  <a:pt x="2201" y="1695"/>
                </a:lnTo>
                <a:lnTo>
                  <a:pt x="2201" y="1686"/>
                </a:lnTo>
                <a:lnTo>
                  <a:pt x="2201" y="1676"/>
                </a:lnTo>
                <a:lnTo>
                  <a:pt x="2212" y="1676"/>
                </a:lnTo>
                <a:lnTo>
                  <a:pt x="2212" y="1667"/>
                </a:lnTo>
                <a:lnTo>
                  <a:pt x="2212" y="1658"/>
                </a:lnTo>
                <a:lnTo>
                  <a:pt x="2212" y="1648"/>
                </a:lnTo>
                <a:lnTo>
                  <a:pt x="2222" y="1648"/>
                </a:lnTo>
                <a:lnTo>
                  <a:pt x="2222" y="1639"/>
                </a:lnTo>
                <a:lnTo>
                  <a:pt x="2222" y="1630"/>
                </a:lnTo>
                <a:lnTo>
                  <a:pt x="2222" y="1620"/>
                </a:lnTo>
                <a:lnTo>
                  <a:pt x="2232" y="1620"/>
                </a:lnTo>
                <a:lnTo>
                  <a:pt x="2232" y="1611"/>
                </a:lnTo>
                <a:lnTo>
                  <a:pt x="2232" y="1602"/>
                </a:lnTo>
                <a:lnTo>
                  <a:pt x="2232" y="1592"/>
                </a:lnTo>
                <a:lnTo>
                  <a:pt x="2242" y="1592"/>
                </a:lnTo>
                <a:lnTo>
                  <a:pt x="2242" y="1583"/>
                </a:lnTo>
                <a:lnTo>
                  <a:pt x="2242" y="1574"/>
                </a:lnTo>
                <a:lnTo>
                  <a:pt x="2252" y="1564"/>
                </a:lnTo>
                <a:lnTo>
                  <a:pt x="2252" y="1555"/>
                </a:lnTo>
                <a:lnTo>
                  <a:pt x="2252" y="1546"/>
                </a:lnTo>
                <a:lnTo>
                  <a:pt x="2263" y="1537"/>
                </a:lnTo>
                <a:lnTo>
                  <a:pt x="2263" y="1527"/>
                </a:lnTo>
                <a:lnTo>
                  <a:pt x="2263" y="1518"/>
                </a:lnTo>
                <a:lnTo>
                  <a:pt x="2273" y="1509"/>
                </a:lnTo>
                <a:lnTo>
                  <a:pt x="2273" y="1499"/>
                </a:lnTo>
                <a:lnTo>
                  <a:pt x="2273" y="1490"/>
                </a:lnTo>
                <a:lnTo>
                  <a:pt x="2283" y="1481"/>
                </a:lnTo>
                <a:lnTo>
                  <a:pt x="2283" y="1471"/>
                </a:lnTo>
                <a:lnTo>
                  <a:pt x="2283" y="1462"/>
                </a:lnTo>
                <a:lnTo>
                  <a:pt x="2283" y="1453"/>
                </a:lnTo>
                <a:lnTo>
                  <a:pt x="2293" y="1453"/>
                </a:lnTo>
                <a:lnTo>
                  <a:pt x="2293" y="1443"/>
                </a:lnTo>
                <a:lnTo>
                  <a:pt x="2293" y="1434"/>
                </a:lnTo>
                <a:lnTo>
                  <a:pt x="2293" y="1425"/>
                </a:lnTo>
                <a:lnTo>
                  <a:pt x="2303" y="1425"/>
                </a:lnTo>
                <a:lnTo>
                  <a:pt x="2303" y="1415"/>
                </a:lnTo>
                <a:lnTo>
                  <a:pt x="2303" y="1406"/>
                </a:lnTo>
                <a:lnTo>
                  <a:pt x="2314" y="1397"/>
                </a:lnTo>
                <a:lnTo>
                  <a:pt x="2314" y="1387"/>
                </a:lnTo>
                <a:lnTo>
                  <a:pt x="2314" y="1378"/>
                </a:lnTo>
                <a:lnTo>
                  <a:pt x="2324" y="1369"/>
                </a:lnTo>
                <a:lnTo>
                  <a:pt x="2324" y="1361"/>
                </a:lnTo>
                <a:lnTo>
                  <a:pt x="2324" y="1352"/>
                </a:lnTo>
                <a:lnTo>
                  <a:pt x="2334" y="1352"/>
                </a:lnTo>
                <a:lnTo>
                  <a:pt x="2334" y="1342"/>
                </a:lnTo>
                <a:lnTo>
                  <a:pt x="2334" y="1333"/>
                </a:lnTo>
                <a:lnTo>
                  <a:pt x="2334" y="1324"/>
                </a:lnTo>
                <a:lnTo>
                  <a:pt x="2344" y="1324"/>
                </a:lnTo>
                <a:lnTo>
                  <a:pt x="2344" y="1314"/>
                </a:lnTo>
                <a:lnTo>
                  <a:pt x="2344" y="1305"/>
                </a:lnTo>
                <a:lnTo>
                  <a:pt x="2344" y="1296"/>
                </a:lnTo>
                <a:lnTo>
                  <a:pt x="2354" y="1296"/>
                </a:lnTo>
                <a:lnTo>
                  <a:pt x="2354" y="1286"/>
                </a:lnTo>
                <a:lnTo>
                  <a:pt x="2354" y="1277"/>
                </a:lnTo>
                <a:lnTo>
                  <a:pt x="2365" y="1277"/>
                </a:lnTo>
                <a:lnTo>
                  <a:pt x="2365" y="1268"/>
                </a:lnTo>
                <a:lnTo>
                  <a:pt x="2365" y="1258"/>
                </a:lnTo>
                <a:lnTo>
                  <a:pt x="2365" y="1249"/>
                </a:lnTo>
                <a:lnTo>
                  <a:pt x="2375" y="1249"/>
                </a:lnTo>
                <a:lnTo>
                  <a:pt x="2375" y="1240"/>
                </a:lnTo>
                <a:lnTo>
                  <a:pt x="2375" y="1231"/>
                </a:lnTo>
                <a:lnTo>
                  <a:pt x="2385" y="1221"/>
                </a:lnTo>
                <a:lnTo>
                  <a:pt x="2385" y="1212"/>
                </a:lnTo>
                <a:lnTo>
                  <a:pt x="2385" y="1203"/>
                </a:lnTo>
                <a:lnTo>
                  <a:pt x="2395" y="1203"/>
                </a:lnTo>
                <a:lnTo>
                  <a:pt x="2395" y="1193"/>
                </a:lnTo>
                <a:lnTo>
                  <a:pt x="2395" y="1184"/>
                </a:lnTo>
                <a:lnTo>
                  <a:pt x="2405" y="1175"/>
                </a:lnTo>
                <a:lnTo>
                  <a:pt x="2405" y="1165"/>
                </a:lnTo>
                <a:lnTo>
                  <a:pt x="2405" y="1156"/>
                </a:lnTo>
                <a:lnTo>
                  <a:pt x="2416" y="1156"/>
                </a:lnTo>
                <a:lnTo>
                  <a:pt x="2416" y="1147"/>
                </a:lnTo>
                <a:lnTo>
                  <a:pt x="2416" y="1137"/>
                </a:lnTo>
                <a:lnTo>
                  <a:pt x="2426" y="1128"/>
                </a:lnTo>
                <a:lnTo>
                  <a:pt x="2426" y="1119"/>
                </a:lnTo>
                <a:lnTo>
                  <a:pt x="2426" y="1109"/>
                </a:lnTo>
                <a:lnTo>
                  <a:pt x="2436" y="1109"/>
                </a:lnTo>
                <a:lnTo>
                  <a:pt x="2436" y="1100"/>
                </a:lnTo>
                <a:lnTo>
                  <a:pt x="2436" y="1091"/>
                </a:lnTo>
                <a:lnTo>
                  <a:pt x="2446" y="1091"/>
                </a:lnTo>
                <a:lnTo>
                  <a:pt x="2446" y="1081"/>
                </a:lnTo>
                <a:lnTo>
                  <a:pt x="2446" y="1072"/>
                </a:lnTo>
                <a:lnTo>
                  <a:pt x="2456" y="1063"/>
                </a:lnTo>
                <a:lnTo>
                  <a:pt x="2456" y="1053"/>
                </a:lnTo>
                <a:lnTo>
                  <a:pt x="2467" y="1044"/>
                </a:lnTo>
                <a:lnTo>
                  <a:pt x="2467" y="1035"/>
                </a:lnTo>
                <a:lnTo>
                  <a:pt x="2467" y="1026"/>
                </a:lnTo>
                <a:lnTo>
                  <a:pt x="2477" y="1026"/>
                </a:lnTo>
                <a:lnTo>
                  <a:pt x="2477" y="1016"/>
                </a:lnTo>
                <a:lnTo>
                  <a:pt x="2487" y="1007"/>
                </a:lnTo>
                <a:lnTo>
                  <a:pt x="2487" y="998"/>
                </a:lnTo>
                <a:lnTo>
                  <a:pt x="2497" y="998"/>
                </a:lnTo>
                <a:lnTo>
                  <a:pt x="2497" y="988"/>
                </a:lnTo>
                <a:lnTo>
                  <a:pt x="2497" y="979"/>
                </a:lnTo>
                <a:lnTo>
                  <a:pt x="2508" y="979"/>
                </a:lnTo>
                <a:lnTo>
                  <a:pt x="2508" y="970"/>
                </a:lnTo>
                <a:lnTo>
                  <a:pt x="2508" y="960"/>
                </a:lnTo>
                <a:lnTo>
                  <a:pt x="2518" y="960"/>
                </a:lnTo>
                <a:lnTo>
                  <a:pt x="2518" y="951"/>
                </a:lnTo>
                <a:lnTo>
                  <a:pt x="2528" y="942"/>
                </a:lnTo>
                <a:lnTo>
                  <a:pt x="2528" y="932"/>
                </a:lnTo>
                <a:lnTo>
                  <a:pt x="2538" y="932"/>
                </a:lnTo>
                <a:lnTo>
                  <a:pt x="2538" y="923"/>
                </a:lnTo>
                <a:lnTo>
                  <a:pt x="2548" y="914"/>
                </a:lnTo>
                <a:lnTo>
                  <a:pt x="2548" y="904"/>
                </a:lnTo>
                <a:lnTo>
                  <a:pt x="2559" y="904"/>
                </a:lnTo>
                <a:lnTo>
                  <a:pt x="2559" y="895"/>
                </a:lnTo>
                <a:lnTo>
                  <a:pt x="2569" y="895"/>
                </a:lnTo>
                <a:lnTo>
                  <a:pt x="2569" y="886"/>
                </a:lnTo>
                <a:lnTo>
                  <a:pt x="2579" y="876"/>
                </a:lnTo>
                <a:lnTo>
                  <a:pt x="2579" y="867"/>
                </a:lnTo>
                <a:lnTo>
                  <a:pt x="2589" y="867"/>
                </a:lnTo>
                <a:lnTo>
                  <a:pt x="2589" y="858"/>
                </a:lnTo>
                <a:lnTo>
                  <a:pt x="2599" y="858"/>
                </a:lnTo>
                <a:lnTo>
                  <a:pt x="2610" y="858"/>
                </a:lnTo>
                <a:lnTo>
                  <a:pt x="2610" y="848"/>
                </a:lnTo>
                <a:lnTo>
                  <a:pt x="2620" y="848"/>
                </a:lnTo>
                <a:lnTo>
                  <a:pt x="2620" y="839"/>
                </a:lnTo>
                <a:lnTo>
                  <a:pt x="2630" y="839"/>
                </a:lnTo>
                <a:lnTo>
                  <a:pt x="2640" y="830"/>
                </a:lnTo>
                <a:lnTo>
                  <a:pt x="2650" y="830"/>
                </a:lnTo>
                <a:lnTo>
                  <a:pt x="2661" y="820"/>
                </a:lnTo>
                <a:lnTo>
                  <a:pt x="2671" y="820"/>
                </a:lnTo>
                <a:lnTo>
                  <a:pt x="2681" y="820"/>
                </a:lnTo>
                <a:lnTo>
                  <a:pt x="2691" y="820"/>
                </a:lnTo>
                <a:lnTo>
                  <a:pt x="2701" y="820"/>
                </a:lnTo>
                <a:lnTo>
                  <a:pt x="2712" y="820"/>
                </a:lnTo>
                <a:lnTo>
                  <a:pt x="2722" y="820"/>
                </a:lnTo>
                <a:lnTo>
                  <a:pt x="2732" y="820"/>
                </a:lnTo>
                <a:lnTo>
                  <a:pt x="2732" y="830"/>
                </a:lnTo>
                <a:lnTo>
                  <a:pt x="2732" y="820"/>
                </a:lnTo>
                <a:lnTo>
                  <a:pt x="2732" y="830"/>
                </a:lnTo>
                <a:lnTo>
                  <a:pt x="2742" y="830"/>
                </a:lnTo>
                <a:lnTo>
                  <a:pt x="2752" y="830"/>
                </a:lnTo>
                <a:lnTo>
                  <a:pt x="2752" y="839"/>
                </a:lnTo>
                <a:lnTo>
                  <a:pt x="2763" y="839"/>
                </a:lnTo>
                <a:lnTo>
                  <a:pt x="2763" y="848"/>
                </a:lnTo>
                <a:lnTo>
                  <a:pt x="2773" y="848"/>
                </a:lnTo>
                <a:lnTo>
                  <a:pt x="2783" y="848"/>
                </a:lnTo>
                <a:lnTo>
                  <a:pt x="2783" y="858"/>
                </a:lnTo>
                <a:lnTo>
                  <a:pt x="2793" y="858"/>
                </a:lnTo>
                <a:lnTo>
                  <a:pt x="2793" y="867"/>
                </a:lnTo>
                <a:lnTo>
                  <a:pt x="2803" y="867"/>
                </a:lnTo>
                <a:lnTo>
                  <a:pt x="2803" y="876"/>
                </a:lnTo>
                <a:lnTo>
                  <a:pt x="2814" y="876"/>
                </a:lnTo>
                <a:lnTo>
                  <a:pt x="2814" y="886"/>
                </a:lnTo>
                <a:lnTo>
                  <a:pt x="2824" y="886"/>
                </a:lnTo>
                <a:lnTo>
                  <a:pt x="2824" y="895"/>
                </a:lnTo>
                <a:lnTo>
                  <a:pt x="2834" y="904"/>
                </a:lnTo>
                <a:lnTo>
                  <a:pt x="2834" y="914"/>
                </a:lnTo>
                <a:lnTo>
                  <a:pt x="2844" y="914"/>
                </a:lnTo>
                <a:lnTo>
                  <a:pt x="2844" y="923"/>
                </a:lnTo>
                <a:lnTo>
                  <a:pt x="2854" y="923"/>
                </a:lnTo>
                <a:lnTo>
                  <a:pt x="2854" y="932"/>
                </a:lnTo>
                <a:lnTo>
                  <a:pt x="2854" y="942"/>
                </a:lnTo>
                <a:lnTo>
                  <a:pt x="2865" y="942"/>
                </a:lnTo>
                <a:lnTo>
                  <a:pt x="2865" y="951"/>
                </a:lnTo>
                <a:lnTo>
                  <a:pt x="2875" y="960"/>
                </a:lnTo>
                <a:lnTo>
                  <a:pt x="2875" y="970"/>
                </a:lnTo>
                <a:lnTo>
                  <a:pt x="2885" y="970"/>
                </a:lnTo>
                <a:lnTo>
                  <a:pt x="2885" y="979"/>
                </a:lnTo>
                <a:lnTo>
                  <a:pt x="2885" y="988"/>
                </a:lnTo>
                <a:lnTo>
                  <a:pt x="2895" y="988"/>
                </a:lnTo>
                <a:lnTo>
                  <a:pt x="2895" y="998"/>
                </a:lnTo>
                <a:lnTo>
                  <a:pt x="2895" y="1007"/>
                </a:lnTo>
                <a:lnTo>
                  <a:pt x="2905" y="1007"/>
                </a:lnTo>
                <a:lnTo>
                  <a:pt x="2905" y="1016"/>
                </a:lnTo>
                <a:lnTo>
                  <a:pt x="2905" y="1026"/>
                </a:lnTo>
                <a:lnTo>
                  <a:pt x="2916" y="1026"/>
                </a:lnTo>
                <a:lnTo>
                  <a:pt x="2916" y="1035"/>
                </a:lnTo>
                <a:lnTo>
                  <a:pt x="2916" y="1044"/>
                </a:lnTo>
                <a:lnTo>
                  <a:pt x="2926" y="1044"/>
                </a:lnTo>
                <a:lnTo>
                  <a:pt x="2926" y="1053"/>
                </a:lnTo>
                <a:lnTo>
                  <a:pt x="2926" y="1063"/>
                </a:lnTo>
                <a:lnTo>
                  <a:pt x="2936" y="1063"/>
                </a:lnTo>
                <a:lnTo>
                  <a:pt x="2936" y="1072"/>
                </a:lnTo>
                <a:lnTo>
                  <a:pt x="2936" y="1081"/>
                </a:lnTo>
                <a:lnTo>
                  <a:pt x="2946" y="1081"/>
                </a:lnTo>
                <a:lnTo>
                  <a:pt x="2946" y="1091"/>
                </a:lnTo>
                <a:lnTo>
                  <a:pt x="2946" y="1100"/>
                </a:lnTo>
                <a:lnTo>
                  <a:pt x="2956" y="1100"/>
                </a:lnTo>
                <a:lnTo>
                  <a:pt x="2956" y="1109"/>
                </a:lnTo>
                <a:lnTo>
                  <a:pt x="2956" y="1119"/>
                </a:lnTo>
                <a:lnTo>
                  <a:pt x="2967" y="1128"/>
                </a:lnTo>
                <a:lnTo>
                  <a:pt x="2967" y="1137"/>
                </a:lnTo>
                <a:lnTo>
                  <a:pt x="2967" y="1147"/>
                </a:lnTo>
                <a:lnTo>
                  <a:pt x="2977" y="1147"/>
                </a:lnTo>
                <a:lnTo>
                  <a:pt x="2977" y="1156"/>
                </a:lnTo>
                <a:lnTo>
                  <a:pt x="2977" y="1165"/>
                </a:lnTo>
                <a:lnTo>
                  <a:pt x="2987" y="1175"/>
                </a:lnTo>
                <a:lnTo>
                  <a:pt x="2987" y="1184"/>
                </a:lnTo>
                <a:lnTo>
                  <a:pt x="2987" y="1193"/>
                </a:lnTo>
                <a:lnTo>
                  <a:pt x="2997" y="1193"/>
                </a:lnTo>
                <a:lnTo>
                  <a:pt x="2997" y="1203"/>
                </a:lnTo>
                <a:lnTo>
                  <a:pt x="2997" y="1212"/>
                </a:lnTo>
                <a:lnTo>
                  <a:pt x="3007" y="1221"/>
                </a:lnTo>
                <a:lnTo>
                  <a:pt x="3007" y="1231"/>
                </a:lnTo>
                <a:lnTo>
                  <a:pt x="3007" y="1240"/>
                </a:lnTo>
                <a:lnTo>
                  <a:pt x="3018" y="1240"/>
                </a:lnTo>
                <a:lnTo>
                  <a:pt x="3018" y="1249"/>
                </a:lnTo>
                <a:lnTo>
                  <a:pt x="3018" y="1258"/>
                </a:lnTo>
                <a:lnTo>
                  <a:pt x="3018" y="1268"/>
                </a:lnTo>
                <a:lnTo>
                  <a:pt x="3028" y="1268"/>
                </a:lnTo>
                <a:lnTo>
                  <a:pt x="3028" y="1277"/>
                </a:lnTo>
                <a:lnTo>
                  <a:pt x="3028" y="1286"/>
                </a:lnTo>
                <a:lnTo>
                  <a:pt x="3038" y="1296"/>
                </a:lnTo>
                <a:lnTo>
                  <a:pt x="3038" y="1305"/>
                </a:lnTo>
                <a:lnTo>
                  <a:pt x="3038" y="1314"/>
                </a:lnTo>
                <a:lnTo>
                  <a:pt x="3048" y="1314"/>
                </a:lnTo>
                <a:lnTo>
                  <a:pt x="3048" y="1324"/>
                </a:lnTo>
                <a:lnTo>
                  <a:pt x="3048" y="1333"/>
                </a:lnTo>
                <a:lnTo>
                  <a:pt x="3048" y="1342"/>
                </a:lnTo>
                <a:lnTo>
                  <a:pt x="3058" y="1342"/>
                </a:lnTo>
                <a:lnTo>
                  <a:pt x="3058" y="1352"/>
                </a:lnTo>
                <a:lnTo>
                  <a:pt x="3058" y="1361"/>
                </a:lnTo>
                <a:lnTo>
                  <a:pt x="3058" y="1369"/>
                </a:lnTo>
                <a:lnTo>
                  <a:pt x="3069" y="1369"/>
                </a:lnTo>
                <a:lnTo>
                  <a:pt x="3069" y="1378"/>
                </a:lnTo>
                <a:lnTo>
                  <a:pt x="3069" y="1387"/>
                </a:lnTo>
                <a:lnTo>
                  <a:pt x="3079" y="1397"/>
                </a:lnTo>
                <a:lnTo>
                  <a:pt x="3079" y="1406"/>
                </a:lnTo>
                <a:lnTo>
                  <a:pt x="3079" y="1415"/>
                </a:lnTo>
                <a:lnTo>
                  <a:pt x="3089" y="1425"/>
                </a:lnTo>
                <a:lnTo>
                  <a:pt x="3089" y="1434"/>
                </a:lnTo>
                <a:lnTo>
                  <a:pt x="3089" y="1443"/>
                </a:lnTo>
                <a:lnTo>
                  <a:pt x="3099" y="1453"/>
                </a:lnTo>
                <a:lnTo>
                  <a:pt x="3099" y="1462"/>
                </a:lnTo>
                <a:lnTo>
                  <a:pt x="3099" y="1471"/>
                </a:lnTo>
                <a:lnTo>
                  <a:pt x="3109" y="1481"/>
                </a:lnTo>
                <a:lnTo>
                  <a:pt x="3109" y="1490"/>
                </a:lnTo>
                <a:lnTo>
                  <a:pt x="3109" y="1499"/>
                </a:lnTo>
                <a:lnTo>
                  <a:pt x="3120" y="1509"/>
                </a:lnTo>
                <a:lnTo>
                  <a:pt x="3120" y="1518"/>
                </a:lnTo>
                <a:lnTo>
                  <a:pt x="3120" y="1527"/>
                </a:lnTo>
                <a:lnTo>
                  <a:pt x="3130" y="1537"/>
                </a:lnTo>
                <a:lnTo>
                  <a:pt x="3130" y="1546"/>
                </a:lnTo>
                <a:lnTo>
                  <a:pt x="3130" y="1555"/>
                </a:lnTo>
                <a:lnTo>
                  <a:pt x="3140" y="1564"/>
                </a:lnTo>
                <a:lnTo>
                  <a:pt x="3140" y="1574"/>
                </a:lnTo>
                <a:lnTo>
                  <a:pt x="3140" y="1583"/>
                </a:lnTo>
                <a:lnTo>
                  <a:pt x="3150" y="1592"/>
                </a:lnTo>
                <a:lnTo>
                  <a:pt x="3150" y="1602"/>
                </a:lnTo>
              </a:path>
            </a:pathLst>
          </a:custGeom>
          <a:noFill/>
          <a:ln w="22225">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9009" name="Freeform 97">
            <a:extLst>
              <a:ext uri="{FF2B5EF4-FFF2-40B4-BE49-F238E27FC236}">
                <a16:creationId xmlns:a16="http://schemas.microsoft.com/office/drawing/2014/main" id="{8C0D8D18-D26F-09EE-6BFE-759B1268EC7B}"/>
              </a:ext>
            </a:extLst>
          </p:cNvPr>
          <p:cNvSpPr>
            <a:spLocks/>
          </p:cNvSpPr>
          <p:nvPr/>
        </p:nvSpPr>
        <p:spPr bwMode="auto">
          <a:xfrm>
            <a:off x="4195764" y="3521076"/>
            <a:ext cx="5000625" cy="722313"/>
          </a:xfrm>
          <a:custGeom>
            <a:avLst/>
            <a:gdLst>
              <a:gd name="T0" fmla="*/ 91 w 3150"/>
              <a:gd name="T1" fmla="*/ 445 h 455"/>
              <a:gd name="T2" fmla="*/ 193 w 3150"/>
              <a:gd name="T3" fmla="*/ 445 h 455"/>
              <a:gd name="T4" fmla="*/ 295 w 3150"/>
              <a:gd name="T5" fmla="*/ 445 h 455"/>
              <a:gd name="T6" fmla="*/ 367 w 3150"/>
              <a:gd name="T7" fmla="*/ 427 h 455"/>
              <a:gd name="T8" fmla="*/ 377 w 3150"/>
              <a:gd name="T9" fmla="*/ 427 h 455"/>
              <a:gd name="T10" fmla="*/ 397 w 3150"/>
              <a:gd name="T11" fmla="*/ 417 h 455"/>
              <a:gd name="T12" fmla="*/ 408 w 3150"/>
              <a:gd name="T13" fmla="*/ 417 h 455"/>
              <a:gd name="T14" fmla="*/ 418 w 3150"/>
              <a:gd name="T15" fmla="*/ 408 h 455"/>
              <a:gd name="T16" fmla="*/ 428 w 3150"/>
              <a:gd name="T17" fmla="*/ 399 h 455"/>
              <a:gd name="T18" fmla="*/ 438 w 3150"/>
              <a:gd name="T19" fmla="*/ 389 h 455"/>
              <a:gd name="T20" fmla="*/ 448 w 3150"/>
              <a:gd name="T21" fmla="*/ 380 h 455"/>
              <a:gd name="T22" fmla="*/ 459 w 3150"/>
              <a:gd name="T23" fmla="*/ 371 h 455"/>
              <a:gd name="T24" fmla="*/ 469 w 3150"/>
              <a:gd name="T25" fmla="*/ 361 h 455"/>
              <a:gd name="T26" fmla="*/ 479 w 3150"/>
              <a:gd name="T27" fmla="*/ 343 h 455"/>
              <a:gd name="T28" fmla="*/ 489 w 3150"/>
              <a:gd name="T29" fmla="*/ 334 h 455"/>
              <a:gd name="T30" fmla="*/ 510 w 3150"/>
              <a:gd name="T31" fmla="*/ 315 h 455"/>
              <a:gd name="T32" fmla="*/ 520 w 3150"/>
              <a:gd name="T33" fmla="*/ 306 h 455"/>
              <a:gd name="T34" fmla="*/ 530 w 3150"/>
              <a:gd name="T35" fmla="*/ 287 h 455"/>
              <a:gd name="T36" fmla="*/ 540 w 3150"/>
              <a:gd name="T37" fmla="*/ 268 h 455"/>
              <a:gd name="T38" fmla="*/ 550 w 3150"/>
              <a:gd name="T39" fmla="*/ 259 h 455"/>
              <a:gd name="T40" fmla="*/ 561 w 3150"/>
              <a:gd name="T41" fmla="*/ 240 h 455"/>
              <a:gd name="T42" fmla="*/ 571 w 3150"/>
              <a:gd name="T43" fmla="*/ 222 h 455"/>
              <a:gd name="T44" fmla="*/ 581 w 3150"/>
              <a:gd name="T45" fmla="*/ 203 h 455"/>
              <a:gd name="T46" fmla="*/ 591 w 3150"/>
              <a:gd name="T47" fmla="*/ 184 h 455"/>
              <a:gd name="T48" fmla="*/ 612 w 3150"/>
              <a:gd name="T49" fmla="*/ 166 h 455"/>
              <a:gd name="T50" fmla="*/ 622 w 3150"/>
              <a:gd name="T51" fmla="*/ 149 h 455"/>
              <a:gd name="T52" fmla="*/ 632 w 3150"/>
              <a:gd name="T53" fmla="*/ 121 h 455"/>
              <a:gd name="T54" fmla="*/ 642 w 3150"/>
              <a:gd name="T55" fmla="*/ 102 h 455"/>
              <a:gd name="T56" fmla="*/ 653 w 3150"/>
              <a:gd name="T57" fmla="*/ 83 h 455"/>
              <a:gd name="T58" fmla="*/ 663 w 3150"/>
              <a:gd name="T59" fmla="*/ 65 h 455"/>
              <a:gd name="T60" fmla="*/ 673 w 3150"/>
              <a:gd name="T61" fmla="*/ 37 h 455"/>
              <a:gd name="T62" fmla="*/ 683 w 3150"/>
              <a:gd name="T63" fmla="*/ 18 h 455"/>
              <a:gd name="T64" fmla="*/ 704 w 3150"/>
              <a:gd name="T65" fmla="*/ 9 h 455"/>
              <a:gd name="T66" fmla="*/ 755 w 3150"/>
              <a:gd name="T67" fmla="*/ 37 h 455"/>
              <a:gd name="T68" fmla="*/ 795 w 3150"/>
              <a:gd name="T69" fmla="*/ 102 h 455"/>
              <a:gd name="T70" fmla="*/ 826 w 3150"/>
              <a:gd name="T71" fmla="*/ 175 h 455"/>
              <a:gd name="T72" fmla="*/ 867 w 3150"/>
              <a:gd name="T73" fmla="*/ 240 h 455"/>
              <a:gd name="T74" fmla="*/ 918 w 3150"/>
              <a:gd name="T75" fmla="*/ 296 h 455"/>
              <a:gd name="T76" fmla="*/ 989 w 3150"/>
              <a:gd name="T77" fmla="*/ 334 h 455"/>
              <a:gd name="T78" fmla="*/ 1050 w 3150"/>
              <a:gd name="T79" fmla="*/ 371 h 455"/>
              <a:gd name="T80" fmla="*/ 1112 w 3150"/>
              <a:gd name="T81" fmla="*/ 408 h 455"/>
              <a:gd name="T82" fmla="*/ 1183 w 3150"/>
              <a:gd name="T83" fmla="*/ 436 h 455"/>
              <a:gd name="T84" fmla="*/ 1273 w 3150"/>
              <a:gd name="T85" fmla="*/ 445 h 455"/>
              <a:gd name="T86" fmla="*/ 1375 w 3150"/>
              <a:gd name="T87" fmla="*/ 445 h 455"/>
              <a:gd name="T88" fmla="*/ 1477 w 3150"/>
              <a:gd name="T89" fmla="*/ 445 h 455"/>
              <a:gd name="T90" fmla="*/ 1579 w 3150"/>
              <a:gd name="T91" fmla="*/ 445 h 455"/>
              <a:gd name="T92" fmla="*/ 1681 w 3150"/>
              <a:gd name="T93" fmla="*/ 445 h 455"/>
              <a:gd name="T94" fmla="*/ 1783 w 3150"/>
              <a:gd name="T95" fmla="*/ 445 h 455"/>
              <a:gd name="T96" fmla="*/ 1885 w 3150"/>
              <a:gd name="T97" fmla="*/ 445 h 455"/>
              <a:gd name="T98" fmla="*/ 1987 w 3150"/>
              <a:gd name="T99" fmla="*/ 445 h 455"/>
              <a:gd name="T100" fmla="*/ 2089 w 3150"/>
              <a:gd name="T101" fmla="*/ 445 h 455"/>
              <a:gd name="T102" fmla="*/ 2191 w 3150"/>
              <a:gd name="T103" fmla="*/ 445 h 455"/>
              <a:gd name="T104" fmla="*/ 2293 w 3150"/>
              <a:gd name="T105" fmla="*/ 445 h 455"/>
              <a:gd name="T106" fmla="*/ 2395 w 3150"/>
              <a:gd name="T107" fmla="*/ 445 h 455"/>
              <a:gd name="T108" fmla="*/ 2497 w 3150"/>
              <a:gd name="T109" fmla="*/ 445 h 455"/>
              <a:gd name="T110" fmla="*/ 2599 w 3150"/>
              <a:gd name="T111" fmla="*/ 445 h 455"/>
              <a:gd name="T112" fmla="*/ 2701 w 3150"/>
              <a:gd name="T113" fmla="*/ 445 h 455"/>
              <a:gd name="T114" fmla="*/ 2803 w 3150"/>
              <a:gd name="T115" fmla="*/ 445 h 455"/>
              <a:gd name="T116" fmla="*/ 2905 w 3150"/>
              <a:gd name="T117" fmla="*/ 445 h 455"/>
              <a:gd name="T118" fmla="*/ 3007 w 3150"/>
              <a:gd name="T119" fmla="*/ 445 h 455"/>
              <a:gd name="T120" fmla="*/ 3109 w 3150"/>
              <a:gd name="T121" fmla="*/ 445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150" h="455">
                <a:moveTo>
                  <a:pt x="0" y="445"/>
                </a:moveTo>
                <a:lnTo>
                  <a:pt x="10" y="445"/>
                </a:lnTo>
                <a:lnTo>
                  <a:pt x="20" y="445"/>
                </a:lnTo>
                <a:lnTo>
                  <a:pt x="30" y="445"/>
                </a:lnTo>
                <a:lnTo>
                  <a:pt x="40" y="445"/>
                </a:lnTo>
                <a:lnTo>
                  <a:pt x="51" y="445"/>
                </a:lnTo>
                <a:lnTo>
                  <a:pt x="61" y="445"/>
                </a:lnTo>
                <a:lnTo>
                  <a:pt x="71" y="445"/>
                </a:lnTo>
                <a:lnTo>
                  <a:pt x="81" y="445"/>
                </a:lnTo>
                <a:lnTo>
                  <a:pt x="91" y="445"/>
                </a:lnTo>
                <a:lnTo>
                  <a:pt x="102" y="445"/>
                </a:lnTo>
                <a:lnTo>
                  <a:pt x="112" y="445"/>
                </a:lnTo>
                <a:lnTo>
                  <a:pt x="122" y="445"/>
                </a:lnTo>
                <a:lnTo>
                  <a:pt x="132" y="445"/>
                </a:lnTo>
                <a:lnTo>
                  <a:pt x="142" y="445"/>
                </a:lnTo>
                <a:lnTo>
                  <a:pt x="153" y="445"/>
                </a:lnTo>
                <a:lnTo>
                  <a:pt x="163" y="445"/>
                </a:lnTo>
                <a:lnTo>
                  <a:pt x="173" y="445"/>
                </a:lnTo>
                <a:lnTo>
                  <a:pt x="183" y="445"/>
                </a:lnTo>
                <a:lnTo>
                  <a:pt x="193" y="445"/>
                </a:lnTo>
                <a:lnTo>
                  <a:pt x="204" y="445"/>
                </a:lnTo>
                <a:lnTo>
                  <a:pt x="214" y="445"/>
                </a:lnTo>
                <a:lnTo>
                  <a:pt x="224" y="445"/>
                </a:lnTo>
                <a:lnTo>
                  <a:pt x="234" y="445"/>
                </a:lnTo>
                <a:lnTo>
                  <a:pt x="244" y="445"/>
                </a:lnTo>
                <a:lnTo>
                  <a:pt x="255" y="445"/>
                </a:lnTo>
                <a:lnTo>
                  <a:pt x="265" y="445"/>
                </a:lnTo>
                <a:lnTo>
                  <a:pt x="275" y="445"/>
                </a:lnTo>
                <a:lnTo>
                  <a:pt x="285" y="445"/>
                </a:lnTo>
                <a:lnTo>
                  <a:pt x="295" y="445"/>
                </a:lnTo>
                <a:lnTo>
                  <a:pt x="306" y="445"/>
                </a:lnTo>
                <a:lnTo>
                  <a:pt x="316" y="445"/>
                </a:lnTo>
                <a:lnTo>
                  <a:pt x="326" y="445"/>
                </a:lnTo>
                <a:lnTo>
                  <a:pt x="336" y="445"/>
                </a:lnTo>
                <a:lnTo>
                  <a:pt x="346" y="445"/>
                </a:lnTo>
                <a:lnTo>
                  <a:pt x="357" y="445"/>
                </a:lnTo>
                <a:lnTo>
                  <a:pt x="367" y="445"/>
                </a:lnTo>
                <a:lnTo>
                  <a:pt x="367" y="427"/>
                </a:lnTo>
                <a:lnTo>
                  <a:pt x="367" y="455"/>
                </a:lnTo>
                <a:lnTo>
                  <a:pt x="367" y="427"/>
                </a:lnTo>
                <a:lnTo>
                  <a:pt x="367" y="455"/>
                </a:lnTo>
                <a:lnTo>
                  <a:pt x="377" y="427"/>
                </a:lnTo>
                <a:lnTo>
                  <a:pt x="377" y="455"/>
                </a:lnTo>
                <a:lnTo>
                  <a:pt x="377" y="427"/>
                </a:lnTo>
                <a:lnTo>
                  <a:pt x="377" y="455"/>
                </a:lnTo>
                <a:lnTo>
                  <a:pt x="377" y="427"/>
                </a:lnTo>
                <a:lnTo>
                  <a:pt x="377" y="455"/>
                </a:lnTo>
                <a:lnTo>
                  <a:pt x="377" y="427"/>
                </a:lnTo>
                <a:lnTo>
                  <a:pt x="377" y="455"/>
                </a:lnTo>
                <a:lnTo>
                  <a:pt x="377" y="427"/>
                </a:lnTo>
                <a:lnTo>
                  <a:pt x="387" y="455"/>
                </a:lnTo>
                <a:lnTo>
                  <a:pt x="387" y="427"/>
                </a:lnTo>
                <a:lnTo>
                  <a:pt x="387" y="455"/>
                </a:lnTo>
                <a:lnTo>
                  <a:pt x="387" y="427"/>
                </a:lnTo>
                <a:lnTo>
                  <a:pt x="387" y="445"/>
                </a:lnTo>
                <a:lnTo>
                  <a:pt x="387" y="427"/>
                </a:lnTo>
                <a:lnTo>
                  <a:pt x="387" y="445"/>
                </a:lnTo>
                <a:lnTo>
                  <a:pt x="387" y="427"/>
                </a:lnTo>
                <a:lnTo>
                  <a:pt x="387" y="445"/>
                </a:lnTo>
                <a:lnTo>
                  <a:pt x="397" y="417"/>
                </a:lnTo>
                <a:lnTo>
                  <a:pt x="397" y="445"/>
                </a:lnTo>
                <a:lnTo>
                  <a:pt x="397" y="417"/>
                </a:lnTo>
                <a:lnTo>
                  <a:pt x="397" y="445"/>
                </a:lnTo>
                <a:lnTo>
                  <a:pt x="397" y="417"/>
                </a:lnTo>
                <a:lnTo>
                  <a:pt x="397" y="445"/>
                </a:lnTo>
                <a:lnTo>
                  <a:pt x="397" y="417"/>
                </a:lnTo>
                <a:lnTo>
                  <a:pt x="397" y="436"/>
                </a:lnTo>
                <a:lnTo>
                  <a:pt x="397" y="417"/>
                </a:lnTo>
                <a:lnTo>
                  <a:pt x="408" y="436"/>
                </a:lnTo>
                <a:lnTo>
                  <a:pt x="408" y="417"/>
                </a:lnTo>
                <a:lnTo>
                  <a:pt x="408" y="436"/>
                </a:lnTo>
                <a:lnTo>
                  <a:pt x="408" y="417"/>
                </a:lnTo>
                <a:lnTo>
                  <a:pt x="408" y="436"/>
                </a:lnTo>
                <a:lnTo>
                  <a:pt x="408" y="408"/>
                </a:lnTo>
                <a:lnTo>
                  <a:pt x="408" y="436"/>
                </a:lnTo>
                <a:lnTo>
                  <a:pt x="408" y="408"/>
                </a:lnTo>
                <a:lnTo>
                  <a:pt x="408" y="436"/>
                </a:lnTo>
                <a:lnTo>
                  <a:pt x="418" y="408"/>
                </a:lnTo>
                <a:lnTo>
                  <a:pt x="418" y="427"/>
                </a:lnTo>
                <a:lnTo>
                  <a:pt x="418" y="408"/>
                </a:lnTo>
                <a:lnTo>
                  <a:pt x="418" y="427"/>
                </a:lnTo>
                <a:lnTo>
                  <a:pt x="418" y="408"/>
                </a:lnTo>
                <a:lnTo>
                  <a:pt x="418" y="427"/>
                </a:lnTo>
                <a:lnTo>
                  <a:pt x="418" y="408"/>
                </a:lnTo>
                <a:lnTo>
                  <a:pt x="418" y="427"/>
                </a:lnTo>
                <a:lnTo>
                  <a:pt x="418" y="399"/>
                </a:lnTo>
                <a:lnTo>
                  <a:pt x="428" y="427"/>
                </a:lnTo>
                <a:lnTo>
                  <a:pt x="428" y="399"/>
                </a:lnTo>
                <a:lnTo>
                  <a:pt x="428" y="427"/>
                </a:lnTo>
                <a:lnTo>
                  <a:pt x="428" y="399"/>
                </a:lnTo>
                <a:lnTo>
                  <a:pt x="428" y="417"/>
                </a:lnTo>
                <a:lnTo>
                  <a:pt x="428" y="399"/>
                </a:lnTo>
                <a:lnTo>
                  <a:pt x="428" y="417"/>
                </a:lnTo>
                <a:lnTo>
                  <a:pt x="428" y="399"/>
                </a:lnTo>
                <a:lnTo>
                  <a:pt x="428" y="417"/>
                </a:lnTo>
                <a:lnTo>
                  <a:pt x="438" y="399"/>
                </a:lnTo>
                <a:lnTo>
                  <a:pt x="438" y="417"/>
                </a:lnTo>
                <a:lnTo>
                  <a:pt x="438" y="389"/>
                </a:lnTo>
                <a:lnTo>
                  <a:pt x="438" y="408"/>
                </a:lnTo>
                <a:lnTo>
                  <a:pt x="438" y="389"/>
                </a:lnTo>
                <a:lnTo>
                  <a:pt x="438" y="408"/>
                </a:lnTo>
                <a:lnTo>
                  <a:pt x="438" y="389"/>
                </a:lnTo>
                <a:lnTo>
                  <a:pt x="438" y="408"/>
                </a:lnTo>
                <a:lnTo>
                  <a:pt x="438" y="389"/>
                </a:lnTo>
                <a:lnTo>
                  <a:pt x="448" y="408"/>
                </a:lnTo>
                <a:lnTo>
                  <a:pt x="448" y="380"/>
                </a:lnTo>
                <a:lnTo>
                  <a:pt x="448" y="408"/>
                </a:lnTo>
                <a:lnTo>
                  <a:pt x="448" y="380"/>
                </a:lnTo>
                <a:lnTo>
                  <a:pt x="448" y="399"/>
                </a:lnTo>
                <a:lnTo>
                  <a:pt x="448" y="380"/>
                </a:lnTo>
                <a:lnTo>
                  <a:pt x="448" y="399"/>
                </a:lnTo>
                <a:lnTo>
                  <a:pt x="448" y="380"/>
                </a:lnTo>
                <a:lnTo>
                  <a:pt x="448" y="399"/>
                </a:lnTo>
                <a:lnTo>
                  <a:pt x="459" y="380"/>
                </a:lnTo>
                <a:lnTo>
                  <a:pt x="459" y="399"/>
                </a:lnTo>
                <a:lnTo>
                  <a:pt x="459" y="371"/>
                </a:lnTo>
                <a:lnTo>
                  <a:pt x="459" y="389"/>
                </a:lnTo>
                <a:lnTo>
                  <a:pt x="459" y="371"/>
                </a:lnTo>
                <a:lnTo>
                  <a:pt x="459" y="389"/>
                </a:lnTo>
                <a:lnTo>
                  <a:pt x="459" y="371"/>
                </a:lnTo>
                <a:lnTo>
                  <a:pt x="459" y="389"/>
                </a:lnTo>
                <a:lnTo>
                  <a:pt x="459" y="371"/>
                </a:lnTo>
                <a:lnTo>
                  <a:pt x="459" y="389"/>
                </a:lnTo>
                <a:lnTo>
                  <a:pt x="469" y="361"/>
                </a:lnTo>
                <a:lnTo>
                  <a:pt x="469" y="380"/>
                </a:lnTo>
                <a:lnTo>
                  <a:pt x="469" y="361"/>
                </a:lnTo>
                <a:lnTo>
                  <a:pt x="469" y="380"/>
                </a:lnTo>
                <a:lnTo>
                  <a:pt x="469" y="361"/>
                </a:lnTo>
                <a:lnTo>
                  <a:pt x="469" y="380"/>
                </a:lnTo>
                <a:lnTo>
                  <a:pt x="469" y="361"/>
                </a:lnTo>
                <a:lnTo>
                  <a:pt x="469" y="380"/>
                </a:lnTo>
                <a:lnTo>
                  <a:pt x="469" y="352"/>
                </a:lnTo>
                <a:lnTo>
                  <a:pt x="479" y="371"/>
                </a:lnTo>
                <a:lnTo>
                  <a:pt x="479" y="352"/>
                </a:lnTo>
                <a:lnTo>
                  <a:pt x="479" y="371"/>
                </a:lnTo>
                <a:lnTo>
                  <a:pt x="479" y="352"/>
                </a:lnTo>
                <a:lnTo>
                  <a:pt x="479" y="371"/>
                </a:lnTo>
                <a:lnTo>
                  <a:pt x="479" y="352"/>
                </a:lnTo>
                <a:lnTo>
                  <a:pt x="479" y="371"/>
                </a:lnTo>
                <a:lnTo>
                  <a:pt x="479" y="343"/>
                </a:lnTo>
                <a:lnTo>
                  <a:pt x="479" y="361"/>
                </a:lnTo>
                <a:lnTo>
                  <a:pt x="489" y="343"/>
                </a:lnTo>
                <a:lnTo>
                  <a:pt x="489" y="361"/>
                </a:lnTo>
                <a:lnTo>
                  <a:pt x="489" y="343"/>
                </a:lnTo>
                <a:lnTo>
                  <a:pt x="489" y="361"/>
                </a:lnTo>
                <a:lnTo>
                  <a:pt x="489" y="334"/>
                </a:lnTo>
                <a:lnTo>
                  <a:pt x="489" y="352"/>
                </a:lnTo>
                <a:lnTo>
                  <a:pt x="489" y="334"/>
                </a:lnTo>
                <a:lnTo>
                  <a:pt x="489" y="352"/>
                </a:lnTo>
                <a:lnTo>
                  <a:pt x="489" y="334"/>
                </a:lnTo>
                <a:lnTo>
                  <a:pt x="499" y="352"/>
                </a:lnTo>
                <a:lnTo>
                  <a:pt x="499" y="334"/>
                </a:lnTo>
                <a:lnTo>
                  <a:pt x="499" y="343"/>
                </a:lnTo>
                <a:lnTo>
                  <a:pt x="499" y="324"/>
                </a:lnTo>
                <a:lnTo>
                  <a:pt x="499" y="343"/>
                </a:lnTo>
                <a:lnTo>
                  <a:pt x="499" y="324"/>
                </a:lnTo>
                <a:lnTo>
                  <a:pt x="499" y="343"/>
                </a:lnTo>
                <a:lnTo>
                  <a:pt x="499" y="324"/>
                </a:lnTo>
                <a:lnTo>
                  <a:pt x="499" y="343"/>
                </a:lnTo>
                <a:lnTo>
                  <a:pt x="510" y="315"/>
                </a:lnTo>
                <a:lnTo>
                  <a:pt x="510" y="334"/>
                </a:lnTo>
                <a:lnTo>
                  <a:pt x="510" y="315"/>
                </a:lnTo>
                <a:lnTo>
                  <a:pt x="510" y="334"/>
                </a:lnTo>
                <a:lnTo>
                  <a:pt x="510" y="315"/>
                </a:lnTo>
                <a:lnTo>
                  <a:pt x="510" y="324"/>
                </a:lnTo>
                <a:lnTo>
                  <a:pt x="510" y="306"/>
                </a:lnTo>
                <a:lnTo>
                  <a:pt x="510" y="324"/>
                </a:lnTo>
                <a:lnTo>
                  <a:pt x="510" y="306"/>
                </a:lnTo>
                <a:lnTo>
                  <a:pt x="520" y="324"/>
                </a:lnTo>
                <a:lnTo>
                  <a:pt x="520" y="306"/>
                </a:lnTo>
                <a:lnTo>
                  <a:pt x="520" y="324"/>
                </a:lnTo>
                <a:lnTo>
                  <a:pt x="520" y="306"/>
                </a:lnTo>
                <a:lnTo>
                  <a:pt x="520" y="315"/>
                </a:lnTo>
                <a:lnTo>
                  <a:pt x="520" y="296"/>
                </a:lnTo>
                <a:lnTo>
                  <a:pt x="520" y="315"/>
                </a:lnTo>
                <a:lnTo>
                  <a:pt x="520" y="296"/>
                </a:lnTo>
                <a:lnTo>
                  <a:pt x="520" y="315"/>
                </a:lnTo>
                <a:lnTo>
                  <a:pt x="530" y="296"/>
                </a:lnTo>
                <a:lnTo>
                  <a:pt x="530" y="306"/>
                </a:lnTo>
                <a:lnTo>
                  <a:pt x="530" y="287"/>
                </a:lnTo>
                <a:lnTo>
                  <a:pt x="530" y="306"/>
                </a:lnTo>
                <a:lnTo>
                  <a:pt x="530" y="287"/>
                </a:lnTo>
                <a:lnTo>
                  <a:pt x="530" y="296"/>
                </a:lnTo>
                <a:lnTo>
                  <a:pt x="530" y="278"/>
                </a:lnTo>
                <a:lnTo>
                  <a:pt x="530" y="296"/>
                </a:lnTo>
                <a:lnTo>
                  <a:pt x="530" y="278"/>
                </a:lnTo>
                <a:lnTo>
                  <a:pt x="540" y="296"/>
                </a:lnTo>
                <a:lnTo>
                  <a:pt x="540" y="278"/>
                </a:lnTo>
                <a:lnTo>
                  <a:pt x="540" y="287"/>
                </a:lnTo>
                <a:lnTo>
                  <a:pt x="540" y="268"/>
                </a:lnTo>
                <a:lnTo>
                  <a:pt x="540" y="287"/>
                </a:lnTo>
                <a:lnTo>
                  <a:pt x="540" y="268"/>
                </a:lnTo>
                <a:lnTo>
                  <a:pt x="540" y="287"/>
                </a:lnTo>
                <a:lnTo>
                  <a:pt x="540" y="268"/>
                </a:lnTo>
                <a:lnTo>
                  <a:pt x="540" y="278"/>
                </a:lnTo>
                <a:lnTo>
                  <a:pt x="550" y="259"/>
                </a:lnTo>
                <a:lnTo>
                  <a:pt x="550" y="278"/>
                </a:lnTo>
                <a:lnTo>
                  <a:pt x="550" y="259"/>
                </a:lnTo>
                <a:lnTo>
                  <a:pt x="550" y="278"/>
                </a:lnTo>
                <a:lnTo>
                  <a:pt x="550" y="259"/>
                </a:lnTo>
                <a:lnTo>
                  <a:pt x="550" y="268"/>
                </a:lnTo>
                <a:lnTo>
                  <a:pt x="550" y="250"/>
                </a:lnTo>
                <a:lnTo>
                  <a:pt x="550" y="268"/>
                </a:lnTo>
                <a:lnTo>
                  <a:pt x="550" y="250"/>
                </a:lnTo>
                <a:lnTo>
                  <a:pt x="561" y="259"/>
                </a:lnTo>
                <a:lnTo>
                  <a:pt x="561" y="240"/>
                </a:lnTo>
                <a:lnTo>
                  <a:pt x="561" y="259"/>
                </a:lnTo>
                <a:lnTo>
                  <a:pt x="561" y="240"/>
                </a:lnTo>
                <a:lnTo>
                  <a:pt x="561" y="259"/>
                </a:lnTo>
                <a:lnTo>
                  <a:pt x="561" y="240"/>
                </a:lnTo>
                <a:lnTo>
                  <a:pt x="561" y="250"/>
                </a:lnTo>
                <a:lnTo>
                  <a:pt x="561" y="231"/>
                </a:lnTo>
                <a:lnTo>
                  <a:pt x="561" y="250"/>
                </a:lnTo>
                <a:lnTo>
                  <a:pt x="571" y="231"/>
                </a:lnTo>
                <a:lnTo>
                  <a:pt x="571" y="250"/>
                </a:lnTo>
                <a:lnTo>
                  <a:pt x="571" y="231"/>
                </a:lnTo>
                <a:lnTo>
                  <a:pt x="571" y="240"/>
                </a:lnTo>
                <a:lnTo>
                  <a:pt x="571" y="222"/>
                </a:lnTo>
                <a:lnTo>
                  <a:pt x="571" y="240"/>
                </a:lnTo>
                <a:lnTo>
                  <a:pt x="571" y="222"/>
                </a:lnTo>
                <a:lnTo>
                  <a:pt x="571" y="231"/>
                </a:lnTo>
                <a:lnTo>
                  <a:pt x="571" y="212"/>
                </a:lnTo>
                <a:lnTo>
                  <a:pt x="581" y="231"/>
                </a:lnTo>
                <a:lnTo>
                  <a:pt x="581" y="212"/>
                </a:lnTo>
                <a:lnTo>
                  <a:pt x="581" y="222"/>
                </a:lnTo>
                <a:lnTo>
                  <a:pt x="581" y="212"/>
                </a:lnTo>
                <a:lnTo>
                  <a:pt x="581" y="222"/>
                </a:lnTo>
                <a:lnTo>
                  <a:pt x="581" y="203"/>
                </a:lnTo>
                <a:lnTo>
                  <a:pt x="581" y="222"/>
                </a:lnTo>
                <a:lnTo>
                  <a:pt x="581" y="203"/>
                </a:lnTo>
                <a:lnTo>
                  <a:pt x="581" y="212"/>
                </a:lnTo>
                <a:lnTo>
                  <a:pt x="591" y="194"/>
                </a:lnTo>
                <a:lnTo>
                  <a:pt x="591" y="212"/>
                </a:lnTo>
                <a:lnTo>
                  <a:pt x="591" y="194"/>
                </a:lnTo>
                <a:lnTo>
                  <a:pt x="591" y="203"/>
                </a:lnTo>
                <a:lnTo>
                  <a:pt x="591" y="194"/>
                </a:lnTo>
                <a:lnTo>
                  <a:pt x="591" y="203"/>
                </a:lnTo>
                <a:lnTo>
                  <a:pt x="591" y="184"/>
                </a:lnTo>
                <a:lnTo>
                  <a:pt x="591" y="203"/>
                </a:lnTo>
                <a:lnTo>
                  <a:pt x="591" y="184"/>
                </a:lnTo>
                <a:lnTo>
                  <a:pt x="602" y="194"/>
                </a:lnTo>
                <a:lnTo>
                  <a:pt x="602" y="175"/>
                </a:lnTo>
                <a:lnTo>
                  <a:pt x="602" y="194"/>
                </a:lnTo>
                <a:lnTo>
                  <a:pt x="602" y="175"/>
                </a:lnTo>
                <a:lnTo>
                  <a:pt x="602" y="184"/>
                </a:lnTo>
                <a:lnTo>
                  <a:pt x="602" y="175"/>
                </a:lnTo>
                <a:lnTo>
                  <a:pt x="602" y="184"/>
                </a:lnTo>
                <a:lnTo>
                  <a:pt x="602" y="166"/>
                </a:lnTo>
                <a:lnTo>
                  <a:pt x="602" y="175"/>
                </a:lnTo>
                <a:lnTo>
                  <a:pt x="612" y="166"/>
                </a:lnTo>
                <a:lnTo>
                  <a:pt x="612" y="175"/>
                </a:lnTo>
                <a:lnTo>
                  <a:pt x="612" y="158"/>
                </a:lnTo>
                <a:lnTo>
                  <a:pt x="612" y="175"/>
                </a:lnTo>
                <a:lnTo>
                  <a:pt x="612" y="158"/>
                </a:lnTo>
                <a:lnTo>
                  <a:pt x="612" y="166"/>
                </a:lnTo>
                <a:lnTo>
                  <a:pt x="612" y="158"/>
                </a:lnTo>
                <a:lnTo>
                  <a:pt x="612" y="166"/>
                </a:lnTo>
                <a:lnTo>
                  <a:pt x="612" y="149"/>
                </a:lnTo>
                <a:lnTo>
                  <a:pt x="612" y="158"/>
                </a:lnTo>
                <a:lnTo>
                  <a:pt x="622" y="149"/>
                </a:lnTo>
                <a:lnTo>
                  <a:pt x="622" y="158"/>
                </a:lnTo>
                <a:lnTo>
                  <a:pt x="622" y="139"/>
                </a:lnTo>
                <a:lnTo>
                  <a:pt x="622" y="149"/>
                </a:lnTo>
                <a:lnTo>
                  <a:pt x="622" y="139"/>
                </a:lnTo>
                <a:lnTo>
                  <a:pt x="622" y="149"/>
                </a:lnTo>
                <a:lnTo>
                  <a:pt x="622" y="130"/>
                </a:lnTo>
                <a:lnTo>
                  <a:pt x="622" y="139"/>
                </a:lnTo>
                <a:lnTo>
                  <a:pt x="622" y="130"/>
                </a:lnTo>
                <a:lnTo>
                  <a:pt x="632" y="139"/>
                </a:lnTo>
                <a:lnTo>
                  <a:pt x="632" y="121"/>
                </a:lnTo>
                <a:lnTo>
                  <a:pt x="632" y="139"/>
                </a:lnTo>
                <a:lnTo>
                  <a:pt x="632" y="121"/>
                </a:lnTo>
                <a:lnTo>
                  <a:pt x="632" y="130"/>
                </a:lnTo>
                <a:lnTo>
                  <a:pt x="632" y="111"/>
                </a:lnTo>
                <a:lnTo>
                  <a:pt x="632" y="130"/>
                </a:lnTo>
                <a:lnTo>
                  <a:pt x="632" y="111"/>
                </a:lnTo>
                <a:lnTo>
                  <a:pt x="632" y="121"/>
                </a:lnTo>
                <a:lnTo>
                  <a:pt x="642" y="111"/>
                </a:lnTo>
                <a:lnTo>
                  <a:pt x="642" y="121"/>
                </a:lnTo>
                <a:lnTo>
                  <a:pt x="642" y="102"/>
                </a:lnTo>
                <a:lnTo>
                  <a:pt x="642" y="111"/>
                </a:lnTo>
                <a:lnTo>
                  <a:pt x="642" y="102"/>
                </a:lnTo>
                <a:lnTo>
                  <a:pt x="642" y="111"/>
                </a:lnTo>
                <a:lnTo>
                  <a:pt x="642" y="93"/>
                </a:lnTo>
                <a:lnTo>
                  <a:pt x="642" y="102"/>
                </a:lnTo>
                <a:lnTo>
                  <a:pt x="642" y="93"/>
                </a:lnTo>
                <a:lnTo>
                  <a:pt x="653" y="102"/>
                </a:lnTo>
                <a:lnTo>
                  <a:pt x="653" y="83"/>
                </a:lnTo>
                <a:lnTo>
                  <a:pt x="653" y="93"/>
                </a:lnTo>
                <a:lnTo>
                  <a:pt x="653" y="83"/>
                </a:lnTo>
                <a:lnTo>
                  <a:pt x="653" y="93"/>
                </a:lnTo>
                <a:lnTo>
                  <a:pt x="653" y="74"/>
                </a:lnTo>
                <a:lnTo>
                  <a:pt x="653" y="83"/>
                </a:lnTo>
                <a:lnTo>
                  <a:pt x="653" y="74"/>
                </a:lnTo>
                <a:lnTo>
                  <a:pt x="653" y="83"/>
                </a:lnTo>
                <a:lnTo>
                  <a:pt x="663" y="65"/>
                </a:lnTo>
                <a:lnTo>
                  <a:pt x="663" y="83"/>
                </a:lnTo>
                <a:lnTo>
                  <a:pt x="663" y="65"/>
                </a:lnTo>
                <a:lnTo>
                  <a:pt x="663" y="74"/>
                </a:lnTo>
                <a:lnTo>
                  <a:pt x="663" y="65"/>
                </a:lnTo>
                <a:lnTo>
                  <a:pt x="663" y="74"/>
                </a:lnTo>
                <a:lnTo>
                  <a:pt x="663" y="55"/>
                </a:lnTo>
                <a:lnTo>
                  <a:pt x="663" y="65"/>
                </a:lnTo>
                <a:lnTo>
                  <a:pt x="663" y="55"/>
                </a:lnTo>
                <a:lnTo>
                  <a:pt x="673" y="65"/>
                </a:lnTo>
                <a:lnTo>
                  <a:pt x="673" y="46"/>
                </a:lnTo>
                <a:lnTo>
                  <a:pt x="673" y="55"/>
                </a:lnTo>
                <a:lnTo>
                  <a:pt x="673" y="46"/>
                </a:lnTo>
                <a:lnTo>
                  <a:pt x="673" y="55"/>
                </a:lnTo>
                <a:lnTo>
                  <a:pt x="673" y="37"/>
                </a:lnTo>
                <a:lnTo>
                  <a:pt x="673" y="46"/>
                </a:lnTo>
                <a:lnTo>
                  <a:pt x="673" y="37"/>
                </a:lnTo>
                <a:lnTo>
                  <a:pt x="673" y="46"/>
                </a:lnTo>
                <a:lnTo>
                  <a:pt x="683" y="28"/>
                </a:lnTo>
                <a:lnTo>
                  <a:pt x="683" y="37"/>
                </a:lnTo>
                <a:lnTo>
                  <a:pt x="683" y="28"/>
                </a:lnTo>
                <a:lnTo>
                  <a:pt x="683" y="37"/>
                </a:lnTo>
                <a:lnTo>
                  <a:pt x="683" y="18"/>
                </a:lnTo>
                <a:lnTo>
                  <a:pt x="683" y="28"/>
                </a:lnTo>
                <a:lnTo>
                  <a:pt x="683" y="18"/>
                </a:lnTo>
                <a:lnTo>
                  <a:pt x="683" y="28"/>
                </a:lnTo>
                <a:lnTo>
                  <a:pt x="683" y="9"/>
                </a:lnTo>
                <a:lnTo>
                  <a:pt x="693" y="28"/>
                </a:lnTo>
                <a:lnTo>
                  <a:pt x="693" y="9"/>
                </a:lnTo>
                <a:lnTo>
                  <a:pt x="693" y="28"/>
                </a:lnTo>
                <a:lnTo>
                  <a:pt x="693" y="9"/>
                </a:lnTo>
                <a:lnTo>
                  <a:pt x="693" y="0"/>
                </a:lnTo>
                <a:lnTo>
                  <a:pt x="693" y="9"/>
                </a:lnTo>
                <a:lnTo>
                  <a:pt x="704" y="0"/>
                </a:lnTo>
                <a:lnTo>
                  <a:pt x="704" y="9"/>
                </a:lnTo>
                <a:lnTo>
                  <a:pt x="704" y="0"/>
                </a:lnTo>
                <a:lnTo>
                  <a:pt x="714" y="0"/>
                </a:lnTo>
                <a:lnTo>
                  <a:pt x="724" y="0"/>
                </a:lnTo>
                <a:lnTo>
                  <a:pt x="734" y="0"/>
                </a:lnTo>
                <a:lnTo>
                  <a:pt x="734" y="9"/>
                </a:lnTo>
                <a:lnTo>
                  <a:pt x="744" y="9"/>
                </a:lnTo>
                <a:lnTo>
                  <a:pt x="744" y="18"/>
                </a:lnTo>
                <a:lnTo>
                  <a:pt x="755" y="18"/>
                </a:lnTo>
                <a:lnTo>
                  <a:pt x="755" y="28"/>
                </a:lnTo>
                <a:lnTo>
                  <a:pt x="755" y="37"/>
                </a:lnTo>
                <a:lnTo>
                  <a:pt x="765" y="37"/>
                </a:lnTo>
                <a:lnTo>
                  <a:pt x="765" y="46"/>
                </a:lnTo>
                <a:lnTo>
                  <a:pt x="765" y="55"/>
                </a:lnTo>
                <a:lnTo>
                  <a:pt x="775" y="55"/>
                </a:lnTo>
                <a:lnTo>
                  <a:pt x="775" y="65"/>
                </a:lnTo>
                <a:lnTo>
                  <a:pt x="775" y="74"/>
                </a:lnTo>
                <a:lnTo>
                  <a:pt x="785" y="83"/>
                </a:lnTo>
                <a:lnTo>
                  <a:pt x="785" y="93"/>
                </a:lnTo>
                <a:lnTo>
                  <a:pt x="785" y="102"/>
                </a:lnTo>
                <a:lnTo>
                  <a:pt x="795" y="102"/>
                </a:lnTo>
                <a:lnTo>
                  <a:pt x="795" y="111"/>
                </a:lnTo>
                <a:lnTo>
                  <a:pt x="795" y="121"/>
                </a:lnTo>
                <a:lnTo>
                  <a:pt x="806" y="130"/>
                </a:lnTo>
                <a:lnTo>
                  <a:pt x="806" y="139"/>
                </a:lnTo>
                <a:lnTo>
                  <a:pt x="806" y="149"/>
                </a:lnTo>
                <a:lnTo>
                  <a:pt x="816" y="149"/>
                </a:lnTo>
                <a:lnTo>
                  <a:pt x="816" y="158"/>
                </a:lnTo>
                <a:lnTo>
                  <a:pt x="816" y="166"/>
                </a:lnTo>
                <a:lnTo>
                  <a:pt x="826" y="166"/>
                </a:lnTo>
                <a:lnTo>
                  <a:pt x="826" y="175"/>
                </a:lnTo>
                <a:lnTo>
                  <a:pt x="826" y="184"/>
                </a:lnTo>
                <a:lnTo>
                  <a:pt x="836" y="184"/>
                </a:lnTo>
                <a:lnTo>
                  <a:pt x="836" y="194"/>
                </a:lnTo>
                <a:lnTo>
                  <a:pt x="836" y="203"/>
                </a:lnTo>
                <a:lnTo>
                  <a:pt x="846" y="203"/>
                </a:lnTo>
                <a:lnTo>
                  <a:pt x="846" y="212"/>
                </a:lnTo>
                <a:lnTo>
                  <a:pt x="857" y="222"/>
                </a:lnTo>
                <a:lnTo>
                  <a:pt x="857" y="231"/>
                </a:lnTo>
                <a:lnTo>
                  <a:pt x="867" y="231"/>
                </a:lnTo>
                <a:lnTo>
                  <a:pt x="867" y="240"/>
                </a:lnTo>
                <a:lnTo>
                  <a:pt x="877" y="240"/>
                </a:lnTo>
                <a:lnTo>
                  <a:pt x="877" y="250"/>
                </a:lnTo>
                <a:lnTo>
                  <a:pt x="887" y="259"/>
                </a:lnTo>
                <a:lnTo>
                  <a:pt x="887" y="268"/>
                </a:lnTo>
                <a:lnTo>
                  <a:pt x="897" y="268"/>
                </a:lnTo>
                <a:lnTo>
                  <a:pt x="897" y="278"/>
                </a:lnTo>
                <a:lnTo>
                  <a:pt x="908" y="278"/>
                </a:lnTo>
                <a:lnTo>
                  <a:pt x="908" y="287"/>
                </a:lnTo>
                <a:lnTo>
                  <a:pt x="918" y="287"/>
                </a:lnTo>
                <a:lnTo>
                  <a:pt x="918" y="296"/>
                </a:lnTo>
                <a:lnTo>
                  <a:pt x="928" y="296"/>
                </a:lnTo>
                <a:lnTo>
                  <a:pt x="938" y="306"/>
                </a:lnTo>
                <a:lnTo>
                  <a:pt x="948" y="306"/>
                </a:lnTo>
                <a:lnTo>
                  <a:pt x="948" y="315"/>
                </a:lnTo>
                <a:lnTo>
                  <a:pt x="959" y="315"/>
                </a:lnTo>
                <a:lnTo>
                  <a:pt x="959" y="324"/>
                </a:lnTo>
                <a:lnTo>
                  <a:pt x="969" y="324"/>
                </a:lnTo>
                <a:lnTo>
                  <a:pt x="979" y="324"/>
                </a:lnTo>
                <a:lnTo>
                  <a:pt x="979" y="334"/>
                </a:lnTo>
                <a:lnTo>
                  <a:pt x="989" y="334"/>
                </a:lnTo>
                <a:lnTo>
                  <a:pt x="989" y="343"/>
                </a:lnTo>
                <a:lnTo>
                  <a:pt x="999" y="343"/>
                </a:lnTo>
                <a:lnTo>
                  <a:pt x="1010" y="343"/>
                </a:lnTo>
                <a:lnTo>
                  <a:pt x="1010" y="352"/>
                </a:lnTo>
                <a:lnTo>
                  <a:pt x="1020" y="352"/>
                </a:lnTo>
                <a:lnTo>
                  <a:pt x="1030" y="352"/>
                </a:lnTo>
                <a:lnTo>
                  <a:pt x="1030" y="361"/>
                </a:lnTo>
                <a:lnTo>
                  <a:pt x="1040" y="361"/>
                </a:lnTo>
                <a:lnTo>
                  <a:pt x="1050" y="361"/>
                </a:lnTo>
                <a:lnTo>
                  <a:pt x="1050" y="371"/>
                </a:lnTo>
                <a:lnTo>
                  <a:pt x="1061" y="371"/>
                </a:lnTo>
                <a:lnTo>
                  <a:pt x="1061" y="380"/>
                </a:lnTo>
                <a:lnTo>
                  <a:pt x="1071" y="380"/>
                </a:lnTo>
                <a:lnTo>
                  <a:pt x="1081" y="380"/>
                </a:lnTo>
                <a:lnTo>
                  <a:pt x="1081" y="389"/>
                </a:lnTo>
                <a:lnTo>
                  <a:pt x="1091" y="389"/>
                </a:lnTo>
                <a:lnTo>
                  <a:pt x="1101" y="389"/>
                </a:lnTo>
                <a:lnTo>
                  <a:pt x="1101" y="399"/>
                </a:lnTo>
                <a:lnTo>
                  <a:pt x="1112" y="399"/>
                </a:lnTo>
                <a:lnTo>
                  <a:pt x="1112" y="408"/>
                </a:lnTo>
                <a:lnTo>
                  <a:pt x="1122" y="408"/>
                </a:lnTo>
                <a:lnTo>
                  <a:pt x="1132" y="408"/>
                </a:lnTo>
                <a:lnTo>
                  <a:pt x="1132" y="417"/>
                </a:lnTo>
                <a:lnTo>
                  <a:pt x="1142" y="417"/>
                </a:lnTo>
                <a:lnTo>
                  <a:pt x="1152" y="417"/>
                </a:lnTo>
                <a:lnTo>
                  <a:pt x="1152" y="427"/>
                </a:lnTo>
                <a:lnTo>
                  <a:pt x="1163" y="427"/>
                </a:lnTo>
                <a:lnTo>
                  <a:pt x="1163" y="436"/>
                </a:lnTo>
                <a:lnTo>
                  <a:pt x="1173" y="436"/>
                </a:lnTo>
                <a:lnTo>
                  <a:pt x="1183" y="436"/>
                </a:lnTo>
                <a:lnTo>
                  <a:pt x="1183" y="445"/>
                </a:lnTo>
                <a:lnTo>
                  <a:pt x="1193" y="445"/>
                </a:lnTo>
                <a:lnTo>
                  <a:pt x="1203" y="445"/>
                </a:lnTo>
                <a:lnTo>
                  <a:pt x="1214" y="445"/>
                </a:lnTo>
                <a:lnTo>
                  <a:pt x="1222" y="445"/>
                </a:lnTo>
                <a:lnTo>
                  <a:pt x="1232" y="445"/>
                </a:lnTo>
                <a:lnTo>
                  <a:pt x="1243" y="445"/>
                </a:lnTo>
                <a:lnTo>
                  <a:pt x="1253" y="445"/>
                </a:lnTo>
                <a:lnTo>
                  <a:pt x="1263" y="445"/>
                </a:lnTo>
                <a:lnTo>
                  <a:pt x="1273" y="445"/>
                </a:lnTo>
                <a:lnTo>
                  <a:pt x="1283" y="445"/>
                </a:lnTo>
                <a:lnTo>
                  <a:pt x="1294" y="445"/>
                </a:lnTo>
                <a:lnTo>
                  <a:pt x="1304" y="445"/>
                </a:lnTo>
                <a:lnTo>
                  <a:pt x="1314" y="445"/>
                </a:lnTo>
                <a:lnTo>
                  <a:pt x="1324" y="445"/>
                </a:lnTo>
                <a:lnTo>
                  <a:pt x="1334" y="445"/>
                </a:lnTo>
                <a:lnTo>
                  <a:pt x="1345" y="445"/>
                </a:lnTo>
                <a:lnTo>
                  <a:pt x="1355" y="445"/>
                </a:lnTo>
                <a:lnTo>
                  <a:pt x="1365" y="445"/>
                </a:lnTo>
                <a:lnTo>
                  <a:pt x="1375" y="445"/>
                </a:lnTo>
                <a:lnTo>
                  <a:pt x="1385" y="445"/>
                </a:lnTo>
                <a:lnTo>
                  <a:pt x="1396" y="445"/>
                </a:lnTo>
                <a:lnTo>
                  <a:pt x="1406" y="445"/>
                </a:lnTo>
                <a:lnTo>
                  <a:pt x="1416" y="445"/>
                </a:lnTo>
                <a:lnTo>
                  <a:pt x="1426" y="445"/>
                </a:lnTo>
                <a:lnTo>
                  <a:pt x="1436" y="445"/>
                </a:lnTo>
                <a:lnTo>
                  <a:pt x="1447" y="445"/>
                </a:lnTo>
                <a:lnTo>
                  <a:pt x="1457" y="445"/>
                </a:lnTo>
                <a:lnTo>
                  <a:pt x="1467" y="445"/>
                </a:lnTo>
                <a:lnTo>
                  <a:pt x="1477" y="445"/>
                </a:lnTo>
                <a:lnTo>
                  <a:pt x="1487" y="445"/>
                </a:lnTo>
                <a:lnTo>
                  <a:pt x="1498" y="445"/>
                </a:lnTo>
                <a:lnTo>
                  <a:pt x="1508" y="445"/>
                </a:lnTo>
                <a:lnTo>
                  <a:pt x="1518" y="445"/>
                </a:lnTo>
                <a:lnTo>
                  <a:pt x="1528" y="445"/>
                </a:lnTo>
                <a:lnTo>
                  <a:pt x="1538" y="445"/>
                </a:lnTo>
                <a:lnTo>
                  <a:pt x="1549" y="445"/>
                </a:lnTo>
                <a:lnTo>
                  <a:pt x="1559" y="445"/>
                </a:lnTo>
                <a:lnTo>
                  <a:pt x="1569" y="445"/>
                </a:lnTo>
                <a:lnTo>
                  <a:pt x="1579" y="445"/>
                </a:lnTo>
                <a:lnTo>
                  <a:pt x="1589" y="445"/>
                </a:lnTo>
                <a:lnTo>
                  <a:pt x="1600" y="445"/>
                </a:lnTo>
                <a:lnTo>
                  <a:pt x="1610" y="445"/>
                </a:lnTo>
                <a:lnTo>
                  <a:pt x="1620" y="445"/>
                </a:lnTo>
                <a:lnTo>
                  <a:pt x="1630" y="445"/>
                </a:lnTo>
                <a:lnTo>
                  <a:pt x="1640" y="445"/>
                </a:lnTo>
                <a:lnTo>
                  <a:pt x="1651" y="445"/>
                </a:lnTo>
                <a:lnTo>
                  <a:pt x="1661" y="445"/>
                </a:lnTo>
                <a:lnTo>
                  <a:pt x="1671" y="445"/>
                </a:lnTo>
                <a:lnTo>
                  <a:pt x="1681" y="445"/>
                </a:lnTo>
                <a:lnTo>
                  <a:pt x="1691" y="445"/>
                </a:lnTo>
                <a:lnTo>
                  <a:pt x="1702" y="445"/>
                </a:lnTo>
                <a:lnTo>
                  <a:pt x="1712" y="445"/>
                </a:lnTo>
                <a:lnTo>
                  <a:pt x="1722" y="445"/>
                </a:lnTo>
                <a:lnTo>
                  <a:pt x="1732" y="445"/>
                </a:lnTo>
                <a:lnTo>
                  <a:pt x="1742" y="445"/>
                </a:lnTo>
                <a:lnTo>
                  <a:pt x="1753" y="445"/>
                </a:lnTo>
                <a:lnTo>
                  <a:pt x="1763" y="445"/>
                </a:lnTo>
                <a:lnTo>
                  <a:pt x="1773" y="445"/>
                </a:lnTo>
                <a:lnTo>
                  <a:pt x="1783" y="445"/>
                </a:lnTo>
                <a:lnTo>
                  <a:pt x="1793" y="445"/>
                </a:lnTo>
                <a:lnTo>
                  <a:pt x="1804" y="445"/>
                </a:lnTo>
                <a:lnTo>
                  <a:pt x="1814" y="445"/>
                </a:lnTo>
                <a:lnTo>
                  <a:pt x="1824" y="445"/>
                </a:lnTo>
                <a:lnTo>
                  <a:pt x="1834" y="445"/>
                </a:lnTo>
                <a:lnTo>
                  <a:pt x="1844" y="445"/>
                </a:lnTo>
                <a:lnTo>
                  <a:pt x="1855" y="445"/>
                </a:lnTo>
                <a:lnTo>
                  <a:pt x="1865" y="445"/>
                </a:lnTo>
                <a:lnTo>
                  <a:pt x="1875" y="445"/>
                </a:lnTo>
                <a:lnTo>
                  <a:pt x="1885" y="445"/>
                </a:lnTo>
                <a:lnTo>
                  <a:pt x="1895" y="445"/>
                </a:lnTo>
                <a:lnTo>
                  <a:pt x="1906" y="445"/>
                </a:lnTo>
                <a:lnTo>
                  <a:pt x="1916" y="445"/>
                </a:lnTo>
                <a:lnTo>
                  <a:pt x="1926" y="445"/>
                </a:lnTo>
                <a:lnTo>
                  <a:pt x="1936" y="445"/>
                </a:lnTo>
                <a:lnTo>
                  <a:pt x="1946" y="445"/>
                </a:lnTo>
                <a:lnTo>
                  <a:pt x="1957" y="445"/>
                </a:lnTo>
                <a:lnTo>
                  <a:pt x="1967" y="445"/>
                </a:lnTo>
                <a:lnTo>
                  <a:pt x="1977" y="445"/>
                </a:lnTo>
                <a:lnTo>
                  <a:pt x="1987" y="445"/>
                </a:lnTo>
                <a:lnTo>
                  <a:pt x="1997" y="445"/>
                </a:lnTo>
                <a:lnTo>
                  <a:pt x="2008" y="445"/>
                </a:lnTo>
                <a:lnTo>
                  <a:pt x="2018" y="445"/>
                </a:lnTo>
                <a:lnTo>
                  <a:pt x="2028" y="445"/>
                </a:lnTo>
                <a:lnTo>
                  <a:pt x="2038" y="445"/>
                </a:lnTo>
                <a:lnTo>
                  <a:pt x="2048" y="445"/>
                </a:lnTo>
                <a:lnTo>
                  <a:pt x="2059" y="445"/>
                </a:lnTo>
                <a:lnTo>
                  <a:pt x="2069" y="445"/>
                </a:lnTo>
                <a:lnTo>
                  <a:pt x="2079" y="445"/>
                </a:lnTo>
                <a:lnTo>
                  <a:pt x="2089" y="445"/>
                </a:lnTo>
                <a:lnTo>
                  <a:pt x="2099" y="445"/>
                </a:lnTo>
                <a:lnTo>
                  <a:pt x="2110" y="445"/>
                </a:lnTo>
                <a:lnTo>
                  <a:pt x="2120" y="445"/>
                </a:lnTo>
                <a:lnTo>
                  <a:pt x="2130" y="445"/>
                </a:lnTo>
                <a:lnTo>
                  <a:pt x="2140" y="445"/>
                </a:lnTo>
                <a:lnTo>
                  <a:pt x="2150" y="445"/>
                </a:lnTo>
                <a:lnTo>
                  <a:pt x="2161" y="445"/>
                </a:lnTo>
                <a:lnTo>
                  <a:pt x="2171" y="445"/>
                </a:lnTo>
                <a:lnTo>
                  <a:pt x="2181" y="445"/>
                </a:lnTo>
                <a:lnTo>
                  <a:pt x="2191" y="445"/>
                </a:lnTo>
                <a:lnTo>
                  <a:pt x="2201" y="445"/>
                </a:lnTo>
                <a:lnTo>
                  <a:pt x="2212" y="445"/>
                </a:lnTo>
                <a:lnTo>
                  <a:pt x="2222" y="445"/>
                </a:lnTo>
                <a:lnTo>
                  <a:pt x="2232" y="445"/>
                </a:lnTo>
                <a:lnTo>
                  <a:pt x="2242" y="445"/>
                </a:lnTo>
                <a:lnTo>
                  <a:pt x="2252" y="445"/>
                </a:lnTo>
                <a:lnTo>
                  <a:pt x="2263" y="445"/>
                </a:lnTo>
                <a:lnTo>
                  <a:pt x="2273" y="445"/>
                </a:lnTo>
                <a:lnTo>
                  <a:pt x="2283" y="445"/>
                </a:lnTo>
                <a:lnTo>
                  <a:pt x="2293" y="445"/>
                </a:lnTo>
                <a:lnTo>
                  <a:pt x="2303" y="445"/>
                </a:lnTo>
                <a:lnTo>
                  <a:pt x="2314" y="445"/>
                </a:lnTo>
                <a:lnTo>
                  <a:pt x="2324" y="445"/>
                </a:lnTo>
                <a:lnTo>
                  <a:pt x="2334" y="445"/>
                </a:lnTo>
                <a:lnTo>
                  <a:pt x="2344" y="445"/>
                </a:lnTo>
                <a:lnTo>
                  <a:pt x="2354" y="445"/>
                </a:lnTo>
                <a:lnTo>
                  <a:pt x="2365" y="445"/>
                </a:lnTo>
                <a:lnTo>
                  <a:pt x="2375" y="445"/>
                </a:lnTo>
                <a:lnTo>
                  <a:pt x="2385" y="445"/>
                </a:lnTo>
                <a:lnTo>
                  <a:pt x="2395" y="445"/>
                </a:lnTo>
                <a:lnTo>
                  <a:pt x="2405" y="445"/>
                </a:lnTo>
                <a:lnTo>
                  <a:pt x="2416" y="445"/>
                </a:lnTo>
                <a:lnTo>
                  <a:pt x="2426" y="445"/>
                </a:lnTo>
                <a:lnTo>
                  <a:pt x="2436" y="445"/>
                </a:lnTo>
                <a:lnTo>
                  <a:pt x="2446" y="445"/>
                </a:lnTo>
                <a:lnTo>
                  <a:pt x="2456" y="445"/>
                </a:lnTo>
                <a:lnTo>
                  <a:pt x="2467" y="445"/>
                </a:lnTo>
                <a:lnTo>
                  <a:pt x="2477" y="445"/>
                </a:lnTo>
                <a:lnTo>
                  <a:pt x="2487" y="445"/>
                </a:lnTo>
                <a:lnTo>
                  <a:pt x="2497" y="445"/>
                </a:lnTo>
                <a:lnTo>
                  <a:pt x="2508" y="445"/>
                </a:lnTo>
                <a:lnTo>
                  <a:pt x="2518" y="445"/>
                </a:lnTo>
                <a:lnTo>
                  <a:pt x="2528" y="445"/>
                </a:lnTo>
                <a:lnTo>
                  <a:pt x="2538" y="445"/>
                </a:lnTo>
                <a:lnTo>
                  <a:pt x="2548" y="445"/>
                </a:lnTo>
                <a:lnTo>
                  <a:pt x="2559" y="445"/>
                </a:lnTo>
                <a:lnTo>
                  <a:pt x="2569" y="445"/>
                </a:lnTo>
                <a:lnTo>
                  <a:pt x="2579" y="445"/>
                </a:lnTo>
                <a:lnTo>
                  <a:pt x="2589" y="445"/>
                </a:lnTo>
                <a:lnTo>
                  <a:pt x="2599" y="445"/>
                </a:lnTo>
                <a:lnTo>
                  <a:pt x="2610" y="445"/>
                </a:lnTo>
                <a:lnTo>
                  <a:pt x="2620" y="445"/>
                </a:lnTo>
                <a:lnTo>
                  <a:pt x="2630" y="445"/>
                </a:lnTo>
                <a:lnTo>
                  <a:pt x="2640" y="445"/>
                </a:lnTo>
                <a:lnTo>
                  <a:pt x="2650" y="445"/>
                </a:lnTo>
                <a:lnTo>
                  <a:pt x="2661" y="445"/>
                </a:lnTo>
                <a:lnTo>
                  <a:pt x="2671" y="445"/>
                </a:lnTo>
                <a:lnTo>
                  <a:pt x="2681" y="445"/>
                </a:lnTo>
                <a:lnTo>
                  <a:pt x="2691" y="445"/>
                </a:lnTo>
                <a:lnTo>
                  <a:pt x="2701" y="445"/>
                </a:lnTo>
                <a:lnTo>
                  <a:pt x="2712" y="445"/>
                </a:lnTo>
                <a:lnTo>
                  <a:pt x="2722" y="445"/>
                </a:lnTo>
                <a:lnTo>
                  <a:pt x="2732" y="445"/>
                </a:lnTo>
                <a:lnTo>
                  <a:pt x="2742" y="445"/>
                </a:lnTo>
                <a:lnTo>
                  <a:pt x="2752" y="445"/>
                </a:lnTo>
                <a:lnTo>
                  <a:pt x="2763" y="445"/>
                </a:lnTo>
                <a:lnTo>
                  <a:pt x="2773" y="445"/>
                </a:lnTo>
                <a:lnTo>
                  <a:pt x="2783" y="445"/>
                </a:lnTo>
                <a:lnTo>
                  <a:pt x="2793" y="445"/>
                </a:lnTo>
                <a:lnTo>
                  <a:pt x="2803" y="445"/>
                </a:lnTo>
                <a:lnTo>
                  <a:pt x="2814" y="445"/>
                </a:lnTo>
                <a:lnTo>
                  <a:pt x="2824" y="445"/>
                </a:lnTo>
                <a:lnTo>
                  <a:pt x="2834" y="445"/>
                </a:lnTo>
                <a:lnTo>
                  <a:pt x="2844" y="445"/>
                </a:lnTo>
                <a:lnTo>
                  <a:pt x="2854" y="445"/>
                </a:lnTo>
                <a:lnTo>
                  <a:pt x="2865" y="445"/>
                </a:lnTo>
                <a:lnTo>
                  <a:pt x="2875" y="445"/>
                </a:lnTo>
                <a:lnTo>
                  <a:pt x="2885" y="445"/>
                </a:lnTo>
                <a:lnTo>
                  <a:pt x="2895" y="445"/>
                </a:lnTo>
                <a:lnTo>
                  <a:pt x="2905" y="445"/>
                </a:lnTo>
                <a:lnTo>
                  <a:pt x="2916" y="445"/>
                </a:lnTo>
                <a:lnTo>
                  <a:pt x="2926" y="445"/>
                </a:lnTo>
                <a:lnTo>
                  <a:pt x="2936" y="445"/>
                </a:lnTo>
                <a:lnTo>
                  <a:pt x="2946" y="445"/>
                </a:lnTo>
                <a:lnTo>
                  <a:pt x="2956" y="445"/>
                </a:lnTo>
                <a:lnTo>
                  <a:pt x="2967" y="445"/>
                </a:lnTo>
                <a:lnTo>
                  <a:pt x="2977" y="445"/>
                </a:lnTo>
                <a:lnTo>
                  <a:pt x="2987" y="445"/>
                </a:lnTo>
                <a:lnTo>
                  <a:pt x="2997" y="445"/>
                </a:lnTo>
                <a:lnTo>
                  <a:pt x="3007" y="445"/>
                </a:lnTo>
                <a:lnTo>
                  <a:pt x="3018" y="445"/>
                </a:lnTo>
                <a:lnTo>
                  <a:pt x="3028" y="445"/>
                </a:lnTo>
                <a:lnTo>
                  <a:pt x="3038" y="445"/>
                </a:lnTo>
                <a:lnTo>
                  <a:pt x="3048" y="445"/>
                </a:lnTo>
                <a:lnTo>
                  <a:pt x="3058" y="445"/>
                </a:lnTo>
                <a:lnTo>
                  <a:pt x="3069" y="445"/>
                </a:lnTo>
                <a:lnTo>
                  <a:pt x="3079" y="445"/>
                </a:lnTo>
                <a:lnTo>
                  <a:pt x="3089" y="445"/>
                </a:lnTo>
                <a:lnTo>
                  <a:pt x="3099" y="445"/>
                </a:lnTo>
                <a:lnTo>
                  <a:pt x="3109" y="445"/>
                </a:lnTo>
                <a:lnTo>
                  <a:pt x="3120" y="445"/>
                </a:lnTo>
                <a:lnTo>
                  <a:pt x="3130" y="445"/>
                </a:lnTo>
                <a:lnTo>
                  <a:pt x="3140" y="445"/>
                </a:lnTo>
                <a:lnTo>
                  <a:pt x="3150" y="445"/>
                </a:lnTo>
              </a:path>
            </a:pathLst>
          </a:custGeom>
          <a:noFill/>
          <a:ln w="22225">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39010" name="Rectangle 98">
            <a:extLst>
              <a:ext uri="{FF2B5EF4-FFF2-40B4-BE49-F238E27FC236}">
                <a16:creationId xmlns:a16="http://schemas.microsoft.com/office/drawing/2014/main" id="{82AA7D38-C122-E422-C5A9-302EF27A7ADC}"/>
              </a:ext>
            </a:extLst>
          </p:cNvPr>
          <p:cNvSpPr>
            <a:spLocks noChangeArrowheads="1"/>
          </p:cNvSpPr>
          <p:nvPr/>
        </p:nvSpPr>
        <p:spPr bwMode="auto">
          <a:xfrm>
            <a:off x="5094288" y="2133601"/>
            <a:ext cx="13625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600" b="1">
                <a:solidFill>
                  <a:srgbClr val="000000"/>
                </a:solidFill>
                <a:effectLst>
                  <a:outerShdw blurRad="38100" dist="38100" dir="2700000" algn="tl">
                    <a:srgbClr val="FFFFFF"/>
                  </a:outerShdw>
                </a:effectLst>
                <a:latin typeface="Bookman Old Style" panose="02050604050505020204" pitchFamily="18" charset="0"/>
              </a:rPr>
              <a:t>1</a:t>
            </a:r>
          </a:p>
        </p:txBody>
      </p:sp>
      <p:sp>
        <p:nvSpPr>
          <p:cNvPr id="39011" name="Rectangle 99">
            <a:extLst>
              <a:ext uri="{FF2B5EF4-FFF2-40B4-BE49-F238E27FC236}">
                <a16:creationId xmlns:a16="http://schemas.microsoft.com/office/drawing/2014/main" id="{077C4556-EB08-28E1-DDB9-7D3794999947}"/>
              </a:ext>
            </a:extLst>
          </p:cNvPr>
          <p:cNvSpPr>
            <a:spLocks noChangeArrowheads="1"/>
          </p:cNvSpPr>
          <p:nvPr/>
        </p:nvSpPr>
        <p:spPr bwMode="auto">
          <a:xfrm>
            <a:off x="5889625" y="2787651"/>
            <a:ext cx="13493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600" b="1">
                <a:solidFill>
                  <a:srgbClr val="000000"/>
                </a:solidFill>
                <a:effectLst>
                  <a:outerShdw blurRad="38100" dist="38100" dir="2700000" algn="tl">
                    <a:srgbClr val="FFFFFF"/>
                  </a:outerShdw>
                </a:effectLst>
                <a:latin typeface="Bookman Old Style" panose="02050604050505020204" pitchFamily="18" charset="0"/>
              </a:rPr>
              <a:t>3</a:t>
            </a:r>
          </a:p>
        </p:txBody>
      </p:sp>
      <p:sp>
        <p:nvSpPr>
          <p:cNvPr id="39012" name="Rectangle 100">
            <a:extLst>
              <a:ext uri="{FF2B5EF4-FFF2-40B4-BE49-F238E27FC236}">
                <a16:creationId xmlns:a16="http://schemas.microsoft.com/office/drawing/2014/main" id="{53F9B9CC-813F-C19B-7BB5-F8962F1A1BD6}"/>
              </a:ext>
            </a:extLst>
          </p:cNvPr>
          <p:cNvSpPr>
            <a:spLocks noChangeArrowheads="1"/>
          </p:cNvSpPr>
          <p:nvPr/>
        </p:nvSpPr>
        <p:spPr bwMode="auto">
          <a:xfrm>
            <a:off x="5507038" y="3433764"/>
            <a:ext cx="13625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600" b="1">
                <a:solidFill>
                  <a:srgbClr val="000000"/>
                </a:solidFill>
                <a:effectLst>
                  <a:outerShdw blurRad="38100" dist="38100" dir="2700000" algn="tl">
                    <a:srgbClr val="FFFFFF"/>
                  </a:outerShdw>
                </a:effectLst>
                <a:latin typeface="Bookman Old Style" panose="02050604050505020204" pitchFamily="18" charset="0"/>
              </a:rPr>
              <a:t>4</a:t>
            </a:r>
          </a:p>
        </p:txBody>
      </p:sp>
      <p:sp>
        <p:nvSpPr>
          <p:cNvPr id="39013" name="Rectangle 101">
            <a:extLst>
              <a:ext uri="{FF2B5EF4-FFF2-40B4-BE49-F238E27FC236}">
                <a16:creationId xmlns:a16="http://schemas.microsoft.com/office/drawing/2014/main" id="{5955F256-7C82-11CC-B1EE-AC4C17389306}"/>
              </a:ext>
            </a:extLst>
          </p:cNvPr>
          <p:cNvSpPr>
            <a:spLocks noChangeArrowheads="1"/>
          </p:cNvSpPr>
          <p:nvPr/>
        </p:nvSpPr>
        <p:spPr bwMode="auto">
          <a:xfrm>
            <a:off x="4995863" y="3371851"/>
            <a:ext cx="13625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600" b="1">
                <a:solidFill>
                  <a:srgbClr val="000000"/>
                </a:solidFill>
                <a:effectLst>
                  <a:outerShdw blurRad="38100" dist="38100" dir="2700000" algn="tl">
                    <a:srgbClr val="FFFFFF"/>
                  </a:outerShdw>
                </a:effectLst>
                <a:latin typeface="Bookman Old Style" panose="02050604050505020204" pitchFamily="18" charset="0"/>
              </a:rPr>
              <a:t>2</a:t>
            </a:r>
          </a:p>
        </p:txBody>
      </p:sp>
      <p:sp>
        <p:nvSpPr>
          <p:cNvPr id="38915" name="Rectangle 3">
            <a:extLst>
              <a:ext uri="{FF2B5EF4-FFF2-40B4-BE49-F238E27FC236}">
                <a16:creationId xmlns:a16="http://schemas.microsoft.com/office/drawing/2014/main" id="{75133799-47AE-AB2D-E7B1-1555BD6136D1}"/>
              </a:ext>
            </a:extLst>
          </p:cNvPr>
          <p:cNvSpPr>
            <a:spLocks noChangeArrowheads="1"/>
          </p:cNvSpPr>
          <p:nvPr/>
        </p:nvSpPr>
        <p:spPr bwMode="auto">
          <a:xfrm>
            <a:off x="2965615" y="265113"/>
            <a:ext cx="6203622" cy="828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eaLnBrk="0" fontAlgn="base" hangingPunct="0">
              <a:spcBef>
                <a:spcPct val="0"/>
              </a:spcBef>
              <a:spcAft>
                <a:spcPct val="0"/>
              </a:spcAft>
            </a:pPr>
            <a:r>
              <a:rPr lang="en-US" altLang="en-US" sz="2400" b="1">
                <a:solidFill>
                  <a:srgbClr val="FAFD00"/>
                </a:solidFill>
                <a:effectLst>
                  <a:outerShdw blurRad="38100" dist="38100" dir="2700000" algn="tl">
                    <a:srgbClr val="000000"/>
                  </a:outerShdw>
                </a:effectLst>
                <a:latin typeface="Bookman Old Style" panose="02050604050505020204" pitchFamily="18" charset="0"/>
              </a:rPr>
              <a:t>Comparison of Tested and Simulated </a:t>
            </a:r>
          </a:p>
          <a:p>
            <a:pPr algn="ctr" eaLnBrk="0" fontAlgn="base" hangingPunct="0">
              <a:spcBef>
                <a:spcPct val="0"/>
              </a:spcBef>
              <a:spcAft>
                <a:spcPct val="0"/>
              </a:spcAft>
            </a:pPr>
            <a:r>
              <a:rPr lang="en-US" altLang="en-US" sz="2400" b="1">
                <a:solidFill>
                  <a:srgbClr val="FAFD00"/>
                </a:solidFill>
                <a:effectLst>
                  <a:outerShdw blurRad="38100" dist="38100" dir="2700000" algn="tl">
                    <a:srgbClr val="000000"/>
                  </a:outerShdw>
                </a:effectLst>
                <a:latin typeface="Bookman Old Style" panose="02050604050505020204" pitchFamily="18" charset="0"/>
              </a:rPr>
              <a:t>CLF Voltages and Currents</a:t>
            </a:r>
          </a:p>
        </p:txBody>
      </p:sp>
      <p:sp>
        <p:nvSpPr>
          <p:cNvPr id="39021" name="Text Box 109">
            <a:extLst>
              <a:ext uri="{FF2B5EF4-FFF2-40B4-BE49-F238E27FC236}">
                <a16:creationId xmlns:a16="http://schemas.microsoft.com/office/drawing/2014/main" id="{1F691D2E-9233-5B3B-AC5C-2F0055123AA1}"/>
              </a:ext>
            </a:extLst>
          </p:cNvPr>
          <p:cNvSpPr txBox="1">
            <a:spLocks noChangeArrowheads="1"/>
          </p:cNvSpPr>
          <p:nvPr/>
        </p:nvSpPr>
        <p:spPr bwMode="auto">
          <a:xfrm>
            <a:off x="6473825" y="1498601"/>
            <a:ext cx="3005138" cy="10699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1600" b="1">
                <a:solidFill>
                  <a:srgbClr val="000000"/>
                </a:solidFill>
                <a:latin typeface="Bookman Old Style" panose="02050604050505020204" pitchFamily="18" charset="0"/>
              </a:rPr>
              <a:t>1 - Tested Voltage [kV] </a:t>
            </a:r>
          </a:p>
          <a:p>
            <a:pPr eaLnBrk="0" fontAlgn="base" hangingPunct="0">
              <a:spcBef>
                <a:spcPct val="0"/>
              </a:spcBef>
              <a:spcAft>
                <a:spcPct val="0"/>
              </a:spcAft>
            </a:pPr>
            <a:r>
              <a:rPr lang="en-US" altLang="en-US" sz="1600" b="1">
                <a:solidFill>
                  <a:srgbClr val="000000"/>
                </a:solidFill>
                <a:latin typeface="Bookman Old Style" panose="02050604050505020204" pitchFamily="18" charset="0"/>
              </a:rPr>
              <a:t>2 - Tested Current [kA]</a:t>
            </a:r>
          </a:p>
          <a:p>
            <a:pPr eaLnBrk="0" fontAlgn="base" hangingPunct="0">
              <a:spcBef>
                <a:spcPct val="0"/>
              </a:spcBef>
              <a:spcAft>
                <a:spcPct val="0"/>
              </a:spcAft>
            </a:pPr>
            <a:r>
              <a:rPr lang="en-US" altLang="en-US" sz="1600" b="1">
                <a:solidFill>
                  <a:srgbClr val="000000"/>
                </a:solidFill>
                <a:latin typeface="Bookman Old Style" panose="02050604050505020204" pitchFamily="18" charset="0"/>
              </a:rPr>
              <a:t>3 - Simulated Voltage [kV] </a:t>
            </a:r>
          </a:p>
          <a:p>
            <a:pPr eaLnBrk="0" fontAlgn="base" hangingPunct="0">
              <a:spcBef>
                <a:spcPct val="0"/>
              </a:spcBef>
              <a:spcAft>
                <a:spcPct val="0"/>
              </a:spcAft>
            </a:pPr>
            <a:r>
              <a:rPr lang="en-US" altLang="en-US" sz="1600" b="1">
                <a:solidFill>
                  <a:srgbClr val="000000"/>
                </a:solidFill>
                <a:latin typeface="Bookman Old Style" panose="02050604050505020204" pitchFamily="18" charset="0"/>
              </a:rPr>
              <a:t>4 - Simulated Current [kA]</a:t>
            </a:r>
          </a:p>
        </p:txBody>
      </p:sp>
      <p:sp>
        <p:nvSpPr>
          <p:cNvPr id="39022" name="Text Box 110">
            <a:extLst>
              <a:ext uri="{FF2B5EF4-FFF2-40B4-BE49-F238E27FC236}">
                <a16:creationId xmlns:a16="http://schemas.microsoft.com/office/drawing/2014/main" id="{DBE83BFA-836A-93EB-0576-C45D753725B9}"/>
              </a:ext>
            </a:extLst>
          </p:cNvPr>
          <p:cNvSpPr txBox="1">
            <a:spLocks noChangeArrowheads="1"/>
          </p:cNvSpPr>
          <p:nvPr/>
        </p:nvSpPr>
        <p:spPr bwMode="auto">
          <a:xfrm>
            <a:off x="5318125" y="6032500"/>
            <a:ext cx="1087438" cy="3365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1600" b="1">
                <a:solidFill>
                  <a:srgbClr val="000000"/>
                </a:solidFill>
                <a:latin typeface="Bookman Old Style" panose="02050604050505020204" pitchFamily="18" charset="0"/>
              </a:rPr>
              <a:t>Time [s] </a:t>
            </a:r>
          </a:p>
        </p:txBody>
      </p:sp>
    </p:spTree>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ext Box 2">
            <a:extLst>
              <a:ext uri="{FF2B5EF4-FFF2-40B4-BE49-F238E27FC236}">
                <a16:creationId xmlns:a16="http://schemas.microsoft.com/office/drawing/2014/main" id="{47770029-EF49-12F5-7689-952751C05020}"/>
              </a:ext>
            </a:extLst>
          </p:cNvPr>
          <p:cNvSpPr txBox="1">
            <a:spLocks noChangeArrowheads="1"/>
          </p:cNvSpPr>
          <p:nvPr/>
        </p:nvSpPr>
        <p:spPr bwMode="auto">
          <a:xfrm>
            <a:off x="3314700" y="1282700"/>
            <a:ext cx="5516254"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Nonlinear Models</a:t>
            </a:r>
            <a:endParaRPr lang="en-US" altLang="en-US" sz="2400" b="1">
              <a:solidFill>
                <a:srgbClr val="FFCCFF"/>
              </a:solidFill>
              <a:effectLst>
                <a:outerShdw blurRad="38100" dist="38100" dir="2700000" algn="tl">
                  <a:srgbClr val="000000"/>
                </a:outerShdw>
              </a:effectLst>
              <a:latin typeface="Bookman Old Style" panose="02050604050505020204" pitchFamily="18" charset="0"/>
            </a:endParaRPr>
          </a:p>
          <a:p>
            <a:pPr eaLnBrk="0" fontAlgn="base" hangingPunct="0">
              <a:spcBef>
                <a:spcPct val="0"/>
              </a:spcBef>
              <a:spcAft>
                <a:spcPct val="0"/>
              </a:spcAft>
            </a:pPr>
            <a:endParaRPr lang="en-US" altLang="en-US" sz="2400" b="1">
              <a:solidFill>
                <a:srgbClr val="FFCCFF"/>
              </a:solidFill>
              <a:effectLst>
                <a:outerShdw blurRad="38100" dist="38100" dir="2700000" algn="tl">
                  <a:srgbClr val="000000"/>
                </a:outerShdw>
              </a:effectLst>
              <a:latin typeface="Bookman Old Style" panose="02050604050505020204" pitchFamily="18" charset="0"/>
            </a:endParaRPr>
          </a:p>
          <a:p>
            <a:pPr eaLnBrk="0" fontAlgn="base" hangingPunct="0">
              <a:spcBef>
                <a:spcPct val="0"/>
              </a:spcBef>
              <a:spcAft>
                <a:spcPct val="0"/>
              </a:spcAft>
            </a:pPr>
            <a:r>
              <a:rPr lang="en-US" altLang="en-US" sz="3200" b="1">
                <a:solidFill>
                  <a:srgbClr val="FFFFFF"/>
                </a:solidFill>
                <a:effectLst>
                  <a:outerShdw blurRad="38100" dist="38100" dir="2700000" algn="tl">
                    <a:srgbClr val="000000"/>
                  </a:outerShdw>
                </a:effectLst>
                <a:latin typeface="Bookman Old Style" panose="02050604050505020204" pitchFamily="18" charset="0"/>
              </a:rPr>
              <a:t>Pseudononlinear  Models</a:t>
            </a:r>
          </a:p>
          <a:p>
            <a:pPr eaLnBrk="0" fontAlgn="base" hangingPunct="0">
              <a:spcBef>
                <a:spcPct val="0"/>
              </a:spcBef>
              <a:spcAft>
                <a:spcPct val="0"/>
              </a:spcAft>
            </a:pPr>
            <a:endParaRPr lang="en-US" altLang="en-US" sz="3200" b="1">
              <a:solidFill>
                <a:srgbClr val="FFFFFF"/>
              </a:solidFill>
              <a:effectLst>
                <a:outerShdw blurRad="38100" dist="38100" dir="2700000" algn="tl">
                  <a:srgbClr val="000000"/>
                </a:outerShdw>
              </a:effectLst>
              <a:latin typeface="Bookman Old Style" panose="02050604050505020204" pitchFamily="18" charset="0"/>
            </a:endParaRPr>
          </a:p>
          <a:p>
            <a:pPr eaLnBrk="0" fontAlgn="base" hangingPunct="0">
              <a:spcBef>
                <a:spcPct val="0"/>
              </a:spcBef>
              <a:spcAft>
                <a:spcPct val="0"/>
              </a:spcAft>
            </a:pPr>
            <a:r>
              <a:rPr lang="en-US" altLang="en-US" sz="3200" b="1">
                <a:solidFill>
                  <a:srgbClr val="FFFFFF"/>
                </a:solidFill>
                <a:effectLst>
                  <a:outerShdw blurRad="38100" dist="38100" dir="2700000" algn="tl">
                    <a:srgbClr val="000000"/>
                  </a:outerShdw>
                </a:effectLst>
                <a:latin typeface="Bookman Old Style" panose="02050604050505020204" pitchFamily="18" charset="0"/>
              </a:rPr>
              <a:t>True nonlinear Models</a:t>
            </a:r>
            <a:endParaRPr lang="en-US" altLang="en-US" sz="2400" b="1">
              <a:solidFill>
                <a:srgbClr val="FFCCFF"/>
              </a:solidFill>
              <a:effectLst>
                <a:outerShdw blurRad="38100" dist="38100" dir="2700000" algn="tl">
                  <a:srgbClr val="000000"/>
                </a:outerShdw>
              </a:effectLst>
              <a:latin typeface="Bookman Old Style" panose="02050604050505020204" pitchFamily="18" charset="0"/>
            </a:endParaRPr>
          </a:p>
          <a:p>
            <a:pPr eaLnBrk="0" fontAlgn="base" hangingPunct="0">
              <a:spcBef>
                <a:spcPct val="0"/>
              </a:spcBef>
              <a:spcAft>
                <a:spcPct val="0"/>
              </a:spcAft>
            </a:pPr>
            <a:endParaRPr lang="en-US" altLang="en-US" sz="2400" b="1">
              <a:solidFill>
                <a:srgbClr val="FFCCFF"/>
              </a:solidFill>
              <a:effectLst>
                <a:outerShdw blurRad="38100" dist="38100" dir="2700000" algn="tl">
                  <a:srgbClr val="000000"/>
                </a:outerShdw>
              </a:effectLst>
              <a:latin typeface="Bookman Old Style" panose="02050604050505020204" pitchFamily="18" charset="0"/>
            </a:endParaRPr>
          </a:p>
        </p:txBody>
      </p:sp>
    </p:spTree>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Text Box 3">
            <a:extLst>
              <a:ext uri="{FF2B5EF4-FFF2-40B4-BE49-F238E27FC236}">
                <a16:creationId xmlns:a16="http://schemas.microsoft.com/office/drawing/2014/main" id="{465A4E9F-3F8D-33E6-02FD-5C8D95ECE623}"/>
              </a:ext>
            </a:extLst>
          </p:cNvPr>
          <p:cNvSpPr txBox="1">
            <a:spLocks noChangeArrowheads="1"/>
          </p:cNvSpPr>
          <p:nvPr/>
        </p:nvSpPr>
        <p:spPr bwMode="auto">
          <a:xfrm>
            <a:off x="2622005" y="1606550"/>
            <a:ext cx="6809878" cy="286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fontAlgn="base" hangingPunct="0">
              <a:spcBef>
                <a:spcPct val="0"/>
              </a:spcBef>
              <a:spcAft>
                <a:spcPct val="0"/>
              </a:spcAft>
            </a:pPr>
            <a:r>
              <a:rPr lang="en-US" altLang="en-US" sz="3600" b="1">
                <a:solidFill>
                  <a:srgbClr val="FFCCFF"/>
                </a:solidFill>
                <a:effectLst>
                  <a:outerShdw blurRad="38100" dist="38100" dir="2700000" algn="tl">
                    <a:srgbClr val="000000"/>
                  </a:outerShdw>
                </a:effectLst>
                <a:latin typeface="Bookman Old Style" panose="02050604050505020204" pitchFamily="18" charset="0"/>
              </a:rPr>
              <a:t>Pseudononlinear Models</a:t>
            </a:r>
            <a:endParaRPr lang="en-US" altLang="en-US" sz="2400" b="1">
              <a:solidFill>
                <a:srgbClr val="FFCCFF"/>
              </a:solidFill>
              <a:effectLst>
                <a:outerShdw blurRad="38100" dist="38100" dir="2700000" algn="tl">
                  <a:srgbClr val="000000"/>
                </a:outerShdw>
              </a:effectLst>
              <a:latin typeface="Bookman Old Style" panose="02050604050505020204" pitchFamily="18" charset="0"/>
            </a:endParaRPr>
          </a:p>
          <a:p>
            <a:pPr algn="ctr" eaLnBrk="0" fontAlgn="base" hangingPunct="0">
              <a:spcBef>
                <a:spcPct val="0"/>
              </a:spcBef>
              <a:spcAft>
                <a:spcPct val="0"/>
              </a:spcAft>
            </a:pPr>
            <a:endParaRPr lang="en-US" altLang="en-US" sz="2400" b="1">
              <a:solidFill>
                <a:srgbClr val="FFCCFF"/>
              </a:solidFill>
              <a:effectLst>
                <a:outerShdw blurRad="38100" dist="38100" dir="2700000" algn="tl">
                  <a:srgbClr val="000000"/>
                </a:outerShdw>
              </a:effectLst>
              <a:latin typeface="Bookman Old Style" panose="02050604050505020204" pitchFamily="18" charset="0"/>
            </a:endParaRPr>
          </a:p>
          <a:p>
            <a:pPr algn="ct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Bookman Old Style" panose="02050604050505020204" pitchFamily="18" charset="0"/>
              </a:rPr>
              <a:t>The nonlinearity is defined as</a:t>
            </a:r>
          </a:p>
          <a:p>
            <a:pPr algn="ctr" eaLnBrk="0" fontAlgn="base" hangingPunct="0">
              <a:spcBef>
                <a:spcPct val="0"/>
              </a:spcBef>
              <a:spcAft>
                <a:spcPct val="0"/>
              </a:spcAft>
            </a:pPr>
            <a:endParaRPr lang="en-US" altLang="en-US" sz="2400" b="1">
              <a:solidFill>
                <a:srgbClr val="FFFFFF"/>
              </a:solidFill>
              <a:effectLst>
                <a:outerShdw blurRad="38100" dist="38100" dir="2700000" algn="tl">
                  <a:srgbClr val="000000"/>
                </a:outerShdw>
              </a:effectLst>
              <a:latin typeface="Bookman Old Style" panose="02050604050505020204" pitchFamily="18" charset="0"/>
            </a:endParaRPr>
          </a:p>
          <a:p>
            <a:pPr algn="ct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Bookman Old Style" panose="02050604050505020204" pitchFamily="18" charset="0"/>
              </a:rPr>
              <a:t>piece-wise linear characteristics </a:t>
            </a:r>
          </a:p>
          <a:p>
            <a:pPr algn="ctr" eaLnBrk="0" fontAlgn="base" hangingPunct="0">
              <a:spcBef>
                <a:spcPct val="0"/>
              </a:spcBef>
              <a:spcAft>
                <a:spcPct val="0"/>
              </a:spcAft>
            </a:pPr>
            <a:endParaRPr lang="en-US" altLang="en-US" sz="2400" b="1">
              <a:solidFill>
                <a:srgbClr val="FFFFFF"/>
              </a:solidFill>
              <a:effectLst>
                <a:outerShdw blurRad="38100" dist="38100" dir="2700000" algn="tl">
                  <a:srgbClr val="000000"/>
                </a:outerShdw>
              </a:effectLst>
              <a:latin typeface="Bookman Old Style" panose="02050604050505020204" pitchFamily="18" charset="0"/>
            </a:endParaRPr>
          </a:p>
          <a:p>
            <a:pPr algn="ct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Bookman Old Style" panose="02050604050505020204" pitchFamily="18" charset="0"/>
              </a:rPr>
              <a:t>(as in the case of transformer V-I curves) </a:t>
            </a:r>
          </a:p>
        </p:txBody>
      </p:sp>
    </p:spTree>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4">
            <a:extLst>
              <a:ext uri="{FF2B5EF4-FFF2-40B4-BE49-F238E27FC236}">
                <a16:creationId xmlns:a16="http://schemas.microsoft.com/office/drawing/2014/main" id="{D2928070-4D23-5F6A-59B3-F0903866873F}"/>
              </a:ext>
            </a:extLst>
          </p:cNvPr>
          <p:cNvSpPr>
            <a:spLocks noChangeAspect="1" noChangeArrowheads="1"/>
          </p:cNvSpPr>
          <p:nvPr/>
        </p:nvSpPr>
        <p:spPr bwMode="auto">
          <a:xfrm>
            <a:off x="7897813" y="3441701"/>
            <a:ext cx="26289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b="1" i="1">
                <a:solidFill>
                  <a:srgbClr val="FFFF66"/>
                </a:solidFill>
                <a:effectLst>
                  <a:outerShdw blurRad="38100" dist="38100" dir="2700000" algn="tl">
                    <a:srgbClr val="000000"/>
                  </a:outerShdw>
                </a:effectLst>
                <a:latin typeface="Bookman Old Style" panose="02050604050505020204" pitchFamily="18" charset="0"/>
              </a:rPr>
              <a:t>L</a:t>
            </a:r>
            <a:endParaRPr lang="en-US" altLang="en-US" sz="3200" b="1">
              <a:solidFill>
                <a:srgbClr val="FFFF66"/>
              </a:solidFill>
              <a:effectLst>
                <a:outerShdw blurRad="38100" dist="38100" dir="2700000" algn="tl">
                  <a:srgbClr val="000000"/>
                </a:outerShdw>
              </a:effectLst>
              <a:latin typeface="Bookman Old Style" panose="02050604050505020204" pitchFamily="18" charset="0"/>
            </a:endParaRPr>
          </a:p>
        </p:txBody>
      </p:sp>
      <p:grpSp>
        <p:nvGrpSpPr>
          <p:cNvPr id="9237" name="Group 21">
            <a:extLst>
              <a:ext uri="{FF2B5EF4-FFF2-40B4-BE49-F238E27FC236}">
                <a16:creationId xmlns:a16="http://schemas.microsoft.com/office/drawing/2014/main" id="{2B913FE2-993D-D716-A758-5B35AFC093AC}"/>
              </a:ext>
            </a:extLst>
          </p:cNvPr>
          <p:cNvGrpSpPr>
            <a:grpSpLocks noChangeAspect="1"/>
          </p:cNvGrpSpPr>
          <p:nvPr/>
        </p:nvGrpSpPr>
        <p:grpSpPr bwMode="auto">
          <a:xfrm>
            <a:off x="7620000" y="1752601"/>
            <a:ext cx="946150" cy="360363"/>
            <a:chOff x="3133" y="1803"/>
            <a:chExt cx="194" cy="74"/>
          </a:xfrm>
        </p:grpSpPr>
        <p:sp>
          <p:nvSpPr>
            <p:cNvPr id="9235" name="Freeform 19">
              <a:extLst>
                <a:ext uri="{FF2B5EF4-FFF2-40B4-BE49-F238E27FC236}">
                  <a16:creationId xmlns:a16="http://schemas.microsoft.com/office/drawing/2014/main" id="{835A15D4-0FA4-B226-4409-67F3F4629477}"/>
                </a:ext>
              </a:extLst>
            </p:cNvPr>
            <p:cNvSpPr>
              <a:spLocks noChangeAspect="1"/>
            </p:cNvSpPr>
            <p:nvPr/>
          </p:nvSpPr>
          <p:spPr bwMode="auto">
            <a:xfrm>
              <a:off x="3133" y="1834"/>
              <a:ext cx="153" cy="10"/>
            </a:xfrm>
            <a:custGeom>
              <a:avLst/>
              <a:gdLst>
                <a:gd name="T0" fmla="*/ 0 w 460"/>
                <a:gd name="T1" fmla="*/ 0 h 30"/>
                <a:gd name="T2" fmla="*/ 0 w 460"/>
                <a:gd name="T3" fmla="*/ 27 h 30"/>
                <a:gd name="T4" fmla="*/ 460 w 460"/>
                <a:gd name="T5" fmla="*/ 30 h 30"/>
                <a:gd name="T6" fmla="*/ 460 w 460"/>
                <a:gd name="T7" fmla="*/ 3 h 30"/>
                <a:gd name="T8" fmla="*/ 0 w 460"/>
                <a:gd name="T9" fmla="*/ 0 h 30"/>
              </a:gdLst>
              <a:ahLst/>
              <a:cxnLst>
                <a:cxn ang="0">
                  <a:pos x="T0" y="T1"/>
                </a:cxn>
                <a:cxn ang="0">
                  <a:pos x="T2" y="T3"/>
                </a:cxn>
                <a:cxn ang="0">
                  <a:pos x="T4" y="T5"/>
                </a:cxn>
                <a:cxn ang="0">
                  <a:pos x="T6" y="T7"/>
                </a:cxn>
                <a:cxn ang="0">
                  <a:pos x="T8" y="T9"/>
                </a:cxn>
              </a:cxnLst>
              <a:rect l="0" t="0" r="r" b="b"/>
              <a:pathLst>
                <a:path w="460" h="30">
                  <a:moveTo>
                    <a:pt x="0" y="0"/>
                  </a:moveTo>
                  <a:lnTo>
                    <a:pt x="0" y="27"/>
                  </a:lnTo>
                  <a:lnTo>
                    <a:pt x="460" y="30"/>
                  </a:lnTo>
                  <a:lnTo>
                    <a:pt x="460" y="3"/>
                  </a:lnTo>
                  <a:lnTo>
                    <a:pt x="0" y="0"/>
                  </a:lnTo>
                  <a:close/>
                </a:path>
              </a:pathLst>
            </a:custGeom>
            <a:solidFill>
              <a:schemeClr val="bg1"/>
            </a:solidFill>
            <a:ln w="9525">
              <a:solidFill>
                <a:schemeClr val="bg1"/>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9236" name="Freeform 20">
              <a:extLst>
                <a:ext uri="{FF2B5EF4-FFF2-40B4-BE49-F238E27FC236}">
                  <a16:creationId xmlns:a16="http://schemas.microsoft.com/office/drawing/2014/main" id="{89604B1A-4823-A73E-60EC-F6176203ED09}"/>
                </a:ext>
              </a:extLst>
            </p:cNvPr>
            <p:cNvSpPr>
              <a:spLocks noChangeAspect="1"/>
            </p:cNvSpPr>
            <p:nvPr/>
          </p:nvSpPr>
          <p:spPr bwMode="auto">
            <a:xfrm>
              <a:off x="3281" y="1803"/>
              <a:ext cx="46" cy="74"/>
            </a:xfrm>
            <a:custGeom>
              <a:avLst/>
              <a:gdLst>
                <a:gd name="T0" fmla="*/ 0 w 136"/>
                <a:gd name="T1" fmla="*/ 223 h 223"/>
                <a:gd name="T2" fmla="*/ 136 w 136"/>
                <a:gd name="T3" fmla="*/ 105 h 223"/>
                <a:gd name="T4" fmla="*/ 0 w 136"/>
                <a:gd name="T5" fmla="*/ 0 h 223"/>
                <a:gd name="T6" fmla="*/ 0 w 136"/>
                <a:gd name="T7" fmla="*/ 223 h 223"/>
              </a:gdLst>
              <a:ahLst/>
              <a:cxnLst>
                <a:cxn ang="0">
                  <a:pos x="T0" y="T1"/>
                </a:cxn>
                <a:cxn ang="0">
                  <a:pos x="T2" y="T3"/>
                </a:cxn>
                <a:cxn ang="0">
                  <a:pos x="T4" y="T5"/>
                </a:cxn>
                <a:cxn ang="0">
                  <a:pos x="T6" y="T7"/>
                </a:cxn>
              </a:cxnLst>
              <a:rect l="0" t="0" r="r" b="b"/>
              <a:pathLst>
                <a:path w="136" h="223">
                  <a:moveTo>
                    <a:pt x="0" y="223"/>
                  </a:moveTo>
                  <a:lnTo>
                    <a:pt x="136" y="105"/>
                  </a:lnTo>
                  <a:lnTo>
                    <a:pt x="0" y="0"/>
                  </a:lnTo>
                  <a:lnTo>
                    <a:pt x="0" y="223"/>
                  </a:lnTo>
                  <a:close/>
                </a:path>
              </a:pathLst>
            </a:custGeom>
            <a:solidFill>
              <a:schemeClr val="bg1"/>
            </a:solidFill>
            <a:ln w="9525">
              <a:solidFill>
                <a:schemeClr val="bg1"/>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grpSp>
      <p:sp>
        <p:nvSpPr>
          <p:cNvPr id="9239" name="Rectangle 23">
            <a:extLst>
              <a:ext uri="{FF2B5EF4-FFF2-40B4-BE49-F238E27FC236}">
                <a16:creationId xmlns:a16="http://schemas.microsoft.com/office/drawing/2014/main" id="{1B07F2D7-A66A-B14D-8C9B-0687A5E325A6}"/>
              </a:ext>
            </a:extLst>
          </p:cNvPr>
          <p:cNvSpPr>
            <a:spLocks noChangeAspect="1" noChangeArrowheads="1"/>
          </p:cNvSpPr>
          <p:nvPr/>
        </p:nvSpPr>
        <p:spPr bwMode="auto">
          <a:xfrm>
            <a:off x="3362325" y="1608139"/>
            <a:ext cx="270908"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b="1" i="1">
                <a:solidFill>
                  <a:srgbClr val="FFFF66"/>
                </a:solidFill>
                <a:effectLst>
                  <a:outerShdw blurRad="38100" dist="38100" dir="2700000" algn="tl">
                    <a:srgbClr val="000000"/>
                  </a:outerShdw>
                </a:effectLst>
                <a:latin typeface="Bookman Old Style" panose="02050604050505020204" pitchFamily="18" charset="0"/>
              </a:rPr>
              <a:t>V</a:t>
            </a:r>
            <a:endParaRPr lang="en-US" altLang="en-US" sz="3200" b="1">
              <a:solidFill>
                <a:srgbClr val="FFFF66"/>
              </a:solidFill>
              <a:effectLst>
                <a:outerShdw blurRad="38100" dist="38100" dir="2700000" algn="tl">
                  <a:srgbClr val="000000"/>
                </a:outerShdw>
              </a:effectLst>
              <a:latin typeface="Bookman Old Style" panose="02050604050505020204" pitchFamily="18" charset="0"/>
            </a:endParaRPr>
          </a:p>
        </p:txBody>
      </p:sp>
      <p:sp>
        <p:nvSpPr>
          <p:cNvPr id="9241" name="Rectangle 25">
            <a:extLst>
              <a:ext uri="{FF2B5EF4-FFF2-40B4-BE49-F238E27FC236}">
                <a16:creationId xmlns:a16="http://schemas.microsoft.com/office/drawing/2014/main" id="{25495C91-5201-281E-E0C5-5FB37843242E}"/>
              </a:ext>
            </a:extLst>
          </p:cNvPr>
          <p:cNvSpPr>
            <a:spLocks noChangeAspect="1" noChangeArrowheads="1"/>
          </p:cNvSpPr>
          <p:nvPr/>
        </p:nvSpPr>
        <p:spPr bwMode="auto">
          <a:xfrm>
            <a:off x="5781675" y="1295401"/>
            <a:ext cx="302968"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b="1" i="1">
                <a:solidFill>
                  <a:srgbClr val="FFFF66"/>
                </a:solidFill>
                <a:effectLst>
                  <a:outerShdw blurRad="38100" dist="38100" dir="2700000" algn="tl">
                    <a:srgbClr val="000000"/>
                  </a:outerShdw>
                </a:effectLst>
                <a:latin typeface="Bookman Old Style" panose="02050604050505020204" pitchFamily="18" charset="0"/>
              </a:rPr>
              <a:t>R</a:t>
            </a:r>
            <a:endParaRPr lang="en-US" altLang="en-US" sz="3200" b="1">
              <a:solidFill>
                <a:srgbClr val="FFFF66"/>
              </a:solidFill>
              <a:effectLst>
                <a:outerShdw blurRad="38100" dist="38100" dir="2700000" algn="tl">
                  <a:srgbClr val="000000"/>
                </a:outerShdw>
              </a:effectLst>
              <a:latin typeface="Bookman Old Style" panose="02050604050505020204" pitchFamily="18" charset="0"/>
            </a:endParaRPr>
          </a:p>
        </p:txBody>
      </p:sp>
      <p:sp>
        <p:nvSpPr>
          <p:cNvPr id="9243" name="Rectangle 27">
            <a:extLst>
              <a:ext uri="{FF2B5EF4-FFF2-40B4-BE49-F238E27FC236}">
                <a16:creationId xmlns:a16="http://schemas.microsoft.com/office/drawing/2014/main" id="{4F124DC6-296E-324A-53E5-E522586D233A}"/>
              </a:ext>
            </a:extLst>
          </p:cNvPr>
          <p:cNvSpPr>
            <a:spLocks noChangeAspect="1" noChangeArrowheads="1"/>
          </p:cNvSpPr>
          <p:nvPr/>
        </p:nvSpPr>
        <p:spPr bwMode="auto">
          <a:xfrm>
            <a:off x="7777163" y="1158876"/>
            <a:ext cx="15549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b="1" i="1">
                <a:solidFill>
                  <a:srgbClr val="FFFF66"/>
                </a:solidFill>
                <a:effectLst>
                  <a:outerShdw blurRad="38100" dist="38100" dir="2700000" algn="tl">
                    <a:srgbClr val="000000"/>
                  </a:outerShdw>
                </a:effectLst>
                <a:latin typeface="Bookman Old Style" panose="02050604050505020204" pitchFamily="18" charset="0"/>
              </a:rPr>
              <a:t>I</a:t>
            </a:r>
            <a:endParaRPr lang="en-US" altLang="en-US" sz="3200" b="1">
              <a:solidFill>
                <a:srgbClr val="FFFF66"/>
              </a:solidFill>
              <a:effectLst>
                <a:outerShdw blurRad="38100" dist="38100" dir="2700000" algn="tl">
                  <a:srgbClr val="000000"/>
                </a:outerShdw>
              </a:effectLst>
              <a:latin typeface="Bookman Old Style" panose="02050604050505020204" pitchFamily="18" charset="0"/>
            </a:endParaRPr>
          </a:p>
        </p:txBody>
      </p:sp>
      <p:sp>
        <p:nvSpPr>
          <p:cNvPr id="9244" name="Rectangle 28">
            <a:extLst>
              <a:ext uri="{FF2B5EF4-FFF2-40B4-BE49-F238E27FC236}">
                <a16:creationId xmlns:a16="http://schemas.microsoft.com/office/drawing/2014/main" id="{08A4AD17-C3F1-95F8-D38E-37F6F283CC40}"/>
              </a:ext>
            </a:extLst>
          </p:cNvPr>
          <p:cNvSpPr>
            <a:spLocks noChangeAspect="1" noChangeArrowheads="1"/>
          </p:cNvSpPr>
          <p:nvPr/>
        </p:nvSpPr>
        <p:spPr bwMode="auto">
          <a:xfrm>
            <a:off x="7918450" y="1368426"/>
            <a:ext cx="26289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b="1" i="1">
                <a:solidFill>
                  <a:srgbClr val="FFFF66"/>
                </a:solidFill>
                <a:effectLst>
                  <a:outerShdw blurRad="38100" dist="38100" dir="2700000" algn="tl">
                    <a:srgbClr val="000000"/>
                  </a:outerShdw>
                </a:effectLst>
                <a:latin typeface="Bookman Old Style" panose="02050604050505020204" pitchFamily="18" charset="0"/>
              </a:rPr>
              <a:t>L</a:t>
            </a:r>
            <a:endParaRPr lang="en-US" altLang="en-US" sz="3200" b="1">
              <a:solidFill>
                <a:srgbClr val="FFFF66"/>
              </a:solidFill>
              <a:effectLst>
                <a:outerShdw blurRad="38100" dist="38100" dir="2700000" algn="tl">
                  <a:srgbClr val="000000"/>
                </a:outerShdw>
              </a:effectLst>
              <a:latin typeface="Bookman Old Style" panose="02050604050505020204" pitchFamily="18" charset="0"/>
            </a:endParaRPr>
          </a:p>
        </p:txBody>
      </p:sp>
      <p:sp>
        <p:nvSpPr>
          <p:cNvPr id="9246" name="Rectangle 30">
            <a:extLst>
              <a:ext uri="{FF2B5EF4-FFF2-40B4-BE49-F238E27FC236}">
                <a16:creationId xmlns:a16="http://schemas.microsoft.com/office/drawing/2014/main" id="{028C3339-E3DA-BF8E-34D1-E4B629C85C0D}"/>
              </a:ext>
            </a:extLst>
          </p:cNvPr>
          <p:cNvSpPr>
            <a:spLocks noChangeAspect="1" noChangeArrowheads="1"/>
          </p:cNvSpPr>
          <p:nvPr/>
        </p:nvSpPr>
        <p:spPr bwMode="auto">
          <a:xfrm>
            <a:off x="8956675" y="1662114"/>
            <a:ext cx="270908"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b="1" i="1">
                <a:solidFill>
                  <a:srgbClr val="FFFF66"/>
                </a:solidFill>
                <a:effectLst>
                  <a:outerShdw blurRad="38100" dist="38100" dir="2700000" algn="tl">
                    <a:srgbClr val="000000"/>
                  </a:outerShdw>
                </a:effectLst>
                <a:latin typeface="Bookman Old Style" panose="02050604050505020204" pitchFamily="18" charset="0"/>
              </a:rPr>
              <a:t>V</a:t>
            </a:r>
            <a:endParaRPr lang="en-US" altLang="en-US" sz="3200" b="1">
              <a:solidFill>
                <a:srgbClr val="FFFF66"/>
              </a:solidFill>
              <a:effectLst>
                <a:outerShdw blurRad="38100" dist="38100" dir="2700000" algn="tl">
                  <a:srgbClr val="000000"/>
                </a:outerShdw>
              </a:effectLst>
              <a:latin typeface="Bookman Old Style" panose="02050604050505020204" pitchFamily="18" charset="0"/>
            </a:endParaRPr>
          </a:p>
        </p:txBody>
      </p:sp>
      <p:sp>
        <p:nvSpPr>
          <p:cNvPr id="9247" name="Rectangle 31">
            <a:extLst>
              <a:ext uri="{FF2B5EF4-FFF2-40B4-BE49-F238E27FC236}">
                <a16:creationId xmlns:a16="http://schemas.microsoft.com/office/drawing/2014/main" id="{07A033AB-4C63-F1E3-1FC7-0CC55080F0E1}"/>
              </a:ext>
            </a:extLst>
          </p:cNvPr>
          <p:cNvSpPr>
            <a:spLocks noChangeAspect="1" noChangeArrowheads="1"/>
          </p:cNvSpPr>
          <p:nvPr/>
        </p:nvSpPr>
        <p:spPr bwMode="auto">
          <a:xfrm>
            <a:off x="9205913" y="1876426"/>
            <a:ext cx="26289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b="1" i="1">
                <a:solidFill>
                  <a:srgbClr val="FFFF66"/>
                </a:solidFill>
                <a:effectLst>
                  <a:outerShdw blurRad="38100" dist="38100" dir="2700000" algn="tl">
                    <a:srgbClr val="000000"/>
                  </a:outerShdw>
                </a:effectLst>
                <a:latin typeface="Bookman Old Style" panose="02050604050505020204" pitchFamily="18" charset="0"/>
              </a:rPr>
              <a:t>L</a:t>
            </a:r>
            <a:endParaRPr lang="en-US" altLang="en-US" sz="3200" b="1">
              <a:solidFill>
                <a:srgbClr val="FFFF66"/>
              </a:solidFill>
              <a:effectLst>
                <a:outerShdw blurRad="38100" dist="38100" dir="2700000" algn="tl">
                  <a:srgbClr val="000000"/>
                </a:outerShdw>
              </a:effectLst>
              <a:latin typeface="Bookman Old Style" panose="02050604050505020204" pitchFamily="18" charset="0"/>
            </a:endParaRPr>
          </a:p>
        </p:txBody>
      </p:sp>
      <p:sp>
        <p:nvSpPr>
          <p:cNvPr id="9249" name="Text Box 33">
            <a:extLst>
              <a:ext uri="{FF2B5EF4-FFF2-40B4-BE49-F238E27FC236}">
                <a16:creationId xmlns:a16="http://schemas.microsoft.com/office/drawing/2014/main" id="{2FF2961D-E7DF-6948-2A7A-1CE745E820F5}"/>
              </a:ext>
            </a:extLst>
          </p:cNvPr>
          <p:cNvSpPr txBox="1">
            <a:spLocks noChangeArrowheads="1"/>
          </p:cNvSpPr>
          <p:nvPr/>
        </p:nvSpPr>
        <p:spPr bwMode="auto">
          <a:xfrm>
            <a:off x="2841625" y="561975"/>
            <a:ext cx="67754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400" b="1">
                <a:solidFill>
                  <a:srgbClr val="FFCCFF"/>
                </a:solidFill>
                <a:effectLst>
                  <a:outerShdw blurRad="38100" dist="38100" dir="2700000" algn="tl">
                    <a:srgbClr val="000000"/>
                  </a:outerShdw>
                </a:effectLst>
                <a:latin typeface="Bookman Old Style" panose="02050604050505020204" pitchFamily="18" charset="0"/>
              </a:rPr>
              <a:t>A Circuit Containing Non-Linear Inductor</a:t>
            </a:r>
          </a:p>
        </p:txBody>
      </p:sp>
      <p:sp>
        <p:nvSpPr>
          <p:cNvPr id="9250" name="Rectangle 34">
            <a:extLst>
              <a:ext uri="{FF2B5EF4-FFF2-40B4-BE49-F238E27FC236}">
                <a16:creationId xmlns:a16="http://schemas.microsoft.com/office/drawing/2014/main" id="{EA0F0CB9-3FBD-67F1-401B-2B9C00645004}"/>
              </a:ext>
            </a:extLst>
          </p:cNvPr>
          <p:cNvSpPr>
            <a:spLocks noChangeArrowheads="1"/>
          </p:cNvSpPr>
          <p:nvPr/>
        </p:nvSpPr>
        <p:spPr bwMode="auto">
          <a:xfrm>
            <a:off x="3352800" y="2133600"/>
            <a:ext cx="5562600" cy="3657600"/>
          </a:xfrm>
          <a:prstGeom prst="rect">
            <a:avLst/>
          </a:prstGeom>
          <a:noFill/>
          <a:ln w="76200">
            <a:solidFill>
              <a:srgbClr val="99FF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9222" name="Oval 6">
            <a:extLst>
              <a:ext uri="{FF2B5EF4-FFF2-40B4-BE49-F238E27FC236}">
                <a16:creationId xmlns:a16="http://schemas.microsoft.com/office/drawing/2014/main" id="{07EEFB51-A8F3-1F42-161E-89133CFCF7C3}"/>
              </a:ext>
            </a:extLst>
          </p:cNvPr>
          <p:cNvSpPr>
            <a:spLocks noChangeAspect="1" noChangeArrowheads="1"/>
          </p:cNvSpPr>
          <p:nvPr/>
        </p:nvSpPr>
        <p:spPr bwMode="auto">
          <a:xfrm>
            <a:off x="2667001" y="3200401"/>
            <a:ext cx="1331913" cy="1312863"/>
          </a:xfrm>
          <a:prstGeom prst="ellipse">
            <a:avLst/>
          </a:prstGeom>
          <a:solidFill>
            <a:schemeClr val="folHlink"/>
          </a:solidFill>
          <a:ln w="38100">
            <a:solidFill>
              <a:schemeClr val="folHlink"/>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9226" name="Rectangle 10">
            <a:extLst>
              <a:ext uri="{FF2B5EF4-FFF2-40B4-BE49-F238E27FC236}">
                <a16:creationId xmlns:a16="http://schemas.microsoft.com/office/drawing/2014/main" id="{7D141734-D5B1-2CAF-73D0-6D7F70BBFD2F}"/>
              </a:ext>
            </a:extLst>
          </p:cNvPr>
          <p:cNvSpPr>
            <a:spLocks noChangeAspect="1" noChangeArrowheads="1"/>
          </p:cNvSpPr>
          <p:nvPr/>
        </p:nvSpPr>
        <p:spPr bwMode="auto">
          <a:xfrm>
            <a:off x="5334000" y="1828800"/>
            <a:ext cx="1589088" cy="541338"/>
          </a:xfrm>
          <a:prstGeom prst="rect">
            <a:avLst/>
          </a:prstGeom>
          <a:solidFill>
            <a:srgbClr val="FF9999"/>
          </a:solidFill>
          <a:ln w="38100">
            <a:solidFill>
              <a:srgbClr val="FF9999"/>
            </a:solidFill>
            <a:miter lim="800000"/>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9229" name="Rectangle 13">
            <a:extLst>
              <a:ext uri="{FF2B5EF4-FFF2-40B4-BE49-F238E27FC236}">
                <a16:creationId xmlns:a16="http://schemas.microsoft.com/office/drawing/2014/main" id="{C630EA43-EA93-6C61-8FA1-FB3E50736A12}"/>
              </a:ext>
            </a:extLst>
          </p:cNvPr>
          <p:cNvSpPr>
            <a:spLocks noChangeAspect="1" noChangeArrowheads="1"/>
          </p:cNvSpPr>
          <p:nvPr/>
        </p:nvSpPr>
        <p:spPr bwMode="auto">
          <a:xfrm>
            <a:off x="8615364" y="3236914"/>
            <a:ext cx="541337" cy="1576387"/>
          </a:xfrm>
          <a:prstGeom prst="rect">
            <a:avLst/>
          </a:prstGeom>
          <a:solidFill>
            <a:schemeClr val="accent1"/>
          </a:solidFill>
          <a:ln w="38100">
            <a:solidFill>
              <a:schemeClr val="accent1"/>
            </a:solidFill>
            <a:miter lim="800000"/>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9232" name="Freeform 16">
            <a:extLst>
              <a:ext uri="{FF2B5EF4-FFF2-40B4-BE49-F238E27FC236}">
                <a16:creationId xmlns:a16="http://schemas.microsoft.com/office/drawing/2014/main" id="{DD3B9255-7D18-8657-A68C-ABAB7C54D880}"/>
              </a:ext>
            </a:extLst>
          </p:cNvPr>
          <p:cNvSpPr>
            <a:spLocks noChangeAspect="1"/>
          </p:cNvSpPr>
          <p:nvPr/>
        </p:nvSpPr>
        <p:spPr bwMode="auto">
          <a:xfrm>
            <a:off x="8572500" y="3467100"/>
            <a:ext cx="609600" cy="1092200"/>
          </a:xfrm>
          <a:custGeom>
            <a:avLst/>
            <a:gdLst>
              <a:gd name="T0" fmla="*/ 0 w 376"/>
              <a:gd name="T1" fmla="*/ 645 h 672"/>
              <a:gd name="T2" fmla="*/ 54 w 376"/>
              <a:gd name="T3" fmla="*/ 672 h 672"/>
              <a:gd name="T4" fmla="*/ 376 w 376"/>
              <a:gd name="T5" fmla="*/ 27 h 672"/>
              <a:gd name="T6" fmla="*/ 323 w 376"/>
              <a:gd name="T7" fmla="*/ 0 h 672"/>
              <a:gd name="T8" fmla="*/ 0 w 376"/>
              <a:gd name="T9" fmla="*/ 645 h 672"/>
            </a:gdLst>
            <a:ahLst/>
            <a:cxnLst>
              <a:cxn ang="0">
                <a:pos x="T0" y="T1"/>
              </a:cxn>
              <a:cxn ang="0">
                <a:pos x="T2" y="T3"/>
              </a:cxn>
              <a:cxn ang="0">
                <a:pos x="T4" y="T5"/>
              </a:cxn>
              <a:cxn ang="0">
                <a:pos x="T6" y="T7"/>
              </a:cxn>
              <a:cxn ang="0">
                <a:pos x="T8" y="T9"/>
              </a:cxn>
            </a:cxnLst>
            <a:rect l="0" t="0" r="r" b="b"/>
            <a:pathLst>
              <a:path w="376" h="672">
                <a:moveTo>
                  <a:pt x="0" y="645"/>
                </a:moveTo>
                <a:lnTo>
                  <a:pt x="54" y="672"/>
                </a:lnTo>
                <a:lnTo>
                  <a:pt x="376" y="27"/>
                </a:lnTo>
                <a:lnTo>
                  <a:pt x="323" y="0"/>
                </a:lnTo>
                <a:lnTo>
                  <a:pt x="0" y="645"/>
                </a:lnTo>
                <a:close/>
              </a:path>
            </a:pathLst>
          </a:custGeom>
          <a:solidFill>
            <a:schemeClr val="hlink"/>
          </a:solidFill>
          <a:ln w="9525">
            <a:solidFill>
              <a:schemeClr val="hlink"/>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9234" name="Rectangle 18">
            <a:extLst>
              <a:ext uri="{FF2B5EF4-FFF2-40B4-BE49-F238E27FC236}">
                <a16:creationId xmlns:a16="http://schemas.microsoft.com/office/drawing/2014/main" id="{88DCEAD2-D244-980C-E9FE-4A272B5C9582}"/>
              </a:ext>
            </a:extLst>
          </p:cNvPr>
          <p:cNvSpPr>
            <a:spLocks noChangeAspect="1" noChangeArrowheads="1"/>
          </p:cNvSpPr>
          <p:nvPr/>
        </p:nvSpPr>
        <p:spPr bwMode="auto">
          <a:xfrm>
            <a:off x="8220075" y="4471989"/>
            <a:ext cx="395288" cy="115887"/>
          </a:xfrm>
          <a:prstGeom prst="rect">
            <a:avLst/>
          </a:prstGeom>
          <a:solidFill>
            <a:schemeClr val="hlink"/>
          </a:solidFill>
          <a:ln w="9525">
            <a:solidFill>
              <a:schemeClr val="hlink"/>
            </a:solidFill>
            <a:miter lim="800000"/>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9252" name="Rectangle 36">
            <a:extLst>
              <a:ext uri="{FF2B5EF4-FFF2-40B4-BE49-F238E27FC236}">
                <a16:creationId xmlns:a16="http://schemas.microsoft.com/office/drawing/2014/main" id="{7A4220BE-B9F1-C881-4564-27ABCADB4470}"/>
              </a:ext>
            </a:extLst>
          </p:cNvPr>
          <p:cNvSpPr>
            <a:spLocks noChangeAspect="1" noChangeArrowheads="1"/>
          </p:cNvSpPr>
          <p:nvPr/>
        </p:nvSpPr>
        <p:spPr bwMode="auto">
          <a:xfrm>
            <a:off x="9144000" y="3429000"/>
            <a:ext cx="395288" cy="115888"/>
          </a:xfrm>
          <a:prstGeom prst="rect">
            <a:avLst/>
          </a:prstGeom>
          <a:solidFill>
            <a:schemeClr val="hlink"/>
          </a:solidFill>
          <a:ln w="9525">
            <a:solidFill>
              <a:schemeClr val="hlink"/>
            </a:solidFill>
            <a:miter lim="800000"/>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Tree>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a:extLst>
              <a:ext uri="{FF2B5EF4-FFF2-40B4-BE49-F238E27FC236}">
                <a16:creationId xmlns:a16="http://schemas.microsoft.com/office/drawing/2014/main" id="{D171C5EE-0543-37DA-D6EE-ACE8A33450BC}"/>
              </a:ext>
            </a:extLst>
          </p:cNvPr>
          <p:cNvSpPr>
            <a:spLocks noChangeArrowheads="1"/>
          </p:cNvSpPr>
          <p:nvPr/>
        </p:nvSpPr>
        <p:spPr bwMode="auto">
          <a:xfrm>
            <a:off x="3387726" y="1638300"/>
            <a:ext cx="976313"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10245" name="Rectangle 5">
            <a:extLst>
              <a:ext uri="{FF2B5EF4-FFF2-40B4-BE49-F238E27FC236}">
                <a16:creationId xmlns:a16="http://schemas.microsoft.com/office/drawing/2014/main" id="{86AE14F8-A124-3335-FC44-C9BB532E7BDB}"/>
              </a:ext>
            </a:extLst>
          </p:cNvPr>
          <p:cNvSpPr>
            <a:spLocks noChangeArrowheads="1"/>
          </p:cNvSpPr>
          <p:nvPr/>
        </p:nvSpPr>
        <p:spPr bwMode="auto">
          <a:xfrm>
            <a:off x="4116388" y="1497014"/>
            <a:ext cx="246062" cy="42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10246" name="Rectangle 6">
            <a:extLst>
              <a:ext uri="{FF2B5EF4-FFF2-40B4-BE49-F238E27FC236}">
                <a16:creationId xmlns:a16="http://schemas.microsoft.com/office/drawing/2014/main" id="{11F4CF8E-23D2-A168-1065-7A9AEEDB51DF}"/>
              </a:ext>
            </a:extLst>
          </p:cNvPr>
          <p:cNvSpPr>
            <a:spLocks noChangeArrowheads="1"/>
          </p:cNvSpPr>
          <p:nvPr/>
        </p:nvSpPr>
        <p:spPr bwMode="auto">
          <a:xfrm>
            <a:off x="4116389" y="1490664"/>
            <a:ext cx="403225" cy="42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800" b="1" i="1">
                <a:solidFill>
                  <a:srgbClr val="FFFF66"/>
                </a:solidFill>
                <a:effectLst>
                  <a:outerShdw blurRad="38100" dist="38100" dir="2700000" algn="tl">
                    <a:srgbClr val="000000"/>
                  </a:outerShdw>
                </a:effectLst>
                <a:latin typeface="Bookman Old Style" panose="02050604050505020204" pitchFamily="18" charset="0"/>
                <a:sym typeface="Symbol" panose="05050102010706020507" pitchFamily="18" charset="2"/>
              </a:rPr>
              <a:t> </a:t>
            </a:r>
          </a:p>
        </p:txBody>
      </p:sp>
      <p:sp>
        <p:nvSpPr>
          <p:cNvPr id="10247" name="Rectangle 7">
            <a:extLst>
              <a:ext uri="{FF2B5EF4-FFF2-40B4-BE49-F238E27FC236}">
                <a16:creationId xmlns:a16="http://schemas.microsoft.com/office/drawing/2014/main" id="{95E98141-F76A-428A-BAFB-2DCAAE9FEA98}"/>
              </a:ext>
            </a:extLst>
          </p:cNvPr>
          <p:cNvSpPr>
            <a:spLocks noChangeArrowheads="1"/>
          </p:cNvSpPr>
          <p:nvPr/>
        </p:nvSpPr>
        <p:spPr bwMode="auto">
          <a:xfrm>
            <a:off x="8386764" y="4518025"/>
            <a:ext cx="1108075"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10248" name="Rectangle 8">
            <a:extLst>
              <a:ext uri="{FF2B5EF4-FFF2-40B4-BE49-F238E27FC236}">
                <a16:creationId xmlns:a16="http://schemas.microsoft.com/office/drawing/2014/main" id="{73EE5762-C26B-31D1-1E21-A30A0439C101}"/>
              </a:ext>
            </a:extLst>
          </p:cNvPr>
          <p:cNvSpPr>
            <a:spLocks noChangeArrowheads="1"/>
          </p:cNvSpPr>
          <p:nvPr/>
        </p:nvSpPr>
        <p:spPr bwMode="auto">
          <a:xfrm>
            <a:off x="8386763" y="4543425"/>
            <a:ext cx="1206500"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800" b="1" i="1">
                <a:solidFill>
                  <a:srgbClr val="FFFF66"/>
                </a:solidFill>
                <a:effectLst>
                  <a:outerShdw blurRad="38100" dist="38100" dir="2700000" algn="tl">
                    <a:srgbClr val="000000"/>
                  </a:outerShdw>
                </a:effectLst>
                <a:latin typeface="Bookman Old Style" panose="02050604050505020204" pitchFamily="18" charset="0"/>
              </a:rPr>
              <a:t>          </a:t>
            </a: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p:txBody>
      </p:sp>
      <p:sp>
        <p:nvSpPr>
          <p:cNvPr id="10249" name="Rectangle 9">
            <a:extLst>
              <a:ext uri="{FF2B5EF4-FFF2-40B4-BE49-F238E27FC236}">
                <a16:creationId xmlns:a16="http://schemas.microsoft.com/office/drawing/2014/main" id="{CC86A1E3-49CD-F14A-53B7-45E0E7A4F4BA}"/>
              </a:ext>
            </a:extLst>
          </p:cNvPr>
          <p:cNvSpPr>
            <a:spLocks noChangeArrowheads="1"/>
          </p:cNvSpPr>
          <p:nvPr/>
        </p:nvSpPr>
        <p:spPr bwMode="auto">
          <a:xfrm>
            <a:off x="9272588" y="4543426"/>
            <a:ext cx="15549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b="1" i="1">
                <a:solidFill>
                  <a:srgbClr val="FFFF66"/>
                </a:solidFill>
                <a:effectLst>
                  <a:outerShdw blurRad="38100" dist="38100" dir="2700000" algn="tl">
                    <a:srgbClr val="000000"/>
                  </a:outerShdw>
                </a:effectLst>
                <a:latin typeface="Bookman Old Style" panose="02050604050505020204" pitchFamily="18" charset="0"/>
              </a:rPr>
              <a:t>i</a:t>
            </a:r>
            <a:endParaRPr lang="en-US" altLang="en-US" sz="2000" b="1">
              <a:solidFill>
                <a:srgbClr val="FFFF66"/>
              </a:solidFill>
              <a:effectLst>
                <a:outerShdw blurRad="38100" dist="38100" dir="2700000" algn="tl">
                  <a:srgbClr val="000000"/>
                </a:outerShdw>
              </a:effectLst>
              <a:latin typeface="Bookman Old Style" panose="02050604050505020204" pitchFamily="18" charset="0"/>
            </a:endParaRPr>
          </a:p>
        </p:txBody>
      </p:sp>
      <p:sp>
        <p:nvSpPr>
          <p:cNvPr id="10250" name="Rectangle 10">
            <a:extLst>
              <a:ext uri="{FF2B5EF4-FFF2-40B4-BE49-F238E27FC236}">
                <a16:creationId xmlns:a16="http://schemas.microsoft.com/office/drawing/2014/main" id="{AC3B8CDF-BF3A-94D7-8E97-DAE9AD228B3B}"/>
              </a:ext>
            </a:extLst>
          </p:cNvPr>
          <p:cNvSpPr>
            <a:spLocks noChangeArrowheads="1"/>
          </p:cNvSpPr>
          <p:nvPr/>
        </p:nvSpPr>
        <p:spPr bwMode="auto">
          <a:xfrm>
            <a:off x="9483726" y="4781550"/>
            <a:ext cx="1619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i="1">
                <a:solidFill>
                  <a:srgbClr val="FFFF66"/>
                </a:solidFill>
                <a:effectLst>
                  <a:outerShdw blurRad="38100" dist="38100" dir="2700000" algn="tl">
                    <a:srgbClr val="000000"/>
                  </a:outerShdw>
                </a:effectLst>
                <a:latin typeface="Bookman Old Style" panose="02050604050505020204" pitchFamily="18" charset="0"/>
              </a:rPr>
              <a:t>L</a:t>
            </a:r>
            <a:endParaRPr lang="en-US" altLang="en-US" sz="2000" b="1">
              <a:solidFill>
                <a:srgbClr val="FFFF66"/>
              </a:solidFill>
              <a:effectLst>
                <a:outerShdw blurRad="38100" dist="38100" dir="2700000" algn="tl">
                  <a:srgbClr val="000000"/>
                </a:outerShdw>
              </a:effectLst>
              <a:latin typeface="Bookman Old Style" panose="02050604050505020204" pitchFamily="18" charset="0"/>
            </a:endParaRPr>
          </a:p>
        </p:txBody>
      </p:sp>
      <p:grpSp>
        <p:nvGrpSpPr>
          <p:cNvPr id="10254" name="Group 14">
            <a:extLst>
              <a:ext uri="{FF2B5EF4-FFF2-40B4-BE49-F238E27FC236}">
                <a16:creationId xmlns:a16="http://schemas.microsoft.com/office/drawing/2014/main" id="{3C3EAC9D-1EC1-B111-ECD3-DAA15FD016AE}"/>
              </a:ext>
            </a:extLst>
          </p:cNvPr>
          <p:cNvGrpSpPr>
            <a:grpSpLocks/>
          </p:cNvGrpSpPr>
          <p:nvPr/>
        </p:nvGrpSpPr>
        <p:grpSpPr bwMode="auto">
          <a:xfrm>
            <a:off x="3841751" y="1658938"/>
            <a:ext cx="193675" cy="3763962"/>
            <a:chOff x="1460" y="1045"/>
            <a:chExt cx="122" cy="2371"/>
          </a:xfrm>
        </p:grpSpPr>
        <p:sp>
          <p:nvSpPr>
            <p:cNvPr id="10252" name="Rectangle 12">
              <a:extLst>
                <a:ext uri="{FF2B5EF4-FFF2-40B4-BE49-F238E27FC236}">
                  <a16:creationId xmlns:a16="http://schemas.microsoft.com/office/drawing/2014/main" id="{1B03EB39-E44C-8E00-00C5-1D365B6E4E8D}"/>
                </a:ext>
              </a:extLst>
            </p:cNvPr>
            <p:cNvSpPr>
              <a:spLocks noChangeArrowheads="1"/>
            </p:cNvSpPr>
            <p:nvPr/>
          </p:nvSpPr>
          <p:spPr bwMode="auto">
            <a:xfrm>
              <a:off x="1502" y="1158"/>
              <a:ext cx="34" cy="2258"/>
            </a:xfrm>
            <a:prstGeom prst="rect">
              <a:avLst/>
            </a:prstGeom>
            <a:solidFill>
              <a:srgbClr val="FFCCFF"/>
            </a:solidFill>
            <a:ln w="9525">
              <a:solidFill>
                <a:srgbClr val="FFCCFF"/>
              </a:solidFill>
              <a:miter lim="800000"/>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10253" name="Freeform 13">
              <a:extLst>
                <a:ext uri="{FF2B5EF4-FFF2-40B4-BE49-F238E27FC236}">
                  <a16:creationId xmlns:a16="http://schemas.microsoft.com/office/drawing/2014/main" id="{BC3D5333-138F-7981-DC36-2C698123A1FA}"/>
                </a:ext>
              </a:extLst>
            </p:cNvPr>
            <p:cNvSpPr>
              <a:spLocks/>
            </p:cNvSpPr>
            <p:nvPr/>
          </p:nvSpPr>
          <p:spPr bwMode="auto">
            <a:xfrm>
              <a:off x="1460" y="1045"/>
              <a:ext cx="122" cy="121"/>
            </a:xfrm>
            <a:custGeom>
              <a:avLst/>
              <a:gdLst>
                <a:gd name="T0" fmla="*/ 243 w 243"/>
                <a:gd name="T1" fmla="*/ 243 h 243"/>
                <a:gd name="T2" fmla="*/ 118 w 243"/>
                <a:gd name="T3" fmla="*/ 0 h 243"/>
                <a:gd name="T4" fmla="*/ 0 w 243"/>
                <a:gd name="T5" fmla="*/ 243 h 243"/>
                <a:gd name="T6" fmla="*/ 243 w 243"/>
                <a:gd name="T7" fmla="*/ 243 h 243"/>
              </a:gdLst>
              <a:ahLst/>
              <a:cxnLst>
                <a:cxn ang="0">
                  <a:pos x="T0" y="T1"/>
                </a:cxn>
                <a:cxn ang="0">
                  <a:pos x="T2" y="T3"/>
                </a:cxn>
                <a:cxn ang="0">
                  <a:pos x="T4" y="T5"/>
                </a:cxn>
                <a:cxn ang="0">
                  <a:pos x="T6" y="T7"/>
                </a:cxn>
              </a:cxnLst>
              <a:rect l="0" t="0" r="r" b="b"/>
              <a:pathLst>
                <a:path w="243" h="243">
                  <a:moveTo>
                    <a:pt x="243" y="243"/>
                  </a:moveTo>
                  <a:lnTo>
                    <a:pt x="118" y="0"/>
                  </a:lnTo>
                  <a:lnTo>
                    <a:pt x="0" y="243"/>
                  </a:lnTo>
                  <a:lnTo>
                    <a:pt x="243" y="243"/>
                  </a:lnTo>
                  <a:close/>
                </a:path>
              </a:pathLst>
            </a:custGeom>
            <a:solidFill>
              <a:srgbClr val="FFCCFF"/>
            </a:solidFill>
            <a:ln w="9525">
              <a:solidFill>
                <a:srgbClr val="FFCCFF"/>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grpSp>
      <p:grpSp>
        <p:nvGrpSpPr>
          <p:cNvPr id="10257" name="Group 17">
            <a:extLst>
              <a:ext uri="{FF2B5EF4-FFF2-40B4-BE49-F238E27FC236}">
                <a16:creationId xmlns:a16="http://schemas.microsoft.com/office/drawing/2014/main" id="{08B91015-F8CD-5AF8-DD84-51D2BBF8CB11}"/>
              </a:ext>
            </a:extLst>
          </p:cNvPr>
          <p:cNvGrpSpPr>
            <a:grpSpLocks/>
          </p:cNvGrpSpPr>
          <p:nvPr/>
        </p:nvGrpSpPr>
        <p:grpSpPr bwMode="auto">
          <a:xfrm>
            <a:off x="3694113" y="5089526"/>
            <a:ext cx="5738812" cy="195263"/>
            <a:chOff x="1367" y="3206"/>
            <a:chExt cx="3615" cy="123"/>
          </a:xfrm>
        </p:grpSpPr>
        <p:sp>
          <p:nvSpPr>
            <p:cNvPr id="10255" name="Rectangle 15">
              <a:extLst>
                <a:ext uri="{FF2B5EF4-FFF2-40B4-BE49-F238E27FC236}">
                  <a16:creationId xmlns:a16="http://schemas.microsoft.com/office/drawing/2014/main" id="{061DCE4B-B67B-021D-F9A7-099782BAE9A2}"/>
                </a:ext>
              </a:extLst>
            </p:cNvPr>
            <p:cNvSpPr>
              <a:spLocks noChangeArrowheads="1"/>
            </p:cNvSpPr>
            <p:nvPr/>
          </p:nvSpPr>
          <p:spPr bwMode="auto">
            <a:xfrm>
              <a:off x="1367" y="3248"/>
              <a:ext cx="3502" cy="34"/>
            </a:xfrm>
            <a:prstGeom prst="rect">
              <a:avLst/>
            </a:prstGeom>
            <a:solidFill>
              <a:srgbClr val="FFCCFF"/>
            </a:solidFill>
            <a:ln w="9525">
              <a:solidFill>
                <a:srgbClr val="FFCCFF"/>
              </a:solidFill>
              <a:miter lim="800000"/>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10256" name="Freeform 16">
              <a:extLst>
                <a:ext uri="{FF2B5EF4-FFF2-40B4-BE49-F238E27FC236}">
                  <a16:creationId xmlns:a16="http://schemas.microsoft.com/office/drawing/2014/main" id="{CD10576B-E7DF-D5CF-A3C8-A050A2084704}"/>
                </a:ext>
              </a:extLst>
            </p:cNvPr>
            <p:cNvSpPr>
              <a:spLocks/>
            </p:cNvSpPr>
            <p:nvPr/>
          </p:nvSpPr>
          <p:spPr bwMode="auto">
            <a:xfrm>
              <a:off x="4861" y="3206"/>
              <a:ext cx="121" cy="123"/>
            </a:xfrm>
            <a:custGeom>
              <a:avLst/>
              <a:gdLst>
                <a:gd name="T0" fmla="*/ 0 w 243"/>
                <a:gd name="T1" fmla="*/ 245 h 245"/>
                <a:gd name="T2" fmla="*/ 243 w 243"/>
                <a:gd name="T3" fmla="*/ 118 h 245"/>
                <a:gd name="T4" fmla="*/ 0 w 243"/>
                <a:gd name="T5" fmla="*/ 0 h 245"/>
                <a:gd name="T6" fmla="*/ 0 w 243"/>
                <a:gd name="T7" fmla="*/ 245 h 245"/>
              </a:gdLst>
              <a:ahLst/>
              <a:cxnLst>
                <a:cxn ang="0">
                  <a:pos x="T0" y="T1"/>
                </a:cxn>
                <a:cxn ang="0">
                  <a:pos x="T2" y="T3"/>
                </a:cxn>
                <a:cxn ang="0">
                  <a:pos x="T4" y="T5"/>
                </a:cxn>
                <a:cxn ang="0">
                  <a:pos x="T6" y="T7"/>
                </a:cxn>
              </a:cxnLst>
              <a:rect l="0" t="0" r="r" b="b"/>
              <a:pathLst>
                <a:path w="243" h="245">
                  <a:moveTo>
                    <a:pt x="0" y="245"/>
                  </a:moveTo>
                  <a:lnTo>
                    <a:pt x="243" y="118"/>
                  </a:lnTo>
                  <a:lnTo>
                    <a:pt x="0" y="0"/>
                  </a:lnTo>
                  <a:lnTo>
                    <a:pt x="0" y="245"/>
                  </a:lnTo>
                  <a:close/>
                </a:path>
              </a:pathLst>
            </a:custGeom>
            <a:solidFill>
              <a:srgbClr val="FFCCFF"/>
            </a:solidFill>
            <a:ln w="9525">
              <a:solidFill>
                <a:srgbClr val="FFCCFF"/>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grpSp>
      <p:sp>
        <p:nvSpPr>
          <p:cNvPr id="10258" name="Freeform 18">
            <a:extLst>
              <a:ext uri="{FF2B5EF4-FFF2-40B4-BE49-F238E27FC236}">
                <a16:creationId xmlns:a16="http://schemas.microsoft.com/office/drawing/2014/main" id="{5AA9EA79-797C-39A9-A942-E652516B558F}"/>
              </a:ext>
            </a:extLst>
          </p:cNvPr>
          <p:cNvSpPr>
            <a:spLocks/>
          </p:cNvSpPr>
          <p:nvPr/>
        </p:nvSpPr>
        <p:spPr bwMode="auto">
          <a:xfrm>
            <a:off x="3975100" y="4164013"/>
            <a:ext cx="285750" cy="1027112"/>
          </a:xfrm>
          <a:custGeom>
            <a:avLst/>
            <a:gdLst>
              <a:gd name="T0" fmla="*/ 0 w 361"/>
              <a:gd name="T1" fmla="*/ 1276 h 1294"/>
              <a:gd name="T2" fmla="*/ 60 w 361"/>
              <a:gd name="T3" fmla="*/ 1294 h 1294"/>
              <a:gd name="T4" fmla="*/ 361 w 361"/>
              <a:gd name="T5" fmla="*/ 18 h 1294"/>
              <a:gd name="T6" fmla="*/ 303 w 361"/>
              <a:gd name="T7" fmla="*/ 0 h 1294"/>
              <a:gd name="T8" fmla="*/ 0 w 361"/>
              <a:gd name="T9" fmla="*/ 1276 h 1294"/>
            </a:gdLst>
            <a:ahLst/>
            <a:cxnLst>
              <a:cxn ang="0">
                <a:pos x="T0" y="T1"/>
              </a:cxn>
              <a:cxn ang="0">
                <a:pos x="T2" y="T3"/>
              </a:cxn>
              <a:cxn ang="0">
                <a:pos x="T4" y="T5"/>
              </a:cxn>
              <a:cxn ang="0">
                <a:pos x="T6" y="T7"/>
              </a:cxn>
              <a:cxn ang="0">
                <a:pos x="T8" y="T9"/>
              </a:cxn>
            </a:cxnLst>
            <a:rect l="0" t="0" r="r" b="b"/>
            <a:pathLst>
              <a:path w="361" h="1294">
                <a:moveTo>
                  <a:pt x="0" y="1276"/>
                </a:moveTo>
                <a:lnTo>
                  <a:pt x="60" y="1294"/>
                </a:lnTo>
                <a:lnTo>
                  <a:pt x="361" y="18"/>
                </a:lnTo>
                <a:lnTo>
                  <a:pt x="303" y="0"/>
                </a:lnTo>
                <a:lnTo>
                  <a:pt x="0" y="1276"/>
                </a:lnTo>
                <a:close/>
              </a:path>
            </a:pathLst>
          </a:custGeom>
          <a:solidFill>
            <a:schemeClr val="hlink"/>
          </a:solidFill>
          <a:ln w="9525">
            <a:solidFill>
              <a:schemeClr val="hlink"/>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10259" name="Freeform 19">
            <a:extLst>
              <a:ext uri="{FF2B5EF4-FFF2-40B4-BE49-F238E27FC236}">
                <a16:creationId xmlns:a16="http://schemas.microsoft.com/office/drawing/2014/main" id="{BB22FBC0-1227-CDF5-11BB-2BC6AA38C066}"/>
              </a:ext>
            </a:extLst>
          </p:cNvPr>
          <p:cNvSpPr>
            <a:spLocks/>
          </p:cNvSpPr>
          <p:nvPr/>
        </p:nvSpPr>
        <p:spPr bwMode="auto">
          <a:xfrm>
            <a:off x="4214814" y="3378200"/>
            <a:ext cx="460375" cy="806450"/>
          </a:xfrm>
          <a:custGeom>
            <a:avLst/>
            <a:gdLst>
              <a:gd name="T0" fmla="*/ 0 w 580"/>
              <a:gd name="T1" fmla="*/ 982 h 1016"/>
              <a:gd name="T2" fmla="*/ 50 w 580"/>
              <a:gd name="T3" fmla="*/ 1016 h 1016"/>
              <a:gd name="T4" fmla="*/ 580 w 580"/>
              <a:gd name="T5" fmla="*/ 34 h 1016"/>
              <a:gd name="T6" fmla="*/ 528 w 580"/>
              <a:gd name="T7" fmla="*/ 0 h 1016"/>
              <a:gd name="T8" fmla="*/ 0 w 580"/>
              <a:gd name="T9" fmla="*/ 982 h 1016"/>
            </a:gdLst>
            <a:ahLst/>
            <a:cxnLst>
              <a:cxn ang="0">
                <a:pos x="T0" y="T1"/>
              </a:cxn>
              <a:cxn ang="0">
                <a:pos x="T2" y="T3"/>
              </a:cxn>
              <a:cxn ang="0">
                <a:pos x="T4" y="T5"/>
              </a:cxn>
              <a:cxn ang="0">
                <a:pos x="T6" y="T7"/>
              </a:cxn>
              <a:cxn ang="0">
                <a:pos x="T8" y="T9"/>
              </a:cxn>
            </a:cxnLst>
            <a:rect l="0" t="0" r="r" b="b"/>
            <a:pathLst>
              <a:path w="580" h="1016">
                <a:moveTo>
                  <a:pt x="0" y="982"/>
                </a:moveTo>
                <a:lnTo>
                  <a:pt x="50" y="1016"/>
                </a:lnTo>
                <a:lnTo>
                  <a:pt x="580" y="34"/>
                </a:lnTo>
                <a:lnTo>
                  <a:pt x="528" y="0"/>
                </a:lnTo>
                <a:lnTo>
                  <a:pt x="0" y="982"/>
                </a:lnTo>
                <a:close/>
              </a:path>
            </a:pathLst>
          </a:custGeom>
          <a:solidFill>
            <a:schemeClr val="hlink"/>
          </a:solidFill>
          <a:ln w="9525">
            <a:solidFill>
              <a:schemeClr val="hlink"/>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10260" name="Freeform 20">
            <a:extLst>
              <a:ext uri="{FF2B5EF4-FFF2-40B4-BE49-F238E27FC236}">
                <a16:creationId xmlns:a16="http://schemas.microsoft.com/office/drawing/2014/main" id="{6F0A5A15-F7F5-A792-09A8-160BEF09B73E}"/>
              </a:ext>
            </a:extLst>
          </p:cNvPr>
          <p:cNvSpPr>
            <a:spLocks/>
          </p:cNvSpPr>
          <p:nvPr/>
        </p:nvSpPr>
        <p:spPr bwMode="auto">
          <a:xfrm>
            <a:off x="4641850" y="2657476"/>
            <a:ext cx="806450" cy="754063"/>
          </a:xfrm>
          <a:custGeom>
            <a:avLst/>
            <a:gdLst>
              <a:gd name="T0" fmla="*/ 0 w 1016"/>
              <a:gd name="T1" fmla="*/ 900 h 950"/>
              <a:gd name="T2" fmla="*/ 42 w 1016"/>
              <a:gd name="T3" fmla="*/ 950 h 950"/>
              <a:gd name="T4" fmla="*/ 1016 w 1016"/>
              <a:gd name="T5" fmla="*/ 52 h 950"/>
              <a:gd name="T6" fmla="*/ 974 w 1016"/>
              <a:gd name="T7" fmla="*/ 0 h 950"/>
              <a:gd name="T8" fmla="*/ 0 w 1016"/>
              <a:gd name="T9" fmla="*/ 900 h 950"/>
            </a:gdLst>
            <a:ahLst/>
            <a:cxnLst>
              <a:cxn ang="0">
                <a:pos x="T0" y="T1"/>
              </a:cxn>
              <a:cxn ang="0">
                <a:pos x="T2" y="T3"/>
              </a:cxn>
              <a:cxn ang="0">
                <a:pos x="T4" y="T5"/>
              </a:cxn>
              <a:cxn ang="0">
                <a:pos x="T6" y="T7"/>
              </a:cxn>
              <a:cxn ang="0">
                <a:pos x="T8" y="T9"/>
              </a:cxn>
            </a:cxnLst>
            <a:rect l="0" t="0" r="r" b="b"/>
            <a:pathLst>
              <a:path w="1016" h="950">
                <a:moveTo>
                  <a:pt x="0" y="900"/>
                </a:moveTo>
                <a:lnTo>
                  <a:pt x="42" y="950"/>
                </a:lnTo>
                <a:lnTo>
                  <a:pt x="1016" y="52"/>
                </a:lnTo>
                <a:lnTo>
                  <a:pt x="974" y="0"/>
                </a:lnTo>
                <a:lnTo>
                  <a:pt x="0" y="900"/>
                </a:lnTo>
                <a:close/>
              </a:path>
            </a:pathLst>
          </a:custGeom>
          <a:solidFill>
            <a:schemeClr val="hlink"/>
          </a:solidFill>
          <a:ln w="9525">
            <a:solidFill>
              <a:schemeClr val="hlink"/>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10261" name="Freeform 21">
            <a:extLst>
              <a:ext uri="{FF2B5EF4-FFF2-40B4-BE49-F238E27FC236}">
                <a16:creationId xmlns:a16="http://schemas.microsoft.com/office/drawing/2014/main" id="{1F11943F-24B9-05DD-585E-639562845A55}"/>
              </a:ext>
            </a:extLst>
          </p:cNvPr>
          <p:cNvSpPr>
            <a:spLocks/>
          </p:cNvSpPr>
          <p:nvPr/>
        </p:nvSpPr>
        <p:spPr bwMode="auto">
          <a:xfrm>
            <a:off x="5421314" y="2178050"/>
            <a:ext cx="1100137" cy="527050"/>
          </a:xfrm>
          <a:custGeom>
            <a:avLst/>
            <a:gdLst>
              <a:gd name="T0" fmla="*/ 0 w 1386"/>
              <a:gd name="T1" fmla="*/ 603 h 663"/>
              <a:gd name="T2" fmla="*/ 26 w 1386"/>
              <a:gd name="T3" fmla="*/ 663 h 663"/>
              <a:gd name="T4" fmla="*/ 1386 w 1386"/>
              <a:gd name="T5" fmla="*/ 58 h 663"/>
              <a:gd name="T6" fmla="*/ 1360 w 1386"/>
              <a:gd name="T7" fmla="*/ 0 h 663"/>
              <a:gd name="T8" fmla="*/ 0 w 1386"/>
              <a:gd name="T9" fmla="*/ 603 h 663"/>
            </a:gdLst>
            <a:ahLst/>
            <a:cxnLst>
              <a:cxn ang="0">
                <a:pos x="T0" y="T1"/>
              </a:cxn>
              <a:cxn ang="0">
                <a:pos x="T2" y="T3"/>
              </a:cxn>
              <a:cxn ang="0">
                <a:pos x="T4" y="T5"/>
              </a:cxn>
              <a:cxn ang="0">
                <a:pos x="T6" y="T7"/>
              </a:cxn>
              <a:cxn ang="0">
                <a:pos x="T8" y="T9"/>
              </a:cxn>
            </a:cxnLst>
            <a:rect l="0" t="0" r="r" b="b"/>
            <a:pathLst>
              <a:path w="1386" h="663">
                <a:moveTo>
                  <a:pt x="0" y="603"/>
                </a:moveTo>
                <a:lnTo>
                  <a:pt x="26" y="663"/>
                </a:lnTo>
                <a:lnTo>
                  <a:pt x="1386" y="58"/>
                </a:lnTo>
                <a:lnTo>
                  <a:pt x="1360" y="0"/>
                </a:lnTo>
                <a:lnTo>
                  <a:pt x="0" y="603"/>
                </a:lnTo>
                <a:close/>
              </a:path>
            </a:pathLst>
          </a:custGeom>
          <a:solidFill>
            <a:schemeClr val="hlink"/>
          </a:solidFill>
          <a:ln w="9525">
            <a:solidFill>
              <a:schemeClr val="hlink"/>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10262" name="Freeform 22">
            <a:extLst>
              <a:ext uri="{FF2B5EF4-FFF2-40B4-BE49-F238E27FC236}">
                <a16:creationId xmlns:a16="http://schemas.microsoft.com/office/drawing/2014/main" id="{5610EFEB-3ACE-2261-1349-6C9936456290}"/>
              </a:ext>
            </a:extLst>
          </p:cNvPr>
          <p:cNvSpPr>
            <a:spLocks/>
          </p:cNvSpPr>
          <p:nvPr/>
        </p:nvSpPr>
        <p:spPr bwMode="auto">
          <a:xfrm>
            <a:off x="6561139" y="2052638"/>
            <a:ext cx="1379537" cy="171450"/>
          </a:xfrm>
          <a:custGeom>
            <a:avLst/>
            <a:gdLst>
              <a:gd name="T0" fmla="*/ 0 w 1738"/>
              <a:gd name="T1" fmla="*/ 151 h 217"/>
              <a:gd name="T2" fmla="*/ 0 w 1738"/>
              <a:gd name="T3" fmla="*/ 217 h 217"/>
              <a:gd name="T4" fmla="*/ 1738 w 1738"/>
              <a:gd name="T5" fmla="*/ 65 h 217"/>
              <a:gd name="T6" fmla="*/ 1738 w 1738"/>
              <a:gd name="T7" fmla="*/ 0 h 217"/>
              <a:gd name="T8" fmla="*/ 0 w 1738"/>
              <a:gd name="T9" fmla="*/ 151 h 217"/>
            </a:gdLst>
            <a:ahLst/>
            <a:cxnLst>
              <a:cxn ang="0">
                <a:pos x="T0" y="T1"/>
              </a:cxn>
              <a:cxn ang="0">
                <a:pos x="T2" y="T3"/>
              </a:cxn>
              <a:cxn ang="0">
                <a:pos x="T4" y="T5"/>
              </a:cxn>
              <a:cxn ang="0">
                <a:pos x="T6" y="T7"/>
              </a:cxn>
              <a:cxn ang="0">
                <a:pos x="T8" y="T9"/>
              </a:cxn>
            </a:cxnLst>
            <a:rect l="0" t="0" r="r" b="b"/>
            <a:pathLst>
              <a:path w="1738" h="217">
                <a:moveTo>
                  <a:pt x="0" y="151"/>
                </a:moveTo>
                <a:lnTo>
                  <a:pt x="0" y="217"/>
                </a:lnTo>
                <a:lnTo>
                  <a:pt x="1738" y="65"/>
                </a:lnTo>
                <a:lnTo>
                  <a:pt x="1738" y="0"/>
                </a:lnTo>
                <a:lnTo>
                  <a:pt x="0" y="151"/>
                </a:lnTo>
                <a:close/>
              </a:path>
            </a:pathLst>
          </a:custGeom>
          <a:solidFill>
            <a:schemeClr val="hlink"/>
          </a:solidFill>
          <a:ln w="9525">
            <a:solidFill>
              <a:schemeClr val="hlink"/>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10263" name="Rectangle 23">
            <a:extLst>
              <a:ext uri="{FF2B5EF4-FFF2-40B4-BE49-F238E27FC236}">
                <a16:creationId xmlns:a16="http://schemas.microsoft.com/office/drawing/2014/main" id="{FE815A7F-785D-2648-EB58-4792DB097CC1}"/>
              </a:ext>
            </a:extLst>
          </p:cNvPr>
          <p:cNvSpPr>
            <a:spLocks noChangeArrowheads="1"/>
          </p:cNvSpPr>
          <p:nvPr/>
        </p:nvSpPr>
        <p:spPr bwMode="auto">
          <a:xfrm>
            <a:off x="7932739" y="2052639"/>
            <a:ext cx="1081087" cy="52387"/>
          </a:xfrm>
          <a:prstGeom prst="rect">
            <a:avLst/>
          </a:prstGeom>
          <a:solidFill>
            <a:schemeClr val="hlink"/>
          </a:solidFill>
          <a:ln w="9525">
            <a:solidFill>
              <a:schemeClr val="hlink"/>
            </a:solidFill>
            <a:miter lim="800000"/>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10264" name="Oval 24">
            <a:extLst>
              <a:ext uri="{FF2B5EF4-FFF2-40B4-BE49-F238E27FC236}">
                <a16:creationId xmlns:a16="http://schemas.microsoft.com/office/drawing/2014/main" id="{828024E3-2BB2-00DE-A7D0-9E571F11FAE3}"/>
              </a:ext>
            </a:extLst>
          </p:cNvPr>
          <p:cNvSpPr>
            <a:spLocks noChangeArrowheads="1"/>
          </p:cNvSpPr>
          <p:nvPr/>
        </p:nvSpPr>
        <p:spPr bwMode="auto">
          <a:xfrm>
            <a:off x="4233864" y="4051300"/>
            <a:ext cx="130175" cy="128588"/>
          </a:xfrm>
          <a:prstGeom prst="ellipse">
            <a:avLst/>
          </a:prstGeom>
          <a:solidFill>
            <a:schemeClr val="bg1"/>
          </a:solidFill>
          <a:ln w="53975">
            <a:solidFill>
              <a:schemeClr val="bg1"/>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10265" name="Oval 25">
            <a:extLst>
              <a:ext uri="{FF2B5EF4-FFF2-40B4-BE49-F238E27FC236}">
                <a16:creationId xmlns:a16="http://schemas.microsoft.com/office/drawing/2014/main" id="{6B0A12F2-EA10-DF86-E375-9B115BB2D748}"/>
              </a:ext>
            </a:extLst>
          </p:cNvPr>
          <p:cNvSpPr>
            <a:spLocks noChangeArrowheads="1"/>
          </p:cNvSpPr>
          <p:nvPr/>
        </p:nvSpPr>
        <p:spPr bwMode="auto">
          <a:xfrm>
            <a:off x="4654550" y="3270250"/>
            <a:ext cx="128588" cy="128588"/>
          </a:xfrm>
          <a:prstGeom prst="ellipse">
            <a:avLst/>
          </a:prstGeom>
          <a:solidFill>
            <a:schemeClr val="bg1"/>
          </a:solidFill>
          <a:ln w="53975">
            <a:solidFill>
              <a:schemeClr val="bg1"/>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10268" name="Oval 28">
            <a:extLst>
              <a:ext uri="{FF2B5EF4-FFF2-40B4-BE49-F238E27FC236}">
                <a16:creationId xmlns:a16="http://schemas.microsoft.com/office/drawing/2014/main" id="{4663BB9C-2680-3BF7-5AFC-9145C844F16C}"/>
              </a:ext>
            </a:extLst>
          </p:cNvPr>
          <p:cNvSpPr>
            <a:spLocks noChangeArrowheads="1"/>
          </p:cNvSpPr>
          <p:nvPr/>
        </p:nvSpPr>
        <p:spPr bwMode="auto">
          <a:xfrm>
            <a:off x="7880350" y="2019300"/>
            <a:ext cx="128588" cy="128588"/>
          </a:xfrm>
          <a:prstGeom prst="ellipse">
            <a:avLst/>
          </a:prstGeom>
          <a:solidFill>
            <a:schemeClr val="bg1"/>
          </a:solidFill>
          <a:ln w="53975">
            <a:solidFill>
              <a:schemeClr val="bg1"/>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10269" name="Freeform 29">
            <a:extLst>
              <a:ext uri="{FF2B5EF4-FFF2-40B4-BE49-F238E27FC236}">
                <a16:creationId xmlns:a16="http://schemas.microsoft.com/office/drawing/2014/main" id="{9493FBDF-3813-7FFF-A192-C45495CC6ED9}"/>
              </a:ext>
            </a:extLst>
          </p:cNvPr>
          <p:cNvSpPr>
            <a:spLocks/>
          </p:cNvSpPr>
          <p:nvPr/>
        </p:nvSpPr>
        <p:spPr bwMode="auto">
          <a:xfrm>
            <a:off x="3932239" y="2197100"/>
            <a:ext cx="2598737" cy="2959100"/>
          </a:xfrm>
          <a:custGeom>
            <a:avLst/>
            <a:gdLst>
              <a:gd name="T0" fmla="*/ 0 w 3274"/>
              <a:gd name="T1" fmla="*/ 0 h 3727"/>
              <a:gd name="T2" fmla="*/ 3274 w 3274"/>
              <a:gd name="T3" fmla="*/ 0 h 3727"/>
              <a:gd name="T4" fmla="*/ 3274 w 3274"/>
              <a:gd name="T5" fmla="*/ 3727 h 3727"/>
            </a:gdLst>
            <a:ahLst/>
            <a:cxnLst>
              <a:cxn ang="0">
                <a:pos x="T0" y="T1"/>
              </a:cxn>
              <a:cxn ang="0">
                <a:pos x="T2" y="T3"/>
              </a:cxn>
              <a:cxn ang="0">
                <a:pos x="T4" y="T5"/>
              </a:cxn>
            </a:cxnLst>
            <a:rect l="0" t="0" r="r" b="b"/>
            <a:pathLst>
              <a:path w="3274" h="3727">
                <a:moveTo>
                  <a:pt x="0" y="0"/>
                </a:moveTo>
                <a:lnTo>
                  <a:pt x="3274" y="0"/>
                </a:lnTo>
                <a:lnTo>
                  <a:pt x="3274" y="3727"/>
                </a:lnTo>
              </a:path>
            </a:pathLst>
          </a:custGeom>
          <a:noFill/>
          <a:ln w="9525">
            <a:solidFill>
              <a:srgbClr val="FFCC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10270" name="Freeform 30">
            <a:extLst>
              <a:ext uri="{FF2B5EF4-FFF2-40B4-BE49-F238E27FC236}">
                <a16:creationId xmlns:a16="http://schemas.microsoft.com/office/drawing/2014/main" id="{D4692127-5C37-C031-8365-DBC3CE813920}"/>
              </a:ext>
            </a:extLst>
          </p:cNvPr>
          <p:cNvSpPr>
            <a:spLocks/>
          </p:cNvSpPr>
          <p:nvPr/>
        </p:nvSpPr>
        <p:spPr bwMode="auto">
          <a:xfrm>
            <a:off x="3932238" y="2614614"/>
            <a:ext cx="1517650" cy="2560637"/>
          </a:xfrm>
          <a:custGeom>
            <a:avLst/>
            <a:gdLst>
              <a:gd name="T0" fmla="*/ 0 w 1912"/>
              <a:gd name="T1" fmla="*/ 0 h 3226"/>
              <a:gd name="T2" fmla="*/ 1912 w 1912"/>
              <a:gd name="T3" fmla="*/ 0 h 3226"/>
              <a:gd name="T4" fmla="*/ 1912 w 1912"/>
              <a:gd name="T5" fmla="*/ 3226 h 3226"/>
            </a:gdLst>
            <a:ahLst/>
            <a:cxnLst>
              <a:cxn ang="0">
                <a:pos x="T0" y="T1"/>
              </a:cxn>
              <a:cxn ang="0">
                <a:pos x="T2" y="T3"/>
              </a:cxn>
              <a:cxn ang="0">
                <a:pos x="T4" y="T5"/>
              </a:cxn>
            </a:cxnLst>
            <a:rect l="0" t="0" r="r" b="b"/>
            <a:pathLst>
              <a:path w="1912" h="3226">
                <a:moveTo>
                  <a:pt x="0" y="0"/>
                </a:moveTo>
                <a:lnTo>
                  <a:pt x="1912" y="0"/>
                </a:lnTo>
                <a:lnTo>
                  <a:pt x="1912" y="3226"/>
                </a:lnTo>
              </a:path>
            </a:pathLst>
          </a:custGeom>
          <a:noFill/>
          <a:ln w="9525">
            <a:solidFill>
              <a:srgbClr val="FFCC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10271" name="Rectangle 31">
            <a:extLst>
              <a:ext uri="{FF2B5EF4-FFF2-40B4-BE49-F238E27FC236}">
                <a16:creationId xmlns:a16="http://schemas.microsoft.com/office/drawing/2014/main" id="{5706BB73-FCE0-8DA2-D91A-F12332EBF053}"/>
              </a:ext>
            </a:extLst>
          </p:cNvPr>
          <p:cNvSpPr>
            <a:spLocks noChangeArrowheads="1"/>
          </p:cNvSpPr>
          <p:nvPr/>
        </p:nvSpPr>
        <p:spPr bwMode="auto">
          <a:xfrm>
            <a:off x="3073400" y="1895475"/>
            <a:ext cx="617538"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10272" name="Rectangle 32">
            <a:extLst>
              <a:ext uri="{FF2B5EF4-FFF2-40B4-BE49-F238E27FC236}">
                <a16:creationId xmlns:a16="http://schemas.microsoft.com/office/drawing/2014/main" id="{729885F7-A3AA-C55C-6030-73248A14516D}"/>
              </a:ext>
            </a:extLst>
          </p:cNvPr>
          <p:cNvSpPr>
            <a:spLocks noChangeArrowheads="1"/>
          </p:cNvSpPr>
          <p:nvPr/>
        </p:nvSpPr>
        <p:spPr bwMode="auto">
          <a:xfrm>
            <a:off x="3073400" y="1889125"/>
            <a:ext cx="374650"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800" b="1" i="1">
                <a:solidFill>
                  <a:srgbClr val="FFFF66"/>
                </a:solidFill>
                <a:effectLst>
                  <a:outerShdw blurRad="38100" dist="38100" dir="2700000" algn="tl">
                    <a:srgbClr val="000000"/>
                  </a:outerShdw>
                </a:effectLst>
                <a:latin typeface="Bookman Old Style" panose="02050604050505020204" pitchFamily="18" charset="0"/>
                <a:sym typeface="Symbol" panose="05050102010706020507" pitchFamily="18" charset="2"/>
              </a:rPr>
              <a:t></a:t>
            </a:r>
            <a:r>
              <a:rPr lang="en-US" altLang="en-US" sz="2800" b="1" i="1">
                <a:solidFill>
                  <a:srgbClr val="FFFF66"/>
                </a:solidFill>
                <a:effectLst>
                  <a:outerShdw blurRad="38100" dist="38100" dir="2700000" algn="tl">
                    <a:srgbClr val="000000"/>
                  </a:outerShdw>
                </a:effectLst>
                <a:latin typeface="Bookman Old Style" panose="02050604050505020204" pitchFamily="18" charset="0"/>
              </a:rPr>
              <a:t>(</a:t>
            </a: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p:txBody>
      </p:sp>
      <p:sp>
        <p:nvSpPr>
          <p:cNvPr id="10273" name="Rectangle 33">
            <a:extLst>
              <a:ext uri="{FF2B5EF4-FFF2-40B4-BE49-F238E27FC236}">
                <a16:creationId xmlns:a16="http://schemas.microsoft.com/office/drawing/2014/main" id="{E2383E2A-3520-7708-FCAD-89445B0568B7}"/>
              </a:ext>
            </a:extLst>
          </p:cNvPr>
          <p:cNvSpPr>
            <a:spLocks noChangeArrowheads="1"/>
          </p:cNvSpPr>
          <p:nvPr/>
        </p:nvSpPr>
        <p:spPr bwMode="auto">
          <a:xfrm>
            <a:off x="3473451" y="1927225"/>
            <a:ext cx="157163"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800" b="1" i="1">
                <a:solidFill>
                  <a:srgbClr val="FFFF66"/>
                </a:solidFill>
                <a:effectLst>
                  <a:outerShdw blurRad="38100" dist="38100" dir="2700000" algn="tl">
                    <a:srgbClr val="000000"/>
                  </a:outerShdw>
                </a:effectLst>
                <a:latin typeface="Bookman Old Style" panose="02050604050505020204" pitchFamily="18" charset="0"/>
              </a:rPr>
              <a:t>t</a:t>
            </a: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p:txBody>
      </p:sp>
      <p:sp>
        <p:nvSpPr>
          <p:cNvPr id="10274" name="Rectangle 34">
            <a:extLst>
              <a:ext uri="{FF2B5EF4-FFF2-40B4-BE49-F238E27FC236}">
                <a16:creationId xmlns:a16="http://schemas.microsoft.com/office/drawing/2014/main" id="{72FB919F-D680-9118-7E9B-FCA40CA12F3D}"/>
              </a:ext>
            </a:extLst>
          </p:cNvPr>
          <p:cNvSpPr>
            <a:spLocks noChangeArrowheads="1"/>
          </p:cNvSpPr>
          <p:nvPr/>
        </p:nvSpPr>
        <p:spPr bwMode="auto">
          <a:xfrm>
            <a:off x="3571876" y="1889125"/>
            <a:ext cx="212725"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800" b="1" i="1">
                <a:solidFill>
                  <a:srgbClr val="FFFF66"/>
                </a:solidFill>
                <a:effectLst>
                  <a:outerShdw blurRad="38100" dist="38100" dir="2700000" algn="tl">
                    <a:srgbClr val="000000"/>
                  </a:outerShdw>
                </a:effectLst>
                <a:latin typeface="Bookman Old Style" panose="02050604050505020204" pitchFamily="18" charset="0"/>
              </a:rPr>
              <a:t> )</a:t>
            </a: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p:txBody>
      </p:sp>
      <p:sp>
        <p:nvSpPr>
          <p:cNvPr id="10275" name="Rectangle 35">
            <a:extLst>
              <a:ext uri="{FF2B5EF4-FFF2-40B4-BE49-F238E27FC236}">
                <a16:creationId xmlns:a16="http://schemas.microsoft.com/office/drawing/2014/main" id="{92EB87CB-D9C2-8C51-EBA2-398CB721FD4E}"/>
              </a:ext>
            </a:extLst>
          </p:cNvPr>
          <p:cNvSpPr>
            <a:spLocks noChangeArrowheads="1"/>
          </p:cNvSpPr>
          <p:nvPr/>
        </p:nvSpPr>
        <p:spPr bwMode="auto">
          <a:xfrm>
            <a:off x="2351089" y="2401889"/>
            <a:ext cx="1050925" cy="42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10276" name="Rectangle 36">
            <a:extLst>
              <a:ext uri="{FF2B5EF4-FFF2-40B4-BE49-F238E27FC236}">
                <a16:creationId xmlns:a16="http://schemas.microsoft.com/office/drawing/2014/main" id="{5DF163B6-A315-D3E2-6E78-E7048989A71C}"/>
              </a:ext>
            </a:extLst>
          </p:cNvPr>
          <p:cNvSpPr>
            <a:spLocks noChangeArrowheads="1"/>
          </p:cNvSpPr>
          <p:nvPr/>
        </p:nvSpPr>
        <p:spPr bwMode="auto">
          <a:xfrm>
            <a:off x="2351088" y="2401889"/>
            <a:ext cx="374650" cy="42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800" b="1" i="1">
                <a:solidFill>
                  <a:srgbClr val="FFFF66"/>
                </a:solidFill>
                <a:effectLst>
                  <a:outerShdw blurRad="38100" dist="38100" dir="2700000" algn="tl">
                    <a:srgbClr val="000000"/>
                  </a:outerShdw>
                </a:effectLst>
                <a:latin typeface="Bookman Old Style" panose="02050604050505020204" pitchFamily="18" charset="0"/>
                <a:sym typeface="Symbol" panose="05050102010706020507" pitchFamily="18" charset="2"/>
              </a:rPr>
              <a:t></a:t>
            </a:r>
            <a:r>
              <a:rPr lang="en-US" altLang="en-US" sz="2800" b="1" i="1">
                <a:solidFill>
                  <a:srgbClr val="FFFF66"/>
                </a:solidFill>
                <a:effectLst>
                  <a:outerShdw blurRad="38100" dist="38100" dir="2700000" algn="tl">
                    <a:srgbClr val="000000"/>
                  </a:outerShdw>
                </a:effectLst>
                <a:latin typeface="Bookman Old Style" panose="02050604050505020204" pitchFamily="18" charset="0"/>
              </a:rPr>
              <a:t>(</a:t>
            </a:r>
          </a:p>
        </p:txBody>
      </p:sp>
      <p:sp>
        <p:nvSpPr>
          <p:cNvPr id="10277" name="Rectangle 37">
            <a:extLst>
              <a:ext uri="{FF2B5EF4-FFF2-40B4-BE49-F238E27FC236}">
                <a16:creationId xmlns:a16="http://schemas.microsoft.com/office/drawing/2014/main" id="{768D8BF0-97E8-1656-4292-F87044D2405B}"/>
              </a:ext>
            </a:extLst>
          </p:cNvPr>
          <p:cNvSpPr>
            <a:spLocks noChangeArrowheads="1"/>
          </p:cNvSpPr>
          <p:nvPr/>
        </p:nvSpPr>
        <p:spPr bwMode="auto">
          <a:xfrm>
            <a:off x="2751139" y="2401889"/>
            <a:ext cx="377825" cy="42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800" b="1" i="1">
                <a:solidFill>
                  <a:srgbClr val="FFFF66"/>
                </a:solidFill>
                <a:effectLst>
                  <a:outerShdw blurRad="38100" dist="38100" dir="2700000" algn="tl">
                    <a:srgbClr val="000000"/>
                  </a:outerShdw>
                </a:effectLst>
                <a:latin typeface="Bookman Old Style" panose="02050604050505020204" pitchFamily="18" charset="0"/>
              </a:rPr>
              <a:t>t -</a:t>
            </a: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p:txBody>
      </p:sp>
      <p:sp>
        <p:nvSpPr>
          <p:cNvPr id="10278" name="Rectangle 38">
            <a:extLst>
              <a:ext uri="{FF2B5EF4-FFF2-40B4-BE49-F238E27FC236}">
                <a16:creationId xmlns:a16="http://schemas.microsoft.com/office/drawing/2014/main" id="{11534717-4B50-576A-8961-7AEB67EEEC57}"/>
              </a:ext>
            </a:extLst>
          </p:cNvPr>
          <p:cNvSpPr>
            <a:spLocks noChangeArrowheads="1"/>
          </p:cNvSpPr>
          <p:nvPr/>
        </p:nvSpPr>
        <p:spPr bwMode="auto">
          <a:xfrm>
            <a:off x="2967039" y="2401889"/>
            <a:ext cx="708025" cy="42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800" b="1" i="1">
                <a:solidFill>
                  <a:srgbClr val="FFFF66"/>
                </a:solidFill>
                <a:effectLst>
                  <a:outerShdw blurRad="38100" dist="38100" dir="2700000" algn="tl">
                    <a:srgbClr val="000000"/>
                  </a:outerShdw>
                </a:effectLst>
                <a:latin typeface="Bookman Old Style" panose="02050604050505020204" pitchFamily="18" charset="0"/>
              </a:rPr>
              <a:t>  </a:t>
            </a:r>
            <a:r>
              <a:rPr lang="en-US" altLang="en-US" sz="2800" b="1" i="1">
                <a:solidFill>
                  <a:srgbClr val="FFFF66"/>
                </a:solidFill>
                <a:effectLst>
                  <a:outerShdw blurRad="38100" dist="38100" dir="2700000" algn="tl">
                    <a:srgbClr val="000000"/>
                  </a:outerShdw>
                </a:effectLst>
                <a:latin typeface="Bookman Old Style" panose="02050604050505020204" pitchFamily="18" charset="0"/>
                <a:sym typeface="Symbol" panose="05050102010706020507" pitchFamily="18" charset="2"/>
              </a:rPr>
              <a:t></a:t>
            </a:r>
            <a:r>
              <a:rPr lang="en-US" altLang="en-US" sz="2800" b="1" i="1">
                <a:solidFill>
                  <a:srgbClr val="FFFF66"/>
                </a:solidFill>
                <a:effectLst>
                  <a:outerShdw blurRad="38100" dist="38100" dir="2700000" algn="tl">
                    <a:srgbClr val="000000"/>
                  </a:outerShdw>
                </a:effectLst>
                <a:latin typeface="Bookman Old Style" panose="02050604050505020204" pitchFamily="18" charset="0"/>
              </a:rPr>
              <a:t>t)</a:t>
            </a: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p:txBody>
      </p:sp>
      <p:sp>
        <p:nvSpPr>
          <p:cNvPr id="10287" name="Rectangle 47">
            <a:extLst>
              <a:ext uri="{FF2B5EF4-FFF2-40B4-BE49-F238E27FC236}">
                <a16:creationId xmlns:a16="http://schemas.microsoft.com/office/drawing/2014/main" id="{4B06C8B8-EA3E-6833-5D73-94423473BBFA}"/>
              </a:ext>
            </a:extLst>
          </p:cNvPr>
          <p:cNvSpPr>
            <a:spLocks noChangeArrowheads="1"/>
          </p:cNvSpPr>
          <p:nvPr/>
        </p:nvSpPr>
        <p:spPr bwMode="auto">
          <a:xfrm>
            <a:off x="4894264" y="5378450"/>
            <a:ext cx="992187"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10288" name="Rectangle 48">
            <a:extLst>
              <a:ext uri="{FF2B5EF4-FFF2-40B4-BE49-F238E27FC236}">
                <a16:creationId xmlns:a16="http://schemas.microsoft.com/office/drawing/2014/main" id="{AA446572-DA48-5AA0-DC65-870D8063ADC2}"/>
              </a:ext>
            </a:extLst>
          </p:cNvPr>
          <p:cNvSpPr>
            <a:spLocks noChangeArrowheads="1"/>
          </p:cNvSpPr>
          <p:nvPr/>
        </p:nvSpPr>
        <p:spPr bwMode="auto">
          <a:xfrm>
            <a:off x="4779963" y="5359400"/>
            <a:ext cx="1346200"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800" b="1" i="1">
                <a:solidFill>
                  <a:srgbClr val="FFFF66"/>
                </a:solidFill>
                <a:effectLst>
                  <a:outerShdw blurRad="38100" dist="38100" dir="2700000" algn="tl">
                    <a:srgbClr val="000000"/>
                  </a:outerShdw>
                </a:effectLst>
                <a:latin typeface="Bookman Old Style" panose="02050604050505020204" pitchFamily="18" charset="0"/>
              </a:rPr>
              <a:t>i</a:t>
            </a:r>
            <a:r>
              <a:rPr lang="en-US" altLang="en-US" sz="2800" b="1" i="1" baseline="-25000">
                <a:solidFill>
                  <a:srgbClr val="FFFF66"/>
                </a:solidFill>
                <a:effectLst>
                  <a:outerShdw blurRad="38100" dist="38100" dir="2700000" algn="tl">
                    <a:srgbClr val="000000"/>
                  </a:outerShdw>
                </a:effectLst>
                <a:latin typeface="Bookman Old Style" panose="02050604050505020204" pitchFamily="18" charset="0"/>
              </a:rPr>
              <a:t>L</a:t>
            </a:r>
            <a:r>
              <a:rPr lang="en-US" altLang="en-US" sz="2800" b="1" i="1">
                <a:solidFill>
                  <a:srgbClr val="FFFF66"/>
                </a:solidFill>
                <a:effectLst>
                  <a:outerShdw blurRad="38100" dist="38100" dir="2700000" algn="tl">
                    <a:srgbClr val="000000"/>
                  </a:outerShdw>
                </a:effectLst>
                <a:latin typeface="Bookman Old Style" panose="02050604050505020204" pitchFamily="18" charset="0"/>
              </a:rPr>
              <a:t>(t- </a:t>
            </a:r>
            <a:r>
              <a:rPr lang="en-US" altLang="en-US" sz="2800" b="1" i="1">
                <a:solidFill>
                  <a:srgbClr val="FFFF66"/>
                </a:solidFill>
                <a:effectLst>
                  <a:outerShdw blurRad="38100" dist="38100" dir="2700000" algn="tl">
                    <a:srgbClr val="000000"/>
                  </a:outerShdw>
                </a:effectLst>
                <a:latin typeface="Bookman Old Style" panose="02050604050505020204" pitchFamily="18" charset="0"/>
                <a:sym typeface="Symbol" panose="05050102010706020507" pitchFamily="18" charset="2"/>
              </a:rPr>
              <a:t></a:t>
            </a:r>
            <a:r>
              <a:rPr lang="en-US" altLang="en-US" sz="2800" b="1" i="1">
                <a:solidFill>
                  <a:srgbClr val="FFFF66"/>
                </a:solidFill>
                <a:effectLst>
                  <a:outerShdw blurRad="38100" dist="38100" dir="2700000" algn="tl">
                    <a:srgbClr val="000000"/>
                  </a:outerShdw>
                </a:effectLst>
                <a:latin typeface="Bookman Old Style" panose="02050604050505020204" pitchFamily="18" charset="0"/>
              </a:rPr>
              <a:t> t)</a:t>
            </a:r>
          </a:p>
        </p:txBody>
      </p:sp>
      <p:sp>
        <p:nvSpPr>
          <p:cNvPr id="10295" name="Rectangle 55">
            <a:extLst>
              <a:ext uri="{FF2B5EF4-FFF2-40B4-BE49-F238E27FC236}">
                <a16:creationId xmlns:a16="http://schemas.microsoft.com/office/drawing/2014/main" id="{8691C5F3-C184-26D8-86DF-AFA57B8F9582}"/>
              </a:ext>
            </a:extLst>
          </p:cNvPr>
          <p:cNvSpPr>
            <a:spLocks noChangeArrowheads="1"/>
          </p:cNvSpPr>
          <p:nvPr/>
        </p:nvSpPr>
        <p:spPr bwMode="auto">
          <a:xfrm>
            <a:off x="5168901" y="2027238"/>
            <a:ext cx="555625"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10296" name="Rectangle 56">
            <a:extLst>
              <a:ext uri="{FF2B5EF4-FFF2-40B4-BE49-F238E27FC236}">
                <a16:creationId xmlns:a16="http://schemas.microsoft.com/office/drawing/2014/main" id="{08C36606-5CE1-1996-3ACE-494B77BA4B9B}"/>
              </a:ext>
            </a:extLst>
          </p:cNvPr>
          <p:cNvSpPr>
            <a:spLocks noChangeArrowheads="1"/>
          </p:cNvSpPr>
          <p:nvPr/>
        </p:nvSpPr>
        <p:spPr bwMode="auto">
          <a:xfrm>
            <a:off x="7239000" y="2514601"/>
            <a:ext cx="984244" cy="984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400" b="1" i="1">
                <a:solidFill>
                  <a:srgbClr val="CCCCFF"/>
                </a:solidFill>
                <a:effectLst>
                  <a:outerShdw blurRad="38100" dist="38100" dir="2700000" algn="tl">
                    <a:srgbClr val="000000"/>
                  </a:outerShdw>
                </a:effectLst>
                <a:latin typeface="Bookman Old Style" panose="02050604050505020204" pitchFamily="18" charset="0"/>
              </a:rPr>
              <a:t>slope</a:t>
            </a:r>
            <a:r>
              <a:rPr lang="en-US" altLang="en-US" sz="3200" b="1" i="1">
                <a:solidFill>
                  <a:srgbClr val="FFFF66"/>
                </a:solidFill>
                <a:effectLst>
                  <a:outerShdw blurRad="38100" dist="38100" dir="2700000" algn="tl">
                    <a:srgbClr val="000000"/>
                  </a:outerShdw>
                </a:effectLst>
                <a:latin typeface="Bookman Old Style" panose="02050604050505020204" pitchFamily="18" charset="0"/>
              </a:rPr>
              <a:t> </a:t>
            </a:r>
          </a:p>
          <a:p>
            <a:pPr eaLnBrk="0" fontAlgn="base" hangingPunct="0">
              <a:spcBef>
                <a:spcPct val="0"/>
              </a:spcBef>
              <a:spcAft>
                <a:spcPct val="0"/>
              </a:spcAft>
            </a:pPr>
            <a:r>
              <a:rPr lang="en-US" altLang="en-US" sz="3200" b="1" i="1">
                <a:solidFill>
                  <a:srgbClr val="FFFF66"/>
                </a:solidFill>
                <a:effectLst>
                  <a:outerShdw blurRad="38100" dist="38100" dir="2700000" algn="tl">
                    <a:srgbClr val="000000"/>
                  </a:outerShdw>
                </a:effectLst>
                <a:latin typeface="Bookman Old Style" panose="02050604050505020204" pitchFamily="18" charset="0"/>
              </a:rPr>
              <a:t>kn</a:t>
            </a:r>
            <a:endParaRPr lang="en-US" altLang="en-US" sz="3200" b="1">
              <a:solidFill>
                <a:srgbClr val="FFFF66"/>
              </a:solidFill>
              <a:effectLst>
                <a:outerShdw blurRad="38100" dist="38100" dir="2700000" algn="tl">
                  <a:srgbClr val="000000"/>
                </a:outerShdw>
              </a:effectLst>
              <a:latin typeface="Bookman Old Style" panose="02050604050505020204" pitchFamily="18" charset="0"/>
            </a:endParaRPr>
          </a:p>
        </p:txBody>
      </p:sp>
      <p:sp>
        <p:nvSpPr>
          <p:cNvPr id="10267" name="Oval 27">
            <a:extLst>
              <a:ext uri="{FF2B5EF4-FFF2-40B4-BE49-F238E27FC236}">
                <a16:creationId xmlns:a16="http://schemas.microsoft.com/office/drawing/2014/main" id="{7EB69A48-750C-96C6-6E0B-0BE8A8CCD307}"/>
              </a:ext>
            </a:extLst>
          </p:cNvPr>
          <p:cNvSpPr>
            <a:spLocks noChangeArrowheads="1"/>
          </p:cNvSpPr>
          <p:nvPr/>
        </p:nvSpPr>
        <p:spPr bwMode="auto">
          <a:xfrm>
            <a:off x="6446839" y="2138364"/>
            <a:ext cx="128587" cy="128587"/>
          </a:xfrm>
          <a:prstGeom prst="ellipse">
            <a:avLst/>
          </a:prstGeom>
          <a:solidFill>
            <a:schemeClr val="bg1"/>
          </a:solidFill>
          <a:ln w="53975">
            <a:solidFill>
              <a:schemeClr val="bg1"/>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10266" name="Oval 26">
            <a:extLst>
              <a:ext uri="{FF2B5EF4-FFF2-40B4-BE49-F238E27FC236}">
                <a16:creationId xmlns:a16="http://schemas.microsoft.com/office/drawing/2014/main" id="{01C0733E-8C59-7EFF-9616-9204A77BED41}"/>
              </a:ext>
            </a:extLst>
          </p:cNvPr>
          <p:cNvSpPr>
            <a:spLocks noChangeArrowheads="1"/>
          </p:cNvSpPr>
          <p:nvPr/>
        </p:nvSpPr>
        <p:spPr bwMode="auto">
          <a:xfrm>
            <a:off x="5367339" y="2617789"/>
            <a:ext cx="128587" cy="128587"/>
          </a:xfrm>
          <a:prstGeom prst="ellipse">
            <a:avLst/>
          </a:prstGeom>
          <a:solidFill>
            <a:schemeClr val="bg1"/>
          </a:solidFill>
          <a:ln w="53975">
            <a:solidFill>
              <a:schemeClr val="bg1"/>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10298" name="Text Box 58">
            <a:extLst>
              <a:ext uri="{FF2B5EF4-FFF2-40B4-BE49-F238E27FC236}">
                <a16:creationId xmlns:a16="http://schemas.microsoft.com/office/drawing/2014/main" id="{8F1A427C-3F83-1777-8B8A-1251D32D5A4C}"/>
              </a:ext>
            </a:extLst>
          </p:cNvPr>
          <p:cNvSpPr txBox="1">
            <a:spLocks noChangeArrowheads="1"/>
          </p:cNvSpPr>
          <p:nvPr/>
        </p:nvSpPr>
        <p:spPr bwMode="auto">
          <a:xfrm>
            <a:off x="3810490" y="609601"/>
            <a:ext cx="5939446"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fontAlgn="base" hangingPunct="0">
              <a:spcBef>
                <a:spcPct val="0"/>
              </a:spcBef>
              <a:spcAft>
                <a:spcPct val="0"/>
              </a:spcAft>
            </a:pPr>
            <a:r>
              <a:rPr lang="en-US" altLang="en-US" sz="2400" b="1">
                <a:solidFill>
                  <a:srgbClr val="FFCCFF"/>
                </a:solidFill>
                <a:effectLst>
                  <a:outerShdw blurRad="38100" dist="38100" dir="2700000" algn="tl">
                    <a:srgbClr val="000000"/>
                  </a:outerShdw>
                </a:effectLst>
                <a:latin typeface="Bookman Old Style" panose="02050604050505020204" pitchFamily="18" charset="0"/>
              </a:rPr>
              <a:t>Non-linear Element Represented as </a:t>
            </a:r>
          </a:p>
          <a:p>
            <a:pPr algn="ctr" eaLnBrk="0" fontAlgn="base" hangingPunct="0">
              <a:spcBef>
                <a:spcPct val="0"/>
              </a:spcBef>
              <a:spcAft>
                <a:spcPct val="0"/>
              </a:spcAft>
            </a:pPr>
            <a:r>
              <a:rPr lang="en-US" altLang="en-US" sz="2400" b="1">
                <a:solidFill>
                  <a:srgbClr val="FFCCFF"/>
                </a:solidFill>
                <a:effectLst>
                  <a:outerShdw blurRad="38100" dist="38100" dir="2700000" algn="tl">
                    <a:srgbClr val="000000"/>
                  </a:outerShdw>
                </a:effectLst>
                <a:latin typeface="Bookman Old Style" panose="02050604050505020204" pitchFamily="18" charset="0"/>
              </a:rPr>
              <a:t>Piece-Wise Linear </a:t>
            </a:r>
            <a:r>
              <a:rPr lang="en-US" altLang="en-US" sz="2400" b="1">
                <a:solidFill>
                  <a:srgbClr val="FFFF66"/>
                </a:solidFill>
                <a:effectLst>
                  <a:outerShdw blurRad="38100" dist="38100" dir="2700000" algn="tl">
                    <a:srgbClr val="000000"/>
                  </a:outerShdw>
                </a:effectLst>
                <a:latin typeface="Bookman Old Style" panose="02050604050505020204" pitchFamily="18" charset="0"/>
                <a:sym typeface="Symbol" panose="05050102010706020507" pitchFamily="18" charset="2"/>
              </a:rPr>
              <a:t></a:t>
            </a:r>
            <a:r>
              <a:rPr lang="en-US" altLang="en-US" sz="2400" b="1">
                <a:solidFill>
                  <a:srgbClr val="FFFF66"/>
                </a:solidFill>
                <a:effectLst>
                  <a:outerShdw blurRad="38100" dist="38100" dir="2700000" algn="tl">
                    <a:srgbClr val="000000"/>
                  </a:outerShdw>
                </a:effectLst>
                <a:latin typeface="Bookman Old Style" panose="02050604050505020204" pitchFamily="18" charset="0"/>
              </a:rPr>
              <a:t>-i</a:t>
            </a:r>
            <a:r>
              <a:rPr lang="en-US" altLang="en-US" sz="2400" b="1">
                <a:solidFill>
                  <a:srgbClr val="FFCCFF"/>
                </a:solidFill>
                <a:effectLst>
                  <a:outerShdw blurRad="38100" dist="38100" dir="2700000" algn="tl">
                    <a:srgbClr val="000000"/>
                  </a:outerShdw>
                </a:effectLst>
                <a:latin typeface="Bookman Old Style" panose="02050604050505020204" pitchFamily="18" charset="0"/>
              </a:rPr>
              <a:t> Function</a:t>
            </a:r>
          </a:p>
        </p:txBody>
      </p:sp>
      <p:sp>
        <p:nvSpPr>
          <p:cNvPr id="10299" name="Line 59">
            <a:extLst>
              <a:ext uri="{FF2B5EF4-FFF2-40B4-BE49-F238E27FC236}">
                <a16:creationId xmlns:a16="http://schemas.microsoft.com/office/drawing/2014/main" id="{DC3CA257-783A-8C2A-4A57-513A30C8E032}"/>
              </a:ext>
            </a:extLst>
          </p:cNvPr>
          <p:cNvSpPr>
            <a:spLocks noChangeShapeType="1"/>
          </p:cNvSpPr>
          <p:nvPr/>
        </p:nvSpPr>
        <p:spPr bwMode="auto">
          <a:xfrm flipH="1" flipV="1">
            <a:off x="6096000" y="2590800"/>
            <a:ext cx="990600" cy="457200"/>
          </a:xfrm>
          <a:prstGeom prst="line">
            <a:avLst/>
          </a:prstGeom>
          <a:noFill/>
          <a:ln w="9525">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graphicFrame>
        <p:nvGraphicFramePr>
          <p:cNvPr id="10301" name="Object 61">
            <a:extLst>
              <a:ext uri="{FF2B5EF4-FFF2-40B4-BE49-F238E27FC236}">
                <a16:creationId xmlns:a16="http://schemas.microsoft.com/office/drawing/2014/main" id="{5E1CA961-34B5-6357-F797-4662F77CE84A}"/>
              </a:ext>
            </a:extLst>
          </p:cNvPr>
          <p:cNvGraphicFramePr>
            <a:graphicFrameLocks noChangeAspect="1"/>
          </p:cNvGraphicFramePr>
          <p:nvPr/>
        </p:nvGraphicFramePr>
        <p:xfrm>
          <a:off x="2603500" y="5867400"/>
          <a:ext cx="7569200" cy="706438"/>
        </p:xfrm>
        <a:graphic>
          <a:graphicData uri="http://schemas.openxmlformats.org/presentationml/2006/ole">
            <mc:AlternateContent xmlns:mc="http://schemas.openxmlformats.org/markup-compatibility/2006">
              <mc:Choice xmlns:v="urn:schemas-microsoft-com:vml" Requires="v">
                <p:oleObj name="Equation" r:id="rId2" imgW="2171520" imgH="215640" progId="Equation.3">
                  <p:embed/>
                </p:oleObj>
              </mc:Choice>
              <mc:Fallback>
                <p:oleObj name="Equation" r:id="rId2" imgW="2171520" imgH="215640" progId="Equation.3">
                  <p:embed/>
                  <p:pic>
                    <p:nvPicPr>
                      <p:cNvPr id="10301" name="Object 61">
                        <a:extLst>
                          <a:ext uri="{FF2B5EF4-FFF2-40B4-BE49-F238E27FC236}">
                            <a16:creationId xmlns:a16="http://schemas.microsoft.com/office/drawing/2014/main" id="{5E1CA961-34B5-6357-F797-4662F77CE84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03500" y="5867400"/>
                        <a:ext cx="7569200" cy="706438"/>
                      </a:xfrm>
                      <a:prstGeom prst="rect">
                        <a:avLst/>
                      </a:prstGeom>
                      <a:solidFill>
                        <a:srgbClr val="CC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302" name="Rectangle 62">
            <a:extLst>
              <a:ext uri="{FF2B5EF4-FFF2-40B4-BE49-F238E27FC236}">
                <a16:creationId xmlns:a16="http://schemas.microsoft.com/office/drawing/2014/main" id="{06DD2932-A3CE-40B9-84F0-90DF568FF994}"/>
              </a:ext>
            </a:extLst>
          </p:cNvPr>
          <p:cNvSpPr>
            <a:spLocks noChangeArrowheads="1"/>
          </p:cNvSpPr>
          <p:nvPr/>
        </p:nvSpPr>
        <p:spPr bwMode="auto">
          <a:xfrm>
            <a:off x="6316664" y="5372100"/>
            <a:ext cx="630237"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800" b="1" i="1">
                <a:solidFill>
                  <a:srgbClr val="FFFF66"/>
                </a:solidFill>
                <a:effectLst>
                  <a:outerShdw blurRad="38100" dist="38100" dir="2700000" algn="tl">
                    <a:srgbClr val="000000"/>
                  </a:outerShdw>
                </a:effectLst>
                <a:latin typeface="Bookman Old Style" panose="02050604050505020204" pitchFamily="18" charset="0"/>
              </a:rPr>
              <a:t>i</a:t>
            </a:r>
            <a:r>
              <a:rPr lang="en-US" altLang="en-US" sz="2800" b="1" i="1" baseline="-25000">
                <a:solidFill>
                  <a:srgbClr val="FFFF66"/>
                </a:solidFill>
                <a:effectLst>
                  <a:outerShdw blurRad="38100" dist="38100" dir="2700000" algn="tl">
                    <a:srgbClr val="000000"/>
                  </a:outerShdw>
                </a:effectLst>
                <a:latin typeface="Bookman Old Style" panose="02050604050505020204" pitchFamily="18" charset="0"/>
              </a:rPr>
              <a:t>L</a:t>
            </a:r>
            <a:r>
              <a:rPr lang="en-US" altLang="en-US" sz="2800" b="1" i="1">
                <a:solidFill>
                  <a:srgbClr val="FFFF66"/>
                </a:solidFill>
                <a:effectLst>
                  <a:outerShdw blurRad="38100" dist="38100" dir="2700000" algn="tl">
                    <a:srgbClr val="000000"/>
                  </a:outerShdw>
                </a:effectLst>
                <a:latin typeface="Bookman Old Style" panose="02050604050505020204" pitchFamily="18" charset="0"/>
              </a:rPr>
              <a:t>(t)</a:t>
            </a: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a:extLst>
              <a:ext uri="{FF2B5EF4-FFF2-40B4-BE49-F238E27FC236}">
                <a16:creationId xmlns:a16="http://schemas.microsoft.com/office/drawing/2014/main" id="{974B63DF-181C-8AD3-BF1C-0F4FCD5DB94C}"/>
              </a:ext>
            </a:extLst>
          </p:cNvPr>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83971" name="Rectangle 3">
            <a:extLst>
              <a:ext uri="{FF2B5EF4-FFF2-40B4-BE49-F238E27FC236}">
                <a16:creationId xmlns:a16="http://schemas.microsoft.com/office/drawing/2014/main" id="{7257E1C5-D13D-21E8-4B5C-4C71C64071D5}"/>
              </a:ext>
            </a:extLst>
          </p:cNvPr>
          <p:cNvSpPr>
            <a:spLocks noChangeArrowheads="1"/>
          </p:cNvSpPr>
          <p:nvPr/>
        </p:nvSpPr>
        <p:spPr bwMode="auto">
          <a:xfrm>
            <a:off x="4648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83972" name="Rectangle 4">
            <a:extLst>
              <a:ext uri="{FF2B5EF4-FFF2-40B4-BE49-F238E27FC236}">
                <a16:creationId xmlns:a16="http://schemas.microsoft.com/office/drawing/2014/main" id="{70989957-2B41-88B5-99C7-E2B2EA9F8E31}"/>
              </a:ext>
            </a:extLst>
          </p:cNvPr>
          <p:cNvSpPr>
            <a:spLocks noChangeArrowheads="1"/>
          </p:cNvSpPr>
          <p:nvPr>
            <p:ph type="title"/>
          </p:nvPr>
        </p:nvSpPr>
        <p:spPr>
          <a:solidFill>
            <a:schemeClr val="accent2"/>
          </a:solidFill>
          <a:ln/>
          <a:effectLst>
            <a:outerShdw dist="107763" dir="2700000" algn="ctr" rotWithShape="0">
              <a:srgbClr val="FC0128"/>
            </a:outerShdw>
          </a:effectLst>
        </p:spPr>
        <p:txBody>
          <a:bodyPr/>
          <a:lstStyle/>
          <a:p>
            <a:r>
              <a:rPr lang="en-US" altLang="en-US">
                <a:solidFill>
                  <a:srgbClr val="FC0128"/>
                </a:solidFill>
              </a:rPr>
              <a:t>Resistance Model</a:t>
            </a:r>
          </a:p>
        </p:txBody>
      </p:sp>
      <p:sp>
        <p:nvSpPr>
          <p:cNvPr id="83973" name="Rectangle 5">
            <a:extLst>
              <a:ext uri="{FF2B5EF4-FFF2-40B4-BE49-F238E27FC236}">
                <a16:creationId xmlns:a16="http://schemas.microsoft.com/office/drawing/2014/main" id="{0C7A005F-8325-9454-8EE9-34E5AEB528A0}"/>
              </a:ext>
            </a:extLst>
          </p:cNvPr>
          <p:cNvSpPr>
            <a:spLocks noChangeArrowheads="1"/>
          </p:cNvSpPr>
          <p:nvPr>
            <p:ph type="body" idx="1"/>
          </p:nvPr>
        </p:nvSpPr>
        <p:spPr>
          <a:xfrm>
            <a:off x="2057401" y="1905001"/>
            <a:ext cx="7934325" cy="4632325"/>
          </a:xfrm>
          <a:solidFill>
            <a:schemeClr val="bg2"/>
          </a:solidFill>
          <a:ln/>
          <a:effectLst>
            <a:outerShdw dist="107763" dir="2700000" algn="ctr" rotWithShape="0">
              <a:srgbClr val="FC0128"/>
            </a:outerShdw>
          </a:effectLst>
        </p:spPr>
        <p:txBody>
          <a:bodyPr/>
          <a:lstStyle/>
          <a:p>
            <a:endParaRPr lang="en-US" altLang="en-US">
              <a:effectLst/>
              <a:latin typeface="Arial" panose="020B0604020202020204" pitchFamily="34" charset="0"/>
            </a:endParaRPr>
          </a:p>
          <a:p>
            <a:pPr lvl="1"/>
            <a:endParaRPr lang="en-US" altLang="en-US" b="1" i="1">
              <a:solidFill>
                <a:srgbClr val="FC0128"/>
              </a:solidFill>
              <a:effectLst/>
              <a:latin typeface="Arial" panose="020B0604020202020204" pitchFamily="34" charset="0"/>
            </a:endParaRPr>
          </a:p>
        </p:txBody>
      </p:sp>
      <p:sp>
        <p:nvSpPr>
          <p:cNvPr id="83978" name="Freeform 10">
            <a:extLst>
              <a:ext uri="{FF2B5EF4-FFF2-40B4-BE49-F238E27FC236}">
                <a16:creationId xmlns:a16="http://schemas.microsoft.com/office/drawing/2014/main" id="{FDDA237A-C160-FDE3-AB30-F9907EFC58A0}"/>
              </a:ext>
            </a:extLst>
          </p:cNvPr>
          <p:cNvSpPr>
            <a:spLocks/>
          </p:cNvSpPr>
          <p:nvPr/>
        </p:nvSpPr>
        <p:spPr bwMode="auto">
          <a:xfrm>
            <a:off x="4651376" y="2663826"/>
            <a:ext cx="87313" cy="92075"/>
          </a:xfrm>
          <a:custGeom>
            <a:avLst/>
            <a:gdLst>
              <a:gd name="T0" fmla="*/ 0 w 55"/>
              <a:gd name="T1" fmla="*/ 26 h 58"/>
              <a:gd name="T2" fmla="*/ 8 w 55"/>
              <a:gd name="T3" fmla="*/ 7 h 58"/>
              <a:gd name="T4" fmla="*/ 31 w 55"/>
              <a:gd name="T5" fmla="*/ 0 h 58"/>
              <a:gd name="T6" fmla="*/ 47 w 55"/>
              <a:gd name="T7" fmla="*/ 7 h 58"/>
              <a:gd name="T8" fmla="*/ 55 w 55"/>
              <a:gd name="T9" fmla="*/ 26 h 58"/>
              <a:gd name="T10" fmla="*/ 47 w 55"/>
              <a:gd name="T11" fmla="*/ 45 h 58"/>
              <a:gd name="T12" fmla="*/ 31 w 55"/>
              <a:gd name="T13" fmla="*/ 58 h 58"/>
              <a:gd name="T14" fmla="*/ 8 w 55"/>
              <a:gd name="T15" fmla="*/ 45 h 58"/>
              <a:gd name="T16" fmla="*/ 0 w 55"/>
              <a:gd name="T17" fmla="*/ 26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 h="58">
                <a:moveTo>
                  <a:pt x="0" y="26"/>
                </a:moveTo>
                <a:lnTo>
                  <a:pt x="8" y="7"/>
                </a:lnTo>
                <a:lnTo>
                  <a:pt x="31" y="0"/>
                </a:lnTo>
                <a:lnTo>
                  <a:pt x="47" y="7"/>
                </a:lnTo>
                <a:lnTo>
                  <a:pt x="55" y="26"/>
                </a:lnTo>
                <a:lnTo>
                  <a:pt x="47" y="45"/>
                </a:lnTo>
                <a:lnTo>
                  <a:pt x="31" y="58"/>
                </a:lnTo>
                <a:lnTo>
                  <a:pt x="8" y="45"/>
                </a:lnTo>
                <a:lnTo>
                  <a:pt x="0" y="2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83979" name="Freeform 11">
            <a:extLst>
              <a:ext uri="{FF2B5EF4-FFF2-40B4-BE49-F238E27FC236}">
                <a16:creationId xmlns:a16="http://schemas.microsoft.com/office/drawing/2014/main" id="{6984EE5C-576F-5D04-71F1-E193E5792F5E}"/>
              </a:ext>
            </a:extLst>
          </p:cNvPr>
          <p:cNvSpPr>
            <a:spLocks/>
          </p:cNvSpPr>
          <p:nvPr/>
        </p:nvSpPr>
        <p:spPr bwMode="auto">
          <a:xfrm>
            <a:off x="4651376" y="2663826"/>
            <a:ext cx="87313" cy="92075"/>
          </a:xfrm>
          <a:custGeom>
            <a:avLst/>
            <a:gdLst>
              <a:gd name="T0" fmla="*/ 0 w 55"/>
              <a:gd name="T1" fmla="*/ 26 h 58"/>
              <a:gd name="T2" fmla="*/ 8 w 55"/>
              <a:gd name="T3" fmla="*/ 7 h 58"/>
              <a:gd name="T4" fmla="*/ 31 w 55"/>
              <a:gd name="T5" fmla="*/ 0 h 58"/>
              <a:gd name="T6" fmla="*/ 47 w 55"/>
              <a:gd name="T7" fmla="*/ 7 h 58"/>
              <a:gd name="T8" fmla="*/ 55 w 55"/>
              <a:gd name="T9" fmla="*/ 26 h 58"/>
              <a:gd name="T10" fmla="*/ 47 w 55"/>
              <a:gd name="T11" fmla="*/ 45 h 58"/>
              <a:gd name="T12" fmla="*/ 31 w 55"/>
              <a:gd name="T13" fmla="*/ 58 h 58"/>
              <a:gd name="T14" fmla="*/ 8 w 55"/>
              <a:gd name="T15" fmla="*/ 45 h 58"/>
              <a:gd name="T16" fmla="*/ 0 w 55"/>
              <a:gd name="T17" fmla="*/ 26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 h="58">
                <a:moveTo>
                  <a:pt x="0" y="26"/>
                </a:moveTo>
                <a:lnTo>
                  <a:pt x="8" y="7"/>
                </a:lnTo>
                <a:lnTo>
                  <a:pt x="31" y="0"/>
                </a:lnTo>
                <a:lnTo>
                  <a:pt x="47" y="7"/>
                </a:lnTo>
                <a:lnTo>
                  <a:pt x="55" y="26"/>
                </a:lnTo>
                <a:lnTo>
                  <a:pt x="47" y="45"/>
                </a:lnTo>
                <a:lnTo>
                  <a:pt x="31" y="58"/>
                </a:lnTo>
                <a:lnTo>
                  <a:pt x="8" y="45"/>
                </a:lnTo>
                <a:lnTo>
                  <a:pt x="0" y="26"/>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83981" name="Freeform 13">
            <a:extLst>
              <a:ext uri="{FF2B5EF4-FFF2-40B4-BE49-F238E27FC236}">
                <a16:creationId xmlns:a16="http://schemas.microsoft.com/office/drawing/2014/main" id="{9380DEA7-D574-9867-3093-357EAF5347A9}"/>
              </a:ext>
            </a:extLst>
          </p:cNvPr>
          <p:cNvSpPr>
            <a:spLocks/>
          </p:cNvSpPr>
          <p:nvPr/>
        </p:nvSpPr>
        <p:spPr bwMode="auto">
          <a:xfrm>
            <a:off x="6586539" y="2663826"/>
            <a:ext cx="98425" cy="92075"/>
          </a:xfrm>
          <a:custGeom>
            <a:avLst/>
            <a:gdLst>
              <a:gd name="T0" fmla="*/ 62 w 62"/>
              <a:gd name="T1" fmla="*/ 26 h 58"/>
              <a:gd name="T2" fmla="*/ 55 w 62"/>
              <a:gd name="T3" fmla="*/ 7 h 58"/>
              <a:gd name="T4" fmla="*/ 31 w 62"/>
              <a:gd name="T5" fmla="*/ 0 h 58"/>
              <a:gd name="T6" fmla="*/ 16 w 62"/>
              <a:gd name="T7" fmla="*/ 7 h 58"/>
              <a:gd name="T8" fmla="*/ 0 w 62"/>
              <a:gd name="T9" fmla="*/ 26 h 58"/>
              <a:gd name="T10" fmla="*/ 16 w 62"/>
              <a:gd name="T11" fmla="*/ 45 h 58"/>
              <a:gd name="T12" fmla="*/ 31 w 62"/>
              <a:gd name="T13" fmla="*/ 58 h 58"/>
              <a:gd name="T14" fmla="*/ 55 w 62"/>
              <a:gd name="T15" fmla="*/ 45 h 58"/>
              <a:gd name="T16" fmla="*/ 62 w 62"/>
              <a:gd name="T17" fmla="*/ 26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58">
                <a:moveTo>
                  <a:pt x="62" y="26"/>
                </a:moveTo>
                <a:lnTo>
                  <a:pt x="55" y="7"/>
                </a:lnTo>
                <a:lnTo>
                  <a:pt x="31" y="0"/>
                </a:lnTo>
                <a:lnTo>
                  <a:pt x="16" y="7"/>
                </a:lnTo>
                <a:lnTo>
                  <a:pt x="0" y="26"/>
                </a:lnTo>
                <a:lnTo>
                  <a:pt x="16" y="45"/>
                </a:lnTo>
                <a:lnTo>
                  <a:pt x="31" y="58"/>
                </a:lnTo>
                <a:lnTo>
                  <a:pt x="55" y="45"/>
                </a:lnTo>
                <a:lnTo>
                  <a:pt x="62" y="2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83982" name="Freeform 14">
            <a:extLst>
              <a:ext uri="{FF2B5EF4-FFF2-40B4-BE49-F238E27FC236}">
                <a16:creationId xmlns:a16="http://schemas.microsoft.com/office/drawing/2014/main" id="{F4775D0E-1E2B-6C56-8D48-136638717AC2}"/>
              </a:ext>
            </a:extLst>
          </p:cNvPr>
          <p:cNvSpPr>
            <a:spLocks/>
          </p:cNvSpPr>
          <p:nvPr/>
        </p:nvSpPr>
        <p:spPr bwMode="auto">
          <a:xfrm>
            <a:off x="6537326" y="2651126"/>
            <a:ext cx="98425" cy="92075"/>
          </a:xfrm>
          <a:custGeom>
            <a:avLst/>
            <a:gdLst>
              <a:gd name="T0" fmla="*/ 62 w 62"/>
              <a:gd name="T1" fmla="*/ 26 h 58"/>
              <a:gd name="T2" fmla="*/ 55 w 62"/>
              <a:gd name="T3" fmla="*/ 7 h 58"/>
              <a:gd name="T4" fmla="*/ 31 w 62"/>
              <a:gd name="T5" fmla="*/ 0 h 58"/>
              <a:gd name="T6" fmla="*/ 16 w 62"/>
              <a:gd name="T7" fmla="*/ 7 h 58"/>
              <a:gd name="T8" fmla="*/ 0 w 62"/>
              <a:gd name="T9" fmla="*/ 26 h 58"/>
              <a:gd name="T10" fmla="*/ 16 w 62"/>
              <a:gd name="T11" fmla="*/ 45 h 58"/>
              <a:gd name="T12" fmla="*/ 31 w 62"/>
              <a:gd name="T13" fmla="*/ 58 h 58"/>
              <a:gd name="T14" fmla="*/ 55 w 62"/>
              <a:gd name="T15" fmla="*/ 45 h 58"/>
              <a:gd name="T16" fmla="*/ 62 w 62"/>
              <a:gd name="T17" fmla="*/ 26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58">
                <a:moveTo>
                  <a:pt x="62" y="26"/>
                </a:moveTo>
                <a:lnTo>
                  <a:pt x="55" y="7"/>
                </a:lnTo>
                <a:lnTo>
                  <a:pt x="31" y="0"/>
                </a:lnTo>
                <a:lnTo>
                  <a:pt x="16" y="7"/>
                </a:lnTo>
                <a:lnTo>
                  <a:pt x="0" y="26"/>
                </a:lnTo>
                <a:lnTo>
                  <a:pt x="16" y="45"/>
                </a:lnTo>
                <a:lnTo>
                  <a:pt x="31" y="58"/>
                </a:lnTo>
                <a:lnTo>
                  <a:pt x="55" y="45"/>
                </a:lnTo>
                <a:lnTo>
                  <a:pt x="62" y="26"/>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83983" name="Line 15">
            <a:extLst>
              <a:ext uri="{FF2B5EF4-FFF2-40B4-BE49-F238E27FC236}">
                <a16:creationId xmlns:a16="http://schemas.microsoft.com/office/drawing/2014/main" id="{B34E2326-333B-EE00-7292-99A3DDE5EE94}"/>
              </a:ext>
            </a:extLst>
          </p:cNvPr>
          <p:cNvSpPr>
            <a:spLocks noChangeShapeType="1"/>
          </p:cNvSpPr>
          <p:nvPr/>
        </p:nvSpPr>
        <p:spPr bwMode="auto">
          <a:xfrm>
            <a:off x="4713288" y="2806700"/>
            <a:ext cx="665162" cy="1588"/>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83984" name="Freeform 16">
            <a:extLst>
              <a:ext uri="{FF2B5EF4-FFF2-40B4-BE49-F238E27FC236}">
                <a16:creationId xmlns:a16="http://schemas.microsoft.com/office/drawing/2014/main" id="{638F7C6B-85DB-E325-5BEA-49FD1736A6FE}"/>
              </a:ext>
            </a:extLst>
          </p:cNvPr>
          <p:cNvSpPr>
            <a:spLocks/>
          </p:cNvSpPr>
          <p:nvPr/>
        </p:nvSpPr>
        <p:spPr bwMode="auto">
          <a:xfrm>
            <a:off x="5280026" y="2755900"/>
            <a:ext cx="98425" cy="103188"/>
          </a:xfrm>
          <a:custGeom>
            <a:avLst/>
            <a:gdLst>
              <a:gd name="T0" fmla="*/ 0 w 62"/>
              <a:gd name="T1" fmla="*/ 0 h 65"/>
              <a:gd name="T2" fmla="*/ 62 w 62"/>
              <a:gd name="T3" fmla="*/ 32 h 65"/>
              <a:gd name="T4" fmla="*/ 0 w 62"/>
              <a:gd name="T5" fmla="*/ 65 h 65"/>
              <a:gd name="T6" fmla="*/ 0 w 62"/>
              <a:gd name="T7" fmla="*/ 0 h 65"/>
            </a:gdLst>
            <a:ahLst/>
            <a:cxnLst>
              <a:cxn ang="0">
                <a:pos x="T0" y="T1"/>
              </a:cxn>
              <a:cxn ang="0">
                <a:pos x="T2" y="T3"/>
              </a:cxn>
              <a:cxn ang="0">
                <a:pos x="T4" y="T5"/>
              </a:cxn>
              <a:cxn ang="0">
                <a:pos x="T6" y="T7"/>
              </a:cxn>
            </a:cxnLst>
            <a:rect l="0" t="0" r="r" b="b"/>
            <a:pathLst>
              <a:path w="62" h="65">
                <a:moveTo>
                  <a:pt x="0" y="0"/>
                </a:moveTo>
                <a:lnTo>
                  <a:pt x="62" y="32"/>
                </a:lnTo>
                <a:lnTo>
                  <a:pt x="0" y="65"/>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83985" name="Freeform 17">
            <a:extLst>
              <a:ext uri="{FF2B5EF4-FFF2-40B4-BE49-F238E27FC236}">
                <a16:creationId xmlns:a16="http://schemas.microsoft.com/office/drawing/2014/main" id="{3A6C6709-F3AC-FD9F-695C-A4174396E9F1}"/>
              </a:ext>
            </a:extLst>
          </p:cNvPr>
          <p:cNvSpPr>
            <a:spLocks/>
          </p:cNvSpPr>
          <p:nvPr/>
        </p:nvSpPr>
        <p:spPr bwMode="auto">
          <a:xfrm>
            <a:off x="5280026" y="2755900"/>
            <a:ext cx="98425" cy="103188"/>
          </a:xfrm>
          <a:custGeom>
            <a:avLst/>
            <a:gdLst>
              <a:gd name="T0" fmla="*/ 0 w 62"/>
              <a:gd name="T1" fmla="*/ 0 h 65"/>
              <a:gd name="T2" fmla="*/ 62 w 62"/>
              <a:gd name="T3" fmla="*/ 32 h 65"/>
              <a:gd name="T4" fmla="*/ 0 w 62"/>
              <a:gd name="T5" fmla="*/ 65 h 65"/>
              <a:gd name="T6" fmla="*/ 0 w 62"/>
              <a:gd name="T7" fmla="*/ 0 h 65"/>
            </a:gdLst>
            <a:ahLst/>
            <a:cxnLst>
              <a:cxn ang="0">
                <a:pos x="T0" y="T1"/>
              </a:cxn>
              <a:cxn ang="0">
                <a:pos x="T2" y="T3"/>
              </a:cxn>
              <a:cxn ang="0">
                <a:pos x="T4" y="T5"/>
              </a:cxn>
              <a:cxn ang="0">
                <a:pos x="T6" y="T7"/>
              </a:cxn>
            </a:cxnLst>
            <a:rect l="0" t="0" r="r" b="b"/>
            <a:pathLst>
              <a:path w="62" h="65">
                <a:moveTo>
                  <a:pt x="0" y="0"/>
                </a:moveTo>
                <a:lnTo>
                  <a:pt x="62" y="32"/>
                </a:lnTo>
                <a:lnTo>
                  <a:pt x="0" y="65"/>
                </a:lnTo>
                <a:lnTo>
                  <a:pt x="0" y="0"/>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83986" name="Rectangle 18">
            <a:extLst>
              <a:ext uri="{FF2B5EF4-FFF2-40B4-BE49-F238E27FC236}">
                <a16:creationId xmlns:a16="http://schemas.microsoft.com/office/drawing/2014/main" id="{D12DA984-D5BE-2B30-28C2-9861F59203B9}"/>
              </a:ext>
            </a:extLst>
          </p:cNvPr>
          <p:cNvSpPr>
            <a:spLocks noChangeArrowheads="1"/>
          </p:cNvSpPr>
          <p:nvPr/>
        </p:nvSpPr>
        <p:spPr bwMode="auto">
          <a:xfrm>
            <a:off x="4972050" y="2817813"/>
            <a:ext cx="54502"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i="1">
                <a:solidFill>
                  <a:srgbClr val="000000"/>
                </a:solidFill>
                <a:latin typeface="Arial" panose="020B0604020202020204" pitchFamily="34" charset="0"/>
              </a:rPr>
              <a:t>i</a:t>
            </a:r>
            <a:endParaRPr lang="en-US" altLang="en-US" sz="2400">
              <a:solidFill>
                <a:srgbClr val="8901F3"/>
              </a:solidFill>
              <a:latin typeface="Times New Roman" panose="02020603050405020304" pitchFamily="18" charset="0"/>
            </a:endParaRPr>
          </a:p>
        </p:txBody>
      </p:sp>
      <p:sp>
        <p:nvSpPr>
          <p:cNvPr id="83987" name="Rectangle 19">
            <a:extLst>
              <a:ext uri="{FF2B5EF4-FFF2-40B4-BE49-F238E27FC236}">
                <a16:creationId xmlns:a16="http://schemas.microsoft.com/office/drawing/2014/main" id="{A36BF7C1-032F-8F18-D61E-E98E61C6D696}"/>
              </a:ext>
            </a:extLst>
          </p:cNvPr>
          <p:cNvSpPr>
            <a:spLocks noChangeArrowheads="1"/>
          </p:cNvSpPr>
          <p:nvPr/>
        </p:nvSpPr>
        <p:spPr bwMode="auto">
          <a:xfrm>
            <a:off x="5033963" y="2949576"/>
            <a:ext cx="269304"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300" i="1">
                <a:solidFill>
                  <a:srgbClr val="000000"/>
                </a:solidFill>
                <a:latin typeface="Arial" panose="020B0604020202020204" pitchFamily="34" charset="0"/>
              </a:rPr>
              <a:t>k,m</a:t>
            </a:r>
            <a:endParaRPr lang="en-US" altLang="en-US" sz="2400">
              <a:solidFill>
                <a:srgbClr val="8901F3"/>
              </a:solidFill>
              <a:latin typeface="Times New Roman" panose="02020603050405020304" pitchFamily="18" charset="0"/>
            </a:endParaRPr>
          </a:p>
        </p:txBody>
      </p:sp>
      <p:sp>
        <p:nvSpPr>
          <p:cNvPr id="83988" name="Rectangle 20">
            <a:extLst>
              <a:ext uri="{FF2B5EF4-FFF2-40B4-BE49-F238E27FC236}">
                <a16:creationId xmlns:a16="http://schemas.microsoft.com/office/drawing/2014/main" id="{52C568BA-C692-911A-BB8C-A8A92063D242}"/>
              </a:ext>
            </a:extLst>
          </p:cNvPr>
          <p:cNvSpPr>
            <a:spLocks noChangeArrowheads="1"/>
          </p:cNvSpPr>
          <p:nvPr/>
        </p:nvSpPr>
        <p:spPr bwMode="auto">
          <a:xfrm>
            <a:off x="5305425" y="2817813"/>
            <a:ext cx="230832"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i="1">
                <a:solidFill>
                  <a:srgbClr val="000000"/>
                </a:solidFill>
                <a:latin typeface="Arial" panose="020B0604020202020204" pitchFamily="34" charset="0"/>
              </a:rPr>
              <a:t>(t)</a:t>
            </a:r>
            <a:endParaRPr lang="en-US" altLang="en-US" sz="2400">
              <a:solidFill>
                <a:srgbClr val="8901F3"/>
              </a:solidFill>
              <a:latin typeface="Times New Roman" panose="02020603050405020304" pitchFamily="18" charset="0"/>
            </a:endParaRPr>
          </a:p>
        </p:txBody>
      </p:sp>
      <p:sp>
        <p:nvSpPr>
          <p:cNvPr id="83989" name="Rectangle 21">
            <a:extLst>
              <a:ext uri="{FF2B5EF4-FFF2-40B4-BE49-F238E27FC236}">
                <a16:creationId xmlns:a16="http://schemas.microsoft.com/office/drawing/2014/main" id="{B1E5F6EB-D3B4-F6F9-E9E2-1A83D1C98CEF}"/>
              </a:ext>
            </a:extLst>
          </p:cNvPr>
          <p:cNvSpPr>
            <a:spLocks noChangeArrowheads="1"/>
          </p:cNvSpPr>
          <p:nvPr/>
        </p:nvSpPr>
        <p:spPr bwMode="auto">
          <a:xfrm>
            <a:off x="5341938" y="2163763"/>
            <a:ext cx="121828"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i="1">
                <a:solidFill>
                  <a:srgbClr val="000000"/>
                </a:solidFill>
                <a:latin typeface="Arial" panose="020B0604020202020204" pitchFamily="34" charset="0"/>
              </a:rPr>
              <a:t>v</a:t>
            </a:r>
            <a:endParaRPr lang="en-US" altLang="en-US" sz="2400">
              <a:solidFill>
                <a:srgbClr val="8901F3"/>
              </a:solidFill>
              <a:latin typeface="Times New Roman" panose="02020603050405020304" pitchFamily="18" charset="0"/>
            </a:endParaRPr>
          </a:p>
        </p:txBody>
      </p:sp>
      <p:sp>
        <p:nvSpPr>
          <p:cNvPr id="83990" name="Rectangle 22">
            <a:extLst>
              <a:ext uri="{FF2B5EF4-FFF2-40B4-BE49-F238E27FC236}">
                <a16:creationId xmlns:a16="http://schemas.microsoft.com/office/drawing/2014/main" id="{3866C7A6-091E-4F9D-26CA-7F166480CC96}"/>
              </a:ext>
            </a:extLst>
          </p:cNvPr>
          <p:cNvSpPr>
            <a:spLocks noChangeArrowheads="1"/>
          </p:cNvSpPr>
          <p:nvPr/>
        </p:nvSpPr>
        <p:spPr bwMode="auto">
          <a:xfrm>
            <a:off x="5465763" y="2306639"/>
            <a:ext cx="222818"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300" i="1">
                <a:solidFill>
                  <a:srgbClr val="000000"/>
                </a:solidFill>
                <a:latin typeface="Arial" panose="020B0604020202020204" pitchFamily="34" charset="0"/>
              </a:rPr>
              <a:t>km</a:t>
            </a:r>
            <a:endParaRPr lang="en-US" altLang="en-US" sz="2400">
              <a:solidFill>
                <a:srgbClr val="8901F3"/>
              </a:solidFill>
              <a:latin typeface="Times New Roman" panose="02020603050405020304" pitchFamily="18" charset="0"/>
            </a:endParaRPr>
          </a:p>
        </p:txBody>
      </p:sp>
      <p:sp>
        <p:nvSpPr>
          <p:cNvPr id="83991" name="Rectangle 23">
            <a:extLst>
              <a:ext uri="{FF2B5EF4-FFF2-40B4-BE49-F238E27FC236}">
                <a16:creationId xmlns:a16="http://schemas.microsoft.com/office/drawing/2014/main" id="{4D999F85-E138-0C9B-566F-40C8F3871CC5}"/>
              </a:ext>
            </a:extLst>
          </p:cNvPr>
          <p:cNvSpPr>
            <a:spLocks noChangeArrowheads="1"/>
          </p:cNvSpPr>
          <p:nvPr/>
        </p:nvSpPr>
        <p:spPr bwMode="auto">
          <a:xfrm>
            <a:off x="5686425" y="2163763"/>
            <a:ext cx="230832"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i="1">
                <a:solidFill>
                  <a:srgbClr val="000000"/>
                </a:solidFill>
                <a:latin typeface="Arial" panose="020B0604020202020204" pitchFamily="34" charset="0"/>
              </a:rPr>
              <a:t>(t)</a:t>
            </a:r>
            <a:endParaRPr lang="en-US" altLang="en-US" sz="2400">
              <a:solidFill>
                <a:srgbClr val="8901F3"/>
              </a:solidFill>
              <a:latin typeface="Times New Roman" panose="02020603050405020304" pitchFamily="18" charset="0"/>
            </a:endParaRPr>
          </a:p>
        </p:txBody>
      </p:sp>
      <p:sp>
        <p:nvSpPr>
          <p:cNvPr id="83992" name="Line 24">
            <a:extLst>
              <a:ext uri="{FF2B5EF4-FFF2-40B4-BE49-F238E27FC236}">
                <a16:creationId xmlns:a16="http://schemas.microsoft.com/office/drawing/2014/main" id="{129732B1-2326-8464-3551-9CEA28BD2B9B}"/>
              </a:ext>
            </a:extLst>
          </p:cNvPr>
          <p:cNvSpPr>
            <a:spLocks noChangeShapeType="1"/>
          </p:cNvSpPr>
          <p:nvPr/>
        </p:nvSpPr>
        <p:spPr bwMode="auto">
          <a:xfrm>
            <a:off x="4738689" y="2338389"/>
            <a:ext cx="554037" cy="1587"/>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83993" name="Freeform 25">
            <a:extLst>
              <a:ext uri="{FF2B5EF4-FFF2-40B4-BE49-F238E27FC236}">
                <a16:creationId xmlns:a16="http://schemas.microsoft.com/office/drawing/2014/main" id="{92B652AD-AA0C-5B80-46F5-4CD479E9BA55}"/>
              </a:ext>
            </a:extLst>
          </p:cNvPr>
          <p:cNvSpPr>
            <a:spLocks/>
          </p:cNvSpPr>
          <p:nvPr/>
        </p:nvSpPr>
        <p:spPr bwMode="auto">
          <a:xfrm>
            <a:off x="4738689" y="2286000"/>
            <a:ext cx="109537" cy="103188"/>
          </a:xfrm>
          <a:custGeom>
            <a:avLst/>
            <a:gdLst>
              <a:gd name="T0" fmla="*/ 69 w 69"/>
              <a:gd name="T1" fmla="*/ 65 h 65"/>
              <a:gd name="T2" fmla="*/ 0 w 69"/>
              <a:gd name="T3" fmla="*/ 33 h 65"/>
              <a:gd name="T4" fmla="*/ 69 w 69"/>
              <a:gd name="T5" fmla="*/ 0 h 65"/>
              <a:gd name="T6" fmla="*/ 69 w 69"/>
              <a:gd name="T7" fmla="*/ 65 h 65"/>
            </a:gdLst>
            <a:ahLst/>
            <a:cxnLst>
              <a:cxn ang="0">
                <a:pos x="T0" y="T1"/>
              </a:cxn>
              <a:cxn ang="0">
                <a:pos x="T2" y="T3"/>
              </a:cxn>
              <a:cxn ang="0">
                <a:pos x="T4" y="T5"/>
              </a:cxn>
              <a:cxn ang="0">
                <a:pos x="T6" y="T7"/>
              </a:cxn>
            </a:cxnLst>
            <a:rect l="0" t="0" r="r" b="b"/>
            <a:pathLst>
              <a:path w="69" h="65">
                <a:moveTo>
                  <a:pt x="69" y="65"/>
                </a:moveTo>
                <a:lnTo>
                  <a:pt x="0" y="33"/>
                </a:lnTo>
                <a:lnTo>
                  <a:pt x="69" y="0"/>
                </a:lnTo>
                <a:lnTo>
                  <a:pt x="69" y="6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83994" name="Freeform 26">
            <a:extLst>
              <a:ext uri="{FF2B5EF4-FFF2-40B4-BE49-F238E27FC236}">
                <a16:creationId xmlns:a16="http://schemas.microsoft.com/office/drawing/2014/main" id="{D23F0292-25C3-649B-4690-73C58BE991E8}"/>
              </a:ext>
            </a:extLst>
          </p:cNvPr>
          <p:cNvSpPr>
            <a:spLocks/>
          </p:cNvSpPr>
          <p:nvPr/>
        </p:nvSpPr>
        <p:spPr bwMode="auto">
          <a:xfrm>
            <a:off x="4738689" y="2286000"/>
            <a:ext cx="109537" cy="103188"/>
          </a:xfrm>
          <a:custGeom>
            <a:avLst/>
            <a:gdLst>
              <a:gd name="T0" fmla="*/ 69 w 69"/>
              <a:gd name="T1" fmla="*/ 65 h 65"/>
              <a:gd name="T2" fmla="*/ 0 w 69"/>
              <a:gd name="T3" fmla="*/ 33 h 65"/>
              <a:gd name="T4" fmla="*/ 69 w 69"/>
              <a:gd name="T5" fmla="*/ 0 h 65"/>
              <a:gd name="T6" fmla="*/ 69 w 69"/>
              <a:gd name="T7" fmla="*/ 65 h 65"/>
            </a:gdLst>
            <a:ahLst/>
            <a:cxnLst>
              <a:cxn ang="0">
                <a:pos x="T0" y="T1"/>
              </a:cxn>
              <a:cxn ang="0">
                <a:pos x="T2" y="T3"/>
              </a:cxn>
              <a:cxn ang="0">
                <a:pos x="T4" y="T5"/>
              </a:cxn>
              <a:cxn ang="0">
                <a:pos x="T6" y="T7"/>
              </a:cxn>
            </a:cxnLst>
            <a:rect l="0" t="0" r="r" b="b"/>
            <a:pathLst>
              <a:path w="69" h="65">
                <a:moveTo>
                  <a:pt x="69" y="65"/>
                </a:moveTo>
                <a:lnTo>
                  <a:pt x="0" y="33"/>
                </a:lnTo>
                <a:lnTo>
                  <a:pt x="69" y="0"/>
                </a:lnTo>
                <a:lnTo>
                  <a:pt x="69" y="65"/>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83995" name="Line 27">
            <a:extLst>
              <a:ext uri="{FF2B5EF4-FFF2-40B4-BE49-F238E27FC236}">
                <a16:creationId xmlns:a16="http://schemas.microsoft.com/office/drawing/2014/main" id="{7D59CA23-7858-56B2-FF6F-D4AB0B0F310F}"/>
              </a:ext>
            </a:extLst>
          </p:cNvPr>
          <p:cNvSpPr>
            <a:spLocks noChangeShapeType="1"/>
          </p:cNvSpPr>
          <p:nvPr/>
        </p:nvSpPr>
        <p:spPr bwMode="auto">
          <a:xfrm flipH="1">
            <a:off x="6032500" y="2338389"/>
            <a:ext cx="554038" cy="1587"/>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83996" name="Rectangle 28">
            <a:extLst>
              <a:ext uri="{FF2B5EF4-FFF2-40B4-BE49-F238E27FC236}">
                <a16:creationId xmlns:a16="http://schemas.microsoft.com/office/drawing/2014/main" id="{E4AC4AEE-A03A-9DBC-3C2D-D41A3F2EBC71}"/>
              </a:ext>
            </a:extLst>
          </p:cNvPr>
          <p:cNvSpPr>
            <a:spLocks noChangeArrowheads="1"/>
          </p:cNvSpPr>
          <p:nvPr/>
        </p:nvSpPr>
        <p:spPr bwMode="auto">
          <a:xfrm>
            <a:off x="4368800" y="2541588"/>
            <a:ext cx="121828"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i="1">
                <a:solidFill>
                  <a:srgbClr val="000000"/>
                </a:solidFill>
                <a:latin typeface="Arial" panose="020B0604020202020204" pitchFamily="34" charset="0"/>
              </a:rPr>
              <a:t>k</a:t>
            </a:r>
            <a:endParaRPr lang="en-US" altLang="en-US" sz="2400">
              <a:solidFill>
                <a:srgbClr val="8901F3"/>
              </a:solidFill>
              <a:latin typeface="Times New Roman" panose="02020603050405020304" pitchFamily="18" charset="0"/>
            </a:endParaRPr>
          </a:p>
        </p:txBody>
      </p:sp>
      <p:sp>
        <p:nvSpPr>
          <p:cNvPr id="83997" name="Rectangle 29">
            <a:extLst>
              <a:ext uri="{FF2B5EF4-FFF2-40B4-BE49-F238E27FC236}">
                <a16:creationId xmlns:a16="http://schemas.microsoft.com/office/drawing/2014/main" id="{762E9D12-0297-1856-6008-55E0ED9F9F98}"/>
              </a:ext>
            </a:extLst>
          </p:cNvPr>
          <p:cNvSpPr>
            <a:spLocks noChangeArrowheads="1"/>
          </p:cNvSpPr>
          <p:nvPr/>
        </p:nvSpPr>
        <p:spPr bwMode="auto">
          <a:xfrm>
            <a:off x="6746875" y="2541588"/>
            <a:ext cx="203582"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i="1">
                <a:solidFill>
                  <a:srgbClr val="000000"/>
                </a:solidFill>
                <a:latin typeface="Arial" panose="020B0604020202020204" pitchFamily="34" charset="0"/>
              </a:rPr>
              <a:t>m</a:t>
            </a:r>
            <a:endParaRPr lang="en-US" altLang="en-US" sz="2400">
              <a:solidFill>
                <a:srgbClr val="8901F3"/>
              </a:solidFill>
              <a:latin typeface="Times New Roman" panose="02020603050405020304" pitchFamily="18" charset="0"/>
            </a:endParaRPr>
          </a:p>
        </p:txBody>
      </p:sp>
      <p:sp>
        <p:nvSpPr>
          <p:cNvPr id="83998" name="Rectangle 30">
            <a:extLst>
              <a:ext uri="{FF2B5EF4-FFF2-40B4-BE49-F238E27FC236}">
                <a16:creationId xmlns:a16="http://schemas.microsoft.com/office/drawing/2014/main" id="{70CB4E26-A90E-B9E8-1EB1-E7EE1DE550BF}"/>
              </a:ext>
            </a:extLst>
          </p:cNvPr>
          <p:cNvSpPr>
            <a:spLocks noChangeArrowheads="1"/>
          </p:cNvSpPr>
          <p:nvPr/>
        </p:nvSpPr>
        <p:spPr bwMode="auto">
          <a:xfrm>
            <a:off x="5822950" y="2746375"/>
            <a:ext cx="176330"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a:solidFill>
                  <a:srgbClr val="000000"/>
                </a:solidFill>
                <a:latin typeface="Arial" panose="020B0604020202020204" pitchFamily="34" charset="0"/>
              </a:rPr>
              <a:t>R</a:t>
            </a:r>
            <a:endParaRPr lang="en-US" altLang="en-US" sz="2400">
              <a:solidFill>
                <a:srgbClr val="8901F3"/>
              </a:solidFill>
              <a:latin typeface="Times New Roman" panose="02020603050405020304" pitchFamily="18" charset="0"/>
            </a:endParaRPr>
          </a:p>
        </p:txBody>
      </p:sp>
      <p:sp>
        <p:nvSpPr>
          <p:cNvPr id="83976" name="AutoShape 8">
            <a:extLst>
              <a:ext uri="{FF2B5EF4-FFF2-40B4-BE49-F238E27FC236}">
                <a16:creationId xmlns:a16="http://schemas.microsoft.com/office/drawing/2014/main" id="{3001AAFD-362D-BF3F-61A1-DD48344E13AB}"/>
              </a:ext>
            </a:extLst>
          </p:cNvPr>
          <p:cNvSpPr>
            <a:spLocks noChangeArrowheads="1"/>
          </p:cNvSpPr>
          <p:nvPr/>
        </p:nvSpPr>
        <p:spPr bwMode="auto">
          <a:xfrm>
            <a:off x="5562600" y="3581400"/>
            <a:ext cx="457200" cy="609600"/>
          </a:xfrm>
          <a:prstGeom prst="downArrow">
            <a:avLst>
              <a:gd name="adj1" fmla="val 50000"/>
              <a:gd name="adj2" fmla="val 33333"/>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84051" name="Line 83">
            <a:extLst>
              <a:ext uri="{FF2B5EF4-FFF2-40B4-BE49-F238E27FC236}">
                <a16:creationId xmlns:a16="http://schemas.microsoft.com/office/drawing/2014/main" id="{650E04C7-E753-EF2D-07C8-06BBB6C01433}"/>
              </a:ext>
            </a:extLst>
          </p:cNvPr>
          <p:cNvSpPr>
            <a:spLocks noChangeShapeType="1"/>
          </p:cNvSpPr>
          <p:nvPr/>
        </p:nvSpPr>
        <p:spPr bwMode="auto">
          <a:xfrm flipH="1" flipV="1">
            <a:off x="6010276" y="2590800"/>
            <a:ext cx="42863" cy="109538"/>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84052" name="Line 84">
            <a:extLst>
              <a:ext uri="{FF2B5EF4-FFF2-40B4-BE49-F238E27FC236}">
                <a16:creationId xmlns:a16="http://schemas.microsoft.com/office/drawing/2014/main" id="{68B30347-899D-6A33-578F-761730BB528C}"/>
              </a:ext>
            </a:extLst>
          </p:cNvPr>
          <p:cNvSpPr>
            <a:spLocks noChangeShapeType="1"/>
          </p:cNvSpPr>
          <p:nvPr/>
        </p:nvSpPr>
        <p:spPr bwMode="auto">
          <a:xfrm flipH="1">
            <a:off x="5908675" y="2590800"/>
            <a:ext cx="101600" cy="217488"/>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84053" name="Line 85">
            <a:extLst>
              <a:ext uri="{FF2B5EF4-FFF2-40B4-BE49-F238E27FC236}">
                <a16:creationId xmlns:a16="http://schemas.microsoft.com/office/drawing/2014/main" id="{07A09EC7-DBC6-1C94-EB8F-DB6350770ED8}"/>
              </a:ext>
            </a:extLst>
          </p:cNvPr>
          <p:cNvSpPr>
            <a:spLocks noChangeShapeType="1"/>
          </p:cNvSpPr>
          <p:nvPr/>
        </p:nvSpPr>
        <p:spPr bwMode="auto">
          <a:xfrm flipH="1" flipV="1">
            <a:off x="5794375" y="2590800"/>
            <a:ext cx="114300" cy="217488"/>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84054" name="Line 86">
            <a:extLst>
              <a:ext uri="{FF2B5EF4-FFF2-40B4-BE49-F238E27FC236}">
                <a16:creationId xmlns:a16="http://schemas.microsoft.com/office/drawing/2014/main" id="{C2CF1FFA-4B58-F674-EE39-2AFAE5AEB6F9}"/>
              </a:ext>
            </a:extLst>
          </p:cNvPr>
          <p:cNvSpPr>
            <a:spLocks noChangeShapeType="1"/>
          </p:cNvSpPr>
          <p:nvPr/>
        </p:nvSpPr>
        <p:spPr bwMode="auto">
          <a:xfrm flipH="1">
            <a:off x="5692775" y="2590800"/>
            <a:ext cx="101600" cy="217488"/>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84055" name="Line 87">
            <a:extLst>
              <a:ext uri="{FF2B5EF4-FFF2-40B4-BE49-F238E27FC236}">
                <a16:creationId xmlns:a16="http://schemas.microsoft.com/office/drawing/2014/main" id="{7556D83A-7555-A42E-944B-101F0E907DCE}"/>
              </a:ext>
            </a:extLst>
          </p:cNvPr>
          <p:cNvSpPr>
            <a:spLocks noChangeShapeType="1"/>
          </p:cNvSpPr>
          <p:nvPr/>
        </p:nvSpPr>
        <p:spPr bwMode="auto">
          <a:xfrm flipH="1" flipV="1">
            <a:off x="5576889" y="2590800"/>
            <a:ext cx="115887" cy="217488"/>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84056" name="Line 88">
            <a:extLst>
              <a:ext uri="{FF2B5EF4-FFF2-40B4-BE49-F238E27FC236}">
                <a16:creationId xmlns:a16="http://schemas.microsoft.com/office/drawing/2014/main" id="{DFA33917-F039-5EC2-E288-B90800384098}"/>
              </a:ext>
            </a:extLst>
          </p:cNvPr>
          <p:cNvSpPr>
            <a:spLocks noChangeShapeType="1"/>
          </p:cNvSpPr>
          <p:nvPr/>
        </p:nvSpPr>
        <p:spPr bwMode="auto">
          <a:xfrm flipH="1">
            <a:off x="5475288" y="2590800"/>
            <a:ext cx="101600" cy="217488"/>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84057" name="Line 89">
            <a:extLst>
              <a:ext uri="{FF2B5EF4-FFF2-40B4-BE49-F238E27FC236}">
                <a16:creationId xmlns:a16="http://schemas.microsoft.com/office/drawing/2014/main" id="{F115E523-346A-8BEB-B50D-96E34A226E66}"/>
              </a:ext>
            </a:extLst>
          </p:cNvPr>
          <p:cNvSpPr>
            <a:spLocks noChangeShapeType="1"/>
          </p:cNvSpPr>
          <p:nvPr/>
        </p:nvSpPr>
        <p:spPr bwMode="auto">
          <a:xfrm flipH="1" flipV="1">
            <a:off x="5360988" y="2590800"/>
            <a:ext cx="114300" cy="217488"/>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84058" name="Line 90">
            <a:extLst>
              <a:ext uri="{FF2B5EF4-FFF2-40B4-BE49-F238E27FC236}">
                <a16:creationId xmlns:a16="http://schemas.microsoft.com/office/drawing/2014/main" id="{A0D7FE2E-C1C5-4765-5680-1E95CF56B9F9}"/>
              </a:ext>
            </a:extLst>
          </p:cNvPr>
          <p:cNvSpPr>
            <a:spLocks noChangeShapeType="1"/>
          </p:cNvSpPr>
          <p:nvPr/>
        </p:nvSpPr>
        <p:spPr bwMode="auto">
          <a:xfrm flipH="1">
            <a:off x="5259388" y="2590800"/>
            <a:ext cx="101600" cy="217488"/>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84059" name="Line 91">
            <a:extLst>
              <a:ext uri="{FF2B5EF4-FFF2-40B4-BE49-F238E27FC236}">
                <a16:creationId xmlns:a16="http://schemas.microsoft.com/office/drawing/2014/main" id="{23FF8705-4B30-D9A2-4B36-20AD225C874E}"/>
              </a:ext>
            </a:extLst>
          </p:cNvPr>
          <p:cNvSpPr>
            <a:spLocks noChangeShapeType="1"/>
          </p:cNvSpPr>
          <p:nvPr/>
        </p:nvSpPr>
        <p:spPr bwMode="auto">
          <a:xfrm flipH="1" flipV="1">
            <a:off x="5216526" y="2700338"/>
            <a:ext cx="42863" cy="107950"/>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84060" name="Line 92">
            <a:extLst>
              <a:ext uri="{FF2B5EF4-FFF2-40B4-BE49-F238E27FC236}">
                <a16:creationId xmlns:a16="http://schemas.microsoft.com/office/drawing/2014/main" id="{31329D11-457A-D797-7084-399460DDEE9C}"/>
              </a:ext>
            </a:extLst>
          </p:cNvPr>
          <p:cNvSpPr>
            <a:spLocks noChangeShapeType="1"/>
          </p:cNvSpPr>
          <p:nvPr/>
        </p:nvSpPr>
        <p:spPr bwMode="auto">
          <a:xfrm flipH="1">
            <a:off x="4710114" y="2700339"/>
            <a:ext cx="492125" cy="1587"/>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84062" name="Line 94">
            <a:extLst>
              <a:ext uri="{FF2B5EF4-FFF2-40B4-BE49-F238E27FC236}">
                <a16:creationId xmlns:a16="http://schemas.microsoft.com/office/drawing/2014/main" id="{5711A836-08D4-3C38-E2A9-60240E8ED495}"/>
              </a:ext>
            </a:extLst>
          </p:cNvPr>
          <p:cNvSpPr>
            <a:spLocks noChangeShapeType="1"/>
          </p:cNvSpPr>
          <p:nvPr/>
        </p:nvSpPr>
        <p:spPr bwMode="auto">
          <a:xfrm flipH="1">
            <a:off x="6030914" y="2679700"/>
            <a:ext cx="492125" cy="1588"/>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graphicFrame>
        <p:nvGraphicFramePr>
          <p:cNvPr id="84063" name="Object 95">
            <a:extLst>
              <a:ext uri="{FF2B5EF4-FFF2-40B4-BE49-F238E27FC236}">
                <a16:creationId xmlns:a16="http://schemas.microsoft.com/office/drawing/2014/main" id="{1626C09E-E669-4CB2-47EA-5B8A74F35F19}"/>
              </a:ext>
            </a:extLst>
          </p:cNvPr>
          <p:cNvGraphicFramePr>
            <a:graphicFrameLocks noChangeAspect="1"/>
          </p:cNvGraphicFramePr>
          <p:nvPr/>
        </p:nvGraphicFramePr>
        <p:xfrm>
          <a:off x="4343400" y="4738689"/>
          <a:ext cx="3048000" cy="960437"/>
        </p:xfrm>
        <a:graphic>
          <a:graphicData uri="http://schemas.openxmlformats.org/presentationml/2006/ole">
            <mc:AlternateContent xmlns:mc="http://schemas.openxmlformats.org/markup-compatibility/2006">
              <mc:Choice xmlns:v="urn:schemas-microsoft-com:vml" Requires="v">
                <p:oleObj r:id="rId3" imgW="1048320" imgH="330120" progId="">
                  <p:embed/>
                </p:oleObj>
              </mc:Choice>
              <mc:Fallback>
                <p:oleObj r:id="rId3" imgW="1048320" imgH="330120" progId="">
                  <p:embed/>
                  <p:pic>
                    <p:nvPicPr>
                      <p:cNvPr id="84063" name="Object 95">
                        <a:extLst>
                          <a:ext uri="{FF2B5EF4-FFF2-40B4-BE49-F238E27FC236}">
                            <a16:creationId xmlns:a16="http://schemas.microsoft.com/office/drawing/2014/main" id="{1626C09E-E669-4CB2-47EA-5B8A74F35F1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43400" y="4738689"/>
                        <a:ext cx="3048000" cy="960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ransition/>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5538" name="Object 2">
            <a:extLst>
              <a:ext uri="{FF2B5EF4-FFF2-40B4-BE49-F238E27FC236}">
                <a16:creationId xmlns:a16="http://schemas.microsoft.com/office/drawing/2014/main" id="{AB9FE9AB-EF2D-5CCE-CCAD-73EA0966C9D1}"/>
              </a:ext>
            </a:extLst>
          </p:cNvPr>
          <p:cNvGraphicFramePr>
            <a:graphicFrameLocks noChangeAspect="1"/>
          </p:cNvGraphicFramePr>
          <p:nvPr/>
        </p:nvGraphicFramePr>
        <p:xfrm>
          <a:off x="5410200" y="609600"/>
          <a:ext cx="1676400" cy="1150938"/>
        </p:xfrm>
        <a:graphic>
          <a:graphicData uri="http://schemas.openxmlformats.org/presentationml/2006/ole">
            <mc:AlternateContent xmlns:mc="http://schemas.openxmlformats.org/markup-compatibility/2006">
              <mc:Choice xmlns:v="urn:schemas-microsoft-com:vml" Requires="v">
                <p:oleObj name="Equation" r:id="rId2" imgW="571320" imgH="393480" progId="Equation.3">
                  <p:embed/>
                </p:oleObj>
              </mc:Choice>
              <mc:Fallback>
                <p:oleObj name="Equation" r:id="rId2" imgW="571320" imgH="393480" progId="Equation.3">
                  <p:embed/>
                  <p:pic>
                    <p:nvPicPr>
                      <p:cNvPr id="65538" name="Object 2">
                        <a:extLst>
                          <a:ext uri="{FF2B5EF4-FFF2-40B4-BE49-F238E27FC236}">
                            <a16:creationId xmlns:a16="http://schemas.microsoft.com/office/drawing/2014/main" id="{AB9FE9AB-EF2D-5CCE-CCAD-73EA0966C9D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0200" y="609600"/>
                        <a:ext cx="1676400" cy="1150938"/>
                      </a:xfrm>
                      <a:prstGeom prst="rect">
                        <a:avLst/>
                      </a:prstGeom>
                      <a:solidFill>
                        <a:srgbClr val="CC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5539" name="Object 3">
            <a:extLst>
              <a:ext uri="{FF2B5EF4-FFF2-40B4-BE49-F238E27FC236}">
                <a16:creationId xmlns:a16="http://schemas.microsoft.com/office/drawing/2014/main" id="{B66D3A8F-DC5D-4959-77F9-2D1C088FB9FE}"/>
              </a:ext>
            </a:extLst>
          </p:cNvPr>
          <p:cNvGraphicFramePr>
            <a:graphicFrameLocks noChangeAspect="1"/>
          </p:cNvGraphicFramePr>
          <p:nvPr/>
        </p:nvGraphicFramePr>
        <p:xfrm>
          <a:off x="2552700" y="2070101"/>
          <a:ext cx="7162800" cy="1184275"/>
        </p:xfrm>
        <a:graphic>
          <a:graphicData uri="http://schemas.openxmlformats.org/presentationml/2006/ole">
            <mc:AlternateContent xmlns:mc="http://schemas.openxmlformats.org/markup-compatibility/2006">
              <mc:Choice xmlns:v="urn:schemas-microsoft-com:vml" Requires="v">
                <p:oleObj name="Equation" r:id="rId4" imgW="2374560" imgH="393480" progId="Equation.3">
                  <p:embed/>
                </p:oleObj>
              </mc:Choice>
              <mc:Fallback>
                <p:oleObj name="Equation" r:id="rId4" imgW="2374560" imgH="393480" progId="Equation.3">
                  <p:embed/>
                  <p:pic>
                    <p:nvPicPr>
                      <p:cNvPr id="65539" name="Object 3">
                        <a:extLst>
                          <a:ext uri="{FF2B5EF4-FFF2-40B4-BE49-F238E27FC236}">
                            <a16:creationId xmlns:a16="http://schemas.microsoft.com/office/drawing/2014/main" id="{B66D3A8F-DC5D-4959-77F9-2D1C088FB9F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52700" y="2070101"/>
                        <a:ext cx="7162800" cy="1184275"/>
                      </a:xfrm>
                      <a:prstGeom prst="rect">
                        <a:avLst/>
                      </a:prstGeom>
                      <a:solidFill>
                        <a:srgbClr val="CC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5541" name="Object 5">
            <a:extLst>
              <a:ext uri="{FF2B5EF4-FFF2-40B4-BE49-F238E27FC236}">
                <a16:creationId xmlns:a16="http://schemas.microsoft.com/office/drawing/2014/main" id="{E6BF1A8C-D8E4-CC5C-5AA9-C3826BE94FB2}"/>
              </a:ext>
            </a:extLst>
          </p:cNvPr>
          <p:cNvGraphicFramePr>
            <a:graphicFrameLocks noChangeAspect="1"/>
          </p:cNvGraphicFramePr>
          <p:nvPr/>
        </p:nvGraphicFramePr>
        <p:xfrm>
          <a:off x="2667000" y="3886200"/>
          <a:ext cx="7569200" cy="706438"/>
        </p:xfrm>
        <a:graphic>
          <a:graphicData uri="http://schemas.openxmlformats.org/presentationml/2006/ole">
            <mc:AlternateContent xmlns:mc="http://schemas.openxmlformats.org/markup-compatibility/2006">
              <mc:Choice xmlns:v="urn:schemas-microsoft-com:vml" Requires="v">
                <p:oleObj name="Equation" r:id="rId6" imgW="2171520" imgH="215640" progId="Equation.3">
                  <p:embed/>
                </p:oleObj>
              </mc:Choice>
              <mc:Fallback>
                <p:oleObj name="Equation" r:id="rId6" imgW="2171520" imgH="215640" progId="Equation.3">
                  <p:embed/>
                  <p:pic>
                    <p:nvPicPr>
                      <p:cNvPr id="65541" name="Object 5">
                        <a:extLst>
                          <a:ext uri="{FF2B5EF4-FFF2-40B4-BE49-F238E27FC236}">
                            <a16:creationId xmlns:a16="http://schemas.microsoft.com/office/drawing/2014/main" id="{E6BF1A8C-D8E4-CC5C-5AA9-C3826BE94FB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67000" y="3886200"/>
                        <a:ext cx="7569200" cy="706438"/>
                      </a:xfrm>
                      <a:prstGeom prst="rect">
                        <a:avLst/>
                      </a:prstGeom>
                      <a:solidFill>
                        <a:srgbClr val="CC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5542" name="AutoShape 6">
            <a:extLst>
              <a:ext uri="{FF2B5EF4-FFF2-40B4-BE49-F238E27FC236}">
                <a16:creationId xmlns:a16="http://schemas.microsoft.com/office/drawing/2014/main" id="{5B68780C-7761-D3EA-8918-AE0FA30F603B}"/>
              </a:ext>
            </a:extLst>
          </p:cNvPr>
          <p:cNvSpPr>
            <a:spLocks noChangeArrowheads="1"/>
          </p:cNvSpPr>
          <p:nvPr/>
        </p:nvSpPr>
        <p:spPr bwMode="auto">
          <a:xfrm>
            <a:off x="2692400" y="3733800"/>
            <a:ext cx="1930400" cy="2273300"/>
          </a:xfrm>
          <a:prstGeom prst="downArrow">
            <a:avLst>
              <a:gd name="adj1" fmla="val 50000"/>
              <a:gd name="adj2" fmla="val 29441"/>
            </a:avLst>
          </a:prstGeom>
          <a:noFill/>
          <a:ln w="9525">
            <a:solidFill>
              <a:srgbClr val="FF0066"/>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5543" name="Rectangle 7">
            <a:extLst>
              <a:ext uri="{FF2B5EF4-FFF2-40B4-BE49-F238E27FC236}">
                <a16:creationId xmlns:a16="http://schemas.microsoft.com/office/drawing/2014/main" id="{C2ACA106-5732-3AE5-E968-DDEAA326E45F}"/>
              </a:ext>
            </a:extLst>
          </p:cNvPr>
          <p:cNvSpPr>
            <a:spLocks noChangeArrowheads="1"/>
          </p:cNvSpPr>
          <p:nvPr/>
        </p:nvSpPr>
        <p:spPr bwMode="auto">
          <a:xfrm>
            <a:off x="2324100" y="1892300"/>
            <a:ext cx="4241800" cy="3098800"/>
          </a:xfrm>
          <a:prstGeom prst="rect">
            <a:avLst/>
          </a:prstGeom>
          <a:noFill/>
          <a:ln w="9525">
            <a:solidFill>
              <a:srgbClr val="FF0066"/>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Tree>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81" name="Rectangle 217">
            <a:extLst>
              <a:ext uri="{FF2B5EF4-FFF2-40B4-BE49-F238E27FC236}">
                <a16:creationId xmlns:a16="http://schemas.microsoft.com/office/drawing/2014/main" id="{3CB965AE-EE86-3C69-87A5-B2CD54770A2A}"/>
              </a:ext>
            </a:extLst>
          </p:cNvPr>
          <p:cNvSpPr>
            <a:spLocks noChangeArrowheads="1"/>
          </p:cNvSpPr>
          <p:nvPr/>
        </p:nvSpPr>
        <p:spPr bwMode="auto">
          <a:xfrm>
            <a:off x="2057400" y="352426"/>
            <a:ext cx="8153400" cy="5514975"/>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11398" name="Rectangle 134">
            <a:extLst>
              <a:ext uri="{FF2B5EF4-FFF2-40B4-BE49-F238E27FC236}">
                <a16:creationId xmlns:a16="http://schemas.microsoft.com/office/drawing/2014/main" id="{C1127167-8931-933D-162A-827ADA311CA9}"/>
              </a:ext>
            </a:extLst>
          </p:cNvPr>
          <p:cNvSpPr>
            <a:spLocks noChangeArrowheads="1"/>
          </p:cNvSpPr>
          <p:nvPr/>
        </p:nvSpPr>
        <p:spPr bwMode="auto">
          <a:xfrm>
            <a:off x="2646363" y="900113"/>
            <a:ext cx="184346" cy="66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4300">
                <a:solidFill>
                  <a:srgbClr val="000000"/>
                </a:solidFill>
                <a:latin typeface="Symbol" panose="05050102010706020507" pitchFamily="18" charset="2"/>
              </a:rPr>
              <a:t>(</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399" name="Rectangle 135">
            <a:extLst>
              <a:ext uri="{FF2B5EF4-FFF2-40B4-BE49-F238E27FC236}">
                <a16:creationId xmlns:a16="http://schemas.microsoft.com/office/drawing/2014/main" id="{0ECA67BA-F9AF-9507-49E9-89CF78ACC185}"/>
              </a:ext>
            </a:extLst>
          </p:cNvPr>
          <p:cNvSpPr>
            <a:spLocks noChangeArrowheads="1"/>
          </p:cNvSpPr>
          <p:nvPr/>
        </p:nvSpPr>
        <p:spPr bwMode="auto">
          <a:xfrm>
            <a:off x="2935288" y="900113"/>
            <a:ext cx="184346" cy="66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4300">
                <a:solidFill>
                  <a:srgbClr val="000000"/>
                </a:solidFill>
                <a:latin typeface="Symbol" panose="05050102010706020507" pitchFamily="18" charset="2"/>
              </a:rPr>
              <a:t>)</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00" name="Line 136">
            <a:extLst>
              <a:ext uri="{FF2B5EF4-FFF2-40B4-BE49-F238E27FC236}">
                <a16:creationId xmlns:a16="http://schemas.microsoft.com/office/drawing/2014/main" id="{581A0F6E-E08F-73BC-5D3E-AD67570D7FD7}"/>
              </a:ext>
            </a:extLst>
          </p:cNvPr>
          <p:cNvSpPr>
            <a:spLocks noChangeShapeType="1"/>
          </p:cNvSpPr>
          <p:nvPr/>
        </p:nvSpPr>
        <p:spPr bwMode="auto">
          <a:xfrm>
            <a:off x="3484563" y="1314450"/>
            <a:ext cx="569912" cy="1588"/>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11401" name="Rectangle 137">
            <a:extLst>
              <a:ext uri="{FF2B5EF4-FFF2-40B4-BE49-F238E27FC236}">
                <a16:creationId xmlns:a16="http://schemas.microsoft.com/office/drawing/2014/main" id="{820CFFB7-467C-83F5-B903-C3BA7DE5BCFB}"/>
              </a:ext>
            </a:extLst>
          </p:cNvPr>
          <p:cNvSpPr>
            <a:spLocks noChangeArrowheads="1"/>
          </p:cNvSpPr>
          <p:nvPr/>
        </p:nvSpPr>
        <p:spPr bwMode="auto">
          <a:xfrm>
            <a:off x="4541838" y="900113"/>
            <a:ext cx="184346" cy="66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4300">
                <a:solidFill>
                  <a:srgbClr val="000000"/>
                </a:solidFill>
                <a:latin typeface="Symbol" panose="05050102010706020507" pitchFamily="18" charset="2"/>
              </a:rPr>
              <a:t>(</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02" name="Rectangle 138">
            <a:extLst>
              <a:ext uri="{FF2B5EF4-FFF2-40B4-BE49-F238E27FC236}">
                <a16:creationId xmlns:a16="http://schemas.microsoft.com/office/drawing/2014/main" id="{0C11ADD1-A2CF-B27F-5225-4C213BEF8A56}"/>
              </a:ext>
            </a:extLst>
          </p:cNvPr>
          <p:cNvSpPr>
            <a:spLocks noChangeArrowheads="1"/>
          </p:cNvSpPr>
          <p:nvPr/>
        </p:nvSpPr>
        <p:spPr bwMode="auto">
          <a:xfrm>
            <a:off x="4830763" y="900113"/>
            <a:ext cx="184346" cy="66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4300">
                <a:solidFill>
                  <a:srgbClr val="000000"/>
                </a:solidFill>
                <a:latin typeface="Symbol" panose="05050102010706020507" pitchFamily="18" charset="2"/>
              </a:rPr>
              <a:t>)</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03" name="Rectangle 139">
            <a:extLst>
              <a:ext uri="{FF2B5EF4-FFF2-40B4-BE49-F238E27FC236}">
                <a16:creationId xmlns:a16="http://schemas.microsoft.com/office/drawing/2014/main" id="{4571218B-DB2E-5163-75F4-692F56C8C1D9}"/>
              </a:ext>
            </a:extLst>
          </p:cNvPr>
          <p:cNvSpPr>
            <a:spLocks noChangeArrowheads="1"/>
          </p:cNvSpPr>
          <p:nvPr/>
        </p:nvSpPr>
        <p:spPr bwMode="auto">
          <a:xfrm>
            <a:off x="6816726" y="900114"/>
            <a:ext cx="182563" cy="65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4300">
                <a:solidFill>
                  <a:srgbClr val="000000"/>
                </a:solidFill>
                <a:latin typeface="Symbol" panose="05050102010706020507" pitchFamily="18" charset="2"/>
              </a:rPr>
              <a:t>)</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04" name="Rectangle 140">
            <a:extLst>
              <a:ext uri="{FF2B5EF4-FFF2-40B4-BE49-F238E27FC236}">
                <a16:creationId xmlns:a16="http://schemas.microsoft.com/office/drawing/2014/main" id="{23105567-1022-4252-6679-948BE7F9F956}"/>
              </a:ext>
            </a:extLst>
          </p:cNvPr>
          <p:cNvSpPr>
            <a:spLocks noChangeArrowheads="1"/>
          </p:cNvSpPr>
          <p:nvPr/>
        </p:nvSpPr>
        <p:spPr bwMode="auto">
          <a:xfrm>
            <a:off x="5699125" y="839789"/>
            <a:ext cx="209994" cy="754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4900">
                <a:solidFill>
                  <a:srgbClr val="000000"/>
                </a:solidFill>
                <a:latin typeface="Symbol" panose="05050102010706020507" pitchFamily="18" charset="2"/>
              </a:rPr>
              <a:t>(</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05" name="Line 141">
            <a:extLst>
              <a:ext uri="{FF2B5EF4-FFF2-40B4-BE49-F238E27FC236}">
                <a16:creationId xmlns:a16="http://schemas.microsoft.com/office/drawing/2014/main" id="{F5BC9C83-E7DF-332C-8C81-E6050519C943}"/>
              </a:ext>
            </a:extLst>
          </p:cNvPr>
          <p:cNvSpPr>
            <a:spLocks noChangeShapeType="1"/>
          </p:cNvSpPr>
          <p:nvPr/>
        </p:nvSpPr>
        <p:spPr bwMode="auto">
          <a:xfrm>
            <a:off x="7367588" y="1314450"/>
            <a:ext cx="569912" cy="1588"/>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11406" name="Rectangle 142">
            <a:extLst>
              <a:ext uri="{FF2B5EF4-FFF2-40B4-BE49-F238E27FC236}">
                <a16:creationId xmlns:a16="http://schemas.microsoft.com/office/drawing/2014/main" id="{04DC0DB3-1061-C783-B014-14EAE54B6DF7}"/>
              </a:ext>
            </a:extLst>
          </p:cNvPr>
          <p:cNvSpPr>
            <a:spLocks noChangeArrowheads="1"/>
          </p:cNvSpPr>
          <p:nvPr/>
        </p:nvSpPr>
        <p:spPr bwMode="auto">
          <a:xfrm>
            <a:off x="9540876" y="900114"/>
            <a:ext cx="182563" cy="65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4300">
                <a:solidFill>
                  <a:srgbClr val="000000"/>
                </a:solidFill>
                <a:latin typeface="Symbol" panose="05050102010706020507" pitchFamily="18" charset="2"/>
              </a:rPr>
              <a:t>)</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07" name="Rectangle 143">
            <a:extLst>
              <a:ext uri="{FF2B5EF4-FFF2-40B4-BE49-F238E27FC236}">
                <a16:creationId xmlns:a16="http://schemas.microsoft.com/office/drawing/2014/main" id="{6A09B2D7-D017-4F14-67FD-777CC120E72A}"/>
              </a:ext>
            </a:extLst>
          </p:cNvPr>
          <p:cNvSpPr>
            <a:spLocks noChangeArrowheads="1"/>
          </p:cNvSpPr>
          <p:nvPr/>
        </p:nvSpPr>
        <p:spPr bwMode="auto">
          <a:xfrm>
            <a:off x="8423275" y="839789"/>
            <a:ext cx="209994" cy="754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4900">
                <a:solidFill>
                  <a:srgbClr val="000000"/>
                </a:solidFill>
                <a:latin typeface="Symbol" panose="05050102010706020507" pitchFamily="18" charset="2"/>
              </a:rPr>
              <a:t>(</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08" name="Line 144">
            <a:extLst>
              <a:ext uri="{FF2B5EF4-FFF2-40B4-BE49-F238E27FC236}">
                <a16:creationId xmlns:a16="http://schemas.microsoft.com/office/drawing/2014/main" id="{013FE735-83A7-8ACD-6355-60D93BA6B171}"/>
              </a:ext>
            </a:extLst>
          </p:cNvPr>
          <p:cNvSpPr>
            <a:spLocks noChangeShapeType="1"/>
          </p:cNvSpPr>
          <p:nvPr/>
        </p:nvSpPr>
        <p:spPr bwMode="auto">
          <a:xfrm>
            <a:off x="3184526" y="3017839"/>
            <a:ext cx="569913" cy="1587"/>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11409" name="Rectangle 145">
            <a:extLst>
              <a:ext uri="{FF2B5EF4-FFF2-40B4-BE49-F238E27FC236}">
                <a16:creationId xmlns:a16="http://schemas.microsoft.com/office/drawing/2014/main" id="{74982693-1053-EE3A-5569-0182405BF7B8}"/>
              </a:ext>
            </a:extLst>
          </p:cNvPr>
          <p:cNvSpPr>
            <a:spLocks noChangeArrowheads="1"/>
          </p:cNvSpPr>
          <p:nvPr/>
        </p:nvSpPr>
        <p:spPr bwMode="auto">
          <a:xfrm>
            <a:off x="5653088" y="4303713"/>
            <a:ext cx="184346" cy="66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4300">
                <a:solidFill>
                  <a:srgbClr val="000000"/>
                </a:solidFill>
                <a:latin typeface="Symbol" panose="05050102010706020507" pitchFamily="18" charset="2"/>
              </a:rPr>
              <a:t>)</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10" name="Rectangle 146">
            <a:extLst>
              <a:ext uri="{FF2B5EF4-FFF2-40B4-BE49-F238E27FC236}">
                <a16:creationId xmlns:a16="http://schemas.microsoft.com/office/drawing/2014/main" id="{1745481B-F7E1-3BA1-8E41-3A6A40AA118E}"/>
              </a:ext>
            </a:extLst>
          </p:cNvPr>
          <p:cNvSpPr>
            <a:spLocks noChangeArrowheads="1"/>
          </p:cNvSpPr>
          <p:nvPr/>
        </p:nvSpPr>
        <p:spPr bwMode="auto">
          <a:xfrm>
            <a:off x="4533900" y="4243389"/>
            <a:ext cx="209994" cy="754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4900">
                <a:solidFill>
                  <a:srgbClr val="000000"/>
                </a:solidFill>
                <a:latin typeface="Symbol" panose="05050102010706020507" pitchFamily="18" charset="2"/>
              </a:rPr>
              <a:t>(</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11" name="Line 147">
            <a:extLst>
              <a:ext uri="{FF2B5EF4-FFF2-40B4-BE49-F238E27FC236}">
                <a16:creationId xmlns:a16="http://schemas.microsoft.com/office/drawing/2014/main" id="{4089C7CF-64CF-0306-0000-8608C29DE134}"/>
              </a:ext>
            </a:extLst>
          </p:cNvPr>
          <p:cNvSpPr>
            <a:spLocks noChangeShapeType="1"/>
          </p:cNvSpPr>
          <p:nvPr/>
        </p:nvSpPr>
        <p:spPr bwMode="auto">
          <a:xfrm>
            <a:off x="6202363" y="4719639"/>
            <a:ext cx="569912" cy="1587"/>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11412" name="Rectangle 148">
            <a:extLst>
              <a:ext uri="{FF2B5EF4-FFF2-40B4-BE49-F238E27FC236}">
                <a16:creationId xmlns:a16="http://schemas.microsoft.com/office/drawing/2014/main" id="{B799024A-182F-5AE0-0BA7-AA5D52F42CE7}"/>
              </a:ext>
            </a:extLst>
          </p:cNvPr>
          <p:cNvSpPr>
            <a:spLocks noChangeArrowheads="1"/>
          </p:cNvSpPr>
          <p:nvPr/>
        </p:nvSpPr>
        <p:spPr bwMode="auto">
          <a:xfrm>
            <a:off x="8377238" y="4303713"/>
            <a:ext cx="184346" cy="66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4300">
                <a:solidFill>
                  <a:srgbClr val="000000"/>
                </a:solidFill>
                <a:latin typeface="Symbol" panose="05050102010706020507" pitchFamily="18" charset="2"/>
              </a:rPr>
              <a:t>)</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13" name="Rectangle 149">
            <a:extLst>
              <a:ext uri="{FF2B5EF4-FFF2-40B4-BE49-F238E27FC236}">
                <a16:creationId xmlns:a16="http://schemas.microsoft.com/office/drawing/2014/main" id="{9E68C0F6-7F05-CD6C-8C49-A39E5CF023F3}"/>
              </a:ext>
            </a:extLst>
          </p:cNvPr>
          <p:cNvSpPr>
            <a:spLocks noChangeArrowheads="1"/>
          </p:cNvSpPr>
          <p:nvPr/>
        </p:nvSpPr>
        <p:spPr bwMode="auto">
          <a:xfrm>
            <a:off x="7259638" y="4243389"/>
            <a:ext cx="209994" cy="754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4900">
                <a:solidFill>
                  <a:srgbClr val="000000"/>
                </a:solidFill>
                <a:latin typeface="Symbol" panose="05050102010706020507" pitchFamily="18" charset="2"/>
              </a:rPr>
              <a:t>(</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14" name="Rectangle 150">
            <a:extLst>
              <a:ext uri="{FF2B5EF4-FFF2-40B4-BE49-F238E27FC236}">
                <a16:creationId xmlns:a16="http://schemas.microsoft.com/office/drawing/2014/main" id="{F599502A-EA5D-52D6-7D85-81A5A46C41EA}"/>
              </a:ext>
            </a:extLst>
          </p:cNvPr>
          <p:cNvSpPr>
            <a:spLocks noChangeArrowheads="1"/>
          </p:cNvSpPr>
          <p:nvPr/>
        </p:nvSpPr>
        <p:spPr bwMode="auto">
          <a:xfrm>
            <a:off x="2301875" y="1057276"/>
            <a:ext cx="1138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i="1">
                <a:solidFill>
                  <a:srgbClr val="000000"/>
                </a:solidFill>
                <a:latin typeface="Times New Roman" panose="02020603050405020304" pitchFamily="18" charset="0"/>
              </a:rPr>
              <a:t>i</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15" name="Rectangle 151">
            <a:extLst>
              <a:ext uri="{FF2B5EF4-FFF2-40B4-BE49-F238E27FC236}">
                <a16:creationId xmlns:a16="http://schemas.microsoft.com/office/drawing/2014/main" id="{4446C752-031D-019D-1E31-76E5E15111DB}"/>
              </a:ext>
            </a:extLst>
          </p:cNvPr>
          <p:cNvSpPr>
            <a:spLocks noChangeArrowheads="1"/>
          </p:cNvSpPr>
          <p:nvPr/>
        </p:nvSpPr>
        <p:spPr bwMode="auto">
          <a:xfrm>
            <a:off x="2787650" y="1057276"/>
            <a:ext cx="1138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i="1">
                <a:solidFill>
                  <a:srgbClr val="000000"/>
                </a:solidFill>
                <a:latin typeface="Times New Roman" panose="02020603050405020304" pitchFamily="18" charset="0"/>
              </a:rPr>
              <a:t>t</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16" name="Rectangle 152">
            <a:extLst>
              <a:ext uri="{FF2B5EF4-FFF2-40B4-BE49-F238E27FC236}">
                <a16:creationId xmlns:a16="http://schemas.microsoft.com/office/drawing/2014/main" id="{612F9F15-82BC-F97F-2CD4-D49C11231E24}"/>
              </a:ext>
            </a:extLst>
          </p:cNvPr>
          <p:cNvSpPr>
            <a:spLocks noChangeArrowheads="1"/>
          </p:cNvSpPr>
          <p:nvPr/>
        </p:nvSpPr>
        <p:spPr bwMode="auto">
          <a:xfrm>
            <a:off x="3829050" y="795339"/>
            <a:ext cx="1138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i="1">
                <a:solidFill>
                  <a:srgbClr val="000000"/>
                </a:solidFill>
                <a:latin typeface="Times New Roman" panose="02020603050405020304" pitchFamily="18" charset="0"/>
              </a:rPr>
              <a:t>t</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17" name="Rectangle 153">
            <a:extLst>
              <a:ext uri="{FF2B5EF4-FFF2-40B4-BE49-F238E27FC236}">
                <a16:creationId xmlns:a16="http://schemas.microsoft.com/office/drawing/2014/main" id="{7FA78285-9E1B-45CC-3F6D-4D8F1C9FBA5A}"/>
              </a:ext>
            </a:extLst>
          </p:cNvPr>
          <p:cNvSpPr>
            <a:spLocks noChangeArrowheads="1"/>
          </p:cNvSpPr>
          <p:nvPr/>
        </p:nvSpPr>
        <p:spPr bwMode="auto">
          <a:xfrm>
            <a:off x="3730625" y="1373189"/>
            <a:ext cx="18274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i="1">
                <a:solidFill>
                  <a:srgbClr val="000000"/>
                </a:solidFill>
                <a:latin typeface="Times New Roman" panose="02020603050405020304" pitchFamily="18" charset="0"/>
              </a:rPr>
              <a:t>k</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18" name="Rectangle 154">
            <a:extLst>
              <a:ext uri="{FF2B5EF4-FFF2-40B4-BE49-F238E27FC236}">
                <a16:creationId xmlns:a16="http://schemas.microsoft.com/office/drawing/2014/main" id="{41A3EDC0-1B50-92A0-674B-2B6C33DCB668}"/>
              </a:ext>
            </a:extLst>
          </p:cNvPr>
          <p:cNvSpPr>
            <a:spLocks noChangeArrowheads="1"/>
          </p:cNvSpPr>
          <p:nvPr/>
        </p:nvSpPr>
        <p:spPr bwMode="auto">
          <a:xfrm>
            <a:off x="4124325" y="1057276"/>
            <a:ext cx="18274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i="1">
                <a:solidFill>
                  <a:srgbClr val="000000"/>
                </a:solidFill>
                <a:latin typeface="Times New Roman" panose="02020603050405020304" pitchFamily="18" charset="0"/>
              </a:rPr>
              <a:t>v</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19" name="Rectangle 155">
            <a:extLst>
              <a:ext uri="{FF2B5EF4-FFF2-40B4-BE49-F238E27FC236}">
                <a16:creationId xmlns:a16="http://schemas.microsoft.com/office/drawing/2014/main" id="{F96E4C91-B402-2C54-51EF-C378D7A53D29}"/>
              </a:ext>
            </a:extLst>
          </p:cNvPr>
          <p:cNvSpPr>
            <a:spLocks noChangeArrowheads="1"/>
          </p:cNvSpPr>
          <p:nvPr/>
        </p:nvSpPr>
        <p:spPr bwMode="auto">
          <a:xfrm>
            <a:off x="4683125" y="1057276"/>
            <a:ext cx="1138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i="1">
                <a:solidFill>
                  <a:srgbClr val="000000"/>
                </a:solidFill>
                <a:latin typeface="Times New Roman" panose="02020603050405020304" pitchFamily="18" charset="0"/>
              </a:rPr>
              <a:t>t</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20" name="Rectangle 156">
            <a:extLst>
              <a:ext uri="{FF2B5EF4-FFF2-40B4-BE49-F238E27FC236}">
                <a16:creationId xmlns:a16="http://schemas.microsoft.com/office/drawing/2014/main" id="{46CAEC2B-BCC1-110F-47A7-505C80C3E322}"/>
              </a:ext>
            </a:extLst>
          </p:cNvPr>
          <p:cNvSpPr>
            <a:spLocks noChangeArrowheads="1"/>
          </p:cNvSpPr>
          <p:nvPr/>
        </p:nvSpPr>
        <p:spPr bwMode="auto">
          <a:xfrm>
            <a:off x="5356225" y="1057276"/>
            <a:ext cx="1138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i="1">
                <a:solidFill>
                  <a:srgbClr val="000000"/>
                </a:solidFill>
                <a:latin typeface="Times New Roman" panose="02020603050405020304" pitchFamily="18" charset="0"/>
              </a:rPr>
              <a:t>i</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21" name="Rectangle 157">
            <a:extLst>
              <a:ext uri="{FF2B5EF4-FFF2-40B4-BE49-F238E27FC236}">
                <a16:creationId xmlns:a16="http://schemas.microsoft.com/office/drawing/2014/main" id="{E45890E8-225C-B2FC-2647-8D5814E8799F}"/>
              </a:ext>
            </a:extLst>
          </p:cNvPr>
          <p:cNvSpPr>
            <a:spLocks noChangeArrowheads="1"/>
          </p:cNvSpPr>
          <p:nvPr/>
        </p:nvSpPr>
        <p:spPr bwMode="auto">
          <a:xfrm>
            <a:off x="5840413" y="1057276"/>
            <a:ext cx="1138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i="1">
                <a:solidFill>
                  <a:srgbClr val="000000"/>
                </a:solidFill>
                <a:latin typeface="Times New Roman" panose="02020603050405020304" pitchFamily="18" charset="0"/>
              </a:rPr>
              <a:t>t</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22" name="Rectangle 158">
            <a:extLst>
              <a:ext uri="{FF2B5EF4-FFF2-40B4-BE49-F238E27FC236}">
                <a16:creationId xmlns:a16="http://schemas.microsoft.com/office/drawing/2014/main" id="{1BAD33D1-5179-769D-84EB-00F8F43E5007}"/>
              </a:ext>
            </a:extLst>
          </p:cNvPr>
          <p:cNvSpPr>
            <a:spLocks noChangeArrowheads="1"/>
          </p:cNvSpPr>
          <p:nvPr/>
        </p:nvSpPr>
        <p:spPr bwMode="auto">
          <a:xfrm>
            <a:off x="6669088" y="1057276"/>
            <a:ext cx="1138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i="1">
                <a:solidFill>
                  <a:srgbClr val="000000"/>
                </a:solidFill>
                <a:latin typeface="Times New Roman" panose="02020603050405020304" pitchFamily="18" charset="0"/>
              </a:rPr>
              <a:t>t</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23" name="Rectangle 159">
            <a:extLst>
              <a:ext uri="{FF2B5EF4-FFF2-40B4-BE49-F238E27FC236}">
                <a16:creationId xmlns:a16="http://schemas.microsoft.com/office/drawing/2014/main" id="{08695516-9B75-C15A-5B87-377ED9DF7BDF}"/>
              </a:ext>
            </a:extLst>
          </p:cNvPr>
          <p:cNvSpPr>
            <a:spLocks noChangeArrowheads="1"/>
          </p:cNvSpPr>
          <p:nvPr/>
        </p:nvSpPr>
        <p:spPr bwMode="auto">
          <a:xfrm>
            <a:off x="7712075" y="795339"/>
            <a:ext cx="1138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i="1">
                <a:solidFill>
                  <a:srgbClr val="000000"/>
                </a:solidFill>
                <a:latin typeface="Times New Roman" panose="02020603050405020304" pitchFamily="18" charset="0"/>
              </a:rPr>
              <a:t>t</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24" name="Rectangle 160">
            <a:extLst>
              <a:ext uri="{FF2B5EF4-FFF2-40B4-BE49-F238E27FC236}">
                <a16:creationId xmlns:a16="http://schemas.microsoft.com/office/drawing/2014/main" id="{FA07579E-697C-50DE-B1A6-0F8275B044D5}"/>
              </a:ext>
            </a:extLst>
          </p:cNvPr>
          <p:cNvSpPr>
            <a:spLocks noChangeArrowheads="1"/>
          </p:cNvSpPr>
          <p:nvPr/>
        </p:nvSpPr>
        <p:spPr bwMode="auto">
          <a:xfrm>
            <a:off x="7612063" y="1373189"/>
            <a:ext cx="18274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i="1">
                <a:solidFill>
                  <a:srgbClr val="000000"/>
                </a:solidFill>
                <a:latin typeface="Times New Roman" panose="02020603050405020304" pitchFamily="18" charset="0"/>
              </a:rPr>
              <a:t>k</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25" name="Rectangle 161">
            <a:extLst>
              <a:ext uri="{FF2B5EF4-FFF2-40B4-BE49-F238E27FC236}">
                <a16:creationId xmlns:a16="http://schemas.microsoft.com/office/drawing/2014/main" id="{FE385A8B-F660-F7EE-0AFF-329FCDC46CE0}"/>
              </a:ext>
            </a:extLst>
          </p:cNvPr>
          <p:cNvSpPr>
            <a:spLocks noChangeArrowheads="1"/>
          </p:cNvSpPr>
          <p:nvPr/>
        </p:nvSpPr>
        <p:spPr bwMode="auto">
          <a:xfrm>
            <a:off x="8007350" y="1057276"/>
            <a:ext cx="18274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i="1">
                <a:solidFill>
                  <a:srgbClr val="000000"/>
                </a:solidFill>
                <a:latin typeface="Times New Roman" panose="02020603050405020304" pitchFamily="18" charset="0"/>
              </a:rPr>
              <a:t>v</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26" name="Rectangle 162">
            <a:extLst>
              <a:ext uri="{FF2B5EF4-FFF2-40B4-BE49-F238E27FC236}">
                <a16:creationId xmlns:a16="http://schemas.microsoft.com/office/drawing/2014/main" id="{8ED7BD9C-4098-F827-0C3C-DC15A2022075}"/>
              </a:ext>
            </a:extLst>
          </p:cNvPr>
          <p:cNvSpPr>
            <a:spLocks noChangeArrowheads="1"/>
          </p:cNvSpPr>
          <p:nvPr/>
        </p:nvSpPr>
        <p:spPr bwMode="auto">
          <a:xfrm>
            <a:off x="8564563" y="1057276"/>
            <a:ext cx="1138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i="1">
                <a:solidFill>
                  <a:srgbClr val="000000"/>
                </a:solidFill>
                <a:latin typeface="Times New Roman" panose="02020603050405020304" pitchFamily="18" charset="0"/>
              </a:rPr>
              <a:t>t</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27" name="Rectangle 163">
            <a:extLst>
              <a:ext uri="{FF2B5EF4-FFF2-40B4-BE49-F238E27FC236}">
                <a16:creationId xmlns:a16="http://schemas.microsoft.com/office/drawing/2014/main" id="{4E9BFA0A-D0F3-CD66-81C5-0425AFE8B005}"/>
              </a:ext>
            </a:extLst>
          </p:cNvPr>
          <p:cNvSpPr>
            <a:spLocks noChangeArrowheads="1"/>
          </p:cNvSpPr>
          <p:nvPr/>
        </p:nvSpPr>
        <p:spPr bwMode="auto">
          <a:xfrm>
            <a:off x="9393238" y="1057276"/>
            <a:ext cx="1138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i="1">
                <a:solidFill>
                  <a:srgbClr val="000000"/>
                </a:solidFill>
                <a:latin typeface="Times New Roman" panose="02020603050405020304" pitchFamily="18" charset="0"/>
              </a:rPr>
              <a:t>t</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28" name="Rectangle 164">
            <a:extLst>
              <a:ext uri="{FF2B5EF4-FFF2-40B4-BE49-F238E27FC236}">
                <a16:creationId xmlns:a16="http://schemas.microsoft.com/office/drawing/2014/main" id="{179AB5DC-0D2C-22B8-0E8C-4EA05CC73DE3}"/>
              </a:ext>
            </a:extLst>
          </p:cNvPr>
          <p:cNvSpPr>
            <a:spLocks noChangeArrowheads="1"/>
          </p:cNvSpPr>
          <p:nvPr/>
        </p:nvSpPr>
        <p:spPr bwMode="auto">
          <a:xfrm>
            <a:off x="2327275" y="2759076"/>
            <a:ext cx="29655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i="1">
                <a:solidFill>
                  <a:srgbClr val="000000"/>
                </a:solidFill>
                <a:latin typeface="Times New Roman" panose="02020603050405020304" pitchFamily="18" charset="0"/>
              </a:rPr>
              <a:t>G</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29" name="Rectangle 165">
            <a:extLst>
              <a:ext uri="{FF2B5EF4-FFF2-40B4-BE49-F238E27FC236}">
                <a16:creationId xmlns:a16="http://schemas.microsoft.com/office/drawing/2014/main" id="{E5D0EC03-CD0A-ECF0-5F1C-F4A20E497BE0}"/>
              </a:ext>
            </a:extLst>
          </p:cNvPr>
          <p:cNvSpPr>
            <a:spLocks noChangeArrowheads="1"/>
          </p:cNvSpPr>
          <p:nvPr/>
        </p:nvSpPr>
        <p:spPr bwMode="auto">
          <a:xfrm>
            <a:off x="3529013" y="2497139"/>
            <a:ext cx="1138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i="1">
                <a:solidFill>
                  <a:srgbClr val="000000"/>
                </a:solidFill>
                <a:latin typeface="Times New Roman" panose="02020603050405020304" pitchFamily="18" charset="0"/>
              </a:rPr>
              <a:t>t</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30" name="Rectangle 166">
            <a:extLst>
              <a:ext uri="{FF2B5EF4-FFF2-40B4-BE49-F238E27FC236}">
                <a16:creationId xmlns:a16="http://schemas.microsoft.com/office/drawing/2014/main" id="{C86EF6AD-6877-AB4C-F1EF-DECC09BF570A}"/>
              </a:ext>
            </a:extLst>
          </p:cNvPr>
          <p:cNvSpPr>
            <a:spLocks noChangeArrowheads="1"/>
          </p:cNvSpPr>
          <p:nvPr/>
        </p:nvSpPr>
        <p:spPr bwMode="auto">
          <a:xfrm>
            <a:off x="3429000" y="3076576"/>
            <a:ext cx="18274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i="1">
                <a:solidFill>
                  <a:srgbClr val="000000"/>
                </a:solidFill>
                <a:latin typeface="Times New Roman" panose="02020603050405020304" pitchFamily="18" charset="0"/>
              </a:rPr>
              <a:t>k</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31" name="Rectangle 167">
            <a:extLst>
              <a:ext uri="{FF2B5EF4-FFF2-40B4-BE49-F238E27FC236}">
                <a16:creationId xmlns:a16="http://schemas.microsoft.com/office/drawing/2014/main" id="{50E07B02-E214-F875-2544-5B85436CE689}"/>
              </a:ext>
            </a:extLst>
          </p:cNvPr>
          <p:cNvSpPr>
            <a:spLocks noChangeArrowheads="1"/>
          </p:cNvSpPr>
          <p:nvPr/>
        </p:nvSpPr>
        <p:spPr bwMode="auto">
          <a:xfrm>
            <a:off x="2327275" y="4460876"/>
            <a:ext cx="20518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i="1">
                <a:solidFill>
                  <a:srgbClr val="000000"/>
                </a:solidFill>
                <a:latin typeface="Times New Roman" panose="02020603050405020304" pitchFamily="18" charset="0"/>
              </a:rPr>
              <a:t>h</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32" name="Rectangle 168">
            <a:extLst>
              <a:ext uri="{FF2B5EF4-FFF2-40B4-BE49-F238E27FC236}">
                <a16:creationId xmlns:a16="http://schemas.microsoft.com/office/drawing/2014/main" id="{3C43329B-A73C-5B39-A6E2-8AECA42B4560}"/>
              </a:ext>
            </a:extLst>
          </p:cNvPr>
          <p:cNvSpPr>
            <a:spLocks noChangeArrowheads="1"/>
          </p:cNvSpPr>
          <p:nvPr/>
        </p:nvSpPr>
        <p:spPr bwMode="auto">
          <a:xfrm>
            <a:off x="2689225" y="4460876"/>
            <a:ext cx="1138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i="1">
                <a:solidFill>
                  <a:srgbClr val="000000"/>
                </a:solidFill>
                <a:latin typeface="Times New Roman" panose="02020603050405020304" pitchFamily="18" charset="0"/>
              </a:rPr>
              <a:t>t</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33" name="Rectangle 169">
            <a:extLst>
              <a:ext uri="{FF2B5EF4-FFF2-40B4-BE49-F238E27FC236}">
                <a16:creationId xmlns:a16="http://schemas.microsoft.com/office/drawing/2014/main" id="{02EB6A3B-50B4-BB81-4A1F-A7ABB8300EAB}"/>
              </a:ext>
            </a:extLst>
          </p:cNvPr>
          <p:cNvSpPr>
            <a:spLocks noChangeArrowheads="1"/>
          </p:cNvSpPr>
          <p:nvPr/>
        </p:nvSpPr>
        <p:spPr bwMode="auto">
          <a:xfrm>
            <a:off x="3498850" y="4460876"/>
            <a:ext cx="1138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i="1">
                <a:solidFill>
                  <a:srgbClr val="000000"/>
                </a:solidFill>
                <a:latin typeface="Times New Roman" panose="02020603050405020304" pitchFamily="18" charset="0"/>
              </a:rPr>
              <a:t>t</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34" name="Rectangle 170">
            <a:extLst>
              <a:ext uri="{FF2B5EF4-FFF2-40B4-BE49-F238E27FC236}">
                <a16:creationId xmlns:a16="http://schemas.microsoft.com/office/drawing/2014/main" id="{C0D1FF7C-F79C-81E7-7872-A58A477652ED}"/>
              </a:ext>
            </a:extLst>
          </p:cNvPr>
          <p:cNvSpPr>
            <a:spLocks noChangeArrowheads="1"/>
          </p:cNvSpPr>
          <p:nvPr/>
        </p:nvSpPr>
        <p:spPr bwMode="auto">
          <a:xfrm>
            <a:off x="4191000" y="4460876"/>
            <a:ext cx="1138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i="1">
                <a:solidFill>
                  <a:srgbClr val="000000"/>
                </a:solidFill>
                <a:latin typeface="Times New Roman" panose="02020603050405020304" pitchFamily="18" charset="0"/>
              </a:rPr>
              <a:t>i</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35" name="Rectangle 171">
            <a:extLst>
              <a:ext uri="{FF2B5EF4-FFF2-40B4-BE49-F238E27FC236}">
                <a16:creationId xmlns:a16="http://schemas.microsoft.com/office/drawing/2014/main" id="{BEC56E68-B69F-68FF-88FE-270F790C16D5}"/>
              </a:ext>
            </a:extLst>
          </p:cNvPr>
          <p:cNvSpPr>
            <a:spLocks noChangeArrowheads="1"/>
          </p:cNvSpPr>
          <p:nvPr/>
        </p:nvSpPr>
        <p:spPr bwMode="auto">
          <a:xfrm>
            <a:off x="4676775" y="4460876"/>
            <a:ext cx="1138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i="1">
                <a:solidFill>
                  <a:srgbClr val="000000"/>
                </a:solidFill>
                <a:latin typeface="Times New Roman" panose="02020603050405020304" pitchFamily="18" charset="0"/>
              </a:rPr>
              <a:t>t</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36" name="Rectangle 172">
            <a:extLst>
              <a:ext uri="{FF2B5EF4-FFF2-40B4-BE49-F238E27FC236}">
                <a16:creationId xmlns:a16="http://schemas.microsoft.com/office/drawing/2014/main" id="{30906619-041A-1DF1-D5F9-DEC4FEC61562}"/>
              </a:ext>
            </a:extLst>
          </p:cNvPr>
          <p:cNvSpPr>
            <a:spLocks noChangeArrowheads="1"/>
          </p:cNvSpPr>
          <p:nvPr/>
        </p:nvSpPr>
        <p:spPr bwMode="auto">
          <a:xfrm>
            <a:off x="5503863" y="4460876"/>
            <a:ext cx="1138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i="1">
                <a:solidFill>
                  <a:srgbClr val="000000"/>
                </a:solidFill>
                <a:latin typeface="Times New Roman" panose="02020603050405020304" pitchFamily="18" charset="0"/>
              </a:rPr>
              <a:t>t</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37" name="Rectangle 173">
            <a:extLst>
              <a:ext uri="{FF2B5EF4-FFF2-40B4-BE49-F238E27FC236}">
                <a16:creationId xmlns:a16="http://schemas.microsoft.com/office/drawing/2014/main" id="{C78DF2E1-B591-C09F-7F84-0BCA8433D9B6}"/>
              </a:ext>
            </a:extLst>
          </p:cNvPr>
          <p:cNvSpPr>
            <a:spLocks noChangeArrowheads="1"/>
          </p:cNvSpPr>
          <p:nvPr/>
        </p:nvSpPr>
        <p:spPr bwMode="auto">
          <a:xfrm>
            <a:off x="6546850" y="4198939"/>
            <a:ext cx="1138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i="1">
                <a:solidFill>
                  <a:srgbClr val="000000"/>
                </a:solidFill>
                <a:latin typeface="Times New Roman" panose="02020603050405020304" pitchFamily="18" charset="0"/>
              </a:rPr>
              <a:t>t</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38" name="Rectangle 174">
            <a:extLst>
              <a:ext uri="{FF2B5EF4-FFF2-40B4-BE49-F238E27FC236}">
                <a16:creationId xmlns:a16="http://schemas.microsoft.com/office/drawing/2014/main" id="{25041319-5DA6-7A67-FE32-3B1CC9D9EA50}"/>
              </a:ext>
            </a:extLst>
          </p:cNvPr>
          <p:cNvSpPr>
            <a:spLocks noChangeArrowheads="1"/>
          </p:cNvSpPr>
          <p:nvPr/>
        </p:nvSpPr>
        <p:spPr bwMode="auto">
          <a:xfrm>
            <a:off x="6448425" y="4778376"/>
            <a:ext cx="18274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i="1">
                <a:solidFill>
                  <a:srgbClr val="000000"/>
                </a:solidFill>
                <a:latin typeface="Times New Roman" panose="02020603050405020304" pitchFamily="18" charset="0"/>
              </a:rPr>
              <a:t>k</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39" name="Rectangle 175">
            <a:extLst>
              <a:ext uri="{FF2B5EF4-FFF2-40B4-BE49-F238E27FC236}">
                <a16:creationId xmlns:a16="http://schemas.microsoft.com/office/drawing/2014/main" id="{6D6E22E3-8E3E-8C77-8D86-56AB0458DFE4}"/>
              </a:ext>
            </a:extLst>
          </p:cNvPr>
          <p:cNvSpPr>
            <a:spLocks noChangeArrowheads="1"/>
          </p:cNvSpPr>
          <p:nvPr/>
        </p:nvSpPr>
        <p:spPr bwMode="auto">
          <a:xfrm>
            <a:off x="6842125" y="4460876"/>
            <a:ext cx="18274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i="1">
                <a:solidFill>
                  <a:srgbClr val="000000"/>
                </a:solidFill>
                <a:latin typeface="Times New Roman" panose="02020603050405020304" pitchFamily="18" charset="0"/>
              </a:rPr>
              <a:t>v</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40" name="Rectangle 176">
            <a:extLst>
              <a:ext uri="{FF2B5EF4-FFF2-40B4-BE49-F238E27FC236}">
                <a16:creationId xmlns:a16="http://schemas.microsoft.com/office/drawing/2014/main" id="{E76E0542-F7A5-C056-0D8F-CEE77A64B905}"/>
              </a:ext>
            </a:extLst>
          </p:cNvPr>
          <p:cNvSpPr>
            <a:spLocks noChangeArrowheads="1"/>
          </p:cNvSpPr>
          <p:nvPr/>
        </p:nvSpPr>
        <p:spPr bwMode="auto">
          <a:xfrm>
            <a:off x="7400925" y="4460876"/>
            <a:ext cx="1138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i="1">
                <a:solidFill>
                  <a:srgbClr val="000000"/>
                </a:solidFill>
                <a:latin typeface="Times New Roman" panose="02020603050405020304" pitchFamily="18" charset="0"/>
              </a:rPr>
              <a:t>t</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41" name="Rectangle 177">
            <a:extLst>
              <a:ext uri="{FF2B5EF4-FFF2-40B4-BE49-F238E27FC236}">
                <a16:creationId xmlns:a16="http://schemas.microsoft.com/office/drawing/2014/main" id="{83A3ED48-064E-4226-B472-8DAAC23C4918}"/>
              </a:ext>
            </a:extLst>
          </p:cNvPr>
          <p:cNvSpPr>
            <a:spLocks noChangeArrowheads="1"/>
          </p:cNvSpPr>
          <p:nvPr/>
        </p:nvSpPr>
        <p:spPr bwMode="auto">
          <a:xfrm>
            <a:off x="8228013" y="4460876"/>
            <a:ext cx="1138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i="1">
                <a:solidFill>
                  <a:srgbClr val="000000"/>
                </a:solidFill>
                <a:latin typeface="Times New Roman" panose="02020603050405020304" pitchFamily="18" charset="0"/>
              </a:rPr>
              <a:t>t</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42" name="Rectangle 178">
            <a:extLst>
              <a:ext uri="{FF2B5EF4-FFF2-40B4-BE49-F238E27FC236}">
                <a16:creationId xmlns:a16="http://schemas.microsoft.com/office/drawing/2014/main" id="{343AC6AD-0643-CDBA-3B71-85525991B6B2}"/>
              </a:ext>
            </a:extLst>
          </p:cNvPr>
          <p:cNvSpPr>
            <a:spLocks noChangeArrowheads="1"/>
          </p:cNvSpPr>
          <p:nvPr/>
        </p:nvSpPr>
        <p:spPr bwMode="auto">
          <a:xfrm>
            <a:off x="2452688" y="1309688"/>
            <a:ext cx="136256"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i="1">
                <a:solidFill>
                  <a:srgbClr val="000000"/>
                </a:solidFill>
                <a:latin typeface="Times New Roman" panose="02020603050405020304" pitchFamily="18" charset="0"/>
              </a:rPr>
              <a:t>L</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43" name="Rectangle 179">
            <a:extLst>
              <a:ext uri="{FF2B5EF4-FFF2-40B4-BE49-F238E27FC236}">
                <a16:creationId xmlns:a16="http://schemas.microsoft.com/office/drawing/2014/main" id="{96F5D5B0-F153-8523-ADB8-1B5FC9ED0854}"/>
              </a:ext>
            </a:extLst>
          </p:cNvPr>
          <p:cNvSpPr>
            <a:spLocks noChangeArrowheads="1"/>
          </p:cNvSpPr>
          <p:nvPr/>
        </p:nvSpPr>
        <p:spPr bwMode="auto">
          <a:xfrm>
            <a:off x="3908425" y="1524000"/>
            <a:ext cx="121828"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i="1">
                <a:solidFill>
                  <a:srgbClr val="000000"/>
                </a:solidFill>
                <a:latin typeface="Times New Roman" panose="02020603050405020304" pitchFamily="18" charset="0"/>
              </a:rPr>
              <a:t>n</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44" name="Rectangle 180">
            <a:extLst>
              <a:ext uri="{FF2B5EF4-FFF2-40B4-BE49-F238E27FC236}">
                <a16:creationId xmlns:a16="http://schemas.microsoft.com/office/drawing/2014/main" id="{460C0139-B5EA-E987-A34C-49E36CF2800A}"/>
              </a:ext>
            </a:extLst>
          </p:cNvPr>
          <p:cNvSpPr>
            <a:spLocks noChangeArrowheads="1"/>
          </p:cNvSpPr>
          <p:nvPr/>
        </p:nvSpPr>
        <p:spPr bwMode="auto">
          <a:xfrm>
            <a:off x="4348163" y="1309688"/>
            <a:ext cx="136256"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i="1">
                <a:solidFill>
                  <a:srgbClr val="000000"/>
                </a:solidFill>
                <a:latin typeface="Times New Roman" panose="02020603050405020304" pitchFamily="18" charset="0"/>
              </a:rPr>
              <a:t>L</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45" name="Rectangle 181">
            <a:extLst>
              <a:ext uri="{FF2B5EF4-FFF2-40B4-BE49-F238E27FC236}">
                <a16:creationId xmlns:a16="http://schemas.microsoft.com/office/drawing/2014/main" id="{D789AD30-ABA2-A42D-9E3E-C770C8ACF964}"/>
              </a:ext>
            </a:extLst>
          </p:cNvPr>
          <p:cNvSpPr>
            <a:spLocks noChangeArrowheads="1"/>
          </p:cNvSpPr>
          <p:nvPr/>
        </p:nvSpPr>
        <p:spPr bwMode="auto">
          <a:xfrm>
            <a:off x="5507038" y="1309688"/>
            <a:ext cx="136256"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i="1">
                <a:solidFill>
                  <a:srgbClr val="000000"/>
                </a:solidFill>
                <a:latin typeface="Times New Roman" panose="02020603050405020304" pitchFamily="18" charset="0"/>
              </a:rPr>
              <a:t>L</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46" name="Rectangle 182">
            <a:extLst>
              <a:ext uri="{FF2B5EF4-FFF2-40B4-BE49-F238E27FC236}">
                <a16:creationId xmlns:a16="http://schemas.microsoft.com/office/drawing/2014/main" id="{AD14ED97-F533-A4AE-4A1B-7438B28FF1E0}"/>
              </a:ext>
            </a:extLst>
          </p:cNvPr>
          <p:cNvSpPr>
            <a:spLocks noChangeArrowheads="1"/>
          </p:cNvSpPr>
          <p:nvPr/>
        </p:nvSpPr>
        <p:spPr bwMode="auto">
          <a:xfrm>
            <a:off x="7791450" y="1524000"/>
            <a:ext cx="121828"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i="1">
                <a:solidFill>
                  <a:srgbClr val="000000"/>
                </a:solidFill>
                <a:latin typeface="Times New Roman" panose="02020603050405020304" pitchFamily="18" charset="0"/>
              </a:rPr>
              <a:t>n</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47" name="Rectangle 183">
            <a:extLst>
              <a:ext uri="{FF2B5EF4-FFF2-40B4-BE49-F238E27FC236}">
                <a16:creationId xmlns:a16="http://schemas.microsoft.com/office/drawing/2014/main" id="{81E8300F-66F2-604D-85FF-D1D9E85B8962}"/>
              </a:ext>
            </a:extLst>
          </p:cNvPr>
          <p:cNvSpPr>
            <a:spLocks noChangeArrowheads="1"/>
          </p:cNvSpPr>
          <p:nvPr/>
        </p:nvSpPr>
        <p:spPr bwMode="auto">
          <a:xfrm>
            <a:off x="8231188" y="1309688"/>
            <a:ext cx="136256"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i="1">
                <a:solidFill>
                  <a:srgbClr val="000000"/>
                </a:solidFill>
                <a:latin typeface="Times New Roman" panose="02020603050405020304" pitchFamily="18" charset="0"/>
              </a:rPr>
              <a:t>L</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48" name="Rectangle 184">
            <a:extLst>
              <a:ext uri="{FF2B5EF4-FFF2-40B4-BE49-F238E27FC236}">
                <a16:creationId xmlns:a16="http://schemas.microsoft.com/office/drawing/2014/main" id="{1831EE25-7FFC-37A1-C46E-21C4A5A1EAEE}"/>
              </a:ext>
            </a:extLst>
          </p:cNvPr>
          <p:cNvSpPr>
            <a:spLocks noChangeArrowheads="1"/>
          </p:cNvSpPr>
          <p:nvPr/>
        </p:nvSpPr>
        <p:spPr bwMode="auto">
          <a:xfrm>
            <a:off x="2620963" y="2909888"/>
            <a:ext cx="136256"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i="1">
                <a:solidFill>
                  <a:srgbClr val="000000"/>
                </a:solidFill>
                <a:latin typeface="Times New Roman" panose="02020603050405020304" pitchFamily="18" charset="0"/>
              </a:rPr>
              <a:t>L</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49" name="Rectangle 185">
            <a:extLst>
              <a:ext uri="{FF2B5EF4-FFF2-40B4-BE49-F238E27FC236}">
                <a16:creationId xmlns:a16="http://schemas.microsoft.com/office/drawing/2014/main" id="{8FB31D4F-4DF9-814B-DF7B-E7CFA64CF0D7}"/>
              </a:ext>
            </a:extLst>
          </p:cNvPr>
          <p:cNvSpPr>
            <a:spLocks noChangeArrowheads="1"/>
          </p:cNvSpPr>
          <p:nvPr/>
        </p:nvSpPr>
        <p:spPr bwMode="auto">
          <a:xfrm>
            <a:off x="3608388" y="3227388"/>
            <a:ext cx="121828"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i="1">
                <a:solidFill>
                  <a:srgbClr val="000000"/>
                </a:solidFill>
                <a:latin typeface="Times New Roman" panose="02020603050405020304" pitchFamily="18" charset="0"/>
              </a:rPr>
              <a:t>n</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50" name="Rectangle 186">
            <a:extLst>
              <a:ext uri="{FF2B5EF4-FFF2-40B4-BE49-F238E27FC236}">
                <a16:creationId xmlns:a16="http://schemas.microsoft.com/office/drawing/2014/main" id="{F3285599-92C5-D5DD-7C30-DD85BBCF1BF8}"/>
              </a:ext>
            </a:extLst>
          </p:cNvPr>
          <p:cNvSpPr>
            <a:spLocks noChangeArrowheads="1"/>
          </p:cNvSpPr>
          <p:nvPr/>
        </p:nvSpPr>
        <p:spPr bwMode="auto">
          <a:xfrm>
            <a:off x="4341813" y="4713288"/>
            <a:ext cx="136256"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i="1">
                <a:solidFill>
                  <a:srgbClr val="000000"/>
                </a:solidFill>
                <a:latin typeface="Times New Roman" panose="02020603050405020304" pitchFamily="18" charset="0"/>
              </a:rPr>
              <a:t>L</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51" name="Rectangle 187">
            <a:extLst>
              <a:ext uri="{FF2B5EF4-FFF2-40B4-BE49-F238E27FC236}">
                <a16:creationId xmlns:a16="http://schemas.microsoft.com/office/drawing/2014/main" id="{E1CFE904-A9CD-EB96-13A4-39691F04CA87}"/>
              </a:ext>
            </a:extLst>
          </p:cNvPr>
          <p:cNvSpPr>
            <a:spLocks noChangeArrowheads="1"/>
          </p:cNvSpPr>
          <p:nvPr/>
        </p:nvSpPr>
        <p:spPr bwMode="auto">
          <a:xfrm>
            <a:off x="6626225" y="4929188"/>
            <a:ext cx="121828"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i="1">
                <a:solidFill>
                  <a:srgbClr val="000000"/>
                </a:solidFill>
                <a:latin typeface="Times New Roman" panose="02020603050405020304" pitchFamily="18" charset="0"/>
              </a:rPr>
              <a:t>n</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52" name="Rectangle 188">
            <a:extLst>
              <a:ext uri="{FF2B5EF4-FFF2-40B4-BE49-F238E27FC236}">
                <a16:creationId xmlns:a16="http://schemas.microsoft.com/office/drawing/2014/main" id="{67EF6550-E5EF-726B-68F1-22E52B59E6E9}"/>
              </a:ext>
            </a:extLst>
          </p:cNvPr>
          <p:cNvSpPr>
            <a:spLocks noChangeArrowheads="1"/>
          </p:cNvSpPr>
          <p:nvPr/>
        </p:nvSpPr>
        <p:spPr bwMode="auto">
          <a:xfrm>
            <a:off x="7065963" y="4713288"/>
            <a:ext cx="136256"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i="1">
                <a:solidFill>
                  <a:srgbClr val="000000"/>
                </a:solidFill>
                <a:latin typeface="Times New Roman" panose="02020603050405020304" pitchFamily="18" charset="0"/>
              </a:rPr>
              <a:t>L</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53" name="Rectangle 189">
            <a:extLst>
              <a:ext uri="{FF2B5EF4-FFF2-40B4-BE49-F238E27FC236}">
                <a16:creationId xmlns:a16="http://schemas.microsoft.com/office/drawing/2014/main" id="{8B5353DD-7688-77D9-4EC8-49D7122A9E7F}"/>
              </a:ext>
            </a:extLst>
          </p:cNvPr>
          <p:cNvSpPr>
            <a:spLocks noChangeArrowheads="1"/>
          </p:cNvSpPr>
          <p:nvPr/>
        </p:nvSpPr>
        <p:spPr bwMode="auto">
          <a:xfrm>
            <a:off x="3154363" y="1009651"/>
            <a:ext cx="22602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a:solidFill>
                  <a:srgbClr val="000000"/>
                </a:solidFill>
                <a:latin typeface="Symbol" panose="05050102010706020507" pitchFamily="18" charset="2"/>
              </a:rPr>
              <a:t>=</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54" name="Rectangle 190">
            <a:extLst>
              <a:ext uri="{FF2B5EF4-FFF2-40B4-BE49-F238E27FC236}">
                <a16:creationId xmlns:a16="http://schemas.microsoft.com/office/drawing/2014/main" id="{DDA56A3F-DB40-880B-F9BF-C5301345ECEF}"/>
              </a:ext>
            </a:extLst>
          </p:cNvPr>
          <p:cNvSpPr>
            <a:spLocks noChangeArrowheads="1"/>
          </p:cNvSpPr>
          <p:nvPr/>
        </p:nvSpPr>
        <p:spPr bwMode="auto">
          <a:xfrm>
            <a:off x="5051425" y="1009651"/>
            <a:ext cx="22602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a:solidFill>
                  <a:srgbClr val="000000"/>
                </a:solidFill>
                <a:latin typeface="Symbol" panose="05050102010706020507" pitchFamily="18" charset="2"/>
              </a:rPr>
              <a:t>+</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55" name="Rectangle 191">
            <a:extLst>
              <a:ext uri="{FF2B5EF4-FFF2-40B4-BE49-F238E27FC236}">
                <a16:creationId xmlns:a16="http://schemas.microsoft.com/office/drawing/2014/main" id="{DE120DC4-92B1-8036-1053-A1B90AA804CF}"/>
              </a:ext>
            </a:extLst>
          </p:cNvPr>
          <p:cNvSpPr>
            <a:spLocks noChangeArrowheads="1"/>
          </p:cNvSpPr>
          <p:nvPr/>
        </p:nvSpPr>
        <p:spPr bwMode="auto">
          <a:xfrm>
            <a:off x="6075363" y="1009651"/>
            <a:ext cx="22602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a:solidFill>
                  <a:srgbClr val="000000"/>
                </a:solidFill>
                <a:latin typeface="Symbol" panose="05050102010706020507" pitchFamily="18" charset="2"/>
              </a:rPr>
              <a:t>-</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56" name="Rectangle 192">
            <a:extLst>
              <a:ext uri="{FF2B5EF4-FFF2-40B4-BE49-F238E27FC236}">
                <a16:creationId xmlns:a16="http://schemas.microsoft.com/office/drawing/2014/main" id="{36B775FE-3D91-7D6D-FD64-41FF5395F93B}"/>
              </a:ext>
            </a:extLst>
          </p:cNvPr>
          <p:cNvSpPr>
            <a:spLocks noChangeArrowheads="1"/>
          </p:cNvSpPr>
          <p:nvPr/>
        </p:nvSpPr>
        <p:spPr bwMode="auto">
          <a:xfrm>
            <a:off x="7037388" y="1009651"/>
            <a:ext cx="22602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a:solidFill>
                  <a:srgbClr val="000000"/>
                </a:solidFill>
                <a:latin typeface="Symbol" panose="05050102010706020507" pitchFamily="18" charset="2"/>
              </a:rPr>
              <a:t>+</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57" name="Rectangle 193">
            <a:extLst>
              <a:ext uri="{FF2B5EF4-FFF2-40B4-BE49-F238E27FC236}">
                <a16:creationId xmlns:a16="http://schemas.microsoft.com/office/drawing/2014/main" id="{07508FE9-6843-CBC8-3818-516BA6516DF4}"/>
              </a:ext>
            </a:extLst>
          </p:cNvPr>
          <p:cNvSpPr>
            <a:spLocks noChangeArrowheads="1"/>
          </p:cNvSpPr>
          <p:nvPr/>
        </p:nvSpPr>
        <p:spPr bwMode="auto">
          <a:xfrm>
            <a:off x="8799513" y="1009651"/>
            <a:ext cx="22602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a:solidFill>
                  <a:srgbClr val="000000"/>
                </a:solidFill>
                <a:latin typeface="Symbol" panose="05050102010706020507" pitchFamily="18" charset="2"/>
              </a:rPr>
              <a:t>-</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58" name="Rectangle 194">
            <a:extLst>
              <a:ext uri="{FF2B5EF4-FFF2-40B4-BE49-F238E27FC236}">
                <a16:creationId xmlns:a16="http://schemas.microsoft.com/office/drawing/2014/main" id="{0ACB0C4E-242B-D3BB-1424-F9F1F739DF9D}"/>
              </a:ext>
            </a:extLst>
          </p:cNvPr>
          <p:cNvSpPr>
            <a:spLocks noChangeArrowheads="1"/>
          </p:cNvSpPr>
          <p:nvPr/>
        </p:nvSpPr>
        <p:spPr bwMode="auto">
          <a:xfrm>
            <a:off x="2854325" y="2711451"/>
            <a:ext cx="22602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a:solidFill>
                  <a:srgbClr val="000000"/>
                </a:solidFill>
                <a:latin typeface="Symbol" panose="05050102010706020507" pitchFamily="18" charset="2"/>
              </a:rPr>
              <a:t>=</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59" name="Rectangle 195">
            <a:extLst>
              <a:ext uri="{FF2B5EF4-FFF2-40B4-BE49-F238E27FC236}">
                <a16:creationId xmlns:a16="http://schemas.microsoft.com/office/drawing/2014/main" id="{8D260102-1532-EAA2-3CA4-6D97C1B71162}"/>
              </a:ext>
            </a:extLst>
          </p:cNvPr>
          <p:cNvSpPr>
            <a:spLocks noChangeArrowheads="1"/>
          </p:cNvSpPr>
          <p:nvPr/>
        </p:nvSpPr>
        <p:spPr bwMode="auto">
          <a:xfrm>
            <a:off x="2922588" y="4413251"/>
            <a:ext cx="22602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a:solidFill>
                  <a:srgbClr val="000000"/>
                </a:solidFill>
                <a:latin typeface="Symbol" panose="05050102010706020507" pitchFamily="18" charset="2"/>
              </a:rPr>
              <a:t>-</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60" name="Rectangle 196">
            <a:extLst>
              <a:ext uri="{FF2B5EF4-FFF2-40B4-BE49-F238E27FC236}">
                <a16:creationId xmlns:a16="http://schemas.microsoft.com/office/drawing/2014/main" id="{2B8CDEB5-009C-3611-E1A6-96E48A294C36}"/>
              </a:ext>
            </a:extLst>
          </p:cNvPr>
          <p:cNvSpPr>
            <a:spLocks noChangeArrowheads="1"/>
          </p:cNvSpPr>
          <p:nvPr/>
        </p:nvSpPr>
        <p:spPr bwMode="auto">
          <a:xfrm>
            <a:off x="3886200" y="4413251"/>
            <a:ext cx="22602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a:solidFill>
                  <a:srgbClr val="000000"/>
                </a:solidFill>
                <a:latin typeface="Symbol" panose="05050102010706020507" pitchFamily="18" charset="2"/>
              </a:rPr>
              <a:t>=</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61" name="Rectangle 197">
            <a:extLst>
              <a:ext uri="{FF2B5EF4-FFF2-40B4-BE49-F238E27FC236}">
                <a16:creationId xmlns:a16="http://schemas.microsoft.com/office/drawing/2014/main" id="{0270B3FC-A5C1-0D87-7CA7-00AF91F0F595}"/>
              </a:ext>
            </a:extLst>
          </p:cNvPr>
          <p:cNvSpPr>
            <a:spLocks noChangeArrowheads="1"/>
          </p:cNvSpPr>
          <p:nvPr/>
        </p:nvSpPr>
        <p:spPr bwMode="auto">
          <a:xfrm>
            <a:off x="4910138" y="4413251"/>
            <a:ext cx="22602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a:solidFill>
                  <a:srgbClr val="000000"/>
                </a:solidFill>
                <a:latin typeface="Symbol" panose="05050102010706020507" pitchFamily="18" charset="2"/>
              </a:rPr>
              <a:t>-</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62" name="Rectangle 198">
            <a:extLst>
              <a:ext uri="{FF2B5EF4-FFF2-40B4-BE49-F238E27FC236}">
                <a16:creationId xmlns:a16="http://schemas.microsoft.com/office/drawing/2014/main" id="{22AB201B-ECC8-1A10-4120-2BEF0A673267}"/>
              </a:ext>
            </a:extLst>
          </p:cNvPr>
          <p:cNvSpPr>
            <a:spLocks noChangeArrowheads="1"/>
          </p:cNvSpPr>
          <p:nvPr/>
        </p:nvSpPr>
        <p:spPr bwMode="auto">
          <a:xfrm>
            <a:off x="5872163" y="4413251"/>
            <a:ext cx="22602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a:solidFill>
                  <a:srgbClr val="000000"/>
                </a:solidFill>
                <a:latin typeface="Symbol" panose="05050102010706020507" pitchFamily="18" charset="2"/>
              </a:rPr>
              <a:t>+</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63" name="Rectangle 199">
            <a:extLst>
              <a:ext uri="{FF2B5EF4-FFF2-40B4-BE49-F238E27FC236}">
                <a16:creationId xmlns:a16="http://schemas.microsoft.com/office/drawing/2014/main" id="{B5BC926E-B895-5636-DF47-4CE3F52C39EF}"/>
              </a:ext>
            </a:extLst>
          </p:cNvPr>
          <p:cNvSpPr>
            <a:spLocks noChangeArrowheads="1"/>
          </p:cNvSpPr>
          <p:nvPr/>
        </p:nvSpPr>
        <p:spPr bwMode="auto">
          <a:xfrm>
            <a:off x="7634288" y="4413251"/>
            <a:ext cx="22602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a:solidFill>
                  <a:srgbClr val="000000"/>
                </a:solidFill>
                <a:latin typeface="Symbol" panose="05050102010706020507" pitchFamily="18" charset="2"/>
              </a:rPr>
              <a:t>-</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64" name="Rectangle 200">
            <a:extLst>
              <a:ext uri="{FF2B5EF4-FFF2-40B4-BE49-F238E27FC236}">
                <a16:creationId xmlns:a16="http://schemas.microsoft.com/office/drawing/2014/main" id="{5FC92E33-3E7E-3D21-E1C0-1D3B89577084}"/>
              </a:ext>
            </a:extLst>
          </p:cNvPr>
          <p:cNvSpPr>
            <a:spLocks noChangeArrowheads="1"/>
          </p:cNvSpPr>
          <p:nvPr/>
        </p:nvSpPr>
        <p:spPr bwMode="auto">
          <a:xfrm>
            <a:off x="3579813" y="747714"/>
            <a:ext cx="25167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a:solidFill>
                  <a:srgbClr val="000000"/>
                </a:solidFill>
                <a:latin typeface="Symbol" panose="05050102010706020507" pitchFamily="18" charset="2"/>
              </a:rPr>
              <a:t>D</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65" name="Rectangle 201">
            <a:extLst>
              <a:ext uri="{FF2B5EF4-FFF2-40B4-BE49-F238E27FC236}">
                <a16:creationId xmlns:a16="http://schemas.microsoft.com/office/drawing/2014/main" id="{C30D0D38-864B-A034-91ED-2C162DB26931}"/>
              </a:ext>
            </a:extLst>
          </p:cNvPr>
          <p:cNvSpPr>
            <a:spLocks noChangeArrowheads="1"/>
          </p:cNvSpPr>
          <p:nvPr/>
        </p:nvSpPr>
        <p:spPr bwMode="auto">
          <a:xfrm>
            <a:off x="6402388" y="1009651"/>
            <a:ext cx="25167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a:solidFill>
                  <a:srgbClr val="000000"/>
                </a:solidFill>
                <a:latin typeface="Symbol" panose="05050102010706020507" pitchFamily="18" charset="2"/>
              </a:rPr>
              <a:t>D</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66" name="Rectangle 202">
            <a:extLst>
              <a:ext uri="{FF2B5EF4-FFF2-40B4-BE49-F238E27FC236}">
                <a16:creationId xmlns:a16="http://schemas.microsoft.com/office/drawing/2014/main" id="{AA934F3C-FA02-04F9-BD33-2E40F7C51EDD}"/>
              </a:ext>
            </a:extLst>
          </p:cNvPr>
          <p:cNvSpPr>
            <a:spLocks noChangeArrowheads="1"/>
          </p:cNvSpPr>
          <p:nvPr/>
        </p:nvSpPr>
        <p:spPr bwMode="auto">
          <a:xfrm>
            <a:off x="7462838" y="747714"/>
            <a:ext cx="25167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a:solidFill>
                  <a:srgbClr val="000000"/>
                </a:solidFill>
                <a:latin typeface="Symbol" panose="05050102010706020507" pitchFamily="18" charset="2"/>
              </a:rPr>
              <a:t>D</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67" name="Rectangle 203">
            <a:extLst>
              <a:ext uri="{FF2B5EF4-FFF2-40B4-BE49-F238E27FC236}">
                <a16:creationId xmlns:a16="http://schemas.microsoft.com/office/drawing/2014/main" id="{E1B2888C-F22C-56F3-D2AE-0D8540DED1B0}"/>
              </a:ext>
            </a:extLst>
          </p:cNvPr>
          <p:cNvSpPr>
            <a:spLocks noChangeArrowheads="1"/>
          </p:cNvSpPr>
          <p:nvPr/>
        </p:nvSpPr>
        <p:spPr bwMode="auto">
          <a:xfrm>
            <a:off x="9126538" y="1009651"/>
            <a:ext cx="25167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a:solidFill>
                  <a:srgbClr val="000000"/>
                </a:solidFill>
                <a:latin typeface="Symbol" panose="05050102010706020507" pitchFamily="18" charset="2"/>
              </a:rPr>
              <a:t>D</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68" name="Rectangle 204">
            <a:extLst>
              <a:ext uri="{FF2B5EF4-FFF2-40B4-BE49-F238E27FC236}">
                <a16:creationId xmlns:a16="http://schemas.microsoft.com/office/drawing/2014/main" id="{96ACD070-47DA-C860-9EC0-E008D6A41476}"/>
              </a:ext>
            </a:extLst>
          </p:cNvPr>
          <p:cNvSpPr>
            <a:spLocks noChangeArrowheads="1"/>
          </p:cNvSpPr>
          <p:nvPr/>
        </p:nvSpPr>
        <p:spPr bwMode="auto">
          <a:xfrm>
            <a:off x="3279775" y="2449514"/>
            <a:ext cx="25167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a:solidFill>
                  <a:srgbClr val="000000"/>
                </a:solidFill>
                <a:latin typeface="Symbol" panose="05050102010706020507" pitchFamily="18" charset="2"/>
              </a:rPr>
              <a:t>D</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69" name="Rectangle 205">
            <a:extLst>
              <a:ext uri="{FF2B5EF4-FFF2-40B4-BE49-F238E27FC236}">
                <a16:creationId xmlns:a16="http://schemas.microsoft.com/office/drawing/2014/main" id="{290C917A-4B9A-126F-9130-77789344C7F5}"/>
              </a:ext>
            </a:extLst>
          </p:cNvPr>
          <p:cNvSpPr>
            <a:spLocks noChangeArrowheads="1"/>
          </p:cNvSpPr>
          <p:nvPr/>
        </p:nvSpPr>
        <p:spPr bwMode="auto">
          <a:xfrm>
            <a:off x="3249613" y="4413251"/>
            <a:ext cx="25167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a:solidFill>
                  <a:srgbClr val="000000"/>
                </a:solidFill>
                <a:latin typeface="Symbol" panose="05050102010706020507" pitchFamily="18" charset="2"/>
              </a:rPr>
              <a:t>D</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70" name="Rectangle 206">
            <a:extLst>
              <a:ext uri="{FF2B5EF4-FFF2-40B4-BE49-F238E27FC236}">
                <a16:creationId xmlns:a16="http://schemas.microsoft.com/office/drawing/2014/main" id="{9A6B2A06-8BF2-5AD0-2ECD-4F1A0A04D66F}"/>
              </a:ext>
            </a:extLst>
          </p:cNvPr>
          <p:cNvSpPr>
            <a:spLocks noChangeArrowheads="1"/>
          </p:cNvSpPr>
          <p:nvPr/>
        </p:nvSpPr>
        <p:spPr bwMode="auto">
          <a:xfrm>
            <a:off x="5237163" y="4413251"/>
            <a:ext cx="25167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a:solidFill>
                  <a:srgbClr val="000000"/>
                </a:solidFill>
                <a:latin typeface="Symbol" panose="05050102010706020507" pitchFamily="18" charset="2"/>
              </a:rPr>
              <a:t>D</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71" name="Rectangle 207">
            <a:extLst>
              <a:ext uri="{FF2B5EF4-FFF2-40B4-BE49-F238E27FC236}">
                <a16:creationId xmlns:a16="http://schemas.microsoft.com/office/drawing/2014/main" id="{9EB17D5D-5FF8-A04F-E66A-4369A99203DE}"/>
              </a:ext>
            </a:extLst>
          </p:cNvPr>
          <p:cNvSpPr>
            <a:spLocks noChangeArrowheads="1"/>
          </p:cNvSpPr>
          <p:nvPr/>
        </p:nvSpPr>
        <p:spPr bwMode="auto">
          <a:xfrm>
            <a:off x="6297613" y="4151314"/>
            <a:ext cx="25167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a:solidFill>
                  <a:srgbClr val="000000"/>
                </a:solidFill>
                <a:latin typeface="Symbol" panose="05050102010706020507" pitchFamily="18" charset="2"/>
              </a:rPr>
              <a:t>D</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72" name="Rectangle 208">
            <a:extLst>
              <a:ext uri="{FF2B5EF4-FFF2-40B4-BE49-F238E27FC236}">
                <a16:creationId xmlns:a16="http://schemas.microsoft.com/office/drawing/2014/main" id="{9BE8B4BC-6595-4FFA-ED6A-1B54ABAF7281}"/>
              </a:ext>
            </a:extLst>
          </p:cNvPr>
          <p:cNvSpPr>
            <a:spLocks noChangeArrowheads="1"/>
          </p:cNvSpPr>
          <p:nvPr/>
        </p:nvSpPr>
        <p:spPr bwMode="auto">
          <a:xfrm>
            <a:off x="7961313" y="4413251"/>
            <a:ext cx="25167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a:solidFill>
                  <a:srgbClr val="000000"/>
                </a:solidFill>
                <a:latin typeface="Symbol" panose="05050102010706020507" pitchFamily="18" charset="2"/>
              </a:rPr>
              <a:t>D</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73" name="Rectangle 209">
            <a:extLst>
              <a:ext uri="{FF2B5EF4-FFF2-40B4-BE49-F238E27FC236}">
                <a16:creationId xmlns:a16="http://schemas.microsoft.com/office/drawing/2014/main" id="{080CD83E-7A0D-36FC-0132-3DF085248F21}"/>
              </a:ext>
            </a:extLst>
          </p:cNvPr>
          <p:cNvSpPr>
            <a:spLocks noChangeArrowheads="1"/>
          </p:cNvSpPr>
          <p:nvPr/>
        </p:nvSpPr>
        <p:spPr bwMode="auto">
          <a:xfrm>
            <a:off x="3506788" y="1373189"/>
            <a:ext cx="20518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a:solidFill>
                  <a:srgbClr val="000000"/>
                </a:solidFill>
                <a:latin typeface="Times New Roman" panose="02020603050405020304" pitchFamily="18" charset="0"/>
              </a:rPr>
              <a:t>2</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74" name="Rectangle 210">
            <a:extLst>
              <a:ext uri="{FF2B5EF4-FFF2-40B4-BE49-F238E27FC236}">
                <a16:creationId xmlns:a16="http://schemas.microsoft.com/office/drawing/2014/main" id="{A7FCEC12-93CF-6A79-762E-B0A4B9B6C889}"/>
              </a:ext>
            </a:extLst>
          </p:cNvPr>
          <p:cNvSpPr>
            <a:spLocks noChangeArrowheads="1"/>
          </p:cNvSpPr>
          <p:nvPr/>
        </p:nvSpPr>
        <p:spPr bwMode="auto">
          <a:xfrm>
            <a:off x="7388225" y="1373189"/>
            <a:ext cx="20518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a:solidFill>
                  <a:srgbClr val="000000"/>
                </a:solidFill>
                <a:latin typeface="Times New Roman" panose="02020603050405020304" pitchFamily="18" charset="0"/>
              </a:rPr>
              <a:t>2</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75" name="Rectangle 211">
            <a:extLst>
              <a:ext uri="{FF2B5EF4-FFF2-40B4-BE49-F238E27FC236}">
                <a16:creationId xmlns:a16="http://schemas.microsoft.com/office/drawing/2014/main" id="{865A07AF-D9FE-4694-1895-E0771958F91B}"/>
              </a:ext>
            </a:extLst>
          </p:cNvPr>
          <p:cNvSpPr>
            <a:spLocks noChangeArrowheads="1"/>
          </p:cNvSpPr>
          <p:nvPr/>
        </p:nvSpPr>
        <p:spPr bwMode="auto">
          <a:xfrm>
            <a:off x="3206750" y="3076576"/>
            <a:ext cx="20518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a:solidFill>
                  <a:srgbClr val="000000"/>
                </a:solidFill>
                <a:latin typeface="Times New Roman" panose="02020603050405020304" pitchFamily="18" charset="0"/>
              </a:rPr>
              <a:t>2</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76" name="Rectangle 212">
            <a:extLst>
              <a:ext uri="{FF2B5EF4-FFF2-40B4-BE49-F238E27FC236}">
                <a16:creationId xmlns:a16="http://schemas.microsoft.com/office/drawing/2014/main" id="{B3E85812-7962-6110-EB12-8D225FD1DA62}"/>
              </a:ext>
            </a:extLst>
          </p:cNvPr>
          <p:cNvSpPr>
            <a:spLocks noChangeArrowheads="1"/>
          </p:cNvSpPr>
          <p:nvPr/>
        </p:nvSpPr>
        <p:spPr bwMode="auto">
          <a:xfrm>
            <a:off x="6224588" y="4778376"/>
            <a:ext cx="20518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a:solidFill>
                  <a:srgbClr val="000000"/>
                </a:solidFill>
                <a:latin typeface="Times New Roman" panose="02020603050405020304" pitchFamily="18" charset="0"/>
              </a:rPr>
              <a:t>2</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77" name="Rectangle 213">
            <a:extLst>
              <a:ext uri="{FF2B5EF4-FFF2-40B4-BE49-F238E27FC236}">
                <a16:creationId xmlns:a16="http://schemas.microsoft.com/office/drawing/2014/main" id="{23DF6A53-7C9B-9039-673A-A187B3E165FF}"/>
              </a:ext>
            </a:extLst>
          </p:cNvPr>
          <p:cNvSpPr>
            <a:spLocks noChangeArrowheads="1"/>
          </p:cNvSpPr>
          <p:nvPr/>
        </p:nvSpPr>
        <p:spPr bwMode="auto">
          <a:xfrm>
            <a:off x="2547938" y="4460876"/>
            <a:ext cx="13625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a:solidFill>
                  <a:srgbClr val="000000"/>
                </a:solidFill>
                <a:latin typeface="Times New Roman" panose="02020603050405020304" pitchFamily="18" charset="0"/>
              </a:rPr>
              <a:t>(</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78" name="Rectangle 214">
            <a:extLst>
              <a:ext uri="{FF2B5EF4-FFF2-40B4-BE49-F238E27FC236}">
                <a16:creationId xmlns:a16="http://schemas.microsoft.com/office/drawing/2014/main" id="{B1B45682-3C8B-DAD7-4C18-8E804B2E379D}"/>
              </a:ext>
            </a:extLst>
          </p:cNvPr>
          <p:cNvSpPr>
            <a:spLocks noChangeArrowheads="1"/>
          </p:cNvSpPr>
          <p:nvPr/>
        </p:nvSpPr>
        <p:spPr bwMode="auto">
          <a:xfrm>
            <a:off x="3659188" y="4460876"/>
            <a:ext cx="13625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3200">
                <a:solidFill>
                  <a:srgbClr val="000000"/>
                </a:solidFill>
                <a:latin typeface="Times New Roman" panose="02020603050405020304" pitchFamily="18" charset="0"/>
              </a:rPr>
              <a:t>)</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11482" name="Rectangle 218">
            <a:extLst>
              <a:ext uri="{FF2B5EF4-FFF2-40B4-BE49-F238E27FC236}">
                <a16:creationId xmlns:a16="http://schemas.microsoft.com/office/drawing/2014/main" id="{F63C03C8-E433-F1FF-B6D7-C9D4113F1298}"/>
              </a:ext>
            </a:extLst>
          </p:cNvPr>
          <p:cNvSpPr>
            <a:spLocks noChangeArrowheads="1"/>
          </p:cNvSpPr>
          <p:nvPr/>
        </p:nvSpPr>
        <p:spPr bwMode="auto">
          <a:xfrm>
            <a:off x="3416300" y="723900"/>
            <a:ext cx="698500" cy="14097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11483" name="Line 219">
            <a:extLst>
              <a:ext uri="{FF2B5EF4-FFF2-40B4-BE49-F238E27FC236}">
                <a16:creationId xmlns:a16="http://schemas.microsoft.com/office/drawing/2014/main" id="{184001D0-84D7-A516-35C3-1DEFCF965C28}"/>
              </a:ext>
            </a:extLst>
          </p:cNvPr>
          <p:cNvSpPr>
            <a:spLocks noChangeShapeType="1"/>
          </p:cNvSpPr>
          <p:nvPr/>
        </p:nvSpPr>
        <p:spPr bwMode="auto">
          <a:xfrm flipH="1">
            <a:off x="3530600" y="2146300"/>
            <a:ext cx="114300" cy="3429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11484" name="Rectangle 220">
            <a:extLst>
              <a:ext uri="{FF2B5EF4-FFF2-40B4-BE49-F238E27FC236}">
                <a16:creationId xmlns:a16="http://schemas.microsoft.com/office/drawing/2014/main" id="{FA675E01-D44B-3D38-C350-F12615561C5D}"/>
              </a:ext>
            </a:extLst>
          </p:cNvPr>
          <p:cNvSpPr>
            <a:spLocks noChangeArrowheads="1"/>
          </p:cNvSpPr>
          <p:nvPr/>
        </p:nvSpPr>
        <p:spPr bwMode="auto">
          <a:xfrm>
            <a:off x="5295900" y="571500"/>
            <a:ext cx="4749800" cy="15875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11485" name="Line 221">
            <a:extLst>
              <a:ext uri="{FF2B5EF4-FFF2-40B4-BE49-F238E27FC236}">
                <a16:creationId xmlns:a16="http://schemas.microsoft.com/office/drawing/2014/main" id="{BD02D304-B7C1-1DED-C9C3-02FB09F48E59}"/>
              </a:ext>
            </a:extLst>
          </p:cNvPr>
          <p:cNvSpPr>
            <a:spLocks noChangeShapeType="1"/>
          </p:cNvSpPr>
          <p:nvPr/>
        </p:nvSpPr>
        <p:spPr bwMode="auto">
          <a:xfrm flipH="1">
            <a:off x="6527800" y="2197100"/>
            <a:ext cx="660400" cy="19431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Tree>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7586" name="Object 2">
            <a:extLst>
              <a:ext uri="{FF2B5EF4-FFF2-40B4-BE49-F238E27FC236}">
                <a16:creationId xmlns:a16="http://schemas.microsoft.com/office/drawing/2014/main" id="{025F8387-928D-5FC2-733F-B8590694B284}"/>
              </a:ext>
            </a:extLst>
          </p:cNvPr>
          <p:cNvGraphicFramePr>
            <a:graphicFrameLocks noChangeAspect="1"/>
          </p:cNvGraphicFramePr>
          <p:nvPr/>
        </p:nvGraphicFramePr>
        <p:xfrm>
          <a:off x="3124200" y="2514600"/>
          <a:ext cx="6324600" cy="889000"/>
        </p:xfrm>
        <a:graphic>
          <a:graphicData uri="http://schemas.openxmlformats.org/presentationml/2006/ole">
            <mc:AlternateContent xmlns:mc="http://schemas.openxmlformats.org/markup-compatibility/2006">
              <mc:Choice xmlns:v="urn:schemas-microsoft-com:vml" Requires="v">
                <p:oleObj name="Equation" r:id="rId2" imgW="1523880" imgH="215640" progId="Equation.3">
                  <p:embed/>
                </p:oleObj>
              </mc:Choice>
              <mc:Fallback>
                <p:oleObj name="Equation" r:id="rId2" imgW="1523880" imgH="215640" progId="Equation.3">
                  <p:embed/>
                  <p:pic>
                    <p:nvPicPr>
                      <p:cNvPr id="67586" name="Object 2">
                        <a:extLst>
                          <a:ext uri="{FF2B5EF4-FFF2-40B4-BE49-F238E27FC236}">
                            <a16:creationId xmlns:a16="http://schemas.microsoft.com/office/drawing/2014/main" id="{025F8387-928D-5FC2-733F-B8590694B28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4200" y="2514600"/>
                        <a:ext cx="6324600" cy="889000"/>
                      </a:xfrm>
                      <a:prstGeom prst="rect">
                        <a:avLst/>
                      </a:prstGeom>
                      <a:solidFill>
                        <a:srgbClr val="CC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4" name="Text Box 4">
            <a:extLst>
              <a:ext uri="{FF2B5EF4-FFF2-40B4-BE49-F238E27FC236}">
                <a16:creationId xmlns:a16="http://schemas.microsoft.com/office/drawing/2014/main" id="{7FF4A9E1-25C9-3708-2417-3EE87FEE3FFC}"/>
              </a:ext>
            </a:extLst>
          </p:cNvPr>
          <p:cNvSpPr txBox="1">
            <a:spLocks noChangeArrowheads="1"/>
          </p:cNvSpPr>
          <p:nvPr/>
        </p:nvSpPr>
        <p:spPr bwMode="auto">
          <a:xfrm>
            <a:off x="2286001" y="685800"/>
            <a:ext cx="76628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114300">
              <a:defRPr sz="2400">
                <a:solidFill>
                  <a:schemeClr val="tx1"/>
                </a:solidFill>
                <a:latin typeface="Times New Roman" panose="02020603050405020304" pitchFamily="18" charset="0"/>
              </a:defRPr>
            </a:lvl2pPr>
            <a:lvl3pPr marL="228600">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eaLnBrk="0" fontAlgn="base" hangingPunct="0">
              <a:spcBef>
                <a:spcPct val="0"/>
              </a:spcBef>
              <a:spcAft>
                <a:spcPct val="0"/>
              </a:spcAft>
              <a:defRPr sz="2400">
                <a:solidFill>
                  <a:schemeClr val="tx1"/>
                </a:solidFill>
                <a:latin typeface="Times New Roman" panose="02020603050405020304" pitchFamily="18" charset="0"/>
              </a:defRPr>
            </a:lvl6pPr>
            <a:lvl7pPr eaLnBrk="0" fontAlgn="base" hangingPunct="0">
              <a:spcBef>
                <a:spcPct val="0"/>
              </a:spcBef>
              <a:spcAft>
                <a:spcPct val="0"/>
              </a:spcAft>
              <a:defRPr sz="2400">
                <a:solidFill>
                  <a:schemeClr val="tx1"/>
                </a:solidFill>
                <a:latin typeface="Times New Roman" panose="02020603050405020304" pitchFamily="18" charset="0"/>
              </a:defRPr>
            </a:lvl7pPr>
            <a:lvl8pPr eaLnBrk="0" fontAlgn="base" hangingPunct="0">
              <a:spcBef>
                <a:spcPct val="0"/>
              </a:spcBef>
              <a:spcAft>
                <a:spcPct val="0"/>
              </a:spcAft>
              <a:defRPr sz="2400">
                <a:solidFill>
                  <a:schemeClr val="tx1"/>
                </a:solidFill>
                <a:latin typeface="Times New Roman" panose="02020603050405020304" pitchFamily="18" charset="0"/>
              </a:defRPr>
            </a:lvl8pPr>
            <a:lvl9pPr eaLnBrk="0" fontAlgn="base" hangingPunct="0">
              <a:spcBef>
                <a:spcPct val="0"/>
              </a:spcBef>
              <a:spcAft>
                <a:spcPct val="0"/>
              </a:spcAft>
              <a:defRPr sz="2400">
                <a:solidFill>
                  <a:schemeClr val="tx1"/>
                </a:solidFill>
                <a:latin typeface="Times New Roman" panose="02020603050405020304" pitchFamily="18" charset="0"/>
              </a:defRPr>
            </a:lvl9pPr>
          </a:lstStyle>
          <a:p>
            <a:pPr lvl="2" eaLnBrk="0" fontAlgn="base" hangingPunct="0">
              <a:spcBef>
                <a:spcPct val="0"/>
              </a:spcBef>
              <a:spcAft>
                <a:spcPct val="0"/>
              </a:spcAft>
            </a:pPr>
            <a:r>
              <a:rPr lang="en-US" altLang="en-US" b="1">
                <a:solidFill>
                  <a:srgbClr val="FFCCFF"/>
                </a:solidFill>
                <a:effectLst>
                  <a:outerShdw blurRad="38100" dist="38100" dir="2700000" algn="tl">
                    <a:srgbClr val="000000"/>
                  </a:outerShdw>
                </a:effectLst>
                <a:latin typeface="Bookman Old Style" panose="02050604050505020204" pitchFamily="18" charset="0"/>
              </a:rPr>
              <a:t>The Circuit with its Discrete Time Equivalent</a:t>
            </a:r>
          </a:p>
        </p:txBody>
      </p:sp>
      <p:grpSp>
        <p:nvGrpSpPr>
          <p:cNvPr id="66565" name="Group 5">
            <a:extLst>
              <a:ext uri="{FF2B5EF4-FFF2-40B4-BE49-F238E27FC236}">
                <a16:creationId xmlns:a16="http://schemas.microsoft.com/office/drawing/2014/main" id="{D50D4B41-2FBD-83CA-F759-DEDDFA64F026}"/>
              </a:ext>
            </a:extLst>
          </p:cNvPr>
          <p:cNvGrpSpPr>
            <a:grpSpLocks/>
          </p:cNvGrpSpPr>
          <p:nvPr/>
        </p:nvGrpSpPr>
        <p:grpSpPr bwMode="auto">
          <a:xfrm>
            <a:off x="2819401" y="1447800"/>
            <a:ext cx="6919913" cy="3276600"/>
            <a:chOff x="864" y="576"/>
            <a:chExt cx="4438" cy="1920"/>
          </a:xfrm>
        </p:grpSpPr>
        <p:sp>
          <p:nvSpPr>
            <p:cNvPr id="66566" name="Rectangle 6">
              <a:extLst>
                <a:ext uri="{FF2B5EF4-FFF2-40B4-BE49-F238E27FC236}">
                  <a16:creationId xmlns:a16="http://schemas.microsoft.com/office/drawing/2014/main" id="{35E14221-C219-8C44-DEB7-1D9DF9856CAA}"/>
                </a:ext>
              </a:extLst>
            </p:cNvPr>
            <p:cNvSpPr>
              <a:spLocks noChangeAspect="1" noChangeArrowheads="1"/>
            </p:cNvSpPr>
            <p:nvPr/>
          </p:nvSpPr>
          <p:spPr bwMode="auto">
            <a:xfrm>
              <a:off x="1145" y="984"/>
              <a:ext cx="3073" cy="1508"/>
            </a:xfrm>
            <a:prstGeom prst="rect">
              <a:avLst/>
            </a:prstGeom>
            <a:noFill/>
            <a:ln w="57150">
              <a:solidFill>
                <a:srgbClr val="FFCCFF"/>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6567" name="Rectangle 7">
              <a:extLst>
                <a:ext uri="{FF2B5EF4-FFF2-40B4-BE49-F238E27FC236}">
                  <a16:creationId xmlns:a16="http://schemas.microsoft.com/office/drawing/2014/main" id="{04F86767-CDFE-1E19-0F5A-9929DED6D1CF}"/>
                </a:ext>
              </a:extLst>
            </p:cNvPr>
            <p:cNvSpPr>
              <a:spLocks noChangeAspect="1" noChangeArrowheads="1"/>
            </p:cNvSpPr>
            <p:nvPr/>
          </p:nvSpPr>
          <p:spPr bwMode="auto">
            <a:xfrm>
              <a:off x="2800" y="1695"/>
              <a:ext cx="111" cy="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b="1" i="1">
                  <a:solidFill>
                    <a:srgbClr val="FFFF66"/>
                  </a:solidFill>
                  <a:latin typeface="Bookman Old Style" panose="02050604050505020204" pitchFamily="18" charset="0"/>
                </a:rPr>
                <a:t>G</a:t>
              </a:r>
              <a:endParaRPr lang="en-US" altLang="en-US">
                <a:solidFill>
                  <a:srgbClr val="FFFF66"/>
                </a:solidFill>
                <a:latin typeface="Bookman Old Style" panose="02050604050505020204" pitchFamily="18" charset="0"/>
              </a:endParaRPr>
            </a:p>
          </p:txBody>
        </p:sp>
        <p:sp>
          <p:nvSpPr>
            <p:cNvPr id="66568" name="Rectangle 8">
              <a:extLst>
                <a:ext uri="{FF2B5EF4-FFF2-40B4-BE49-F238E27FC236}">
                  <a16:creationId xmlns:a16="http://schemas.microsoft.com/office/drawing/2014/main" id="{B8773D6D-77CC-DAF6-EAC9-7602A51FB243}"/>
                </a:ext>
              </a:extLst>
            </p:cNvPr>
            <p:cNvSpPr>
              <a:spLocks noChangeAspect="1" noChangeArrowheads="1"/>
            </p:cNvSpPr>
            <p:nvPr/>
          </p:nvSpPr>
          <p:spPr bwMode="auto">
            <a:xfrm>
              <a:off x="2936" y="1792"/>
              <a:ext cx="95" cy="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b="1" i="1">
                  <a:solidFill>
                    <a:srgbClr val="FFFF66"/>
                  </a:solidFill>
                  <a:latin typeface="Bookman Old Style" panose="02050604050505020204" pitchFamily="18" charset="0"/>
                </a:rPr>
                <a:t>L</a:t>
              </a:r>
              <a:endParaRPr lang="en-US" altLang="en-US">
                <a:solidFill>
                  <a:srgbClr val="FFFF66"/>
                </a:solidFill>
                <a:latin typeface="Bookman Old Style" panose="02050604050505020204" pitchFamily="18" charset="0"/>
              </a:endParaRPr>
            </a:p>
          </p:txBody>
        </p:sp>
        <p:sp>
          <p:nvSpPr>
            <p:cNvPr id="66569" name="Rectangle 9">
              <a:extLst>
                <a:ext uri="{FF2B5EF4-FFF2-40B4-BE49-F238E27FC236}">
                  <a16:creationId xmlns:a16="http://schemas.microsoft.com/office/drawing/2014/main" id="{C665B232-A31E-501D-4F39-B8BD6D725A07}"/>
                </a:ext>
              </a:extLst>
            </p:cNvPr>
            <p:cNvSpPr>
              <a:spLocks noChangeAspect="1" noChangeArrowheads="1"/>
            </p:cNvSpPr>
            <p:nvPr/>
          </p:nvSpPr>
          <p:spPr bwMode="auto">
            <a:xfrm>
              <a:off x="3009" y="1696"/>
              <a:ext cx="142" cy="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b="1" i="1">
                  <a:solidFill>
                    <a:srgbClr val="FFFF66"/>
                  </a:solidFill>
                  <a:latin typeface="Bookman Old Style" panose="02050604050505020204" pitchFamily="18" charset="0"/>
                </a:rPr>
                <a:t>-1</a:t>
              </a:r>
              <a:endParaRPr lang="en-US" altLang="en-US">
                <a:solidFill>
                  <a:srgbClr val="FFFF66"/>
                </a:solidFill>
                <a:latin typeface="Bookman Old Style" panose="02050604050505020204" pitchFamily="18" charset="0"/>
              </a:endParaRPr>
            </a:p>
          </p:txBody>
        </p:sp>
        <p:sp>
          <p:nvSpPr>
            <p:cNvPr id="66570" name="Rectangle 10">
              <a:extLst>
                <a:ext uri="{FF2B5EF4-FFF2-40B4-BE49-F238E27FC236}">
                  <a16:creationId xmlns:a16="http://schemas.microsoft.com/office/drawing/2014/main" id="{481666A7-50F2-7273-053A-AAD9A67F29D4}"/>
                </a:ext>
              </a:extLst>
            </p:cNvPr>
            <p:cNvSpPr>
              <a:spLocks noChangeAspect="1" noChangeArrowheads="1"/>
            </p:cNvSpPr>
            <p:nvPr/>
          </p:nvSpPr>
          <p:spPr bwMode="auto">
            <a:xfrm>
              <a:off x="4610" y="1672"/>
              <a:ext cx="246" cy="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b="1" i="1">
                  <a:solidFill>
                    <a:srgbClr val="FFFF66"/>
                  </a:solidFill>
                  <a:latin typeface="Bookman Old Style" panose="02050604050505020204" pitchFamily="18" charset="0"/>
                </a:rPr>
                <a:t>h(t-</a:t>
              </a:r>
              <a:endParaRPr lang="en-US" altLang="en-US">
                <a:solidFill>
                  <a:srgbClr val="FFFF66"/>
                </a:solidFill>
                <a:latin typeface="Bookman Old Style" panose="02050604050505020204" pitchFamily="18" charset="0"/>
              </a:endParaRPr>
            </a:p>
          </p:txBody>
        </p:sp>
        <p:sp>
          <p:nvSpPr>
            <p:cNvPr id="66571" name="Rectangle 11">
              <a:extLst>
                <a:ext uri="{FF2B5EF4-FFF2-40B4-BE49-F238E27FC236}">
                  <a16:creationId xmlns:a16="http://schemas.microsoft.com/office/drawing/2014/main" id="{6EAED8CD-F87F-8475-D56D-6C35D8189F2F}"/>
                </a:ext>
              </a:extLst>
            </p:cNvPr>
            <p:cNvSpPr>
              <a:spLocks noChangeAspect="1" noChangeArrowheads="1"/>
            </p:cNvSpPr>
            <p:nvPr/>
          </p:nvSpPr>
          <p:spPr bwMode="auto">
            <a:xfrm>
              <a:off x="4886" y="1672"/>
              <a:ext cx="164" cy="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b="1" i="1">
                  <a:solidFill>
                    <a:srgbClr val="FFFF66"/>
                  </a:solidFill>
                  <a:latin typeface="Bookman Old Style" panose="02050604050505020204" pitchFamily="18" charset="0"/>
                </a:rPr>
                <a:t>dt</a:t>
              </a:r>
              <a:endParaRPr lang="en-US" altLang="en-US">
                <a:solidFill>
                  <a:srgbClr val="FFFF66"/>
                </a:solidFill>
                <a:latin typeface="Bookman Old Style" panose="02050604050505020204" pitchFamily="18" charset="0"/>
              </a:endParaRPr>
            </a:p>
          </p:txBody>
        </p:sp>
        <p:sp>
          <p:nvSpPr>
            <p:cNvPr id="66572" name="Rectangle 12">
              <a:extLst>
                <a:ext uri="{FF2B5EF4-FFF2-40B4-BE49-F238E27FC236}">
                  <a16:creationId xmlns:a16="http://schemas.microsoft.com/office/drawing/2014/main" id="{7E9D3D69-D12A-5042-F2F0-C3E8673623BD}"/>
                </a:ext>
              </a:extLst>
            </p:cNvPr>
            <p:cNvSpPr>
              <a:spLocks noChangeAspect="1" noChangeArrowheads="1"/>
            </p:cNvSpPr>
            <p:nvPr/>
          </p:nvSpPr>
          <p:spPr bwMode="auto">
            <a:xfrm>
              <a:off x="5034" y="1672"/>
              <a:ext cx="38" cy="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b="1" i="1">
                  <a:solidFill>
                    <a:srgbClr val="FFFF66"/>
                  </a:solidFill>
                  <a:latin typeface="Bookman Old Style" panose="02050604050505020204" pitchFamily="18" charset="0"/>
                </a:rPr>
                <a:t>)</a:t>
              </a:r>
              <a:endParaRPr lang="en-US" altLang="en-US">
                <a:solidFill>
                  <a:srgbClr val="FFFF66"/>
                </a:solidFill>
                <a:latin typeface="Bookman Old Style" panose="02050604050505020204" pitchFamily="18" charset="0"/>
              </a:endParaRPr>
            </a:p>
          </p:txBody>
        </p:sp>
        <p:sp>
          <p:nvSpPr>
            <p:cNvPr id="66573" name="Oval 13">
              <a:extLst>
                <a:ext uri="{FF2B5EF4-FFF2-40B4-BE49-F238E27FC236}">
                  <a16:creationId xmlns:a16="http://schemas.microsoft.com/office/drawing/2014/main" id="{B93888B9-7CE9-2677-CAF9-E8D6042DE6E9}"/>
                </a:ext>
              </a:extLst>
            </p:cNvPr>
            <p:cNvSpPr>
              <a:spLocks noChangeAspect="1" noChangeArrowheads="1"/>
            </p:cNvSpPr>
            <p:nvPr/>
          </p:nvSpPr>
          <p:spPr bwMode="auto">
            <a:xfrm>
              <a:off x="864" y="1440"/>
              <a:ext cx="534" cy="498"/>
            </a:xfrm>
            <a:prstGeom prst="ellipse">
              <a:avLst/>
            </a:prstGeom>
            <a:solidFill>
              <a:schemeClr val="folHlink"/>
            </a:solidFill>
            <a:ln w="28575">
              <a:solidFill>
                <a:schemeClr val="folHlink"/>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6574" name="Rectangle 14">
              <a:extLst>
                <a:ext uri="{FF2B5EF4-FFF2-40B4-BE49-F238E27FC236}">
                  <a16:creationId xmlns:a16="http://schemas.microsoft.com/office/drawing/2014/main" id="{2266BBC9-8C06-0129-4AE0-9744C3660997}"/>
                </a:ext>
              </a:extLst>
            </p:cNvPr>
            <p:cNvSpPr>
              <a:spLocks noChangeAspect="1" noChangeArrowheads="1"/>
            </p:cNvSpPr>
            <p:nvPr/>
          </p:nvSpPr>
          <p:spPr bwMode="auto">
            <a:xfrm>
              <a:off x="1983" y="879"/>
              <a:ext cx="641" cy="207"/>
            </a:xfrm>
            <a:prstGeom prst="rect">
              <a:avLst/>
            </a:prstGeom>
            <a:solidFill>
              <a:srgbClr val="FF9999"/>
            </a:solidFill>
            <a:ln w="28575">
              <a:solidFill>
                <a:srgbClr val="FF9999"/>
              </a:solidFill>
              <a:miter lim="800000"/>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grpSp>
          <p:nvGrpSpPr>
            <p:cNvPr id="66575" name="Group 15">
              <a:extLst>
                <a:ext uri="{FF2B5EF4-FFF2-40B4-BE49-F238E27FC236}">
                  <a16:creationId xmlns:a16="http://schemas.microsoft.com/office/drawing/2014/main" id="{E7FB7024-43B8-2118-C6AE-2C3280201CB4}"/>
                </a:ext>
              </a:extLst>
            </p:cNvPr>
            <p:cNvGrpSpPr>
              <a:grpSpLocks noChangeAspect="1"/>
            </p:cNvGrpSpPr>
            <p:nvPr/>
          </p:nvGrpSpPr>
          <p:grpSpPr bwMode="auto">
            <a:xfrm>
              <a:off x="3983" y="1502"/>
              <a:ext cx="540" cy="503"/>
              <a:chOff x="3263" y="2157"/>
              <a:chExt cx="204" cy="204"/>
            </a:xfrm>
          </p:grpSpPr>
          <p:sp>
            <p:nvSpPr>
              <p:cNvPr id="66576" name="Oval 16">
                <a:extLst>
                  <a:ext uri="{FF2B5EF4-FFF2-40B4-BE49-F238E27FC236}">
                    <a16:creationId xmlns:a16="http://schemas.microsoft.com/office/drawing/2014/main" id="{8CF3C126-49C5-D5BF-5E6D-71EA232FD8FE}"/>
                  </a:ext>
                </a:extLst>
              </p:cNvPr>
              <p:cNvSpPr>
                <a:spLocks noChangeAspect="1" noChangeArrowheads="1"/>
              </p:cNvSpPr>
              <p:nvPr/>
            </p:nvSpPr>
            <p:spPr bwMode="auto">
              <a:xfrm>
                <a:off x="3263" y="2157"/>
                <a:ext cx="204" cy="204"/>
              </a:xfrm>
              <a:prstGeom prst="ellipse">
                <a:avLst/>
              </a:prstGeom>
              <a:solidFill>
                <a:srgbClr val="FFFFFF"/>
              </a:solidFill>
              <a:ln w="28575">
                <a:solidFill>
                  <a:schemeClr val="bg1"/>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grpSp>
            <p:nvGrpSpPr>
              <p:cNvPr id="66577" name="Group 17">
                <a:extLst>
                  <a:ext uri="{FF2B5EF4-FFF2-40B4-BE49-F238E27FC236}">
                    <a16:creationId xmlns:a16="http://schemas.microsoft.com/office/drawing/2014/main" id="{8A5721C7-951E-33A7-02A9-8918B2ABB138}"/>
                  </a:ext>
                </a:extLst>
              </p:cNvPr>
              <p:cNvGrpSpPr>
                <a:grpSpLocks noChangeAspect="1"/>
              </p:cNvGrpSpPr>
              <p:nvPr/>
            </p:nvGrpSpPr>
            <p:grpSpPr bwMode="auto">
              <a:xfrm>
                <a:off x="3340" y="2217"/>
                <a:ext cx="46" cy="101"/>
                <a:chOff x="3340" y="2217"/>
                <a:chExt cx="46" cy="101"/>
              </a:xfrm>
            </p:grpSpPr>
            <p:sp>
              <p:nvSpPr>
                <p:cNvPr id="66578" name="Freeform 18">
                  <a:extLst>
                    <a:ext uri="{FF2B5EF4-FFF2-40B4-BE49-F238E27FC236}">
                      <a16:creationId xmlns:a16="http://schemas.microsoft.com/office/drawing/2014/main" id="{65EF68A1-3017-BCA8-CCE7-B32458B325E0}"/>
                    </a:ext>
                  </a:extLst>
                </p:cNvPr>
                <p:cNvSpPr>
                  <a:spLocks noChangeAspect="1"/>
                </p:cNvSpPr>
                <p:nvPr/>
              </p:nvSpPr>
              <p:spPr bwMode="auto">
                <a:xfrm>
                  <a:off x="3361" y="2217"/>
                  <a:ext cx="7" cy="58"/>
                </a:xfrm>
                <a:custGeom>
                  <a:avLst/>
                  <a:gdLst>
                    <a:gd name="T0" fmla="*/ 19 w 21"/>
                    <a:gd name="T1" fmla="*/ 0 h 174"/>
                    <a:gd name="T2" fmla="*/ 0 w 21"/>
                    <a:gd name="T3" fmla="*/ 0 h 174"/>
                    <a:gd name="T4" fmla="*/ 1 w 21"/>
                    <a:gd name="T5" fmla="*/ 174 h 174"/>
                    <a:gd name="T6" fmla="*/ 21 w 21"/>
                    <a:gd name="T7" fmla="*/ 174 h 174"/>
                    <a:gd name="T8" fmla="*/ 19 w 21"/>
                    <a:gd name="T9" fmla="*/ 0 h 174"/>
                  </a:gdLst>
                  <a:ahLst/>
                  <a:cxnLst>
                    <a:cxn ang="0">
                      <a:pos x="T0" y="T1"/>
                    </a:cxn>
                    <a:cxn ang="0">
                      <a:pos x="T2" y="T3"/>
                    </a:cxn>
                    <a:cxn ang="0">
                      <a:pos x="T4" y="T5"/>
                    </a:cxn>
                    <a:cxn ang="0">
                      <a:pos x="T6" y="T7"/>
                    </a:cxn>
                    <a:cxn ang="0">
                      <a:pos x="T8" y="T9"/>
                    </a:cxn>
                  </a:cxnLst>
                  <a:rect l="0" t="0" r="r" b="b"/>
                  <a:pathLst>
                    <a:path w="21" h="174">
                      <a:moveTo>
                        <a:pt x="19" y="0"/>
                      </a:moveTo>
                      <a:lnTo>
                        <a:pt x="0" y="0"/>
                      </a:lnTo>
                      <a:lnTo>
                        <a:pt x="1" y="174"/>
                      </a:lnTo>
                      <a:lnTo>
                        <a:pt x="21" y="174"/>
                      </a:lnTo>
                      <a:lnTo>
                        <a:pt x="19" y="0"/>
                      </a:lnTo>
                      <a:close/>
                    </a:path>
                  </a:pathLst>
                </a:custGeom>
                <a:solidFill>
                  <a:srgbClr val="000000"/>
                </a:solidFill>
                <a:ln w="9525">
                  <a:solidFill>
                    <a:schemeClr val="bg1"/>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6579" name="Freeform 19">
                  <a:extLst>
                    <a:ext uri="{FF2B5EF4-FFF2-40B4-BE49-F238E27FC236}">
                      <a16:creationId xmlns:a16="http://schemas.microsoft.com/office/drawing/2014/main" id="{E1C59B3F-19FF-7D53-9EDC-C217BEBA846C}"/>
                    </a:ext>
                  </a:extLst>
                </p:cNvPr>
                <p:cNvSpPr>
                  <a:spLocks noChangeAspect="1"/>
                </p:cNvSpPr>
                <p:nvPr/>
              </p:nvSpPr>
              <p:spPr bwMode="auto">
                <a:xfrm>
                  <a:off x="3340" y="2271"/>
                  <a:ext cx="46" cy="47"/>
                </a:xfrm>
                <a:custGeom>
                  <a:avLst/>
                  <a:gdLst>
                    <a:gd name="T0" fmla="*/ 0 w 140"/>
                    <a:gd name="T1" fmla="*/ 0 h 141"/>
                    <a:gd name="T2" fmla="*/ 74 w 140"/>
                    <a:gd name="T3" fmla="*/ 141 h 141"/>
                    <a:gd name="T4" fmla="*/ 140 w 140"/>
                    <a:gd name="T5" fmla="*/ 0 h 141"/>
                    <a:gd name="T6" fmla="*/ 0 w 140"/>
                    <a:gd name="T7" fmla="*/ 0 h 141"/>
                  </a:gdLst>
                  <a:ahLst/>
                  <a:cxnLst>
                    <a:cxn ang="0">
                      <a:pos x="T0" y="T1"/>
                    </a:cxn>
                    <a:cxn ang="0">
                      <a:pos x="T2" y="T3"/>
                    </a:cxn>
                    <a:cxn ang="0">
                      <a:pos x="T4" y="T5"/>
                    </a:cxn>
                    <a:cxn ang="0">
                      <a:pos x="T6" y="T7"/>
                    </a:cxn>
                  </a:cxnLst>
                  <a:rect l="0" t="0" r="r" b="b"/>
                  <a:pathLst>
                    <a:path w="140" h="141">
                      <a:moveTo>
                        <a:pt x="0" y="0"/>
                      </a:moveTo>
                      <a:lnTo>
                        <a:pt x="74" y="141"/>
                      </a:lnTo>
                      <a:lnTo>
                        <a:pt x="140" y="0"/>
                      </a:lnTo>
                      <a:lnTo>
                        <a:pt x="0" y="0"/>
                      </a:lnTo>
                      <a:close/>
                    </a:path>
                  </a:pathLst>
                </a:custGeom>
                <a:solidFill>
                  <a:srgbClr val="000000"/>
                </a:solidFill>
                <a:ln w="9525">
                  <a:solidFill>
                    <a:schemeClr val="bg1"/>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grpSp>
        </p:grpSp>
        <p:grpSp>
          <p:nvGrpSpPr>
            <p:cNvPr id="66580" name="Group 20">
              <a:extLst>
                <a:ext uri="{FF2B5EF4-FFF2-40B4-BE49-F238E27FC236}">
                  <a16:creationId xmlns:a16="http://schemas.microsoft.com/office/drawing/2014/main" id="{5780C385-68F4-5888-3F26-5D7F19E8AA6A}"/>
                </a:ext>
              </a:extLst>
            </p:cNvPr>
            <p:cNvGrpSpPr>
              <a:grpSpLocks noChangeAspect="1"/>
            </p:cNvGrpSpPr>
            <p:nvPr/>
          </p:nvGrpSpPr>
          <p:grpSpPr bwMode="auto">
            <a:xfrm>
              <a:off x="2816" y="857"/>
              <a:ext cx="588" cy="115"/>
              <a:chOff x="2822" y="1895"/>
              <a:chExt cx="222" cy="47"/>
            </a:xfrm>
          </p:grpSpPr>
          <p:sp>
            <p:nvSpPr>
              <p:cNvPr id="66581" name="Freeform 21">
                <a:extLst>
                  <a:ext uri="{FF2B5EF4-FFF2-40B4-BE49-F238E27FC236}">
                    <a16:creationId xmlns:a16="http://schemas.microsoft.com/office/drawing/2014/main" id="{000B89A1-5170-D925-C238-E7E4988A7820}"/>
                  </a:ext>
                </a:extLst>
              </p:cNvPr>
              <p:cNvSpPr>
                <a:spLocks noChangeAspect="1"/>
              </p:cNvSpPr>
              <p:nvPr/>
            </p:nvSpPr>
            <p:spPr bwMode="auto">
              <a:xfrm>
                <a:off x="2822" y="1914"/>
                <a:ext cx="180" cy="7"/>
              </a:xfrm>
              <a:custGeom>
                <a:avLst/>
                <a:gdLst>
                  <a:gd name="T0" fmla="*/ 0 w 538"/>
                  <a:gd name="T1" fmla="*/ 0 h 21"/>
                  <a:gd name="T2" fmla="*/ 0 w 538"/>
                  <a:gd name="T3" fmla="*/ 20 h 21"/>
                  <a:gd name="T4" fmla="*/ 538 w 538"/>
                  <a:gd name="T5" fmla="*/ 21 h 21"/>
                  <a:gd name="T6" fmla="*/ 538 w 538"/>
                  <a:gd name="T7" fmla="*/ 2 h 21"/>
                  <a:gd name="T8" fmla="*/ 0 w 538"/>
                  <a:gd name="T9" fmla="*/ 0 h 21"/>
                </a:gdLst>
                <a:ahLst/>
                <a:cxnLst>
                  <a:cxn ang="0">
                    <a:pos x="T0" y="T1"/>
                  </a:cxn>
                  <a:cxn ang="0">
                    <a:pos x="T2" y="T3"/>
                  </a:cxn>
                  <a:cxn ang="0">
                    <a:pos x="T4" y="T5"/>
                  </a:cxn>
                  <a:cxn ang="0">
                    <a:pos x="T6" y="T7"/>
                  </a:cxn>
                  <a:cxn ang="0">
                    <a:pos x="T8" y="T9"/>
                  </a:cxn>
                </a:cxnLst>
                <a:rect l="0" t="0" r="r" b="b"/>
                <a:pathLst>
                  <a:path w="538" h="21">
                    <a:moveTo>
                      <a:pt x="0" y="0"/>
                    </a:moveTo>
                    <a:lnTo>
                      <a:pt x="0" y="20"/>
                    </a:lnTo>
                    <a:lnTo>
                      <a:pt x="538" y="21"/>
                    </a:lnTo>
                    <a:lnTo>
                      <a:pt x="538" y="2"/>
                    </a:lnTo>
                    <a:lnTo>
                      <a:pt x="0" y="0"/>
                    </a:lnTo>
                    <a:close/>
                  </a:path>
                </a:pathLst>
              </a:custGeom>
              <a:solidFill>
                <a:srgbClr val="000000"/>
              </a:solidFill>
              <a:ln w="9525">
                <a:solidFill>
                  <a:srgbClr val="FFCCFF"/>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6582" name="Freeform 22">
                <a:extLst>
                  <a:ext uri="{FF2B5EF4-FFF2-40B4-BE49-F238E27FC236}">
                    <a16:creationId xmlns:a16="http://schemas.microsoft.com/office/drawing/2014/main" id="{9E58A79B-649A-AB61-DCD9-7286A185A839}"/>
                  </a:ext>
                </a:extLst>
              </p:cNvPr>
              <p:cNvSpPr>
                <a:spLocks noChangeAspect="1"/>
              </p:cNvSpPr>
              <p:nvPr/>
            </p:nvSpPr>
            <p:spPr bwMode="auto">
              <a:xfrm>
                <a:off x="2997" y="1895"/>
                <a:ext cx="47" cy="47"/>
              </a:xfrm>
              <a:custGeom>
                <a:avLst/>
                <a:gdLst>
                  <a:gd name="T0" fmla="*/ 0 w 142"/>
                  <a:gd name="T1" fmla="*/ 141 h 141"/>
                  <a:gd name="T2" fmla="*/ 142 w 142"/>
                  <a:gd name="T3" fmla="*/ 68 h 141"/>
                  <a:gd name="T4" fmla="*/ 0 w 142"/>
                  <a:gd name="T5" fmla="*/ 0 h 141"/>
                  <a:gd name="T6" fmla="*/ 0 w 142"/>
                  <a:gd name="T7" fmla="*/ 141 h 141"/>
                </a:gdLst>
                <a:ahLst/>
                <a:cxnLst>
                  <a:cxn ang="0">
                    <a:pos x="T0" y="T1"/>
                  </a:cxn>
                  <a:cxn ang="0">
                    <a:pos x="T2" y="T3"/>
                  </a:cxn>
                  <a:cxn ang="0">
                    <a:pos x="T4" y="T5"/>
                  </a:cxn>
                  <a:cxn ang="0">
                    <a:pos x="T6" y="T7"/>
                  </a:cxn>
                </a:cxnLst>
                <a:rect l="0" t="0" r="r" b="b"/>
                <a:pathLst>
                  <a:path w="142" h="141">
                    <a:moveTo>
                      <a:pt x="0" y="141"/>
                    </a:moveTo>
                    <a:lnTo>
                      <a:pt x="142" y="68"/>
                    </a:lnTo>
                    <a:lnTo>
                      <a:pt x="0" y="0"/>
                    </a:lnTo>
                    <a:lnTo>
                      <a:pt x="0" y="141"/>
                    </a:lnTo>
                    <a:close/>
                  </a:path>
                </a:pathLst>
              </a:custGeom>
              <a:solidFill>
                <a:srgbClr val="000000"/>
              </a:solidFill>
              <a:ln w="9525">
                <a:solidFill>
                  <a:srgbClr val="FFCCFF"/>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grpSp>
        <p:sp>
          <p:nvSpPr>
            <p:cNvPr id="66583" name="Rectangle 23">
              <a:extLst>
                <a:ext uri="{FF2B5EF4-FFF2-40B4-BE49-F238E27FC236}">
                  <a16:creationId xmlns:a16="http://schemas.microsoft.com/office/drawing/2014/main" id="{66D7C9BD-6831-3117-7C2F-665B3967DCEA}"/>
                </a:ext>
              </a:extLst>
            </p:cNvPr>
            <p:cNvSpPr>
              <a:spLocks noChangeAspect="1" noChangeArrowheads="1"/>
            </p:cNvSpPr>
            <p:nvPr/>
          </p:nvSpPr>
          <p:spPr bwMode="auto">
            <a:xfrm>
              <a:off x="1118" y="691"/>
              <a:ext cx="128"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6584" name="Rectangle 24">
              <a:extLst>
                <a:ext uri="{FF2B5EF4-FFF2-40B4-BE49-F238E27FC236}">
                  <a16:creationId xmlns:a16="http://schemas.microsoft.com/office/drawing/2014/main" id="{81B84B20-B094-0405-139B-43C4C80A2D97}"/>
                </a:ext>
              </a:extLst>
            </p:cNvPr>
            <p:cNvSpPr>
              <a:spLocks noChangeAspect="1" noChangeArrowheads="1"/>
            </p:cNvSpPr>
            <p:nvPr/>
          </p:nvSpPr>
          <p:spPr bwMode="auto">
            <a:xfrm>
              <a:off x="1119" y="704"/>
              <a:ext cx="98" cy="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b="1" i="1">
                  <a:solidFill>
                    <a:srgbClr val="FFFF66"/>
                  </a:solidFill>
                  <a:latin typeface="Bookman Old Style" panose="02050604050505020204" pitchFamily="18" charset="0"/>
                </a:rPr>
                <a:t>V</a:t>
              </a:r>
              <a:endParaRPr lang="en-US" altLang="en-US">
                <a:solidFill>
                  <a:srgbClr val="FFFF66"/>
                </a:solidFill>
                <a:latin typeface="Bookman Old Style" panose="02050604050505020204" pitchFamily="18" charset="0"/>
              </a:endParaRPr>
            </a:p>
          </p:txBody>
        </p:sp>
        <p:sp>
          <p:nvSpPr>
            <p:cNvPr id="66585" name="Rectangle 25">
              <a:extLst>
                <a:ext uri="{FF2B5EF4-FFF2-40B4-BE49-F238E27FC236}">
                  <a16:creationId xmlns:a16="http://schemas.microsoft.com/office/drawing/2014/main" id="{8D545332-03AA-CD34-9AB7-FE54C41FFC1F}"/>
                </a:ext>
              </a:extLst>
            </p:cNvPr>
            <p:cNvSpPr>
              <a:spLocks noChangeAspect="1" noChangeArrowheads="1"/>
            </p:cNvSpPr>
            <p:nvPr/>
          </p:nvSpPr>
          <p:spPr bwMode="auto">
            <a:xfrm>
              <a:off x="3681" y="741"/>
              <a:ext cx="178" cy="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6586" name="Rectangle 26">
              <a:extLst>
                <a:ext uri="{FF2B5EF4-FFF2-40B4-BE49-F238E27FC236}">
                  <a16:creationId xmlns:a16="http://schemas.microsoft.com/office/drawing/2014/main" id="{8E8F98F9-22C3-50C9-8F08-B7F03D8E67E2}"/>
                </a:ext>
              </a:extLst>
            </p:cNvPr>
            <p:cNvSpPr>
              <a:spLocks noChangeAspect="1" noChangeArrowheads="1"/>
            </p:cNvSpPr>
            <p:nvPr/>
          </p:nvSpPr>
          <p:spPr bwMode="auto">
            <a:xfrm>
              <a:off x="3681" y="755"/>
              <a:ext cx="153" cy="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b="1" i="1">
                  <a:solidFill>
                    <a:srgbClr val="FFFF66"/>
                  </a:solidFill>
                  <a:latin typeface="Bookman Old Style" panose="02050604050505020204" pitchFamily="18" charset="0"/>
                </a:rPr>
                <a:t>Vl</a:t>
              </a:r>
              <a:endParaRPr lang="en-US" altLang="en-US">
                <a:solidFill>
                  <a:srgbClr val="FFFF66"/>
                </a:solidFill>
                <a:latin typeface="Bookman Old Style" panose="02050604050505020204" pitchFamily="18" charset="0"/>
              </a:endParaRPr>
            </a:p>
          </p:txBody>
        </p:sp>
        <p:sp>
          <p:nvSpPr>
            <p:cNvPr id="66587" name="Rectangle 27">
              <a:extLst>
                <a:ext uri="{FF2B5EF4-FFF2-40B4-BE49-F238E27FC236}">
                  <a16:creationId xmlns:a16="http://schemas.microsoft.com/office/drawing/2014/main" id="{FF0AB7CF-5D84-2D95-9750-6864F4FB7231}"/>
                </a:ext>
              </a:extLst>
            </p:cNvPr>
            <p:cNvSpPr>
              <a:spLocks noChangeAspect="1" noChangeArrowheads="1"/>
            </p:cNvSpPr>
            <p:nvPr/>
          </p:nvSpPr>
          <p:spPr bwMode="auto">
            <a:xfrm>
              <a:off x="2205" y="672"/>
              <a:ext cx="109" cy="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b="1" i="1">
                  <a:solidFill>
                    <a:srgbClr val="FFFF66"/>
                  </a:solidFill>
                  <a:latin typeface="Bookman Old Style" panose="02050604050505020204" pitchFamily="18" charset="0"/>
                </a:rPr>
                <a:t>R</a:t>
              </a:r>
              <a:endParaRPr lang="en-US" altLang="en-US">
                <a:solidFill>
                  <a:srgbClr val="FFFF66"/>
                </a:solidFill>
                <a:latin typeface="Bookman Old Style" panose="02050604050505020204" pitchFamily="18" charset="0"/>
              </a:endParaRPr>
            </a:p>
          </p:txBody>
        </p:sp>
        <p:grpSp>
          <p:nvGrpSpPr>
            <p:cNvPr id="66588" name="Group 28">
              <a:extLst>
                <a:ext uri="{FF2B5EF4-FFF2-40B4-BE49-F238E27FC236}">
                  <a16:creationId xmlns:a16="http://schemas.microsoft.com/office/drawing/2014/main" id="{36507AF5-3E90-1093-B7F4-E93B9C4D6DB5}"/>
                </a:ext>
              </a:extLst>
            </p:cNvPr>
            <p:cNvGrpSpPr>
              <a:grpSpLocks/>
            </p:cNvGrpSpPr>
            <p:nvPr/>
          </p:nvGrpSpPr>
          <p:grpSpPr bwMode="auto">
            <a:xfrm>
              <a:off x="2928" y="576"/>
              <a:ext cx="144" cy="261"/>
              <a:chOff x="2989" y="672"/>
              <a:chExt cx="144" cy="261"/>
            </a:xfrm>
          </p:grpSpPr>
          <p:sp>
            <p:nvSpPr>
              <p:cNvPr id="66589" name="Rectangle 29">
                <a:extLst>
                  <a:ext uri="{FF2B5EF4-FFF2-40B4-BE49-F238E27FC236}">
                    <a16:creationId xmlns:a16="http://schemas.microsoft.com/office/drawing/2014/main" id="{AB2F6395-D5E3-5B6C-2180-C1CFDA41D547}"/>
                  </a:ext>
                </a:extLst>
              </p:cNvPr>
              <p:cNvSpPr>
                <a:spLocks noChangeAspect="1" noChangeArrowheads="1"/>
              </p:cNvSpPr>
              <p:nvPr/>
            </p:nvSpPr>
            <p:spPr bwMode="auto">
              <a:xfrm>
                <a:off x="2989" y="672"/>
                <a:ext cx="56" cy="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b="1" i="1">
                    <a:solidFill>
                      <a:srgbClr val="FFFF66"/>
                    </a:solidFill>
                    <a:latin typeface="Bookman Old Style" panose="02050604050505020204" pitchFamily="18" charset="0"/>
                  </a:rPr>
                  <a:t>i</a:t>
                </a:r>
                <a:endParaRPr lang="en-US" altLang="en-US">
                  <a:solidFill>
                    <a:srgbClr val="FFFF66"/>
                  </a:solidFill>
                  <a:latin typeface="Bookman Old Style" panose="02050604050505020204" pitchFamily="18" charset="0"/>
                </a:endParaRPr>
              </a:p>
            </p:txBody>
          </p:sp>
          <p:sp>
            <p:nvSpPr>
              <p:cNvPr id="66590" name="Rectangle 30">
                <a:extLst>
                  <a:ext uri="{FF2B5EF4-FFF2-40B4-BE49-F238E27FC236}">
                    <a16:creationId xmlns:a16="http://schemas.microsoft.com/office/drawing/2014/main" id="{8D9FB5DA-B8B5-6269-4ABE-CEE0D67CAD9C}"/>
                  </a:ext>
                </a:extLst>
              </p:cNvPr>
              <p:cNvSpPr>
                <a:spLocks noChangeAspect="1" noChangeArrowheads="1"/>
              </p:cNvSpPr>
              <p:nvPr/>
            </p:nvSpPr>
            <p:spPr bwMode="auto">
              <a:xfrm>
                <a:off x="3039" y="772"/>
                <a:ext cx="94" cy="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b="1" i="1">
                    <a:solidFill>
                      <a:srgbClr val="FFFF66"/>
                    </a:solidFill>
                    <a:latin typeface="Bookman Old Style" panose="02050604050505020204" pitchFamily="18" charset="0"/>
                  </a:rPr>
                  <a:t>L</a:t>
                </a:r>
                <a:endParaRPr lang="en-US" altLang="en-US">
                  <a:solidFill>
                    <a:srgbClr val="FFFF66"/>
                  </a:solidFill>
                  <a:latin typeface="Bookman Old Style" panose="02050604050505020204" pitchFamily="18" charset="0"/>
                </a:endParaRPr>
              </a:p>
            </p:txBody>
          </p:sp>
        </p:grpSp>
        <p:sp>
          <p:nvSpPr>
            <p:cNvPr id="66591" name="Text Box 31">
              <a:extLst>
                <a:ext uri="{FF2B5EF4-FFF2-40B4-BE49-F238E27FC236}">
                  <a16:creationId xmlns:a16="http://schemas.microsoft.com/office/drawing/2014/main" id="{DB7AFEA3-78AE-8D65-4352-76A636EFF685}"/>
                </a:ext>
              </a:extLst>
            </p:cNvPr>
            <p:cNvSpPr txBox="1">
              <a:spLocks noChangeArrowheads="1"/>
            </p:cNvSpPr>
            <p:nvPr/>
          </p:nvSpPr>
          <p:spPr bwMode="auto">
            <a:xfrm>
              <a:off x="4550" y="2105"/>
              <a:ext cx="752" cy="2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a:solidFill>
                    <a:srgbClr val="CCCCFF"/>
                  </a:solidFill>
                  <a:latin typeface="Bookman Old Style" panose="02050604050505020204" pitchFamily="18" charset="0"/>
                </a:rPr>
                <a:t>(history) </a:t>
              </a:r>
            </a:p>
          </p:txBody>
        </p:sp>
        <p:sp>
          <p:nvSpPr>
            <p:cNvPr id="66592" name="Line 32">
              <a:extLst>
                <a:ext uri="{FF2B5EF4-FFF2-40B4-BE49-F238E27FC236}">
                  <a16:creationId xmlns:a16="http://schemas.microsoft.com/office/drawing/2014/main" id="{33BC9D0F-714E-2235-32B2-050A6F17FFB5}"/>
                </a:ext>
              </a:extLst>
            </p:cNvPr>
            <p:cNvSpPr>
              <a:spLocks noChangeShapeType="1"/>
            </p:cNvSpPr>
            <p:nvPr/>
          </p:nvSpPr>
          <p:spPr bwMode="auto">
            <a:xfrm>
              <a:off x="3360" y="1008"/>
              <a:ext cx="0" cy="1488"/>
            </a:xfrm>
            <a:prstGeom prst="line">
              <a:avLst/>
            </a:prstGeom>
            <a:noFill/>
            <a:ln w="57150">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6593" name="Rectangle 33">
              <a:extLst>
                <a:ext uri="{FF2B5EF4-FFF2-40B4-BE49-F238E27FC236}">
                  <a16:creationId xmlns:a16="http://schemas.microsoft.com/office/drawing/2014/main" id="{D962C489-4824-973D-6B98-D71422F99C41}"/>
                </a:ext>
              </a:extLst>
            </p:cNvPr>
            <p:cNvSpPr>
              <a:spLocks noChangeAspect="1" noChangeArrowheads="1"/>
            </p:cNvSpPr>
            <p:nvPr/>
          </p:nvSpPr>
          <p:spPr bwMode="auto">
            <a:xfrm>
              <a:off x="3216" y="1440"/>
              <a:ext cx="269" cy="597"/>
            </a:xfrm>
            <a:prstGeom prst="rect">
              <a:avLst/>
            </a:prstGeom>
            <a:solidFill>
              <a:srgbClr val="99FFCC"/>
            </a:solidFill>
            <a:ln w="28575">
              <a:solidFill>
                <a:srgbClr val="99FFCC"/>
              </a:solidFill>
              <a:miter lim="800000"/>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grpSp>
    </p:spTree>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a:extLst>
              <a:ext uri="{FF2B5EF4-FFF2-40B4-BE49-F238E27FC236}">
                <a16:creationId xmlns:a16="http://schemas.microsoft.com/office/drawing/2014/main" id="{6EC2F3D0-69FF-B62C-64A7-A4E1958BC541}"/>
              </a:ext>
            </a:extLst>
          </p:cNvPr>
          <p:cNvSpPr txBox="1">
            <a:spLocks noChangeArrowheads="1"/>
          </p:cNvSpPr>
          <p:nvPr/>
        </p:nvSpPr>
        <p:spPr bwMode="auto">
          <a:xfrm>
            <a:off x="2595564" y="1130300"/>
            <a:ext cx="7697941" cy="3785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400" b="1">
                <a:solidFill>
                  <a:srgbClr val="FFCCFF"/>
                </a:solidFill>
                <a:effectLst>
                  <a:outerShdw blurRad="38100" dist="38100" dir="2700000" algn="tl">
                    <a:srgbClr val="000000"/>
                  </a:outerShdw>
                </a:effectLst>
                <a:latin typeface="Bookman Old Style" panose="02050604050505020204" pitchFamily="18" charset="0"/>
              </a:rPr>
              <a:t>The Pseudononlinear Elements</a:t>
            </a: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a:p>
            <a:pPr eaLnBrk="0" fontAlgn="base" hangingPunct="0">
              <a:spcBef>
                <a:spcPct val="0"/>
              </a:spcBef>
              <a:spcAft>
                <a:spcPct val="0"/>
              </a:spcAft>
            </a:pP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a:p>
            <a:pP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Type-98 	Reactor </a:t>
            </a:r>
          </a:p>
          <a:p>
            <a:pPr eaLnBrk="0" fontAlgn="base" hangingPunct="0">
              <a:spcBef>
                <a:spcPct val="0"/>
              </a:spcBef>
              <a:spcAft>
                <a:spcPct val="0"/>
              </a:spcAft>
            </a:pP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a:p>
            <a:pP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Type-96 	Hysteretic Reactor </a:t>
            </a:r>
          </a:p>
          <a:p>
            <a:pPr eaLnBrk="0" fontAlgn="base" hangingPunct="0">
              <a:spcBef>
                <a:spcPct val="0"/>
              </a:spcBef>
              <a:spcAft>
                <a:spcPct val="0"/>
              </a:spcAft>
            </a:pP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a:p>
            <a:pP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Type-97 	Staircase Time-Varying Resistance </a:t>
            </a:r>
          </a:p>
          <a:p>
            <a:pPr eaLnBrk="0" fontAlgn="base" hangingPunct="0">
              <a:spcBef>
                <a:spcPct val="0"/>
              </a:spcBef>
              <a:spcAft>
                <a:spcPct val="0"/>
              </a:spcAft>
            </a:pP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a:p>
            <a:pP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Type-99 	Resistance </a:t>
            </a:r>
          </a:p>
          <a:p>
            <a:pPr eaLnBrk="0" fontAlgn="base" hangingPunct="0">
              <a:spcBef>
                <a:spcPct val="0"/>
              </a:spcBef>
              <a:spcAft>
                <a:spcPct val="0"/>
              </a:spcAft>
            </a:pP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p:txBody>
      </p:sp>
    </p:spTree>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ext Box 2">
            <a:extLst>
              <a:ext uri="{FF2B5EF4-FFF2-40B4-BE49-F238E27FC236}">
                <a16:creationId xmlns:a16="http://schemas.microsoft.com/office/drawing/2014/main" id="{60129485-8CC2-7D67-FF29-4D51E0434AEE}"/>
              </a:ext>
            </a:extLst>
          </p:cNvPr>
          <p:cNvSpPr txBox="1">
            <a:spLocks noChangeArrowheads="1"/>
          </p:cNvSpPr>
          <p:nvPr/>
        </p:nvSpPr>
        <p:spPr bwMode="auto">
          <a:xfrm>
            <a:off x="2798011" y="914400"/>
            <a:ext cx="6524543" cy="46474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fontAlgn="base" hangingPunct="0">
              <a:spcBef>
                <a:spcPct val="0"/>
              </a:spcBef>
              <a:spcAft>
                <a:spcPct val="0"/>
              </a:spcAft>
            </a:pPr>
            <a:r>
              <a:rPr lang="en-US" altLang="en-US" sz="4000" b="1">
                <a:solidFill>
                  <a:srgbClr val="FFCCFF"/>
                </a:solidFill>
                <a:effectLst>
                  <a:outerShdw blurRad="38100" dist="38100" dir="2700000" algn="tl">
                    <a:srgbClr val="000000"/>
                  </a:outerShdw>
                </a:effectLst>
                <a:latin typeface="Bookman Old Style" panose="02050604050505020204" pitchFamily="18" charset="0"/>
              </a:rPr>
              <a:t>Type 98</a:t>
            </a:r>
            <a:r>
              <a:rPr lang="en-US" altLang="en-US" sz="2400" b="1">
                <a:solidFill>
                  <a:srgbClr val="FFFF66"/>
                </a:solidFill>
                <a:effectLst>
                  <a:outerShdw blurRad="38100" dist="38100" dir="2700000" algn="tl">
                    <a:srgbClr val="000000"/>
                  </a:outerShdw>
                </a:effectLst>
                <a:latin typeface="Bookman Old Style" panose="02050604050505020204" pitchFamily="18" charset="0"/>
              </a:rPr>
              <a:t> </a:t>
            </a:r>
          </a:p>
          <a:p>
            <a:pPr algn="ctr" eaLnBrk="0" fontAlgn="base" hangingPunct="0">
              <a:spcBef>
                <a:spcPct val="0"/>
              </a:spcBef>
              <a:spcAft>
                <a:spcPct val="0"/>
              </a:spcAft>
            </a:pPr>
            <a:r>
              <a:rPr lang="en-US" altLang="en-US" sz="2400" b="1">
                <a:solidFill>
                  <a:srgbClr val="99FFCC"/>
                </a:solidFill>
                <a:effectLst>
                  <a:outerShdw blurRad="38100" dist="38100" dir="2700000" algn="tl">
                    <a:srgbClr val="000000"/>
                  </a:outerShdw>
                </a:effectLst>
                <a:latin typeface="Bookman Old Style" panose="02050604050505020204" pitchFamily="18" charset="0"/>
              </a:rPr>
              <a:t>Pseudononlinear Reactor</a:t>
            </a:r>
            <a:r>
              <a:rPr lang="en-US" altLang="en-US" sz="2400" b="1">
                <a:solidFill>
                  <a:srgbClr val="FFFF66"/>
                </a:solidFill>
                <a:effectLst>
                  <a:outerShdw blurRad="38100" dist="38100" dir="2700000" algn="tl">
                    <a:srgbClr val="000000"/>
                  </a:outerShdw>
                </a:effectLst>
                <a:latin typeface="Bookman Old Style" panose="02050604050505020204" pitchFamily="18" charset="0"/>
              </a:rPr>
              <a:t> </a:t>
            </a:r>
          </a:p>
          <a:p>
            <a:pPr algn="ctr" eaLnBrk="0" fontAlgn="base" hangingPunct="0">
              <a:spcBef>
                <a:spcPct val="0"/>
              </a:spcBef>
              <a:spcAft>
                <a:spcPct val="0"/>
              </a:spcAft>
            </a:pPr>
            <a:endParaRPr lang="en-US" altLang="en-US" sz="2400" b="1">
              <a:solidFill>
                <a:srgbClr val="FFCCFF"/>
              </a:solidFill>
              <a:effectLst>
                <a:outerShdw blurRad="38100" dist="38100" dir="2700000" algn="tl">
                  <a:srgbClr val="000000"/>
                </a:outerShdw>
              </a:effectLst>
              <a:latin typeface="Bookman Old Style" panose="02050604050505020204" pitchFamily="18" charset="0"/>
              <a:sym typeface="Symbol" panose="05050102010706020507" pitchFamily="18" charset="2"/>
            </a:endParaRPr>
          </a:p>
          <a:p>
            <a:pPr algn="ctr" eaLnBrk="0" fontAlgn="base" hangingPunct="0">
              <a:spcBef>
                <a:spcPct val="0"/>
              </a:spcBef>
              <a:spcAft>
                <a:spcPct val="0"/>
              </a:spcAft>
            </a:pPr>
            <a:r>
              <a:rPr lang="en-US" altLang="en-US" sz="4000" b="1" i="1">
                <a:solidFill>
                  <a:srgbClr val="FFCCFF"/>
                </a:solidFill>
                <a:effectLst>
                  <a:outerShdw blurRad="38100" dist="38100" dir="2700000" algn="tl">
                    <a:srgbClr val="000000"/>
                  </a:outerShdw>
                </a:effectLst>
                <a:latin typeface="Bookman Old Style" panose="02050604050505020204" pitchFamily="18" charset="0"/>
                <a:sym typeface="Symbol" panose="05050102010706020507" pitchFamily="18" charset="2"/>
              </a:rPr>
              <a:t> </a:t>
            </a:r>
            <a:r>
              <a:rPr lang="en-US" altLang="en-US" sz="4000" b="1" i="1">
                <a:solidFill>
                  <a:srgbClr val="FFCCFF"/>
                </a:solidFill>
                <a:effectLst>
                  <a:outerShdw blurRad="38100" dist="38100" dir="2700000" algn="tl">
                    <a:srgbClr val="000000"/>
                  </a:outerShdw>
                </a:effectLst>
                <a:latin typeface="Bookman Old Style" panose="02050604050505020204" pitchFamily="18" charset="0"/>
              </a:rPr>
              <a:t>= </a:t>
            </a:r>
            <a:r>
              <a:rPr lang="en-US" altLang="en-US" sz="4000" b="1" i="1">
                <a:solidFill>
                  <a:srgbClr val="FFCCFF"/>
                </a:solidFill>
                <a:effectLst>
                  <a:outerShdw blurRad="38100" dist="38100" dir="2700000" algn="tl">
                    <a:srgbClr val="000000"/>
                  </a:outerShdw>
                </a:effectLst>
                <a:latin typeface="Bookman Old Style" panose="02050604050505020204" pitchFamily="18" charset="0"/>
                <a:sym typeface="Symbol" panose="05050102010706020507" pitchFamily="18" charset="2"/>
              </a:rPr>
              <a:t></a:t>
            </a:r>
            <a:r>
              <a:rPr lang="en-US" altLang="en-US" sz="4000" b="1" i="1">
                <a:solidFill>
                  <a:srgbClr val="FFCCFF"/>
                </a:solidFill>
                <a:effectLst>
                  <a:outerShdw blurRad="38100" dist="38100" dir="2700000" algn="tl">
                    <a:srgbClr val="000000"/>
                  </a:outerShdw>
                </a:effectLst>
                <a:latin typeface="Bookman Old Style" panose="02050604050505020204" pitchFamily="18" charset="0"/>
              </a:rPr>
              <a:t>(i)</a:t>
            </a:r>
            <a:endParaRPr lang="en-US" altLang="en-US" sz="4000" b="1" i="1">
              <a:solidFill>
                <a:srgbClr val="FFFF66"/>
              </a:solidFill>
              <a:effectLst>
                <a:outerShdw blurRad="38100" dist="38100" dir="2700000" algn="tl">
                  <a:srgbClr val="000000"/>
                </a:outerShdw>
              </a:effectLst>
              <a:latin typeface="Bookman Old Style" panose="02050604050505020204" pitchFamily="18" charset="0"/>
            </a:endParaRPr>
          </a:p>
          <a:p>
            <a:pPr algn="ctr" eaLnBrk="0" fontAlgn="base" hangingPunct="0">
              <a:spcBef>
                <a:spcPct val="0"/>
              </a:spcBef>
              <a:spcAft>
                <a:spcPct val="0"/>
              </a:spcAft>
            </a:pP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a:p>
            <a:pPr algn="ctr" eaLnBrk="0" fontAlgn="base" hangingPunct="0">
              <a:spcBef>
                <a:spcPct val="0"/>
              </a:spcBef>
              <a:spcAft>
                <a:spcPct val="0"/>
              </a:spcAft>
            </a:pP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a:p>
            <a:pPr algn="ct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Can be used for transformer non-linear </a:t>
            </a:r>
          </a:p>
          <a:p>
            <a:pPr algn="ctr" eaLnBrk="0" fontAlgn="base" hangingPunct="0">
              <a:spcBef>
                <a:spcPct val="0"/>
              </a:spcBef>
              <a:spcAft>
                <a:spcPct val="0"/>
              </a:spcAft>
            </a:pPr>
            <a:r>
              <a:rPr lang="en-US" altLang="en-US" sz="2400" b="1">
                <a:solidFill>
                  <a:srgbClr val="CCCCFF"/>
                </a:solidFill>
                <a:effectLst>
                  <a:outerShdw blurRad="38100" dist="38100" dir="2700000" algn="tl">
                    <a:srgbClr val="000000"/>
                  </a:outerShdw>
                </a:effectLst>
                <a:latin typeface="Bookman Old Style" panose="02050604050505020204" pitchFamily="18" charset="0"/>
              </a:rPr>
              <a:t>magnetizing branch modeling</a:t>
            </a:r>
            <a:r>
              <a:rPr lang="en-US" altLang="en-US" sz="2400" b="1">
                <a:solidFill>
                  <a:srgbClr val="FFFF66"/>
                </a:solidFill>
                <a:effectLst>
                  <a:outerShdw blurRad="38100" dist="38100" dir="2700000" algn="tl">
                    <a:srgbClr val="000000"/>
                  </a:outerShdw>
                </a:effectLst>
                <a:latin typeface="Bookman Old Style" panose="02050604050505020204" pitchFamily="18" charset="0"/>
              </a:rPr>
              <a:t>  </a:t>
            </a:r>
          </a:p>
          <a:p>
            <a:pPr algn="ctr" eaLnBrk="0" fontAlgn="base" hangingPunct="0">
              <a:spcBef>
                <a:spcPct val="0"/>
              </a:spcBef>
              <a:spcAft>
                <a:spcPct val="0"/>
              </a:spcAft>
            </a:pP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a:p>
            <a:pPr algn="ctr" eaLnBrk="0" fontAlgn="base" hangingPunct="0">
              <a:spcBef>
                <a:spcPct val="0"/>
              </a:spcBef>
              <a:spcAft>
                <a:spcPct val="0"/>
              </a:spcAft>
            </a:pP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a:p>
            <a:pPr algn="ctr" eaLnBrk="0" fontAlgn="base" hangingPunct="0">
              <a:spcBef>
                <a:spcPct val="0"/>
              </a:spcBef>
              <a:spcAft>
                <a:spcPct val="0"/>
              </a:spcAft>
            </a:pP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p:txBody>
      </p:sp>
    </p:spTree>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ext Box 1026">
            <a:extLst>
              <a:ext uri="{FF2B5EF4-FFF2-40B4-BE49-F238E27FC236}">
                <a16:creationId xmlns:a16="http://schemas.microsoft.com/office/drawing/2014/main" id="{C075EB63-2224-D46E-C511-BF9F6D439202}"/>
              </a:ext>
            </a:extLst>
          </p:cNvPr>
          <p:cNvSpPr txBox="1">
            <a:spLocks noChangeArrowheads="1"/>
          </p:cNvSpPr>
          <p:nvPr/>
        </p:nvSpPr>
        <p:spPr bwMode="auto">
          <a:xfrm>
            <a:off x="2687225" y="914400"/>
            <a:ext cx="6782626" cy="50167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fontAlgn="base" hangingPunct="0">
              <a:spcBef>
                <a:spcPct val="0"/>
              </a:spcBef>
              <a:spcAft>
                <a:spcPct val="0"/>
              </a:spcAft>
            </a:pPr>
            <a:r>
              <a:rPr lang="en-US" altLang="en-US" sz="4000" b="1">
                <a:solidFill>
                  <a:srgbClr val="FFCCFF"/>
                </a:solidFill>
                <a:effectLst>
                  <a:outerShdw blurRad="38100" dist="38100" dir="2700000" algn="tl">
                    <a:srgbClr val="000000"/>
                  </a:outerShdw>
                </a:effectLst>
                <a:latin typeface="Bookman Old Style" panose="02050604050505020204" pitchFamily="18" charset="0"/>
              </a:rPr>
              <a:t>Type 96</a:t>
            </a:r>
            <a:r>
              <a:rPr lang="en-US" altLang="en-US" sz="2400" b="1">
                <a:solidFill>
                  <a:srgbClr val="FFFF66"/>
                </a:solidFill>
                <a:effectLst>
                  <a:outerShdw blurRad="38100" dist="38100" dir="2700000" algn="tl">
                    <a:srgbClr val="000000"/>
                  </a:outerShdw>
                </a:effectLst>
                <a:latin typeface="Bookman Old Style" panose="02050604050505020204" pitchFamily="18" charset="0"/>
              </a:rPr>
              <a:t> </a:t>
            </a:r>
          </a:p>
          <a:p>
            <a:pPr algn="ctr" eaLnBrk="0" fontAlgn="base" hangingPunct="0">
              <a:spcBef>
                <a:spcPct val="0"/>
              </a:spcBef>
              <a:spcAft>
                <a:spcPct val="0"/>
              </a:spcAft>
            </a:pPr>
            <a:r>
              <a:rPr lang="en-US" altLang="en-US" sz="2400" b="1">
                <a:solidFill>
                  <a:srgbClr val="99FFCC"/>
                </a:solidFill>
                <a:effectLst>
                  <a:outerShdw blurRad="38100" dist="38100" dir="2700000" algn="tl">
                    <a:srgbClr val="000000"/>
                  </a:outerShdw>
                </a:effectLst>
                <a:latin typeface="Bookman Old Style" panose="02050604050505020204" pitchFamily="18" charset="0"/>
              </a:rPr>
              <a:t>Pseudononlinear Hysteretic Reactor</a:t>
            </a:r>
            <a:r>
              <a:rPr lang="en-US" altLang="en-US" sz="2400" b="1">
                <a:solidFill>
                  <a:srgbClr val="FFFF66"/>
                </a:solidFill>
                <a:effectLst>
                  <a:outerShdw blurRad="38100" dist="38100" dir="2700000" algn="tl">
                    <a:srgbClr val="000000"/>
                  </a:outerShdw>
                </a:effectLst>
                <a:latin typeface="Bookman Old Style" panose="02050604050505020204" pitchFamily="18" charset="0"/>
              </a:rPr>
              <a:t> </a:t>
            </a:r>
          </a:p>
          <a:p>
            <a:pPr algn="ctr" eaLnBrk="0" fontAlgn="base" hangingPunct="0">
              <a:spcBef>
                <a:spcPct val="0"/>
              </a:spcBef>
              <a:spcAft>
                <a:spcPct val="0"/>
              </a:spcAft>
            </a:pPr>
            <a:endParaRPr lang="en-US" altLang="en-US" sz="2400" b="1">
              <a:solidFill>
                <a:srgbClr val="FFCCFF"/>
              </a:solidFill>
              <a:effectLst>
                <a:outerShdw blurRad="38100" dist="38100" dir="2700000" algn="tl">
                  <a:srgbClr val="000000"/>
                </a:outerShdw>
              </a:effectLst>
              <a:latin typeface="Bookman Old Style" panose="02050604050505020204" pitchFamily="18" charset="0"/>
              <a:sym typeface="Symbol" panose="05050102010706020507" pitchFamily="18" charset="2"/>
            </a:endParaRPr>
          </a:p>
          <a:p>
            <a:pPr algn="ctr" eaLnBrk="0" fontAlgn="base" hangingPunct="0">
              <a:spcBef>
                <a:spcPct val="0"/>
              </a:spcBef>
              <a:spcAft>
                <a:spcPct val="0"/>
              </a:spcAft>
            </a:pPr>
            <a:r>
              <a:rPr lang="en-US" altLang="en-US" sz="4000" b="1" i="1">
                <a:solidFill>
                  <a:srgbClr val="FFCCFF"/>
                </a:solidFill>
                <a:effectLst>
                  <a:outerShdw blurRad="38100" dist="38100" dir="2700000" algn="tl">
                    <a:srgbClr val="000000"/>
                  </a:outerShdw>
                </a:effectLst>
                <a:latin typeface="Bookman Old Style" panose="02050604050505020204" pitchFamily="18" charset="0"/>
                <a:sym typeface="Symbol" panose="05050102010706020507" pitchFamily="18" charset="2"/>
              </a:rPr>
              <a:t> </a:t>
            </a:r>
            <a:r>
              <a:rPr lang="en-US" altLang="en-US" sz="4000" b="1" i="1">
                <a:solidFill>
                  <a:srgbClr val="FFCCFF"/>
                </a:solidFill>
                <a:effectLst>
                  <a:outerShdw blurRad="38100" dist="38100" dir="2700000" algn="tl">
                    <a:srgbClr val="000000"/>
                  </a:outerShdw>
                </a:effectLst>
                <a:latin typeface="Bookman Old Style" panose="02050604050505020204" pitchFamily="18" charset="0"/>
              </a:rPr>
              <a:t>= </a:t>
            </a:r>
            <a:r>
              <a:rPr lang="en-US" altLang="en-US" sz="4000" b="1" i="1">
                <a:solidFill>
                  <a:srgbClr val="FFCCFF"/>
                </a:solidFill>
                <a:effectLst>
                  <a:outerShdw blurRad="38100" dist="38100" dir="2700000" algn="tl">
                    <a:srgbClr val="000000"/>
                  </a:outerShdw>
                </a:effectLst>
                <a:latin typeface="Bookman Old Style" panose="02050604050505020204" pitchFamily="18" charset="0"/>
                <a:sym typeface="Symbol" panose="05050102010706020507" pitchFamily="18" charset="2"/>
              </a:rPr>
              <a:t></a:t>
            </a:r>
            <a:r>
              <a:rPr lang="en-US" altLang="en-US" sz="4000" b="1" i="1">
                <a:solidFill>
                  <a:srgbClr val="FFCCFF"/>
                </a:solidFill>
                <a:effectLst>
                  <a:outerShdw blurRad="38100" dist="38100" dir="2700000" algn="tl">
                    <a:srgbClr val="000000"/>
                  </a:outerShdw>
                </a:effectLst>
                <a:latin typeface="Bookman Old Style" panose="02050604050505020204" pitchFamily="18" charset="0"/>
              </a:rPr>
              <a:t>(i)</a:t>
            </a:r>
            <a:endParaRPr lang="en-US" altLang="en-US" sz="4000" b="1" i="1">
              <a:solidFill>
                <a:srgbClr val="FFFF66"/>
              </a:solidFill>
              <a:effectLst>
                <a:outerShdw blurRad="38100" dist="38100" dir="2700000" algn="tl">
                  <a:srgbClr val="000000"/>
                </a:outerShdw>
              </a:effectLst>
              <a:latin typeface="Bookman Old Style" panose="02050604050505020204" pitchFamily="18" charset="0"/>
            </a:endParaRPr>
          </a:p>
          <a:p>
            <a:pPr algn="ctr" eaLnBrk="0" fontAlgn="base" hangingPunct="0">
              <a:spcBef>
                <a:spcPct val="0"/>
              </a:spcBef>
              <a:spcAft>
                <a:spcPct val="0"/>
              </a:spcAft>
            </a:pP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a:p>
            <a:pPr algn="ct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Very similar to Type 98</a:t>
            </a:r>
          </a:p>
          <a:p>
            <a:pPr algn="ctr" eaLnBrk="0" fontAlgn="base" hangingPunct="0">
              <a:spcBef>
                <a:spcPct val="0"/>
              </a:spcBef>
              <a:spcAft>
                <a:spcPct val="0"/>
              </a:spcAft>
            </a:pP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a:p>
            <a:pPr algn="ct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Can represent the </a:t>
            </a:r>
          </a:p>
          <a:p>
            <a:pPr algn="ctr" eaLnBrk="0" fontAlgn="base" hangingPunct="0">
              <a:spcBef>
                <a:spcPct val="0"/>
              </a:spcBef>
              <a:spcAft>
                <a:spcPct val="0"/>
              </a:spcAft>
            </a:pPr>
            <a:r>
              <a:rPr lang="en-US" altLang="en-US" sz="2400" b="1">
                <a:solidFill>
                  <a:srgbClr val="CCCCFF"/>
                </a:solidFill>
                <a:effectLst>
                  <a:outerShdw blurRad="38100" dist="38100" dir="2700000" algn="tl">
                    <a:srgbClr val="000000"/>
                  </a:outerShdw>
                </a:effectLst>
                <a:latin typeface="Bookman Old Style" panose="02050604050505020204" pitchFamily="18" charset="0"/>
              </a:rPr>
              <a:t>hysteretic behavior of the core material</a:t>
            </a:r>
            <a:r>
              <a:rPr lang="en-US" altLang="en-US" sz="2400" b="1">
                <a:solidFill>
                  <a:srgbClr val="FFFF66"/>
                </a:solidFill>
                <a:effectLst>
                  <a:outerShdw blurRad="38100" dist="38100" dir="2700000" algn="tl">
                    <a:srgbClr val="000000"/>
                  </a:outerShdw>
                </a:effectLst>
                <a:latin typeface="Bookman Old Style" panose="02050604050505020204" pitchFamily="18" charset="0"/>
              </a:rPr>
              <a:t>  </a:t>
            </a:r>
          </a:p>
          <a:p>
            <a:pPr algn="ctr" eaLnBrk="0" fontAlgn="base" hangingPunct="0">
              <a:spcBef>
                <a:spcPct val="0"/>
              </a:spcBef>
              <a:spcAft>
                <a:spcPct val="0"/>
              </a:spcAft>
            </a:pP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a:p>
            <a:pPr algn="ctr" eaLnBrk="0" fontAlgn="base" hangingPunct="0">
              <a:spcBef>
                <a:spcPct val="0"/>
              </a:spcBef>
              <a:spcAft>
                <a:spcPct val="0"/>
              </a:spcAft>
            </a:pP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a:p>
            <a:pPr algn="ctr" eaLnBrk="0" fontAlgn="base" hangingPunct="0">
              <a:spcBef>
                <a:spcPct val="0"/>
              </a:spcBef>
              <a:spcAft>
                <a:spcPct val="0"/>
              </a:spcAft>
            </a:pP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p:txBody>
      </p:sp>
    </p:spTree>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ext Box 2">
            <a:extLst>
              <a:ext uri="{FF2B5EF4-FFF2-40B4-BE49-F238E27FC236}">
                <a16:creationId xmlns:a16="http://schemas.microsoft.com/office/drawing/2014/main" id="{510FD8CC-15FD-CD5F-7669-2BFAE0BD4AD5}"/>
              </a:ext>
            </a:extLst>
          </p:cNvPr>
          <p:cNvSpPr txBox="1">
            <a:spLocks noChangeArrowheads="1"/>
          </p:cNvSpPr>
          <p:nvPr/>
        </p:nvSpPr>
        <p:spPr bwMode="auto">
          <a:xfrm>
            <a:off x="2537759" y="927100"/>
            <a:ext cx="7160935" cy="42780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114300">
              <a:defRPr sz="2400">
                <a:solidFill>
                  <a:schemeClr val="tx1"/>
                </a:solidFill>
                <a:latin typeface="Times New Roman" panose="02020603050405020304" pitchFamily="18" charset="0"/>
              </a:defRPr>
            </a:lvl2pPr>
            <a:lvl3pPr marL="228600">
              <a:defRPr sz="2400">
                <a:solidFill>
                  <a:schemeClr val="tx1"/>
                </a:solidFill>
                <a:latin typeface="Times New Roman" panose="02020603050405020304" pitchFamily="18" charset="0"/>
              </a:defRPr>
            </a:lvl3pPr>
            <a:lvl4pPr marL="342900">
              <a:defRPr sz="2400">
                <a:solidFill>
                  <a:schemeClr val="tx1"/>
                </a:solidFill>
                <a:latin typeface="Times New Roman" panose="02020603050405020304" pitchFamily="18" charset="0"/>
              </a:defRPr>
            </a:lvl4pPr>
            <a:lvl5pPr marL="457200">
              <a:defRPr sz="2400">
                <a:solidFill>
                  <a:schemeClr val="tx1"/>
                </a:solidFill>
                <a:latin typeface="Times New Roman" panose="02020603050405020304" pitchFamily="18" charset="0"/>
              </a:defRPr>
            </a:lvl5pPr>
            <a:lvl6pPr marL="914400" eaLnBrk="0" fontAlgn="base" hangingPunct="0">
              <a:spcBef>
                <a:spcPct val="0"/>
              </a:spcBef>
              <a:spcAft>
                <a:spcPct val="0"/>
              </a:spcAft>
              <a:defRPr sz="2400">
                <a:solidFill>
                  <a:schemeClr val="tx1"/>
                </a:solidFill>
                <a:latin typeface="Times New Roman" panose="02020603050405020304" pitchFamily="18" charset="0"/>
              </a:defRPr>
            </a:lvl6pPr>
            <a:lvl7pPr marL="1371600" eaLnBrk="0" fontAlgn="base" hangingPunct="0">
              <a:spcBef>
                <a:spcPct val="0"/>
              </a:spcBef>
              <a:spcAft>
                <a:spcPct val="0"/>
              </a:spcAft>
              <a:defRPr sz="2400">
                <a:solidFill>
                  <a:schemeClr val="tx1"/>
                </a:solidFill>
                <a:latin typeface="Times New Roman" panose="02020603050405020304" pitchFamily="18" charset="0"/>
              </a:defRPr>
            </a:lvl7pPr>
            <a:lvl8pPr marL="1828800" eaLnBrk="0" fontAlgn="base" hangingPunct="0">
              <a:spcBef>
                <a:spcPct val="0"/>
              </a:spcBef>
              <a:spcAft>
                <a:spcPct val="0"/>
              </a:spcAft>
              <a:defRPr sz="2400">
                <a:solidFill>
                  <a:schemeClr val="tx1"/>
                </a:solidFill>
                <a:latin typeface="Times New Roman" panose="02020603050405020304" pitchFamily="18" charset="0"/>
              </a:defRPr>
            </a:lvl8pPr>
            <a:lvl9pPr marL="2286000" eaLnBrk="0" fontAlgn="base" hangingPunct="0">
              <a:spcBef>
                <a:spcPct val="0"/>
              </a:spcBef>
              <a:spcAft>
                <a:spcPct val="0"/>
              </a:spcAft>
              <a:defRPr sz="2400">
                <a:solidFill>
                  <a:schemeClr val="tx1"/>
                </a:solidFill>
                <a:latin typeface="Times New Roman" panose="02020603050405020304" pitchFamily="18" charset="0"/>
              </a:defRPr>
            </a:lvl9pPr>
          </a:lstStyle>
          <a:p>
            <a:pPr lvl="4" algn="ctr" eaLnBrk="0" fontAlgn="base" hangingPunct="0">
              <a:spcBef>
                <a:spcPct val="0"/>
              </a:spcBef>
              <a:spcAft>
                <a:spcPct val="0"/>
              </a:spcAft>
            </a:pPr>
            <a:r>
              <a:rPr lang="en-US" altLang="en-US" sz="4000" b="1">
                <a:solidFill>
                  <a:srgbClr val="FFCCFF"/>
                </a:solidFill>
                <a:effectLst>
                  <a:outerShdw blurRad="38100" dist="38100" dir="2700000" algn="tl">
                    <a:srgbClr val="000000"/>
                  </a:outerShdw>
                </a:effectLst>
                <a:latin typeface="Bookman Old Style" panose="02050604050505020204" pitchFamily="18" charset="0"/>
              </a:rPr>
              <a:t>Type 97</a:t>
            </a:r>
            <a:r>
              <a:rPr lang="en-US" altLang="en-US" b="1">
                <a:solidFill>
                  <a:srgbClr val="FFFF66"/>
                </a:solidFill>
                <a:effectLst>
                  <a:outerShdw blurRad="38100" dist="38100" dir="2700000" algn="tl">
                    <a:srgbClr val="000000"/>
                  </a:outerShdw>
                </a:effectLst>
                <a:latin typeface="Bookman Old Style" panose="02050604050505020204" pitchFamily="18" charset="0"/>
              </a:rPr>
              <a:t> </a:t>
            </a:r>
          </a:p>
          <a:p>
            <a:pPr lvl="4" algn="ctr" eaLnBrk="0" fontAlgn="base" hangingPunct="0">
              <a:spcBef>
                <a:spcPct val="0"/>
              </a:spcBef>
              <a:spcAft>
                <a:spcPct val="0"/>
              </a:spcAft>
            </a:pPr>
            <a:r>
              <a:rPr lang="en-US" altLang="en-US" b="1">
                <a:solidFill>
                  <a:srgbClr val="99FFCC"/>
                </a:solidFill>
                <a:effectLst>
                  <a:outerShdw blurRad="38100" dist="38100" dir="2700000" algn="tl">
                    <a:srgbClr val="000000"/>
                  </a:outerShdw>
                </a:effectLst>
                <a:latin typeface="Bookman Old Style" panose="02050604050505020204" pitchFamily="18" charset="0"/>
              </a:rPr>
              <a:t>Staircase Time-Varying Resistance</a:t>
            </a:r>
          </a:p>
          <a:p>
            <a:pPr lvl="4" algn="ctr" eaLnBrk="0" fontAlgn="base" hangingPunct="0">
              <a:spcBef>
                <a:spcPct val="0"/>
              </a:spcBef>
              <a:spcAft>
                <a:spcPct val="0"/>
              </a:spcAft>
            </a:pPr>
            <a:endParaRPr lang="en-US" altLang="en-US" b="1">
              <a:solidFill>
                <a:srgbClr val="FFFF66"/>
              </a:solidFill>
              <a:effectLst>
                <a:outerShdw blurRad="38100" dist="38100" dir="2700000" algn="tl">
                  <a:srgbClr val="000000"/>
                </a:outerShdw>
              </a:effectLst>
              <a:latin typeface="Bookman Old Style" panose="02050604050505020204" pitchFamily="18" charset="0"/>
            </a:endParaRPr>
          </a:p>
          <a:p>
            <a:pPr lvl="4" algn="ctr" eaLnBrk="0" fontAlgn="base" hangingPunct="0">
              <a:spcBef>
                <a:spcPct val="0"/>
              </a:spcBef>
              <a:spcAft>
                <a:spcPct val="0"/>
              </a:spcAft>
            </a:pPr>
            <a:r>
              <a:rPr lang="en-US" altLang="en-US" b="1">
                <a:solidFill>
                  <a:srgbClr val="FFFF66"/>
                </a:solidFill>
                <a:effectLst>
                  <a:outerShdw blurRad="38100" dist="38100" dir="2700000" algn="tl">
                    <a:srgbClr val="000000"/>
                  </a:outerShdw>
                </a:effectLst>
                <a:latin typeface="Bookman Old Style" panose="02050604050505020204" pitchFamily="18" charset="0"/>
              </a:rPr>
              <a:t>Can represent a time-varying resistance </a:t>
            </a:r>
          </a:p>
          <a:p>
            <a:pPr lvl="4" algn="ctr" eaLnBrk="0" fontAlgn="base" hangingPunct="0">
              <a:spcBef>
                <a:spcPct val="0"/>
              </a:spcBef>
              <a:spcAft>
                <a:spcPct val="0"/>
              </a:spcAft>
            </a:pPr>
            <a:r>
              <a:rPr lang="en-US" altLang="en-US" sz="4000" b="1" i="1">
                <a:solidFill>
                  <a:srgbClr val="CCFFFF"/>
                </a:solidFill>
                <a:effectLst>
                  <a:outerShdw blurRad="38100" dist="38100" dir="2700000" algn="tl">
                    <a:srgbClr val="000000"/>
                  </a:outerShdw>
                </a:effectLst>
                <a:latin typeface="Bookman Old Style" panose="02050604050505020204" pitchFamily="18" charset="0"/>
              </a:rPr>
              <a:t>R = f(t)</a:t>
            </a:r>
            <a:r>
              <a:rPr lang="en-US" altLang="en-US" sz="4000" b="1">
                <a:solidFill>
                  <a:srgbClr val="FFFF66"/>
                </a:solidFill>
                <a:effectLst>
                  <a:outerShdw blurRad="38100" dist="38100" dir="2700000" algn="tl">
                    <a:srgbClr val="000000"/>
                  </a:outerShdw>
                </a:effectLst>
                <a:latin typeface="Bookman Old Style" panose="02050604050505020204" pitchFamily="18" charset="0"/>
              </a:rPr>
              <a:t> </a:t>
            </a:r>
          </a:p>
          <a:p>
            <a:pPr lvl="4" algn="ctr" eaLnBrk="0" fontAlgn="base" hangingPunct="0">
              <a:spcBef>
                <a:spcPct val="0"/>
              </a:spcBef>
              <a:spcAft>
                <a:spcPct val="0"/>
              </a:spcAft>
            </a:pPr>
            <a:r>
              <a:rPr lang="en-US" altLang="en-US" b="1">
                <a:solidFill>
                  <a:srgbClr val="FFFF66"/>
                </a:solidFill>
                <a:effectLst>
                  <a:outerShdw blurRad="38100" dist="38100" dir="2700000" algn="tl">
                    <a:srgbClr val="000000"/>
                  </a:outerShdw>
                </a:effectLst>
                <a:latin typeface="Bookman Old Style" panose="02050604050505020204" pitchFamily="18" charset="0"/>
              </a:rPr>
              <a:t>which changes in a staircase manner</a:t>
            </a:r>
          </a:p>
          <a:p>
            <a:pPr lvl="4" algn="ctr" eaLnBrk="0" fontAlgn="base" hangingPunct="0">
              <a:spcBef>
                <a:spcPct val="0"/>
              </a:spcBef>
              <a:spcAft>
                <a:spcPct val="0"/>
              </a:spcAft>
            </a:pPr>
            <a:endParaRPr lang="en-US" altLang="en-US" b="1">
              <a:solidFill>
                <a:srgbClr val="FFFF66"/>
              </a:solidFill>
              <a:effectLst>
                <a:outerShdw blurRad="38100" dist="38100" dir="2700000" algn="tl">
                  <a:srgbClr val="000000"/>
                </a:outerShdw>
              </a:effectLst>
              <a:latin typeface="Bookman Old Style" panose="02050604050505020204" pitchFamily="18" charset="0"/>
            </a:endParaRPr>
          </a:p>
          <a:p>
            <a:pPr lvl="4" algn="ctr" eaLnBrk="0" fontAlgn="base" hangingPunct="0">
              <a:spcBef>
                <a:spcPct val="0"/>
              </a:spcBef>
              <a:spcAft>
                <a:spcPct val="0"/>
              </a:spcAft>
            </a:pPr>
            <a:r>
              <a:rPr lang="en-US" altLang="en-US" b="1">
                <a:solidFill>
                  <a:srgbClr val="FFFF66"/>
                </a:solidFill>
                <a:effectLst>
                  <a:outerShdw blurRad="38100" dist="38100" dir="2700000" algn="tl">
                    <a:srgbClr val="000000"/>
                  </a:outerShdw>
                </a:effectLst>
                <a:latin typeface="Bookman Old Style" panose="02050604050505020204" pitchFamily="18" charset="0"/>
              </a:rPr>
              <a:t>Can be used to model </a:t>
            </a:r>
          </a:p>
          <a:p>
            <a:pPr lvl="4" algn="ctr" eaLnBrk="0" fontAlgn="base" hangingPunct="0">
              <a:spcBef>
                <a:spcPct val="0"/>
              </a:spcBef>
              <a:spcAft>
                <a:spcPct val="0"/>
              </a:spcAft>
            </a:pPr>
            <a:r>
              <a:rPr lang="en-US" altLang="en-US" b="1">
                <a:solidFill>
                  <a:srgbClr val="CCCCFF"/>
                </a:solidFill>
                <a:effectLst>
                  <a:outerShdw blurRad="38100" dist="38100" dir="2700000" algn="tl">
                    <a:srgbClr val="000000"/>
                  </a:outerShdw>
                </a:effectLst>
                <a:latin typeface="Bookman Old Style" panose="02050604050505020204" pitchFamily="18" charset="0"/>
              </a:rPr>
              <a:t>current-limiting fuses</a:t>
            </a:r>
            <a:endParaRPr lang="en-US" altLang="en-US" b="1">
              <a:solidFill>
                <a:srgbClr val="FF9999"/>
              </a:solidFill>
              <a:effectLst>
                <a:outerShdw blurRad="38100" dist="38100" dir="2700000" algn="tl">
                  <a:srgbClr val="000000"/>
                </a:outerShdw>
              </a:effectLst>
              <a:latin typeface="Bookman Old Style" panose="02050604050505020204" pitchFamily="18" charset="0"/>
            </a:endParaRPr>
          </a:p>
          <a:p>
            <a:pPr algn="ctr" eaLnBrk="0" fontAlgn="base" hangingPunct="0">
              <a:spcBef>
                <a:spcPct val="0"/>
              </a:spcBef>
              <a:spcAft>
                <a:spcPct val="0"/>
              </a:spcAft>
            </a:pPr>
            <a:endParaRPr lang="en-US" altLang="en-US" b="1">
              <a:solidFill>
                <a:srgbClr val="FFFF66"/>
              </a:solidFill>
              <a:effectLst>
                <a:outerShdw blurRad="38100" dist="38100" dir="2700000" algn="tl">
                  <a:srgbClr val="000000"/>
                </a:outerShdw>
              </a:effectLst>
              <a:latin typeface="Bookman Old Style" panose="02050604050505020204" pitchFamily="18" charset="0"/>
            </a:endParaRPr>
          </a:p>
        </p:txBody>
      </p:sp>
    </p:spTree>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ext Box 2">
            <a:extLst>
              <a:ext uri="{FF2B5EF4-FFF2-40B4-BE49-F238E27FC236}">
                <a16:creationId xmlns:a16="http://schemas.microsoft.com/office/drawing/2014/main" id="{96423D13-D788-1AD7-AD21-788F0ACA581E}"/>
              </a:ext>
            </a:extLst>
          </p:cNvPr>
          <p:cNvSpPr txBox="1">
            <a:spLocks noChangeArrowheads="1"/>
          </p:cNvSpPr>
          <p:nvPr/>
        </p:nvSpPr>
        <p:spPr bwMode="auto">
          <a:xfrm>
            <a:off x="2292443" y="609600"/>
            <a:ext cx="7991290" cy="50167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114300">
              <a:defRPr sz="2400">
                <a:solidFill>
                  <a:schemeClr val="tx1"/>
                </a:solidFill>
                <a:latin typeface="Times New Roman" panose="02020603050405020304" pitchFamily="18" charset="0"/>
              </a:defRPr>
            </a:lvl2pPr>
            <a:lvl3pPr marL="228600">
              <a:defRPr sz="2400">
                <a:solidFill>
                  <a:schemeClr val="tx1"/>
                </a:solidFill>
                <a:latin typeface="Times New Roman" panose="02020603050405020304" pitchFamily="18" charset="0"/>
              </a:defRPr>
            </a:lvl3pPr>
            <a:lvl4pPr marL="342900">
              <a:defRPr sz="2400">
                <a:solidFill>
                  <a:schemeClr val="tx1"/>
                </a:solidFill>
                <a:latin typeface="Times New Roman" panose="02020603050405020304" pitchFamily="18" charset="0"/>
              </a:defRPr>
            </a:lvl4pPr>
            <a:lvl5pPr marL="457200">
              <a:defRPr sz="2400">
                <a:solidFill>
                  <a:schemeClr val="tx1"/>
                </a:solidFill>
                <a:latin typeface="Times New Roman" panose="02020603050405020304" pitchFamily="18" charset="0"/>
              </a:defRPr>
            </a:lvl5pPr>
            <a:lvl6pPr marL="914400" eaLnBrk="0" fontAlgn="base" hangingPunct="0">
              <a:spcBef>
                <a:spcPct val="0"/>
              </a:spcBef>
              <a:spcAft>
                <a:spcPct val="0"/>
              </a:spcAft>
              <a:defRPr sz="2400">
                <a:solidFill>
                  <a:schemeClr val="tx1"/>
                </a:solidFill>
                <a:latin typeface="Times New Roman" panose="02020603050405020304" pitchFamily="18" charset="0"/>
              </a:defRPr>
            </a:lvl6pPr>
            <a:lvl7pPr marL="1371600" eaLnBrk="0" fontAlgn="base" hangingPunct="0">
              <a:spcBef>
                <a:spcPct val="0"/>
              </a:spcBef>
              <a:spcAft>
                <a:spcPct val="0"/>
              </a:spcAft>
              <a:defRPr sz="2400">
                <a:solidFill>
                  <a:schemeClr val="tx1"/>
                </a:solidFill>
                <a:latin typeface="Times New Roman" panose="02020603050405020304" pitchFamily="18" charset="0"/>
              </a:defRPr>
            </a:lvl7pPr>
            <a:lvl8pPr marL="1828800" eaLnBrk="0" fontAlgn="base" hangingPunct="0">
              <a:spcBef>
                <a:spcPct val="0"/>
              </a:spcBef>
              <a:spcAft>
                <a:spcPct val="0"/>
              </a:spcAft>
              <a:defRPr sz="2400">
                <a:solidFill>
                  <a:schemeClr val="tx1"/>
                </a:solidFill>
                <a:latin typeface="Times New Roman" panose="02020603050405020304" pitchFamily="18" charset="0"/>
              </a:defRPr>
            </a:lvl8pPr>
            <a:lvl9pPr marL="22860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0" fontAlgn="base" hangingPunct="0">
              <a:spcBef>
                <a:spcPct val="0"/>
              </a:spcBef>
              <a:spcAft>
                <a:spcPct val="0"/>
              </a:spcAft>
            </a:pPr>
            <a:r>
              <a:rPr lang="en-US" altLang="en-US" sz="4000" b="1">
                <a:solidFill>
                  <a:srgbClr val="FFCCFF"/>
                </a:solidFill>
                <a:effectLst>
                  <a:outerShdw blurRad="38100" dist="38100" dir="2700000" algn="tl">
                    <a:srgbClr val="000000"/>
                  </a:outerShdw>
                </a:effectLst>
                <a:latin typeface="Bookman Old Style" panose="02050604050505020204" pitchFamily="18" charset="0"/>
              </a:rPr>
              <a:t>Type 99</a:t>
            </a:r>
            <a:r>
              <a:rPr lang="en-US" altLang="en-US" b="1">
                <a:solidFill>
                  <a:srgbClr val="FFFF66"/>
                </a:solidFill>
                <a:effectLst>
                  <a:outerShdw blurRad="38100" dist="38100" dir="2700000" algn="tl">
                    <a:srgbClr val="000000"/>
                  </a:outerShdw>
                </a:effectLst>
                <a:latin typeface="Bookman Old Style" panose="02050604050505020204" pitchFamily="18" charset="0"/>
              </a:rPr>
              <a:t> </a:t>
            </a:r>
          </a:p>
          <a:p>
            <a:pPr algn="ctr" eaLnBrk="0" fontAlgn="base" hangingPunct="0">
              <a:spcBef>
                <a:spcPct val="0"/>
              </a:spcBef>
              <a:spcAft>
                <a:spcPct val="0"/>
              </a:spcAft>
            </a:pPr>
            <a:r>
              <a:rPr lang="en-US" altLang="en-US" b="1">
                <a:solidFill>
                  <a:srgbClr val="99FFCC"/>
                </a:solidFill>
                <a:effectLst>
                  <a:outerShdw blurRad="38100" dist="38100" dir="2700000" algn="tl">
                    <a:srgbClr val="000000"/>
                  </a:outerShdw>
                </a:effectLst>
                <a:latin typeface="Bookman Old Style" panose="02050604050505020204" pitchFamily="18" charset="0"/>
              </a:rPr>
              <a:t>Pseudononlinear Resistance</a:t>
            </a:r>
          </a:p>
          <a:p>
            <a:pPr algn="ctr" eaLnBrk="0" fontAlgn="base" hangingPunct="0">
              <a:spcBef>
                <a:spcPct val="0"/>
              </a:spcBef>
              <a:spcAft>
                <a:spcPct val="0"/>
              </a:spcAft>
            </a:pPr>
            <a:endParaRPr lang="en-US" altLang="en-US" b="1">
              <a:solidFill>
                <a:srgbClr val="FFFF66"/>
              </a:solidFill>
              <a:effectLst>
                <a:outerShdw blurRad="38100" dist="38100" dir="2700000" algn="tl">
                  <a:srgbClr val="000000"/>
                </a:outerShdw>
              </a:effectLst>
              <a:latin typeface="Bookman Old Style" panose="02050604050505020204" pitchFamily="18" charset="0"/>
            </a:endParaRPr>
          </a:p>
          <a:p>
            <a:pPr algn="ctr" eaLnBrk="0" fontAlgn="base" hangingPunct="0">
              <a:spcBef>
                <a:spcPct val="0"/>
              </a:spcBef>
              <a:spcAft>
                <a:spcPct val="0"/>
              </a:spcAft>
            </a:pPr>
            <a:endParaRPr lang="en-US" altLang="en-US" b="1">
              <a:solidFill>
                <a:srgbClr val="FFFF66"/>
              </a:solidFill>
              <a:effectLst>
                <a:outerShdw blurRad="38100" dist="38100" dir="2700000" algn="tl">
                  <a:srgbClr val="000000"/>
                </a:outerShdw>
              </a:effectLst>
              <a:latin typeface="Bookman Old Style" panose="02050604050505020204" pitchFamily="18" charset="0"/>
            </a:endParaRPr>
          </a:p>
          <a:p>
            <a:pPr algn="ctr" eaLnBrk="0" fontAlgn="base" hangingPunct="0">
              <a:spcBef>
                <a:spcPct val="0"/>
              </a:spcBef>
              <a:spcAft>
                <a:spcPct val="0"/>
              </a:spcAft>
            </a:pPr>
            <a:r>
              <a:rPr lang="en-US" altLang="en-US" b="1">
                <a:solidFill>
                  <a:srgbClr val="FFFF66"/>
                </a:solidFill>
                <a:effectLst>
                  <a:outerShdw blurRad="38100" dist="38100" dir="2700000" algn="tl">
                    <a:srgbClr val="000000"/>
                  </a:outerShdw>
                </a:effectLst>
                <a:latin typeface="Bookman Old Style" panose="02050604050505020204" pitchFamily="18" charset="0"/>
              </a:rPr>
              <a:t>Input data specified as a piece-wise </a:t>
            </a:r>
          </a:p>
          <a:p>
            <a:pPr algn="ctr" eaLnBrk="0" fontAlgn="base" hangingPunct="0">
              <a:spcBef>
                <a:spcPct val="0"/>
              </a:spcBef>
              <a:spcAft>
                <a:spcPct val="0"/>
              </a:spcAft>
            </a:pPr>
            <a:r>
              <a:rPr lang="en-US" altLang="en-US" b="1">
                <a:solidFill>
                  <a:srgbClr val="FFFF66"/>
                </a:solidFill>
                <a:effectLst>
                  <a:outerShdw blurRad="38100" dist="38100" dir="2700000" algn="tl">
                    <a:srgbClr val="000000"/>
                  </a:outerShdw>
                </a:effectLst>
                <a:latin typeface="Bookman Old Style" panose="02050604050505020204" pitchFamily="18" charset="0"/>
              </a:rPr>
              <a:t>linear characteristic </a:t>
            </a:r>
          </a:p>
          <a:p>
            <a:pPr algn="ctr" eaLnBrk="0" fontAlgn="base" hangingPunct="0">
              <a:spcBef>
                <a:spcPct val="0"/>
              </a:spcBef>
              <a:spcAft>
                <a:spcPct val="0"/>
              </a:spcAft>
            </a:pPr>
            <a:r>
              <a:rPr lang="en-US" altLang="en-US" sz="4000" b="1" i="1">
                <a:solidFill>
                  <a:srgbClr val="CCFFFF"/>
                </a:solidFill>
                <a:effectLst>
                  <a:outerShdw blurRad="38100" dist="38100" dir="2700000" algn="tl">
                    <a:srgbClr val="000000"/>
                  </a:outerShdw>
                </a:effectLst>
                <a:latin typeface="Bookman Old Style" panose="02050604050505020204" pitchFamily="18" charset="0"/>
              </a:rPr>
              <a:t>V = f(i)</a:t>
            </a:r>
            <a:endParaRPr lang="en-US" altLang="en-US" sz="4000" b="1">
              <a:solidFill>
                <a:srgbClr val="CCFFFF"/>
              </a:solidFill>
              <a:effectLst>
                <a:outerShdw blurRad="38100" dist="38100" dir="2700000" algn="tl">
                  <a:srgbClr val="000000"/>
                </a:outerShdw>
              </a:effectLst>
              <a:latin typeface="Bookman Old Style" panose="02050604050505020204" pitchFamily="18" charset="0"/>
            </a:endParaRPr>
          </a:p>
          <a:p>
            <a:pPr algn="ctr" eaLnBrk="0" fontAlgn="base" hangingPunct="0">
              <a:spcBef>
                <a:spcPct val="0"/>
              </a:spcBef>
              <a:spcAft>
                <a:spcPct val="0"/>
              </a:spcAft>
            </a:pPr>
            <a:endParaRPr lang="en-US" altLang="en-US" b="1">
              <a:solidFill>
                <a:srgbClr val="FFFF66"/>
              </a:solidFill>
              <a:effectLst>
                <a:outerShdw blurRad="38100" dist="38100" dir="2700000" algn="tl">
                  <a:srgbClr val="000000"/>
                </a:outerShdw>
              </a:effectLst>
              <a:latin typeface="Bookman Old Style" panose="02050604050505020204" pitchFamily="18" charset="0"/>
            </a:endParaRPr>
          </a:p>
          <a:p>
            <a:pPr algn="ctr" eaLnBrk="0" fontAlgn="base" hangingPunct="0">
              <a:spcBef>
                <a:spcPct val="0"/>
              </a:spcBef>
              <a:spcAft>
                <a:spcPct val="0"/>
              </a:spcAft>
            </a:pPr>
            <a:endParaRPr lang="en-US" altLang="en-US" b="1">
              <a:solidFill>
                <a:srgbClr val="FFFF66"/>
              </a:solidFill>
              <a:effectLst>
                <a:outerShdw blurRad="38100" dist="38100" dir="2700000" algn="tl">
                  <a:srgbClr val="000000"/>
                </a:outerShdw>
              </a:effectLst>
              <a:latin typeface="Bookman Old Style" panose="02050604050505020204" pitchFamily="18" charset="0"/>
            </a:endParaRPr>
          </a:p>
          <a:p>
            <a:pPr algn="ctr" eaLnBrk="0" fontAlgn="base" hangingPunct="0">
              <a:spcBef>
                <a:spcPct val="0"/>
              </a:spcBef>
              <a:spcAft>
                <a:spcPct val="0"/>
              </a:spcAft>
            </a:pPr>
            <a:r>
              <a:rPr lang="en-US" altLang="en-US" b="1">
                <a:solidFill>
                  <a:srgbClr val="FFFF66"/>
                </a:solidFill>
                <a:effectLst>
                  <a:outerShdw blurRad="38100" dist="38100" dir="2700000" algn="tl">
                    <a:srgbClr val="000000"/>
                  </a:outerShdw>
                </a:effectLst>
                <a:latin typeface="Bookman Old Style" panose="02050604050505020204" pitchFamily="18" charset="0"/>
              </a:rPr>
              <a:t>Can model </a:t>
            </a:r>
            <a:r>
              <a:rPr lang="en-US" altLang="en-US" b="1">
                <a:solidFill>
                  <a:srgbClr val="CCFFFF"/>
                </a:solidFill>
                <a:effectLst>
                  <a:outerShdw blurRad="38100" dist="38100" dir="2700000" algn="tl">
                    <a:srgbClr val="000000"/>
                  </a:outerShdw>
                </a:effectLst>
                <a:latin typeface="Bookman Old Style" panose="02050604050505020204" pitchFamily="18" charset="0"/>
              </a:rPr>
              <a:t>gapped or gapless lightning arresters</a:t>
            </a:r>
            <a:r>
              <a:rPr lang="en-US" altLang="en-US" b="1">
                <a:solidFill>
                  <a:srgbClr val="FFFF66"/>
                </a:solidFill>
                <a:effectLst>
                  <a:outerShdw blurRad="38100" dist="38100" dir="2700000" algn="tl">
                    <a:srgbClr val="000000"/>
                  </a:outerShdw>
                </a:effectLst>
                <a:latin typeface="Bookman Old Style" panose="02050604050505020204" pitchFamily="18" charset="0"/>
              </a:rPr>
              <a:t> </a:t>
            </a:r>
          </a:p>
          <a:p>
            <a:pPr algn="ctr" eaLnBrk="0" fontAlgn="base" hangingPunct="0">
              <a:spcBef>
                <a:spcPct val="0"/>
              </a:spcBef>
              <a:spcAft>
                <a:spcPct val="0"/>
              </a:spcAft>
            </a:pPr>
            <a:endParaRPr lang="en-US" altLang="en-US" b="1">
              <a:solidFill>
                <a:srgbClr val="FFFF66"/>
              </a:solidFill>
              <a:effectLst>
                <a:outerShdw blurRad="38100" dist="38100" dir="2700000" algn="tl">
                  <a:srgbClr val="000000"/>
                </a:outerShdw>
              </a:effectLst>
              <a:latin typeface="Bookman Old Style" panose="02050604050505020204" pitchFamily="18" charset="0"/>
            </a:endParaRPr>
          </a:p>
          <a:p>
            <a:pPr algn="ctr" eaLnBrk="0" fontAlgn="base" hangingPunct="0">
              <a:spcBef>
                <a:spcPct val="0"/>
              </a:spcBef>
              <a:spcAft>
                <a:spcPct val="0"/>
              </a:spcAft>
            </a:pPr>
            <a:endParaRPr lang="en-US" altLang="en-US" b="1">
              <a:solidFill>
                <a:srgbClr val="FFFF66"/>
              </a:solidFill>
              <a:effectLst>
                <a:outerShdw blurRad="38100" dist="38100" dir="2700000" algn="tl">
                  <a:srgbClr val="000000"/>
                </a:outerShdw>
              </a:effectLst>
              <a:latin typeface="Bookman Old Style" panose="02050604050505020204" pitchFamily="18" charset="0"/>
            </a:endParaRPr>
          </a:p>
        </p:txBody>
      </p:sp>
    </p:spTree>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a:extLst>
              <a:ext uri="{FF2B5EF4-FFF2-40B4-BE49-F238E27FC236}">
                <a16:creationId xmlns:a16="http://schemas.microsoft.com/office/drawing/2014/main" id="{84F7A6F2-94B4-6F86-A731-8AE8F2278AC5}"/>
              </a:ext>
            </a:extLst>
          </p:cNvPr>
          <p:cNvSpPr txBox="1">
            <a:spLocks noChangeArrowheads="1"/>
          </p:cNvSpPr>
          <p:nvPr/>
        </p:nvSpPr>
        <p:spPr bwMode="auto">
          <a:xfrm>
            <a:off x="2180311" y="514350"/>
            <a:ext cx="8199681" cy="3724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99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114300">
              <a:defRPr sz="2400">
                <a:solidFill>
                  <a:schemeClr val="tx1"/>
                </a:solidFill>
                <a:latin typeface="Times New Roman" panose="02020603050405020304" pitchFamily="18" charset="0"/>
              </a:defRPr>
            </a:lvl2pPr>
            <a:lvl3pPr marL="228600">
              <a:defRPr sz="2400">
                <a:solidFill>
                  <a:schemeClr val="tx1"/>
                </a:solidFill>
                <a:latin typeface="Times New Roman" panose="02020603050405020304" pitchFamily="18" charset="0"/>
              </a:defRPr>
            </a:lvl3pPr>
            <a:lvl4pPr marL="342900">
              <a:defRPr sz="2400">
                <a:solidFill>
                  <a:schemeClr val="tx1"/>
                </a:solidFill>
                <a:latin typeface="Times New Roman" panose="02020603050405020304" pitchFamily="18" charset="0"/>
              </a:defRPr>
            </a:lvl4pPr>
            <a:lvl5pPr marL="457200">
              <a:defRPr sz="2400">
                <a:solidFill>
                  <a:schemeClr val="tx1"/>
                </a:solidFill>
                <a:latin typeface="Times New Roman" panose="02020603050405020304" pitchFamily="18" charset="0"/>
              </a:defRPr>
            </a:lvl5pPr>
            <a:lvl6pPr marL="914400" eaLnBrk="0" fontAlgn="base" hangingPunct="0">
              <a:spcBef>
                <a:spcPct val="0"/>
              </a:spcBef>
              <a:spcAft>
                <a:spcPct val="0"/>
              </a:spcAft>
              <a:defRPr sz="2400">
                <a:solidFill>
                  <a:schemeClr val="tx1"/>
                </a:solidFill>
                <a:latin typeface="Times New Roman" panose="02020603050405020304" pitchFamily="18" charset="0"/>
              </a:defRPr>
            </a:lvl6pPr>
            <a:lvl7pPr marL="1371600" eaLnBrk="0" fontAlgn="base" hangingPunct="0">
              <a:spcBef>
                <a:spcPct val="0"/>
              </a:spcBef>
              <a:spcAft>
                <a:spcPct val="0"/>
              </a:spcAft>
              <a:defRPr sz="2400">
                <a:solidFill>
                  <a:schemeClr val="tx1"/>
                </a:solidFill>
                <a:latin typeface="Times New Roman" panose="02020603050405020304" pitchFamily="18" charset="0"/>
              </a:defRPr>
            </a:lvl7pPr>
            <a:lvl8pPr marL="1828800" eaLnBrk="0" fontAlgn="base" hangingPunct="0">
              <a:spcBef>
                <a:spcPct val="0"/>
              </a:spcBef>
              <a:spcAft>
                <a:spcPct val="0"/>
              </a:spcAft>
              <a:defRPr sz="2400">
                <a:solidFill>
                  <a:schemeClr val="tx1"/>
                </a:solidFill>
                <a:latin typeface="Times New Roman" panose="02020603050405020304" pitchFamily="18" charset="0"/>
              </a:defRPr>
            </a:lvl8pPr>
            <a:lvl9pPr marL="2286000" eaLnBrk="0" fontAlgn="base" hangingPunct="0">
              <a:spcBef>
                <a:spcPct val="0"/>
              </a:spcBef>
              <a:spcAft>
                <a:spcPct val="0"/>
              </a:spcAft>
              <a:defRPr sz="2400">
                <a:solidFill>
                  <a:schemeClr val="tx1"/>
                </a:solidFill>
                <a:latin typeface="Times New Roman" panose="02020603050405020304" pitchFamily="18" charset="0"/>
              </a:defRPr>
            </a:lvl9pPr>
          </a:lstStyle>
          <a:p>
            <a:pPr lvl="4" algn="ctr" eaLnBrk="0" fontAlgn="base" hangingPunct="0">
              <a:spcBef>
                <a:spcPct val="0"/>
              </a:spcBef>
              <a:spcAft>
                <a:spcPct val="0"/>
              </a:spcAft>
            </a:pPr>
            <a:r>
              <a:rPr lang="en-US" altLang="en-US" sz="3600" b="1">
                <a:solidFill>
                  <a:srgbClr val="FFCCFF"/>
                </a:solidFill>
                <a:effectLst>
                  <a:outerShdw blurRad="38100" dist="38100" dir="2700000" algn="tl">
                    <a:srgbClr val="000000"/>
                  </a:outerShdw>
                </a:effectLst>
                <a:latin typeface="Bookman Old Style" panose="02050604050505020204" pitchFamily="18" charset="0"/>
              </a:rPr>
              <a:t>True nonlinear models</a:t>
            </a:r>
            <a:endParaRPr lang="en-US" altLang="en-US" b="1">
              <a:solidFill>
                <a:srgbClr val="FFFF66"/>
              </a:solidFill>
              <a:effectLst>
                <a:outerShdw blurRad="38100" dist="38100" dir="2700000" algn="tl">
                  <a:srgbClr val="000000"/>
                </a:outerShdw>
              </a:effectLst>
              <a:latin typeface="Bookman Old Style" panose="02050604050505020204" pitchFamily="18" charset="0"/>
            </a:endParaRPr>
          </a:p>
          <a:p>
            <a:pPr algn="ctr" eaLnBrk="0" fontAlgn="base" hangingPunct="0">
              <a:spcBef>
                <a:spcPct val="0"/>
              </a:spcBef>
              <a:spcAft>
                <a:spcPct val="0"/>
              </a:spcAft>
            </a:pPr>
            <a:endParaRPr lang="en-US" altLang="en-US" b="1">
              <a:solidFill>
                <a:srgbClr val="FFFF66"/>
              </a:solidFill>
              <a:effectLst>
                <a:outerShdw blurRad="38100" dist="38100" dir="2700000" algn="tl">
                  <a:srgbClr val="000000"/>
                </a:outerShdw>
              </a:effectLst>
              <a:latin typeface="Bookman Old Style" panose="02050604050505020204" pitchFamily="18" charset="0"/>
            </a:endParaRPr>
          </a:p>
          <a:p>
            <a:pPr algn="ctr" eaLnBrk="0" fontAlgn="base" hangingPunct="0">
              <a:spcBef>
                <a:spcPct val="0"/>
              </a:spcBef>
              <a:spcAft>
                <a:spcPct val="0"/>
              </a:spcAft>
            </a:pPr>
            <a:r>
              <a:rPr lang="en-US" altLang="en-US" b="1">
                <a:solidFill>
                  <a:srgbClr val="FFFF66"/>
                </a:solidFill>
                <a:effectLst>
                  <a:outerShdw blurRad="38100" dist="38100" dir="2700000" algn="tl">
                    <a:srgbClr val="000000"/>
                  </a:outerShdw>
                </a:effectLst>
                <a:latin typeface="Bookman Old Style" panose="02050604050505020204" pitchFamily="18" charset="0"/>
              </a:rPr>
              <a:t>The nonlinearity defined as a non-linear function </a:t>
            </a:r>
          </a:p>
          <a:p>
            <a:pPr algn="ctr" eaLnBrk="0" fontAlgn="base" hangingPunct="0">
              <a:spcBef>
                <a:spcPct val="0"/>
              </a:spcBef>
              <a:spcAft>
                <a:spcPct val="0"/>
              </a:spcAft>
            </a:pPr>
            <a:r>
              <a:rPr lang="en-US" altLang="en-US" b="1">
                <a:solidFill>
                  <a:srgbClr val="00CC99"/>
                </a:solidFill>
                <a:effectLst>
                  <a:outerShdw blurRad="38100" dist="38100" dir="2700000" algn="tl">
                    <a:srgbClr val="000000"/>
                  </a:outerShdw>
                </a:effectLst>
                <a:latin typeface="Bookman Old Style" panose="02050604050505020204" pitchFamily="18" charset="0"/>
              </a:rPr>
              <a:t>e.g. flux</a:t>
            </a:r>
            <a:r>
              <a:rPr lang="en-US" altLang="en-US" b="1">
                <a:solidFill>
                  <a:srgbClr val="FFFF66"/>
                </a:solidFill>
                <a:effectLst>
                  <a:outerShdw blurRad="38100" dist="38100" dir="2700000" algn="tl">
                    <a:srgbClr val="000000"/>
                  </a:outerShdw>
                </a:effectLst>
                <a:latin typeface="Bookman Old Style" panose="02050604050505020204" pitchFamily="18" charset="0"/>
              </a:rPr>
              <a:t> </a:t>
            </a:r>
            <a:r>
              <a:rPr lang="en-US" altLang="en-US" sz="4000" b="1" i="1">
                <a:solidFill>
                  <a:srgbClr val="FFCCFF"/>
                </a:solidFill>
                <a:effectLst>
                  <a:outerShdw blurRad="38100" dist="38100" dir="2700000" algn="tl">
                    <a:srgbClr val="000000"/>
                  </a:outerShdw>
                </a:effectLst>
                <a:latin typeface="Bookman Old Style" panose="02050604050505020204" pitchFamily="18" charset="0"/>
                <a:sym typeface="Symbol" panose="05050102010706020507" pitchFamily="18" charset="2"/>
              </a:rPr>
              <a:t></a:t>
            </a:r>
            <a:r>
              <a:rPr lang="en-US" altLang="en-US" b="1" i="1">
                <a:solidFill>
                  <a:srgbClr val="FFFF66"/>
                </a:solidFill>
                <a:effectLst>
                  <a:outerShdw blurRad="38100" dist="38100" dir="2700000" algn="tl">
                    <a:srgbClr val="000000"/>
                  </a:outerShdw>
                </a:effectLst>
                <a:latin typeface="Bookman Old Style" panose="02050604050505020204" pitchFamily="18" charset="0"/>
              </a:rPr>
              <a:t> </a:t>
            </a:r>
            <a:r>
              <a:rPr lang="en-US" altLang="en-US" b="1">
                <a:solidFill>
                  <a:srgbClr val="00CC99"/>
                </a:solidFill>
                <a:effectLst>
                  <a:outerShdw blurRad="38100" dist="38100" dir="2700000" algn="tl">
                    <a:srgbClr val="000000"/>
                  </a:outerShdw>
                </a:effectLst>
                <a:latin typeface="Bookman Old Style" panose="02050604050505020204" pitchFamily="18" charset="0"/>
              </a:rPr>
              <a:t>as a function of the current</a:t>
            </a:r>
            <a:r>
              <a:rPr lang="en-US" altLang="en-US" b="1">
                <a:solidFill>
                  <a:srgbClr val="FFFF66"/>
                </a:solidFill>
                <a:effectLst>
                  <a:outerShdw blurRad="38100" dist="38100" dir="2700000" algn="tl">
                    <a:srgbClr val="000000"/>
                  </a:outerShdw>
                </a:effectLst>
                <a:latin typeface="Bookman Old Style" panose="02050604050505020204" pitchFamily="18" charset="0"/>
              </a:rPr>
              <a:t> </a:t>
            </a:r>
            <a:r>
              <a:rPr lang="en-US" altLang="en-US" sz="4000" b="1" i="1">
                <a:solidFill>
                  <a:srgbClr val="FFCCFF"/>
                </a:solidFill>
                <a:effectLst>
                  <a:outerShdw blurRad="38100" dist="38100" dir="2700000" algn="tl">
                    <a:srgbClr val="000000"/>
                  </a:outerShdw>
                </a:effectLst>
                <a:latin typeface="Bookman Old Style" panose="02050604050505020204" pitchFamily="18" charset="0"/>
              </a:rPr>
              <a:t>I</a:t>
            </a:r>
          </a:p>
          <a:p>
            <a:pPr algn="ctr" eaLnBrk="0" fontAlgn="base" hangingPunct="0">
              <a:spcBef>
                <a:spcPct val="0"/>
              </a:spcBef>
              <a:spcAft>
                <a:spcPct val="0"/>
              </a:spcAft>
            </a:pPr>
            <a:r>
              <a:rPr lang="en-US" altLang="en-US" sz="4000" b="1" i="1">
                <a:solidFill>
                  <a:srgbClr val="FFCCFF"/>
                </a:solidFill>
                <a:effectLst>
                  <a:outerShdw blurRad="38100" dist="38100" dir="2700000" algn="tl">
                    <a:srgbClr val="000000"/>
                  </a:outerShdw>
                </a:effectLst>
                <a:latin typeface="Bookman Old Style" panose="02050604050505020204" pitchFamily="18" charset="0"/>
                <a:sym typeface="Symbol" panose="05050102010706020507" pitchFamily="18" charset="2"/>
              </a:rPr>
              <a:t> </a:t>
            </a:r>
            <a:r>
              <a:rPr lang="en-US" altLang="en-US" sz="4000" b="1" i="1">
                <a:solidFill>
                  <a:srgbClr val="FFCCFF"/>
                </a:solidFill>
                <a:effectLst>
                  <a:outerShdw blurRad="38100" dist="38100" dir="2700000" algn="tl">
                    <a:srgbClr val="000000"/>
                  </a:outerShdw>
                </a:effectLst>
                <a:latin typeface="Bookman Old Style" panose="02050604050505020204" pitchFamily="18" charset="0"/>
              </a:rPr>
              <a:t>=</a:t>
            </a:r>
            <a:r>
              <a:rPr lang="en-US" altLang="en-US" sz="4000" b="1" i="1">
                <a:solidFill>
                  <a:srgbClr val="FFCCFF"/>
                </a:solidFill>
                <a:effectLst>
                  <a:outerShdw blurRad="38100" dist="38100" dir="2700000" algn="tl">
                    <a:srgbClr val="000000"/>
                  </a:outerShdw>
                </a:effectLst>
                <a:latin typeface="Bookman Old Style" panose="02050604050505020204" pitchFamily="18" charset="0"/>
                <a:sym typeface="Symbol" panose="05050102010706020507" pitchFamily="18" charset="2"/>
              </a:rPr>
              <a:t></a:t>
            </a:r>
            <a:r>
              <a:rPr lang="en-US" altLang="en-US" sz="4000" b="1" i="1">
                <a:solidFill>
                  <a:srgbClr val="FFCCFF"/>
                </a:solidFill>
                <a:effectLst>
                  <a:outerShdw blurRad="38100" dist="38100" dir="2700000" algn="tl">
                    <a:srgbClr val="000000"/>
                  </a:outerShdw>
                </a:effectLst>
                <a:latin typeface="Bookman Old Style" panose="02050604050505020204" pitchFamily="18" charset="0"/>
              </a:rPr>
              <a:t>(i)</a:t>
            </a:r>
            <a:r>
              <a:rPr lang="en-US" altLang="en-US" b="1">
                <a:solidFill>
                  <a:srgbClr val="FFFF66"/>
                </a:solidFill>
                <a:effectLst>
                  <a:outerShdw blurRad="38100" dist="38100" dir="2700000" algn="tl">
                    <a:srgbClr val="000000"/>
                  </a:outerShdw>
                </a:effectLst>
                <a:latin typeface="Bookman Old Style" panose="02050604050505020204" pitchFamily="18" charset="0"/>
              </a:rPr>
              <a:t>  </a:t>
            </a:r>
          </a:p>
          <a:p>
            <a:pPr algn="ctr" eaLnBrk="0" fontAlgn="base" hangingPunct="0">
              <a:spcBef>
                <a:spcPct val="0"/>
              </a:spcBef>
              <a:spcAft>
                <a:spcPct val="0"/>
              </a:spcAft>
            </a:pPr>
            <a:endParaRPr lang="en-US" altLang="en-US" b="1">
              <a:solidFill>
                <a:srgbClr val="FFFF66"/>
              </a:solidFill>
              <a:effectLst>
                <a:outerShdw blurRad="38100" dist="38100" dir="2700000" algn="tl">
                  <a:srgbClr val="000000"/>
                </a:outerShdw>
              </a:effectLst>
              <a:latin typeface="Bookman Old Style" panose="02050604050505020204" pitchFamily="18" charset="0"/>
            </a:endParaRPr>
          </a:p>
          <a:p>
            <a:pPr algn="ctr" eaLnBrk="0" fontAlgn="base" hangingPunct="0">
              <a:spcBef>
                <a:spcPct val="0"/>
              </a:spcBef>
              <a:spcAft>
                <a:spcPct val="0"/>
              </a:spcAft>
            </a:pPr>
            <a:r>
              <a:rPr lang="en-US" altLang="en-US" b="1">
                <a:solidFill>
                  <a:srgbClr val="FFFF66"/>
                </a:solidFill>
                <a:effectLst>
                  <a:outerShdw blurRad="38100" dist="38100" dir="2700000" algn="tl">
                    <a:srgbClr val="000000"/>
                  </a:outerShdw>
                </a:effectLst>
                <a:latin typeface="Bookman Old Style" panose="02050604050505020204" pitchFamily="18" charset="0"/>
              </a:rPr>
              <a:t>Uses a Newton-Raphson iterative solution</a:t>
            </a:r>
          </a:p>
          <a:p>
            <a:pPr algn="ctr" eaLnBrk="0" fontAlgn="base" hangingPunct="0">
              <a:spcBef>
                <a:spcPct val="0"/>
              </a:spcBef>
              <a:spcAft>
                <a:spcPct val="0"/>
              </a:spcAft>
            </a:pPr>
            <a:endParaRPr lang="en-US" altLang="en-US" b="1">
              <a:solidFill>
                <a:srgbClr val="FFFF66"/>
              </a:solidFill>
              <a:effectLst>
                <a:outerShdw blurRad="38100" dist="38100" dir="2700000" algn="tl">
                  <a:srgbClr val="000000"/>
                </a:outerShdw>
              </a:effectLst>
              <a:latin typeface="Bookman Old Style" panose="02050604050505020204" pitchFamily="18" charset="0"/>
            </a:endParaRPr>
          </a:p>
        </p:txBody>
      </p:sp>
      <p:sp>
        <p:nvSpPr>
          <p:cNvPr id="7171" name="Text Box 3">
            <a:extLst>
              <a:ext uri="{FF2B5EF4-FFF2-40B4-BE49-F238E27FC236}">
                <a16:creationId xmlns:a16="http://schemas.microsoft.com/office/drawing/2014/main" id="{3D4C98A8-8489-A300-B553-BA7132B97890}"/>
              </a:ext>
            </a:extLst>
          </p:cNvPr>
          <p:cNvSpPr txBox="1">
            <a:spLocks noChangeArrowheads="1"/>
          </p:cNvSpPr>
          <p:nvPr/>
        </p:nvSpPr>
        <p:spPr bwMode="auto">
          <a:xfrm>
            <a:off x="3121026" y="4154488"/>
            <a:ext cx="6684843" cy="16517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lnSpc>
                <a:spcPct val="70000"/>
              </a:lnSpc>
              <a:spcBef>
                <a:spcPct val="0"/>
              </a:spcBef>
              <a:spcAft>
                <a:spcPct val="0"/>
              </a:spcAft>
            </a:pPr>
            <a:r>
              <a:rPr lang="en-US" altLang="en-US" sz="2400" b="1">
                <a:solidFill>
                  <a:srgbClr val="CCCCFF"/>
                </a:solidFill>
                <a:effectLst>
                  <a:outerShdw blurRad="38100" dist="38100" dir="2700000" algn="tl">
                    <a:srgbClr val="000000"/>
                  </a:outerShdw>
                </a:effectLst>
                <a:latin typeface="Bookman Old Style" panose="02050604050505020204" pitchFamily="18" charset="0"/>
              </a:rPr>
              <a:t>Type-91 	Time-Varying Resistance </a:t>
            </a:r>
          </a:p>
          <a:p>
            <a:pPr eaLnBrk="0" fontAlgn="base" hangingPunct="0">
              <a:lnSpc>
                <a:spcPct val="70000"/>
              </a:lnSpc>
              <a:spcBef>
                <a:spcPct val="0"/>
              </a:spcBef>
              <a:spcAft>
                <a:spcPct val="0"/>
              </a:spcAft>
            </a:pPr>
            <a:endParaRPr lang="en-US" altLang="en-US" sz="2400" b="1">
              <a:solidFill>
                <a:srgbClr val="CCCCFF"/>
              </a:solidFill>
              <a:effectLst>
                <a:outerShdw blurRad="38100" dist="38100" dir="2700000" algn="tl">
                  <a:srgbClr val="000000"/>
                </a:outerShdw>
              </a:effectLst>
              <a:latin typeface="Bookman Old Style" panose="02050604050505020204" pitchFamily="18" charset="0"/>
            </a:endParaRPr>
          </a:p>
          <a:p>
            <a:pPr eaLnBrk="0" fontAlgn="base" hangingPunct="0">
              <a:lnSpc>
                <a:spcPct val="70000"/>
              </a:lnSpc>
              <a:spcBef>
                <a:spcPct val="0"/>
              </a:spcBef>
              <a:spcAft>
                <a:spcPct val="0"/>
              </a:spcAft>
            </a:pPr>
            <a:r>
              <a:rPr lang="en-US" altLang="en-US" sz="2400" b="1">
                <a:solidFill>
                  <a:srgbClr val="CCCCFF"/>
                </a:solidFill>
                <a:effectLst>
                  <a:outerShdw blurRad="38100" dist="38100" dir="2700000" algn="tl">
                    <a:srgbClr val="000000"/>
                  </a:outerShdw>
                </a:effectLst>
                <a:latin typeface="Bookman Old Style" panose="02050604050505020204" pitchFamily="18" charset="0"/>
              </a:rPr>
              <a:t>Type-92 	Piece-Wise Linear Resistance</a:t>
            </a:r>
          </a:p>
          <a:p>
            <a:pPr eaLnBrk="0" fontAlgn="base" hangingPunct="0">
              <a:lnSpc>
                <a:spcPct val="70000"/>
              </a:lnSpc>
              <a:spcBef>
                <a:spcPct val="0"/>
              </a:spcBef>
              <a:spcAft>
                <a:spcPct val="0"/>
              </a:spcAft>
            </a:pPr>
            <a:endParaRPr lang="en-US" altLang="en-US" sz="2400" b="1">
              <a:solidFill>
                <a:srgbClr val="CCCCFF"/>
              </a:solidFill>
              <a:effectLst>
                <a:outerShdw blurRad="38100" dist="38100" dir="2700000" algn="tl">
                  <a:srgbClr val="000000"/>
                </a:outerShdw>
              </a:effectLst>
              <a:latin typeface="Bookman Old Style" panose="02050604050505020204" pitchFamily="18" charset="0"/>
            </a:endParaRPr>
          </a:p>
          <a:p>
            <a:pPr eaLnBrk="0" fontAlgn="base" hangingPunct="0">
              <a:lnSpc>
                <a:spcPct val="70000"/>
              </a:lnSpc>
              <a:spcBef>
                <a:spcPct val="0"/>
              </a:spcBef>
              <a:spcAft>
                <a:spcPct val="0"/>
              </a:spcAft>
            </a:pPr>
            <a:r>
              <a:rPr lang="en-US" altLang="en-US" sz="2400" b="1">
                <a:solidFill>
                  <a:srgbClr val="CCCCFF"/>
                </a:solidFill>
                <a:effectLst>
                  <a:outerShdw blurRad="38100" dist="38100" dir="2700000" algn="tl">
                    <a:srgbClr val="000000"/>
                  </a:outerShdw>
                </a:effectLst>
                <a:latin typeface="Bookman Old Style" panose="02050604050505020204" pitchFamily="18" charset="0"/>
              </a:rPr>
              <a:t>Type-93 	Piece-Wise Linear Reactance</a:t>
            </a:r>
          </a:p>
          <a:p>
            <a:pPr eaLnBrk="0" fontAlgn="base" hangingPunct="0">
              <a:lnSpc>
                <a:spcPct val="70000"/>
              </a:lnSpc>
              <a:spcBef>
                <a:spcPct val="0"/>
              </a:spcBef>
              <a:spcAft>
                <a:spcPct val="0"/>
              </a:spcAft>
            </a:pPr>
            <a:endParaRPr lang="en-US" altLang="en-US" sz="2400" b="1">
              <a:solidFill>
                <a:srgbClr val="CCCCFF"/>
              </a:solidFill>
              <a:effectLst>
                <a:outerShdw blurRad="38100" dist="38100" dir="2700000" algn="tl">
                  <a:srgbClr val="000000"/>
                </a:outerShdw>
              </a:effectLst>
              <a:latin typeface="Bookman Old Style" panose="02050604050505020204"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a:extLst>
              <a:ext uri="{FF2B5EF4-FFF2-40B4-BE49-F238E27FC236}">
                <a16:creationId xmlns:a16="http://schemas.microsoft.com/office/drawing/2014/main" id="{E3237DB5-EA63-6A4D-EAA2-F2FA838332C8}"/>
              </a:ext>
            </a:extLst>
          </p:cNvPr>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86019" name="Rectangle 3">
            <a:extLst>
              <a:ext uri="{FF2B5EF4-FFF2-40B4-BE49-F238E27FC236}">
                <a16:creationId xmlns:a16="http://schemas.microsoft.com/office/drawing/2014/main" id="{0E5649FE-8EAC-E48E-D0F9-CEB70462A067}"/>
              </a:ext>
            </a:extLst>
          </p:cNvPr>
          <p:cNvSpPr>
            <a:spLocks noChangeArrowheads="1"/>
          </p:cNvSpPr>
          <p:nvPr/>
        </p:nvSpPr>
        <p:spPr bwMode="auto">
          <a:xfrm>
            <a:off x="4648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86020" name="Rectangle 4">
            <a:extLst>
              <a:ext uri="{FF2B5EF4-FFF2-40B4-BE49-F238E27FC236}">
                <a16:creationId xmlns:a16="http://schemas.microsoft.com/office/drawing/2014/main" id="{27260324-6791-A1A1-4A63-F6D2C64CB1E5}"/>
              </a:ext>
            </a:extLst>
          </p:cNvPr>
          <p:cNvSpPr>
            <a:spLocks noChangeArrowheads="1"/>
          </p:cNvSpPr>
          <p:nvPr>
            <p:ph type="title"/>
          </p:nvPr>
        </p:nvSpPr>
        <p:spPr>
          <a:solidFill>
            <a:schemeClr val="accent2"/>
          </a:solidFill>
          <a:ln/>
          <a:effectLst>
            <a:outerShdw dist="107763" dir="2700000" algn="ctr" rotWithShape="0">
              <a:srgbClr val="FC0128"/>
            </a:outerShdw>
          </a:effectLst>
        </p:spPr>
        <p:txBody>
          <a:bodyPr/>
          <a:lstStyle/>
          <a:p>
            <a:r>
              <a:rPr lang="en-US" altLang="en-US">
                <a:solidFill>
                  <a:srgbClr val="FC0128"/>
                </a:solidFill>
              </a:rPr>
              <a:t>Circuit Representation</a:t>
            </a:r>
          </a:p>
        </p:txBody>
      </p:sp>
      <p:sp>
        <p:nvSpPr>
          <p:cNvPr id="86021" name="Rectangle 5">
            <a:extLst>
              <a:ext uri="{FF2B5EF4-FFF2-40B4-BE49-F238E27FC236}">
                <a16:creationId xmlns:a16="http://schemas.microsoft.com/office/drawing/2014/main" id="{B7577A57-1BB7-CD8B-ACEA-1A83B80F279F}"/>
              </a:ext>
            </a:extLst>
          </p:cNvPr>
          <p:cNvSpPr>
            <a:spLocks noChangeArrowheads="1"/>
          </p:cNvSpPr>
          <p:nvPr>
            <p:ph type="body" idx="1"/>
          </p:nvPr>
        </p:nvSpPr>
        <p:spPr>
          <a:xfrm>
            <a:off x="2057400" y="1905000"/>
            <a:ext cx="8153400" cy="4800600"/>
          </a:xfrm>
          <a:solidFill>
            <a:schemeClr val="bg2"/>
          </a:solidFill>
          <a:ln/>
          <a:effectLst>
            <a:outerShdw dist="107763" dir="2700000" algn="ctr" rotWithShape="0">
              <a:srgbClr val="FC0128"/>
            </a:outerShdw>
          </a:effectLst>
        </p:spPr>
        <p:txBody>
          <a:bodyPr/>
          <a:lstStyle/>
          <a:p>
            <a:endParaRPr lang="en-US" altLang="en-US">
              <a:effectLst/>
              <a:latin typeface="Arial" panose="020B0604020202020204" pitchFamily="34" charset="0"/>
            </a:endParaRPr>
          </a:p>
          <a:p>
            <a:pPr lvl="1"/>
            <a:endParaRPr lang="en-US" altLang="en-US" b="1" i="1">
              <a:solidFill>
                <a:srgbClr val="FC0128"/>
              </a:solidFill>
              <a:effectLst/>
              <a:latin typeface="Arial" panose="020B0604020202020204" pitchFamily="34" charset="0"/>
            </a:endParaRPr>
          </a:p>
        </p:txBody>
      </p:sp>
      <p:graphicFrame>
        <p:nvGraphicFramePr>
          <p:cNvPr id="86055" name="Object 39">
            <a:extLst>
              <a:ext uri="{FF2B5EF4-FFF2-40B4-BE49-F238E27FC236}">
                <a16:creationId xmlns:a16="http://schemas.microsoft.com/office/drawing/2014/main" id="{2EC3541D-66CF-76D5-2DF0-105AA2D13724}"/>
              </a:ext>
            </a:extLst>
          </p:cNvPr>
          <p:cNvGraphicFramePr>
            <a:graphicFrameLocks noChangeAspect="1"/>
          </p:cNvGraphicFramePr>
          <p:nvPr/>
        </p:nvGraphicFramePr>
        <p:xfrm>
          <a:off x="3429000" y="2057401"/>
          <a:ext cx="5257800" cy="2576513"/>
        </p:xfrm>
        <a:graphic>
          <a:graphicData uri="http://schemas.openxmlformats.org/presentationml/2006/ole">
            <mc:AlternateContent xmlns:mc="http://schemas.openxmlformats.org/markup-compatibility/2006">
              <mc:Choice xmlns:v="urn:schemas-microsoft-com:vml" Requires="v">
                <p:oleObj r:id="rId3" imgW="3220200" imgH="1578600" progId="">
                  <p:embed/>
                </p:oleObj>
              </mc:Choice>
              <mc:Fallback>
                <p:oleObj r:id="rId3" imgW="3220200" imgH="1578600" progId="">
                  <p:embed/>
                  <p:pic>
                    <p:nvPicPr>
                      <p:cNvPr id="86055" name="Object 39">
                        <a:extLst>
                          <a:ext uri="{FF2B5EF4-FFF2-40B4-BE49-F238E27FC236}">
                            <a16:creationId xmlns:a16="http://schemas.microsoft.com/office/drawing/2014/main" id="{2EC3541D-66CF-76D5-2DF0-105AA2D1372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9000" y="2057401"/>
                        <a:ext cx="5257800" cy="2576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86056" name="Object 40">
            <a:extLst>
              <a:ext uri="{FF2B5EF4-FFF2-40B4-BE49-F238E27FC236}">
                <a16:creationId xmlns:a16="http://schemas.microsoft.com/office/drawing/2014/main" id="{8BC12094-E217-6E4F-95A7-155CDA6060BF}"/>
              </a:ext>
            </a:extLst>
          </p:cNvPr>
          <p:cNvGraphicFramePr>
            <a:graphicFrameLocks noChangeAspect="1"/>
          </p:cNvGraphicFramePr>
          <p:nvPr/>
        </p:nvGraphicFramePr>
        <p:xfrm>
          <a:off x="2438400" y="4724400"/>
          <a:ext cx="6781800" cy="833438"/>
        </p:xfrm>
        <a:graphic>
          <a:graphicData uri="http://schemas.openxmlformats.org/presentationml/2006/ole">
            <mc:AlternateContent xmlns:mc="http://schemas.openxmlformats.org/markup-compatibility/2006">
              <mc:Choice xmlns:v="urn:schemas-microsoft-com:vml" Requires="v">
                <p:oleObj r:id="rId5" imgW="2686680" imgH="330120" progId="">
                  <p:embed/>
                </p:oleObj>
              </mc:Choice>
              <mc:Fallback>
                <p:oleObj r:id="rId5" imgW="2686680" imgH="330120" progId="">
                  <p:embed/>
                  <p:pic>
                    <p:nvPicPr>
                      <p:cNvPr id="86056" name="Object 40">
                        <a:extLst>
                          <a:ext uri="{FF2B5EF4-FFF2-40B4-BE49-F238E27FC236}">
                            <a16:creationId xmlns:a16="http://schemas.microsoft.com/office/drawing/2014/main" id="{8BC12094-E217-6E4F-95A7-155CDA6060B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38400" y="4724400"/>
                        <a:ext cx="6781800" cy="833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86057" name="Object 41">
            <a:extLst>
              <a:ext uri="{FF2B5EF4-FFF2-40B4-BE49-F238E27FC236}">
                <a16:creationId xmlns:a16="http://schemas.microsoft.com/office/drawing/2014/main" id="{DC3F91B5-E455-2EBB-1BF3-B4427CC3C4D5}"/>
              </a:ext>
            </a:extLst>
          </p:cNvPr>
          <p:cNvGraphicFramePr>
            <a:graphicFrameLocks noChangeAspect="1"/>
          </p:cNvGraphicFramePr>
          <p:nvPr/>
        </p:nvGraphicFramePr>
        <p:xfrm>
          <a:off x="4343400" y="5740401"/>
          <a:ext cx="4267200" cy="873125"/>
        </p:xfrm>
        <a:graphic>
          <a:graphicData uri="http://schemas.openxmlformats.org/presentationml/2006/ole">
            <mc:AlternateContent xmlns:mc="http://schemas.openxmlformats.org/markup-compatibility/2006">
              <mc:Choice xmlns:v="urn:schemas-microsoft-com:vml" Requires="v">
                <p:oleObj r:id="rId7" imgW="1676880" imgH="343080" progId="">
                  <p:embed/>
                </p:oleObj>
              </mc:Choice>
              <mc:Fallback>
                <p:oleObj r:id="rId7" imgW="1676880" imgH="343080" progId="">
                  <p:embed/>
                  <p:pic>
                    <p:nvPicPr>
                      <p:cNvPr id="86057" name="Object 41">
                        <a:extLst>
                          <a:ext uri="{FF2B5EF4-FFF2-40B4-BE49-F238E27FC236}">
                            <a16:creationId xmlns:a16="http://schemas.microsoft.com/office/drawing/2014/main" id="{DC3F91B5-E455-2EBB-1BF3-B4427CC3C4D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343400" y="5740401"/>
                        <a:ext cx="4267200" cy="873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6058" name="Rectangle 42">
            <a:extLst>
              <a:ext uri="{FF2B5EF4-FFF2-40B4-BE49-F238E27FC236}">
                <a16:creationId xmlns:a16="http://schemas.microsoft.com/office/drawing/2014/main" id="{89501EBB-BB67-B691-DA9E-B23947D9D0A0}"/>
              </a:ext>
            </a:extLst>
          </p:cNvPr>
          <p:cNvSpPr>
            <a:spLocks noChangeArrowheads="1"/>
          </p:cNvSpPr>
          <p:nvPr/>
        </p:nvSpPr>
        <p:spPr bwMode="auto">
          <a:xfrm>
            <a:off x="3886200" y="1981200"/>
            <a:ext cx="1524000" cy="1219200"/>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86059" name="Rectangle 43">
            <a:extLst>
              <a:ext uri="{FF2B5EF4-FFF2-40B4-BE49-F238E27FC236}">
                <a16:creationId xmlns:a16="http://schemas.microsoft.com/office/drawing/2014/main" id="{2E7B52A9-EA77-3695-AD27-D4CDE3AAE9F4}"/>
              </a:ext>
            </a:extLst>
          </p:cNvPr>
          <p:cNvSpPr>
            <a:spLocks noChangeArrowheads="1"/>
          </p:cNvSpPr>
          <p:nvPr/>
        </p:nvSpPr>
        <p:spPr bwMode="auto">
          <a:xfrm>
            <a:off x="7162800" y="2971800"/>
            <a:ext cx="1524000" cy="1447800"/>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Tree>
  </p:cSld>
  <p:clrMapOvr>
    <a:masterClrMapping/>
  </p:clrMapOvr>
  <p:transition/>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 Box 2">
            <a:extLst>
              <a:ext uri="{FF2B5EF4-FFF2-40B4-BE49-F238E27FC236}">
                <a16:creationId xmlns:a16="http://schemas.microsoft.com/office/drawing/2014/main" id="{8B17199B-35B4-528F-B6A0-887D3FB70396}"/>
              </a:ext>
            </a:extLst>
          </p:cNvPr>
          <p:cNvSpPr txBox="1">
            <a:spLocks noChangeArrowheads="1"/>
          </p:cNvSpPr>
          <p:nvPr/>
        </p:nvSpPr>
        <p:spPr bwMode="auto">
          <a:xfrm>
            <a:off x="2112768" y="914400"/>
            <a:ext cx="8050602" cy="42780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114300">
              <a:defRPr sz="2400">
                <a:solidFill>
                  <a:schemeClr val="tx1"/>
                </a:solidFill>
                <a:latin typeface="Times New Roman" panose="02020603050405020304" pitchFamily="18" charset="0"/>
              </a:defRPr>
            </a:lvl2pPr>
            <a:lvl3pPr marL="228600">
              <a:defRPr sz="2400">
                <a:solidFill>
                  <a:schemeClr val="tx1"/>
                </a:solidFill>
                <a:latin typeface="Times New Roman" panose="02020603050405020304" pitchFamily="18" charset="0"/>
              </a:defRPr>
            </a:lvl3pPr>
            <a:lvl4pPr marL="342900">
              <a:defRPr sz="2400">
                <a:solidFill>
                  <a:schemeClr val="tx1"/>
                </a:solidFill>
                <a:latin typeface="Times New Roman" panose="02020603050405020304" pitchFamily="18" charset="0"/>
              </a:defRPr>
            </a:lvl4pPr>
            <a:lvl5pPr marL="457200">
              <a:defRPr sz="2400">
                <a:solidFill>
                  <a:schemeClr val="tx1"/>
                </a:solidFill>
                <a:latin typeface="Times New Roman" panose="02020603050405020304" pitchFamily="18" charset="0"/>
              </a:defRPr>
            </a:lvl5pPr>
            <a:lvl6pPr marL="914400" eaLnBrk="0" fontAlgn="base" hangingPunct="0">
              <a:spcBef>
                <a:spcPct val="0"/>
              </a:spcBef>
              <a:spcAft>
                <a:spcPct val="0"/>
              </a:spcAft>
              <a:defRPr sz="2400">
                <a:solidFill>
                  <a:schemeClr val="tx1"/>
                </a:solidFill>
                <a:latin typeface="Times New Roman" panose="02020603050405020304" pitchFamily="18" charset="0"/>
              </a:defRPr>
            </a:lvl6pPr>
            <a:lvl7pPr marL="1371600" eaLnBrk="0" fontAlgn="base" hangingPunct="0">
              <a:spcBef>
                <a:spcPct val="0"/>
              </a:spcBef>
              <a:spcAft>
                <a:spcPct val="0"/>
              </a:spcAft>
              <a:defRPr sz="2400">
                <a:solidFill>
                  <a:schemeClr val="tx1"/>
                </a:solidFill>
                <a:latin typeface="Times New Roman" panose="02020603050405020304" pitchFamily="18" charset="0"/>
              </a:defRPr>
            </a:lvl7pPr>
            <a:lvl8pPr marL="1828800" eaLnBrk="0" fontAlgn="base" hangingPunct="0">
              <a:spcBef>
                <a:spcPct val="0"/>
              </a:spcBef>
              <a:spcAft>
                <a:spcPct val="0"/>
              </a:spcAft>
              <a:defRPr sz="2400">
                <a:solidFill>
                  <a:schemeClr val="tx1"/>
                </a:solidFill>
                <a:latin typeface="Times New Roman" panose="02020603050405020304" pitchFamily="18" charset="0"/>
              </a:defRPr>
            </a:lvl8pPr>
            <a:lvl9pPr marL="2286000" eaLnBrk="0" fontAlgn="base" hangingPunct="0">
              <a:spcBef>
                <a:spcPct val="0"/>
              </a:spcBef>
              <a:spcAft>
                <a:spcPct val="0"/>
              </a:spcAft>
              <a:defRPr sz="2400">
                <a:solidFill>
                  <a:schemeClr val="tx1"/>
                </a:solidFill>
                <a:latin typeface="Times New Roman" panose="02020603050405020304" pitchFamily="18" charset="0"/>
              </a:defRPr>
            </a:lvl9pPr>
          </a:lstStyle>
          <a:p>
            <a:pPr lvl="4" algn="ctr" eaLnBrk="0" fontAlgn="base" hangingPunct="0">
              <a:spcBef>
                <a:spcPct val="0"/>
              </a:spcBef>
              <a:spcAft>
                <a:spcPct val="0"/>
              </a:spcAft>
            </a:pPr>
            <a:r>
              <a:rPr lang="en-US" altLang="en-US" sz="4000" b="1">
                <a:solidFill>
                  <a:srgbClr val="FFCCFF"/>
                </a:solidFill>
                <a:effectLst>
                  <a:outerShdw blurRad="38100" dist="38100" dir="2700000" algn="tl">
                    <a:srgbClr val="000000"/>
                  </a:outerShdw>
                </a:effectLst>
                <a:latin typeface="Bookman Old Style" panose="02050604050505020204" pitchFamily="18" charset="0"/>
              </a:rPr>
              <a:t>Type 91</a:t>
            </a:r>
            <a:r>
              <a:rPr lang="en-US" altLang="en-US" b="1">
                <a:solidFill>
                  <a:srgbClr val="FFFF66"/>
                </a:solidFill>
                <a:effectLst>
                  <a:outerShdw blurRad="38100" dist="38100" dir="2700000" algn="tl">
                    <a:srgbClr val="000000"/>
                  </a:outerShdw>
                </a:effectLst>
                <a:latin typeface="Bookman Old Style" panose="02050604050505020204" pitchFamily="18" charset="0"/>
              </a:rPr>
              <a:t> 	</a:t>
            </a:r>
          </a:p>
          <a:p>
            <a:pPr lvl="4" algn="ctr" eaLnBrk="0" fontAlgn="base" hangingPunct="0">
              <a:spcBef>
                <a:spcPct val="0"/>
              </a:spcBef>
              <a:spcAft>
                <a:spcPct val="0"/>
              </a:spcAft>
            </a:pPr>
            <a:endParaRPr lang="en-US" altLang="en-US" b="1">
              <a:solidFill>
                <a:srgbClr val="FFFF66"/>
              </a:solidFill>
              <a:effectLst>
                <a:outerShdw blurRad="38100" dist="38100" dir="2700000" algn="tl">
                  <a:srgbClr val="000000"/>
                </a:outerShdw>
              </a:effectLst>
              <a:latin typeface="Bookman Old Style" panose="02050604050505020204" pitchFamily="18" charset="0"/>
            </a:endParaRPr>
          </a:p>
          <a:p>
            <a:pPr lvl="4" algn="ctr" eaLnBrk="0" fontAlgn="base" hangingPunct="0">
              <a:spcBef>
                <a:spcPct val="0"/>
              </a:spcBef>
              <a:spcAft>
                <a:spcPct val="0"/>
              </a:spcAft>
            </a:pPr>
            <a:r>
              <a:rPr lang="en-US" altLang="en-US" b="1">
                <a:solidFill>
                  <a:srgbClr val="FFFF66"/>
                </a:solidFill>
                <a:effectLst>
                  <a:outerShdw blurRad="38100" dist="38100" dir="2700000" algn="tl">
                    <a:srgbClr val="000000"/>
                  </a:outerShdw>
                </a:effectLst>
                <a:latin typeface="Bookman Old Style" panose="02050604050505020204" pitchFamily="18" charset="0"/>
              </a:rPr>
              <a:t>Specified as a piece-wise linear characteristic </a:t>
            </a:r>
          </a:p>
          <a:p>
            <a:pPr lvl="4" algn="ctr" eaLnBrk="0" fontAlgn="base" hangingPunct="0">
              <a:spcBef>
                <a:spcPct val="0"/>
              </a:spcBef>
              <a:spcAft>
                <a:spcPct val="0"/>
              </a:spcAft>
            </a:pPr>
            <a:r>
              <a:rPr lang="en-US" altLang="en-US" sz="4000" b="1" i="1">
                <a:solidFill>
                  <a:srgbClr val="FFCCFF"/>
                </a:solidFill>
                <a:effectLst>
                  <a:outerShdw blurRad="38100" dist="38100" dir="2700000" algn="tl">
                    <a:srgbClr val="000000"/>
                  </a:outerShdw>
                </a:effectLst>
                <a:latin typeface="Bookman Old Style" panose="02050604050505020204" pitchFamily="18" charset="0"/>
              </a:rPr>
              <a:t>R=f(t)</a:t>
            </a:r>
            <a:r>
              <a:rPr lang="en-US" altLang="en-US" b="1">
                <a:solidFill>
                  <a:srgbClr val="FFFF66"/>
                </a:solidFill>
                <a:effectLst>
                  <a:outerShdw blurRad="38100" dist="38100" dir="2700000" algn="tl">
                    <a:srgbClr val="000000"/>
                  </a:outerShdw>
                </a:effectLst>
                <a:latin typeface="Bookman Old Style" panose="02050604050505020204" pitchFamily="18" charset="0"/>
              </a:rPr>
              <a:t> </a:t>
            </a:r>
          </a:p>
          <a:p>
            <a:pPr lvl="4" algn="ctr" eaLnBrk="0" fontAlgn="base" hangingPunct="0">
              <a:spcBef>
                <a:spcPct val="0"/>
              </a:spcBef>
              <a:spcAft>
                <a:spcPct val="0"/>
              </a:spcAft>
            </a:pPr>
            <a:endParaRPr lang="en-US" altLang="en-US" b="1">
              <a:solidFill>
                <a:srgbClr val="FFFF66"/>
              </a:solidFill>
              <a:effectLst>
                <a:outerShdw blurRad="38100" dist="38100" dir="2700000" algn="tl">
                  <a:srgbClr val="000000"/>
                </a:outerShdw>
              </a:effectLst>
              <a:latin typeface="Bookman Old Style" panose="02050604050505020204" pitchFamily="18" charset="0"/>
            </a:endParaRPr>
          </a:p>
          <a:p>
            <a:pPr lvl="4" algn="ctr" eaLnBrk="0" fontAlgn="base" hangingPunct="0">
              <a:spcBef>
                <a:spcPct val="0"/>
              </a:spcBef>
              <a:spcAft>
                <a:spcPct val="0"/>
              </a:spcAft>
            </a:pPr>
            <a:r>
              <a:rPr lang="en-US" altLang="en-US" b="1">
                <a:solidFill>
                  <a:srgbClr val="FFFF66"/>
                </a:solidFill>
                <a:effectLst>
                  <a:outerShdw blurRad="38100" dist="38100" dir="2700000" algn="tl">
                    <a:srgbClr val="000000"/>
                  </a:outerShdw>
                </a:effectLst>
                <a:latin typeface="Bookman Old Style" panose="02050604050505020204" pitchFamily="18" charset="0"/>
              </a:rPr>
              <a:t>Linear interpolation between points</a:t>
            </a:r>
          </a:p>
          <a:p>
            <a:pPr lvl="4" algn="ctr" eaLnBrk="0" fontAlgn="base" hangingPunct="0">
              <a:spcBef>
                <a:spcPct val="0"/>
              </a:spcBef>
              <a:spcAft>
                <a:spcPct val="0"/>
              </a:spcAft>
            </a:pPr>
            <a:endParaRPr lang="en-US" altLang="en-US" b="1">
              <a:solidFill>
                <a:srgbClr val="FFFF66"/>
              </a:solidFill>
              <a:effectLst>
                <a:outerShdw blurRad="38100" dist="38100" dir="2700000" algn="tl">
                  <a:srgbClr val="000000"/>
                </a:outerShdw>
              </a:effectLst>
              <a:latin typeface="Bookman Old Style" panose="02050604050505020204" pitchFamily="18" charset="0"/>
            </a:endParaRPr>
          </a:p>
          <a:p>
            <a:pPr lvl="4" algn="ctr" eaLnBrk="0" fontAlgn="base" hangingPunct="0">
              <a:spcBef>
                <a:spcPct val="0"/>
              </a:spcBef>
              <a:spcAft>
                <a:spcPct val="0"/>
              </a:spcAft>
            </a:pPr>
            <a:r>
              <a:rPr lang="en-US" altLang="en-US" b="1">
                <a:solidFill>
                  <a:srgbClr val="FFFF66"/>
                </a:solidFill>
                <a:effectLst>
                  <a:outerShdw blurRad="38100" dist="38100" dir="2700000" algn="tl">
                    <a:srgbClr val="000000"/>
                  </a:outerShdw>
                </a:effectLst>
                <a:latin typeface="Bookman Old Style" panose="02050604050505020204" pitchFamily="18" charset="0"/>
              </a:rPr>
              <a:t>Can be used to model </a:t>
            </a:r>
          </a:p>
          <a:p>
            <a:pPr lvl="4" algn="ctr" eaLnBrk="0" fontAlgn="base" hangingPunct="0">
              <a:spcBef>
                <a:spcPct val="0"/>
              </a:spcBef>
              <a:spcAft>
                <a:spcPct val="0"/>
              </a:spcAft>
            </a:pPr>
            <a:r>
              <a:rPr lang="en-US" altLang="en-US" b="1">
                <a:solidFill>
                  <a:srgbClr val="CCCCFF"/>
                </a:solidFill>
                <a:effectLst>
                  <a:outerShdw blurRad="38100" dist="38100" dir="2700000" algn="tl">
                    <a:srgbClr val="000000"/>
                  </a:outerShdw>
                </a:effectLst>
                <a:latin typeface="Bookman Old Style" panose="02050604050505020204" pitchFamily="18" charset="0"/>
              </a:rPr>
              <a:t>current-limiting fuses</a:t>
            </a:r>
            <a:endParaRPr lang="en-US" altLang="en-US" b="1">
              <a:solidFill>
                <a:srgbClr val="FFFF66"/>
              </a:solidFill>
              <a:effectLst>
                <a:outerShdw blurRad="38100" dist="38100" dir="2700000" algn="tl">
                  <a:srgbClr val="000000"/>
                </a:outerShdw>
              </a:effectLst>
              <a:latin typeface="Bookman Old Style" panose="02050604050505020204" pitchFamily="18" charset="0"/>
            </a:endParaRPr>
          </a:p>
          <a:p>
            <a:pPr algn="ctr" eaLnBrk="0" fontAlgn="base" hangingPunct="0">
              <a:spcBef>
                <a:spcPct val="0"/>
              </a:spcBef>
              <a:spcAft>
                <a:spcPct val="0"/>
              </a:spcAft>
            </a:pPr>
            <a:endParaRPr lang="en-US" altLang="en-US" b="1">
              <a:solidFill>
                <a:srgbClr val="FFFF66"/>
              </a:solidFill>
              <a:effectLst>
                <a:outerShdw blurRad="38100" dist="38100" dir="2700000" algn="tl">
                  <a:srgbClr val="000000"/>
                </a:outerShdw>
              </a:effectLst>
              <a:latin typeface="Bookman Old Style" panose="02050604050505020204" pitchFamily="18" charset="0"/>
            </a:endParaRPr>
          </a:p>
        </p:txBody>
      </p:sp>
    </p:spTree>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 Box 2">
            <a:extLst>
              <a:ext uri="{FF2B5EF4-FFF2-40B4-BE49-F238E27FC236}">
                <a16:creationId xmlns:a16="http://schemas.microsoft.com/office/drawing/2014/main" id="{5B19B591-2955-39A6-CC96-8C5037D62428}"/>
              </a:ext>
            </a:extLst>
          </p:cNvPr>
          <p:cNvSpPr txBox="1">
            <a:spLocks noChangeArrowheads="1"/>
          </p:cNvSpPr>
          <p:nvPr/>
        </p:nvSpPr>
        <p:spPr bwMode="auto">
          <a:xfrm>
            <a:off x="2061968" y="914400"/>
            <a:ext cx="8050602" cy="42780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114300">
              <a:defRPr sz="2400">
                <a:solidFill>
                  <a:schemeClr val="tx1"/>
                </a:solidFill>
                <a:latin typeface="Times New Roman" panose="02020603050405020304" pitchFamily="18" charset="0"/>
              </a:defRPr>
            </a:lvl2pPr>
            <a:lvl3pPr marL="228600">
              <a:defRPr sz="2400">
                <a:solidFill>
                  <a:schemeClr val="tx1"/>
                </a:solidFill>
                <a:latin typeface="Times New Roman" panose="02020603050405020304" pitchFamily="18" charset="0"/>
              </a:defRPr>
            </a:lvl3pPr>
            <a:lvl4pPr marL="342900">
              <a:defRPr sz="2400">
                <a:solidFill>
                  <a:schemeClr val="tx1"/>
                </a:solidFill>
                <a:latin typeface="Times New Roman" panose="02020603050405020304" pitchFamily="18" charset="0"/>
              </a:defRPr>
            </a:lvl4pPr>
            <a:lvl5pPr marL="457200">
              <a:defRPr sz="2400">
                <a:solidFill>
                  <a:schemeClr val="tx1"/>
                </a:solidFill>
                <a:latin typeface="Times New Roman" panose="02020603050405020304" pitchFamily="18" charset="0"/>
              </a:defRPr>
            </a:lvl5pPr>
            <a:lvl6pPr marL="914400" eaLnBrk="0" fontAlgn="base" hangingPunct="0">
              <a:spcBef>
                <a:spcPct val="0"/>
              </a:spcBef>
              <a:spcAft>
                <a:spcPct val="0"/>
              </a:spcAft>
              <a:defRPr sz="2400">
                <a:solidFill>
                  <a:schemeClr val="tx1"/>
                </a:solidFill>
                <a:latin typeface="Times New Roman" panose="02020603050405020304" pitchFamily="18" charset="0"/>
              </a:defRPr>
            </a:lvl6pPr>
            <a:lvl7pPr marL="1371600" eaLnBrk="0" fontAlgn="base" hangingPunct="0">
              <a:spcBef>
                <a:spcPct val="0"/>
              </a:spcBef>
              <a:spcAft>
                <a:spcPct val="0"/>
              </a:spcAft>
              <a:defRPr sz="2400">
                <a:solidFill>
                  <a:schemeClr val="tx1"/>
                </a:solidFill>
                <a:latin typeface="Times New Roman" panose="02020603050405020304" pitchFamily="18" charset="0"/>
              </a:defRPr>
            </a:lvl7pPr>
            <a:lvl8pPr marL="1828800" eaLnBrk="0" fontAlgn="base" hangingPunct="0">
              <a:spcBef>
                <a:spcPct val="0"/>
              </a:spcBef>
              <a:spcAft>
                <a:spcPct val="0"/>
              </a:spcAft>
              <a:defRPr sz="2400">
                <a:solidFill>
                  <a:schemeClr val="tx1"/>
                </a:solidFill>
                <a:latin typeface="Times New Roman" panose="02020603050405020304" pitchFamily="18" charset="0"/>
              </a:defRPr>
            </a:lvl8pPr>
            <a:lvl9pPr marL="2286000" eaLnBrk="0" fontAlgn="base" hangingPunct="0">
              <a:spcBef>
                <a:spcPct val="0"/>
              </a:spcBef>
              <a:spcAft>
                <a:spcPct val="0"/>
              </a:spcAft>
              <a:defRPr sz="2400">
                <a:solidFill>
                  <a:schemeClr val="tx1"/>
                </a:solidFill>
                <a:latin typeface="Times New Roman" panose="02020603050405020304" pitchFamily="18" charset="0"/>
              </a:defRPr>
            </a:lvl9pPr>
          </a:lstStyle>
          <a:p>
            <a:pPr lvl="4" algn="ctr" eaLnBrk="0" fontAlgn="base" hangingPunct="0">
              <a:spcBef>
                <a:spcPct val="0"/>
              </a:spcBef>
              <a:spcAft>
                <a:spcPct val="0"/>
              </a:spcAft>
            </a:pPr>
            <a:r>
              <a:rPr lang="en-US" altLang="en-US" sz="4000" b="1">
                <a:solidFill>
                  <a:srgbClr val="FFCCFF"/>
                </a:solidFill>
                <a:effectLst>
                  <a:outerShdw blurRad="38100" dist="38100" dir="2700000" algn="tl">
                    <a:srgbClr val="000000"/>
                  </a:outerShdw>
                </a:effectLst>
                <a:latin typeface="Bookman Old Style" panose="02050604050505020204" pitchFamily="18" charset="0"/>
              </a:rPr>
              <a:t>Type 92</a:t>
            </a:r>
            <a:r>
              <a:rPr lang="en-US" altLang="en-US" sz="4000" b="1">
                <a:solidFill>
                  <a:srgbClr val="FFFF66"/>
                </a:solidFill>
                <a:effectLst>
                  <a:outerShdw blurRad="38100" dist="38100" dir="2700000" algn="tl">
                    <a:srgbClr val="000000"/>
                  </a:outerShdw>
                </a:effectLst>
                <a:latin typeface="Bookman Old Style" panose="02050604050505020204" pitchFamily="18" charset="0"/>
              </a:rPr>
              <a:t> </a:t>
            </a:r>
          </a:p>
          <a:p>
            <a:pPr lvl="4" algn="ctr" eaLnBrk="0" fontAlgn="base" hangingPunct="0">
              <a:spcBef>
                <a:spcPct val="0"/>
              </a:spcBef>
              <a:spcAft>
                <a:spcPct val="0"/>
              </a:spcAft>
            </a:pPr>
            <a:endParaRPr lang="en-US" altLang="en-US" b="1">
              <a:solidFill>
                <a:srgbClr val="FFFF66"/>
              </a:solidFill>
              <a:effectLst>
                <a:outerShdw blurRad="38100" dist="38100" dir="2700000" algn="tl">
                  <a:srgbClr val="000000"/>
                </a:outerShdw>
              </a:effectLst>
              <a:latin typeface="Bookman Old Style" panose="02050604050505020204" pitchFamily="18" charset="0"/>
            </a:endParaRPr>
          </a:p>
          <a:p>
            <a:pPr lvl="4" algn="ctr" eaLnBrk="0" fontAlgn="base" hangingPunct="0">
              <a:spcBef>
                <a:spcPct val="0"/>
              </a:spcBef>
              <a:spcAft>
                <a:spcPct val="0"/>
              </a:spcAft>
            </a:pPr>
            <a:r>
              <a:rPr lang="en-US" altLang="en-US" b="1">
                <a:solidFill>
                  <a:srgbClr val="FFFF66"/>
                </a:solidFill>
                <a:effectLst>
                  <a:outerShdw blurRad="38100" dist="38100" dir="2700000" algn="tl">
                    <a:srgbClr val="000000"/>
                  </a:outerShdw>
                </a:effectLst>
                <a:latin typeface="Bookman Old Style" panose="02050604050505020204" pitchFamily="18" charset="0"/>
              </a:rPr>
              <a:t>Specified as a piece-wise linear characteristic </a:t>
            </a:r>
          </a:p>
          <a:p>
            <a:pPr lvl="4" algn="ctr" eaLnBrk="0" fontAlgn="base" hangingPunct="0">
              <a:spcBef>
                <a:spcPct val="0"/>
              </a:spcBef>
              <a:spcAft>
                <a:spcPct val="0"/>
              </a:spcAft>
            </a:pPr>
            <a:r>
              <a:rPr lang="en-US" altLang="en-US" sz="4000" b="1" i="1">
                <a:solidFill>
                  <a:srgbClr val="FFCCFF"/>
                </a:solidFill>
                <a:effectLst>
                  <a:outerShdw blurRad="38100" dist="38100" dir="2700000" algn="tl">
                    <a:srgbClr val="000000"/>
                  </a:outerShdw>
                </a:effectLst>
                <a:latin typeface="Bookman Old Style" panose="02050604050505020204" pitchFamily="18" charset="0"/>
              </a:rPr>
              <a:t>V = f(i)</a:t>
            </a:r>
            <a:endParaRPr lang="en-US" altLang="en-US" b="1" i="1">
              <a:solidFill>
                <a:srgbClr val="FFCCFF"/>
              </a:solidFill>
              <a:effectLst>
                <a:outerShdw blurRad="38100" dist="38100" dir="2700000" algn="tl">
                  <a:srgbClr val="000000"/>
                </a:outerShdw>
              </a:effectLst>
              <a:latin typeface="Bookman Old Style" panose="02050604050505020204" pitchFamily="18" charset="0"/>
            </a:endParaRPr>
          </a:p>
          <a:p>
            <a:pPr lvl="4" algn="ctr" eaLnBrk="0" fontAlgn="base" hangingPunct="0">
              <a:spcBef>
                <a:spcPct val="0"/>
              </a:spcBef>
              <a:spcAft>
                <a:spcPct val="0"/>
              </a:spcAft>
            </a:pPr>
            <a:endParaRPr lang="en-US" altLang="en-US" b="1">
              <a:solidFill>
                <a:srgbClr val="FFFF66"/>
              </a:solidFill>
              <a:effectLst>
                <a:outerShdw blurRad="38100" dist="38100" dir="2700000" algn="tl">
                  <a:srgbClr val="000000"/>
                </a:outerShdw>
              </a:effectLst>
              <a:latin typeface="Bookman Old Style" panose="02050604050505020204" pitchFamily="18" charset="0"/>
            </a:endParaRPr>
          </a:p>
          <a:p>
            <a:pPr lvl="4" algn="ctr" eaLnBrk="0" fontAlgn="base" hangingPunct="0">
              <a:spcBef>
                <a:spcPct val="0"/>
              </a:spcBef>
              <a:spcAft>
                <a:spcPct val="0"/>
              </a:spcAft>
            </a:pPr>
            <a:r>
              <a:rPr lang="en-US" altLang="en-US" b="1">
                <a:solidFill>
                  <a:srgbClr val="FFFF66"/>
                </a:solidFill>
                <a:effectLst>
                  <a:outerShdw blurRad="38100" dist="38100" dir="2700000" algn="tl">
                    <a:srgbClr val="000000"/>
                  </a:outerShdw>
                </a:effectLst>
                <a:latin typeface="Bookman Old Style" panose="02050604050505020204" pitchFamily="18" charset="0"/>
              </a:rPr>
              <a:t>Linear interpolation between points</a:t>
            </a:r>
          </a:p>
          <a:p>
            <a:pPr lvl="4" algn="ctr" eaLnBrk="0" fontAlgn="base" hangingPunct="0">
              <a:spcBef>
                <a:spcPct val="0"/>
              </a:spcBef>
              <a:spcAft>
                <a:spcPct val="0"/>
              </a:spcAft>
            </a:pPr>
            <a:endParaRPr lang="en-US" altLang="en-US" b="1">
              <a:solidFill>
                <a:srgbClr val="FFFF66"/>
              </a:solidFill>
              <a:effectLst>
                <a:outerShdw blurRad="38100" dist="38100" dir="2700000" algn="tl">
                  <a:srgbClr val="000000"/>
                </a:outerShdw>
              </a:effectLst>
              <a:latin typeface="Bookman Old Style" panose="02050604050505020204" pitchFamily="18" charset="0"/>
            </a:endParaRPr>
          </a:p>
          <a:p>
            <a:pPr lvl="4" algn="ctr" eaLnBrk="0" fontAlgn="base" hangingPunct="0">
              <a:spcBef>
                <a:spcPct val="0"/>
              </a:spcBef>
              <a:spcAft>
                <a:spcPct val="0"/>
              </a:spcAft>
            </a:pPr>
            <a:r>
              <a:rPr lang="en-US" altLang="en-US" b="1">
                <a:solidFill>
                  <a:srgbClr val="FFFF66"/>
                </a:solidFill>
                <a:effectLst>
                  <a:outerShdw blurRad="38100" dist="38100" dir="2700000" algn="tl">
                    <a:srgbClr val="000000"/>
                  </a:outerShdw>
                </a:effectLst>
                <a:latin typeface="Bookman Old Style" panose="02050604050505020204" pitchFamily="18" charset="0"/>
              </a:rPr>
              <a:t>Can be used for modeling </a:t>
            </a:r>
          </a:p>
          <a:p>
            <a:pPr lvl="4" algn="ctr" eaLnBrk="0" fontAlgn="base" hangingPunct="0">
              <a:spcBef>
                <a:spcPct val="0"/>
              </a:spcBef>
              <a:spcAft>
                <a:spcPct val="0"/>
              </a:spcAft>
            </a:pPr>
            <a:r>
              <a:rPr lang="en-US" altLang="en-US" b="1">
                <a:solidFill>
                  <a:srgbClr val="CCCCFF"/>
                </a:solidFill>
                <a:effectLst>
                  <a:outerShdw blurRad="38100" dist="38100" dir="2700000" algn="tl">
                    <a:srgbClr val="000000"/>
                  </a:outerShdw>
                </a:effectLst>
                <a:latin typeface="Bookman Old Style" panose="02050604050505020204" pitchFamily="18" charset="0"/>
              </a:rPr>
              <a:t>gapped or gapless lightning arresters</a:t>
            </a:r>
            <a:r>
              <a:rPr lang="en-US" altLang="en-US" b="1">
                <a:solidFill>
                  <a:srgbClr val="FFFF66"/>
                </a:solidFill>
                <a:effectLst>
                  <a:outerShdw blurRad="38100" dist="38100" dir="2700000" algn="tl">
                    <a:srgbClr val="000000"/>
                  </a:outerShdw>
                </a:effectLst>
                <a:latin typeface="Bookman Old Style" panose="02050604050505020204" pitchFamily="18" charset="0"/>
              </a:rPr>
              <a:t> </a:t>
            </a:r>
          </a:p>
          <a:p>
            <a:pPr algn="ctr" eaLnBrk="0" fontAlgn="base" hangingPunct="0">
              <a:spcBef>
                <a:spcPct val="0"/>
              </a:spcBef>
              <a:spcAft>
                <a:spcPct val="0"/>
              </a:spcAft>
            </a:pPr>
            <a:endParaRPr lang="en-US" altLang="en-US" b="1">
              <a:solidFill>
                <a:srgbClr val="FFFF66"/>
              </a:solidFill>
              <a:effectLst>
                <a:outerShdw blurRad="38100" dist="38100" dir="2700000" algn="tl">
                  <a:srgbClr val="000000"/>
                </a:outerShdw>
              </a:effectLst>
              <a:latin typeface="Bookman Old Style" panose="02050604050505020204" pitchFamily="18" charset="0"/>
            </a:endParaRPr>
          </a:p>
        </p:txBody>
      </p:sp>
    </p:spTree>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 Box 2">
            <a:extLst>
              <a:ext uri="{FF2B5EF4-FFF2-40B4-BE49-F238E27FC236}">
                <a16:creationId xmlns:a16="http://schemas.microsoft.com/office/drawing/2014/main" id="{5C4DF7C2-063E-7AB7-0905-AD3536A00B0C}"/>
              </a:ext>
            </a:extLst>
          </p:cNvPr>
          <p:cNvSpPr txBox="1">
            <a:spLocks noChangeArrowheads="1"/>
          </p:cNvSpPr>
          <p:nvPr/>
        </p:nvSpPr>
        <p:spPr bwMode="auto">
          <a:xfrm>
            <a:off x="2131818" y="914400"/>
            <a:ext cx="8050602" cy="46474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114300">
              <a:defRPr sz="2400">
                <a:solidFill>
                  <a:schemeClr val="tx1"/>
                </a:solidFill>
                <a:latin typeface="Times New Roman" panose="02020603050405020304" pitchFamily="18" charset="0"/>
              </a:defRPr>
            </a:lvl2pPr>
            <a:lvl3pPr marL="228600">
              <a:defRPr sz="2400">
                <a:solidFill>
                  <a:schemeClr val="tx1"/>
                </a:solidFill>
                <a:latin typeface="Times New Roman" panose="02020603050405020304" pitchFamily="18" charset="0"/>
              </a:defRPr>
            </a:lvl3pPr>
            <a:lvl4pPr marL="342900">
              <a:defRPr sz="2400">
                <a:solidFill>
                  <a:schemeClr val="tx1"/>
                </a:solidFill>
                <a:latin typeface="Times New Roman" panose="02020603050405020304" pitchFamily="18" charset="0"/>
              </a:defRPr>
            </a:lvl4pPr>
            <a:lvl5pPr marL="457200">
              <a:defRPr sz="2400">
                <a:solidFill>
                  <a:schemeClr val="tx1"/>
                </a:solidFill>
                <a:latin typeface="Times New Roman" panose="02020603050405020304" pitchFamily="18" charset="0"/>
              </a:defRPr>
            </a:lvl5pPr>
            <a:lvl6pPr marL="914400" eaLnBrk="0" fontAlgn="base" hangingPunct="0">
              <a:spcBef>
                <a:spcPct val="0"/>
              </a:spcBef>
              <a:spcAft>
                <a:spcPct val="0"/>
              </a:spcAft>
              <a:defRPr sz="2400">
                <a:solidFill>
                  <a:schemeClr val="tx1"/>
                </a:solidFill>
                <a:latin typeface="Times New Roman" panose="02020603050405020304" pitchFamily="18" charset="0"/>
              </a:defRPr>
            </a:lvl6pPr>
            <a:lvl7pPr marL="1371600" eaLnBrk="0" fontAlgn="base" hangingPunct="0">
              <a:spcBef>
                <a:spcPct val="0"/>
              </a:spcBef>
              <a:spcAft>
                <a:spcPct val="0"/>
              </a:spcAft>
              <a:defRPr sz="2400">
                <a:solidFill>
                  <a:schemeClr val="tx1"/>
                </a:solidFill>
                <a:latin typeface="Times New Roman" panose="02020603050405020304" pitchFamily="18" charset="0"/>
              </a:defRPr>
            </a:lvl7pPr>
            <a:lvl8pPr marL="1828800" eaLnBrk="0" fontAlgn="base" hangingPunct="0">
              <a:spcBef>
                <a:spcPct val="0"/>
              </a:spcBef>
              <a:spcAft>
                <a:spcPct val="0"/>
              </a:spcAft>
              <a:defRPr sz="2400">
                <a:solidFill>
                  <a:schemeClr val="tx1"/>
                </a:solidFill>
                <a:latin typeface="Times New Roman" panose="02020603050405020304" pitchFamily="18" charset="0"/>
              </a:defRPr>
            </a:lvl8pPr>
            <a:lvl9pPr marL="2286000" eaLnBrk="0" fontAlgn="base" hangingPunct="0">
              <a:spcBef>
                <a:spcPct val="0"/>
              </a:spcBef>
              <a:spcAft>
                <a:spcPct val="0"/>
              </a:spcAft>
              <a:defRPr sz="2400">
                <a:solidFill>
                  <a:schemeClr val="tx1"/>
                </a:solidFill>
                <a:latin typeface="Times New Roman" panose="02020603050405020304" pitchFamily="18" charset="0"/>
              </a:defRPr>
            </a:lvl9pPr>
          </a:lstStyle>
          <a:p>
            <a:pPr lvl="4" algn="ctr" eaLnBrk="0" fontAlgn="base" hangingPunct="0">
              <a:spcBef>
                <a:spcPct val="0"/>
              </a:spcBef>
              <a:spcAft>
                <a:spcPct val="0"/>
              </a:spcAft>
            </a:pPr>
            <a:r>
              <a:rPr lang="en-US" altLang="en-US" sz="4000" b="1">
                <a:solidFill>
                  <a:srgbClr val="FFCCFF"/>
                </a:solidFill>
                <a:effectLst>
                  <a:outerShdw blurRad="38100" dist="38100" dir="2700000" algn="tl">
                    <a:srgbClr val="000000"/>
                  </a:outerShdw>
                </a:effectLst>
                <a:latin typeface="Bookman Old Style" panose="02050604050505020204" pitchFamily="18" charset="0"/>
              </a:rPr>
              <a:t>Type 93</a:t>
            </a:r>
            <a:r>
              <a:rPr lang="en-US" altLang="en-US" b="1">
                <a:solidFill>
                  <a:srgbClr val="FFFF66"/>
                </a:solidFill>
                <a:effectLst>
                  <a:outerShdw blurRad="38100" dist="38100" dir="2700000" algn="tl">
                    <a:srgbClr val="000000"/>
                  </a:outerShdw>
                </a:effectLst>
                <a:latin typeface="Bookman Old Style" panose="02050604050505020204" pitchFamily="18" charset="0"/>
              </a:rPr>
              <a:t> </a:t>
            </a:r>
          </a:p>
          <a:p>
            <a:pPr lvl="4" algn="ctr" eaLnBrk="0" fontAlgn="base" hangingPunct="0">
              <a:spcBef>
                <a:spcPct val="0"/>
              </a:spcBef>
              <a:spcAft>
                <a:spcPct val="0"/>
              </a:spcAft>
            </a:pPr>
            <a:endParaRPr lang="en-US" altLang="en-US" b="1">
              <a:solidFill>
                <a:srgbClr val="FFFF66"/>
              </a:solidFill>
              <a:effectLst>
                <a:outerShdw blurRad="38100" dist="38100" dir="2700000" algn="tl">
                  <a:srgbClr val="000000"/>
                </a:outerShdw>
              </a:effectLst>
              <a:latin typeface="Bookman Old Style" panose="02050604050505020204" pitchFamily="18" charset="0"/>
            </a:endParaRPr>
          </a:p>
          <a:p>
            <a:pPr lvl="4" algn="ctr" eaLnBrk="0" fontAlgn="base" hangingPunct="0">
              <a:spcBef>
                <a:spcPct val="0"/>
              </a:spcBef>
              <a:spcAft>
                <a:spcPct val="0"/>
              </a:spcAft>
            </a:pPr>
            <a:r>
              <a:rPr lang="en-US" altLang="en-US" b="1">
                <a:solidFill>
                  <a:srgbClr val="FFFF66"/>
                </a:solidFill>
                <a:effectLst>
                  <a:outerShdw blurRad="38100" dist="38100" dir="2700000" algn="tl">
                    <a:srgbClr val="000000"/>
                  </a:outerShdw>
                </a:effectLst>
                <a:latin typeface="Bookman Old Style" panose="02050604050505020204" pitchFamily="18" charset="0"/>
              </a:rPr>
              <a:t>Specified as a piece-wise linear characteristic </a:t>
            </a:r>
          </a:p>
          <a:p>
            <a:pPr lvl="4" algn="ctr" eaLnBrk="0" fontAlgn="base" hangingPunct="0">
              <a:spcBef>
                <a:spcPct val="0"/>
              </a:spcBef>
              <a:spcAft>
                <a:spcPct val="0"/>
              </a:spcAft>
            </a:pPr>
            <a:r>
              <a:rPr lang="en-US" altLang="en-US" sz="4000" b="1" i="1">
                <a:solidFill>
                  <a:srgbClr val="FFCCFF"/>
                </a:solidFill>
                <a:effectLst>
                  <a:outerShdw blurRad="38100" dist="38100" dir="2700000" algn="tl">
                    <a:srgbClr val="000000"/>
                  </a:outerShdw>
                </a:effectLst>
                <a:latin typeface="Bookman Old Style" panose="02050604050505020204" pitchFamily="18" charset="0"/>
                <a:sym typeface="Symbol" panose="05050102010706020507" pitchFamily="18" charset="2"/>
              </a:rPr>
              <a:t> </a:t>
            </a:r>
            <a:r>
              <a:rPr lang="en-US" altLang="en-US" sz="4000" b="1" i="1">
                <a:solidFill>
                  <a:srgbClr val="FFCCFF"/>
                </a:solidFill>
                <a:effectLst>
                  <a:outerShdw blurRad="38100" dist="38100" dir="2700000" algn="tl">
                    <a:srgbClr val="000000"/>
                  </a:outerShdw>
                </a:effectLst>
                <a:latin typeface="Bookman Old Style" panose="02050604050505020204" pitchFamily="18" charset="0"/>
              </a:rPr>
              <a:t>= f(i)</a:t>
            </a:r>
            <a:endParaRPr lang="en-US" altLang="en-US" sz="4000" b="1" i="1">
              <a:solidFill>
                <a:srgbClr val="FFFF66"/>
              </a:solidFill>
              <a:effectLst>
                <a:outerShdw blurRad="38100" dist="38100" dir="2700000" algn="tl">
                  <a:srgbClr val="000000"/>
                </a:outerShdw>
              </a:effectLst>
              <a:latin typeface="Bookman Old Style" panose="02050604050505020204" pitchFamily="18" charset="0"/>
            </a:endParaRPr>
          </a:p>
          <a:p>
            <a:pPr lvl="4" algn="ctr" eaLnBrk="0" fontAlgn="base" hangingPunct="0">
              <a:spcBef>
                <a:spcPct val="0"/>
              </a:spcBef>
              <a:spcAft>
                <a:spcPct val="0"/>
              </a:spcAft>
            </a:pPr>
            <a:r>
              <a:rPr lang="en-US" altLang="en-US" b="1">
                <a:solidFill>
                  <a:srgbClr val="FFFF66"/>
                </a:solidFill>
                <a:effectLst>
                  <a:outerShdw blurRad="38100" dist="38100" dir="2700000" algn="tl">
                    <a:srgbClr val="000000"/>
                  </a:outerShdw>
                </a:effectLst>
                <a:latin typeface="Bookman Old Style" panose="02050604050505020204" pitchFamily="18" charset="0"/>
              </a:rPr>
              <a:t>( </a:t>
            </a:r>
            <a:r>
              <a:rPr lang="en-US" altLang="en-US" b="1">
                <a:solidFill>
                  <a:srgbClr val="FFFF66"/>
                </a:solidFill>
                <a:effectLst>
                  <a:outerShdw blurRad="38100" dist="38100" dir="2700000" algn="tl">
                    <a:srgbClr val="000000"/>
                  </a:outerShdw>
                </a:effectLst>
                <a:latin typeface="Bookman Old Style" panose="02050604050505020204" pitchFamily="18" charset="0"/>
                <a:sym typeface="Symbol" panose="05050102010706020507" pitchFamily="18" charset="2"/>
              </a:rPr>
              <a:t></a:t>
            </a:r>
            <a:r>
              <a:rPr lang="en-US" altLang="en-US" b="1">
                <a:solidFill>
                  <a:srgbClr val="FFFF66"/>
                </a:solidFill>
                <a:effectLst>
                  <a:outerShdw blurRad="38100" dist="38100" dir="2700000" algn="tl">
                    <a:srgbClr val="000000"/>
                  </a:outerShdw>
                </a:effectLst>
                <a:latin typeface="Bookman Old Style" panose="02050604050505020204" pitchFamily="18" charset="0"/>
              </a:rPr>
              <a:t> is the total flux linkage ) </a:t>
            </a:r>
          </a:p>
          <a:p>
            <a:pPr lvl="4" algn="ctr" eaLnBrk="0" fontAlgn="base" hangingPunct="0">
              <a:spcBef>
                <a:spcPct val="0"/>
              </a:spcBef>
              <a:spcAft>
                <a:spcPct val="0"/>
              </a:spcAft>
            </a:pPr>
            <a:endParaRPr lang="en-US" altLang="en-US" b="1">
              <a:solidFill>
                <a:srgbClr val="FFFF66"/>
              </a:solidFill>
              <a:effectLst>
                <a:outerShdw blurRad="38100" dist="38100" dir="2700000" algn="tl">
                  <a:srgbClr val="000000"/>
                </a:outerShdw>
              </a:effectLst>
              <a:latin typeface="Bookman Old Style" panose="02050604050505020204" pitchFamily="18" charset="0"/>
            </a:endParaRPr>
          </a:p>
          <a:p>
            <a:pPr lvl="4" algn="ctr" eaLnBrk="0" fontAlgn="base" hangingPunct="0">
              <a:spcBef>
                <a:spcPct val="0"/>
              </a:spcBef>
              <a:spcAft>
                <a:spcPct val="0"/>
              </a:spcAft>
            </a:pPr>
            <a:r>
              <a:rPr lang="en-US" altLang="en-US" b="1">
                <a:solidFill>
                  <a:srgbClr val="FFFF66"/>
                </a:solidFill>
                <a:effectLst>
                  <a:outerShdw blurRad="38100" dist="38100" dir="2700000" algn="tl">
                    <a:srgbClr val="000000"/>
                  </a:outerShdw>
                </a:effectLst>
                <a:latin typeface="Bookman Old Style" panose="02050604050505020204" pitchFamily="18" charset="0"/>
              </a:rPr>
              <a:t>Linear interpolation between points</a:t>
            </a:r>
          </a:p>
          <a:p>
            <a:pPr lvl="4" algn="ctr" eaLnBrk="0" fontAlgn="base" hangingPunct="0">
              <a:spcBef>
                <a:spcPct val="0"/>
              </a:spcBef>
              <a:spcAft>
                <a:spcPct val="0"/>
              </a:spcAft>
            </a:pPr>
            <a:endParaRPr lang="en-US" altLang="en-US" b="1">
              <a:solidFill>
                <a:srgbClr val="FFFF66"/>
              </a:solidFill>
              <a:effectLst>
                <a:outerShdw blurRad="38100" dist="38100" dir="2700000" algn="tl">
                  <a:srgbClr val="000000"/>
                </a:outerShdw>
              </a:effectLst>
              <a:latin typeface="Bookman Old Style" panose="02050604050505020204" pitchFamily="18" charset="0"/>
            </a:endParaRPr>
          </a:p>
          <a:p>
            <a:pPr lvl="4" algn="ctr" eaLnBrk="0" fontAlgn="base" hangingPunct="0">
              <a:spcBef>
                <a:spcPct val="0"/>
              </a:spcBef>
              <a:spcAft>
                <a:spcPct val="0"/>
              </a:spcAft>
            </a:pPr>
            <a:r>
              <a:rPr lang="en-US" altLang="en-US" b="1">
                <a:solidFill>
                  <a:srgbClr val="FFFF66"/>
                </a:solidFill>
                <a:latin typeface="Bookman Old Style" panose="02050604050505020204" pitchFamily="18" charset="0"/>
              </a:rPr>
              <a:t>Can be used to model</a:t>
            </a:r>
            <a:endParaRPr lang="en-US" altLang="en-US" b="1">
              <a:solidFill>
                <a:srgbClr val="FFFF66"/>
              </a:solidFill>
              <a:effectLst>
                <a:outerShdw blurRad="38100" dist="38100" dir="2700000" algn="tl">
                  <a:srgbClr val="000000"/>
                </a:outerShdw>
              </a:effectLst>
              <a:latin typeface="Bookman Old Style" panose="02050604050505020204" pitchFamily="18" charset="0"/>
            </a:endParaRPr>
          </a:p>
          <a:p>
            <a:pPr lvl="4" algn="ctr" eaLnBrk="0" fontAlgn="base" hangingPunct="0">
              <a:spcBef>
                <a:spcPct val="0"/>
              </a:spcBef>
              <a:spcAft>
                <a:spcPct val="0"/>
              </a:spcAft>
            </a:pPr>
            <a:r>
              <a:rPr lang="en-US" altLang="en-US" b="1">
                <a:solidFill>
                  <a:srgbClr val="CCCCFF"/>
                </a:solidFill>
                <a:effectLst>
                  <a:outerShdw blurRad="38100" dist="38100" dir="2700000" algn="tl">
                    <a:srgbClr val="000000"/>
                  </a:outerShdw>
                </a:effectLst>
                <a:latin typeface="Bookman Old Style" panose="02050604050505020204" pitchFamily="18" charset="0"/>
              </a:rPr>
              <a:t>transformer magnetizing branch</a:t>
            </a:r>
            <a:endParaRPr lang="en-US" altLang="en-US" b="1">
              <a:solidFill>
                <a:srgbClr val="FFFF66"/>
              </a:solidFill>
              <a:effectLst>
                <a:outerShdw blurRad="38100" dist="38100" dir="2700000" algn="tl">
                  <a:srgbClr val="000000"/>
                </a:outerShdw>
              </a:effectLst>
              <a:latin typeface="Bookman Old Style" panose="02050604050505020204" pitchFamily="18" charset="0"/>
            </a:endParaRPr>
          </a:p>
          <a:p>
            <a:pPr algn="ctr" eaLnBrk="0" fontAlgn="base" hangingPunct="0">
              <a:spcBef>
                <a:spcPct val="0"/>
              </a:spcBef>
              <a:spcAft>
                <a:spcPct val="0"/>
              </a:spcAft>
            </a:pPr>
            <a:endParaRPr lang="en-US" altLang="en-US" b="1">
              <a:solidFill>
                <a:srgbClr val="FFFF66"/>
              </a:solidFill>
              <a:effectLst>
                <a:outerShdw blurRad="38100" dist="38100" dir="2700000" algn="tl">
                  <a:srgbClr val="000000"/>
                </a:outerShdw>
              </a:effectLst>
              <a:latin typeface="Bookman Old Style" panose="02050604050505020204" pitchFamily="18" charset="0"/>
            </a:endParaRPr>
          </a:p>
        </p:txBody>
      </p:sp>
    </p:spTree>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a:extLst>
              <a:ext uri="{FF2B5EF4-FFF2-40B4-BE49-F238E27FC236}">
                <a16:creationId xmlns:a16="http://schemas.microsoft.com/office/drawing/2014/main" id="{E6B58BD1-4AC1-5DBC-95B8-8E113BD5B916}"/>
              </a:ext>
            </a:extLst>
          </p:cNvPr>
          <p:cNvSpPr txBox="1">
            <a:spLocks noChangeArrowheads="1"/>
          </p:cNvSpPr>
          <p:nvPr/>
        </p:nvSpPr>
        <p:spPr bwMode="auto">
          <a:xfrm>
            <a:off x="2633266" y="920751"/>
            <a:ext cx="6779421" cy="29331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lvl="1" algn="ctr" eaLnBrk="0" fontAlgn="base" hangingPunct="0">
              <a:spcBef>
                <a:spcPts val="1200"/>
              </a:spcBef>
              <a:spcAft>
                <a:spcPts val="300"/>
              </a:spcAft>
            </a:pPr>
            <a:r>
              <a:rPr lang="en-US" altLang="en-US" sz="3600" b="1">
                <a:solidFill>
                  <a:srgbClr val="FFCCFF"/>
                </a:solidFill>
                <a:effectLst>
                  <a:outerShdw blurRad="38100" dist="38100" dir="2700000" algn="tl">
                    <a:srgbClr val="000000"/>
                  </a:outerShdw>
                </a:effectLst>
                <a:latin typeface="Bookman Old Style" panose="02050604050505020204" pitchFamily="18" charset="0"/>
              </a:rPr>
              <a:t>Support Routines</a:t>
            </a:r>
            <a:r>
              <a:rPr lang="en-US" altLang="en-US" sz="2400" b="1">
                <a:solidFill>
                  <a:srgbClr val="FFCCFF"/>
                </a:solidFill>
                <a:effectLst>
                  <a:outerShdw blurRad="38100" dist="38100" dir="2700000" algn="tl">
                    <a:srgbClr val="000000"/>
                  </a:outerShdw>
                </a:effectLst>
                <a:latin typeface="Bookman Old Style" panose="02050604050505020204" pitchFamily="18" charset="0"/>
              </a:rPr>
              <a:t> </a:t>
            </a:r>
          </a:p>
          <a:p>
            <a:pPr lvl="1" algn="ctr" eaLnBrk="0" fontAlgn="base" hangingPunct="0">
              <a:lnSpc>
                <a:spcPct val="60000"/>
              </a:lnSpc>
              <a:spcBef>
                <a:spcPts val="1200"/>
              </a:spcBef>
              <a:spcAft>
                <a:spcPts val="300"/>
              </a:spcAft>
            </a:pPr>
            <a:r>
              <a:rPr lang="en-US" altLang="en-US" sz="2400" b="1">
                <a:solidFill>
                  <a:srgbClr val="FFCCFF"/>
                </a:solidFill>
                <a:effectLst>
                  <a:outerShdw blurRad="38100" dist="38100" dir="2700000" algn="tl">
                    <a:srgbClr val="000000"/>
                  </a:outerShdw>
                </a:effectLst>
                <a:latin typeface="Bookman Old Style" panose="02050604050505020204" pitchFamily="18" charset="0"/>
              </a:rPr>
              <a:t>for </a:t>
            </a:r>
            <a:r>
              <a:rPr lang="en-US" altLang="en-US" sz="3600" b="1" i="1">
                <a:solidFill>
                  <a:srgbClr val="CCFFFF"/>
                </a:solidFill>
                <a:effectLst>
                  <a:outerShdw blurRad="38100" dist="38100" dir="2700000" algn="tl">
                    <a:srgbClr val="000000"/>
                  </a:outerShdw>
                </a:effectLst>
                <a:latin typeface="Bookman Old Style" panose="02050604050505020204" pitchFamily="18" charset="0"/>
                <a:sym typeface="Symbol" panose="05050102010706020507" pitchFamily="18" charset="2"/>
              </a:rPr>
              <a:t> </a:t>
            </a:r>
            <a:r>
              <a:rPr lang="en-US" altLang="en-US" sz="3600" b="1" i="1">
                <a:solidFill>
                  <a:srgbClr val="CCFFFF"/>
                </a:solidFill>
                <a:effectLst>
                  <a:outerShdw blurRad="38100" dist="38100" dir="2700000" algn="tl">
                    <a:srgbClr val="000000"/>
                  </a:outerShdw>
                </a:effectLst>
                <a:latin typeface="Bookman Old Style" panose="02050604050505020204" pitchFamily="18" charset="0"/>
              </a:rPr>
              <a:t>- i</a:t>
            </a:r>
            <a:r>
              <a:rPr lang="en-US" altLang="en-US" sz="2400" b="1" i="1">
                <a:solidFill>
                  <a:srgbClr val="CCFFFF"/>
                </a:solidFill>
                <a:effectLst>
                  <a:outerShdw blurRad="38100" dist="38100" dir="2700000" algn="tl">
                    <a:srgbClr val="000000"/>
                  </a:outerShdw>
                </a:effectLst>
                <a:latin typeface="Bookman Old Style" panose="02050604050505020204" pitchFamily="18" charset="0"/>
              </a:rPr>
              <a:t>   </a:t>
            </a:r>
            <a:r>
              <a:rPr lang="en-US" altLang="en-US" sz="2400" b="1">
                <a:solidFill>
                  <a:srgbClr val="CCFFFF"/>
                </a:solidFill>
                <a:effectLst>
                  <a:outerShdw blurRad="38100" dist="38100" dir="2700000" algn="tl">
                    <a:srgbClr val="000000"/>
                  </a:outerShdw>
                </a:effectLst>
                <a:latin typeface="Bookman Old Style" panose="02050604050505020204" pitchFamily="18" charset="0"/>
              </a:rPr>
              <a:t>curve generation</a:t>
            </a:r>
            <a:endParaRPr lang="en-US" altLang="en-US" sz="2400" b="1">
              <a:solidFill>
                <a:srgbClr val="FFCCFF"/>
              </a:solidFill>
              <a:effectLst>
                <a:outerShdw blurRad="38100" dist="38100" dir="2700000" algn="tl">
                  <a:srgbClr val="000000"/>
                </a:outerShdw>
              </a:effectLst>
              <a:latin typeface="Bookman Old Style" panose="02050604050505020204" pitchFamily="18" charset="0"/>
            </a:endParaRPr>
          </a:p>
          <a:p>
            <a:pPr algn="ctr" eaLnBrk="0" fontAlgn="base" hangingPunct="0">
              <a:spcBef>
                <a:spcPct val="0"/>
              </a:spcBef>
              <a:spcAft>
                <a:spcPct val="0"/>
              </a:spcAft>
            </a:pPr>
            <a:endParaRPr lang="en-US" altLang="en-US" sz="2400" b="1">
              <a:solidFill>
                <a:srgbClr val="FFCCFF"/>
              </a:solidFill>
              <a:effectLst>
                <a:outerShdw blurRad="38100" dist="38100" dir="2700000" algn="tl">
                  <a:srgbClr val="000000"/>
                </a:outerShdw>
              </a:effectLst>
              <a:latin typeface="Bookman Old Style" panose="02050604050505020204" pitchFamily="18" charset="0"/>
            </a:endParaRPr>
          </a:p>
          <a:p>
            <a:pPr algn="ct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Converts the </a:t>
            </a:r>
            <a:r>
              <a:rPr lang="en-US" altLang="en-US" sz="3200" b="1">
                <a:solidFill>
                  <a:srgbClr val="FFFFFF"/>
                </a:solidFill>
                <a:effectLst>
                  <a:outerShdw blurRad="38100" dist="38100" dir="2700000" algn="tl">
                    <a:srgbClr val="000000"/>
                  </a:outerShdw>
                </a:effectLst>
                <a:latin typeface="Bookman Old Style" panose="02050604050505020204" pitchFamily="18" charset="0"/>
              </a:rPr>
              <a:t>V</a:t>
            </a:r>
            <a:r>
              <a:rPr lang="en-US" altLang="en-US" sz="3200" b="1" baseline="-25000">
                <a:solidFill>
                  <a:srgbClr val="FFFFFF"/>
                </a:solidFill>
                <a:effectLst>
                  <a:outerShdw blurRad="38100" dist="38100" dir="2700000" algn="tl">
                    <a:srgbClr val="000000"/>
                  </a:outerShdw>
                </a:effectLst>
                <a:latin typeface="Bookman Old Style" panose="02050604050505020204" pitchFamily="18" charset="0"/>
              </a:rPr>
              <a:t>rms</a:t>
            </a:r>
            <a:r>
              <a:rPr lang="en-US" altLang="en-US" sz="3200" b="1">
                <a:solidFill>
                  <a:srgbClr val="FFFFFF"/>
                </a:solidFill>
                <a:effectLst>
                  <a:outerShdw blurRad="38100" dist="38100" dir="2700000" algn="tl">
                    <a:srgbClr val="000000"/>
                  </a:outerShdw>
                </a:effectLst>
                <a:latin typeface="Bookman Old Style" panose="02050604050505020204" pitchFamily="18" charset="0"/>
              </a:rPr>
              <a:t>- I</a:t>
            </a:r>
            <a:r>
              <a:rPr lang="en-US" altLang="en-US" sz="3200" b="1" baseline="-25000">
                <a:solidFill>
                  <a:srgbClr val="FFFFFF"/>
                </a:solidFill>
                <a:effectLst>
                  <a:outerShdw blurRad="38100" dist="38100" dir="2700000" algn="tl">
                    <a:srgbClr val="000000"/>
                  </a:outerShdw>
                </a:effectLst>
                <a:latin typeface="Bookman Old Style" panose="02050604050505020204" pitchFamily="18" charset="0"/>
              </a:rPr>
              <a:t>rms</a:t>
            </a:r>
            <a:r>
              <a:rPr lang="en-US" altLang="en-US" sz="2400" b="1">
                <a:solidFill>
                  <a:srgbClr val="FFFF66"/>
                </a:solidFill>
                <a:effectLst>
                  <a:outerShdw blurRad="38100" dist="38100" dir="2700000" algn="tl">
                    <a:srgbClr val="000000"/>
                  </a:outerShdw>
                </a:effectLst>
                <a:latin typeface="Bookman Old Style" panose="02050604050505020204" pitchFamily="18" charset="0"/>
              </a:rPr>
              <a:t> characteristics </a:t>
            </a:r>
          </a:p>
          <a:p>
            <a:pPr algn="ct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into    </a:t>
            </a:r>
            <a:r>
              <a:rPr lang="en-US" altLang="en-US" sz="3200" b="1">
                <a:solidFill>
                  <a:srgbClr val="FFFFFF"/>
                </a:solidFill>
                <a:effectLst>
                  <a:outerShdw blurRad="38100" dist="38100" dir="2700000" algn="tl">
                    <a:srgbClr val="000000"/>
                  </a:outerShdw>
                </a:effectLst>
                <a:latin typeface="Bookman Old Style" panose="02050604050505020204" pitchFamily="18" charset="0"/>
                <a:sym typeface="Symbol" panose="05050102010706020507" pitchFamily="18" charset="2"/>
              </a:rPr>
              <a:t></a:t>
            </a:r>
            <a:r>
              <a:rPr lang="en-US" altLang="en-US" sz="3200" b="1" baseline="-25000">
                <a:solidFill>
                  <a:srgbClr val="FFFFFF"/>
                </a:solidFill>
                <a:effectLst>
                  <a:outerShdw blurRad="38100" dist="38100" dir="2700000" algn="tl">
                    <a:srgbClr val="000000"/>
                  </a:outerShdw>
                </a:effectLst>
                <a:latin typeface="Bookman Old Style" panose="02050604050505020204" pitchFamily="18" charset="0"/>
              </a:rPr>
              <a:t>peak</a:t>
            </a:r>
            <a:r>
              <a:rPr lang="en-US" altLang="en-US" sz="3200" b="1">
                <a:solidFill>
                  <a:srgbClr val="FFFFFF"/>
                </a:solidFill>
                <a:effectLst>
                  <a:outerShdw blurRad="38100" dist="38100" dir="2700000" algn="tl">
                    <a:srgbClr val="000000"/>
                  </a:outerShdw>
                </a:effectLst>
                <a:latin typeface="Bookman Old Style" panose="02050604050505020204" pitchFamily="18" charset="0"/>
              </a:rPr>
              <a:t>- i</a:t>
            </a:r>
            <a:r>
              <a:rPr lang="en-US" altLang="en-US" sz="3200" b="1" baseline="-25000">
                <a:solidFill>
                  <a:srgbClr val="FFFFFF"/>
                </a:solidFill>
                <a:effectLst>
                  <a:outerShdw blurRad="38100" dist="38100" dir="2700000" algn="tl">
                    <a:srgbClr val="000000"/>
                  </a:outerShdw>
                </a:effectLst>
                <a:latin typeface="Bookman Old Style" panose="02050604050505020204" pitchFamily="18" charset="0"/>
              </a:rPr>
              <a:t>peak</a:t>
            </a: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a:p>
            <a:pPr algn="ctr" eaLnBrk="0" fontAlgn="base" hangingPunct="0">
              <a:spcBef>
                <a:spcPct val="0"/>
              </a:spcBef>
              <a:spcAft>
                <a:spcPct val="0"/>
              </a:spcAft>
            </a:pPr>
            <a:endParaRPr lang="en-US" altLang="en-US" sz="2400" b="1">
              <a:solidFill>
                <a:srgbClr val="FFCCFF"/>
              </a:solidFill>
              <a:effectLst>
                <a:outerShdw blurRad="38100" dist="38100" dir="2700000" algn="tl">
                  <a:srgbClr val="000000"/>
                </a:outerShdw>
              </a:effectLst>
              <a:latin typeface="Bookman Old Style" panose="02050604050505020204" pitchFamily="18" charset="0"/>
            </a:endParaRPr>
          </a:p>
        </p:txBody>
      </p:sp>
      <p:grpSp>
        <p:nvGrpSpPr>
          <p:cNvPr id="13317" name="Group 5">
            <a:extLst>
              <a:ext uri="{FF2B5EF4-FFF2-40B4-BE49-F238E27FC236}">
                <a16:creationId xmlns:a16="http://schemas.microsoft.com/office/drawing/2014/main" id="{C770AB93-50A7-AB29-48DB-FAF938D6631D}"/>
              </a:ext>
            </a:extLst>
          </p:cNvPr>
          <p:cNvGrpSpPr>
            <a:grpSpLocks/>
          </p:cNvGrpSpPr>
          <p:nvPr/>
        </p:nvGrpSpPr>
        <p:grpSpPr bwMode="auto">
          <a:xfrm>
            <a:off x="3289300" y="3898901"/>
            <a:ext cx="5715000" cy="1273175"/>
            <a:chOff x="816" y="2496"/>
            <a:chExt cx="3600" cy="802"/>
          </a:xfrm>
        </p:grpSpPr>
        <p:graphicFrame>
          <p:nvGraphicFramePr>
            <p:cNvPr id="13315" name="Object 3">
              <a:extLst>
                <a:ext uri="{FF2B5EF4-FFF2-40B4-BE49-F238E27FC236}">
                  <a16:creationId xmlns:a16="http://schemas.microsoft.com/office/drawing/2014/main" id="{18B4FD5B-1F3C-F27D-EA09-0271E4166B16}"/>
                </a:ext>
              </a:extLst>
            </p:cNvPr>
            <p:cNvGraphicFramePr>
              <a:graphicFrameLocks noChangeAspect="1"/>
            </p:cNvGraphicFramePr>
            <p:nvPr/>
          </p:nvGraphicFramePr>
          <p:xfrm>
            <a:off x="2736" y="2496"/>
            <a:ext cx="1680" cy="802"/>
          </p:xfrm>
          <a:graphic>
            <a:graphicData uri="http://schemas.openxmlformats.org/presentationml/2006/ole">
              <mc:AlternateContent xmlns:mc="http://schemas.openxmlformats.org/markup-compatibility/2006">
                <mc:Choice xmlns:v="urn:schemas-microsoft-com:vml" Requires="v">
                  <p:oleObj name="Equation" r:id="rId2" imgW="901440" imgH="431640" progId="Equation.3">
                    <p:embed/>
                  </p:oleObj>
                </mc:Choice>
                <mc:Fallback>
                  <p:oleObj name="Equation" r:id="rId2" imgW="901440" imgH="431640" progId="Equation.3">
                    <p:embed/>
                    <p:pic>
                      <p:nvPicPr>
                        <p:cNvPr id="13315" name="Object 3">
                          <a:extLst>
                            <a:ext uri="{FF2B5EF4-FFF2-40B4-BE49-F238E27FC236}">
                              <a16:creationId xmlns:a16="http://schemas.microsoft.com/office/drawing/2014/main" id="{18B4FD5B-1F3C-F27D-EA09-0271E4166B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36" y="2496"/>
                          <a:ext cx="1680" cy="802"/>
                        </a:xfrm>
                        <a:prstGeom prst="rect">
                          <a:avLst/>
                        </a:prstGeom>
                        <a:solidFill>
                          <a:srgbClr val="CC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3316" name="Object 4">
              <a:extLst>
                <a:ext uri="{FF2B5EF4-FFF2-40B4-BE49-F238E27FC236}">
                  <a16:creationId xmlns:a16="http://schemas.microsoft.com/office/drawing/2014/main" id="{4DD11EB3-A33B-F5D1-4152-71D26FF12D14}"/>
                </a:ext>
              </a:extLst>
            </p:cNvPr>
            <p:cNvGraphicFramePr>
              <a:graphicFrameLocks noChangeAspect="1"/>
            </p:cNvGraphicFramePr>
            <p:nvPr/>
          </p:nvGraphicFramePr>
          <p:xfrm>
            <a:off x="816" y="2592"/>
            <a:ext cx="1728" cy="682"/>
          </p:xfrm>
          <a:graphic>
            <a:graphicData uri="http://schemas.openxmlformats.org/presentationml/2006/ole">
              <mc:AlternateContent xmlns:mc="http://schemas.openxmlformats.org/markup-compatibility/2006">
                <mc:Choice xmlns:v="urn:schemas-microsoft-com:vml" Requires="v">
                  <p:oleObj name="Equation" r:id="rId4" imgW="672840" imgH="266400" progId="Equation.3">
                    <p:embed/>
                  </p:oleObj>
                </mc:Choice>
                <mc:Fallback>
                  <p:oleObj name="Equation" r:id="rId4" imgW="672840" imgH="266400" progId="Equation.3">
                    <p:embed/>
                    <p:pic>
                      <p:nvPicPr>
                        <p:cNvPr id="13316" name="Object 4">
                          <a:extLst>
                            <a:ext uri="{FF2B5EF4-FFF2-40B4-BE49-F238E27FC236}">
                              <a16:creationId xmlns:a16="http://schemas.microsoft.com/office/drawing/2014/main" id="{4DD11EB3-A33B-F5D1-4152-71D26FF12D1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6" y="2592"/>
                          <a:ext cx="1728" cy="682"/>
                        </a:xfrm>
                        <a:prstGeom prst="rect">
                          <a:avLst/>
                        </a:prstGeom>
                        <a:solidFill>
                          <a:srgbClr val="CC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Tree>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a:extLst>
              <a:ext uri="{FF2B5EF4-FFF2-40B4-BE49-F238E27FC236}">
                <a16:creationId xmlns:a16="http://schemas.microsoft.com/office/drawing/2014/main" id="{BA0DFCEC-5884-53F2-C198-04D39BEC84E5}"/>
              </a:ext>
            </a:extLst>
          </p:cNvPr>
          <p:cNvSpPr txBox="1">
            <a:spLocks noChangeArrowheads="1"/>
          </p:cNvSpPr>
          <p:nvPr/>
        </p:nvSpPr>
        <p:spPr bwMode="auto">
          <a:xfrm>
            <a:off x="2641566" y="787401"/>
            <a:ext cx="7032694" cy="49767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lvl="1" algn="ctr" eaLnBrk="0" fontAlgn="base" hangingPunct="0">
              <a:spcBef>
                <a:spcPts val="1200"/>
              </a:spcBef>
              <a:spcAft>
                <a:spcPts val="300"/>
              </a:spcAft>
            </a:pPr>
            <a:r>
              <a:rPr lang="en-US" altLang="en-US" sz="2400" b="1">
                <a:solidFill>
                  <a:srgbClr val="FFCCFF"/>
                </a:solidFill>
                <a:effectLst>
                  <a:outerShdw blurRad="38100" dist="38100" dir="2700000" algn="tl">
                    <a:srgbClr val="000000"/>
                  </a:outerShdw>
                </a:effectLst>
                <a:latin typeface="Bookman Old Style" panose="02050604050505020204" pitchFamily="18" charset="0"/>
              </a:rPr>
              <a:t>Support Routines </a:t>
            </a:r>
          </a:p>
          <a:p>
            <a:pPr lvl="1" algn="ctr" eaLnBrk="0" fontAlgn="base" hangingPunct="0">
              <a:lnSpc>
                <a:spcPct val="60000"/>
              </a:lnSpc>
              <a:spcBef>
                <a:spcPts val="1200"/>
              </a:spcBef>
              <a:spcAft>
                <a:spcPts val="300"/>
              </a:spcAft>
            </a:pPr>
            <a:r>
              <a:rPr lang="en-US" altLang="en-US" sz="2400" b="1">
                <a:solidFill>
                  <a:srgbClr val="FFCCFF"/>
                </a:solidFill>
                <a:effectLst>
                  <a:outerShdw blurRad="38100" dist="38100" dir="2700000" algn="tl">
                    <a:srgbClr val="000000"/>
                  </a:outerShdw>
                </a:effectLst>
                <a:latin typeface="Bookman Old Style" panose="02050604050505020204" pitchFamily="18" charset="0"/>
              </a:rPr>
              <a:t>for HYSTERESIS generation</a:t>
            </a: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a:p>
            <a:pPr algn="ctr" eaLnBrk="0" fontAlgn="base" hangingPunct="0">
              <a:spcBef>
                <a:spcPct val="0"/>
              </a:spcBef>
              <a:spcAft>
                <a:spcPct val="0"/>
              </a:spcAft>
            </a:pP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a:p>
            <a:pPr algn="ct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Bookman Old Style" panose="02050604050505020204" pitchFamily="18" charset="0"/>
              </a:rPr>
              <a:t>Type 96</a:t>
            </a:r>
            <a:r>
              <a:rPr lang="en-US" altLang="en-US" sz="2400" b="1">
                <a:solidFill>
                  <a:srgbClr val="FFFF66"/>
                </a:solidFill>
                <a:effectLst>
                  <a:outerShdw blurRad="38100" dist="38100" dir="2700000" algn="tl">
                    <a:srgbClr val="000000"/>
                  </a:outerShdw>
                </a:effectLst>
                <a:latin typeface="Bookman Old Style" panose="02050604050505020204" pitchFamily="18" charset="0"/>
              </a:rPr>
              <a:t> element can represent </a:t>
            </a:r>
          </a:p>
          <a:p>
            <a:pPr algn="ct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hysteresis and remanence in the core </a:t>
            </a:r>
          </a:p>
          <a:p>
            <a:pPr algn="ctr" eaLnBrk="0" fontAlgn="base" hangingPunct="0">
              <a:spcBef>
                <a:spcPct val="0"/>
              </a:spcBef>
              <a:spcAft>
                <a:spcPct val="0"/>
              </a:spcAft>
            </a:pP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a:p>
            <a:pPr algn="ct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Generates hysteresis loop </a:t>
            </a:r>
          </a:p>
          <a:p>
            <a:pPr algn="ct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from the known </a:t>
            </a:r>
            <a:r>
              <a:rPr lang="en-US" altLang="en-US" sz="2400" b="1">
                <a:solidFill>
                  <a:srgbClr val="CCFFFF"/>
                </a:solidFill>
                <a:effectLst>
                  <a:outerShdw blurRad="38100" dist="38100" dir="2700000" algn="tl">
                    <a:srgbClr val="000000"/>
                  </a:outerShdw>
                </a:effectLst>
                <a:latin typeface="Bookman Old Style" panose="02050604050505020204" pitchFamily="18" charset="0"/>
              </a:rPr>
              <a:t>flux-current</a:t>
            </a:r>
            <a:r>
              <a:rPr lang="en-US" altLang="en-US" sz="2400" b="1">
                <a:solidFill>
                  <a:srgbClr val="FFFF66"/>
                </a:solidFill>
                <a:effectLst>
                  <a:outerShdw blurRad="38100" dist="38100" dir="2700000" algn="tl">
                    <a:srgbClr val="000000"/>
                  </a:outerShdw>
                </a:effectLst>
                <a:latin typeface="Bookman Old Style" panose="02050604050505020204" pitchFamily="18" charset="0"/>
              </a:rPr>
              <a:t> curve </a:t>
            </a:r>
          </a:p>
          <a:p>
            <a:pPr algn="ctr" eaLnBrk="0" fontAlgn="base" hangingPunct="0">
              <a:spcBef>
                <a:spcPct val="0"/>
              </a:spcBef>
              <a:spcAft>
                <a:spcPct val="0"/>
              </a:spcAft>
            </a:pP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a:p>
            <a:pPr algn="ct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It takes </a:t>
            </a:r>
            <a:r>
              <a:rPr lang="en-US" altLang="en-US" sz="2400" b="1">
                <a:solidFill>
                  <a:srgbClr val="CCFFFF"/>
                </a:solidFill>
                <a:effectLst>
                  <a:outerShdw blurRad="38100" dist="38100" dir="2700000" algn="tl">
                    <a:srgbClr val="000000"/>
                  </a:outerShdw>
                </a:effectLst>
                <a:latin typeface="Bookman Old Style" panose="02050604050505020204" pitchFamily="18" charset="0"/>
              </a:rPr>
              <a:t>one point</a:t>
            </a:r>
            <a:r>
              <a:rPr lang="en-US" altLang="en-US" sz="2400" b="1">
                <a:solidFill>
                  <a:srgbClr val="FFFF66"/>
                </a:solidFill>
                <a:effectLst>
                  <a:outerShdw blurRad="38100" dist="38100" dir="2700000" algn="tl">
                    <a:srgbClr val="000000"/>
                  </a:outerShdw>
                </a:effectLst>
                <a:latin typeface="Bookman Old Style" panose="02050604050505020204" pitchFamily="18" charset="0"/>
              </a:rPr>
              <a:t> and generates curve for </a:t>
            </a:r>
          </a:p>
          <a:p>
            <a:pPr algn="ct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one magnetic material</a:t>
            </a:r>
          </a:p>
          <a:p>
            <a:pPr algn="ctr" eaLnBrk="0" fontAlgn="base" hangingPunct="0">
              <a:spcBef>
                <a:spcPct val="0"/>
              </a:spcBef>
              <a:spcAft>
                <a:spcPct val="0"/>
              </a:spcAft>
            </a:pP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a:p>
            <a:pPr algn="ctr" eaLnBrk="0" fontAlgn="base" hangingPunct="0">
              <a:spcBef>
                <a:spcPct val="0"/>
              </a:spcBef>
              <a:spcAft>
                <a:spcPct val="0"/>
              </a:spcAft>
            </a:pP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p:txBody>
      </p:sp>
    </p:spTree>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a:extLst>
              <a:ext uri="{FF2B5EF4-FFF2-40B4-BE49-F238E27FC236}">
                <a16:creationId xmlns:a16="http://schemas.microsoft.com/office/drawing/2014/main" id="{5484A5C6-B695-DFD1-A5DD-5E712D16B342}"/>
              </a:ext>
            </a:extLst>
          </p:cNvPr>
          <p:cNvSpPr>
            <a:spLocks noChangeArrowheads="1"/>
          </p:cNvSpPr>
          <p:nvPr/>
        </p:nvSpPr>
        <p:spPr bwMode="auto">
          <a:xfrm>
            <a:off x="3340100" y="762000"/>
            <a:ext cx="59563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Bookman Old Style" panose="02050604050505020204" pitchFamily="18" charset="0"/>
              </a:rPr>
              <a:t>3.  CT Model using Type 96 Element</a:t>
            </a:r>
          </a:p>
        </p:txBody>
      </p:sp>
      <p:grpSp>
        <p:nvGrpSpPr>
          <p:cNvPr id="69635" name="Group 3">
            <a:extLst>
              <a:ext uri="{FF2B5EF4-FFF2-40B4-BE49-F238E27FC236}">
                <a16:creationId xmlns:a16="http://schemas.microsoft.com/office/drawing/2014/main" id="{FB5AB144-4ABE-EF96-E08D-A82722E4EF86}"/>
              </a:ext>
            </a:extLst>
          </p:cNvPr>
          <p:cNvGrpSpPr>
            <a:grpSpLocks/>
          </p:cNvGrpSpPr>
          <p:nvPr/>
        </p:nvGrpSpPr>
        <p:grpSpPr bwMode="auto">
          <a:xfrm>
            <a:off x="4124326" y="1733551"/>
            <a:ext cx="4125913" cy="3249613"/>
            <a:chOff x="1638" y="1092"/>
            <a:chExt cx="2599" cy="2047"/>
          </a:xfrm>
        </p:grpSpPr>
        <p:sp>
          <p:nvSpPr>
            <p:cNvPr id="69636" name="Rectangle 4">
              <a:extLst>
                <a:ext uri="{FF2B5EF4-FFF2-40B4-BE49-F238E27FC236}">
                  <a16:creationId xmlns:a16="http://schemas.microsoft.com/office/drawing/2014/main" id="{3AE52101-11BE-29E7-1B88-DF00B2D4BA61}"/>
                </a:ext>
              </a:extLst>
            </p:cNvPr>
            <p:cNvSpPr>
              <a:spLocks noChangeArrowheads="1"/>
            </p:cNvSpPr>
            <p:nvPr/>
          </p:nvSpPr>
          <p:spPr bwMode="auto">
            <a:xfrm>
              <a:off x="1638" y="1092"/>
              <a:ext cx="2598" cy="2046"/>
            </a:xfrm>
            <a:prstGeom prst="rect">
              <a:avLst/>
            </a:prstGeom>
            <a:noFill/>
            <a:ln w="0">
              <a:solidFill>
                <a:schemeClr val="folHlink"/>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637" name="Freeform 5">
              <a:extLst>
                <a:ext uri="{FF2B5EF4-FFF2-40B4-BE49-F238E27FC236}">
                  <a16:creationId xmlns:a16="http://schemas.microsoft.com/office/drawing/2014/main" id="{3506C4E4-B2AB-FDCF-A6FC-862969018582}"/>
                </a:ext>
              </a:extLst>
            </p:cNvPr>
            <p:cNvSpPr>
              <a:spLocks/>
            </p:cNvSpPr>
            <p:nvPr/>
          </p:nvSpPr>
          <p:spPr bwMode="auto">
            <a:xfrm>
              <a:off x="1638"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638" name="Freeform 6">
              <a:extLst>
                <a:ext uri="{FF2B5EF4-FFF2-40B4-BE49-F238E27FC236}">
                  <a16:creationId xmlns:a16="http://schemas.microsoft.com/office/drawing/2014/main" id="{205EACEA-6638-B5D8-DA67-4A459B168F63}"/>
                </a:ext>
              </a:extLst>
            </p:cNvPr>
            <p:cNvSpPr>
              <a:spLocks/>
            </p:cNvSpPr>
            <p:nvPr/>
          </p:nvSpPr>
          <p:spPr bwMode="auto">
            <a:xfrm>
              <a:off x="1896"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639" name="Freeform 7">
              <a:extLst>
                <a:ext uri="{FF2B5EF4-FFF2-40B4-BE49-F238E27FC236}">
                  <a16:creationId xmlns:a16="http://schemas.microsoft.com/office/drawing/2014/main" id="{E97A0BBB-55D2-6938-794E-5AC12748A6D6}"/>
                </a:ext>
              </a:extLst>
            </p:cNvPr>
            <p:cNvSpPr>
              <a:spLocks/>
            </p:cNvSpPr>
            <p:nvPr/>
          </p:nvSpPr>
          <p:spPr bwMode="auto">
            <a:xfrm>
              <a:off x="2160"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640" name="Freeform 8">
              <a:extLst>
                <a:ext uri="{FF2B5EF4-FFF2-40B4-BE49-F238E27FC236}">
                  <a16:creationId xmlns:a16="http://schemas.microsoft.com/office/drawing/2014/main" id="{65AAA206-DE4F-4326-296C-175283808C01}"/>
                </a:ext>
              </a:extLst>
            </p:cNvPr>
            <p:cNvSpPr>
              <a:spLocks/>
            </p:cNvSpPr>
            <p:nvPr/>
          </p:nvSpPr>
          <p:spPr bwMode="auto">
            <a:xfrm>
              <a:off x="2418"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641" name="Freeform 9">
              <a:extLst>
                <a:ext uri="{FF2B5EF4-FFF2-40B4-BE49-F238E27FC236}">
                  <a16:creationId xmlns:a16="http://schemas.microsoft.com/office/drawing/2014/main" id="{10767691-8354-EFA2-66E2-74D442C523AD}"/>
                </a:ext>
              </a:extLst>
            </p:cNvPr>
            <p:cNvSpPr>
              <a:spLocks/>
            </p:cNvSpPr>
            <p:nvPr/>
          </p:nvSpPr>
          <p:spPr bwMode="auto">
            <a:xfrm>
              <a:off x="2676"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642" name="Freeform 10">
              <a:extLst>
                <a:ext uri="{FF2B5EF4-FFF2-40B4-BE49-F238E27FC236}">
                  <a16:creationId xmlns:a16="http://schemas.microsoft.com/office/drawing/2014/main" id="{4C3C8075-67E2-DFBC-5A8E-16541E0E619E}"/>
                </a:ext>
              </a:extLst>
            </p:cNvPr>
            <p:cNvSpPr>
              <a:spLocks/>
            </p:cNvSpPr>
            <p:nvPr/>
          </p:nvSpPr>
          <p:spPr bwMode="auto">
            <a:xfrm>
              <a:off x="2940"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643" name="Freeform 11">
              <a:extLst>
                <a:ext uri="{FF2B5EF4-FFF2-40B4-BE49-F238E27FC236}">
                  <a16:creationId xmlns:a16="http://schemas.microsoft.com/office/drawing/2014/main" id="{B05E7146-2F98-C89B-6E8C-D01C69CC10DD}"/>
                </a:ext>
              </a:extLst>
            </p:cNvPr>
            <p:cNvSpPr>
              <a:spLocks/>
            </p:cNvSpPr>
            <p:nvPr/>
          </p:nvSpPr>
          <p:spPr bwMode="auto">
            <a:xfrm>
              <a:off x="3198"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644" name="Freeform 12">
              <a:extLst>
                <a:ext uri="{FF2B5EF4-FFF2-40B4-BE49-F238E27FC236}">
                  <a16:creationId xmlns:a16="http://schemas.microsoft.com/office/drawing/2014/main" id="{555B5207-F4C4-CE30-251E-4395F85B90CA}"/>
                </a:ext>
              </a:extLst>
            </p:cNvPr>
            <p:cNvSpPr>
              <a:spLocks/>
            </p:cNvSpPr>
            <p:nvPr/>
          </p:nvSpPr>
          <p:spPr bwMode="auto">
            <a:xfrm>
              <a:off x="3456"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645" name="Freeform 13">
              <a:extLst>
                <a:ext uri="{FF2B5EF4-FFF2-40B4-BE49-F238E27FC236}">
                  <a16:creationId xmlns:a16="http://schemas.microsoft.com/office/drawing/2014/main" id="{AB432661-6031-6E4F-DDA8-BC881BB5BD1A}"/>
                </a:ext>
              </a:extLst>
            </p:cNvPr>
            <p:cNvSpPr>
              <a:spLocks/>
            </p:cNvSpPr>
            <p:nvPr/>
          </p:nvSpPr>
          <p:spPr bwMode="auto">
            <a:xfrm>
              <a:off x="3714"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646" name="Freeform 14">
              <a:extLst>
                <a:ext uri="{FF2B5EF4-FFF2-40B4-BE49-F238E27FC236}">
                  <a16:creationId xmlns:a16="http://schemas.microsoft.com/office/drawing/2014/main" id="{BC37E5D7-7A66-6AB4-FE73-023CBF8BACE3}"/>
                </a:ext>
              </a:extLst>
            </p:cNvPr>
            <p:cNvSpPr>
              <a:spLocks/>
            </p:cNvSpPr>
            <p:nvPr/>
          </p:nvSpPr>
          <p:spPr bwMode="auto">
            <a:xfrm>
              <a:off x="3978"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647" name="Freeform 15">
              <a:extLst>
                <a:ext uri="{FF2B5EF4-FFF2-40B4-BE49-F238E27FC236}">
                  <a16:creationId xmlns:a16="http://schemas.microsoft.com/office/drawing/2014/main" id="{808445B6-53D8-F48F-4796-F78F2F7C1480}"/>
                </a:ext>
              </a:extLst>
            </p:cNvPr>
            <p:cNvSpPr>
              <a:spLocks/>
            </p:cNvSpPr>
            <p:nvPr/>
          </p:nvSpPr>
          <p:spPr bwMode="auto">
            <a:xfrm>
              <a:off x="4236"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648" name="Freeform 16">
              <a:extLst>
                <a:ext uri="{FF2B5EF4-FFF2-40B4-BE49-F238E27FC236}">
                  <a16:creationId xmlns:a16="http://schemas.microsoft.com/office/drawing/2014/main" id="{60967AED-DB17-22B5-E25D-11FD78C2450D}"/>
                </a:ext>
              </a:extLst>
            </p:cNvPr>
            <p:cNvSpPr>
              <a:spLocks/>
            </p:cNvSpPr>
            <p:nvPr/>
          </p:nvSpPr>
          <p:spPr bwMode="auto">
            <a:xfrm>
              <a:off x="1638" y="3138"/>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649" name="Freeform 17">
              <a:extLst>
                <a:ext uri="{FF2B5EF4-FFF2-40B4-BE49-F238E27FC236}">
                  <a16:creationId xmlns:a16="http://schemas.microsoft.com/office/drawing/2014/main" id="{FE92DB0D-4129-F1BD-0E55-E8F099B42845}"/>
                </a:ext>
              </a:extLst>
            </p:cNvPr>
            <p:cNvSpPr>
              <a:spLocks/>
            </p:cNvSpPr>
            <p:nvPr/>
          </p:nvSpPr>
          <p:spPr bwMode="auto">
            <a:xfrm>
              <a:off x="1638" y="2910"/>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650" name="Freeform 18">
              <a:extLst>
                <a:ext uri="{FF2B5EF4-FFF2-40B4-BE49-F238E27FC236}">
                  <a16:creationId xmlns:a16="http://schemas.microsoft.com/office/drawing/2014/main" id="{FDE67656-0F1F-ADA8-6EFD-A112CAB8BAEB}"/>
                </a:ext>
              </a:extLst>
            </p:cNvPr>
            <p:cNvSpPr>
              <a:spLocks/>
            </p:cNvSpPr>
            <p:nvPr/>
          </p:nvSpPr>
          <p:spPr bwMode="auto">
            <a:xfrm>
              <a:off x="1638" y="2682"/>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651" name="Freeform 19">
              <a:extLst>
                <a:ext uri="{FF2B5EF4-FFF2-40B4-BE49-F238E27FC236}">
                  <a16:creationId xmlns:a16="http://schemas.microsoft.com/office/drawing/2014/main" id="{E4E573F3-FE73-BFEF-EF40-570AEC80E44F}"/>
                </a:ext>
              </a:extLst>
            </p:cNvPr>
            <p:cNvSpPr>
              <a:spLocks/>
            </p:cNvSpPr>
            <p:nvPr/>
          </p:nvSpPr>
          <p:spPr bwMode="auto">
            <a:xfrm>
              <a:off x="1638" y="2454"/>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652" name="Freeform 20">
              <a:extLst>
                <a:ext uri="{FF2B5EF4-FFF2-40B4-BE49-F238E27FC236}">
                  <a16:creationId xmlns:a16="http://schemas.microsoft.com/office/drawing/2014/main" id="{70E1666D-1A64-CD34-8A92-57D6D0B5E185}"/>
                </a:ext>
              </a:extLst>
            </p:cNvPr>
            <p:cNvSpPr>
              <a:spLocks/>
            </p:cNvSpPr>
            <p:nvPr/>
          </p:nvSpPr>
          <p:spPr bwMode="auto">
            <a:xfrm>
              <a:off x="1638" y="2226"/>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653" name="Freeform 21">
              <a:extLst>
                <a:ext uri="{FF2B5EF4-FFF2-40B4-BE49-F238E27FC236}">
                  <a16:creationId xmlns:a16="http://schemas.microsoft.com/office/drawing/2014/main" id="{3F0E6251-B180-1688-2513-350443342FE1}"/>
                </a:ext>
              </a:extLst>
            </p:cNvPr>
            <p:cNvSpPr>
              <a:spLocks/>
            </p:cNvSpPr>
            <p:nvPr/>
          </p:nvSpPr>
          <p:spPr bwMode="auto">
            <a:xfrm>
              <a:off x="1638" y="2004"/>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654" name="Freeform 22">
              <a:extLst>
                <a:ext uri="{FF2B5EF4-FFF2-40B4-BE49-F238E27FC236}">
                  <a16:creationId xmlns:a16="http://schemas.microsoft.com/office/drawing/2014/main" id="{778526D8-35F2-49CA-94E0-FC1151EB1BC3}"/>
                </a:ext>
              </a:extLst>
            </p:cNvPr>
            <p:cNvSpPr>
              <a:spLocks/>
            </p:cNvSpPr>
            <p:nvPr/>
          </p:nvSpPr>
          <p:spPr bwMode="auto">
            <a:xfrm>
              <a:off x="1638" y="1776"/>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655" name="Freeform 23">
              <a:extLst>
                <a:ext uri="{FF2B5EF4-FFF2-40B4-BE49-F238E27FC236}">
                  <a16:creationId xmlns:a16="http://schemas.microsoft.com/office/drawing/2014/main" id="{86E69E0A-C46B-CDAF-F6AD-572DA9842C56}"/>
                </a:ext>
              </a:extLst>
            </p:cNvPr>
            <p:cNvSpPr>
              <a:spLocks/>
            </p:cNvSpPr>
            <p:nvPr/>
          </p:nvSpPr>
          <p:spPr bwMode="auto">
            <a:xfrm>
              <a:off x="1638" y="1548"/>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656" name="Freeform 24">
              <a:extLst>
                <a:ext uri="{FF2B5EF4-FFF2-40B4-BE49-F238E27FC236}">
                  <a16:creationId xmlns:a16="http://schemas.microsoft.com/office/drawing/2014/main" id="{DCBE27ED-F17E-9FE7-78BA-C431DE18FE38}"/>
                </a:ext>
              </a:extLst>
            </p:cNvPr>
            <p:cNvSpPr>
              <a:spLocks/>
            </p:cNvSpPr>
            <p:nvPr/>
          </p:nvSpPr>
          <p:spPr bwMode="auto">
            <a:xfrm>
              <a:off x="1638" y="1320"/>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657" name="Freeform 25">
              <a:extLst>
                <a:ext uri="{FF2B5EF4-FFF2-40B4-BE49-F238E27FC236}">
                  <a16:creationId xmlns:a16="http://schemas.microsoft.com/office/drawing/2014/main" id="{B169DBDD-A0BA-6F1D-877C-A0FF47278398}"/>
                </a:ext>
              </a:extLst>
            </p:cNvPr>
            <p:cNvSpPr>
              <a:spLocks/>
            </p:cNvSpPr>
            <p:nvPr/>
          </p:nvSpPr>
          <p:spPr bwMode="auto">
            <a:xfrm>
              <a:off x="1638" y="1092"/>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658" name="Line 26">
              <a:extLst>
                <a:ext uri="{FF2B5EF4-FFF2-40B4-BE49-F238E27FC236}">
                  <a16:creationId xmlns:a16="http://schemas.microsoft.com/office/drawing/2014/main" id="{701DB685-585D-1320-B38A-42BA538BFE82}"/>
                </a:ext>
              </a:extLst>
            </p:cNvPr>
            <p:cNvSpPr>
              <a:spLocks noChangeShapeType="1"/>
            </p:cNvSpPr>
            <p:nvPr/>
          </p:nvSpPr>
          <p:spPr bwMode="auto">
            <a:xfrm>
              <a:off x="1638" y="1092"/>
              <a:ext cx="2598"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659" name="Line 27">
              <a:extLst>
                <a:ext uri="{FF2B5EF4-FFF2-40B4-BE49-F238E27FC236}">
                  <a16:creationId xmlns:a16="http://schemas.microsoft.com/office/drawing/2014/main" id="{565A311E-00DC-0461-7F0C-18A1E22EB18C}"/>
                </a:ext>
              </a:extLst>
            </p:cNvPr>
            <p:cNvSpPr>
              <a:spLocks noChangeShapeType="1"/>
            </p:cNvSpPr>
            <p:nvPr/>
          </p:nvSpPr>
          <p:spPr bwMode="auto">
            <a:xfrm>
              <a:off x="1638" y="3138"/>
              <a:ext cx="2598"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660" name="Line 28">
              <a:extLst>
                <a:ext uri="{FF2B5EF4-FFF2-40B4-BE49-F238E27FC236}">
                  <a16:creationId xmlns:a16="http://schemas.microsoft.com/office/drawing/2014/main" id="{112D131B-0F72-BB7C-4972-8E121014EA4D}"/>
                </a:ext>
              </a:extLst>
            </p:cNvPr>
            <p:cNvSpPr>
              <a:spLocks noChangeShapeType="1"/>
            </p:cNvSpPr>
            <p:nvPr/>
          </p:nvSpPr>
          <p:spPr bwMode="auto">
            <a:xfrm flipV="1">
              <a:off x="4236" y="1092"/>
              <a:ext cx="1" cy="2046"/>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661" name="Line 29">
              <a:extLst>
                <a:ext uri="{FF2B5EF4-FFF2-40B4-BE49-F238E27FC236}">
                  <a16:creationId xmlns:a16="http://schemas.microsoft.com/office/drawing/2014/main" id="{89179D23-77E2-7405-692D-038BF962B0FC}"/>
                </a:ext>
              </a:extLst>
            </p:cNvPr>
            <p:cNvSpPr>
              <a:spLocks noChangeShapeType="1"/>
            </p:cNvSpPr>
            <p:nvPr/>
          </p:nvSpPr>
          <p:spPr bwMode="auto">
            <a:xfrm flipV="1">
              <a:off x="1638" y="1092"/>
              <a:ext cx="1" cy="2046"/>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662" name="Line 30">
              <a:extLst>
                <a:ext uri="{FF2B5EF4-FFF2-40B4-BE49-F238E27FC236}">
                  <a16:creationId xmlns:a16="http://schemas.microsoft.com/office/drawing/2014/main" id="{44B16732-8CF9-BBBC-2B27-131AF570E5D0}"/>
                </a:ext>
              </a:extLst>
            </p:cNvPr>
            <p:cNvSpPr>
              <a:spLocks noChangeShapeType="1"/>
            </p:cNvSpPr>
            <p:nvPr/>
          </p:nvSpPr>
          <p:spPr bwMode="auto">
            <a:xfrm>
              <a:off x="1638" y="3138"/>
              <a:ext cx="2598"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663" name="Line 31">
              <a:extLst>
                <a:ext uri="{FF2B5EF4-FFF2-40B4-BE49-F238E27FC236}">
                  <a16:creationId xmlns:a16="http://schemas.microsoft.com/office/drawing/2014/main" id="{67A5786D-35AC-BEBA-7908-ED5799E572E9}"/>
                </a:ext>
              </a:extLst>
            </p:cNvPr>
            <p:cNvSpPr>
              <a:spLocks noChangeShapeType="1"/>
            </p:cNvSpPr>
            <p:nvPr/>
          </p:nvSpPr>
          <p:spPr bwMode="auto">
            <a:xfrm flipV="1">
              <a:off x="1638" y="1092"/>
              <a:ext cx="1" cy="2046"/>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664" name="Line 32">
              <a:extLst>
                <a:ext uri="{FF2B5EF4-FFF2-40B4-BE49-F238E27FC236}">
                  <a16:creationId xmlns:a16="http://schemas.microsoft.com/office/drawing/2014/main" id="{3BF7F30F-1699-E851-AD91-AE7BC851A2BF}"/>
                </a:ext>
              </a:extLst>
            </p:cNvPr>
            <p:cNvSpPr>
              <a:spLocks noChangeShapeType="1"/>
            </p:cNvSpPr>
            <p:nvPr/>
          </p:nvSpPr>
          <p:spPr bwMode="auto">
            <a:xfrm flipV="1">
              <a:off x="1638"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665" name="Line 33">
              <a:extLst>
                <a:ext uri="{FF2B5EF4-FFF2-40B4-BE49-F238E27FC236}">
                  <a16:creationId xmlns:a16="http://schemas.microsoft.com/office/drawing/2014/main" id="{8DF93A1B-06F6-EE03-DA33-4EBE8379CD97}"/>
                </a:ext>
              </a:extLst>
            </p:cNvPr>
            <p:cNvSpPr>
              <a:spLocks noChangeShapeType="1"/>
            </p:cNvSpPr>
            <p:nvPr/>
          </p:nvSpPr>
          <p:spPr bwMode="auto">
            <a:xfrm>
              <a:off x="1638"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666" name="Line 34">
              <a:extLst>
                <a:ext uri="{FF2B5EF4-FFF2-40B4-BE49-F238E27FC236}">
                  <a16:creationId xmlns:a16="http://schemas.microsoft.com/office/drawing/2014/main" id="{CEB95E71-74FD-A4C1-8098-6997464F5B0E}"/>
                </a:ext>
              </a:extLst>
            </p:cNvPr>
            <p:cNvSpPr>
              <a:spLocks noChangeShapeType="1"/>
            </p:cNvSpPr>
            <p:nvPr/>
          </p:nvSpPr>
          <p:spPr bwMode="auto">
            <a:xfrm flipV="1">
              <a:off x="1896"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667" name="Line 35">
              <a:extLst>
                <a:ext uri="{FF2B5EF4-FFF2-40B4-BE49-F238E27FC236}">
                  <a16:creationId xmlns:a16="http://schemas.microsoft.com/office/drawing/2014/main" id="{BEB50347-7EE1-6A37-CAEB-E7194DE156F7}"/>
                </a:ext>
              </a:extLst>
            </p:cNvPr>
            <p:cNvSpPr>
              <a:spLocks noChangeShapeType="1"/>
            </p:cNvSpPr>
            <p:nvPr/>
          </p:nvSpPr>
          <p:spPr bwMode="auto">
            <a:xfrm>
              <a:off x="1896"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668" name="Line 36">
              <a:extLst>
                <a:ext uri="{FF2B5EF4-FFF2-40B4-BE49-F238E27FC236}">
                  <a16:creationId xmlns:a16="http://schemas.microsoft.com/office/drawing/2014/main" id="{AE5353FC-935A-24D7-6712-D4A701144806}"/>
                </a:ext>
              </a:extLst>
            </p:cNvPr>
            <p:cNvSpPr>
              <a:spLocks noChangeShapeType="1"/>
            </p:cNvSpPr>
            <p:nvPr/>
          </p:nvSpPr>
          <p:spPr bwMode="auto">
            <a:xfrm flipV="1">
              <a:off x="2160"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669" name="Line 37">
              <a:extLst>
                <a:ext uri="{FF2B5EF4-FFF2-40B4-BE49-F238E27FC236}">
                  <a16:creationId xmlns:a16="http://schemas.microsoft.com/office/drawing/2014/main" id="{50AC1578-9B1F-CB8F-F039-7D73E7B810F5}"/>
                </a:ext>
              </a:extLst>
            </p:cNvPr>
            <p:cNvSpPr>
              <a:spLocks noChangeShapeType="1"/>
            </p:cNvSpPr>
            <p:nvPr/>
          </p:nvSpPr>
          <p:spPr bwMode="auto">
            <a:xfrm>
              <a:off x="2160"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670" name="Line 38">
              <a:extLst>
                <a:ext uri="{FF2B5EF4-FFF2-40B4-BE49-F238E27FC236}">
                  <a16:creationId xmlns:a16="http://schemas.microsoft.com/office/drawing/2014/main" id="{9F26AB97-2D77-DA3C-4F93-0A54028A5A3C}"/>
                </a:ext>
              </a:extLst>
            </p:cNvPr>
            <p:cNvSpPr>
              <a:spLocks noChangeShapeType="1"/>
            </p:cNvSpPr>
            <p:nvPr/>
          </p:nvSpPr>
          <p:spPr bwMode="auto">
            <a:xfrm flipV="1">
              <a:off x="2418"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671" name="Line 39">
              <a:extLst>
                <a:ext uri="{FF2B5EF4-FFF2-40B4-BE49-F238E27FC236}">
                  <a16:creationId xmlns:a16="http://schemas.microsoft.com/office/drawing/2014/main" id="{8803FDB2-17FC-C860-9E98-815D7F45014E}"/>
                </a:ext>
              </a:extLst>
            </p:cNvPr>
            <p:cNvSpPr>
              <a:spLocks noChangeShapeType="1"/>
            </p:cNvSpPr>
            <p:nvPr/>
          </p:nvSpPr>
          <p:spPr bwMode="auto">
            <a:xfrm>
              <a:off x="2418"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672" name="Line 40">
              <a:extLst>
                <a:ext uri="{FF2B5EF4-FFF2-40B4-BE49-F238E27FC236}">
                  <a16:creationId xmlns:a16="http://schemas.microsoft.com/office/drawing/2014/main" id="{9F97D43E-CFFD-D6B5-B64D-0351720CAB96}"/>
                </a:ext>
              </a:extLst>
            </p:cNvPr>
            <p:cNvSpPr>
              <a:spLocks noChangeShapeType="1"/>
            </p:cNvSpPr>
            <p:nvPr/>
          </p:nvSpPr>
          <p:spPr bwMode="auto">
            <a:xfrm flipV="1">
              <a:off x="2676"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673" name="Line 41">
              <a:extLst>
                <a:ext uri="{FF2B5EF4-FFF2-40B4-BE49-F238E27FC236}">
                  <a16:creationId xmlns:a16="http://schemas.microsoft.com/office/drawing/2014/main" id="{C183751A-9F63-7109-0857-AF551A6A633C}"/>
                </a:ext>
              </a:extLst>
            </p:cNvPr>
            <p:cNvSpPr>
              <a:spLocks noChangeShapeType="1"/>
            </p:cNvSpPr>
            <p:nvPr/>
          </p:nvSpPr>
          <p:spPr bwMode="auto">
            <a:xfrm>
              <a:off x="2676"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674" name="Line 42">
              <a:extLst>
                <a:ext uri="{FF2B5EF4-FFF2-40B4-BE49-F238E27FC236}">
                  <a16:creationId xmlns:a16="http://schemas.microsoft.com/office/drawing/2014/main" id="{681F1EA9-5609-F815-3616-4624C571322C}"/>
                </a:ext>
              </a:extLst>
            </p:cNvPr>
            <p:cNvSpPr>
              <a:spLocks noChangeShapeType="1"/>
            </p:cNvSpPr>
            <p:nvPr/>
          </p:nvSpPr>
          <p:spPr bwMode="auto">
            <a:xfrm flipV="1">
              <a:off x="2940"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675" name="Line 43">
              <a:extLst>
                <a:ext uri="{FF2B5EF4-FFF2-40B4-BE49-F238E27FC236}">
                  <a16:creationId xmlns:a16="http://schemas.microsoft.com/office/drawing/2014/main" id="{93291A37-3B75-EA9F-4F2A-389F60901961}"/>
                </a:ext>
              </a:extLst>
            </p:cNvPr>
            <p:cNvSpPr>
              <a:spLocks noChangeShapeType="1"/>
            </p:cNvSpPr>
            <p:nvPr/>
          </p:nvSpPr>
          <p:spPr bwMode="auto">
            <a:xfrm>
              <a:off x="2940"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676" name="Line 44">
              <a:extLst>
                <a:ext uri="{FF2B5EF4-FFF2-40B4-BE49-F238E27FC236}">
                  <a16:creationId xmlns:a16="http://schemas.microsoft.com/office/drawing/2014/main" id="{F3604664-ECD5-299A-ED2F-1040B09949C7}"/>
                </a:ext>
              </a:extLst>
            </p:cNvPr>
            <p:cNvSpPr>
              <a:spLocks noChangeShapeType="1"/>
            </p:cNvSpPr>
            <p:nvPr/>
          </p:nvSpPr>
          <p:spPr bwMode="auto">
            <a:xfrm flipV="1">
              <a:off x="3198"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677" name="Line 45">
              <a:extLst>
                <a:ext uri="{FF2B5EF4-FFF2-40B4-BE49-F238E27FC236}">
                  <a16:creationId xmlns:a16="http://schemas.microsoft.com/office/drawing/2014/main" id="{2AD49037-513C-71E6-996F-E4E5CF5D9AE2}"/>
                </a:ext>
              </a:extLst>
            </p:cNvPr>
            <p:cNvSpPr>
              <a:spLocks noChangeShapeType="1"/>
            </p:cNvSpPr>
            <p:nvPr/>
          </p:nvSpPr>
          <p:spPr bwMode="auto">
            <a:xfrm>
              <a:off x="3198"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678" name="Line 46">
              <a:extLst>
                <a:ext uri="{FF2B5EF4-FFF2-40B4-BE49-F238E27FC236}">
                  <a16:creationId xmlns:a16="http://schemas.microsoft.com/office/drawing/2014/main" id="{A98B5C86-B78E-2CA2-68EA-7997555834E9}"/>
                </a:ext>
              </a:extLst>
            </p:cNvPr>
            <p:cNvSpPr>
              <a:spLocks noChangeShapeType="1"/>
            </p:cNvSpPr>
            <p:nvPr/>
          </p:nvSpPr>
          <p:spPr bwMode="auto">
            <a:xfrm flipV="1">
              <a:off x="3456"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679" name="Line 47">
              <a:extLst>
                <a:ext uri="{FF2B5EF4-FFF2-40B4-BE49-F238E27FC236}">
                  <a16:creationId xmlns:a16="http://schemas.microsoft.com/office/drawing/2014/main" id="{4B08EA16-F7C7-1639-F703-BEE2084D68F0}"/>
                </a:ext>
              </a:extLst>
            </p:cNvPr>
            <p:cNvSpPr>
              <a:spLocks noChangeShapeType="1"/>
            </p:cNvSpPr>
            <p:nvPr/>
          </p:nvSpPr>
          <p:spPr bwMode="auto">
            <a:xfrm>
              <a:off x="3456"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680" name="Line 48">
              <a:extLst>
                <a:ext uri="{FF2B5EF4-FFF2-40B4-BE49-F238E27FC236}">
                  <a16:creationId xmlns:a16="http://schemas.microsoft.com/office/drawing/2014/main" id="{2929C94F-FACD-5F11-E1EF-6C394A06242B}"/>
                </a:ext>
              </a:extLst>
            </p:cNvPr>
            <p:cNvSpPr>
              <a:spLocks noChangeShapeType="1"/>
            </p:cNvSpPr>
            <p:nvPr/>
          </p:nvSpPr>
          <p:spPr bwMode="auto">
            <a:xfrm flipV="1">
              <a:off x="3714"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681" name="Line 49">
              <a:extLst>
                <a:ext uri="{FF2B5EF4-FFF2-40B4-BE49-F238E27FC236}">
                  <a16:creationId xmlns:a16="http://schemas.microsoft.com/office/drawing/2014/main" id="{6C719F6A-52C4-52D4-6A8E-51C7730725E3}"/>
                </a:ext>
              </a:extLst>
            </p:cNvPr>
            <p:cNvSpPr>
              <a:spLocks noChangeShapeType="1"/>
            </p:cNvSpPr>
            <p:nvPr/>
          </p:nvSpPr>
          <p:spPr bwMode="auto">
            <a:xfrm>
              <a:off x="3714"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682" name="Line 50">
              <a:extLst>
                <a:ext uri="{FF2B5EF4-FFF2-40B4-BE49-F238E27FC236}">
                  <a16:creationId xmlns:a16="http://schemas.microsoft.com/office/drawing/2014/main" id="{46047F8C-18FB-CE39-D50B-EB211FF55E1D}"/>
                </a:ext>
              </a:extLst>
            </p:cNvPr>
            <p:cNvSpPr>
              <a:spLocks noChangeShapeType="1"/>
            </p:cNvSpPr>
            <p:nvPr/>
          </p:nvSpPr>
          <p:spPr bwMode="auto">
            <a:xfrm flipV="1">
              <a:off x="3978"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683" name="Line 51">
              <a:extLst>
                <a:ext uri="{FF2B5EF4-FFF2-40B4-BE49-F238E27FC236}">
                  <a16:creationId xmlns:a16="http://schemas.microsoft.com/office/drawing/2014/main" id="{E7ECBEE0-C4F3-1113-82B3-2ACA0DFD7459}"/>
                </a:ext>
              </a:extLst>
            </p:cNvPr>
            <p:cNvSpPr>
              <a:spLocks noChangeShapeType="1"/>
            </p:cNvSpPr>
            <p:nvPr/>
          </p:nvSpPr>
          <p:spPr bwMode="auto">
            <a:xfrm>
              <a:off x="3978"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684" name="Line 52">
              <a:extLst>
                <a:ext uri="{FF2B5EF4-FFF2-40B4-BE49-F238E27FC236}">
                  <a16:creationId xmlns:a16="http://schemas.microsoft.com/office/drawing/2014/main" id="{97093974-1DDB-57E7-1CFD-FF831CE95156}"/>
                </a:ext>
              </a:extLst>
            </p:cNvPr>
            <p:cNvSpPr>
              <a:spLocks noChangeShapeType="1"/>
            </p:cNvSpPr>
            <p:nvPr/>
          </p:nvSpPr>
          <p:spPr bwMode="auto">
            <a:xfrm flipV="1">
              <a:off x="4236"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685" name="Line 53">
              <a:extLst>
                <a:ext uri="{FF2B5EF4-FFF2-40B4-BE49-F238E27FC236}">
                  <a16:creationId xmlns:a16="http://schemas.microsoft.com/office/drawing/2014/main" id="{50C332ED-F9A3-0027-1CDF-AD74B6B506C5}"/>
                </a:ext>
              </a:extLst>
            </p:cNvPr>
            <p:cNvSpPr>
              <a:spLocks noChangeShapeType="1"/>
            </p:cNvSpPr>
            <p:nvPr/>
          </p:nvSpPr>
          <p:spPr bwMode="auto">
            <a:xfrm>
              <a:off x="4236"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686" name="Line 54">
              <a:extLst>
                <a:ext uri="{FF2B5EF4-FFF2-40B4-BE49-F238E27FC236}">
                  <a16:creationId xmlns:a16="http://schemas.microsoft.com/office/drawing/2014/main" id="{359C84F9-1280-88FB-49BB-149672DC5A45}"/>
                </a:ext>
              </a:extLst>
            </p:cNvPr>
            <p:cNvSpPr>
              <a:spLocks noChangeShapeType="1"/>
            </p:cNvSpPr>
            <p:nvPr/>
          </p:nvSpPr>
          <p:spPr bwMode="auto">
            <a:xfrm>
              <a:off x="1638" y="3138"/>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687" name="Line 55">
              <a:extLst>
                <a:ext uri="{FF2B5EF4-FFF2-40B4-BE49-F238E27FC236}">
                  <a16:creationId xmlns:a16="http://schemas.microsoft.com/office/drawing/2014/main" id="{CDF4250D-4129-25A9-70C6-8E32BEFCEDE9}"/>
                </a:ext>
              </a:extLst>
            </p:cNvPr>
            <p:cNvSpPr>
              <a:spLocks noChangeShapeType="1"/>
            </p:cNvSpPr>
            <p:nvPr/>
          </p:nvSpPr>
          <p:spPr bwMode="auto">
            <a:xfrm flipH="1">
              <a:off x="4212" y="3138"/>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688" name="Line 56">
              <a:extLst>
                <a:ext uri="{FF2B5EF4-FFF2-40B4-BE49-F238E27FC236}">
                  <a16:creationId xmlns:a16="http://schemas.microsoft.com/office/drawing/2014/main" id="{9A444B05-AD00-1755-8B08-7DC2104C9035}"/>
                </a:ext>
              </a:extLst>
            </p:cNvPr>
            <p:cNvSpPr>
              <a:spLocks noChangeShapeType="1"/>
            </p:cNvSpPr>
            <p:nvPr/>
          </p:nvSpPr>
          <p:spPr bwMode="auto">
            <a:xfrm>
              <a:off x="1638" y="2910"/>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689" name="Line 57">
              <a:extLst>
                <a:ext uri="{FF2B5EF4-FFF2-40B4-BE49-F238E27FC236}">
                  <a16:creationId xmlns:a16="http://schemas.microsoft.com/office/drawing/2014/main" id="{C354D5F9-55CE-C0A8-AD95-6A3D78031C7C}"/>
                </a:ext>
              </a:extLst>
            </p:cNvPr>
            <p:cNvSpPr>
              <a:spLocks noChangeShapeType="1"/>
            </p:cNvSpPr>
            <p:nvPr/>
          </p:nvSpPr>
          <p:spPr bwMode="auto">
            <a:xfrm flipH="1">
              <a:off x="4212" y="2910"/>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690" name="Line 58">
              <a:extLst>
                <a:ext uri="{FF2B5EF4-FFF2-40B4-BE49-F238E27FC236}">
                  <a16:creationId xmlns:a16="http://schemas.microsoft.com/office/drawing/2014/main" id="{CC1C199B-39A0-6DCA-D572-57246B5A8881}"/>
                </a:ext>
              </a:extLst>
            </p:cNvPr>
            <p:cNvSpPr>
              <a:spLocks noChangeShapeType="1"/>
            </p:cNvSpPr>
            <p:nvPr/>
          </p:nvSpPr>
          <p:spPr bwMode="auto">
            <a:xfrm>
              <a:off x="1638" y="2682"/>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691" name="Line 59">
              <a:extLst>
                <a:ext uri="{FF2B5EF4-FFF2-40B4-BE49-F238E27FC236}">
                  <a16:creationId xmlns:a16="http://schemas.microsoft.com/office/drawing/2014/main" id="{85ADF788-AD52-7296-EF14-2210C7D0B172}"/>
                </a:ext>
              </a:extLst>
            </p:cNvPr>
            <p:cNvSpPr>
              <a:spLocks noChangeShapeType="1"/>
            </p:cNvSpPr>
            <p:nvPr/>
          </p:nvSpPr>
          <p:spPr bwMode="auto">
            <a:xfrm flipH="1">
              <a:off x="4212" y="2682"/>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692" name="Line 60">
              <a:extLst>
                <a:ext uri="{FF2B5EF4-FFF2-40B4-BE49-F238E27FC236}">
                  <a16:creationId xmlns:a16="http://schemas.microsoft.com/office/drawing/2014/main" id="{0F7AE9F6-2A4A-EA36-2442-A125C268031E}"/>
                </a:ext>
              </a:extLst>
            </p:cNvPr>
            <p:cNvSpPr>
              <a:spLocks noChangeShapeType="1"/>
            </p:cNvSpPr>
            <p:nvPr/>
          </p:nvSpPr>
          <p:spPr bwMode="auto">
            <a:xfrm>
              <a:off x="1638" y="2454"/>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693" name="Line 61">
              <a:extLst>
                <a:ext uri="{FF2B5EF4-FFF2-40B4-BE49-F238E27FC236}">
                  <a16:creationId xmlns:a16="http://schemas.microsoft.com/office/drawing/2014/main" id="{7314B03F-2B40-8FF1-2F10-A959580F9E1F}"/>
                </a:ext>
              </a:extLst>
            </p:cNvPr>
            <p:cNvSpPr>
              <a:spLocks noChangeShapeType="1"/>
            </p:cNvSpPr>
            <p:nvPr/>
          </p:nvSpPr>
          <p:spPr bwMode="auto">
            <a:xfrm flipH="1">
              <a:off x="4212" y="2454"/>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694" name="Line 62">
              <a:extLst>
                <a:ext uri="{FF2B5EF4-FFF2-40B4-BE49-F238E27FC236}">
                  <a16:creationId xmlns:a16="http://schemas.microsoft.com/office/drawing/2014/main" id="{B55DA703-42D3-5166-96A4-3262B0E2F58D}"/>
                </a:ext>
              </a:extLst>
            </p:cNvPr>
            <p:cNvSpPr>
              <a:spLocks noChangeShapeType="1"/>
            </p:cNvSpPr>
            <p:nvPr/>
          </p:nvSpPr>
          <p:spPr bwMode="auto">
            <a:xfrm>
              <a:off x="1638" y="2226"/>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695" name="Line 63">
              <a:extLst>
                <a:ext uri="{FF2B5EF4-FFF2-40B4-BE49-F238E27FC236}">
                  <a16:creationId xmlns:a16="http://schemas.microsoft.com/office/drawing/2014/main" id="{D9A677E6-881D-7F45-1E15-A46BCFBFCFC1}"/>
                </a:ext>
              </a:extLst>
            </p:cNvPr>
            <p:cNvSpPr>
              <a:spLocks noChangeShapeType="1"/>
            </p:cNvSpPr>
            <p:nvPr/>
          </p:nvSpPr>
          <p:spPr bwMode="auto">
            <a:xfrm flipH="1">
              <a:off x="4212" y="2226"/>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696" name="Line 64">
              <a:extLst>
                <a:ext uri="{FF2B5EF4-FFF2-40B4-BE49-F238E27FC236}">
                  <a16:creationId xmlns:a16="http://schemas.microsoft.com/office/drawing/2014/main" id="{2EC648C6-F116-A97A-20ED-C1A686909287}"/>
                </a:ext>
              </a:extLst>
            </p:cNvPr>
            <p:cNvSpPr>
              <a:spLocks noChangeShapeType="1"/>
            </p:cNvSpPr>
            <p:nvPr/>
          </p:nvSpPr>
          <p:spPr bwMode="auto">
            <a:xfrm>
              <a:off x="1638" y="2004"/>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697" name="Line 65">
              <a:extLst>
                <a:ext uri="{FF2B5EF4-FFF2-40B4-BE49-F238E27FC236}">
                  <a16:creationId xmlns:a16="http://schemas.microsoft.com/office/drawing/2014/main" id="{D5EC3B92-8CC0-BE7B-EFA2-21CCC23BCC15}"/>
                </a:ext>
              </a:extLst>
            </p:cNvPr>
            <p:cNvSpPr>
              <a:spLocks noChangeShapeType="1"/>
            </p:cNvSpPr>
            <p:nvPr/>
          </p:nvSpPr>
          <p:spPr bwMode="auto">
            <a:xfrm flipH="1">
              <a:off x="4212" y="2004"/>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698" name="Line 66">
              <a:extLst>
                <a:ext uri="{FF2B5EF4-FFF2-40B4-BE49-F238E27FC236}">
                  <a16:creationId xmlns:a16="http://schemas.microsoft.com/office/drawing/2014/main" id="{7ACBD7BD-B508-C568-0EE7-DE66711CB8E8}"/>
                </a:ext>
              </a:extLst>
            </p:cNvPr>
            <p:cNvSpPr>
              <a:spLocks noChangeShapeType="1"/>
            </p:cNvSpPr>
            <p:nvPr/>
          </p:nvSpPr>
          <p:spPr bwMode="auto">
            <a:xfrm>
              <a:off x="1638" y="1776"/>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699" name="Line 67">
              <a:extLst>
                <a:ext uri="{FF2B5EF4-FFF2-40B4-BE49-F238E27FC236}">
                  <a16:creationId xmlns:a16="http://schemas.microsoft.com/office/drawing/2014/main" id="{4F49E53A-B3AC-08A0-86C4-1DE4C5BFF881}"/>
                </a:ext>
              </a:extLst>
            </p:cNvPr>
            <p:cNvSpPr>
              <a:spLocks noChangeShapeType="1"/>
            </p:cNvSpPr>
            <p:nvPr/>
          </p:nvSpPr>
          <p:spPr bwMode="auto">
            <a:xfrm flipH="1">
              <a:off x="4212" y="1776"/>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700" name="Line 68">
              <a:extLst>
                <a:ext uri="{FF2B5EF4-FFF2-40B4-BE49-F238E27FC236}">
                  <a16:creationId xmlns:a16="http://schemas.microsoft.com/office/drawing/2014/main" id="{19376511-3B95-566D-2438-E4EF34E1FDD2}"/>
                </a:ext>
              </a:extLst>
            </p:cNvPr>
            <p:cNvSpPr>
              <a:spLocks noChangeShapeType="1"/>
            </p:cNvSpPr>
            <p:nvPr/>
          </p:nvSpPr>
          <p:spPr bwMode="auto">
            <a:xfrm>
              <a:off x="1638" y="1548"/>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701" name="Line 69">
              <a:extLst>
                <a:ext uri="{FF2B5EF4-FFF2-40B4-BE49-F238E27FC236}">
                  <a16:creationId xmlns:a16="http://schemas.microsoft.com/office/drawing/2014/main" id="{B9CA2B68-7490-7BC2-7F07-9BB6BB81AAAD}"/>
                </a:ext>
              </a:extLst>
            </p:cNvPr>
            <p:cNvSpPr>
              <a:spLocks noChangeShapeType="1"/>
            </p:cNvSpPr>
            <p:nvPr/>
          </p:nvSpPr>
          <p:spPr bwMode="auto">
            <a:xfrm flipH="1">
              <a:off x="4212" y="1548"/>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702" name="Line 70">
              <a:extLst>
                <a:ext uri="{FF2B5EF4-FFF2-40B4-BE49-F238E27FC236}">
                  <a16:creationId xmlns:a16="http://schemas.microsoft.com/office/drawing/2014/main" id="{F80218AF-868E-8089-4E69-C973064460C5}"/>
                </a:ext>
              </a:extLst>
            </p:cNvPr>
            <p:cNvSpPr>
              <a:spLocks noChangeShapeType="1"/>
            </p:cNvSpPr>
            <p:nvPr/>
          </p:nvSpPr>
          <p:spPr bwMode="auto">
            <a:xfrm>
              <a:off x="1638" y="1320"/>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703" name="Line 71">
              <a:extLst>
                <a:ext uri="{FF2B5EF4-FFF2-40B4-BE49-F238E27FC236}">
                  <a16:creationId xmlns:a16="http://schemas.microsoft.com/office/drawing/2014/main" id="{01514CE7-143C-DC90-EC08-F708047F8C1D}"/>
                </a:ext>
              </a:extLst>
            </p:cNvPr>
            <p:cNvSpPr>
              <a:spLocks noChangeShapeType="1"/>
            </p:cNvSpPr>
            <p:nvPr/>
          </p:nvSpPr>
          <p:spPr bwMode="auto">
            <a:xfrm flipH="1">
              <a:off x="4212" y="1320"/>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704" name="Line 72">
              <a:extLst>
                <a:ext uri="{FF2B5EF4-FFF2-40B4-BE49-F238E27FC236}">
                  <a16:creationId xmlns:a16="http://schemas.microsoft.com/office/drawing/2014/main" id="{6B2DE62A-3383-5BAB-8370-D81787865323}"/>
                </a:ext>
              </a:extLst>
            </p:cNvPr>
            <p:cNvSpPr>
              <a:spLocks noChangeShapeType="1"/>
            </p:cNvSpPr>
            <p:nvPr/>
          </p:nvSpPr>
          <p:spPr bwMode="auto">
            <a:xfrm>
              <a:off x="1638" y="1092"/>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705" name="Line 73">
              <a:extLst>
                <a:ext uri="{FF2B5EF4-FFF2-40B4-BE49-F238E27FC236}">
                  <a16:creationId xmlns:a16="http://schemas.microsoft.com/office/drawing/2014/main" id="{53F2E97B-DA3F-CA04-F7CC-B3DDF1C6FFA2}"/>
                </a:ext>
              </a:extLst>
            </p:cNvPr>
            <p:cNvSpPr>
              <a:spLocks noChangeShapeType="1"/>
            </p:cNvSpPr>
            <p:nvPr/>
          </p:nvSpPr>
          <p:spPr bwMode="auto">
            <a:xfrm flipH="1">
              <a:off x="4212" y="1092"/>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706" name="Line 74">
              <a:extLst>
                <a:ext uri="{FF2B5EF4-FFF2-40B4-BE49-F238E27FC236}">
                  <a16:creationId xmlns:a16="http://schemas.microsoft.com/office/drawing/2014/main" id="{46E647BD-59BE-C242-2184-5526A3A9D9EC}"/>
                </a:ext>
              </a:extLst>
            </p:cNvPr>
            <p:cNvSpPr>
              <a:spLocks noChangeShapeType="1"/>
            </p:cNvSpPr>
            <p:nvPr/>
          </p:nvSpPr>
          <p:spPr bwMode="auto">
            <a:xfrm>
              <a:off x="1638" y="1092"/>
              <a:ext cx="2598"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707" name="Line 75">
              <a:extLst>
                <a:ext uri="{FF2B5EF4-FFF2-40B4-BE49-F238E27FC236}">
                  <a16:creationId xmlns:a16="http://schemas.microsoft.com/office/drawing/2014/main" id="{F9707DBB-B096-C01F-29FC-7378E92ED4BF}"/>
                </a:ext>
              </a:extLst>
            </p:cNvPr>
            <p:cNvSpPr>
              <a:spLocks noChangeShapeType="1"/>
            </p:cNvSpPr>
            <p:nvPr/>
          </p:nvSpPr>
          <p:spPr bwMode="auto">
            <a:xfrm>
              <a:off x="1638" y="3138"/>
              <a:ext cx="2598"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708" name="Line 76">
              <a:extLst>
                <a:ext uri="{FF2B5EF4-FFF2-40B4-BE49-F238E27FC236}">
                  <a16:creationId xmlns:a16="http://schemas.microsoft.com/office/drawing/2014/main" id="{1D0B7146-4B6C-B6EF-DF33-5282CB3FFB31}"/>
                </a:ext>
              </a:extLst>
            </p:cNvPr>
            <p:cNvSpPr>
              <a:spLocks noChangeShapeType="1"/>
            </p:cNvSpPr>
            <p:nvPr/>
          </p:nvSpPr>
          <p:spPr bwMode="auto">
            <a:xfrm flipV="1">
              <a:off x="4236" y="1092"/>
              <a:ext cx="1" cy="2046"/>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709" name="Line 77">
              <a:extLst>
                <a:ext uri="{FF2B5EF4-FFF2-40B4-BE49-F238E27FC236}">
                  <a16:creationId xmlns:a16="http://schemas.microsoft.com/office/drawing/2014/main" id="{D0AE34B0-11E4-A18F-8995-297DA4435225}"/>
                </a:ext>
              </a:extLst>
            </p:cNvPr>
            <p:cNvSpPr>
              <a:spLocks noChangeShapeType="1"/>
            </p:cNvSpPr>
            <p:nvPr/>
          </p:nvSpPr>
          <p:spPr bwMode="auto">
            <a:xfrm flipV="1">
              <a:off x="1638" y="1092"/>
              <a:ext cx="1" cy="2046"/>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grpSp>
      <p:sp>
        <p:nvSpPr>
          <p:cNvPr id="69710" name="Freeform 78">
            <a:extLst>
              <a:ext uri="{FF2B5EF4-FFF2-40B4-BE49-F238E27FC236}">
                <a16:creationId xmlns:a16="http://schemas.microsoft.com/office/drawing/2014/main" id="{51177E76-8B47-7EE5-2F28-C58AB19531FB}"/>
              </a:ext>
            </a:extLst>
          </p:cNvPr>
          <p:cNvSpPr>
            <a:spLocks/>
          </p:cNvSpPr>
          <p:nvPr/>
        </p:nvSpPr>
        <p:spPr bwMode="auto">
          <a:xfrm>
            <a:off x="4124325" y="1743075"/>
            <a:ext cx="4095750" cy="3238500"/>
          </a:xfrm>
          <a:custGeom>
            <a:avLst/>
            <a:gdLst>
              <a:gd name="T0" fmla="*/ 0 w 2580"/>
              <a:gd name="T1" fmla="*/ 2040 h 2040"/>
              <a:gd name="T2" fmla="*/ 12 w 2580"/>
              <a:gd name="T3" fmla="*/ 1398 h 2040"/>
              <a:gd name="T4" fmla="*/ 30 w 2580"/>
              <a:gd name="T5" fmla="*/ 1152 h 2040"/>
              <a:gd name="T6" fmla="*/ 84 w 2580"/>
              <a:gd name="T7" fmla="*/ 840 h 2040"/>
              <a:gd name="T8" fmla="*/ 150 w 2580"/>
              <a:gd name="T9" fmla="*/ 600 h 2040"/>
              <a:gd name="T10" fmla="*/ 216 w 2580"/>
              <a:gd name="T11" fmla="*/ 480 h 2040"/>
              <a:gd name="T12" fmla="*/ 330 w 2580"/>
              <a:gd name="T13" fmla="*/ 360 h 2040"/>
              <a:gd name="T14" fmla="*/ 510 w 2580"/>
              <a:gd name="T15" fmla="*/ 252 h 2040"/>
              <a:gd name="T16" fmla="*/ 756 w 2580"/>
              <a:gd name="T17" fmla="*/ 168 h 2040"/>
              <a:gd name="T18" fmla="*/ 1038 w 2580"/>
              <a:gd name="T19" fmla="*/ 108 h 2040"/>
              <a:gd name="T20" fmla="*/ 1554 w 2580"/>
              <a:gd name="T21" fmla="*/ 48 h 2040"/>
              <a:gd name="T22" fmla="*/ 2580 w 2580"/>
              <a:gd name="T23" fmla="*/ 0 h 20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80" h="2040">
                <a:moveTo>
                  <a:pt x="0" y="2040"/>
                </a:moveTo>
                <a:lnTo>
                  <a:pt x="12" y="1398"/>
                </a:lnTo>
                <a:lnTo>
                  <a:pt x="30" y="1152"/>
                </a:lnTo>
                <a:lnTo>
                  <a:pt x="84" y="840"/>
                </a:lnTo>
                <a:lnTo>
                  <a:pt x="150" y="600"/>
                </a:lnTo>
                <a:lnTo>
                  <a:pt x="216" y="480"/>
                </a:lnTo>
                <a:lnTo>
                  <a:pt x="330" y="360"/>
                </a:lnTo>
                <a:lnTo>
                  <a:pt x="510" y="252"/>
                </a:lnTo>
                <a:lnTo>
                  <a:pt x="756" y="168"/>
                </a:lnTo>
                <a:lnTo>
                  <a:pt x="1038" y="108"/>
                </a:lnTo>
                <a:lnTo>
                  <a:pt x="1554" y="48"/>
                </a:lnTo>
                <a:lnTo>
                  <a:pt x="2580" y="0"/>
                </a:lnTo>
              </a:path>
            </a:pathLst>
          </a:custGeom>
          <a:noFill/>
          <a:ln w="38100" cmpd="sng">
            <a:solidFill>
              <a:srgbClr val="FF006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9711" name="Rectangle 79">
            <a:extLst>
              <a:ext uri="{FF2B5EF4-FFF2-40B4-BE49-F238E27FC236}">
                <a16:creationId xmlns:a16="http://schemas.microsoft.com/office/drawing/2014/main" id="{22285C91-778A-853D-5AEC-BE06F0746E90}"/>
              </a:ext>
            </a:extLst>
          </p:cNvPr>
          <p:cNvSpPr>
            <a:spLocks noChangeArrowheads="1"/>
          </p:cNvSpPr>
          <p:nvPr/>
        </p:nvSpPr>
        <p:spPr bwMode="auto">
          <a:xfrm>
            <a:off x="6400801" y="5105400"/>
            <a:ext cx="14144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400" b="1">
                <a:solidFill>
                  <a:srgbClr val="66FF66"/>
                </a:solidFill>
                <a:effectLst>
                  <a:outerShdw blurRad="38100" dist="38100" dir="2700000" algn="tl">
                    <a:srgbClr val="000000"/>
                  </a:outerShdw>
                </a:effectLst>
                <a:latin typeface="Bookman Old Style" panose="02050604050505020204" pitchFamily="18" charset="0"/>
              </a:rPr>
              <a:t>Current</a:t>
            </a:r>
          </a:p>
        </p:txBody>
      </p:sp>
      <p:sp>
        <p:nvSpPr>
          <p:cNvPr id="69712" name="Rectangle 80">
            <a:extLst>
              <a:ext uri="{FF2B5EF4-FFF2-40B4-BE49-F238E27FC236}">
                <a16:creationId xmlns:a16="http://schemas.microsoft.com/office/drawing/2014/main" id="{580889A1-90A0-DF40-0779-498B438EE114}"/>
              </a:ext>
            </a:extLst>
          </p:cNvPr>
          <p:cNvSpPr>
            <a:spLocks noChangeArrowheads="1"/>
          </p:cNvSpPr>
          <p:nvPr/>
        </p:nvSpPr>
        <p:spPr bwMode="auto">
          <a:xfrm rot="16200000">
            <a:off x="3214688" y="2568576"/>
            <a:ext cx="8794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400" b="1">
                <a:solidFill>
                  <a:srgbClr val="66FF66"/>
                </a:solidFill>
                <a:effectLst>
                  <a:outerShdw blurRad="38100" dist="38100" dir="2700000" algn="tl">
                    <a:srgbClr val="000000"/>
                  </a:outerShdw>
                </a:effectLst>
                <a:latin typeface="Bookman Old Style" panose="02050604050505020204" pitchFamily="18" charset="0"/>
              </a:rPr>
              <a:t>Flux</a:t>
            </a:r>
          </a:p>
        </p:txBody>
      </p:sp>
      <p:sp>
        <p:nvSpPr>
          <p:cNvPr id="69713" name="Oval 81">
            <a:extLst>
              <a:ext uri="{FF2B5EF4-FFF2-40B4-BE49-F238E27FC236}">
                <a16:creationId xmlns:a16="http://schemas.microsoft.com/office/drawing/2014/main" id="{1FD7FAE6-943D-3798-CC86-45C64D061F9C}"/>
              </a:ext>
            </a:extLst>
          </p:cNvPr>
          <p:cNvSpPr>
            <a:spLocks noChangeArrowheads="1"/>
          </p:cNvSpPr>
          <p:nvPr/>
        </p:nvSpPr>
        <p:spPr bwMode="auto">
          <a:xfrm>
            <a:off x="5410200" y="1905000"/>
            <a:ext cx="152400" cy="152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32" fill="hold" nodeType="clickEffect">
                                  <p:stCondLst>
                                    <p:cond delay="0"/>
                                  </p:stCondLst>
                                  <p:childTnLst>
                                    <p:set>
                                      <p:cBhvr>
                                        <p:cTn id="6" dur="1" fill="hold">
                                          <p:stCondLst>
                                            <p:cond delay="0"/>
                                          </p:stCondLst>
                                        </p:cTn>
                                        <p:tgtEl>
                                          <p:spTgt spid="69713"/>
                                        </p:tgtEl>
                                        <p:attrNameLst>
                                          <p:attrName>style.visibility</p:attrName>
                                        </p:attrNameLst>
                                      </p:cBhvr>
                                      <p:to>
                                        <p:strVal val="visible"/>
                                      </p:to>
                                    </p:set>
                                    <p:anim calcmode="lin" valueType="num">
                                      <p:cBhvr>
                                        <p:cTn id="7" dur="500" fill="hold"/>
                                        <p:tgtEl>
                                          <p:spTgt spid="69713"/>
                                        </p:tgtEl>
                                        <p:attrNameLst>
                                          <p:attrName>ppt_w</p:attrName>
                                        </p:attrNameLst>
                                      </p:cBhvr>
                                      <p:tavLst>
                                        <p:tav tm="0">
                                          <p:val>
                                            <p:strVal val="4*#ppt_w"/>
                                          </p:val>
                                        </p:tav>
                                        <p:tav tm="100000">
                                          <p:val>
                                            <p:strVal val="#ppt_w"/>
                                          </p:val>
                                        </p:tav>
                                      </p:tavLst>
                                    </p:anim>
                                    <p:anim calcmode="lin" valueType="num">
                                      <p:cBhvr>
                                        <p:cTn id="8" dur="500" fill="hold"/>
                                        <p:tgtEl>
                                          <p:spTgt spid="69713"/>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0658" name="Group 2">
            <a:extLst>
              <a:ext uri="{FF2B5EF4-FFF2-40B4-BE49-F238E27FC236}">
                <a16:creationId xmlns:a16="http://schemas.microsoft.com/office/drawing/2014/main" id="{E9377D01-F645-2447-0A04-97A4AA0639F1}"/>
              </a:ext>
            </a:extLst>
          </p:cNvPr>
          <p:cNvGrpSpPr>
            <a:grpSpLocks/>
          </p:cNvGrpSpPr>
          <p:nvPr/>
        </p:nvGrpSpPr>
        <p:grpSpPr bwMode="auto">
          <a:xfrm>
            <a:off x="4124326" y="1733551"/>
            <a:ext cx="4125913" cy="3249613"/>
            <a:chOff x="1638" y="1092"/>
            <a:chExt cx="2599" cy="2047"/>
          </a:xfrm>
        </p:grpSpPr>
        <p:sp>
          <p:nvSpPr>
            <p:cNvPr id="70659" name="Rectangle 3">
              <a:extLst>
                <a:ext uri="{FF2B5EF4-FFF2-40B4-BE49-F238E27FC236}">
                  <a16:creationId xmlns:a16="http://schemas.microsoft.com/office/drawing/2014/main" id="{D0374182-A1D6-7D49-E62C-F57E9F2AF90B}"/>
                </a:ext>
              </a:extLst>
            </p:cNvPr>
            <p:cNvSpPr>
              <a:spLocks noChangeArrowheads="1"/>
            </p:cNvSpPr>
            <p:nvPr/>
          </p:nvSpPr>
          <p:spPr bwMode="auto">
            <a:xfrm>
              <a:off x="1638" y="1092"/>
              <a:ext cx="2598" cy="2046"/>
            </a:xfrm>
            <a:prstGeom prst="rect">
              <a:avLst/>
            </a:prstGeom>
            <a:noFill/>
            <a:ln w="0">
              <a:solidFill>
                <a:schemeClr val="folHlink"/>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660" name="Freeform 4">
              <a:extLst>
                <a:ext uri="{FF2B5EF4-FFF2-40B4-BE49-F238E27FC236}">
                  <a16:creationId xmlns:a16="http://schemas.microsoft.com/office/drawing/2014/main" id="{85A4B391-1334-86D5-ADA8-0209E161FA42}"/>
                </a:ext>
              </a:extLst>
            </p:cNvPr>
            <p:cNvSpPr>
              <a:spLocks/>
            </p:cNvSpPr>
            <p:nvPr/>
          </p:nvSpPr>
          <p:spPr bwMode="auto">
            <a:xfrm>
              <a:off x="1638"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661" name="Freeform 5">
              <a:extLst>
                <a:ext uri="{FF2B5EF4-FFF2-40B4-BE49-F238E27FC236}">
                  <a16:creationId xmlns:a16="http://schemas.microsoft.com/office/drawing/2014/main" id="{B34875AA-709F-E57A-70C1-F88919B27E78}"/>
                </a:ext>
              </a:extLst>
            </p:cNvPr>
            <p:cNvSpPr>
              <a:spLocks/>
            </p:cNvSpPr>
            <p:nvPr/>
          </p:nvSpPr>
          <p:spPr bwMode="auto">
            <a:xfrm>
              <a:off x="2070"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662" name="Freeform 6">
              <a:extLst>
                <a:ext uri="{FF2B5EF4-FFF2-40B4-BE49-F238E27FC236}">
                  <a16:creationId xmlns:a16="http://schemas.microsoft.com/office/drawing/2014/main" id="{0F3CB1B2-1083-ECD9-5207-6C892F24ADE8}"/>
                </a:ext>
              </a:extLst>
            </p:cNvPr>
            <p:cNvSpPr>
              <a:spLocks/>
            </p:cNvSpPr>
            <p:nvPr/>
          </p:nvSpPr>
          <p:spPr bwMode="auto">
            <a:xfrm>
              <a:off x="2502"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663" name="Freeform 7">
              <a:extLst>
                <a:ext uri="{FF2B5EF4-FFF2-40B4-BE49-F238E27FC236}">
                  <a16:creationId xmlns:a16="http://schemas.microsoft.com/office/drawing/2014/main" id="{633B7477-7D93-A6F8-64B2-1517E0D87407}"/>
                </a:ext>
              </a:extLst>
            </p:cNvPr>
            <p:cNvSpPr>
              <a:spLocks/>
            </p:cNvSpPr>
            <p:nvPr/>
          </p:nvSpPr>
          <p:spPr bwMode="auto">
            <a:xfrm>
              <a:off x="2940"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664" name="Freeform 8">
              <a:extLst>
                <a:ext uri="{FF2B5EF4-FFF2-40B4-BE49-F238E27FC236}">
                  <a16:creationId xmlns:a16="http://schemas.microsoft.com/office/drawing/2014/main" id="{CC0B9880-5C2B-4524-B218-7450F9959EED}"/>
                </a:ext>
              </a:extLst>
            </p:cNvPr>
            <p:cNvSpPr>
              <a:spLocks/>
            </p:cNvSpPr>
            <p:nvPr/>
          </p:nvSpPr>
          <p:spPr bwMode="auto">
            <a:xfrm>
              <a:off x="3372"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665" name="Freeform 9">
              <a:extLst>
                <a:ext uri="{FF2B5EF4-FFF2-40B4-BE49-F238E27FC236}">
                  <a16:creationId xmlns:a16="http://schemas.microsoft.com/office/drawing/2014/main" id="{FCECF537-4BC7-CF85-5F01-F72274BACA9E}"/>
                </a:ext>
              </a:extLst>
            </p:cNvPr>
            <p:cNvSpPr>
              <a:spLocks/>
            </p:cNvSpPr>
            <p:nvPr/>
          </p:nvSpPr>
          <p:spPr bwMode="auto">
            <a:xfrm>
              <a:off x="3804"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666" name="Freeform 10">
              <a:extLst>
                <a:ext uri="{FF2B5EF4-FFF2-40B4-BE49-F238E27FC236}">
                  <a16:creationId xmlns:a16="http://schemas.microsoft.com/office/drawing/2014/main" id="{A5FA9742-71ED-0121-F114-DC0CC80C4A3E}"/>
                </a:ext>
              </a:extLst>
            </p:cNvPr>
            <p:cNvSpPr>
              <a:spLocks/>
            </p:cNvSpPr>
            <p:nvPr/>
          </p:nvSpPr>
          <p:spPr bwMode="auto">
            <a:xfrm>
              <a:off x="4236"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667" name="Freeform 11">
              <a:extLst>
                <a:ext uri="{FF2B5EF4-FFF2-40B4-BE49-F238E27FC236}">
                  <a16:creationId xmlns:a16="http://schemas.microsoft.com/office/drawing/2014/main" id="{3E520CDB-FA6A-0550-104E-96CC9D8DC17E}"/>
                </a:ext>
              </a:extLst>
            </p:cNvPr>
            <p:cNvSpPr>
              <a:spLocks/>
            </p:cNvSpPr>
            <p:nvPr/>
          </p:nvSpPr>
          <p:spPr bwMode="auto">
            <a:xfrm>
              <a:off x="1638" y="3138"/>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668" name="Freeform 12">
              <a:extLst>
                <a:ext uri="{FF2B5EF4-FFF2-40B4-BE49-F238E27FC236}">
                  <a16:creationId xmlns:a16="http://schemas.microsoft.com/office/drawing/2014/main" id="{5D828851-2484-5D4A-9621-E0DBB4BDEC83}"/>
                </a:ext>
              </a:extLst>
            </p:cNvPr>
            <p:cNvSpPr>
              <a:spLocks/>
            </p:cNvSpPr>
            <p:nvPr/>
          </p:nvSpPr>
          <p:spPr bwMode="auto">
            <a:xfrm>
              <a:off x="1638" y="2934"/>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669" name="Freeform 13">
              <a:extLst>
                <a:ext uri="{FF2B5EF4-FFF2-40B4-BE49-F238E27FC236}">
                  <a16:creationId xmlns:a16="http://schemas.microsoft.com/office/drawing/2014/main" id="{0FF4EE30-DFEA-899A-65AA-263D9E50238B}"/>
                </a:ext>
              </a:extLst>
            </p:cNvPr>
            <p:cNvSpPr>
              <a:spLocks/>
            </p:cNvSpPr>
            <p:nvPr/>
          </p:nvSpPr>
          <p:spPr bwMode="auto">
            <a:xfrm>
              <a:off x="1638" y="2730"/>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670" name="Freeform 14">
              <a:extLst>
                <a:ext uri="{FF2B5EF4-FFF2-40B4-BE49-F238E27FC236}">
                  <a16:creationId xmlns:a16="http://schemas.microsoft.com/office/drawing/2014/main" id="{E0254FEA-B000-C633-0DC1-B163E6383DB9}"/>
                </a:ext>
              </a:extLst>
            </p:cNvPr>
            <p:cNvSpPr>
              <a:spLocks/>
            </p:cNvSpPr>
            <p:nvPr/>
          </p:nvSpPr>
          <p:spPr bwMode="auto">
            <a:xfrm>
              <a:off x="1638" y="2526"/>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671" name="Freeform 15">
              <a:extLst>
                <a:ext uri="{FF2B5EF4-FFF2-40B4-BE49-F238E27FC236}">
                  <a16:creationId xmlns:a16="http://schemas.microsoft.com/office/drawing/2014/main" id="{A20690E3-223A-9D58-E2B6-9B463905B40D}"/>
                </a:ext>
              </a:extLst>
            </p:cNvPr>
            <p:cNvSpPr>
              <a:spLocks/>
            </p:cNvSpPr>
            <p:nvPr/>
          </p:nvSpPr>
          <p:spPr bwMode="auto">
            <a:xfrm>
              <a:off x="1638" y="2322"/>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672" name="Freeform 16">
              <a:extLst>
                <a:ext uri="{FF2B5EF4-FFF2-40B4-BE49-F238E27FC236}">
                  <a16:creationId xmlns:a16="http://schemas.microsoft.com/office/drawing/2014/main" id="{961377D8-EE24-E6E4-BBB2-41AE93A00E5D}"/>
                </a:ext>
              </a:extLst>
            </p:cNvPr>
            <p:cNvSpPr>
              <a:spLocks/>
            </p:cNvSpPr>
            <p:nvPr/>
          </p:nvSpPr>
          <p:spPr bwMode="auto">
            <a:xfrm>
              <a:off x="1638" y="2118"/>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673" name="Freeform 17">
              <a:extLst>
                <a:ext uri="{FF2B5EF4-FFF2-40B4-BE49-F238E27FC236}">
                  <a16:creationId xmlns:a16="http://schemas.microsoft.com/office/drawing/2014/main" id="{7B9D29FC-F1E7-8EB7-ACA9-7FB5ED65CB9F}"/>
                </a:ext>
              </a:extLst>
            </p:cNvPr>
            <p:cNvSpPr>
              <a:spLocks/>
            </p:cNvSpPr>
            <p:nvPr/>
          </p:nvSpPr>
          <p:spPr bwMode="auto">
            <a:xfrm>
              <a:off x="1638" y="1908"/>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674" name="Freeform 18">
              <a:extLst>
                <a:ext uri="{FF2B5EF4-FFF2-40B4-BE49-F238E27FC236}">
                  <a16:creationId xmlns:a16="http://schemas.microsoft.com/office/drawing/2014/main" id="{0B8FD1DC-07FD-0DD8-BC9F-2C493CDAECE6}"/>
                </a:ext>
              </a:extLst>
            </p:cNvPr>
            <p:cNvSpPr>
              <a:spLocks/>
            </p:cNvSpPr>
            <p:nvPr/>
          </p:nvSpPr>
          <p:spPr bwMode="auto">
            <a:xfrm>
              <a:off x="1638" y="1704"/>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675" name="Freeform 19">
              <a:extLst>
                <a:ext uri="{FF2B5EF4-FFF2-40B4-BE49-F238E27FC236}">
                  <a16:creationId xmlns:a16="http://schemas.microsoft.com/office/drawing/2014/main" id="{B7F3C9F4-AB7F-BD11-1ACE-4B4E2131964D}"/>
                </a:ext>
              </a:extLst>
            </p:cNvPr>
            <p:cNvSpPr>
              <a:spLocks/>
            </p:cNvSpPr>
            <p:nvPr/>
          </p:nvSpPr>
          <p:spPr bwMode="auto">
            <a:xfrm>
              <a:off x="1638" y="1500"/>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676" name="Freeform 20">
              <a:extLst>
                <a:ext uri="{FF2B5EF4-FFF2-40B4-BE49-F238E27FC236}">
                  <a16:creationId xmlns:a16="http://schemas.microsoft.com/office/drawing/2014/main" id="{269C0A16-C285-9949-4C14-3DFB1D774D66}"/>
                </a:ext>
              </a:extLst>
            </p:cNvPr>
            <p:cNvSpPr>
              <a:spLocks/>
            </p:cNvSpPr>
            <p:nvPr/>
          </p:nvSpPr>
          <p:spPr bwMode="auto">
            <a:xfrm>
              <a:off x="1638" y="1296"/>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677" name="Freeform 21">
              <a:extLst>
                <a:ext uri="{FF2B5EF4-FFF2-40B4-BE49-F238E27FC236}">
                  <a16:creationId xmlns:a16="http://schemas.microsoft.com/office/drawing/2014/main" id="{2938482B-008D-220A-5627-719BA05146AF}"/>
                </a:ext>
              </a:extLst>
            </p:cNvPr>
            <p:cNvSpPr>
              <a:spLocks/>
            </p:cNvSpPr>
            <p:nvPr/>
          </p:nvSpPr>
          <p:spPr bwMode="auto">
            <a:xfrm>
              <a:off x="1638" y="1092"/>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678" name="Line 22">
              <a:extLst>
                <a:ext uri="{FF2B5EF4-FFF2-40B4-BE49-F238E27FC236}">
                  <a16:creationId xmlns:a16="http://schemas.microsoft.com/office/drawing/2014/main" id="{B7DAB156-2843-CEED-CCDF-6E15AA9728C2}"/>
                </a:ext>
              </a:extLst>
            </p:cNvPr>
            <p:cNvSpPr>
              <a:spLocks noChangeShapeType="1"/>
            </p:cNvSpPr>
            <p:nvPr/>
          </p:nvSpPr>
          <p:spPr bwMode="auto">
            <a:xfrm>
              <a:off x="1638" y="1092"/>
              <a:ext cx="2598"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679" name="Line 23">
              <a:extLst>
                <a:ext uri="{FF2B5EF4-FFF2-40B4-BE49-F238E27FC236}">
                  <a16:creationId xmlns:a16="http://schemas.microsoft.com/office/drawing/2014/main" id="{DAB81B82-BBCC-4081-CD22-07EB49C11FFC}"/>
                </a:ext>
              </a:extLst>
            </p:cNvPr>
            <p:cNvSpPr>
              <a:spLocks noChangeShapeType="1"/>
            </p:cNvSpPr>
            <p:nvPr/>
          </p:nvSpPr>
          <p:spPr bwMode="auto">
            <a:xfrm>
              <a:off x="1638" y="3138"/>
              <a:ext cx="2598"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680" name="Line 24">
              <a:extLst>
                <a:ext uri="{FF2B5EF4-FFF2-40B4-BE49-F238E27FC236}">
                  <a16:creationId xmlns:a16="http://schemas.microsoft.com/office/drawing/2014/main" id="{6835F510-2BC4-ED96-7372-6AD2DBC9A683}"/>
                </a:ext>
              </a:extLst>
            </p:cNvPr>
            <p:cNvSpPr>
              <a:spLocks noChangeShapeType="1"/>
            </p:cNvSpPr>
            <p:nvPr/>
          </p:nvSpPr>
          <p:spPr bwMode="auto">
            <a:xfrm flipV="1">
              <a:off x="4236" y="1092"/>
              <a:ext cx="1" cy="2046"/>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681" name="Line 25">
              <a:extLst>
                <a:ext uri="{FF2B5EF4-FFF2-40B4-BE49-F238E27FC236}">
                  <a16:creationId xmlns:a16="http://schemas.microsoft.com/office/drawing/2014/main" id="{A1A3AE54-C0A7-8FDD-1CFA-1F72322C5A37}"/>
                </a:ext>
              </a:extLst>
            </p:cNvPr>
            <p:cNvSpPr>
              <a:spLocks noChangeShapeType="1"/>
            </p:cNvSpPr>
            <p:nvPr/>
          </p:nvSpPr>
          <p:spPr bwMode="auto">
            <a:xfrm flipV="1">
              <a:off x="1638" y="1092"/>
              <a:ext cx="1" cy="2046"/>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682" name="Line 26">
              <a:extLst>
                <a:ext uri="{FF2B5EF4-FFF2-40B4-BE49-F238E27FC236}">
                  <a16:creationId xmlns:a16="http://schemas.microsoft.com/office/drawing/2014/main" id="{7E8D3279-CCEC-95A0-5DD8-2298A9856827}"/>
                </a:ext>
              </a:extLst>
            </p:cNvPr>
            <p:cNvSpPr>
              <a:spLocks noChangeShapeType="1"/>
            </p:cNvSpPr>
            <p:nvPr/>
          </p:nvSpPr>
          <p:spPr bwMode="auto">
            <a:xfrm>
              <a:off x="1638" y="3138"/>
              <a:ext cx="2598"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683" name="Line 27">
              <a:extLst>
                <a:ext uri="{FF2B5EF4-FFF2-40B4-BE49-F238E27FC236}">
                  <a16:creationId xmlns:a16="http://schemas.microsoft.com/office/drawing/2014/main" id="{27E89EB8-C16E-3B3E-C679-668CD5DE54E1}"/>
                </a:ext>
              </a:extLst>
            </p:cNvPr>
            <p:cNvSpPr>
              <a:spLocks noChangeShapeType="1"/>
            </p:cNvSpPr>
            <p:nvPr/>
          </p:nvSpPr>
          <p:spPr bwMode="auto">
            <a:xfrm flipV="1">
              <a:off x="1638" y="1092"/>
              <a:ext cx="1" cy="2046"/>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684" name="Line 28">
              <a:extLst>
                <a:ext uri="{FF2B5EF4-FFF2-40B4-BE49-F238E27FC236}">
                  <a16:creationId xmlns:a16="http://schemas.microsoft.com/office/drawing/2014/main" id="{0B30426C-34BF-9B53-1213-41A802EF9171}"/>
                </a:ext>
              </a:extLst>
            </p:cNvPr>
            <p:cNvSpPr>
              <a:spLocks noChangeShapeType="1"/>
            </p:cNvSpPr>
            <p:nvPr/>
          </p:nvSpPr>
          <p:spPr bwMode="auto">
            <a:xfrm flipV="1">
              <a:off x="1638"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685" name="Line 29">
              <a:extLst>
                <a:ext uri="{FF2B5EF4-FFF2-40B4-BE49-F238E27FC236}">
                  <a16:creationId xmlns:a16="http://schemas.microsoft.com/office/drawing/2014/main" id="{BBA8A4F9-0220-B1A4-E717-7399E79DCCAB}"/>
                </a:ext>
              </a:extLst>
            </p:cNvPr>
            <p:cNvSpPr>
              <a:spLocks noChangeShapeType="1"/>
            </p:cNvSpPr>
            <p:nvPr/>
          </p:nvSpPr>
          <p:spPr bwMode="auto">
            <a:xfrm>
              <a:off x="1638"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686" name="Line 30">
              <a:extLst>
                <a:ext uri="{FF2B5EF4-FFF2-40B4-BE49-F238E27FC236}">
                  <a16:creationId xmlns:a16="http://schemas.microsoft.com/office/drawing/2014/main" id="{772D5205-2DB0-09D9-E1CD-205C15F01FF6}"/>
                </a:ext>
              </a:extLst>
            </p:cNvPr>
            <p:cNvSpPr>
              <a:spLocks noChangeShapeType="1"/>
            </p:cNvSpPr>
            <p:nvPr/>
          </p:nvSpPr>
          <p:spPr bwMode="auto">
            <a:xfrm flipV="1">
              <a:off x="2070"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687" name="Line 31">
              <a:extLst>
                <a:ext uri="{FF2B5EF4-FFF2-40B4-BE49-F238E27FC236}">
                  <a16:creationId xmlns:a16="http://schemas.microsoft.com/office/drawing/2014/main" id="{12B7C097-0907-F23A-4607-A18C71ED5815}"/>
                </a:ext>
              </a:extLst>
            </p:cNvPr>
            <p:cNvSpPr>
              <a:spLocks noChangeShapeType="1"/>
            </p:cNvSpPr>
            <p:nvPr/>
          </p:nvSpPr>
          <p:spPr bwMode="auto">
            <a:xfrm>
              <a:off x="2070"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688" name="Line 32">
              <a:extLst>
                <a:ext uri="{FF2B5EF4-FFF2-40B4-BE49-F238E27FC236}">
                  <a16:creationId xmlns:a16="http://schemas.microsoft.com/office/drawing/2014/main" id="{E29D5983-486A-80C2-4B97-853188613CE6}"/>
                </a:ext>
              </a:extLst>
            </p:cNvPr>
            <p:cNvSpPr>
              <a:spLocks noChangeShapeType="1"/>
            </p:cNvSpPr>
            <p:nvPr/>
          </p:nvSpPr>
          <p:spPr bwMode="auto">
            <a:xfrm flipV="1">
              <a:off x="2502"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689" name="Line 33">
              <a:extLst>
                <a:ext uri="{FF2B5EF4-FFF2-40B4-BE49-F238E27FC236}">
                  <a16:creationId xmlns:a16="http://schemas.microsoft.com/office/drawing/2014/main" id="{D0248291-DC29-D5AB-70D7-EAF2B77287C9}"/>
                </a:ext>
              </a:extLst>
            </p:cNvPr>
            <p:cNvSpPr>
              <a:spLocks noChangeShapeType="1"/>
            </p:cNvSpPr>
            <p:nvPr/>
          </p:nvSpPr>
          <p:spPr bwMode="auto">
            <a:xfrm>
              <a:off x="2502"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690" name="Line 34">
              <a:extLst>
                <a:ext uri="{FF2B5EF4-FFF2-40B4-BE49-F238E27FC236}">
                  <a16:creationId xmlns:a16="http://schemas.microsoft.com/office/drawing/2014/main" id="{62171A38-538C-AEDA-A6FC-10F069F2B4B3}"/>
                </a:ext>
              </a:extLst>
            </p:cNvPr>
            <p:cNvSpPr>
              <a:spLocks noChangeShapeType="1"/>
            </p:cNvSpPr>
            <p:nvPr/>
          </p:nvSpPr>
          <p:spPr bwMode="auto">
            <a:xfrm flipV="1">
              <a:off x="2940"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691" name="Line 35">
              <a:extLst>
                <a:ext uri="{FF2B5EF4-FFF2-40B4-BE49-F238E27FC236}">
                  <a16:creationId xmlns:a16="http://schemas.microsoft.com/office/drawing/2014/main" id="{DFA727A6-2708-1182-AE24-5F50E1F0FE67}"/>
                </a:ext>
              </a:extLst>
            </p:cNvPr>
            <p:cNvSpPr>
              <a:spLocks noChangeShapeType="1"/>
            </p:cNvSpPr>
            <p:nvPr/>
          </p:nvSpPr>
          <p:spPr bwMode="auto">
            <a:xfrm>
              <a:off x="2940"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692" name="Line 36">
              <a:extLst>
                <a:ext uri="{FF2B5EF4-FFF2-40B4-BE49-F238E27FC236}">
                  <a16:creationId xmlns:a16="http://schemas.microsoft.com/office/drawing/2014/main" id="{4058EC02-A340-BEE4-54D7-106AE5F156BC}"/>
                </a:ext>
              </a:extLst>
            </p:cNvPr>
            <p:cNvSpPr>
              <a:spLocks noChangeShapeType="1"/>
            </p:cNvSpPr>
            <p:nvPr/>
          </p:nvSpPr>
          <p:spPr bwMode="auto">
            <a:xfrm flipV="1">
              <a:off x="3372"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693" name="Line 37">
              <a:extLst>
                <a:ext uri="{FF2B5EF4-FFF2-40B4-BE49-F238E27FC236}">
                  <a16:creationId xmlns:a16="http://schemas.microsoft.com/office/drawing/2014/main" id="{D3605BCB-43A7-51DE-6A03-833561F4453A}"/>
                </a:ext>
              </a:extLst>
            </p:cNvPr>
            <p:cNvSpPr>
              <a:spLocks noChangeShapeType="1"/>
            </p:cNvSpPr>
            <p:nvPr/>
          </p:nvSpPr>
          <p:spPr bwMode="auto">
            <a:xfrm>
              <a:off x="3372"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694" name="Line 38">
              <a:extLst>
                <a:ext uri="{FF2B5EF4-FFF2-40B4-BE49-F238E27FC236}">
                  <a16:creationId xmlns:a16="http://schemas.microsoft.com/office/drawing/2014/main" id="{234AFE0D-B0B6-4E77-3555-4D20635F3DCF}"/>
                </a:ext>
              </a:extLst>
            </p:cNvPr>
            <p:cNvSpPr>
              <a:spLocks noChangeShapeType="1"/>
            </p:cNvSpPr>
            <p:nvPr/>
          </p:nvSpPr>
          <p:spPr bwMode="auto">
            <a:xfrm flipV="1">
              <a:off x="3804"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695" name="Line 39">
              <a:extLst>
                <a:ext uri="{FF2B5EF4-FFF2-40B4-BE49-F238E27FC236}">
                  <a16:creationId xmlns:a16="http://schemas.microsoft.com/office/drawing/2014/main" id="{15524218-8B17-D137-EABA-437558267423}"/>
                </a:ext>
              </a:extLst>
            </p:cNvPr>
            <p:cNvSpPr>
              <a:spLocks noChangeShapeType="1"/>
            </p:cNvSpPr>
            <p:nvPr/>
          </p:nvSpPr>
          <p:spPr bwMode="auto">
            <a:xfrm>
              <a:off x="3804"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696" name="Line 40">
              <a:extLst>
                <a:ext uri="{FF2B5EF4-FFF2-40B4-BE49-F238E27FC236}">
                  <a16:creationId xmlns:a16="http://schemas.microsoft.com/office/drawing/2014/main" id="{F35FCC72-32AB-59CF-7B2B-22625D0AA643}"/>
                </a:ext>
              </a:extLst>
            </p:cNvPr>
            <p:cNvSpPr>
              <a:spLocks noChangeShapeType="1"/>
            </p:cNvSpPr>
            <p:nvPr/>
          </p:nvSpPr>
          <p:spPr bwMode="auto">
            <a:xfrm flipV="1">
              <a:off x="4236"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697" name="Line 41">
              <a:extLst>
                <a:ext uri="{FF2B5EF4-FFF2-40B4-BE49-F238E27FC236}">
                  <a16:creationId xmlns:a16="http://schemas.microsoft.com/office/drawing/2014/main" id="{4F8766E9-3C71-F079-9A31-3266EB21D31C}"/>
                </a:ext>
              </a:extLst>
            </p:cNvPr>
            <p:cNvSpPr>
              <a:spLocks noChangeShapeType="1"/>
            </p:cNvSpPr>
            <p:nvPr/>
          </p:nvSpPr>
          <p:spPr bwMode="auto">
            <a:xfrm>
              <a:off x="4236"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698" name="Line 42">
              <a:extLst>
                <a:ext uri="{FF2B5EF4-FFF2-40B4-BE49-F238E27FC236}">
                  <a16:creationId xmlns:a16="http://schemas.microsoft.com/office/drawing/2014/main" id="{1F66B646-0D62-5809-B799-4E534AE17017}"/>
                </a:ext>
              </a:extLst>
            </p:cNvPr>
            <p:cNvSpPr>
              <a:spLocks noChangeShapeType="1"/>
            </p:cNvSpPr>
            <p:nvPr/>
          </p:nvSpPr>
          <p:spPr bwMode="auto">
            <a:xfrm>
              <a:off x="1638" y="3138"/>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699" name="Line 43">
              <a:extLst>
                <a:ext uri="{FF2B5EF4-FFF2-40B4-BE49-F238E27FC236}">
                  <a16:creationId xmlns:a16="http://schemas.microsoft.com/office/drawing/2014/main" id="{948DDA51-2596-7E40-442C-87BD761237CF}"/>
                </a:ext>
              </a:extLst>
            </p:cNvPr>
            <p:cNvSpPr>
              <a:spLocks noChangeShapeType="1"/>
            </p:cNvSpPr>
            <p:nvPr/>
          </p:nvSpPr>
          <p:spPr bwMode="auto">
            <a:xfrm flipH="1">
              <a:off x="4212" y="3138"/>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700" name="Line 44">
              <a:extLst>
                <a:ext uri="{FF2B5EF4-FFF2-40B4-BE49-F238E27FC236}">
                  <a16:creationId xmlns:a16="http://schemas.microsoft.com/office/drawing/2014/main" id="{20E399B9-70FF-1589-5EC0-D97BBF3A097A}"/>
                </a:ext>
              </a:extLst>
            </p:cNvPr>
            <p:cNvSpPr>
              <a:spLocks noChangeShapeType="1"/>
            </p:cNvSpPr>
            <p:nvPr/>
          </p:nvSpPr>
          <p:spPr bwMode="auto">
            <a:xfrm>
              <a:off x="1638" y="2934"/>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701" name="Line 45">
              <a:extLst>
                <a:ext uri="{FF2B5EF4-FFF2-40B4-BE49-F238E27FC236}">
                  <a16:creationId xmlns:a16="http://schemas.microsoft.com/office/drawing/2014/main" id="{45A1BDE2-D7E9-670B-AC6E-534A27DC40EC}"/>
                </a:ext>
              </a:extLst>
            </p:cNvPr>
            <p:cNvSpPr>
              <a:spLocks noChangeShapeType="1"/>
            </p:cNvSpPr>
            <p:nvPr/>
          </p:nvSpPr>
          <p:spPr bwMode="auto">
            <a:xfrm flipH="1">
              <a:off x="4212" y="2934"/>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702" name="Line 46">
              <a:extLst>
                <a:ext uri="{FF2B5EF4-FFF2-40B4-BE49-F238E27FC236}">
                  <a16:creationId xmlns:a16="http://schemas.microsoft.com/office/drawing/2014/main" id="{BE1FBF20-F02A-2C0B-AAEE-4D183349D659}"/>
                </a:ext>
              </a:extLst>
            </p:cNvPr>
            <p:cNvSpPr>
              <a:spLocks noChangeShapeType="1"/>
            </p:cNvSpPr>
            <p:nvPr/>
          </p:nvSpPr>
          <p:spPr bwMode="auto">
            <a:xfrm>
              <a:off x="1638" y="2730"/>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703" name="Line 47">
              <a:extLst>
                <a:ext uri="{FF2B5EF4-FFF2-40B4-BE49-F238E27FC236}">
                  <a16:creationId xmlns:a16="http://schemas.microsoft.com/office/drawing/2014/main" id="{D7912B49-7023-E4DD-FDB6-274405BE152F}"/>
                </a:ext>
              </a:extLst>
            </p:cNvPr>
            <p:cNvSpPr>
              <a:spLocks noChangeShapeType="1"/>
            </p:cNvSpPr>
            <p:nvPr/>
          </p:nvSpPr>
          <p:spPr bwMode="auto">
            <a:xfrm flipH="1">
              <a:off x="4212" y="2730"/>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704" name="Line 48">
              <a:extLst>
                <a:ext uri="{FF2B5EF4-FFF2-40B4-BE49-F238E27FC236}">
                  <a16:creationId xmlns:a16="http://schemas.microsoft.com/office/drawing/2014/main" id="{6C6DDDD6-EF77-45C9-0C90-E0EA18F1F784}"/>
                </a:ext>
              </a:extLst>
            </p:cNvPr>
            <p:cNvSpPr>
              <a:spLocks noChangeShapeType="1"/>
            </p:cNvSpPr>
            <p:nvPr/>
          </p:nvSpPr>
          <p:spPr bwMode="auto">
            <a:xfrm>
              <a:off x="1638" y="2526"/>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705" name="Line 49">
              <a:extLst>
                <a:ext uri="{FF2B5EF4-FFF2-40B4-BE49-F238E27FC236}">
                  <a16:creationId xmlns:a16="http://schemas.microsoft.com/office/drawing/2014/main" id="{53E71FAD-912A-734E-BED1-93A026D2A492}"/>
                </a:ext>
              </a:extLst>
            </p:cNvPr>
            <p:cNvSpPr>
              <a:spLocks noChangeShapeType="1"/>
            </p:cNvSpPr>
            <p:nvPr/>
          </p:nvSpPr>
          <p:spPr bwMode="auto">
            <a:xfrm flipH="1">
              <a:off x="4212" y="2526"/>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706" name="Line 50">
              <a:extLst>
                <a:ext uri="{FF2B5EF4-FFF2-40B4-BE49-F238E27FC236}">
                  <a16:creationId xmlns:a16="http://schemas.microsoft.com/office/drawing/2014/main" id="{E455647A-FB85-4519-B40D-D67372C8FD25}"/>
                </a:ext>
              </a:extLst>
            </p:cNvPr>
            <p:cNvSpPr>
              <a:spLocks noChangeShapeType="1"/>
            </p:cNvSpPr>
            <p:nvPr/>
          </p:nvSpPr>
          <p:spPr bwMode="auto">
            <a:xfrm>
              <a:off x="1638" y="2322"/>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707" name="Line 51">
              <a:extLst>
                <a:ext uri="{FF2B5EF4-FFF2-40B4-BE49-F238E27FC236}">
                  <a16:creationId xmlns:a16="http://schemas.microsoft.com/office/drawing/2014/main" id="{83D9E231-236D-2239-7475-160E53FECC64}"/>
                </a:ext>
              </a:extLst>
            </p:cNvPr>
            <p:cNvSpPr>
              <a:spLocks noChangeShapeType="1"/>
            </p:cNvSpPr>
            <p:nvPr/>
          </p:nvSpPr>
          <p:spPr bwMode="auto">
            <a:xfrm flipH="1">
              <a:off x="4212" y="2322"/>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708" name="Line 52">
              <a:extLst>
                <a:ext uri="{FF2B5EF4-FFF2-40B4-BE49-F238E27FC236}">
                  <a16:creationId xmlns:a16="http://schemas.microsoft.com/office/drawing/2014/main" id="{5952F22B-05CC-FC55-31B0-9FF599F9A6AF}"/>
                </a:ext>
              </a:extLst>
            </p:cNvPr>
            <p:cNvSpPr>
              <a:spLocks noChangeShapeType="1"/>
            </p:cNvSpPr>
            <p:nvPr/>
          </p:nvSpPr>
          <p:spPr bwMode="auto">
            <a:xfrm>
              <a:off x="1638" y="2118"/>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709" name="Line 53">
              <a:extLst>
                <a:ext uri="{FF2B5EF4-FFF2-40B4-BE49-F238E27FC236}">
                  <a16:creationId xmlns:a16="http://schemas.microsoft.com/office/drawing/2014/main" id="{0F18D486-6FF9-7F2C-E3E0-BD38D0624401}"/>
                </a:ext>
              </a:extLst>
            </p:cNvPr>
            <p:cNvSpPr>
              <a:spLocks noChangeShapeType="1"/>
            </p:cNvSpPr>
            <p:nvPr/>
          </p:nvSpPr>
          <p:spPr bwMode="auto">
            <a:xfrm flipH="1">
              <a:off x="4212" y="2118"/>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710" name="Line 54">
              <a:extLst>
                <a:ext uri="{FF2B5EF4-FFF2-40B4-BE49-F238E27FC236}">
                  <a16:creationId xmlns:a16="http://schemas.microsoft.com/office/drawing/2014/main" id="{55169C6F-AF16-0A3A-01ED-1D4014BBAABD}"/>
                </a:ext>
              </a:extLst>
            </p:cNvPr>
            <p:cNvSpPr>
              <a:spLocks noChangeShapeType="1"/>
            </p:cNvSpPr>
            <p:nvPr/>
          </p:nvSpPr>
          <p:spPr bwMode="auto">
            <a:xfrm>
              <a:off x="1638" y="1908"/>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711" name="Line 55">
              <a:extLst>
                <a:ext uri="{FF2B5EF4-FFF2-40B4-BE49-F238E27FC236}">
                  <a16:creationId xmlns:a16="http://schemas.microsoft.com/office/drawing/2014/main" id="{1AD02CFA-0FE6-56FB-E854-5A8A7683F713}"/>
                </a:ext>
              </a:extLst>
            </p:cNvPr>
            <p:cNvSpPr>
              <a:spLocks noChangeShapeType="1"/>
            </p:cNvSpPr>
            <p:nvPr/>
          </p:nvSpPr>
          <p:spPr bwMode="auto">
            <a:xfrm flipH="1">
              <a:off x="4212" y="1908"/>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712" name="Line 56">
              <a:extLst>
                <a:ext uri="{FF2B5EF4-FFF2-40B4-BE49-F238E27FC236}">
                  <a16:creationId xmlns:a16="http://schemas.microsoft.com/office/drawing/2014/main" id="{913267D5-685A-0551-5231-30F8B0C100C2}"/>
                </a:ext>
              </a:extLst>
            </p:cNvPr>
            <p:cNvSpPr>
              <a:spLocks noChangeShapeType="1"/>
            </p:cNvSpPr>
            <p:nvPr/>
          </p:nvSpPr>
          <p:spPr bwMode="auto">
            <a:xfrm>
              <a:off x="1638" y="1704"/>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713" name="Line 57">
              <a:extLst>
                <a:ext uri="{FF2B5EF4-FFF2-40B4-BE49-F238E27FC236}">
                  <a16:creationId xmlns:a16="http://schemas.microsoft.com/office/drawing/2014/main" id="{521A55AF-4EB4-B2C2-9468-88DC4D739E4B}"/>
                </a:ext>
              </a:extLst>
            </p:cNvPr>
            <p:cNvSpPr>
              <a:spLocks noChangeShapeType="1"/>
            </p:cNvSpPr>
            <p:nvPr/>
          </p:nvSpPr>
          <p:spPr bwMode="auto">
            <a:xfrm flipH="1">
              <a:off x="4212" y="1704"/>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714" name="Line 58">
              <a:extLst>
                <a:ext uri="{FF2B5EF4-FFF2-40B4-BE49-F238E27FC236}">
                  <a16:creationId xmlns:a16="http://schemas.microsoft.com/office/drawing/2014/main" id="{52905F1C-2F7B-6896-EDE0-632E85467720}"/>
                </a:ext>
              </a:extLst>
            </p:cNvPr>
            <p:cNvSpPr>
              <a:spLocks noChangeShapeType="1"/>
            </p:cNvSpPr>
            <p:nvPr/>
          </p:nvSpPr>
          <p:spPr bwMode="auto">
            <a:xfrm>
              <a:off x="1638" y="1500"/>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715" name="Line 59">
              <a:extLst>
                <a:ext uri="{FF2B5EF4-FFF2-40B4-BE49-F238E27FC236}">
                  <a16:creationId xmlns:a16="http://schemas.microsoft.com/office/drawing/2014/main" id="{3054C4B6-5416-789A-CE7E-5B356CDF55A3}"/>
                </a:ext>
              </a:extLst>
            </p:cNvPr>
            <p:cNvSpPr>
              <a:spLocks noChangeShapeType="1"/>
            </p:cNvSpPr>
            <p:nvPr/>
          </p:nvSpPr>
          <p:spPr bwMode="auto">
            <a:xfrm flipH="1">
              <a:off x="4212" y="1500"/>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716" name="Line 60">
              <a:extLst>
                <a:ext uri="{FF2B5EF4-FFF2-40B4-BE49-F238E27FC236}">
                  <a16:creationId xmlns:a16="http://schemas.microsoft.com/office/drawing/2014/main" id="{06D3863B-F6A5-5A10-FA9D-D4DED77F5F94}"/>
                </a:ext>
              </a:extLst>
            </p:cNvPr>
            <p:cNvSpPr>
              <a:spLocks noChangeShapeType="1"/>
            </p:cNvSpPr>
            <p:nvPr/>
          </p:nvSpPr>
          <p:spPr bwMode="auto">
            <a:xfrm>
              <a:off x="1638" y="1296"/>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717" name="Line 61">
              <a:extLst>
                <a:ext uri="{FF2B5EF4-FFF2-40B4-BE49-F238E27FC236}">
                  <a16:creationId xmlns:a16="http://schemas.microsoft.com/office/drawing/2014/main" id="{AD24E6E8-56ED-A56C-272A-9AFF21D90428}"/>
                </a:ext>
              </a:extLst>
            </p:cNvPr>
            <p:cNvSpPr>
              <a:spLocks noChangeShapeType="1"/>
            </p:cNvSpPr>
            <p:nvPr/>
          </p:nvSpPr>
          <p:spPr bwMode="auto">
            <a:xfrm flipH="1">
              <a:off x="4212" y="1296"/>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718" name="Line 62">
              <a:extLst>
                <a:ext uri="{FF2B5EF4-FFF2-40B4-BE49-F238E27FC236}">
                  <a16:creationId xmlns:a16="http://schemas.microsoft.com/office/drawing/2014/main" id="{E13DE3E2-62ED-E45D-35B1-CF9A32221CFC}"/>
                </a:ext>
              </a:extLst>
            </p:cNvPr>
            <p:cNvSpPr>
              <a:spLocks noChangeShapeType="1"/>
            </p:cNvSpPr>
            <p:nvPr/>
          </p:nvSpPr>
          <p:spPr bwMode="auto">
            <a:xfrm>
              <a:off x="1638" y="1092"/>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719" name="Line 63">
              <a:extLst>
                <a:ext uri="{FF2B5EF4-FFF2-40B4-BE49-F238E27FC236}">
                  <a16:creationId xmlns:a16="http://schemas.microsoft.com/office/drawing/2014/main" id="{480658CE-3D6D-09A0-C3A4-476AA73C978E}"/>
                </a:ext>
              </a:extLst>
            </p:cNvPr>
            <p:cNvSpPr>
              <a:spLocks noChangeShapeType="1"/>
            </p:cNvSpPr>
            <p:nvPr/>
          </p:nvSpPr>
          <p:spPr bwMode="auto">
            <a:xfrm flipH="1">
              <a:off x="4212" y="1092"/>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720" name="Line 64">
              <a:extLst>
                <a:ext uri="{FF2B5EF4-FFF2-40B4-BE49-F238E27FC236}">
                  <a16:creationId xmlns:a16="http://schemas.microsoft.com/office/drawing/2014/main" id="{8213C4C0-D322-45C8-1A46-AB2D252B57D0}"/>
                </a:ext>
              </a:extLst>
            </p:cNvPr>
            <p:cNvSpPr>
              <a:spLocks noChangeShapeType="1"/>
            </p:cNvSpPr>
            <p:nvPr/>
          </p:nvSpPr>
          <p:spPr bwMode="auto">
            <a:xfrm>
              <a:off x="1638" y="1092"/>
              <a:ext cx="2598"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721" name="Line 65">
              <a:extLst>
                <a:ext uri="{FF2B5EF4-FFF2-40B4-BE49-F238E27FC236}">
                  <a16:creationId xmlns:a16="http://schemas.microsoft.com/office/drawing/2014/main" id="{832462D6-B353-C197-E561-371871C9628E}"/>
                </a:ext>
              </a:extLst>
            </p:cNvPr>
            <p:cNvSpPr>
              <a:spLocks noChangeShapeType="1"/>
            </p:cNvSpPr>
            <p:nvPr/>
          </p:nvSpPr>
          <p:spPr bwMode="auto">
            <a:xfrm>
              <a:off x="1638" y="3138"/>
              <a:ext cx="2598"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722" name="Line 66">
              <a:extLst>
                <a:ext uri="{FF2B5EF4-FFF2-40B4-BE49-F238E27FC236}">
                  <a16:creationId xmlns:a16="http://schemas.microsoft.com/office/drawing/2014/main" id="{2AD048B1-0D7D-254E-1BD9-F92141673AC2}"/>
                </a:ext>
              </a:extLst>
            </p:cNvPr>
            <p:cNvSpPr>
              <a:spLocks noChangeShapeType="1"/>
            </p:cNvSpPr>
            <p:nvPr/>
          </p:nvSpPr>
          <p:spPr bwMode="auto">
            <a:xfrm flipV="1">
              <a:off x="4236" y="1092"/>
              <a:ext cx="1" cy="2046"/>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723" name="Line 67">
              <a:extLst>
                <a:ext uri="{FF2B5EF4-FFF2-40B4-BE49-F238E27FC236}">
                  <a16:creationId xmlns:a16="http://schemas.microsoft.com/office/drawing/2014/main" id="{FA0D80AA-131B-B776-829B-7802E586CD62}"/>
                </a:ext>
              </a:extLst>
            </p:cNvPr>
            <p:cNvSpPr>
              <a:spLocks noChangeShapeType="1"/>
            </p:cNvSpPr>
            <p:nvPr/>
          </p:nvSpPr>
          <p:spPr bwMode="auto">
            <a:xfrm flipV="1">
              <a:off x="1638" y="1092"/>
              <a:ext cx="1" cy="2046"/>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grpSp>
      <p:sp>
        <p:nvSpPr>
          <p:cNvPr id="70724" name="Freeform 68">
            <a:extLst>
              <a:ext uri="{FF2B5EF4-FFF2-40B4-BE49-F238E27FC236}">
                <a16:creationId xmlns:a16="http://schemas.microsoft.com/office/drawing/2014/main" id="{3539B975-40E2-D9EA-2708-40731964BC04}"/>
              </a:ext>
            </a:extLst>
          </p:cNvPr>
          <p:cNvSpPr>
            <a:spLocks/>
          </p:cNvSpPr>
          <p:nvPr/>
        </p:nvSpPr>
        <p:spPr bwMode="auto">
          <a:xfrm>
            <a:off x="4552951" y="1905001"/>
            <a:ext cx="3438525" cy="2905125"/>
          </a:xfrm>
          <a:custGeom>
            <a:avLst/>
            <a:gdLst>
              <a:gd name="T0" fmla="*/ 0 w 2166"/>
              <a:gd name="T1" fmla="*/ 1830 h 1830"/>
              <a:gd name="T2" fmla="*/ 426 w 2166"/>
              <a:gd name="T3" fmla="*/ 1812 h 1830"/>
              <a:gd name="T4" fmla="*/ 636 w 2166"/>
              <a:gd name="T5" fmla="*/ 1782 h 1830"/>
              <a:gd name="T6" fmla="*/ 756 w 2166"/>
              <a:gd name="T7" fmla="*/ 1758 h 1830"/>
              <a:gd name="T8" fmla="*/ 858 w 2166"/>
              <a:gd name="T9" fmla="*/ 1722 h 1830"/>
              <a:gd name="T10" fmla="*/ 936 w 2166"/>
              <a:gd name="T11" fmla="*/ 1668 h 1830"/>
              <a:gd name="T12" fmla="*/ 984 w 2166"/>
              <a:gd name="T13" fmla="*/ 1614 h 1830"/>
              <a:gd name="T14" fmla="*/ 1008 w 2166"/>
              <a:gd name="T15" fmla="*/ 1560 h 1830"/>
              <a:gd name="T16" fmla="*/ 1038 w 2166"/>
              <a:gd name="T17" fmla="*/ 1452 h 1830"/>
              <a:gd name="T18" fmla="*/ 1056 w 2166"/>
              <a:gd name="T19" fmla="*/ 1314 h 1830"/>
              <a:gd name="T20" fmla="*/ 1098 w 2166"/>
              <a:gd name="T21" fmla="*/ 624 h 1830"/>
              <a:gd name="T22" fmla="*/ 1110 w 2166"/>
              <a:gd name="T23" fmla="*/ 516 h 1830"/>
              <a:gd name="T24" fmla="*/ 1128 w 2166"/>
              <a:gd name="T25" fmla="*/ 378 h 1830"/>
              <a:gd name="T26" fmla="*/ 1158 w 2166"/>
              <a:gd name="T27" fmla="*/ 270 h 1830"/>
              <a:gd name="T28" fmla="*/ 1182 w 2166"/>
              <a:gd name="T29" fmla="*/ 216 h 1830"/>
              <a:gd name="T30" fmla="*/ 1230 w 2166"/>
              <a:gd name="T31" fmla="*/ 162 h 1830"/>
              <a:gd name="T32" fmla="*/ 1308 w 2166"/>
              <a:gd name="T33" fmla="*/ 108 h 1830"/>
              <a:gd name="T34" fmla="*/ 1410 w 2166"/>
              <a:gd name="T35" fmla="*/ 72 h 1830"/>
              <a:gd name="T36" fmla="*/ 1530 w 2166"/>
              <a:gd name="T37" fmla="*/ 48 h 1830"/>
              <a:gd name="T38" fmla="*/ 1740 w 2166"/>
              <a:gd name="T39" fmla="*/ 18 h 1830"/>
              <a:gd name="T40" fmla="*/ 2166 w 2166"/>
              <a:gd name="T41" fmla="*/ 0 h 1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6" h="1830">
                <a:moveTo>
                  <a:pt x="0" y="1830"/>
                </a:moveTo>
                <a:lnTo>
                  <a:pt x="426" y="1812"/>
                </a:lnTo>
                <a:lnTo>
                  <a:pt x="636" y="1782"/>
                </a:lnTo>
                <a:lnTo>
                  <a:pt x="756" y="1758"/>
                </a:lnTo>
                <a:lnTo>
                  <a:pt x="858" y="1722"/>
                </a:lnTo>
                <a:lnTo>
                  <a:pt x="936" y="1668"/>
                </a:lnTo>
                <a:lnTo>
                  <a:pt x="984" y="1614"/>
                </a:lnTo>
                <a:lnTo>
                  <a:pt x="1008" y="1560"/>
                </a:lnTo>
                <a:lnTo>
                  <a:pt x="1038" y="1452"/>
                </a:lnTo>
                <a:lnTo>
                  <a:pt x="1056" y="1314"/>
                </a:lnTo>
                <a:lnTo>
                  <a:pt x="1098" y="624"/>
                </a:lnTo>
                <a:lnTo>
                  <a:pt x="1110" y="516"/>
                </a:lnTo>
                <a:lnTo>
                  <a:pt x="1128" y="378"/>
                </a:lnTo>
                <a:lnTo>
                  <a:pt x="1158" y="270"/>
                </a:lnTo>
                <a:lnTo>
                  <a:pt x="1182" y="216"/>
                </a:lnTo>
                <a:lnTo>
                  <a:pt x="1230" y="162"/>
                </a:lnTo>
                <a:lnTo>
                  <a:pt x="1308" y="108"/>
                </a:lnTo>
                <a:lnTo>
                  <a:pt x="1410" y="72"/>
                </a:lnTo>
                <a:lnTo>
                  <a:pt x="1530" y="48"/>
                </a:lnTo>
                <a:lnTo>
                  <a:pt x="1740" y="18"/>
                </a:lnTo>
                <a:lnTo>
                  <a:pt x="2166" y="0"/>
                </a:lnTo>
              </a:path>
            </a:pathLst>
          </a:custGeom>
          <a:noFill/>
          <a:ln w="28575" cmpd="sng">
            <a:solidFill>
              <a:srgbClr val="FF006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725" name="Freeform 69">
            <a:extLst>
              <a:ext uri="{FF2B5EF4-FFF2-40B4-BE49-F238E27FC236}">
                <a16:creationId xmlns:a16="http://schemas.microsoft.com/office/drawing/2014/main" id="{C809975F-FC13-C2EF-D9C9-BDA585500260}"/>
              </a:ext>
            </a:extLst>
          </p:cNvPr>
          <p:cNvSpPr>
            <a:spLocks/>
          </p:cNvSpPr>
          <p:nvPr/>
        </p:nvSpPr>
        <p:spPr bwMode="auto">
          <a:xfrm>
            <a:off x="4381501" y="1905001"/>
            <a:ext cx="3438525" cy="2905125"/>
          </a:xfrm>
          <a:custGeom>
            <a:avLst/>
            <a:gdLst>
              <a:gd name="T0" fmla="*/ 0 w 2166"/>
              <a:gd name="T1" fmla="*/ 1830 h 1830"/>
              <a:gd name="T2" fmla="*/ 426 w 2166"/>
              <a:gd name="T3" fmla="*/ 1812 h 1830"/>
              <a:gd name="T4" fmla="*/ 636 w 2166"/>
              <a:gd name="T5" fmla="*/ 1782 h 1830"/>
              <a:gd name="T6" fmla="*/ 756 w 2166"/>
              <a:gd name="T7" fmla="*/ 1758 h 1830"/>
              <a:gd name="T8" fmla="*/ 858 w 2166"/>
              <a:gd name="T9" fmla="*/ 1722 h 1830"/>
              <a:gd name="T10" fmla="*/ 936 w 2166"/>
              <a:gd name="T11" fmla="*/ 1668 h 1830"/>
              <a:gd name="T12" fmla="*/ 984 w 2166"/>
              <a:gd name="T13" fmla="*/ 1614 h 1830"/>
              <a:gd name="T14" fmla="*/ 1008 w 2166"/>
              <a:gd name="T15" fmla="*/ 1560 h 1830"/>
              <a:gd name="T16" fmla="*/ 1038 w 2166"/>
              <a:gd name="T17" fmla="*/ 1452 h 1830"/>
              <a:gd name="T18" fmla="*/ 1056 w 2166"/>
              <a:gd name="T19" fmla="*/ 1314 h 1830"/>
              <a:gd name="T20" fmla="*/ 1098 w 2166"/>
              <a:gd name="T21" fmla="*/ 624 h 1830"/>
              <a:gd name="T22" fmla="*/ 1110 w 2166"/>
              <a:gd name="T23" fmla="*/ 516 h 1830"/>
              <a:gd name="T24" fmla="*/ 1128 w 2166"/>
              <a:gd name="T25" fmla="*/ 378 h 1830"/>
              <a:gd name="T26" fmla="*/ 1158 w 2166"/>
              <a:gd name="T27" fmla="*/ 270 h 1830"/>
              <a:gd name="T28" fmla="*/ 1182 w 2166"/>
              <a:gd name="T29" fmla="*/ 216 h 1830"/>
              <a:gd name="T30" fmla="*/ 1230 w 2166"/>
              <a:gd name="T31" fmla="*/ 162 h 1830"/>
              <a:gd name="T32" fmla="*/ 1308 w 2166"/>
              <a:gd name="T33" fmla="*/ 108 h 1830"/>
              <a:gd name="T34" fmla="*/ 1410 w 2166"/>
              <a:gd name="T35" fmla="*/ 72 h 1830"/>
              <a:gd name="T36" fmla="*/ 1530 w 2166"/>
              <a:gd name="T37" fmla="*/ 48 h 1830"/>
              <a:gd name="T38" fmla="*/ 1740 w 2166"/>
              <a:gd name="T39" fmla="*/ 18 h 1830"/>
              <a:gd name="T40" fmla="*/ 2166 w 2166"/>
              <a:gd name="T41" fmla="*/ 0 h 1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6" h="1830">
                <a:moveTo>
                  <a:pt x="0" y="1830"/>
                </a:moveTo>
                <a:lnTo>
                  <a:pt x="426" y="1812"/>
                </a:lnTo>
                <a:lnTo>
                  <a:pt x="636" y="1782"/>
                </a:lnTo>
                <a:lnTo>
                  <a:pt x="756" y="1758"/>
                </a:lnTo>
                <a:lnTo>
                  <a:pt x="858" y="1722"/>
                </a:lnTo>
                <a:lnTo>
                  <a:pt x="936" y="1668"/>
                </a:lnTo>
                <a:lnTo>
                  <a:pt x="984" y="1614"/>
                </a:lnTo>
                <a:lnTo>
                  <a:pt x="1008" y="1560"/>
                </a:lnTo>
                <a:lnTo>
                  <a:pt x="1038" y="1452"/>
                </a:lnTo>
                <a:lnTo>
                  <a:pt x="1056" y="1314"/>
                </a:lnTo>
                <a:lnTo>
                  <a:pt x="1098" y="624"/>
                </a:lnTo>
                <a:lnTo>
                  <a:pt x="1110" y="516"/>
                </a:lnTo>
                <a:lnTo>
                  <a:pt x="1128" y="378"/>
                </a:lnTo>
                <a:lnTo>
                  <a:pt x="1158" y="270"/>
                </a:lnTo>
                <a:lnTo>
                  <a:pt x="1182" y="216"/>
                </a:lnTo>
                <a:lnTo>
                  <a:pt x="1230" y="162"/>
                </a:lnTo>
                <a:lnTo>
                  <a:pt x="1308" y="108"/>
                </a:lnTo>
                <a:lnTo>
                  <a:pt x="1410" y="72"/>
                </a:lnTo>
                <a:lnTo>
                  <a:pt x="1530" y="48"/>
                </a:lnTo>
                <a:lnTo>
                  <a:pt x="1740" y="18"/>
                </a:lnTo>
                <a:lnTo>
                  <a:pt x="2166" y="0"/>
                </a:lnTo>
              </a:path>
            </a:pathLst>
          </a:custGeom>
          <a:noFill/>
          <a:ln w="28575" cmpd="sng">
            <a:solidFill>
              <a:srgbClr val="66FF6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726" name="Rectangle 70">
            <a:extLst>
              <a:ext uri="{FF2B5EF4-FFF2-40B4-BE49-F238E27FC236}">
                <a16:creationId xmlns:a16="http://schemas.microsoft.com/office/drawing/2014/main" id="{CDBFC5A1-76DA-84F7-BA71-DE82E6E7E9A7}"/>
              </a:ext>
            </a:extLst>
          </p:cNvPr>
          <p:cNvSpPr>
            <a:spLocks noChangeArrowheads="1"/>
          </p:cNvSpPr>
          <p:nvPr/>
        </p:nvSpPr>
        <p:spPr bwMode="auto">
          <a:xfrm>
            <a:off x="6731001" y="5054600"/>
            <a:ext cx="14144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Bookman Old Style" panose="02050604050505020204" pitchFamily="18" charset="0"/>
              </a:rPr>
              <a:t>Current</a:t>
            </a:r>
          </a:p>
        </p:txBody>
      </p:sp>
      <p:sp>
        <p:nvSpPr>
          <p:cNvPr id="70727" name="Rectangle 71">
            <a:extLst>
              <a:ext uri="{FF2B5EF4-FFF2-40B4-BE49-F238E27FC236}">
                <a16:creationId xmlns:a16="http://schemas.microsoft.com/office/drawing/2014/main" id="{94E2009E-2C8B-2B90-C066-6D96444035FA}"/>
              </a:ext>
            </a:extLst>
          </p:cNvPr>
          <p:cNvSpPr>
            <a:spLocks noChangeArrowheads="1"/>
          </p:cNvSpPr>
          <p:nvPr/>
        </p:nvSpPr>
        <p:spPr bwMode="auto">
          <a:xfrm rot="16200000">
            <a:off x="3214688" y="2568576"/>
            <a:ext cx="8794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Bookman Old Style" panose="02050604050505020204" pitchFamily="18" charset="0"/>
              </a:rPr>
              <a:t>Flux</a:t>
            </a:r>
          </a:p>
        </p:txBody>
      </p:sp>
      <p:sp>
        <p:nvSpPr>
          <p:cNvPr id="70728" name="Line 72">
            <a:extLst>
              <a:ext uri="{FF2B5EF4-FFF2-40B4-BE49-F238E27FC236}">
                <a16:creationId xmlns:a16="http://schemas.microsoft.com/office/drawing/2014/main" id="{DA889B7D-F0D7-B672-4563-96FAD1762F79}"/>
              </a:ext>
            </a:extLst>
          </p:cNvPr>
          <p:cNvSpPr>
            <a:spLocks noChangeShapeType="1"/>
          </p:cNvSpPr>
          <p:nvPr/>
        </p:nvSpPr>
        <p:spPr bwMode="auto">
          <a:xfrm>
            <a:off x="4127500" y="3365500"/>
            <a:ext cx="4127500" cy="0"/>
          </a:xfrm>
          <a:prstGeom prst="line">
            <a:avLst/>
          </a:prstGeom>
          <a:noFill/>
          <a:ln w="9525">
            <a:solidFill>
              <a:srgbClr val="FF99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729" name="Line 73">
            <a:extLst>
              <a:ext uri="{FF2B5EF4-FFF2-40B4-BE49-F238E27FC236}">
                <a16:creationId xmlns:a16="http://schemas.microsoft.com/office/drawing/2014/main" id="{2DC7FA5C-971D-46DF-E18E-33C1721E7A69}"/>
              </a:ext>
            </a:extLst>
          </p:cNvPr>
          <p:cNvSpPr>
            <a:spLocks noChangeShapeType="1"/>
          </p:cNvSpPr>
          <p:nvPr/>
        </p:nvSpPr>
        <p:spPr bwMode="auto">
          <a:xfrm>
            <a:off x="6197600" y="1739900"/>
            <a:ext cx="0" cy="3238500"/>
          </a:xfrm>
          <a:prstGeom prst="line">
            <a:avLst/>
          </a:prstGeom>
          <a:noFill/>
          <a:ln w="9525">
            <a:solidFill>
              <a:srgbClr val="FF99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70730" name="Text Box 74">
            <a:extLst>
              <a:ext uri="{FF2B5EF4-FFF2-40B4-BE49-F238E27FC236}">
                <a16:creationId xmlns:a16="http://schemas.microsoft.com/office/drawing/2014/main" id="{0348C402-DB8D-AA24-8EE3-68F36986B901}"/>
              </a:ext>
            </a:extLst>
          </p:cNvPr>
          <p:cNvSpPr txBox="1">
            <a:spLocks noChangeArrowheads="1"/>
          </p:cNvSpPr>
          <p:nvPr/>
        </p:nvSpPr>
        <p:spPr bwMode="auto">
          <a:xfrm>
            <a:off x="3806826" y="3117850"/>
            <a:ext cx="3730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400">
                <a:solidFill>
                  <a:srgbClr val="FFFFFF"/>
                </a:solidFill>
                <a:latin typeface="Bookman Old Style" panose="02050604050505020204" pitchFamily="18" charset="0"/>
              </a:rPr>
              <a:t>0</a:t>
            </a:r>
          </a:p>
        </p:txBody>
      </p:sp>
      <p:sp>
        <p:nvSpPr>
          <p:cNvPr id="70731" name="Text Box 75">
            <a:extLst>
              <a:ext uri="{FF2B5EF4-FFF2-40B4-BE49-F238E27FC236}">
                <a16:creationId xmlns:a16="http://schemas.microsoft.com/office/drawing/2014/main" id="{68DE69C2-C64D-1541-8642-CD6DB8676384}"/>
              </a:ext>
            </a:extLst>
          </p:cNvPr>
          <p:cNvSpPr txBox="1">
            <a:spLocks noChangeArrowheads="1"/>
          </p:cNvSpPr>
          <p:nvPr/>
        </p:nvSpPr>
        <p:spPr bwMode="auto">
          <a:xfrm>
            <a:off x="6067426" y="4997450"/>
            <a:ext cx="3730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400">
                <a:solidFill>
                  <a:srgbClr val="FFFFFF"/>
                </a:solidFill>
                <a:latin typeface="Bookman Old Style" panose="02050604050505020204" pitchFamily="18" charset="0"/>
              </a:rPr>
              <a:t>0</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6" fill="hold" nodeType="clickEffect">
                                  <p:stCondLst>
                                    <p:cond delay="0"/>
                                  </p:stCondLst>
                                  <p:childTnLst>
                                    <p:set>
                                      <p:cBhvr>
                                        <p:cTn id="6" dur="1" fill="hold">
                                          <p:stCondLst>
                                            <p:cond delay="0"/>
                                          </p:stCondLst>
                                        </p:cTn>
                                        <p:tgtEl>
                                          <p:spTgt spid="70725"/>
                                        </p:tgtEl>
                                        <p:attrNameLst>
                                          <p:attrName>style.visibility</p:attrName>
                                        </p:attrNameLst>
                                      </p:cBhvr>
                                      <p:to>
                                        <p:strVal val="visible"/>
                                      </p:to>
                                    </p:set>
                                    <p:animEffect transition="in" filter="strips(downRight)">
                                      <p:cBhvr>
                                        <p:cTn id="7" dur="500"/>
                                        <p:tgtEl>
                                          <p:spTgt spid="707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ext Box 2">
            <a:extLst>
              <a:ext uri="{FF2B5EF4-FFF2-40B4-BE49-F238E27FC236}">
                <a16:creationId xmlns:a16="http://schemas.microsoft.com/office/drawing/2014/main" id="{E730E470-0F90-19AF-F68B-9963544E51F0}"/>
              </a:ext>
            </a:extLst>
          </p:cNvPr>
          <p:cNvSpPr txBox="1">
            <a:spLocks noChangeArrowheads="1"/>
          </p:cNvSpPr>
          <p:nvPr/>
        </p:nvSpPr>
        <p:spPr bwMode="auto">
          <a:xfrm>
            <a:off x="3365501" y="2171700"/>
            <a:ext cx="5497513"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3200" b="1">
                <a:solidFill>
                  <a:srgbClr val="FFFF66"/>
                </a:solidFill>
                <a:effectLst>
                  <a:outerShdw blurRad="38100" dist="38100" dir="2700000" algn="tl">
                    <a:srgbClr val="000000"/>
                  </a:outerShdw>
                </a:effectLst>
                <a:latin typeface="Bookman Old Style" panose="02050604050505020204" pitchFamily="18" charset="0"/>
              </a:rPr>
              <a:t>Lightning Arrester Model</a:t>
            </a:r>
          </a:p>
        </p:txBody>
      </p:sp>
    </p:spTree>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a:extLst>
              <a:ext uri="{FF2B5EF4-FFF2-40B4-BE49-F238E27FC236}">
                <a16:creationId xmlns:a16="http://schemas.microsoft.com/office/drawing/2014/main" id="{F0F416BD-DE26-FE71-A73E-C1FF1C98149E}"/>
              </a:ext>
            </a:extLst>
          </p:cNvPr>
          <p:cNvSpPr>
            <a:spLocks noChangeArrowheads="1"/>
          </p:cNvSpPr>
          <p:nvPr/>
        </p:nvSpPr>
        <p:spPr bwMode="auto">
          <a:xfrm>
            <a:off x="2476501" y="647701"/>
            <a:ext cx="7231467" cy="52629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Bookman Old Style" panose="02050604050505020204" pitchFamily="18" charset="0"/>
              </a:rPr>
              <a:t>C    Intermediate Arrester AZF27kV</a:t>
            </a:r>
          </a:p>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Bookman Old Style" panose="02050604050505020204" pitchFamily="18" charset="0"/>
              </a:rPr>
              <a:t>C</a:t>
            </a:r>
          </a:p>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Bookman Old Style" panose="02050604050505020204" pitchFamily="18" charset="0"/>
              </a:rPr>
              <a:t>92BUS01AGRND0A                         4444.</a:t>
            </a:r>
          </a:p>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Bookman Old Style" panose="02050604050505020204" pitchFamily="18" charset="0"/>
              </a:rPr>
              <a:t>C       RLIN            |       VFLASH  |   VZERO</a:t>
            </a:r>
          </a:p>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Bookman Old Style" panose="02050604050505020204" pitchFamily="18" charset="0"/>
              </a:rPr>
              <a:t>                .0               -1.</a:t>
            </a:r>
          </a:p>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Bookman Old Style" panose="02050604050505020204" pitchFamily="18" charset="0"/>
              </a:rPr>
              <a:t>C     CURRENT           |      VOLT  |</a:t>
            </a:r>
          </a:p>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Bookman Old Style" panose="02050604050505020204" pitchFamily="18" charset="0"/>
              </a:rPr>
              <a:t> 1.                           43269.</a:t>
            </a:r>
          </a:p>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Bookman Old Style" panose="02050604050505020204" pitchFamily="18" charset="0"/>
              </a:rPr>
              <a:t>10.                          45810.</a:t>
            </a:r>
          </a:p>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Bookman Old Style" panose="02050604050505020204" pitchFamily="18" charset="0"/>
              </a:rPr>
              <a:t>100.                        49078.</a:t>
            </a:r>
          </a:p>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Bookman Old Style" panose="02050604050505020204" pitchFamily="18" charset="0"/>
              </a:rPr>
              <a:t>500.                        53579.</a:t>
            </a:r>
          </a:p>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Bookman Old Style" panose="02050604050505020204" pitchFamily="18" charset="0"/>
              </a:rPr>
              <a:t>1000.                      55829.</a:t>
            </a:r>
          </a:p>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Bookman Old Style" panose="02050604050505020204" pitchFamily="18" charset="0"/>
              </a:rPr>
              <a:t>2000.                      58588.</a:t>
            </a:r>
          </a:p>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Bookman Old Style" panose="02050604050505020204" pitchFamily="18" charset="0"/>
              </a:rPr>
              <a:t>20000.                    66000.</a:t>
            </a:r>
          </a:p>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Bookman Old Style" panose="02050604050505020204" pitchFamily="18" charset="0"/>
              </a:rPr>
              <a:t>      9999.</a:t>
            </a:r>
          </a:p>
        </p:txBody>
      </p:sp>
      <p:sp>
        <p:nvSpPr>
          <p:cNvPr id="60420" name="Freeform 4">
            <a:extLst>
              <a:ext uri="{FF2B5EF4-FFF2-40B4-BE49-F238E27FC236}">
                <a16:creationId xmlns:a16="http://schemas.microsoft.com/office/drawing/2014/main" id="{4BB6F343-A34A-1D19-00D9-BED01C7994AB}"/>
              </a:ext>
            </a:extLst>
          </p:cNvPr>
          <p:cNvSpPr>
            <a:spLocks/>
          </p:cNvSpPr>
          <p:nvPr/>
        </p:nvSpPr>
        <p:spPr bwMode="auto">
          <a:xfrm>
            <a:off x="7777163" y="3460751"/>
            <a:ext cx="1751012" cy="2125663"/>
          </a:xfrm>
          <a:custGeom>
            <a:avLst/>
            <a:gdLst>
              <a:gd name="T0" fmla="*/ 0 w 2647"/>
              <a:gd name="T1" fmla="*/ 2446 h 2450"/>
              <a:gd name="T2" fmla="*/ 24 w 2647"/>
              <a:gd name="T3" fmla="*/ 2450 h 2450"/>
              <a:gd name="T4" fmla="*/ 124 w 2647"/>
              <a:gd name="T5" fmla="*/ 1555 h 2450"/>
              <a:gd name="T6" fmla="*/ 111 w 2647"/>
              <a:gd name="T7" fmla="*/ 1553 h 2450"/>
              <a:gd name="T8" fmla="*/ 124 w 2647"/>
              <a:gd name="T9" fmla="*/ 1556 h 2450"/>
              <a:gd name="T10" fmla="*/ 273 w 2647"/>
              <a:gd name="T11" fmla="*/ 811 h 2450"/>
              <a:gd name="T12" fmla="*/ 260 w 2647"/>
              <a:gd name="T13" fmla="*/ 808 h 2450"/>
              <a:gd name="T14" fmla="*/ 272 w 2647"/>
              <a:gd name="T15" fmla="*/ 813 h 2450"/>
              <a:gd name="T16" fmla="*/ 272 w 2647"/>
              <a:gd name="T17" fmla="*/ 813 h 2450"/>
              <a:gd name="T18" fmla="*/ 421 w 2647"/>
              <a:gd name="T19" fmla="*/ 465 h 2450"/>
              <a:gd name="T20" fmla="*/ 409 w 2647"/>
              <a:gd name="T21" fmla="*/ 460 h 2450"/>
              <a:gd name="T22" fmla="*/ 419 w 2647"/>
              <a:gd name="T23" fmla="*/ 469 h 2450"/>
              <a:gd name="T24" fmla="*/ 617 w 2647"/>
              <a:gd name="T25" fmla="*/ 270 h 2450"/>
              <a:gd name="T26" fmla="*/ 608 w 2647"/>
              <a:gd name="T27" fmla="*/ 261 h 2450"/>
              <a:gd name="T28" fmla="*/ 615 w 2647"/>
              <a:gd name="T29" fmla="*/ 271 h 2450"/>
              <a:gd name="T30" fmla="*/ 814 w 2647"/>
              <a:gd name="T31" fmla="*/ 122 h 2450"/>
              <a:gd name="T32" fmla="*/ 807 w 2647"/>
              <a:gd name="T33" fmla="*/ 112 h 2450"/>
              <a:gd name="T34" fmla="*/ 810 w 2647"/>
              <a:gd name="T35" fmla="*/ 124 h 2450"/>
              <a:gd name="T36" fmla="*/ 1009 w 2647"/>
              <a:gd name="T37" fmla="*/ 75 h 2450"/>
              <a:gd name="T38" fmla="*/ 1006 w 2647"/>
              <a:gd name="T39" fmla="*/ 62 h 2450"/>
              <a:gd name="T40" fmla="*/ 1007 w 2647"/>
              <a:gd name="T41" fmla="*/ 75 h 2450"/>
              <a:gd name="T42" fmla="*/ 2647 w 2647"/>
              <a:gd name="T43" fmla="*/ 25 h 2450"/>
              <a:gd name="T44" fmla="*/ 2646 w 2647"/>
              <a:gd name="T45" fmla="*/ 0 h 2450"/>
              <a:gd name="T46" fmla="*/ 1006 w 2647"/>
              <a:gd name="T47" fmla="*/ 50 h 2450"/>
              <a:gd name="T48" fmla="*/ 1003 w 2647"/>
              <a:gd name="T49" fmla="*/ 51 h 2450"/>
              <a:gd name="T50" fmla="*/ 804 w 2647"/>
              <a:gd name="T51" fmla="*/ 100 h 2450"/>
              <a:gd name="T52" fmla="*/ 802 w 2647"/>
              <a:gd name="T53" fmla="*/ 100 h 2450"/>
              <a:gd name="T54" fmla="*/ 800 w 2647"/>
              <a:gd name="T55" fmla="*/ 103 h 2450"/>
              <a:gd name="T56" fmla="*/ 601 w 2647"/>
              <a:gd name="T57" fmla="*/ 252 h 2450"/>
              <a:gd name="T58" fmla="*/ 600 w 2647"/>
              <a:gd name="T59" fmla="*/ 253 h 2450"/>
              <a:gd name="T60" fmla="*/ 401 w 2647"/>
              <a:gd name="T61" fmla="*/ 451 h 2450"/>
              <a:gd name="T62" fmla="*/ 401 w 2647"/>
              <a:gd name="T63" fmla="*/ 451 h 2450"/>
              <a:gd name="T64" fmla="*/ 398 w 2647"/>
              <a:gd name="T65" fmla="*/ 455 h 2450"/>
              <a:gd name="T66" fmla="*/ 249 w 2647"/>
              <a:gd name="T67" fmla="*/ 802 h 2450"/>
              <a:gd name="T68" fmla="*/ 249 w 2647"/>
              <a:gd name="T69" fmla="*/ 802 h 2450"/>
              <a:gd name="T70" fmla="*/ 248 w 2647"/>
              <a:gd name="T71" fmla="*/ 808 h 2450"/>
              <a:gd name="T72" fmla="*/ 249 w 2647"/>
              <a:gd name="T73" fmla="*/ 806 h 2450"/>
              <a:gd name="T74" fmla="*/ 100 w 2647"/>
              <a:gd name="T75" fmla="*/ 1551 h 2450"/>
              <a:gd name="T76" fmla="*/ 100 w 2647"/>
              <a:gd name="T77" fmla="*/ 1552 h 2450"/>
              <a:gd name="T78" fmla="*/ 0 w 2647"/>
              <a:gd name="T79" fmla="*/ 2446 h 2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647" h="2450">
                <a:moveTo>
                  <a:pt x="0" y="2446"/>
                </a:moveTo>
                <a:lnTo>
                  <a:pt x="24" y="2450"/>
                </a:lnTo>
                <a:lnTo>
                  <a:pt x="124" y="1555"/>
                </a:lnTo>
                <a:lnTo>
                  <a:pt x="111" y="1553"/>
                </a:lnTo>
                <a:lnTo>
                  <a:pt x="124" y="1556"/>
                </a:lnTo>
                <a:lnTo>
                  <a:pt x="273" y="811"/>
                </a:lnTo>
                <a:lnTo>
                  <a:pt x="260" y="808"/>
                </a:lnTo>
                <a:lnTo>
                  <a:pt x="272" y="813"/>
                </a:lnTo>
                <a:lnTo>
                  <a:pt x="272" y="813"/>
                </a:lnTo>
                <a:lnTo>
                  <a:pt x="421" y="465"/>
                </a:lnTo>
                <a:lnTo>
                  <a:pt x="409" y="460"/>
                </a:lnTo>
                <a:lnTo>
                  <a:pt x="419" y="469"/>
                </a:lnTo>
                <a:lnTo>
                  <a:pt x="617" y="270"/>
                </a:lnTo>
                <a:lnTo>
                  <a:pt x="608" y="261"/>
                </a:lnTo>
                <a:lnTo>
                  <a:pt x="615" y="271"/>
                </a:lnTo>
                <a:lnTo>
                  <a:pt x="814" y="122"/>
                </a:lnTo>
                <a:lnTo>
                  <a:pt x="807" y="112"/>
                </a:lnTo>
                <a:lnTo>
                  <a:pt x="810" y="124"/>
                </a:lnTo>
                <a:lnTo>
                  <a:pt x="1009" y="75"/>
                </a:lnTo>
                <a:lnTo>
                  <a:pt x="1006" y="62"/>
                </a:lnTo>
                <a:lnTo>
                  <a:pt x="1007" y="75"/>
                </a:lnTo>
                <a:lnTo>
                  <a:pt x="2647" y="25"/>
                </a:lnTo>
                <a:lnTo>
                  <a:pt x="2646" y="0"/>
                </a:lnTo>
                <a:lnTo>
                  <a:pt x="1006" y="50"/>
                </a:lnTo>
                <a:lnTo>
                  <a:pt x="1003" y="51"/>
                </a:lnTo>
                <a:lnTo>
                  <a:pt x="804" y="100"/>
                </a:lnTo>
                <a:lnTo>
                  <a:pt x="802" y="100"/>
                </a:lnTo>
                <a:lnTo>
                  <a:pt x="800" y="103"/>
                </a:lnTo>
                <a:lnTo>
                  <a:pt x="601" y="252"/>
                </a:lnTo>
                <a:lnTo>
                  <a:pt x="600" y="253"/>
                </a:lnTo>
                <a:lnTo>
                  <a:pt x="401" y="451"/>
                </a:lnTo>
                <a:lnTo>
                  <a:pt x="401" y="451"/>
                </a:lnTo>
                <a:lnTo>
                  <a:pt x="398" y="455"/>
                </a:lnTo>
                <a:lnTo>
                  <a:pt x="249" y="802"/>
                </a:lnTo>
                <a:lnTo>
                  <a:pt x="249" y="802"/>
                </a:lnTo>
                <a:lnTo>
                  <a:pt x="248" y="808"/>
                </a:lnTo>
                <a:lnTo>
                  <a:pt x="249" y="806"/>
                </a:lnTo>
                <a:lnTo>
                  <a:pt x="100" y="1551"/>
                </a:lnTo>
                <a:lnTo>
                  <a:pt x="100" y="1552"/>
                </a:lnTo>
                <a:lnTo>
                  <a:pt x="0" y="2446"/>
                </a:lnTo>
                <a:close/>
              </a:path>
            </a:pathLst>
          </a:custGeom>
          <a:solidFill>
            <a:schemeClr val="hlink"/>
          </a:solidFill>
          <a:ln w="9525">
            <a:solidFill>
              <a:schemeClr val="hlink"/>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0421" name="Rectangle 5">
            <a:extLst>
              <a:ext uri="{FF2B5EF4-FFF2-40B4-BE49-F238E27FC236}">
                <a16:creationId xmlns:a16="http://schemas.microsoft.com/office/drawing/2014/main" id="{EE5023CD-8DBE-87E8-83FD-D53588BF592A}"/>
              </a:ext>
            </a:extLst>
          </p:cNvPr>
          <p:cNvSpPr>
            <a:spLocks noChangeArrowheads="1"/>
          </p:cNvSpPr>
          <p:nvPr/>
        </p:nvSpPr>
        <p:spPr bwMode="auto">
          <a:xfrm rot="16200000">
            <a:off x="7184232" y="3969544"/>
            <a:ext cx="671512"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500" b="1">
                <a:solidFill>
                  <a:srgbClr val="99FFCC"/>
                </a:solidFill>
                <a:latin typeface="Times New Roman" panose="02020603050405020304" pitchFamily="18" charset="0"/>
              </a:rPr>
              <a:t>Voltage </a:t>
            </a:r>
            <a:endParaRPr lang="en-US" altLang="en-US" sz="2400">
              <a:solidFill>
                <a:srgbClr val="99FFCC"/>
              </a:solidFill>
              <a:latin typeface="Times New Roman" panose="02020603050405020304" pitchFamily="18" charset="0"/>
            </a:endParaRPr>
          </a:p>
        </p:txBody>
      </p:sp>
      <p:sp>
        <p:nvSpPr>
          <p:cNvPr id="60422" name="Rectangle 6">
            <a:extLst>
              <a:ext uri="{FF2B5EF4-FFF2-40B4-BE49-F238E27FC236}">
                <a16:creationId xmlns:a16="http://schemas.microsoft.com/office/drawing/2014/main" id="{9CDF725B-7082-FA35-10C8-7C8EA744A618}"/>
              </a:ext>
            </a:extLst>
          </p:cNvPr>
          <p:cNvSpPr>
            <a:spLocks noChangeArrowheads="1"/>
          </p:cNvSpPr>
          <p:nvPr/>
        </p:nvSpPr>
        <p:spPr bwMode="auto">
          <a:xfrm>
            <a:off x="8661401" y="5732463"/>
            <a:ext cx="71437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500" b="1">
                <a:solidFill>
                  <a:srgbClr val="99FFCC"/>
                </a:solidFill>
                <a:latin typeface="Times New Roman" panose="02020603050405020304" pitchFamily="18" charset="0"/>
              </a:rPr>
              <a:t>Current </a:t>
            </a:r>
            <a:endParaRPr lang="en-US" altLang="en-US" sz="2400">
              <a:solidFill>
                <a:srgbClr val="99FFCC"/>
              </a:solidFill>
              <a:latin typeface="Times New Roman" panose="02020603050405020304" pitchFamily="18" charset="0"/>
            </a:endParaRPr>
          </a:p>
        </p:txBody>
      </p:sp>
      <p:grpSp>
        <p:nvGrpSpPr>
          <p:cNvPr id="60423" name="Group 7">
            <a:extLst>
              <a:ext uri="{FF2B5EF4-FFF2-40B4-BE49-F238E27FC236}">
                <a16:creationId xmlns:a16="http://schemas.microsoft.com/office/drawing/2014/main" id="{8B5822EB-270A-4275-7F16-AAED9A176DFA}"/>
              </a:ext>
            </a:extLst>
          </p:cNvPr>
          <p:cNvGrpSpPr>
            <a:grpSpLocks/>
          </p:cNvGrpSpPr>
          <p:nvPr/>
        </p:nvGrpSpPr>
        <p:grpSpPr bwMode="auto">
          <a:xfrm>
            <a:off x="7747000" y="3363914"/>
            <a:ext cx="2249488" cy="2312987"/>
            <a:chOff x="1354" y="581"/>
            <a:chExt cx="3399" cy="2667"/>
          </a:xfrm>
        </p:grpSpPr>
        <p:sp>
          <p:nvSpPr>
            <p:cNvPr id="60424" name="Freeform 8">
              <a:extLst>
                <a:ext uri="{FF2B5EF4-FFF2-40B4-BE49-F238E27FC236}">
                  <a16:creationId xmlns:a16="http://schemas.microsoft.com/office/drawing/2014/main" id="{E5B4C7A9-83C6-E479-2AF6-2F7EECD9BD77}"/>
                </a:ext>
              </a:extLst>
            </p:cNvPr>
            <p:cNvSpPr>
              <a:spLocks/>
            </p:cNvSpPr>
            <p:nvPr/>
          </p:nvSpPr>
          <p:spPr bwMode="auto">
            <a:xfrm>
              <a:off x="1386" y="643"/>
              <a:ext cx="3305" cy="2572"/>
            </a:xfrm>
            <a:custGeom>
              <a:avLst/>
              <a:gdLst>
                <a:gd name="T0" fmla="*/ 0 w 3305"/>
                <a:gd name="T1" fmla="*/ 0 h 2572"/>
                <a:gd name="T2" fmla="*/ 0 w 3305"/>
                <a:gd name="T3" fmla="*/ 2572 h 2572"/>
                <a:gd name="T4" fmla="*/ 3305 w 3305"/>
                <a:gd name="T5" fmla="*/ 2572 h 2572"/>
              </a:gdLst>
              <a:ahLst/>
              <a:cxnLst>
                <a:cxn ang="0">
                  <a:pos x="T0" y="T1"/>
                </a:cxn>
                <a:cxn ang="0">
                  <a:pos x="T2" y="T3"/>
                </a:cxn>
                <a:cxn ang="0">
                  <a:pos x="T4" y="T5"/>
                </a:cxn>
              </a:cxnLst>
              <a:rect l="0" t="0" r="r" b="b"/>
              <a:pathLst>
                <a:path w="3305" h="2572">
                  <a:moveTo>
                    <a:pt x="0" y="0"/>
                  </a:moveTo>
                  <a:lnTo>
                    <a:pt x="0" y="2572"/>
                  </a:lnTo>
                  <a:lnTo>
                    <a:pt x="3305" y="2572"/>
                  </a:lnTo>
                </a:path>
              </a:pathLst>
            </a:custGeom>
            <a:noFill/>
            <a:ln w="9525">
              <a:solidFill>
                <a:srgbClr val="FFCC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0425" name="Freeform 9">
              <a:extLst>
                <a:ext uri="{FF2B5EF4-FFF2-40B4-BE49-F238E27FC236}">
                  <a16:creationId xmlns:a16="http://schemas.microsoft.com/office/drawing/2014/main" id="{FC389D06-C28A-0880-C873-ACDB9AFE71CA}"/>
                </a:ext>
              </a:extLst>
            </p:cNvPr>
            <p:cNvSpPr>
              <a:spLocks/>
            </p:cNvSpPr>
            <p:nvPr/>
          </p:nvSpPr>
          <p:spPr bwMode="auto">
            <a:xfrm>
              <a:off x="1354" y="581"/>
              <a:ext cx="65" cy="64"/>
            </a:xfrm>
            <a:custGeom>
              <a:avLst/>
              <a:gdLst>
                <a:gd name="T0" fmla="*/ 65 w 65"/>
                <a:gd name="T1" fmla="*/ 64 h 64"/>
                <a:gd name="T2" fmla="*/ 32 w 65"/>
                <a:gd name="T3" fmla="*/ 0 h 64"/>
                <a:gd name="T4" fmla="*/ 0 w 65"/>
                <a:gd name="T5" fmla="*/ 64 h 64"/>
                <a:gd name="T6" fmla="*/ 65 w 65"/>
                <a:gd name="T7" fmla="*/ 64 h 64"/>
              </a:gdLst>
              <a:ahLst/>
              <a:cxnLst>
                <a:cxn ang="0">
                  <a:pos x="T0" y="T1"/>
                </a:cxn>
                <a:cxn ang="0">
                  <a:pos x="T2" y="T3"/>
                </a:cxn>
                <a:cxn ang="0">
                  <a:pos x="T4" y="T5"/>
                </a:cxn>
                <a:cxn ang="0">
                  <a:pos x="T6" y="T7"/>
                </a:cxn>
              </a:cxnLst>
              <a:rect l="0" t="0" r="r" b="b"/>
              <a:pathLst>
                <a:path w="65" h="64">
                  <a:moveTo>
                    <a:pt x="65" y="64"/>
                  </a:moveTo>
                  <a:lnTo>
                    <a:pt x="32" y="0"/>
                  </a:lnTo>
                  <a:lnTo>
                    <a:pt x="0" y="64"/>
                  </a:lnTo>
                  <a:lnTo>
                    <a:pt x="65" y="64"/>
                  </a:lnTo>
                  <a:close/>
                </a:path>
              </a:pathLst>
            </a:custGeom>
            <a:solidFill>
              <a:srgbClr val="000000"/>
            </a:solidFill>
            <a:ln w="9525">
              <a:solidFill>
                <a:srgbClr val="FFCCFF"/>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0426" name="Freeform 10">
              <a:extLst>
                <a:ext uri="{FF2B5EF4-FFF2-40B4-BE49-F238E27FC236}">
                  <a16:creationId xmlns:a16="http://schemas.microsoft.com/office/drawing/2014/main" id="{E3C6BC83-4D66-7EFB-7BA0-4B1C350498BE}"/>
                </a:ext>
              </a:extLst>
            </p:cNvPr>
            <p:cNvSpPr>
              <a:spLocks/>
            </p:cNvSpPr>
            <p:nvPr/>
          </p:nvSpPr>
          <p:spPr bwMode="auto">
            <a:xfrm>
              <a:off x="4689" y="3183"/>
              <a:ext cx="64" cy="65"/>
            </a:xfrm>
            <a:custGeom>
              <a:avLst/>
              <a:gdLst>
                <a:gd name="T0" fmla="*/ 0 w 64"/>
                <a:gd name="T1" fmla="*/ 65 h 65"/>
                <a:gd name="T2" fmla="*/ 64 w 64"/>
                <a:gd name="T3" fmla="*/ 32 h 65"/>
                <a:gd name="T4" fmla="*/ 0 w 64"/>
                <a:gd name="T5" fmla="*/ 0 h 65"/>
                <a:gd name="T6" fmla="*/ 0 w 64"/>
                <a:gd name="T7" fmla="*/ 65 h 65"/>
              </a:gdLst>
              <a:ahLst/>
              <a:cxnLst>
                <a:cxn ang="0">
                  <a:pos x="T0" y="T1"/>
                </a:cxn>
                <a:cxn ang="0">
                  <a:pos x="T2" y="T3"/>
                </a:cxn>
                <a:cxn ang="0">
                  <a:pos x="T4" y="T5"/>
                </a:cxn>
                <a:cxn ang="0">
                  <a:pos x="T6" y="T7"/>
                </a:cxn>
              </a:cxnLst>
              <a:rect l="0" t="0" r="r" b="b"/>
              <a:pathLst>
                <a:path w="64" h="65">
                  <a:moveTo>
                    <a:pt x="0" y="65"/>
                  </a:moveTo>
                  <a:lnTo>
                    <a:pt x="64" y="32"/>
                  </a:lnTo>
                  <a:lnTo>
                    <a:pt x="0" y="0"/>
                  </a:lnTo>
                  <a:lnTo>
                    <a:pt x="0" y="65"/>
                  </a:lnTo>
                  <a:close/>
                </a:path>
              </a:pathLst>
            </a:custGeom>
            <a:solidFill>
              <a:srgbClr val="000000"/>
            </a:solidFill>
            <a:ln w="9525">
              <a:solidFill>
                <a:srgbClr val="FFCCFF"/>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grpSp>
      <p:sp>
        <p:nvSpPr>
          <p:cNvPr id="60427" name="AutoShape 11">
            <a:hlinkClick r:id="rId2" action="ppaction://hlinkfile" highlightClick="1"/>
            <a:extLst>
              <a:ext uri="{FF2B5EF4-FFF2-40B4-BE49-F238E27FC236}">
                <a16:creationId xmlns:a16="http://schemas.microsoft.com/office/drawing/2014/main" id="{6DBB26B8-A964-42AB-3AF0-0C7C7DB9F453}"/>
              </a:ext>
            </a:extLst>
          </p:cNvPr>
          <p:cNvSpPr>
            <a:spLocks noChangeArrowheads="1"/>
          </p:cNvSpPr>
          <p:nvPr/>
        </p:nvSpPr>
        <p:spPr bwMode="auto">
          <a:xfrm>
            <a:off x="6604000" y="5930900"/>
            <a:ext cx="1752600" cy="508000"/>
          </a:xfrm>
          <a:prstGeom prst="actionButtonBlank">
            <a:avLst/>
          </a:prstGeom>
          <a:gradFill rotWithShape="0">
            <a:gsLst>
              <a:gs pos="0">
                <a:schemeClr val="accent2"/>
              </a:gs>
              <a:gs pos="100000">
                <a:schemeClr val="accent2">
                  <a:gamma/>
                  <a:shade val="0"/>
                  <a:invGamma/>
                </a:schemeClr>
              </a:gs>
            </a:gsLst>
            <a:path path="rect">
              <a:fillToRect r="100000" b="100000"/>
            </a:path>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pPr>
            <a:r>
              <a:rPr lang="en-US" altLang="en-US" sz="2400">
                <a:solidFill>
                  <a:srgbClr val="00FFFF"/>
                </a:solidFill>
                <a:latin typeface="Times New Roman" panose="02020603050405020304" pitchFamily="18" charset="0"/>
              </a:rPr>
              <a:t>Model_File</a:t>
            </a:r>
          </a:p>
        </p:txBody>
      </p:sp>
    </p:spTree>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a:extLst>
              <a:ext uri="{FF2B5EF4-FFF2-40B4-BE49-F238E27FC236}">
                <a16:creationId xmlns:a16="http://schemas.microsoft.com/office/drawing/2014/main" id="{7240182C-6749-C0B0-5022-82E214CF97F7}"/>
              </a:ext>
            </a:extLst>
          </p:cNvPr>
          <p:cNvSpPr>
            <a:spLocks noChangeArrowheads="1"/>
          </p:cNvSpPr>
          <p:nvPr/>
        </p:nvSpPr>
        <p:spPr bwMode="auto">
          <a:xfrm>
            <a:off x="2857501" y="457201"/>
            <a:ext cx="7231467" cy="5632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Bookman Old Style" panose="02050604050505020204" pitchFamily="18" charset="0"/>
              </a:rPr>
              <a:t>C    27kV  VariGAP</a:t>
            </a:r>
          </a:p>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Bookman Old Style" panose="02050604050505020204" pitchFamily="18" charset="0"/>
              </a:rPr>
              <a:t>92BUS01A                               4444.</a:t>
            </a:r>
          </a:p>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Bookman Old Style" panose="02050604050505020204" pitchFamily="18" charset="0"/>
              </a:rPr>
              <a:t>C       RLIN            |       VFLASH   |  VZERO</a:t>
            </a:r>
          </a:p>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Bookman Old Style" panose="02050604050505020204" pitchFamily="18" charset="0"/>
              </a:rPr>
              <a:t>                .0              63640.</a:t>
            </a:r>
          </a:p>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Bookman Old Style" panose="02050604050505020204" pitchFamily="18" charset="0"/>
              </a:rPr>
              <a:t>C     CURRENT           |      VOLT   |</a:t>
            </a:r>
          </a:p>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Bookman Old Style" panose="02050604050505020204" pitchFamily="18" charset="0"/>
              </a:rPr>
              <a:t> 1.                           35760.</a:t>
            </a:r>
          </a:p>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Bookman Old Style" panose="02050604050505020204" pitchFamily="18" charset="0"/>
              </a:rPr>
              <a:t>10.                          37860.</a:t>
            </a:r>
          </a:p>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Bookman Old Style" panose="02050604050505020204" pitchFamily="18" charset="0"/>
              </a:rPr>
              <a:t>100.                        40560.</a:t>
            </a:r>
          </a:p>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Bookman Old Style" panose="02050604050505020204" pitchFamily="18" charset="0"/>
              </a:rPr>
              <a:t>500.                        44280.</a:t>
            </a:r>
          </a:p>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Bookman Old Style" panose="02050604050505020204" pitchFamily="18" charset="0"/>
              </a:rPr>
              <a:t>******			    ********</a:t>
            </a:r>
          </a:p>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Bookman Old Style" panose="02050604050505020204" pitchFamily="18" charset="0"/>
              </a:rPr>
              <a:t>******			    ********</a:t>
            </a:r>
          </a:p>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Bookman Old Style" panose="02050604050505020204" pitchFamily="18" charset="0"/>
              </a:rPr>
              <a:t>6000.                      55000.</a:t>
            </a:r>
          </a:p>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Bookman Old Style" panose="02050604050505020204" pitchFamily="18" charset="0"/>
              </a:rPr>
              <a:t>8000.                      60000.</a:t>
            </a:r>
          </a:p>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Bookman Old Style" panose="02050604050505020204" pitchFamily="18" charset="0"/>
              </a:rPr>
              <a:t>20000.                    65000.</a:t>
            </a:r>
          </a:p>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Bookman Old Style" panose="02050604050505020204" pitchFamily="18" charset="0"/>
              </a:rPr>
              <a:t>      9999.</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9" name="Rectangle 5">
            <a:extLst>
              <a:ext uri="{FF2B5EF4-FFF2-40B4-BE49-F238E27FC236}">
                <a16:creationId xmlns:a16="http://schemas.microsoft.com/office/drawing/2014/main" id="{131FFC1D-FB04-96E7-8529-99484C6D99F9}"/>
              </a:ext>
            </a:extLst>
          </p:cNvPr>
          <p:cNvSpPr>
            <a:spLocks noChangeArrowheads="1"/>
          </p:cNvSpPr>
          <p:nvPr>
            <p:ph type="body" idx="1"/>
          </p:nvPr>
        </p:nvSpPr>
        <p:spPr>
          <a:xfrm>
            <a:off x="1981200" y="1981200"/>
            <a:ext cx="8153400" cy="4572000"/>
          </a:xfrm>
          <a:solidFill>
            <a:schemeClr val="bg2"/>
          </a:solidFill>
          <a:ln/>
          <a:effectLst>
            <a:outerShdw dist="107763" dir="2700000" algn="ctr" rotWithShape="0">
              <a:srgbClr val="FC0128"/>
            </a:outerShdw>
          </a:effectLst>
        </p:spPr>
        <p:txBody>
          <a:bodyPr/>
          <a:lstStyle/>
          <a:p>
            <a:endParaRPr lang="en-US" altLang="en-US">
              <a:effectLst/>
              <a:latin typeface="Arial" panose="020B0604020202020204" pitchFamily="34" charset="0"/>
            </a:endParaRPr>
          </a:p>
          <a:p>
            <a:pPr lvl="1"/>
            <a:endParaRPr lang="en-US" altLang="en-US" b="1" i="1">
              <a:solidFill>
                <a:srgbClr val="FC0128"/>
              </a:solidFill>
              <a:effectLst/>
              <a:latin typeface="Arial" panose="020B0604020202020204" pitchFamily="34" charset="0"/>
            </a:endParaRPr>
          </a:p>
        </p:txBody>
      </p:sp>
      <p:sp>
        <p:nvSpPr>
          <p:cNvPr id="88066" name="Rectangle 2">
            <a:extLst>
              <a:ext uri="{FF2B5EF4-FFF2-40B4-BE49-F238E27FC236}">
                <a16:creationId xmlns:a16="http://schemas.microsoft.com/office/drawing/2014/main" id="{D6B8CBE7-6B2D-3318-DAE6-2B07DECBF2A1}"/>
              </a:ext>
            </a:extLst>
          </p:cNvPr>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88067" name="Rectangle 3">
            <a:extLst>
              <a:ext uri="{FF2B5EF4-FFF2-40B4-BE49-F238E27FC236}">
                <a16:creationId xmlns:a16="http://schemas.microsoft.com/office/drawing/2014/main" id="{12AD314A-9D72-25D6-F75C-B033974CC037}"/>
              </a:ext>
            </a:extLst>
          </p:cNvPr>
          <p:cNvSpPr>
            <a:spLocks noChangeArrowheads="1"/>
          </p:cNvSpPr>
          <p:nvPr/>
        </p:nvSpPr>
        <p:spPr bwMode="auto">
          <a:xfrm>
            <a:off x="4648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88068" name="Rectangle 4">
            <a:extLst>
              <a:ext uri="{FF2B5EF4-FFF2-40B4-BE49-F238E27FC236}">
                <a16:creationId xmlns:a16="http://schemas.microsoft.com/office/drawing/2014/main" id="{C3493D0E-5F25-0EEB-A028-0B7FDB1BDC39}"/>
              </a:ext>
            </a:extLst>
          </p:cNvPr>
          <p:cNvSpPr>
            <a:spLocks noChangeArrowheads="1"/>
          </p:cNvSpPr>
          <p:nvPr>
            <p:ph type="title"/>
          </p:nvPr>
        </p:nvSpPr>
        <p:spPr>
          <a:solidFill>
            <a:schemeClr val="accent2"/>
          </a:solidFill>
          <a:ln/>
          <a:effectLst>
            <a:outerShdw dist="107763" dir="2700000" algn="ctr" rotWithShape="0">
              <a:srgbClr val="FC0128"/>
            </a:outerShdw>
          </a:effectLst>
        </p:spPr>
        <p:txBody>
          <a:bodyPr/>
          <a:lstStyle/>
          <a:p>
            <a:r>
              <a:rPr lang="en-US" altLang="en-US">
                <a:solidFill>
                  <a:srgbClr val="FC0128"/>
                </a:solidFill>
              </a:rPr>
              <a:t>Circuit Representation</a:t>
            </a:r>
          </a:p>
        </p:txBody>
      </p:sp>
      <p:grpSp>
        <p:nvGrpSpPr>
          <p:cNvPr id="88183" name="Group 119">
            <a:extLst>
              <a:ext uri="{FF2B5EF4-FFF2-40B4-BE49-F238E27FC236}">
                <a16:creationId xmlns:a16="http://schemas.microsoft.com/office/drawing/2014/main" id="{AD346837-319C-60DF-CF08-035930383A70}"/>
              </a:ext>
            </a:extLst>
          </p:cNvPr>
          <p:cNvGrpSpPr>
            <a:grpSpLocks/>
          </p:cNvGrpSpPr>
          <p:nvPr/>
        </p:nvGrpSpPr>
        <p:grpSpPr bwMode="auto">
          <a:xfrm>
            <a:off x="1981201" y="2741451"/>
            <a:ext cx="7862935" cy="1420975"/>
            <a:chOff x="432" y="1727"/>
            <a:chExt cx="4809" cy="812"/>
          </a:xfrm>
        </p:grpSpPr>
        <p:grpSp>
          <p:nvGrpSpPr>
            <p:cNvPr id="88132" name="Group 68">
              <a:extLst>
                <a:ext uri="{FF2B5EF4-FFF2-40B4-BE49-F238E27FC236}">
                  <a16:creationId xmlns:a16="http://schemas.microsoft.com/office/drawing/2014/main" id="{756F6EFD-AF3E-8C94-FE7F-FDB04DFB8024}"/>
                </a:ext>
              </a:extLst>
            </p:cNvPr>
            <p:cNvGrpSpPr>
              <a:grpSpLocks/>
            </p:cNvGrpSpPr>
            <p:nvPr/>
          </p:nvGrpSpPr>
          <p:grpSpPr bwMode="auto">
            <a:xfrm>
              <a:off x="432" y="1727"/>
              <a:ext cx="2858" cy="812"/>
              <a:chOff x="510" y="1939"/>
              <a:chExt cx="2548" cy="637"/>
            </a:xfrm>
          </p:grpSpPr>
          <p:sp>
            <p:nvSpPr>
              <p:cNvPr id="88077" name="Line 13">
                <a:extLst>
                  <a:ext uri="{FF2B5EF4-FFF2-40B4-BE49-F238E27FC236}">
                    <a16:creationId xmlns:a16="http://schemas.microsoft.com/office/drawing/2014/main" id="{2588A359-FC3D-8FE6-958F-135B30C64CCE}"/>
                  </a:ext>
                </a:extLst>
              </p:cNvPr>
              <p:cNvSpPr>
                <a:spLocks noChangeShapeType="1"/>
              </p:cNvSpPr>
              <p:nvPr/>
            </p:nvSpPr>
            <p:spPr bwMode="auto">
              <a:xfrm>
                <a:off x="572" y="2101"/>
                <a:ext cx="604" cy="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88078" name="Line 14">
                <a:extLst>
                  <a:ext uri="{FF2B5EF4-FFF2-40B4-BE49-F238E27FC236}">
                    <a16:creationId xmlns:a16="http://schemas.microsoft.com/office/drawing/2014/main" id="{C14AFE19-7084-5792-D7DF-4922E947DA2B}"/>
                  </a:ext>
                </a:extLst>
              </p:cNvPr>
              <p:cNvSpPr>
                <a:spLocks noChangeShapeType="1"/>
              </p:cNvSpPr>
              <p:nvPr/>
            </p:nvSpPr>
            <p:spPr bwMode="auto">
              <a:xfrm>
                <a:off x="1326" y="2101"/>
                <a:ext cx="157" cy="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88079" name="Line 15">
                <a:extLst>
                  <a:ext uri="{FF2B5EF4-FFF2-40B4-BE49-F238E27FC236}">
                    <a16:creationId xmlns:a16="http://schemas.microsoft.com/office/drawing/2014/main" id="{80214EC7-FC82-1850-F9BB-6DA85E4B4350}"/>
                  </a:ext>
                </a:extLst>
              </p:cNvPr>
              <p:cNvSpPr>
                <a:spLocks noChangeShapeType="1"/>
              </p:cNvSpPr>
              <p:nvPr/>
            </p:nvSpPr>
            <p:spPr bwMode="auto">
              <a:xfrm>
                <a:off x="1633" y="2101"/>
                <a:ext cx="216" cy="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88080" name="Line 16">
                <a:extLst>
                  <a:ext uri="{FF2B5EF4-FFF2-40B4-BE49-F238E27FC236}">
                    <a16:creationId xmlns:a16="http://schemas.microsoft.com/office/drawing/2014/main" id="{21F328CE-3823-9E4F-98DA-4FA8920C3BC0}"/>
                  </a:ext>
                </a:extLst>
              </p:cNvPr>
              <p:cNvSpPr>
                <a:spLocks noChangeShapeType="1"/>
              </p:cNvSpPr>
              <p:nvPr/>
            </p:nvSpPr>
            <p:spPr bwMode="auto">
              <a:xfrm>
                <a:off x="2446" y="2101"/>
                <a:ext cx="216" cy="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88081" name="Line 17">
                <a:extLst>
                  <a:ext uri="{FF2B5EF4-FFF2-40B4-BE49-F238E27FC236}">
                    <a16:creationId xmlns:a16="http://schemas.microsoft.com/office/drawing/2014/main" id="{9BD7DD62-D0D4-4B1B-5C71-07E65D8D9121}"/>
                  </a:ext>
                </a:extLst>
              </p:cNvPr>
              <p:cNvSpPr>
                <a:spLocks noChangeShapeType="1"/>
              </p:cNvSpPr>
              <p:nvPr/>
            </p:nvSpPr>
            <p:spPr bwMode="auto">
              <a:xfrm>
                <a:off x="1158" y="2428"/>
                <a:ext cx="216" cy="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88082" name="Line 18">
                <a:extLst>
                  <a:ext uri="{FF2B5EF4-FFF2-40B4-BE49-F238E27FC236}">
                    <a16:creationId xmlns:a16="http://schemas.microsoft.com/office/drawing/2014/main" id="{AA021AEA-24AA-EB45-B64D-FD6F94B176D7}"/>
                  </a:ext>
                </a:extLst>
              </p:cNvPr>
              <p:cNvSpPr>
                <a:spLocks noChangeShapeType="1"/>
              </p:cNvSpPr>
              <p:nvPr/>
            </p:nvSpPr>
            <p:spPr bwMode="auto">
              <a:xfrm>
                <a:off x="1997" y="2428"/>
                <a:ext cx="216" cy="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88083" name="Line 19">
                <a:extLst>
                  <a:ext uri="{FF2B5EF4-FFF2-40B4-BE49-F238E27FC236}">
                    <a16:creationId xmlns:a16="http://schemas.microsoft.com/office/drawing/2014/main" id="{3FF2B0F0-6B14-63F5-649E-FE5D9F8BEAB2}"/>
                  </a:ext>
                </a:extLst>
              </p:cNvPr>
              <p:cNvSpPr>
                <a:spLocks noChangeShapeType="1"/>
              </p:cNvSpPr>
              <p:nvPr/>
            </p:nvSpPr>
            <p:spPr bwMode="auto">
              <a:xfrm>
                <a:off x="2363" y="2428"/>
                <a:ext cx="637" cy="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88084" name="Rectangle 20">
                <a:extLst>
                  <a:ext uri="{FF2B5EF4-FFF2-40B4-BE49-F238E27FC236}">
                    <a16:creationId xmlns:a16="http://schemas.microsoft.com/office/drawing/2014/main" id="{76D74DED-9A78-B7EE-80A7-AF1DDC110A36}"/>
                  </a:ext>
                </a:extLst>
              </p:cNvPr>
              <p:cNvSpPr>
                <a:spLocks noChangeArrowheads="1"/>
              </p:cNvSpPr>
              <p:nvPr/>
            </p:nvSpPr>
            <p:spPr bwMode="auto">
              <a:xfrm>
                <a:off x="3010" y="2359"/>
                <a:ext cx="48" cy="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Symbol" panose="05050102010706020507" pitchFamily="18" charset="2"/>
                  </a:rPr>
                  <a:t>ú</a:t>
                </a:r>
                <a:endParaRPr lang="en-US" altLang="en-US" sz="2400">
                  <a:solidFill>
                    <a:srgbClr val="8901F3"/>
                  </a:solidFill>
                  <a:latin typeface="Times New Roman" panose="02020603050405020304" pitchFamily="18" charset="0"/>
                </a:endParaRPr>
              </a:p>
            </p:txBody>
          </p:sp>
          <p:sp>
            <p:nvSpPr>
              <p:cNvPr id="88085" name="Rectangle 21">
                <a:extLst>
                  <a:ext uri="{FF2B5EF4-FFF2-40B4-BE49-F238E27FC236}">
                    <a16:creationId xmlns:a16="http://schemas.microsoft.com/office/drawing/2014/main" id="{664CCE1D-050D-C21D-D1DA-54E7B7DBF80A}"/>
                  </a:ext>
                </a:extLst>
              </p:cNvPr>
              <p:cNvSpPr>
                <a:spLocks noChangeArrowheads="1"/>
              </p:cNvSpPr>
              <p:nvPr/>
            </p:nvSpPr>
            <p:spPr bwMode="auto">
              <a:xfrm>
                <a:off x="3010" y="2220"/>
                <a:ext cx="48" cy="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Symbol" panose="05050102010706020507" pitchFamily="18" charset="2"/>
                  </a:rPr>
                  <a:t>ú</a:t>
                </a:r>
                <a:endParaRPr lang="en-US" altLang="en-US" sz="2400">
                  <a:solidFill>
                    <a:srgbClr val="8901F3"/>
                  </a:solidFill>
                  <a:latin typeface="Times New Roman" panose="02020603050405020304" pitchFamily="18" charset="0"/>
                </a:endParaRPr>
              </a:p>
            </p:txBody>
          </p:sp>
          <p:sp>
            <p:nvSpPr>
              <p:cNvPr id="88086" name="Rectangle 22">
                <a:extLst>
                  <a:ext uri="{FF2B5EF4-FFF2-40B4-BE49-F238E27FC236}">
                    <a16:creationId xmlns:a16="http://schemas.microsoft.com/office/drawing/2014/main" id="{1A1A9DBF-A3DA-4A4C-3B52-F10DBA9888B3}"/>
                  </a:ext>
                </a:extLst>
              </p:cNvPr>
              <p:cNvSpPr>
                <a:spLocks noChangeArrowheads="1"/>
              </p:cNvSpPr>
              <p:nvPr/>
            </p:nvSpPr>
            <p:spPr bwMode="auto">
              <a:xfrm>
                <a:off x="3010" y="2079"/>
                <a:ext cx="48" cy="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Symbol" panose="05050102010706020507" pitchFamily="18" charset="2"/>
                  </a:rPr>
                  <a:t>ú</a:t>
                </a:r>
                <a:endParaRPr lang="en-US" altLang="en-US" sz="2400">
                  <a:solidFill>
                    <a:srgbClr val="8901F3"/>
                  </a:solidFill>
                  <a:latin typeface="Times New Roman" panose="02020603050405020304" pitchFamily="18" charset="0"/>
                </a:endParaRPr>
              </a:p>
            </p:txBody>
          </p:sp>
          <p:sp>
            <p:nvSpPr>
              <p:cNvPr id="88087" name="Rectangle 23">
                <a:extLst>
                  <a:ext uri="{FF2B5EF4-FFF2-40B4-BE49-F238E27FC236}">
                    <a16:creationId xmlns:a16="http://schemas.microsoft.com/office/drawing/2014/main" id="{3612A0E7-DF41-1F90-935A-0D413B0BDE1F}"/>
                  </a:ext>
                </a:extLst>
              </p:cNvPr>
              <p:cNvSpPr>
                <a:spLocks noChangeArrowheads="1"/>
              </p:cNvSpPr>
              <p:nvPr/>
            </p:nvSpPr>
            <p:spPr bwMode="auto">
              <a:xfrm>
                <a:off x="3010" y="2451"/>
                <a:ext cx="48" cy="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Symbol" panose="05050102010706020507" pitchFamily="18" charset="2"/>
                  </a:rPr>
                  <a:t>û</a:t>
                </a:r>
                <a:endParaRPr lang="en-US" altLang="en-US" sz="2400">
                  <a:solidFill>
                    <a:srgbClr val="8901F3"/>
                  </a:solidFill>
                  <a:latin typeface="Times New Roman" panose="02020603050405020304" pitchFamily="18" charset="0"/>
                </a:endParaRPr>
              </a:p>
            </p:txBody>
          </p:sp>
          <p:sp>
            <p:nvSpPr>
              <p:cNvPr id="88088" name="Rectangle 24">
                <a:extLst>
                  <a:ext uri="{FF2B5EF4-FFF2-40B4-BE49-F238E27FC236}">
                    <a16:creationId xmlns:a16="http://schemas.microsoft.com/office/drawing/2014/main" id="{3387853F-9DF8-5D95-A4D6-6C064E12CB4E}"/>
                  </a:ext>
                </a:extLst>
              </p:cNvPr>
              <p:cNvSpPr>
                <a:spLocks noChangeArrowheads="1"/>
              </p:cNvSpPr>
              <p:nvPr/>
            </p:nvSpPr>
            <p:spPr bwMode="auto">
              <a:xfrm>
                <a:off x="3010" y="1939"/>
                <a:ext cx="48" cy="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Symbol" panose="05050102010706020507" pitchFamily="18" charset="2"/>
                  </a:rPr>
                  <a:t>ù</a:t>
                </a:r>
                <a:endParaRPr lang="en-US" altLang="en-US" sz="2400">
                  <a:solidFill>
                    <a:srgbClr val="8901F3"/>
                  </a:solidFill>
                  <a:latin typeface="Times New Roman" panose="02020603050405020304" pitchFamily="18" charset="0"/>
                </a:endParaRPr>
              </a:p>
            </p:txBody>
          </p:sp>
          <p:sp>
            <p:nvSpPr>
              <p:cNvPr id="88089" name="Rectangle 25">
                <a:extLst>
                  <a:ext uri="{FF2B5EF4-FFF2-40B4-BE49-F238E27FC236}">
                    <a16:creationId xmlns:a16="http://schemas.microsoft.com/office/drawing/2014/main" id="{0C839C20-9225-F705-82E9-5D4412EDA3F6}"/>
                  </a:ext>
                </a:extLst>
              </p:cNvPr>
              <p:cNvSpPr>
                <a:spLocks noChangeArrowheads="1"/>
              </p:cNvSpPr>
              <p:nvPr/>
            </p:nvSpPr>
            <p:spPr bwMode="auto">
              <a:xfrm>
                <a:off x="510" y="2359"/>
                <a:ext cx="48" cy="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Symbol" panose="05050102010706020507" pitchFamily="18" charset="2"/>
                  </a:rPr>
                  <a:t>ê</a:t>
                </a:r>
                <a:endParaRPr lang="en-US" altLang="en-US" sz="2400">
                  <a:solidFill>
                    <a:srgbClr val="8901F3"/>
                  </a:solidFill>
                  <a:latin typeface="Times New Roman" panose="02020603050405020304" pitchFamily="18" charset="0"/>
                </a:endParaRPr>
              </a:p>
            </p:txBody>
          </p:sp>
          <p:sp>
            <p:nvSpPr>
              <p:cNvPr id="88090" name="Rectangle 26">
                <a:extLst>
                  <a:ext uri="{FF2B5EF4-FFF2-40B4-BE49-F238E27FC236}">
                    <a16:creationId xmlns:a16="http://schemas.microsoft.com/office/drawing/2014/main" id="{20DAC16D-AF32-2A57-5FAD-89CE16E24CC2}"/>
                  </a:ext>
                </a:extLst>
              </p:cNvPr>
              <p:cNvSpPr>
                <a:spLocks noChangeArrowheads="1"/>
              </p:cNvSpPr>
              <p:nvPr/>
            </p:nvSpPr>
            <p:spPr bwMode="auto">
              <a:xfrm>
                <a:off x="510" y="2220"/>
                <a:ext cx="48" cy="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Symbol" panose="05050102010706020507" pitchFamily="18" charset="2"/>
                  </a:rPr>
                  <a:t>ê</a:t>
                </a:r>
                <a:endParaRPr lang="en-US" altLang="en-US" sz="2400">
                  <a:solidFill>
                    <a:srgbClr val="8901F3"/>
                  </a:solidFill>
                  <a:latin typeface="Times New Roman" panose="02020603050405020304" pitchFamily="18" charset="0"/>
                </a:endParaRPr>
              </a:p>
            </p:txBody>
          </p:sp>
          <p:sp>
            <p:nvSpPr>
              <p:cNvPr id="88091" name="Rectangle 27">
                <a:extLst>
                  <a:ext uri="{FF2B5EF4-FFF2-40B4-BE49-F238E27FC236}">
                    <a16:creationId xmlns:a16="http://schemas.microsoft.com/office/drawing/2014/main" id="{69475C88-0615-1D55-DEE4-15428E0E5AA6}"/>
                  </a:ext>
                </a:extLst>
              </p:cNvPr>
              <p:cNvSpPr>
                <a:spLocks noChangeArrowheads="1"/>
              </p:cNvSpPr>
              <p:nvPr/>
            </p:nvSpPr>
            <p:spPr bwMode="auto">
              <a:xfrm>
                <a:off x="510" y="2079"/>
                <a:ext cx="48" cy="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Symbol" panose="05050102010706020507" pitchFamily="18" charset="2"/>
                  </a:rPr>
                  <a:t>ê</a:t>
                </a:r>
                <a:endParaRPr lang="en-US" altLang="en-US" sz="2400">
                  <a:solidFill>
                    <a:srgbClr val="8901F3"/>
                  </a:solidFill>
                  <a:latin typeface="Times New Roman" panose="02020603050405020304" pitchFamily="18" charset="0"/>
                </a:endParaRPr>
              </a:p>
            </p:txBody>
          </p:sp>
          <p:sp>
            <p:nvSpPr>
              <p:cNvPr id="88092" name="Rectangle 28">
                <a:extLst>
                  <a:ext uri="{FF2B5EF4-FFF2-40B4-BE49-F238E27FC236}">
                    <a16:creationId xmlns:a16="http://schemas.microsoft.com/office/drawing/2014/main" id="{B46B87A1-D287-55A1-BBA5-304F668A4CC0}"/>
                  </a:ext>
                </a:extLst>
              </p:cNvPr>
              <p:cNvSpPr>
                <a:spLocks noChangeArrowheads="1"/>
              </p:cNvSpPr>
              <p:nvPr/>
            </p:nvSpPr>
            <p:spPr bwMode="auto">
              <a:xfrm>
                <a:off x="510" y="2452"/>
                <a:ext cx="48" cy="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Symbol" panose="05050102010706020507" pitchFamily="18" charset="2"/>
                  </a:rPr>
                  <a:t>ë</a:t>
                </a:r>
                <a:endParaRPr lang="en-US" altLang="en-US" sz="2400">
                  <a:solidFill>
                    <a:srgbClr val="8901F3"/>
                  </a:solidFill>
                  <a:latin typeface="Times New Roman" panose="02020603050405020304" pitchFamily="18" charset="0"/>
                </a:endParaRPr>
              </a:p>
            </p:txBody>
          </p:sp>
          <p:sp>
            <p:nvSpPr>
              <p:cNvPr id="88093" name="Rectangle 29">
                <a:extLst>
                  <a:ext uri="{FF2B5EF4-FFF2-40B4-BE49-F238E27FC236}">
                    <a16:creationId xmlns:a16="http://schemas.microsoft.com/office/drawing/2014/main" id="{EF4E2D49-CDFD-2058-C621-0154F0FC44CA}"/>
                  </a:ext>
                </a:extLst>
              </p:cNvPr>
              <p:cNvSpPr>
                <a:spLocks noChangeArrowheads="1"/>
              </p:cNvSpPr>
              <p:nvPr/>
            </p:nvSpPr>
            <p:spPr bwMode="auto">
              <a:xfrm>
                <a:off x="510" y="1939"/>
                <a:ext cx="48" cy="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Symbol" panose="05050102010706020507" pitchFamily="18" charset="2"/>
                  </a:rPr>
                  <a:t>é</a:t>
                </a:r>
                <a:endParaRPr lang="en-US" altLang="en-US" sz="2400">
                  <a:solidFill>
                    <a:srgbClr val="8901F3"/>
                  </a:solidFill>
                  <a:latin typeface="Times New Roman" panose="02020603050405020304" pitchFamily="18" charset="0"/>
                </a:endParaRPr>
              </a:p>
            </p:txBody>
          </p:sp>
          <p:sp>
            <p:nvSpPr>
              <p:cNvPr id="88094" name="Rectangle 30">
                <a:extLst>
                  <a:ext uri="{FF2B5EF4-FFF2-40B4-BE49-F238E27FC236}">
                    <a16:creationId xmlns:a16="http://schemas.microsoft.com/office/drawing/2014/main" id="{84EC0E9D-B7B6-CB59-08C8-4AA8EE2CCE09}"/>
                  </a:ext>
                </a:extLst>
              </p:cNvPr>
              <p:cNvSpPr>
                <a:spLocks noChangeArrowheads="1"/>
              </p:cNvSpPr>
              <p:nvPr/>
            </p:nvSpPr>
            <p:spPr bwMode="auto">
              <a:xfrm>
                <a:off x="2427" y="2416"/>
                <a:ext cx="77" cy="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Symbol" panose="05050102010706020507" pitchFamily="18" charset="2"/>
                  </a:rPr>
                  <a:t>D</a:t>
                </a:r>
                <a:endParaRPr lang="en-US" altLang="en-US" sz="2400">
                  <a:solidFill>
                    <a:srgbClr val="8901F3"/>
                  </a:solidFill>
                  <a:latin typeface="Times New Roman" panose="02020603050405020304" pitchFamily="18" charset="0"/>
                </a:endParaRPr>
              </a:p>
            </p:txBody>
          </p:sp>
          <p:sp>
            <p:nvSpPr>
              <p:cNvPr id="88095" name="Rectangle 31">
                <a:extLst>
                  <a:ext uri="{FF2B5EF4-FFF2-40B4-BE49-F238E27FC236}">
                    <a16:creationId xmlns:a16="http://schemas.microsoft.com/office/drawing/2014/main" id="{D0DBD176-2BD6-0EBC-C414-8434E2813728}"/>
                  </a:ext>
                </a:extLst>
              </p:cNvPr>
              <p:cNvSpPr>
                <a:spLocks noChangeArrowheads="1"/>
              </p:cNvSpPr>
              <p:nvPr/>
            </p:nvSpPr>
            <p:spPr bwMode="auto">
              <a:xfrm>
                <a:off x="2249" y="2317"/>
                <a:ext cx="69" cy="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Symbol" panose="05050102010706020507" pitchFamily="18" charset="2"/>
                  </a:rPr>
                  <a:t>+</a:t>
                </a:r>
                <a:endParaRPr lang="en-US" altLang="en-US" sz="2400">
                  <a:solidFill>
                    <a:srgbClr val="8901F3"/>
                  </a:solidFill>
                  <a:latin typeface="Times New Roman" panose="02020603050405020304" pitchFamily="18" charset="0"/>
                </a:endParaRPr>
              </a:p>
            </p:txBody>
          </p:sp>
          <p:sp>
            <p:nvSpPr>
              <p:cNvPr id="88096" name="Rectangle 32">
                <a:extLst>
                  <a:ext uri="{FF2B5EF4-FFF2-40B4-BE49-F238E27FC236}">
                    <a16:creationId xmlns:a16="http://schemas.microsoft.com/office/drawing/2014/main" id="{4DFDFEF2-00E4-956A-7F31-D874A0111580}"/>
                  </a:ext>
                </a:extLst>
              </p:cNvPr>
              <p:cNvSpPr>
                <a:spLocks noChangeArrowheads="1"/>
              </p:cNvSpPr>
              <p:nvPr/>
            </p:nvSpPr>
            <p:spPr bwMode="auto">
              <a:xfrm>
                <a:off x="1044" y="2317"/>
                <a:ext cx="69" cy="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Symbol" panose="05050102010706020507" pitchFamily="18" charset="2"/>
                  </a:rPr>
                  <a:t>-</a:t>
                </a:r>
                <a:endParaRPr lang="en-US" altLang="en-US" sz="2400">
                  <a:solidFill>
                    <a:srgbClr val="8901F3"/>
                  </a:solidFill>
                  <a:latin typeface="Times New Roman" panose="02020603050405020304" pitchFamily="18" charset="0"/>
                </a:endParaRPr>
              </a:p>
            </p:txBody>
          </p:sp>
          <p:sp>
            <p:nvSpPr>
              <p:cNvPr id="88097" name="Rectangle 33">
                <a:extLst>
                  <a:ext uri="{FF2B5EF4-FFF2-40B4-BE49-F238E27FC236}">
                    <a16:creationId xmlns:a16="http://schemas.microsoft.com/office/drawing/2014/main" id="{A99FFCF6-0B85-713F-A31A-90FD3BBEC594}"/>
                  </a:ext>
                </a:extLst>
              </p:cNvPr>
              <p:cNvSpPr>
                <a:spLocks noChangeArrowheads="1"/>
              </p:cNvSpPr>
              <p:nvPr/>
            </p:nvSpPr>
            <p:spPr bwMode="auto">
              <a:xfrm>
                <a:off x="2334" y="1990"/>
                <a:ext cx="69" cy="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Symbol" panose="05050102010706020507" pitchFamily="18" charset="2"/>
                  </a:rPr>
                  <a:t>-</a:t>
                </a:r>
                <a:endParaRPr lang="en-US" altLang="en-US" sz="2400">
                  <a:solidFill>
                    <a:srgbClr val="8901F3"/>
                  </a:solidFill>
                  <a:latin typeface="Times New Roman" panose="02020603050405020304" pitchFamily="18" charset="0"/>
                </a:endParaRPr>
              </a:p>
            </p:txBody>
          </p:sp>
          <p:sp>
            <p:nvSpPr>
              <p:cNvPr id="88098" name="Rectangle 34">
                <a:extLst>
                  <a:ext uri="{FF2B5EF4-FFF2-40B4-BE49-F238E27FC236}">
                    <a16:creationId xmlns:a16="http://schemas.microsoft.com/office/drawing/2014/main" id="{3522590D-AD0A-2FEF-73D2-D97214D67DA9}"/>
                  </a:ext>
                </a:extLst>
              </p:cNvPr>
              <p:cNvSpPr>
                <a:spLocks noChangeArrowheads="1"/>
              </p:cNvSpPr>
              <p:nvPr/>
            </p:nvSpPr>
            <p:spPr bwMode="auto">
              <a:xfrm>
                <a:off x="1516" y="1990"/>
                <a:ext cx="69" cy="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Symbol" panose="05050102010706020507" pitchFamily="18" charset="2"/>
                  </a:rPr>
                  <a:t>+</a:t>
                </a:r>
                <a:endParaRPr lang="en-US" altLang="en-US" sz="2400">
                  <a:solidFill>
                    <a:srgbClr val="8901F3"/>
                  </a:solidFill>
                  <a:latin typeface="Times New Roman" panose="02020603050405020304" pitchFamily="18" charset="0"/>
                </a:endParaRPr>
              </a:p>
            </p:txBody>
          </p:sp>
          <p:sp>
            <p:nvSpPr>
              <p:cNvPr id="88099" name="Rectangle 35">
                <a:extLst>
                  <a:ext uri="{FF2B5EF4-FFF2-40B4-BE49-F238E27FC236}">
                    <a16:creationId xmlns:a16="http://schemas.microsoft.com/office/drawing/2014/main" id="{1426627F-5859-5DBC-88E9-76A0F2334E5A}"/>
                  </a:ext>
                </a:extLst>
              </p:cNvPr>
              <p:cNvSpPr>
                <a:spLocks noChangeArrowheads="1"/>
              </p:cNvSpPr>
              <p:nvPr/>
            </p:nvSpPr>
            <p:spPr bwMode="auto">
              <a:xfrm>
                <a:off x="1211" y="1990"/>
                <a:ext cx="69" cy="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Symbol" panose="05050102010706020507" pitchFamily="18" charset="2"/>
                  </a:rPr>
                  <a:t>+</a:t>
                </a:r>
                <a:endParaRPr lang="en-US" altLang="en-US" sz="2400">
                  <a:solidFill>
                    <a:srgbClr val="8901F3"/>
                  </a:solidFill>
                  <a:latin typeface="Times New Roman" panose="02020603050405020304" pitchFamily="18" charset="0"/>
                </a:endParaRPr>
              </a:p>
            </p:txBody>
          </p:sp>
          <p:sp>
            <p:nvSpPr>
              <p:cNvPr id="88100" name="Rectangle 36">
                <a:extLst>
                  <a:ext uri="{FF2B5EF4-FFF2-40B4-BE49-F238E27FC236}">
                    <a16:creationId xmlns:a16="http://schemas.microsoft.com/office/drawing/2014/main" id="{99826744-267E-B298-33BF-7B87D36BC26F}"/>
                  </a:ext>
                </a:extLst>
              </p:cNvPr>
              <p:cNvSpPr>
                <a:spLocks noChangeArrowheads="1"/>
              </p:cNvSpPr>
              <p:nvPr/>
            </p:nvSpPr>
            <p:spPr bwMode="auto">
              <a:xfrm>
                <a:off x="926" y="2089"/>
                <a:ext cx="77" cy="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Symbol" panose="05050102010706020507" pitchFamily="18" charset="2"/>
                  </a:rPr>
                  <a:t>D</a:t>
                </a:r>
                <a:endParaRPr lang="en-US" altLang="en-US" sz="2400">
                  <a:solidFill>
                    <a:srgbClr val="8901F3"/>
                  </a:solidFill>
                  <a:latin typeface="Times New Roman" panose="02020603050405020304" pitchFamily="18" charset="0"/>
                </a:endParaRPr>
              </a:p>
            </p:txBody>
          </p:sp>
          <p:sp>
            <p:nvSpPr>
              <p:cNvPr id="88101" name="Rectangle 37">
                <a:extLst>
                  <a:ext uri="{FF2B5EF4-FFF2-40B4-BE49-F238E27FC236}">
                    <a16:creationId xmlns:a16="http://schemas.microsoft.com/office/drawing/2014/main" id="{C2858597-898F-31DB-2291-12404EEF3409}"/>
                  </a:ext>
                </a:extLst>
              </p:cNvPr>
              <p:cNvSpPr>
                <a:spLocks noChangeArrowheads="1"/>
              </p:cNvSpPr>
              <p:nvPr/>
            </p:nvSpPr>
            <p:spPr bwMode="auto">
              <a:xfrm>
                <a:off x="2944" y="2433"/>
                <a:ext cx="42" cy="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Times New Roman" panose="02020603050405020304" pitchFamily="18" charset="0"/>
                  </a:rPr>
                  <a:t>)</a:t>
                </a:r>
                <a:endParaRPr lang="en-US" altLang="en-US" sz="2400">
                  <a:solidFill>
                    <a:srgbClr val="8901F3"/>
                  </a:solidFill>
                  <a:latin typeface="Times New Roman" panose="02020603050405020304" pitchFamily="18" charset="0"/>
                </a:endParaRPr>
              </a:p>
            </p:txBody>
          </p:sp>
          <p:sp>
            <p:nvSpPr>
              <p:cNvPr id="88102" name="Rectangle 38">
                <a:extLst>
                  <a:ext uri="{FF2B5EF4-FFF2-40B4-BE49-F238E27FC236}">
                    <a16:creationId xmlns:a16="http://schemas.microsoft.com/office/drawing/2014/main" id="{D3D16AD1-2538-EBEF-72DF-3D0ADC790311}"/>
                  </a:ext>
                </a:extLst>
              </p:cNvPr>
              <p:cNvSpPr>
                <a:spLocks noChangeArrowheads="1"/>
              </p:cNvSpPr>
              <p:nvPr/>
            </p:nvSpPr>
            <p:spPr bwMode="auto">
              <a:xfrm>
                <a:off x="2705" y="2433"/>
                <a:ext cx="63" cy="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Times New Roman" panose="02020603050405020304" pitchFamily="18" charset="0"/>
                  </a:rPr>
                  <a:t>2</a:t>
                </a:r>
                <a:endParaRPr lang="en-US" altLang="en-US" sz="2400">
                  <a:solidFill>
                    <a:srgbClr val="8901F3"/>
                  </a:solidFill>
                  <a:latin typeface="Times New Roman" panose="02020603050405020304" pitchFamily="18" charset="0"/>
                </a:endParaRPr>
              </a:p>
            </p:txBody>
          </p:sp>
          <p:sp>
            <p:nvSpPr>
              <p:cNvPr id="88103" name="Rectangle 39">
                <a:extLst>
                  <a:ext uri="{FF2B5EF4-FFF2-40B4-BE49-F238E27FC236}">
                    <a16:creationId xmlns:a16="http://schemas.microsoft.com/office/drawing/2014/main" id="{22FBFA4D-0823-3D5C-5317-9D2E546B53FF}"/>
                  </a:ext>
                </a:extLst>
              </p:cNvPr>
              <p:cNvSpPr>
                <a:spLocks noChangeArrowheads="1"/>
              </p:cNvSpPr>
              <p:nvPr/>
            </p:nvSpPr>
            <p:spPr bwMode="auto">
              <a:xfrm>
                <a:off x="2639" y="2433"/>
                <a:ext cx="35" cy="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Times New Roman" panose="02020603050405020304" pitchFamily="18" charset="0"/>
                  </a:rPr>
                  <a:t>/</a:t>
                </a:r>
                <a:endParaRPr lang="en-US" altLang="en-US" sz="2400">
                  <a:solidFill>
                    <a:srgbClr val="8901F3"/>
                  </a:solidFill>
                  <a:latin typeface="Times New Roman" panose="02020603050405020304" pitchFamily="18" charset="0"/>
                </a:endParaRPr>
              </a:p>
            </p:txBody>
          </p:sp>
          <p:sp>
            <p:nvSpPr>
              <p:cNvPr id="88104" name="Rectangle 40">
                <a:extLst>
                  <a:ext uri="{FF2B5EF4-FFF2-40B4-BE49-F238E27FC236}">
                    <a16:creationId xmlns:a16="http://schemas.microsoft.com/office/drawing/2014/main" id="{403057FA-9550-CE0B-4B6E-0D38C7E8CFD3}"/>
                  </a:ext>
                </a:extLst>
              </p:cNvPr>
              <p:cNvSpPr>
                <a:spLocks noChangeArrowheads="1"/>
              </p:cNvSpPr>
              <p:nvPr/>
            </p:nvSpPr>
            <p:spPr bwMode="auto">
              <a:xfrm>
                <a:off x="2375" y="2433"/>
                <a:ext cx="42" cy="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Times New Roman" panose="02020603050405020304" pitchFamily="18" charset="0"/>
                  </a:rPr>
                  <a:t>(</a:t>
                </a:r>
                <a:endParaRPr lang="en-US" altLang="en-US" sz="2400">
                  <a:solidFill>
                    <a:srgbClr val="8901F3"/>
                  </a:solidFill>
                  <a:latin typeface="Times New Roman" panose="02020603050405020304" pitchFamily="18" charset="0"/>
                </a:endParaRPr>
              </a:p>
            </p:txBody>
          </p:sp>
          <p:sp>
            <p:nvSpPr>
              <p:cNvPr id="88105" name="Rectangle 41">
                <a:extLst>
                  <a:ext uri="{FF2B5EF4-FFF2-40B4-BE49-F238E27FC236}">
                    <a16:creationId xmlns:a16="http://schemas.microsoft.com/office/drawing/2014/main" id="{99FE4AD5-0050-B868-D1D2-D51FF252DE94}"/>
                  </a:ext>
                </a:extLst>
              </p:cNvPr>
              <p:cNvSpPr>
                <a:spLocks noChangeArrowheads="1"/>
              </p:cNvSpPr>
              <p:nvPr/>
            </p:nvSpPr>
            <p:spPr bwMode="auto">
              <a:xfrm>
                <a:off x="2643" y="2274"/>
                <a:ext cx="63" cy="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Times New Roman" panose="02020603050405020304" pitchFamily="18" charset="0"/>
                  </a:rPr>
                  <a:t>1</a:t>
                </a:r>
                <a:endParaRPr lang="en-US" altLang="en-US" sz="2400">
                  <a:solidFill>
                    <a:srgbClr val="8901F3"/>
                  </a:solidFill>
                  <a:latin typeface="Times New Roman" panose="02020603050405020304" pitchFamily="18" charset="0"/>
                </a:endParaRPr>
              </a:p>
            </p:txBody>
          </p:sp>
          <p:sp>
            <p:nvSpPr>
              <p:cNvPr id="88106" name="Rectangle 42">
                <a:extLst>
                  <a:ext uri="{FF2B5EF4-FFF2-40B4-BE49-F238E27FC236}">
                    <a16:creationId xmlns:a16="http://schemas.microsoft.com/office/drawing/2014/main" id="{9F432717-6BB4-E90D-9257-390CD93A022A}"/>
                  </a:ext>
                </a:extLst>
              </p:cNvPr>
              <p:cNvSpPr>
                <a:spLocks noChangeArrowheads="1"/>
              </p:cNvSpPr>
              <p:nvPr/>
            </p:nvSpPr>
            <p:spPr bwMode="auto">
              <a:xfrm>
                <a:off x="2068" y="2274"/>
                <a:ext cx="63" cy="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Times New Roman" panose="02020603050405020304" pitchFamily="18" charset="0"/>
                  </a:rPr>
                  <a:t>1</a:t>
                </a:r>
                <a:endParaRPr lang="en-US" altLang="en-US" sz="2400">
                  <a:solidFill>
                    <a:srgbClr val="8901F3"/>
                  </a:solidFill>
                  <a:latin typeface="Times New Roman" panose="02020603050405020304" pitchFamily="18" charset="0"/>
                </a:endParaRPr>
              </a:p>
            </p:txBody>
          </p:sp>
          <p:sp>
            <p:nvSpPr>
              <p:cNvPr id="88107" name="Rectangle 43">
                <a:extLst>
                  <a:ext uri="{FF2B5EF4-FFF2-40B4-BE49-F238E27FC236}">
                    <a16:creationId xmlns:a16="http://schemas.microsoft.com/office/drawing/2014/main" id="{8CC93982-1E16-0459-7848-529720D982E2}"/>
                  </a:ext>
                </a:extLst>
              </p:cNvPr>
              <p:cNvSpPr>
                <a:spLocks noChangeArrowheads="1"/>
              </p:cNvSpPr>
              <p:nvPr/>
            </p:nvSpPr>
            <p:spPr bwMode="auto">
              <a:xfrm>
                <a:off x="1229" y="2274"/>
                <a:ext cx="63" cy="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Times New Roman" panose="02020603050405020304" pitchFamily="18" charset="0"/>
                  </a:rPr>
                  <a:t>1</a:t>
                </a:r>
                <a:endParaRPr lang="en-US" altLang="en-US" sz="2400">
                  <a:solidFill>
                    <a:srgbClr val="8901F3"/>
                  </a:solidFill>
                  <a:latin typeface="Times New Roman" panose="02020603050405020304" pitchFamily="18" charset="0"/>
                </a:endParaRPr>
              </a:p>
            </p:txBody>
          </p:sp>
          <p:sp>
            <p:nvSpPr>
              <p:cNvPr id="88108" name="Rectangle 44">
                <a:extLst>
                  <a:ext uri="{FF2B5EF4-FFF2-40B4-BE49-F238E27FC236}">
                    <a16:creationId xmlns:a16="http://schemas.microsoft.com/office/drawing/2014/main" id="{D5C437DC-92AC-A3BD-0566-86A6571F7184}"/>
                  </a:ext>
                </a:extLst>
              </p:cNvPr>
              <p:cNvSpPr>
                <a:spLocks noChangeArrowheads="1"/>
              </p:cNvSpPr>
              <p:nvPr/>
            </p:nvSpPr>
            <p:spPr bwMode="auto">
              <a:xfrm>
                <a:off x="2518" y="1947"/>
                <a:ext cx="63" cy="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Times New Roman" panose="02020603050405020304" pitchFamily="18" charset="0"/>
                  </a:rPr>
                  <a:t>1</a:t>
                </a:r>
                <a:endParaRPr lang="en-US" altLang="en-US" sz="2400">
                  <a:solidFill>
                    <a:srgbClr val="8901F3"/>
                  </a:solidFill>
                  <a:latin typeface="Times New Roman" panose="02020603050405020304" pitchFamily="18" charset="0"/>
                </a:endParaRPr>
              </a:p>
            </p:txBody>
          </p:sp>
          <p:sp>
            <p:nvSpPr>
              <p:cNvPr id="88109" name="Rectangle 45">
                <a:extLst>
                  <a:ext uri="{FF2B5EF4-FFF2-40B4-BE49-F238E27FC236}">
                    <a16:creationId xmlns:a16="http://schemas.microsoft.com/office/drawing/2014/main" id="{CE0FAB9A-9FB3-E437-73A0-6E8FE39236BE}"/>
                  </a:ext>
                </a:extLst>
              </p:cNvPr>
              <p:cNvSpPr>
                <a:spLocks noChangeArrowheads="1"/>
              </p:cNvSpPr>
              <p:nvPr/>
            </p:nvSpPr>
            <p:spPr bwMode="auto">
              <a:xfrm>
                <a:off x="1704" y="1947"/>
                <a:ext cx="63" cy="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Times New Roman" panose="02020603050405020304" pitchFamily="18" charset="0"/>
                  </a:rPr>
                  <a:t>1</a:t>
                </a:r>
                <a:endParaRPr lang="en-US" altLang="en-US" sz="2400">
                  <a:solidFill>
                    <a:srgbClr val="8901F3"/>
                  </a:solidFill>
                  <a:latin typeface="Times New Roman" panose="02020603050405020304" pitchFamily="18" charset="0"/>
                </a:endParaRPr>
              </a:p>
            </p:txBody>
          </p:sp>
          <p:sp>
            <p:nvSpPr>
              <p:cNvPr id="88110" name="Rectangle 46">
                <a:extLst>
                  <a:ext uri="{FF2B5EF4-FFF2-40B4-BE49-F238E27FC236}">
                    <a16:creationId xmlns:a16="http://schemas.microsoft.com/office/drawing/2014/main" id="{D6452525-7F55-B54E-5A20-88438EAB5F65}"/>
                  </a:ext>
                </a:extLst>
              </p:cNvPr>
              <p:cNvSpPr>
                <a:spLocks noChangeArrowheads="1"/>
              </p:cNvSpPr>
              <p:nvPr/>
            </p:nvSpPr>
            <p:spPr bwMode="auto">
              <a:xfrm>
                <a:off x="1367" y="1947"/>
                <a:ext cx="63" cy="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Times New Roman" panose="02020603050405020304" pitchFamily="18" charset="0"/>
                  </a:rPr>
                  <a:t>1</a:t>
                </a:r>
                <a:endParaRPr lang="en-US" altLang="en-US" sz="2400">
                  <a:solidFill>
                    <a:srgbClr val="8901F3"/>
                  </a:solidFill>
                  <a:latin typeface="Times New Roman" panose="02020603050405020304" pitchFamily="18" charset="0"/>
                </a:endParaRPr>
              </a:p>
            </p:txBody>
          </p:sp>
          <p:sp>
            <p:nvSpPr>
              <p:cNvPr id="88111" name="Rectangle 47">
                <a:extLst>
                  <a:ext uri="{FF2B5EF4-FFF2-40B4-BE49-F238E27FC236}">
                    <a16:creationId xmlns:a16="http://schemas.microsoft.com/office/drawing/2014/main" id="{042A0D06-D70D-76F5-2B74-2A5548ACB145}"/>
                  </a:ext>
                </a:extLst>
              </p:cNvPr>
              <p:cNvSpPr>
                <a:spLocks noChangeArrowheads="1"/>
              </p:cNvSpPr>
              <p:nvPr/>
            </p:nvSpPr>
            <p:spPr bwMode="auto">
              <a:xfrm>
                <a:off x="1118" y="2106"/>
                <a:ext cx="42" cy="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Times New Roman" panose="02020603050405020304" pitchFamily="18" charset="0"/>
                  </a:rPr>
                  <a:t>)</a:t>
                </a:r>
                <a:endParaRPr lang="en-US" altLang="en-US" sz="2400">
                  <a:solidFill>
                    <a:srgbClr val="8901F3"/>
                  </a:solidFill>
                  <a:latin typeface="Times New Roman" panose="02020603050405020304" pitchFamily="18" charset="0"/>
                </a:endParaRPr>
              </a:p>
            </p:txBody>
          </p:sp>
          <p:sp>
            <p:nvSpPr>
              <p:cNvPr id="88112" name="Rectangle 48">
                <a:extLst>
                  <a:ext uri="{FF2B5EF4-FFF2-40B4-BE49-F238E27FC236}">
                    <a16:creationId xmlns:a16="http://schemas.microsoft.com/office/drawing/2014/main" id="{4D078B47-D215-1F69-A461-FC6EC2849688}"/>
                  </a:ext>
                </a:extLst>
              </p:cNvPr>
              <p:cNvSpPr>
                <a:spLocks noChangeArrowheads="1"/>
              </p:cNvSpPr>
              <p:nvPr/>
            </p:nvSpPr>
            <p:spPr bwMode="auto">
              <a:xfrm>
                <a:off x="859" y="2106"/>
                <a:ext cx="35" cy="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Times New Roman" panose="02020603050405020304" pitchFamily="18" charset="0"/>
                  </a:rPr>
                  <a:t>/</a:t>
                </a:r>
                <a:endParaRPr lang="en-US" altLang="en-US" sz="2400">
                  <a:solidFill>
                    <a:srgbClr val="8901F3"/>
                  </a:solidFill>
                  <a:latin typeface="Times New Roman" panose="02020603050405020304" pitchFamily="18" charset="0"/>
                </a:endParaRPr>
              </a:p>
            </p:txBody>
          </p:sp>
          <p:sp>
            <p:nvSpPr>
              <p:cNvPr id="88113" name="Rectangle 49">
                <a:extLst>
                  <a:ext uri="{FF2B5EF4-FFF2-40B4-BE49-F238E27FC236}">
                    <a16:creationId xmlns:a16="http://schemas.microsoft.com/office/drawing/2014/main" id="{7F51864B-240F-1B54-04D9-E801D7BCD2E1}"/>
                  </a:ext>
                </a:extLst>
              </p:cNvPr>
              <p:cNvSpPr>
                <a:spLocks noChangeArrowheads="1"/>
              </p:cNvSpPr>
              <p:nvPr/>
            </p:nvSpPr>
            <p:spPr bwMode="auto">
              <a:xfrm>
                <a:off x="635" y="2106"/>
                <a:ext cx="63" cy="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Times New Roman" panose="02020603050405020304" pitchFamily="18" charset="0"/>
                  </a:rPr>
                  <a:t>2</a:t>
                </a:r>
                <a:endParaRPr lang="en-US" altLang="en-US" sz="2400">
                  <a:solidFill>
                    <a:srgbClr val="8901F3"/>
                  </a:solidFill>
                  <a:latin typeface="Times New Roman" panose="02020603050405020304" pitchFamily="18" charset="0"/>
                </a:endParaRPr>
              </a:p>
            </p:txBody>
          </p:sp>
          <p:sp>
            <p:nvSpPr>
              <p:cNvPr id="88114" name="Rectangle 50">
                <a:extLst>
                  <a:ext uri="{FF2B5EF4-FFF2-40B4-BE49-F238E27FC236}">
                    <a16:creationId xmlns:a16="http://schemas.microsoft.com/office/drawing/2014/main" id="{26C69047-D510-5BE0-7AA1-EA88D42066AC}"/>
                  </a:ext>
                </a:extLst>
              </p:cNvPr>
              <p:cNvSpPr>
                <a:spLocks noChangeArrowheads="1"/>
              </p:cNvSpPr>
              <p:nvPr/>
            </p:nvSpPr>
            <p:spPr bwMode="auto">
              <a:xfrm>
                <a:off x="582" y="2106"/>
                <a:ext cx="42" cy="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Times New Roman" panose="02020603050405020304" pitchFamily="18" charset="0"/>
                  </a:rPr>
                  <a:t>(</a:t>
                </a:r>
                <a:endParaRPr lang="en-US" altLang="en-US" sz="2400">
                  <a:solidFill>
                    <a:srgbClr val="8901F3"/>
                  </a:solidFill>
                  <a:latin typeface="Times New Roman" panose="02020603050405020304" pitchFamily="18" charset="0"/>
                </a:endParaRPr>
              </a:p>
            </p:txBody>
          </p:sp>
          <p:sp>
            <p:nvSpPr>
              <p:cNvPr id="88115" name="Rectangle 51">
                <a:extLst>
                  <a:ext uri="{FF2B5EF4-FFF2-40B4-BE49-F238E27FC236}">
                    <a16:creationId xmlns:a16="http://schemas.microsoft.com/office/drawing/2014/main" id="{8F96FAF4-C73E-0978-30B4-657DE119C8F1}"/>
                  </a:ext>
                </a:extLst>
              </p:cNvPr>
              <p:cNvSpPr>
                <a:spLocks noChangeArrowheads="1"/>
              </p:cNvSpPr>
              <p:nvPr/>
            </p:nvSpPr>
            <p:spPr bwMode="auto">
              <a:xfrm>
                <a:off x="837" y="1947"/>
                <a:ext cx="63" cy="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Times New Roman" panose="02020603050405020304" pitchFamily="18" charset="0"/>
                  </a:rPr>
                  <a:t>1</a:t>
                </a:r>
                <a:endParaRPr lang="en-US" altLang="en-US" sz="2400">
                  <a:solidFill>
                    <a:srgbClr val="8901F3"/>
                  </a:solidFill>
                  <a:latin typeface="Times New Roman" panose="02020603050405020304" pitchFamily="18" charset="0"/>
                </a:endParaRPr>
              </a:p>
            </p:txBody>
          </p:sp>
          <p:sp>
            <p:nvSpPr>
              <p:cNvPr id="88116" name="Rectangle 52">
                <a:extLst>
                  <a:ext uri="{FF2B5EF4-FFF2-40B4-BE49-F238E27FC236}">
                    <a16:creationId xmlns:a16="http://schemas.microsoft.com/office/drawing/2014/main" id="{959140F5-1E57-D389-60AB-4ACCDCAD7B95}"/>
                  </a:ext>
                </a:extLst>
              </p:cNvPr>
              <p:cNvSpPr>
                <a:spLocks noChangeArrowheads="1"/>
              </p:cNvSpPr>
              <p:nvPr/>
            </p:nvSpPr>
            <p:spPr bwMode="auto">
              <a:xfrm>
                <a:off x="2887" y="2471"/>
                <a:ext cx="45" cy="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300">
                    <a:solidFill>
                      <a:srgbClr val="000000"/>
                    </a:solidFill>
                    <a:latin typeface="Times New Roman" panose="02020603050405020304" pitchFamily="18" charset="0"/>
                  </a:rPr>
                  <a:t>2</a:t>
                </a:r>
                <a:endParaRPr lang="en-US" altLang="en-US" sz="2400">
                  <a:solidFill>
                    <a:srgbClr val="8901F3"/>
                  </a:solidFill>
                  <a:latin typeface="Times New Roman" panose="02020603050405020304" pitchFamily="18" charset="0"/>
                </a:endParaRPr>
              </a:p>
            </p:txBody>
          </p:sp>
          <p:sp>
            <p:nvSpPr>
              <p:cNvPr id="88117" name="Rectangle 53">
                <a:extLst>
                  <a:ext uri="{FF2B5EF4-FFF2-40B4-BE49-F238E27FC236}">
                    <a16:creationId xmlns:a16="http://schemas.microsoft.com/office/drawing/2014/main" id="{137F35BF-D741-9119-0A93-FD42F76D6FAC}"/>
                  </a:ext>
                </a:extLst>
              </p:cNvPr>
              <p:cNvSpPr>
                <a:spLocks noChangeArrowheads="1"/>
              </p:cNvSpPr>
              <p:nvPr/>
            </p:nvSpPr>
            <p:spPr bwMode="auto">
              <a:xfrm>
                <a:off x="2101" y="2471"/>
                <a:ext cx="91" cy="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300">
                    <a:solidFill>
                      <a:srgbClr val="000000"/>
                    </a:solidFill>
                    <a:latin typeface="Times New Roman" panose="02020603050405020304" pitchFamily="18" charset="0"/>
                  </a:rPr>
                  <a:t>12</a:t>
                </a:r>
                <a:endParaRPr lang="en-US" altLang="en-US" sz="2400">
                  <a:solidFill>
                    <a:srgbClr val="8901F3"/>
                  </a:solidFill>
                  <a:latin typeface="Times New Roman" panose="02020603050405020304" pitchFamily="18" charset="0"/>
                </a:endParaRPr>
              </a:p>
            </p:txBody>
          </p:sp>
          <p:sp>
            <p:nvSpPr>
              <p:cNvPr id="88118" name="Rectangle 54">
                <a:extLst>
                  <a:ext uri="{FF2B5EF4-FFF2-40B4-BE49-F238E27FC236}">
                    <a16:creationId xmlns:a16="http://schemas.microsoft.com/office/drawing/2014/main" id="{CDFED232-1C17-1511-11C1-A4C1E2B31561}"/>
                  </a:ext>
                </a:extLst>
              </p:cNvPr>
              <p:cNvSpPr>
                <a:spLocks noChangeArrowheads="1"/>
              </p:cNvSpPr>
              <p:nvPr/>
            </p:nvSpPr>
            <p:spPr bwMode="auto">
              <a:xfrm>
                <a:off x="1262" y="2471"/>
                <a:ext cx="91" cy="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300">
                    <a:solidFill>
                      <a:srgbClr val="000000"/>
                    </a:solidFill>
                    <a:latin typeface="Times New Roman" panose="02020603050405020304" pitchFamily="18" charset="0"/>
                  </a:rPr>
                  <a:t>12</a:t>
                </a:r>
                <a:endParaRPr lang="en-US" altLang="en-US" sz="2400">
                  <a:solidFill>
                    <a:srgbClr val="8901F3"/>
                  </a:solidFill>
                  <a:latin typeface="Times New Roman" panose="02020603050405020304" pitchFamily="18" charset="0"/>
                </a:endParaRPr>
              </a:p>
            </p:txBody>
          </p:sp>
          <p:sp>
            <p:nvSpPr>
              <p:cNvPr id="88119" name="Rectangle 55">
                <a:extLst>
                  <a:ext uri="{FF2B5EF4-FFF2-40B4-BE49-F238E27FC236}">
                    <a16:creationId xmlns:a16="http://schemas.microsoft.com/office/drawing/2014/main" id="{28A074ED-D97D-6F93-A6B4-3D125F589101}"/>
                  </a:ext>
                </a:extLst>
              </p:cNvPr>
              <p:cNvSpPr>
                <a:spLocks noChangeArrowheads="1"/>
              </p:cNvSpPr>
              <p:nvPr/>
            </p:nvSpPr>
            <p:spPr bwMode="auto">
              <a:xfrm>
                <a:off x="2549" y="2144"/>
                <a:ext cx="91" cy="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300">
                    <a:solidFill>
                      <a:srgbClr val="000000"/>
                    </a:solidFill>
                    <a:latin typeface="Times New Roman" panose="02020603050405020304" pitchFamily="18" charset="0"/>
                  </a:rPr>
                  <a:t>12</a:t>
                </a:r>
                <a:endParaRPr lang="en-US" altLang="en-US" sz="2400">
                  <a:solidFill>
                    <a:srgbClr val="8901F3"/>
                  </a:solidFill>
                  <a:latin typeface="Times New Roman" panose="02020603050405020304" pitchFamily="18" charset="0"/>
                </a:endParaRPr>
              </a:p>
            </p:txBody>
          </p:sp>
          <p:sp>
            <p:nvSpPr>
              <p:cNvPr id="88120" name="Rectangle 56">
                <a:extLst>
                  <a:ext uri="{FF2B5EF4-FFF2-40B4-BE49-F238E27FC236}">
                    <a16:creationId xmlns:a16="http://schemas.microsoft.com/office/drawing/2014/main" id="{D122F7C6-B6C3-C0E6-A1D0-F0036E1335EF}"/>
                  </a:ext>
                </a:extLst>
              </p:cNvPr>
              <p:cNvSpPr>
                <a:spLocks noChangeArrowheads="1"/>
              </p:cNvSpPr>
              <p:nvPr/>
            </p:nvSpPr>
            <p:spPr bwMode="auto">
              <a:xfrm>
                <a:off x="1736" y="2144"/>
                <a:ext cx="91" cy="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300">
                    <a:solidFill>
                      <a:srgbClr val="000000"/>
                    </a:solidFill>
                    <a:latin typeface="Times New Roman" panose="02020603050405020304" pitchFamily="18" charset="0"/>
                  </a:rPr>
                  <a:t>12</a:t>
                </a:r>
                <a:endParaRPr lang="en-US" altLang="en-US" sz="2400">
                  <a:solidFill>
                    <a:srgbClr val="8901F3"/>
                  </a:solidFill>
                  <a:latin typeface="Times New Roman" panose="02020603050405020304" pitchFamily="18" charset="0"/>
                </a:endParaRPr>
              </a:p>
            </p:txBody>
          </p:sp>
          <p:sp>
            <p:nvSpPr>
              <p:cNvPr id="88121" name="Rectangle 57">
                <a:extLst>
                  <a:ext uri="{FF2B5EF4-FFF2-40B4-BE49-F238E27FC236}">
                    <a16:creationId xmlns:a16="http://schemas.microsoft.com/office/drawing/2014/main" id="{A381CDEA-6AC8-2BC8-711A-214A2833AC7C}"/>
                  </a:ext>
                </a:extLst>
              </p:cNvPr>
              <p:cNvSpPr>
                <a:spLocks noChangeArrowheads="1"/>
              </p:cNvSpPr>
              <p:nvPr/>
            </p:nvSpPr>
            <p:spPr bwMode="auto">
              <a:xfrm>
                <a:off x="1429" y="2144"/>
                <a:ext cx="46" cy="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300">
                    <a:solidFill>
                      <a:srgbClr val="000000"/>
                    </a:solidFill>
                    <a:latin typeface="Times New Roman" panose="02020603050405020304" pitchFamily="18" charset="0"/>
                  </a:rPr>
                  <a:t>1</a:t>
                </a:r>
                <a:endParaRPr lang="en-US" altLang="en-US" sz="2400">
                  <a:solidFill>
                    <a:srgbClr val="8901F3"/>
                  </a:solidFill>
                  <a:latin typeface="Times New Roman" panose="02020603050405020304" pitchFamily="18" charset="0"/>
                </a:endParaRPr>
              </a:p>
            </p:txBody>
          </p:sp>
          <p:sp>
            <p:nvSpPr>
              <p:cNvPr id="88122" name="Rectangle 58">
                <a:extLst>
                  <a:ext uri="{FF2B5EF4-FFF2-40B4-BE49-F238E27FC236}">
                    <a16:creationId xmlns:a16="http://schemas.microsoft.com/office/drawing/2014/main" id="{14C6C979-5A9F-A9FD-60C8-44B0F5F0031B}"/>
                  </a:ext>
                </a:extLst>
              </p:cNvPr>
              <p:cNvSpPr>
                <a:spLocks noChangeArrowheads="1"/>
              </p:cNvSpPr>
              <p:nvPr/>
            </p:nvSpPr>
            <p:spPr bwMode="auto">
              <a:xfrm>
                <a:off x="793" y="2144"/>
                <a:ext cx="45" cy="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300">
                    <a:solidFill>
                      <a:srgbClr val="000000"/>
                    </a:solidFill>
                    <a:latin typeface="Times New Roman" panose="02020603050405020304" pitchFamily="18" charset="0"/>
                  </a:rPr>
                  <a:t>1</a:t>
                </a:r>
                <a:endParaRPr lang="en-US" altLang="en-US" sz="2400">
                  <a:solidFill>
                    <a:srgbClr val="8901F3"/>
                  </a:solidFill>
                  <a:latin typeface="Times New Roman" panose="02020603050405020304" pitchFamily="18" charset="0"/>
                </a:endParaRPr>
              </a:p>
            </p:txBody>
          </p:sp>
          <p:sp>
            <p:nvSpPr>
              <p:cNvPr id="88123" name="Rectangle 59">
                <a:extLst>
                  <a:ext uri="{FF2B5EF4-FFF2-40B4-BE49-F238E27FC236}">
                    <a16:creationId xmlns:a16="http://schemas.microsoft.com/office/drawing/2014/main" id="{3E277FE0-DD31-8CC4-4F1A-6C3A9D878AB7}"/>
                  </a:ext>
                </a:extLst>
              </p:cNvPr>
              <p:cNvSpPr>
                <a:spLocks noChangeArrowheads="1"/>
              </p:cNvSpPr>
              <p:nvPr/>
            </p:nvSpPr>
            <p:spPr bwMode="auto">
              <a:xfrm>
                <a:off x="2780" y="2433"/>
                <a:ext cx="84" cy="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i="1">
                    <a:solidFill>
                      <a:srgbClr val="000000"/>
                    </a:solidFill>
                    <a:latin typeface="Times New Roman" panose="02020603050405020304" pitchFamily="18" charset="0"/>
                  </a:rPr>
                  <a:t>C</a:t>
                </a:r>
                <a:endParaRPr lang="en-US" altLang="en-US" sz="2400">
                  <a:solidFill>
                    <a:srgbClr val="8901F3"/>
                  </a:solidFill>
                  <a:latin typeface="Times New Roman" panose="02020603050405020304" pitchFamily="18" charset="0"/>
                </a:endParaRPr>
              </a:p>
            </p:txBody>
          </p:sp>
          <p:sp>
            <p:nvSpPr>
              <p:cNvPr id="88124" name="Rectangle 60">
                <a:extLst>
                  <a:ext uri="{FF2B5EF4-FFF2-40B4-BE49-F238E27FC236}">
                    <a16:creationId xmlns:a16="http://schemas.microsoft.com/office/drawing/2014/main" id="{3571F189-66BC-16CC-0F7F-CC941DDEE30E}"/>
                  </a:ext>
                </a:extLst>
              </p:cNvPr>
              <p:cNvSpPr>
                <a:spLocks noChangeArrowheads="1"/>
              </p:cNvSpPr>
              <p:nvPr/>
            </p:nvSpPr>
            <p:spPr bwMode="auto">
              <a:xfrm>
                <a:off x="2517" y="2433"/>
                <a:ext cx="70" cy="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i="1">
                    <a:solidFill>
                      <a:srgbClr val="000000"/>
                    </a:solidFill>
                    <a:latin typeface="Times New Roman" panose="02020603050405020304" pitchFamily="18" charset="0"/>
                  </a:rPr>
                  <a:t>T</a:t>
                </a:r>
                <a:endParaRPr lang="en-US" altLang="en-US" sz="2400">
                  <a:solidFill>
                    <a:srgbClr val="8901F3"/>
                  </a:solidFill>
                  <a:latin typeface="Times New Roman" panose="02020603050405020304" pitchFamily="18" charset="0"/>
                </a:endParaRPr>
              </a:p>
            </p:txBody>
          </p:sp>
          <p:sp>
            <p:nvSpPr>
              <p:cNvPr id="88125" name="Rectangle 61">
                <a:extLst>
                  <a:ext uri="{FF2B5EF4-FFF2-40B4-BE49-F238E27FC236}">
                    <a16:creationId xmlns:a16="http://schemas.microsoft.com/office/drawing/2014/main" id="{8B01E5D0-CA82-C149-B9A5-3234CBEFCBAA}"/>
                  </a:ext>
                </a:extLst>
              </p:cNvPr>
              <p:cNvSpPr>
                <a:spLocks noChangeArrowheads="1"/>
              </p:cNvSpPr>
              <p:nvPr/>
            </p:nvSpPr>
            <p:spPr bwMode="auto">
              <a:xfrm>
                <a:off x="2015" y="2433"/>
                <a:ext cx="77" cy="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i="1">
                    <a:solidFill>
                      <a:srgbClr val="000000"/>
                    </a:solidFill>
                    <a:latin typeface="Times New Roman" panose="02020603050405020304" pitchFamily="18" charset="0"/>
                  </a:rPr>
                  <a:t>R</a:t>
                </a:r>
                <a:endParaRPr lang="en-US" altLang="en-US" sz="2400">
                  <a:solidFill>
                    <a:srgbClr val="8901F3"/>
                  </a:solidFill>
                  <a:latin typeface="Times New Roman" panose="02020603050405020304" pitchFamily="18" charset="0"/>
                </a:endParaRPr>
              </a:p>
            </p:txBody>
          </p:sp>
          <p:sp>
            <p:nvSpPr>
              <p:cNvPr id="88126" name="Rectangle 62">
                <a:extLst>
                  <a:ext uri="{FF2B5EF4-FFF2-40B4-BE49-F238E27FC236}">
                    <a16:creationId xmlns:a16="http://schemas.microsoft.com/office/drawing/2014/main" id="{950EAA4A-0472-66A4-548D-34C9FEF08A96}"/>
                  </a:ext>
                </a:extLst>
              </p:cNvPr>
              <p:cNvSpPr>
                <a:spLocks noChangeArrowheads="1"/>
              </p:cNvSpPr>
              <p:nvPr/>
            </p:nvSpPr>
            <p:spPr bwMode="auto">
              <a:xfrm>
                <a:off x="1175" y="2433"/>
                <a:ext cx="77" cy="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i="1">
                    <a:solidFill>
                      <a:srgbClr val="000000"/>
                    </a:solidFill>
                    <a:latin typeface="Times New Roman" panose="02020603050405020304" pitchFamily="18" charset="0"/>
                  </a:rPr>
                  <a:t>R</a:t>
                </a:r>
                <a:endParaRPr lang="en-US" altLang="en-US" sz="2400">
                  <a:solidFill>
                    <a:srgbClr val="8901F3"/>
                  </a:solidFill>
                  <a:latin typeface="Times New Roman" panose="02020603050405020304" pitchFamily="18" charset="0"/>
                </a:endParaRPr>
              </a:p>
            </p:txBody>
          </p:sp>
          <p:sp>
            <p:nvSpPr>
              <p:cNvPr id="88127" name="Rectangle 63">
                <a:extLst>
                  <a:ext uri="{FF2B5EF4-FFF2-40B4-BE49-F238E27FC236}">
                    <a16:creationId xmlns:a16="http://schemas.microsoft.com/office/drawing/2014/main" id="{A9AB8F90-BB5E-AF65-BE84-8EBC277DCC14}"/>
                  </a:ext>
                </a:extLst>
              </p:cNvPr>
              <p:cNvSpPr>
                <a:spLocks noChangeArrowheads="1"/>
              </p:cNvSpPr>
              <p:nvPr/>
            </p:nvSpPr>
            <p:spPr bwMode="auto">
              <a:xfrm>
                <a:off x="2466" y="2106"/>
                <a:ext cx="77" cy="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i="1">
                    <a:solidFill>
                      <a:srgbClr val="000000"/>
                    </a:solidFill>
                    <a:latin typeface="Times New Roman" panose="02020603050405020304" pitchFamily="18" charset="0"/>
                  </a:rPr>
                  <a:t>R</a:t>
                </a:r>
                <a:endParaRPr lang="en-US" altLang="en-US" sz="2400">
                  <a:solidFill>
                    <a:srgbClr val="8901F3"/>
                  </a:solidFill>
                  <a:latin typeface="Times New Roman" panose="02020603050405020304" pitchFamily="18" charset="0"/>
                </a:endParaRPr>
              </a:p>
            </p:txBody>
          </p:sp>
          <p:sp>
            <p:nvSpPr>
              <p:cNvPr id="88128" name="Rectangle 64">
                <a:extLst>
                  <a:ext uri="{FF2B5EF4-FFF2-40B4-BE49-F238E27FC236}">
                    <a16:creationId xmlns:a16="http://schemas.microsoft.com/office/drawing/2014/main" id="{14BBDCA8-BED5-3BB1-EC22-631EE43ACB4D}"/>
                  </a:ext>
                </a:extLst>
              </p:cNvPr>
              <p:cNvSpPr>
                <a:spLocks noChangeArrowheads="1"/>
              </p:cNvSpPr>
              <p:nvPr/>
            </p:nvSpPr>
            <p:spPr bwMode="auto">
              <a:xfrm>
                <a:off x="1651" y="2106"/>
                <a:ext cx="77" cy="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i="1">
                    <a:solidFill>
                      <a:srgbClr val="000000"/>
                    </a:solidFill>
                    <a:latin typeface="Times New Roman" panose="02020603050405020304" pitchFamily="18" charset="0"/>
                  </a:rPr>
                  <a:t>R</a:t>
                </a:r>
                <a:endParaRPr lang="en-US" altLang="en-US" sz="2400">
                  <a:solidFill>
                    <a:srgbClr val="8901F3"/>
                  </a:solidFill>
                  <a:latin typeface="Times New Roman" panose="02020603050405020304" pitchFamily="18" charset="0"/>
                </a:endParaRPr>
              </a:p>
            </p:txBody>
          </p:sp>
          <p:sp>
            <p:nvSpPr>
              <p:cNvPr id="88129" name="Rectangle 65">
                <a:extLst>
                  <a:ext uri="{FF2B5EF4-FFF2-40B4-BE49-F238E27FC236}">
                    <a16:creationId xmlns:a16="http://schemas.microsoft.com/office/drawing/2014/main" id="{5788E481-9E80-CFD5-AC7C-45EDEDDECFFE}"/>
                  </a:ext>
                </a:extLst>
              </p:cNvPr>
              <p:cNvSpPr>
                <a:spLocks noChangeArrowheads="1"/>
              </p:cNvSpPr>
              <p:nvPr/>
            </p:nvSpPr>
            <p:spPr bwMode="auto">
              <a:xfrm>
                <a:off x="1343" y="2106"/>
                <a:ext cx="77" cy="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i="1">
                    <a:solidFill>
                      <a:srgbClr val="000000"/>
                    </a:solidFill>
                    <a:latin typeface="Times New Roman" panose="02020603050405020304" pitchFamily="18" charset="0"/>
                  </a:rPr>
                  <a:t>R</a:t>
                </a:r>
                <a:endParaRPr lang="en-US" altLang="en-US" sz="2400">
                  <a:solidFill>
                    <a:srgbClr val="8901F3"/>
                  </a:solidFill>
                  <a:latin typeface="Times New Roman" panose="02020603050405020304" pitchFamily="18" charset="0"/>
                </a:endParaRPr>
              </a:p>
            </p:txBody>
          </p:sp>
          <p:sp>
            <p:nvSpPr>
              <p:cNvPr id="88130" name="Rectangle 66">
                <a:extLst>
                  <a:ext uri="{FF2B5EF4-FFF2-40B4-BE49-F238E27FC236}">
                    <a16:creationId xmlns:a16="http://schemas.microsoft.com/office/drawing/2014/main" id="{A9A0EA3A-826F-A857-66D7-AC12786184DE}"/>
                  </a:ext>
                </a:extLst>
              </p:cNvPr>
              <p:cNvSpPr>
                <a:spLocks noChangeArrowheads="1"/>
              </p:cNvSpPr>
              <p:nvPr/>
            </p:nvSpPr>
            <p:spPr bwMode="auto">
              <a:xfrm>
                <a:off x="1017" y="2106"/>
                <a:ext cx="70" cy="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i="1">
                    <a:solidFill>
                      <a:srgbClr val="000000"/>
                    </a:solidFill>
                    <a:latin typeface="Times New Roman" panose="02020603050405020304" pitchFamily="18" charset="0"/>
                  </a:rPr>
                  <a:t>T</a:t>
                </a:r>
                <a:endParaRPr lang="en-US" altLang="en-US" sz="2400">
                  <a:solidFill>
                    <a:srgbClr val="8901F3"/>
                  </a:solidFill>
                  <a:latin typeface="Times New Roman" panose="02020603050405020304" pitchFamily="18" charset="0"/>
                </a:endParaRPr>
              </a:p>
            </p:txBody>
          </p:sp>
          <p:sp>
            <p:nvSpPr>
              <p:cNvPr id="88131" name="Rectangle 67">
                <a:extLst>
                  <a:ext uri="{FF2B5EF4-FFF2-40B4-BE49-F238E27FC236}">
                    <a16:creationId xmlns:a16="http://schemas.microsoft.com/office/drawing/2014/main" id="{9D900693-084E-FF30-7704-03C5E73B03F9}"/>
                  </a:ext>
                </a:extLst>
              </p:cNvPr>
              <p:cNvSpPr>
                <a:spLocks noChangeArrowheads="1"/>
              </p:cNvSpPr>
              <p:nvPr/>
            </p:nvSpPr>
            <p:spPr bwMode="auto">
              <a:xfrm>
                <a:off x="716" y="2106"/>
                <a:ext cx="70" cy="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i="1">
                    <a:solidFill>
                      <a:srgbClr val="000000"/>
                    </a:solidFill>
                    <a:latin typeface="Times New Roman" panose="02020603050405020304" pitchFamily="18" charset="0"/>
                  </a:rPr>
                  <a:t>L</a:t>
                </a:r>
                <a:endParaRPr lang="en-US" altLang="en-US" sz="2400">
                  <a:solidFill>
                    <a:srgbClr val="8901F3"/>
                  </a:solidFill>
                  <a:latin typeface="Times New Roman" panose="02020603050405020304" pitchFamily="18" charset="0"/>
                </a:endParaRPr>
              </a:p>
            </p:txBody>
          </p:sp>
        </p:grpSp>
        <p:grpSp>
          <p:nvGrpSpPr>
            <p:cNvPr id="88149" name="Group 85">
              <a:extLst>
                <a:ext uri="{FF2B5EF4-FFF2-40B4-BE49-F238E27FC236}">
                  <a16:creationId xmlns:a16="http://schemas.microsoft.com/office/drawing/2014/main" id="{ACAAB924-BED6-1687-2D61-24D691FF5DF4}"/>
                </a:ext>
              </a:extLst>
            </p:cNvPr>
            <p:cNvGrpSpPr>
              <a:grpSpLocks/>
            </p:cNvGrpSpPr>
            <p:nvPr/>
          </p:nvGrpSpPr>
          <p:grpSpPr bwMode="auto">
            <a:xfrm>
              <a:off x="3365" y="1832"/>
              <a:ext cx="519" cy="569"/>
              <a:chOff x="3125" y="2022"/>
              <a:chExt cx="463" cy="446"/>
            </a:xfrm>
          </p:grpSpPr>
          <p:sp>
            <p:nvSpPr>
              <p:cNvPr id="88133" name="Rectangle 69">
                <a:extLst>
                  <a:ext uri="{FF2B5EF4-FFF2-40B4-BE49-F238E27FC236}">
                    <a16:creationId xmlns:a16="http://schemas.microsoft.com/office/drawing/2014/main" id="{A78BA67B-F7A9-8247-2794-838C63736B1E}"/>
                  </a:ext>
                </a:extLst>
              </p:cNvPr>
              <p:cNvSpPr>
                <a:spLocks noChangeArrowheads="1"/>
              </p:cNvSpPr>
              <p:nvPr/>
            </p:nvSpPr>
            <p:spPr bwMode="auto">
              <a:xfrm>
                <a:off x="3200" y="2027"/>
                <a:ext cx="68" cy="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200" i="1">
                    <a:solidFill>
                      <a:srgbClr val="000000"/>
                    </a:solidFill>
                    <a:latin typeface="Times New Roman" panose="02020603050405020304" pitchFamily="18" charset="0"/>
                  </a:rPr>
                  <a:t>v</a:t>
                </a:r>
                <a:endParaRPr lang="en-US" altLang="en-US" sz="2400">
                  <a:solidFill>
                    <a:srgbClr val="8901F3"/>
                  </a:solidFill>
                  <a:latin typeface="Times New Roman" panose="02020603050405020304" pitchFamily="18" charset="0"/>
                </a:endParaRPr>
              </a:p>
            </p:txBody>
          </p:sp>
          <p:sp>
            <p:nvSpPr>
              <p:cNvPr id="88134" name="Rectangle 70">
                <a:extLst>
                  <a:ext uri="{FF2B5EF4-FFF2-40B4-BE49-F238E27FC236}">
                    <a16:creationId xmlns:a16="http://schemas.microsoft.com/office/drawing/2014/main" id="{5D9B564D-5669-E0B6-0BAD-2CFBB1C46DA5}"/>
                  </a:ext>
                </a:extLst>
              </p:cNvPr>
              <p:cNvSpPr>
                <a:spLocks noChangeArrowheads="1"/>
              </p:cNvSpPr>
              <p:nvPr/>
            </p:nvSpPr>
            <p:spPr bwMode="auto">
              <a:xfrm>
                <a:off x="3397" y="2027"/>
                <a:ext cx="43" cy="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200" i="1">
                    <a:solidFill>
                      <a:srgbClr val="000000"/>
                    </a:solidFill>
                    <a:latin typeface="Times New Roman" panose="02020603050405020304" pitchFamily="18" charset="0"/>
                  </a:rPr>
                  <a:t>t</a:t>
                </a:r>
                <a:endParaRPr lang="en-US" altLang="en-US" sz="2400">
                  <a:solidFill>
                    <a:srgbClr val="8901F3"/>
                  </a:solidFill>
                  <a:latin typeface="Times New Roman" panose="02020603050405020304" pitchFamily="18" charset="0"/>
                </a:endParaRPr>
              </a:p>
            </p:txBody>
          </p:sp>
          <p:sp>
            <p:nvSpPr>
              <p:cNvPr id="88135" name="Rectangle 71">
                <a:extLst>
                  <a:ext uri="{FF2B5EF4-FFF2-40B4-BE49-F238E27FC236}">
                    <a16:creationId xmlns:a16="http://schemas.microsoft.com/office/drawing/2014/main" id="{5148FFB7-396E-D644-0CF8-D81541E5B98B}"/>
                  </a:ext>
                </a:extLst>
              </p:cNvPr>
              <p:cNvSpPr>
                <a:spLocks noChangeArrowheads="1"/>
              </p:cNvSpPr>
              <p:nvPr/>
            </p:nvSpPr>
            <p:spPr bwMode="auto">
              <a:xfrm>
                <a:off x="3195" y="2291"/>
                <a:ext cx="68" cy="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200" i="1">
                    <a:solidFill>
                      <a:srgbClr val="000000"/>
                    </a:solidFill>
                    <a:latin typeface="Times New Roman" panose="02020603050405020304" pitchFamily="18" charset="0"/>
                  </a:rPr>
                  <a:t>v</a:t>
                </a:r>
                <a:endParaRPr lang="en-US" altLang="en-US" sz="2400">
                  <a:solidFill>
                    <a:srgbClr val="8901F3"/>
                  </a:solidFill>
                  <a:latin typeface="Times New Roman" panose="02020603050405020304" pitchFamily="18" charset="0"/>
                </a:endParaRPr>
              </a:p>
            </p:txBody>
          </p:sp>
          <p:sp>
            <p:nvSpPr>
              <p:cNvPr id="88136" name="Rectangle 72">
                <a:extLst>
                  <a:ext uri="{FF2B5EF4-FFF2-40B4-BE49-F238E27FC236}">
                    <a16:creationId xmlns:a16="http://schemas.microsoft.com/office/drawing/2014/main" id="{F8EF62CF-568E-FA65-3A9B-C2AF2ED3ABF4}"/>
                  </a:ext>
                </a:extLst>
              </p:cNvPr>
              <p:cNvSpPr>
                <a:spLocks noChangeArrowheads="1"/>
              </p:cNvSpPr>
              <p:nvPr/>
            </p:nvSpPr>
            <p:spPr bwMode="auto">
              <a:xfrm>
                <a:off x="3401" y="2291"/>
                <a:ext cx="43" cy="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200" i="1">
                    <a:solidFill>
                      <a:srgbClr val="000000"/>
                    </a:solidFill>
                    <a:latin typeface="Times New Roman" panose="02020603050405020304" pitchFamily="18" charset="0"/>
                  </a:rPr>
                  <a:t>t</a:t>
                </a:r>
                <a:endParaRPr lang="en-US" altLang="en-US" sz="2400">
                  <a:solidFill>
                    <a:srgbClr val="8901F3"/>
                  </a:solidFill>
                  <a:latin typeface="Times New Roman" panose="02020603050405020304" pitchFamily="18" charset="0"/>
                </a:endParaRPr>
              </a:p>
            </p:txBody>
          </p:sp>
          <p:sp>
            <p:nvSpPr>
              <p:cNvPr id="88137" name="Rectangle 73">
                <a:extLst>
                  <a:ext uri="{FF2B5EF4-FFF2-40B4-BE49-F238E27FC236}">
                    <a16:creationId xmlns:a16="http://schemas.microsoft.com/office/drawing/2014/main" id="{53B04E83-4EC8-D0AF-A848-7637DE8A8CE5}"/>
                  </a:ext>
                </a:extLst>
              </p:cNvPr>
              <p:cNvSpPr>
                <a:spLocks noChangeArrowheads="1"/>
              </p:cNvSpPr>
              <p:nvPr/>
            </p:nvSpPr>
            <p:spPr bwMode="auto">
              <a:xfrm>
                <a:off x="3284" y="2091"/>
                <a:ext cx="45" cy="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300">
                    <a:solidFill>
                      <a:srgbClr val="000000"/>
                    </a:solidFill>
                    <a:latin typeface="Times New Roman" panose="02020603050405020304" pitchFamily="18" charset="0"/>
                  </a:rPr>
                  <a:t>1</a:t>
                </a:r>
                <a:endParaRPr lang="en-US" altLang="en-US" sz="2400">
                  <a:solidFill>
                    <a:srgbClr val="8901F3"/>
                  </a:solidFill>
                  <a:latin typeface="Times New Roman" panose="02020603050405020304" pitchFamily="18" charset="0"/>
                </a:endParaRPr>
              </a:p>
            </p:txBody>
          </p:sp>
          <p:sp>
            <p:nvSpPr>
              <p:cNvPr id="88138" name="Rectangle 74">
                <a:extLst>
                  <a:ext uri="{FF2B5EF4-FFF2-40B4-BE49-F238E27FC236}">
                    <a16:creationId xmlns:a16="http://schemas.microsoft.com/office/drawing/2014/main" id="{1182BCB9-895C-F1FD-AC2B-F112F2D986B9}"/>
                  </a:ext>
                </a:extLst>
              </p:cNvPr>
              <p:cNvSpPr>
                <a:spLocks noChangeArrowheads="1"/>
              </p:cNvSpPr>
              <p:nvPr/>
            </p:nvSpPr>
            <p:spPr bwMode="auto">
              <a:xfrm>
                <a:off x="3282" y="2355"/>
                <a:ext cx="45" cy="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300">
                    <a:solidFill>
                      <a:srgbClr val="000000"/>
                    </a:solidFill>
                    <a:latin typeface="Times New Roman" panose="02020603050405020304" pitchFamily="18" charset="0"/>
                  </a:rPr>
                  <a:t>2</a:t>
                </a:r>
                <a:endParaRPr lang="en-US" altLang="en-US" sz="2400">
                  <a:solidFill>
                    <a:srgbClr val="8901F3"/>
                  </a:solidFill>
                  <a:latin typeface="Times New Roman" panose="02020603050405020304" pitchFamily="18" charset="0"/>
                </a:endParaRPr>
              </a:p>
            </p:txBody>
          </p:sp>
          <p:sp>
            <p:nvSpPr>
              <p:cNvPr id="88139" name="Rectangle 75">
                <a:extLst>
                  <a:ext uri="{FF2B5EF4-FFF2-40B4-BE49-F238E27FC236}">
                    <a16:creationId xmlns:a16="http://schemas.microsoft.com/office/drawing/2014/main" id="{9D8DF5FF-2A80-91C5-EE2D-A3EC720D6681}"/>
                  </a:ext>
                </a:extLst>
              </p:cNvPr>
              <p:cNvSpPr>
                <a:spLocks noChangeArrowheads="1"/>
              </p:cNvSpPr>
              <p:nvPr/>
            </p:nvSpPr>
            <p:spPr bwMode="auto">
              <a:xfrm>
                <a:off x="3330" y="2027"/>
                <a:ext cx="52" cy="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200">
                    <a:solidFill>
                      <a:srgbClr val="000000"/>
                    </a:solidFill>
                    <a:latin typeface="Times New Roman" panose="02020603050405020304" pitchFamily="18" charset="0"/>
                  </a:rPr>
                  <a:t>(</a:t>
                </a:r>
                <a:endParaRPr lang="en-US" altLang="en-US" sz="2400">
                  <a:solidFill>
                    <a:srgbClr val="8901F3"/>
                  </a:solidFill>
                  <a:latin typeface="Times New Roman" panose="02020603050405020304" pitchFamily="18" charset="0"/>
                </a:endParaRPr>
              </a:p>
            </p:txBody>
          </p:sp>
          <p:sp>
            <p:nvSpPr>
              <p:cNvPr id="88140" name="Rectangle 76">
                <a:extLst>
                  <a:ext uri="{FF2B5EF4-FFF2-40B4-BE49-F238E27FC236}">
                    <a16:creationId xmlns:a16="http://schemas.microsoft.com/office/drawing/2014/main" id="{4A65B32D-0D2D-A628-2227-37DD40E39E9E}"/>
                  </a:ext>
                </a:extLst>
              </p:cNvPr>
              <p:cNvSpPr>
                <a:spLocks noChangeArrowheads="1"/>
              </p:cNvSpPr>
              <p:nvPr/>
            </p:nvSpPr>
            <p:spPr bwMode="auto">
              <a:xfrm>
                <a:off x="3456" y="2027"/>
                <a:ext cx="52" cy="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200">
                    <a:solidFill>
                      <a:srgbClr val="000000"/>
                    </a:solidFill>
                    <a:latin typeface="Times New Roman" panose="02020603050405020304" pitchFamily="18" charset="0"/>
                  </a:rPr>
                  <a:t>)</a:t>
                </a:r>
                <a:endParaRPr lang="en-US" altLang="en-US" sz="2400">
                  <a:solidFill>
                    <a:srgbClr val="8901F3"/>
                  </a:solidFill>
                  <a:latin typeface="Times New Roman" panose="02020603050405020304" pitchFamily="18" charset="0"/>
                </a:endParaRPr>
              </a:p>
            </p:txBody>
          </p:sp>
          <p:sp>
            <p:nvSpPr>
              <p:cNvPr id="88141" name="Rectangle 77">
                <a:extLst>
                  <a:ext uri="{FF2B5EF4-FFF2-40B4-BE49-F238E27FC236}">
                    <a16:creationId xmlns:a16="http://schemas.microsoft.com/office/drawing/2014/main" id="{62E5E0F9-9A34-828A-7E74-75D17AEA05B9}"/>
                  </a:ext>
                </a:extLst>
              </p:cNvPr>
              <p:cNvSpPr>
                <a:spLocks noChangeArrowheads="1"/>
              </p:cNvSpPr>
              <p:nvPr/>
            </p:nvSpPr>
            <p:spPr bwMode="auto">
              <a:xfrm>
                <a:off x="3339" y="2291"/>
                <a:ext cx="52" cy="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200">
                    <a:solidFill>
                      <a:srgbClr val="000000"/>
                    </a:solidFill>
                    <a:latin typeface="Times New Roman" panose="02020603050405020304" pitchFamily="18" charset="0"/>
                  </a:rPr>
                  <a:t>(</a:t>
                </a:r>
                <a:endParaRPr lang="en-US" altLang="en-US" sz="2400">
                  <a:solidFill>
                    <a:srgbClr val="8901F3"/>
                  </a:solidFill>
                  <a:latin typeface="Times New Roman" panose="02020603050405020304" pitchFamily="18" charset="0"/>
                </a:endParaRPr>
              </a:p>
            </p:txBody>
          </p:sp>
          <p:sp>
            <p:nvSpPr>
              <p:cNvPr id="88142" name="Rectangle 78">
                <a:extLst>
                  <a:ext uri="{FF2B5EF4-FFF2-40B4-BE49-F238E27FC236}">
                    <a16:creationId xmlns:a16="http://schemas.microsoft.com/office/drawing/2014/main" id="{C557363D-20CF-6717-9AEA-EA5AE872261A}"/>
                  </a:ext>
                </a:extLst>
              </p:cNvPr>
              <p:cNvSpPr>
                <a:spLocks noChangeArrowheads="1"/>
              </p:cNvSpPr>
              <p:nvPr/>
            </p:nvSpPr>
            <p:spPr bwMode="auto">
              <a:xfrm>
                <a:off x="3467" y="2291"/>
                <a:ext cx="52" cy="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200">
                    <a:solidFill>
                      <a:srgbClr val="000000"/>
                    </a:solidFill>
                    <a:latin typeface="Times New Roman" panose="02020603050405020304" pitchFamily="18" charset="0"/>
                  </a:rPr>
                  <a:t>)</a:t>
                </a:r>
                <a:endParaRPr lang="en-US" altLang="en-US" sz="2400">
                  <a:solidFill>
                    <a:srgbClr val="8901F3"/>
                  </a:solidFill>
                  <a:latin typeface="Times New Roman" panose="02020603050405020304" pitchFamily="18" charset="0"/>
                </a:endParaRPr>
              </a:p>
            </p:txBody>
          </p:sp>
          <p:sp>
            <p:nvSpPr>
              <p:cNvPr id="88143" name="Rectangle 79">
                <a:extLst>
                  <a:ext uri="{FF2B5EF4-FFF2-40B4-BE49-F238E27FC236}">
                    <a16:creationId xmlns:a16="http://schemas.microsoft.com/office/drawing/2014/main" id="{F52C4AC7-7304-68E2-13EA-F13A31169BCE}"/>
                  </a:ext>
                </a:extLst>
              </p:cNvPr>
              <p:cNvSpPr>
                <a:spLocks noChangeArrowheads="1"/>
              </p:cNvSpPr>
              <p:nvPr/>
            </p:nvSpPr>
            <p:spPr bwMode="auto">
              <a:xfrm>
                <a:off x="3125" y="2022"/>
                <a:ext cx="59" cy="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200">
                    <a:solidFill>
                      <a:srgbClr val="000000"/>
                    </a:solidFill>
                    <a:latin typeface="Symbol" panose="05050102010706020507" pitchFamily="18" charset="2"/>
                  </a:rPr>
                  <a:t>é</a:t>
                </a:r>
                <a:endParaRPr lang="en-US" altLang="en-US" sz="2400">
                  <a:solidFill>
                    <a:srgbClr val="8901F3"/>
                  </a:solidFill>
                  <a:latin typeface="Times New Roman" panose="02020603050405020304" pitchFamily="18" charset="0"/>
                </a:endParaRPr>
              </a:p>
            </p:txBody>
          </p:sp>
          <p:sp>
            <p:nvSpPr>
              <p:cNvPr id="88144" name="Rectangle 80">
                <a:extLst>
                  <a:ext uri="{FF2B5EF4-FFF2-40B4-BE49-F238E27FC236}">
                    <a16:creationId xmlns:a16="http://schemas.microsoft.com/office/drawing/2014/main" id="{C35A44ED-145C-28C6-9E59-DFBEB822F7E6}"/>
                  </a:ext>
                </a:extLst>
              </p:cNvPr>
              <p:cNvSpPr>
                <a:spLocks noChangeArrowheads="1"/>
              </p:cNvSpPr>
              <p:nvPr/>
            </p:nvSpPr>
            <p:spPr bwMode="auto">
              <a:xfrm>
                <a:off x="3125" y="2316"/>
                <a:ext cx="59" cy="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200">
                    <a:solidFill>
                      <a:srgbClr val="000000"/>
                    </a:solidFill>
                    <a:latin typeface="Symbol" panose="05050102010706020507" pitchFamily="18" charset="2"/>
                  </a:rPr>
                  <a:t>ë</a:t>
                </a:r>
                <a:endParaRPr lang="en-US" altLang="en-US" sz="2400">
                  <a:solidFill>
                    <a:srgbClr val="8901F3"/>
                  </a:solidFill>
                  <a:latin typeface="Times New Roman" panose="02020603050405020304" pitchFamily="18" charset="0"/>
                </a:endParaRPr>
              </a:p>
            </p:txBody>
          </p:sp>
          <p:sp>
            <p:nvSpPr>
              <p:cNvPr id="88145" name="Rectangle 81">
                <a:extLst>
                  <a:ext uri="{FF2B5EF4-FFF2-40B4-BE49-F238E27FC236}">
                    <a16:creationId xmlns:a16="http://schemas.microsoft.com/office/drawing/2014/main" id="{851E3F7D-E16D-5157-FB9D-39DAEB876891}"/>
                  </a:ext>
                </a:extLst>
              </p:cNvPr>
              <p:cNvSpPr>
                <a:spLocks noChangeArrowheads="1"/>
              </p:cNvSpPr>
              <p:nvPr/>
            </p:nvSpPr>
            <p:spPr bwMode="auto">
              <a:xfrm>
                <a:off x="3125" y="2192"/>
                <a:ext cx="59"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200">
                    <a:solidFill>
                      <a:srgbClr val="000000"/>
                    </a:solidFill>
                    <a:latin typeface="Symbol" panose="05050102010706020507" pitchFamily="18" charset="2"/>
                  </a:rPr>
                  <a:t>ê</a:t>
                </a:r>
                <a:endParaRPr lang="en-US" altLang="en-US" sz="2400">
                  <a:solidFill>
                    <a:srgbClr val="8901F3"/>
                  </a:solidFill>
                  <a:latin typeface="Times New Roman" panose="02020603050405020304" pitchFamily="18" charset="0"/>
                </a:endParaRPr>
              </a:p>
            </p:txBody>
          </p:sp>
          <p:sp>
            <p:nvSpPr>
              <p:cNvPr id="88146" name="Rectangle 82">
                <a:extLst>
                  <a:ext uri="{FF2B5EF4-FFF2-40B4-BE49-F238E27FC236}">
                    <a16:creationId xmlns:a16="http://schemas.microsoft.com/office/drawing/2014/main" id="{CDB2F717-58B7-1436-7A80-AB0968270AEF}"/>
                  </a:ext>
                </a:extLst>
              </p:cNvPr>
              <p:cNvSpPr>
                <a:spLocks noChangeArrowheads="1"/>
              </p:cNvSpPr>
              <p:nvPr/>
            </p:nvSpPr>
            <p:spPr bwMode="auto">
              <a:xfrm>
                <a:off x="3529" y="2022"/>
                <a:ext cx="59"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200">
                    <a:solidFill>
                      <a:srgbClr val="000000"/>
                    </a:solidFill>
                    <a:latin typeface="Symbol" panose="05050102010706020507" pitchFamily="18" charset="2"/>
                  </a:rPr>
                  <a:t>ù</a:t>
                </a:r>
                <a:endParaRPr lang="en-US" altLang="en-US" sz="2400">
                  <a:solidFill>
                    <a:srgbClr val="8901F3"/>
                  </a:solidFill>
                  <a:latin typeface="Times New Roman" panose="02020603050405020304" pitchFamily="18" charset="0"/>
                </a:endParaRPr>
              </a:p>
            </p:txBody>
          </p:sp>
          <p:sp>
            <p:nvSpPr>
              <p:cNvPr id="88147" name="Rectangle 83">
                <a:extLst>
                  <a:ext uri="{FF2B5EF4-FFF2-40B4-BE49-F238E27FC236}">
                    <a16:creationId xmlns:a16="http://schemas.microsoft.com/office/drawing/2014/main" id="{F8EE7C35-78EC-E6DE-9537-B36D5DA4EC9C}"/>
                  </a:ext>
                </a:extLst>
              </p:cNvPr>
              <p:cNvSpPr>
                <a:spLocks noChangeArrowheads="1"/>
              </p:cNvSpPr>
              <p:nvPr/>
            </p:nvSpPr>
            <p:spPr bwMode="auto">
              <a:xfrm>
                <a:off x="3529" y="2316"/>
                <a:ext cx="59"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200">
                    <a:solidFill>
                      <a:srgbClr val="000000"/>
                    </a:solidFill>
                    <a:latin typeface="Symbol" panose="05050102010706020507" pitchFamily="18" charset="2"/>
                  </a:rPr>
                  <a:t>û</a:t>
                </a:r>
                <a:endParaRPr lang="en-US" altLang="en-US" sz="2400">
                  <a:solidFill>
                    <a:srgbClr val="8901F3"/>
                  </a:solidFill>
                  <a:latin typeface="Times New Roman" panose="02020603050405020304" pitchFamily="18" charset="0"/>
                </a:endParaRPr>
              </a:p>
            </p:txBody>
          </p:sp>
          <p:sp>
            <p:nvSpPr>
              <p:cNvPr id="88148" name="Rectangle 84">
                <a:extLst>
                  <a:ext uri="{FF2B5EF4-FFF2-40B4-BE49-F238E27FC236}">
                    <a16:creationId xmlns:a16="http://schemas.microsoft.com/office/drawing/2014/main" id="{9C2D2DD0-051D-BD5B-D4EE-B5C00FC8DEBF}"/>
                  </a:ext>
                </a:extLst>
              </p:cNvPr>
              <p:cNvSpPr>
                <a:spLocks noChangeArrowheads="1"/>
              </p:cNvSpPr>
              <p:nvPr/>
            </p:nvSpPr>
            <p:spPr bwMode="auto">
              <a:xfrm>
                <a:off x="3529" y="2192"/>
                <a:ext cx="59"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200">
                    <a:solidFill>
                      <a:srgbClr val="000000"/>
                    </a:solidFill>
                    <a:latin typeface="Symbol" panose="05050102010706020507" pitchFamily="18" charset="2"/>
                  </a:rPr>
                  <a:t>ú</a:t>
                </a:r>
                <a:endParaRPr lang="en-US" altLang="en-US" sz="2400">
                  <a:solidFill>
                    <a:srgbClr val="8901F3"/>
                  </a:solidFill>
                  <a:latin typeface="Times New Roman" panose="02020603050405020304" pitchFamily="18" charset="0"/>
                </a:endParaRPr>
              </a:p>
            </p:txBody>
          </p:sp>
        </p:grpSp>
        <p:sp>
          <p:nvSpPr>
            <p:cNvPr id="88150" name="Rectangle 86">
              <a:extLst>
                <a:ext uri="{FF2B5EF4-FFF2-40B4-BE49-F238E27FC236}">
                  <a16:creationId xmlns:a16="http://schemas.microsoft.com/office/drawing/2014/main" id="{BEEB4073-B18D-930B-3793-1F451BDF2CB1}"/>
                </a:ext>
              </a:extLst>
            </p:cNvPr>
            <p:cNvSpPr>
              <a:spLocks noChangeArrowheads="1"/>
            </p:cNvSpPr>
            <p:nvPr/>
          </p:nvSpPr>
          <p:spPr bwMode="auto">
            <a:xfrm>
              <a:off x="3929" y="2045"/>
              <a:ext cx="114" cy="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Times New Roman" panose="02020603050405020304" pitchFamily="18" charset="0"/>
                </a:rPr>
                <a:t>= </a:t>
              </a:r>
              <a:endParaRPr lang="en-US" altLang="en-US" sz="2400">
                <a:solidFill>
                  <a:srgbClr val="8901F3"/>
                </a:solidFill>
                <a:latin typeface="Times New Roman" panose="02020603050405020304" pitchFamily="18" charset="0"/>
              </a:endParaRPr>
            </a:p>
          </p:txBody>
        </p:sp>
        <p:grpSp>
          <p:nvGrpSpPr>
            <p:cNvPr id="88179" name="Group 115">
              <a:extLst>
                <a:ext uri="{FF2B5EF4-FFF2-40B4-BE49-F238E27FC236}">
                  <a16:creationId xmlns:a16="http://schemas.microsoft.com/office/drawing/2014/main" id="{C4C03F6D-D8AF-E9CF-0C89-8D4EA940C797}"/>
                </a:ext>
              </a:extLst>
            </p:cNvPr>
            <p:cNvGrpSpPr>
              <a:grpSpLocks/>
            </p:cNvGrpSpPr>
            <p:nvPr/>
          </p:nvGrpSpPr>
          <p:grpSpPr bwMode="auto">
            <a:xfrm>
              <a:off x="4096" y="1809"/>
              <a:ext cx="1145" cy="664"/>
              <a:chOff x="3777" y="2001"/>
              <a:chExt cx="1021" cy="520"/>
            </a:xfrm>
          </p:grpSpPr>
          <p:sp>
            <p:nvSpPr>
              <p:cNvPr id="88151" name="Line 87">
                <a:extLst>
                  <a:ext uri="{FF2B5EF4-FFF2-40B4-BE49-F238E27FC236}">
                    <a16:creationId xmlns:a16="http://schemas.microsoft.com/office/drawing/2014/main" id="{39A8FE12-45BD-B39F-82F0-68D91063F37E}"/>
                  </a:ext>
                </a:extLst>
              </p:cNvPr>
              <p:cNvSpPr>
                <a:spLocks noChangeShapeType="1"/>
              </p:cNvSpPr>
              <p:nvPr/>
            </p:nvSpPr>
            <p:spPr bwMode="auto">
              <a:xfrm>
                <a:off x="4133" y="2196"/>
                <a:ext cx="604" cy="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88152" name="Rectangle 88">
                <a:extLst>
                  <a:ext uri="{FF2B5EF4-FFF2-40B4-BE49-F238E27FC236}">
                    <a16:creationId xmlns:a16="http://schemas.microsoft.com/office/drawing/2014/main" id="{A2E70E7B-003E-2933-0223-4895790C7A9F}"/>
                  </a:ext>
                </a:extLst>
              </p:cNvPr>
              <p:cNvSpPr>
                <a:spLocks noChangeArrowheads="1"/>
              </p:cNvSpPr>
              <p:nvPr/>
            </p:nvSpPr>
            <p:spPr bwMode="auto">
              <a:xfrm>
                <a:off x="4747" y="2280"/>
                <a:ext cx="51" cy="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a:solidFill>
                      <a:srgbClr val="000000"/>
                    </a:solidFill>
                    <a:latin typeface="Symbol" panose="05050102010706020507" pitchFamily="18" charset="2"/>
                  </a:rPr>
                  <a:t>ú</a:t>
                </a:r>
                <a:endParaRPr lang="en-US" altLang="en-US" sz="2400">
                  <a:solidFill>
                    <a:srgbClr val="8901F3"/>
                  </a:solidFill>
                  <a:latin typeface="Times New Roman" panose="02020603050405020304" pitchFamily="18" charset="0"/>
                </a:endParaRPr>
              </a:p>
            </p:txBody>
          </p:sp>
          <p:sp>
            <p:nvSpPr>
              <p:cNvPr id="88153" name="Rectangle 89">
                <a:extLst>
                  <a:ext uri="{FF2B5EF4-FFF2-40B4-BE49-F238E27FC236}">
                    <a16:creationId xmlns:a16="http://schemas.microsoft.com/office/drawing/2014/main" id="{8327B3B8-057E-A93E-5A58-BACAC1652A5F}"/>
                  </a:ext>
                </a:extLst>
              </p:cNvPr>
              <p:cNvSpPr>
                <a:spLocks noChangeArrowheads="1"/>
              </p:cNvSpPr>
              <p:nvPr/>
            </p:nvSpPr>
            <p:spPr bwMode="auto">
              <a:xfrm>
                <a:off x="4747" y="2141"/>
                <a:ext cx="51" cy="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a:solidFill>
                      <a:srgbClr val="000000"/>
                    </a:solidFill>
                    <a:latin typeface="Symbol" panose="05050102010706020507" pitchFamily="18" charset="2"/>
                  </a:rPr>
                  <a:t>ú</a:t>
                </a:r>
                <a:endParaRPr lang="en-US" altLang="en-US" sz="2400">
                  <a:solidFill>
                    <a:srgbClr val="8901F3"/>
                  </a:solidFill>
                  <a:latin typeface="Times New Roman" panose="02020603050405020304" pitchFamily="18" charset="0"/>
                </a:endParaRPr>
              </a:p>
            </p:txBody>
          </p:sp>
          <p:sp>
            <p:nvSpPr>
              <p:cNvPr id="88154" name="Rectangle 90">
                <a:extLst>
                  <a:ext uri="{FF2B5EF4-FFF2-40B4-BE49-F238E27FC236}">
                    <a16:creationId xmlns:a16="http://schemas.microsoft.com/office/drawing/2014/main" id="{651AAC04-429D-4AA1-445E-FCC62CE7A571}"/>
                  </a:ext>
                </a:extLst>
              </p:cNvPr>
              <p:cNvSpPr>
                <a:spLocks noChangeArrowheads="1"/>
              </p:cNvSpPr>
              <p:nvPr/>
            </p:nvSpPr>
            <p:spPr bwMode="auto">
              <a:xfrm>
                <a:off x="4747" y="2390"/>
                <a:ext cx="51" cy="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a:solidFill>
                      <a:srgbClr val="000000"/>
                    </a:solidFill>
                    <a:latin typeface="Symbol" panose="05050102010706020507" pitchFamily="18" charset="2"/>
                  </a:rPr>
                  <a:t>û</a:t>
                </a:r>
                <a:endParaRPr lang="en-US" altLang="en-US" sz="2400">
                  <a:solidFill>
                    <a:srgbClr val="8901F3"/>
                  </a:solidFill>
                  <a:latin typeface="Times New Roman" panose="02020603050405020304" pitchFamily="18" charset="0"/>
                </a:endParaRPr>
              </a:p>
            </p:txBody>
          </p:sp>
          <p:sp>
            <p:nvSpPr>
              <p:cNvPr id="88155" name="Rectangle 91">
                <a:extLst>
                  <a:ext uri="{FF2B5EF4-FFF2-40B4-BE49-F238E27FC236}">
                    <a16:creationId xmlns:a16="http://schemas.microsoft.com/office/drawing/2014/main" id="{890C027E-5143-B7D5-DEF2-A600B02DD21E}"/>
                  </a:ext>
                </a:extLst>
              </p:cNvPr>
              <p:cNvSpPr>
                <a:spLocks noChangeArrowheads="1"/>
              </p:cNvSpPr>
              <p:nvPr/>
            </p:nvSpPr>
            <p:spPr bwMode="auto">
              <a:xfrm>
                <a:off x="4747" y="2001"/>
                <a:ext cx="51" cy="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a:solidFill>
                      <a:srgbClr val="000000"/>
                    </a:solidFill>
                    <a:latin typeface="Symbol" panose="05050102010706020507" pitchFamily="18" charset="2"/>
                  </a:rPr>
                  <a:t>ù</a:t>
                </a:r>
                <a:endParaRPr lang="en-US" altLang="en-US" sz="2400">
                  <a:solidFill>
                    <a:srgbClr val="8901F3"/>
                  </a:solidFill>
                  <a:latin typeface="Times New Roman" panose="02020603050405020304" pitchFamily="18" charset="0"/>
                </a:endParaRPr>
              </a:p>
            </p:txBody>
          </p:sp>
          <p:sp>
            <p:nvSpPr>
              <p:cNvPr id="88156" name="Rectangle 92">
                <a:extLst>
                  <a:ext uri="{FF2B5EF4-FFF2-40B4-BE49-F238E27FC236}">
                    <a16:creationId xmlns:a16="http://schemas.microsoft.com/office/drawing/2014/main" id="{6ABDBE15-78C5-E679-E800-6B7229505C95}"/>
                  </a:ext>
                </a:extLst>
              </p:cNvPr>
              <p:cNvSpPr>
                <a:spLocks noChangeArrowheads="1"/>
              </p:cNvSpPr>
              <p:nvPr/>
            </p:nvSpPr>
            <p:spPr bwMode="auto">
              <a:xfrm>
                <a:off x="3777" y="2280"/>
                <a:ext cx="51" cy="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a:solidFill>
                      <a:srgbClr val="000000"/>
                    </a:solidFill>
                    <a:latin typeface="Symbol" panose="05050102010706020507" pitchFamily="18" charset="2"/>
                  </a:rPr>
                  <a:t>ê</a:t>
                </a:r>
                <a:endParaRPr lang="en-US" altLang="en-US" sz="2400">
                  <a:solidFill>
                    <a:srgbClr val="8901F3"/>
                  </a:solidFill>
                  <a:latin typeface="Times New Roman" panose="02020603050405020304" pitchFamily="18" charset="0"/>
                </a:endParaRPr>
              </a:p>
            </p:txBody>
          </p:sp>
          <p:sp>
            <p:nvSpPr>
              <p:cNvPr id="88157" name="Rectangle 93">
                <a:extLst>
                  <a:ext uri="{FF2B5EF4-FFF2-40B4-BE49-F238E27FC236}">
                    <a16:creationId xmlns:a16="http://schemas.microsoft.com/office/drawing/2014/main" id="{B9D87B83-E02D-11F1-D6D9-1A9D30FFFEF9}"/>
                  </a:ext>
                </a:extLst>
              </p:cNvPr>
              <p:cNvSpPr>
                <a:spLocks noChangeArrowheads="1"/>
              </p:cNvSpPr>
              <p:nvPr/>
            </p:nvSpPr>
            <p:spPr bwMode="auto">
              <a:xfrm>
                <a:off x="3777" y="2141"/>
                <a:ext cx="51" cy="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a:solidFill>
                      <a:srgbClr val="000000"/>
                    </a:solidFill>
                    <a:latin typeface="Symbol" panose="05050102010706020507" pitchFamily="18" charset="2"/>
                  </a:rPr>
                  <a:t>ê</a:t>
                </a:r>
                <a:endParaRPr lang="en-US" altLang="en-US" sz="2400">
                  <a:solidFill>
                    <a:srgbClr val="8901F3"/>
                  </a:solidFill>
                  <a:latin typeface="Times New Roman" panose="02020603050405020304" pitchFamily="18" charset="0"/>
                </a:endParaRPr>
              </a:p>
            </p:txBody>
          </p:sp>
          <p:sp>
            <p:nvSpPr>
              <p:cNvPr id="88158" name="Rectangle 94">
                <a:extLst>
                  <a:ext uri="{FF2B5EF4-FFF2-40B4-BE49-F238E27FC236}">
                    <a16:creationId xmlns:a16="http://schemas.microsoft.com/office/drawing/2014/main" id="{78152EE6-B374-98CD-FD34-A49B9EC8D0F1}"/>
                  </a:ext>
                </a:extLst>
              </p:cNvPr>
              <p:cNvSpPr>
                <a:spLocks noChangeArrowheads="1"/>
              </p:cNvSpPr>
              <p:nvPr/>
            </p:nvSpPr>
            <p:spPr bwMode="auto">
              <a:xfrm>
                <a:off x="3777" y="2390"/>
                <a:ext cx="51" cy="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a:solidFill>
                      <a:srgbClr val="000000"/>
                    </a:solidFill>
                    <a:latin typeface="Symbol" panose="05050102010706020507" pitchFamily="18" charset="2"/>
                  </a:rPr>
                  <a:t>ë</a:t>
                </a:r>
                <a:endParaRPr lang="en-US" altLang="en-US" sz="2400">
                  <a:solidFill>
                    <a:srgbClr val="8901F3"/>
                  </a:solidFill>
                  <a:latin typeface="Times New Roman" panose="02020603050405020304" pitchFamily="18" charset="0"/>
                </a:endParaRPr>
              </a:p>
            </p:txBody>
          </p:sp>
          <p:sp>
            <p:nvSpPr>
              <p:cNvPr id="88159" name="Rectangle 95">
                <a:extLst>
                  <a:ext uri="{FF2B5EF4-FFF2-40B4-BE49-F238E27FC236}">
                    <a16:creationId xmlns:a16="http://schemas.microsoft.com/office/drawing/2014/main" id="{9F47AC04-2674-289C-A2D1-6A1AABF871D7}"/>
                  </a:ext>
                </a:extLst>
              </p:cNvPr>
              <p:cNvSpPr>
                <a:spLocks noChangeArrowheads="1"/>
              </p:cNvSpPr>
              <p:nvPr/>
            </p:nvSpPr>
            <p:spPr bwMode="auto">
              <a:xfrm>
                <a:off x="3777" y="2001"/>
                <a:ext cx="51" cy="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a:solidFill>
                      <a:srgbClr val="000000"/>
                    </a:solidFill>
                    <a:latin typeface="Symbol" panose="05050102010706020507" pitchFamily="18" charset="2"/>
                  </a:rPr>
                  <a:t>é</a:t>
                </a:r>
                <a:endParaRPr lang="en-US" altLang="en-US" sz="2400">
                  <a:solidFill>
                    <a:srgbClr val="8901F3"/>
                  </a:solidFill>
                  <a:latin typeface="Times New Roman" panose="02020603050405020304" pitchFamily="18" charset="0"/>
                </a:endParaRPr>
              </a:p>
            </p:txBody>
          </p:sp>
          <p:sp>
            <p:nvSpPr>
              <p:cNvPr id="88160" name="Rectangle 96">
                <a:extLst>
                  <a:ext uri="{FF2B5EF4-FFF2-40B4-BE49-F238E27FC236}">
                    <a16:creationId xmlns:a16="http://schemas.microsoft.com/office/drawing/2014/main" id="{5291BC00-72AF-32E4-93A5-18DD05BB8A16}"/>
                  </a:ext>
                </a:extLst>
              </p:cNvPr>
              <p:cNvSpPr>
                <a:spLocks noChangeArrowheads="1"/>
              </p:cNvSpPr>
              <p:nvPr/>
            </p:nvSpPr>
            <p:spPr bwMode="auto">
              <a:xfrm>
                <a:off x="4487" y="2183"/>
                <a:ext cx="81"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a:solidFill>
                      <a:srgbClr val="000000"/>
                    </a:solidFill>
                    <a:latin typeface="Symbol" panose="05050102010706020507" pitchFamily="18" charset="2"/>
                  </a:rPr>
                  <a:t>D</a:t>
                </a:r>
                <a:endParaRPr lang="en-US" altLang="en-US" sz="2400">
                  <a:solidFill>
                    <a:srgbClr val="8901F3"/>
                  </a:solidFill>
                  <a:latin typeface="Times New Roman" panose="02020603050405020304" pitchFamily="18" charset="0"/>
                </a:endParaRPr>
              </a:p>
            </p:txBody>
          </p:sp>
          <p:sp>
            <p:nvSpPr>
              <p:cNvPr id="88161" name="Rectangle 97">
                <a:extLst>
                  <a:ext uri="{FF2B5EF4-FFF2-40B4-BE49-F238E27FC236}">
                    <a16:creationId xmlns:a16="http://schemas.microsoft.com/office/drawing/2014/main" id="{23607DD2-87C5-E445-4F6C-ECD6C0F10EBF}"/>
                  </a:ext>
                </a:extLst>
              </p:cNvPr>
              <p:cNvSpPr>
                <a:spLocks noChangeArrowheads="1"/>
              </p:cNvSpPr>
              <p:nvPr/>
            </p:nvSpPr>
            <p:spPr bwMode="auto">
              <a:xfrm>
                <a:off x="4017" y="2085"/>
                <a:ext cx="73" cy="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a:solidFill>
                      <a:srgbClr val="000000"/>
                    </a:solidFill>
                    <a:latin typeface="Symbol" panose="05050102010706020507" pitchFamily="18" charset="2"/>
                  </a:rPr>
                  <a:t>+</a:t>
                </a:r>
                <a:endParaRPr lang="en-US" altLang="en-US" sz="2400">
                  <a:solidFill>
                    <a:srgbClr val="8901F3"/>
                  </a:solidFill>
                  <a:latin typeface="Times New Roman" panose="02020603050405020304" pitchFamily="18" charset="0"/>
                </a:endParaRPr>
              </a:p>
            </p:txBody>
          </p:sp>
          <p:sp>
            <p:nvSpPr>
              <p:cNvPr id="88162" name="Rectangle 98">
                <a:extLst>
                  <a:ext uri="{FF2B5EF4-FFF2-40B4-BE49-F238E27FC236}">
                    <a16:creationId xmlns:a16="http://schemas.microsoft.com/office/drawing/2014/main" id="{D78A50B3-3923-3C91-F3AC-C07ED2706B1D}"/>
                  </a:ext>
                </a:extLst>
              </p:cNvPr>
              <p:cNvSpPr>
                <a:spLocks noChangeArrowheads="1"/>
              </p:cNvSpPr>
              <p:nvPr/>
            </p:nvSpPr>
            <p:spPr bwMode="auto">
              <a:xfrm>
                <a:off x="4332" y="2407"/>
                <a:ext cx="45" cy="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300">
                    <a:solidFill>
                      <a:srgbClr val="000000"/>
                    </a:solidFill>
                    <a:latin typeface="Times New Roman" panose="02020603050405020304" pitchFamily="18" charset="0"/>
                  </a:rPr>
                  <a:t>2</a:t>
                </a:r>
                <a:endParaRPr lang="en-US" altLang="en-US" sz="2400">
                  <a:solidFill>
                    <a:srgbClr val="8901F3"/>
                  </a:solidFill>
                  <a:latin typeface="Times New Roman" panose="02020603050405020304" pitchFamily="18" charset="0"/>
                </a:endParaRPr>
              </a:p>
            </p:txBody>
          </p:sp>
          <p:sp>
            <p:nvSpPr>
              <p:cNvPr id="88163" name="Rectangle 99">
                <a:extLst>
                  <a:ext uri="{FF2B5EF4-FFF2-40B4-BE49-F238E27FC236}">
                    <a16:creationId xmlns:a16="http://schemas.microsoft.com/office/drawing/2014/main" id="{473B7ED9-7615-4AE2-227A-9BC7CE66B479}"/>
                  </a:ext>
                </a:extLst>
              </p:cNvPr>
              <p:cNvSpPr>
                <a:spLocks noChangeArrowheads="1"/>
              </p:cNvSpPr>
              <p:nvPr/>
            </p:nvSpPr>
            <p:spPr bwMode="auto">
              <a:xfrm>
                <a:off x="4355" y="2239"/>
                <a:ext cx="45" cy="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300">
                    <a:solidFill>
                      <a:srgbClr val="000000"/>
                    </a:solidFill>
                    <a:latin typeface="Times New Roman" panose="02020603050405020304" pitchFamily="18" charset="0"/>
                  </a:rPr>
                  <a:t>1</a:t>
                </a:r>
                <a:endParaRPr lang="en-US" altLang="en-US" sz="2400">
                  <a:solidFill>
                    <a:srgbClr val="8901F3"/>
                  </a:solidFill>
                  <a:latin typeface="Times New Roman" panose="02020603050405020304" pitchFamily="18" charset="0"/>
                </a:endParaRPr>
              </a:p>
            </p:txBody>
          </p:sp>
          <p:sp>
            <p:nvSpPr>
              <p:cNvPr id="88164" name="Rectangle 100">
                <a:extLst>
                  <a:ext uri="{FF2B5EF4-FFF2-40B4-BE49-F238E27FC236}">
                    <a16:creationId xmlns:a16="http://schemas.microsoft.com/office/drawing/2014/main" id="{4F448199-767B-FCBC-7A5C-C769DEBB15C2}"/>
                  </a:ext>
                </a:extLst>
              </p:cNvPr>
              <p:cNvSpPr>
                <a:spLocks noChangeArrowheads="1"/>
              </p:cNvSpPr>
              <p:nvPr/>
            </p:nvSpPr>
            <p:spPr bwMode="auto">
              <a:xfrm>
                <a:off x="3945" y="2139"/>
                <a:ext cx="45" cy="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300">
                    <a:solidFill>
                      <a:srgbClr val="000000"/>
                    </a:solidFill>
                    <a:latin typeface="Times New Roman" panose="02020603050405020304" pitchFamily="18" charset="0"/>
                  </a:rPr>
                  <a:t>1</a:t>
                </a:r>
                <a:endParaRPr lang="en-US" altLang="en-US" sz="2400">
                  <a:solidFill>
                    <a:srgbClr val="8901F3"/>
                  </a:solidFill>
                  <a:latin typeface="Times New Roman" panose="02020603050405020304" pitchFamily="18" charset="0"/>
                </a:endParaRPr>
              </a:p>
            </p:txBody>
          </p:sp>
          <p:sp>
            <p:nvSpPr>
              <p:cNvPr id="88165" name="Rectangle 101">
                <a:extLst>
                  <a:ext uri="{FF2B5EF4-FFF2-40B4-BE49-F238E27FC236}">
                    <a16:creationId xmlns:a16="http://schemas.microsoft.com/office/drawing/2014/main" id="{3225E1D3-5ADA-AA84-4D51-E107BF8EC2EF}"/>
                  </a:ext>
                </a:extLst>
              </p:cNvPr>
              <p:cNvSpPr>
                <a:spLocks noChangeArrowheads="1"/>
              </p:cNvSpPr>
              <p:nvPr/>
            </p:nvSpPr>
            <p:spPr bwMode="auto">
              <a:xfrm>
                <a:off x="4681" y="2201"/>
                <a:ext cx="45" cy="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a:solidFill>
                      <a:srgbClr val="000000"/>
                    </a:solidFill>
                    <a:latin typeface="Times New Roman" panose="02020603050405020304" pitchFamily="18" charset="0"/>
                  </a:rPr>
                  <a:t>)</a:t>
                </a:r>
                <a:endParaRPr lang="en-US" altLang="en-US" sz="2400">
                  <a:solidFill>
                    <a:srgbClr val="8901F3"/>
                  </a:solidFill>
                  <a:latin typeface="Times New Roman" panose="02020603050405020304" pitchFamily="18" charset="0"/>
                </a:endParaRPr>
              </a:p>
            </p:txBody>
          </p:sp>
          <p:sp>
            <p:nvSpPr>
              <p:cNvPr id="88166" name="Rectangle 102">
                <a:extLst>
                  <a:ext uri="{FF2B5EF4-FFF2-40B4-BE49-F238E27FC236}">
                    <a16:creationId xmlns:a16="http://schemas.microsoft.com/office/drawing/2014/main" id="{57859BA8-3FCE-12EF-883D-D435917AC172}"/>
                  </a:ext>
                </a:extLst>
              </p:cNvPr>
              <p:cNvSpPr>
                <a:spLocks noChangeArrowheads="1"/>
              </p:cNvSpPr>
              <p:nvPr/>
            </p:nvSpPr>
            <p:spPr bwMode="auto">
              <a:xfrm>
                <a:off x="4422" y="2201"/>
                <a:ext cx="37" cy="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a:solidFill>
                      <a:srgbClr val="000000"/>
                    </a:solidFill>
                    <a:latin typeface="Times New Roman" panose="02020603050405020304" pitchFamily="18" charset="0"/>
                  </a:rPr>
                  <a:t>/</a:t>
                </a:r>
                <a:endParaRPr lang="en-US" altLang="en-US" sz="2400">
                  <a:solidFill>
                    <a:srgbClr val="8901F3"/>
                  </a:solidFill>
                  <a:latin typeface="Times New Roman" panose="02020603050405020304" pitchFamily="18" charset="0"/>
                </a:endParaRPr>
              </a:p>
            </p:txBody>
          </p:sp>
          <p:sp>
            <p:nvSpPr>
              <p:cNvPr id="88167" name="Rectangle 103">
                <a:extLst>
                  <a:ext uri="{FF2B5EF4-FFF2-40B4-BE49-F238E27FC236}">
                    <a16:creationId xmlns:a16="http://schemas.microsoft.com/office/drawing/2014/main" id="{E3D25AEB-4DA1-AEF3-F256-60AB90DB5CEF}"/>
                  </a:ext>
                </a:extLst>
              </p:cNvPr>
              <p:cNvSpPr>
                <a:spLocks noChangeArrowheads="1"/>
              </p:cNvSpPr>
              <p:nvPr/>
            </p:nvSpPr>
            <p:spPr bwMode="auto">
              <a:xfrm>
                <a:off x="4196" y="2201"/>
                <a:ext cx="66" cy="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a:solidFill>
                      <a:srgbClr val="000000"/>
                    </a:solidFill>
                    <a:latin typeface="Times New Roman" panose="02020603050405020304" pitchFamily="18" charset="0"/>
                  </a:rPr>
                  <a:t>2</a:t>
                </a:r>
                <a:endParaRPr lang="en-US" altLang="en-US" sz="2400">
                  <a:solidFill>
                    <a:srgbClr val="8901F3"/>
                  </a:solidFill>
                  <a:latin typeface="Times New Roman" panose="02020603050405020304" pitchFamily="18" charset="0"/>
                </a:endParaRPr>
              </a:p>
            </p:txBody>
          </p:sp>
          <p:sp>
            <p:nvSpPr>
              <p:cNvPr id="88168" name="Rectangle 104">
                <a:extLst>
                  <a:ext uri="{FF2B5EF4-FFF2-40B4-BE49-F238E27FC236}">
                    <a16:creationId xmlns:a16="http://schemas.microsoft.com/office/drawing/2014/main" id="{DBDFB1C2-95D4-D6DF-C8CD-942B05F58BEF}"/>
                  </a:ext>
                </a:extLst>
              </p:cNvPr>
              <p:cNvSpPr>
                <a:spLocks noChangeArrowheads="1"/>
              </p:cNvSpPr>
              <p:nvPr/>
            </p:nvSpPr>
            <p:spPr bwMode="auto">
              <a:xfrm>
                <a:off x="4144" y="2201"/>
                <a:ext cx="45" cy="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a:solidFill>
                      <a:srgbClr val="000000"/>
                    </a:solidFill>
                    <a:latin typeface="Times New Roman" panose="02020603050405020304" pitchFamily="18" charset="0"/>
                  </a:rPr>
                  <a:t>(</a:t>
                </a:r>
                <a:endParaRPr lang="en-US" altLang="en-US" sz="2400">
                  <a:solidFill>
                    <a:srgbClr val="8901F3"/>
                  </a:solidFill>
                  <a:latin typeface="Times New Roman" panose="02020603050405020304" pitchFamily="18" charset="0"/>
                </a:endParaRPr>
              </a:p>
            </p:txBody>
          </p:sp>
          <p:sp>
            <p:nvSpPr>
              <p:cNvPr id="88169" name="Rectangle 105">
                <a:extLst>
                  <a:ext uri="{FF2B5EF4-FFF2-40B4-BE49-F238E27FC236}">
                    <a16:creationId xmlns:a16="http://schemas.microsoft.com/office/drawing/2014/main" id="{14EBCAAA-63EC-A44A-A2AF-422DA2DF12D0}"/>
                  </a:ext>
                </a:extLst>
              </p:cNvPr>
              <p:cNvSpPr>
                <a:spLocks noChangeArrowheads="1"/>
              </p:cNvSpPr>
              <p:nvPr/>
            </p:nvSpPr>
            <p:spPr bwMode="auto">
              <a:xfrm>
                <a:off x="4494" y="2009"/>
                <a:ext cx="45" cy="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a:solidFill>
                      <a:srgbClr val="000000"/>
                    </a:solidFill>
                    <a:latin typeface="Times New Roman" panose="02020603050405020304" pitchFamily="18" charset="0"/>
                  </a:rPr>
                  <a:t>)</a:t>
                </a:r>
                <a:endParaRPr lang="en-US" altLang="en-US" sz="2400">
                  <a:solidFill>
                    <a:srgbClr val="8901F3"/>
                  </a:solidFill>
                  <a:latin typeface="Times New Roman" panose="02020603050405020304" pitchFamily="18" charset="0"/>
                </a:endParaRPr>
              </a:p>
            </p:txBody>
          </p:sp>
          <p:sp>
            <p:nvSpPr>
              <p:cNvPr id="88170" name="Rectangle 106">
                <a:extLst>
                  <a:ext uri="{FF2B5EF4-FFF2-40B4-BE49-F238E27FC236}">
                    <a16:creationId xmlns:a16="http://schemas.microsoft.com/office/drawing/2014/main" id="{3618721E-C535-148C-F45D-002888A7830D}"/>
                  </a:ext>
                </a:extLst>
              </p:cNvPr>
              <p:cNvSpPr>
                <a:spLocks noChangeArrowheads="1"/>
              </p:cNvSpPr>
              <p:nvPr/>
            </p:nvSpPr>
            <p:spPr bwMode="auto">
              <a:xfrm>
                <a:off x="4394" y="2009"/>
                <a:ext cx="45" cy="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a:solidFill>
                      <a:srgbClr val="000000"/>
                    </a:solidFill>
                    <a:latin typeface="Times New Roman" panose="02020603050405020304" pitchFamily="18" charset="0"/>
                  </a:rPr>
                  <a:t>(</a:t>
                </a:r>
                <a:endParaRPr lang="en-US" altLang="en-US" sz="2400">
                  <a:solidFill>
                    <a:srgbClr val="8901F3"/>
                  </a:solidFill>
                  <a:latin typeface="Times New Roman" panose="02020603050405020304" pitchFamily="18" charset="0"/>
                </a:endParaRPr>
              </a:p>
            </p:txBody>
          </p:sp>
          <p:sp>
            <p:nvSpPr>
              <p:cNvPr id="88171" name="Rectangle 107">
                <a:extLst>
                  <a:ext uri="{FF2B5EF4-FFF2-40B4-BE49-F238E27FC236}">
                    <a16:creationId xmlns:a16="http://schemas.microsoft.com/office/drawing/2014/main" id="{6910C794-E263-8D6B-17C3-511BB910B6C6}"/>
                  </a:ext>
                </a:extLst>
              </p:cNvPr>
              <p:cNvSpPr>
                <a:spLocks noChangeArrowheads="1"/>
              </p:cNvSpPr>
              <p:nvPr/>
            </p:nvSpPr>
            <p:spPr bwMode="auto">
              <a:xfrm>
                <a:off x="4253" y="2407"/>
                <a:ext cx="60" cy="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300" i="1">
                    <a:solidFill>
                      <a:srgbClr val="000000"/>
                    </a:solidFill>
                    <a:latin typeface="Times New Roman" panose="02020603050405020304" pitchFamily="18" charset="0"/>
                  </a:rPr>
                  <a:t>C</a:t>
                </a:r>
                <a:endParaRPr lang="en-US" altLang="en-US" sz="2400">
                  <a:solidFill>
                    <a:srgbClr val="8901F3"/>
                  </a:solidFill>
                  <a:latin typeface="Times New Roman" panose="02020603050405020304" pitchFamily="18" charset="0"/>
                </a:endParaRPr>
              </a:p>
            </p:txBody>
          </p:sp>
          <p:sp>
            <p:nvSpPr>
              <p:cNvPr id="88172" name="Rectangle 108">
                <a:extLst>
                  <a:ext uri="{FF2B5EF4-FFF2-40B4-BE49-F238E27FC236}">
                    <a16:creationId xmlns:a16="http://schemas.microsoft.com/office/drawing/2014/main" id="{B649BA48-6363-E746-A2F2-D2F7E7AAF321}"/>
                  </a:ext>
                </a:extLst>
              </p:cNvPr>
              <p:cNvSpPr>
                <a:spLocks noChangeArrowheads="1"/>
              </p:cNvSpPr>
              <p:nvPr/>
            </p:nvSpPr>
            <p:spPr bwMode="auto">
              <a:xfrm>
                <a:off x="3891" y="2141"/>
                <a:ext cx="51" cy="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300" i="1">
                    <a:solidFill>
                      <a:srgbClr val="000000"/>
                    </a:solidFill>
                    <a:latin typeface="Times New Roman" panose="02020603050405020304" pitchFamily="18" charset="0"/>
                  </a:rPr>
                  <a:t>L</a:t>
                </a:r>
                <a:endParaRPr lang="en-US" altLang="en-US" sz="2400">
                  <a:solidFill>
                    <a:srgbClr val="8901F3"/>
                  </a:solidFill>
                  <a:latin typeface="Times New Roman" panose="02020603050405020304" pitchFamily="18" charset="0"/>
                </a:endParaRPr>
              </a:p>
            </p:txBody>
          </p:sp>
          <p:sp>
            <p:nvSpPr>
              <p:cNvPr id="88173" name="Rectangle 109">
                <a:extLst>
                  <a:ext uri="{FF2B5EF4-FFF2-40B4-BE49-F238E27FC236}">
                    <a16:creationId xmlns:a16="http://schemas.microsoft.com/office/drawing/2014/main" id="{11230832-B57C-200E-9092-BD802103A046}"/>
                  </a:ext>
                </a:extLst>
              </p:cNvPr>
              <p:cNvSpPr>
                <a:spLocks noChangeArrowheads="1"/>
              </p:cNvSpPr>
              <p:nvPr/>
            </p:nvSpPr>
            <p:spPr bwMode="auto">
              <a:xfrm>
                <a:off x="4200" y="2369"/>
                <a:ext cx="45" cy="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i="1">
                    <a:solidFill>
                      <a:srgbClr val="000000"/>
                    </a:solidFill>
                    <a:latin typeface="Times New Roman" panose="02020603050405020304" pitchFamily="18" charset="0"/>
                  </a:rPr>
                  <a:t>I</a:t>
                </a:r>
                <a:endParaRPr lang="en-US" altLang="en-US" sz="2400">
                  <a:solidFill>
                    <a:srgbClr val="8901F3"/>
                  </a:solidFill>
                  <a:latin typeface="Times New Roman" panose="02020603050405020304" pitchFamily="18" charset="0"/>
                </a:endParaRPr>
              </a:p>
            </p:txBody>
          </p:sp>
          <p:sp>
            <p:nvSpPr>
              <p:cNvPr id="88174" name="Rectangle 110">
                <a:extLst>
                  <a:ext uri="{FF2B5EF4-FFF2-40B4-BE49-F238E27FC236}">
                    <a16:creationId xmlns:a16="http://schemas.microsoft.com/office/drawing/2014/main" id="{596FE2D3-0CF5-7E59-A385-92D0500F4D20}"/>
                  </a:ext>
                </a:extLst>
              </p:cNvPr>
              <p:cNvSpPr>
                <a:spLocks noChangeArrowheads="1"/>
              </p:cNvSpPr>
              <p:nvPr/>
            </p:nvSpPr>
            <p:spPr bwMode="auto">
              <a:xfrm>
                <a:off x="4576" y="2201"/>
                <a:ext cx="74" cy="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i="1">
                    <a:solidFill>
                      <a:srgbClr val="000000"/>
                    </a:solidFill>
                    <a:latin typeface="Times New Roman" panose="02020603050405020304" pitchFamily="18" charset="0"/>
                  </a:rPr>
                  <a:t>T</a:t>
                </a:r>
                <a:endParaRPr lang="en-US" altLang="en-US" sz="2400">
                  <a:solidFill>
                    <a:srgbClr val="8901F3"/>
                  </a:solidFill>
                  <a:latin typeface="Times New Roman" panose="02020603050405020304" pitchFamily="18" charset="0"/>
                </a:endParaRPr>
              </a:p>
            </p:txBody>
          </p:sp>
          <p:sp>
            <p:nvSpPr>
              <p:cNvPr id="88175" name="Rectangle 111">
                <a:extLst>
                  <a:ext uri="{FF2B5EF4-FFF2-40B4-BE49-F238E27FC236}">
                    <a16:creationId xmlns:a16="http://schemas.microsoft.com/office/drawing/2014/main" id="{82FC4AF9-576B-58E7-CC14-ED9ACBEBE403}"/>
                  </a:ext>
                </a:extLst>
              </p:cNvPr>
              <p:cNvSpPr>
                <a:spLocks noChangeArrowheads="1"/>
              </p:cNvSpPr>
              <p:nvPr/>
            </p:nvSpPr>
            <p:spPr bwMode="auto">
              <a:xfrm>
                <a:off x="4277" y="2201"/>
                <a:ext cx="74" cy="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i="1">
                    <a:solidFill>
                      <a:srgbClr val="000000"/>
                    </a:solidFill>
                    <a:latin typeface="Times New Roman" panose="02020603050405020304" pitchFamily="18" charset="0"/>
                  </a:rPr>
                  <a:t>L</a:t>
                </a:r>
                <a:endParaRPr lang="en-US" altLang="en-US" sz="2400">
                  <a:solidFill>
                    <a:srgbClr val="8901F3"/>
                  </a:solidFill>
                  <a:latin typeface="Times New Roman" panose="02020603050405020304" pitchFamily="18" charset="0"/>
                </a:endParaRPr>
              </a:p>
            </p:txBody>
          </p:sp>
          <p:sp>
            <p:nvSpPr>
              <p:cNvPr id="88176" name="Rectangle 112">
                <a:extLst>
                  <a:ext uri="{FF2B5EF4-FFF2-40B4-BE49-F238E27FC236}">
                    <a16:creationId xmlns:a16="http://schemas.microsoft.com/office/drawing/2014/main" id="{8590F5B3-3C7A-94C8-2B46-50DE8E4DF9E0}"/>
                  </a:ext>
                </a:extLst>
              </p:cNvPr>
              <p:cNvSpPr>
                <a:spLocks noChangeArrowheads="1"/>
              </p:cNvSpPr>
              <p:nvPr/>
            </p:nvSpPr>
            <p:spPr bwMode="auto">
              <a:xfrm>
                <a:off x="4443" y="2009"/>
                <a:ext cx="37" cy="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i="1">
                    <a:solidFill>
                      <a:srgbClr val="000000"/>
                    </a:solidFill>
                    <a:latin typeface="Times New Roman" panose="02020603050405020304" pitchFamily="18" charset="0"/>
                  </a:rPr>
                  <a:t>t</a:t>
                </a:r>
                <a:endParaRPr lang="en-US" altLang="en-US" sz="2400">
                  <a:solidFill>
                    <a:srgbClr val="8901F3"/>
                  </a:solidFill>
                  <a:latin typeface="Times New Roman" panose="02020603050405020304" pitchFamily="18" charset="0"/>
                </a:endParaRPr>
              </a:p>
            </p:txBody>
          </p:sp>
          <p:sp>
            <p:nvSpPr>
              <p:cNvPr id="88177" name="Rectangle 113">
                <a:extLst>
                  <a:ext uri="{FF2B5EF4-FFF2-40B4-BE49-F238E27FC236}">
                    <a16:creationId xmlns:a16="http://schemas.microsoft.com/office/drawing/2014/main" id="{3A7971C0-6089-50BC-98D4-ECFC6D6D4F23}"/>
                  </a:ext>
                </a:extLst>
              </p:cNvPr>
              <p:cNvSpPr>
                <a:spLocks noChangeArrowheads="1"/>
              </p:cNvSpPr>
              <p:nvPr/>
            </p:nvSpPr>
            <p:spPr bwMode="auto">
              <a:xfrm>
                <a:off x="4327" y="2009"/>
                <a:ext cx="59" cy="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i="1">
                    <a:solidFill>
                      <a:srgbClr val="000000"/>
                    </a:solidFill>
                    <a:latin typeface="Times New Roman" panose="02020603050405020304" pitchFamily="18" charset="0"/>
                  </a:rPr>
                  <a:t>e</a:t>
                </a:r>
                <a:endParaRPr lang="en-US" altLang="en-US" sz="2400">
                  <a:solidFill>
                    <a:srgbClr val="8901F3"/>
                  </a:solidFill>
                  <a:latin typeface="Times New Roman" panose="02020603050405020304" pitchFamily="18" charset="0"/>
                </a:endParaRPr>
              </a:p>
            </p:txBody>
          </p:sp>
          <p:sp>
            <p:nvSpPr>
              <p:cNvPr id="88178" name="Rectangle 114">
                <a:extLst>
                  <a:ext uri="{FF2B5EF4-FFF2-40B4-BE49-F238E27FC236}">
                    <a16:creationId xmlns:a16="http://schemas.microsoft.com/office/drawing/2014/main" id="{B3D647C0-F55C-35D9-9212-4F1CC63D7296}"/>
                  </a:ext>
                </a:extLst>
              </p:cNvPr>
              <p:cNvSpPr>
                <a:spLocks noChangeArrowheads="1"/>
              </p:cNvSpPr>
              <p:nvPr/>
            </p:nvSpPr>
            <p:spPr bwMode="auto">
              <a:xfrm>
                <a:off x="3842" y="2102"/>
                <a:ext cx="45" cy="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i="1">
                    <a:solidFill>
                      <a:srgbClr val="000000"/>
                    </a:solidFill>
                    <a:latin typeface="Times New Roman" panose="02020603050405020304" pitchFamily="18" charset="0"/>
                  </a:rPr>
                  <a:t>I</a:t>
                </a:r>
                <a:endParaRPr lang="en-US" altLang="en-US" sz="2400">
                  <a:solidFill>
                    <a:srgbClr val="8901F3"/>
                  </a:solidFill>
                  <a:latin typeface="Times New Roman" panose="02020603050405020304" pitchFamily="18" charset="0"/>
                </a:endParaRPr>
              </a:p>
            </p:txBody>
          </p:sp>
        </p:grpSp>
      </p:grpSp>
      <p:graphicFrame>
        <p:nvGraphicFramePr>
          <p:cNvPr id="88182" name="Object 118">
            <a:extLst>
              <a:ext uri="{FF2B5EF4-FFF2-40B4-BE49-F238E27FC236}">
                <a16:creationId xmlns:a16="http://schemas.microsoft.com/office/drawing/2014/main" id="{EE45A36E-22BE-E4D4-40CB-10FDBE0E1D20}"/>
              </a:ext>
            </a:extLst>
          </p:cNvPr>
          <p:cNvGraphicFramePr>
            <a:graphicFrameLocks noChangeAspect="1"/>
          </p:cNvGraphicFramePr>
          <p:nvPr/>
        </p:nvGraphicFramePr>
        <p:xfrm>
          <a:off x="4419600" y="5334001"/>
          <a:ext cx="3886200" cy="727075"/>
        </p:xfrm>
        <a:graphic>
          <a:graphicData uri="http://schemas.openxmlformats.org/presentationml/2006/ole">
            <mc:AlternateContent xmlns:mc="http://schemas.openxmlformats.org/markup-compatibility/2006">
              <mc:Choice xmlns:v="urn:schemas-microsoft-com:vml" Requires="v">
                <p:oleObj r:id="rId3" imgW="1019880" imgH="190440" progId="">
                  <p:embed/>
                </p:oleObj>
              </mc:Choice>
              <mc:Fallback>
                <p:oleObj r:id="rId3" imgW="1019880" imgH="190440" progId="">
                  <p:embed/>
                  <p:pic>
                    <p:nvPicPr>
                      <p:cNvPr id="88182" name="Object 118">
                        <a:extLst>
                          <a:ext uri="{FF2B5EF4-FFF2-40B4-BE49-F238E27FC236}">
                            <a16:creationId xmlns:a16="http://schemas.microsoft.com/office/drawing/2014/main" id="{EE45A36E-22BE-E4D4-40CB-10FDBE0E1D2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19600" y="5334001"/>
                        <a:ext cx="3886200" cy="727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ransition/>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ext Box 2">
            <a:extLst>
              <a:ext uri="{FF2B5EF4-FFF2-40B4-BE49-F238E27FC236}">
                <a16:creationId xmlns:a16="http://schemas.microsoft.com/office/drawing/2014/main" id="{A008C81A-A5F3-6520-1F6C-AB21535868C3}"/>
              </a:ext>
            </a:extLst>
          </p:cNvPr>
          <p:cNvSpPr txBox="1">
            <a:spLocks noChangeArrowheads="1"/>
          </p:cNvSpPr>
          <p:nvPr/>
        </p:nvSpPr>
        <p:spPr bwMode="auto">
          <a:xfrm>
            <a:off x="3200401" y="2743200"/>
            <a:ext cx="6316663"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3200" b="1">
                <a:solidFill>
                  <a:srgbClr val="FFFF66"/>
                </a:solidFill>
                <a:effectLst>
                  <a:outerShdw blurRad="38100" dist="38100" dir="2700000" algn="tl">
                    <a:srgbClr val="000000"/>
                  </a:outerShdw>
                </a:effectLst>
                <a:latin typeface="Bookman Old Style" panose="02050604050505020204" pitchFamily="18" charset="0"/>
              </a:rPr>
              <a:t>Current-Limiting Fuse Model</a:t>
            </a:r>
          </a:p>
        </p:txBody>
      </p:sp>
    </p:spTree>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a:extLst>
              <a:ext uri="{FF2B5EF4-FFF2-40B4-BE49-F238E27FC236}">
                <a16:creationId xmlns:a16="http://schemas.microsoft.com/office/drawing/2014/main" id="{69FF2483-7F20-1F6D-D4BC-76E3BEB97CB8}"/>
              </a:ext>
            </a:extLst>
          </p:cNvPr>
          <p:cNvSpPr>
            <a:spLocks noChangeArrowheads="1"/>
          </p:cNvSpPr>
          <p:nvPr/>
        </p:nvSpPr>
        <p:spPr bwMode="auto">
          <a:xfrm>
            <a:off x="2254251" y="862014"/>
            <a:ext cx="7889875" cy="2225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000" b="1">
                <a:solidFill>
                  <a:srgbClr val="FFFFFF"/>
                </a:solidFill>
                <a:latin typeface="Bookman Old Style" panose="02050604050505020204" pitchFamily="18" charset="0"/>
              </a:rPr>
              <a:t>C **********************************</a:t>
            </a:r>
          </a:p>
          <a:p>
            <a:pPr eaLnBrk="0" fontAlgn="base" hangingPunct="0">
              <a:spcBef>
                <a:spcPct val="0"/>
              </a:spcBef>
              <a:spcAft>
                <a:spcPct val="0"/>
              </a:spcAft>
            </a:pPr>
            <a:r>
              <a:rPr lang="en-US" altLang="en-US" sz="2000" b="1">
                <a:solidFill>
                  <a:srgbClr val="FFFFFF"/>
                </a:solidFill>
                <a:latin typeface="Bookman Old Style" panose="02050604050505020204" pitchFamily="18" charset="0"/>
              </a:rPr>
              <a:t>C 8.3 kV, 65 A ELF FUSE</a:t>
            </a:r>
          </a:p>
          <a:p>
            <a:pPr eaLnBrk="0" fontAlgn="base" hangingPunct="0">
              <a:spcBef>
                <a:spcPct val="0"/>
              </a:spcBef>
              <a:spcAft>
                <a:spcPct val="0"/>
              </a:spcAft>
            </a:pPr>
            <a:r>
              <a:rPr lang="en-US" altLang="en-US" sz="2000" b="1">
                <a:solidFill>
                  <a:srgbClr val="FFFFFF"/>
                </a:solidFill>
                <a:latin typeface="Bookman Old Style" panose="02050604050505020204" pitchFamily="18" charset="0"/>
              </a:rPr>
              <a:t>91CLF65A                              3333.                                 3</a:t>
            </a:r>
          </a:p>
          <a:p>
            <a:pPr eaLnBrk="0" fontAlgn="base" hangingPunct="0">
              <a:spcBef>
                <a:spcPct val="0"/>
              </a:spcBef>
              <a:spcAft>
                <a:spcPct val="0"/>
              </a:spcAft>
            </a:pPr>
            <a:r>
              <a:rPr lang="en-US" altLang="en-US" sz="2000" b="1">
                <a:solidFill>
                  <a:srgbClr val="FFFFFF"/>
                </a:solidFill>
                <a:latin typeface="Bookman Old Style" panose="02050604050505020204" pitchFamily="18" charset="0"/>
              </a:rPr>
              <a:t>  0.001</a:t>
            </a:r>
          </a:p>
          <a:p>
            <a:pPr eaLnBrk="0" fontAlgn="base" hangingPunct="0">
              <a:spcBef>
                <a:spcPct val="0"/>
              </a:spcBef>
              <a:spcAft>
                <a:spcPct val="0"/>
              </a:spcAft>
            </a:pPr>
            <a:r>
              <a:rPr lang="en-US" altLang="en-US" sz="2000" b="1">
                <a:solidFill>
                  <a:srgbClr val="FFFFFF"/>
                </a:solidFill>
                <a:latin typeface="Bookman Old Style" panose="02050604050505020204" pitchFamily="18" charset="0"/>
              </a:rPr>
              <a:t>$INCLUDE C:\PAPERS\MEA96\CLF65A\E65a8v.mod</a:t>
            </a:r>
          </a:p>
          <a:p>
            <a:pPr eaLnBrk="0" fontAlgn="base" hangingPunct="0">
              <a:spcBef>
                <a:spcPct val="0"/>
              </a:spcBef>
              <a:spcAft>
                <a:spcPct val="0"/>
              </a:spcAft>
            </a:pPr>
            <a:r>
              <a:rPr lang="en-US" altLang="en-US" sz="2000" b="1">
                <a:solidFill>
                  <a:srgbClr val="FFFFFF"/>
                </a:solidFill>
                <a:latin typeface="Bookman Old Style" panose="02050604050505020204" pitchFamily="18" charset="0"/>
              </a:rPr>
              <a:t>   9999.</a:t>
            </a:r>
          </a:p>
          <a:p>
            <a:pPr eaLnBrk="0" fontAlgn="base" hangingPunct="0">
              <a:spcBef>
                <a:spcPct val="0"/>
              </a:spcBef>
              <a:spcAft>
                <a:spcPct val="0"/>
              </a:spcAft>
            </a:pPr>
            <a:r>
              <a:rPr lang="en-US" altLang="en-US" sz="2000" b="1">
                <a:solidFill>
                  <a:srgbClr val="FFFFFF"/>
                </a:solidFill>
                <a:latin typeface="Bookman Old Style" panose="02050604050505020204" pitchFamily="18" charset="0"/>
              </a:rPr>
              <a:t>C  *****************</a:t>
            </a:r>
          </a:p>
        </p:txBody>
      </p:sp>
      <p:sp>
        <p:nvSpPr>
          <p:cNvPr id="63491" name="Rectangle 3">
            <a:extLst>
              <a:ext uri="{FF2B5EF4-FFF2-40B4-BE49-F238E27FC236}">
                <a16:creationId xmlns:a16="http://schemas.microsoft.com/office/drawing/2014/main" id="{6DACC7A2-A07E-C478-998D-39C5AB7BF79C}"/>
              </a:ext>
            </a:extLst>
          </p:cNvPr>
          <p:cNvSpPr>
            <a:spLocks noChangeArrowheads="1"/>
          </p:cNvSpPr>
          <p:nvPr/>
        </p:nvSpPr>
        <p:spPr bwMode="auto">
          <a:xfrm>
            <a:off x="1905001" y="3262314"/>
            <a:ext cx="5394325" cy="1920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000" b="1">
                <a:solidFill>
                  <a:srgbClr val="CCFFFF"/>
                </a:solidFill>
                <a:latin typeface="Bookman Old Style" panose="02050604050505020204" pitchFamily="18" charset="0"/>
              </a:rPr>
              <a:t>  </a:t>
            </a:r>
            <a:r>
              <a:rPr lang="en-US" altLang="en-US" sz="2000" b="1">
                <a:solidFill>
                  <a:srgbClr val="FFFF66"/>
                </a:solidFill>
                <a:latin typeface="Bookman Old Style" panose="02050604050505020204" pitchFamily="18" charset="0"/>
              </a:rPr>
              <a:t>E65a8v.mod</a:t>
            </a:r>
            <a:endParaRPr lang="en-US" altLang="en-US" sz="2000" b="1">
              <a:solidFill>
                <a:srgbClr val="CCFFFF"/>
              </a:solidFill>
              <a:latin typeface="Bookman Old Style" panose="02050604050505020204" pitchFamily="18" charset="0"/>
            </a:endParaRPr>
          </a:p>
          <a:p>
            <a:pPr eaLnBrk="0" fontAlgn="base" hangingPunct="0">
              <a:spcBef>
                <a:spcPct val="0"/>
              </a:spcBef>
              <a:spcAft>
                <a:spcPct val="0"/>
              </a:spcAft>
            </a:pPr>
            <a:r>
              <a:rPr lang="en-US" altLang="en-US" sz="2000" b="1">
                <a:solidFill>
                  <a:srgbClr val="CCFFFF"/>
                </a:solidFill>
                <a:latin typeface="Bookman Old Style" panose="02050604050505020204" pitchFamily="18" charset="0"/>
              </a:rPr>
              <a:t>  1.2187772e-002        2.0000000e-005</a:t>
            </a:r>
          </a:p>
          <a:p>
            <a:pPr eaLnBrk="0" fontAlgn="base" hangingPunct="0">
              <a:spcBef>
                <a:spcPct val="0"/>
              </a:spcBef>
              <a:spcAft>
                <a:spcPct val="0"/>
              </a:spcAft>
            </a:pPr>
            <a:r>
              <a:rPr lang="en-US" altLang="en-US" sz="2000" b="1">
                <a:solidFill>
                  <a:srgbClr val="CCFFFF"/>
                </a:solidFill>
                <a:latin typeface="Bookman Old Style" panose="02050604050505020204" pitchFamily="18" charset="0"/>
              </a:rPr>
              <a:t>  1.3187587e-002        4.0000000e-005</a:t>
            </a:r>
          </a:p>
          <a:p>
            <a:pPr eaLnBrk="0" fontAlgn="base" hangingPunct="0">
              <a:spcBef>
                <a:spcPct val="0"/>
              </a:spcBef>
              <a:spcAft>
                <a:spcPct val="0"/>
              </a:spcAft>
            </a:pPr>
            <a:r>
              <a:rPr lang="en-US" altLang="en-US" sz="2000" b="1">
                <a:solidFill>
                  <a:srgbClr val="CCFFFF"/>
                </a:solidFill>
                <a:latin typeface="Bookman Old Style" panose="02050604050505020204" pitchFamily="18" charset="0"/>
              </a:rPr>
              <a:t>  1.4340653e-002        6.0000000e-005</a:t>
            </a:r>
          </a:p>
          <a:p>
            <a:pPr eaLnBrk="0" fontAlgn="base" hangingPunct="0">
              <a:spcBef>
                <a:spcPct val="0"/>
              </a:spcBef>
              <a:spcAft>
                <a:spcPct val="0"/>
              </a:spcAft>
            </a:pPr>
            <a:r>
              <a:rPr lang="en-US" altLang="en-US" sz="2000" b="1">
                <a:solidFill>
                  <a:srgbClr val="CCFFFF"/>
                </a:solidFill>
                <a:latin typeface="Bookman Old Style" panose="02050604050505020204" pitchFamily="18" charset="0"/>
              </a:rPr>
              <a:t>  1.5443534e-002        8.0000000e-005</a:t>
            </a:r>
          </a:p>
          <a:p>
            <a:pPr eaLnBrk="0" fontAlgn="base" hangingPunct="0">
              <a:spcBef>
                <a:spcPct val="0"/>
              </a:spcBef>
              <a:spcAft>
                <a:spcPct val="0"/>
              </a:spcAft>
            </a:pPr>
            <a:r>
              <a:rPr lang="en-US" altLang="en-US" sz="2000" b="1">
                <a:solidFill>
                  <a:srgbClr val="CCFFFF"/>
                </a:solidFill>
                <a:latin typeface="Bookman Old Style" panose="02050604050505020204" pitchFamily="18" charset="0"/>
              </a:rPr>
              <a:t>  1.6447810e-002        1.0000000e-004</a:t>
            </a:r>
          </a:p>
        </p:txBody>
      </p:sp>
      <p:sp>
        <p:nvSpPr>
          <p:cNvPr id="63539" name="Freeform 51">
            <a:extLst>
              <a:ext uri="{FF2B5EF4-FFF2-40B4-BE49-F238E27FC236}">
                <a16:creationId xmlns:a16="http://schemas.microsoft.com/office/drawing/2014/main" id="{CD9D1742-C95D-1BAA-A035-30164AB0CC03}"/>
              </a:ext>
            </a:extLst>
          </p:cNvPr>
          <p:cNvSpPr>
            <a:spLocks/>
          </p:cNvSpPr>
          <p:nvPr/>
        </p:nvSpPr>
        <p:spPr bwMode="auto">
          <a:xfrm>
            <a:off x="8183564" y="3824289"/>
            <a:ext cx="9525" cy="1997075"/>
          </a:xfrm>
          <a:custGeom>
            <a:avLst/>
            <a:gdLst>
              <a:gd name="T0" fmla="*/ 0 w 11"/>
              <a:gd name="T1" fmla="*/ 2413 h 2413"/>
              <a:gd name="T2" fmla="*/ 10 w 11"/>
              <a:gd name="T3" fmla="*/ 2413 h 2413"/>
              <a:gd name="T4" fmla="*/ 11 w 11"/>
              <a:gd name="T5" fmla="*/ 0 h 2413"/>
              <a:gd name="T6" fmla="*/ 1 w 11"/>
              <a:gd name="T7" fmla="*/ 0 h 2413"/>
              <a:gd name="T8" fmla="*/ 0 w 11"/>
              <a:gd name="T9" fmla="*/ 2413 h 2413"/>
            </a:gdLst>
            <a:ahLst/>
            <a:cxnLst>
              <a:cxn ang="0">
                <a:pos x="T0" y="T1"/>
              </a:cxn>
              <a:cxn ang="0">
                <a:pos x="T2" y="T3"/>
              </a:cxn>
              <a:cxn ang="0">
                <a:pos x="T4" y="T5"/>
              </a:cxn>
              <a:cxn ang="0">
                <a:pos x="T6" y="T7"/>
              </a:cxn>
              <a:cxn ang="0">
                <a:pos x="T8" y="T9"/>
              </a:cxn>
            </a:cxnLst>
            <a:rect l="0" t="0" r="r" b="b"/>
            <a:pathLst>
              <a:path w="11" h="2413">
                <a:moveTo>
                  <a:pt x="0" y="2413"/>
                </a:moveTo>
                <a:lnTo>
                  <a:pt x="10" y="2413"/>
                </a:lnTo>
                <a:lnTo>
                  <a:pt x="11" y="0"/>
                </a:lnTo>
                <a:lnTo>
                  <a:pt x="1" y="0"/>
                </a:lnTo>
                <a:lnTo>
                  <a:pt x="0" y="2413"/>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540" name="Freeform 52">
            <a:extLst>
              <a:ext uri="{FF2B5EF4-FFF2-40B4-BE49-F238E27FC236}">
                <a16:creationId xmlns:a16="http://schemas.microsoft.com/office/drawing/2014/main" id="{8D8F9FC8-145A-A596-29C3-0C2686C35507}"/>
              </a:ext>
            </a:extLst>
          </p:cNvPr>
          <p:cNvSpPr>
            <a:spLocks/>
          </p:cNvSpPr>
          <p:nvPr/>
        </p:nvSpPr>
        <p:spPr bwMode="auto">
          <a:xfrm>
            <a:off x="8518526" y="3824289"/>
            <a:ext cx="9525" cy="1997075"/>
          </a:xfrm>
          <a:custGeom>
            <a:avLst/>
            <a:gdLst>
              <a:gd name="T0" fmla="*/ 0 w 11"/>
              <a:gd name="T1" fmla="*/ 2413 h 2413"/>
              <a:gd name="T2" fmla="*/ 10 w 11"/>
              <a:gd name="T3" fmla="*/ 2413 h 2413"/>
              <a:gd name="T4" fmla="*/ 11 w 11"/>
              <a:gd name="T5" fmla="*/ 0 h 2413"/>
              <a:gd name="T6" fmla="*/ 1 w 11"/>
              <a:gd name="T7" fmla="*/ 0 h 2413"/>
              <a:gd name="T8" fmla="*/ 0 w 11"/>
              <a:gd name="T9" fmla="*/ 2413 h 2413"/>
            </a:gdLst>
            <a:ahLst/>
            <a:cxnLst>
              <a:cxn ang="0">
                <a:pos x="T0" y="T1"/>
              </a:cxn>
              <a:cxn ang="0">
                <a:pos x="T2" y="T3"/>
              </a:cxn>
              <a:cxn ang="0">
                <a:pos x="T4" y="T5"/>
              </a:cxn>
              <a:cxn ang="0">
                <a:pos x="T6" y="T7"/>
              </a:cxn>
              <a:cxn ang="0">
                <a:pos x="T8" y="T9"/>
              </a:cxn>
            </a:cxnLst>
            <a:rect l="0" t="0" r="r" b="b"/>
            <a:pathLst>
              <a:path w="11" h="2413">
                <a:moveTo>
                  <a:pt x="0" y="2413"/>
                </a:moveTo>
                <a:lnTo>
                  <a:pt x="10" y="2413"/>
                </a:lnTo>
                <a:lnTo>
                  <a:pt x="11" y="0"/>
                </a:lnTo>
                <a:lnTo>
                  <a:pt x="1" y="0"/>
                </a:lnTo>
                <a:lnTo>
                  <a:pt x="0" y="2413"/>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541" name="Freeform 53">
            <a:extLst>
              <a:ext uri="{FF2B5EF4-FFF2-40B4-BE49-F238E27FC236}">
                <a16:creationId xmlns:a16="http://schemas.microsoft.com/office/drawing/2014/main" id="{5B67D72F-214E-BED9-78F4-25BD02F44753}"/>
              </a:ext>
            </a:extLst>
          </p:cNvPr>
          <p:cNvSpPr>
            <a:spLocks/>
          </p:cNvSpPr>
          <p:nvPr/>
        </p:nvSpPr>
        <p:spPr bwMode="auto">
          <a:xfrm>
            <a:off x="8851901" y="3824289"/>
            <a:ext cx="9525" cy="1997075"/>
          </a:xfrm>
          <a:custGeom>
            <a:avLst/>
            <a:gdLst>
              <a:gd name="T0" fmla="*/ 0 w 11"/>
              <a:gd name="T1" fmla="*/ 2413 h 2413"/>
              <a:gd name="T2" fmla="*/ 10 w 11"/>
              <a:gd name="T3" fmla="*/ 2413 h 2413"/>
              <a:gd name="T4" fmla="*/ 11 w 11"/>
              <a:gd name="T5" fmla="*/ 0 h 2413"/>
              <a:gd name="T6" fmla="*/ 1 w 11"/>
              <a:gd name="T7" fmla="*/ 0 h 2413"/>
              <a:gd name="T8" fmla="*/ 0 w 11"/>
              <a:gd name="T9" fmla="*/ 2413 h 2413"/>
            </a:gdLst>
            <a:ahLst/>
            <a:cxnLst>
              <a:cxn ang="0">
                <a:pos x="T0" y="T1"/>
              </a:cxn>
              <a:cxn ang="0">
                <a:pos x="T2" y="T3"/>
              </a:cxn>
              <a:cxn ang="0">
                <a:pos x="T4" y="T5"/>
              </a:cxn>
              <a:cxn ang="0">
                <a:pos x="T6" y="T7"/>
              </a:cxn>
              <a:cxn ang="0">
                <a:pos x="T8" y="T9"/>
              </a:cxn>
            </a:cxnLst>
            <a:rect l="0" t="0" r="r" b="b"/>
            <a:pathLst>
              <a:path w="11" h="2413">
                <a:moveTo>
                  <a:pt x="0" y="2413"/>
                </a:moveTo>
                <a:lnTo>
                  <a:pt x="10" y="2413"/>
                </a:lnTo>
                <a:lnTo>
                  <a:pt x="11" y="0"/>
                </a:lnTo>
                <a:lnTo>
                  <a:pt x="1" y="0"/>
                </a:lnTo>
                <a:lnTo>
                  <a:pt x="0" y="2413"/>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542" name="Freeform 54">
            <a:extLst>
              <a:ext uri="{FF2B5EF4-FFF2-40B4-BE49-F238E27FC236}">
                <a16:creationId xmlns:a16="http://schemas.microsoft.com/office/drawing/2014/main" id="{7DEC52D3-E000-1D04-8B07-4DD84D076B63}"/>
              </a:ext>
            </a:extLst>
          </p:cNvPr>
          <p:cNvSpPr>
            <a:spLocks/>
          </p:cNvSpPr>
          <p:nvPr/>
        </p:nvSpPr>
        <p:spPr bwMode="auto">
          <a:xfrm>
            <a:off x="9190039" y="3824289"/>
            <a:ext cx="9525" cy="1997075"/>
          </a:xfrm>
          <a:custGeom>
            <a:avLst/>
            <a:gdLst>
              <a:gd name="T0" fmla="*/ 0 w 11"/>
              <a:gd name="T1" fmla="*/ 2413 h 2413"/>
              <a:gd name="T2" fmla="*/ 10 w 11"/>
              <a:gd name="T3" fmla="*/ 2413 h 2413"/>
              <a:gd name="T4" fmla="*/ 11 w 11"/>
              <a:gd name="T5" fmla="*/ 0 h 2413"/>
              <a:gd name="T6" fmla="*/ 2 w 11"/>
              <a:gd name="T7" fmla="*/ 0 h 2413"/>
              <a:gd name="T8" fmla="*/ 0 w 11"/>
              <a:gd name="T9" fmla="*/ 2413 h 2413"/>
            </a:gdLst>
            <a:ahLst/>
            <a:cxnLst>
              <a:cxn ang="0">
                <a:pos x="T0" y="T1"/>
              </a:cxn>
              <a:cxn ang="0">
                <a:pos x="T2" y="T3"/>
              </a:cxn>
              <a:cxn ang="0">
                <a:pos x="T4" y="T5"/>
              </a:cxn>
              <a:cxn ang="0">
                <a:pos x="T6" y="T7"/>
              </a:cxn>
              <a:cxn ang="0">
                <a:pos x="T8" y="T9"/>
              </a:cxn>
            </a:cxnLst>
            <a:rect l="0" t="0" r="r" b="b"/>
            <a:pathLst>
              <a:path w="11" h="2413">
                <a:moveTo>
                  <a:pt x="0" y="2413"/>
                </a:moveTo>
                <a:lnTo>
                  <a:pt x="10" y="2413"/>
                </a:lnTo>
                <a:lnTo>
                  <a:pt x="11" y="0"/>
                </a:lnTo>
                <a:lnTo>
                  <a:pt x="2" y="0"/>
                </a:lnTo>
                <a:lnTo>
                  <a:pt x="0" y="2413"/>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543" name="Freeform 55">
            <a:extLst>
              <a:ext uri="{FF2B5EF4-FFF2-40B4-BE49-F238E27FC236}">
                <a16:creationId xmlns:a16="http://schemas.microsoft.com/office/drawing/2014/main" id="{70570C4E-AC3B-6C52-D035-9FE540BC6B29}"/>
              </a:ext>
            </a:extLst>
          </p:cNvPr>
          <p:cNvSpPr>
            <a:spLocks/>
          </p:cNvSpPr>
          <p:nvPr/>
        </p:nvSpPr>
        <p:spPr bwMode="auto">
          <a:xfrm>
            <a:off x="9525001" y="3824289"/>
            <a:ext cx="9525" cy="1997075"/>
          </a:xfrm>
          <a:custGeom>
            <a:avLst/>
            <a:gdLst>
              <a:gd name="T0" fmla="*/ 0 w 11"/>
              <a:gd name="T1" fmla="*/ 2413 h 2413"/>
              <a:gd name="T2" fmla="*/ 10 w 11"/>
              <a:gd name="T3" fmla="*/ 2413 h 2413"/>
              <a:gd name="T4" fmla="*/ 11 w 11"/>
              <a:gd name="T5" fmla="*/ 0 h 2413"/>
              <a:gd name="T6" fmla="*/ 1 w 11"/>
              <a:gd name="T7" fmla="*/ 0 h 2413"/>
              <a:gd name="T8" fmla="*/ 0 w 11"/>
              <a:gd name="T9" fmla="*/ 2413 h 2413"/>
            </a:gdLst>
            <a:ahLst/>
            <a:cxnLst>
              <a:cxn ang="0">
                <a:pos x="T0" y="T1"/>
              </a:cxn>
              <a:cxn ang="0">
                <a:pos x="T2" y="T3"/>
              </a:cxn>
              <a:cxn ang="0">
                <a:pos x="T4" y="T5"/>
              </a:cxn>
              <a:cxn ang="0">
                <a:pos x="T6" y="T7"/>
              </a:cxn>
              <a:cxn ang="0">
                <a:pos x="T8" y="T9"/>
              </a:cxn>
            </a:cxnLst>
            <a:rect l="0" t="0" r="r" b="b"/>
            <a:pathLst>
              <a:path w="11" h="2413">
                <a:moveTo>
                  <a:pt x="0" y="2413"/>
                </a:moveTo>
                <a:lnTo>
                  <a:pt x="10" y="2413"/>
                </a:lnTo>
                <a:lnTo>
                  <a:pt x="11" y="0"/>
                </a:lnTo>
                <a:lnTo>
                  <a:pt x="1" y="0"/>
                </a:lnTo>
                <a:lnTo>
                  <a:pt x="0" y="2413"/>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544" name="Freeform 56">
            <a:extLst>
              <a:ext uri="{FF2B5EF4-FFF2-40B4-BE49-F238E27FC236}">
                <a16:creationId xmlns:a16="http://schemas.microsoft.com/office/drawing/2014/main" id="{2D699320-1188-8FC2-ABC3-BB7686E5E10F}"/>
              </a:ext>
            </a:extLst>
          </p:cNvPr>
          <p:cNvSpPr>
            <a:spLocks/>
          </p:cNvSpPr>
          <p:nvPr/>
        </p:nvSpPr>
        <p:spPr bwMode="auto">
          <a:xfrm>
            <a:off x="9858376" y="3824289"/>
            <a:ext cx="9525" cy="1997075"/>
          </a:xfrm>
          <a:custGeom>
            <a:avLst/>
            <a:gdLst>
              <a:gd name="T0" fmla="*/ 0 w 11"/>
              <a:gd name="T1" fmla="*/ 2413 h 2413"/>
              <a:gd name="T2" fmla="*/ 10 w 11"/>
              <a:gd name="T3" fmla="*/ 2413 h 2413"/>
              <a:gd name="T4" fmla="*/ 11 w 11"/>
              <a:gd name="T5" fmla="*/ 0 h 2413"/>
              <a:gd name="T6" fmla="*/ 2 w 11"/>
              <a:gd name="T7" fmla="*/ 0 h 2413"/>
              <a:gd name="T8" fmla="*/ 0 w 11"/>
              <a:gd name="T9" fmla="*/ 2413 h 2413"/>
            </a:gdLst>
            <a:ahLst/>
            <a:cxnLst>
              <a:cxn ang="0">
                <a:pos x="T0" y="T1"/>
              </a:cxn>
              <a:cxn ang="0">
                <a:pos x="T2" y="T3"/>
              </a:cxn>
              <a:cxn ang="0">
                <a:pos x="T4" y="T5"/>
              </a:cxn>
              <a:cxn ang="0">
                <a:pos x="T6" y="T7"/>
              </a:cxn>
              <a:cxn ang="0">
                <a:pos x="T8" y="T9"/>
              </a:cxn>
            </a:cxnLst>
            <a:rect l="0" t="0" r="r" b="b"/>
            <a:pathLst>
              <a:path w="11" h="2413">
                <a:moveTo>
                  <a:pt x="0" y="2413"/>
                </a:moveTo>
                <a:lnTo>
                  <a:pt x="10" y="2413"/>
                </a:lnTo>
                <a:lnTo>
                  <a:pt x="11" y="0"/>
                </a:lnTo>
                <a:lnTo>
                  <a:pt x="2" y="0"/>
                </a:lnTo>
                <a:lnTo>
                  <a:pt x="0" y="2413"/>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545" name="Freeform 57">
            <a:extLst>
              <a:ext uri="{FF2B5EF4-FFF2-40B4-BE49-F238E27FC236}">
                <a16:creationId xmlns:a16="http://schemas.microsoft.com/office/drawing/2014/main" id="{D367F437-F233-B40A-619D-53FEBA513C39}"/>
              </a:ext>
            </a:extLst>
          </p:cNvPr>
          <p:cNvSpPr>
            <a:spLocks/>
          </p:cNvSpPr>
          <p:nvPr/>
        </p:nvSpPr>
        <p:spPr bwMode="auto">
          <a:xfrm>
            <a:off x="10193339" y="3824289"/>
            <a:ext cx="7937" cy="1997075"/>
          </a:xfrm>
          <a:custGeom>
            <a:avLst/>
            <a:gdLst>
              <a:gd name="T0" fmla="*/ 0 w 11"/>
              <a:gd name="T1" fmla="*/ 2413 h 2413"/>
              <a:gd name="T2" fmla="*/ 10 w 11"/>
              <a:gd name="T3" fmla="*/ 2413 h 2413"/>
              <a:gd name="T4" fmla="*/ 11 w 11"/>
              <a:gd name="T5" fmla="*/ 0 h 2413"/>
              <a:gd name="T6" fmla="*/ 1 w 11"/>
              <a:gd name="T7" fmla="*/ 0 h 2413"/>
              <a:gd name="T8" fmla="*/ 0 w 11"/>
              <a:gd name="T9" fmla="*/ 2413 h 2413"/>
            </a:gdLst>
            <a:ahLst/>
            <a:cxnLst>
              <a:cxn ang="0">
                <a:pos x="T0" y="T1"/>
              </a:cxn>
              <a:cxn ang="0">
                <a:pos x="T2" y="T3"/>
              </a:cxn>
              <a:cxn ang="0">
                <a:pos x="T4" y="T5"/>
              </a:cxn>
              <a:cxn ang="0">
                <a:pos x="T6" y="T7"/>
              </a:cxn>
              <a:cxn ang="0">
                <a:pos x="T8" y="T9"/>
              </a:cxn>
            </a:cxnLst>
            <a:rect l="0" t="0" r="r" b="b"/>
            <a:pathLst>
              <a:path w="11" h="2413">
                <a:moveTo>
                  <a:pt x="0" y="2413"/>
                </a:moveTo>
                <a:lnTo>
                  <a:pt x="10" y="2413"/>
                </a:lnTo>
                <a:lnTo>
                  <a:pt x="11" y="0"/>
                </a:lnTo>
                <a:lnTo>
                  <a:pt x="1" y="0"/>
                </a:lnTo>
                <a:lnTo>
                  <a:pt x="0" y="2413"/>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547" name="Freeform 59">
            <a:extLst>
              <a:ext uri="{FF2B5EF4-FFF2-40B4-BE49-F238E27FC236}">
                <a16:creationId xmlns:a16="http://schemas.microsoft.com/office/drawing/2014/main" id="{184BAC8B-4A41-C1BD-9DC2-96D64477B3F2}"/>
              </a:ext>
            </a:extLst>
          </p:cNvPr>
          <p:cNvSpPr>
            <a:spLocks/>
          </p:cNvSpPr>
          <p:nvPr/>
        </p:nvSpPr>
        <p:spPr bwMode="auto">
          <a:xfrm>
            <a:off x="7853364" y="5473701"/>
            <a:ext cx="2351087" cy="9525"/>
          </a:xfrm>
          <a:custGeom>
            <a:avLst/>
            <a:gdLst>
              <a:gd name="T0" fmla="*/ 0 w 2934"/>
              <a:gd name="T1" fmla="*/ 0 h 11"/>
              <a:gd name="T2" fmla="*/ 0 w 2934"/>
              <a:gd name="T3" fmla="*/ 10 h 11"/>
              <a:gd name="T4" fmla="*/ 2934 w 2934"/>
              <a:gd name="T5" fmla="*/ 11 h 11"/>
              <a:gd name="T6" fmla="*/ 2934 w 2934"/>
              <a:gd name="T7" fmla="*/ 1 h 11"/>
              <a:gd name="T8" fmla="*/ 0 w 2934"/>
              <a:gd name="T9" fmla="*/ 0 h 11"/>
            </a:gdLst>
            <a:ahLst/>
            <a:cxnLst>
              <a:cxn ang="0">
                <a:pos x="T0" y="T1"/>
              </a:cxn>
              <a:cxn ang="0">
                <a:pos x="T2" y="T3"/>
              </a:cxn>
              <a:cxn ang="0">
                <a:pos x="T4" y="T5"/>
              </a:cxn>
              <a:cxn ang="0">
                <a:pos x="T6" y="T7"/>
              </a:cxn>
              <a:cxn ang="0">
                <a:pos x="T8" y="T9"/>
              </a:cxn>
            </a:cxnLst>
            <a:rect l="0" t="0" r="r" b="b"/>
            <a:pathLst>
              <a:path w="2934" h="11">
                <a:moveTo>
                  <a:pt x="0" y="0"/>
                </a:moveTo>
                <a:lnTo>
                  <a:pt x="0" y="10"/>
                </a:lnTo>
                <a:lnTo>
                  <a:pt x="2934" y="11"/>
                </a:lnTo>
                <a:lnTo>
                  <a:pt x="2934"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548" name="Freeform 60">
            <a:extLst>
              <a:ext uri="{FF2B5EF4-FFF2-40B4-BE49-F238E27FC236}">
                <a16:creationId xmlns:a16="http://schemas.microsoft.com/office/drawing/2014/main" id="{2090243D-C076-AB56-B8AE-28FBA33D7F6E}"/>
              </a:ext>
            </a:extLst>
          </p:cNvPr>
          <p:cNvSpPr>
            <a:spLocks/>
          </p:cNvSpPr>
          <p:nvPr/>
        </p:nvSpPr>
        <p:spPr bwMode="auto">
          <a:xfrm>
            <a:off x="7853364" y="5148264"/>
            <a:ext cx="2351087" cy="9525"/>
          </a:xfrm>
          <a:custGeom>
            <a:avLst/>
            <a:gdLst>
              <a:gd name="T0" fmla="*/ 0 w 2934"/>
              <a:gd name="T1" fmla="*/ 0 h 11"/>
              <a:gd name="T2" fmla="*/ 0 w 2934"/>
              <a:gd name="T3" fmla="*/ 10 h 11"/>
              <a:gd name="T4" fmla="*/ 2934 w 2934"/>
              <a:gd name="T5" fmla="*/ 11 h 11"/>
              <a:gd name="T6" fmla="*/ 2934 w 2934"/>
              <a:gd name="T7" fmla="*/ 1 h 11"/>
              <a:gd name="T8" fmla="*/ 0 w 2934"/>
              <a:gd name="T9" fmla="*/ 0 h 11"/>
            </a:gdLst>
            <a:ahLst/>
            <a:cxnLst>
              <a:cxn ang="0">
                <a:pos x="T0" y="T1"/>
              </a:cxn>
              <a:cxn ang="0">
                <a:pos x="T2" y="T3"/>
              </a:cxn>
              <a:cxn ang="0">
                <a:pos x="T4" y="T5"/>
              </a:cxn>
              <a:cxn ang="0">
                <a:pos x="T6" y="T7"/>
              </a:cxn>
              <a:cxn ang="0">
                <a:pos x="T8" y="T9"/>
              </a:cxn>
            </a:cxnLst>
            <a:rect l="0" t="0" r="r" b="b"/>
            <a:pathLst>
              <a:path w="2934" h="11">
                <a:moveTo>
                  <a:pt x="0" y="0"/>
                </a:moveTo>
                <a:lnTo>
                  <a:pt x="0" y="10"/>
                </a:lnTo>
                <a:lnTo>
                  <a:pt x="2934" y="11"/>
                </a:lnTo>
                <a:lnTo>
                  <a:pt x="2934"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549" name="Freeform 61">
            <a:extLst>
              <a:ext uri="{FF2B5EF4-FFF2-40B4-BE49-F238E27FC236}">
                <a16:creationId xmlns:a16="http://schemas.microsoft.com/office/drawing/2014/main" id="{3AA9FCB5-7E70-0023-5EEE-B2B222E6884E}"/>
              </a:ext>
            </a:extLst>
          </p:cNvPr>
          <p:cNvSpPr>
            <a:spLocks/>
          </p:cNvSpPr>
          <p:nvPr/>
        </p:nvSpPr>
        <p:spPr bwMode="auto">
          <a:xfrm>
            <a:off x="7853364" y="4814889"/>
            <a:ext cx="2351087" cy="9525"/>
          </a:xfrm>
          <a:custGeom>
            <a:avLst/>
            <a:gdLst>
              <a:gd name="T0" fmla="*/ 0 w 2934"/>
              <a:gd name="T1" fmla="*/ 0 h 11"/>
              <a:gd name="T2" fmla="*/ 0 w 2934"/>
              <a:gd name="T3" fmla="*/ 9 h 11"/>
              <a:gd name="T4" fmla="*/ 2934 w 2934"/>
              <a:gd name="T5" fmla="*/ 11 h 11"/>
              <a:gd name="T6" fmla="*/ 2934 w 2934"/>
              <a:gd name="T7" fmla="*/ 1 h 11"/>
              <a:gd name="T8" fmla="*/ 0 w 2934"/>
              <a:gd name="T9" fmla="*/ 0 h 11"/>
            </a:gdLst>
            <a:ahLst/>
            <a:cxnLst>
              <a:cxn ang="0">
                <a:pos x="T0" y="T1"/>
              </a:cxn>
              <a:cxn ang="0">
                <a:pos x="T2" y="T3"/>
              </a:cxn>
              <a:cxn ang="0">
                <a:pos x="T4" y="T5"/>
              </a:cxn>
              <a:cxn ang="0">
                <a:pos x="T6" y="T7"/>
              </a:cxn>
              <a:cxn ang="0">
                <a:pos x="T8" y="T9"/>
              </a:cxn>
            </a:cxnLst>
            <a:rect l="0" t="0" r="r" b="b"/>
            <a:pathLst>
              <a:path w="2934" h="11">
                <a:moveTo>
                  <a:pt x="0" y="0"/>
                </a:moveTo>
                <a:lnTo>
                  <a:pt x="0" y="9"/>
                </a:lnTo>
                <a:lnTo>
                  <a:pt x="2934" y="11"/>
                </a:lnTo>
                <a:lnTo>
                  <a:pt x="2934"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550" name="Freeform 62">
            <a:extLst>
              <a:ext uri="{FF2B5EF4-FFF2-40B4-BE49-F238E27FC236}">
                <a16:creationId xmlns:a16="http://schemas.microsoft.com/office/drawing/2014/main" id="{23601696-4356-95B3-2505-91D017191018}"/>
              </a:ext>
            </a:extLst>
          </p:cNvPr>
          <p:cNvSpPr>
            <a:spLocks/>
          </p:cNvSpPr>
          <p:nvPr/>
        </p:nvSpPr>
        <p:spPr bwMode="auto">
          <a:xfrm>
            <a:off x="7853364" y="4481514"/>
            <a:ext cx="2351087" cy="7937"/>
          </a:xfrm>
          <a:custGeom>
            <a:avLst/>
            <a:gdLst>
              <a:gd name="T0" fmla="*/ 0 w 2934"/>
              <a:gd name="T1" fmla="*/ 0 h 11"/>
              <a:gd name="T2" fmla="*/ 0 w 2934"/>
              <a:gd name="T3" fmla="*/ 10 h 11"/>
              <a:gd name="T4" fmla="*/ 2934 w 2934"/>
              <a:gd name="T5" fmla="*/ 11 h 11"/>
              <a:gd name="T6" fmla="*/ 2934 w 2934"/>
              <a:gd name="T7" fmla="*/ 1 h 11"/>
              <a:gd name="T8" fmla="*/ 0 w 2934"/>
              <a:gd name="T9" fmla="*/ 0 h 11"/>
            </a:gdLst>
            <a:ahLst/>
            <a:cxnLst>
              <a:cxn ang="0">
                <a:pos x="T0" y="T1"/>
              </a:cxn>
              <a:cxn ang="0">
                <a:pos x="T2" y="T3"/>
              </a:cxn>
              <a:cxn ang="0">
                <a:pos x="T4" y="T5"/>
              </a:cxn>
              <a:cxn ang="0">
                <a:pos x="T6" y="T7"/>
              </a:cxn>
              <a:cxn ang="0">
                <a:pos x="T8" y="T9"/>
              </a:cxn>
            </a:cxnLst>
            <a:rect l="0" t="0" r="r" b="b"/>
            <a:pathLst>
              <a:path w="2934" h="11">
                <a:moveTo>
                  <a:pt x="0" y="0"/>
                </a:moveTo>
                <a:lnTo>
                  <a:pt x="0" y="10"/>
                </a:lnTo>
                <a:lnTo>
                  <a:pt x="2934" y="11"/>
                </a:lnTo>
                <a:lnTo>
                  <a:pt x="2934"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551" name="Freeform 63">
            <a:extLst>
              <a:ext uri="{FF2B5EF4-FFF2-40B4-BE49-F238E27FC236}">
                <a16:creationId xmlns:a16="http://schemas.microsoft.com/office/drawing/2014/main" id="{A829537F-B064-0F95-F327-59BB005D0155}"/>
              </a:ext>
            </a:extLst>
          </p:cNvPr>
          <p:cNvSpPr>
            <a:spLocks/>
          </p:cNvSpPr>
          <p:nvPr/>
        </p:nvSpPr>
        <p:spPr bwMode="auto">
          <a:xfrm>
            <a:off x="7853364" y="4154489"/>
            <a:ext cx="2351087" cy="7937"/>
          </a:xfrm>
          <a:custGeom>
            <a:avLst/>
            <a:gdLst>
              <a:gd name="T0" fmla="*/ 0 w 2934"/>
              <a:gd name="T1" fmla="*/ 0 h 11"/>
              <a:gd name="T2" fmla="*/ 0 w 2934"/>
              <a:gd name="T3" fmla="*/ 10 h 11"/>
              <a:gd name="T4" fmla="*/ 2934 w 2934"/>
              <a:gd name="T5" fmla="*/ 11 h 11"/>
              <a:gd name="T6" fmla="*/ 2934 w 2934"/>
              <a:gd name="T7" fmla="*/ 1 h 11"/>
              <a:gd name="T8" fmla="*/ 0 w 2934"/>
              <a:gd name="T9" fmla="*/ 0 h 11"/>
            </a:gdLst>
            <a:ahLst/>
            <a:cxnLst>
              <a:cxn ang="0">
                <a:pos x="T0" y="T1"/>
              </a:cxn>
              <a:cxn ang="0">
                <a:pos x="T2" y="T3"/>
              </a:cxn>
              <a:cxn ang="0">
                <a:pos x="T4" y="T5"/>
              </a:cxn>
              <a:cxn ang="0">
                <a:pos x="T6" y="T7"/>
              </a:cxn>
              <a:cxn ang="0">
                <a:pos x="T8" y="T9"/>
              </a:cxn>
            </a:cxnLst>
            <a:rect l="0" t="0" r="r" b="b"/>
            <a:pathLst>
              <a:path w="2934" h="11">
                <a:moveTo>
                  <a:pt x="0" y="0"/>
                </a:moveTo>
                <a:lnTo>
                  <a:pt x="0" y="10"/>
                </a:lnTo>
                <a:lnTo>
                  <a:pt x="2934" y="11"/>
                </a:lnTo>
                <a:lnTo>
                  <a:pt x="2934"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552" name="Freeform 64">
            <a:extLst>
              <a:ext uri="{FF2B5EF4-FFF2-40B4-BE49-F238E27FC236}">
                <a16:creationId xmlns:a16="http://schemas.microsoft.com/office/drawing/2014/main" id="{FED0F297-6E80-0184-01EE-E948247FB06E}"/>
              </a:ext>
            </a:extLst>
          </p:cNvPr>
          <p:cNvSpPr>
            <a:spLocks/>
          </p:cNvSpPr>
          <p:nvPr/>
        </p:nvSpPr>
        <p:spPr bwMode="auto">
          <a:xfrm>
            <a:off x="7853364" y="3819526"/>
            <a:ext cx="2351087" cy="9525"/>
          </a:xfrm>
          <a:custGeom>
            <a:avLst/>
            <a:gdLst>
              <a:gd name="T0" fmla="*/ 0 w 2934"/>
              <a:gd name="T1" fmla="*/ 0 h 11"/>
              <a:gd name="T2" fmla="*/ 0 w 2934"/>
              <a:gd name="T3" fmla="*/ 10 h 11"/>
              <a:gd name="T4" fmla="*/ 2934 w 2934"/>
              <a:gd name="T5" fmla="*/ 11 h 11"/>
              <a:gd name="T6" fmla="*/ 2934 w 2934"/>
              <a:gd name="T7" fmla="*/ 1 h 11"/>
              <a:gd name="T8" fmla="*/ 0 w 2934"/>
              <a:gd name="T9" fmla="*/ 0 h 11"/>
            </a:gdLst>
            <a:ahLst/>
            <a:cxnLst>
              <a:cxn ang="0">
                <a:pos x="T0" y="T1"/>
              </a:cxn>
              <a:cxn ang="0">
                <a:pos x="T2" y="T3"/>
              </a:cxn>
              <a:cxn ang="0">
                <a:pos x="T4" y="T5"/>
              </a:cxn>
              <a:cxn ang="0">
                <a:pos x="T6" y="T7"/>
              </a:cxn>
              <a:cxn ang="0">
                <a:pos x="T8" y="T9"/>
              </a:cxn>
            </a:cxnLst>
            <a:rect l="0" t="0" r="r" b="b"/>
            <a:pathLst>
              <a:path w="2934" h="11">
                <a:moveTo>
                  <a:pt x="0" y="0"/>
                </a:moveTo>
                <a:lnTo>
                  <a:pt x="0" y="10"/>
                </a:lnTo>
                <a:lnTo>
                  <a:pt x="2934" y="11"/>
                </a:lnTo>
                <a:lnTo>
                  <a:pt x="2934"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553" name="Freeform 65">
            <a:extLst>
              <a:ext uri="{FF2B5EF4-FFF2-40B4-BE49-F238E27FC236}">
                <a16:creationId xmlns:a16="http://schemas.microsoft.com/office/drawing/2014/main" id="{90F1FD53-9454-01E7-86FE-FFA0AD7BC230}"/>
              </a:ext>
            </a:extLst>
          </p:cNvPr>
          <p:cNvSpPr>
            <a:spLocks/>
          </p:cNvSpPr>
          <p:nvPr/>
        </p:nvSpPr>
        <p:spPr bwMode="auto">
          <a:xfrm>
            <a:off x="7850189" y="3819525"/>
            <a:ext cx="2346325" cy="1993900"/>
          </a:xfrm>
          <a:custGeom>
            <a:avLst/>
            <a:gdLst>
              <a:gd name="T0" fmla="*/ 0 w 2928"/>
              <a:gd name="T1" fmla="*/ 2408 h 2408"/>
              <a:gd name="T2" fmla="*/ 10 w 2928"/>
              <a:gd name="T3" fmla="*/ 2408 h 2408"/>
              <a:gd name="T4" fmla="*/ 10 w 2928"/>
              <a:gd name="T5" fmla="*/ 5 h 2408"/>
              <a:gd name="T6" fmla="*/ 4 w 2928"/>
              <a:gd name="T7" fmla="*/ 5 h 2408"/>
              <a:gd name="T8" fmla="*/ 4 w 2928"/>
              <a:gd name="T9" fmla="*/ 9 h 2408"/>
              <a:gd name="T10" fmla="*/ 8 w 2928"/>
              <a:gd name="T11" fmla="*/ 8 h 2408"/>
              <a:gd name="T12" fmla="*/ 4 w 2928"/>
              <a:gd name="T13" fmla="*/ 10 h 2408"/>
              <a:gd name="T14" fmla="*/ 2928 w 2928"/>
              <a:gd name="T15" fmla="*/ 10 h 2408"/>
              <a:gd name="T16" fmla="*/ 2928 w 2928"/>
              <a:gd name="T17" fmla="*/ 0 h 2408"/>
              <a:gd name="T18" fmla="*/ 4 w 2928"/>
              <a:gd name="T19" fmla="*/ 0 h 2408"/>
              <a:gd name="T20" fmla="*/ 4 w 2928"/>
              <a:gd name="T21" fmla="*/ 0 h 2408"/>
              <a:gd name="T22" fmla="*/ 1 w 2928"/>
              <a:gd name="T23" fmla="*/ 1 h 2408"/>
              <a:gd name="T24" fmla="*/ 0 w 2928"/>
              <a:gd name="T25" fmla="*/ 5 h 2408"/>
              <a:gd name="T26" fmla="*/ 0 w 2928"/>
              <a:gd name="T27" fmla="*/ 5 h 2408"/>
              <a:gd name="T28" fmla="*/ 0 w 2928"/>
              <a:gd name="T29" fmla="*/ 2408 h 2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928" h="2408">
                <a:moveTo>
                  <a:pt x="0" y="2408"/>
                </a:moveTo>
                <a:lnTo>
                  <a:pt x="10" y="2408"/>
                </a:lnTo>
                <a:lnTo>
                  <a:pt x="10" y="5"/>
                </a:lnTo>
                <a:lnTo>
                  <a:pt x="4" y="5"/>
                </a:lnTo>
                <a:lnTo>
                  <a:pt x="4" y="9"/>
                </a:lnTo>
                <a:lnTo>
                  <a:pt x="8" y="8"/>
                </a:lnTo>
                <a:lnTo>
                  <a:pt x="4" y="10"/>
                </a:lnTo>
                <a:lnTo>
                  <a:pt x="2928" y="10"/>
                </a:lnTo>
                <a:lnTo>
                  <a:pt x="2928" y="0"/>
                </a:lnTo>
                <a:lnTo>
                  <a:pt x="4" y="0"/>
                </a:lnTo>
                <a:lnTo>
                  <a:pt x="4" y="0"/>
                </a:lnTo>
                <a:lnTo>
                  <a:pt x="1" y="1"/>
                </a:lnTo>
                <a:lnTo>
                  <a:pt x="0" y="5"/>
                </a:lnTo>
                <a:lnTo>
                  <a:pt x="0" y="5"/>
                </a:lnTo>
                <a:lnTo>
                  <a:pt x="0" y="2408"/>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554" name="Freeform 66">
            <a:extLst>
              <a:ext uri="{FF2B5EF4-FFF2-40B4-BE49-F238E27FC236}">
                <a16:creationId xmlns:a16="http://schemas.microsoft.com/office/drawing/2014/main" id="{EE7678F7-7ADB-C4F8-AB73-EBEF161A7F21}"/>
              </a:ext>
            </a:extLst>
          </p:cNvPr>
          <p:cNvSpPr>
            <a:spLocks/>
          </p:cNvSpPr>
          <p:nvPr/>
        </p:nvSpPr>
        <p:spPr bwMode="auto">
          <a:xfrm>
            <a:off x="7850189" y="3819525"/>
            <a:ext cx="2346325" cy="1993900"/>
          </a:xfrm>
          <a:custGeom>
            <a:avLst/>
            <a:gdLst>
              <a:gd name="T0" fmla="*/ 0 w 2928"/>
              <a:gd name="T1" fmla="*/ 2408 h 2408"/>
              <a:gd name="T2" fmla="*/ 10 w 2928"/>
              <a:gd name="T3" fmla="*/ 2408 h 2408"/>
              <a:gd name="T4" fmla="*/ 10 w 2928"/>
              <a:gd name="T5" fmla="*/ 5 h 2408"/>
              <a:gd name="T6" fmla="*/ 4 w 2928"/>
              <a:gd name="T7" fmla="*/ 5 h 2408"/>
              <a:gd name="T8" fmla="*/ 4 w 2928"/>
              <a:gd name="T9" fmla="*/ 9 h 2408"/>
              <a:gd name="T10" fmla="*/ 8 w 2928"/>
              <a:gd name="T11" fmla="*/ 8 h 2408"/>
              <a:gd name="T12" fmla="*/ 4 w 2928"/>
              <a:gd name="T13" fmla="*/ 10 h 2408"/>
              <a:gd name="T14" fmla="*/ 2928 w 2928"/>
              <a:gd name="T15" fmla="*/ 10 h 2408"/>
              <a:gd name="T16" fmla="*/ 2928 w 2928"/>
              <a:gd name="T17" fmla="*/ 0 h 2408"/>
              <a:gd name="T18" fmla="*/ 4 w 2928"/>
              <a:gd name="T19" fmla="*/ 0 h 2408"/>
              <a:gd name="T20" fmla="*/ 4 w 2928"/>
              <a:gd name="T21" fmla="*/ 0 h 2408"/>
              <a:gd name="T22" fmla="*/ 1 w 2928"/>
              <a:gd name="T23" fmla="*/ 1 h 2408"/>
              <a:gd name="T24" fmla="*/ 0 w 2928"/>
              <a:gd name="T25" fmla="*/ 5 h 2408"/>
              <a:gd name="T26" fmla="*/ 0 w 2928"/>
              <a:gd name="T27" fmla="*/ 5 h 2408"/>
              <a:gd name="T28" fmla="*/ 0 w 2928"/>
              <a:gd name="T29" fmla="*/ 2408 h 2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928" h="2408">
                <a:moveTo>
                  <a:pt x="0" y="2408"/>
                </a:moveTo>
                <a:lnTo>
                  <a:pt x="10" y="2408"/>
                </a:lnTo>
                <a:lnTo>
                  <a:pt x="10" y="5"/>
                </a:lnTo>
                <a:lnTo>
                  <a:pt x="4" y="5"/>
                </a:lnTo>
                <a:lnTo>
                  <a:pt x="4" y="9"/>
                </a:lnTo>
                <a:lnTo>
                  <a:pt x="8" y="8"/>
                </a:lnTo>
                <a:lnTo>
                  <a:pt x="4" y="10"/>
                </a:lnTo>
                <a:lnTo>
                  <a:pt x="2928" y="10"/>
                </a:lnTo>
                <a:lnTo>
                  <a:pt x="2928" y="0"/>
                </a:lnTo>
                <a:lnTo>
                  <a:pt x="4" y="0"/>
                </a:lnTo>
                <a:lnTo>
                  <a:pt x="4" y="0"/>
                </a:lnTo>
                <a:lnTo>
                  <a:pt x="1" y="1"/>
                </a:lnTo>
                <a:lnTo>
                  <a:pt x="0" y="5"/>
                </a:lnTo>
                <a:lnTo>
                  <a:pt x="0" y="5"/>
                </a:lnTo>
                <a:lnTo>
                  <a:pt x="0" y="2408"/>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555" name="Freeform 67">
            <a:extLst>
              <a:ext uri="{FF2B5EF4-FFF2-40B4-BE49-F238E27FC236}">
                <a16:creationId xmlns:a16="http://schemas.microsoft.com/office/drawing/2014/main" id="{473CF393-C3CB-2CC2-B0F8-A84EC9B0FB36}"/>
              </a:ext>
            </a:extLst>
          </p:cNvPr>
          <p:cNvSpPr>
            <a:spLocks/>
          </p:cNvSpPr>
          <p:nvPr/>
        </p:nvSpPr>
        <p:spPr bwMode="auto">
          <a:xfrm>
            <a:off x="7850189" y="3819525"/>
            <a:ext cx="2346325" cy="1993900"/>
          </a:xfrm>
          <a:custGeom>
            <a:avLst/>
            <a:gdLst>
              <a:gd name="T0" fmla="*/ 0 w 2928"/>
              <a:gd name="T1" fmla="*/ 2408 h 2408"/>
              <a:gd name="T2" fmla="*/ 10 w 2928"/>
              <a:gd name="T3" fmla="*/ 2408 h 2408"/>
              <a:gd name="T4" fmla="*/ 10 w 2928"/>
              <a:gd name="T5" fmla="*/ 5 h 2408"/>
              <a:gd name="T6" fmla="*/ 4 w 2928"/>
              <a:gd name="T7" fmla="*/ 5 h 2408"/>
              <a:gd name="T8" fmla="*/ 4 w 2928"/>
              <a:gd name="T9" fmla="*/ 9 h 2408"/>
              <a:gd name="T10" fmla="*/ 8 w 2928"/>
              <a:gd name="T11" fmla="*/ 8 h 2408"/>
              <a:gd name="T12" fmla="*/ 4 w 2928"/>
              <a:gd name="T13" fmla="*/ 10 h 2408"/>
              <a:gd name="T14" fmla="*/ 2928 w 2928"/>
              <a:gd name="T15" fmla="*/ 10 h 2408"/>
              <a:gd name="T16" fmla="*/ 2928 w 2928"/>
              <a:gd name="T17" fmla="*/ 0 h 2408"/>
              <a:gd name="T18" fmla="*/ 4 w 2928"/>
              <a:gd name="T19" fmla="*/ 0 h 2408"/>
              <a:gd name="T20" fmla="*/ 4 w 2928"/>
              <a:gd name="T21" fmla="*/ 0 h 2408"/>
              <a:gd name="T22" fmla="*/ 1 w 2928"/>
              <a:gd name="T23" fmla="*/ 1 h 2408"/>
              <a:gd name="T24" fmla="*/ 0 w 2928"/>
              <a:gd name="T25" fmla="*/ 5 h 2408"/>
              <a:gd name="T26" fmla="*/ 0 w 2928"/>
              <a:gd name="T27" fmla="*/ 5 h 2408"/>
              <a:gd name="T28" fmla="*/ 0 w 2928"/>
              <a:gd name="T29" fmla="*/ 2408 h 2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928" h="2408">
                <a:moveTo>
                  <a:pt x="0" y="2408"/>
                </a:moveTo>
                <a:lnTo>
                  <a:pt x="10" y="2408"/>
                </a:lnTo>
                <a:lnTo>
                  <a:pt x="10" y="5"/>
                </a:lnTo>
                <a:lnTo>
                  <a:pt x="4" y="5"/>
                </a:lnTo>
                <a:lnTo>
                  <a:pt x="4" y="9"/>
                </a:lnTo>
                <a:lnTo>
                  <a:pt x="8" y="8"/>
                </a:lnTo>
                <a:lnTo>
                  <a:pt x="4" y="10"/>
                </a:lnTo>
                <a:lnTo>
                  <a:pt x="2928" y="10"/>
                </a:lnTo>
                <a:lnTo>
                  <a:pt x="2928" y="0"/>
                </a:lnTo>
                <a:lnTo>
                  <a:pt x="4" y="0"/>
                </a:lnTo>
                <a:lnTo>
                  <a:pt x="4" y="0"/>
                </a:lnTo>
                <a:lnTo>
                  <a:pt x="1" y="1"/>
                </a:lnTo>
                <a:lnTo>
                  <a:pt x="0" y="5"/>
                </a:lnTo>
                <a:lnTo>
                  <a:pt x="0" y="5"/>
                </a:lnTo>
                <a:lnTo>
                  <a:pt x="0" y="2408"/>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557" name="Freeform 69">
            <a:extLst>
              <a:ext uri="{FF2B5EF4-FFF2-40B4-BE49-F238E27FC236}">
                <a16:creationId xmlns:a16="http://schemas.microsoft.com/office/drawing/2014/main" id="{9E6D56D1-1973-69F0-9D8B-F68B099831BF}"/>
              </a:ext>
            </a:extLst>
          </p:cNvPr>
          <p:cNvSpPr>
            <a:spLocks/>
          </p:cNvSpPr>
          <p:nvPr/>
        </p:nvSpPr>
        <p:spPr bwMode="auto">
          <a:xfrm>
            <a:off x="7853364" y="3819526"/>
            <a:ext cx="2351087" cy="9525"/>
          </a:xfrm>
          <a:custGeom>
            <a:avLst/>
            <a:gdLst>
              <a:gd name="T0" fmla="*/ 0 w 2934"/>
              <a:gd name="T1" fmla="*/ 0 h 11"/>
              <a:gd name="T2" fmla="*/ 0 w 2934"/>
              <a:gd name="T3" fmla="*/ 10 h 11"/>
              <a:gd name="T4" fmla="*/ 2934 w 2934"/>
              <a:gd name="T5" fmla="*/ 11 h 11"/>
              <a:gd name="T6" fmla="*/ 2934 w 2934"/>
              <a:gd name="T7" fmla="*/ 1 h 11"/>
              <a:gd name="T8" fmla="*/ 0 w 2934"/>
              <a:gd name="T9" fmla="*/ 0 h 11"/>
            </a:gdLst>
            <a:ahLst/>
            <a:cxnLst>
              <a:cxn ang="0">
                <a:pos x="T0" y="T1"/>
              </a:cxn>
              <a:cxn ang="0">
                <a:pos x="T2" y="T3"/>
              </a:cxn>
              <a:cxn ang="0">
                <a:pos x="T4" y="T5"/>
              </a:cxn>
              <a:cxn ang="0">
                <a:pos x="T6" y="T7"/>
              </a:cxn>
              <a:cxn ang="0">
                <a:pos x="T8" y="T9"/>
              </a:cxn>
            </a:cxnLst>
            <a:rect l="0" t="0" r="r" b="b"/>
            <a:pathLst>
              <a:path w="2934" h="11">
                <a:moveTo>
                  <a:pt x="0" y="0"/>
                </a:moveTo>
                <a:lnTo>
                  <a:pt x="0" y="10"/>
                </a:lnTo>
                <a:lnTo>
                  <a:pt x="2934" y="11"/>
                </a:lnTo>
                <a:lnTo>
                  <a:pt x="2934"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559" name="Freeform 71">
            <a:extLst>
              <a:ext uri="{FF2B5EF4-FFF2-40B4-BE49-F238E27FC236}">
                <a16:creationId xmlns:a16="http://schemas.microsoft.com/office/drawing/2014/main" id="{F6176321-62DE-9A88-6C55-2315356EE1CA}"/>
              </a:ext>
            </a:extLst>
          </p:cNvPr>
          <p:cNvSpPr>
            <a:spLocks/>
          </p:cNvSpPr>
          <p:nvPr/>
        </p:nvSpPr>
        <p:spPr bwMode="auto">
          <a:xfrm>
            <a:off x="10193339" y="3824289"/>
            <a:ext cx="7937" cy="1997075"/>
          </a:xfrm>
          <a:custGeom>
            <a:avLst/>
            <a:gdLst>
              <a:gd name="T0" fmla="*/ 0 w 11"/>
              <a:gd name="T1" fmla="*/ 2413 h 2413"/>
              <a:gd name="T2" fmla="*/ 10 w 11"/>
              <a:gd name="T3" fmla="*/ 2413 h 2413"/>
              <a:gd name="T4" fmla="*/ 11 w 11"/>
              <a:gd name="T5" fmla="*/ 0 h 2413"/>
              <a:gd name="T6" fmla="*/ 1 w 11"/>
              <a:gd name="T7" fmla="*/ 0 h 2413"/>
              <a:gd name="T8" fmla="*/ 0 w 11"/>
              <a:gd name="T9" fmla="*/ 2413 h 2413"/>
            </a:gdLst>
            <a:ahLst/>
            <a:cxnLst>
              <a:cxn ang="0">
                <a:pos x="T0" y="T1"/>
              </a:cxn>
              <a:cxn ang="0">
                <a:pos x="T2" y="T3"/>
              </a:cxn>
              <a:cxn ang="0">
                <a:pos x="T4" y="T5"/>
              </a:cxn>
              <a:cxn ang="0">
                <a:pos x="T6" y="T7"/>
              </a:cxn>
              <a:cxn ang="0">
                <a:pos x="T8" y="T9"/>
              </a:cxn>
            </a:cxnLst>
            <a:rect l="0" t="0" r="r" b="b"/>
            <a:pathLst>
              <a:path w="11" h="2413">
                <a:moveTo>
                  <a:pt x="0" y="2413"/>
                </a:moveTo>
                <a:lnTo>
                  <a:pt x="10" y="2413"/>
                </a:lnTo>
                <a:lnTo>
                  <a:pt x="11" y="0"/>
                </a:lnTo>
                <a:lnTo>
                  <a:pt x="1" y="0"/>
                </a:lnTo>
                <a:lnTo>
                  <a:pt x="0" y="2413"/>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568" name="Freeform 80">
            <a:extLst>
              <a:ext uri="{FF2B5EF4-FFF2-40B4-BE49-F238E27FC236}">
                <a16:creationId xmlns:a16="http://schemas.microsoft.com/office/drawing/2014/main" id="{C3E06795-B30C-5F31-5636-16EF13B4EF3D}"/>
              </a:ext>
            </a:extLst>
          </p:cNvPr>
          <p:cNvSpPr>
            <a:spLocks/>
          </p:cNvSpPr>
          <p:nvPr/>
        </p:nvSpPr>
        <p:spPr bwMode="auto">
          <a:xfrm>
            <a:off x="8183564" y="3824289"/>
            <a:ext cx="9525" cy="34925"/>
          </a:xfrm>
          <a:custGeom>
            <a:avLst/>
            <a:gdLst>
              <a:gd name="T0" fmla="*/ 10 w 11"/>
              <a:gd name="T1" fmla="*/ 0 h 42"/>
              <a:gd name="T2" fmla="*/ 0 w 11"/>
              <a:gd name="T3" fmla="*/ 0 h 42"/>
              <a:gd name="T4" fmla="*/ 1 w 11"/>
              <a:gd name="T5" fmla="*/ 42 h 42"/>
              <a:gd name="T6" fmla="*/ 11 w 11"/>
              <a:gd name="T7" fmla="*/ 42 h 42"/>
              <a:gd name="T8" fmla="*/ 10 w 11"/>
              <a:gd name="T9" fmla="*/ 0 h 42"/>
            </a:gdLst>
            <a:ahLst/>
            <a:cxnLst>
              <a:cxn ang="0">
                <a:pos x="T0" y="T1"/>
              </a:cxn>
              <a:cxn ang="0">
                <a:pos x="T2" y="T3"/>
              </a:cxn>
              <a:cxn ang="0">
                <a:pos x="T4" y="T5"/>
              </a:cxn>
              <a:cxn ang="0">
                <a:pos x="T6" y="T7"/>
              </a:cxn>
              <a:cxn ang="0">
                <a:pos x="T8" y="T9"/>
              </a:cxn>
            </a:cxnLst>
            <a:rect l="0" t="0" r="r" b="b"/>
            <a:pathLst>
              <a:path w="11" h="42">
                <a:moveTo>
                  <a:pt x="10" y="0"/>
                </a:moveTo>
                <a:lnTo>
                  <a:pt x="0" y="0"/>
                </a:lnTo>
                <a:lnTo>
                  <a:pt x="1" y="42"/>
                </a:lnTo>
                <a:lnTo>
                  <a:pt x="11" y="42"/>
                </a:lnTo>
                <a:lnTo>
                  <a:pt x="1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570" name="Freeform 82">
            <a:extLst>
              <a:ext uri="{FF2B5EF4-FFF2-40B4-BE49-F238E27FC236}">
                <a16:creationId xmlns:a16="http://schemas.microsoft.com/office/drawing/2014/main" id="{8D3B1D3F-BD48-5353-51BF-C22BC519197A}"/>
              </a:ext>
            </a:extLst>
          </p:cNvPr>
          <p:cNvSpPr>
            <a:spLocks/>
          </p:cNvSpPr>
          <p:nvPr/>
        </p:nvSpPr>
        <p:spPr bwMode="auto">
          <a:xfrm>
            <a:off x="8518526" y="3824289"/>
            <a:ext cx="9525" cy="34925"/>
          </a:xfrm>
          <a:custGeom>
            <a:avLst/>
            <a:gdLst>
              <a:gd name="T0" fmla="*/ 10 w 11"/>
              <a:gd name="T1" fmla="*/ 0 h 42"/>
              <a:gd name="T2" fmla="*/ 0 w 11"/>
              <a:gd name="T3" fmla="*/ 0 h 42"/>
              <a:gd name="T4" fmla="*/ 1 w 11"/>
              <a:gd name="T5" fmla="*/ 42 h 42"/>
              <a:gd name="T6" fmla="*/ 11 w 11"/>
              <a:gd name="T7" fmla="*/ 42 h 42"/>
              <a:gd name="T8" fmla="*/ 10 w 11"/>
              <a:gd name="T9" fmla="*/ 0 h 42"/>
            </a:gdLst>
            <a:ahLst/>
            <a:cxnLst>
              <a:cxn ang="0">
                <a:pos x="T0" y="T1"/>
              </a:cxn>
              <a:cxn ang="0">
                <a:pos x="T2" y="T3"/>
              </a:cxn>
              <a:cxn ang="0">
                <a:pos x="T4" y="T5"/>
              </a:cxn>
              <a:cxn ang="0">
                <a:pos x="T6" y="T7"/>
              </a:cxn>
              <a:cxn ang="0">
                <a:pos x="T8" y="T9"/>
              </a:cxn>
            </a:cxnLst>
            <a:rect l="0" t="0" r="r" b="b"/>
            <a:pathLst>
              <a:path w="11" h="42">
                <a:moveTo>
                  <a:pt x="10" y="0"/>
                </a:moveTo>
                <a:lnTo>
                  <a:pt x="0" y="0"/>
                </a:lnTo>
                <a:lnTo>
                  <a:pt x="1" y="42"/>
                </a:lnTo>
                <a:lnTo>
                  <a:pt x="11" y="42"/>
                </a:lnTo>
                <a:lnTo>
                  <a:pt x="1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572" name="Freeform 84">
            <a:extLst>
              <a:ext uri="{FF2B5EF4-FFF2-40B4-BE49-F238E27FC236}">
                <a16:creationId xmlns:a16="http://schemas.microsoft.com/office/drawing/2014/main" id="{A7894B97-1B50-5BEC-3C2A-F61742B7867C}"/>
              </a:ext>
            </a:extLst>
          </p:cNvPr>
          <p:cNvSpPr>
            <a:spLocks/>
          </p:cNvSpPr>
          <p:nvPr/>
        </p:nvSpPr>
        <p:spPr bwMode="auto">
          <a:xfrm>
            <a:off x="8851901" y="3824289"/>
            <a:ext cx="9525" cy="34925"/>
          </a:xfrm>
          <a:custGeom>
            <a:avLst/>
            <a:gdLst>
              <a:gd name="T0" fmla="*/ 10 w 11"/>
              <a:gd name="T1" fmla="*/ 0 h 42"/>
              <a:gd name="T2" fmla="*/ 0 w 11"/>
              <a:gd name="T3" fmla="*/ 0 h 42"/>
              <a:gd name="T4" fmla="*/ 1 w 11"/>
              <a:gd name="T5" fmla="*/ 42 h 42"/>
              <a:gd name="T6" fmla="*/ 11 w 11"/>
              <a:gd name="T7" fmla="*/ 42 h 42"/>
              <a:gd name="T8" fmla="*/ 10 w 11"/>
              <a:gd name="T9" fmla="*/ 0 h 42"/>
            </a:gdLst>
            <a:ahLst/>
            <a:cxnLst>
              <a:cxn ang="0">
                <a:pos x="T0" y="T1"/>
              </a:cxn>
              <a:cxn ang="0">
                <a:pos x="T2" y="T3"/>
              </a:cxn>
              <a:cxn ang="0">
                <a:pos x="T4" y="T5"/>
              </a:cxn>
              <a:cxn ang="0">
                <a:pos x="T6" y="T7"/>
              </a:cxn>
              <a:cxn ang="0">
                <a:pos x="T8" y="T9"/>
              </a:cxn>
            </a:cxnLst>
            <a:rect l="0" t="0" r="r" b="b"/>
            <a:pathLst>
              <a:path w="11" h="42">
                <a:moveTo>
                  <a:pt x="10" y="0"/>
                </a:moveTo>
                <a:lnTo>
                  <a:pt x="0" y="0"/>
                </a:lnTo>
                <a:lnTo>
                  <a:pt x="1" y="42"/>
                </a:lnTo>
                <a:lnTo>
                  <a:pt x="11" y="42"/>
                </a:lnTo>
                <a:lnTo>
                  <a:pt x="1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574" name="Freeform 86">
            <a:extLst>
              <a:ext uri="{FF2B5EF4-FFF2-40B4-BE49-F238E27FC236}">
                <a16:creationId xmlns:a16="http://schemas.microsoft.com/office/drawing/2014/main" id="{148E530E-DA35-8263-081A-9ED89C105424}"/>
              </a:ext>
            </a:extLst>
          </p:cNvPr>
          <p:cNvSpPr>
            <a:spLocks/>
          </p:cNvSpPr>
          <p:nvPr/>
        </p:nvSpPr>
        <p:spPr bwMode="auto">
          <a:xfrm>
            <a:off x="9190039" y="3824289"/>
            <a:ext cx="9525" cy="34925"/>
          </a:xfrm>
          <a:custGeom>
            <a:avLst/>
            <a:gdLst>
              <a:gd name="T0" fmla="*/ 10 w 11"/>
              <a:gd name="T1" fmla="*/ 0 h 42"/>
              <a:gd name="T2" fmla="*/ 0 w 11"/>
              <a:gd name="T3" fmla="*/ 0 h 42"/>
              <a:gd name="T4" fmla="*/ 2 w 11"/>
              <a:gd name="T5" fmla="*/ 42 h 42"/>
              <a:gd name="T6" fmla="*/ 11 w 11"/>
              <a:gd name="T7" fmla="*/ 42 h 42"/>
              <a:gd name="T8" fmla="*/ 10 w 11"/>
              <a:gd name="T9" fmla="*/ 0 h 42"/>
            </a:gdLst>
            <a:ahLst/>
            <a:cxnLst>
              <a:cxn ang="0">
                <a:pos x="T0" y="T1"/>
              </a:cxn>
              <a:cxn ang="0">
                <a:pos x="T2" y="T3"/>
              </a:cxn>
              <a:cxn ang="0">
                <a:pos x="T4" y="T5"/>
              </a:cxn>
              <a:cxn ang="0">
                <a:pos x="T6" y="T7"/>
              </a:cxn>
              <a:cxn ang="0">
                <a:pos x="T8" y="T9"/>
              </a:cxn>
            </a:cxnLst>
            <a:rect l="0" t="0" r="r" b="b"/>
            <a:pathLst>
              <a:path w="11" h="42">
                <a:moveTo>
                  <a:pt x="10" y="0"/>
                </a:moveTo>
                <a:lnTo>
                  <a:pt x="0" y="0"/>
                </a:lnTo>
                <a:lnTo>
                  <a:pt x="2" y="42"/>
                </a:lnTo>
                <a:lnTo>
                  <a:pt x="11" y="42"/>
                </a:lnTo>
                <a:lnTo>
                  <a:pt x="1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576" name="Freeform 88">
            <a:extLst>
              <a:ext uri="{FF2B5EF4-FFF2-40B4-BE49-F238E27FC236}">
                <a16:creationId xmlns:a16="http://schemas.microsoft.com/office/drawing/2014/main" id="{997AA85C-45DE-B031-CAD7-AB242A5E7670}"/>
              </a:ext>
            </a:extLst>
          </p:cNvPr>
          <p:cNvSpPr>
            <a:spLocks/>
          </p:cNvSpPr>
          <p:nvPr/>
        </p:nvSpPr>
        <p:spPr bwMode="auto">
          <a:xfrm>
            <a:off x="9525001" y="3824289"/>
            <a:ext cx="9525" cy="34925"/>
          </a:xfrm>
          <a:custGeom>
            <a:avLst/>
            <a:gdLst>
              <a:gd name="T0" fmla="*/ 10 w 11"/>
              <a:gd name="T1" fmla="*/ 0 h 42"/>
              <a:gd name="T2" fmla="*/ 0 w 11"/>
              <a:gd name="T3" fmla="*/ 0 h 42"/>
              <a:gd name="T4" fmla="*/ 1 w 11"/>
              <a:gd name="T5" fmla="*/ 42 h 42"/>
              <a:gd name="T6" fmla="*/ 11 w 11"/>
              <a:gd name="T7" fmla="*/ 42 h 42"/>
              <a:gd name="T8" fmla="*/ 10 w 11"/>
              <a:gd name="T9" fmla="*/ 0 h 42"/>
            </a:gdLst>
            <a:ahLst/>
            <a:cxnLst>
              <a:cxn ang="0">
                <a:pos x="T0" y="T1"/>
              </a:cxn>
              <a:cxn ang="0">
                <a:pos x="T2" y="T3"/>
              </a:cxn>
              <a:cxn ang="0">
                <a:pos x="T4" y="T5"/>
              </a:cxn>
              <a:cxn ang="0">
                <a:pos x="T6" y="T7"/>
              </a:cxn>
              <a:cxn ang="0">
                <a:pos x="T8" y="T9"/>
              </a:cxn>
            </a:cxnLst>
            <a:rect l="0" t="0" r="r" b="b"/>
            <a:pathLst>
              <a:path w="11" h="42">
                <a:moveTo>
                  <a:pt x="10" y="0"/>
                </a:moveTo>
                <a:lnTo>
                  <a:pt x="0" y="0"/>
                </a:lnTo>
                <a:lnTo>
                  <a:pt x="1" y="42"/>
                </a:lnTo>
                <a:lnTo>
                  <a:pt x="11" y="42"/>
                </a:lnTo>
                <a:lnTo>
                  <a:pt x="1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578" name="Freeform 90">
            <a:extLst>
              <a:ext uri="{FF2B5EF4-FFF2-40B4-BE49-F238E27FC236}">
                <a16:creationId xmlns:a16="http://schemas.microsoft.com/office/drawing/2014/main" id="{7C795605-C85B-FDA9-3FDD-C5FADD599126}"/>
              </a:ext>
            </a:extLst>
          </p:cNvPr>
          <p:cNvSpPr>
            <a:spLocks/>
          </p:cNvSpPr>
          <p:nvPr/>
        </p:nvSpPr>
        <p:spPr bwMode="auto">
          <a:xfrm>
            <a:off x="9858376" y="3824289"/>
            <a:ext cx="9525" cy="34925"/>
          </a:xfrm>
          <a:custGeom>
            <a:avLst/>
            <a:gdLst>
              <a:gd name="T0" fmla="*/ 10 w 11"/>
              <a:gd name="T1" fmla="*/ 0 h 42"/>
              <a:gd name="T2" fmla="*/ 0 w 11"/>
              <a:gd name="T3" fmla="*/ 0 h 42"/>
              <a:gd name="T4" fmla="*/ 2 w 11"/>
              <a:gd name="T5" fmla="*/ 42 h 42"/>
              <a:gd name="T6" fmla="*/ 11 w 11"/>
              <a:gd name="T7" fmla="*/ 42 h 42"/>
              <a:gd name="T8" fmla="*/ 10 w 11"/>
              <a:gd name="T9" fmla="*/ 0 h 42"/>
            </a:gdLst>
            <a:ahLst/>
            <a:cxnLst>
              <a:cxn ang="0">
                <a:pos x="T0" y="T1"/>
              </a:cxn>
              <a:cxn ang="0">
                <a:pos x="T2" y="T3"/>
              </a:cxn>
              <a:cxn ang="0">
                <a:pos x="T4" y="T5"/>
              </a:cxn>
              <a:cxn ang="0">
                <a:pos x="T6" y="T7"/>
              </a:cxn>
              <a:cxn ang="0">
                <a:pos x="T8" y="T9"/>
              </a:cxn>
            </a:cxnLst>
            <a:rect l="0" t="0" r="r" b="b"/>
            <a:pathLst>
              <a:path w="11" h="42">
                <a:moveTo>
                  <a:pt x="10" y="0"/>
                </a:moveTo>
                <a:lnTo>
                  <a:pt x="0" y="0"/>
                </a:lnTo>
                <a:lnTo>
                  <a:pt x="2" y="42"/>
                </a:lnTo>
                <a:lnTo>
                  <a:pt x="11" y="42"/>
                </a:lnTo>
                <a:lnTo>
                  <a:pt x="1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580" name="Freeform 92">
            <a:extLst>
              <a:ext uri="{FF2B5EF4-FFF2-40B4-BE49-F238E27FC236}">
                <a16:creationId xmlns:a16="http://schemas.microsoft.com/office/drawing/2014/main" id="{F96CE2E5-9990-8690-2063-28DEF7B01948}"/>
              </a:ext>
            </a:extLst>
          </p:cNvPr>
          <p:cNvSpPr>
            <a:spLocks/>
          </p:cNvSpPr>
          <p:nvPr/>
        </p:nvSpPr>
        <p:spPr bwMode="auto">
          <a:xfrm>
            <a:off x="10193339" y="3824289"/>
            <a:ext cx="7937" cy="34925"/>
          </a:xfrm>
          <a:custGeom>
            <a:avLst/>
            <a:gdLst>
              <a:gd name="T0" fmla="*/ 10 w 11"/>
              <a:gd name="T1" fmla="*/ 0 h 42"/>
              <a:gd name="T2" fmla="*/ 0 w 11"/>
              <a:gd name="T3" fmla="*/ 0 h 42"/>
              <a:gd name="T4" fmla="*/ 1 w 11"/>
              <a:gd name="T5" fmla="*/ 42 h 42"/>
              <a:gd name="T6" fmla="*/ 11 w 11"/>
              <a:gd name="T7" fmla="*/ 42 h 42"/>
              <a:gd name="T8" fmla="*/ 10 w 11"/>
              <a:gd name="T9" fmla="*/ 0 h 42"/>
            </a:gdLst>
            <a:ahLst/>
            <a:cxnLst>
              <a:cxn ang="0">
                <a:pos x="T0" y="T1"/>
              </a:cxn>
              <a:cxn ang="0">
                <a:pos x="T2" y="T3"/>
              </a:cxn>
              <a:cxn ang="0">
                <a:pos x="T4" y="T5"/>
              </a:cxn>
              <a:cxn ang="0">
                <a:pos x="T6" y="T7"/>
              </a:cxn>
              <a:cxn ang="0">
                <a:pos x="T8" y="T9"/>
              </a:cxn>
            </a:cxnLst>
            <a:rect l="0" t="0" r="r" b="b"/>
            <a:pathLst>
              <a:path w="11" h="42">
                <a:moveTo>
                  <a:pt x="10" y="0"/>
                </a:moveTo>
                <a:lnTo>
                  <a:pt x="0" y="0"/>
                </a:lnTo>
                <a:lnTo>
                  <a:pt x="1" y="42"/>
                </a:lnTo>
                <a:lnTo>
                  <a:pt x="11" y="42"/>
                </a:lnTo>
                <a:lnTo>
                  <a:pt x="1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587" name="Freeform 99">
            <a:extLst>
              <a:ext uri="{FF2B5EF4-FFF2-40B4-BE49-F238E27FC236}">
                <a16:creationId xmlns:a16="http://schemas.microsoft.com/office/drawing/2014/main" id="{42D127B6-9C68-7760-1E0F-8AC912D56E1B}"/>
              </a:ext>
            </a:extLst>
          </p:cNvPr>
          <p:cNvSpPr>
            <a:spLocks/>
          </p:cNvSpPr>
          <p:nvPr/>
        </p:nvSpPr>
        <p:spPr bwMode="auto">
          <a:xfrm>
            <a:off x="10183814" y="5711825"/>
            <a:ext cx="20637" cy="7938"/>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590" name="Freeform 102">
            <a:extLst>
              <a:ext uri="{FF2B5EF4-FFF2-40B4-BE49-F238E27FC236}">
                <a16:creationId xmlns:a16="http://schemas.microsoft.com/office/drawing/2014/main" id="{F248EAF2-B469-D302-B969-FA22422572C8}"/>
              </a:ext>
            </a:extLst>
          </p:cNvPr>
          <p:cNvSpPr>
            <a:spLocks/>
          </p:cNvSpPr>
          <p:nvPr/>
        </p:nvSpPr>
        <p:spPr bwMode="auto">
          <a:xfrm>
            <a:off x="10183814" y="5651501"/>
            <a:ext cx="20637" cy="9525"/>
          </a:xfrm>
          <a:custGeom>
            <a:avLst/>
            <a:gdLst>
              <a:gd name="T0" fmla="*/ 25 w 25"/>
              <a:gd name="T1" fmla="*/ 10 h 11"/>
              <a:gd name="T2" fmla="*/ 25 w 25"/>
              <a:gd name="T3" fmla="*/ 0 h 11"/>
              <a:gd name="T4" fmla="*/ 0 w 25"/>
              <a:gd name="T5" fmla="*/ 2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2"/>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593" name="Freeform 105">
            <a:extLst>
              <a:ext uri="{FF2B5EF4-FFF2-40B4-BE49-F238E27FC236}">
                <a16:creationId xmlns:a16="http://schemas.microsoft.com/office/drawing/2014/main" id="{988B1A22-28D1-597C-98CE-12E297097F11}"/>
              </a:ext>
            </a:extLst>
          </p:cNvPr>
          <p:cNvSpPr>
            <a:spLocks/>
          </p:cNvSpPr>
          <p:nvPr/>
        </p:nvSpPr>
        <p:spPr bwMode="auto">
          <a:xfrm>
            <a:off x="10183814" y="5605464"/>
            <a:ext cx="20637" cy="9525"/>
          </a:xfrm>
          <a:custGeom>
            <a:avLst/>
            <a:gdLst>
              <a:gd name="T0" fmla="*/ 25 w 25"/>
              <a:gd name="T1" fmla="*/ 10 h 11"/>
              <a:gd name="T2" fmla="*/ 25 w 25"/>
              <a:gd name="T3" fmla="*/ 0 h 11"/>
              <a:gd name="T4" fmla="*/ 0 w 25"/>
              <a:gd name="T5" fmla="*/ 2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2"/>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596" name="Freeform 108">
            <a:extLst>
              <a:ext uri="{FF2B5EF4-FFF2-40B4-BE49-F238E27FC236}">
                <a16:creationId xmlns:a16="http://schemas.microsoft.com/office/drawing/2014/main" id="{CC101F50-815B-1300-D5E0-17977417855D}"/>
              </a:ext>
            </a:extLst>
          </p:cNvPr>
          <p:cNvSpPr>
            <a:spLocks/>
          </p:cNvSpPr>
          <p:nvPr/>
        </p:nvSpPr>
        <p:spPr bwMode="auto">
          <a:xfrm>
            <a:off x="10183814" y="5580064"/>
            <a:ext cx="20637" cy="9525"/>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599" name="Freeform 111">
            <a:extLst>
              <a:ext uri="{FF2B5EF4-FFF2-40B4-BE49-F238E27FC236}">
                <a16:creationId xmlns:a16="http://schemas.microsoft.com/office/drawing/2014/main" id="{66FE80FD-B690-B56C-9E6D-13A5D61D7554}"/>
              </a:ext>
            </a:extLst>
          </p:cNvPr>
          <p:cNvSpPr>
            <a:spLocks/>
          </p:cNvSpPr>
          <p:nvPr/>
        </p:nvSpPr>
        <p:spPr bwMode="auto">
          <a:xfrm>
            <a:off x="10183814" y="5554664"/>
            <a:ext cx="20637" cy="7937"/>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602" name="Freeform 114">
            <a:extLst>
              <a:ext uri="{FF2B5EF4-FFF2-40B4-BE49-F238E27FC236}">
                <a16:creationId xmlns:a16="http://schemas.microsoft.com/office/drawing/2014/main" id="{AF63B652-C9F1-1C70-9AED-61FE2D8DEBDC}"/>
              </a:ext>
            </a:extLst>
          </p:cNvPr>
          <p:cNvSpPr>
            <a:spLocks/>
          </p:cNvSpPr>
          <p:nvPr/>
        </p:nvSpPr>
        <p:spPr bwMode="auto">
          <a:xfrm>
            <a:off x="10183814" y="5527676"/>
            <a:ext cx="20637" cy="9525"/>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605" name="Freeform 117">
            <a:extLst>
              <a:ext uri="{FF2B5EF4-FFF2-40B4-BE49-F238E27FC236}">
                <a16:creationId xmlns:a16="http://schemas.microsoft.com/office/drawing/2014/main" id="{850EB0A1-1AC2-75DC-1791-287DCB90DC95}"/>
              </a:ext>
            </a:extLst>
          </p:cNvPr>
          <p:cNvSpPr>
            <a:spLocks/>
          </p:cNvSpPr>
          <p:nvPr/>
        </p:nvSpPr>
        <p:spPr bwMode="auto">
          <a:xfrm>
            <a:off x="10183814" y="5507039"/>
            <a:ext cx="20637" cy="9525"/>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608" name="Freeform 120">
            <a:extLst>
              <a:ext uri="{FF2B5EF4-FFF2-40B4-BE49-F238E27FC236}">
                <a16:creationId xmlns:a16="http://schemas.microsoft.com/office/drawing/2014/main" id="{D99C862C-2BF2-355C-5A96-235B7D46D2A0}"/>
              </a:ext>
            </a:extLst>
          </p:cNvPr>
          <p:cNvSpPr>
            <a:spLocks/>
          </p:cNvSpPr>
          <p:nvPr/>
        </p:nvSpPr>
        <p:spPr bwMode="auto">
          <a:xfrm>
            <a:off x="10183814" y="5494339"/>
            <a:ext cx="20637" cy="9525"/>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609" name="Freeform 121">
            <a:extLst>
              <a:ext uri="{FF2B5EF4-FFF2-40B4-BE49-F238E27FC236}">
                <a16:creationId xmlns:a16="http://schemas.microsoft.com/office/drawing/2014/main" id="{40FCB7CF-8F15-3DCD-5E15-7F683A56E8F4}"/>
              </a:ext>
            </a:extLst>
          </p:cNvPr>
          <p:cNvSpPr>
            <a:spLocks/>
          </p:cNvSpPr>
          <p:nvPr/>
        </p:nvSpPr>
        <p:spPr bwMode="auto">
          <a:xfrm>
            <a:off x="7853364" y="5494339"/>
            <a:ext cx="2351087" cy="9525"/>
          </a:xfrm>
          <a:custGeom>
            <a:avLst/>
            <a:gdLst>
              <a:gd name="T0" fmla="*/ 0 w 2934"/>
              <a:gd name="T1" fmla="*/ 0 h 11"/>
              <a:gd name="T2" fmla="*/ 0 w 2934"/>
              <a:gd name="T3" fmla="*/ 10 h 11"/>
              <a:gd name="T4" fmla="*/ 2934 w 2934"/>
              <a:gd name="T5" fmla="*/ 11 h 11"/>
              <a:gd name="T6" fmla="*/ 2934 w 2934"/>
              <a:gd name="T7" fmla="*/ 1 h 11"/>
              <a:gd name="T8" fmla="*/ 0 w 2934"/>
              <a:gd name="T9" fmla="*/ 0 h 11"/>
            </a:gdLst>
            <a:ahLst/>
            <a:cxnLst>
              <a:cxn ang="0">
                <a:pos x="T0" y="T1"/>
              </a:cxn>
              <a:cxn ang="0">
                <a:pos x="T2" y="T3"/>
              </a:cxn>
              <a:cxn ang="0">
                <a:pos x="T4" y="T5"/>
              </a:cxn>
              <a:cxn ang="0">
                <a:pos x="T6" y="T7"/>
              </a:cxn>
              <a:cxn ang="0">
                <a:pos x="T8" y="T9"/>
              </a:cxn>
            </a:cxnLst>
            <a:rect l="0" t="0" r="r" b="b"/>
            <a:pathLst>
              <a:path w="2934" h="11">
                <a:moveTo>
                  <a:pt x="0" y="0"/>
                </a:moveTo>
                <a:lnTo>
                  <a:pt x="0" y="10"/>
                </a:lnTo>
                <a:lnTo>
                  <a:pt x="2934" y="11"/>
                </a:lnTo>
                <a:lnTo>
                  <a:pt x="2934"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611" name="Freeform 123">
            <a:extLst>
              <a:ext uri="{FF2B5EF4-FFF2-40B4-BE49-F238E27FC236}">
                <a16:creationId xmlns:a16="http://schemas.microsoft.com/office/drawing/2014/main" id="{E1FF1969-3700-BDC8-C462-83F677163361}"/>
              </a:ext>
            </a:extLst>
          </p:cNvPr>
          <p:cNvSpPr>
            <a:spLocks/>
          </p:cNvSpPr>
          <p:nvPr/>
        </p:nvSpPr>
        <p:spPr bwMode="auto">
          <a:xfrm>
            <a:off x="10183814" y="5473701"/>
            <a:ext cx="20637" cy="9525"/>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612" name="Freeform 124">
            <a:extLst>
              <a:ext uri="{FF2B5EF4-FFF2-40B4-BE49-F238E27FC236}">
                <a16:creationId xmlns:a16="http://schemas.microsoft.com/office/drawing/2014/main" id="{C5E5851D-14E6-2E73-32B0-7E37C85FF54C}"/>
              </a:ext>
            </a:extLst>
          </p:cNvPr>
          <p:cNvSpPr>
            <a:spLocks/>
          </p:cNvSpPr>
          <p:nvPr/>
        </p:nvSpPr>
        <p:spPr bwMode="auto">
          <a:xfrm>
            <a:off x="7853364" y="5473701"/>
            <a:ext cx="2351087" cy="9525"/>
          </a:xfrm>
          <a:custGeom>
            <a:avLst/>
            <a:gdLst>
              <a:gd name="T0" fmla="*/ 0 w 2934"/>
              <a:gd name="T1" fmla="*/ 0 h 11"/>
              <a:gd name="T2" fmla="*/ 0 w 2934"/>
              <a:gd name="T3" fmla="*/ 10 h 11"/>
              <a:gd name="T4" fmla="*/ 2934 w 2934"/>
              <a:gd name="T5" fmla="*/ 11 h 11"/>
              <a:gd name="T6" fmla="*/ 2934 w 2934"/>
              <a:gd name="T7" fmla="*/ 1 h 11"/>
              <a:gd name="T8" fmla="*/ 0 w 2934"/>
              <a:gd name="T9" fmla="*/ 0 h 11"/>
            </a:gdLst>
            <a:ahLst/>
            <a:cxnLst>
              <a:cxn ang="0">
                <a:pos x="T0" y="T1"/>
              </a:cxn>
              <a:cxn ang="0">
                <a:pos x="T2" y="T3"/>
              </a:cxn>
              <a:cxn ang="0">
                <a:pos x="T4" y="T5"/>
              </a:cxn>
              <a:cxn ang="0">
                <a:pos x="T6" y="T7"/>
              </a:cxn>
              <a:cxn ang="0">
                <a:pos x="T8" y="T9"/>
              </a:cxn>
            </a:cxnLst>
            <a:rect l="0" t="0" r="r" b="b"/>
            <a:pathLst>
              <a:path w="2934" h="11">
                <a:moveTo>
                  <a:pt x="0" y="0"/>
                </a:moveTo>
                <a:lnTo>
                  <a:pt x="0" y="10"/>
                </a:lnTo>
                <a:lnTo>
                  <a:pt x="2934" y="11"/>
                </a:lnTo>
                <a:lnTo>
                  <a:pt x="2934"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613" name="Freeform 125">
            <a:extLst>
              <a:ext uri="{FF2B5EF4-FFF2-40B4-BE49-F238E27FC236}">
                <a16:creationId xmlns:a16="http://schemas.microsoft.com/office/drawing/2014/main" id="{F1759D36-A2C2-D5CC-6099-AEC13215DFB1}"/>
              </a:ext>
            </a:extLst>
          </p:cNvPr>
          <p:cNvSpPr>
            <a:spLocks/>
          </p:cNvSpPr>
          <p:nvPr/>
        </p:nvSpPr>
        <p:spPr bwMode="auto">
          <a:xfrm>
            <a:off x="7853364" y="5473701"/>
            <a:ext cx="33337" cy="9525"/>
          </a:xfrm>
          <a:custGeom>
            <a:avLst/>
            <a:gdLst>
              <a:gd name="T0" fmla="*/ 0 w 41"/>
              <a:gd name="T1" fmla="*/ 0 h 11"/>
              <a:gd name="T2" fmla="*/ 0 w 41"/>
              <a:gd name="T3" fmla="*/ 10 h 11"/>
              <a:gd name="T4" fmla="*/ 41 w 41"/>
              <a:gd name="T5" fmla="*/ 11 h 11"/>
              <a:gd name="T6" fmla="*/ 41 w 41"/>
              <a:gd name="T7" fmla="*/ 1 h 11"/>
              <a:gd name="T8" fmla="*/ 0 w 41"/>
              <a:gd name="T9" fmla="*/ 0 h 11"/>
            </a:gdLst>
            <a:ahLst/>
            <a:cxnLst>
              <a:cxn ang="0">
                <a:pos x="T0" y="T1"/>
              </a:cxn>
              <a:cxn ang="0">
                <a:pos x="T2" y="T3"/>
              </a:cxn>
              <a:cxn ang="0">
                <a:pos x="T4" y="T5"/>
              </a:cxn>
              <a:cxn ang="0">
                <a:pos x="T6" y="T7"/>
              </a:cxn>
              <a:cxn ang="0">
                <a:pos x="T8" y="T9"/>
              </a:cxn>
            </a:cxnLst>
            <a:rect l="0" t="0" r="r" b="b"/>
            <a:pathLst>
              <a:path w="41" h="11">
                <a:moveTo>
                  <a:pt x="0" y="0"/>
                </a:moveTo>
                <a:lnTo>
                  <a:pt x="0" y="10"/>
                </a:lnTo>
                <a:lnTo>
                  <a:pt x="41" y="11"/>
                </a:lnTo>
                <a:lnTo>
                  <a:pt x="41"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614" name="Freeform 126">
            <a:extLst>
              <a:ext uri="{FF2B5EF4-FFF2-40B4-BE49-F238E27FC236}">
                <a16:creationId xmlns:a16="http://schemas.microsoft.com/office/drawing/2014/main" id="{62097DDD-9417-1218-E203-CEE6431AFC43}"/>
              </a:ext>
            </a:extLst>
          </p:cNvPr>
          <p:cNvSpPr>
            <a:spLocks/>
          </p:cNvSpPr>
          <p:nvPr/>
        </p:nvSpPr>
        <p:spPr bwMode="auto">
          <a:xfrm>
            <a:off x="10172700" y="5473701"/>
            <a:ext cx="31750" cy="9525"/>
          </a:xfrm>
          <a:custGeom>
            <a:avLst/>
            <a:gdLst>
              <a:gd name="T0" fmla="*/ 40 w 40"/>
              <a:gd name="T1" fmla="*/ 10 h 11"/>
              <a:gd name="T2" fmla="*/ 40 w 40"/>
              <a:gd name="T3" fmla="*/ 0 h 11"/>
              <a:gd name="T4" fmla="*/ 0 w 40"/>
              <a:gd name="T5" fmla="*/ 1 h 11"/>
              <a:gd name="T6" fmla="*/ 0 w 40"/>
              <a:gd name="T7" fmla="*/ 11 h 11"/>
              <a:gd name="T8" fmla="*/ 40 w 40"/>
              <a:gd name="T9" fmla="*/ 10 h 11"/>
            </a:gdLst>
            <a:ahLst/>
            <a:cxnLst>
              <a:cxn ang="0">
                <a:pos x="T0" y="T1"/>
              </a:cxn>
              <a:cxn ang="0">
                <a:pos x="T2" y="T3"/>
              </a:cxn>
              <a:cxn ang="0">
                <a:pos x="T4" y="T5"/>
              </a:cxn>
              <a:cxn ang="0">
                <a:pos x="T6" y="T7"/>
              </a:cxn>
              <a:cxn ang="0">
                <a:pos x="T8" y="T9"/>
              </a:cxn>
            </a:cxnLst>
            <a:rect l="0" t="0" r="r" b="b"/>
            <a:pathLst>
              <a:path w="40" h="11">
                <a:moveTo>
                  <a:pt x="40" y="10"/>
                </a:moveTo>
                <a:lnTo>
                  <a:pt x="40" y="0"/>
                </a:lnTo>
                <a:lnTo>
                  <a:pt x="0" y="1"/>
                </a:lnTo>
                <a:lnTo>
                  <a:pt x="0" y="11"/>
                </a:lnTo>
                <a:lnTo>
                  <a:pt x="40"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616" name="Freeform 128">
            <a:extLst>
              <a:ext uri="{FF2B5EF4-FFF2-40B4-BE49-F238E27FC236}">
                <a16:creationId xmlns:a16="http://schemas.microsoft.com/office/drawing/2014/main" id="{FE7AA1B4-8849-5943-EF06-543148655875}"/>
              </a:ext>
            </a:extLst>
          </p:cNvPr>
          <p:cNvSpPr>
            <a:spLocks/>
          </p:cNvSpPr>
          <p:nvPr/>
        </p:nvSpPr>
        <p:spPr bwMode="auto">
          <a:xfrm>
            <a:off x="10183814" y="5376864"/>
            <a:ext cx="20637" cy="9525"/>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619" name="Freeform 131">
            <a:extLst>
              <a:ext uri="{FF2B5EF4-FFF2-40B4-BE49-F238E27FC236}">
                <a16:creationId xmlns:a16="http://schemas.microsoft.com/office/drawing/2014/main" id="{7AB45A0E-913D-195E-08FD-58ACE197C3D1}"/>
              </a:ext>
            </a:extLst>
          </p:cNvPr>
          <p:cNvSpPr>
            <a:spLocks/>
          </p:cNvSpPr>
          <p:nvPr/>
        </p:nvSpPr>
        <p:spPr bwMode="auto">
          <a:xfrm>
            <a:off x="10183814" y="5318126"/>
            <a:ext cx="20637" cy="9525"/>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622" name="Freeform 134">
            <a:extLst>
              <a:ext uri="{FF2B5EF4-FFF2-40B4-BE49-F238E27FC236}">
                <a16:creationId xmlns:a16="http://schemas.microsoft.com/office/drawing/2014/main" id="{B6579AC7-44F6-3E52-9BD5-0DA165C777F3}"/>
              </a:ext>
            </a:extLst>
          </p:cNvPr>
          <p:cNvSpPr>
            <a:spLocks/>
          </p:cNvSpPr>
          <p:nvPr/>
        </p:nvSpPr>
        <p:spPr bwMode="auto">
          <a:xfrm>
            <a:off x="10183814" y="5278439"/>
            <a:ext cx="20637" cy="9525"/>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625" name="Freeform 137">
            <a:extLst>
              <a:ext uri="{FF2B5EF4-FFF2-40B4-BE49-F238E27FC236}">
                <a16:creationId xmlns:a16="http://schemas.microsoft.com/office/drawing/2014/main" id="{B5CF734E-51EC-5388-77C1-2926F0D12325}"/>
              </a:ext>
            </a:extLst>
          </p:cNvPr>
          <p:cNvSpPr>
            <a:spLocks/>
          </p:cNvSpPr>
          <p:nvPr/>
        </p:nvSpPr>
        <p:spPr bwMode="auto">
          <a:xfrm>
            <a:off x="10183814" y="5246689"/>
            <a:ext cx="20637" cy="7937"/>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628" name="Freeform 140">
            <a:extLst>
              <a:ext uri="{FF2B5EF4-FFF2-40B4-BE49-F238E27FC236}">
                <a16:creationId xmlns:a16="http://schemas.microsoft.com/office/drawing/2014/main" id="{861FCAD1-F81A-BE6D-FDC5-7EE30BEAAA44}"/>
              </a:ext>
            </a:extLst>
          </p:cNvPr>
          <p:cNvSpPr>
            <a:spLocks/>
          </p:cNvSpPr>
          <p:nvPr/>
        </p:nvSpPr>
        <p:spPr bwMode="auto">
          <a:xfrm>
            <a:off x="10183814" y="5219701"/>
            <a:ext cx="20637" cy="9525"/>
          </a:xfrm>
          <a:custGeom>
            <a:avLst/>
            <a:gdLst>
              <a:gd name="T0" fmla="*/ 25 w 25"/>
              <a:gd name="T1" fmla="*/ 9 h 11"/>
              <a:gd name="T2" fmla="*/ 25 w 25"/>
              <a:gd name="T3" fmla="*/ 0 h 11"/>
              <a:gd name="T4" fmla="*/ 0 w 25"/>
              <a:gd name="T5" fmla="*/ 1 h 11"/>
              <a:gd name="T6" fmla="*/ 0 w 25"/>
              <a:gd name="T7" fmla="*/ 11 h 11"/>
              <a:gd name="T8" fmla="*/ 25 w 25"/>
              <a:gd name="T9" fmla="*/ 9 h 11"/>
            </a:gdLst>
            <a:ahLst/>
            <a:cxnLst>
              <a:cxn ang="0">
                <a:pos x="T0" y="T1"/>
              </a:cxn>
              <a:cxn ang="0">
                <a:pos x="T2" y="T3"/>
              </a:cxn>
              <a:cxn ang="0">
                <a:pos x="T4" y="T5"/>
              </a:cxn>
              <a:cxn ang="0">
                <a:pos x="T6" y="T7"/>
              </a:cxn>
              <a:cxn ang="0">
                <a:pos x="T8" y="T9"/>
              </a:cxn>
            </a:cxnLst>
            <a:rect l="0" t="0" r="r" b="b"/>
            <a:pathLst>
              <a:path w="25" h="11">
                <a:moveTo>
                  <a:pt x="25" y="9"/>
                </a:moveTo>
                <a:lnTo>
                  <a:pt x="25" y="0"/>
                </a:lnTo>
                <a:lnTo>
                  <a:pt x="0" y="1"/>
                </a:lnTo>
                <a:lnTo>
                  <a:pt x="0" y="11"/>
                </a:lnTo>
                <a:lnTo>
                  <a:pt x="25" y="9"/>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631" name="Freeform 143">
            <a:extLst>
              <a:ext uri="{FF2B5EF4-FFF2-40B4-BE49-F238E27FC236}">
                <a16:creationId xmlns:a16="http://schemas.microsoft.com/office/drawing/2014/main" id="{EB50581A-8970-3E1A-BE87-1E6736957DC9}"/>
              </a:ext>
            </a:extLst>
          </p:cNvPr>
          <p:cNvSpPr>
            <a:spLocks/>
          </p:cNvSpPr>
          <p:nvPr/>
        </p:nvSpPr>
        <p:spPr bwMode="auto">
          <a:xfrm>
            <a:off x="10183814" y="5199064"/>
            <a:ext cx="20637" cy="9525"/>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634" name="Freeform 146">
            <a:extLst>
              <a:ext uri="{FF2B5EF4-FFF2-40B4-BE49-F238E27FC236}">
                <a16:creationId xmlns:a16="http://schemas.microsoft.com/office/drawing/2014/main" id="{B5711A45-0EC8-92CD-8074-D1B7D5868B2E}"/>
              </a:ext>
            </a:extLst>
          </p:cNvPr>
          <p:cNvSpPr>
            <a:spLocks/>
          </p:cNvSpPr>
          <p:nvPr/>
        </p:nvSpPr>
        <p:spPr bwMode="auto">
          <a:xfrm>
            <a:off x="10183814" y="5180014"/>
            <a:ext cx="20637" cy="9525"/>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637" name="Freeform 149">
            <a:extLst>
              <a:ext uri="{FF2B5EF4-FFF2-40B4-BE49-F238E27FC236}">
                <a16:creationId xmlns:a16="http://schemas.microsoft.com/office/drawing/2014/main" id="{481ABC6A-90FB-B591-2AA4-CEC9CC9F9574}"/>
              </a:ext>
            </a:extLst>
          </p:cNvPr>
          <p:cNvSpPr>
            <a:spLocks/>
          </p:cNvSpPr>
          <p:nvPr/>
        </p:nvSpPr>
        <p:spPr bwMode="auto">
          <a:xfrm>
            <a:off x="10183814" y="5160964"/>
            <a:ext cx="20637" cy="9525"/>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638" name="Freeform 150">
            <a:extLst>
              <a:ext uri="{FF2B5EF4-FFF2-40B4-BE49-F238E27FC236}">
                <a16:creationId xmlns:a16="http://schemas.microsoft.com/office/drawing/2014/main" id="{0FE2BC6A-97EE-B753-D11B-7889931761A0}"/>
              </a:ext>
            </a:extLst>
          </p:cNvPr>
          <p:cNvSpPr>
            <a:spLocks/>
          </p:cNvSpPr>
          <p:nvPr/>
        </p:nvSpPr>
        <p:spPr bwMode="auto">
          <a:xfrm>
            <a:off x="7853364" y="5160964"/>
            <a:ext cx="2351087" cy="9525"/>
          </a:xfrm>
          <a:custGeom>
            <a:avLst/>
            <a:gdLst>
              <a:gd name="T0" fmla="*/ 0 w 2934"/>
              <a:gd name="T1" fmla="*/ 0 h 11"/>
              <a:gd name="T2" fmla="*/ 0 w 2934"/>
              <a:gd name="T3" fmla="*/ 10 h 11"/>
              <a:gd name="T4" fmla="*/ 2934 w 2934"/>
              <a:gd name="T5" fmla="*/ 11 h 11"/>
              <a:gd name="T6" fmla="*/ 2934 w 2934"/>
              <a:gd name="T7" fmla="*/ 1 h 11"/>
              <a:gd name="T8" fmla="*/ 0 w 2934"/>
              <a:gd name="T9" fmla="*/ 0 h 11"/>
            </a:gdLst>
            <a:ahLst/>
            <a:cxnLst>
              <a:cxn ang="0">
                <a:pos x="T0" y="T1"/>
              </a:cxn>
              <a:cxn ang="0">
                <a:pos x="T2" y="T3"/>
              </a:cxn>
              <a:cxn ang="0">
                <a:pos x="T4" y="T5"/>
              </a:cxn>
              <a:cxn ang="0">
                <a:pos x="T6" y="T7"/>
              </a:cxn>
              <a:cxn ang="0">
                <a:pos x="T8" y="T9"/>
              </a:cxn>
            </a:cxnLst>
            <a:rect l="0" t="0" r="r" b="b"/>
            <a:pathLst>
              <a:path w="2934" h="11">
                <a:moveTo>
                  <a:pt x="0" y="0"/>
                </a:moveTo>
                <a:lnTo>
                  <a:pt x="0" y="10"/>
                </a:lnTo>
                <a:lnTo>
                  <a:pt x="2934" y="11"/>
                </a:lnTo>
                <a:lnTo>
                  <a:pt x="2934"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640" name="Freeform 152">
            <a:extLst>
              <a:ext uri="{FF2B5EF4-FFF2-40B4-BE49-F238E27FC236}">
                <a16:creationId xmlns:a16="http://schemas.microsoft.com/office/drawing/2014/main" id="{44E3960D-BE2E-F219-A279-B900C9FE9E1E}"/>
              </a:ext>
            </a:extLst>
          </p:cNvPr>
          <p:cNvSpPr>
            <a:spLocks/>
          </p:cNvSpPr>
          <p:nvPr/>
        </p:nvSpPr>
        <p:spPr bwMode="auto">
          <a:xfrm>
            <a:off x="10183814" y="5148264"/>
            <a:ext cx="20637" cy="9525"/>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642" name="Freeform 154">
            <a:extLst>
              <a:ext uri="{FF2B5EF4-FFF2-40B4-BE49-F238E27FC236}">
                <a16:creationId xmlns:a16="http://schemas.microsoft.com/office/drawing/2014/main" id="{979B0234-2E98-6CC5-8065-2141596FD449}"/>
              </a:ext>
            </a:extLst>
          </p:cNvPr>
          <p:cNvSpPr>
            <a:spLocks/>
          </p:cNvSpPr>
          <p:nvPr/>
        </p:nvSpPr>
        <p:spPr bwMode="auto">
          <a:xfrm>
            <a:off x="7853364" y="5148264"/>
            <a:ext cx="33337" cy="9525"/>
          </a:xfrm>
          <a:custGeom>
            <a:avLst/>
            <a:gdLst>
              <a:gd name="T0" fmla="*/ 0 w 41"/>
              <a:gd name="T1" fmla="*/ 0 h 11"/>
              <a:gd name="T2" fmla="*/ 0 w 41"/>
              <a:gd name="T3" fmla="*/ 10 h 11"/>
              <a:gd name="T4" fmla="*/ 41 w 41"/>
              <a:gd name="T5" fmla="*/ 11 h 11"/>
              <a:gd name="T6" fmla="*/ 41 w 41"/>
              <a:gd name="T7" fmla="*/ 1 h 11"/>
              <a:gd name="T8" fmla="*/ 0 w 41"/>
              <a:gd name="T9" fmla="*/ 0 h 11"/>
            </a:gdLst>
            <a:ahLst/>
            <a:cxnLst>
              <a:cxn ang="0">
                <a:pos x="T0" y="T1"/>
              </a:cxn>
              <a:cxn ang="0">
                <a:pos x="T2" y="T3"/>
              </a:cxn>
              <a:cxn ang="0">
                <a:pos x="T4" y="T5"/>
              </a:cxn>
              <a:cxn ang="0">
                <a:pos x="T6" y="T7"/>
              </a:cxn>
              <a:cxn ang="0">
                <a:pos x="T8" y="T9"/>
              </a:cxn>
            </a:cxnLst>
            <a:rect l="0" t="0" r="r" b="b"/>
            <a:pathLst>
              <a:path w="41" h="11">
                <a:moveTo>
                  <a:pt x="0" y="0"/>
                </a:moveTo>
                <a:lnTo>
                  <a:pt x="0" y="10"/>
                </a:lnTo>
                <a:lnTo>
                  <a:pt x="41" y="11"/>
                </a:lnTo>
                <a:lnTo>
                  <a:pt x="41"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643" name="Freeform 155">
            <a:extLst>
              <a:ext uri="{FF2B5EF4-FFF2-40B4-BE49-F238E27FC236}">
                <a16:creationId xmlns:a16="http://schemas.microsoft.com/office/drawing/2014/main" id="{6F437FDD-F9C9-1E5C-0CD9-9058CEB6E474}"/>
              </a:ext>
            </a:extLst>
          </p:cNvPr>
          <p:cNvSpPr>
            <a:spLocks/>
          </p:cNvSpPr>
          <p:nvPr/>
        </p:nvSpPr>
        <p:spPr bwMode="auto">
          <a:xfrm>
            <a:off x="10172700" y="5148264"/>
            <a:ext cx="31750" cy="9525"/>
          </a:xfrm>
          <a:custGeom>
            <a:avLst/>
            <a:gdLst>
              <a:gd name="T0" fmla="*/ 40 w 40"/>
              <a:gd name="T1" fmla="*/ 10 h 11"/>
              <a:gd name="T2" fmla="*/ 40 w 40"/>
              <a:gd name="T3" fmla="*/ 0 h 11"/>
              <a:gd name="T4" fmla="*/ 0 w 40"/>
              <a:gd name="T5" fmla="*/ 1 h 11"/>
              <a:gd name="T6" fmla="*/ 0 w 40"/>
              <a:gd name="T7" fmla="*/ 11 h 11"/>
              <a:gd name="T8" fmla="*/ 40 w 40"/>
              <a:gd name="T9" fmla="*/ 10 h 11"/>
            </a:gdLst>
            <a:ahLst/>
            <a:cxnLst>
              <a:cxn ang="0">
                <a:pos x="T0" y="T1"/>
              </a:cxn>
              <a:cxn ang="0">
                <a:pos x="T2" y="T3"/>
              </a:cxn>
              <a:cxn ang="0">
                <a:pos x="T4" y="T5"/>
              </a:cxn>
              <a:cxn ang="0">
                <a:pos x="T6" y="T7"/>
              </a:cxn>
              <a:cxn ang="0">
                <a:pos x="T8" y="T9"/>
              </a:cxn>
            </a:cxnLst>
            <a:rect l="0" t="0" r="r" b="b"/>
            <a:pathLst>
              <a:path w="40" h="11">
                <a:moveTo>
                  <a:pt x="40" y="10"/>
                </a:moveTo>
                <a:lnTo>
                  <a:pt x="40" y="0"/>
                </a:lnTo>
                <a:lnTo>
                  <a:pt x="0" y="1"/>
                </a:lnTo>
                <a:lnTo>
                  <a:pt x="0" y="11"/>
                </a:lnTo>
                <a:lnTo>
                  <a:pt x="40"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645" name="Freeform 157">
            <a:extLst>
              <a:ext uri="{FF2B5EF4-FFF2-40B4-BE49-F238E27FC236}">
                <a16:creationId xmlns:a16="http://schemas.microsoft.com/office/drawing/2014/main" id="{D1FF3E25-53E4-6D06-F1A6-3CC6C3A82A92}"/>
              </a:ext>
            </a:extLst>
          </p:cNvPr>
          <p:cNvSpPr>
            <a:spLocks/>
          </p:cNvSpPr>
          <p:nvPr/>
        </p:nvSpPr>
        <p:spPr bwMode="auto">
          <a:xfrm>
            <a:off x="10183814" y="5041901"/>
            <a:ext cx="20637" cy="9525"/>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648" name="Freeform 160">
            <a:extLst>
              <a:ext uri="{FF2B5EF4-FFF2-40B4-BE49-F238E27FC236}">
                <a16:creationId xmlns:a16="http://schemas.microsoft.com/office/drawing/2014/main" id="{CA40490A-1208-CABA-F95C-24192BC3747B}"/>
              </a:ext>
            </a:extLst>
          </p:cNvPr>
          <p:cNvSpPr>
            <a:spLocks/>
          </p:cNvSpPr>
          <p:nvPr/>
        </p:nvSpPr>
        <p:spPr bwMode="auto">
          <a:xfrm>
            <a:off x="10183814" y="4984750"/>
            <a:ext cx="20637" cy="7938"/>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651" name="Freeform 163">
            <a:extLst>
              <a:ext uri="{FF2B5EF4-FFF2-40B4-BE49-F238E27FC236}">
                <a16:creationId xmlns:a16="http://schemas.microsoft.com/office/drawing/2014/main" id="{65B30141-6326-A623-2B1C-26BD075A45DA}"/>
              </a:ext>
            </a:extLst>
          </p:cNvPr>
          <p:cNvSpPr>
            <a:spLocks/>
          </p:cNvSpPr>
          <p:nvPr/>
        </p:nvSpPr>
        <p:spPr bwMode="auto">
          <a:xfrm>
            <a:off x="10183814" y="4945064"/>
            <a:ext cx="20637" cy="7937"/>
          </a:xfrm>
          <a:custGeom>
            <a:avLst/>
            <a:gdLst>
              <a:gd name="T0" fmla="*/ 25 w 25"/>
              <a:gd name="T1" fmla="*/ 9 h 11"/>
              <a:gd name="T2" fmla="*/ 25 w 25"/>
              <a:gd name="T3" fmla="*/ 0 h 11"/>
              <a:gd name="T4" fmla="*/ 0 w 25"/>
              <a:gd name="T5" fmla="*/ 1 h 11"/>
              <a:gd name="T6" fmla="*/ 0 w 25"/>
              <a:gd name="T7" fmla="*/ 11 h 11"/>
              <a:gd name="T8" fmla="*/ 25 w 25"/>
              <a:gd name="T9" fmla="*/ 9 h 11"/>
            </a:gdLst>
            <a:ahLst/>
            <a:cxnLst>
              <a:cxn ang="0">
                <a:pos x="T0" y="T1"/>
              </a:cxn>
              <a:cxn ang="0">
                <a:pos x="T2" y="T3"/>
              </a:cxn>
              <a:cxn ang="0">
                <a:pos x="T4" y="T5"/>
              </a:cxn>
              <a:cxn ang="0">
                <a:pos x="T6" y="T7"/>
              </a:cxn>
              <a:cxn ang="0">
                <a:pos x="T8" y="T9"/>
              </a:cxn>
            </a:cxnLst>
            <a:rect l="0" t="0" r="r" b="b"/>
            <a:pathLst>
              <a:path w="25" h="11">
                <a:moveTo>
                  <a:pt x="25" y="9"/>
                </a:moveTo>
                <a:lnTo>
                  <a:pt x="25" y="0"/>
                </a:lnTo>
                <a:lnTo>
                  <a:pt x="0" y="1"/>
                </a:lnTo>
                <a:lnTo>
                  <a:pt x="0" y="11"/>
                </a:lnTo>
                <a:lnTo>
                  <a:pt x="25" y="9"/>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654" name="Freeform 166">
            <a:extLst>
              <a:ext uri="{FF2B5EF4-FFF2-40B4-BE49-F238E27FC236}">
                <a16:creationId xmlns:a16="http://schemas.microsoft.com/office/drawing/2014/main" id="{9A4B4480-F946-6C4A-B3A2-B8330ABA5287}"/>
              </a:ext>
            </a:extLst>
          </p:cNvPr>
          <p:cNvSpPr>
            <a:spLocks/>
          </p:cNvSpPr>
          <p:nvPr/>
        </p:nvSpPr>
        <p:spPr bwMode="auto">
          <a:xfrm>
            <a:off x="10183814" y="4911726"/>
            <a:ext cx="20637" cy="9525"/>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657" name="Freeform 169">
            <a:extLst>
              <a:ext uri="{FF2B5EF4-FFF2-40B4-BE49-F238E27FC236}">
                <a16:creationId xmlns:a16="http://schemas.microsoft.com/office/drawing/2014/main" id="{50A28F10-7D6D-0F2E-E63C-FF01410C9C84}"/>
              </a:ext>
            </a:extLst>
          </p:cNvPr>
          <p:cNvSpPr>
            <a:spLocks/>
          </p:cNvSpPr>
          <p:nvPr/>
        </p:nvSpPr>
        <p:spPr bwMode="auto">
          <a:xfrm>
            <a:off x="10183814" y="4886325"/>
            <a:ext cx="20637" cy="7938"/>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660" name="Freeform 172">
            <a:extLst>
              <a:ext uri="{FF2B5EF4-FFF2-40B4-BE49-F238E27FC236}">
                <a16:creationId xmlns:a16="http://schemas.microsoft.com/office/drawing/2014/main" id="{86BF65A2-4517-5792-F62F-A0BD2E168E95}"/>
              </a:ext>
            </a:extLst>
          </p:cNvPr>
          <p:cNvSpPr>
            <a:spLocks/>
          </p:cNvSpPr>
          <p:nvPr/>
        </p:nvSpPr>
        <p:spPr bwMode="auto">
          <a:xfrm>
            <a:off x="10183814" y="4865689"/>
            <a:ext cx="20637" cy="9525"/>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663" name="Freeform 175">
            <a:extLst>
              <a:ext uri="{FF2B5EF4-FFF2-40B4-BE49-F238E27FC236}">
                <a16:creationId xmlns:a16="http://schemas.microsoft.com/office/drawing/2014/main" id="{C2F746EB-A81A-E5F5-5FA7-7397CB69FC20}"/>
              </a:ext>
            </a:extLst>
          </p:cNvPr>
          <p:cNvSpPr>
            <a:spLocks/>
          </p:cNvSpPr>
          <p:nvPr/>
        </p:nvSpPr>
        <p:spPr bwMode="auto">
          <a:xfrm>
            <a:off x="10183814" y="4848225"/>
            <a:ext cx="20637" cy="7938"/>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666" name="Freeform 178">
            <a:extLst>
              <a:ext uri="{FF2B5EF4-FFF2-40B4-BE49-F238E27FC236}">
                <a16:creationId xmlns:a16="http://schemas.microsoft.com/office/drawing/2014/main" id="{5A558597-125A-0FC6-3971-225A052B96AA}"/>
              </a:ext>
            </a:extLst>
          </p:cNvPr>
          <p:cNvSpPr>
            <a:spLocks/>
          </p:cNvSpPr>
          <p:nvPr/>
        </p:nvSpPr>
        <p:spPr bwMode="auto">
          <a:xfrm>
            <a:off x="10183814" y="4827589"/>
            <a:ext cx="20637" cy="9525"/>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669" name="Freeform 181">
            <a:extLst>
              <a:ext uri="{FF2B5EF4-FFF2-40B4-BE49-F238E27FC236}">
                <a16:creationId xmlns:a16="http://schemas.microsoft.com/office/drawing/2014/main" id="{0D0F0487-BF1A-8DDD-69E2-898AE77475B2}"/>
              </a:ext>
            </a:extLst>
          </p:cNvPr>
          <p:cNvSpPr>
            <a:spLocks/>
          </p:cNvSpPr>
          <p:nvPr/>
        </p:nvSpPr>
        <p:spPr bwMode="auto">
          <a:xfrm>
            <a:off x="10183814" y="4814889"/>
            <a:ext cx="20637" cy="9525"/>
          </a:xfrm>
          <a:custGeom>
            <a:avLst/>
            <a:gdLst>
              <a:gd name="T0" fmla="*/ 25 w 25"/>
              <a:gd name="T1" fmla="*/ 9 h 11"/>
              <a:gd name="T2" fmla="*/ 25 w 25"/>
              <a:gd name="T3" fmla="*/ 0 h 11"/>
              <a:gd name="T4" fmla="*/ 0 w 25"/>
              <a:gd name="T5" fmla="*/ 1 h 11"/>
              <a:gd name="T6" fmla="*/ 0 w 25"/>
              <a:gd name="T7" fmla="*/ 11 h 11"/>
              <a:gd name="T8" fmla="*/ 25 w 25"/>
              <a:gd name="T9" fmla="*/ 9 h 11"/>
            </a:gdLst>
            <a:ahLst/>
            <a:cxnLst>
              <a:cxn ang="0">
                <a:pos x="T0" y="T1"/>
              </a:cxn>
              <a:cxn ang="0">
                <a:pos x="T2" y="T3"/>
              </a:cxn>
              <a:cxn ang="0">
                <a:pos x="T4" y="T5"/>
              </a:cxn>
              <a:cxn ang="0">
                <a:pos x="T6" y="T7"/>
              </a:cxn>
              <a:cxn ang="0">
                <a:pos x="T8" y="T9"/>
              </a:cxn>
            </a:cxnLst>
            <a:rect l="0" t="0" r="r" b="b"/>
            <a:pathLst>
              <a:path w="25" h="11">
                <a:moveTo>
                  <a:pt x="25" y="9"/>
                </a:moveTo>
                <a:lnTo>
                  <a:pt x="25" y="0"/>
                </a:lnTo>
                <a:lnTo>
                  <a:pt x="0" y="1"/>
                </a:lnTo>
                <a:lnTo>
                  <a:pt x="0" y="11"/>
                </a:lnTo>
                <a:lnTo>
                  <a:pt x="25" y="9"/>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670" name="Freeform 182">
            <a:extLst>
              <a:ext uri="{FF2B5EF4-FFF2-40B4-BE49-F238E27FC236}">
                <a16:creationId xmlns:a16="http://schemas.microsoft.com/office/drawing/2014/main" id="{02A43683-CDE2-1859-1EC4-2F8B978930DA}"/>
              </a:ext>
            </a:extLst>
          </p:cNvPr>
          <p:cNvSpPr>
            <a:spLocks/>
          </p:cNvSpPr>
          <p:nvPr/>
        </p:nvSpPr>
        <p:spPr bwMode="auto">
          <a:xfrm>
            <a:off x="7853364" y="4814889"/>
            <a:ext cx="2351087" cy="9525"/>
          </a:xfrm>
          <a:custGeom>
            <a:avLst/>
            <a:gdLst>
              <a:gd name="T0" fmla="*/ 0 w 2934"/>
              <a:gd name="T1" fmla="*/ 0 h 11"/>
              <a:gd name="T2" fmla="*/ 0 w 2934"/>
              <a:gd name="T3" fmla="*/ 9 h 11"/>
              <a:gd name="T4" fmla="*/ 2934 w 2934"/>
              <a:gd name="T5" fmla="*/ 11 h 11"/>
              <a:gd name="T6" fmla="*/ 2934 w 2934"/>
              <a:gd name="T7" fmla="*/ 1 h 11"/>
              <a:gd name="T8" fmla="*/ 0 w 2934"/>
              <a:gd name="T9" fmla="*/ 0 h 11"/>
            </a:gdLst>
            <a:ahLst/>
            <a:cxnLst>
              <a:cxn ang="0">
                <a:pos x="T0" y="T1"/>
              </a:cxn>
              <a:cxn ang="0">
                <a:pos x="T2" y="T3"/>
              </a:cxn>
              <a:cxn ang="0">
                <a:pos x="T4" y="T5"/>
              </a:cxn>
              <a:cxn ang="0">
                <a:pos x="T6" y="T7"/>
              </a:cxn>
              <a:cxn ang="0">
                <a:pos x="T8" y="T9"/>
              </a:cxn>
            </a:cxnLst>
            <a:rect l="0" t="0" r="r" b="b"/>
            <a:pathLst>
              <a:path w="2934" h="11">
                <a:moveTo>
                  <a:pt x="0" y="0"/>
                </a:moveTo>
                <a:lnTo>
                  <a:pt x="0" y="9"/>
                </a:lnTo>
                <a:lnTo>
                  <a:pt x="2934" y="11"/>
                </a:lnTo>
                <a:lnTo>
                  <a:pt x="2934"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671" name="Freeform 183">
            <a:extLst>
              <a:ext uri="{FF2B5EF4-FFF2-40B4-BE49-F238E27FC236}">
                <a16:creationId xmlns:a16="http://schemas.microsoft.com/office/drawing/2014/main" id="{0DDE90A4-F1A1-C9E6-8E6D-2C5E5C947334}"/>
              </a:ext>
            </a:extLst>
          </p:cNvPr>
          <p:cNvSpPr>
            <a:spLocks/>
          </p:cNvSpPr>
          <p:nvPr/>
        </p:nvSpPr>
        <p:spPr bwMode="auto">
          <a:xfrm>
            <a:off x="7853364" y="4814889"/>
            <a:ext cx="33337" cy="9525"/>
          </a:xfrm>
          <a:custGeom>
            <a:avLst/>
            <a:gdLst>
              <a:gd name="T0" fmla="*/ 0 w 41"/>
              <a:gd name="T1" fmla="*/ 0 h 11"/>
              <a:gd name="T2" fmla="*/ 0 w 41"/>
              <a:gd name="T3" fmla="*/ 9 h 11"/>
              <a:gd name="T4" fmla="*/ 41 w 41"/>
              <a:gd name="T5" fmla="*/ 11 h 11"/>
              <a:gd name="T6" fmla="*/ 41 w 41"/>
              <a:gd name="T7" fmla="*/ 1 h 11"/>
              <a:gd name="T8" fmla="*/ 0 w 41"/>
              <a:gd name="T9" fmla="*/ 0 h 11"/>
            </a:gdLst>
            <a:ahLst/>
            <a:cxnLst>
              <a:cxn ang="0">
                <a:pos x="T0" y="T1"/>
              </a:cxn>
              <a:cxn ang="0">
                <a:pos x="T2" y="T3"/>
              </a:cxn>
              <a:cxn ang="0">
                <a:pos x="T4" y="T5"/>
              </a:cxn>
              <a:cxn ang="0">
                <a:pos x="T6" y="T7"/>
              </a:cxn>
              <a:cxn ang="0">
                <a:pos x="T8" y="T9"/>
              </a:cxn>
            </a:cxnLst>
            <a:rect l="0" t="0" r="r" b="b"/>
            <a:pathLst>
              <a:path w="41" h="11">
                <a:moveTo>
                  <a:pt x="0" y="0"/>
                </a:moveTo>
                <a:lnTo>
                  <a:pt x="0" y="9"/>
                </a:lnTo>
                <a:lnTo>
                  <a:pt x="41" y="11"/>
                </a:lnTo>
                <a:lnTo>
                  <a:pt x="41"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672" name="Freeform 184">
            <a:extLst>
              <a:ext uri="{FF2B5EF4-FFF2-40B4-BE49-F238E27FC236}">
                <a16:creationId xmlns:a16="http://schemas.microsoft.com/office/drawing/2014/main" id="{58296982-4821-40A8-3526-BEEAA5B8B6CA}"/>
              </a:ext>
            </a:extLst>
          </p:cNvPr>
          <p:cNvSpPr>
            <a:spLocks/>
          </p:cNvSpPr>
          <p:nvPr/>
        </p:nvSpPr>
        <p:spPr bwMode="auto">
          <a:xfrm>
            <a:off x="10172700" y="4814889"/>
            <a:ext cx="31750" cy="9525"/>
          </a:xfrm>
          <a:custGeom>
            <a:avLst/>
            <a:gdLst>
              <a:gd name="T0" fmla="*/ 40 w 40"/>
              <a:gd name="T1" fmla="*/ 9 h 11"/>
              <a:gd name="T2" fmla="*/ 40 w 40"/>
              <a:gd name="T3" fmla="*/ 0 h 11"/>
              <a:gd name="T4" fmla="*/ 0 w 40"/>
              <a:gd name="T5" fmla="*/ 1 h 11"/>
              <a:gd name="T6" fmla="*/ 0 w 40"/>
              <a:gd name="T7" fmla="*/ 11 h 11"/>
              <a:gd name="T8" fmla="*/ 40 w 40"/>
              <a:gd name="T9" fmla="*/ 9 h 11"/>
            </a:gdLst>
            <a:ahLst/>
            <a:cxnLst>
              <a:cxn ang="0">
                <a:pos x="T0" y="T1"/>
              </a:cxn>
              <a:cxn ang="0">
                <a:pos x="T2" y="T3"/>
              </a:cxn>
              <a:cxn ang="0">
                <a:pos x="T4" y="T5"/>
              </a:cxn>
              <a:cxn ang="0">
                <a:pos x="T6" y="T7"/>
              </a:cxn>
              <a:cxn ang="0">
                <a:pos x="T8" y="T9"/>
              </a:cxn>
            </a:cxnLst>
            <a:rect l="0" t="0" r="r" b="b"/>
            <a:pathLst>
              <a:path w="40" h="11">
                <a:moveTo>
                  <a:pt x="40" y="9"/>
                </a:moveTo>
                <a:lnTo>
                  <a:pt x="40" y="0"/>
                </a:lnTo>
                <a:lnTo>
                  <a:pt x="0" y="1"/>
                </a:lnTo>
                <a:lnTo>
                  <a:pt x="0" y="11"/>
                </a:lnTo>
                <a:lnTo>
                  <a:pt x="40" y="9"/>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674" name="Freeform 186">
            <a:extLst>
              <a:ext uri="{FF2B5EF4-FFF2-40B4-BE49-F238E27FC236}">
                <a16:creationId xmlns:a16="http://schemas.microsoft.com/office/drawing/2014/main" id="{42C609AB-4557-095F-B31C-99DCCDBF91E4}"/>
              </a:ext>
            </a:extLst>
          </p:cNvPr>
          <p:cNvSpPr>
            <a:spLocks/>
          </p:cNvSpPr>
          <p:nvPr/>
        </p:nvSpPr>
        <p:spPr bwMode="auto">
          <a:xfrm>
            <a:off x="10183814" y="4716464"/>
            <a:ext cx="20637" cy="9525"/>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677" name="Freeform 189">
            <a:extLst>
              <a:ext uri="{FF2B5EF4-FFF2-40B4-BE49-F238E27FC236}">
                <a16:creationId xmlns:a16="http://schemas.microsoft.com/office/drawing/2014/main" id="{1467F765-1E72-89BC-260E-F0E9D1B3CE03}"/>
              </a:ext>
            </a:extLst>
          </p:cNvPr>
          <p:cNvSpPr>
            <a:spLocks/>
          </p:cNvSpPr>
          <p:nvPr/>
        </p:nvSpPr>
        <p:spPr bwMode="auto">
          <a:xfrm>
            <a:off x="10183814" y="4657726"/>
            <a:ext cx="20637" cy="9525"/>
          </a:xfrm>
          <a:custGeom>
            <a:avLst/>
            <a:gdLst>
              <a:gd name="T0" fmla="*/ 25 w 25"/>
              <a:gd name="T1" fmla="*/ 10 h 11"/>
              <a:gd name="T2" fmla="*/ 25 w 25"/>
              <a:gd name="T3" fmla="*/ 0 h 11"/>
              <a:gd name="T4" fmla="*/ 0 w 25"/>
              <a:gd name="T5" fmla="*/ 2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2"/>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680" name="Freeform 192">
            <a:extLst>
              <a:ext uri="{FF2B5EF4-FFF2-40B4-BE49-F238E27FC236}">
                <a16:creationId xmlns:a16="http://schemas.microsoft.com/office/drawing/2014/main" id="{D18A79AB-D1D2-E1E5-82B8-7D5003F8ADFD}"/>
              </a:ext>
            </a:extLst>
          </p:cNvPr>
          <p:cNvSpPr>
            <a:spLocks/>
          </p:cNvSpPr>
          <p:nvPr/>
        </p:nvSpPr>
        <p:spPr bwMode="auto">
          <a:xfrm>
            <a:off x="10183814" y="4611689"/>
            <a:ext cx="20637" cy="9525"/>
          </a:xfrm>
          <a:custGeom>
            <a:avLst/>
            <a:gdLst>
              <a:gd name="T0" fmla="*/ 25 w 25"/>
              <a:gd name="T1" fmla="*/ 10 h 11"/>
              <a:gd name="T2" fmla="*/ 25 w 25"/>
              <a:gd name="T3" fmla="*/ 0 h 11"/>
              <a:gd name="T4" fmla="*/ 0 w 25"/>
              <a:gd name="T5" fmla="*/ 2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2"/>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683" name="Freeform 195">
            <a:extLst>
              <a:ext uri="{FF2B5EF4-FFF2-40B4-BE49-F238E27FC236}">
                <a16:creationId xmlns:a16="http://schemas.microsoft.com/office/drawing/2014/main" id="{924C552D-8C9C-36FA-F880-8FBF6DA2F32A}"/>
              </a:ext>
            </a:extLst>
          </p:cNvPr>
          <p:cNvSpPr>
            <a:spLocks/>
          </p:cNvSpPr>
          <p:nvPr/>
        </p:nvSpPr>
        <p:spPr bwMode="auto">
          <a:xfrm>
            <a:off x="10183814" y="4586289"/>
            <a:ext cx="20637" cy="9525"/>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686" name="Freeform 198">
            <a:extLst>
              <a:ext uri="{FF2B5EF4-FFF2-40B4-BE49-F238E27FC236}">
                <a16:creationId xmlns:a16="http://schemas.microsoft.com/office/drawing/2014/main" id="{D2D2CE54-31AB-2A2B-61AB-AB2C0CE297BC}"/>
              </a:ext>
            </a:extLst>
          </p:cNvPr>
          <p:cNvSpPr>
            <a:spLocks/>
          </p:cNvSpPr>
          <p:nvPr/>
        </p:nvSpPr>
        <p:spPr bwMode="auto">
          <a:xfrm>
            <a:off x="10183814" y="4559301"/>
            <a:ext cx="20637" cy="9525"/>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689" name="Freeform 201">
            <a:extLst>
              <a:ext uri="{FF2B5EF4-FFF2-40B4-BE49-F238E27FC236}">
                <a16:creationId xmlns:a16="http://schemas.microsoft.com/office/drawing/2014/main" id="{C1AB0DBD-F82F-FB02-D842-3EE1C20D260F}"/>
              </a:ext>
            </a:extLst>
          </p:cNvPr>
          <p:cNvSpPr>
            <a:spLocks/>
          </p:cNvSpPr>
          <p:nvPr/>
        </p:nvSpPr>
        <p:spPr bwMode="auto">
          <a:xfrm>
            <a:off x="10183814" y="4533900"/>
            <a:ext cx="20637" cy="7938"/>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692" name="Freeform 204">
            <a:extLst>
              <a:ext uri="{FF2B5EF4-FFF2-40B4-BE49-F238E27FC236}">
                <a16:creationId xmlns:a16="http://schemas.microsoft.com/office/drawing/2014/main" id="{DD303FBE-4E6C-01B5-8CA8-F7125155C311}"/>
              </a:ext>
            </a:extLst>
          </p:cNvPr>
          <p:cNvSpPr>
            <a:spLocks/>
          </p:cNvSpPr>
          <p:nvPr/>
        </p:nvSpPr>
        <p:spPr bwMode="auto">
          <a:xfrm>
            <a:off x="10183814" y="4514850"/>
            <a:ext cx="20637" cy="7938"/>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695" name="Freeform 207">
            <a:extLst>
              <a:ext uri="{FF2B5EF4-FFF2-40B4-BE49-F238E27FC236}">
                <a16:creationId xmlns:a16="http://schemas.microsoft.com/office/drawing/2014/main" id="{A1CAD305-A60E-639B-946C-FD35555FEBA2}"/>
              </a:ext>
            </a:extLst>
          </p:cNvPr>
          <p:cNvSpPr>
            <a:spLocks/>
          </p:cNvSpPr>
          <p:nvPr/>
        </p:nvSpPr>
        <p:spPr bwMode="auto">
          <a:xfrm>
            <a:off x="10183814" y="4500564"/>
            <a:ext cx="20637" cy="7937"/>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696" name="Freeform 208">
            <a:extLst>
              <a:ext uri="{FF2B5EF4-FFF2-40B4-BE49-F238E27FC236}">
                <a16:creationId xmlns:a16="http://schemas.microsoft.com/office/drawing/2014/main" id="{9B268D5D-4DA2-5B5C-2A25-61C9E43811D8}"/>
              </a:ext>
            </a:extLst>
          </p:cNvPr>
          <p:cNvSpPr>
            <a:spLocks/>
          </p:cNvSpPr>
          <p:nvPr/>
        </p:nvSpPr>
        <p:spPr bwMode="auto">
          <a:xfrm>
            <a:off x="7853364" y="4500564"/>
            <a:ext cx="2351087" cy="7937"/>
          </a:xfrm>
          <a:custGeom>
            <a:avLst/>
            <a:gdLst>
              <a:gd name="T0" fmla="*/ 0 w 2934"/>
              <a:gd name="T1" fmla="*/ 0 h 11"/>
              <a:gd name="T2" fmla="*/ 0 w 2934"/>
              <a:gd name="T3" fmla="*/ 10 h 11"/>
              <a:gd name="T4" fmla="*/ 2934 w 2934"/>
              <a:gd name="T5" fmla="*/ 11 h 11"/>
              <a:gd name="T6" fmla="*/ 2934 w 2934"/>
              <a:gd name="T7" fmla="*/ 1 h 11"/>
              <a:gd name="T8" fmla="*/ 0 w 2934"/>
              <a:gd name="T9" fmla="*/ 0 h 11"/>
            </a:gdLst>
            <a:ahLst/>
            <a:cxnLst>
              <a:cxn ang="0">
                <a:pos x="T0" y="T1"/>
              </a:cxn>
              <a:cxn ang="0">
                <a:pos x="T2" y="T3"/>
              </a:cxn>
              <a:cxn ang="0">
                <a:pos x="T4" y="T5"/>
              </a:cxn>
              <a:cxn ang="0">
                <a:pos x="T6" y="T7"/>
              </a:cxn>
              <a:cxn ang="0">
                <a:pos x="T8" y="T9"/>
              </a:cxn>
            </a:cxnLst>
            <a:rect l="0" t="0" r="r" b="b"/>
            <a:pathLst>
              <a:path w="2934" h="11">
                <a:moveTo>
                  <a:pt x="0" y="0"/>
                </a:moveTo>
                <a:lnTo>
                  <a:pt x="0" y="10"/>
                </a:lnTo>
                <a:lnTo>
                  <a:pt x="2934" y="11"/>
                </a:lnTo>
                <a:lnTo>
                  <a:pt x="2934"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698" name="Freeform 210">
            <a:extLst>
              <a:ext uri="{FF2B5EF4-FFF2-40B4-BE49-F238E27FC236}">
                <a16:creationId xmlns:a16="http://schemas.microsoft.com/office/drawing/2014/main" id="{24969640-F01D-CB86-3408-D49B74169C15}"/>
              </a:ext>
            </a:extLst>
          </p:cNvPr>
          <p:cNvSpPr>
            <a:spLocks/>
          </p:cNvSpPr>
          <p:nvPr/>
        </p:nvSpPr>
        <p:spPr bwMode="auto">
          <a:xfrm>
            <a:off x="10183814" y="4481514"/>
            <a:ext cx="20637" cy="7937"/>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699" name="Freeform 211">
            <a:extLst>
              <a:ext uri="{FF2B5EF4-FFF2-40B4-BE49-F238E27FC236}">
                <a16:creationId xmlns:a16="http://schemas.microsoft.com/office/drawing/2014/main" id="{0B160A54-0DF1-349C-7226-0AC7C5138D7D}"/>
              </a:ext>
            </a:extLst>
          </p:cNvPr>
          <p:cNvSpPr>
            <a:spLocks/>
          </p:cNvSpPr>
          <p:nvPr/>
        </p:nvSpPr>
        <p:spPr bwMode="auto">
          <a:xfrm>
            <a:off x="7853364" y="4481514"/>
            <a:ext cx="2351087" cy="7937"/>
          </a:xfrm>
          <a:custGeom>
            <a:avLst/>
            <a:gdLst>
              <a:gd name="T0" fmla="*/ 0 w 2934"/>
              <a:gd name="T1" fmla="*/ 0 h 11"/>
              <a:gd name="T2" fmla="*/ 0 w 2934"/>
              <a:gd name="T3" fmla="*/ 10 h 11"/>
              <a:gd name="T4" fmla="*/ 2934 w 2934"/>
              <a:gd name="T5" fmla="*/ 11 h 11"/>
              <a:gd name="T6" fmla="*/ 2934 w 2934"/>
              <a:gd name="T7" fmla="*/ 1 h 11"/>
              <a:gd name="T8" fmla="*/ 0 w 2934"/>
              <a:gd name="T9" fmla="*/ 0 h 11"/>
            </a:gdLst>
            <a:ahLst/>
            <a:cxnLst>
              <a:cxn ang="0">
                <a:pos x="T0" y="T1"/>
              </a:cxn>
              <a:cxn ang="0">
                <a:pos x="T2" y="T3"/>
              </a:cxn>
              <a:cxn ang="0">
                <a:pos x="T4" y="T5"/>
              </a:cxn>
              <a:cxn ang="0">
                <a:pos x="T6" y="T7"/>
              </a:cxn>
              <a:cxn ang="0">
                <a:pos x="T8" y="T9"/>
              </a:cxn>
            </a:cxnLst>
            <a:rect l="0" t="0" r="r" b="b"/>
            <a:pathLst>
              <a:path w="2934" h="11">
                <a:moveTo>
                  <a:pt x="0" y="0"/>
                </a:moveTo>
                <a:lnTo>
                  <a:pt x="0" y="10"/>
                </a:lnTo>
                <a:lnTo>
                  <a:pt x="2934" y="11"/>
                </a:lnTo>
                <a:lnTo>
                  <a:pt x="2934"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700" name="Freeform 212">
            <a:extLst>
              <a:ext uri="{FF2B5EF4-FFF2-40B4-BE49-F238E27FC236}">
                <a16:creationId xmlns:a16="http://schemas.microsoft.com/office/drawing/2014/main" id="{502CEB42-B8DD-583C-6466-2CD215890475}"/>
              </a:ext>
            </a:extLst>
          </p:cNvPr>
          <p:cNvSpPr>
            <a:spLocks/>
          </p:cNvSpPr>
          <p:nvPr/>
        </p:nvSpPr>
        <p:spPr bwMode="auto">
          <a:xfrm>
            <a:off x="7853364" y="4481514"/>
            <a:ext cx="33337" cy="7937"/>
          </a:xfrm>
          <a:custGeom>
            <a:avLst/>
            <a:gdLst>
              <a:gd name="T0" fmla="*/ 0 w 41"/>
              <a:gd name="T1" fmla="*/ 0 h 11"/>
              <a:gd name="T2" fmla="*/ 0 w 41"/>
              <a:gd name="T3" fmla="*/ 10 h 11"/>
              <a:gd name="T4" fmla="*/ 41 w 41"/>
              <a:gd name="T5" fmla="*/ 11 h 11"/>
              <a:gd name="T6" fmla="*/ 41 w 41"/>
              <a:gd name="T7" fmla="*/ 1 h 11"/>
              <a:gd name="T8" fmla="*/ 0 w 41"/>
              <a:gd name="T9" fmla="*/ 0 h 11"/>
            </a:gdLst>
            <a:ahLst/>
            <a:cxnLst>
              <a:cxn ang="0">
                <a:pos x="T0" y="T1"/>
              </a:cxn>
              <a:cxn ang="0">
                <a:pos x="T2" y="T3"/>
              </a:cxn>
              <a:cxn ang="0">
                <a:pos x="T4" y="T5"/>
              </a:cxn>
              <a:cxn ang="0">
                <a:pos x="T6" y="T7"/>
              </a:cxn>
              <a:cxn ang="0">
                <a:pos x="T8" y="T9"/>
              </a:cxn>
            </a:cxnLst>
            <a:rect l="0" t="0" r="r" b="b"/>
            <a:pathLst>
              <a:path w="41" h="11">
                <a:moveTo>
                  <a:pt x="0" y="0"/>
                </a:moveTo>
                <a:lnTo>
                  <a:pt x="0" y="10"/>
                </a:lnTo>
                <a:lnTo>
                  <a:pt x="41" y="11"/>
                </a:lnTo>
                <a:lnTo>
                  <a:pt x="41"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701" name="Freeform 213">
            <a:extLst>
              <a:ext uri="{FF2B5EF4-FFF2-40B4-BE49-F238E27FC236}">
                <a16:creationId xmlns:a16="http://schemas.microsoft.com/office/drawing/2014/main" id="{A7DAE136-CF72-922C-614A-2C75E2E9E4E3}"/>
              </a:ext>
            </a:extLst>
          </p:cNvPr>
          <p:cNvSpPr>
            <a:spLocks/>
          </p:cNvSpPr>
          <p:nvPr/>
        </p:nvSpPr>
        <p:spPr bwMode="auto">
          <a:xfrm>
            <a:off x="10172700" y="4481514"/>
            <a:ext cx="31750" cy="7937"/>
          </a:xfrm>
          <a:custGeom>
            <a:avLst/>
            <a:gdLst>
              <a:gd name="T0" fmla="*/ 40 w 40"/>
              <a:gd name="T1" fmla="*/ 10 h 11"/>
              <a:gd name="T2" fmla="*/ 40 w 40"/>
              <a:gd name="T3" fmla="*/ 0 h 11"/>
              <a:gd name="T4" fmla="*/ 0 w 40"/>
              <a:gd name="T5" fmla="*/ 1 h 11"/>
              <a:gd name="T6" fmla="*/ 0 w 40"/>
              <a:gd name="T7" fmla="*/ 11 h 11"/>
              <a:gd name="T8" fmla="*/ 40 w 40"/>
              <a:gd name="T9" fmla="*/ 10 h 11"/>
            </a:gdLst>
            <a:ahLst/>
            <a:cxnLst>
              <a:cxn ang="0">
                <a:pos x="T0" y="T1"/>
              </a:cxn>
              <a:cxn ang="0">
                <a:pos x="T2" y="T3"/>
              </a:cxn>
              <a:cxn ang="0">
                <a:pos x="T4" y="T5"/>
              </a:cxn>
              <a:cxn ang="0">
                <a:pos x="T6" y="T7"/>
              </a:cxn>
              <a:cxn ang="0">
                <a:pos x="T8" y="T9"/>
              </a:cxn>
            </a:cxnLst>
            <a:rect l="0" t="0" r="r" b="b"/>
            <a:pathLst>
              <a:path w="40" h="11">
                <a:moveTo>
                  <a:pt x="40" y="10"/>
                </a:moveTo>
                <a:lnTo>
                  <a:pt x="40" y="0"/>
                </a:lnTo>
                <a:lnTo>
                  <a:pt x="0" y="1"/>
                </a:lnTo>
                <a:lnTo>
                  <a:pt x="0" y="11"/>
                </a:lnTo>
                <a:lnTo>
                  <a:pt x="40"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703" name="Freeform 215">
            <a:extLst>
              <a:ext uri="{FF2B5EF4-FFF2-40B4-BE49-F238E27FC236}">
                <a16:creationId xmlns:a16="http://schemas.microsoft.com/office/drawing/2014/main" id="{B2D1278C-40CA-ADB1-7FCE-079B6D469F75}"/>
              </a:ext>
            </a:extLst>
          </p:cNvPr>
          <p:cNvSpPr>
            <a:spLocks/>
          </p:cNvSpPr>
          <p:nvPr/>
        </p:nvSpPr>
        <p:spPr bwMode="auto">
          <a:xfrm>
            <a:off x="10183814" y="4383089"/>
            <a:ext cx="20637" cy="9525"/>
          </a:xfrm>
          <a:custGeom>
            <a:avLst/>
            <a:gdLst>
              <a:gd name="T0" fmla="*/ 25 w 25"/>
              <a:gd name="T1" fmla="*/ 9 h 11"/>
              <a:gd name="T2" fmla="*/ 25 w 25"/>
              <a:gd name="T3" fmla="*/ 0 h 11"/>
              <a:gd name="T4" fmla="*/ 0 w 25"/>
              <a:gd name="T5" fmla="*/ 1 h 11"/>
              <a:gd name="T6" fmla="*/ 0 w 25"/>
              <a:gd name="T7" fmla="*/ 11 h 11"/>
              <a:gd name="T8" fmla="*/ 25 w 25"/>
              <a:gd name="T9" fmla="*/ 9 h 11"/>
            </a:gdLst>
            <a:ahLst/>
            <a:cxnLst>
              <a:cxn ang="0">
                <a:pos x="T0" y="T1"/>
              </a:cxn>
              <a:cxn ang="0">
                <a:pos x="T2" y="T3"/>
              </a:cxn>
              <a:cxn ang="0">
                <a:pos x="T4" y="T5"/>
              </a:cxn>
              <a:cxn ang="0">
                <a:pos x="T6" y="T7"/>
              </a:cxn>
              <a:cxn ang="0">
                <a:pos x="T8" y="T9"/>
              </a:cxn>
            </a:cxnLst>
            <a:rect l="0" t="0" r="r" b="b"/>
            <a:pathLst>
              <a:path w="25" h="11">
                <a:moveTo>
                  <a:pt x="25" y="9"/>
                </a:moveTo>
                <a:lnTo>
                  <a:pt x="25" y="0"/>
                </a:lnTo>
                <a:lnTo>
                  <a:pt x="0" y="1"/>
                </a:lnTo>
                <a:lnTo>
                  <a:pt x="0" y="11"/>
                </a:lnTo>
                <a:lnTo>
                  <a:pt x="25" y="9"/>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706" name="Freeform 218">
            <a:extLst>
              <a:ext uri="{FF2B5EF4-FFF2-40B4-BE49-F238E27FC236}">
                <a16:creationId xmlns:a16="http://schemas.microsoft.com/office/drawing/2014/main" id="{052F2CA5-BFA5-6323-7739-31118A83E8A9}"/>
              </a:ext>
            </a:extLst>
          </p:cNvPr>
          <p:cNvSpPr>
            <a:spLocks/>
          </p:cNvSpPr>
          <p:nvPr/>
        </p:nvSpPr>
        <p:spPr bwMode="auto">
          <a:xfrm>
            <a:off x="10183814" y="4324350"/>
            <a:ext cx="20637" cy="7938"/>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709" name="Freeform 221">
            <a:extLst>
              <a:ext uri="{FF2B5EF4-FFF2-40B4-BE49-F238E27FC236}">
                <a16:creationId xmlns:a16="http://schemas.microsoft.com/office/drawing/2014/main" id="{F6C10CAE-18E8-7979-CA3C-B5DBF7EAEDE8}"/>
              </a:ext>
            </a:extLst>
          </p:cNvPr>
          <p:cNvSpPr>
            <a:spLocks/>
          </p:cNvSpPr>
          <p:nvPr/>
        </p:nvSpPr>
        <p:spPr bwMode="auto">
          <a:xfrm>
            <a:off x="10183814" y="4284664"/>
            <a:ext cx="20637" cy="9525"/>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712" name="Freeform 224">
            <a:extLst>
              <a:ext uri="{FF2B5EF4-FFF2-40B4-BE49-F238E27FC236}">
                <a16:creationId xmlns:a16="http://schemas.microsoft.com/office/drawing/2014/main" id="{C2E7ED0E-88FC-FEE5-D097-504037C217B9}"/>
              </a:ext>
            </a:extLst>
          </p:cNvPr>
          <p:cNvSpPr>
            <a:spLocks/>
          </p:cNvSpPr>
          <p:nvPr/>
        </p:nvSpPr>
        <p:spPr bwMode="auto">
          <a:xfrm>
            <a:off x="10183814" y="4251326"/>
            <a:ext cx="20637" cy="9525"/>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715" name="Freeform 227">
            <a:extLst>
              <a:ext uri="{FF2B5EF4-FFF2-40B4-BE49-F238E27FC236}">
                <a16:creationId xmlns:a16="http://schemas.microsoft.com/office/drawing/2014/main" id="{1DF1440D-6861-9DCA-F51C-D030566002EF}"/>
              </a:ext>
            </a:extLst>
          </p:cNvPr>
          <p:cNvSpPr>
            <a:spLocks/>
          </p:cNvSpPr>
          <p:nvPr/>
        </p:nvSpPr>
        <p:spPr bwMode="auto">
          <a:xfrm>
            <a:off x="10183814" y="4225925"/>
            <a:ext cx="20637" cy="7938"/>
          </a:xfrm>
          <a:custGeom>
            <a:avLst/>
            <a:gdLst>
              <a:gd name="T0" fmla="*/ 25 w 25"/>
              <a:gd name="T1" fmla="*/ 10 h 11"/>
              <a:gd name="T2" fmla="*/ 25 w 25"/>
              <a:gd name="T3" fmla="*/ 0 h 11"/>
              <a:gd name="T4" fmla="*/ 0 w 25"/>
              <a:gd name="T5" fmla="*/ 2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2"/>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718" name="Freeform 230">
            <a:extLst>
              <a:ext uri="{FF2B5EF4-FFF2-40B4-BE49-F238E27FC236}">
                <a16:creationId xmlns:a16="http://schemas.microsoft.com/office/drawing/2014/main" id="{353D8155-2F7C-D224-0D7F-80911CED03C9}"/>
              </a:ext>
            </a:extLst>
          </p:cNvPr>
          <p:cNvSpPr>
            <a:spLocks/>
          </p:cNvSpPr>
          <p:nvPr/>
        </p:nvSpPr>
        <p:spPr bwMode="auto">
          <a:xfrm>
            <a:off x="10183814" y="4205289"/>
            <a:ext cx="20637" cy="9525"/>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721" name="Freeform 233">
            <a:extLst>
              <a:ext uri="{FF2B5EF4-FFF2-40B4-BE49-F238E27FC236}">
                <a16:creationId xmlns:a16="http://schemas.microsoft.com/office/drawing/2014/main" id="{5906B2FE-FCC6-0260-6253-C111DF8AA357}"/>
              </a:ext>
            </a:extLst>
          </p:cNvPr>
          <p:cNvSpPr>
            <a:spLocks/>
          </p:cNvSpPr>
          <p:nvPr/>
        </p:nvSpPr>
        <p:spPr bwMode="auto">
          <a:xfrm>
            <a:off x="10183814" y="4186239"/>
            <a:ext cx="20637" cy="9525"/>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724" name="Freeform 236">
            <a:extLst>
              <a:ext uri="{FF2B5EF4-FFF2-40B4-BE49-F238E27FC236}">
                <a16:creationId xmlns:a16="http://schemas.microsoft.com/office/drawing/2014/main" id="{37A4D5E9-77DA-DB40-F8FA-F8ED04A5EA9F}"/>
              </a:ext>
            </a:extLst>
          </p:cNvPr>
          <p:cNvSpPr>
            <a:spLocks/>
          </p:cNvSpPr>
          <p:nvPr/>
        </p:nvSpPr>
        <p:spPr bwMode="auto">
          <a:xfrm>
            <a:off x="10183814" y="4167189"/>
            <a:ext cx="20637" cy="7937"/>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725" name="Freeform 237">
            <a:extLst>
              <a:ext uri="{FF2B5EF4-FFF2-40B4-BE49-F238E27FC236}">
                <a16:creationId xmlns:a16="http://schemas.microsoft.com/office/drawing/2014/main" id="{830CFDE1-4E47-13D2-D1F5-D7FCD63F2A88}"/>
              </a:ext>
            </a:extLst>
          </p:cNvPr>
          <p:cNvSpPr>
            <a:spLocks/>
          </p:cNvSpPr>
          <p:nvPr/>
        </p:nvSpPr>
        <p:spPr bwMode="auto">
          <a:xfrm>
            <a:off x="7853364" y="4167189"/>
            <a:ext cx="2351087" cy="7937"/>
          </a:xfrm>
          <a:custGeom>
            <a:avLst/>
            <a:gdLst>
              <a:gd name="T0" fmla="*/ 0 w 2934"/>
              <a:gd name="T1" fmla="*/ 0 h 11"/>
              <a:gd name="T2" fmla="*/ 0 w 2934"/>
              <a:gd name="T3" fmla="*/ 10 h 11"/>
              <a:gd name="T4" fmla="*/ 2934 w 2934"/>
              <a:gd name="T5" fmla="*/ 11 h 11"/>
              <a:gd name="T6" fmla="*/ 2934 w 2934"/>
              <a:gd name="T7" fmla="*/ 1 h 11"/>
              <a:gd name="T8" fmla="*/ 0 w 2934"/>
              <a:gd name="T9" fmla="*/ 0 h 11"/>
            </a:gdLst>
            <a:ahLst/>
            <a:cxnLst>
              <a:cxn ang="0">
                <a:pos x="T0" y="T1"/>
              </a:cxn>
              <a:cxn ang="0">
                <a:pos x="T2" y="T3"/>
              </a:cxn>
              <a:cxn ang="0">
                <a:pos x="T4" y="T5"/>
              </a:cxn>
              <a:cxn ang="0">
                <a:pos x="T6" y="T7"/>
              </a:cxn>
              <a:cxn ang="0">
                <a:pos x="T8" y="T9"/>
              </a:cxn>
            </a:cxnLst>
            <a:rect l="0" t="0" r="r" b="b"/>
            <a:pathLst>
              <a:path w="2934" h="11">
                <a:moveTo>
                  <a:pt x="0" y="0"/>
                </a:moveTo>
                <a:lnTo>
                  <a:pt x="0" y="10"/>
                </a:lnTo>
                <a:lnTo>
                  <a:pt x="2934" y="11"/>
                </a:lnTo>
                <a:lnTo>
                  <a:pt x="2934"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727" name="Freeform 239">
            <a:extLst>
              <a:ext uri="{FF2B5EF4-FFF2-40B4-BE49-F238E27FC236}">
                <a16:creationId xmlns:a16="http://schemas.microsoft.com/office/drawing/2014/main" id="{30DB9525-417E-A9BE-DC74-A5B7BB6A2A27}"/>
              </a:ext>
            </a:extLst>
          </p:cNvPr>
          <p:cNvSpPr>
            <a:spLocks/>
          </p:cNvSpPr>
          <p:nvPr/>
        </p:nvSpPr>
        <p:spPr bwMode="auto">
          <a:xfrm>
            <a:off x="10183814" y="4154489"/>
            <a:ext cx="20637" cy="7937"/>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728" name="Freeform 240">
            <a:extLst>
              <a:ext uri="{FF2B5EF4-FFF2-40B4-BE49-F238E27FC236}">
                <a16:creationId xmlns:a16="http://schemas.microsoft.com/office/drawing/2014/main" id="{728D484B-7E3E-2AA0-3346-583429C4D0D3}"/>
              </a:ext>
            </a:extLst>
          </p:cNvPr>
          <p:cNvSpPr>
            <a:spLocks/>
          </p:cNvSpPr>
          <p:nvPr/>
        </p:nvSpPr>
        <p:spPr bwMode="auto">
          <a:xfrm>
            <a:off x="7853364" y="4154489"/>
            <a:ext cx="2351087" cy="7937"/>
          </a:xfrm>
          <a:custGeom>
            <a:avLst/>
            <a:gdLst>
              <a:gd name="T0" fmla="*/ 0 w 2934"/>
              <a:gd name="T1" fmla="*/ 0 h 11"/>
              <a:gd name="T2" fmla="*/ 0 w 2934"/>
              <a:gd name="T3" fmla="*/ 10 h 11"/>
              <a:gd name="T4" fmla="*/ 2934 w 2934"/>
              <a:gd name="T5" fmla="*/ 11 h 11"/>
              <a:gd name="T6" fmla="*/ 2934 w 2934"/>
              <a:gd name="T7" fmla="*/ 1 h 11"/>
              <a:gd name="T8" fmla="*/ 0 w 2934"/>
              <a:gd name="T9" fmla="*/ 0 h 11"/>
            </a:gdLst>
            <a:ahLst/>
            <a:cxnLst>
              <a:cxn ang="0">
                <a:pos x="T0" y="T1"/>
              </a:cxn>
              <a:cxn ang="0">
                <a:pos x="T2" y="T3"/>
              </a:cxn>
              <a:cxn ang="0">
                <a:pos x="T4" y="T5"/>
              </a:cxn>
              <a:cxn ang="0">
                <a:pos x="T6" y="T7"/>
              </a:cxn>
              <a:cxn ang="0">
                <a:pos x="T8" y="T9"/>
              </a:cxn>
            </a:cxnLst>
            <a:rect l="0" t="0" r="r" b="b"/>
            <a:pathLst>
              <a:path w="2934" h="11">
                <a:moveTo>
                  <a:pt x="0" y="0"/>
                </a:moveTo>
                <a:lnTo>
                  <a:pt x="0" y="10"/>
                </a:lnTo>
                <a:lnTo>
                  <a:pt x="2934" y="11"/>
                </a:lnTo>
                <a:lnTo>
                  <a:pt x="2934"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729" name="Freeform 241">
            <a:extLst>
              <a:ext uri="{FF2B5EF4-FFF2-40B4-BE49-F238E27FC236}">
                <a16:creationId xmlns:a16="http://schemas.microsoft.com/office/drawing/2014/main" id="{1EE28FDC-DD4A-FA98-51A7-77E472971F79}"/>
              </a:ext>
            </a:extLst>
          </p:cNvPr>
          <p:cNvSpPr>
            <a:spLocks/>
          </p:cNvSpPr>
          <p:nvPr/>
        </p:nvSpPr>
        <p:spPr bwMode="auto">
          <a:xfrm>
            <a:off x="7853364" y="4154489"/>
            <a:ext cx="33337" cy="7937"/>
          </a:xfrm>
          <a:custGeom>
            <a:avLst/>
            <a:gdLst>
              <a:gd name="T0" fmla="*/ 0 w 41"/>
              <a:gd name="T1" fmla="*/ 0 h 11"/>
              <a:gd name="T2" fmla="*/ 0 w 41"/>
              <a:gd name="T3" fmla="*/ 10 h 11"/>
              <a:gd name="T4" fmla="*/ 41 w 41"/>
              <a:gd name="T5" fmla="*/ 11 h 11"/>
              <a:gd name="T6" fmla="*/ 41 w 41"/>
              <a:gd name="T7" fmla="*/ 1 h 11"/>
              <a:gd name="T8" fmla="*/ 0 w 41"/>
              <a:gd name="T9" fmla="*/ 0 h 11"/>
            </a:gdLst>
            <a:ahLst/>
            <a:cxnLst>
              <a:cxn ang="0">
                <a:pos x="T0" y="T1"/>
              </a:cxn>
              <a:cxn ang="0">
                <a:pos x="T2" y="T3"/>
              </a:cxn>
              <a:cxn ang="0">
                <a:pos x="T4" y="T5"/>
              </a:cxn>
              <a:cxn ang="0">
                <a:pos x="T6" y="T7"/>
              </a:cxn>
              <a:cxn ang="0">
                <a:pos x="T8" y="T9"/>
              </a:cxn>
            </a:cxnLst>
            <a:rect l="0" t="0" r="r" b="b"/>
            <a:pathLst>
              <a:path w="41" h="11">
                <a:moveTo>
                  <a:pt x="0" y="0"/>
                </a:moveTo>
                <a:lnTo>
                  <a:pt x="0" y="10"/>
                </a:lnTo>
                <a:lnTo>
                  <a:pt x="41" y="11"/>
                </a:lnTo>
                <a:lnTo>
                  <a:pt x="41"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730" name="Freeform 242">
            <a:extLst>
              <a:ext uri="{FF2B5EF4-FFF2-40B4-BE49-F238E27FC236}">
                <a16:creationId xmlns:a16="http://schemas.microsoft.com/office/drawing/2014/main" id="{BE1D3011-DB35-0975-C335-2127145BEF3A}"/>
              </a:ext>
            </a:extLst>
          </p:cNvPr>
          <p:cNvSpPr>
            <a:spLocks/>
          </p:cNvSpPr>
          <p:nvPr/>
        </p:nvSpPr>
        <p:spPr bwMode="auto">
          <a:xfrm>
            <a:off x="10172700" y="4154489"/>
            <a:ext cx="31750" cy="7937"/>
          </a:xfrm>
          <a:custGeom>
            <a:avLst/>
            <a:gdLst>
              <a:gd name="T0" fmla="*/ 40 w 40"/>
              <a:gd name="T1" fmla="*/ 10 h 11"/>
              <a:gd name="T2" fmla="*/ 40 w 40"/>
              <a:gd name="T3" fmla="*/ 0 h 11"/>
              <a:gd name="T4" fmla="*/ 0 w 40"/>
              <a:gd name="T5" fmla="*/ 1 h 11"/>
              <a:gd name="T6" fmla="*/ 0 w 40"/>
              <a:gd name="T7" fmla="*/ 11 h 11"/>
              <a:gd name="T8" fmla="*/ 40 w 40"/>
              <a:gd name="T9" fmla="*/ 10 h 11"/>
            </a:gdLst>
            <a:ahLst/>
            <a:cxnLst>
              <a:cxn ang="0">
                <a:pos x="T0" y="T1"/>
              </a:cxn>
              <a:cxn ang="0">
                <a:pos x="T2" y="T3"/>
              </a:cxn>
              <a:cxn ang="0">
                <a:pos x="T4" y="T5"/>
              </a:cxn>
              <a:cxn ang="0">
                <a:pos x="T6" y="T7"/>
              </a:cxn>
              <a:cxn ang="0">
                <a:pos x="T8" y="T9"/>
              </a:cxn>
            </a:cxnLst>
            <a:rect l="0" t="0" r="r" b="b"/>
            <a:pathLst>
              <a:path w="40" h="11">
                <a:moveTo>
                  <a:pt x="40" y="10"/>
                </a:moveTo>
                <a:lnTo>
                  <a:pt x="40" y="0"/>
                </a:lnTo>
                <a:lnTo>
                  <a:pt x="0" y="1"/>
                </a:lnTo>
                <a:lnTo>
                  <a:pt x="0" y="11"/>
                </a:lnTo>
                <a:lnTo>
                  <a:pt x="40"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732" name="Freeform 244">
            <a:extLst>
              <a:ext uri="{FF2B5EF4-FFF2-40B4-BE49-F238E27FC236}">
                <a16:creationId xmlns:a16="http://schemas.microsoft.com/office/drawing/2014/main" id="{E998709C-CF48-7803-0CBE-40A85DD0CA02}"/>
              </a:ext>
            </a:extLst>
          </p:cNvPr>
          <p:cNvSpPr>
            <a:spLocks/>
          </p:cNvSpPr>
          <p:nvPr/>
        </p:nvSpPr>
        <p:spPr bwMode="auto">
          <a:xfrm>
            <a:off x="10183814" y="4048126"/>
            <a:ext cx="20637" cy="9525"/>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735" name="Freeform 247">
            <a:extLst>
              <a:ext uri="{FF2B5EF4-FFF2-40B4-BE49-F238E27FC236}">
                <a16:creationId xmlns:a16="http://schemas.microsoft.com/office/drawing/2014/main" id="{093C573B-A2B8-92C6-90FE-7A2325256BC6}"/>
              </a:ext>
            </a:extLst>
          </p:cNvPr>
          <p:cNvSpPr>
            <a:spLocks/>
          </p:cNvSpPr>
          <p:nvPr/>
        </p:nvSpPr>
        <p:spPr bwMode="auto">
          <a:xfrm>
            <a:off x="10183814" y="3989389"/>
            <a:ext cx="20637" cy="9525"/>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738" name="Freeform 250">
            <a:extLst>
              <a:ext uri="{FF2B5EF4-FFF2-40B4-BE49-F238E27FC236}">
                <a16:creationId xmlns:a16="http://schemas.microsoft.com/office/drawing/2014/main" id="{E574A7BE-F445-8B1A-EE41-18120F5C98AA}"/>
              </a:ext>
            </a:extLst>
          </p:cNvPr>
          <p:cNvSpPr>
            <a:spLocks/>
          </p:cNvSpPr>
          <p:nvPr/>
        </p:nvSpPr>
        <p:spPr bwMode="auto">
          <a:xfrm>
            <a:off x="10183814" y="3951289"/>
            <a:ext cx="20637" cy="9525"/>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741" name="Freeform 253">
            <a:extLst>
              <a:ext uri="{FF2B5EF4-FFF2-40B4-BE49-F238E27FC236}">
                <a16:creationId xmlns:a16="http://schemas.microsoft.com/office/drawing/2014/main" id="{7B0E37D0-FE72-809F-DCC7-971AB94137A2}"/>
              </a:ext>
            </a:extLst>
          </p:cNvPr>
          <p:cNvSpPr>
            <a:spLocks/>
          </p:cNvSpPr>
          <p:nvPr/>
        </p:nvSpPr>
        <p:spPr bwMode="auto">
          <a:xfrm>
            <a:off x="10183814" y="3917951"/>
            <a:ext cx="20637" cy="9525"/>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744" name="Freeform 256">
            <a:extLst>
              <a:ext uri="{FF2B5EF4-FFF2-40B4-BE49-F238E27FC236}">
                <a16:creationId xmlns:a16="http://schemas.microsoft.com/office/drawing/2014/main" id="{758DD103-3BF5-7025-4339-BED11240EB98}"/>
              </a:ext>
            </a:extLst>
          </p:cNvPr>
          <p:cNvSpPr>
            <a:spLocks/>
          </p:cNvSpPr>
          <p:nvPr/>
        </p:nvSpPr>
        <p:spPr bwMode="auto">
          <a:xfrm>
            <a:off x="10183814" y="3890964"/>
            <a:ext cx="20637" cy="9525"/>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747" name="Freeform 259">
            <a:extLst>
              <a:ext uri="{FF2B5EF4-FFF2-40B4-BE49-F238E27FC236}">
                <a16:creationId xmlns:a16="http://schemas.microsoft.com/office/drawing/2014/main" id="{1CE55014-E8EE-F5C9-3566-51AB9A6E5D53}"/>
              </a:ext>
            </a:extLst>
          </p:cNvPr>
          <p:cNvSpPr>
            <a:spLocks/>
          </p:cNvSpPr>
          <p:nvPr/>
        </p:nvSpPr>
        <p:spPr bwMode="auto">
          <a:xfrm>
            <a:off x="10183814" y="3871914"/>
            <a:ext cx="20637" cy="9525"/>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750" name="Freeform 262">
            <a:extLst>
              <a:ext uri="{FF2B5EF4-FFF2-40B4-BE49-F238E27FC236}">
                <a16:creationId xmlns:a16="http://schemas.microsoft.com/office/drawing/2014/main" id="{A127234B-2CBE-4E44-881D-68EFA8259273}"/>
              </a:ext>
            </a:extLst>
          </p:cNvPr>
          <p:cNvSpPr>
            <a:spLocks/>
          </p:cNvSpPr>
          <p:nvPr/>
        </p:nvSpPr>
        <p:spPr bwMode="auto">
          <a:xfrm>
            <a:off x="10183814" y="3852864"/>
            <a:ext cx="20637" cy="9525"/>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751" name="Freeform 263">
            <a:extLst>
              <a:ext uri="{FF2B5EF4-FFF2-40B4-BE49-F238E27FC236}">
                <a16:creationId xmlns:a16="http://schemas.microsoft.com/office/drawing/2014/main" id="{CFDAD902-8945-F602-704B-11F09E3D928B}"/>
              </a:ext>
            </a:extLst>
          </p:cNvPr>
          <p:cNvSpPr>
            <a:spLocks/>
          </p:cNvSpPr>
          <p:nvPr/>
        </p:nvSpPr>
        <p:spPr bwMode="auto">
          <a:xfrm>
            <a:off x="7853364" y="3852864"/>
            <a:ext cx="2351087" cy="9525"/>
          </a:xfrm>
          <a:custGeom>
            <a:avLst/>
            <a:gdLst>
              <a:gd name="T0" fmla="*/ 0 w 2934"/>
              <a:gd name="T1" fmla="*/ 0 h 11"/>
              <a:gd name="T2" fmla="*/ 0 w 2934"/>
              <a:gd name="T3" fmla="*/ 10 h 11"/>
              <a:gd name="T4" fmla="*/ 2934 w 2934"/>
              <a:gd name="T5" fmla="*/ 11 h 11"/>
              <a:gd name="T6" fmla="*/ 2934 w 2934"/>
              <a:gd name="T7" fmla="*/ 1 h 11"/>
              <a:gd name="T8" fmla="*/ 0 w 2934"/>
              <a:gd name="T9" fmla="*/ 0 h 11"/>
            </a:gdLst>
            <a:ahLst/>
            <a:cxnLst>
              <a:cxn ang="0">
                <a:pos x="T0" y="T1"/>
              </a:cxn>
              <a:cxn ang="0">
                <a:pos x="T2" y="T3"/>
              </a:cxn>
              <a:cxn ang="0">
                <a:pos x="T4" y="T5"/>
              </a:cxn>
              <a:cxn ang="0">
                <a:pos x="T6" y="T7"/>
              </a:cxn>
              <a:cxn ang="0">
                <a:pos x="T8" y="T9"/>
              </a:cxn>
            </a:cxnLst>
            <a:rect l="0" t="0" r="r" b="b"/>
            <a:pathLst>
              <a:path w="2934" h="11">
                <a:moveTo>
                  <a:pt x="0" y="0"/>
                </a:moveTo>
                <a:lnTo>
                  <a:pt x="0" y="10"/>
                </a:lnTo>
                <a:lnTo>
                  <a:pt x="2934" y="11"/>
                </a:lnTo>
                <a:lnTo>
                  <a:pt x="2934"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753" name="Freeform 265">
            <a:extLst>
              <a:ext uri="{FF2B5EF4-FFF2-40B4-BE49-F238E27FC236}">
                <a16:creationId xmlns:a16="http://schemas.microsoft.com/office/drawing/2014/main" id="{1F01097E-1A6E-995B-3D83-ACC355987DDC}"/>
              </a:ext>
            </a:extLst>
          </p:cNvPr>
          <p:cNvSpPr>
            <a:spLocks/>
          </p:cNvSpPr>
          <p:nvPr/>
        </p:nvSpPr>
        <p:spPr bwMode="auto">
          <a:xfrm>
            <a:off x="10183814" y="3832226"/>
            <a:ext cx="20637" cy="9525"/>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754" name="Freeform 266">
            <a:extLst>
              <a:ext uri="{FF2B5EF4-FFF2-40B4-BE49-F238E27FC236}">
                <a16:creationId xmlns:a16="http://schemas.microsoft.com/office/drawing/2014/main" id="{EF61093A-7C60-9C24-2DDB-EC6252DA5B1E}"/>
              </a:ext>
            </a:extLst>
          </p:cNvPr>
          <p:cNvSpPr>
            <a:spLocks/>
          </p:cNvSpPr>
          <p:nvPr/>
        </p:nvSpPr>
        <p:spPr bwMode="auto">
          <a:xfrm>
            <a:off x="7853364" y="3832226"/>
            <a:ext cx="2351087" cy="9525"/>
          </a:xfrm>
          <a:custGeom>
            <a:avLst/>
            <a:gdLst>
              <a:gd name="T0" fmla="*/ 0 w 2934"/>
              <a:gd name="T1" fmla="*/ 0 h 11"/>
              <a:gd name="T2" fmla="*/ 0 w 2934"/>
              <a:gd name="T3" fmla="*/ 10 h 11"/>
              <a:gd name="T4" fmla="*/ 2934 w 2934"/>
              <a:gd name="T5" fmla="*/ 11 h 11"/>
              <a:gd name="T6" fmla="*/ 2934 w 2934"/>
              <a:gd name="T7" fmla="*/ 1 h 11"/>
              <a:gd name="T8" fmla="*/ 0 w 2934"/>
              <a:gd name="T9" fmla="*/ 0 h 11"/>
            </a:gdLst>
            <a:ahLst/>
            <a:cxnLst>
              <a:cxn ang="0">
                <a:pos x="T0" y="T1"/>
              </a:cxn>
              <a:cxn ang="0">
                <a:pos x="T2" y="T3"/>
              </a:cxn>
              <a:cxn ang="0">
                <a:pos x="T4" y="T5"/>
              </a:cxn>
              <a:cxn ang="0">
                <a:pos x="T6" y="T7"/>
              </a:cxn>
              <a:cxn ang="0">
                <a:pos x="T8" y="T9"/>
              </a:cxn>
            </a:cxnLst>
            <a:rect l="0" t="0" r="r" b="b"/>
            <a:pathLst>
              <a:path w="2934" h="11">
                <a:moveTo>
                  <a:pt x="0" y="0"/>
                </a:moveTo>
                <a:lnTo>
                  <a:pt x="0" y="10"/>
                </a:lnTo>
                <a:lnTo>
                  <a:pt x="2934" y="11"/>
                </a:lnTo>
                <a:lnTo>
                  <a:pt x="2934"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756" name="Freeform 268">
            <a:extLst>
              <a:ext uri="{FF2B5EF4-FFF2-40B4-BE49-F238E27FC236}">
                <a16:creationId xmlns:a16="http://schemas.microsoft.com/office/drawing/2014/main" id="{038B4D46-E93D-4324-F98F-DB89211E3EE3}"/>
              </a:ext>
            </a:extLst>
          </p:cNvPr>
          <p:cNvSpPr>
            <a:spLocks/>
          </p:cNvSpPr>
          <p:nvPr/>
        </p:nvSpPr>
        <p:spPr bwMode="auto">
          <a:xfrm>
            <a:off x="10183814" y="3819526"/>
            <a:ext cx="20637" cy="9525"/>
          </a:xfrm>
          <a:custGeom>
            <a:avLst/>
            <a:gdLst>
              <a:gd name="T0" fmla="*/ 25 w 25"/>
              <a:gd name="T1" fmla="*/ 10 h 11"/>
              <a:gd name="T2" fmla="*/ 25 w 25"/>
              <a:gd name="T3" fmla="*/ 0 h 11"/>
              <a:gd name="T4" fmla="*/ 0 w 25"/>
              <a:gd name="T5" fmla="*/ 1 h 11"/>
              <a:gd name="T6" fmla="*/ 0 w 25"/>
              <a:gd name="T7" fmla="*/ 11 h 11"/>
              <a:gd name="T8" fmla="*/ 25 w 25"/>
              <a:gd name="T9" fmla="*/ 10 h 11"/>
            </a:gdLst>
            <a:ahLst/>
            <a:cxnLst>
              <a:cxn ang="0">
                <a:pos x="T0" y="T1"/>
              </a:cxn>
              <a:cxn ang="0">
                <a:pos x="T2" y="T3"/>
              </a:cxn>
              <a:cxn ang="0">
                <a:pos x="T4" y="T5"/>
              </a:cxn>
              <a:cxn ang="0">
                <a:pos x="T6" y="T7"/>
              </a:cxn>
              <a:cxn ang="0">
                <a:pos x="T8" y="T9"/>
              </a:cxn>
            </a:cxnLst>
            <a:rect l="0" t="0" r="r" b="b"/>
            <a:pathLst>
              <a:path w="25" h="11">
                <a:moveTo>
                  <a:pt x="25" y="10"/>
                </a:moveTo>
                <a:lnTo>
                  <a:pt x="25" y="0"/>
                </a:lnTo>
                <a:lnTo>
                  <a:pt x="0" y="1"/>
                </a:lnTo>
                <a:lnTo>
                  <a:pt x="0" y="11"/>
                </a:lnTo>
                <a:lnTo>
                  <a:pt x="25"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757" name="Freeform 269">
            <a:extLst>
              <a:ext uri="{FF2B5EF4-FFF2-40B4-BE49-F238E27FC236}">
                <a16:creationId xmlns:a16="http://schemas.microsoft.com/office/drawing/2014/main" id="{B9E86F91-8392-E086-C73D-560D515CAB27}"/>
              </a:ext>
            </a:extLst>
          </p:cNvPr>
          <p:cNvSpPr>
            <a:spLocks/>
          </p:cNvSpPr>
          <p:nvPr/>
        </p:nvSpPr>
        <p:spPr bwMode="auto">
          <a:xfrm>
            <a:off x="7853364" y="3819526"/>
            <a:ext cx="2351087" cy="9525"/>
          </a:xfrm>
          <a:custGeom>
            <a:avLst/>
            <a:gdLst>
              <a:gd name="T0" fmla="*/ 0 w 2934"/>
              <a:gd name="T1" fmla="*/ 0 h 11"/>
              <a:gd name="T2" fmla="*/ 0 w 2934"/>
              <a:gd name="T3" fmla="*/ 10 h 11"/>
              <a:gd name="T4" fmla="*/ 2934 w 2934"/>
              <a:gd name="T5" fmla="*/ 11 h 11"/>
              <a:gd name="T6" fmla="*/ 2934 w 2934"/>
              <a:gd name="T7" fmla="*/ 1 h 11"/>
              <a:gd name="T8" fmla="*/ 0 w 2934"/>
              <a:gd name="T9" fmla="*/ 0 h 11"/>
            </a:gdLst>
            <a:ahLst/>
            <a:cxnLst>
              <a:cxn ang="0">
                <a:pos x="T0" y="T1"/>
              </a:cxn>
              <a:cxn ang="0">
                <a:pos x="T2" y="T3"/>
              </a:cxn>
              <a:cxn ang="0">
                <a:pos x="T4" y="T5"/>
              </a:cxn>
              <a:cxn ang="0">
                <a:pos x="T6" y="T7"/>
              </a:cxn>
              <a:cxn ang="0">
                <a:pos x="T8" y="T9"/>
              </a:cxn>
            </a:cxnLst>
            <a:rect l="0" t="0" r="r" b="b"/>
            <a:pathLst>
              <a:path w="2934" h="11">
                <a:moveTo>
                  <a:pt x="0" y="0"/>
                </a:moveTo>
                <a:lnTo>
                  <a:pt x="0" y="10"/>
                </a:lnTo>
                <a:lnTo>
                  <a:pt x="2934" y="11"/>
                </a:lnTo>
                <a:lnTo>
                  <a:pt x="2934"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758" name="Freeform 270">
            <a:extLst>
              <a:ext uri="{FF2B5EF4-FFF2-40B4-BE49-F238E27FC236}">
                <a16:creationId xmlns:a16="http://schemas.microsoft.com/office/drawing/2014/main" id="{70FA9737-D9C4-1968-AF18-D0AA899197F9}"/>
              </a:ext>
            </a:extLst>
          </p:cNvPr>
          <p:cNvSpPr>
            <a:spLocks/>
          </p:cNvSpPr>
          <p:nvPr/>
        </p:nvSpPr>
        <p:spPr bwMode="auto">
          <a:xfrm>
            <a:off x="7853364" y="3819526"/>
            <a:ext cx="33337" cy="9525"/>
          </a:xfrm>
          <a:custGeom>
            <a:avLst/>
            <a:gdLst>
              <a:gd name="T0" fmla="*/ 0 w 41"/>
              <a:gd name="T1" fmla="*/ 0 h 11"/>
              <a:gd name="T2" fmla="*/ 0 w 41"/>
              <a:gd name="T3" fmla="*/ 10 h 11"/>
              <a:gd name="T4" fmla="*/ 41 w 41"/>
              <a:gd name="T5" fmla="*/ 11 h 11"/>
              <a:gd name="T6" fmla="*/ 41 w 41"/>
              <a:gd name="T7" fmla="*/ 1 h 11"/>
              <a:gd name="T8" fmla="*/ 0 w 41"/>
              <a:gd name="T9" fmla="*/ 0 h 11"/>
            </a:gdLst>
            <a:ahLst/>
            <a:cxnLst>
              <a:cxn ang="0">
                <a:pos x="T0" y="T1"/>
              </a:cxn>
              <a:cxn ang="0">
                <a:pos x="T2" y="T3"/>
              </a:cxn>
              <a:cxn ang="0">
                <a:pos x="T4" y="T5"/>
              </a:cxn>
              <a:cxn ang="0">
                <a:pos x="T6" y="T7"/>
              </a:cxn>
              <a:cxn ang="0">
                <a:pos x="T8" y="T9"/>
              </a:cxn>
            </a:cxnLst>
            <a:rect l="0" t="0" r="r" b="b"/>
            <a:pathLst>
              <a:path w="41" h="11">
                <a:moveTo>
                  <a:pt x="0" y="0"/>
                </a:moveTo>
                <a:lnTo>
                  <a:pt x="0" y="10"/>
                </a:lnTo>
                <a:lnTo>
                  <a:pt x="41" y="11"/>
                </a:lnTo>
                <a:lnTo>
                  <a:pt x="41"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759" name="Freeform 271">
            <a:extLst>
              <a:ext uri="{FF2B5EF4-FFF2-40B4-BE49-F238E27FC236}">
                <a16:creationId xmlns:a16="http://schemas.microsoft.com/office/drawing/2014/main" id="{85EC237F-3844-78C2-08E8-A93ED6883686}"/>
              </a:ext>
            </a:extLst>
          </p:cNvPr>
          <p:cNvSpPr>
            <a:spLocks/>
          </p:cNvSpPr>
          <p:nvPr/>
        </p:nvSpPr>
        <p:spPr bwMode="auto">
          <a:xfrm>
            <a:off x="10172700" y="3819526"/>
            <a:ext cx="31750" cy="9525"/>
          </a:xfrm>
          <a:custGeom>
            <a:avLst/>
            <a:gdLst>
              <a:gd name="T0" fmla="*/ 40 w 40"/>
              <a:gd name="T1" fmla="*/ 10 h 11"/>
              <a:gd name="T2" fmla="*/ 40 w 40"/>
              <a:gd name="T3" fmla="*/ 0 h 11"/>
              <a:gd name="T4" fmla="*/ 0 w 40"/>
              <a:gd name="T5" fmla="*/ 1 h 11"/>
              <a:gd name="T6" fmla="*/ 0 w 40"/>
              <a:gd name="T7" fmla="*/ 11 h 11"/>
              <a:gd name="T8" fmla="*/ 40 w 40"/>
              <a:gd name="T9" fmla="*/ 10 h 11"/>
            </a:gdLst>
            <a:ahLst/>
            <a:cxnLst>
              <a:cxn ang="0">
                <a:pos x="T0" y="T1"/>
              </a:cxn>
              <a:cxn ang="0">
                <a:pos x="T2" y="T3"/>
              </a:cxn>
              <a:cxn ang="0">
                <a:pos x="T4" y="T5"/>
              </a:cxn>
              <a:cxn ang="0">
                <a:pos x="T6" y="T7"/>
              </a:cxn>
              <a:cxn ang="0">
                <a:pos x="T8" y="T9"/>
              </a:cxn>
            </a:cxnLst>
            <a:rect l="0" t="0" r="r" b="b"/>
            <a:pathLst>
              <a:path w="40" h="11">
                <a:moveTo>
                  <a:pt x="40" y="10"/>
                </a:moveTo>
                <a:lnTo>
                  <a:pt x="40" y="0"/>
                </a:lnTo>
                <a:lnTo>
                  <a:pt x="0" y="1"/>
                </a:lnTo>
                <a:lnTo>
                  <a:pt x="0" y="11"/>
                </a:lnTo>
                <a:lnTo>
                  <a:pt x="40" y="1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761" name="Freeform 273">
            <a:extLst>
              <a:ext uri="{FF2B5EF4-FFF2-40B4-BE49-F238E27FC236}">
                <a16:creationId xmlns:a16="http://schemas.microsoft.com/office/drawing/2014/main" id="{9D8D2A0C-0E31-E3D6-E0F7-A30446505BE5}"/>
              </a:ext>
            </a:extLst>
          </p:cNvPr>
          <p:cNvSpPr>
            <a:spLocks/>
          </p:cNvSpPr>
          <p:nvPr/>
        </p:nvSpPr>
        <p:spPr bwMode="auto">
          <a:xfrm>
            <a:off x="7853364" y="3819526"/>
            <a:ext cx="2351087" cy="9525"/>
          </a:xfrm>
          <a:custGeom>
            <a:avLst/>
            <a:gdLst>
              <a:gd name="T0" fmla="*/ 0 w 2934"/>
              <a:gd name="T1" fmla="*/ 0 h 11"/>
              <a:gd name="T2" fmla="*/ 0 w 2934"/>
              <a:gd name="T3" fmla="*/ 10 h 11"/>
              <a:gd name="T4" fmla="*/ 2934 w 2934"/>
              <a:gd name="T5" fmla="*/ 11 h 11"/>
              <a:gd name="T6" fmla="*/ 2934 w 2934"/>
              <a:gd name="T7" fmla="*/ 1 h 11"/>
              <a:gd name="T8" fmla="*/ 0 w 2934"/>
              <a:gd name="T9" fmla="*/ 0 h 11"/>
            </a:gdLst>
            <a:ahLst/>
            <a:cxnLst>
              <a:cxn ang="0">
                <a:pos x="T0" y="T1"/>
              </a:cxn>
              <a:cxn ang="0">
                <a:pos x="T2" y="T3"/>
              </a:cxn>
              <a:cxn ang="0">
                <a:pos x="T4" y="T5"/>
              </a:cxn>
              <a:cxn ang="0">
                <a:pos x="T6" y="T7"/>
              </a:cxn>
              <a:cxn ang="0">
                <a:pos x="T8" y="T9"/>
              </a:cxn>
            </a:cxnLst>
            <a:rect l="0" t="0" r="r" b="b"/>
            <a:pathLst>
              <a:path w="2934" h="11">
                <a:moveTo>
                  <a:pt x="0" y="0"/>
                </a:moveTo>
                <a:lnTo>
                  <a:pt x="0" y="10"/>
                </a:lnTo>
                <a:lnTo>
                  <a:pt x="2934" y="11"/>
                </a:lnTo>
                <a:lnTo>
                  <a:pt x="2934"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763" name="Freeform 275">
            <a:extLst>
              <a:ext uri="{FF2B5EF4-FFF2-40B4-BE49-F238E27FC236}">
                <a16:creationId xmlns:a16="http://schemas.microsoft.com/office/drawing/2014/main" id="{EEE6A041-4E1D-6978-21C7-52A2AF058BA2}"/>
              </a:ext>
            </a:extLst>
          </p:cNvPr>
          <p:cNvSpPr>
            <a:spLocks/>
          </p:cNvSpPr>
          <p:nvPr/>
        </p:nvSpPr>
        <p:spPr bwMode="auto">
          <a:xfrm>
            <a:off x="10193339" y="3824289"/>
            <a:ext cx="7937" cy="1997075"/>
          </a:xfrm>
          <a:custGeom>
            <a:avLst/>
            <a:gdLst>
              <a:gd name="T0" fmla="*/ 0 w 11"/>
              <a:gd name="T1" fmla="*/ 2413 h 2413"/>
              <a:gd name="T2" fmla="*/ 10 w 11"/>
              <a:gd name="T3" fmla="*/ 2413 h 2413"/>
              <a:gd name="T4" fmla="*/ 11 w 11"/>
              <a:gd name="T5" fmla="*/ 0 h 2413"/>
              <a:gd name="T6" fmla="*/ 1 w 11"/>
              <a:gd name="T7" fmla="*/ 0 h 2413"/>
              <a:gd name="T8" fmla="*/ 0 w 11"/>
              <a:gd name="T9" fmla="*/ 2413 h 2413"/>
            </a:gdLst>
            <a:ahLst/>
            <a:cxnLst>
              <a:cxn ang="0">
                <a:pos x="T0" y="T1"/>
              </a:cxn>
              <a:cxn ang="0">
                <a:pos x="T2" y="T3"/>
              </a:cxn>
              <a:cxn ang="0">
                <a:pos x="T4" y="T5"/>
              </a:cxn>
              <a:cxn ang="0">
                <a:pos x="T6" y="T7"/>
              </a:cxn>
              <a:cxn ang="0">
                <a:pos x="T8" y="T9"/>
              </a:cxn>
            </a:cxnLst>
            <a:rect l="0" t="0" r="r" b="b"/>
            <a:pathLst>
              <a:path w="11" h="2413">
                <a:moveTo>
                  <a:pt x="0" y="2413"/>
                </a:moveTo>
                <a:lnTo>
                  <a:pt x="10" y="2413"/>
                </a:lnTo>
                <a:lnTo>
                  <a:pt x="11" y="0"/>
                </a:lnTo>
                <a:lnTo>
                  <a:pt x="1" y="0"/>
                </a:lnTo>
                <a:lnTo>
                  <a:pt x="0" y="2413"/>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765" name="Freeform 277">
            <a:extLst>
              <a:ext uri="{FF2B5EF4-FFF2-40B4-BE49-F238E27FC236}">
                <a16:creationId xmlns:a16="http://schemas.microsoft.com/office/drawing/2014/main" id="{441F210E-3ACD-CA52-641E-15D126F784AA}"/>
              </a:ext>
            </a:extLst>
          </p:cNvPr>
          <p:cNvSpPr>
            <a:spLocks/>
          </p:cNvSpPr>
          <p:nvPr/>
        </p:nvSpPr>
        <p:spPr bwMode="auto">
          <a:xfrm>
            <a:off x="10193338" y="3821113"/>
            <a:ext cx="6350" cy="6350"/>
          </a:xfrm>
          <a:custGeom>
            <a:avLst/>
            <a:gdLst>
              <a:gd name="T0" fmla="*/ 7 w 8"/>
              <a:gd name="T1" fmla="*/ 0 h 8"/>
              <a:gd name="T2" fmla="*/ 0 w 8"/>
              <a:gd name="T3" fmla="*/ 7 h 8"/>
              <a:gd name="T4" fmla="*/ 1 w 8"/>
              <a:gd name="T5" fmla="*/ 8 h 8"/>
              <a:gd name="T6" fmla="*/ 8 w 8"/>
              <a:gd name="T7" fmla="*/ 2 h 8"/>
              <a:gd name="T8" fmla="*/ 7 w 8"/>
              <a:gd name="T9" fmla="*/ 0 h 8"/>
            </a:gdLst>
            <a:ahLst/>
            <a:cxnLst>
              <a:cxn ang="0">
                <a:pos x="T0" y="T1"/>
              </a:cxn>
              <a:cxn ang="0">
                <a:pos x="T2" y="T3"/>
              </a:cxn>
              <a:cxn ang="0">
                <a:pos x="T4" y="T5"/>
              </a:cxn>
              <a:cxn ang="0">
                <a:pos x="T6" y="T7"/>
              </a:cxn>
              <a:cxn ang="0">
                <a:pos x="T8" y="T9"/>
              </a:cxn>
            </a:cxnLst>
            <a:rect l="0" t="0" r="r" b="b"/>
            <a:pathLst>
              <a:path w="8" h="8">
                <a:moveTo>
                  <a:pt x="7" y="0"/>
                </a:moveTo>
                <a:lnTo>
                  <a:pt x="0" y="7"/>
                </a:lnTo>
                <a:lnTo>
                  <a:pt x="1" y="8"/>
                </a:lnTo>
                <a:lnTo>
                  <a:pt x="8" y="2"/>
                </a:lnTo>
                <a:lnTo>
                  <a:pt x="7"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grpSp>
        <p:nvGrpSpPr>
          <p:cNvPr id="63766" name="Group 278">
            <a:extLst>
              <a:ext uri="{FF2B5EF4-FFF2-40B4-BE49-F238E27FC236}">
                <a16:creationId xmlns:a16="http://schemas.microsoft.com/office/drawing/2014/main" id="{8E7E517C-7E3D-D947-A94F-B8A29405C3E5}"/>
              </a:ext>
            </a:extLst>
          </p:cNvPr>
          <p:cNvGrpSpPr>
            <a:grpSpLocks/>
          </p:cNvGrpSpPr>
          <p:nvPr/>
        </p:nvGrpSpPr>
        <p:grpSpPr bwMode="auto">
          <a:xfrm>
            <a:off x="7851775" y="3914775"/>
            <a:ext cx="2135188" cy="1651000"/>
            <a:chOff x="1366" y="1083"/>
            <a:chExt cx="2663" cy="1994"/>
          </a:xfrm>
        </p:grpSpPr>
        <p:sp>
          <p:nvSpPr>
            <p:cNvPr id="63767" name="Freeform 279">
              <a:extLst>
                <a:ext uri="{FF2B5EF4-FFF2-40B4-BE49-F238E27FC236}">
                  <a16:creationId xmlns:a16="http://schemas.microsoft.com/office/drawing/2014/main" id="{3400B127-4C99-AA8E-85EF-36FF014C5D33}"/>
                </a:ext>
              </a:extLst>
            </p:cNvPr>
            <p:cNvSpPr>
              <a:spLocks/>
            </p:cNvSpPr>
            <p:nvPr/>
          </p:nvSpPr>
          <p:spPr bwMode="auto">
            <a:xfrm>
              <a:off x="1366" y="1083"/>
              <a:ext cx="2663" cy="1994"/>
            </a:xfrm>
            <a:custGeom>
              <a:avLst/>
              <a:gdLst>
                <a:gd name="T0" fmla="*/ 101 w 2663"/>
                <a:gd name="T1" fmla="*/ 1802 h 1994"/>
                <a:gd name="T2" fmla="*/ 207 w 2663"/>
                <a:gd name="T3" fmla="*/ 1945 h 1994"/>
                <a:gd name="T4" fmla="*/ 314 w 2663"/>
                <a:gd name="T5" fmla="*/ 1845 h 1994"/>
                <a:gd name="T6" fmla="*/ 389 w 2663"/>
                <a:gd name="T7" fmla="*/ 1848 h 1994"/>
                <a:gd name="T8" fmla="*/ 487 w 2663"/>
                <a:gd name="T9" fmla="*/ 1820 h 1994"/>
                <a:gd name="T10" fmla="*/ 541 w 2663"/>
                <a:gd name="T11" fmla="*/ 1833 h 1994"/>
                <a:gd name="T12" fmla="*/ 653 w 2663"/>
                <a:gd name="T13" fmla="*/ 1844 h 1994"/>
                <a:gd name="T14" fmla="*/ 721 w 2663"/>
                <a:gd name="T15" fmla="*/ 1794 h 1994"/>
                <a:gd name="T16" fmla="*/ 797 w 2663"/>
                <a:gd name="T17" fmla="*/ 1789 h 1994"/>
                <a:gd name="T18" fmla="*/ 845 w 2663"/>
                <a:gd name="T19" fmla="*/ 1133 h 1994"/>
                <a:gd name="T20" fmla="*/ 922 w 2663"/>
                <a:gd name="T21" fmla="*/ 1005 h 1994"/>
                <a:gd name="T22" fmla="*/ 1001 w 2663"/>
                <a:gd name="T23" fmla="*/ 936 h 1994"/>
                <a:gd name="T24" fmla="*/ 1070 w 2663"/>
                <a:gd name="T25" fmla="*/ 896 h 1994"/>
                <a:gd name="T26" fmla="*/ 1131 w 2663"/>
                <a:gd name="T27" fmla="*/ 847 h 1994"/>
                <a:gd name="T28" fmla="*/ 1173 w 2663"/>
                <a:gd name="T29" fmla="*/ 839 h 1994"/>
                <a:gd name="T30" fmla="*/ 1267 w 2663"/>
                <a:gd name="T31" fmla="*/ 817 h 1994"/>
                <a:gd name="T32" fmla="*/ 1358 w 2663"/>
                <a:gd name="T33" fmla="*/ 801 h 1994"/>
                <a:gd name="T34" fmla="*/ 1501 w 2663"/>
                <a:gd name="T35" fmla="*/ 783 h 1994"/>
                <a:gd name="T36" fmla="*/ 1630 w 2663"/>
                <a:gd name="T37" fmla="*/ 778 h 1994"/>
                <a:gd name="T38" fmla="*/ 1731 w 2663"/>
                <a:gd name="T39" fmla="*/ 760 h 1994"/>
                <a:gd name="T40" fmla="*/ 1864 w 2663"/>
                <a:gd name="T41" fmla="*/ 753 h 1994"/>
                <a:gd name="T42" fmla="*/ 1978 w 2663"/>
                <a:gd name="T43" fmla="*/ 738 h 1994"/>
                <a:gd name="T44" fmla="*/ 2039 w 2663"/>
                <a:gd name="T45" fmla="*/ 729 h 1994"/>
                <a:gd name="T46" fmla="*/ 2145 w 2663"/>
                <a:gd name="T47" fmla="*/ 714 h 1994"/>
                <a:gd name="T48" fmla="*/ 2233 w 2663"/>
                <a:gd name="T49" fmla="*/ 697 h 1994"/>
                <a:gd name="T50" fmla="*/ 2311 w 2663"/>
                <a:gd name="T51" fmla="*/ 674 h 1994"/>
                <a:gd name="T52" fmla="*/ 2373 w 2663"/>
                <a:gd name="T53" fmla="*/ 650 h 1994"/>
                <a:gd name="T54" fmla="*/ 2447 w 2663"/>
                <a:gd name="T55" fmla="*/ 624 h 1994"/>
                <a:gd name="T56" fmla="*/ 2501 w 2663"/>
                <a:gd name="T57" fmla="*/ 572 h 1994"/>
                <a:gd name="T58" fmla="*/ 2554 w 2663"/>
                <a:gd name="T59" fmla="*/ 516 h 1994"/>
                <a:gd name="T60" fmla="*/ 2622 w 2663"/>
                <a:gd name="T61" fmla="*/ 382 h 1994"/>
                <a:gd name="T62" fmla="*/ 2611 w 2663"/>
                <a:gd name="T63" fmla="*/ 363 h 1994"/>
                <a:gd name="T64" fmla="*/ 2540 w 2663"/>
                <a:gd name="T65" fmla="*/ 500 h 1994"/>
                <a:gd name="T66" fmla="*/ 2485 w 2663"/>
                <a:gd name="T67" fmla="*/ 573 h 1994"/>
                <a:gd name="T68" fmla="*/ 2418 w 2663"/>
                <a:gd name="T69" fmla="*/ 607 h 1994"/>
                <a:gd name="T70" fmla="*/ 2351 w 2663"/>
                <a:gd name="T71" fmla="*/ 643 h 1994"/>
                <a:gd name="T72" fmla="*/ 2290 w 2663"/>
                <a:gd name="T73" fmla="*/ 658 h 1994"/>
                <a:gd name="T74" fmla="*/ 2206 w 2663"/>
                <a:gd name="T75" fmla="*/ 679 h 1994"/>
                <a:gd name="T76" fmla="*/ 2111 w 2663"/>
                <a:gd name="T77" fmla="*/ 695 h 1994"/>
                <a:gd name="T78" fmla="*/ 2017 w 2663"/>
                <a:gd name="T79" fmla="*/ 713 h 1994"/>
                <a:gd name="T80" fmla="*/ 1941 w 2663"/>
                <a:gd name="T81" fmla="*/ 729 h 1994"/>
                <a:gd name="T82" fmla="*/ 1811 w 2663"/>
                <a:gd name="T83" fmla="*/ 734 h 1994"/>
                <a:gd name="T84" fmla="*/ 1720 w 2663"/>
                <a:gd name="T85" fmla="*/ 749 h 1994"/>
                <a:gd name="T86" fmla="*/ 1569 w 2663"/>
                <a:gd name="T87" fmla="*/ 758 h 1994"/>
                <a:gd name="T88" fmla="*/ 1463 w 2663"/>
                <a:gd name="T89" fmla="*/ 773 h 1994"/>
                <a:gd name="T90" fmla="*/ 1328 w 2663"/>
                <a:gd name="T91" fmla="*/ 789 h 1994"/>
                <a:gd name="T92" fmla="*/ 1222 w 2663"/>
                <a:gd name="T93" fmla="*/ 801 h 1994"/>
                <a:gd name="T94" fmla="*/ 1154 w 2663"/>
                <a:gd name="T95" fmla="*/ 824 h 1994"/>
                <a:gd name="T96" fmla="*/ 1116 w 2663"/>
                <a:gd name="T97" fmla="*/ 845 h 1994"/>
                <a:gd name="T98" fmla="*/ 1047 w 2663"/>
                <a:gd name="T99" fmla="*/ 892 h 1994"/>
                <a:gd name="T100" fmla="*/ 968 w 2663"/>
                <a:gd name="T101" fmla="*/ 948 h 1994"/>
                <a:gd name="T102" fmla="*/ 905 w 2663"/>
                <a:gd name="T103" fmla="*/ 990 h 1994"/>
                <a:gd name="T104" fmla="*/ 821 w 2663"/>
                <a:gd name="T105" fmla="*/ 1329 h 1994"/>
                <a:gd name="T106" fmla="*/ 789 w 2663"/>
                <a:gd name="T107" fmla="*/ 1769 h 1994"/>
                <a:gd name="T108" fmla="*/ 707 w 2663"/>
                <a:gd name="T109" fmla="*/ 1795 h 1994"/>
                <a:gd name="T110" fmla="*/ 646 w 2663"/>
                <a:gd name="T111" fmla="*/ 1827 h 1994"/>
                <a:gd name="T112" fmla="*/ 540 w 2663"/>
                <a:gd name="T113" fmla="*/ 1826 h 1994"/>
                <a:gd name="T114" fmla="*/ 473 w 2663"/>
                <a:gd name="T115" fmla="*/ 1804 h 1994"/>
                <a:gd name="T116" fmla="*/ 388 w 2663"/>
                <a:gd name="T117" fmla="*/ 1834 h 1994"/>
                <a:gd name="T118" fmla="*/ 265 w 2663"/>
                <a:gd name="T119" fmla="*/ 1918 h 1994"/>
                <a:gd name="T120" fmla="*/ 220 w 2663"/>
                <a:gd name="T121" fmla="*/ 1930 h 1994"/>
                <a:gd name="T122" fmla="*/ 100 w 2663"/>
                <a:gd name="T123" fmla="*/ 1772 h 19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63" h="1994">
                  <a:moveTo>
                    <a:pt x="0" y="1853"/>
                  </a:moveTo>
                  <a:lnTo>
                    <a:pt x="18" y="1862"/>
                  </a:lnTo>
                  <a:lnTo>
                    <a:pt x="25" y="1846"/>
                  </a:lnTo>
                  <a:lnTo>
                    <a:pt x="33" y="1830"/>
                  </a:lnTo>
                  <a:lnTo>
                    <a:pt x="24" y="1826"/>
                  </a:lnTo>
                  <a:lnTo>
                    <a:pt x="32" y="1834"/>
                  </a:lnTo>
                  <a:lnTo>
                    <a:pt x="40" y="1826"/>
                  </a:lnTo>
                  <a:lnTo>
                    <a:pt x="40" y="1825"/>
                  </a:lnTo>
                  <a:lnTo>
                    <a:pt x="55" y="1808"/>
                  </a:lnTo>
                  <a:lnTo>
                    <a:pt x="62" y="1801"/>
                  </a:lnTo>
                  <a:lnTo>
                    <a:pt x="54" y="1794"/>
                  </a:lnTo>
                  <a:lnTo>
                    <a:pt x="62" y="1802"/>
                  </a:lnTo>
                  <a:lnTo>
                    <a:pt x="69" y="1794"/>
                  </a:lnTo>
                  <a:lnTo>
                    <a:pt x="77" y="1786"/>
                  </a:lnTo>
                  <a:lnTo>
                    <a:pt x="69" y="1779"/>
                  </a:lnTo>
                  <a:lnTo>
                    <a:pt x="69" y="1789"/>
                  </a:lnTo>
                  <a:lnTo>
                    <a:pt x="73" y="1788"/>
                  </a:lnTo>
                  <a:lnTo>
                    <a:pt x="69" y="1789"/>
                  </a:lnTo>
                  <a:lnTo>
                    <a:pt x="77" y="1789"/>
                  </a:lnTo>
                  <a:lnTo>
                    <a:pt x="85" y="1789"/>
                  </a:lnTo>
                  <a:lnTo>
                    <a:pt x="92" y="1789"/>
                  </a:lnTo>
                  <a:lnTo>
                    <a:pt x="92" y="1779"/>
                  </a:lnTo>
                  <a:lnTo>
                    <a:pt x="86" y="1785"/>
                  </a:lnTo>
                  <a:lnTo>
                    <a:pt x="89" y="1788"/>
                  </a:lnTo>
                  <a:lnTo>
                    <a:pt x="86" y="1786"/>
                  </a:lnTo>
                  <a:lnTo>
                    <a:pt x="94" y="1794"/>
                  </a:lnTo>
                  <a:lnTo>
                    <a:pt x="101" y="1802"/>
                  </a:lnTo>
                  <a:lnTo>
                    <a:pt x="109" y="1809"/>
                  </a:lnTo>
                  <a:lnTo>
                    <a:pt x="109" y="1808"/>
                  </a:lnTo>
                  <a:lnTo>
                    <a:pt x="111" y="1811"/>
                  </a:lnTo>
                  <a:lnTo>
                    <a:pt x="125" y="1819"/>
                  </a:lnTo>
                  <a:lnTo>
                    <a:pt x="130" y="1811"/>
                  </a:lnTo>
                  <a:lnTo>
                    <a:pt x="121" y="1814"/>
                  </a:lnTo>
                  <a:lnTo>
                    <a:pt x="123" y="1817"/>
                  </a:lnTo>
                  <a:lnTo>
                    <a:pt x="121" y="1814"/>
                  </a:lnTo>
                  <a:lnTo>
                    <a:pt x="129" y="1837"/>
                  </a:lnTo>
                  <a:lnTo>
                    <a:pt x="136" y="1861"/>
                  </a:lnTo>
                  <a:lnTo>
                    <a:pt x="144" y="1884"/>
                  </a:lnTo>
                  <a:lnTo>
                    <a:pt x="152" y="1908"/>
                  </a:lnTo>
                  <a:lnTo>
                    <a:pt x="160" y="1931"/>
                  </a:lnTo>
                  <a:lnTo>
                    <a:pt x="160" y="1931"/>
                  </a:lnTo>
                  <a:lnTo>
                    <a:pt x="162" y="1935"/>
                  </a:lnTo>
                  <a:lnTo>
                    <a:pt x="169" y="1944"/>
                  </a:lnTo>
                  <a:lnTo>
                    <a:pt x="169" y="1944"/>
                  </a:lnTo>
                  <a:lnTo>
                    <a:pt x="173" y="1946"/>
                  </a:lnTo>
                  <a:lnTo>
                    <a:pt x="176" y="1947"/>
                  </a:lnTo>
                  <a:lnTo>
                    <a:pt x="184" y="1947"/>
                  </a:lnTo>
                  <a:lnTo>
                    <a:pt x="191" y="1947"/>
                  </a:lnTo>
                  <a:lnTo>
                    <a:pt x="198" y="1947"/>
                  </a:lnTo>
                  <a:lnTo>
                    <a:pt x="213" y="1947"/>
                  </a:lnTo>
                  <a:lnTo>
                    <a:pt x="213" y="1937"/>
                  </a:lnTo>
                  <a:lnTo>
                    <a:pt x="207" y="1944"/>
                  </a:lnTo>
                  <a:lnTo>
                    <a:pt x="210" y="1946"/>
                  </a:lnTo>
                  <a:lnTo>
                    <a:pt x="207" y="1945"/>
                  </a:lnTo>
                  <a:lnTo>
                    <a:pt x="214" y="1952"/>
                  </a:lnTo>
                  <a:lnTo>
                    <a:pt x="221" y="1945"/>
                  </a:lnTo>
                  <a:lnTo>
                    <a:pt x="212" y="1949"/>
                  </a:lnTo>
                  <a:lnTo>
                    <a:pt x="220" y="1964"/>
                  </a:lnTo>
                  <a:lnTo>
                    <a:pt x="228" y="1981"/>
                  </a:lnTo>
                  <a:lnTo>
                    <a:pt x="230" y="1984"/>
                  </a:lnTo>
                  <a:lnTo>
                    <a:pt x="238" y="1992"/>
                  </a:lnTo>
                  <a:lnTo>
                    <a:pt x="238" y="1991"/>
                  </a:lnTo>
                  <a:lnTo>
                    <a:pt x="241" y="1993"/>
                  </a:lnTo>
                  <a:lnTo>
                    <a:pt x="244" y="1994"/>
                  </a:lnTo>
                  <a:lnTo>
                    <a:pt x="252" y="1994"/>
                  </a:lnTo>
                  <a:lnTo>
                    <a:pt x="252" y="1994"/>
                  </a:lnTo>
                  <a:lnTo>
                    <a:pt x="255" y="1993"/>
                  </a:lnTo>
                  <a:lnTo>
                    <a:pt x="258" y="1991"/>
                  </a:lnTo>
                  <a:lnTo>
                    <a:pt x="261" y="1989"/>
                  </a:lnTo>
                  <a:lnTo>
                    <a:pt x="268" y="1972"/>
                  </a:lnTo>
                  <a:lnTo>
                    <a:pt x="269" y="1971"/>
                  </a:lnTo>
                  <a:lnTo>
                    <a:pt x="277" y="1948"/>
                  </a:lnTo>
                  <a:lnTo>
                    <a:pt x="277" y="1948"/>
                  </a:lnTo>
                  <a:lnTo>
                    <a:pt x="284" y="1924"/>
                  </a:lnTo>
                  <a:lnTo>
                    <a:pt x="284" y="1923"/>
                  </a:lnTo>
                  <a:lnTo>
                    <a:pt x="291" y="1891"/>
                  </a:lnTo>
                  <a:lnTo>
                    <a:pt x="281" y="1889"/>
                  </a:lnTo>
                  <a:lnTo>
                    <a:pt x="290" y="1894"/>
                  </a:lnTo>
                  <a:lnTo>
                    <a:pt x="306" y="1871"/>
                  </a:lnTo>
                  <a:lnTo>
                    <a:pt x="307" y="1869"/>
                  </a:lnTo>
                  <a:lnTo>
                    <a:pt x="314" y="1845"/>
                  </a:lnTo>
                  <a:lnTo>
                    <a:pt x="305" y="1841"/>
                  </a:lnTo>
                  <a:lnTo>
                    <a:pt x="313" y="1846"/>
                  </a:lnTo>
                  <a:lnTo>
                    <a:pt x="321" y="1830"/>
                  </a:lnTo>
                  <a:lnTo>
                    <a:pt x="312" y="1826"/>
                  </a:lnTo>
                  <a:lnTo>
                    <a:pt x="320" y="1834"/>
                  </a:lnTo>
                  <a:lnTo>
                    <a:pt x="328" y="1826"/>
                  </a:lnTo>
                  <a:lnTo>
                    <a:pt x="335" y="1818"/>
                  </a:lnTo>
                  <a:lnTo>
                    <a:pt x="328" y="1811"/>
                  </a:lnTo>
                  <a:lnTo>
                    <a:pt x="328" y="1820"/>
                  </a:lnTo>
                  <a:lnTo>
                    <a:pt x="331" y="1819"/>
                  </a:lnTo>
                  <a:lnTo>
                    <a:pt x="328" y="1820"/>
                  </a:lnTo>
                  <a:lnTo>
                    <a:pt x="335" y="1820"/>
                  </a:lnTo>
                  <a:lnTo>
                    <a:pt x="342" y="1820"/>
                  </a:lnTo>
                  <a:lnTo>
                    <a:pt x="350" y="1820"/>
                  </a:lnTo>
                  <a:lnTo>
                    <a:pt x="357" y="1820"/>
                  </a:lnTo>
                  <a:lnTo>
                    <a:pt x="373" y="1820"/>
                  </a:lnTo>
                  <a:lnTo>
                    <a:pt x="373" y="1811"/>
                  </a:lnTo>
                  <a:lnTo>
                    <a:pt x="366" y="1817"/>
                  </a:lnTo>
                  <a:lnTo>
                    <a:pt x="369" y="1819"/>
                  </a:lnTo>
                  <a:lnTo>
                    <a:pt x="366" y="1818"/>
                  </a:lnTo>
                  <a:lnTo>
                    <a:pt x="374" y="1826"/>
                  </a:lnTo>
                  <a:lnTo>
                    <a:pt x="380" y="1818"/>
                  </a:lnTo>
                  <a:lnTo>
                    <a:pt x="372" y="1823"/>
                  </a:lnTo>
                  <a:lnTo>
                    <a:pt x="379" y="1838"/>
                  </a:lnTo>
                  <a:lnTo>
                    <a:pt x="381" y="1841"/>
                  </a:lnTo>
                  <a:lnTo>
                    <a:pt x="389" y="1849"/>
                  </a:lnTo>
                  <a:lnTo>
                    <a:pt x="389" y="1848"/>
                  </a:lnTo>
                  <a:lnTo>
                    <a:pt x="392" y="1850"/>
                  </a:lnTo>
                  <a:lnTo>
                    <a:pt x="396" y="1851"/>
                  </a:lnTo>
                  <a:lnTo>
                    <a:pt x="403" y="1851"/>
                  </a:lnTo>
                  <a:lnTo>
                    <a:pt x="411" y="1851"/>
                  </a:lnTo>
                  <a:lnTo>
                    <a:pt x="418" y="1851"/>
                  </a:lnTo>
                  <a:lnTo>
                    <a:pt x="425" y="1851"/>
                  </a:lnTo>
                  <a:lnTo>
                    <a:pt x="433" y="1851"/>
                  </a:lnTo>
                  <a:lnTo>
                    <a:pt x="433" y="1851"/>
                  </a:lnTo>
                  <a:lnTo>
                    <a:pt x="436" y="1850"/>
                  </a:lnTo>
                  <a:lnTo>
                    <a:pt x="441" y="1849"/>
                  </a:lnTo>
                  <a:lnTo>
                    <a:pt x="449" y="1841"/>
                  </a:lnTo>
                  <a:lnTo>
                    <a:pt x="441" y="1834"/>
                  </a:lnTo>
                  <a:lnTo>
                    <a:pt x="441" y="1844"/>
                  </a:lnTo>
                  <a:lnTo>
                    <a:pt x="444" y="1842"/>
                  </a:lnTo>
                  <a:lnTo>
                    <a:pt x="441" y="1844"/>
                  </a:lnTo>
                  <a:lnTo>
                    <a:pt x="456" y="1844"/>
                  </a:lnTo>
                  <a:lnTo>
                    <a:pt x="456" y="1844"/>
                  </a:lnTo>
                  <a:lnTo>
                    <a:pt x="460" y="1842"/>
                  </a:lnTo>
                  <a:lnTo>
                    <a:pt x="464" y="1841"/>
                  </a:lnTo>
                  <a:lnTo>
                    <a:pt x="472" y="1834"/>
                  </a:lnTo>
                  <a:lnTo>
                    <a:pt x="479" y="1826"/>
                  </a:lnTo>
                  <a:lnTo>
                    <a:pt x="487" y="1818"/>
                  </a:lnTo>
                  <a:lnTo>
                    <a:pt x="479" y="1811"/>
                  </a:lnTo>
                  <a:lnTo>
                    <a:pt x="479" y="1820"/>
                  </a:lnTo>
                  <a:lnTo>
                    <a:pt x="483" y="1819"/>
                  </a:lnTo>
                  <a:lnTo>
                    <a:pt x="479" y="1820"/>
                  </a:lnTo>
                  <a:lnTo>
                    <a:pt x="487" y="1820"/>
                  </a:lnTo>
                  <a:lnTo>
                    <a:pt x="487" y="1820"/>
                  </a:lnTo>
                  <a:lnTo>
                    <a:pt x="490" y="1819"/>
                  </a:lnTo>
                  <a:lnTo>
                    <a:pt x="494" y="1817"/>
                  </a:lnTo>
                  <a:lnTo>
                    <a:pt x="495" y="1817"/>
                  </a:lnTo>
                  <a:lnTo>
                    <a:pt x="501" y="1808"/>
                  </a:lnTo>
                  <a:lnTo>
                    <a:pt x="494" y="1802"/>
                  </a:lnTo>
                  <a:lnTo>
                    <a:pt x="494" y="1812"/>
                  </a:lnTo>
                  <a:lnTo>
                    <a:pt x="497" y="1811"/>
                  </a:lnTo>
                  <a:lnTo>
                    <a:pt x="500" y="1808"/>
                  </a:lnTo>
                  <a:lnTo>
                    <a:pt x="494" y="1812"/>
                  </a:lnTo>
                  <a:lnTo>
                    <a:pt x="501" y="1812"/>
                  </a:lnTo>
                  <a:lnTo>
                    <a:pt x="509" y="1812"/>
                  </a:lnTo>
                  <a:lnTo>
                    <a:pt x="509" y="1802"/>
                  </a:lnTo>
                  <a:lnTo>
                    <a:pt x="502" y="1808"/>
                  </a:lnTo>
                  <a:lnTo>
                    <a:pt x="506" y="1811"/>
                  </a:lnTo>
                  <a:lnTo>
                    <a:pt x="502" y="1808"/>
                  </a:lnTo>
                  <a:lnTo>
                    <a:pt x="510" y="1817"/>
                  </a:lnTo>
                  <a:lnTo>
                    <a:pt x="510" y="1818"/>
                  </a:lnTo>
                  <a:lnTo>
                    <a:pt x="518" y="1826"/>
                  </a:lnTo>
                  <a:lnTo>
                    <a:pt x="518" y="1825"/>
                  </a:lnTo>
                  <a:lnTo>
                    <a:pt x="520" y="1827"/>
                  </a:lnTo>
                  <a:lnTo>
                    <a:pt x="535" y="1835"/>
                  </a:lnTo>
                  <a:lnTo>
                    <a:pt x="536" y="1835"/>
                  </a:lnTo>
                  <a:lnTo>
                    <a:pt x="540" y="1836"/>
                  </a:lnTo>
                  <a:lnTo>
                    <a:pt x="547" y="1836"/>
                  </a:lnTo>
                  <a:lnTo>
                    <a:pt x="547" y="1826"/>
                  </a:lnTo>
                  <a:lnTo>
                    <a:pt x="541" y="1833"/>
                  </a:lnTo>
                  <a:lnTo>
                    <a:pt x="544" y="1835"/>
                  </a:lnTo>
                  <a:lnTo>
                    <a:pt x="541" y="1834"/>
                  </a:lnTo>
                  <a:lnTo>
                    <a:pt x="549" y="1841"/>
                  </a:lnTo>
                  <a:lnTo>
                    <a:pt x="555" y="1834"/>
                  </a:lnTo>
                  <a:lnTo>
                    <a:pt x="547" y="1840"/>
                  </a:lnTo>
                  <a:lnTo>
                    <a:pt x="554" y="1848"/>
                  </a:lnTo>
                  <a:lnTo>
                    <a:pt x="555" y="1848"/>
                  </a:lnTo>
                  <a:lnTo>
                    <a:pt x="558" y="1850"/>
                  </a:lnTo>
                  <a:lnTo>
                    <a:pt x="562" y="1851"/>
                  </a:lnTo>
                  <a:lnTo>
                    <a:pt x="569" y="1851"/>
                  </a:lnTo>
                  <a:lnTo>
                    <a:pt x="577" y="1851"/>
                  </a:lnTo>
                  <a:lnTo>
                    <a:pt x="585" y="1851"/>
                  </a:lnTo>
                  <a:lnTo>
                    <a:pt x="592" y="1851"/>
                  </a:lnTo>
                  <a:lnTo>
                    <a:pt x="600" y="1851"/>
                  </a:lnTo>
                  <a:lnTo>
                    <a:pt x="616" y="1851"/>
                  </a:lnTo>
                  <a:lnTo>
                    <a:pt x="623" y="1851"/>
                  </a:lnTo>
                  <a:lnTo>
                    <a:pt x="631" y="1851"/>
                  </a:lnTo>
                  <a:lnTo>
                    <a:pt x="638" y="1851"/>
                  </a:lnTo>
                  <a:lnTo>
                    <a:pt x="645" y="1851"/>
                  </a:lnTo>
                  <a:lnTo>
                    <a:pt x="645" y="1851"/>
                  </a:lnTo>
                  <a:lnTo>
                    <a:pt x="649" y="1850"/>
                  </a:lnTo>
                  <a:lnTo>
                    <a:pt x="653" y="1849"/>
                  </a:lnTo>
                  <a:lnTo>
                    <a:pt x="661" y="1841"/>
                  </a:lnTo>
                  <a:lnTo>
                    <a:pt x="653" y="1834"/>
                  </a:lnTo>
                  <a:lnTo>
                    <a:pt x="653" y="1844"/>
                  </a:lnTo>
                  <a:lnTo>
                    <a:pt x="656" y="1842"/>
                  </a:lnTo>
                  <a:lnTo>
                    <a:pt x="653" y="1844"/>
                  </a:lnTo>
                  <a:lnTo>
                    <a:pt x="661" y="1844"/>
                  </a:lnTo>
                  <a:lnTo>
                    <a:pt x="661" y="1844"/>
                  </a:lnTo>
                  <a:lnTo>
                    <a:pt x="664" y="1842"/>
                  </a:lnTo>
                  <a:lnTo>
                    <a:pt x="668" y="1841"/>
                  </a:lnTo>
                  <a:lnTo>
                    <a:pt x="676" y="1834"/>
                  </a:lnTo>
                  <a:lnTo>
                    <a:pt x="684" y="1826"/>
                  </a:lnTo>
                  <a:lnTo>
                    <a:pt x="676" y="1818"/>
                  </a:lnTo>
                  <a:lnTo>
                    <a:pt x="676" y="1828"/>
                  </a:lnTo>
                  <a:lnTo>
                    <a:pt x="679" y="1827"/>
                  </a:lnTo>
                  <a:lnTo>
                    <a:pt x="676" y="1828"/>
                  </a:lnTo>
                  <a:lnTo>
                    <a:pt x="684" y="1828"/>
                  </a:lnTo>
                  <a:lnTo>
                    <a:pt x="684" y="1828"/>
                  </a:lnTo>
                  <a:lnTo>
                    <a:pt x="687" y="1827"/>
                  </a:lnTo>
                  <a:lnTo>
                    <a:pt x="688" y="1827"/>
                  </a:lnTo>
                  <a:lnTo>
                    <a:pt x="703" y="1819"/>
                  </a:lnTo>
                  <a:lnTo>
                    <a:pt x="699" y="1811"/>
                  </a:lnTo>
                  <a:lnTo>
                    <a:pt x="699" y="1820"/>
                  </a:lnTo>
                  <a:lnTo>
                    <a:pt x="706" y="1820"/>
                  </a:lnTo>
                  <a:lnTo>
                    <a:pt x="706" y="1820"/>
                  </a:lnTo>
                  <a:lnTo>
                    <a:pt x="709" y="1819"/>
                  </a:lnTo>
                  <a:lnTo>
                    <a:pt x="712" y="1817"/>
                  </a:lnTo>
                  <a:lnTo>
                    <a:pt x="713" y="1817"/>
                  </a:lnTo>
                  <a:lnTo>
                    <a:pt x="721" y="1808"/>
                  </a:lnTo>
                  <a:lnTo>
                    <a:pt x="713" y="1802"/>
                  </a:lnTo>
                  <a:lnTo>
                    <a:pt x="721" y="1809"/>
                  </a:lnTo>
                  <a:lnTo>
                    <a:pt x="729" y="1802"/>
                  </a:lnTo>
                  <a:lnTo>
                    <a:pt x="721" y="1794"/>
                  </a:lnTo>
                  <a:lnTo>
                    <a:pt x="721" y="1804"/>
                  </a:lnTo>
                  <a:lnTo>
                    <a:pt x="724" y="1803"/>
                  </a:lnTo>
                  <a:lnTo>
                    <a:pt x="721" y="1804"/>
                  </a:lnTo>
                  <a:lnTo>
                    <a:pt x="729" y="1804"/>
                  </a:lnTo>
                  <a:lnTo>
                    <a:pt x="729" y="1804"/>
                  </a:lnTo>
                  <a:lnTo>
                    <a:pt x="732" y="1803"/>
                  </a:lnTo>
                  <a:lnTo>
                    <a:pt x="736" y="1802"/>
                  </a:lnTo>
                  <a:lnTo>
                    <a:pt x="744" y="1794"/>
                  </a:lnTo>
                  <a:lnTo>
                    <a:pt x="736" y="1786"/>
                  </a:lnTo>
                  <a:lnTo>
                    <a:pt x="736" y="1796"/>
                  </a:lnTo>
                  <a:lnTo>
                    <a:pt x="740" y="1795"/>
                  </a:lnTo>
                  <a:lnTo>
                    <a:pt x="736" y="1796"/>
                  </a:lnTo>
                  <a:lnTo>
                    <a:pt x="744" y="1796"/>
                  </a:lnTo>
                  <a:lnTo>
                    <a:pt x="744" y="1796"/>
                  </a:lnTo>
                  <a:lnTo>
                    <a:pt x="747" y="1795"/>
                  </a:lnTo>
                  <a:lnTo>
                    <a:pt x="752" y="1794"/>
                  </a:lnTo>
                  <a:lnTo>
                    <a:pt x="759" y="1786"/>
                  </a:lnTo>
                  <a:lnTo>
                    <a:pt x="752" y="1779"/>
                  </a:lnTo>
                  <a:lnTo>
                    <a:pt x="752" y="1789"/>
                  </a:lnTo>
                  <a:lnTo>
                    <a:pt x="755" y="1788"/>
                  </a:lnTo>
                  <a:lnTo>
                    <a:pt x="752" y="1789"/>
                  </a:lnTo>
                  <a:lnTo>
                    <a:pt x="759" y="1789"/>
                  </a:lnTo>
                  <a:lnTo>
                    <a:pt x="767" y="1789"/>
                  </a:lnTo>
                  <a:lnTo>
                    <a:pt x="781" y="1789"/>
                  </a:lnTo>
                  <a:lnTo>
                    <a:pt x="789" y="1789"/>
                  </a:lnTo>
                  <a:lnTo>
                    <a:pt x="797" y="1789"/>
                  </a:lnTo>
                  <a:lnTo>
                    <a:pt x="797" y="1789"/>
                  </a:lnTo>
                  <a:lnTo>
                    <a:pt x="800" y="1788"/>
                  </a:lnTo>
                  <a:lnTo>
                    <a:pt x="803" y="1785"/>
                  </a:lnTo>
                  <a:lnTo>
                    <a:pt x="806" y="1782"/>
                  </a:lnTo>
                  <a:lnTo>
                    <a:pt x="807" y="1781"/>
                  </a:lnTo>
                  <a:lnTo>
                    <a:pt x="814" y="1734"/>
                  </a:lnTo>
                  <a:lnTo>
                    <a:pt x="814" y="1733"/>
                  </a:lnTo>
                  <a:lnTo>
                    <a:pt x="822" y="1479"/>
                  </a:lnTo>
                  <a:lnTo>
                    <a:pt x="830" y="1266"/>
                  </a:lnTo>
                  <a:lnTo>
                    <a:pt x="820" y="1264"/>
                  </a:lnTo>
                  <a:lnTo>
                    <a:pt x="811" y="1268"/>
                  </a:lnTo>
                  <a:lnTo>
                    <a:pt x="813" y="1271"/>
                  </a:lnTo>
                  <a:lnTo>
                    <a:pt x="817" y="1273"/>
                  </a:lnTo>
                  <a:lnTo>
                    <a:pt x="820" y="1274"/>
                  </a:lnTo>
                  <a:lnTo>
                    <a:pt x="823" y="1273"/>
                  </a:lnTo>
                  <a:lnTo>
                    <a:pt x="827" y="1271"/>
                  </a:lnTo>
                  <a:lnTo>
                    <a:pt x="829" y="1268"/>
                  </a:lnTo>
                  <a:lnTo>
                    <a:pt x="810" y="1266"/>
                  </a:lnTo>
                  <a:lnTo>
                    <a:pt x="818" y="1337"/>
                  </a:lnTo>
                  <a:lnTo>
                    <a:pt x="819" y="1339"/>
                  </a:lnTo>
                  <a:lnTo>
                    <a:pt x="821" y="1342"/>
                  </a:lnTo>
                  <a:lnTo>
                    <a:pt x="824" y="1345"/>
                  </a:lnTo>
                  <a:lnTo>
                    <a:pt x="828" y="1346"/>
                  </a:lnTo>
                  <a:lnTo>
                    <a:pt x="831" y="1345"/>
                  </a:lnTo>
                  <a:lnTo>
                    <a:pt x="834" y="1342"/>
                  </a:lnTo>
                  <a:lnTo>
                    <a:pt x="836" y="1339"/>
                  </a:lnTo>
                  <a:lnTo>
                    <a:pt x="838" y="1337"/>
                  </a:lnTo>
                  <a:lnTo>
                    <a:pt x="845" y="1133"/>
                  </a:lnTo>
                  <a:lnTo>
                    <a:pt x="835" y="1131"/>
                  </a:lnTo>
                  <a:lnTo>
                    <a:pt x="845" y="1135"/>
                  </a:lnTo>
                  <a:lnTo>
                    <a:pt x="853" y="1111"/>
                  </a:lnTo>
                  <a:lnTo>
                    <a:pt x="843" y="1107"/>
                  </a:lnTo>
                  <a:lnTo>
                    <a:pt x="852" y="1112"/>
                  </a:lnTo>
                  <a:lnTo>
                    <a:pt x="859" y="1096"/>
                  </a:lnTo>
                  <a:lnTo>
                    <a:pt x="851" y="1092"/>
                  </a:lnTo>
                  <a:lnTo>
                    <a:pt x="859" y="1097"/>
                  </a:lnTo>
                  <a:lnTo>
                    <a:pt x="874" y="1073"/>
                  </a:lnTo>
                  <a:lnTo>
                    <a:pt x="874" y="1072"/>
                  </a:lnTo>
                  <a:lnTo>
                    <a:pt x="881" y="1057"/>
                  </a:lnTo>
                  <a:lnTo>
                    <a:pt x="889" y="1040"/>
                  </a:lnTo>
                  <a:lnTo>
                    <a:pt x="897" y="1025"/>
                  </a:lnTo>
                  <a:lnTo>
                    <a:pt x="888" y="1021"/>
                  </a:lnTo>
                  <a:lnTo>
                    <a:pt x="896" y="1028"/>
                  </a:lnTo>
                  <a:lnTo>
                    <a:pt x="903" y="1021"/>
                  </a:lnTo>
                  <a:lnTo>
                    <a:pt x="911" y="1013"/>
                  </a:lnTo>
                  <a:lnTo>
                    <a:pt x="911" y="1012"/>
                  </a:lnTo>
                  <a:lnTo>
                    <a:pt x="919" y="1003"/>
                  </a:lnTo>
                  <a:lnTo>
                    <a:pt x="911" y="996"/>
                  </a:lnTo>
                  <a:lnTo>
                    <a:pt x="911" y="1006"/>
                  </a:lnTo>
                  <a:lnTo>
                    <a:pt x="914" y="1005"/>
                  </a:lnTo>
                  <a:lnTo>
                    <a:pt x="918" y="1003"/>
                  </a:lnTo>
                  <a:lnTo>
                    <a:pt x="911" y="1006"/>
                  </a:lnTo>
                  <a:lnTo>
                    <a:pt x="919" y="1006"/>
                  </a:lnTo>
                  <a:lnTo>
                    <a:pt x="919" y="1006"/>
                  </a:lnTo>
                  <a:lnTo>
                    <a:pt x="922" y="1005"/>
                  </a:lnTo>
                  <a:lnTo>
                    <a:pt x="925" y="1003"/>
                  </a:lnTo>
                  <a:lnTo>
                    <a:pt x="927" y="1003"/>
                  </a:lnTo>
                  <a:lnTo>
                    <a:pt x="933" y="995"/>
                  </a:lnTo>
                  <a:lnTo>
                    <a:pt x="925" y="989"/>
                  </a:lnTo>
                  <a:lnTo>
                    <a:pt x="930" y="997"/>
                  </a:lnTo>
                  <a:lnTo>
                    <a:pt x="945" y="990"/>
                  </a:lnTo>
                  <a:lnTo>
                    <a:pt x="948" y="989"/>
                  </a:lnTo>
                  <a:lnTo>
                    <a:pt x="956" y="981"/>
                  </a:lnTo>
                  <a:lnTo>
                    <a:pt x="964" y="973"/>
                  </a:lnTo>
                  <a:lnTo>
                    <a:pt x="964" y="972"/>
                  </a:lnTo>
                  <a:lnTo>
                    <a:pt x="972" y="963"/>
                  </a:lnTo>
                  <a:lnTo>
                    <a:pt x="964" y="957"/>
                  </a:lnTo>
                  <a:lnTo>
                    <a:pt x="964" y="967"/>
                  </a:lnTo>
                  <a:lnTo>
                    <a:pt x="967" y="966"/>
                  </a:lnTo>
                  <a:lnTo>
                    <a:pt x="970" y="963"/>
                  </a:lnTo>
                  <a:lnTo>
                    <a:pt x="964" y="967"/>
                  </a:lnTo>
                  <a:lnTo>
                    <a:pt x="972" y="967"/>
                  </a:lnTo>
                  <a:lnTo>
                    <a:pt x="972" y="967"/>
                  </a:lnTo>
                  <a:lnTo>
                    <a:pt x="975" y="966"/>
                  </a:lnTo>
                  <a:lnTo>
                    <a:pt x="979" y="964"/>
                  </a:lnTo>
                  <a:lnTo>
                    <a:pt x="987" y="957"/>
                  </a:lnTo>
                  <a:lnTo>
                    <a:pt x="995" y="949"/>
                  </a:lnTo>
                  <a:lnTo>
                    <a:pt x="1002" y="941"/>
                  </a:lnTo>
                  <a:lnTo>
                    <a:pt x="1002" y="940"/>
                  </a:lnTo>
                  <a:lnTo>
                    <a:pt x="1009" y="933"/>
                  </a:lnTo>
                  <a:lnTo>
                    <a:pt x="1001" y="926"/>
                  </a:lnTo>
                  <a:lnTo>
                    <a:pt x="1001" y="936"/>
                  </a:lnTo>
                  <a:lnTo>
                    <a:pt x="1005" y="935"/>
                  </a:lnTo>
                  <a:lnTo>
                    <a:pt x="1008" y="933"/>
                  </a:lnTo>
                  <a:lnTo>
                    <a:pt x="1001" y="936"/>
                  </a:lnTo>
                  <a:lnTo>
                    <a:pt x="1009" y="936"/>
                  </a:lnTo>
                  <a:lnTo>
                    <a:pt x="1009" y="936"/>
                  </a:lnTo>
                  <a:lnTo>
                    <a:pt x="1012" y="935"/>
                  </a:lnTo>
                  <a:lnTo>
                    <a:pt x="1014" y="935"/>
                  </a:lnTo>
                  <a:lnTo>
                    <a:pt x="1030" y="926"/>
                  </a:lnTo>
                  <a:lnTo>
                    <a:pt x="1032" y="925"/>
                  </a:lnTo>
                  <a:lnTo>
                    <a:pt x="1040" y="917"/>
                  </a:lnTo>
                  <a:lnTo>
                    <a:pt x="1047" y="910"/>
                  </a:lnTo>
                  <a:lnTo>
                    <a:pt x="1040" y="902"/>
                  </a:lnTo>
                  <a:lnTo>
                    <a:pt x="1040" y="912"/>
                  </a:lnTo>
                  <a:lnTo>
                    <a:pt x="1043" y="911"/>
                  </a:lnTo>
                  <a:lnTo>
                    <a:pt x="1040" y="912"/>
                  </a:lnTo>
                  <a:lnTo>
                    <a:pt x="1047" y="912"/>
                  </a:lnTo>
                  <a:lnTo>
                    <a:pt x="1047" y="912"/>
                  </a:lnTo>
                  <a:lnTo>
                    <a:pt x="1051" y="911"/>
                  </a:lnTo>
                  <a:lnTo>
                    <a:pt x="1055" y="910"/>
                  </a:lnTo>
                  <a:lnTo>
                    <a:pt x="1063" y="902"/>
                  </a:lnTo>
                  <a:lnTo>
                    <a:pt x="1070" y="894"/>
                  </a:lnTo>
                  <a:lnTo>
                    <a:pt x="1063" y="886"/>
                  </a:lnTo>
                  <a:lnTo>
                    <a:pt x="1063" y="896"/>
                  </a:lnTo>
                  <a:lnTo>
                    <a:pt x="1066" y="895"/>
                  </a:lnTo>
                  <a:lnTo>
                    <a:pt x="1063" y="896"/>
                  </a:lnTo>
                  <a:lnTo>
                    <a:pt x="1070" y="896"/>
                  </a:lnTo>
                  <a:lnTo>
                    <a:pt x="1070" y="896"/>
                  </a:lnTo>
                  <a:lnTo>
                    <a:pt x="1074" y="895"/>
                  </a:lnTo>
                  <a:lnTo>
                    <a:pt x="1077" y="893"/>
                  </a:lnTo>
                  <a:lnTo>
                    <a:pt x="1078" y="893"/>
                  </a:lnTo>
                  <a:lnTo>
                    <a:pt x="1085" y="884"/>
                  </a:lnTo>
                  <a:lnTo>
                    <a:pt x="1077" y="878"/>
                  </a:lnTo>
                  <a:lnTo>
                    <a:pt x="1085" y="885"/>
                  </a:lnTo>
                  <a:lnTo>
                    <a:pt x="1092" y="878"/>
                  </a:lnTo>
                  <a:lnTo>
                    <a:pt x="1100" y="870"/>
                  </a:lnTo>
                  <a:lnTo>
                    <a:pt x="1092" y="862"/>
                  </a:lnTo>
                  <a:lnTo>
                    <a:pt x="1092" y="872"/>
                  </a:lnTo>
                  <a:lnTo>
                    <a:pt x="1096" y="871"/>
                  </a:lnTo>
                  <a:lnTo>
                    <a:pt x="1092" y="872"/>
                  </a:lnTo>
                  <a:lnTo>
                    <a:pt x="1108" y="872"/>
                  </a:lnTo>
                  <a:lnTo>
                    <a:pt x="1108" y="872"/>
                  </a:lnTo>
                  <a:lnTo>
                    <a:pt x="1111" y="871"/>
                  </a:lnTo>
                  <a:lnTo>
                    <a:pt x="1116" y="870"/>
                  </a:lnTo>
                  <a:lnTo>
                    <a:pt x="1123" y="862"/>
                  </a:lnTo>
                  <a:lnTo>
                    <a:pt x="1116" y="855"/>
                  </a:lnTo>
                  <a:lnTo>
                    <a:pt x="1116" y="864"/>
                  </a:lnTo>
                  <a:lnTo>
                    <a:pt x="1119" y="863"/>
                  </a:lnTo>
                  <a:lnTo>
                    <a:pt x="1116" y="864"/>
                  </a:lnTo>
                  <a:lnTo>
                    <a:pt x="1123" y="864"/>
                  </a:lnTo>
                  <a:lnTo>
                    <a:pt x="1123" y="864"/>
                  </a:lnTo>
                  <a:lnTo>
                    <a:pt x="1127" y="863"/>
                  </a:lnTo>
                  <a:lnTo>
                    <a:pt x="1131" y="862"/>
                  </a:lnTo>
                  <a:lnTo>
                    <a:pt x="1139" y="855"/>
                  </a:lnTo>
                  <a:lnTo>
                    <a:pt x="1131" y="847"/>
                  </a:lnTo>
                  <a:lnTo>
                    <a:pt x="1131" y="857"/>
                  </a:lnTo>
                  <a:lnTo>
                    <a:pt x="1134" y="856"/>
                  </a:lnTo>
                  <a:lnTo>
                    <a:pt x="1131" y="857"/>
                  </a:lnTo>
                  <a:lnTo>
                    <a:pt x="1139" y="857"/>
                  </a:lnTo>
                  <a:lnTo>
                    <a:pt x="1139" y="857"/>
                  </a:lnTo>
                  <a:lnTo>
                    <a:pt x="1142" y="856"/>
                  </a:lnTo>
                  <a:lnTo>
                    <a:pt x="1145" y="853"/>
                  </a:lnTo>
                  <a:lnTo>
                    <a:pt x="1146" y="853"/>
                  </a:lnTo>
                  <a:lnTo>
                    <a:pt x="1153" y="845"/>
                  </a:lnTo>
                  <a:lnTo>
                    <a:pt x="1145" y="838"/>
                  </a:lnTo>
                  <a:lnTo>
                    <a:pt x="1145" y="848"/>
                  </a:lnTo>
                  <a:lnTo>
                    <a:pt x="1148" y="847"/>
                  </a:lnTo>
                  <a:lnTo>
                    <a:pt x="1152" y="845"/>
                  </a:lnTo>
                  <a:lnTo>
                    <a:pt x="1145" y="848"/>
                  </a:lnTo>
                  <a:lnTo>
                    <a:pt x="1153" y="848"/>
                  </a:lnTo>
                  <a:lnTo>
                    <a:pt x="1153" y="848"/>
                  </a:lnTo>
                  <a:lnTo>
                    <a:pt x="1156" y="847"/>
                  </a:lnTo>
                  <a:lnTo>
                    <a:pt x="1161" y="846"/>
                  </a:lnTo>
                  <a:lnTo>
                    <a:pt x="1168" y="838"/>
                  </a:lnTo>
                  <a:lnTo>
                    <a:pt x="1161" y="830"/>
                  </a:lnTo>
                  <a:lnTo>
                    <a:pt x="1161" y="840"/>
                  </a:lnTo>
                  <a:lnTo>
                    <a:pt x="1164" y="839"/>
                  </a:lnTo>
                  <a:lnTo>
                    <a:pt x="1161" y="840"/>
                  </a:lnTo>
                  <a:lnTo>
                    <a:pt x="1168" y="840"/>
                  </a:lnTo>
                  <a:lnTo>
                    <a:pt x="1168" y="840"/>
                  </a:lnTo>
                  <a:lnTo>
                    <a:pt x="1172" y="839"/>
                  </a:lnTo>
                  <a:lnTo>
                    <a:pt x="1173" y="839"/>
                  </a:lnTo>
                  <a:lnTo>
                    <a:pt x="1188" y="832"/>
                  </a:lnTo>
                  <a:lnTo>
                    <a:pt x="1184" y="823"/>
                  </a:lnTo>
                  <a:lnTo>
                    <a:pt x="1184" y="833"/>
                  </a:lnTo>
                  <a:lnTo>
                    <a:pt x="1191" y="833"/>
                  </a:lnTo>
                  <a:lnTo>
                    <a:pt x="1191" y="833"/>
                  </a:lnTo>
                  <a:lnTo>
                    <a:pt x="1195" y="832"/>
                  </a:lnTo>
                  <a:lnTo>
                    <a:pt x="1199" y="830"/>
                  </a:lnTo>
                  <a:lnTo>
                    <a:pt x="1207" y="823"/>
                  </a:lnTo>
                  <a:lnTo>
                    <a:pt x="1199" y="815"/>
                  </a:lnTo>
                  <a:lnTo>
                    <a:pt x="1199" y="825"/>
                  </a:lnTo>
                  <a:lnTo>
                    <a:pt x="1202" y="824"/>
                  </a:lnTo>
                  <a:lnTo>
                    <a:pt x="1199" y="825"/>
                  </a:lnTo>
                  <a:lnTo>
                    <a:pt x="1207" y="825"/>
                  </a:lnTo>
                  <a:lnTo>
                    <a:pt x="1214" y="825"/>
                  </a:lnTo>
                  <a:lnTo>
                    <a:pt x="1221" y="825"/>
                  </a:lnTo>
                  <a:lnTo>
                    <a:pt x="1221" y="825"/>
                  </a:lnTo>
                  <a:lnTo>
                    <a:pt x="1224" y="824"/>
                  </a:lnTo>
                  <a:lnTo>
                    <a:pt x="1229" y="823"/>
                  </a:lnTo>
                  <a:lnTo>
                    <a:pt x="1236" y="815"/>
                  </a:lnTo>
                  <a:lnTo>
                    <a:pt x="1229" y="807"/>
                  </a:lnTo>
                  <a:lnTo>
                    <a:pt x="1229" y="817"/>
                  </a:lnTo>
                  <a:lnTo>
                    <a:pt x="1232" y="816"/>
                  </a:lnTo>
                  <a:lnTo>
                    <a:pt x="1229" y="817"/>
                  </a:lnTo>
                  <a:lnTo>
                    <a:pt x="1236" y="817"/>
                  </a:lnTo>
                  <a:lnTo>
                    <a:pt x="1244" y="817"/>
                  </a:lnTo>
                  <a:lnTo>
                    <a:pt x="1252" y="817"/>
                  </a:lnTo>
                  <a:lnTo>
                    <a:pt x="1267" y="817"/>
                  </a:lnTo>
                  <a:lnTo>
                    <a:pt x="1267" y="817"/>
                  </a:lnTo>
                  <a:lnTo>
                    <a:pt x="1270" y="816"/>
                  </a:lnTo>
                  <a:lnTo>
                    <a:pt x="1274" y="814"/>
                  </a:lnTo>
                  <a:lnTo>
                    <a:pt x="1275" y="814"/>
                  </a:lnTo>
                  <a:lnTo>
                    <a:pt x="1283" y="805"/>
                  </a:lnTo>
                  <a:lnTo>
                    <a:pt x="1275" y="799"/>
                  </a:lnTo>
                  <a:lnTo>
                    <a:pt x="1275" y="808"/>
                  </a:lnTo>
                  <a:lnTo>
                    <a:pt x="1278" y="807"/>
                  </a:lnTo>
                  <a:lnTo>
                    <a:pt x="1281" y="805"/>
                  </a:lnTo>
                  <a:lnTo>
                    <a:pt x="1275" y="808"/>
                  </a:lnTo>
                  <a:lnTo>
                    <a:pt x="1283" y="808"/>
                  </a:lnTo>
                  <a:lnTo>
                    <a:pt x="1290" y="808"/>
                  </a:lnTo>
                  <a:lnTo>
                    <a:pt x="1297" y="808"/>
                  </a:lnTo>
                  <a:lnTo>
                    <a:pt x="1305" y="808"/>
                  </a:lnTo>
                  <a:lnTo>
                    <a:pt x="1312" y="808"/>
                  </a:lnTo>
                  <a:lnTo>
                    <a:pt x="1320" y="808"/>
                  </a:lnTo>
                  <a:lnTo>
                    <a:pt x="1328" y="808"/>
                  </a:lnTo>
                  <a:lnTo>
                    <a:pt x="1328" y="808"/>
                  </a:lnTo>
                  <a:lnTo>
                    <a:pt x="1331" y="807"/>
                  </a:lnTo>
                  <a:lnTo>
                    <a:pt x="1335" y="806"/>
                  </a:lnTo>
                  <a:lnTo>
                    <a:pt x="1343" y="799"/>
                  </a:lnTo>
                  <a:lnTo>
                    <a:pt x="1335" y="791"/>
                  </a:lnTo>
                  <a:lnTo>
                    <a:pt x="1335" y="801"/>
                  </a:lnTo>
                  <a:lnTo>
                    <a:pt x="1339" y="800"/>
                  </a:lnTo>
                  <a:lnTo>
                    <a:pt x="1335" y="801"/>
                  </a:lnTo>
                  <a:lnTo>
                    <a:pt x="1351" y="801"/>
                  </a:lnTo>
                  <a:lnTo>
                    <a:pt x="1358" y="801"/>
                  </a:lnTo>
                  <a:lnTo>
                    <a:pt x="1365" y="801"/>
                  </a:lnTo>
                  <a:lnTo>
                    <a:pt x="1373" y="801"/>
                  </a:lnTo>
                  <a:lnTo>
                    <a:pt x="1380" y="801"/>
                  </a:lnTo>
                  <a:lnTo>
                    <a:pt x="1388" y="801"/>
                  </a:lnTo>
                  <a:lnTo>
                    <a:pt x="1396" y="801"/>
                  </a:lnTo>
                  <a:lnTo>
                    <a:pt x="1403" y="801"/>
                  </a:lnTo>
                  <a:lnTo>
                    <a:pt x="1410" y="801"/>
                  </a:lnTo>
                  <a:lnTo>
                    <a:pt x="1410" y="801"/>
                  </a:lnTo>
                  <a:lnTo>
                    <a:pt x="1413" y="800"/>
                  </a:lnTo>
                  <a:lnTo>
                    <a:pt x="1418" y="799"/>
                  </a:lnTo>
                  <a:lnTo>
                    <a:pt x="1425" y="791"/>
                  </a:lnTo>
                  <a:lnTo>
                    <a:pt x="1418" y="783"/>
                  </a:lnTo>
                  <a:lnTo>
                    <a:pt x="1418" y="793"/>
                  </a:lnTo>
                  <a:lnTo>
                    <a:pt x="1421" y="792"/>
                  </a:lnTo>
                  <a:lnTo>
                    <a:pt x="1418" y="793"/>
                  </a:lnTo>
                  <a:lnTo>
                    <a:pt x="1432" y="793"/>
                  </a:lnTo>
                  <a:lnTo>
                    <a:pt x="1440" y="793"/>
                  </a:lnTo>
                  <a:lnTo>
                    <a:pt x="1447" y="793"/>
                  </a:lnTo>
                  <a:lnTo>
                    <a:pt x="1455" y="793"/>
                  </a:lnTo>
                  <a:lnTo>
                    <a:pt x="1463" y="793"/>
                  </a:lnTo>
                  <a:lnTo>
                    <a:pt x="1470" y="793"/>
                  </a:lnTo>
                  <a:lnTo>
                    <a:pt x="1478" y="793"/>
                  </a:lnTo>
                  <a:lnTo>
                    <a:pt x="1486" y="793"/>
                  </a:lnTo>
                  <a:lnTo>
                    <a:pt x="1486" y="793"/>
                  </a:lnTo>
                  <a:lnTo>
                    <a:pt x="1489" y="792"/>
                  </a:lnTo>
                  <a:lnTo>
                    <a:pt x="1494" y="791"/>
                  </a:lnTo>
                  <a:lnTo>
                    <a:pt x="1501" y="783"/>
                  </a:lnTo>
                  <a:lnTo>
                    <a:pt x="1494" y="775"/>
                  </a:lnTo>
                  <a:lnTo>
                    <a:pt x="1494" y="785"/>
                  </a:lnTo>
                  <a:lnTo>
                    <a:pt x="1497" y="784"/>
                  </a:lnTo>
                  <a:lnTo>
                    <a:pt x="1494" y="785"/>
                  </a:lnTo>
                  <a:lnTo>
                    <a:pt x="1508" y="785"/>
                  </a:lnTo>
                  <a:lnTo>
                    <a:pt x="1516" y="785"/>
                  </a:lnTo>
                  <a:lnTo>
                    <a:pt x="1523" y="785"/>
                  </a:lnTo>
                  <a:lnTo>
                    <a:pt x="1531" y="785"/>
                  </a:lnTo>
                  <a:lnTo>
                    <a:pt x="1539" y="785"/>
                  </a:lnTo>
                  <a:lnTo>
                    <a:pt x="1546" y="785"/>
                  </a:lnTo>
                  <a:lnTo>
                    <a:pt x="1554" y="785"/>
                  </a:lnTo>
                  <a:lnTo>
                    <a:pt x="1562" y="785"/>
                  </a:lnTo>
                  <a:lnTo>
                    <a:pt x="1562" y="785"/>
                  </a:lnTo>
                  <a:lnTo>
                    <a:pt x="1565" y="784"/>
                  </a:lnTo>
                  <a:lnTo>
                    <a:pt x="1569" y="783"/>
                  </a:lnTo>
                  <a:lnTo>
                    <a:pt x="1577" y="775"/>
                  </a:lnTo>
                  <a:lnTo>
                    <a:pt x="1569" y="768"/>
                  </a:lnTo>
                  <a:lnTo>
                    <a:pt x="1569" y="778"/>
                  </a:lnTo>
                  <a:lnTo>
                    <a:pt x="1573" y="777"/>
                  </a:lnTo>
                  <a:lnTo>
                    <a:pt x="1569" y="778"/>
                  </a:lnTo>
                  <a:lnTo>
                    <a:pt x="1576" y="778"/>
                  </a:lnTo>
                  <a:lnTo>
                    <a:pt x="1591" y="778"/>
                  </a:lnTo>
                  <a:lnTo>
                    <a:pt x="1599" y="778"/>
                  </a:lnTo>
                  <a:lnTo>
                    <a:pt x="1607" y="778"/>
                  </a:lnTo>
                  <a:lnTo>
                    <a:pt x="1614" y="778"/>
                  </a:lnTo>
                  <a:lnTo>
                    <a:pt x="1622" y="778"/>
                  </a:lnTo>
                  <a:lnTo>
                    <a:pt x="1630" y="778"/>
                  </a:lnTo>
                  <a:lnTo>
                    <a:pt x="1630" y="778"/>
                  </a:lnTo>
                  <a:lnTo>
                    <a:pt x="1633" y="777"/>
                  </a:lnTo>
                  <a:lnTo>
                    <a:pt x="1636" y="774"/>
                  </a:lnTo>
                  <a:lnTo>
                    <a:pt x="1637" y="774"/>
                  </a:lnTo>
                  <a:lnTo>
                    <a:pt x="1645" y="766"/>
                  </a:lnTo>
                  <a:lnTo>
                    <a:pt x="1637" y="759"/>
                  </a:lnTo>
                  <a:lnTo>
                    <a:pt x="1637" y="769"/>
                  </a:lnTo>
                  <a:lnTo>
                    <a:pt x="1641" y="768"/>
                  </a:lnTo>
                  <a:lnTo>
                    <a:pt x="1644" y="766"/>
                  </a:lnTo>
                  <a:lnTo>
                    <a:pt x="1637" y="769"/>
                  </a:lnTo>
                  <a:lnTo>
                    <a:pt x="1644" y="769"/>
                  </a:lnTo>
                  <a:lnTo>
                    <a:pt x="1652" y="769"/>
                  </a:lnTo>
                  <a:lnTo>
                    <a:pt x="1659" y="769"/>
                  </a:lnTo>
                  <a:lnTo>
                    <a:pt x="1675" y="769"/>
                  </a:lnTo>
                  <a:lnTo>
                    <a:pt x="1683" y="769"/>
                  </a:lnTo>
                  <a:lnTo>
                    <a:pt x="1690" y="769"/>
                  </a:lnTo>
                  <a:lnTo>
                    <a:pt x="1698" y="769"/>
                  </a:lnTo>
                  <a:lnTo>
                    <a:pt x="1706" y="769"/>
                  </a:lnTo>
                  <a:lnTo>
                    <a:pt x="1713" y="769"/>
                  </a:lnTo>
                  <a:lnTo>
                    <a:pt x="1720" y="769"/>
                  </a:lnTo>
                  <a:lnTo>
                    <a:pt x="1720" y="769"/>
                  </a:lnTo>
                  <a:lnTo>
                    <a:pt x="1723" y="768"/>
                  </a:lnTo>
                  <a:lnTo>
                    <a:pt x="1728" y="767"/>
                  </a:lnTo>
                  <a:lnTo>
                    <a:pt x="1735" y="759"/>
                  </a:lnTo>
                  <a:lnTo>
                    <a:pt x="1728" y="751"/>
                  </a:lnTo>
                  <a:lnTo>
                    <a:pt x="1728" y="761"/>
                  </a:lnTo>
                  <a:lnTo>
                    <a:pt x="1731" y="760"/>
                  </a:lnTo>
                  <a:lnTo>
                    <a:pt x="1728" y="761"/>
                  </a:lnTo>
                  <a:lnTo>
                    <a:pt x="1735" y="761"/>
                  </a:lnTo>
                  <a:lnTo>
                    <a:pt x="1743" y="761"/>
                  </a:lnTo>
                  <a:lnTo>
                    <a:pt x="1758" y="761"/>
                  </a:lnTo>
                  <a:lnTo>
                    <a:pt x="1766" y="761"/>
                  </a:lnTo>
                  <a:lnTo>
                    <a:pt x="1774" y="761"/>
                  </a:lnTo>
                  <a:lnTo>
                    <a:pt x="1781" y="761"/>
                  </a:lnTo>
                  <a:lnTo>
                    <a:pt x="1789" y="761"/>
                  </a:lnTo>
                  <a:lnTo>
                    <a:pt x="1789" y="761"/>
                  </a:lnTo>
                  <a:lnTo>
                    <a:pt x="1792" y="760"/>
                  </a:lnTo>
                  <a:lnTo>
                    <a:pt x="1796" y="758"/>
                  </a:lnTo>
                  <a:lnTo>
                    <a:pt x="1797" y="758"/>
                  </a:lnTo>
                  <a:lnTo>
                    <a:pt x="1803" y="750"/>
                  </a:lnTo>
                  <a:lnTo>
                    <a:pt x="1796" y="744"/>
                  </a:lnTo>
                  <a:lnTo>
                    <a:pt x="1796" y="753"/>
                  </a:lnTo>
                  <a:lnTo>
                    <a:pt x="1799" y="752"/>
                  </a:lnTo>
                  <a:lnTo>
                    <a:pt x="1802" y="750"/>
                  </a:lnTo>
                  <a:lnTo>
                    <a:pt x="1796" y="753"/>
                  </a:lnTo>
                  <a:lnTo>
                    <a:pt x="1803" y="753"/>
                  </a:lnTo>
                  <a:lnTo>
                    <a:pt x="1811" y="753"/>
                  </a:lnTo>
                  <a:lnTo>
                    <a:pt x="1819" y="753"/>
                  </a:lnTo>
                  <a:lnTo>
                    <a:pt x="1834" y="753"/>
                  </a:lnTo>
                  <a:lnTo>
                    <a:pt x="1842" y="753"/>
                  </a:lnTo>
                  <a:lnTo>
                    <a:pt x="1850" y="753"/>
                  </a:lnTo>
                  <a:lnTo>
                    <a:pt x="1857" y="753"/>
                  </a:lnTo>
                  <a:lnTo>
                    <a:pt x="1864" y="753"/>
                  </a:lnTo>
                  <a:lnTo>
                    <a:pt x="1864" y="753"/>
                  </a:lnTo>
                  <a:lnTo>
                    <a:pt x="1867" y="752"/>
                  </a:lnTo>
                  <a:lnTo>
                    <a:pt x="1872" y="751"/>
                  </a:lnTo>
                  <a:lnTo>
                    <a:pt x="1879" y="744"/>
                  </a:lnTo>
                  <a:lnTo>
                    <a:pt x="1872" y="736"/>
                  </a:lnTo>
                  <a:lnTo>
                    <a:pt x="1872" y="746"/>
                  </a:lnTo>
                  <a:lnTo>
                    <a:pt x="1875" y="745"/>
                  </a:lnTo>
                  <a:lnTo>
                    <a:pt x="1872" y="746"/>
                  </a:lnTo>
                  <a:lnTo>
                    <a:pt x="1879" y="746"/>
                  </a:lnTo>
                  <a:lnTo>
                    <a:pt x="1887" y="746"/>
                  </a:lnTo>
                  <a:lnTo>
                    <a:pt x="1895" y="746"/>
                  </a:lnTo>
                  <a:lnTo>
                    <a:pt x="1902" y="746"/>
                  </a:lnTo>
                  <a:lnTo>
                    <a:pt x="1918" y="746"/>
                  </a:lnTo>
                  <a:lnTo>
                    <a:pt x="1925" y="746"/>
                  </a:lnTo>
                  <a:lnTo>
                    <a:pt x="1933" y="746"/>
                  </a:lnTo>
                  <a:lnTo>
                    <a:pt x="1940" y="746"/>
                  </a:lnTo>
                  <a:lnTo>
                    <a:pt x="1947" y="746"/>
                  </a:lnTo>
                  <a:lnTo>
                    <a:pt x="1947" y="746"/>
                  </a:lnTo>
                  <a:lnTo>
                    <a:pt x="1951" y="745"/>
                  </a:lnTo>
                  <a:lnTo>
                    <a:pt x="1955" y="744"/>
                  </a:lnTo>
                  <a:lnTo>
                    <a:pt x="1963" y="736"/>
                  </a:lnTo>
                  <a:lnTo>
                    <a:pt x="1955" y="728"/>
                  </a:lnTo>
                  <a:lnTo>
                    <a:pt x="1955" y="738"/>
                  </a:lnTo>
                  <a:lnTo>
                    <a:pt x="1958" y="737"/>
                  </a:lnTo>
                  <a:lnTo>
                    <a:pt x="1955" y="738"/>
                  </a:lnTo>
                  <a:lnTo>
                    <a:pt x="1963" y="738"/>
                  </a:lnTo>
                  <a:lnTo>
                    <a:pt x="1970" y="738"/>
                  </a:lnTo>
                  <a:lnTo>
                    <a:pt x="1978" y="738"/>
                  </a:lnTo>
                  <a:lnTo>
                    <a:pt x="1986" y="738"/>
                  </a:lnTo>
                  <a:lnTo>
                    <a:pt x="1986" y="738"/>
                  </a:lnTo>
                  <a:lnTo>
                    <a:pt x="1989" y="737"/>
                  </a:lnTo>
                  <a:lnTo>
                    <a:pt x="1991" y="737"/>
                  </a:lnTo>
                  <a:lnTo>
                    <a:pt x="2007" y="728"/>
                  </a:lnTo>
                  <a:lnTo>
                    <a:pt x="2001" y="719"/>
                  </a:lnTo>
                  <a:lnTo>
                    <a:pt x="2001" y="729"/>
                  </a:lnTo>
                  <a:lnTo>
                    <a:pt x="2008" y="729"/>
                  </a:lnTo>
                  <a:lnTo>
                    <a:pt x="2008" y="719"/>
                  </a:lnTo>
                  <a:lnTo>
                    <a:pt x="2001" y="726"/>
                  </a:lnTo>
                  <a:lnTo>
                    <a:pt x="2004" y="728"/>
                  </a:lnTo>
                  <a:lnTo>
                    <a:pt x="2001" y="726"/>
                  </a:lnTo>
                  <a:lnTo>
                    <a:pt x="2009" y="735"/>
                  </a:lnTo>
                  <a:lnTo>
                    <a:pt x="2009" y="735"/>
                  </a:lnTo>
                  <a:lnTo>
                    <a:pt x="2012" y="737"/>
                  </a:lnTo>
                  <a:lnTo>
                    <a:pt x="2015" y="738"/>
                  </a:lnTo>
                  <a:lnTo>
                    <a:pt x="2019" y="737"/>
                  </a:lnTo>
                  <a:lnTo>
                    <a:pt x="2022" y="735"/>
                  </a:lnTo>
                  <a:lnTo>
                    <a:pt x="2023" y="735"/>
                  </a:lnTo>
                  <a:lnTo>
                    <a:pt x="2031" y="726"/>
                  </a:lnTo>
                  <a:lnTo>
                    <a:pt x="2023" y="719"/>
                  </a:lnTo>
                  <a:lnTo>
                    <a:pt x="2023" y="729"/>
                  </a:lnTo>
                  <a:lnTo>
                    <a:pt x="2026" y="728"/>
                  </a:lnTo>
                  <a:lnTo>
                    <a:pt x="2030" y="726"/>
                  </a:lnTo>
                  <a:lnTo>
                    <a:pt x="2023" y="729"/>
                  </a:lnTo>
                  <a:lnTo>
                    <a:pt x="2031" y="729"/>
                  </a:lnTo>
                  <a:lnTo>
                    <a:pt x="2039" y="729"/>
                  </a:lnTo>
                  <a:lnTo>
                    <a:pt x="2046" y="729"/>
                  </a:lnTo>
                  <a:lnTo>
                    <a:pt x="2054" y="729"/>
                  </a:lnTo>
                  <a:lnTo>
                    <a:pt x="2054" y="729"/>
                  </a:lnTo>
                  <a:lnTo>
                    <a:pt x="2057" y="728"/>
                  </a:lnTo>
                  <a:lnTo>
                    <a:pt x="2062" y="727"/>
                  </a:lnTo>
                  <a:lnTo>
                    <a:pt x="2069" y="719"/>
                  </a:lnTo>
                  <a:lnTo>
                    <a:pt x="2062" y="712"/>
                  </a:lnTo>
                  <a:lnTo>
                    <a:pt x="2062" y="722"/>
                  </a:lnTo>
                  <a:lnTo>
                    <a:pt x="2065" y="721"/>
                  </a:lnTo>
                  <a:lnTo>
                    <a:pt x="2062" y="722"/>
                  </a:lnTo>
                  <a:lnTo>
                    <a:pt x="2077" y="722"/>
                  </a:lnTo>
                  <a:lnTo>
                    <a:pt x="2084" y="722"/>
                  </a:lnTo>
                  <a:lnTo>
                    <a:pt x="2091" y="722"/>
                  </a:lnTo>
                  <a:lnTo>
                    <a:pt x="2099" y="722"/>
                  </a:lnTo>
                  <a:lnTo>
                    <a:pt x="2107" y="722"/>
                  </a:lnTo>
                  <a:lnTo>
                    <a:pt x="2107" y="722"/>
                  </a:lnTo>
                  <a:lnTo>
                    <a:pt x="2110" y="721"/>
                  </a:lnTo>
                  <a:lnTo>
                    <a:pt x="2114" y="719"/>
                  </a:lnTo>
                  <a:lnTo>
                    <a:pt x="2122" y="712"/>
                  </a:lnTo>
                  <a:lnTo>
                    <a:pt x="2114" y="704"/>
                  </a:lnTo>
                  <a:lnTo>
                    <a:pt x="2114" y="714"/>
                  </a:lnTo>
                  <a:lnTo>
                    <a:pt x="2118" y="713"/>
                  </a:lnTo>
                  <a:lnTo>
                    <a:pt x="2114" y="714"/>
                  </a:lnTo>
                  <a:lnTo>
                    <a:pt x="2122" y="714"/>
                  </a:lnTo>
                  <a:lnTo>
                    <a:pt x="2130" y="714"/>
                  </a:lnTo>
                  <a:lnTo>
                    <a:pt x="2137" y="714"/>
                  </a:lnTo>
                  <a:lnTo>
                    <a:pt x="2145" y="714"/>
                  </a:lnTo>
                  <a:lnTo>
                    <a:pt x="2159" y="714"/>
                  </a:lnTo>
                  <a:lnTo>
                    <a:pt x="2159" y="714"/>
                  </a:lnTo>
                  <a:lnTo>
                    <a:pt x="2163" y="713"/>
                  </a:lnTo>
                  <a:lnTo>
                    <a:pt x="2167" y="712"/>
                  </a:lnTo>
                  <a:lnTo>
                    <a:pt x="2175" y="704"/>
                  </a:lnTo>
                  <a:lnTo>
                    <a:pt x="2167" y="696"/>
                  </a:lnTo>
                  <a:lnTo>
                    <a:pt x="2167" y="706"/>
                  </a:lnTo>
                  <a:lnTo>
                    <a:pt x="2170" y="705"/>
                  </a:lnTo>
                  <a:lnTo>
                    <a:pt x="2167" y="706"/>
                  </a:lnTo>
                  <a:lnTo>
                    <a:pt x="2175" y="706"/>
                  </a:lnTo>
                  <a:lnTo>
                    <a:pt x="2183" y="706"/>
                  </a:lnTo>
                  <a:lnTo>
                    <a:pt x="2190" y="706"/>
                  </a:lnTo>
                  <a:lnTo>
                    <a:pt x="2190" y="706"/>
                  </a:lnTo>
                  <a:lnTo>
                    <a:pt x="2194" y="705"/>
                  </a:lnTo>
                  <a:lnTo>
                    <a:pt x="2198" y="704"/>
                  </a:lnTo>
                  <a:lnTo>
                    <a:pt x="2206" y="696"/>
                  </a:lnTo>
                  <a:lnTo>
                    <a:pt x="2198" y="689"/>
                  </a:lnTo>
                  <a:lnTo>
                    <a:pt x="2198" y="699"/>
                  </a:lnTo>
                  <a:lnTo>
                    <a:pt x="2201" y="697"/>
                  </a:lnTo>
                  <a:lnTo>
                    <a:pt x="2198" y="699"/>
                  </a:lnTo>
                  <a:lnTo>
                    <a:pt x="2206" y="699"/>
                  </a:lnTo>
                  <a:lnTo>
                    <a:pt x="2213" y="699"/>
                  </a:lnTo>
                  <a:lnTo>
                    <a:pt x="2221" y="699"/>
                  </a:lnTo>
                  <a:lnTo>
                    <a:pt x="2228" y="699"/>
                  </a:lnTo>
                  <a:lnTo>
                    <a:pt x="2228" y="699"/>
                  </a:lnTo>
                  <a:lnTo>
                    <a:pt x="2231" y="697"/>
                  </a:lnTo>
                  <a:lnTo>
                    <a:pt x="2233" y="697"/>
                  </a:lnTo>
                  <a:lnTo>
                    <a:pt x="2248" y="689"/>
                  </a:lnTo>
                  <a:lnTo>
                    <a:pt x="2243" y="680"/>
                  </a:lnTo>
                  <a:lnTo>
                    <a:pt x="2243" y="690"/>
                  </a:lnTo>
                  <a:lnTo>
                    <a:pt x="2251" y="690"/>
                  </a:lnTo>
                  <a:lnTo>
                    <a:pt x="2251" y="690"/>
                  </a:lnTo>
                  <a:lnTo>
                    <a:pt x="2254" y="689"/>
                  </a:lnTo>
                  <a:lnTo>
                    <a:pt x="2258" y="688"/>
                  </a:lnTo>
                  <a:lnTo>
                    <a:pt x="2266" y="680"/>
                  </a:lnTo>
                  <a:lnTo>
                    <a:pt x="2258" y="672"/>
                  </a:lnTo>
                  <a:lnTo>
                    <a:pt x="2258" y="682"/>
                  </a:lnTo>
                  <a:lnTo>
                    <a:pt x="2262" y="681"/>
                  </a:lnTo>
                  <a:lnTo>
                    <a:pt x="2258" y="682"/>
                  </a:lnTo>
                  <a:lnTo>
                    <a:pt x="2266" y="682"/>
                  </a:lnTo>
                  <a:lnTo>
                    <a:pt x="2274" y="682"/>
                  </a:lnTo>
                  <a:lnTo>
                    <a:pt x="2281" y="682"/>
                  </a:lnTo>
                  <a:lnTo>
                    <a:pt x="2289" y="682"/>
                  </a:lnTo>
                  <a:lnTo>
                    <a:pt x="2289" y="682"/>
                  </a:lnTo>
                  <a:lnTo>
                    <a:pt x="2292" y="681"/>
                  </a:lnTo>
                  <a:lnTo>
                    <a:pt x="2297" y="680"/>
                  </a:lnTo>
                  <a:lnTo>
                    <a:pt x="2304" y="672"/>
                  </a:lnTo>
                  <a:lnTo>
                    <a:pt x="2297" y="664"/>
                  </a:lnTo>
                  <a:lnTo>
                    <a:pt x="2297" y="674"/>
                  </a:lnTo>
                  <a:lnTo>
                    <a:pt x="2300" y="673"/>
                  </a:lnTo>
                  <a:lnTo>
                    <a:pt x="2297" y="674"/>
                  </a:lnTo>
                  <a:lnTo>
                    <a:pt x="2303" y="674"/>
                  </a:lnTo>
                  <a:lnTo>
                    <a:pt x="2311" y="674"/>
                  </a:lnTo>
                  <a:lnTo>
                    <a:pt x="2311" y="674"/>
                  </a:lnTo>
                  <a:lnTo>
                    <a:pt x="2314" y="673"/>
                  </a:lnTo>
                  <a:lnTo>
                    <a:pt x="2315" y="673"/>
                  </a:lnTo>
                  <a:lnTo>
                    <a:pt x="2331" y="666"/>
                  </a:lnTo>
                  <a:lnTo>
                    <a:pt x="2326" y="657"/>
                  </a:lnTo>
                  <a:lnTo>
                    <a:pt x="2326" y="667"/>
                  </a:lnTo>
                  <a:lnTo>
                    <a:pt x="2334" y="667"/>
                  </a:lnTo>
                  <a:lnTo>
                    <a:pt x="2342" y="667"/>
                  </a:lnTo>
                  <a:lnTo>
                    <a:pt x="2342" y="667"/>
                  </a:lnTo>
                  <a:lnTo>
                    <a:pt x="2345" y="666"/>
                  </a:lnTo>
                  <a:lnTo>
                    <a:pt x="2350" y="664"/>
                  </a:lnTo>
                  <a:lnTo>
                    <a:pt x="2357" y="657"/>
                  </a:lnTo>
                  <a:lnTo>
                    <a:pt x="2350" y="649"/>
                  </a:lnTo>
                  <a:lnTo>
                    <a:pt x="2350" y="659"/>
                  </a:lnTo>
                  <a:lnTo>
                    <a:pt x="2353" y="658"/>
                  </a:lnTo>
                  <a:lnTo>
                    <a:pt x="2350" y="659"/>
                  </a:lnTo>
                  <a:lnTo>
                    <a:pt x="2357" y="659"/>
                  </a:lnTo>
                  <a:lnTo>
                    <a:pt x="2357" y="659"/>
                  </a:lnTo>
                  <a:lnTo>
                    <a:pt x="2361" y="658"/>
                  </a:lnTo>
                  <a:lnTo>
                    <a:pt x="2364" y="656"/>
                  </a:lnTo>
                  <a:lnTo>
                    <a:pt x="2365" y="656"/>
                  </a:lnTo>
                  <a:lnTo>
                    <a:pt x="2373" y="647"/>
                  </a:lnTo>
                  <a:lnTo>
                    <a:pt x="2365" y="640"/>
                  </a:lnTo>
                  <a:lnTo>
                    <a:pt x="2365" y="650"/>
                  </a:lnTo>
                  <a:lnTo>
                    <a:pt x="2368" y="649"/>
                  </a:lnTo>
                  <a:lnTo>
                    <a:pt x="2372" y="647"/>
                  </a:lnTo>
                  <a:lnTo>
                    <a:pt x="2365" y="650"/>
                  </a:lnTo>
                  <a:lnTo>
                    <a:pt x="2373" y="650"/>
                  </a:lnTo>
                  <a:lnTo>
                    <a:pt x="2373" y="650"/>
                  </a:lnTo>
                  <a:lnTo>
                    <a:pt x="2376" y="649"/>
                  </a:lnTo>
                  <a:lnTo>
                    <a:pt x="2379" y="647"/>
                  </a:lnTo>
                  <a:lnTo>
                    <a:pt x="2380" y="647"/>
                  </a:lnTo>
                  <a:lnTo>
                    <a:pt x="2387" y="639"/>
                  </a:lnTo>
                  <a:lnTo>
                    <a:pt x="2379" y="633"/>
                  </a:lnTo>
                  <a:lnTo>
                    <a:pt x="2379" y="643"/>
                  </a:lnTo>
                  <a:lnTo>
                    <a:pt x="2383" y="641"/>
                  </a:lnTo>
                  <a:lnTo>
                    <a:pt x="2386" y="639"/>
                  </a:lnTo>
                  <a:lnTo>
                    <a:pt x="2379" y="643"/>
                  </a:lnTo>
                  <a:lnTo>
                    <a:pt x="2387" y="643"/>
                  </a:lnTo>
                  <a:lnTo>
                    <a:pt x="2402" y="643"/>
                  </a:lnTo>
                  <a:lnTo>
                    <a:pt x="2402" y="643"/>
                  </a:lnTo>
                  <a:lnTo>
                    <a:pt x="2406" y="641"/>
                  </a:lnTo>
                  <a:lnTo>
                    <a:pt x="2410" y="640"/>
                  </a:lnTo>
                  <a:lnTo>
                    <a:pt x="2418" y="633"/>
                  </a:lnTo>
                  <a:lnTo>
                    <a:pt x="2425" y="625"/>
                  </a:lnTo>
                  <a:lnTo>
                    <a:pt x="2418" y="617"/>
                  </a:lnTo>
                  <a:lnTo>
                    <a:pt x="2418" y="627"/>
                  </a:lnTo>
                  <a:lnTo>
                    <a:pt x="2421" y="626"/>
                  </a:lnTo>
                  <a:lnTo>
                    <a:pt x="2418" y="627"/>
                  </a:lnTo>
                  <a:lnTo>
                    <a:pt x="2425" y="627"/>
                  </a:lnTo>
                  <a:lnTo>
                    <a:pt x="2433" y="627"/>
                  </a:lnTo>
                  <a:lnTo>
                    <a:pt x="2441" y="627"/>
                  </a:lnTo>
                  <a:lnTo>
                    <a:pt x="2441" y="627"/>
                  </a:lnTo>
                  <a:lnTo>
                    <a:pt x="2444" y="626"/>
                  </a:lnTo>
                  <a:lnTo>
                    <a:pt x="2447" y="624"/>
                  </a:lnTo>
                  <a:lnTo>
                    <a:pt x="2448" y="624"/>
                  </a:lnTo>
                  <a:lnTo>
                    <a:pt x="2455" y="616"/>
                  </a:lnTo>
                  <a:lnTo>
                    <a:pt x="2447" y="610"/>
                  </a:lnTo>
                  <a:lnTo>
                    <a:pt x="2455" y="617"/>
                  </a:lnTo>
                  <a:lnTo>
                    <a:pt x="2463" y="610"/>
                  </a:lnTo>
                  <a:lnTo>
                    <a:pt x="2463" y="608"/>
                  </a:lnTo>
                  <a:lnTo>
                    <a:pt x="2470" y="600"/>
                  </a:lnTo>
                  <a:lnTo>
                    <a:pt x="2463" y="593"/>
                  </a:lnTo>
                  <a:lnTo>
                    <a:pt x="2463" y="603"/>
                  </a:lnTo>
                  <a:lnTo>
                    <a:pt x="2466" y="602"/>
                  </a:lnTo>
                  <a:lnTo>
                    <a:pt x="2469" y="600"/>
                  </a:lnTo>
                  <a:lnTo>
                    <a:pt x="2463" y="603"/>
                  </a:lnTo>
                  <a:lnTo>
                    <a:pt x="2470" y="603"/>
                  </a:lnTo>
                  <a:lnTo>
                    <a:pt x="2470" y="603"/>
                  </a:lnTo>
                  <a:lnTo>
                    <a:pt x="2474" y="602"/>
                  </a:lnTo>
                  <a:lnTo>
                    <a:pt x="2475" y="602"/>
                  </a:lnTo>
                  <a:lnTo>
                    <a:pt x="2490" y="594"/>
                  </a:lnTo>
                  <a:lnTo>
                    <a:pt x="2493" y="593"/>
                  </a:lnTo>
                  <a:lnTo>
                    <a:pt x="2501" y="585"/>
                  </a:lnTo>
                  <a:lnTo>
                    <a:pt x="2500" y="584"/>
                  </a:lnTo>
                  <a:lnTo>
                    <a:pt x="2502" y="582"/>
                  </a:lnTo>
                  <a:lnTo>
                    <a:pt x="2510" y="567"/>
                  </a:lnTo>
                  <a:lnTo>
                    <a:pt x="2501" y="562"/>
                  </a:lnTo>
                  <a:lnTo>
                    <a:pt x="2501" y="572"/>
                  </a:lnTo>
                  <a:lnTo>
                    <a:pt x="2504" y="571"/>
                  </a:lnTo>
                  <a:lnTo>
                    <a:pt x="2508" y="569"/>
                  </a:lnTo>
                  <a:lnTo>
                    <a:pt x="2501" y="572"/>
                  </a:lnTo>
                  <a:lnTo>
                    <a:pt x="2509" y="572"/>
                  </a:lnTo>
                  <a:lnTo>
                    <a:pt x="2509" y="572"/>
                  </a:lnTo>
                  <a:lnTo>
                    <a:pt x="2512" y="571"/>
                  </a:lnTo>
                  <a:lnTo>
                    <a:pt x="2515" y="569"/>
                  </a:lnTo>
                  <a:lnTo>
                    <a:pt x="2518" y="567"/>
                  </a:lnTo>
                  <a:lnTo>
                    <a:pt x="2525" y="550"/>
                  </a:lnTo>
                  <a:lnTo>
                    <a:pt x="2517" y="546"/>
                  </a:lnTo>
                  <a:lnTo>
                    <a:pt x="2524" y="552"/>
                  </a:lnTo>
                  <a:lnTo>
                    <a:pt x="2531" y="545"/>
                  </a:lnTo>
                  <a:lnTo>
                    <a:pt x="2523" y="538"/>
                  </a:lnTo>
                  <a:lnTo>
                    <a:pt x="2523" y="548"/>
                  </a:lnTo>
                  <a:lnTo>
                    <a:pt x="2526" y="547"/>
                  </a:lnTo>
                  <a:lnTo>
                    <a:pt x="2530" y="545"/>
                  </a:lnTo>
                  <a:lnTo>
                    <a:pt x="2523" y="548"/>
                  </a:lnTo>
                  <a:lnTo>
                    <a:pt x="2531" y="548"/>
                  </a:lnTo>
                  <a:lnTo>
                    <a:pt x="2531" y="548"/>
                  </a:lnTo>
                  <a:lnTo>
                    <a:pt x="2534" y="547"/>
                  </a:lnTo>
                  <a:lnTo>
                    <a:pt x="2537" y="545"/>
                  </a:lnTo>
                  <a:lnTo>
                    <a:pt x="2540" y="543"/>
                  </a:lnTo>
                  <a:lnTo>
                    <a:pt x="2547" y="527"/>
                  </a:lnTo>
                  <a:lnTo>
                    <a:pt x="2555" y="511"/>
                  </a:lnTo>
                  <a:lnTo>
                    <a:pt x="2546" y="506"/>
                  </a:lnTo>
                  <a:lnTo>
                    <a:pt x="2546" y="516"/>
                  </a:lnTo>
                  <a:lnTo>
                    <a:pt x="2550" y="515"/>
                  </a:lnTo>
                  <a:lnTo>
                    <a:pt x="2553" y="513"/>
                  </a:lnTo>
                  <a:lnTo>
                    <a:pt x="2546" y="516"/>
                  </a:lnTo>
                  <a:lnTo>
                    <a:pt x="2554" y="516"/>
                  </a:lnTo>
                  <a:lnTo>
                    <a:pt x="2554" y="516"/>
                  </a:lnTo>
                  <a:lnTo>
                    <a:pt x="2557" y="515"/>
                  </a:lnTo>
                  <a:lnTo>
                    <a:pt x="2562" y="514"/>
                  </a:lnTo>
                  <a:lnTo>
                    <a:pt x="2577" y="499"/>
                  </a:lnTo>
                  <a:lnTo>
                    <a:pt x="2576" y="497"/>
                  </a:lnTo>
                  <a:lnTo>
                    <a:pt x="2578" y="495"/>
                  </a:lnTo>
                  <a:lnTo>
                    <a:pt x="2586" y="479"/>
                  </a:lnTo>
                  <a:lnTo>
                    <a:pt x="2577" y="474"/>
                  </a:lnTo>
                  <a:lnTo>
                    <a:pt x="2585" y="482"/>
                  </a:lnTo>
                  <a:lnTo>
                    <a:pt x="2592" y="474"/>
                  </a:lnTo>
                  <a:lnTo>
                    <a:pt x="2591" y="473"/>
                  </a:lnTo>
                  <a:lnTo>
                    <a:pt x="2593" y="470"/>
                  </a:lnTo>
                  <a:lnTo>
                    <a:pt x="2595" y="470"/>
                  </a:lnTo>
                  <a:lnTo>
                    <a:pt x="2602" y="447"/>
                  </a:lnTo>
                  <a:lnTo>
                    <a:pt x="2602" y="447"/>
                  </a:lnTo>
                  <a:lnTo>
                    <a:pt x="2609" y="423"/>
                  </a:lnTo>
                  <a:lnTo>
                    <a:pt x="2599" y="419"/>
                  </a:lnTo>
                  <a:lnTo>
                    <a:pt x="2609" y="423"/>
                  </a:lnTo>
                  <a:lnTo>
                    <a:pt x="2617" y="399"/>
                  </a:lnTo>
                  <a:lnTo>
                    <a:pt x="2624" y="375"/>
                  </a:lnTo>
                  <a:lnTo>
                    <a:pt x="2614" y="372"/>
                  </a:lnTo>
                  <a:lnTo>
                    <a:pt x="2614" y="382"/>
                  </a:lnTo>
                  <a:lnTo>
                    <a:pt x="2618" y="381"/>
                  </a:lnTo>
                  <a:lnTo>
                    <a:pt x="2621" y="379"/>
                  </a:lnTo>
                  <a:lnTo>
                    <a:pt x="2623" y="375"/>
                  </a:lnTo>
                  <a:lnTo>
                    <a:pt x="2614" y="382"/>
                  </a:lnTo>
                  <a:lnTo>
                    <a:pt x="2622" y="382"/>
                  </a:lnTo>
                  <a:lnTo>
                    <a:pt x="2622" y="382"/>
                  </a:lnTo>
                  <a:lnTo>
                    <a:pt x="2625" y="381"/>
                  </a:lnTo>
                  <a:lnTo>
                    <a:pt x="2629" y="379"/>
                  </a:lnTo>
                  <a:lnTo>
                    <a:pt x="2631" y="375"/>
                  </a:lnTo>
                  <a:lnTo>
                    <a:pt x="2632" y="374"/>
                  </a:lnTo>
                  <a:lnTo>
                    <a:pt x="2640" y="343"/>
                  </a:lnTo>
                  <a:lnTo>
                    <a:pt x="2640" y="341"/>
                  </a:lnTo>
                  <a:lnTo>
                    <a:pt x="2655" y="223"/>
                  </a:lnTo>
                  <a:lnTo>
                    <a:pt x="2655" y="223"/>
                  </a:lnTo>
                  <a:lnTo>
                    <a:pt x="2663" y="1"/>
                  </a:lnTo>
                  <a:lnTo>
                    <a:pt x="2643" y="0"/>
                  </a:lnTo>
                  <a:lnTo>
                    <a:pt x="2635" y="222"/>
                  </a:lnTo>
                  <a:lnTo>
                    <a:pt x="2645" y="222"/>
                  </a:lnTo>
                  <a:lnTo>
                    <a:pt x="2635" y="221"/>
                  </a:lnTo>
                  <a:lnTo>
                    <a:pt x="2620" y="339"/>
                  </a:lnTo>
                  <a:lnTo>
                    <a:pt x="2630" y="340"/>
                  </a:lnTo>
                  <a:lnTo>
                    <a:pt x="2621" y="338"/>
                  </a:lnTo>
                  <a:lnTo>
                    <a:pt x="2613" y="370"/>
                  </a:lnTo>
                  <a:lnTo>
                    <a:pt x="2622" y="362"/>
                  </a:lnTo>
                  <a:lnTo>
                    <a:pt x="2619" y="363"/>
                  </a:lnTo>
                  <a:lnTo>
                    <a:pt x="2615" y="366"/>
                  </a:lnTo>
                  <a:lnTo>
                    <a:pt x="2613" y="369"/>
                  </a:lnTo>
                  <a:lnTo>
                    <a:pt x="2622" y="372"/>
                  </a:lnTo>
                  <a:lnTo>
                    <a:pt x="2622" y="362"/>
                  </a:lnTo>
                  <a:lnTo>
                    <a:pt x="2614" y="362"/>
                  </a:lnTo>
                  <a:lnTo>
                    <a:pt x="2614" y="362"/>
                  </a:lnTo>
                  <a:lnTo>
                    <a:pt x="2611" y="363"/>
                  </a:lnTo>
                  <a:lnTo>
                    <a:pt x="2608" y="366"/>
                  </a:lnTo>
                  <a:lnTo>
                    <a:pt x="2606" y="369"/>
                  </a:lnTo>
                  <a:lnTo>
                    <a:pt x="2606" y="369"/>
                  </a:lnTo>
                  <a:lnTo>
                    <a:pt x="2598" y="392"/>
                  </a:lnTo>
                  <a:lnTo>
                    <a:pt x="2590" y="416"/>
                  </a:lnTo>
                  <a:lnTo>
                    <a:pt x="2590" y="417"/>
                  </a:lnTo>
                  <a:lnTo>
                    <a:pt x="2584" y="441"/>
                  </a:lnTo>
                  <a:lnTo>
                    <a:pt x="2592" y="444"/>
                  </a:lnTo>
                  <a:lnTo>
                    <a:pt x="2584" y="440"/>
                  </a:lnTo>
                  <a:lnTo>
                    <a:pt x="2576" y="463"/>
                  </a:lnTo>
                  <a:lnTo>
                    <a:pt x="2585" y="467"/>
                  </a:lnTo>
                  <a:lnTo>
                    <a:pt x="2578" y="460"/>
                  </a:lnTo>
                  <a:lnTo>
                    <a:pt x="2570" y="468"/>
                  </a:lnTo>
                  <a:lnTo>
                    <a:pt x="2570" y="468"/>
                  </a:lnTo>
                  <a:lnTo>
                    <a:pt x="2568" y="470"/>
                  </a:lnTo>
                  <a:lnTo>
                    <a:pt x="2561" y="486"/>
                  </a:lnTo>
                  <a:lnTo>
                    <a:pt x="2569" y="491"/>
                  </a:lnTo>
                  <a:lnTo>
                    <a:pt x="2563" y="484"/>
                  </a:lnTo>
                  <a:lnTo>
                    <a:pt x="2547" y="500"/>
                  </a:lnTo>
                  <a:lnTo>
                    <a:pt x="2554" y="496"/>
                  </a:lnTo>
                  <a:lnTo>
                    <a:pt x="2551" y="497"/>
                  </a:lnTo>
                  <a:lnTo>
                    <a:pt x="2554" y="506"/>
                  </a:lnTo>
                  <a:lnTo>
                    <a:pt x="2554" y="496"/>
                  </a:lnTo>
                  <a:lnTo>
                    <a:pt x="2546" y="496"/>
                  </a:lnTo>
                  <a:lnTo>
                    <a:pt x="2546" y="496"/>
                  </a:lnTo>
                  <a:lnTo>
                    <a:pt x="2543" y="497"/>
                  </a:lnTo>
                  <a:lnTo>
                    <a:pt x="2540" y="500"/>
                  </a:lnTo>
                  <a:lnTo>
                    <a:pt x="2537" y="502"/>
                  </a:lnTo>
                  <a:lnTo>
                    <a:pt x="2530" y="518"/>
                  </a:lnTo>
                  <a:lnTo>
                    <a:pt x="2522" y="534"/>
                  </a:lnTo>
                  <a:lnTo>
                    <a:pt x="2531" y="528"/>
                  </a:lnTo>
                  <a:lnTo>
                    <a:pt x="2528" y="529"/>
                  </a:lnTo>
                  <a:lnTo>
                    <a:pt x="2524" y="532"/>
                  </a:lnTo>
                  <a:lnTo>
                    <a:pt x="2531" y="538"/>
                  </a:lnTo>
                  <a:lnTo>
                    <a:pt x="2531" y="528"/>
                  </a:lnTo>
                  <a:lnTo>
                    <a:pt x="2523" y="528"/>
                  </a:lnTo>
                  <a:lnTo>
                    <a:pt x="2523" y="528"/>
                  </a:lnTo>
                  <a:lnTo>
                    <a:pt x="2520" y="529"/>
                  </a:lnTo>
                  <a:lnTo>
                    <a:pt x="2517" y="532"/>
                  </a:lnTo>
                  <a:lnTo>
                    <a:pt x="2517" y="532"/>
                  </a:lnTo>
                  <a:lnTo>
                    <a:pt x="2510" y="539"/>
                  </a:lnTo>
                  <a:lnTo>
                    <a:pt x="2508" y="541"/>
                  </a:lnTo>
                  <a:lnTo>
                    <a:pt x="2500" y="558"/>
                  </a:lnTo>
                  <a:lnTo>
                    <a:pt x="2509" y="552"/>
                  </a:lnTo>
                  <a:lnTo>
                    <a:pt x="2506" y="553"/>
                  </a:lnTo>
                  <a:lnTo>
                    <a:pt x="2502" y="556"/>
                  </a:lnTo>
                  <a:lnTo>
                    <a:pt x="2509" y="562"/>
                  </a:lnTo>
                  <a:lnTo>
                    <a:pt x="2509" y="552"/>
                  </a:lnTo>
                  <a:lnTo>
                    <a:pt x="2501" y="552"/>
                  </a:lnTo>
                  <a:lnTo>
                    <a:pt x="2501" y="552"/>
                  </a:lnTo>
                  <a:lnTo>
                    <a:pt x="2498" y="553"/>
                  </a:lnTo>
                  <a:lnTo>
                    <a:pt x="2495" y="556"/>
                  </a:lnTo>
                  <a:lnTo>
                    <a:pt x="2492" y="558"/>
                  </a:lnTo>
                  <a:lnTo>
                    <a:pt x="2485" y="573"/>
                  </a:lnTo>
                  <a:lnTo>
                    <a:pt x="2493" y="578"/>
                  </a:lnTo>
                  <a:lnTo>
                    <a:pt x="2487" y="571"/>
                  </a:lnTo>
                  <a:lnTo>
                    <a:pt x="2479" y="579"/>
                  </a:lnTo>
                  <a:lnTo>
                    <a:pt x="2486" y="585"/>
                  </a:lnTo>
                  <a:lnTo>
                    <a:pt x="2481" y="577"/>
                  </a:lnTo>
                  <a:lnTo>
                    <a:pt x="2466" y="584"/>
                  </a:lnTo>
                  <a:lnTo>
                    <a:pt x="2470" y="593"/>
                  </a:lnTo>
                  <a:lnTo>
                    <a:pt x="2470" y="583"/>
                  </a:lnTo>
                  <a:lnTo>
                    <a:pt x="2463" y="583"/>
                  </a:lnTo>
                  <a:lnTo>
                    <a:pt x="2463" y="583"/>
                  </a:lnTo>
                  <a:lnTo>
                    <a:pt x="2459" y="584"/>
                  </a:lnTo>
                  <a:lnTo>
                    <a:pt x="2456" y="586"/>
                  </a:lnTo>
                  <a:lnTo>
                    <a:pt x="2456" y="586"/>
                  </a:lnTo>
                  <a:lnTo>
                    <a:pt x="2448" y="595"/>
                  </a:lnTo>
                  <a:lnTo>
                    <a:pt x="2455" y="602"/>
                  </a:lnTo>
                  <a:lnTo>
                    <a:pt x="2448" y="595"/>
                  </a:lnTo>
                  <a:lnTo>
                    <a:pt x="2441" y="603"/>
                  </a:lnTo>
                  <a:lnTo>
                    <a:pt x="2441" y="603"/>
                  </a:lnTo>
                  <a:lnTo>
                    <a:pt x="2434" y="611"/>
                  </a:lnTo>
                  <a:lnTo>
                    <a:pt x="2441" y="607"/>
                  </a:lnTo>
                  <a:lnTo>
                    <a:pt x="2437" y="608"/>
                  </a:lnTo>
                  <a:lnTo>
                    <a:pt x="2434" y="611"/>
                  </a:lnTo>
                  <a:lnTo>
                    <a:pt x="2441" y="617"/>
                  </a:lnTo>
                  <a:lnTo>
                    <a:pt x="2441" y="607"/>
                  </a:lnTo>
                  <a:lnTo>
                    <a:pt x="2433" y="607"/>
                  </a:lnTo>
                  <a:lnTo>
                    <a:pt x="2425" y="607"/>
                  </a:lnTo>
                  <a:lnTo>
                    <a:pt x="2418" y="607"/>
                  </a:lnTo>
                  <a:lnTo>
                    <a:pt x="2418" y="607"/>
                  </a:lnTo>
                  <a:lnTo>
                    <a:pt x="2414" y="608"/>
                  </a:lnTo>
                  <a:lnTo>
                    <a:pt x="2411" y="611"/>
                  </a:lnTo>
                  <a:lnTo>
                    <a:pt x="2403" y="618"/>
                  </a:lnTo>
                  <a:lnTo>
                    <a:pt x="2396" y="626"/>
                  </a:lnTo>
                  <a:lnTo>
                    <a:pt x="2402" y="623"/>
                  </a:lnTo>
                  <a:lnTo>
                    <a:pt x="2399" y="624"/>
                  </a:lnTo>
                  <a:lnTo>
                    <a:pt x="2402" y="633"/>
                  </a:lnTo>
                  <a:lnTo>
                    <a:pt x="2402" y="623"/>
                  </a:lnTo>
                  <a:lnTo>
                    <a:pt x="2387" y="623"/>
                  </a:lnTo>
                  <a:lnTo>
                    <a:pt x="2379" y="623"/>
                  </a:lnTo>
                  <a:lnTo>
                    <a:pt x="2379" y="623"/>
                  </a:lnTo>
                  <a:lnTo>
                    <a:pt x="2376" y="624"/>
                  </a:lnTo>
                  <a:lnTo>
                    <a:pt x="2373" y="626"/>
                  </a:lnTo>
                  <a:lnTo>
                    <a:pt x="2373" y="626"/>
                  </a:lnTo>
                  <a:lnTo>
                    <a:pt x="2366" y="634"/>
                  </a:lnTo>
                  <a:lnTo>
                    <a:pt x="2373" y="630"/>
                  </a:lnTo>
                  <a:lnTo>
                    <a:pt x="2369" y="632"/>
                  </a:lnTo>
                  <a:lnTo>
                    <a:pt x="2366" y="634"/>
                  </a:lnTo>
                  <a:lnTo>
                    <a:pt x="2373" y="640"/>
                  </a:lnTo>
                  <a:lnTo>
                    <a:pt x="2373" y="630"/>
                  </a:lnTo>
                  <a:lnTo>
                    <a:pt x="2365" y="630"/>
                  </a:lnTo>
                  <a:lnTo>
                    <a:pt x="2365" y="630"/>
                  </a:lnTo>
                  <a:lnTo>
                    <a:pt x="2362" y="632"/>
                  </a:lnTo>
                  <a:lnTo>
                    <a:pt x="2358" y="634"/>
                  </a:lnTo>
                  <a:lnTo>
                    <a:pt x="2358" y="634"/>
                  </a:lnTo>
                  <a:lnTo>
                    <a:pt x="2351" y="643"/>
                  </a:lnTo>
                  <a:lnTo>
                    <a:pt x="2357" y="639"/>
                  </a:lnTo>
                  <a:lnTo>
                    <a:pt x="2354" y="640"/>
                  </a:lnTo>
                  <a:lnTo>
                    <a:pt x="2351" y="643"/>
                  </a:lnTo>
                  <a:lnTo>
                    <a:pt x="2357" y="649"/>
                  </a:lnTo>
                  <a:lnTo>
                    <a:pt x="2357" y="639"/>
                  </a:lnTo>
                  <a:lnTo>
                    <a:pt x="2350" y="639"/>
                  </a:lnTo>
                  <a:lnTo>
                    <a:pt x="2350" y="639"/>
                  </a:lnTo>
                  <a:lnTo>
                    <a:pt x="2346" y="640"/>
                  </a:lnTo>
                  <a:lnTo>
                    <a:pt x="2343" y="643"/>
                  </a:lnTo>
                  <a:lnTo>
                    <a:pt x="2335" y="650"/>
                  </a:lnTo>
                  <a:lnTo>
                    <a:pt x="2342" y="647"/>
                  </a:lnTo>
                  <a:lnTo>
                    <a:pt x="2339" y="648"/>
                  </a:lnTo>
                  <a:lnTo>
                    <a:pt x="2342" y="657"/>
                  </a:lnTo>
                  <a:lnTo>
                    <a:pt x="2342" y="647"/>
                  </a:lnTo>
                  <a:lnTo>
                    <a:pt x="2334" y="647"/>
                  </a:lnTo>
                  <a:lnTo>
                    <a:pt x="2326" y="647"/>
                  </a:lnTo>
                  <a:lnTo>
                    <a:pt x="2326" y="647"/>
                  </a:lnTo>
                  <a:lnTo>
                    <a:pt x="2323" y="648"/>
                  </a:lnTo>
                  <a:lnTo>
                    <a:pt x="2322" y="648"/>
                  </a:lnTo>
                  <a:lnTo>
                    <a:pt x="2307" y="656"/>
                  </a:lnTo>
                  <a:lnTo>
                    <a:pt x="2311" y="664"/>
                  </a:lnTo>
                  <a:lnTo>
                    <a:pt x="2311" y="655"/>
                  </a:lnTo>
                  <a:lnTo>
                    <a:pt x="2303" y="655"/>
                  </a:lnTo>
                  <a:lnTo>
                    <a:pt x="2297" y="655"/>
                  </a:lnTo>
                  <a:lnTo>
                    <a:pt x="2297" y="655"/>
                  </a:lnTo>
                  <a:lnTo>
                    <a:pt x="2293" y="656"/>
                  </a:lnTo>
                  <a:lnTo>
                    <a:pt x="2290" y="658"/>
                  </a:lnTo>
                  <a:lnTo>
                    <a:pt x="2283" y="666"/>
                  </a:lnTo>
                  <a:lnTo>
                    <a:pt x="2289" y="662"/>
                  </a:lnTo>
                  <a:lnTo>
                    <a:pt x="2286" y="663"/>
                  </a:lnTo>
                  <a:lnTo>
                    <a:pt x="2289" y="672"/>
                  </a:lnTo>
                  <a:lnTo>
                    <a:pt x="2289" y="662"/>
                  </a:lnTo>
                  <a:lnTo>
                    <a:pt x="2281" y="662"/>
                  </a:lnTo>
                  <a:lnTo>
                    <a:pt x="2274" y="662"/>
                  </a:lnTo>
                  <a:lnTo>
                    <a:pt x="2266" y="662"/>
                  </a:lnTo>
                  <a:lnTo>
                    <a:pt x="2258" y="662"/>
                  </a:lnTo>
                  <a:lnTo>
                    <a:pt x="2258" y="662"/>
                  </a:lnTo>
                  <a:lnTo>
                    <a:pt x="2255" y="663"/>
                  </a:lnTo>
                  <a:lnTo>
                    <a:pt x="2252" y="666"/>
                  </a:lnTo>
                  <a:lnTo>
                    <a:pt x="2244" y="673"/>
                  </a:lnTo>
                  <a:lnTo>
                    <a:pt x="2251" y="670"/>
                  </a:lnTo>
                  <a:lnTo>
                    <a:pt x="2247" y="671"/>
                  </a:lnTo>
                  <a:lnTo>
                    <a:pt x="2251" y="680"/>
                  </a:lnTo>
                  <a:lnTo>
                    <a:pt x="2251" y="670"/>
                  </a:lnTo>
                  <a:lnTo>
                    <a:pt x="2243" y="670"/>
                  </a:lnTo>
                  <a:lnTo>
                    <a:pt x="2243" y="670"/>
                  </a:lnTo>
                  <a:lnTo>
                    <a:pt x="2240" y="671"/>
                  </a:lnTo>
                  <a:lnTo>
                    <a:pt x="2239" y="672"/>
                  </a:lnTo>
                  <a:lnTo>
                    <a:pt x="2223" y="681"/>
                  </a:lnTo>
                  <a:lnTo>
                    <a:pt x="2228" y="689"/>
                  </a:lnTo>
                  <a:lnTo>
                    <a:pt x="2228" y="679"/>
                  </a:lnTo>
                  <a:lnTo>
                    <a:pt x="2221" y="679"/>
                  </a:lnTo>
                  <a:lnTo>
                    <a:pt x="2213" y="679"/>
                  </a:lnTo>
                  <a:lnTo>
                    <a:pt x="2206" y="679"/>
                  </a:lnTo>
                  <a:lnTo>
                    <a:pt x="2198" y="679"/>
                  </a:lnTo>
                  <a:lnTo>
                    <a:pt x="2198" y="679"/>
                  </a:lnTo>
                  <a:lnTo>
                    <a:pt x="2195" y="680"/>
                  </a:lnTo>
                  <a:lnTo>
                    <a:pt x="2191" y="682"/>
                  </a:lnTo>
                  <a:lnTo>
                    <a:pt x="2184" y="690"/>
                  </a:lnTo>
                  <a:lnTo>
                    <a:pt x="2190" y="686"/>
                  </a:lnTo>
                  <a:lnTo>
                    <a:pt x="2187" y="688"/>
                  </a:lnTo>
                  <a:lnTo>
                    <a:pt x="2190" y="696"/>
                  </a:lnTo>
                  <a:lnTo>
                    <a:pt x="2190" y="686"/>
                  </a:lnTo>
                  <a:lnTo>
                    <a:pt x="2183" y="686"/>
                  </a:lnTo>
                  <a:lnTo>
                    <a:pt x="2175" y="686"/>
                  </a:lnTo>
                  <a:lnTo>
                    <a:pt x="2167" y="686"/>
                  </a:lnTo>
                  <a:lnTo>
                    <a:pt x="2167" y="686"/>
                  </a:lnTo>
                  <a:lnTo>
                    <a:pt x="2164" y="688"/>
                  </a:lnTo>
                  <a:lnTo>
                    <a:pt x="2161" y="690"/>
                  </a:lnTo>
                  <a:lnTo>
                    <a:pt x="2153" y="697"/>
                  </a:lnTo>
                  <a:lnTo>
                    <a:pt x="2159" y="694"/>
                  </a:lnTo>
                  <a:lnTo>
                    <a:pt x="2156" y="695"/>
                  </a:lnTo>
                  <a:lnTo>
                    <a:pt x="2159" y="704"/>
                  </a:lnTo>
                  <a:lnTo>
                    <a:pt x="2159" y="694"/>
                  </a:lnTo>
                  <a:lnTo>
                    <a:pt x="2145" y="694"/>
                  </a:lnTo>
                  <a:lnTo>
                    <a:pt x="2137" y="694"/>
                  </a:lnTo>
                  <a:lnTo>
                    <a:pt x="2130" y="694"/>
                  </a:lnTo>
                  <a:lnTo>
                    <a:pt x="2122" y="694"/>
                  </a:lnTo>
                  <a:lnTo>
                    <a:pt x="2114" y="694"/>
                  </a:lnTo>
                  <a:lnTo>
                    <a:pt x="2114" y="694"/>
                  </a:lnTo>
                  <a:lnTo>
                    <a:pt x="2111" y="695"/>
                  </a:lnTo>
                  <a:lnTo>
                    <a:pt x="2108" y="697"/>
                  </a:lnTo>
                  <a:lnTo>
                    <a:pt x="2100" y="705"/>
                  </a:lnTo>
                  <a:lnTo>
                    <a:pt x="2107" y="702"/>
                  </a:lnTo>
                  <a:lnTo>
                    <a:pt x="2103" y="703"/>
                  </a:lnTo>
                  <a:lnTo>
                    <a:pt x="2107" y="712"/>
                  </a:lnTo>
                  <a:lnTo>
                    <a:pt x="2107" y="702"/>
                  </a:lnTo>
                  <a:lnTo>
                    <a:pt x="2099" y="702"/>
                  </a:lnTo>
                  <a:lnTo>
                    <a:pt x="2091" y="702"/>
                  </a:lnTo>
                  <a:lnTo>
                    <a:pt x="2084" y="702"/>
                  </a:lnTo>
                  <a:lnTo>
                    <a:pt x="2077" y="702"/>
                  </a:lnTo>
                  <a:lnTo>
                    <a:pt x="2062" y="702"/>
                  </a:lnTo>
                  <a:lnTo>
                    <a:pt x="2062" y="702"/>
                  </a:lnTo>
                  <a:lnTo>
                    <a:pt x="2058" y="703"/>
                  </a:lnTo>
                  <a:lnTo>
                    <a:pt x="2055" y="705"/>
                  </a:lnTo>
                  <a:lnTo>
                    <a:pt x="2047" y="713"/>
                  </a:lnTo>
                  <a:lnTo>
                    <a:pt x="2054" y="710"/>
                  </a:lnTo>
                  <a:lnTo>
                    <a:pt x="2051" y="711"/>
                  </a:lnTo>
                  <a:lnTo>
                    <a:pt x="2054" y="719"/>
                  </a:lnTo>
                  <a:lnTo>
                    <a:pt x="2054" y="710"/>
                  </a:lnTo>
                  <a:lnTo>
                    <a:pt x="2046" y="710"/>
                  </a:lnTo>
                  <a:lnTo>
                    <a:pt x="2039" y="710"/>
                  </a:lnTo>
                  <a:lnTo>
                    <a:pt x="2031" y="710"/>
                  </a:lnTo>
                  <a:lnTo>
                    <a:pt x="2023" y="710"/>
                  </a:lnTo>
                  <a:lnTo>
                    <a:pt x="2023" y="710"/>
                  </a:lnTo>
                  <a:lnTo>
                    <a:pt x="2020" y="711"/>
                  </a:lnTo>
                  <a:lnTo>
                    <a:pt x="2017" y="713"/>
                  </a:lnTo>
                  <a:lnTo>
                    <a:pt x="2017" y="713"/>
                  </a:lnTo>
                  <a:lnTo>
                    <a:pt x="2009" y="722"/>
                  </a:lnTo>
                  <a:lnTo>
                    <a:pt x="2022" y="722"/>
                  </a:lnTo>
                  <a:lnTo>
                    <a:pt x="2019" y="719"/>
                  </a:lnTo>
                  <a:lnTo>
                    <a:pt x="2015" y="718"/>
                  </a:lnTo>
                  <a:lnTo>
                    <a:pt x="2012" y="719"/>
                  </a:lnTo>
                  <a:lnTo>
                    <a:pt x="2009" y="722"/>
                  </a:lnTo>
                  <a:lnTo>
                    <a:pt x="2015" y="728"/>
                  </a:lnTo>
                  <a:lnTo>
                    <a:pt x="2023" y="722"/>
                  </a:lnTo>
                  <a:lnTo>
                    <a:pt x="2015" y="713"/>
                  </a:lnTo>
                  <a:lnTo>
                    <a:pt x="2014" y="713"/>
                  </a:lnTo>
                  <a:lnTo>
                    <a:pt x="2011" y="711"/>
                  </a:lnTo>
                  <a:lnTo>
                    <a:pt x="2008" y="710"/>
                  </a:lnTo>
                  <a:lnTo>
                    <a:pt x="2001" y="710"/>
                  </a:lnTo>
                  <a:lnTo>
                    <a:pt x="2001" y="710"/>
                  </a:lnTo>
                  <a:lnTo>
                    <a:pt x="1998" y="711"/>
                  </a:lnTo>
                  <a:lnTo>
                    <a:pt x="1997" y="712"/>
                  </a:lnTo>
                  <a:lnTo>
                    <a:pt x="1981" y="721"/>
                  </a:lnTo>
                  <a:lnTo>
                    <a:pt x="1986" y="728"/>
                  </a:lnTo>
                  <a:lnTo>
                    <a:pt x="1986" y="718"/>
                  </a:lnTo>
                  <a:lnTo>
                    <a:pt x="1978" y="718"/>
                  </a:lnTo>
                  <a:lnTo>
                    <a:pt x="1970" y="718"/>
                  </a:lnTo>
                  <a:lnTo>
                    <a:pt x="1963" y="718"/>
                  </a:lnTo>
                  <a:lnTo>
                    <a:pt x="1955" y="718"/>
                  </a:lnTo>
                  <a:lnTo>
                    <a:pt x="1955" y="718"/>
                  </a:lnTo>
                  <a:lnTo>
                    <a:pt x="1952" y="719"/>
                  </a:lnTo>
                  <a:lnTo>
                    <a:pt x="1948" y="722"/>
                  </a:lnTo>
                  <a:lnTo>
                    <a:pt x="1941" y="729"/>
                  </a:lnTo>
                  <a:lnTo>
                    <a:pt x="1947" y="726"/>
                  </a:lnTo>
                  <a:lnTo>
                    <a:pt x="1944" y="727"/>
                  </a:lnTo>
                  <a:lnTo>
                    <a:pt x="1947" y="736"/>
                  </a:lnTo>
                  <a:lnTo>
                    <a:pt x="1947" y="726"/>
                  </a:lnTo>
                  <a:lnTo>
                    <a:pt x="1940" y="726"/>
                  </a:lnTo>
                  <a:lnTo>
                    <a:pt x="1933" y="726"/>
                  </a:lnTo>
                  <a:lnTo>
                    <a:pt x="1925" y="726"/>
                  </a:lnTo>
                  <a:lnTo>
                    <a:pt x="1918" y="726"/>
                  </a:lnTo>
                  <a:lnTo>
                    <a:pt x="1902" y="726"/>
                  </a:lnTo>
                  <a:lnTo>
                    <a:pt x="1895" y="726"/>
                  </a:lnTo>
                  <a:lnTo>
                    <a:pt x="1887" y="726"/>
                  </a:lnTo>
                  <a:lnTo>
                    <a:pt x="1879" y="726"/>
                  </a:lnTo>
                  <a:lnTo>
                    <a:pt x="1872" y="726"/>
                  </a:lnTo>
                  <a:lnTo>
                    <a:pt x="1872" y="726"/>
                  </a:lnTo>
                  <a:lnTo>
                    <a:pt x="1868" y="727"/>
                  </a:lnTo>
                  <a:lnTo>
                    <a:pt x="1865" y="729"/>
                  </a:lnTo>
                  <a:lnTo>
                    <a:pt x="1857" y="737"/>
                  </a:lnTo>
                  <a:lnTo>
                    <a:pt x="1864" y="734"/>
                  </a:lnTo>
                  <a:lnTo>
                    <a:pt x="1861" y="735"/>
                  </a:lnTo>
                  <a:lnTo>
                    <a:pt x="1864" y="744"/>
                  </a:lnTo>
                  <a:lnTo>
                    <a:pt x="1864" y="734"/>
                  </a:lnTo>
                  <a:lnTo>
                    <a:pt x="1857" y="734"/>
                  </a:lnTo>
                  <a:lnTo>
                    <a:pt x="1850" y="734"/>
                  </a:lnTo>
                  <a:lnTo>
                    <a:pt x="1842" y="734"/>
                  </a:lnTo>
                  <a:lnTo>
                    <a:pt x="1834" y="734"/>
                  </a:lnTo>
                  <a:lnTo>
                    <a:pt x="1819" y="734"/>
                  </a:lnTo>
                  <a:lnTo>
                    <a:pt x="1811" y="734"/>
                  </a:lnTo>
                  <a:lnTo>
                    <a:pt x="1803" y="734"/>
                  </a:lnTo>
                  <a:lnTo>
                    <a:pt x="1796" y="734"/>
                  </a:lnTo>
                  <a:lnTo>
                    <a:pt x="1796" y="734"/>
                  </a:lnTo>
                  <a:lnTo>
                    <a:pt x="1792" y="735"/>
                  </a:lnTo>
                  <a:lnTo>
                    <a:pt x="1789" y="737"/>
                  </a:lnTo>
                  <a:lnTo>
                    <a:pt x="1789" y="737"/>
                  </a:lnTo>
                  <a:lnTo>
                    <a:pt x="1783" y="745"/>
                  </a:lnTo>
                  <a:lnTo>
                    <a:pt x="1789" y="741"/>
                  </a:lnTo>
                  <a:lnTo>
                    <a:pt x="1786" y="742"/>
                  </a:lnTo>
                  <a:lnTo>
                    <a:pt x="1783" y="745"/>
                  </a:lnTo>
                  <a:lnTo>
                    <a:pt x="1789" y="751"/>
                  </a:lnTo>
                  <a:lnTo>
                    <a:pt x="1789" y="741"/>
                  </a:lnTo>
                  <a:lnTo>
                    <a:pt x="1781" y="741"/>
                  </a:lnTo>
                  <a:lnTo>
                    <a:pt x="1774" y="741"/>
                  </a:lnTo>
                  <a:lnTo>
                    <a:pt x="1766" y="741"/>
                  </a:lnTo>
                  <a:lnTo>
                    <a:pt x="1758" y="741"/>
                  </a:lnTo>
                  <a:lnTo>
                    <a:pt x="1743" y="741"/>
                  </a:lnTo>
                  <a:lnTo>
                    <a:pt x="1735" y="741"/>
                  </a:lnTo>
                  <a:lnTo>
                    <a:pt x="1728" y="741"/>
                  </a:lnTo>
                  <a:lnTo>
                    <a:pt x="1728" y="741"/>
                  </a:lnTo>
                  <a:lnTo>
                    <a:pt x="1724" y="742"/>
                  </a:lnTo>
                  <a:lnTo>
                    <a:pt x="1721" y="745"/>
                  </a:lnTo>
                  <a:lnTo>
                    <a:pt x="1713" y="752"/>
                  </a:lnTo>
                  <a:lnTo>
                    <a:pt x="1720" y="749"/>
                  </a:lnTo>
                  <a:lnTo>
                    <a:pt x="1717" y="750"/>
                  </a:lnTo>
                  <a:lnTo>
                    <a:pt x="1720" y="759"/>
                  </a:lnTo>
                  <a:lnTo>
                    <a:pt x="1720" y="749"/>
                  </a:lnTo>
                  <a:lnTo>
                    <a:pt x="1713" y="749"/>
                  </a:lnTo>
                  <a:lnTo>
                    <a:pt x="1706" y="749"/>
                  </a:lnTo>
                  <a:lnTo>
                    <a:pt x="1698" y="749"/>
                  </a:lnTo>
                  <a:lnTo>
                    <a:pt x="1690" y="749"/>
                  </a:lnTo>
                  <a:lnTo>
                    <a:pt x="1683" y="749"/>
                  </a:lnTo>
                  <a:lnTo>
                    <a:pt x="1675" y="749"/>
                  </a:lnTo>
                  <a:lnTo>
                    <a:pt x="1659" y="749"/>
                  </a:lnTo>
                  <a:lnTo>
                    <a:pt x="1652" y="749"/>
                  </a:lnTo>
                  <a:lnTo>
                    <a:pt x="1644" y="749"/>
                  </a:lnTo>
                  <a:lnTo>
                    <a:pt x="1637" y="749"/>
                  </a:lnTo>
                  <a:lnTo>
                    <a:pt x="1637" y="749"/>
                  </a:lnTo>
                  <a:lnTo>
                    <a:pt x="1634" y="750"/>
                  </a:lnTo>
                  <a:lnTo>
                    <a:pt x="1631" y="752"/>
                  </a:lnTo>
                  <a:lnTo>
                    <a:pt x="1631" y="752"/>
                  </a:lnTo>
                  <a:lnTo>
                    <a:pt x="1623" y="761"/>
                  </a:lnTo>
                  <a:lnTo>
                    <a:pt x="1630" y="758"/>
                  </a:lnTo>
                  <a:lnTo>
                    <a:pt x="1626" y="759"/>
                  </a:lnTo>
                  <a:lnTo>
                    <a:pt x="1623" y="761"/>
                  </a:lnTo>
                  <a:lnTo>
                    <a:pt x="1630" y="768"/>
                  </a:lnTo>
                  <a:lnTo>
                    <a:pt x="1630" y="758"/>
                  </a:lnTo>
                  <a:lnTo>
                    <a:pt x="1622" y="758"/>
                  </a:lnTo>
                  <a:lnTo>
                    <a:pt x="1614" y="758"/>
                  </a:lnTo>
                  <a:lnTo>
                    <a:pt x="1607" y="758"/>
                  </a:lnTo>
                  <a:lnTo>
                    <a:pt x="1599" y="758"/>
                  </a:lnTo>
                  <a:lnTo>
                    <a:pt x="1591" y="758"/>
                  </a:lnTo>
                  <a:lnTo>
                    <a:pt x="1576" y="758"/>
                  </a:lnTo>
                  <a:lnTo>
                    <a:pt x="1569" y="758"/>
                  </a:lnTo>
                  <a:lnTo>
                    <a:pt x="1569" y="758"/>
                  </a:lnTo>
                  <a:lnTo>
                    <a:pt x="1566" y="759"/>
                  </a:lnTo>
                  <a:lnTo>
                    <a:pt x="1563" y="761"/>
                  </a:lnTo>
                  <a:lnTo>
                    <a:pt x="1555" y="769"/>
                  </a:lnTo>
                  <a:lnTo>
                    <a:pt x="1562" y="766"/>
                  </a:lnTo>
                  <a:lnTo>
                    <a:pt x="1558" y="767"/>
                  </a:lnTo>
                  <a:lnTo>
                    <a:pt x="1562" y="775"/>
                  </a:lnTo>
                  <a:lnTo>
                    <a:pt x="1562" y="766"/>
                  </a:lnTo>
                  <a:lnTo>
                    <a:pt x="1554" y="766"/>
                  </a:lnTo>
                  <a:lnTo>
                    <a:pt x="1546" y="766"/>
                  </a:lnTo>
                  <a:lnTo>
                    <a:pt x="1539" y="766"/>
                  </a:lnTo>
                  <a:lnTo>
                    <a:pt x="1531" y="766"/>
                  </a:lnTo>
                  <a:lnTo>
                    <a:pt x="1523" y="766"/>
                  </a:lnTo>
                  <a:lnTo>
                    <a:pt x="1516" y="766"/>
                  </a:lnTo>
                  <a:lnTo>
                    <a:pt x="1508" y="766"/>
                  </a:lnTo>
                  <a:lnTo>
                    <a:pt x="1494" y="766"/>
                  </a:lnTo>
                  <a:lnTo>
                    <a:pt x="1494" y="766"/>
                  </a:lnTo>
                  <a:lnTo>
                    <a:pt x="1490" y="767"/>
                  </a:lnTo>
                  <a:lnTo>
                    <a:pt x="1487" y="769"/>
                  </a:lnTo>
                  <a:lnTo>
                    <a:pt x="1479" y="777"/>
                  </a:lnTo>
                  <a:lnTo>
                    <a:pt x="1486" y="773"/>
                  </a:lnTo>
                  <a:lnTo>
                    <a:pt x="1483" y="774"/>
                  </a:lnTo>
                  <a:lnTo>
                    <a:pt x="1486" y="783"/>
                  </a:lnTo>
                  <a:lnTo>
                    <a:pt x="1486" y="773"/>
                  </a:lnTo>
                  <a:lnTo>
                    <a:pt x="1478" y="773"/>
                  </a:lnTo>
                  <a:lnTo>
                    <a:pt x="1470" y="773"/>
                  </a:lnTo>
                  <a:lnTo>
                    <a:pt x="1463" y="773"/>
                  </a:lnTo>
                  <a:lnTo>
                    <a:pt x="1455" y="773"/>
                  </a:lnTo>
                  <a:lnTo>
                    <a:pt x="1447" y="773"/>
                  </a:lnTo>
                  <a:lnTo>
                    <a:pt x="1440" y="773"/>
                  </a:lnTo>
                  <a:lnTo>
                    <a:pt x="1432" y="773"/>
                  </a:lnTo>
                  <a:lnTo>
                    <a:pt x="1418" y="773"/>
                  </a:lnTo>
                  <a:lnTo>
                    <a:pt x="1418" y="773"/>
                  </a:lnTo>
                  <a:lnTo>
                    <a:pt x="1414" y="774"/>
                  </a:lnTo>
                  <a:lnTo>
                    <a:pt x="1411" y="777"/>
                  </a:lnTo>
                  <a:lnTo>
                    <a:pt x="1403" y="784"/>
                  </a:lnTo>
                  <a:lnTo>
                    <a:pt x="1410" y="781"/>
                  </a:lnTo>
                  <a:lnTo>
                    <a:pt x="1407" y="782"/>
                  </a:lnTo>
                  <a:lnTo>
                    <a:pt x="1410" y="791"/>
                  </a:lnTo>
                  <a:lnTo>
                    <a:pt x="1410" y="781"/>
                  </a:lnTo>
                  <a:lnTo>
                    <a:pt x="1403" y="781"/>
                  </a:lnTo>
                  <a:lnTo>
                    <a:pt x="1396" y="781"/>
                  </a:lnTo>
                  <a:lnTo>
                    <a:pt x="1388" y="781"/>
                  </a:lnTo>
                  <a:lnTo>
                    <a:pt x="1380" y="781"/>
                  </a:lnTo>
                  <a:lnTo>
                    <a:pt x="1373" y="781"/>
                  </a:lnTo>
                  <a:lnTo>
                    <a:pt x="1365" y="781"/>
                  </a:lnTo>
                  <a:lnTo>
                    <a:pt x="1358" y="781"/>
                  </a:lnTo>
                  <a:lnTo>
                    <a:pt x="1351" y="781"/>
                  </a:lnTo>
                  <a:lnTo>
                    <a:pt x="1335" y="781"/>
                  </a:lnTo>
                  <a:lnTo>
                    <a:pt x="1335" y="781"/>
                  </a:lnTo>
                  <a:lnTo>
                    <a:pt x="1332" y="782"/>
                  </a:lnTo>
                  <a:lnTo>
                    <a:pt x="1329" y="784"/>
                  </a:lnTo>
                  <a:lnTo>
                    <a:pt x="1321" y="792"/>
                  </a:lnTo>
                  <a:lnTo>
                    <a:pt x="1328" y="789"/>
                  </a:lnTo>
                  <a:lnTo>
                    <a:pt x="1324" y="790"/>
                  </a:lnTo>
                  <a:lnTo>
                    <a:pt x="1328" y="799"/>
                  </a:lnTo>
                  <a:lnTo>
                    <a:pt x="1328" y="789"/>
                  </a:lnTo>
                  <a:lnTo>
                    <a:pt x="1320" y="789"/>
                  </a:lnTo>
                  <a:lnTo>
                    <a:pt x="1312" y="789"/>
                  </a:lnTo>
                  <a:lnTo>
                    <a:pt x="1305" y="789"/>
                  </a:lnTo>
                  <a:lnTo>
                    <a:pt x="1297" y="789"/>
                  </a:lnTo>
                  <a:lnTo>
                    <a:pt x="1290" y="789"/>
                  </a:lnTo>
                  <a:lnTo>
                    <a:pt x="1283" y="789"/>
                  </a:lnTo>
                  <a:lnTo>
                    <a:pt x="1275" y="789"/>
                  </a:lnTo>
                  <a:lnTo>
                    <a:pt x="1275" y="789"/>
                  </a:lnTo>
                  <a:lnTo>
                    <a:pt x="1272" y="790"/>
                  </a:lnTo>
                  <a:lnTo>
                    <a:pt x="1268" y="792"/>
                  </a:lnTo>
                  <a:lnTo>
                    <a:pt x="1268" y="792"/>
                  </a:lnTo>
                  <a:lnTo>
                    <a:pt x="1261" y="801"/>
                  </a:lnTo>
                  <a:lnTo>
                    <a:pt x="1267" y="797"/>
                  </a:lnTo>
                  <a:lnTo>
                    <a:pt x="1264" y="799"/>
                  </a:lnTo>
                  <a:lnTo>
                    <a:pt x="1261" y="801"/>
                  </a:lnTo>
                  <a:lnTo>
                    <a:pt x="1267" y="807"/>
                  </a:lnTo>
                  <a:lnTo>
                    <a:pt x="1267" y="797"/>
                  </a:lnTo>
                  <a:lnTo>
                    <a:pt x="1252" y="797"/>
                  </a:lnTo>
                  <a:lnTo>
                    <a:pt x="1244" y="797"/>
                  </a:lnTo>
                  <a:lnTo>
                    <a:pt x="1236" y="797"/>
                  </a:lnTo>
                  <a:lnTo>
                    <a:pt x="1229" y="797"/>
                  </a:lnTo>
                  <a:lnTo>
                    <a:pt x="1229" y="797"/>
                  </a:lnTo>
                  <a:lnTo>
                    <a:pt x="1225" y="799"/>
                  </a:lnTo>
                  <a:lnTo>
                    <a:pt x="1222" y="801"/>
                  </a:lnTo>
                  <a:lnTo>
                    <a:pt x="1214" y="808"/>
                  </a:lnTo>
                  <a:lnTo>
                    <a:pt x="1221" y="805"/>
                  </a:lnTo>
                  <a:lnTo>
                    <a:pt x="1218" y="806"/>
                  </a:lnTo>
                  <a:lnTo>
                    <a:pt x="1221" y="815"/>
                  </a:lnTo>
                  <a:lnTo>
                    <a:pt x="1221" y="805"/>
                  </a:lnTo>
                  <a:lnTo>
                    <a:pt x="1214" y="805"/>
                  </a:lnTo>
                  <a:lnTo>
                    <a:pt x="1207" y="805"/>
                  </a:lnTo>
                  <a:lnTo>
                    <a:pt x="1199" y="805"/>
                  </a:lnTo>
                  <a:lnTo>
                    <a:pt x="1199" y="805"/>
                  </a:lnTo>
                  <a:lnTo>
                    <a:pt x="1196" y="806"/>
                  </a:lnTo>
                  <a:lnTo>
                    <a:pt x="1192" y="808"/>
                  </a:lnTo>
                  <a:lnTo>
                    <a:pt x="1185" y="816"/>
                  </a:lnTo>
                  <a:lnTo>
                    <a:pt x="1191" y="813"/>
                  </a:lnTo>
                  <a:lnTo>
                    <a:pt x="1188" y="814"/>
                  </a:lnTo>
                  <a:lnTo>
                    <a:pt x="1191" y="823"/>
                  </a:lnTo>
                  <a:lnTo>
                    <a:pt x="1191" y="813"/>
                  </a:lnTo>
                  <a:lnTo>
                    <a:pt x="1184" y="813"/>
                  </a:lnTo>
                  <a:lnTo>
                    <a:pt x="1184" y="813"/>
                  </a:lnTo>
                  <a:lnTo>
                    <a:pt x="1180" y="814"/>
                  </a:lnTo>
                  <a:lnTo>
                    <a:pt x="1179" y="814"/>
                  </a:lnTo>
                  <a:lnTo>
                    <a:pt x="1164" y="822"/>
                  </a:lnTo>
                  <a:lnTo>
                    <a:pt x="1168" y="830"/>
                  </a:lnTo>
                  <a:lnTo>
                    <a:pt x="1168" y="821"/>
                  </a:lnTo>
                  <a:lnTo>
                    <a:pt x="1161" y="821"/>
                  </a:lnTo>
                  <a:lnTo>
                    <a:pt x="1161" y="821"/>
                  </a:lnTo>
                  <a:lnTo>
                    <a:pt x="1157" y="822"/>
                  </a:lnTo>
                  <a:lnTo>
                    <a:pt x="1154" y="824"/>
                  </a:lnTo>
                  <a:lnTo>
                    <a:pt x="1146" y="832"/>
                  </a:lnTo>
                  <a:lnTo>
                    <a:pt x="1153" y="828"/>
                  </a:lnTo>
                  <a:lnTo>
                    <a:pt x="1150" y="829"/>
                  </a:lnTo>
                  <a:lnTo>
                    <a:pt x="1153" y="838"/>
                  </a:lnTo>
                  <a:lnTo>
                    <a:pt x="1153" y="828"/>
                  </a:lnTo>
                  <a:lnTo>
                    <a:pt x="1145" y="828"/>
                  </a:lnTo>
                  <a:lnTo>
                    <a:pt x="1145" y="828"/>
                  </a:lnTo>
                  <a:lnTo>
                    <a:pt x="1142" y="829"/>
                  </a:lnTo>
                  <a:lnTo>
                    <a:pt x="1139" y="832"/>
                  </a:lnTo>
                  <a:lnTo>
                    <a:pt x="1137" y="833"/>
                  </a:lnTo>
                  <a:lnTo>
                    <a:pt x="1131" y="841"/>
                  </a:lnTo>
                  <a:lnTo>
                    <a:pt x="1139" y="837"/>
                  </a:lnTo>
                  <a:lnTo>
                    <a:pt x="1135" y="838"/>
                  </a:lnTo>
                  <a:lnTo>
                    <a:pt x="1132" y="840"/>
                  </a:lnTo>
                  <a:lnTo>
                    <a:pt x="1139" y="847"/>
                  </a:lnTo>
                  <a:lnTo>
                    <a:pt x="1139" y="837"/>
                  </a:lnTo>
                  <a:lnTo>
                    <a:pt x="1131" y="837"/>
                  </a:lnTo>
                  <a:lnTo>
                    <a:pt x="1131" y="837"/>
                  </a:lnTo>
                  <a:lnTo>
                    <a:pt x="1128" y="838"/>
                  </a:lnTo>
                  <a:lnTo>
                    <a:pt x="1124" y="840"/>
                  </a:lnTo>
                  <a:lnTo>
                    <a:pt x="1117" y="848"/>
                  </a:lnTo>
                  <a:lnTo>
                    <a:pt x="1123" y="845"/>
                  </a:lnTo>
                  <a:lnTo>
                    <a:pt x="1120" y="846"/>
                  </a:lnTo>
                  <a:lnTo>
                    <a:pt x="1123" y="855"/>
                  </a:lnTo>
                  <a:lnTo>
                    <a:pt x="1123" y="845"/>
                  </a:lnTo>
                  <a:lnTo>
                    <a:pt x="1116" y="845"/>
                  </a:lnTo>
                  <a:lnTo>
                    <a:pt x="1116" y="845"/>
                  </a:lnTo>
                  <a:lnTo>
                    <a:pt x="1112" y="846"/>
                  </a:lnTo>
                  <a:lnTo>
                    <a:pt x="1109" y="848"/>
                  </a:lnTo>
                  <a:lnTo>
                    <a:pt x="1101" y="856"/>
                  </a:lnTo>
                  <a:lnTo>
                    <a:pt x="1108" y="852"/>
                  </a:lnTo>
                  <a:lnTo>
                    <a:pt x="1105" y="853"/>
                  </a:lnTo>
                  <a:lnTo>
                    <a:pt x="1108" y="862"/>
                  </a:lnTo>
                  <a:lnTo>
                    <a:pt x="1108" y="852"/>
                  </a:lnTo>
                  <a:lnTo>
                    <a:pt x="1092" y="852"/>
                  </a:lnTo>
                  <a:lnTo>
                    <a:pt x="1092" y="852"/>
                  </a:lnTo>
                  <a:lnTo>
                    <a:pt x="1089" y="853"/>
                  </a:lnTo>
                  <a:lnTo>
                    <a:pt x="1086" y="856"/>
                  </a:lnTo>
                  <a:lnTo>
                    <a:pt x="1078" y="863"/>
                  </a:lnTo>
                  <a:lnTo>
                    <a:pt x="1070" y="871"/>
                  </a:lnTo>
                  <a:lnTo>
                    <a:pt x="1069" y="872"/>
                  </a:lnTo>
                  <a:lnTo>
                    <a:pt x="1063" y="881"/>
                  </a:lnTo>
                  <a:lnTo>
                    <a:pt x="1070" y="877"/>
                  </a:lnTo>
                  <a:lnTo>
                    <a:pt x="1067" y="878"/>
                  </a:lnTo>
                  <a:lnTo>
                    <a:pt x="1064" y="880"/>
                  </a:lnTo>
                  <a:lnTo>
                    <a:pt x="1070" y="886"/>
                  </a:lnTo>
                  <a:lnTo>
                    <a:pt x="1070" y="877"/>
                  </a:lnTo>
                  <a:lnTo>
                    <a:pt x="1063" y="877"/>
                  </a:lnTo>
                  <a:lnTo>
                    <a:pt x="1063" y="877"/>
                  </a:lnTo>
                  <a:lnTo>
                    <a:pt x="1059" y="878"/>
                  </a:lnTo>
                  <a:lnTo>
                    <a:pt x="1056" y="880"/>
                  </a:lnTo>
                  <a:lnTo>
                    <a:pt x="1048" y="888"/>
                  </a:lnTo>
                  <a:lnTo>
                    <a:pt x="1041" y="895"/>
                  </a:lnTo>
                  <a:lnTo>
                    <a:pt x="1047" y="892"/>
                  </a:lnTo>
                  <a:lnTo>
                    <a:pt x="1044" y="893"/>
                  </a:lnTo>
                  <a:lnTo>
                    <a:pt x="1047" y="902"/>
                  </a:lnTo>
                  <a:lnTo>
                    <a:pt x="1047" y="892"/>
                  </a:lnTo>
                  <a:lnTo>
                    <a:pt x="1040" y="892"/>
                  </a:lnTo>
                  <a:lnTo>
                    <a:pt x="1040" y="892"/>
                  </a:lnTo>
                  <a:lnTo>
                    <a:pt x="1036" y="893"/>
                  </a:lnTo>
                  <a:lnTo>
                    <a:pt x="1033" y="895"/>
                  </a:lnTo>
                  <a:lnTo>
                    <a:pt x="1025" y="903"/>
                  </a:lnTo>
                  <a:lnTo>
                    <a:pt x="1018" y="911"/>
                  </a:lnTo>
                  <a:lnTo>
                    <a:pt x="1024" y="917"/>
                  </a:lnTo>
                  <a:lnTo>
                    <a:pt x="1020" y="910"/>
                  </a:lnTo>
                  <a:lnTo>
                    <a:pt x="1005" y="918"/>
                  </a:lnTo>
                  <a:lnTo>
                    <a:pt x="1009" y="926"/>
                  </a:lnTo>
                  <a:lnTo>
                    <a:pt x="1009" y="916"/>
                  </a:lnTo>
                  <a:lnTo>
                    <a:pt x="1001" y="916"/>
                  </a:lnTo>
                  <a:lnTo>
                    <a:pt x="1001" y="916"/>
                  </a:lnTo>
                  <a:lnTo>
                    <a:pt x="998" y="917"/>
                  </a:lnTo>
                  <a:lnTo>
                    <a:pt x="995" y="919"/>
                  </a:lnTo>
                  <a:lnTo>
                    <a:pt x="995" y="919"/>
                  </a:lnTo>
                  <a:lnTo>
                    <a:pt x="988" y="927"/>
                  </a:lnTo>
                  <a:lnTo>
                    <a:pt x="995" y="934"/>
                  </a:lnTo>
                  <a:lnTo>
                    <a:pt x="988" y="927"/>
                  </a:lnTo>
                  <a:lnTo>
                    <a:pt x="980" y="935"/>
                  </a:lnTo>
                  <a:lnTo>
                    <a:pt x="973" y="942"/>
                  </a:lnTo>
                  <a:lnTo>
                    <a:pt x="965" y="950"/>
                  </a:lnTo>
                  <a:lnTo>
                    <a:pt x="972" y="947"/>
                  </a:lnTo>
                  <a:lnTo>
                    <a:pt x="968" y="948"/>
                  </a:lnTo>
                  <a:lnTo>
                    <a:pt x="972" y="957"/>
                  </a:lnTo>
                  <a:lnTo>
                    <a:pt x="972" y="947"/>
                  </a:lnTo>
                  <a:lnTo>
                    <a:pt x="964" y="947"/>
                  </a:lnTo>
                  <a:lnTo>
                    <a:pt x="964" y="947"/>
                  </a:lnTo>
                  <a:lnTo>
                    <a:pt x="961" y="948"/>
                  </a:lnTo>
                  <a:lnTo>
                    <a:pt x="957" y="950"/>
                  </a:lnTo>
                  <a:lnTo>
                    <a:pt x="957" y="950"/>
                  </a:lnTo>
                  <a:lnTo>
                    <a:pt x="950" y="959"/>
                  </a:lnTo>
                  <a:lnTo>
                    <a:pt x="956" y="966"/>
                  </a:lnTo>
                  <a:lnTo>
                    <a:pt x="950" y="959"/>
                  </a:lnTo>
                  <a:lnTo>
                    <a:pt x="942" y="967"/>
                  </a:lnTo>
                  <a:lnTo>
                    <a:pt x="934" y="974"/>
                  </a:lnTo>
                  <a:lnTo>
                    <a:pt x="941" y="981"/>
                  </a:lnTo>
                  <a:lnTo>
                    <a:pt x="936" y="972"/>
                  </a:lnTo>
                  <a:lnTo>
                    <a:pt x="921" y="980"/>
                  </a:lnTo>
                  <a:lnTo>
                    <a:pt x="919" y="982"/>
                  </a:lnTo>
                  <a:lnTo>
                    <a:pt x="919" y="982"/>
                  </a:lnTo>
                  <a:lnTo>
                    <a:pt x="912" y="990"/>
                  </a:lnTo>
                  <a:lnTo>
                    <a:pt x="919" y="986"/>
                  </a:lnTo>
                  <a:lnTo>
                    <a:pt x="916" y="988"/>
                  </a:lnTo>
                  <a:lnTo>
                    <a:pt x="912" y="990"/>
                  </a:lnTo>
                  <a:lnTo>
                    <a:pt x="919" y="996"/>
                  </a:lnTo>
                  <a:lnTo>
                    <a:pt x="919" y="986"/>
                  </a:lnTo>
                  <a:lnTo>
                    <a:pt x="911" y="986"/>
                  </a:lnTo>
                  <a:lnTo>
                    <a:pt x="911" y="986"/>
                  </a:lnTo>
                  <a:lnTo>
                    <a:pt x="908" y="988"/>
                  </a:lnTo>
                  <a:lnTo>
                    <a:pt x="905" y="990"/>
                  </a:lnTo>
                  <a:lnTo>
                    <a:pt x="905" y="990"/>
                  </a:lnTo>
                  <a:lnTo>
                    <a:pt x="897" y="999"/>
                  </a:lnTo>
                  <a:lnTo>
                    <a:pt x="903" y="1005"/>
                  </a:lnTo>
                  <a:lnTo>
                    <a:pt x="897" y="999"/>
                  </a:lnTo>
                  <a:lnTo>
                    <a:pt x="889" y="1006"/>
                  </a:lnTo>
                  <a:lnTo>
                    <a:pt x="881" y="1014"/>
                  </a:lnTo>
                  <a:lnTo>
                    <a:pt x="881" y="1014"/>
                  </a:lnTo>
                  <a:lnTo>
                    <a:pt x="879" y="1016"/>
                  </a:lnTo>
                  <a:lnTo>
                    <a:pt x="872" y="1031"/>
                  </a:lnTo>
                  <a:lnTo>
                    <a:pt x="864" y="1048"/>
                  </a:lnTo>
                  <a:lnTo>
                    <a:pt x="856" y="1063"/>
                  </a:lnTo>
                  <a:lnTo>
                    <a:pt x="865" y="1068"/>
                  </a:lnTo>
                  <a:lnTo>
                    <a:pt x="857" y="1063"/>
                  </a:lnTo>
                  <a:lnTo>
                    <a:pt x="843" y="1088"/>
                  </a:lnTo>
                  <a:lnTo>
                    <a:pt x="842" y="1088"/>
                  </a:lnTo>
                  <a:lnTo>
                    <a:pt x="834" y="1103"/>
                  </a:lnTo>
                  <a:lnTo>
                    <a:pt x="834" y="1104"/>
                  </a:lnTo>
                  <a:lnTo>
                    <a:pt x="827" y="1128"/>
                  </a:lnTo>
                  <a:lnTo>
                    <a:pt x="825" y="1131"/>
                  </a:lnTo>
                  <a:lnTo>
                    <a:pt x="825" y="1131"/>
                  </a:lnTo>
                  <a:lnTo>
                    <a:pt x="818" y="1336"/>
                  </a:lnTo>
                  <a:lnTo>
                    <a:pt x="836" y="1333"/>
                  </a:lnTo>
                  <a:lnTo>
                    <a:pt x="834" y="1329"/>
                  </a:lnTo>
                  <a:lnTo>
                    <a:pt x="831" y="1327"/>
                  </a:lnTo>
                  <a:lnTo>
                    <a:pt x="828" y="1326"/>
                  </a:lnTo>
                  <a:lnTo>
                    <a:pt x="824" y="1327"/>
                  </a:lnTo>
                  <a:lnTo>
                    <a:pt x="821" y="1329"/>
                  </a:lnTo>
                  <a:lnTo>
                    <a:pt x="819" y="1333"/>
                  </a:lnTo>
                  <a:lnTo>
                    <a:pt x="818" y="1336"/>
                  </a:lnTo>
                  <a:lnTo>
                    <a:pt x="828" y="1336"/>
                  </a:lnTo>
                  <a:lnTo>
                    <a:pt x="838" y="1335"/>
                  </a:lnTo>
                  <a:lnTo>
                    <a:pt x="830" y="1263"/>
                  </a:lnTo>
                  <a:lnTo>
                    <a:pt x="829" y="1261"/>
                  </a:lnTo>
                  <a:lnTo>
                    <a:pt x="827" y="1258"/>
                  </a:lnTo>
                  <a:lnTo>
                    <a:pt x="823" y="1256"/>
                  </a:lnTo>
                  <a:lnTo>
                    <a:pt x="820" y="1255"/>
                  </a:lnTo>
                  <a:lnTo>
                    <a:pt x="817" y="1256"/>
                  </a:lnTo>
                  <a:lnTo>
                    <a:pt x="813" y="1258"/>
                  </a:lnTo>
                  <a:lnTo>
                    <a:pt x="811" y="1261"/>
                  </a:lnTo>
                  <a:lnTo>
                    <a:pt x="810" y="1264"/>
                  </a:lnTo>
                  <a:lnTo>
                    <a:pt x="810" y="1264"/>
                  </a:lnTo>
                  <a:lnTo>
                    <a:pt x="802" y="1478"/>
                  </a:lnTo>
                  <a:lnTo>
                    <a:pt x="795" y="1731"/>
                  </a:lnTo>
                  <a:lnTo>
                    <a:pt x="805" y="1731"/>
                  </a:lnTo>
                  <a:lnTo>
                    <a:pt x="796" y="1730"/>
                  </a:lnTo>
                  <a:lnTo>
                    <a:pt x="788" y="1778"/>
                  </a:lnTo>
                  <a:lnTo>
                    <a:pt x="797" y="1769"/>
                  </a:lnTo>
                  <a:lnTo>
                    <a:pt x="794" y="1770"/>
                  </a:lnTo>
                  <a:lnTo>
                    <a:pt x="790" y="1772"/>
                  </a:lnTo>
                  <a:lnTo>
                    <a:pt x="788" y="1775"/>
                  </a:lnTo>
                  <a:lnTo>
                    <a:pt x="787" y="1779"/>
                  </a:lnTo>
                  <a:lnTo>
                    <a:pt x="797" y="1779"/>
                  </a:lnTo>
                  <a:lnTo>
                    <a:pt x="797" y="1769"/>
                  </a:lnTo>
                  <a:lnTo>
                    <a:pt x="789" y="1769"/>
                  </a:lnTo>
                  <a:lnTo>
                    <a:pt x="781" y="1769"/>
                  </a:lnTo>
                  <a:lnTo>
                    <a:pt x="767" y="1769"/>
                  </a:lnTo>
                  <a:lnTo>
                    <a:pt x="759" y="1769"/>
                  </a:lnTo>
                  <a:lnTo>
                    <a:pt x="752" y="1769"/>
                  </a:lnTo>
                  <a:lnTo>
                    <a:pt x="752" y="1769"/>
                  </a:lnTo>
                  <a:lnTo>
                    <a:pt x="749" y="1770"/>
                  </a:lnTo>
                  <a:lnTo>
                    <a:pt x="745" y="1772"/>
                  </a:lnTo>
                  <a:lnTo>
                    <a:pt x="738" y="1780"/>
                  </a:lnTo>
                  <a:lnTo>
                    <a:pt x="744" y="1777"/>
                  </a:lnTo>
                  <a:lnTo>
                    <a:pt x="741" y="1778"/>
                  </a:lnTo>
                  <a:lnTo>
                    <a:pt x="744" y="1786"/>
                  </a:lnTo>
                  <a:lnTo>
                    <a:pt x="744" y="1777"/>
                  </a:lnTo>
                  <a:lnTo>
                    <a:pt x="736" y="1777"/>
                  </a:lnTo>
                  <a:lnTo>
                    <a:pt x="736" y="1777"/>
                  </a:lnTo>
                  <a:lnTo>
                    <a:pt x="733" y="1778"/>
                  </a:lnTo>
                  <a:lnTo>
                    <a:pt x="730" y="1780"/>
                  </a:lnTo>
                  <a:lnTo>
                    <a:pt x="722" y="1788"/>
                  </a:lnTo>
                  <a:lnTo>
                    <a:pt x="729" y="1784"/>
                  </a:lnTo>
                  <a:lnTo>
                    <a:pt x="725" y="1785"/>
                  </a:lnTo>
                  <a:lnTo>
                    <a:pt x="729" y="1794"/>
                  </a:lnTo>
                  <a:lnTo>
                    <a:pt x="729" y="1784"/>
                  </a:lnTo>
                  <a:lnTo>
                    <a:pt x="721" y="1784"/>
                  </a:lnTo>
                  <a:lnTo>
                    <a:pt x="721" y="1784"/>
                  </a:lnTo>
                  <a:lnTo>
                    <a:pt x="718" y="1785"/>
                  </a:lnTo>
                  <a:lnTo>
                    <a:pt x="714" y="1788"/>
                  </a:lnTo>
                  <a:lnTo>
                    <a:pt x="707" y="1795"/>
                  </a:lnTo>
                  <a:lnTo>
                    <a:pt x="707" y="1795"/>
                  </a:lnTo>
                  <a:lnTo>
                    <a:pt x="699" y="1804"/>
                  </a:lnTo>
                  <a:lnTo>
                    <a:pt x="706" y="1801"/>
                  </a:lnTo>
                  <a:lnTo>
                    <a:pt x="702" y="1802"/>
                  </a:lnTo>
                  <a:lnTo>
                    <a:pt x="699" y="1804"/>
                  </a:lnTo>
                  <a:lnTo>
                    <a:pt x="706" y="1811"/>
                  </a:lnTo>
                  <a:lnTo>
                    <a:pt x="706" y="1801"/>
                  </a:lnTo>
                  <a:lnTo>
                    <a:pt x="699" y="1801"/>
                  </a:lnTo>
                  <a:lnTo>
                    <a:pt x="699" y="1801"/>
                  </a:lnTo>
                  <a:lnTo>
                    <a:pt x="696" y="1802"/>
                  </a:lnTo>
                  <a:lnTo>
                    <a:pt x="695" y="1802"/>
                  </a:lnTo>
                  <a:lnTo>
                    <a:pt x="679" y="1809"/>
                  </a:lnTo>
                  <a:lnTo>
                    <a:pt x="684" y="1818"/>
                  </a:lnTo>
                  <a:lnTo>
                    <a:pt x="684" y="1808"/>
                  </a:lnTo>
                  <a:lnTo>
                    <a:pt x="676" y="1808"/>
                  </a:lnTo>
                  <a:lnTo>
                    <a:pt x="676" y="1808"/>
                  </a:lnTo>
                  <a:lnTo>
                    <a:pt x="673" y="1809"/>
                  </a:lnTo>
                  <a:lnTo>
                    <a:pt x="669" y="1812"/>
                  </a:lnTo>
                  <a:lnTo>
                    <a:pt x="662" y="1819"/>
                  </a:lnTo>
                  <a:lnTo>
                    <a:pt x="654" y="1827"/>
                  </a:lnTo>
                  <a:lnTo>
                    <a:pt x="661" y="1824"/>
                  </a:lnTo>
                  <a:lnTo>
                    <a:pt x="657" y="1825"/>
                  </a:lnTo>
                  <a:lnTo>
                    <a:pt x="661" y="1834"/>
                  </a:lnTo>
                  <a:lnTo>
                    <a:pt x="661" y="1824"/>
                  </a:lnTo>
                  <a:lnTo>
                    <a:pt x="653" y="1824"/>
                  </a:lnTo>
                  <a:lnTo>
                    <a:pt x="653" y="1824"/>
                  </a:lnTo>
                  <a:lnTo>
                    <a:pt x="650" y="1825"/>
                  </a:lnTo>
                  <a:lnTo>
                    <a:pt x="646" y="1827"/>
                  </a:lnTo>
                  <a:lnTo>
                    <a:pt x="639" y="1835"/>
                  </a:lnTo>
                  <a:lnTo>
                    <a:pt x="645" y="1831"/>
                  </a:lnTo>
                  <a:lnTo>
                    <a:pt x="642" y="1833"/>
                  </a:lnTo>
                  <a:lnTo>
                    <a:pt x="645" y="1841"/>
                  </a:lnTo>
                  <a:lnTo>
                    <a:pt x="645" y="1831"/>
                  </a:lnTo>
                  <a:lnTo>
                    <a:pt x="638" y="1831"/>
                  </a:lnTo>
                  <a:lnTo>
                    <a:pt x="631" y="1831"/>
                  </a:lnTo>
                  <a:lnTo>
                    <a:pt x="623" y="1831"/>
                  </a:lnTo>
                  <a:lnTo>
                    <a:pt x="616" y="1831"/>
                  </a:lnTo>
                  <a:lnTo>
                    <a:pt x="600" y="1831"/>
                  </a:lnTo>
                  <a:lnTo>
                    <a:pt x="592" y="1831"/>
                  </a:lnTo>
                  <a:lnTo>
                    <a:pt x="585" y="1831"/>
                  </a:lnTo>
                  <a:lnTo>
                    <a:pt x="577" y="1831"/>
                  </a:lnTo>
                  <a:lnTo>
                    <a:pt x="569" y="1831"/>
                  </a:lnTo>
                  <a:lnTo>
                    <a:pt x="562" y="1831"/>
                  </a:lnTo>
                  <a:lnTo>
                    <a:pt x="568" y="1835"/>
                  </a:lnTo>
                  <a:lnTo>
                    <a:pt x="565" y="1833"/>
                  </a:lnTo>
                  <a:lnTo>
                    <a:pt x="562" y="1841"/>
                  </a:lnTo>
                  <a:lnTo>
                    <a:pt x="569" y="1835"/>
                  </a:lnTo>
                  <a:lnTo>
                    <a:pt x="563" y="1827"/>
                  </a:lnTo>
                  <a:lnTo>
                    <a:pt x="563" y="1827"/>
                  </a:lnTo>
                  <a:lnTo>
                    <a:pt x="555" y="1819"/>
                  </a:lnTo>
                  <a:lnTo>
                    <a:pt x="554" y="1819"/>
                  </a:lnTo>
                  <a:lnTo>
                    <a:pt x="551" y="1817"/>
                  </a:lnTo>
                  <a:lnTo>
                    <a:pt x="547" y="1816"/>
                  </a:lnTo>
                  <a:lnTo>
                    <a:pt x="540" y="1816"/>
                  </a:lnTo>
                  <a:lnTo>
                    <a:pt x="540" y="1826"/>
                  </a:lnTo>
                  <a:lnTo>
                    <a:pt x="544" y="1817"/>
                  </a:lnTo>
                  <a:lnTo>
                    <a:pt x="529" y="1809"/>
                  </a:lnTo>
                  <a:lnTo>
                    <a:pt x="524" y="1818"/>
                  </a:lnTo>
                  <a:lnTo>
                    <a:pt x="532" y="1812"/>
                  </a:lnTo>
                  <a:lnTo>
                    <a:pt x="524" y="1804"/>
                  </a:lnTo>
                  <a:lnTo>
                    <a:pt x="517" y="1811"/>
                  </a:lnTo>
                  <a:lnTo>
                    <a:pt x="524" y="1804"/>
                  </a:lnTo>
                  <a:lnTo>
                    <a:pt x="517" y="1795"/>
                  </a:lnTo>
                  <a:lnTo>
                    <a:pt x="516" y="1795"/>
                  </a:lnTo>
                  <a:lnTo>
                    <a:pt x="512" y="1793"/>
                  </a:lnTo>
                  <a:lnTo>
                    <a:pt x="509" y="1792"/>
                  </a:lnTo>
                  <a:lnTo>
                    <a:pt x="501" y="1792"/>
                  </a:lnTo>
                  <a:lnTo>
                    <a:pt x="494" y="1792"/>
                  </a:lnTo>
                  <a:lnTo>
                    <a:pt x="494" y="1792"/>
                  </a:lnTo>
                  <a:lnTo>
                    <a:pt x="490" y="1793"/>
                  </a:lnTo>
                  <a:lnTo>
                    <a:pt x="487" y="1795"/>
                  </a:lnTo>
                  <a:lnTo>
                    <a:pt x="486" y="1796"/>
                  </a:lnTo>
                  <a:lnTo>
                    <a:pt x="479" y="1805"/>
                  </a:lnTo>
                  <a:lnTo>
                    <a:pt x="487" y="1801"/>
                  </a:lnTo>
                  <a:lnTo>
                    <a:pt x="484" y="1802"/>
                  </a:lnTo>
                  <a:lnTo>
                    <a:pt x="480" y="1804"/>
                  </a:lnTo>
                  <a:lnTo>
                    <a:pt x="487" y="1811"/>
                  </a:lnTo>
                  <a:lnTo>
                    <a:pt x="487" y="1801"/>
                  </a:lnTo>
                  <a:lnTo>
                    <a:pt x="479" y="1801"/>
                  </a:lnTo>
                  <a:lnTo>
                    <a:pt x="479" y="1801"/>
                  </a:lnTo>
                  <a:lnTo>
                    <a:pt x="476" y="1802"/>
                  </a:lnTo>
                  <a:lnTo>
                    <a:pt x="473" y="1804"/>
                  </a:lnTo>
                  <a:lnTo>
                    <a:pt x="465" y="1812"/>
                  </a:lnTo>
                  <a:lnTo>
                    <a:pt x="457" y="1819"/>
                  </a:lnTo>
                  <a:lnTo>
                    <a:pt x="450" y="1827"/>
                  </a:lnTo>
                  <a:lnTo>
                    <a:pt x="456" y="1824"/>
                  </a:lnTo>
                  <a:lnTo>
                    <a:pt x="453" y="1825"/>
                  </a:lnTo>
                  <a:lnTo>
                    <a:pt x="456" y="1834"/>
                  </a:lnTo>
                  <a:lnTo>
                    <a:pt x="456" y="1824"/>
                  </a:lnTo>
                  <a:lnTo>
                    <a:pt x="441" y="1824"/>
                  </a:lnTo>
                  <a:lnTo>
                    <a:pt x="441" y="1824"/>
                  </a:lnTo>
                  <a:lnTo>
                    <a:pt x="438" y="1825"/>
                  </a:lnTo>
                  <a:lnTo>
                    <a:pt x="434" y="1827"/>
                  </a:lnTo>
                  <a:lnTo>
                    <a:pt x="427" y="1835"/>
                  </a:lnTo>
                  <a:lnTo>
                    <a:pt x="433" y="1831"/>
                  </a:lnTo>
                  <a:lnTo>
                    <a:pt x="430" y="1833"/>
                  </a:lnTo>
                  <a:lnTo>
                    <a:pt x="433" y="1841"/>
                  </a:lnTo>
                  <a:lnTo>
                    <a:pt x="433" y="1831"/>
                  </a:lnTo>
                  <a:lnTo>
                    <a:pt x="425" y="1831"/>
                  </a:lnTo>
                  <a:lnTo>
                    <a:pt x="418" y="1831"/>
                  </a:lnTo>
                  <a:lnTo>
                    <a:pt x="411" y="1831"/>
                  </a:lnTo>
                  <a:lnTo>
                    <a:pt x="403" y="1831"/>
                  </a:lnTo>
                  <a:lnTo>
                    <a:pt x="396" y="1831"/>
                  </a:lnTo>
                  <a:lnTo>
                    <a:pt x="402" y="1835"/>
                  </a:lnTo>
                  <a:lnTo>
                    <a:pt x="399" y="1833"/>
                  </a:lnTo>
                  <a:lnTo>
                    <a:pt x="396" y="1841"/>
                  </a:lnTo>
                  <a:lnTo>
                    <a:pt x="403" y="1835"/>
                  </a:lnTo>
                  <a:lnTo>
                    <a:pt x="396" y="1827"/>
                  </a:lnTo>
                  <a:lnTo>
                    <a:pt x="388" y="1834"/>
                  </a:lnTo>
                  <a:lnTo>
                    <a:pt x="397" y="1829"/>
                  </a:lnTo>
                  <a:lnTo>
                    <a:pt x="389" y="1814"/>
                  </a:lnTo>
                  <a:lnTo>
                    <a:pt x="388" y="1812"/>
                  </a:lnTo>
                  <a:lnTo>
                    <a:pt x="380" y="1804"/>
                  </a:lnTo>
                  <a:lnTo>
                    <a:pt x="379" y="1804"/>
                  </a:lnTo>
                  <a:lnTo>
                    <a:pt x="376" y="1802"/>
                  </a:lnTo>
                  <a:lnTo>
                    <a:pt x="373" y="1801"/>
                  </a:lnTo>
                  <a:lnTo>
                    <a:pt x="357" y="1801"/>
                  </a:lnTo>
                  <a:lnTo>
                    <a:pt x="350" y="1801"/>
                  </a:lnTo>
                  <a:lnTo>
                    <a:pt x="342" y="1801"/>
                  </a:lnTo>
                  <a:lnTo>
                    <a:pt x="335" y="1801"/>
                  </a:lnTo>
                  <a:lnTo>
                    <a:pt x="328" y="1801"/>
                  </a:lnTo>
                  <a:lnTo>
                    <a:pt x="328" y="1801"/>
                  </a:lnTo>
                  <a:lnTo>
                    <a:pt x="324" y="1802"/>
                  </a:lnTo>
                  <a:lnTo>
                    <a:pt x="321" y="1804"/>
                  </a:lnTo>
                  <a:lnTo>
                    <a:pt x="313" y="1812"/>
                  </a:lnTo>
                  <a:lnTo>
                    <a:pt x="306" y="1819"/>
                  </a:lnTo>
                  <a:lnTo>
                    <a:pt x="306" y="1819"/>
                  </a:lnTo>
                  <a:lnTo>
                    <a:pt x="303" y="1822"/>
                  </a:lnTo>
                  <a:lnTo>
                    <a:pt x="296" y="1837"/>
                  </a:lnTo>
                  <a:lnTo>
                    <a:pt x="296" y="1838"/>
                  </a:lnTo>
                  <a:lnTo>
                    <a:pt x="288" y="1862"/>
                  </a:lnTo>
                  <a:lnTo>
                    <a:pt x="297" y="1866"/>
                  </a:lnTo>
                  <a:lnTo>
                    <a:pt x="289" y="1860"/>
                  </a:lnTo>
                  <a:lnTo>
                    <a:pt x="274" y="1883"/>
                  </a:lnTo>
                  <a:lnTo>
                    <a:pt x="273" y="1886"/>
                  </a:lnTo>
                  <a:lnTo>
                    <a:pt x="265" y="1918"/>
                  </a:lnTo>
                  <a:lnTo>
                    <a:pt x="274" y="1920"/>
                  </a:lnTo>
                  <a:lnTo>
                    <a:pt x="265" y="1918"/>
                  </a:lnTo>
                  <a:lnTo>
                    <a:pt x="258" y="1942"/>
                  </a:lnTo>
                  <a:lnTo>
                    <a:pt x="267" y="1945"/>
                  </a:lnTo>
                  <a:lnTo>
                    <a:pt x="258" y="1941"/>
                  </a:lnTo>
                  <a:lnTo>
                    <a:pt x="251" y="1964"/>
                  </a:lnTo>
                  <a:lnTo>
                    <a:pt x="260" y="1968"/>
                  </a:lnTo>
                  <a:lnTo>
                    <a:pt x="251" y="1963"/>
                  </a:lnTo>
                  <a:lnTo>
                    <a:pt x="243" y="1980"/>
                  </a:lnTo>
                  <a:lnTo>
                    <a:pt x="252" y="1974"/>
                  </a:lnTo>
                  <a:lnTo>
                    <a:pt x="249" y="1975"/>
                  </a:lnTo>
                  <a:lnTo>
                    <a:pt x="245" y="1978"/>
                  </a:lnTo>
                  <a:lnTo>
                    <a:pt x="252" y="1984"/>
                  </a:lnTo>
                  <a:lnTo>
                    <a:pt x="252" y="1974"/>
                  </a:lnTo>
                  <a:lnTo>
                    <a:pt x="244" y="1974"/>
                  </a:lnTo>
                  <a:lnTo>
                    <a:pt x="251" y="1978"/>
                  </a:lnTo>
                  <a:lnTo>
                    <a:pt x="247" y="1975"/>
                  </a:lnTo>
                  <a:lnTo>
                    <a:pt x="244" y="1984"/>
                  </a:lnTo>
                  <a:lnTo>
                    <a:pt x="252" y="1978"/>
                  </a:lnTo>
                  <a:lnTo>
                    <a:pt x="244" y="1970"/>
                  </a:lnTo>
                  <a:lnTo>
                    <a:pt x="236" y="1977"/>
                  </a:lnTo>
                  <a:lnTo>
                    <a:pt x="245" y="1972"/>
                  </a:lnTo>
                  <a:lnTo>
                    <a:pt x="238" y="1956"/>
                  </a:lnTo>
                  <a:lnTo>
                    <a:pt x="230" y="1940"/>
                  </a:lnTo>
                  <a:lnTo>
                    <a:pt x="229" y="1938"/>
                  </a:lnTo>
                  <a:lnTo>
                    <a:pt x="221" y="1930"/>
                  </a:lnTo>
                  <a:lnTo>
                    <a:pt x="220" y="1930"/>
                  </a:lnTo>
                  <a:lnTo>
                    <a:pt x="217" y="1928"/>
                  </a:lnTo>
                  <a:lnTo>
                    <a:pt x="213" y="1927"/>
                  </a:lnTo>
                  <a:lnTo>
                    <a:pt x="198" y="1927"/>
                  </a:lnTo>
                  <a:lnTo>
                    <a:pt x="191" y="1927"/>
                  </a:lnTo>
                  <a:lnTo>
                    <a:pt x="184" y="1927"/>
                  </a:lnTo>
                  <a:lnTo>
                    <a:pt x="176" y="1927"/>
                  </a:lnTo>
                  <a:lnTo>
                    <a:pt x="183" y="1930"/>
                  </a:lnTo>
                  <a:lnTo>
                    <a:pt x="179" y="1928"/>
                  </a:lnTo>
                  <a:lnTo>
                    <a:pt x="176" y="1937"/>
                  </a:lnTo>
                  <a:lnTo>
                    <a:pt x="184" y="1930"/>
                  </a:lnTo>
                  <a:lnTo>
                    <a:pt x="176" y="1922"/>
                  </a:lnTo>
                  <a:lnTo>
                    <a:pt x="168" y="1928"/>
                  </a:lnTo>
                  <a:lnTo>
                    <a:pt x="178" y="1925"/>
                  </a:lnTo>
                  <a:lnTo>
                    <a:pt x="171" y="1902"/>
                  </a:lnTo>
                  <a:lnTo>
                    <a:pt x="163" y="1878"/>
                  </a:lnTo>
                  <a:lnTo>
                    <a:pt x="155" y="1855"/>
                  </a:lnTo>
                  <a:lnTo>
                    <a:pt x="147" y="1830"/>
                  </a:lnTo>
                  <a:lnTo>
                    <a:pt x="140" y="1807"/>
                  </a:lnTo>
                  <a:lnTo>
                    <a:pt x="139" y="1807"/>
                  </a:lnTo>
                  <a:lnTo>
                    <a:pt x="136" y="1804"/>
                  </a:lnTo>
                  <a:lnTo>
                    <a:pt x="135" y="1803"/>
                  </a:lnTo>
                  <a:lnTo>
                    <a:pt x="121" y="1794"/>
                  </a:lnTo>
                  <a:lnTo>
                    <a:pt x="116" y="1802"/>
                  </a:lnTo>
                  <a:lnTo>
                    <a:pt x="123" y="1795"/>
                  </a:lnTo>
                  <a:lnTo>
                    <a:pt x="116" y="1788"/>
                  </a:lnTo>
                  <a:lnTo>
                    <a:pt x="108" y="1780"/>
                  </a:lnTo>
                  <a:lnTo>
                    <a:pt x="100" y="1772"/>
                  </a:lnTo>
                  <a:lnTo>
                    <a:pt x="99" y="1772"/>
                  </a:lnTo>
                  <a:lnTo>
                    <a:pt x="96" y="1770"/>
                  </a:lnTo>
                  <a:lnTo>
                    <a:pt x="92" y="1769"/>
                  </a:lnTo>
                  <a:lnTo>
                    <a:pt x="85" y="1769"/>
                  </a:lnTo>
                  <a:lnTo>
                    <a:pt x="77" y="1769"/>
                  </a:lnTo>
                  <a:lnTo>
                    <a:pt x="69" y="1769"/>
                  </a:lnTo>
                  <a:lnTo>
                    <a:pt x="69" y="1769"/>
                  </a:lnTo>
                  <a:lnTo>
                    <a:pt x="66" y="1770"/>
                  </a:lnTo>
                  <a:lnTo>
                    <a:pt x="63" y="1772"/>
                  </a:lnTo>
                  <a:lnTo>
                    <a:pt x="55" y="1780"/>
                  </a:lnTo>
                  <a:lnTo>
                    <a:pt x="47" y="1788"/>
                  </a:lnTo>
                  <a:lnTo>
                    <a:pt x="47" y="1788"/>
                  </a:lnTo>
                  <a:lnTo>
                    <a:pt x="41" y="1795"/>
                  </a:lnTo>
                  <a:lnTo>
                    <a:pt x="25" y="1812"/>
                  </a:lnTo>
                  <a:lnTo>
                    <a:pt x="32" y="1818"/>
                  </a:lnTo>
                  <a:lnTo>
                    <a:pt x="25" y="1812"/>
                  </a:lnTo>
                  <a:lnTo>
                    <a:pt x="18" y="1819"/>
                  </a:lnTo>
                  <a:lnTo>
                    <a:pt x="18" y="1819"/>
                  </a:lnTo>
                  <a:lnTo>
                    <a:pt x="16" y="1822"/>
                  </a:lnTo>
                  <a:lnTo>
                    <a:pt x="8" y="1837"/>
                  </a:lnTo>
                  <a:lnTo>
                    <a:pt x="0" y="1853"/>
                  </a:lnTo>
                  <a:close/>
                </a:path>
              </a:pathLst>
            </a:custGeom>
            <a:solidFill>
              <a:srgbClr val="FFCCFF"/>
            </a:solidFill>
            <a:ln w="9525">
              <a:solidFill>
                <a:srgbClr val="FFCCFF"/>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768" name="Oval 280">
              <a:extLst>
                <a:ext uri="{FF2B5EF4-FFF2-40B4-BE49-F238E27FC236}">
                  <a16:creationId xmlns:a16="http://schemas.microsoft.com/office/drawing/2014/main" id="{F63BF16C-8E44-DEA2-ECE0-A094AB910B69}"/>
                </a:ext>
              </a:extLst>
            </p:cNvPr>
            <p:cNvSpPr>
              <a:spLocks noChangeArrowheads="1"/>
            </p:cNvSpPr>
            <p:nvPr/>
          </p:nvSpPr>
          <p:spPr bwMode="auto">
            <a:xfrm>
              <a:off x="2591" y="1855"/>
              <a:ext cx="86" cy="74"/>
            </a:xfrm>
            <a:prstGeom prst="ellipse">
              <a:avLst/>
            </a:prstGeom>
            <a:solidFill>
              <a:srgbClr val="FFCCFF"/>
            </a:solidFill>
            <a:ln w="15875">
              <a:solidFill>
                <a:srgbClr val="FFCCFF"/>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grpSp>
      <p:sp>
        <p:nvSpPr>
          <p:cNvPr id="63769" name="AutoShape 281">
            <a:hlinkClick r:id="rId2" action="ppaction://hlinkfile" highlightClick="1"/>
            <a:extLst>
              <a:ext uri="{FF2B5EF4-FFF2-40B4-BE49-F238E27FC236}">
                <a16:creationId xmlns:a16="http://schemas.microsoft.com/office/drawing/2014/main" id="{8FC86866-E607-1F8D-07E1-0BC41F2D7ABA}"/>
              </a:ext>
            </a:extLst>
          </p:cNvPr>
          <p:cNvSpPr>
            <a:spLocks noChangeArrowheads="1"/>
          </p:cNvSpPr>
          <p:nvPr/>
        </p:nvSpPr>
        <p:spPr bwMode="auto">
          <a:xfrm>
            <a:off x="6375400" y="6057900"/>
            <a:ext cx="1752600" cy="508000"/>
          </a:xfrm>
          <a:prstGeom prst="actionButtonBlank">
            <a:avLst/>
          </a:prstGeom>
          <a:gradFill rotWithShape="0">
            <a:gsLst>
              <a:gs pos="0">
                <a:schemeClr val="accent2"/>
              </a:gs>
              <a:gs pos="100000">
                <a:schemeClr val="accent2">
                  <a:gamma/>
                  <a:shade val="0"/>
                  <a:invGamma/>
                </a:schemeClr>
              </a:gs>
            </a:gsLst>
            <a:path path="rect">
              <a:fillToRect r="100000" b="100000"/>
            </a:path>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pPr>
            <a:r>
              <a:rPr lang="en-US" altLang="en-US" sz="2400">
                <a:solidFill>
                  <a:srgbClr val="00FFFF"/>
                </a:solidFill>
                <a:latin typeface="Times New Roman" panose="02020603050405020304" pitchFamily="18" charset="0"/>
              </a:rPr>
              <a:t>Model_File</a:t>
            </a:r>
          </a:p>
        </p:txBody>
      </p:sp>
      <p:sp>
        <p:nvSpPr>
          <p:cNvPr id="63770" name="Freeform 282">
            <a:extLst>
              <a:ext uri="{FF2B5EF4-FFF2-40B4-BE49-F238E27FC236}">
                <a16:creationId xmlns:a16="http://schemas.microsoft.com/office/drawing/2014/main" id="{DB3EF8B6-C5C4-6294-BCA4-6850B3268F26}"/>
              </a:ext>
            </a:extLst>
          </p:cNvPr>
          <p:cNvSpPr>
            <a:spLocks/>
          </p:cNvSpPr>
          <p:nvPr/>
        </p:nvSpPr>
        <p:spPr bwMode="auto">
          <a:xfrm>
            <a:off x="7853364" y="5816601"/>
            <a:ext cx="2351087" cy="9525"/>
          </a:xfrm>
          <a:custGeom>
            <a:avLst/>
            <a:gdLst>
              <a:gd name="T0" fmla="*/ 0 w 2934"/>
              <a:gd name="T1" fmla="*/ 0 h 11"/>
              <a:gd name="T2" fmla="*/ 0 w 2934"/>
              <a:gd name="T3" fmla="*/ 10 h 11"/>
              <a:gd name="T4" fmla="*/ 2934 w 2934"/>
              <a:gd name="T5" fmla="*/ 11 h 11"/>
              <a:gd name="T6" fmla="*/ 2934 w 2934"/>
              <a:gd name="T7" fmla="*/ 1 h 11"/>
              <a:gd name="T8" fmla="*/ 0 w 2934"/>
              <a:gd name="T9" fmla="*/ 0 h 11"/>
            </a:gdLst>
            <a:ahLst/>
            <a:cxnLst>
              <a:cxn ang="0">
                <a:pos x="T0" y="T1"/>
              </a:cxn>
              <a:cxn ang="0">
                <a:pos x="T2" y="T3"/>
              </a:cxn>
              <a:cxn ang="0">
                <a:pos x="T4" y="T5"/>
              </a:cxn>
              <a:cxn ang="0">
                <a:pos x="T6" y="T7"/>
              </a:cxn>
              <a:cxn ang="0">
                <a:pos x="T8" y="T9"/>
              </a:cxn>
            </a:cxnLst>
            <a:rect l="0" t="0" r="r" b="b"/>
            <a:pathLst>
              <a:path w="2934" h="11">
                <a:moveTo>
                  <a:pt x="0" y="0"/>
                </a:moveTo>
                <a:lnTo>
                  <a:pt x="0" y="10"/>
                </a:lnTo>
                <a:lnTo>
                  <a:pt x="2934" y="11"/>
                </a:lnTo>
                <a:lnTo>
                  <a:pt x="2934" y="1"/>
                </a:lnTo>
                <a:lnTo>
                  <a:pt x="0" y="0"/>
                </a:lnTo>
                <a:close/>
              </a:path>
            </a:pathLst>
          </a:custGeom>
          <a:solidFill>
            <a:srgbClr val="B2B2B2"/>
          </a:solidFill>
          <a:ln w="9525">
            <a:solidFill>
              <a:schemeClr val="bg2"/>
            </a:solidFill>
            <a:round/>
            <a:headEnd/>
            <a:tailEnd/>
          </a:ln>
        </p:spPr>
        <p:txBody>
          <a:bodyPr/>
          <a:lstStyle/>
          <a:p>
            <a:pPr eaLnBrk="0" fontAlgn="base" hangingPunct="0">
              <a:spcBef>
                <a:spcPct val="0"/>
              </a:spcBef>
              <a:spcAft>
                <a:spcPct val="0"/>
              </a:spcAft>
            </a:pPr>
            <a:endParaRPr lang="en-US" sz="2400">
              <a:solidFill>
                <a:srgbClr val="000000"/>
              </a:solidFill>
              <a:latin typeface="Times New Roman" panose="02020603050405020304" pitchFamily="18" charset="0"/>
            </a:endParaRPr>
          </a:p>
        </p:txBody>
      </p:sp>
      <p:sp>
        <p:nvSpPr>
          <p:cNvPr id="63771" name="Text Box 283">
            <a:extLst>
              <a:ext uri="{FF2B5EF4-FFF2-40B4-BE49-F238E27FC236}">
                <a16:creationId xmlns:a16="http://schemas.microsoft.com/office/drawing/2014/main" id="{1A39D632-201A-EE3B-C7D0-89F7F936D2C6}"/>
              </a:ext>
            </a:extLst>
          </p:cNvPr>
          <p:cNvSpPr txBox="1">
            <a:spLocks noChangeArrowheads="1"/>
          </p:cNvSpPr>
          <p:nvPr/>
        </p:nvSpPr>
        <p:spPr bwMode="auto">
          <a:xfrm>
            <a:off x="8645526" y="5830889"/>
            <a:ext cx="8556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Time</a:t>
            </a:r>
          </a:p>
        </p:txBody>
      </p:sp>
      <p:sp>
        <p:nvSpPr>
          <p:cNvPr id="63772" name="Text Box 284">
            <a:extLst>
              <a:ext uri="{FF2B5EF4-FFF2-40B4-BE49-F238E27FC236}">
                <a16:creationId xmlns:a16="http://schemas.microsoft.com/office/drawing/2014/main" id="{608A5F6C-D6BC-ADB7-6D9F-86359CB739D7}"/>
              </a:ext>
            </a:extLst>
          </p:cNvPr>
          <p:cNvSpPr txBox="1">
            <a:spLocks noChangeArrowheads="1"/>
          </p:cNvSpPr>
          <p:nvPr/>
        </p:nvSpPr>
        <p:spPr bwMode="auto">
          <a:xfrm rot="16200000">
            <a:off x="6778626" y="4611688"/>
            <a:ext cx="16192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Resistance</a:t>
            </a:r>
          </a:p>
        </p:txBody>
      </p:sp>
    </p:spTree>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ext Box 2">
            <a:extLst>
              <a:ext uri="{FF2B5EF4-FFF2-40B4-BE49-F238E27FC236}">
                <a16:creationId xmlns:a16="http://schemas.microsoft.com/office/drawing/2014/main" id="{1F313D59-32DA-8EFD-8957-321DEB1248FD}"/>
              </a:ext>
            </a:extLst>
          </p:cNvPr>
          <p:cNvSpPr txBox="1">
            <a:spLocks noChangeArrowheads="1"/>
          </p:cNvSpPr>
          <p:nvPr/>
        </p:nvSpPr>
        <p:spPr bwMode="auto">
          <a:xfrm>
            <a:off x="3493366" y="812800"/>
            <a:ext cx="5205271" cy="144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fontAlgn="base" hangingPunct="0">
              <a:spcBef>
                <a:spcPct val="0"/>
              </a:spcBef>
              <a:spcAft>
                <a:spcPct val="0"/>
              </a:spcAft>
            </a:pPr>
            <a:r>
              <a:rPr lang="en-US" altLang="en-US" sz="4000" b="1">
                <a:solidFill>
                  <a:srgbClr val="FFCCFF"/>
                </a:solidFill>
                <a:effectLst>
                  <a:outerShdw blurRad="38100" dist="38100" dir="2700000" algn="tl">
                    <a:srgbClr val="000000"/>
                  </a:outerShdw>
                </a:effectLst>
                <a:latin typeface="Bookman Old Style" panose="02050604050505020204" pitchFamily="18" charset="0"/>
              </a:rPr>
              <a:t>Type 94</a:t>
            </a:r>
            <a:r>
              <a:rPr lang="en-US" altLang="en-US" sz="2400" b="1">
                <a:solidFill>
                  <a:srgbClr val="FFFF66"/>
                </a:solidFill>
                <a:effectLst>
                  <a:outerShdw blurRad="38100" dist="38100" dir="2700000" algn="tl">
                    <a:srgbClr val="000000"/>
                  </a:outerShdw>
                </a:effectLst>
                <a:latin typeface="Bookman Old Style" panose="02050604050505020204" pitchFamily="18" charset="0"/>
              </a:rPr>
              <a:t> </a:t>
            </a:r>
          </a:p>
          <a:p>
            <a:pPr algn="ct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nonlinear component modeling</a:t>
            </a:r>
          </a:p>
          <a:p>
            <a:pPr algn="ct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using MODELS</a:t>
            </a:r>
          </a:p>
        </p:txBody>
      </p:sp>
      <p:sp>
        <p:nvSpPr>
          <p:cNvPr id="71684" name="Text Box 4">
            <a:extLst>
              <a:ext uri="{FF2B5EF4-FFF2-40B4-BE49-F238E27FC236}">
                <a16:creationId xmlns:a16="http://schemas.microsoft.com/office/drawing/2014/main" id="{FD077238-165A-383F-C6A4-77247D8F9C06}"/>
              </a:ext>
            </a:extLst>
          </p:cNvPr>
          <p:cNvSpPr txBox="1">
            <a:spLocks noChangeArrowheads="1"/>
          </p:cNvSpPr>
          <p:nvPr/>
        </p:nvSpPr>
        <p:spPr bwMode="auto">
          <a:xfrm>
            <a:off x="3568701" y="2492375"/>
            <a:ext cx="5000625" cy="2287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lnSpc>
                <a:spcPct val="120000"/>
              </a:lnSpc>
              <a:spcBef>
                <a:spcPct val="0"/>
              </a:spcBef>
              <a:spcAft>
                <a:spcPct val="0"/>
              </a:spcAft>
            </a:pPr>
            <a:r>
              <a:rPr lang="en-US" altLang="en-US" sz="4000" b="1">
                <a:solidFill>
                  <a:srgbClr val="99FFCC"/>
                </a:solidFill>
                <a:effectLst>
                  <a:outerShdw blurRad="38100" dist="38100" dir="2700000" algn="tl">
                    <a:srgbClr val="000000"/>
                  </a:outerShdw>
                </a:effectLst>
                <a:latin typeface="Bookman Old Style" panose="02050604050505020204" pitchFamily="18" charset="0"/>
              </a:rPr>
              <a:t>Thevenin Type 94</a:t>
            </a:r>
          </a:p>
          <a:p>
            <a:pPr eaLnBrk="0" fontAlgn="base" hangingPunct="0">
              <a:lnSpc>
                <a:spcPct val="120000"/>
              </a:lnSpc>
              <a:spcBef>
                <a:spcPct val="0"/>
              </a:spcBef>
              <a:spcAft>
                <a:spcPct val="0"/>
              </a:spcAft>
            </a:pPr>
            <a:r>
              <a:rPr lang="en-US" altLang="en-US" sz="4000" b="1">
                <a:solidFill>
                  <a:srgbClr val="99FFCC"/>
                </a:solidFill>
                <a:effectLst>
                  <a:outerShdw blurRad="38100" dist="38100" dir="2700000" algn="tl">
                    <a:srgbClr val="000000"/>
                  </a:outerShdw>
                </a:effectLst>
                <a:latin typeface="Bookman Old Style" panose="02050604050505020204" pitchFamily="18" charset="0"/>
              </a:rPr>
              <a:t>Iterated   Type 94</a:t>
            </a:r>
          </a:p>
          <a:p>
            <a:pPr eaLnBrk="0" fontAlgn="base" hangingPunct="0">
              <a:lnSpc>
                <a:spcPct val="120000"/>
              </a:lnSpc>
              <a:spcBef>
                <a:spcPct val="0"/>
              </a:spcBef>
              <a:spcAft>
                <a:spcPct val="0"/>
              </a:spcAft>
            </a:pPr>
            <a:r>
              <a:rPr lang="en-US" altLang="en-US" sz="4000" b="1">
                <a:solidFill>
                  <a:srgbClr val="99FFCC"/>
                </a:solidFill>
                <a:effectLst>
                  <a:outerShdw blurRad="38100" dist="38100" dir="2700000" algn="tl">
                    <a:srgbClr val="000000"/>
                  </a:outerShdw>
                </a:effectLst>
                <a:latin typeface="Bookman Old Style" panose="02050604050505020204" pitchFamily="18" charset="0"/>
              </a:rPr>
              <a:t>Norton     Type 94</a:t>
            </a: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p:txBody>
      </p:sp>
    </p:spTree>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7" name="Text Box 3">
            <a:extLst>
              <a:ext uri="{FF2B5EF4-FFF2-40B4-BE49-F238E27FC236}">
                <a16:creationId xmlns:a16="http://schemas.microsoft.com/office/drawing/2014/main" id="{4CA605D1-5592-B7D3-716A-2EE358264B91}"/>
              </a:ext>
            </a:extLst>
          </p:cNvPr>
          <p:cNvSpPr txBox="1">
            <a:spLocks noChangeArrowheads="1"/>
          </p:cNvSpPr>
          <p:nvPr/>
        </p:nvSpPr>
        <p:spPr bwMode="auto">
          <a:xfrm>
            <a:off x="3351213" y="996950"/>
            <a:ext cx="5860900" cy="3908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3200" b="1">
                <a:solidFill>
                  <a:srgbClr val="FFCCFF"/>
                </a:solidFill>
                <a:effectLst>
                  <a:outerShdw blurRad="38100" dist="38100" dir="2700000" algn="tl">
                    <a:srgbClr val="000000"/>
                  </a:outerShdw>
                </a:effectLst>
                <a:latin typeface="Bookman Old Style" panose="02050604050505020204" pitchFamily="18" charset="0"/>
              </a:rPr>
              <a:t>Type 94</a:t>
            </a:r>
            <a:r>
              <a:rPr lang="en-US" altLang="en-US" sz="2400" b="1">
                <a:solidFill>
                  <a:srgbClr val="FFFF66"/>
                </a:solidFill>
                <a:effectLst>
                  <a:outerShdw blurRad="38100" dist="38100" dir="2700000" algn="tl">
                    <a:srgbClr val="000000"/>
                  </a:outerShdw>
                </a:effectLst>
                <a:latin typeface="Bookman Old Style" panose="02050604050505020204" pitchFamily="18" charset="0"/>
              </a:rPr>
              <a:t> is a nonlinear single or </a:t>
            </a:r>
          </a:p>
          <a:p>
            <a:pP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multi-phase circuit component </a:t>
            </a:r>
          </a:p>
          <a:p>
            <a:pPr eaLnBrk="0" fontAlgn="base" hangingPunct="0">
              <a:spcBef>
                <a:spcPct val="0"/>
              </a:spcBef>
              <a:spcAft>
                <a:spcPct val="0"/>
              </a:spcAft>
            </a:pP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a:p>
            <a:pP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It can simulate arbitrary nonlinear </a:t>
            </a:r>
          </a:p>
          <a:p>
            <a:pP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element or circuit </a:t>
            </a:r>
          </a:p>
          <a:p>
            <a:pPr eaLnBrk="0" fontAlgn="base" hangingPunct="0">
              <a:spcBef>
                <a:spcPct val="0"/>
              </a:spcBef>
              <a:spcAft>
                <a:spcPct val="0"/>
              </a:spcAft>
            </a:pP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a:p>
            <a:pP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The operation of the component is </a:t>
            </a:r>
          </a:p>
          <a:p>
            <a:pP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described in </a:t>
            </a:r>
            <a:r>
              <a:rPr lang="en-US" altLang="en-US" sz="2400" b="1">
                <a:solidFill>
                  <a:srgbClr val="FFFFFF"/>
                </a:solidFill>
                <a:effectLst>
                  <a:outerShdw blurRad="38100" dist="38100" dir="2700000" algn="tl">
                    <a:srgbClr val="000000"/>
                  </a:outerShdw>
                </a:effectLst>
                <a:latin typeface="Bookman Old Style" panose="02050604050505020204" pitchFamily="18" charset="0"/>
              </a:rPr>
              <a:t>MODELS</a:t>
            </a:r>
            <a:r>
              <a:rPr lang="en-US" altLang="en-US" sz="2400" b="1">
                <a:solidFill>
                  <a:srgbClr val="FFFF66"/>
                </a:solidFill>
                <a:effectLst>
                  <a:outerShdw blurRad="38100" dist="38100" dir="2700000" algn="tl">
                    <a:srgbClr val="000000"/>
                  </a:outerShdw>
                </a:effectLst>
                <a:latin typeface="Bookman Old Style" panose="02050604050505020204" pitchFamily="18" charset="0"/>
              </a:rPr>
              <a:t>, or in other </a:t>
            </a:r>
          </a:p>
          <a:p>
            <a:pP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languages called from </a:t>
            </a:r>
            <a:r>
              <a:rPr lang="en-US" altLang="en-US" sz="2400" b="1">
                <a:solidFill>
                  <a:srgbClr val="FFFFFF"/>
                </a:solidFill>
                <a:effectLst>
                  <a:outerShdw blurRad="38100" dist="38100" dir="2700000" algn="tl">
                    <a:srgbClr val="000000"/>
                  </a:outerShdw>
                </a:effectLst>
                <a:latin typeface="Bookman Old Style" panose="02050604050505020204" pitchFamily="18" charset="0"/>
              </a:rPr>
              <a:t>MODELS</a:t>
            </a: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a:p>
            <a:pPr eaLnBrk="0" fontAlgn="base" hangingPunct="0">
              <a:spcBef>
                <a:spcPct val="0"/>
              </a:spcBef>
              <a:spcAft>
                <a:spcPct val="0"/>
              </a:spcAft>
            </a:pP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p:txBody>
      </p:sp>
    </p:spTree>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1" name="Text Box 3">
            <a:extLst>
              <a:ext uri="{FF2B5EF4-FFF2-40B4-BE49-F238E27FC236}">
                <a16:creationId xmlns:a16="http://schemas.microsoft.com/office/drawing/2014/main" id="{C76662BF-64E3-5B1D-FBC9-9D12D54409E5}"/>
              </a:ext>
            </a:extLst>
          </p:cNvPr>
          <p:cNvSpPr txBox="1">
            <a:spLocks noChangeArrowheads="1"/>
          </p:cNvSpPr>
          <p:nvPr/>
        </p:nvSpPr>
        <p:spPr bwMode="auto">
          <a:xfrm>
            <a:off x="3463925" y="942976"/>
            <a:ext cx="4826000" cy="404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lnSpc>
                <a:spcPct val="130000"/>
              </a:lnSpc>
              <a:spcBef>
                <a:spcPct val="0"/>
              </a:spcBef>
              <a:spcAft>
                <a:spcPct val="0"/>
              </a:spcAft>
            </a:pPr>
            <a:r>
              <a:rPr lang="en-US" altLang="en-US" sz="3200" b="1">
                <a:solidFill>
                  <a:srgbClr val="FFCCFF"/>
                </a:solidFill>
                <a:effectLst>
                  <a:outerShdw blurRad="38100" dist="38100" dir="2700000" algn="tl">
                    <a:srgbClr val="000000"/>
                  </a:outerShdw>
                </a:effectLst>
                <a:latin typeface="Bookman Old Style" panose="02050604050505020204" pitchFamily="18" charset="0"/>
              </a:rPr>
              <a:t>Thevenin Type 94</a:t>
            </a:r>
            <a:r>
              <a:rPr lang="en-US" altLang="en-US" sz="2400" b="1">
                <a:solidFill>
                  <a:srgbClr val="FFFF66"/>
                </a:solidFill>
                <a:effectLst>
                  <a:outerShdw blurRad="38100" dist="38100" dir="2700000" algn="tl">
                    <a:srgbClr val="000000"/>
                  </a:outerShdw>
                </a:effectLst>
                <a:latin typeface="Bookman Old Style" panose="02050604050505020204" pitchFamily="18" charset="0"/>
              </a:rPr>
              <a:t> </a:t>
            </a:r>
          </a:p>
          <a:p>
            <a:pPr eaLnBrk="0" fontAlgn="base" hangingPunct="0">
              <a:lnSpc>
                <a:spcPct val="130000"/>
              </a:lnSpc>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the component sees the </a:t>
            </a:r>
          </a:p>
          <a:p>
            <a:pPr eaLnBrk="0" fontAlgn="base" hangingPunct="0">
              <a:lnSpc>
                <a:spcPct val="130000"/>
              </a:lnSpc>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rest of the linear circuit as a </a:t>
            </a:r>
          </a:p>
          <a:p>
            <a:pPr eaLnBrk="0" fontAlgn="base" hangingPunct="0">
              <a:lnSpc>
                <a:spcPct val="130000"/>
              </a:lnSpc>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Thevenin equivalent, and </a:t>
            </a:r>
          </a:p>
          <a:p>
            <a:pPr eaLnBrk="0" fontAlgn="base" hangingPunct="0">
              <a:lnSpc>
                <a:spcPct val="130000"/>
              </a:lnSpc>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calculates the </a:t>
            </a:r>
          </a:p>
          <a:p>
            <a:pPr eaLnBrk="0" fontAlgn="base" hangingPunct="0">
              <a:lnSpc>
                <a:spcPct val="130000"/>
              </a:lnSpc>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current at each time step</a:t>
            </a:r>
          </a:p>
          <a:p>
            <a:pPr eaLnBrk="0" fontAlgn="base" hangingPunct="0">
              <a:lnSpc>
                <a:spcPct val="130000"/>
              </a:lnSpc>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(good for one component)</a:t>
            </a:r>
          </a:p>
          <a:p>
            <a:pPr eaLnBrk="0" fontAlgn="base" hangingPunct="0">
              <a:lnSpc>
                <a:spcPct val="130000"/>
              </a:lnSpc>
              <a:spcBef>
                <a:spcPct val="0"/>
              </a:spcBef>
              <a:spcAft>
                <a:spcPct val="0"/>
              </a:spcAft>
            </a:pP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p:txBody>
      </p:sp>
    </p:spTree>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ext Box 2">
            <a:extLst>
              <a:ext uri="{FF2B5EF4-FFF2-40B4-BE49-F238E27FC236}">
                <a16:creationId xmlns:a16="http://schemas.microsoft.com/office/drawing/2014/main" id="{674DAD22-B89B-DF91-2A5C-EFD8F3D5E4DC}"/>
              </a:ext>
            </a:extLst>
          </p:cNvPr>
          <p:cNvSpPr txBox="1">
            <a:spLocks noChangeArrowheads="1"/>
          </p:cNvSpPr>
          <p:nvPr/>
        </p:nvSpPr>
        <p:spPr bwMode="auto">
          <a:xfrm>
            <a:off x="2841626" y="882650"/>
            <a:ext cx="7280275" cy="42780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fontAlgn="base" hangingPunct="0">
              <a:spcBef>
                <a:spcPct val="0"/>
              </a:spcBef>
              <a:spcAft>
                <a:spcPct val="0"/>
              </a:spcAft>
            </a:pPr>
            <a:r>
              <a:rPr lang="en-US" altLang="en-US" sz="3200" b="1">
                <a:solidFill>
                  <a:srgbClr val="FFCCFF"/>
                </a:solidFill>
                <a:effectLst>
                  <a:outerShdw blurRad="38100" dist="38100" dir="2700000" algn="tl">
                    <a:srgbClr val="000000"/>
                  </a:outerShdw>
                </a:effectLst>
                <a:latin typeface="Bookman Old Style" panose="02050604050505020204" pitchFamily="18" charset="0"/>
              </a:rPr>
              <a:t>Iterated Type 94</a:t>
            </a:r>
            <a:r>
              <a:rPr lang="en-US" altLang="en-US" sz="2400" b="1">
                <a:solidFill>
                  <a:srgbClr val="FFFF66"/>
                </a:solidFill>
                <a:effectLst>
                  <a:outerShdw blurRad="38100" dist="38100" dir="2700000" algn="tl">
                    <a:srgbClr val="000000"/>
                  </a:outerShdw>
                </a:effectLst>
                <a:latin typeface="Bookman Old Style" panose="02050604050505020204" pitchFamily="18" charset="0"/>
              </a:rPr>
              <a:t> </a:t>
            </a:r>
          </a:p>
          <a:p>
            <a:pP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a group of nonlinear components </a:t>
            </a:r>
          </a:p>
          <a:p>
            <a:pP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see the rest of the linear circuit as a </a:t>
            </a:r>
          </a:p>
          <a:p>
            <a:pP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Thevenin equivalent, and each calculate </a:t>
            </a:r>
          </a:p>
          <a:p>
            <a:pP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their current corresponding to </a:t>
            </a:r>
          </a:p>
          <a:p>
            <a:pP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estimated voltages provided by ATP's </a:t>
            </a:r>
          </a:p>
          <a:p>
            <a:pP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Newton iteration algorithm</a:t>
            </a:r>
          </a:p>
          <a:p>
            <a:pP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(good for more than one components)</a:t>
            </a:r>
          </a:p>
          <a:p>
            <a:pPr eaLnBrk="0" fontAlgn="base" hangingPunct="0">
              <a:spcBef>
                <a:spcPct val="0"/>
              </a:spcBef>
              <a:spcAft>
                <a:spcPct val="0"/>
              </a:spcAft>
            </a:pP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Bookman Old Style" panose="02050604050505020204" pitchFamily="18" charset="0"/>
              </a:rPr>
              <a:t>Both approaches provide a solution </a:t>
            </a:r>
          </a:p>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Bookman Old Style" panose="02050604050505020204" pitchFamily="18" charset="0"/>
              </a:rPr>
              <a:t>synchronized with the rest of the circuit</a:t>
            </a:r>
            <a:r>
              <a:rPr lang="en-US" altLang="en-US" sz="2400" b="1">
                <a:solidFill>
                  <a:srgbClr val="00CC99"/>
                </a:solidFill>
                <a:effectLst>
                  <a:outerShdw blurRad="38100" dist="38100" dir="2700000" algn="tl">
                    <a:srgbClr val="000000"/>
                  </a:outerShdw>
                </a:effectLst>
                <a:latin typeface="Bookman Old Style" panose="02050604050505020204" pitchFamily="18" charset="0"/>
              </a:rPr>
              <a:t> </a:t>
            </a:r>
          </a:p>
        </p:txBody>
      </p:sp>
    </p:spTree>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ext Box 2">
            <a:extLst>
              <a:ext uri="{FF2B5EF4-FFF2-40B4-BE49-F238E27FC236}">
                <a16:creationId xmlns:a16="http://schemas.microsoft.com/office/drawing/2014/main" id="{4AB406D8-FA56-710F-E166-F7F401946E59}"/>
              </a:ext>
            </a:extLst>
          </p:cNvPr>
          <p:cNvSpPr txBox="1">
            <a:spLocks noChangeArrowheads="1"/>
          </p:cNvSpPr>
          <p:nvPr/>
        </p:nvSpPr>
        <p:spPr bwMode="auto">
          <a:xfrm>
            <a:off x="2486026" y="603250"/>
            <a:ext cx="7784503" cy="53860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3200" b="1">
                <a:solidFill>
                  <a:srgbClr val="FFCCFF"/>
                </a:solidFill>
                <a:effectLst>
                  <a:outerShdw blurRad="38100" dist="38100" dir="2700000" algn="tl">
                    <a:srgbClr val="000000"/>
                  </a:outerShdw>
                </a:effectLst>
                <a:latin typeface="Bookman Old Style" panose="02050604050505020204" pitchFamily="18" charset="0"/>
              </a:rPr>
              <a:t>Norton Type 94</a:t>
            </a:r>
            <a:r>
              <a:rPr lang="en-US" altLang="en-US" sz="2400" b="1">
                <a:solidFill>
                  <a:srgbClr val="FFFF66"/>
                </a:solidFill>
                <a:effectLst>
                  <a:outerShdw blurRad="38100" dist="38100" dir="2700000" algn="tl">
                    <a:srgbClr val="000000"/>
                  </a:outerShdw>
                </a:effectLst>
                <a:latin typeface="Bookman Old Style" panose="02050604050505020204" pitchFamily="18" charset="0"/>
              </a:rPr>
              <a:t> </a:t>
            </a:r>
          </a:p>
          <a:p>
            <a:pP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component is a </a:t>
            </a:r>
            <a:r>
              <a:rPr lang="en-US" altLang="en-US" sz="2400" b="1" u="sng">
                <a:solidFill>
                  <a:srgbClr val="FFFF66"/>
                </a:solidFill>
                <a:effectLst>
                  <a:outerShdw blurRad="38100" dist="38100" dir="2700000" algn="tl">
                    <a:srgbClr val="000000"/>
                  </a:outerShdw>
                </a:effectLst>
                <a:latin typeface="Bookman Old Style" panose="02050604050505020204" pitchFamily="18" charset="0"/>
              </a:rPr>
              <a:t>Norton equivalent</a:t>
            </a:r>
            <a:r>
              <a:rPr lang="en-US" altLang="en-US" sz="2400" b="1">
                <a:solidFill>
                  <a:srgbClr val="FFFF66"/>
                </a:solidFill>
                <a:effectLst>
                  <a:outerShdw blurRad="38100" dist="38100" dir="2700000" algn="tl">
                    <a:srgbClr val="000000"/>
                  </a:outerShdw>
                </a:effectLst>
                <a:latin typeface="Bookman Old Style" panose="02050604050505020204" pitchFamily="18" charset="0"/>
              </a:rPr>
              <a:t> </a:t>
            </a:r>
          </a:p>
          <a:p>
            <a:pP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(an admittance to ground in parallel with a </a:t>
            </a:r>
          </a:p>
          <a:p>
            <a:pP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current source). For a multi-phase component, </a:t>
            </a:r>
          </a:p>
          <a:p>
            <a:pP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the admittance to ground is a matrix, and </a:t>
            </a:r>
          </a:p>
          <a:p>
            <a:pP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there is a current source at each node</a:t>
            </a:r>
          </a:p>
          <a:p>
            <a:pPr eaLnBrk="0" fontAlgn="base" hangingPunct="0">
              <a:spcBef>
                <a:spcPct val="0"/>
              </a:spcBef>
              <a:spcAft>
                <a:spcPct val="0"/>
              </a:spcAft>
            </a:pP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Bookman Old Style" panose="02050604050505020204" pitchFamily="18" charset="0"/>
              </a:rPr>
              <a:t>At each time step, the component receives </a:t>
            </a:r>
          </a:p>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Bookman Old Style" panose="02050604050505020204" pitchFamily="18" charset="0"/>
              </a:rPr>
              <a:t>node voltage values, and calculates the </a:t>
            </a:r>
          </a:p>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Bookman Old Style" panose="02050604050505020204" pitchFamily="18" charset="0"/>
              </a:rPr>
              <a:t>admittance and current source to be used at </a:t>
            </a:r>
          </a:p>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Bookman Old Style" panose="02050604050505020204" pitchFamily="18" charset="0"/>
              </a:rPr>
              <a:t>the next time step</a:t>
            </a: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a:p>
            <a:pPr eaLnBrk="0" fontAlgn="base" hangingPunct="0">
              <a:spcBef>
                <a:spcPct val="0"/>
              </a:spcBef>
              <a:spcAft>
                <a:spcPct val="0"/>
              </a:spcAft>
            </a:pP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a:p>
            <a:pP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No iteration is performed by ATP</a:t>
            </a:r>
          </a:p>
          <a:p>
            <a:pPr eaLnBrk="0" fontAlgn="base" hangingPunct="0">
              <a:spcBef>
                <a:spcPct val="0"/>
              </a:spcBef>
              <a:spcAft>
                <a:spcPct val="0"/>
              </a:spcAft>
            </a:pP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p:txBody>
      </p:sp>
    </p:spTree>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ext Box 2">
            <a:extLst>
              <a:ext uri="{FF2B5EF4-FFF2-40B4-BE49-F238E27FC236}">
                <a16:creationId xmlns:a16="http://schemas.microsoft.com/office/drawing/2014/main" id="{6CA6B7E0-2E02-379F-657B-94BC661D92C0}"/>
              </a:ext>
            </a:extLst>
          </p:cNvPr>
          <p:cNvSpPr txBox="1">
            <a:spLocks noChangeArrowheads="1"/>
          </p:cNvSpPr>
          <p:nvPr/>
        </p:nvSpPr>
        <p:spPr bwMode="auto">
          <a:xfrm>
            <a:off x="2833688" y="765175"/>
            <a:ext cx="6734536" cy="41549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Changes in values take effect with </a:t>
            </a:r>
          </a:p>
          <a:p>
            <a:pPr eaLnBrk="0" fontAlgn="base" hangingPunct="0">
              <a:spcBef>
                <a:spcPct val="0"/>
              </a:spcBef>
              <a:spcAft>
                <a:spcPct val="0"/>
              </a:spcAft>
            </a:pPr>
            <a:r>
              <a:rPr lang="en-US" altLang="en-US" sz="2400" b="1" u="sng">
                <a:solidFill>
                  <a:srgbClr val="FFFF66"/>
                </a:solidFill>
                <a:effectLst>
                  <a:outerShdw blurRad="38100" dist="38100" dir="2700000" algn="tl">
                    <a:srgbClr val="000000"/>
                  </a:outerShdw>
                </a:effectLst>
                <a:latin typeface="Bookman Old Style" panose="02050604050505020204" pitchFamily="18" charset="0"/>
              </a:rPr>
              <a:t>one time step delay</a:t>
            </a:r>
            <a:r>
              <a:rPr lang="en-US" altLang="en-US" sz="2400" b="1">
                <a:solidFill>
                  <a:srgbClr val="FFFF66"/>
                </a:solidFill>
                <a:effectLst>
                  <a:outerShdw blurRad="38100" dist="38100" dir="2700000" algn="tl">
                    <a:srgbClr val="000000"/>
                  </a:outerShdw>
                </a:effectLst>
                <a:latin typeface="Bookman Old Style" panose="02050604050505020204" pitchFamily="18" charset="0"/>
              </a:rPr>
              <a:t> </a:t>
            </a:r>
          </a:p>
          <a:p>
            <a:pPr eaLnBrk="0" fontAlgn="base" hangingPunct="0">
              <a:spcBef>
                <a:spcPct val="0"/>
              </a:spcBef>
              <a:spcAft>
                <a:spcPct val="0"/>
              </a:spcAft>
            </a:pP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Bookman Old Style" panose="02050604050505020204" pitchFamily="18" charset="0"/>
              </a:rPr>
              <a:t>The time step delay is not a problem for </a:t>
            </a:r>
          </a:p>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Bookman Old Style" panose="02050604050505020204" pitchFamily="18" charset="0"/>
              </a:rPr>
              <a:t>passive components, as this is the same </a:t>
            </a:r>
          </a:p>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Bookman Old Style" panose="02050604050505020204" pitchFamily="18" charset="0"/>
              </a:rPr>
              <a:t>method already used in ATP for </a:t>
            </a:r>
          </a:p>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Bookman Old Style" panose="02050604050505020204" pitchFamily="18" charset="0"/>
              </a:rPr>
              <a:t>representation of </a:t>
            </a:r>
          </a:p>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Bookman Old Style" panose="02050604050505020204" pitchFamily="18" charset="0"/>
              </a:rPr>
              <a:t>inductances, capacitances, and </a:t>
            </a:r>
          </a:p>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Bookman Old Style" panose="02050604050505020204" pitchFamily="18" charset="0"/>
              </a:rPr>
              <a:t>transmission lines</a:t>
            </a:r>
          </a:p>
          <a:p>
            <a:pPr eaLnBrk="0" fontAlgn="base" hangingPunct="0">
              <a:spcBef>
                <a:spcPct val="0"/>
              </a:spcBef>
              <a:spcAft>
                <a:spcPct val="0"/>
              </a:spcAft>
            </a:pPr>
            <a:endParaRPr lang="en-US" altLang="en-US" sz="2400" b="1">
              <a:solidFill>
                <a:srgbClr val="FFFFFF"/>
              </a:solidFill>
              <a:effectLst>
                <a:outerShdw blurRad="38100" dist="38100" dir="2700000" algn="tl">
                  <a:srgbClr val="000000"/>
                </a:outerShdw>
              </a:effectLst>
              <a:latin typeface="Bookman Old Style" panose="02050604050505020204" pitchFamily="18" charset="0"/>
            </a:endParaRPr>
          </a:p>
          <a:p>
            <a:pPr eaLnBrk="0" fontAlgn="base" hangingPunct="0">
              <a:spcBef>
                <a:spcPct val="0"/>
              </a:spcBef>
              <a:spcAft>
                <a:spcPct val="0"/>
              </a:spcAft>
            </a:pP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p:txBody>
      </p:sp>
    </p:spTree>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ext Box 2">
            <a:extLst>
              <a:ext uri="{FF2B5EF4-FFF2-40B4-BE49-F238E27FC236}">
                <a16:creationId xmlns:a16="http://schemas.microsoft.com/office/drawing/2014/main" id="{21B09FD9-3175-2DF8-D2EE-A9C39BE7C1AD}"/>
              </a:ext>
            </a:extLst>
          </p:cNvPr>
          <p:cNvSpPr txBox="1">
            <a:spLocks noChangeArrowheads="1"/>
          </p:cNvSpPr>
          <p:nvPr/>
        </p:nvSpPr>
        <p:spPr bwMode="auto">
          <a:xfrm>
            <a:off x="3438526" y="409575"/>
            <a:ext cx="26384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400" b="1">
                <a:solidFill>
                  <a:srgbClr val="FFCCFF"/>
                </a:solidFill>
                <a:effectLst>
                  <a:outerShdw blurRad="38100" dist="38100" dir="2700000" algn="tl">
                    <a:srgbClr val="000000"/>
                  </a:outerShdw>
                </a:effectLst>
                <a:latin typeface="Bookman Old Style" panose="02050604050505020204" pitchFamily="18" charset="0"/>
              </a:rPr>
              <a:t>Type-94 format</a:t>
            </a:r>
            <a:endParaRPr lang="en-US" altLang="en-US" sz="2400" b="1">
              <a:solidFill>
                <a:srgbClr val="000000"/>
              </a:solidFill>
              <a:effectLst>
                <a:outerShdw blurRad="38100" dist="38100" dir="2700000" algn="tl">
                  <a:srgbClr val="FFFFFF"/>
                </a:outerShdw>
              </a:effectLst>
              <a:latin typeface="Bookman Old Style" panose="02050604050505020204" pitchFamily="18" charset="0"/>
            </a:endParaRPr>
          </a:p>
        </p:txBody>
      </p:sp>
      <p:sp>
        <p:nvSpPr>
          <p:cNvPr id="76803" name="Text Box 3">
            <a:extLst>
              <a:ext uri="{FF2B5EF4-FFF2-40B4-BE49-F238E27FC236}">
                <a16:creationId xmlns:a16="http://schemas.microsoft.com/office/drawing/2014/main" id="{91C6848B-7159-3E90-4484-D8D71D384556}"/>
              </a:ext>
            </a:extLst>
          </p:cNvPr>
          <p:cNvSpPr txBox="1">
            <a:spLocks noChangeArrowheads="1"/>
          </p:cNvSpPr>
          <p:nvPr/>
        </p:nvSpPr>
        <p:spPr bwMode="auto">
          <a:xfrm>
            <a:off x="2359025" y="790575"/>
            <a:ext cx="7683500" cy="556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lnSpc>
                <a:spcPct val="120000"/>
              </a:lnSpc>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94A1    B1    M1    ITER </a:t>
            </a:r>
          </a:p>
          <a:p>
            <a:pPr eaLnBrk="0" fontAlgn="base" hangingPunct="0">
              <a:lnSpc>
                <a:spcPct val="120000"/>
              </a:lnSpc>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94A2    B2   </a:t>
            </a:r>
          </a:p>
          <a:p>
            <a:pPr eaLnBrk="0" fontAlgn="base" hangingPunct="0">
              <a:lnSpc>
                <a:spcPct val="120000"/>
              </a:lnSpc>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94A3    B3   </a:t>
            </a:r>
          </a:p>
          <a:p>
            <a:pPr eaLnBrk="0" fontAlgn="base" hangingPunct="0">
              <a:lnSpc>
                <a:spcPct val="120000"/>
              </a:lnSpc>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 &gt;DATA  D1    xxxxxxxxxx</a:t>
            </a:r>
          </a:p>
          <a:p>
            <a:pPr eaLnBrk="0" fontAlgn="base" hangingPunct="0">
              <a:lnSpc>
                <a:spcPct val="120000"/>
              </a:lnSpc>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 &gt;DATA  D2    xxxxxxxxxx</a:t>
            </a:r>
          </a:p>
          <a:p>
            <a:pPr eaLnBrk="0" fontAlgn="base" hangingPunct="0">
              <a:lnSpc>
                <a:spcPct val="120000"/>
              </a:lnSpc>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 &gt;SSV   KA  { Voltage(t=0) at left-node #1 KA</a:t>
            </a:r>
          </a:p>
          <a:p>
            <a:pPr eaLnBrk="0" fontAlgn="base" hangingPunct="0">
              <a:lnSpc>
                <a:spcPct val="120000"/>
              </a:lnSpc>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 &gt;SSV       {    "    "    "    #2 = default existing value at A2</a:t>
            </a:r>
          </a:p>
          <a:p>
            <a:pPr eaLnBrk="0" fontAlgn="base" hangingPunct="0">
              <a:lnSpc>
                <a:spcPct val="120000"/>
              </a:lnSpc>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 &gt;SSV   KB  {    "    "    "    "  #3 = voltage at node KB</a:t>
            </a:r>
          </a:p>
          <a:p>
            <a:pPr eaLnBrk="0" fontAlgn="base" hangingPunct="0">
              <a:lnSpc>
                <a:spcPct val="120000"/>
              </a:lnSpc>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 &gt;SSV   KC  { Voltage(t=0) at right-node #1 KC</a:t>
            </a:r>
          </a:p>
          <a:p>
            <a:pPr eaLnBrk="0" fontAlgn="base" hangingPunct="0">
              <a:lnSpc>
                <a:spcPct val="120000"/>
              </a:lnSpc>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 &gt;SSV       {    "    "    "     #2 = default existing value at B2</a:t>
            </a:r>
          </a:p>
          <a:p>
            <a:pPr eaLnBrk="0" fontAlgn="base" hangingPunct="0">
              <a:lnSpc>
                <a:spcPct val="120000"/>
              </a:lnSpc>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 &gt;SSV   KD  {    "    "   "    "  #3 = voltage at node KD</a:t>
            </a:r>
          </a:p>
          <a:p>
            <a:pPr eaLnBrk="0" fontAlgn="base" hangingPunct="0">
              <a:lnSpc>
                <a:spcPct val="120000"/>
              </a:lnSpc>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 &gt;SSI   KA  { Current(t=0) into left-node #1 KA</a:t>
            </a:r>
          </a:p>
          <a:p>
            <a:pPr eaLnBrk="0" fontAlgn="base" hangingPunct="0">
              <a:lnSpc>
                <a:spcPct val="120000"/>
              </a:lnSpc>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 &gt;SSI       {    "    "    "    "    "    #2 = default value of zero</a:t>
            </a:r>
          </a:p>
          <a:p>
            <a:pPr eaLnBrk="0" fontAlgn="base" hangingPunct="0">
              <a:lnSpc>
                <a:spcPct val="120000"/>
              </a:lnSpc>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 &gt;SSI   KB  {    "    "    "    "     #3 = current in switch KB</a:t>
            </a:r>
          </a:p>
          <a:p>
            <a:pPr eaLnBrk="0" fontAlgn="base" hangingPunct="0">
              <a:lnSpc>
                <a:spcPct val="120000"/>
              </a:lnSpc>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 &gt;END</a:t>
            </a:r>
          </a:p>
        </p:txBody>
      </p:sp>
      <p:sp>
        <p:nvSpPr>
          <p:cNvPr id="76804" name="AutoShape 4">
            <a:hlinkClick r:id="rId2" action="ppaction://hlinkfile" highlightClick="1"/>
            <a:extLst>
              <a:ext uri="{FF2B5EF4-FFF2-40B4-BE49-F238E27FC236}">
                <a16:creationId xmlns:a16="http://schemas.microsoft.com/office/drawing/2014/main" id="{EE7F9F1D-A4D0-5679-270A-1FF88043D886}"/>
              </a:ext>
            </a:extLst>
          </p:cNvPr>
          <p:cNvSpPr>
            <a:spLocks noChangeArrowheads="1"/>
          </p:cNvSpPr>
          <p:nvPr/>
        </p:nvSpPr>
        <p:spPr bwMode="auto">
          <a:xfrm>
            <a:off x="7454900" y="838200"/>
            <a:ext cx="1752600" cy="508000"/>
          </a:xfrm>
          <a:prstGeom prst="actionButtonBlank">
            <a:avLst/>
          </a:prstGeom>
          <a:gradFill rotWithShape="0">
            <a:gsLst>
              <a:gs pos="0">
                <a:schemeClr val="accent2"/>
              </a:gs>
              <a:gs pos="100000">
                <a:schemeClr val="accent2">
                  <a:gamma/>
                  <a:shade val="0"/>
                  <a:invGamma/>
                </a:schemeClr>
              </a:gs>
            </a:gsLst>
            <a:path path="rect">
              <a:fillToRect r="100000" b="100000"/>
            </a:path>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pPr>
            <a:r>
              <a:rPr lang="en-US" altLang="en-US" sz="2400">
                <a:solidFill>
                  <a:srgbClr val="00FFFF"/>
                </a:solidFill>
                <a:latin typeface="Times New Roman" panose="02020603050405020304" pitchFamily="18" charset="0"/>
              </a:rPr>
              <a:t>Type 94</a:t>
            </a:r>
          </a:p>
        </p:txBody>
      </p:sp>
    </p:spTree>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2">
            <a:extLst>
              <a:ext uri="{FF2B5EF4-FFF2-40B4-BE49-F238E27FC236}">
                <a16:creationId xmlns:a16="http://schemas.microsoft.com/office/drawing/2014/main" id="{F2D14E77-7424-42AE-1839-4581B601992B}"/>
              </a:ext>
            </a:extLst>
          </p:cNvPr>
          <p:cNvSpPr txBox="1">
            <a:spLocks noChangeArrowheads="1"/>
          </p:cNvSpPr>
          <p:nvPr/>
        </p:nvSpPr>
        <p:spPr bwMode="auto">
          <a:xfrm>
            <a:off x="3885722" y="1730376"/>
            <a:ext cx="4498347" cy="16927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Section 10 </a:t>
            </a:r>
          </a:p>
          <a:p>
            <a:pPr algn="ctr" eaLnBrk="0" fontAlgn="base" hangingPunct="0">
              <a:spcBef>
                <a:spcPct val="0"/>
              </a:spcBef>
              <a:spcAft>
                <a:spcPct val="0"/>
              </a:spcAft>
            </a:pP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a:p>
            <a:pPr algn="ctr" eaLnBrk="0" fontAlgn="base" hangingPunct="0">
              <a:spcBef>
                <a:spcPct val="0"/>
              </a:spcBef>
              <a:spcAft>
                <a:spcPct val="0"/>
              </a:spcAft>
            </a:pPr>
            <a:r>
              <a:rPr lang="en-US" altLang="en-US" sz="3200" b="1">
                <a:solidFill>
                  <a:srgbClr val="FFCCFF"/>
                </a:solidFill>
                <a:effectLst>
                  <a:outerShdw blurRad="38100" dist="38100" dir="2700000" algn="tl">
                    <a:srgbClr val="000000"/>
                  </a:outerShdw>
                </a:effectLst>
                <a:latin typeface="Bookman Old Style" panose="02050604050505020204" pitchFamily="18" charset="0"/>
              </a:rPr>
              <a:t>Relay Input Sources</a:t>
            </a: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a:p>
            <a:pPr algn="ctr" eaLnBrk="0" fontAlgn="base" hangingPunct="0">
              <a:spcBef>
                <a:spcPct val="0"/>
              </a:spcBef>
              <a:spcAft>
                <a:spcPct val="0"/>
              </a:spcAft>
            </a:pP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a:extLst>
              <a:ext uri="{FF2B5EF4-FFF2-40B4-BE49-F238E27FC236}">
                <a16:creationId xmlns:a16="http://schemas.microsoft.com/office/drawing/2014/main" id="{D800A5A5-ABFD-D3D2-D16D-443BDF7F65BC}"/>
              </a:ext>
            </a:extLst>
          </p:cNvPr>
          <p:cNvSpPr>
            <a:spLocks noChangeArrowheads="1"/>
          </p:cNvSpPr>
          <p:nvPr>
            <p:ph type="body" idx="1"/>
          </p:nvPr>
        </p:nvSpPr>
        <p:spPr>
          <a:xfrm>
            <a:off x="2057400" y="2057400"/>
            <a:ext cx="8153400" cy="4572000"/>
          </a:xfrm>
          <a:solidFill>
            <a:schemeClr val="bg2"/>
          </a:solidFill>
          <a:ln/>
          <a:effectLst>
            <a:outerShdw dist="107763" dir="2700000" algn="ctr" rotWithShape="0">
              <a:srgbClr val="FC0128"/>
            </a:outerShdw>
          </a:effectLst>
        </p:spPr>
        <p:txBody>
          <a:bodyPr/>
          <a:lstStyle/>
          <a:p>
            <a:r>
              <a:rPr lang="en-US" altLang="en-US">
                <a:effectLst/>
                <a:latin typeface="Arial" panose="020B0604020202020204" pitchFamily="34" charset="0"/>
              </a:rPr>
              <a:t>Consider R12 as a switch</a:t>
            </a:r>
          </a:p>
        </p:txBody>
      </p:sp>
      <p:sp>
        <p:nvSpPr>
          <p:cNvPr id="90115" name="Rectangle 3">
            <a:extLst>
              <a:ext uri="{FF2B5EF4-FFF2-40B4-BE49-F238E27FC236}">
                <a16:creationId xmlns:a16="http://schemas.microsoft.com/office/drawing/2014/main" id="{1E4824C5-7D1C-0FA0-5806-DF177E17741F}"/>
              </a:ext>
            </a:extLst>
          </p:cNvPr>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90116" name="Rectangle 4">
            <a:extLst>
              <a:ext uri="{FF2B5EF4-FFF2-40B4-BE49-F238E27FC236}">
                <a16:creationId xmlns:a16="http://schemas.microsoft.com/office/drawing/2014/main" id="{34BF87EC-A021-5DC6-83A5-8769348D617A}"/>
              </a:ext>
            </a:extLst>
          </p:cNvPr>
          <p:cNvSpPr>
            <a:spLocks noChangeArrowheads="1"/>
          </p:cNvSpPr>
          <p:nvPr/>
        </p:nvSpPr>
        <p:spPr bwMode="auto">
          <a:xfrm>
            <a:off x="4648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90117" name="Rectangle 5">
            <a:extLst>
              <a:ext uri="{FF2B5EF4-FFF2-40B4-BE49-F238E27FC236}">
                <a16:creationId xmlns:a16="http://schemas.microsoft.com/office/drawing/2014/main" id="{62F8215A-0748-6134-31B5-3E83D80785EE}"/>
              </a:ext>
            </a:extLst>
          </p:cNvPr>
          <p:cNvSpPr>
            <a:spLocks noChangeArrowheads="1"/>
          </p:cNvSpPr>
          <p:nvPr>
            <p:ph type="title"/>
          </p:nvPr>
        </p:nvSpPr>
        <p:spPr>
          <a:solidFill>
            <a:schemeClr val="accent2"/>
          </a:solidFill>
          <a:ln/>
          <a:effectLst>
            <a:outerShdw dist="107763" dir="2700000" algn="ctr" rotWithShape="0">
              <a:srgbClr val="FC0128"/>
            </a:outerShdw>
          </a:effectLst>
        </p:spPr>
        <p:txBody>
          <a:bodyPr/>
          <a:lstStyle/>
          <a:p>
            <a:r>
              <a:rPr lang="en-US" altLang="en-US">
                <a:solidFill>
                  <a:srgbClr val="FC0128"/>
                </a:solidFill>
              </a:rPr>
              <a:t>Switching</a:t>
            </a:r>
          </a:p>
        </p:txBody>
      </p:sp>
      <p:graphicFrame>
        <p:nvGraphicFramePr>
          <p:cNvPr id="90223" name="Object 111">
            <a:extLst>
              <a:ext uri="{FF2B5EF4-FFF2-40B4-BE49-F238E27FC236}">
                <a16:creationId xmlns:a16="http://schemas.microsoft.com/office/drawing/2014/main" id="{EF37B7E0-C265-69C5-0E26-1B6B8331442F}"/>
              </a:ext>
            </a:extLst>
          </p:cNvPr>
          <p:cNvGraphicFramePr>
            <a:graphicFrameLocks noChangeAspect="1"/>
          </p:cNvGraphicFramePr>
          <p:nvPr/>
        </p:nvGraphicFramePr>
        <p:xfrm>
          <a:off x="3048001" y="3276601"/>
          <a:ext cx="5459413" cy="2366963"/>
        </p:xfrm>
        <a:graphic>
          <a:graphicData uri="http://schemas.openxmlformats.org/presentationml/2006/ole">
            <mc:AlternateContent xmlns:mc="http://schemas.openxmlformats.org/markup-compatibility/2006">
              <mc:Choice xmlns:v="urn:schemas-microsoft-com:vml" Requires="v">
                <p:oleObj name="Picture" r:id="rId3" imgW="4087440" imgH="1772280" progId="Word.Picture.8">
                  <p:embed/>
                </p:oleObj>
              </mc:Choice>
              <mc:Fallback>
                <p:oleObj name="Picture" r:id="rId3" imgW="4087440" imgH="1772280" progId="Word.Picture.8">
                  <p:embed/>
                  <p:pic>
                    <p:nvPicPr>
                      <p:cNvPr id="90223" name="Object 111">
                        <a:extLst>
                          <a:ext uri="{FF2B5EF4-FFF2-40B4-BE49-F238E27FC236}">
                            <a16:creationId xmlns:a16="http://schemas.microsoft.com/office/drawing/2014/main" id="{EF37B7E0-C265-69C5-0E26-1B6B8331442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1" y="3276601"/>
                        <a:ext cx="5459413" cy="2366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ransition/>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3730" name="Group 2">
            <a:extLst>
              <a:ext uri="{FF2B5EF4-FFF2-40B4-BE49-F238E27FC236}">
                <a16:creationId xmlns:a16="http://schemas.microsoft.com/office/drawing/2014/main" id="{1B9E89F0-4A03-17DB-8B9C-DC53FE1E2DE1}"/>
              </a:ext>
            </a:extLst>
          </p:cNvPr>
          <p:cNvGrpSpPr>
            <a:grpSpLocks/>
          </p:cNvGrpSpPr>
          <p:nvPr/>
        </p:nvGrpSpPr>
        <p:grpSpPr bwMode="auto">
          <a:xfrm>
            <a:off x="3771900" y="1543050"/>
            <a:ext cx="4770438" cy="3130550"/>
            <a:chOff x="1416" y="972"/>
            <a:chExt cx="3005" cy="1972"/>
          </a:xfrm>
        </p:grpSpPr>
        <p:sp>
          <p:nvSpPr>
            <p:cNvPr id="73731" name="Oval 3">
              <a:extLst>
                <a:ext uri="{FF2B5EF4-FFF2-40B4-BE49-F238E27FC236}">
                  <a16:creationId xmlns:a16="http://schemas.microsoft.com/office/drawing/2014/main" id="{34683A70-5C22-759A-902A-1BB3D36AF3F6}"/>
                </a:ext>
              </a:extLst>
            </p:cNvPr>
            <p:cNvSpPr>
              <a:spLocks noChangeArrowheads="1"/>
            </p:cNvSpPr>
            <p:nvPr/>
          </p:nvSpPr>
          <p:spPr bwMode="auto">
            <a:xfrm>
              <a:off x="2098" y="1612"/>
              <a:ext cx="740" cy="722"/>
            </a:xfrm>
            <a:prstGeom prst="ellipse">
              <a:avLst/>
            </a:prstGeom>
            <a:noFill/>
            <a:ln w="77788">
              <a:solidFill>
                <a:srgbClr val="FFCCFF"/>
              </a:solidFill>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732" name="Rectangle 4">
              <a:extLst>
                <a:ext uri="{FF2B5EF4-FFF2-40B4-BE49-F238E27FC236}">
                  <a16:creationId xmlns:a16="http://schemas.microsoft.com/office/drawing/2014/main" id="{D7844722-2FB0-6D01-214F-47F551B49D9E}"/>
                </a:ext>
              </a:extLst>
            </p:cNvPr>
            <p:cNvSpPr>
              <a:spLocks noChangeArrowheads="1"/>
            </p:cNvSpPr>
            <p:nvPr/>
          </p:nvSpPr>
          <p:spPr bwMode="auto">
            <a:xfrm>
              <a:off x="1590" y="1880"/>
              <a:ext cx="216"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CCE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400" b="1">
                  <a:solidFill>
                    <a:srgbClr val="FFFFCC"/>
                  </a:solidFill>
                  <a:effectLst>
                    <a:outerShdw blurRad="38100" dist="38100" dir="2700000" algn="tl">
                      <a:srgbClr val="000000"/>
                    </a:outerShdw>
                  </a:effectLst>
                  <a:latin typeface="Times New Roman" panose="02020603050405020304" pitchFamily="18" charset="0"/>
                </a:rPr>
                <a:t>np</a:t>
              </a:r>
            </a:p>
          </p:txBody>
        </p:sp>
        <p:sp>
          <p:nvSpPr>
            <p:cNvPr id="73733" name="Rectangle 5">
              <a:extLst>
                <a:ext uri="{FF2B5EF4-FFF2-40B4-BE49-F238E27FC236}">
                  <a16:creationId xmlns:a16="http://schemas.microsoft.com/office/drawing/2014/main" id="{9A0A0008-FB70-FAE6-8CDA-87676FD53F95}"/>
                </a:ext>
              </a:extLst>
            </p:cNvPr>
            <p:cNvSpPr>
              <a:spLocks noChangeArrowheads="1"/>
            </p:cNvSpPr>
            <p:nvPr/>
          </p:nvSpPr>
          <p:spPr bwMode="auto">
            <a:xfrm>
              <a:off x="3688" y="1824"/>
              <a:ext cx="733" cy="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CCE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400" b="1">
                  <a:solidFill>
                    <a:srgbClr val="FFFFCC"/>
                  </a:solidFill>
                  <a:effectLst>
                    <a:outerShdw blurRad="38100" dist="38100" dir="2700000" algn="tl">
                      <a:srgbClr val="000000"/>
                    </a:outerShdw>
                  </a:effectLst>
                  <a:latin typeface="Times New Roman" panose="02020603050405020304" pitchFamily="18" charset="0"/>
                </a:rPr>
                <a:t>CT load</a:t>
              </a:r>
            </a:p>
            <a:p>
              <a:pPr eaLnBrk="0" fontAlgn="base" hangingPunct="0">
                <a:spcBef>
                  <a:spcPct val="0"/>
                </a:spcBef>
                <a:spcAft>
                  <a:spcPct val="0"/>
                </a:spcAft>
              </a:pPr>
              <a:r>
                <a:rPr lang="en-US" altLang="en-US" sz="2400" b="1">
                  <a:solidFill>
                    <a:srgbClr val="FFFFCC"/>
                  </a:solidFill>
                  <a:effectLst>
                    <a:outerShdw blurRad="38100" dist="38100" dir="2700000" algn="tl">
                      <a:srgbClr val="000000"/>
                    </a:outerShdw>
                  </a:effectLst>
                  <a:latin typeface="Times New Roman" panose="02020603050405020304" pitchFamily="18" charset="0"/>
                </a:rPr>
                <a:t>(burden)</a:t>
              </a:r>
            </a:p>
          </p:txBody>
        </p:sp>
        <p:sp>
          <p:nvSpPr>
            <p:cNvPr id="73734" name="Rectangle 6">
              <a:extLst>
                <a:ext uri="{FF2B5EF4-FFF2-40B4-BE49-F238E27FC236}">
                  <a16:creationId xmlns:a16="http://schemas.microsoft.com/office/drawing/2014/main" id="{A4179B82-6C3A-D26B-B7A3-A4DF664E872E}"/>
                </a:ext>
              </a:extLst>
            </p:cNvPr>
            <p:cNvSpPr>
              <a:spLocks noChangeArrowheads="1"/>
            </p:cNvSpPr>
            <p:nvPr/>
          </p:nvSpPr>
          <p:spPr bwMode="auto">
            <a:xfrm>
              <a:off x="3007" y="1880"/>
              <a:ext cx="184"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CCE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400" b="1">
                  <a:solidFill>
                    <a:srgbClr val="FFFFCC"/>
                  </a:solidFill>
                  <a:effectLst>
                    <a:outerShdw blurRad="38100" dist="38100" dir="2700000" algn="tl">
                      <a:srgbClr val="000000"/>
                    </a:outerShdw>
                  </a:effectLst>
                  <a:latin typeface="Times New Roman" panose="02020603050405020304" pitchFamily="18" charset="0"/>
                </a:rPr>
                <a:t>ns</a:t>
              </a:r>
            </a:p>
          </p:txBody>
        </p:sp>
        <p:sp>
          <p:nvSpPr>
            <p:cNvPr id="73735" name="Rectangle 7">
              <a:extLst>
                <a:ext uri="{FF2B5EF4-FFF2-40B4-BE49-F238E27FC236}">
                  <a16:creationId xmlns:a16="http://schemas.microsoft.com/office/drawing/2014/main" id="{C0EEC791-C72D-F6AA-7683-0867DA8F4EE0}"/>
                </a:ext>
              </a:extLst>
            </p:cNvPr>
            <p:cNvSpPr>
              <a:spLocks noChangeArrowheads="1"/>
            </p:cNvSpPr>
            <p:nvPr/>
          </p:nvSpPr>
          <p:spPr bwMode="auto">
            <a:xfrm>
              <a:off x="1421" y="1303"/>
              <a:ext cx="162"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CCE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400" b="1">
                  <a:solidFill>
                    <a:srgbClr val="FFFFCC"/>
                  </a:solidFill>
                  <a:effectLst>
                    <a:outerShdw blurRad="38100" dist="38100" dir="2700000" algn="tl">
                      <a:srgbClr val="000000"/>
                    </a:outerShdw>
                  </a:effectLst>
                  <a:latin typeface="Times New Roman" panose="02020603050405020304" pitchFamily="18" charset="0"/>
                </a:rPr>
                <a:t>ip</a:t>
              </a:r>
            </a:p>
          </p:txBody>
        </p:sp>
        <p:sp>
          <p:nvSpPr>
            <p:cNvPr id="73736" name="Rectangle 8">
              <a:extLst>
                <a:ext uri="{FF2B5EF4-FFF2-40B4-BE49-F238E27FC236}">
                  <a16:creationId xmlns:a16="http://schemas.microsoft.com/office/drawing/2014/main" id="{D75D6C2A-45AC-B413-63C3-A8619F47CB67}"/>
                </a:ext>
              </a:extLst>
            </p:cNvPr>
            <p:cNvSpPr>
              <a:spLocks noChangeArrowheads="1"/>
            </p:cNvSpPr>
            <p:nvPr/>
          </p:nvSpPr>
          <p:spPr bwMode="auto">
            <a:xfrm>
              <a:off x="3176" y="972"/>
              <a:ext cx="129"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CCE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400" b="1">
                  <a:solidFill>
                    <a:srgbClr val="FFFFCC"/>
                  </a:solidFill>
                  <a:effectLst>
                    <a:outerShdw blurRad="38100" dist="38100" dir="2700000" algn="tl">
                      <a:srgbClr val="000000"/>
                    </a:outerShdw>
                  </a:effectLst>
                  <a:latin typeface="Times New Roman" panose="02020603050405020304" pitchFamily="18" charset="0"/>
                </a:rPr>
                <a:t>is</a:t>
              </a:r>
            </a:p>
          </p:txBody>
        </p:sp>
        <p:sp>
          <p:nvSpPr>
            <p:cNvPr id="73737" name="Freeform 9">
              <a:extLst>
                <a:ext uri="{FF2B5EF4-FFF2-40B4-BE49-F238E27FC236}">
                  <a16:creationId xmlns:a16="http://schemas.microsoft.com/office/drawing/2014/main" id="{219E6A4D-1FC9-C93A-2959-D93C996759C1}"/>
                </a:ext>
              </a:extLst>
            </p:cNvPr>
            <p:cNvSpPr>
              <a:spLocks/>
            </p:cNvSpPr>
            <p:nvPr/>
          </p:nvSpPr>
          <p:spPr bwMode="auto">
            <a:xfrm>
              <a:off x="2668" y="1399"/>
              <a:ext cx="835" cy="1138"/>
            </a:xfrm>
            <a:custGeom>
              <a:avLst/>
              <a:gdLst>
                <a:gd name="T0" fmla="*/ 192 w 480"/>
                <a:gd name="T1" fmla="*/ 0 h 672"/>
                <a:gd name="T2" fmla="*/ 480 w 480"/>
                <a:gd name="T3" fmla="*/ 0 h 672"/>
                <a:gd name="T4" fmla="*/ 480 w 480"/>
                <a:gd name="T5" fmla="*/ 672 h 672"/>
                <a:gd name="T6" fmla="*/ 192 w 480"/>
                <a:gd name="T7" fmla="*/ 672 h 672"/>
                <a:gd name="T8" fmla="*/ 192 w 480"/>
                <a:gd name="T9" fmla="*/ 528 h 672"/>
                <a:gd name="T10" fmla="*/ 0 w 480"/>
                <a:gd name="T11" fmla="*/ 432 h 672"/>
                <a:gd name="T12" fmla="*/ 144 w 480"/>
                <a:gd name="T13" fmla="*/ 336 h 672"/>
                <a:gd name="T14" fmla="*/ 0 w 480"/>
                <a:gd name="T15" fmla="*/ 240 h 672"/>
                <a:gd name="T16" fmla="*/ 192 w 480"/>
                <a:gd name="T17" fmla="*/ 144 h 672"/>
                <a:gd name="T18" fmla="*/ 192 w 480"/>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0" h="672">
                  <a:moveTo>
                    <a:pt x="192" y="0"/>
                  </a:moveTo>
                  <a:lnTo>
                    <a:pt x="480" y="0"/>
                  </a:lnTo>
                  <a:lnTo>
                    <a:pt x="480" y="672"/>
                  </a:lnTo>
                  <a:lnTo>
                    <a:pt x="192" y="672"/>
                  </a:lnTo>
                  <a:lnTo>
                    <a:pt x="192" y="528"/>
                  </a:lnTo>
                  <a:lnTo>
                    <a:pt x="0" y="432"/>
                  </a:lnTo>
                  <a:lnTo>
                    <a:pt x="144" y="336"/>
                  </a:lnTo>
                  <a:lnTo>
                    <a:pt x="0" y="240"/>
                  </a:lnTo>
                  <a:lnTo>
                    <a:pt x="192" y="144"/>
                  </a:lnTo>
                  <a:lnTo>
                    <a:pt x="192" y="0"/>
                  </a:lnTo>
                  <a:close/>
                </a:path>
              </a:pathLst>
            </a:custGeom>
            <a:noFill/>
            <a:ln w="28575" cmpd="sng">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738" name="Rectangle 10">
              <a:extLst>
                <a:ext uri="{FF2B5EF4-FFF2-40B4-BE49-F238E27FC236}">
                  <a16:creationId xmlns:a16="http://schemas.microsoft.com/office/drawing/2014/main" id="{F10BDEA3-B619-84F2-58B6-7038ADDD7E32}"/>
                </a:ext>
              </a:extLst>
            </p:cNvPr>
            <p:cNvSpPr>
              <a:spLocks noChangeArrowheads="1"/>
            </p:cNvSpPr>
            <p:nvPr/>
          </p:nvSpPr>
          <p:spPr bwMode="auto">
            <a:xfrm>
              <a:off x="3409" y="1797"/>
              <a:ext cx="191" cy="351"/>
            </a:xfrm>
            <a:prstGeom prst="rect">
              <a:avLst/>
            </a:prstGeom>
            <a:solidFill>
              <a:schemeClr val="accent1"/>
            </a:solidFill>
            <a:ln w="28575">
              <a:solidFill>
                <a:schemeClr val="accent1"/>
              </a:solidFill>
              <a:miter lim="800000"/>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nvGrpSpPr>
            <p:cNvPr id="73739" name="Group 11">
              <a:extLst>
                <a:ext uri="{FF2B5EF4-FFF2-40B4-BE49-F238E27FC236}">
                  <a16:creationId xmlns:a16="http://schemas.microsoft.com/office/drawing/2014/main" id="{536C46B8-CD44-18AA-B915-3867A60306A3}"/>
                </a:ext>
              </a:extLst>
            </p:cNvPr>
            <p:cNvGrpSpPr>
              <a:grpSpLocks/>
            </p:cNvGrpSpPr>
            <p:nvPr/>
          </p:nvGrpSpPr>
          <p:grpSpPr bwMode="auto">
            <a:xfrm>
              <a:off x="1499" y="1724"/>
              <a:ext cx="793" cy="488"/>
              <a:chOff x="2328" y="1344"/>
              <a:chExt cx="384" cy="288"/>
            </a:xfrm>
          </p:grpSpPr>
          <p:sp>
            <p:nvSpPr>
              <p:cNvPr id="73740" name="Freeform 12">
                <a:extLst>
                  <a:ext uri="{FF2B5EF4-FFF2-40B4-BE49-F238E27FC236}">
                    <a16:creationId xmlns:a16="http://schemas.microsoft.com/office/drawing/2014/main" id="{9A188499-962C-393E-08D6-9C7853ADFE3F}"/>
                  </a:ext>
                </a:extLst>
              </p:cNvPr>
              <p:cNvSpPr>
                <a:spLocks/>
              </p:cNvSpPr>
              <p:nvPr/>
            </p:nvSpPr>
            <p:spPr bwMode="auto">
              <a:xfrm>
                <a:off x="2328" y="1344"/>
                <a:ext cx="384" cy="144"/>
              </a:xfrm>
              <a:custGeom>
                <a:avLst/>
                <a:gdLst>
                  <a:gd name="T0" fmla="*/ 0 w 384"/>
                  <a:gd name="T1" fmla="*/ 0 h 144"/>
                  <a:gd name="T2" fmla="*/ 240 w 384"/>
                  <a:gd name="T3" fmla="*/ 0 h 144"/>
                  <a:gd name="T4" fmla="*/ 384 w 384"/>
                  <a:gd name="T5" fmla="*/ 96 h 144"/>
                  <a:gd name="T6" fmla="*/ 240 w 384"/>
                  <a:gd name="T7" fmla="*/ 144 h 144"/>
                </a:gdLst>
                <a:ahLst/>
                <a:cxnLst>
                  <a:cxn ang="0">
                    <a:pos x="T0" y="T1"/>
                  </a:cxn>
                  <a:cxn ang="0">
                    <a:pos x="T2" y="T3"/>
                  </a:cxn>
                  <a:cxn ang="0">
                    <a:pos x="T4" y="T5"/>
                  </a:cxn>
                  <a:cxn ang="0">
                    <a:pos x="T6" y="T7"/>
                  </a:cxn>
                </a:cxnLst>
                <a:rect l="0" t="0" r="r" b="b"/>
                <a:pathLst>
                  <a:path w="384" h="144">
                    <a:moveTo>
                      <a:pt x="0" y="0"/>
                    </a:moveTo>
                    <a:lnTo>
                      <a:pt x="240" y="0"/>
                    </a:lnTo>
                    <a:lnTo>
                      <a:pt x="384" y="96"/>
                    </a:lnTo>
                    <a:lnTo>
                      <a:pt x="240" y="144"/>
                    </a:lnTo>
                  </a:path>
                </a:pathLst>
              </a:custGeom>
              <a:noFill/>
              <a:ln w="28575" cmpd="sng">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741" name="Freeform 13">
                <a:extLst>
                  <a:ext uri="{FF2B5EF4-FFF2-40B4-BE49-F238E27FC236}">
                    <a16:creationId xmlns:a16="http://schemas.microsoft.com/office/drawing/2014/main" id="{934AB541-BCD9-AE50-CE5C-74CA9C2E351B}"/>
                  </a:ext>
                </a:extLst>
              </p:cNvPr>
              <p:cNvSpPr>
                <a:spLocks/>
              </p:cNvSpPr>
              <p:nvPr/>
            </p:nvSpPr>
            <p:spPr bwMode="auto">
              <a:xfrm flipV="1">
                <a:off x="2328" y="1488"/>
                <a:ext cx="384" cy="144"/>
              </a:xfrm>
              <a:custGeom>
                <a:avLst/>
                <a:gdLst>
                  <a:gd name="T0" fmla="*/ 0 w 384"/>
                  <a:gd name="T1" fmla="*/ 0 h 144"/>
                  <a:gd name="T2" fmla="*/ 240 w 384"/>
                  <a:gd name="T3" fmla="*/ 0 h 144"/>
                  <a:gd name="T4" fmla="*/ 384 w 384"/>
                  <a:gd name="T5" fmla="*/ 96 h 144"/>
                  <a:gd name="T6" fmla="*/ 240 w 384"/>
                  <a:gd name="T7" fmla="*/ 144 h 144"/>
                </a:gdLst>
                <a:ahLst/>
                <a:cxnLst>
                  <a:cxn ang="0">
                    <a:pos x="T0" y="T1"/>
                  </a:cxn>
                  <a:cxn ang="0">
                    <a:pos x="T2" y="T3"/>
                  </a:cxn>
                  <a:cxn ang="0">
                    <a:pos x="T4" y="T5"/>
                  </a:cxn>
                  <a:cxn ang="0">
                    <a:pos x="T6" y="T7"/>
                  </a:cxn>
                </a:cxnLst>
                <a:rect l="0" t="0" r="r" b="b"/>
                <a:pathLst>
                  <a:path w="384" h="144">
                    <a:moveTo>
                      <a:pt x="0" y="0"/>
                    </a:moveTo>
                    <a:lnTo>
                      <a:pt x="240" y="0"/>
                    </a:lnTo>
                    <a:lnTo>
                      <a:pt x="384" y="96"/>
                    </a:lnTo>
                    <a:lnTo>
                      <a:pt x="240" y="144"/>
                    </a:lnTo>
                  </a:path>
                </a:pathLst>
              </a:custGeom>
              <a:noFill/>
              <a:ln w="28575" cmpd="sng">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sp>
          <p:nvSpPr>
            <p:cNvPr id="73742" name="Line 14">
              <a:extLst>
                <a:ext uri="{FF2B5EF4-FFF2-40B4-BE49-F238E27FC236}">
                  <a16:creationId xmlns:a16="http://schemas.microsoft.com/office/drawing/2014/main" id="{BDE1E729-B19A-C877-55A4-BF218ED3FEC5}"/>
                </a:ext>
              </a:extLst>
            </p:cNvPr>
            <p:cNvSpPr>
              <a:spLocks noChangeShapeType="1"/>
            </p:cNvSpPr>
            <p:nvPr/>
          </p:nvSpPr>
          <p:spPr bwMode="auto">
            <a:xfrm>
              <a:off x="1416" y="1643"/>
              <a:ext cx="417" cy="0"/>
            </a:xfrm>
            <a:prstGeom prst="line">
              <a:avLst/>
            </a:prstGeom>
            <a:noFill/>
            <a:ln w="9525">
              <a:solidFill>
                <a:srgbClr val="CCEC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743" name="Line 15">
              <a:extLst>
                <a:ext uri="{FF2B5EF4-FFF2-40B4-BE49-F238E27FC236}">
                  <a16:creationId xmlns:a16="http://schemas.microsoft.com/office/drawing/2014/main" id="{B4E4C88D-3CCA-C215-9CD7-0483C992B71B}"/>
                </a:ext>
              </a:extLst>
            </p:cNvPr>
            <p:cNvSpPr>
              <a:spLocks noChangeShapeType="1"/>
            </p:cNvSpPr>
            <p:nvPr/>
          </p:nvSpPr>
          <p:spPr bwMode="auto">
            <a:xfrm>
              <a:off x="3085" y="1318"/>
              <a:ext cx="334" cy="0"/>
            </a:xfrm>
            <a:prstGeom prst="line">
              <a:avLst/>
            </a:prstGeom>
            <a:noFill/>
            <a:ln w="9525">
              <a:solidFill>
                <a:srgbClr val="CCEC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744" name="Line 16">
              <a:extLst>
                <a:ext uri="{FF2B5EF4-FFF2-40B4-BE49-F238E27FC236}">
                  <a16:creationId xmlns:a16="http://schemas.microsoft.com/office/drawing/2014/main" id="{C8752217-F0B4-0396-E9FE-64C57EEE869C}"/>
                </a:ext>
              </a:extLst>
            </p:cNvPr>
            <p:cNvSpPr>
              <a:spLocks noChangeShapeType="1"/>
            </p:cNvSpPr>
            <p:nvPr/>
          </p:nvSpPr>
          <p:spPr bwMode="auto">
            <a:xfrm>
              <a:off x="3002" y="2537"/>
              <a:ext cx="0" cy="326"/>
            </a:xfrm>
            <a:prstGeom prst="line">
              <a:avLst/>
            </a:prstGeom>
            <a:noFill/>
            <a:ln w="28575">
              <a:solidFill>
                <a:srgbClr val="CCE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745" name="Line 17">
              <a:extLst>
                <a:ext uri="{FF2B5EF4-FFF2-40B4-BE49-F238E27FC236}">
                  <a16:creationId xmlns:a16="http://schemas.microsoft.com/office/drawing/2014/main" id="{CDB73CD7-D276-7411-9087-0A75AC2A47AC}"/>
                </a:ext>
              </a:extLst>
            </p:cNvPr>
            <p:cNvSpPr>
              <a:spLocks noChangeShapeType="1"/>
            </p:cNvSpPr>
            <p:nvPr/>
          </p:nvSpPr>
          <p:spPr bwMode="auto">
            <a:xfrm>
              <a:off x="2835" y="2863"/>
              <a:ext cx="334" cy="0"/>
            </a:xfrm>
            <a:prstGeom prst="line">
              <a:avLst/>
            </a:prstGeom>
            <a:noFill/>
            <a:ln w="28575">
              <a:solidFill>
                <a:srgbClr val="CCE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746" name="Line 18">
              <a:extLst>
                <a:ext uri="{FF2B5EF4-FFF2-40B4-BE49-F238E27FC236}">
                  <a16:creationId xmlns:a16="http://schemas.microsoft.com/office/drawing/2014/main" id="{6D851DA1-CF62-E4B3-179E-7069490AF42A}"/>
                </a:ext>
              </a:extLst>
            </p:cNvPr>
            <p:cNvSpPr>
              <a:spLocks noChangeShapeType="1"/>
            </p:cNvSpPr>
            <p:nvPr/>
          </p:nvSpPr>
          <p:spPr bwMode="auto">
            <a:xfrm>
              <a:off x="2919" y="2944"/>
              <a:ext cx="167" cy="0"/>
            </a:xfrm>
            <a:prstGeom prst="line">
              <a:avLst/>
            </a:prstGeom>
            <a:noFill/>
            <a:ln w="28575">
              <a:solidFill>
                <a:srgbClr val="CCE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spTree>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4754" name="Group 2">
            <a:extLst>
              <a:ext uri="{FF2B5EF4-FFF2-40B4-BE49-F238E27FC236}">
                <a16:creationId xmlns:a16="http://schemas.microsoft.com/office/drawing/2014/main" id="{3686A393-2796-4FE7-8C01-A93D89810461}"/>
              </a:ext>
            </a:extLst>
          </p:cNvPr>
          <p:cNvGrpSpPr>
            <a:grpSpLocks/>
          </p:cNvGrpSpPr>
          <p:nvPr/>
        </p:nvGrpSpPr>
        <p:grpSpPr bwMode="auto">
          <a:xfrm>
            <a:off x="2057400" y="1514476"/>
            <a:ext cx="8001000" cy="2911475"/>
            <a:chOff x="336" y="954"/>
            <a:chExt cx="5040" cy="1834"/>
          </a:xfrm>
        </p:grpSpPr>
        <p:sp>
          <p:nvSpPr>
            <p:cNvPr id="74755" name="Line 3">
              <a:extLst>
                <a:ext uri="{FF2B5EF4-FFF2-40B4-BE49-F238E27FC236}">
                  <a16:creationId xmlns:a16="http://schemas.microsoft.com/office/drawing/2014/main" id="{8A4CBDCD-B06B-2512-DCAF-22068AAE95F8}"/>
                </a:ext>
              </a:extLst>
            </p:cNvPr>
            <p:cNvSpPr>
              <a:spLocks noChangeShapeType="1"/>
            </p:cNvSpPr>
            <p:nvPr/>
          </p:nvSpPr>
          <p:spPr bwMode="auto">
            <a:xfrm>
              <a:off x="384" y="1344"/>
              <a:ext cx="1056" cy="0"/>
            </a:xfrm>
            <a:prstGeom prst="line">
              <a:avLst/>
            </a:prstGeom>
            <a:noFill/>
            <a:ln w="28575">
              <a:solidFill>
                <a:srgbClr val="CCE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4756" name="Rectangle 4">
              <a:extLst>
                <a:ext uri="{FF2B5EF4-FFF2-40B4-BE49-F238E27FC236}">
                  <a16:creationId xmlns:a16="http://schemas.microsoft.com/office/drawing/2014/main" id="{4901276D-D1CF-D876-E501-D4FA7AAD0B05}"/>
                </a:ext>
              </a:extLst>
            </p:cNvPr>
            <p:cNvSpPr>
              <a:spLocks noChangeArrowheads="1"/>
            </p:cNvSpPr>
            <p:nvPr/>
          </p:nvSpPr>
          <p:spPr bwMode="auto">
            <a:xfrm>
              <a:off x="768" y="1248"/>
              <a:ext cx="480" cy="192"/>
            </a:xfrm>
            <a:prstGeom prst="rect">
              <a:avLst/>
            </a:prstGeom>
            <a:solidFill>
              <a:schemeClr val="bg1"/>
            </a:solidFill>
            <a:ln w="9525">
              <a:solidFill>
                <a:srgbClr val="CCE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4757" name="Arc 5">
              <a:extLst>
                <a:ext uri="{FF2B5EF4-FFF2-40B4-BE49-F238E27FC236}">
                  <a16:creationId xmlns:a16="http://schemas.microsoft.com/office/drawing/2014/main" id="{4D6D500A-2B57-4E57-4417-F237A08EFC30}"/>
                </a:ext>
              </a:extLst>
            </p:cNvPr>
            <p:cNvSpPr>
              <a:spLocks/>
            </p:cNvSpPr>
            <p:nvPr/>
          </p:nvSpPr>
          <p:spPr bwMode="auto">
            <a:xfrm>
              <a:off x="1440" y="1248"/>
              <a:ext cx="137" cy="188"/>
            </a:xfrm>
            <a:custGeom>
              <a:avLst/>
              <a:gdLst>
                <a:gd name="G0" fmla="+- 21579 0 0"/>
                <a:gd name="G1" fmla="+- 21600 0 0"/>
                <a:gd name="G2" fmla="+- 21600 0 0"/>
                <a:gd name="T0" fmla="*/ 0 w 43179"/>
                <a:gd name="T1" fmla="*/ 20655 h 36692"/>
                <a:gd name="T2" fmla="*/ 37032 w 43179"/>
                <a:gd name="T3" fmla="*/ 36692 h 36692"/>
                <a:gd name="T4" fmla="*/ 21579 w 43179"/>
                <a:gd name="T5" fmla="*/ 21600 h 36692"/>
              </a:gdLst>
              <a:ahLst/>
              <a:cxnLst>
                <a:cxn ang="0">
                  <a:pos x="T0" y="T1"/>
                </a:cxn>
                <a:cxn ang="0">
                  <a:pos x="T2" y="T3"/>
                </a:cxn>
                <a:cxn ang="0">
                  <a:pos x="T4" y="T5"/>
                </a:cxn>
              </a:cxnLst>
              <a:rect l="0" t="0" r="r" b="b"/>
              <a:pathLst>
                <a:path w="43179" h="36692" fill="none" extrusionOk="0">
                  <a:moveTo>
                    <a:pt x="-1" y="20654"/>
                  </a:moveTo>
                  <a:cubicBezTo>
                    <a:pt x="505" y="9104"/>
                    <a:pt x="10017" y="0"/>
                    <a:pt x="21579" y="0"/>
                  </a:cubicBezTo>
                  <a:cubicBezTo>
                    <a:pt x="33508" y="0"/>
                    <a:pt x="43179" y="9670"/>
                    <a:pt x="43179" y="21600"/>
                  </a:cubicBezTo>
                  <a:cubicBezTo>
                    <a:pt x="43179" y="27240"/>
                    <a:pt x="40972" y="32656"/>
                    <a:pt x="37031" y="36691"/>
                  </a:cubicBezTo>
                </a:path>
                <a:path w="43179" h="36692" stroke="0" extrusionOk="0">
                  <a:moveTo>
                    <a:pt x="-1" y="20654"/>
                  </a:moveTo>
                  <a:cubicBezTo>
                    <a:pt x="505" y="9104"/>
                    <a:pt x="10017" y="0"/>
                    <a:pt x="21579" y="0"/>
                  </a:cubicBezTo>
                  <a:cubicBezTo>
                    <a:pt x="33508" y="0"/>
                    <a:pt x="43179" y="9670"/>
                    <a:pt x="43179" y="21600"/>
                  </a:cubicBezTo>
                  <a:cubicBezTo>
                    <a:pt x="43179" y="27240"/>
                    <a:pt x="40972" y="32656"/>
                    <a:pt x="37031" y="36691"/>
                  </a:cubicBezTo>
                  <a:lnTo>
                    <a:pt x="21579" y="21600"/>
                  </a:lnTo>
                  <a:close/>
                </a:path>
              </a:pathLst>
            </a:custGeom>
            <a:noFill/>
            <a:ln w="28575">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4758" name="Arc 6">
              <a:extLst>
                <a:ext uri="{FF2B5EF4-FFF2-40B4-BE49-F238E27FC236}">
                  <a16:creationId xmlns:a16="http://schemas.microsoft.com/office/drawing/2014/main" id="{8BCD875C-4959-7DFA-D147-5DAD93D0DF7A}"/>
                </a:ext>
              </a:extLst>
            </p:cNvPr>
            <p:cNvSpPr>
              <a:spLocks/>
            </p:cNvSpPr>
            <p:nvPr/>
          </p:nvSpPr>
          <p:spPr bwMode="auto">
            <a:xfrm>
              <a:off x="1537" y="1248"/>
              <a:ext cx="137" cy="188"/>
            </a:xfrm>
            <a:custGeom>
              <a:avLst/>
              <a:gdLst>
                <a:gd name="G0" fmla="+- 21600 0 0"/>
                <a:gd name="G1" fmla="+- 21600 0 0"/>
                <a:gd name="G2" fmla="+- 21600 0 0"/>
                <a:gd name="T0" fmla="*/ 6065 w 43200"/>
                <a:gd name="T1" fmla="*/ 36608 h 36692"/>
                <a:gd name="T2" fmla="*/ 37053 w 43200"/>
                <a:gd name="T3" fmla="*/ 36692 h 36692"/>
                <a:gd name="T4" fmla="*/ 21600 w 43200"/>
                <a:gd name="T5" fmla="*/ 21600 h 36692"/>
              </a:gdLst>
              <a:ahLst/>
              <a:cxnLst>
                <a:cxn ang="0">
                  <a:pos x="T0" y="T1"/>
                </a:cxn>
                <a:cxn ang="0">
                  <a:pos x="T2" y="T3"/>
                </a:cxn>
                <a:cxn ang="0">
                  <a:pos x="T4" y="T5"/>
                </a:cxn>
              </a:cxnLst>
              <a:rect l="0" t="0" r="r" b="b"/>
              <a:pathLst>
                <a:path w="43200" h="36692" fill="none" extrusionOk="0">
                  <a:moveTo>
                    <a:pt x="6065" y="36607"/>
                  </a:moveTo>
                  <a:cubicBezTo>
                    <a:pt x="2174" y="32580"/>
                    <a:pt x="0" y="27199"/>
                    <a:pt x="0" y="21600"/>
                  </a:cubicBezTo>
                  <a:cubicBezTo>
                    <a:pt x="0" y="9670"/>
                    <a:pt x="9670" y="0"/>
                    <a:pt x="21600" y="0"/>
                  </a:cubicBezTo>
                  <a:cubicBezTo>
                    <a:pt x="33529" y="0"/>
                    <a:pt x="43200" y="9670"/>
                    <a:pt x="43200" y="21600"/>
                  </a:cubicBezTo>
                  <a:cubicBezTo>
                    <a:pt x="43199" y="27240"/>
                    <a:pt x="40993" y="32656"/>
                    <a:pt x="37052" y="36691"/>
                  </a:cubicBezTo>
                </a:path>
                <a:path w="43200" h="36692" stroke="0" extrusionOk="0">
                  <a:moveTo>
                    <a:pt x="6065" y="36607"/>
                  </a:moveTo>
                  <a:cubicBezTo>
                    <a:pt x="2174" y="32580"/>
                    <a:pt x="0" y="27199"/>
                    <a:pt x="0" y="21600"/>
                  </a:cubicBezTo>
                  <a:cubicBezTo>
                    <a:pt x="0" y="9670"/>
                    <a:pt x="9670" y="0"/>
                    <a:pt x="21600" y="0"/>
                  </a:cubicBezTo>
                  <a:cubicBezTo>
                    <a:pt x="33529" y="0"/>
                    <a:pt x="43200" y="9670"/>
                    <a:pt x="43200" y="21600"/>
                  </a:cubicBezTo>
                  <a:cubicBezTo>
                    <a:pt x="43199" y="27240"/>
                    <a:pt x="40993" y="32656"/>
                    <a:pt x="37052" y="36691"/>
                  </a:cubicBezTo>
                  <a:lnTo>
                    <a:pt x="21600" y="21600"/>
                  </a:lnTo>
                  <a:close/>
                </a:path>
              </a:pathLst>
            </a:custGeom>
            <a:noFill/>
            <a:ln w="28575">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4759" name="Arc 7">
              <a:extLst>
                <a:ext uri="{FF2B5EF4-FFF2-40B4-BE49-F238E27FC236}">
                  <a16:creationId xmlns:a16="http://schemas.microsoft.com/office/drawing/2014/main" id="{E70788AA-D894-CE45-3D7B-5A6B0DADE1E6}"/>
                </a:ext>
              </a:extLst>
            </p:cNvPr>
            <p:cNvSpPr>
              <a:spLocks/>
            </p:cNvSpPr>
            <p:nvPr/>
          </p:nvSpPr>
          <p:spPr bwMode="auto">
            <a:xfrm>
              <a:off x="1635" y="1248"/>
              <a:ext cx="137" cy="188"/>
            </a:xfrm>
            <a:custGeom>
              <a:avLst/>
              <a:gdLst>
                <a:gd name="G0" fmla="+- 21600 0 0"/>
                <a:gd name="G1" fmla="+- 21600 0 0"/>
                <a:gd name="G2" fmla="+- 21600 0 0"/>
                <a:gd name="T0" fmla="*/ 5935 w 43200"/>
                <a:gd name="T1" fmla="*/ 36472 h 36692"/>
                <a:gd name="T2" fmla="*/ 37053 w 43200"/>
                <a:gd name="T3" fmla="*/ 36692 h 36692"/>
                <a:gd name="T4" fmla="*/ 21600 w 43200"/>
                <a:gd name="T5" fmla="*/ 21600 h 36692"/>
              </a:gdLst>
              <a:ahLst/>
              <a:cxnLst>
                <a:cxn ang="0">
                  <a:pos x="T0" y="T1"/>
                </a:cxn>
                <a:cxn ang="0">
                  <a:pos x="T2" y="T3"/>
                </a:cxn>
                <a:cxn ang="0">
                  <a:pos x="T4" y="T5"/>
                </a:cxn>
              </a:cxnLst>
              <a:rect l="0" t="0" r="r" b="b"/>
              <a:pathLst>
                <a:path w="43200" h="36692" fill="none" extrusionOk="0">
                  <a:moveTo>
                    <a:pt x="5935" y="36471"/>
                  </a:moveTo>
                  <a:cubicBezTo>
                    <a:pt x="2124" y="32458"/>
                    <a:pt x="0" y="27134"/>
                    <a:pt x="0" y="21600"/>
                  </a:cubicBezTo>
                  <a:cubicBezTo>
                    <a:pt x="0" y="9670"/>
                    <a:pt x="9670" y="0"/>
                    <a:pt x="21600" y="0"/>
                  </a:cubicBezTo>
                  <a:cubicBezTo>
                    <a:pt x="33529" y="0"/>
                    <a:pt x="43200" y="9670"/>
                    <a:pt x="43200" y="21600"/>
                  </a:cubicBezTo>
                  <a:cubicBezTo>
                    <a:pt x="43199" y="27240"/>
                    <a:pt x="40993" y="32656"/>
                    <a:pt x="37052" y="36691"/>
                  </a:cubicBezTo>
                </a:path>
                <a:path w="43200" h="36692" stroke="0" extrusionOk="0">
                  <a:moveTo>
                    <a:pt x="5935" y="36471"/>
                  </a:moveTo>
                  <a:cubicBezTo>
                    <a:pt x="2124" y="32458"/>
                    <a:pt x="0" y="27134"/>
                    <a:pt x="0" y="21600"/>
                  </a:cubicBezTo>
                  <a:cubicBezTo>
                    <a:pt x="0" y="9670"/>
                    <a:pt x="9670" y="0"/>
                    <a:pt x="21600" y="0"/>
                  </a:cubicBezTo>
                  <a:cubicBezTo>
                    <a:pt x="33529" y="0"/>
                    <a:pt x="43200" y="9670"/>
                    <a:pt x="43200" y="21600"/>
                  </a:cubicBezTo>
                  <a:cubicBezTo>
                    <a:pt x="43199" y="27240"/>
                    <a:pt x="40993" y="32656"/>
                    <a:pt x="37052" y="36691"/>
                  </a:cubicBezTo>
                  <a:lnTo>
                    <a:pt x="21600" y="21600"/>
                  </a:lnTo>
                  <a:close/>
                </a:path>
              </a:pathLst>
            </a:custGeom>
            <a:noFill/>
            <a:ln w="28575">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4760" name="Arc 8">
              <a:extLst>
                <a:ext uri="{FF2B5EF4-FFF2-40B4-BE49-F238E27FC236}">
                  <a16:creationId xmlns:a16="http://schemas.microsoft.com/office/drawing/2014/main" id="{2586CC96-202A-66DD-1E54-0F5714F770C6}"/>
                </a:ext>
              </a:extLst>
            </p:cNvPr>
            <p:cNvSpPr>
              <a:spLocks/>
            </p:cNvSpPr>
            <p:nvPr/>
          </p:nvSpPr>
          <p:spPr bwMode="auto">
            <a:xfrm>
              <a:off x="1733" y="1248"/>
              <a:ext cx="137" cy="192"/>
            </a:xfrm>
            <a:custGeom>
              <a:avLst/>
              <a:gdLst>
                <a:gd name="G0" fmla="+- 21600 0 0"/>
                <a:gd name="G1" fmla="+- 21600 0 0"/>
                <a:gd name="G2" fmla="+- 21600 0 0"/>
                <a:gd name="T0" fmla="*/ 5935 w 43200"/>
                <a:gd name="T1" fmla="*/ 36472 h 37346"/>
                <a:gd name="T2" fmla="*/ 36386 w 43200"/>
                <a:gd name="T3" fmla="*/ 37346 h 37346"/>
                <a:gd name="T4" fmla="*/ 21600 w 43200"/>
                <a:gd name="T5" fmla="*/ 21600 h 37346"/>
              </a:gdLst>
              <a:ahLst/>
              <a:cxnLst>
                <a:cxn ang="0">
                  <a:pos x="T0" y="T1"/>
                </a:cxn>
                <a:cxn ang="0">
                  <a:pos x="T2" y="T3"/>
                </a:cxn>
                <a:cxn ang="0">
                  <a:pos x="T4" y="T5"/>
                </a:cxn>
              </a:cxnLst>
              <a:rect l="0" t="0" r="r" b="b"/>
              <a:pathLst>
                <a:path w="43200" h="37346" fill="none" extrusionOk="0">
                  <a:moveTo>
                    <a:pt x="5935" y="36471"/>
                  </a:moveTo>
                  <a:cubicBezTo>
                    <a:pt x="2124" y="32458"/>
                    <a:pt x="0" y="27134"/>
                    <a:pt x="0" y="21600"/>
                  </a:cubicBezTo>
                  <a:cubicBezTo>
                    <a:pt x="0" y="9670"/>
                    <a:pt x="9670" y="0"/>
                    <a:pt x="21600" y="0"/>
                  </a:cubicBezTo>
                  <a:cubicBezTo>
                    <a:pt x="33529" y="0"/>
                    <a:pt x="43200" y="9670"/>
                    <a:pt x="43200" y="21600"/>
                  </a:cubicBezTo>
                  <a:cubicBezTo>
                    <a:pt x="43199" y="27564"/>
                    <a:pt x="40733" y="33263"/>
                    <a:pt x="36385" y="37345"/>
                  </a:cubicBezTo>
                </a:path>
                <a:path w="43200" h="37346" stroke="0" extrusionOk="0">
                  <a:moveTo>
                    <a:pt x="5935" y="36471"/>
                  </a:moveTo>
                  <a:cubicBezTo>
                    <a:pt x="2124" y="32458"/>
                    <a:pt x="0" y="27134"/>
                    <a:pt x="0" y="21600"/>
                  </a:cubicBezTo>
                  <a:cubicBezTo>
                    <a:pt x="0" y="9670"/>
                    <a:pt x="9670" y="0"/>
                    <a:pt x="21600" y="0"/>
                  </a:cubicBezTo>
                  <a:cubicBezTo>
                    <a:pt x="33529" y="0"/>
                    <a:pt x="43200" y="9670"/>
                    <a:pt x="43200" y="21600"/>
                  </a:cubicBezTo>
                  <a:cubicBezTo>
                    <a:pt x="43199" y="27564"/>
                    <a:pt x="40733" y="33263"/>
                    <a:pt x="36385" y="37345"/>
                  </a:cubicBezTo>
                  <a:lnTo>
                    <a:pt x="21600" y="21600"/>
                  </a:lnTo>
                  <a:close/>
                </a:path>
              </a:pathLst>
            </a:custGeom>
            <a:noFill/>
            <a:ln w="28575">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4761" name="Arc 9">
              <a:extLst>
                <a:ext uri="{FF2B5EF4-FFF2-40B4-BE49-F238E27FC236}">
                  <a16:creationId xmlns:a16="http://schemas.microsoft.com/office/drawing/2014/main" id="{BC486C06-E7F7-99BD-1744-263390284CAD}"/>
                </a:ext>
              </a:extLst>
            </p:cNvPr>
            <p:cNvSpPr>
              <a:spLocks/>
            </p:cNvSpPr>
            <p:nvPr/>
          </p:nvSpPr>
          <p:spPr bwMode="auto">
            <a:xfrm>
              <a:off x="1828" y="1248"/>
              <a:ext cx="137" cy="188"/>
            </a:xfrm>
            <a:custGeom>
              <a:avLst/>
              <a:gdLst>
                <a:gd name="G0" fmla="+- 21600 0 0"/>
                <a:gd name="G1" fmla="+- 21600 0 0"/>
                <a:gd name="G2" fmla="+- 21600 0 0"/>
                <a:gd name="T0" fmla="*/ 6065 w 43200"/>
                <a:gd name="T1" fmla="*/ 36608 h 36692"/>
                <a:gd name="T2" fmla="*/ 37053 w 43200"/>
                <a:gd name="T3" fmla="*/ 36692 h 36692"/>
                <a:gd name="T4" fmla="*/ 21600 w 43200"/>
                <a:gd name="T5" fmla="*/ 21600 h 36692"/>
              </a:gdLst>
              <a:ahLst/>
              <a:cxnLst>
                <a:cxn ang="0">
                  <a:pos x="T0" y="T1"/>
                </a:cxn>
                <a:cxn ang="0">
                  <a:pos x="T2" y="T3"/>
                </a:cxn>
                <a:cxn ang="0">
                  <a:pos x="T4" y="T5"/>
                </a:cxn>
              </a:cxnLst>
              <a:rect l="0" t="0" r="r" b="b"/>
              <a:pathLst>
                <a:path w="43200" h="36692" fill="none" extrusionOk="0">
                  <a:moveTo>
                    <a:pt x="6065" y="36607"/>
                  </a:moveTo>
                  <a:cubicBezTo>
                    <a:pt x="2174" y="32580"/>
                    <a:pt x="0" y="27199"/>
                    <a:pt x="0" y="21600"/>
                  </a:cubicBezTo>
                  <a:cubicBezTo>
                    <a:pt x="0" y="9670"/>
                    <a:pt x="9670" y="0"/>
                    <a:pt x="21600" y="0"/>
                  </a:cubicBezTo>
                  <a:cubicBezTo>
                    <a:pt x="33529" y="0"/>
                    <a:pt x="43200" y="9670"/>
                    <a:pt x="43200" y="21600"/>
                  </a:cubicBezTo>
                  <a:cubicBezTo>
                    <a:pt x="43199" y="27240"/>
                    <a:pt x="40993" y="32656"/>
                    <a:pt x="37052" y="36691"/>
                  </a:cubicBezTo>
                </a:path>
                <a:path w="43200" h="36692" stroke="0" extrusionOk="0">
                  <a:moveTo>
                    <a:pt x="6065" y="36607"/>
                  </a:moveTo>
                  <a:cubicBezTo>
                    <a:pt x="2174" y="32580"/>
                    <a:pt x="0" y="27199"/>
                    <a:pt x="0" y="21600"/>
                  </a:cubicBezTo>
                  <a:cubicBezTo>
                    <a:pt x="0" y="9670"/>
                    <a:pt x="9670" y="0"/>
                    <a:pt x="21600" y="0"/>
                  </a:cubicBezTo>
                  <a:cubicBezTo>
                    <a:pt x="33529" y="0"/>
                    <a:pt x="43200" y="9670"/>
                    <a:pt x="43200" y="21600"/>
                  </a:cubicBezTo>
                  <a:cubicBezTo>
                    <a:pt x="43199" y="27240"/>
                    <a:pt x="40993" y="32656"/>
                    <a:pt x="37052" y="36691"/>
                  </a:cubicBezTo>
                  <a:lnTo>
                    <a:pt x="21600" y="21600"/>
                  </a:lnTo>
                  <a:close/>
                </a:path>
              </a:pathLst>
            </a:custGeom>
            <a:noFill/>
            <a:ln w="28575">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4762" name="Arc 10">
              <a:extLst>
                <a:ext uri="{FF2B5EF4-FFF2-40B4-BE49-F238E27FC236}">
                  <a16:creationId xmlns:a16="http://schemas.microsoft.com/office/drawing/2014/main" id="{6EFFDD53-6FC2-ADB1-DF32-95A68246558D}"/>
                </a:ext>
              </a:extLst>
            </p:cNvPr>
            <p:cNvSpPr>
              <a:spLocks/>
            </p:cNvSpPr>
            <p:nvPr/>
          </p:nvSpPr>
          <p:spPr bwMode="auto">
            <a:xfrm>
              <a:off x="1927" y="1249"/>
              <a:ext cx="137" cy="187"/>
            </a:xfrm>
            <a:custGeom>
              <a:avLst/>
              <a:gdLst>
                <a:gd name="G0" fmla="+- 21600 0 0"/>
                <a:gd name="G1" fmla="+- 21600 0 0"/>
                <a:gd name="G2" fmla="+- 21600 0 0"/>
                <a:gd name="T0" fmla="*/ 5935 w 43113"/>
                <a:gd name="T1" fmla="*/ 36472 h 36472"/>
                <a:gd name="T2" fmla="*/ 43113 w 43113"/>
                <a:gd name="T3" fmla="*/ 19667 h 36472"/>
                <a:gd name="T4" fmla="*/ 21600 w 43113"/>
                <a:gd name="T5" fmla="*/ 21600 h 36472"/>
              </a:gdLst>
              <a:ahLst/>
              <a:cxnLst>
                <a:cxn ang="0">
                  <a:pos x="T0" y="T1"/>
                </a:cxn>
                <a:cxn ang="0">
                  <a:pos x="T2" y="T3"/>
                </a:cxn>
                <a:cxn ang="0">
                  <a:pos x="T4" y="T5"/>
                </a:cxn>
              </a:cxnLst>
              <a:rect l="0" t="0" r="r" b="b"/>
              <a:pathLst>
                <a:path w="43113" h="36472" fill="none" extrusionOk="0">
                  <a:moveTo>
                    <a:pt x="5935" y="36471"/>
                  </a:moveTo>
                  <a:cubicBezTo>
                    <a:pt x="2124" y="32458"/>
                    <a:pt x="0" y="27134"/>
                    <a:pt x="0" y="21600"/>
                  </a:cubicBezTo>
                  <a:cubicBezTo>
                    <a:pt x="0" y="9670"/>
                    <a:pt x="9670" y="0"/>
                    <a:pt x="21600" y="0"/>
                  </a:cubicBezTo>
                  <a:cubicBezTo>
                    <a:pt x="32780" y="0"/>
                    <a:pt x="42112" y="8531"/>
                    <a:pt x="43113" y="19666"/>
                  </a:cubicBezTo>
                </a:path>
                <a:path w="43113" h="36472" stroke="0" extrusionOk="0">
                  <a:moveTo>
                    <a:pt x="5935" y="36471"/>
                  </a:moveTo>
                  <a:cubicBezTo>
                    <a:pt x="2124" y="32458"/>
                    <a:pt x="0" y="27134"/>
                    <a:pt x="0" y="21600"/>
                  </a:cubicBezTo>
                  <a:cubicBezTo>
                    <a:pt x="0" y="9670"/>
                    <a:pt x="9670" y="0"/>
                    <a:pt x="21600" y="0"/>
                  </a:cubicBezTo>
                  <a:cubicBezTo>
                    <a:pt x="32780" y="0"/>
                    <a:pt x="42112" y="8531"/>
                    <a:pt x="43113" y="19666"/>
                  </a:cubicBezTo>
                  <a:lnTo>
                    <a:pt x="21600" y="21600"/>
                  </a:lnTo>
                  <a:close/>
                </a:path>
              </a:pathLst>
            </a:custGeom>
            <a:noFill/>
            <a:ln w="28575">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4763" name="Line 11">
              <a:extLst>
                <a:ext uri="{FF2B5EF4-FFF2-40B4-BE49-F238E27FC236}">
                  <a16:creationId xmlns:a16="http://schemas.microsoft.com/office/drawing/2014/main" id="{DCE6E6B5-2DD9-A4F1-B01F-1EB084F75F3C}"/>
                </a:ext>
              </a:extLst>
            </p:cNvPr>
            <p:cNvSpPr>
              <a:spLocks noChangeShapeType="1"/>
            </p:cNvSpPr>
            <p:nvPr/>
          </p:nvSpPr>
          <p:spPr bwMode="auto">
            <a:xfrm>
              <a:off x="2064" y="1344"/>
              <a:ext cx="128" cy="0"/>
            </a:xfrm>
            <a:prstGeom prst="line">
              <a:avLst/>
            </a:prstGeom>
            <a:noFill/>
            <a:ln w="28575">
              <a:solidFill>
                <a:srgbClr val="CCE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4764" name="Line 12">
              <a:extLst>
                <a:ext uri="{FF2B5EF4-FFF2-40B4-BE49-F238E27FC236}">
                  <a16:creationId xmlns:a16="http://schemas.microsoft.com/office/drawing/2014/main" id="{0E21327E-5D68-A1C8-A719-1E21DB8D7780}"/>
                </a:ext>
              </a:extLst>
            </p:cNvPr>
            <p:cNvSpPr>
              <a:spLocks noChangeShapeType="1"/>
            </p:cNvSpPr>
            <p:nvPr/>
          </p:nvSpPr>
          <p:spPr bwMode="auto">
            <a:xfrm>
              <a:off x="2204" y="1344"/>
              <a:ext cx="0" cy="288"/>
            </a:xfrm>
            <a:prstGeom prst="line">
              <a:avLst/>
            </a:prstGeom>
            <a:noFill/>
            <a:ln w="28575">
              <a:solidFill>
                <a:srgbClr val="CCE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4765" name="Line 13">
              <a:extLst>
                <a:ext uri="{FF2B5EF4-FFF2-40B4-BE49-F238E27FC236}">
                  <a16:creationId xmlns:a16="http://schemas.microsoft.com/office/drawing/2014/main" id="{379FDDD7-C243-4104-99B4-5A658E221152}"/>
                </a:ext>
              </a:extLst>
            </p:cNvPr>
            <p:cNvSpPr>
              <a:spLocks noChangeShapeType="1"/>
            </p:cNvSpPr>
            <p:nvPr/>
          </p:nvSpPr>
          <p:spPr bwMode="auto">
            <a:xfrm>
              <a:off x="2224" y="2264"/>
              <a:ext cx="0" cy="288"/>
            </a:xfrm>
            <a:prstGeom prst="line">
              <a:avLst/>
            </a:prstGeom>
            <a:noFill/>
            <a:ln w="28575">
              <a:solidFill>
                <a:srgbClr val="CCE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nvGrpSpPr>
            <p:cNvPr id="74766" name="Group 14">
              <a:extLst>
                <a:ext uri="{FF2B5EF4-FFF2-40B4-BE49-F238E27FC236}">
                  <a16:creationId xmlns:a16="http://schemas.microsoft.com/office/drawing/2014/main" id="{BE2EBDB7-212C-692B-D6E3-78665649B02B}"/>
                </a:ext>
              </a:extLst>
            </p:cNvPr>
            <p:cNvGrpSpPr>
              <a:grpSpLocks/>
            </p:cNvGrpSpPr>
            <p:nvPr/>
          </p:nvGrpSpPr>
          <p:grpSpPr bwMode="auto">
            <a:xfrm rot="5400000">
              <a:off x="1904" y="1856"/>
              <a:ext cx="624" cy="192"/>
              <a:chOff x="1440" y="1296"/>
              <a:chExt cx="624" cy="192"/>
            </a:xfrm>
          </p:grpSpPr>
          <p:sp>
            <p:nvSpPr>
              <p:cNvPr id="74767" name="Arc 15">
                <a:extLst>
                  <a:ext uri="{FF2B5EF4-FFF2-40B4-BE49-F238E27FC236}">
                    <a16:creationId xmlns:a16="http://schemas.microsoft.com/office/drawing/2014/main" id="{244403C2-D329-AE2E-398D-592C7E719061}"/>
                  </a:ext>
                </a:extLst>
              </p:cNvPr>
              <p:cNvSpPr>
                <a:spLocks/>
              </p:cNvSpPr>
              <p:nvPr/>
            </p:nvSpPr>
            <p:spPr bwMode="auto">
              <a:xfrm>
                <a:off x="1440" y="1296"/>
                <a:ext cx="137" cy="188"/>
              </a:xfrm>
              <a:custGeom>
                <a:avLst/>
                <a:gdLst>
                  <a:gd name="G0" fmla="+- 21579 0 0"/>
                  <a:gd name="G1" fmla="+- 21600 0 0"/>
                  <a:gd name="G2" fmla="+- 21600 0 0"/>
                  <a:gd name="T0" fmla="*/ 0 w 43179"/>
                  <a:gd name="T1" fmla="*/ 20655 h 36692"/>
                  <a:gd name="T2" fmla="*/ 37032 w 43179"/>
                  <a:gd name="T3" fmla="*/ 36692 h 36692"/>
                  <a:gd name="T4" fmla="*/ 21579 w 43179"/>
                  <a:gd name="T5" fmla="*/ 21600 h 36692"/>
                </a:gdLst>
                <a:ahLst/>
                <a:cxnLst>
                  <a:cxn ang="0">
                    <a:pos x="T0" y="T1"/>
                  </a:cxn>
                  <a:cxn ang="0">
                    <a:pos x="T2" y="T3"/>
                  </a:cxn>
                  <a:cxn ang="0">
                    <a:pos x="T4" y="T5"/>
                  </a:cxn>
                </a:cxnLst>
                <a:rect l="0" t="0" r="r" b="b"/>
                <a:pathLst>
                  <a:path w="43179" h="36692" fill="none" extrusionOk="0">
                    <a:moveTo>
                      <a:pt x="-1" y="20654"/>
                    </a:moveTo>
                    <a:cubicBezTo>
                      <a:pt x="505" y="9104"/>
                      <a:pt x="10017" y="0"/>
                      <a:pt x="21579" y="0"/>
                    </a:cubicBezTo>
                    <a:cubicBezTo>
                      <a:pt x="33508" y="0"/>
                      <a:pt x="43179" y="9670"/>
                      <a:pt x="43179" y="21600"/>
                    </a:cubicBezTo>
                    <a:cubicBezTo>
                      <a:pt x="43179" y="27240"/>
                      <a:pt x="40972" y="32656"/>
                      <a:pt x="37031" y="36691"/>
                    </a:cubicBezTo>
                  </a:path>
                  <a:path w="43179" h="36692" stroke="0" extrusionOk="0">
                    <a:moveTo>
                      <a:pt x="-1" y="20654"/>
                    </a:moveTo>
                    <a:cubicBezTo>
                      <a:pt x="505" y="9104"/>
                      <a:pt x="10017" y="0"/>
                      <a:pt x="21579" y="0"/>
                    </a:cubicBezTo>
                    <a:cubicBezTo>
                      <a:pt x="33508" y="0"/>
                      <a:pt x="43179" y="9670"/>
                      <a:pt x="43179" y="21600"/>
                    </a:cubicBezTo>
                    <a:cubicBezTo>
                      <a:pt x="43179" y="27240"/>
                      <a:pt x="40972" y="32656"/>
                      <a:pt x="37031" y="36691"/>
                    </a:cubicBezTo>
                    <a:lnTo>
                      <a:pt x="21579" y="21600"/>
                    </a:lnTo>
                    <a:close/>
                  </a:path>
                </a:pathLst>
              </a:custGeom>
              <a:noFill/>
              <a:ln w="28575">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4768" name="Arc 16">
                <a:extLst>
                  <a:ext uri="{FF2B5EF4-FFF2-40B4-BE49-F238E27FC236}">
                    <a16:creationId xmlns:a16="http://schemas.microsoft.com/office/drawing/2014/main" id="{85BD5861-559D-D10F-ED8D-88D575E58D7C}"/>
                  </a:ext>
                </a:extLst>
              </p:cNvPr>
              <p:cNvSpPr>
                <a:spLocks/>
              </p:cNvSpPr>
              <p:nvPr/>
            </p:nvSpPr>
            <p:spPr bwMode="auto">
              <a:xfrm>
                <a:off x="1537" y="1296"/>
                <a:ext cx="137" cy="188"/>
              </a:xfrm>
              <a:custGeom>
                <a:avLst/>
                <a:gdLst>
                  <a:gd name="G0" fmla="+- 21600 0 0"/>
                  <a:gd name="G1" fmla="+- 21600 0 0"/>
                  <a:gd name="G2" fmla="+- 21600 0 0"/>
                  <a:gd name="T0" fmla="*/ 6065 w 43200"/>
                  <a:gd name="T1" fmla="*/ 36608 h 36692"/>
                  <a:gd name="T2" fmla="*/ 37053 w 43200"/>
                  <a:gd name="T3" fmla="*/ 36692 h 36692"/>
                  <a:gd name="T4" fmla="*/ 21600 w 43200"/>
                  <a:gd name="T5" fmla="*/ 21600 h 36692"/>
                </a:gdLst>
                <a:ahLst/>
                <a:cxnLst>
                  <a:cxn ang="0">
                    <a:pos x="T0" y="T1"/>
                  </a:cxn>
                  <a:cxn ang="0">
                    <a:pos x="T2" y="T3"/>
                  </a:cxn>
                  <a:cxn ang="0">
                    <a:pos x="T4" y="T5"/>
                  </a:cxn>
                </a:cxnLst>
                <a:rect l="0" t="0" r="r" b="b"/>
                <a:pathLst>
                  <a:path w="43200" h="36692" fill="none" extrusionOk="0">
                    <a:moveTo>
                      <a:pt x="6065" y="36607"/>
                    </a:moveTo>
                    <a:cubicBezTo>
                      <a:pt x="2174" y="32580"/>
                      <a:pt x="0" y="27199"/>
                      <a:pt x="0" y="21600"/>
                    </a:cubicBezTo>
                    <a:cubicBezTo>
                      <a:pt x="0" y="9670"/>
                      <a:pt x="9670" y="0"/>
                      <a:pt x="21600" y="0"/>
                    </a:cubicBezTo>
                    <a:cubicBezTo>
                      <a:pt x="33529" y="0"/>
                      <a:pt x="43200" y="9670"/>
                      <a:pt x="43200" y="21600"/>
                    </a:cubicBezTo>
                    <a:cubicBezTo>
                      <a:pt x="43199" y="27240"/>
                      <a:pt x="40993" y="32656"/>
                      <a:pt x="37052" y="36691"/>
                    </a:cubicBezTo>
                  </a:path>
                  <a:path w="43200" h="36692" stroke="0" extrusionOk="0">
                    <a:moveTo>
                      <a:pt x="6065" y="36607"/>
                    </a:moveTo>
                    <a:cubicBezTo>
                      <a:pt x="2174" y="32580"/>
                      <a:pt x="0" y="27199"/>
                      <a:pt x="0" y="21600"/>
                    </a:cubicBezTo>
                    <a:cubicBezTo>
                      <a:pt x="0" y="9670"/>
                      <a:pt x="9670" y="0"/>
                      <a:pt x="21600" y="0"/>
                    </a:cubicBezTo>
                    <a:cubicBezTo>
                      <a:pt x="33529" y="0"/>
                      <a:pt x="43200" y="9670"/>
                      <a:pt x="43200" y="21600"/>
                    </a:cubicBezTo>
                    <a:cubicBezTo>
                      <a:pt x="43199" y="27240"/>
                      <a:pt x="40993" y="32656"/>
                      <a:pt x="37052" y="36691"/>
                    </a:cubicBezTo>
                    <a:lnTo>
                      <a:pt x="21600" y="21600"/>
                    </a:lnTo>
                    <a:close/>
                  </a:path>
                </a:pathLst>
              </a:custGeom>
              <a:noFill/>
              <a:ln w="28575">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4769" name="Arc 17">
                <a:extLst>
                  <a:ext uri="{FF2B5EF4-FFF2-40B4-BE49-F238E27FC236}">
                    <a16:creationId xmlns:a16="http://schemas.microsoft.com/office/drawing/2014/main" id="{57D179EF-A41D-AC78-75F6-4368C09699A1}"/>
                  </a:ext>
                </a:extLst>
              </p:cNvPr>
              <p:cNvSpPr>
                <a:spLocks/>
              </p:cNvSpPr>
              <p:nvPr/>
            </p:nvSpPr>
            <p:spPr bwMode="auto">
              <a:xfrm>
                <a:off x="1635" y="1296"/>
                <a:ext cx="137" cy="188"/>
              </a:xfrm>
              <a:custGeom>
                <a:avLst/>
                <a:gdLst>
                  <a:gd name="G0" fmla="+- 21600 0 0"/>
                  <a:gd name="G1" fmla="+- 21600 0 0"/>
                  <a:gd name="G2" fmla="+- 21600 0 0"/>
                  <a:gd name="T0" fmla="*/ 5935 w 43200"/>
                  <a:gd name="T1" fmla="*/ 36472 h 36692"/>
                  <a:gd name="T2" fmla="*/ 37053 w 43200"/>
                  <a:gd name="T3" fmla="*/ 36692 h 36692"/>
                  <a:gd name="T4" fmla="*/ 21600 w 43200"/>
                  <a:gd name="T5" fmla="*/ 21600 h 36692"/>
                </a:gdLst>
                <a:ahLst/>
                <a:cxnLst>
                  <a:cxn ang="0">
                    <a:pos x="T0" y="T1"/>
                  </a:cxn>
                  <a:cxn ang="0">
                    <a:pos x="T2" y="T3"/>
                  </a:cxn>
                  <a:cxn ang="0">
                    <a:pos x="T4" y="T5"/>
                  </a:cxn>
                </a:cxnLst>
                <a:rect l="0" t="0" r="r" b="b"/>
                <a:pathLst>
                  <a:path w="43200" h="36692" fill="none" extrusionOk="0">
                    <a:moveTo>
                      <a:pt x="5935" y="36471"/>
                    </a:moveTo>
                    <a:cubicBezTo>
                      <a:pt x="2124" y="32458"/>
                      <a:pt x="0" y="27134"/>
                      <a:pt x="0" y="21600"/>
                    </a:cubicBezTo>
                    <a:cubicBezTo>
                      <a:pt x="0" y="9670"/>
                      <a:pt x="9670" y="0"/>
                      <a:pt x="21600" y="0"/>
                    </a:cubicBezTo>
                    <a:cubicBezTo>
                      <a:pt x="33529" y="0"/>
                      <a:pt x="43200" y="9670"/>
                      <a:pt x="43200" y="21600"/>
                    </a:cubicBezTo>
                    <a:cubicBezTo>
                      <a:pt x="43199" y="27240"/>
                      <a:pt x="40993" y="32656"/>
                      <a:pt x="37052" y="36691"/>
                    </a:cubicBezTo>
                  </a:path>
                  <a:path w="43200" h="36692" stroke="0" extrusionOk="0">
                    <a:moveTo>
                      <a:pt x="5935" y="36471"/>
                    </a:moveTo>
                    <a:cubicBezTo>
                      <a:pt x="2124" y="32458"/>
                      <a:pt x="0" y="27134"/>
                      <a:pt x="0" y="21600"/>
                    </a:cubicBezTo>
                    <a:cubicBezTo>
                      <a:pt x="0" y="9670"/>
                      <a:pt x="9670" y="0"/>
                      <a:pt x="21600" y="0"/>
                    </a:cubicBezTo>
                    <a:cubicBezTo>
                      <a:pt x="33529" y="0"/>
                      <a:pt x="43200" y="9670"/>
                      <a:pt x="43200" y="21600"/>
                    </a:cubicBezTo>
                    <a:cubicBezTo>
                      <a:pt x="43199" y="27240"/>
                      <a:pt x="40993" y="32656"/>
                      <a:pt x="37052" y="36691"/>
                    </a:cubicBezTo>
                    <a:lnTo>
                      <a:pt x="21600" y="21600"/>
                    </a:lnTo>
                    <a:close/>
                  </a:path>
                </a:pathLst>
              </a:custGeom>
              <a:noFill/>
              <a:ln w="28575">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4770" name="Arc 18">
                <a:extLst>
                  <a:ext uri="{FF2B5EF4-FFF2-40B4-BE49-F238E27FC236}">
                    <a16:creationId xmlns:a16="http://schemas.microsoft.com/office/drawing/2014/main" id="{55FE5F18-A17C-3AE0-0C64-1FD468565C5D}"/>
                  </a:ext>
                </a:extLst>
              </p:cNvPr>
              <p:cNvSpPr>
                <a:spLocks/>
              </p:cNvSpPr>
              <p:nvPr/>
            </p:nvSpPr>
            <p:spPr bwMode="auto">
              <a:xfrm>
                <a:off x="1733" y="1296"/>
                <a:ext cx="137" cy="192"/>
              </a:xfrm>
              <a:custGeom>
                <a:avLst/>
                <a:gdLst>
                  <a:gd name="G0" fmla="+- 21600 0 0"/>
                  <a:gd name="G1" fmla="+- 21600 0 0"/>
                  <a:gd name="G2" fmla="+- 21600 0 0"/>
                  <a:gd name="T0" fmla="*/ 5935 w 43200"/>
                  <a:gd name="T1" fmla="*/ 36472 h 37346"/>
                  <a:gd name="T2" fmla="*/ 36386 w 43200"/>
                  <a:gd name="T3" fmla="*/ 37346 h 37346"/>
                  <a:gd name="T4" fmla="*/ 21600 w 43200"/>
                  <a:gd name="T5" fmla="*/ 21600 h 37346"/>
                </a:gdLst>
                <a:ahLst/>
                <a:cxnLst>
                  <a:cxn ang="0">
                    <a:pos x="T0" y="T1"/>
                  </a:cxn>
                  <a:cxn ang="0">
                    <a:pos x="T2" y="T3"/>
                  </a:cxn>
                  <a:cxn ang="0">
                    <a:pos x="T4" y="T5"/>
                  </a:cxn>
                </a:cxnLst>
                <a:rect l="0" t="0" r="r" b="b"/>
                <a:pathLst>
                  <a:path w="43200" h="37346" fill="none" extrusionOk="0">
                    <a:moveTo>
                      <a:pt x="5935" y="36471"/>
                    </a:moveTo>
                    <a:cubicBezTo>
                      <a:pt x="2124" y="32458"/>
                      <a:pt x="0" y="27134"/>
                      <a:pt x="0" y="21600"/>
                    </a:cubicBezTo>
                    <a:cubicBezTo>
                      <a:pt x="0" y="9670"/>
                      <a:pt x="9670" y="0"/>
                      <a:pt x="21600" y="0"/>
                    </a:cubicBezTo>
                    <a:cubicBezTo>
                      <a:pt x="33529" y="0"/>
                      <a:pt x="43200" y="9670"/>
                      <a:pt x="43200" y="21600"/>
                    </a:cubicBezTo>
                    <a:cubicBezTo>
                      <a:pt x="43199" y="27564"/>
                      <a:pt x="40733" y="33263"/>
                      <a:pt x="36385" y="37345"/>
                    </a:cubicBezTo>
                  </a:path>
                  <a:path w="43200" h="37346" stroke="0" extrusionOk="0">
                    <a:moveTo>
                      <a:pt x="5935" y="36471"/>
                    </a:moveTo>
                    <a:cubicBezTo>
                      <a:pt x="2124" y="32458"/>
                      <a:pt x="0" y="27134"/>
                      <a:pt x="0" y="21600"/>
                    </a:cubicBezTo>
                    <a:cubicBezTo>
                      <a:pt x="0" y="9670"/>
                      <a:pt x="9670" y="0"/>
                      <a:pt x="21600" y="0"/>
                    </a:cubicBezTo>
                    <a:cubicBezTo>
                      <a:pt x="33529" y="0"/>
                      <a:pt x="43200" y="9670"/>
                      <a:pt x="43200" y="21600"/>
                    </a:cubicBezTo>
                    <a:cubicBezTo>
                      <a:pt x="43199" y="27564"/>
                      <a:pt x="40733" y="33263"/>
                      <a:pt x="36385" y="37345"/>
                    </a:cubicBezTo>
                    <a:lnTo>
                      <a:pt x="21600" y="21600"/>
                    </a:lnTo>
                    <a:close/>
                  </a:path>
                </a:pathLst>
              </a:custGeom>
              <a:noFill/>
              <a:ln w="28575">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4771" name="Arc 19">
                <a:extLst>
                  <a:ext uri="{FF2B5EF4-FFF2-40B4-BE49-F238E27FC236}">
                    <a16:creationId xmlns:a16="http://schemas.microsoft.com/office/drawing/2014/main" id="{1983D1B7-89EE-2DCB-0085-62822D0D2E4F}"/>
                  </a:ext>
                </a:extLst>
              </p:cNvPr>
              <p:cNvSpPr>
                <a:spLocks/>
              </p:cNvSpPr>
              <p:nvPr/>
            </p:nvSpPr>
            <p:spPr bwMode="auto">
              <a:xfrm>
                <a:off x="1828" y="1296"/>
                <a:ext cx="137" cy="188"/>
              </a:xfrm>
              <a:custGeom>
                <a:avLst/>
                <a:gdLst>
                  <a:gd name="G0" fmla="+- 21600 0 0"/>
                  <a:gd name="G1" fmla="+- 21600 0 0"/>
                  <a:gd name="G2" fmla="+- 21600 0 0"/>
                  <a:gd name="T0" fmla="*/ 6065 w 43200"/>
                  <a:gd name="T1" fmla="*/ 36608 h 36692"/>
                  <a:gd name="T2" fmla="*/ 37053 w 43200"/>
                  <a:gd name="T3" fmla="*/ 36692 h 36692"/>
                  <a:gd name="T4" fmla="*/ 21600 w 43200"/>
                  <a:gd name="T5" fmla="*/ 21600 h 36692"/>
                </a:gdLst>
                <a:ahLst/>
                <a:cxnLst>
                  <a:cxn ang="0">
                    <a:pos x="T0" y="T1"/>
                  </a:cxn>
                  <a:cxn ang="0">
                    <a:pos x="T2" y="T3"/>
                  </a:cxn>
                  <a:cxn ang="0">
                    <a:pos x="T4" y="T5"/>
                  </a:cxn>
                </a:cxnLst>
                <a:rect l="0" t="0" r="r" b="b"/>
                <a:pathLst>
                  <a:path w="43200" h="36692" fill="none" extrusionOk="0">
                    <a:moveTo>
                      <a:pt x="6065" y="36607"/>
                    </a:moveTo>
                    <a:cubicBezTo>
                      <a:pt x="2174" y="32580"/>
                      <a:pt x="0" y="27199"/>
                      <a:pt x="0" y="21600"/>
                    </a:cubicBezTo>
                    <a:cubicBezTo>
                      <a:pt x="0" y="9670"/>
                      <a:pt x="9670" y="0"/>
                      <a:pt x="21600" y="0"/>
                    </a:cubicBezTo>
                    <a:cubicBezTo>
                      <a:pt x="33529" y="0"/>
                      <a:pt x="43200" y="9670"/>
                      <a:pt x="43200" y="21600"/>
                    </a:cubicBezTo>
                    <a:cubicBezTo>
                      <a:pt x="43199" y="27240"/>
                      <a:pt x="40993" y="32656"/>
                      <a:pt x="37052" y="36691"/>
                    </a:cubicBezTo>
                  </a:path>
                  <a:path w="43200" h="36692" stroke="0" extrusionOk="0">
                    <a:moveTo>
                      <a:pt x="6065" y="36607"/>
                    </a:moveTo>
                    <a:cubicBezTo>
                      <a:pt x="2174" y="32580"/>
                      <a:pt x="0" y="27199"/>
                      <a:pt x="0" y="21600"/>
                    </a:cubicBezTo>
                    <a:cubicBezTo>
                      <a:pt x="0" y="9670"/>
                      <a:pt x="9670" y="0"/>
                      <a:pt x="21600" y="0"/>
                    </a:cubicBezTo>
                    <a:cubicBezTo>
                      <a:pt x="33529" y="0"/>
                      <a:pt x="43200" y="9670"/>
                      <a:pt x="43200" y="21600"/>
                    </a:cubicBezTo>
                    <a:cubicBezTo>
                      <a:pt x="43199" y="27240"/>
                      <a:pt x="40993" y="32656"/>
                      <a:pt x="37052" y="36691"/>
                    </a:cubicBezTo>
                    <a:lnTo>
                      <a:pt x="21600" y="21600"/>
                    </a:lnTo>
                    <a:close/>
                  </a:path>
                </a:pathLst>
              </a:custGeom>
              <a:noFill/>
              <a:ln w="28575">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4772" name="Arc 20">
                <a:extLst>
                  <a:ext uri="{FF2B5EF4-FFF2-40B4-BE49-F238E27FC236}">
                    <a16:creationId xmlns:a16="http://schemas.microsoft.com/office/drawing/2014/main" id="{DB799775-F051-25E6-D382-431DDE4F90CB}"/>
                  </a:ext>
                </a:extLst>
              </p:cNvPr>
              <p:cNvSpPr>
                <a:spLocks/>
              </p:cNvSpPr>
              <p:nvPr/>
            </p:nvSpPr>
            <p:spPr bwMode="auto">
              <a:xfrm>
                <a:off x="1927" y="1297"/>
                <a:ext cx="137" cy="187"/>
              </a:xfrm>
              <a:custGeom>
                <a:avLst/>
                <a:gdLst>
                  <a:gd name="G0" fmla="+- 21600 0 0"/>
                  <a:gd name="G1" fmla="+- 21600 0 0"/>
                  <a:gd name="G2" fmla="+- 21600 0 0"/>
                  <a:gd name="T0" fmla="*/ 5935 w 43113"/>
                  <a:gd name="T1" fmla="*/ 36472 h 36472"/>
                  <a:gd name="T2" fmla="*/ 43113 w 43113"/>
                  <a:gd name="T3" fmla="*/ 19667 h 36472"/>
                  <a:gd name="T4" fmla="*/ 21600 w 43113"/>
                  <a:gd name="T5" fmla="*/ 21600 h 36472"/>
                </a:gdLst>
                <a:ahLst/>
                <a:cxnLst>
                  <a:cxn ang="0">
                    <a:pos x="T0" y="T1"/>
                  </a:cxn>
                  <a:cxn ang="0">
                    <a:pos x="T2" y="T3"/>
                  </a:cxn>
                  <a:cxn ang="0">
                    <a:pos x="T4" y="T5"/>
                  </a:cxn>
                </a:cxnLst>
                <a:rect l="0" t="0" r="r" b="b"/>
                <a:pathLst>
                  <a:path w="43113" h="36472" fill="none" extrusionOk="0">
                    <a:moveTo>
                      <a:pt x="5935" y="36471"/>
                    </a:moveTo>
                    <a:cubicBezTo>
                      <a:pt x="2124" y="32458"/>
                      <a:pt x="0" y="27134"/>
                      <a:pt x="0" y="21600"/>
                    </a:cubicBezTo>
                    <a:cubicBezTo>
                      <a:pt x="0" y="9670"/>
                      <a:pt x="9670" y="0"/>
                      <a:pt x="21600" y="0"/>
                    </a:cubicBezTo>
                    <a:cubicBezTo>
                      <a:pt x="32780" y="0"/>
                      <a:pt x="42112" y="8531"/>
                      <a:pt x="43113" y="19666"/>
                    </a:cubicBezTo>
                  </a:path>
                  <a:path w="43113" h="36472" stroke="0" extrusionOk="0">
                    <a:moveTo>
                      <a:pt x="5935" y="36471"/>
                    </a:moveTo>
                    <a:cubicBezTo>
                      <a:pt x="2124" y="32458"/>
                      <a:pt x="0" y="27134"/>
                      <a:pt x="0" y="21600"/>
                    </a:cubicBezTo>
                    <a:cubicBezTo>
                      <a:pt x="0" y="9670"/>
                      <a:pt x="9670" y="0"/>
                      <a:pt x="21600" y="0"/>
                    </a:cubicBezTo>
                    <a:cubicBezTo>
                      <a:pt x="32780" y="0"/>
                      <a:pt x="42112" y="8531"/>
                      <a:pt x="43113" y="19666"/>
                    </a:cubicBezTo>
                    <a:lnTo>
                      <a:pt x="21600" y="21600"/>
                    </a:lnTo>
                    <a:close/>
                  </a:path>
                </a:pathLst>
              </a:custGeom>
              <a:noFill/>
              <a:ln w="28575">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grpSp>
          <p:nvGrpSpPr>
            <p:cNvPr id="74773" name="Group 21">
              <a:extLst>
                <a:ext uri="{FF2B5EF4-FFF2-40B4-BE49-F238E27FC236}">
                  <a16:creationId xmlns:a16="http://schemas.microsoft.com/office/drawing/2014/main" id="{00792EA9-73EF-BF43-C3BA-0E12FEB8259A}"/>
                </a:ext>
              </a:extLst>
            </p:cNvPr>
            <p:cNvGrpSpPr>
              <a:grpSpLocks/>
            </p:cNvGrpSpPr>
            <p:nvPr/>
          </p:nvGrpSpPr>
          <p:grpSpPr bwMode="auto">
            <a:xfrm rot="16200000" flipH="1">
              <a:off x="2240" y="1856"/>
              <a:ext cx="624" cy="192"/>
              <a:chOff x="1440" y="1296"/>
              <a:chExt cx="624" cy="192"/>
            </a:xfrm>
          </p:grpSpPr>
          <p:sp>
            <p:nvSpPr>
              <p:cNvPr id="74774" name="Arc 22">
                <a:extLst>
                  <a:ext uri="{FF2B5EF4-FFF2-40B4-BE49-F238E27FC236}">
                    <a16:creationId xmlns:a16="http://schemas.microsoft.com/office/drawing/2014/main" id="{799FE8C6-1EDC-EDDD-4D38-BC14A8516D6A}"/>
                  </a:ext>
                </a:extLst>
              </p:cNvPr>
              <p:cNvSpPr>
                <a:spLocks/>
              </p:cNvSpPr>
              <p:nvPr/>
            </p:nvSpPr>
            <p:spPr bwMode="auto">
              <a:xfrm>
                <a:off x="1440" y="1296"/>
                <a:ext cx="137" cy="188"/>
              </a:xfrm>
              <a:custGeom>
                <a:avLst/>
                <a:gdLst>
                  <a:gd name="G0" fmla="+- 21579 0 0"/>
                  <a:gd name="G1" fmla="+- 21600 0 0"/>
                  <a:gd name="G2" fmla="+- 21600 0 0"/>
                  <a:gd name="T0" fmla="*/ 0 w 43179"/>
                  <a:gd name="T1" fmla="*/ 20655 h 36692"/>
                  <a:gd name="T2" fmla="*/ 37032 w 43179"/>
                  <a:gd name="T3" fmla="*/ 36692 h 36692"/>
                  <a:gd name="T4" fmla="*/ 21579 w 43179"/>
                  <a:gd name="T5" fmla="*/ 21600 h 36692"/>
                </a:gdLst>
                <a:ahLst/>
                <a:cxnLst>
                  <a:cxn ang="0">
                    <a:pos x="T0" y="T1"/>
                  </a:cxn>
                  <a:cxn ang="0">
                    <a:pos x="T2" y="T3"/>
                  </a:cxn>
                  <a:cxn ang="0">
                    <a:pos x="T4" y="T5"/>
                  </a:cxn>
                </a:cxnLst>
                <a:rect l="0" t="0" r="r" b="b"/>
                <a:pathLst>
                  <a:path w="43179" h="36692" fill="none" extrusionOk="0">
                    <a:moveTo>
                      <a:pt x="-1" y="20654"/>
                    </a:moveTo>
                    <a:cubicBezTo>
                      <a:pt x="505" y="9104"/>
                      <a:pt x="10017" y="0"/>
                      <a:pt x="21579" y="0"/>
                    </a:cubicBezTo>
                    <a:cubicBezTo>
                      <a:pt x="33508" y="0"/>
                      <a:pt x="43179" y="9670"/>
                      <a:pt x="43179" y="21600"/>
                    </a:cubicBezTo>
                    <a:cubicBezTo>
                      <a:pt x="43179" y="27240"/>
                      <a:pt x="40972" y="32656"/>
                      <a:pt x="37031" y="36691"/>
                    </a:cubicBezTo>
                  </a:path>
                  <a:path w="43179" h="36692" stroke="0" extrusionOk="0">
                    <a:moveTo>
                      <a:pt x="-1" y="20654"/>
                    </a:moveTo>
                    <a:cubicBezTo>
                      <a:pt x="505" y="9104"/>
                      <a:pt x="10017" y="0"/>
                      <a:pt x="21579" y="0"/>
                    </a:cubicBezTo>
                    <a:cubicBezTo>
                      <a:pt x="33508" y="0"/>
                      <a:pt x="43179" y="9670"/>
                      <a:pt x="43179" y="21600"/>
                    </a:cubicBezTo>
                    <a:cubicBezTo>
                      <a:pt x="43179" y="27240"/>
                      <a:pt x="40972" y="32656"/>
                      <a:pt x="37031" y="36691"/>
                    </a:cubicBezTo>
                    <a:lnTo>
                      <a:pt x="21579" y="21600"/>
                    </a:lnTo>
                    <a:close/>
                  </a:path>
                </a:pathLst>
              </a:custGeom>
              <a:noFill/>
              <a:ln w="28575">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4775" name="Arc 23">
                <a:extLst>
                  <a:ext uri="{FF2B5EF4-FFF2-40B4-BE49-F238E27FC236}">
                    <a16:creationId xmlns:a16="http://schemas.microsoft.com/office/drawing/2014/main" id="{55E27373-3866-489B-81ED-4FA4230E0E13}"/>
                  </a:ext>
                </a:extLst>
              </p:cNvPr>
              <p:cNvSpPr>
                <a:spLocks/>
              </p:cNvSpPr>
              <p:nvPr/>
            </p:nvSpPr>
            <p:spPr bwMode="auto">
              <a:xfrm>
                <a:off x="1537" y="1296"/>
                <a:ext cx="137" cy="188"/>
              </a:xfrm>
              <a:custGeom>
                <a:avLst/>
                <a:gdLst>
                  <a:gd name="G0" fmla="+- 21600 0 0"/>
                  <a:gd name="G1" fmla="+- 21600 0 0"/>
                  <a:gd name="G2" fmla="+- 21600 0 0"/>
                  <a:gd name="T0" fmla="*/ 6065 w 43200"/>
                  <a:gd name="T1" fmla="*/ 36608 h 36692"/>
                  <a:gd name="T2" fmla="*/ 37053 w 43200"/>
                  <a:gd name="T3" fmla="*/ 36692 h 36692"/>
                  <a:gd name="T4" fmla="*/ 21600 w 43200"/>
                  <a:gd name="T5" fmla="*/ 21600 h 36692"/>
                </a:gdLst>
                <a:ahLst/>
                <a:cxnLst>
                  <a:cxn ang="0">
                    <a:pos x="T0" y="T1"/>
                  </a:cxn>
                  <a:cxn ang="0">
                    <a:pos x="T2" y="T3"/>
                  </a:cxn>
                  <a:cxn ang="0">
                    <a:pos x="T4" y="T5"/>
                  </a:cxn>
                </a:cxnLst>
                <a:rect l="0" t="0" r="r" b="b"/>
                <a:pathLst>
                  <a:path w="43200" h="36692" fill="none" extrusionOk="0">
                    <a:moveTo>
                      <a:pt x="6065" y="36607"/>
                    </a:moveTo>
                    <a:cubicBezTo>
                      <a:pt x="2174" y="32580"/>
                      <a:pt x="0" y="27199"/>
                      <a:pt x="0" y="21600"/>
                    </a:cubicBezTo>
                    <a:cubicBezTo>
                      <a:pt x="0" y="9670"/>
                      <a:pt x="9670" y="0"/>
                      <a:pt x="21600" y="0"/>
                    </a:cubicBezTo>
                    <a:cubicBezTo>
                      <a:pt x="33529" y="0"/>
                      <a:pt x="43200" y="9670"/>
                      <a:pt x="43200" y="21600"/>
                    </a:cubicBezTo>
                    <a:cubicBezTo>
                      <a:pt x="43199" y="27240"/>
                      <a:pt x="40993" y="32656"/>
                      <a:pt x="37052" y="36691"/>
                    </a:cubicBezTo>
                  </a:path>
                  <a:path w="43200" h="36692" stroke="0" extrusionOk="0">
                    <a:moveTo>
                      <a:pt x="6065" y="36607"/>
                    </a:moveTo>
                    <a:cubicBezTo>
                      <a:pt x="2174" y="32580"/>
                      <a:pt x="0" y="27199"/>
                      <a:pt x="0" y="21600"/>
                    </a:cubicBezTo>
                    <a:cubicBezTo>
                      <a:pt x="0" y="9670"/>
                      <a:pt x="9670" y="0"/>
                      <a:pt x="21600" y="0"/>
                    </a:cubicBezTo>
                    <a:cubicBezTo>
                      <a:pt x="33529" y="0"/>
                      <a:pt x="43200" y="9670"/>
                      <a:pt x="43200" y="21600"/>
                    </a:cubicBezTo>
                    <a:cubicBezTo>
                      <a:pt x="43199" y="27240"/>
                      <a:pt x="40993" y="32656"/>
                      <a:pt x="37052" y="36691"/>
                    </a:cubicBezTo>
                    <a:lnTo>
                      <a:pt x="21600" y="21600"/>
                    </a:lnTo>
                    <a:close/>
                  </a:path>
                </a:pathLst>
              </a:custGeom>
              <a:noFill/>
              <a:ln w="28575">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4776" name="Arc 24">
                <a:extLst>
                  <a:ext uri="{FF2B5EF4-FFF2-40B4-BE49-F238E27FC236}">
                    <a16:creationId xmlns:a16="http://schemas.microsoft.com/office/drawing/2014/main" id="{4FD019D4-66A0-40F3-F9C7-2E726BEF9683}"/>
                  </a:ext>
                </a:extLst>
              </p:cNvPr>
              <p:cNvSpPr>
                <a:spLocks/>
              </p:cNvSpPr>
              <p:nvPr/>
            </p:nvSpPr>
            <p:spPr bwMode="auto">
              <a:xfrm>
                <a:off x="1635" y="1296"/>
                <a:ext cx="137" cy="188"/>
              </a:xfrm>
              <a:custGeom>
                <a:avLst/>
                <a:gdLst>
                  <a:gd name="G0" fmla="+- 21600 0 0"/>
                  <a:gd name="G1" fmla="+- 21600 0 0"/>
                  <a:gd name="G2" fmla="+- 21600 0 0"/>
                  <a:gd name="T0" fmla="*/ 5935 w 43200"/>
                  <a:gd name="T1" fmla="*/ 36472 h 36692"/>
                  <a:gd name="T2" fmla="*/ 37053 w 43200"/>
                  <a:gd name="T3" fmla="*/ 36692 h 36692"/>
                  <a:gd name="T4" fmla="*/ 21600 w 43200"/>
                  <a:gd name="T5" fmla="*/ 21600 h 36692"/>
                </a:gdLst>
                <a:ahLst/>
                <a:cxnLst>
                  <a:cxn ang="0">
                    <a:pos x="T0" y="T1"/>
                  </a:cxn>
                  <a:cxn ang="0">
                    <a:pos x="T2" y="T3"/>
                  </a:cxn>
                  <a:cxn ang="0">
                    <a:pos x="T4" y="T5"/>
                  </a:cxn>
                </a:cxnLst>
                <a:rect l="0" t="0" r="r" b="b"/>
                <a:pathLst>
                  <a:path w="43200" h="36692" fill="none" extrusionOk="0">
                    <a:moveTo>
                      <a:pt x="5935" y="36471"/>
                    </a:moveTo>
                    <a:cubicBezTo>
                      <a:pt x="2124" y="32458"/>
                      <a:pt x="0" y="27134"/>
                      <a:pt x="0" y="21600"/>
                    </a:cubicBezTo>
                    <a:cubicBezTo>
                      <a:pt x="0" y="9670"/>
                      <a:pt x="9670" y="0"/>
                      <a:pt x="21600" y="0"/>
                    </a:cubicBezTo>
                    <a:cubicBezTo>
                      <a:pt x="33529" y="0"/>
                      <a:pt x="43200" y="9670"/>
                      <a:pt x="43200" y="21600"/>
                    </a:cubicBezTo>
                    <a:cubicBezTo>
                      <a:pt x="43199" y="27240"/>
                      <a:pt x="40993" y="32656"/>
                      <a:pt x="37052" y="36691"/>
                    </a:cubicBezTo>
                  </a:path>
                  <a:path w="43200" h="36692" stroke="0" extrusionOk="0">
                    <a:moveTo>
                      <a:pt x="5935" y="36471"/>
                    </a:moveTo>
                    <a:cubicBezTo>
                      <a:pt x="2124" y="32458"/>
                      <a:pt x="0" y="27134"/>
                      <a:pt x="0" y="21600"/>
                    </a:cubicBezTo>
                    <a:cubicBezTo>
                      <a:pt x="0" y="9670"/>
                      <a:pt x="9670" y="0"/>
                      <a:pt x="21600" y="0"/>
                    </a:cubicBezTo>
                    <a:cubicBezTo>
                      <a:pt x="33529" y="0"/>
                      <a:pt x="43200" y="9670"/>
                      <a:pt x="43200" y="21600"/>
                    </a:cubicBezTo>
                    <a:cubicBezTo>
                      <a:pt x="43199" y="27240"/>
                      <a:pt x="40993" y="32656"/>
                      <a:pt x="37052" y="36691"/>
                    </a:cubicBezTo>
                    <a:lnTo>
                      <a:pt x="21600" y="21600"/>
                    </a:lnTo>
                    <a:close/>
                  </a:path>
                </a:pathLst>
              </a:custGeom>
              <a:noFill/>
              <a:ln w="28575">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4777" name="Arc 25">
                <a:extLst>
                  <a:ext uri="{FF2B5EF4-FFF2-40B4-BE49-F238E27FC236}">
                    <a16:creationId xmlns:a16="http://schemas.microsoft.com/office/drawing/2014/main" id="{EFD1662F-9149-57AA-B515-4CFE97B5935C}"/>
                  </a:ext>
                </a:extLst>
              </p:cNvPr>
              <p:cNvSpPr>
                <a:spLocks/>
              </p:cNvSpPr>
              <p:nvPr/>
            </p:nvSpPr>
            <p:spPr bwMode="auto">
              <a:xfrm>
                <a:off x="1733" y="1296"/>
                <a:ext cx="137" cy="192"/>
              </a:xfrm>
              <a:custGeom>
                <a:avLst/>
                <a:gdLst>
                  <a:gd name="G0" fmla="+- 21600 0 0"/>
                  <a:gd name="G1" fmla="+- 21600 0 0"/>
                  <a:gd name="G2" fmla="+- 21600 0 0"/>
                  <a:gd name="T0" fmla="*/ 5935 w 43200"/>
                  <a:gd name="T1" fmla="*/ 36472 h 37346"/>
                  <a:gd name="T2" fmla="*/ 36386 w 43200"/>
                  <a:gd name="T3" fmla="*/ 37346 h 37346"/>
                  <a:gd name="T4" fmla="*/ 21600 w 43200"/>
                  <a:gd name="T5" fmla="*/ 21600 h 37346"/>
                </a:gdLst>
                <a:ahLst/>
                <a:cxnLst>
                  <a:cxn ang="0">
                    <a:pos x="T0" y="T1"/>
                  </a:cxn>
                  <a:cxn ang="0">
                    <a:pos x="T2" y="T3"/>
                  </a:cxn>
                  <a:cxn ang="0">
                    <a:pos x="T4" y="T5"/>
                  </a:cxn>
                </a:cxnLst>
                <a:rect l="0" t="0" r="r" b="b"/>
                <a:pathLst>
                  <a:path w="43200" h="37346" fill="none" extrusionOk="0">
                    <a:moveTo>
                      <a:pt x="5935" y="36471"/>
                    </a:moveTo>
                    <a:cubicBezTo>
                      <a:pt x="2124" y="32458"/>
                      <a:pt x="0" y="27134"/>
                      <a:pt x="0" y="21600"/>
                    </a:cubicBezTo>
                    <a:cubicBezTo>
                      <a:pt x="0" y="9670"/>
                      <a:pt x="9670" y="0"/>
                      <a:pt x="21600" y="0"/>
                    </a:cubicBezTo>
                    <a:cubicBezTo>
                      <a:pt x="33529" y="0"/>
                      <a:pt x="43200" y="9670"/>
                      <a:pt x="43200" y="21600"/>
                    </a:cubicBezTo>
                    <a:cubicBezTo>
                      <a:pt x="43199" y="27564"/>
                      <a:pt x="40733" y="33263"/>
                      <a:pt x="36385" y="37345"/>
                    </a:cubicBezTo>
                  </a:path>
                  <a:path w="43200" h="37346" stroke="0" extrusionOk="0">
                    <a:moveTo>
                      <a:pt x="5935" y="36471"/>
                    </a:moveTo>
                    <a:cubicBezTo>
                      <a:pt x="2124" y="32458"/>
                      <a:pt x="0" y="27134"/>
                      <a:pt x="0" y="21600"/>
                    </a:cubicBezTo>
                    <a:cubicBezTo>
                      <a:pt x="0" y="9670"/>
                      <a:pt x="9670" y="0"/>
                      <a:pt x="21600" y="0"/>
                    </a:cubicBezTo>
                    <a:cubicBezTo>
                      <a:pt x="33529" y="0"/>
                      <a:pt x="43200" y="9670"/>
                      <a:pt x="43200" y="21600"/>
                    </a:cubicBezTo>
                    <a:cubicBezTo>
                      <a:pt x="43199" y="27564"/>
                      <a:pt x="40733" y="33263"/>
                      <a:pt x="36385" y="37345"/>
                    </a:cubicBezTo>
                    <a:lnTo>
                      <a:pt x="21600" y="21600"/>
                    </a:lnTo>
                    <a:close/>
                  </a:path>
                </a:pathLst>
              </a:custGeom>
              <a:noFill/>
              <a:ln w="28575">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4778" name="Arc 26">
                <a:extLst>
                  <a:ext uri="{FF2B5EF4-FFF2-40B4-BE49-F238E27FC236}">
                    <a16:creationId xmlns:a16="http://schemas.microsoft.com/office/drawing/2014/main" id="{5F9D4B25-9012-4100-2952-E077572F7D25}"/>
                  </a:ext>
                </a:extLst>
              </p:cNvPr>
              <p:cNvSpPr>
                <a:spLocks/>
              </p:cNvSpPr>
              <p:nvPr/>
            </p:nvSpPr>
            <p:spPr bwMode="auto">
              <a:xfrm>
                <a:off x="1828" y="1296"/>
                <a:ext cx="137" cy="188"/>
              </a:xfrm>
              <a:custGeom>
                <a:avLst/>
                <a:gdLst>
                  <a:gd name="G0" fmla="+- 21600 0 0"/>
                  <a:gd name="G1" fmla="+- 21600 0 0"/>
                  <a:gd name="G2" fmla="+- 21600 0 0"/>
                  <a:gd name="T0" fmla="*/ 6065 w 43200"/>
                  <a:gd name="T1" fmla="*/ 36608 h 36692"/>
                  <a:gd name="T2" fmla="*/ 37053 w 43200"/>
                  <a:gd name="T3" fmla="*/ 36692 h 36692"/>
                  <a:gd name="T4" fmla="*/ 21600 w 43200"/>
                  <a:gd name="T5" fmla="*/ 21600 h 36692"/>
                </a:gdLst>
                <a:ahLst/>
                <a:cxnLst>
                  <a:cxn ang="0">
                    <a:pos x="T0" y="T1"/>
                  </a:cxn>
                  <a:cxn ang="0">
                    <a:pos x="T2" y="T3"/>
                  </a:cxn>
                  <a:cxn ang="0">
                    <a:pos x="T4" y="T5"/>
                  </a:cxn>
                </a:cxnLst>
                <a:rect l="0" t="0" r="r" b="b"/>
                <a:pathLst>
                  <a:path w="43200" h="36692" fill="none" extrusionOk="0">
                    <a:moveTo>
                      <a:pt x="6065" y="36607"/>
                    </a:moveTo>
                    <a:cubicBezTo>
                      <a:pt x="2174" y="32580"/>
                      <a:pt x="0" y="27199"/>
                      <a:pt x="0" y="21600"/>
                    </a:cubicBezTo>
                    <a:cubicBezTo>
                      <a:pt x="0" y="9670"/>
                      <a:pt x="9670" y="0"/>
                      <a:pt x="21600" y="0"/>
                    </a:cubicBezTo>
                    <a:cubicBezTo>
                      <a:pt x="33529" y="0"/>
                      <a:pt x="43200" y="9670"/>
                      <a:pt x="43200" y="21600"/>
                    </a:cubicBezTo>
                    <a:cubicBezTo>
                      <a:pt x="43199" y="27240"/>
                      <a:pt x="40993" y="32656"/>
                      <a:pt x="37052" y="36691"/>
                    </a:cubicBezTo>
                  </a:path>
                  <a:path w="43200" h="36692" stroke="0" extrusionOk="0">
                    <a:moveTo>
                      <a:pt x="6065" y="36607"/>
                    </a:moveTo>
                    <a:cubicBezTo>
                      <a:pt x="2174" y="32580"/>
                      <a:pt x="0" y="27199"/>
                      <a:pt x="0" y="21600"/>
                    </a:cubicBezTo>
                    <a:cubicBezTo>
                      <a:pt x="0" y="9670"/>
                      <a:pt x="9670" y="0"/>
                      <a:pt x="21600" y="0"/>
                    </a:cubicBezTo>
                    <a:cubicBezTo>
                      <a:pt x="33529" y="0"/>
                      <a:pt x="43200" y="9670"/>
                      <a:pt x="43200" y="21600"/>
                    </a:cubicBezTo>
                    <a:cubicBezTo>
                      <a:pt x="43199" y="27240"/>
                      <a:pt x="40993" y="32656"/>
                      <a:pt x="37052" y="36691"/>
                    </a:cubicBezTo>
                    <a:lnTo>
                      <a:pt x="21600" y="21600"/>
                    </a:lnTo>
                    <a:close/>
                  </a:path>
                </a:pathLst>
              </a:custGeom>
              <a:noFill/>
              <a:ln w="28575">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4779" name="Arc 27">
                <a:extLst>
                  <a:ext uri="{FF2B5EF4-FFF2-40B4-BE49-F238E27FC236}">
                    <a16:creationId xmlns:a16="http://schemas.microsoft.com/office/drawing/2014/main" id="{A65AAB2B-2D31-A7A0-7E57-6532004DA234}"/>
                  </a:ext>
                </a:extLst>
              </p:cNvPr>
              <p:cNvSpPr>
                <a:spLocks/>
              </p:cNvSpPr>
              <p:nvPr/>
            </p:nvSpPr>
            <p:spPr bwMode="auto">
              <a:xfrm>
                <a:off x="1927" y="1297"/>
                <a:ext cx="137" cy="187"/>
              </a:xfrm>
              <a:custGeom>
                <a:avLst/>
                <a:gdLst>
                  <a:gd name="G0" fmla="+- 21600 0 0"/>
                  <a:gd name="G1" fmla="+- 21600 0 0"/>
                  <a:gd name="G2" fmla="+- 21600 0 0"/>
                  <a:gd name="T0" fmla="*/ 5935 w 43113"/>
                  <a:gd name="T1" fmla="*/ 36472 h 36472"/>
                  <a:gd name="T2" fmla="*/ 43113 w 43113"/>
                  <a:gd name="T3" fmla="*/ 19667 h 36472"/>
                  <a:gd name="T4" fmla="*/ 21600 w 43113"/>
                  <a:gd name="T5" fmla="*/ 21600 h 36472"/>
                </a:gdLst>
                <a:ahLst/>
                <a:cxnLst>
                  <a:cxn ang="0">
                    <a:pos x="T0" y="T1"/>
                  </a:cxn>
                  <a:cxn ang="0">
                    <a:pos x="T2" y="T3"/>
                  </a:cxn>
                  <a:cxn ang="0">
                    <a:pos x="T4" y="T5"/>
                  </a:cxn>
                </a:cxnLst>
                <a:rect l="0" t="0" r="r" b="b"/>
                <a:pathLst>
                  <a:path w="43113" h="36472" fill="none" extrusionOk="0">
                    <a:moveTo>
                      <a:pt x="5935" y="36471"/>
                    </a:moveTo>
                    <a:cubicBezTo>
                      <a:pt x="2124" y="32458"/>
                      <a:pt x="0" y="27134"/>
                      <a:pt x="0" y="21600"/>
                    </a:cubicBezTo>
                    <a:cubicBezTo>
                      <a:pt x="0" y="9670"/>
                      <a:pt x="9670" y="0"/>
                      <a:pt x="21600" y="0"/>
                    </a:cubicBezTo>
                    <a:cubicBezTo>
                      <a:pt x="32780" y="0"/>
                      <a:pt x="42112" y="8531"/>
                      <a:pt x="43113" y="19666"/>
                    </a:cubicBezTo>
                  </a:path>
                  <a:path w="43113" h="36472" stroke="0" extrusionOk="0">
                    <a:moveTo>
                      <a:pt x="5935" y="36471"/>
                    </a:moveTo>
                    <a:cubicBezTo>
                      <a:pt x="2124" y="32458"/>
                      <a:pt x="0" y="27134"/>
                      <a:pt x="0" y="21600"/>
                    </a:cubicBezTo>
                    <a:cubicBezTo>
                      <a:pt x="0" y="9670"/>
                      <a:pt x="9670" y="0"/>
                      <a:pt x="21600" y="0"/>
                    </a:cubicBezTo>
                    <a:cubicBezTo>
                      <a:pt x="32780" y="0"/>
                      <a:pt x="42112" y="8531"/>
                      <a:pt x="43113" y="19666"/>
                    </a:cubicBezTo>
                    <a:lnTo>
                      <a:pt x="21600" y="21600"/>
                    </a:lnTo>
                    <a:close/>
                  </a:path>
                </a:pathLst>
              </a:custGeom>
              <a:noFill/>
              <a:ln w="28575">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sp>
          <p:nvSpPr>
            <p:cNvPr id="74780" name="Line 28">
              <a:extLst>
                <a:ext uri="{FF2B5EF4-FFF2-40B4-BE49-F238E27FC236}">
                  <a16:creationId xmlns:a16="http://schemas.microsoft.com/office/drawing/2014/main" id="{6524FF95-D533-2E1A-1DBA-8C579061D160}"/>
                </a:ext>
              </a:extLst>
            </p:cNvPr>
            <p:cNvSpPr>
              <a:spLocks noChangeShapeType="1"/>
            </p:cNvSpPr>
            <p:nvPr/>
          </p:nvSpPr>
          <p:spPr bwMode="auto">
            <a:xfrm>
              <a:off x="2360" y="1664"/>
              <a:ext cx="0" cy="576"/>
            </a:xfrm>
            <a:prstGeom prst="line">
              <a:avLst/>
            </a:prstGeom>
            <a:noFill/>
            <a:ln w="28575">
              <a:solidFill>
                <a:srgbClr val="CCE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4781" name="Line 29">
              <a:extLst>
                <a:ext uri="{FF2B5EF4-FFF2-40B4-BE49-F238E27FC236}">
                  <a16:creationId xmlns:a16="http://schemas.microsoft.com/office/drawing/2014/main" id="{ADE91F74-8CF8-7CF3-A5F8-E43EA4F9E205}"/>
                </a:ext>
              </a:extLst>
            </p:cNvPr>
            <p:cNvSpPr>
              <a:spLocks noChangeShapeType="1"/>
            </p:cNvSpPr>
            <p:nvPr/>
          </p:nvSpPr>
          <p:spPr bwMode="auto">
            <a:xfrm>
              <a:off x="2408" y="1664"/>
              <a:ext cx="0" cy="576"/>
            </a:xfrm>
            <a:prstGeom prst="line">
              <a:avLst/>
            </a:prstGeom>
            <a:noFill/>
            <a:ln w="28575">
              <a:solidFill>
                <a:srgbClr val="CCE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4782" name="Rectangle 30">
              <a:extLst>
                <a:ext uri="{FF2B5EF4-FFF2-40B4-BE49-F238E27FC236}">
                  <a16:creationId xmlns:a16="http://schemas.microsoft.com/office/drawing/2014/main" id="{B4A9514B-A4E1-C91D-D00F-AEC2A1CC3353}"/>
                </a:ext>
              </a:extLst>
            </p:cNvPr>
            <p:cNvSpPr>
              <a:spLocks noChangeArrowheads="1"/>
            </p:cNvSpPr>
            <p:nvPr/>
          </p:nvSpPr>
          <p:spPr bwMode="auto">
            <a:xfrm>
              <a:off x="768" y="1248"/>
              <a:ext cx="480" cy="192"/>
            </a:xfrm>
            <a:prstGeom prst="rect">
              <a:avLst/>
            </a:prstGeom>
            <a:solidFill>
              <a:schemeClr val="accent1"/>
            </a:solidFill>
            <a:ln w="9525">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4783" name="Line 31">
              <a:extLst>
                <a:ext uri="{FF2B5EF4-FFF2-40B4-BE49-F238E27FC236}">
                  <a16:creationId xmlns:a16="http://schemas.microsoft.com/office/drawing/2014/main" id="{079674F3-C4D0-C301-2BFC-3509294276F3}"/>
                </a:ext>
              </a:extLst>
            </p:cNvPr>
            <p:cNvSpPr>
              <a:spLocks noChangeShapeType="1"/>
            </p:cNvSpPr>
            <p:nvPr/>
          </p:nvSpPr>
          <p:spPr bwMode="auto">
            <a:xfrm>
              <a:off x="2560" y="1352"/>
              <a:ext cx="0" cy="288"/>
            </a:xfrm>
            <a:prstGeom prst="line">
              <a:avLst/>
            </a:prstGeom>
            <a:noFill/>
            <a:ln w="28575">
              <a:solidFill>
                <a:srgbClr val="CCE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4784" name="Line 32">
              <a:extLst>
                <a:ext uri="{FF2B5EF4-FFF2-40B4-BE49-F238E27FC236}">
                  <a16:creationId xmlns:a16="http://schemas.microsoft.com/office/drawing/2014/main" id="{47679BF1-8916-427D-BE37-6FC7ECD517D0}"/>
                </a:ext>
              </a:extLst>
            </p:cNvPr>
            <p:cNvSpPr>
              <a:spLocks noChangeShapeType="1"/>
            </p:cNvSpPr>
            <p:nvPr/>
          </p:nvSpPr>
          <p:spPr bwMode="auto">
            <a:xfrm flipV="1">
              <a:off x="2560" y="1344"/>
              <a:ext cx="1568" cy="4"/>
            </a:xfrm>
            <a:prstGeom prst="line">
              <a:avLst/>
            </a:prstGeom>
            <a:noFill/>
            <a:ln w="28575">
              <a:solidFill>
                <a:srgbClr val="CCE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4785" name="Arc 33">
              <a:extLst>
                <a:ext uri="{FF2B5EF4-FFF2-40B4-BE49-F238E27FC236}">
                  <a16:creationId xmlns:a16="http://schemas.microsoft.com/office/drawing/2014/main" id="{C666086A-1F91-8047-0B34-E187251FE662}"/>
                </a:ext>
              </a:extLst>
            </p:cNvPr>
            <p:cNvSpPr>
              <a:spLocks/>
            </p:cNvSpPr>
            <p:nvPr/>
          </p:nvSpPr>
          <p:spPr bwMode="auto">
            <a:xfrm>
              <a:off x="4128" y="1248"/>
              <a:ext cx="137" cy="188"/>
            </a:xfrm>
            <a:custGeom>
              <a:avLst/>
              <a:gdLst>
                <a:gd name="G0" fmla="+- 21579 0 0"/>
                <a:gd name="G1" fmla="+- 21600 0 0"/>
                <a:gd name="G2" fmla="+- 21600 0 0"/>
                <a:gd name="T0" fmla="*/ 0 w 43179"/>
                <a:gd name="T1" fmla="*/ 20655 h 36692"/>
                <a:gd name="T2" fmla="*/ 37032 w 43179"/>
                <a:gd name="T3" fmla="*/ 36692 h 36692"/>
                <a:gd name="T4" fmla="*/ 21579 w 43179"/>
                <a:gd name="T5" fmla="*/ 21600 h 36692"/>
              </a:gdLst>
              <a:ahLst/>
              <a:cxnLst>
                <a:cxn ang="0">
                  <a:pos x="T0" y="T1"/>
                </a:cxn>
                <a:cxn ang="0">
                  <a:pos x="T2" y="T3"/>
                </a:cxn>
                <a:cxn ang="0">
                  <a:pos x="T4" y="T5"/>
                </a:cxn>
              </a:cxnLst>
              <a:rect l="0" t="0" r="r" b="b"/>
              <a:pathLst>
                <a:path w="43179" h="36692" fill="none" extrusionOk="0">
                  <a:moveTo>
                    <a:pt x="-1" y="20654"/>
                  </a:moveTo>
                  <a:cubicBezTo>
                    <a:pt x="505" y="9104"/>
                    <a:pt x="10017" y="0"/>
                    <a:pt x="21579" y="0"/>
                  </a:cubicBezTo>
                  <a:cubicBezTo>
                    <a:pt x="33508" y="0"/>
                    <a:pt x="43179" y="9670"/>
                    <a:pt x="43179" y="21600"/>
                  </a:cubicBezTo>
                  <a:cubicBezTo>
                    <a:pt x="43179" y="27240"/>
                    <a:pt x="40972" y="32656"/>
                    <a:pt x="37031" y="36691"/>
                  </a:cubicBezTo>
                </a:path>
                <a:path w="43179" h="36692" stroke="0" extrusionOk="0">
                  <a:moveTo>
                    <a:pt x="-1" y="20654"/>
                  </a:moveTo>
                  <a:cubicBezTo>
                    <a:pt x="505" y="9104"/>
                    <a:pt x="10017" y="0"/>
                    <a:pt x="21579" y="0"/>
                  </a:cubicBezTo>
                  <a:cubicBezTo>
                    <a:pt x="33508" y="0"/>
                    <a:pt x="43179" y="9670"/>
                    <a:pt x="43179" y="21600"/>
                  </a:cubicBezTo>
                  <a:cubicBezTo>
                    <a:pt x="43179" y="27240"/>
                    <a:pt x="40972" y="32656"/>
                    <a:pt x="37031" y="36691"/>
                  </a:cubicBezTo>
                  <a:lnTo>
                    <a:pt x="21579" y="21600"/>
                  </a:lnTo>
                  <a:close/>
                </a:path>
              </a:pathLst>
            </a:custGeom>
            <a:noFill/>
            <a:ln w="28575">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4786" name="Arc 34">
              <a:extLst>
                <a:ext uri="{FF2B5EF4-FFF2-40B4-BE49-F238E27FC236}">
                  <a16:creationId xmlns:a16="http://schemas.microsoft.com/office/drawing/2014/main" id="{CE7C4511-C29F-1758-A271-4FE215ABD923}"/>
                </a:ext>
              </a:extLst>
            </p:cNvPr>
            <p:cNvSpPr>
              <a:spLocks/>
            </p:cNvSpPr>
            <p:nvPr/>
          </p:nvSpPr>
          <p:spPr bwMode="auto">
            <a:xfrm>
              <a:off x="4225" y="1248"/>
              <a:ext cx="137" cy="188"/>
            </a:xfrm>
            <a:custGeom>
              <a:avLst/>
              <a:gdLst>
                <a:gd name="G0" fmla="+- 21600 0 0"/>
                <a:gd name="G1" fmla="+- 21600 0 0"/>
                <a:gd name="G2" fmla="+- 21600 0 0"/>
                <a:gd name="T0" fmla="*/ 6065 w 43200"/>
                <a:gd name="T1" fmla="*/ 36608 h 36692"/>
                <a:gd name="T2" fmla="*/ 37053 w 43200"/>
                <a:gd name="T3" fmla="*/ 36692 h 36692"/>
                <a:gd name="T4" fmla="*/ 21600 w 43200"/>
                <a:gd name="T5" fmla="*/ 21600 h 36692"/>
              </a:gdLst>
              <a:ahLst/>
              <a:cxnLst>
                <a:cxn ang="0">
                  <a:pos x="T0" y="T1"/>
                </a:cxn>
                <a:cxn ang="0">
                  <a:pos x="T2" y="T3"/>
                </a:cxn>
                <a:cxn ang="0">
                  <a:pos x="T4" y="T5"/>
                </a:cxn>
              </a:cxnLst>
              <a:rect l="0" t="0" r="r" b="b"/>
              <a:pathLst>
                <a:path w="43200" h="36692" fill="none" extrusionOk="0">
                  <a:moveTo>
                    <a:pt x="6065" y="36607"/>
                  </a:moveTo>
                  <a:cubicBezTo>
                    <a:pt x="2174" y="32580"/>
                    <a:pt x="0" y="27199"/>
                    <a:pt x="0" y="21600"/>
                  </a:cubicBezTo>
                  <a:cubicBezTo>
                    <a:pt x="0" y="9670"/>
                    <a:pt x="9670" y="0"/>
                    <a:pt x="21600" y="0"/>
                  </a:cubicBezTo>
                  <a:cubicBezTo>
                    <a:pt x="33529" y="0"/>
                    <a:pt x="43200" y="9670"/>
                    <a:pt x="43200" y="21600"/>
                  </a:cubicBezTo>
                  <a:cubicBezTo>
                    <a:pt x="43199" y="27240"/>
                    <a:pt x="40993" y="32656"/>
                    <a:pt x="37052" y="36691"/>
                  </a:cubicBezTo>
                </a:path>
                <a:path w="43200" h="36692" stroke="0" extrusionOk="0">
                  <a:moveTo>
                    <a:pt x="6065" y="36607"/>
                  </a:moveTo>
                  <a:cubicBezTo>
                    <a:pt x="2174" y="32580"/>
                    <a:pt x="0" y="27199"/>
                    <a:pt x="0" y="21600"/>
                  </a:cubicBezTo>
                  <a:cubicBezTo>
                    <a:pt x="0" y="9670"/>
                    <a:pt x="9670" y="0"/>
                    <a:pt x="21600" y="0"/>
                  </a:cubicBezTo>
                  <a:cubicBezTo>
                    <a:pt x="33529" y="0"/>
                    <a:pt x="43200" y="9670"/>
                    <a:pt x="43200" y="21600"/>
                  </a:cubicBezTo>
                  <a:cubicBezTo>
                    <a:pt x="43199" y="27240"/>
                    <a:pt x="40993" y="32656"/>
                    <a:pt x="37052" y="36691"/>
                  </a:cubicBezTo>
                  <a:lnTo>
                    <a:pt x="21600" y="21600"/>
                  </a:lnTo>
                  <a:close/>
                </a:path>
              </a:pathLst>
            </a:custGeom>
            <a:noFill/>
            <a:ln w="28575">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4787" name="Arc 35">
              <a:extLst>
                <a:ext uri="{FF2B5EF4-FFF2-40B4-BE49-F238E27FC236}">
                  <a16:creationId xmlns:a16="http://schemas.microsoft.com/office/drawing/2014/main" id="{F38F95BD-7D0C-B098-918C-18CFF5F8ABCB}"/>
                </a:ext>
              </a:extLst>
            </p:cNvPr>
            <p:cNvSpPr>
              <a:spLocks/>
            </p:cNvSpPr>
            <p:nvPr/>
          </p:nvSpPr>
          <p:spPr bwMode="auto">
            <a:xfrm>
              <a:off x="4323" y="1248"/>
              <a:ext cx="137" cy="188"/>
            </a:xfrm>
            <a:custGeom>
              <a:avLst/>
              <a:gdLst>
                <a:gd name="G0" fmla="+- 21600 0 0"/>
                <a:gd name="G1" fmla="+- 21600 0 0"/>
                <a:gd name="G2" fmla="+- 21600 0 0"/>
                <a:gd name="T0" fmla="*/ 5935 w 43200"/>
                <a:gd name="T1" fmla="*/ 36472 h 36692"/>
                <a:gd name="T2" fmla="*/ 37053 w 43200"/>
                <a:gd name="T3" fmla="*/ 36692 h 36692"/>
                <a:gd name="T4" fmla="*/ 21600 w 43200"/>
                <a:gd name="T5" fmla="*/ 21600 h 36692"/>
              </a:gdLst>
              <a:ahLst/>
              <a:cxnLst>
                <a:cxn ang="0">
                  <a:pos x="T0" y="T1"/>
                </a:cxn>
                <a:cxn ang="0">
                  <a:pos x="T2" y="T3"/>
                </a:cxn>
                <a:cxn ang="0">
                  <a:pos x="T4" y="T5"/>
                </a:cxn>
              </a:cxnLst>
              <a:rect l="0" t="0" r="r" b="b"/>
              <a:pathLst>
                <a:path w="43200" h="36692" fill="none" extrusionOk="0">
                  <a:moveTo>
                    <a:pt x="5935" y="36471"/>
                  </a:moveTo>
                  <a:cubicBezTo>
                    <a:pt x="2124" y="32458"/>
                    <a:pt x="0" y="27134"/>
                    <a:pt x="0" y="21600"/>
                  </a:cubicBezTo>
                  <a:cubicBezTo>
                    <a:pt x="0" y="9670"/>
                    <a:pt x="9670" y="0"/>
                    <a:pt x="21600" y="0"/>
                  </a:cubicBezTo>
                  <a:cubicBezTo>
                    <a:pt x="33529" y="0"/>
                    <a:pt x="43200" y="9670"/>
                    <a:pt x="43200" y="21600"/>
                  </a:cubicBezTo>
                  <a:cubicBezTo>
                    <a:pt x="43199" y="27240"/>
                    <a:pt x="40993" y="32656"/>
                    <a:pt x="37052" y="36691"/>
                  </a:cubicBezTo>
                </a:path>
                <a:path w="43200" h="36692" stroke="0" extrusionOk="0">
                  <a:moveTo>
                    <a:pt x="5935" y="36471"/>
                  </a:moveTo>
                  <a:cubicBezTo>
                    <a:pt x="2124" y="32458"/>
                    <a:pt x="0" y="27134"/>
                    <a:pt x="0" y="21600"/>
                  </a:cubicBezTo>
                  <a:cubicBezTo>
                    <a:pt x="0" y="9670"/>
                    <a:pt x="9670" y="0"/>
                    <a:pt x="21600" y="0"/>
                  </a:cubicBezTo>
                  <a:cubicBezTo>
                    <a:pt x="33529" y="0"/>
                    <a:pt x="43200" y="9670"/>
                    <a:pt x="43200" y="21600"/>
                  </a:cubicBezTo>
                  <a:cubicBezTo>
                    <a:pt x="43199" y="27240"/>
                    <a:pt x="40993" y="32656"/>
                    <a:pt x="37052" y="36691"/>
                  </a:cubicBezTo>
                  <a:lnTo>
                    <a:pt x="21600" y="21600"/>
                  </a:lnTo>
                  <a:close/>
                </a:path>
              </a:pathLst>
            </a:custGeom>
            <a:noFill/>
            <a:ln w="28575">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4788" name="Arc 36">
              <a:extLst>
                <a:ext uri="{FF2B5EF4-FFF2-40B4-BE49-F238E27FC236}">
                  <a16:creationId xmlns:a16="http://schemas.microsoft.com/office/drawing/2014/main" id="{795C7C5D-2667-48AE-2019-579EC5EE4860}"/>
                </a:ext>
              </a:extLst>
            </p:cNvPr>
            <p:cNvSpPr>
              <a:spLocks/>
            </p:cNvSpPr>
            <p:nvPr/>
          </p:nvSpPr>
          <p:spPr bwMode="auto">
            <a:xfrm>
              <a:off x="4421" y="1248"/>
              <a:ext cx="137" cy="192"/>
            </a:xfrm>
            <a:custGeom>
              <a:avLst/>
              <a:gdLst>
                <a:gd name="G0" fmla="+- 21600 0 0"/>
                <a:gd name="G1" fmla="+- 21600 0 0"/>
                <a:gd name="G2" fmla="+- 21600 0 0"/>
                <a:gd name="T0" fmla="*/ 5935 w 43200"/>
                <a:gd name="T1" fmla="*/ 36472 h 37346"/>
                <a:gd name="T2" fmla="*/ 36386 w 43200"/>
                <a:gd name="T3" fmla="*/ 37346 h 37346"/>
                <a:gd name="T4" fmla="*/ 21600 w 43200"/>
                <a:gd name="T5" fmla="*/ 21600 h 37346"/>
              </a:gdLst>
              <a:ahLst/>
              <a:cxnLst>
                <a:cxn ang="0">
                  <a:pos x="T0" y="T1"/>
                </a:cxn>
                <a:cxn ang="0">
                  <a:pos x="T2" y="T3"/>
                </a:cxn>
                <a:cxn ang="0">
                  <a:pos x="T4" y="T5"/>
                </a:cxn>
              </a:cxnLst>
              <a:rect l="0" t="0" r="r" b="b"/>
              <a:pathLst>
                <a:path w="43200" h="37346" fill="none" extrusionOk="0">
                  <a:moveTo>
                    <a:pt x="5935" y="36471"/>
                  </a:moveTo>
                  <a:cubicBezTo>
                    <a:pt x="2124" y="32458"/>
                    <a:pt x="0" y="27134"/>
                    <a:pt x="0" y="21600"/>
                  </a:cubicBezTo>
                  <a:cubicBezTo>
                    <a:pt x="0" y="9670"/>
                    <a:pt x="9670" y="0"/>
                    <a:pt x="21600" y="0"/>
                  </a:cubicBezTo>
                  <a:cubicBezTo>
                    <a:pt x="33529" y="0"/>
                    <a:pt x="43200" y="9670"/>
                    <a:pt x="43200" y="21600"/>
                  </a:cubicBezTo>
                  <a:cubicBezTo>
                    <a:pt x="43199" y="27564"/>
                    <a:pt x="40733" y="33263"/>
                    <a:pt x="36385" y="37345"/>
                  </a:cubicBezTo>
                </a:path>
                <a:path w="43200" h="37346" stroke="0" extrusionOk="0">
                  <a:moveTo>
                    <a:pt x="5935" y="36471"/>
                  </a:moveTo>
                  <a:cubicBezTo>
                    <a:pt x="2124" y="32458"/>
                    <a:pt x="0" y="27134"/>
                    <a:pt x="0" y="21600"/>
                  </a:cubicBezTo>
                  <a:cubicBezTo>
                    <a:pt x="0" y="9670"/>
                    <a:pt x="9670" y="0"/>
                    <a:pt x="21600" y="0"/>
                  </a:cubicBezTo>
                  <a:cubicBezTo>
                    <a:pt x="33529" y="0"/>
                    <a:pt x="43200" y="9670"/>
                    <a:pt x="43200" y="21600"/>
                  </a:cubicBezTo>
                  <a:cubicBezTo>
                    <a:pt x="43199" y="27564"/>
                    <a:pt x="40733" y="33263"/>
                    <a:pt x="36385" y="37345"/>
                  </a:cubicBezTo>
                  <a:lnTo>
                    <a:pt x="21600" y="21600"/>
                  </a:lnTo>
                  <a:close/>
                </a:path>
              </a:pathLst>
            </a:custGeom>
            <a:noFill/>
            <a:ln w="28575">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4789" name="Arc 37">
              <a:extLst>
                <a:ext uri="{FF2B5EF4-FFF2-40B4-BE49-F238E27FC236}">
                  <a16:creationId xmlns:a16="http://schemas.microsoft.com/office/drawing/2014/main" id="{6D14D615-8F0D-94CD-5993-F806980DFE77}"/>
                </a:ext>
              </a:extLst>
            </p:cNvPr>
            <p:cNvSpPr>
              <a:spLocks/>
            </p:cNvSpPr>
            <p:nvPr/>
          </p:nvSpPr>
          <p:spPr bwMode="auto">
            <a:xfrm>
              <a:off x="4516" y="1248"/>
              <a:ext cx="137" cy="188"/>
            </a:xfrm>
            <a:custGeom>
              <a:avLst/>
              <a:gdLst>
                <a:gd name="G0" fmla="+- 21600 0 0"/>
                <a:gd name="G1" fmla="+- 21600 0 0"/>
                <a:gd name="G2" fmla="+- 21600 0 0"/>
                <a:gd name="T0" fmla="*/ 6065 w 43200"/>
                <a:gd name="T1" fmla="*/ 36608 h 36692"/>
                <a:gd name="T2" fmla="*/ 37053 w 43200"/>
                <a:gd name="T3" fmla="*/ 36692 h 36692"/>
                <a:gd name="T4" fmla="*/ 21600 w 43200"/>
                <a:gd name="T5" fmla="*/ 21600 h 36692"/>
              </a:gdLst>
              <a:ahLst/>
              <a:cxnLst>
                <a:cxn ang="0">
                  <a:pos x="T0" y="T1"/>
                </a:cxn>
                <a:cxn ang="0">
                  <a:pos x="T2" y="T3"/>
                </a:cxn>
                <a:cxn ang="0">
                  <a:pos x="T4" y="T5"/>
                </a:cxn>
              </a:cxnLst>
              <a:rect l="0" t="0" r="r" b="b"/>
              <a:pathLst>
                <a:path w="43200" h="36692" fill="none" extrusionOk="0">
                  <a:moveTo>
                    <a:pt x="6065" y="36607"/>
                  </a:moveTo>
                  <a:cubicBezTo>
                    <a:pt x="2174" y="32580"/>
                    <a:pt x="0" y="27199"/>
                    <a:pt x="0" y="21600"/>
                  </a:cubicBezTo>
                  <a:cubicBezTo>
                    <a:pt x="0" y="9670"/>
                    <a:pt x="9670" y="0"/>
                    <a:pt x="21600" y="0"/>
                  </a:cubicBezTo>
                  <a:cubicBezTo>
                    <a:pt x="33529" y="0"/>
                    <a:pt x="43200" y="9670"/>
                    <a:pt x="43200" y="21600"/>
                  </a:cubicBezTo>
                  <a:cubicBezTo>
                    <a:pt x="43199" y="27240"/>
                    <a:pt x="40993" y="32656"/>
                    <a:pt x="37052" y="36691"/>
                  </a:cubicBezTo>
                </a:path>
                <a:path w="43200" h="36692" stroke="0" extrusionOk="0">
                  <a:moveTo>
                    <a:pt x="6065" y="36607"/>
                  </a:moveTo>
                  <a:cubicBezTo>
                    <a:pt x="2174" y="32580"/>
                    <a:pt x="0" y="27199"/>
                    <a:pt x="0" y="21600"/>
                  </a:cubicBezTo>
                  <a:cubicBezTo>
                    <a:pt x="0" y="9670"/>
                    <a:pt x="9670" y="0"/>
                    <a:pt x="21600" y="0"/>
                  </a:cubicBezTo>
                  <a:cubicBezTo>
                    <a:pt x="33529" y="0"/>
                    <a:pt x="43200" y="9670"/>
                    <a:pt x="43200" y="21600"/>
                  </a:cubicBezTo>
                  <a:cubicBezTo>
                    <a:pt x="43199" y="27240"/>
                    <a:pt x="40993" y="32656"/>
                    <a:pt x="37052" y="36691"/>
                  </a:cubicBezTo>
                  <a:lnTo>
                    <a:pt x="21600" y="21600"/>
                  </a:lnTo>
                  <a:close/>
                </a:path>
              </a:pathLst>
            </a:custGeom>
            <a:noFill/>
            <a:ln w="28575">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4790" name="Arc 38">
              <a:extLst>
                <a:ext uri="{FF2B5EF4-FFF2-40B4-BE49-F238E27FC236}">
                  <a16:creationId xmlns:a16="http://schemas.microsoft.com/office/drawing/2014/main" id="{882D9042-DCC8-68D0-448D-5B8FC3B08997}"/>
                </a:ext>
              </a:extLst>
            </p:cNvPr>
            <p:cNvSpPr>
              <a:spLocks/>
            </p:cNvSpPr>
            <p:nvPr/>
          </p:nvSpPr>
          <p:spPr bwMode="auto">
            <a:xfrm>
              <a:off x="4615" y="1249"/>
              <a:ext cx="137" cy="187"/>
            </a:xfrm>
            <a:custGeom>
              <a:avLst/>
              <a:gdLst>
                <a:gd name="G0" fmla="+- 21600 0 0"/>
                <a:gd name="G1" fmla="+- 21600 0 0"/>
                <a:gd name="G2" fmla="+- 21600 0 0"/>
                <a:gd name="T0" fmla="*/ 5935 w 43113"/>
                <a:gd name="T1" fmla="*/ 36472 h 36472"/>
                <a:gd name="T2" fmla="*/ 43113 w 43113"/>
                <a:gd name="T3" fmla="*/ 19667 h 36472"/>
                <a:gd name="T4" fmla="*/ 21600 w 43113"/>
                <a:gd name="T5" fmla="*/ 21600 h 36472"/>
              </a:gdLst>
              <a:ahLst/>
              <a:cxnLst>
                <a:cxn ang="0">
                  <a:pos x="T0" y="T1"/>
                </a:cxn>
                <a:cxn ang="0">
                  <a:pos x="T2" y="T3"/>
                </a:cxn>
                <a:cxn ang="0">
                  <a:pos x="T4" y="T5"/>
                </a:cxn>
              </a:cxnLst>
              <a:rect l="0" t="0" r="r" b="b"/>
              <a:pathLst>
                <a:path w="43113" h="36472" fill="none" extrusionOk="0">
                  <a:moveTo>
                    <a:pt x="5935" y="36471"/>
                  </a:moveTo>
                  <a:cubicBezTo>
                    <a:pt x="2124" y="32458"/>
                    <a:pt x="0" y="27134"/>
                    <a:pt x="0" y="21600"/>
                  </a:cubicBezTo>
                  <a:cubicBezTo>
                    <a:pt x="0" y="9670"/>
                    <a:pt x="9670" y="0"/>
                    <a:pt x="21600" y="0"/>
                  </a:cubicBezTo>
                  <a:cubicBezTo>
                    <a:pt x="32780" y="0"/>
                    <a:pt x="42112" y="8531"/>
                    <a:pt x="43113" y="19666"/>
                  </a:cubicBezTo>
                </a:path>
                <a:path w="43113" h="36472" stroke="0" extrusionOk="0">
                  <a:moveTo>
                    <a:pt x="5935" y="36471"/>
                  </a:moveTo>
                  <a:cubicBezTo>
                    <a:pt x="2124" y="32458"/>
                    <a:pt x="0" y="27134"/>
                    <a:pt x="0" y="21600"/>
                  </a:cubicBezTo>
                  <a:cubicBezTo>
                    <a:pt x="0" y="9670"/>
                    <a:pt x="9670" y="0"/>
                    <a:pt x="21600" y="0"/>
                  </a:cubicBezTo>
                  <a:cubicBezTo>
                    <a:pt x="32780" y="0"/>
                    <a:pt x="42112" y="8531"/>
                    <a:pt x="43113" y="19666"/>
                  </a:cubicBezTo>
                  <a:lnTo>
                    <a:pt x="21600" y="21600"/>
                  </a:lnTo>
                  <a:close/>
                </a:path>
              </a:pathLst>
            </a:custGeom>
            <a:noFill/>
            <a:ln w="28575">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4791" name="Rectangle 39">
              <a:extLst>
                <a:ext uri="{FF2B5EF4-FFF2-40B4-BE49-F238E27FC236}">
                  <a16:creationId xmlns:a16="http://schemas.microsoft.com/office/drawing/2014/main" id="{72B04AB4-146C-1F23-9BCC-7EA015F51F96}"/>
                </a:ext>
              </a:extLst>
            </p:cNvPr>
            <p:cNvSpPr>
              <a:spLocks noChangeArrowheads="1"/>
            </p:cNvSpPr>
            <p:nvPr/>
          </p:nvSpPr>
          <p:spPr bwMode="auto">
            <a:xfrm>
              <a:off x="3360" y="1248"/>
              <a:ext cx="480" cy="192"/>
            </a:xfrm>
            <a:prstGeom prst="rect">
              <a:avLst/>
            </a:prstGeom>
            <a:solidFill>
              <a:schemeClr val="accent1"/>
            </a:solidFill>
            <a:ln w="28575">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4792" name="Line 40">
              <a:extLst>
                <a:ext uri="{FF2B5EF4-FFF2-40B4-BE49-F238E27FC236}">
                  <a16:creationId xmlns:a16="http://schemas.microsoft.com/office/drawing/2014/main" id="{409251DE-7B25-D741-0D38-88C0C4D64F3D}"/>
                </a:ext>
              </a:extLst>
            </p:cNvPr>
            <p:cNvSpPr>
              <a:spLocks noChangeShapeType="1"/>
            </p:cNvSpPr>
            <p:nvPr/>
          </p:nvSpPr>
          <p:spPr bwMode="auto">
            <a:xfrm flipH="1">
              <a:off x="336" y="2544"/>
              <a:ext cx="1892" cy="0"/>
            </a:xfrm>
            <a:prstGeom prst="line">
              <a:avLst/>
            </a:prstGeom>
            <a:noFill/>
            <a:ln w="28575">
              <a:solidFill>
                <a:srgbClr val="CCE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4793" name="Line 41">
              <a:extLst>
                <a:ext uri="{FF2B5EF4-FFF2-40B4-BE49-F238E27FC236}">
                  <a16:creationId xmlns:a16="http://schemas.microsoft.com/office/drawing/2014/main" id="{7AABFE67-124C-F6C7-4F24-819D59A97B03}"/>
                </a:ext>
              </a:extLst>
            </p:cNvPr>
            <p:cNvSpPr>
              <a:spLocks noChangeShapeType="1"/>
            </p:cNvSpPr>
            <p:nvPr/>
          </p:nvSpPr>
          <p:spPr bwMode="auto">
            <a:xfrm flipH="1">
              <a:off x="2552" y="2544"/>
              <a:ext cx="2536" cy="0"/>
            </a:xfrm>
            <a:prstGeom prst="line">
              <a:avLst/>
            </a:prstGeom>
            <a:noFill/>
            <a:ln w="28575">
              <a:solidFill>
                <a:srgbClr val="CCE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4794" name="Freeform 42">
              <a:extLst>
                <a:ext uri="{FF2B5EF4-FFF2-40B4-BE49-F238E27FC236}">
                  <a16:creationId xmlns:a16="http://schemas.microsoft.com/office/drawing/2014/main" id="{50B026AB-1799-6B32-3EAA-AE9D5B6A3719}"/>
                </a:ext>
              </a:extLst>
            </p:cNvPr>
            <p:cNvSpPr>
              <a:spLocks/>
            </p:cNvSpPr>
            <p:nvPr/>
          </p:nvSpPr>
          <p:spPr bwMode="auto">
            <a:xfrm>
              <a:off x="4752" y="1344"/>
              <a:ext cx="336" cy="1200"/>
            </a:xfrm>
            <a:custGeom>
              <a:avLst/>
              <a:gdLst>
                <a:gd name="T0" fmla="*/ 0 w 480"/>
                <a:gd name="T1" fmla="*/ 0 h 1200"/>
                <a:gd name="T2" fmla="*/ 480 w 480"/>
                <a:gd name="T3" fmla="*/ 0 h 1200"/>
                <a:gd name="T4" fmla="*/ 480 w 480"/>
                <a:gd name="T5" fmla="*/ 1200 h 1200"/>
              </a:gdLst>
              <a:ahLst/>
              <a:cxnLst>
                <a:cxn ang="0">
                  <a:pos x="T0" y="T1"/>
                </a:cxn>
                <a:cxn ang="0">
                  <a:pos x="T2" y="T3"/>
                </a:cxn>
                <a:cxn ang="0">
                  <a:pos x="T4" y="T5"/>
                </a:cxn>
              </a:cxnLst>
              <a:rect l="0" t="0" r="r" b="b"/>
              <a:pathLst>
                <a:path w="480" h="1200">
                  <a:moveTo>
                    <a:pt x="0" y="0"/>
                  </a:moveTo>
                  <a:lnTo>
                    <a:pt x="480" y="0"/>
                  </a:lnTo>
                  <a:lnTo>
                    <a:pt x="480" y="1200"/>
                  </a:lnTo>
                </a:path>
              </a:pathLst>
            </a:custGeom>
            <a:noFill/>
            <a:ln w="28575" cmpd="sng">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4795" name="Rectangle 43">
              <a:extLst>
                <a:ext uri="{FF2B5EF4-FFF2-40B4-BE49-F238E27FC236}">
                  <a16:creationId xmlns:a16="http://schemas.microsoft.com/office/drawing/2014/main" id="{C561E8F8-D2B9-8316-C028-7DAC6514E130}"/>
                </a:ext>
              </a:extLst>
            </p:cNvPr>
            <p:cNvSpPr>
              <a:spLocks noChangeArrowheads="1"/>
            </p:cNvSpPr>
            <p:nvPr/>
          </p:nvSpPr>
          <p:spPr bwMode="auto">
            <a:xfrm>
              <a:off x="4800" y="1728"/>
              <a:ext cx="576" cy="384"/>
            </a:xfrm>
            <a:prstGeom prst="rect">
              <a:avLst/>
            </a:prstGeom>
            <a:gradFill rotWithShape="0">
              <a:gsLst>
                <a:gs pos="0">
                  <a:srgbClr val="3333FF"/>
                </a:gs>
                <a:gs pos="100000">
                  <a:srgbClr val="3333FF">
                    <a:gamma/>
                    <a:shade val="6275"/>
                    <a:invGamma/>
                  </a:srgbClr>
                </a:gs>
              </a:gsLst>
              <a:path path="rect">
                <a:fillToRect r="100000" b="100000"/>
              </a:path>
            </a:gradFill>
            <a:ln w="9525">
              <a:solidFill>
                <a:srgbClr val="CCE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pPr>
              <a:r>
                <a:rPr lang="en-US" altLang="en-US" sz="2000" b="1">
                  <a:solidFill>
                    <a:srgbClr val="FFFFCC"/>
                  </a:solidFill>
                  <a:latin typeface="Times New Roman" panose="02020603050405020304" pitchFamily="18" charset="0"/>
                </a:rPr>
                <a:t>Burden</a:t>
              </a:r>
            </a:p>
          </p:txBody>
        </p:sp>
        <p:sp>
          <p:nvSpPr>
            <p:cNvPr id="74796" name="Line 44">
              <a:extLst>
                <a:ext uri="{FF2B5EF4-FFF2-40B4-BE49-F238E27FC236}">
                  <a16:creationId xmlns:a16="http://schemas.microsoft.com/office/drawing/2014/main" id="{850E7C94-BE42-AEB4-B126-9E7FE98AE56D}"/>
                </a:ext>
              </a:extLst>
            </p:cNvPr>
            <p:cNvSpPr>
              <a:spLocks noChangeShapeType="1"/>
            </p:cNvSpPr>
            <p:nvPr/>
          </p:nvSpPr>
          <p:spPr bwMode="auto">
            <a:xfrm>
              <a:off x="3200" y="1352"/>
              <a:ext cx="0" cy="1200"/>
            </a:xfrm>
            <a:prstGeom prst="line">
              <a:avLst/>
            </a:prstGeom>
            <a:noFill/>
            <a:ln w="28575">
              <a:solidFill>
                <a:srgbClr val="CCE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4797" name="Rectangle 45">
              <a:extLst>
                <a:ext uri="{FF2B5EF4-FFF2-40B4-BE49-F238E27FC236}">
                  <a16:creationId xmlns:a16="http://schemas.microsoft.com/office/drawing/2014/main" id="{B11C9F72-3ED0-5A31-1637-9B86A9A5C4CB}"/>
                </a:ext>
              </a:extLst>
            </p:cNvPr>
            <p:cNvSpPr>
              <a:spLocks noChangeArrowheads="1"/>
            </p:cNvSpPr>
            <p:nvPr/>
          </p:nvSpPr>
          <p:spPr bwMode="auto">
            <a:xfrm>
              <a:off x="2720" y="1736"/>
              <a:ext cx="960" cy="384"/>
            </a:xfrm>
            <a:prstGeom prst="rect">
              <a:avLst/>
            </a:prstGeom>
            <a:gradFill rotWithShape="0">
              <a:gsLst>
                <a:gs pos="0">
                  <a:srgbClr val="3333FF"/>
                </a:gs>
                <a:gs pos="100000">
                  <a:srgbClr val="3333FF">
                    <a:gamma/>
                    <a:shade val="6275"/>
                    <a:invGamma/>
                  </a:srgbClr>
                </a:gs>
              </a:gsLst>
              <a:path path="rect">
                <a:fillToRect r="100000" b="100000"/>
              </a:path>
            </a:gradFill>
            <a:ln w="9525">
              <a:solidFill>
                <a:srgbClr val="CCE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pPr>
              <a:r>
                <a:rPr lang="en-US" altLang="en-US" sz="2000" b="1">
                  <a:solidFill>
                    <a:srgbClr val="FFFFCC"/>
                  </a:solidFill>
                  <a:latin typeface="Times New Roman" panose="02020603050405020304" pitchFamily="18" charset="0"/>
                </a:rPr>
                <a:t>Magnetizing</a:t>
              </a:r>
            </a:p>
            <a:p>
              <a:pPr algn="ctr" eaLnBrk="0" fontAlgn="base" hangingPunct="0">
                <a:spcBef>
                  <a:spcPct val="0"/>
                </a:spcBef>
                <a:spcAft>
                  <a:spcPct val="0"/>
                </a:spcAft>
              </a:pPr>
              <a:r>
                <a:rPr lang="en-US" altLang="en-US" sz="2000" b="1">
                  <a:solidFill>
                    <a:srgbClr val="FFFFCC"/>
                  </a:solidFill>
                  <a:latin typeface="Times New Roman" panose="02020603050405020304" pitchFamily="18" charset="0"/>
                </a:rPr>
                <a:t>Branch</a:t>
              </a:r>
            </a:p>
          </p:txBody>
        </p:sp>
        <p:sp>
          <p:nvSpPr>
            <p:cNvPr id="74798" name="Line 46">
              <a:extLst>
                <a:ext uri="{FF2B5EF4-FFF2-40B4-BE49-F238E27FC236}">
                  <a16:creationId xmlns:a16="http://schemas.microsoft.com/office/drawing/2014/main" id="{A002EC90-C4DC-D5A4-AB88-B460F618B5EE}"/>
                </a:ext>
              </a:extLst>
            </p:cNvPr>
            <p:cNvSpPr>
              <a:spLocks noChangeShapeType="1"/>
            </p:cNvSpPr>
            <p:nvPr/>
          </p:nvSpPr>
          <p:spPr bwMode="auto">
            <a:xfrm>
              <a:off x="432" y="1248"/>
              <a:ext cx="288" cy="0"/>
            </a:xfrm>
            <a:prstGeom prst="line">
              <a:avLst/>
            </a:prstGeom>
            <a:noFill/>
            <a:ln w="28575">
              <a:solidFill>
                <a:srgbClr val="CCEC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4799" name="Text Box 47">
              <a:extLst>
                <a:ext uri="{FF2B5EF4-FFF2-40B4-BE49-F238E27FC236}">
                  <a16:creationId xmlns:a16="http://schemas.microsoft.com/office/drawing/2014/main" id="{FDC68311-589D-2119-6EF7-6013077C7AD3}"/>
                </a:ext>
              </a:extLst>
            </p:cNvPr>
            <p:cNvSpPr txBox="1">
              <a:spLocks noChangeArrowheads="1"/>
            </p:cNvSpPr>
            <p:nvPr/>
          </p:nvSpPr>
          <p:spPr bwMode="auto">
            <a:xfrm>
              <a:off x="470" y="954"/>
              <a:ext cx="249"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CCE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000" b="1">
                  <a:solidFill>
                    <a:srgbClr val="FFFFCC"/>
                  </a:solidFill>
                  <a:latin typeface="Times New Roman" panose="02020603050405020304" pitchFamily="18" charset="0"/>
                </a:rPr>
                <a:t>ip</a:t>
              </a:r>
            </a:p>
          </p:txBody>
        </p:sp>
        <p:sp>
          <p:nvSpPr>
            <p:cNvPr id="74800" name="Text Box 48">
              <a:extLst>
                <a:ext uri="{FF2B5EF4-FFF2-40B4-BE49-F238E27FC236}">
                  <a16:creationId xmlns:a16="http://schemas.microsoft.com/office/drawing/2014/main" id="{FC77F6F1-EE51-000B-2370-1B811C4E8EE9}"/>
                </a:ext>
              </a:extLst>
            </p:cNvPr>
            <p:cNvSpPr txBox="1">
              <a:spLocks noChangeArrowheads="1"/>
            </p:cNvSpPr>
            <p:nvPr/>
          </p:nvSpPr>
          <p:spPr bwMode="auto">
            <a:xfrm>
              <a:off x="902" y="954"/>
              <a:ext cx="321"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CCE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000" b="1">
                  <a:solidFill>
                    <a:srgbClr val="FFFFCC"/>
                  </a:solidFill>
                  <a:latin typeface="Times New Roman" panose="02020603050405020304" pitchFamily="18" charset="0"/>
                </a:rPr>
                <a:t>Rp</a:t>
              </a:r>
            </a:p>
          </p:txBody>
        </p:sp>
        <p:sp>
          <p:nvSpPr>
            <p:cNvPr id="74801" name="Text Box 49">
              <a:extLst>
                <a:ext uri="{FF2B5EF4-FFF2-40B4-BE49-F238E27FC236}">
                  <a16:creationId xmlns:a16="http://schemas.microsoft.com/office/drawing/2014/main" id="{F0E13656-CF5E-A96F-9BD5-FB49B3FAC6A5}"/>
                </a:ext>
              </a:extLst>
            </p:cNvPr>
            <p:cNvSpPr txBox="1">
              <a:spLocks noChangeArrowheads="1"/>
            </p:cNvSpPr>
            <p:nvPr/>
          </p:nvSpPr>
          <p:spPr bwMode="auto">
            <a:xfrm>
              <a:off x="1632" y="954"/>
              <a:ext cx="312"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CCE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000" b="1">
                  <a:solidFill>
                    <a:srgbClr val="FFFFCC"/>
                  </a:solidFill>
                  <a:latin typeface="Times New Roman" panose="02020603050405020304" pitchFamily="18" charset="0"/>
                </a:rPr>
                <a:t>Lp</a:t>
              </a:r>
            </a:p>
          </p:txBody>
        </p:sp>
        <p:sp>
          <p:nvSpPr>
            <p:cNvPr id="74802" name="Text Box 50">
              <a:extLst>
                <a:ext uri="{FF2B5EF4-FFF2-40B4-BE49-F238E27FC236}">
                  <a16:creationId xmlns:a16="http://schemas.microsoft.com/office/drawing/2014/main" id="{C2ABD5F0-4D9C-C56A-BBAF-E2A7D5918D20}"/>
                </a:ext>
              </a:extLst>
            </p:cNvPr>
            <p:cNvSpPr txBox="1">
              <a:spLocks noChangeArrowheads="1"/>
            </p:cNvSpPr>
            <p:nvPr/>
          </p:nvSpPr>
          <p:spPr bwMode="auto">
            <a:xfrm>
              <a:off x="4320" y="954"/>
              <a:ext cx="28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CCE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000" b="1">
                  <a:solidFill>
                    <a:srgbClr val="FFFFCC"/>
                  </a:solidFill>
                  <a:latin typeface="Times New Roman" panose="02020603050405020304" pitchFamily="18" charset="0"/>
                </a:rPr>
                <a:t>Ls</a:t>
              </a:r>
            </a:p>
          </p:txBody>
        </p:sp>
        <p:sp>
          <p:nvSpPr>
            <p:cNvPr id="74803" name="Text Box 51">
              <a:extLst>
                <a:ext uri="{FF2B5EF4-FFF2-40B4-BE49-F238E27FC236}">
                  <a16:creationId xmlns:a16="http://schemas.microsoft.com/office/drawing/2014/main" id="{66867BD0-9425-4693-D5D4-8640AEFEB4A6}"/>
                </a:ext>
              </a:extLst>
            </p:cNvPr>
            <p:cNvSpPr txBox="1">
              <a:spLocks noChangeArrowheads="1"/>
            </p:cNvSpPr>
            <p:nvPr/>
          </p:nvSpPr>
          <p:spPr bwMode="auto">
            <a:xfrm>
              <a:off x="3504" y="954"/>
              <a:ext cx="294"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CCE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000" b="1">
                  <a:solidFill>
                    <a:srgbClr val="FFFFCC"/>
                  </a:solidFill>
                  <a:latin typeface="Times New Roman" panose="02020603050405020304" pitchFamily="18" charset="0"/>
                </a:rPr>
                <a:t>Rs</a:t>
              </a:r>
            </a:p>
          </p:txBody>
        </p:sp>
        <p:sp>
          <p:nvSpPr>
            <p:cNvPr id="74804" name="Line 52">
              <a:extLst>
                <a:ext uri="{FF2B5EF4-FFF2-40B4-BE49-F238E27FC236}">
                  <a16:creationId xmlns:a16="http://schemas.microsoft.com/office/drawing/2014/main" id="{C3CD0AB2-60EF-48A5-6136-C81DD9CAEBE3}"/>
                </a:ext>
              </a:extLst>
            </p:cNvPr>
            <p:cNvSpPr>
              <a:spLocks noChangeShapeType="1"/>
            </p:cNvSpPr>
            <p:nvPr/>
          </p:nvSpPr>
          <p:spPr bwMode="auto">
            <a:xfrm>
              <a:off x="4800" y="1296"/>
              <a:ext cx="288" cy="0"/>
            </a:xfrm>
            <a:prstGeom prst="line">
              <a:avLst/>
            </a:prstGeom>
            <a:noFill/>
            <a:ln w="28575">
              <a:solidFill>
                <a:srgbClr val="CCEC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4805" name="Text Box 53">
              <a:extLst>
                <a:ext uri="{FF2B5EF4-FFF2-40B4-BE49-F238E27FC236}">
                  <a16:creationId xmlns:a16="http://schemas.microsoft.com/office/drawing/2014/main" id="{F7D897CE-C761-0623-768E-33C50113D557}"/>
                </a:ext>
              </a:extLst>
            </p:cNvPr>
            <p:cNvSpPr txBox="1">
              <a:spLocks noChangeArrowheads="1"/>
            </p:cNvSpPr>
            <p:nvPr/>
          </p:nvSpPr>
          <p:spPr bwMode="auto">
            <a:xfrm>
              <a:off x="4800" y="1026"/>
              <a:ext cx="222"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CCE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000" b="1">
                  <a:solidFill>
                    <a:srgbClr val="FFFFCC"/>
                  </a:solidFill>
                  <a:latin typeface="Times New Roman" panose="02020603050405020304" pitchFamily="18" charset="0"/>
                </a:rPr>
                <a:t>is</a:t>
              </a:r>
            </a:p>
          </p:txBody>
        </p:sp>
        <p:sp>
          <p:nvSpPr>
            <p:cNvPr id="74806" name="Line 54">
              <a:extLst>
                <a:ext uri="{FF2B5EF4-FFF2-40B4-BE49-F238E27FC236}">
                  <a16:creationId xmlns:a16="http://schemas.microsoft.com/office/drawing/2014/main" id="{2C6F5458-99BF-E2B7-A38F-255F78055B55}"/>
                </a:ext>
              </a:extLst>
            </p:cNvPr>
            <p:cNvSpPr>
              <a:spLocks noChangeShapeType="1"/>
            </p:cNvSpPr>
            <p:nvPr/>
          </p:nvSpPr>
          <p:spPr bwMode="auto">
            <a:xfrm>
              <a:off x="2552" y="2260"/>
              <a:ext cx="0" cy="288"/>
            </a:xfrm>
            <a:prstGeom prst="line">
              <a:avLst/>
            </a:prstGeom>
            <a:noFill/>
            <a:ln w="28575">
              <a:solidFill>
                <a:srgbClr val="CCE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4807" name="Line 55">
              <a:extLst>
                <a:ext uri="{FF2B5EF4-FFF2-40B4-BE49-F238E27FC236}">
                  <a16:creationId xmlns:a16="http://schemas.microsoft.com/office/drawing/2014/main" id="{9A563903-567D-512E-2D12-64793240F51A}"/>
                </a:ext>
              </a:extLst>
            </p:cNvPr>
            <p:cNvSpPr>
              <a:spLocks noChangeShapeType="1"/>
            </p:cNvSpPr>
            <p:nvPr/>
          </p:nvSpPr>
          <p:spPr bwMode="auto">
            <a:xfrm>
              <a:off x="2552" y="2548"/>
              <a:ext cx="0" cy="192"/>
            </a:xfrm>
            <a:prstGeom prst="line">
              <a:avLst/>
            </a:prstGeom>
            <a:noFill/>
            <a:ln w="28575">
              <a:solidFill>
                <a:srgbClr val="CCE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4808" name="Line 56">
              <a:extLst>
                <a:ext uri="{FF2B5EF4-FFF2-40B4-BE49-F238E27FC236}">
                  <a16:creationId xmlns:a16="http://schemas.microsoft.com/office/drawing/2014/main" id="{3101A5A8-C720-A51B-FC36-2002B05A4EE6}"/>
                </a:ext>
              </a:extLst>
            </p:cNvPr>
            <p:cNvSpPr>
              <a:spLocks noChangeShapeType="1"/>
            </p:cNvSpPr>
            <p:nvPr/>
          </p:nvSpPr>
          <p:spPr bwMode="auto">
            <a:xfrm>
              <a:off x="2456" y="2740"/>
              <a:ext cx="192" cy="0"/>
            </a:xfrm>
            <a:prstGeom prst="line">
              <a:avLst/>
            </a:prstGeom>
            <a:noFill/>
            <a:ln w="28575">
              <a:solidFill>
                <a:srgbClr val="CCE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4809" name="Line 57">
              <a:extLst>
                <a:ext uri="{FF2B5EF4-FFF2-40B4-BE49-F238E27FC236}">
                  <a16:creationId xmlns:a16="http://schemas.microsoft.com/office/drawing/2014/main" id="{0B0F426A-89DD-2B07-207E-22B0A5B195A7}"/>
                </a:ext>
              </a:extLst>
            </p:cNvPr>
            <p:cNvSpPr>
              <a:spLocks noChangeShapeType="1"/>
            </p:cNvSpPr>
            <p:nvPr/>
          </p:nvSpPr>
          <p:spPr bwMode="auto">
            <a:xfrm>
              <a:off x="2504" y="2788"/>
              <a:ext cx="96" cy="0"/>
            </a:xfrm>
            <a:prstGeom prst="line">
              <a:avLst/>
            </a:prstGeom>
            <a:noFill/>
            <a:ln w="28575">
              <a:solidFill>
                <a:srgbClr val="CCE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4810" name="Text Box 58">
              <a:extLst>
                <a:ext uri="{FF2B5EF4-FFF2-40B4-BE49-F238E27FC236}">
                  <a16:creationId xmlns:a16="http://schemas.microsoft.com/office/drawing/2014/main" id="{46B6F84F-3E13-8ECF-05CB-22591B4547AA}"/>
                </a:ext>
              </a:extLst>
            </p:cNvPr>
            <p:cNvSpPr txBox="1">
              <a:spLocks noChangeArrowheads="1"/>
            </p:cNvSpPr>
            <p:nvPr/>
          </p:nvSpPr>
          <p:spPr bwMode="auto">
            <a:xfrm>
              <a:off x="1681" y="1705"/>
              <a:ext cx="462"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CCE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fontAlgn="base" hangingPunct="0">
                <a:spcBef>
                  <a:spcPct val="0"/>
                </a:spcBef>
                <a:spcAft>
                  <a:spcPct val="0"/>
                </a:spcAft>
              </a:pPr>
              <a:r>
                <a:rPr lang="en-US" altLang="en-US" sz="2000" b="1">
                  <a:solidFill>
                    <a:srgbClr val="FFFFCC"/>
                  </a:solidFill>
                  <a:latin typeface="Times New Roman" panose="02020603050405020304" pitchFamily="18" charset="0"/>
                </a:rPr>
                <a:t>Ideal</a:t>
              </a:r>
            </a:p>
            <a:p>
              <a:pPr algn="ctr" eaLnBrk="0" fontAlgn="base" hangingPunct="0">
                <a:spcBef>
                  <a:spcPct val="0"/>
                </a:spcBef>
                <a:spcAft>
                  <a:spcPct val="0"/>
                </a:spcAft>
              </a:pPr>
              <a:r>
                <a:rPr lang="en-US" altLang="en-US" sz="2000" b="1">
                  <a:solidFill>
                    <a:srgbClr val="FFFFCC"/>
                  </a:solidFill>
                  <a:latin typeface="Times New Roman" panose="02020603050405020304" pitchFamily="18" charset="0"/>
                </a:rPr>
                <a:t>CT</a:t>
              </a:r>
            </a:p>
          </p:txBody>
        </p:sp>
      </p:grpSp>
    </p:spTree>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5778" name="Group 2">
            <a:extLst>
              <a:ext uri="{FF2B5EF4-FFF2-40B4-BE49-F238E27FC236}">
                <a16:creationId xmlns:a16="http://schemas.microsoft.com/office/drawing/2014/main" id="{CAAFB182-A925-2FC1-6167-ABE45A4EE832}"/>
              </a:ext>
            </a:extLst>
          </p:cNvPr>
          <p:cNvGrpSpPr>
            <a:grpSpLocks/>
          </p:cNvGrpSpPr>
          <p:nvPr/>
        </p:nvGrpSpPr>
        <p:grpSpPr bwMode="auto">
          <a:xfrm>
            <a:off x="2590800" y="1514476"/>
            <a:ext cx="7162800" cy="2524125"/>
            <a:chOff x="672" y="954"/>
            <a:chExt cx="4512" cy="1590"/>
          </a:xfrm>
        </p:grpSpPr>
        <p:sp>
          <p:nvSpPr>
            <p:cNvPr id="75779" name="Line 3">
              <a:extLst>
                <a:ext uri="{FF2B5EF4-FFF2-40B4-BE49-F238E27FC236}">
                  <a16:creationId xmlns:a16="http://schemas.microsoft.com/office/drawing/2014/main" id="{530A8EAE-DE5D-36E5-0741-5D9B40B59A78}"/>
                </a:ext>
              </a:extLst>
            </p:cNvPr>
            <p:cNvSpPr>
              <a:spLocks noChangeShapeType="1"/>
            </p:cNvSpPr>
            <p:nvPr/>
          </p:nvSpPr>
          <p:spPr bwMode="auto">
            <a:xfrm>
              <a:off x="720" y="1344"/>
              <a:ext cx="1056" cy="0"/>
            </a:xfrm>
            <a:prstGeom prst="line">
              <a:avLst/>
            </a:prstGeom>
            <a:noFill/>
            <a:ln w="28575">
              <a:solidFill>
                <a:srgbClr val="CCE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5780" name="Rectangle 4">
              <a:extLst>
                <a:ext uri="{FF2B5EF4-FFF2-40B4-BE49-F238E27FC236}">
                  <a16:creationId xmlns:a16="http://schemas.microsoft.com/office/drawing/2014/main" id="{BFFDEC5A-F0DC-C74E-10FD-F3FFF36A8C71}"/>
                </a:ext>
              </a:extLst>
            </p:cNvPr>
            <p:cNvSpPr>
              <a:spLocks noChangeArrowheads="1"/>
            </p:cNvSpPr>
            <p:nvPr/>
          </p:nvSpPr>
          <p:spPr bwMode="auto">
            <a:xfrm>
              <a:off x="1104" y="1248"/>
              <a:ext cx="480" cy="192"/>
            </a:xfrm>
            <a:prstGeom prst="rect">
              <a:avLst/>
            </a:prstGeom>
            <a:solidFill>
              <a:schemeClr val="bg1"/>
            </a:solidFill>
            <a:ln w="28575">
              <a:solidFill>
                <a:srgbClr val="CCE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nvGrpSpPr>
            <p:cNvPr id="75781" name="Group 5">
              <a:extLst>
                <a:ext uri="{FF2B5EF4-FFF2-40B4-BE49-F238E27FC236}">
                  <a16:creationId xmlns:a16="http://schemas.microsoft.com/office/drawing/2014/main" id="{00033CE5-2FE3-735F-8758-6278205A3F5C}"/>
                </a:ext>
              </a:extLst>
            </p:cNvPr>
            <p:cNvGrpSpPr>
              <a:grpSpLocks/>
            </p:cNvGrpSpPr>
            <p:nvPr/>
          </p:nvGrpSpPr>
          <p:grpSpPr bwMode="auto">
            <a:xfrm>
              <a:off x="1776" y="1248"/>
              <a:ext cx="624" cy="192"/>
              <a:chOff x="1440" y="1296"/>
              <a:chExt cx="624" cy="192"/>
            </a:xfrm>
          </p:grpSpPr>
          <p:sp>
            <p:nvSpPr>
              <p:cNvPr id="75782" name="Arc 6">
                <a:extLst>
                  <a:ext uri="{FF2B5EF4-FFF2-40B4-BE49-F238E27FC236}">
                    <a16:creationId xmlns:a16="http://schemas.microsoft.com/office/drawing/2014/main" id="{F78B5F33-95E5-2E36-0187-C39398785104}"/>
                  </a:ext>
                </a:extLst>
              </p:cNvPr>
              <p:cNvSpPr>
                <a:spLocks/>
              </p:cNvSpPr>
              <p:nvPr/>
            </p:nvSpPr>
            <p:spPr bwMode="auto">
              <a:xfrm>
                <a:off x="1440" y="1296"/>
                <a:ext cx="137" cy="188"/>
              </a:xfrm>
              <a:custGeom>
                <a:avLst/>
                <a:gdLst>
                  <a:gd name="G0" fmla="+- 21579 0 0"/>
                  <a:gd name="G1" fmla="+- 21600 0 0"/>
                  <a:gd name="G2" fmla="+- 21600 0 0"/>
                  <a:gd name="T0" fmla="*/ 0 w 43179"/>
                  <a:gd name="T1" fmla="*/ 20655 h 36692"/>
                  <a:gd name="T2" fmla="*/ 37032 w 43179"/>
                  <a:gd name="T3" fmla="*/ 36692 h 36692"/>
                  <a:gd name="T4" fmla="*/ 21579 w 43179"/>
                  <a:gd name="T5" fmla="*/ 21600 h 36692"/>
                </a:gdLst>
                <a:ahLst/>
                <a:cxnLst>
                  <a:cxn ang="0">
                    <a:pos x="T0" y="T1"/>
                  </a:cxn>
                  <a:cxn ang="0">
                    <a:pos x="T2" y="T3"/>
                  </a:cxn>
                  <a:cxn ang="0">
                    <a:pos x="T4" y="T5"/>
                  </a:cxn>
                </a:cxnLst>
                <a:rect l="0" t="0" r="r" b="b"/>
                <a:pathLst>
                  <a:path w="43179" h="36692" fill="none" extrusionOk="0">
                    <a:moveTo>
                      <a:pt x="-1" y="20654"/>
                    </a:moveTo>
                    <a:cubicBezTo>
                      <a:pt x="505" y="9104"/>
                      <a:pt x="10017" y="0"/>
                      <a:pt x="21579" y="0"/>
                    </a:cubicBezTo>
                    <a:cubicBezTo>
                      <a:pt x="33508" y="0"/>
                      <a:pt x="43179" y="9670"/>
                      <a:pt x="43179" y="21600"/>
                    </a:cubicBezTo>
                    <a:cubicBezTo>
                      <a:pt x="43179" y="27240"/>
                      <a:pt x="40972" y="32656"/>
                      <a:pt x="37031" y="36691"/>
                    </a:cubicBezTo>
                  </a:path>
                  <a:path w="43179" h="36692" stroke="0" extrusionOk="0">
                    <a:moveTo>
                      <a:pt x="-1" y="20654"/>
                    </a:moveTo>
                    <a:cubicBezTo>
                      <a:pt x="505" y="9104"/>
                      <a:pt x="10017" y="0"/>
                      <a:pt x="21579" y="0"/>
                    </a:cubicBezTo>
                    <a:cubicBezTo>
                      <a:pt x="33508" y="0"/>
                      <a:pt x="43179" y="9670"/>
                      <a:pt x="43179" y="21600"/>
                    </a:cubicBezTo>
                    <a:cubicBezTo>
                      <a:pt x="43179" y="27240"/>
                      <a:pt x="40972" y="32656"/>
                      <a:pt x="37031" y="36691"/>
                    </a:cubicBezTo>
                    <a:lnTo>
                      <a:pt x="21579" y="21600"/>
                    </a:lnTo>
                    <a:close/>
                  </a:path>
                </a:pathLst>
              </a:custGeom>
              <a:noFill/>
              <a:ln w="28575">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5783" name="Arc 7">
                <a:extLst>
                  <a:ext uri="{FF2B5EF4-FFF2-40B4-BE49-F238E27FC236}">
                    <a16:creationId xmlns:a16="http://schemas.microsoft.com/office/drawing/2014/main" id="{F5412505-803F-EB25-0FFE-A5C758ADFBE4}"/>
                  </a:ext>
                </a:extLst>
              </p:cNvPr>
              <p:cNvSpPr>
                <a:spLocks/>
              </p:cNvSpPr>
              <p:nvPr/>
            </p:nvSpPr>
            <p:spPr bwMode="auto">
              <a:xfrm>
                <a:off x="1537" y="1296"/>
                <a:ext cx="137" cy="188"/>
              </a:xfrm>
              <a:custGeom>
                <a:avLst/>
                <a:gdLst>
                  <a:gd name="G0" fmla="+- 21600 0 0"/>
                  <a:gd name="G1" fmla="+- 21600 0 0"/>
                  <a:gd name="G2" fmla="+- 21600 0 0"/>
                  <a:gd name="T0" fmla="*/ 6065 w 43200"/>
                  <a:gd name="T1" fmla="*/ 36608 h 36692"/>
                  <a:gd name="T2" fmla="*/ 37053 w 43200"/>
                  <a:gd name="T3" fmla="*/ 36692 h 36692"/>
                  <a:gd name="T4" fmla="*/ 21600 w 43200"/>
                  <a:gd name="T5" fmla="*/ 21600 h 36692"/>
                </a:gdLst>
                <a:ahLst/>
                <a:cxnLst>
                  <a:cxn ang="0">
                    <a:pos x="T0" y="T1"/>
                  </a:cxn>
                  <a:cxn ang="0">
                    <a:pos x="T2" y="T3"/>
                  </a:cxn>
                  <a:cxn ang="0">
                    <a:pos x="T4" y="T5"/>
                  </a:cxn>
                </a:cxnLst>
                <a:rect l="0" t="0" r="r" b="b"/>
                <a:pathLst>
                  <a:path w="43200" h="36692" fill="none" extrusionOk="0">
                    <a:moveTo>
                      <a:pt x="6065" y="36607"/>
                    </a:moveTo>
                    <a:cubicBezTo>
                      <a:pt x="2174" y="32580"/>
                      <a:pt x="0" y="27199"/>
                      <a:pt x="0" y="21600"/>
                    </a:cubicBezTo>
                    <a:cubicBezTo>
                      <a:pt x="0" y="9670"/>
                      <a:pt x="9670" y="0"/>
                      <a:pt x="21600" y="0"/>
                    </a:cubicBezTo>
                    <a:cubicBezTo>
                      <a:pt x="33529" y="0"/>
                      <a:pt x="43200" y="9670"/>
                      <a:pt x="43200" y="21600"/>
                    </a:cubicBezTo>
                    <a:cubicBezTo>
                      <a:pt x="43199" y="27240"/>
                      <a:pt x="40993" y="32656"/>
                      <a:pt x="37052" y="36691"/>
                    </a:cubicBezTo>
                  </a:path>
                  <a:path w="43200" h="36692" stroke="0" extrusionOk="0">
                    <a:moveTo>
                      <a:pt x="6065" y="36607"/>
                    </a:moveTo>
                    <a:cubicBezTo>
                      <a:pt x="2174" y="32580"/>
                      <a:pt x="0" y="27199"/>
                      <a:pt x="0" y="21600"/>
                    </a:cubicBezTo>
                    <a:cubicBezTo>
                      <a:pt x="0" y="9670"/>
                      <a:pt x="9670" y="0"/>
                      <a:pt x="21600" y="0"/>
                    </a:cubicBezTo>
                    <a:cubicBezTo>
                      <a:pt x="33529" y="0"/>
                      <a:pt x="43200" y="9670"/>
                      <a:pt x="43200" y="21600"/>
                    </a:cubicBezTo>
                    <a:cubicBezTo>
                      <a:pt x="43199" y="27240"/>
                      <a:pt x="40993" y="32656"/>
                      <a:pt x="37052" y="36691"/>
                    </a:cubicBezTo>
                    <a:lnTo>
                      <a:pt x="21600" y="21600"/>
                    </a:lnTo>
                    <a:close/>
                  </a:path>
                </a:pathLst>
              </a:custGeom>
              <a:noFill/>
              <a:ln w="28575">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5784" name="Arc 8">
                <a:extLst>
                  <a:ext uri="{FF2B5EF4-FFF2-40B4-BE49-F238E27FC236}">
                    <a16:creationId xmlns:a16="http://schemas.microsoft.com/office/drawing/2014/main" id="{CE6E229A-914E-FE41-DEA3-95D7EE690F1B}"/>
                  </a:ext>
                </a:extLst>
              </p:cNvPr>
              <p:cNvSpPr>
                <a:spLocks/>
              </p:cNvSpPr>
              <p:nvPr/>
            </p:nvSpPr>
            <p:spPr bwMode="auto">
              <a:xfrm>
                <a:off x="1635" y="1296"/>
                <a:ext cx="137" cy="188"/>
              </a:xfrm>
              <a:custGeom>
                <a:avLst/>
                <a:gdLst>
                  <a:gd name="G0" fmla="+- 21600 0 0"/>
                  <a:gd name="G1" fmla="+- 21600 0 0"/>
                  <a:gd name="G2" fmla="+- 21600 0 0"/>
                  <a:gd name="T0" fmla="*/ 5935 w 43200"/>
                  <a:gd name="T1" fmla="*/ 36472 h 36692"/>
                  <a:gd name="T2" fmla="*/ 37053 w 43200"/>
                  <a:gd name="T3" fmla="*/ 36692 h 36692"/>
                  <a:gd name="T4" fmla="*/ 21600 w 43200"/>
                  <a:gd name="T5" fmla="*/ 21600 h 36692"/>
                </a:gdLst>
                <a:ahLst/>
                <a:cxnLst>
                  <a:cxn ang="0">
                    <a:pos x="T0" y="T1"/>
                  </a:cxn>
                  <a:cxn ang="0">
                    <a:pos x="T2" y="T3"/>
                  </a:cxn>
                  <a:cxn ang="0">
                    <a:pos x="T4" y="T5"/>
                  </a:cxn>
                </a:cxnLst>
                <a:rect l="0" t="0" r="r" b="b"/>
                <a:pathLst>
                  <a:path w="43200" h="36692" fill="none" extrusionOk="0">
                    <a:moveTo>
                      <a:pt x="5935" y="36471"/>
                    </a:moveTo>
                    <a:cubicBezTo>
                      <a:pt x="2124" y="32458"/>
                      <a:pt x="0" y="27134"/>
                      <a:pt x="0" y="21600"/>
                    </a:cubicBezTo>
                    <a:cubicBezTo>
                      <a:pt x="0" y="9670"/>
                      <a:pt x="9670" y="0"/>
                      <a:pt x="21600" y="0"/>
                    </a:cubicBezTo>
                    <a:cubicBezTo>
                      <a:pt x="33529" y="0"/>
                      <a:pt x="43200" y="9670"/>
                      <a:pt x="43200" y="21600"/>
                    </a:cubicBezTo>
                    <a:cubicBezTo>
                      <a:pt x="43199" y="27240"/>
                      <a:pt x="40993" y="32656"/>
                      <a:pt x="37052" y="36691"/>
                    </a:cubicBezTo>
                  </a:path>
                  <a:path w="43200" h="36692" stroke="0" extrusionOk="0">
                    <a:moveTo>
                      <a:pt x="5935" y="36471"/>
                    </a:moveTo>
                    <a:cubicBezTo>
                      <a:pt x="2124" y="32458"/>
                      <a:pt x="0" y="27134"/>
                      <a:pt x="0" y="21600"/>
                    </a:cubicBezTo>
                    <a:cubicBezTo>
                      <a:pt x="0" y="9670"/>
                      <a:pt x="9670" y="0"/>
                      <a:pt x="21600" y="0"/>
                    </a:cubicBezTo>
                    <a:cubicBezTo>
                      <a:pt x="33529" y="0"/>
                      <a:pt x="43200" y="9670"/>
                      <a:pt x="43200" y="21600"/>
                    </a:cubicBezTo>
                    <a:cubicBezTo>
                      <a:pt x="43199" y="27240"/>
                      <a:pt x="40993" y="32656"/>
                      <a:pt x="37052" y="36691"/>
                    </a:cubicBezTo>
                    <a:lnTo>
                      <a:pt x="21600" y="21600"/>
                    </a:lnTo>
                    <a:close/>
                  </a:path>
                </a:pathLst>
              </a:custGeom>
              <a:noFill/>
              <a:ln w="28575">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5785" name="Arc 9">
                <a:extLst>
                  <a:ext uri="{FF2B5EF4-FFF2-40B4-BE49-F238E27FC236}">
                    <a16:creationId xmlns:a16="http://schemas.microsoft.com/office/drawing/2014/main" id="{B83FC652-2389-FC71-815D-CA6A1F879099}"/>
                  </a:ext>
                </a:extLst>
              </p:cNvPr>
              <p:cNvSpPr>
                <a:spLocks/>
              </p:cNvSpPr>
              <p:nvPr/>
            </p:nvSpPr>
            <p:spPr bwMode="auto">
              <a:xfrm>
                <a:off x="1733" y="1296"/>
                <a:ext cx="137" cy="192"/>
              </a:xfrm>
              <a:custGeom>
                <a:avLst/>
                <a:gdLst>
                  <a:gd name="G0" fmla="+- 21600 0 0"/>
                  <a:gd name="G1" fmla="+- 21600 0 0"/>
                  <a:gd name="G2" fmla="+- 21600 0 0"/>
                  <a:gd name="T0" fmla="*/ 5935 w 43200"/>
                  <a:gd name="T1" fmla="*/ 36472 h 37346"/>
                  <a:gd name="T2" fmla="*/ 36386 w 43200"/>
                  <a:gd name="T3" fmla="*/ 37346 h 37346"/>
                  <a:gd name="T4" fmla="*/ 21600 w 43200"/>
                  <a:gd name="T5" fmla="*/ 21600 h 37346"/>
                </a:gdLst>
                <a:ahLst/>
                <a:cxnLst>
                  <a:cxn ang="0">
                    <a:pos x="T0" y="T1"/>
                  </a:cxn>
                  <a:cxn ang="0">
                    <a:pos x="T2" y="T3"/>
                  </a:cxn>
                  <a:cxn ang="0">
                    <a:pos x="T4" y="T5"/>
                  </a:cxn>
                </a:cxnLst>
                <a:rect l="0" t="0" r="r" b="b"/>
                <a:pathLst>
                  <a:path w="43200" h="37346" fill="none" extrusionOk="0">
                    <a:moveTo>
                      <a:pt x="5935" y="36471"/>
                    </a:moveTo>
                    <a:cubicBezTo>
                      <a:pt x="2124" y="32458"/>
                      <a:pt x="0" y="27134"/>
                      <a:pt x="0" y="21600"/>
                    </a:cubicBezTo>
                    <a:cubicBezTo>
                      <a:pt x="0" y="9670"/>
                      <a:pt x="9670" y="0"/>
                      <a:pt x="21600" y="0"/>
                    </a:cubicBezTo>
                    <a:cubicBezTo>
                      <a:pt x="33529" y="0"/>
                      <a:pt x="43200" y="9670"/>
                      <a:pt x="43200" y="21600"/>
                    </a:cubicBezTo>
                    <a:cubicBezTo>
                      <a:pt x="43199" y="27564"/>
                      <a:pt x="40733" y="33263"/>
                      <a:pt x="36385" y="37345"/>
                    </a:cubicBezTo>
                  </a:path>
                  <a:path w="43200" h="37346" stroke="0" extrusionOk="0">
                    <a:moveTo>
                      <a:pt x="5935" y="36471"/>
                    </a:moveTo>
                    <a:cubicBezTo>
                      <a:pt x="2124" y="32458"/>
                      <a:pt x="0" y="27134"/>
                      <a:pt x="0" y="21600"/>
                    </a:cubicBezTo>
                    <a:cubicBezTo>
                      <a:pt x="0" y="9670"/>
                      <a:pt x="9670" y="0"/>
                      <a:pt x="21600" y="0"/>
                    </a:cubicBezTo>
                    <a:cubicBezTo>
                      <a:pt x="33529" y="0"/>
                      <a:pt x="43200" y="9670"/>
                      <a:pt x="43200" y="21600"/>
                    </a:cubicBezTo>
                    <a:cubicBezTo>
                      <a:pt x="43199" y="27564"/>
                      <a:pt x="40733" y="33263"/>
                      <a:pt x="36385" y="37345"/>
                    </a:cubicBezTo>
                    <a:lnTo>
                      <a:pt x="21600" y="21600"/>
                    </a:lnTo>
                    <a:close/>
                  </a:path>
                </a:pathLst>
              </a:custGeom>
              <a:noFill/>
              <a:ln w="28575">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5786" name="Arc 10">
                <a:extLst>
                  <a:ext uri="{FF2B5EF4-FFF2-40B4-BE49-F238E27FC236}">
                    <a16:creationId xmlns:a16="http://schemas.microsoft.com/office/drawing/2014/main" id="{55D760B8-FD1B-9BC1-9C64-674A4D0A5A4C}"/>
                  </a:ext>
                </a:extLst>
              </p:cNvPr>
              <p:cNvSpPr>
                <a:spLocks/>
              </p:cNvSpPr>
              <p:nvPr/>
            </p:nvSpPr>
            <p:spPr bwMode="auto">
              <a:xfrm>
                <a:off x="1828" y="1296"/>
                <a:ext cx="137" cy="188"/>
              </a:xfrm>
              <a:custGeom>
                <a:avLst/>
                <a:gdLst>
                  <a:gd name="G0" fmla="+- 21600 0 0"/>
                  <a:gd name="G1" fmla="+- 21600 0 0"/>
                  <a:gd name="G2" fmla="+- 21600 0 0"/>
                  <a:gd name="T0" fmla="*/ 6065 w 43200"/>
                  <a:gd name="T1" fmla="*/ 36608 h 36692"/>
                  <a:gd name="T2" fmla="*/ 37053 w 43200"/>
                  <a:gd name="T3" fmla="*/ 36692 h 36692"/>
                  <a:gd name="T4" fmla="*/ 21600 w 43200"/>
                  <a:gd name="T5" fmla="*/ 21600 h 36692"/>
                </a:gdLst>
                <a:ahLst/>
                <a:cxnLst>
                  <a:cxn ang="0">
                    <a:pos x="T0" y="T1"/>
                  </a:cxn>
                  <a:cxn ang="0">
                    <a:pos x="T2" y="T3"/>
                  </a:cxn>
                  <a:cxn ang="0">
                    <a:pos x="T4" y="T5"/>
                  </a:cxn>
                </a:cxnLst>
                <a:rect l="0" t="0" r="r" b="b"/>
                <a:pathLst>
                  <a:path w="43200" h="36692" fill="none" extrusionOk="0">
                    <a:moveTo>
                      <a:pt x="6065" y="36607"/>
                    </a:moveTo>
                    <a:cubicBezTo>
                      <a:pt x="2174" y="32580"/>
                      <a:pt x="0" y="27199"/>
                      <a:pt x="0" y="21600"/>
                    </a:cubicBezTo>
                    <a:cubicBezTo>
                      <a:pt x="0" y="9670"/>
                      <a:pt x="9670" y="0"/>
                      <a:pt x="21600" y="0"/>
                    </a:cubicBezTo>
                    <a:cubicBezTo>
                      <a:pt x="33529" y="0"/>
                      <a:pt x="43200" y="9670"/>
                      <a:pt x="43200" y="21600"/>
                    </a:cubicBezTo>
                    <a:cubicBezTo>
                      <a:pt x="43199" y="27240"/>
                      <a:pt x="40993" y="32656"/>
                      <a:pt x="37052" y="36691"/>
                    </a:cubicBezTo>
                  </a:path>
                  <a:path w="43200" h="36692" stroke="0" extrusionOk="0">
                    <a:moveTo>
                      <a:pt x="6065" y="36607"/>
                    </a:moveTo>
                    <a:cubicBezTo>
                      <a:pt x="2174" y="32580"/>
                      <a:pt x="0" y="27199"/>
                      <a:pt x="0" y="21600"/>
                    </a:cubicBezTo>
                    <a:cubicBezTo>
                      <a:pt x="0" y="9670"/>
                      <a:pt x="9670" y="0"/>
                      <a:pt x="21600" y="0"/>
                    </a:cubicBezTo>
                    <a:cubicBezTo>
                      <a:pt x="33529" y="0"/>
                      <a:pt x="43200" y="9670"/>
                      <a:pt x="43200" y="21600"/>
                    </a:cubicBezTo>
                    <a:cubicBezTo>
                      <a:pt x="43199" y="27240"/>
                      <a:pt x="40993" y="32656"/>
                      <a:pt x="37052" y="36691"/>
                    </a:cubicBezTo>
                    <a:lnTo>
                      <a:pt x="21600" y="21600"/>
                    </a:lnTo>
                    <a:close/>
                  </a:path>
                </a:pathLst>
              </a:custGeom>
              <a:noFill/>
              <a:ln w="28575">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5787" name="Arc 11">
                <a:extLst>
                  <a:ext uri="{FF2B5EF4-FFF2-40B4-BE49-F238E27FC236}">
                    <a16:creationId xmlns:a16="http://schemas.microsoft.com/office/drawing/2014/main" id="{233AB0AE-7F82-12FA-EB45-D1D878425DD3}"/>
                  </a:ext>
                </a:extLst>
              </p:cNvPr>
              <p:cNvSpPr>
                <a:spLocks/>
              </p:cNvSpPr>
              <p:nvPr/>
            </p:nvSpPr>
            <p:spPr bwMode="auto">
              <a:xfrm>
                <a:off x="1927" y="1297"/>
                <a:ext cx="137" cy="187"/>
              </a:xfrm>
              <a:custGeom>
                <a:avLst/>
                <a:gdLst>
                  <a:gd name="G0" fmla="+- 21600 0 0"/>
                  <a:gd name="G1" fmla="+- 21600 0 0"/>
                  <a:gd name="G2" fmla="+- 21600 0 0"/>
                  <a:gd name="T0" fmla="*/ 5935 w 43113"/>
                  <a:gd name="T1" fmla="*/ 36472 h 36472"/>
                  <a:gd name="T2" fmla="*/ 43113 w 43113"/>
                  <a:gd name="T3" fmla="*/ 19667 h 36472"/>
                  <a:gd name="T4" fmla="*/ 21600 w 43113"/>
                  <a:gd name="T5" fmla="*/ 21600 h 36472"/>
                </a:gdLst>
                <a:ahLst/>
                <a:cxnLst>
                  <a:cxn ang="0">
                    <a:pos x="T0" y="T1"/>
                  </a:cxn>
                  <a:cxn ang="0">
                    <a:pos x="T2" y="T3"/>
                  </a:cxn>
                  <a:cxn ang="0">
                    <a:pos x="T4" y="T5"/>
                  </a:cxn>
                </a:cxnLst>
                <a:rect l="0" t="0" r="r" b="b"/>
                <a:pathLst>
                  <a:path w="43113" h="36472" fill="none" extrusionOk="0">
                    <a:moveTo>
                      <a:pt x="5935" y="36471"/>
                    </a:moveTo>
                    <a:cubicBezTo>
                      <a:pt x="2124" y="32458"/>
                      <a:pt x="0" y="27134"/>
                      <a:pt x="0" y="21600"/>
                    </a:cubicBezTo>
                    <a:cubicBezTo>
                      <a:pt x="0" y="9670"/>
                      <a:pt x="9670" y="0"/>
                      <a:pt x="21600" y="0"/>
                    </a:cubicBezTo>
                    <a:cubicBezTo>
                      <a:pt x="32780" y="0"/>
                      <a:pt x="42112" y="8531"/>
                      <a:pt x="43113" y="19666"/>
                    </a:cubicBezTo>
                  </a:path>
                  <a:path w="43113" h="36472" stroke="0" extrusionOk="0">
                    <a:moveTo>
                      <a:pt x="5935" y="36471"/>
                    </a:moveTo>
                    <a:cubicBezTo>
                      <a:pt x="2124" y="32458"/>
                      <a:pt x="0" y="27134"/>
                      <a:pt x="0" y="21600"/>
                    </a:cubicBezTo>
                    <a:cubicBezTo>
                      <a:pt x="0" y="9670"/>
                      <a:pt x="9670" y="0"/>
                      <a:pt x="21600" y="0"/>
                    </a:cubicBezTo>
                    <a:cubicBezTo>
                      <a:pt x="32780" y="0"/>
                      <a:pt x="42112" y="8531"/>
                      <a:pt x="43113" y="19666"/>
                    </a:cubicBezTo>
                    <a:lnTo>
                      <a:pt x="21600" y="21600"/>
                    </a:lnTo>
                    <a:close/>
                  </a:path>
                </a:pathLst>
              </a:custGeom>
              <a:noFill/>
              <a:ln w="28575">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sp>
          <p:nvSpPr>
            <p:cNvPr id="75788" name="Line 12">
              <a:extLst>
                <a:ext uri="{FF2B5EF4-FFF2-40B4-BE49-F238E27FC236}">
                  <a16:creationId xmlns:a16="http://schemas.microsoft.com/office/drawing/2014/main" id="{66DE5168-7582-200F-D927-92D13B16359C}"/>
                </a:ext>
              </a:extLst>
            </p:cNvPr>
            <p:cNvSpPr>
              <a:spLocks noChangeShapeType="1"/>
            </p:cNvSpPr>
            <p:nvPr/>
          </p:nvSpPr>
          <p:spPr bwMode="auto">
            <a:xfrm>
              <a:off x="2400" y="1344"/>
              <a:ext cx="672" cy="0"/>
            </a:xfrm>
            <a:prstGeom prst="line">
              <a:avLst/>
            </a:prstGeom>
            <a:noFill/>
            <a:ln w="28575">
              <a:solidFill>
                <a:srgbClr val="CCE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nvGrpSpPr>
            <p:cNvPr id="75789" name="Group 13">
              <a:extLst>
                <a:ext uri="{FF2B5EF4-FFF2-40B4-BE49-F238E27FC236}">
                  <a16:creationId xmlns:a16="http://schemas.microsoft.com/office/drawing/2014/main" id="{A05FB764-296C-DF0D-707E-D6CEEAA6B95F}"/>
                </a:ext>
              </a:extLst>
            </p:cNvPr>
            <p:cNvGrpSpPr>
              <a:grpSpLocks/>
            </p:cNvGrpSpPr>
            <p:nvPr/>
          </p:nvGrpSpPr>
          <p:grpSpPr bwMode="auto">
            <a:xfrm rot="16200000" flipH="1">
              <a:off x="2952" y="1848"/>
              <a:ext cx="624" cy="192"/>
              <a:chOff x="1440" y="1296"/>
              <a:chExt cx="624" cy="192"/>
            </a:xfrm>
          </p:grpSpPr>
          <p:sp>
            <p:nvSpPr>
              <p:cNvPr id="75790" name="Arc 14">
                <a:extLst>
                  <a:ext uri="{FF2B5EF4-FFF2-40B4-BE49-F238E27FC236}">
                    <a16:creationId xmlns:a16="http://schemas.microsoft.com/office/drawing/2014/main" id="{62CDC25C-E2A0-CE39-F105-82E6DA4FDBC5}"/>
                  </a:ext>
                </a:extLst>
              </p:cNvPr>
              <p:cNvSpPr>
                <a:spLocks/>
              </p:cNvSpPr>
              <p:nvPr/>
            </p:nvSpPr>
            <p:spPr bwMode="auto">
              <a:xfrm>
                <a:off x="1440" y="1296"/>
                <a:ext cx="137" cy="188"/>
              </a:xfrm>
              <a:custGeom>
                <a:avLst/>
                <a:gdLst>
                  <a:gd name="G0" fmla="+- 21579 0 0"/>
                  <a:gd name="G1" fmla="+- 21600 0 0"/>
                  <a:gd name="G2" fmla="+- 21600 0 0"/>
                  <a:gd name="T0" fmla="*/ 0 w 43179"/>
                  <a:gd name="T1" fmla="*/ 20655 h 36692"/>
                  <a:gd name="T2" fmla="*/ 37032 w 43179"/>
                  <a:gd name="T3" fmla="*/ 36692 h 36692"/>
                  <a:gd name="T4" fmla="*/ 21579 w 43179"/>
                  <a:gd name="T5" fmla="*/ 21600 h 36692"/>
                </a:gdLst>
                <a:ahLst/>
                <a:cxnLst>
                  <a:cxn ang="0">
                    <a:pos x="T0" y="T1"/>
                  </a:cxn>
                  <a:cxn ang="0">
                    <a:pos x="T2" y="T3"/>
                  </a:cxn>
                  <a:cxn ang="0">
                    <a:pos x="T4" y="T5"/>
                  </a:cxn>
                </a:cxnLst>
                <a:rect l="0" t="0" r="r" b="b"/>
                <a:pathLst>
                  <a:path w="43179" h="36692" fill="none" extrusionOk="0">
                    <a:moveTo>
                      <a:pt x="-1" y="20654"/>
                    </a:moveTo>
                    <a:cubicBezTo>
                      <a:pt x="505" y="9104"/>
                      <a:pt x="10017" y="0"/>
                      <a:pt x="21579" y="0"/>
                    </a:cubicBezTo>
                    <a:cubicBezTo>
                      <a:pt x="33508" y="0"/>
                      <a:pt x="43179" y="9670"/>
                      <a:pt x="43179" y="21600"/>
                    </a:cubicBezTo>
                    <a:cubicBezTo>
                      <a:pt x="43179" y="27240"/>
                      <a:pt x="40972" y="32656"/>
                      <a:pt x="37031" y="36691"/>
                    </a:cubicBezTo>
                  </a:path>
                  <a:path w="43179" h="36692" stroke="0" extrusionOk="0">
                    <a:moveTo>
                      <a:pt x="-1" y="20654"/>
                    </a:moveTo>
                    <a:cubicBezTo>
                      <a:pt x="505" y="9104"/>
                      <a:pt x="10017" y="0"/>
                      <a:pt x="21579" y="0"/>
                    </a:cubicBezTo>
                    <a:cubicBezTo>
                      <a:pt x="33508" y="0"/>
                      <a:pt x="43179" y="9670"/>
                      <a:pt x="43179" y="21600"/>
                    </a:cubicBezTo>
                    <a:cubicBezTo>
                      <a:pt x="43179" y="27240"/>
                      <a:pt x="40972" y="32656"/>
                      <a:pt x="37031" y="36691"/>
                    </a:cubicBezTo>
                    <a:lnTo>
                      <a:pt x="21579" y="21600"/>
                    </a:lnTo>
                    <a:close/>
                  </a:path>
                </a:pathLst>
              </a:custGeom>
              <a:noFill/>
              <a:ln w="28575">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5791" name="Arc 15">
                <a:extLst>
                  <a:ext uri="{FF2B5EF4-FFF2-40B4-BE49-F238E27FC236}">
                    <a16:creationId xmlns:a16="http://schemas.microsoft.com/office/drawing/2014/main" id="{7352BAAB-C5B2-7D0A-B516-21211E08FA37}"/>
                  </a:ext>
                </a:extLst>
              </p:cNvPr>
              <p:cNvSpPr>
                <a:spLocks/>
              </p:cNvSpPr>
              <p:nvPr/>
            </p:nvSpPr>
            <p:spPr bwMode="auto">
              <a:xfrm>
                <a:off x="1537" y="1296"/>
                <a:ext cx="137" cy="188"/>
              </a:xfrm>
              <a:custGeom>
                <a:avLst/>
                <a:gdLst>
                  <a:gd name="G0" fmla="+- 21600 0 0"/>
                  <a:gd name="G1" fmla="+- 21600 0 0"/>
                  <a:gd name="G2" fmla="+- 21600 0 0"/>
                  <a:gd name="T0" fmla="*/ 6065 w 43200"/>
                  <a:gd name="T1" fmla="*/ 36608 h 36692"/>
                  <a:gd name="T2" fmla="*/ 37053 w 43200"/>
                  <a:gd name="T3" fmla="*/ 36692 h 36692"/>
                  <a:gd name="T4" fmla="*/ 21600 w 43200"/>
                  <a:gd name="T5" fmla="*/ 21600 h 36692"/>
                </a:gdLst>
                <a:ahLst/>
                <a:cxnLst>
                  <a:cxn ang="0">
                    <a:pos x="T0" y="T1"/>
                  </a:cxn>
                  <a:cxn ang="0">
                    <a:pos x="T2" y="T3"/>
                  </a:cxn>
                  <a:cxn ang="0">
                    <a:pos x="T4" y="T5"/>
                  </a:cxn>
                </a:cxnLst>
                <a:rect l="0" t="0" r="r" b="b"/>
                <a:pathLst>
                  <a:path w="43200" h="36692" fill="none" extrusionOk="0">
                    <a:moveTo>
                      <a:pt x="6065" y="36607"/>
                    </a:moveTo>
                    <a:cubicBezTo>
                      <a:pt x="2174" y="32580"/>
                      <a:pt x="0" y="27199"/>
                      <a:pt x="0" y="21600"/>
                    </a:cubicBezTo>
                    <a:cubicBezTo>
                      <a:pt x="0" y="9670"/>
                      <a:pt x="9670" y="0"/>
                      <a:pt x="21600" y="0"/>
                    </a:cubicBezTo>
                    <a:cubicBezTo>
                      <a:pt x="33529" y="0"/>
                      <a:pt x="43200" y="9670"/>
                      <a:pt x="43200" y="21600"/>
                    </a:cubicBezTo>
                    <a:cubicBezTo>
                      <a:pt x="43199" y="27240"/>
                      <a:pt x="40993" y="32656"/>
                      <a:pt x="37052" y="36691"/>
                    </a:cubicBezTo>
                  </a:path>
                  <a:path w="43200" h="36692" stroke="0" extrusionOk="0">
                    <a:moveTo>
                      <a:pt x="6065" y="36607"/>
                    </a:moveTo>
                    <a:cubicBezTo>
                      <a:pt x="2174" y="32580"/>
                      <a:pt x="0" y="27199"/>
                      <a:pt x="0" y="21600"/>
                    </a:cubicBezTo>
                    <a:cubicBezTo>
                      <a:pt x="0" y="9670"/>
                      <a:pt x="9670" y="0"/>
                      <a:pt x="21600" y="0"/>
                    </a:cubicBezTo>
                    <a:cubicBezTo>
                      <a:pt x="33529" y="0"/>
                      <a:pt x="43200" y="9670"/>
                      <a:pt x="43200" y="21600"/>
                    </a:cubicBezTo>
                    <a:cubicBezTo>
                      <a:pt x="43199" y="27240"/>
                      <a:pt x="40993" y="32656"/>
                      <a:pt x="37052" y="36691"/>
                    </a:cubicBezTo>
                    <a:lnTo>
                      <a:pt x="21600" y="21600"/>
                    </a:lnTo>
                    <a:close/>
                  </a:path>
                </a:pathLst>
              </a:custGeom>
              <a:noFill/>
              <a:ln w="28575">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5792" name="Arc 16">
                <a:extLst>
                  <a:ext uri="{FF2B5EF4-FFF2-40B4-BE49-F238E27FC236}">
                    <a16:creationId xmlns:a16="http://schemas.microsoft.com/office/drawing/2014/main" id="{61692DDA-6E40-68B8-101B-DF67C3FCD0E9}"/>
                  </a:ext>
                </a:extLst>
              </p:cNvPr>
              <p:cNvSpPr>
                <a:spLocks/>
              </p:cNvSpPr>
              <p:nvPr/>
            </p:nvSpPr>
            <p:spPr bwMode="auto">
              <a:xfrm>
                <a:off x="1635" y="1296"/>
                <a:ext cx="137" cy="188"/>
              </a:xfrm>
              <a:custGeom>
                <a:avLst/>
                <a:gdLst>
                  <a:gd name="G0" fmla="+- 21600 0 0"/>
                  <a:gd name="G1" fmla="+- 21600 0 0"/>
                  <a:gd name="G2" fmla="+- 21600 0 0"/>
                  <a:gd name="T0" fmla="*/ 5935 w 43200"/>
                  <a:gd name="T1" fmla="*/ 36472 h 36692"/>
                  <a:gd name="T2" fmla="*/ 37053 w 43200"/>
                  <a:gd name="T3" fmla="*/ 36692 h 36692"/>
                  <a:gd name="T4" fmla="*/ 21600 w 43200"/>
                  <a:gd name="T5" fmla="*/ 21600 h 36692"/>
                </a:gdLst>
                <a:ahLst/>
                <a:cxnLst>
                  <a:cxn ang="0">
                    <a:pos x="T0" y="T1"/>
                  </a:cxn>
                  <a:cxn ang="0">
                    <a:pos x="T2" y="T3"/>
                  </a:cxn>
                  <a:cxn ang="0">
                    <a:pos x="T4" y="T5"/>
                  </a:cxn>
                </a:cxnLst>
                <a:rect l="0" t="0" r="r" b="b"/>
                <a:pathLst>
                  <a:path w="43200" h="36692" fill="none" extrusionOk="0">
                    <a:moveTo>
                      <a:pt x="5935" y="36471"/>
                    </a:moveTo>
                    <a:cubicBezTo>
                      <a:pt x="2124" y="32458"/>
                      <a:pt x="0" y="27134"/>
                      <a:pt x="0" y="21600"/>
                    </a:cubicBezTo>
                    <a:cubicBezTo>
                      <a:pt x="0" y="9670"/>
                      <a:pt x="9670" y="0"/>
                      <a:pt x="21600" y="0"/>
                    </a:cubicBezTo>
                    <a:cubicBezTo>
                      <a:pt x="33529" y="0"/>
                      <a:pt x="43200" y="9670"/>
                      <a:pt x="43200" y="21600"/>
                    </a:cubicBezTo>
                    <a:cubicBezTo>
                      <a:pt x="43199" y="27240"/>
                      <a:pt x="40993" y="32656"/>
                      <a:pt x="37052" y="36691"/>
                    </a:cubicBezTo>
                  </a:path>
                  <a:path w="43200" h="36692" stroke="0" extrusionOk="0">
                    <a:moveTo>
                      <a:pt x="5935" y="36471"/>
                    </a:moveTo>
                    <a:cubicBezTo>
                      <a:pt x="2124" y="32458"/>
                      <a:pt x="0" y="27134"/>
                      <a:pt x="0" y="21600"/>
                    </a:cubicBezTo>
                    <a:cubicBezTo>
                      <a:pt x="0" y="9670"/>
                      <a:pt x="9670" y="0"/>
                      <a:pt x="21600" y="0"/>
                    </a:cubicBezTo>
                    <a:cubicBezTo>
                      <a:pt x="33529" y="0"/>
                      <a:pt x="43200" y="9670"/>
                      <a:pt x="43200" y="21600"/>
                    </a:cubicBezTo>
                    <a:cubicBezTo>
                      <a:pt x="43199" y="27240"/>
                      <a:pt x="40993" y="32656"/>
                      <a:pt x="37052" y="36691"/>
                    </a:cubicBezTo>
                    <a:lnTo>
                      <a:pt x="21600" y="21600"/>
                    </a:lnTo>
                    <a:close/>
                  </a:path>
                </a:pathLst>
              </a:custGeom>
              <a:noFill/>
              <a:ln w="28575">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5793" name="Arc 17">
                <a:extLst>
                  <a:ext uri="{FF2B5EF4-FFF2-40B4-BE49-F238E27FC236}">
                    <a16:creationId xmlns:a16="http://schemas.microsoft.com/office/drawing/2014/main" id="{2EDF4841-09F2-72F0-E466-1E93AB92EA75}"/>
                  </a:ext>
                </a:extLst>
              </p:cNvPr>
              <p:cNvSpPr>
                <a:spLocks/>
              </p:cNvSpPr>
              <p:nvPr/>
            </p:nvSpPr>
            <p:spPr bwMode="auto">
              <a:xfrm>
                <a:off x="1733" y="1296"/>
                <a:ext cx="137" cy="192"/>
              </a:xfrm>
              <a:custGeom>
                <a:avLst/>
                <a:gdLst>
                  <a:gd name="G0" fmla="+- 21600 0 0"/>
                  <a:gd name="G1" fmla="+- 21600 0 0"/>
                  <a:gd name="G2" fmla="+- 21600 0 0"/>
                  <a:gd name="T0" fmla="*/ 5935 w 43200"/>
                  <a:gd name="T1" fmla="*/ 36472 h 37346"/>
                  <a:gd name="T2" fmla="*/ 36386 w 43200"/>
                  <a:gd name="T3" fmla="*/ 37346 h 37346"/>
                  <a:gd name="T4" fmla="*/ 21600 w 43200"/>
                  <a:gd name="T5" fmla="*/ 21600 h 37346"/>
                </a:gdLst>
                <a:ahLst/>
                <a:cxnLst>
                  <a:cxn ang="0">
                    <a:pos x="T0" y="T1"/>
                  </a:cxn>
                  <a:cxn ang="0">
                    <a:pos x="T2" y="T3"/>
                  </a:cxn>
                  <a:cxn ang="0">
                    <a:pos x="T4" y="T5"/>
                  </a:cxn>
                </a:cxnLst>
                <a:rect l="0" t="0" r="r" b="b"/>
                <a:pathLst>
                  <a:path w="43200" h="37346" fill="none" extrusionOk="0">
                    <a:moveTo>
                      <a:pt x="5935" y="36471"/>
                    </a:moveTo>
                    <a:cubicBezTo>
                      <a:pt x="2124" y="32458"/>
                      <a:pt x="0" y="27134"/>
                      <a:pt x="0" y="21600"/>
                    </a:cubicBezTo>
                    <a:cubicBezTo>
                      <a:pt x="0" y="9670"/>
                      <a:pt x="9670" y="0"/>
                      <a:pt x="21600" y="0"/>
                    </a:cubicBezTo>
                    <a:cubicBezTo>
                      <a:pt x="33529" y="0"/>
                      <a:pt x="43200" y="9670"/>
                      <a:pt x="43200" y="21600"/>
                    </a:cubicBezTo>
                    <a:cubicBezTo>
                      <a:pt x="43199" y="27564"/>
                      <a:pt x="40733" y="33263"/>
                      <a:pt x="36385" y="37345"/>
                    </a:cubicBezTo>
                  </a:path>
                  <a:path w="43200" h="37346" stroke="0" extrusionOk="0">
                    <a:moveTo>
                      <a:pt x="5935" y="36471"/>
                    </a:moveTo>
                    <a:cubicBezTo>
                      <a:pt x="2124" y="32458"/>
                      <a:pt x="0" y="27134"/>
                      <a:pt x="0" y="21600"/>
                    </a:cubicBezTo>
                    <a:cubicBezTo>
                      <a:pt x="0" y="9670"/>
                      <a:pt x="9670" y="0"/>
                      <a:pt x="21600" y="0"/>
                    </a:cubicBezTo>
                    <a:cubicBezTo>
                      <a:pt x="33529" y="0"/>
                      <a:pt x="43200" y="9670"/>
                      <a:pt x="43200" y="21600"/>
                    </a:cubicBezTo>
                    <a:cubicBezTo>
                      <a:pt x="43199" y="27564"/>
                      <a:pt x="40733" y="33263"/>
                      <a:pt x="36385" y="37345"/>
                    </a:cubicBezTo>
                    <a:lnTo>
                      <a:pt x="21600" y="21600"/>
                    </a:lnTo>
                    <a:close/>
                  </a:path>
                </a:pathLst>
              </a:custGeom>
              <a:noFill/>
              <a:ln w="28575">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5794" name="Arc 18">
                <a:extLst>
                  <a:ext uri="{FF2B5EF4-FFF2-40B4-BE49-F238E27FC236}">
                    <a16:creationId xmlns:a16="http://schemas.microsoft.com/office/drawing/2014/main" id="{69952DE4-4FFF-E1FF-9D3A-3188CDC7F80A}"/>
                  </a:ext>
                </a:extLst>
              </p:cNvPr>
              <p:cNvSpPr>
                <a:spLocks/>
              </p:cNvSpPr>
              <p:nvPr/>
            </p:nvSpPr>
            <p:spPr bwMode="auto">
              <a:xfrm>
                <a:off x="1828" y="1296"/>
                <a:ext cx="137" cy="188"/>
              </a:xfrm>
              <a:custGeom>
                <a:avLst/>
                <a:gdLst>
                  <a:gd name="G0" fmla="+- 21600 0 0"/>
                  <a:gd name="G1" fmla="+- 21600 0 0"/>
                  <a:gd name="G2" fmla="+- 21600 0 0"/>
                  <a:gd name="T0" fmla="*/ 6065 w 43200"/>
                  <a:gd name="T1" fmla="*/ 36608 h 36692"/>
                  <a:gd name="T2" fmla="*/ 37053 w 43200"/>
                  <a:gd name="T3" fmla="*/ 36692 h 36692"/>
                  <a:gd name="T4" fmla="*/ 21600 w 43200"/>
                  <a:gd name="T5" fmla="*/ 21600 h 36692"/>
                </a:gdLst>
                <a:ahLst/>
                <a:cxnLst>
                  <a:cxn ang="0">
                    <a:pos x="T0" y="T1"/>
                  </a:cxn>
                  <a:cxn ang="0">
                    <a:pos x="T2" y="T3"/>
                  </a:cxn>
                  <a:cxn ang="0">
                    <a:pos x="T4" y="T5"/>
                  </a:cxn>
                </a:cxnLst>
                <a:rect l="0" t="0" r="r" b="b"/>
                <a:pathLst>
                  <a:path w="43200" h="36692" fill="none" extrusionOk="0">
                    <a:moveTo>
                      <a:pt x="6065" y="36607"/>
                    </a:moveTo>
                    <a:cubicBezTo>
                      <a:pt x="2174" y="32580"/>
                      <a:pt x="0" y="27199"/>
                      <a:pt x="0" y="21600"/>
                    </a:cubicBezTo>
                    <a:cubicBezTo>
                      <a:pt x="0" y="9670"/>
                      <a:pt x="9670" y="0"/>
                      <a:pt x="21600" y="0"/>
                    </a:cubicBezTo>
                    <a:cubicBezTo>
                      <a:pt x="33529" y="0"/>
                      <a:pt x="43200" y="9670"/>
                      <a:pt x="43200" y="21600"/>
                    </a:cubicBezTo>
                    <a:cubicBezTo>
                      <a:pt x="43199" y="27240"/>
                      <a:pt x="40993" y="32656"/>
                      <a:pt x="37052" y="36691"/>
                    </a:cubicBezTo>
                  </a:path>
                  <a:path w="43200" h="36692" stroke="0" extrusionOk="0">
                    <a:moveTo>
                      <a:pt x="6065" y="36607"/>
                    </a:moveTo>
                    <a:cubicBezTo>
                      <a:pt x="2174" y="32580"/>
                      <a:pt x="0" y="27199"/>
                      <a:pt x="0" y="21600"/>
                    </a:cubicBezTo>
                    <a:cubicBezTo>
                      <a:pt x="0" y="9670"/>
                      <a:pt x="9670" y="0"/>
                      <a:pt x="21600" y="0"/>
                    </a:cubicBezTo>
                    <a:cubicBezTo>
                      <a:pt x="33529" y="0"/>
                      <a:pt x="43200" y="9670"/>
                      <a:pt x="43200" y="21600"/>
                    </a:cubicBezTo>
                    <a:cubicBezTo>
                      <a:pt x="43199" y="27240"/>
                      <a:pt x="40993" y="32656"/>
                      <a:pt x="37052" y="36691"/>
                    </a:cubicBezTo>
                    <a:lnTo>
                      <a:pt x="21600" y="21600"/>
                    </a:lnTo>
                    <a:close/>
                  </a:path>
                </a:pathLst>
              </a:custGeom>
              <a:noFill/>
              <a:ln w="28575">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5795" name="Arc 19">
                <a:extLst>
                  <a:ext uri="{FF2B5EF4-FFF2-40B4-BE49-F238E27FC236}">
                    <a16:creationId xmlns:a16="http://schemas.microsoft.com/office/drawing/2014/main" id="{7A4BEDD7-0348-62D4-88A6-2D6EE5E0821F}"/>
                  </a:ext>
                </a:extLst>
              </p:cNvPr>
              <p:cNvSpPr>
                <a:spLocks/>
              </p:cNvSpPr>
              <p:nvPr/>
            </p:nvSpPr>
            <p:spPr bwMode="auto">
              <a:xfrm>
                <a:off x="1927" y="1297"/>
                <a:ext cx="137" cy="187"/>
              </a:xfrm>
              <a:custGeom>
                <a:avLst/>
                <a:gdLst>
                  <a:gd name="G0" fmla="+- 21600 0 0"/>
                  <a:gd name="G1" fmla="+- 21600 0 0"/>
                  <a:gd name="G2" fmla="+- 21600 0 0"/>
                  <a:gd name="T0" fmla="*/ 5935 w 43113"/>
                  <a:gd name="T1" fmla="*/ 36472 h 36472"/>
                  <a:gd name="T2" fmla="*/ 43113 w 43113"/>
                  <a:gd name="T3" fmla="*/ 19667 h 36472"/>
                  <a:gd name="T4" fmla="*/ 21600 w 43113"/>
                  <a:gd name="T5" fmla="*/ 21600 h 36472"/>
                </a:gdLst>
                <a:ahLst/>
                <a:cxnLst>
                  <a:cxn ang="0">
                    <a:pos x="T0" y="T1"/>
                  </a:cxn>
                  <a:cxn ang="0">
                    <a:pos x="T2" y="T3"/>
                  </a:cxn>
                  <a:cxn ang="0">
                    <a:pos x="T4" y="T5"/>
                  </a:cxn>
                </a:cxnLst>
                <a:rect l="0" t="0" r="r" b="b"/>
                <a:pathLst>
                  <a:path w="43113" h="36472" fill="none" extrusionOk="0">
                    <a:moveTo>
                      <a:pt x="5935" y="36471"/>
                    </a:moveTo>
                    <a:cubicBezTo>
                      <a:pt x="2124" y="32458"/>
                      <a:pt x="0" y="27134"/>
                      <a:pt x="0" y="21600"/>
                    </a:cubicBezTo>
                    <a:cubicBezTo>
                      <a:pt x="0" y="9670"/>
                      <a:pt x="9670" y="0"/>
                      <a:pt x="21600" y="0"/>
                    </a:cubicBezTo>
                    <a:cubicBezTo>
                      <a:pt x="32780" y="0"/>
                      <a:pt x="42112" y="8531"/>
                      <a:pt x="43113" y="19666"/>
                    </a:cubicBezTo>
                  </a:path>
                  <a:path w="43113" h="36472" stroke="0" extrusionOk="0">
                    <a:moveTo>
                      <a:pt x="5935" y="36471"/>
                    </a:moveTo>
                    <a:cubicBezTo>
                      <a:pt x="2124" y="32458"/>
                      <a:pt x="0" y="27134"/>
                      <a:pt x="0" y="21600"/>
                    </a:cubicBezTo>
                    <a:cubicBezTo>
                      <a:pt x="0" y="9670"/>
                      <a:pt x="9670" y="0"/>
                      <a:pt x="21600" y="0"/>
                    </a:cubicBezTo>
                    <a:cubicBezTo>
                      <a:pt x="32780" y="0"/>
                      <a:pt x="42112" y="8531"/>
                      <a:pt x="43113" y="19666"/>
                    </a:cubicBezTo>
                    <a:lnTo>
                      <a:pt x="21600" y="21600"/>
                    </a:lnTo>
                    <a:close/>
                  </a:path>
                </a:pathLst>
              </a:custGeom>
              <a:noFill/>
              <a:ln w="28575">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sp>
          <p:nvSpPr>
            <p:cNvPr id="75796" name="Rectangle 20">
              <a:extLst>
                <a:ext uri="{FF2B5EF4-FFF2-40B4-BE49-F238E27FC236}">
                  <a16:creationId xmlns:a16="http://schemas.microsoft.com/office/drawing/2014/main" id="{29B4F509-126D-FFB5-41E8-98E72DA89BDE}"/>
                </a:ext>
              </a:extLst>
            </p:cNvPr>
            <p:cNvSpPr>
              <a:spLocks noChangeArrowheads="1"/>
            </p:cNvSpPr>
            <p:nvPr/>
          </p:nvSpPr>
          <p:spPr bwMode="auto">
            <a:xfrm>
              <a:off x="1104" y="1248"/>
              <a:ext cx="480" cy="192"/>
            </a:xfrm>
            <a:prstGeom prst="rect">
              <a:avLst/>
            </a:prstGeom>
            <a:solidFill>
              <a:schemeClr val="accent1"/>
            </a:solidFill>
            <a:ln w="28575">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5797" name="Line 21">
              <a:extLst>
                <a:ext uri="{FF2B5EF4-FFF2-40B4-BE49-F238E27FC236}">
                  <a16:creationId xmlns:a16="http://schemas.microsoft.com/office/drawing/2014/main" id="{8815036B-C5B6-1BB4-0406-803A8C47BBA7}"/>
                </a:ext>
              </a:extLst>
            </p:cNvPr>
            <p:cNvSpPr>
              <a:spLocks noChangeShapeType="1"/>
            </p:cNvSpPr>
            <p:nvPr/>
          </p:nvSpPr>
          <p:spPr bwMode="auto">
            <a:xfrm>
              <a:off x="3072" y="1344"/>
              <a:ext cx="1056" cy="0"/>
            </a:xfrm>
            <a:prstGeom prst="line">
              <a:avLst/>
            </a:prstGeom>
            <a:noFill/>
            <a:ln w="28575">
              <a:solidFill>
                <a:srgbClr val="CCE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nvGrpSpPr>
            <p:cNvPr id="75798" name="Group 22">
              <a:extLst>
                <a:ext uri="{FF2B5EF4-FFF2-40B4-BE49-F238E27FC236}">
                  <a16:creationId xmlns:a16="http://schemas.microsoft.com/office/drawing/2014/main" id="{D6D8927A-CBC9-D23E-429E-D24762DB9C0A}"/>
                </a:ext>
              </a:extLst>
            </p:cNvPr>
            <p:cNvGrpSpPr>
              <a:grpSpLocks/>
            </p:cNvGrpSpPr>
            <p:nvPr/>
          </p:nvGrpSpPr>
          <p:grpSpPr bwMode="auto">
            <a:xfrm>
              <a:off x="4128" y="1248"/>
              <a:ext cx="624" cy="192"/>
              <a:chOff x="1440" y="1296"/>
              <a:chExt cx="624" cy="192"/>
            </a:xfrm>
          </p:grpSpPr>
          <p:sp>
            <p:nvSpPr>
              <p:cNvPr id="75799" name="Arc 23">
                <a:extLst>
                  <a:ext uri="{FF2B5EF4-FFF2-40B4-BE49-F238E27FC236}">
                    <a16:creationId xmlns:a16="http://schemas.microsoft.com/office/drawing/2014/main" id="{374C3F34-BE60-F2CF-9605-A0D611DC40E5}"/>
                  </a:ext>
                </a:extLst>
              </p:cNvPr>
              <p:cNvSpPr>
                <a:spLocks/>
              </p:cNvSpPr>
              <p:nvPr/>
            </p:nvSpPr>
            <p:spPr bwMode="auto">
              <a:xfrm>
                <a:off x="1440" y="1296"/>
                <a:ext cx="137" cy="188"/>
              </a:xfrm>
              <a:custGeom>
                <a:avLst/>
                <a:gdLst>
                  <a:gd name="G0" fmla="+- 21579 0 0"/>
                  <a:gd name="G1" fmla="+- 21600 0 0"/>
                  <a:gd name="G2" fmla="+- 21600 0 0"/>
                  <a:gd name="T0" fmla="*/ 0 w 43179"/>
                  <a:gd name="T1" fmla="*/ 20655 h 36692"/>
                  <a:gd name="T2" fmla="*/ 37032 w 43179"/>
                  <a:gd name="T3" fmla="*/ 36692 h 36692"/>
                  <a:gd name="T4" fmla="*/ 21579 w 43179"/>
                  <a:gd name="T5" fmla="*/ 21600 h 36692"/>
                </a:gdLst>
                <a:ahLst/>
                <a:cxnLst>
                  <a:cxn ang="0">
                    <a:pos x="T0" y="T1"/>
                  </a:cxn>
                  <a:cxn ang="0">
                    <a:pos x="T2" y="T3"/>
                  </a:cxn>
                  <a:cxn ang="0">
                    <a:pos x="T4" y="T5"/>
                  </a:cxn>
                </a:cxnLst>
                <a:rect l="0" t="0" r="r" b="b"/>
                <a:pathLst>
                  <a:path w="43179" h="36692" fill="none" extrusionOk="0">
                    <a:moveTo>
                      <a:pt x="-1" y="20654"/>
                    </a:moveTo>
                    <a:cubicBezTo>
                      <a:pt x="505" y="9104"/>
                      <a:pt x="10017" y="0"/>
                      <a:pt x="21579" y="0"/>
                    </a:cubicBezTo>
                    <a:cubicBezTo>
                      <a:pt x="33508" y="0"/>
                      <a:pt x="43179" y="9670"/>
                      <a:pt x="43179" y="21600"/>
                    </a:cubicBezTo>
                    <a:cubicBezTo>
                      <a:pt x="43179" y="27240"/>
                      <a:pt x="40972" y="32656"/>
                      <a:pt x="37031" y="36691"/>
                    </a:cubicBezTo>
                  </a:path>
                  <a:path w="43179" h="36692" stroke="0" extrusionOk="0">
                    <a:moveTo>
                      <a:pt x="-1" y="20654"/>
                    </a:moveTo>
                    <a:cubicBezTo>
                      <a:pt x="505" y="9104"/>
                      <a:pt x="10017" y="0"/>
                      <a:pt x="21579" y="0"/>
                    </a:cubicBezTo>
                    <a:cubicBezTo>
                      <a:pt x="33508" y="0"/>
                      <a:pt x="43179" y="9670"/>
                      <a:pt x="43179" y="21600"/>
                    </a:cubicBezTo>
                    <a:cubicBezTo>
                      <a:pt x="43179" y="27240"/>
                      <a:pt x="40972" y="32656"/>
                      <a:pt x="37031" y="36691"/>
                    </a:cubicBezTo>
                    <a:lnTo>
                      <a:pt x="21579" y="21600"/>
                    </a:lnTo>
                    <a:close/>
                  </a:path>
                </a:pathLst>
              </a:custGeom>
              <a:noFill/>
              <a:ln w="28575">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5800" name="Arc 24">
                <a:extLst>
                  <a:ext uri="{FF2B5EF4-FFF2-40B4-BE49-F238E27FC236}">
                    <a16:creationId xmlns:a16="http://schemas.microsoft.com/office/drawing/2014/main" id="{52245930-CE03-54B1-54CF-506CF68EEF6C}"/>
                  </a:ext>
                </a:extLst>
              </p:cNvPr>
              <p:cNvSpPr>
                <a:spLocks/>
              </p:cNvSpPr>
              <p:nvPr/>
            </p:nvSpPr>
            <p:spPr bwMode="auto">
              <a:xfrm>
                <a:off x="1537" y="1296"/>
                <a:ext cx="137" cy="188"/>
              </a:xfrm>
              <a:custGeom>
                <a:avLst/>
                <a:gdLst>
                  <a:gd name="G0" fmla="+- 21600 0 0"/>
                  <a:gd name="G1" fmla="+- 21600 0 0"/>
                  <a:gd name="G2" fmla="+- 21600 0 0"/>
                  <a:gd name="T0" fmla="*/ 6065 w 43200"/>
                  <a:gd name="T1" fmla="*/ 36608 h 36692"/>
                  <a:gd name="T2" fmla="*/ 37053 w 43200"/>
                  <a:gd name="T3" fmla="*/ 36692 h 36692"/>
                  <a:gd name="T4" fmla="*/ 21600 w 43200"/>
                  <a:gd name="T5" fmla="*/ 21600 h 36692"/>
                </a:gdLst>
                <a:ahLst/>
                <a:cxnLst>
                  <a:cxn ang="0">
                    <a:pos x="T0" y="T1"/>
                  </a:cxn>
                  <a:cxn ang="0">
                    <a:pos x="T2" y="T3"/>
                  </a:cxn>
                  <a:cxn ang="0">
                    <a:pos x="T4" y="T5"/>
                  </a:cxn>
                </a:cxnLst>
                <a:rect l="0" t="0" r="r" b="b"/>
                <a:pathLst>
                  <a:path w="43200" h="36692" fill="none" extrusionOk="0">
                    <a:moveTo>
                      <a:pt x="6065" y="36607"/>
                    </a:moveTo>
                    <a:cubicBezTo>
                      <a:pt x="2174" y="32580"/>
                      <a:pt x="0" y="27199"/>
                      <a:pt x="0" y="21600"/>
                    </a:cubicBezTo>
                    <a:cubicBezTo>
                      <a:pt x="0" y="9670"/>
                      <a:pt x="9670" y="0"/>
                      <a:pt x="21600" y="0"/>
                    </a:cubicBezTo>
                    <a:cubicBezTo>
                      <a:pt x="33529" y="0"/>
                      <a:pt x="43200" y="9670"/>
                      <a:pt x="43200" y="21600"/>
                    </a:cubicBezTo>
                    <a:cubicBezTo>
                      <a:pt x="43199" y="27240"/>
                      <a:pt x="40993" y="32656"/>
                      <a:pt x="37052" y="36691"/>
                    </a:cubicBezTo>
                  </a:path>
                  <a:path w="43200" h="36692" stroke="0" extrusionOk="0">
                    <a:moveTo>
                      <a:pt x="6065" y="36607"/>
                    </a:moveTo>
                    <a:cubicBezTo>
                      <a:pt x="2174" y="32580"/>
                      <a:pt x="0" y="27199"/>
                      <a:pt x="0" y="21600"/>
                    </a:cubicBezTo>
                    <a:cubicBezTo>
                      <a:pt x="0" y="9670"/>
                      <a:pt x="9670" y="0"/>
                      <a:pt x="21600" y="0"/>
                    </a:cubicBezTo>
                    <a:cubicBezTo>
                      <a:pt x="33529" y="0"/>
                      <a:pt x="43200" y="9670"/>
                      <a:pt x="43200" y="21600"/>
                    </a:cubicBezTo>
                    <a:cubicBezTo>
                      <a:pt x="43199" y="27240"/>
                      <a:pt x="40993" y="32656"/>
                      <a:pt x="37052" y="36691"/>
                    </a:cubicBezTo>
                    <a:lnTo>
                      <a:pt x="21600" y="21600"/>
                    </a:lnTo>
                    <a:close/>
                  </a:path>
                </a:pathLst>
              </a:custGeom>
              <a:noFill/>
              <a:ln w="28575">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5801" name="Arc 25">
                <a:extLst>
                  <a:ext uri="{FF2B5EF4-FFF2-40B4-BE49-F238E27FC236}">
                    <a16:creationId xmlns:a16="http://schemas.microsoft.com/office/drawing/2014/main" id="{A84480D2-67A5-E73E-01DF-9168A3BC9A49}"/>
                  </a:ext>
                </a:extLst>
              </p:cNvPr>
              <p:cNvSpPr>
                <a:spLocks/>
              </p:cNvSpPr>
              <p:nvPr/>
            </p:nvSpPr>
            <p:spPr bwMode="auto">
              <a:xfrm>
                <a:off x="1635" y="1296"/>
                <a:ext cx="137" cy="188"/>
              </a:xfrm>
              <a:custGeom>
                <a:avLst/>
                <a:gdLst>
                  <a:gd name="G0" fmla="+- 21600 0 0"/>
                  <a:gd name="G1" fmla="+- 21600 0 0"/>
                  <a:gd name="G2" fmla="+- 21600 0 0"/>
                  <a:gd name="T0" fmla="*/ 5935 w 43200"/>
                  <a:gd name="T1" fmla="*/ 36472 h 36692"/>
                  <a:gd name="T2" fmla="*/ 37053 w 43200"/>
                  <a:gd name="T3" fmla="*/ 36692 h 36692"/>
                  <a:gd name="T4" fmla="*/ 21600 w 43200"/>
                  <a:gd name="T5" fmla="*/ 21600 h 36692"/>
                </a:gdLst>
                <a:ahLst/>
                <a:cxnLst>
                  <a:cxn ang="0">
                    <a:pos x="T0" y="T1"/>
                  </a:cxn>
                  <a:cxn ang="0">
                    <a:pos x="T2" y="T3"/>
                  </a:cxn>
                  <a:cxn ang="0">
                    <a:pos x="T4" y="T5"/>
                  </a:cxn>
                </a:cxnLst>
                <a:rect l="0" t="0" r="r" b="b"/>
                <a:pathLst>
                  <a:path w="43200" h="36692" fill="none" extrusionOk="0">
                    <a:moveTo>
                      <a:pt x="5935" y="36471"/>
                    </a:moveTo>
                    <a:cubicBezTo>
                      <a:pt x="2124" y="32458"/>
                      <a:pt x="0" y="27134"/>
                      <a:pt x="0" y="21600"/>
                    </a:cubicBezTo>
                    <a:cubicBezTo>
                      <a:pt x="0" y="9670"/>
                      <a:pt x="9670" y="0"/>
                      <a:pt x="21600" y="0"/>
                    </a:cubicBezTo>
                    <a:cubicBezTo>
                      <a:pt x="33529" y="0"/>
                      <a:pt x="43200" y="9670"/>
                      <a:pt x="43200" y="21600"/>
                    </a:cubicBezTo>
                    <a:cubicBezTo>
                      <a:pt x="43199" y="27240"/>
                      <a:pt x="40993" y="32656"/>
                      <a:pt x="37052" y="36691"/>
                    </a:cubicBezTo>
                  </a:path>
                  <a:path w="43200" h="36692" stroke="0" extrusionOk="0">
                    <a:moveTo>
                      <a:pt x="5935" y="36471"/>
                    </a:moveTo>
                    <a:cubicBezTo>
                      <a:pt x="2124" y="32458"/>
                      <a:pt x="0" y="27134"/>
                      <a:pt x="0" y="21600"/>
                    </a:cubicBezTo>
                    <a:cubicBezTo>
                      <a:pt x="0" y="9670"/>
                      <a:pt x="9670" y="0"/>
                      <a:pt x="21600" y="0"/>
                    </a:cubicBezTo>
                    <a:cubicBezTo>
                      <a:pt x="33529" y="0"/>
                      <a:pt x="43200" y="9670"/>
                      <a:pt x="43200" y="21600"/>
                    </a:cubicBezTo>
                    <a:cubicBezTo>
                      <a:pt x="43199" y="27240"/>
                      <a:pt x="40993" y="32656"/>
                      <a:pt x="37052" y="36691"/>
                    </a:cubicBezTo>
                    <a:lnTo>
                      <a:pt x="21600" y="21600"/>
                    </a:lnTo>
                    <a:close/>
                  </a:path>
                </a:pathLst>
              </a:custGeom>
              <a:noFill/>
              <a:ln w="28575">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5802" name="Arc 26">
                <a:extLst>
                  <a:ext uri="{FF2B5EF4-FFF2-40B4-BE49-F238E27FC236}">
                    <a16:creationId xmlns:a16="http://schemas.microsoft.com/office/drawing/2014/main" id="{161DADEE-E825-3BDE-0DF3-B1BF4E660211}"/>
                  </a:ext>
                </a:extLst>
              </p:cNvPr>
              <p:cNvSpPr>
                <a:spLocks/>
              </p:cNvSpPr>
              <p:nvPr/>
            </p:nvSpPr>
            <p:spPr bwMode="auto">
              <a:xfrm>
                <a:off x="1733" y="1296"/>
                <a:ext cx="137" cy="192"/>
              </a:xfrm>
              <a:custGeom>
                <a:avLst/>
                <a:gdLst>
                  <a:gd name="G0" fmla="+- 21600 0 0"/>
                  <a:gd name="G1" fmla="+- 21600 0 0"/>
                  <a:gd name="G2" fmla="+- 21600 0 0"/>
                  <a:gd name="T0" fmla="*/ 5935 w 43200"/>
                  <a:gd name="T1" fmla="*/ 36472 h 37346"/>
                  <a:gd name="T2" fmla="*/ 36386 w 43200"/>
                  <a:gd name="T3" fmla="*/ 37346 h 37346"/>
                  <a:gd name="T4" fmla="*/ 21600 w 43200"/>
                  <a:gd name="T5" fmla="*/ 21600 h 37346"/>
                </a:gdLst>
                <a:ahLst/>
                <a:cxnLst>
                  <a:cxn ang="0">
                    <a:pos x="T0" y="T1"/>
                  </a:cxn>
                  <a:cxn ang="0">
                    <a:pos x="T2" y="T3"/>
                  </a:cxn>
                  <a:cxn ang="0">
                    <a:pos x="T4" y="T5"/>
                  </a:cxn>
                </a:cxnLst>
                <a:rect l="0" t="0" r="r" b="b"/>
                <a:pathLst>
                  <a:path w="43200" h="37346" fill="none" extrusionOk="0">
                    <a:moveTo>
                      <a:pt x="5935" y="36471"/>
                    </a:moveTo>
                    <a:cubicBezTo>
                      <a:pt x="2124" y="32458"/>
                      <a:pt x="0" y="27134"/>
                      <a:pt x="0" y="21600"/>
                    </a:cubicBezTo>
                    <a:cubicBezTo>
                      <a:pt x="0" y="9670"/>
                      <a:pt x="9670" y="0"/>
                      <a:pt x="21600" y="0"/>
                    </a:cubicBezTo>
                    <a:cubicBezTo>
                      <a:pt x="33529" y="0"/>
                      <a:pt x="43200" y="9670"/>
                      <a:pt x="43200" y="21600"/>
                    </a:cubicBezTo>
                    <a:cubicBezTo>
                      <a:pt x="43199" y="27564"/>
                      <a:pt x="40733" y="33263"/>
                      <a:pt x="36385" y="37345"/>
                    </a:cubicBezTo>
                  </a:path>
                  <a:path w="43200" h="37346" stroke="0" extrusionOk="0">
                    <a:moveTo>
                      <a:pt x="5935" y="36471"/>
                    </a:moveTo>
                    <a:cubicBezTo>
                      <a:pt x="2124" y="32458"/>
                      <a:pt x="0" y="27134"/>
                      <a:pt x="0" y="21600"/>
                    </a:cubicBezTo>
                    <a:cubicBezTo>
                      <a:pt x="0" y="9670"/>
                      <a:pt x="9670" y="0"/>
                      <a:pt x="21600" y="0"/>
                    </a:cubicBezTo>
                    <a:cubicBezTo>
                      <a:pt x="33529" y="0"/>
                      <a:pt x="43200" y="9670"/>
                      <a:pt x="43200" y="21600"/>
                    </a:cubicBezTo>
                    <a:cubicBezTo>
                      <a:pt x="43199" y="27564"/>
                      <a:pt x="40733" y="33263"/>
                      <a:pt x="36385" y="37345"/>
                    </a:cubicBezTo>
                    <a:lnTo>
                      <a:pt x="21600" y="21600"/>
                    </a:lnTo>
                    <a:close/>
                  </a:path>
                </a:pathLst>
              </a:custGeom>
              <a:noFill/>
              <a:ln w="28575">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5803" name="Arc 27">
                <a:extLst>
                  <a:ext uri="{FF2B5EF4-FFF2-40B4-BE49-F238E27FC236}">
                    <a16:creationId xmlns:a16="http://schemas.microsoft.com/office/drawing/2014/main" id="{773B85FD-D037-A669-3D53-562D36495C64}"/>
                  </a:ext>
                </a:extLst>
              </p:cNvPr>
              <p:cNvSpPr>
                <a:spLocks/>
              </p:cNvSpPr>
              <p:nvPr/>
            </p:nvSpPr>
            <p:spPr bwMode="auto">
              <a:xfrm>
                <a:off x="1828" y="1296"/>
                <a:ext cx="137" cy="188"/>
              </a:xfrm>
              <a:custGeom>
                <a:avLst/>
                <a:gdLst>
                  <a:gd name="G0" fmla="+- 21600 0 0"/>
                  <a:gd name="G1" fmla="+- 21600 0 0"/>
                  <a:gd name="G2" fmla="+- 21600 0 0"/>
                  <a:gd name="T0" fmla="*/ 6065 w 43200"/>
                  <a:gd name="T1" fmla="*/ 36608 h 36692"/>
                  <a:gd name="T2" fmla="*/ 37053 w 43200"/>
                  <a:gd name="T3" fmla="*/ 36692 h 36692"/>
                  <a:gd name="T4" fmla="*/ 21600 w 43200"/>
                  <a:gd name="T5" fmla="*/ 21600 h 36692"/>
                </a:gdLst>
                <a:ahLst/>
                <a:cxnLst>
                  <a:cxn ang="0">
                    <a:pos x="T0" y="T1"/>
                  </a:cxn>
                  <a:cxn ang="0">
                    <a:pos x="T2" y="T3"/>
                  </a:cxn>
                  <a:cxn ang="0">
                    <a:pos x="T4" y="T5"/>
                  </a:cxn>
                </a:cxnLst>
                <a:rect l="0" t="0" r="r" b="b"/>
                <a:pathLst>
                  <a:path w="43200" h="36692" fill="none" extrusionOk="0">
                    <a:moveTo>
                      <a:pt x="6065" y="36607"/>
                    </a:moveTo>
                    <a:cubicBezTo>
                      <a:pt x="2174" y="32580"/>
                      <a:pt x="0" y="27199"/>
                      <a:pt x="0" y="21600"/>
                    </a:cubicBezTo>
                    <a:cubicBezTo>
                      <a:pt x="0" y="9670"/>
                      <a:pt x="9670" y="0"/>
                      <a:pt x="21600" y="0"/>
                    </a:cubicBezTo>
                    <a:cubicBezTo>
                      <a:pt x="33529" y="0"/>
                      <a:pt x="43200" y="9670"/>
                      <a:pt x="43200" y="21600"/>
                    </a:cubicBezTo>
                    <a:cubicBezTo>
                      <a:pt x="43199" y="27240"/>
                      <a:pt x="40993" y="32656"/>
                      <a:pt x="37052" y="36691"/>
                    </a:cubicBezTo>
                  </a:path>
                  <a:path w="43200" h="36692" stroke="0" extrusionOk="0">
                    <a:moveTo>
                      <a:pt x="6065" y="36607"/>
                    </a:moveTo>
                    <a:cubicBezTo>
                      <a:pt x="2174" y="32580"/>
                      <a:pt x="0" y="27199"/>
                      <a:pt x="0" y="21600"/>
                    </a:cubicBezTo>
                    <a:cubicBezTo>
                      <a:pt x="0" y="9670"/>
                      <a:pt x="9670" y="0"/>
                      <a:pt x="21600" y="0"/>
                    </a:cubicBezTo>
                    <a:cubicBezTo>
                      <a:pt x="33529" y="0"/>
                      <a:pt x="43200" y="9670"/>
                      <a:pt x="43200" y="21600"/>
                    </a:cubicBezTo>
                    <a:cubicBezTo>
                      <a:pt x="43199" y="27240"/>
                      <a:pt x="40993" y="32656"/>
                      <a:pt x="37052" y="36691"/>
                    </a:cubicBezTo>
                    <a:lnTo>
                      <a:pt x="21600" y="21600"/>
                    </a:lnTo>
                    <a:close/>
                  </a:path>
                </a:pathLst>
              </a:custGeom>
              <a:noFill/>
              <a:ln w="28575">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5804" name="Arc 28">
                <a:extLst>
                  <a:ext uri="{FF2B5EF4-FFF2-40B4-BE49-F238E27FC236}">
                    <a16:creationId xmlns:a16="http://schemas.microsoft.com/office/drawing/2014/main" id="{3C38FC2D-DB77-663A-D4E4-B86BC4977331}"/>
                  </a:ext>
                </a:extLst>
              </p:cNvPr>
              <p:cNvSpPr>
                <a:spLocks/>
              </p:cNvSpPr>
              <p:nvPr/>
            </p:nvSpPr>
            <p:spPr bwMode="auto">
              <a:xfrm>
                <a:off x="1927" y="1297"/>
                <a:ext cx="137" cy="187"/>
              </a:xfrm>
              <a:custGeom>
                <a:avLst/>
                <a:gdLst>
                  <a:gd name="G0" fmla="+- 21600 0 0"/>
                  <a:gd name="G1" fmla="+- 21600 0 0"/>
                  <a:gd name="G2" fmla="+- 21600 0 0"/>
                  <a:gd name="T0" fmla="*/ 5935 w 43113"/>
                  <a:gd name="T1" fmla="*/ 36472 h 36472"/>
                  <a:gd name="T2" fmla="*/ 43113 w 43113"/>
                  <a:gd name="T3" fmla="*/ 19667 h 36472"/>
                  <a:gd name="T4" fmla="*/ 21600 w 43113"/>
                  <a:gd name="T5" fmla="*/ 21600 h 36472"/>
                </a:gdLst>
                <a:ahLst/>
                <a:cxnLst>
                  <a:cxn ang="0">
                    <a:pos x="T0" y="T1"/>
                  </a:cxn>
                  <a:cxn ang="0">
                    <a:pos x="T2" y="T3"/>
                  </a:cxn>
                  <a:cxn ang="0">
                    <a:pos x="T4" y="T5"/>
                  </a:cxn>
                </a:cxnLst>
                <a:rect l="0" t="0" r="r" b="b"/>
                <a:pathLst>
                  <a:path w="43113" h="36472" fill="none" extrusionOk="0">
                    <a:moveTo>
                      <a:pt x="5935" y="36471"/>
                    </a:moveTo>
                    <a:cubicBezTo>
                      <a:pt x="2124" y="32458"/>
                      <a:pt x="0" y="27134"/>
                      <a:pt x="0" y="21600"/>
                    </a:cubicBezTo>
                    <a:cubicBezTo>
                      <a:pt x="0" y="9670"/>
                      <a:pt x="9670" y="0"/>
                      <a:pt x="21600" y="0"/>
                    </a:cubicBezTo>
                    <a:cubicBezTo>
                      <a:pt x="32780" y="0"/>
                      <a:pt x="42112" y="8531"/>
                      <a:pt x="43113" y="19666"/>
                    </a:cubicBezTo>
                  </a:path>
                  <a:path w="43113" h="36472" stroke="0" extrusionOk="0">
                    <a:moveTo>
                      <a:pt x="5935" y="36471"/>
                    </a:moveTo>
                    <a:cubicBezTo>
                      <a:pt x="2124" y="32458"/>
                      <a:pt x="0" y="27134"/>
                      <a:pt x="0" y="21600"/>
                    </a:cubicBezTo>
                    <a:cubicBezTo>
                      <a:pt x="0" y="9670"/>
                      <a:pt x="9670" y="0"/>
                      <a:pt x="21600" y="0"/>
                    </a:cubicBezTo>
                    <a:cubicBezTo>
                      <a:pt x="32780" y="0"/>
                      <a:pt x="42112" y="8531"/>
                      <a:pt x="43113" y="19666"/>
                    </a:cubicBezTo>
                    <a:lnTo>
                      <a:pt x="21600" y="21600"/>
                    </a:lnTo>
                    <a:close/>
                  </a:path>
                </a:pathLst>
              </a:custGeom>
              <a:noFill/>
              <a:ln w="28575">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sp>
          <p:nvSpPr>
            <p:cNvPr id="75805" name="Rectangle 29">
              <a:extLst>
                <a:ext uri="{FF2B5EF4-FFF2-40B4-BE49-F238E27FC236}">
                  <a16:creationId xmlns:a16="http://schemas.microsoft.com/office/drawing/2014/main" id="{31CE4BE2-D563-FC29-5FAE-CA9F6D5351D9}"/>
                </a:ext>
              </a:extLst>
            </p:cNvPr>
            <p:cNvSpPr>
              <a:spLocks noChangeArrowheads="1"/>
            </p:cNvSpPr>
            <p:nvPr/>
          </p:nvSpPr>
          <p:spPr bwMode="auto">
            <a:xfrm>
              <a:off x="3360" y="1248"/>
              <a:ext cx="480" cy="192"/>
            </a:xfrm>
            <a:prstGeom prst="rect">
              <a:avLst/>
            </a:prstGeom>
            <a:solidFill>
              <a:schemeClr val="accent1"/>
            </a:solidFill>
            <a:ln w="28575">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5806" name="Line 30">
              <a:extLst>
                <a:ext uri="{FF2B5EF4-FFF2-40B4-BE49-F238E27FC236}">
                  <a16:creationId xmlns:a16="http://schemas.microsoft.com/office/drawing/2014/main" id="{3A6FC9B2-2DA1-3AED-03C6-A3B36284B094}"/>
                </a:ext>
              </a:extLst>
            </p:cNvPr>
            <p:cNvSpPr>
              <a:spLocks noChangeShapeType="1"/>
            </p:cNvSpPr>
            <p:nvPr/>
          </p:nvSpPr>
          <p:spPr bwMode="auto">
            <a:xfrm flipH="1">
              <a:off x="672" y="2544"/>
              <a:ext cx="2400" cy="0"/>
            </a:xfrm>
            <a:prstGeom prst="line">
              <a:avLst/>
            </a:prstGeom>
            <a:noFill/>
            <a:ln w="28575">
              <a:solidFill>
                <a:srgbClr val="CCE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5807" name="Line 31">
              <a:extLst>
                <a:ext uri="{FF2B5EF4-FFF2-40B4-BE49-F238E27FC236}">
                  <a16:creationId xmlns:a16="http://schemas.microsoft.com/office/drawing/2014/main" id="{288BBD5B-0BF1-FB04-4D7E-EEF74B9B4E20}"/>
                </a:ext>
              </a:extLst>
            </p:cNvPr>
            <p:cNvSpPr>
              <a:spLocks noChangeShapeType="1"/>
            </p:cNvSpPr>
            <p:nvPr/>
          </p:nvSpPr>
          <p:spPr bwMode="auto">
            <a:xfrm flipH="1">
              <a:off x="3072" y="2544"/>
              <a:ext cx="2016" cy="0"/>
            </a:xfrm>
            <a:prstGeom prst="line">
              <a:avLst/>
            </a:prstGeom>
            <a:noFill/>
            <a:ln w="28575">
              <a:solidFill>
                <a:srgbClr val="CCE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5808" name="Freeform 32">
              <a:extLst>
                <a:ext uri="{FF2B5EF4-FFF2-40B4-BE49-F238E27FC236}">
                  <a16:creationId xmlns:a16="http://schemas.microsoft.com/office/drawing/2014/main" id="{8602FC42-46C8-E554-A506-6F5B6C7880D9}"/>
                </a:ext>
              </a:extLst>
            </p:cNvPr>
            <p:cNvSpPr>
              <a:spLocks/>
            </p:cNvSpPr>
            <p:nvPr/>
          </p:nvSpPr>
          <p:spPr bwMode="auto">
            <a:xfrm>
              <a:off x="4752" y="1344"/>
              <a:ext cx="336" cy="1200"/>
            </a:xfrm>
            <a:custGeom>
              <a:avLst/>
              <a:gdLst>
                <a:gd name="T0" fmla="*/ 0 w 480"/>
                <a:gd name="T1" fmla="*/ 0 h 1200"/>
                <a:gd name="T2" fmla="*/ 480 w 480"/>
                <a:gd name="T3" fmla="*/ 0 h 1200"/>
                <a:gd name="T4" fmla="*/ 480 w 480"/>
                <a:gd name="T5" fmla="*/ 1200 h 1200"/>
              </a:gdLst>
              <a:ahLst/>
              <a:cxnLst>
                <a:cxn ang="0">
                  <a:pos x="T0" y="T1"/>
                </a:cxn>
                <a:cxn ang="0">
                  <a:pos x="T2" y="T3"/>
                </a:cxn>
                <a:cxn ang="0">
                  <a:pos x="T4" y="T5"/>
                </a:cxn>
              </a:cxnLst>
              <a:rect l="0" t="0" r="r" b="b"/>
              <a:pathLst>
                <a:path w="480" h="1200">
                  <a:moveTo>
                    <a:pt x="0" y="0"/>
                  </a:moveTo>
                  <a:lnTo>
                    <a:pt x="480" y="0"/>
                  </a:lnTo>
                  <a:lnTo>
                    <a:pt x="480" y="1200"/>
                  </a:lnTo>
                </a:path>
              </a:pathLst>
            </a:custGeom>
            <a:noFill/>
            <a:ln w="28575" cmpd="sng">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5809" name="Rectangle 33">
              <a:extLst>
                <a:ext uri="{FF2B5EF4-FFF2-40B4-BE49-F238E27FC236}">
                  <a16:creationId xmlns:a16="http://schemas.microsoft.com/office/drawing/2014/main" id="{71E960B4-4961-054C-EB06-06CF19BDABF9}"/>
                </a:ext>
              </a:extLst>
            </p:cNvPr>
            <p:cNvSpPr>
              <a:spLocks noChangeArrowheads="1"/>
            </p:cNvSpPr>
            <p:nvPr/>
          </p:nvSpPr>
          <p:spPr bwMode="auto">
            <a:xfrm>
              <a:off x="4992" y="1728"/>
              <a:ext cx="192" cy="384"/>
            </a:xfrm>
            <a:prstGeom prst="rect">
              <a:avLst/>
            </a:prstGeom>
            <a:solidFill>
              <a:schemeClr val="accent1"/>
            </a:solidFill>
            <a:ln w="28575">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pPr>
              <a:endParaRPr lang="en-US" altLang="en-US" sz="2000" b="1">
                <a:solidFill>
                  <a:srgbClr val="FFFFCC"/>
                </a:solidFill>
                <a:latin typeface="Times New Roman" panose="02020603050405020304" pitchFamily="18" charset="0"/>
              </a:endParaRPr>
            </a:p>
          </p:txBody>
        </p:sp>
        <p:sp>
          <p:nvSpPr>
            <p:cNvPr id="75810" name="Line 34">
              <a:extLst>
                <a:ext uri="{FF2B5EF4-FFF2-40B4-BE49-F238E27FC236}">
                  <a16:creationId xmlns:a16="http://schemas.microsoft.com/office/drawing/2014/main" id="{1D309784-590B-CA88-F0D0-4A343A7A9418}"/>
                </a:ext>
              </a:extLst>
            </p:cNvPr>
            <p:cNvSpPr>
              <a:spLocks noChangeShapeType="1"/>
            </p:cNvSpPr>
            <p:nvPr/>
          </p:nvSpPr>
          <p:spPr bwMode="auto">
            <a:xfrm>
              <a:off x="768" y="1248"/>
              <a:ext cx="288" cy="0"/>
            </a:xfrm>
            <a:prstGeom prst="line">
              <a:avLst/>
            </a:prstGeom>
            <a:noFill/>
            <a:ln w="28575">
              <a:solidFill>
                <a:srgbClr val="CCEC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5811" name="Text Box 35">
              <a:extLst>
                <a:ext uri="{FF2B5EF4-FFF2-40B4-BE49-F238E27FC236}">
                  <a16:creationId xmlns:a16="http://schemas.microsoft.com/office/drawing/2014/main" id="{C817159A-C432-A406-F947-FB0575C4CC50}"/>
                </a:ext>
              </a:extLst>
            </p:cNvPr>
            <p:cNvSpPr txBox="1">
              <a:spLocks noChangeArrowheads="1"/>
            </p:cNvSpPr>
            <p:nvPr/>
          </p:nvSpPr>
          <p:spPr bwMode="auto">
            <a:xfrm>
              <a:off x="806" y="954"/>
              <a:ext cx="302"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rgbClr val="CCE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000" b="1">
                  <a:solidFill>
                    <a:srgbClr val="FFFFCC"/>
                  </a:solidFill>
                  <a:latin typeface="Times New Roman" panose="02020603050405020304" pitchFamily="18" charset="0"/>
                </a:rPr>
                <a:t>ip’</a:t>
              </a:r>
            </a:p>
          </p:txBody>
        </p:sp>
        <p:sp>
          <p:nvSpPr>
            <p:cNvPr id="75812" name="Text Box 36">
              <a:extLst>
                <a:ext uri="{FF2B5EF4-FFF2-40B4-BE49-F238E27FC236}">
                  <a16:creationId xmlns:a16="http://schemas.microsoft.com/office/drawing/2014/main" id="{E52B008A-8A12-97B1-13B7-4F11901B2B65}"/>
                </a:ext>
              </a:extLst>
            </p:cNvPr>
            <p:cNvSpPr txBox="1">
              <a:spLocks noChangeArrowheads="1"/>
            </p:cNvSpPr>
            <p:nvPr/>
          </p:nvSpPr>
          <p:spPr bwMode="auto">
            <a:xfrm>
              <a:off x="1238" y="954"/>
              <a:ext cx="321"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rgbClr val="CCE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000" b="1">
                  <a:solidFill>
                    <a:srgbClr val="FFFFCC"/>
                  </a:solidFill>
                  <a:latin typeface="Times New Roman" panose="02020603050405020304" pitchFamily="18" charset="0"/>
                </a:rPr>
                <a:t>Rp</a:t>
              </a:r>
            </a:p>
          </p:txBody>
        </p:sp>
        <p:sp>
          <p:nvSpPr>
            <p:cNvPr id="75813" name="Text Box 37">
              <a:extLst>
                <a:ext uri="{FF2B5EF4-FFF2-40B4-BE49-F238E27FC236}">
                  <a16:creationId xmlns:a16="http://schemas.microsoft.com/office/drawing/2014/main" id="{4FF484A8-4BFB-D782-B167-11165EBCCB14}"/>
                </a:ext>
              </a:extLst>
            </p:cNvPr>
            <p:cNvSpPr txBox="1">
              <a:spLocks noChangeArrowheads="1"/>
            </p:cNvSpPr>
            <p:nvPr/>
          </p:nvSpPr>
          <p:spPr bwMode="auto">
            <a:xfrm>
              <a:off x="1968" y="954"/>
              <a:ext cx="312"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rgbClr val="CCE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000" b="1">
                  <a:solidFill>
                    <a:srgbClr val="FFFFCC"/>
                  </a:solidFill>
                  <a:latin typeface="Times New Roman" panose="02020603050405020304" pitchFamily="18" charset="0"/>
                </a:rPr>
                <a:t>Lp</a:t>
              </a:r>
            </a:p>
          </p:txBody>
        </p:sp>
        <p:sp>
          <p:nvSpPr>
            <p:cNvPr id="75814" name="Text Box 38">
              <a:extLst>
                <a:ext uri="{FF2B5EF4-FFF2-40B4-BE49-F238E27FC236}">
                  <a16:creationId xmlns:a16="http://schemas.microsoft.com/office/drawing/2014/main" id="{E06D8EA0-8FD7-07AA-A557-96E27025EB6E}"/>
                </a:ext>
              </a:extLst>
            </p:cNvPr>
            <p:cNvSpPr txBox="1">
              <a:spLocks noChangeArrowheads="1"/>
            </p:cNvSpPr>
            <p:nvPr/>
          </p:nvSpPr>
          <p:spPr bwMode="auto">
            <a:xfrm>
              <a:off x="4320" y="954"/>
              <a:ext cx="28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rgbClr val="CCE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000" b="1">
                  <a:solidFill>
                    <a:srgbClr val="FFFFCC"/>
                  </a:solidFill>
                  <a:latin typeface="Times New Roman" panose="02020603050405020304" pitchFamily="18" charset="0"/>
                </a:rPr>
                <a:t>Ls</a:t>
              </a:r>
            </a:p>
          </p:txBody>
        </p:sp>
        <p:sp>
          <p:nvSpPr>
            <p:cNvPr id="75815" name="Text Box 39">
              <a:extLst>
                <a:ext uri="{FF2B5EF4-FFF2-40B4-BE49-F238E27FC236}">
                  <a16:creationId xmlns:a16="http://schemas.microsoft.com/office/drawing/2014/main" id="{76786C87-61D4-A158-741B-0ACD0273F208}"/>
                </a:ext>
              </a:extLst>
            </p:cNvPr>
            <p:cNvSpPr txBox="1">
              <a:spLocks noChangeArrowheads="1"/>
            </p:cNvSpPr>
            <p:nvPr/>
          </p:nvSpPr>
          <p:spPr bwMode="auto">
            <a:xfrm>
              <a:off x="3504" y="954"/>
              <a:ext cx="294"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rgbClr val="CCE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000" b="1">
                  <a:solidFill>
                    <a:srgbClr val="FFFFCC"/>
                  </a:solidFill>
                  <a:latin typeface="Times New Roman" panose="02020603050405020304" pitchFamily="18" charset="0"/>
                </a:rPr>
                <a:t>Rs</a:t>
              </a:r>
            </a:p>
          </p:txBody>
        </p:sp>
        <p:sp>
          <p:nvSpPr>
            <p:cNvPr id="75816" name="Line 40">
              <a:extLst>
                <a:ext uri="{FF2B5EF4-FFF2-40B4-BE49-F238E27FC236}">
                  <a16:creationId xmlns:a16="http://schemas.microsoft.com/office/drawing/2014/main" id="{5D75E541-7E31-39E3-60F0-C6B56CBCF998}"/>
                </a:ext>
              </a:extLst>
            </p:cNvPr>
            <p:cNvSpPr>
              <a:spLocks noChangeShapeType="1"/>
            </p:cNvSpPr>
            <p:nvPr/>
          </p:nvSpPr>
          <p:spPr bwMode="auto">
            <a:xfrm>
              <a:off x="4800" y="1296"/>
              <a:ext cx="288" cy="0"/>
            </a:xfrm>
            <a:prstGeom prst="line">
              <a:avLst/>
            </a:prstGeom>
            <a:noFill/>
            <a:ln w="28575">
              <a:solidFill>
                <a:srgbClr val="CCEC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5817" name="Text Box 41">
              <a:extLst>
                <a:ext uri="{FF2B5EF4-FFF2-40B4-BE49-F238E27FC236}">
                  <a16:creationId xmlns:a16="http://schemas.microsoft.com/office/drawing/2014/main" id="{1355BFA1-2822-017B-B4A4-DC14BD8B8D34}"/>
                </a:ext>
              </a:extLst>
            </p:cNvPr>
            <p:cNvSpPr txBox="1">
              <a:spLocks noChangeArrowheads="1"/>
            </p:cNvSpPr>
            <p:nvPr/>
          </p:nvSpPr>
          <p:spPr bwMode="auto">
            <a:xfrm>
              <a:off x="4800" y="1026"/>
              <a:ext cx="222"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rgbClr val="CCE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000" b="1">
                  <a:solidFill>
                    <a:srgbClr val="FFFFCC"/>
                  </a:solidFill>
                  <a:latin typeface="Times New Roman" panose="02020603050405020304" pitchFamily="18" charset="0"/>
                </a:rPr>
                <a:t>is</a:t>
              </a:r>
            </a:p>
          </p:txBody>
        </p:sp>
        <p:sp>
          <p:nvSpPr>
            <p:cNvPr id="75818" name="Text Box 42">
              <a:extLst>
                <a:ext uri="{FF2B5EF4-FFF2-40B4-BE49-F238E27FC236}">
                  <a16:creationId xmlns:a16="http://schemas.microsoft.com/office/drawing/2014/main" id="{14DF7428-EB94-0272-F936-808BB8E2CE9A}"/>
                </a:ext>
              </a:extLst>
            </p:cNvPr>
            <p:cNvSpPr txBox="1">
              <a:spLocks noChangeArrowheads="1"/>
            </p:cNvSpPr>
            <p:nvPr/>
          </p:nvSpPr>
          <p:spPr bwMode="auto">
            <a:xfrm>
              <a:off x="2928" y="1026"/>
              <a:ext cx="28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rgbClr val="CCE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000" b="1">
                  <a:solidFill>
                    <a:srgbClr val="FFFFCC"/>
                  </a:solidFill>
                  <a:latin typeface="Times New Roman" panose="02020603050405020304" pitchFamily="18" charset="0"/>
                </a:rPr>
                <a:t>Es</a:t>
              </a:r>
            </a:p>
          </p:txBody>
        </p:sp>
        <p:sp>
          <p:nvSpPr>
            <p:cNvPr id="75819" name="Freeform 43">
              <a:extLst>
                <a:ext uri="{FF2B5EF4-FFF2-40B4-BE49-F238E27FC236}">
                  <a16:creationId xmlns:a16="http://schemas.microsoft.com/office/drawing/2014/main" id="{25A5764B-BD2F-A3A2-EAB0-8870B83B7AFD}"/>
                </a:ext>
              </a:extLst>
            </p:cNvPr>
            <p:cNvSpPr>
              <a:spLocks/>
            </p:cNvSpPr>
            <p:nvPr/>
          </p:nvSpPr>
          <p:spPr bwMode="auto">
            <a:xfrm>
              <a:off x="2928" y="1536"/>
              <a:ext cx="336" cy="816"/>
            </a:xfrm>
            <a:custGeom>
              <a:avLst/>
              <a:gdLst>
                <a:gd name="T0" fmla="*/ 336 w 336"/>
                <a:gd name="T1" fmla="*/ 96 h 816"/>
                <a:gd name="T2" fmla="*/ 336 w 336"/>
                <a:gd name="T3" fmla="*/ 0 h 816"/>
                <a:gd name="T4" fmla="*/ 0 w 336"/>
                <a:gd name="T5" fmla="*/ 0 h 816"/>
                <a:gd name="T6" fmla="*/ 0 w 336"/>
                <a:gd name="T7" fmla="*/ 816 h 816"/>
                <a:gd name="T8" fmla="*/ 336 w 336"/>
                <a:gd name="T9" fmla="*/ 816 h 816"/>
                <a:gd name="T10" fmla="*/ 336 w 336"/>
                <a:gd name="T11" fmla="*/ 720 h 816"/>
              </a:gdLst>
              <a:ahLst/>
              <a:cxnLst>
                <a:cxn ang="0">
                  <a:pos x="T0" y="T1"/>
                </a:cxn>
                <a:cxn ang="0">
                  <a:pos x="T2" y="T3"/>
                </a:cxn>
                <a:cxn ang="0">
                  <a:pos x="T4" y="T5"/>
                </a:cxn>
                <a:cxn ang="0">
                  <a:pos x="T6" y="T7"/>
                </a:cxn>
                <a:cxn ang="0">
                  <a:pos x="T8" y="T9"/>
                </a:cxn>
                <a:cxn ang="0">
                  <a:pos x="T10" y="T11"/>
                </a:cxn>
              </a:cxnLst>
              <a:rect l="0" t="0" r="r" b="b"/>
              <a:pathLst>
                <a:path w="336" h="816">
                  <a:moveTo>
                    <a:pt x="336" y="96"/>
                  </a:moveTo>
                  <a:lnTo>
                    <a:pt x="336" y="0"/>
                  </a:lnTo>
                  <a:lnTo>
                    <a:pt x="0" y="0"/>
                  </a:lnTo>
                  <a:lnTo>
                    <a:pt x="0" y="816"/>
                  </a:lnTo>
                  <a:lnTo>
                    <a:pt x="336" y="816"/>
                  </a:lnTo>
                  <a:lnTo>
                    <a:pt x="336" y="720"/>
                  </a:lnTo>
                </a:path>
              </a:pathLst>
            </a:custGeom>
            <a:noFill/>
            <a:ln w="28575" cmpd="sng">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5820" name="Rectangle 44">
              <a:extLst>
                <a:ext uri="{FF2B5EF4-FFF2-40B4-BE49-F238E27FC236}">
                  <a16:creationId xmlns:a16="http://schemas.microsoft.com/office/drawing/2014/main" id="{2ACB63B4-0F5B-19AB-0D03-2DBDF8BF98B7}"/>
                </a:ext>
              </a:extLst>
            </p:cNvPr>
            <p:cNvSpPr>
              <a:spLocks noChangeArrowheads="1"/>
            </p:cNvSpPr>
            <p:nvPr/>
          </p:nvSpPr>
          <p:spPr bwMode="auto">
            <a:xfrm>
              <a:off x="2832" y="1680"/>
              <a:ext cx="192" cy="528"/>
            </a:xfrm>
            <a:prstGeom prst="rect">
              <a:avLst/>
            </a:prstGeom>
            <a:solidFill>
              <a:srgbClr val="FFCC99"/>
            </a:solidFill>
            <a:ln w="28575">
              <a:solidFill>
                <a:srgbClr val="FFCC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5821" name="Line 45">
              <a:extLst>
                <a:ext uri="{FF2B5EF4-FFF2-40B4-BE49-F238E27FC236}">
                  <a16:creationId xmlns:a16="http://schemas.microsoft.com/office/drawing/2014/main" id="{1CEB7020-D1FA-960B-3778-10FF1E7C2F08}"/>
                </a:ext>
              </a:extLst>
            </p:cNvPr>
            <p:cNvSpPr>
              <a:spLocks noChangeShapeType="1"/>
            </p:cNvSpPr>
            <p:nvPr/>
          </p:nvSpPr>
          <p:spPr bwMode="auto">
            <a:xfrm>
              <a:off x="3072" y="2352"/>
              <a:ext cx="0" cy="192"/>
            </a:xfrm>
            <a:prstGeom prst="line">
              <a:avLst/>
            </a:prstGeom>
            <a:noFill/>
            <a:ln w="28575">
              <a:solidFill>
                <a:srgbClr val="CCE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5822" name="Line 46">
              <a:extLst>
                <a:ext uri="{FF2B5EF4-FFF2-40B4-BE49-F238E27FC236}">
                  <a16:creationId xmlns:a16="http://schemas.microsoft.com/office/drawing/2014/main" id="{F71FF3B5-DEA9-CE06-9D24-EF8223C30C51}"/>
                </a:ext>
              </a:extLst>
            </p:cNvPr>
            <p:cNvSpPr>
              <a:spLocks noChangeShapeType="1"/>
            </p:cNvSpPr>
            <p:nvPr/>
          </p:nvSpPr>
          <p:spPr bwMode="auto">
            <a:xfrm>
              <a:off x="3072" y="1344"/>
              <a:ext cx="0" cy="192"/>
            </a:xfrm>
            <a:prstGeom prst="line">
              <a:avLst/>
            </a:prstGeom>
            <a:noFill/>
            <a:ln w="28575">
              <a:solidFill>
                <a:srgbClr val="CCE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5823" name="Line 47">
              <a:extLst>
                <a:ext uri="{FF2B5EF4-FFF2-40B4-BE49-F238E27FC236}">
                  <a16:creationId xmlns:a16="http://schemas.microsoft.com/office/drawing/2014/main" id="{4A6A22DB-DE19-37B3-B2F5-A7D880B2AC30}"/>
                </a:ext>
              </a:extLst>
            </p:cNvPr>
            <p:cNvSpPr>
              <a:spLocks noChangeShapeType="1"/>
            </p:cNvSpPr>
            <p:nvPr/>
          </p:nvSpPr>
          <p:spPr bwMode="auto">
            <a:xfrm>
              <a:off x="3024" y="1344"/>
              <a:ext cx="0" cy="144"/>
            </a:xfrm>
            <a:prstGeom prst="line">
              <a:avLst/>
            </a:prstGeom>
            <a:noFill/>
            <a:ln w="28575">
              <a:solidFill>
                <a:srgbClr val="CCEC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5824" name="Line 48">
              <a:extLst>
                <a:ext uri="{FF2B5EF4-FFF2-40B4-BE49-F238E27FC236}">
                  <a16:creationId xmlns:a16="http://schemas.microsoft.com/office/drawing/2014/main" id="{756F68A1-C0C3-D2DE-9B6B-9223FC722E16}"/>
                </a:ext>
              </a:extLst>
            </p:cNvPr>
            <p:cNvSpPr>
              <a:spLocks noChangeShapeType="1"/>
            </p:cNvSpPr>
            <p:nvPr/>
          </p:nvSpPr>
          <p:spPr bwMode="auto">
            <a:xfrm>
              <a:off x="2736" y="1536"/>
              <a:ext cx="0" cy="336"/>
            </a:xfrm>
            <a:prstGeom prst="line">
              <a:avLst/>
            </a:prstGeom>
            <a:noFill/>
            <a:ln w="28575">
              <a:solidFill>
                <a:srgbClr val="CCEC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5825" name="Line 49">
              <a:extLst>
                <a:ext uri="{FF2B5EF4-FFF2-40B4-BE49-F238E27FC236}">
                  <a16:creationId xmlns:a16="http://schemas.microsoft.com/office/drawing/2014/main" id="{34BAAC80-91E8-DAFE-A8A8-D47E9F49A957}"/>
                </a:ext>
              </a:extLst>
            </p:cNvPr>
            <p:cNvSpPr>
              <a:spLocks noChangeShapeType="1"/>
            </p:cNvSpPr>
            <p:nvPr/>
          </p:nvSpPr>
          <p:spPr bwMode="auto">
            <a:xfrm>
              <a:off x="3456" y="1536"/>
              <a:ext cx="0" cy="336"/>
            </a:xfrm>
            <a:prstGeom prst="line">
              <a:avLst/>
            </a:prstGeom>
            <a:noFill/>
            <a:ln w="28575">
              <a:solidFill>
                <a:srgbClr val="CCEC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5826" name="Text Box 50">
              <a:extLst>
                <a:ext uri="{FF2B5EF4-FFF2-40B4-BE49-F238E27FC236}">
                  <a16:creationId xmlns:a16="http://schemas.microsoft.com/office/drawing/2014/main" id="{AD5D21D7-1129-11CB-C165-750D03CC85F3}"/>
                </a:ext>
              </a:extLst>
            </p:cNvPr>
            <p:cNvSpPr txBox="1">
              <a:spLocks noChangeArrowheads="1"/>
            </p:cNvSpPr>
            <p:nvPr/>
          </p:nvSpPr>
          <p:spPr bwMode="auto">
            <a:xfrm>
              <a:off x="2752" y="1306"/>
              <a:ext cx="293"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rgbClr val="CCE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000" b="1">
                  <a:solidFill>
                    <a:srgbClr val="FFFFCC"/>
                  </a:solidFill>
                  <a:latin typeface="Times New Roman" panose="02020603050405020304" pitchFamily="18" charset="0"/>
                </a:rPr>
                <a:t>im</a:t>
              </a:r>
            </a:p>
          </p:txBody>
        </p:sp>
        <p:sp>
          <p:nvSpPr>
            <p:cNvPr id="75827" name="Text Box 51">
              <a:extLst>
                <a:ext uri="{FF2B5EF4-FFF2-40B4-BE49-F238E27FC236}">
                  <a16:creationId xmlns:a16="http://schemas.microsoft.com/office/drawing/2014/main" id="{290B0092-EC2E-5187-9E6C-987C8C778F5F}"/>
                </a:ext>
              </a:extLst>
            </p:cNvPr>
            <p:cNvSpPr txBox="1">
              <a:spLocks noChangeArrowheads="1"/>
            </p:cNvSpPr>
            <p:nvPr/>
          </p:nvSpPr>
          <p:spPr bwMode="auto">
            <a:xfrm>
              <a:off x="2400" y="1554"/>
              <a:ext cx="364"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rgbClr val="CCE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000" b="1">
                  <a:solidFill>
                    <a:srgbClr val="FFFFCC"/>
                  </a:solidFill>
                  <a:latin typeface="Times New Roman" panose="02020603050405020304" pitchFamily="18" charset="0"/>
                </a:rPr>
                <a:t>imr</a:t>
              </a:r>
            </a:p>
          </p:txBody>
        </p:sp>
        <p:sp>
          <p:nvSpPr>
            <p:cNvPr id="75828" name="Text Box 52">
              <a:extLst>
                <a:ext uri="{FF2B5EF4-FFF2-40B4-BE49-F238E27FC236}">
                  <a16:creationId xmlns:a16="http://schemas.microsoft.com/office/drawing/2014/main" id="{C1D1D4A6-D8FE-1EFA-D2E0-88A8242AF5CA}"/>
                </a:ext>
              </a:extLst>
            </p:cNvPr>
            <p:cNvSpPr txBox="1">
              <a:spLocks noChangeArrowheads="1"/>
            </p:cNvSpPr>
            <p:nvPr/>
          </p:nvSpPr>
          <p:spPr bwMode="auto">
            <a:xfrm>
              <a:off x="3504" y="1554"/>
              <a:ext cx="373"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rgbClr val="CCE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000" b="1">
                  <a:solidFill>
                    <a:srgbClr val="FFFFCC"/>
                  </a:solidFill>
                  <a:latin typeface="Times New Roman" panose="02020603050405020304" pitchFamily="18" charset="0"/>
                </a:rPr>
                <a:t>imx</a:t>
              </a:r>
            </a:p>
          </p:txBody>
        </p:sp>
        <p:sp>
          <p:nvSpPr>
            <p:cNvPr id="75829" name="Text Box 53">
              <a:extLst>
                <a:ext uri="{FF2B5EF4-FFF2-40B4-BE49-F238E27FC236}">
                  <a16:creationId xmlns:a16="http://schemas.microsoft.com/office/drawing/2014/main" id="{E7AFDB70-0854-B82E-1F62-5311C4D12ABC}"/>
                </a:ext>
              </a:extLst>
            </p:cNvPr>
            <p:cNvSpPr txBox="1">
              <a:spLocks noChangeArrowheads="1"/>
            </p:cNvSpPr>
            <p:nvPr/>
          </p:nvSpPr>
          <p:spPr bwMode="auto">
            <a:xfrm>
              <a:off x="3408" y="1914"/>
              <a:ext cx="356"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rgbClr val="CCE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000" b="1">
                  <a:solidFill>
                    <a:srgbClr val="FFFFCC"/>
                  </a:solidFill>
                  <a:latin typeface="Times New Roman" panose="02020603050405020304" pitchFamily="18" charset="0"/>
                </a:rPr>
                <a:t>Lm</a:t>
              </a:r>
            </a:p>
          </p:txBody>
        </p:sp>
        <p:sp>
          <p:nvSpPr>
            <p:cNvPr id="75830" name="Text Box 54">
              <a:extLst>
                <a:ext uri="{FF2B5EF4-FFF2-40B4-BE49-F238E27FC236}">
                  <a16:creationId xmlns:a16="http://schemas.microsoft.com/office/drawing/2014/main" id="{C5144F85-11C7-2B6F-62B3-156F3F74947A}"/>
                </a:ext>
              </a:extLst>
            </p:cNvPr>
            <p:cNvSpPr txBox="1">
              <a:spLocks noChangeArrowheads="1"/>
            </p:cNvSpPr>
            <p:nvPr/>
          </p:nvSpPr>
          <p:spPr bwMode="auto">
            <a:xfrm>
              <a:off x="2496" y="1914"/>
              <a:ext cx="36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rgbClr val="CCE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000" b="1">
                  <a:solidFill>
                    <a:srgbClr val="FFFFCC"/>
                  </a:solidFill>
                  <a:latin typeface="Times New Roman" panose="02020603050405020304" pitchFamily="18" charset="0"/>
                </a:rPr>
                <a:t>Rm</a:t>
              </a:r>
            </a:p>
          </p:txBody>
        </p:sp>
        <p:sp>
          <p:nvSpPr>
            <p:cNvPr id="75831" name="Text Box 55">
              <a:extLst>
                <a:ext uri="{FF2B5EF4-FFF2-40B4-BE49-F238E27FC236}">
                  <a16:creationId xmlns:a16="http://schemas.microsoft.com/office/drawing/2014/main" id="{4033A076-44EE-5B14-A2C7-933D81B48265}"/>
                </a:ext>
              </a:extLst>
            </p:cNvPr>
            <p:cNvSpPr txBox="1">
              <a:spLocks noChangeArrowheads="1"/>
            </p:cNvSpPr>
            <p:nvPr/>
          </p:nvSpPr>
          <p:spPr bwMode="auto">
            <a:xfrm>
              <a:off x="4752" y="1794"/>
              <a:ext cx="276"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rgbClr val="CCE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000" b="1">
                  <a:solidFill>
                    <a:srgbClr val="FFFFCC"/>
                  </a:solidFill>
                  <a:latin typeface="Times New Roman" panose="02020603050405020304" pitchFamily="18" charset="0"/>
                </a:rPr>
                <a:t>Rl</a:t>
              </a:r>
            </a:p>
          </p:txBody>
        </p:sp>
        <p:sp>
          <p:nvSpPr>
            <p:cNvPr id="75832" name="Freeform 56">
              <a:extLst>
                <a:ext uri="{FF2B5EF4-FFF2-40B4-BE49-F238E27FC236}">
                  <a16:creationId xmlns:a16="http://schemas.microsoft.com/office/drawing/2014/main" id="{7D2DF46E-65B1-451E-A56F-1CCDC93ABE8A}"/>
                </a:ext>
              </a:extLst>
            </p:cNvPr>
            <p:cNvSpPr>
              <a:spLocks/>
            </p:cNvSpPr>
            <p:nvPr/>
          </p:nvSpPr>
          <p:spPr bwMode="auto">
            <a:xfrm>
              <a:off x="3072" y="1640"/>
              <a:ext cx="336" cy="528"/>
            </a:xfrm>
            <a:custGeom>
              <a:avLst/>
              <a:gdLst>
                <a:gd name="T0" fmla="*/ 0 w 336"/>
                <a:gd name="T1" fmla="*/ 528 h 528"/>
                <a:gd name="T2" fmla="*/ 48 w 336"/>
                <a:gd name="T3" fmla="*/ 528 h 528"/>
                <a:gd name="T4" fmla="*/ 288 w 336"/>
                <a:gd name="T5" fmla="*/ 0 h 528"/>
                <a:gd name="T6" fmla="*/ 336 w 336"/>
                <a:gd name="T7" fmla="*/ 0 h 528"/>
              </a:gdLst>
              <a:ahLst/>
              <a:cxnLst>
                <a:cxn ang="0">
                  <a:pos x="T0" y="T1"/>
                </a:cxn>
                <a:cxn ang="0">
                  <a:pos x="T2" y="T3"/>
                </a:cxn>
                <a:cxn ang="0">
                  <a:pos x="T4" y="T5"/>
                </a:cxn>
                <a:cxn ang="0">
                  <a:pos x="T6" y="T7"/>
                </a:cxn>
              </a:cxnLst>
              <a:rect l="0" t="0" r="r" b="b"/>
              <a:pathLst>
                <a:path w="336" h="528">
                  <a:moveTo>
                    <a:pt x="0" y="528"/>
                  </a:moveTo>
                  <a:lnTo>
                    <a:pt x="48" y="528"/>
                  </a:lnTo>
                  <a:lnTo>
                    <a:pt x="288" y="0"/>
                  </a:lnTo>
                  <a:lnTo>
                    <a:pt x="336" y="0"/>
                  </a:lnTo>
                </a:path>
              </a:pathLst>
            </a:custGeom>
            <a:noFill/>
            <a:ln w="28575" cmpd="sng">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5833" name="Freeform 57">
              <a:extLst>
                <a:ext uri="{FF2B5EF4-FFF2-40B4-BE49-F238E27FC236}">
                  <a16:creationId xmlns:a16="http://schemas.microsoft.com/office/drawing/2014/main" id="{3645C5EF-5B76-9E58-D985-010C426395DD}"/>
                </a:ext>
              </a:extLst>
            </p:cNvPr>
            <p:cNvSpPr>
              <a:spLocks/>
            </p:cNvSpPr>
            <p:nvPr/>
          </p:nvSpPr>
          <p:spPr bwMode="auto">
            <a:xfrm>
              <a:off x="2768" y="1640"/>
              <a:ext cx="336" cy="528"/>
            </a:xfrm>
            <a:custGeom>
              <a:avLst/>
              <a:gdLst>
                <a:gd name="T0" fmla="*/ 0 w 336"/>
                <a:gd name="T1" fmla="*/ 528 h 528"/>
                <a:gd name="T2" fmla="*/ 48 w 336"/>
                <a:gd name="T3" fmla="*/ 528 h 528"/>
                <a:gd name="T4" fmla="*/ 288 w 336"/>
                <a:gd name="T5" fmla="*/ 0 h 528"/>
                <a:gd name="T6" fmla="*/ 336 w 336"/>
                <a:gd name="T7" fmla="*/ 0 h 528"/>
              </a:gdLst>
              <a:ahLst/>
              <a:cxnLst>
                <a:cxn ang="0">
                  <a:pos x="T0" y="T1"/>
                </a:cxn>
                <a:cxn ang="0">
                  <a:pos x="T2" y="T3"/>
                </a:cxn>
                <a:cxn ang="0">
                  <a:pos x="T4" y="T5"/>
                </a:cxn>
                <a:cxn ang="0">
                  <a:pos x="T6" y="T7"/>
                </a:cxn>
              </a:cxnLst>
              <a:rect l="0" t="0" r="r" b="b"/>
              <a:pathLst>
                <a:path w="336" h="528">
                  <a:moveTo>
                    <a:pt x="0" y="528"/>
                  </a:moveTo>
                  <a:lnTo>
                    <a:pt x="48" y="528"/>
                  </a:lnTo>
                  <a:lnTo>
                    <a:pt x="288" y="0"/>
                  </a:lnTo>
                  <a:lnTo>
                    <a:pt x="336" y="0"/>
                  </a:lnTo>
                </a:path>
              </a:pathLst>
            </a:custGeom>
            <a:noFill/>
            <a:ln w="28575" cmpd="sng">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spTree>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6802" name="Group 2">
            <a:extLst>
              <a:ext uri="{FF2B5EF4-FFF2-40B4-BE49-F238E27FC236}">
                <a16:creationId xmlns:a16="http://schemas.microsoft.com/office/drawing/2014/main" id="{A8D85DD0-A0D8-2208-5644-FEE179E4B398}"/>
              </a:ext>
            </a:extLst>
          </p:cNvPr>
          <p:cNvGrpSpPr>
            <a:grpSpLocks/>
          </p:cNvGrpSpPr>
          <p:nvPr/>
        </p:nvGrpSpPr>
        <p:grpSpPr bwMode="auto">
          <a:xfrm>
            <a:off x="2879726" y="1552576"/>
            <a:ext cx="5326063" cy="2943225"/>
            <a:chOff x="854" y="978"/>
            <a:chExt cx="3355" cy="1854"/>
          </a:xfrm>
        </p:grpSpPr>
        <p:sp>
          <p:nvSpPr>
            <p:cNvPr id="76803" name="Line 3">
              <a:extLst>
                <a:ext uri="{FF2B5EF4-FFF2-40B4-BE49-F238E27FC236}">
                  <a16:creationId xmlns:a16="http://schemas.microsoft.com/office/drawing/2014/main" id="{96E681C8-1997-A5AC-8A04-A16893AF107B}"/>
                </a:ext>
              </a:extLst>
            </p:cNvPr>
            <p:cNvSpPr>
              <a:spLocks noChangeShapeType="1"/>
            </p:cNvSpPr>
            <p:nvPr/>
          </p:nvSpPr>
          <p:spPr bwMode="auto">
            <a:xfrm>
              <a:off x="1488" y="1344"/>
              <a:ext cx="1584" cy="0"/>
            </a:xfrm>
            <a:prstGeom prst="line">
              <a:avLst/>
            </a:prstGeom>
            <a:noFill/>
            <a:ln w="28575">
              <a:solidFill>
                <a:srgbClr val="CCE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6804" name="Line 4">
              <a:extLst>
                <a:ext uri="{FF2B5EF4-FFF2-40B4-BE49-F238E27FC236}">
                  <a16:creationId xmlns:a16="http://schemas.microsoft.com/office/drawing/2014/main" id="{038440A4-04F0-9AFE-6817-12C42AC3845B}"/>
                </a:ext>
              </a:extLst>
            </p:cNvPr>
            <p:cNvSpPr>
              <a:spLocks noChangeShapeType="1"/>
            </p:cNvSpPr>
            <p:nvPr/>
          </p:nvSpPr>
          <p:spPr bwMode="auto">
            <a:xfrm flipH="1">
              <a:off x="1488" y="2544"/>
              <a:ext cx="2304" cy="0"/>
            </a:xfrm>
            <a:prstGeom prst="line">
              <a:avLst/>
            </a:prstGeom>
            <a:noFill/>
            <a:ln w="28575">
              <a:solidFill>
                <a:srgbClr val="CCE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6805" name="Freeform 5">
              <a:extLst>
                <a:ext uri="{FF2B5EF4-FFF2-40B4-BE49-F238E27FC236}">
                  <a16:creationId xmlns:a16="http://schemas.microsoft.com/office/drawing/2014/main" id="{E8980159-3B77-7D36-5E1E-0EE2363BC6D8}"/>
                </a:ext>
              </a:extLst>
            </p:cNvPr>
            <p:cNvSpPr>
              <a:spLocks/>
            </p:cNvSpPr>
            <p:nvPr/>
          </p:nvSpPr>
          <p:spPr bwMode="auto">
            <a:xfrm>
              <a:off x="3072" y="1344"/>
              <a:ext cx="720" cy="1200"/>
            </a:xfrm>
            <a:custGeom>
              <a:avLst/>
              <a:gdLst>
                <a:gd name="T0" fmla="*/ 0 w 480"/>
                <a:gd name="T1" fmla="*/ 0 h 1200"/>
                <a:gd name="T2" fmla="*/ 480 w 480"/>
                <a:gd name="T3" fmla="*/ 0 h 1200"/>
                <a:gd name="T4" fmla="*/ 480 w 480"/>
                <a:gd name="T5" fmla="*/ 1200 h 1200"/>
              </a:gdLst>
              <a:ahLst/>
              <a:cxnLst>
                <a:cxn ang="0">
                  <a:pos x="T0" y="T1"/>
                </a:cxn>
                <a:cxn ang="0">
                  <a:pos x="T2" y="T3"/>
                </a:cxn>
                <a:cxn ang="0">
                  <a:pos x="T4" y="T5"/>
                </a:cxn>
              </a:cxnLst>
              <a:rect l="0" t="0" r="r" b="b"/>
              <a:pathLst>
                <a:path w="480" h="1200">
                  <a:moveTo>
                    <a:pt x="0" y="0"/>
                  </a:moveTo>
                  <a:lnTo>
                    <a:pt x="480" y="0"/>
                  </a:lnTo>
                  <a:lnTo>
                    <a:pt x="480" y="1200"/>
                  </a:lnTo>
                </a:path>
              </a:pathLst>
            </a:custGeom>
            <a:noFill/>
            <a:ln w="28575" cmpd="sng">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6806" name="Rectangle 6">
              <a:extLst>
                <a:ext uri="{FF2B5EF4-FFF2-40B4-BE49-F238E27FC236}">
                  <a16:creationId xmlns:a16="http://schemas.microsoft.com/office/drawing/2014/main" id="{1A31BBD9-88D7-FA06-B480-8B9697E0FEB1}"/>
                </a:ext>
              </a:extLst>
            </p:cNvPr>
            <p:cNvSpPr>
              <a:spLocks noChangeArrowheads="1"/>
            </p:cNvSpPr>
            <p:nvPr/>
          </p:nvSpPr>
          <p:spPr bwMode="auto">
            <a:xfrm>
              <a:off x="3696" y="1680"/>
              <a:ext cx="192" cy="384"/>
            </a:xfrm>
            <a:prstGeom prst="rect">
              <a:avLst/>
            </a:prstGeom>
            <a:solidFill>
              <a:schemeClr val="accent1"/>
            </a:solidFill>
            <a:ln w="28575">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pPr>
              <a:endParaRPr lang="en-US" altLang="en-US" sz="2000" b="1">
                <a:solidFill>
                  <a:srgbClr val="FFFFCC"/>
                </a:solidFill>
                <a:latin typeface="Times New Roman" panose="02020603050405020304" pitchFamily="18" charset="0"/>
              </a:endParaRPr>
            </a:p>
          </p:txBody>
        </p:sp>
        <p:sp>
          <p:nvSpPr>
            <p:cNvPr id="76807" name="Line 7">
              <a:extLst>
                <a:ext uri="{FF2B5EF4-FFF2-40B4-BE49-F238E27FC236}">
                  <a16:creationId xmlns:a16="http://schemas.microsoft.com/office/drawing/2014/main" id="{80351849-142B-4E19-2471-B80CAFA879B7}"/>
                </a:ext>
              </a:extLst>
            </p:cNvPr>
            <p:cNvSpPr>
              <a:spLocks noChangeShapeType="1"/>
            </p:cNvSpPr>
            <p:nvPr/>
          </p:nvSpPr>
          <p:spPr bwMode="auto">
            <a:xfrm>
              <a:off x="2122" y="1272"/>
              <a:ext cx="288" cy="0"/>
            </a:xfrm>
            <a:prstGeom prst="line">
              <a:avLst/>
            </a:prstGeom>
            <a:noFill/>
            <a:ln w="28575">
              <a:solidFill>
                <a:srgbClr val="CCEC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6808" name="Text Box 8">
              <a:extLst>
                <a:ext uri="{FF2B5EF4-FFF2-40B4-BE49-F238E27FC236}">
                  <a16:creationId xmlns:a16="http://schemas.microsoft.com/office/drawing/2014/main" id="{BD609039-F554-85FD-2055-0131DDA970AF}"/>
                </a:ext>
              </a:extLst>
            </p:cNvPr>
            <p:cNvSpPr txBox="1">
              <a:spLocks noChangeArrowheads="1"/>
            </p:cNvSpPr>
            <p:nvPr/>
          </p:nvSpPr>
          <p:spPr bwMode="auto">
            <a:xfrm>
              <a:off x="2160" y="978"/>
              <a:ext cx="302"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rgbClr val="CCE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000" b="1">
                  <a:solidFill>
                    <a:srgbClr val="FFFFCC"/>
                  </a:solidFill>
                  <a:latin typeface="Times New Roman" panose="02020603050405020304" pitchFamily="18" charset="0"/>
                </a:rPr>
                <a:t>ip’</a:t>
              </a:r>
            </a:p>
          </p:txBody>
        </p:sp>
        <p:sp>
          <p:nvSpPr>
            <p:cNvPr id="76809" name="Line 9">
              <a:extLst>
                <a:ext uri="{FF2B5EF4-FFF2-40B4-BE49-F238E27FC236}">
                  <a16:creationId xmlns:a16="http://schemas.microsoft.com/office/drawing/2014/main" id="{F4BC48E4-A7BE-3461-0146-C9DBD8C8A8CF}"/>
                </a:ext>
              </a:extLst>
            </p:cNvPr>
            <p:cNvSpPr>
              <a:spLocks noChangeShapeType="1"/>
            </p:cNvSpPr>
            <p:nvPr/>
          </p:nvSpPr>
          <p:spPr bwMode="auto">
            <a:xfrm>
              <a:off x="3360" y="1296"/>
              <a:ext cx="288" cy="0"/>
            </a:xfrm>
            <a:prstGeom prst="line">
              <a:avLst/>
            </a:prstGeom>
            <a:noFill/>
            <a:ln w="28575">
              <a:solidFill>
                <a:srgbClr val="CCEC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6810" name="Text Box 10">
              <a:extLst>
                <a:ext uri="{FF2B5EF4-FFF2-40B4-BE49-F238E27FC236}">
                  <a16:creationId xmlns:a16="http://schemas.microsoft.com/office/drawing/2014/main" id="{A9F464AD-18F9-6D7F-AFD4-3BF1EF7CFA08}"/>
                </a:ext>
              </a:extLst>
            </p:cNvPr>
            <p:cNvSpPr txBox="1">
              <a:spLocks noChangeArrowheads="1"/>
            </p:cNvSpPr>
            <p:nvPr/>
          </p:nvSpPr>
          <p:spPr bwMode="auto">
            <a:xfrm>
              <a:off x="3360" y="1026"/>
              <a:ext cx="222"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rgbClr val="CCE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000" b="1">
                  <a:solidFill>
                    <a:srgbClr val="FFFFCC"/>
                  </a:solidFill>
                  <a:latin typeface="Times New Roman" panose="02020603050405020304" pitchFamily="18" charset="0"/>
                </a:rPr>
                <a:t>is</a:t>
              </a:r>
            </a:p>
          </p:txBody>
        </p:sp>
        <p:sp>
          <p:nvSpPr>
            <p:cNvPr id="76811" name="Text Box 11">
              <a:extLst>
                <a:ext uri="{FF2B5EF4-FFF2-40B4-BE49-F238E27FC236}">
                  <a16:creationId xmlns:a16="http://schemas.microsoft.com/office/drawing/2014/main" id="{772E795A-23A3-7A0A-4FFF-2091896BE66A}"/>
                </a:ext>
              </a:extLst>
            </p:cNvPr>
            <p:cNvSpPr txBox="1">
              <a:spLocks noChangeArrowheads="1"/>
            </p:cNvSpPr>
            <p:nvPr/>
          </p:nvSpPr>
          <p:spPr bwMode="auto">
            <a:xfrm>
              <a:off x="2928" y="1026"/>
              <a:ext cx="28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rgbClr val="CCE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000" b="1">
                  <a:solidFill>
                    <a:srgbClr val="FFFFCC"/>
                  </a:solidFill>
                  <a:latin typeface="Times New Roman" panose="02020603050405020304" pitchFamily="18" charset="0"/>
                </a:rPr>
                <a:t>Es</a:t>
              </a:r>
            </a:p>
          </p:txBody>
        </p:sp>
        <p:sp>
          <p:nvSpPr>
            <p:cNvPr id="76812" name="Line 12">
              <a:extLst>
                <a:ext uri="{FF2B5EF4-FFF2-40B4-BE49-F238E27FC236}">
                  <a16:creationId xmlns:a16="http://schemas.microsoft.com/office/drawing/2014/main" id="{BF5B089A-363D-BE62-CCD8-B760A207432D}"/>
                </a:ext>
              </a:extLst>
            </p:cNvPr>
            <p:cNvSpPr>
              <a:spLocks noChangeShapeType="1"/>
            </p:cNvSpPr>
            <p:nvPr/>
          </p:nvSpPr>
          <p:spPr bwMode="auto">
            <a:xfrm>
              <a:off x="3072" y="2256"/>
              <a:ext cx="0" cy="528"/>
            </a:xfrm>
            <a:prstGeom prst="line">
              <a:avLst/>
            </a:prstGeom>
            <a:noFill/>
            <a:ln w="28575">
              <a:solidFill>
                <a:srgbClr val="CCE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6813" name="Line 13">
              <a:extLst>
                <a:ext uri="{FF2B5EF4-FFF2-40B4-BE49-F238E27FC236}">
                  <a16:creationId xmlns:a16="http://schemas.microsoft.com/office/drawing/2014/main" id="{01DD4B42-73A7-7371-C009-FC4C0CF20414}"/>
                </a:ext>
              </a:extLst>
            </p:cNvPr>
            <p:cNvSpPr>
              <a:spLocks noChangeShapeType="1"/>
            </p:cNvSpPr>
            <p:nvPr/>
          </p:nvSpPr>
          <p:spPr bwMode="auto">
            <a:xfrm>
              <a:off x="3072" y="1344"/>
              <a:ext cx="0" cy="288"/>
            </a:xfrm>
            <a:prstGeom prst="line">
              <a:avLst/>
            </a:prstGeom>
            <a:noFill/>
            <a:ln w="28575">
              <a:solidFill>
                <a:srgbClr val="CCE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6814" name="Line 14">
              <a:extLst>
                <a:ext uri="{FF2B5EF4-FFF2-40B4-BE49-F238E27FC236}">
                  <a16:creationId xmlns:a16="http://schemas.microsoft.com/office/drawing/2014/main" id="{EB75EB55-E11E-CABE-7B0C-3EE39CC4982F}"/>
                </a:ext>
              </a:extLst>
            </p:cNvPr>
            <p:cNvSpPr>
              <a:spLocks noChangeShapeType="1"/>
            </p:cNvSpPr>
            <p:nvPr/>
          </p:nvSpPr>
          <p:spPr bwMode="auto">
            <a:xfrm>
              <a:off x="2832" y="1536"/>
              <a:ext cx="0" cy="336"/>
            </a:xfrm>
            <a:prstGeom prst="line">
              <a:avLst/>
            </a:prstGeom>
            <a:noFill/>
            <a:ln w="28575">
              <a:solidFill>
                <a:srgbClr val="CCEC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6815" name="Text Box 15">
              <a:extLst>
                <a:ext uri="{FF2B5EF4-FFF2-40B4-BE49-F238E27FC236}">
                  <a16:creationId xmlns:a16="http://schemas.microsoft.com/office/drawing/2014/main" id="{68D32D05-F94E-917B-4EA8-9A0E3814F257}"/>
                </a:ext>
              </a:extLst>
            </p:cNvPr>
            <p:cNvSpPr txBox="1">
              <a:spLocks noChangeArrowheads="1"/>
            </p:cNvSpPr>
            <p:nvPr/>
          </p:nvSpPr>
          <p:spPr bwMode="auto">
            <a:xfrm>
              <a:off x="2592" y="1554"/>
              <a:ext cx="293"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rgbClr val="CCE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000" b="1">
                  <a:solidFill>
                    <a:srgbClr val="FFFFCC"/>
                  </a:solidFill>
                  <a:latin typeface="Times New Roman" panose="02020603050405020304" pitchFamily="18" charset="0"/>
                </a:rPr>
                <a:t>im</a:t>
              </a:r>
            </a:p>
          </p:txBody>
        </p:sp>
        <p:sp>
          <p:nvSpPr>
            <p:cNvPr id="76816" name="Text Box 16">
              <a:extLst>
                <a:ext uri="{FF2B5EF4-FFF2-40B4-BE49-F238E27FC236}">
                  <a16:creationId xmlns:a16="http://schemas.microsoft.com/office/drawing/2014/main" id="{1E1FDDAF-B761-0764-1481-9FB51D821C2D}"/>
                </a:ext>
              </a:extLst>
            </p:cNvPr>
            <p:cNvSpPr txBox="1">
              <a:spLocks noChangeArrowheads="1"/>
            </p:cNvSpPr>
            <p:nvPr/>
          </p:nvSpPr>
          <p:spPr bwMode="auto">
            <a:xfrm>
              <a:off x="2496" y="1914"/>
              <a:ext cx="356"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rgbClr val="CCE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000" b="1">
                  <a:solidFill>
                    <a:srgbClr val="FFFFCC"/>
                  </a:solidFill>
                  <a:latin typeface="Times New Roman" panose="02020603050405020304" pitchFamily="18" charset="0"/>
                </a:rPr>
                <a:t>Lm</a:t>
              </a:r>
            </a:p>
          </p:txBody>
        </p:sp>
        <p:sp>
          <p:nvSpPr>
            <p:cNvPr id="76817" name="Text Box 17">
              <a:extLst>
                <a:ext uri="{FF2B5EF4-FFF2-40B4-BE49-F238E27FC236}">
                  <a16:creationId xmlns:a16="http://schemas.microsoft.com/office/drawing/2014/main" id="{AF82D4C5-734D-D1FD-9DC0-F2356468C69D}"/>
                </a:ext>
              </a:extLst>
            </p:cNvPr>
            <p:cNvSpPr txBox="1">
              <a:spLocks noChangeArrowheads="1"/>
            </p:cNvSpPr>
            <p:nvPr/>
          </p:nvSpPr>
          <p:spPr bwMode="auto">
            <a:xfrm>
              <a:off x="3888" y="1746"/>
              <a:ext cx="321"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rgbClr val="CCE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000" b="1">
                  <a:solidFill>
                    <a:srgbClr val="FFFFCC"/>
                  </a:solidFill>
                  <a:latin typeface="Times New Roman" panose="02020603050405020304" pitchFamily="18" charset="0"/>
                </a:rPr>
                <a:t>Rb</a:t>
              </a:r>
            </a:p>
          </p:txBody>
        </p:sp>
        <p:grpSp>
          <p:nvGrpSpPr>
            <p:cNvPr id="76818" name="Group 18">
              <a:extLst>
                <a:ext uri="{FF2B5EF4-FFF2-40B4-BE49-F238E27FC236}">
                  <a16:creationId xmlns:a16="http://schemas.microsoft.com/office/drawing/2014/main" id="{079AE873-F19B-5EDF-B170-022BD97F738B}"/>
                </a:ext>
              </a:extLst>
            </p:cNvPr>
            <p:cNvGrpSpPr>
              <a:grpSpLocks/>
            </p:cNvGrpSpPr>
            <p:nvPr/>
          </p:nvGrpSpPr>
          <p:grpSpPr bwMode="auto">
            <a:xfrm>
              <a:off x="2880" y="1632"/>
              <a:ext cx="336" cy="624"/>
              <a:chOff x="3072" y="1632"/>
              <a:chExt cx="336" cy="624"/>
            </a:xfrm>
          </p:grpSpPr>
          <p:grpSp>
            <p:nvGrpSpPr>
              <p:cNvPr id="76819" name="Group 19">
                <a:extLst>
                  <a:ext uri="{FF2B5EF4-FFF2-40B4-BE49-F238E27FC236}">
                    <a16:creationId xmlns:a16="http://schemas.microsoft.com/office/drawing/2014/main" id="{716FBED1-D15E-875B-AC39-D59E87CAB4FD}"/>
                  </a:ext>
                </a:extLst>
              </p:cNvPr>
              <p:cNvGrpSpPr>
                <a:grpSpLocks/>
              </p:cNvGrpSpPr>
              <p:nvPr/>
            </p:nvGrpSpPr>
            <p:grpSpPr bwMode="auto">
              <a:xfrm rot="16200000" flipH="1">
                <a:off x="2952" y="1848"/>
                <a:ext cx="624" cy="192"/>
                <a:chOff x="1440" y="1296"/>
                <a:chExt cx="624" cy="192"/>
              </a:xfrm>
            </p:grpSpPr>
            <p:sp>
              <p:nvSpPr>
                <p:cNvPr id="76820" name="Arc 20">
                  <a:extLst>
                    <a:ext uri="{FF2B5EF4-FFF2-40B4-BE49-F238E27FC236}">
                      <a16:creationId xmlns:a16="http://schemas.microsoft.com/office/drawing/2014/main" id="{82700B26-88EB-7747-B050-74FA70416FC2}"/>
                    </a:ext>
                  </a:extLst>
                </p:cNvPr>
                <p:cNvSpPr>
                  <a:spLocks/>
                </p:cNvSpPr>
                <p:nvPr/>
              </p:nvSpPr>
              <p:spPr bwMode="auto">
                <a:xfrm>
                  <a:off x="1440" y="1296"/>
                  <a:ext cx="137" cy="188"/>
                </a:xfrm>
                <a:custGeom>
                  <a:avLst/>
                  <a:gdLst>
                    <a:gd name="G0" fmla="+- 21579 0 0"/>
                    <a:gd name="G1" fmla="+- 21600 0 0"/>
                    <a:gd name="G2" fmla="+- 21600 0 0"/>
                    <a:gd name="T0" fmla="*/ 0 w 43179"/>
                    <a:gd name="T1" fmla="*/ 20655 h 36692"/>
                    <a:gd name="T2" fmla="*/ 37032 w 43179"/>
                    <a:gd name="T3" fmla="*/ 36692 h 36692"/>
                    <a:gd name="T4" fmla="*/ 21579 w 43179"/>
                    <a:gd name="T5" fmla="*/ 21600 h 36692"/>
                  </a:gdLst>
                  <a:ahLst/>
                  <a:cxnLst>
                    <a:cxn ang="0">
                      <a:pos x="T0" y="T1"/>
                    </a:cxn>
                    <a:cxn ang="0">
                      <a:pos x="T2" y="T3"/>
                    </a:cxn>
                    <a:cxn ang="0">
                      <a:pos x="T4" y="T5"/>
                    </a:cxn>
                  </a:cxnLst>
                  <a:rect l="0" t="0" r="r" b="b"/>
                  <a:pathLst>
                    <a:path w="43179" h="36692" fill="none" extrusionOk="0">
                      <a:moveTo>
                        <a:pt x="-1" y="20654"/>
                      </a:moveTo>
                      <a:cubicBezTo>
                        <a:pt x="505" y="9104"/>
                        <a:pt x="10017" y="0"/>
                        <a:pt x="21579" y="0"/>
                      </a:cubicBezTo>
                      <a:cubicBezTo>
                        <a:pt x="33508" y="0"/>
                        <a:pt x="43179" y="9670"/>
                        <a:pt x="43179" y="21600"/>
                      </a:cubicBezTo>
                      <a:cubicBezTo>
                        <a:pt x="43179" y="27240"/>
                        <a:pt x="40972" y="32656"/>
                        <a:pt x="37031" y="36691"/>
                      </a:cubicBezTo>
                    </a:path>
                    <a:path w="43179" h="36692" stroke="0" extrusionOk="0">
                      <a:moveTo>
                        <a:pt x="-1" y="20654"/>
                      </a:moveTo>
                      <a:cubicBezTo>
                        <a:pt x="505" y="9104"/>
                        <a:pt x="10017" y="0"/>
                        <a:pt x="21579" y="0"/>
                      </a:cubicBezTo>
                      <a:cubicBezTo>
                        <a:pt x="33508" y="0"/>
                        <a:pt x="43179" y="9670"/>
                        <a:pt x="43179" y="21600"/>
                      </a:cubicBezTo>
                      <a:cubicBezTo>
                        <a:pt x="43179" y="27240"/>
                        <a:pt x="40972" y="32656"/>
                        <a:pt x="37031" y="36691"/>
                      </a:cubicBezTo>
                      <a:lnTo>
                        <a:pt x="21579" y="21600"/>
                      </a:lnTo>
                      <a:close/>
                    </a:path>
                  </a:pathLst>
                </a:custGeom>
                <a:noFill/>
                <a:ln w="28575">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6821" name="Arc 21">
                  <a:extLst>
                    <a:ext uri="{FF2B5EF4-FFF2-40B4-BE49-F238E27FC236}">
                      <a16:creationId xmlns:a16="http://schemas.microsoft.com/office/drawing/2014/main" id="{0B586A02-DFA0-310B-5B4A-F305436121D7}"/>
                    </a:ext>
                  </a:extLst>
                </p:cNvPr>
                <p:cNvSpPr>
                  <a:spLocks/>
                </p:cNvSpPr>
                <p:nvPr/>
              </p:nvSpPr>
              <p:spPr bwMode="auto">
                <a:xfrm>
                  <a:off x="1537" y="1296"/>
                  <a:ext cx="137" cy="188"/>
                </a:xfrm>
                <a:custGeom>
                  <a:avLst/>
                  <a:gdLst>
                    <a:gd name="G0" fmla="+- 21600 0 0"/>
                    <a:gd name="G1" fmla="+- 21600 0 0"/>
                    <a:gd name="G2" fmla="+- 21600 0 0"/>
                    <a:gd name="T0" fmla="*/ 6065 w 43200"/>
                    <a:gd name="T1" fmla="*/ 36608 h 36692"/>
                    <a:gd name="T2" fmla="*/ 37053 w 43200"/>
                    <a:gd name="T3" fmla="*/ 36692 h 36692"/>
                    <a:gd name="T4" fmla="*/ 21600 w 43200"/>
                    <a:gd name="T5" fmla="*/ 21600 h 36692"/>
                  </a:gdLst>
                  <a:ahLst/>
                  <a:cxnLst>
                    <a:cxn ang="0">
                      <a:pos x="T0" y="T1"/>
                    </a:cxn>
                    <a:cxn ang="0">
                      <a:pos x="T2" y="T3"/>
                    </a:cxn>
                    <a:cxn ang="0">
                      <a:pos x="T4" y="T5"/>
                    </a:cxn>
                  </a:cxnLst>
                  <a:rect l="0" t="0" r="r" b="b"/>
                  <a:pathLst>
                    <a:path w="43200" h="36692" fill="none" extrusionOk="0">
                      <a:moveTo>
                        <a:pt x="6065" y="36607"/>
                      </a:moveTo>
                      <a:cubicBezTo>
                        <a:pt x="2174" y="32580"/>
                        <a:pt x="0" y="27199"/>
                        <a:pt x="0" y="21600"/>
                      </a:cubicBezTo>
                      <a:cubicBezTo>
                        <a:pt x="0" y="9670"/>
                        <a:pt x="9670" y="0"/>
                        <a:pt x="21600" y="0"/>
                      </a:cubicBezTo>
                      <a:cubicBezTo>
                        <a:pt x="33529" y="0"/>
                        <a:pt x="43200" y="9670"/>
                        <a:pt x="43200" y="21600"/>
                      </a:cubicBezTo>
                      <a:cubicBezTo>
                        <a:pt x="43199" y="27240"/>
                        <a:pt x="40993" y="32656"/>
                        <a:pt x="37052" y="36691"/>
                      </a:cubicBezTo>
                    </a:path>
                    <a:path w="43200" h="36692" stroke="0" extrusionOk="0">
                      <a:moveTo>
                        <a:pt x="6065" y="36607"/>
                      </a:moveTo>
                      <a:cubicBezTo>
                        <a:pt x="2174" y="32580"/>
                        <a:pt x="0" y="27199"/>
                        <a:pt x="0" y="21600"/>
                      </a:cubicBezTo>
                      <a:cubicBezTo>
                        <a:pt x="0" y="9670"/>
                        <a:pt x="9670" y="0"/>
                        <a:pt x="21600" y="0"/>
                      </a:cubicBezTo>
                      <a:cubicBezTo>
                        <a:pt x="33529" y="0"/>
                        <a:pt x="43200" y="9670"/>
                        <a:pt x="43200" y="21600"/>
                      </a:cubicBezTo>
                      <a:cubicBezTo>
                        <a:pt x="43199" y="27240"/>
                        <a:pt x="40993" y="32656"/>
                        <a:pt x="37052" y="36691"/>
                      </a:cubicBezTo>
                      <a:lnTo>
                        <a:pt x="21600" y="21600"/>
                      </a:lnTo>
                      <a:close/>
                    </a:path>
                  </a:pathLst>
                </a:custGeom>
                <a:noFill/>
                <a:ln w="28575">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6822" name="Arc 22">
                  <a:extLst>
                    <a:ext uri="{FF2B5EF4-FFF2-40B4-BE49-F238E27FC236}">
                      <a16:creationId xmlns:a16="http://schemas.microsoft.com/office/drawing/2014/main" id="{41D13109-66BC-87DB-559A-493FFF813DCC}"/>
                    </a:ext>
                  </a:extLst>
                </p:cNvPr>
                <p:cNvSpPr>
                  <a:spLocks/>
                </p:cNvSpPr>
                <p:nvPr/>
              </p:nvSpPr>
              <p:spPr bwMode="auto">
                <a:xfrm>
                  <a:off x="1635" y="1296"/>
                  <a:ext cx="137" cy="188"/>
                </a:xfrm>
                <a:custGeom>
                  <a:avLst/>
                  <a:gdLst>
                    <a:gd name="G0" fmla="+- 21600 0 0"/>
                    <a:gd name="G1" fmla="+- 21600 0 0"/>
                    <a:gd name="G2" fmla="+- 21600 0 0"/>
                    <a:gd name="T0" fmla="*/ 5935 w 43200"/>
                    <a:gd name="T1" fmla="*/ 36472 h 36692"/>
                    <a:gd name="T2" fmla="*/ 37053 w 43200"/>
                    <a:gd name="T3" fmla="*/ 36692 h 36692"/>
                    <a:gd name="T4" fmla="*/ 21600 w 43200"/>
                    <a:gd name="T5" fmla="*/ 21600 h 36692"/>
                  </a:gdLst>
                  <a:ahLst/>
                  <a:cxnLst>
                    <a:cxn ang="0">
                      <a:pos x="T0" y="T1"/>
                    </a:cxn>
                    <a:cxn ang="0">
                      <a:pos x="T2" y="T3"/>
                    </a:cxn>
                    <a:cxn ang="0">
                      <a:pos x="T4" y="T5"/>
                    </a:cxn>
                  </a:cxnLst>
                  <a:rect l="0" t="0" r="r" b="b"/>
                  <a:pathLst>
                    <a:path w="43200" h="36692" fill="none" extrusionOk="0">
                      <a:moveTo>
                        <a:pt x="5935" y="36471"/>
                      </a:moveTo>
                      <a:cubicBezTo>
                        <a:pt x="2124" y="32458"/>
                        <a:pt x="0" y="27134"/>
                        <a:pt x="0" y="21600"/>
                      </a:cubicBezTo>
                      <a:cubicBezTo>
                        <a:pt x="0" y="9670"/>
                        <a:pt x="9670" y="0"/>
                        <a:pt x="21600" y="0"/>
                      </a:cubicBezTo>
                      <a:cubicBezTo>
                        <a:pt x="33529" y="0"/>
                        <a:pt x="43200" y="9670"/>
                        <a:pt x="43200" y="21600"/>
                      </a:cubicBezTo>
                      <a:cubicBezTo>
                        <a:pt x="43199" y="27240"/>
                        <a:pt x="40993" y="32656"/>
                        <a:pt x="37052" y="36691"/>
                      </a:cubicBezTo>
                    </a:path>
                    <a:path w="43200" h="36692" stroke="0" extrusionOk="0">
                      <a:moveTo>
                        <a:pt x="5935" y="36471"/>
                      </a:moveTo>
                      <a:cubicBezTo>
                        <a:pt x="2124" y="32458"/>
                        <a:pt x="0" y="27134"/>
                        <a:pt x="0" y="21600"/>
                      </a:cubicBezTo>
                      <a:cubicBezTo>
                        <a:pt x="0" y="9670"/>
                        <a:pt x="9670" y="0"/>
                        <a:pt x="21600" y="0"/>
                      </a:cubicBezTo>
                      <a:cubicBezTo>
                        <a:pt x="33529" y="0"/>
                        <a:pt x="43200" y="9670"/>
                        <a:pt x="43200" y="21600"/>
                      </a:cubicBezTo>
                      <a:cubicBezTo>
                        <a:pt x="43199" y="27240"/>
                        <a:pt x="40993" y="32656"/>
                        <a:pt x="37052" y="36691"/>
                      </a:cubicBezTo>
                      <a:lnTo>
                        <a:pt x="21600" y="21600"/>
                      </a:lnTo>
                      <a:close/>
                    </a:path>
                  </a:pathLst>
                </a:custGeom>
                <a:noFill/>
                <a:ln w="28575">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6823" name="Arc 23">
                  <a:extLst>
                    <a:ext uri="{FF2B5EF4-FFF2-40B4-BE49-F238E27FC236}">
                      <a16:creationId xmlns:a16="http://schemas.microsoft.com/office/drawing/2014/main" id="{16550D9C-8173-4561-E05E-2F1C77D7BB4C}"/>
                    </a:ext>
                  </a:extLst>
                </p:cNvPr>
                <p:cNvSpPr>
                  <a:spLocks/>
                </p:cNvSpPr>
                <p:nvPr/>
              </p:nvSpPr>
              <p:spPr bwMode="auto">
                <a:xfrm>
                  <a:off x="1733" y="1296"/>
                  <a:ext cx="137" cy="192"/>
                </a:xfrm>
                <a:custGeom>
                  <a:avLst/>
                  <a:gdLst>
                    <a:gd name="G0" fmla="+- 21600 0 0"/>
                    <a:gd name="G1" fmla="+- 21600 0 0"/>
                    <a:gd name="G2" fmla="+- 21600 0 0"/>
                    <a:gd name="T0" fmla="*/ 5935 w 43200"/>
                    <a:gd name="T1" fmla="*/ 36472 h 37346"/>
                    <a:gd name="T2" fmla="*/ 36386 w 43200"/>
                    <a:gd name="T3" fmla="*/ 37346 h 37346"/>
                    <a:gd name="T4" fmla="*/ 21600 w 43200"/>
                    <a:gd name="T5" fmla="*/ 21600 h 37346"/>
                  </a:gdLst>
                  <a:ahLst/>
                  <a:cxnLst>
                    <a:cxn ang="0">
                      <a:pos x="T0" y="T1"/>
                    </a:cxn>
                    <a:cxn ang="0">
                      <a:pos x="T2" y="T3"/>
                    </a:cxn>
                    <a:cxn ang="0">
                      <a:pos x="T4" y="T5"/>
                    </a:cxn>
                  </a:cxnLst>
                  <a:rect l="0" t="0" r="r" b="b"/>
                  <a:pathLst>
                    <a:path w="43200" h="37346" fill="none" extrusionOk="0">
                      <a:moveTo>
                        <a:pt x="5935" y="36471"/>
                      </a:moveTo>
                      <a:cubicBezTo>
                        <a:pt x="2124" y="32458"/>
                        <a:pt x="0" y="27134"/>
                        <a:pt x="0" y="21600"/>
                      </a:cubicBezTo>
                      <a:cubicBezTo>
                        <a:pt x="0" y="9670"/>
                        <a:pt x="9670" y="0"/>
                        <a:pt x="21600" y="0"/>
                      </a:cubicBezTo>
                      <a:cubicBezTo>
                        <a:pt x="33529" y="0"/>
                        <a:pt x="43200" y="9670"/>
                        <a:pt x="43200" y="21600"/>
                      </a:cubicBezTo>
                      <a:cubicBezTo>
                        <a:pt x="43199" y="27564"/>
                        <a:pt x="40733" y="33263"/>
                        <a:pt x="36385" y="37345"/>
                      </a:cubicBezTo>
                    </a:path>
                    <a:path w="43200" h="37346" stroke="0" extrusionOk="0">
                      <a:moveTo>
                        <a:pt x="5935" y="36471"/>
                      </a:moveTo>
                      <a:cubicBezTo>
                        <a:pt x="2124" y="32458"/>
                        <a:pt x="0" y="27134"/>
                        <a:pt x="0" y="21600"/>
                      </a:cubicBezTo>
                      <a:cubicBezTo>
                        <a:pt x="0" y="9670"/>
                        <a:pt x="9670" y="0"/>
                        <a:pt x="21600" y="0"/>
                      </a:cubicBezTo>
                      <a:cubicBezTo>
                        <a:pt x="33529" y="0"/>
                        <a:pt x="43200" y="9670"/>
                        <a:pt x="43200" y="21600"/>
                      </a:cubicBezTo>
                      <a:cubicBezTo>
                        <a:pt x="43199" y="27564"/>
                        <a:pt x="40733" y="33263"/>
                        <a:pt x="36385" y="37345"/>
                      </a:cubicBezTo>
                      <a:lnTo>
                        <a:pt x="21600" y="21600"/>
                      </a:lnTo>
                      <a:close/>
                    </a:path>
                  </a:pathLst>
                </a:custGeom>
                <a:noFill/>
                <a:ln w="28575">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6824" name="Arc 24">
                  <a:extLst>
                    <a:ext uri="{FF2B5EF4-FFF2-40B4-BE49-F238E27FC236}">
                      <a16:creationId xmlns:a16="http://schemas.microsoft.com/office/drawing/2014/main" id="{5B347398-ED3A-9B63-73C7-F901710AFE04}"/>
                    </a:ext>
                  </a:extLst>
                </p:cNvPr>
                <p:cNvSpPr>
                  <a:spLocks/>
                </p:cNvSpPr>
                <p:nvPr/>
              </p:nvSpPr>
              <p:spPr bwMode="auto">
                <a:xfrm>
                  <a:off x="1828" y="1296"/>
                  <a:ext cx="137" cy="188"/>
                </a:xfrm>
                <a:custGeom>
                  <a:avLst/>
                  <a:gdLst>
                    <a:gd name="G0" fmla="+- 21600 0 0"/>
                    <a:gd name="G1" fmla="+- 21600 0 0"/>
                    <a:gd name="G2" fmla="+- 21600 0 0"/>
                    <a:gd name="T0" fmla="*/ 6065 w 43200"/>
                    <a:gd name="T1" fmla="*/ 36608 h 36692"/>
                    <a:gd name="T2" fmla="*/ 37053 w 43200"/>
                    <a:gd name="T3" fmla="*/ 36692 h 36692"/>
                    <a:gd name="T4" fmla="*/ 21600 w 43200"/>
                    <a:gd name="T5" fmla="*/ 21600 h 36692"/>
                  </a:gdLst>
                  <a:ahLst/>
                  <a:cxnLst>
                    <a:cxn ang="0">
                      <a:pos x="T0" y="T1"/>
                    </a:cxn>
                    <a:cxn ang="0">
                      <a:pos x="T2" y="T3"/>
                    </a:cxn>
                    <a:cxn ang="0">
                      <a:pos x="T4" y="T5"/>
                    </a:cxn>
                  </a:cxnLst>
                  <a:rect l="0" t="0" r="r" b="b"/>
                  <a:pathLst>
                    <a:path w="43200" h="36692" fill="none" extrusionOk="0">
                      <a:moveTo>
                        <a:pt x="6065" y="36607"/>
                      </a:moveTo>
                      <a:cubicBezTo>
                        <a:pt x="2174" y="32580"/>
                        <a:pt x="0" y="27199"/>
                        <a:pt x="0" y="21600"/>
                      </a:cubicBezTo>
                      <a:cubicBezTo>
                        <a:pt x="0" y="9670"/>
                        <a:pt x="9670" y="0"/>
                        <a:pt x="21600" y="0"/>
                      </a:cubicBezTo>
                      <a:cubicBezTo>
                        <a:pt x="33529" y="0"/>
                        <a:pt x="43200" y="9670"/>
                        <a:pt x="43200" y="21600"/>
                      </a:cubicBezTo>
                      <a:cubicBezTo>
                        <a:pt x="43199" y="27240"/>
                        <a:pt x="40993" y="32656"/>
                        <a:pt x="37052" y="36691"/>
                      </a:cubicBezTo>
                    </a:path>
                    <a:path w="43200" h="36692" stroke="0" extrusionOk="0">
                      <a:moveTo>
                        <a:pt x="6065" y="36607"/>
                      </a:moveTo>
                      <a:cubicBezTo>
                        <a:pt x="2174" y="32580"/>
                        <a:pt x="0" y="27199"/>
                        <a:pt x="0" y="21600"/>
                      </a:cubicBezTo>
                      <a:cubicBezTo>
                        <a:pt x="0" y="9670"/>
                        <a:pt x="9670" y="0"/>
                        <a:pt x="21600" y="0"/>
                      </a:cubicBezTo>
                      <a:cubicBezTo>
                        <a:pt x="33529" y="0"/>
                        <a:pt x="43200" y="9670"/>
                        <a:pt x="43200" y="21600"/>
                      </a:cubicBezTo>
                      <a:cubicBezTo>
                        <a:pt x="43199" y="27240"/>
                        <a:pt x="40993" y="32656"/>
                        <a:pt x="37052" y="36691"/>
                      </a:cubicBezTo>
                      <a:lnTo>
                        <a:pt x="21600" y="21600"/>
                      </a:lnTo>
                      <a:close/>
                    </a:path>
                  </a:pathLst>
                </a:custGeom>
                <a:noFill/>
                <a:ln w="28575">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6825" name="Arc 25">
                  <a:extLst>
                    <a:ext uri="{FF2B5EF4-FFF2-40B4-BE49-F238E27FC236}">
                      <a16:creationId xmlns:a16="http://schemas.microsoft.com/office/drawing/2014/main" id="{2B6385C4-2D57-B353-C407-DD2D192C82BA}"/>
                    </a:ext>
                  </a:extLst>
                </p:cNvPr>
                <p:cNvSpPr>
                  <a:spLocks/>
                </p:cNvSpPr>
                <p:nvPr/>
              </p:nvSpPr>
              <p:spPr bwMode="auto">
                <a:xfrm>
                  <a:off x="1927" y="1297"/>
                  <a:ext cx="137" cy="187"/>
                </a:xfrm>
                <a:custGeom>
                  <a:avLst/>
                  <a:gdLst>
                    <a:gd name="G0" fmla="+- 21600 0 0"/>
                    <a:gd name="G1" fmla="+- 21600 0 0"/>
                    <a:gd name="G2" fmla="+- 21600 0 0"/>
                    <a:gd name="T0" fmla="*/ 5935 w 43113"/>
                    <a:gd name="T1" fmla="*/ 36472 h 36472"/>
                    <a:gd name="T2" fmla="*/ 43113 w 43113"/>
                    <a:gd name="T3" fmla="*/ 19667 h 36472"/>
                    <a:gd name="T4" fmla="*/ 21600 w 43113"/>
                    <a:gd name="T5" fmla="*/ 21600 h 36472"/>
                  </a:gdLst>
                  <a:ahLst/>
                  <a:cxnLst>
                    <a:cxn ang="0">
                      <a:pos x="T0" y="T1"/>
                    </a:cxn>
                    <a:cxn ang="0">
                      <a:pos x="T2" y="T3"/>
                    </a:cxn>
                    <a:cxn ang="0">
                      <a:pos x="T4" y="T5"/>
                    </a:cxn>
                  </a:cxnLst>
                  <a:rect l="0" t="0" r="r" b="b"/>
                  <a:pathLst>
                    <a:path w="43113" h="36472" fill="none" extrusionOk="0">
                      <a:moveTo>
                        <a:pt x="5935" y="36471"/>
                      </a:moveTo>
                      <a:cubicBezTo>
                        <a:pt x="2124" y="32458"/>
                        <a:pt x="0" y="27134"/>
                        <a:pt x="0" y="21600"/>
                      </a:cubicBezTo>
                      <a:cubicBezTo>
                        <a:pt x="0" y="9670"/>
                        <a:pt x="9670" y="0"/>
                        <a:pt x="21600" y="0"/>
                      </a:cubicBezTo>
                      <a:cubicBezTo>
                        <a:pt x="32780" y="0"/>
                        <a:pt x="42112" y="8531"/>
                        <a:pt x="43113" y="19666"/>
                      </a:cubicBezTo>
                    </a:path>
                    <a:path w="43113" h="36472" stroke="0" extrusionOk="0">
                      <a:moveTo>
                        <a:pt x="5935" y="36471"/>
                      </a:moveTo>
                      <a:cubicBezTo>
                        <a:pt x="2124" y="32458"/>
                        <a:pt x="0" y="27134"/>
                        <a:pt x="0" y="21600"/>
                      </a:cubicBezTo>
                      <a:cubicBezTo>
                        <a:pt x="0" y="9670"/>
                        <a:pt x="9670" y="0"/>
                        <a:pt x="21600" y="0"/>
                      </a:cubicBezTo>
                      <a:cubicBezTo>
                        <a:pt x="32780" y="0"/>
                        <a:pt x="42112" y="8531"/>
                        <a:pt x="43113" y="19666"/>
                      </a:cubicBezTo>
                      <a:lnTo>
                        <a:pt x="21600" y="21600"/>
                      </a:lnTo>
                      <a:close/>
                    </a:path>
                  </a:pathLst>
                </a:custGeom>
                <a:noFill/>
                <a:ln w="28575">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sp>
            <p:nvSpPr>
              <p:cNvPr id="76826" name="Freeform 26">
                <a:extLst>
                  <a:ext uri="{FF2B5EF4-FFF2-40B4-BE49-F238E27FC236}">
                    <a16:creationId xmlns:a16="http://schemas.microsoft.com/office/drawing/2014/main" id="{E90AD6E2-2B78-3AD3-C73B-D5E50A3F555D}"/>
                  </a:ext>
                </a:extLst>
              </p:cNvPr>
              <p:cNvSpPr>
                <a:spLocks/>
              </p:cNvSpPr>
              <p:nvPr/>
            </p:nvSpPr>
            <p:spPr bwMode="auto">
              <a:xfrm>
                <a:off x="3072" y="1632"/>
                <a:ext cx="336" cy="528"/>
              </a:xfrm>
              <a:custGeom>
                <a:avLst/>
                <a:gdLst>
                  <a:gd name="T0" fmla="*/ 0 w 336"/>
                  <a:gd name="T1" fmla="*/ 528 h 528"/>
                  <a:gd name="T2" fmla="*/ 48 w 336"/>
                  <a:gd name="T3" fmla="*/ 528 h 528"/>
                  <a:gd name="T4" fmla="*/ 288 w 336"/>
                  <a:gd name="T5" fmla="*/ 0 h 528"/>
                  <a:gd name="T6" fmla="*/ 336 w 336"/>
                  <a:gd name="T7" fmla="*/ 0 h 528"/>
                </a:gdLst>
                <a:ahLst/>
                <a:cxnLst>
                  <a:cxn ang="0">
                    <a:pos x="T0" y="T1"/>
                  </a:cxn>
                  <a:cxn ang="0">
                    <a:pos x="T2" y="T3"/>
                  </a:cxn>
                  <a:cxn ang="0">
                    <a:pos x="T4" y="T5"/>
                  </a:cxn>
                  <a:cxn ang="0">
                    <a:pos x="T6" y="T7"/>
                  </a:cxn>
                </a:cxnLst>
                <a:rect l="0" t="0" r="r" b="b"/>
                <a:pathLst>
                  <a:path w="336" h="528">
                    <a:moveTo>
                      <a:pt x="0" y="528"/>
                    </a:moveTo>
                    <a:lnTo>
                      <a:pt x="48" y="528"/>
                    </a:lnTo>
                    <a:lnTo>
                      <a:pt x="288" y="0"/>
                    </a:lnTo>
                    <a:lnTo>
                      <a:pt x="336" y="0"/>
                    </a:lnTo>
                  </a:path>
                </a:pathLst>
              </a:custGeom>
              <a:noFill/>
              <a:ln w="28575" cmpd="sng">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sp>
          <p:nvSpPr>
            <p:cNvPr id="76827" name="Line 27">
              <a:extLst>
                <a:ext uri="{FF2B5EF4-FFF2-40B4-BE49-F238E27FC236}">
                  <a16:creationId xmlns:a16="http://schemas.microsoft.com/office/drawing/2014/main" id="{79133029-8655-4EA7-AD9A-CC504D35AAB6}"/>
                </a:ext>
              </a:extLst>
            </p:cNvPr>
            <p:cNvSpPr>
              <a:spLocks noChangeShapeType="1"/>
            </p:cNvSpPr>
            <p:nvPr/>
          </p:nvSpPr>
          <p:spPr bwMode="auto">
            <a:xfrm>
              <a:off x="1488" y="1344"/>
              <a:ext cx="0" cy="1200"/>
            </a:xfrm>
            <a:prstGeom prst="line">
              <a:avLst/>
            </a:prstGeom>
            <a:noFill/>
            <a:ln w="28575">
              <a:solidFill>
                <a:srgbClr val="CCE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6828" name="Oval 28">
              <a:extLst>
                <a:ext uri="{FF2B5EF4-FFF2-40B4-BE49-F238E27FC236}">
                  <a16:creationId xmlns:a16="http://schemas.microsoft.com/office/drawing/2014/main" id="{75F55423-7570-B81E-31CD-EC966E120191}"/>
                </a:ext>
              </a:extLst>
            </p:cNvPr>
            <p:cNvSpPr>
              <a:spLocks noChangeArrowheads="1"/>
            </p:cNvSpPr>
            <p:nvPr/>
          </p:nvSpPr>
          <p:spPr bwMode="auto">
            <a:xfrm>
              <a:off x="1296" y="1728"/>
              <a:ext cx="384" cy="384"/>
            </a:xfrm>
            <a:prstGeom prst="ellipse">
              <a:avLst/>
            </a:prstGeom>
            <a:solidFill>
              <a:schemeClr val="folHlink"/>
            </a:solidFill>
            <a:ln w="28575">
              <a:solidFill>
                <a:srgbClr val="CCEC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6829" name="Line 29">
              <a:extLst>
                <a:ext uri="{FF2B5EF4-FFF2-40B4-BE49-F238E27FC236}">
                  <a16:creationId xmlns:a16="http://schemas.microsoft.com/office/drawing/2014/main" id="{BC7A3449-D63C-93DB-DEBC-D8DEBEDA3341}"/>
                </a:ext>
              </a:extLst>
            </p:cNvPr>
            <p:cNvSpPr>
              <a:spLocks noChangeShapeType="1"/>
            </p:cNvSpPr>
            <p:nvPr/>
          </p:nvSpPr>
          <p:spPr bwMode="auto">
            <a:xfrm flipV="1">
              <a:off x="1488" y="1824"/>
              <a:ext cx="0" cy="192"/>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6830" name="Text Box 30">
              <a:extLst>
                <a:ext uri="{FF2B5EF4-FFF2-40B4-BE49-F238E27FC236}">
                  <a16:creationId xmlns:a16="http://schemas.microsoft.com/office/drawing/2014/main" id="{6D5CDD5C-0876-7572-9C5A-A462E7A7C038}"/>
                </a:ext>
              </a:extLst>
            </p:cNvPr>
            <p:cNvSpPr txBox="1">
              <a:spLocks noChangeArrowheads="1"/>
            </p:cNvSpPr>
            <p:nvPr/>
          </p:nvSpPr>
          <p:spPr bwMode="auto">
            <a:xfrm>
              <a:off x="854" y="2025"/>
              <a:ext cx="676"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rgbClr val="CCE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000" b="1">
                  <a:solidFill>
                    <a:srgbClr val="FFFFCC"/>
                  </a:solidFill>
                  <a:latin typeface="Times New Roman" panose="02020603050405020304" pitchFamily="18" charset="0"/>
                </a:rPr>
                <a:t>Current</a:t>
              </a:r>
            </a:p>
            <a:p>
              <a:pPr eaLnBrk="0" fontAlgn="base" hangingPunct="0">
                <a:spcBef>
                  <a:spcPct val="0"/>
                </a:spcBef>
                <a:spcAft>
                  <a:spcPct val="0"/>
                </a:spcAft>
              </a:pPr>
              <a:r>
                <a:rPr lang="en-US" altLang="en-US" sz="2000" b="1">
                  <a:solidFill>
                    <a:srgbClr val="FFFFCC"/>
                  </a:solidFill>
                  <a:latin typeface="Times New Roman" panose="02020603050405020304" pitchFamily="18" charset="0"/>
                </a:rPr>
                <a:t>source</a:t>
              </a:r>
            </a:p>
          </p:txBody>
        </p:sp>
        <p:sp>
          <p:nvSpPr>
            <p:cNvPr id="76831" name="Line 31">
              <a:extLst>
                <a:ext uri="{FF2B5EF4-FFF2-40B4-BE49-F238E27FC236}">
                  <a16:creationId xmlns:a16="http://schemas.microsoft.com/office/drawing/2014/main" id="{FF0270A4-C073-36D9-7EFA-E55DC9BE04B0}"/>
                </a:ext>
              </a:extLst>
            </p:cNvPr>
            <p:cNvSpPr>
              <a:spLocks noChangeShapeType="1"/>
            </p:cNvSpPr>
            <p:nvPr/>
          </p:nvSpPr>
          <p:spPr bwMode="auto">
            <a:xfrm>
              <a:off x="2928" y="2784"/>
              <a:ext cx="288" cy="0"/>
            </a:xfrm>
            <a:prstGeom prst="line">
              <a:avLst/>
            </a:prstGeom>
            <a:noFill/>
            <a:ln w="28575">
              <a:solidFill>
                <a:srgbClr val="CCE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6832" name="Line 32">
              <a:extLst>
                <a:ext uri="{FF2B5EF4-FFF2-40B4-BE49-F238E27FC236}">
                  <a16:creationId xmlns:a16="http://schemas.microsoft.com/office/drawing/2014/main" id="{EE41A83E-D336-FF74-86F7-197D3385B6B6}"/>
                </a:ext>
              </a:extLst>
            </p:cNvPr>
            <p:cNvSpPr>
              <a:spLocks noChangeShapeType="1"/>
            </p:cNvSpPr>
            <p:nvPr/>
          </p:nvSpPr>
          <p:spPr bwMode="auto">
            <a:xfrm>
              <a:off x="2976" y="2832"/>
              <a:ext cx="192" cy="0"/>
            </a:xfrm>
            <a:prstGeom prst="line">
              <a:avLst/>
            </a:prstGeom>
            <a:noFill/>
            <a:ln w="28575">
              <a:solidFill>
                <a:srgbClr val="CCE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spTree>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831" name="Group 7">
            <a:extLst>
              <a:ext uri="{FF2B5EF4-FFF2-40B4-BE49-F238E27FC236}">
                <a16:creationId xmlns:a16="http://schemas.microsoft.com/office/drawing/2014/main" id="{067AC8AE-8636-23D9-6D0A-8309EB8A3816}"/>
              </a:ext>
            </a:extLst>
          </p:cNvPr>
          <p:cNvGrpSpPr>
            <a:grpSpLocks/>
          </p:cNvGrpSpPr>
          <p:nvPr/>
        </p:nvGrpSpPr>
        <p:grpSpPr bwMode="auto">
          <a:xfrm>
            <a:off x="2819400" y="574676"/>
            <a:ext cx="6794500" cy="4746625"/>
            <a:chOff x="816" y="362"/>
            <a:chExt cx="4280" cy="2990"/>
          </a:xfrm>
        </p:grpSpPr>
        <p:graphicFrame>
          <p:nvGraphicFramePr>
            <p:cNvPr id="77827" name="Object 3">
              <a:extLst>
                <a:ext uri="{FF2B5EF4-FFF2-40B4-BE49-F238E27FC236}">
                  <a16:creationId xmlns:a16="http://schemas.microsoft.com/office/drawing/2014/main" id="{18E3AB3F-19C8-1A48-0223-B966B08F4659}"/>
                </a:ext>
              </a:extLst>
            </p:cNvPr>
            <p:cNvGraphicFramePr>
              <a:graphicFrameLocks noChangeAspect="1"/>
            </p:cNvGraphicFramePr>
            <p:nvPr/>
          </p:nvGraphicFramePr>
          <p:xfrm>
            <a:off x="816" y="936"/>
            <a:ext cx="4280" cy="720"/>
          </p:xfrm>
          <a:graphic>
            <a:graphicData uri="http://schemas.openxmlformats.org/presentationml/2006/ole">
              <mc:AlternateContent xmlns:mc="http://schemas.openxmlformats.org/markup-compatibility/2006">
                <mc:Choice xmlns:v="urn:schemas-microsoft-com:vml" Requires="v">
                  <p:oleObj name="Equation" r:id="rId2" imgW="2590560" imgH="330120" progId="Equation.3">
                    <p:embed/>
                  </p:oleObj>
                </mc:Choice>
                <mc:Fallback>
                  <p:oleObj name="Equation" r:id="rId2" imgW="2590560" imgH="330120" progId="Equation.3">
                    <p:embed/>
                    <p:pic>
                      <p:nvPicPr>
                        <p:cNvPr id="77827" name="Object 3">
                          <a:extLst>
                            <a:ext uri="{FF2B5EF4-FFF2-40B4-BE49-F238E27FC236}">
                              <a16:creationId xmlns:a16="http://schemas.microsoft.com/office/drawing/2014/main" id="{18E3AB3F-19C8-1A48-0223-B966B08F465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2745" r="-2158" b="-38461"/>
                        <a:stretch>
                          <a:fillRect/>
                        </a:stretch>
                      </p:blipFill>
                      <p:spPr bwMode="auto">
                        <a:xfrm>
                          <a:off x="816" y="936"/>
                          <a:ext cx="4280" cy="720"/>
                        </a:xfrm>
                        <a:prstGeom prst="rect">
                          <a:avLst/>
                        </a:prstGeom>
                        <a:solidFill>
                          <a:srgbClr val="CCE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7828" name="Object 4">
              <a:extLst>
                <a:ext uri="{FF2B5EF4-FFF2-40B4-BE49-F238E27FC236}">
                  <a16:creationId xmlns:a16="http://schemas.microsoft.com/office/drawing/2014/main" id="{A8F6C465-6259-3409-2853-33E52512EA42}"/>
                </a:ext>
              </a:extLst>
            </p:cNvPr>
            <p:cNvGraphicFramePr>
              <a:graphicFrameLocks noChangeAspect="1"/>
            </p:cNvGraphicFramePr>
            <p:nvPr/>
          </p:nvGraphicFramePr>
          <p:xfrm>
            <a:off x="2497" y="1756"/>
            <a:ext cx="918" cy="555"/>
          </p:xfrm>
          <a:graphic>
            <a:graphicData uri="http://schemas.openxmlformats.org/presentationml/2006/ole">
              <mc:AlternateContent xmlns:mc="http://schemas.openxmlformats.org/markup-compatibility/2006">
                <mc:Choice xmlns:v="urn:schemas-microsoft-com:vml" Requires="v">
                  <p:oleObj name="Equation" r:id="rId4" imgW="647640" imgH="393480" progId="Equation.3">
                    <p:embed/>
                  </p:oleObj>
                </mc:Choice>
                <mc:Fallback>
                  <p:oleObj name="Equation" r:id="rId4" imgW="647640" imgH="393480" progId="Equation.3">
                    <p:embed/>
                    <p:pic>
                      <p:nvPicPr>
                        <p:cNvPr id="77828" name="Object 4">
                          <a:extLst>
                            <a:ext uri="{FF2B5EF4-FFF2-40B4-BE49-F238E27FC236}">
                              <a16:creationId xmlns:a16="http://schemas.microsoft.com/office/drawing/2014/main" id="{A8F6C465-6259-3409-2853-33E52512EA4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97" y="1756"/>
                          <a:ext cx="918" cy="555"/>
                        </a:xfrm>
                        <a:prstGeom prst="rect">
                          <a:avLst/>
                        </a:prstGeom>
                        <a:solidFill>
                          <a:srgbClr val="CCE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7829" name="Object 5">
              <a:extLst>
                <a:ext uri="{FF2B5EF4-FFF2-40B4-BE49-F238E27FC236}">
                  <a16:creationId xmlns:a16="http://schemas.microsoft.com/office/drawing/2014/main" id="{3F5EB495-B390-ED02-A385-1BDFE002FC2E}"/>
                </a:ext>
              </a:extLst>
            </p:cNvPr>
            <p:cNvGraphicFramePr>
              <a:graphicFrameLocks noChangeAspect="1"/>
            </p:cNvGraphicFramePr>
            <p:nvPr/>
          </p:nvGraphicFramePr>
          <p:xfrm>
            <a:off x="1383" y="2528"/>
            <a:ext cx="3146" cy="824"/>
          </p:xfrm>
          <a:graphic>
            <a:graphicData uri="http://schemas.openxmlformats.org/presentationml/2006/ole">
              <mc:AlternateContent xmlns:mc="http://schemas.openxmlformats.org/markup-compatibility/2006">
                <mc:Choice xmlns:v="urn:schemas-microsoft-com:vml" Requires="v">
                  <p:oleObj name="Equation" r:id="rId6" imgW="1549080" imgH="330120" progId="Equation.3">
                    <p:embed/>
                  </p:oleObj>
                </mc:Choice>
                <mc:Fallback>
                  <p:oleObj name="Equation" r:id="rId6" imgW="1549080" imgH="330120" progId="Equation.3">
                    <p:embed/>
                    <p:pic>
                      <p:nvPicPr>
                        <p:cNvPr id="77829" name="Object 5">
                          <a:extLst>
                            <a:ext uri="{FF2B5EF4-FFF2-40B4-BE49-F238E27FC236}">
                              <a16:creationId xmlns:a16="http://schemas.microsoft.com/office/drawing/2014/main" id="{3F5EB495-B390-ED02-A385-1BDFE002FC2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4430" t="-14285" r="-4430" b="-19481"/>
                        <a:stretch>
                          <a:fillRect/>
                        </a:stretch>
                      </p:blipFill>
                      <p:spPr bwMode="auto">
                        <a:xfrm>
                          <a:off x="1383" y="2528"/>
                          <a:ext cx="3146" cy="824"/>
                        </a:xfrm>
                        <a:prstGeom prst="rect">
                          <a:avLst/>
                        </a:prstGeom>
                        <a:solidFill>
                          <a:srgbClr val="CCE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7830" name="Text Box 6">
              <a:extLst>
                <a:ext uri="{FF2B5EF4-FFF2-40B4-BE49-F238E27FC236}">
                  <a16:creationId xmlns:a16="http://schemas.microsoft.com/office/drawing/2014/main" id="{730CDC58-9DD5-012C-F6B0-E5B3719DAF61}"/>
                </a:ext>
              </a:extLst>
            </p:cNvPr>
            <p:cNvSpPr txBox="1">
              <a:spLocks noChangeArrowheads="1"/>
            </p:cNvSpPr>
            <p:nvPr/>
          </p:nvSpPr>
          <p:spPr bwMode="auto">
            <a:xfrm>
              <a:off x="1974" y="362"/>
              <a:ext cx="236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Short Circuit Currents</a:t>
              </a:r>
            </a:p>
          </p:txBody>
        </p:sp>
      </p:grpSp>
    </p:spTree>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AutoShape 2">
            <a:hlinkClick r:id="rId2" action="ppaction://hlinkfile" highlightClick="1"/>
            <a:extLst>
              <a:ext uri="{FF2B5EF4-FFF2-40B4-BE49-F238E27FC236}">
                <a16:creationId xmlns:a16="http://schemas.microsoft.com/office/drawing/2014/main" id="{D6D8DCB4-9011-94CE-EC76-51B044B75CE0}"/>
              </a:ext>
            </a:extLst>
          </p:cNvPr>
          <p:cNvSpPr>
            <a:spLocks noChangeArrowheads="1"/>
          </p:cNvSpPr>
          <p:nvPr/>
        </p:nvSpPr>
        <p:spPr bwMode="auto">
          <a:xfrm>
            <a:off x="7874000" y="5880100"/>
            <a:ext cx="2260600" cy="698500"/>
          </a:xfrm>
          <a:prstGeom prst="actionButtonBlank">
            <a:avLst/>
          </a:prstGeom>
          <a:gradFill rotWithShape="0">
            <a:gsLst>
              <a:gs pos="0">
                <a:schemeClr val="accent2"/>
              </a:gs>
              <a:gs pos="100000">
                <a:schemeClr val="accent2">
                  <a:gamma/>
                  <a:shade val="0"/>
                  <a:invGamma/>
                </a:schemeClr>
              </a:gs>
            </a:gsLst>
            <a:path path="rect">
              <a:fillToRect r="100000" b="100000"/>
            </a:path>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pPr>
            <a:r>
              <a:rPr lang="en-US" altLang="en-US" sz="2400">
                <a:solidFill>
                  <a:srgbClr val="00FFFF"/>
                </a:solidFill>
                <a:latin typeface="Times New Roman" panose="02020603050405020304" pitchFamily="18" charset="0"/>
              </a:rPr>
              <a:t>Simulations</a:t>
            </a:r>
          </a:p>
        </p:txBody>
      </p:sp>
      <p:grpSp>
        <p:nvGrpSpPr>
          <p:cNvPr id="78851" name="Group 3">
            <a:extLst>
              <a:ext uri="{FF2B5EF4-FFF2-40B4-BE49-F238E27FC236}">
                <a16:creationId xmlns:a16="http://schemas.microsoft.com/office/drawing/2014/main" id="{3ED3833A-BBA8-9463-0C3C-F6F21AE0FF36}"/>
              </a:ext>
            </a:extLst>
          </p:cNvPr>
          <p:cNvGrpSpPr>
            <a:grpSpLocks/>
          </p:cNvGrpSpPr>
          <p:nvPr/>
        </p:nvGrpSpPr>
        <p:grpSpPr bwMode="auto">
          <a:xfrm>
            <a:off x="3276600" y="1644651"/>
            <a:ext cx="4973638" cy="3895725"/>
            <a:chOff x="1104" y="1036"/>
            <a:chExt cx="3133" cy="2454"/>
          </a:xfrm>
        </p:grpSpPr>
        <p:sp>
          <p:nvSpPr>
            <p:cNvPr id="78852" name="Rectangle 4">
              <a:extLst>
                <a:ext uri="{FF2B5EF4-FFF2-40B4-BE49-F238E27FC236}">
                  <a16:creationId xmlns:a16="http://schemas.microsoft.com/office/drawing/2014/main" id="{DD45D4BF-0D51-F5C3-8216-68002C1AE4BF}"/>
                </a:ext>
              </a:extLst>
            </p:cNvPr>
            <p:cNvSpPr>
              <a:spLocks noChangeArrowheads="1"/>
            </p:cNvSpPr>
            <p:nvPr/>
          </p:nvSpPr>
          <p:spPr bwMode="auto">
            <a:xfrm>
              <a:off x="1498" y="3082"/>
              <a:ext cx="162"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Times New Roman" panose="02020603050405020304" pitchFamily="18" charset="0"/>
                </a:rPr>
                <a:t>-1</a:t>
              </a:r>
            </a:p>
          </p:txBody>
        </p:sp>
        <p:sp>
          <p:nvSpPr>
            <p:cNvPr id="78853" name="Rectangle 5">
              <a:extLst>
                <a:ext uri="{FF2B5EF4-FFF2-40B4-BE49-F238E27FC236}">
                  <a16:creationId xmlns:a16="http://schemas.microsoft.com/office/drawing/2014/main" id="{323E6D53-6312-1CD0-1D7C-D707004B0644}"/>
                </a:ext>
              </a:extLst>
            </p:cNvPr>
            <p:cNvSpPr>
              <a:spLocks noChangeArrowheads="1"/>
            </p:cNvSpPr>
            <p:nvPr/>
          </p:nvSpPr>
          <p:spPr bwMode="auto">
            <a:xfrm>
              <a:off x="1530" y="2398"/>
              <a:ext cx="97"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Times New Roman" panose="02020603050405020304" pitchFamily="18" charset="0"/>
                </a:rPr>
                <a:t>0</a:t>
              </a:r>
            </a:p>
          </p:txBody>
        </p:sp>
        <p:sp>
          <p:nvSpPr>
            <p:cNvPr id="78854" name="Rectangle 6">
              <a:extLst>
                <a:ext uri="{FF2B5EF4-FFF2-40B4-BE49-F238E27FC236}">
                  <a16:creationId xmlns:a16="http://schemas.microsoft.com/office/drawing/2014/main" id="{08C4EE8D-0EF4-EFC2-4F28-D0B78EEFD222}"/>
                </a:ext>
              </a:extLst>
            </p:cNvPr>
            <p:cNvSpPr>
              <a:spLocks noChangeArrowheads="1"/>
            </p:cNvSpPr>
            <p:nvPr/>
          </p:nvSpPr>
          <p:spPr bwMode="auto">
            <a:xfrm>
              <a:off x="1530" y="1720"/>
              <a:ext cx="97"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Times New Roman" panose="02020603050405020304" pitchFamily="18" charset="0"/>
                </a:rPr>
                <a:t>1</a:t>
              </a:r>
            </a:p>
          </p:txBody>
        </p:sp>
        <p:sp>
          <p:nvSpPr>
            <p:cNvPr id="78855" name="Rectangle 7">
              <a:extLst>
                <a:ext uri="{FF2B5EF4-FFF2-40B4-BE49-F238E27FC236}">
                  <a16:creationId xmlns:a16="http://schemas.microsoft.com/office/drawing/2014/main" id="{DED754D8-D978-67F8-C671-F5B73568F419}"/>
                </a:ext>
              </a:extLst>
            </p:cNvPr>
            <p:cNvSpPr>
              <a:spLocks noChangeArrowheads="1"/>
            </p:cNvSpPr>
            <p:nvPr/>
          </p:nvSpPr>
          <p:spPr bwMode="auto">
            <a:xfrm>
              <a:off x="1530" y="1036"/>
              <a:ext cx="97"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Times New Roman" panose="02020603050405020304" pitchFamily="18" charset="0"/>
                </a:rPr>
                <a:t>2</a:t>
              </a:r>
            </a:p>
          </p:txBody>
        </p:sp>
        <p:grpSp>
          <p:nvGrpSpPr>
            <p:cNvPr id="78856" name="Group 8">
              <a:extLst>
                <a:ext uri="{FF2B5EF4-FFF2-40B4-BE49-F238E27FC236}">
                  <a16:creationId xmlns:a16="http://schemas.microsoft.com/office/drawing/2014/main" id="{A565D5A5-D75D-FCB1-828F-D990CBE576F2}"/>
                </a:ext>
              </a:extLst>
            </p:cNvPr>
            <p:cNvGrpSpPr>
              <a:grpSpLocks/>
            </p:cNvGrpSpPr>
            <p:nvPr/>
          </p:nvGrpSpPr>
          <p:grpSpPr bwMode="auto">
            <a:xfrm>
              <a:off x="1638" y="1092"/>
              <a:ext cx="2599" cy="2047"/>
              <a:chOff x="1638" y="1092"/>
              <a:chExt cx="2599" cy="2047"/>
            </a:xfrm>
          </p:grpSpPr>
          <p:sp>
            <p:nvSpPr>
              <p:cNvPr id="78857" name="Rectangle 9">
                <a:extLst>
                  <a:ext uri="{FF2B5EF4-FFF2-40B4-BE49-F238E27FC236}">
                    <a16:creationId xmlns:a16="http://schemas.microsoft.com/office/drawing/2014/main" id="{F71A24A3-EB2C-FB3D-3EC2-01DAFDB0822E}"/>
                  </a:ext>
                </a:extLst>
              </p:cNvPr>
              <p:cNvSpPr>
                <a:spLocks noChangeArrowheads="1"/>
              </p:cNvSpPr>
              <p:nvPr/>
            </p:nvSpPr>
            <p:spPr bwMode="auto">
              <a:xfrm>
                <a:off x="1638" y="1092"/>
                <a:ext cx="2598" cy="2046"/>
              </a:xfrm>
              <a:prstGeom prst="rect">
                <a:avLst/>
              </a:prstGeom>
              <a:noFill/>
              <a:ln w="0">
                <a:solidFill>
                  <a:schemeClr val="folHlink"/>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858" name="Freeform 10">
                <a:extLst>
                  <a:ext uri="{FF2B5EF4-FFF2-40B4-BE49-F238E27FC236}">
                    <a16:creationId xmlns:a16="http://schemas.microsoft.com/office/drawing/2014/main" id="{A3B44C00-EB31-BB13-CF8C-F5FA76621C1A}"/>
                  </a:ext>
                </a:extLst>
              </p:cNvPr>
              <p:cNvSpPr>
                <a:spLocks/>
              </p:cNvSpPr>
              <p:nvPr/>
            </p:nvSpPr>
            <p:spPr bwMode="auto">
              <a:xfrm>
                <a:off x="1638"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859" name="Freeform 11">
                <a:extLst>
                  <a:ext uri="{FF2B5EF4-FFF2-40B4-BE49-F238E27FC236}">
                    <a16:creationId xmlns:a16="http://schemas.microsoft.com/office/drawing/2014/main" id="{63C6D9CB-3A3A-FAA0-BDDE-4238C702BE7C}"/>
                  </a:ext>
                </a:extLst>
              </p:cNvPr>
              <p:cNvSpPr>
                <a:spLocks/>
              </p:cNvSpPr>
              <p:nvPr/>
            </p:nvSpPr>
            <p:spPr bwMode="auto">
              <a:xfrm>
                <a:off x="1896"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860" name="Freeform 12">
                <a:extLst>
                  <a:ext uri="{FF2B5EF4-FFF2-40B4-BE49-F238E27FC236}">
                    <a16:creationId xmlns:a16="http://schemas.microsoft.com/office/drawing/2014/main" id="{11F28287-8B4F-0ADC-F6D8-552520F83687}"/>
                  </a:ext>
                </a:extLst>
              </p:cNvPr>
              <p:cNvSpPr>
                <a:spLocks/>
              </p:cNvSpPr>
              <p:nvPr/>
            </p:nvSpPr>
            <p:spPr bwMode="auto">
              <a:xfrm>
                <a:off x="2160"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861" name="Freeform 13">
                <a:extLst>
                  <a:ext uri="{FF2B5EF4-FFF2-40B4-BE49-F238E27FC236}">
                    <a16:creationId xmlns:a16="http://schemas.microsoft.com/office/drawing/2014/main" id="{8B46A615-0CB4-02A3-C5B9-C6FF150BD7E5}"/>
                  </a:ext>
                </a:extLst>
              </p:cNvPr>
              <p:cNvSpPr>
                <a:spLocks/>
              </p:cNvSpPr>
              <p:nvPr/>
            </p:nvSpPr>
            <p:spPr bwMode="auto">
              <a:xfrm>
                <a:off x="2418"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862" name="Freeform 14">
                <a:extLst>
                  <a:ext uri="{FF2B5EF4-FFF2-40B4-BE49-F238E27FC236}">
                    <a16:creationId xmlns:a16="http://schemas.microsoft.com/office/drawing/2014/main" id="{47963DA8-BF3B-CC2B-73F9-E7839CB2A5F5}"/>
                  </a:ext>
                </a:extLst>
              </p:cNvPr>
              <p:cNvSpPr>
                <a:spLocks/>
              </p:cNvSpPr>
              <p:nvPr/>
            </p:nvSpPr>
            <p:spPr bwMode="auto">
              <a:xfrm>
                <a:off x="2676"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863" name="Freeform 15">
                <a:extLst>
                  <a:ext uri="{FF2B5EF4-FFF2-40B4-BE49-F238E27FC236}">
                    <a16:creationId xmlns:a16="http://schemas.microsoft.com/office/drawing/2014/main" id="{20F16BF6-9F21-2BAD-BC1D-62A85A59BBAF}"/>
                  </a:ext>
                </a:extLst>
              </p:cNvPr>
              <p:cNvSpPr>
                <a:spLocks/>
              </p:cNvSpPr>
              <p:nvPr/>
            </p:nvSpPr>
            <p:spPr bwMode="auto">
              <a:xfrm>
                <a:off x="2940"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864" name="Freeform 16">
                <a:extLst>
                  <a:ext uri="{FF2B5EF4-FFF2-40B4-BE49-F238E27FC236}">
                    <a16:creationId xmlns:a16="http://schemas.microsoft.com/office/drawing/2014/main" id="{EF0974C5-0512-EF91-34CE-EF5602CA00B9}"/>
                  </a:ext>
                </a:extLst>
              </p:cNvPr>
              <p:cNvSpPr>
                <a:spLocks/>
              </p:cNvSpPr>
              <p:nvPr/>
            </p:nvSpPr>
            <p:spPr bwMode="auto">
              <a:xfrm>
                <a:off x="3198"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865" name="Freeform 17">
                <a:extLst>
                  <a:ext uri="{FF2B5EF4-FFF2-40B4-BE49-F238E27FC236}">
                    <a16:creationId xmlns:a16="http://schemas.microsoft.com/office/drawing/2014/main" id="{53764C72-AC51-AED7-1205-16C20B6B1312}"/>
                  </a:ext>
                </a:extLst>
              </p:cNvPr>
              <p:cNvSpPr>
                <a:spLocks/>
              </p:cNvSpPr>
              <p:nvPr/>
            </p:nvSpPr>
            <p:spPr bwMode="auto">
              <a:xfrm>
                <a:off x="3456"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866" name="Freeform 18">
                <a:extLst>
                  <a:ext uri="{FF2B5EF4-FFF2-40B4-BE49-F238E27FC236}">
                    <a16:creationId xmlns:a16="http://schemas.microsoft.com/office/drawing/2014/main" id="{1FC76D7B-9705-44E7-96AE-8D399541DC1F}"/>
                  </a:ext>
                </a:extLst>
              </p:cNvPr>
              <p:cNvSpPr>
                <a:spLocks/>
              </p:cNvSpPr>
              <p:nvPr/>
            </p:nvSpPr>
            <p:spPr bwMode="auto">
              <a:xfrm>
                <a:off x="3714"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867" name="Freeform 19">
                <a:extLst>
                  <a:ext uri="{FF2B5EF4-FFF2-40B4-BE49-F238E27FC236}">
                    <a16:creationId xmlns:a16="http://schemas.microsoft.com/office/drawing/2014/main" id="{BE721665-E6D8-D681-5B57-80E3B2425FFC}"/>
                  </a:ext>
                </a:extLst>
              </p:cNvPr>
              <p:cNvSpPr>
                <a:spLocks/>
              </p:cNvSpPr>
              <p:nvPr/>
            </p:nvSpPr>
            <p:spPr bwMode="auto">
              <a:xfrm>
                <a:off x="3978"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868" name="Freeform 20">
                <a:extLst>
                  <a:ext uri="{FF2B5EF4-FFF2-40B4-BE49-F238E27FC236}">
                    <a16:creationId xmlns:a16="http://schemas.microsoft.com/office/drawing/2014/main" id="{BB8E5BD4-E8C5-56ED-5A29-ACB742D53B5B}"/>
                  </a:ext>
                </a:extLst>
              </p:cNvPr>
              <p:cNvSpPr>
                <a:spLocks/>
              </p:cNvSpPr>
              <p:nvPr/>
            </p:nvSpPr>
            <p:spPr bwMode="auto">
              <a:xfrm>
                <a:off x="4236"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869" name="Freeform 21">
                <a:extLst>
                  <a:ext uri="{FF2B5EF4-FFF2-40B4-BE49-F238E27FC236}">
                    <a16:creationId xmlns:a16="http://schemas.microsoft.com/office/drawing/2014/main" id="{305C7B46-4A68-3642-1EC5-A1139F89CA82}"/>
                  </a:ext>
                </a:extLst>
              </p:cNvPr>
              <p:cNvSpPr>
                <a:spLocks/>
              </p:cNvSpPr>
              <p:nvPr/>
            </p:nvSpPr>
            <p:spPr bwMode="auto">
              <a:xfrm>
                <a:off x="1638" y="3138"/>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870" name="Freeform 22">
                <a:extLst>
                  <a:ext uri="{FF2B5EF4-FFF2-40B4-BE49-F238E27FC236}">
                    <a16:creationId xmlns:a16="http://schemas.microsoft.com/office/drawing/2014/main" id="{11DD4071-DCAE-4205-18EF-226D8B2CE43B}"/>
                  </a:ext>
                </a:extLst>
              </p:cNvPr>
              <p:cNvSpPr>
                <a:spLocks/>
              </p:cNvSpPr>
              <p:nvPr/>
            </p:nvSpPr>
            <p:spPr bwMode="auto">
              <a:xfrm>
                <a:off x="1638" y="2796"/>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871" name="Freeform 23">
                <a:extLst>
                  <a:ext uri="{FF2B5EF4-FFF2-40B4-BE49-F238E27FC236}">
                    <a16:creationId xmlns:a16="http://schemas.microsoft.com/office/drawing/2014/main" id="{379B8D41-C6A1-B482-1E55-E54C2490BA74}"/>
                  </a:ext>
                </a:extLst>
              </p:cNvPr>
              <p:cNvSpPr>
                <a:spLocks/>
              </p:cNvSpPr>
              <p:nvPr/>
            </p:nvSpPr>
            <p:spPr bwMode="auto">
              <a:xfrm>
                <a:off x="1638" y="2454"/>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872" name="Freeform 24">
                <a:extLst>
                  <a:ext uri="{FF2B5EF4-FFF2-40B4-BE49-F238E27FC236}">
                    <a16:creationId xmlns:a16="http://schemas.microsoft.com/office/drawing/2014/main" id="{DB94F35E-4E0F-C7CC-4191-E078E44F4E85}"/>
                  </a:ext>
                </a:extLst>
              </p:cNvPr>
              <p:cNvSpPr>
                <a:spLocks/>
              </p:cNvSpPr>
              <p:nvPr/>
            </p:nvSpPr>
            <p:spPr bwMode="auto">
              <a:xfrm>
                <a:off x="1638" y="2118"/>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873" name="Freeform 25">
                <a:extLst>
                  <a:ext uri="{FF2B5EF4-FFF2-40B4-BE49-F238E27FC236}">
                    <a16:creationId xmlns:a16="http://schemas.microsoft.com/office/drawing/2014/main" id="{5DD4060B-A502-EC0C-83F9-20F41FC65DDC}"/>
                  </a:ext>
                </a:extLst>
              </p:cNvPr>
              <p:cNvSpPr>
                <a:spLocks/>
              </p:cNvSpPr>
              <p:nvPr/>
            </p:nvSpPr>
            <p:spPr bwMode="auto">
              <a:xfrm>
                <a:off x="1638" y="1776"/>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874" name="Freeform 26">
                <a:extLst>
                  <a:ext uri="{FF2B5EF4-FFF2-40B4-BE49-F238E27FC236}">
                    <a16:creationId xmlns:a16="http://schemas.microsoft.com/office/drawing/2014/main" id="{928BF4E0-EDF3-8FD2-313B-E95AD7503328}"/>
                  </a:ext>
                </a:extLst>
              </p:cNvPr>
              <p:cNvSpPr>
                <a:spLocks/>
              </p:cNvSpPr>
              <p:nvPr/>
            </p:nvSpPr>
            <p:spPr bwMode="auto">
              <a:xfrm>
                <a:off x="1638" y="1434"/>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875" name="Freeform 27">
                <a:extLst>
                  <a:ext uri="{FF2B5EF4-FFF2-40B4-BE49-F238E27FC236}">
                    <a16:creationId xmlns:a16="http://schemas.microsoft.com/office/drawing/2014/main" id="{E12D212C-8C68-47E3-2F5B-962BB725653F}"/>
                  </a:ext>
                </a:extLst>
              </p:cNvPr>
              <p:cNvSpPr>
                <a:spLocks/>
              </p:cNvSpPr>
              <p:nvPr/>
            </p:nvSpPr>
            <p:spPr bwMode="auto">
              <a:xfrm>
                <a:off x="1638" y="1092"/>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876" name="Line 28">
                <a:extLst>
                  <a:ext uri="{FF2B5EF4-FFF2-40B4-BE49-F238E27FC236}">
                    <a16:creationId xmlns:a16="http://schemas.microsoft.com/office/drawing/2014/main" id="{F37A0DD1-79A1-6234-BF1F-878B2160117C}"/>
                  </a:ext>
                </a:extLst>
              </p:cNvPr>
              <p:cNvSpPr>
                <a:spLocks noChangeShapeType="1"/>
              </p:cNvSpPr>
              <p:nvPr/>
            </p:nvSpPr>
            <p:spPr bwMode="auto">
              <a:xfrm>
                <a:off x="1638" y="1092"/>
                <a:ext cx="2598"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877" name="Line 29">
                <a:extLst>
                  <a:ext uri="{FF2B5EF4-FFF2-40B4-BE49-F238E27FC236}">
                    <a16:creationId xmlns:a16="http://schemas.microsoft.com/office/drawing/2014/main" id="{24AD25A0-C4F0-7D84-BBE0-2345CF14AAB2}"/>
                  </a:ext>
                </a:extLst>
              </p:cNvPr>
              <p:cNvSpPr>
                <a:spLocks noChangeShapeType="1"/>
              </p:cNvSpPr>
              <p:nvPr/>
            </p:nvSpPr>
            <p:spPr bwMode="auto">
              <a:xfrm>
                <a:off x="1638" y="3138"/>
                <a:ext cx="2598"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878" name="Line 30">
                <a:extLst>
                  <a:ext uri="{FF2B5EF4-FFF2-40B4-BE49-F238E27FC236}">
                    <a16:creationId xmlns:a16="http://schemas.microsoft.com/office/drawing/2014/main" id="{CBD251EF-20CC-2259-54E9-ED70D13D4632}"/>
                  </a:ext>
                </a:extLst>
              </p:cNvPr>
              <p:cNvSpPr>
                <a:spLocks noChangeShapeType="1"/>
              </p:cNvSpPr>
              <p:nvPr/>
            </p:nvSpPr>
            <p:spPr bwMode="auto">
              <a:xfrm flipV="1">
                <a:off x="4236" y="1092"/>
                <a:ext cx="1" cy="2046"/>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879" name="Line 31">
                <a:extLst>
                  <a:ext uri="{FF2B5EF4-FFF2-40B4-BE49-F238E27FC236}">
                    <a16:creationId xmlns:a16="http://schemas.microsoft.com/office/drawing/2014/main" id="{F93736A2-9C9F-B386-267D-71C0DD6C548B}"/>
                  </a:ext>
                </a:extLst>
              </p:cNvPr>
              <p:cNvSpPr>
                <a:spLocks noChangeShapeType="1"/>
              </p:cNvSpPr>
              <p:nvPr/>
            </p:nvSpPr>
            <p:spPr bwMode="auto">
              <a:xfrm flipV="1">
                <a:off x="1638" y="1092"/>
                <a:ext cx="1" cy="2046"/>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880" name="Line 32">
                <a:extLst>
                  <a:ext uri="{FF2B5EF4-FFF2-40B4-BE49-F238E27FC236}">
                    <a16:creationId xmlns:a16="http://schemas.microsoft.com/office/drawing/2014/main" id="{9CAC4A96-77C5-D5B7-5368-7C242BF20A1D}"/>
                  </a:ext>
                </a:extLst>
              </p:cNvPr>
              <p:cNvSpPr>
                <a:spLocks noChangeShapeType="1"/>
              </p:cNvSpPr>
              <p:nvPr/>
            </p:nvSpPr>
            <p:spPr bwMode="auto">
              <a:xfrm>
                <a:off x="1638" y="3138"/>
                <a:ext cx="2598"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881" name="Line 33">
                <a:extLst>
                  <a:ext uri="{FF2B5EF4-FFF2-40B4-BE49-F238E27FC236}">
                    <a16:creationId xmlns:a16="http://schemas.microsoft.com/office/drawing/2014/main" id="{9634A677-CCF3-DD7B-2335-A205260CE2F6}"/>
                  </a:ext>
                </a:extLst>
              </p:cNvPr>
              <p:cNvSpPr>
                <a:spLocks noChangeShapeType="1"/>
              </p:cNvSpPr>
              <p:nvPr/>
            </p:nvSpPr>
            <p:spPr bwMode="auto">
              <a:xfrm flipV="1">
                <a:off x="1638" y="1092"/>
                <a:ext cx="1" cy="2046"/>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882" name="Line 34">
                <a:extLst>
                  <a:ext uri="{FF2B5EF4-FFF2-40B4-BE49-F238E27FC236}">
                    <a16:creationId xmlns:a16="http://schemas.microsoft.com/office/drawing/2014/main" id="{441D3D71-B898-4079-9980-D35C4D833AE6}"/>
                  </a:ext>
                </a:extLst>
              </p:cNvPr>
              <p:cNvSpPr>
                <a:spLocks noChangeShapeType="1"/>
              </p:cNvSpPr>
              <p:nvPr/>
            </p:nvSpPr>
            <p:spPr bwMode="auto">
              <a:xfrm flipV="1">
                <a:off x="1638"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883" name="Line 35">
                <a:extLst>
                  <a:ext uri="{FF2B5EF4-FFF2-40B4-BE49-F238E27FC236}">
                    <a16:creationId xmlns:a16="http://schemas.microsoft.com/office/drawing/2014/main" id="{0B4AA647-9718-22B6-ECA9-B14C656E3A6F}"/>
                  </a:ext>
                </a:extLst>
              </p:cNvPr>
              <p:cNvSpPr>
                <a:spLocks noChangeShapeType="1"/>
              </p:cNvSpPr>
              <p:nvPr/>
            </p:nvSpPr>
            <p:spPr bwMode="auto">
              <a:xfrm>
                <a:off x="1638"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884" name="Line 36">
                <a:extLst>
                  <a:ext uri="{FF2B5EF4-FFF2-40B4-BE49-F238E27FC236}">
                    <a16:creationId xmlns:a16="http://schemas.microsoft.com/office/drawing/2014/main" id="{C611D023-9D46-0E5A-EDA4-B234C05D9469}"/>
                  </a:ext>
                </a:extLst>
              </p:cNvPr>
              <p:cNvSpPr>
                <a:spLocks noChangeShapeType="1"/>
              </p:cNvSpPr>
              <p:nvPr/>
            </p:nvSpPr>
            <p:spPr bwMode="auto">
              <a:xfrm flipV="1">
                <a:off x="1896"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885" name="Line 37">
                <a:extLst>
                  <a:ext uri="{FF2B5EF4-FFF2-40B4-BE49-F238E27FC236}">
                    <a16:creationId xmlns:a16="http://schemas.microsoft.com/office/drawing/2014/main" id="{D12E8F39-D040-014F-F8C2-6C729B02F11D}"/>
                  </a:ext>
                </a:extLst>
              </p:cNvPr>
              <p:cNvSpPr>
                <a:spLocks noChangeShapeType="1"/>
              </p:cNvSpPr>
              <p:nvPr/>
            </p:nvSpPr>
            <p:spPr bwMode="auto">
              <a:xfrm>
                <a:off x="1896"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886" name="Line 38">
                <a:extLst>
                  <a:ext uri="{FF2B5EF4-FFF2-40B4-BE49-F238E27FC236}">
                    <a16:creationId xmlns:a16="http://schemas.microsoft.com/office/drawing/2014/main" id="{4DF73B7F-D4BD-C0E6-46BF-02841A62F054}"/>
                  </a:ext>
                </a:extLst>
              </p:cNvPr>
              <p:cNvSpPr>
                <a:spLocks noChangeShapeType="1"/>
              </p:cNvSpPr>
              <p:nvPr/>
            </p:nvSpPr>
            <p:spPr bwMode="auto">
              <a:xfrm flipV="1">
                <a:off x="2160"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887" name="Line 39">
                <a:extLst>
                  <a:ext uri="{FF2B5EF4-FFF2-40B4-BE49-F238E27FC236}">
                    <a16:creationId xmlns:a16="http://schemas.microsoft.com/office/drawing/2014/main" id="{BB7E90E6-9782-AC35-5FAD-B6C853924C75}"/>
                  </a:ext>
                </a:extLst>
              </p:cNvPr>
              <p:cNvSpPr>
                <a:spLocks noChangeShapeType="1"/>
              </p:cNvSpPr>
              <p:nvPr/>
            </p:nvSpPr>
            <p:spPr bwMode="auto">
              <a:xfrm>
                <a:off x="2160"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888" name="Line 40">
                <a:extLst>
                  <a:ext uri="{FF2B5EF4-FFF2-40B4-BE49-F238E27FC236}">
                    <a16:creationId xmlns:a16="http://schemas.microsoft.com/office/drawing/2014/main" id="{A39C006F-C95F-5DD2-6122-BF836085EE30}"/>
                  </a:ext>
                </a:extLst>
              </p:cNvPr>
              <p:cNvSpPr>
                <a:spLocks noChangeShapeType="1"/>
              </p:cNvSpPr>
              <p:nvPr/>
            </p:nvSpPr>
            <p:spPr bwMode="auto">
              <a:xfrm flipV="1">
                <a:off x="2418"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889" name="Line 41">
                <a:extLst>
                  <a:ext uri="{FF2B5EF4-FFF2-40B4-BE49-F238E27FC236}">
                    <a16:creationId xmlns:a16="http://schemas.microsoft.com/office/drawing/2014/main" id="{E188FC31-4259-A5B3-7489-EBFC850F67F8}"/>
                  </a:ext>
                </a:extLst>
              </p:cNvPr>
              <p:cNvSpPr>
                <a:spLocks noChangeShapeType="1"/>
              </p:cNvSpPr>
              <p:nvPr/>
            </p:nvSpPr>
            <p:spPr bwMode="auto">
              <a:xfrm>
                <a:off x="2418"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890" name="Line 42">
                <a:extLst>
                  <a:ext uri="{FF2B5EF4-FFF2-40B4-BE49-F238E27FC236}">
                    <a16:creationId xmlns:a16="http://schemas.microsoft.com/office/drawing/2014/main" id="{E626D0DA-AC07-A570-2A37-8744E7CE5389}"/>
                  </a:ext>
                </a:extLst>
              </p:cNvPr>
              <p:cNvSpPr>
                <a:spLocks noChangeShapeType="1"/>
              </p:cNvSpPr>
              <p:nvPr/>
            </p:nvSpPr>
            <p:spPr bwMode="auto">
              <a:xfrm flipV="1">
                <a:off x="2676"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891" name="Line 43">
                <a:extLst>
                  <a:ext uri="{FF2B5EF4-FFF2-40B4-BE49-F238E27FC236}">
                    <a16:creationId xmlns:a16="http://schemas.microsoft.com/office/drawing/2014/main" id="{E4DF7495-0494-7B0C-B4DE-04BCD0BE8735}"/>
                  </a:ext>
                </a:extLst>
              </p:cNvPr>
              <p:cNvSpPr>
                <a:spLocks noChangeShapeType="1"/>
              </p:cNvSpPr>
              <p:nvPr/>
            </p:nvSpPr>
            <p:spPr bwMode="auto">
              <a:xfrm>
                <a:off x="2676"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892" name="Line 44">
                <a:extLst>
                  <a:ext uri="{FF2B5EF4-FFF2-40B4-BE49-F238E27FC236}">
                    <a16:creationId xmlns:a16="http://schemas.microsoft.com/office/drawing/2014/main" id="{558D37A9-137E-286B-A1C9-E1399644759C}"/>
                  </a:ext>
                </a:extLst>
              </p:cNvPr>
              <p:cNvSpPr>
                <a:spLocks noChangeShapeType="1"/>
              </p:cNvSpPr>
              <p:nvPr/>
            </p:nvSpPr>
            <p:spPr bwMode="auto">
              <a:xfrm flipV="1">
                <a:off x="2940"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893" name="Line 45">
                <a:extLst>
                  <a:ext uri="{FF2B5EF4-FFF2-40B4-BE49-F238E27FC236}">
                    <a16:creationId xmlns:a16="http://schemas.microsoft.com/office/drawing/2014/main" id="{7AD53A5E-2DD4-7E10-D4D7-65C963B59292}"/>
                  </a:ext>
                </a:extLst>
              </p:cNvPr>
              <p:cNvSpPr>
                <a:spLocks noChangeShapeType="1"/>
              </p:cNvSpPr>
              <p:nvPr/>
            </p:nvSpPr>
            <p:spPr bwMode="auto">
              <a:xfrm>
                <a:off x="2940"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894" name="Line 46">
                <a:extLst>
                  <a:ext uri="{FF2B5EF4-FFF2-40B4-BE49-F238E27FC236}">
                    <a16:creationId xmlns:a16="http://schemas.microsoft.com/office/drawing/2014/main" id="{85424940-3B95-003E-1B34-25064B96CA05}"/>
                  </a:ext>
                </a:extLst>
              </p:cNvPr>
              <p:cNvSpPr>
                <a:spLocks noChangeShapeType="1"/>
              </p:cNvSpPr>
              <p:nvPr/>
            </p:nvSpPr>
            <p:spPr bwMode="auto">
              <a:xfrm flipV="1">
                <a:off x="3198"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895" name="Line 47">
                <a:extLst>
                  <a:ext uri="{FF2B5EF4-FFF2-40B4-BE49-F238E27FC236}">
                    <a16:creationId xmlns:a16="http://schemas.microsoft.com/office/drawing/2014/main" id="{156C6CE0-72EE-AD67-BBF1-E367B63EB4FE}"/>
                  </a:ext>
                </a:extLst>
              </p:cNvPr>
              <p:cNvSpPr>
                <a:spLocks noChangeShapeType="1"/>
              </p:cNvSpPr>
              <p:nvPr/>
            </p:nvSpPr>
            <p:spPr bwMode="auto">
              <a:xfrm>
                <a:off x="3198"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896" name="Line 48">
                <a:extLst>
                  <a:ext uri="{FF2B5EF4-FFF2-40B4-BE49-F238E27FC236}">
                    <a16:creationId xmlns:a16="http://schemas.microsoft.com/office/drawing/2014/main" id="{AA81DE4A-3E4D-5EF0-226A-1610A8F02C4D}"/>
                  </a:ext>
                </a:extLst>
              </p:cNvPr>
              <p:cNvSpPr>
                <a:spLocks noChangeShapeType="1"/>
              </p:cNvSpPr>
              <p:nvPr/>
            </p:nvSpPr>
            <p:spPr bwMode="auto">
              <a:xfrm flipV="1">
                <a:off x="3456"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897" name="Line 49">
                <a:extLst>
                  <a:ext uri="{FF2B5EF4-FFF2-40B4-BE49-F238E27FC236}">
                    <a16:creationId xmlns:a16="http://schemas.microsoft.com/office/drawing/2014/main" id="{3B984B5C-5A03-C308-9156-726671522A9C}"/>
                  </a:ext>
                </a:extLst>
              </p:cNvPr>
              <p:cNvSpPr>
                <a:spLocks noChangeShapeType="1"/>
              </p:cNvSpPr>
              <p:nvPr/>
            </p:nvSpPr>
            <p:spPr bwMode="auto">
              <a:xfrm>
                <a:off x="3456"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898" name="Line 50">
                <a:extLst>
                  <a:ext uri="{FF2B5EF4-FFF2-40B4-BE49-F238E27FC236}">
                    <a16:creationId xmlns:a16="http://schemas.microsoft.com/office/drawing/2014/main" id="{01C8704B-3B91-8AF3-8B8A-EBA29C51B155}"/>
                  </a:ext>
                </a:extLst>
              </p:cNvPr>
              <p:cNvSpPr>
                <a:spLocks noChangeShapeType="1"/>
              </p:cNvSpPr>
              <p:nvPr/>
            </p:nvSpPr>
            <p:spPr bwMode="auto">
              <a:xfrm flipV="1">
                <a:off x="3714"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899" name="Line 51">
                <a:extLst>
                  <a:ext uri="{FF2B5EF4-FFF2-40B4-BE49-F238E27FC236}">
                    <a16:creationId xmlns:a16="http://schemas.microsoft.com/office/drawing/2014/main" id="{45405E0E-8BAC-C3FF-7E0C-29C329C8AF36}"/>
                  </a:ext>
                </a:extLst>
              </p:cNvPr>
              <p:cNvSpPr>
                <a:spLocks noChangeShapeType="1"/>
              </p:cNvSpPr>
              <p:nvPr/>
            </p:nvSpPr>
            <p:spPr bwMode="auto">
              <a:xfrm>
                <a:off x="3714"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900" name="Line 52">
                <a:extLst>
                  <a:ext uri="{FF2B5EF4-FFF2-40B4-BE49-F238E27FC236}">
                    <a16:creationId xmlns:a16="http://schemas.microsoft.com/office/drawing/2014/main" id="{9423F622-FE9D-8691-CF3D-F3C5FA5A7D91}"/>
                  </a:ext>
                </a:extLst>
              </p:cNvPr>
              <p:cNvSpPr>
                <a:spLocks noChangeShapeType="1"/>
              </p:cNvSpPr>
              <p:nvPr/>
            </p:nvSpPr>
            <p:spPr bwMode="auto">
              <a:xfrm flipV="1">
                <a:off x="3978"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901" name="Line 53">
                <a:extLst>
                  <a:ext uri="{FF2B5EF4-FFF2-40B4-BE49-F238E27FC236}">
                    <a16:creationId xmlns:a16="http://schemas.microsoft.com/office/drawing/2014/main" id="{A0344520-557E-3EA1-BB79-73594506D417}"/>
                  </a:ext>
                </a:extLst>
              </p:cNvPr>
              <p:cNvSpPr>
                <a:spLocks noChangeShapeType="1"/>
              </p:cNvSpPr>
              <p:nvPr/>
            </p:nvSpPr>
            <p:spPr bwMode="auto">
              <a:xfrm>
                <a:off x="3978"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902" name="Line 54">
                <a:extLst>
                  <a:ext uri="{FF2B5EF4-FFF2-40B4-BE49-F238E27FC236}">
                    <a16:creationId xmlns:a16="http://schemas.microsoft.com/office/drawing/2014/main" id="{6988E675-F7AB-C9D4-B9FC-7BBDF5BFA868}"/>
                  </a:ext>
                </a:extLst>
              </p:cNvPr>
              <p:cNvSpPr>
                <a:spLocks noChangeShapeType="1"/>
              </p:cNvSpPr>
              <p:nvPr/>
            </p:nvSpPr>
            <p:spPr bwMode="auto">
              <a:xfrm flipV="1">
                <a:off x="4236"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903" name="Line 55">
                <a:extLst>
                  <a:ext uri="{FF2B5EF4-FFF2-40B4-BE49-F238E27FC236}">
                    <a16:creationId xmlns:a16="http://schemas.microsoft.com/office/drawing/2014/main" id="{3F3F23A5-AA8C-5704-AD3E-127EE68C2BAE}"/>
                  </a:ext>
                </a:extLst>
              </p:cNvPr>
              <p:cNvSpPr>
                <a:spLocks noChangeShapeType="1"/>
              </p:cNvSpPr>
              <p:nvPr/>
            </p:nvSpPr>
            <p:spPr bwMode="auto">
              <a:xfrm>
                <a:off x="4236"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904" name="Line 56">
                <a:extLst>
                  <a:ext uri="{FF2B5EF4-FFF2-40B4-BE49-F238E27FC236}">
                    <a16:creationId xmlns:a16="http://schemas.microsoft.com/office/drawing/2014/main" id="{4D1E3950-4B6B-2876-2F55-20448D3F28C5}"/>
                  </a:ext>
                </a:extLst>
              </p:cNvPr>
              <p:cNvSpPr>
                <a:spLocks noChangeShapeType="1"/>
              </p:cNvSpPr>
              <p:nvPr/>
            </p:nvSpPr>
            <p:spPr bwMode="auto">
              <a:xfrm>
                <a:off x="1638" y="3138"/>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905" name="Line 57">
                <a:extLst>
                  <a:ext uri="{FF2B5EF4-FFF2-40B4-BE49-F238E27FC236}">
                    <a16:creationId xmlns:a16="http://schemas.microsoft.com/office/drawing/2014/main" id="{3CE47B69-B2BD-8FC3-D2E5-62A1A3AE2D8C}"/>
                  </a:ext>
                </a:extLst>
              </p:cNvPr>
              <p:cNvSpPr>
                <a:spLocks noChangeShapeType="1"/>
              </p:cNvSpPr>
              <p:nvPr/>
            </p:nvSpPr>
            <p:spPr bwMode="auto">
              <a:xfrm flipH="1">
                <a:off x="4212" y="3138"/>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906" name="Line 58">
                <a:extLst>
                  <a:ext uri="{FF2B5EF4-FFF2-40B4-BE49-F238E27FC236}">
                    <a16:creationId xmlns:a16="http://schemas.microsoft.com/office/drawing/2014/main" id="{651FF499-856E-CBE5-FC6E-D164D8FF40B3}"/>
                  </a:ext>
                </a:extLst>
              </p:cNvPr>
              <p:cNvSpPr>
                <a:spLocks noChangeShapeType="1"/>
              </p:cNvSpPr>
              <p:nvPr/>
            </p:nvSpPr>
            <p:spPr bwMode="auto">
              <a:xfrm>
                <a:off x="1638" y="2796"/>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907" name="Line 59">
                <a:extLst>
                  <a:ext uri="{FF2B5EF4-FFF2-40B4-BE49-F238E27FC236}">
                    <a16:creationId xmlns:a16="http://schemas.microsoft.com/office/drawing/2014/main" id="{FC185D65-699D-866F-4974-D09716007C9E}"/>
                  </a:ext>
                </a:extLst>
              </p:cNvPr>
              <p:cNvSpPr>
                <a:spLocks noChangeShapeType="1"/>
              </p:cNvSpPr>
              <p:nvPr/>
            </p:nvSpPr>
            <p:spPr bwMode="auto">
              <a:xfrm flipH="1">
                <a:off x="4212" y="2796"/>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908" name="Line 60">
                <a:extLst>
                  <a:ext uri="{FF2B5EF4-FFF2-40B4-BE49-F238E27FC236}">
                    <a16:creationId xmlns:a16="http://schemas.microsoft.com/office/drawing/2014/main" id="{D3CC8854-D8E6-3D82-DF2B-7A8492EB86C1}"/>
                  </a:ext>
                </a:extLst>
              </p:cNvPr>
              <p:cNvSpPr>
                <a:spLocks noChangeShapeType="1"/>
              </p:cNvSpPr>
              <p:nvPr/>
            </p:nvSpPr>
            <p:spPr bwMode="auto">
              <a:xfrm>
                <a:off x="1638" y="2454"/>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909" name="Line 61">
                <a:extLst>
                  <a:ext uri="{FF2B5EF4-FFF2-40B4-BE49-F238E27FC236}">
                    <a16:creationId xmlns:a16="http://schemas.microsoft.com/office/drawing/2014/main" id="{2835B6D2-0B30-2090-BC38-C98D26097A69}"/>
                  </a:ext>
                </a:extLst>
              </p:cNvPr>
              <p:cNvSpPr>
                <a:spLocks noChangeShapeType="1"/>
              </p:cNvSpPr>
              <p:nvPr/>
            </p:nvSpPr>
            <p:spPr bwMode="auto">
              <a:xfrm flipH="1">
                <a:off x="4212" y="2454"/>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910" name="Line 62">
                <a:extLst>
                  <a:ext uri="{FF2B5EF4-FFF2-40B4-BE49-F238E27FC236}">
                    <a16:creationId xmlns:a16="http://schemas.microsoft.com/office/drawing/2014/main" id="{7951889E-1087-485E-91F3-DD9B64CEE541}"/>
                  </a:ext>
                </a:extLst>
              </p:cNvPr>
              <p:cNvSpPr>
                <a:spLocks noChangeShapeType="1"/>
              </p:cNvSpPr>
              <p:nvPr/>
            </p:nvSpPr>
            <p:spPr bwMode="auto">
              <a:xfrm>
                <a:off x="1638" y="2118"/>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911" name="Line 63">
                <a:extLst>
                  <a:ext uri="{FF2B5EF4-FFF2-40B4-BE49-F238E27FC236}">
                    <a16:creationId xmlns:a16="http://schemas.microsoft.com/office/drawing/2014/main" id="{33E7A0DA-5A7A-BE0B-2DD2-0B2860C576E9}"/>
                  </a:ext>
                </a:extLst>
              </p:cNvPr>
              <p:cNvSpPr>
                <a:spLocks noChangeShapeType="1"/>
              </p:cNvSpPr>
              <p:nvPr/>
            </p:nvSpPr>
            <p:spPr bwMode="auto">
              <a:xfrm flipH="1">
                <a:off x="4212" y="2118"/>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912" name="Line 64">
                <a:extLst>
                  <a:ext uri="{FF2B5EF4-FFF2-40B4-BE49-F238E27FC236}">
                    <a16:creationId xmlns:a16="http://schemas.microsoft.com/office/drawing/2014/main" id="{324E3D93-F3AA-4F8E-8C11-27ABE5C021F9}"/>
                  </a:ext>
                </a:extLst>
              </p:cNvPr>
              <p:cNvSpPr>
                <a:spLocks noChangeShapeType="1"/>
              </p:cNvSpPr>
              <p:nvPr/>
            </p:nvSpPr>
            <p:spPr bwMode="auto">
              <a:xfrm>
                <a:off x="1638" y="1776"/>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913" name="Line 65">
                <a:extLst>
                  <a:ext uri="{FF2B5EF4-FFF2-40B4-BE49-F238E27FC236}">
                    <a16:creationId xmlns:a16="http://schemas.microsoft.com/office/drawing/2014/main" id="{FBD5B676-9AB4-2060-A6F4-6174D8DA6E6A}"/>
                  </a:ext>
                </a:extLst>
              </p:cNvPr>
              <p:cNvSpPr>
                <a:spLocks noChangeShapeType="1"/>
              </p:cNvSpPr>
              <p:nvPr/>
            </p:nvSpPr>
            <p:spPr bwMode="auto">
              <a:xfrm flipH="1">
                <a:off x="4212" y="1776"/>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914" name="Line 66">
                <a:extLst>
                  <a:ext uri="{FF2B5EF4-FFF2-40B4-BE49-F238E27FC236}">
                    <a16:creationId xmlns:a16="http://schemas.microsoft.com/office/drawing/2014/main" id="{D795554B-BD10-E85E-1A21-0D10D652C523}"/>
                  </a:ext>
                </a:extLst>
              </p:cNvPr>
              <p:cNvSpPr>
                <a:spLocks noChangeShapeType="1"/>
              </p:cNvSpPr>
              <p:nvPr/>
            </p:nvSpPr>
            <p:spPr bwMode="auto">
              <a:xfrm>
                <a:off x="1638" y="1434"/>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915" name="Line 67">
                <a:extLst>
                  <a:ext uri="{FF2B5EF4-FFF2-40B4-BE49-F238E27FC236}">
                    <a16:creationId xmlns:a16="http://schemas.microsoft.com/office/drawing/2014/main" id="{57376083-26C7-EA78-C11C-9D4EFD8EE3DA}"/>
                  </a:ext>
                </a:extLst>
              </p:cNvPr>
              <p:cNvSpPr>
                <a:spLocks noChangeShapeType="1"/>
              </p:cNvSpPr>
              <p:nvPr/>
            </p:nvSpPr>
            <p:spPr bwMode="auto">
              <a:xfrm flipH="1">
                <a:off x="4212" y="1434"/>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916" name="Line 68">
                <a:extLst>
                  <a:ext uri="{FF2B5EF4-FFF2-40B4-BE49-F238E27FC236}">
                    <a16:creationId xmlns:a16="http://schemas.microsoft.com/office/drawing/2014/main" id="{F499EDC7-68EB-F022-34C1-043F899C1C0B}"/>
                  </a:ext>
                </a:extLst>
              </p:cNvPr>
              <p:cNvSpPr>
                <a:spLocks noChangeShapeType="1"/>
              </p:cNvSpPr>
              <p:nvPr/>
            </p:nvSpPr>
            <p:spPr bwMode="auto">
              <a:xfrm>
                <a:off x="1638" y="1092"/>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917" name="Line 69">
                <a:extLst>
                  <a:ext uri="{FF2B5EF4-FFF2-40B4-BE49-F238E27FC236}">
                    <a16:creationId xmlns:a16="http://schemas.microsoft.com/office/drawing/2014/main" id="{C6174295-38D2-29E2-3675-10547C085391}"/>
                  </a:ext>
                </a:extLst>
              </p:cNvPr>
              <p:cNvSpPr>
                <a:spLocks noChangeShapeType="1"/>
              </p:cNvSpPr>
              <p:nvPr/>
            </p:nvSpPr>
            <p:spPr bwMode="auto">
              <a:xfrm flipH="1">
                <a:off x="4212" y="1092"/>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918" name="Line 70">
                <a:extLst>
                  <a:ext uri="{FF2B5EF4-FFF2-40B4-BE49-F238E27FC236}">
                    <a16:creationId xmlns:a16="http://schemas.microsoft.com/office/drawing/2014/main" id="{BF2FF7A7-7A36-A6F3-C311-7A02BFE3C428}"/>
                  </a:ext>
                </a:extLst>
              </p:cNvPr>
              <p:cNvSpPr>
                <a:spLocks noChangeShapeType="1"/>
              </p:cNvSpPr>
              <p:nvPr/>
            </p:nvSpPr>
            <p:spPr bwMode="auto">
              <a:xfrm>
                <a:off x="1638" y="1092"/>
                <a:ext cx="2598"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919" name="Line 71">
                <a:extLst>
                  <a:ext uri="{FF2B5EF4-FFF2-40B4-BE49-F238E27FC236}">
                    <a16:creationId xmlns:a16="http://schemas.microsoft.com/office/drawing/2014/main" id="{5374A457-3DD6-B0FB-568B-22A2170C0A6D}"/>
                  </a:ext>
                </a:extLst>
              </p:cNvPr>
              <p:cNvSpPr>
                <a:spLocks noChangeShapeType="1"/>
              </p:cNvSpPr>
              <p:nvPr/>
            </p:nvSpPr>
            <p:spPr bwMode="auto">
              <a:xfrm>
                <a:off x="1638" y="3138"/>
                <a:ext cx="2598"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920" name="Line 72">
                <a:extLst>
                  <a:ext uri="{FF2B5EF4-FFF2-40B4-BE49-F238E27FC236}">
                    <a16:creationId xmlns:a16="http://schemas.microsoft.com/office/drawing/2014/main" id="{8E17BF41-EDDA-7E2D-FC81-BD6C1721FA1D}"/>
                  </a:ext>
                </a:extLst>
              </p:cNvPr>
              <p:cNvSpPr>
                <a:spLocks noChangeShapeType="1"/>
              </p:cNvSpPr>
              <p:nvPr/>
            </p:nvSpPr>
            <p:spPr bwMode="auto">
              <a:xfrm flipV="1">
                <a:off x="4236" y="1092"/>
                <a:ext cx="1" cy="2046"/>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921" name="Line 73">
                <a:extLst>
                  <a:ext uri="{FF2B5EF4-FFF2-40B4-BE49-F238E27FC236}">
                    <a16:creationId xmlns:a16="http://schemas.microsoft.com/office/drawing/2014/main" id="{260536F1-5921-9C8C-675C-7559D45C29BF}"/>
                  </a:ext>
                </a:extLst>
              </p:cNvPr>
              <p:cNvSpPr>
                <a:spLocks noChangeShapeType="1"/>
              </p:cNvSpPr>
              <p:nvPr/>
            </p:nvSpPr>
            <p:spPr bwMode="auto">
              <a:xfrm flipV="1">
                <a:off x="1638" y="1092"/>
                <a:ext cx="1" cy="2046"/>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sp>
          <p:nvSpPr>
            <p:cNvPr id="78922" name="Text Box 74">
              <a:extLst>
                <a:ext uri="{FF2B5EF4-FFF2-40B4-BE49-F238E27FC236}">
                  <a16:creationId xmlns:a16="http://schemas.microsoft.com/office/drawing/2014/main" id="{4E602F2C-AFA6-6FAE-5224-5BCAC5398A08}"/>
                </a:ext>
              </a:extLst>
            </p:cNvPr>
            <p:cNvSpPr txBox="1">
              <a:spLocks noChangeArrowheads="1"/>
            </p:cNvSpPr>
            <p:nvPr/>
          </p:nvSpPr>
          <p:spPr bwMode="auto">
            <a:xfrm>
              <a:off x="2750" y="3202"/>
              <a:ext cx="54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Times New Roman" panose="02020603050405020304" pitchFamily="18" charset="0"/>
                </a:rPr>
                <a:t>Time</a:t>
              </a:r>
            </a:p>
          </p:txBody>
        </p:sp>
        <p:sp>
          <p:nvSpPr>
            <p:cNvPr id="78923" name="Text Box 75">
              <a:extLst>
                <a:ext uri="{FF2B5EF4-FFF2-40B4-BE49-F238E27FC236}">
                  <a16:creationId xmlns:a16="http://schemas.microsoft.com/office/drawing/2014/main" id="{40352E64-2265-B07D-7D47-FF0304CF8C1D}"/>
                </a:ext>
              </a:extLst>
            </p:cNvPr>
            <p:cNvSpPr txBox="1">
              <a:spLocks noChangeArrowheads="1"/>
            </p:cNvSpPr>
            <p:nvPr/>
          </p:nvSpPr>
          <p:spPr bwMode="auto">
            <a:xfrm rot="-5400000">
              <a:off x="854" y="1856"/>
              <a:ext cx="78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Times New Roman" panose="02020603050405020304" pitchFamily="18" charset="0"/>
                </a:rPr>
                <a:t>Current</a:t>
              </a:r>
            </a:p>
          </p:txBody>
        </p:sp>
        <p:sp>
          <p:nvSpPr>
            <p:cNvPr id="78924" name="Freeform 76">
              <a:extLst>
                <a:ext uri="{FF2B5EF4-FFF2-40B4-BE49-F238E27FC236}">
                  <a16:creationId xmlns:a16="http://schemas.microsoft.com/office/drawing/2014/main" id="{AA25F42B-64E8-26D4-3D9E-D2EE64431C13}"/>
                </a:ext>
              </a:extLst>
            </p:cNvPr>
            <p:cNvSpPr>
              <a:spLocks/>
            </p:cNvSpPr>
            <p:nvPr/>
          </p:nvSpPr>
          <p:spPr bwMode="auto">
            <a:xfrm>
              <a:off x="4086" y="1824"/>
              <a:ext cx="150" cy="1314"/>
            </a:xfrm>
            <a:custGeom>
              <a:avLst/>
              <a:gdLst>
                <a:gd name="T0" fmla="*/ 6 w 150"/>
                <a:gd name="T1" fmla="*/ 30 h 1314"/>
                <a:gd name="T2" fmla="*/ 6 w 150"/>
                <a:gd name="T3" fmla="*/ 66 h 1314"/>
                <a:gd name="T4" fmla="*/ 12 w 150"/>
                <a:gd name="T5" fmla="*/ 102 h 1314"/>
                <a:gd name="T6" fmla="*/ 12 w 150"/>
                <a:gd name="T7" fmla="*/ 138 h 1314"/>
                <a:gd name="T8" fmla="*/ 18 w 150"/>
                <a:gd name="T9" fmla="*/ 174 h 1314"/>
                <a:gd name="T10" fmla="*/ 18 w 150"/>
                <a:gd name="T11" fmla="*/ 210 h 1314"/>
                <a:gd name="T12" fmla="*/ 24 w 150"/>
                <a:gd name="T13" fmla="*/ 246 h 1314"/>
                <a:gd name="T14" fmla="*/ 24 w 150"/>
                <a:gd name="T15" fmla="*/ 282 h 1314"/>
                <a:gd name="T16" fmla="*/ 24 w 150"/>
                <a:gd name="T17" fmla="*/ 318 h 1314"/>
                <a:gd name="T18" fmla="*/ 30 w 150"/>
                <a:gd name="T19" fmla="*/ 354 h 1314"/>
                <a:gd name="T20" fmla="*/ 30 w 150"/>
                <a:gd name="T21" fmla="*/ 390 h 1314"/>
                <a:gd name="T22" fmla="*/ 30 w 150"/>
                <a:gd name="T23" fmla="*/ 426 h 1314"/>
                <a:gd name="T24" fmla="*/ 36 w 150"/>
                <a:gd name="T25" fmla="*/ 462 h 1314"/>
                <a:gd name="T26" fmla="*/ 36 w 150"/>
                <a:gd name="T27" fmla="*/ 498 h 1314"/>
                <a:gd name="T28" fmla="*/ 36 w 150"/>
                <a:gd name="T29" fmla="*/ 534 h 1314"/>
                <a:gd name="T30" fmla="*/ 36 w 150"/>
                <a:gd name="T31" fmla="*/ 570 h 1314"/>
                <a:gd name="T32" fmla="*/ 42 w 150"/>
                <a:gd name="T33" fmla="*/ 606 h 1314"/>
                <a:gd name="T34" fmla="*/ 42 w 150"/>
                <a:gd name="T35" fmla="*/ 642 h 1314"/>
                <a:gd name="T36" fmla="*/ 42 w 150"/>
                <a:gd name="T37" fmla="*/ 678 h 1314"/>
                <a:gd name="T38" fmla="*/ 48 w 150"/>
                <a:gd name="T39" fmla="*/ 714 h 1314"/>
                <a:gd name="T40" fmla="*/ 48 w 150"/>
                <a:gd name="T41" fmla="*/ 750 h 1314"/>
                <a:gd name="T42" fmla="*/ 48 w 150"/>
                <a:gd name="T43" fmla="*/ 786 h 1314"/>
                <a:gd name="T44" fmla="*/ 54 w 150"/>
                <a:gd name="T45" fmla="*/ 822 h 1314"/>
                <a:gd name="T46" fmla="*/ 54 w 150"/>
                <a:gd name="T47" fmla="*/ 858 h 1314"/>
                <a:gd name="T48" fmla="*/ 54 w 150"/>
                <a:gd name="T49" fmla="*/ 894 h 1314"/>
                <a:gd name="T50" fmla="*/ 60 w 150"/>
                <a:gd name="T51" fmla="*/ 930 h 1314"/>
                <a:gd name="T52" fmla="*/ 60 w 150"/>
                <a:gd name="T53" fmla="*/ 966 h 1314"/>
                <a:gd name="T54" fmla="*/ 60 w 150"/>
                <a:gd name="T55" fmla="*/ 1002 h 1314"/>
                <a:gd name="T56" fmla="*/ 66 w 150"/>
                <a:gd name="T57" fmla="*/ 1038 h 1314"/>
                <a:gd name="T58" fmla="*/ 66 w 150"/>
                <a:gd name="T59" fmla="*/ 1074 h 1314"/>
                <a:gd name="T60" fmla="*/ 66 w 150"/>
                <a:gd name="T61" fmla="*/ 1110 h 1314"/>
                <a:gd name="T62" fmla="*/ 72 w 150"/>
                <a:gd name="T63" fmla="*/ 1146 h 1314"/>
                <a:gd name="T64" fmla="*/ 72 w 150"/>
                <a:gd name="T65" fmla="*/ 1182 h 1314"/>
                <a:gd name="T66" fmla="*/ 78 w 150"/>
                <a:gd name="T67" fmla="*/ 1218 h 1314"/>
                <a:gd name="T68" fmla="*/ 84 w 150"/>
                <a:gd name="T69" fmla="*/ 1254 h 1314"/>
                <a:gd name="T70" fmla="*/ 90 w 150"/>
                <a:gd name="T71" fmla="*/ 1290 h 1314"/>
                <a:gd name="T72" fmla="*/ 102 w 150"/>
                <a:gd name="T73" fmla="*/ 1302 h 1314"/>
                <a:gd name="T74" fmla="*/ 108 w 150"/>
                <a:gd name="T75" fmla="*/ 1266 h 1314"/>
                <a:gd name="T76" fmla="*/ 114 w 150"/>
                <a:gd name="T77" fmla="*/ 1230 h 1314"/>
                <a:gd name="T78" fmla="*/ 114 w 150"/>
                <a:gd name="T79" fmla="*/ 1194 h 1314"/>
                <a:gd name="T80" fmla="*/ 120 w 150"/>
                <a:gd name="T81" fmla="*/ 1158 h 1314"/>
                <a:gd name="T82" fmla="*/ 120 w 150"/>
                <a:gd name="T83" fmla="*/ 1122 h 1314"/>
                <a:gd name="T84" fmla="*/ 126 w 150"/>
                <a:gd name="T85" fmla="*/ 1086 h 1314"/>
                <a:gd name="T86" fmla="*/ 126 w 150"/>
                <a:gd name="T87" fmla="*/ 1050 h 1314"/>
                <a:gd name="T88" fmla="*/ 132 w 150"/>
                <a:gd name="T89" fmla="*/ 1014 h 1314"/>
                <a:gd name="T90" fmla="*/ 132 w 150"/>
                <a:gd name="T91" fmla="*/ 978 h 1314"/>
                <a:gd name="T92" fmla="*/ 132 w 150"/>
                <a:gd name="T93" fmla="*/ 942 h 1314"/>
                <a:gd name="T94" fmla="*/ 138 w 150"/>
                <a:gd name="T95" fmla="*/ 906 h 1314"/>
                <a:gd name="T96" fmla="*/ 138 w 150"/>
                <a:gd name="T97" fmla="*/ 870 h 1314"/>
                <a:gd name="T98" fmla="*/ 138 w 150"/>
                <a:gd name="T99" fmla="*/ 834 h 1314"/>
                <a:gd name="T100" fmla="*/ 144 w 150"/>
                <a:gd name="T101" fmla="*/ 798 h 1314"/>
                <a:gd name="T102" fmla="*/ 144 w 150"/>
                <a:gd name="T103" fmla="*/ 762 h 1314"/>
                <a:gd name="T104" fmla="*/ 144 w 150"/>
                <a:gd name="T105" fmla="*/ 726 h 1314"/>
                <a:gd name="T106" fmla="*/ 150 w 150"/>
                <a:gd name="T107" fmla="*/ 690 h 1314"/>
                <a:gd name="T108" fmla="*/ 150 w 150"/>
                <a:gd name="T109" fmla="*/ 654 h 1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50" h="1314">
                  <a:moveTo>
                    <a:pt x="0" y="0"/>
                  </a:moveTo>
                  <a:lnTo>
                    <a:pt x="0" y="6"/>
                  </a:lnTo>
                  <a:lnTo>
                    <a:pt x="0" y="12"/>
                  </a:lnTo>
                  <a:lnTo>
                    <a:pt x="6" y="18"/>
                  </a:lnTo>
                  <a:lnTo>
                    <a:pt x="6" y="24"/>
                  </a:lnTo>
                  <a:lnTo>
                    <a:pt x="6" y="30"/>
                  </a:lnTo>
                  <a:lnTo>
                    <a:pt x="6" y="36"/>
                  </a:lnTo>
                  <a:lnTo>
                    <a:pt x="6" y="42"/>
                  </a:lnTo>
                  <a:lnTo>
                    <a:pt x="6" y="48"/>
                  </a:lnTo>
                  <a:lnTo>
                    <a:pt x="6" y="54"/>
                  </a:lnTo>
                  <a:lnTo>
                    <a:pt x="6" y="60"/>
                  </a:lnTo>
                  <a:lnTo>
                    <a:pt x="6" y="66"/>
                  </a:lnTo>
                  <a:lnTo>
                    <a:pt x="6" y="72"/>
                  </a:lnTo>
                  <a:lnTo>
                    <a:pt x="12" y="78"/>
                  </a:lnTo>
                  <a:lnTo>
                    <a:pt x="12" y="84"/>
                  </a:lnTo>
                  <a:lnTo>
                    <a:pt x="12" y="90"/>
                  </a:lnTo>
                  <a:lnTo>
                    <a:pt x="12" y="96"/>
                  </a:lnTo>
                  <a:lnTo>
                    <a:pt x="12" y="102"/>
                  </a:lnTo>
                  <a:lnTo>
                    <a:pt x="12" y="108"/>
                  </a:lnTo>
                  <a:lnTo>
                    <a:pt x="12" y="114"/>
                  </a:lnTo>
                  <a:lnTo>
                    <a:pt x="12" y="120"/>
                  </a:lnTo>
                  <a:lnTo>
                    <a:pt x="12" y="126"/>
                  </a:lnTo>
                  <a:lnTo>
                    <a:pt x="12" y="132"/>
                  </a:lnTo>
                  <a:lnTo>
                    <a:pt x="12" y="138"/>
                  </a:lnTo>
                  <a:lnTo>
                    <a:pt x="12" y="144"/>
                  </a:lnTo>
                  <a:lnTo>
                    <a:pt x="12" y="150"/>
                  </a:lnTo>
                  <a:lnTo>
                    <a:pt x="18" y="156"/>
                  </a:lnTo>
                  <a:lnTo>
                    <a:pt x="18" y="162"/>
                  </a:lnTo>
                  <a:lnTo>
                    <a:pt x="18" y="168"/>
                  </a:lnTo>
                  <a:lnTo>
                    <a:pt x="18" y="174"/>
                  </a:lnTo>
                  <a:lnTo>
                    <a:pt x="18" y="180"/>
                  </a:lnTo>
                  <a:lnTo>
                    <a:pt x="18" y="186"/>
                  </a:lnTo>
                  <a:lnTo>
                    <a:pt x="18" y="192"/>
                  </a:lnTo>
                  <a:lnTo>
                    <a:pt x="18" y="198"/>
                  </a:lnTo>
                  <a:lnTo>
                    <a:pt x="18" y="204"/>
                  </a:lnTo>
                  <a:lnTo>
                    <a:pt x="18" y="210"/>
                  </a:lnTo>
                  <a:lnTo>
                    <a:pt x="18" y="216"/>
                  </a:lnTo>
                  <a:lnTo>
                    <a:pt x="18" y="222"/>
                  </a:lnTo>
                  <a:lnTo>
                    <a:pt x="18" y="228"/>
                  </a:lnTo>
                  <a:lnTo>
                    <a:pt x="18" y="234"/>
                  </a:lnTo>
                  <a:lnTo>
                    <a:pt x="18" y="240"/>
                  </a:lnTo>
                  <a:lnTo>
                    <a:pt x="24" y="246"/>
                  </a:lnTo>
                  <a:lnTo>
                    <a:pt x="24" y="252"/>
                  </a:lnTo>
                  <a:lnTo>
                    <a:pt x="24" y="258"/>
                  </a:lnTo>
                  <a:lnTo>
                    <a:pt x="24" y="264"/>
                  </a:lnTo>
                  <a:lnTo>
                    <a:pt x="24" y="270"/>
                  </a:lnTo>
                  <a:lnTo>
                    <a:pt x="24" y="276"/>
                  </a:lnTo>
                  <a:lnTo>
                    <a:pt x="24" y="282"/>
                  </a:lnTo>
                  <a:lnTo>
                    <a:pt x="24" y="288"/>
                  </a:lnTo>
                  <a:lnTo>
                    <a:pt x="24" y="294"/>
                  </a:lnTo>
                  <a:lnTo>
                    <a:pt x="24" y="300"/>
                  </a:lnTo>
                  <a:lnTo>
                    <a:pt x="24" y="306"/>
                  </a:lnTo>
                  <a:lnTo>
                    <a:pt x="24" y="312"/>
                  </a:lnTo>
                  <a:lnTo>
                    <a:pt x="24" y="318"/>
                  </a:lnTo>
                  <a:lnTo>
                    <a:pt x="24" y="324"/>
                  </a:lnTo>
                  <a:lnTo>
                    <a:pt x="24" y="330"/>
                  </a:lnTo>
                  <a:lnTo>
                    <a:pt x="24" y="336"/>
                  </a:lnTo>
                  <a:lnTo>
                    <a:pt x="24" y="342"/>
                  </a:lnTo>
                  <a:lnTo>
                    <a:pt x="30" y="348"/>
                  </a:lnTo>
                  <a:lnTo>
                    <a:pt x="30" y="354"/>
                  </a:lnTo>
                  <a:lnTo>
                    <a:pt x="30" y="360"/>
                  </a:lnTo>
                  <a:lnTo>
                    <a:pt x="30" y="366"/>
                  </a:lnTo>
                  <a:lnTo>
                    <a:pt x="30" y="372"/>
                  </a:lnTo>
                  <a:lnTo>
                    <a:pt x="30" y="378"/>
                  </a:lnTo>
                  <a:lnTo>
                    <a:pt x="30" y="384"/>
                  </a:lnTo>
                  <a:lnTo>
                    <a:pt x="30" y="390"/>
                  </a:lnTo>
                  <a:lnTo>
                    <a:pt x="30" y="396"/>
                  </a:lnTo>
                  <a:lnTo>
                    <a:pt x="30" y="402"/>
                  </a:lnTo>
                  <a:lnTo>
                    <a:pt x="30" y="408"/>
                  </a:lnTo>
                  <a:lnTo>
                    <a:pt x="30" y="414"/>
                  </a:lnTo>
                  <a:lnTo>
                    <a:pt x="30" y="420"/>
                  </a:lnTo>
                  <a:lnTo>
                    <a:pt x="30" y="426"/>
                  </a:lnTo>
                  <a:lnTo>
                    <a:pt x="30" y="432"/>
                  </a:lnTo>
                  <a:lnTo>
                    <a:pt x="30" y="438"/>
                  </a:lnTo>
                  <a:lnTo>
                    <a:pt x="30" y="444"/>
                  </a:lnTo>
                  <a:lnTo>
                    <a:pt x="30" y="450"/>
                  </a:lnTo>
                  <a:lnTo>
                    <a:pt x="30" y="456"/>
                  </a:lnTo>
                  <a:lnTo>
                    <a:pt x="36" y="462"/>
                  </a:lnTo>
                  <a:lnTo>
                    <a:pt x="36" y="468"/>
                  </a:lnTo>
                  <a:lnTo>
                    <a:pt x="36" y="474"/>
                  </a:lnTo>
                  <a:lnTo>
                    <a:pt x="36" y="480"/>
                  </a:lnTo>
                  <a:lnTo>
                    <a:pt x="36" y="486"/>
                  </a:lnTo>
                  <a:lnTo>
                    <a:pt x="36" y="492"/>
                  </a:lnTo>
                  <a:lnTo>
                    <a:pt x="36" y="498"/>
                  </a:lnTo>
                  <a:lnTo>
                    <a:pt x="36" y="504"/>
                  </a:lnTo>
                  <a:lnTo>
                    <a:pt x="36" y="510"/>
                  </a:lnTo>
                  <a:lnTo>
                    <a:pt x="36" y="516"/>
                  </a:lnTo>
                  <a:lnTo>
                    <a:pt x="36" y="522"/>
                  </a:lnTo>
                  <a:lnTo>
                    <a:pt x="36" y="528"/>
                  </a:lnTo>
                  <a:lnTo>
                    <a:pt x="36" y="534"/>
                  </a:lnTo>
                  <a:lnTo>
                    <a:pt x="36" y="540"/>
                  </a:lnTo>
                  <a:lnTo>
                    <a:pt x="36" y="546"/>
                  </a:lnTo>
                  <a:lnTo>
                    <a:pt x="36" y="552"/>
                  </a:lnTo>
                  <a:lnTo>
                    <a:pt x="36" y="558"/>
                  </a:lnTo>
                  <a:lnTo>
                    <a:pt x="36" y="564"/>
                  </a:lnTo>
                  <a:lnTo>
                    <a:pt x="36" y="570"/>
                  </a:lnTo>
                  <a:lnTo>
                    <a:pt x="42" y="576"/>
                  </a:lnTo>
                  <a:lnTo>
                    <a:pt x="42" y="582"/>
                  </a:lnTo>
                  <a:lnTo>
                    <a:pt x="42" y="588"/>
                  </a:lnTo>
                  <a:lnTo>
                    <a:pt x="42" y="594"/>
                  </a:lnTo>
                  <a:lnTo>
                    <a:pt x="42" y="600"/>
                  </a:lnTo>
                  <a:lnTo>
                    <a:pt x="42" y="606"/>
                  </a:lnTo>
                  <a:lnTo>
                    <a:pt x="42" y="612"/>
                  </a:lnTo>
                  <a:lnTo>
                    <a:pt x="42" y="618"/>
                  </a:lnTo>
                  <a:lnTo>
                    <a:pt x="42" y="624"/>
                  </a:lnTo>
                  <a:lnTo>
                    <a:pt x="42" y="630"/>
                  </a:lnTo>
                  <a:lnTo>
                    <a:pt x="42" y="636"/>
                  </a:lnTo>
                  <a:lnTo>
                    <a:pt x="42" y="642"/>
                  </a:lnTo>
                  <a:lnTo>
                    <a:pt x="42" y="648"/>
                  </a:lnTo>
                  <a:lnTo>
                    <a:pt x="42" y="654"/>
                  </a:lnTo>
                  <a:lnTo>
                    <a:pt x="42" y="660"/>
                  </a:lnTo>
                  <a:lnTo>
                    <a:pt x="42" y="666"/>
                  </a:lnTo>
                  <a:lnTo>
                    <a:pt x="42" y="672"/>
                  </a:lnTo>
                  <a:lnTo>
                    <a:pt x="42" y="678"/>
                  </a:lnTo>
                  <a:lnTo>
                    <a:pt x="42" y="684"/>
                  </a:lnTo>
                  <a:lnTo>
                    <a:pt x="42" y="690"/>
                  </a:lnTo>
                  <a:lnTo>
                    <a:pt x="48" y="696"/>
                  </a:lnTo>
                  <a:lnTo>
                    <a:pt x="48" y="702"/>
                  </a:lnTo>
                  <a:lnTo>
                    <a:pt x="48" y="708"/>
                  </a:lnTo>
                  <a:lnTo>
                    <a:pt x="48" y="714"/>
                  </a:lnTo>
                  <a:lnTo>
                    <a:pt x="48" y="720"/>
                  </a:lnTo>
                  <a:lnTo>
                    <a:pt x="48" y="726"/>
                  </a:lnTo>
                  <a:lnTo>
                    <a:pt x="48" y="732"/>
                  </a:lnTo>
                  <a:lnTo>
                    <a:pt x="48" y="738"/>
                  </a:lnTo>
                  <a:lnTo>
                    <a:pt x="48" y="744"/>
                  </a:lnTo>
                  <a:lnTo>
                    <a:pt x="48" y="750"/>
                  </a:lnTo>
                  <a:lnTo>
                    <a:pt x="48" y="756"/>
                  </a:lnTo>
                  <a:lnTo>
                    <a:pt x="48" y="762"/>
                  </a:lnTo>
                  <a:lnTo>
                    <a:pt x="48" y="768"/>
                  </a:lnTo>
                  <a:lnTo>
                    <a:pt x="48" y="774"/>
                  </a:lnTo>
                  <a:lnTo>
                    <a:pt x="48" y="780"/>
                  </a:lnTo>
                  <a:lnTo>
                    <a:pt x="48" y="786"/>
                  </a:lnTo>
                  <a:lnTo>
                    <a:pt x="48" y="792"/>
                  </a:lnTo>
                  <a:lnTo>
                    <a:pt x="48" y="798"/>
                  </a:lnTo>
                  <a:lnTo>
                    <a:pt x="48" y="804"/>
                  </a:lnTo>
                  <a:lnTo>
                    <a:pt x="48" y="810"/>
                  </a:lnTo>
                  <a:lnTo>
                    <a:pt x="54" y="816"/>
                  </a:lnTo>
                  <a:lnTo>
                    <a:pt x="54" y="822"/>
                  </a:lnTo>
                  <a:lnTo>
                    <a:pt x="54" y="828"/>
                  </a:lnTo>
                  <a:lnTo>
                    <a:pt x="54" y="834"/>
                  </a:lnTo>
                  <a:lnTo>
                    <a:pt x="54" y="840"/>
                  </a:lnTo>
                  <a:lnTo>
                    <a:pt x="54" y="846"/>
                  </a:lnTo>
                  <a:lnTo>
                    <a:pt x="54" y="852"/>
                  </a:lnTo>
                  <a:lnTo>
                    <a:pt x="54" y="858"/>
                  </a:lnTo>
                  <a:lnTo>
                    <a:pt x="54" y="864"/>
                  </a:lnTo>
                  <a:lnTo>
                    <a:pt x="54" y="870"/>
                  </a:lnTo>
                  <a:lnTo>
                    <a:pt x="54" y="876"/>
                  </a:lnTo>
                  <a:lnTo>
                    <a:pt x="54" y="882"/>
                  </a:lnTo>
                  <a:lnTo>
                    <a:pt x="54" y="888"/>
                  </a:lnTo>
                  <a:lnTo>
                    <a:pt x="54" y="894"/>
                  </a:lnTo>
                  <a:lnTo>
                    <a:pt x="54" y="900"/>
                  </a:lnTo>
                  <a:lnTo>
                    <a:pt x="54" y="906"/>
                  </a:lnTo>
                  <a:lnTo>
                    <a:pt x="54" y="912"/>
                  </a:lnTo>
                  <a:lnTo>
                    <a:pt x="54" y="918"/>
                  </a:lnTo>
                  <a:lnTo>
                    <a:pt x="60" y="924"/>
                  </a:lnTo>
                  <a:lnTo>
                    <a:pt x="60" y="930"/>
                  </a:lnTo>
                  <a:lnTo>
                    <a:pt x="60" y="936"/>
                  </a:lnTo>
                  <a:lnTo>
                    <a:pt x="60" y="942"/>
                  </a:lnTo>
                  <a:lnTo>
                    <a:pt x="60" y="948"/>
                  </a:lnTo>
                  <a:lnTo>
                    <a:pt x="60" y="954"/>
                  </a:lnTo>
                  <a:lnTo>
                    <a:pt x="60" y="960"/>
                  </a:lnTo>
                  <a:lnTo>
                    <a:pt x="60" y="966"/>
                  </a:lnTo>
                  <a:lnTo>
                    <a:pt x="60" y="972"/>
                  </a:lnTo>
                  <a:lnTo>
                    <a:pt x="60" y="978"/>
                  </a:lnTo>
                  <a:lnTo>
                    <a:pt x="60" y="984"/>
                  </a:lnTo>
                  <a:lnTo>
                    <a:pt x="60" y="990"/>
                  </a:lnTo>
                  <a:lnTo>
                    <a:pt x="60" y="996"/>
                  </a:lnTo>
                  <a:lnTo>
                    <a:pt x="60" y="1002"/>
                  </a:lnTo>
                  <a:lnTo>
                    <a:pt x="60" y="1008"/>
                  </a:lnTo>
                  <a:lnTo>
                    <a:pt x="60" y="1014"/>
                  </a:lnTo>
                  <a:lnTo>
                    <a:pt x="60" y="1020"/>
                  </a:lnTo>
                  <a:lnTo>
                    <a:pt x="66" y="1026"/>
                  </a:lnTo>
                  <a:lnTo>
                    <a:pt x="66" y="1032"/>
                  </a:lnTo>
                  <a:lnTo>
                    <a:pt x="66" y="1038"/>
                  </a:lnTo>
                  <a:lnTo>
                    <a:pt x="66" y="1044"/>
                  </a:lnTo>
                  <a:lnTo>
                    <a:pt x="66" y="1050"/>
                  </a:lnTo>
                  <a:lnTo>
                    <a:pt x="66" y="1056"/>
                  </a:lnTo>
                  <a:lnTo>
                    <a:pt x="66" y="1062"/>
                  </a:lnTo>
                  <a:lnTo>
                    <a:pt x="66" y="1068"/>
                  </a:lnTo>
                  <a:lnTo>
                    <a:pt x="66" y="1074"/>
                  </a:lnTo>
                  <a:lnTo>
                    <a:pt x="66" y="1080"/>
                  </a:lnTo>
                  <a:lnTo>
                    <a:pt x="66" y="1086"/>
                  </a:lnTo>
                  <a:lnTo>
                    <a:pt x="66" y="1092"/>
                  </a:lnTo>
                  <a:lnTo>
                    <a:pt x="66" y="1098"/>
                  </a:lnTo>
                  <a:lnTo>
                    <a:pt x="66" y="1104"/>
                  </a:lnTo>
                  <a:lnTo>
                    <a:pt x="66" y="1110"/>
                  </a:lnTo>
                  <a:lnTo>
                    <a:pt x="72" y="1116"/>
                  </a:lnTo>
                  <a:lnTo>
                    <a:pt x="72" y="1122"/>
                  </a:lnTo>
                  <a:lnTo>
                    <a:pt x="72" y="1128"/>
                  </a:lnTo>
                  <a:lnTo>
                    <a:pt x="72" y="1134"/>
                  </a:lnTo>
                  <a:lnTo>
                    <a:pt x="72" y="1140"/>
                  </a:lnTo>
                  <a:lnTo>
                    <a:pt x="72" y="1146"/>
                  </a:lnTo>
                  <a:lnTo>
                    <a:pt x="72" y="1152"/>
                  </a:lnTo>
                  <a:lnTo>
                    <a:pt x="72" y="1158"/>
                  </a:lnTo>
                  <a:lnTo>
                    <a:pt x="72" y="1164"/>
                  </a:lnTo>
                  <a:lnTo>
                    <a:pt x="72" y="1170"/>
                  </a:lnTo>
                  <a:lnTo>
                    <a:pt x="72" y="1176"/>
                  </a:lnTo>
                  <a:lnTo>
                    <a:pt x="72" y="1182"/>
                  </a:lnTo>
                  <a:lnTo>
                    <a:pt x="72" y="1188"/>
                  </a:lnTo>
                  <a:lnTo>
                    <a:pt x="78" y="1194"/>
                  </a:lnTo>
                  <a:lnTo>
                    <a:pt x="78" y="1200"/>
                  </a:lnTo>
                  <a:lnTo>
                    <a:pt x="78" y="1206"/>
                  </a:lnTo>
                  <a:lnTo>
                    <a:pt x="78" y="1212"/>
                  </a:lnTo>
                  <a:lnTo>
                    <a:pt x="78" y="1218"/>
                  </a:lnTo>
                  <a:lnTo>
                    <a:pt x="78" y="1224"/>
                  </a:lnTo>
                  <a:lnTo>
                    <a:pt x="78" y="1230"/>
                  </a:lnTo>
                  <a:lnTo>
                    <a:pt x="78" y="1236"/>
                  </a:lnTo>
                  <a:lnTo>
                    <a:pt x="78" y="1242"/>
                  </a:lnTo>
                  <a:lnTo>
                    <a:pt x="78" y="1248"/>
                  </a:lnTo>
                  <a:lnTo>
                    <a:pt x="84" y="1254"/>
                  </a:lnTo>
                  <a:lnTo>
                    <a:pt x="84" y="1260"/>
                  </a:lnTo>
                  <a:lnTo>
                    <a:pt x="84" y="1266"/>
                  </a:lnTo>
                  <a:lnTo>
                    <a:pt x="84" y="1272"/>
                  </a:lnTo>
                  <a:lnTo>
                    <a:pt x="84" y="1278"/>
                  </a:lnTo>
                  <a:lnTo>
                    <a:pt x="84" y="1284"/>
                  </a:lnTo>
                  <a:lnTo>
                    <a:pt x="90" y="1290"/>
                  </a:lnTo>
                  <a:lnTo>
                    <a:pt x="90" y="1296"/>
                  </a:lnTo>
                  <a:lnTo>
                    <a:pt x="90" y="1302"/>
                  </a:lnTo>
                  <a:lnTo>
                    <a:pt x="90" y="1308"/>
                  </a:lnTo>
                  <a:lnTo>
                    <a:pt x="96" y="1314"/>
                  </a:lnTo>
                  <a:lnTo>
                    <a:pt x="102" y="1308"/>
                  </a:lnTo>
                  <a:lnTo>
                    <a:pt x="102" y="1302"/>
                  </a:lnTo>
                  <a:lnTo>
                    <a:pt x="102" y="1296"/>
                  </a:lnTo>
                  <a:lnTo>
                    <a:pt x="108" y="1290"/>
                  </a:lnTo>
                  <a:lnTo>
                    <a:pt x="108" y="1284"/>
                  </a:lnTo>
                  <a:lnTo>
                    <a:pt x="108" y="1278"/>
                  </a:lnTo>
                  <a:lnTo>
                    <a:pt x="108" y="1272"/>
                  </a:lnTo>
                  <a:lnTo>
                    <a:pt x="108" y="1266"/>
                  </a:lnTo>
                  <a:lnTo>
                    <a:pt x="108" y="1260"/>
                  </a:lnTo>
                  <a:lnTo>
                    <a:pt x="108" y="1254"/>
                  </a:lnTo>
                  <a:lnTo>
                    <a:pt x="114" y="1248"/>
                  </a:lnTo>
                  <a:lnTo>
                    <a:pt x="114" y="1242"/>
                  </a:lnTo>
                  <a:lnTo>
                    <a:pt x="114" y="1236"/>
                  </a:lnTo>
                  <a:lnTo>
                    <a:pt x="114" y="1230"/>
                  </a:lnTo>
                  <a:lnTo>
                    <a:pt x="114" y="1224"/>
                  </a:lnTo>
                  <a:lnTo>
                    <a:pt x="114" y="1218"/>
                  </a:lnTo>
                  <a:lnTo>
                    <a:pt x="114" y="1212"/>
                  </a:lnTo>
                  <a:lnTo>
                    <a:pt x="114" y="1206"/>
                  </a:lnTo>
                  <a:lnTo>
                    <a:pt x="114" y="1200"/>
                  </a:lnTo>
                  <a:lnTo>
                    <a:pt x="114" y="1194"/>
                  </a:lnTo>
                  <a:lnTo>
                    <a:pt x="120" y="1188"/>
                  </a:lnTo>
                  <a:lnTo>
                    <a:pt x="120" y="1182"/>
                  </a:lnTo>
                  <a:lnTo>
                    <a:pt x="120" y="1176"/>
                  </a:lnTo>
                  <a:lnTo>
                    <a:pt x="120" y="1170"/>
                  </a:lnTo>
                  <a:lnTo>
                    <a:pt x="120" y="1164"/>
                  </a:lnTo>
                  <a:lnTo>
                    <a:pt x="120" y="1158"/>
                  </a:lnTo>
                  <a:lnTo>
                    <a:pt x="120" y="1152"/>
                  </a:lnTo>
                  <a:lnTo>
                    <a:pt x="120" y="1146"/>
                  </a:lnTo>
                  <a:lnTo>
                    <a:pt x="120" y="1140"/>
                  </a:lnTo>
                  <a:lnTo>
                    <a:pt x="120" y="1134"/>
                  </a:lnTo>
                  <a:lnTo>
                    <a:pt x="120" y="1128"/>
                  </a:lnTo>
                  <a:lnTo>
                    <a:pt x="120" y="1122"/>
                  </a:lnTo>
                  <a:lnTo>
                    <a:pt x="120" y="1116"/>
                  </a:lnTo>
                  <a:lnTo>
                    <a:pt x="126" y="1110"/>
                  </a:lnTo>
                  <a:lnTo>
                    <a:pt x="126" y="1104"/>
                  </a:lnTo>
                  <a:lnTo>
                    <a:pt x="126" y="1098"/>
                  </a:lnTo>
                  <a:lnTo>
                    <a:pt x="126" y="1092"/>
                  </a:lnTo>
                  <a:lnTo>
                    <a:pt x="126" y="1086"/>
                  </a:lnTo>
                  <a:lnTo>
                    <a:pt x="126" y="1080"/>
                  </a:lnTo>
                  <a:lnTo>
                    <a:pt x="126" y="1074"/>
                  </a:lnTo>
                  <a:lnTo>
                    <a:pt x="126" y="1068"/>
                  </a:lnTo>
                  <a:lnTo>
                    <a:pt x="126" y="1062"/>
                  </a:lnTo>
                  <a:lnTo>
                    <a:pt x="126" y="1056"/>
                  </a:lnTo>
                  <a:lnTo>
                    <a:pt x="126" y="1050"/>
                  </a:lnTo>
                  <a:lnTo>
                    <a:pt x="126" y="1044"/>
                  </a:lnTo>
                  <a:lnTo>
                    <a:pt x="126" y="1038"/>
                  </a:lnTo>
                  <a:lnTo>
                    <a:pt x="126" y="1032"/>
                  </a:lnTo>
                  <a:lnTo>
                    <a:pt x="126" y="1026"/>
                  </a:lnTo>
                  <a:lnTo>
                    <a:pt x="132" y="1020"/>
                  </a:lnTo>
                  <a:lnTo>
                    <a:pt x="132" y="1014"/>
                  </a:lnTo>
                  <a:lnTo>
                    <a:pt x="132" y="1008"/>
                  </a:lnTo>
                  <a:lnTo>
                    <a:pt x="132" y="1002"/>
                  </a:lnTo>
                  <a:lnTo>
                    <a:pt x="132" y="996"/>
                  </a:lnTo>
                  <a:lnTo>
                    <a:pt x="132" y="990"/>
                  </a:lnTo>
                  <a:lnTo>
                    <a:pt x="132" y="984"/>
                  </a:lnTo>
                  <a:lnTo>
                    <a:pt x="132" y="978"/>
                  </a:lnTo>
                  <a:lnTo>
                    <a:pt x="132" y="972"/>
                  </a:lnTo>
                  <a:lnTo>
                    <a:pt x="132" y="966"/>
                  </a:lnTo>
                  <a:lnTo>
                    <a:pt x="132" y="960"/>
                  </a:lnTo>
                  <a:lnTo>
                    <a:pt x="132" y="954"/>
                  </a:lnTo>
                  <a:lnTo>
                    <a:pt x="132" y="948"/>
                  </a:lnTo>
                  <a:lnTo>
                    <a:pt x="132" y="942"/>
                  </a:lnTo>
                  <a:lnTo>
                    <a:pt x="132" y="936"/>
                  </a:lnTo>
                  <a:lnTo>
                    <a:pt x="132" y="930"/>
                  </a:lnTo>
                  <a:lnTo>
                    <a:pt x="132" y="924"/>
                  </a:lnTo>
                  <a:lnTo>
                    <a:pt x="138" y="918"/>
                  </a:lnTo>
                  <a:lnTo>
                    <a:pt x="138" y="912"/>
                  </a:lnTo>
                  <a:lnTo>
                    <a:pt x="138" y="906"/>
                  </a:lnTo>
                  <a:lnTo>
                    <a:pt x="138" y="900"/>
                  </a:lnTo>
                  <a:lnTo>
                    <a:pt x="138" y="894"/>
                  </a:lnTo>
                  <a:lnTo>
                    <a:pt x="138" y="888"/>
                  </a:lnTo>
                  <a:lnTo>
                    <a:pt x="138" y="882"/>
                  </a:lnTo>
                  <a:lnTo>
                    <a:pt x="138" y="876"/>
                  </a:lnTo>
                  <a:lnTo>
                    <a:pt x="138" y="870"/>
                  </a:lnTo>
                  <a:lnTo>
                    <a:pt x="138" y="864"/>
                  </a:lnTo>
                  <a:lnTo>
                    <a:pt x="138" y="858"/>
                  </a:lnTo>
                  <a:lnTo>
                    <a:pt x="138" y="852"/>
                  </a:lnTo>
                  <a:lnTo>
                    <a:pt x="138" y="846"/>
                  </a:lnTo>
                  <a:lnTo>
                    <a:pt x="138" y="840"/>
                  </a:lnTo>
                  <a:lnTo>
                    <a:pt x="138" y="834"/>
                  </a:lnTo>
                  <a:lnTo>
                    <a:pt x="138" y="828"/>
                  </a:lnTo>
                  <a:lnTo>
                    <a:pt x="138" y="822"/>
                  </a:lnTo>
                  <a:lnTo>
                    <a:pt x="138" y="816"/>
                  </a:lnTo>
                  <a:lnTo>
                    <a:pt x="144" y="810"/>
                  </a:lnTo>
                  <a:lnTo>
                    <a:pt x="144" y="804"/>
                  </a:lnTo>
                  <a:lnTo>
                    <a:pt x="144" y="798"/>
                  </a:lnTo>
                  <a:lnTo>
                    <a:pt x="144" y="792"/>
                  </a:lnTo>
                  <a:lnTo>
                    <a:pt x="144" y="786"/>
                  </a:lnTo>
                  <a:lnTo>
                    <a:pt x="144" y="780"/>
                  </a:lnTo>
                  <a:lnTo>
                    <a:pt x="144" y="774"/>
                  </a:lnTo>
                  <a:lnTo>
                    <a:pt x="144" y="768"/>
                  </a:lnTo>
                  <a:lnTo>
                    <a:pt x="144" y="762"/>
                  </a:lnTo>
                  <a:lnTo>
                    <a:pt x="144" y="756"/>
                  </a:lnTo>
                  <a:lnTo>
                    <a:pt x="144" y="750"/>
                  </a:lnTo>
                  <a:lnTo>
                    <a:pt x="144" y="744"/>
                  </a:lnTo>
                  <a:lnTo>
                    <a:pt x="144" y="738"/>
                  </a:lnTo>
                  <a:lnTo>
                    <a:pt x="144" y="732"/>
                  </a:lnTo>
                  <a:lnTo>
                    <a:pt x="144" y="726"/>
                  </a:lnTo>
                  <a:lnTo>
                    <a:pt x="144" y="720"/>
                  </a:lnTo>
                  <a:lnTo>
                    <a:pt x="144" y="714"/>
                  </a:lnTo>
                  <a:lnTo>
                    <a:pt x="144" y="708"/>
                  </a:lnTo>
                  <a:lnTo>
                    <a:pt x="144" y="702"/>
                  </a:lnTo>
                  <a:lnTo>
                    <a:pt x="144" y="696"/>
                  </a:lnTo>
                  <a:lnTo>
                    <a:pt x="150" y="690"/>
                  </a:lnTo>
                  <a:lnTo>
                    <a:pt x="150" y="684"/>
                  </a:lnTo>
                  <a:lnTo>
                    <a:pt x="150" y="678"/>
                  </a:lnTo>
                  <a:lnTo>
                    <a:pt x="150" y="672"/>
                  </a:lnTo>
                  <a:lnTo>
                    <a:pt x="150" y="666"/>
                  </a:lnTo>
                  <a:lnTo>
                    <a:pt x="150" y="660"/>
                  </a:lnTo>
                  <a:lnTo>
                    <a:pt x="150" y="654"/>
                  </a:lnTo>
                  <a:lnTo>
                    <a:pt x="150" y="648"/>
                  </a:lnTo>
                  <a:lnTo>
                    <a:pt x="150" y="642"/>
                  </a:lnTo>
                  <a:lnTo>
                    <a:pt x="150" y="636"/>
                  </a:lnTo>
                  <a:lnTo>
                    <a:pt x="150" y="630"/>
                  </a:lnTo>
                </a:path>
              </a:pathLst>
            </a:custGeom>
            <a:noFill/>
            <a:ln w="28575" cmpd="sng">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925" name="Freeform 77">
              <a:extLst>
                <a:ext uri="{FF2B5EF4-FFF2-40B4-BE49-F238E27FC236}">
                  <a16:creationId xmlns:a16="http://schemas.microsoft.com/office/drawing/2014/main" id="{EFC24B54-8DCB-048E-24C3-A95999EC6D81}"/>
                </a:ext>
              </a:extLst>
            </p:cNvPr>
            <p:cNvSpPr>
              <a:spLocks/>
            </p:cNvSpPr>
            <p:nvPr/>
          </p:nvSpPr>
          <p:spPr bwMode="auto">
            <a:xfrm>
              <a:off x="1638" y="1776"/>
              <a:ext cx="492" cy="1362"/>
            </a:xfrm>
            <a:custGeom>
              <a:avLst/>
              <a:gdLst>
                <a:gd name="T0" fmla="*/ 6 w 492"/>
                <a:gd name="T1" fmla="*/ 582 h 1362"/>
                <a:gd name="T2" fmla="*/ 12 w 492"/>
                <a:gd name="T3" fmla="*/ 480 h 1362"/>
                <a:gd name="T4" fmla="*/ 18 w 492"/>
                <a:gd name="T5" fmla="*/ 378 h 1362"/>
                <a:gd name="T6" fmla="*/ 24 w 492"/>
                <a:gd name="T7" fmla="*/ 276 h 1362"/>
                <a:gd name="T8" fmla="*/ 30 w 492"/>
                <a:gd name="T9" fmla="*/ 174 h 1362"/>
                <a:gd name="T10" fmla="*/ 36 w 492"/>
                <a:gd name="T11" fmla="*/ 72 h 1362"/>
                <a:gd name="T12" fmla="*/ 66 w 492"/>
                <a:gd name="T13" fmla="*/ 30 h 1362"/>
                <a:gd name="T14" fmla="*/ 78 w 492"/>
                <a:gd name="T15" fmla="*/ 132 h 1362"/>
                <a:gd name="T16" fmla="*/ 84 w 492"/>
                <a:gd name="T17" fmla="*/ 234 h 1362"/>
                <a:gd name="T18" fmla="*/ 90 w 492"/>
                <a:gd name="T19" fmla="*/ 336 h 1362"/>
                <a:gd name="T20" fmla="*/ 96 w 492"/>
                <a:gd name="T21" fmla="*/ 438 h 1362"/>
                <a:gd name="T22" fmla="*/ 102 w 492"/>
                <a:gd name="T23" fmla="*/ 540 h 1362"/>
                <a:gd name="T24" fmla="*/ 108 w 492"/>
                <a:gd name="T25" fmla="*/ 642 h 1362"/>
                <a:gd name="T26" fmla="*/ 114 w 492"/>
                <a:gd name="T27" fmla="*/ 744 h 1362"/>
                <a:gd name="T28" fmla="*/ 114 w 492"/>
                <a:gd name="T29" fmla="*/ 846 h 1362"/>
                <a:gd name="T30" fmla="*/ 120 w 492"/>
                <a:gd name="T31" fmla="*/ 948 h 1362"/>
                <a:gd name="T32" fmla="*/ 126 w 492"/>
                <a:gd name="T33" fmla="*/ 1050 h 1362"/>
                <a:gd name="T34" fmla="*/ 132 w 492"/>
                <a:gd name="T35" fmla="*/ 1152 h 1362"/>
                <a:gd name="T36" fmla="*/ 144 w 492"/>
                <a:gd name="T37" fmla="*/ 1254 h 1362"/>
                <a:gd name="T38" fmla="*/ 162 w 492"/>
                <a:gd name="T39" fmla="*/ 1356 h 1362"/>
                <a:gd name="T40" fmla="*/ 180 w 492"/>
                <a:gd name="T41" fmla="*/ 1266 h 1362"/>
                <a:gd name="T42" fmla="*/ 192 w 492"/>
                <a:gd name="T43" fmla="*/ 1164 h 1362"/>
                <a:gd name="T44" fmla="*/ 198 w 492"/>
                <a:gd name="T45" fmla="*/ 1062 h 1362"/>
                <a:gd name="T46" fmla="*/ 204 w 492"/>
                <a:gd name="T47" fmla="*/ 960 h 1362"/>
                <a:gd name="T48" fmla="*/ 210 w 492"/>
                <a:gd name="T49" fmla="*/ 858 h 1362"/>
                <a:gd name="T50" fmla="*/ 210 w 492"/>
                <a:gd name="T51" fmla="*/ 756 h 1362"/>
                <a:gd name="T52" fmla="*/ 216 w 492"/>
                <a:gd name="T53" fmla="*/ 654 h 1362"/>
                <a:gd name="T54" fmla="*/ 222 w 492"/>
                <a:gd name="T55" fmla="*/ 552 h 1362"/>
                <a:gd name="T56" fmla="*/ 228 w 492"/>
                <a:gd name="T57" fmla="*/ 450 h 1362"/>
                <a:gd name="T58" fmla="*/ 234 w 492"/>
                <a:gd name="T59" fmla="*/ 348 h 1362"/>
                <a:gd name="T60" fmla="*/ 240 w 492"/>
                <a:gd name="T61" fmla="*/ 246 h 1362"/>
                <a:gd name="T62" fmla="*/ 246 w 492"/>
                <a:gd name="T63" fmla="*/ 144 h 1362"/>
                <a:gd name="T64" fmla="*/ 258 w 492"/>
                <a:gd name="T65" fmla="*/ 42 h 1362"/>
                <a:gd name="T66" fmla="*/ 288 w 492"/>
                <a:gd name="T67" fmla="*/ 60 h 1362"/>
                <a:gd name="T68" fmla="*/ 294 w 492"/>
                <a:gd name="T69" fmla="*/ 162 h 1362"/>
                <a:gd name="T70" fmla="*/ 300 w 492"/>
                <a:gd name="T71" fmla="*/ 264 h 1362"/>
                <a:gd name="T72" fmla="*/ 306 w 492"/>
                <a:gd name="T73" fmla="*/ 366 h 1362"/>
                <a:gd name="T74" fmla="*/ 312 w 492"/>
                <a:gd name="T75" fmla="*/ 468 h 1362"/>
                <a:gd name="T76" fmla="*/ 318 w 492"/>
                <a:gd name="T77" fmla="*/ 570 h 1362"/>
                <a:gd name="T78" fmla="*/ 324 w 492"/>
                <a:gd name="T79" fmla="*/ 672 h 1362"/>
                <a:gd name="T80" fmla="*/ 330 w 492"/>
                <a:gd name="T81" fmla="*/ 774 h 1362"/>
                <a:gd name="T82" fmla="*/ 336 w 492"/>
                <a:gd name="T83" fmla="*/ 876 h 1362"/>
                <a:gd name="T84" fmla="*/ 342 w 492"/>
                <a:gd name="T85" fmla="*/ 978 h 1362"/>
                <a:gd name="T86" fmla="*/ 348 w 492"/>
                <a:gd name="T87" fmla="*/ 1080 h 1362"/>
                <a:gd name="T88" fmla="*/ 354 w 492"/>
                <a:gd name="T89" fmla="*/ 1182 h 1362"/>
                <a:gd name="T90" fmla="*/ 360 w 492"/>
                <a:gd name="T91" fmla="*/ 1284 h 1362"/>
                <a:gd name="T92" fmla="*/ 390 w 492"/>
                <a:gd name="T93" fmla="*/ 1338 h 1362"/>
                <a:gd name="T94" fmla="*/ 402 w 492"/>
                <a:gd name="T95" fmla="*/ 1236 h 1362"/>
                <a:gd name="T96" fmla="*/ 408 w 492"/>
                <a:gd name="T97" fmla="*/ 1134 h 1362"/>
                <a:gd name="T98" fmla="*/ 414 w 492"/>
                <a:gd name="T99" fmla="*/ 1032 h 1362"/>
                <a:gd name="T100" fmla="*/ 420 w 492"/>
                <a:gd name="T101" fmla="*/ 930 h 1362"/>
                <a:gd name="T102" fmla="*/ 426 w 492"/>
                <a:gd name="T103" fmla="*/ 828 h 1362"/>
                <a:gd name="T104" fmla="*/ 432 w 492"/>
                <a:gd name="T105" fmla="*/ 726 h 1362"/>
                <a:gd name="T106" fmla="*/ 438 w 492"/>
                <a:gd name="T107" fmla="*/ 624 h 1362"/>
                <a:gd name="T108" fmla="*/ 444 w 492"/>
                <a:gd name="T109" fmla="*/ 522 h 1362"/>
                <a:gd name="T110" fmla="*/ 444 w 492"/>
                <a:gd name="T111" fmla="*/ 420 h 1362"/>
                <a:gd name="T112" fmla="*/ 450 w 492"/>
                <a:gd name="T113" fmla="*/ 318 h 1362"/>
                <a:gd name="T114" fmla="*/ 456 w 492"/>
                <a:gd name="T115" fmla="*/ 216 h 1362"/>
                <a:gd name="T116" fmla="*/ 468 w 492"/>
                <a:gd name="T117" fmla="*/ 114 h 1362"/>
                <a:gd name="T118" fmla="*/ 480 w 492"/>
                <a:gd name="T119" fmla="*/ 12 h 1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92" h="1362">
                  <a:moveTo>
                    <a:pt x="0" y="678"/>
                  </a:moveTo>
                  <a:lnTo>
                    <a:pt x="0" y="672"/>
                  </a:lnTo>
                  <a:lnTo>
                    <a:pt x="0" y="666"/>
                  </a:lnTo>
                  <a:lnTo>
                    <a:pt x="0" y="660"/>
                  </a:lnTo>
                  <a:lnTo>
                    <a:pt x="0" y="654"/>
                  </a:lnTo>
                  <a:lnTo>
                    <a:pt x="0" y="648"/>
                  </a:lnTo>
                  <a:lnTo>
                    <a:pt x="0" y="642"/>
                  </a:lnTo>
                  <a:lnTo>
                    <a:pt x="0" y="636"/>
                  </a:lnTo>
                  <a:lnTo>
                    <a:pt x="0" y="630"/>
                  </a:lnTo>
                  <a:lnTo>
                    <a:pt x="0" y="624"/>
                  </a:lnTo>
                  <a:lnTo>
                    <a:pt x="6" y="618"/>
                  </a:lnTo>
                  <a:lnTo>
                    <a:pt x="6" y="612"/>
                  </a:lnTo>
                  <a:lnTo>
                    <a:pt x="6" y="606"/>
                  </a:lnTo>
                  <a:lnTo>
                    <a:pt x="6" y="600"/>
                  </a:lnTo>
                  <a:lnTo>
                    <a:pt x="6" y="594"/>
                  </a:lnTo>
                  <a:lnTo>
                    <a:pt x="6" y="588"/>
                  </a:lnTo>
                  <a:lnTo>
                    <a:pt x="6" y="582"/>
                  </a:lnTo>
                  <a:lnTo>
                    <a:pt x="6" y="576"/>
                  </a:lnTo>
                  <a:lnTo>
                    <a:pt x="6" y="570"/>
                  </a:lnTo>
                  <a:lnTo>
                    <a:pt x="6" y="564"/>
                  </a:lnTo>
                  <a:lnTo>
                    <a:pt x="6" y="558"/>
                  </a:lnTo>
                  <a:lnTo>
                    <a:pt x="6" y="552"/>
                  </a:lnTo>
                  <a:lnTo>
                    <a:pt x="6" y="546"/>
                  </a:lnTo>
                  <a:lnTo>
                    <a:pt x="6" y="540"/>
                  </a:lnTo>
                  <a:lnTo>
                    <a:pt x="6" y="534"/>
                  </a:lnTo>
                  <a:lnTo>
                    <a:pt x="6" y="528"/>
                  </a:lnTo>
                  <a:lnTo>
                    <a:pt x="6" y="522"/>
                  </a:lnTo>
                  <a:lnTo>
                    <a:pt x="6" y="516"/>
                  </a:lnTo>
                  <a:lnTo>
                    <a:pt x="6" y="510"/>
                  </a:lnTo>
                  <a:lnTo>
                    <a:pt x="12" y="504"/>
                  </a:lnTo>
                  <a:lnTo>
                    <a:pt x="12" y="498"/>
                  </a:lnTo>
                  <a:lnTo>
                    <a:pt x="12" y="492"/>
                  </a:lnTo>
                  <a:lnTo>
                    <a:pt x="12" y="486"/>
                  </a:lnTo>
                  <a:lnTo>
                    <a:pt x="12" y="480"/>
                  </a:lnTo>
                  <a:lnTo>
                    <a:pt x="12" y="474"/>
                  </a:lnTo>
                  <a:lnTo>
                    <a:pt x="12" y="468"/>
                  </a:lnTo>
                  <a:lnTo>
                    <a:pt x="12" y="462"/>
                  </a:lnTo>
                  <a:lnTo>
                    <a:pt x="12" y="456"/>
                  </a:lnTo>
                  <a:lnTo>
                    <a:pt x="12" y="450"/>
                  </a:lnTo>
                  <a:lnTo>
                    <a:pt x="12" y="444"/>
                  </a:lnTo>
                  <a:lnTo>
                    <a:pt x="12" y="438"/>
                  </a:lnTo>
                  <a:lnTo>
                    <a:pt x="12" y="432"/>
                  </a:lnTo>
                  <a:lnTo>
                    <a:pt x="12" y="426"/>
                  </a:lnTo>
                  <a:lnTo>
                    <a:pt x="12" y="420"/>
                  </a:lnTo>
                  <a:lnTo>
                    <a:pt x="12" y="414"/>
                  </a:lnTo>
                  <a:lnTo>
                    <a:pt x="12" y="408"/>
                  </a:lnTo>
                  <a:lnTo>
                    <a:pt x="12" y="402"/>
                  </a:lnTo>
                  <a:lnTo>
                    <a:pt x="12" y="396"/>
                  </a:lnTo>
                  <a:lnTo>
                    <a:pt x="18" y="390"/>
                  </a:lnTo>
                  <a:lnTo>
                    <a:pt x="18" y="384"/>
                  </a:lnTo>
                  <a:lnTo>
                    <a:pt x="18" y="378"/>
                  </a:lnTo>
                  <a:lnTo>
                    <a:pt x="18" y="372"/>
                  </a:lnTo>
                  <a:lnTo>
                    <a:pt x="18" y="366"/>
                  </a:lnTo>
                  <a:lnTo>
                    <a:pt x="18" y="360"/>
                  </a:lnTo>
                  <a:lnTo>
                    <a:pt x="18" y="354"/>
                  </a:lnTo>
                  <a:lnTo>
                    <a:pt x="18" y="348"/>
                  </a:lnTo>
                  <a:lnTo>
                    <a:pt x="18" y="342"/>
                  </a:lnTo>
                  <a:lnTo>
                    <a:pt x="18" y="336"/>
                  </a:lnTo>
                  <a:lnTo>
                    <a:pt x="18" y="330"/>
                  </a:lnTo>
                  <a:lnTo>
                    <a:pt x="18" y="324"/>
                  </a:lnTo>
                  <a:lnTo>
                    <a:pt x="18" y="318"/>
                  </a:lnTo>
                  <a:lnTo>
                    <a:pt x="18" y="312"/>
                  </a:lnTo>
                  <a:lnTo>
                    <a:pt x="18" y="306"/>
                  </a:lnTo>
                  <a:lnTo>
                    <a:pt x="18" y="300"/>
                  </a:lnTo>
                  <a:lnTo>
                    <a:pt x="18" y="294"/>
                  </a:lnTo>
                  <a:lnTo>
                    <a:pt x="24" y="288"/>
                  </a:lnTo>
                  <a:lnTo>
                    <a:pt x="24" y="282"/>
                  </a:lnTo>
                  <a:lnTo>
                    <a:pt x="24" y="276"/>
                  </a:lnTo>
                  <a:lnTo>
                    <a:pt x="24" y="270"/>
                  </a:lnTo>
                  <a:lnTo>
                    <a:pt x="24" y="264"/>
                  </a:lnTo>
                  <a:lnTo>
                    <a:pt x="24" y="258"/>
                  </a:lnTo>
                  <a:lnTo>
                    <a:pt x="24" y="252"/>
                  </a:lnTo>
                  <a:lnTo>
                    <a:pt x="24" y="246"/>
                  </a:lnTo>
                  <a:lnTo>
                    <a:pt x="24" y="240"/>
                  </a:lnTo>
                  <a:lnTo>
                    <a:pt x="24" y="234"/>
                  </a:lnTo>
                  <a:lnTo>
                    <a:pt x="24" y="228"/>
                  </a:lnTo>
                  <a:lnTo>
                    <a:pt x="24" y="222"/>
                  </a:lnTo>
                  <a:lnTo>
                    <a:pt x="24" y="216"/>
                  </a:lnTo>
                  <a:lnTo>
                    <a:pt x="24" y="210"/>
                  </a:lnTo>
                  <a:lnTo>
                    <a:pt x="24" y="204"/>
                  </a:lnTo>
                  <a:lnTo>
                    <a:pt x="30" y="198"/>
                  </a:lnTo>
                  <a:lnTo>
                    <a:pt x="30" y="192"/>
                  </a:lnTo>
                  <a:lnTo>
                    <a:pt x="30" y="186"/>
                  </a:lnTo>
                  <a:lnTo>
                    <a:pt x="30" y="180"/>
                  </a:lnTo>
                  <a:lnTo>
                    <a:pt x="30" y="174"/>
                  </a:lnTo>
                  <a:lnTo>
                    <a:pt x="30" y="168"/>
                  </a:lnTo>
                  <a:lnTo>
                    <a:pt x="30" y="162"/>
                  </a:lnTo>
                  <a:lnTo>
                    <a:pt x="30" y="156"/>
                  </a:lnTo>
                  <a:lnTo>
                    <a:pt x="30" y="150"/>
                  </a:lnTo>
                  <a:lnTo>
                    <a:pt x="30" y="144"/>
                  </a:lnTo>
                  <a:lnTo>
                    <a:pt x="30" y="138"/>
                  </a:lnTo>
                  <a:lnTo>
                    <a:pt x="30" y="132"/>
                  </a:lnTo>
                  <a:lnTo>
                    <a:pt x="30" y="126"/>
                  </a:lnTo>
                  <a:lnTo>
                    <a:pt x="36" y="120"/>
                  </a:lnTo>
                  <a:lnTo>
                    <a:pt x="36" y="114"/>
                  </a:lnTo>
                  <a:lnTo>
                    <a:pt x="36" y="108"/>
                  </a:lnTo>
                  <a:lnTo>
                    <a:pt x="36" y="102"/>
                  </a:lnTo>
                  <a:lnTo>
                    <a:pt x="36" y="96"/>
                  </a:lnTo>
                  <a:lnTo>
                    <a:pt x="36" y="90"/>
                  </a:lnTo>
                  <a:lnTo>
                    <a:pt x="36" y="84"/>
                  </a:lnTo>
                  <a:lnTo>
                    <a:pt x="36" y="78"/>
                  </a:lnTo>
                  <a:lnTo>
                    <a:pt x="36" y="72"/>
                  </a:lnTo>
                  <a:lnTo>
                    <a:pt x="36" y="66"/>
                  </a:lnTo>
                  <a:lnTo>
                    <a:pt x="42" y="60"/>
                  </a:lnTo>
                  <a:lnTo>
                    <a:pt x="42" y="54"/>
                  </a:lnTo>
                  <a:lnTo>
                    <a:pt x="42" y="48"/>
                  </a:lnTo>
                  <a:lnTo>
                    <a:pt x="42" y="42"/>
                  </a:lnTo>
                  <a:lnTo>
                    <a:pt x="42" y="36"/>
                  </a:lnTo>
                  <a:lnTo>
                    <a:pt x="42" y="30"/>
                  </a:lnTo>
                  <a:lnTo>
                    <a:pt x="48" y="24"/>
                  </a:lnTo>
                  <a:lnTo>
                    <a:pt x="48" y="18"/>
                  </a:lnTo>
                  <a:lnTo>
                    <a:pt x="48" y="12"/>
                  </a:lnTo>
                  <a:lnTo>
                    <a:pt x="48" y="6"/>
                  </a:lnTo>
                  <a:lnTo>
                    <a:pt x="54" y="0"/>
                  </a:lnTo>
                  <a:lnTo>
                    <a:pt x="60" y="6"/>
                  </a:lnTo>
                  <a:lnTo>
                    <a:pt x="60" y="12"/>
                  </a:lnTo>
                  <a:lnTo>
                    <a:pt x="66" y="18"/>
                  </a:lnTo>
                  <a:lnTo>
                    <a:pt x="66" y="24"/>
                  </a:lnTo>
                  <a:lnTo>
                    <a:pt x="66" y="30"/>
                  </a:lnTo>
                  <a:lnTo>
                    <a:pt x="66" y="36"/>
                  </a:lnTo>
                  <a:lnTo>
                    <a:pt x="66" y="42"/>
                  </a:lnTo>
                  <a:lnTo>
                    <a:pt x="66" y="48"/>
                  </a:lnTo>
                  <a:lnTo>
                    <a:pt x="66" y="54"/>
                  </a:lnTo>
                  <a:lnTo>
                    <a:pt x="72" y="60"/>
                  </a:lnTo>
                  <a:lnTo>
                    <a:pt x="72" y="66"/>
                  </a:lnTo>
                  <a:lnTo>
                    <a:pt x="72" y="72"/>
                  </a:lnTo>
                  <a:lnTo>
                    <a:pt x="72" y="78"/>
                  </a:lnTo>
                  <a:lnTo>
                    <a:pt x="72" y="84"/>
                  </a:lnTo>
                  <a:lnTo>
                    <a:pt x="72" y="90"/>
                  </a:lnTo>
                  <a:lnTo>
                    <a:pt x="72" y="96"/>
                  </a:lnTo>
                  <a:lnTo>
                    <a:pt x="72" y="102"/>
                  </a:lnTo>
                  <a:lnTo>
                    <a:pt x="72" y="108"/>
                  </a:lnTo>
                  <a:lnTo>
                    <a:pt x="72" y="114"/>
                  </a:lnTo>
                  <a:lnTo>
                    <a:pt x="78" y="120"/>
                  </a:lnTo>
                  <a:lnTo>
                    <a:pt x="78" y="126"/>
                  </a:lnTo>
                  <a:lnTo>
                    <a:pt x="78" y="132"/>
                  </a:lnTo>
                  <a:lnTo>
                    <a:pt x="78" y="138"/>
                  </a:lnTo>
                  <a:lnTo>
                    <a:pt x="78" y="144"/>
                  </a:lnTo>
                  <a:lnTo>
                    <a:pt x="78" y="150"/>
                  </a:lnTo>
                  <a:lnTo>
                    <a:pt x="78" y="156"/>
                  </a:lnTo>
                  <a:lnTo>
                    <a:pt x="78" y="162"/>
                  </a:lnTo>
                  <a:lnTo>
                    <a:pt x="78" y="168"/>
                  </a:lnTo>
                  <a:lnTo>
                    <a:pt x="78" y="174"/>
                  </a:lnTo>
                  <a:lnTo>
                    <a:pt x="78" y="180"/>
                  </a:lnTo>
                  <a:lnTo>
                    <a:pt x="78" y="186"/>
                  </a:lnTo>
                  <a:lnTo>
                    <a:pt x="78" y="192"/>
                  </a:lnTo>
                  <a:lnTo>
                    <a:pt x="84" y="198"/>
                  </a:lnTo>
                  <a:lnTo>
                    <a:pt x="84" y="204"/>
                  </a:lnTo>
                  <a:lnTo>
                    <a:pt x="84" y="210"/>
                  </a:lnTo>
                  <a:lnTo>
                    <a:pt x="84" y="216"/>
                  </a:lnTo>
                  <a:lnTo>
                    <a:pt x="84" y="222"/>
                  </a:lnTo>
                  <a:lnTo>
                    <a:pt x="84" y="228"/>
                  </a:lnTo>
                  <a:lnTo>
                    <a:pt x="84" y="234"/>
                  </a:lnTo>
                  <a:lnTo>
                    <a:pt x="84" y="240"/>
                  </a:lnTo>
                  <a:lnTo>
                    <a:pt x="84" y="246"/>
                  </a:lnTo>
                  <a:lnTo>
                    <a:pt x="84" y="252"/>
                  </a:lnTo>
                  <a:lnTo>
                    <a:pt x="84" y="258"/>
                  </a:lnTo>
                  <a:lnTo>
                    <a:pt x="84" y="264"/>
                  </a:lnTo>
                  <a:lnTo>
                    <a:pt x="84" y="270"/>
                  </a:lnTo>
                  <a:lnTo>
                    <a:pt x="84" y="276"/>
                  </a:lnTo>
                  <a:lnTo>
                    <a:pt x="84" y="282"/>
                  </a:lnTo>
                  <a:lnTo>
                    <a:pt x="90" y="288"/>
                  </a:lnTo>
                  <a:lnTo>
                    <a:pt x="90" y="294"/>
                  </a:lnTo>
                  <a:lnTo>
                    <a:pt x="90" y="300"/>
                  </a:lnTo>
                  <a:lnTo>
                    <a:pt x="90" y="306"/>
                  </a:lnTo>
                  <a:lnTo>
                    <a:pt x="90" y="312"/>
                  </a:lnTo>
                  <a:lnTo>
                    <a:pt x="90" y="318"/>
                  </a:lnTo>
                  <a:lnTo>
                    <a:pt x="90" y="324"/>
                  </a:lnTo>
                  <a:lnTo>
                    <a:pt x="90" y="330"/>
                  </a:lnTo>
                  <a:lnTo>
                    <a:pt x="90" y="336"/>
                  </a:lnTo>
                  <a:lnTo>
                    <a:pt x="90" y="342"/>
                  </a:lnTo>
                  <a:lnTo>
                    <a:pt x="90" y="348"/>
                  </a:lnTo>
                  <a:lnTo>
                    <a:pt x="90" y="354"/>
                  </a:lnTo>
                  <a:lnTo>
                    <a:pt x="90" y="360"/>
                  </a:lnTo>
                  <a:lnTo>
                    <a:pt x="90" y="366"/>
                  </a:lnTo>
                  <a:lnTo>
                    <a:pt x="90" y="372"/>
                  </a:lnTo>
                  <a:lnTo>
                    <a:pt x="90" y="378"/>
                  </a:lnTo>
                  <a:lnTo>
                    <a:pt x="90" y="384"/>
                  </a:lnTo>
                  <a:lnTo>
                    <a:pt x="96" y="390"/>
                  </a:lnTo>
                  <a:lnTo>
                    <a:pt x="96" y="396"/>
                  </a:lnTo>
                  <a:lnTo>
                    <a:pt x="96" y="402"/>
                  </a:lnTo>
                  <a:lnTo>
                    <a:pt x="96" y="408"/>
                  </a:lnTo>
                  <a:lnTo>
                    <a:pt x="96" y="414"/>
                  </a:lnTo>
                  <a:lnTo>
                    <a:pt x="96" y="420"/>
                  </a:lnTo>
                  <a:lnTo>
                    <a:pt x="96" y="426"/>
                  </a:lnTo>
                  <a:lnTo>
                    <a:pt x="96" y="432"/>
                  </a:lnTo>
                  <a:lnTo>
                    <a:pt x="96" y="438"/>
                  </a:lnTo>
                  <a:lnTo>
                    <a:pt x="96" y="444"/>
                  </a:lnTo>
                  <a:lnTo>
                    <a:pt x="96" y="450"/>
                  </a:lnTo>
                  <a:lnTo>
                    <a:pt x="96" y="456"/>
                  </a:lnTo>
                  <a:lnTo>
                    <a:pt x="96" y="462"/>
                  </a:lnTo>
                  <a:lnTo>
                    <a:pt x="96" y="468"/>
                  </a:lnTo>
                  <a:lnTo>
                    <a:pt x="96" y="474"/>
                  </a:lnTo>
                  <a:lnTo>
                    <a:pt x="96" y="480"/>
                  </a:lnTo>
                  <a:lnTo>
                    <a:pt x="96" y="486"/>
                  </a:lnTo>
                  <a:lnTo>
                    <a:pt x="96" y="492"/>
                  </a:lnTo>
                  <a:lnTo>
                    <a:pt x="96" y="498"/>
                  </a:lnTo>
                  <a:lnTo>
                    <a:pt x="102" y="504"/>
                  </a:lnTo>
                  <a:lnTo>
                    <a:pt x="102" y="510"/>
                  </a:lnTo>
                  <a:lnTo>
                    <a:pt x="102" y="516"/>
                  </a:lnTo>
                  <a:lnTo>
                    <a:pt x="102" y="522"/>
                  </a:lnTo>
                  <a:lnTo>
                    <a:pt x="102" y="528"/>
                  </a:lnTo>
                  <a:lnTo>
                    <a:pt x="102" y="534"/>
                  </a:lnTo>
                  <a:lnTo>
                    <a:pt x="102" y="540"/>
                  </a:lnTo>
                  <a:lnTo>
                    <a:pt x="102" y="546"/>
                  </a:lnTo>
                  <a:lnTo>
                    <a:pt x="102" y="552"/>
                  </a:lnTo>
                  <a:lnTo>
                    <a:pt x="102" y="558"/>
                  </a:lnTo>
                  <a:lnTo>
                    <a:pt x="102" y="564"/>
                  </a:lnTo>
                  <a:lnTo>
                    <a:pt x="102" y="570"/>
                  </a:lnTo>
                  <a:lnTo>
                    <a:pt x="102" y="576"/>
                  </a:lnTo>
                  <a:lnTo>
                    <a:pt x="102" y="582"/>
                  </a:lnTo>
                  <a:lnTo>
                    <a:pt x="102" y="588"/>
                  </a:lnTo>
                  <a:lnTo>
                    <a:pt x="102" y="594"/>
                  </a:lnTo>
                  <a:lnTo>
                    <a:pt x="102" y="600"/>
                  </a:lnTo>
                  <a:lnTo>
                    <a:pt x="102" y="606"/>
                  </a:lnTo>
                  <a:lnTo>
                    <a:pt x="102" y="612"/>
                  </a:lnTo>
                  <a:lnTo>
                    <a:pt x="108" y="618"/>
                  </a:lnTo>
                  <a:lnTo>
                    <a:pt x="108" y="624"/>
                  </a:lnTo>
                  <a:lnTo>
                    <a:pt x="108" y="630"/>
                  </a:lnTo>
                  <a:lnTo>
                    <a:pt x="108" y="636"/>
                  </a:lnTo>
                  <a:lnTo>
                    <a:pt x="108" y="642"/>
                  </a:lnTo>
                  <a:lnTo>
                    <a:pt x="108" y="648"/>
                  </a:lnTo>
                  <a:lnTo>
                    <a:pt x="108" y="654"/>
                  </a:lnTo>
                  <a:lnTo>
                    <a:pt x="108" y="660"/>
                  </a:lnTo>
                  <a:lnTo>
                    <a:pt x="108" y="666"/>
                  </a:lnTo>
                  <a:lnTo>
                    <a:pt x="108" y="672"/>
                  </a:lnTo>
                  <a:lnTo>
                    <a:pt x="108" y="678"/>
                  </a:lnTo>
                  <a:lnTo>
                    <a:pt x="108" y="684"/>
                  </a:lnTo>
                  <a:lnTo>
                    <a:pt x="108" y="690"/>
                  </a:lnTo>
                  <a:lnTo>
                    <a:pt x="108" y="696"/>
                  </a:lnTo>
                  <a:lnTo>
                    <a:pt x="108" y="702"/>
                  </a:lnTo>
                  <a:lnTo>
                    <a:pt x="108" y="708"/>
                  </a:lnTo>
                  <a:lnTo>
                    <a:pt x="108" y="714"/>
                  </a:lnTo>
                  <a:lnTo>
                    <a:pt x="108" y="720"/>
                  </a:lnTo>
                  <a:lnTo>
                    <a:pt x="108" y="726"/>
                  </a:lnTo>
                  <a:lnTo>
                    <a:pt x="108" y="732"/>
                  </a:lnTo>
                  <a:lnTo>
                    <a:pt x="114" y="738"/>
                  </a:lnTo>
                  <a:lnTo>
                    <a:pt x="114" y="744"/>
                  </a:lnTo>
                  <a:lnTo>
                    <a:pt x="114" y="750"/>
                  </a:lnTo>
                  <a:lnTo>
                    <a:pt x="114" y="756"/>
                  </a:lnTo>
                  <a:lnTo>
                    <a:pt x="114" y="762"/>
                  </a:lnTo>
                  <a:lnTo>
                    <a:pt x="114" y="768"/>
                  </a:lnTo>
                  <a:lnTo>
                    <a:pt x="114" y="774"/>
                  </a:lnTo>
                  <a:lnTo>
                    <a:pt x="114" y="780"/>
                  </a:lnTo>
                  <a:lnTo>
                    <a:pt x="114" y="786"/>
                  </a:lnTo>
                  <a:lnTo>
                    <a:pt x="114" y="792"/>
                  </a:lnTo>
                  <a:lnTo>
                    <a:pt x="114" y="798"/>
                  </a:lnTo>
                  <a:lnTo>
                    <a:pt x="114" y="804"/>
                  </a:lnTo>
                  <a:lnTo>
                    <a:pt x="114" y="810"/>
                  </a:lnTo>
                  <a:lnTo>
                    <a:pt x="114" y="816"/>
                  </a:lnTo>
                  <a:lnTo>
                    <a:pt x="114" y="822"/>
                  </a:lnTo>
                  <a:lnTo>
                    <a:pt x="114" y="828"/>
                  </a:lnTo>
                  <a:lnTo>
                    <a:pt x="114" y="834"/>
                  </a:lnTo>
                  <a:lnTo>
                    <a:pt x="114" y="840"/>
                  </a:lnTo>
                  <a:lnTo>
                    <a:pt x="114" y="846"/>
                  </a:lnTo>
                  <a:lnTo>
                    <a:pt x="120" y="852"/>
                  </a:lnTo>
                  <a:lnTo>
                    <a:pt x="120" y="858"/>
                  </a:lnTo>
                  <a:lnTo>
                    <a:pt x="120" y="864"/>
                  </a:lnTo>
                  <a:lnTo>
                    <a:pt x="120" y="870"/>
                  </a:lnTo>
                  <a:lnTo>
                    <a:pt x="120" y="876"/>
                  </a:lnTo>
                  <a:lnTo>
                    <a:pt x="120" y="882"/>
                  </a:lnTo>
                  <a:lnTo>
                    <a:pt x="120" y="888"/>
                  </a:lnTo>
                  <a:lnTo>
                    <a:pt x="120" y="894"/>
                  </a:lnTo>
                  <a:lnTo>
                    <a:pt x="120" y="900"/>
                  </a:lnTo>
                  <a:lnTo>
                    <a:pt x="120" y="906"/>
                  </a:lnTo>
                  <a:lnTo>
                    <a:pt x="120" y="912"/>
                  </a:lnTo>
                  <a:lnTo>
                    <a:pt x="120" y="918"/>
                  </a:lnTo>
                  <a:lnTo>
                    <a:pt x="120" y="924"/>
                  </a:lnTo>
                  <a:lnTo>
                    <a:pt x="120" y="930"/>
                  </a:lnTo>
                  <a:lnTo>
                    <a:pt x="120" y="936"/>
                  </a:lnTo>
                  <a:lnTo>
                    <a:pt x="120" y="942"/>
                  </a:lnTo>
                  <a:lnTo>
                    <a:pt x="120" y="948"/>
                  </a:lnTo>
                  <a:lnTo>
                    <a:pt x="120" y="954"/>
                  </a:lnTo>
                  <a:lnTo>
                    <a:pt x="120" y="960"/>
                  </a:lnTo>
                  <a:lnTo>
                    <a:pt x="126" y="966"/>
                  </a:lnTo>
                  <a:lnTo>
                    <a:pt x="126" y="972"/>
                  </a:lnTo>
                  <a:lnTo>
                    <a:pt x="126" y="978"/>
                  </a:lnTo>
                  <a:lnTo>
                    <a:pt x="126" y="984"/>
                  </a:lnTo>
                  <a:lnTo>
                    <a:pt x="126" y="990"/>
                  </a:lnTo>
                  <a:lnTo>
                    <a:pt x="126" y="996"/>
                  </a:lnTo>
                  <a:lnTo>
                    <a:pt x="126" y="1002"/>
                  </a:lnTo>
                  <a:lnTo>
                    <a:pt x="126" y="1008"/>
                  </a:lnTo>
                  <a:lnTo>
                    <a:pt x="126" y="1014"/>
                  </a:lnTo>
                  <a:lnTo>
                    <a:pt x="126" y="1020"/>
                  </a:lnTo>
                  <a:lnTo>
                    <a:pt x="126" y="1026"/>
                  </a:lnTo>
                  <a:lnTo>
                    <a:pt x="126" y="1032"/>
                  </a:lnTo>
                  <a:lnTo>
                    <a:pt x="126" y="1038"/>
                  </a:lnTo>
                  <a:lnTo>
                    <a:pt x="126" y="1044"/>
                  </a:lnTo>
                  <a:lnTo>
                    <a:pt x="126" y="1050"/>
                  </a:lnTo>
                  <a:lnTo>
                    <a:pt x="126" y="1056"/>
                  </a:lnTo>
                  <a:lnTo>
                    <a:pt x="126" y="1062"/>
                  </a:lnTo>
                  <a:lnTo>
                    <a:pt x="132" y="1068"/>
                  </a:lnTo>
                  <a:lnTo>
                    <a:pt x="132" y="1074"/>
                  </a:lnTo>
                  <a:lnTo>
                    <a:pt x="132" y="1080"/>
                  </a:lnTo>
                  <a:lnTo>
                    <a:pt x="132" y="1086"/>
                  </a:lnTo>
                  <a:lnTo>
                    <a:pt x="132" y="1092"/>
                  </a:lnTo>
                  <a:lnTo>
                    <a:pt x="132" y="1098"/>
                  </a:lnTo>
                  <a:lnTo>
                    <a:pt x="132" y="1104"/>
                  </a:lnTo>
                  <a:lnTo>
                    <a:pt x="132" y="1110"/>
                  </a:lnTo>
                  <a:lnTo>
                    <a:pt x="132" y="1116"/>
                  </a:lnTo>
                  <a:lnTo>
                    <a:pt x="132" y="1122"/>
                  </a:lnTo>
                  <a:lnTo>
                    <a:pt x="132" y="1128"/>
                  </a:lnTo>
                  <a:lnTo>
                    <a:pt x="132" y="1134"/>
                  </a:lnTo>
                  <a:lnTo>
                    <a:pt x="132" y="1140"/>
                  </a:lnTo>
                  <a:lnTo>
                    <a:pt x="132" y="1146"/>
                  </a:lnTo>
                  <a:lnTo>
                    <a:pt x="132" y="1152"/>
                  </a:lnTo>
                  <a:lnTo>
                    <a:pt x="138" y="1158"/>
                  </a:lnTo>
                  <a:lnTo>
                    <a:pt x="138" y="1164"/>
                  </a:lnTo>
                  <a:lnTo>
                    <a:pt x="138" y="1170"/>
                  </a:lnTo>
                  <a:lnTo>
                    <a:pt x="138" y="1176"/>
                  </a:lnTo>
                  <a:lnTo>
                    <a:pt x="138" y="1182"/>
                  </a:lnTo>
                  <a:lnTo>
                    <a:pt x="138" y="1188"/>
                  </a:lnTo>
                  <a:lnTo>
                    <a:pt x="138" y="1194"/>
                  </a:lnTo>
                  <a:lnTo>
                    <a:pt x="138" y="1200"/>
                  </a:lnTo>
                  <a:lnTo>
                    <a:pt x="138" y="1206"/>
                  </a:lnTo>
                  <a:lnTo>
                    <a:pt x="138" y="1212"/>
                  </a:lnTo>
                  <a:lnTo>
                    <a:pt x="138" y="1218"/>
                  </a:lnTo>
                  <a:lnTo>
                    <a:pt x="138" y="1224"/>
                  </a:lnTo>
                  <a:lnTo>
                    <a:pt x="138" y="1230"/>
                  </a:lnTo>
                  <a:lnTo>
                    <a:pt x="144" y="1236"/>
                  </a:lnTo>
                  <a:lnTo>
                    <a:pt x="144" y="1242"/>
                  </a:lnTo>
                  <a:lnTo>
                    <a:pt x="144" y="1248"/>
                  </a:lnTo>
                  <a:lnTo>
                    <a:pt x="144" y="1254"/>
                  </a:lnTo>
                  <a:lnTo>
                    <a:pt x="144" y="1260"/>
                  </a:lnTo>
                  <a:lnTo>
                    <a:pt x="144" y="1266"/>
                  </a:lnTo>
                  <a:lnTo>
                    <a:pt x="144" y="1272"/>
                  </a:lnTo>
                  <a:lnTo>
                    <a:pt x="144" y="1278"/>
                  </a:lnTo>
                  <a:lnTo>
                    <a:pt x="144" y="1284"/>
                  </a:lnTo>
                  <a:lnTo>
                    <a:pt x="144" y="1290"/>
                  </a:lnTo>
                  <a:lnTo>
                    <a:pt x="150" y="1296"/>
                  </a:lnTo>
                  <a:lnTo>
                    <a:pt x="150" y="1302"/>
                  </a:lnTo>
                  <a:lnTo>
                    <a:pt x="150" y="1308"/>
                  </a:lnTo>
                  <a:lnTo>
                    <a:pt x="150" y="1314"/>
                  </a:lnTo>
                  <a:lnTo>
                    <a:pt x="150" y="1320"/>
                  </a:lnTo>
                  <a:lnTo>
                    <a:pt x="150" y="1326"/>
                  </a:lnTo>
                  <a:lnTo>
                    <a:pt x="150" y="1332"/>
                  </a:lnTo>
                  <a:lnTo>
                    <a:pt x="156" y="1338"/>
                  </a:lnTo>
                  <a:lnTo>
                    <a:pt x="156" y="1344"/>
                  </a:lnTo>
                  <a:lnTo>
                    <a:pt x="156" y="1350"/>
                  </a:lnTo>
                  <a:lnTo>
                    <a:pt x="162" y="1356"/>
                  </a:lnTo>
                  <a:lnTo>
                    <a:pt x="168" y="1362"/>
                  </a:lnTo>
                  <a:lnTo>
                    <a:pt x="168" y="1356"/>
                  </a:lnTo>
                  <a:lnTo>
                    <a:pt x="168" y="1350"/>
                  </a:lnTo>
                  <a:lnTo>
                    <a:pt x="168" y="1344"/>
                  </a:lnTo>
                  <a:lnTo>
                    <a:pt x="174" y="1338"/>
                  </a:lnTo>
                  <a:lnTo>
                    <a:pt x="174" y="1332"/>
                  </a:lnTo>
                  <a:lnTo>
                    <a:pt x="174" y="1326"/>
                  </a:lnTo>
                  <a:lnTo>
                    <a:pt x="174" y="1320"/>
                  </a:lnTo>
                  <a:lnTo>
                    <a:pt x="174" y="1314"/>
                  </a:lnTo>
                  <a:lnTo>
                    <a:pt x="174" y="1308"/>
                  </a:lnTo>
                  <a:lnTo>
                    <a:pt x="180" y="1302"/>
                  </a:lnTo>
                  <a:lnTo>
                    <a:pt x="180" y="1296"/>
                  </a:lnTo>
                  <a:lnTo>
                    <a:pt x="180" y="1290"/>
                  </a:lnTo>
                  <a:lnTo>
                    <a:pt x="180" y="1284"/>
                  </a:lnTo>
                  <a:lnTo>
                    <a:pt x="180" y="1278"/>
                  </a:lnTo>
                  <a:lnTo>
                    <a:pt x="180" y="1272"/>
                  </a:lnTo>
                  <a:lnTo>
                    <a:pt x="180" y="1266"/>
                  </a:lnTo>
                  <a:lnTo>
                    <a:pt x="180" y="1260"/>
                  </a:lnTo>
                  <a:lnTo>
                    <a:pt x="180" y="1254"/>
                  </a:lnTo>
                  <a:lnTo>
                    <a:pt x="180" y="1248"/>
                  </a:lnTo>
                  <a:lnTo>
                    <a:pt x="186" y="1242"/>
                  </a:lnTo>
                  <a:lnTo>
                    <a:pt x="186" y="1236"/>
                  </a:lnTo>
                  <a:lnTo>
                    <a:pt x="186" y="1230"/>
                  </a:lnTo>
                  <a:lnTo>
                    <a:pt x="186" y="1224"/>
                  </a:lnTo>
                  <a:lnTo>
                    <a:pt x="186" y="1218"/>
                  </a:lnTo>
                  <a:lnTo>
                    <a:pt x="186" y="1212"/>
                  </a:lnTo>
                  <a:lnTo>
                    <a:pt x="186" y="1206"/>
                  </a:lnTo>
                  <a:lnTo>
                    <a:pt x="186" y="1200"/>
                  </a:lnTo>
                  <a:lnTo>
                    <a:pt x="186" y="1194"/>
                  </a:lnTo>
                  <a:lnTo>
                    <a:pt x="186" y="1188"/>
                  </a:lnTo>
                  <a:lnTo>
                    <a:pt x="186" y="1182"/>
                  </a:lnTo>
                  <a:lnTo>
                    <a:pt x="186" y="1176"/>
                  </a:lnTo>
                  <a:lnTo>
                    <a:pt x="192" y="1170"/>
                  </a:lnTo>
                  <a:lnTo>
                    <a:pt x="192" y="1164"/>
                  </a:lnTo>
                  <a:lnTo>
                    <a:pt x="192" y="1158"/>
                  </a:lnTo>
                  <a:lnTo>
                    <a:pt x="192" y="1152"/>
                  </a:lnTo>
                  <a:lnTo>
                    <a:pt x="192" y="1146"/>
                  </a:lnTo>
                  <a:lnTo>
                    <a:pt x="192" y="1140"/>
                  </a:lnTo>
                  <a:lnTo>
                    <a:pt x="192" y="1134"/>
                  </a:lnTo>
                  <a:lnTo>
                    <a:pt x="192" y="1128"/>
                  </a:lnTo>
                  <a:lnTo>
                    <a:pt x="192" y="1122"/>
                  </a:lnTo>
                  <a:lnTo>
                    <a:pt x="192" y="1116"/>
                  </a:lnTo>
                  <a:lnTo>
                    <a:pt x="192" y="1110"/>
                  </a:lnTo>
                  <a:lnTo>
                    <a:pt x="192" y="1104"/>
                  </a:lnTo>
                  <a:lnTo>
                    <a:pt x="192" y="1098"/>
                  </a:lnTo>
                  <a:lnTo>
                    <a:pt x="192" y="1092"/>
                  </a:lnTo>
                  <a:lnTo>
                    <a:pt x="192" y="1086"/>
                  </a:lnTo>
                  <a:lnTo>
                    <a:pt x="192" y="1080"/>
                  </a:lnTo>
                  <a:lnTo>
                    <a:pt x="198" y="1074"/>
                  </a:lnTo>
                  <a:lnTo>
                    <a:pt x="198" y="1068"/>
                  </a:lnTo>
                  <a:lnTo>
                    <a:pt x="198" y="1062"/>
                  </a:lnTo>
                  <a:lnTo>
                    <a:pt x="198" y="1056"/>
                  </a:lnTo>
                  <a:lnTo>
                    <a:pt x="198" y="1050"/>
                  </a:lnTo>
                  <a:lnTo>
                    <a:pt x="198" y="1044"/>
                  </a:lnTo>
                  <a:lnTo>
                    <a:pt x="198" y="1038"/>
                  </a:lnTo>
                  <a:lnTo>
                    <a:pt x="198" y="1032"/>
                  </a:lnTo>
                  <a:lnTo>
                    <a:pt x="198" y="1026"/>
                  </a:lnTo>
                  <a:lnTo>
                    <a:pt x="198" y="1020"/>
                  </a:lnTo>
                  <a:lnTo>
                    <a:pt x="198" y="1014"/>
                  </a:lnTo>
                  <a:lnTo>
                    <a:pt x="198" y="1008"/>
                  </a:lnTo>
                  <a:lnTo>
                    <a:pt x="198" y="1002"/>
                  </a:lnTo>
                  <a:lnTo>
                    <a:pt x="198" y="996"/>
                  </a:lnTo>
                  <a:lnTo>
                    <a:pt x="198" y="990"/>
                  </a:lnTo>
                  <a:lnTo>
                    <a:pt x="198" y="984"/>
                  </a:lnTo>
                  <a:lnTo>
                    <a:pt x="204" y="978"/>
                  </a:lnTo>
                  <a:lnTo>
                    <a:pt x="204" y="972"/>
                  </a:lnTo>
                  <a:lnTo>
                    <a:pt x="204" y="966"/>
                  </a:lnTo>
                  <a:lnTo>
                    <a:pt x="204" y="960"/>
                  </a:lnTo>
                  <a:lnTo>
                    <a:pt x="204" y="954"/>
                  </a:lnTo>
                  <a:lnTo>
                    <a:pt x="204" y="948"/>
                  </a:lnTo>
                  <a:lnTo>
                    <a:pt x="204" y="942"/>
                  </a:lnTo>
                  <a:lnTo>
                    <a:pt x="204" y="936"/>
                  </a:lnTo>
                  <a:lnTo>
                    <a:pt x="204" y="930"/>
                  </a:lnTo>
                  <a:lnTo>
                    <a:pt x="204" y="924"/>
                  </a:lnTo>
                  <a:lnTo>
                    <a:pt x="204" y="918"/>
                  </a:lnTo>
                  <a:lnTo>
                    <a:pt x="204" y="912"/>
                  </a:lnTo>
                  <a:lnTo>
                    <a:pt x="204" y="906"/>
                  </a:lnTo>
                  <a:lnTo>
                    <a:pt x="204" y="900"/>
                  </a:lnTo>
                  <a:lnTo>
                    <a:pt x="204" y="894"/>
                  </a:lnTo>
                  <a:lnTo>
                    <a:pt x="204" y="888"/>
                  </a:lnTo>
                  <a:lnTo>
                    <a:pt x="204" y="882"/>
                  </a:lnTo>
                  <a:lnTo>
                    <a:pt x="204" y="876"/>
                  </a:lnTo>
                  <a:lnTo>
                    <a:pt x="204" y="870"/>
                  </a:lnTo>
                  <a:lnTo>
                    <a:pt x="210" y="864"/>
                  </a:lnTo>
                  <a:lnTo>
                    <a:pt x="210" y="858"/>
                  </a:lnTo>
                  <a:lnTo>
                    <a:pt x="210" y="852"/>
                  </a:lnTo>
                  <a:lnTo>
                    <a:pt x="210" y="846"/>
                  </a:lnTo>
                  <a:lnTo>
                    <a:pt x="210" y="840"/>
                  </a:lnTo>
                  <a:lnTo>
                    <a:pt x="210" y="834"/>
                  </a:lnTo>
                  <a:lnTo>
                    <a:pt x="210" y="828"/>
                  </a:lnTo>
                  <a:lnTo>
                    <a:pt x="210" y="822"/>
                  </a:lnTo>
                  <a:lnTo>
                    <a:pt x="210" y="816"/>
                  </a:lnTo>
                  <a:lnTo>
                    <a:pt x="210" y="810"/>
                  </a:lnTo>
                  <a:lnTo>
                    <a:pt x="210" y="804"/>
                  </a:lnTo>
                  <a:lnTo>
                    <a:pt x="210" y="798"/>
                  </a:lnTo>
                  <a:lnTo>
                    <a:pt x="210" y="792"/>
                  </a:lnTo>
                  <a:lnTo>
                    <a:pt x="210" y="786"/>
                  </a:lnTo>
                  <a:lnTo>
                    <a:pt x="210" y="780"/>
                  </a:lnTo>
                  <a:lnTo>
                    <a:pt x="210" y="774"/>
                  </a:lnTo>
                  <a:lnTo>
                    <a:pt x="210" y="768"/>
                  </a:lnTo>
                  <a:lnTo>
                    <a:pt x="210" y="762"/>
                  </a:lnTo>
                  <a:lnTo>
                    <a:pt x="210" y="756"/>
                  </a:lnTo>
                  <a:lnTo>
                    <a:pt x="216" y="750"/>
                  </a:lnTo>
                  <a:lnTo>
                    <a:pt x="216" y="744"/>
                  </a:lnTo>
                  <a:lnTo>
                    <a:pt x="216" y="738"/>
                  </a:lnTo>
                  <a:lnTo>
                    <a:pt x="216" y="732"/>
                  </a:lnTo>
                  <a:lnTo>
                    <a:pt x="216" y="726"/>
                  </a:lnTo>
                  <a:lnTo>
                    <a:pt x="216" y="720"/>
                  </a:lnTo>
                  <a:lnTo>
                    <a:pt x="216" y="714"/>
                  </a:lnTo>
                  <a:lnTo>
                    <a:pt x="216" y="708"/>
                  </a:lnTo>
                  <a:lnTo>
                    <a:pt x="216" y="702"/>
                  </a:lnTo>
                  <a:lnTo>
                    <a:pt x="216" y="696"/>
                  </a:lnTo>
                  <a:lnTo>
                    <a:pt x="216" y="690"/>
                  </a:lnTo>
                  <a:lnTo>
                    <a:pt x="216" y="684"/>
                  </a:lnTo>
                  <a:lnTo>
                    <a:pt x="216" y="678"/>
                  </a:lnTo>
                  <a:lnTo>
                    <a:pt x="216" y="672"/>
                  </a:lnTo>
                  <a:lnTo>
                    <a:pt x="216" y="666"/>
                  </a:lnTo>
                  <a:lnTo>
                    <a:pt x="216" y="660"/>
                  </a:lnTo>
                  <a:lnTo>
                    <a:pt x="216" y="654"/>
                  </a:lnTo>
                  <a:lnTo>
                    <a:pt x="216" y="648"/>
                  </a:lnTo>
                  <a:lnTo>
                    <a:pt x="216" y="642"/>
                  </a:lnTo>
                  <a:lnTo>
                    <a:pt x="216" y="636"/>
                  </a:lnTo>
                  <a:lnTo>
                    <a:pt x="222" y="630"/>
                  </a:lnTo>
                  <a:lnTo>
                    <a:pt x="222" y="624"/>
                  </a:lnTo>
                  <a:lnTo>
                    <a:pt x="222" y="618"/>
                  </a:lnTo>
                  <a:lnTo>
                    <a:pt x="222" y="612"/>
                  </a:lnTo>
                  <a:lnTo>
                    <a:pt x="222" y="606"/>
                  </a:lnTo>
                  <a:lnTo>
                    <a:pt x="222" y="600"/>
                  </a:lnTo>
                  <a:lnTo>
                    <a:pt x="222" y="594"/>
                  </a:lnTo>
                  <a:lnTo>
                    <a:pt x="222" y="588"/>
                  </a:lnTo>
                  <a:lnTo>
                    <a:pt x="222" y="582"/>
                  </a:lnTo>
                  <a:lnTo>
                    <a:pt x="222" y="576"/>
                  </a:lnTo>
                  <a:lnTo>
                    <a:pt x="222" y="570"/>
                  </a:lnTo>
                  <a:lnTo>
                    <a:pt x="222" y="564"/>
                  </a:lnTo>
                  <a:lnTo>
                    <a:pt x="222" y="558"/>
                  </a:lnTo>
                  <a:lnTo>
                    <a:pt x="222" y="552"/>
                  </a:lnTo>
                  <a:lnTo>
                    <a:pt x="222" y="546"/>
                  </a:lnTo>
                  <a:lnTo>
                    <a:pt x="222" y="540"/>
                  </a:lnTo>
                  <a:lnTo>
                    <a:pt x="222" y="534"/>
                  </a:lnTo>
                  <a:lnTo>
                    <a:pt x="222" y="528"/>
                  </a:lnTo>
                  <a:lnTo>
                    <a:pt x="222" y="522"/>
                  </a:lnTo>
                  <a:lnTo>
                    <a:pt x="222" y="516"/>
                  </a:lnTo>
                  <a:lnTo>
                    <a:pt x="228" y="510"/>
                  </a:lnTo>
                  <a:lnTo>
                    <a:pt x="228" y="504"/>
                  </a:lnTo>
                  <a:lnTo>
                    <a:pt x="228" y="498"/>
                  </a:lnTo>
                  <a:lnTo>
                    <a:pt x="228" y="492"/>
                  </a:lnTo>
                  <a:lnTo>
                    <a:pt x="228" y="486"/>
                  </a:lnTo>
                  <a:lnTo>
                    <a:pt x="228" y="480"/>
                  </a:lnTo>
                  <a:lnTo>
                    <a:pt x="228" y="474"/>
                  </a:lnTo>
                  <a:lnTo>
                    <a:pt x="228" y="468"/>
                  </a:lnTo>
                  <a:lnTo>
                    <a:pt x="228" y="462"/>
                  </a:lnTo>
                  <a:lnTo>
                    <a:pt x="228" y="456"/>
                  </a:lnTo>
                  <a:lnTo>
                    <a:pt x="228" y="450"/>
                  </a:lnTo>
                  <a:lnTo>
                    <a:pt x="228" y="444"/>
                  </a:lnTo>
                  <a:lnTo>
                    <a:pt x="228" y="438"/>
                  </a:lnTo>
                  <a:lnTo>
                    <a:pt x="228" y="432"/>
                  </a:lnTo>
                  <a:lnTo>
                    <a:pt x="228" y="426"/>
                  </a:lnTo>
                  <a:lnTo>
                    <a:pt x="228" y="420"/>
                  </a:lnTo>
                  <a:lnTo>
                    <a:pt x="228" y="414"/>
                  </a:lnTo>
                  <a:lnTo>
                    <a:pt x="228" y="408"/>
                  </a:lnTo>
                  <a:lnTo>
                    <a:pt x="234" y="402"/>
                  </a:lnTo>
                  <a:lnTo>
                    <a:pt x="234" y="396"/>
                  </a:lnTo>
                  <a:lnTo>
                    <a:pt x="234" y="390"/>
                  </a:lnTo>
                  <a:lnTo>
                    <a:pt x="234" y="384"/>
                  </a:lnTo>
                  <a:lnTo>
                    <a:pt x="234" y="378"/>
                  </a:lnTo>
                  <a:lnTo>
                    <a:pt x="234" y="372"/>
                  </a:lnTo>
                  <a:lnTo>
                    <a:pt x="234" y="366"/>
                  </a:lnTo>
                  <a:lnTo>
                    <a:pt x="234" y="360"/>
                  </a:lnTo>
                  <a:lnTo>
                    <a:pt x="234" y="354"/>
                  </a:lnTo>
                  <a:lnTo>
                    <a:pt x="234" y="348"/>
                  </a:lnTo>
                  <a:lnTo>
                    <a:pt x="234" y="342"/>
                  </a:lnTo>
                  <a:lnTo>
                    <a:pt x="234" y="336"/>
                  </a:lnTo>
                  <a:lnTo>
                    <a:pt x="234" y="330"/>
                  </a:lnTo>
                  <a:lnTo>
                    <a:pt x="234" y="324"/>
                  </a:lnTo>
                  <a:lnTo>
                    <a:pt x="234" y="318"/>
                  </a:lnTo>
                  <a:lnTo>
                    <a:pt x="234" y="312"/>
                  </a:lnTo>
                  <a:lnTo>
                    <a:pt x="234" y="306"/>
                  </a:lnTo>
                  <a:lnTo>
                    <a:pt x="234" y="300"/>
                  </a:lnTo>
                  <a:lnTo>
                    <a:pt x="240" y="294"/>
                  </a:lnTo>
                  <a:lnTo>
                    <a:pt x="240" y="288"/>
                  </a:lnTo>
                  <a:lnTo>
                    <a:pt x="240" y="282"/>
                  </a:lnTo>
                  <a:lnTo>
                    <a:pt x="240" y="276"/>
                  </a:lnTo>
                  <a:lnTo>
                    <a:pt x="240" y="270"/>
                  </a:lnTo>
                  <a:lnTo>
                    <a:pt x="240" y="264"/>
                  </a:lnTo>
                  <a:lnTo>
                    <a:pt x="240" y="258"/>
                  </a:lnTo>
                  <a:lnTo>
                    <a:pt x="240" y="252"/>
                  </a:lnTo>
                  <a:lnTo>
                    <a:pt x="240" y="246"/>
                  </a:lnTo>
                  <a:lnTo>
                    <a:pt x="240" y="240"/>
                  </a:lnTo>
                  <a:lnTo>
                    <a:pt x="240" y="234"/>
                  </a:lnTo>
                  <a:lnTo>
                    <a:pt x="240" y="228"/>
                  </a:lnTo>
                  <a:lnTo>
                    <a:pt x="240" y="222"/>
                  </a:lnTo>
                  <a:lnTo>
                    <a:pt x="240" y="216"/>
                  </a:lnTo>
                  <a:lnTo>
                    <a:pt x="240" y="210"/>
                  </a:lnTo>
                  <a:lnTo>
                    <a:pt x="246" y="204"/>
                  </a:lnTo>
                  <a:lnTo>
                    <a:pt x="246" y="198"/>
                  </a:lnTo>
                  <a:lnTo>
                    <a:pt x="246" y="192"/>
                  </a:lnTo>
                  <a:lnTo>
                    <a:pt x="246" y="186"/>
                  </a:lnTo>
                  <a:lnTo>
                    <a:pt x="246" y="180"/>
                  </a:lnTo>
                  <a:lnTo>
                    <a:pt x="246" y="174"/>
                  </a:lnTo>
                  <a:lnTo>
                    <a:pt x="246" y="168"/>
                  </a:lnTo>
                  <a:lnTo>
                    <a:pt x="246" y="162"/>
                  </a:lnTo>
                  <a:lnTo>
                    <a:pt x="246" y="156"/>
                  </a:lnTo>
                  <a:lnTo>
                    <a:pt x="246" y="150"/>
                  </a:lnTo>
                  <a:lnTo>
                    <a:pt x="246" y="144"/>
                  </a:lnTo>
                  <a:lnTo>
                    <a:pt x="246" y="138"/>
                  </a:lnTo>
                  <a:lnTo>
                    <a:pt x="246" y="132"/>
                  </a:lnTo>
                  <a:lnTo>
                    <a:pt x="252" y="126"/>
                  </a:lnTo>
                  <a:lnTo>
                    <a:pt x="252" y="120"/>
                  </a:lnTo>
                  <a:lnTo>
                    <a:pt x="252" y="114"/>
                  </a:lnTo>
                  <a:lnTo>
                    <a:pt x="252" y="108"/>
                  </a:lnTo>
                  <a:lnTo>
                    <a:pt x="252" y="102"/>
                  </a:lnTo>
                  <a:lnTo>
                    <a:pt x="252" y="96"/>
                  </a:lnTo>
                  <a:lnTo>
                    <a:pt x="252" y="90"/>
                  </a:lnTo>
                  <a:lnTo>
                    <a:pt x="252" y="84"/>
                  </a:lnTo>
                  <a:lnTo>
                    <a:pt x="252" y="78"/>
                  </a:lnTo>
                  <a:lnTo>
                    <a:pt x="252" y="72"/>
                  </a:lnTo>
                  <a:lnTo>
                    <a:pt x="258" y="66"/>
                  </a:lnTo>
                  <a:lnTo>
                    <a:pt x="258" y="60"/>
                  </a:lnTo>
                  <a:lnTo>
                    <a:pt x="258" y="54"/>
                  </a:lnTo>
                  <a:lnTo>
                    <a:pt x="258" y="48"/>
                  </a:lnTo>
                  <a:lnTo>
                    <a:pt x="258" y="42"/>
                  </a:lnTo>
                  <a:lnTo>
                    <a:pt x="258" y="36"/>
                  </a:lnTo>
                  <a:lnTo>
                    <a:pt x="258" y="30"/>
                  </a:lnTo>
                  <a:lnTo>
                    <a:pt x="264" y="24"/>
                  </a:lnTo>
                  <a:lnTo>
                    <a:pt x="264" y="18"/>
                  </a:lnTo>
                  <a:lnTo>
                    <a:pt x="264" y="12"/>
                  </a:lnTo>
                  <a:lnTo>
                    <a:pt x="264" y="6"/>
                  </a:lnTo>
                  <a:lnTo>
                    <a:pt x="270" y="0"/>
                  </a:lnTo>
                  <a:lnTo>
                    <a:pt x="276" y="6"/>
                  </a:lnTo>
                  <a:lnTo>
                    <a:pt x="276" y="12"/>
                  </a:lnTo>
                  <a:lnTo>
                    <a:pt x="282" y="18"/>
                  </a:lnTo>
                  <a:lnTo>
                    <a:pt x="282" y="24"/>
                  </a:lnTo>
                  <a:lnTo>
                    <a:pt x="282" y="30"/>
                  </a:lnTo>
                  <a:lnTo>
                    <a:pt x="282" y="36"/>
                  </a:lnTo>
                  <a:lnTo>
                    <a:pt x="282" y="42"/>
                  </a:lnTo>
                  <a:lnTo>
                    <a:pt x="282" y="48"/>
                  </a:lnTo>
                  <a:lnTo>
                    <a:pt x="288" y="54"/>
                  </a:lnTo>
                  <a:lnTo>
                    <a:pt x="288" y="60"/>
                  </a:lnTo>
                  <a:lnTo>
                    <a:pt x="288" y="66"/>
                  </a:lnTo>
                  <a:lnTo>
                    <a:pt x="288" y="72"/>
                  </a:lnTo>
                  <a:lnTo>
                    <a:pt x="288" y="78"/>
                  </a:lnTo>
                  <a:lnTo>
                    <a:pt x="288" y="84"/>
                  </a:lnTo>
                  <a:lnTo>
                    <a:pt x="288" y="90"/>
                  </a:lnTo>
                  <a:lnTo>
                    <a:pt x="288" y="96"/>
                  </a:lnTo>
                  <a:lnTo>
                    <a:pt x="288" y="102"/>
                  </a:lnTo>
                  <a:lnTo>
                    <a:pt x="288" y="108"/>
                  </a:lnTo>
                  <a:lnTo>
                    <a:pt x="294" y="114"/>
                  </a:lnTo>
                  <a:lnTo>
                    <a:pt x="294" y="120"/>
                  </a:lnTo>
                  <a:lnTo>
                    <a:pt x="294" y="126"/>
                  </a:lnTo>
                  <a:lnTo>
                    <a:pt x="294" y="132"/>
                  </a:lnTo>
                  <a:lnTo>
                    <a:pt x="294" y="138"/>
                  </a:lnTo>
                  <a:lnTo>
                    <a:pt x="294" y="144"/>
                  </a:lnTo>
                  <a:lnTo>
                    <a:pt x="294" y="150"/>
                  </a:lnTo>
                  <a:lnTo>
                    <a:pt x="294" y="156"/>
                  </a:lnTo>
                  <a:lnTo>
                    <a:pt x="294" y="162"/>
                  </a:lnTo>
                  <a:lnTo>
                    <a:pt x="294" y="168"/>
                  </a:lnTo>
                  <a:lnTo>
                    <a:pt x="294" y="174"/>
                  </a:lnTo>
                  <a:lnTo>
                    <a:pt x="294" y="180"/>
                  </a:lnTo>
                  <a:lnTo>
                    <a:pt x="294" y="186"/>
                  </a:lnTo>
                  <a:lnTo>
                    <a:pt x="300" y="192"/>
                  </a:lnTo>
                  <a:lnTo>
                    <a:pt x="300" y="198"/>
                  </a:lnTo>
                  <a:lnTo>
                    <a:pt x="300" y="204"/>
                  </a:lnTo>
                  <a:lnTo>
                    <a:pt x="300" y="210"/>
                  </a:lnTo>
                  <a:lnTo>
                    <a:pt x="300" y="216"/>
                  </a:lnTo>
                  <a:lnTo>
                    <a:pt x="300" y="222"/>
                  </a:lnTo>
                  <a:lnTo>
                    <a:pt x="300" y="228"/>
                  </a:lnTo>
                  <a:lnTo>
                    <a:pt x="300" y="234"/>
                  </a:lnTo>
                  <a:lnTo>
                    <a:pt x="300" y="240"/>
                  </a:lnTo>
                  <a:lnTo>
                    <a:pt x="300" y="246"/>
                  </a:lnTo>
                  <a:lnTo>
                    <a:pt x="300" y="252"/>
                  </a:lnTo>
                  <a:lnTo>
                    <a:pt x="300" y="258"/>
                  </a:lnTo>
                  <a:lnTo>
                    <a:pt x="300" y="264"/>
                  </a:lnTo>
                  <a:lnTo>
                    <a:pt x="300" y="270"/>
                  </a:lnTo>
                  <a:lnTo>
                    <a:pt x="306" y="276"/>
                  </a:lnTo>
                  <a:lnTo>
                    <a:pt x="306" y="282"/>
                  </a:lnTo>
                  <a:lnTo>
                    <a:pt x="306" y="288"/>
                  </a:lnTo>
                  <a:lnTo>
                    <a:pt x="306" y="294"/>
                  </a:lnTo>
                  <a:lnTo>
                    <a:pt x="306" y="300"/>
                  </a:lnTo>
                  <a:lnTo>
                    <a:pt x="306" y="306"/>
                  </a:lnTo>
                  <a:lnTo>
                    <a:pt x="306" y="312"/>
                  </a:lnTo>
                  <a:lnTo>
                    <a:pt x="306" y="318"/>
                  </a:lnTo>
                  <a:lnTo>
                    <a:pt x="306" y="324"/>
                  </a:lnTo>
                  <a:lnTo>
                    <a:pt x="306" y="330"/>
                  </a:lnTo>
                  <a:lnTo>
                    <a:pt x="306" y="336"/>
                  </a:lnTo>
                  <a:lnTo>
                    <a:pt x="306" y="342"/>
                  </a:lnTo>
                  <a:lnTo>
                    <a:pt x="306" y="348"/>
                  </a:lnTo>
                  <a:lnTo>
                    <a:pt x="306" y="354"/>
                  </a:lnTo>
                  <a:lnTo>
                    <a:pt x="306" y="360"/>
                  </a:lnTo>
                  <a:lnTo>
                    <a:pt x="306" y="366"/>
                  </a:lnTo>
                  <a:lnTo>
                    <a:pt x="306" y="372"/>
                  </a:lnTo>
                  <a:lnTo>
                    <a:pt x="312" y="378"/>
                  </a:lnTo>
                  <a:lnTo>
                    <a:pt x="312" y="384"/>
                  </a:lnTo>
                  <a:lnTo>
                    <a:pt x="312" y="390"/>
                  </a:lnTo>
                  <a:lnTo>
                    <a:pt x="312" y="396"/>
                  </a:lnTo>
                  <a:lnTo>
                    <a:pt x="312" y="402"/>
                  </a:lnTo>
                  <a:lnTo>
                    <a:pt x="312" y="408"/>
                  </a:lnTo>
                  <a:lnTo>
                    <a:pt x="312" y="414"/>
                  </a:lnTo>
                  <a:lnTo>
                    <a:pt x="312" y="420"/>
                  </a:lnTo>
                  <a:lnTo>
                    <a:pt x="312" y="426"/>
                  </a:lnTo>
                  <a:lnTo>
                    <a:pt x="312" y="432"/>
                  </a:lnTo>
                  <a:lnTo>
                    <a:pt x="312" y="438"/>
                  </a:lnTo>
                  <a:lnTo>
                    <a:pt x="312" y="444"/>
                  </a:lnTo>
                  <a:lnTo>
                    <a:pt x="312" y="450"/>
                  </a:lnTo>
                  <a:lnTo>
                    <a:pt x="312" y="456"/>
                  </a:lnTo>
                  <a:lnTo>
                    <a:pt x="312" y="462"/>
                  </a:lnTo>
                  <a:lnTo>
                    <a:pt x="312" y="468"/>
                  </a:lnTo>
                  <a:lnTo>
                    <a:pt x="312" y="474"/>
                  </a:lnTo>
                  <a:lnTo>
                    <a:pt x="312" y="480"/>
                  </a:lnTo>
                  <a:lnTo>
                    <a:pt x="312" y="486"/>
                  </a:lnTo>
                  <a:lnTo>
                    <a:pt x="318" y="492"/>
                  </a:lnTo>
                  <a:lnTo>
                    <a:pt x="318" y="498"/>
                  </a:lnTo>
                  <a:lnTo>
                    <a:pt x="318" y="504"/>
                  </a:lnTo>
                  <a:lnTo>
                    <a:pt x="318" y="510"/>
                  </a:lnTo>
                  <a:lnTo>
                    <a:pt x="318" y="516"/>
                  </a:lnTo>
                  <a:lnTo>
                    <a:pt x="318" y="522"/>
                  </a:lnTo>
                  <a:lnTo>
                    <a:pt x="318" y="528"/>
                  </a:lnTo>
                  <a:lnTo>
                    <a:pt x="318" y="534"/>
                  </a:lnTo>
                  <a:lnTo>
                    <a:pt x="318" y="540"/>
                  </a:lnTo>
                  <a:lnTo>
                    <a:pt x="318" y="546"/>
                  </a:lnTo>
                  <a:lnTo>
                    <a:pt x="318" y="552"/>
                  </a:lnTo>
                  <a:lnTo>
                    <a:pt x="318" y="558"/>
                  </a:lnTo>
                  <a:lnTo>
                    <a:pt x="318" y="564"/>
                  </a:lnTo>
                  <a:lnTo>
                    <a:pt x="318" y="570"/>
                  </a:lnTo>
                  <a:lnTo>
                    <a:pt x="318" y="576"/>
                  </a:lnTo>
                  <a:lnTo>
                    <a:pt x="318" y="582"/>
                  </a:lnTo>
                  <a:lnTo>
                    <a:pt x="318" y="588"/>
                  </a:lnTo>
                  <a:lnTo>
                    <a:pt x="318" y="594"/>
                  </a:lnTo>
                  <a:lnTo>
                    <a:pt x="318" y="600"/>
                  </a:lnTo>
                  <a:lnTo>
                    <a:pt x="324" y="606"/>
                  </a:lnTo>
                  <a:lnTo>
                    <a:pt x="324" y="612"/>
                  </a:lnTo>
                  <a:lnTo>
                    <a:pt x="324" y="618"/>
                  </a:lnTo>
                  <a:lnTo>
                    <a:pt x="324" y="624"/>
                  </a:lnTo>
                  <a:lnTo>
                    <a:pt x="324" y="630"/>
                  </a:lnTo>
                  <a:lnTo>
                    <a:pt x="324" y="636"/>
                  </a:lnTo>
                  <a:lnTo>
                    <a:pt x="324" y="642"/>
                  </a:lnTo>
                  <a:lnTo>
                    <a:pt x="324" y="648"/>
                  </a:lnTo>
                  <a:lnTo>
                    <a:pt x="324" y="654"/>
                  </a:lnTo>
                  <a:lnTo>
                    <a:pt x="324" y="660"/>
                  </a:lnTo>
                  <a:lnTo>
                    <a:pt x="324" y="666"/>
                  </a:lnTo>
                  <a:lnTo>
                    <a:pt x="324" y="672"/>
                  </a:lnTo>
                  <a:lnTo>
                    <a:pt x="324" y="678"/>
                  </a:lnTo>
                  <a:lnTo>
                    <a:pt x="324" y="684"/>
                  </a:lnTo>
                  <a:lnTo>
                    <a:pt x="324" y="690"/>
                  </a:lnTo>
                  <a:lnTo>
                    <a:pt x="324" y="696"/>
                  </a:lnTo>
                  <a:lnTo>
                    <a:pt x="324" y="702"/>
                  </a:lnTo>
                  <a:lnTo>
                    <a:pt x="324" y="708"/>
                  </a:lnTo>
                  <a:lnTo>
                    <a:pt x="324" y="714"/>
                  </a:lnTo>
                  <a:lnTo>
                    <a:pt x="324" y="720"/>
                  </a:lnTo>
                  <a:lnTo>
                    <a:pt x="330" y="726"/>
                  </a:lnTo>
                  <a:lnTo>
                    <a:pt x="330" y="732"/>
                  </a:lnTo>
                  <a:lnTo>
                    <a:pt x="330" y="738"/>
                  </a:lnTo>
                  <a:lnTo>
                    <a:pt x="330" y="744"/>
                  </a:lnTo>
                  <a:lnTo>
                    <a:pt x="330" y="750"/>
                  </a:lnTo>
                  <a:lnTo>
                    <a:pt x="330" y="756"/>
                  </a:lnTo>
                  <a:lnTo>
                    <a:pt x="330" y="762"/>
                  </a:lnTo>
                  <a:lnTo>
                    <a:pt x="330" y="768"/>
                  </a:lnTo>
                  <a:lnTo>
                    <a:pt x="330" y="774"/>
                  </a:lnTo>
                  <a:lnTo>
                    <a:pt x="330" y="780"/>
                  </a:lnTo>
                  <a:lnTo>
                    <a:pt x="330" y="786"/>
                  </a:lnTo>
                  <a:lnTo>
                    <a:pt x="330" y="792"/>
                  </a:lnTo>
                  <a:lnTo>
                    <a:pt x="330" y="798"/>
                  </a:lnTo>
                  <a:lnTo>
                    <a:pt x="330" y="804"/>
                  </a:lnTo>
                  <a:lnTo>
                    <a:pt x="330" y="810"/>
                  </a:lnTo>
                  <a:lnTo>
                    <a:pt x="330" y="816"/>
                  </a:lnTo>
                  <a:lnTo>
                    <a:pt x="330" y="822"/>
                  </a:lnTo>
                  <a:lnTo>
                    <a:pt x="330" y="828"/>
                  </a:lnTo>
                  <a:lnTo>
                    <a:pt x="330" y="834"/>
                  </a:lnTo>
                  <a:lnTo>
                    <a:pt x="336" y="840"/>
                  </a:lnTo>
                  <a:lnTo>
                    <a:pt x="336" y="846"/>
                  </a:lnTo>
                  <a:lnTo>
                    <a:pt x="336" y="852"/>
                  </a:lnTo>
                  <a:lnTo>
                    <a:pt x="336" y="858"/>
                  </a:lnTo>
                  <a:lnTo>
                    <a:pt x="336" y="864"/>
                  </a:lnTo>
                  <a:lnTo>
                    <a:pt x="336" y="870"/>
                  </a:lnTo>
                  <a:lnTo>
                    <a:pt x="336" y="876"/>
                  </a:lnTo>
                  <a:lnTo>
                    <a:pt x="336" y="882"/>
                  </a:lnTo>
                  <a:lnTo>
                    <a:pt x="336" y="888"/>
                  </a:lnTo>
                  <a:lnTo>
                    <a:pt x="336" y="894"/>
                  </a:lnTo>
                  <a:lnTo>
                    <a:pt x="336" y="900"/>
                  </a:lnTo>
                  <a:lnTo>
                    <a:pt x="336" y="906"/>
                  </a:lnTo>
                  <a:lnTo>
                    <a:pt x="336" y="912"/>
                  </a:lnTo>
                  <a:lnTo>
                    <a:pt x="336" y="918"/>
                  </a:lnTo>
                  <a:lnTo>
                    <a:pt x="336" y="924"/>
                  </a:lnTo>
                  <a:lnTo>
                    <a:pt x="336" y="930"/>
                  </a:lnTo>
                  <a:lnTo>
                    <a:pt x="336" y="936"/>
                  </a:lnTo>
                  <a:lnTo>
                    <a:pt x="336" y="942"/>
                  </a:lnTo>
                  <a:lnTo>
                    <a:pt x="336" y="948"/>
                  </a:lnTo>
                  <a:lnTo>
                    <a:pt x="342" y="954"/>
                  </a:lnTo>
                  <a:lnTo>
                    <a:pt x="342" y="960"/>
                  </a:lnTo>
                  <a:lnTo>
                    <a:pt x="342" y="966"/>
                  </a:lnTo>
                  <a:lnTo>
                    <a:pt x="342" y="972"/>
                  </a:lnTo>
                  <a:lnTo>
                    <a:pt x="342" y="978"/>
                  </a:lnTo>
                  <a:lnTo>
                    <a:pt x="342" y="984"/>
                  </a:lnTo>
                  <a:lnTo>
                    <a:pt x="342" y="990"/>
                  </a:lnTo>
                  <a:lnTo>
                    <a:pt x="342" y="996"/>
                  </a:lnTo>
                  <a:lnTo>
                    <a:pt x="342" y="1002"/>
                  </a:lnTo>
                  <a:lnTo>
                    <a:pt x="342" y="1008"/>
                  </a:lnTo>
                  <a:lnTo>
                    <a:pt x="342" y="1014"/>
                  </a:lnTo>
                  <a:lnTo>
                    <a:pt x="342" y="1020"/>
                  </a:lnTo>
                  <a:lnTo>
                    <a:pt x="342" y="1026"/>
                  </a:lnTo>
                  <a:lnTo>
                    <a:pt x="342" y="1032"/>
                  </a:lnTo>
                  <a:lnTo>
                    <a:pt x="342" y="1038"/>
                  </a:lnTo>
                  <a:lnTo>
                    <a:pt x="342" y="1044"/>
                  </a:lnTo>
                  <a:lnTo>
                    <a:pt x="342" y="1050"/>
                  </a:lnTo>
                  <a:lnTo>
                    <a:pt x="348" y="1056"/>
                  </a:lnTo>
                  <a:lnTo>
                    <a:pt x="348" y="1062"/>
                  </a:lnTo>
                  <a:lnTo>
                    <a:pt x="348" y="1068"/>
                  </a:lnTo>
                  <a:lnTo>
                    <a:pt x="348" y="1074"/>
                  </a:lnTo>
                  <a:lnTo>
                    <a:pt x="348" y="1080"/>
                  </a:lnTo>
                  <a:lnTo>
                    <a:pt x="348" y="1086"/>
                  </a:lnTo>
                  <a:lnTo>
                    <a:pt x="348" y="1092"/>
                  </a:lnTo>
                  <a:lnTo>
                    <a:pt x="348" y="1098"/>
                  </a:lnTo>
                  <a:lnTo>
                    <a:pt x="348" y="1104"/>
                  </a:lnTo>
                  <a:lnTo>
                    <a:pt x="348" y="1110"/>
                  </a:lnTo>
                  <a:lnTo>
                    <a:pt x="348" y="1116"/>
                  </a:lnTo>
                  <a:lnTo>
                    <a:pt x="348" y="1122"/>
                  </a:lnTo>
                  <a:lnTo>
                    <a:pt x="348" y="1128"/>
                  </a:lnTo>
                  <a:lnTo>
                    <a:pt x="348" y="1134"/>
                  </a:lnTo>
                  <a:lnTo>
                    <a:pt x="348" y="1140"/>
                  </a:lnTo>
                  <a:lnTo>
                    <a:pt x="348" y="1146"/>
                  </a:lnTo>
                  <a:lnTo>
                    <a:pt x="354" y="1152"/>
                  </a:lnTo>
                  <a:lnTo>
                    <a:pt x="354" y="1158"/>
                  </a:lnTo>
                  <a:lnTo>
                    <a:pt x="354" y="1164"/>
                  </a:lnTo>
                  <a:lnTo>
                    <a:pt x="354" y="1170"/>
                  </a:lnTo>
                  <a:lnTo>
                    <a:pt x="354" y="1176"/>
                  </a:lnTo>
                  <a:lnTo>
                    <a:pt x="354" y="1182"/>
                  </a:lnTo>
                  <a:lnTo>
                    <a:pt x="354" y="1188"/>
                  </a:lnTo>
                  <a:lnTo>
                    <a:pt x="354" y="1194"/>
                  </a:lnTo>
                  <a:lnTo>
                    <a:pt x="354" y="1200"/>
                  </a:lnTo>
                  <a:lnTo>
                    <a:pt x="354" y="1206"/>
                  </a:lnTo>
                  <a:lnTo>
                    <a:pt x="354" y="1212"/>
                  </a:lnTo>
                  <a:lnTo>
                    <a:pt x="354" y="1218"/>
                  </a:lnTo>
                  <a:lnTo>
                    <a:pt x="354" y="1224"/>
                  </a:lnTo>
                  <a:lnTo>
                    <a:pt x="360" y="1230"/>
                  </a:lnTo>
                  <a:lnTo>
                    <a:pt x="360" y="1236"/>
                  </a:lnTo>
                  <a:lnTo>
                    <a:pt x="360" y="1242"/>
                  </a:lnTo>
                  <a:lnTo>
                    <a:pt x="360" y="1248"/>
                  </a:lnTo>
                  <a:lnTo>
                    <a:pt x="360" y="1254"/>
                  </a:lnTo>
                  <a:lnTo>
                    <a:pt x="360" y="1260"/>
                  </a:lnTo>
                  <a:lnTo>
                    <a:pt x="360" y="1266"/>
                  </a:lnTo>
                  <a:lnTo>
                    <a:pt x="360" y="1272"/>
                  </a:lnTo>
                  <a:lnTo>
                    <a:pt x="360" y="1278"/>
                  </a:lnTo>
                  <a:lnTo>
                    <a:pt x="360" y="1284"/>
                  </a:lnTo>
                  <a:lnTo>
                    <a:pt x="366" y="1290"/>
                  </a:lnTo>
                  <a:lnTo>
                    <a:pt x="366" y="1296"/>
                  </a:lnTo>
                  <a:lnTo>
                    <a:pt x="366" y="1302"/>
                  </a:lnTo>
                  <a:lnTo>
                    <a:pt x="366" y="1308"/>
                  </a:lnTo>
                  <a:lnTo>
                    <a:pt x="366" y="1314"/>
                  </a:lnTo>
                  <a:lnTo>
                    <a:pt x="366" y="1320"/>
                  </a:lnTo>
                  <a:lnTo>
                    <a:pt x="366" y="1326"/>
                  </a:lnTo>
                  <a:lnTo>
                    <a:pt x="372" y="1332"/>
                  </a:lnTo>
                  <a:lnTo>
                    <a:pt x="372" y="1338"/>
                  </a:lnTo>
                  <a:lnTo>
                    <a:pt x="372" y="1344"/>
                  </a:lnTo>
                  <a:lnTo>
                    <a:pt x="372" y="1350"/>
                  </a:lnTo>
                  <a:lnTo>
                    <a:pt x="378" y="1356"/>
                  </a:lnTo>
                  <a:lnTo>
                    <a:pt x="384" y="1362"/>
                  </a:lnTo>
                  <a:lnTo>
                    <a:pt x="384" y="1356"/>
                  </a:lnTo>
                  <a:lnTo>
                    <a:pt x="384" y="1350"/>
                  </a:lnTo>
                  <a:lnTo>
                    <a:pt x="390" y="1344"/>
                  </a:lnTo>
                  <a:lnTo>
                    <a:pt x="390" y="1338"/>
                  </a:lnTo>
                  <a:lnTo>
                    <a:pt x="390" y="1332"/>
                  </a:lnTo>
                  <a:lnTo>
                    <a:pt x="390" y="1326"/>
                  </a:lnTo>
                  <a:lnTo>
                    <a:pt x="390" y="1320"/>
                  </a:lnTo>
                  <a:lnTo>
                    <a:pt x="390" y="1314"/>
                  </a:lnTo>
                  <a:lnTo>
                    <a:pt x="390" y="1308"/>
                  </a:lnTo>
                  <a:lnTo>
                    <a:pt x="396" y="1302"/>
                  </a:lnTo>
                  <a:lnTo>
                    <a:pt x="396" y="1296"/>
                  </a:lnTo>
                  <a:lnTo>
                    <a:pt x="396" y="1290"/>
                  </a:lnTo>
                  <a:lnTo>
                    <a:pt x="396" y="1284"/>
                  </a:lnTo>
                  <a:lnTo>
                    <a:pt x="396" y="1278"/>
                  </a:lnTo>
                  <a:lnTo>
                    <a:pt x="396" y="1272"/>
                  </a:lnTo>
                  <a:lnTo>
                    <a:pt x="396" y="1266"/>
                  </a:lnTo>
                  <a:lnTo>
                    <a:pt x="396" y="1260"/>
                  </a:lnTo>
                  <a:lnTo>
                    <a:pt x="396" y="1254"/>
                  </a:lnTo>
                  <a:lnTo>
                    <a:pt x="402" y="1248"/>
                  </a:lnTo>
                  <a:lnTo>
                    <a:pt x="402" y="1242"/>
                  </a:lnTo>
                  <a:lnTo>
                    <a:pt x="402" y="1236"/>
                  </a:lnTo>
                  <a:lnTo>
                    <a:pt x="402" y="1230"/>
                  </a:lnTo>
                  <a:lnTo>
                    <a:pt x="402" y="1224"/>
                  </a:lnTo>
                  <a:lnTo>
                    <a:pt x="402" y="1218"/>
                  </a:lnTo>
                  <a:lnTo>
                    <a:pt x="402" y="1212"/>
                  </a:lnTo>
                  <a:lnTo>
                    <a:pt x="402" y="1206"/>
                  </a:lnTo>
                  <a:lnTo>
                    <a:pt x="402" y="1200"/>
                  </a:lnTo>
                  <a:lnTo>
                    <a:pt x="402" y="1194"/>
                  </a:lnTo>
                  <a:lnTo>
                    <a:pt x="402" y="1188"/>
                  </a:lnTo>
                  <a:lnTo>
                    <a:pt x="402" y="1182"/>
                  </a:lnTo>
                  <a:lnTo>
                    <a:pt x="408" y="1176"/>
                  </a:lnTo>
                  <a:lnTo>
                    <a:pt x="408" y="1170"/>
                  </a:lnTo>
                  <a:lnTo>
                    <a:pt x="408" y="1164"/>
                  </a:lnTo>
                  <a:lnTo>
                    <a:pt x="408" y="1158"/>
                  </a:lnTo>
                  <a:lnTo>
                    <a:pt x="408" y="1152"/>
                  </a:lnTo>
                  <a:lnTo>
                    <a:pt x="408" y="1146"/>
                  </a:lnTo>
                  <a:lnTo>
                    <a:pt x="408" y="1140"/>
                  </a:lnTo>
                  <a:lnTo>
                    <a:pt x="408" y="1134"/>
                  </a:lnTo>
                  <a:lnTo>
                    <a:pt x="408" y="1128"/>
                  </a:lnTo>
                  <a:lnTo>
                    <a:pt x="408" y="1122"/>
                  </a:lnTo>
                  <a:lnTo>
                    <a:pt x="408" y="1116"/>
                  </a:lnTo>
                  <a:lnTo>
                    <a:pt x="408" y="1110"/>
                  </a:lnTo>
                  <a:lnTo>
                    <a:pt x="408" y="1104"/>
                  </a:lnTo>
                  <a:lnTo>
                    <a:pt x="408" y="1098"/>
                  </a:lnTo>
                  <a:lnTo>
                    <a:pt x="408" y="1092"/>
                  </a:lnTo>
                  <a:lnTo>
                    <a:pt x="414" y="1086"/>
                  </a:lnTo>
                  <a:lnTo>
                    <a:pt x="414" y="1080"/>
                  </a:lnTo>
                  <a:lnTo>
                    <a:pt x="414" y="1074"/>
                  </a:lnTo>
                  <a:lnTo>
                    <a:pt x="414" y="1068"/>
                  </a:lnTo>
                  <a:lnTo>
                    <a:pt x="414" y="1062"/>
                  </a:lnTo>
                  <a:lnTo>
                    <a:pt x="414" y="1056"/>
                  </a:lnTo>
                  <a:lnTo>
                    <a:pt x="414" y="1050"/>
                  </a:lnTo>
                  <a:lnTo>
                    <a:pt x="414" y="1044"/>
                  </a:lnTo>
                  <a:lnTo>
                    <a:pt x="414" y="1038"/>
                  </a:lnTo>
                  <a:lnTo>
                    <a:pt x="414" y="1032"/>
                  </a:lnTo>
                  <a:lnTo>
                    <a:pt x="414" y="1026"/>
                  </a:lnTo>
                  <a:lnTo>
                    <a:pt x="414" y="1020"/>
                  </a:lnTo>
                  <a:lnTo>
                    <a:pt x="414" y="1014"/>
                  </a:lnTo>
                  <a:lnTo>
                    <a:pt x="414" y="1008"/>
                  </a:lnTo>
                  <a:lnTo>
                    <a:pt x="414" y="1002"/>
                  </a:lnTo>
                  <a:lnTo>
                    <a:pt x="414" y="996"/>
                  </a:lnTo>
                  <a:lnTo>
                    <a:pt x="414" y="990"/>
                  </a:lnTo>
                  <a:lnTo>
                    <a:pt x="420" y="984"/>
                  </a:lnTo>
                  <a:lnTo>
                    <a:pt x="420" y="978"/>
                  </a:lnTo>
                  <a:lnTo>
                    <a:pt x="420" y="972"/>
                  </a:lnTo>
                  <a:lnTo>
                    <a:pt x="420" y="966"/>
                  </a:lnTo>
                  <a:lnTo>
                    <a:pt x="420" y="960"/>
                  </a:lnTo>
                  <a:lnTo>
                    <a:pt x="420" y="954"/>
                  </a:lnTo>
                  <a:lnTo>
                    <a:pt x="420" y="948"/>
                  </a:lnTo>
                  <a:lnTo>
                    <a:pt x="420" y="942"/>
                  </a:lnTo>
                  <a:lnTo>
                    <a:pt x="420" y="936"/>
                  </a:lnTo>
                  <a:lnTo>
                    <a:pt x="420" y="930"/>
                  </a:lnTo>
                  <a:lnTo>
                    <a:pt x="420" y="924"/>
                  </a:lnTo>
                  <a:lnTo>
                    <a:pt x="420" y="918"/>
                  </a:lnTo>
                  <a:lnTo>
                    <a:pt x="420" y="912"/>
                  </a:lnTo>
                  <a:lnTo>
                    <a:pt x="420" y="906"/>
                  </a:lnTo>
                  <a:lnTo>
                    <a:pt x="420" y="900"/>
                  </a:lnTo>
                  <a:lnTo>
                    <a:pt x="420" y="894"/>
                  </a:lnTo>
                  <a:lnTo>
                    <a:pt x="420" y="888"/>
                  </a:lnTo>
                  <a:lnTo>
                    <a:pt x="420" y="882"/>
                  </a:lnTo>
                  <a:lnTo>
                    <a:pt x="426" y="876"/>
                  </a:lnTo>
                  <a:lnTo>
                    <a:pt x="426" y="870"/>
                  </a:lnTo>
                  <a:lnTo>
                    <a:pt x="426" y="864"/>
                  </a:lnTo>
                  <a:lnTo>
                    <a:pt x="426" y="858"/>
                  </a:lnTo>
                  <a:lnTo>
                    <a:pt x="426" y="852"/>
                  </a:lnTo>
                  <a:lnTo>
                    <a:pt x="426" y="846"/>
                  </a:lnTo>
                  <a:lnTo>
                    <a:pt x="426" y="840"/>
                  </a:lnTo>
                  <a:lnTo>
                    <a:pt x="426" y="834"/>
                  </a:lnTo>
                  <a:lnTo>
                    <a:pt x="426" y="828"/>
                  </a:lnTo>
                  <a:lnTo>
                    <a:pt x="426" y="822"/>
                  </a:lnTo>
                  <a:lnTo>
                    <a:pt x="426" y="816"/>
                  </a:lnTo>
                  <a:lnTo>
                    <a:pt x="426" y="810"/>
                  </a:lnTo>
                  <a:lnTo>
                    <a:pt x="426" y="804"/>
                  </a:lnTo>
                  <a:lnTo>
                    <a:pt x="426" y="798"/>
                  </a:lnTo>
                  <a:lnTo>
                    <a:pt x="426" y="792"/>
                  </a:lnTo>
                  <a:lnTo>
                    <a:pt x="426" y="786"/>
                  </a:lnTo>
                  <a:lnTo>
                    <a:pt x="426" y="780"/>
                  </a:lnTo>
                  <a:lnTo>
                    <a:pt x="426" y="774"/>
                  </a:lnTo>
                  <a:lnTo>
                    <a:pt x="426" y="768"/>
                  </a:lnTo>
                  <a:lnTo>
                    <a:pt x="426" y="762"/>
                  </a:lnTo>
                  <a:lnTo>
                    <a:pt x="432" y="756"/>
                  </a:lnTo>
                  <a:lnTo>
                    <a:pt x="432" y="750"/>
                  </a:lnTo>
                  <a:lnTo>
                    <a:pt x="432" y="744"/>
                  </a:lnTo>
                  <a:lnTo>
                    <a:pt x="432" y="738"/>
                  </a:lnTo>
                  <a:lnTo>
                    <a:pt x="432" y="732"/>
                  </a:lnTo>
                  <a:lnTo>
                    <a:pt x="432" y="726"/>
                  </a:lnTo>
                  <a:lnTo>
                    <a:pt x="432" y="720"/>
                  </a:lnTo>
                  <a:lnTo>
                    <a:pt x="432" y="714"/>
                  </a:lnTo>
                  <a:lnTo>
                    <a:pt x="432" y="708"/>
                  </a:lnTo>
                  <a:lnTo>
                    <a:pt x="432" y="702"/>
                  </a:lnTo>
                  <a:lnTo>
                    <a:pt x="432" y="696"/>
                  </a:lnTo>
                  <a:lnTo>
                    <a:pt x="432" y="690"/>
                  </a:lnTo>
                  <a:lnTo>
                    <a:pt x="432" y="684"/>
                  </a:lnTo>
                  <a:lnTo>
                    <a:pt x="432" y="678"/>
                  </a:lnTo>
                  <a:lnTo>
                    <a:pt x="432" y="672"/>
                  </a:lnTo>
                  <a:lnTo>
                    <a:pt x="432" y="666"/>
                  </a:lnTo>
                  <a:lnTo>
                    <a:pt x="432" y="660"/>
                  </a:lnTo>
                  <a:lnTo>
                    <a:pt x="432" y="654"/>
                  </a:lnTo>
                  <a:lnTo>
                    <a:pt x="432" y="648"/>
                  </a:lnTo>
                  <a:lnTo>
                    <a:pt x="438" y="642"/>
                  </a:lnTo>
                  <a:lnTo>
                    <a:pt x="438" y="636"/>
                  </a:lnTo>
                  <a:lnTo>
                    <a:pt x="438" y="630"/>
                  </a:lnTo>
                  <a:lnTo>
                    <a:pt x="438" y="624"/>
                  </a:lnTo>
                  <a:lnTo>
                    <a:pt x="438" y="618"/>
                  </a:lnTo>
                  <a:lnTo>
                    <a:pt x="438" y="612"/>
                  </a:lnTo>
                  <a:lnTo>
                    <a:pt x="438" y="606"/>
                  </a:lnTo>
                  <a:lnTo>
                    <a:pt x="438" y="600"/>
                  </a:lnTo>
                  <a:lnTo>
                    <a:pt x="438" y="594"/>
                  </a:lnTo>
                  <a:lnTo>
                    <a:pt x="438" y="588"/>
                  </a:lnTo>
                  <a:lnTo>
                    <a:pt x="438" y="582"/>
                  </a:lnTo>
                  <a:lnTo>
                    <a:pt x="438" y="576"/>
                  </a:lnTo>
                  <a:lnTo>
                    <a:pt x="438" y="570"/>
                  </a:lnTo>
                  <a:lnTo>
                    <a:pt x="438" y="564"/>
                  </a:lnTo>
                  <a:lnTo>
                    <a:pt x="438" y="558"/>
                  </a:lnTo>
                  <a:lnTo>
                    <a:pt x="438" y="552"/>
                  </a:lnTo>
                  <a:lnTo>
                    <a:pt x="438" y="546"/>
                  </a:lnTo>
                  <a:lnTo>
                    <a:pt x="438" y="540"/>
                  </a:lnTo>
                  <a:lnTo>
                    <a:pt x="438" y="534"/>
                  </a:lnTo>
                  <a:lnTo>
                    <a:pt x="438" y="528"/>
                  </a:lnTo>
                  <a:lnTo>
                    <a:pt x="444" y="522"/>
                  </a:lnTo>
                  <a:lnTo>
                    <a:pt x="444" y="516"/>
                  </a:lnTo>
                  <a:lnTo>
                    <a:pt x="444" y="510"/>
                  </a:lnTo>
                  <a:lnTo>
                    <a:pt x="444" y="504"/>
                  </a:lnTo>
                  <a:lnTo>
                    <a:pt x="444" y="498"/>
                  </a:lnTo>
                  <a:lnTo>
                    <a:pt x="444" y="492"/>
                  </a:lnTo>
                  <a:lnTo>
                    <a:pt x="444" y="486"/>
                  </a:lnTo>
                  <a:lnTo>
                    <a:pt x="444" y="480"/>
                  </a:lnTo>
                  <a:lnTo>
                    <a:pt x="444" y="474"/>
                  </a:lnTo>
                  <a:lnTo>
                    <a:pt x="444" y="468"/>
                  </a:lnTo>
                  <a:lnTo>
                    <a:pt x="444" y="462"/>
                  </a:lnTo>
                  <a:lnTo>
                    <a:pt x="444" y="456"/>
                  </a:lnTo>
                  <a:lnTo>
                    <a:pt x="444" y="450"/>
                  </a:lnTo>
                  <a:lnTo>
                    <a:pt x="444" y="444"/>
                  </a:lnTo>
                  <a:lnTo>
                    <a:pt x="444" y="438"/>
                  </a:lnTo>
                  <a:lnTo>
                    <a:pt x="444" y="432"/>
                  </a:lnTo>
                  <a:lnTo>
                    <a:pt x="444" y="426"/>
                  </a:lnTo>
                  <a:lnTo>
                    <a:pt x="444" y="420"/>
                  </a:lnTo>
                  <a:lnTo>
                    <a:pt x="444" y="414"/>
                  </a:lnTo>
                  <a:lnTo>
                    <a:pt x="450" y="408"/>
                  </a:lnTo>
                  <a:lnTo>
                    <a:pt x="450" y="402"/>
                  </a:lnTo>
                  <a:lnTo>
                    <a:pt x="450" y="396"/>
                  </a:lnTo>
                  <a:lnTo>
                    <a:pt x="450" y="390"/>
                  </a:lnTo>
                  <a:lnTo>
                    <a:pt x="450" y="384"/>
                  </a:lnTo>
                  <a:lnTo>
                    <a:pt x="450" y="378"/>
                  </a:lnTo>
                  <a:lnTo>
                    <a:pt x="450" y="372"/>
                  </a:lnTo>
                  <a:lnTo>
                    <a:pt x="450" y="366"/>
                  </a:lnTo>
                  <a:lnTo>
                    <a:pt x="450" y="360"/>
                  </a:lnTo>
                  <a:lnTo>
                    <a:pt x="450" y="354"/>
                  </a:lnTo>
                  <a:lnTo>
                    <a:pt x="450" y="348"/>
                  </a:lnTo>
                  <a:lnTo>
                    <a:pt x="450" y="342"/>
                  </a:lnTo>
                  <a:lnTo>
                    <a:pt x="450" y="336"/>
                  </a:lnTo>
                  <a:lnTo>
                    <a:pt x="450" y="330"/>
                  </a:lnTo>
                  <a:lnTo>
                    <a:pt x="450" y="324"/>
                  </a:lnTo>
                  <a:lnTo>
                    <a:pt x="450" y="318"/>
                  </a:lnTo>
                  <a:lnTo>
                    <a:pt x="450" y="312"/>
                  </a:lnTo>
                  <a:lnTo>
                    <a:pt x="456" y="306"/>
                  </a:lnTo>
                  <a:lnTo>
                    <a:pt x="456" y="300"/>
                  </a:lnTo>
                  <a:lnTo>
                    <a:pt x="456" y="294"/>
                  </a:lnTo>
                  <a:lnTo>
                    <a:pt x="456" y="288"/>
                  </a:lnTo>
                  <a:lnTo>
                    <a:pt x="456" y="282"/>
                  </a:lnTo>
                  <a:lnTo>
                    <a:pt x="456" y="276"/>
                  </a:lnTo>
                  <a:lnTo>
                    <a:pt x="456" y="270"/>
                  </a:lnTo>
                  <a:lnTo>
                    <a:pt x="456" y="264"/>
                  </a:lnTo>
                  <a:lnTo>
                    <a:pt x="456" y="258"/>
                  </a:lnTo>
                  <a:lnTo>
                    <a:pt x="456" y="252"/>
                  </a:lnTo>
                  <a:lnTo>
                    <a:pt x="456" y="246"/>
                  </a:lnTo>
                  <a:lnTo>
                    <a:pt x="456" y="240"/>
                  </a:lnTo>
                  <a:lnTo>
                    <a:pt x="456" y="234"/>
                  </a:lnTo>
                  <a:lnTo>
                    <a:pt x="456" y="228"/>
                  </a:lnTo>
                  <a:lnTo>
                    <a:pt x="456" y="222"/>
                  </a:lnTo>
                  <a:lnTo>
                    <a:pt x="456" y="216"/>
                  </a:lnTo>
                  <a:lnTo>
                    <a:pt x="462" y="210"/>
                  </a:lnTo>
                  <a:lnTo>
                    <a:pt x="462" y="204"/>
                  </a:lnTo>
                  <a:lnTo>
                    <a:pt x="462" y="198"/>
                  </a:lnTo>
                  <a:lnTo>
                    <a:pt x="462" y="192"/>
                  </a:lnTo>
                  <a:lnTo>
                    <a:pt x="462" y="186"/>
                  </a:lnTo>
                  <a:lnTo>
                    <a:pt x="462" y="180"/>
                  </a:lnTo>
                  <a:lnTo>
                    <a:pt x="462" y="174"/>
                  </a:lnTo>
                  <a:lnTo>
                    <a:pt x="462" y="168"/>
                  </a:lnTo>
                  <a:lnTo>
                    <a:pt x="462" y="162"/>
                  </a:lnTo>
                  <a:lnTo>
                    <a:pt x="462" y="156"/>
                  </a:lnTo>
                  <a:lnTo>
                    <a:pt x="462" y="150"/>
                  </a:lnTo>
                  <a:lnTo>
                    <a:pt x="462" y="144"/>
                  </a:lnTo>
                  <a:lnTo>
                    <a:pt x="462" y="138"/>
                  </a:lnTo>
                  <a:lnTo>
                    <a:pt x="468" y="132"/>
                  </a:lnTo>
                  <a:lnTo>
                    <a:pt x="468" y="126"/>
                  </a:lnTo>
                  <a:lnTo>
                    <a:pt x="468" y="120"/>
                  </a:lnTo>
                  <a:lnTo>
                    <a:pt x="468" y="114"/>
                  </a:lnTo>
                  <a:lnTo>
                    <a:pt x="468" y="108"/>
                  </a:lnTo>
                  <a:lnTo>
                    <a:pt x="468" y="102"/>
                  </a:lnTo>
                  <a:lnTo>
                    <a:pt x="468" y="96"/>
                  </a:lnTo>
                  <a:lnTo>
                    <a:pt x="468" y="90"/>
                  </a:lnTo>
                  <a:lnTo>
                    <a:pt x="468" y="84"/>
                  </a:lnTo>
                  <a:lnTo>
                    <a:pt x="468" y="78"/>
                  </a:lnTo>
                  <a:lnTo>
                    <a:pt x="474" y="72"/>
                  </a:lnTo>
                  <a:lnTo>
                    <a:pt x="474" y="66"/>
                  </a:lnTo>
                  <a:lnTo>
                    <a:pt x="474" y="60"/>
                  </a:lnTo>
                  <a:lnTo>
                    <a:pt x="474" y="54"/>
                  </a:lnTo>
                  <a:lnTo>
                    <a:pt x="474" y="48"/>
                  </a:lnTo>
                  <a:lnTo>
                    <a:pt x="474" y="42"/>
                  </a:lnTo>
                  <a:lnTo>
                    <a:pt x="474" y="36"/>
                  </a:lnTo>
                  <a:lnTo>
                    <a:pt x="474" y="30"/>
                  </a:lnTo>
                  <a:lnTo>
                    <a:pt x="480" y="24"/>
                  </a:lnTo>
                  <a:lnTo>
                    <a:pt x="480" y="18"/>
                  </a:lnTo>
                  <a:lnTo>
                    <a:pt x="480" y="12"/>
                  </a:lnTo>
                  <a:lnTo>
                    <a:pt x="480" y="6"/>
                  </a:lnTo>
                  <a:lnTo>
                    <a:pt x="486" y="0"/>
                  </a:lnTo>
                  <a:lnTo>
                    <a:pt x="492" y="6"/>
                  </a:lnTo>
                  <a:lnTo>
                    <a:pt x="492" y="12"/>
                  </a:lnTo>
                </a:path>
              </a:pathLst>
            </a:custGeom>
            <a:noFill/>
            <a:ln w="28575" cmpd="sng">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926" name="Freeform 78">
              <a:extLst>
                <a:ext uri="{FF2B5EF4-FFF2-40B4-BE49-F238E27FC236}">
                  <a16:creationId xmlns:a16="http://schemas.microsoft.com/office/drawing/2014/main" id="{8156745C-1F3D-0469-625D-1EF5D7A88FDC}"/>
                </a:ext>
              </a:extLst>
            </p:cNvPr>
            <p:cNvSpPr>
              <a:spLocks/>
            </p:cNvSpPr>
            <p:nvPr/>
          </p:nvSpPr>
          <p:spPr bwMode="auto">
            <a:xfrm>
              <a:off x="2130" y="1776"/>
              <a:ext cx="486" cy="1362"/>
            </a:xfrm>
            <a:custGeom>
              <a:avLst/>
              <a:gdLst>
                <a:gd name="T0" fmla="*/ 18 w 486"/>
                <a:gd name="T1" fmla="*/ 108 h 1362"/>
                <a:gd name="T2" fmla="*/ 24 w 486"/>
                <a:gd name="T3" fmla="*/ 210 h 1362"/>
                <a:gd name="T4" fmla="*/ 30 w 486"/>
                <a:gd name="T5" fmla="*/ 312 h 1362"/>
                <a:gd name="T6" fmla="*/ 36 w 486"/>
                <a:gd name="T7" fmla="*/ 414 h 1362"/>
                <a:gd name="T8" fmla="*/ 42 w 486"/>
                <a:gd name="T9" fmla="*/ 516 h 1362"/>
                <a:gd name="T10" fmla="*/ 48 w 486"/>
                <a:gd name="T11" fmla="*/ 618 h 1362"/>
                <a:gd name="T12" fmla="*/ 54 w 486"/>
                <a:gd name="T13" fmla="*/ 720 h 1362"/>
                <a:gd name="T14" fmla="*/ 54 w 486"/>
                <a:gd name="T15" fmla="*/ 822 h 1362"/>
                <a:gd name="T16" fmla="*/ 60 w 486"/>
                <a:gd name="T17" fmla="*/ 924 h 1362"/>
                <a:gd name="T18" fmla="*/ 66 w 486"/>
                <a:gd name="T19" fmla="*/ 1026 h 1362"/>
                <a:gd name="T20" fmla="*/ 72 w 486"/>
                <a:gd name="T21" fmla="*/ 1128 h 1362"/>
                <a:gd name="T22" fmla="*/ 84 w 486"/>
                <a:gd name="T23" fmla="*/ 1230 h 1362"/>
                <a:gd name="T24" fmla="*/ 96 w 486"/>
                <a:gd name="T25" fmla="*/ 1332 h 1362"/>
                <a:gd name="T26" fmla="*/ 120 w 486"/>
                <a:gd name="T27" fmla="*/ 1290 h 1362"/>
                <a:gd name="T28" fmla="*/ 126 w 486"/>
                <a:gd name="T29" fmla="*/ 1188 h 1362"/>
                <a:gd name="T30" fmla="*/ 138 w 486"/>
                <a:gd name="T31" fmla="*/ 1086 h 1362"/>
                <a:gd name="T32" fmla="*/ 144 w 486"/>
                <a:gd name="T33" fmla="*/ 984 h 1362"/>
                <a:gd name="T34" fmla="*/ 150 w 486"/>
                <a:gd name="T35" fmla="*/ 882 h 1362"/>
                <a:gd name="T36" fmla="*/ 150 w 486"/>
                <a:gd name="T37" fmla="*/ 780 h 1362"/>
                <a:gd name="T38" fmla="*/ 156 w 486"/>
                <a:gd name="T39" fmla="*/ 678 h 1362"/>
                <a:gd name="T40" fmla="*/ 162 w 486"/>
                <a:gd name="T41" fmla="*/ 576 h 1362"/>
                <a:gd name="T42" fmla="*/ 168 w 486"/>
                <a:gd name="T43" fmla="*/ 474 h 1362"/>
                <a:gd name="T44" fmla="*/ 174 w 486"/>
                <a:gd name="T45" fmla="*/ 372 h 1362"/>
                <a:gd name="T46" fmla="*/ 180 w 486"/>
                <a:gd name="T47" fmla="*/ 270 h 1362"/>
                <a:gd name="T48" fmla="*/ 186 w 486"/>
                <a:gd name="T49" fmla="*/ 168 h 1362"/>
                <a:gd name="T50" fmla="*/ 198 w 486"/>
                <a:gd name="T51" fmla="*/ 66 h 1362"/>
                <a:gd name="T52" fmla="*/ 222 w 486"/>
                <a:gd name="T53" fmla="*/ 36 h 1362"/>
                <a:gd name="T54" fmla="*/ 234 w 486"/>
                <a:gd name="T55" fmla="*/ 138 h 1362"/>
                <a:gd name="T56" fmla="*/ 240 w 486"/>
                <a:gd name="T57" fmla="*/ 240 h 1362"/>
                <a:gd name="T58" fmla="*/ 246 w 486"/>
                <a:gd name="T59" fmla="*/ 342 h 1362"/>
                <a:gd name="T60" fmla="*/ 252 w 486"/>
                <a:gd name="T61" fmla="*/ 444 h 1362"/>
                <a:gd name="T62" fmla="*/ 258 w 486"/>
                <a:gd name="T63" fmla="*/ 546 h 1362"/>
                <a:gd name="T64" fmla="*/ 264 w 486"/>
                <a:gd name="T65" fmla="*/ 648 h 1362"/>
                <a:gd name="T66" fmla="*/ 270 w 486"/>
                <a:gd name="T67" fmla="*/ 750 h 1362"/>
                <a:gd name="T68" fmla="*/ 276 w 486"/>
                <a:gd name="T69" fmla="*/ 852 h 1362"/>
                <a:gd name="T70" fmla="*/ 282 w 486"/>
                <a:gd name="T71" fmla="*/ 954 h 1362"/>
                <a:gd name="T72" fmla="*/ 288 w 486"/>
                <a:gd name="T73" fmla="*/ 1056 h 1362"/>
                <a:gd name="T74" fmla="*/ 294 w 486"/>
                <a:gd name="T75" fmla="*/ 1158 h 1362"/>
                <a:gd name="T76" fmla="*/ 300 w 486"/>
                <a:gd name="T77" fmla="*/ 1260 h 1362"/>
                <a:gd name="T78" fmla="*/ 324 w 486"/>
                <a:gd name="T79" fmla="*/ 1362 h 1362"/>
                <a:gd name="T80" fmla="*/ 342 w 486"/>
                <a:gd name="T81" fmla="*/ 1260 h 1362"/>
                <a:gd name="T82" fmla="*/ 348 w 486"/>
                <a:gd name="T83" fmla="*/ 1158 h 1362"/>
                <a:gd name="T84" fmla="*/ 354 w 486"/>
                <a:gd name="T85" fmla="*/ 1056 h 1362"/>
                <a:gd name="T86" fmla="*/ 360 w 486"/>
                <a:gd name="T87" fmla="*/ 954 h 1362"/>
                <a:gd name="T88" fmla="*/ 366 w 486"/>
                <a:gd name="T89" fmla="*/ 852 h 1362"/>
                <a:gd name="T90" fmla="*/ 372 w 486"/>
                <a:gd name="T91" fmla="*/ 750 h 1362"/>
                <a:gd name="T92" fmla="*/ 378 w 486"/>
                <a:gd name="T93" fmla="*/ 648 h 1362"/>
                <a:gd name="T94" fmla="*/ 378 w 486"/>
                <a:gd name="T95" fmla="*/ 546 h 1362"/>
                <a:gd name="T96" fmla="*/ 384 w 486"/>
                <a:gd name="T97" fmla="*/ 444 h 1362"/>
                <a:gd name="T98" fmla="*/ 390 w 486"/>
                <a:gd name="T99" fmla="*/ 342 h 1362"/>
                <a:gd name="T100" fmla="*/ 396 w 486"/>
                <a:gd name="T101" fmla="*/ 240 h 1362"/>
                <a:gd name="T102" fmla="*/ 408 w 486"/>
                <a:gd name="T103" fmla="*/ 138 h 1362"/>
                <a:gd name="T104" fmla="*/ 414 w 486"/>
                <a:gd name="T105" fmla="*/ 36 h 1362"/>
                <a:gd name="T106" fmla="*/ 444 w 486"/>
                <a:gd name="T107" fmla="*/ 66 h 1362"/>
                <a:gd name="T108" fmla="*/ 456 w 486"/>
                <a:gd name="T109" fmla="*/ 168 h 1362"/>
                <a:gd name="T110" fmla="*/ 462 w 486"/>
                <a:gd name="T111" fmla="*/ 270 h 1362"/>
                <a:gd name="T112" fmla="*/ 468 w 486"/>
                <a:gd name="T113" fmla="*/ 372 h 1362"/>
                <a:gd name="T114" fmla="*/ 474 w 486"/>
                <a:gd name="T115" fmla="*/ 474 h 1362"/>
                <a:gd name="T116" fmla="*/ 480 w 486"/>
                <a:gd name="T117" fmla="*/ 576 h 1362"/>
                <a:gd name="T118" fmla="*/ 480 w 486"/>
                <a:gd name="T119" fmla="*/ 678 h 1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86" h="1362">
                  <a:moveTo>
                    <a:pt x="0" y="12"/>
                  </a:moveTo>
                  <a:lnTo>
                    <a:pt x="6" y="18"/>
                  </a:lnTo>
                  <a:lnTo>
                    <a:pt x="6" y="24"/>
                  </a:lnTo>
                  <a:lnTo>
                    <a:pt x="6" y="30"/>
                  </a:lnTo>
                  <a:lnTo>
                    <a:pt x="6" y="36"/>
                  </a:lnTo>
                  <a:lnTo>
                    <a:pt x="6" y="42"/>
                  </a:lnTo>
                  <a:lnTo>
                    <a:pt x="6" y="48"/>
                  </a:lnTo>
                  <a:lnTo>
                    <a:pt x="12" y="54"/>
                  </a:lnTo>
                  <a:lnTo>
                    <a:pt x="12" y="60"/>
                  </a:lnTo>
                  <a:lnTo>
                    <a:pt x="12" y="66"/>
                  </a:lnTo>
                  <a:lnTo>
                    <a:pt x="12" y="72"/>
                  </a:lnTo>
                  <a:lnTo>
                    <a:pt x="12" y="78"/>
                  </a:lnTo>
                  <a:lnTo>
                    <a:pt x="12" y="84"/>
                  </a:lnTo>
                  <a:lnTo>
                    <a:pt x="12" y="90"/>
                  </a:lnTo>
                  <a:lnTo>
                    <a:pt x="12" y="96"/>
                  </a:lnTo>
                  <a:lnTo>
                    <a:pt x="12" y="102"/>
                  </a:lnTo>
                  <a:lnTo>
                    <a:pt x="18" y="108"/>
                  </a:lnTo>
                  <a:lnTo>
                    <a:pt x="18" y="114"/>
                  </a:lnTo>
                  <a:lnTo>
                    <a:pt x="18" y="120"/>
                  </a:lnTo>
                  <a:lnTo>
                    <a:pt x="18" y="126"/>
                  </a:lnTo>
                  <a:lnTo>
                    <a:pt x="18" y="132"/>
                  </a:lnTo>
                  <a:lnTo>
                    <a:pt x="18" y="138"/>
                  </a:lnTo>
                  <a:lnTo>
                    <a:pt x="18" y="144"/>
                  </a:lnTo>
                  <a:lnTo>
                    <a:pt x="18" y="150"/>
                  </a:lnTo>
                  <a:lnTo>
                    <a:pt x="18" y="156"/>
                  </a:lnTo>
                  <a:lnTo>
                    <a:pt x="18" y="162"/>
                  </a:lnTo>
                  <a:lnTo>
                    <a:pt x="18" y="168"/>
                  </a:lnTo>
                  <a:lnTo>
                    <a:pt x="18" y="174"/>
                  </a:lnTo>
                  <a:lnTo>
                    <a:pt x="24" y="180"/>
                  </a:lnTo>
                  <a:lnTo>
                    <a:pt x="24" y="186"/>
                  </a:lnTo>
                  <a:lnTo>
                    <a:pt x="24" y="192"/>
                  </a:lnTo>
                  <a:lnTo>
                    <a:pt x="24" y="198"/>
                  </a:lnTo>
                  <a:lnTo>
                    <a:pt x="24" y="204"/>
                  </a:lnTo>
                  <a:lnTo>
                    <a:pt x="24" y="210"/>
                  </a:lnTo>
                  <a:lnTo>
                    <a:pt x="24" y="216"/>
                  </a:lnTo>
                  <a:lnTo>
                    <a:pt x="24" y="222"/>
                  </a:lnTo>
                  <a:lnTo>
                    <a:pt x="24" y="228"/>
                  </a:lnTo>
                  <a:lnTo>
                    <a:pt x="24" y="234"/>
                  </a:lnTo>
                  <a:lnTo>
                    <a:pt x="24" y="240"/>
                  </a:lnTo>
                  <a:lnTo>
                    <a:pt x="24" y="246"/>
                  </a:lnTo>
                  <a:lnTo>
                    <a:pt x="24" y="252"/>
                  </a:lnTo>
                  <a:lnTo>
                    <a:pt x="24" y="258"/>
                  </a:lnTo>
                  <a:lnTo>
                    <a:pt x="24" y="264"/>
                  </a:lnTo>
                  <a:lnTo>
                    <a:pt x="30" y="270"/>
                  </a:lnTo>
                  <a:lnTo>
                    <a:pt x="30" y="276"/>
                  </a:lnTo>
                  <a:lnTo>
                    <a:pt x="30" y="282"/>
                  </a:lnTo>
                  <a:lnTo>
                    <a:pt x="30" y="288"/>
                  </a:lnTo>
                  <a:lnTo>
                    <a:pt x="30" y="294"/>
                  </a:lnTo>
                  <a:lnTo>
                    <a:pt x="30" y="300"/>
                  </a:lnTo>
                  <a:lnTo>
                    <a:pt x="30" y="306"/>
                  </a:lnTo>
                  <a:lnTo>
                    <a:pt x="30" y="312"/>
                  </a:lnTo>
                  <a:lnTo>
                    <a:pt x="30" y="318"/>
                  </a:lnTo>
                  <a:lnTo>
                    <a:pt x="30" y="324"/>
                  </a:lnTo>
                  <a:lnTo>
                    <a:pt x="30" y="330"/>
                  </a:lnTo>
                  <a:lnTo>
                    <a:pt x="30" y="336"/>
                  </a:lnTo>
                  <a:lnTo>
                    <a:pt x="30" y="342"/>
                  </a:lnTo>
                  <a:lnTo>
                    <a:pt x="30" y="348"/>
                  </a:lnTo>
                  <a:lnTo>
                    <a:pt x="30" y="354"/>
                  </a:lnTo>
                  <a:lnTo>
                    <a:pt x="30" y="360"/>
                  </a:lnTo>
                  <a:lnTo>
                    <a:pt x="30" y="366"/>
                  </a:lnTo>
                  <a:lnTo>
                    <a:pt x="36" y="372"/>
                  </a:lnTo>
                  <a:lnTo>
                    <a:pt x="36" y="378"/>
                  </a:lnTo>
                  <a:lnTo>
                    <a:pt x="36" y="384"/>
                  </a:lnTo>
                  <a:lnTo>
                    <a:pt x="36" y="390"/>
                  </a:lnTo>
                  <a:lnTo>
                    <a:pt x="36" y="396"/>
                  </a:lnTo>
                  <a:lnTo>
                    <a:pt x="36" y="402"/>
                  </a:lnTo>
                  <a:lnTo>
                    <a:pt x="36" y="408"/>
                  </a:lnTo>
                  <a:lnTo>
                    <a:pt x="36" y="414"/>
                  </a:lnTo>
                  <a:lnTo>
                    <a:pt x="36" y="420"/>
                  </a:lnTo>
                  <a:lnTo>
                    <a:pt x="36" y="426"/>
                  </a:lnTo>
                  <a:lnTo>
                    <a:pt x="36" y="432"/>
                  </a:lnTo>
                  <a:lnTo>
                    <a:pt x="36" y="438"/>
                  </a:lnTo>
                  <a:lnTo>
                    <a:pt x="36" y="444"/>
                  </a:lnTo>
                  <a:lnTo>
                    <a:pt x="36" y="450"/>
                  </a:lnTo>
                  <a:lnTo>
                    <a:pt x="36" y="456"/>
                  </a:lnTo>
                  <a:lnTo>
                    <a:pt x="36" y="462"/>
                  </a:lnTo>
                  <a:lnTo>
                    <a:pt x="36" y="468"/>
                  </a:lnTo>
                  <a:lnTo>
                    <a:pt x="36" y="474"/>
                  </a:lnTo>
                  <a:lnTo>
                    <a:pt x="42" y="480"/>
                  </a:lnTo>
                  <a:lnTo>
                    <a:pt x="42" y="486"/>
                  </a:lnTo>
                  <a:lnTo>
                    <a:pt x="42" y="492"/>
                  </a:lnTo>
                  <a:lnTo>
                    <a:pt x="42" y="498"/>
                  </a:lnTo>
                  <a:lnTo>
                    <a:pt x="42" y="504"/>
                  </a:lnTo>
                  <a:lnTo>
                    <a:pt x="42" y="510"/>
                  </a:lnTo>
                  <a:lnTo>
                    <a:pt x="42" y="516"/>
                  </a:lnTo>
                  <a:lnTo>
                    <a:pt x="42" y="522"/>
                  </a:lnTo>
                  <a:lnTo>
                    <a:pt x="42" y="528"/>
                  </a:lnTo>
                  <a:lnTo>
                    <a:pt x="42" y="534"/>
                  </a:lnTo>
                  <a:lnTo>
                    <a:pt x="42" y="540"/>
                  </a:lnTo>
                  <a:lnTo>
                    <a:pt x="42" y="546"/>
                  </a:lnTo>
                  <a:lnTo>
                    <a:pt x="42" y="552"/>
                  </a:lnTo>
                  <a:lnTo>
                    <a:pt x="42" y="558"/>
                  </a:lnTo>
                  <a:lnTo>
                    <a:pt x="42" y="564"/>
                  </a:lnTo>
                  <a:lnTo>
                    <a:pt x="42" y="570"/>
                  </a:lnTo>
                  <a:lnTo>
                    <a:pt x="42" y="576"/>
                  </a:lnTo>
                  <a:lnTo>
                    <a:pt x="42" y="582"/>
                  </a:lnTo>
                  <a:lnTo>
                    <a:pt x="42" y="588"/>
                  </a:lnTo>
                  <a:lnTo>
                    <a:pt x="48" y="594"/>
                  </a:lnTo>
                  <a:lnTo>
                    <a:pt x="48" y="600"/>
                  </a:lnTo>
                  <a:lnTo>
                    <a:pt x="48" y="606"/>
                  </a:lnTo>
                  <a:lnTo>
                    <a:pt x="48" y="612"/>
                  </a:lnTo>
                  <a:lnTo>
                    <a:pt x="48" y="618"/>
                  </a:lnTo>
                  <a:lnTo>
                    <a:pt x="48" y="624"/>
                  </a:lnTo>
                  <a:lnTo>
                    <a:pt x="48" y="630"/>
                  </a:lnTo>
                  <a:lnTo>
                    <a:pt x="48" y="636"/>
                  </a:lnTo>
                  <a:lnTo>
                    <a:pt x="48" y="642"/>
                  </a:lnTo>
                  <a:lnTo>
                    <a:pt x="48" y="648"/>
                  </a:lnTo>
                  <a:lnTo>
                    <a:pt x="48" y="654"/>
                  </a:lnTo>
                  <a:lnTo>
                    <a:pt x="48" y="660"/>
                  </a:lnTo>
                  <a:lnTo>
                    <a:pt x="48" y="666"/>
                  </a:lnTo>
                  <a:lnTo>
                    <a:pt x="48" y="672"/>
                  </a:lnTo>
                  <a:lnTo>
                    <a:pt x="48" y="678"/>
                  </a:lnTo>
                  <a:lnTo>
                    <a:pt x="48" y="684"/>
                  </a:lnTo>
                  <a:lnTo>
                    <a:pt x="48" y="690"/>
                  </a:lnTo>
                  <a:lnTo>
                    <a:pt x="48" y="696"/>
                  </a:lnTo>
                  <a:lnTo>
                    <a:pt x="48" y="702"/>
                  </a:lnTo>
                  <a:lnTo>
                    <a:pt x="48" y="708"/>
                  </a:lnTo>
                  <a:lnTo>
                    <a:pt x="54" y="714"/>
                  </a:lnTo>
                  <a:lnTo>
                    <a:pt x="54" y="720"/>
                  </a:lnTo>
                  <a:lnTo>
                    <a:pt x="54" y="726"/>
                  </a:lnTo>
                  <a:lnTo>
                    <a:pt x="54" y="732"/>
                  </a:lnTo>
                  <a:lnTo>
                    <a:pt x="54" y="738"/>
                  </a:lnTo>
                  <a:lnTo>
                    <a:pt x="54" y="744"/>
                  </a:lnTo>
                  <a:lnTo>
                    <a:pt x="54" y="750"/>
                  </a:lnTo>
                  <a:lnTo>
                    <a:pt x="54" y="756"/>
                  </a:lnTo>
                  <a:lnTo>
                    <a:pt x="54" y="762"/>
                  </a:lnTo>
                  <a:lnTo>
                    <a:pt x="54" y="768"/>
                  </a:lnTo>
                  <a:lnTo>
                    <a:pt x="54" y="774"/>
                  </a:lnTo>
                  <a:lnTo>
                    <a:pt x="54" y="780"/>
                  </a:lnTo>
                  <a:lnTo>
                    <a:pt x="54" y="786"/>
                  </a:lnTo>
                  <a:lnTo>
                    <a:pt x="54" y="792"/>
                  </a:lnTo>
                  <a:lnTo>
                    <a:pt x="54" y="798"/>
                  </a:lnTo>
                  <a:lnTo>
                    <a:pt x="54" y="804"/>
                  </a:lnTo>
                  <a:lnTo>
                    <a:pt x="54" y="810"/>
                  </a:lnTo>
                  <a:lnTo>
                    <a:pt x="54" y="816"/>
                  </a:lnTo>
                  <a:lnTo>
                    <a:pt x="54" y="822"/>
                  </a:lnTo>
                  <a:lnTo>
                    <a:pt x="54" y="828"/>
                  </a:lnTo>
                  <a:lnTo>
                    <a:pt x="60" y="834"/>
                  </a:lnTo>
                  <a:lnTo>
                    <a:pt x="60" y="840"/>
                  </a:lnTo>
                  <a:lnTo>
                    <a:pt x="60" y="846"/>
                  </a:lnTo>
                  <a:lnTo>
                    <a:pt x="60" y="852"/>
                  </a:lnTo>
                  <a:lnTo>
                    <a:pt x="60" y="858"/>
                  </a:lnTo>
                  <a:lnTo>
                    <a:pt x="60" y="864"/>
                  </a:lnTo>
                  <a:lnTo>
                    <a:pt x="60" y="870"/>
                  </a:lnTo>
                  <a:lnTo>
                    <a:pt x="60" y="876"/>
                  </a:lnTo>
                  <a:lnTo>
                    <a:pt x="60" y="882"/>
                  </a:lnTo>
                  <a:lnTo>
                    <a:pt x="60" y="888"/>
                  </a:lnTo>
                  <a:lnTo>
                    <a:pt x="60" y="894"/>
                  </a:lnTo>
                  <a:lnTo>
                    <a:pt x="60" y="900"/>
                  </a:lnTo>
                  <a:lnTo>
                    <a:pt x="60" y="906"/>
                  </a:lnTo>
                  <a:lnTo>
                    <a:pt x="60" y="912"/>
                  </a:lnTo>
                  <a:lnTo>
                    <a:pt x="60" y="918"/>
                  </a:lnTo>
                  <a:lnTo>
                    <a:pt x="60" y="924"/>
                  </a:lnTo>
                  <a:lnTo>
                    <a:pt x="60" y="930"/>
                  </a:lnTo>
                  <a:lnTo>
                    <a:pt x="60" y="936"/>
                  </a:lnTo>
                  <a:lnTo>
                    <a:pt x="60" y="942"/>
                  </a:lnTo>
                  <a:lnTo>
                    <a:pt x="66" y="948"/>
                  </a:lnTo>
                  <a:lnTo>
                    <a:pt x="66" y="954"/>
                  </a:lnTo>
                  <a:lnTo>
                    <a:pt x="66" y="960"/>
                  </a:lnTo>
                  <a:lnTo>
                    <a:pt x="66" y="966"/>
                  </a:lnTo>
                  <a:lnTo>
                    <a:pt x="66" y="972"/>
                  </a:lnTo>
                  <a:lnTo>
                    <a:pt x="66" y="978"/>
                  </a:lnTo>
                  <a:lnTo>
                    <a:pt x="66" y="984"/>
                  </a:lnTo>
                  <a:lnTo>
                    <a:pt x="66" y="990"/>
                  </a:lnTo>
                  <a:lnTo>
                    <a:pt x="66" y="996"/>
                  </a:lnTo>
                  <a:lnTo>
                    <a:pt x="66" y="1002"/>
                  </a:lnTo>
                  <a:lnTo>
                    <a:pt x="66" y="1008"/>
                  </a:lnTo>
                  <a:lnTo>
                    <a:pt x="66" y="1014"/>
                  </a:lnTo>
                  <a:lnTo>
                    <a:pt x="66" y="1020"/>
                  </a:lnTo>
                  <a:lnTo>
                    <a:pt x="66" y="1026"/>
                  </a:lnTo>
                  <a:lnTo>
                    <a:pt x="66" y="1032"/>
                  </a:lnTo>
                  <a:lnTo>
                    <a:pt x="66" y="1038"/>
                  </a:lnTo>
                  <a:lnTo>
                    <a:pt x="66" y="1044"/>
                  </a:lnTo>
                  <a:lnTo>
                    <a:pt x="72" y="1050"/>
                  </a:lnTo>
                  <a:lnTo>
                    <a:pt x="72" y="1056"/>
                  </a:lnTo>
                  <a:lnTo>
                    <a:pt x="72" y="1062"/>
                  </a:lnTo>
                  <a:lnTo>
                    <a:pt x="72" y="1068"/>
                  </a:lnTo>
                  <a:lnTo>
                    <a:pt x="72" y="1074"/>
                  </a:lnTo>
                  <a:lnTo>
                    <a:pt x="72" y="1080"/>
                  </a:lnTo>
                  <a:lnTo>
                    <a:pt x="72" y="1086"/>
                  </a:lnTo>
                  <a:lnTo>
                    <a:pt x="72" y="1092"/>
                  </a:lnTo>
                  <a:lnTo>
                    <a:pt x="72" y="1098"/>
                  </a:lnTo>
                  <a:lnTo>
                    <a:pt x="72" y="1104"/>
                  </a:lnTo>
                  <a:lnTo>
                    <a:pt x="72" y="1110"/>
                  </a:lnTo>
                  <a:lnTo>
                    <a:pt x="72" y="1116"/>
                  </a:lnTo>
                  <a:lnTo>
                    <a:pt x="72" y="1122"/>
                  </a:lnTo>
                  <a:lnTo>
                    <a:pt x="72" y="1128"/>
                  </a:lnTo>
                  <a:lnTo>
                    <a:pt x="72" y="1134"/>
                  </a:lnTo>
                  <a:lnTo>
                    <a:pt x="72" y="1140"/>
                  </a:lnTo>
                  <a:lnTo>
                    <a:pt x="78" y="1146"/>
                  </a:lnTo>
                  <a:lnTo>
                    <a:pt x="78" y="1152"/>
                  </a:lnTo>
                  <a:lnTo>
                    <a:pt x="78" y="1158"/>
                  </a:lnTo>
                  <a:lnTo>
                    <a:pt x="78" y="1164"/>
                  </a:lnTo>
                  <a:lnTo>
                    <a:pt x="78" y="1170"/>
                  </a:lnTo>
                  <a:lnTo>
                    <a:pt x="78" y="1176"/>
                  </a:lnTo>
                  <a:lnTo>
                    <a:pt x="78" y="1182"/>
                  </a:lnTo>
                  <a:lnTo>
                    <a:pt x="78" y="1188"/>
                  </a:lnTo>
                  <a:lnTo>
                    <a:pt x="78" y="1194"/>
                  </a:lnTo>
                  <a:lnTo>
                    <a:pt x="78" y="1200"/>
                  </a:lnTo>
                  <a:lnTo>
                    <a:pt x="78" y="1206"/>
                  </a:lnTo>
                  <a:lnTo>
                    <a:pt x="78" y="1212"/>
                  </a:lnTo>
                  <a:lnTo>
                    <a:pt x="78" y="1218"/>
                  </a:lnTo>
                  <a:lnTo>
                    <a:pt x="84" y="1224"/>
                  </a:lnTo>
                  <a:lnTo>
                    <a:pt x="84" y="1230"/>
                  </a:lnTo>
                  <a:lnTo>
                    <a:pt x="84" y="1236"/>
                  </a:lnTo>
                  <a:lnTo>
                    <a:pt x="84" y="1242"/>
                  </a:lnTo>
                  <a:lnTo>
                    <a:pt x="84" y="1248"/>
                  </a:lnTo>
                  <a:lnTo>
                    <a:pt x="84" y="1254"/>
                  </a:lnTo>
                  <a:lnTo>
                    <a:pt x="84" y="1260"/>
                  </a:lnTo>
                  <a:lnTo>
                    <a:pt x="84" y="1266"/>
                  </a:lnTo>
                  <a:lnTo>
                    <a:pt x="84" y="1272"/>
                  </a:lnTo>
                  <a:lnTo>
                    <a:pt x="84" y="1278"/>
                  </a:lnTo>
                  <a:lnTo>
                    <a:pt x="84" y="1284"/>
                  </a:lnTo>
                  <a:lnTo>
                    <a:pt x="90" y="1290"/>
                  </a:lnTo>
                  <a:lnTo>
                    <a:pt x="90" y="1296"/>
                  </a:lnTo>
                  <a:lnTo>
                    <a:pt x="90" y="1302"/>
                  </a:lnTo>
                  <a:lnTo>
                    <a:pt x="90" y="1308"/>
                  </a:lnTo>
                  <a:lnTo>
                    <a:pt x="90" y="1314"/>
                  </a:lnTo>
                  <a:lnTo>
                    <a:pt x="90" y="1320"/>
                  </a:lnTo>
                  <a:lnTo>
                    <a:pt x="90" y="1326"/>
                  </a:lnTo>
                  <a:lnTo>
                    <a:pt x="96" y="1332"/>
                  </a:lnTo>
                  <a:lnTo>
                    <a:pt x="96" y="1338"/>
                  </a:lnTo>
                  <a:lnTo>
                    <a:pt x="96" y="1344"/>
                  </a:lnTo>
                  <a:lnTo>
                    <a:pt x="96" y="1350"/>
                  </a:lnTo>
                  <a:lnTo>
                    <a:pt x="102" y="1356"/>
                  </a:lnTo>
                  <a:lnTo>
                    <a:pt x="108" y="1362"/>
                  </a:lnTo>
                  <a:lnTo>
                    <a:pt x="108" y="1356"/>
                  </a:lnTo>
                  <a:lnTo>
                    <a:pt x="108" y="1350"/>
                  </a:lnTo>
                  <a:lnTo>
                    <a:pt x="114" y="1344"/>
                  </a:lnTo>
                  <a:lnTo>
                    <a:pt x="114" y="1338"/>
                  </a:lnTo>
                  <a:lnTo>
                    <a:pt x="114" y="1332"/>
                  </a:lnTo>
                  <a:lnTo>
                    <a:pt x="114" y="1326"/>
                  </a:lnTo>
                  <a:lnTo>
                    <a:pt x="114" y="1320"/>
                  </a:lnTo>
                  <a:lnTo>
                    <a:pt x="114" y="1314"/>
                  </a:lnTo>
                  <a:lnTo>
                    <a:pt x="120" y="1308"/>
                  </a:lnTo>
                  <a:lnTo>
                    <a:pt x="120" y="1302"/>
                  </a:lnTo>
                  <a:lnTo>
                    <a:pt x="120" y="1296"/>
                  </a:lnTo>
                  <a:lnTo>
                    <a:pt x="120" y="1290"/>
                  </a:lnTo>
                  <a:lnTo>
                    <a:pt x="120" y="1284"/>
                  </a:lnTo>
                  <a:lnTo>
                    <a:pt x="120" y="1278"/>
                  </a:lnTo>
                  <a:lnTo>
                    <a:pt x="120" y="1272"/>
                  </a:lnTo>
                  <a:lnTo>
                    <a:pt x="120" y="1266"/>
                  </a:lnTo>
                  <a:lnTo>
                    <a:pt x="120" y="1260"/>
                  </a:lnTo>
                  <a:lnTo>
                    <a:pt x="126" y="1254"/>
                  </a:lnTo>
                  <a:lnTo>
                    <a:pt x="126" y="1248"/>
                  </a:lnTo>
                  <a:lnTo>
                    <a:pt x="126" y="1242"/>
                  </a:lnTo>
                  <a:lnTo>
                    <a:pt x="126" y="1236"/>
                  </a:lnTo>
                  <a:lnTo>
                    <a:pt x="126" y="1230"/>
                  </a:lnTo>
                  <a:lnTo>
                    <a:pt x="126" y="1224"/>
                  </a:lnTo>
                  <a:lnTo>
                    <a:pt x="126" y="1218"/>
                  </a:lnTo>
                  <a:lnTo>
                    <a:pt x="126" y="1212"/>
                  </a:lnTo>
                  <a:lnTo>
                    <a:pt x="126" y="1206"/>
                  </a:lnTo>
                  <a:lnTo>
                    <a:pt x="126" y="1200"/>
                  </a:lnTo>
                  <a:lnTo>
                    <a:pt x="126" y="1194"/>
                  </a:lnTo>
                  <a:lnTo>
                    <a:pt x="126" y="1188"/>
                  </a:lnTo>
                  <a:lnTo>
                    <a:pt x="132" y="1182"/>
                  </a:lnTo>
                  <a:lnTo>
                    <a:pt x="132" y="1176"/>
                  </a:lnTo>
                  <a:lnTo>
                    <a:pt x="132" y="1170"/>
                  </a:lnTo>
                  <a:lnTo>
                    <a:pt x="132" y="1164"/>
                  </a:lnTo>
                  <a:lnTo>
                    <a:pt x="132" y="1158"/>
                  </a:lnTo>
                  <a:lnTo>
                    <a:pt x="132" y="1152"/>
                  </a:lnTo>
                  <a:lnTo>
                    <a:pt x="132" y="1146"/>
                  </a:lnTo>
                  <a:lnTo>
                    <a:pt x="132" y="1140"/>
                  </a:lnTo>
                  <a:lnTo>
                    <a:pt x="132" y="1134"/>
                  </a:lnTo>
                  <a:lnTo>
                    <a:pt x="132" y="1128"/>
                  </a:lnTo>
                  <a:lnTo>
                    <a:pt x="132" y="1122"/>
                  </a:lnTo>
                  <a:lnTo>
                    <a:pt x="132" y="1116"/>
                  </a:lnTo>
                  <a:lnTo>
                    <a:pt x="132" y="1110"/>
                  </a:lnTo>
                  <a:lnTo>
                    <a:pt x="132" y="1104"/>
                  </a:lnTo>
                  <a:lnTo>
                    <a:pt x="132" y="1098"/>
                  </a:lnTo>
                  <a:lnTo>
                    <a:pt x="138" y="1092"/>
                  </a:lnTo>
                  <a:lnTo>
                    <a:pt x="138" y="1086"/>
                  </a:lnTo>
                  <a:lnTo>
                    <a:pt x="138" y="1080"/>
                  </a:lnTo>
                  <a:lnTo>
                    <a:pt x="138" y="1074"/>
                  </a:lnTo>
                  <a:lnTo>
                    <a:pt x="138" y="1068"/>
                  </a:lnTo>
                  <a:lnTo>
                    <a:pt x="138" y="1062"/>
                  </a:lnTo>
                  <a:lnTo>
                    <a:pt x="138" y="1056"/>
                  </a:lnTo>
                  <a:lnTo>
                    <a:pt x="138" y="1050"/>
                  </a:lnTo>
                  <a:lnTo>
                    <a:pt x="138" y="1044"/>
                  </a:lnTo>
                  <a:lnTo>
                    <a:pt x="138" y="1038"/>
                  </a:lnTo>
                  <a:lnTo>
                    <a:pt x="138" y="1032"/>
                  </a:lnTo>
                  <a:lnTo>
                    <a:pt x="138" y="1026"/>
                  </a:lnTo>
                  <a:lnTo>
                    <a:pt x="138" y="1020"/>
                  </a:lnTo>
                  <a:lnTo>
                    <a:pt x="138" y="1014"/>
                  </a:lnTo>
                  <a:lnTo>
                    <a:pt x="138" y="1008"/>
                  </a:lnTo>
                  <a:lnTo>
                    <a:pt x="138" y="1002"/>
                  </a:lnTo>
                  <a:lnTo>
                    <a:pt x="144" y="996"/>
                  </a:lnTo>
                  <a:lnTo>
                    <a:pt x="144" y="990"/>
                  </a:lnTo>
                  <a:lnTo>
                    <a:pt x="144" y="984"/>
                  </a:lnTo>
                  <a:lnTo>
                    <a:pt x="144" y="978"/>
                  </a:lnTo>
                  <a:lnTo>
                    <a:pt x="144" y="972"/>
                  </a:lnTo>
                  <a:lnTo>
                    <a:pt x="144" y="966"/>
                  </a:lnTo>
                  <a:lnTo>
                    <a:pt x="144" y="960"/>
                  </a:lnTo>
                  <a:lnTo>
                    <a:pt x="144" y="954"/>
                  </a:lnTo>
                  <a:lnTo>
                    <a:pt x="144" y="948"/>
                  </a:lnTo>
                  <a:lnTo>
                    <a:pt x="144" y="942"/>
                  </a:lnTo>
                  <a:lnTo>
                    <a:pt x="144" y="936"/>
                  </a:lnTo>
                  <a:lnTo>
                    <a:pt x="144" y="930"/>
                  </a:lnTo>
                  <a:lnTo>
                    <a:pt x="144" y="924"/>
                  </a:lnTo>
                  <a:lnTo>
                    <a:pt x="144" y="918"/>
                  </a:lnTo>
                  <a:lnTo>
                    <a:pt x="144" y="912"/>
                  </a:lnTo>
                  <a:lnTo>
                    <a:pt x="144" y="906"/>
                  </a:lnTo>
                  <a:lnTo>
                    <a:pt x="144" y="900"/>
                  </a:lnTo>
                  <a:lnTo>
                    <a:pt x="144" y="894"/>
                  </a:lnTo>
                  <a:lnTo>
                    <a:pt x="144" y="888"/>
                  </a:lnTo>
                  <a:lnTo>
                    <a:pt x="150" y="882"/>
                  </a:lnTo>
                  <a:lnTo>
                    <a:pt x="150" y="876"/>
                  </a:lnTo>
                  <a:lnTo>
                    <a:pt x="150" y="870"/>
                  </a:lnTo>
                  <a:lnTo>
                    <a:pt x="150" y="864"/>
                  </a:lnTo>
                  <a:lnTo>
                    <a:pt x="150" y="858"/>
                  </a:lnTo>
                  <a:lnTo>
                    <a:pt x="150" y="852"/>
                  </a:lnTo>
                  <a:lnTo>
                    <a:pt x="150" y="846"/>
                  </a:lnTo>
                  <a:lnTo>
                    <a:pt x="150" y="840"/>
                  </a:lnTo>
                  <a:lnTo>
                    <a:pt x="150" y="834"/>
                  </a:lnTo>
                  <a:lnTo>
                    <a:pt x="150" y="828"/>
                  </a:lnTo>
                  <a:lnTo>
                    <a:pt x="150" y="822"/>
                  </a:lnTo>
                  <a:lnTo>
                    <a:pt x="150" y="816"/>
                  </a:lnTo>
                  <a:lnTo>
                    <a:pt x="150" y="810"/>
                  </a:lnTo>
                  <a:lnTo>
                    <a:pt x="150" y="804"/>
                  </a:lnTo>
                  <a:lnTo>
                    <a:pt x="150" y="798"/>
                  </a:lnTo>
                  <a:lnTo>
                    <a:pt x="150" y="792"/>
                  </a:lnTo>
                  <a:lnTo>
                    <a:pt x="150" y="786"/>
                  </a:lnTo>
                  <a:lnTo>
                    <a:pt x="150" y="780"/>
                  </a:lnTo>
                  <a:lnTo>
                    <a:pt x="150" y="774"/>
                  </a:lnTo>
                  <a:lnTo>
                    <a:pt x="156" y="768"/>
                  </a:lnTo>
                  <a:lnTo>
                    <a:pt x="156" y="762"/>
                  </a:lnTo>
                  <a:lnTo>
                    <a:pt x="156" y="756"/>
                  </a:lnTo>
                  <a:lnTo>
                    <a:pt x="156" y="750"/>
                  </a:lnTo>
                  <a:lnTo>
                    <a:pt x="156" y="744"/>
                  </a:lnTo>
                  <a:lnTo>
                    <a:pt x="156" y="738"/>
                  </a:lnTo>
                  <a:lnTo>
                    <a:pt x="156" y="732"/>
                  </a:lnTo>
                  <a:lnTo>
                    <a:pt x="156" y="726"/>
                  </a:lnTo>
                  <a:lnTo>
                    <a:pt x="156" y="720"/>
                  </a:lnTo>
                  <a:lnTo>
                    <a:pt x="156" y="714"/>
                  </a:lnTo>
                  <a:lnTo>
                    <a:pt x="156" y="708"/>
                  </a:lnTo>
                  <a:lnTo>
                    <a:pt x="156" y="702"/>
                  </a:lnTo>
                  <a:lnTo>
                    <a:pt x="156" y="696"/>
                  </a:lnTo>
                  <a:lnTo>
                    <a:pt x="156" y="690"/>
                  </a:lnTo>
                  <a:lnTo>
                    <a:pt x="156" y="684"/>
                  </a:lnTo>
                  <a:lnTo>
                    <a:pt x="156" y="678"/>
                  </a:lnTo>
                  <a:lnTo>
                    <a:pt x="156" y="672"/>
                  </a:lnTo>
                  <a:lnTo>
                    <a:pt x="156" y="666"/>
                  </a:lnTo>
                  <a:lnTo>
                    <a:pt x="156" y="660"/>
                  </a:lnTo>
                  <a:lnTo>
                    <a:pt x="156" y="654"/>
                  </a:lnTo>
                  <a:lnTo>
                    <a:pt x="162" y="648"/>
                  </a:lnTo>
                  <a:lnTo>
                    <a:pt x="162" y="642"/>
                  </a:lnTo>
                  <a:lnTo>
                    <a:pt x="162" y="636"/>
                  </a:lnTo>
                  <a:lnTo>
                    <a:pt x="162" y="630"/>
                  </a:lnTo>
                  <a:lnTo>
                    <a:pt x="162" y="624"/>
                  </a:lnTo>
                  <a:lnTo>
                    <a:pt x="162" y="618"/>
                  </a:lnTo>
                  <a:lnTo>
                    <a:pt x="162" y="612"/>
                  </a:lnTo>
                  <a:lnTo>
                    <a:pt x="162" y="606"/>
                  </a:lnTo>
                  <a:lnTo>
                    <a:pt x="162" y="600"/>
                  </a:lnTo>
                  <a:lnTo>
                    <a:pt x="162" y="594"/>
                  </a:lnTo>
                  <a:lnTo>
                    <a:pt x="162" y="588"/>
                  </a:lnTo>
                  <a:lnTo>
                    <a:pt x="162" y="582"/>
                  </a:lnTo>
                  <a:lnTo>
                    <a:pt x="162" y="576"/>
                  </a:lnTo>
                  <a:lnTo>
                    <a:pt x="162" y="570"/>
                  </a:lnTo>
                  <a:lnTo>
                    <a:pt x="162" y="564"/>
                  </a:lnTo>
                  <a:lnTo>
                    <a:pt x="162" y="558"/>
                  </a:lnTo>
                  <a:lnTo>
                    <a:pt x="162" y="552"/>
                  </a:lnTo>
                  <a:lnTo>
                    <a:pt x="162" y="546"/>
                  </a:lnTo>
                  <a:lnTo>
                    <a:pt x="162" y="540"/>
                  </a:lnTo>
                  <a:lnTo>
                    <a:pt x="168" y="534"/>
                  </a:lnTo>
                  <a:lnTo>
                    <a:pt x="168" y="528"/>
                  </a:lnTo>
                  <a:lnTo>
                    <a:pt x="168" y="522"/>
                  </a:lnTo>
                  <a:lnTo>
                    <a:pt x="168" y="516"/>
                  </a:lnTo>
                  <a:lnTo>
                    <a:pt x="168" y="510"/>
                  </a:lnTo>
                  <a:lnTo>
                    <a:pt x="168" y="504"/>
                  </a:lnTo>
                  <a:lnTo>
                    <a:pt x="168" y="498"/>
                  </a:lnTo>
                  <a:lnTo>
                    <a:pt x="168" y="492"/>
                  </a:lnTo>
                  <a:lnTo>
                    <a:pt x="168" y="486"/>
                  </a:lnTo>
                  <a:lnTo>
                    <a:pt x="168" y="480"/>
                  </a:lnTo>
                  <a:lnTo>
                    <a:pt x="168" y="474"/>
                  </a:lnTo>
                  <a:lnTo>
                    <a:pt x="168" y="468"/>
                  </a:lnTo>
                  <a:lnTo>
                    <a:pt x="168" y="462"/>
                  </a:lnTo>
                  <a:lnTo>
                    <a:pt x="168" y="456"/>
                  </a:lnTo>
                  <a:lnTo>
                    <a:pt x="168" y="450"/>
                  </a:lnTo>
                  <a:lnTo>
                    <a:pt x="168" y="444"/>
                  </a:lnTo>
                  <a:lnTo>
                    <a:pt x="168" y="438"/>
                  </a:lnTo>
                  <a:lnTo>
                    <a:pt x="168" y="432"/>
                  </a:lnTo>
                  <a:lnTo>
                    <a:pt x="168" y="426"/>
                  </a:lnTo>
                  <a:lnTo>
                    <a:pt x="174" y="420"/>
                  </a:lnTo>
                  <a:lnTo>
                    <a:pt x="174" y="414"/>
                  </a:lnTo>
                  <a:lnTo>
                    <a:pt x="174" y="408"/>
                  </a:lnTo>
                  <a:lnTo>
                    <a:pt x="174" y="402"/>
                  </a:lnTo>
                  <a:lnTo>
                    <a:pt x="174" y="396"/>
                  </a:lnTo>
                  <a:lnTo>
                    <a:pt x="174" y="390"/>
                  </a:lnTo>
                  <a:lnTo>
                    <a:pt x="174" y="384"/>
                  </a:lnTo>
                  <a:lnTo>
                    <a:pt x="174" y="378"/>
                  </a:lnTo>
                  <a:lnTo>
                    <a:pt x="174" y="372"/>
                  </a:lnTo>
                  <a:lnTo>
                    <a:pt x="174" y="366"/>
                  </a:lnTo>
                  <a:lnTo>
                    <a:pt x="174" y="360"/>
                  </a:lnTo>
                  <a:lnTo>
                    <a:pt x="174" y="354"/>
                  </a:lnTo>
                  <a:lnTo>
                    <a:pt x="174" y="348"/>
                  </a:lnTo>
                  <a:lnTo>
                    <a:pt x="174" y="342"/>
                  </a:lnTo>
                  <a:lnTo>
                    <a:pt x="174" y="336"/>
                  </a:lnTo>
                  <a:lnTo>
                    <a:pt x="174" y="330"/>
                  </a:lnTo>
                  <a:lnTo>
                    <a:pt x="174" y="324"/>
                  </a:lnTo>
                  <a:lnTo>
                    <a:pt x="174" y="318"/>
                  </a:lnTo>
                  <a:lnTo>
                    <a:pt x="180" y="312"/>
                  </a:lnTo>
                  <a:lnTo>
                    <a:pt x="180" y="306"/>
                  </a:lnTo>
                  <a:lnTo>
                    <a:pt x="180" y="300"/>
                  </a:lnTo>
                  <a:lnTo>
                    <a:pt x="180" y="294"/>
                  </a:lnTo>
                  <a:lnTo>
                    <a:pt x="180" y="288"/>
                  </a:lnTo>
                  <a:lnTo>
                    <a:pt x="180" y="282"/>
                  </a:lnTo>
                  <a:lnTo>
                    <a:pt x="180" y="276"/>
                  </a:lnTo>
                  <a:lnTo>
                    <a:pt x="180" y="270"/>
                  </a:lnTo>
                  <a:lnTo>
                    <a:pt x="180" y="264"/>
                  </a:lnTo>
                  <a:lnTo>
                    <a:pt x="180" y="258"/>
                  </a:lnTo>
                  <a:lnTo>
                    <a:pt x="180" y="252"/>
                  </a:lnTo>
                  <a:lnTo>
                    <a:pt x="180" y="246"/>
                  </a:lnTo>
                  <a:lnTo>
                    <a:pt x="180" y="240"/>
                  </a:lnTo>
                  <a:lnTo>
                    <a:pt x="180" y="234"/>
                  </a:lnTo>
                  <a:lnTo>
                    <a:pt x="180" y="228"/>
                  </a:lnTo>
                  <a:lnTo>
                    <a:pt x="180" y="222"/>
                  </a:lnTo>
                  <a:lnTo>
                    <a:pt x="186" y="216"/>
                  </a:lnTo>
                  <a:lnTo>
                    <a:pt x="186" y="210"/>
                  </a:lnTo>
                  <a:lnTo>
                    <a:pt x="186" y="204"/>
                  </a:lnTo>
                  <a:lnTo>
                    <a:pt x="186" y="198"/>
                  </a:lnTo>
                  <a:lnTo>
                    <a:pt x="186" y="192"/>
                  </a:lnTo>
                  <a:lnTo>
                    <a:pt x="186" y="186"/>
                  </a:lnTo>
                  <a:lnTo>
                    <a:pt x="186" y="180"/>
                  </a:lnTo>
                  <a:lnTo>
                    <a:pt x="186" y="174"/>
                  </a:lnTo>
                  <a:lnTo>
                    <a:pt x="186" y="168"/>
                  </a:lnTo>
                  <a:lnTo>
                    <a:pt x="186" y="162"/>
                  </a:lnTo>
                  <a:lnTo>
                    <a:pt x="186" y="156"/>
                  </a:lnTo>
                  <a:lnTo>
                    <a:pt x="186" y="150"/>
                  </a:lnTo>
                  <a:lnTo>
                    <a:pt x="186" y="144"/>
                  </a:lnTo>
                  <a:lnTo>
                    <a:pt x="192" y="138"/>
                  </a:lnTo>
                  <a:lnTo>
                    <a:pt x="192" y="132"/>
                  </a:lnTo>
                  <a:lnTo>
                    <a:pt x="192" y="126"/>
                  </a:lnTo>
                  <a:lnTo>
                    <a:pt x="192" y="120"/>
                  </a:lnTo>
                  <a:lnTo>
                    <a:pt x="192" y="114"/>
                  </a:lnTo>
                  <a:lnTo>
                    <a:pt x="192" y="108"/>
                  </a:lnTo>
                  <a:lnTo>
                    <a:pt x="192" y="102"/>
                  </a:lnTo>
                  <a:lnTo>
                    <a:pt x="192" y="96"/>
                  </a:lnTo>
                  <a:lnTo>
                    <a:pt x="192" y="90"/>
                  </a:lnTo>
                  <a:lnTo>
                    <a:pt x="192" y="84"/>
                  </a:lnTo>
                  <a:lnTo>
                    <a:pt x="198" y="78"/>
                  </a:lnTo>
                  <a:lnTo>
                    <a:pt x="198" y="72"/>
                  </a:lnTo>
                  <a:lnTo>
                    <a:pt x="198" y="66"/>
                  </a:lnTo>
                  <a:lnTo>
                    <a:pt x="198" y="60"/>
                  </a:lnTo>
                  <a:lnTo>
                    <a:pt x="198" y="54"/>
                  </a:lnTo>
                  <a:lnTo>
                    <a:pt x="198" y="48"/>
                  </a:lnTo>
                  <a:lnTo>
                    <a:pt x="198" y="42"/>
                  </a:lnTo>
                  <a:lnTo>
                    <a:pt x="198" y="36"/>
                  </a:lnTo>
                  <a:lnTo>
                    <a:pt x="204" y="30"/>
                  </a:lnTo>
                  <a:lnTo>
                    <a:pt x="204" y="24"/>
                  </a:lnTo>
                  <a:lnTo>
                    <a:pt x="204" y="18"/>
                  </a:lnTo>
                  <a:lnTo>
                    <a:pt x="204" y="12"/>
                  </a:lnTo>
                  <a:lnTo>
                    <a:pt x="210" y="6"/>
                  </a:lnTo>
                  <a:lnTo>
                    <a:pt x="216" y="0"/>
                  </a:lnTo>
                  <a:lnTo>
                    <a:pt x="216" y="6"/>
                  </a:lnTo>
                  <a:lnTo>
                    <a:pt x="222" y="12"/>
                  </a:lnTo>
                  <a:lnTo>
                    <a:pt x="222" y="18"/>
                  </a:lnTo>
                  <a:lnTo>
                    <a:pt x="222" y="24"/>
                  </a:lnTo>
                  <a:lnTo>
                    <a:pt x="222" y="30"/>
                  </a:lnTo>
                  <a:lnTo>
                    <a:pt x="222" y="36"/>
                  </a:lnTo>
                  <a:lnTo>
                    <a:pt x="222" y="42"/>
                  </a:lnTo>
                  <a:lnTo>
                    <a:pt x="228" y="48"/>
                  </a:lnTo>
                  <a:lnTo>
                    <a:pt x="228" y="54"/>
                  </a:lnTo>
                  <a:lnTo>
                    <a:pt x="228" y="60"/>
                  </a:lnTo>
                  <a:lnTo>
                    <a:pt x="228" y="66"/>
                  </a:lnTo>
                  <a:lnTo>
                    <a:pt x="228" y="72"/>
                  </a:lnTo>
                  <a:lnTo>
                    <a:pt x="228" y="78"/>
                  </a:lnTo>
                  <a:lnTo>
                    <a:pt x="228" y="84"/>
                  </a:lnTo>
                  <a:lnTo>
                    <a:pt x="228" y="90"/>
                  </a:lnTo>
                  <a:lnTo>
                    <a:pt x="228" y="96"/>
                  </a:lnTo>
                  <a:lnTo>
                    <a:pt x="234" y="102"/>
                  </a:lnTo>
                  <a:lnTo>
                    <a:pt x="234" y="108"/>
                  </a:lnTo>
                  <a:lnTo>
                    <a:pt x="234" y="114"/>
                  </a:lnTo>
                  <a:lnTo>
                    <a:pt x="234" y="120"/>
                  </a:lnTo>
                  <a:lnTo>
                    <a:pt x="234" y="126"/>
                  </a:lnTo>
                  <a:lnTo>
                    <a:pt x="234" y="132"/>
                  </a:lnTo>
                  <a:lnTo>
                    <a:pt x="234" y="138"/>
                  </a:lnTo>
                  <a:lnTo>
                    <a:pt x="234" y="144"/>
                  </a:lnTo>
                  <a:lnTo>
                    <a:pt x="234" y="150"/>
                  </a:lnTo>
                  <a:lnTo>
                    <a:pt x="234" y="156"/>
                  </a:lnTo>
                  <a:lnTo>
                    <a:pt x="234" y="162"/>
                  </a:lnTo>
                  <a:lnTo>
                    <a:pt x="234" y="168"/>
                  </a:lnTo>
                  <a:lnTo>
                    <a:pt x="240" y="174"/>
                  </a:lnTo>
                  <a:lnTo>
                    <a:pt x="240" y="180"/>
                  </a:lnTo>
                  <a:lnTo>
                    <a:pt x="240" y="186"/>
                  </a:lnTo>
                  <a:lnTo>
                    <a:pt x="240" y="192"/>
                  </a:lnTo>
                  <a:lnTo>
                    <a:pt x="240" y="198"/>
                  </a:lnTo>
                  <a:lnTo>
                    <a:pt x="240" y="204"/>
                  </a:lnTo>
                  <a:lnTo>
                    <a:pt x="240" y="210"/>
                  </a:lnTo>
                  <a:lnTo>
                    <a:pt x="240" y="216"/>
                  </a:lnTo>
                  <a:lnTo>
                    <a:pt x="240" y="222"/>
                  </a:lnTo>
                  <a:lnTo>
                    <a:pt x="240" y="228"/>
                  </a:lnTo>
                  <a:lnTo>
                    <a:pt x="240" y="234"/>
                  </a:lnTo>
                  <a:lnTo>
                    <a:pt x="240" y="240"/>
                  </a:lnTo>
                  <a:lnTo>
                    <a:pt x="240" y="246"/>
                  </a:lnTo>
                  <a:lnTo>
                    <a:pt x="240" y="252"/>
                  </a:lnTo>
                  <a:lnTo>
                    <a:pt x="240" y="258"/>
                  </a:lnTo>
                  <a:lnTo>
                    <a:pt x="246" y="264"/>
                  </a:lnTo>
                  <a:lnTo>
                    <a:pt x="246" y="270"/>
                  </a:lnTo>
                  <a:lnTo>
                    <a:pt x="246" y="276"/>
                  </a:lnTo>
                  <a:lnTo>
                    <a:pt x="246" y="282"/>
                  </a:lnTo>
                  <a:lnTo>
                    <a:pt x="246" y="288"/>
                  </a:lnTo>
                  <a:lnTo>
                    <a:pt x="246" y="294"/>
                  </a:lnTo>
                  <a:lnTo>
                    <a:pt x="246" y="300"/>
                  </a:lnTo>
                  <a:lnTo>
                    <a:pt x="246" y="306"/>
                  </a:lnTo>
                  <a:lnTo>
                    <a:pt x="246" y="312"/>
                  </a:lnTo>
                  <a:lnTo>
                    <a:pt x="246" y="318"/>
                  </a:lnTo>
                  <a:lnTo>
                    <a:pt x="246" y="324"/>
                  </a:lnTo>
                  <a:lnTo>
                    <a:pt x="246" y="330"/>
                  </a:lnTo>
                  <a:lnTo>
                    <a:pt x="246" y="336"/>
                  </a:lnTo>
                  <a:lnTo>
                    <a:pt x="246" y="342"/>
                  </a:lnTo>
                  <a:lnTo>
                    <a:pt x="246" y="348"/>
                  </a:lnTo>
                  <a:lnTo>
                    <a:pt x="246" y="354"/>
                  </a:lnTo>
                  <a:lnTo>
                    <a:pt x="252" y="360"/>
                  </a:lnTo>
                  <a:lnTo>
                    <a:pt x="252" y="366"/>
                  </a:lnTo>
                  <a:lnTo>
                    <a:pt x="252" y="372"/>
                  </a:lnTo>
                  <a:lnTo>
                    <a:pt x="252" y="378"/>
                  </a:lnTo>
                  <a:lnTo>
                    <a:pt x="252" y="384"/>
                  </a:lnTo>
                  <a:lnTo>
                    <a:pt x="252" y="390"/>
                  </a:lnTo>
                  <a:lnTo>
                    <a:pt x="252" y="396"/>
                  </a:lnTo>
                  <a:lnTo>
                    <a:pt x="252" y="402"/>
                  </a:lnTo>
                  <a:lnTo>
                    <a:pt x="252" y="408"/>
                  </a:lnTo>
                  <a:lnTo>
                    <a:pt x="252" y="414"/>
                  </a:lnTo>
                  <a:lnTo>
                    <a:pt x="252" y="420"/>
                  </a:lnTo>
                  <a:lnTo>
                    <a:pt x="252" y="426"/>
                  </a:lnTo>
                  <a:lnTo>
                    <a:pt x="252" y="432"/>
                  </a:lnTo>
                  <a:lnTo>
                    <a:pt x="252" y="438"/>
                  </a:lnTo>
                  <a:lnTo>
                    <a:pt x="252" y="444"/>
                  </a:lnTo>
                  <a:lnTo>
                    <a:pt x="252" y="450"/>
                  </a:lnTo>
                  <a:lnTo>
                    <a:pt x="252" y="456"/>
                  </a:lnTo>
                  <a:lnTo>
                    <a:pt x="252" y="462"/>
                  </a:lnTo>
                  <a:lnTo>
                    <a:pt x="252" y="468"/>
                  </a:lnTo>
                  <a:lnTo>
                    <a:pt x="258" y="474"/>
                  </a:lnTo>
                  <a:lnTo>
                    <a:pt x="258" y="480"/>
                  </a:lnTo>
                  <a:lnTo>
                    <a:pt x="258" y="486"/>
                  </a:lnTo>
                  <a:lnTo>
                    <a:pt x="258" y="492"/>
                  </a:lnTo>
                  <a:lnTo>
                    <a:pt x="258" y="498"/>
                  </a:lnTo>
                  <a:lnTo>
                    <a:pt x="258" y="504"/>
                  </a:lnTo>
                  <a:lnTo>
                    <a:pt x="258" y="510"/>
                  </a:lnTo>
                  <a:lnTo>
                    <a:pt x="258" y="516"/>
                  </a:lnTo>
                  <a:lnTo>
                    <a:pt x="258" y="522"/>
                  </a:lnTo>
                  <a:lnTo>
                    <a:pt x="258" y="528"/>
                  </a:lnTo>
                  <a:lnTo>
                    <a:pt x="258" y="534"/>
                  </a:lnTo>
                  <a:lnTo>
                    <a:pt x="258" y="540"/>
                  </a:lnTo>
                  <a:lnTo>
                    <a:pt x="258" y="546"/>
                  </a:lnTo>
                  <a:lnTo>
                    <a:pt x="258" y="552"/>
                  </a:lnTo>
                  <a:lnTo>
                    <a:pt x="258" y="558"/>
                  </a:lnTo>
                  <a:lnTo>
                    <a:pt x="258" y="564"/>
                  </a:lnTo>
                  <a:lnTo>
                    <a:pt x="258" y="570"/>
                  </a:lnTo>
                  <a:lnTo>
                    <a:pt x="258" y="576"/>
                  </a:lnTo>
                  <a:lnTo>
                    <a:pt x="258" y="582"/>
                  </a:lnTo>
                  <a:lnTo>
                    <a:pt x="264" y="588"/>
                  </a:lnTo>
                  <a:lnTo>
                    <a:pt x="264" y="594"/>
                  </a:lnTo>
                  <a:lnTo>
                    <a:pt x="264" y="600"/>
                  </a:lnTo>
                  <a:lnTo>
                    <a:pt x="264" y="606"/>
                  </a:lnTo>
                  <a:lnTo>
                    <a:pt x="264" y="612"/>
                  </a:lnTo>
                  <a:lnTo>
                    <a:pt x="264" y="618"/>
                  </a:lnTo>
                  <a:lnTo>
                    <a:pt x="264" y="624"/>
                  </a:lnTo>
                  <a:lnTo>
                    <a:pt x="264" y="630"/>
                  </a:lnTo>
                  <a:lnTo>
                    <a:pt x="264" y="636"/>
                  </a:lnTo>
                  <a:lnTo>
                    <a:pt x="264" y="642"/>
                  </a:lnTo>
                  <a:lnTo>
                    <a:pt x="264" y="648"/>
                  </a:lnTo>
                  <a:lnTo>
                    <a:pt x="264" y="654"/>
                  </a:lnTo>
                  <a:lnTo>
                    <a:pt x="264" y="660"/>
                  </a:lnTo>
                  <a:lnTo>
                    <a:pt x="264" y="666"/>
                  </a:lnTo>
                  <a:lnTo>
                    <a:pt x="264" y="672"/>
                  </a:lnTo>
                  <a:lnTo>
                    <a:pt x="264" y="678"/>
                  </a:lnTo>
                  <a:lnTo>
                    <a:pt x="264" y="684"/>
                  </a:lnTo>
                  <a:lnTo>
                    <a:pt x="264" y="690"/>
                  </a:lnTo>
                  <a:lnTo>
                    <a:pt x="264" y="696"/>
                  </a:lnTo>
                  <a:lnTo>
                    <a:pt x="270" y="702"/>
                  </a:lnTo>
                  <a:lnTo>
                    <a:pt x="270" y="708"/>
                  </a:lnTo>
                  <a:lnTo>
                    <a:pt x="270" y="714"/>
                  </a:lnTo>
                  <a:lnTo>
                    <a:pt x="270" y="720"/>
                  </a:lnTo>
                  <a:lnTo>
                    <a:pt x="270" y="726"/>
                  </a:lnTo>
                  <a:lnTo>
                    <a:pt x="270" y="732"/>
                  </a:lnTo>
                  <a:lnTo>
                    <a:pt x="270" y="738"/>
                  </a:lnTo>
                  <a:lnTo>
                    <a:pt x="270" y="744"/>
                  </a:lnTo>
                  <a:lnTo>
                    <a:pt x="270" y="750"/>
                  </a:lnTo>
                  <a:lnTo>
                    <a:pt x="270" y="756"/>
                  </a:lnTo>
                  <a:lnTo>
                    <a:pt x="270" y="762"/>
                  </a:lnTo>
                  <a:lnTo>
                    <a:pt x="270" y="768"/>
                  </a:lnTo>
                  <a:lnTo>
                    <a:pt x="270" y="774"/>
                  </a:lnTo>
                  <a:lnTo>
                    <a:pt x="270" y="780"/>
                  </a:lnTo>
                  <a:lnTo>
                    <a:pt x="270" y="786"/>
                  </a:lnTo>
                  <a:lnTo>
                    <a:pt x="270" y="792"/>
                  </a:lnTo>
                  <a:lnTo>
                    <a:pt x="270" y="798"/>
                  </a:lnTo>
                  <a:lnTo>
                    <a:pt x="270" y="804"/>
                  </a:lnTo>
                  <a:lnTo>
                    <a:pt x="270" y="810"/>
                  </a:lnTo>
                  <a:lnTo>
                    <a:pt x="270" y="816"/>
                  </a:lnTo>
                  <a:lnTo>
                    <a:pt x="276" y="822"/>
                  </a:lnTo>
                  <a:lnTo>
                    <a:pt x="276" y="828"/>
                  </a:lnTo>
                  <a:lnTo>
                    <a:pt x="276" y="834"/>
                  </a:lnTo>
                  <a:lnTo>
                    <a:pt x="276" y="840"/>
                  </a:lnTo>
                  <a:lnTo>
                    <a:pt x="276" y="846"/>
                  </a:lnTo>
                  <a:lnTo>
                    <a:pt x="276" y="852"/>
                  </a:lnTo>
                  <a:lnTo>
                    <a:pt x="276" y="858"/>
                  </a:lnTo>
                  <a:lnTo>
                    <a:pt x="276" y="864"/>
                  </a:lnTo>
                  <a:lnTo>
                    <a:pt x="276" y="870"/>
                  </a:lnTo>
                  <a:lnTo>
                    <a:pt x="276" y="876"/>
                  </a:lnTo>
                  <a:lnTo>
                    <a:pt x="276" y="882"/>
                  </a:lnTo>
                  <a:lnTo>
                    <a:pt x="276" y="888"/>
                  </a:lnTo>
                  <a:lnTo>
                    <a:pt x="276" y="894"/>
                  </a:lnTo>
                  <a:lnTo>
                    <a:pt x="276" y="900"/>
                  </a:lnTo>
                  <a:lnTo>
                    <a:pt x="276" y="906"/>
                  </a:lnTo>
                  <a:lnTo>
                    <a:pt x="276" y="912"/>
                  </a:lnTo>
                  <a:lnTo>
                    <a:pt x="276" y="918"/>
                  </a:lnTo>
                  <a:lnTo>
                    <a:pt x="276" y="924"/>
                  </a:lnTo>
                  <a:lnTo>
                    <a:pt x="276" y="930"/>
                  </a:lnTo>
                  <a:lnTo>
                    <a:pt x="282" y="936"/>
                  </a:lnTo>
                  <a:lnTo>
                    <a:pt x="282" y="942"/>
                  </a:lnTo>
                  <a:lnTo>
                    <a:pt x="282" y="948"/>
                  </a:lnTo>
                  <a:lnTo>
                    <a:pt x="282" y="954"/>
                  </a:lnTo>
                  <a:lnTo>
                    <a:pt x="282" y="960"/>
                  </a:lnTo>
                  <a:lnTo>
                    <a:pt x="282" y="966"/>
                  </a:lnTo>
                  <a:lnTo>
                    <a:pt x="282" y="972"/>
                  </a:lnTo>
                  <a:lnTo>
                    <a:pt x="282" y="978"/>
                  </a:lnTo>
                  <a:lnTo>
                    <a:pt x="282" y="984"/>
                  </a:lnTo>
                  <a:lnTo>
                    <a:pt x="282" y="990"/>
                  </a:lnTo>
                  <a:lnTo>
                    <a:pt x="282" y="996"/>
                  </a:lnTo>
                  <a:lnTo>
                    <a:pt x="282" y="1002"/>
                  </a:lnTo>
                  <a:lnTo>
                    <a:pt x="282" y="1008"/>
                  </a:lnTo>
                  <a:lnTo>
                    <a:pt x="282" y="1014"/>
                  </a:lnTo>
                  <a:lnTo>
                    <a:pt x="282" y="1020"/>
                  </a:lnTo>
                  <a:lnTo>
                    <a:pt x="282" y="1026"/>
                  </a:lnTo>
                  <a:lnTo>
                    <a:pt x="282" y="1032"/>
                  </a:lnTo>
                  <a:lnTo>
                    <a:pt x="282" y="1038"/>
                  </a:lnTo>
                  <a:lnTo>
                    <a:pt x="288" y="1044"/>
                  </a:lnTo>
                  <a:lnTo>
                    <a:pt x="288" y="1050"/>
                  </a:lnTo>
                  <a:lnTo>
                    <a:pt x="288" y="1056"/>
                  </a:lnTo>
                  <a:lnTo>
                    <a:pt x="288" y="1062"/>
                  </a:lnTo>
                  <a:lnTo>
                    <a:pt x="288" y="1068"/>
                  </a:lnTo>
                  <a:lnTo>
                    <a:pt x="288" y="1074"/>
                  </a:lnTo>
                  <a:lnTo>
                    <a:pt x="288" y="1080"/>
                  </a:lnTo>
                  <a:lnTo>
                    <a:pt x="288" y="1086"/>
                  </a:lnTo>
                  <a:lnTo>
                    <a:pt x="288" y="1092"/>
                  </a:lnTo>
                  <a:lnTo>
                    <a:pt x="288" y="1098"/>
                  </a:lnTo>
                  <a:lnTo>
                    <a:pt x="288" y="1104"/>
                  </a:lnTo>
                  <a:lnTo>
                    <a:pt x="288" y="1110"/>
                  </a:lnTo>
                  <a:lnTo>
                    <a:pt x="288" y="1116"/>
                  </a:lnTo>
                  <a:lnTo>
                    <a:pt x="288" y="1122"/>
                  </a:lnTo>
                  <a:lnTo>
                    <a:pt x="288" y="1128"/>
                  </a:lnTo>
                  <a:lnTo>
                    <a:pt x="294" y="1134"/>
                  </a:lnTo>
                  <a:lnTo>
                    <a:pt x="294" y="1140"/>
                  </a:lnTo>
                  <a:lnTo>
                    <a:pt x="294" y="1146"/>
                  </a:lnTo>
                  <a:lnTo>
                    <a:pt x="294" y="1152"/>
                  </a:lnTo>
                  <a:lnTo>
                    <a:pt x="294" y="1158"/>
                  </a:lnTo>
                  <a:lnTo>
                    <a:pt x="294" y="1164"/>
                  </a:lnTo>
                  <a:lnTo>
                    <a:pt x="294" y="1170"/>
                  </a:lnTo>
                  <a:lnTo>
                    <a:pt x="294" y="1176"/>
                  </a:lnTo>
                  <a:lnTo>
                    <a:pt x="294" y="1182"/>
                  </a:lnTo>
                  <a:lnTo>
                    <a:pt x="294" y="1188"/>
                  </a:lnTo>
                  <a:lnTo>
                    <a:pt x="294" y="1194"/>
                  </a:lnTo>
                  <a:lnTo>
                    <a:pt x="294" y="1200"/>
                  </a:lnTo>
                  <a:lnTo>
                    <a:pt x="294" y="1206"/>
                  </a:lnTo>
                  <a:lnTo>
                    <a:pt x="294" y="1212"/>
                  </a:lnTo>
                  <a:lnTo>
                    <a:pt x="300" y="1218"/>
                  </a:lnTo>
                  <a:lnTo>
                    <a:pt x="300" y="1224"/>
                  </a:lnTo>
                  <a:lnTo>
                    <a:pt x="300" y="1230"/>
                  </a:lnTo>
                  <a:lnTo>
                    <a:pt x="300" y="1236"/>
                  </a:lnTo>
                  <a:lnTo>
                    <a:pt x="300" y="1242"/>
                  </a:lnTo>
                  <a:lnTo>
                    <a:pt x="300" y="1248"/>
                  </a:lnTo>
                  <a:lnTo>
                    <a:pt x="300" y="1254"/>
                  </a:lnTo>
                  <a:lnTo>
                    <a:pt x="300" y="1260"/>
                  </a:lnTo>
                  <a:lnTo>
                    <a:pt x="300" y="1266"/>
                  </a:lnTo>
                  <a:lnTo>
                    <a:pt x="300" y="1272"/>
                  </a:lnTo>
                  <a:lnTo>
                    <a:pt x="300" y="1278"/>
                  </a:lnTo>
                  <a:lnTo>
                    <a:pt x="306" y="1284"/>
                  </a:lnTo>
                  <a:lnTo>
                    <a:pt x="306" y="1290"/>
                  </a:lnTo>
                  <a:lnTo>
                    <a:pt x="306" y="1296"/>
                  </a:lnTo>
                  <a:lnTo>
                    <a:pt x="306" y="1302"/>
                  </a:lnTo>
                  <a:lnTo>
                    <a:pt x="306" y="1308"/>
                  </a:lnTo>
                  <a:lnTo>
                    <a:pt x="306" y="1314"/>
                  </a:lnTo>
                  <a:lnTo>
                    <a:pt x="306" y="1320"/>
                  </a:lnTo>
                  <a:lnTo>
                    <a:pt x="312" y="1326"/>
                  </a:lnTo>
                  <a:lnTo>
                    <a:pt x="312" y="1332"/>
                  </a:lnTo>
                  <a:lnTo>
                    <a:pt x="312" y="1338"/>
                  </a:lnTo>
                  <a:lnTo>
                    <a:pt x="312" y="1344"/>
                  </a:lnTo>
                  <a:lnTo>
                    <a:pt x="312" y="1350"/>
                  </a:lnTo>
                  <a:lnTo>
                    <a:pt x="318" y="1356"/>
                  </a:lnTo>
                  <a:lnTo>
                    <a:pt x="324" y="1362"/>
                  </a:lnTo>
                  <a:lnTo>
                    <a:pt x="324" y="1356"/>
                  </a:lnTo>
                  <a:lnTo>
                    <a:pt x="330" y="1350"/>
                  </a:lnTo>
                  <a:lnTo>
                    <a:pt x="330" y="1344"/>
                  </a:lnTo>
                  <a:lnTo>
                    <a:pt x="330" y="1338"/>
                  </a:lnTo>
                  <a:lnTo>
                    <a:pt x="330" y="1332"/>
                  </a:lnTo>
                  <a:lnTo>
                    <a:pt x="330" y="1326"/>
                  </a:lnTo>
                  <a:lnTo>
                    <a:pt x="330" y="1320"/>
                  </a:lnTo>
                  <a:lnTo>
                    <a:pt x="336" y="1314"/>
                  </a:lnTo>
                  <a:lnTo>
                    <a:pt x="336" y="1308"/>
                  </a:lnTo>
                  <a:lnTo>
                    <a:pt x="336" y="1302"/>
                  </a:lnTo>
                  <a:lnTo>
                    <a:pt x="336" y="1296"/>
                  </a:lnTo>
                  <a:lnTo>
                    <a:pt x="336" y="1290"/>
                  </a:lnTo>
                  <a:lnTo>
                    <a:pt x="336" y="1284"/>
                  </a:lnTo>
                  <a:lnTo>
                    <a:pt x="336" y="1278"/>
                  </a:lnTo>
                  <a:lnTo>
                    <a:pt x="336" y="1272"/>
                  </a:lnTo>
                  <a:lnTo>
                    <a:pt x="336" y="1266"/>
                  </a:lnTo>
                  <a:lnTo>
                    <a:pt x="342" y="1260"/>
                  </a:lnTo>
                  <a:lnTo>
                    <a:pt x="342" y="1254"/>
                  </a:lnTo>
                  <a:lnTo>
                    <a:pt x="342" y="1248"/>
                  </a:lnTo>
                  <a:lnTo>
                    <a:pt x="342" y="1242"/>
                  </a:lnTo>
                  <a:lnTo>
                    <a:pt x="342" y="1236"/>
                  </a:lnTo>
                  <a:lnTo>
                    <a:pt x="342" y="1230"/>
                  </a:lnTo>
                  <a:lnTo>
                    <a:pt x="342" y="1224"/>
                  </a:lnTo>
                  <a:lnTo>
                    <a:pt x="342" y="1218"/>
                  </a:lnTo>
                  <a:lnTo>
                    <a:pt x="342" y="1212"/>
                  </a:lnTo>
                  <a:lnTo>
                    <a:pt x="342" y="1206"/>
                  </a:lnTo>
                  <a:lnTo>
                    <a:pt x="342" y="1200"/>
                  </a:lnTo>
                  <a:lnTo>
                    <a:pt x="342" y="1194"/>
                  </a:lnTo>
                  <a:lnTo>
                    <a:pt x="348" y="1188"/>
                  </a:lnTo>
                  <a:lnTo>
                    <a:pt x="348" y="1182"/>
                  </a:lnTo>
                  <a:lnTo>
                    <a:pt x="348" y="1176"/>
                  </a:lnTo>
                  <a:lnTo>
                    <a:pt x="348" y="1170"/>
                  </a:lnTo>
                  <a:lnTo>
                    <a:pt x="348" y="1164"/>
                  </a:lnTo>
                  <a:lnTo>
                    <a:pt x="348" y="1158"/>
                  </a:lnTo>
                  <a:lnTo>
                    <a:pt x="348" y="1152"/>
                  </a:lnTo>
                  <a:lnTo>
                    <a:pt x="348" y="1146"/>
                  </a:lnTo>
                  <a:lnTo>
                    <a:pt x="348" y="1140"/>
                  </a:lnTo>
                  <a:lnTo>
                    <a:pt x="348" y="1134"/>
                  </a:lnTo>
                  <a:lnTo>
                    <a:pt x="348" y="1128"/>
                  </a:lnTo>
                  <a:lnTo>
                    <a:pt x="348" y="1122"/>
                  </a:lnTo>
                  <a:lnTo>
                    <a:pt x="348" y="1116"/>
                  </a:lnTo>
                  <a:lnTo>
                    <a:pt x="348" y="1110"/>
                  </a:lnTo>
                  <a:lnTo>
                    <a:pt x="354" y="1104"/>
                  </a:lnTo>
                  <a:lnTo>
                    <a:pt x="354" y="1098"/>
                  </a:lnTo>
                  <a:lnTo>
                    <a:pt x="354" y="1092"/>
                  </a:lnTo>
                  <a:lnTo>
                    <a:pt x="354" y="1086"/>
                  </a:lnTo>
                  <a:lnTo>
                    <a:pt x="354" y="1080"/>
                  </a:lnTo>
                  <a:lnTo>
                    <a:pt x="354" y="1074"/>
                  </a:lnTo>
                  <a:lnTo>
                    <a:pt x="354" y="1068"/>
                  </a:lnTo>
                  <a:lnTo>
                    <a:pt x="354" y="1062"/>
                  </a:lnTo>
                  <a:lnTo>
                    <a:pt x="354" y="1056"/>
                  </a:lnTo>
                  <a:lnTo>
                    <a:pt x="354" y="1050"/>
                  </a:lnTo>
                  <a:lnTo>
                    <a:pt x="354" y="1044"/>
                  </a:lnTo>
                  <a:lnTo>
                    <a:pt x="354" y="1038"/>
                  </a:lnTo>
                  <a:lnTo>
                    <a:pt x="354" y="1032"/>
                  </a:lnTo>
                  <a:lnTo>
                    <a:pt x="354" y="1026"/>
                  </a:lnTo>
                  <a:lnTo>
                    <a:pt x="354" y="1020"/>
                  </a:lnTo>
                  <a:lnTo>
                    <a:pt x="354" y="1014"/>
                  </a:lnTo>
                  <a:lnTo>
                    <a:pt x="354" y="1008"/>
                  </a:lnTo>
                  <a:lnTo>
                    <a:pt x="360" y="1002"/>
                  </a:lnTo>
                  <a:lnTo>
                    <a:pt x="360" y="996"/>
                  </a:lnTo>
                  <a:lnTo>
                    <a:pt x="360" y="990"/>
                  </a:lnTo>
                  <a:lnTo>
                    <a:pt x="360" y="984"/>
                  </a:lnTo>
                  <a:lnTo>
                    <a:pt x="360" y="978"/>
                  </a:lnTo>
                  <a:lnTo>
                    <a:pt x="360" y="972"/>
                  </a:lnTo>
                  <a:lnTo>
                    <a:pt x="360" y="966"/>
                  </a:lnTo>
                  <a:lnTo>
                    <a:pt x="360" y="960"/>
                  </a:lnTo>
                  <a:lnTo>
                    <a:pt x="360" y="954"/>
                  </a:lnTo>
                  <a:lnTo>
                    <a:pt x="360" y="948"/>
                  </a:lnTo>
                  <a:lnTo>
                    <a:pt x="360" y="942"/>
                  </a:lnTo>
                  <a:lnTo>
                    <a:pt x="360" y="936"/>
                  </a:lnTo>
                  <a:lnTo>
                    <a:pt x="360" y="930"/>
                  </a:lnTo>
                  <a:lnTo>
                    <a:pt x="360" y="924"/>
                  </a:lnTo>
                  <a:lnTo>
                    <a:pt x="360" y="918"/>
                  </a:lnTo>
                  <a:lnTo>
                    <a:pt x="360" y="912"/>
                  </a:lnTo>
                  <a:lnTo>
                    <a:pt x="360" y="906"/>
                  </a:lnTo>
                  <a:lnTo>
                    <a:pt x="360" y="900"/>
                  </a:lnTo>
                  <a:lnTo>
                    <a:pt x="366" y="894"/>
                  </a:lnTo>
                  <a:lnTo>
                    <a:pt x="366" y="888"/>
                  </a:lnTo>
                  <a:lnTo>
                    <a:pt x="366" y="882"/>
                  </a:lnTo>
                  <a:lnTo>
                    <a:pt x="366" y="876"/>
                  </a:lnTo>
                  <a:lnTo>
                    <a:pt x="366" y="870"/>
                  </a:lnTo>
                  <a:lnTo>
                    <a:pt x="366" y="864"/>
                  </a:lnTo>
                  <a:lnTo>
                    <a:pt x="366" y="858"/>
                  </a:lnTo>
                  <a:lnTo>
                    <a:pt x="366" y="852"/>
                  </a:lnTo>
                  <a:lnTo>
                    <a:pt x="366" y="846"/>
                  </a:lnTo>
                  <a:lnTo>
                    <a:pt x="366" y="840"/>
                  </a:lnTo>
                  <a:lnTo>
                    <a:pt x="366" y="834"/>
                  </a:lnTo>
                  <a:lnTo>
                    <a:pt x="366" y="828"/>
                  </a:lnTo>
                  <a:lnTo>
                    <a:pt x="366" y="822"/>
                  </a:lnTo>
                  <a:lnTo>
                    <a:pt x="366" y="816"/>
                  </a:lnTo>
                  <a:lnTo>
                    <a:pt x="366" y="810"/>
                  </a:lnTo>
                  <a:lnTo>
                    <a:pt x="366" y="804"/>
                  </a:lnTo>
                  <a:lnTo>
                    <a:pt x="366" y="798"/>
                  </a:lnTo>
                  <a:lnTo>
                    <a:pt x="366" y="792"/>
                  </a:lnTo>
                  <a:lnTo>
                    <a:pt x="366" y="786"/>
                  </a:lnTo>
                  <a:lnTo>
                    <a:pt x="366" y="780"/>
                  </a:lnTo>
                  <a:lnTo>
                    <a:pt x="372" y="774"/>
                  </a:lnTo>
                  <a:lnTo>
                    <a:pt x="372" y="768"/>
                  </a:lnTo>
                  <a:lnTo>
                    <a:pt x="372" y="762"/>
                  </a:lnTo>
                  <a:lnTo>
                    <a:pt x="372" y="756"/>
                  </a:lnTo>
                  <a:lnTo>
                    <a:pt x="372" y="750"/>
                  </a:lnTo>
                  <a:lnTo>
                    <a:pt x="372" y="744"/>
                  </a:lnTo>
                  <a:lnTo>
                    <a:pt x="372" y="738"/>
                  </a:lnTo>
                  <a:lnTo>
                    <a:pt x="372" y="732"/>
                  </a:lnTo>
                  <a:lnTo>
                    <a:pt x="372" y="726"/>
                  </a:lnTo>
                  <a:lnTo>
                    <a:pt x="372" y="720"/>
                  </a:lnTo>
                  <a:lnTo>
                    <a:pt x="372" y="714"/>
                  </a:lnTo>
                  <a:lnTo>
                    <a:pt x="372" y="708"/>
                  </a:lnTo>
                  <a:lnTo>
                    <a:pt x="372" y="702"/>
                  </a:lnTo>
                  <a:lnTo>
                    <a:pt x="372" y="696"/>
                  </a:lnTo>
                  <a:lnTo>
                    <a:pt x="372" y="690"/>
                  </a:lnTo>
                  <a:lnTo>
                    <a:pt x="372" y="684"/>
                  </a:lnTo>
                  <a:lnTo>
                    <a:pt x="372" y="678"/>
                  </a:lnTo>
                  <a:lnTo>
                    <a:pt x="372" y="672"/>
                  </a:lnTo>
                  <a:lnTo>
                    <a:pt x="372" y="666"/>
                  </a:lnTo>
                  <a:lnTo>
                    <a:pt x="378" y="660"/>
                  </a:lnTo>
                  <a:lnTo>
                    <a:pt x="378" y="654"/>
                  </a:lnTo>
                  <a:lnTo>
                    <a:pt x="378" y="648"/>
                  </a:lnTo>
                  <a:lnTo>
                    <a:pt x="378" y="642"/>
                  </a:lnTo>
                  <a:lnTo>
                    <a:pt x="378" y="636"/>
                  </a:lnTo>
                  <a:lnTo>
                    <a:pt x="378" y="630"/>
                  </a:lnTo>
                  <a:lnTo>
                    <a:pt x="378" y="624"/>
                  </a:lnTo>
                  <a:lnTo>
                    <a:pt x="378" y="618"/>
                  </a:lnTo>
                  <a:lnTo>
                    <a:pt x="378" y="612"/>
                  </a:lnTo>
                  <a:lnTo>
                    <a:pt x="378" y="606"/>
                  </a:lnTo>
                  <a:lnTo>
                    <a:pt x="378" y="600"/>
                  </a:lnTo>
                  <a:lnTo>
                    <a:pt x="378" y="594"/>
                  </a:lnTo>
                  <a:lnTo>
                    <a:pt x="378" y="588"/>
                  </a:lnTo>
                  <a:lnTo>
                    <a:pt x="378" y="582"/>
                  </a:lnTo>
                  <a:lnTo>
                    <a:pt x="378" y="576"/>
                  </a:lnTo>
                  <a:lnTo>
                    <a:pt x="378" y="570"/>
                  </a:lnTo>
                  <a:lnTo>
                    <a:pt x="378" y="564"/>
                  </a:lnTo>
                  <a:lnTo>
                    <a:pt x="378" y="558"/>
                  </a:lnTo>
                  <a:lnTo>
                    <a:pt x="378" y="552"/>
                  </a:lnTo>
                  <a:lnTo>
                    <a:pt x="378" y="546"/>
                  </a:lnTo>
                  <a:lnTo>
                    <a:pt x="384" y="540"/>
                  </a:lnTo>
                  <a:lnTo>
                    <a:pt x="384" y="534"/>
                  </a:lnTo>
                  <a:lnTo>
                    <a:pt x="384" y="528"/>
                  </a:lnTo>
                  <a:lnTo>
                    <a:pt x="384" y="522"/>
                  </a:lnTo>
                  <a:lnTo>
                    <a:pt x="384" y="516"/>
                  </a:lnTo>
                  <a:lnTo>
                    <a:pt x="384" y="510"/>
                  </a:lnTo>
                  <a:lnTo>
                    <a:pt x="384" y="504"/>
                  </a:lnTo>
                  <a:lnTo>
                    <a:pt x="384" y="498"/>
                  </a:lnTo>
                  <a:lnTo>
                    <a:pt x="384" y="492"/>
                  </a:lnTo>
                  <a:lnTo>
                    <a:pt x="384" y="486"/>
                  </a:lnTo>
                  <a:lnTo>
                    <a:pt x="384" y="480"/>
                  </a:lnTo>
                  <a:lnTo>
                    <a:pt x="384" y="474"/>
                  </a:lnTo>
                  <a:lnTo>
                    <a:pt x="384" y="468"/>
                  </a:lnTo>
                  <a:lnTo>
                    <a:pt x="384" y="462"/>
                  </a:lnTo>
                  <a:lnTo>
                    <a:pt x="384" y="456"/>
                  </a:lnTo>
                  <a:lnTo>
                    <a:pt x="384" y="450"/>
                  </a:lnTo>
                  <a:lnTo>
                    <a:pt x="384" y="444"/>
                  </a:lnTo>
                  <a:lnTo>
                    <a:pt x="384" y="438"/>
                  </a:lnTo>
                  <a:lnTo>
                    <a:pt x="384" y="432"/>
                  </a:lnTo>
                  <a:lnTo>
                    <a:pt x="390" y="426"/>
                  </a:lnTo>
                  <a:lnTo>
                    <a:pt x="390" y="420"/>
                  </a:lnTo>
                  <a:lnTo>
                    <a:pt x="390" y="414"/>
                  </a:lnTo>
                  <a:lnTo>
                    <a:pt x="390" y="408"/>
                  </a:lnTo>
                  <a:lnTo>
                    <a:pt x="390" y="402"/>
                  </a:lnTo>
                  <a:lnTo>
                    <a:pt x="390" y="396"/>
                  </a:lnTo>
                  <a:lnTo>
                    <a:pt x="390" y="390"/>
                  </a:lnTo>
                  <a:lnTo>
                    <a:pt x="390" y="384"/>
                  </a:lnTo>
                  <a:lnTo>
                    <a:pt x="390" y="378"/>
                  </a:lnTo>
                  <a:lnTo>
                    <a:pt x="390" y="372"/>
                  </a:lnTo>
                  <a:lnTo>
                    <a:pt x="390" y="366"/>
                  </a:lnTo>
                  <a:lnTo>
                    <a:pt x="390" y="360"/>
                  </a:lnTo>
                  <a:lnTo>
                    <a:pt x="390" y="354"/>
                  </a:lnTo>
                  <a:lnTo>
                    <a:pt x="390" y="348"/>
                  </a:lnTo>
                  <a:lnTo>
                    <a:pt x="390" y="342"/>
                  </a:lnTo>
                  <a:lnTo>
                    <a:pt x="390" y="336"/>
                  </a:lnTo>
                  <a:lnTo>
                    <a:pt x="390" y="330"/>
                  </a:lnTo>
                  <a:lnTo>
                    <a:pt x="396" y="324"/>
                  </a:lnTo>
                  <a:lnTo>
                    <a:pt x="396" y="318"/>
                  </a:lnTo>
                  <a:lnTo>
                    <a:pt x="396" y="312"/>
                  </a:lnTo>
                  <a:lnTo>
                    <a:pt x="396" y="306"/>
                  </a:lnTo>
                  <a:lnTo>
                    <a:pt x="396" y="300"/>
                  </a:lnTo>
                  <a:lnTo>
                    <a:pt x="396" y="294"/>
                  </a:lnTo>
                  <a:lnTo>
                    <a:pt x="396" y="288"/>
                  </a:lnTo>
                  <a:lnTo>
                    <a:pt x="396" y="282"/>
                  </a:lnTo>
                  <a:lnTo>
                    <a:pt x="396" y="276"/>
                  </a:lnTo>
                  <a:lnTo>
                    <a:pt x="396" y="270"/>
                  </a:lnTo>
                  <a:lnTo>
                    <a:pt x="396" y="264"/>
                  </a:lnTo>
                  <a:lnTo>
                    <a:pt x="396" y="258"/>
                  </a:lnTo>
                  <a:lnTo>
                    <a:pt x="396" y="252"/>
                  </a:lnTo>
                  <a:lnTo>
                    <a:pt x="396" y="246"/>
                  </a:lnTo>
                  <a:lnTo>
                    <a:pt x="396" y="240"/>
                  </a:lnTo>
                  <a:lnTo>
                    <a:pt x="396" y="234"/>
                  </a:lnTo>
                  <a:lnTo>
                    <a:pt x="402" y="228"/>
                  </a:lnTo>
                  <a:lnTo>
                    <a:pt x="402" y="222"/>
                  </a:lnTo>
                  <a:lnTo>
                    <a:pt x="402" y="216"/>
                  </a:lnTo>
                  <a:lnTo>
                    <a:pt x="402" y="210"/>
                  </a:lnTo>
                  <a:lnTo>
                    <a:pt x="402" y="204"/>
                  </a:lnTo>
                  <a:lnTo>
                    <a:pt x="402" y="198"/>
                  </a:lnTo>
                  <a:lnTo>
                    <a:pt x="402" y="192"/>
                  </a:lnTo>
                  <a:lnTo>
                    <a:pt x="402" y="186"/>
                  </a:lnTo>
                  <a:lnTo>
                    <a:pt x="402" y="180"/>
                  </a:lnTo>
                  <a:lnTo>
                    <a:pt x="402" y="174"/>
                  </a:lnTo>
                  <a:lnTo>
                    <a:pt x="402" y="168"/>
                  </a:lnTo>
                  <a:lnTo>
                    <a:pt x="402" y="162"/>
                  </a:lnTo>
                  <a:lnTo>
                    <a:pt x="402" y="156"/>
                  </a:lnTo>
                  <a:lnTo>
                    <a:pt x="402" y="150"/>
                  </a:lnTo>
                  <a:lnTo>
                    <a:pt x="408" y="144"/>
                  </a:lnTo>
                  <a:lnTo>
                    <a:pt x="408" y="138"/>
                  </a:lnTo>
                  <a:lnTo>
                    <a:pt x="408" y="132"/>
                  </a:lnTo>
                  <a:lnTo>
                    <a:pt x="408" y="126"/>
                  </a:lnTo>
                  <a:lnTo>
                    <a:pt x="408" y="120"/>
                  </a:lnTo>
                  <a:lnTo>
                    <a:pt x="408" y="114"/>
                  </a:lnTo>
                  <a:lnTo>
                    <a:pt x="408" y="108"/>
                  </a:lnTo>
                  <a:lnTo>
                    <a:pt x="408" y="102"/>
                  </a:lnTo>
                  <a:lnTo>
                    <a:pt x="408" y="96"/>
                  </a:lnTo>
                  <a:lnTo>
                    <a:pt x="408" y="90"/>
                  </a:lnTo>
                  <a:lnTo>
                    <a:pt x="408" y="84"/>
                  </a:lnTo>
                  <a:lnTo>
                    <a:pt x="414" y="78"/>
                  </a:lnTo>
                  <a:lnTo>
                    <a:pt x="414" y="72"/>
                  </a:lnTo>
                  <a:lnTo>
                    <a:pt x="414" y="66"/>
                  </a:lnTo>
                  <a:lnTo>
                    <a:pt x="414" y="60"/>
                  </a:lnTo>
                  <a:lnTo>
                    <a:pt x="414" y="54"/>
                  </a:lnTo>
                  <a:lnTo>
                    <a:pt x="414" y="48"/>
                  </a:lnTo>
                  <a:lnTo>
                    <a:pt x="414" y="42"/>
                  </a:lnTo>
                  <a:lnTo>
                    <a:pt x="414" y="36"/>
                  </a:lnTo>
                  <a:lnTo>
                    <a:pt x="420" y="30"/>
                  </a:lnTo>
                  <a:lnTo>
                    <a:pt x="420" y="24"/>
                  </a:lnTo>
                  <a:lnTo>
                    <a:pt x="420" y="18"/>
                  </a:lnTo>
                  <a:lnTo>
                    <a:pt x="420" y="12"/>
                  </a:lnTo>
                  <a:lnTo>
                    <a:pt x="426" y="6"/>
                  </a:lnTo>
                  <a:lnTo>
                    <a:pt x="432" y="0"/>
                  </a:lnTo>
                  <a:lnTo>
                    <a:pt x="432" y="6"/>
                  </a:lnTo>
                  <a:lnTo>
                    <a:pt x="438" y="12"/>
                  </a:lnTo>
                  <a:lnTo>
                    <a:pt x="438" y="18"/>
                  </a:lnTo>
                  <a:lnTo>
                    <a:pt x="438" y="24"/>
                  </a:lnTo>
                  <a:lnTo>
                    <a:pt x="438" y="30"/>
                  </a:lnTo>
                  <a:lnTo>
                    <a:pt x="438" y="36"/>
                  </a:lnTo>
                  <a:lnTo>
                    <a:pt x="438" y="42"/>
                  </a:lnTo>
                  <a:lnTo>
                    <a:pt x="444" y="48"/>
                  </a:lnTo>
                  <a:lnTo>
                    <a:pt x="444" y="54"/>
                  </a:lnTo>
                  <a:lnTo>
                    <a:pt x="444" y="60"/>
                  </a:lnTo>
                  <a:lnTo>
                    <a:pt x="444" y="66"/>
                  </a:lnTo>
                  <a:lnTo>
                    <a:pt x="444" y="72"/>
                  </a:lnTo>
                  <a:lnTo>
                    <a:pt x="444" y="78"/>
                  </a:lnTo>
                  <a:lnTo>
                    <a:pt x="444" y="84"/>
                  </a:lnTo>
                  <a:lnTo>
                    <a:pt x="444" y="90"/>
                  </a:lnTo>
                  <a:lnTo>
                    <a:pt x="450" y="96"/>
                  </a:lnTo>
                  <a:lnTo>
                    <a:pt x="450" y="102"/>
                  </a:lnTo>
                  <a:lnTo>
                    <a:pt x="450" y="108"/>
                  </a:lnTo>
                  <a:lnTo>
                    <a:pt x="450" y="114"/>
                  </a:lnTo>
                  <a:lnTo>
                    <a:pt x="450" y="120"/>
                  </a:lnTo>
                  <a:lnTo>
                    <a:pt x="450" y="126"/>
                  </a:lnTo>
                  <a:lnTo>
                    <a:pt x="450" y="132"/>
                  </a:lnTo>
                  <a:lnTo>
                    <a:pt x="450" y="138"/>
                  </a:lnTo>
                  <a:lnTo>
                    <a:pt x="450" y="144"/>
                  </a:lnTo>
                  <a:lnTo>
                    <a:pt x="450" y="150"/>
                  </a:lnTo>
                  <a:lnTo>
                    <a:pt x="450" y="156"/>
                  </a:lnTo>
                  <a:lnTo>
                    <a:pt x="450" y="162"/>
                  </a:lnTo>
                  <a:lnTo>
                    <a:pt x="456" y="168"/>
                  </a:lnTo>
                  <a:lnTo>
                    <a:pt x="456" y="174"/>
                  </a:lnTo>
                  <a:lnTo>
                    <a:pt x="456" y="180"/>
                  </a:lnTo>
                  <a:lnTo>
                    <a:pt x="456" y="186"/>
                  </a:lnTo>
                  <a:lnTo>
                    <a:pt x="456" y="192"/>
                  </a:lnTo>
                  <a:lnTo>
                    <a:pt x="456" y="198"/>
                  </a:lnTo>
                  <a:lnTo>
                    <a:pt x="456" y="204"/>
                  </a:lnTo>
                  <a:lnTo>
                    <a:pt x="456" y="210"/>
                  </a:lnTo>
                  <a:lnTo>
                    <a:pt x="456" y="216"/>
                  </a:lnTo>
                  <a:lnTo>
                    <a:pt x="456" y="222"/>
                  </a:lnTo>
                  <a:lnTo>
                    <a:pt x="456" y="228"/>
                  </a:lnTo>
                  <a:lnTo>
                    <a:pt x="456" y="234"/>
                  </a:lnTo>
                  <a:lnTo>
                    <a:pt x="456" y="240"/>
                  </a:lnTo>
                  <a:lnTo>
                    <a:pt x="456" y="246"/>
                  </a:lnTo>
                  <a:lnTo>
                    <a:pt x="456" y="252"/>
                  </a:lnTo>
                  <a:lnTo>
                    <a:pt x="462" y="258"/>
                  </a:lnTo>
                  <a:lnTo>
                    <a:pt x="462" y="264"/>
                  </a:lnTo>
                  <a:lnTo>
                    <a:pt x="462" y="270"/>
                  </a:lnTo>
                  <a:lnTo>
                    <a:pt x="462" y="276"/>
                  </a:lnTo>
                  <a:lnTo>
                    <a:pt x="462" y="282"/>
                  </a:lnTo>
                  <a:lnTo>
                    <a:pt x="462" y="288"/>
                  </a:lnTo>
                  <a:lnTo>
                    <a:pt x="462" y="294"/>
                  </a:lnTo>
                  <a:lnTo>
                    <a:pt x="462" y="300"/>
                  </a:lnTo>
                  <a:lnTo>
                    <a:pt x="462" y="306"/>
                  </a:lnTo>
                  <a:lnTo>
                    <a:pt x="462" y="312"/>
                  </a:lnTo>
                  <a:lnTo>
                    <a:pt x="462" y="318"/>
                  </a:lnTo>
                  <a:lnTo>
                    <a:pt x="462" y="324"/>
                  </a:lnTo>
                  <a:lnTo>
                    <a:pt x="462" y="330"/>
                  </a:lnTo>
                  <a:lnTo>
                    <a:pt x="462" y="336"/>
                  </a:lnTo>
                  <a:lnTo>
                    <a:pt x="462" y="342"/>
                  </a:lnTo>
                  <a:lnTo>
                    <a:pt x="462" y="348"/>
                  </a:lnTo>
                  <a:lnTo>
                    <a:pt x="468" y="354"/>
                  </a:lnTo>
                  <a:lnTo>
                    <a:pt x="468" y="360"/>
                  </a:lnTo>
                  <a:lnTo>
                    <a:pt x="468" y="366"/>
                  </a:lnTo>
                  <a:lnTo>
                    <a:pt x="468" y="372"/>
                  </a:lnTo>
                  <a:lnTo>
                    <a:pt x="468" y="378"/>
                  </a:lnTo>
                  <a:lnTo>
                    <a:pt x="468" y="384"/>
                  </a:lnTo>
                  <a:lnTo>
                    <a:pt x="468" y="390"/>
                  </a:lnTo>
                  <a:lnTo>
                    <a:pt x="468" y="396"/>
                  </a:lnTo>
                  <a:lnTo>
                    <a:pt x="468" y="402"/>
                  </a:lnTo>
                  <a:lnTo>
                    <a:pt x="468" y="408"/>
                  </a:lnTo>
                  <a:lnTo>
                    <a:pt x="468" y="414"/>
                  </a:lnTo>
                  <a:lnTo>
                    <a:pt x="468" y="420"/>
                  </a:lnTo>
                  <a:lnTo>
                    <a:pt x="468" y="426"/>
                  </a:lnTo>
                  <a:lnTo>
                    <a:pt x="468" y="432"/>
                  </a:lnTo>
                  <a:lnTo>
                    <a:pt x="468" y="438"/>
                  </a:lnTo>
                  <a:lnTo>
                    <a:pt x="468" y="444"/>
                  </a:lnTo>
                  <a:lnTo>
                    <a:pt x="468" y="450"/>
                  </a:lnTo>
                  <a:lnTo>
                    <a:pt x="468" y="456"/>
                  </a:lnTo>
                  <a:lnTo>
                    <a:pt x="474" y="462"/>
                  </a:lnTo>
                  <a:lnTo>
                    <a:pt x="474" y="468"/>
                  </a:lnTo>
                  <a:lnTo>
                    <a:pt x="474" y="474"/>
                  </a:lnTo>
                  <a:lnTo>
                    <a:pt x="474" y="480"/>
                  </a:lnTo>
                  <a:lnTo>
                    <a:pt x="474" y="486"/>
                  </a:lnTo>
                  <a:lnTo>
                    <a:pt x="474" y="492"/>
                  </a:lnTo>
                  <a:lnTo>
                    <a:pt x="474" y="498"/>
                  </a:lnTo>
                  <a:lnTo>
                    <a:pt x="474" y="504"/>
                  </a:lnTo>
                  <a:lnTo>
                    <a:pt x="474" y="510"/>
                  </a:lnTo>
                  <a:lnTo>
                    <a:pt x="474" y="516"/>
                  </a:lnTo>
                  <a:lnTo>
                    <a:pt x="474" y="522"/>
                  </a:lnTo>
                  <a:lnTo>
                    <a:pt x="474" y="528"/>
                  </a:lnTo>
                  <a:lnTo>
                    <a:pt x="474" y="534"/>
                  </a:lnTo>
                  <a:lnTo>
                    <a:pt x="474" y="540"/>
                  </a:lnTo>
                  <a:lnTo>
                    <a:pt x="474" y="546"/>
                  </a:lnTo>
                  <a:lnTo>
                    <a:pt x="474" y="552"/>
                  </a:lnTo>
                  <a:lnTo>
                    <a:pt x="474" y="558"/>
                  </a:lnTo>
                  <a:lnTo>
                    <a:pt x="474" y="564"/>
                  </a:lnTo>
                  <a:lnTo>
                    <a:pt x="474" y="570"/>
                  </a:lnTo>
                  <a:lnTo>
                    <a:pt x="480" y="576"/>
                  </a:lnTo>
                  <a:lnTo>
                    <a:pt x="480" y="582"/>
                  </a:lnTo>
                  <a:lnTo>
                    <a:pt x="480" y="588"/>
                  </a:lnTo>
                  <a:lnTo>
                    <a:pt x="480" y="594"/>
                  </a:lnTo>
                  <a:lnTo>
                    <a:pt x="480" y="600"/>
                  </a:lnTo>
                  <a:lnTo>
                    <a:pt x="480" y="606"/>
                  </a:lnTo>
                  <a:lnTo>
                    <a:pt x="480" y="612"/>
                  </a:lnTo>
                  <a:lnTo>
                    <a:pt x="480" y="618"/>
                  </a:lnTo>
                  <a:lnTo>
                    <a:pt x="480" y="624"/>
                  </a:lnTo>
                  <a:lnTo>
                    <a:pt x="480" y="630"/>
                  </a:lnTo>
                  <a:lnTo>
                    <a:pt x="480" y="636"/>
                  </a:lnTo>
                  <a:lnTo>
                    <a:pt x="480" y="642"/>
                  </a:lnTo>
                  <a:lnTo>
                    <a:pt x="480" y="648"/>
                  </a:lnTo>
                  <a:lnTo>
                    <a:pt x="480" y="654"/>
                  </a:lnTo>
                  <a:lnTo>
                    <a:pt x="480" y="660"/>
                  </a:lnTo>
                  <a:lnTo>
                    <a:pt x="480" y="666"/>
                  </a:lnTo>
                  <a:lnTo>
                    <a:pt x="480" y="672"/>
                  </a:lnTo>
                  <a:lnTo>
                    <a:pt x="480" y="678"/>
                  </a:lnTo>
                  <a:lnTo>
                    <a:pt x="480" y="684"/>
                  </a:lnTo>
                  <a:lnTo>
                    <a:pt x="480" y="690"/>
                  </a:lnTo>
                  <a:lnTo>
                    <a:pt x="486" y="696"/>
                  </a:lnTo>
                  <a:lnTo>
                    <a:pt x="486" y="702"/>
                  </a:lnTo>
                </a:path>
              </a:pathLst>
            </a:custGeom>
            <a:noFill/>
            <a:ln w="28575" cmpd="sng">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927" name="Freeform 79">
              <a:extLst>
                <a:ext uri="{FF2B5EF4-FFF2-40B4-BE49-F238E27FC236}">
                  <a16:creationId xmlns:a16="http://schemas.microsoft.com/office/drawing/2014/main" id="{397E64F7-DD3D-D555-DB21-F2FFA741136C}"/>
                </a:ext>
              </a:extLst>
            </p:cNvPr>
            <p:cNvSpPr>
              <a:spLocks/>
            </p:cNvSpPr>
            <p:nvPr/>
          </p:nvSpPr>
          <p:spPr bwMode="auto">
            <a:xfrm>
              <a:off x="2616" y="1776"/>
              <a:ext cx="492" cy="1362"/>
            </a:xfrm>
            <a:custGeom>
              <a:avLst/>
              <a:gdLst>
                <a:gd name="T0" fmla="*/ 0 w 492"/>
                <a:gd name="T1" fmla="*/ 798 h 1362"/>
                <a:gd name="T2" fmla="*/ 6 w 492"/>
                <a:gd name="T3" fmla="*/ 900 h 1362"/>
                <a:gd name="T4" fmla="*/ 12 w 492"/>
                <a:gd name="T5" fmla="*/ 1002 h 1362"/>
                <a:gd name="T6" fmla="*/ 18 w 492"/>
                <a:gd name="T7" fmla="*/ 1104 h 1362"/>
                <a:gd name="T8" fmla="*/ 24 w 492"/>
                <a:gd name="T9" fmla="*/ 1206 h 1362"/>
                <a:gd name="T10" fmla="*/ 36 w 492"/>
                <a:gd name="T11" fmla="*/ 1308 h 1362"/>
                <a:gd name="T12" fmla="*/ 66 w 492"/>
                <a:gd name="T13" fmla="*/ 1314 h 1362"/>
                <a:gd name="T14" fmla="*/ 72 w 492"/>
                <a:gd name="T15" fmla="*/ 1212 h 1362"/>
                <a:gd name="T16" fmla="*/ 84 w 492"/>
                <a:gd name="T17" fmla="*/ 1110 h 1362"/>
                <a:gd name="T18" fmla="*/ 90 w 492"/>
                <a:gd name="T19" fmla="*/ 1008 h 1362"/>
                <a:gd name="T20" fmla="*/ 90 w 492"/>
                <a:gd name="T21" fmla="*/ 906 h 1362"/>
                <a:gd name="T22" fmla="*/ 96 w 492"/>
                <a:gd name="T23" fmla="*/ 804 h 1362"/>
                <a:gd name="T24" fmla="*/ 102 w 492"/>
                <a:gd name="T25" fmla="*/ 702 h 1362"/>
                <a:gd name="T26" fmla="*/ 108 w 492"/>
                <a:gd name="T27" fmla="*/ 600 h 1362"/>
                <a:gd name="T28" fmla="*/ 114 w 492"/>
                <a:gd name="T29" fmla="*/ 498 h 1362"/>
                <a:gd name="T30" fmla="*/ 120 w 492"/>
                <a:gd name="T31" fmla="*/ 396 h 1362"/>
                <a:gd name="T32" fmla="*/ 126 w 492"/>
                <a:gd name="T33" fmla="*/ 294 h 1362"/>
                <a:gd name="T34" fmla="*/ 132 w 492"/>
                <a:gd name="T35" fmla="*/ 192 h 1362"/>
                <a:gd name="T36" fmla="*/ 138 w 492"/>
                <a:gd name="T37" fmla="*/ 90 h 1362"/>
                <a:gd name="T38" fmla="*/ 168 w 492"/>
                <a:gd name="T39" fmla="*/ 12 h 1362"/>
                <a:gd name="T40" fmla="*/ 180 w 492"/>
                <a:gd name="T41" fmla="*/ 114 h 1362"/>
                <a:gd name="T42" fmla="*/ 186 w 492"/>
                <a:gd name="T43" fmla="*/ 216 h 1362"/>
                <a:gd name="T44" fmla="*/ 192 w 492"/>
                <a:gd name="T45" fmla="*/ 318 h 1362"/>
                <a:gd name="T46" fmla="*/ 198 w 492"/>
                <a:gd name="T47" fmla="*/ 420 h 1362"/>
                <a:gd name="T48" fmla="*/ 204 w 492"/>
                <a:gd name="T49" fmla="*/ 522 h 1362"/>
                <a:gd name="T50" fmla="*/ 210 w 492"/>
                <a:gd name="T51" fmla="*/ 624 h 1362"/>
                <a:gd name="T52" fmla="*/ 216 w 492"/>
                <a:gd name="T53" fmla="*/ 726 h 1362"/>
                <a:gd name="T54" fmla="*/ 222 w 492"/>
                <a:gd name="T55" fmla="*/ 828 h 1362"/>
                <a:gd name="T56" fmla="*/ 228 w 492"/>
                <a:gd name="T57" fmla="*/ 930 h 1362"/>
                <a:gd name="T58" fmla="*/ 234 w 492"/>
                <a:gd name="T59" fmla="*/ 1032 h 1362"/>
                <a:gd name="T60" fmla="*/ 240 w 492"/>
                <a:gd name="T61" fmla="*/ 1134 h 1362"/>
                <a:gd name="T62" fmla="*/ 246 w 492"/>
                <a:gd name="T63" fmla="*/ 1236 h 1362"/>
                <a:gd name="T64" fmla="*/ 258 w 492"/>
                <a:gd name="T65" fmla="*/ 1338 h 1362"/>
                <a:gd name="T66" fmla="*/ 282 w 492"/>
                <a:gd name="T67" fmla="*/ 1284 h 1362"/>
                <a:gd name="T68" fmla="*/ 294 w 492"/>
                <a:gd name="T69" fmla="*/ 1182 h 1362"/>
                <a:gd name="T70" fmla="*/ 300 w 492"/>
                <a:gd name="T71" fmla="*/ 1080 h 1362"/>
                <a:gd name="T72" fmla="*/ 306 w 492"/>
                <a:gd name="T73" fmla="*/ 978 h 1362"/>
                <a:gd name="T74" fmla="*/ 312 w 492"/>
                <a:gd name="T75" fmla="*/ 876 h 1362"/>
                <a:gd name="T76" fmla="*/ 318 w 492"/>
                <a:gd name="T77" fmla="*/ 774 h 1362"/>
                <a:gd name="T78" fmla="*/ 324 w 492"/>
                <a:gd name="T79" fmla="*/ 672 h 1362"/>
                <a:gd name="T80" fmla="*/ 324 w 492"/>
                <a:gd name="T81" fmla="*/ 570 h 1362"/>
                <a:gd name="T82" fmla="*/ 330 w 492"/>
                <a:gd name="T83" fmla="*/ 468 h 1362"/>
                <a:gd name="T84" fmla="*/ 336 w 492"/>
                <a:gd name="T85" fmla="*/ 366 h 1362"/>
                <a:gd name="T86" fmla="*/ 342 w 492"/>
                <a:gd name="T87" fmla="*/ 264 h 1362"/>
                <a:gd name="T88" fmla="*/ 348 w 492"/>
                <a:gd name="T89" fmla="*/ 162 h 1362"/>
                <a:gd name="T90" fmla="*/ 360 w 492"/>
                <a:gd name="T91" fmla="*/ 60 h 1362"/>
                <a:gd name="T92" fmla="*/ 390 w 492"/>
                <a:gd name="T93" fmla="*/ 42 h 1362"/>
                <a:gd name="T94" fmla="*/ 396 w 492"/>
                <a:gd name="T95" fmla="*/ 144 h 1362"/>
                <a:gd name="T96" fmla="*/ 408 w 492"/>
                <a:gd name="T97" fmla="*/ 246 h 1362"/>
                <a:gd name="T98" fmla="*/ 414 w 492"/>
                <a:gd name="T99" fmla="*/ 348 h 1362"/>
                <a:gd name="T100" fmla="*/ 420 w 492"/>
                <a:gd name="T101" fmla="*/ 450 h 1362"/>
                <a:gd name="T102" fmla="*/ 420 w 492"/>
                <a:gd name="T103" fmla="*/ 552 h 1362"/>
                <a:gd name="T104" fmla="*/ 426 w 492"/>
                <a:gd name="T105" fmla="*/ 654 h 1362"/>
                <a:gd name="T106" fmla="*/ 432 w 492"/>
                <a:gd name="T107" fmla="*/ 756 h 1362"/>
                <a:gd name="T108" fmla="*/ 438 w 492"/>
                <a:gd name="T109" fmla="*/ 858 h 1362"/>
                <a:gd name="T110" fmla="*/ 444 w 492"/>
                <a:gd name="T111" fmla="*/ 960 h 1362"/>
                <a:gd name="T112" fmla="*/ 450 w 492"/>
                <a:gd name="T113" fmla="*/ 1062 h 1362"/>
                <a:gd name="T114" fmla="*/ 456 w 492"/>
                <a:gd name="T115" fmla="*/ 1164 h 1362"/>
                <a:gd name="T116" fmla="*/ 468 w 492"/>
                <a:gd name="T117" fmla="*/ 1266 h 1362"/>
                <a:gd name="T118" fmla="*/ 486 w 492"/>
                <a:gd name="T119" fmla="*/ 1356 h 1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92" h="1362">
                  <a:moveTo>
                    <a:pt x="0" y="702"/>
                  </a:moveTo>
                  <a:lnTo>
                    <a:pt x="0" y="708"/>
                  </a:lnTo>
                  <a:lnTo>
                    <a:pt x="0" y="714"/>
                  </a:lnTo>
                  <a:lnTo>
                    <a:pt x="0" y="720"/>
                  </a:lnTo>
                  <a:lnTo>
                    <a:pt x="0" y="726"/>
                  </a:lnTo>
                  <a:lnTo>
                    <a:pt x="0" y="732"/>
                  </a:lnTo>
                  <a:lnTo>
                    <a:pt x="0" y="738"/>
                  </a:lnTo>
                  <a:lnTo>
                    <a:pt x="0" y="744"/>
                  </a:lnTo>
                  <a:lnTo>
                    <a:pt x="0" y="750"/>
                  </a:lnTo>
                  <a:lnTo>
                    <a:pt x="0" y="756"/>
                  </a:lnTo>
                  <a:lnTo>
                    <a:pt x="0" y="762"/>
                  </a:lnTo>
                  <a:lnTo>
                    <a:pt x="0" y="768"/>
                  </a:lnTo>
                  <a:lnTo>
                    <a:pt x="0" y="774"/>
                  </a:lnTo>
                  <a:lnTo>
                    <a:pt x="0" y="780"/>
                  </a:lnTo>
                  <a:lnTo>
                    <a:pt x="0" y="786"/>
                  </a:lnTo>
                  <a:lnTo>
                    <a:pt x="0" y="792"/>
                  </a:lnTo>
                  <a:lnTo>
                    <a:pt x="0" y="798"/>
                  </a:lnTo>
                  <a:lnTo>
                    <a:pt x="0" y="804"/>
                  </a:lnTo>
                  <a:lnTo>
                    <a:pt x="6" y="810"/>
                  </a:lnTo>
                  <a:lnTo>
                    <a:pt x="6" y="816"/>
                  </a:lnTo>
                  <a:lnTo>
                    <a:pt x="6" y="822"/>
                  </a:lnTo>
                  <a:lnTo>
                    <a:pt x="6" y="828"/>
                  </a:lnTo>
                  <a:lnTo>
                    <a:pt x="6" y="834"/>
                  </a:lnTo>
                  <a:lnTo>
                    <a:pt x="6" y="840"/>
                  </a:lnTo>
                  <a:lnTo>
                    <a:pt x="6" y="846"/>
                  </a:lnTo>
                  <a:lnTo>
                    <a:pt x="6" y="852"/>
                  </a:lnTo>
                  <a:lnTo>
                    <a:pt x="6" y="858"/>
                  </a:lnTo>
                  <a:lnTo>
                    <a:pt x="6" y="864"/>
                  </a:lnTo>
                  <a:lnTo>
                    <a:pt x="6" y="870"/>
                  </a:lnTo>
                  <a:lnTo>
                    <a:pt x="6" y="876"/>
                  </a:lnTo>
                  <a:lnTo>
                    <a:pt x="6" y="882"/>
                  </a:lnTo>
                  <a:lnTo>
                    <a:pt x="6" y="888"/>
                  </a:lnTo>
                  <a:lnTo>
                    <a:pt x="6" y="894"/>
                  </a:lnTo>
                  <a:lnTo>
                    <a:pt x="6" y="900"/>
                  </a:lnTo>
                  <a:lnTo>
                    <a:pt x="6" y="906"/>
                  </a:lnTo>
                  <a:lnTo>
                    <a:pt x="6" y="912"/>
                  </a:lnTo>
                  <a:lnTo>
                    <a:pt x="6" y="918"/>
                  </a:lnTo>
                  <a:lnTo>
                    <a:pt x="6" y="924"/>
                  </a:lnTo>
                  <a:lnTo>
                    <a:pt x="12" y="930"/>
                  </a:lnTo>
                  <a:lnTo>
                    <a:pt x="12" y="936"/>
                  </a:lnTo>
                  <a:lnTo>
                    <a:pt x="12" y="942"/>
                  </a:lnTo>
                  <a:lnTo>
                    <a:pt x="12" y="948"/>
                  </a:lnTo>
                  <a:lnTo>
                    <a:pt x="12" y="954"/>
                  </a:lnTo>
                  <a:lnTo>
                    <a:pt x="12" y="960"/>
                  </a:lnTo>
                  <a:lnTo>
                    <a:pt x="12" y="966"/>
                  </a:lnTo>
                  <a:lnTo>
                    <a:pt x="12" y="972"/>
                  </a:lnTo>
                  <a:lnTo>
                    <a:pt x="12" y="978"/>
                  </a:lnTo>
                  <a:lnTo>
                    <a:pt x="12" y="984"/>
                  </a:lnTo>
                  <a:lnTo>
                    <a:pt x="12" y="990"/>
                  </a:lnTo>
                  <a:lnTo>
                    <a:pt x="12" y="996"/>
                  </a:lnTo>
                  <a:lnTo>
                    <a:pt x="12" y="1002"/>
                  </a:lnTo>
                  <a:lnTo>
                    <a:pt x="12" y="1008"/>
                  </a:lnTo>
                  <a:lnTo>
                    <a:pt x="12" y="1014"/>
                  </a:lnTo>
                  <a:lnTo>
                    <a:pt x="12" y="1020"/>
                  </a:lnTo>
                  <a:lnTo>
                    <a:pt x="12" y="1026"/>
                  </a:lnTo>
                  <a:lnTo>
                    <a:pt x="18" y="1032"/>
                  </a:lnTo>
                  <a:lnTo>
                    <a:pt x="18" y="1038"/>
                  </a:lnTo>
                  <a:lnTo>
                    <a:pt x="18" y="1044"/>
                  </a:lnTo>
                  <a:lnTo>
                    <a:pt x="18" y="1050"/>
                  </a:lnTo>
                  <a:lnTo>
                    <a:pt x="18" y="1056"/>
                  </a:lnTo>
                  <a:lnTo>
                    <a:pt x="18" y="1062"/>
                  </a:lnTo>
                  <a:lnTo>
                    <a:pt x="18" y="1068"/>
                  </a:lnTo>
                  <a:lnTo>
                    <a:pt x="18" y="1074"/>
                  </a:lnTo>
                  <a:lnTo>
                    <a:pt x="18" y="1080"/>
                  </a:lnTo>
                  <a:lnTo>
                    <a:pt x="18" y="1086"/>
                  </a:lnTo>
                  <a:lnTo>
                    <a:pt x="18" y="1092"/>
                  </a:lnTo>
                  <a:lnTo>
                    <a:pt x="18" y="1098"/>
                  </a:lnTo>
                  <a:lnTo>
                    <a:pt x="18" y="1104"/>
                  </a:lnTo>
                  <a:lnTo>
                    <a:pt x="18" y="1110"/>
                  </a:lnTo>
                  <a:lnTo>
                    <a:pt x="18" y="1116"/>
                  </a:lnTo>
                  <a:lnTo>
                    <a:pt x="18" y="1122"/>
                  </a:lnTo>
                  <a:lnTo>
                    <a:pt x="24" y="1128"/>
                  </a:lnTo>
                  <a:lnTo>
                    <a:pt x="24" y="1134"/>
                  </a:lnTo>
                  <a:lnTo>
                    <a:pt x="24" y="1140"/>
                  </a:lnTo>
                  <a:lnTo>
                    <a:pt x="24" y="1146"/>
                  </a:lnTo>
                  <a:lnTo>
                    <a:pt x="24" y="1152"/>
                  </a:lnTo>
                  <a:lnTo>
                    <a:pt x="24" y="1158"/>
                  </a:lnTo>
                  <a:lnTo>
                    <a:pt x="24" y="1164"/>
                  </a:lnTo>
                  <a:lnTo>
                    <a:pt x="24" y="1170"/>
                  </a:lnTo>
                  <a:lnTo>
                    <a:pt x="24" y="1176"/>
                  </a:lnTo>
                  <a:lnTo>
                    <a:pt x="24" y="1182"/>
                  </a:lnTo>
                  <a:lnTo>
                    <a:pt x="24" y="1188"/>
                  </a:lnTo>
                  <a:lnTo>
                    <a:pt x="24" y="1194"/>
                  </a:lnTo>
                  <a:lnTo>
                    <a:pt x="24" y="1200"/>
                  </a:lnTo>
                  <a:lnTo>
                    <a:pt x="24" y="1206"/>
                  </a:lnTo>
                  <a:lnTo>
                    <a:pt x="30" y="1212"/>
                  </a:lnTo>
                  <a:lnTo>
                    <a:pt x="30" y="1218"/>
                  </a:lnTo>
                  <a:lnTo>
                    <a:pt x="30" y="1224"/>
                  </a:lnTo>
                  <a:lnTo>
                    <a:pt x="30" y="1230"/>
                  </a:lnTo>
                  <a:lnTo>
                    <a:pt x="30" y="1236"/>
                  </a:lnTo>
                  <a:lnTo>
                    <a:pt x="30" y="1242"/>
                  </a:lnTo>
                  <a:lnTo>
                    <a:pt x="30" y="1248"/>
                  </a:lnTo>
                  <a:lnTo>
                    <a:pt x="30" y="1254"/>
                  </a:lnTo>
                  <a:lnTo>
                    <a:pt x="30" y="1260"/>
                  </a:lnTo>
                  <a:lnTo>
                    <a:pt x="30" y="1266"/>
                  </a:lnTo>
                  <a:lnTo>
                    <a:pt x="30" y="1272"/>
                  </a:lnTo>
                  <a:lnTo>
                    <a:pt x="36" y="1278"/>
                  </a:lnTo>
                  <a:lnTo>
                    <a:pt x="36" y="1284"/>
                  </a:lnTo>
                  <a:lnTo>
                    <a:pt x="36" y="1290"/>
                  </a:lnTo>
                  <a:lnTo>
                    <a:pt x="36" y="1296"/>
                  </a:lnTo>
                  <a:lnTo>
                    <a:pt x="36" y="1302"/>
                  </a:lnTo>
                  <a:lnTo>
                    <a:pt x="36" y="1308"/>
                  </a:lnTo>
                  <a:lnTo>
                    <a:pt x="36" y="1314"/>
                  </a:lnTo>
                  <a:lnTo>
                    <a:pt x="36" y="1320"/>
                  </a:lnTo>
                  <a:lnTo>
                    <a:pt x="42" y="1326"/>
                  </a:lnTo>
                  <a:lnTo>
                    <a:pt x="42" y="1332"/>
                  </a:lnTo>
                  <a:lnTo>
                    <a:pt x="42" y="1338"/>
                  </a:lnTo>
                  <a:lnTo>
                    <a:pt x="42" y="1344"/>
                  </a:lnTo>
                  <a:lnTo>
                    <a:pt x="42" y="1350"/>
                  </a:lnTo>
                  <a:lnTo>
                    <a:pt x="48" y="1356"/>
                  </a:lnTo>
                  <a:lnTo>
                    <a:pt x="54" y="1362"/>
                  </a:lnTo>
                  <a:lnTo>
                    <a:pt x="54" y="1356"/>
                  </a:lnTo>
                  <a:lnTo>
                    <a:pt x="60" y="1350"/>
                  </a:lnTo>
                  <a:lnTo>
                    <a:pt x="60" y="1344"/>
                  </a:lnTo>
                  <a:lnTo>
                    <a:pt x="60" y="1338"/>
                  </a:lnTo>
                  <a:lnTo>
                    <a:pt x="60" y="1332"/>
                  </a:lnTo>
                  <a:lnTo>
                    <a:pt x="60" y="1326"/>
                  </a:lnTo>
                  <a:lnTo>
                    <a:pt x="60" y="1320"/>
                  </a:lnTo>
                  <a:lnTo>
                    <a:pt x="66" y="1314"/>
                  </a:lnTo>
                  <a:lnTo>
                    <a:pt x="66" y="1308"/>
                  </a:lnTo>
                  <a:lnTo>
                    <a:pt x="66" y="1302"/>
                  </a:lnTo>
                  <a:lnTo>
                    <a:pt x="66" y="1296"/>
                  </a:lnTo>
                  <a:lnTo>
                    <a:pt x="66" y="1290"/>
                  </a:lnTo>
                  <a:lnTo>
                    <a:pt x="66" y="1284"/>
                  </a:lnTo>
                  <a:lnTo>
                    <a:pt x="66" y="1278"/>
                  </a:lnTo>
                  <a:lnTo>
                    <a:pt x="66" y="1272"/>
                  </a:lnTo>
                  <a:lnTo>
                    <a:pt x="72" y="1266"/>
                  </a:lnTo>
                  <a:lnTo>
                    <a:pt x="72" y="1260"/>
                  </a:lnTo>
                  <a:lnTo>
                    <a:pt x="72" y="1254"/>
                  </a:lnTo>
                  <a:lnTo>
                    <a:pt x="72" y="1248"/>
                  </a:lnTo>
                  <a:lnTo>
                    <a:pt x="72" y="1242"/>
                  </a:lnTo>
                  <a:lnTo>
                    <a:pt x="72" y="1236"/>
                  </a:lnTo>
                  <a:lnTo>
                    <a:pt x="72" y="1230"/>
                  </a:lnTo>
                  <a:lnTo>
                    <a:pt x="72" y="1224"/>
                  </a:lnTo>
                  <a:lnTo>
                    <a:pt x="72" y="1218"/>
                  </a:lnTo>
                  <a:lnTo>
                    <a:pt x="72" y="1212"/>
                  </a:lnTo>
                  <a:lnTo>
                    <a:pt x="72" y="1206"/>
                  </a:lnTo>
                  <a:lnTo>
                    <a:pt x="72" y="1200"/>
                  </a:lnTo>
                  <a:lnTo>
                    <a:pt x="78" y="1194"/>
                  </a:lnTo>
                  <a:lnTo>
                    <a:pt x="78" y="1188"/>
                  </a:lnTo>
                  <a:lnTo>
                    <a:pt x="78" y="1182"/>
                  </a:lnTo>
                  <a:lnTo>
                    <a:pt x="78" y="1176"/>
                  </a:lnTo>
                  <a:lnTo>
                    <a:pt x="78" y="1170"/>
                  </a:lnTo>
                  <a:lnTo>
                    <a:pt x="78" y="1164"/>
                  </a:lnTo>
                  <a:lnTo>
                    <a:pt x="78" y="1158"/>
                  </a:lnTo>
                  <a:lnTo>
                    <a:pt x="78" y="1152"/>
                  </a:lnTo>
                  <a:lnTo>
                    <a:pt x="78" y="1146"/>
                  </a:lnTo>
                  <a:lnTo>
                    <a:pt x="78" y="1140"/>
                  </a:lnTo>
                  <a:lnTo>
                    <a:pt x="78" y="1134"/>
                  </a:lnTo>
                  <a:lnTo>
                    <a:pt x="78" y="1128"/>
                  </a:lnTo>
                  <a:lnTo>
                    <a:pt x="78" y="1122"/>
                  </a:lnTo>
                  <a:lnTo>
                    <a:pt x="78" y="1116"/>
                  </a:lnTo>
                  <a:lnTo>
                    <a:pt x="84" y="1110"/>
                  </a:lnTo>
                  <a:lnTo>
                    <a:pt x="84" y="1104"/>
                  </a:lnTo>
                  <a:lnTo>
                    <a:pt x="84" y="1098"/>
                  </a:lnTo>
                  <a:lnTo>
                    <a:pt x="84" y="1092"/>
                  </a:lnTo>
                  <a:lnTo>
                    <a:pt x="84" y="1086"/>
                  </a:lnTo>
                  <a:lnTo>
                    <a:pt x="84" y="1080"/>
                  </a:lnTo>
                  <a:lnTo>
                    <a:pt x="84" y="1074"/>
                  </a:lnTo>
                  <a:lnTo>
                    <a:pt x="84" y="1068"/>
                  </a:lnTo>
                  <a:lnTo>
                    <a:pt x="84" y="1062"/>
                  </a:lnTo>
                  <a:lnTo>
                    <a:pt x="84" y="1056"/>
                  </a:lnTo>
                  <a:lnTo>
                    <a:pt x="84" y="1050"/>
                  </a:lnTo>
                  <a:lnTo>
                    <a:pt x="84" y="1044"/>
                  </a:lnTo>
                  <a:lnTo>
                    <a:pt x="84" y="1038"/>
                  </a:lnTo>
                  <a:lnTo>
                    <a:pt x="84" y="1032"/>
                  </a:lnTo>
                  <a:lnTo>
                    <a:pt x="84" y="1026"/>
                  </a:lnTo>
                  <a:lnTo>
                    <a:pt x="84" y="1020"/>
                  </a:lnTo>
                  <a:lnTo>
                    <a:pt x="84" y="1014"/>
                  </a:lnTo>
                  <a:lnTo>
                    <a:pt x="90" y="1008"/>
                  </a:lnTo>
                  <a:lnTo>
                    <a:pt x="90" y="1002"/>
                  </a:lnTo>
                  <a:lnTo>
                    <a:pt x="90" y="996"/>
                  </a:lnTo>
                  <a:lnTo>
                    <a:pt x="90" y="990"/>
                  </a:lnTo>
                  <a:lnTo>
                    <a:pt x="90" y="984"/>
                  </a:lnTo>
                  <a:lnTo>
                    <a:pt x="90" y="978"/>
                  </a:lnTo>
                  <a:lnTo>
                    <a:pt x="90" y="972"/>
                  </a:lnTo>
                  <a:lnTo>
                    <a:pt x="90" y="966"/>
                  </a:lnTo>
                  <a:lnTo>
                    <a:pt x="90" y="960"/>
                  </a:lnTo>
                  <a:lnTo>
                    <a:pt x="90" y="954"/>
                  </a:lnTo>
                  <a:lnTo>
                    <a:pt x="90" y="948"/>
                  </a:lnTo>
                  <a:lnTo>
                    <a:pt x="90" y="942"/>
                  </a:lnTo>
                  <a:lnTo>
                    <a:pt x="90" y="936"/>
                  </a:lnTo>
                  <a:lnTo>
                    <a:pt x="90" y="930"/>
                  </a:lnTo>
                  <a:lnTo>
                    <a:pt x="90" y="924"/>
                  </a:lnTo>
                  <a:lnTo>
                    <a:pt x="90" y="918"/>
                  </a:lnTo>
                  <a:lnTo>
                    <a:pt x="90" y="912"/>
                  </a:lnTo>
                  <a:lnTo>
                    <a:pt x="90" y="906"/>
                  </a:lnTo>
                  <a:lnTo>
                    <a:pt x="96" y="900"/>
                  </a:lnTo>
                  <a:lnTo>
                    <a:pt x="96" y="894"/>
                  </a:lnTo>
                  <a:lnTo>
                    <a:pt x="96" y="888"/>
                  </a:lnTo>
                  <a:lnTo>
                    <a:pt x="96" y="882"/>
                  </a:lnTo>
                  <a:lnTo>
                    <a:pt x="96" y="876"/>
                  </a:lnTo>
                  <a:lnTo>
                    <a:pt x="96" y="870"/>
                  </a:lnTo>
                  <a:lnTo>
                    <a:pt x="96" y="864"/>
                  </a:lnTo>
                  <a:lnTo>
                    <a:pt x="96" y="858"/>
                  </a:lnTo>
                  <a:lnTo>
                    <a:pt x="96" y="852"/>
                  </a:lnTo>
                  <a:lnTo>
                    <a:pt x="96" y="846"/>
                  </a:lnTo>
                  <a:lnTo>
                    <a:pt x="96" y="840"/>
                  </a:lnTo>
                  <a:lnTo>
                    <a:pt x="96" y="834"/>
                  </a:lnTo>
                  <a:lnTo>
                    <a:pt x="96" y="828"/>
                  </a:lnTo>
                  <a:lnTo>
                    <a:pt x="96" y="822"/>
                  </a:lnTo>
                  <a:lnTo>
                    <a:pt x="96" y="816"/>
                  </a:lnTo>
                  <a:lnTo>
                    <a:pt x="96" y="810"/>
                  </a:lnTo>
                  <a:lnTo>
                    <a:pt x="96" y="804"/>
                  </a:lnTo>
                  <a:lnTo>
                    <a:pt x="96" y="798"/>
                  </a:lnTo>
                  <a:lnTo>
                    <a:pt x="96" y="792"/>
                  </a:lnTo>
                  <a:lnTo>
                    <a:pt x="102" y="786"/>
                  </a:lnTo>
                  <a:lnTo>
                    <a:pt x="102" y="780"/>
                  </a:lnTo>
                  <a:lnTo>
                    <a:pt x="102" y="774"/>
                  </a:lnTo>
                  <a:lnTo>
                    <a:pt x="102" y="768"/>
                  </a:lnTo>
                  <a:lnTo>
                    <a:pt x="102" y="762"/>
                  </a:lnTo>
                  <a:lnTo>
                    <a:pt x="102" y="756"/>
                  </a:lnTo>
                  <a:lnTo>
                    <a:pt x="102" y="750"/>
                  </a:lnTo>
                  <a:lnTo>
                    <a:pt x="102" y="744"/>
                  </a:lnTo>
                  <a:lnTo>
                    <a:pt x="102" y="738"/>
                  </a:lnTo>
                  <a:lnTo>
                    <a:pt x="102" y="732"/>
                  </a:lnTo>
                  <a:lnTo>
                    <a:pt x="102" y="726"/>
                  </a:lnTo>
                  <a:lnTo>
                    <a:pt x="102" y="720"/>
                  </a:lnTo>
                  <a:lnTo>
                    <a:pt x="102" y="714"/>
                  </a:lnTo>
                  <a:lnTo>
                    <a:pt x="102" y="708"/>
                  </a:lnTo>
                  <a:lnTo>
                    <a:pt x="102" y="702"/>
                  </a:lnTo>
                  <a:lnTo>
                    <a:pt x="102" y="696"/>
                  </a:lnTo>
                  <a:lnTo>
                    <a:pt x="102" y="690"/>
                  </a:lnTo>
                  <a:lnTo>
                    <a:pt x="102" y="684"/>
                  </a:lnTo>
                  <a:lnTo>
                    <a:pt x="102" y="678"/>
                  </a:lnTo>
                  <a:lnTo>
                    <a:pt x="102" y="672"/>
                  </a:lnTo>
                  <a:lnTo>
                    <a:pt x="108" y="666"/>
                  </a:lnTo>
                  <a:lnTo>
                    <a:pt x="108" y="660"/>
                  </a:lnTo>
                  <a:lnTo>
                    <a:pt x="108" y="654"/>
                  </a:lnTo>
                  <a:lnTo>
                    <a:pt x="108" y="648"/>
                  </a:lnTo>
                  <a:lnTo>
                    <a:pt x="108" y="642"/>
                  </a:lnTo>
                  <a:lnTo>
                    <a:pt x="108" y="636"/>
                  </a:lnTo>
                  <a:lnTo>
                    <a:pt x="108" y="630"/>
                  </a:lnTo>
                  <a:lnTo>
                    <a:pt x="108" y="624"/>
                  </a:lnTo>
                  <a:lnTo>
                    <a:pt x="108" y="618"/>
                  </a:lnTo>
                  <a:lnTo>
                    <a:pt x="108" y="612"/>
                  </a:lnTo>
                  <a:lnTo>
                    <a:pt x="108" y="606"/>
                  </a:lnTo>
                  <a:lnTo>
                    <a:pt x="108" y="600"/>
                  </a:lnTo>
                  <a:lnTo>
                    <a:pt x="108" y="594"/>
                  </a:lnTo>
                  <a:lnTo>
                    <a:pt x="108" y="588"/>
                  </a:lnTo>
                  <a:lnTo>
                    <a:pt x="108" y="582"/>
                  </a:lnTo>
                  <a:lnTo>
                    <a:pt x="108" y="576"/>
                  </a:lnTo>
                  <a:lnTo>
                    <a:pt x="108" y="570"/>
                  </a:lnTo>
                  <a:lnTo>
                    <a:pt x="108" y="564"/>
                  </a:lnTo>
                  <a:lnTo>
                    <a:pt x="108" y="558"/>
                  </a:lnTo>
                  <a:lnTo>
                    <a:pt x="114" y="552"/>
                  </a:lnTo>
                  <a:lnTo>
                    <a:pt x="114" y="546"/>
                  </a:lnTo>
                  <a:lnTo>
                    <a:pt x="114" y="540"/>
                  </a:lnTo>
                  <a:lnTo>
                    <a:pt x="114" y="534"/>
                  </a:lnTo>
                  <a:lnTo>
                    <a:pt x="114" y="528"/>
                  </a:lnTo>
                  <a:lnTo>
                    <a:pt x="114" y="522"/>
                  </a:lnTo>
                  <a:lnTo>
                    <a:pt x="114" y="516"/>
                  </a:lnTo>
                  <a:lnTo>
                    <a:pt x="114" y="510"/>
                  </a:lnTo>
                  <a:lnTo>
                    <a:pt x="114" y="504"/>
                  </a:lnTo>
                  <a:lnTo>
                    <a:pt x="114" y="498"/>
                  </a:lnTo>
                  <a:lnTo>
                    <a:pt x="114" y="492"/>
                  </a:lnTo>
                  <a:lnTo>
                    <a:pt x="114" y="486"/>
                  </a:lnTo>
                  <a:lnTo>
                    <a:pt x="114" y="480"/>
                  </a:lnTo>
                  <a:lnTo>
                    <a:pt x="114" y="474"/>
                  </a:lnTo>
                  <a:lnTo>
                    <a:pt x="114" y="468"/>
                  </a:lnTo>
                  <a:lnTo>
                    <a:pt x="114" y="462"/>
                  </a:lnTo>
                  <a:lnTo>
                    <a:pt x="114" y="456"/>
                  </a:lnTo>
                  <a:lnTo>
                    <a:pt x="114" y="450"/>
                  </a:lnTo>
                  <a:lnTo>
                    <a:pt x="114" y="444"/>
                  </a:lnTo>
                  <a:lnTo>
                    <a:pt x="120" y="438"/>
                  </a:lnTo>
                  <a:lnTo>
                    <a:pt x="120" y="432"/>
                  </a:lnTo>
                  <a:lnTo>
                    <a:pt x="120" y="426"/>
                  </a:lnTo>
                  <a:lnTo>
                    <a:pt x="120" y="420"/>
                  </a:lnTo>
                  <a:lnTo>
                    <a:pt x="120" y="414"/>
                  </a:lnTo>
                  <a:lnTo>
                    <a:pt x="120" y="408"/>
                  </a:lnTo>
                  <a:lnTo>
                    <a:pt x="120" y="402"/>
                  </a:lnTo>
                  <a:lnTo>
                    <a:pt x="120" y="396"/>
                  </a:lnTo>
                  <a:lnTo>
                    <a:pt x="120" y="390"/>
                  </a:lnTo>
                  <a:lnTo>
                    <a:pt x="120" y="384"/>
                  </a:lnTo>
                  <a:lnTo>
                    <a:pt x="120" y="378"/>
                  </a:lnTo>
                  <a:lnTo>
                    <a:pt x="120" y="372"/>
                  </a:lnTo>
                  <a:lnTo>
                    <a:pt x="120" y="366"/>
                  </a:lnTo>
                  <a:lnTo>
                    <a:pt x="120" y="360"/>
                  </a:lnTo>
                  <a:lnTo>
                    <a:pt x="120" y="354"/>
                  </a:lnTo>
                  <a:lnTo>
                    <a:pt x="120" y="348"/>
                  </a:lnTo>
                  <a:lnTo>
                    <a:pt x="120" y="342"/>
                  </a:lnTo>
                  <a:lnTo>
                    <a:pt x="120" y="336"/>
                  </a:lnTo>
                  <a:lnTo>
                    <a:pt x="126" y="330"/>
                  </a:lnTo>
                  <a:lnTo>
                    <a:pt x="126" y="324"/>
                  </a:lnTo>
                  <a:lnTo>
                    <a:pt x="126" y="318"/>
                  </a:lnTo>
                  <a:lnTo>
                    <a:pt x="126" y="312"/>
                  </a:lnTo>
                  <a:lnTo>
                    <a:pt x="126" y="306"/>
                  </a:lnTo>
                  <a:lnTo>
                    <a:pt x="126" y="300"/>
                  </a:lnTo>
                  <a:lnTo>
                    <a:pt x="126" y="294"/>
                  </a:lnTo>
                  <a:lnTo>
                    <a:pt x="126" y="288"/>
                  </a:lnTo>
                  <a:lnTo>
                    <a:pt x="126" y="282"/>
                  </a:lnTo>
                  <a:lnTo>
                    <a:pt x="126" y="276"/>
                  </a:lnTo>
                  <a:lnTo>
                    <a:pt x="126" y="270"/>
                  </a:lnTo>
                  <a:lnTo>
                    <a:pt x="126" y="264"/>
                  </a:lnTo>
                  <a:lnTo>
                    <a:pt x="126" y="258"/>
                  </a:lnTo>
                  <a:lnTo>
                    <a:pt x="126" y="252"/>
                  </a:lnTo>
                  <a:lnTo>
                    <a:pt x="126" y="246"/>
                  </a:lnTo>
                  <a:lnTo>
                    <a:pt x="126" y="240"/>
                  </a:lnTo>
                  <a:lnTo>
                    <a:pt x="132" y="234"/>
                  </a:lnTo>
                  <a:lnTo>
                    <a:pt x="132" y="228"/>
                  </a:lnTo>
                  <a:lnTo>
                    <a:pt x="132" y="222"/>
                  </a:lnTo>
                  <a:lnTo>
                    <a:pt x="132" y="216"/>
                  </a:lnTo>
                  <a:lnTo>
                    <a:pt x="132" y="210"/>
                  </a:lnTo>
                  <a:lnTo>
                    <a:pt x="132" y="204"/>
                  </a:lnTo>
                  <a:lnTo>
                    <a:pt x="132" y="198"/>
                  </a:lnTo>
                  <a:lnTo>
                    <a:pt x="132" y="192"/>
                  </a:lnTo>
                  <a:lnTo>
                    <a:pt x="132" y="186"/>
                  </a:lnTo>
                  <a:lnTo>
                    <a:pt x="132" y="180"/>
                  </a:lnTo>
                  <a:lnTo>
                    <a:pt x="132" y="174"/>
                  </a:lnTo>
                  <a:lnTo>
                    <a:pt x="132" y="168"/>
                  </a:lnTo>
                  <a:lnTo>
                    <a:pt x="132" y="162"/>
                  </a:lnTo>
                  <a:lnTo>
                    <a:pt x="132" y="156"/>
                  </a:lnTo>
                  <a:lnTo>
                    <a:pt x="138" y="150"/>
                  </a:lnTo>
                  <a:lnTo>
                    <a:pt x="138" y="144"/>
                  </a:lnTo>
                  <a:lnTo>
                    <a:pt x="138" y="138"/>
                  </a:lnTo>
                  <a:lnTo>
                    <a:pt x="138" y="132"/>
                  </a:lnTo>
                  <a:lnTo>
                    <a:pt x="138" y="126"/>
                  </a:lnTo>
                  <a:lnTo>
                    <a:pt x="138" y="120"/>
                  </a:lnTo>
                  <a:lnTo>
                    <a:pt x="138" y="114"/>
                  </a:lnTo>
                  <a:lnTo>
                    <a:pt x="138" y="108"/>
                  </a:lnTo>
                  <a:lnTo>
                    <a:pt x="138" y="102"/>
                  </a:lnTo>
                  <a:lnTo>
                    <a:pt x="138" y="96"/>
                  </a:lnTo>
                  <a:lnTo>
                    <a:pt x="138" y="90"/>
                  </a:lnTo>
                  <a:lnTo>
                    <a:pt x="144" y="84"/>
                  </a:lnTo>
                  <a:lnTo>
                    <a:pt x="144" y="78"/>
                  </a:lnTo>
                  <a:lnTo>
                    <a:pt x="144" y="72"/>
                  </a:lnTo>
                  <a:lnTo>
                    <a:pt x="144" y="66"/>
                  </a:lnTo>
                  <a:lnTo>
                    <a:pt x="144" y="60"/>
                  </a:lnTo>
                  <a:lnTo>
                    <a:pt x="144" y="54"/>
                  </a:lnTo>
                  <a:lnTo>
                    <a:pt x="144" y="48"/>
                  </a:lnTo>
                  <a:lnTo>
                    <a:pt x="144" y="42"/>
                  </a:lnTo>
                  <a:lnTo>
                    <a:pt x="150" y="36"/>
                  </a:lnTo>
                  <a:lnTo>
                    <a:pt x="150" y="30"/>
                  </a:lnTo>
                  <a:lnTo>
                    <a:pt x="150" y="24"/>
                  </a:lnTo>
                  <a:lnTo>
                    <a:pt x="150" y="18"/>
                  </a:lnTo>
                  <a:lnTo>
                    <a:pt x="150" y="12"/>
                  </a:lnTo>
                  <a:lnTo>
                    <a:pt x="156" y="6"/>
                  </a:lnTo>
                  <a:lnTo>
                    <a:pt x="162" y="0"/>
                  </a:lnTo>
                  <a:lnTo>
                    <a:pt x="162" y="6"/>
                  </a:lnTo>
                  <a:lnTo>
                    <a:pt x="168" y="12"/>
                  </a:lnTo>
                  <a:lnTo>
                    <a:pt x="168" y="18"/>
                  </a:lnTo>
                  <a:lnTo>
                    <a:pt x="168" y="24"/>
                  </a:lnTo>
                  <a:lnTo>
                    <a:pt x="168" y="30"/>
                  </a:lnTo>
                  <a:lnTo>
                    <a:pt x="168" y="36"/>
                  </a:lnTo>
                  <a:lnTo>
                    <a:pt x="174" y="42"/>
                  </a:lnTo>
                  <a:lnTo>
                    <a:pt x="174" y="48"/>
                  </a:lnTo>
                  <a:lnTo>
                    <a:pt x="174" y="54"/>
                  </a:lnTo>
                  <a:lnTo>
                    <a:pt x="174" y="60"/>
                  </a:lnTo>
                  <a:lnTo>
                    <a:pt x="174" y="66"/>
                  </a:lnTo>
                  <a:lnTo>
                    <a:pt x="174" y="72"/>
                  </a:lnTo>
                  <a:lnTo>
                    <a:pt x="174" y="78"/>
                  </a:lnTo>
                  <a:lnTo>
                    <a:pt x="174" y="84"/>
                  </a:lnTo>
                  <a:lnTo>
                    <a:pt x="174" y="90"/>
                  </a:lnTo>
                  <a:lnTo>
                    <a:pt x="180" y="96"/>
                  </a:lnTo>
                  <a:lnTo>
                    <a:pt x="180" y="102"/>
                  </a:lnTo>
                  <a:lnTo>
                    <a:pt x="180" y="108"/>
                  </a:lnTo>
                  <a:lnTo>
                    <a:pt x="180" y="114"/>
                  </a:lnTo>
                  <a:lnTo>
                    <a:pt x="180" y="120"/>
                  </a:lnTo>
                  <a:lnTo>
                    <a:pt x="180" y="126"/>
                  </a:lnTo>
                  <a:lnTo>
                    <a:pt x="180" y="132"/>
                  </a:lnTo>
                  <a:lnTo>
                    <a:pt x="180" y="138"/>
                  </a:lnTo>
                  <a:lnTo>
                    <a:pt x="180" y="144"/>
                  </a:lnTo>
                  <a:lnTo>
                    <a:pt x="180" y="150"/>
                  </a:lnTo>
                  <a:lnTo>
                    <a:pt x="180" y="156"/>
                  </a:lnTo>
                  <a:lnTo>
                    <a:pt x="186" y="162"/>
                  </a:lnTo>
                  <a:lnTo>
                    <a:pt x="186" y="168"/>
                  </a:lnTo>
                  <a:lnTo>
                    <a:pt x="186" y="174"/>
                  </a:lnTo>
                  <a:lnTo>
                    <a:pt x="186" y="180"/>
                  </a:lnTo>
                  <a:lnTo>
                    <a:pt x="186" y="186"/>
                  </a:lnTo>
                  <a:lnTo>
                    <a:pt x="186" y="192"/>
                  </a:lnTo>
                  <a:lnTo>
                    <a:pt x="186" y="198"/>
                  </a:lnTo>
                  <a:lnTo>
                    <a:pt x="186" y="204"/>
                  </a:lnTo>
                  <a:lnTo>
                    <a:pt x="186" y="210"/>
                  </a:lnTo>
                  <a:lnTo>
                    <a:pt x="186" y="216"/>
                  </a:lnTo>
                  <a:lnTo>
                    <a:pt x="186" y="222"/>
                  </a:lnTo>
                  <a:lnTo>
                    <a:pt x="186" y="228"/>
                  </a:lnTo>
                  <a:lnTo>
                    <a:pt x="186" y="234"/>
                  </a:lnTo>
                  <a:lnTo>
                    <a:pt x="186" y="240"/>
                  </a:lnTo>
                  <a:lnTo>
                    <a:pt x="192" y="246"/>
                  </a:lnTo>
                  <a:lnTo>
                    <a:pt x="192" y="252"/>
                  </a:lnTo>
                  <a:lnTo>
                    <a:pt x="192" y="258"/>
                  </a:lnTo>
                  <a:lnTo>
                    <a:pt x="192" y="264"/>
                  </a:lnTo>
                  <a:lnTo>
                    <a:pt x="192" y="270"/>
                  </a:lnTo>
                  <a:lnTo>
                    <a:pt x="192" y="276"/>
                  </a:lnTo>
                  <a:lnTo>
                    <a:pt x="192" y="282"/>
                  </a:lnTo>
                  <a:lnTo>
                    <a:pt x="192" y="288"/>
                  </a:lnTo>
                  <a:lnTo>
                    <a:pt x="192" y="294"/>
                  </a:lnTo>
                  <a:lnTo>
                    <a:pt x="192" y="300"/>
                  </a:lnTo>
                  <a:lnTo>
                    <a:pt x="192" y="306"/>
                  </a:lnTo>
                  <a:lnTo>
                    <a:pt x="192" y="312"/>
                  </a:lnTo>
                  <a:lnTo>
                    <a:pt x="192" y="318"/>
                  </a:lnTo>
                  <a:lnTo>
                    <a:pt x="192" y="324"/>
                  </a:lnTo>
                  <a:lnTo>
                    <a:pt x="192" y="330"/>
                  </a:lnTo>
                  <a:lnTo>
                    <a:pt x="192" y="336"/>
                  </a:lnTo>
                  <a:lnTo>
                    <a:pt x="192" y="342"/>
                  </a:lnTo>
                  <a:lnTo>
                    <a:pt x="198" y="348"/>
                  </a:lnTo>
                  <a:lnTo>
                    <a:pt x="198" y="354"/>
                  </a:lnTo>
                  <a:lnTo>
                    <a:pt x="198" y="360"/>
                  </a:lnTo>
                  <a:lnTo>
                    <a:pt x="198" y="366"/>
                  </a:lnTo>
                  <a:lnTo>
                    <a:pt x="198" y="372"/>
                  </a:lnTo>
                  <a:lnTo>
                    <a:pt x="198" y="378"/>
                  </a:lnTo>
                  <a:lnTo>
                    <a:pt x="198" y="384"/>
                  </a:lnTo>
                  <a:lnTo>
                    <a:pt x="198" y="390"/>
                  </a:lnTo>
                  <a:lnTo>
                    <a:pt x="198" y="396"/>
                  </a:lnTo>
                  <a:lnTo>
                    <a:pt x="198" y="402"/>
                  </a:lnTo>
                  <a:lnTo>
                    <a:pt x="198" y="408"/>
                  </a:lnTo>
                  <a:lnTo>
                    <a:pt x="198" y="414"/>
                  </a:lnTo>
                  <a:lnTo>
                    <a:pt x="198" y="420"/>
                  </a:lnTo>
                  <a:lnTo>
                    <a:pt x="198" y="426"/>
                  </a:lnTo>
                  <a:lnTo>
                    <a:pt x="198" y="432"/>
                  </a:lnTo>
                  <a:lnTo>
                    <a:pt x="198" y="438"/>
                  </a:lnTo>
                  <a:lnTo>
                    <a:pt x="198" y="444"/>
                  </a:lnTo>
                  <a:lnTo>
                    <a:pt x="198" y="450"/>
                  </a:lnTo>
                  <a:lnTo>
                    <a:pt x="204" y="456"/>
                  </a:lnTo>
                  <a:lnTo>
                    <a:pt x="204" y="462"/>
                  </a:lnTo>
                  <a:lnTo>
                    <a:pt x="204" y="468"/>
                  </a:lnTo>
                  <a:lnTo>
                    <a:pt x="204" y="474"/>
                  </a:lnTo>
                  <a:lnTo>
                    <a:pt x="204" y="480"/>
                  </a:lnTo>
                  <a:lnTo>
                    <a:pt x="204" y="486"/>
                  </a:lnTo>
                  <a:lnTo>
                    <a:pt x="204" y="492"/>
                  </a:lnTo>
                  <a:lnTo>
                    <a:pt x="204" y="498"/>
                  </a:lnTo>
                  <a:lnTo>
                    <a:pt x="204" y="504"/>
                  </a:lnTo>
                  <a:lnTo>
                    <a:pt x="204" y="510"/>
                  </a:lnTo>
                  <a:lnTo>
                    <a:pt x="204" y="516"/>
                  </a:lnTo>
                  <a:lnTo>
                    <a:pt x="204" y="522"/>
                  </a:lnTo>
                  <a:lnTo>
                    <a:pt x="204" y="528"/>
                  </a:lnTo>
                  <a:lnTo>
                    <a:pt x="204" y="534"/>
                  </a:lnTo>
                  <a:lnTo>
                    <a:pt x="204" y="540"/>
                  </a:lnTo>
                  <a:lnTo>
                    <a:pt x="204" y="546"/>
                  </a:lnTo>
                  <a:lnTo>
                    <a:pt x="204" y="552"/>
                  </a:lnTo>
                  <a:lnTo>
                    <a:pt x="204" y="558"/>
                  </a:lnTo>
                  <a:lnTo>
                    <a:pt x="204" y="564"/>
                  </a:lnTo>
                  <a:lnTo>
                    <a:pt x="210" y="570"/>
                  </a:lnTo>
                  <a:lnTo>
                    <a:pt x="210" y="576"/>
                  </a:lnTo>
                  <a:lnTo>
                    <a:pt x="210" y="582"/>
                  </a:lnTo>
                  <a:lnTo>
                    <a:pt x="210" y="588"/>
                  </a:lnTo>
                  <a:lnTo>
                    <a:pt x="210" y="594"/>
                  </a:lnTo>
                  <a:lnTo>
                    <a:pt x="210" y="600"/>
                  </a:lnTo>
                  <a:lnTo>
                    <a:pt x="210" y="606"/>
                  </a:lnTo>
                  <a:lnTo>
                    <a:pt x="210" y="612"/>
                  </a:lnTo>
                  <a:lnTo>
                    <a:pt x="210" y="618"/>
                  </a:lnTo>
                  <a:lnTo>
                    <a:pt x="210" y="624"/>
                  </a:lnTo>
                  <a:lnTo>
                    <a:pt x="210" y="630"/>
                  </a:lnTo>
                  <a:lnTo>
                    <a:pt x="210" y="636"/>
                  </a:lnTo>
                  <a:lnTo>
                    <a:pt x="210" y="642"/>
                  </a:lnTo>
                  <a:lnTo>
                    <a:pt x="210" y="648"/>
                  </a:lnTo>
                  <a:lnTo>
                    <a:pt x="210" y="654"/>
                  </a:lnTo>
                  <a:lnTo>
                    <a:pt x="210" y="660"/>
                  </a:lnTo>
                  <a:lnTo>
                    <a:pt x="210" y="666"/>
                  </a:lnTo>
                  <a:lnTo>
                    <a:pt x="210" y="672"/>
                  </a:lnTo>
                  <a:lnTo>
                    <a:pt x="210" y="678"/>
                  </a:lnTo>
                  <a:lnTo>
                    <a:pt x="216" y="684"/>
                  </a:lnTo>
                  <a:lnTo>
                    <a:pt x="216" y="690"/>
                  </a:lnTo>
                  <a:lnTo>
                    <a:pt x="216" y="696"/>
                  </a:lnTo>
                  <a:lnTo>
                    <a:pt x="216" y="702"/>
                  </a:lnTo>
                  <a:lnTo>
                    <a:pt x="216" y="708"/>
                  </a:lnTo>
                  <a:lnTo>
                    <a:pt x="216" y="714"/>
                  </a:lnTo>
                  <a:lnTo>
                    <a:pt x="216" y="720"/>
                  </a:lnTo>
                  <a:lnTo>
                    <a:pt x="216" y="726"/>
                  </a:lnTo>
                  <a:lnTo>
                    <a:pt x="216" y="732"/>
                  </a:lnTo>
                  <a:lnTo>
                    <a:pt x="216" y="738"/>
                  </a:lnTo>
                  <a:lnTo>
                    <a:pt x="216" y="744"/>
                  </a:lnTo>
                  <a:lnTo>
                    <a:pt x="216" y="750"/>
                  </a:lnTo>
                  <a:lnTo>
                    <a:pt x="216" y="756"/>
                  </a:lnTo>
                  <a:lnTo>
                    <a:pt x="216" y="762"/>
                  </a:lnTo>
                  <a:lnTo>
                    <a:pt x="216" y="768"/>
                  </a:lnTo>
                  <a:lnTo>
                    <a:pt x="216" y="774"/>
                  </a:lnTo>
                  <a:lnTo>
                    <a:pt x="216" y="780"/>
                  </a:lnTo>
                  <a:lnTo>
                    <a:pt x="216" y="786"/>
                  </a:lnTo>
                  <a:lnTo>
                    <a:pt x="216" y="792"/>
                  </a:lnTo>
                  <a:lnTo>
                    <a:pt x="216" y="798"/>
                  </a:lnTo>
                  <a:lnTo>
                    <a:pt x="222" y="804"/>
                  </a:lnTo>
                  <a:lnTo>
                    <a:pt x="222" y="810"/>
                  </a:lnTo>
                  <a:lnTo>
                    <a:pt x="222" y="816"/>
                  </a:lnTo>
                  <a:lnTo>
                    <a:pt x="222" y="822"/>
                  </a:lnTo>
                  <a:lnTo>
                    <a:pt x="222" y="828"/>
                  </a:lnTo>
                  <a:lnTo>
                    <a:pt x="222" y="834"/>
                  </a:lnTo>
                  <a:lnTo>
                    <a:pt x="222" y="840"/>
                  </a:lnTo>
                  <a:lnTo>
                    <a:pt x="222" y="846"/>
                  </a:lnTo>
                  <a:lnTo>
                    <a:pt x="222" y="852"/>
                  </a:lnTo>
                  <a:lnTo>
                    <a:pt x="222" y="858"/>
                  </a:lnTo>
                  <a:lnTo>
                    <a:pt x="222" y="864"/>
                  </a:lnTo>
                  <a:lnTo>
                    <a:pt x="222" y="870"/>
                  </a:lnTo>
                  <a:lnTo>
                    <a:pt x="222" y="876"/>
                  </a:lnTo>
                  <a:lnTo>
                    <a:pt x="222" y="882"/>
                  </a:lnTo>
                  <a:lnTo>
                    <a:pt x="222" y="888"/>
                  </a:lnTo>
                  <a:lnTo>
                    <a:pt x="222" y="894"/>
                  </a:lnTo>
                  <a:lnTo>
                    <a:pt x="222" y="900"/>
                  </a:lnTo>
                  <a:lnTo>
                    <a:pt x="222" y="906"/>
                  </a:lnTo>
                  <a:lnTo>
                    <a:pt x="222" y="912"/>
                  </a:lnTo>
                  <a:lnTo>
                    <a:pt x="228" y="918"/>
                  </a:lnTo>
                  <a:lnTo>
                    <a:pt x="228" y="924"/>
                  </a:lnTo>
                  <a:lnTo>
                    <a:pt x="228" y="930"/>
                  </a:lnTo>
                  <a:lnTo>
                    <a:pt x="228" y="936"/>
                  </a:lnTo>
                  <a:lnTo>
                    <a:pt x="228" y="942"/>
                  </a:lnTo>
                  <a:lnTo>
                    <a:pt x="228" y="948"/>
                  </a:lnTo>
                  <a:lnTo>
                    <a:pt x="228" y="954"/>
                  </a:lnTo>
                  <a:lnTo>
                    <a:pt x="228" y="960"/>
                  </a:lnTo>
                  <a:lnTo>
                    <a:pt x="228" y="966"/>
                  </a:lnTo>
                  <a:lnTo>
                    <a:pt x="228" y="972"/>
                  </a:lnTo>
                  <a:lnTo>
                    <a:pt x="228" y="978"/>
                  </a:lnTo>
                  <a:lnTo>
                    <a:pt x="228" y="984"/>
                  </a:lnTo>
                  <a:lnTo>
                    <a:pt x="228" y="990"/>
                  </a:lnTo>
                  <a:lnTo>
                    <a:pt x="228" y="996"/>
                  </a:lnTo>
                  <a:lnTo>
                    <a:pt x="228" y="1002"/>
                  </a:lnTo>
                  <a:lnTo>
                    <a:pt x="228" y="1008"/>
                  </a:lnTo>
                  <a:lnTo>
                    <a:pt x="228" y="1014"/>
                  </a:lnTo>
                  <a:lnTo>
                    <a:pt x="228" y="1020"/>
                  </a:lnTo>
                  <a:lnTo>
                    <a:pt x="234" y="1026"/>
                  </a:lnTo>
                  <a:lnTo>
                    <a:pt x="234" y="1032"/>
                  </a:lnTo>
                  <a:lnTo>
                    <a:pt x="234" y="1038"/>
                  </a:lnTo>
                  <a:lnTo>
                    <a:pt x="234" y="1044"/>
                  </a:lnTo>
                  <a:lnTo>
                    <a:pt x="234" y="1050"/>
                  </a:lnTo>
                  <a:lnTo>
                    <a:pt x="234" y="1056"/>
                  </a:lnTo>
                  <a:lnTo>
                    <a:pt x="234" y="1062"/>
                  </a:lnTo>
                  <a:lnTo>
                    <a:pt x="234" y="1068"/>
                  </a:lnTo>
                  <a:lnTo>
                    <a:pt x="234" y="1074"/>
                  </a:lnTo>
                  <a:lnTo>
                    <a:pt x="234" y="1080"/>
                  </a:lnTo>
                  <a:lnTo>
                    <a:pt x="234" y="1086"/>
                  </a:lnTo>
                  <a:lnTo>
                    <a:pt x="234" y="1092"/>
                  </a:lnTo>
                  <a:lnTo>
                    <a:pt x="234" y="1098"/>
                  </a:lnTo>
                  <a:lnTo>
                    <a:pt x="234" y="1104"/>
                  </a:lnTo>
                  <a:lnTo>
                    <a:pt x="234" y="1110"/>
                  </a:lnTo>
                  <a:lnTo>
                    <a:pt x="234" y="1116"/>
                  </a:lnTo>
                  <a:lnTo>
                    <a:pt x="240" y="1122"/>
                  </a:lnTo>
                  <a:lnTo>
                    <a:pt x="240" y="1128"/>
                  </a:lnTo>
                  <a:lnTo>
                    <a:pt x="240" y="1134"/>
                  </a:lnTo>
                  <a:lnTo>
                    <a:pt x="240" y="1140"/>
                  </a:lnTo>
                  <a:lnTo>
                    <a:pt x="240" y="1146"/>
                  </a:lnTo>
                  <a:lnTo>
                    <a:pt x="240" y="1152"/>
                  </a:lnTo>
                  <a:lnTo>
                    <a:pt x="240" y="1158"/>
                  </a:lnTo>
                  <a:lnTo>
                    <a:pt x="240" y="1164"/>
                  </a:lnTo>
                  <a:lnTo>
                    <a:pt x="240" y="1170"/>
                  </a:lnTo>
                  <a:lnTo>
                    <a:pt x="240" y="1176"/>
                  </a:lnTo>
                  <a:lnTo>
                    <a:pt x="240" y="1182"/>
                  </a:lnTo>
                  <a:lnTo>
                    <a:pt x="240" y="1188"/>
                  </a:lnTo>
                  <a:lnTo>
                    <a:pt x="240" y="1194"/>
                  </a:lnTo>
                  <a:lnTo>
                    <a:pt x="240" y="1200"/>
                  </a:lnTo>
                  <a:lnTo>
                    <a:pt x="246" y="1206"/>
                  </a:lnTo>
                  <a:lnTo>
                    <a:pt x="246" y="1212"/>
                  </a:lnTo>
                  <a:lnTo>
                    <a:pt x="246" y="1218"/>
                  </a:lnTo>
                  <a:lnTo>
                    <a:pt x="246" y="1224"/>
                  </a:lnTo>
                  <a:lnTo>
                    <a:pt x="246" y="1230"/>
                  </a:lnTo>
                  <a:lnTo>
                    <a:pt x="246" y="1236"/>
                  </a:lnTo>
                  <a:lnTo>
                    <a:pt x="246" y="1242"/>
                  </a:lnTo>
                  <a:lnTo>
                    <a:pt x="246" y="1248"/>
                  </a:lnTo>
                  <a:lnTo>
                    <a:pt x="246" y="1254"/>
                  </a:lnTo>
                  <a:lnTo>
                    <a:pt x="246" y="1260"/>
                  </a:lnTo>
                  <a:lnTo>
                    <a:pt x="246" y="1266"/>
                  </a:lnTo>
                  <a:lnTo>
                    <a:pt x="252" y="1272"/>
                  </a:lnTo>
                  <a:lnTo>
                    <a:pt x="252" y="1278"/>
                  </a:lnTo>
                  <a:lnTo>
                    <a:pt x="252" y="1284"/>
                  </a:lnTo>
                  <a:lnTo>
                    <a:pt x="252" y="1290"/>
                  </a:lnTo>
                  <a:lnTo>
                    <a:pt x="252" y="1296"/>
                  </a:lnTo>
                  <a:lnTo>
                    <a:pt x="252" y="1302"/>
                  </a:lnTo>
                  <a:lnTo>
                    <a:pt x="252" y="1308"/>
                  </a:lnTo>
                  <a:lnTo>
                    <a:pt x="252" y="1314"/>
                  </a:lnTo>
                  <a:lnTo>
                    <a:pt x="258" y="1320"/>
                  </a:lnTo>
                  <a:lnTo>
                    <a:pt x="258" y="1326"/>
                  </a:lnTo>
                  <a:lnTo>
                    <a:pt x="258" y="1332"/>
                  </a:lnTo>
                  <a:lnTo>
                    <a:pt x="258" y="1338"/>
                  </a:lnTo>
                  <a:lnTo>
                    <a:pt x="258" y="1344"/>
                  </a:lnTo>
                  <a:lnTo>
                    <a:pt x="264" y="1350"/>
                  </a:lnTo>
                  <a:lnTo>
                    <a:pt x="264" y="1356"/>
                  </a:lnTo>
                  <a:lnTo>
                    <a:pt x="270" y="1362"/>
                  </a:lnTo>
                  <a:lnTo>
                    <a:pt x="270" y="1356"/>
                  </a:lnTo>
                  <a:lnTo>
                    <a:pt x="276" y="1350"/>
                  </a:lnTo>
                  <a:lnTo>
                    <a:pt x="276" y="1344"/>
                  </a:lnTo>
                  <a:lnTo>
                    <a:pt x="276" y="1338"/>
                  </a:lnTo>
                  <a:lnTo>
                    <a:pt x="276" y="1332"/>
                  </a:lnTo>
                  <a:lnTo>
                    <a:pt x="276" y="1326"/>
                  </a:lnTo>
                  <a:lnTo>
                    <a:pt x="282" y="1320"/>
                  </a:lnTo>
                  <a:lnTo>
                    <a:pt x="282" y="1314"/>
                  </a:lnTo>
                  <a:lnTo>
                    <a:pt x="282" y="1308"/>
                  </a:lnTo>
                  <a:lnTo>
                    <a:pt x="282" y="1302"/>
                  </a:lnTo>
                  <a:lnTo>
                    <a:pt x="282" y="1296"/>
                  </a:lnTo>
                  <a:lnTo>
                    <a:pt x="282" y="1290"/>
                  </a:lnTo>
                  <a:lnTo>
                    <a:pt x="282" y="1284"/>
                  </a:lnTo>
                  <a:lnTo>
                    <a:pt x="282" y="1278"/>
                  </a:lnTo>
                  <a:lnTo>
                    <a:pt x="288" y="1272"/>
                  </a:lnTo>
                  <a:lnTo>
                    <a:pt x="288" y="1266"/>
                  </a:lnTo>
                  <a:lnTo>
                    <a:pt x="288" y="1260"/>
                  </a:lnTo>
                  <a:lnTo>
                    <a:pt x="288" y="1254"/>
                  </a:lnTo>
                  <a:lnTo>
                    <a:pt x="288" y="1248"/>
                  </a:lnTo>
                  <a:lnTo>
                    <a:pt x="288" y="1242"/>
                  </a:lnTo>
                  <a:lnTo>
                    <a:pt x="288" y="1236"/>
                  </a:lnTo>
                  <a:lnTo>
                    <a:pt x="288" y="1230"/>
                  </a:lnTo>
                  <a:lnTo>
                    <a:pt x="288" y="1224"/>
                  </a:lnTo>
                  <a:lnTo>
                    <a:pt x="288" y="1218"/>
                  </a:lnTo>
                  <a:lnTo>
                    <a:pt x="288" y="1212"/>
                  </a:lnTo>
                  <a:lnTo>
                    <a:pt x="288" y="1206"/>
                  </a:lnTo>
                  <a:lnTo>
                    <a:pt x="294" y="1200"/>
                  </a:lnTo>
                  <a:lnTo>
                    <a:pt x="294" y="1194"/>
                  </a:lnTo>
                  <a:lnTo>
                    <a:pt x="294" y="1188"/>
                  </a:lnTo>
                  <a:lnTo>
                    <a:pt x="294" y="1182"/>
                  </a:lnTo>
                  <a:lnTo>
                    <a:pt x="294" y="1176"/>
                  </a:lnTo>
                  <a:lnTo>
                    <a:pt x="294" y="1170"/>
                  </a:lnTo>
                  <a:lnTo>
                    <a:pt x="294" y="1164"/>
                  </a:lnTo>
                  <a:lnTo>
                    <a:pt x="294" y="1158"/>
                  </a:lnTo>
                  <a:lnTo>
                    <a:pt x="294" y="1152"/>
                  </a:lnTo>
                  <a:lnTo>
                    <a:pt x="294" y="1146"/>
                  </a:lnTo>
                  <a:lnTo>
                    <a:pt x="294" y="1140"/>
                  </a:lnTo>
                  <a:lnTo>
                    <a:pt x="294" y="1134"/>
                  </a:lnTo>
                  <a:lnTo>
                    <a:pt x="294" y="1128"/>
                  </a:lnTo>
                  <a:lnTo>
                    <a:pt x="294" y="1122"/>
                  </a:lnTo>
                  <a:lnTo>
                    <a:pt x="300" y="1116"/>
                  </a:lnTo>
                  <a:lnTo>
                    <a:pt x="300" y="1110"/>
                  </a:lnTo>
                  <a:lnTo>
                    <a:pt x="300" y="1104"/>
                  </a:lnTo>
                  <a:lnTo>
                    <a:pt x="300" y="1098"/>
                  </a:lnTo>
                  <a:lnTo>
                    <a:pt x="300" y="1092"/>
                  </a:lnTo>
                  <a:lnTo>
                    <a:pt x="300" y="1086"/>
                  </a:lnTo>
                  <a:lnTo>
                    <a:pt x="300" y="1080"/>
                  </a:lnTo>
                  <a:lnTo>
                    <a:pt x="300" y="1074"/>
                  </a:lnTo>
                  <a:lnTo>
                    <a:pt x="300" y="1068"/>
                  </a:lnTo>
                  <a:lnTo>
                    <a:pt x="300" y="1062"/>
                  </a:lnTo>
                  <a:lnTo>
                    <a:pt x="300" y="1056"/>
                  </a:lnTo>
                  <a:lnTo>
                    <a:pt x="300" y="1050"/>
                  </a:lnTo>
                  <a:lnTo>
                    <a:pt x="300" y="1044"/>
                  </a:lnTo>
                  <a:lnTo>
                    <a:pt x="300" y="1038"/>
                  </a:lnTo>
                  <a:lnTo>
                    <a:pt x="300" y="1032"/>
                  </a:lnTo>
                  <a:lnTo>
                    <a:pt x="300" y="1026"/>
                  </a:lnTo>
                  <a:lnTo>
                    <a:pt x="306" y="1020"/>
                  </a:lnTo>
                  <a:lnTo>
                    <a:pt x="306" y="1014"/>
                  </a:lnTo>
                  <a:lnTo>
                    <a:pt x="306" y="1008"/>
                  </a:lnTo>
                  <a:lnTo>
                    <a:pt x="306" y="1002"/>
                  </a:lnTo>
                  <a:lnTo>
                    <a:pt x="306" y="996"/>
                  </a:lnTo>
                  <a:lnTo>
                    <a:pt x="306" y="990"/>
                  </a:lnTo>
                  <a:lnTo>
                    <a:pt x="306" y="984"/>
                  </a:lnTo>
                  <a:lnTo>
                    <a:pt x="306" y="978"/>
                  </a:lnTo>
                  <a:lnTo>
                    <a:pt x="306" y="972"/>
                  </a:lnTo>
                  <a:lnTo>
                    <a:pt x="306" y="966"/>
                  </a:lnTo>
                  <a:lnTo>
                    <a:pt x="306" y="960"/>
                  </a:lnTo>
                  <a:lnTo>
                    <a:pt x="306" y="954"/>
                  </a:lnTo>
                  <a:lnTo>
                    <a:pt x="306" y="948"/>
                  </a:lnTo>
                  <a:lnTo>
                    <a:pt x="306" y="942"/>
                  </a:lnTo>
                  <a:lnTo>
                    <a:pt x="306" y="936"/>
                  </a:lnTo>
                  <a:lnTo>
                    <a:pt x="306" y="930"/>
                  </a:lnTo>
                  <a:lnTo>
                    <a:pt x="306" y="924"/>
                  </a:lnTo>
                  <a:lnTo>
                    <a:pt x="306" y="918"/>
                  </a:lnTo>
                  <a:lnTo>
                    <a:pt x="312" y="912"/>
                  </a:lnTo>
                  <a:lnTo>
                    <a:pt x="312" y="906"/>
                  </a:lnTo>
                  <a:lnTo>
                    <a:pt x="312" y="900"/>
                  </a:lnTo>
                  <a:lnTo>
                    <a:pt x="312" y="894"/>
                  </a:lnTo>
                  <a:lnTo>
                    <a:pt x="312" y="888"/>
                  </a:lnTo>
                  <a:lnTo>
                    <a:pt x="312" y="882"/>
                  </a:lnTo>
                  <a:lnTo>
                    <a:pt x="312" y="876"/>
                  </a:lnTo>
                  <a:lnTo>
                    <a:pt x="312" y="870"/>
                  </a:lnTo>
                  <a:lnTo>
                    <a:pt x="312" y="864"/>
                  </a:lnTo>
                  <a:lnTo>
                    <a:pt x="312" y="858"/>
                  </a:lnTo>
                  <a:lnTo>
                    <a:pt x="312" y="852"/>
                  </a:lnTo>
                  <a:lnTo>
                    <a:pt x="312" y="846"/>
                  </a:lnTo>
                  <a:lnTo>
                    <a:pt x="312" y="840"/>
                  </a:lnTo>
                  <a:lnTo>
                    <a:pt x="312" y="834"/>
                  </a:lnTo>
                  <a:lnTo>
                    <a:pt x="312" y="828"/>
                  </a:lnTo>
                  <a:lnTo>
                    <a:pt x="312" y="822"/>
                  </a:lnTo>
                  <a:lnTo>
                    <a:pt x="312" y="816"/>
                  </a:lnTo>
                  <a:lnTo>
                    <a:pt x="312" y="810"/>
                  </a:lnTo>
                  <a:lnTo>
                    <a:pt x="312" y="804"/>
                  </a:lnTo>
                  <a:lnTo>
                    <a:pt x="318" y="798"/>
                  </a:lnTo>
                  <a:lnTo>
                    <a:pt x="318" y="792"/>
                  </a:lnTo>
                  <a:lnTo>
                    <a:pt x="318" y="786"/>
                  </a:lnTo>
                  <a:lnTo>
                    <a:pt x="318" y="780"/>
                  </a:lnTo>
                  <a:lnTo>
                    <a:pt x="318" y="774"/>
                  </a:lnTo>
                  <a:lnTo>
                    <a:pt x="318" y="768"/>
                  </a:lnTo>
                  <a:lnTo>
                    <a:pt x="318" y="762"/>
                  </a:lnTo>
                  <a:lnTo>
                    <a:pt x="318" y="756"/>
                  </a:lnTo>
                  <a:lnTo>
                    <a:pt x="318" y="750"/>
                  </a:lnTo>
                  <a:lnTo>
                    <a:pt x="318" y="744"/>
                  </a:lnTo>
                  <a:lnTo>
                    <a:pt x="318" y="738"/>
                  </a:lnTo>
                  <a:lnTo>
                    <a:pt x="318" y="732"/>
                  </a:lnTo>
                  <a:lnTo>
                    <a:pt x="318" y="726"/>
                  </a:lnTo>
                  <a:lnTo>
                    <a:pt x="318" y="720"/>
                  </a:lnTo>
                  <a:lnTo>
                    <a:pt x="318" y="714"/>
                  </a:lnTo>
                  <a:lnTo>
                    <a:pt x="318" y="708"/>
                  </a:lnTo>
                  <a:lnTo>
                    <a:pt x="318" y="702"/>
                  </a:lnTo>
                  <a:lnTo>
                    <a:pt x="318" y="696"/>
                  </a:lnTo>
                  <a:lnTo>
                    <a:pt x="318" y="690"/>
                  </a:lnTo>
                  <a:lnTo>
                    <a:pt x="318" y="684"/>
                  </a:lnTo>
                  <a:lnTo>
                    <a:pt x="324" y="678"/>
                  </a:lnTo>
                  <a:lnTo>
                    <a:pt x="324" y="672"/>
                  </a:lnTo>
                  <a:lnTo>
                    <a:pt x="324" y="666"/>
                  </a:lnTo>
                  <a:lnTo>
                    <a:pt x="324" y="660"/>
                  </a:lnTo>
                  <a:lnTo>
                    <a:pt x="324" y="654"/>
                  </a:lnTo>
                  <a:lnTo>
                    <a:pt x="324" y="648"/>
                  </a:lnTo>
                  <a:lnTo>
                    <a:pt x="324" y="642"/>
                  </a:lnTo>
                  <a:lnTo>
                    <a:pt x="324" y="636"/>
                  </a:lnTo>
                  <a:lnTo>
                    <a:pt x="324" y="630"/>
                  </a:lnTo>
                  <a:lnTo>
                    <a:pt x="324" y="624"/>
                  </a:lnTo>
                  <a:lnTo>
                    <a:pt x="324" y="618"/>
                  </a:lnTo>
                  <a:lnTo>
                    <a:pt x="324" y="612"/>
                  </a:lnTo>
                  <a:lnTo>
                    <a:pt x="324" y="606"/>
                  </a:lnTo>
                  <a:lnTo>
                    <a:pt x="324" y="600"/>
                  </a:lnTo>
                  <a:lnTo>
                    <a:pt x="324" y="594"/>
                  </a:lnTo>
                  <a:lnTo>
                    <a:pt x="324" y="588"/>
                  </a:lnTo>
                  <a:lnTo>
                    <a:pt x="324" y="582"/>
                  </a:lnTo>
                  <a:lnTo>
                    <a:pt x="324" y="576"/>
                  </a:lnTo>
                  <a:lnTo>
                    <a:pt x="324" y="570"/>
                  </a:lnTo>
                  <a:lnTo>
                    <a:pt x="324" y="564"/>
                  </a:lnTo>
                  <a:lnTo>
                    <a:pt x="330" y="558"/>
                  </a:lnTo>
                  <a:lnTo>
                    <a:pt x="330" y="552"/>
                  </a:lnTo>
                  <a:lnTo>
                    <a:pt x="330" y="546"/>
                  </a:lnTo>
                  <a:lnTo>
                    <a:pt x="330" y="540"/>
                  </a:lnTo>
                  <a:lnTo>
                    <a:pt x="330" y="534"/>
                  </a:lnTo>
                  <a:lnTo>
                    <a:pt x="330" y="528"/>
                  </a:lnTo>
                  <a:lnTo>
                    <a:pt x="330" y="522"/>
                  </a:lnTo>
                  <a:lnTo>
                    <a:pt x="330" y="516"/>
                  </a:lnTo>
                  <a:lnTo>
                    <a:pt x="330" y="510"/>
                  </a:lnTo>
                  <a:lnTo>
                    <a:pt x="330" y="504"/>
                  </a:lnTo>
                  <a:lnTo>
                    <a:pt x="330" y="498"/>
                  </a:lnTo>
                  <a:lnTo>
                    <a:pt x="330" y="492"/>
                  </a:lnTo>
                  <a:lnTo>
                    <a:pt x="330" y="486"/>
                  </a:lnTo>
                  <a:lnTo>
                    <a:pt x="330" y="480"/>
                  </a:lnTo>
                  <a:lnTo>
                    <a:pt x="330" y="474"/>
                  </a:lnTo>
                  <a:lnTo>
                    <a:pt x="330" y="468"/>
                  </a:lnTo>
                  <a:lnTo>
                    <a:pt x="330" y="462"/>
                  </a:lnTo>
                  <a:lnTo>
                    <a:pt x="330" y="456"/>
                  </a:lnTo>
                  <a:lnTo>
                    <a:pt x="330" y="450"/>
                  </a:lnTo>
                  <a:lnTo>
                    <a:pt x="336" y="444"/>
                  </a:lnTo>
                  <a:lnTo>
                    <a:pt x="336" y="438"/>
                  </a:lnTo>
                  <a:lnTo>
                    <a:pt x="336" y="432"/>
                  </a:lnTo>
                  <a:lnTo>
                    <a:pt x="336" y="426"/>
                  </a:lnTo>
                  <a:lnTo>
                    <a:pt x="336" y="420"/>
                  </a:lnTo>
                  <a:lnTo>
                    <a:pt x="336" y="414"/>
                  </a:lnTo>
                  <a:lnTo>
                    <a:pt x="336" y="408"/>
                  </a:lnTo>
                  <a:lnTo>
                    <a:pt x="336" y="402"/>
                  </a:lnTo>
                  <a:lnTo>
                    <a:pt x="336" y="396"/>
                  </a:lnTo>
                  <a:lnTo>
                    <a:pt x="336" y="390"/>
                  </a:lnTo>
                  <a:lnTo>
                    <a:pt x="336" y="384"/>
                  </a:lnTo>
                  <a:lnTo>
                    <a:pt x="336" y="378"/>
                  </a:lnTo>
                  <a:lnTo>
                    <a:pt x="336" y="372"/>
                  </a:lnTo>
                  <a:lnTo>
                    <a:pt x="336" y="366"/>
                  </a:lnTo>
                  <a:lnTo>
                    <a:pt x="336" y="360"/>
                  </a:lnTo>
                  <a:lnTo>
                    <a:pt x="336" y="354"/>
                  </a:lnTo>
                  <a:lnTo>
                    <a:pt x="336" y="348"/>
                  </a:lnTo>
                  <a:lnTo>
                    <a:pt x="336" y="342"/>
                  </a:lnTo>
                  <a:lnTo>
                    <a:pt x="342" y="336"/>
                  </a:lnTo>
                  <a:lnTo>
                    <a:pt x="342" y="330"/>
                  </a:lnTo>
                  <a:lnTo>
                    <a:pt x="342" y="324"/>
                  </a:lnTo>
                  <a:lnTo>
                    <a:pt x="342" y="318"/>
                  </a:lnTo>
                  <a:lnTo>
                    <a:pt x="342" y="312"/>
                  </a:lnTo>
                  <a:lnTo>
                    <a:pt x="342" y="306"/>
                  </a:lnTo>
                  <a:lnTo>
                    <a:pt x="342" y="300"/>
                  </a:lnTo>
                  <a:lnTo>
                    <a:pt x="342" y="294"/>
                  </a:lnTo>
                  <a:lnTo>
                    <a:pt x="342" y="288"/>
                  </a:lnTo>
                  <a:lnTo>
                    <a:pt x="342" y="282"/>
                  </a:lnTo>
                  <a:lnTo>
                    <a:pt x="342" y="276"/>
                  </a:lnTo>
                  <a:lnTo>
                    <a:pt x="342" y="270"/>
                  </a:lnTo>
                  <a:lnTo>
                    <a:pt x="342" y="264"/>
                  </a:lnTo>
                  <a:lnTo>
                    <a:pt x="342" y="258"/>
                  </a:lnTo>
                  <a:lnTo>
                    <a:pt x="342" y="252"/>
                  </a:lnTo>
                  <a:lnTo>
                    <a:pt x="342" y="246"/>
                  </a:lnTo>
                  <a:lnTo>
                    <a:pt x="348" y="240"/>
                  </a:lnTo>
                  <a:lnTo>
                    <a:pt x="348" y="234"/>
                  </a:lnTo>
                  <a:lnTo>
                    <a:pt x="348" y="228"/>
                  </a:lnTo>
                  <a:lnTo>
                    <a:pt x="348" y="222"/>
                  </a:lnTo>
                  <a:lnTo>
                    <a:pt x="348" y="216"/>
                  </a:lnTo>
                  <a:lnTo>
                    <a:pt x="348" y="210"/>
                  </a:lnTo>
                  <a:lnTo>
                    <a:pt x="348" y="204"/>
                  </a:lnTo>
                  <a:lnTo>
                    <a:pt x="348" y="198"/>
                  </a:lnTo>
                  <a:lnTo>
                    <a:pt x="348" y="192"/>
                  </a:lnTo>
                  <a:lnTo>
                    <a:pt x="348" y="186"/>
                  </a:lnTo>
                  <a:lnTo>
                    <a:pt x="348" y="180"/>
                  </a:lnTo>
                  <a:lnTo>
                    <a:pt x="348" y="174"/>
                  </a:lnTo>
                  <a:lnTo>
                    <a:pt x="348" y="168"/>
                  </a:lnTo>
                  <a:lnTo>
                    <a:pt x="348" y="162"/>
                  </a:lnTo>
                  <a:lnTo>
                    <a:pt x="354" y="156"/>
                  </a:lnTo>
                  <a:lnTo>
                    <a:pt x="354" y="150"/>
                  </a:lnTo>
                  <a:lnTo>
                    <a:pt x="354" y="144"/>
                  </a:lnTo>
                  <a:lnTo>
                    <a:pt x="354" y="138"/>
                  </a:lnTo>
                  <a:lnTo>
                    <a:pt x="354" y="132"/>
                  </a:lnTo>
                  <a:lnTo>
                    <a:pt x="354" y="126"/>
                  </a:lnTo>
                  <a:lnTo>
                    <a:pt x="354" y="120"/>
                  </a:lnTo>
                  <a:lnTo>
                    <a:pt x="354" y="114"/>
                  </a:lnTo>
                  <a:lnTo>
                    <a:pt x="354" y="108"/>
                  </a:lnTo>
                  <a:lnTo>
                    <a:pt x="354" y="102"/>
                  </a:lnTo>
                  <a:lnTo>
                    <a:pt x="354" y="96"/>
                  </a:lnTo>
                  <a:lnTo>
                    <a:pt x="360" y="90"/>
                  </a:lnTo>
                  <a:lnTo>
                    <a:pt x="360" y="84"/>
                  </a:lnTo>
                  <a:lnTo>
                    <a:pt x="360" y="78"/>
                  </a:lnTo>
                  <a:lnTo>
                    <a:pt x="360" y="72"/>
                  </a:lnTo>
                  <a:lnTo>
                    <a:pt x="360" y="66"/>
                  </a:lnTo>
                  <a:lnTo>
                    <a:pt x="360" y="60"/>
                  </a:lnTo>
                  <a:lnTo>
                    <a:pt x="360" y="54"/>
                  </a:lnTo>
                  <a:lnTo>
                    <a:pt x="360" y="48"/>
                  </a:lnTo>
                  <a:lnTo>
                    <a:pt x="366" y="42"/>
                  </a:lnTo>
                  <a:lnTo>
                    <a:pt x="366" y="36"/>
                  </a:lnTo>
                  <a:lnTo>
                    <a:pt x="366" y="30"/>
                  </a:lnTo>
                  <a:lnTo>
                    <a:pt x="366" y="24"/>
                  </a:lnTo>
                  <a:lnTo>
                    <a:pt x="366" y="18"/>
                  </a:lnTo>
                  <a:lnTo>
                    <a:pt x="366" y="12"/>
                  </a:lnTo>
                  <a:lnTo>
                    <a:pt x="372" y="6"/>
                  </a:lnTo>
                  <a:lnTo>
                    <a:pt x="378" y="0"/>
                  </a:lnTo>
                  <a:lnTo>
                    <a:pt x="384" y="6"/>
                  </a:lnTo>
                  <a:lnTo>
                    <a:pt x="384" y="12"/>
                  </a:lnTo>
                  <a:lnTo>
                    <a:pt x="384" y="18"/>
                  </a:lnTo>
                  <a:lnTo>
                    <a:pt x="384" y="24"/>
                  </a:lnTo>
                  <a:lnTo>
                    <a:pt x="384" y="30"/>
                  </a:lnTo>
                  <a:lnTo>
                    <a:pt x="390" y="36"/>
                  </a:lnTo>
                  <a:lnTo>
                    <a:pt x="390" y="42"/>
                  </a:lnTo>
                  <a:lnTo>
                    <a:pt x="390" y="48"/>
                  </a:lnTo>
                  <a:lnTo>
                    <a:pt x="390" y="54"/>
                  </a:lnTo>
                  <a:lnTo>
                    <a:pt x="390" y="60"/>
                  </a:lnTo>
                  <a:lnTo>
                    <a:pt x="390" y="66"/>
                  </a:lnTo>
                  <a:lnTo>
                    <a:pt x="390" y="72"/>
                  </a:lnTo>
                  <a:lnTo>
                    <a:pt x="390" y="78"/>
                  </a:lnTo>
                  <a:lnTo>
                    <a:pt x="390" y="84"/>
                  </a:lnTo>
                  <a:lnTo>
                    <a:pt x="396" y="90"/>
                  </a:lnTo>
                  <a:lnTo>
                    <a:pt x="396" y="96"/>
                  </a:lnTo>
                  <a:lnTo>
                    <a:pt x="396" y="102"/>
                  </a:lnTo>
                  <a:lnTo>
                    <a:pt x="396" y="108"/>
                  </a:lnTo>
                  <a:lnTo>
                    <a:pt x="396" y="114"/>
                  </a:lnTo>
                  <a:lnTo>
                    <a:pt x="396" y="120"/>
                  </a:lnTo>
                  <a:lnTo>
                    <a:pt x="396" y="126"/>
                  </a:lnTo>
                  <a:lnTo>
                    <a:pt x="396" y="132"/>
                  </a:lnTo>
                  <a:lnTo>
                    <a:pt x="396" y="138"/>
                  </a:lnTo>
                  <a:lnTo>
                    <a:pt x="396" y="144"/>
                  </a:lnTo>
                  <a:lnTo>
                    <a:pt x="396" y="150"/>
                  </a:lnTo>
                  <a:lnTo>
                    <a:pt x="402" y="156"/>
                  </a:lnTo>
                  <a:lnTo>
                    <a:pt x="402" y="162"/>
                  </a:lnTo>
                  <a:lnTo>
                    <a:pt x="402" y="168"/>
                  </a:lnTo>
                  <a:lnTo>
                    <a:pt x="402" y="174"/>
                  </a:lnTo>
                  <a:lnTo>
                    <a:pt x="402" y="180"/>
                  </a:lnTo>
                  <a:lnTo>
                    <a:pt x="402" y="186"/>
                  </a:lnTo>
                  <a:lnTo>
                    <a:pt x="402" y="192"/>
                  </a:lnTo>
                  <a:lnTo>
                    <a:pt x="402" y="198"/>
                  </a:lnTo>
                  <a:lnTo>
                    <a:pt x="402" y="204"/>
                  </a:lnTo>
                  <a:lnTo>
                    <a:pt x="402" y="210"/>
                  </a:lnTo>
                  <a:lnTo>
                    <a:pt x="402" y="216"/>
                  </a:lnTo>
                  <a:lnTo>
                    <a:pt x="402" y="222"/>
                  </a:lnTo>
                  <a:lnTo>
                    <a:pt x="402" y="228"/>
                  </a:lnTo>
                  <a:lnTo>
                    <a:pt x="402" y="234"/>
                  </a:lnTo>
                  <a:lnTo>
                    <a:pt x="408" y="240"/>
                  </a:lnTo>
                  <a:lnTo>
                    <a:pt x="408" y="246"/>
                  </a:lnTo>
                  <a:lnTo>
                    <a:pt x="408" y="252"/>
                  </a:lnTo>
                  <a:lnTo>
                    <a:pt x="408" y="258"/>
                  </a:lnTo>
                  <a:lnTo>
                    <a:pt x="408" y="264"/>
                  </a:lnTo>
                  <a:lnTo>
                    <a:pt x="408" y="270"/>
                  </a:lnTo>
                  <a:lnTo>
                    <a:pt x="408" y="276"/>
                  </a:lnTo>
                  <a:lnTo>
                    <a:pt x="408" y="282"/>
                  </a:lnTo>
                  <a:lnTo>
                    <a:pt x="408" y="288"/>
                  </a:lnTo>
                  <a:lnTo>
                    <a:pt x="408" y="294"/>
                  </a:lnTo>
                  <a:lnTo>
                    <a:pt x="408" y="300"/>
                  </a:lnTo>
                  <a:lnTo>
                    <a:pt x="408" y="306"/>
                  </a:lnTo>
                  <a:lnTo>
                    <a:pt x="408" y="312"/>
                  </a:lnTo>
                  <a:lnTo>
                    <a:pt x="408" y="318"/>
                  </a:lnTo>
                  <a:lnTo>
                    <a:pt x="408" y="324"/>
                  </a:lnTo>
                  <a:lnTo>
                    <a:pt x="408" y="330"/>
                  </a:lnTo>
                  <a:lnTo>
                    <a:pt x="414" y="336"/>
                  </a:lnTo>
                  <a:lnTo>
                    <a:pt x="414" y="342"/>
                  </a:lnTo>
                  <a:lnTo>
                    <a:pt x="414" y="348"/>
                  </a:lnTo>
                  <a:lnTo>
                    <a:pt x="414" y="354"/>
                  </a:lnTo>
                  <a:lnTo>
                    <a:pt x="414" y="360"/>
                  </a:lnTo>
                  <a:lnTo>
                    <a:pt x="414" y="366"/>
                  </a:lnTo>
                  <a:lnTo>
                    <a:pt x="414" y="372"/>
                  </a:lnTo>
                  <a:lnTo>
                    <a:pt x="414" y="378"/>
                  </a:lnTo>
                  <a:lnTo>
                    <a:pt x="414" y="384"/>
                  </a:lnTo>
                  <a:lnTo>
                    <a:pt x="414" y="390"/>
                  </a:lnTo>
                  <a:lnTo>
                    <a:pt x="414" y="396"/>
                  </a:lnTo>
                  <a:lnTo>
                    <a:pt x="414" y="402"/>
                  </a:lnTo>
                  <a:lnTo>
                    <a:pt x="414" y="408"/>
                  </a:lnTo>
                  <a:lnTo>
                    <a:pt x="414" y="414"/>
                  </a:lnTo>
                  <a:lnTo>
                    <a:pt x="414" y="420"/>
                  </a:lnTo>
                  <a:lnTo>
                    <a:pt x="414" y="426"/>
                  </a:lnTo>
                  <a:lnTo>
                    <a:pt x="414" y="432"/>
                  </a:lnTo>
                  <a:lnTo>
                    <a:pt x="414" y="438"/>
                  </a:lnTo>
                  <a:lnTo>
                    <a:pt x="420" y="444"/>
                  </a:lnTo>
                  <a:lnTo>
                    <a:pt x="420" y="450"/>
                  </a:lnTo>
                  <a:lnTo>
                    <a:pt x="420" y="456"/>
                  </a:lnTo>
                  <a:lnTo>
                    <a:pt x="420" y="462"/>
                  </a:lnTo>
                  <a:lnTo>
                    <a:pt x="420" y="468"/>
                  </a:lnTo>
                  <a:lnTo>
                    <a:pt x="420" y="474"/>
                  </a:lnTo>
                  <a:lnTo>
                    <a:pt x="420" y="480"/>
                  </a:lnTo>
                  <a:lnTo>
                    <a:pt x="420" y="486"/>
                  </a:lnTo>
                  <a:lnTo>
                    <a:pt x="420" y="492"/>
                  </a:lnTo>
                  <a:lnTo>
                    <a:pt x="420" y="498"/>
                  </a:lnTo>
                  <a:lnTo>
                    <a:pt x="420" y="504"/>
                  </a:lnTo>
                  <a:lnTo>
                    <a:pt x="420" y="510"/>
                  </a:lnTo>
                  <a:lnTo>
                    <a:pt x="420" y="516"/>
                  </a:lnTo>
                  <a:lnTo>
                    <a:pt x="420" y="522"/>
                  </a:lnTo>
                  <a:lnTo>
                    <a:pt x="420" y="528"/>
                  </a:lnTo>
                  <a:lnTo>
                    <a:pt x="420" y="534"/>
                  </a:lnTo>
                  <a:lnTo>
                    <a:pt x="420" y="540"/>
                  </a:lnTo>
                  <a:lnTo>
                    <a:pt x="420" y="546"/>
                  </a:lnTo>
                  <a:lnTo>
                    <a:pt x="420" y="552"/>
                  </a:lnTo>
                  <a:lnTo>
                    <a:pt x="426" y="558"/>
                  </a:lnTo>
                  <a:lnTo>
                    <a:pt x="426" y="564"/>
                  </a:lnTo>
                  <a:lnTo>
                    <a:pt x="426" y="570"/>
                  </a:lnTo>
                  <a:lnTo>
                    <a:pt x="426" y="576"/>
                  </a:lnTo>
                  <a:lnTo>
                    <a:pt x="426" y="582"/>
                  </a:lnTo>
                  <a:lnTo>
                    <a:pt x="426" y="588"/>
                  </a:lnTo>
                  <a:lnTo>
                    <a:pt x="426" y="594"/>
                  </a:lnTo>
                  <a:lnTo>
                    <a:pt x="426" y="600"/>
                  </a:lnTo>
                  <a:lnTo>
                    <a:pt x="426" y="606"/>
                  </a:lnTo>
                  <a:lnTo>
                    <a:pt x="426" y="612"/>
                  </a:lnTo>
                  <a:lnTo>
                    <a:pt x="426" y="618"/>
                  </a:lnTo>
                  <a:lnTo>
                    <a:pt x="426" y="624"/>
                  </a:lnTo>
                  <a:lnTo>
                    <a:pt x="426" y="630"/>
                  </a:lnTo>
                  <a:lnTo>
                    <a:pt x="426" y="636"/>
                  </a:lnTo>
                  <a:lnTo>
                    <a:pt x="426" y="642"/>
                  </a:lnTo>
                  <a:lnTo>
                    <a:pt x="426" y="648"/>
                  </a:lnTo>
                  <a:lnTo>
                    <a:pt x="426" y="654"/>
                  </a:lnTo>
                  <a:lnTo>
                    <a:pt x="426" y="660"/>
                  </a:lnTo>
                  <a:lnTo>
                    <a:pt x="426" y="666"/>
                  </a:lnTo>
                  <a:lnTo>
                    <a:pt x="426" y="672"/>
                  </a:lnTo>
                  <a:lnTo>
                    <a:pt x="432" y="678"/>
                  </a:lnTo>
                  <a:lnTo>
                    <a:pt x="432" y="684"/>
                  </a:lnTo>
                  <a:lnTo>
                    <a:pt x="432" y="690"/>
                  </a:lnTo>
                  <a:lnTo>
                    <a:pt x="432" y="696"/>
                  </a:lnTo>
                  <a:lnTo>
                    <a:pt x="432" y="702"/>
                  </a:lnTo>
                  <a:lnTo>
                    <a:pt x="432" y="708"/>
                  </a:lnTo>
                  <a:lnTo>
                    <a:pt x="432" y="714"/>
                  </a:lnTo>
                  <a:lnTo>
                    <a:pt x="432" y="720"/>
                  </a:lnTo>
                  <a:lnTo>
                    <a:pt x="432" y="726"/>
                  </a:lnTo>
                  <a:lnTo>
                    <a:pt x="432" y="732"/>
                  </a:lnTo>
                  <a:lnTo>
                    <a:pt x="432" y="738"/>
                  </a:lnTo>
                  <a:lnTo>
                    <a:pt x="432" y="744"/>
                  </a:lnTo>
                  <a:lnTo>
                    <a:pt x="432" y="750"/>
                  </a:lnTo>
                  <a:lnTo>
                    <a:pt x="432" y="756"/>
                  </a:lnTo>
                  <a:lnTo>
                    <a:pt x="432" y="762"/>
                  </a:lnTo>
                  <a:lnTo>
                    <a:pt x="432" y="768"/>
                  </a:lnTo>
                  <a:lnTo>
                    <a:pt x="432" y="774"/>
                  </a:lnTo>
                  <a:lnTo>
                    <a:pt x="432" y="780"/>
                  </a:lnTo>
                  <a:lnTo>
                    <a:pt x="432" y="786"/>
                  </a:lnTo>
                  <a:lnTo>
                    <a:pt x="438" y="792"/>
                  </a:lnTo>
                  <a:lnTo>
                    <a:pt x="438" y="798"/>
                  </a:lnTo>
                  <a:lnTo>
                    <a:pt x="438" y="804"/>
                  </a:lnTo>
                  <a:lnTo>
                    <a:pt x="438" y="810"/>
                  </a:lnTo>
                  <a:lnTo>
                    <a:pt x="438" y="816"/>
                  </a:lnTo>
                  <a:lnTo>
                    <a:pt x="438" y="822"/>
                  </a:lnTo>
                  <a:lnTo>
                    <a:pt x="438" y="828"/>
                  </a:lnTo>
                  <a:lnTo>
                    <a:pt x="438" y="834"/>
                  </a:lnTo>
                  <a:lnTo>
                    <a:pt x="438" y="840"/>
                  </a:lnTo>
                  <a:lnTo>
                    <a:pt x="438" y="846"/>
                  </a:lnTo>
                  <a:lnTo>
                    <a:pt x="438" y="852"/>
                  </a:lnTo>
                  <a:lnTo>
                    <a:pt x="438" y="858"/>
                  </a:lnTo>
                  <a:lnTo>
                    <a:pt x="438" y="864"/>
                  </a:lnTo>
                  <a:lnTo>
                    <a:pt x="438" y="870"/>
                  </a:lnTo>
                  <a:lnTo>
                    <a:pt x="438" y="876"/>
                  </a:lnTo>
                  <a:lnTo>
                    <a:pt x="438" y="882"/>
                  </a:lnTo>
                  <a:lnTo>
                    <a:pt x="438" y="888"/>
                  </a:lnTo>
                  <a:lnTo>
                    <a:pt x="438" y="894"/>
                  </a:lnTo>
                  <a:lnTo>
                    <a:pt x="438" y="900"/>
                  </a:lnTo>
                  <a:lnTo>
                    <a:pt x="444" y="906"/>
                  </a:lnTo>
                  <a:lnTo>
                    <a:pt x="444" y="912"/>
                  </a:lnTo>
                  <a:lnTo>
                    <a:pt x="444" y="918"/>
                  </a:lnTo>
                  <a:lnTo>
                    <a:pt x="444" y="924"/>
                  </a:lnTo>
                  <a:lnTo>
                    <a:pt x="444" y="930"/>
                  </a:lnTo>
                  <a:lnTo>
                    <a:pt x="444" y="936"/>
                  </a:lnTo>
                  <a:lnTo>
                    <a:pt x="444" y="942"/>
                  </a:lnTo>
                  <a:lnTo>
                    <a:pt x="444" y="948"/>
                  </a:lnTo>
                  <a:lnTo>
                    <a:pt x="444" y="954"/>
                  </a:lnTo>
                  <a:lnTo>
                    <a:pt x="444" y="960"/>
                  </a:lnTo>
                  <a:lnTo>
                    <a:pt x="444" y="966"/>
                  </a:lnTo>
                  <a:lnTo>
                    <a:pt x="444" y="972"/>
                  </a:lnTo>
                  <a:lnTo>
                    <a:pt x="444" y="978"/>
                  </a:lnTo>
                  <a:lnTo>
                    <a:pt x="444" y="984"/>
                  </a:lnTo>
                  <a:lnTo>
                    <a:pt x="444" y="990"/>
                  </a:lnTo>
                  <a:lnTo>
                    <a:pt x="444" y="996"/>
                  </a:lnTo>
                  <a:lnTo>
                    <a:pt x="444" y="1002"/>
                  </a:lnTo>
                  <a:lnTo>
                    <a:pt x="444" y="1008"/>
                  </a:lnTo>
                  <a:lnTo>
                    <a:pt x="450" y="1014"/>
                  </a:lnTo>
                  <a:lnTo>
                    <a:pt x="450" y="1020"/>
                  </a:lnTo>
                  <a:lnTo>
                    <a:pt x="450" y="1026"/>
                  </a:lnTo>
                  <a:lnTo>
                    <a:pt x="450" y="1032"/>
                  </a:lnTo>
                  <a:lnTo>
                    <a:pt x="450" y="1038"/>
                  </a:lnTo>
                  <a:lnTo>
                    <a:pt x="450" y="1044"/>
                  </a:lnTo>
                  <a:lnTo>
                    <a:pt x="450" y="1050"/>
                  </a:lnTo>
                  <a:lnTo>
                    <a:pt x="450" y="1056"/>
                  </a:lnTo>
                  <a:lnTo>
                    <a:pt x="450" y="1062"/>
                  </a:lnTo>
                  <a:lnTo>
                    <a:pt x="450" y="1068"/>
                  </a:lnTo>
                  <a:lnTo>
                    <a:pt x="450" y="1074"/>
                  </a:lnTo>
                  <a:lnTo>
                    <a:pt x="450" y="1080"/>
                  </a:lnTo>
                  <a:lnTo>
                    <a:pt x="450" y="1086"/>
                  </a:lnTo>
                  <a:lnTo>
                    <a:pt x="450" y="1092"/>
                  </a:lnTo>
                  <a:lnTo>
                    <a:pt x="450" y="1098"/>
                  </a:lnTo>
                  <a:lnTo>
                    <a:pt x="450" y="1104"/>
                  </a:lnTo>
                  <a:lnTo>
                    <a:pt x="450" y="1110"/>
                  </a:lnTo>
                  <a:lnTo>
                    <a:pt x="456" y="1116"/>
                  </a:lnTo>
                  <a:lnTo>
                    <a:pt x="456" y="1122"/>
                  </a:lnTo>
                  <a:lnTo>
                    <a:pt x="456" y="1128"/>
                  </a:lnTo>
                  <a:lnTo>
                    <a:pt x="456" y="1134"/>
                  </a:lnTo>
                  <a:lnTo>
                    <a:pt x="456" y="1140"/>
                  </a:lnTo>
                  <a:lnTo>
                    <a:pt x="456" y="1146"/>
                  </a:lnTo>
                  <a:lnTo>
                    <a:pt x="456" y="1152"/>
                  </a:lnTo>
                  <a:lnTo>
                    <a:pt x="456" y="1158"/>
                  </a:lnTo>
                  <a:lnTo>
                    <a:pt x="456" y="1164"/>
                  </a:lnTo>
                  <a:lnTo>
                    <a:pt x="456" y="1170"/>
                  </a:lnTo>
                  <a:lnTo>
                    <a:pt x="456" y="1176"/>
                  </a:lnTo>
                  <a:lnTo>
                    <a:pt x="456" y="1182"/>
                  </a:lnTo>
                  <a:lnTo>
                    <a:pt x="456" y="1188"/>
                  </a:lnTo>
                  <a:lnTo>
                    <a:pt x="456" y="1194"/>
                  </a:lnTo>
                  <a:lnTo>
                    <a:pt x="462" y="1200"/>
                  </a:lnTo>
                  <a:lnTo>
                    <a:pt x="462" y="1206"/>
                  </a:lnTo>
                  <a:lnTo>
                    <a:pt x="462" y="1212"/>
                  </a:lnTo>
                  <a:lnTo>
                    <a:pt x="462" y="1218"/>
                  </a:lnTo>
                  <a:lnTo>
                    <a:pt x="462" y="1224"/>
                  </a:lnTo>
                  <a:lnTo>
                    <a:pt x="462" y="1230"/>
                  </a:lnTo>
                  <a:lnTo>
                    <a:pt x="462" y="1236"/>
                  </a:lnTo>
                  <a:lnTo>
                    <a:pt x="462" y="1242"/>
                  </a:lnTo>
                  <a:lnTo>
                    <a:pt x="462" y="1248"/>
                  </a:lnTo>
                  <a:lnTo>
                    <a:pt x="462" y="1254"/>
                  </a:lnTo>
                  <a:lnTo>
                    <a:pt x="462" y="1260"/>
                  </a:lnTo>
                  <a:lnTo>
                    <a:pt x="468" y="1266"/>
                  </a:lnTo>
                  <a:lnTo>
                    <a:pt x="468" y="1272"/>
                  </a:lnTo>
                  <a:lnTo>
                    <a:pt x="468" y="1278"/>
                  </a:lnTo>
                  <a:lnTo>
                    <a:pt x="468" y="1284"/>
                  </a:lnTo>
                  <a:lnTo>
                    <a:pt x="468" y="1290"/>
                  </a:lnTo>
                  <a:lnTo>
                    <a:pt x="468" y="1296"/>
                  </a:lnTo>
                  <a:lnTo>
                    <a:pt x="468" y="1302"/>
                  </a:lnTo>
                  <a:lnTo>
                    <a:pt x="468" y="1308"/>
                  </a:lnTo>
                  <a:lnTo>
                    <a:pt x="468" y="1314"/>
                  </a:lnTo>
                  <a:lnTo>
                    <a:pt x="474" y="1320"/>
                  </a:lnTo>
                  <a:lnTo>
                    <a:pt x="474" y="1326"/>
                  </a:lnTo>
                  <a:lnTo>
                    <a:pt x="474" y="1332"/>
                  </a:lnTo>
                  <a:lnTo>
                    <a:pt x="474" y="1338"/>
                  </a:lnTo>
                  <a:lnTo>
                    <a:pt x="474" y="1344"/>
                  </a:lnTo>
                  <a:lnTo>
                    <a:pt x="480" y="1350"/>
                  </a:lnTo>
                  <a:lnTo>
                    <a:pt x="480" y="1356"/>
                  </a:lnTo>
                  <a:lnTo>
                    <a:pt x="486" y="1362"/>
                  </a:lnTo>
                  <a:lnTo>
                    <a:pt x="486" y="1356"/>
                  </a:lnTo>
                  <a:lnTo>
                    <a:pt x="492" y="1350"/>
                  </a:lnTo>
                  <a:lnTo>
                    <a:pt x="492" y="1344"/>
                  </a:lnTo>
                  <a:lnTo>
                    <a:pt x="492" y="1338"/>
                  </a:lnTo>
                  <a:lnTo>
                    <a:pt x="492" y="1332"/>
                  </a:lnTo>
                </a:path>
              </a:pathLst>
            </a:custGeom>
            <a:noFill/>
            <a:ln w="28575" cmpd="sng">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928" name="Freeform 80">
              <a:extLst>
                <a:ext uri="{FF2B5EF4-FFF2-40B4-BE49-F238E27FC236}">
                  <a16:creationId xmlns:a16="http://schemas.microsoft.com/office/drawing/2014/main" id="{7914BC4D-D252-A6CD-8906-8BA0813EC9DB}"/>
                </a:ext>
              </a:extLst>
            </p:cNvPr>
            <p:cNvSpPr>
              <a:spLocks/>
            </p:cNvSpPr>
            <p:nvPr/>
          </p:nvSpPr>
          <p:spPr bwMode="auto">
            <a:xfrm>
              <a:off x="3108" y="1776"/>
              <a:ext cx="480" cy="1362"/>
            </a:xfrm>
            <a:custGeom>
              <a:avLst/>
              <a:gdLst>
                <a:gd name="T0" fmla="*/ 12 w 480"/>
                <a:gd name="T1" fmla="*/ 1236 h 1362"/>
                <a:gd name="T2" fmla="*/ 18 w 480"/>
                <a:gd name="T3" fmla="*/ 1134 h 1362"/>
                <a:gd name="T4" fmla="*/ 24 w 480"/>
                <a:gd name="T5" fmla="*/ 1032 h 1362"/>
                <a:gd name="T6" fmla="*/ 30 w 480"/>
                <a:gd name="T7" fmla="*/ 930 h 1362"/>
                <a:gd name="T8" fmla="*/ 36 w 480"/>
                <a:gd name="T9" fmla="*/ 828 h 1362"/>
                <a:gd name="T10" fmla="*/ 42 w 480"/>
                <a:gd name="T11" fmla="*/ 726 h 1362"/>
                <a:gd name="T12" fmla="*/ 48 w 480"/>
                <a:gd name="T13" fmla="*/ 624 h 1362"/>
                <a:gd name="T14" fmla="*/ 54 w 480"/>
                <a:gd name="T15" fmla="*/ 522 h 1362"/>
                <a:gd name="T16" fmla="*/ 60 w 480"/>
                <a:gd name="T17" fmla="*/ 420 h 1362"/>
                <a:gd name="T18" fmla="*/ 66 w 480"/>
                <a:gd name="T19" fmla="*/ 318 h 1362"/>
                <a:gd name="T20" fmla="*/ 72 w 480"/>
                <a:gd name="T21" fmla="*/ 216 h 1362"/>
                <a:gd name="T22" fmla="*/ 78 w 480"/>
                <a:gd name="T23" fmla="*/ 114 h 1362"/>
                <a:gd name="T24" fmla="*/ 96 w 480"/>
                <a:gd name="T25" fmla="*/ 12 h 1362"/>
                <a:gd name="T26" fmla="*/ 120 w 480"/>
                <a:gd name="T27" fmla="*/ 90 h 1362"/>
                <a:gd name="T28" fmla="*/ 126 w 480"/>
                <a:gd name="T29" fmla="*/ 192 h 1362"/>
                <a:gd name="T30" fmla="*/ 132 w 480"/>
                <a:gd name="T31" fmla="*/ 294 h 1362"/>
                <a:gd name="T32" fmla="*/ 138 w 480"/>
                <a:gd name="T33" fmla="*/ 396 h 1362"/>
                <a:gd name="T34" fmla="*/ 144 w 480"/>
                <a:gd name="T35" fmla="*/ 498 h 1362"/>
                <a:gd name="T36" fmla="*/ 150 w 480"/>
                <a:gd name="T37" fmla="*/ 600 h 1362"/>
                <a:gd name="T38" fmla="*/ 156 w 480"/>
                <a:gd name="T39" fmla="*/ 702 h 1362"/>
                <a:gd name="T40" fmla="*/ 162 w 480"/>
                <a:gd name="T41" fmla="*/ 804 h 1362"/>
                <a:gd name="T42" fmla="*/ 168 w 480"/>
                <a:gd name="T43" fmla="*/ 906 h 1362"/>
                <a:gd name="T44" fmla="*/ 174 w 480"/>
                <a:gd name="T45" fmla="*/ 1008 h 1362"/>
                <a:gd name="T46" fmla="*/ 180 w 480"/>
                <a:gd name="T47" fmla="*/ 1110 h 1362"/>
                <a:gd name="T48" fmla="*/ 186 w 480"/>
                <a:gd name="T49" fmla="*/ 1212 h 1362"/>
                <a:gd name="T50" fmla="*/ 198 w 480"/>
                <a:gd name="T51" fmla="*/ 1314 h 1362"/>
                <a:gd name="T52" fmla="*/ 222 w 480"/>
                <a:gd name="T53" fmla="*/ 1308 h 1362"/>
                <a:gd name="T54" fmla="*/ 234 w 480"/>
                <a:gd name="T55" fmla="*/ 1206 h 1362"/>
                <a:gd name="T56" fmla="*/ 240 w 480"/>
                <a:gd name="T57" fmla="*/ 1104 h 1362"/>
                <a:gd name="T58" fmla="*/ 246 w 480"/>
                <a:gd name="T59" fmla="*/ 1002 h 1362"/>
                <a:gd name="T60" fmla="*/ 252 w 480"/>
                <a:gd name="T61" fmla="*/ 900 h 1362"/>
                <a:gd name="T62" fmla="*/ 258 w 480"/>
                <a:gd name="T63" fmla="*/ 798 h 1362"/>
                <a:gd name="T64" fmla="*/ 264 w 480"/>
                <a:gd name="T65" fmla="*/ 696 h 1362"/>
                <a:gd name="T66" fmla="*/ 264 w 480"/>
                <a:gd name="T67" fmla="*/ 594 h 1362"/>
                <a:gd name="T68" fmla="*/ 270 w 480"/>
                <a:gd name="T69" fmla="*/ 492 h 1362"/>
                <a:gd name="T70" fmla="*/ 276 w 480"/>
                <a:gd name="T71" fmla="*/ 390 h 1362"/>
                <a:gd name="T72" fmla="*/ 282 w 480"/>
                <a:gd name="T73" fmla="*/ 288 h 1362"/>
                <a:gd name="T74" fmla="*/ 288 w 480"/>
                <a:gd name="T75" fmla="*/ 186 h 1362"/>
                <a:gd name="T76" fmla="*/ 300 w 480"/>
                <a:gd name="T77" fmla="*/ 84 h 1362"/>
                <a:gd name="T78" fmla="*/ 324 w 480"/>
                <a:gd name="T79" fmla="*/ 18 h 1362"/>
                <a:gd name="T80" fmla="*/ 336 w 480"/>
                <a:gd name="T81" fmla="*/ 120 h 1362"/>
                <a:gd name="T82" fmla="*/ 342 w 480"/>
                <a:gd name="T83" fmla="*/ 222 h 1362"/>
                <a:gd name="T84" fmla="*/ 354 w 480"/>
                <a:gd name="T85" fmla="*/ 324 h 1362"/>
                <a:gd name="T86" fmla="*/ 360 w 480"/>
                <a:gd name="T87" fmla="*/ 426 h 1362"/>
                <a:gd name="T88" fmla="*/ 360 w 480"/>
                <a:gd name="T89" fmla="*/ 528 h 1362"/>
                <a:gd name="T90" fmla="*/ 366 w 480"/>
                <a:gd name="T91" fmla="*/ 630 h 1362"/>
                <a:gd name="T92" fmla="*/ 372 w 480"/>
                <a:gd name="T93" fmla="*/ 732 h 1362"/>
                <a:gd name="T94" fmla="*/ 378 w 480"/>
                <a:gd name="T95" fmla="*/ 834 h 1362"/>
                <a:gd name="T96" fmla="*/ 384 w 480"/>
                <a:gd name="T97" fmla="*/ 936 h 1362"/>
                <a:gd name="T98" fmla="*/ 390 w 480"/>
                <a:gd name="T99" fmla="*/ 1038 h 1362"/>
                <a:gd name="T100" fmla="*/ 396 w 480"/>
                <a:gd name="T101" fmla="*/ 1140 h 1362"/>
                <a:gd name="T102" fmla="*/ 402 w 480"/>
                <a:gd name="T103" fmla="*/ 1242 h 1362"/>
                <a:gd name="T104" fmla="*/ 420 w 480"/>
                <a:gd name="T105" fmla="*/ 1344 h 1362"/>
                <a:gd name="T106" fmla="*/ 444 w 480"/>
                <a:gd name="T107" fmla="*/ 1278 h 1362"/>
                <a:gd name="T108" fmla="*/ 450 w 480"/>
                <a:gd name="T109" fmla="*/ 1176 h 1362"/>
                <a:gd name="T110" fmla="*/ 456 w 480"/>
                <a:gd name="T111" fmla="*/ 1074 h 1362"/>
                <a:gd name="T112" fmla="*/ 462 w 480"/>
                <a:gd name="T113" fmla="*/ 972 h 1362"/>
                <a:gd name="T114" fmla="*/ 468 w 480"/>
                <a:gd name="T115" fmla="*/ 870 h 1362"/>
                <a:gd name="T116" fmla="*/ 474 w 480"/>
                <a:gd name="T117" fmla="*/ 768 h 1362"/>
                <a:gd name="T118" fmla="*/ 480 w 480"/>
                <a:gd name="T119" fmla="*/ 666 h 1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80" h="1362">
                  <a:moveTo>
                    <a:pt x="0" y="1332"/>
                  </a:moveTo>
                  <a:lnTo>
                    <a:pt x="6" y="1326"/>
                  </a:lnTo>
                  <a:lnTo>
                    <a:pt x="6" y="1320"/>
                  </a:lnTo>
                  <a:lnTo>
                    <a:pt x="6" y="1314"/>
                  </a:lnTo>
                  <a:lnTo>
                    <a:pt x="6" y="1308"/>
                  </a:lnTo>
                  <a:lnTo>
                    <a:pt x="6" y="1302"/>
                  </a:lnTo>
                  <a:lnTo>
                    <a:pt x="6" y="1296"/>
                  </a:lnTo>
                  <a:lnTo>
                    <a:pt x="6" y="1290"/>
                  </a:lnTo>
                  <a:lnTo>
                    <a:pt x="6" y="1284"/>
                  </a:lnTo>
                  <a:lnTo>
                    <a:pt x="6" y="1278"/>
                  </a:lnTo>
                  <a:lnTo>
                    <a:pt x="12" y="1272"/>
                  </a:lnTo>
                  <a:lnTo>
                    <a:pt x="12" y="1266"/>
                  </a:lnTo>
                  <a:lnTo>
                    <a:pt x="12" y="1260"/>
                  </a:lnTo>
                  <a:lnTo>
                    <a:pt x="12" y="1254"/>
                  </a:lnTo>
                  <a:lnTo>
                    <a:pt x="12" y="1248"/>
                  </a:lnTo>
                  <a:lnTo>
                    <a:pt x="12" y="1242"/>
                  </a:lnTo>
                  <a:lnTo>
                    <a:pt x="12" y="1236"/>
                  </a:lnTo>
                  <a:lnTo>
                    <a:pt x="12" y="1230"/>
                  </a:lnTo>
                  <a:lnTo>
                    <a:pt x="12" y="1224"/>
                  </a:lnTo>
                  <a:lnTo>
                    <a:pt x="12" y="1218"/>
                  </a:lnTo>
                  <a:lnTo>
                    <a:pt x="12" y="1212"/>
                  </a:lnTo>
                  <a:lnTo>
                    <a:pt x="18" y="1206"/>
                  </a:lnTo>
                  <a:lnTo>
                    <a:pt x="18" y="1200"/>
                  </a:lnTo>
                  <a:lnTo>
                    <a:pt x="18" y="1194"/>
                  </a:lnTo>
                  <a:lnTo>
                    <a:pt x="18" y="1188"/>
                  </a:lnTo>
                  <a:lnTo>
                    <a:pt x="18" y="1182"/>
                  </a:lnTo>
                  <a:lnTo>
                    <a:pt x="18" y="1176"/>
                  </a:lnTo>
                  <a:lnTo>
                    <a:pt x="18" y="1170"/>
                  </a:lnTo>
                  <a:lnTo>
                    <a:pt x="18" y="1164"/>
                  </a:lnTo>
                  <a:lnTo>
                    <a:pt x="18" y="1158"/>
                  </a:lnTo>
                  <a:lnTo>
                    <a:pt x="18" y="1152"/>
                  </a:lnTo>
                  <a:lnTo>
                    <a:pt x="18" y="1146"/>
                  </a:lnTo>
                  <a:lnTo>
                    <a:pt x="18" y="1140"/>
                  </a:lnTo>
                  <a:lnTo>
                    <a:pt x="18" y="1134"/>
                  </a:lnTo>
                  <a:lnTo>
                    <a:pt x="18" y="1128"/>
                  </a:lnTo>
                  <a:lnTo>
                    <a:pt x="24" y="1122"/>
                  </a:lnTo>
                  <a:lnTo>
                    <a:pt x="24" y="1116"/>
                  </a:lnTo>
                  <a:lnTo>
                    <a:pt x="24" y="1110"/>
                  </a:lnTo>
                  <a:lnTo>
                    <a:pt x="24" y="1104"/>
                  </a:lnTo>
                  <a:lnTo>
                    <a:pt x="24" y="1098"/>
                  </a:lnTo>
                  <a:lnTo>
                    <a:pt x="24" y="1092"/>
                  </a:lnTo>
                  <a:lnTo>
                    <a:pt x="24" y="1086"/>
                  </a:lnTo>
                  <a:lnTo>
                    <a:pt x="24" y="1080"/>
                  </a:lnTo>
                  <a:lnTo>
                    <a:pt x="24" y="1074"/>
                  </a:lnTo>
                  <a:lnTo>
                    <a:pt x="24" y="1068"/>
                  </a:lnTo>
                  <a:lnTo>
                    <a:pt x="24" y="1062"/>
                  </a:lnTo>
                  <a:lnTo>
                    <a:pt x="24" y="1056"/>
                  </a:lnTo>
                  <a:lnTo>
                    <a:pt x="24" y="1050"/>
                  </a:lnTo>
                  <a:lnTo>
                    <a:pt x="24" y="1044"/>
                  </a:lnTo>
                  <a:lnTo>
                    <a:pt x="24" y="1038"/>
                  </a:lnTo>
                  <a:lnTo>
                    <a:pt x="24" y="1032"/>
                  </a:lnTo>
                  <a:lnTo>
                    <a:pt x="30" y="1026"/>
                  </a:lnTo>
                  <a:lnTo>
                    <a:pt x="30" y="1020"/>
                  </a:lnTo>
                  <a:lnTo>
                    <a:pt x="30" y="1014"/>
                  </a:lnTo>
                  <a:lnTo>
                    <a:pt x="30" y="1008"/>
                  </a:lnTo>
                  <a:lnTo>
                    <a:pt x="30" y="1002"/>
                  </a:lnTo>
                  <a:lnTo>
                    <a:pt x="30" y="996"/>
                  </a:lnTo>
                  <a:lnTo>
                    <a:pt x="30" y="990"/>
                  </a:lnTo>
                  <a:lnTo>
                    <a:pt x="30" y="984"/>
                  </a:lnTo>
                  <a:lnTo>
                    <a:pt x="30" y="978"/>
                  </a:lnTo>
                  <a:lnTo>
                    <a:pt x="30" y="972"/>
                  </a:lnTo>
                  <a:lnTo>
                    <a:pt x="30" y="966"/>
                  </a:lnTo>
                  <a:lnTo>
                    <a:pt x="30" y="960"/>
                  </a:lnTo>
                  <a:lnTo>
                    <a:pt x="30" y="954"/>
                  </a:lnTo>
                  <a:lnTo>
                    <a:pt x="30" y="948"/>
                  </a:lnTo>
                  <a:lnTo>
                    <a:pt x="30" y="942"/>
                  </a:lnTo>
                  <a:lnTo>
                    <a:pt x="30" y="936"/>
                  </a:lnTo>
                  <a:lnTo>
                    <a:pt x="30" y="930"/>
                  </a:lnTo>
                  <a:lnTo>
                    <a:pt x="30" y="924"/>
                  </a:lnTo>
                  <a:lnTo>
                    <a:pt x="36" y="918"/>
                  </a:lnTo>
                  <a:lnTo>
                    <a:pt x="36" y="912"/>
                  </a:lnTo>
                  <a:lnTo>
                    <a:pt x="36" y="906"/>
                  </a:lnTo>
                  <a:lnTo>
                    <a:pt x="36" y="900"/>
                  </a:lnTo>
                  <a:lnTo>
                    <a:pt x="36" y="894"/>
                  </a:lnTo>
                  <a:lnTo>
                    <a:pt x="36" y="888"/>
                  </a:lnTo>
                  <a:lnTo>
                    <a:pt x="36" y="882"/>
                  </a:lnTo>
                  <a:lnTo>
                    <a:pt x="36" y="876"/>
                  </a:lnTo>
                  <a:lnTo>
                    <a:pt x="36" y="870"/>
                  </a:lnTo>
                  <a:lnTo>
                    <a:pt x="36" y="864"/>
                  </a:lnTo>
                  <a:lnTo>
                    <a:pt x="36" y="858"/>
                  </a:lnTo>
                  <a:lnTo>
                    <a:pt x="36" y="852"/>
                  </a:lnTo>
                  <a:lnTo>
                    <a:pt x="36" y="846"/>
                  </a:lnTo>
                  <a:lnTo>
                    <a:pt x="36" y="840"/>
                  </a:lnTo>
                  <a:lnTo>
                    <a:pt x="36" y="834"/>
                  </a:lnTo>
                  <a:lnTo>
                    <a:pt x="36" y="828"/>
                  </a:lnTo>
                  <a:lnTo>
                    <a:pt x="36" y="822"/>
                  </a:lnTo>
                  <a:lnTo>
                    <a:pt x="36" y="816"/>
                  </a:lnTo>
                  <a:lnTo>
                    <a:pt x="36" y="810"/>
                  </a:lnTo>
                  <a:lnTo>
                    <a:pt x="42" y="804"/>
                  </a:lnTo>
                  <a:lnTo>
                    <a:pt x="42" y="798"/>
                  </a:lnTo>
                  <a:lnTo>
                    <a:pt x="42" y="792"/>
                  </a:lnTo>
                  <a:lnTo>
                    <a:pt x="42" y="786"/>
                  </a:lnTo>
                  <a:lnTo>
                    <a:pt x="42" y="780"/>
                  </a:lnTo>
                  <a:lnTo>
                    <a:pt x="42" y="774"/>
                  </a:lnTo>
                  <a:lnTo>
                    <a:pt x="42" y="768"/>
                  </a:lnTo>
                  <a:lnTo>
                    <a:pt x="42" y="762"/>
                  </a:lnTo>
                  <a:lnTo>
                    <a:pt x="42" y="756"/>
                  </a:lnTo>
                  <a:lnTo>
                    <a:pt x="42" y="750"/>
                  </a:lnTo>
                  <a:lnTo>
                    <a:pt x="42" y="744"/>
                  </a:lnTo>
                  <a:lnTo>
                    <a:pt x="42" y="738"/>
                  </a:lnTo>
                  <a:lnTo>
                    <a:pt x="42" y="732"/>
                  </a:lnTo>
                  <a:lnTo>
                    <a:pt x="42" y="726"/>
                  </a:lnTo>
                  <a:lnTo>
                    <a:pt x="42" y="720"/>
                  </a:lnTo>
                  <a:lnTo>
                    <a:pt x="42" y="714"/>
                  </a:lnTo>
                  <a:lnTo>
                    <a:pt x="42" y="708"/>
                  </a:lnTo>
                  <a:lnTo>
                    <a:pt x="42" y="702"/>
                  </a:lnTo>
                  <a:lnTo>
                    <a:pt x="42" y="696"/>
                  </a:lnTo>
                  <a:lnTo>
                    <a:pt x="48" y="690"/>
                  </a:lnTo>
                  <a:lnTo>
                    <a:pt x="48" y="684"/>
                  </a:lnTo>
                  <a:lnTo>
                    <a:pt x="48" y="678"/>
                  </a:lnTo>
                  <a:lnTo>
                    <a:pt x="48" y="672"/>
                  </a:lnTo>
                  <a:lnTo>
                    <a:pt x="48" y="666"/>
                  </a:lnTo>
                  <a:lnTo>
                    <a:pt x="48" y="660"/>
                  </a:lnTo>
                  <a:lnTo>
                    <a:pt x="48" y="654"/>
                  </a:lnTo>
                  <a:lnTo>
                    <a:pt x="48" y="648"/>
                  </a:lnTo>
                  <a:lnTo>
                    <a:pt x="48" y="642"/>
                  </a:lnTo>
                  <a:lnTo>
                    <a:pt x="48" y="636"/>
                  </a:lnTo>
                  <a:lnTo>
                    <a:pt x="48" y="630"/>
                  </a:lnTo>
                  <a:lnTo>
                    <a:pt x="48" y="624"/>
                  </a:lnTo>
                  <a:lnTo>
                    <a:pt x="48" y="618"/>
                  </a:lnTo>
                  <a:lnTo>
                    <a:pt x="48" y="612"/>
                  </a:lnTo>
                  <a:lnTo>
                    <a:pt x="48" y="606"/>
                  </a:lnTo>
                  <a:lnTo>
                    <a:pt x="48" y="600"/>
                  </a:lnTo>
                  <a:lnTo>
                    <a:pt x="48" y="594"/>
                  </a:lnTo>
                  <a:lnTo>
                    <a:pt x="48" y="588"/>
                  </a:lnTo>
                  <a:lnTo>
                    <a:pt x="48" y="582"/>
                  </a:lnTo>
                  <a:lnTo>
                    <a:pt x="48" y="576"/>
                  </a:lnTo>
                  <a:lnTo>
                    <a:pt x="54" y="570"/>
                  </a:lnTo>
                  <a:lnTo>
                    <a:pt x="54" y="564"/>
                  </a:lnTo>
                  <a:lnTo>
                    <a:pt x="54" y="558"/>
                  </a:lnTo>
                  <a:lnTo>
                    <a:pt x="54" y="552"/>
                  </a:lnTo>
                  <a:lnTo>
                    <a:pt x="54" y="546"/>
                  </a:lnTo>
                  <a:lnTo>
                    <a:pt x="54" y="540"/>
                  </a:lnTo>
                  <a:lnTo>
                    <a:pt x="54" y="534"/>
                  </a:lnTo>
                  <a:lnTo>
                    <a:pt x="54" y="528"/>
                  </a:lnTo>
                  <a:lnTo>
                    <a:pt x="54" y="522"/>
                  </a:lnTo>
                  <a:lnTo>
                    <a:pt x="54" y="516"/>
                  </a:lnTo>
                  <a:lnTo>
                    <a:pt x="54" y="510"/>
                  </a:lnTo>
                  <a:lnTo>
                    <a:pt x="54" y="504"/>
                  </a:lnTo>
                  <a:lnTo>
                    <a:pt x="54" y="498"/>
                  </a:lnTo>
                  <a:lnTo>
                    <a:pt x="54" y="492"/>
                  </a:lnTo>
                  <a:lnTo>
                    <a:pt x="54" y="486"/>
                  </a:lnTo>
                  <a:lnTo>
                    <a:pt x="54" y="480"/>
                  </a:lnTo>
                  <a:lnTo>
                    <a:pt x="54" y="474"/>
                  </a:lnTo>
                  <a:lnTo>
                    <a:pt x="54" y="468"/>
                  </a:lnTo>
                  <a:lnTo>
                    <a:pt x="54" y="462"/>
                  </a:lnTo>
                  <a:lnTo>
                    <a:pt x="60" y="456"/>
                  </a:lnTo>
                  <a:lnTo>
                    <a:pt x="60" y="450"/>
                  </a:lnTo>
                  <a:lnTo>
                    <a:pt x="60" y="444"/>
                  </a:lnTo>
                  <a:lnTo>
                    <a:pt x="60" y="438"/>
                  </a:lnTo>
                  <a:lnTo>
                    <a:pt x="60" y="432"/>
                  </a:lnTo>
                  <a:lnTo>
                    <a:pt x="60" y="426"/>
                  </a:lnTo>
                  <a:lnTo>
                    <a:pt x="60" y="420"/>
                  </a:lnTo>
                  <a:lnTo>
                    <a:pt x="60" y="414"/>
                  </a:lnTo>
                  <a:lnTo>
                    <a:pt x="60" y="408"/>
                  </a:lnTo>
                  <a:lnTo>
                    <a:pt x="60" y="402"/>
                  </a:lnTo>
                  <a:lnTo>
                    <a:pt x="60" y="396"/>
                  </a:lnTo>
                  <a:lnTo>
                    <a:pt x="60" y="390"/>
                  </a:lnTo>
                  <a:lnTo>
                    <a:pt x="60" y="384"/>
                  </a:lnTo>
                  <a:lnTo>
                    <a:pt x="60" y="378"/>
                  </a:lnTo>
                  <a:lnTo>
                    <a:pt x="60" y="372"/>
                  </a:lnTo>
                  <a:lnTo>
                    <a:pt x="60" y="366"/>
                  </a:lnTo>
                  <a:lnTo>
                    <a:pt x="60" y="360"/>
                  </a:lnTo>
                  <a:lnTo>
                    <a:pt x="60" y="354"/>
                  </a:lnTo>
                  <a:lnTo>
                    <a:pt x="66" y="348"/>
                  </a:lnTo>
                  <a:lnTo>
                    <a:pt x="66" y="342"/>
                  </a:lnTo>
                  <a:lnTo>
                    <a:pt x="66" y="336"/>
                  </a:lnTo>
                  <a:lnTo>
                    <a:pt x="66" y="330"/>
                  </a:lnTo>
                  <a:lnTo>
                    <a:pt x="66" y="324"/>
                  </a:lnTo>
                  <a:lnTo>
                    <a:pt x="66" y="318"/>
                  </a:lnTo>
                  <a:lnTo>
                    <a:pt x="66" y="312"/>
                  </a:lnTo>
                  <a:lnTo>
                    <a:pt x="66" y="306"/>
                  </a:lnTo>
                  <a:lnTo>
                    <a:pt x="66" y="300"/>
                  </a:lnTo>
                  <a:lnTo>
                    <a:pt x="66" y="294"/>
                  </a:lnTo>
                  <a:lnTo>
                    <a:pt x="66" y="288"/>
                  </a:lnTo>
                  <a:lnTo>
                    <a:pt x="66" y="282"/>
                  </a:lnTo>
                  <a:lnTo>
                    <a:pt x="66" y="276"/>
                  </a:lnTo>
                  <a:lnTo>
                    <a:pt x="66" y="270"/>
                  </a:lnTo>
                  <a:lnTo>
                    <a:pt x="66" y="264"/>
                  </a:lnTo>
                  <a:lnTo>
                    <a:pt x="66" y="258"/>
                  </a:lnTo>
                  <a:lnTo>
                    <a:pt x="72" y="252"/>
                  </a:lnTo>
                  <a:lnTo>
                    <a:pt x="72" y="246"/>
                  </a:lnTo>
                  <a:lnTo>
                    <a:pt x="72" y="240"/>
                  </a:lnTo>
                  <a:lnTo>
                    <a:pt x="72" y="234"/>
                  </a:lnTo>
                  <a:lnTo>
                    <a:pt x="72" y="228"/>
                  </a:lnTo>
                  <a:lnTo>
                    <a:pt x="72" y="222"/>
                  </a:lnTo>
                  <a:lnTo>
                    <a:pt x="72" y="216"/>
                  </a:lnTo>
                  <a:lnTo>
                    <a:pt x="72" y="210"/>
                  </a:lnTo>
                  <a:lnTo>
                    <a:pt x="72" y="204"/>
                  </a:lnTo>
                  <a:lnTo>
                    <a:pt x="72" y="198"/>
                  </a:lnTo>
                  <a:lnTo>
                    <a:pt x="72" y="192"/>
                  </a:lnTo>
                  <a:lnTo>
                    <a:pt x="72" y="186"/>
                  </a:lnTo>
                  <a:lnTo>
                    <a:pt x="72" y="180"/>
                  </a:lnTo>
                  <a:lnTo>
                    <a:pt x="72" y="174"/>
                  </a:lnTo>
                  <a:lnTo>
                    <a:pt x="72" y="168"/>
                  </a:lnTo>
                  <a:lnTo>
                    <a:pt x="78" y="162"/>
                  </a:lnTo>
                  <a:lnTo>
                    <a:pt x="78" y="156"/>
                  </a:lnTo>
                  <a:lnTo>
                    <a:pt x="78" y="150"/>
                  </a:lnTo>
                  <a:lnTo>
                    <a:pt x="78" y="144"/>
                  </a:lnTo>
                  <a:lnTo>
                    <a:pt x="78" y="138"/>
                  </a:lnTo>
                  <a:lnTo>
                    <a:pt x="78" y="132"/>
                  </a:lnTo>
                  <a:lnTo>
                    <a:pt x="78" y="126"/>
                  </a:lnTo>
                  <a:lnTo>
                    <a:pt x="78" y="120"/>
                  </a:lnTo>
                  <a:lnTo>
                    <a:pt x="78" y="114"/>
                  </a:lnTo>
                  <a:lnTo>
                    <a:pt x="78" y="108"/>
                  </a:lnTo>
                  <a:lnTo>
                    <a:pt x="78" y="102"/>
                  </a:lnTo>
                  <a:lnTo>
                    <a:pt x="84" y="96"/>
                  </a:lnTo>
                  <a:lnTo>
                    <a:pt x="84" y="90"/>
                  </a:lnTo>
                  <a:lnTo>
                    <a:pt x="84" y="84"/>
                  </a:lnTo>
                  <a:lnTo>
                    <a:pt x="84" y="78"/>
                  </a:lnTo>
                  <a:lnTo>
                    <a:pt x="84" y="72"/>
                  </a:lnTo>
                  <a:lnTo>
                    <a:pt x="84" y="66"/>
                  </a:lnTo>
                  <a:lnTo>
                    <a:pt x="84" y="60"/>
                  </a:lnTo>
                  <a:lnTo>
                    <a:pt x="84" y="54"/>
                  </a:lnTo>
                  <a:lnTo>
                    <a:pt x="84" y="48"/>
                  </a:lnTo>
                  <a:lnTo>
                    <a:pt x="90" y="42"/>
                  </a:lnTo>
                  <a:lnTo>
                    <a:pt x="90" y="36"/>
                  </a:lnTo>
                  <a:lnTo>
                    <a:pt x="90" y="30"/>
                  </a:lnTo>
                  <a:lnTo>
                    <a:pt x="90" y="24"/>
                  </a:lnTo>
                  <a:lnTo>
                    <a:pt x="90" y="18"/>
                  </a:lnTo>
                  <a:lnTo>
                    <a:pt x="96" y="12"/>
                  </a:lnTo>
                  <a:lnTo>
                    <a:pt x="96" y="6"/>
                  </a:lnTo>
                  <a:lnTo>
                    <a:pt x="102" y="0"/>
                  </a:lnTo>
                  <a:lnTo>
                    <a:pt x="108" y="6"/>
                  </a:lnTo>
                  <a:lnTo>
                    <a:pt x="108" y="12"/>
                  </a:lnTo>
                  <a:lnTo>
                    <a:pt x="108" y="18"/>
                  </a:lnTo>
                  <a:lnTo>
                    <a:pt x="108" y="24"/>
                  </a:lnTo>
                  <a:lnTo>
                    <a:pt x="108" y="30"/>
                  </a:lnTo>
                  <a:lnTo>
                    <a:pt x="114" y="36"/>
                  </a:lnTo>
                  <a:lnTo>
                    <a:pt x="114" y="42"/>
                  </a:lnTo>
                  <a:lnTo>
                    <a:pt x="114" y="48"/>
                  </a:lnTo>
                  <a:lnTo>
                    <a:pt x="114" y="54"/>
                  </a:lnTo>
                  <a:lnTo>
                    <a:pt x="114" y="60"/>
                  </a:lnTo>
                  <a:lnTo>
                    <a:pt x="114" y="66"/>
                  </a:lnTo>
                  <a:lnTo>
                    <a:pt x="114" y="72"/>
                  </a:lnTo>
                  <a:lnTo>
                    <a:pt x="114" y="78"/>
                  </a:lnTo>
                  <a:lnTo>
                    <a:pt x="120" y="84"/>
                  </a:lnTo>
                  <a:lnTo>
                    <a:pt x="120" y="90"/>
                  </a:lnTo>
                  <a:lnTo>
                    <a:pt x="120" y="96"/>
                  </a:lnTo>
                  <a:lnTo>
                    <a:pt x="120" y="102"/>
                  </a:lnTo>
                  <a:lnTo>
                    <a:pt x="120" y="108"/>
                  </a:lnTo>
                  <a:lnTo>
                    <a:pt x="120" y="114"/>
                  </a:lnTo>
                  <a:lnTo>
                    <a:pt x="120" y="120"/>
                  </a:lnTo>
                  <a:lnTo>
                    <a:pt x="120" y="126"/>
                  </a:lnTo>
                  <a:lnTo>
                    <a:pt x="120" y="132"/>
                  </a:lnTo>
                  <a:lnTo>
                    <a:pt x="120" y="138"/>
                  </a:lnTo>
                  <a:lnTo>
                    <a:pt x="120" y="144"/>
                  </a:lnTo>
                  <a:lnTo>
                    <a:pt x="126" y="150"/>
                  </a:lnTo>
                  <a:lnTo>
                    <a:pt x="126" y="156"/>
                  </a:lnTo>
                  <a:lnTo>
                    <a:pt x="126" y="162"/>
                  </a:lnTo>
                  <a:lnTo>
                    <a:pt x="126" y="168"/>
                  </a:lnTo>
                  <a:lnTo>
                    <a:pt x="126" y="174"/>
                  </a:lnTo>
                  <a:lnTo>
                    <a:pt x="126" y="180"/>
                  </a:lnTo>
                  <a:lnTo>
                    <a:pt x="126" y="186"/>
                  </a:lnTo>
                  <a:lnTo>
                    <a:pt x="126" y="192"/>
                  </a:lnTo>
                  <a:lnTo>
                    <a:pt x="126" y="198"/>
                  </a:lnTo>
                  <a:lnTo>
                    <a:pt x="126" y="204"/>
                  </a:lnTo>
                  <a:lnTo>
                    <a:pt x="126" y="210"/>
                  </a:lnTo>
                  <a:lnTo>
                    <a:pt x="126" y="216"/>
                  </a:lnTo>
                  <a:lnTo>
                    <a:pt x="126" y="222"/>
                  </a:lnTo>
                  <a:lnTo>
                    <a:pt x="126" y="228"/>
                  </a:lnTo>
                  <a:lnTo>
                    <a:pt x="132" y="234"/>
                  </a:lnTo>
                  <a:lnTo>
                    <a:pt x="132" y="240"/>
                  </a:lnTo>
                  <a:lnTo>
                    <a:pt x="132" y="246"/>
                  </a:lnTo>
                  <a:lnTo>
                    <a:pt x="132" y="252"/>
                  </a:lnTo>
                  <a:lnTo>
                    <a:pt x="132" y="258"/>
                  </a:lnTo>
                  <a:lnTo>
                    <a:pt x="132" y="264"/>
                  </a:lnTo>
                  <a:lnTo>
                    <a:pt x="132" y="270"/>
                  </a:lnTo>
                  <a:lnTo>
                    <a:pt x="132" y="276"/>
                  </a:lnTo>
                  <a:lnTo>
                    <a:pt x="132" y="282"/>
                  </a:lnTo>
                  <a:lnTo>
                    <a:pt x="132" y="288"/>
                  </a:lnTo>
                  <a:lnTo>
                    <a:pt x="132" y="294"/>
                  </a:lnTo>
                  <a:lnTo>
                    <a:pt x="132" y="300"/>
                  </a:lnTo>
                  <a:lnTo>
                    <a:pt x="132" y="306"/>
                  </a:lnTo>
                  <a:lnTo>
                    <a:pt x="132" y="312"/>
                  </a:lnTo>
                  <a:lnTo>
                    <a:pt x="132" y="318"/>
                  </a:lnTo>
                  <a:lnTo>
                    <a:pt x="132" y="324"/>
                  </a:lnTo>
                  <a:lnTo>
                    <a:pt x="138" y="330"/>
                  </a:lnTo>
                  <a:lnTo>
                    <a:pt x="138" y="336"/>
                  </a:lnTo>
                  <a:lnTo>
                    <a:pt x="138" y="342"/>
                  </a:lnTo>
                  <a:lnTo>
                    <a:pt x="138" y="348"/>
                  </a:lnTo>
                  <a:lnTo>
                    <a:pt x="138" y="354"/>
                  </a:lnTo>
                  <a:lnTo>
                    <a:pt x="138" y="360"/>
                  </a:lnTo>
                  <a:lnTo>
                    <a:pt x="138" y="366"/>
                  </a:lnTo>
                  <a:lnTo>
                    <a:pt x="138" y="372"/>
                  </a:lnTo>
                  <a:lnTo>
                    <a:pt x="138" y="378"/>
                  </a:lnTo>
                  <a:lnTo>
                    <a:pt x="138" y="384"/>
                  </a:lnTo>
                  <a:lnTo>
                    <a:pt x="138" y="390"/>
                  </a:lnTo>
                  <a:lnTo>
                    <a:pt x="138" y="396"/>
                  </a:lnTo>
                  <a:lnTo>
                    <a:pt x="138" y="402"/>
                  </a:lnTo>
                  <a:lnTo>
                    <a:pt x="138" y="408"/>
                  </a:lnTo>
                  <a:lnTo>
                    <a:pt x="138" y="414"/>
                  </a:lnTo>
                  <a:lnTo>
                    <a:pt x="138" y="420"/>
                  </a:lnTo>
                  <a:lnTo>
                    <a:pt x="138" y="426"/>
                  </a:lnTo>
                  <a:lnTo>
                    <a:pt x="144" y="432"/>
                  </a:lnTo>
                  <a:lnTo>
                    <a:pt x="144" y="438"/>
                  </a:lnTo>
                  <a:lnTo>
                    <a:pt x="144" y="444"/>
                  </a:lnTo>
                  <a:lnTo>
                    <a:pt x="144" y="450"/>
                  </a:lnTo>
                  <a:lnTo>
                    <a:pt x="144" y="456"/>
                  </a:lnTo>
                  <a:lnTo>
                    <a:pt x="144" y="462"/>
                  </a:lnTo>
                  <a:lnTo>
                    <a:pt x="144" y="468"/>
                  </a:lnTo>
                  <a:lnTo>
                    <a:pt x="144" y="474"/>
                  </a:lnTo>
                  <a:lnTo>
                    <a:pt x="144" y="480"/>
                  </a:lnTo>
                  <a:lnTo>
                    <a:pt x="144" y="486"/>
                  </a:lnTo>
                  <a:lnTo>
                    <a:pt x="144" y="492"/>
                  </a:lnTo>
                  <a:lnTo>
                    <a:pt x="144" y="498"/>
                  </a:lnTo>
                  <a:lnTo>
                    <a:pt x="144" y="504"/>
                  </a:lnTo>
                  <a:lnTo>
                    <a:pt x="144" y="510"/>
                  </a:lnTo>
                  <a:lnTo>
                    <a:pt x="144" y="516"/>
                  </a:lnTo>
                  <a:lnTo>
                    <a:pt x="144" y="522"/>
                  </a:lnTo>
                  <a:lnTo>
                    <a:pt x="144" y="528"/>
                  </a:lnTo>
                  <a:lnTo>
                    <a:pt x="144" y="534"/>
                  </a:lnTo>
                  <a:lnTo>
                    <a:pt x="144" y="540"/>
                  </a:lnTo>
                  <a:lnTo>
                    <a:pt x="144" y="546"/>
                  </a:lnTo>
                  <a:lnTo>
                    <a:pt x="150" y="552"/>
                  </a:lnTo>
                  <a:lnTo>
                    <a:pt x="150" y="558"/>
                  </a:lnTo>
                  <a:lnTo>
                    <a:pt x="150" y="564"/>
                  </a:lnTo>
                  <a:lnTo>
                    <a:pt x="150" y="570"/>
                  </a:lnTo>
                  <a:lnTo>
                    <a:pt x="150" y="576"/>
                  </a:lnTo>
                  <a:lnTo>
                    <a:pt x="150" y="582"/>
                  </a:lnTo>
                  <a:lnTo>
                    <a:pt x="150" y="588"/>
                  </a:lnTo>
                  <a:lnTo>
                    <a:pt x="150" y="594"/>
                  </a:lnTo>
                  <a:lnTo>
                    <a:pt x="150" y="600"/>
                  </a:lnTo>
                  <a:lnTo>
                    <a:pt x="150" y="606"/>
                  </a:lnTo>
                  <a:lnTo>
                    <a:pt x="150" y="612"/>
                  </a:lnTo>
                  <a:lnTo>
                    <a:pt x="150" y="618"/>
                  </a:lnTo>
                  <a:lnTo>
                    <a:pt x="150" y="624"/>
                  </a:lnTo>
                  <a:lnTo>
                    <a:pt x="150" y="630"/>
                  </a:lnTo>
                  <a:lnTo>
                    <a:pt x="150" y="636"/>
                  </a:lnTo>
                  <a:lnTo>
                    <a:pt x="150" y="642"/>
                  </a:lnTo>
                  <a:lnTo>
                    <a:pt x="150" y="648"/>
                  </a:lnTo>
                  <a:lnTo>
                    <a:pt x="150" y="654"/>
                  </a:lnTo>
                  <a:lnTo>
                    <a:pt x="150" y="660"/>
                  </a:lnTo>
                  <a:lnTo>
                    <a:pt x="156" y="666"/>
                  </a:lnTo>
                  <a:lnTo>
                    <a:pt x="156" y="672"/>
                  </a:lnTo>
                  <a:lnTo>
                    <a:pt x="156" y="678"/>
                  </a:lnTo>
                  <a:lnTo>
                    <a:pt x="156" y="684"/>
                  </a:lnTo>
                  <a:lnTo>
                    <a:pt x="156" y="690"/>
                  </a:lnTo>
                  <a:lnTo>
                    <a:pt x="156" y="696"/>
                  </a:lnTo>
                  <a:lnTo>
                    <a:pt x="156" y="702"/>
                  </a:lnTo>
                  <a:lnTo>
                    <a:pt x="156" y="708"/>
                  </a:lnTo>
                  <a:lnTo>
                    <a:pt x="156" y="714"/>
                  </a:lnTo>
                  <a:lnTo>
                    <a:pt x="156" y="720"/>
                  </a:lnTo>
                  <a:lnTo>
                    <a:pt x="156" y="726"/>
                  </a:lnTo>
                  <a:lnTo>
                    <a:pt x="156" y="732"/>
                  </a:lnTo>
                  <a:lnTo>
                    <a:pt x="156" y="738"/>
                  </a:lnTo>
                  <a:lnTo>
                    <a:pt x="156" y="744"/>
                  </a:lnTo>
                  <a:lnTo>
                    <a:pt x="156" y="750"/>
                  </a:lnTo>
                  <a:lnTo>
                    <a:pt x="156" y="756"/>
                  </a:lnTo>
                  <a:lnTo>
                    <a:pt x="156" y="762"/>
                  </a:lnTo>
                  <a:lnTo>
                    <a:pt x="156" y="768"/>
                  </a:lnTo>
                  <a:lnTo>
                    <a:pt x="156" y="774"/>
                  </a:lnTo>
                  <a:lnTo>
                    <a:pt x="156" y="780"/>
                  </a:lnTo>
                  <a:lnTo>
                    <a:pt x="162" y="786"/>
                  </a:lnTo>
                  <a:lnTo>
                    <a:pt x="162" y="792"/>
                  </a:lnTo>
                  <a:lnTo>
                    <a:pt x="162" y="798"/>
                  </a:lnTo>
                  <a:lnTo>
                    <a:pt x="162" y="804"/>
                  </a:lnTo>
                  <a:lnTo>
                    <a:pt x="162" y="810"/>
                  </a:lnTo>
                  <a:lnTo>
                    <a:pt x="162" y="816"/>
                  </a:lnTo>
                  <a:lnTo>
                    <a:pt x="162" y="822"/>
                  </a:lnTo>
                  <a:lnTo>
                    <a:pt x="162" y="828"/>
                  </a:lnTo>
                  <a:lnTo>
                    <a:pt x="162" y="834"/>
                  </a:lnTo>
                  <a:lnTo>
                    <a:pt x="162" y="840"/>
                  </a:lnTo>
                  <a:lnTo>
                    <a:pt x="162" y="846"/>
                  </a:lnTo>
                  <a:lnTo>
                    <a:pt x="162" y="852"/>
                  </a:lnTo>
                  <a:lnTo>
                    <a:pt x="162" y="858"/>
                  </a:lnTo>
                  <a:lnTo>
                    <a:pt x="162" y="864"/>
                  </a:lnTo>
                  <a:lnTo>
                    <a:pt x="162" y="870"/>
                  </a:lnTo>
                  <a:lnTo>
                    <a:pt x="162" y="876"/>
                  </a:lnTo>
                  <a:lnTo>
                    <a:pt x="162" y="882"/>
                  </a:lnTo>
                  <a:lnTo>
                    <a:pt x="162" y="888"/>
                  </a:lnTo>
                  <a:lnTo>
                    <a:pt x="162" y="894"/>
                  </a:lnTo>
                  <a:lnTo>
                    <a:pt x="168" y="900"/>
                  </a:lnTo>
                  <a:lnTo>
                    <a:pt x="168" y="906"/>
                  </a:lnTo>
                  <a:lnTo>
                    <a:pt x="168" y="912"/>
                  </a:lnTo>
                  <a:lnTo>
                    <a:pt x="168" y="918"/>
                  </a:lnTo>
                  <a:lnTo>
                    <a:pt x="168" y="924"/>
                  </a:lnTo>
                  <a:lnTo>
                    <a:pt x="168" y="930"/>
                  </a:lnTo>
                  <a:lnTo>
                    <a:pt x="168" y="936"/>
                  </a:lnTo>
                  <a:lnTo>
                    <a:pt x="168" y="942"/>
                  </a:lnTo>
                  <a:lnTo>
                    <a:pt x="168" y="948"/>
                  </a:lnTo>
                  <a:lnTo>
                    <a:pt x="168" y="954"/>
                  </a:lnTo>
                  <a:lnTo>
                    <a:pt x="168" y="960"/>
                  </a:lnTo>
                  <a:lnTo>
                    <a:pt x="168" y="966"/>
                  </a:lnTo>
                  <a:lnTo>
                    <a:pt x="168" y="972"/>
                  </a:lnTo>
                  <a:lnTo>
                    <a:pt x="168" y="978"/>
                  </a:lnTo>
                  <a:lnTo>
                    <a:pt x="168" y="984"/>
                  </a:lnTo>
                  <a:lnTo>
                    <a:pt x="168" y="990"/>
                  </a:lnTo>
                  <a:lnTo>
                    <a:pt x="168" y="996"/>
                  </a:lnTo>
                  <a:lnTo>
                    <a:pt x="168" y="1002"/>
                  </a:lnTo>
                  <a:lnTo>
                    <a:pt x="174" y="1008"/>
                  </a:lnTo>
                  <a:lnTo>
                    <a:pt x="174" y="1014"/>
                  </a:lnTo>
                  <a:lnTo>
                    <a:pt x="174" y="1020"/>
                  </a:lnTo>
                  <a:lnTo>
                    <a:pt x="174" y="1026"/>
                  </a:lnTo>
                  <a:lnTo>
                    <a:pt x="174" y="1032"/>
                  </a:lnTo>
                  <a:lnTo>
                    <a:pt x="174" y="1038"/>
                  </a:lnTo>
                  <a:lnTo>
                    <a:pt x="174" y="1044"/>
                  </a:lnTo>
                  <a:lnTo>
                    <a:pt x="174" y="1050"/>
                  </a:lnTo>
                  <a:lnTo>
                    <a:pt x="174" y="1056"/>
                  </a:lnTo>
                  <a:lnTo>
                    <a:pt x="174" y="1062"/>
                  </a:lnTo>
                  <a:lnTo>
                    <a:pt x="174" y="1068"/>
                  </a:lnTo>
                  <a:lnTo>
                    <a:pt x="174" y="1074"/>
                  </a:lnTo>
                  <a:lnTo>
                    <a:pt x="174" y="1080"/>
                  </a:lnTo>
                  <a:lnTo>
                    <a:pt x="174" y="1086"/>
                  </a:lnTo>
                  <a:lnTo>
                    <a:pt x="174" y="1092"/>
                  </a:lnTo>
                  <a:lnTo>
                    <a:pt x="174" y="1098"/>
                  </a:lnTo>
                  <a:lnTo>
                    <a:pt x="180" y="1104"/>
                  </a:lnTo>
                  <a:lnTo>
                    <a:pt x="180" y="1110"/>
                  </a:lnTo>
                  <a:lnTo>
                    <a:pt x="180" y="1116"/>
                  </a:lnTo>
                  <a:lnTo>
                    <a:pt x="180" y="1122"/>
                  </a:lnTo>
                  <a:lnTo>
                    <a:pt x="180" y="1128"/>
                  </a:lnTo>
                  <a:lnTo>
                    <a:pt x="180" y="1134"/>
                  </a:lnTo>
                  <a:lnTo>
                    <a:pt x="180" y="1140"/>
                  </a:lnTo>
                  <a:lnTo>
                    <a:pt x="180" y="1146"/>
                  </a:lnTo>
                  <a:lnTo>
                    <a:pt x="180" y="1152"/>
                  </a:lnTo>
                  <a:lnTo>
                    <a:pt x="180" y="1158"/>
                  </a:lnTo>
                  <a:lnTo>
                    <a:pt x="180" y="1164"/>
                  </a:lnTo>
                  <a:lnTo>
                    <a:pt x="180" y="1170"/>
                  </a:lnTo>
                  <a:lnTo>
                    <a:pt x="180" y="1176"/>
                  </a:lnTo>
                  <a:lnTo>
                    <a:pt x="180" y="1182"/>
                  </a:lnTo>
                  <a:lnTo>
                    <a:pt x="180" y="1188"/>
                  </a:lnTo>
                  <a:lnTo>
                    <a:pt x="186" y="1194"/>
                  </a:lnTo>
                  <a:lnTo>
                    <a:pt x="186" y="1200"/>
                  </a:lnTo>
                  <a:lnTo>
                    <a:pt x="186" y="1206"/>
                  </a:lnTo>
                  <a:lnTo>
                    <a:pt x="186" y="1212"/>
                  </a:lnTo>
                  <a:lnTo>
                    <a:pt x="186" y="1218"/>
                  </a:lnTo>
                  <a:lnTo>
                    <a:pt x="186" y="1224"/>
                  </a:lnTo>
                  <a:lnTo>
                    <a:pt x="186" y="1230"/>
                  </a:lnTo>
                  <a:lnTo>
                    <a:pt x="186" y="1236"/>
                  </a:lnTo>
                  <a:lnTo>
                    <a:pt x="186" y="1242"/>
                  </a:lnTo>
                  <a:lnTo>
                    <a:pt x="186" y="1248"/>
                  </a:lnTo>
                  <a:lnTo>
                    <a:pt x="186" y="1254"/>
                  </a:lnTo>
                  <a:lnTo>
                    <a:pt x="186" y="1260"/>
                  </a:lnTo>
                  <a:lnTo>
                    <a:pt x="192" y="1266"/>
                  </a:lnTo>
                  <a:lnTo>
                    <a:pt x="192" y="1272"/>
                  </a:lnTo>
                  <a:lnTo>
                    <a:pt x="192" y="1278"/>
                  </a:lnTo>
                  <a:lnTo>
                    <a:pt x="192" y="1284"/>
                  </a:lnTo>
                  <a:lnTo>
                    <a:pt x="192" y="1290"/>
                  </a:lnTo>
                  <a:lnTo>
                    <a:pt x="192" y="1296"/>
                  </a:lnTo>
                  <a:lnTo>
                    <a:pt x="192" y="1302"/>
                  </a:lnTo>
                  <a:lnTo>
                    <a:pt x="192" y="1308"/>
                  </a:lnTo>
                  <a:lnTo>
                    <a:pt x="198" y="1314"/>
                  </a:lnTo>
                  <a:lnTo>
                    <a:pt x="198" y="1320"/>
                  </a:lnTo>
                  <a:lnTo>
                    <a:pt x="198" y="1326"/>
                  </a:lnTo>
                  <a:lnTo>
                    <a:pt x="198" y="1332"/>
                  </a:lnTo>
                  <a:lnTo>
                    <a:pt x="198" y="1338"/>
                  </a:lnTo>
                  <a:lnTo>
                    <a:pt x="198" y="1344"/>
                  </a:lnTo>
                  <a:lnTo>
                    <a:pt x="204" y="1350"/>
                  </a:lnTo>
                  <a:lnTo>
                    <a:pt x="204" y="1356"/>
                  </a:lnTo>
                  <a:lnTo>
                    <a:pt x="210" y="1362"/>
                  </a:lnTo>
                  <a:lnTo>
                    <a:pt x="216" y="1356"/>
                  </a:lnTo>
                  <a:lnTo>
                    <a:pt x="216" y="1350"/>
                  </a:lnTo>
                  <a:lnTo>
                    <a:pt x="216" y="1344"/>
                  </a:lnTo>
                  <a:lnTo>
                    <a:pt x="216" y="1338"/>
                  </a:lnTo>
                  <a:lnTo>
                    <a:pt x="216" y="1332"/>
                  </a:lnTo>
                  <a:lnTo>
                    <a:pt x="222" y="1326"/>
                  </a:lnTo>
                  <a:lnTo>
                    <a:pt x="222" y="1320"/>
                  </a:lnTo>
                  <a:lnTo>
                    <a:pt x="222" y="1314"/>
                  </a:lnTo>
                  <a:lnTo>
                    <a:pt x="222" y="1308"/>
                  </a:lnTo>
                  <a:lnTo>
                    <a:pt x="222" y="1302"/>
                  </a:lnTo>
                  <a:lnTo>
                    <a:pt x="222" y="1296"/>
                  </a:lnTo>
                  <a:lnTo>
                    <a:pt x="222" y="1290"/>
                  </a:lnTo>
                  <a:lnTo>
                    <a:pt x="222" y="1284"/>
                  </a:lnTo>
                  <a:lnTo>
                    <a:pt x="228" y="1278"/>
                  </a:lnTo>
                  <a:lnTo>
                    <a:pt x="228" y="1272"/>
                  </a:lnTo>
                  <a:lnTo>
                    <a:pt x="228" y="1266"/>
                  </a:lnTo>
                  <a:lnTo>
                    <a:pt x="228" y="1260"/>
                  </a:lnTo>
                  <a:lnTo>
                    <a:pt x="228" y="1254"/>
                  </a:lnTo>
                  <a:lnTo>
                    <a:pt x="228" y="1248"/>
                  </a:lnTo>
                  <a:lnTo>
                    <a:pt x="228" y="1242"/>
                  </a:lnTo>
                  <a:lnTo>
                    <a:pt x="228" y="1236"/>
                  </a:lnTo>
                  <a:lnTo>
                    <a:pt x="228" y="1230"/>
                  </a:lnTo>
                  <a:lnTo>
                    <a:pt x="228" y="1224"/>
                  </a:lnTo>
                  <a:lnTo>
                    <a:pt x="228" y="1218"/>
                  </a:lnTo>
                  <a:lnTo>
                    <a:pt x="234" y="1212"/>
                  </a:lnTo>
                  <a:lnTo>
                    <a:pt x="234" y="1206"/>
                  </a:lnTo>
                  <a:lnTo>
                    <a:pt x="234" y="1200"/>
                  </a:lnTo>
                  <a:lnTo>
                    <a:pt x="234" y="1194"/>
                  </a:lnTo>
                  <a:lnTo>
                    <a:pt x="234" y="1188"/>
                  </a:lnTo>
                  <a:lnTo>
                    <a:pt x="234" y="1182"/>
                  </a:lnTo>
                  <a:lnTo>
                    <a:pt x="234" y="1176"/>
                  </a:lnTo>
                  <a:lnTo>
                    <a:pt x="234" y="1170"/>
                  </a:lnTo>
                  <a:lnTo>
                    <a:pt x="234" y="1164"/>
                  </a:lnTo>
                  <a:lnTo>
                    <a:pt x="234" y="1158"/>
                  </a:lnTo>
                  <a:lnTo>
                    <a:pt x="234" y="1152"/>
                  </a:lnTo>
                  <a:lnTo>
                    <a:pt x="234" y="1146"/>
                  </a:lnTo>
                  <a:lnTo>
                    <a:pt x="234" y="1140"/>
                  </a:lnTo>
                  <a:lnTo>
                    <a:pt x="240" y="1134"/>
                  </a:lnTo>
                  <a:lnTo>
                    <a:pt x="240" y="1128"/>
                  </a:lnTo>
                  <a:lnTo>
                    <a:pt x="240" y="1122"/>
                  </a:lnTo>
                  <a:lnTo>
                    <a:pt x="240" y="1116"/>
                  </a:lnTo>
                  <a:lnTo>
                    <a:pt x="240" y="1110"/>
                  </a:lnTo>
                  <a:lnTo>
                    <a:pt x="240" y="1104"/>
                  </a:lnTo>
                  <a:lnTo>
                    <a:pt x="240" y="1098"/>
                  </a:lnTo>
                  <a:lnTo>
                    <a:pt x="240" y="1092"/>
                  </a:lnTo>
                  <a:lnTo>
                    <a:pt x="240" y="1086"/>
                  </a:lnTo>
                  <a:lnTo>
                    <a:pt x="240" y="1080"/>
                  </a:lnTo>
                  <a:lnTo>
                    <a:pt x="240" y="1074"/>
                  </a:lnTo>
                  <a:lnTo>
                    <a:pt x="240" y="1068"/>
                  </a:lnTo>
                  <a:lnTo>
                    <a:pt x="240" y="1062"/>
                  </a:lnTo>
                  <a:lnTo>
                    <a:pt x="240" y="1056"/>
                  </a:lnTo>
                  <a:lnTo>
                    <a:pt x="240" y="1050"/>
                  </a:lnTo>
                  <a:lnTo>
                    <a:pt x="240" y="1044"/>
                  </a:lnTo>
                  <a:lnTo>
                    <a:pt x="246" y="1038"/>
                  </a:lnTo>
                  <a:lnTo>
                    <a:pt x="246" y="1032"/>
                  </a:lnTo>
                  <a:lnTo>
                    <a:pt x="246" y="1026"/>
                  </a:lnTo>
                  <a:lnTo>
                    <a:pt x="246" y="1020"/>
                  </a:lnTo>
                  <a:lnTo>
                    <a:pt x="246" y="1014"/>
                  </a:lnTo>
                  <a:lnTo>
                    <a:pt x="246" y="1008"/>
                  </a:lnTo>
                  <a:lnTo>
                    <a:pt x="246" y="1002"/>
                  </a:lnTo>
                  <a:lnTo>
                    <a:pt x="246" y="996"/>
                  </a:lnTo>
                  <a:lnTo>
                    <a:pt x="246" y="990"/>
                  </a:lnTo>
                  <a:lnTo>
                    <a:pt x="246" y="984"/>
                  </a:lnTo>
                  <a:lnTo>
                    <a:pt x="246" y="978"/>
                  </a:lnTo>
                  <a:lnTo>
                    <a:pt x="246" y="972"/>
                  </a:lnTo>
                  <a:lnTo>
                    <a:pt x="246" y="966"/>
                  </a:lnTo>
                  <a:lnTo>
                    <a:pt x="246" y="960"/>
                  </a:lnTo>
                  <a:lnTo>
                    <a:pt x="246" y="954"/>
                  </a:lnTo>
                  <a:lnTo>
                    <a:pt x="246" y="948"/>
                  </a:lnTo>
                  <a:lnTo>
                    <a:pt x="246" y="942"/>
                  </a:lnTo>
                  <a:lnTo>
                    <a:pt x="246" y="936"/>
                  </a:lnTo>
                  <a:lnTo>
                    <a:pt x="252" y="930"/>
                  </a:lnTo>
                  <a:lnTo>
                    <a:pt x="252" y="924"/>
                  </a:lnTo>
                  <a:lnTo>
                    <a:pt x="252" y="918"/>
                  </a:lnTo>
                  <a:lnTo>
                    <a:pt x="252" y="912"/>
                  </a:lnTo>
                  <a:lnTo>
                    <a:pt x="252" y="906"/>
                  </a:lnTo>
                  <a:lnTo>
                    <a:pt x="252" y="900"/>
                  </a:lnTo>
                  <a:lnTo>
                    <a:pt x="252" y="894"/>
                  </a:lnTo>
                  <a:lnTo>
                    <a:pt x="252" y="888"/>
                  </a:lnTo>
                  <a:lnTo>
                    <a:pt x="252" y="882"/>
                  </a:lnTo>
                  <a:lnTo>
                    <a:pt x="252" y="876"/>
                  </a:lnTo>
                  <a:lnTo>
                    <a:pt x="252" y="870"/>
                  </a:lnTo>
                  <a:lnTo>
                    <a:pt x="252" y="864"/>
                  </a:lnTo>
                  <a:lnTo>
                    <a:pt x="252" y="858"/>
                  </a:lnTo>
                  <a:lnTo>
                    <a:pt x="252" y="852"/>
                  </a:lnTo>
                  <a:lnTo>
                    <a:pt x="252" y="846"/>
                  </a:lnTo>
                  <a:lnTo>
                    <a:pt x="252" y="840"/>
                  </a:lnTo>
                  <a:lnTo>
                    <a:pt x="252" y="834"/>
                  </a:lnTo>
                  <a:lnTo>
                    <a:pt x="252" y="828"/>
                  </a:lnTo>
                  <a:lnTo>
                    <a:pt x="252" y="822"/>
                  </a:lnTo>
                  <a:lnTo>
                    <a:pt x="258" y="816"/>
                  </a:lnTo>
                  <a:lnTo>
                    <a:pt x="258" y="810"/>
                  </a:lnTo>
                  <a:lnTo>
                    <a:pt x="258" y="804"/>
                  </a:lnTo>
                  <a:lnTo>
                    <a:pt x="258" y="798"/>
                  </a:lnTo>
                  <a:lnTo>
                    <a:pt x="258" y="792"/>
                  </a:lnTo>
                  <a:lnTo>
                    <a:pt x="258" y="786"/>
                  </a:lnTo>
                  <a:lnTo>
                    <a:pt x="258" y="780"/>
                  </a:lnTo>
                  <a:lnTo>
                    <a:pt x="258" y="774"/>
                  </a:lnTo>
                  <a:lnTo>
                    <a:pt x="258" y="768"/>
                  </a:lnTo>
                  <a:lnTo>
                    <a:pt x="258" y="762"/>
                  </a:lnTo>
                  <a:lnTo>
                    <a:pt x="258" y="756"/>
                  </a:lnTo>
                  <a:lnTo>
                    <a:pt x="258" y="750"/>
                  </a:lnTo>
                  <a:lnTo>
                    <a:pt x="258" y="744"/>
                  </a:lnTo>
                  <a:lnTo>
                    <a:pt x="258" y="738"/>
                  </a:lnTo>
                  <a:lnTo>
                    <a:pt x="258" y="732"/>
                  </a:lnTo>
                  <a:lnTo>
                    <a:pt x="258" y="726"/>
                  </a:lnTo>
                  <a:lnTo>
                    <a:pt x="258" y="720"/>
                  </a:lnTo>
                  <a:lnTo>
                    <a:pt x="258" y="714"/>
                  </a:lnTo>
                  <a:lnTo>
                    <a:pt x="258" y="708"/>
                  </a:lnTo>
                  <a:lnTo>
                    <a:pt x="258" y="702"/>
                  </a:lnTo>
                  <a:lnTo>
                    <a:pt x="264" y="696"/>
                  </a:lnTo>
                  <a:lnTo>
                    <a:pt x="264" y="690"/>
                  </a:lnTo>
                  <a:lnTo>
                    <a:pt x="264" y="684"/>
                  </a:lnTo>
                  <a:lnTo>
                    <a:pt x="264" y="678"/>
                  </a:lnTo>
                  <a:lnTo>
                    <a:pt x="264" y="672"/>
                  </a:lnTo>
                  <a:lnTo>
                    <a:pt x="264" y="666"/>
                  </a:lnTo>
                  <a:lnTo>
                    <a:pt x="264" y="660"/>
                  </a:lnTo>
                  <a:lnTo>
                    <a:pt x="264" y="654"/>
                  </a:lnTo>
                  <a:lnTo>
                    <a:pt x="264" y="648"/>
                  </a:lnTo>
                  <a:lnTo>
                    <a:pt x="264" y="642"/>
                  </a:lnTo>
                  <a:lnTo>
                    <a:pt x="264" y="636"/>
                  </a:lnTo>
                  <a:lnTo>
                    <a:pt x="264" y="630"/>
                  </a:lnTo>
                  <a:lnTo>
                    <a:pt x="264" y="624"/>
                  </a:lnTo>
                  <a:lnTo>
                    <a:pt x="264" y="618"/>
                  </a:lnTo>
                  <a:lnTo>
                    <a:pt x="264" y="612"/>
                  </a:lnTo>
                  <a:lnTo>
                    <a:pt x="264" y="606"/>
                  </a:lnTo>
                  <a:lnTo>
                    <a:pt x="264" y="600"/>
                  </a:lnTo>
                  <a:lnTo>
                    <a:pt x="264" y="594"/>
                  </a:lnTo>
                  <a:lnTo>
                    <a:pt x="264" y="588"/>
                  </a:lnTo>
                  <a:lnTo>
                    <a:pt x="270" y="582"/>
                  </a:lnTo>
                  <a:lnTo>
                    <a:pt x="270" y="576"/>
                  </a:lnTo>
                  <a:lnTo>
                    <a:pt x="270" y="570"/>
                  </a:lnTo>
                  <a:lnTo>
                    <a:pt x="270" y="564"/>
                  </a:lnTo>
                  <a:lnTo>
                    <a:pt x="270" y="558"/>
                  </a:lnTo>
                  <a:lnTo>
                    <a:pt x="270" y="552"/>
                  </a:lnTo>
                  <a:lnTo>
                    <a:pt x="270" y="546"/>
                  </a:lnTo>
                  <a:lnTo>
                    <a:pt x="270" y="540"/>
                  </a:lnTo>
                  <a:lnTo>
                    <a:pt x="270" y="534"/>
                  </a:lnTo>
                  <a:lnTo>
                    <a:pt x="270" y="528"/>
                  </a:lnTo>
                  <a:lnTo>
                    <a:pt x="270" y="522"/>
                  </a:lnTo>
                  <a:lnTo>
                    <a:pt x="270" y="516"/>
                  </a:lnTo>
                  <a:lnTo>
                    <a:pt x="270" y="510"/>
                  </a:lnTo>
                  <a:lnTo>
                    <a:pt x="270" y="504"/>
                  </a:lnTo>
                  <a:lnTo>
                    <a:pt x="270" y="498"/>
                  </a:lnTo>
                  <a:lnTo>
                    <a:pt x="270" y="492"/>
                  </a:lnTo>
                  <a:lnTo>
                    <a:pt x="270" y="486"/>
                  </a:lnTo>
                  <a:lnTo>
                    <a:pt x="270" y="480"/>
                  </a:lnTo>
                  <a:lnTo>
                    <a:pt x="270" y="474"/>
                  </a:lnTo>
                  <a:lnTo>
                    <a:pt x="270" y="468"/>
                  </a:lnTo>
                  <a:lnTo>
                    <a:pt x="276" y="462"/>
                  </a:lnTo>
                  <a:lnTo>
                    <a:pt x="276" y="456"/>
                  </a:lnTo>
                  <a:lnTo>
                    <a:pt x="276" y="450"/>
                  </a:lnTo>
                  <a:lnTo>
                    <a:pt x="276" y="444"/>
                  </a:lnTo>
                  <a:lnTo>
                    <a:pt x="276" y="438"/>
                  </a:lnTo>
                  <a:lnTo>
                    <a:pt x="276" y="432"/>
                  </a:lnTo>
                  <a:lnTo>
                    <a:pt x="276" y="426"/>
                  </a:lnTo>
                  <a:lnTo>
                    <a:pt x="276" y="420"/>
                  </a:lnTo>
                  <a:lnTo>
                    <a:pt x="276" y="414"/>
                  </a:lnTo>
                  <a:lnTo>
                    <a:pt x="276" y="408"/>
                  </a:lnTo>
                  <a:lnTo>
                    <a:pt x="276" y="402"/>
                  </a:lnTo>
                  <a:lnTo>
                    <a:pt x="276" y="396"/>
                  </a:lnTo>
                  <a:lnTo>
                    <a:pt x="276" y="390"/>
                  </a:lnTo>
                  <a:lnTo>
                    <a:pt x="276" y="384"/>
                  </a:lnTo>
                  <a:lnTo>
                    <a:pt x="276" y="378"/>
                  </a:lnTo>
                  <a:lnTo>
                    <a:pt x="276" y="372"/>
                  </a:lnTo>
                  <a:lnTo>
                    <a:pt x="276" y="366"/>
                  </a:lnTo>
                  <a:lnTo>
                    <a:pt x="276" y="360"/>
                  </a:lnTo>
                  <a:lnTo>
                    <a:pt x="282" y="354"/>
                  </a:lnTo>
                  <a:lnTo>
                    <a:pt x="282" y="348"/>
                  </a:lnTo>
                  <a:lnTo>
                    <a:pt x="282" y="342"/>
                  </a:lnTo>
                  <a:lnTo>
                    <a:pt x="282" y="336"/>
                  </a:lnTo>
                  <a:lnTo>
                    <a:pt x="282" y="330"/>
                  </a:lnTo>
                  <a:lnTo>
                    <a:pt x="282" y="324"/>
                  </a:lnTo>
                  <a:lnTo>
                    <a:pt x="282" y="318"/>
                  </a:lnTo>
                  <a:lnTo>
                    <a:pt x="282" y="312"/>
                  </a:lnTo>
                  <a:lnTo>
                    <a:pt x="282" y="306"/>
                  </a:lnTo>
                  <a:lnTo>
                    <a:pt x="282" y="300"/>
                  </a:lnTo>
                  <a:lnTo>
                    <a:pt x="282" y="294"/>
                  </a:lnTo>
                  <a:lnTo>
                    <a:pt x="282" y="288"/>
                  </a:lnTo>
                  <a:lnTo>
                    <a:pt x="282" y="282"/>
                  </a:lnTo>
                  <a:lnTo>
                    <a:pt x="282" y="276"/>
                  </a:lnTo>
                  <a:lnTo>
                    <a:pt x="282" y="270"/>
                  </a:lnTo>
                  <a:lnTo>
                    <a:pt x="282" y="264"/>
                  </a:lnTo>
                  <a:lnTo>
                    <a:pt x="288" y="258"/>
                  </a:lnTo>
                  <a:lnTo>
                    <a:pt x="288" y="252"/>
                  </a:lnTo>
                  <a:lnTo>
                    <a:pt x="288" y="246"/>
                  </a:lnTo>
                  <a:lnTo>
                    <a:pt x="288" y="240"/>
                  </a:lnTo>
                  <a:lnTo>
                    <a:pt x="288" y="234"/>
                  </a:lnTo>
                  <a:lnTo>
                    <a:pt x="288" y="228"/>
                  </a:lnTo>
                  <a:lnTo>
                    <a:pt x="288" y="222"/>
                  </a:lnTo>
                  <a:lnTo>
                    <a:pt x="288" y="216"/>
                  </a:lnTo>
                  <a:lnTo>
                    <a:pt x="288" y="210"/>
                  </a:lnTo>
                  <a:lnTo>
                    <a:pt x="288" y="204"/>
                  </a:lnTo>
                  <a:lnTo>
                    <a:pt x="288" y="198"/>
                  </a:lnTo>
                  <a:lnTo>
                    <a:pt x="288" y="192"/>
                  </a:lnTo>
                  <a:lnTo>
                    <a:pt x="288" y="186"/>
                  </a:lnTo>
                  <a:lnTo>
                    <a:pt x="288" y="180"/>
                  </a:lnTo>
                  <a:lnTo>
                    <a:pt x="288" y="174"/>
                  </a:lnTo>
                  <a:lnTo>
                    <a:pt x="294" y="168"/>
                  </a:lnTo>
                  <a:lnTo>
                    <a:pt x="294" y="162"/>
                  </a:lnTo>
                  <a:lnTo>
                    <a:pt x="294" y="156"/>
                  </a:lnTo>
                  <a:lnTo>
                    <a:pt x="294" y="150"/>
                  </a:lnTo>
                  <a:lnTo>
                    <a:pt x="294" y="144"/>
                  </a:lnTo>
                  <a:lnTo>
                    <a:pt x="294" y="138"/>
                  </a:lnTo>
                  <a:lnTo>
                    <a:pt x="294" y="132"/>
                  </a:lnTo>
                  <a:lnTo>
                    <a:pt x="294" y="126"/>
                  </a:lnTo>
                  <a:lnTo>
                    <a:pt x="294" y="120"/>
                  </a:lnTo>
                  <a:lnTo>
                    <a:pt x="294" y="114"/>
                  </a:lnTo>
                  <a:lnTo>
                    <a:pt x="294" y="108"/>
                  </a:lnTo>
                  <a:lnTo>
                    <a:pt x="300" y="102"/>
                  </a:lnTo>
                  <a:lnTo>
                    <a:pt x="300" y="96"/>
                  </a:lnTo>
                  <a:lnTo>
                    <a:pt x="300" y="90"/>
                  </a:lnTo>
                  <a:lnTo>
                    <a:pt x="300" y="84"/>
                  </a:lnTo>
                  <a:lnTo>
                    <a:pt x="300" y="78"/>
                  </a:lnTo>
                  <a:lnTo>
                    <a:pt x="300" y="72"/>
                  </a:lnTo>
                  <a:lnTo>
                    <a:pt x="300" y="66"/>
                  </a:lnTo>
                  <a:lnTo>
                    <a:pt x="300" y="60"/>
                  </a:lnTo>
                  <a:lnTo>
                    <a:pt x="300" y="54"/>
                  </a:lnTo>
                  <a:lnTo>
                    <a:pt x="306" y="48"/>
                  </a:lnTo>
                  <a:lnTo>
                    <a:pt x="306" y="42"/>
                  </a:lnTo>
                  <a:lnTo>
                    <a:pt x="306" y="36"/>
                  </a:lnTo>
                  <a:lnTo>
                    <a:pt x="306" y="30"/>
                  </a:lnTo>
                  <a:lnTo>
                    <a:pt x="306" y="24"/>
                  </a:lnTo>
                  <a:lnTo>
                    <a:pt x="306" y="18"/>
                  </a:lnTo>
                  <a:lnTo>
                    <a:pt x="312" y="12"/>
                  </a:lnTo>
                  <a:lnTo>
                    <a:pt x="312" y="6"/>
                  </a:lnTo>
                  <a:lnTo>
                    <a:pt x="318" y="0"/>
                  </a:lnTo>
                  <a:lnTo>
                    <a:pt x="324" y="6"/>
                  </a:lnTo>
                  <a:lnTo>
                    <a:pt x="324" y="12"/>
                  </a:lnTo>
                  <a:lnTo>
                    <a:pt x="324" y="18"/>
                  </a:lnTo>
                  <a:lnTo>
                    <a:pt x="324" y="24"/>
                  </a:lnTo>
                  <a:lnTo>
                    <a:pt x="330" y="30"/>
                  </a:lnTo>
                  <a:lnTo>
                    <a:pt x="330" y="36"/>
                  </a:lnTo>
                  <a:lnTo>
                    <a:pt x="330" y="42"/>
                  </a:lnTo>
                  <a:lnTo>
                    <a:pt x="330" y="48"/>
                  </a:lnTo>
                  <a:lnTo>
                    <a:pt x="330" y="54"/>
                  </a:lnTo>
                  <a:lnTo>
                    <a:pt x="330" y="60"/>
                  </a:lnTo>
                  <a:lnTo>
                    <a:pt x="330" y="66"/>
                  </a:lnTo>
                  <a:lnTo>
                    <a:pt x="330" y="72"/>
                  </a:lnTo>
                  <a:lnTo>
                    <a:pt x="336" y="78"/>
                  </a:lnTo>
                  <a:lnTo>
                    <a:pt x="336" y="84"/>
                  </a:lnTo>
                  <a:lnTo>
                    <a:pt x="336" y="90"/>
                  </a:lnTo>
                  <a:lnTo>
                    <a:pt x="336" y="96"/>
                  </a:lnTo>
                  <a:lnTo>
                    <a:pt x="336" y="102"/>
                  </a:lnTo>
                  <a:lnTo>
                    <a:pt x="336" y="108"/>
                  </a:lnTo>
                  <a:lnTo>
                    <a:pt x="336" y="114"/>
                  </a:lnTo>
                  <a:lnTo>
                    <a:pt x="336" y="120"/>
                  </a:lnTo>
                  <a:lnTo>
                    <a:pt x="336" y="126"/>
                  </a:lnTo>
                  <a:lnTo>
                    <a:pt x="336" y="132"/>
                  </a:lnTo>
                  <a:lnTo>
                    <a:pt x="336" y="138"/>
                  </a:lnTo>
                  <a:lnTo>
                    <a:pt x="342" y="144"/>
                  </a:lnTo>
                  <a:lnTo>
                    <a:pt x="342" y="150"/>
                  </a:lnTo>
                  <a:lnTo>
                    <a:pt x="342" y="156"/>
                  </a:lnTo>
                  <a:lnTo>
                    <a:pt x="342" y="162"/>
                  </a:lnTo>
                  <a:lnTo>
                    <a:pt x="342" y="168"/>
                  </a:lnTo>
                  <a:lnTo>
                    <a:pt x="342" y="174"/>
                  </a:lnTo>
                  <a:lnTo>
                    <a:pt x="342" y="180"/>
                  </a:lnTo>
                  <a:lnTo>
                    <a:pt x="342" y="186"/>
                  </a:lnTo>
                  <a:lnTo>
                    <a:pt x="342" y="192"/>
                  </a:lnTo>
                  <a:lnTo>
                    <a:pt x="342" y="198"/>
                  </a:lnTo>
                  <a:lnTo>
                    <a:pt x="342" y="204"/>
                  </a:lnTo>
                  <a:lnTo>
                    <a:pt x="342" y="210"/>
                  </a:lnTo>
                  <a:lnTo>
                    <a:pt x="342" y="216"/>
                  </a:lnTo>
                  <a:lnTo>
                    <a:pt x="342" y="222"/>
                  </a:lnTo>
                  <a:lnTo>
                    <a:pt x="348" y="228"/>
                  </a:lnTo>
                  <a:lnTo>
                    <a:pt x="348" y="234"/>
                  </a:lnTo>
                  <a:lnTo>
                    <a:pt x="348" y="240"/>
                  </a:lnTo>
                  <a:lnTo>
                    <a:pt x="348" y="246"/>
                  </a:lnTo>
                  <a:lnTo>
                    <a:pt x="348" y="252"/>
                  </a:lnTo>
                  <a:lnTo>
                    <a:pt x="348" y="258"/>
                  </a:lnTo>
                  <a:lnTo>
                    <a:pt x="348" y="264"/>
                  </a:lnTo>
                  <a:lnTo>
                    <a:pt x="348" y="270"/>
                  </a:lnTo>
                  <a:lnTo>
                    <a:pt x="348" y="276"/>
                  </a:lnTo>
                  <a:lnTo>
                    <a:pt x="348" y="282"/>
                  </a:lnTo>
                  <a:lnTo>
                    <a:pt x="348" y="288"/>
                  </a:lnTo>
                  <a:lnTo>
                    <a:pt x="348" y="294"/>
                  </a:lnTo>
                  <a:lnTo>
                    <a:pt x="348" y="300"/>
                  </a:lnTo>
                  <a:lnTo>
                    <a:pt x="348" y="306"/>
                  </a:lnTo>
                  <a:lnTo>
                    <a:pt x="348" y="312"/>
                  </a:lnTo>
                  <a:lnTo>
                    <a:pt x="354" y="318"/>
                  </a:lnTo>
                  <a:lnTo>
                    <a:pt x="354" y="324"/>
                  </a:lnTo>
                  <a:lnTo>
                    <a:pt x="354" y="330"/>
                  </a:lnTo>
                  <a:lnTo>
                    <a:pt x="354" y="336"/>
                  </a:lnTo>
                  <a:lnTo>
                    <a:pt x="354" y="342"/>
                  </a:lnTo>
                  <a:lnTo>
                    <a:pt x="354" y="348"/>
                  </a:lnTo>
                  <a:lnTo>
                    <a:pt x="354" y="354"/>
                  </a:lnTo>
                  <a:lnTo>
                    <a:pt x="354" y="360"/>
                  </a:lnTo>
                  <a:lnTo>
                    <a:pt x="354" y="366"/>
                  </a:lnTo>
                  <a:lnTo>
                    <a:pt x="354" y="372"/>
                  </a:lnTo>
                  <a:lnTo>
                    <a:pt x="354" y="378"/>
                  </a:lnTo>
                  <a:lnTo>
                    <a:pt x="354" y="384"/>
                  </a:lnTo>
                  <a:lnTo>
                    <a:pt x="354" y="390"/>
                  </a:lnTo>
                  <a:lnTo>
                    <a:pt x="354" y="396"/>
                  </a:lnTo>
                  <a:lnTo>
                    <a:pt x="354" y="402"/>
                  </a:lnTo>
                  <a:lnTo>
                    <a:pt x="354" y="408"/>
                  </a:lnTo>
                  <a:lnTo>
                    <a:pt x="354" y="414"/>
                  </a:lnTo>
                  <a:lnTo>
                    <a:pt x="354" y="420"/>
                  </a:lnTo>
                  <a:lnTo>
                    <a:pt x="360" y="426"/>
                  </a:lnTo>
                  <a:lnTo>
                    <a:pt x="360" y="432"/>
                  </a:lnTo>
                  <a:lnTo>
                    <a:pt x="360" y="438"/>
                  </a:lnTo>
                  <a:lnTo>
                    <a:pt x="360" y="444"/>
                  </a:lnTo>
                  <a:lnTo>
                    <a:pt x="360" y="450"/>
                  </a:lnTo>
                  <a:lnTo>
                    <a:pt x="360" y="456"/>
                  </a:lnTo>
                  <a:lnTo>
                    <a:pt x="360" y="462"/>
                  </a:lnTo>
                  <a:lnTo>
                    <a:pt x="360" y="468"/>
                  </a:lnTo>
                  <a:lnTo>
                    <a:pt x="360" y="474"/>
                  </a:lnTo>
                  <a:lnTo>
                    <a:pt x="360" y="480"/>
                  </a:lnTo>
                  <a:lnTo>
                    <a:pt x="360" y="486"/>
                  </a:lnTo>
                  <a:lnTo>
                    <a:pt x="360" y="492"/>
                  </a:lnTo>
                  <a:lnTo>
                    <a:pt x="360" y="498"/>
                  </a:lnTo>
                  <a:lnTo>
                    <a:pt x="360" y="504"/>
                  </a:lnTo>
                  <a:lnTo>
                    <a:pt x="360" y="510"/>
                  </a:lnTo>
                  <a:lnTo>
                    <a:pt x="360" y="516"/>
                  </a:lnTo>
                  <a:lnTo>
                    <a:pt x="360" y="522"/>
                  </a:lnTo>
                  <a:lnTo>
                    <a:pt x="360" y="528"/>
                  </a:lnTo>
                  <a:lnTo>
                    <a:pt x="360" y="534"/>
                  </a:lnTo>
                  <a:lnTo>
                    <a:pt x="366" y="540"/>
                  </a:lnTo>
                  <a:lnTo>
                    <a:pt x="366" y="546"/>
                  </a:lnTo>
                  <a:lnTo>
                    <a:pt x="366" y="552"/>
                  </a:lnTo>
                  <a:lnTo>
                    <a:pt x="366" y="558"/>
                  </a:lnTo>
                  <a:lnTo>
                    <a:pt x="366" y="564"/>
                  </a:lnTo>
                  <a:lnTo>
                    <a:pt x="366" y="570"/>
                  </a:lnTo>
                  <a:lnTo>
                    <a:pt x="366" y="576"/>
                  </a:lnTo>
                  <a:lnTo>
                    <a:pt x="366" y="582"/>
                  </a:lnTo>
                  <a:lnTo>
                    <a:pt x="366" y="588"/>
                  </a:lnTo>
                  <a:lnTo>
                    <a:pt x="366" y="594"/>
                  </a:lnTo>
                  <a:lnTo>
                    <a:pt x="366" y="600"/>
                  </a:lnTo>
                  <a:lnTo>
                    <a:pt x="366" y="606"/>
                  </a:lnTo>
                  <a:lnTo>
                    <a:pt x="366" y="612"/>
                  </a:lnTo>
                  <a:lnTo>
                    <a:pt x="366" y="618"/>
                  </a:lnTo>
                  <a:lnTo>
                    <a:pt x="366" y="624"/>
                  </a:lnTo>
                  <a:lnTo>
                    <a:pt x="366" y="630"/>
                  </a:lnTo>
                  <a:lnTo>
                    <a:pt x="366" y="636"/>
                  </a:lnTo>
                  <a:lnTo>
                    <a:pt x="366" y="642"/>
                  </a:lnTo>
                  <a:lnTo>
                    <a:pt x="366" y="648"/>
                  </a:lnTo>
                  <a:lnTo>
                    <a:pt x="366" y="654"/>
                  </a:lnTo>
                  <a:lnTo>
                    <a:pt x="372" y="660"/>
                  </a:lnTo>
                  <a:lnTo>
                    <a:pt x="372" y="666"/>
                  </a:lnTo>
                  <a:lnTo>
                    <a:pt x="372" y="672"/>
                  </a:lnTo>
                  <a:lnTo>
                    <a:pt x="372" y="678"/>
                  </a:lnTo>
                  <a:lnTo>
                    <a:pt x="372" y="684"/>
                  </a:lnTo>
                  <a:lnTo>
                    <a:pt x="372" y="690"/>
                  </a:lnTo>
                  <a:lnTo>
                    <a:pt x="372" y="696"/>
                  </a:lnTo>
                  <a:lnTo>
                    <a:pt x="372" y="702"/>
                  </a:lnTo>
                  <a:lnTo>
                    <a:pt x="372" y="708"/>
                  </a:lnTo>
                  <a:lnTo>
                    <a:pt x="372" y="714"/>
                  </a:lnTo>
                  <a:lnTo>
                    <a:pt x="372" y="720"/>
                  </a:lnTo>
                  <a:lnTo>
                    <a:pt x="372" y="726"/>
                  </a:lnTo>
                  <a:lnTo>
                    <a:pt x="372" y="732"/>
                  </a:lnTo>
                  <a:lnTo>
                    <a:pt x="372" y="738"/>
                  </a:lnTo>
                  <a:lnTo>
                    <a:pt x="372" y="744"/>
                  </a:lnTo>
                  <a:lnTo>
                    <a:pt x="372" y="750"/>
                  </a:lnTo>
                  <a:lnTo>
                    <a:pt x="372" y="756"/>
                  </a:lnTo>
                  <a:lnTo>
                    <a:pt x="372" y="762"/>
                  </a:lnTo>
                  <a:lnTo>
                    <a:pt x="372" y="768"/>
                  </a:lnTo>
                  <a:lnTo>
                    <a:pt x="378" y="774"/>
                  </a:lnTo>
                  <a:lnTo>
                    <a:pt x="378" y="780"/>
                  </a:lnTo>
                  <a:lnTo>
                    <a:pt x="378" y="786"/>
                  </a:lnTo>
                  <a:lnTo>
                    <a:pt x="378" y="792"/>
                  </a:lnTo>
                  <a:lnTo>
                    <a:pt x="378" y="798"/>
                  </a:lnTo>
                  <a:lnTo>
                    <a:pt x="378" y="804"/>
                  </a:lnTo>
                  <a:lnTo>
                    <a:pt x="378" y="810"/>
                  </a:lnTo>
                  <a:lnTo>
                    <a:pt x="378" y="816"/>
                  </a:lnTo>
                  <a:lnTo>
                    <a:pt x="378" y="822"/>
                  </a:lnTo>
                  <a:lnTo>
                    <a:pt x="378" y="828"/>
                  </a:lnTo>
                  <a:lnTo>
                    <a:pt x="378" y="834"/>
                  </a:lnTo>
                  <a:lnTo>
                    <a:pt x="378" y="840"/>
                  </a:lnTo>
                  <a:lnTo>
                    <a:pt x="378" y="846"/>
                  </a:lnTo>
                  <a:lnTo>
                    <a:pt x="378" y="852"/>
                  </a:lnTo>
                  <a:lnTo>
                    <a:pt x="378" y="858"/>
                  </a:lnTo>
                  <a:lnTo>
                    <a:pt x="378" y="864"/>
                  </a:lnTo>
                  <a:lnTo>
                    <a:pt x="378" y="870"/>
                  </a:lnTo>
                  <a:lnTo>
                    <a:pt x="378" y="876"/>
                  </a:lnTo>
                  <a:lnTo>
                    <a:pt x="378" y="882"/>
                  </a:lnTo>
                  <a:lnTo>
                    <a:pt x="384" y="888"/>
                  </a:lnTo>
                  <a:lnTo>
                    <a:pt x="384" y="894"/>
                  </a:lnTo>
                  <a:lnTo>
                    <a:pt x="384" y="900"/>
                  </a:lnTo>
                  <a:lnTo>
                    <a:pt x="384" y="906"/>
                  </a:lnTo>
                  <a:lnTo>
                    <a:pt x="384" y="912"/>
                  </a:lnTo>
                  <a:lnTo>
                    <a:pt x="384" y="918"/>
                  </a:lnTo>
                  <a:lnTo>
                    <a:pt x="384" y="924"/>
                  </a:lnTo>
                  <a:lnTo>
                    <a:pt x="384" y="930"/>
                  </a:lnTo>
                  <a:lnTo>
                    <a:pt x="384" y="936"/>
                  </a:lnTo>
                  <a:lnTo>
                    <a:pt x="384" y="942"/>
                  </a:lnTo>
                  <a:lnTo>
                    <a:pt x="384" y="948"/>
                  </a:lnTo>
                  <a:lnTo>
                    <a:pt x="384" y="954"/>
                  </a:lnTo>
                  <a:lnTo>
                    <a:pt x="384" y="960"/>
                  </a:lnTo>
                  <a:lnTo>
                    <a:pt x="384" y="966"/>
                  </a:lnTo>
                  <a:lnTo>
                    <a:pt x="384" y="972"/>
                  </a:lnTo>
                  <a:lnTo>
                    <a:pt x="384" y="978"/>
                  </a:lnTo>
                  <a:lnTo>
                    <a:pt x="384" y="984"/>
                  </a:lnTo>
                  <a:lnTo>
                    <a:pt x="384" y="990"/>
                  </a:lnTo>
                  <a:lnTo>
                    <a:pt x="384" y="996"/>
                  </a:lnTo>
                  <a:lnTo>
                    <a:pt x="390" y="1002"/>
                  </a:lnTo>
                  <a:lnTo>
                    <a:pt x="390" y="1008"/>
                  </a:lnTo>
                  <a:lnTo>
                    <a:pt x="390" y="1014"/>
                  </a:lnTo>
                  <a:lnTo>
                    <a:pt x="390" y="1020"/>
                  </a:lnTo>
                  <a:lnTo>
                    <a:pt x="390" y="1026"/>
                  </a:lnTo>
                  <a:lnTo>
                    <a:pt x="390" y="1032"/>
                  </a:lnTo>
                  <a:lnTo>
                    <a:pt x="390" y="1038"/>
                  </a:lnTo>
                  <a:lnTo>
                    <a:pt x="390" y="1044"/>
                  </a:lnTo>
                  <a:lnTo>
                    <a:pt x="390" y="1050"/>
                  </a:lnTo>
                  <a:lnTo>
                    <a:pt x="390" y="1056"/>
                  </a:lnTo>
                  <a:lnTo>
                    <a:pt x="390" y="1062"/>
                  </a:lnTo>
                  <a:lnTo>
                    <a:pt x="390" y="1068"/>
                  </a:lnTo>
                  <a:lnTo>
                    <a:pt x="390" y="1074"/>
                  </a:lnTo>
                  <a:lnTo>
                    <a:pt x="390" y="1080"/>
                  </a:lnTo>
                  <a:lnTo>
                    <a:pt x="390" y="1086"/>
                  </a:lnTo>
                  <a:lnTo>
                    <a:pt x="390" y="1092"/>
                  </a:lnTo>
                  <a:lnTo>
                    <a:pt x="396" y="1098"/>
                  </a:lnTo>
                  <a:lnTo>
                    <a:pt x="396" y="1104"/>
                  </a:lnTo>
                  <a:lnTo>
                    <a:pt x="396" y="1110"/>
                  </a:lnTo>
                  <a:lnTo>
                    <a:pt x="396" y="1116"/>
                  </a:lnTo>
                  <a:lnTo>
                    <a:pt x="396" y="1122"/>
                  </a:lnTo>
                  <a:lnTo>
                    <a:pt x="396" y="1128"/>
                  </a:lnTo>
                  <a:lnTo>
                    <a:pt x="396" y="1134"/>
                  </a:lnTo>
                  <a:lnTo>
                    <a:pt x="396" y="1140"/>
                  </a:lnTo>
                  <a:lnTo>
                    <a:pt x="396" y="1146"/>
                  </a:lnTo>
                  <a:lnTo>
                    <a:pt x="396" y="1152"/>
                  </a:lnTo>
                  <a:lnTo>
                    <a:pt x="396" y="1158"/>
                  </a:lnTo>
                  <a:lnTo>
                    <a:pt x="396" y="1164"/>
                  </a:lnTo>
                  <a:lnTo>
                    <a:pt x="396" y="1170"/>
                  </a:lnTo>
                  <a:lnTo>
                    <a:pt x="396" y="1176"/>
                  </a:lnTo>
                  <a:lnTo>
                    <a:pt x="396" y="1182"/>
                  </a:lnTo>
                  <a:lnTo>
                    <a:pt x="402" y="1188"/>
                  </a:lnTo>
                  <a:lnTo>
                    <a:pt x="402" y="1194"/>
                  </a:lnTo>
                  <a:lnTo>
                    <a:pt x="402" y="1200"/>
                  </a:lnTo>
                  <a:lnTo>
                    <a:pt x="402" y="1206"/>
                  </a:lnTo>
                  <a:lnTo>
                    <a:pt x="402" y="1212"/>
                  </a:lnTo>
                  <a:lnTo>
                    <a:pt x="402" y="1218"/>
                  </a:lnTo>
                  <a:lnTo>
                    <a:pt x="402" y="1224"/>
                  </a:lnTo>
                  <a:lnTo>
                    <a:pt x="402" y="1230"/>
                  </a:lnTo>
                  <a:lnTo>
                    <a:pt x="402" y="1236"/>
                  </a:lnTo>
                  <a:lnTo>
                    <a:pt x="402" y="1242"/>
                  </a:lnTo>
                  <a:lnTo>
                    <a:pt x="402" y="1248"/>
                  </a:lnTo>
                  <a:lnTo>
                    <a:pt x="402" y="1254"/>
                  </a:lnTo>
                  <a:lnTo>
                    <a:pt x="408" y="1260"/>
                  </a:lnTo>
                  <a:lnTo>
                    <a:pt x="408" y="1266"/>
                  </a:lnTo>
                  <a:lnTo>
                    <a:pt x="408" y="1272"/>
                  </a:lnTo>
                  <a:lnTo>
                    <a:pt x="408" y="1278"/>
                  </a:lnTo>
                  <a:lnTo>
                    <a:pt x="408" y="1284"/>
                  </a:lnTo>
                  <a:lnTo>
                    <a:pt x="408" y="1290"/>
                  </a:lnTo>
                  <a:lnTo>
                    <a:pt x="408" y="1296"/>
                  </a:lnTo>
                  <a:lnTo>
                    <a:pt x="408" y="1302"/>
                  </a:lnTo>
                  <a:lnTo>
                    <a:pt x="408" y="1308"/>
                  </a:lnTo>
                  <a:lnTo>
                    <a:pt x="414" y="1314"/>
                  </a:lnTo>
                  <a:lnTo>
                    <a:pt x="414" y="1320"/>
                  </a:lnTo>
                  <a:lnTo>
                    <a:pt x="414" y="1326"/>
                  </a:lnTo>
                  <a:lnTo>
                    <a:pt x="414" y="1332"/>
                  </a:lnTo>
                  <a:lnTo>
                    <a:pt x="414" y="1338"/>
                  </a:lnTo>
                  <a:lnTo>
                    <a:pt x="420" y="1344"/>
                  </a:lnTo>
                  <a:lnTo>
                    <a:pt x="420" y="1350"/>
                  </a:lnTo>
                  <a:lnTo>
                    <a:pt x="420" y="1356"/>
                  </a:lnTo>
                  <a:lnTo>
                    <a:pt x="426" y="1362"/>
                  </a:lnTo>
                  <a:lnTo>
                    <a:pt x="432" y="1356"/>
                  </a:lnTo>
                  <a:lnTo>
                    <a:pt x="432" y="1350"/>
                  </a:lnTo>
                  <a:lnTo>
                    <a:pt x="432" y="1344"/>
                  </a:lnTo>
                  <a:lnTo>
                    <a:pt x="432" y="1338"/>
                  </a:lnTo>
                  <a:lnTo>
                    <a:pt x="438" y="1332"/>
                  </a:lnTo>
                  <a:lnTo>
                    <a:pt x="438" y="1326"/>
                  </a:lnTo>
                  <a:lnTo>
                    <a:pt x="438" y="1320"/>
                  </a:lnTo>
                  <a:lnTo>
                    <a:pt x="438" y="1314"/>
                  </a:lnTo>
                  <a:lnTo>
                    <a:pt x="438" y="1308"/>
                  </a:lnTo>
                  <a:lnTo>
                    <a:pt x="438" y="1302"/>
                  </a:lnTo>
                  <a:lnTo>
                    <a:pt x="438" y="1296"/>
                  </a:lnTo>
                  <a:lnTo>
                    <a:pt x="438" y="1290"/>
                  </a:lnTo>
                  <a:lnTo>
                    <a:pt x="444" y="1284"/>
                  </a:lnTo>
                  <a:lnTo>
                    <a:pt x="444" y="1278"/>
                  </a:lnTo>
                  <a:lnTo>
                    <a:pt x="444" y="1272"/>
                  </a:lnTo>
                  <a:lnTo>
                    <a:pt x="444" y="1266"/>
                  </a:lnTo>
                  <a:lnTo>
                    <a:pt x="444" y="1260"/>
                  </a:lnTo>
                  <a:lnTo>
                    <a:pt x="444" y="1254"/>
                  </a:lnTo>
                  <a:lnTo>
                    <a:pt x="444" y="1248"/>
                  </a:lnTo>
                  <a:lnTo>
                    <a:pt x="444" y="1242"/>
                  </a:lnTo>
                  <a:lnTo>
                    <a:pt x="444" y="1236"/>
                  </a:lnTo>
                  <a:lnTo>
                    <a:pt x="444" y="1230"/>
                  </a:lnTo>
                  <a:lnTo>
                    <a:pt x="444" y="1224"/>
                  </a:lnTo>
                  <a:lnTo>
                    <a:pt x="450" y="1218"/>
                  </a:lnTo>
                  <a:lnTo>
                    <a:pt x="450" y="1212"/>
                  </a:lnTo>
                  <a:lnTo>
                    <a:pt x="450" y="1206"/>
                  </a:lnTo>
                  <a:lnTo>
                    <a:pt x="450" y="1200"/>
                  </a:lnTo>
                  <a:lnTo>
                    <a:pt x="450" y="1194"/>
                  </a:lnTo>
                  <a:lnTo>
                    <a:pt x="450" y="1188"/>
                  </a:lnTo>
                  <a:lnTo>
                    <a:pt x="450" y="1182"/>
                  </a:lnTo>
                  <a:lnTo>
                    <a:pt x="450" y="1176"/>
                  </a:lnTo>
                  <a:lnTo>
                    <a:pt x="450" y="1170"/>
                  </a:lnTo>
                  <a:lnTo>
                    <a:pt x="450" y="1164"/>
                  </a:lnTo>
                  <a:lnTo>
                    <a:pt x="450" y="1158"/>
                  </a:lnTo>
                  <a:lnTo>
                    <a:pt x="450" y="1152"/>
                  </a:lnTo>
                  <a:lnTo>
                    <a:pt x="450" y="1146"/>
                  </a:lnTo>
                  <a:lnTo>
                    <a:pt x="456" y="1140"/>
                  </a:lnTo>
                  <a:lnTo>
                    <a:pt x="456" y="1134"/>
                  </a:lnTo>
                  <a:lnTo>
                    <a:pt x="456" y="1128"/>
                  </a:lnTo>
                  <a:lnTo>
                    <a:pt x="456" y="1122"/>
                  </a:lnTo>
                  <a:lnTo>
                    <a:pt x="456" y="1116"/>
                  </a:lnTo>
                  <a:lnTo>
                    <a:pt x="456" y="1110"/>
                  </a:lnTo>
                  <a:lnTo>
                    <a:pt x="456" y="1104"/>
                  </a:lnTo>
                  <a:lnTo>
                    <a:pt x="456" y="1098"/>
                  </a:lnTo>
                  <a:lnTo>
                    <a:pt x="456" y="1092"/>
                  </a:lnTo>
                  <a:lnTo>
                    <a:pt x="456" y="1086"/>
                  </a:lnTo>
                  <a:lnTo>
                    <a:pt x="456" y="1080"/>
                  </a:lnTo>
                  <a:lnTo>
                    <a:pt x="456" y="1074"/>
                  </a:lnTo>
                  <a:lnTo>
                    <a:pt x="456" y="1068"/>
                  </a:lnTo>
                  <a:lnTo>
                    <a:pt x="456" y="1062"/>
                  </a:lnTo>
                  <a:lnTo>
                    <a:pt x="456" y="1056"/>
                  </a:lnTo>
                  <a:lnTo>
                    <a:pt x="456" y="1050"/>
                  </a:lnTo>
                  <a:lnTo>
                    <a:pt x="462" y="1044"/>
                  </a:lnTo>
                  <a:lnTo>
                    <a:pt x="462" y="1038"/>
                  </a:lnTo>
                  <a:lnTo>
                    <a:pt x="462" y="1032"/>
                  </a:lnTo>
                  <a:lnTo>
                    <a:pt x="462" y="1026"/>
                  </a:lnTo>
                  <a:lnTo>
                    <a:pt x="462" y="1020"/>
                  </a:lnTo>
                  <a:lnTo>
                    <a:pt x="462" y="1014"/>
                  </a:lnTo>
                  <a:lnTo>
                    <a:pt x="462" y="1008"/>
                  </a:lnTo>
                  <a:lnTo>
                    <a:pt x="462" y="1002"/>
                  </a:lnTo>
                  <a:lnTo>
                    <a:pt x="462" y="996"/>
                  </a:lnTo>
                  <a:lnTo>
                    <a:pt x="462" y="990"/>
                  </a:lnTo>
                  <a:lnTo>
                    <a:pt x="462" y="984"/>
                  </a:lnTo>
                  <a:lnTo>
                    <a:pt x="462" y="978"/>
                  </a:lnTo>
                  <a:lnTo>
                    <a:pt x="462" y="972"/>
                  </a:lnTo>
                  <a:lnTo>
                    <a:pt x="462" y="966"/>
                  </a:lnTo>
                  <a:lnTo>
                    <a:pt x="462" y="960"/>
                  </a:lnTo>
                  <a:lnTo>
                    <a:pt x="462" y="954"/>
                  </a:lnTo>
                  <a:lnTo>
                    <a:pt x="462" y="948"/>
                  </a:lnTo>
                  <a:lnTo>
                    <a:pt x="462" y="942"/>
                  </a:lnTo>
                  <a:lnTo>
                    <a:pt x="468" y="936"/>
                  </a:lnTo>
                  <a:lnTo>
                    <a:pt x="468" y="930"/>
                  </a:lnTo>
                  <a:lnTo>
                    <a:pt x="468" y="924"/>
                  </a:lnTo>
                  <a:lnTo>
                    <a:pt x="468" y="918"/>
                  </a:lnTo>
                  <a:lnTo>
                    <a:pt x="468" y="912"/>
                  </a:lnTo>
                  <a:lnTo>
                    <a:pt x="468" y="906"/>
                  </a:lnTo>
                  <a:lnTo>
                    <a:pt x="468" y="900"/>
                  </a:lnTo>
                  <a:lnTo>
                    <a:pt x="468" y="894"/>
                  </a:lnTo>
                  <a:lnTo>
                    <a:pt x="468" y="888"/>
                  </a:lnTo>
                  <a:lnTo>
                    <a:pt x="468" y="882"/>
                  </a:lnTo>
                  <a:lnTo>
                    <a:pt x="468" y="876"/>
                  </a:lnTo>
                  <a:lnTo>
                    <a:pt x="468" y="870"/>
                  </a:lnTo>
                  <a:lnTo>
                    <a:pt x="468" y="864"/>
                  </a:lnTo>
                  <a:lnTo>
                    <a:pt x="468" y="858"/>
                  </a:lnTo>
                  <a:lnTo>
                    <a:pt x="468" y="852"/>
                  </a:lnTo>
                  <a:lnTo>
                    <a:pt x="468" y="846"/>
                  </a:lnTo>
                  <a:lnTo>
                    <a:pt x="468" y="840"/>
                  </a:lnTo>
                  <a:lnTo>
                    <a:pt x="468" y="834"/>
                  </a:lnTo>
                  <a:lnTo>
                    <a:pt x="474" y="828"/>
                  </a:lnTo>
                  <a:lnTo>
                    <a:pt x="474" y="822"/>
                  </a:lnTo>
                  <a:lnTo>
                    <a:pt x="474" y="816"/>
                  </a:lnTo>
                  <a:lnTo>
                    <a:pt x="474" y="810"/>
                  </a:lnTo>
                  <a:lnTo>
                    <a:pt x="474" y="804"/>
                  </a:lnTo>
                  <a:lnTo>
                    <a:pt x="474" y="798"/>
                  </a:lnTo>
                  <a:lnTo>
                    <a:pt x="474" y="792"/>
                  </a:lnTo>
                  <a:lnTo>
                    <a:pt x="474" y="786"/>
                  </a:lnTo>
                  <a:lnTo>
                    <a:pt x="474" y="780"/>
                  </a:lnTo>
                  <a:lnTo>
                    <a:pt x="474" y="774"/>
                  </a:lnTo>
                  <a:lnTo>
                    <a:pt x="474" y="768"/>
                  </a:lnTo>
                  <a:lnTo>
                    <a:pt x="474" y="762"/>
                  </a:lnTo>
                  <a:lnTo>
                    <a:pt x="474" y="756"/>
                  </a:lnTo>
                  <a:lnTo>
                    <a:pt x="474" y="750"/>
                  </a:lnTo>
                  <a:lnTo>
                    <a:pt x="474" y="744"/>
                  </a:lnTo>
                  <a:lnTo>
                    <a:pt x="474" y="738"/>
                  </a:lnTo>
                  <a:lnTo>
                    <a:pt x="474" y="732"/>
                  </a:lnTo>
                  <a:lnTo>
                    <a:pt x="474" y="726"/>
                  </a:lnTo>
                  <a:lnTo>
                    <a:pt x="474" y="720"/>
                  </a:lnTo>
                  <a:lnTo>
                    <a:pt x="474" y="714"/>
                  </a:lnTo>
                  <a:lnTo>
                    <a:pt x="480" y="708"/>
                  </a:lnTo>
                  <a:lnTo>
                    <a:pt x="480" y="702"/>
                  </a:lnTo>
                  <a:lnTo>
                    <a:pt x="480" y="696"/>
                  </a:lnTo>
                  <a:lnTo>
                    <a:pt x="480" y="690"/>
                  </a:lnTo>
                  <a:lnTo>
                    <a:pt x="480" y="684"/>
                  </a:lnTo>
                  <a:lnTo>
                    <a:pt x="480" y="678"/>
                  </a:lnTo>
                  <a:lnTo>
                    <a:pt x="480" y="672"/>
                  </a:lnTo>
                  <a:lnTo>
                    <a:pt x="480" y="666"/>
                  </a:lnTo>
                  <a:lnTo>
                    <a:pt x="480" y="660"/>
                  </a:lnTo>
                  <a:lnTo>
                    <a:pt x="480" y="654"/>
                  </a:lnTo>
                  <a:lnTo>
                    <a:pt x="480" y="648"/>
                  </a:lnTo>
                  <a:lnTo>
                    <a:pt x="480" y="642"/>
                  </a:lnTo>
                </a:path>
              </a:pathLst>
            </a:custGeom>
            <a:noFill/>
            <a:ln w="28575" cmpd="sng">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929" name="Freeform 81">
              <a:extLst>
                <a:ext uri="{FF2B5EF4-FFF2-40B4-BE49-F238E27FC236}">
                  <a16:creationId xmlns:a16="http://schemas.microsoft.com/office/drawing/2014/main" id="{B61A4657-8365-D29C-9FA8-3D17F77A66B1}"/>
                </a:ext>
              </a:extLst>
            </p:cNvPr>
            <p:cNvSpPr>
              <a:spLocks/>
            </p:cNvSpPr>
            <p:nvPr/>
          </p:nvSpPr>
          <p:spPr bwMode="auto">
            <a:xfrm>
              <a:off x="3588" y="1776"/>
              <a:ext cx="498" cy="1362"/>
            </a:xfrm>
            <a:custGeom>
              <a:avLst/>
              <a:gdLst>
                <a:gd name="T0" fmla="*/ 6 w 498"/>
                <a:gd name="T1" fmla="*/ 546 h 1362"/>
                <a:gd name="T2" fmla="*/ 12 w 498"/>
                <a:gd name="T3" fmla="*/ 444 h 1362"/>
                <a:gd name="T4" fmla="*/ 18 w 498"/>
                <a:gd name="T5" fmla="*/ 342 h 1362"/>
                <a:gd name="T6" fmla="*/ 24 w 498"/>
                <a:gd name="T7" fmla="*/ 240 h 1362"/>
                <a:gd name="T8" fmla="*/ 30 w 498"/>
                <a:gd name="T9" fmla="*/ 138 h 1362"/>
                <a:gd name="T10" fmla="*/ 42 w 498"/>
                <a:gd name="T11" fmla="*/ 36 h 1362"/>
                <a:gd name="T12" fmla="*/ 66 w 498"/>
                <a:gd name="T13" fmla="*/ 66 h 1362"/>
                <a:gd name="T14" fmla="*/ 78 w 498"/>
                <a:gd name="T15" fmla="*/ 168 h 1362"/>
                <a:gd name="T16" fmla="*/ 84 w 498"/>
                <a:gd name="T17" fmla="*/ 270 h 1362"/>
                <a:gd name="T18" fmla="*/ 90 w 498"/>
                <a:gd name="T19" fmla="*/ 372 h 1362"/>
                <a:gd name="T20" fmla="*/ 96 w 498"/>
                <a:gd name="T21" fmla="*/ 474 h 1362"/>
                <a:gd name="T22" fmla="*/ 102 w 498"/>
                <a:gd name="T23" fmla="*/ 576 h 1362"/>
                <a:gd name="T24" fmla="*/ 108 w 498"/>
                <a:gd name="T25" fmla="*/ 678 h 1362"/>
                <a:gd name="T26" fmla="*/ 114 w 498"/>
                <a:gd name="T27" fmla="*/ 780 h 1362"/>
                <a:gd name="T28" fmla="*/ 120 w 498"/>
                <a:gd name="T29" fmla="*/ 882 h 1362"/>
                <a:gd name="T30" fmla="*/ 120 w 498"/>
                <a:gd name="T31" fmla="*/ 984 h 1362"/>
                <a:gd name="T32" fmla="*/ 126 w 498"/>
                <a:gd name="T33" fmla="*/ 1086 h 1362"/>
                <a:gd name="T34" fmla="*/ 138 w 498"/>
                <a:gd name="T35" fmla="*/ 1188 h 1362"/>
                <a:gd name="T36" fmla="*/ 144 w 498"/>
                <a:gd name="T37" fmla="*/ 1290 h 1362"/>
                <a:gd name="T38" fmla="*/ 174 w 498"/>
                <a:gd name="T39" fmla="*/ 1332 h 1362"/>
                <a:gd name="T40" fmla="*/ 180 w 498"/>
                <a:gd name="T41" fmla="*/ 1230 h 1362"/>
                <a:gd name="T42" fmla="*/ 192 w 498"/>
                <a:gd name="T43" fmla="*/ 1128 h 1362"/>
                <a:gd name="T44" fmla="*/ 198 w 498"/>
                <a:gd name="T45" fmla="*/ 1026 h 1362"/>
                <a:gd name="T46" fmla="*/ 204 w 498"/>
                <a:gd name="T47" fmla="*/ 924 h 1362"/>
                <a:gd name="T48" fmla="*/ 210 w 498"/>
                <a:gd name="T49" fmla="*/ 822 h 1362"/>
                <a:gd name="T50" fmla="*/ 216 w 498"/>
                <a:gd name="T51" fmla="*/ 720 h 1362"/>
                <a:gd name="T52" fmla="*/ 216 w 498"/>
                <a:gd name="T53" fmla="*/ 618 h 1362"/>
                <a:gd name="T54" fmla="*/ 222 w 498"/>
                <a:gd name="T55" fmla="*/ 516 h 1362"/>
                <a:gd name="T56" fmla="*/ 228 w 498"/>
                <a:gd name="T57" fmla="*/ 414 h 1362"/>
                <a:gd name="T58" fmla="*/ 234 w 498"/>
                <a:gd name="T59" fmla="*/ 312 h 1362"/>
                <a:gd name="T60" fmla="*/ 240 w 498"/>
                <a:gd name="T61" fmla="*/ 210 h 1362"/>
                <a:gd name="T62" fmla="*/ 252 w 498"/>
                <a:gd name="T63" fmla="*/ 108 h 1362"/>
                <a:gd name="T64" fmla="*/ 264 w 498"/>
                <a:gd name="T65" fmla="*/ 6 h 1362"/>
                <a:gd name="T66" fmla="*/ 288 w 498"/>
                <a:gd name="T67" fmla="*/ 96 h 1362"/>
                <a:gd name="T68" fmla="*/ 294 w 498"/>
                <a:gd name="T69" fmla="*/ 198 h 1362"/>
                <a:gd name="T70" fmla="*/ 300 w 498"/>
                <a:gd name="T71" fmla="*/ 300 h 1362"/>
                <a:gd name="T72" fmla="*/ 306 w 498"/>
                <a:gd name="T73" fmla="*/ 402 h 1362"/>
                <a:gd name="T74" fmla="*/ 312 w 498"/>
                <a:gd name="T75" fmla="*/ 504 h 1362"/>
                <a:gd name="T76" fmla="*/ 318 w 498"/>
                <a:gd name="T77" fmla="*/ 606 h 1362"/>
                <a:gd name="T78" fmla="*/ 324 w 498"/>
                <a:gd name="T79" fmla="*/ 708 h 1362"/>
                <a:gd name="T80" fmla="*/ 330 w 498"/>
                <a:gd name="T81" fmla="*/ 810 h 1362"/>
                <a:gd name="T82" fmla="*/ 336 w 498"/>
                <a:gd name="T83" fmla="*/ 912 h 1362"/>
                <a:gd name="T84" fmla="*/ 342 w 498"/>
                <a:gd name="T85" fmla="*/ 1014 h 1362"/>
                <a:gd name="T86" fmla="*/ 348 w 498"/>
                <a:gd name="T87" fmla="*/ 1116 h 1362"/>
                <a:gd name="T88" fmla="*/ 354 w 498"/>
                <a:gd name="T89" fmla="*/ 1218 h 1362"/>
                <a:gd name="T90" fmla="*/ 366 w 498"/>
                <a:gd name="T91" fmla="*/ 1320 h 1362"/>
                <a:gd name="T92" fmla="*/ 390 w 498"/>
                <a:gd name="T93" fmla="*/ 1302 h 1362"/>
                <a:gd name="T94" fmla="*/ 402 w 498"/>
                <a:gd name="T95" fmla="*/ 1200 h 1362"/>
                <a:gd name="T96" fmla="*/ 408 w 498"/>
                <a:gd name="T97" fmla="*/ 1098 h 1362"/>
                <a:gd name="T98" fmla="*/ 414 w 498"/>
                <a:gd name="T99" fmla="*/ 996 h 1362"/>
                <a:gd name="T100" fmla="*/ 420 w 498"/>
                <a:gd name="T101" fmla="*/ 894 h 1362"/>
                <a:gd name="T102" fmla="*/ 426 w 498"/>
                <a:gd name="T103" fmla="*/ 792 h 1362"/>
                <a:gd name="T104" fmla="*/ 432 w 498"/>
                <a:gd name="T105" fmla="*/ 690 h 1362"/>
                <a:gd name="T106" fmla="*/ 438 w 498"/>
                <a:gd name="T107" fmla="*/ 588 h 1362"/>
                <a:gd name="T108" fmla="*/ 444 w 498"/>
                <a:gd name="T109" fmla="*/ 486 h 1362"/>
                <a:gd name="T110" fmla="*/ 450 w 498"/>
                <a:gd name="T111" fmla="*/ 384 h 1362"/>
                <a:gd name="T112" fmla="*/ 456 w 498"/>
                <a:gd name="T113" fmla="*/ 282 h 1362"/>
                <a:gd name="T114" fmla="*/ 462 w 498"/>
                <a:gd name="T115" fmla="*/ 180 h 1362"/>
                <a:gd name="T116" fmla="*/ 468 w 498"/>
                <a:gd name="T117" fmla="*/ 78 h 1362"/>
                <a:gd name="T118" fmla="*/ 498 w 498"/>
                <a:gd name="T119" fmla="*/ 24 h 1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98" h="1362">
                  <a:moveTo>
                    <a:pt x="0" y="642"/>
                  </a:moveTo>
                  <a:lnTo>
                    <a:pt x="0" y="636"/>
                  </a:lnTo>
                  <a:lnTo>
                    <a:pt x="0" y="630"/>
                  </a:lnTo>
                  <a:lnTo>
                    <a:pt x="0" y="624"/>
                  </a:lnTo>
                  <a:lnTo>
                    <a:pt x="0" y="618"/>
                  </a:lnTo>
                  <a:lnTo>
                    <a:pt x="0" y="612"/>
                  </a:lnTo>
                  <a:lnTo>
                    <a:pt x="0" y="606"/>
                  </a:lnTo>
                  <a:lnTo>
                    <a:pt x="0" y="600"/>
                  </a:lnTo>
                  <a:lnTo>
                    <a:pt x="0" y="594"/>
                  </a:lnTo>
                  <a:lnTo>
                    <a:pt x="6" y="588"/>
                  </a:lnTo>
                  <a:lnTo>
                    <a:pt x="6" y="582"/>
                  </a:lnTo>
                  <a:lnTo>
                    <a:pt x="6" y="576"/>
                  </a:lnTo>
                  <a:lnTo>
                    <a:pt x="6" y="570"/>
                  </a:lnTo>
                  <a:lnTo>
                    <a:pt x="6" y="564"/>
                  </a:lnTo>
                  <a:lnTo>
                    <a:pt x="6" y="558"/>
                  </a:lnTo>
                  <a:lnTo>
                    <a:pt x="6" y="552"/>
                  </a:lnTo>
                  <a:lnTo>
                    <a:pt x="6" y="546"/>
                  </a:lnTo>
                  <a:lnTo>
                    <a:pt x="6" y="540"/>
                  </a:lnTo>
                  <a:lnTo>
                    <a:pt x="6" y="534"/>
                  </a:lnTo>
                  <a:lnTo>
                    <a:pt x="6" y="528"/>
                  </a:lnTo>
                  <a:lnTo>
                    <a:pt x="6" y="522"/>
                  </a:lnTo>
                  <a:lnTo>
                    <a:pt x="6" y="516"/>
                  </a:lnTo>
                  <a:lnTo>
                    <a:pt x="6" y="510"/>
                  </a:lnTo>
                  <a:lnTo>
                    <a:pt x="6" y="504"/>
                  </a:lnTo>
                  <a:lnTo>
                    <a:pt x="6" y="498"/>
                  </a:lnTo>
                  <a:lnTo>
                    <a:pt x="6" y="492"/>
                  </a:lnTo>
                  <a:lnTo>
                    <a:pt x="6" y="486"/>
                  </a:lnTo>
                  <a:lnTo>
                    <a:pt x="6" y="480"/>
                  </a:lnTo>
                  <a:lnTo>
                    <a:pt x="12" y="474"/>
                  </a:lnTo>
                  <a:lnTo>
                    <a:pt x="12" y="468"/>
                  </a:lnTo>
                  <a:lnTo>
                    <a:pt x="12" y="462"/>
                  </a:lnTo>
                  <a:lnTo>
                    <a:pt x="12" y="456"/>
                  </a:lnTo>
                  <a:lnTo>
                    <a:pt x="12" y="450"/>
                  </a:lnTo>
                  <a:lnTo>
                    <a:pt x="12" y="444"/>
                  </a:lnTo>
                  <a:lnTo>
                    <a:pt x="12" y="438"/>
                  </a:lnTo>
                  <a:lnTo>
                    <a:pt x="12" y="432"/>
                  </a:lnTo>
                  <a:lnTo>
                    <a:pt x="12" y="426"/>
                  </a:lnTo>
                  <a:lnTo>
                    <a:pt x="12" y="420"/>
                  </a:lnTo>
                  <a:lnTo>
                    <a:pt x="12" y="414"/>
                  </a:lnTo>
                  <a:lnTo>
                    <a:pt x="12" y="408"/>
                  </a:lnTo>
                  <a:lnTo>
                    <a:pt x="12" y="402"/>
                  </a:lnTo>
                  <a:lnTo>
                    <a:pt x="12" y="396"/>
                  </a:lnTo>
                  <a:lnTo>
                    <a:pt x="12" y="390"/>
                  </a:lnTo>
                  <a:lnTo>
                    <a:pt x="12" y="384"/>
                  </a:lnTo>
                  <a:lnTo>
                    <a:pt x="12" y="378"/>
                  </a:lnTo>
                  <a:lnTo>
                    <a:pt x="12" y="372"/>
                  </a:lnTo>
                  <a:lnTo>
                    <a:pt x="18" y="366"/>
                  </a:lnTo>
                  <a:lnTo>
                    <a:pt x="18" y="360"/>
                  </a:lnTo>
                  <a:lnTo>
                    <a:pt x="18" y="354"/>
                  </a:lnTo>
                  <a:lnTo>
                    <a:pt x="18" y="348"/>
                  </a:lnTo>
                  <a:lnTo>
                    <a:pt x="18" y="342"/>
                  </a:lnTo>
                  <a:lnTo>
                    <a:pt x="18" y="336"/>
                  </a:lnTo>
                  <a:lnTo>
                    <a:pt x="18" y="330"/>
                  </a:lnTo>
                  <a:lnTo>
                    <a:pt x="18" y="324"/>
                  </a:lnTo>
                  <a:lnTo>
                    <a:pt x="18" y="318"/>
                  </a:lnTo>
                  <a:lnTo>
                    <a:pt x="18" y="312"/>
                  </a:lnTo>
                  <a:lnTo>
                    <a:pt x="18" y="306"/>
                  </a:lnTo>
                  <a:lnTo>
                    <a:pt x="18" y="300"/>
                  </a:lnTo>
                  <a:lnTo>
                    <a:pt x="18" y="294"/>
                  </a:lnTo>
                  <a:lnTo>
                    <a:pt x="18" y="288"/>
                  </a:lnTo>
                  <a:lnTo>
                    <a:pt x="18" y="282"/>
                  </a:lnTo>
                  <a:lnTo>
                    <a:pt x="18" y="276"/>
                  </a:lnTo>
                  <a:lnTo>
                    <a:pt x="18" y="270"/>
                  </a:lnTo>
                  <a:lnTo>
                    <a:pt x="24" y="264"/>
                  </a:lnTo>
                  <a:lnTo>
                    <a:pt x="24" y="258"/>
                  </a:lnTo>
                  <a:lnTo>
                    <a:pt x="24" y="252"/>
                  </a:lnTo>
                  <a:lnTo>
                    <a:pt x="24" y="246"/>
                  </a:lnTo>
                  <a:lnTo>
                    <a:pt x="24" y="240"/>
                  </a:lnTo>
                  <a:lnTo>
                    <a:pt x="24" y="234"/>
                  </a:lnTo>
                  <a:lnTo>
                    <a:pt x="24" y="228"/>
                  </a:lnTo>
                  <a:lnTo>
                    <a:pt x="24" y="222"/>
                  </a:lnTo>
                  <a:lnTo>
                    <a:pt x="24" y="216"/>
                  </a:lnTo>
                  <a:lnTo>
                    <a:pt x="24" y="210"/>
                  </a:lnTo>
                  <a:lnTo>
                    <a:pt x="24" y="204"/>
                  </a:lnTo>
                  <a:lnTo>
                    <a:pt x="24" y="198"/>
                  </a:lnTo>
                  <a:lnTo>
                    <a:pt x="24" y="192"/>
                  </a:lnTo>
                  <a:lnTo>
                    <a:pt x="24" y="186"/>
                  </a:lnTo>
                  <a:lnTo>
                    <a:pt x="30" y="180"/>
                  </a:lnTo>
                  <a:lnTo>
                    <a:pt x="30" y="174"/>
                  </a:lnTo>
                  <a:lnTo>
                    <a:pt x="30" y="168"/>
                  </a:lnTo>
                  <a:lnTo>
                    <a:pt x="30" y="162"/>
                  </a:lnTo>
                  <a:lnTo>
                    <a:pt x="30" y="156"/>
                  </a:lnTo>
                  <a:lnTo>
                    <a:pt x="30" y="150"/>
                  </a:lnTo>
                  <a:lnTo>
                    <a:pt x="30" y="144"/>
                  </a:lnTo>
                  <a:lnTo>
                    <a:pt x="30" y="138"/>
                  </a:lnTo>
                  <a:lnTo>
                    <a:pt x="30" y="132"/>
                  </a:lnTo>
                  <a:lnTo>
                    <a:pt x="30" y="126"/>
                  </a:lnTo>
                  <a:lnTo>
                    <a:pt x="30" y="120"/>
                  </a:lnTo>
                  <a:lnTo>
                    <a:pt x="30" y="114"/>
                  </a:lnTo>
                  <a:lnTo>
                    <a:pt x="36" y="108"/>
                  </a:lnTo>
                  <a:lnTo>
                    <a:pt x="36" y="102"/>
                  </a:lnTo>
                  <a:lnTo>
                    <a:pt x="36" y="96"/>
                  </a:lnTo>
                  <a:lnTo>
                    <a:pt x="36" y="90"/>
                  </a:lnTo>
                  <a:lnTo>
                    <a:pt x="36" y="84"/>
                  </a:lnTo>
                  <a:lnTo>
                    <a:pt x="36" y="78"/>
                  </a:lnTo>
                  <a:lnTo>
                    <a:pt x="36" y="72"/>
                  </a:lnTo>
                  <a:lnTo>
                    <a:pt x="36" y="66"/>
                  </a:lnTo>
                  <a:lnTo>
                    <a:pt x="36" y="60"/>
                  </a:lnTo>
                  <a:lnTo>
                    <a:pt x="36" y="54"/>
                  </a:lnTo>
                  <a:lnTo>
                    <a:pt x="42" y="48"/>
                  </a:lnTo>
                  <a:lnTo>
                    <a:pt x="42" y="42"/>
                  </a:lnTo>
                  <a:lnTo>
                    <a:pt x="42" y="36"/>
                  </a:lnTo>
                  <a:lnTo>
                    <a:pt x="42" y="30"/>
                  </a:lnTo>
                  <a:lnTo>
                    <a:pt x="42" y="24"/>
                  </a:lnTo>
                  <a:lnTo>
                    <a:pt x="42" y="18"/>
                  </a:lnTo>
                  <a:lnTo>
                    <a:pt x="48" y="12"/>
                  </a:lnTo>
                  <a:lnTo>
                    <a:pt x="48" y="6"/>
                  </a:lnTo>
                  <a:lnTo>
                    <a:pt x="54" y="0"/>
                  </a:lnTo>
                  <a:lnTo>
                    <a:pt x="60" y="6"/>
                  </a:lnTo>
                  <a:lnTo>
                    <a:pt x="60" y="12"/>
                  </a:lnTo>
                  <a:lnTo>
                    <a:pt x="60" y="18"/>
                  </a:lnTo>
                  <a:lnTo>
                    <a:pt x="60" y="24"/>
                  </a:lnTo>
                  <a:lnTo>
                    <a:pt x="66" y="30"/>
                  </a:lnTo>
                  <a:lnTo>
                    <a:pt x="66" y="36"/>
                  </a:lnTo>
                  <a:lnTo>
                    <a:pt x="66" y="42"/>
                  </a:lnTo>
                  <a:lnTo>
                    <a:pt x="66" y="48"/>
                  </a:lnTo>
                  <a:lnTo>
                    <a:pt x="66" y="54"/>
                  </a:lnTo>
                  <a:lnTo>
                    <a:pt x="66" y="60"/>
                  </a:lnTo>
                  <a:lnTo>
                    <a:pt x="66" y="66"/>
                  </a:lnTo>
                  <a:lnTo>
                    <a:pt x="72" y="72"/>
                  </a:lnTo>
                  <a:lnTo>
                    <a:pt x="72" y="78"/>
                  </a:lnTo>
                  <a:lnTo>
                    <a:pt x="72" y="84"/>
                  </a:lnTo>
                  <a:lnTo>
                    <a:pt x="72" y="90"/>
                  </a:lnTo>
                  <a:lnTo>
                    <a:pt x="72" y="96"/>
                  </a:lnTo>
                  <a:lnTo>
                    <a:pt x="72" y="102"/>
                  </a:lnTo>
                  <a:lnTo>
                    <a:pt x="72" y="108"/>
                  </a:lnTo>
                  <a:lnTo>
                    <a:pt x="72" y="114"/>
                  </a:lnTo>
                  <a:lnTo>
                    <a:pt x="72" y="120"/>
                  </a:lnTo>
                  <a:lnTo>
                    <a:pt x="72" y="126"/>
                  </a:lnTo>
                  <a:lnTo>
                    <a:pt x="72" y="132"/>
                  </a:lnTo>
                  <a:lnTo>
                    <a:pt x="78" y="138"/>
                  </a:lnTo>
                  <a:lnTo>
                    <a:pt x="78" y="144"/>
                  </a:lnTo>
                  <a:lnTo>
                    <a:pt x="78" y="150"/>
                  </a:lnTo>
                  <a:lnTo>
                    <a:pt x="78" y="156"/>
                  </a:lnTo>
                  <a:lnTo>
                    <a:pt x="78" y="162"/>
                  </a:lnTo>
                  <a:lnTo>
                    <a:pt x="78" y="168"/>
                  </a:lnTo>
                  <a:lnTo>
                    <a:pt x="78" y="174"/>
                  </a:lnTo>
                  <a:lnTo>
                    <a:pt x="78" y="180"/>
                  </a:lnTo>
                  <a:lnTo>
                    <a:pt x="78" y="186"/>
                  </a:lnTo>
                  <a:lnTo>
                    <a:pt x="78" y="192"/>
                  </a:lnTo>
                  <a:lnTo>
                    <a:pt x="78" y="198"/>
                  </a:lnTo>
                  <a:lnTo>
                    <a:pt x="78" y="204"/>
                  </a:lnTo>
                  <a:lnTo>
                    <a:pt x="78" y="210"/>
                  </a:lnTo>
                  <a:lnTo>
                    <a:pt x="84" y="216"/>
                  </a:lnTo>
                  <a:lnTo>
                    <a:pt x="84" y="222"/>
                  </a:lnTo>
                  <a:lnTo>
                    <a:pt x="84" y="228"/>
                  </a:lnTo>
                  <a:lnTo>
                    <a:pt x="84" y="234"/>
                  </a:lnTo>
                  <a:lnTo>
                    <a:pt x="84" y="240"/>
                  </a:lnTo>
                  <a:lnTo>
                    <a:pt x="84" y="246"/>
                  </a:lnTo>
                  <a:lnTo>
                    <a:pt x="84" y="252"/>
                  </a:lnTo>
                  <a:lnTo>
                    <a:pt x="84" y="258"/>
                  </a:lnTo>
                  <a:lnTo>
                    <a:pt x="84" y="264"/>
                  </a:lnTo>
                  <a:lnTo>
                    <a:pt x="84" y="270"/>
                  </a:lnTo>
                  <a:lnTo>
                    <a:pt x="84" y="276"/>
                  </a:lnTo>
                  <a:lnTo>
                    <a:pt x="84" y="282"/>
                  </a:lnTo>
                  <a:lnTo>
                    <a:pt x="84" y="288"/>
                  </a:lnTo>
                  <a:lnTo>
                    <a:pt x="84" y="294"/>
                  </a:lnTo>
                  <a:lnTo>
                    <a:pt x="84" y="300"/>
                  </a:lnTo>
                  <a:lnTo>
                    <a:pt x="84" y="306"/>
                  </a:lnTo>
                  <a:lnTo>
                    <a:pt x="90" y="312"/>
                  </a:lnTo>
                  <a:lnTo>
                    <a:pt x="90" y="318"/>
                  </a:lnTo>
                  <a:lnTo>
                    <a:pt x="90" y="324"/>
                  </a:lnTo>
                  <a:lnTo>
                    <a:pt x="90" y="330"/>
                  </a:lnTo>
                  <a:lnTo>
                    <a:pt x="90" y="336"/>
                  </a:lnTo>
                  <a:lnTo>
                    <a:pt x="90" y="342"/>
                  </a:lnTo>
                  <a:lnTo>
                    <a:pt x="90" y="348"/>
                  </a:lnTo>
                  <a:lnTo>
                    <a:pt x="90" y="354"/>
                  </a:lnTo>
                  <a:lnTo>
                    <a:pt x="90" y="360"/>
                  </a:lnTo>
                  <a:lnTo>
                    <a:pt x="90" y="366"/>
                  </a:lnTo>
                  <a:lnTo>
                    <a:pt x="90" y="372"/>
                  </a:lnTo>
                  <a:lnTo>
                    <a:pt x="90" y="378"/>
                  </a:lnTo>
                  <a:lnTo>
                    <a:pt x="90" y="384"/>
                  </a:lnTo>
                  <a:lnTo>
                    <a:pt x="90" y="390"/>
                  </a:lnTo>
                  <a:lnTo>
                    <a:pt x="90" y="396"/>
                  </a:lnTo>
                  <a:lnTo>
                    <a:pt x="90" y="402"/>
                  </a:lnTo>
                  <a:lnTo>
                    <a:pt x="90" y="408"/>
                  </a:lnTo>
                  <a:lnTo>
                    <a:pt x="96" y="414"/>
                  </a:lnTo>
                  <a:lnTo>
                    <a:pt x="96" y="420"/>
                  </a:lnTo>
                  <a:lnTo>
                    <a:pt x="96" y="426"/>
                  </a:lnTo>
                  <a:lnTo>
                    <a:pt x="96" y="432"/>
                  </a:lnTo>
                  <a:lnTo>
                    <a:pt x="96" y="438"/>
                  </a:lnTo>
                  <a:lnTo>
                    <a:pt x="96" y="444"/>
                  </a:lnTo>
                  <a:lnTo>
                    <a:pt x="96" y="450"/>
                  </a:lnTo>
                  <a:lnTo>
                    <a:pt x="96" y="456"/>
                  </a:lnTo>
                  <a:lnTo>
                    <a:pt x="96" y="462"/>
                  </a:lnTo>
                  <a:lnTo>
                    <a:pt x="96" y="468"/>
                  </a:lnTo>
                  <a:lnTo>
                    <a:pt x="96" y="474"/>
                  </a:lnTo>
                  <a:lnTo>
                    <a:pt x="96" y="480"/>
                  </a:lnTo>
                  <a:lnTo>
                    <a:pt x="96" y="486"/>
                  </a:lnTo>
                  <a:lnTo>
                    <a:pt x="96" y="492"/>
                  </a:lnTo>
                  <a:lnTo>
                    <a:pt x="96" y="498"/>
                  </a:lnTo>
                  <a:lnTo>
                    <a:pt x="96" y="504"/>
                  </a:lnTo>
                  <a:lnTo>
                    <a:pt x="96" y="510"/>
                  </a:lnTo>
                  <a:lnTo>
                    <a:pt x="96" y="516"/>
                  </a:lnTo>
                  <a:lnTo>
                    <a:pt x="96" y="522"/>
                  </a:lnTo>
                  <a:lnTo>
                    <a:pt x="102" y="528"/>
                  </a:lnTo>
                  <a:lnTo>
                    <a:pt x="102" y="534"/>
                  </a:lnTo>
                  <a:lnTo>
                    <a:pt x="102" y="540"/>
                  </a:lnTo>
                  <a:lnTo>
                    <a:pt x="102" y="546"/>
                  </a:lnTo>
                  <a:lnTo>
                    <a:pt x="102" y="552"/>
                  </a:lnTo>
                  <a:lnTo>
                    <a:pt x="102" y="558"/>
                  </a:lnTo>
                  <a:lnTo>
                    <a:pt x="102" y="564"/>
                  </a:lnTo>
                  <a:lnTo>
                    <a:pt x="102" y="570"/>
                  </a:lnTo>
                  <a:lnTo>
                    <a:pt x="102" y="576"/>
                  </a:lnTo>
                  <a:lnTo>
                    <a:pt x="102" y="582"/>
                  </a:lnTo>
                  <a:lnTo>
                    <a:pt x="102" y="588"/>
                  </a:lnTo>
                  <a:lnTo>
                    <a:pt x="102" y="594"/>
                  </a:lnTo>
                  <a:lnTo>
                    <a:pt x="102" y="600"/>
                  </a:lnTo>
                  <a:lnTo>
                    <a:pt x="102" y="606"/>
                  </a:lnTo>
                  <a:lnTo>
                    <a:pt x="102" y="612"/>
                  </a:lnTo>
                  <a:lnTo>
                    <a:pt x="102" y="618"/>
                  </a:lnTo>
                  <a:lnTo>
                    <a:pt x="102" y="624"/>
                  </a:lnTo>
                  <a:lnTo>
                    <a:pt x="102" y="630"/>
                  </a:lnTo>
                  <a:lnTo>
                    <a:pt x="102" y="636"/>
                  </a:lnTo>
                  <a:lnTo>
                    <a:pt x="102" y="642"/>
                  </a:lnTo>
                  <a:lnTo>
                    <a:pt x="108" y="648"/>
                  </a:lnTo>
                  <a:lnTo>
                    <a:pt x="108" y="654"/>
                  </a:lnTo>
                  <a:lnTo>
                    <a:pt x="108" y="660"/>
                  </a:lnTo>
                  <a:lnTo>
                    <a:pt x="108" y="666"/>
                  </a:lnTo>
                  <a:lnTo>
                    <a:pt x="108" y="672"/>
                  </a:lnTo>
                  <a:lnTo>
                    <a:pt x="108" y="678"/>
                  </a:lnTo>
                  <a:lnTo>
                    <a:pt x="108" y="684"/>
                  </a:lnTo>
                  <a:lnTo>
                    <a:pt x="108" y="690"/>
                  </a:lnTo>
                  <a:lnTo>
                    <a:pt x="108" y="696"/>
                  </a:lnTo>
                  <a:lnTo>
                    <a:pt x="108" y="702"/>
                  </a:lnTo>
                  <a:lnTo>
                    <a:pt x="108" y="708"/>
                  </a:lnTo>
                  <a:lnTo>
                    <a:pt x="108" y="714"/>
                  </a:lnTo>
                  <a:lnTo>
                    <a:pt x="108" y="720"/>
                  </a:lnTo>
                  <a:lnTo>
                    <a:pt x="108" y="726"/>
                  </a:lnTo>
                  <a:lnTo>
                    <a:pt x="108" y="732"/>
                  </a:lnTo>
                  <a:lnTo>
                    <a:pt x="108" y="738"/>
                  </a:lnTo>
                  <a:lnTo>
                    <a:pt x="108" y="744"/>
                  </a:lnTo>
                  <a:lnTo>
                    <a:pt x="108" y="750"/>
                  </a:lnTo>
                  <a:lnTo>
                    <a:pt x="108" y="756"/>
                  </a:lnTo>
                  <a:lnTo>
                    <a:pt x="108" y="762"/>
                  </a:lnTo>
                  <a:lnTo>
                    <a:pt x="114" y="768"/>
                  </a:lnTo>
                  <a:lnTo>
                    <a:pt x="114" y="774"/>
                  </a:lnTo>
                  <a:lnTo>
                    <a:pt x="114" y="780"/>
                  </a:lnTo>
                  <a:lnTo>
                    <a:pt x="114" y="786"/>
                  </a:lnTo>
                  <a:lnTo>
                    <a:pt x="114" y="792"/>
                  </a:lnTo>
                  <a:lnTo>
                    <a:pt x="114" y="798"/>
                  </a:lnTo>
                  <a:lnTo>
                    <a:pt x="114" y="804"/>
                  </a:lnTo>
                  <a:lnTo>
                    <a:pt x="114" y="810"/>
                  </a:lnTo>
                  <a:lnTo>
                    <a:pt x="114" y="816"/>
                  </a:lnTo>
                  <a:lnTo>
                    <a:pt x="114" y="822"/>
                  </a:lnTo>
                  <a:lnTo>
                    <a:pt x="114" y="828"/>
                  </a:lnTo>
                  <a:lnTo>
                    <a:pt x="114" y="834"/>
                  </a:lnTo>
                  <a:lnTo>
                    <a:pt x="114" y="840"/>
                  </a:lnTo>
                  <a:lnTo>
                    <a:pt x="114" y="846"/>
                  </a:lnTo>
                  <a:lnTo>
                    <a:pt x="114" y="852"/>
                  </a:lnTo>
                  <a:lnTo>
                    <a:pt x="114" y="858"/>
                  </a:lnTo>
                  <a:lnTo>
                    <a:pt x="114" y="864"/>
                  </a:lnTo>
                  <a:lnTo>
                    <a:pt x="114" y="870"/>
                  </a:lnTo>
                  <a:lnTo>
                    <a:pt x="114" y="876"/>
                  </a:lnTo>
                  <a:lnTo>
                    <a:pt x="120" y="882"/>
                  </a:lnTo>
                  <a:lnTo>
                    <a:pt x="120" y="888"/>
                  </a:lnTo>
                  <a:lnTo>
                    <a:pt x="120" y="894"/>
                  </a:lnTo>
                  <a:lnTo>
                    <a:pt x="120" y="900"/>
                  </a:lnTo>
                  <a:lnTo>
                    <a:pt x="120" y="906"/>
                  </a:lnTo>
                  <a:lnTo>
                    <a:pt x="120" y="912"/>
                  </a:lnTo>
                  <a:lnTo>
                    <a:pt x="120" y="918"/>
                  </a:lnTo>
                  <a:lnTo>
                    <a:pt x="120" y="924"/>
                  </a:lnTo>
                  <a:lnTo>
                    <a:pt x="120" y="930"/>
                  </a:lnTo>
                  <a:lnTo>
                    <a:pt x="120" y="936"/>
                  </a:lnTo>
                  <a:lnTo>
                    <a:pt x="120" y="942"/>
                  </a:lnTo>
                  <a:lnTo>
                    <a:pt x="120" y="948"/>
                  </a:lnTo>
                  <a:lnTo>
                    <a:pt x="120" y="954"/>
                  </a:lnTo>
                  <a:lnTo>
                    <a:pt x="120" y="960"/>
                  </a:lnTo>
                  <a:lnTo>
                    <a:pt x="120" y="966"/>
                  </a:lnTo>
                  <a:lnTo>
                    <a:pt x="120" y="972"/>
                  </a:lnTo>
                  <a:lnTo>
                    <a:pt x="120" y="978"/>
                  </a:lnTo>
                  <a:lnTo>
                    <a:pt x="120" y="984"/>
                  </a:lnTo>
                  <a:lnTo>
                    <a:pt x="126" y="990"/>
                  </a:lnTo>
                  <a:lnTo>
                    <a:pt x="126" y="996"/>
                  </a:lnTo>
                  <a:lnTo>
                    <a:pt x="126" y="1002"/>
                  </a:lnTo>
                  <a:lnTo>
                    <a:pt x="126" y="1008"/>
                  </a:lnTo>
                  <a:lnTo>
                    <a:pt x="126" y="1014"/>
                  </a:lnTo>
                  <a:lnTo>
                    <a:pt x="126" y="1020"/>
                  </a:lnTo>
                  <a:lnTo>
                    <a:pt x="126" y="1026"/>
                  </a:lnTo>
                  <a:lnTo>
                    <a:pt x="126" y="1032"/>
                  </a:lnTo>
                  <a:lnTo>
                    <a:pt x="126" y="1038"/>
                  </a:lnTo>
                  <a:lnTo>
                    <a:pt x="126" y="1044"/>
                  </a:lnTo>
                  <a:lnTo>
                    <a:pt x="126" y="1050"/>
                  </a:lnTo>
                  <a:lnTo>
                    <a:pt x="126" y="1056"/>
                  </a:lnTo>
                  <a:lnTo>
                    <a:pt x="126" y="1062"/>
                  </a:lnTo>
                  <a:lnTo>
                    <a:pt x="126" y="1068"/>
                  </a:lnTo>
                  <a:lnTo>
                    <a:pt x="126" y="1074"/>
                  </a:lnTo>
                  <a:lnTo>
                    <a:pt x="126" y="1080"/>
                  </a:lnTo>
                  <a:lnTo>
                    <a:pt x="126" y="1086"/>
                  </a:lnTo>
                  <a:lnTo>
                    <a:pt x="132" y="1092"/>
                  </a:lnTo>
                  <a:lnTo>
                    <a:pt x="132" y="1098"/>
                  </a:lnTo>
                  <a:lnTo>
                    <a:pt x="132" y="1104"/>
                  </a:lnTo>
                  <a:lnTo>
                    <a:pt x="132" y="1110"/>
                  </a:lnTo>
                  <a:lnTo>
                    <a:pt x="132" y="1116"/>
                  </a:lnTo>
                  <a:lnTo>
                    <a:pt x="132" y="1122"/>
                  </a:lnTo>
                  <a:lnTo>
                    <a:pt x="132" y="1128"/>
                  </a:lnTo>
                  <a:lnTo>
                    <a:pt x="132" y="1134"/>
                  </a:lnTo>
                  <a:lnTo>
                    <a:pt x="132" y="1140"/>
                  </a:lnTo>
                  <a:lnTo>
                    <a:pt x="132" y="1146"/>
                  </a:lnTo>
                  <a:lnTo>
                    <a:pt x="132" y="1152"/>
                  </a:lnTo>
                  <a:lnTo>
                    <a:pt x="132" y="1158"/>
                  </a:lnTo>
                  <a:lnTo>
                    <a:pt x="132" y="1164"/>
                  </a:lnTo>
                  <a:lnTo>
                    <a:pt x="132" y="1170"/>
                  </a:lnTo>
                  <a:lnTo>
                    <a:pt x="138" y="1176"/>
                  </a:lnTo>
                  <a:lnTo>
                    <a:pt x="138" y="1182"/>
                  </a:lnTo>
                  <a:lnTo>
                    <a:pt x="138" y="1188"/>
                  </a:lnTo>
                  <a:lnTo>
                    <a:pt x="138" y="1194"/>
                  </a:lnTo>
                  <a:lnTo>
                    <a:pt x="138" y="1200"/>
                  </a:lnTo>
                  <a:lnTo>
                    <a:pt x="138" y="1206"/>
                  </a:lnTo>
                  <a:lnTo>
                    <a:pt x="138" y="1212"/>
                  </a:lnTo>
                  <a:lnTo>
                    <a:pt x="138" y="1218"/>
                  </a:lnTo>
                  <a:lnTo>
                    <a:pt x="138" y="1224"/>
                  </a:lnTo>
                  <a:lnTo>
                    <a:pt x="138" y="1230"/>
                  </a:lnTo>
                  <a:lnTo>
                    <a:pt x="138" y="1236"/>
                  </a:lnTo>
                  <a:lnTo>
                    <a:pt x="138" y="1242"/>
                  </a:lnTo>
                  <a:lnTo>
                    <a:pt x="138" y="1248"/>
                  </a:lnTo>
                  <a:lnTo>
                    <a:pt x="144" y="1254"/>
                  </a:lnTo>
                  <a:lnTo>
                    <a:pt x="144" y="1260"/>
                  </a:lnTo>
                  <a:lnTo>
                    <a:pt x="144" y="1266"/>
                  </a:lnTo>
                  <a:lnTo>
                    <a:pt x="144" y="1272"/>
                  </a:lnTo>
                  <a:lnTo>
                    <a:pt x="144" y="1278"/>
                  </a:lnTo>
                  <a:lnTo>
                    <a:pt x="144" y="1284"/>
                  </a:lnTo>
                  <a:lnTo>
                    <a:pt x="144" y="1290"/>
                  </a:lnTo>
                  <a:lnTo>
                    <a:pt x="144" y="1296"/>
                  </a:lnTo>
                  <a:lnTo>
                    <a:pt x="144" y="1302"/>
                  </a:lnTo>
                  <a:lnTo>
                    <a:pt x="150" y="1308"/>
                  </a:lnTo>
                  <a:lnTo>
                    <a:pt x="150" y="1314"/>
                  </a:lnTo>
                  <a:lnTo>
                    <a:pt x="150" y="1320"/>
                  </a:lnTo>
                  <a:lnTo>
                    <a:pt x="150" y="1326"/>
                  </a:lnTo>
                  <a:lnTo>
                    <a:pt x="150" y="1332"/>
                  </a:lnTo>
                  <a:lnTo>
                    <a:pt x="150" y="1338"/>
                  </a:lnTo>
                  <a:lnTo>
                    <a:pt x="156" y="1344"/>
                  </a:lnTo>
                  <a:lnTo>
                    <a:pt x="156" y="1350"/>
                  </a:lnTo>
                  <a:lnTo>
                    <a:pt x="156" y="1356"/>
                  </a:lnTo>
                  <a:lnTo>
                    <a:pt x="162" y="1362"/>
                  </a:lnTo>
                  <a:lnTo>
                    <a:pt x="168" y="1356"/>
                  </a:lnTo>
                  <a:lnTo>
                    <a:pt x="168" y="1350"/>
                  </a:lnTo>
                  <a:lnTo>
                    <a:pt x="168" y="1344"/>
                  </a:lnTo>
                  <a:lnTo>
                    <a:pt x="168" y="1338"/>
                  </a:lnTo>
                  <a:lnTo>
                    <a:pt x="174" y="1332"/>
                  </a:lnTo>
                  <a:lnTo>
                    <a:pt x="174" y="1326"/>
                  </a:lnTo>
                  <a:lnTo>
                    <a:pt x="174" y="1320"/>
                  </a:lnTo>
                  <a:lnTo>
                    <a:pt x="174" y="1314"/>
                  </a:lnTo>
                  <a:lnTo>
                    <a:pt x="174" y="1308"/>
                  </a:lnTo>
                  <a:lnTo>
                    <a:pt x="174" y="1302"/>
                  </a:lnTo>
                  <a:lnTo>
                    <a:pt x="174" y="1296"/>
                  </a:lnTo>
                  <a:lnTo>
                    <a:pt x="180" y="1290"/>
                  </a:lnTo>
                  <a:lnTo>
                    <a:pt x="180" y="1284"/>
                  </a:lnTo>
                  <a:lnTo>
                    <a:pt x="180" y="1278"/>
                  </a:lnTo>
                  <a:lnTo>
                    <a:pt x="180" y="1272"/>
                  </a:lnTo>
                  <a:lnTo>
                    <a:pt x="180" y="1266"/>
                  </a:lnTo>
                  <a:lnTo>
                    <a:pt x="180" y="1260"/>
                  </a:lnTo>
                  <a:lnTo>
                    <a:pt x="180" y="1254"/>
                  </a:lnTo>
                  <a:lnTo>
                    <a:pt x="180" y="1248"/>
                  </a:lnTo>
                  <a:lnTo>
                    <a:pt x="180" y="1242"/>
                  </a:lnTo>
                  <a:lnTo>
                    <a:pt x="180" y="1236"/>
                  </a:lnTo>
                  <a:lnTo>
                    <a:pt x="180" y="1230"/>
                  </a:lnTo>
                  <a:lnTo>
                    <a:pt x="186" y="1224"/>
                  </a:lnTo>
                  <a:lnTo>
                    <a:pt x="186" y="1218"/>
                  </a:lnTo>
                  <a:lnTo>
                    <a:pt x="186" y="1212"/>
                  </a:lnTo>
                  <a:lnTo>
                    <a:pt x="186" y="1206"/>
                  </a:lnTo>
                  <a:lnTo>
                    <a:pt x="186" y="1200"/>
                  </a:lnTo>
                  <a:lnTo>
                    <a:pt x="186" y="1194"/>
                  </a:lnTo>
                  <a:lnTo>
                    <a:pt x="186" y="1188"/>
                  </a:lnTo>
                  <a:lnTo>
                    <a:pt x="186" y="1182"/>
                  </a:lnTo>
                  <a:lnTo>
                    <a:pt x="186" y="1176"/>
                  </a:lnTo>
                  <a:lnTo>
                    <a:pt x="186" y="1170"/>
                  </a:lnTo>
                  <a:lnTo>
                    <a:pt x="186" y="1164"/>
                  </a:lnTo>
                  <a:lnTo>
                    <a:pt x="186" y="1158"/>
                  </a:lnTo>
                  <a:lnTo>
                    <a:pt x="186" y="1152"/>
                  </a:lnTo>
                  <a:lnTo>
                    <a:pt x="192" y="1146"/>
                  </a:lnTo>
                  <a:lnTo>
                    <a:pt x="192" y="1140"/>
                  </a:lnTo>
                  <a:lnTo>
                    <a:pt x="192" y="1134"/>
                  </a:lnTo>
                  <a:lnTo>
                    <a:pt x="192" y="1128"/>
                  </a:lnTo>
                  <a:lnTo>
                    <a:pt x="192" y="1122"/>
                  </a:lnTo>
                  <a:lnTo>
                    <a:pt x="192" y="1116"/>
                  </a:lnTo>
                  <a:lnTo>
                    <a:pt x="192" y="1110"/>
                  </a:lnTo>
                  <a:lnTo>
                    <a:pt x="192" y="1104"/>
                  </a:lnTo>
                  <a:lnTo>
                    <a:pt x="192" y="1098"/>
                  </a:lnTo>
                  <a:lnTo>
                    <a:pt x="192" y="1092"/>
                  </a:lnTo>
                  <a:lnTo>
                    <a:pt x="192" y="1086"/>
                  </a:lnTo>
                  <a:lnTo>
                    <a:pt x="192" y="1080"/>
                  </a:lnTo>
                  <a:lnTo>
                    <a:pt x="192" y="1074"/>
                  </a:lnTo>
                  <a:lnTo>
                    <a:pt x="192" y="1068"/>
                  </a:lnTo>
                  <a:lnTo>
                    <a:pt x="192" y="1062"/>
                  </a:lnTo>
                  <a:lnTo>
                    <a:pt x="198" y="1056"/>
                  </a:lnTo>
                  <a:lnTo>
                    <a:pt x="198" y="1050"/>
                  </a:lnTo>
                  <a:lnTo>
                    <a:pt x="198" y="1044"/>
                  </a:lnTo>
                  <a:lnTo>
                    <a:pt x="198" y="1038"/>
                  </a:lnTo>
                  <a:lnTo>
                    <a:pt x="198" y="1032"/>
                  </a:lnTo>
                  <a:lnTo>
                    <a:pt x="198" y="1026"/>
                  </a:lnTo>
                  <a:lnTo>
                    <a:pt x="198" y="1020"/>
                  </a:lnTo>
                  <a:lnTo>
                    <a:pt x="198" y="1014"/>
                  </a:lnTo>
                  <a:lnTo>
                    <a:pt x="198" y="1008"/>
                  </a:lnTo>
                  <a:lnTo>
                    <a:pt x="198" y="1002"/>
                  </a:lnTo>
                  <a:lnTo>
                    <a:pt x="198" y="996"/>
                  </a:lnTo>
                  <a:lnTo>
                    <a:pt x="198" y="990"/>
                  </a:lnTo>
                  <a:lnTo>
                    <a:pt x="198" y="984"/>
                  </a:lnTo>
                  <a:lnTo>
                    <a:pt x="198" y="978"/>
                  </a:lnTo>
                  <a:lnTo>
                    <a:pt x="198" y="972"/>
                  </a:lnTo>
                  <a:lnTo>
                    <a:pt x="198" y="966"/>
                  </a:lnTo>
                  <a:lnTo>
                    <a:pt x="198" y="960"/>
                  </a:lnTo>
                  <a:lnTo>
                    <a:pt x="198" y="954"/>
                  </a:lnTo>
                  <a:lnTo>
                    <a:pt x="204" y="948"/>
                  </a:lnTo>
                  <a:lnTo>
                    <a:pt x="204" y="942"/>
                  </a:lnTo>
                  <a:lnTo>
                    <a:pt x="204" y="936"/>
                  </a:lnTo>
                  <a:lnTo>
                    <a:pt x="204" y="930"/>
                  </a:lnTo>
                  <a:lnTo>
                    <a:pt x="204" y="924"/>
                  </a:lnTo>
                  <a:lnTo>
                    <a:pt x="204" y="918"/>
                  </a:lnTo>
                  <a:lnTo>
                    <a:pt x="204" y="912"/>
                  </a:lnTo>
                  <a:lnTo>
                    <a:pt x="204" y="906"/>
                  </a:lnTo>
                  <a:lnTo>
                    <a:pt x="204" y="900"/>
                  </a:lnTo>
                  <a:lnTo>
                    <a:pt x="204" y="894"/>
                  </a:lnTo>
                  <a:lnTo>
                    <a:pt x="204" y="888"/>
                  </a:lnTo>
                  <a:lnTo>
                    <a:pt x="204" y="882"/>
                  </a:lnTo>
                  <a:lnTo>
                    <a:pt x="204" y="876"/>
                  </a:lnTo>
                  <a:lnTo>
                    <a:pt x="204" y="870"/>
                  </a:lnTo>
                  <a:lnTo>
                    <a:pt x="204" y="864"/>
                  </a:lnTo>
                  <a:lnTo>
                    <a:pt x="204" y="858"/>
                  </a:lnTo>
                  <a:lnTo>
                    <a:pt x="204" y="852"/>
                  </a:lnTo>
                  <a:lnTo>
                    <a:pt x="204" y="846"/>
                  </a:lnTo>
                  <a:lnTo>
                    <a:pt x="204" y="840"/>
                  </a:lnTo>
                  <a:lnTo>
                    <a:pt x="210" y="834"/>
                  </a:lnTo>
                  <a:lnTo>
                    <a:pt x="210" y="828"/>
                  </a:lnTo>
                  <a:lnTo>
                    <a:pt x="210" y="822"/>
                  </a:lnTo>
                  <a:lnTo>
                    <a:pt x="210" y="816"/>
                  </a:lnTo>
                  <a:lnTo>
                    <a:pt x="210" y="810"/>
                  </a:lnTo>
                  <a:lnTo>
                    <a:pt x="210" y="804"/>
                  </a:lnTo>
                  <a:lnTo>
                    <a:pt x="210" y="798"/>
                  </a:lnTo>
                  <a:lnTo>
                    <a:pt x="210" y="792"/>
                  </a:lnTo>
                  <a:lnTo>
                    <a:pt x="210" y="786"/>
                  </a:lnTo>
                  <a:lnTo>
                    <a:pt x="210" y="780"/>
                  </a:lnTo>
                  <a:lnTo>
                    <a:pt x="210" y="774"/>
                  </a:lnTo>
                  <a:lnTo>
                    <a:pt x="210" y="768"/>
                  </a:lnTo>
                  <a:lnTo>
                    <a:pt x="210" y="762"/>
                  </a:lnTo>
                  <a:lnTo>
                    <a:pt x="210" y="756"/>
                  </a:lnTo>
                  <a:lnTo>
                    <a:pt x="210" y="750"/>
                  </a:lnTo>
                  <a:lnTo>
                    <a:pt x="210" y="744"/>
                  </a:lnTo>
                  <a:lnTo>
                    <a:pt x="210" y="738"/>
                  </a:lnTo>
                  <a:lnTo>
                    <a:pt x="210" y="732"/>
                  </a:lnTo>
                  <a:lnTo>
                    <a:pt x="210" y="726"/>
                  </a:lnTo>
                  <a:lnTo>
                    <a:pt x="216" y="720"/>
                  </a:lnTo>
                  <a:lnTo>
                    <a:pt x="216" y="714"/>
                  </a:lnTo>
                  <a:lnTo>
                    <a:pt x="216" y="708"/>
                  </a:lnTo>
                  <a:lnTo>
                    <a:pt x="216" y="702"/>
                  </a:lnTo>
                  <a:lnTo>
                    <a:pt x="216" y="696"/>
                  </a:lnTo>
                  <a:lnTo>
                    <a:pt x="216" y="690"/>
                  </a:lnTo>
                  <a:lnTo>
                    <a:pt x="216" y="684"/>
                  </a:lnTo>
                  <a:lnTo>
                    <a:pt x="216" y="678"/>
                  </a:lnTo>
                  <a:lnTo>
                    <a:pt x="216" y="672"/>
                  </a:lnTo>
                  <a:lnTo>
                    <a:pt x="216" y="666"/>
                  </a:lnTo>
                  <a:lnTo>
                    <a:pt x="216" y="660"/>
                  </a:lnTo>
                  <a:lnTo>
                    <a:pt x="216" y="654"/>
                  </a:lnTo>
                  <a:lnTo>
                    <a:pt x="216" y="648"/>
                  </a:lnTo>
                  <a:lnTo>
                    <a:pt x="216" y="642"/>
                  </a:lnTo>
                  <a:lnTo>
                    <a:pt x="216" y="636"/>
                  </a:lnTo>
                  <a:lnTo>
                    <a:pt x="216" y="630"/>
                  </a:lnTo>
                  <a:lnTo>
                    <a:pt x="216" y="624"/>
                  </a:lnTo>
                  <a:lnTo>
                    <a:pt x="216" y="618"/>
                  </a:lnTo>
                  <a:lnTo>
                    <a:pt x="216" y="612"/>
                  </a:lnTo>
                  <a:lnTo>
                    <a:pt x="216" y="606"/>
                  </a:lnTo>
                  <a:lnTo>
                    <a:pt x="222" y="600"/>
                  </a:lnTo>
                  <a:lnTo>
                    <a:pt x="222" y="594"/>
                  </a:lnTo>
                  <a:lnTo>
                    <a:pt x="222" y="588"/>
                  </a:lnTo>
                  <a:lnTo>
                    <a:pt x="222" y="582"/>
                  </a:lnTo>
                  <a:lnTo>
                    <a:pt x="222" y="576"/>
                  </a:lnTo>
                  <a:lnTo>
                    <a:pt x="222" y="570"/>
                  </a:lnTo>
                  <a:lnTo>
                    <a:pt x="222" y="564"/>
                  </a:lnTo>
                  <a:lnTo>
                    <a:pt x="222" y="558"/>
                  </a:lnTo>
                  <a:lnTo>
                    <a:pt x="222" y="552"/>
                  </a:lnTo>
                  <a:lnTo>
                    <a:pt x="222" y="546"/>
                  </a:lnTo>
                  <a:lnTo>
                    <a:pt x="222" y="540"/>
                  </a:lnTo>
                  <a:lnTo>
                    <a:pt x="222" y="534"/>
                  </a:lnTo>
                  <a:lnTo>
                    <a:pt x="222" y="528"/>
                  </a:lnTo>
                  <a:lnTo>
                    <a:pt x="222" y="522"/>
                  </a:lnTo>
                  <a:lnTo>
                    <a:pt x="222" y="516"/>
                  </a:lnTo>
                  <a:lnTo>
                    <a:pt x="222" y="510"/>
                  </a:lnTo>
                  <a:lnTo>
                    <a:pt x="222" y="504"/>
                  </a:lnTo>
                  <a:lnTo>
                    <a:pt x="222" y="498"/>
                  </a:lnTo>
                  <a:lnTo>
                    <a:pt x="222" y="492"/>
                  </a:lnTo>
                  <a:lnTo>
                    <a:pt x="228" y="486"/>
                  </a:lnTo>
                  <a:lnTo>
                    <a:pt x="228" y="480"/>
                  </a:lnTo>
                  <a:lnTo>
                    <a:pt x="228" y="474"/>
                  </a:lnTo>
                  <a:lnTo>
                    <a:pt x="228" y="468"/>
                  </a:lnTo>
                  <a:lnTo>
                    <a:pt x="228" y="462"/>
                  </a:lnTo>
                  <a:lnTo>
                    <a:pt x="228" y="456"/>
                  </a:lnTo>
                  <a:lnTo>
                    <a:pt x="228" y="450"/>
                  </a:lnTo>
                  <a:lnTo>
                    <a:pt x="228" y="444"/>
                  </a:lnTo>
                  <a:lnTo>
                    <a:pt x="228" y="438"/>
                  </a:lnTo>
                  <a:lnTo>
                    <a:pt x="228" y="432"/>
                  </a:lnTo>
                  <a:lnTo>
                    <a:pt x="228" y="426"/>
                  </a:lnTo>
                  <a:lnTo>
                    <a:pt x="228" y="420"/>
                  </a:lnTo>
                  <a:lnTo>
                    <a:pt x="228" y="414"/>
                  </a:lnTo>
                  <a:lnTo>
                    <a:pt x="228" y="408"/>
                  </a:lnTo>
                  <a:lnTo>
                    <a:pt x="228" y="402"/>
                  </a:lnTo>
                  <a:lnTo>
                    <a:pt x="228" y="396"/>
                  </a:lnTo>
                  <a:lnTo>
                    <a:pt x="228" y="390"/>
                  </a:lnTo>
                  <a:lnTo>
                    <a:pt x="228" y="384"/>
                  </a:lnTo>
                  <a:lnTo>
                    <a:pt x="228" y="378"/>
                  </a:lnTo>
                  <a:lnTo>
                    <a:pt x="234" y="372"/>
                  </a:lnTo>
                  <a:lnTo>
                    <a:pt x="234" y="366"/>
                  </a:lnTo>
                  <a:lnTo>
                    <a:pt x="234" y="360"/>
                  </a:lnTo>
                  <a:lnTo>
                    <a:pt x="234" y="354"/>
                  </a:lnTo>
                  <a:lnTo>
                    <a:pt x="234" y="348"/>
                  </a:lnTo>
                  <a:lnTo>
                    <a:pt x="234" y="342"/>
                  </a:lnTo>
                  <a:lnTo>
                    <a:pt x="234" y="336"/>
                  </a:lnTo>
                  <a:lnTo>
                    <a:pt x="234" y="330"/>
                  </a:lnTo>
                  <a:lnTo>
                    <a:pt x="234" y="324"/>
                  </a:lnTo>
                  <a:lnTo>
                    <a:pt x="234" y="318"/>
                  </a:lnTo>
                  <a:lnTo>
                    <a:pt x="234" y="312"/>
                  </a:lnTo>
                  <a:lnTo>
                    <a:pt x="234" y="306"/>
                  </a:lnTo>
                  <a:lnTo>
                    <a:pt x="234" y="300"/>
                  </a:lnTo>
                  <a:lnTo>
                    <a:pt x="234" y="294"/>
                  </a:lnTo>
                  <a:lnTo>
                    <a:pt x="234" y="288"/>
                  </a:lnTo>
                  <a:lnTo>
                    <a:pt x="234" y="282"/>
                  </a:lnTo>
                  <a:lnTo>
                    <a:pt x="234" y="276"/>
                  </a:lnTo>
                  <a:lnTo>
                    <a:pt x="240" y="270"/>
                  </a:lnTo>
                  <a:lnTo>
                    <a:pt x="240" y="264"/>
                  </a:lnTo>
                  <a:lnTo>
                    <a:pt x="240" y="258"/>
                  </a:lnTo>
                  <a:lnTo>
                    <a:pt x="240" y="252"/>
                  </a:lnTo>
                  <a:lnTo>
                    <a:pt x="240" y="246"/>
                  </a:lnTo>
                  <a:lnTo>
                    <a:pt x="240" y="240"/>
                  </a:lnTo>
                  <a:lnTo>
                    <a:pt x="240" y="234"/>
                  </a:lnTo>
                  <a:lnTo>
                    <a:pt x="240" y="228"/>
                  </a:lnTo>
                  <a:lnTo>
                    <a:pt x="240" y="222"/>
                  </a:lnTo>
                  <a:lnTo>
                    <a:pt x="240" y="216"/>
                  </a:lnTo>
                  <a:lnTo>
                    <a:pt x="240" y="210"/>
                  </a:lnTo>
                  <a:lnTo>
                    <a:pt x="240" y="204"/>
                  </a:lnTo>
                  <a:lnTo>
                    <a:pt x="240" y="198"/>
                  </a:lnTo>
                  <a:lnTo>
                    <a:pt x="240" y="192"/>
                  </a:lnTo>
                  <a:lnTo>
                    <a:pt x="246" y="186"/>
                  </a:lnTo>
                  <a:lnTo>
                    <a:pt x="246" y="180"/>
                  </a:lnTo>
                  <a:lnTo>
                    <a:pt x="246" y="174"/>
                  </a:lnTo>
                  <a:lnTo>
                    <a:pt x="246" y="168"/>
                  </a:lnTo>
                  <a:lnTo>
                    <a:pt x="246" y="162"/>
                  </a:lnTo>
                  <a:lnTo>
                    <a:pt x="246" y="156"/>
                  </a:lnTo>
                  <a:lnTo>
                    <a:pt x="246" y="150"/>
                  </a:lnTo>
                  <a:lnTo>
                    <a:pt x="246" y="144"/>
                  </a:lnTo>
                  <a:lnTo>
                    <a:pt x="246" y="138"/>
                  </a:lnTo>
                  <a:lnTo>
                    <a:pt x="246" y="132"/>
                  </a:lnTo>
                  <a:lnTo>
                    <a:pt x="246" y="126"/>
                  </a:lnTo>
                  <a:lnTo>
                    <a:pt x="246" y="120"/>
                  </a:lnTo>
                  <a:lnTo>
                    <a:pt x="246" y="114"/>
                  </a:lnTo>
                  <a:lnTo>
                    <a:pt x="252" y="108"/>
                  </a:lnTo>
                  <a:lnTo>
                    <a:pt x="252" y="102"/>
                  </a:lnTo>
                  <a:lnTo>
                    <a:pt x="252" y="96"/>
                  </a:lnTo>
                  <a:lnTo>
                    <a:pt x="252" y="90"/>
                  </a:lnTo>
                  <a:lnTo>
                    <a:pt x="252" y="84"/>
                  </a:lnTo>
                  <a:lnTo>
                    <a:pt x="252" y="78"/>
                  </a:lnTo>
                  <a:lnTo>
                    <a:pt x="252" y="72"/>
                  </a:lnTo>
                  <a:lnTo>
                    <a:pt x="252" y="66"/>
                  </a:lnTo>
                  <a:lnTo>
                    <a:pt x="252" y="60"/>
                  </a:lnTo>
                  <a:lnTo>
                    <a:pt x="258" y="54"/>
                  </a:lnTo>
                  <a:lnTo>
                    <a:pt x="258" y="48"/>
                  </a:lnTo>
                  <a:lnTo>
                    <a:pt x="258" y="42"/>
                  </a:lnTo>
                  <a:lnTo>
                    <a:pt x="258" y="36"/>
                  </a:lnTo>
                  <a:lnTo>
                    <a:pt x="258" y="30"/>
                  </a:lnTo>
                  <a:lnTo>
                    <a:pt x="258" y="24"/>
                  </a:lnTo>
                  <a:lnTo>
                    <a:pt x="264" y="18"/>
                  </a:lnTo>
                  <a:lnTo>
                    <a:pt x="264" y="12"/>
                  </a:lnTo>
                  <a:lnTo>
                    <a:pt x="264" y="6"/>
                  </a:lnTo>
                  <a:lnTo>
                    <a:pt x="270" y="0"/>
                  </a:lnTo>
                  <a:lnTo>
                    <a:pt x="276" y="6"/>
                  </a:lnTo>
                  <a:lnTo>
                    <a:pt x="276" y="12"/>
                  </a:lnTo>
                  <a:lnTo>
                    <a:pt x="276" y="18"/>
                  </a:lnTo>
                  <a:lnTo>
                    <a:pt x="282" y="24"/>
                  </a:lnTo>
                  <a:lnTo>
                    <a:pt x="282" y="30"/>
                  </a:lnTo>
                  <a:lnTo>
                    <a:pt x="282" y="36"/>
                  </a:lnTo>
                  <a:lnTo>
                    <a:pt x="282" y="42"/>
                  </a:lnTo>
                  <a:lnTo>
                    <a:pt x="282" y="48"/>
                  </a:lnTo>
                  <a:lnTo>
                    <a:pt x="282" y="54"/>
                  </a:lnTo>
                  <a:lnTo>
                    <a:pt x="282" y="60"/>
                  </a:lnTo>
                  <a:lnTo>
                    <a:pt x="282" y="66"/>
                  </a:lnTo>
                  <a:lnTo>
                    <a:pt x="288" y="72"/>
                  </a:lnTo>
                  <a:lnTo>
                    <a:pt x="288" y="78"/>
                  </a:lnTo>
                  <a:lnTo>
                    <a:pt x="288" y="84"/>
                  </a:lnTo>
                  <a:lnTo>
                    <a:pt x="288" y="90"/>
                  </a:lnTo>
                  <a:lnTo>
                    <a:pt x="288" y="96"/>
                  </a:lnTo>
                  <a:lnTo>
                    <a:pt x="288" y="102"/>
                  </a:lnTo>
                  <a:lnTo>
                    <a:pt x="288" y="108"/>
                  </a:lnTo>
                  <a:lnTo>
                    <a:pt x="288" y="114"/>
                  </a:lnTo>
                  <a:lnTo>
                    <a:pt x="288" y="120"/>
                  </a:lnTo>
                  <a:lnTo>
                    <a:pt x="288" y="126"/>
                  </a:lnTo>
                  <a:lnTo>
                    <a:pt x="294" y="132"/>
                  </a:lnTo>
                  <a:lnTo>
                    <a:pt x="294" y="138"/>
                  </a:lnTo>
                  <a:lnTo>
                    <a:pt x="294" y="144"/>
                  </a:lnTo>
                  <a:lnTo>
                    <a:pt x="294" y="150"/>
                  </a:lnTo>
                  <a:lnTo>
                    <a:pt x="294" y="156"/>
                  </a:lnTo>
                  <a:lnTo>
                    <a:pt x="294" y="162"/>
                  </a:lnTo>
                  <a:lnTo>
                    <a:pt x="294" y="168"/>
                  </a:lnTo>
                  <a:lnTo>
                    <a:pt x="294" y="174"/>
                  </a:lnTo>
                  <a:lnTo>
                    <a:pt x="294" y="180"/>
                  </a:lnTo>
                  <a:lnTo>
                    <a:pt x="294" y="186"/>
                  </a:lnTo>
                  <a:lnTo>
                    <a:pt x="294" y="192"/>
                  </a:lnTo>
                  <a:lnTo>
                    <a:pt x="294" y="198"/>
                  </a:lnTo>
                  <a:lnTo>
                    <a:pt x="294" y="204"/>
                  </a:lnTo>
                  <a:lnTo>
                    <a:pt x="300" y="210"/>
                  </a:lnTo>
                  <a:lnTo>
                    <a:pt x="300" y="216"/>
                  </a:lnTo>
                  <a:lnTo>
                    <a:pt x="300" y="222"/>
                  </a:lnTo>
                  <a:lnTo>
                    <a:pt x="300" y="228"/>
                  </a:lnTo>
                  <a:lnTo>
                    <a:pt x="300" y="234"/>
                  </a:lnTo>
                  <a:lnTo>
                    <a:pt x="300" y="240"/>
                  </a:lnTo>
                  <a:lnTo>
                    <a:pt x="300" y="246"/>
                  </a:lnTo>
                  <a:lnTo>
                    <a:pt x="300" y="252"/>
                  </a:lnTo>
                  <a:lnTo>
                    <a:pt x="300" y="258"/>
                  </a:lnTo>
                  <a:lnTo>
                    <a:pt x="300" y="264"/>
                  </a:lnTo>
                  <a:lnTo>
                    <a:pt x="300" y="270"/>
                  </a:lnTo>
                  <a:lnTo>
                    <a:pt x="300" y="276"/>
                  </a:lnTo>
                  <a:lnTo>
                    <a:pt x="300" y="282"/>
                  </a:lnTo>
                  <a:lnTo>
                    <a:pt x="300" y="288"/>
                  </a:lnTo>
                  <a:lnTo>
                    <a:pt x="300" y="294"/>
                  </a:lnTo>
                  <a:lnTo>
                    <a:pt x="300" y="300"/>
                  </a:lnTo>
                  <a:lnTo>
                    <a:pt x="306" y="306"/>
                  </a:lnTo>
                  <a:lnTo>
                    <a:pt x="306" y="312"/>
                  </a:lnTo>
                  <a:lnTo>
                    <a:pt x="306" y="318"/>
                  </a:lnTo>
                  <a:lnTo>
                    <a:pt x="306" y="324"/>
                  </a:lnTo>
                  <a:lnTo>
                    <a:pt x="306" y="330"/>
                  </a:lnTo>
                  <a:lnTo>
                    <a:pt x="306" y="336"/>
                  </a:lnTo>
                  <a:lnTo>
                    <a:pt x="306" y="342"/>
                  </a:lnTo>
                  <a:lnTo>
                    <a:pt x="306" y="348"/>
                  </a:lnTo>
                  <a:lnTo>
                    <a:pt x="306" y="354"/>
                  </a:lnTo>
                  <a:lnTo>
                    <a:pt x="306" y="360"/>
                  </a:lnTo>
                  <a:lnTo>
                    <a:pt x="306" y="366"/>
                  </a:lnTo>
                  <a:lnTo>
                    <a:pt x="306" y="372"/>
                  </a:lnTo>
                  <a:lnTo>
                    <a:pt x="306" y="378"/>
                  </a:lnTo>
                  <a:lnTo>
                    <a:pt x="306" y="384"/>
                  </a:lnTo>
                  <a:lnTo>
                    <a:pt x="306" y="390"/>
                  </a:lnTo>
                  <a:lnTo>
                    <a:pt x="306" y="396"/>
                  </a:lnTo>
                  <a:lnTo>
                    <a:pt x="306" y="402"/>
                  </a:lnTo>
                  <a:lnTo>
                    <a:pt x="312" y="408"/>
                  </a:lnTo>
                  <a:lnTo>
                    <a:pt x="312" y="414"/>
                  </a:lnTo>
                  <a:lnTo>
                    <a:pt x="312" y="420"/>
                  </a:lnTo>
                  <a:lnTo>
                    <a:pt x="312" y="426"/>
                  </a:lnTo>
                  <a:lnTo>
                    <a:pt x="312" y="432"/>
                  </a:lnTo>
                  <a:lnTo>
                    <a:pt x="312" y="438"/>
                  </a:lnTo>
                  <a:lnTo>
                    <a:pt x="312" y="444"/>
                  </a:lnTo>
                  <a:lnTo>
                    <a:pt x="312" y="450"/>
                  </a:lnTo>
                  <a:lnTo>
                    <a:pt x="312" y="456"/>
                  </a:lnTo>
                  <a:lnTo>
                    <a:pt x="312" y="462"/>
                  </a:lnTo>
                  <a:lnTo>
                    <a:pt x="312" y="468"/>
                  </a:lnTo>
                  <a:lnTo>
                    <a:pt x="312" y="474"/>
                  </a:lnTo>
                  <a:lnTo>
                    <a:pt x="312" y="480"/>
                  </a:lnTo>
                  <a:lnTo>
                    <a:pt x="312" y="486"/>
                  </a:lnTo>
                  <a:lnTo>
                    <a:pt x="312" y="492"/>
                  </a:lnTo>
                  <a:lnTo>
                    <a:pt x="312" y="498"/>
                  </a:lnTo>
                  <a:lnTo>
                    <a:pt x="312" y="504"/>
                  </a:lnTo>
                  <a:lnTo>
                    <a:pt x="312" y="510"/>
                  </a:lnTo>
                  <a:lnTo>
                    <a:pt x="312" y="516"/>
                  </a:lnTo>
                  <a:lnTo>
                    <a:pt x="318" y="522"/>
                  </a:lnTo>
                  <a:lnTo>
                    <a:pt x="318" y="528"/>
                  </a:lnTo>
                  <a:lnTo>
                    <a:pt x="318" y="534"/>
                  </a:lnTo>
                  <a:lnTo>
                    <a:pt x="318" y="540"/>
                  </a:lnTo>
                  <a:lnTo>
                    <a:pt x="318" y="546"/>
                  </a:lnTo>
                  <a:lnTo>
                    <a:pt x="318" y="552"/>
                  </a:lnTo>
                  <a:lnTo>
                    <a:pt x="318" y="558"/>
                  </a:lnTo>
                  <a:lnTo>
                    <a:pt x="318" y="564"/>
                  </a:lnTo>
                  <a:lnTo>
                    <a:pt x="318" y="570"/>
                  </a:lnTo>
                  <a:lnTo>
                    <a:pt x="318" y="576"/>
                  </a:lnTo>
                  <a:lnTo>
                    <a:pt x="318" y="582"/>
                  </a:lnTo>
                  <a:lnTo>
                    <a:pt x="318" y="588"/>
                  </a:lnTo>
                  <a:lnTo>
                    <a:pt x="318" y="594"/>
                  </a:lnTo>
                  <a:lnTo>
                    <a:pt x="318" y="600"/>
                  </a:lnTo>
                  <a:lnTo>
                    <a:pt x="318" y="606"/>
                  </a:lnTo>
                  <a:lnTo>
                    <a:pt x="318" y="612"/>
                  </a:lnTo>
                  <a:lnTo>
                    <a:pt x="318" y="618"/>
                  </a:lnTo>
                  <a:lnTo>
                    <a:pt x="318" y="624"/>
                  </a:lnTo>
                  <a:lnTo>
                    <a:pt x="318" y="630"/>
                  </a:lnTo>
                  <a:lnTo>
                    <a:pt x="324" y="636"/>
                  </a:lnTo>
                  <a:lnTo>
                    <a:pt x="324" y="642"/>
                  </a:lnTo>
                  <a:lnTo>
                    <a:pt x="324" y="648"/>
                  </a:lnTo>
                  <a:lnTo>
                    <a:pt x="324" y="654"/>
                  </a:lnTo>
                  <a:lnTo>
                    <a:pt x="324" y="660"/>
                  </a:lnTo>
                  <a:lnTo>
                    <a:pt x="324" y="666"/>
                  </a:lnTo>
                  <a:lnTo>
                    <a:pt x="324" y="672"/>
                  </a:lnTo>
                  <a:lnTo>
                    <a:pt x="324" y="678"/>
                  </a:lnTo>
                  <a:lnTo>
                    <a:pt x="324" y="684"/>
                  </a:lnTo>
                  <a:lnTo>
                    <a:pt x="324" y="690"/>
                  </a:lnTo>
                  <a:lnTo>
                    <a:pt x="324" y="696"/>
                  </a:lnTo>
                  <a:lnTo>
                    <a:pt x="324" y="702"/>
                  </a:lnTo>
                  <a:lnTo>
                    <a:pt x="324" y="708"/>
                  </a:lnTo>
                  <a:lnTo>
                    <a:pt x="324" y="714"/>
                  </a:lnTo>
                  <a:lnTo>
                    <a:pt x="324" y="720"/>
                  </a:lnTo>
                  <a:lnTo>
                    <a:pt x="324" y="726"/>
                  </a:lnTo>
                  <a:lnTo>
                    <a:pt x="324" y="732"/>
                  </a:lnTo>
                  <a:lnTo>
                    <a:pt x="324" y="738"/>
                  </a:lnTo>
                  <a:lnTo>
                    <a:pt x="324" y="744"/>
                  </a:lnTo>
                  <a:lnTo>
                    <a:pt x="324" y="750"/>
                  </a:lnTo>
                  <a:lnTo>
                    <a:pt x="330" y="756"/>
                  </a:lnTo>
                  <a:lnTo>
                    <a:pt x="330" y="762"/>
                  </a:lnTo>
                  <a:lnTo>
                    <a:pt x="330" y="768"/>
                  </a:lnTo>
                  <a:lnTo>
                    <a:pt x="330" y="774"/>
                  </a:lnTo>
                  <a:lnTo>
                    <a:pt x="330" y="780"/>
                  </a:lnTo>
                  <a:lnTo>
                    <a:pt x="330" y="786"/>
                  </a:lnTo>
                  <a:lnTo>
                    <a:pt x="330" y="792"/>
                  </a:lnTo>
                  <a:lnTo>
                    <a:pt x="330" y="798"/>
                  </a:lnTo>
                  <a:lnTo>
                    <a:pt x="330" y="804"/>
                  </a:lnTo>
                  <a:lnTo>
                    <a:pt x="330" y="810"/>
                  </a:lnTo>
                  <a:lnTo>
                    <a:pt x="330" y="816"/>
                  </a:lnTo>
                  <a:lnTo>
                    <a:pt x="330" y="822"/>
                  </a:lnTo>
                  <a:lnTo>
                    <a:pt x="330" y="828"/>
                  </a:lnTo>
                  <a:lnTo>
                    <a:pt x="330" y="834"/>
                  </a:lnTo>
                  <a:lnTo>
                    <a:pt x="330" y="840"/>
                  </a:lnTo>
                  <a:lnTo>
                    <a:pt x="330" y="846"/>
                  </a:lnTo>
                  <a:lnTo>
                    <a:pt x="330" y="852"/>
                  </a:lnTo>
                  <a:lnTo>
                    <a:pt x="330" y="858"/>
                  </a:lnTo>
                  <a:lnTo>
                    <a:pt x="330" y="864"/>
                  </a:lnTo>
                  <a:lnTo>
                    <a:pt x="336" y="870"/>
                  </a:lnTo>
                  <a:lnTo>
                    <a:pt x="336" y="876"/>
                  </a:lnTo>
                  <a:lnTo>
                    <a:pt x="336" y="882"/>
                  </a:lnTo>
                  <a:lnTo>
                    <a:pt x="336" y="888"/>
                  </a:lnTo>
                  <a:lnTo>
                    <a:pt x="336" y="894"/>
                  </a:lnTo>
                  <a:lnTo>
                    <a:pt x="336" y="900"/>
                  </a:lnTo>
                  <a:lnTo>
                    <a:pt x="336" y="906"/>
                  </a:lnTo>
                  <a:lnTo>
                    <a:pt x="336" y="912"/>
                  </a:lnTo>
                  <a:lnTo>
                    <a:pt x="336" y="918"/>
                  </a:lnTo>
                  <a:lnTo>
                    <a:pt x="336" y="924"/>
                  </a:lnTo>
                  <a:lnTo>
                    <a:pt x="336" y="930"/>
                  </a:lnTo>
                  <a:lnTo>
                    <a:pt x="336" y="936"/>
                  </a:lnTo>
                  <a:lnTo>
                    <a:pt x="336" y="942"/>
                  </a:lnTo>
                  <a:lnTo>
                    <a:pt x="336" y="948"/>
                  </a:lnTo>
                  <a:lnTo>
                    <a:pt x="336" y="954"/>
                  </a:lnTo>
                  <a:lnTo>
                    <a:pt x="336" y="960"/>
                  </a:lnTo>
                  <a:lnTo>
                    <a:pt x="336" y="966"/>
                  </a:lnTo>
                  <a:lnTo>
                    <a:pt x="336" y="972"/>
                  </a:lnTo>
                  <a:lnTo>
                    <a:pt x="336" y="978"/>
                  </a:lnTo>
                  <a:lnTo>
                    <a:pt x="342" y="984"/>
                  </a:lnTo>
                  <a:lnTo>
                    <a:pt x="342" y="990"/>
                  </a:lnTo>
                  <a:lnTo>
                    <a:pt x="342" y="996"/>
                  </a:lnTo>
                  <a:lnTo>
                    <a:pt x="342" y="1002"/>
                  </a:lnTo>
                  <a:lnTo>
                    <a:pt x="342" y="1008"/>
                  </a:lnTo>
                  <a:lnTo>
                    <a:pt x="342" y="1014"/>
                  </a:lnTo>
                  <a:lnTo>
                    <a:pt x="342" y="1020"/>
                  </a:lnTo>
                  <a:lnTo>
                    <a:pt x="342" y="1026"/>
                  </a:lnTo>
                  <a:lnTo>
                    <a:pt x="342" y="1032"/>
                  </a:lnTo>
                  <a:lnTo>
                    <a:pt x="342" y="1038"/>
                  </a:lnTo>
                  <a:lnTo>
                    <a:pt x="342" y="1044"/>
                  </a:lnTo>
                  <a:lnTo>
                    <a:pt x="342" y="1050"/>
                  </a:lnTo>
                  <a:lnTo>
                    <a:pt x="342" y="1056"/>
                  </a:lnTo>
                  <a:lnTo>
                    <a:pt x="342" y="1062"/>
                  </a:lnTo>
                  <a:lnTo>
                    <a:pt x="342" y="1068"/>
                  </a:lnTo>
                  <a:lnTo>
                    <a:pt x="342" y="1074"/>
                  </a:lnTo>
                  <a:lnTo>
                    <a:pt x="342" y="1080"/>
                  </a:lnTo>
                  <a:lnTo>
                    <a:pt x="348" y="1086"/>
                  </a:lnTo>
                  <a:lnTo>
                    <a:pt x="348" y="1092"/>
                  </a:lnTo>
                  <a:lnTo>
                    <a:pt x="348" y="1098"/>
                  </a:lnTo>
                  <a:lnTo>
                    <a:pt x="348" y="1104"/>
                  </a:lnTo>
                  <a:lnTo>
                    <a:pt x="348" y="1110"/>
                  </a:lnTo>
                  <a:lnTo>
                    <a:pt x="348" y="1116"/>
                  </a:lnTo>
                  <a:lnTo>
                    <a:pt x="348" y="1122"/>
                  </a:lnTo>
                  <a:lnTo>
                    <a:pt x="348" y="1128"/>
                  </a:lnTo>
                  <a:lnTo>
                    <a:pt x="348" y="1134"/>
                  </a:lnTo>
                  <a:lnTo>
                    <a:pt x="348" y="1140"/>
                  </a:lnTo>
                  <a:lnTo>
                    <a:pt x="348" y="1146"/>
                  </a:lnTo>
                  <a:lnTo>
                    <a:pt x="348" y="1152"/>
                  </a:lnTo>
                  <a:lnTo>
                    <a:pt x="348" y="1158"/>
                  </a:lnTo>
                  <a:lnTo>
                    <a:pt x="348" y="1164"/>
                  </a:lnTo>
                  <a:lnTo>
                    <a:pt x="354" y="1170"/>
                  </a:lnTo>
                  <a:lnTo>
                    <a:pt x="354" y="1176"/>
                  </a:lnTo>
                  <a:lnTo>
                    <a:pt x="354" y="1182"/>
                  </a:lnTo>
                  <a:lnTo>
                    <a:pt x="354" y="1188"/>
                  </a:lnTo>
                  <a:lnTo>
                    <a:pt x="354" y="1194"/>
                  </a:lnTo>
                  <a:lnTo>
                    <a:pt x="354" y="1200"/>
                  </a:lnTo>
                  <a:lnTo>
                    <a:pt x="354" y="1206"/>
                  </a:lnTo>
                  <a:lnTo>
                    <a:pt x="354" y="1212"/>
                  </a:lnTo>
                  <a:lnTo>
                    <a:pt x="354" y="1218"/>
                  </a:lnTo>
                  <a:lnTo>
                    <a:pt x="354" y="1224"/>
                  </a:lnTo>
                  <a:lnTo>
                    <a:pt x="354" y="1230"/>
                  </a:lnTo>
                  <a:lnTo>
                    <a:pt x="354" y="1236"/>
                  </a:lnTo>
                  <a:lnTo>
                    <a:pt x="354" y="1242"/>
                  </a:lnTo>
                  <a:lnTo>
                    <a:pt x="360" y="1248"/>
                  </a:lnTo>
                  <a:lnTo>
                    <a:pt x="360" y="1254"/>
                  </a:lnTo>
                  <a:lnTo>
                    <a:pt x="360" y="1260"/>
                  </a:lnTo>
                  <a:lnTo>
                    <a:pt x="360" y="1266"/>
                  </a:lnTo>
                  <a:lnTo>
                    <a:pt x="360" y="1272"/>
                  </a:lnTo>
                  <a:lnTo>
                    <a:pt x="360" y="1278"/>
                  </a:lnTo>
                  <a:lnTo>
                    <a:pt x="360" y="1284"/>
                  </a:lnTo>
                  <a:lnTo>
                    <a:pt x="360" y="1290"/>
                  </a:lnTo>
                  <a:lnTo>
                    <a:pt x="360" y="1296"/>
                  </a:lnTo>
                  <a:lnTo>
                    <a:pt x="366" y="1302"/>
                  </a:lnTo>
                  <a:lnTo>
                    <a:pt x="366" y="1308"/>
                  </a:lnTo>
                  <a:lnTo>
                    <a:pt x="366" y="1314"/>
                  </a:lnTo>
                  <a:lnTo>
                    <a:pt x="366" y="1320"/>
                  </a:lnTo>
                  <a:lnTo>
                    <a:pt x="366" y="1326"/>
                  </a:lnTo>
                  <a:lnTo>
                    <a:pt x="366" y="1332"/>
                  </a:lnTo>
                  <a:lnTo>
                    <a:pt x="366" y="1338"/>
                  </a:lnTo>
                  <a:lnTo>
                    <a:pt x="372" y="1344"/>
                  </a:lnTo>
                  <a:lnTo>
                    <a:pt x="372" y="1350"/>
                  </a:lnTo>
                  <a:lnTo>
                    <a:pt x="372" y="1356"/>
                  </a:lnTo>
                  <a:lnTo>
                    <a:pt x="378" y="1362"/>
                  </a:lnTo>
                  <a:lnTo>
                    <a:pt x="384" y="1356"/>
                  </a:lnTo>
                  <a:lnTo>
                    <a:pt x="384" y="1350"/>
                  </a:lnTo>
                  <a:lnTo>
                    <a:pt x="384" y="1344"/>
                  </a:lnTo>
                  <a:lnTo>
                    <a:pt x="390" y="1338"/>
                  </a:lnTo>
                  <a:lnTo>
                    <a:pt x="390" y="1332"/>
                  </a:lnTo>
                  <a:lnTo>
                    <a:pt x="390" y="1326"/>
                  </a:lnTo>
                  <a:lnTo>
                    <a:pt x="390" y="1320"/>
                  </a:lnTo>
                  <a:lnTo>
                    <a:pt x="390" y="1314"/>
                  </a:lnTo>
                  <a:lnTo>
                    <a:pt x="390" y="1308"/>
                  </a:lnTo>
                  <a:lnTo>
                    <a:pt x="390" y="1302"/>
                  </a:lnTo>
                  <a:lnTo>
                    <a:pt x="396" y="1296"/>
                  </a:lnTo>
                  <a:lnTo>
                    <a:pt x="396" y="1290"/>
                  </a:lnTo>
                  <a:lnTo>
                    <a:pt x="396" y="1284"/>
                  </a:lnTo>
                  <a:lnTo>
                    <a:pt x="396" y="1278"/>
                  </a:lnTo>
                  <a:lnTo>
                    <a:pt x="396" y="1272"/>
                  </a:lnTo>
                  <a:lnTo>
                    <a:pt x="396" y="1266"/>
                  </a:lnTo>
                  <a:lnTo>
                    <a:pt x="396" y="1260"/>
                  </a:lnTo>
                  <a:lnTo>
                    <a:pt x="396" y="1254"/>
                  </a:lnTo>
                  <a:lnTo>
                    <a:pt x="396" y="1248"/>
                  </a:lnTo>
                  <a:lnTo>
                    <a:pt x="396" y="1242"/>
                  </a:lnTo>
                  <a:lnTo>
                    <a:pt x="396" y="1236"/>
                  </a:lnTo>
                  <a:lnTo>
                    <a:pt x="402" y="1230"/>
                  </a:lnTo>
                  <a:lnTo>
                    <a:pt x="402" y="1224"/>
                  </a:lnTo>
                  <a:lnTo>
                    <a:pt x="402" y="1218"/>
                  </a:lnTo>
                  <a:lnTo>
                    <a:pt x="402" y="1212"/>
                  </a:lnTo>
                  <a:lnTo>
                    <a:pt x="402" y="1206"/>
                  </a:lnTo>
                  <a:lnTo>
                    <a:pt x="402" y="1200"/>
                  </a:lnTo>
                  <a:lnTo>
                    <a:pt x="402" y="1194"/>
                  </a:lnTo>
                  <a:lnTo>
                    <a:pt x="402" y="1188"/>
                  </a:lnTo>
                  <a:lnTo>
                    <a:pt x="402" y="1182"/>
                  </a:lnTo>
                  <a:lnTo>
                    <a:pt x="402" y="1176"/>
                  </a:lnTo>
                  <a:lnTo>
                    <a:pt x="402" y="1170"/>
                  </a:lnTo>
                  <a:lnTo>
                    <a:pt x="402" y="1164"/>
                  </a:lnTo>
                  <a:lnTo>
                    <a:pt x="402" y="1158"/>
                  </a:lnTo>
                  <a:lnTo>
                    <a:pt x="408" y="1152"/>
                  </a:lnTo>
                  <a:lnTo>
                    <a:pt x="408" y="1146"/>
                  </a:lnTo>
                  <a:lnTo>
                    <a:pt x="408" y="1140"/>
                  </a:lnTo>
                  <a:lnTo>
                    <a:pt x="408" y="1134"/>
                  </a:lnTo>
                  <a:lnTo>
                    <a:pt x="408" y="1128"/>
                  </a:lnTo>
                  <a:lnTo>
                    <a:pt x="408" y="1122"/>
                  </a:lnTo>
                  <a:lnTo>
                    <a:pt x="408" y="1116"/>
                  </a:lnTo>
                  <a:lnTo>
                    <a:pt x="408" y="1110"/>
                  </a:lnTo>
                  <a:lnTo>
                    <a:pt x="408" y="1104"/>
                  </a:lnTo>
                  <a:lnTo>
                    <a:pt x="408" y="1098"/>
                  </a:lnTo>
                  <a:lnTo>
                    <a:pt x="408" y="1092"/>
                  </a:lnTo>
                  <a:lnTo>
                    <a:pt x="408" y="1086"/>
                  </a:lnTo>
                  <a:lnTo>
                    <a:pt x="408" y="1080"/>
                  </a:lnTo>
                  <a:lnTo>
                    <a:pt x="408" y="1074"/>
                  </a:lnTo>
                  <a:lnTo>
                    <a:pt x="408" y="1068"/>
                  </a:lnTo>
                  <a:lnTo>
                    <a:pt x="414" y="1062"/>
                  </a:lnTo>
                  <a:lnTo>
                    <a:pt x="414" y="1056"/>
                  </a:lnTo>
                  <a:lnTo>
                    <a:pt x="414" y="1050"/>
                  </a:lnTo>
                  <a:lnTo>
                    <a:pt x="414" y="1044"/>
                  </a:lnTo>
                  <a:lnTo>
                    <a:pt x="414" y="1038"/>
                  </a:lnTo>
                  <a:lnTo>
                    <a:pt x="414" y="1032"/>
                  </a:lnTo>
                  <a:lnTo>
                    <a:pt x="414" y="1026"/>
                  </a:lnTo>
                  <a:lnTo>
                    <a:pt x="414" y="1020"/>
                  </a:lnTo>
                  <a:lnTo>
                    <a:pt x="414" y="1014"/>
                  </a:lnTo>
                  <a:lnTo>
                    <a:pt x="414" y="1008"/>
                  </a:lnTo>
                  <a:lnTo>
                    <a:pt x="414" y="1002"/>
                  </a:lnTo>
                  <a:lnTo>
                    <a:pt x="414" y="996"/>
                  </a:lnTo>
                  <a:lnTo>
                    <a:pt x="414" y="990"/>
                  </a:lnTo>
                  <a:lnTo>
                    <a:pt x="414" y="984"/>
                  </a:lnTo>
                  <a:lnTo>
                    <a:pt x="414" y="978"/>
                  </a:lnTo>
                  <a:lnTo>
                    <a:pt x="414" y="972"/>
                  </a:lnTo>
                  <a:lnTo>
                    <a:pt x="414" y="966"/>
                  </a:lnTo>
                  <a:lnTo>
                    <a:pt x="420" y="960"/>
                  </a:lnTo>
                  <a:lnTo>
                    <a:pt x="420" y="954"/>
                  </a:lnTo>
                  <a:lnTo>
                    <a:pt x="420" y="948"/>
                  </a:lnTo>
                  <a:lnTo>
                    <a:pt x="420" y="942"/>
                  </a:lnTo>
                  <a:lnTo>
                    <a:pt x="420" y="936"/>
                  </a:lnTo>
                  <a:lnTo>
                    <a:pt x="420" y="930"/>
                  </a:lnTo>
                  <a:lnTo>
                    <a:pt x="420" y="924"/>
                  </a:lnTo>
                  <a:lnTo>
                    <a:pt x="420" y="918"/>
                  </a:lnTo>
                  <a:lnTo>
                    <a:pt x="420" y="912"/>
                  </a:lnTo>
                  <a:lnTo>
                    <a:pt x="420" y="906"/>
                  </a:lnTo>
                  <a:lnTo>
                    <a:pt x="420" y="900"/>
                  </a:lnTo>
                  <a:lnTo>
                    <a:pt x="420" y="894"/>
                  </a:lnTo>
                  <a:lnTo>
                    <a:pt x="420" y="888"/>
                  </a:lnTo>
                  <a:lnTo>
                    <a:pt x="420" y="882"/>
                  </a:lnTo>
                  <a:lnTo>
                    <a:pt x="420" y="876"/>
                  </a:lnTo>
                  <a:lnTo>
                    <a:pt x="420" y="870"/>
                  </a:lnTo>
                  <a:lnTo>
                    <a:pt x="420" y="864"/>
                  </a:lnTo>
                  <a:lnTo>
                    <a:pt x="420" y="858"/>
                  </a:lnTo>
                  <a:lnTo>
                    <a:pt x="420" y="852"/>
                  </a:lnTo>
                  <a:lnTo>
                    <a:pt x="426" y="846"/>
                  </a:lnTo>
                  <a:lnTo>
                    <a:pt x="426" y="840"/>
                  </a:lnTo>
                  <a:lnTo>
                    <a:pt x="426" y="834"/>
                  </a:lnTo>
                  <a:lnTo>
                    <a:pt x="426" y="828"/>
                  </a:lnTo>
                  <a:lnTo>
                    <a:pt x="426" y="822"/>
                  </a:lnTo>
                  <a:lnTo>
                    <a:pt x="426" y="816"/>
                  </a:lnTo>
                  <a:lnTo>
                    <a:pt x="426" y="810"/>
                  </a:lnTo>
                  <a:lnTo>
                    <a:pt x="426" y="804"/>
                  </a:lnTo>
                  <a:lnTo>
                    <a:pt x="426" y="798"/>
                  </a:lnTo>
                  <a:lnTo>
                    <a:pt x="426" y="792"/>
                  </a:lnTo>
                  <a:lnTo>
                    <a:pt x="426" y="786"/>
                  </a:lnTo>
                  <a:lnTo>
                    <a:pt x="426" y="780"/>
                  </a:lnTo>
                  <a:lnTo>
                    <a:pt x="426" y="774"/>
                  </a:lnTo>
                  <a:lnTo>
                    <a:pt x="426" y="768"/>
                  </a:lnTo>
                  <a:lnTo>
                    <a:pt x="426" y="762"/>
                  </a:lnTo>
                  <a:lnTo>
                    <a:pt x="426" y="756"/>
                  </a:lnTo>
                  <a:lnTo>
                    <a:pt x="426" y="750"/>
                  </a:lnTo>
                  <a:lnTo>
                    <a:pt x="426" y="744"/>
                  </a:lnTo>
                  <a:lnTo>
                    <a:pt x="426" y="738"/>
                  </a:lnTo>
                  <a:lnTo>
                    <a:pt x="426" y="732"/>
                  </a:lnTo>
                  <a:lnTo>
                    <a:pt x="432" y="726"/>
                  </a:lnTo>
                  <a:lnTo>
                    <a:pt x="432" y="720"/>
                  </a:lnTo>
                  <a:lnTo>
                    <a:pt x="432" y="714"/>
                  </a:lnTo>
                  <a:lnTo>
                    <a:pt x="432" y="708"/>
                  </a:lnTo>
                  <a:lnTo>
                    <a:pt x="432" y="702"/>
                  </a:lnTo>
                  <a:lnTo>
                    <a:pt x="432" y="696"/>
                  </a:lnTo>
                  <a:lnTo>
                    <a:pt x="432" y="690"/>
                  </a:lnTo>
                  <a:lnTo>
                    <a:pt x="432" y="684"/>
                  </a:lnTo>
                  <a:lnTo>
                    <a:pt x="432" y="678"/>
                  </a:lnTo>
                  <a:lnTo>
                    <a:pt x="432" y="672"/>
                  </a:lnTo>
                  <a:lnTo>
                    <a:pt x="432" y="666"/>
                  </a:lnTo>
                  <a:lnTo>
                    <a:pt x="432" y="660"/>
                  </a:lnTo>
                  <a:lnTo>
                    <a:pt x="432" y="654"/>
                  </a:lnTo>
                  <a:lnTo>
                    <a:pt x="432" y="648"/>
                  </a:lnTo>
                  <a:lnTo>
                    <a:pt x="432" y="642"/>
                  </a:lnTo>
                  <a:lnTo>
                    <a:pt x="432" y="636"/>
                  </a:lnTo>
                  <a:lnTo>
                    <a:pt x="432" y="630"/>
                  </a:lnTo>
                  <a:lnTo>
                    <a:pt x="432" y="624"/>
                  </a:lnTo>
                  <a:lnTo>
                    <a:pt x="432" y="618"/>
                  </a:lnTo>
                  <a:lnTo>
                    <a:pt x="432" y="612"/>
                  </a:lnTo>
                  <a:lnTo>
                    <a:pt x="438" y="606"/>
                  </a:lnTo>
                  <a:lnTo>
                    <a:pt x="438" y="600"/>
                  </a:lnTo>
                  <a:lnTo>
                    <a:pt x="438" y="594"/>
                  </a:lnTo>
                  <a:lnTo>
                    <a:pt x="438" y="588"/>
                  </a:lnTo>
                  <a:lnTo>
                    <a:pt x="438" y="582"/>
                  </a:lnTo>
                  <a:lnTo>
                    <a:pt x="438" y="576"/>
                  </a:lnTo>
                  <a:lnTo>
                    <a:pt x="438" y="570"/>
                  </a:lnTo>
                  <a:lnTo>
                    <a:pt x="438" y="564"/>
                  </a:lnTo>
                  <a:lnTo>
                    <a:pt x="438" y="558"/>
                  </a:lnTo>
                  <a:lnTo>
                    <a:pt x="438" y="552"/>
                  </a:lnTo>
                  <a:lnTo>
                    <a:pt x="438" y="546"/>
                  </a:lnTo>
                  <a:lnTo>
                    <a:pt x="438" y="540"/>
                  </a:lnTo>
                  <a:lnTo>
                    <a:pt x="438" y="534"/>
                  </a:lnTo>
                  <a:lnTo>
                    <a:pt x="438" y="528"/>
                  </a:lnTo>
                  <a:lnTo>
                    <a:pt x="438" y="522"/>
                  </a:lnTo>
                  <a:lnTo>
                    <a:pt x="438" y="516"/>
                  </a:lnTo>
                  <a:lnTo>
                    <a:pt x="438" y="510"/>
                  </a:lnTo>
                  <a:lnTo>
                    <a:pt x="438" y="504"/>
                  </a:lnTo>
                  <a:lnTo>
                    <a:pt x="438" y="498"/>
                  </a:lnTo>
                  <a:lnTo>
                    <a:pt x="444" y="492"/>
                  </a:lnTo>
                  <a:lnTo>
                    <a:pt x="444" y="486"/>
                  </a:lnTo>
                  <a:lnTo>
                    <a:pt x="444" y="480"/>
                  </a:lnTo>
                  <a:lnTo>
                    <a:pt x="444" y="474"/>
                  </a:lnTo>
                  <a:lnTo>
                    <a:pt x="444" y="468"/>
                  </a:lnTo>
                  <a:lnTo>
                    <a:pt x="444" y="462"/>
                  </a:lnTo>
                  <a:lnTo>
                    <a:pt x="444" y="456"/>
                  </a:lnTo>
                  <a:lnTo>
                    <a:pt x="444" y="450"/>
                  </a:lnTo>
                  <a:lnTo>
                    <a:pt x="444" y="444"/>
                  </a:lnTo>
                  <a:lnTo>
                    <a:pt x="444" y="438"/>
                  </a:lnTo>
                  <a:lnTo>
                    <a:pt x="444" y="432"/>
                  </a:lnTo>
                  <a:lnTo>
                    <a:pt x="444" y="426"/>
                  </a:lnTo>
                  <a:lnTo>
                    <a:pt x="444" y="420"/>
                  </a:lnTo>
                  <a:lnTo>
                    <a:pt x="444" y="414"/>
                  </a:lnTo>
                  <a:lnTo>
                    <a:pt x="444" y="408"/>
                  </a:lnTo>
                  <a:lnTo>
                    <a:pt x="444" y="402"/>
                  </a:lnTo>
                  <a:lnTo>
                    <a:pt x="444" y="396"/>
                  </a:lnTo>
                  <a:lnTo>
                    <a:pt x="444" y="390"/>
                  </a:lnTo>
                  <a:lnTo>
                    <a:pt x="450" y="384"/>
                  </a:lnTo>
                  <a:lnTo>
                    <a:pt x="450" y="378"/>
                  </a:lnTo>
                  <a:lnTo>
                    <a:pt x="450" y="372"/>
                  </a:lnTo>
                  <a:lnTo>
                    <a:pt x="450" y="366"/>
                  </a:lnTo>
                  <a:lnTo>
                    <a:pt x="450" y="360"/>
                  </a:lnTo>
                  <a:lnTo>
                    <a:pt x="450" y="354"/>
                  </a:lnTo>
                  <a:lnTo>
                    <a:pt x="450" y="348"/>
                  </a:lnTo>
                  <a:lnTo>
                    <a:pt x="450" y="342"/>
                  </a:lnTo>
                  <a:lnTo>
                    <a:pt x="450" y="336"/>
                  </a:lnTo>
                  <a:lnTo>
                    <a:pt x="450" y="330"/>
                  </a:lnTo>
                  <a:lnTo>
                    <a:pt x="450" y="324"/>
                  </a:lnTo>
                  <a:lnTo>
                    <a:pt x="450" y="318"/>
                  </a:lnTo>
                  <a:lnTo>
                    <a:pt x="450" y="312"/>
                  </a:lnTo>
                  <a:lnTo>
                    <a:pt x="450" y="306"/>
                  </a:lnTo>
                  <a:lnTo>
                    <a:pt x="450" y="300"/>
                  </a:lnTo>
                  <a:lnTo>
                    <a:pt x="450" y="294"/>
                  </a:lnTo>
                  <a:lnTo>
                    <a:pt x="450" y="288"/>
                  </a:lnTo>
                  <a:lnTo>
                    <a:pt x="456" y="282"/>
                  </a:lnTo>
                  <a:lnTo>
                    <a:pt x="456" y="276"/>
                  </a:lnTo>
                  <a:lnTo>
                    <a:pt x="456" y="270"/>
                  </a:lnTo>
                  <a:lnTo>
                    <a:pt x="456" y="264"/>
                  </a:lnTo>
                  <a:lnTo>
                    <a:pt x="456" y="258"/>
                  </a:lnTo>
                  <a:lnTo>
                    <a:pt x="456" y="252"/>
                  </a:lnTo>
                  <a:lnTo>
                    <a:pt x="456" y="246"/>
                  </a:lnTo>
                  <a:lnTo>
                    <a:pt x="456" y="240"/>
                  </a:lnTo>
                  <a:lnTo>
                    <a:pt x="456" y="234"/>
                  </a:lnTo>
                  <a:lnTo>
                    <a:pt x="456" y="228"/>
                  </a:lnTo>
                  <a:lnTo>
                    <a:pt x="456" y="222"/>
                  </a:lnTo>
                  <a:lnTo>
                    <a:pt x="456" y="216"/>
                  </a:lnTo>
                  <a:lnTo>
                    <a:pt x="456" y="210"/>
                  </a:lnTo>
                  <a:lnTo>
                    <a:pt x="456" y="204"/>
                  </a:lnTo>
                  <a:lnTo>
                    <a:pt x="456" y="198"/>
                  </a:lnTo>
                  <a:lnTo>
                    <a:pt x="462" y="192"/>
                  </a:lnTo>
                  <a:lnTo>
                    <a:pt x="462" y="186"/>
                  </a:lnTo>
                  <a:lnTo>
                    <a:pt x="462" y="180"/>
                  </a:lnTo>
                  <a:lnTo>
                    <a:pt x="462" y="174"/>
                  </a:lnTo>
                  <a:lnTo>
                    <a:pt x="462" y="168"/>
                  </a:lnTo>
                  <a:lnTo>
                    <a:pt x="462" y="162"/>
                  </a:lnTo>
                  <a:lnTo>
                    <a:pt x="462" y="156"/>
                  </a:lnTo>
                  <a:lnTo>
                    <a:pt x="462" y="150"/>
                  </a:lnTo>
                  <a:lnTo>
                    <a:pt x="462" y="144"/>
                  </a:lnTo>
                  <a:lnTo>
                    <a:pt x="462" y="138"/>
                  </a:lnTo>
                  <a:lnTo>
                    <a:pt x="462" y="132"/>
                  </a:lnTo>
                  <a:lnTo>
                    <a:pt x="462" y="126"/>
                  </a:lnTo>
                  <a:lnTo>
                    <a:pt x="462" y="120"/>
                  </a:lnTo>
                  <a:lnTo>
                    <a:pt x="468" y="114"/>
                  </a:lnTo>
                  <a:lnTo>
                    <a:pt x="468" y="108"/>
                  </a:lnTo>
                  <a:lnTo>
                    <a:pt x="468" y="102"/>
                  </a:lnTo>
                  <a:lnTo>
                    <a:pt x="468" y="96"/>
                  </a:lnTo>
                  <a:lnTo>
                    <a:pt x="468" y="90"/>
                  </a:lnTo>
                  <a:lnTo>
                    <a:pt x="468" y="84"/>
                  </a:lnTo>
                  <a:lnTo>
                    <a:pt x="468" y="78"/>
                  </a:lnTo>
                  <a:lnTo>
                    <a:pt x="468" y="72"/>
                  </a:lnTo>
                  <a:lnTo>
                    <a:pt x="468" y="66"/>
                  </a:lnTo>
                  <a:lnTo>
                    <a:pt x="474" y="60"/>
                  </a:lnTo>
                  <a:lnTo>
                    <a:pt x="474" y="54"/>
                  </a:lnTo>
                  <a:lnTo>
                    <a:pt x="474" y="48"/>
                  </a:lnTo>
                  <a:lnTo>
                    <a:pt x="474" y="42"/>
                  </a:lnTo>
                  <a:lnTo>
                    <a:pt x="474" y="36"/>
                  </a:lnTo>
                  <a:lnTo>
                    <a:pt x="474" y="30"/>
                  </a:lnTo>
                  <a:lnTo>
                    <a:pt x="474" y="24"/>
                  </a:lnTo>
                  <a:lnTo>
                    <a:pt x="480" y="18"/>
                  </a:lnTo>
                  <a:lnTo>
                    <a:pt x="480" y="12"/>
                  </a:lnTo>
                  <a:lnTo>
                    <a:pt x="480" y="6"/>
                  </a:lnTo>
                  <a:lnTo>
                    <a:pt x="486" y="0"/>
                  </a:lnTo>
                  <a:lnTo>
                    <a:pt x="492" y="6"/>
                  </a:lnTo>
                  <a:lnTo>
                    <a:pt x="492" y="12"/>
                  </a:lnTo>
                  <a:lnTo>
                    <a:pt x="492" y="18"/>
                  </a:lnTo>
                  <a:lnTo>
                    <a:pt x="498" y="24"/>
                  </a:lnTo>
                  <a:lnTo>
                    <a:pt x="498" y="30"/>
                  </a:lnTo>
                  <a:lnTo>
                    <a:pt x="498" y="36"/>
                  </a:lnTo>
                  <a:lnTo>
                    <a:pt x="498" y="42"/>
                  </a:lnTo>
                  <a:lnTo>
                    <a:pt x="498" y="48"/>
                  </a:lnTo>
                </a:path>
              </a:pathLst>
            </a:custGeom>
            <a:noFill/>
            <a:ln w="28575" cmpd="sng">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grpSp>
        <p:nvGrpSpPr>
          <p:cNvPr id="78930" name="Group 82">
            <a:extLst>
              <a:ext uri="{FF2B5EF4-FFF2-40B4-BE49-F238E27FC236}">
                <a16:creationId xmlns:a16="http://schemas.microsoft.com/office/drawing/2014/main" id="{83AA49A9-59CD-3D04-0112-6EBBC43ED8C3}"/>
              </a:ext>
            </a:extLst>
          </p:cNvPr>
          <p:cNvGrpSpPr>
            <a:grpSpLocks/>
          </p:cNvGrpSpPr>
          <p:nvPr/>
        </p:nvGrpSpPr>
        <p:grpSpPr bwMode="auto">
          <a:xfrm>
            <a:off x="4124326" y="1933576"/>
            <a:ext cx="4124325" cy="3038475"/>
            <a:chOff x="1638" y="1218"/>
            <a:chExt cx="2598" cy="1914"/>
          </a:xfrm>
        </p:grpSpPr>
        <p:sp>
          <p:nvSpPr>
            <p:cNvPr id="78931" name="Freeform 83">
              <a:extLst>
                <a:ext uri="{FF2B5EF4-FFF2-40B4-BE49-F238E27FC236}">
                  <a16:creationId xmlns:a16="http://schemas.microsoft.com/office/drawing/2014/main" id="{75B14124-9A53-E471-8E75-CD097C4CF4BC}"/>
                </a:ext>
              </a:extLst>
            </p:cNvPr>
            <p:cNvSpPr>
              <a:spLocks/>
            </p:cNvSpPr>
            <p:nvPr/>
          </p:nvSpPr>
          <p:spPr bwMode="auto">
            <a:xfrm>
              <a:off x="1638" y="1218"/>
              <a:ext cx="492" cy="1626"/>
            </a:xfrm>
            <a:custGeom>
              <a:avLst/>
              <a:gdLst>
                <a:gd name="T0" fmla="*/ 18 w 492"/>
                <a:gd name="T1" fmla="*/ 1152 h 1626"/>
                <a:gd name="T2" fmla="*/ 30 w 492"/>
                <a:gd name="T3" fmla="*/ 1050 h 1626"/>
                <a:gd name="T4" fmla="*/ 36 w 492"/>
                <a:gd name="T5" fmla="*/ 948 h 1626"/>
                <a:gd name="T6" fmla="*/ 42 w 492"/>
                <a:gd name="T7" fmla="*/ 846 h 1626"/>
                <a:gd name="T8" fmla="*/ 48 w 492"/>
                <a:gd name="T9" fmla="*/ 744 h 1626"/>
                <a:gd name="T10" fmla="*/ 54 w 492"/>
                <a:gd name="T11" fmla="*/ 642 h 1626"/>
                <a:gd name="T12" fmla="*/ 60 w 492"/>
                <a:gd name="T13" fmla="*/ 540 h 1626"/>
                <a:gd name="T14" fmla="*/ 66 w 492"/>
                <a:gd name="T15" fmla="*/ 438 h 1626"/>
                <a:gd name="T16" fmla="*/ 72 w 492"/>
                <a:gd name="T17" fmla="*/ 336 h 1626"/>
                <a:gd name="T18" fmla="*/ 78 w 492"/>
                <a:gd name="T19" fmla="*/ 234 h 1626"/>
                <a:gd name="T20" fmla="*/ 84 w 492"/>
                <a:gd name="T21" fmla="*/ 132 h 1626"/>
                <a:gd name="T22" fmla="*/ 96 w 492"/>
                <a:gd name="T23" fmla="*/ 30 h 1626"/>
                <a:gd name="T24" fmla="*/ 120 w 492"/>
                <a:gd name="T25" fmla="*/ 72 h 1626"/>
                <a:gd name="T26" fmla="*/ 132 w 492"/>
                <a:gd name="T27" fmla="*/ 174 h 1626"/>
                <a:gd name="T28" fmla="*/ 138 w 492"/>
                <a:gd name="T29" fmla="*/ 276 h 1626"/>
                <a:gd name="T30" fmla="*/ 144 w 492"/>
                <a:gd name="T31" fmla="*/ 378 h 1626"/>
                <a:gd name="T32" fmla="*/ 150 w 492"/>
                <a:gd name="T33" fmla="*/ 480 h 1626"/>
                <a:gd name="T34" fmla="*/ 156 w 492"/>
                <a:gd name="T35" fmla="*/ 582 h 1626"/>
                <a:gd name="T36" fmla="*/ 162 w 492"/>
                <a:gd name="T37" fmla="*/ 684 h 1626"/>
                <a:gd name="T38" fmla="*/ 162 w 492"/>
                <a:gd name="T39" fmla="*/ 786 h 1626"/>
                <a:gd name="T40" fmla="*/ 168 w 492"/>
                <a:gd name="T41" fmla="*/ 888 h 1626"/>
                <a:gd name="T42" fmla="*/ 174 w 492"/>
                <a:gd name="T43" fmla="*/ 990 h 1626"/>
                <a:gd name="T44" fmla="*/ 180 w 492"/>
                <a:gd name="T45" fmla="*/ 1092 h 1626"/>
                <a:gd name="T46" fmla="*/ 186 w 492"/>
                <a:gd name="T47" fmla="*/ 1194 h 1626"/>
                <a:gd name="T48" fmla="*/ 192 w 492"/>
                <a:gd name="T49" fmla="*/ 1296 h 1626"/>
                <a:gd name="T50" fmla="*/ 204 w 492"/>
                <a:gd name="T51" fmla="*/ 1398 h 1626"/>
                <a:gd name="T52" fmla="*/ 228 w 492"/>
                <a:gd name="T53" fmla="*/ 1440 h 1626"/>
                <a:gd name="T54" fmla="*/ 240 w 492"/>
                <a:gd name="T55" fmla="*/ 1338 h 1626"/>
                <a:gd name="T56" fmla="*/ 246 w 492"/>
                <a:gd name="T57" fmla="*/ 1236 h 1626"/>
                <a:gd name="T58" fmla="*/ 252 w 492"/>
                <a:gd name="T59" fmla="*/ 1134 h 1626"/>
                <a:gd name="T60" fmla="*/ 258 w 492"/>
                <a:gd name="T61" fmla="*/ 1032 h 1626"/>
                <a:gd name="T62" fmla="*/ 264 w 492"/>
                <a:gd name="T63" fmla="*/ 930 h 1626"/>
                <a:gd name="T64" fmla="*/ 270 w 492"/>
                <a:gd name="T65" fmla="*/ 828 h 1626"/>
                <a:gd name="T66" fmla="*/ 276 w 492"/>
                <a:gd name="T67" fmla="*/ 726 h 1626"/>
                <a:gd name="T68" fmla="*/ 282 w 492"/>
                <a:gd name="T69" fmla="*/ 624 h 1626"/>
                <a:gd name="T70" fmla="*/ 288 w 492"/>
                <a:gd name="T71" fmla="*/ 522 h 1626"/>
                <a:gd name="T72" fmla="*/ 294 w 492"/>
                <a:gd name="T73" fmla="*/ 420 h 1626"/>
                <a:gd name="T74" fmla="*/ 300 w 492"/>
                <a:gd name="T75" fmla="*/ 318 h 1626"/>
                <a:gd name="T76" fmla="*/ 312 w 492"/>
                <a:gd name="T77" fmla="*/ 216 h 1626"/>
                <a:gd name="T78" fmla="*/ 342 w 492"/>
                <a:gd name="T79" fmla="*/ 270 h 1626"/>
                <a:gd name="T80" fmla="*/ 348 w 492"/>
                <a:gd name="T81" fmla="*/ 372 h 1626"/>
                <a:gd name="T82" fmla="*/ 354 w 492"/>
                <a:gd name="T83" fmla="*/ 474 h 1626"/>
                <a:gd name="T84" fmla="*/ 360 w 492"/>
                <a:gd name="T85" fmla="*/ 576 h 1626"/>
                <a:gd name="T86" fmla="*/ 366 w 492"/>
                <a:gd name="T87" fmla="*/ 678 h 1626"/>
                <a:gd name="T88" fmla="*/ 372 w 492"/>
                <a:gd name="T89" fmla="*/ 780 h 1626"/>
                <a:gd name="T90" fmla="*/ 378 w 492"/>
                <a:gd name="T91" fmla="*/ 882 h 1626"/>
                <a:gd name="T92" fmla="*/ 384 w 492"/>
                <a:gd name="T93" fmla="*/ 984 h 1626"/>
                <a:gd name="T94" fmla="*/ 390 w 492"/>
                <a:gd name="T95" fmla="*/ 1086 h 1626"/>
                <a:gd name="T96" fmla="*/ 390 w 492"/>
                <a:gd name="T97" fmla="*/ 1188 h 1626"/>
                <a:gd name="T98" fmla="*/ 396 w 492"/>
                <a:gd name="T99" fmla="*/ 1290 h 1626"/>
                <a:gd name="T100" fmla="*/ 402 w 492"/>
                <a:gd name="T101" fmla="*/ 1392 h 1626"/>
                <a:gd name="T102" fmla="*/ 414 w 492"/>
                <a:gd name="T103" fmla="*/ 1494 h 1626"/>
                <a:gd name="T104" fmla="*/ 426 w 492"/>
                <a:gd name="T105" fmla="*/ 1596 h 1626"/>
                <a:gd name="T106" fmla="*/ 450 w 492"/>
                <a:gd name="T107" fmla="*/ 1554 h 1626"/>
                <a:gd name="T108" fmla="*/ 462 w 492"/>
                <a:gd name="T109" fmla="*/ 1452 h 1626"/>
                <a:gd name="T110" fmla="*/ 468 w 492"/>
                <a:gd name="T111" fmla="*/ 1350 h 1626"/>
                <a:gd name="T112" fmla="*/ 474 w 492"/>
                <a:gd name="T113" fmla="*/ 1248 h 1626"/>
                <a:gd name="T114" fmla="*/ 480 w 492"/>
                <a:gd name="T115" fmla="*/ 1146 h 1626"/>
                <a:gd name="T116" fmla="*/ 486 w 492"/>
                <a:gd name="T117" fmla="*/ 1044 h 1626"/>
                <a:gd name="T118" fmla="*/ 486 w 492"/>
                <a:gd name="T119" fmla="*/ 942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92" h="1626">
                  <a:moveTo>
                    <a:pt x="0" y="1236"/>
                  </a:moveTo>
                  <a:lnTo>
                    <a:pt x="6" y="1242"/>
                  </a:lnTo>
                  <a:lnTo>
                    <a:pt x="6" y="1236"/>
                  </a:lnTo>
                  <a:lnTo>
                    <a:pt x="6" y="1230"/>
                  </a:lnTo>
                  <a:lnTo>
                    <a:pt x="12" y="1224"/>
                  </a:lnTo>
                  <a:lnTo>
                    <a:pt x="12" y="1218"/>
                  </a:lnTo>
                  <a:lnTo>
                    <a:pt x="12" y="1212"/>
                  </a:lnTo>
                  <a:lnTo>
                    <a:pt x="12" y="1206"/>
                  </a:lnTo>
                  <a:lnTo>
                    <a:pt x="12" y="1200"/>
                  </a:lnTo>
                  <a:lnTo>
                    <a:pt x="18" y="1194"/>
                  </a:lnTo>
                  <a:lnTo>
                    <a:pt x="18" y="1188"/>
                  </a:lnTo>
                  <a:lnTo>
                    <a:pt x="18" y="1182"/>
                  </a:lnTo>
                  <a:lnTo>
                    <a:pt x="18" y="1176"/>
                  </a:lnTo>
                  <a:lnTo>
                    <a:pt x="18" y="1170"/>
                  </a:lnTo>
                  <a:lnTo>
                    <a:pt x="18" y="1164"/>
                  </a:lnTo>
                  <a:lnTo>
                    <a:pt x="18" y="1158"/>
                  </a:lnTo>
                  <a:lnTo>
                    <a:pt x="18" y="1152"/>
                  </a:lnTo>
                  <a:lnTo>
                    <a:pt x="18" y="1146"/>
                  </a:lnTo>
                  <a:lnTo>
                    <a:pt x="24" y="1140"/>
                  </a:lnTo>
                  <a:lnTo>
                    <a:pt x="24" y="1134"/>
                  </a:lnTo>
                  <a:lnTo>
                    <a:pt x="24" y="1128"/>
                  </a:lnTo>
                  <a:lnTo>
                    <a:pt x="24" y="1122"/>
                  </a:lnTo>
                  <a:lnTo>
                    <a:pt x="24" y="1116"/>
                  </a:lnTo>
                  <a:lnTo>
                    <a:pt x="24" y="1110"/>
                  </a:lnTo>
                  <a:lnTo>
                    <a:pt x="24" y="1104"/>
                  </a:lnTo>
                  <a:lnTo>
                    <a:pt x="24" y="1098"/>
                  </a:lnTo>
                  <a:lnTo>
                    <a:pt x="24" y="1092"/>
                  </a:lnTo>
                  <a:lnTo>
                    <a:pt x="24" y="1086"/>
                  </a:lnTo>
                  <a:lnTo>
                    <a:pt x="24" y="1080"/>
                  </a:lnTo>
                  <a:lnTo>
                    <a:pt x="30" y="1074"/>
                  </a:lnTo>
                  <a:lnTo>
                    <a:pt x="30" y="1068"/>
                  </a:lnTo>
                  <a:lnTo>
                    <a:pt x="30" y="1062"/>
                  </a:lnTo>
                  <a:lnTo>
                    <a:pt x="30" y="1056"/>
                  </a:lnTo>
                  <a:lnTo>
                    <a:pt x="30" y="1050"/>
                  </a:lnTo>
                  <a:lnTo>
                    <a:pt x="30" y="1044"/>
                  </a:lnTo>
                  <a:lnTo>
                    <a:pt x="30" y="1038"/>
                  </a:lnTo>
                  <a:lnTo>
                    <a:pt x="30" y="1032"/>
                  </a:lnTo>
                  <a:lnTo>
                    <a:pt x="30" y="1026"/>
                  </a:lnTo>
                  <a:lnTo>
                    <a:pt x="30" y="1020"/>
                  </a:lnTo>
                  <a:lnTo>
                    <a:pt x="30" y="1014"/>
                  </a:lnTo>
                  <a:lnTo>
                    <a:pt x="30" y="1008"/>
                  </a:lnTo>
                  <a:lnTo>
                    <a:pt x="30" y="1002"/>
                  </a:lnTo>
                  <a:lnTo>
                    <a:pt x="30" y="996"/>
                  </a:lnTo>
                  <a:lnTo>
                    <a:pt x="36" y="990"/>
                  </a:lnTo>
                  <a:lnTo>
                    <a:pt x="36" y="984"/>
                  </a:lnTo>
                  <a:lnTo>
                    <a:pt x="36" y="978"/>
                  </a:lnTo>
                  <a:lnTo>
                    <a:pt x="36" y="972"/>
                  </a:lnTo>
                  <a:lnTo>
                    <a:pt x="36" y="966"/>
                  </a:lnTo>
                  <a:lnTo>
                    <a:pt x="36" y="960"/>
                  </a:lnTo>
                  <a:lnTo>
                    <a:pt x="36" y="954"/>
                  </a:lnTo>
                  <a:lnTo>
                    <a:pt x="36" y="948"/>
                  </a:lnTo>
                  <a:lnTo>
                    <a:pt x="36" y="942"/>
                  </a:lnTo>
                  <a:lnTo>
                    <a:pt x="36" y="936"/>
                  </a:lnTo>
                  <a:lnTo>
                    <a:pt x="36" y="930"/>
                  </a:lnTo>
                  <a:lnTo>
                    <a:pt x="36" y="924"/>
                  </a:lnTo>
                  <a:lnTo>
                    <a:pt x="36" y="918"/>
                  </a:lnTo>
                  <a:lnTo>
                    <a:pt x="36" y="912"/>
                  </a:lnTo>
                  <a:lnTo>
                    <a:pt x="36" y="906"/>
                  </a:lnTo>
                  <a:lnTo>
                    <a:pt x="36" y="900"/>
                  </a:lnTo>
                  <a:lnTo>
                    <a:pt x="42" y="894"/>
                  </a:lnTo>
                  <a:lnTo>
                    <a:pt x="42" y="888"/>
                  </a:lnTo>
                  <a:lnTo>
                    <a:pt x="42" y="882"/>
                  </a:lnTo>
                  <a:lnTo>
                    <a:pt x="42" y="876"/>
                  </a:lnTo>
                  <a:lnTo>
                    <a:pt x="42" y="870"/>
                  </a:lnTo>
                  <a:lnTo>
                    <a:pt x="42" y="864"/>
                  </a:lnTo>
                  <a:lnTo>
                    <a:pt x="42" y="858"/>
                  </a:lnTo>
                  <a:lnTo>
                    <a:pt x="42" y="852"/>
                  </a:lnTo>
                  <a:lnTo>
                    <a:pt x="42" y="846"/>
                  </a:lnTo>
                  <a:lnTo>
                    <a:pt x="42" y="840"/>
                  </a:lnTo>
                  <a:lnTo>
                    <a:pt x="42" y="834"/>
                  </a:lnTo>
                  <a:lnTo>
                    <a:pt x="42" y="828"/>
                  </a:lnTo>
                  <a:lnTo>
                    <a:pt x="42" y="822"/>
                  </a:lnTo>
                  <a:lnTo>
                    <a:pt x="42" y="816"/>
                  </a:lnTo>
                  <a:lnTo>
                    <a:pt x="42" y="810"/>
                  </a:lnTo>
                  <a:lnTo>
                    <a:pt x="42" y="804"/>
                  </a:lnTo>
                  <a:lnTo>
                    <a:pt x="42" y="798"/>
                  </a:lnTo>
                  <a:lnTo>
                    <a:pt x="48" y="792"/>
                  </a:lnTo>
                  <a:lnTo>
                    <a:pt x="48" y="786"/>
                  </a:lnTo>
                  <a:lnTo>
                    <a:pt x="48" y="780"/>
                  </a:lnTo>
                  <a:lnTo>
                    <a:pt x="48" y="774"/>
                  </a:lnTo>
                  <a:lnTo>
                    <a:pt x="48" y="768"/>
                  </a:lnTo>
                  <a:lnTo>
                    <a:pt x="48" y="762"/>
                  </a:lnTo>
                  <a:lnTo>
                    <a:pt x="48" y="756"/>
                  </a:lnTo>
                  <a:lnTo>
                    <a:pt x="48" y="750"/>
                  </a:lnTo>
                  <a:lnTo>
                    <a:pt x="48" y="744"/>
                  </a:lnTo>
                  <a:lnTo>
                    <a:pt x="48" y="738"/>
                  </a:lnTo>
                  <a:lnTo>
                    <a:pt x="48" y="732"/>
                  </a:lnTo>
                  <a:lnTo>
                    <a:pt x="48" y="726"/>
                  </a:lnTo>
                  <a:lnTo>
                    <a:pt x="48" y="720"/>
                  </a:lnTo>
                  <a:lnTo>
                    <a:pt x="48" y="714"/>
                  </a:lnTo>
                  <a:lnTo>
                    <a:pt x="48" y="708"/>
                  </a:lnTo>
                  <a:lnTo>
                    <a:pt x="48" y="702"/>
                  </a:lnTo>
                  <a:lnTo>
                    <a:pt x="48" y="696"/>
                  </a:lnTo>
                  <a:lnTo>
                    <a:pt x="48" y="690"/>
                  </a:lnTo>
                  <a:lnTo>
                    <a:pt x="48" y="684"/>
                  </a:lnTo>
                  <a:lnTo>
                    <a:pt x="54" y="678"/>
                  </a:lnTo>
                  <a:lnTo>
                    <a:pt x="54" y="672"/>
                  </a:lnTo>
                  <a:lnTo>
                    <a:pt x="54" y="666"/>
                  </a:lnTo>
                  <a:lnTo>
                    <a:pt x="54" y="660"/>
                  </a:lnTo>
                  <a:lnTo>
                    <a:pt x="54" y="654"/>
                  </a:lnTo>
                  <a:lnTo>
                    <a:pt x="54" y="648"/>
                  </a:lnTo>
                  <a:lnTo>
                    <a:pt x="54" y="642"/>
                  </a:lnTo>
                  <a:lnTo>
                    <a:pt x="54" y="636"/>
                  </a:lnTo>
                  <a:lnTo>
                    <a:pt x="54" y="630"/>
                  </a:lnTo>
                  <a:lnTo>
                    <a:pt x="54" y="624"/>
                  </a:lnTo>
                  <a:lnTo>
                    <a:pt x="54" y="618"/>
                  </a:lnTo>
                  <a:lnTo>
                    <a:pt x="54" y="612"/>
                  </a:lnTo>
                  <a:lnTo>
                    <a:pt x="54" y="606"/>
                  </a:lnTo>
                  <a:lnTo>
                    <a:pt x="54" y="600"/>
                  </a:lnTo>
                  <a:lnTo>
                    <a:pt x="54" y="594"/>
                  </a:lnTo>
                  <a:lnTo>
                    <a:pt x="54" y="588"/>
                  </a:lnTo>
                  <a:lnTo>
                    <a:pt x="54" y="582"/>
                  </a:lnTo>
                  <a:lnTo>
                    <a:pt x="54" y="576"/>
                  </a:lnTo>
                  <a:lnTo>
                    <a:pt x="60" y="570"/>
                  </a:lnTo>
                  <a:lnTo>
                    <a:pt x="60" y="564"/>
                  </a:lnTo>
                  <a:lnTo>
                    <a:pt x="60" y="558"/>
                  </a:lnTo>
                  <a:lnTo>
                    <a:pt x="60" y="552"/>
                  </a:lnTo>
                  <a:lnTo>
                    <a:pt x="60" y="546"/>
                  </a:lnTo>
                  <a:lnTo>
                    <a:pt x="60" y="540"/>
                  </a:lnTo>
                  <a:lnTo>
                    <a:pt x="60" y="534"/>
                  </a:lnTo>
                  <a:lnTo>
                    <a:pt x="60" y="528"/>
                  </a:lnTo>
                  <a:lnTo>
                    <a:pt x="60" y="522"/>
                  </a:lnTo>
                  <a:lnTo>
                    <a:pt x="60" y="516"/>
                  </a:lnTo>
                  <a:lnTo>
                    <a:pt x="60" y="510"/>
                  </a:lnTo>
                  <a:lnTo>
                    <a:pt x="60" y="504"/>
                  </a:lnTo>
                  <a:lnTo>
                    <a:pt x="60" y="498"/>
                  </a:lnTo>
                  <a:lnTo>
                    <a:pt x="60" y="492"/>
                  </a:lnTo>
                  <a:lnTo>
                    <a:pt x="60" y="486"/>
                  </a:lnTo>
                  <a:lnTo>
                    <a:pt x="60" y="480"/>
                  </a:lnTo>
                  <a:lnTo>
                    <a:pt x="60" y="474"/>
                  </a:lnTo>
                  <a:lnTo>
                    <a:pt x="60" y="468"/>
                  </a:lnTo>
                  <a:lnTo>
                    <a:pt x="66" y="462"/>
                  </a:lnTo>
                  <a:lnTo>
                    <a:pt x="66" y="456"/>
                  </a:lnTo>
                  <a:lnTo>
                    <a:pt x="66" y="450"/>
                  </a:lnTo>
                  <a:lnTo>
                    <a:pt x="66" y="444"/>
                  </a:lnTo>
                  <a:lnTo>
                    <a:pt x="66" y="438"/>
                  </a:lnTo>
                  <a:lnTo>
                    <a:pt x="66" y="432"/>
                  </a:lnTo>
                  <a:lnTo>
                    <a:pt x="66" y="426"/>
                  </a:lnTo>
                  <a:lnTo>
                    <a:pt x="66" y="420"/>
                  </a:lnTo>
                  <a:lnTo>
                    <a:pt x="66" y="414"/>
                  </a:lnTo>
                  <a:lnTo>
                    <a:pt x="66" y="408"/>
                  </a:lnTo>
                  <a:lnTo>
                    <a:pt x="66" y="402"/>
                  </a:lnTo>
                  <a:lnTo>
                    <a:pt x="66" y="396"/>
                  </a:lnTo>
                  <a:lnTo>
                    <a:pt x="66" y="390"/>
                  </a:lnTo>
                  <a:lnTo>
                    <a:pt x="66" y="384"/>
                  </a:lnTo>
                  <a:lnTo>
                    <a:pt x="66" y="378"/>
                  </a:lnTo>
                  <a:lnTo>
                    <a:pt x="66" y="372"/>
                  </a:lnTo>
                  <a:lnTo>
                    <a:pt x="66" y="366"/>
                  </a:lnTo>
                  <a:lnTo>
                    <a:pt x="66" y="360"/>
                  </a:lnTo>
                  <a:lnTo>
                    <a:pt x="72" y="354"/>
                  </a:lnTo>
                  <a:lnTo>
                    <a:pt x="72" y="348"/>
                  </a:lnTo>
                  <a:lnTo>
                    <a:pt x="72" y="342"/>
                  </a:lnTo>
                  <a:lnTo>
                    <a:pt x="72" y="336"/>
                  </a:lnTo>
                  <a:lnTo>
                    <a:pt x="72" y="330"/>
                  </a:lnTo>
                  <a:lnTo>
                    <a:pt x="72" y="324"/>
                  </a:lnTo>
                  <a:lnTo>
                    <a:pt x="72" y="318"/>
                  </a:lnTo>
                  <a:lnTo>
                    <a:pt x="72" y="312"/>
                  </a:lnTo>
                  <a:lnTo>
                    <a:pt x="72" y="306"/>
                  </a:lnTo>
                  <a:lnTo>
                    <a:pt x="72" y="300"/>
                  </a:lnTo>
                  <a:lnTo>
                    <a:pt x="72" y="294"/>
                  </a:lnTo>
                  <a:lnTo>
                    <a:pt x="72" y="288"/>
                  </a:lnTo>
                  <a:lnTo>
                    <a:pt x="72" y="282"/>
                  </a:lnTo>
                  <a:lnTo>
                    <a:pt x="72" y="276"/>
                  </a:lnTo>
                  <a:lnTo>
                    <a:pt x="72" y="270"/>
                  </a:lnTo>
                  <a:lnTo>
                    <a:pt x="72" y="264"/>
                  </a:lnTo>
                  <a:lnTo>
                    <a:pt x="78" y="258"/>
                  </a:lnTo>
                  <a:lnTo>
                    <a:pt x="78" y="252"/>
                  </a:lnTo>
                  <a:lnTo>
                    <a:pt x="78" y="246"/>
                  </a:lnTo>
                  <a:lnTo>
                    <a:pt x="78" y="240"/>
                  </a:lnTo>
                  <a:lnTo>
                    <a:pt x="78" y="234"/>
                  </a:lnTo>
                  <a:lnTo>
                    <a:pt x="78" y="228"/>
                  </a:lnTo>
                  <a:lnTo>
                    <a:pt x="78" y="222"/>
                  </a:lnTo>
                  <a:lnTo>
                    <a:pt x="78" y="216"/>
                  </a:lnTo>
                  <a:lnTo>
                    <a:pt x="78" y="210"/>
                  </a:lnTo>
                  <a:lnTo>
                    <a:pt x="78" y="204"/>
                  </a:lnTo>
                  <a:lnTo>
                    <a:pt x="78" y="198"/>
                  </a:lnTo>
                  <a:lnTo>
                    <a:pt x="78" y="192"/>
                  </a:lnTo>
                  <a:lnTo>
                    <a:pt x="78" y="186"/>
                  </a:lnTo>
                  <a:lnTo>
                    <a:pt x="78" y="180"/>
                  </a:lnTo>
                  <a:lnTo>
                    <a:pt x="84" y="174"/>
                  </a:lnTo>
                  <a:lnTo>
                    <a:pt x="84" y="168"/>
                  </a:lnTo>
                  <a:lnTo>
                    <a:pt x="84" y="162"/>
                  </a:lnTo>
                  <a:lnTo>
                    <a:pt x="84" y="156"/>
                  </a:lnTo>
                  <a:lnTo>
                    <a:pt x="84" y="150"/>
                  </a:lnTo>
                  <a:lnTo>
                    <a:pt x="84" y="144"/>
                  </a:lnTo>
                  <a:lnTo>
                    <a:pt x="84" y="138"/>
                  </a:lnTo>
                  <a:lnTo>
                    <a:pt x="84" y="132"/>
                  </a:lnTo>
                  <a:lnTo>
                    <a:pt x="84" y="126"/>
                  </a:lnTo>
                  <a:lnTo>
                    <a:pt x="84" y="120"/>
                  </a:lnTo>
                  <a:lnTo>
                    <a:pt x="84" y="114"/>
                  </a:lnTo>
                  <a:lnTo>
                    <a:pt x="84" y="108"/>
                  </a:lnTo>
                  <a:lnTo>
                    <a:pt x="90" y="102"/>
                  </a:lnTo>
                  <a:lnTo>
                    <a:pt x="90" y="96"/>
                  </a:lnTo>
                  <a:lnTo>
                    <a:pt x="90" y="90"/>
                  </a:lnTo>
                  <a:lnTo>
                    <a:pt x="90" y="84"/>
                  </a:lnTo>
                  <a:lnTo>
                    <a:pt x="90" y="78"/>
                  </a:lnTo>
                  <a:lnTo>
                    <a:pt x="90" y="72"/>
                  </a:lnTo>
                  <a:lnTo>
                    <a:pt x="90" y="66"/>
                  </a:lnTo>
                  <a:lnTo>
                    <a:pt x="90" y="60"/>
                  </a:lnTo>
                  <a:lnTo>
                    <a:pt x="96" y="54"/>
                  </a:lnTo>
                  <a:lnTo>
                    <a:pt x="96" y="48"/>
                  </a:lnTo>
                  <a:lnTo>
                    <a:pt x="96" y="42"/>
                  </a:lnTo>
                  <a:lnTo>
                    <a:pt x="96" y="36"/>
                  </a:lnTo>
                  <a:lnTo>
                    <a:pt x="96" y="30"/>
                  </a:lnTo>
                  <a:lnTo>
                    <a:pt x="96" y="24"/>
                  </a:lnTo>
                  <a:lnTo>
                    <a:pt x="102" y="18"/>
                  </a:lnTo>
                  <a:lnTo>
                    <a:pt x="102" y="12"/>
                  </a:lnTo>
                  <a:lnTo>
                    <a:pt x="102" y="6"/>
                  </a:lnTo>
                  <a:lnTo>
                    <a:pt x="108" y="0"/>
                  </a:lnTo>
                  <a:lnTo>
                    <a:pt x="114" y="6"/>
                  </a:lnTo>
                  <a:lnTo>
                    <a:pt x="114" y="12"/>
                  </a:lnTo>
                  <a:lnTo>
                    <a:pt x="114" y="18"/>
                  </a:lnTo>
                  <a:lnTo>
                    <a:pt x="114" y="24"/>
                  </a:lnTo>
                  <a:lnTo>
                    <a:pt x="114" y="30"/>
                  </a:lnTo>
                  <a:lnTo>
                    <a:pt x="120" y="36"/>
                  </a:lnTo>
                  <a:lnTo>
                    <a:pt x="120" y="42"/>
                  </a:lnTo>
                  <a:lnTo>
                    <a:pt x="120" y="48"/>
                  </a:lnTo>
                  <a:lnTo>
                    <a:pt x="120" y="54"/>
                  </a:lnTo>
                  <a:lnTo>
                    <a:pt x="120" y="60"/>
                  </a:lnTo>
                  <a:lnTo>
                    <a:pt x="120" y="66"/>
                  </a:lnTo>
                  <a:lnTo>
                    <a:pt x="120" y="72"/>
                  </a:lnTo>
                  <a:lnTo>
                    <a:pt x="126" y="78"/>
                  </a:lnTo>
                  <a:lnTo>
                    <a:pt x="126" y="84"/>
                  </a:lnTo>
                  <a:lnTo>
                    <a:pt x="126" y="90"/>
                  </a:lnTo>
                  <a:lnTo>
                    <a:pt x="126" y="96"/>
                  </a:lnTo>
                  <a:lnTo>
                    <a:pt x="126" y="102"/>
                  </a:lnTo>
                  <a:lnTo>
                    <a:pt x="126" y="108"/>
                  </a:lnTo>
                  <a:lnTo>
                    <a:pt x="126" y="114"/>
                  </a:lnTo>
                  <a:lnTo>
                    <a:pt x="126" y="120"/>
                  </a:lnTo>
                  <a:lnTo>
                    <a:pt x="126" y="126"/>
                  </a:lnTo>
                  <a:lnTo>
                    <a:pt x="126" y="132"/>
                  </a:lnTo>
                  <a:lnTo>
                    <a:pt x="126" y="138"/>
                  </a:lnTo>
                  <a:lnTo>
                    <a:pt x="132" y="144"/>
                  </a:lnTo>
                  <a:lnTo>
                    <a:pt x="132" y="150"/>
                  </a:lnTo>
                  <a:lnTo>
                    <a:pt x="132" y="156"/>
                  </a:lnTo>
                  <a:lnTo>
                    <a:pt x="132" y="162"/>
                  </a:lnTo>
                  <a:lnTo>
                    <a:pt x="132" y="168"/>
                  </a:lnTo>
                  <a:lnTo>
                    <a:pt x="132" y="174"/>
                  </a:lnTo>
                  <a:lnTo>
                    <a:pt x="132" y="180"/>
                  </a:lnTo>
                  <a:lnTo>
                    <a:pt x="132" y="186"/>
                  </a:lnTo>
                  <a:lnTo>
                    <a:pt x="132" y="192"/>
                  </a:lnTo>
                  <a:lnTo>
                    <a:pt x="132" y="198"/>
                  </a:lnTo>
                  <a:lnTo>
                    <a:pt x="132" y="204"/>
                  </a:lnTo>
                  <a:lnTo>
                    <a:pt x="132" y="210"/>
                  </a:lnTo>
                  <a:lnTo>
                    <a:pt x="132" y="216"/>
                  </a:lnTo>
                  <a:lnTo>
                    <a:pt x="132" y="222"/>
                  </a:lnTo>
                  <a:lnTo>
                    <a:pt x="138" y="228"/>
                  </a:lnTo>
                  <a:lnTo>
                    <a:pt x="138" y="234"/>
                  </a:lnTo>
                  <a:lnTo>
                    <a:pt x="138" y="240"/>
                  </a:lnTo>
                  <a:lnTo>
                    <a:pt x="138" y="246"/>
                  </a:lnTo>
                  <a:lnTo>
                    <a:pt x="138" y="252"/>
                  </a:lnTo>
                  <a:lnTo>
                    <a:pt x="138" y="258"/>
                  </a:lnTo>
                  <a:lnTo>
                    <a:pt x="138" y="264"/>
                  </a:lnTo>
                  <a:lnTo>
                    <a:pt x="138" y="270"/>
                  </a:lnTo>
                  <a:lnTo>
                    <a:pt x="138" y="276"/>
                  </a:lnTo>
                  <a:lnTo>
                    <a:pt x="138" y="282"/>
                  </a:lnTo>
                  <a:lnTo>
                    <a:pt x="138" y="288"/>
                  </a:lnTo>
                  <a:lnTo>
                    <a:pt x="138" y="294"/>
                  </a:lnTo>
                  <a:lnTo>
                    <a:pt x="138" y="300"/>
                  </a:lnTo>
                  <a:lnTo>
                    <a:pt x="138" y="306"/>
                  </a:lnTo>
                  <a:lnTo>
                    <a:pt x="138" y="312"/>
                  </a:lnTo>
                  <a:lnTo>
                    <a:pt x="138" y="318"/>
                  </a:lnTo>
                  <a:lnTo>
                    <a:pt x="144" y="324"/>
                  </a:lnTo>
                  <a:lnTo>
                    <a:pt x="144" y="330"/>
                  </a:lnTo>
                  <a:lnTo>
                    <a:pt x="144" y="336"/>
                  </a:lnTo>
                  <a:lnTo>
                    <a:pt x="144" y="342"/>
                  </a:lnTo>
                  <a:lnTo>
                    <a:pt x="144" y="348"/>
                  </a:lnTo>
                  <a:lnTo>
                    <a:pt x="144" y="354"/>
                  </a:lnTo>
                  <a:lnTo>
                    <a:pt x="144" y="360"/>
                  </a:lnTo>
                  <a:lnTo>
                    <a:pt x="144" y="366"/>
                  </a:lnTo>
                  <a:lnTo>
                    <a:pt x="144" y="372"/>
                  </a:lnTo>
                  <a:lnTo>
                    <a:pt x="144" y="378"/>
                  </a:lnTo>
                  <a:lnTo>
                    <a:pt x="144" y="384"/>
                  </a:lnTo>
                  <a:lnTo>
                    <a:pt x="144" y="390"/>
                  </a:lnTo>
                  <a:lnTo>
                    <a:pt x="144" y="396"/>
                  </a:lnTo>
                  <a:lnTo>
                    <a:pt x="144" y="402"/>
                  </a:lnTo>
                  <a:lnTo>
                    <a:pt x="144" y="408"/>
                  </a:lnTo>
                  <a:lnTo>
                    <a:pt x="144" y="414"/>
                  </a:lnTo>
                  <a:lnTo>
                    <a:pt x="144" y="420"/>
                  </a:lnTo>
                  <a:lnTo>
                    <a:pt x="144" y="426"/>
                  </a:lnTo>
                  <a:lnTo>
                    <a:pt x="150" y="432"/>
                  </a:lnTo>
                  <a:lnTo>
                    <a:pt x="150" y="438"/>
                  </a:lnTo>
                  <a:lnTo>
                    <a:pt x="150" y="444"/>
                  </a:lnTo>
                  <a:lnTo>
                    <a:pt x="150" y="450"/>
                  </a:lnTo>
                  <a:lnTo>
                    <a:pt x="150" y="456"/>
                  </a:lnTo>
                  <a:lnTo>
                    <a:pt x="150" y="462"/>
                  </a:lnTo>
                  <a:lnTo>
                    <a:pt x="150" y="468"/>
                  </a:lnTo>
                  <a:lnTo>
                    <a:pt x="150" y="474"/>
                  </a:lnTo>
                  <a:lnTo>
                    <a:pt x="150" y="480"/>
                  </a:lnTo>
                  <a:lnTo>
                    <a:pt x="150" y="486"/>
                  </a:lnTo>
                  <a:lnTo>
                    <a:pt x="150" y="492"/>
                  </a:lnTo>
                  <a:lnTo>
                    <a:pt x="150" y="498"/>
                  </a:lnTo>
                  <a:lnTo>
                    <a:pt x="150" y="504"/>
                  </a:lnTo>
                  <a:lnTo>
                    <a:pt x="150" y="510"/>
                  </a:lnTo>
                  <a:lnTo>
                    <a:pt x="150" y="516"/>
                  </a:lnTo>
                  <a:lnTo>
                    <a:pt x="150" y="522"/>
                  </a:lnTo>
                  <a:lnTo>
                    <a:pt x="150" y="528"/>
                  </a:lnTo>
                  <a:lnTo>
                    <a:pt x="150" y="534"/>
                  </a:lnTo>
                  <a:lnTo>
                    <a:pt x="150" y="540"/>
                  </a:lnTo>
                  <a:lnTo>
                    <a:pt x="156" y="546"/>
                  </a:lnTo>
                  <a:lnTo>
                    <a:pt x="156" y="552"/>
                  </a:lnTo>
                  <a:lnTo>
                    <a:pt x="156" y="558"/>
                  </a:lnTo>
                  <a:lnTo>
                    <a:pt x="156" y="564"/>
                  </a:lnTo>
                  <a:lnTo>
                    <a:pt x="156" y="570"/>
                  </a:lnTo>
                  <a:lnTo>
                    <a:pt x="156" y="576"/>
                  </a:lnTo>
                  <a:lnTo>
                    <a:pt x="156" y="582"/>
                  </a:lnTo>
                  <a:lnTo>
                    <a:pt x="156" y="588"/>
                  </a:lnTo>
                  <a:lnTo>
                    <a:pt x="156" y="594"/>
                  </a:lnTo>
                  <a:lnTo>
                    <a:pt x="156" y="600"/>
                  </a:lnTo>
                  <a:lnTo>
                    <a:pt x="156" y="606"/>
                  </a:lnTo>
                  <a:lnTo>
                    <a:pt x="156" y="612"/>
                  </a:lnTo>
                  <a:lnTo>
                    <a:pt x="156" y="618"/>
                  </a:lnTo>
                  <a:lnTo>
                    <a:pt x="156" y="624"/>
                  </a:lnTo>
                  <a:lnTo>
                    <a:pt x="156" y="630"/>
                  </a:lnTo>
                  <a:lnTo>
                    <a:pt x="156" y="636"/>
                  </a:lnTo>
                  <a:lnTo>
                    <a:pt x="156" y="642"/>
                  </a:lnTo>
                  <a:lnTo>
                    <a:pt x="156" y="648"/>
                  </a:lnTo>
                  <a:lnTo>
                    <a:pt x="156" y="654"/>
                  </a:lnTo>
                  <a:lnTo>
                    <a:pt x="156" y="660"/>
                  </a:lnTo>
                  <a:lnTo>
                    <a:pt x="156" y="666"/>
                  </a:lnTo>
                  <a:lnTo>
                    <a:pt x="162" y="672"/>
                  </a:lnTo>
                  <a:lnTo>
                    <a:pt x="162" y="678"/>
                  </a:lnTo>
                  <a:lnTo>
                    <a:pt x="162" y="684"/>
                  </a:lnTo>
                  <a:lnTo>
                    <a:pt x="162" y="690"/>
                  </a:lnTo>
                  <a:lnTo>
                    <a:pt x="162" y="696"/>
                  </a:lnTo>
                  <a:lnTo>
                    <a:pt x="162" y="702"/>
                  </a:lnTo>
                  <a:lnTo>
                    <a:pt x="162" y="708"/>
                  </a:lnTo>
                  <a:lnTo>
                    <a:pt x="162" y="714"/>
                  </a:lnTo>
                  <a:lnTo>
                    <a:pt x="162" y="720"/>
                  </a:lnTo>
                  <a:lnTo>
                    <a:pt x="162" y="726"/>
                  </a:lnTo>
                  <a:lnTo>
                    <a:pt x="162" y="732"/>
                  </a:lnTo>
                  <a:lnTo>
                    <a:pt x="162" y="738"/>
                  </a:lnTo>
                  <a:lnTo>
                    <a:pt x="162" y="744"/>
                  </a:lnTo>
                  <a:lnTo>
                    <a:pt x="162" y="750"/>
                  </a:lnTo>
                  <a:lnTo>
                    <a:pt x="162" y="756"/>
                  </a:lnTo>
                  <a:lnTo>
                    <a:pt x="162" y="762"/>
                  </a:lnTo>
                  <a:lnTo>
                    <a:pt x="162" y="768"/>
                  </a:lnTo>
                  <a:lnTo>
                    <a:pt x="162" y="774"/>
                  </a:lnTo>
                  <a:lnTo>
                    <a:pt x="162" y="780"/>
                  </a:lnTo>
                  <a:lnTo>
                    <a:pt x="162" y="786"/>
                  </a:lnTo>
                  <a:lnTo>
                    <a:pt x="162" y="792"/>
                  </a:lnTo>
                  <a:lnTo>
                    <a:pt x="168" y="798"/>
                  </a:lnTo>
                  <a:lnTo>
                    <a:pt x="168" y="804"/>
                  </a:lnTo>
                  <a:lnTo>
                    <a:pt x="168" y="810"/>
                  </a:lnTo>
                  <a:lnTo>
                    <a:pt x="168" y="816"/>
                  </a:lnTo>
                  <a:lnTo>
                    <a:pt x="168" y="822"/>
                  </a:lnTo>
                  <a:lnTo>
                    <a:pt x="168" y="828"/>
                  </a:lnTo>
                  <a:lnTo>
                    <a:pt x="168" y="834"/>
                  </a:lnTo>
                  <a:lnTo>
                    <a:pt x="168" y="840"/>
                  </a:lnTo>
                  <a:lnTo>
                    <a:pt x="168" y="846"/>
                  </a:lnTo>
                  <a:lnTo>
                    <a:pt x="168" y="852"/>
                  </a:lnTo>
                  <a:lnTo>
                    <a:pt x="168" y="858"/>
                  </a:lnTo>
                  <a:lnTo>
                    <a:pt x="168" y="864"/>
                  </a:lnTo>
                  <a:lnTo>
                    <a:pt x="168" y="870"/>
                  </a:lnTo>
                  <a:lnTo>
                    <a:pt x="168" y="876"/>
                  </a:lnTo>
                  <a:lnTo>
                    <a:pt x="168" y="882"/>
                  </a:lnTo>
                  <a:lnTo>
                    <a:pt x="168" y="888"/>
                  </a:lnTo>
                  <a:lnTo>
                    <a:pt x="168" y="894"/>
                  </a:lnTo>
                  <a:lnTo>
                    <a:pt x="168" y="900"/>
                  </a:lnTo>
                  <a:lnTo>
                    <a:pt x="168" y="906"/>
                  </a:lnTo>
                  <a:lnTo>
                    <a:pt x="168" y="912"/>
                  </a:lnTo>
                  <a:lnTo>
                    <a:pt x="174" y="918"/>
                  </a:lnTo>
                  <a:lnTo>
                    <a:pt x="174" y="924"/>
                  </a:lnTo>
                  <a:lnTo>
                    <a:pt x="174" y="930"/>
                  </a:lnTo>
                  <a:lnTo>
                    <a:pt x="174" y="936"/>
                  </a:lnTo>
                  <a:lnTo>
                    <a:pt x="174" y="942"/>
                  </a:lnTo>
                  <a:lnTo>
                    <a:pt x="174" y="948"/>
                  </a:lnTo>
                  <a:lnTo>
                    <a:pt x="174" y="954"/>
                  </a:lnTo>
                  <a:lnTo>
                    <a:pt x="174" y="960"/>
                  </a:lnTo>
                  <a:lnTo>
                    <a:pt x="174" y="966"/>
                  </a:lnTo>
                  <a:lnTo>
                    <a:pt x="174" y="972"/>
                  </a:lnTo>
                  <a:lnTo>
                    <a:pt x="174" y="978"/>
                  </a:lnTo>
                  <a:lnTo>
                    <a:pt x="174" y="984"/>
                  </a:lnTo>
                  <a:lnTo>
                    <a:pt x="174" y="990"/>
                  </a:lnTo>
                  <a:lnTo>
                    <a:pt x="174" y="996"/>
                  </a:lnTo>
                  <a:lnTo>
                    <a:pt x="174" y="1002"/>
                  </a:lnTo>
                  <a:lnTo>
                    <a:pt x="174" y="1008"/>
                  </a:lnTo>
                  <a:lnTo>
                    <a:pt x="174" y="1014"/>
                  </a:lnTo>
                  <a:lnTo>
                    <a:pt x="174" y="1020"/>
                  </a:lnTo>
                  <a:lnTo>
                    <a:pt x="174" y="1026"/>
                  </a:lnTo>
                  <a:lnTo>
                    <a:pt x="174" y="1032"/>
                  </a:lnTo>
                  <a:lnTo>
                    <a:pt x="180" y="1038"/>
                  </a:lnTo>
                  <a:lnTo>
                    <a:pt x="180" y="1044"/>
                  </a:lnTo>
                  <a:lnTo>
                    <a:pt x="180" y="1050"/>
                  </a:lnTo>
                  <a:lnTo>
                    <a:pt x="180" y="1056"/>
                  </a:lnTo>
                  <a:lnTo>
                    <a:pt x="180" y="1062"/>
                  </a:lnTo>
                  <a:lnTo>
                    <a:pt x="180" y="1068"/>
                  </a:lnTo>
                  <a:lnTo>
                    <a:pt x="180" y="1074"/>
                  </a:lnTo>
                  <a:lnTo>
                    <a:pt x="180" y="1080"/>
                  </a:lnTo>
                  <a:lnTo>
                    <a:pt x="180" y="1086"/>
                  </a:lnTo>
                  <a:lnTo>
                    <a:pt x="180" y="1092"/>
                  </a:lnTo>
                  <a:lnTo>
                    <a:pt x="180" y="1098"/>
                  </a:lnTo>
                  <a:lnTo>
                    <a:pt x="180" y="1104"/>
                  </a:lnTo>
                  <a:lnTo>
                    <a:pt x="180" y="1110"/>
                  </a:lnTo>
                  <a:lnTo>
                    <a:pt x="180" y="1116"/>
                  </a:lnTo>
                  <a:lnTo>
                    <a:pt x="180" y="1122"/>
                  </a:lnTo>
                  <a:lnTo>
                    <a:pt x="180" y="1128"/>
                  </a:lnTo>
                  <a:lnTo>
                    <a:pt x="180" y="1134"/>
                  </a:lnTo>
                  <a:lnTo>
                    <a:pt x="180" y="1140"/>
                  </a:lnTo>
                  <a:lnTo>
                    <a:pt x="186" y="1146"/>
                  </a:lnTo>
                  <a:lnTo>
                    <a:pt x="186" y="1152"/>
                  </a:lnTo>
                  <a:lnTo>
                    <a:pt x="186" y="1158"/>
                  </a:lnTo>
                  <a:lnTo>
                    <a:pt x="186" y="1164"/>
                  </a:lnTo>
                  <a:lnTo>
                    <a:pt x="186" y="1170"/>
                  </a:lnTo>
                  <a:lnTo>
                    <a:pt x="186" y="1176"/>
                  </a:lnTo>
                  <a:lnTo>
                    <a:pt x="186" y="1182"/>
                  </a:lnTo>
                  <a:lnTo>
                    <a:pt x="186" y="1188"/>
                  </a:lnTo>
                  <a:lnTo>
                    <a:pt x="186" y="1194"/>
                  </a:lnTo>
                  <a:lnTo>
                    <a:pt x="186" y="1200"/>
                  </a:lnTo>
                  <a:lnTo>
                    <a:pt x="186" y="1206"/>
                  </a:lnTo>
                  <a:lnTo>
                    <a:pt x="186" y="1212"/>
                  </a:lnTo>
                  <a:lnTo>
                    <a:pt x="186" y="1218"/>
                  </a:lnTo>
                  <a:lnTo>
                    <a:pt x="186" y="1224"/>
                  </a:lnTo>
                  <a:lnTo>
                    <a:pt x="186" y="1230"/>
                  </a:lnTo>
                  <a:lnTo>
                    <a:pt x="186" y="1236"/>
                  </a:lnTo>
                  <a:lnTo>
                    <a:pt x="192" y="1242"/>
                  </a:lnTo>
                  <a:lnTo>
                    <a:pt x="192" y="1248"/>
                  </a:lnTo>
                  <a:lnTo>
                    <a:pt x="192" y="1254"/>
                  </a:lnTo>
                  <a:lnTo>
                    <a:pt x="192" y="1260"/>
                  </a:lnTo>
                  <a:lnTo>
                    <a:pt x="192" y="1266"/>
                  </a:lnTo>
                  <a:lnTo>
                    <a:pt x="192" y="1272"/>
                  </a:lnTo>
                  <a:lnTo>
                    <a:pt x="192" y="1278"/>
                  </a:lnTo>
                  <a:lnTo>
                    <a:pt x="192" y="1284"/>
                  </a:lnTo>
                  <a:lnTo>
                    <a:pt x="192" y="1290"/>
                  </a:lnTo>
                  <a:lnTo>
                    <a:pt x="192" y="1296"/>
                  </a:lnTo>
                  <a:lnTo>
                    <a:pt x="192" y="1302"/>
                  </a:lnTo>
                  <a:lnTo>
                    <a:pt x="192" y="1308"/>
                  </a:lnTo>
                  <a:lnTo>
                    <a:pt x="192" y="1314"/>
                  </a:lnTo>
                  <a:lnTo>
                    <a:pt x="192" y="1320"/>
                  </a:lnTo>
                  <a:lnTo>
                    <a:pt x="198" y="1326"/>
                  </a:lnTo>
                  <a:lnTo>
                    <a:pt x="198" y="1332"/>
                  </a:lnTo>
                  <a:lnTo>
                    <a:pt x="198" y="1338"/>
                  </a:lnTo>
                  <a:lnTo>
                    <a:pt x="198" y="1344"/>
                  </a:lnTo>
                  <a:lnTo>
                    <a:pt x="198" y="1350"/>
                  </a:lnTo>
                  <a:lnTo>
                    <a:pt x="198" y="1356"/>
                  </a:lnTo>
                  <a:lnTo>
                    <a:pt x="198" y="1362"/>
                  </a:lnTo>
                  <a:lnTo>
                    <a:pt x="198" y="1368"/>
                  </a:lnTo>
                  <a:lnTo>
                    <a:pt x="198" y="1374"/>
                  </a:lnTo>
                  <a:lnTo>
                    <a:pt x="198" y="1380"/>
                  </a:lnTo>
                  <a:lnTo>
                    <a:pt x="198" y="1386"/>
                  </a:lnTo>
                  <a:lnTo>
                    <a:pt x="204" y="1392"/>
                  </a:lnTo>
                  <a:lnTo>
                    <a:pt x="204" y="1398"/>
                  </a:lnTo>
                  <a:lnTo>
                    <a:pt x="204" y="1404"/>
                  </a:lnTo>
                  <a:lnTo>
                    <a:pt x="204" y="1410"/>
                  </a:lnTo>
                  <a:lnTo>
                    <a:pt x="204" y="1416"/>
                  </a:lnTo>
                  <a:lnTo>
                    <a:pt x="204" y="1422"/>
                  </a:lnTo>
                  <a:lnTo>
                    <a:pt x="204" y="1428"/>
                  </a:lnTo>
                  <a:lnTo>
                    <a:pt x="204" y="1434"/>
                  </a:lnTo>
                  <a:lnTo>
                    <a:pt x="210" y="1440"/>
                  </a:lnTo>
                  <a:lnTo>
                    <a:pt x="210" y="1446"/>
                  </a:lnTo>
                  <a:lnTo>
                    <a:pt x="210" y="1452"/>
                  </a:lnTo>
                  <a:lnTo>
                    <a:pt x="210" y="1458"/>
                  </a:lnTo>
                  <a:lnTo>
                    <a:pt x="216" y="1464"/>
                  </a:lnTo>
                  <a:lnTo>
                    <a:pt x="222" y="1470"/>
                  </a:lnTo>
                  <a:lnTo>
                    <a:pt x="222" y="1464"/>
                  </a:lnTo>
                  <a:lnTo>
                    <a:pt x="228" y="1458"/>
                  </a:lnTo>
                  <a:lnTo>
                    <a:pt x="228" y="1452"/>
                  </a:lnTo>
                  <a:lnTo>
                    <a:pt x="228" y="1446"/>
                  </a:lnTo>
                  <a:lnTo>
                    <a:pt x="228" y="1440"/>
                  </a:lnTo>
                  <a:lnTo>
                    <a:pt x="228" y="1434"/>
                  </a:lnTo>
                  <a:lnTo>
                    <a:pt x="228" y="1428"/>
                  </a:lnTo>
                  <a:lnTo>
                    <a:pt x="234" y="1422"/>
                  </a:lnTo>
                  <a:lnTo>
                    <a:pt x="234" y="1416"/>
                  </a:lnTo>
                  <a:lnTo>
                    <a:pt x="234" y="1410"/>
                  </a:lnTo>
                  <a:lnTo>
                    <a:pt x="234" y="1404"/>
                  </a:lnTo>
                  <a:lnTo>
                    <a:pt x="234" y="1398"/>
                  </a:lnTo>
                  <a:lnTo>
                    <a:pt x="234" y="1392"/>
                  </a:lnTo>
                  <a:lnTo>
                    <a:pt x="234" y="1386"/>
                  </a:lnTo>
                  <a:lnTo>
                    <a:pt x="234" y="1380"/>
                  </a:lnTo>
                  <a:lnTo>
                    <a:pt x="234" y="1374"/>
                  </a:lnTo>
                  <a:lnTo>
                    <a:pt x="240" y="1368"/>
                  </a:lnTo>
                  <a:lnTo>
                    <a:pt x="240" y="1362"/>
                  </a:lnTo>
                  <a:lnTo>
                    <a:pt x="240" y="1356"/>
                  </a:lnTo>
                  <a:lnTo>
                    <a:pt x="240" y="1350"/>
                  </a:lnTo>
                  <a:lnTo>
                    <a:pt x="240" y="1344"/>
                  </a:lnTo>
                  <a:lnTo>
                    <a:pt x="240" y="1338"/>
                  </a:lnTo>
                  <a:lnTo>
                    <a:pt x="240" y="1332"/>
                  </a:lnTo>
                  <a:lnTo>
                    <a:pt x="240" y="1326"/>
                  </a:lnTo>
                  <a:lnTo>
                    <a:pt x="240" y="1320"/>
                  </a:lnTo>
                  <a:lnTo>
                    <a:pt x="240" y="1314"/>
                  </a:lnTo>
                  <a:lnTo>
                    <a:pt x="240" y="1308"/>
                  </a:lnTo>
                  <a:lnTo>
                    <a:pt x="246" y="1302"/>
                  </a:lnTo>
                  <a:lnTo>
                    <a:pt x="246" y="1296"/>
                  </a:lnTo>
                  <a:lnTo>
                    <a:pt x="246" y="1290"/>
                  </a:lnTo>
                  <a:lnTo>
                    <a:pt x="246" y="1284"/>
                  </a:lnTo>
                  <a:lnTo>
                    <a:pt x="246" y="1278"/>
                  </a:lnTo>
                  <a:lnTo>
                    <a:pt x="246" y="1272"/>
                  </a:lnTo>
                  <a:lnTo>
                    <a:pt x="246" y="1266"/>
                  </a:lnTo>
                  <a:lnTo>
                    <a:pt x="246" y="1260"/>
                  </a:lnTo>
                  <a:lnTo>
                    <a:pt x="246" y="1254"/>
                  </a:lnTo>
                  <a:lnTo>
                    <a:pt x="246" y="1248"/>
                  </a:lnTo>
                  <a:lnTo>
                    <a:pt x="246" y="1242"/>
                  </a:lnTo>
                  <a:lnTo>
                    <a:pt x="246" y="1236"/>
                  </a:lnTo>
                  <a:lnTo>
                    <a:pt x="246" y="1230"/>
                  </a:lnTo>
                  <a:lnTo>
                    <a:pt x="246" y="1224"/>
                  </a:lnTo>
                  <a:lnTo>
                    <a:pt x="252" y="1218"/>
                  </a:lnTo>
                  <a:lnTo>
                    <a:pt x="252" y="1212"/>
                  </a:lnTo>
                  <a:lnTo>
                    <a:pt x="252" y="1206"/>
                  </a:lnTo>
                  <a:lnTo>
                    <a:pt x="252" y="1200"/>
                  </a:lnTo>
                  <a:lnTo>
                    <a:pt x="252" y="1194"/>
                  </a:lnTo>
                  <a:lnTo>
                    <a:pt x="252" y="1188"/>
                  </a:lnTo>
                  <a:lnTo>
                    <a:pt x="252" y="1182"/>
                  </a:lnTo>
                  <a:lnTo>
                    <a:pt x="252" y="1176"/>
                  </a:lnTo>
                  <a:lnTo>
                    <a:pt x="252" y="1170"/>
                  </a:lnTo>
                  <a:lnTo>
                    <a:pt x="252" y="1164"/>
                  </a:lnTo>
                  <a:lnTo>
                    <a:pt x="252" y="1158"/>
                  </a:lnTo>
                  <a:lnTo>
                    <a:pt x="252" y="1152"/>
                  </a:lnTo>
                  <a:lnTo>
                    <a:pt x="252" y="1146"/>
                  </a:lnTo>
                  <a:lnTo>
                    <a:pt x="252" y="1140"/>
                  </a:lnTo>
                  <a:lnTo>
                    <a:pt x="252" y="1134"/>
                  </a:lnTo>
                  <a:lnTo>
                    <a:pt x="252" y="1128"/>
                  </a:lnTo>
                  <a:lnTo>
                    <a:pt x="252" y="1122"/>
                  </a:lnTo>
                  <a:lnTo>
                    <a:pt x="258" y="1116"/>
                  </a:lnTo>
                  <a:lnTo>
                    <a:pt x="258" y="1110"/>
                  </a:lnTo>
                  <a:lnTo>
                    <a:pt x="258" y="1104"/>
                  </a:lnTo>
                  <a:lnTo>
                    <a:pt x="258" y="1098"/>
                  </a:lnTo>
                  <a:lnTo>
                    <a:pt x="258" y="1092"/>
                  </a:lnTo>
                  <a:lnTo>
                    <a:pt x="258" y="1086"/>
                  </a:lnTo>
                  <a:lnTo>
                    <a:pt x="258" y="1080"/>
                  </a:lnTo>
                  <a:lnTo>
                    <a:pt x="258" y="1074"/>
                  </a:lnTo>
                  <a:lnTo>
                    <a:pt x="258" y="1068"/>
                  </a:lnTo>
                  <a:lnTo>
                    <a:pt x="258" y="1062"/>
                  </a:lnTo>
                  <a:lnTo>
                    <a:pt x="258" y="1056"/>
                  </a:lnTo>
                  <a:lnTo>
                    <a:pt x="258" y="1050"/>
                  </a:lnTo>
                  <a:lnTo>
                    <a:pt x="258" y="1044"/>
                  </a:lnTo>
                  <a:lnTo>
                    <a:pt x="258" y="1038"/>
                  </a:lnTo>
                  <a:lnTo>
                    <a:pt x="258" y="1032"/>
                  </a:lnTo>
                  <a:lnTo>
                    <a:pt x="258" y="1026"/>
                  </a:lnTo>
                  <a:lnTo>
                    <a:pt x="258" y="1020"/>
                  </a:lnTo>
                  <a:lnTo>
                    <a:pt x="264" y="1014"/>
                  </a:lnTo>
                  <a:lnTo>
                    <a:pt x="264" y="1008"/>
                  </a:lnTo>
                  <a:lnTo>
                    <a:pt x="264" y="1002"/>
                  </a:lnTo>
                  <a:lnTo>
                    <a:pt x="264" y="996"/>
                  </a:lnTo>
                  <a:lnTo>
                    <a:pt x="264" y="990"/>
                  </a:lnTo>
                  <a:lnTo>
                    <a:pt x="264" y="984"/>
                  </a:lnTo>
                  <a:lnTo>
                    <a:pt x="264" y="978"/>
                  </a:lnTo>
                  <a:lnTo>
                    <a:pt x="264" y="972"/>
                  </a:lnTo>
                  <a:lnTo>
                    <a:pt x="264" y="966"/>
                  </a:lnTo>
                  <a:lnTo>
                    <a:pt x="264" y="960"/>
                  </a:lnTo>
                  <a:lnTo>
                    <a:pt x="264" y="954"/>
                  </a:lnTo>
                  <a:lnTo>
                    <a:pt x="264" y="948"/>
                  </a:lnTo>
                  <a:lnTo>
                    <a:pt x="264" y="942"/>
                  </a:lnTo>
                  <a:lnTo>
                    <a:pt x="264" y="936"/>
                  </a:lnTo>
                  <a:lnTo>
                    <a:pt x="264" y="930"/>
                  </a:lnTo>
                  <a:lnTo>
                    <a:pt x="264" y="924"/>
                  </a:lnTo>
                  <a:lnTo>
                    <a:pt x="264" y="918"/>
                  </a:lnTo>
                  <a:lnTo>
                    <a:pt x="264" y="912"/>
                  </a:lnTo>
                  <a:lnTo>
                    <a:pt x="264" y="906"/>
                  </a:lnTo>
                  <a:lnTo>
                    <a:pt x="270" y="900"/>
                  </a:lnTo>
                  <a:lnTo>
                    <a:pt x="270" y="894"/>
                  </a:lnTo>
                  <a:lnTo>
                    <a:pt x="270" y="888"/>
                  </a:lnTo>
                  <a:lnTo>
                    <a:pt x="270" y="882"/>
                  </a:lnTo>
                  <a:lnTo>
                    <a:pt x="270" y="876"/>
                  </a:lnTo>
                  <a:lnTo>
                    <a:pt x="270" y="870"/>
                  </a:lnTo>
                  <a:lnTo>
                    <a:pt x="270" y="864"/>
                  </a:lnTo>
                  <a:lnTo>
                    <a:pt x="270" y="858"/>
                  </a:lnTo>
                  <a:lnTo>
                    <a:pt x="270" y="852"/>
                  </a:lnTo>
                  <a:lnTo>
                    <a:pt x="270" y="846"/>
                  </a:lnTo>
                  <a:lnTo>
                    <a:pt x="270" y="840"/>
                  </a:lnTo>
                  <a:lnTo>
                    <a:pt x="270" y="834"/>
                  </a:lnTo>
                  <a:lnTo>
                    <a:pt x="270" y="828"/>
                  </a:lnTo>
                  <a:lnTo>
                    <a:pt x="270" y="822"/>
                  </a:lnTo>
                  <a:lnTo>
                    <a:pt x="270" y="816"/>
                  </a:lnTo>
                  <a:lnTo>
                    <a:pt x="270" y="810"/>
                  </a:lnTo>
                  <a:lnTo>
                    <a:pt x="270" y="804"/>
                  </a:lnTo>
                  <a:lnTo>
                    <a:pt x="270" y="798"/>
                  </a:lnTo>
                  <a:lnTo>
                    <a:pt x="270" y="792"/>
                  </a:lnTo>
                  <a:lnTo>
                    <a:pt x="276" y="786"/>
                  </a:lnTo>
                  <a:lnTo>
                    <a:pt x="276" y="780"/>
                  </a:lnTo>
                  <a:lnTo>
                    <a:pt x="276" y="774"/>
                  </a:lnTo>
                  <a:lnTo>
                    <a:pt x="276" y="768"/>
                  </a:lnTo>
                  <a:lnTo>
                    <a:pt x="276" y="762"/>
                  </a:lnTo>
                  <a:lnTo>
                    <a:pt x="276" y="756"/>
                  </a:lnTo>
                  <a:lnTo>
                    <a:pt x="276" y="750"/>
                  </a:lnTo>
                  <a:lnTo>
                    <a:pt x="276" y="744"/>
                  </a:lnTo>
                  <a:lnTo>
                    <a:pt x="276" y="738"/>
                  </a:lnTo>
                  <a:lnTo>
                    <a:pt x="276" y="732"/>
                  </a:lnTo>
                  <a:lnTo>
                    <a:pt x="276" y="726"/>
                  </a:lnTo>
                  <a:lnTo>
                    <a:pt x="276" y="720"/>
                  </a:lnTo>
                  <a:lnTo>
                    <a:pt x="276" y="714"/>
                  </a:lnTo>
                  <a:lnTo>
                    <a:pt x="276" y="708"/>
                  </a:lnTo>
                  <a:lnTo>
                    <a:pt x="276" y="702"/>
                  </a:lnTo>
                  <a:lnTo>
                    <a:pt x="276" y="696"/>
                  </a:lnTo>
                  <a:lnTo>
                    <a:pt x="276" y="690"/>
                  </a:lnTo>
                  <a:lnTo>
                    <a:pt x="276" y="684"/>
                  </a:lnTo>
                  <a:lnTo>
                    <a:pt x="282" y="678"/>
                  </a:lnTo>
                  <a:lnTo>
                    <a:pt x="282" y="672"/>
                  </a:lnTo>
                  <a:lnTo>
                    <a:pt x="282" y="666"/>
                  </a:lnTo>
                  <a:lnTo>
                    <a:pt x="282" y="660"/>
                  </a:lnTo>
                  <a:lnTo>
                    <a:pt x="282" y="654"/>
                  </a:lnTo>
                  <a:lnTo>
                    <a:pt x="282" y="648"/>
                  </a:lnTo>
                  <a:lnTo>
                    <a:pt x="282" y="642"/>
                  </a:lnTo>
                  <a:lnTo>
                    <a:pt x="282" y="636"/>
                  </a:lnTo>
                  <a:lnTo>
                    <a:pt x="282" y="630"/>
                  </a:lnTo>
                  <a:lnTo>
                    <a:pt x="282" y="624"/>
                  </a:lnTo>
                  <a:lnTo>
                    <a:pt x="282" y="618"/>
                  </a:lnTo>
                  <a:lnTo>
                    <a:pt x="282" y="612"/>
                  </a:lnTo>
                  <a:lnTo>
                    <a:pt x="282" y="606"/>
                  </a:lnTo>
                  <a:lnTo>
                    <a:pt x="282" y="600"/>
                  </a:lnTo>
                  <a:lnTo>
                    <a:pt x="282" y="594"/>
                  </a:lnTo>
                  <a:lnTo>
                    <a:pt x="282" y="588"/>
                  </a:lnTo>
                  <a:lnTo>
                    <a:pt x="282" y="582"/>
                  </a:lnTo>
                  <a:lnTo>
                    <a:pt x="282" y="576"/>
                  </a:lnTo>
                  <a:lnTo>
                    <a:pt x="288" y="570"/>
                  </a:lnTo>
                  <a:lnTo>
                    <a:pt x="288" y="564"/>
                  </a:lnTo>
                  <a:lnTo>
                    <a:pt x="288" y="558"/>
                  </a:lnTo>
                  <a:lnTo>
                    <a:pt x="288" y="552"/>
                  </a:lnTo>
                  <a:lnTo>
                    <a:pt x="288" y="546"/>
                  </a:lnTo>
                  <a:lnTo>
                    <a:pt x="288" y="540"/>
                  </a:lnTo>
                  <a:lnTo>
                    <a:pt x="288" y="534"/>
                  </a:lnTo>
                  <a:lnTo>
                    <a:pt x="288" y="528"/>
                  </a:lnTo>
                  <a:lnTo>
                    <a:pt x="288" y="522"/>
                  </a:lnTo>
                  <a:lnTo>
                    <a:pt x="288" y="516"/>
                  </a:lnTo>
                  <a:lnTo>
                    <a:pt x="288" y="510"/>
                  </a:lnTo>
                  <a:lnTo>
                    <a:pt x="288" y="504"/>
                  </a:lnTo>
                  <a:lnTo>
                    <a:pt x="288" y="498"/>
                  </a:lnTo>
                  <a:lnTo>
                    <a:pt x="288" y="492"/>
                  </a:lnTo>
                  <a:lnTo>
                    <a:pt x="288" y="486"/>
                  </a:lnTo>
                  <a:lnTo>
                    <a:pt x="288" y="480"/>
                  </a:lnTo>
                  <a:lnTo>
                    <a:pt x="288" y="474"/>
                  </a:lnTo>
                  <a:lnTo>
                    <a:pt x="294" y="468"/>
                  </a:lnTo>
                  <a:lnTo>
                    <a:pt x="294" y="462"/>
                  </a:lnTo>
                  <a:lnTo>
                    <a:pt x="294" y="456"/>
                  </a:lnTo>
                  <a:lnTo>
                    <a:pt x="294" y="450"/>
                  </a:lnTo>
                  <a:lnTo>
                    <a:pt x="294" y="444"/>
                  </a:lnTo>
                  <a:lnTo>
                    <a:pt x="294" y="438"/>
                  </a:lnTo>
                  <a:lnTo>
                    <a:pt x="294" y="432"/>
                  </a:lnTo>
                  <a:lnTo>
                    <a:pt x="294" y="426"/>
                  </a:lnTo>
                  <a:lnTo>
                    <a:pt x="294" y="420"/>
                  </a:lnTo>
                  <a:lnTo>
                    <a:pt x="294" y="414"/>
                  </a:lnTo>
                  <a:lnTo>
                    <a:pt x="294" y="408"/>
                  </a:lnTo>
                  <a:lnTo>
                    <a:pt x="294" y="402"/>
                  </a:lnTo>
                  <a:lnTo>
                    <a:pt x="294" y="396"/>
                  </a:lnTo>
                  <a:lnTo>
                    <a:pt x="294" y="390"/>
                  </a:lnTo>
                  <a:lnTo>
                    <a:pt x="294" y="384"/>
                  </a:lnTo>
                  <a:lnTo>
                    <a:pt x="300" y="378"/>
                  </a:lnTo>
                  <a:lnTo>
                    <a:pt x="300" y="372"/>
                  </a:lnTo>
                  <a:lnTo>
                    <a:pt x="300" y="366"/>
                  </a:lnTo>
                  <a:lnTo>
                    <a:pt x="300" y="360"/>
                  </a:lnTo>
                  <a:lnTo>
                    <a:pt x="300" y="354"/>
                  </a:lnTo>
                  <a:lnTo>
                    <a:pt x="300" y="348"/>
                  </a:lnTo>
                  <a:lnTo>
                    <a:pt x="300" y="342"/>
                  </a:lnTo>
                  <a:lnTo>
                    <a:pt x="300" y="336"/>
                  </a:lnTo>
                  <a:lnTo>
                    <a:pt x="300" y="330"/>
                  </a:lnTo>
                  <a:lnTo>
                    <a:pt x="300" y="324"/>
                  </a:lnTo>
                  <a:lnTo>
                    <a:pt x="300" y="318"/>
                  </a:lnTo>
                  <a:lnTo>
                    <a:pt x="300" y="312"/>
                  </a:lnTo>
                  <a:lnTo>
                    <a:pt x="306" y="306"/>
                  </a:lnTo>
                  <a:lnTo>
                    <a:pt x="306" y="300"/>
                  </a:lnTo>
                  <a:lnTo>
                    <a:pt x="306" y="294"/>
                  </a:lnTo>
                  <a:lnTo>
                    <a:pt x="306" y="288"/>
                  </a:lnTo>
                  <a:lnTo>
                    <a:pt x="306" y="282"/>
                  </a:lnTo>
                  <a:lnTo>
                    <a:pt x="306" y="276"/>
                  </a:lnTo>
                  <a:lnTo>
                    <a:pt x="306" y="270"/>
                  </a:lnTo>
                  <a:lnTo>
                    <a:pt x="306" y="264"/>
                  </a:lnTo>
                  <a:lnTo>
                    <a:pt x="306" y="258"/>
                  </a:lnTo>
                  <a:lnTo>
                    <a:pt x="312" y="252"/>
                  </a:lnTo>
                  <a:lnTo>
                    <a:pt x="312" y="246"/>
                  </a:lnTo>
                  <a:lnTo>
                    <a:pt x="312" y="240"/>
                  </a:lnTo>
                  <a:lnTo>
                    <a:pt x="312" y="234"/>
                  </a:lnTo>
                  <a:lnTo>
                    <a:pt x="312" y="228"/>
                  </a:lnTo>
                  <a:lnTo>
                    <a:pt x="312" y="222"/>
                  </a:lnTo>
                  <a:lnTo>
                    <a:pt x="312" y="216"/>
                  </a:lnTo>
                  <a:lnTo>
                    <a:pt x="318" y="210"/>
                  </a:lnTo>
                  <a:lnTo>
                    <a:pt x="318" y="204"/>
                  </a:lnTo>
                  <a:lnTo>
                    <a:pt x="318" y="198"/>
                  </a:lnTo>
                  <a:lnTo>
                    <a:pt x="324" y="192"/>
                  </a:lnTo>
                  <a:lnTo>
                    <a:pt x="330" y="198"/>
                  </a:lnTo>
                  <a:lnTo>
                    <a:pt x="330" y="204"/>
                  </a:lnTo>
                  <a:lnTo>
                    <a:pt x="330" y="210"/>
                  </a:lnTo>
                  <a:lnTo>
                    <a:pt x="336" y="216"/>
                  </a:lnTo>
                  <a:lnTo>
                    <a:pt x="336" y="222"/>
                  </a:lnTo>
                  <a:lnTo>
                    <a:pt x="336" y="228"/>
                  </a:lnTo>
                  <a:lnTo>
                    <a:pt x="336" y="234"/>
                  </a:lnTo>
                  <a:lnTo>
                    <a:pt x="336" y="240"/>
                  </a:lnTo>
                  <a:lnTo>
                    <a:pt x="336" y="246"/>
                  </a:lnTo>
                  <a:lnTo>
                    <a:pt x="336" y="252"/>
                  </a:lnTo>
                  <a:lnTo>
                    <a:pt x="342" y="258"/>
                  </a:lnTo>
                  <a:lnTo>
                    <a:pt x="342" y="264"/>
                  </a:lnTo>
                  <a:lnTo>
                    <a:pt x="342" y="270"/>
                  </a:lnTo>
                  <a:lnTo>
                    <a:pt x="342" y="276"/>
                  </a:lnTo>
                  <a:lnTo>
                    <a:pt x="342" y="282"/>
                  </a:lnTo>
                  <a:lnTo>
                    <a:pt x="342" y="288"/>
                  </a:lnTo>
                  <a:lnTo>
                    <a:pt x="342" y="294"/>
                  </a:lnTo>
                  <a:lnTo>
                    <a:pt x="342" y="300"/>
                  </a:lnTo>
                  <a:lnTo>
                    <a:pt x="342" y="306"/>
                  </a:lnTo>
                  <a:lnTo>
                    <a:pt x="342" y="312"/>
                  </a:lnTo>
                  <a:lnTo>
                    <a:pt x="348" y="318"/>
                  </a:lnTo>
                  <a:lnTo>
                    <a:pt x="348" y="324"/>
                  </a:lnTo>
                  <a:lnTo>
                    <a:pt x="348" y="330"/>
                  </a:lnTo>
                  <a:lnTo>
                    <a:pt x="348" y="336"/>
                  </a:lnTo>
                  <a:lnTo>
                    <a:pt x="348" y="342"/>
                  </a:lnTo>
                  <a:lnTo>
                    <a:pt x="348" y="348"/>
                  </a:lnTo>
                  <a:lnTo>
                    <a:pt x="348" y="354"/>
                  </a:lnTo>
                  <a:lnTo>
                    <a:pt x="348" y="360"/>
                  </a:lnTo>
                  <a:lnTo>
                    <a:pt x="348" y="366"/>
                  </a:lnTo>
                  <a:lnTo>
                    <a:pt x="348" y="372"/>
                  </a:lnTo>
                  <a:lnTo>
                    <a:pt x="348" y="378"/>
                  </a:lnTo>
                  <a:lnTo>
                    <a:pt x="348" y="384"/>
                  </a:lnTo>
                  <a:lnTo>
                    <a:pt x="348" y="390"/>
                  </a:lnTo>
                  <a:lnTo>
                    <a:pt x="348" y="396"/>
                  </a:lnTo>
                  <a:lnTo>
                    <a:pt x="354" y="402"/>
                  </a:lnTo>
                  <a:lnTo>
                    <a:pt x="354" y="408"/>
                  </a:lnTo>
                  <a:lnTo>
                    <a:pt x="354" y="414"/>
                  </a:lnTo>
                  <a:lnTo>
                    <a:pt x="354" y="420"/>
                  </a:lnTo>
                  <a:lnTo>
                    <a:pt x="354" y="426"/>
                  </a:lnTo>
                  <a:lnTo>
                    <a:pt x="354" y="432"/>
                  </a:lnTo>
                  <a:lnTo>
                    <a:pt x="354" y="438"/>
                  </a:lnTo>
                  <a:lnTo>
                    <a:pt x="354" y="444"/>
                  </a:lnTo>
                  <a:lnTo>
                    <a:pt x="354" y="450"/>
                  </a:lnTo>
                  <a:lnTo>
                    <a:pt x="354" y="456"/>
                  </a:lnTo>
                  <a:lnTo>
                    <a:pt x="354" y="462"/>
                  </a:lnTo>
                  <a:lnTo>
                    <a:pt x="354" y="468"/>
                  </a:lnTo>
                  <a:lnTo>
                    <a:pt x="354" y="474"/>
                  </a:lnTo>
                  <a:lnTo>
                    <a:pt x="354" y="480"/>
                  </a:lnTo>
                  <a:lnTo>
                    <a:pt x="354" y="486"/>
                  </a:lnTo>
                  <a:lnTo>
                    <a:pt x="360" y="492"/>
                  </a:lnTo>
                  <a:lnTo>
                    <a:pt x="360" y="498"/>
                  </a:lnTo>
                  <a:lnTo>
                    <a:pt x="360" y="504"/>
                  </a:lnTo>
                  <a:lnTo>
                    <a:pt x="360" y="510"/>
                  </a:lnTo>
                  <a:lnTo>
                    <a:pt x="360" y="516"/>
                  </a:lnTo>
                  <a:lnTo>
                    <a:pt x="360" y="522"/>
                  </a:lnTo>
                  <a:lnTo>
                    <a:pt x="360" y="528"/>
                  </a:lnTo>
                  <a:lnTo>
                    <a:pt x="360" y="534"/>
                  </a:lnTo>
                  <a:lnTo>
                    <a:pt x="360" y="540"/>
                  </a:lnTo>
                  <a:lnTo>
                    <a:pt x="360" y="546"/>
                  </a:lnTo>
                  <a:lnTo>
                    <a:pt x="360" y="552"/>
                  </a:lnTo>
                  <a:lnTo>
                    <a:pt x="360" y="558"/>
                  </a:lnTo>
                  <a:lnTo>
                    <a:pt x="360" y="564"/>
                  </a:lnTo>
                  <a:lnTo>
                    <a:pt x="360" y="570"/>
                  </a:lnTo>
                  <a:lnTo>
                    <a:pt x="360" y="576"/>
                  </a:lnTo>
                  <a:lnTo>
                    <a:pt x="360" y="582"/>
                  </a:lnTo>
                  <a:lnTo>
                    <a:pt x="360" y="588"/>
                  </a:lnTo>
                  <a:lnTo>
                    <a:pt x="360" y="594"/>
                  </a:lnTo>
                  <a:lnTo>
                    <a:pt x="366" y="600"/>
                  </a:lnTo>
                  <a:lnTo>
                    <a:pt x="366" y="606"/>
                  </a:lnTo>
                  <a:lnTo>
                    <a:pt x="366" y="612"/>
                  </a:lnTo>
                  <a:lnTo>
                    <a:pt x="366" y="618"/>
                  </a:lnTo>
                  <a:lnTo>
                    <a:pt x="366" y="624"/>
                  </a:lnTo>
                  <a:lnTo>
                    <a:pt x="366" y="630"/>
                  </a:lnTo>
                  <a:lnTo>
                    <a:pt x="366" y="636"/>
                  </a:lnTo>
                  <a:lnTo>
                    <a:pt x="366" y="642"/>
                  </a:lnTo>
                  <a:lnTo>
                    <a:pt x="366" y="648"/>
                  </a:lnTo>
                  <a:lnTo>
                    <a:pt x="366" y="654"/>
                  </a:lnTo>
                  <a:lnTo>
                    <a:pt x="366" y="660"/>
                  </a:lnTo>
                  <a:lnTo>
                    <a:pt x="366" y="666"/>
                  </a:lnTo>
                  <a:lnTo>
                    <a:pt x="366" y="672"/>
                  </a:lnTo>
                  <a:lnTo>
                    <a:pt x="366" y="678"/>
                  </a:lnTo>
                  <a:lnTo>
                    <a:pt x="366" y="684"/>
                  </a:lnTo>
                  <a:lnTo>
                    <a:pt x="366" y="690"/>
                  </a:lnTo>
                  <a:lnTo>
                    <a:pt x="366" y="696"/>
                  </a:lnTo>
                  <a:lnTo>
                    <a:pt x="366" y="702"/>
                  </a:lnTo>
                  <a:lnTo>
                    <a:pt x="366" y="708"/>
                  </a:lnTo>
                  <a:lnTo>
                    <a:pt x="372" y="714"/>
                  </a:lnTo>
                  <a:lnTo>
                    <a:pt x="372" y="720"/>
                  </a:lnTo>
                  <a:lnTo>
                    <a:pt x="372" y="726"/>
                  </a:lnTo>
                  <a:lnTo>
                    <a:pt x="372" y="732"/>
                  </a:lnTo>
                  <a:lnTo>
                    <a:pt x="372" y="738"/>
                  </a:lnTo>
                  <a:lnTo>
                    <a:pt x="372" y="744"/>
                  </a:lnTo>
                  <a:lnTo>
                    <a:pt x="372" y="750"/>
                  </a:lnTo>
                  <a:lnTo>
                    <a:pt x="372" y="756"/>
                  </a:lnTo>
                  <a:lnTo>
                    <a:pt x="372" y="762"/>
                  </a:lnTo>
                  <a:lnTo>
                    <a:pt x="372" y="768"/>
                  </a:lnTo>
                  <a:lnTo>
                    <a:pt x="372" y="774"/>
                  </a:lnTo>
                  <a:lnTo>
                    <a:pt x="372" y="780"/>
                  </a:lnTo>
                  <a:lnTo>
                    <a:pt x="372" y="786"/>
                  </a:lnTo>
                  <a:lnTo>
                    <a:pt x="372" y="792"/>
                  </a:lnTo>
                  <a:lnTo>
                    <a:pt x="372" y="798"/>
                  </a:lnTo>
                  <a:lnTo>
                    <a:pt x="372" y="804"/>
                  </a:lnTo>
                  <a:lnTo>
                    <a:pt x="372" y="810"/>
                  </a:lnTo>
                  <a:lnTo>
                    <a:pt x="372" y="816"/>
                  </a:lnTo>
                  <a:lnTo>
                    <a:pt x="372" y="822"/>
                  </a:lnTo>
                  <a:lnTo>
                    <a:pt x="372" y="828"/>
                  </a:lnTo>
                  <a:lnTo>
                    <a:pt x="378" y="834"/>
                  </a:lnTo>
                  <a:lnTo>
                    <a:pt x="378" y="840"/>
                  </a:lnTo>
                  <a:lnTo>
                    <a:pt x="378" y="846"/>
                  </a:lnTo>
                  <a:lnTo>
                    <a:pt x="378" y="852"/>
                  </a:lnTo>
                  <a:lnTo>
                    <a:pt x="378" y="858"/>
                  </a:lnTo>
                  <a:lnTo>
                    <a:pt x="378" y="864"/>
                  </a:lnTo>
                  <a:lnTo>
                    <a:pt x="378" y="870"/>
                  </a:lnTo>
                  <a:lnTo>
                    <a:pt x="378" y="876"/>
                  </a:lnTo>
                  <a:lnTo>
                    <a:pt x="378" y="882"/>
                  </a:lnTo>
                  <a:lnTo>
                    <a:pt x="378" y="888"/>
                  </a:lnTo>
                  <a:lnTo>
                    <a:pt x="378" y="894"/>
                  </a:lnTo>
                  <a:lnTo>
                    <a:pt x="378" y="900"/>
                  </a:lnTo>
                  <a:lnTo>
                    <a:pt x="378" y="906"/>
                  </a:lnTo>
                  <a:lnTo>
                    <a:pt x="378" y="912"/>
                  </a:lnTo>
                  <a:lnTo>
                    <a:pt x="378" y="918"/>
                  </a:lnTo>
                  <a:lnTo>
                    <a:pt x="378" y="924"/>
                  </a:lnTo>
                  <a:lnTo>
                    <a:pt x="378" y="930"/>
                  </a:lnTo>
                  <a:lnTo>
                    <a:pt x="378" y="936"/>
                  </a:lnTo>
                  <a:lnTo>
                    <a:pt x="378" y="942"/>
                  </a:lnTo>
                  <a:lnTo>
                    <a:pt x="378" y="948"/>
                  </a:lnTo>
                  <a:lnTo>
                    <a:pt x="384" y="954"/>
                  </a:lnTo>
                  <a:lnTo>
                    <a:pt x="384" y="960"/>
                  </a:lnTo>
                  <a:lnTo>
                    <a:pt x="384" y="966"/>
                  </a:lnTo>
                  <a:lnTo>
                    <a:pt x="384" y="972"/>
                  </a:lnTo>
                  <a:lnTo>
                    <a:pt x="384" y="978"/>
                  </a:lnTo>
                  <a:lnTo>
                    <a:pt x="384" y="984"/>
                  </a:lnTo>
                  <a:lnTo>
                    <a:pt x="384" y="990"/>
                  </a:lnTo>
                  <a:lnTo>
                    <a:pt x="384" y="996"/>
                  </a:lnTo>
                  <a:lnTo>
                    <a:pt x="384" y="1002"/>
                  </a:lnTo>
                  <a:lnTo>
                    <a:pt x="384" y="1008"/>
                  </a:lnTo>
                  <a:lnTo>
                    <a:pt x="384" y="1014"/>
                  </a:lnTo>
                  <a:lnTo>
                    <a:pt x="384" y="1020"/>
                  </a:lnTo>
                  <a:lnTo>
                    <a:pt x="384" y="1026"/>
                  </a:lnTo>
                  <a:lnTo>
                    <a:pt x="384" y="1032"/>
                  </a:lnTo>
                  <a:lnTo>
                    <a:pt x="384" y="1038"/>
                  </a:lnTo>
                  <a:lnTo>
                    <a:pt x="384" y="1044"/>
                  </a:lnTo>
                  <a:lnTo>
                    <a:pt x="384" y="1050"/>
                  </a:lnTo>
                  <a:lnTo>
                    <a:pt x="384" y="1056"/>
                  </a:lnTo>
                  <a:lnTo>
                    <a:pt x="384" y="1062"/>
                  </a:lnTo>
                  <a:lnTo>
                    <a:pt x="384" y="1068"/>
                  </a:lnTo>
                  <a:lnTo>
                    <a:pt x="390" y="1074"/>
                  </a:lnTo>
                  <a:lnTo>
                    <a:pt x="390" y="1080"/>
                  </a:lnTo>
                  <a:lnTo>
                    <a:pt x="390" y="1086"/>
                  </a:lnTo>
                  <a:lnTo>
                    <a:pt x="390" y="1092"/>
                  </a:lnTo>
                  <a:lnTo>
                    <a:pt x="390" y="1098"/>
                  </a:lnTo>
                  <a:lnTo>
                    <a:pt x="390" y="1104"/>
                  </a:lnTo>
                  <a:lnTo>
                    <a:pt x="390" y="1110"/>
                  </a:lnTo>
                  <a:lnTo>
                    <a:pt x="390" y="1116"/>
                  </a:lnTo>
                  <a:lnTo>
                    <a:pt x="390" y="1122"/>
                  </a:lnTo>
                  <a:lnTo>
                    <a:pt x="390" y="1128"/>
                  </a:lnTo>
                  <a:lnTo>
                    <a:pt x="390" y="1134"/>
                  </a:lnTo>
                  <a:lnTo>
                    <a:pt x="390" y="1140"/>
                  </a:lnTo>
                  <a:lnTo>
                    <a:pt x="390" y="1146"/>
                  </a:lnTo>
                  <a:lnTo>
                    <a:pt x="390" y="1152"/>
                  </a:lnTo>
                  <a:lnTo>
                    <a:pt x="390" y="1158"/>
                  </a:lnTo>
                  <a:lnTo>
                    <a:pt x="390" y="1164"/>
                  </a:lnTo>
                  <a:lnTo>
                    <a:pt x="390" y="1170"/>
                  </a:lnTo>
                  <a:lnTo>
                    <a:pt x="390" y="1176"/>
                  </a:lnTo>
                  <a:lnTo>
                    <a:pt x="390" y="1182"/>
                  </a:lnTo>
                  <a:lnTo>
                    <a:pt x="390" y="1188"/>
                  </a:lnTo>
                  <a:lnTo>
                    <a:pt x="396" y="1194"/>
                  </a:lnTo>
                  <a:lnTo>
                    <a:pt x="396" y="1200"/>
                  </a:lnTo>
                  <a:lnTo>
                    <a:pt x="396" y="1206"/>
                  </a:lnTo>
                  <a:lnTo>
                    <a:pt x="396" y="1212"/>
                  </a:lnTo>
                  <a:lnTo>
                    <a:pt x="396" y="1218"/>
                  </a:lnTo>
                  <a:lnTo>
                    <a:pt x="396" y="1224"/>
                  </a:lnTo>
                  <a:lnTo>
                    <a:pt x="396" y="1230"/>
                  </a:lnTo>
                  <a:lnTo>
                    <a:pt x="396" y="1236"/>
                  </a:lnTo>
                  <a:lnTo>
                    <a:pt x="396" y="1242"/>
                  </a:lnTo>
                  <a:lnTo>
                    <a:pt x="396" y="1248"/>
                  </a:lnTo>
                  <a:lnTo>
                    <a:pt x="396" y="1254"/>
                  </a:lnTo>
                  <a:lnTo>
                    <a:pt x="396" y="1260"/>
                  </a:lnTo>
                  <a:lnTo>
                    <a:pt x="396" y="1266"/>
                  </a:lnTo>
                  <a:lnTo>
                    <a:pt x="396" y="1272"/>
                  </a:lnTo>
                  <a:lnTo>
                    <a:pt x="396" y="1278"/>
                  </a:lnTo>
                  <a:lnTo>
                    <a:pt x="396" y="1284"/>
                  </a:lnTo>
                  <a:lnTo>
                    <a:pt x="396" y="1290"/>
                  </a:lnTo>
                  <a:lnTo>
                    <a:pt x="396" y="1296"/>
                  </a:lnTo>
                  <a:lnTo>
                    <a:pt x="402" y="1302"/>
                  </a:lnTo>
                  <a:lnTo>
                    <a:pt x="402" y="1308"/>
                  </a:lnTo>
                  <a:lnTo>
                    <a:pt x="402" y="1314"/>
                  </a:lnTo>
                  <a:lnTo>
                    <a:pt x="402" y="1320"/>
                  </a:lnTo>
                  <a:lnTo>
                    <a:pt x="402" y="1326"/>
                  </a:lnTo>
                  <a:lnTo>
                    <a:pt x="402" y="1332"/>
                  </a:lnTo>
                  <a:lnTo>
                    <a:pt x="402" y="1338"/>
                  </a:lnTo>
                  <a:lnTo>
                    <a:pt x="402" y="1344"/>
                  </a:lnTo>
                  <a:lnTo>
                    <a:pt x="402" y="1350"/>
                  </a:lnTo>
                  <a:lnTo>
                    <a:pt x="402" y="1356"/>
                  </a:lnTo>
                  <a:lnTo>
                    <a:pt x="402" y="1362"/>
                  </a:lnTo>
                  <a:lnTo>
                    <a:pt x="402" y="1368"/>
                  </a:lnTo>
                  <a:lnTo>
                    <a:pt x="402" y="1374"/>
                  </a:lnTo>
                  <a:lnTo>
                    <a:pt x="402" y="1380"/>
                  </a:lnTo>
                  <a:lnTo>
                    <a:pt x="402" y="1386"/>
                  </a:lnTo>
                  <a:lnTo>
                    <a:pt x="402" y="1392"/>
                  </a:lnTo>
                  <a:lnTo>
                    <a:pt x="408" y="1398"/>
                  </a:lnTo>
                  <a:lnTo>
                    <a:pt x="408" y="1404"/>
                  </a:lnTo>
                  <a:lnTo>
                    <a:pt x="408" y="1410"/>
                  </a:lnTo>
                  <a:lnTo>
                    <a:pt x="408" y="1416"/>
                  </a:lnTo>
                  <a:lnTo>
                    <a:pt x="408" y="1422"/>
                  </a:lnTo>
                  <a:lnTo>
                    <a:pt x="408" y="1428"/>
                  </a:lnTo>
                  <a:lnTo>
                    <a:pt x="408" y="1434"/>
                  </a:lnTo>
                  <a:lnTo>
                    <a:pt x="408" y="1440"/>
                  </a:lnTo>
                  <a:lnTo>
                    <a:pt x="408" y="1446"/>
                  </a:lnTo>
                  <a:lnTo>
                    <a:pt x="408" y="1452"/>
                  </a:lnTo>
                  <a:lnTo>
                    <a:pt x="408" y="1458"/>
                  </a:lnTo>
                  <a:lnTo>
                    <a:pt x="408" y="1464"/>
                  </a:lnTo>
                  <a:lnTo>
                    <a:pt x="408" y="1470"/>
                  </a:lnTo>
                  <a:lnTo>
                    <a:pt x="414" y="1476"/>
                  </a:lnTo>
                  <a:lnTo>
                    <a:pt x="414" y="1482"/>
                  </a:lnTo>
                  <a:lnTo>
                    <a:pt x="414" y="1488"/>
                  </a:lnTo>
                  <a:lnTo>
                    <a:pt x="414" y="1494"/>
                  </a:lnTo>
                  <a:lnTo>
                    <a:pt x="414" y="1500"/>
                  </a:lnTo>
                  <a:lnTo>
                    <a:pt x="414" y="1506"/>
                  </a:lnTo>
                  <a:lnTo>
                    <a:pt x="414" y="1512"/>
                  </a:lnTo>
                  <a:lnTo>
                    <a:pt x="414" y="1518"/>
                  </a:lnTo>
                  <a:lnTo>
                    <a:pt x="414" y="1524"/>
                  </a:lnTo>
                  <a:lnTo>
                    <a:pt x="414" y="1530"/>
                  </a:lnTo>
                  <a:lnTo>
                    <a:pt x="414" y="1536"/>
                  </a:lnTo>
                  <a:lnTo>
                    <a:pt x="420" y="1542"/>
                  </a:lnTo>
                  <a:lnTo>
                    <a:pt x="420" y="1548"/>
                  </a:lnTo>
                  <a:lnTo>
                    <a:pt x="420" y="1554"/>
                  </a:lnTo>
                  <a:lnTo>
                    <a:pt x="420" y="1560"/>
                  </a:lnTo>
                  <a:lnTo>
                    <a:pt x="420" y="1566"/>
                  </a:lnTo>
                  <a:lnTo>
                    <a:pt x="420" y="1572"/>
                  </a:lnTo>
                  <a:lnTo>
                    <a:pt x="420" y="1578"/>
                  </a:lnTo>
                  <a:lnTo>
                    <a:pt x="420" y="1584"/>
                  </a:lnTo>
                  <a:lnTo>
                    <a:pt x="426" y="1590"/>
                  </a:lnTo>
                  <a:lnTo>
                    <a:pt x="426" y="1596"/>
                  </a:lnTo>
                  <a:lnTo>
                    <a:pt x="426" y="1602"/>
                  </a:lnTo>
                  <a:lnTo>
                    <a:pt x="426" y="1608"/>
                  </a:lnTo>
                  <a:lnTo>
                    <a:pt x="426" y="1614"/>
                  </a:lnTo>
                  <a:lnTo>
                    <a:pt x="432" y="1620"/>
                  </a:lnTo>
                  <a:lnTo>
                    <a:pt x="438" y="1626"/>
                  </a:lnTo>
                  <a:lnTo>
                    <a:pt x="438" y="1620"/>
                  </a:lnTo>
                  <a:lnTo>
                    <a:pt x="444" y="1614"/>
                  </a:lnTo>
                  <a:lnTo>
                    <a:pt x="444" y="1608"/>
                  </a:lnTo>
                  <a:lnTo>
                    <a:pt x="444" y="1602"/>
                  </a:lnTo>
                  <a:lnTo>
                    <a:pt x="444" y="1596"/>
                  </a:lnTo>
                  <a:lnTo>
                    <a:pt x="444" y="1590"/>
                  </a:lnTo>
                  <a:lnTo>
                    <a:pt x="444" y="1584"/>
                  </a:lnTo>
                  <a:lnTo>
                    <a:pt x="450" y="1578"/>
                  </a:lnTo>
                  <a:lnTo>
                    <a:pt x="450" y="1572"/>
                  </a:lnTo>
                  <a:lnTo>
                    <a:pt x="450" y="1566"/>
                  </a:lnTo>
                  <a:lnTo>
                    <a:pt x="450" y="1560"/>
                  </a:lnTo>
                  <a:lnTo>
                    <a:pt x="450" y="1554"/>
                  </a:lnTo>
                  <a:lnTo>
                    <a:pt x="450" y="1548"/>
                  </a:lnTo>
                  <a:lnTo>
                    <a:pt x="450" y="1542"/>
                  </a:lnTo>
                  <a:lnTo>
                    <a:pt x="450" y="1536"/>
                  </a:lnTo>
                  <a:lnTo>
                    <a:pt x="450" y="1530"/>
                  </a:lnTo>
                  <a:lnTo>
                    <a:pt x="456" y="1524"/>
                  </a:lnTo>
                  <a:lnTo>
                    <a:pt x="456" y="1518"/>
                  </a:lnTo>
                  <a:lnTo>
                    <a:pt x="456" y="1512"/>
                  </a:lnTo>
                  <a:lnTo>
                    <a:pt x="456" y="1506"/>
                  </a:lnTo>
                  <a:lnTo>
                    <a:pt x="456" y="1500"/>
                  </a:lnTo>
                  <a:lnTo>
                    <a:pt x="456" y="1494"/>
                  </a:lnTo>
                  <a:lnTo>
                    <a:pt x="456" y="1488"/>
                  </a:lnTo>
                  <a:lnTo>
                    <a:pt x="456" y="1482"/>
                  </a:lnTo>
                  <a:lnTo>
                    <a:pt x="456" y="1476"/>
                  </a:lnTo>
                  <a:lnTo>
                    <a:pt x="456" y="1470"/>
                  </a:lnTo>
                  <a:lnTo>
                    <a:pt x="456" y="1464"/>
                  </a:lnTo>
                  <a:lnTo>
                    <a:pt x="456" y="1458"/>
                  </a:lnTo>
                  <a:lnTo>
                    <a:pt x="462" y="1452"/>
                  </a:lnTo>
                  <a:lnTo>
                    <a:pt x="462" y="1446"/>
                  </a:lnTo>
                  <a:lnTo>
                    <a:pt x="462" y="1440"/>
                  </a:lnTo>
                  <a:lnTo>
                    <a:pt x="462" y="1434"/>
                  </a:lnTo>
                  <a:lnTo>
                    <a:pt x="462" y="1428"/>
                  </a:lnTo>
                  <a:lnTo>
                    <a:pt x="462" y="1422"/>
                  </a:lnTo>
                  <a:lnTo>
                    <a:pt x="462" y="1416"/>
                  </a:lnTo>
                  <a:lnTo>
                    <a:pt x="462" y="1410"/>
                  </a:lnTo>
                  <a:lnTo>
                    <a:pt x="462" y="1404"/>
                  </a:lnTo>
                  <a:lnTo>
                    <a:pt x="462" y="1398"/>
                  </a:lnTo>
                  <a:lnTo>
                    <a:pt x="462" y="1392"/>
                  </a:lnTo>
                  <a:lnTo>
                    <a:pt x="462" y="1386"/>
                  </a:lnTo>
                  <a:lnTo>
                    <a:pt x="462" y="1380"/>
                  </a:lnTo>
                  <a:lnTo>
                    <a:pt x="462" y="1374"/>
                  </a:lnTo>
                  <a:lnTo>
                    <a:pt x="468" y="1368"/>
                  </a:lnTo>
                  <a:lnTo>
                    <a:pt x="468" y="1362"/>
                  </a:lnTo>
                  <a:lnTo>
                    <a:pt x="468" y="1356"/>
                  </a:lnTo>
                  <a:lnTo>
                    <a:pt x="468" y="1350"/>
                  </a:lnTo>
                  <a:lnTo>
                    <a:pt x="468" y="1344"/>
                  </a:lnTo>
                  <a:lnTo>
                    <a:pt x="468" y="1338"/>
                  </a:lnTo>
                  <a:lnTo>
                    <a:pt x="468" y="1332"/>
                  </a:lnTo>
                  <a:lnTo>
                    <a:pt x="468" y="1326"/>
                  </a:lnTo>
                  <a:lnTo>
                    <a:pt x="468" y="1320"/>
                  </a:lnTo>
                  <a:lnTo>
                    <a:pt x="468" y="1314"/>
                  </a:lnTo>
                  <a:lnTo>
                    <a:pt x="468" y="1308"/>
                  </a:lnTo>
                  <a:lnTo>
                    <a:pt x="468" y="1302"/>
                  </a:lnTo>
                  <a:lnTo>
                    <a:pt x="468" y="1296"/>
                  </a:lnTo>
                  <a:lnTo>
                    <a:pt x="468" y="1290"/>
                  </a:lnTo>
                  <a:lnTo>
                    <a:pt x="468" y="1284"/>
                  </a:lnTo>
                  <a:lnTo>
                    <a:pt x="468" y="1278"/>
                  </a:lnTo>
                  <a:lnTo>
                    <a:pt x="474" y="1272"/>
                  </a:lnTo>
                  <a:lnTo>
                    <a:pt x="474" y="1266"/>
                  </a:lnTo>
                  <a:lnTo>
                    <a:pt x="474" y="1260"/>
                  </a:lnTo>
                  <a:lnTo>
                    <a:pt x="474" y="1254"/>
                  </a:lnTo>
                  <a:lnTo>
                    <a:pt x="474" y="1248"/>
                  </a:lnTo>
                  <a:lnTo>
                    <a:pt x="474" y="1242"/>
                  </a:lnTo>
                  <a:lnTo>
                    <a:pt x="474" y="1236"/>
                  </a:lnTo>
                  <a:lnTo>
                    <a:pt x="474" y="1230"/>
                  </a:lnTo>
                  <a:lnTo>
                    <a:pt x="474" y="1224"/>
                  </a:lnTo>
                  <a:lnTo>
                    <a:pt x="474" y="1218"/>
                  </a:lnTo>
                  <a:lnTo>
                    <a:pt x="474" y="1212"/>
                  </a:lnTo>
                  <a:lnTo>
                    <a:pt x="474" y="1206"/>
                  </a:lnTo>
                  <a:lnTo>
                    <a:pt x="474" y="1200"/>
                  </a:lnTo>
                  <a:lnTo>
                    <a:pt x="474" y="1194"/>
                  </a:lnTo>
                  <a:lnTo>
                    <a:pt x="474" y="1188"/>
                  </a:lnTo>
                  <a:lnTo>
                    <a:pt x="474" y="1182"/>
                  </a:lnTo>
                  <a:lnTo>
                    <a:pt x="474" y="1176"/>
                  </a:lnTo>
                  <a:lnTo>
                    <a:pt x="474" y="1170"/>
                  </a:lnTo>
                  <a:lnTo>
                    <a:pt x="480" y="1164"/>
                  </a:lnTo>
                  <a:lnTo>
                    <a:pt x="480" y="1158"/>
                  </a:lnTo>
                  <a:lnTo>
                    <a:pt x="480" y="1152"/>
                  </a:lnTo>
                  <a:lnTo>
                    <a:pt x="480" y="1146"/>
                  </a:lnTo>
                  <a:lnTo>
                    <a:pt x="480" y="1140"/>
                  </a:lnTo>
                  <a:lnTo>
                    <a:pt x="480" y="1134"/>
                  </a:lnTo>
                  <a:lnTo>
                    <a:pt x="480" y="1128"/>
                  </a:lnTo>
                  <a:lnTo>
                    <a:pt x="480" y="1122"/>
                  </a:lnTo>
                  <a:lnTo>
                    <a:pt x="480" y="1116"/>
                  </a:lnTo>
                  <a:lnTo>
                    <a:pt x="480" y="1110"/>
                  </a:lnTo>
                  <a:lnTo>
                    <a:pt x="480" y="1104"/>
                  </a:lnTo>
                  <a:lnTo>
                    <a:pt x="480" y="1098"/>
                  </a:lnTo>
                  <a:lnTo>
                    <a:pt x="480" y="1092"/>
                  </a:lnTo>
                  <a:lnTo>
                    <a:pt x="480" y="1086"/>
                  </a:lnTo>
                  <a:lnTo>
                    <a:pt x="480" y="1080"/>
                  </a:lnTo>
                  <a:lnTo>
                    <a:pt x="480" y="1074"/>
                  </a:lnTo>
                  <a:lnTo>
                    <a:pt x="480" y="1068"/>
                  </a:lnTo>
                  <a:lnTo>
                    <a:pt x="480" y="1062"/>
                  </a:lnTo>
                  <a:lnTo>
                    <a:pt x="480" y="1056"/>
                  </a:lnTo>
                  <a:lnTo>
                    <a:pt x="486" y="1050"/>
                  </a:lnTo>
                  <a:lnTo>
                    <a:pt x="486" y="1044"/>
                  </a:lnTo>
                  <a:lnTo>
                    <a:pt x="486" y="1038"/>
                  </a:lnTo>
                  <a:lnTo>
                    <a:pt x="486" y="1032"/>
                  </a:lnTo>
                  <a:lnTo>
                    <a:pt x="486" y="1026"/>
                  </a:lnTo>
                  <a:lnTo>
                    <a:pt x="486" y="1020"/>
                  </a:lnTo>
                  <a:lnTo>
                    <a:pt x="486" y="1014"/>
                  </a:lnTo>
                  <a:lnTo>
                    <a:pt x="486" y="1008"/>
                  </a:lnTo>
                  <a:lnTo>
                    <a:pt x="486" y="1002"/>
                  </a:lnTo>
                  <a:lnTo>
                    <a:pt x="486" y="996"/>
                  </a:lnTo>
                  <a:lnTo>
                    <a:pt x="486" y="990"/>
                  </a:lnTo>
                  <a:lnTo>
                    <a:pt x="486" y="984"/>
                  </a:lnTo>
                  <a:lnTo>
                    <a:pt x="486" y="978"/>
                  </a:lnTo>
                  <a:lnTo>
                    <a:pt x="486" y="972"/>
                  </a:lnTo>
                  <a:lnTo>
                    <a:pt x="486" y="966"/>
                  </a:lnTo>
                  <a:lnTo>
                    <a:pt x="486" y="960"/>
                  </a:lnTo>
                  <a:lnTo>
                    <a:pt x="486" y="954"/>
                  </a:lnTo>
                  <a:lnTo>
                    <a:pt x="486" y="948"/>
                  </a:lnTo>
                  <a:lnTo>
                    <a:pt x="486" y="942"/>
                  </a:lnTo>
                  <a:lnTo>
                    <a:pt x="492" y="936"/>
                  </a:lnTo>
                  <a:lnTo>
                    <a:pt x="492" y="930"/>
                  </a:lnTo>
                  <a:lnTo>
                    <a:pt x="492" y="924"/>
                  </a:lnTo>
                  <a:lnTo>
                    <a:pt x="492" y="918"/>
                  </a:lnTo>
                </a:path>
              </a:pathLst>
            </a:custGeom>
            <a:noFill/>
            <a:ln w="28575" cmpd="sng">
              <a:solidFill>
                <a:srgbClr val="FF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932" name="Freeform 84">
              <a:extLst>
                <a:ext uri="{FF2B5EF4-FFF2-40B4-BE49-F238E27FC236}">
                  <a16:creationId xmlns:a16="http://schemas.microsoft.com/office/drawing/2014/main" id="{3A5F4CB0-7D74-1707-7A9D-B00D5594003D}"/>
                </a:ext>
              </a:extLst>
            </p:cNvPr>
            <p:cNvSpPr>
              <a:spLocks/>
            </p:cNvSpPr>
            <p:nvPr/>
          </p:nvSpPr>
          <p:spPr bwMode="auto">
            <a:xfrm>
              <a:off x="2130" y="1536"/>
              <a:ext cx="498" cy="1476"/>
            </a:xfrm>
            <a:custGeom>
              <a:avLst/>
              <a:gdLst>
                <a:gd name="T0" fmla="*/ 6 w 498"/>
                <a:gd name="T1" fmla="*/ 504 h 1476"/>
                <a:gd name="T2" fmla="*/ 6 w 498"/>
                <a:gd name="T3" fmla="*/ 402 h 1476"/>
                <a:gd name="T4" fmla="*/ 12 w 498"/>
                <a:gd name="T5" fmla="*/ 300 h 1476"/>
                <a:gd name="T6" fmla="*/ 24 w 498"/>
                <a:gd name="T7" fmla="*/ 198 h 1476"/>
                <a:gd name="T8" fmla="*/ 30 w 498"/>
                <a:gd name="T9" fmla="*/ 96 h 1476"/>
                <a:gd name="T10" fmla="*/ 54 w 498"/>
                <a:gd name="T11" fmla="*/ 6 h 1476"/>
                <a:gd name="T12" fmla="*/ 66 w 498"/>
                <a:gd name="T13" fmla="*/ 108 h 1476"/>
                <a:gd name="T14" fmla="*/ 78 w 498"/>
                <a:gd name="T15" fmla="*/ 210 h 1476"/>
                <a:gd name="T16" fmla="*/ 84 w 498"/>
                <a:gd name="T17" fmla="*/ 312 h 1476"/>
                <a:gd name="T18" fmla="*/ 90 w 498"/>
                <a:gd name="T19" fmla="*/ 414 h 1476"/>
                <a:gd name="T20" fmla="*/ 96 w 498"/>
                <a:gd name="T21" fmla="*/ 516 h 1476"/>
                <a:gd name="T22" fmla="*/ 102 w 498"/>
                <a:gd name="T23" fmla="*/ 618 h 1476"/>
                <a:gd name="T24" fmla="*/ 102 w 498"/>
                <a:gd name="T25" fmla="*/ 720 h 1476"/>
                <a:gd name="T26" fmla="*/ 108 w 498"/>
                <a:gd name="T27" fmla="*/ 822 h 1476"/>
                <a:gd name="T28" fmla="*/ 114 w 498"/>
                <a:gd name="T29" fmla="*/ 924 h 1476"/>
                <a:gd name="T30" fmla="*/ 120 w 498"/>
                <a:gd name="T31" fmla="*/ 1026 h 1476"/>
                <a:gd name="T32" fmla="*/ 126 w 498"/>
                <a:gd name="T33" fmla="*/ 1128 h 1476"/>
                <a:gd name="T34" fmla="*/ 132 w 498"/>
                <a:gd name="T35" fmla="*/ 1230 h 1476"/>
                <a:gd name="T36" fmla="*/ 144 w 498"/>
                <a:gd name="T37" fmla="*/ 1332 h 1476"/>
                <a:gd name="T38" fmla="*/ 168 w 498"/>
                <a:gd name="T39" fmla="*/ 1386 h 1476"/>
                <a:gd name="T40" fmla="*/ 180 w 498"/>
                <a:gd name="T41" fmla="*/ 1284 h 1476"/>
                <a:gd name="T42" fmla="*/ 186 w 498"/>
                <a:gd name="T43" fmla="*/ 1182 h 1476"/>
                <a:gd name="T44" fmla="*/ 192 w 498"/>
                <a:gd name="T45" fmla="*/ 1080 h 1476"/>
                <a:gd name="T46" fmla="*/ 198 w 498"/>
                <a:gd name="T47" fmla="*/ 978 h 1476"/>
                <a:gd name="T48" fmla="*/ 204 w 498"/>
                <a:gd name="T49" fmla="*/ 876 h 1476"/>
                <a:gd name="T50" fmla="*/ 210 w 498"/>
                <a:gd name="T51" fmla="*/ 774 h 1476"/>
                <a:gd name="T52" fmla="*/ 216 w 498"/>
                <a:gd name="T53" fmla="*/ 672 h 1476"/>
                <a:gd name="T54" fmla="*/ 222 w 498"/>
                <a:gd name="T55" fmla="*/ 570 h 1476"/>
                <a:gd name="T56" fmla="*/ 228 w 498"/>
                <a:gd name="T57" fmla="*/ 468 h 1476"/>
                <a:gd name="T58" fmla="*/ 234 w 498"/>
                <a:gd name="T59" fmla="*/ 366 h 1476"/>
                <a:gd name="T60" fmla="*/ 240 w 498"/>
                <a:gd name="T61" fmla="*/ 264 h 1476"/>
                <a:gd name="T62" fmla="*/ 246 w 498"/>
                <a:gd name="T63" fmla="*/ 162 h 1476"/>
                <a:gd name="T64" fmla="*/ 276 w 498"/>
                <a:gd name="T65" fmla="*/ 96 h 1476"/>
                <a:gd name="T66" fmla="*/ 288 w 498"/>
                <a:gd name="T67" fmla="*/ 198 h 1476"/>
                <a:gd name="T68" fmla="*/ 294 w 498"/>
                <a:gd name="T69" fmla="*/ 300 h 1476"/>
                <a:gd name="T70" fmla="*/ 300 w 498"/>
                <a:gd name="T71" fmla="*/ 402 h 1476"/>
                <a:gd name="T72" fmla="*/ 306 w 498"/>
                <a:gd name="T73" fmla="*/ 504 h 1476"/>
                <a:gd name="T74" fmla="*/ 312 w 498"/>
                <a:gd name="T75" fmla="*/ 606 h 1476"/>
                <a:gd name="T76" fmla="*/ 318 w 498"/>
                <a:gd name="T77" fmla="*/ 708 h 1476"/>
                <a:gd name="T78" fmla="*/ 324 w 498"/>
                <a:gd name="T79" fmla="*/ 810 h 1476"/>
                <a:gd name="T80" fmla="*/ 324 w 498"/>
                <a:gd name="T81" fmla="*/ 912 h 1476"/>
                <a:gd name="T82" fmla="*/ 330 w 498"/>
                <a:gd name="T83" fmla="*/ 1014 h 1476"/>
                <a:gd name="T84" fmla="*/ 336 w 498"/>
                <a:gd name="T85" fmla="*/ 1116 h 1476"/>
                <a:gd name="T86" fmla="*/ 342 w 498"/>
                <a:gd name="T87" fmla="*/ 1218 h 1476"/>
                <a:gd name="T88" fmla="*/ 354 w 498"/>
                <a:gd name="T89" fmla="*/ 1320 h 1476"/>
                <a:gd name="T90" fmla="*/ 360 w 498"/>
                <a:gd name="T91" fmla="*/ 1422 h 1476"/>
                <a:gd name="T92" fmla="*/ 390 w 498"/>
                <a:gd name="T93" fmla="*/ 1428 h 1476"/>
                <a:gd name="T94" fmla="*/ 396 w 498"/>
                <a:gd name="T95" fmla="*/ 1326 h 1476"/>
                <a:gd name="T96" fmla="*/ 408 w 498"/>
                <a:gd name="T97" fmla="*/ 1224 h 1476"/>
                <a:gd name="T98" fmla="*/ 414 w 498"/>
                <a:gd name="T99" fmla="*/ 1122 h 1476"/>
                <a:gd name="T100" fmla="*/ 420 w 498"/>
                <a:gd name="T101" fmla="*/ 1020 h 1476"/>
                <a:gd name="T102" fmla="*/ 420 w 498"/>
                <a:gd name="T103" fmla="*/ 918 h 1476"/>
                <a:gd name="T104" fmla="*/ 426 w 498"/>
                <a:gd name="T105" fmla="*/ 816 h 1476"/>
                <a:gd name="T106" fmla="*/ 432 w 498"/>
                <a:gd name="T107" fmla="*/ 714 h 1476"/>
                <a:gd name="T108" fmla="*/ 438 w 498"/>
                <a:gd name="T109" fmla="*/ 612 h 1476"/>
                <a:gd name="T110" fmla="*/ 444 w 498"/>
                <a:gd name="T111" fmla="*/ 510 h 1476"/>
                <a:gd name="T112" fmla="*/ 450 w 498"/>
                <a:gd name="T113" fmla="*/ 408 h 1476"/>
                <a:gd name="T114" fmla="*/ 456 w 498"/>
                <a:gd name="T115" fmla="*/ 306 h 1476"/>
                <a:gd name="T116" fmla="*/ 468 w 498"/>
                <a:gd name="T117" fmla="*/ 204 h 1476"/>
                <a:gd name="T118" fmla="*/ 492 w 498"/>
                <a:gd name="T119" fmla="*/ 162 h 1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98" h="1476">
                  <a:moveTo>
                    <a:pt x="0" y="600"/>
                  </a:moveTo>
                  <a:lnTo>
                    <a:pt x="0" y="594"/>
                  </a:lnTo>
                  <a:lnTo>
                    <a:pt x="0" y="588"/>
                  </a:lnTo>
                  <a:lnTo>
                    <a:pt x="0" y="582"/>
                  </a:lnTo>
                  <a:lnTo>
                    <a:pt x="0" y="576"/>
                  </a:lnTo>
                  <a:lnTo>
                    <a:pt x="0" y="570"/>
                  </a:lnTo>
                  <a:lnTo>
                    <a:pt x="0" y="564"/>
                  </a:lnTo>
                  <a:lnTo>
                    <a:pt x="0" y="558"/>
                  </a:lnTo>
                  <a:lnTo>
                    <a:pt x="0" y="552"/>
                  </a:lnTo>
                  <a:lnTo>
                    <a:pt x="0" y="546"/>
                  </a:lnTo>
                  <a:lnTo>
                    <a:pt x="0" y="540"/>
                  </a:lnTo>
                  <a:lnTo>
                    <a:pt x="0" y="534"/>
                  </a:lnTo>
                  <a:lnTo>
                    <a:pt x="0" y="528"/>
                  </a:lnTo>
                  <a:lnTo>
                    <a:pt x="0" y="522"/>
                  </a:lnTo>
                  <a:lnTo>
                    <a:pt x="0" y="516"/>
                  </a:lnTo>
                  <a:lnTo>
                    <a:pt x="0" y="510"/>
                  </a:lnTo>
                  <a:lnTo>
                    <a:pt x="6" y="504"/>
                  </a:lnTo>
                  <a:lnTo>
                    <a:pt x="6" y="498"/>
                  </a:lnTo>
                  <a:lnTo>
                    <a:pt x="6" y="492"/>
                  </a:lnTo>
                  <a:lnTo>
                    <a:pt x="6" y="486"/>
                  </a:lnTo>
                  <a:lnTo>
                    <a:pt x="6" y="480"/>
                  </a:lnTo>
                  <a:lnTo>
                    <a:pt x="6" y="474"/>
                  </a:lnTo>
                  <a:lnTo>
                    <a:pt x="6" y="468"/>
                  </a:lnTo>
                  <a:lnTo>
                    <a:pt x="6" y="462"/>
                  </a:lnTo>
                  <a:lnTo>
                    <a:pt x="6" y="456"/>
                  </a:lnTo>
                  <a:lnTo>
                    <a:pt x="6" y="450"/>
                  </a:lnTo>
                  <a:lnTo>
                    <a:pt x="6" y="444"/>
                  </a:lnTo>
                  <a:lnTo>
                    <a:pt x="6" y="438"/>
                  </a:lnTo>
                  <a:lnTo>
                    <a:pt x="6" y="432"/>
                  </a:lnTo>
                  <a:lnTo>
                    <a:pt x="6" y="426"/>
                  </a:lnTo>
                  <a:lnTo>
                    <a:pt x="6" y="420"/>
                  </a:lnTo>
                  <a:lnTo>
                    <a:pt x="6" y="414"/>
                  </a:lnTo>
                  <a:lnTo>
                    <a:pt x="6" y="408"/>
                  </a:lnTo>
                  <a:lnTo>
                    <a:pt x="6" y="402"/>
                  </a:lnTo>
                  <a:lnTo>
                    <a:pt x="12" y="396"/>
                  </a:lnTo>
                  <a:lnTo>
                    <a:pt x="12" y="390"/>
                  </a:lnTo>
                  <a:lnTo>
                    <a:pt x="12" y="384"/>
                  </a:lnTo>
                  <a:lnTo>
                    <a:pt x="12" y="378"/>
                  </a:lnTo>
                  <a:lnTo>
                    <a:pt x="12" y="372"/>
                  </a:lnTo>
                  <a:lnTo>
                    <a:pt x="12" y="366"/>
                  </a:lnTo>
                  <a:lnTo>
                    <a:pt x="12" y="360"/>
                  </a:lnTo>
                  <a:lnTo>
                    <a:pt x="12" y="354"/>
                  </a:lnTo>
                  <a:lnTo>
                    <a:pt x="12" y="348"/>
                  </a:lnTo>
                  <a:lnTo>
                    <a:pt x="12" y="342"/>
                  </a:lnTo>
                  <a:lnTo>
                    <a:pt x="12" y="336"/>
                  </a:lnTo>
                  <a:lnTo>
                    <a:pt x="12" y="330"/>
                  </a:lnTo>
                  <a:lnTo>
                    <a:pt x="12" y="324"/>
                  </a:lnTo>
                  <a:lnTo>
                    <a:pt x="12" y="318"/>
                  </a:lnTo>
                  <a:lnTo>
                    <a:pt x="12" y="312"/>
                  </a:lnTo>
                  <a:lnTo>
                    <a:pt x="12" y="306"/>
                  </a:lnTo>
                  <a:lnTo>
                    <a:pt x="12" y="300"/>
                  </a:lnTo>
                  <a:lnTo>
                    <a:pt x="12" y="294"/>
                  </a:lnTo>
                  <a:lnTo>
                    <a:pt x="18" y="288"/>
                  </a:lnTo>
                  <a:lnTo>
                    <a:pt x="18" y="282"/>
                  </a:lnTo>
                  <a:lnTo>
                    <a:pt x="18" y="276"/>
                  </a:lnTo>
                  <a:lnTo>
                    <a:pt x="18" y="270"/>
                  </a:lnTo>
                  <a:lnTo>
                    <a:pt x="18" y="264"/>
                  </a:lnTo>
                  <a:lnTo>
                    <a:pt x="18" y="258"/>
                  </a:lnTo>
                  <a:lnTo>
                    <a:pt x="18" y="252"/>
                  </a:lnTo>
                  <a:lnTo>
                    <a:pt x="18" y="246"/>
                  </a:lnTo>
                  <a:lnTo>
                    <a:pt x="18" y="240"/>
                  </a:lnTo>
                  <a:lnTo>
                    <a:pt x="18" y="234"/>
                  </a:lnTo>
                  <a:lnTo>
                    <a:pt x="18" y="228"/>
                  </a:lnTo>
                  <a:lnTo>
                    <a:pt x="18" y="222"/>
                  </a:lnTo>
                  <a:lnTo>
                    <a:pt x="18" y="216"/>
                  </a:lnTo>
                  <a:lnTo>
                    <a:pt x="18" y="210"/>
                  </a:lnTo>
                  <a:lnTo>
                    <a:pt x="18" y="204"/>
                  </a:lnTo>
                  <a:lnTo>
                    <a:pt x="24" y="198"/>
                  </a:lnTo>
                  <a:lnTo>
                    <a:pt x="24" y="192"/>
                  </a:lnTo>
                  <a:lnTo>
                    <a:pt x="24" y="186"/>
                  </a:lnTo>
                  <a:lnTo>
                    <a:pt x="24" y="180"/>
                  </a:lnTo>
                  <a:lnTo>
                    <a:pt x="24" y="174"/>
                  </a:lnTo>
                  <a:lnTo>
                    <a:pt x="24" y="168"/>
                  </a:lnTo>
                  <a:lnTo>
                    <a:pt x="24" y="162"/>
                  </a:lnTo>
                  <a:lnTo>
                    <a:pt x="24" y="156"/>
                  </a:lnTo>
                  <a:lnTo>
                    <a:pt x="24" y="150"/>
                  </a:lnTo>
                  <a:lnTo>
                    <a:pt x="24" y="144"/>
                  </a:lnTo>
                  <a:lnTo>
                    <a:pt x="24" y="138"/>
                  </a:lnTo>
                  <a:lnTo>
                    <a:pt x="24" y="132"/>
                  </a:lnTo>
                  <a:lnTo>
                    <a:pt x="30" y="126"/>
                  </a:lnTo>
                  <a:lnTo>
                    <a:pt x="30" y="120"/>
                  </a:lnTo>
                  <a:lnTo>
                    <a:pt x="30" y="114"/>
                  </a:lnTo>
                  <a:lnTo>
                    <a:pt x="30" y="108"/>
                  </a:lnTo>
                  <a:lnTo>
                    <a:pt x="30" y="102"/>
                  </a:lnTo>
                  <a:lnTo>
                    <a:pt x="30" y="96"/>
                  </a:lnTo>
                  <a:lnTo>
                    <a:pt x="30" y="90"/>
                  </a:lnTo>
                  <a:lnTo>
                    <a:pt x="30" y="84"/>
                  </a:lnTo>
                  <a:lnTo>
                    <a:pt x="30" y="78"/>
                  </a:lnTo>
                  <a:lnTo>
                    <a:pt x="30" y="72"/>
                  </a:lnTo>
                  <a:lnTo>
                    <a:pt x="36" y="66"/>
                  </a:lnTo>
                  <a:lnTo>
                    <a:pt x="36" y="60"/>
                  </a:lnTo>
                  <a:lnTo>
                    <a:pt x="36" y="54"/>
                  </a:lnTo>
                  <a:lnTo>
                    <a:pt x="36" y="48"/>
                  </a:lnTo>
                  <a:lnTo>
                    <a:pt x="36" y="42"/>
                  </a:lnTo>
                  <a:lnTo>
                    <a:pt x="36" y="36"/>
                  </a:lnTo>
                  <a:lnTo>
                    <a:pt x="36" y="30"/>
                  </a:lnTo>
                  <a:lnTo>
                    <a:pt x="42" y="24"/>
                  </a:lnTo>
                  <a:lnTo>
                    <a:pt x="42" y="18"/>
                  </a:lnTo>
                  <a:lnTo>
                    <a:pt x="42" y="12"/>
                  </a:lnTo>
                  <a:lnTo>
                    <a:pt x="42" y="6"/>
                  </a:lnTo>
                  <a:lnTo>
                    <a:pt x="48" y="0"/>
                  </a:lnTo>
                  <a:lnTo>
                    <a:pt x="54" y="6"/>
                  </a:lnTo>
                  <a:lnTo>
                    <a:pt x="54" y="12"/>
                  </a:lnTo>
                  <a:lnTo>
                    <a:pt x="60" y="18"/>
                  </a:lnTo>
                  <a:lnTo>
                    <a:pt x="60" y="24"/>
                  </a:lnTo>
                  <a:lnTo>
                    <a:pt x="60" y="30"/>
                  </a:lnTo>
                  <a:lnTo>
                    <a:pt x="60" y="36"/>
                  </a:lnTo>
                  <a:lnTo>
                    <a:pt x="60" y="42"/>
                  </a:lnTo>
                  <a:lnTo>
                    <a:pt x="60" y="48"/>
                  </a:lnTo>
                  <a:lnTo>
                    <a:pt x="60" y="54"/>
                  </a:lnTo>
                  <a:lnTo>
                    <a:pt x="66" y="60"/>
                  </a:lnTo>
                  <a:lnTo>
                    <a:pt x="66" y="66"/>
                  </a:lnTo>
                  <a:lnTo>
                    <a:pt x="66" y="72"/>
                  </a:lnTo>
                  <a:lnTo>
                    <a:pt x="66" y="78"/>
                  </a:lnTo>
                  <a:lnTo>
                    <a:pt x="66" y="84"/>
                  </a:lnTo>
                  <a:lnTo>
                    <a:pt x="66" y="90"/>
                  </a:lnTo>
                  <a:lnTo>
                    <a:pt x="66" y="96"/>
                  </a:lnTo>
                  <a:lnTo>
                    <a:pt x="66" y="102"/>
                  </a:lnTo>
                  <a:lnTo>
                    <a:pt x="66" y="108"/>
                  </a:lnTo>
                  <a:lnTo>
                    <a:pt x="66" y="114"/>
                  </a:lnTo>
                  <a:lnTo>
                    <a:pt x="72" y="120"/>
                  </a:lnTo>
                  <a:lnTo>
                    <a:pt x="72" y="126"/>
                  </a:lnTo>
                  <a:lnTo>
                    <a:pt x="72" y="132"/>
                  </a:lnTo>
                  <a:lnTo>
                    <a:pt x="72" y="138"/>
                  </a:lnTo>
                  <a:lnTo>
                    <a:pt x="72" y="144"/>
                  </a:lnTo>
                  <a:lnTo>
                    <a:pt x="72" y="150"/>
                  </a:lnTo>
                  <a:lnTo>
                    <a:pt x="72" y="156"/>
                  </a:lnTo>
                  <a:lnTo>
                    <a:pt x="72" y="162"/>
                  </a:lnTo>
                  <a:lnTo>
                    <a:pt x="72" y="168"/>
                  </a:lnTo>
                  <a:lnTo>
                    <a:pt x="72" y="174"/>
                  </a:lnTo>
                  <a:lnTo>
                    <a:pt x="72" y="180"/>
                  </a:lnTo>
                  <a:lnTo>
                    <a:pt x="72" y="186"/>
                  </a:lnTo>
                  <a:lnTo>
                    <a:pt x="78" y="192"/>
                  </a:lnTo>
                  <a:lnTo>
                    <a:pt x="78" y="198"/>
                  </a:lnTo>
                  <a:lnTo>
                    <a:pt x="78" y="204"/>
                  </a:lnTo>
                  <a:lnTo>
                    <a:pt x="78" y="210"/>
                  </a:lnTo>
                  <a:lnTo>
                    <a:pt x="78" y="216"/>
                  </a:lnTo>
                  <a:lnTo>
                    <a:pt x="78" y="222"/>
                  </a:lnTo>
                  <a:lnTo>
                    <a:pt x="78" y="228"/>
                  </a:lnTo>
                  <a:lnTo>
                    <a:pt x="78" y="234"/>
                  </a:lnTo>
                  <a:lnTo>
                    <a:pt x="78" y="240"/>
                  </a:lnTo>
                  <a:lnTo>
                    <a:pt x="78" y="246"/>
                  </a:lnTo>
                  <a:lnTo>
                    <a:pt x="78" y="252"/>
                  </a:lnTo>
                  <a:lnTo>
                    <a:pt x="78" y="258"/>
                  </a:lnTo>
                  <a:lnTo>
                    <a:pt x="78" y="264"/>
                  </a:lnTo>
                  <a:lnTo>
                    <a:pt x="78" y="270"/>
                  </a:lnTo>
                  <a:lnTo>
                    <a:pt x="78" y="276"/>
                  </a:lnTo>
                  <a:lnTo>
                    <a:pt x="84" y="282"/>
                  </a:lnTo>
                  <a:lnTo>
                    <a:pt x="84" y="288"/>
                  </a:lnTo>
                  <a:lnTo>
                    <a:pt x="84" y="294"/>
                  </a:lnTo>
                  <a:lnTo>
                    <a:pt x="84" y="300"/>
                  </a:lnTo>
                  <a:lnTo>
                    <a:pt x="84" y="306"/>
                  </a:lnTo>
                  <a:lnTo>
                    <a:pt x="84" y="312"/>
                  </a:lnTo>
                  <a:lnTo>
                    <a:pt x="84" y="318"/>
                  </a:lnTo>
                  <a:lnTo>
                    <a:pt x="84" y="324"/>
                  </a:lnTo>
                  <a:lnTo>
                    <a:pt x="84" y="330"/>
                  </a:lnTo>
                  <a:lnTo>
                    <a:pt x="84" y="336"/>
                  </a:lnTo>
                  <a:lnTo>
                    <a:pt x="84" y="342"/>
                  </a:lnTo>
                  <a:lnTo>
                    <a:pt x="84" y="348"/>
                  </a:lnTo>
                  <a:lnTo>
                    <a:pt x="84" y="354"/>
                  </a:lnTo>
                  <a:lnTo>
                    <a:pt x="84" y="360"/>
                  </a:lnTo>
                  <a:lnTo>
                    <a:pt x="84" y="366"/>
                  </a:lnTo>
                  <a:lnTo>
                    <a:pt x="84" y="372"/>
                  </a:lnTo>
                  <a:lnTo>
                    <a:pt x="84" y="378"/>
                  </a:lnTo>
                  <a:lnTo>
                    <a:pt x="84" y="384"/>
                  </a:lnTo>
                  <a:lnTo>
                    <a:pt x="90" y="390"/>
                  </a:lnTo>
                  <a:lnTo>
                    <a:pt x="90" y="396"/>
                  </a:lnTo>
                  <a:lnTo>
                    <a:pt x="90" y="402"/>
                  </a:lnTo>
                  <a:lnTo>
                    <a:pt x="90" y="408"/>
                  </a:lnTo>
                  <a:lnTo>
                    <a:pt x="90" y="414"/>
                  </a:lnTo>
                  <a:lnTo>
                    <a:pt x="90" y="420"/>
                  </a:lnTo>
                  <a:lnTo>
                    <a:pt x="90" y="426"/>
                  </a:lnTo>
                  <a:lnTo>
                    <a:pt x="90" y="432"/>
                  </a:lnTo>
                  <a:lnTo>
                    <a:pt x="90" y="438"/>
                  </a:lnTo>
                  <a:lnTo>
                    <a:pt x="90" y="444"/>
                  </a:lnTo>
                  <a:lnTo>
                    <a:pt x="90" y="450"/>
                  </a:lnTo>
                  <a:lnTo>
                    <a:pt x="90" y="456"/>
                  </a:lnTo>
                  <a:lnTo>
                    <a:pt x="90" y="462"/>
                  </a:lnTo>
                  <a:lnTo>
                    <a:pt x="90" y="468"/>
                  </a:lnTo>
                  <a:lnTo>
                    <a:pt x="90" y="474"/>
                  </a:lnTo>
                  <a:lnTo>
                    <a:pt x="90" y="480"/>
                  </a:lnTo>
                  <a:lnTo>
                    <a:pt x="90" y="486"/>
                  </a:lnTo>
                  <a:lnTo>
                    <a:pt x="90" y="492"/>
                  </a:lnTo>
                  <a:lnTo>
                    <a:pt x="96" y="498"/>
                  </a:lnTo>
                  <a:lnTo>
                    <a:pt x="96" y="504"/>
                  </a:lnTo>
                  <a:lnTo>
                    <a:pt x="96" y="510"/>
                  </a:lnTo>
                  <a:lnTo>
                    <a:pt x="96" y="516"/>
                  </a:lnTo>
                  <a:lnTo>
                    <a:pt x="96" y="522"/>
                  </a:lnTo>
                  <a:lnTo>
                    <a:pt x="96" y="528"/>
                  </a:lnTo>
                  <a:lnTo>
                    <a:pt x="96" y="534"/>
                  </a:lnTo>
                  <a:lnTo>
                    <a:pt x="96" y="540"/>
                  </a:lnTo>
                  <a:lnTo>
                    <a:pt x="96" y="546"/>
                  </a:lnTo>
                  <a:lnTo>
                    <a:pt x="96" y="552"/>
                  </a:lnTo>
                  <a:lnTo>
                    <a:pt x="96" y="558"/>
                  </a:lnTo>
                  <a:lnTo>
                    <a:pt x="96" y="564"/>
                  </a:lnTo>
                  <a:lnTo>
                    <a:pt x="96" y="570"/>
                  </a:lnTo>
                  <a:lnTo>
                    <a:pt x="96" y="576"/>
                  </a:lnTo>
                  <a:lnTo>
                    <a:pt x="96" y="582"/>
                  </a:lnTo>
                  <a:lnTo>
                    <a:pt x="96" y="588"/>
                  </a:lnTo>
                  <a:lnTo>
                    <a:pt x="96" y="594"/>
                  </a:lnTo>
                  <a:lnTo>
                    <a:pt x="96" y="600"/>
                  </a:lnTo>
                  <a:lnTo>
                    <a:pt x="96" y="606"/>
                  </a:lnTo>
                  <a:lnTo>
                    <a:pt x="96" y="612"/>
                  </a:lnTo>
                  <a:lnTo>
                    <a:pt x="102" y="618"/>
                  </a:lnTo>
                  <a:lnTo>
                    <a:pt x="102" y="624"/>
                  </a:lnTo>
                  <a:lnTo>
                    <a:pt x="102" y="630"/>
                  </a:lnTo>
                  <a:lnTo>
                    <a:pt x="102" y="636"/>
                  </a:lnTo>
                  <a:lnTo>
                    <a:pt x="102" y="642"/>
                  </a:lnTo>
                  <a:lnTo>
                    <a:pt x="102" y="648"/>
                  </a:lnTo>
                  <a:lnTo>
                    <a:pt x="102" y="654"/>
                  </a:lnTo>
                  <a:lnTo>
                    <a:pt x="102" y="660"/>
                  </a:lnTo>
                  <a:lnTo>
                    <a:pt x="102" y="666"/>
                  </a:lnTo>
                  <a:lnTo>
                    <a:pt x="102" y="672"/>
                  </a:lnTo>
                  <a:lnTo>
                    <a:pt x="102" y="678"/>
                  </a:lnTo>
                  <a:lnTo>
                    <a:pt x="102" y="684"/>
                  </a:lnTo>
                  <a:lnTo>
                    <a:pt x="102" y="690"/>
                  </a:lnTo>
                  <a:lnTo>
                    <a:pt x="102" y="696"/>
                  </a:lnTo>
                  <a:lnTo>
                    <a:pt x="102" y="702"/>
                  </a:lnTo>
                  <a:lnTo>
                    <a:pt x="102" y="708"/>
                  </a:lnTo>
                  <a:lnTo>
                    <a:pt x="102" y="714"/>
                  </a:lnTo>
                  <a:lnTo>
                    <a:pt x="102" y="720"/>
                  </a:lnTo>
                  <a:lnTo>
                    <a:pt x="102" y="726"/>
                  </a:lnTo>
                  <a:lnTo>
                    <a:pt x="102" y="732"/>
                  </a:lnTo>
                  <a:lnTo>
                    <a:pt x="108" y="738"/>
                  </a:lnTo>
                  <a:lnTo>
                    <a:pt x="108" y="744"/>
                  </a:lnTo>
                  <a:lnTo>
                    <a:pt x="108" y="750"/>
                  </a:lnTo>
                  <a:lnTo>
                    <a:pt x="108" y="756"/>
                  </a:lnTo>
                  <a:lnTo>
                    <a:pt x="108" y="762"/>
                  </a:lnTo>
                  <a:lnTo>
                    <a:pt x="108" y="768"/>
                  </a:lnTo>
                  <a:lnTo>
                    <a:pt x="108" y="774"/>
                  </a:lnTo>
                  <a:lnTo>
                    <a:pt x="108" y="780"/>
                  </a:lnTo>
                  <a:lnTo>
                    <a:pt x="108" y="786"/>
                  </a:lnTo>
                  <a:lnTo>
                    <a:pt x="108" y="792"/>
                  </a:lnTo>
                  <a:lnTo>
                    <a:pt x="108" y="798"/>
                  </a:lnTo>
                  <a:lnTo>
                    <a:pt x="108" y="804"/>
                  </a:lnTo>
                  <a:lnTo>
                    <a:pt x="108" y="810"/>
                  </a:lnTo>
                  <a:lnTo>
                    <a:pt x="108" y="816"/>
                  </a:lnTo>
                  <a:lnTo>
                    <a:pt x="108" y="822"/>
                  </a:lnTo>
                  <a:lnTo>
                    <a:pt x="108" y="828"/>
                  </a:lnTo>
                  <a:lnTo>
                    <a:pt x="108" y="834"/>
                  </a:lnTo>
                  <a:lnTo>
                    <a:pt x="108" y="840"/>
                  </a:lnTo>
                  <a:lnTo>
                    <a:pt x="108" y="846"/>
                  </a:lnTo>
                  <a:lnTo>
                    <a:pt x="108" y="852"/>
                  </a:lnTo>
                  <a:lnTo>
                    <a:pt x="114" y="858"/>
                  </a:lnTo>
                  <a:lnTo>
                    <a:pt x="114" y="864"/>
                  </a:lnTo>
                  <a:lnTo>
                    <a:pt x="114" y="870"/>
                  </a:lnTo>
                  <a:lnTo>
                    <a:pt x="114" y="876"/>
                  </a:lnTo>
                  <a:lnTo>
                    <a:pt x="114" y="882"/>
                  </a:lnTo>
                  <a:lnTo>
                    <a:pt x="114" y="888"/>
                  </a:lnTo>
                  <a:lnTo>
                    <a:pt x="114" y="894"/>
                  </a:lnTo>
                  <a:lnTo>
                    <a:pt x="114" y="900"/>
                  </a:lnTo>
                  <a:lnTo>
                    <a:pt x="114" y="906"/>
                  </a:lnTo>
                  <a:lnTo>
                    <a:pt x="114" y="912"/>
                  </a:lnTo>
                  <a:lnTo>
                    <a:pt x="114" y="918"/>
                  </a:lnTo>
                  <a:lnTo>
                    <a:pt x="114" y="924"/>
                  </a:lnTo>
                  <a:lnTo>
                    <a:pt x="114" y="930"/>
                  </a:lnTo>
                  <a:lnTo>
                    <a:pt x="114" y="936"/>
                  </a:lnTo>
                  <a:lnTo>
                    <a:pt x="114" y="942"/>
                  </a:lnTo>
                  <a:lnTo>
                    <a:pt x="114" y="948"/>
                  </a:lnTo>
                  <a:lnTo>
                    <a:pt x="114" y="954"/>
                  </a:lnTo>
                  <a:lnTo>
                    <a:pt x="114" y="960"/>
                  </a:lnTo>
                  <a:lnTo>
                    <a:pt x="114" y="966"/>
                  </a:lnTo>
                  <a:lnTo>
                    <a:pt x="120" y="972"/>
                  </a:lnTo>
                  <a:lnTo>
                    <a:pt x="120" y="978"/>
                  </a:lnTo>
                  <a:lnTo>
                    <a:pt x="120" y="984"/>
                  </a:lnTo>
                  <a:lnTo>
                    <a:pt x="120" y="990"/>
                  </a:lnTo>
                  <a:lnTo>
                    <a:pt x="120" y="996"/>
                  </a:lnTo>
                  <a:lnTo>
                    <a:pt x="120" y="1002"/>
                  </a:lnTo>
                  <a:lnTo>
                    <a:pt x="120" y="1008"/>
                  </a:lnTo>
                  <a:lnTo>
                    <a:pt x="120" y="1014"/>
                  </a:lnTo>
                  <a:lnTo>
                    <a:pt x="120" y="1020"/>
                  </a:lnTo>
                  <a:lnTo>
                    <a:pt x="120" y="1026"/>
                  </a:lnTo>
                  <a:lnTo>
                    <a:pt x="120" y="1032"/>
                  </a:lnTo>
                  <a:lnTo>
                    <a:pt x="120" y="1038"/>
                  </a:lnTo>
                  <a:lnTo>
                    <a:pt x="120" y="1044"/>
                  </a:lnTo>
                  <a:lnTo>
                    <a:pt x="120" y="1050"/>
                  </a:lnTo>
                  <a:lnTo>
                    <a:pt x="120" y="1056"/>
                  </a:lnTo>
                  <a:lnTo>
                    <a:pt x="120" y="1062"/>
                  </a:lnTo>
                  <a:lnTo>
                    <a:pt x="120" y="1068"/>
                  </a:lnTo>
                  <a:lnTo>
                    <a:pt x="120" y="1074"/>
                  </a:lnTo>
                  <a:lnTo>
                    <a:pt x="126" y="1080"/>
                  </a:lnTo>
                  <a:lnTo>
                    <a:pt x="126" y="1086"/>
                  </a:lnTo>
                  <a:lnTo>
                    <a:pt x="126" y="1092"/>
                  </a:lnTo>
                  <a:lnTo>
                    <a:pt x="126" y="1098"/>
                  </a:lnTo>
                  <a:lnTo>
                    <a:pt x="126" y="1104"/>
                  </a:lnTo>
                  <a:lnTo>
                    <a:pt x="126" y="1110"/>
                  </a:lnTo>
                  <a:lnTo>
                    <a:pt x="126" y="1116"/>
                  </a:lnTo>
                  <a:lnTo>
                    <a:pt x="126" y="1122"/>
                  </a:lnTo>
                  <a:lnTo>
                    <a:pt x="126" y="1128"/>
                  </a:lnTo>
                  <a:lnTo>
                    <a:pt x="126" y="1134"/>
                  </a:lnTo>
                  <a:lnTo>
                    <a:pt x="126" y="1140"/>
                  </a:lnTo>
                  <a:lnTo>
                    <a:pt x="126" y="1146"/>
                  </a:lnTo>
                  <a:lnTo>
                    <a:pt x="126" y="1152"/>
                  </a:lnTo>
                  <a:lnTo>
                    <a:pt x="126" y="1158"/>
                  </a:lnTo>
                  <a:lnTo>
                    <a:pt x="126" y="1164"/>
                  </a:lnTo>
                  <a:lnTo>
                    <a:pt x="126" y="1170"/>
                  </a:lnTo>
                  <a:lnTo>
                    <a:pt x="132" y="1176"/>
                  </a:lnTo>
                  <a:lnTo>
                    <a:pt x="132" y="1182"/>
                  </a:lnTo>
                  <a:lnTo>
                    <a:pt x="132" y="1188"/>
                  </a:lnTo>
                  <a:lnTo>
                    <a:pt x="132" y="1194"/>
                  </a:lnTo>
                  <a:lnTo>
                    <a:pt x="132" y="1200"/>
                  </a:lnTo>
                  <a:lnTo>
                    <a:pt x="132" y="1206"/>
                  </a:lnTo>
                  <a:lnTo>
                    <a:pt x="132" y="1212"/>
                  </a:lnTo>
                  <a:lnTo>
                    <a:pt x="132" y="1218"/>
                  </a:lnTo>
                  <a:lnTo>
                    <a:pt x="132" y="1224"/>
                  </a:lnTo>
                  <a:lnTo>
                    <a:pt x="132" y="1230"/>
                  </a:lnTo>
                  <a:lnTo>
                    <a:pt x="132" y="1236"/>
                  </a:lnTo>
                  <a:lnTo>
                    <a:pt x="132" y="1242"/>
                  </a:lnTo>
                  <a:lnTo>
                    <a:pt x="132" y="1248"/>
                  </a:lnTo>
                  <a:lnTo>
                    <a:pt x="132" y="1254"/>
                  </a:lnTo>
                  <a:lnTo>
                    <a:pt x="138" y="1260"/>
                  </a:lnTo>
                  <a:lnTo>
                    <a:pt x="138" y="1266"/>
                  </a:lnTo>
                  <a:lnTo>
                    <a:pt x="138" y="1272"/>
                  </a:lnTo>
                  <a:lnTo>
                    <a:pt x="138" y="1278"/>
                  </a:lnTo>
                  <a:lnTo>
                    <a:pt x="138" y="1284"/>
                  </a:lnTo>
                  <a:lnTo>
                    <a:pt x="138" y="1290"/>
                  </a:lnTo>
                  <a:lnTo>
                    <a:pt x="138" y="1296"/>
                  </a:lnTo>
                  <a:lnTo>
                    <a:pt x="138" y="1302"/>
                  </a:lnTo>
                  <a:lnTo>
                    <a:pt x="138" y="1308"/>
                  </a:lnTo>
                  <a:lnTo>
                    <a:pt x="138" y="1314"/>
                  </a:lnTo>
                  <a:lnTo>
                    <a:pt x="138" y="1320"/>
                  </a:lnTo>
                  <a:lnTo>
                    <a:pt x="144" y="1326"/>
                  </a:lnTo>
                  <a:lnTo>
                    <a:pt x="144" y="1332"/>
                  </a:lnTo>
                  <a:lnTo>
                    <a:pt x="144" y="1338"/>
                  </a:lnTo>
                  <a:lnTo>
                    <a:pt x="144" y="1344"/>
                  </a:lnTo>
                  <a:lnTo>
                    <a:pt x="144" y="1350"/>
                  </a:lnTo>
                  <a:lnTo>
                    <a:pt x="144" y="1356"/>
                  </a:lnTo>
                  <a:lnTo>
                    <a:pt x="144" y="1362"/>
                  </a:lnTo>
                  <a:lnTo>
                    <a:pt x="144" y="1368"/>
                  </a:lnTo>
                  <a:lnTo>
                    <a:pt x="150" y="1374"/>
                  </a:lnTo>
                  <a:lnTo>
                    <a:pt x="150" y="1380"/>
                  </a:lnTo>
                  <a:lnTo>
                    <a:pt x="150" y="1386"/>
                  </a:lnTo>
                  <a:lnTo>
                    <a:pt x="150" y="1392"/>
                  </a:lnTo>
                  <a:lnTo>
                    <a:pt x="156" y="1398"/>
                  </a:lnTo>
                  <a:lnTo>
                    <a:pt x="156" y="1404"/>
                  </a:lnTo>
                  <a:lnTo>
                    <a:pt x="162" y="1410"/>
                  </a:lnTo>
                  <a:lnTo>
                    <a:pt x="162" y="1404"/>
                  </a:lnTo>
                  <a:lnTo>
                    <a:pt x="162" y="1398"/>
                  </a:lnTo>
                  <a:lnTo>
                    <a:pt x="168" y="1392"/>
                  </a:lnTo>
                  <a:lnTo>
                    <a:pt x="168" y="1386"/>
                  </a:lnTo>
                  <a:lnTo>
                    <a:pt x="168" y="1380"/>
                  </a:lnTo>
                  <a:lnTo>
                    <a:pt x="168" y="1374"/>
                  </a:lnTo>
                  <a:lnTo>
                    <a:pt x="168" y="1368"/>
                  </a:lnTo>
                  <a:lnTo>
                    <a:pt x="174" y="1362"/>
                  </a:lnTo>
                  <a:lnTo>
                    <a:pt x="174" y="1356"/>
                  </a:lnTo>
                  <a:lnTo>
                    <a:pt x="174" y="1350"/>
                  </a:lnTo>
                  <a:lnTo>
                    <a:pt x="174" y="1344"/>
                  </a:lnTo>
                  <a:lnTo>
                    <a:pt x="174" y="1338"/>
                  </a:lnTo>
                  <a:lnTo>
                    <a:pt x="174" y="1332"/>
                  </a:lnTo>
                  <a:lnTo>
                    <a:pt x="174" y="1326"/>
                  </a:lnTo>
                  <a:lnTo>
                    <a:pt x="174" y="1320"/>
                  </a:lnTo>
                  <a:lnTo>
                    <a:pt x="174" y="1314"/>
                  </a:lnTo>
                  <a:lnTo>
                    <a:pt x="180" y="1308"/>
                  </a:lnTo>
                  <a:lnTo>
                    <a:pt x="180" y="1302"/>
                  </a:lnTo>
                  <a:lnTo>
                    <a:pt x="180" y="1296"/>
                  </a:lnTo>
                  <a:lnTo>
                    <a:pt x="180" y="1290"/>
                  </a:lnTo>
                  <a:lnTo>
                    <a:pt x="180" y="1284"/>
                  </a:lnTo>
                  <a:lnTo>
                    <a:pt x="180" y="1278"/>
                  </a:lnTo>
                  <a:lnTo>
                    <a:pt x="180" y="1272"/>
                  </a:lnTo>
                  <a:lnTo>
                    <a:pt x="180" y="1266"/>
                  </a:lnTo>
                  <a:lnTo>
                    <a:pt x="180" y="1260"/>
                  </a:lnTo>
                  <a:lnTo>
                    <a:pt x="180" y="1254"/>
                  </a:lnTo>
                  <a:lnTo>
                    <a:pt x="180" y="1248"/>
                  </a:lnTo>
                  <a:lnTo>
                    <a:pt x="180" y="1242"/>
                  </a:lnTo>
                  <a:lnTo>
                    <a:pt x="186" y="1236"/>
                  </a:lnTo>
                  <a:lnTo>
                    <a:pt x="186" y="1230"/>
                  </a:lnTo>
                  <a:lnTo>
                    <a:pt x="186" y="1224"/>
                  </a:lnTo>
                  <a:lnTo>
                    <a:pt x="186" y="1218"/>
                  </a:lnTo>
                  <a:lnTo>
                    <a:pt x="186" y="1212"/>
                  </a:lnTo>
                  <a:lnTo>
                    <a:pt x="186" y="1206"/>
                  </a:lnTo>
                  <a:lnTo>
                    <a:pt x="186" y="1200"/>
                  </a:lnTo>
                  <a:lnTo>
                    <a:pt x="186" y="1194"/>
                  </a:lnTo>
                  <a:lnTo>
                    <a:pt x="186" y="1188"/>
                  </a:lnTo>
                  <a:lnTo>
                    <a:pt x="186" y="1182"/>
                  </a:lnTo>
                  <a:lnTo>
                    <a:pt x="186" y="1176"/>
                  </a:lnTo>
                  <a:lnTo>
                    <a:pt x="186" y="1170"/>
                  </a:lnTo>
                  <a:lnTo>
                    <a:pt x="186" y="1164"/>
                  </a:lnTo>
                  <a:lnTo>
                    <a:pt x="186" y="1158"/>
                  </a:lnTo>
                  <a:lnTo>
                    <a:pt x="192" y="1152"/>
                  </a:lnTo>
                  <a:lnTo>
                    <a:pt x="192" y="1146"/>
                  </a:lnTo>
                  <a:lnTo>
                    <a:pt x="192" y="1140"/>
                  </a:lnTo>
                  <a:lnTo>
                    <a:pt x="192" y="1134"/>
                  </a:lnTo>
                  <a:lnTo>
                    <a:pt x="192" y="1128"/>
                  </a:lnTo>
                  <a:lnTo>
                    <a:pt x="192" y="1122"/>
                  </a:lnTo>
                  <a:lnTo>
                    <a:pt x="192" y="1116"/>
                  </a:lnTo>
                  <a:lnTo>
                    <a:pt x="192" y="1110"/>
                  </a:lnTo>
                  <a:lnTo>
                    <a:pt x="192" y="1104"/>
                  </a:lnTo>
                  <a:lnTo>
                    <a:pt x="192" y="1098"/>
                  </a:lnTo>
                  <a:lnTo>
                    <a:pt x="192" y="1092"/>
                  </a:lnTo>
                  <a:lnTo>
                    <a:pt x="192" y="1086"/>
                  </a:lnTo>
                  <a:lnTo>
                    <a:pt x="192" y="1080"/>
                  </a:lnTo>
                  <a:lnTo>
                    <a:pt x="192" y="1074"/>
                  </a:lnTo>
                  <a:lnTo>
                    <a:pt x="192" y="1068"/>
                  </a:lnTo>
                  <a:lnTo>
                    <a:pt x="192" y="1062"/>
                  </a:lnTo>
                  <a:lnTo>
                    <a:pt x="198" y="1056"/>
                  </a:lnTo>
                  <a:lnTo>
                    <a:pt x="198" y="1050"/>
                  </a:lnTo>
                  <a:lnTo>
                    <a:pt x="198" y="1044"/>
                  </a:lnTo>
                  <a:lnTo>
                    <a:pt x="198" y="1038"/>
                  </a:lnTo>
                  <a:lnTo>
                    <a:pt x="198" y="1032"/>
                  </a:lnTo>
                  <a:lnTo>
                    <a:pt x="198" y="1026"/>
                  </a:lnTo>
                  <a:lnTo>
                    <a:pt x="198" y="1020"/>
                  </a:lnTo>
                  <a:lnTo>
                    <a:pt x="198" y="1014"/>
                  </a:lnTo>
                  <a:lnTo>
                    <a:pt x="198" y="1008"/>
                  </a:lnTo>
                  <a:lnTo>
                    <a:pt x="198" y="1002"/>
                  </a:lnTo>
                  <a:lnTo>
                    <a:pt x="198" y="996"/>
                  </a:lnTo>
                  <a:lnTo>
                    <a:pt x="198" y="990"/>
                  </a:lnTo>
                  <a:lnTo>
                    <a:pt x="198" y="984"/>
                  </a:lnTo>
                  <a:lnTo>
                    <a:pt x="198" y="978"/>
                  </a:lnTo>
                  <a:lnTo>
                    <a:pt x="198" y="972"/>
                  </a:lnTo>
                  <a:lnTo>
                    <a:pt x="198" y="966"/>
                  </a:lnTo>
                  <a:lnTo>
                    <a:pt x="198" y="960"/>
                  </a:lnTo>
                  <a:lnTo>
                    <a:pt x="198" y="954"/>
                  </a:lnTo>
                  <a:lnTo>
                    <a:pt x="204" y="948"/>
                  </a:lnTo>
                  <a:lnTo>
                    <a:pt x="204" y="942"/>
                  </a:lnTo>
                  <a:lnTo>
                    <a:pt x="204" y="936"/>
                  </a:lnTo>
                  <a:lnTo>
                    <a:pt x="204" y="930"/>
                  </a:lnTo>
                  <a:lnTo>
                    <a:pt x="204" y="924"/>
                  </a:lnTo>
                  <a:lnTo>
                    <a:pt x="204" y="918"/>
                  </a:lnTo>
                  <a:lnTo>
                    <a:pt x="204" y="912"/>
                  </a:lnTo>
                  <a:lnTo>
                    <a:pt x="204" y="906"/>
                  </a:lnTo>
                  <a:lnTo>
                    <a:pt x="204" y="900"/>
                  </a:lnTo>
                  <a:lnTo>
                    <a:pt x="204" y="894"/>
                  </a:lnTo>
                  <a:lnTo>
                    <a:pt x="204" y="888"/>
                  </a:lnTo>
                  <a:lnTo>
                    <a:pt x="204" y="882"/>
                  </a:lnTo>
                  <a:lnTo>
                    <a:pt x="204" y="876"/>
                  </a:lnTo>
                  <a:lnTo>
                    <a:pt x="204" y="870"/>
                  </a:lnTo>
                  <a:lnTo>
                    <a:pt x="204" y="864"/>
                  </a:lnTo>
                  <a:lnTo>
                    <a:pt x="204" y="858"/>
                  </a:lnTo>
                  <a:lnTo>
                    <a:pt x="204" y="852"/>
                  </a:lnTo>
                  <a:lnTo>
                    <a:pt x="204" y="846"/>
                  </a:lnTo>
                  <a:lnTo>
                    <a:pt x="204" y="840"/>
                  </a:lnTo>
                  <a:lnTo>
                    <a:pt x="210" y="834"/>
                  </a:lnTo>
                  <a:lnTo>
                    <a:pt x="210" y="828"/>
                  </a:lnTo>
                  <a:lnTo>
                    <a:pt x="210" y="822"/>
                  </a:lnTo>
                  <a:lnTo>
                    <a:pt x="210" y="816"/>
                  </a:lnTo>
                  <a:lnTo>
                    <a:pt x="210" y="810"/>
                  </a:lnTo>
                  <a:lnTo>
                    <a:pt x="210" y="804"/>
                  </a:lnTo>
                  <a:lnTo>
                    <a:pt x="210" y="798"/>
                  </a:lnTo>
                  <a:lnTo>
                    <a:pt x="210" y="792"/>
                  </a:lnTo>
                  <a:lnTo>
                    <a:pt x="210" y="786"/>
                  </a:lnTo>
                  <a:lnTo>
                    <a:pt x="210" y="780"/>
                  </a:lnTo>
                  <a:lnTo>
                    <a:pt x="210" y="774"/>
                  </a:lnTo>
                  <a:lnTo>
                    <a:pt x="210" y="768"/>
                  </a:lnTo>
                  <a:lnTo>
                    <a:pt x="210" y="762"/>
                  </a:lnTo>
                  <a:lnTo>
                    <a:pt x="210" y="756"/>
                  </a:lnTo>
                  <a:lnTo>
                    <a:pt x="210" y="750"/>
                  </a:lnTo>
                  <a:lnTo>
                    <a:pt x="210" y="744"/>
                  </a:lnTo>
                  <a:lnTo>
                    <a:pt x="210" y="738"/>
                  </a:lnTo>
                  <a:lnTo>
                    <a:pt x="210" y="732"/>
                  </a:lnTo>
                  <a:lnTo>
                    <a:pt x="210" y="726"/>
                  </a:lnTo>
                  <a:lnTo>
                    <a:pt x="210" y="720"/>
                  </a:lnTo>
                  <a:lnTo>
                    <a:pt x="216" y="714"/>
                  </a:lnTo>
                  <a:lnTo>
                    <a:pt x="216" y="708"/>
                  </a:lnTo>
                  <a:lnTo>
                    <a:pt x="216" y="702"/>
                  </a:lnTo>
                  <a:lnTo>
                    <a:pt x="216" y="696"/>
                  </a:lnTo>
                  <a:lnTo>
                    <a:pt x="216" y="690"/>
                  </a:lnTo>
                  <a:lnTo>
                    <a:pt x="216" y="684"/>
                  </a:lnTo>
                  <a:lnTo>
                    <a:pt x="216" y="678"/>
                  </a:lnTo>
                  <a:lnTo>
                    <a:pt x="216" y="672"/>
                  </a:lnTo>
                  <a:lnTo>
                    <a:pt x="216" y="666"/>
                  </a:lnTo>
                  <a:lnTo>
                    <a:pt x="216" y="660"/>
                  </a:lnTo>
                  <a:lnTo>
                    <a:pt x="216" y="654"/>
                  </a:lnTo>
                  <a:lnTo>
                    <a:pt x="216" y="648"/>
                  </a:lnTo>
                  <a:lnTo>
                    <a:pt x="216" y="642"/>
                  </a:lnTo>
                  <a:lnTo>
                    <a:pt x="216" y="636"/>
                  </a:lnTo>
                  <a:lnTo>
                    <a:pt x="216" y="630"/>
                  </a:lnTo>
                  <a:lnTo>
                    <a:pt x="216" y="624"/>
                  </a:lnTo>
                  <a:lnTo>
                    <a:pt x="216" y="618"/>
                  </a:lnTo>
                  <a:lnTo>
                    <a:pt x="216" y="612"/>
                  </a:lnTo>
                  <a:lnTo>
                    <a:pt x="216" y="606"/>
                  </a:lnTo>
                  <a:lnTo>
                    <a:pt x="222" y="600"/>
                  </a:lnTo>
                  <a:lnTo>
                    <a:pt x="222" y="594"/>
                  </a:lnTo>
                  <a:lnTo>
                    <a:pt x="222" y="588"/>
                  </a:lnTo>
                  <a:lnTo>
                    <a:pt x="222" y="582"/>
                  </a:lnTo>
                  <a:lnTo>
                    <a:pt x="222" y="576"/>
                  </a:lnTo>
                  <a:lnTo>
                    <a:pt x="222" y="570"/>
                  </a:lnTo>
                  <a:lnTo>
                    <a:pt x="222" y="564"/>
                  </a:lnTo>
                  <a:lnTo>
                    <a:pt x="222" y="558"/>
                  </a:lnTo>
                  <a:lnTo>
                    <a:pt x="222" y="552"/>
                  </a:lnTo>
                  <a:lnTo>
                    <a:pt x="222" y="546"/>
                  </a:lnTo>
                  <a:lnTo>
                    <a:pt x="222" y="540"/>
                  </a:lnTo>
                  <a:lnTo>
                    <a:pt x="222" y="534"/>
                  </a:lnTo>
                  <a:lnTo>
                    <a:pt x="222" y="528"/>
                  </a:lnTo>
                  <a:lnTo>
                    <a:pt x="222" y="522"/>
                  </a:lnTo>
                  <a:lnTo>
                    <a:pt x="222" y="516"/>
                  </a:lnTo>
                  <a:lnTo>
                    <a:pt x="222" y="510"/>
                  </a:lnTo>
                  <a:lnTo>
                    <a:pt x="222" y="504"/>
                  </a:lnTo>
                  <a:lnTo>
                    <a:pt x="222" y="498"/>
                  </a:lnTo>
                  <a:lnTo>
                    <a:pt x="228" y="492"/>
                  </a:lnTo>
                  <a:lnTo>
                    <a:pt x="228" y="486"/>
                  </a:lnTo>
                  <a:lnTo>
                    <a:pt x="228" y="480"/>
                  </a:lnTo>
                  <a:lnTo>
                    <a:pt x="228" y="474"/>
                  </a:lnTo>
                  <a:lnTo>
                    <a:pt x="228" y="468"/>
                  </a:lnTo>
                  <a:lnTo>
                    <a:pt x="228" y="462"/>
                  </a:lnTo>
                  <a:lnTo>
                    <a:pt x="228" y="456"/>
                  </a:lnTo>
                  <a:lnTo>
                    <a:pt x="228" y="450"/>
                  </a:lnTo>
                  <a:lnTo>
                    <a:pt x="228" y="444"/>
                  </a:lnTo>
                  <a:lnTo>
                    <a:pt x="228" y="438"/>
                  </a:lnTo>
                  <a:lnTo>
                    <a:pt x="228" y="432"/>
                  </a:lnTo>
                  <a:lnTo>
                    <a:pt x="228" y="426"/>
                  </a:lnTo>
                  <a:lnTo>
                    <a:pt x="228" y="420"/>
                  </a:lnTo>
                  <a:lnTo>
                    <a:pt x="228" y="414"/>
                  </a:lnTo>
                  <a:lnTo>
                    <a:pt x="228" y="408"/>
                  </a:lnTo>
                  <a:lnTo>
                    <a:pt x="228" y="402"/>
                  </a:lnTo>
                  <a:lnTo>
                    <a:pt x="228" y="396"/>
                  </a:lnTo>
                  <a:lnTo>
                    <a:pt x="234" y="390"/>
                  </a:lnTo>
                  <a:lnTo>
                    <a:pt x="234" y="384"/>
                  </a:lnTo>
                  <a:lnTo>
                    <a:pt x="234" y="378"/>
                  </a:lnTo>
                  <a:lnTo>
                    <a:pt x="234" y="372"/>
                  </a:lnTo>
                  <a:lnTo>
                    <a:pt x="234" y="366"/>
                  </a:lnTo>
                  <a:lnTo>
                    <a:pt x="234" y="360"/>
                  </a:lnTo>
                  <a:lnTo>
                    <a:pt x="234" y="354"/>
                  </a:lnTo>
                  <a:lnTo>
                    <a:pt x="234" y="348"/>
                  </a:lnTo>
                  <a:lnTo>
                    <a:pt x="234" y="342"/>
                  </a:lnTo>
                  <a:lnTo>
                    <a:pt x="234" y="336"/>
                  </a:lnTo>
                  <a:lnTo>
                    <a:pt x="234" y="330"/>
                  </a:lnTo>
                  <a:lnTo>
                    <a:pt x="234" y="324"/>
                  </a:lnTo>
                  <a:lnTo>
                    <a:pt x="234" y="318"/>
                  </a:lnTo>
                  <a:lnTo>
                    <a:pt x="234" y="312"/>
                  </a:lnTo>
                  <a:lnTo>
                    <a:pt x="234" y="306"/>
                  </a:lnTo>
                  <a:lnTo>
                    <a:pt x="234" y="300"/>
                  </a:lnTo>
                  <a:lnTo>
                    <a:pt x="240" y="294"/>
                  </a:lnTo>
                  <a:lnTo>
                    <a:pt x="240" y="288"/>
                  </a:lnTo>
                  <a:lnTo>
                    <a:pt x="240" y="282"/>
                  </a:lnTo>
                  <a:lnTo>
                    <a:pt x="240" y="276"/>
                  </a:lnTo>
                  <a:lnTo>
                    <a:pt x="240" y="270"/>
                  </a:lnTo>
                  <a:lnTo>
                    <a:pt x="240" y="264"/>
                  </a:lnTo>
                  <a:lnTo>
                    <a:pt x="240" y="258"/>
                  </a:lnTo>
                  <a:lnTo>
                    <a:pt x="240" y="252"/>
                  </a:lnTo>
                  <a:lnTo>
                    <a:pt x="240" y="246"/>
                  </a:lnTo>
                  <a:lnTo>
                    <a:pt x="240" y="240"/>
                  </a:lnTo>
                  <a:lnTo>
                    <a:pt x="240" y="234"/>
                  </a:lnTo>
                  <a:lnTo>
                    <a:pt x="240" y="228"/>
                  </a:lnTo>
                  <a:lnTo>
                    <a:pt x="240" y="222"/>
                  </a:lnTo>
                  <a:lnTo>
                    <a:pt x="246" y="216"/>
                  </a:lnTo>
                  <a:lnTo>
                    <a:pt x="246" y="210"/>
                  </a:lnTo>
                  <a:lnTo>
                    <a:pt x="246" y="204"/>
                  </a:lnTo>
                  <a:lnTo>
                    <a:pt x="246" y="198"/>
                  </a:lnTo>
                  <a:lnTo>
                    <a:pt x="246" y="192"/>
                  </a:lnTo>
                  <a:lnTo>
                    <a:pt x="246" y="186"/>
                  </a:lnTo>
                  <a:lnTo>
                    <a:pt x="246" y="180"/>
                  </a:lnTo>
                  <a:lnTo>
                    <a:pt x="246" y="174"/>
                  </a:lnTo>
                  <a:lnTo>
                    <a:pt x="246" y="168"/>
                  </a:lnTo>
                  <a:lnTo>
                    <a:pt x="246" y="162"/>
                  </a:lnTo>
                  <a:lnTo>
                    <a:pt x="252" y="156"/>
                  </a:lnTo>
                  <a:lnTo>
                    <a:pt x="252" y="150"/>
                  </a:lnTo>
                  <a:lnTo>
                    <a:pt x="252" y="144"/>
                  </a:lnTo>
                  <a:lnTo>
                    <a:pt x="252" y="138"/>
                  </a:lnTo>
                  <a:lnTo>
                    <a:pt x="252" y="132"/>
                  </a:lnTo>
                  <a:lnTo>
                    <a:pt x="252" y="126"/>
                  </a:lnTo>
                  <a:lnTo>
                    <a:pt x="252" y="120"/>
                  </a:lnTo>
                  <a:lnTo>
                    <a:pt x="252" y="114"/>
                  </a:lnTo>
                  <a:lnTo>
                    <a:pt x="258" y="108"/>
                  </a:lnTo>
                  <a:lnTo>
                    <a:pt x="258" y="102"/>
                  </a:lnTo>
                  <a:lnTo>
                    <a:pt x="258" y="96"/>
                  </a:lnTo>
                  <a:lnTo>
                    <a:pt x="258" y="90"/>
                  </a:lnTo>
                  <a:lnTo>
                    <a:pt x="264" y="84"/>
                  </a:lnTo>
                  <a:lnTo>
                    <a:pt x="264" y="78"/>
                  </a:lnTo>
                  <a:lnTo>
                    <a:pt x="270" y="84"/>
                  </a:lnTo>
                  <a:lnTo>
                    <a:pt x="270" y="90"/>
                  </a:lnTo>
                  <a:lnTo>
                    <a:pt x="276" y="96"/>
                  </a:lnTo>
                  <a:lnTo>
                    <a:pt x="276" y="102"/>
                  </a:lnTo>
                  <a:lnTo>
                    <a:pt x="276" y="108"/>
                  </a:lnTo>
                  <a:lnTo>
                    <a:pt x="276" y="114"/>
                  </a:lnTo>
                  <a:lnTo>
                    <a:pt x="276" y="120"/>
                  </a:lnTo>
                  <a:lnTo>
                    <a:pt x="276" y="126"/>
                  </a:lnTo>
                  <a:lnTo>
                    <a:pt x="276" y="132"/>
                  </a:lnTo>
                  <a:lnTo>
                    <a:pt x="282" y="138"/>
                  </a:lnTo>
                  <a:lnTo>
                    <a:pt x="282" y="144"/>
                  </a:lnTo>
                  <a:lnTo>
                    <a:pt x="282" y="150"/>
                  </a:lnTo>
                  <a:lnTo>
                    <a:pt x="282" y="156"/>
                  </a:lnTo>
                  <a:lnTo>
                    <a:pt x="282" y="162"/>
                  </a:lnTo>
                  <a:lnTo>
                    <a:pt x="282" y="168"/>
                  </a:lnTo>
                  <a:lnTo>
                    <a:pt x="282" y="174"/>
                  </a:lnTo>
                  <a:lnTo>
                    <a:pt x="282" y="180"/>
                  </a:lnTo>
                  <a:lnTo>
                    <a:pt x="282" y="186"/>
                  </a:lnTo>
                  <a:lnTo>
                    <a:pt x="288" y="192"/>
                  </a:lnTo>
                  <a:lnTo>
                    <a:pt x="288" y="198"/>
                  </a:lnTo>
                  <a:lnTo>
                    <a:pt x="288" y="204"/>
                  </a:lnTo>
                  <a:lnTo>
                    <a:pt x="288" y="210"/>
                  </a:lnTo>
                  <a:lnTo>
                    <a:pt x="288" y="216"/>
                  </a:lnTo>
                  <a:lnTo>
                    <a:pt x="288" y="222"/>
                  </a:lnTo>
                  <a:lnTo>
                    <a:pt x="288" y="228"/>
                  </a:lnTo>
                  <a:lnTo>
                    <a:pt x="288" y="234"/>
                  </a:lnTo>
                  <a:lnTo>
                    <a:pt x="288" y="240"/>
                  </a:lnTo>
                  <a:lnTo>
                    <a:pt x="288" y="246"/>
                  </a:lnTo>
                  <a:lnTo>
                    <a:pt x="288" y="252"/>
                  </a:lnTo>
                  <a:lnTo>
                    <a:pt x="288" y="258"/>
                  </a:lnTo>
                  <a:lnTo>
                    <a:pt x="294" y="264"/>
                  </a:lnTo>
                  <a:lnTo>
                    <a:pt x="294" y="270"/>
                  </a:lnTo>
                  <a:lnTo>
                    <a:pt x="294" y="276"/>
                  </a:lnTo>
                  <a:lnTo>
                    <a:pt x="294" y="282"/>
                  </a:lnTo>
                  <a:lnTo>
                    <a:pt x="294" y="288"/>
                  </a:lnTo>
                  <a:lnTo>
                    <a:pt x="294" y="294"/>
                  </a:lnTo>
                  <a:lnTo>
                    <a:pt x="294" y="300"/>
                  </a:lnTo>
                  <a:lnTo>
                    <a:pt x="294" y="306"/>
                  </a:lnTo>
                  <a:lnTo>
                    <a:pt x="294" y="312"/>
                  </a:lnTo>
                  <a:lnTo>
                    <a:pt x="294" y="318"/>
                  </a:lnTo>
                  <a:lnTo>
                    <a:pt x="294" y="324"/>
                  </a:lnTo>
                  <a:lnTo>
                    <a:pt x="294" y="330"/>
                  </a:lnTo>
                  <a:lnTo>
                    <a:pt x="294" y="336"/>
                  </a:lnTo>
                  <a:lnTo>
                    <a:pt x="294" y="342"/>
                  </a:lnTo>
                  <a:lnTo>
                    <a:pt x="294" y="348"/>
                  </a:lnTo>
                  <a:lnTo>
                    <a:pt x="300" y="354"/>
                  </a:lnTo>
                  <a:lnTo>
                    <a:pt x="300" y="360"/>
                  </a:lnTo>
                  <a:lnTo>
                    <a:pt x="300" y="366"/>
                  </a:lnTo>
                  <a:lnTo>
                    <a:pt x="300" y="372"/>
                  </a:lnTo>
                  <a:lnTo>
                    <a:pt x="300" y="378"/>
                  </a:lnTo>
                  <a:lnTo>
                    <a:pt x="300" y="384"/>
                  </a:lnTo>
                  <a:lnTo>
                    <a:pt x="300" y="390"/>
                  </a:lnTo>
                  <a:lnTo>
                    <a:pt x="300" y="396"/>
                  </a:lnTo>
                  <a:lnTo>
                    <a:pt x="300" y="402"/>
                  </a:lnTo>
                  <a:lnTo>
                    <a:pt x="300" y="408"/>
                  </a:lnTo>
                  <a:lnTo>
                    <a:pt x="300" y="414"/>
                  </a:lnTo>
                  <a:lnTo>
                    <a:pt x="300" y="420"/>
                  </a:lnTo>
                  <a:lnTo>
                    <a:pt x="300" y="426"/>
                  </a:lnTo>
                  <a:lnTo>
                    <a:pt x="300" y="432"/>
                  </a:lnTo>
                  <a:lnTo>
                    <a:pt x="300" y="438"/>
                  </a:lnTo>
                  <a:lnTo>
                    <a:pt x="300" y="444"/>
                  </a:lnTo>
                  <a:lnTo>
                    <a:pt x="300" y="450"/>
                  </a:lnTo>
                  <a:lnTo>
                    <a:pt x="306" y="456"/>
                  </a:lnTo>
                  <a:lnTo>
                    <a:pt x="306" y="462"/>
                  </a:lnTo>
                  <a:lnTo>
                    <a:pt x="306" y="468"/>
                  </a:lnTo>
                  <a:lnTo>
                    <a:pt x="306" y="474"/>
                  </a:lnTo>
                  <a:lnTo>
                    <a:pt x="306" y="480"/>
                  </a:lnTo>
                  <a:lnTo>
                    <a:pt x="306" y="486"/>
                  </a:lnTo>
                  <a:lnTo>
                    <a:pt x="306" y="492"/>
                  </a:lnTo>
                  <a:lnTo>
                    <a:pt x="306" y="498"/>
                  </a:lnTo>
                  <a:lnTo>
                    <a:pt x="306" y="504"/>
                  </a:lnTo>
                  <a:lnTo>
                    <a:pt x="306" y="510"/>
                  </a:lnTo>
                  <a:lnTo>
                    <a:pt x="306" y="516"/>
                  </a:lnTo>
                  <a:lnTo>
                    <a:pt x="306" y="522"/>
                  </a:lnTo>
                  <a:lnTo>
                    <a:pt x="306" y="528"/>
                  </a:lnTo>
                  <a:lnTo>
                    <a:pt x="306" y="534"/>
                  </a:lnTo>
                  <a:lnTo>
                    <a:pt x="306" y="540"/>
                  </a:lnTo>
                  <a:lnTo>
                    <a:pt x="306" y="546"/>
                  </a:lnTo>
                  <a:lnTo>
                    <a:pt x="306" y="552"/>
                  </a:lnTo>
                  <a:lnTo>
                    <a:pt x="306" y="558"/>
                  </a:lnTo>
                  <a:lnTo>
                    <a:pt x="312" y="564"/>
                  </a:lnTo>
                  <a:lnTo>
                    <a:pt x="312" y="570"/>
                  </a:lnTo>
                  <a:lnTo>
                    <a:pt x="312" y="576"/>
                  </a:lnTo>
                  <a:lnTo>
                    <a:pt x="312" y="582"/>
                  </a:lnTo>
                  <a:lnTo>
                    <a:pt x="312" y="588"/>
                  </a:lnTo>
                  <a:lnTo>
                    <a:pt x="312" y="594"/>
                  </a:lnTo>
                  <a:lnTo>
                    <a:pt x="312" y="600"/>
                  </a:lnTo>
                  <a:lnTo>
                    <a:pt x="312" y="606"/>
                  </a:lnTo>
                  <a:lnTo>
                    <a:pt x="312" y="612"/>
                  </a:lnTo>
                  <a:lnTo>
                    <a:pt x="312" y="618"/>
                  </a:lnTo>
                  <a:lnTo>
                    <a:pt x="312" y="624"/>
                  </a:lnTo>
                  <a:lnTo>
                    <a:pt x="312" y="630"/>
                  </a:lnTo>
                  <a:lnTo>
                    <a:pt x="312" y="636"/>
                  </a:lnTo>
                  <a:lnTo>
                    <a:pt x="312" y="642"/>
                  </a:lnTo>
                  <a:lnTo>
                    <a:pt x="312" y="648"/>
                  </a:lnTo>
                  <a:lnTo>
                    <a:pt x="312" y="654"/>
                  </a:lnTo>
                  <a:lnTo>
                    <a:pt x="312" y="660"/>
                  </a:lnTo>
                  <a:lnTo>
                    <a:pt x="312" y="666"/>
                  </a:lnTo>
                  <a:lnTo>
                    <a:pt x="312" y="672"/>
                  </a:lnTo>
                  <a:lnTo>
                    <a:pt x="312" y="678"/>
                  </a:lnTo>
                  <a:lnTo>
                    <a:pt x="318" y="684"/>
                  </a:lnTo>
                  <a:lnTo>
                    <a:pt x="318" y="690"/>
                  </a:lnTo>
                  <a:lnTo>
                    <a:pt x="318" y="696"/>
                  </a:lnTo>
                  <a:lnTo>
                    <a:pt x="318" y="702"/>
                  </a:lnTo>
                  <a:lnTo>
                    <a:pt x="318" y="708"/>
                  </a:lnTo>
                  <a:lnTo>
                    <a:pt x="318" y="714"/>
                  </a:lnTo>
                  <a:lnTo>
                    <a:pt x="318" y="720"/>
                  </a:lnTo>
                  <a:lnTo>
                    <a:pt x="318" y="726"/>
                  </a:lnTo>
                  <a:lnTo>
                    <a:pt x="318" y="732"/>
                  </a:lnTo>
                  <a:lnTo>
                    <a:pt x="318" y="738"/>
                  </a:lnTo>
                  <a:lnTo>
                    <a:pt x="318" y="744"/>
                  </a:lnTo>
                  <a:lnTo>
                    <a:pt x="318" y="750"/>
                  </a:lnTo>
                  <a:lnTo>
                    <a:pt x="318" y="756"/>
                  </a:lnTo>
                  <a:lnTo>
                    <a:pt x="318" y="762"/>
                  </a:lnTo>
                  <a:lnTo>
                    <a:pt x="318" y="768"/>
                  </a:lnTo>
                  <a:lnTo>
                    <a:pt x="318" y="774"/>
                  </a:lnTo>
                  <a:lnTo>
                    <a:pt x="318" y="780"/>
                  </a:lnTo>
                  <a:lnTo>
                    <a:pt x="318" y="786"/>
                  </a:lnTo>
                  <a:lnTo>
                    <a:pt x="318" y="792"/>
                  </a:lnTo>
                  <a:lnTo>
                    <a:pt x="318" y="798"/>
                  </a:lnTo>
                  <a:lnTo>
                    <a:pt x="324" y="804"/>
                  </a:lnTo>
                  <a:lnTo>
                    <a:pt x="324" y="810"/>
                  </a:lnTo>
                  <a:lnTo>
                    <a:pt x="324" y="816"/>
                  </a:lnTo>
                  <a:lnTo>
                    <a:pt x="324" y="822"/>
                  </a:lnTo>
                  <a:lnTo>
                    <a:pt x="324" y="828"/>
                  </a:lnTo>
                  <a:lnTo>
                    <a:pt x="324" y="834"/>
                  </a:lnTo>
                  <a:lnTo>
                    <a:pt x="324" y="840"/>
                  </a:lnTo>
                  <a:lnTo>
                    <a:pt x="324" y="846"/>
                  </a:lnTo>
                  <a:lnTo>
                    <a:pt x="324" y="852"/>
                  </a:lnTo>
                  <a:lnTo>
                    <a:pt x="324" y="858"/>
                  </a:lnTo>
                  <a:lnTo>
                    <a:pt x="324" y="864"/>
                  </a:lnTo>
                  <a:lnTo>
                    <a:pt x="324" y="870"/>
                  </a:lnTo>
                  <a:lnTo>
                    <a:pt x="324" y="876"/>
                  </a:lnTo>
                  <a:lnTo>
                    <a:pt x="324" y="882"/>
                  </a:lnTo>
                  <a:lnTo>
                    <a:pt x="324" y="888"/>
                  </a:lnTo>
                  <a:lnTo>
                    <a:pt x="324" y="894"/>
                  </a:lnTo>
                  <a:lnTo>
                    <a:pt x="324" y="900"/>
                  </a:lnTo>
                  <a:lnTo>
                    <a:pt x="324" y="906"/>
                  </a:lnTo>
                  <a:lnTo>
                    <a:pt x="324" y="912"/>
                  </a:lnTo>
                  <a:lnTo>
                    <a:pt x="330" y="918"/>
                  </a:lnTo>
                  <a:lnTo>
                    <a:pt x="330" y="924"/>
                  </a:lnTo>
                  <a:lnTo>
                    <a:pt x="330" y="930"/>
                  </a:lnTo>
                  <a:lnTo>
                    <a:pt x="330" y="936"/>
                  </a:lnTo>
                  <a:lnTo>
                    <a:pt x="330" y="942"/>
                  </a:lnTo>
                  <a:lnTo>
                    <a:pt x="330" y="948"/>
                  </a:lnTo>
                  <a:lnTo>
                    <a:pt x="330" y="954"/>
                  </a:lnTo>
                  <a:lnTo>
                    <a:pt x="330" y="960"/>
                  </a:lnTo>
                  <a:lnTo>
                    <a:pt x="330" y="966"/>
                  </a:lnTo>
                  <a:lnTo>
                    <a:pt x="330" y="972"/>
                  </a:lnTo>
                  <a:lnTo>
                    <a:pt x="330" y="978"/>
                  </a:lnTo>
                  <a:lnTo>
                    <a:pt x="330" y="984"/>
                  </a:lnTo>
                  <a:lnTo>
                    <a:pt x="330" y="990"/>
                  </a:lnTo>
                  <a:lnTo>
                    <a:pt x="330" y="996"/>
                  </a:lnTo>
                  <a:lnTo>
                    <a:pt x="330" y="1002"/>
                  </a:lnTo>
                  <a:lnTo>
                    <a:pt x="330" y="1008"/>
                  </a:lnTo>
                  <a:lnTo>
                    <a:pt x="330" y="1014"/>
                  </a:lnTo>
                  <a:lnTo>
                    <a:pt x="330" y="1020"/>
                  </a:lnTo>
                  <a:lnTo>
                    <a:pt x="330" y="1026"/>
                  </a:lnTo>
                  <a:lnTo>
                    <a:pt x="330" y="1032"/>
                  </a:lnTo>
                  <a:lnTo>
                    <a:pt x="336" y="1038"/>
                  </a:lnTo>
                  <a:lnTo>
                    <a:pt x="336" y="1044"/>
                  </a:lnTo>
                  <a:lnTo>
                    <a:pt x="336" y="1050"/>
                  </a:lnTo>
                  <a:lnTo>
                    <a:pt x="336" y="1056"/>
                  </a:lnTo>
                  <a:lnTo>
                    <a:pt x="336" y="1062"/>
                  </a:lnTo>
                  <a:lnTo>
                    <a:pt x="336" y="1068"/>
                  </a:lnTo>
                  <a:lnTo>
                    <a:pt x="336" y="1074"/>
                  </a:lnTo>
                  <a:lnTo>
                    <a:pt x="336" y="1080"/>
                  </a:lnTo>
                  <a:lnTo>
                    <a:pt x="336" y="1086"/>
                  </a:lnTo>
                  <a:lnTo>
                    <a:pt x="336" y="1092"/>
                  </a:lnTo>
                  <a:lnTo>
                    <a:pt x="336" y="1098"/>
                  </a:lnTo>
                  <a:lnTo>
                    <a:pt x="336" y="1104"/>
                  </a:lnTo>
                  <a:lnTo>
                    <a:pt x="336" y="1110"/>
                  </a:lnTo>
                  <a:lnTo>
                    <a:pt x="336" y="1116"/>
                  </a:lnTo>
                  <a:lnTo>
                    <a:pt x="336" y="1122"/>
                  </a:lnTo>
                  <a:lnTo>
                    <a:pt x="336" y="1128"/>
                  </a:lnTo>
                  <a:lnTo>
                    <a:pt x="336" y="1134"/>
                  </a:lnTo>
                  <a:lnTo>
                    <a:pt x="336" y="1140"/>
                  </a:lnTo>
                  <a:lnTo>
                    <a:pt x="342" y="1146"/>
                  </a:lnTo>
                  <a:lnTo>
                    <a:pt x="342" y="1152"/>
                  </a:lnTo>
                  <a:lnTo>
                    <a:pt x="342" y="1158"/>
                  </a:lnTo>
                  <a:lnTo>
                    <a:pt x="342" y="1164"/>
                  </a:lnTo>
                  <a:lnTo>
                    <a:pt x="342" y="1170"/>
                  </a:lnTo>
                  <a:lnTo>
                    <a:pt x="342" y="1176"/>
                  </a:lnTo>
                  <a:lnTo>
                    <a:pt x="342" y="1182"/>
                  </a:lnTo>
                  <a:lnTo>
                    <a:pt x="342" y="1188"/>
                  </a:lnTo>
                  <a:lnTo>
                    <a:pt x="342" y="1194"/>
                  </a:lnTo>
                  <a:lnTo>
                    <a:pt x="342" y="1200"/>
                  </a:lnTo>
                  <a:lnTo>
                    <a:pt x="342" y="1206"/>
                  </a:lnTo>
                  <a:lnTo>
                    <a:pt x="342" y="1212"/>
                  </a:lnTo>
                  <a:lnTo>
                    <a:pt x="342" y="1218"/>
                  </a:lnTo>
                  <a:lnTo>
                    <a:pt x="342" y="1224"/>
                  </a:lnTo>
                  <a:lnTo>
                    <a:pt x="342" y="1230"/>
                  </a:lnTo>
                  <a:lnTo>
                    <a:pt x="342" y="1236"/>
                  </a:lnTo>
                  <a:lnTo>
                    <a:pt x="348" y="1242"/>
                  </a:lnTo>
                  <a:lnTo>
                    <a:pt x="348" y="1248"/>
                  </a:lnTo>
                  <a:lnTo>
                    <a:pt x="348" y="1254"/>
                  </a:lnTo>
                  <a:lnTo>
                    <a:pt x="348" y="1260"/>
                  </a:lnTo>
                  <a:lnTo>
                    <a:pt x="348" y="1266"/>
                  </a:lnTo>
                  <a:lnTo>
                    <a:pt x="348" y="1272"/>
                  </a:lnTo>
                  <a:lnTo>
                    <a:pt x="348" y="1278"/>
                  </a:lnTo>
                  <a:lnTo>
                    <a:pt x="348" y="1284"/>
                  </a:lnTo>
                  <a:lnTo>
                    <a:pt x="348" y="1290"/>
                  </a:lnTo>
                  <a:lnTo>
                    <a:pt x="348" y="1296"/>
                  </a:lnTo>
                  <a:lnTo>
                    <a:pt x="348" y="1302"/>
                  </a:lnTo>
                  <a:lnTo>
                    <a:pt x="348" y="1308"/>
                  </a:lnTo>
                  <a:lnTo>
                    <a:pt x="348" y="1314"/>
                  </a:lnTo>
                  <a:lnTo>
                    <a:pt x="354" y="1320"/>
                  </a:lnTo>
                  <a:lnTo>
                    <a:pt x="354" y="1326"/>
                  </a:lnTo>
                  <a:lnTo>
                    <a:pt x="354" y="1332"/>
                  </a:lnTo>
                  <a:lnTo>
                    <a:pt x="354" y="1338"/>
                  </a:lnTo>
                  <a:lnTo>
                    <a:pt x="354" y="1344"/>
                  </a:lnTo>
                  <a:lnTo>
                    <a:pt x="354" y="1350"/>
                  </a:lnTo>
                  <a:lnTo>
                    <a:pt x="354" y="1356"/>
                  </a:lnTo>
                  <a:lnTo>
                    <a:pt x="354" y="1362"/>
                  </a:lnTo>
                  <a:lnTo>
                    <a:pt x="354" y="1368"/>
                  </a:lnTo>
                  <a:lnTo>
                    <a:pt x="354" y="1374"/>
                  </a:lnTo>
                  <a:lnTo>
                    <a:pt x="354" y="1380"/>
                  </a:lnTo>
                  <a:lnTo>
                    <a:pt x="360" y="1386"/>
                  </a:lnTo>
                  <a:lnTo>
                    <a:pt x="360" y="1392"/>
                  </a:lnTo>
                  <a:lnTo>
                    <a:pt x="360" y="1398"/>
                  </a:lnTo>
                  <a:lnTo>
                    <a:pt x="360" y="1404"/>
                  </a:lnTo>
                  <a:lnTo>
                    <a:pt x="360" y="1410"/>
                  </a:lnTo>
                  <a:lnTo>
                    <a:pt x="360" y="1416"/>
                  </a:lnTo>
                  <a:lnTo>
                    <a:pt x="360" y="1422"/>
                  </a:lnTo>
                  <a:lnTo>
                    <a:pt x="360" y="1428"/>
                  </a:lnTo>
                  <a:lnTo>
                    <a:pt x="360" y="1434"/>
                  </a:lnTo>
                  <a:lnTo>
                    <a:pt x="366" y="1440"/>
                  </a:lnTo>
                  <a:lnTo>
                    <a:pt x="366" y="1446"/>
                  </a:lnTo>
                  <a:lnTo>
                    <a:pt x="366" y="1452"/>
                  </a:lnTo>
                  <a:lnTo>
                    <a:pt x="366" y="1458"/>
                  </a:lnTo>
                  <a:lnTo>
                    <a:pt x="372" y="1464"/>
                  </a:lnTo>
                  <a:lnTo>
                    <a:pt x="372" y="1470"/>
                  </a:lnTo>
                  <a:lnTo>
                    <a:pt x="378" y="1476"/>
                  </a:lnTo>
                  <a:lnTo>
                    <a:pt x="378" y="1470"/>
                  </a:lnTo>
                  <a:lnTo>
                    <a:pt x="384" y="1464"/>
                  </a:lnTo>
                  <a:lnTo>
                    <a:pt x="384" y="1458"/>
                  </a:lnTo>
                  <a:lnTo>
                    <a:pt x="384" y="1452"/>
                  </a:lnTo>
                  <a:lnTo>
                    <a:pt x="384" y="1446"/>
                  </a:lnTo>
                  <a:lnTo>
                    <a:pt x="384" y="1440"/>
                  </a:lnTo>
                  <a:lnTo>
                    <a:pt x="384" y="1434"/>
                  </a:lnTo>
                  <a:lnTo>
                    <a:pt x="390" y="1428"/>
                  </a:lnTo>
                  <a:lnTo>
                    <a:pt x="390" y="1422"/>
                  </a:lnTo>
                  <a:lnTo>
                    <a:pt x="390" y="1416"/>
                  </a:lnTo>
                  <a:lnTo>
                    <a:pt x="390" y="1410"/>
                  </a:lnTo>
                  <a:lnTo>
                    <a:pt x="390" y="1404"/>
                  </a:lnTo>
                  <a:lnTo>
                    <a:pt x="390" y="1398"/>
                  </a:lnTo>
                  <a:lnTo>
                    <a:pt x="390" y="1392"/>
                  </a:lnTo>
                  <a:lnTo>
                    <a:pt x="390" y="1386"/>
                  </a:lnTo>
                  <a:lnTo>
                    <a:pt x="396" y="1380"/>
                  </a:lnTo>
                  <a:lnTo>
                    <a:pt x="396" y="1374"/>
                  </a:lnTo>
                  <a:lnTo>
                    <a:pt x="396" y="1368"/>
                  </a:lnTo>
                  <a:lnTo>
                    <a:pt x="396" y="1362"/>
                  </a:lnTo>
                  <a:lnTo>
                    <a:pt x="396" y="1356"/>
                  </a:lnTo>
                  <a:lnTo>
                    <a:pt x="396" y="1350"/>
                  </a:lnTo>
                  <a:lnTo>
                    <a:pt x="396" y="1344"/>
                  </a:lnTo>
                  <a:lnTo>
                    <a:pt x="396" y="1338"/>
                  </a:lnTo>
                  <a:lnTo>
                    <a:pt x="396" y="1332"/>
                  </a:lnTo>
                  <a:lnTo>
                    <a:pt x="396" y="1326"/>
                  </a:lnTo>
                  <a:lnTo>
                    <a:pt x="396" y="1320"/>
                  </a:lnTo>
                  <a:lnTo>
                    <a:pt x="396" y="1314"/>
                  </a:lnTo>
                  <a:lnTo>
                    <a:pt x="402" y="1308"/>
                  </a:lnTo>
                  <a:lnTo>
                    <a:pt x="402" y="1302"/>
                  </a:lnTo>
                  <a:lnTo>
                    <a:pt x="402" y="1296"/>
                  </a:lnTo>
                  <a:lnTo>
                    <a:pt x="402" y="1290"/>
                  </a:lnTo>
                  <a:lnTo>
                    <a:pt x="402" y="1284"/>
                  </a:lnTo>
                  <a:lnTo>
                    <a:pt x="402" y="1278"/>
                  </a:lnTo>
                  <a:lnTo>
                    <a:pt x="402" y="1272"/>
                  </a:lnTo>
                  <a:lnTo>
                    <a:pt x="402" y="1266"/>
                  </a:lnTo>
                  <a:lnTo>
                    <a:pt x="402" y="1260"/>
                  </a:lnTo>
                  <a:lnTo>
                    <a:pt x="402" y="1254"/>
                  </a:lnTo>
                  <a:lnTo>
                    <a:pt x="402" y="1248"/>
                  </a:lnTo>
                  <a:lnTo>
                    <a:pt x="402" y="1242"/>
                  </a:lnTo>
                  <a:lnTo>
                    <a:pt x="402" y="1236"/>
                  </a:lnTo>
                  <a:lnTo>
                    <a:pt x="402" y="1230"/>
                  </a:lnTo>
                  <a:lnTo>
                    <a:pt x="408" y="1224"/>
                  </a:lnTo>
                  <a:lnTo>
                    <a:pt x="408" y="1218"/>
                  </a:lnTo>
                  <a:lnTo>
                    <a:pt x="408" y="1212"/>
                  </a:lnTo>
                  <a:lnTo>
                    <a:pt x="408" y="1206"/>
                  </a:lnTo>
                  <a:lnTo>
                    <a:pt x="408" y="1200"/>
                  </a:lnTo>
                  <a:lnTo>
                    <a:pt x="408" y="1194"/>
                  </a:lnTo>
                  <a:lnTo>
                    <a:pt x="408" y="1188"/>
                  </a:lnTo>
                  <a:lnTo>
                    <a:pt x="408" y="1182"/>
                  </a:lnTo>
                  <a:lnTo>
                    <a:pt x="408" y="1176"/>
                  </a:lnTo>
                  <a:lnTo>
                    <a:pt x="408" y="1170"/>
                  </a:lnTo>
                  <a:lnTo>
                    <a:pt x="408" y="1164"/>
                  </a:lnTo>
                  <a:lnTo>
                    <a:pt x="408" y="1158"/>
                  </a:lnTo>
                  <a:lnTo>
                    <a:pt x="408" y="1152"/>
                  </a:lnTo>
                  <a:lnTo>
                    <a:pt x="408" y="1146"/>
                  </a:lnTo>
                  <a:lnTo>
                    <a:pt x="408" y="1140"/>
                  </a:lnTo>
                  <a:lnTo>
                    <a:pt x="408" y="1134"/>
                  </a:lnTo>
                  <a:lnTo>
                    <a:pt x="414" y="1128"/>
                  </a:lnTo>
                  <a:lnTo>
                    <a:pt x="414" y="1122"/>
                  </a:lnTo>
                  <a:lnTo>
                    <a:pt x="414" y="1116"/>
                  </a:lnTo>
                  <a:lnTo>
                    <a:pt x="414" y="1110"/>
                  </a:lnTo>
                  <a:lnTo>
                    <a:pt x="414" y="1104"/>
                  </a:lnTo>
                  <a:lnTo>
                    <a:pt x="414" y="1098"/>
                  </a:lnTo>
                  <a:lnTo>
                    <a:pt x="414" y="1092"/>
                  </a:lnTo>
                  <a:lnTo>
                    <a:pt x="414" y="1086"/>
                  </a:lnTo>
                  <a:lnTo>
                    <a:pt x="414" y="1080"/>
                  </a:lnTo>
                  <a:lnTo>
                    <a:pt x="414" y="1074"/>
                  </a:lnTo>
                  <a:lnTo>
                    <a:pt x="414" y="1068"/>
                  </a:lnTo>
                  <a:lnTo>
                    <a:pt x="414" y="1062"/>
                  </a:lnTo>
                  <a:lnTo>
                    <a:pt x="414" y="1056"/>
                  </a:lnTo>
                  <a:lnTo>
                    <a:pt x="414" y="1050"/>
                  </a:lnTo>
                  <a:lnTo>
                    <a:pt x="414" y="1044"/>
                  </a:lnTo>
                  <a:lnTo>
                    <a:pt x="414" y="1038"/>
                  </a:lnTo>
                  <a:lnTo>
                    <a:pt x="414" y="1032"/>
                  </a:lnTo>
                  <a:lnTo>
                    <a:pt x="414" y="1026"/>
                  </a:lnTo>
                  <a:lnTo>
                    <a:pt x="420" y="1020"/>
                  </a:lnTo>
                  <a:lnTo>
                    <a:pt x="420" y="1014"/>
                  </a:lnTo>
                  <a:lnTo>
                    <a:pt x="420" y="1008"/>
                  </a:lnTo>
                  <a:lnTo>
                    <a:pt x="420" y="1002"/>
                  </a:lnTo>
                  <a:lnTo>
                    <a:pt x="420" y="996"/>
                  </a:lnTo>
                  <a:lnTo>
                    <a:pt x="420" y="990"/>
                  </a:lnTo>
                  <a:lnTo>
                    <a:pt x="420" y="984"/>
                  </a:lnTo>
                  <a:lnTo>
                    <a:pt x="420" y="978"/>
                  </a:lnTo>
                  <a:lnTo>
                    <a:pt x="420" y="972"/>
                  </a:lnTo>
                  <a:lnTo>
                    <a:pt x="420" y="966"/>
                  </a:lnTo>
                  <a:lnTo>
                    <a:pt x="420" y="960"/>
                  </a:lnTo>
                  <a:lnTo>
                    <a:pt x="420" y="954"/>
                  </a:lnTo>
                  <a:lnTo>
                    <a:pt x="420" y="948"/>
                  </a:lnTo>
                  <a:lnTo>
                    <a:pt x="420" y="942"/>
                  </a:lnTo>
                  <a:lnTo>
                    <a:pt x="420" y="936"/>
                  </a:lnTo>
                  <a:lnTo>
                    <a:pt x="420" y="930"/>
                  </a:lnTo>
                  <a:lnTo>
                    <a:pt x="420" y="924"/>
                  </a:lnTo>
                  <a:lnTo>
                    <a:pt x="420" y="918"/>
                  </a:lnTo>
                  <a:lnTo>
                    <a:pt x="420" y="912"/>
                  </a:lnTo>
                  <a:lnTo>
                    <a:pt x="426" y="906"/>
                  </a:lnTo>
                  <a:lnTo>
                    <a:pt x="426" y="900"/>
                  </a:lnTo>
                  <a:lnTo>
                    <a:pt x="426" y="894"/>
                  </a:lnTo>
                  <a:lnTo>
                    <a:pt x="426" y="888"/>
                  </a:lnTo>
                  <a:lnTo>
                    <a:pt x="426" y="882"/>
                  </a:lnTo>
                  <a:lnTo>
                    <a:pt x="426" y="876"/>
                  </a:lnTo>
                  <a:lnTo>
                    <a:pt x="426" y="870"/>
                  </a:lnTo>
                  <a:lnTo>
                    <a:pt x="426" y="864"/>
                  </a:lnTo>
                  <a:lnTo>
                    <a:pt x="426" y="858"/>
                  </a:lnTo>
                  <a:lnTo>
                    <a:pt x="426" y="852"/>
                  </a:lnTo>
                  <a:lnTo>
                    <a:pt x="426" y="846"/>
                  </a:lnTo>
                  <a:lnTo>
                    <a:pt x="426" y="840"/>
                  </a:lnTo>
                  <a:lnTo>
                    <a:pt x="426" y="834"/>
                  </a:lnTo>
                  <a:lnTo>
                    <a:pt x="426" y="828"/>
                  </a:lnTo>
                  <a:lnTo>
                    <a:pt x="426" y="822"/>
                  </a:lnTo>
                  <a:lnTo>
                    <a:pt x="426" y="816"/>
                  </a:lnTo>
                  <a:lnTo>
                    <a:pt x="426" y="810"/>
                  </a:lnTo>
                  <a:lnTo>
                    <a:pt x="426" y="804"/>
                  </a:lnTo>
                  <a:lnTo>
                    <a:pt x="426" y="798"/>
                  </a:lnTo>
                  <a:lnTo>
                    <a:pt x="426" y="792"/>
                  </a:lnTo>
                  <a:lnTo>
                    <a:pt x="432" y="786"/>
                  </a:lnTo>
                  <a:lnTo>
                    <a:pt x="432" y="780"/>
                  </a:lnTo>
                  <a:lnTo>
                    <a:pt x="432" y="774"/>
                  </a:lnTo>
                  <a:lnTo>
                    <a:pt x="432" y="768"/>
                  </a:lnTo>
                  <a:lnTo>
                    <a:pt x="432" y="762"/>
                  </a:lnTo>
                  <a:lnTo>
                    <a:pt x="432" y="756"/>
                  </a:lnTo>
                  <a:lnTo>
                    <a:pt x="432" y="750"/>
                  </a:lnTo>
                  <a:lnTo>
                    <a:pt x="432" y="744"/>
                  </a:lnTo>
                  <a:lnTo>
                    <a:pt x="432" y="738"/>
                  </a:lnTo>
                  <a:lnTo>
                    <a:pt x="432" y="732"/>
                  </a:lnTo>
                  <a:lnTo>
                    <a:pt x="432" y="726"/>
                  </a:lnTo>
                  <a:lnTo>
                    <a:pt x="432" y="720"/>
                  </a:lnTo>
                  <a:lnTo>
                    <a:pt x="432" y="714"/>
                  </a:lnTo>
                  <a:lnTo>
                    <a:pt x="432" y="708"/>
                  </a:lnTo>
                  <a:lnTo>
                    <a:pt x="432" y="702"/>
                  </a:lnTo>
                  <a:lnTo>
                    <a:pt x="432" y="696"/>
                  </a:lnTo>
                  <a:lnTo>
                    <a:pt x="432" y="690"/>
                  </a:lnTo>
                  <a:lnTo>
                    <a:pt x="432" y="684"/>
                  </a:lnTo>
                  <a:lnTo>
                    <a:pt x="432" y="678"/>
                  </a:lnTo>
                  <a:lnTo>
                    <a:pt x="438" y="672"/>
                  </a:lnTo>
                  <a:lnTo>
                    <a:pt x="438" y="666"/>
                  </a:lnTo>
                  <a:lnTo>
                    <a:pt x="438" y="660"/>
                  </a:lnTo>
                  <a:lnTo>
                    <a:pt x="438" y="654"/>
                  </a:lnTo>
                  <a:lnTo>
                    <a:pt x="438" y="648"/>
                  </a:lnTo>
                  <a:lnTo>
                    <a:pt x="438" y="642"/>
                  </a:lnTo>
                  <a:lnTo>
                    <a:pt x="438" y="636"/>
                  </a:lnTo>
                  <a:lnTo>
                    <a:pt x="438" y="630"/>
                  </a:lnTo>
                  <a:lnTo>
                    <a:pt x="438" y="624"/>
                  </a:lnTo>
                  <a:lnTo>
                    <a:pt x="438" y="618"/>
                  </a:lnTo>
                  <a:lnTo>
                    <a:pt x="438" y="612"/>
                  </a:lnTo>
                  <a:lnTo>
                    <a:pt x="438" y="606"/>
                  </a:lnTo>
                  <a:lnTo>
                    <a:pt x="438" y="600"/>
                  </a:lnTo>
                  <a:lnTo>
                    <a:pt x="438" y="594"/>
                  </a:lnTo>
                  <a:lnTo>
                    <a:pt x="438" y="588"/>
                  </a:lnTo>
                  <a:lnTo>
                    <a:pt x="438" y="582"/>
                  </a:lnTo>
                  <a:lnTo>
                    <a:pt x="438" y="576"/>
                  </a:lnTo>
                  <a:lnTo>
                    <a:pt x="438" y="570"/>
                  </a:lnTo>
                  <a:lnTo>
                    <a:pt x="438" y="564"/>
                  </a:lnTo>
                  <a:lnTo>
                    <a:pt x="444" y="558"/>
                  </a:lnTo>
                  <a:lnTo>
                    <a:pt x="444" y="552"/>
                  </a:lnTo>
                  <a:lnTo>
                    <a:pt x="444" y="546"/>
                  </a:lnTo>
                  <a:lnTo>
                    <a:pt x="444" y="540"/>
                  </a:lnTo>
                  <a:lnTo>
                    <a:pt x="444" y="534"/>
                  </a:lnTo>
                  <a:lnTo>
                    <a:pt x="444" y="528"/>
                  </a:lnTo>
                  <a:lnTo>
                    <a:pt x="444" y="522"/>
                  </a:lnTo>
                  <a:lnTo>
                    <a:pt x="444" y="516"/>
                  </a:lnTo>
                  <a:lnTo>
                    <a:pt x="444" y="510"/>
                  </a:lnTo>
                  <a:lnTo>
                    <a:pt x="444" y="504"/>
                  </a:lnTo>
                  <a:lnTo>
                    <a:pt x="444" y="498"/>
                  </a:lnTo>
                  <a:lnTo>
                    <a:pt x="444" y="492"/>
                  </a:lnTo>
                  <a:lnTo>
                    <a:pt x="444" y="486"/>
                  </a:lnTo>
                  <a:lnTo>
                    <a:pt x="444" y="480"/>
                  </a:lnTo>
                  <a:lnTo>
                    <a:pt x="444" y="474"/>
                  </a:lnTo>
                  <a:lnTo>
                    <a:pt x="444" y="468"/>
                  </a:lnTo>
                  <a:lnTo>
                    <a:pt x="444" y="462"/>
                  </a:lnTo>
                  <a:lnTo>
                    <a:pt x="450" y="456"/>
                  </a:lnTo>
                  <a:lnTo>
                    <a:pt x="450" y="450"/>
                  </a:lnTo>
                  <a:lnTo>
                    <a:pt x="450" y="444"/>
                  </a:lnTo>
                  <a:lnTo>
                    <a:pt x="450" y="438"/>
                  </a:lnTo>
                  <a:lnTo>
                    <a:pt x="450" y="432"/>
                  </a:lnTo>
                  <a:lnTo>
                    <a:pt x="450" y="426"/>
                  </a:lnTo>
                  <a:lnTo>
                    <a:pt x="450" y="420"/>
                  </a:lnTo>
                  <a:lnTo>
                    <a:pt x="450" y="414"/>
                  </a:lnTo>
                  <a:lnTo>
                    <a:pt x="450" y="408"/>
                  </a:lnTo>
                  <a:lnTo>
                    <a:pt x="450" y="402"/>
                  </a:lnTo>
                  <a:lnTo>
                    <a:pt x="450" y="396"/>
                  </a:lnTo>
                  <a:lnTo>
                    <a:pt x="450" y="390"/>
                  </a:lnTo>
                  <a:lnTo>
                    <a:pt x="450" y="384"/>
                  </a:lnTo>
                  <a:lnTo>
                    <a:pt x="450" y="378"/>
                  </a:lnTo>
                  <a:lnTo>
                    <a:pt x="450" y="372"/>
                  </a:lnTo>
                  <a:lnTo>
                    <a:pt x="450" y="366"/>
                  </a:lnTo>
                  <a:lnTo>
                    <a:pt x="456" y="360"/>
                  </a:lnTo>
                  <a:lnTo>
                    <a:pt x="456" y="354"/>
                  </a:lnTo>
                  <a:lnTo>
                    <a:pt x="456" y="348"/>
                  </a:lnTo>
                  <a:lnTo>
                    <a:pt x="456" y="342"/>
                  </a:lnTo>
                  <a:lnTo>
                    <a:pt x="456" y="336"/>
                  </a:lnTo>
                  <a:lnTo>
                    <a:pt x="456" y="330"/>
                  </a:lnTo>
                  <a:lnTo>
                    <a:pt x="456" y="324"/>
                  </a:lnTo>
                  <a:lnTo>
                    <a:pt x="456" y="318"/>
                  </a:lnTo>
                  <a:lnTo>
                    <a:pt x="456" y="312"/>
                  </a:lnTo>
                  <a:lnTo>
                    <a:pt x="456" y="306"/>
                  </a:lnTo>
                  <a:lnTo>
                    <a:pt x="456" y="300"/>
                  </a:lnTo>
                  <a:lnTo>
                    <a:pt x="456" y="294"/>
                  </a:lnTo>
                  <a:lnTo>
                    <a:pt x="456" y="288"/>
                  </a:lnTo>
                  <a:lnTo>
                    <a:pt x="456" y="282"/>
                  </a:lnTo>
                  <a:lnTo>
                    <a:pt x="462" y="276"/>
                  </a:lnTo>
                  <a:lnTo>
                    <a:pt x="462" y="270"/>
                  </a:lnTo>
                  <a:lnTo>
                    <a:pt x="462" y="264"/>
                  </a:lnTo>
                  <a:lnTo>
                    <a:pt x="462" y="258"/>
                  </a:lnTo>
                  <a:lnTo>
                    <a:pt x="462" y="252"/>
                  </a:lnTo>
                  <a:lnTo>
                    <a:pt x="462" y="246"/>
                  </a:lnTo>
                  <a:lnTo>
                    <a:pt x="462" y="240"/>
                  </a:lnTo>
                  <a:lnTo>
                    <a:pt x="462" y="234"/>
                  </a:lnTo>
                  <a:lnTo>
                    <a:pt x="462" y="228"/>
                  </a:lnTo>
                  <a:lnTo>
                    <a:pt x="462" y="222"/>
                  </a:lnTo>
                  <a:lnTo>
                    <a:pt x="468" y="216"/>
                  </a:lnTo>
                  <a:lnTo>
                    <a:pt x="468" y="210"/>
                  </a:lnTo>
                  <a:lnTo>
                    <a:pt x="468" y="204"/>
                  </a:lnTo>
                  <a:lnTo>
                    <a:pt x="468" y="198"/>
                  </a:lnTo>
                  <a:lnTo>
                    <a:pt x="468" y="192"/>
                  </a:lnTo>
                  <a:lnTo>
                    <a:pt x="468" y="186"/>
                  </a:lnTo>
                  <a:lnTo>
                    <a:pt x="468" y="180"/>
                  </a:lnTo>
                  <a:lnTo>
                    <a:pt x="468" y="174"/>
                  </a:lnTo>
                  <a:lnTo>
                    <a:pt x="474" y="168"/>
                  </a:lnTo>
                  <a:lnTo>
                    <a:pt x="474" y="162"/>
                  </a:lnTo>
                  <a:lnTo>
                    <a:pt x="474" y="156"/>
                  </a:lnTo>
                  <a:lnTo>
                    <a:pt x="474" y="150"/>
                  </a:lnTo>
                  <a:lnTo>
                    <a:pt x="480" y="144"/>
                  </a:lnTo>
                  <a:lnTo>
                    <a:pt x="480" y="138"/>
                  </a:lnTo>
                  <a:lnTo>
                    <a:pt x="486" y="132"/>
                  </a:lnTo>
                  <a:lnTo>
                    <a:pt x="486" y="138"/>
                  </a:lnTo>
                  <a:lnTo>
                    <a:pt x="486" y="144"/>
                  </a:lnTo>
                  <a:lnTo>
                    <a:pt x="492" y="150"/>
                  </a:lnTo>
                  <a:lnTo>
                    <a:pt x="492" y="156"/>
                  </a:lnTo>
                  <a:lnTo>
                    <a:pt x="492" y="162"/>
                  </a:lnTo>
                  <a:lnTo>
                    <a:pt x="492" y="168"/>
                  </a:lnTo>
                  <a:lnTo>
                    <a:pt x="492" y="174"/>
                  </a:lnTo>
                  <a:lnTo>
                    <a:pt x="492" y="180"/>
                  </a:lnTo>
                  <a:lnTo>
                    <a:pt x="498" y="186"/>
                  </a:lnTo>
                </a:path>
              </a:pathLst>
            </a:custGeom>
            <a:noFill/>
            <a:ln w="28575" cmpd="sng">
              <a:solidFill>
                <a:srgbClr val="FF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933" name="Freeform 85">
              <a:extLst>
                <a:ext uri="{FF2B5EF4-FFF2-40B4-BE49-F238E27FC236}">
                  <a16:creationId xmlns:a16="http://schemas.microsoft.com/office/drawing/2014/main" id="{3374EE5D-6208-E059-B7F7-4DBBCBAF488D}"/>
                </a:ext>
              </a:extLst>
            </p:cNvPr>
            <p:cNvSpPr>
              <a:spLocks/>
            </p:cNvSpPr>
            <p:nvPr/>
          </p:nvSpPr>
          <p:spPr bwMode="auto">
            <a:xfrm>
              <a:off x="2628" y="1704"/>
              <a:ext cx="474" cy="1380"/>
            </a:xfrm>
            <a:custGeom>
              <a:avLst/>
              <a:gdLst>
                <a:gd name="T0" fmla="*/ 6 w 474"/>
                <a:gd name="T1" fmla="*/ 114 h 1380"/>
                <a:gd name="T2" fmla="*/ 12 w 474"/>
                <a:gd name="T3" fmla="*/ 216 h 1380"/>
                <a:gd name="T4" fmla="*/ 18 w 474"/>
                <a:gd name="T5" fmla="*/ 318 h 1380"/>
                <a:gd name="T6" fmla="*/ 24 w 474"/>
                <a:gd name="T7" fmla="*/ 420 h 1380"/>
                <a:gd name="T8" fmla="*/ 30 w 474"/>
                <a:gd name="T9" fmla="*/ 522 h 1380"/>
                <a:gd name="T10" fmla="*/ 36 w 474"/>
                <a:gd name="T11" fmla="*/ 624 h 1380"/>
                <a:gd name="T12" fmla="*/ 42 w 474"/>
                <a:gd name="T13" fmla="*/ 726 h 1380"/>
                <a:gd name="T14" fmla="*/ 48 w 474"/>
                <a:gd name="T15" fmla="*/ 828 h 1380"/>
                <a:gd name="T16" fmla="*/ 54 w 474"/>
                <a:gd name="T17" fmla="*/ 930 h 1380"/>
                <a:gd name="T18" fmla="*/ 60 w 474"/>
                <a:gd name="T19" fmla="*/ 1032 h 1380"/>
                <a:gd name="T20" fmla="*/ 66 w 474"/>
                <a:gd name="T21" fmla="*/ 1134 h 1380"/>
                <a:gd name="T22" fmla="*/ 72 w 474"/>
                <a:gd name="T23" fmla="*/ 1236 h 1380"/>
                <a:gd name="T24" fmla="*/ 90 w 474"/>
                <a:gd name="T25" fmla="*/ 1338 h 1380"/>
                <a:gd name="T26" fmla="*/ 108 w 474"/>
                <a:gd name="T27" fmla="*/ 1260 h 1380"/>
                <a:gd name="T28" fmla="*/ 120 w 474"/>
                <a:gd name="T29" fmla="*/ 1158 h 1380"/>
                <a:gd name="T30" fmla="*/ 126 w 474"/>
                <a:gd name="T31" fmla="*/ 1056 h 1380"/>
                <a:gd name="T32" fmla="*/ 132 w 474"/>
                <a:gd name="T33" fmla="*/ 954 h 1380"/>
                <a:gd name="T34" fmla="*/ 138 w 474"/>
                <a:gd name="T35" fmla="*/ 852 h 1380"/>
                <a:gd name="T36" fmla="*/ 144 w 474"/>
                <a:gd name="T37" fmla="*/ 750 h 1380"/>
                <a:gd name="T38" fmla="*/ 150 w 474"/>
                <a:gd name="T39" fmla="*/ 648 h 1380"/>
                <a:gd name="T40" fmla="*/ 156 w 474"/>
                <a:gd name="T41" fmla="*/ 546 h 1380"/>
                <a:gd name="T42" fmla="*/ 156 w 474"/>
                <a:gd name="T43" fmla="*/ 444 h 1380"/>
                <a:gd name="T44" fmla="*/ 162 w 474"/>
                <a:gd name="T45" fmla="*/ 342 h 1380"/>
                <a:gd name="T46" fmla="*/ 168 w 474"/>
                <a:gd name="T47" fmla="*/ 240 h 1380"/>
                <a:gd name="T48" fmla="*/ 180 w 474"/>
                <a:gd name="T49" fmla="*/ 138 h 1380"/>
                <a:gd name="T50" fmla="*/ 192 w 474"/>
                <a:gd name="T51" fmla="*/ 36 h 1380"/>
                <a:gd name="T52" fmla="*/ 216 w 474"/>
                <a:gd name="T53" fmla="*/ 66 h 1380"/>
                <a:gd name="T54" fmla="*/ 228 w 474"/>
                <a:gd name="T55" fmla="*/ 168 h 1380"/>
                <a:gd name="T56" fmla="*/ 234 w 474"/>
                <a:gd name="T57" fmla="*/ 270 h 1380"/>
                <a:gd name="T58" fmla="*/ 240 w 474"/>
                <a:gd name="T59" fmla="*/ 372 h 1380"/>
                <a:gd name="T60" fmla="*/ 246 w 474"/>
                <a:gd name="T61" fmla="*/ 474 h 1380"/>
                <a:gd name="T62" fmla="*/ 252 w 474"/>
                <a:gd name="T63" fmla="*/ 576 h 1380"/>
                <a:gd name="T64" fmla="*/ 252 w 474"/>
                <a:gd name="T65" fmla="*/ 678 h 1380"/>
                <a:gd name="T66" fmla="*/ 258 w 474"/>
                <a:gd name="T67" fmla="*/ 780 h 1380"/>
                <a:gd name="T68" fmla="*/ 264 w 474"/>
                <a:gd name="T69" fmla="*/ 882 h 1380"/>
                <a:gd name="T70" fmla="*/ 270 w 474"/>
                <a:gd name="T71" fmla="*/ 984 h 1380"/>
                <a:gd name="T72" fmla="*/ 276 w 474"/>
                <a:gd name="T73" fmla="*/ 1086 h 1380"/>
                <a:gd name="T74" fmla="*/ 282 w 474"/>
                <a:gd name="T75" fmla="*/ 1188 h 1380"/>
                <a:gd name="T76" fmla="*/ 294 w 474"/>
                <a:gd name="T77" fmla="*/ 1290 h 1380"/>
                <a:gd name="T78" fmla="*/ 318 w 474"/>
                <a:gd name="T79" fmla="*/ 1368 h 1380"/>
                <a:gd name="T80" fmla="*/ 330 w 474"/>
                <a:gd name="T81" fmla="*/ 1266 h 1380"/>
                <a:gd name="T82" fmla="*/ 336 w 474"/>
                <a:gd name="T83" fmla="*/ 1164 h 1380"/>
                <a:gd name="T84" fmla="*/ 342 w 474"/>
                <a:gd name="T85" fmla="*/ 1062 h 1380"/>
                <a:gd name="T86" fmla="*/ 348 w 474"/>
                <a:gd name="T87" fmla="*/ 960 h 1380"/>
                <a:gd name="T88" fmla="*/ 354 w 474"/>
                <a:gd name="T89" fmla="*/ 858 h 1380"/>
                <a:gd name="T90" fmla="*/ 360 w 474"/>
                <a:gd name="T91" fmla="*/ 756 h 1380"/>
                <a:gd name="T92" fmla="*/ 366 w 474"/>
                <a:gd name="T93" fmla="*/ 654 h 1380"/>
                <a:gd name="T94" fmla="*/ 372 w 474"/>
                <a:gd name="T95" fmla="*/ 552 h 1380"/>
                <a:gd name="T96" fmla="*/ 378 w 474"/>
                <a:gd name="T97" fmla="*/ 450 h 1380"/>
                <a:gd name="T98" fmla="*/ 384 w 474"/>
                <a:gd name="T99" fmla="*/ 348 h 1380"/>
                <a:gd name="T100" fmla="*/ 390 w 474"/>
                <a:gd name="T101" fmla="*/ 246 h 1380"/>
                <a:gd name="T102" fmla="*/ 396 w 474"/>
                <a:gd name="T103" fmla="*/ 144 h 1380"/>
                <a:gd name="T104" fmla="*/ 408 w 474"/>
                <a:gd name="T105" fmla="*/ 42 h 1380"/>
                <a:gd name="T106" fmla="*/ 432 w 474"/>
                <a:gd name="T107" fmla="*/ 108 h 1380"/>
                <a:gd name="T108" fmla="*/ 444 w 474"/>
                <a:gd name="T109" fmla="*/ 210 h 1380"/>
                <a:gd name="T110" fmla="*/ 450 w 474"/>
                <a:gd name="T111" fmla="*/ 312 h 1380"/>
                <a:gd name="T112" fmla="*/ 456 w 474"/>
                <a:gd name="T113" fmla="*/ 414 h 1380"/>
                <a:gd name="T114" fmla="*/ 462 w 474"/>
                <a:gd name="T115" fmla="*/ 516 h 1380"/>
                <a:gd name="T116" fmla="*/ 468 w 474"/>
                <a:gd name="T117" fmla="*/ 618 h 1380"/>
                <a:gd name="T118" fmla="*/ 474 w 474"/>
                <a:gd name="T119" fmla="*/ 720 h 1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74" h="1380">
                  <a:moveTo>
                    <a:pt x="0" y="18"/>
                  </a:moveTo>
                  <a:lnTo>
                    <a:pt x="0" y="24"/>
                  </a:lnTo>
                  <a:lnTo>
                    <a:pt x="0" y="30"/>
                  </a:lnTo>
                  <a:lnTo>
                    <a:pt x="0" y="36"/>
                  </a:lnTo>
                  <a:lnTo>
                    <a:pt x="0" y="42"/>
                  </a:lnTo>
                  <a:lnTo>
                    <a:pt x="0" y="48"/>
                  </a:lnTo>
                  <a:lnTo>
                    <a:pt x="0" y="54"/>
                  </a:lnTo>
                  <a:lnTo>
                    <a:pt x="0" y="60"/>
                  </a:lnTo>
                  <a:lnTo>
                    <a:pt x="0" y="66"/>
                  </a:lnTo>
                  <a:lnTo>
                    <a:pt x="6" y="72"/>
                  </a:lnTo>
                  <a:lnTo>
                    <a:pt x="6" y="78"/>
                  </a:lnTo>
                  <a:lnTo>
                    <a:pt x="6" y="84"/>
                  </a:lnTo>
                  <a:lnTo>
                    <a:pt x="6" y="90"/>
                  </a:lnTo>
                  <a:lnTo>
                    <a:pt x="6" y="96"/>
                  </a:lnTo>
                  <a:lnTo>
                    <a:pt x="6" y="102"/>
                  </a:lnTo>
                  <a:lnTo>
                    <a:pt x="6" y="108"/>
                  </a:lnTo>
                  <a:lnTo>
                    <a:pt x="6" y="114"/>
                  </a:lnTo>
                  <a:lnTo>
                    <a:pt x="6" y="120"/>
                  </a:lnTo>
                  <a:lnTo>
                    <a:pt x="6" y="126"/>
                  </a:lnTo>
                  <a:lnTo>
                    <a:pt x="6" y="132"/>
                  </a:lnTo>
                  <a:lnTo>
                    <a:pt x="12" y="138"/>
                  </a:lnTo>
                  <a:lnTo>
                    <a:pt x="12" y="144"/>
                  </a:lnTo>
                  <a:lnTo>
                    <a:pt x="12" y="150"/>
                  </a:lnTo>
                  <a:lnTo>
                    <a:pt x="12" y="156"/>
                  </a:lnTo>
                  <a:lnTo>
                    <a:pt x="12" y="162"/>
                  </a:lnTo>
                  <a:lnTo>
                    <a:pt x="12" y="168"/>
                  </a:lnTo>
                  <a:lnTo>
                    <a:pt x="12" y="174"/>
                  </a:lnTo>
                  <a:lnTo>
                    <a:pt x="12" y="180"/>
                  </a:lnTo>
                  <a:lnTo>
                    <a:pt x="12" y="186"/>
                  </a:lnTo>
                  <a:lnTo>
                    <a:pt x="12" y="192"/>
                  </a:lnTo>
                  <a:lnTo>
                    <a:pt x="12" y="198"/>
                  </a:lnTo>
                  <a:lnTo>
                    <a:pt x="12" y="204"/>
                  </a:lnTo>
                  <a:lnTo>
                    <a:pt x="12" y="210"/>
                  </a:lnTo>
                  <a:lnTo>
                    <a:pt x="12" y="216"/>
                  </a:lnTo>
                  <a:lnTo>
                    <a:pt x="12" y="222"/>
                  </a:lnTo>
                  <a:lnTo>
                    <a:pt x="18" y="228"/>
                  </a:lnTo>
                  <a:lnTo>
                    <a:pt x="18" y="234"/>
                  </a:lnTo>
                  <a:lnTo>
                    <a:pt x="18" y="240"/>
                  </a:lnTo>
                  <a:lnTo>
                    <a:pt x="18" y="246"/>
                  </a:lnTo>
                  <a:lnTo>
                    <a:pt x="18" y="252"/>
                  </a:lnTo>
                  <a:lnTo>
                    <a:pt x="18" y="258"/>
                  </a:lnTo>
                  <a:lnTo>
                    <a:pt x="18" y="264"/>
                  </a:lnTo>
                  <a:lnTo>
                    <a:pt x="18" y="270"/>
                  </a:lnTo>
                  <a:lnTo>
                    <a:pt x="18" y="276"/>
                  </a:lnTo>
                  <a:lnTo>
                    <a:pt x="18" y="282"/>
                  </a:lnTo>
                  <a:lnTo>
                    <a:pt x="18" y="288"/>
                  </a:lnTo>
                  <a:lnTo>
                    <a:pt x="18" y="294"/>
                  </a:lnTo>
                  <a:lnTo>
                    <a:pt x="18" y="300"/>
                  </a:lnTo>
                  <a:lnTo>
                    <a:pt x="18" y="306"/>
                  </a:lnTo>
                  <a:lnTo>
                    <a:pt x="18" y="312"/>
                  </a:lnTo>
                  <a:lnTo>
                    <a:pt x="18" y="318"/>
                  </a:lnTo>
                  <a:lnTo>
                    <a:pt x="24" y="324"/>
                  </a:lnTo>
                  <a:lnTo>
                    <a:pt x="24" y="330"/>
                  </a:lnTo>
                  <a:lnTo>
                    <a:pt x="24" y="336"/>
                  </a:lnTo>
                  <a:lnTo>
                    <a:pt x="24" y="342"/>
                  </a:lnTo>
                  <a:lnTo>
                    <a:pt x="24" y="348"/>
                  </a:lnTo>
                  <a:lnTo>
                    <a:pt x="24" y="354"/>
                  </a:lnTo>
                  <a:lnTo>
                    <a:pt x="24" y="360"/>
                  </a:lnTo>
                  <a:lnTo>
                    <a:pt x="24" y="366"/>
                  </a:lnTo>
                  <a:lnTo>
                    <a:pt x="24" y="372"/>
                  </a:lnTo>
                  <a:lnTo>
                    <a:pt x="24" y="378"/>
                  </a:lnTo>
                  <a:lnTo>
                    <a:pt x="24" y="384"/>
                  </a:lnTo>
                  <a:lnTo>
                    <a:pt x="24" y="390"/>
                  </a:lnTo>
                  <a:lnTo>
                    <a:pt x="24" y="396"/>
                  </a:lnTo>
                  <a:lnTo>
                    <a:pt x="24" y="402"/>
                  </a:lnTo>
                  <a:lnTo>
                    <a:pt x="24" y="408"/>
                  </a:lnTo>
                  <a:lnTo>
                    <a:pt x="24" y="414"/>
                  </a:lnTo>
                  <a:lnTo>
                    <a:pt x="24" y="420"/>
                  </a:lnTo>
                  <a:lnTo>
                    <a:pt x="24" y="426"/>
                  </a:lnTo>
                  <a:lnTo>
                    <a:pt x="24" y="432"/>
                  </a:lnTo>
                  <a:lnTo>
                    <a:pt x="30" y="438"/>
                  </a:lnTo>
                  <a:lnTo>
                    <a:pt x="30" y="444"/>
                  </a:lnTo>
                  <a:lnTo>
                    <a:pt x="30" y="450"/>
                  </a:lnTo>
                  <a:lnTo>
                    <a:pt x="30" y="456"/>
                  </a:lnTo>
                  <a:lnTo>
                    <a:pt x="30" y="462"/>
                  </a:lnTo>
                  <a:lnTo>
                    <a:pt x="30" y="468"/>
                  </a:lnTo>
                  <a:lnTo>
                    <a:pt x="30" y="474"/>
                  </a:lnTo>
                  <a:lnTo>
                    <a:pt x="30" y="480"/>
                  </a:lnTo>
                  <a:lnTo>
                    <a:pt x="30" y="486"/>
                  </a:lnTo>
                  <a:lnTo>
                    <a:pt x="30" y="492"/>
                  </a:lnTo>
                  <a:lnTo>
                    <a:pt x="30" y="498"/>
                  </a:lnTo>
                  <a:lnTo>
                    <a:pt x="30" y="504"/>
                  </a:lnTo>
                  <a:lnTo>
                    <a:pt x="30" y="510"/>
                  </a:lnTo>
                  <a:lnTo>
                    <a:pt x="30" y="516"/>
                  </a:lnTo>
                  <a:lnTo>
                    <a:pt x="30" y="522"/>
                  </a:lnTo>
                  <a:lnTo>
                    <a:pt x="30" y="528"/>
                  </a:lnTo>
                  <a:lnTo>
                    <a:pt x="30" y="534"/>
                  </a:lnTo>
                  <a:lnTo>
                    <a:pt x="30" y="540"/>
                  </a:lnTo>
                  <a:lnTo>
                    <a:pt x="30" y="546"/>
                  </a:lnTo>
                  <a:lnTo>
                    <a:pt x="36" y="552"/>
                  </a:lnTo>
                  <a:lnTo>
                    <a:pt x="36" y="558"/>
                  </a:lnTo>
                  <a:lnTo>
                    <a:pt x="36" y="564"/>
                  </a:lnTo>
                  <a:lnTo>
                    <a:pt x="36" y="570"/>
                  </a:lnTo>
                  <a:lnTo>
                    <a:pt x="36" y="576"/>
                  </a:lnTo>
                  <a:lnTo>
                    <a:pt x="36" y="582"/>
                  </a:lnTo>
                  <a:lnTo>
                    <a:pt x="36" y="588"/>
                  </a:lnTo>
                  <a:lnTo>
                    <a:pt x="36" y="594"/>
                  </a:lnTo>
                  <a:lnTo>
                    <a:pt x="36" y="600"/>
                  </a:lnTo>
                  <a:lnTo>
                    <a:pt x="36" y="606"/>
                  </a:lnTo>
                  <a:lnTo>
                    <a:pt x="36" y="612"/>
                  </a:lnTo>
                  <a:lnTo>
                    <a:pt x="36" y="618"/>
                  </a:lnTo>
                  <a:lnTo>
                    <a:pt x="36" y="624"/>
                  </a:lnTo>
                  <a:lnTo>
                    <a:pt x="36" y="630"/>
                  </a:lnTo>
                  <a:lnTo>
                    <a:pt x="36" y="636"/>
                  </a:lnTo>
                  <a:lnTo>
                    <a:pt x="36" y="642"/>
                  </a:lnTo>
                  <a:lnTo>
                    <a:pt x="36" y="648"/>
                  </a:lnTo>
                  <a:lnTo>
                    <a:pt x="36" y="654"/>
                  </a:lnTo>
                  <a:lnTo>
                    <a:pt x="36" y="660"/>
                  </a:lnTo>
                  <a:lnTo>
                    <a:pt x="36" y="666"/>
                  </a:lnTo>
                  <a:lnTo>
                    <a:pt x="42" y="672"/>
                  </a:lnTo>
                  <a:lnTo>
                    <a:pt x="42" y="678"/>
                  </a:lnTo>
                  <a:lnTo>
                    <a:pt x="42" y="684"/>
                  </a:lnTo>
                  <a:lnTo>
                    <a:pt x="42" y="690"/>
                  </a:lnTo>
                  <a:lnTo>
                    <a:pt x="42" y="696"/>
                  </a:lnTo>
                  <a:lnTo>
                    <a:pt x="42" y="702"/>
                  </a:lnTo>
                  <a:lnTo>
                    <a:pt x="42" y="708"/>
                  </a:lnTo>
                  <a:lnTo>
                    <a:pt x="42" y="714"/>
                  </a:lnTo>
                  <a:lnTo>
                    <a:pt x="42" y="720"/>
                  </a:lnTo>
                  <a:lnTo>
                    <a:pt x="42" y="726"/>
                  </a:lnTo>
                  <a:lnTo>
                    <a:pt x="42" y="732"/>
                  </a:lnTo>
                  <a:lnTo>
                    <a:pt x="42" y="738"/>
                  </a:lnTo>
                  <a:lnTo>
                    <a:pt x="42" y="744"/>
                  </a:lnTo>
                  <a:lnTo>
                    <a:pt x="42" y="750"/>
                  </a:lnTo>
                  <a:lnTo>
                    <a:pt x="42" y="756"/>
                  </a:lnTo>
                  <a:lnTo>
                    <a:pt x="42" y="762"/>
                  </a:lnTo>
                  <a:lnTo>
                    <a:pt x="42" y="768"/>
                  </a:lnTo>
                  <a:lnTo>
                    <a:pt x="42" y="774"/>
                  </a:lnTo>
                  <a:lnTo>
                    <a:pt x="42" y="780"/>
                  </a:lnTo>
                  <a:lnTo>
                    <a:pt x="42" y="786"/>
                  </a:lnTo>
                  <a:lnTo>
                    <a:pt x="48" y="792"/>
                  </a:lnTo>
                  <a:lnTo>
                    <a:pt x="48" y="798"/>
                  </a:lnTo>
                  <a:lnTo>
                    <a:pt x="48" y="804"/>
                  </a:lnTo>
                  <a:lnTo>
                    <a:pt x="48" y="810"/>
                  </a:lnTo>
                  <a:lnTo>
                    <a:pt x="48" y="816"/>
                  </a:lnTo>
                  <a:lnTo>
                    <a:pt x="48" y="822"/>
                  </a:lnTo>
                  <a:lnTo>
                    <a:pt x="48" y="828"/>
                  </a:lnTo>
                  <a:lnTo>
                    <a:pt x="48" y="834"/>
                  </a:lnTo>
                  <a:lnTo>
                    <a:pt x="48" y="840"/>
                  </a:lnTo>
                  <a:lnTo>
                    <a:pt x="48" y="846"/>
                  </a:lnTo>
                  <a:lnTo>
                    <a:pt x="48" y="852"/>
                  </a:lnTo>
                  <a:lnTo>
                    <a:pt x="48" y="858"/>
                  </a:lnTo>
                  <a:lnTo>
                    <a:pt x="48" y="864"/>
                  </a:lnTo>
                  <a:lnTo>
                    <a:pt x="48" y="870"/>
                  </a:lnTo>
                  <a:lnTo>
                    <a:pt x="48" y="876"/>
                  </a:lnTo>
                  <a:lnTo>
                    <a:pt x="48" y="882"/>
                  </a:lnTo>
                  <a:lnTo>
                    <a:pt x="48" y="888"/>
                  </a:lnTo>
                  <a:lnTo>
                    <a:pt x="48" y="894"/>
                  </a:lnTo>
                  <a:lnTo>
                    <a:pt x="48" y="900"/>
                  </a:lnTo>
                  <a:lnTo>
                    <a:pt x="54" y="906"/>
                  </a:lnTo>
                  <a:lnTo>
                    <a:pt x="54" y="912"/>
                  </a:lnTo>
                  <a:lnTo>
                    <a:pt x="54" y="918"/>
                  </a:lnTo>
                  <a:lnTo>
                    <a:pt x="54" y="924"/>
                  </a:lnTo>
                  <a:lnTo>
                    <a:pt x="54" y="930"/>
                  </a:lnTo>
                  <a:lnTo>
                    <a:pt x="54" y="936"/>
                  </a:lnTo>
                  <a:lnTo>
                    <a:pt x="54" y="942"/>
                  </a:lnTo>
                  <a:lnTo>
                    <a:pt x="54" y="948"/>
                  </a:lnTo>
                  <a:lnTo>
                    <a:pt x="54" y="954"/>
                  </a:lnTo>
                  <a:lnTo>
                    <a:pt x="54" y="960"/>
                  </a:lnTo>
                  <a:lnTo>
                    <a:pt x="54" y="966"/>
                  </a:lnTo>
                  <a:lnTo>
                    <a:pt x="54" y="972"/>
                  </a:lnTo>
                  <a:lnTo>
                    <a:pt x="54" y="978"/>
                  </a:lnTo>
                  <a:lnTo>
                    <a:pt x="54" y="984"/>
                  </a:lnTo>
                  <a:lnTo>
                    <a:pt x="54" y="990"/>
                  </a:lnTo>
                  <a:lnTo>
                    <a:pt x="54" y="996"/>
                  </a:lnTo>
                  <a:lnTo>
                    <a:pt x="54" y="1002"/>
                  </a:lnTo>
                  <a:lnTo>
                    <a:pt x="54" y="1008"/>
                  </a:lnTo>
                  <a:lnTo>
                    <a:pt x="60" y="1014"/>
                  </a:lnTo>
                  <a:lnTo>
                    <a:pt x="60" y="1020"/>
                  </a:lnTo>
                  <a:lnTo>
                    <a:pt x="60" y="1026"/>
                  </a:lnTo>
                  <a:lnTo>
                    <a:pt x="60" y="1032"/>
                  </a:lnTo>
                  <a:lnTo>
                    <a:pt x="60" y="1038"/>
                  </a:lnTo>
                  <a:lnTo>
                    <a:pt x="60" y="1044"/>
                  </a:lnTo>
                  <a:lnTo>
                    <a:pt x="60" y="1050"/>
                  </a:lnTo>
                  <a:lnTo>
                    <a:pt x="60" y="1056"/>
                  </a:lnTo>
                  <a:lnTo>
                    <a:pt x="60" y="1062"/>
                  </a:lnTo>
                  <a:lnTo>
                    <a:pt x="60" y="1068"/>
                  </a:lnTo>
                  <a:lnTo>
                    <a:pt x="60" y="1074"/>
                  </a:lnTo>
                  <a:lnTo>
                    <a:pt x="60" y="1080"/>
                  </a:lnTo>
                  <a:lnTo>
                    <a:pt x="60" y="1086"/>
                  </a:lnTo>
                  <a:lnTo>
                    <a:pt x="60" y="1092"/>
                  </a:lnTo>
                  <a:lnTo>
                    <a:pt x="60" y="1098"/>
                  </a:lnTo>
                  <a:lnTo>
                    <a:pt x="60" y="1104"/>
                  </a:lnTo>
                  <a:lnTo>
                    <a:pt x="66" y="1110"/>
                  </a:lnTo>
                  <a:lnTo>
                    <a:pt x="66" y="1116"/>
                  </a:lnTo>
                  <a:lnTo>
                    <a:pt x="66" y="1122"/>
                  </a:lnTo>
                  <a:lnTo>
                    <a:pt x="66" y="1128"/>
                  </a:lnTo>
                  <a:lnTo>
                    <a:pt x="66" y="1134"/>
                  </a:lnTo>
                  <a:lnTo>
                    <a:pt x="66" y="1140"/>
                  </a:lnTo>
                  <a:lnTo>
                    <a:pt x="66" y="1146"/>
                  </a:lnTo>
                  <a:lnTo>
                    <a:pt x="66" y="1152"/>
                  </a:lnTo>
                  <a:lnTo>
                    <a:pt x="66" y="1158"/>
                  </a:lnTo>
                  <a:lnTo>
                    <a:pt x="66" y="1164"/>
                  </a:lnTo>
                  <a:lnTo>
                    <a:pt x="66" y="1170"/>
                  </a:lnTo>
                  <a:lnTo>
                    <a:pt x="66" y="1176"/>
                  </a:lnTo>
                  <a:lnTo>
                    <a:pt x="66" y="1182"/>
                  </a:lnTo>
                  <a:lnTo>
                    <a:pt x="66" y="1188"/>
                  </a:lnTo>
                  <a:lnTo>
                    <a:pt x="72" y="1194"/>
                  </a:lnTo>
                  <a:lnTo>
                    <a:pt x="72" y="1200"/>
                  </a:lnTo>
                  <a:lnTo>
                    <a:pt x="72" y="1206"/>
                  </a:lnTo>
                  <a:lnTo>
                    <a:pt x="72" y="1212"/>
                  </a:lnTo>
                  <a:lnTo>
                    <a:pt x="72" y="1218"/>
                  </a:lnTo>
                  <a:lnTo>
                    <a:pt x="72" y="1224"/>
                  </a:lnTo>
                  <a:lnTo>
                    <a:pt x="72" y="1230"/>
                  </a:lnTo>
                  <a:lnTo>
                    <a:pt x="72" y="1236"/>
                  </a:lnTo>
                  <a:lnTo>
                    <a:pt x="72" y="1242"/>
                  </a:lnTo>
                  <a:lnTo>
                    <a:pt x="72" y="1248"/>
                  </a:lnTo>
                  <a:lnTo>
                    <a:pt x="72" y="1254"/>
                  </a:lnTo>
                  <a:lnTo>
                    <a:pt x="78" y="1260"/>
                  </a:lnTo>
                  <a:lnTo>
                    <a:pt x="78" y="1266"/>
                  </a:lnTo>
                  <a:lnTo>
                    <a:pt x="78" y="1272"/>
                  </a:lnTo>
                  <a:lnTo>
                    <a:pt x="78" y="1278"/>
                  </a:lnTo>
                  <a:lnTo>
                    <a:pt x="78" y="1284"/>
                  </a:lnTo>
                  <a:lnTo>
                    <a:pt x="78" y="1290"/>
                  </a:lnTo>
                  <a:lnTo>
                    <a:pt x="78" y="1296"/>
                  </a:lnTo>
                  <a:lnTo>
                    <a:pt x="78" y="1302"/>
                  </a:lnTo>
                  <a:lnTo>
                    <a:pt x="84" y="1308"/>
                  </a:lnTo>
                  <a:lnTo>
                    <a:pt x="84" y="1314"/>
                  </a:lnTo>
                  <a:lnTo>
                    <a:pt x="84" y="1320"/>
                  </a:lnTo>
                  <a:lnTo>
                    <a:pt x="84" y="1326"/>
                  </a:lnTo>
                  <a:lnTo>
                    <a:pt x="84" y="1332"/>
                  </a:lnTo>
                  <a:lnTo>
                    <a:pt x="90" y="1338"/>
                  </a:lnTo>
                  <a:lnTo>
                    <a:pt x="90" y="1344"/>
                  </a:lnTo>
                  <a:lnTo>
                    <a:pt x="96" y="1350"/>
                  </a:lnTo>
                  <a:lnTo>
                    <a:pt x="96" y="1344"/>
                  </a:lnTo>
                  <a:lnTo>
                    <a:pt x="102" y="1338"/>
                  </a:lnTo>
                  <a:lnTo>
                    <a:pt x="102" y="1332"/>
                  </a:lnTo>
                  <a:lnTo>
                    <a:pt x="102" y="1326"/>
                  </a:lnTo>
                  <a:lnTo>
                    <a:pt x="102" y="1320"/>
                  </a:lnTo>
                  <a:lnTo>
                    <a:pt x="102" y="1314"/>
                  </a:lnTo>
                  <a:lnTo>
                    <a:pt x="108" y="1308"/>
                  </a:lnTo>
                  <a:lnTo>
                    <a:pt x="108" y="1302"/>
                  </a:lnTo>
                  <a:lnTo>
                    <a:pt x="108" y="1296"/>
                  </a:lnTo>
                  <a:lnTo>
                    <a:pt x="108" y="1290"/>
                  </a:lnTo>
                  <a:lnTo>
                    <a:pt x="108" y="1284"/>
                  </a:lnTo>
                  <a:lnTo>
                    <a:pt x="108" y="1278"/>
                  </a:lnTo>
                  <a:lnTo>
                    <a:pt x="108" y="1272"/>
                  </a:lnTo>
                  <a:lnTo>
                    <a:pt x="108" y="1266"/>
                  </a:lnTo>
                  <a:lnTo>
                    <a:pt x="108" y="1260"/>
                  </a:lnTo>
                  <a:lnTo>
                    <a:pt x="114" y="1254"/>
                  </a:lnTo>
                  <a:lnTo>
                    <a:pt x="114" y="1248"/>
                  </a:lnTo>
                  <a:lnTo>
                    <a:pt x="114" y="1242"/>
                  </a:lnTo>
                  <a:lnTo>
                    <a:pt x="114" y="1236"/>
                  </a:lnTo>
                  <a:lnTo>
                    <a:pt x="114" y="1230"/>
                  </a:lnTo>
                  <a:lnTo>
                    <a:pt x="114" y="1224"/>
                  </a:lnTo>
                  <a:lnTo>
                    <a:pt x="114" y="1218"/>
                  </a:lnTo>
                  <a:lnTo>
                    <a:pt x="114" y="1212"/>
                  </a:lnTo>
                  <a:lnTo>
                    <a:pt x="114" y="1206"/>
                  </a:lnTo>
                  <a:lnTo>
                    <a:pt x="114" y="1200"/>
                  </a:lnTo>
                  <a:lnTo>
                    <a:pt x="114" y="1194"/>
                  </a:lnTo>
                  <a:lnTo>
                    <a:pt x="120" y="1188"/>
                  </a:lnTo>
                  <a:lnTo>
                    <a:pt x="120" y="1182"/>
                  </a:lnTo>
                  <a:lnTo>
                    <a:pt x="120" y="1176"/>
                  </a:lnTo>
                  <a:lnTo>
                    <a:pt x="120" y="1170"/>
                  </a:lnTo>
                  <a:lnTo>
                    <a:pt x="120" y="1164"/>
                  </a:lnTo>
                  <a:lnTo>
                    <a:pt x="120" y="1158"/>
                  </a:lnTo>
                  <a:lnTo>
                    <a:pt x="120" y="1152"/>
                  </a:lnTo>
                  <a:lnTo>
                    <a:pt x="120" y="1146"/>
                  </a:lnTo>
                  <a:lnTo>
                    <a:pt x="120" y="1140"/>
                  </a:lnTo>
                  <a:lnTo>
                    <a:pt x="120" y="1134"/>
                  </a:lnTo>
                  <a:lnTo>
                    <a:pt x="120" y="1128"/>
                  </a:lnTo>
                  <a:lnTo>
                    <a:pt x="120" y="1122"/>
                  </a:lnTo>
                  <a:lnTo>
                    <a:pt x="120" y="1116"/>
                  </a:lnTo>
                  <a:lnTo>
                    <a:pt x="120" y="1110"/>
                  </a:lnTo>
                  <a:lnTo>
                    <a:pt x="126" y="1104"/>
                  </a:lnTo>
                  <a:lnTo>
                    <a:pt x="126" y="1098"/>
                  </a:lnTo>
                  <a:lnTo>
                    <a:pt x="126" y="1092"/>
                  </a:lnTo>
                  <a:lnTo>
                    <a:pt x="126" y="1086"/>
                  </a:lnTo>
                  <a:lnTo>
                    <a:pt x="126" y="1080"/>
                  </a:lnTo>
                  <a:lnTo>
                    <a:pt x="126" y="1074"/>
                  </a:lnTo>
                  <a:lnTo>
                    <a:pt x="126" y="1068"/>
                  </a:lnTo>
                  <a:lnTo>
                    <a:pt x="126" y="1062"/>
                  </a:lnTo>
                  <a:lnTo>
                    <a:pt x="126" y="1056"/>
                  </a:lnTo>
                  <a:lnTo>
                    <a:pt x="126" y="1050"/>
                  </a:lnTo>
                  <a:lnTo>
                    <a:pt x="126" y="1044"/>
                  </a:lnTo>
                  <a:lnTo>
                    <a:pt x="126" y="1038"/>
                  </a:lnTo>
                  <a:lnTo>
                    <a:pt x="126" y="1032"/>
                  </a:lnTo>
                  <a:lnTo>
                    <a:pt x="126" y="1026"/>
                  </a:lnTo>
                  <a:lnTo>
                    <a:pt x="126" y="1020"/>
                  </a:lnTo>
                  <a:lnTo>
                    <a:pt x="126" y="1014"/>
                  </a:lnTo>
                  <a:lnTo>
                    <a:pt x="132" y="1008"/>
                  </a:lnTo>
                  <a:lnTo>
                    <a:pt x="132" y="1002"/>
                  </a:lnTo>
                  <a:lnTo>
                    <a:pt x="132" y="996"/>
                  </a:lnTo>
                  <a:lnTo>
                    <a:pt x="132" y="990"/>
                  </a:lnTo>
                  <a:lnTo>
                    <a:pt x="132" y="984"/>
                  </a:lnTo>
                  <a:lnTo>
                    <a:pt x="132" y="978"/>
                  </a:lnTo>
                  <a:lnTo>
                    <a:pt x="132" y="972"/>
                  </a:lnTo>
                  <a:lnTo>
                    <a:pt x="132" y="966"/>
                  </a:lnTo>
                  <a:lnTo>
                    <a:pt x="132" y="960"/>
                  </a:lnTo>
                  <a:lnTo>
                    <a:pt x="132" y="954"/>
                  </a:lnTo>
                  <a:lnTo>
                    <a:pt x="132" y="948"/>
                  </a:lnTo>
                  <a:lnTo>
                    <a:pt x="132" y="942"/>
                  </a:lnTo>
                  <a:lnTo>
                    <a:pt x="132" y="936"/>
                  </a:lnTo>
                  <a:lnTo>
                    <a:pt x="132" y="930"/>
                  </a:lnTo>
                  <a:lnTo>
                    <a:pt x="132" y="924"/>
                  </a:lnTo>
                  <a:lnTo>
                    <a:pt x="132" y="918"/>
                  </a:lnTo>
                  <a:lnTo>
                    <a:pt x="132" y="912"/>
                  </a:lnTo>
                  <a:lnTo>
                    <a:pt x="132" y="906"/>
                  </a:lnTo>
                  <a:lnTo>
                    <a:pt x="138" y="900"/>
                  </a:lnTo>
                  <a:lnTo>
                    <a:pt x="138" y="894"/>
                  </a:lnTo>
                  <a:lnTo>
                    <a:pt x="138" y="888"/>
                  </a:lnTo>
                  <a:lnTo>
                    <a:pt x="138" y="882"/>
                  </a:lnTo>
                  <a:lnTo>
                    <a:pt x="138" y="876"/>
                  </a:lnTo>
                  <a:lnTo>
                    <a:pt x="138" y="870"/>
                  </a:lnTo>
                  <a:lnTo>
                    <a:pt x="138" y="864"/>
                  </a:lnTo>
                  <a:lnTo>
                    <a:pt x="138" y="858"/>
                  </a:lnTo>
                  <a:lnTo>
                    <a:pt x="138" y="852"/>
                  </a:lnTo>
                  <a:lnTo>
                    <a:pt x="138" y="846"/>
                  </a:lnTo>
                  <a:lnTo>
                    <a:pt x="138" y="840"/>
                  </a:lnTo>
                  <a:lnTo>
                    <a:pt x="138" y="834"/>
                  </a:lnTo>
                  <a:lnTo>
                    <a:pt x="138" y="828"/>
                  </a:lnTo>
                  <a:lnTo>
                    <a:pt x="138" y="822"/>
                  </a:lnTo>
                  <a:lnTo>
                    <a:pt x="138" y="816"/>
                  </a:lnTo>
                  <a:lnTo>
                    <a:pt x="138" y="810"/>
                  </a:lnTo>
                  <a:lnTo>
                    <a:pt x="138" y="804"/>
                  </a:lnTo>
                  <a:lnTo>
                    <a:pt x="138" y="798"/>
                  </a:lnTo>
                  <a:lnTo>
                    <a:pt x="138" y="792"/>
                  </a:lnTo>
                  <a:lnTo>
                    <a:pt x="144" y="786"/>
                  </a:lnTo>
                  <a:lnTo>
                    <a:pt x="144" y="780"/>
                  </a:lnTo>
                  <a:lnTo>
                    <a:pt x="144" y="774"/>
                  </a:lnTo>
                  <a:lnTo>
                    <a:pt x="144" y="768"/>
                  </a:lnTo>
                  <a:lnTo>
                    <a:pt x="144" y="762"/>
                  </a:lnTo>
                  <a:lnTo>
                    <a:pt x="144" y="756"/>
                  </a:lnTo>
                  <a:lnTo>
                    <a:pt x="144" y="750"/>
                  </a:lnTo>
                  <a:lnTo>
                    <a:pt x="144" y="744"/>
                  </a:lnTo>
                  <a:lnTo>
                    <a:pt x="144" y="738"/>
                  </a:lnTo>
                  <a:lnTo>
                    <a:pt x="144" y="732"/>
                  </a:lnTo>
                  <a:lnTo>
                    <a:pt x="144" y="726"/>
                  </a:lnTo>
                  <a:lnTo>
                    <a:pt x="144" y="720"/>
                  </a:lnTo>
                  <a:lnTo>
                    <a:pt x="144" y="714"/>
                  </a:lnTo>
                  <a:lnTo>
                    <a:pt x="144" y="708"/>
                  </a:lnTo>
                  <a:lnTo>
                    <a:pt x="144" y="702"/>
                  </a:lnTo>
                  <a:lnTo>
                    <a:pt x="144" y="696"/>
                  </a:lnTo>
                  <a:lnTo>
                    <a:pt x="144" y="690"/>
                  </a:lnTo>
                  <a:lnTo>
                    <a:pt x="144" y="684"/>
                  </a:lnTo>
                  <a:lnTo>
                    <a:pt x="144" y="678"/>
                  </a:lnTo>
                  <a:lnTo>
                    <a:pt x="144" y="672"/>
                  </a:lnTo>
                  <a:lnTo>
                    <a:pt x="150" y="666"/>
                  </a:lnTo>
                  <a:lnTo>
                    <a:pt x="150" y="660"/>
                  </a:lnTo>
                  <a:lnTo>
                    <a:pt x="150" y="654"/>
                  </a:lnTo>
                  <a:lnTo>
                    <a:pt x="150" y="648"/>
                  </a:lnTo>
                  <a:lnTo>
                    <a:pt x="150" y="642"/>
                  </a:lnTo>
                  <a:lnTo>
                    <a:pt x="150" y="636"/>
                  </a:lnTo>
                  <a:lnTo>
                    <a:pt x="150" y="630"/>
                  </a:lnTo>
                  <a:lnTo>
                    <a:pt x="150" y="624"/>
                  </a:lnTo>
                  <a:lnTo>
                    <a:pt x="150" y="618"/>
                  </a:lnTo>
                  <a:lnTo>
                    <a:pt x="150" y="612"/>
                  </a:lnTo>
                  <a:lnTo>
                    <a:pt x="150" y="606"/>
                  </a:lnTo>
                  <a:lnTo>
                    <a:pt x="150" y="600"/>
                  </a:lnTo>
                  <a:lnTo>
                    <a:pt x="150" y="594"/>
                  </a:lnTo>
                  <a:lnTo>
                    <a:pt x="150" y="588"/>
                  </a:lnTo>
                  <a:lnTo>
                    <a:pt x="150" y="582"/>
                  </a:lnTo>
                  <a:lnTo>
                    <a:pt x="150" y="576"/>
                  </a:lnTo>
                  <a:lnTo>
                    <a:pt x="150" y="570"/>
                  </a:lnTo>
                  <a:lnTo>
                    <a:pt x="150" y="564"/>
                  </a:lnTo>
                  <a:lnTo>
                    <a:pt x="150" y="558"/>
                  </a:lnTo>
                  <a:lnTo>
                    <a:pt x="156" y="552"/>
                  </a:lnTo>
                  <a:lnTo>
                    <a:pt x="156" y="546"/>
                  </a:lnTo>
                  <a:lnTo>
                    <a:pt x="156" y="540"/>
                  </a:lnTo>
                  <a:lnTo>
                    <a:pt x="156" y="534"/>
                  </a:lnTo>
                  <a:lnTo>
                    <a:pt x="156" y="528"/>
                  </a:lnTo>
                  <a:lnTo>
                    <a:pt x="156" y="522"/>
                  </a:lnTo>
                  <a:lnTo>
                    <a:pt x="156" y="516"/>
                  </a:lnTo>
                  <a:lnTo>
                    <a:pt x="156" y="510"/>
                  </a:lnTo>
                  <a:lnTo>
                    <a:pt x="156" y="504"/>
                  </a:lnTo>
                  <a:lnTo>
                    <a:pt x="156" y="498"/>
                  </a:lnTo>
                  <a:lnTo>
                    <a:pt x="156" y="492"/>
                  </a:lnTo>
                  <a:lnTo>
                    <a:pt x="156" y="486"/>
                  </a:lnTo>
                  <a:lnTo>
                    <a:pt x="156" y="480"/>
                  </a:lnTo>
                  <a:lnTo>
                    <a:pt x="156" y="474"/>
                  </a:lnTo>
                  <a:lnTo>
                    <a:pt x="156" y="468"/>
                  </a:lnTo>
                  <a:lnTo>
                    <a:pt x="156" y="462"/>
                  </a:lnTo>
                  <a:lnTo>
                    <a:pt x="156" y="456"/>
                  </a:lnTo>
                  <a:lnTo>
                    <a:pt x="156" y="450"/>
                  </a:lnTo>
                  <a:lnTo>
                    <a:pt x="156" y="444"/>
                  </a:lnTo>
                  <a:lnTo>
                    <a:pt x="162" y="438"/>
                  </a:lnTo>
                  <a:lnTo>
                    <a:pt x="162" y="432"/>
                  </a:lnTo>
                  <a:lnTo>
                    <a:pt x="162" y="426"/>
                  </a:lnTo>
                  <a:lnTo>
                    <a:pt x="162" y="420"/>
                  </a:lnTo>
                  <a:lnTo>
                    <a:pt x="162" y="414"/>
                  </a:lnTo>
                  <a:lnTo>
                    <a:pt x="162" y="408"/>
                  </a:lnTo>
                  <a:lnTo>
                    <a:pt x="162" y="402"/>
                  </a:lnTo>
                  <a:lnTo>
                    <a:pt x="162" y="396"/>
                  </a:lnTo>
                  <a:lnTo>
                    <a:pt x="162" y="390"/>
                  </a:lnTo>
                  <a:lnTo>
                    <a:pt x="162" y="384"/>
                  </a:lnTo>
                  <a:lnTo>
                    <a:pt x="162" y="378"/>
                  </a:lnTo>
                  <a:lnTo>
                    <a:pt x="162" y="372"/>
                  </a:lnTo>
                  <a:lnTo>
                    <a:pt x="162" y="366"/>
                  </a:lnTo>
                  <a:lnTo>
                    <a:pt x="162" y="360"/>
                  </a:lnTo>
                  <a:lnTo>
                    <a:pt x="162" y="354"/>
                  </a:lnTo>
                  <a:lnTo>
                    <a:pt x="162" y="348"/>
                  </a:lnTo>
                  <a:lnTo>
                    <a:pt x="162" y="342"/>
                  </a:lnTo>
                  <a:lnTo>
                    <a:pt x="162" y="336"/>
                  </a:lnTo>
                  <a:lnTo>
                    <a:pt x="168" y="330"/>
                  </a:lnTo>
                  <a:lnTo>
                    <a:pt x="168" y="324"/>
                  </a:lnTo>
                  <a:lnTo>
                    <a:pt x="168" y="318"/>
                  </a:lnTo>
                  <a:lnTo>
                    <a:pt x="168" y="312"/>
                  </a:lnTo>
                  <a:lnTo>
                    <a:pt x="168" y="306"/>
                  </a:lnTo>
                  <a:lnTo>
                    <a:pt x="168" y="300"/>
                  </a:lnTo>
                  <a:lnTo>
                    <a:pt x="168" y="294"/>
                  </a:lnTo>
                  <a:lnTo>
                    <a:pt x="168" y="288"/>
                  </a:lnTo>
                  <a:lnTo>
                    <a:pt x="168" y="282"/>
                  </a:lnTo>
                  <a:lnTo>
                    <a:pt x="168" y="276"/>
                  </a:lnTo>
                  <a:lnTo>
                    <a:pt x="168" y="270"/>
                  </a:lnTo>
                  <a:lnTo>
                    <a:pt x="168" y="264"/>
                  </a:lnTo>
                  <a:lnTo>
                    <a:pt x="168" y="258"/>
                  </a:lnTo>
                  <a:lnTo>
                    <a:pt x="168" y="252"/>
                  </a:lnTo>
                  <a:lnTo>
                    <a:pt x="168" y="246"/>
                  </a:lnTo>
                  <a:lnTo>
                    <a:pt x="168" y="240"/>
                  </a:lnTo>
                  <a:lnTo>
                    <a:pt x="174" y="234"/>
                  </a:lnTo>
                  <a:lnTo>
                    <a:pt x="174" y="228"/>
                  </a:lnTo>
                  <a:lnTo>
                    <a:pt x="174" y="222"/>
                  </a:lnTo>
                  <a:lnTo>
                    <a:pt x="174" y="216"/>
                  </a:lnTo>
                  <a:lnTo>
                    <a:pt x="174" y="210"/>
                  </a:lnTo>
                  <a:lnTo>
                    <a:pt x="174" y="204"/>
                  </a:lnTo>
                  <a:lnTo>
                    <a:pt x="174" y="198"/>
                  </a:lnTo>
                  <a:lnTo>
                    <a:pt x="174" y="192"/>
                  </a:lnTo>
                  <a:lnTo>
                    <a:pt x="174" y="186"/>
                  </a:lnTo>
                  <a:lnTo>
                    <a:pt x="174" y="180"/>
                  </a:lnTo>
                  <a:lnTo>
                    <a:pt x="174" y="174"/>
                  </a:lnTo>
                  <a:lnTo>
                    <a:pt x="174" y="168"/>
                  </a:lnTo>
                  <a:lnTo>
                    <a:pt x="174" y="162"/>
                  </a:lnTo>
                  <a:lnTo>
                    <a:pt x="180" y="156"/>
                  </a:lnTo>
                  <a:lnTo>
                    <a:pt x="180" y="150"/>
                  </a:lnTo>
                  <a:lnTo>
                    <a:pt x="180" y="144"/>
                  </a:lnTo>
                  <a:lnTo>
                    <a:pt x="180" y="138"/>
                  </a:lnTo>
                  <a:lnTo>
                    <a:pt x="180" y="132"/>
                  </a:lnTo>
                  <a:lnTo>
                    <a:pt x="180" y="126"/>
                  </a:lnTo>
                  <a:lnTo>
                    <a:pt x="180" y="120"/>
                  </a:lnTo>
                  <a:lnTo>
                    <a:pt x="180" y="114"/>
                  </a:lnTo>
                  <a:lnTo>
                    <a:pt x="180" y="108"/>
                  </a:lnTo>
                  <a:lnTo>
                    <a:pt x="180" y="102"/>
                  </a:lnTo>
                  <a:lnTo>
                    <a:pt x="180" y="96"/>
                  </a:lnTo>
                  <a:lnTo>
                    <a:pt x="180" y="90"/>
                  </a:lnTo>
                  <a:lnTo>
                    <a:pt x="186" y="84"/>
                  </a:lnTo>
                  <a:lnTo>
                    <a:pt x="186" y="78"/>
                  </a:lnTo>
                  <a:lnTo>
                    <a:pt x="186" y="72"/>
                  </a:lnTo>
                  <a:lnTo>
                    <a:pt x="186" y="66"/>
                  </a:lnTo>
                  <a:lnTo>
                    <a:pt x="186" y="60"/>
                  </a:lnTo>
                  <a:lnTo>
                    <a:pt x="186" y="54"/>
                  </a:lnTo>
                  <a:lnTo>
                    <a:pt x="186" y="48"/>
                  </a:lnTo>
                  <a:lnTo>
                    <a:pt x="186" y="42"/>
                  </a:lnTo>
                  <a:lnTo>
                    <a:pt x="192" y="36"/>
                  </a:lnTo>
                  <a:lnTo>
                    <a:pt x="192" y="30"/>
                  </a:lnTo>
                  <a:lnTo>
                    <a:pt x="192" y="24"/>
                  </a:lnTo>
                  <a:lnTo>
                    <a:pt x="192" y="18"/>
                  </a:lnTo>
                  <a:lnTo>
                    <a:pt x="198" y="12"/>
                  </a:lnTo>
                  <a:lnTo>
                    <a:pt x="198" y="6"/>
                  </a:lnTo>
                  <a:lnTo>
                    <a:pt x="204" y="0"/>
                  </a:lnTo>
                  <a:lnTo>
                    <a:pt x="204" y="6"/>
                  </a:lnTo>
                  <a:lnTo>
                    <a:pt x="210" y="12"/>
                  </a:lnTo>
                  <a:lnTo>
                    <a:pt x="210" y="18"/>
                  </a:lnTo>
                  <a:lnTo>
                    <a:pt x="210" y="24"/>
                  </a:lnTo>
                  <a:lnTo>
                    <a:pt x="210" y="30"/>
                  </a:lnTo>
                  <a:lnTo>
                    <a:pt x="210" y="36"/>
                  </a:lnTo>
                  <a:lnTo>
                    <a:pt x="210" y="42"/>
                  </a:lnTo>
                  <a:lnTo>
                    <a:pt x="216" y="48"/>
                  </a:lnTo>
                  <a:lnTo>
                    <a:pt x="216" y="54"/>
                  </a:lnTo>
                  <a:lnTo>
                    <a:pt x="216" y="60"/>
                  </a:lnTo>
                  <a:lnTo>
                    <a:pt x="216" y="66"/>
                  </a:lnTo>
                  <a:lnTo>
                    <a:pt x="216" y="72"/>
                  </a:lnTo>
                  <a:lnTo>
                    <a:pt x="216" y="78"/>
                  </a:lnTo>
                  <a:lnTo>
                    <a:pt x="216" y="84"/>
                  </a:lnTo>
                  <a:lnTo>
                    <a:pt x="216" y="90"/>
                  </a:lnTo>
                  <a:lnTo>
                    <a:pt x="222" y="96"/>
                  </a:lnTo>
                  <a:lnTo>
                    <a:pt x="222" y="102"/>
                  </a:lnTo>
                  <a:lnTo>
                    <a:pt x="222" y="108"/>
                  </a:lnTo>
                  <a:lnTo>
                    <a:pt x="222" y="114"/>
                  </a:lnTo>
                  <a:lnTo>
                    <a:pt x="222" y="120"/>
                  </a:lnTo>
                  <a:lnTo>
                    <a:pt x="222" y="126"/>
                  </a:lnTo>
                  <a:lnTo>
                    <a:pt x="222" y="132"/>
                  </a:lnTo>
                  <a:lnTo>
                    <a:pt x="222" y="138"/>
                  </a:lnTo>
                  <a:lnTo>
                    <a:pt x="222" y="144"/>
                  </a:lnTo>
                  <a:lnTo>
                    <a:pt x="222" y="150"/>
                  </a:lnTo>
                  <a:lnTo>
                    <a:pt x="222" y="156"/>
                  </a:lnTo>
                  <a:lnTo>
                    <a:pt x="222" y="162"/>
                  </a:lnTo>
                  <a:lnTo>
                    <a:pt x="228" y="168"/>
                  </a:lnTo>
                  <a:lnTo>
                    <a:pt x="228" y="174"/>
                  </a:lnTo>
                  <a:lnTo>
                    <a:pt x="228" y="180"/>
                  </a:lnTo>
                  <a:lnTo>
                    <a:pt x="228" y="186"/>
                  </a:lnTo>
                  <a:lnTo>
                    <a:pt x="228" y="192"/>
                  </a:lnTo>
                  <a:lnTo>
                    <a:pt x="228" y="198"/>
                  </a:lnTo>
                  <a:lnTo>
                    <a:pt x="228" y="204"/>
                  </a:lnTo>
                  <a:lnTo>
                    <a:pt x="228" y="210"/>
                  </a:lnTo>
                  <a:lnTo>
                    <a:pt x="228" y="216"/>
                  </a:lnTo>
                  <a:lnTo>
                    <a:pt x="228" y="222"/>
                  </a:lnTo>
                  <a:lnTo>
                    <a:pt x="228" y="228"/>
                  </a:lnTo>
                  <a:lnTo>
                    <a:pt x="228" y="234"/>
                  </a:lnTo>
                  <a:lnTo>
                    <a:pt x="228" y="240"/>
                  </a:lnTo>
                  <a:lnTo>
                    <a:pt x="228" y="246"/>
                  </a:lnTo>
                  <a:lnTo>
                    <a:pt x="234" y="252"/>
                  </a:lnTo>
                  <a:lnTo>
                    <a:pt x="234" y="258"/>
                  </a:lnTo>
                  <a:lnTo>
                    <a:pt x="234" y="264"/>
                  </a:lnTo>
                  <a:lnTo>
                    <a:pt x="234" y="270"/>
                  </a:lnTo>
                  <a:lnTo>
                    <a:pt x="234" y="276"/>
                  </a:lnTo>
                  <a:lnTo>
                    <a:pt x="234" y="282"/>
                  </a:lnTo>
                  <a:lnTo>
                    <a:pt x="234" y="288"/>
                  </a:lnTo>
                  <a:lnTo>
                    <a:pt x="234" y="294"/>
                  </a:lnTo>
                  <a:lnTo>
                    <a:pt x="234" y="300"/>
                  </a:lnTo>
                  <a:lnTo>
                    <a:pt x="234" y="306"/>
                  </a:lnTo>
                  <a:lnTo>
                    <a:pt x="234" y="312"/>
                  </a:lnTo>
                  <a:lnTo>
                    <a:pt x="234" y="318"/>
                  </a:lnTo>
                  <a:lnTo>
                    <a:pt x="234" y="324"/>
                  </a:lnTo>
                  <a:lnTo>
                    <a:pt x="234" y="330"/>
                  </a:lnTo>
                  <a:lnTo>
                    <a:pt x="234" y="336"/>
                  </a:lnTo>
                  <a:lnTo>
                    <a:pt x="234" y="342"/>
                  </a:lnTo>
                  <a:lnTo>
                    <a:pt x="240" y="348"/>
                  </a:lnTo>
                  <a:lnTo>
                    <a:pt x="240" y="354"/>
                  </a:lnTo>
                  <a:lnTo>
                    <a:pt x="240" y="360"/>
                  </a:lnTo>
                  <a:lnTo>
                    <a:pt x="240" y="366"/>
                  </a:lnTo>
                  <a:lnTo>
                    <a:pt x="240" y="372"/>
                  </a:lnTo>
                  <a:lnTo>
                    <a:pt x="240" y="378"/>
                  </a:lnTo>
                  <a:lnTo>
                    <a:pt x="240" y="384"/>
                  </a:lnTo>
                  <a:lnTo>
                    <a:pt x="240" y="390"/>
                  </a:lnTo>
                  <a:lnTo>
                    <a:pt x="240" y="396"/>
                  </a:lnTo>
                  <a:lnTo>
                    <a:pt x="240" y="402"/>
                  </a:lnTo>
                  <a:lnTo>
                    <a:pt x="240" y="408"/>
                  </a:lnTo>
                  <a:lnTo>
                    <a:pt x="240" y="414"/>
                  </a:lnTo>
                  <a:lnTo>
                    <a:pt x="240" y="420"/>
                  </a:lnTo>
                  <a:lnTo>
                    <a:pt x="240" y="426"/>
                  </a:lnTo>
                  <a:lnTo>
                    <a:pt x="240" y="432"/>
                  </a:lnTo>
                  <a:lnTo>
                    <a:pt x="240" y="438"/>
                  </a:lnTo>
                  <a:lnTo>
                    <a:pt x="240" y="444"/>
                  </a:lnTo>
                  <a:lnTo>
                    <a:pt x="240" y="450"/>
                  </a:lnTo>
                  <a:lnTo>
                    <a:pt x="240" y="456"/>
                  </a:lnTo>
                  <a:lnTo>
                    <a:pt x="246" y="462"/>
                  </a:lnTo>
                  <a:lnTo>
                    <a:pt x="246" y="468"/>
                  </a:lnTo>
                  <a:lnTo>
                    <a:pt x="246" y="474"/>
                  </a:lnTo>
                  <a:lnTo>
                    <a:pt x="246" y="480"/>
                  </a:lnTo>
                  <a:lnTo>
                    <a:pt x="246" y="486"/>
                  </a:lnTo>
                  <a:lnTo>
                    <a:pt x="246" y="492"/>
                  </a:lnTo>
                  <a:lnTo>
                    <a:pt x="246" y="498"/>
                  </a:lnTo>
                  <a:lnTo>
                    <a:pt x="246" y="504"/>
                  </a:lnTo>
                  <a:lnTo>
                    <a:pt x="246" y="510"/>
                  </a:lnTo>
                  <a:lnTo>
                    <a:pt x="246" y="516"/>
                  </a:lnTo>
                  <a:lnTo>
                    <a:pt x="246" y="522"/>
                  </a:lnTo>
                  <a:lnTo>
                    <a:pt x="246" y="528"/>
                  </a:lnTo>
                  <a:lnTo>
                    <a:pt x="246" y="534"/>
                  </a:lnTo>
                  <a:lnTo>
                    <a:pt x="246" y="540"/>
                  </a:lnTo>
                  <a:lnTo>
                    <a:pt x="246" y="546"/>
                  </a:lnTo>
                  <a:lnTo>
                    <a:pt x="246" y="552"/>
                  </a:lnTo>
                  <a:lnTo>
                    <a:pt x="246" y="558"/>
                  </a:lnTo>
                  <a:lnTo>
                    <a:pt x="246" y="564"/>
                  </a:lnTo>
                  <a:lnTo>
                    <a:pt x="246" y="570"/>
                  </a:lnTo>
                  <a:lnTo>
                    <a:pt x="252" y="576"/>
                  </a:lnTo>
                  <a:lnTo>
                    <a:pt x="252" y="582"/>
                  </a:lnTo>
                  <a:lnTo>
                    <a:pt x="252" y="588"/>
                  </a:lnTo>
                  <a:lnTo>
                    <a:pt x="252" y="594"/>
                  </a:lnTo>
                  <a:lnTo>
                    <a:pt x="252" y="600"/>
                  </a:lnTo>
                  <a:lnTo>
                    <a:pt x="252" y="606"/>
                  </a:lnTo>
                  <a:lnTo>
                    <a:pt x="252" y="612"/>
                  </a:lnTo>
                  <a:lnTo>
                    <a:pt x="252" y="618"/>
                  </a:lnTo>
                  <a:lnTo>
                    <a:pt x="252" y="624"/>
                  </a:lnTo>
                  <a:lnTo>
                    <a:pt x="252" y="630"/>
                  </a:lnTo>
                  <a:lnTo>
                    <a:pt x="252" y="636"/>
                  </a:lnTo>
                  <a:lnTo>
                    <a:pt x="252" y="642"/>
                  </a:lnTo>
                  <a:lnTo>
                    <a:pt x="252" y="648"/>
                  </a:lnTo>
                  <a:lnTo>
                    <a:pt x="252" y="654"/>
                  </a:lnTo>
                  <a:lnTo>
                    <a:pt x="252" y="660"/>
                  </a:lnTo>
                  <a:lnTo>
                    <a:pt x="252" y="666"/>
                  </a:lnTo>
                  <a:lnTo>
                    <a:pt x="252" y="672"/>
                  </a:lnTo>
                  <a:lnTo>
                    <a:pt x="252" y="678"/>
                  </a:lnTo>
                  <a:lnTo>
                    <a:pt x="252" y="684"/>
                  </a:lnTo>
                  <a:lnTo>
                    <a:pt x="252" y="690"/>
                  </a:lnTo>
                  <a:lnTo>
                    <a:pt x="258" y="696"/>
                  </a:lnTo>
                  <a:lnTo>
                    <a:pt x="258" y="702"/>
                  </a:lnTo>
                  <a:lnTo>
                    <a:pt x="258" y="708"/>
                  </a:lnTo>
                  <a:lnTo>
                    <a:pt x="258" y="714"/>
                  </a:lnTo>
                  <a:lnTo>
                    <a:pt x="258" y="720"/>
                  </a:lnTo>
                  <a:lnTo>
                    <a:pt x="258" y="726"/>
                  </a:lnTo>
                  <a:lnTo>
                    <a:pt x="258" y="732"/>
                  </a:lnTo>
                  <a:lnTo>
                    <a:pt x="258" y="738"/>
                  </a:lnTo>
                  <a:lnTo>
                    <a:pt x="258" y="744"/>
                  </a:lnTo>
                  <a:lnTo>
                    <a:pt x="258" y="750"/>
                  </a:lnTo>
                  <a:lnTo>
                    <a:pt x="258" y="756"/>
                  </a:lnTo>
                  <a:lnTo>
                    <a:pt x="258" y="762"/>
                  </a:lnTo>
                  <a:lnTo>
                    <a:pt x="258" y="768"/>
                  </a:lnTo>
                  <a:lnTo>
                    <a:pt x="258" y="774"/>
                  </a:lnTo>
                  <a:lnTo>
                    <a:pt x="258" y="780"/>
                  </a:lnTo>
                  <a:lnTo>
                    <a:pt x="258" y="786"/>
                  </a:lnTo>
                  <a:lnTo>
                    <a:pt x="258" y="792"/>
                  </a:lnTo>
                  <a:lnTo>
                    <a:pt x="258" y="798"/>
                  </a:lnTo>
                  <a:lnTo>
                    <a:pt x="258" y="804"/>
                  </a:lnTo>
                  <a:lnTo>
                    <a:pt x="258" y="810"/>
                  </a:lnTo>
                  <a:lnTo>
                    <a:pt x="264" y="816"/>
                  </a:lnTo>
                  <a:lnTo>
                    <a:pt x="264" y="822"/>
                  </a:lnTo>
                  <a:lnTo>
                    <a:pt x="264" y="828"/>
                  </a:lnTo>
                  <a:lnTo>
                    <a:pt x="264" y="834"/>
                  </a:lnTo>
                  <a:lnTo>
                    <a:pt x="264" y="840"/>
                  </a:lnTo>
                  <a:lnTo>
                    <a:pt x="264" y="846"/>
                  </a:lnTo>
                  <a:lnTo>
                    <a:pt x="264" y="852"/>
                  </a:lnTo>
                  <a:lnTo>
                    <a:pt x="264" y="858"/>
                  </a:lnTo>
                  <a:lnTo>
                    <a:pt x="264" y="864"/>
                  </a:lnTo>
                  <a:lnTo>
                    <a:pt x="264" y="870"/>
                  </a:lnTo>
                  <a:lnTo>
                    <a:pt x="264" y="876"/>
                  </a:lnTo>
                  <a:lnTo>
                    <a:pt x="264" y="882"/>
                  </a:lnTo>
                  <a:lnTo>
                    <a:pt x="264" y="888"/>
                  </a:lnTo>
                  <a:lnTo>
                    <a:pt x="264" y="894"/>
                  </a:lnTo>
                  <a:lnTo>
                    <a:pt x="264" y="900"/>
                  </a:lnTo>
                  <a:lnTo>
                    <a:pt x="264" y="906"/>
                  </a:lnTo>
                  <a:lnTo>
                    <a:pt x="264" y="912"/>
                  </a:lnTo>
                  <a:lnTo>
                    <a:pt x="264" y="918"/>
                  </a:lnTo>
                  <a:lnTo>
                    <a:pt x="264" y="924"/>
                  </a:lnTo>
                  <a:lnTo>
                    <a:pt x="270" y="930"/>
                  </a:lnTo>
                  <a:lnTo>
                    <a:pt x="270" y="936"/>
                  </a:lnTo>
                  <a:lnTo>
                    <a:pt x="270" y="942"/>
                  </a:lnTo>
                  <a:lnTo>
                    <a:pt x="270" y="948"/>
                  </a:lnTo>
                  <a:lnTo>
                    <a:pt x="270" y="954"/>
                  </a:lnTo>
                  <a:lnTo>
                    <a:pt x="270" y="960"/>
                  </a:lnTo>
                  <a:lnTo>
                    <a:pt x="270" y="966"/>
                  </a:lnTo>
                  <a:lnTo>
                    <a:pt x="270" y="972"/>
                  </a:lnTo>
                  <a:lnTo>
                    <a:pt x="270" y="978"/>
                  </a:lnTo>
                  <a:lnTo>
                    <a:pt x="270" y="984"/>
                  </a:lnTo>
                  <a:lnTo>
                    <a:pt x="270" y="990"/>
                  </a:lnTo>
                  <a:lnTo>
                    <a:pt x="270" y="996"/>
                  </a:lnTo>
                  <a:lnTo>
                    <a:pt x="270" y="1002"/>
                  </a:lnTo>
                  <a:lnTo>
                    <a:pt x="270" y="1008"/>
                  </a:lnTo>
                  <a:lnTo>
                    <a:pt x="270" y="1014"/>
                  </a:lnTo>
                  <a:lnTo>
                    <a:pt x="270" y="1020"/>
                  </a:lnTo>
                  <a:lnTo>
                    <a:pt x="270" y="1026"/>
                  </a:lnTo>
                  <a:lnTo>
                    <a:pt x="270" y="1032"/>
                  </a:lnTo>
                  <a:lnTo>
                    <a:pt x="276" y="1038"/>
                  </a:lnTo>
                  <a:lnTo>
                    <a:pt x="276" y="1044"/>
                  </a:lnTo>
                  <a:lnTo>
                    <a:pt x="276" y="1050"/>
                  </a:lnTo>
                  <a:lnTo>
                    <a:pt x="276" y="1056"/>
                  </a:lnTo>
                  <a:lnTo>
                    <a:pt x="276" y="1062"/>
                  </a:lnTo>
                  <a:lnTo>
                    <a:pt x="276" y="1068"/>
                  </a:lnTo>
                  <a:lnTo>
                    <a:pt x="276" y="1074"/>
                  </a:lnTo>
                  <a:lnTo>
                    <a:pt x="276" y="1080"/>
                  </a:lnTo>
                  <a:lnTo>
                    <a:pt x="276" y="1086"/>
                  </a:lnTo>
                  <a:lnTo>
                    <a:pt x="276" y="1092"/>
                  </a:lnTo>
                  <a:lnTo>
                    <a:pt x="276" y="1098"/>
                  </a:lnTo>
                  <a:lnTo>
                    <a:pt x="276" y="1104"/>
                  </a:lnTo>
                  <a:lnTo>
                    <a:pt x="276" y="1110"/>
                  </a:lnTo>
                  <a:lnTo>
                    <a:pt x="276" y="1116"/>
                  </a:lnTo>
                  <a:lnTo>
                    <a:pt x="276" y="1122"/>
                  </a:lnTo>
                  <a:lnTo>
                    <a:pt x="276" y="1128"/>
                  </a:lnTo>
                  <a:lnTo>
                    <a:pt x="282" y="1134"/>
                  </a:lnTo>
                  <a:lnTo>
                    <a:pt x="282" y="1140"/>
                  </a:lnTo>
                  <a:lnTo>
                    <a:pt x="282" y="1146"/>
                  </a:lnTo>
                  <a:lnTo>
                    <a:pt x="282" y="1152"/>
                  </a:lnTo>
                  <a:lnTo>
                    <a:pt x="282" y="1158"/>
                  </a:lnTo>
                  <a:lnTo>
                    <a:pt x="282" y="1164"/>
                  </a:lnTo>
                  <a:lnTo>
                    <a:pt x="282" y="1170"/>
                  </a:lnTo>
                  <a:lnTo>
                    <a:pt x="282" y="1176"/>
                  </a:lnTo>
                  <a:lnTo>
                    <a:pt x="282" y="1182"/>
                  </a:lnTo>
                  <a:lnTo>
                    <a:pt x="282" y="1188"/>
                  </a:lnTo>
                  <a:lnTo>
                    <a:pt x="282" y="1194"/>
                  </a:lnTo>
                  <a:lnTo>
                    <a:pt x="282" y="1200"/>
                  </a:lnTo>
                  <a:lnTo>
                    <a:pt x="282" y="1206"/>
                  </a:lnTo>
                  <a:lnTo>
                    <a:pt x="282" y="1212"/>
                  </a:lnTo>
                  <a:lnTo>
                    <a:pt x="288" y="1218"/>
                  </a:lnTo>
                  <a:lnTo>
                    <a:pt x="288" y="1224"/>
                  </a:lnTo>
                  <a:lnTo>
                    <a:pt x="288" y="1230"/>
                  </a:lnTo>
                  <a:lnTo>
                    <a:pt x="288" y="1236"/>
                  </a:lnTo>
                  <a:lnTo>
                    <a:pt x="288" y="1242"/>
                  </a:lnTo>
                  <a:lnTo>
                    <a:pt x="288" y="1248"/>
                  </a:lnTo>
                  <a:lnTo>
                    <a:pt x="288" y="1254"/>
                  </a:lnTo>
                  <a:lnTo>
                    <a:pt x="288" y="1260"/>
                  </a:lnTo>
                  <a:lnTo>
                    <a:pt x="288" y="1266"/>
                  </a:lnTo>
                  <a:lnTo>
                    <a:pt x="288" y="1272"/>
                  </a:lnTo>
                  <a:lnTo>
                    <a:pt x="288" y="1278"/>
                  </a:lnTo>
                  <a:lnTo>
                    <a:pt x="294" y="1284"/>
                  </a:lnTo>
                  <a:lnTo>
                    <a:pt x="294" y="1290"/>
                  </a:lnTo>
                  <a:lnTo>
                    <a:pt x="294" y="1296"/>
                  </a:lnTo>
                  <a:lnTo>
                    <a:pt x="294" y="1302"/>
                  </a:lnTo>
                  <a:lnTo>
                    <a:pt x="294" y="1308"/>
                  </a:lnTo>
                  <a:lnTo>
                    <a:pt x="294" y="1314"/>
                  </a:lnTo>
                  <a:lnTo>
                    <a:pt x="294" y="1320"/>
                  </a:lnTo>
                  <a:lnTo>
                    <a:pt x="294" y="1326"/>
                  </a:lnTo>
                  <a:lnTo>
                    <a:pt x="294" y="1332"/>
                  </a:lnTo>
                  <a:lnTo>
                    <a:pt x="300" y="1338"/>
                  </a:lnTo>
                  <a:lnTo>
                    <a:pt x="300" y="1344"/>
                  </a:lnTo>
                  <a:lnTo>
                    <a:pt x="300" y="1350"/>
                  </a:lnTo>
                  <a:lnTo>
                    <a:pt x="300" y="1356"/>
                  </a:lnTo>
                  <a:lnTo>
                    <a:pt x="300" y="1362"/>
                  </a:lnTo>
                  <a:lnTo>
                    <a:pt x="306" y="1368"/>
                  </a:lnTo>
                  <a:lnTo>
                    <a:pt x="306" y="1374"/>
                  </a:lnTo>
                  <a:lnTo>
                    <a:pt x="312" y="1380"/>
                  </a:lnTo>
                  <a:lnTo>
                    <a:pt x="312" y="1374"/>
                  </a:lnTo>
                  <a:lnTo>
                    <a:pt x="318" y="1368"/>
                  </a:lnTo>
                  <a:lnTo>
                    <a:pt x="318" y="1362"/>
                  </a:lnTo>
                  <a:lnTo>
                    <a:pt x="318" y="1356"/>
                  </a:lnTo>
                  <a:lnTo>
                    <a:pt x="318" y="1350"/>
                  </a:lnTo>
                  <a:lnTo>
                    <a:pt x="318" y="1344"/>
                  </a:lnTo>
                  <a:lnTo>
                    <a:pt x="324" y="1338"/>
                  </a:lnTo>
                  <a:lnTo>
                    <a:pt x="324" y="1332"/>
                  </a:lnTo>
                  <a:lnTo>
                    <a:pt x="324" y="1326"/>
                  </a:lnTo>
                  <a:lnTo>
                    <a:pt x="324" y="1320"/>
                  </a:lnTo>
                  <a:lnTo>
                    <a:pt x="324" y="1314"/>
                  </a:lnTo>
                  <a:lnTo>
                    <a:pt x="324" y="1308"/>
                  </a:lnTo>
                  <a:lnTo>
                    <a:pt x="324" y="1302"/>
                  </a:lnTo>
                  <a:lnTo>
                    <a:pt x="324" y="1296"/>
                  </a:lnTo>
                  <a:lnTo>
                    <a:pt x="330" y="1290"/>
                  </a:lnTo>
                  <a:lnTo>
                    <a:pt x="330" y="1284"/>
                  </a:lnTo>
                  <a:lnTo>
                    <a:pt x="330" y="1278"/>
                  </a:lnTo>
                  <a:lnTo>
                    <a:pt x="330" y="1272"/>
                  </a:lnTo>
                  <a:lnTo>
                    <a:pt x="330" y="1266"/>
                  </a:lnTo>
                  <a:lnTo>
                    <a:pt x="330" y="1260"/>
                  </a:lnTo>
                  <a:lnTo>
                    <a:pt x="330" y="1254"/>
                  </a:lnTo>
                  <a:lnTo>
                    <a:pt x="330" y="1248"/>
                  </a:lnTo>
                  <a:lnTo>
                    <a:pt x="330" y="1242"/>
                  </a:lnTo>
                  <a:lnTo>
                    <a:pt x="330" y="1236"/>
                  </a:lnTo>
                  <a:lnTo>
                    <a:pt x="330" y="1230"/>
                  </a:lnTo>
                  <a:lnTo>
                    <a:pt x="336" y="1224"/>
                  </a:lnTo>
                  <a:lnTo>
                    <a:pt x="336" y="1218"/>
                  </a:lnTo>
                  <a:lnTo>
                    <a:pt x="336" y="1212"/>
                  </a:lnTo>
                  <a:lnTo>
                    <a:pt x="336" y="1206"/>
                  </a:lnTo>
                  <a:lnTo>
                    <a:pt x="336" y="1200"/>
                  </a:lnTo>
                  <a:lnTo>
                    <a:pt x="336" y="1194"/>
                  </a:lnTo>
                  <a:lnTo>
                    <a:pt x="336" y="1188"/>
                  </a:lnTo>
                  <a:lnTo>
                    <a:pt x="336" y="1182"/>
                  </a:lnTo>
                  <a:lnTo>
                    <a:pt x="336" y="1176"/>
                  </a:lnTo>
                  <a:lnTo>
                    <a:pt x="336" y="1170"/>
                  </a:lnTo>
                  <a:lnTo>
                    <a:pt x="336" y="1164"/>
                  </a:lnTo>
                  <a:lnTo>
                    <a:pt x="336" y="1158"/>
                  </a:lnTo>
                  <a:lnTo>
                    <a:pt x="336" y="1152"/>
                  </a:lnTo>
                  <a:lnTo>
                    <a:pt x="336" y="1146"/>
                  </a:lnTo>
                  <a:lnTo>
                    <a:pt x="342" y="1140"/>
                  </a:lnTo>
                  <a:lnTo>
                    <a:pt x="342" y="1134"/>
                  </a:lnTo>
                  <a:lnTo>
                    <a:pt x="342" y="1128"/>
                  </a:lnTo>
                  <a:lnTo>
                    <a:pt x="342" y="1122"/>
                  </a:lnTo>
                  <a:lnTo>
                    <a:pt x="342" y="1116"/>
                  </a:lnTo>
                  <a:lnTo>
                    <a:pt x="342" y="1110"/>
                  </a:lnTo>
                  <a:lnTo>
                    <a:pt x="342" y="1104"/>
                  </a:lnTo>
                  <a:lnTo>
                    <a:pt x="342" y="1098"/>
                  </a:lnTo>
                  <a:lnTo>
                    <a:pt x="342" y="1092"/>
                  </a:lnTo>
                  <a:lnTo>
                    <a:pt x="342" y="1086"/>
                  </a:lnTo>
                  <a:lnTo>
                    <a:pt x="342" y="1080"/>
                  </a:lnTo>
                  <a:lnTo>
                    <a:pt x="342" y="1074"/>
                  </a:lnTo>
                  <a:lnTo>
                    <a:pt x="342" y="1068"/>
                  </a:lnTo>
                  <a:lnTo>
                    <a:pt x="342" y="1062"/>
                  </a:lnTo>
                  <a:lnTo>
                    <a:pt x="342" y="1056"/>
                  </a:lnTo>
                  <a:lnTo>
                    <a:pt x="342" y="1050"/>
                  </a:lnTo>
                  <a:lnTo>
                    <a:pt x="342" y="1044"/>
                  </a:lnTo>
                  <a:lnTo>
                    <a:pt x="348" y="1038"/>
                  </a:lnTo>
                  <a:lnTo>
                    <a:pt x="348" y="1032"/>
                  </a:lnTo>
                  <a:lnTo>
                    <a:pt x="348" y="1026"/>
                  </a:lnTo>
                  <a:lnTo>
                    <a:pt x="348" y="1020"/>
                  </a:lnTo>
                  <a:lnTo>
                    <a:pt x="348" y="1014"/>
                  </a:lnTo>
                  <a:lnTo>
                    <a:pt x="348" y="1008"/>
                  </a:lnTo>
                  <a:lnTo>
                    <a:pt x="348" y="1002"/>
                  </a:lnTo>
                  <a:lnTo>
                    <a:pt x="348" y="996"/>
                  </a:lnTo>
                  <a:lnTo>
                    <a:pt x="348" y="990"/>
                  </a:lnTo>
                  <a:lnTo>
                    <a:pt x="348" y="984"/>
                  </a:lnTo>
                  <a:lnTo>
                    <a:pt x="348" y="978"/>
                  </a:lnTo>
                  <a:lnTo>
                    <a:pt x="348" y="972"/>
                  </a:lnTo>
                  <a:lnTo>
                    <a:pt x="348" y="966"/>
                  </a:lnTo>
                  <a:lnTo>
                    <a:pt x="348" y="960"/>
                  </a:lnTo>
                  <a:lnTo>
                    <a:pt x="348" y="954"/>
                  </a:lnTo>
                  <a:lnTo>
                    <a:pt x="348" y="948"/>
                  </a:lnTo>
                  <a:lnTo>
                    <a:pt x="348" y="942"/>
                  </a:lnTo>
                  <a:lnTo>
                    <a:pt x="354" y="936"/>
                  </a:lnTo>
                  <a:lnTo>
                    <a:pt x="354" y="930"/>
                  </a:lnTo>
                  <a:lnTo>
                    <a:pt x="354" y="924"/>
                  </a:lnTo>
                  <a:lnTo>
                    <a:pt x="354" y="918"/>
                  </a:lnTo>
                  <a:lnTo>
                    <a:pt x="354" y="912"/>
                  </a:lnTo>
                  <a:lnTo>
                    <a:pt x="354" y="906"/>
                  </a:lnTo>
                  <a:lnTo>
                    <a:pt x="354" y="900"/>
                  </a:lnTo>
                  <a:lnTo>
                    <a:pt x="354" y="894"/>
                  </a:lnTo>
                  <a:lnTo>
                    <a:pt x="354" y="888"/>
                  </a:lnTo>
                  <a:lnTo>
                    <a:pt x="354" y="882"/>
                  </a:lnTo>
                  <a:lnTo>
                    <a:pt x="354" y="876"/>
                  </a:lnTo>
                  <a:lnTo>
                    <a:pt x="354" y="870"/>
                  </a:lnTo>
                  <a:lnTo>
                    <a:pt x="354" y="864"/>
                  </a:lnTo>
                  <a:lnTo>
                    <a:pt x="354" y="858"/>
                  </a:lnTo>
                  <a:lnTo>
                    <a:pt x="354" y="852"/>
                  </a:lnTo>
                  <a:lnTo>
                    <a:pt x="354" y="846"/>
                  </a:lnTo>
                  <a:lnTo>
                    <a:pt x="354" y="840"/>
                  </a:lnTo>
                  <a:lnTo>
                    <a:pt x="354" y="834"/>
                  </a:lnTo>
                  <a:lnTo>
                    <a:pt x="354" y="828"/>
                  </a:lnTo>
                  <a:lnTo>
                    <a:pt x="360" y="822"/>
                  </a:lnTo>
                  <a:lnTo>
                    <a:pt x="360" y="816"/>
                  </a:lnTo>
                  <a:lnTo>
                    <a:pt x="360" y="810"/>
                  </a:lnTo>
                  <a:lnTo>
                    <a:pt x="360" y="804"/>
                  </a:lnTo>
                  <a:lnTo>
                    <a:pt x="360" y="798"/>
                  </a:lnTo>
                  <a:lnTo>
                    <a:pt x="360" y="792"/>
                  </a:lnTo>
                  <a:lnTo>
                    <a:pt x="360" y="786"/>
                  </a:lnTo>
                  <a:lnTo>
                    <a:pt x="360" y="780"/>
                  </a:lnTo>
                  <a:lnTo>
                    <a:pt x="360" y="774"/>
                  </a:lnTo>
                  <a:lnTo>
                    <a:pt x="360" y="768"/>
                  </a:lnTo>
                  <a:lnTo>
                    <a:pt x="360" y="762"/>
                  </a:lnTo>
                  <a:lnTo>
                    <a:pt x="360" y="756"/>
                  </a:lnTo>
                  <a:lnTo>
                    <a:pt x="360" y="750"/>
                  </a:lnTo>
                  <a:lnTo>
                    <a:pt x="360" y="744"/>
                  </a:lnTo>
                  <a:lnTo>
                    <a:pt x="360" y="738"/>
                  </a:lnTo>
                  <a:lnTo>
                    <a:pt x="360" y="732"/>
                  </a:lnTo>
                  <a:lnTo>
                    <a:pt x="360" y="726"/>
                  </a:lnTo>
                  <a:lnTo>
                    <a:pt x="360" y="720"/>
                  </a:lnTo>
                  <a:lnTo>
                    <a:pt x="360" y="714"/>
                  </a:lnTo>
                  <a:lnTo>
                    <a:pt x="360" y="708"/>
                  </a:lnTo>
                  <a:lnTo>
                    <a:pt x="366" y="702"/>
                  </a:lnTo>
                  <a:lnTo>
                    <a:pt x="366" y="696"/>
                  </a:lnTo>
                  <a:lnTo>
                    <a:pt x="366" y="690"/>
                  </a:lnTo>
                  <a:lnTo>
                    <a:pt x="366" y="684"/>
                  </a:lnTo>
                  <a:lnTo>
                    <a:pt x="366" y="678"/>
                  </a:lnTo>
                  <a:lnTo>
                    <a:pt x="366" y="672"/>
                  </a:lnTo>
                  <a:lnTo>
                    <a:pt x="366" y="666"/>
                  </a:lnTo>
                  <a:lnTo>
                    <a:pt x="366" y="660"/>
                  </a:lnTo>
                  <a:lnTo>
                    <a:pt x="366" y="654"/>
                  </a:lnTo>
                  <a:lnTo>
                    <a:pt x="366" y="648"/>
                  </a:lnTo>
                  <a:lnTo>
                    <a:pt x="366" y="642"/>
                  </a:lnTo>
                  <a:lnTo>
                    <a:pt x="366" y="636"/>
                  </a:lnTo>
                  <a:lnTo>
                    <a:pt x="366" y="630"/>
                  </a:lnTo>
                  <a:lnTo>
                    <a:pt x="366" y="624"/>
                  </a:lnTo>
                  <a:lnTo>
                    <a:pt x="366" y="618"/>
                  </a:lnTo>
                  <a:lnTo>
                    <a:pt x="366" y="612"/>
                  </a:lnTo>
                  <a:lnTo>
                    <a:pt x="366" y="606"/>
                  </a:lnTo>
                  <a:lnTo>
                    <a:pt x="366" y="600"/>
                  </a:lnTo>
                  <a:lnTo>
                    <a:pt x="366" y="594"/>
                  </a:lnTo>
                  <a:lnTo>
                    <a:pt x="372" y="588"/>
                  </a:lnTo>
                  <a:lnTo>
                    <a:pt x="372" y="582"/>
                  </a:lnTo>
                  <a:lnTo>
                    <a:pt x="372" y="576"/>
                  </a:lnTo>
                  <a:lnTo>
                    <a:pt x="372" y="570"/>
                  </a:lnTo>
                  <a:lnTo>
                    <a:pt x="372" y="564"/>
                  </a:lnTo>
                  <a:lnTo>
                    <a:pt x="372" y="558"/>
                  </a:lnTo>
                  <a:lnTo>
                    <a:pt x="372" y="552"/>
                  </a:lnTo>
                  <a:lnTo>
                    <a:pt x="372" y="546"/>
                  </a:lnTo>
                  <a:lnTo>
                    <a:pt x="372" y="540"/>
                  </a:lnTo>
                  <a:lnTo>
                    <a:pt x="372" y="534"/>
                  </a:lnTo>
                  <a:lnTo>
                    <a:pt x="372" y="528"/>
                  </a:lnTo>
                  <a:lnTo>
                    <a:pt x="372" y="522"/>
                  </a:lnTo>
                  <a:lnTo>
                    <a:pt x="372" y="516"/>
                  </a:lnTo>
                  <a:lnTo>
                    <a:pt x="372" y="510"/>
                  </a:lnTo>
                  <a:lnTo>
                    <a:pt x="372" y="504"/>
                  </a:lnTo>
                  <a:lnTo>
                    <a:pt x="372" y="498"/>
                  </a:lnTo>
                  <a:lnTo>
                    <a:pt x="372" y="492"/>
                  </a:lnTo>
                  <a:lnTo>
                    <a:pt x="372" y="486"/>
                  </a:lnTo>
                  <a:lnTo>
                    <a:pt x="372" y="480"/>
                  </a:lnTo>
                  <a:lnTo>
                    <a:pt x="372" y="474"/>
                  </a:lnTo>
                  <a:lnTo>
                    <a:pt x="378" y="468"/>
                  </a:lnTo>
                  <a:lnTo>
                    <a:pt x="378" y="462"/>
                  </a:lnTo>
                  <a:lnTo>
                    <a:pt x="378" y="456"/>
                  </a:lnTo>
                  <a:lnTo>
                    <a:pt x="378" y="450"/>
                  </a:lnTo>
                  <a:lnTo>
                    <a:pt x="378" y="444"/>
                  </a:lnTo>
                  <a:lnTo>
                    <a:pt x="378" y="438"/>
                  </a:lnTo>
                  <a:lnTo>
                    <a:pt x="378" y="432"/>
                  </a:lnTo>
                  <a:lnTo>
                    <a:pt x="378" y="426"/>
                  </a:lnTo>
                  <a:lnTo>
                    <a:pt x="378" y="420"/>
                  </a:lnTo>
                  <a:lnTo>
                    <a:pt x="378" y="414"/>
                  </a:lnTo>
                  <a:lnTo>
                    <a:pt x="378" y="408"/>
                  </a:lnTo>
                  <a:lnTo>
                    <a:pt x="378" y="402"/>
                  </a:lnTo>
                  <a:lnTo>
                    <a:pt x="378" y="396"/>
                  </a:lnTo>
                  <a:lnTo>
                    <a:pt x="378" y="390"/>
                  </a:lnTo>
                  <a:lnTo>
                    <a:pt x="378" y="384"/>
                  </a:lnTo>
                  <a:lnTo>
                    <a:pt x="378" y="378"/>
                  </a:lnTo>
                  <a:lnTo>
                    <a:pt x="378" y="372"/>
                  </a:lnTo>
                  <a:lnTo>
                    <a:pt x="384" y="366"/>
                  </a:lnTo>
                  <a:lnTo>
                    <a:pt x="384" y="360"/>
                  </a:lnTo>
                  <a:lnTo>
                    <a:pt x="384" y="354"/>
                  </a:lnTo>
                  <a:lnTo>
                    <a:pt x="384" y="348"/>
                  </a:lnTo>
                  <a:lnTo>
                    <a:pt x="384" y="342"/>
                  </a:lnTo>
                  <a:lnTo>
                    <a:pt x="384" y="336"/>
                  </a:lnTo>
                  <a:lnTo>
                    <a:pt x="384" y="330"/>
                  </a:lnTo>
                  <a:lnTo>
                    <a:pt x="384" y="324"/>
                  </a:lnTo>
                  <a:lnTo>
                    <a:pt x="384" y="318"/>
                  </a:lnTo>
                  <a:lnTo>
                    <a:pt x="384" y="312"/>
                  </a:lnTo>
                  <a:lnTo>
                    <a:pt x="384" y="306"/>
                  </a:lnTo>
                  <a:lnTo>
                    <a:pt x="384" y="300"/>
                  </a:lnTo>
                  <a:lnTo>
                    <a:pt x="384" y="294"/>
                  </a:lnTo>
                  <a:lnTo>
                    <a:pt x="384" y="288"/>
                  </a:lnTo>
                  <a:lnTo>
                    <a:pt x="384" y="282"/>
                  </a:lnTo>
                  <a:lnTo>
                    <a:pt x="384" y="276"/>
                  </a:lnTo>
                  <a:lnTo>
                    <a:pt x="390" y="270"/>
                  </a:lnTo>
                  <a:lnTo>
                    <a:pt x="390" y="264"/>
                  </a:lnTo>
                  <a:lnTo>
                    <a:pt x="390" y="258"/>
                  </a:lnTo>
                  <a:lnTo>
                    <a:pt x="390" y="252"/>
                  </a:lnTo>
                  <a:lnTo>
                    <a:pt x="390" y="246"/>
                  </a:lnTo>
                  <a:lnTo>
                    <a:pt x="390" y="240"/>
                  </a:lnTo>
                  <a:lnTo>
                    <a:pt x="390" y="234"/>
                  </a:lnTo>
                  <a:lnTo>
                    <a:pt x="390" y="228"/>
                  </a:lnTo>
                  <a:lnTo>
                    <a:pt x="390" y="222"/>
                  </a:lnTo>
                  <a:lnTo>
                    <a:pt x="390" y="216"/>
                  </a:lnTo>
                  <a:lnTo>
                    <a:pt x="390" y="210"/>
                  </a:lnTo>
                  <a:lnTo>
                    <a:pt x="390" y="204"/>
                  </a:lnTo>
                  <a:lnTo>
                    <a:pt x="390" y="198"/>
                  </a:lnTo>
                  <a:lnTo>
                    <a:pt x="390" y="192"/>
                  </a:lnTo>
                  <a:lnTo>
                    <a:pt x="396" y="186"/>
                  </a:lnTo>
                  <a:lnTo>
                    <a:pt x="396" y="180"/>
                  </a:lnTo>
                  <a:lnTo>
                    <a:pt x="396" y="174"/>
                  </a:lnTo>
                  <a:lnTo>
                    <a:pt x="396" y="168"/>
                  </a:lnTo>
                  <a:lnTo>
                    <a:pt x="396" y="162"/>
                  </a:lnTo>
                  <a:lnTo>
                    <a:pt x="396" y="156"/>
                  </a:lnTo>
                  <a:lnTo>
                    <a:pt x="396" y="150"/>
                  </a:lnTo>
                  <a:lnTo>
                    <a:pt x="396" y="144"/>
                  </a:lnTo>
                  <a:lnTo>
                    <a:pt x="396" y="138"/>
                  </a:lnTo>
                  <a:lnTo>
                    <a:pt x="396" y="132"/>
                  </a:lnTo>
                  <a:lnTo>
                    <a:pt x="396" y="126"/>
                  </a:lnTo>
                  <a:lnTo>
                    <a:pt x="396" y="120"/>
                  </a:lnTo>
                  <a:lnTo>
                    <a:pt x="402" y="114"/>
                  </a:lnTo>
                  <a:lnTo>
                    <a:pt x="402" y="108"/>
                  </a:lnTo>
                  <a:lnTo>
                    <a:pt x="402" y="102"/>
                  </a:lnTo>
                  <a:lnTo>
                    <a:pt x="402" y="96"/>
                  </a:lnTo>
                  <a:lnTo>
                    <a:pt x="402" y="90"/>
                  </a:lnTo>
                  <a:lnTo>
                    <a:pt x="402" y="84"/>
                  </a:lnTo>
                  <a:lnTo>
                    <a:pt x="402" y="78"/>
                  </a:lnTo>
                  <a:lnTo>
                    <a:pt x="402" y="72"/>
                  </a:lnTo>
                  <a:lnTo>
                    <a:pt x="408" y="66"/>
                  </a:lnTo>
                  <a:lnTo>
                    <a:pt x="408" y="60"/>
                  </a:lnTo>
                  <a:lnTo>
                    <a:pt x="408" y="54"/>
                  </a:lnTo>
                  <a:lnTo>
                    <a:pt x="408" y="48"/>
                  </a:lnTo>
                  <a:lnTo>
                    <a:pt x="408" y="42"/>
                  </a:lnTo>
                  <a:lnTo>
                    <a:pt x="414" y="36"/>
                  </a:lnTo>
                  <a:lnTo>
                    <a:pt x="414" y="30"/>
                  </a:lnTo>
                  <a:lnTo>
                    <a:pt x="420" y="24"/>
                  </a:lnTo>
                  <a:lnTo>
                    <a:pt x="420" y="30"/>
                  </a:lnTo>
                  <a:lnTo>
                    <a:pt x="426" y="36"/>
                  </a:lnTo>
                  <a:lnTo>
                    <a:pt x="426" y="42"/>
                  </a:lnTo>
                  <a:lnTo>
                    <a:pt x="426" y="48"/>
                  </a:lnTo>
                  <a:lnTo>
                    <a:pt x="426" y="54"/>
                  </a:lnTo>
                  <a:lnTo>
                    <a:pt x="426" y="60"/>
                  </a:lnTo>
                  <a:lnTo>
                    <a:pt x="432" y="66"/>
                  </a:lnTo>
                  <a:lnTo>
                    <a:pt x="432" y="72"/>
                  </a:lnTo>
                  <a:lnTo>
                    <a:pt x="432" y="78"/>
                  </a:lnTo>
                  <a:lnTo>
                    <a:pt x="432" y="84"/>
                  </a:lnTo>
                  <a:lnTo>
                    <a:pt x="432" y="90"/>
                  </a:lnTo>
                  <a:lnTo>
                    <a:pt x="432" y="96"/>
                  </a:lnTo>
                  <a:lnTo>
                    <a:pt x="432" y="102"/>
                  </a:lnTo>
                  <a:lnTo>
                    <a:pt x="432" y="108"/>
                  </a:lnTo>
                  <a:lnTo>
                    <a:pt x="438" y="114"/>
                  </a:lnTo>
                  <a:lnTo>
                    <a:pt x="438" y="120"/>
                  </a:lnTo>
                  <a:lnTo>
                    <a:pt x="438" y="126"/>
                  </a:lnTo>
                  <a:lnTo>
                    <a:pt x="438" y="132"/>
                  </a:lnTo>
                  <a:lnTo>
                    <a:pt x="438" y="138"/>
                  </a:lnTo>
                  <a:lnTo>
                    <a:pt x="438" y="144"/>
                  </a:lnTo>
                  <a:lnTo>
                    <a:pt x="438" y="150"/>
                  </a:lnTo>
                  <a:lnTo>
                    <a:pt x="438" y="156"/>
                  </a:lnTo>
                  <a:lnTo>
                    <a:pt x="438" y="162"/>
                  </a:lnTo>
                  <a:lnTo>
                    <a:pt x="438" y="168"/>
                  </a:lnTo>
                  <a:lnTo>
                    <a:pt x="438" y="174"/>
                  </a:lnTo>
                  <a:lnTo>
                    <a:pt x="438" y="180"/>
                  </a:lnTo>
                  <a:lnTo>
                    <a:pt x="444" y="186"/>
                  </a:lnTo>
                  <a:lnTo>
                    <a:pt x="444" y="192"/>
                  </a:lnTo>
                  <a:lnTo>
                    <a:pt x="444" y="198"/>
                  </a:lnTo>
                  <a:lnTo>
                    <a:pt x="444" y="204"/>
                  </a:lnTo>
                  <a:lnTo>
                    <a:pt x="444" y="210"/>
                  </a:lnTo>
                  <a:lnTo>
                    <a:pt x="444" y="216"/>
                  </a:lnTo>
                  <a:lnTo>
                    <a:pt x="444" y="222"/>
                  </a:lnTo>
                  <a:lnTo>
                    <a:pt x="444" y="228"/>
                  </a:lnTo>
                  <a:lnTo>
                    <a:pt x="444" y="234"/>
                  </a:lnTo>
                  <a:lnTo>
                    <a:pt x="444" y="240"/>
                  </a:lnTo>
                  <a:lnTo>
                    <a:pt x="444" y="246"/>
                  </a:lnTo>
                  <a:lnTo>
                    <a:pt x="444" y="252"/>
                  </a:lnTo>
                  <a:lnTo>
                    <a:pt x="444" y="258"/>
                  </a:lnTo>
                  <a:lnTo>
                    <a:pt x="444" y="264"/>
                  </a:lnTo>
                  <a:lnTo>
                    <a:pt x="450" y="270"/>
                  </a:lnTo>
                  <a:lnTo>
                    <a:pt x="450" y="276"/>
                  </a:lnTo>
                  <a:lnTo>
                    <a:pt x="450" y="282"/>
                  </a:lnTo>
                  <a:lnTo>
                    <a:pt x="450" y="288"/>
                  </a:lnTo>
                  <a:lnTo>
                    <a:pt x="450" y="294"/>
                  </a:lnTo>
                  <a:lnTo>
                    <a:pt x="450" y="300"/>
                  </a:lnTo>
                  <a:lnTo>
                    <a:pt x="450" y="306"/>
                  </a:lnTo>
                  <a:lnTo>
                    <a:pt x="450" y="312"/>
                  </a:lnTo>
                  <a:lnTo>
                    <a:pt x="450" y="318"/>
                  </a:lnTo>
                  <a:lnTo>
                    <a:pt x="450" y="324"/>
                  </a:lnTo>
                  <a:lnTo>
                    <a:pt x="450" y="330"/>
                  </a:lnTo>
                  <a:lnTo>
                    <a:pt x="450" y="336"/>
                  </a:lnTo>
                  <a:lnTo>
                    <a:pt x="450" y="342"/>
                  </a:lnTo>
                  <a:lnTo>
                    <a:pt x="450" y="348"/>
                  </a:lnTo>
                  <a:lnTo>
                    <a:pt x="450" y="354"/>
                  </a:lnTo>
                  <a:lnTo>
                    <a:pt x="450" y="360"/>
                  </a:lnTo>
                  <a:lnTo>
                    <a:pt x="456" y="366"/>
                  </a:lnTo>
                  <a:lnTo>
                    <a:pt x="456" y="372"/>
                  </a:lnTo>
                  <a:lnTo>
                    <a:pt x="456" y="378"/>
                  </a:lnTo>
                  <a:lnTo>
                    <a:pt x="456" y="384"/>
                  </a:lnTo>
                  <a:lnTo>
                    <a:pt x="456" y="390"/>
                  </a:lnTo>
                  <a:lnTo>
                    <a:pt x="456" y="396"/>
                  </a:lnTo>
                  <a:lnTo>
                    <a:pt x="456" y="402"/>
                  </a:lnTo>
                  <a:lnTo>
                    <a:pt x="456" y="408"/>
                  </a:lnTo>
                  <a:lnTo>
                    <a:pt x="456" y="414"/>
                  </a:lnTo>
                  <a:lnTo>
                    <a:pt x="456" y="420"/>
                  </a:lnTo>
                  <a:lnTo>
                    <a:pt x="456" y="426"/>
                  </a:lnTo>
                  <a:lnTo>
                    <a:pt x="456" y="432"/>
                  </a:lnTo>
                  <a:lnTo>
                    <a:pt x="456" y="438"/>
                  </a:lnTo>
                  <a:lnTo>
                    <a:pt x="456" y="444"/>
                  </a:lnTo>
                  <a:lnTo>
                    <a:pt x="456" y="450"/>
                  </a:lnTo>
                  <a:lnTo>
                    <a:pt x="456" y="456"/>
                  </a:lnTo>
                  <a:lnTo>
                    <a:pt x="456" y="462"/>
                  </a:lnTo>
                  <a:lnTo>
                    <a:pt x="456" y="468"/>
                  </a:lnTo>
                  <a:lnTo>
                    <a:pt x="462" y="474"/>
                  </a:lnTo>
                  <a:lnTo>
                    <a:pt x="462" y="480"/>
                  </a:lnTo>
                  <a:lnTo>
                    <a:pt x="462" y="486"/>
                  </a:lnTo>
                  <a:lnTo>
                    <a:pt x="462" y="492"/>
                  </a:lnTo>
                  <a:lnTo>
                    <a:pt x="462" y="498"/>
                  </a:lnTo>
                  <a:lnTo>
                    <a:pt x="462" y="504"/>
                  </a:lnTo>
                  <a:lnTo>
                    <a:pt x="462" y="510"/>
                  </a:lnTo>
                  <a:lnTo>
                    <a:pt x="462" y="516"/>
                  </a:lnTo>
                  <a:lnTo>
                    <a:pt x="462" y="522"/>
                  </a:lnTo>
                  <a:lnTo>
                    <a:pt x="462" y="528"/>
                  </a:lnTo>
                  <a:lnTo>
                    <a:pt x="462" y="534"/>
                  </a:lnTo>
                  <a:lnTo>
                    <a:pt x="462" y="540"/>
                  </a:lnTo>
                  <a:lnTo>
                    <a:pt x="462" y="546"/>
                  </a:lnTo>
                  <a:lnTo>
                    <a:pt x="462" y="552"/>
                  </a:lnTo>
                  <a:lnTo>
                    <a:pt x="462" y="558"/>
                  </a:lnTo>
                  <a:lnTo>
                    <a:pt x="462" y="564"/>
                  </a:lnTo>
                  <a:lnTo>
                    <a:pt x="462" y="570"/>
                  </a:lnTo>
                  <a:lnTo>
                    <a:pt x="462" y="576"/>
                  </a:lnTo>
                  <a:lnTo>
                    <a:pt x="462" y="582"/>
                  </a:lnTo>
                  <a:lnTo>
                    <a:pt x="468" y="588"/>
                  </a:lnTo>
                  <a:lnTo>
                    <a:pt x="468" y="594"/>
                  </a:lnTo>
                  <a:lnTo>
                    <a:pt x="468" y="600"/>
                  </a:lnTo>
                  <a:lnTo>
                    <a:pt x="468" y="606"/>
                  </a:lnTo>
                  <a:lnTo>
                    <a:pt x="468" y="612"/>
                  </a:lnTo>
                  <a:lnTo>
                    <a:pt x="468" y="618"/>
                  </a:lnTo>
                  <a:lnTo>
                    <a:pt x="468" y="624"/>
                  </a:lnTo>
                  <a:lnTo>
                    <a:pt x="468" y="630"/>
                  </a:lnTo>
                  <a:lnTo>
                    <a:pt x="468" y="636"/>
                  </a:lnTo>
                  <a:lnTo>
                    <a:pt x="468" y="642"/>
                  </a:lnTo>
                  <a:lnTo>
                    <a:pt x="468" y="648"/>
                  </a:lnTo>
                  <a:lnTo>
                    <a:pt x="468" y="654"/>
                  </a:lnTo>
                  <a:lnTo>
                    <a:pt x="468" y="660"/>
                  </a:lnTo>
                  <a:lnTo>
                    <a:pt x="468" y="666"/>
                  </a:lnTo>
                  <a:lnTo>
                    <a:pt x="468" y="672"/>
                  </a:lnTo>
                  <a:lnTo>
                    <a:pt x="468" y="678"/>
                  </a:lnTo>
                  <a:lnTo>
                    <a:pt x="468" y="684"/>
                  </a:lnTo>
                  <a:lnTo>
                    <a:pt x="468" y="690"/>
                  </a:lnTo>
                  <a:lnTo>
                    <a:pt x="468" y="696"/>
                  </a:lnTo>
                  <a:lnTo>
                    <a:pt x="468" y="702"/>
                  </a:lnTo>
                  <a:lnTo>
                    <a:pt x="474" y="708"/>
                  </a:lnTo>
                  <a:lnTo>
                    <a:pt x="474" y="714"/>
                  </a:lnTo>
                  <a:lnTo>
                    <a:pt x="474" y="720"/>
                  </a:lnTo>
                  <a:lnTo>
                    <a:pt x="474" y="726"/>
                  </a:lnTo>
                  <a:lnTo>
                    <a:pt x="474" y="732"/>
                  </a:lnTo>
                  <a:lnTo>
                    <a:pt x="474" y="738"/>
                  </a:lnTo>
                  <a:lnTo>
                    <a:pt x="474" y="744"/>
                  </a:lnTo>
                </a:path>
              </a:pathLst>
            </a:custGeom>
            <a:noFill/>
            <a:ln w="28575" cmpd="sng">
              <a:solidFill>
                <a:srgbClr val="FF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934" name="Freeform 86">
              <a:extLst>
                <a:ext uri="{FF2B5EF4-FFF2-40B4-BE49-F238E27FC236}">
                  <a16:creationId xmlns:a16="http://schemas.microsoft.com/office/drawing/2014/main" id="{53E36BDE-273B-A99E-6A4A-26D61C0D3AED}"/>
                </a:ext>
              </a:extLst>
            </p:cNvPr>
            <p:cNvSpPr>
              <a:spLocks/>
            </p:cNvSpPr>
            <p:nvPr/>
          </p:nvSpPr>
          <p:spPr bwMode="auto">
            <a:xfrm>
              <a:off x="3102" y="1746"/>
              <a:ext cx="498" cy="1374"/>
            </a:xfrm>
            <a:custGeom>
              <a:avLst/>
              <a:gdLst>
                <a:gd name="T0" fmla="*/ 6 w 498"/>
                <a:gd name="T1" fmla="*/ 798 h 1374"/>
                <a:gd name="T2" fmla="*/ 12 w 498"/>
                <a:gd name="T3" fmla="*/ 900 h 1374"/>
                <a:gd name="T4" fmla="*/ 12 w 498"/>
                <a:gd name="T5" fmla="*/ 1002 h 1374"/>
                <a:gd name="T6" fmla="*/ 24 w 498"/>
                <a:gd name="T7" fmla="*/ 1104 h 1374"/>
                <a:gd name="T8" fmla="*/ 30 w 498"/>
                <a:gd name="T9" fmla="*/ 1206 h 1374"/>
                <a:gd name="T10" fmla="*/ 42 w 498"/>
                <a:gd name="T11" fmla="*/ 1308 h 1374"/>
                <a:gd name="T12" fmla="*/ 66 w 498"/>
                <a:gd name="T13" fmla="*/ 1302 h 1374"/>
                <a:gd name="T14" fmla="*/ 78 w 498"/>
                <a:gd name="T15" fmla="*/ 1200 h 1374"/>
                <a:gd name="T16" fmla="*/ 84 w 498"/>
                <a:gd name="T17" fmla="*/ 1098 h 1374"/>
                <a:gd name="T18" fmla="*/ 90 w 498"/>
                <a:gd name="T19" fmla="*/ 996 h 1374"/>
                <a:gd name="T20" fmla="*/ 96 w 498"/>
                <a:gd name="T21" fmla="*/ 894 h 1374"/>
                <a:gd name="T22" fmla="*/ 102 w 498"/>
                <a:gd name="T23" fmla="*/ 792 h 1374"/>
                <a:gd name="T24" fmla="*/ 108 w 498"/>
                <a:gd name="T25" fmla="*/ 690 h 1374"/>
                <a:gd name="T26" fmla="*/ 108 w 498"/>
                <a:gd name="T27" fmla="*/ 588 h 1374"/>
                <a:gd name="T28" fmla="*/ 114 w 498"/>
                <a:gd name="T29" fmla="*/ 486 h 1374"/>
                <a:gd name="T30" fmla="*/ 120 w 498"/>
                <a:gd name="T31" fmla="*/ 384 h 1374"/>
                <a:gd name="T32" fmla="*/ 126 w 498"/>
                <a:gd name="T33" fmla="*/ 282 h 1374"/>
                <a:gd name="T34" fmla="*/ 132 w 498"/>
                <a:gd name="T35" fmla="*/ 180 h 1374"/>
                <a:gd name="T36" fmla="*/ 144 w 498"/>
                <a:gd name="T37" fmla="*/ 78 h 1374"/>
                <a:gd name="T38" fmla="*/ 168 w 498"/>
                <a:gd name="T39" fmla="*/ 24 h 1374"/>
                <a:gd name="T40" fmla="*/ 180 w 498"/>
                <a:gd name="T41" fmla="*/ 126 h 1374"/>
                <a:gd name="T42" fmla="*/ 186 w 498"/>
                <a:gd name="T43" fmla="*/ 228 h 1374"/>
                <a:gd name="T44" fmla="*/ 198 w 498"/>
                <a:gd name="T45" fmla="*/ 330 h 1374"/>
                <a:gd name="T46" fmla="*/ 204 w 498"/>
                <a:gd name="T47" fmla="*/ 432 h 1374"/>
                <a:gd name="T48" fmla="*/ 204 w 498"/>
                <a:gd name="T49" fmla="*/ 534 h 1374"/>
                <a:gd name="T50" fmla="*/ 210 w 498"/>
                <a:gd name="T51" fmla="*/ 636 h 1374"/>
                <a:gd name="T52" fmla="*/ 216 w 498"/>
                <a:gd name="T53" fmla="*/ 738 h 1374"/>
                <a:gd name="T54" fmla="*/ 222 w 498"/>
                <a:gd name="T55" fmla="*/ 840 h 1374"/>
                <a:gd name="T56" fmla="*/ 228 w 498"/>
                <a:gd name="T57" fmla="*/ 942 h 1374"/>
                <a:gd name="T58" fmla="*/ 234 w 498"/>
                <a:gd name="T59" fmla="*/ 1044 h 1374"/>
                <a:gd name="T60" fmla="*/ 240 w 498"/>
                <a:gd name="T61" fmla="*/ 1146 h 1374"/>
                <a:gd name="T62" fmla="*/ 246 w 498"/>
                <a:gd name="T63" fmla="*/ 1248 h 1374"/>
                <a:gd name="T64" fmla="*/ 258 w 498"/>
                <a:gd name="T65" fmla="*/ 1350 h 1374"/>
                <a:gd name="T66" fmla="*/ 288 w 498"/>
                <a:gd name="T67" fmla="*/ 1284 h 1374"/>
                <a:gd name="T68" fmla="*/ 294 w 498"/>
                <a:gd name="T69" fmla="*/ 1182 h 1374"/>
                <a:gd name="T70" fmla="*/ 300 w 498"/>
                <a:gd name="T71" fmla="*/ 1080 h 1374"/>
                <a:gd name="T72" fmla="*/ 306 w 498"/>
                <a:gd name="T73" fmla="*/ 978 h 1374"/>
                <a:gd name="T74" fmla="*/ 312 w 498"/>
                <a:gd name="T75" fmla="*/ 876 h 1374"/>
                <a:gd name="T76" fmla="*/ 318 w 498"/>
                <a:gd name="T77" fmla="*/ 774 h 1374"/>
                <a:gd name="T78" fmla="*/ 324 w 498"/>
                <a:gd name="T79" fmla="*/ 672 h 1374"/>
                <a:gd name="T80" fmla="*/ 330 w 498"/>
                <a:gd name="T81" fmla="*/ 570 h 1374"/>
                <a:gd name="T82" fmla="*/ 336 w 498"/>
                <a:gd name="T83" fmla="*/ 468 h 1374"/>
                <a:gd name="T84" fmla="*/ 342 w 498"/>
                <a:gd name="T85" fmla="*/ 366 h 1374"/>
                <a:gd name="T86" fmla="*/ 348 w 498"/>
                <a:gd name="T87" fmla="*/ 264 h 1374"/>
                <a:gd name="T88" fmla="*/ 354 w 498"/>
                <a:gd name="T89" fmla="*/ 162 h 1374"/>
                <a:gd name="T90" fmla="*/ 366 w 498"/>
                <a:gd name="T91" fmla="*/ 60 h 1374"/>
                <a:gd name="T92" fmla="*/ 390 w 498"/>
                <a:gd name="T93" fmla="*/ 54 h 1374"/>
                <a:gd name="T94" fmla="*/ 402 w 498"/>
                <a:gd name="T95" fmla="*/ 156 h 1374"/>
                <a:gd name="T96" fmla="*/ 408 w 498"/>
                <a:gd name="T97" fmla="*/ 258 h 1374"/>
                <a:gd name="T98" fmla="*/ 414 w 498"/>
                <a:gd name="T99" fmla="*/ 360 h 1374"/>
                <a:gd name="T100" fmla="*/ 420 w 498"/>
                <a:gd name="T101" fmla="*/ 462 h 1374"/>
                <a:gd name="T102" fmla="*/ 426 w 498"/>
                <a:gd name="T103" fmla="*/ 564 h 1374"/>
                <a:gd name="T104" fmla="*/ 432 w 498"/>
                <a:gd name="T105" fmla="*/ 666 h 1374"/>
                <a:gd name="T106" fmla="*/ 432 w 498"/>
                <a:gd name="T107" fmla="*/ 768 h 1374"/>
                <a:gd name="T108" fmla="*/ 438 w 498"/>
                <a:gd name="T109" fmla="*/ 870 h 1374"/>
                <a:gd name="T110" fmla="*/ 444 w 498"/>
                <a:gd name="T111" fmla="*/ 972 h 1374"/>
                <a:gd name="T112" fmla="*/ 450 w 498"/>
                <a:gd name="T113" fmla="*/ 1074 h 1374"/>
                <a:gd name="T114" fmla="*/ 456 w 498"/>
                <a:gd name="T115" fmla="*/ 1176 h 1374"/>
                <a:gd name="T116" fmla="*/ 468 w 498"/>
                <a:gd name="T117" fmla="*/ 1278 h 1374"/>
                <a:gd name="T118" fmla="*/ 492 w 498"/>
                <a:gd name="T119" fmla="*/ 1368 h 1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98" h="1374">
                  <a:moveTo>
                    <a:pt x="0" y="702"/>
                  </a:moveTo>
                  <a:lnTo>
                    <a:pt x="0" y="708"/>
                  </a:lnTo>
                  <a:lnTo>
                    <a:pt x="0" y="714"/>
                  </a:lnTo>
                  <a:lnTo>
                    <a:pt x="0" y="720"/>
                  </a:lnTo>
                  <a:lnTo>
                    <a:pt x="0" y="726"/>
                  </a:lnTo>
                  <a:lnTo>
                    <a:pt x="0" y="732"/>
                  </a:lnTo>
                  <a:lnTo>
                    <a:pt x="0" y="738"/>
                  </a:lnTo>
                  <a:lnTo>
                    <a:pt x="0" y="744"/>
                  </a:lnTo>
                  <a:lnTo>
                    <a:pt x="0" y="750"/>
                  </a:lnTo>
                  <a:lnTo>
                    <a:pt x="0" y="756"/>
                  </a:lnTo>
                  <a:lnTo>
                    <a:pt x="0" y="762"/>
                  </a:lnTo>
                  <a:lnTo>
                    <a:pt x="0" y="768"/>
                  </a:lnTo>
                  <a:lnTo>
                    <a:pt x="0" y="774"/>
                  </a:lnTo>
                  <a:lnTo>
                    <a:pt x="6" y="780"/>
                  </a:lnTo>
                  <a:lnTo>
                    <a:pt x="6" y="786"/>
                  </a:lnTo>
                  <a:lnTo>
                    <a:pt x="6" y="792"/>
                  </a:lnTo>
                  <a:lnTo>
                    <a:pt x="6" y="798"/>
                  </a:lnTo>
                  <a:lnTo>
                    <a:pt x="6" y="804"/>
                  </a:lnTo>
                  <a:lnTo>
                    <a:pt x="6" y="810"/>
                  </a:lnTo>
                  <a:lnTo>
                    <a:pt x="6" y="816"/>
                  </a:lnTo>
                  <a:lnTo>
                    <a:pt x="6" y="822"/>
                  </a:lnTo>
                  <a:lnTo>
                    <a:pt x="6" y="828"/>
                  </a:lnTo>
                  <a:lnTo>
                    <a:pt x="6" y="834"/>
                  </a:lnTo>
                  <a:lnTo>
                    <a:pt x="6" y="840"/>
                  </a:lnTo>
                  <a:lnTo>
                    <a:pt x="6" y="846"/>
                  </a:lnTo>
                  <a:lnTo>
                    <a:pt x="6" y="852"/>
                  </a:lnTo>
                  <a:lnTo>
                    <a:pt x="6" y="858"/>
                  </a:lnTo>
                  <a:lnTo>
                    <a:pt x="6" y="864"/>
                  </a:lnTo>
                  <a:lnTo>
                    <a:pt x="6" y="870"/>
                  </a:lnTo>
                  <a:lnTo>
                    <a:pt x="6" y="876"/>
                  </a:lnTo>
                  <a:lnTo>
                    <a:pt x="6" y="882"/>
                  </a:lnTo>
                  <a:lnTo>
                    <a:pt x="6" y="888"/>
                  </a:lnTo>
                  <a:lnTo>
                    <a:pt x="6" y="894"/>
                  </a:lnTo>
                  <a:lnTo>
                    <a:pt x="12" y="900"/>
                  </a:lnTo>
                  <a:lnTo>
                    <a:pt x="12" y="906"/>
                  </a:lnTo>
                  <a:lnTo>
                    <a:pt x="12" y="912"/>
                  </a:lnTo>
                  <a:lnTo>
                    <a:pt x="12" y="918"/>
                  </a:lnTo>
                  <a:lnTo>
                    <a:pt x="12" y="924"/>
                  </a:lnTo>
                  <a:lnTo>
                    <a:pt x="12" y="930"/>
                  </a:lnTo>
                  <a:lnTo>
                    <a:pt x="12" y="936"/>
                  </a:lnTo>
                  <a:lnTo>
                    <a:pt x="12" y="942"/>
                  </a:lnTo>
                  <a:lnTo>
                    <a:pt x="12" y="948"/>
                  </a:lnTo>
                  <a:lnTo>
                    <a:pt x="12" y="954"/>
                  </a:lnTo>
                  <a:lnTo>
                    <a:pt x="12" y="960"/>
                  </a:lnTo>
                  <a:lnTo>
                    <a:pt x="12" y="966"/>
                  </a:lnTo>
                  <a:lnTo>
                    <a:pt x="12" y="972"/>
                  </a:lnTo>
                  <a:lnTo>
                    <a:pt x="12" y="978"/>
                  </a:lnTo>
                  <a:lnTo>
                    <a:pt x="12" y="984"/>
                  </a:lnTo>
                  <a:lnTo>
                    <a:pt x="12" y="990"/>
                  </a:lnTo>
                  <a:lnTo>
                    <a:pt x="12" y="996"/>
                  </a:lnTo>
                  <a:lnTo>
                    <a:pt x="12" y="1002"/>
                  </a:lnTo>
                  <a:lnTo>
                    <a:pt x="18" y="1008"/>
                  </a:lnTo>
                  <a:lnTo>
                    <a:pt x="18" y="1014"/>
                  </a:lnTo>
                  <a:lnTo>
                    <a:pt x="18" y="1020"/>
                  </a:lnTo>
                  <a:lnTo>
                    <a:pt x="18" y="1026"/>
                  </a:lnTo>
                  <a:lnTo>
                    <a:pt x="18" y="1032"/>
                  </a:lnTo>
                  <a:lnTo>
                    <a:pt x="18" y="1038"/>
                  </a:lnTo>
                  <a:lnTo>
                    <a:pt x="18" y="1044"/>
                  </a:lnTo>
                  <a:lnTo>
                    <a:pt x="18" y="1050"/>
                  </a:lnTo>
                  <a:lnTo>
                    <a:pt x="18" y="1056"/>
                  </a:lnTo>
                  <a:lnTo>
                    <a:pt x="18" y="1062"/>
                  </a:lnTo>
                  <a:lnTo>
                    <a:pt x="18" y="1068"/>
                  </a:lnTo>
                  <a:lnTo>
                    <a:pt x="18" y="1074"/>
                  </a:lnTo>
                  <a:lnTo>
                    <a:pt x="18" y="1080"/>
                  </a:lnTo>
                  <a:lnTo>
                    <a:pt x="18" y="1086"/>
                  </a:lnTo>
                  <a:lnTo>
                    <a:pt x="18" y="1092"/>
                  </a:lnTo>
                  <a:lnTo>
                    <a:pt x="18" y="1098"/>
                  </a:lnTo>
                  <a:lnTo>
                    <a:pt x="24" y="1104"/>
                  </a:lnTo>
                  <a:lnTo>
                    <a:pt x="24" y="1110"/>
                  </a:lnTo>
                  <a:lnTo>
                    <a:pt x="24" y="1116"/>
                  </a:lnTo>
                  <a:lnTo>
                    <a:pt x="24" y="1122"/>
                  </a:lnTo>
                  <a:lnTo>
                    <a:pt x="24" y="1128"/>
                  </a:lnTo>
                  <a:lnTo>
                    <a:pt x="24" y="1134"/>
                  </a:lnTo>
                  <a:lnTo>
                    <a:pt x="24" y="1140"/>
                  </a:lnTo>
                  <a:lnTo>
                    <a:pt x="24" y="1146"/>
                  </a:lnTo>
                  <a:lnTo>
                    <a:pt x="24" y="1152"/>
                  </a:lnTo>
                  <a:lnTo>
                    <a:pt x="24" y="1158"/>
                  </a:lnTo>
                  <a:lnTo>
                    <a:pt x="24" y="1164"/>
                  </a:lnTo>
                  <a:lnTo>
                    <a:pt x="24" y="1170"/>
                  </a:lnTo>
                  <a:lnTo>
                    <a:pt x="24" y="1176"/>
                  </a:lnTo>
                  <a:lnTo>
                    <a:pt x="24" y="1182"/>
                  </a:lnTo>
                  <a:lnTo>
                    <a:pt x="30" y="1188"/>
                  </a:lnTo>
                  <a:lnTo>
                    <a:pt x="30" y="1194"/>
                  </a:lnTo>
                  <a:lnTo>
                    <a:pt x="30" y="1200"/>
                  </a:lnTo>
                  <a:lnTo>
                    <a:pt x="30" y="1206"/>
                  </a:lnTo>
                  <a:lnTo>
                    <a:pt x="30" y="1212"/>
                  </a:lnTo>
                  <a:lnTo>
                    <a:pt x="30" y="1218"/>
                  </a:lnTo>
                  <a:lnTo>
                    <a:pt x="30" y="1224"/>
                  </a:lnTo>
                  <a:lnTo>
                    <a:pt x="30" y="1230"/>
                  </a:lnTo>
                  <a:lnTo>
                    <a:pt x="30" y="1236"/>
                  </a:lnTo>
                  <a:lnTo>
                    <a:pt x="30" y="1242"/>
                  </a:lnTo>
                  <a:lnTo>
                    <a:pt x="30" y="1248"/>
                  </a:lnTo>
                  <a:lnTo>
                    <a:pt x="30" y="1254"/>
                  </a:lnTo>
                  <a:lnTo>
                    <a:pt x="36" y="1260"/>
                  </a:lnTo>
                  <a:lnTo>
                    <a:pt x="36" y="1266"/>
                  </a:lnTo>
                  <a:lnTo>
                    <a:pt x="36" y="1272"/>
                  </a:lnTo>
                  <a:lnTo>
                    <a:pt x="36" y="1278"/>
                  </a:lnTo>
                  <a:lnTo>
                    <a:pt x="36" y="1284"/>
                  </a:lnTo>
                  <a:lnTo>
                    <a:pt x="36" y="1290"/>
                  </a:lnTo>
                  <a:lnTo>
                    <a:pt x="36" y="1296"/>
                  </a:lnTo>
                  <a:lnTo>
                    <a:pt x="36" y="1302"/>
                  </a:lnTo>
                  <a:lnTo>
                    <a:pt x="42" y="1308"/>
                  </a:lnTo>
                  <a:lnTo>
                    <a:pt x="42" y="1314"/>
                  </a:lnTo>
                  <a:lnTo>
                    <a:pt x="42" y="1320"/>
                  </a:lnTo>
                  <a:lnTo>
                    <a:pt x="42" y="1326"/>
                  </a:lnTo>
                  <a:lnTo>
                    <a:pt x="42" y="1332"/>
                  </a:lnTo>
                  <a:lnTo>
                    <a:pt x="42" y="1338"/>
                  </a:lnTo>
                  <a:lnTo>
                    <a:pt x="48" y="1344"/>
                  </a:lnTo>
                  <a:lnTo>
                    <a:pt x="48" y="1350"/>
                  </a:lnTo>
                  <a:lnTo>
                    <a:pt x="54" y="1356"/>
                  </a:lnTo>
                  <a:lnTo>
                    <a:pt x="54" y="1350"/>
                  </a:lnTo>
                  <a:lnTo>
                    <a:pt x="60" y="1344"/>
                  </a:lnTo>
                  <a:lnTo>
                    <a:pt x="60" y="1338"/>
                  </a:lnTo>
                  <a:lnTo>
                    <a:pt x="60" y="1332"/>
                  </a:lnTo>
                  <a:lnTo>
                    <a:pt x="60" y="1326"/>
                  </a:lnTo>
                  <a:lnTo>
                    <a:pt x="66" y="1320"/>
                  </a:lnTo>
                  <a:lnTo>
                    <a:pt x="66" y="1314"/>
                  </a:lnTo>
                  <a:lnTo>
                    <a:pt x="66" y="1308"/>
                  </a:lnTo>
                  <a:lnTo>
                    <a:pt x="66" y="1302"/>
                  </a:lnTo>
                  <a:lnTo>
                    <a:pt x="66" y="1296"/>
                  </a:lnTo>
                  <a:lnTo>
                    <a:pt x="66" y="1290"/>
                  </a:lnTo>
                  <a:lnTo>
                    <a:pt x="66" y="1284"/>
                  </a:lnTo>
                  <a:lnTo>
                    <a:pt x="66" y="1278"/>
                  </a:lnTo>
                  <a:lnTo>
                    <a:pt x="72" y="1272"/>
                  </a:lnTo>
                  <a:lnTo>
                    <a:pt x="72" y="1266"/>
                  </a:lnTo>
                  <a:lnTo>
                    <a:pt x="72" y="1260"/>
                  </a:lnTo>
                  <a:lnTo>
                    <a:pt x="72" y="1254"/>
                  </a:lnTo>
                  <a:lnTo>
                    <a:pt x="72" y="1248"/>
                  </a:lnTo>
                  <a:lnTo>
                    <a:pt x="72" y="1242"/>
                  </a:lnTo>
                  <a:lnTo>
                    <a:pt x="72" y="1236"/>
                  </a:lnTo>
                  <a:lnTo>
                    <a:pt x="72" y="1230"/>
                  </a:lnTo>
                  <a:lnTo>
                    <a:pt x="72" y="1224"/>
                  </a:lnTo>
                  <a:lnTo>
                    <a:pt x="72" y="1218"/>
                  </a:lnTo>
                  <a:lnTo>
                    <a:pt x="72" y="1212"/>
                  </a:lnTo>
                  <a:lnTo>
                    <a:pt x="78" y="1206"/>
                  </a:lnTo>
                  <a:lnTo>
                    <a:pt x="78" y="1200"/>
                  </a:lnTo>
                  <a:lnTo>
                    <a:pt x="78" y="1194"/>
                  </a:lnTo>
                  <a:lnTo>
                    <a:pt x="78" y="1188"/>
                  </a:lnTo>
                  <a:lnTo>
                    <a:pt x="78" y="1182"/>
                  </a:lnTo>
                  <a:lnTo>
                    <a:pt x="78" y="1176"/>
                  </a:lnTo>
                  <a:lnTo>
                    <a:pt x="78" y="1170"/>
                  </a:lnTo>
                  <a:lnTo>
                    <a:pt x="78" y="1164"/>
                  </a:lnTo>
                  <a:lnTo>
                    <a:pt x="78" y="1158"/>
                  </a:lnTo>
                  <a:lnTo>
                    <a:pt x="78" y="1152"/>
                  </a:lnTo>
                  <a:lnTo>
                    <a:pt x="78" y="1146"/>
                  </a:lnTo>
                  <a:lnTo>
                    <a:pt x="78" y="1140"/>
                  </a:lnTo>
                  <a:lnTo>
                    <a:pt x="78" y="1134"/>
                  </a:lnTo>
                  <a:lnTo>
                    <a:pt x="78" y="1128"/>
                  </a:lnTo>
                  <a:lnTo>
                    <a:pt x="84" y="1122"/>
                  </a:lnTo>
                  <a:lnTo>
                    <a:pt x="84" y="1116"/>
                  </a:lnTo>
                  <a:lnTo>
                    <a:pt x="84" y="1110"/>
                  </a:lnTo>
                  <a:lnTo>
                    <a:pt x="84" y="1104"/>
                  </a:lnTo>
                  <a:lnTo>
                    <a:pt x="84" y="1098"/>
                  </a:lnTo>
                  <a:lnTo>
                    <a:pt x="84" y="1092"/>
                  </a:lnTo>
                  <a:lnTo>
                    <a:pt x="84" y="1086"/>
                  </a:lnTo>
                  <a:lnTo>
                    <a:pt x="84" y="1080"/>
                  </a:lnTo>
                  <a:lnTo>
                    <a:pt x="84" y="1074"/>
                  </a:lnTo>
                  <a:lnTo>
                    <a:pt x="84" y="1068"/>
                  </a:lnTo>
                  <a:lnTo>
                    <a:pt x="84" y="1062"/>
                  </a:lnTo>
                  <a:lnTo>
                    <a:pt x="84" y="1056"/>
                  </a:lnTo>
                  <a:lnTo>
                    <a:pt x="84" y="1050"/>
                  </a:lnTo>
                  <a:lnTo>
                    <a:pt x="84" y="1044"/>
                  </a:lnTo>
                  <a:lnTo>
                    <a:pt x="84" y="1038"/>
                  </a:lnTo>
                  <a:lnTo>
                    <a:pt x="84" y="1032"/>
                  </a:lnTo>
                  <a:lnTo>
                    <a:pt x="90" y="1026"/>
                  </a:lnTo>
                  <a:lnTo>
                    <a:pt x="90" y="1020"/>
                  </a:lnTo>
                  <a:lnTo>
                    <a:pt x="90" y="1014"/>
                  </a:lnTo>
                  <a:lnTo>
                    <a:pt x="90" y="1008"/>
                  </a:lnTo>
                  <a:lnTo>
                    <a:pt x="90" y="1002"/>
                  </a:lnTo>
                  <a:lnTo>
                    <a:pt x="90" y="996"/>
                  </a:lnTo>
                  <a:lnTo>
                    <a:pt x="90" y="990"/>
                  </a:lnTo>
                  <a:lnTo>
                    <a:pt x="90" y="984"/>
                  </a:lnTo>
                  <a:lnTo>
                    <a:pt x="90" y="978"/>
                  </a:lnTo>
                  <a:lnTo>
                    <a:pt x="90" y="972"/>
                  </a:lnTo>
                  <a:lnTo>
                    <a:pt x="90" y="966"/>
                  </a:lnTo>
                  <a:lnTo>
                    <a:pt x="90" y="960"/>
                  </a:lnTo>
                  <a:lnTo>
                    <a:pt x="90" y="954"/>
                  </a:lnTo>
                  <a:lnTo>
                    <a:pt x="90" y="948"/>
                  </a:lnTo>
                  <a:lnTo>
                    <a:pt x="90" y="942"/>
                  </a:lnTo>
                  <a:lnTo>
                    <a:pt x="90" y="936"/>
                  </a:lnTo>
                  <a:lnTo>
                    <a:pt x="90" y="930"/>
                  </a:lnTo>
                  <a:lnTo>
                    <a:pt x="90" y="924"/>
                  </a:lnTo>
                  <a:lnTo>
                    <a:pt x="96" y="918"/>
                  </a:lnTo>
                  <a:lnTo>
                    <a:pt x="96" y="912"/>
                  </a:lnTo>
                  <a:lnTo>
                    <a:pt x="96" y="906"/>
                  </a:lnTo>
                  <a:lnTo>
                    <a:pt x="96" y="900"/>
                  </a:lnTo>
                  <a:lnTo>
                    <a:pt x="96" y="894"/>
                  </a:lnTo>
                  <a:lnTo>
                    <a:pt x="96" y="888"/>
                  </a:lnTo>
                  <a:lnTo>
                    <a:pt x="96" y="882"/>
                  </a:lnTo>
                  <a:lnTo>
                    <a:pt x="96" y="876"/>
                  </a:lnTo>
                  <a:lnTo>
                    <a:pt x="96" y="870"/>
                  </a:lnTo>
                  <a:lnTo>
                    <a:pt x="96" y="864"/>
                  </a:lnTo>
                  <a:lnTo>
                    <a:pt x="96" y="858"/>
                  </a:lnTo>
                  <a:lnTo>
                    <a:pt x="96" y="852"/>
                  </a:lnTo>
                  <a:lnTo>
                    <a:pt x="96" y="846"/>
                  </a:lnTo>
                  <a:lnTo>
                    <a:pt x="96" y="840"/>
                  </a:lnTo>
                  <a:lnTo>
                    <a:pt x="96" y="834"/>
                  </a:lnTo>
                  <a:lnTo>
                    <a:pt x="96" y="828"/>
                  </a:lnTo>
                  <a:lnTo>
                    <a:pt x="96" y="822"/>
                  </a:lnTo>
                  <a:lnTo>
                    <a:pt x="96" y="816"/>
                  </a:lnTo>
                  <a:lnTo>
                    <a:pt x="96" y="810"/>
                  </a:lnTo>
                  <a:lnTo>
                    <a:pt x="102" y="804"/>
                  </a:lnTo>
                  <a:lnTo>
                    <a:pt x="102" y="798"/>
                  </a:lnTo>
                  <a:lnTo>
                    <a:pt x="102" y="792"/>
                  </a:lnTo>
                  <a:lnTo>
                    <a:pt x="102" y="786"/>
                  </a:lnTo>
                  <a:lnTo>
                    <a:pt x="102" y="780"/>
                  </a:lnTo>
                  <a:lnTo>
                    <a:pt x="102" y="774"/>
                  </a:lnTo>
                  <a:lnTo>
                    <a:pt x="102" y="768"/>
                  </a:lnTo>
                  <a:lnTo>
                    <a:pt x="102" y="762"/>
                  </a:lnTo>
                  <a:lnTo>
                    <a:pt x="102" y="756"/>
                  </a:lnTo>
                  <a:lnTo>
                    <a:pt x="102" y="750"/>
                  </a:lnTo>
                  <a:lnTo>
                    <a:pt x="102" y="744"/>
                  </a:lnTo>
                  <a:lnTo>
                    <a:pt x="102" y="738"/>
                  </a:lnTo>
                  <a:lnTo>
                    <a:pt x="102" y="732"/>
                  </a:lnTo>
                  <a:lnTo>
                    <a:pt x="102" y="726"/>
                  </a:lnTo>
                  <a:lnTo>
                    <a:pt x="102" y="720"/>
                  </a:lnTo>
                  <a:lnTo>
                    <a:pt x="102" y="714"/>
                  </a:lnTo>
                  <a:lnTo>
                    <a:pt x="102" y="708"/>
                  </a:lnTo>
                  <a:lnTo>
                    <a:pt x="102" y="702"/>
                  </a:lnTo>
                  <a:lnTo>
                    <a:pt x="102" y="696"/>
                  </a:lnTo>
                  <a:lnTo>
                    <a:pt x="108" y="690"/>
                  </a:lnTo>
                  <a:lnTo>
                    <a:pt x="108" y="684"/>
                  </a:lnTo>
                  <a:lnTo>
                    <a:pt x="108" y="678"/>
                  </a:lnTo>
                  <a:lnTo>
                    <a:pt x="108" y="672"/>
                  </a:lnTo>
                  <a:lnTo>
                    <a:pt x="108" y="666"/>
                  </a:lnTo>
                  <a:lnTo>
                    <a:pt x="108" y="660"/>
                  </a:lnTo>
                  <a:lnTo>
                    <a:pt x="108" y="654"/>
                  </a:lnTo>
                  <a:lnTo>
                    <a:pt x="108" y="648"/>
                  </a:lnTo>
                  <a:lnTo>
                    <a:pt x="108" y="642"/>
                  </a:lnTo>
                  <a:lnTo>
                    <a:pt x="108" y="636"/>
                  </a:lnTo>
                  <a:lnTo>
                    <a:pt x="108" y="630"/>
                  </a:lnTo>
                  <a:lnTo>
                    <a:pt x="108" y="624"/>
                  </a:lnTo>
                  <a:lnTo>
                    <a:pt x="108" y="618"/>
                  </a:lnTo>
                  <a:lnTo>
                    <a:pt x="108" y="612"/>
                  </a:lnTo>
                  <a:lnTo>
                    <a:pt x="108" y="606"/>
                  </a:lnTo>
                  <a:lnTo>
                    <a:pt x="108" y="600"/>
                  </a:lnTo>
                  <a:lnTo>
                    <a:pt x="108" y="594"/>
                  </a:lnTo>
                  <a:lnTo>
                    <a:pt x="108" y="588"/>
                  </a:lnTo>
                  <a:lnTo>
                    <a:pt x="108" y="582"/>
                  </a:lnTo>
                  <a:lnTo>
                    <a:pt x="108" y="576"/>
                  </a:lnTo>
                  <a:lnTo>
                    <a:pt x="114" y="570"/>
                  </a:lnTo>
                  <a:lnTo>
                    <a:pt x="114" y="564"/>
                  </a:lnTo>
                  <a:lnTo>
                    <a:pt x="114" y="558"/>
                  </a:lnTo>
                  <a:lnTo>
                    <a:pt x="114" y="552"/>
                  </a:lnTo>
                  <a:lnTo>
                    <a:pt x="114" y="546"/>
                  </a:lnTo>
                  <a:lnTo>
                    <a:pt x="114" y="540"/>
                  </a:lnTo>
                  <a:lnTo>
                    <a:pt x="114" y="534"/>
                  </a:lnTo>
                  <a:lnTo>
                    <a:pt x="114" y="528"/>
                  </a:lnTo>
                  <a:lnTo>
                    <a:pt x="114" y="522"/>
                  </a:lnTo>
                  <a:lnTo>
                    <a:pt x="114" y="516"/>
                  </a:lnTo>
                  <a:lnTo>
                    <a:pt x="114" y="510"/>
                  </a:lnTo>
                  <a:lnTo>
                    <a:pt x="114" y="504"/>
                  </a:lnTo>
                  <a:lnTo>
                    <a:pt x="114" y="498"/>
                  </a:lnTo>
                  <a:lnTo>
                    <a:pt x="114" y="492"/>
                  </a:lnTo>
                  <a:lnTo>
                    <a:pt x="114" y="486"/>
                  </a:lnTo>
                  <a:lnTo>
                    <a:pt x="114" y="480"/>
                  </a:lnTo>
                  <a:lnTo>
                    <a:pt x="114" y="474"/>
                  </a:lnTo>
                  <a:lnTo>
                    <a:pt x="114" y="468"/>
                  </a:lnTo>
                  <a:lnTo>
                    <a:pt x="114" y="462"/>
                  </a:lnTo>
                  <a:lnTo>
                    <a:pt x="120" y="456"/>
                  </a:lnTo>
                  <a:lnTo>
                    <a:pt x="120" y="450"/>
                  </a:lnTo>
                  <a:lnTo>
                    <a:pt x="120" y="444"/>
                  </a:lnTo>
                  <a:lnTo>
                    <a:pt x="120" y="438"/>
                  </a:lnTo>
                  <a:lnTo>
                    <a:pt x="120" y="432"/>
                  </a:lnTo>
                  <a:lnTo>
                    <a:pt x="120" y="426"/>
                  </a:lnTo>
                  <a:lnTo>
                    <a:pt x="120" y="420"/>
                  </a:lnTo>
                  <a:lnTo>
                    <a:pt x="120" y="414"/>
                  </a:lnTo>
                  <a:lnTo>
                    <a:pt x="120" y="408"/>
                  </a:lnTo>
                  <a:lnTo>
                    <a:pt x="120" y="402"/>
                  </a:lnTo>
                  <a:lnTo>
                    <a:pt x="120" y="396"/>
                  </a:lnTo>
                  <a:lnTo>
                    <a:pt x="120" y="390"/>
                  </a:lnTo>
                  <a:lnTo>
                    <a:pt x="120" y="384"/>
                  </a:lnTo>
                  <a:lnTo>
                    <a:pt x="120" y="378"/>
                  </a:lnTo>
                  <a:lnTo>
                    <a:pt x="120" y="372"/>
                  </a:lnTo>
                  <a:lnTo>
                    <a:pt x="120" y="366"/>
                  </a:lnTo>
                  <a:lnTo>
                    <a:pt x="120" y="360"/>
                  </a:lnTo>
                  <a:lnTo>
                    <a:pt x="120" y="354"/>
                  </a:lnTo>
                  <a:lnTo>
                    <a:pt x="126" y="348"/>
                  </a:lnTo>
                  <a:lnTo>
                    <a:pt x="126" y="342"/>
                  </a:lnTo>
                  <a:lnTo>
                    <a:pt x="126" y="336"/>
                  </a:lnTo>
                  <a:lnTo>
                    <a:pt x="126" y="330"/>
                  </a:lnTo>
                  <a:lnTo>
                    <a:pt x="126" y="324"/>
                  </a:lnTo>
                  <a:lnTo>
                    <a:pt x="126" y="318"/>
                  </a:lnTo>
                  <a:lnTo>
                    <a:pt x="126" y="312"/>
                  </a:lnTo>
                  <a:lnTo>
                    <a:pt x="126" y="306"/>
                  </a:lnTo>
                  <a:lnTo>
                    <a:pt x="126" y="300"/>
                  </a:lnTo>
                  <a:lnTo>
                    <a:pt x="126" y="294"/>
                  </a:lnTo>
                  <a:lnTo>
                    <a:pt x="126" y="288"/>
                  </a:lnTo>
                  <a:lnTo>
                    <a:pt x="126" y="282"/>
                  </a:lnTo>
                  <a:lnTo>
                    <a:pt x="126" y="276"/>
                  </a:lnTo>
                  <a:lnTo>
                    <a:pt x="126" y="270"/>
                  </a:lnTo>
                  <a:lnTo>
                    <a:pt x="126" y="264"/>
                  </a:lnTo>
                  <a:lnTo>
                    <a:pt x="126" y="258"/>
                  </a:lnTo>
                  <a:lnTo>
                    <a:pt x="132" y="252"/>
                  </a:lnTo>
                  <a:lnTo>
                    <a:pt x="132" y="246"/>
                  </a:lnTo>
                  <a:lnTo>
                    <a:pt x="132" y="240"/>
                  </a:lnTo>
                  <a:lnTo>
                    <a:pt x="132" y="234"/>
                  </a:lnTo>
                  <a:lnTo>
                    <a:pt x="132" y="228"/>
                  </a:lnTo>
                  <a:lnTo>
                    <a:pt x="132" y="222"/>
                  </a:lnTo>
                  <a:lnTo>
                    <a:pt x="132" y="216"/>
                  </a:lnTo>
                  <a:lnTo>
                    <a:pt x="132" y="210"/>
                  </a:lnTo>
                  <a:lnTo>
                    <a:pt x="132" y="204"/>
                  </a:lnTo>
                  <a:lnTo>
                    <a:pt x="132" y="198"/>
                  </a:lnTo>
                  <a:lnTo>
                    <a:pt x="132" y="192"/>
                  </a:lnTo>
                  <a:lnTo>
                    <a:pt x="132" y="186"/>
                  </a:lnTo>
                  <a:lnTo>
                    <a:pt x="132" y="180"/>
                  </a:lnTo>
                  <a:lnTo>
                    <a:pt x="132" y="174"/>
                  </a:lnTo>
                  <a:lnTo>
                    <a:pt x="132" y="168"/>
                  </a:lnTo>
                  <a:lnTo>
                    <a:pt x="138" y="162"/>
                  </a:lnTo>
                  <a:lnTo>
                    <a:pt x="138" y="156"/>
                  </a:lnTo>
                  <a:lnTo>
                    <a:pt x="138" y="150"/>
                  </a:lnTo>
                  <a:lnTo>
                    <a:pt x="138" y="144"/>
                  </a:lnTo>
                  <a:lnTo>
                    <a:pt x="138" y="138"/>
                  </a:lnTo>
                  <a:lnTo>
                    <a:pt x="138" y="132"/>
                  </a:lnTo>
                  <a:lnTo>
                    <a:pt x="138" y="126"/>
                  </a:lnTo>
                  <a:lnTo>
                    <a:pt x="138" y="120"/>
                  </a:lnTo>
                  <a:lnTo>
                    <a:pt x="138" y="114"/>
                  </a:lnTo>
                  <a:lnTo>
                    <a:pt x="138" y="108"/>
                  </a:lnTo>
                  <a:lnTo>
                    <a:pt x="138" y="102"/>
                  </a:lnTo>
                  <a:lnTo>
                    <a:pt x="144" y="96"/>
                  </a:lnTo>
                  <a:lnTo>
                    <a:pt x="144" y="90"/>
                  </a:lnTo>
                  <a:lnTo>
                    <a:pt x="144" y="84"/>
                  </a:lnTo>
                  <a:lnTo>
                    <a:pt x="144" y="78"/>
                  </a:lnTo>
                  <a:lnTo>
                    <a:pt x="144" y="72"/>
                  </a:lnTo>
                  <a:lnTo>
                    <a:pt x="144" y="66"/>
                  </a:lnTo>
                  <a:lnTo>
                    <a:pt x="144" y="60"/>
                  </a:lnTo>
                  <a:lnTo>
                    <a:pt x="144" y="54"/>
                  </a:lnTo>
                  <a:lnTo>
                    <a:pt x="144" y="48"/>
                  </a:lnTo>
                  <a:lnTo>
                    <a:pt x="150" y="42"/>
                  </a:lnTo>
                  <a:lnTo>
                    <a:pt x="150" y="36"/>
                  </a:lnTo>
                  <a:lnTo>
                    <a:pt x="150" y="30"/>
                  </a:lnTo>
                  <a:lnTo>
                    <a:pt x="150" y="24"/>
                  </a:lnTo>
                  <a:lnTo>
                    <a:pt x="150" y="18"/>
                  </a:lnTo>
                  <a:lnTo>
                    <a:pt x="156" y="12"/>
                  </a:lnTo>
                  <a:lnTo>
                    <a:pt x="156" y="6"/>
                  </a:lnTo>
                  <a:lnTo>
                    <a:pt x="162" y="0"/>
                  </a:lnTo>
                  <a:lnTo>
                    <a:pt x="168" y="6"/>
                  </a:lnTo>
                  <a:lnTo>
                    <a:pt x="168" y="12"/>
                  </a:lnTo>
                  <a:lnTo>
                    <a:pt x="168" y="18"/>
                  </a:lnTo>
                  <a:lnTo>
                    <a:pt x="168" y="24"/>
                  </a:lnTo>
                  <a:lnTo>
                    <a:pt x="168" y="30"/>
                  </a:lnTo>
                  <a:lnTo>
                    <a:pt x="174" y="36"/>
                  </a:lnTo>
                  <a:lnTo>
                    <a:pt x="174" y="42"/>
                  </a:lnTo>
                  <a:lnTo>
                    <a:pt x="174" y="48"/>
                  </a:lnTo>
                  <a:lnTo>
                    <a:pt x="174" y="54"/>
                  </a:lnTo>
                  <a:lnTo>
                    <a:pt x="174" y="60"/>
                  </a:lnTo>
                  <a:lnTo>
                    <a:pt x="174" y="66"/>
                  </a:lnTo>
                  <a:lnTo>
                    <a:pt x="174" y="72"/>
                  </a:lnTo>
                  <a:lnTo>
                    <a:pt x="174" y="78"/>
                  </a:lnTo>
                  <a:lnTo>
                    <a:pt x="180" y="84"/>
                  </a:lnTo>
                  <a:lnTo>
                    <a:pt x="180" y="90"/>
                  </a:lnTo>
                  <a:lnTo>
                    <a:pt x="180" y="96"/>
                  </a:lnTo>
                  <a:lnTo>
                    <a:pt x="180" y="102"/>
                  </a:lnTo>
                  <a:lnTo>
                    <a:pt x="180" y="108"/>
                  </a:lnTo>
                  <a:lnTo>
                    <a:pt x="180" y="114"/>
                  </a:lnTo>
                  <a:lnTo>
                    <a:pt x="180" y="120"/>
                  </a:lnTo>
                  <a:lnTo>
                    <a:pt x="180" y="126"/>
                  </a:lnTo>
                  <a:lnTo>
                    <a:pt x="180" y="132"/>
                  </a:lnTo>
                  <a:lnTo>
                    <a:pt x="180" y="138"/>
                  </a:lnTo>
                  <a:lnTo>
                    <a:pt x="180" y="144"/>
                  </a:lnTo>
                  <a:lnTo>
                    <a:pt x="186" y="150"/>
                  </a:lnTo>
                  <a:lnTo>
                    <a:pt x="186" y="156"/>
                  </a:lnTo>
                  <a:lnTo>
                    <a:pt x="186" y="162"/>
                  </a:lnTo>
                  <a:lnTo>
                    <a:pt x="186" y="168"/>
                  </a:lnTo>
                  <a:lnTo>
                    <a:pt x="186" y="174"/>
                  </a:lnTo>
                  <a:lnTo>
                    <a:pt x="186" y="180"/>
                  </a:lnTo>
                  <a:lnTo>
                    <a:pt x="186" y="186"/>
                  </a:lnTo>
                  <a:lnTo>
                    <a:pt x="186" y="192"/>
                  </a:lnTo>
                  <a:lnTo>
                    <a:pt x="186" y="198"/>
                  </a:lnTo>
                  <a:lnTo>
                    <a:pt x="186" y="204"/>
                  </a:lnTo>
                  <a:lnTo>
                    <a:pt x="186" y="210"/>
                  </a:lnTo>
                  <a:lnTo>
                    <a:pt x="186" y="216"/>
                  </a:lnTo>
                  <a:lnTo>
                    <a:pt x="186" y="222"/>
                  </a:lnTo>
                  <a:lnTo>
                    <a:pt x="186" y="228"/>
                  </a:lnTo>
                  <a:lnTo>
                    <a:pt x="192" y="234"/>
                  </a:lnTo>
                  <a:lnTo>
                    <a:pt x="192" y="240"/>
                  </a:lnTo>
                  <a:lnTo>
                    <a:pt x="192" y="246"/>
                  </a:lnTo>
                  <a:lnTo>
                    <a:pt x="192" y="252"/>
                  </a:lnTo>
                  <a:lnTo>
                    <a:pt x="192" y="258"/>
                  </a:lnTo>
                  <a:lnTo>
                    <a:pt x="192" y="264"/>
                  </a:lnTo>
                  <a:lnTo>
                    <a:pt x="192" y="270"/>
                  </a:lnTo>
                  <a:lnTo>
                    <a:pt x="192" y="276"/>
                  </a:lnTo>
                  <a:lnTo>
                    <a:pt x="192" y="282"/>
                  </a:lnTo>
                  <a:lnTo>
                    <a:pt x="192" y="288"/>
                  </a:lnTo>
                  <a:lnTo>
                    <a:pt x="192" y="294"/>
                  </a:lnTo>
                  <a:lnTo>
                    <a:pt x="192" y="300"/>
                  </a:lnTo>
                  <a:lnTo>
                    <a:pt x="192" y="306"/>
                  </a:lnTo>
                  <a:lnTo>
                    <a:pt x="192" y="312"/>
                  </a:lnTo>
                  <a:lnTo>
                    <a:pt x="192" y="318"/>
                  </a:lnTo>
                  <a:lnTo>
                    <a:pt x="192" y="324"/>
                  </a:lnTo>
                  <a:lnTo>
                    <a:pt x="198" y="330"/>
                  </a:lnTo>
                  <a:lnTo>
                    <a:pt x="198" y="336"/>
                  </a:lnTo>
                  <a:lnTo>
                    <a:pt x="198" y="342"/>
                  </a:lnTo>
                  <a:lnTo>
                    <a:pt x="198" y="348"/>
                  </a:lnTo>
                  <a:lnTo>
                    <a:pt x="198" y="354"/>
                  </a:lnTo>
                  <a:lnTo>
                    <a:pt x="198" y="360"/>
                  </a:lnTo>
                  <a:lnTo>
                    <a:pt x="198" y="366"/>
                  </a:lnTo>
                  <a:lnTo>
                    <a:pt x="198" y="372"/>
                  </a:lnTo>
                  <a:lnTo>
                    <a:pt x="198" y="378"/>
                  </a:lnTo>
                  <a:lnTo>
                    <a:pt x="198" y="384"/>
                  </a:lnTo>
                  <a:lnTo>
                    <a:pt x="198" y="390"/>
                  </a:lnTo>
                  <a:lnTo>
                    <a:pt x="198" y="396"/>
                  </a:lnTo>
                  <a:lnTo>
                    <a:pt x="198" y="402"/>
                  </a:lnTo>
                  <a:lnTo>
                    <a:pt x="198" y="408"/>
                  </a:lnTo>
                  <a:lnTo>
                    <a:pt x="198" y="414"/>
                  </a:lnTo>
                  <a:lnTo>
                    <a:pt x="198" y="420"/>
                  </a:lnTo>
                  <a:lnTo>
                    <a:pt x="198" y="426"/>
                  </a:lnTo>
                  <a:lnTo>
                    <a:pt x="204" y="432"/>
                  </a:lnTo>
                  <a:lnTo>
                    <a:pt x="204" y="438"/>
                  </a:lnTo>
                  <a:lnTo>
                    <a:pt x="204" y="444"/>
                  </a:lnTo>
                  <a:lnTo>
                    <a:pt x="204" y="450"/>
                  </a:lnTo>
                  <a:lnTo>
                    <a:pt x="204" y="456"/>
                  </a:lnTo>
                  <a:lnTo>
                    <a:pt x="204" y="462"/>
                  </a:lnTo>
                  <a:lnTo>
                    <a:pt x="204" y="468"/>
                  </a:lnTo>
                  <a:lnTo>
                    <a:pt x="204" y="474"/>
                  </a:lnTo>
                  <a:lnTo>
                    <a:pt x="204" y="480"/>
                  </a:lnTo>
                  <a:lnTo>
                    <a:pt x="204" y="486"/>
                  </a:lnTo>
                  <a:lnTo>
                    <a:pt x="204" y="492"/>
                  </a:lnTo>
                  <a:lnTo>
                    <a:pt x="204" y="498"/>
                  </a:lnTo>
                  <a:lnTo>
                    <a:pt x="204" y="504"/>
                  </a:lnTo>
                  <a:lnTo>
                    <a:pt x="204" y="510"/>
                  </a:lnTo>
                  <a:lnTo>
                    <a:pt x="204" y="516"/>
                  </a:lnTo>
                  <a:lnTo>
                    <a:pt x="204" y="522"/>
                  </a:lnTo>
                  <a:lnTo>
                    <a:pt x="204" y="528"/>
                  </a:lnTo>
                  <a:lnTo>
                    <a:pt x="204" y="534"/>
                  </a:lnTo>
                  <a:lnTo>
                    <a:pt x="204" y="540"/>
                  </a:lnTo>
                  <a:lnTo>
                    <a:pt x="210" y="546"/>
                  </a:lnTo>
                  <a:lnTo>
                    <a:pt x="210" y="552"/>
                  </a:lnTo>
                  <a:lnTo>
                    <a:pt x="210" y="558"/>
                  </a:lnTo>
                  <a:lnTo>
                    <a:pt x="210" y="564"/>
                  </a:lnTo>
                  <a:lnTo>
                    <a:pt x="210" y="570"/>
                  </a:lnTo>
                  <a:lnTo>
                    <a:pt x="210" y="576"/>
                  </a:lnTo>
                  <a:lnTo>
                    <a:pt x="210" y="582"/>
                  </a:lnTo>
                  <a:lnTo>
                    <a:pt x="210" y="588"/>
                  </a:lnTo>
                  <a:lnTo>
                    <a:pt x="210" y="594"/>
                  </a:lnTo>
                  <a:lnTo>
                    <a:pt x="210" y="600"/>
                  </a:lnTo>
                  <a:lnTo>
                    <a:pt x="210" y="606"/>
                  </a:lnTo>
                  <a:lnTo>
                    <a:pt x="210" y="612"/>
                  </a:lnTo>
                  <a:lnTo>
                    <a:pt x="210" y="618"/>
                  </a:lnTo>
                  <a:lnTo>
                    <a:pt x="210" y="624"/>
                  </a:lnTo>
                  <a:lnTo>
                    <a:pt x="210" y="630"/>
                  </a:lnTo>
                  <a:lnTo>
                    <a:pt x="210" y="636"/>
                  </a:lnTo>
                  <a:lnTo>
                    <a:pt x="210" y="642"/>
                  </a:lnTo>
                  <a:lnTo>
                    <a:pt x="210" y="648"/>
                  </a:lnTo>
                  <a:lnTo>
                    <a:pt x="210" y="654"/>
                  </a:lnTo>
                  <a:lnTo>
                    <a:pt x="210" y="660"/>
                  </a:lnTo>
                  <a:lnTo>
                    <a:pt x="216" y="666"/>
                  </a:lnTo>
                  <a:lnTo>
                    <a:pt x="216" y="672"/>
                  </a:lnTo>
                  <a:lnTo>
                    <a:pt x="216" y="678"/>
                  </a:lnTo>
                  <a:lnTo>
                    <a:pt x="216" y="684"/>
                  </a:lnTo>
                  <a:lnTo>
                    <a:pt x="216" y="690"/>
                  </a:lnTo>
                  <a:lnTo>
                    <a:pt x="216" y="696"/>
                  </a:lnTo>
                  <a:lnTo>
                    <a:pt x="216" y="702"/>
                  </a:lnTo>
                  <a:lnTo>
                    <a:pt x="216" y="708"/>
                  </a:lnTo>
                  <a:lnTo>
                    <a:pt x="216" y="714"/>
                  </a:lnTo>
                  <a:lnTo>
                    <a:pt x="216" y="720"/>
                  </a:lnTo>
                  <a:lnTo>
                    <a:pt x="216" y="726"/>
                  </a:lnTo>
                  <a:lnTo>
                    <a:pt x="216" y="732"/>
                  </a:lnTo>
                  <a:lnTo>
                    <a:pt x="216" y="738"/>
                  </a:lnTo>
                  <a:lnTo>
                    <a:pt x="216" y="744"/>
                  </a:lnTo>
                  <a:lnTo>
                    <a:pt x="216" y="750"/>
                  </a:lnTo>
                  <a:lnTo>
                    <a:pt x="216" y="756"/>
                  </a:lnTo>
                  <a:lnTo>
                    <a:pt x="216" y="762"/>
                  </a:lnTo>
                  <a:lnTo>
                    <a:pt x="216" y="768"/>
                  </a:lnTo>
                  <a:lnTo>
                    <a:pt x="216" y="774"/>
                  </a:lnTo>
                  <a:lnTo>
                    <a:pt x="216" y="780"/>
                  </a:lnTo>
                  <a:lnTo>
                    <a:pt x="222" y="786"/>
                  </a:lnTo>
                  <a:lnTo>
                    <a:pt x="222" y="792"/>
                  </a:lnTo>
                  <a:lnTo>
                    <a:pt x="222" y="798"/>
                  </a:lnTo>
                  <a:lnTo>
                    <a:pt x="222" y="804"/>
                  </a:lnTo>
                  <a:lnTo>
                    <a:pt x="222" y="810"/>
                  </a:lnTo>
                  <a:lnTo>
                    <a:pt x="222" y="816"/>
                  </a:lnTo>
                  <a:lnTo>
                    <a:pt x="222" y="822"/>
                  </a:lnTo>
                  <a:lnTo>
                    <a:pt x="222" y="828"/>
                  </a:lnTo>
                  <a:lnTo>
                    <a:pt x="222" y="834"/>
                  </a:lnTo>
                  <a:lnTo>
                    <a:pt x="222" y="840"/>
                  </a:lnTo>
                  <a:lnTo>
                    <a:pt x="222" y="846"/>
                  </a:lnTo>
                  <a:lnTo>
                    <a:pt x="222" y="852"/>
                  </a:lnTo>
                  <a:lnTo>
                    <a:pt x="222" y="858"/>
                  </a:lnTo>
                  <a:lnTo>
                    <a:pt x="222" y="864"/>
                  </a:lnTo>
                  <a:lnTo>
                    <a:pt x="222" y="870"/>
                  </a:lnTo>
                  <a:lnTo>
                    <a:pt x="222" y="876"/>
                  </a:lnTo>
                  <a:lnTo>
                    <a:pt x="222" y="882"/>
                  </a:lnTo>
                  <a:lnTo>
                    <a:pt x="222" y="888"/>
                  </a:lnTo>
                  <a:lnTo>
                    <a:pt x="222" y="894"/>
                  </a:lnTo>
                  <a:lnTo>
                    <a:pt x="228" y="900"/>
                  </a:lnTo>
                  <a:lnTo>
                    <a:pt x="228" y="906"/>
                  </a:lnTo>
                  <a:lnTo>
                    <a:pt x="228" y="912"/>
                  </a:lnTo>
                  <a:lnTo>
                    <a:pt x="228" y="918"/>
                  </a:lnTo>
                  <a:lnTo>
                    <a:pt x="228" y="924"/>
                  </a:lnTo>
                  <a:lnTo>
                    <a:pt x="228" y="930"/>
                  </a:lnTo>
                  <a:lnTo>
                    <a:pt x="228" y="936"/>
                  </a:lnTo>
                  <a:lnTo>
                    <a:pt x="228" y="942"/>
                  </a:lnTo>
                  <a:lnTo>
                    <a:pt x="228" y="948"/>
                  </a:lnTo>
                  <a:lnTo>
                    <a:pt x="228" y="954"/>
                  </a:lnTo>
                  <a:lnTo>
                    <a:pt x="228" y="960"/>
                  </a:lnTo>
                  <a:lnTo>
                    <a:pt x="228" y="966"/>
                  </a:lnTo>
                  <a:lnTo>
                    <a:pt x="228" y="972"/>
                  </a:lnTo>
                  <a:lnTo>
                    <a:pt x="228" y="978"/>
                  </a:lnTo>
                  <a:lnTo>
                    <a:pt x="228" y="984"/>
                  </a:lnTo>
                  <a:lnTo>
                    <a:pt x="228" y="990"/>
                  </a:lnTo>
                  <a:lnTo>
                    <a:pt x="228" y="996"/>
                  </a:lnTo>
                  <a:lnTo>
                    <a:pt x="228" y="1002"/>
                  </a:lnTo>
                  <a:lnTo>
                    <a:pt x="234" y="1008"/>
                  </a:lnTo>
                  <a:lnTo>
                    <a:pt x="234" y="1014"/>
                  </a:lnTo>
                  <a:lnTo>
                    <a:pt x="234" y="1020"/>
                  </a:lnTo>
                  <a:lnTo>
                    <a:pt x="234" y="1026"/>
                  </a:lnTo>
                  <a:lnTo>
                    <a:pt x="234" y="1032"/>
                  </a:lnTo>
                  <a:lnTo>
                    <a:pt x="234" y="1038"/>
                  </a:lnTo>
                  <a:lnTo>
                    <a:pt x="234" y="1044"/>
                  </a:lnTo>
                  <a:lnTo>
                    <a:pt x="234" y="1050"/>
                  </a:lnTo>
                  <a:lnTo>
                    <a:pt x="234" y="1056"/>
                  </a:lnTo>
                  <a:lnTo>
                    <a:pt x="234" y="1062"/>
                  </a:lnTo>
                  <a:lnTo>
                    <a:pt x="234" y="1068"/>
                  </a:lnTo>
                  <a:lnTo>
                    <a:pt x="234" y="1074"/>
                  </a:lnTo>
                  <a:lnTo>
                    <a:pt x="234" y="1080"/>
                  </a:lnTo>
                  <a:lnTo>
                    <a:pt x="234" y="1086"/>
                  </a:lnTo>
                  <a:lnTo>
                    <a:pt x="234" y="1092"/>
                  </a:lnTo>
                  <a:lnTo>
                    <a:pt x="234" y="1098"/>
                  </a:lnTo>
                  <a:lnTo>
                    <a:pt x="234" y="1104"/>
                  </a:lnTo>
                  <a:lnTo>
                    <a:pt x="240" y="1110"/>
                  </a:lnTo>
                  <a:lnTo>
                    <a:pt x="240" y="1116"/>
                  </a:lnTo>
                  <a:lnTo>
                    <a:pt x="240" y="1122"/>
                  </a:lnTo>
                  <a:lnTo>
                    <a:pt x="240" y="1128"/>
                  </a:lnTo>
                  <a:lnTo>
                    <a:pt x="240" y="1134"/>
                  </a:lnTo>
                  <a:lnTo>
                    <a:pt x="240" y="1140"/>
                  </a:lnTo>
                  <a:lnTo>
                    <a:pt x="240" y="1146"/>
                  </a:lnTo>
                  <a:lnTo>
                    <a:pt x="240" y="1152"/>
                  </a:lnTo>
                  <a:lnTo>
                    <a:pt x="240" y="1158"/>
                  </a:lnTo>
                  <a:lnTo>
                    <a:pt x="240" y="1164"/>
                  </a:lnTo>
                  <a:lnTo>
                    <a:pt x="240" y="1170"/>
                  </a:lnTo>
                  <a:lnTo>
                    <a:pt x="240" y="1176"/>
                  </a:lnTo>
                  <a:lnTo>
                    <a:pt x="240" y="1182"/>
                  </a:lnTo>
                  <a:lnTo>
                    <a:pt x="240" y="1188"/>
                  </a:lnTo>
                  <a:lnTo>
                    <a:pt x="246" y="1194"/>
                  </a:lnTo>
                  <a:lnTo>
                    <a:pt x="246" y="1200"/>
                  </a:lnTo>
                  <a:lnTo>
                    <a:pt x="246" y="1206"/>
                  </a:lnTo>
                  <a:lnTo>
                    <a:pt x="246" y="1212"/>
                  </a:lnTo>
                  <a:lnTo>
                    <a:pt x="246" y="1218"/>
                  </a:lnTo>
                  <a:lnTo>
                    <a:pt x="246" y="1224"/>
                  </a:lnTo>
                  <a:lnTo>
                    <a:pt x="246" y="1230"/>
                  </a:lnTo>
                  <a:lnTo>
                    <a:pt x="246" y="1236"/>
                  </a:lnTo>
                  <a:lnTo>
                    <a:pt x="246" y="1242"/>
                  </a:lnTo>
                  <a:lnTo>
                    <a:pt x="246" y="1248"/>
                  </a:lnTo>
                  <a:lnTo>
                    <a:pt x="246" y="1254"/>
                  </a:lnTo>
                  <a:lnTo>
                    <a:pt x="246" y="1260"/>
                  </a:lnTo>
                  <a:lnTo>
                    <a:pt x="252" y="1266"/>
                  </a:lnTo>
                  <a:lnTo>
                    <a:pt x="252" y="1272"/>
                  </a:lnTo>
                  <a:lnTo>
                    <a:pt x="252" y="1278"/>
                  </a:lnTo>
                  <a:lnTo>
                    <a:pt x="252" y="1284"/>
                  </a:lnTo>
                  <a:lnTo>
                    <a:pt x="252" y="1290"/>
                  </a:lnTo>
                  <a:lnTo>
                    <a:pt x="252" y="1296"/>
                  </a:lnTo>
                  <a:lnTo>
                    <a:pt x="252" y="1302"/>
                  </a:lnTo>
                  <a:lnTo>
                    <a:pt x="252" y="1308"/>
                  </a:lnTo>
                  <a:lnTo>
                    <a:pt x="252" y="1314"/>
                  </a:lnTo>
                  <a:lnTo>
                    <a:pt x="258" y="1320"/>
                  </a:lnTo>
                  <a:lnTo>
                    <a:pt x="258" y="1326"/>
                  </a:lnTo>
                  <a:lnTo>
                    <a:pt x="258" y="1332"/>
                  </a:lnTo>
                  <a:lnTo>
                    <a:pt x="258" y="1338"/>
                  </a:lnTo>
                  <a:lnTo>
                    <a:pt x="258" y="1344"/>
                  </a:lnTo>
                  <a:lnTo>
                    <a:pt x="258" y="1350"/>
                  </a:lnTo>
                  <a:lnTo>
                    <a:pt x="264" y="1356"/>
                  </a:lnTo>
                  <a:lnTo>
                    <a:pt x="264" y="1362"/>
                  </a:lnTo>
                  <a:lnTo>
                    <a:pt x="270" y="1368"/>
                  </a:lnTo>
                  <a:lnTo>
                    <a:pt x="276" y="1362"/>
                  </a:lnTo>
                  <a:lnTo>
                    <a:pt x="276" y="1356"/>
                  </a:lnTo>
                  <a:lnTo>
                    <a:pt x="276" y="1350"/>
                  </a:lnTo>
                  <a:lnTo>
                    <a:pt x="276" y="1344"/>
                  </a:lnTo>
                  <a:lnTo>
                    <a:pt x="276" y="1338"/>
                  </a:lnTo>
                  <a:lnTo>
                    <a:pt x="282" y="1332"/>
                  </a:lnTo>
                  <a:lnTo>
                    <a:pt x="282" y="1326"/>
                  </a:lnTo>
                  <a:lnTo>
                    <a:pt x="282" y="1320"/>
                  </a:lnTo>
                  <a:lnTo>
                    <a:pt x="282" y="1314"/>
                  </a:lnTo>
                  <a:lnTo>
                    <a:pt x="282" y="1308"/>
                  </a:lnTo>
                  <a:lnTo>
                    <a:pt x="282" y="1302"/>
                  </a:lnTo>
                  <a:lnTo>
                    <a:pt x="282" y="1296"/>
                  </a:lnTo>
                  <a:lnTo>
                    <a:pt x="282" y="1290"/>
                  </a:lnTo>
                  <a:lnTo>
                    <a:pt x="288" y="1284"/>
                  </a:lnTo>
                  <a:lnTo>
                    <a:pt x="288" y="1278"/>
                  </a:lnTo>
                  <a:lnTo>
                    <a:pt x="288" y="1272"/>
                  </a:lnTo>
                  <a:lnTo>
                    <a:pt x="288" y="1266"/>
                  </a:lnTo>
                  <a:lnTo>
                    <a:pt x="288" y="1260"/>
                  </a:lnTo>
                  <a:lnTo>
                    <a:pt x="288" y="1254"/>
                  </a:lnTo>
                  <a:lnTo>
                    <a:pt x="288" y="1248"/>
                  </a:lnTo>
                  <a:lnTo>
                    <a:pt x="288" y="1242"/>
                  </a:lnTo>
                  <a:lnTo>
                    <a:pt x="288" y="1236"/>
                  </a:lnTo>
                  <a:lnTo>
                    <a:pt x="288" y="1230"/>
                  </a:lnTo>
                  <a:lnTo>
                    <a:pt x="294" y="1224"/>
                  </a:lnTo>
                  <a:lnTo>
                    <a:pt x="294" y="1218"/>
                  </a:lnTo>
                  <a:lnTo>
                    <a:pt x="294" y="1212"/>
                  </a:lnTo>
                  <a:lnTo>
                    <a:pt x="294" y="1206"/>
                  </a:lnTo>
                  <a:lnTo>
                    <a:pt x="294" y="1200"/>
                  </a:lnTo>
                  <a:lnTo>
                    <a:pt x="294" y="1194"/>
                  </a:lnTo>
                  <a:lnTo>
                    <a:pt x="294" y="1188"/>
                  </a:lnTo>
                  <a:lnTo>
                    <a:pt x="294" y="1182"/>
                  </a:lnTo>
                  <a:lnTo>
                    <a:pt x="294" y="1176"/>
                  </a:lnTo>
                  <a:lnTo>
                    <a:pt x="294" y="1170"/>
                  </a:lnTo>
                  <a:lnTo>
                    <a:pt x="294" y="1164"/>
                  </a:lnTo>
                  <a:lnTo>
                    <a:pt x="294" y="1158"/>
                  </a:lnTo>
                  <a:lnTo>
                    <a:pt x="294" y="1152"/>
                  </a:lnTo>
                  <a:lnTo>
                    <a:pt x="294" y="1146"/>
                  </a:lnTo>
                  <a:lnTo>
                    <a:pt x="300" y="1140"/>
                  </a:lnTo>
                  <a:lnTo>
                    <a:pt x="300" y="1134"/>
                  </a:lnTo>
                  <a:lnTo>
                    <a:pt x="300" y="1128"/>
                  </a:lnTo>
                  <a:lnTo>
                    <a:pt x="300" y="1122"/>
                  </a:lnTo>
                  <a:lnTo>
                    <a:pt x="300" y="1116"/>
                  </a:lnTo>
                  <a:lnTo>
                    <a:pt x="300" y="1110"/>
                  </a:lnTo>
                  <a:lnTo>
                    <a:pt x="300" y="1104"/>
                  </a:lnTo>
                  <a:lnTo>
                    <a:pt x="300" y="1098"/>
                  </a:lnTo>
                  <a:lnTo>
                    <a:pt x="300" y="1092"/>
                  </a:lnTo>
                  <a:lnTo>
                    <a:pt x="300" y="1086"/>
                  </a:lnTo>
                  <a:lnTo>
                    <a:pt x="300" y="1080"/>
                  </a:lnTo>
                  <a:lnTo>
                    <a:pt x="300" y="1074"/>
                  </a:lnTo>
                  <a:lnTo>
                    <a:pt x="300" y="1068"/>
                  </a:lnTo>
                  <a:lnTo>
                    <a:pt x="300" y="1062"/>
                  </a:lnTo>
                  <a:lnTo>
                    <a:pt x="300" y="1056"/>
                  </a:lnTo>
                  <a:lnTo>
                    <a:pt x="300" y="1050"/>
                  </a:lnTo>
                  <a:lnTo>
                    <a:pt x="306" y="1044"/>
                  </a:lnTo>
                  <a:lnTo>
                    <a:pt x="306" y="1038"/>
                  </a:lnTo>
                  <a:lnTo>
                    <a:pt x="306" y="1032"/>
                  </a:lnTo>
                  <a:lnTo>
                    <a:pt x="306" y="1026"/>
                  </a:lnTo>
                  <a:lnTo>
                    <a:pt x="306" y="1020"/>
                  </a:lnTo>
                  <a:lnTo>
                    <a:pt x="306" y="1014"/>
                  </a:lnTo>
                  <a:lnTo>
                    <a:pt x="306" y="1008"/>
                  </a:lnTo>
                  <a:lnTo>
                    <a:pt x="306" y="1002"/>
                  </a:lnTo>
                  <a:lnTo>
                    <a:pt x="306" y="996"/>
                  </a:lnTo>
                  <a:lnTo>
                    <a:pt x="306" y="990"/>
                  </a:lnTo>
                  <a:lnTo>
                    <a:pt x="306" y="984"/>
                  </a:lnTo>
                  <a:lnTo>
                    <a:pt x="306" y="978"/>
                  </a:lnTo>
                  <a:lnTo>
                    <a:pt x="306" y="972"/>
                  </a:lnTo>
                  <a:lnTo>
                    <a:pt x="306" y="966"/>
                  </a:lnTo>
                  <a:lnTo>
                    <a:pt x="306" y="960"/>
                  </a:lnTo>
                  <a:lnTo>
                    <a:pt x="306" y="954"/>
                  </a:lnTo>
                  <a:lnTo>
                    <a:pt x="306" y="948"/>
                  </a:lnTo>
                  <a:lnTo>
                    <a:pt x="312" y="942"/>
                  </a:lnTo>
                  <a:lnTo>
                    <a:pt x="312" y="936"/>
                  </a:lnTo>
                  <a:lnTo>
                    <a:pt x="312" y="930"/>
                  </a:lnTo>
                  <a:lnTo>
                    <a:pt x="312" y="924"/>
                  </a:lnTo>
                  <a:lnTo>
                    <a:pt x="312" y="918"/>
                  </a:lnTo>
                  <a:lnTo>
                    <a:pt x="312" y="912"/>
                  </a:lnTo>
                  <a:lnTo>
                    <a:pt x="312" y="906"/>
                  </a:lnTo>
                  <a:lnTo>
                    <a:pt x="312" y="900"/>
                  </a:lnTo>
                  <a:lnTo>
                    <a:pt x="312" y="894"/>
                  </a:lnTo>
                  <a:lnTo>
                    <a:pt x="312" y="888"/>
                  </a:lnTo>
                  <a:lnTo>
                    <a:pt x="312" y="882"/>
                  </a:lnTo>
                  <a:lnTo>
                    <a:pt x="312" y="876"/>
                  </a:lnTo>
                  <a:lnTo>
                    <a:pt x="312" y="870"/>
                  </a:lnTo>
                  <a:lnTo>
                    <a:pt x="312" y="864"/>
                  </a:lnTo>
                  <a:lnTo>
                    <a:pt x="312" y="858"/>
                  </a:lnTo>
                  <a:lnTo>
                    <a:pt x="312" y="852"/>
                  </a:lnTo>
                  <a:lnTo>
                    <a:pt x="312" y="846"/>
                  </a:lnTo>
                  <a:lnTo>
                    <a:pt x="312" y="840"/>
                  </a:lnTo>
                  <a:lnTo>
                    <a:pt x="312" y="834"/>
                  </a:lnTo>
                  <a:lnTo>
                    <a:pt x="318" y="828"/>
                  </a:lnTo>
                  <a:lnTo>
                    <a:pt x="318" y="822"/>
                  </a:lnTo>
                  <a:lnTo>
                    <a:pt x="318" y="816"/>
                  </a:lnTo>
                  <a:lnTo>
                    <a:pt x="318" y="810"/>
                  </a:lnTo>
                  <a:lnTo>
                    <a:pt x="318" y="804"/>
                  </a:lnTo>
                  <a:lnTo>
                    <a:pt x="318" y="798"/>
                  </a:lnTo>
                  <a:lnTo>
                    <a:pt x="318" y="792"/>
                  </a:lnTo>
                  <a:lnTo>
                    <a:pt x="318" y="786"/>
                  </a:lnTo>
                  <a:lnTo>
                    <a:pt x="318" y="780"/>
                  </a:lnTo>
                  <a:lnTo>
                    <a:pt x="318" y="774"/>
                  </a:lnTo>
                  <a:lnTo>
                    <a:pt x="318" y="768"/>
                  </a:lnTo>
                  <a:lnTo>
                    <a:pt x="318" y="762"/>
                  </a:lnTo>
                  <a:lnTo>
                    <a:pt x="318" y="756"/>
                  </a:lnTo>
                  <a:lnTo>
                    <a:pt x="318" y="750"/>
                  </a:lnTo>
                  <a:lnTo>
                    <a:pt x="318" y="744"/>
                  </a:lnTo>
                  <a:lnTo>
                    <a:pt x="318" y="738"/>
                  </a:lnTo>
                  <a:lnTo>
                    <a:pt x="318" y="732"/>
                  </a:lnTo>
                  <a:lnTo>
                    <a:pt x="318" y="726"/>
                  </a:lnTo>
                  <a:lnTo>
                    <a:pt x="318" y="720"/>
                  </a:lnTo>
                  <a:lnTo>
                    <a:pt x="318" y="714"/>
                  </a:lnTo>
                  <a:lnTo>
                    <a:pt x="324" y="708"/>
                  </a:lnTo>
                  <a:lnTo>
                    <a:pt x="324" y="702"/>
                  </a:lnTo>
                  <a:lnTo>
                    <a:pt x="324" y="696"/>
                  </a:lnTo>
                  <a:lnTo>
                    <a:pt x="324" y="690"/>
                  </a:lnTo>
                  <a:lnTo>
                    <a:pt x="324" y="684"/>
                  </a:lnTo>
                  <a:lnTo>
                    <a:pt x="324" y="678"/>
                  </a:lnTo>
                  <a:lnTo>
                    <a:pt x="324" y="672"/>
                  </a:lnTo>
                  <a:lnTo>
                    <a:pt x="324" y="666"/>
                  </a:lnTo>
                  <a:lnTo>
                    <a:pt x="324" y="660"/>
                  </a:lnTo>
                  <a:lnTo>
                    <a:pt x="324" y="654"/>
                  </a:lnTo>
                  <a:lnTo>
                    <a:pt x="324" y="648"/>
                  </a:lnTo>
                  <a:lnTo>
                    <a:pt x="324" y="642"/>
                  </a:lnTo>
                  <a:lnTo>
                    <a:pt x="324" y="636"/>
                  </a:lnTo>
                  <a:lnTo>
                    <a:pt x="324" y="630"/>
                  </a:lnTo>
                  <a:lnTo>
                    <a:pt x="324" y="624"/>
                  </a:lnTo>
                  <a:lnTo>
                    <a:pt x="324" y="618"/>
                  </a:lnTo>
                  <a:lnTo>
                    <a:pt x="324" y="612"/>
                  </a:lnTo>
                  <a:lnTo>
                    <a:pt x="324" y="606"/>
                  </a:lnTo>
                  <a:lnTo>
                    <a:pt x="324" y="600"/>
                  </a:lnTo>
                  <a:lnTo>
                    <a:pt x="330" y="594"/>
                  </a:lnTo>
                  <a:lnTo>
                    <a:pt x="330" y="588"/>
                  </a:lnTo>
                  <a:lnTo>
                    <a:pt x="330" y="582"/>
                  </a:lnTo>
                  <a:lnTo>
                    <a:pt x="330" y="576"/>
                  </a:lnTo>
                  <a:lnTo>
                    <a:pt x="330" y="570"/>
                  </a:lnTo>
                  <a:lnTo>
                    <a:pt x="330" y="564"/>
                  </a:lnTo>
                  <a:lnTo>
                    <a:pt x="330" y="558"/>
                  </a:lnTo>
                  <a:lnTo>
                    <a:pt x="330" y="552"/>
                  </a:lnTo>
                  <a:lnTo>
                    <a:pt x="330" y="546"/>
                  </a:lnTo>
                  <a:lnTo>
                    <a:pt x="330" y="540"/>
                  </a:lnTo>
                  <a:lnTo>
                    <a:pt x="330" y="534"/>
                  </a:lnTo>
                  <a:lnTo>
                    <a:pt x="330" y="528"/>
                  </a:lnTo>
                  <a:lnTo>
                    <a:pt x="330" y="522"/>
                  </a:lnTo>
                  <a:lnTo>
                    <a:pt x="330" y="516"/>
                  </a:lnTo>
                  <a:lnTo>
                    <a:pt x="330" y="510"/>
                  </a:lnTo>
                  <a:lnTo>
                    <a:pt x="330" y="504"/>
                  </a:lnTo>
                  <a:lnTo>
                    <a:pt x="330" y="498"/>
                  </a:lnTo>
                  <a:lnTo>
                    <a:pt x="330" y="492"/>
                  </a:lnTo>
                  <a:lnTo>
                    <a:pt x="330" y="486"/>
                  </a:lnTo>
                  <a:lnTo>
                    <a:pt x="330" y="480"/>
                  </a:lnTo>
                  <a:lnTo>
                    <a:pt x="336" y="474"/>
                  </a:lnTo>
                  <a:lnTo>
                    <a:pt x="336" y="468"/>
                  </a:lnTo>
                  <a:lnTo>
                    <a:pt x="336" y="462"/>
                  </a:lnTo>
                  <a:lnTo>
                    <a:pt x="336" y="456"/>
                  </a:lnTo>
                  <a:lnTo>
                    <a:pt x="336" y="450"/>
                  </a:lnTo>
                  <a:lnTo>
                    <a:pt x="336" y="444"/>
                  </a:lnTo>
                  <a:lnTo>
                    <a:pt x="336" y="438"/>
                  </a:lnTo>
                  <a:lnTo>
                    <a:pt x="336" y="432"/>
                  </a:lnTo>
                  <a:lnTo>
                    <a:pt x="336" y="426"/>
                  </a:lnTo>
                  <a:lnTo>
                    <a:pt x="336" y="420"/>
                  </a:lnTo>
                  <a:lnTo>
                    <a:pt x="336" y="414"/>
                  </a:lnTo>
                  <a:lnTo>
                    <a:pt x="336" y="408"/>
                  </a:lnTo>
                  <a:lnTo>
                    <a:pt x="336" y="402"/>
                  </a:lnTo>
                  <a:lnTo>
                    <a:pt x="336" y="396"/>
                  </a:lnTo>
                  <a:lnTo>
                    <a:pt x="336" y="390"/>
                  </a:lnTo>
                  <a:lnTo>
                    <a:pt x="336" y="384"/>
                  </a:lnTo>
                  <a:lnTo>
                    <a:pt x="336" y="378"/>
                  </a:lnTo>
                  <a:lnTo>
                    <a:pt x="336" y="372"/>
                  </a:lnTo>
                  <a:lnTo>
                    <a:pt x="342" y="366"/>
                  </a:lnTo>
                  <a:lnTo>
                    <a:pt x="342" y="360"/>
                  </a:lnTo>
                  <a:lnTo>
                    <a:pt x="342" y="354"/>
                  </a:lnTo>
                  <a:lnTo>
                    <a:pt x="342" y="348"/>
                  </a:lnTo>
                  <a:lnTo>
                    <a:pt x="342" y="342"/>
                  </a:lnTo>
                  <a:lnTo>
                    <a:pt x="342" y="336"/>
                  </a:lnTo>
                  <a:lnTo>
                    <a:pt x="342" y="330"/>
                  </a:lnTo>
                  <a:lnTo>
                    <a:pt x="342" y="324"/>
                  </a:lnTo>
                  <a:lnTo>
                    <a:pt x="342" y="318"/>
                  </a:lnTo>
                  <a:lnTo>
                    <a:pt x="342" y="312"/>
                  </a:lnTo>
                  <a:lnTo>
                    <a:pt x="342" y="306"/>
                  </a:lnTo>
                  <a:lnTo>
                    <a:pt x="342" y="300"/>
                  </a:lnTo>
                  <a:lnTo>
                    <a:pt x="342" y="294"/>
                  </a:lnTo>
                  <a:lnTo>
                    <a:pt x="342" y="288"/>
                  </a:lnTo>
                  <a:lnTo>
                    <a:pt x="342" y="282"/>
                  </a:lnTo>
                  <a:lnTo>
                    <a:pt x="342" y="276"/>
                  </a:lnTo>
                  <a:lnTo>
                    <a:pt x="348" y="270"/>
                  </a:lnTo>
                  <a:lnTo>
                    <a:pt x="348" y="264"/>
                  </a:lnTo>
                  <a:lnTo>
                    <a:pt x="348" y="258"/>
                  </a:lnTo>
                  <a:lnTo>
                    <a:pt x="348" y="252"/>
                  </a:lnTo>
                  <a:lnTo>
                    <a:pt x="348" y="246"/>
                  </a:lnTo>
                  <a:lnTo>
                    <a:pt x="348" y="240"/>
                  </a:lnTo>
                  <a:lnTo>
                    <a:pt x="348" y="234"/>
                  </a:lnTo>
                  <a:lnTo>
                    <a:pt x="348" y="228"/>
                  </a:lnTo>
                  <a:lnTo>
                    <a:pt x="348" y="222"/>
                  </a:lnTo>
                  <a:lnTo>
                    <a:pt x="348" y="216"/>
                  </a:lnTo>
                  <a:lnTo>
                    <a:pt x="348" y="210"/>
                  </a:lnTo>
                  <a:lnTo>
                    <a:pt x="348" y="204"/>
                  </a:lnTo>
                  <a:lnTo>
                    <a:pt x="348" y="198"/>
                  </a:lnTo>
                  <a:lnTo>
                    <a:pt x="348" y="192"/>
                  </a:lnTo>
                  <a:lnTo>
                    <a:pt x="348" y="186"/>
                  </a:lnTo>
                  <a:lnTo>
                    <a:pt x="354" y="180"/>
                  </a:lnTo>
                  <a:lnTo>
                    <a:pt x="354" y="174"/>
                  </a:lnTo>
                  <a:lnTo>
                    <a:pt x="354" y="168"/>
                  </a:lnTo>
                  <a:lnTo>
                    <a:pt x="354" y="162"/>
                  </a:lnTo>
                  <a:lnTo>
                    <a:pt x="354" y="156"/>
                  </a:lnTo>
                  <a:lnTo>
                    <a:pt x="354" y="150"/>
                  </a:lnTo>
                  <a:lnTo>
                    <a:pt x="354" y="144"/>
                  </a:lnTo>
                  <a:lnTo>
                    <a:pt x="354" y="138"/>
                  </a:lnTo>
                  <a:lnTo>
                    <a:pt x="354" y="132"/>
                  </a:lnTo>
                  <a:lnTo>
                    <a:pt x="354" y="126"/>
                  </a:lnTo>
                  <a:lnTo>
                    <a:pt x="354" y="120"/>
                  </a:lnTo>
                  <a:lnTo>
                    <a:pt x="354" y="114"/>
                  </a:lnTo>
                  <a:lnTo>
                    <a:pt x="360" y="108"/>
                  </a:lnTo>
                  <a:lnTo>
                    <a:pt x="360" y="102"/>
                  </a:lnTo>
                  <a:lnTo>
                    <a:pt x="360" y="96"/>
                  </a:lnTo>
                  <a:lnTo>
                    <a:pt x="360" y="90"/>
                  </a:lnTo>
                  <a:lnTo>
                    <a:pt x="360" y="84"/>
                  </a:lnTo>
                  <a:lnTo>
                    <a:pt x="360" y="78"/>
                  </a:lnTo>
                  <a:lnTo>
                    <a:pt x="360" y="72"/>
                  </a:lnTo>
                  <a:lnTo>
                    <a:pt x="360" y="66"/>
                  </a:lnTo>
                  <a:lnTo>
                    <a:pt x="366" y="60"/>
                  </a:lnTo>
                  <a:lnTo>
                    <a:pt x="366" y="54"/>
                  </a:lnTo>
                  <a:lnTo>
                    <a:pt x="366" y="48"/>
                  </a:lnTo>
                  <a:lnTo>
                    <a:pt x="366" y="42"/>
                  </a:lnTo>
                  <a:lnTo>
                    <a:pt x="366" y="36"/>
                  </a:lnTo>
                  <a:lnTo>
                    <a:pt x="366" y="30"/>
                  </a:lnTo>
                  <a:lnTo>
                    <a:pt x="372" y="24"/>
                  </a:lnTo>
                  <a:lnTo>
                    <a:pt x="372" y="18"/>
                  </a:lnTo>
                  <a:lnTo>
                    <a:pt x="372" y="12"/>
                  </a:lnTo>
                  <a:lnTo>
                    <a:pt x="378" y="6"/>
                  </a:lnTo>
                  <a:lnTo>
                    <a:pt x="378" y="12"/>
                  </a:lnTo>
                  <a:lnTo>
                    <a:pt x="384" y="18"/>
                  </a:lnTo>
                  <a:lnTo>
                    <a:pt x="384" y="24"/>
                  </a:lnTo>
                  <a:lnTo>
                    <a:pt x="384" y="30"/>
                  </a:lnTo>
                  <a:lnTo>
                    <a:pt x="384" y="36"/>
                  </a:lnTo>
                  <a:lnTo>
                    <a:pt x="390" y="42"/>
                  </a:lnTo>
                  <a:lnTo>
                    <a:pt x="390" y="48"/>
                  </a:lnTo>
                  <a:lnTo>
                    <a:pt x="390" y="54"/>
                  </a:lnTo>
                  <a:lnTo>
                    <a:pt x="390" y="60"/>
                  </a:lnTo>
                  <a:lnTo>
                    <a:pt x="390" y="66"/>
                  </a:lnTo>
                  <a:lnTo>
                    <a:pt x="390" y="72"/>
                  </a:lnTo>
                  <a:lnTo>
                    <a:pt x="390" y="78"/>
                  </a:lnTo>
                  <a:lnTo>
                    <a:pt x="390" y="84"/>
                  </a:lnTo>
                  <a:lnTo>
                    <a:pt x="396" y="90"/>
                  </a:lnTo>
                  <a:lnTo>
                    <a:pt x="396" y="96"/>
                  </a:lnTo>
                  <a:lnTo>
                    <a:pt x="396" y="102"/>
                  </a:lnTo>
                  <a:lnTo>
                    <a:pt x="396" y="108"/>
                  </a:lnTo>
                  <a:lnTo>
                    <a:pt x="396" y="114"/>
                  </a:lnTo>
                  <a:lnTo>
                    <a:pt x="396" y="120"/>
                  </a:lnTo>
                  <a:lnTo>
                    <a:pt x="396" y="126"/>
                  </a:lnTo>
                  <a:lnTo>
                    <a:pt x="396" y="132"/>
                  </a:lnTo>
                  <a:lnTo>
                    <a:pt x="396" y="138"/>
                  </a:lnTo>
                  <a:lnTo>
                    <a:pt x="396" y="144"/>
                  </a:lnTo>
                  <a:lnTo>
                    <a:pt x="396" y="150"/>
                  </a:lnTo>
                  <a:lnTo>
                    <a:pt x="402" y="156"/>
                  </a:lnTo>
                  <a:lnTo>
                    <a:pt x="402" y="162"/>
                  </a:lnTo>
                  <a:lnTo>
                    <a:pt x="402" y="168"/>
                  </a:lnTo>
                  <a:lnTo>
                    <a:pt x="402" y="174"/>
                  </a:lnTo>
                  <a:lnTo>
                    <a:pt x="402" y="180"/>
                  </a:lnTo>
                  <a:lnTo>
                    <a:pt x="402" y="186"/>
                  </a:lnTo>
                  <a:lnTo>
                    <a:pt x="402" y="192"/>
                  </a:lnTo>
                  <a:lnTo>
                    <a:pt x="402" y="198"/>
                  </a:lnTo>
                  <a:lnTo>
                    <a:pt x="402" y="204"/>
                  </a:lnTo>
                  <a:lnTo>
                    <a:pt x="402" y="210"/>
                  </a:lnTo>
                  <a:lnTo>
                    <a:pt x="402" y="216"/>
                  </a:lnTo>
                  <a:lnTo>
                    <a:pt x="402" y="222"/>
                  </a:lnTo>
                  <a:lnTo>
                    <a:pt x="402" y="228"/>
                  </a:lnTo>
                  <a:lnTo>
                    <a:pt x="408" y="234"/>
                  </a:lnTo>
                  <a:lnTo>
                    <a:pt x="408" y="240"/>
                  </a:lnTo>
                  <a:lnTo>
                    <a:pt x="408" y="246"/>
                  </a:lnTo>
                  <a:lnTo>
                    <a:pt x="408" y="252"/>
                  </a:lnTo>
                  <a:lnTo>
                    <a:pt x="408" y="258"/>
                  </a:lnTo>
                  <a:lnTo>
                    <a:pt x="408" y="264"/>
                  </a:lnTo>
                  <a:lnTo>
                    <a:pt x="408" y="270"/>
                  </a:lnTo>
                  <a:lnTo>
                    <a:pt x="408" y="276"/>
                  </a:lnTo>
                  <a:lnTo>
                    <a:pt x="408" y="282"/>
                  </a:lnTo>
                  <a:lnTo>
                    <a:pt x="408" y="288"/>
                  </a:lnTo>
                  <a:lnTo>
                    <a:pt x="408" y="294"/>
                  </a:lnTo>
                  <a:lnTo>
                    <a:pt x="408" y="300"/>
                  </a:lnTo>
                  <a:lnTo>
                    <a:pt x="408" y="306"/>
                  </a:lnTo>
                  <a:lnTo>
                    <a:pt x="408" y="312"/>
                  </a:lnTo>
                  <a:lnTo>
                    <a:pt x="408" y="318"/>
                  </a:lnTo>
                  <a:lnTo>
                    <a:pt x="408" y="324"/>
                  </a:lnTo>
                  <a:lnTo>
                    <a:pt x="414" y="330"/>
                  </a:lnTo>
                  <a:lnTo>
                    <a:pt x="414" y="336"/>
                  </a:lnTo>
                  <a:lnTo>
                    <a:pt x="414" y="342"/>
                  </a:lnTo>
                  <a:lnTo>
                    <a:pt x="414" y="348"/>
                  </a:lnTo>
                  <a:lnTo>
                    <a:pt x="414" y="354"/>
                  </a:lnTo>
                  <a:lnTo>
                    <a:pt x="414" y="360"/>
                  </a:lnTo>
                  <a:lnTo>
                    <a:pt x="414" y="366"/>
                  </a:lnTo>
                  <a:lnTo>
                    <a:pt x="414" y="372"/>
                  </a:lnTo>
                  <a:lnTo>
                    <a:pt x="414" y="378"/>
                  </a:lnTo>
                  <a:lnTo>
                    <a:pt x="414" y="384"/>
                  </a:lnTo>
                  <a:lnTo>
                    <a:pt x="414" y="390"/>
                  </a:lnTo>
                  <a:lnTo>
                    <a:pt x="414" y="396"/>
                  </a:lnTo>
                  <a:lnTo>
                    <a:pt x="414" y="402"/>
                  </a:lnTo>
                  <a:lnTo>
                    <a:pt x="414" y="408"/>
                  </a:lnTo>
                  <a:lnTo>
                    <a:pt x="414" y="414"/>
                  </a:lnTo>
                  <a:lnTo>
                    <a:pt x="414" y="420"/>
                  </a:lnTo>
                  <a:lnTo>
                    <a:pt x="414" y="426"/>
                  </a:lnTo>
                  <a:lnTo>
                    <a:pt x="414" y="432"/>
                  </a:lnTo>
                  <a:lnTo>
                    <a:pt x="420" y="438"/>
                  </a:lnTo>
                  <a:lnTo>
                    <a:pt x="420" y="444"/>
                  </a:lnTo>
                  <a:lnTo>
                    <a:pt x="420" y="450"/>
                  </a:lnTo>
                  <a:lnTo>
                    <a:pt x="420" y="456"/>
                  </a:lnTo>
                  <a:lnTo>
                    <a:pt x="420" y="462"/>
                  </a:lnTo>
                  <a:lnTo>
                    <a:pt x="420" y="468"/>
                  </a:lnTo>
                  <a:lnTo>
                    <a:pt x="420" y="474"/>
                  </a:lnTo>
                  <a:lnTo>
                    <a:pt x="420" y="480"/>
                  </a:lnTo>
                  <a:lnTo>
                    <a:pt x="420" y="486"/>
                  </a:lnTo>
                  <a:lnTo>
                    <a:pt x="420" y="492"/>
                  </a:lnTo>
                  <a:lnTo>
                    <a:pt x="420" y="498"/>
                  </a:lnTo>
                  <a:lnTo>
                    <a:pt x="420" y="504"/>
                  </a:lnTo>
                  <a:lnTo>
                    <a:pt x="420" y="510"/>
                  </a:lnTo>
                  <a:lnTo>
                    <a:pt x="420" y="516"/>
                  </a:lnTo>
                  <a:lnTo>
                    <a:pt x="420" y="522"/>
                  </a:lnTo>
                  <a:lnTo>
                    <a:pt x="420" y="528"/>
                  </a:lnTo>
                  <a:lnTo>
                    <a:pt x="420" y="534"/>
                  </a:lnTo>
                  <a:lnTo>
                    <a:pt x="420" y="540"/>
                  </a:lnTo>
                  <a:lnTo>
                    <a:pt x="426" y="546"/>
                  </a:lnTo>
                  <a:lnTo>
                    <a:pt x="426" y="552"/>
                  </a:lnTo>
                  <a:lnTo>
                    <a:pt x="426" y="558"/>
                  </a:lnTo>
                  <a:lnTo>
                    <a:pt x="426" y="564"/>
                  </a:lnTo>
                  <a:lnTo>
                    <a:pt x="426" y="570"/>
                  </a:lnTo>
                  <a:lnTo>
                    <a:pt x="426" y="576"/>
                  </a:lnTo>
                  <a:lnTo>
                    <a:pt x="426" y="582"/>
                  </a:lnTo>
                  <a:lnTo>
                    <a:pt x="426" y="588"/>
                  </a:lnTo>
                  <a:lnTo>
                    <a:pt x="426" y="594"/>
                  </a:lnTo>
                  <a:lnTo>
                    <a:pt x="426" y="600"/>
                  </a:lnTo>
                  <a:lnTo>
                    <a:pt x="426" y="606"/>
                  </a:lnTo>
                  <a:lnTo>
                    <a:pt x="426" y="612"/>
                  </a:lnTo>
                  <a:lnTo>
                    <a:pt x="426" y="618"/>
                  </a:lnTo>
                  <a:lnTo>
                    <a:pt x="426" y="624"/>
                  </a:lnTo>
                  <a:lnTo>
                    <a:pt x="426" y="630"/>
                  </a:lnTo>
                  <a:lnTo>
                    <a:pt x="426" y="636"/>
                  </a:lnTo>
                  <a:lnTo>
                    <a:pt x="426" y="642"/>
                  </a:lnTo>
                  <a:lnTo>
                    <a:pt x="426" y="648"/>
                  </a:lnTo>
                  <a:lnTo>
                    <a:pt x="426" y="654"/>
                  </a:lnTo>
                  <a:lnTo>
                    <a:pt x="426" y="660"/>
                  </a:lnTo>
                  <a:lnTo>
                    <a:pt x="432" y="666"/>
                  </a:lnTo>
                  <a:lnTo>
                    <a:pt x="432" y="672"/>
                  </a:lnTo>
                  <a:lnTo>
                    <a:pt x="432" y="678"/>
                  </a:lnTo>
                  <a:lnTo>
                    <a:pt x="432" y="684"/>
                  </a:lnTo>
                  <a:lnTo>
                    <a:pt x="432" y="690"/>
                  </a:lnTo>
                  <a:lnTo>
                    <a:pt x="432" y="696"/>
                  </a:lnTo>
                  <a:lnTo>
                    <a:pt x="432" y="702"/>
                  </a:lnTo>
                  <a:lnTo>
                    <a:pt x="432" y="708"/>
                  </a:lnTo>
                  <a:lnTo>
                    <a:pt x="432" y="714"/>
                  </a:lnTo>
                  <a:lnTo>
                    <a:pt x="432" y="720"/>
                  </a:lnTo>
                  <a:lnTo>
                    <a:pt x="432" y="726"/>
                  </a:lnTo>
                  <a:lnTo>
                    <a:pt x="432" y="732"/>
                  </a:lnTo>
                  <a:lnTo>
                    <a:pt x="432" y="738"/>
                  </a:lnTo>
                  <a:lnTo>
                    <a:pt x="432" y="744"/>
                  </a:lnTo>
                  <a:lnTo>
                    <a:pt x="432" y="750"/>
                  </a:lnTo>
                  <a:lnTo>
                    <a:pt x="432" y="756"/>
                  </a:lnTo>
                  <a:lnTo>
                    <a:pt x="432" y="762"/>
                  </a:lnTo>
                  <a:lnTo>
                    <a:pt x="432" y="768"/>
                  </a:lnTo>
                  <a:lnTo>
                    <a:pt x="432" y="774"/>
                  </a:lnTo>
                  <a:lnTo>
                    <a:pt x="432" y="780"/>
                  </a:lnTo>
                  <a:lnTo>
                    <a:pt x="438" y="786"/>
                  </a:lnTo>
                  <a:lnTo>
                    <a:pt x="438" y="792"/>
                  </a:lnTo>
                  <a:lnTo>
                    <a:pt x="438" y="798"/>
                  </a:lnTo>
                  <a:lnTo>
                    <a:pt x="438" y="804"/>
                  </a:lnTo>
                  <a:lnTo>
                    <a:pt x="438" y="810"/>
                  </a:lnTo>
                  <a:lnTo>
                    <a:pt x="438" y="816"/>
                  </a:lnTo>
                  <a:lnTo>
                    <a:pt x="438" y="822"/>
                  </a:lnTo>
                  <a:lnTo>
                    <a:pt x="438" y="828"/>
                  </a:lnTo>
                  <a:lnTo>
                    <a:pt x="438" y="834"/>
                  </a:lnTo>
                  <a:lnTo>
                    <a:pt x="438" y="840"/>
                  </a:lnTo>
                  <a:lnTo>
                    <a:pt x="438" y="846"/>
                  </a:lnTo>
                  <a:lnTo>
                    <a:pt x="438" y="852"/>
                  </a:lnTo>
                  <a:lnTo>
                    <a:pt x="438" y="858"/>
                  </a:lnTo>
                  <a:lnTo>
                    <a:pt x="438" y="864"/>
                  </a:lnTo>
                  <a:lnTo>
                    <a:pt x="438" y="870"/>
                  </a:lnTo>
                  <a:lnTo>
                    <a:pt x="438" y="876"/>
                  </a:lnTo>
                  <a:lnTo>
                    <a:pt x="438" y="882"/>
                  </a:lnTo>
                  <a:lnTo>
                    <a:pt x="438" y="888"/>
                  </a:lnTo>
                  <a:lnTo>
                    <a:pt x="438" y="894"/>
                  </a:lnTo>
                  <a:lnTo>
                    <a:pt x="444" y="900"/>
                  </a:lnTo>
                  <a:lnTo>
                    <a:pt x="444" y="906"/>
                  </a:lnTo>
                  <a:lnTo>
                    <a:pt x="444" y="912"/>
                  </a:lnTo>
                  <a:lnTo>
                    <a:pt x="444" y="918"/>
                  </a:lnTo>
                  <a:lnTo>
                    <a:pt x="444" y="924"/>
                  </a:lnTo>
                  <a:lnTo>
                    <a:pt x="444" y="930"/>
                  </a:lnTo>
                  <a:lnTo>
                    <a:pt x="444" y="936"/>
                  </a:lnTo>
                  <a:lnTo>
                    <a:pt x="444" y="942"/>
                  </a:lnTo>
                  <a:lnTo>
                    <a:pt x="444" y="948"/>
                  </a:lnTo>
                  <a:lnTo>
                    <a:pt x="444" y="954"/>
                  </a:lnTo>
                  <a:lnTo>
                    <a:pt x="444" y="960"/>
                  </a:lnTo>
                  <a:lnTo>
                    <a:pt x="444" y="966"/>
                  </a:lnTo>
                  <a:lnTo>
                    <a:pt x="444" y="972"/>
                  </a:lnTo>
                  <a:lnTo>
                    <a:pt x="444" y="978"/>
                  </a:lnTo>
                  <a:lnTo>
                    <a:pt x="444" y="984"/>
                  </a:lnTo>
                  <a:lnTo>
                    <a:pt x="444" y="990"/>
                  </a:lnTo>
                  <a:lnTo>
                    <a:pt x="444" y="996"/>
                  </a:lnTo>
                  <a:lnTo>
                    <a:pt x="444" y="1002"/>
                  </a:lnTo>
                  <a:lnTo>
                    <a:pt x="444" y="1008"/>
                  </a:lnTo>
                  <a:lnTo>
                    <a:pt x="450" y="1014"/>
                  </a:lnTo>
                  <a:lnTo>
                    <a:pt x="450" y="1020"/>
                  </a:lnTo>
                  <a:lnTo>
                    <a:pt x="450" y="1026"/>
                  </a:lnTo>
                  <a:lnTo>
                    <a:pt x="450" y="1032"/>
                  </a:lnTo>
                  <a:lnTo>
                    <a:pt x="450" y="1038"/>
                  </a:lnTo>
                  <a:lnTo>
                    <a:pt x="450" y="1044"/>
                  </a:lnTo>
                  <a:lnTo>
                    <a:pt x="450" y="1050"/>
                  </a:lnTo>
                  <a:lnTo>
                    <a:pt x="450" y="1056"/>
                  </a:lnTo>
                  <a:lnTo>
                    <a:pt x="450" y="1062"/>
                  </a:lnTo>
                  <a:lnTo>
                    <a:pt x="450" y="1068"/>
                  </a:lnTo>
                  <a:lnTo>
                    <a:pt x="450" y="1074"/>
                  </a:lnTo>
                  <a:lnTo>
                    <a:pt x="450" y="1080"/>
                  </a:lnTo>
                  <a:lnTo>
                    <a:pt x="450" y="1086"/>
                  </a:lnTo>
                  <a:lnTo>
                    <a:pt x="450" y="1092"/>
                  </a:lnTo>
                  <a:lnTo>
                    <a:pt x="450" y="1098"/>
                  </a:lnTo>
                  <a:lnTo>
                    <a:pt x="450" y="1104"/>
                  </a:lnTo>
                  <a:lnTo>
                    <a:pt x="456" y="1110"/>
                  </a:lnTo>
                  <a:lnTo>
                    <a:pt x="456" y="1116"/>
                  </a:lnTo>
                  <a:lnTo>
                    <a:pt x="456" y="1122"/>
                  </a:lnTo>
                  <a:lnTo>
                    <a:pt x="456" y="1128"/>
                  </a:lnTo>
                  <a:lnTo>
                    <a:pt x="456" y="1134"/>
                  </a:lnTo>
                  <a:lnTo>
                    <a:pt x="456" y="1140"/>
                  </a:lnTo>
                  <a:lnTo>
                    <a:pt x="456" y="1146"/>
                  </a:lnTo>
                  <a:lnTo>
                    <a:pt x="456" y="1152"/>
                  </a:lnTo>
                  <a:lnTo>
                    <a:pt x="456" y="1158"/>
                  </a:lnTo>
                  <a:lnTo>
                    <a:pt x="456" y="1164"/>
                  </a:lnTo>
                  <a:lnTo>
                    <a:pt x="456" y="1170"/>
                  </a:lnTo>
                  <a:lnTo>
                    <a:pt x="456" y="1176"/>
                  </a:lnTo>
                  <a:lnTo>
                    <a:pt x="456" y="1182"/>
                  </a:lnTo>
                  <a:lnTo>
                    <a:pt x="456" y="1188"/>
                  </a:lnTo>
                  <a:lnTo>
                    <a:pt x="456" y="1194"/>
                  </a:lnTo>
                  <a:lnTo>
                    <a:pt x="462" y="1200"/>
                  </a:lnTo>
                  <a:lnTo>
                    <a:pt x="462" y="1206"/>
                  </a:lnTo>
                  <a:lnTo>
                    <a:pt x="462" y="1212"/>
                  </a:lnTo>
                  <a:lnTo>
                    <a:pt x="462" y="1218"/>
                  </a:lnTo>
                  <a:lnTo>
                    <a:pt x="462" y="1224"/>
                  </a:lnTo>
                  <a:lnTo>
                    <a:pt x="462" y="1230"/>
                  </a:lnTo>
                  <a:lnTo>
                    <a:pt x="462" y="1236"/>
                  </a:lnTo>
                  <a:lnTo>
                    <a:pt x="462" y="1242"/>
                  </a:lnTo>
                  <a:lnTo>
                    <a:pt x="462" y="1248"/>
                  </a:lnTo>
                  <a:lnTo>
                    <a:pt x="462" y="1254"/>
                  </a:lnTo>
                  <a:lnTo>
                    <a:pt x="462" y="1260"/>
                  </a:lnTo>
                  <a:lnTo>
                    <a:pt x="462" y="1266"/>
                  </a:lnTo>
                  <a:lnTo>
                    <a:pt x="468" y="1272"/>
                  </a:lnTo>
                  <a:lnTo>
                    <a:pt x="468" y="1278"/>
                  </a:lnTo>
                  <a:lnTo>
                    <a:pt x="468" y="1284"/>
                  </a:lnTo>
                  <a:lnTo>
                    <a:pt x="468" y="1290"/>
                  </a:lnTo>
                  <a:lnTo>
                    <a:pt x="468" y="1296"/>
                  </a:lnTo>
                  <a:lnTo>
                    <a:pt x="468" y="1302"/>
                  </a:lnTo>
                  <a:lnTo>
                    <a:pt x="468" y="1308"/>
                  </a:lnTo>
                  <a:lnTo>
                    <a:pt x="468" y="1314"/>
                  </a:lnTo>
                  <a:lnTo>
                    <a:pt x="468" y="1320"/>
                  </a:lnTo>
                  <a:lnTo>
                    <a:pt x="474" y="1326"/>
                  </a:lnTo>
                  <a:lnTo>
                    <a:pt x="474" y="1332"/>
                  </a:lnTo>
                  <a:lnTo>
                    <a:pt x="474" y="1338"/>
                  </a:lnTo>
                  <a:lnTo>
                    <a:pt x="474" y="1344"/>
                  </a:lnTo>
                  <a:lnTo>
                    <a:pt x="474" y="1350"/>
                  </a:lnTo>
                  <a:lnTo>
                    <a:pt x="474" y="1356"/>
                  </a:lnTo>
                  <a:lnTo>
                    <a:pt x="480" y="1362"/>
                  </a:lnTo>
                  <a:lnTo>
                    <a:pt x="480" y="1368"/>
                  </a:lnTo>
                  <a:lnTo>
                    <a:pt x="486" y="1374"/>
                  </a:lnTo>
                  <a:lnTo>
                    <a:pt x="492" y="1368"/>
                  </a:lnTo>
                  <a:lnTo>
                    <a:pt x="492" y="1362"/>
                  </a:lnTo>
                  <a:lnTo>
                    <a:pt x="492" y="1356"/>
                  </a:lnTo>
                  <a:lnTo>
                    <a:pt x="492" y="1350"/>
                  </a:lnTo>
                  <a:lnTo>
                    <a:pt x="498" y="1344"/>
                  </a:lnTo>
                </a:path>
              </a:pathLst>
            </a:custGeom>
            <a:noFill/>
            <a:ln w="28575" cmpd="sng">
              <a:solidFill>
                <a:srgbClr val="FF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935" name="Freeform 87">
              <a:extLst>
                <a:ext uri="{FF2B5EF4-FFF2-40B4-BE49-F238E27FC236}">
                  <a16:creationId xmlns:a16="http://schemas.microsoft.com/office/drawing/2014/main" id="{A6BFCC12-5BD3-4C67-3D1A-D958A7982D00}"/>
                </a:ext>
              </a:extLst>
            </p:cNvPr>
            <p:cNvSpPr>
              <a:spLocks/>
            </p:cNvSpPr>
            <p:nvPr/>
          </p:nvSpPr>
          <p:spPr bwMode="auto">
            <a:xfrm>
              <a:off x="3600" y="1764"/>
              <a:ext cx="474" cy="1368"/>
            </a:xfrm>
            <a:custGeom>
              <a:avLst/>
              <a:gdLst>
                <a:gd name="T0" fmla="*/ 6 w 474"/>
                <a:gd name="T1" fmla="*/ 1230 h 1368"/>
                <a:gd name="T2" fmla="*/ 18 w 474"/>
                <a:gd name="T3" fmla="*/ 1128 h 1368"/>
                <a:gd name="T4" fmla="*/ 24 w 474"/>
                <a:gd name="T5" fmla="*/ 1026 h 1368"/>
                <a:gd name="T6" fmla="*/ 30 w 474"/>
                <a:gd name="T7" fmla="*/ 924 h 1368"/>
                <a:gd name="T8" fmla="*/ 36 w 474"/>
                <a:gd name="T9" fmla="*/ 822 h 1368"/>
                <a:gd name="T10" fmla="*/ 36 w 474"/>
                <a:gd name="T11" fmla="*/ 720 h 1368"/>
                <a:gd name="T12" fmla="*/ 42 w 474"/>
                <a:gd name="T13" fmla="*/ 618 h 1368"/>
                <a:gd name="T14" fmla="*/ 48 w 474"/>
                <a:gd name="T15" fmla="*/ 516 h 1368"/>
                <a:gd name="T16" fmla="*/ 54 w 474"/>
                <a:gd name="T17" fmla="*/ 414 h 1368"/>
                <a:gd name="T18" fmla="*/ 60 w 474"/>
                <a:gd name="T19" fmla="*/ 312 h 1368"/>
                <a:gd name="T20" fmla="*/ 66 w 474"/>
                <a:gd name="T21" fmla="*/ 210 h 1368"/>
                <a:gd name="T22" fmla="*/ 72 w 474"/>
                <a:gd name="T23" fmla="*/ 108 h 1368"/>
                <a:gd name="T24" fmla="*/ 90 w 474"/>
                <a:gd name="T25" fmla="*/ 6 h 1368"/>
                <a:gd name="T26" fmla="*/ 114 w 474"/>
                <a:gd name="T27" fmla="*/ 96 h 1368"/>
                <a:gd name="T28" fmla="*/ 120 w 474"/>
                <a:gd name="T29" fmla="*/ 198 h 1368"/>
                <a:gd name="T30" fmla="*/ 126 w 474"/>
                <a:gd name="T31" fmla="*/ 300 h 1368"/>
                <a:gd name="T32" fmla="*/ 132 w 474"/>
                <a:gd name="T33" fmla="*/ 402 h 1368"/>
                <a:gd name="T34" fmla="*/ 138 w 474"/>
                <a:gd name="T35" fmla="*/ 504 h 1368"/>
                <a:gd name="T36" fmla="*/ 144 w 474"/>
                <a:gd name="T37" fmla="*/ 606 h 1368"/>
                <a:gd name="T38" fmla="*/ 150 w 474"/>
                <a:gd name="T39" fmla="*/ 708 h 1368"/>
                <a:gd name="T40" fmla="*/ 156 w 474"/>
                <a:gd name="T41" fmla="*/ 810 h 1368"/>
                <a:gd name="T42" fmla="*/ 162 w 474"/>
                <a:gd name="T43" fmla="*/ 912 h 1368"/>
                <a:gd name="T44" fmla="*/ 168 w 474"/>
                <a:gd name="T45" fmla="*/ 1014 h 1368"/>
                <a:gd name="T46" fmla="*/ 174 w 474"/>
                <a:gd name="T47" fmla="*/ 1116 h 1368"/>
                <a:gd name="T48" fmla="*/ 180 w 474"/>
                <a:gd name="T49" fmla="*/ 1218 h 1368"/>
                <a:gd name="T50" fmla="*/ 192 w 474"/>
                <a:gd name="T51" fmla="*/ 1320 h 1368"/>
                <a:gd name="T52" fmla="*/ 216 w 474"/>
                <a:gd name="T53" fmla="*/ 1302 h 1368"/>
                <a:gd name="T54" fmla="*/ 228 w 474"/>
                <a:gd name="T55" fmla="*/ 1200 h 1368"/>
                <a:gd name="T56" fmla="*/ 234 w 474"/>
                <a:gd name="T57" fmla="*/ 1098 h 1368"/>
                <a:gd name="T58" fmla="*/ 240 w 474"/>
                <a:gd name="T59" fmla="*/ 996 h 1368"/>
                <a:gd name="T60" fmla="*/ 246 w 474"/>
                <a:gd name="T61" fmla="*/ 894 h 1368"/>
                <a:gd name="T62" fmla="*/ 252 w 474"/>
                <a:gd name="T63" fmla="*/ 792 h 1368"/>
                <a:gd name="T64" fmla="*/ 258 w 474"/>
                <a:gd name="T65" fmla="*/ 690 h 1368"/>
                <a:gd name="T66" fmla="*/ 264 w 474"/>
                <a:gd name="T67" fmla="*/ 588 h 1368"/>
                <a:gd name="T68" fmla="*/ 270 w 474"/>
                <a:gd name="T69" fmla="*/ 486 h 1368"/>
                <a:gd name="T70" fmla="*/ 270 w 474"/>
                <a:gd name="T71" fmla="*/ 384 h 1368"/>
                <a:gd name="T72" fmla="*/ 276 w 474"/>
                <a:gd name="T73" fmla="*/ 282 h 1368"/>
                <a:gd name="T74" fmla="*/ 288 w 474"/>
                <a:gd name="T75" fmla="*/ 180 h 1368"/>
                <a:gd name="T76" fmla="*/ 294 w 474"/>
                <a:gd name="T77" fmla="*/ 78 h 1368"/>
                <a:gd name="T78" fmla="*/ 318 w 474"/>
                <a:gd name="T79" fmla="*/ 24 h 1368"/>
                <a:gd name="T80" fmla="*/ 330 w 474"/>
                <a:gd name="T81" fmla="*/ 126 h 1368"/>
                <a:gd name="T82" fmla="*/ 342 w 474"/>
                <a:gd name="T83" fmla="*/ 228 h 1368"/>
                <a:gd name="T84" fmla="*/ 348 w 474"/>
                <a:gd name="T85" fmla="*/ 330 h 1368"/>
                <a:gd name="T86" fmla="*/ 354 w 474"/>
                <a:gd name="T87" fmla="*/ 432 h 1368"/>
                <a:gd name="T88" fmla="*/ 360 w 474"/>
                <a:gd name="T89" fmla="*/ 534 h 1368"/>
                <a:gd name="T90" fmla="*/ 360 w 474"/>
                <a:gd name="T91" fmla="*/ 636 h 1368"/>
                <a:gd name="T92" fmla="*/ 366 w 474"/>
                <a:gd name="T93" fmla="*/ 738 h 1368"/>
                <a:gd name="T94" fmla="*/ 372 w 474"/>
                <a:gd name="T95" fmla="*/ 840 h 1368"/>
                <a:gd name="T96" fmla="*/ 378 w 474"/>
                <a:gd name="T97" fmla="*/ 942 h 1368"/>
                <a:gd name="T98" fmla="*/ 384 w 474"/>
                <a:gd name="T99" fmla="*/ 1044 h 1368"/>
                <a:gd name="T100" fmla="*/ 390 w 474"/>
                <a:gd name="T101" fmla="*/ 1146 h 1368"/>
                <a:gd name="T102" fmla="*/ 402 w 474"/>
                <a:gd name="T103" fmla="*/ 1248 h 1368"/>
                <a:gd name="T104" fmla="*/ 414 w 474"/>
                <a:gd name="T105" fmla="*/ 1350 h 1368"/>
                <a:gd name="T106" fmla="*/ 438 w 474"/>
                <a:gd name="T107" fmla="*/ 1284 h 1368"/>
                <a:gd name="T108" fmla="*/ 444 w 474"/>
                <a:gd name="T109" fmla="*/ 1182 h 1368"/>
                <a:gd name="T110" fmla="*/ 450 w 474"/>
                <a:gd name="T111" fmla="*/ 1080 h 1368"/>
                <a:gd name="T112" fmla="*/ 456 w 474"/>
                <a:gd name="T113" fmla="*/ 978 h 1368"/>
                <a:gd name="T114" fmla="*/ 462 w 474"/>
                <a:gd name="T115" fmla="*/ 876 h 1368"/>
                <a:gd name="T116" fmla="*/ 468 w 474"/>
                <a:gd name="T117" fmla="*/ 774 h 1368"/>
                <a:gd name="T118" fmla="*/ 474 w 474"/>
                <a:gd name="T119" fmla="*/ 672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74" h="1368">
                  <a:moveTo>
                    <a:pt x="0" y="1326"/>
                  </a:moveTo>
                  <a:lnTo>
                    <a:pt x="0" y="1320"/>
                  </a:lnTo>
                  <a:lnTo>
                    <a:pt x="0" y="1314"/>
                  </a:lnTo>
                  <a:lnTo>
                    <a:pt x="0" y="1308"/>
                  </a:lnTo>
                  <a:lnTo>
                    <a:pt x="0" y="1302"/>
                  </a:lnTo>
                  <a:lnTo>
                    <a:pt x="0" y="1296"/>
                  </a:lnTo>
                  <a:lnTo>
                    <a:pt x="0" y="1290"/>
                  </a:lnTo>
                  <a:lnTo>
                    <a:pt x="0" y="1284"/>
                  </a:lnTo>
                  <a:lnTo>
                    <a:pt x="6" y="1278"/>
                  </a:lnTo>
                  <a:lnTo>
                    <a:pt x="6" y="1272"/>
                  </a:lnTo>
                  <a:lnTo>
                    <a:pt x="6" y="1266"/>
                  </a:lnTo>
                  <a:lnTo>
                    <a:pt x="6" y="1260"/>
                  </a:lnTo>
                  <a:lnTo>
                    <a:pt x="6" y="1254"/>
                  </a:lnTo>
                  <a:lnTo>
                    <a:pt x="6" y="1248"/>
                  </a:lnTo>
                  <a:lnTo>
                    <a:pt x="6" y="1242"/>
                  </a:lnTo>
                  <a:lnTo>
                    <a:pt x="6" y="1236"/>
                  </a:lnTo>
                  <a:lnTo>
                    <a:pt x="6" y="1230"/>
                  </a:lnTo>
                  <a:lnTo>
                    <a:pt x="6" y="1224"/>
                  </a:lnTo>
                  <a:lnTo>
                    <a:pt x="12" y="1218"/>
                  </a:lnTo>
                  <a:lnTo>
                    <a:pt x="12" y="1212"/>
                  </a:lnTo>
                  <a:lnTo>
                    <a:pt x="12" y="1206"/>
                  </a:lnTo>
                  <a:lnTo>
                    <a:pt x="12" y="1200"/>
                  </a:lnTo>
                  <a:lnTo>
                    <a:pt x="12" y="1194"/>
                  </a:lnTo>
                  <a:lnTo>
                    <a:pt x="12" y="1188"/>
                  </a:lnTo>
                  <a:lnTo>
                    <a:pt x="12" y="1182"/>
                  </a:lnTo>
                  <a:lnTo>
                    <a:pt x="12" y="1176"/>
                  </a:lnTo>
                  <a:lnTo>
                    <a:pt x="12" y="1170"/>
                  </a:lnTo>
                  <a:lnTo>
                    <a:pt x="12" y="1164"/>
                  </a:lnTo>
                  <a:lnTo>
                    <a:pt x="12" y="1158"/>
                  </a:lnTo>
                  <a:lnTo>
                    <a:pt x="12" y="1152"/>
                  </a:lnTo>
                  <a:lnTo>
                    <a:pt x="12" y="1146"/>
                  </a:lnTo>
                  <a:lnTo>
                    <a:pt x="18" y="1140"/>
                  </a:lnTo>
                  <a:lnTo>
                    <a:pt x="18" y="1134"/>
                  </a:lnTo>
                  <a:lnTo>
                    <a:pt x="18" y="1128"/>
                  </a:lnTo>
                  <a:lnTo>
                    <a:pt x="18" y="1122"/>
                  </a:lnTo>
                  <a:lnTo>
                    <a:pt x="18" y="1116"/>
                  </a:lnTo>
                  <a:lnTo>
                    <a:pt x="18" y="1110"/>
                  </a:lnTo>
                  <a:lnTo>
                    <a:pt x="18" y="1104"/>
                  </a:lnTo>
                  <a:lnTo>
                    <a:pt x="18" y="1098"/>
                  </a:lnTo>
                  <a:lnTo>
                    <a:pt x="18" y="1092"/>
                  </a:lnTo>
                  <a:lnTo>
                    <a:pt x="18" y="1086"/>
                  </a:lnTo>
                  <a:lnTo>
                    <a:pt x="18" y="1080"/>
                  </a:lnTo>
                  <a:lnTo>
                    <a:pt x="18" y="1074"/>
                  </a:lnTo>
                  <a:lnTo>
                    <a:pt x="18" y="1068"/>
                  </a:lnTo>
                  <a:lnTo>
                    <a:pt x="18" y="1062"/>
                  </a:lnTo>
                  <a:lnTo>
                    <a:pt x="18" y="1056"/>
                  </a:lnTo>
                  <a:lnTo>
                    <a:pt x="18" y="1050"/>
                  </a:lnTo>
                  <a:lnTo>
                    <a:pt x="24" y="1044"/>
                  </a:lnTo>
                  <a:lnTo>
                    <a:pt x="24" y="1038"/>
                  </a:lnTo>
                  <a:lnTo>
                    <a:pt x="24" y="1032"/>
                  </a:lnTo>
                  <a:lnTo>
                    <a:pt x="24" y="1026"/>
                  </a:lnTo>
                  <a:lnTo>
                    <a:pt x="24" y="1020"/>
                  </a:lnTo>
                  <a:lnTo>
                    <a:pt x="24" y="1014"/>
                  </a:lnTo>
                  <a:lnTo>
                    <a:pt x="24" y="1008"/>
                  </a:lnTo>
                  <a:lnTo>
                    <a:pt x="24" y="1002"/>
                  </a:lnTo>
                  <a:lnTo>
                    <a:pt x="24" y="996"/>
                  </a:lnTo>
                  <a:lnTo>
                    <a:pt x="24" y="990"/>
                  </a:lnTo>
                  <a:lnTo>
                    <a:pt x="24" y="984"/>
                  </a:lnTo>
                  <a:lnTo>
                    <a:pt x="24" y="978"/>
                  </a:lnTo>
                  <a:lnTo>
                    <a:pt x="24" y="972"/>
                  </a:lnTo>
                  <a:lnTo>
                    <a:pt x="24" y="966"/>
                  </a:lnTo>
                  <a:lnTo>
                    <a:pt x="24" y="960"/>
                  </a:lnTo>
                  <a:lnTo>
                    <a:pt x="24" y="954"/>
                  </a:lnTo>
                  <a:lnTo>
                    <a:pt x="24" y="948"/>
                  </a:lnTo>
                  <a:lnTo>
                    <a:pt x="30" y="942"/>
                  </a:lnTo>
                  <a:lnTo>
                    <a:pt x="30" y="936"/>
                  </a:lnTo>
                  <a:lnTo>
                    <a:pt x="30" y="930"/>
                  </a:lnTo>
                  <a:lnTo>
                    <a:pt x="30" y="924"/>
                  </a:lnTo>
                  <a:lnTo>
                    <a:pt x="30" y="918"/>
                  </a:lnTo>
                  <a:lnTo>
                    <a:pt x="30" y="912"/>
                  </a:lnTo>
                  <a:lnTo>
                    <a:pt x="30" y="906"/>
                  </a:lnTo>
                  <a:lnTo>
                    <a:pt x="30" y="900"/>
                  </a:lnTo>
                  <a:lnTo>
                    <a:pt x="30" y="894"/>
                  </a:lnTo>
                  <a:lnTo>
                    <a:pt x="30" y="888"/>
                  </a:lnTo>
                  <a:lnTo>
                    <a:pt x="30" y="882"/>
                  </a:lnTo>
                  <a:lnTo>
                    <a:pt x="30" y="876"/>
                  </a:lnTo>
                  <a:lnTo>
                    <a:pt x="30" y="870"/>
                  </a:lnTo>
                  <a:lnTo>
                    <a:pt x="30" y="864"/>
                  </a:lnTo>
                  <a:lnTo>
                    <a:pt x="30" y="858"/>
                  </a:lnTo>
                  <a:lnTo>
                    <a:pt x="30" y="852"/>
                  </a:lnTo>
                  <a:lnTo>
                    <a:pt x="30" y="846"/>
                  </a:lnTo>
                  <a:lnTo>
                    <a:pt x="30" y="840"/>
                  </a:lnTo>
                  <a:lnTo>
                    <a:pt x="30" y="834"/>
                  </a:lnTo>
                  <a:lnTo>
                    <a:pt x="36" y="828"/>
                  </a:lnTo>
                  <a:lnTo>
                    <a:pt x="36" y="822"/>
                  </a:lnTo>
                  <a:lnTo>
                    <a:pt x="36" y="816"/>
                  </a:lnTo>
                  <a:lnTo>
                    <a:pt x="36" y="810"/>
                  </a:lnTo>
                  <a:lnTo>
                    <a:pt x="36" y="804"/>
                  </a:lnTo>
                  <a:lnTo>
                    <a:pt x="36" y="798"/>
                  </a:lnTo>
                  <a:lnTo>
                    <a:pt x="36" y="792"/>
                  </a:lnTo>
                  <a:lnTo>
                    <a:pt x="36" y="786"/>
                  </a:lnTo>
                  <a:lnTo>
                    <a:pt x="36" y="780"/>
                  </a:lnTo>
                  <a:lnTo>
                    <a:pt x="36" y="774"/>
                  </a:lnTo>
                  <a:lnTo>
                    <a:pt x="36" y="768"/>
                  </a:lnTo>
                  <a:lnTo>
                    <a:pt x="36" y="762"/>
                  </a:lnTo>
                  <a:lnTo>
                    <a:pt x="36" y="756"/>
                  </a:lnTo>
                  <a:lnTo>
                    <a:pt x="36" y="750"/>
                  </a:lnTo>
                  <a:lnTo>
                    <a:pt x="36" y="744"/>
                  </a:lnTo>
                  <a:lnTo>
                    <a:pt x="36" y="738"/>
                  </a:lnTo>
                  <a:lnTo>
                    <a:pt x="36" y="732"/>
                  </a:lnTo>
                  <a:lnTo>
                    <a:pt x="36" y="726"/>
                  </a:lnTo>
                  <a:lnTo>
                    <a:pt x="36" y="720"/>
                  </a:lnTo>
                  <a:lnTo>
                    <a:pt x="36" y="714"/>
                  </a:lnTo>
                  <a:lnTo>
                    <a:pt x="42" y="708"/>
                  </a:lnTo>
                  <a:lnTo>
                    <a:pt x="42" y="702"/>
                  </a:lnTo>
                  <a:lnTo>
                    <a:pt x="42" y="696"/>
                  </a:lnTo>
                  <a:lnTo>
                    <a:pt x="42" y="690"/>
                  </a:lnTo>
                  <a:lnTo>
                    <a:pt x="42" y="684"/>
                  </a:lnTo>
                  <a:lnTo>
                    <a:pt x="42" y="678"/>
                  </a:lnTo>
                  <a:lnTo>
                    <a:pt x="42" y="672"/>
                  </a:lnTo>
                  <a:lnTo>
                    <a:pt x="42" y="666"/>
                  </a:lnTo>
                  <a:lnTo>
                    <a:pt x="42" y="660"/>
                  </a:lnTo>
                  <a:lnTo>
                    <a:pt x="42" y="654"/>
                  </a:lnTo>
                  <a:lnTo>
                    <a:pt x="42" y="648"/>
                  </a:lnTo>
                  <a:lnTo>
                    <a:pt x="42" y="642"/>
                  </a:lnTo>
                  <a:lnTo>
                    <a:pt x="42" y="636"/>
                  </a:lnTo>
                  <a:lnTo>
                    <a:pt x="42" y="630"/>
                  </a:lnTo>
                  <a:lnTo>
                    <a:pt x="42" y="624"/>
                  </a:lnTo>
                  <a:lnTo>
                    <a:pt x="42" y="618"/>
                  </a:lnTo>
                  <a:lnTo>
                    <a:pt x="42" y="612"/>
                  </a:lnTo>
                  <a:lnTo>
                    <a:pt x="42" y="606"/>
                  </a:lnTo>
                  <a:lnTo>
                    <a:pt x="42" y="600"/>
                  </a:lnTo>
                  <a:lnTo>
                    <a:pt x="42" y="594"/>
                  </a:lnTo>
                  <a:lnTo>
                    <a:pt x="48" y="588"/>
                  </a:lnTo>
                  <a:lnTo>
                    <a:pt x="48" y="582"/>
                  </a:lnTo>
                  <a:lnTo>
                    <a:pt x="48" y="576"/>
                  </a:lnTo>
                  <a:lnTo>
                    <a:pt x="48" y="570"/>
                  </a:lnTo>
                  <a:lnTo>
                    <a:pt x="48" y="564"/>
                  </a:lnTo>
                  <a:lnTo>
                    <a:pt x="48" y="558"/>
                  </a:lnTo>
                  <a:lnTo>
                    <a:pt x="48" y="552"/>
                  </a:lnTo>
                  <a:lnTo>
                    <a:pt x="48" y="546"/>
                  </a:lnTo>
                  <a:lnTo>
                    <a:pt x="48" y="540"/>
                  </a:lnTo>
                  <a:lnTo>
                    <a:pt x="48" y="534"/>
                  </a:lnTo>
                  <a:lnTo>
                    <a:pt x="48" y="528"/>
                  </a:lnTo>
                  <a:lnTo>
                    <a:pt x="48" y="522"/>
                  </a:lnTo>
                  <a:lnTo>
                    <a:pt x="48" y="516"/>
                  </a:lnTo>
                  <a:lnTo>
                    <a:pt x="48" y="510"/>
                  </a:lnTo>
                  <a:lnTo>
                    <a:pt x="48" y="504"/>
                  </a:lnTo>
                  <a:lnTo>
                    <a:pt x="48" y="498"/>
                  </a:lnTo>
                  <a:lnTo>
                    <a:pt x="48" y="492"/>
                  </a:lnTo>
                  <a:lnTo>
                    <a:pt x="48" y="486"/>
                  </a:lnTo>
                  <a:lnTo>
                    <a:pt x="48" y="480"/>
                  </a:lnTo>
                  <a:lnTo>
                    <a:pt x="54" y="474"/>
                  </a:lnTo>
                  <a:lnTo>
                    <a:pt x="54" y="468"/>
                  </a:lnTo>
                  <a:lnTo>
                    <a:pt x="54" y="462"/>
                  </a:lnTo>
                  <a:lnTo>
                    <a:pt x="54" y="456"/>
                  </a:lnTo>
                  <a:lnTo>
                    <a:pt x="54" y="450"/>
                  </a:lnTo>
                  <a:lnTo>
                    <a:pt x="54" y="444"/>
                  </a:lnTo>
                  <a:lnTo>
                    <a:pt x="54" y="438"/>
                  </a:lnTo>
                  <a:lnTo>
                    <a:pt x="54" y="432"/>
                  </a:lnTo>
                  <a:lnTo>
                    <a:pt x="54" y="426"/>
                  </a:lnTo>
                  <a:lnTo>
                    <a:pt x="54" y="420"/>
                  </a:lnTo>
                  <a:lnTo>
                    <a:pt x="54" y="414"/>
                  </a:lnTo>
                  <a:lnTo>
                    <a:pt x="54" y="408"/>
                  </a:lnTo>
                  <a:lnTo>
                    <a:pt x="54" y="402"/>
                  </a:lnTo>
                  <a:lnTo>
                    <a:pt x="54" y="396"/>
                  </a:lnTo>
                  <a:lnTo>
                    <a:pt x="54" y="390"/>
                  </a:lnTo>
                  <a:lnTo>
                    <a:pt x="54" y="384"/>
                  </a:lnTo>
                  <a:lnTo>
                    <a:pt x="54" y="378"/>
                  </a:lnTo>
                  <a:lnTo>
                    <a:pt x="54" y="372"/>
                  </a:lnTo>
                  <a:lnTo>
                    <a:pt x="60" y="366"/>
                  </a:lnTo>
                  <a:lnTo>
                    <a:pt x="60" y="360"/>
                  </a:lnTo>
                  <a:lnTo>
                    <a:pt x="60" y="354"/>
                  </a:lnTo>
                  <a:lnTo>
                    <a:pt x="60" y="348"/>
                  </a:lnTo>
                  <a:lnTo>
                    <a:pt x="60" y="342"/>
                  </a:lnTo>
                  <a:lnTo>
                    <a:pt x="60" y="336"/>
                  </a:lnTo>
                  <a:lnTo>
                    <a:pt x="60" y="330"/>
                  </a:lnTo>
                  <a:lnTo>
                    <a:pt x="60" y="324"/>
                  </a:lnTo>
                  <a:lnTo>
                    <a:pt x="60" y="318"/>
                  </a:lnTo>
                  <a:lnTo>
                    <a:pt x="60" y="312"/>
                  </a:lnTo>
                  <a:lnTo>
                    <a:pt x="60" y="306"/>
                  </a:lnTo>
                  <a:lnTo>
                    <a:pt x="60" y="300"/>
                  </a:lnTo>
                  <a:lnTo>
                    <a:pt x="60" y="294"/>
                  </a:lnTo>
                  <a:lnTo>
                    <a:pt x="60" y="288"/>
                  </a:lnTo>
                  <a:lnTo>
                    <a:pt x="60" y="282"/>
                  </a:lnTo>
                  <a:lnTo>
                    <a:pt x="60" y="276"/>
                  </a:lnTo>
                  <a:lnTo>
                    <a:pt x="60" y="270"/>
                  </a:lnTo>
                  <a:lnTo>
                    <a:pt x="66" y="264"/>
                  </a:lnTo>
                  <a:lnTo>
                    <a:pt x="66" y="258"/>
                  </a:lnTo>
                  <a:lnTo>
                    <a:pt x="66" y="252"/>
                  </a:lnTo>
                  <a:lnTo>
                    <a:pt x="66" y="246"/>
                  </a:lnTo>
                  <a:lnTo>
                    <a:pt x="66" y="240"/>
                  </a:lnTo>
                  <a:lnTo>
                    <a:pt x="66" y="234"/>
                  </a:lnTo>
                  <a:lnTo>
                    <a:pt x="66" y="228"/>
                  </a:lnTo>
                  <a:lnTo>
                    <a:pt x="66" y="222"/>
                  </a:lnTo>
                  <a:lnTo>
                    <a:pt x="66" y="216"/>
                  </a:lnTo>
                  <a:lnTo>
                    <a:pt x="66" y="210"/>
                  </a:lnTo>
                  <a:lnTo>
                    <a:pt x="66" y="204"/>
                  </a:lnTo>
                  <a:lnTo>
                    <a:pt x="66" y="198"/>
                  </a:lnTo>
                  <a:lnTo>
                    <a:pt x="66" y="192"/>
                  </a:lnTo>
                  <a:lnTo>
                    <a:pt x="66" y="186"/>
                  </a:lnTo>
                  <a:lnTo>
                    <a:pt x="66" y="180"/>
                  </a:lnTo>
                  <a:lnTo>
                    <a:pt x="72" y="174"/>
                  </a:lnTo>
                  <a:lnTo>
                    <a:pt x="72" y="168"/>
                  </a:lnTo>
                  <a:lnTo>
                    <a:pt x="72" y="162"/>
                  </a:lnTo>
                  <a:lnTo>
                    <a:pt x="72" y="156"/>
                  </a:lnTo>
                  <a:lnTo>
                    <a:pt x="72" y="150"/>
                  </a:lnTo>
                  <a:lnTo>
                    <a:pt x="72" y="144"/>
                  </a:lnTo>
                  <a:lnTo>
                    <a:pt x="72" y="138"/>
                  </a:lnTo>
                  <a:lnTo>
                    <a:pt x="72" y="132"/>
                  </a:lnTo>
                  <a:lnTo>
                    <a:pt x="72" y="126"/>
                  </a:lnTo>
                  <a:lnTo>
                    <a:pt x="72" y="120"/>
                  </a:lnTo>
                  <a:lnTo>
                    <a:pt x="72" y="114"/>
                  </a:lnTo>
                  <a:lnTo>
                    <a:pt x="72" y="108"/>
                  </a:lnTo>
                  <a:lnTo>
                    <a:pt x="78" y="102"/>
                  </a:lnTo>
                  <a:lnTo>
                    <a:pt x="78" y="96"/>
                  </a:lnTo>
                  <a:lnTo>
                    <a:pt x="78" y="90"/>
                  </a:lnTo>
                  <a:lnTo>
                    <a:pt x="78" y="84"/>
                  </a:lnTo>
                  <a:lnTo>
                    <a:pt x="78" y="78"/>
                  </a:lnTo>
                  <a:lnTo>
                    <a:pt x="78" y="72"/>
                  </a:lnTo>
                  <a:lnTo>
                    <a:pt x="78" y="66"/>
                  </a:lnTo>
                  <a:lnTo>
                    <a:pt x="78" y="60"/>
                  </a:lnTo>
                  <a:lnTo>
                    <a:pt x="78" y="54"/>
                  </a:lnTo>
                  <a:lnTo>
                    <a:pt x="84" y="48"/>
                  </a:lnTo>
                  <a:lnTo>
                    <a:pt x="84" y="42"/>
                  </a:lnTo>
                  <a:lnTo>
                    <a:pt x="84" y="36"/>
                  </a:lnTo>
                  <a:lnTo>
                    <a:pt x="84" y="30"/>
                  </a:lnTo>
                  <a:lnTo>
                    <a:pt x="84" y="24"/>
                  </a:lnTo>
                  <a:lnTo>
                    <a:pt x="84" y="18"/>
                  </a:lnTo>
                  <a:lnTo>
                    <a:pt x="90" y="12"/>
                  </a:lnTo>
                  <a:lnTo>
                    <a:pt x="90" y="6"/>
                  </a:lnTo>
                  <a:lnTo>
                    <a:pt x="96" y="0"/>
                  </a:lnTo>
                  <a:lnTo>
                    <a:pt x="102" y="6"/>
                  </a:lnTo>
                  <a:lnTo>
                    <a:pt x="102" y="12"/>
                  </a:lnTo>
                  <a:lnTo>
                    <a:pt x="102" y="18"/>
                  </a:lnTo>
                  <a:lnTo>
                    <a:pt x="102" y="24"/>
                  </a:lnTo>
                  <a:lnTo>
                    <a:pt x="108" y="30"/>
                  </a:lnTo>
                  <a:lnTo>
                    <a:pt x="108" y="36"/>
                  </a:lnTo>
                  <a:lnTo>
                    <a:pt x="108" y="42"/>
                  </a:lnTo>
                  <a:lnTo>
                    <a:pt x="108" y="48"/>
                  </a:lnTo>
                  <a:lnTo>
                    <a:pt x="108" y="54"/>
                  </a:lnTo>
                  <a:lnTo>
                    <a:pt x="108" y="60"/>
                  </a:lnTo>
                  <a:lnTo>
                    <a:pt x="108" y="66"/>
                  </a:lnTo>
                  <a:lnTo>
                    <a:pt x="114" y="72"/>
                  </a:lnTo>
                  <a:lnTo>
                    <a:pt x="114" y="78"/>
                  </a:lnTo>
                  <a:lnTo>
                    <a:pt x="114" y="84"/>
                  </a:lnTo>
                  <a:lnTo>
                    <a:pt x="114" y="90"/>
                  </a:lnTo>
                  <a:lnTo>
                    <a:pt x="114" y="96"/>
                  </a:lnTo>
                  <a:lnTo>
                    <a:pt x="114" y="102"/>
                  </a:lnTo>
                  <a:lnTo>
                    <a:pt x="114" y="108"/>
                  </a:lnTo>
                  <a:lnTo>
                    <a:pt x="114" y="114"/>
                  </a:lnTo>
                  <a:lnTo>
                    <a:pt x="114" y="120"/>
                  </a:lnTo>
                  <a:lnTo>
                    <a:pt x="114" y="126"/>
                  </a:lnTo>
                  <a:lnTo>
                    <a:pt x="114" y="132"/>
                  </a:lnTo>
                  <a:lnTo>
                    <a:pt x="120" y="138"/>
                  </a:lnTo>
                  <a:lnTo>
                    <a:pt x="120" y="144"/>
                  </a:lnTo>
                  <a:lnTo>
                    <a:pt x="120" y="150"/>
                  </a:lnTo>
                  <a:lnTo>
                    <a:pt x="120" y="156"/>
                  </a:lnTo>
                  <a:lnTo>
                    <a:pt x="120" y="162"/>
                  </a:lnTo>
                  <a:lnTo>
                    <a:pt x="120" y="168"/>
                  </a:lnTo>
                  <a:lnTo>
                    <a:pt x="120" y="174"/>
                  </a:lnTo>
                  <a:lnTo>
                    <a:pt x="120" y="180"/>
                  </a:lnTo>
                  <a:lnTo>
                    <a:pt x="120" y="186"/>
                  </a:lnTo>
                  <a:lnTo>
                    <a:pt x="120" y="192"/>
                  </a:lnTo>
                  <a:lnTo>
                    <a:pt x="120" y="198"/>
                  </a:lnTo>
                  <a:lnTo>
                    <a:pt x="120" y="204"/>
                  </a:lnTo>
                  <a:lnTo>
                    <a:pt x="120" y="210"/>
                  </a:lnTo>
                  <a:lnTo>
                    <a:pt x="126" y="216"/>
                  </a:lnTo>
                  <a:lnTo>
                    <a:pt x="126" y="222"/>
                  </a:lnTo>
                  <a:lnTo>
                    <a:pt x="126" y="228"/>
                  </a:lnTo>
                  <a:lnTo>
                    <a:pt x="126" y="234"/>
                  </a:lnTo>
                  <a:lnTo>
                    <a:pt x="126" y="240"/>
                  </a:lnTo>
                  <a:lnTo>
                    <a:pt x="126" y="246"/>
                  </a:lnTo>
                  <a:lnTo>
                    <a:pt x="126" y="252"/>
                  </a:lnTo>
                  <a:lnTo>
                    <a:pt x="126" y="258"/>
                  </a:lnTo>
                  <a:lnTo>
                    <a:pt x="126" y="264"/>
                  </a:lnTo>
                  <a:lnTo>
                    <a:pt x="126" y="270"/>
                  </a:lnTo>
                  <a:lnTo>
                    <a:pt x="126" y="276"/>
                  </a:lnTo>
                  <a:lnTo>
                    <a:pt x="126" y="282"/>
                  </a:lnTo>
                  <a:lnTo>
                    <a:pt x="126" y="288"/>
                  </a:lnTo>
                  <a:lnTo>
                    <a:pt x="126" y="294"/>
                  </a:lnTo>
                  <a:lnTo>
                    <a:pt x="126" y="300"/>
                  </a:lnTo>
                  <a:lnTo>
                    <a:pt x="132" y="306"/>
                  </a:lnTo>
                  <a:lnTo>
                    <a:pt x="132" y="312"/>
                  </a:lnTo>
                  <a:lnTo>
                    <a:pt x="132" y="318"/>
                  </a:lnTo>
                  <a:lnTo>
                    <a:pt x="132" y="324"/>
                  </a:lnTo>
                  <a:lnTo>
                    <a:pt x="132" y="330"/>
                  </a:lnTo>
                  <a:lnTo>
                    <a:pt x="132" y="336"/>
                  </a:lnTo>
                  <a:lnTo>
                    <a:pt x="132" y="342"/>
                  </a:lnTo>
                  <a:lnTo>
                    <a:pt x="132" y="348"/>
                  </a:lnTo>
                  <a:lnTo>
                    <a:pt x="132" y="354"/>
                  </a:lnTo>
                  <a:lnTo>
                    <a:pt x="132" y="360"/>
                  </a:lnTo>
                  <a:lnTo>
                    <a:pt x="132" y="366"/>
                  </a:lnTo>
                  <a:lnTo>
                    <a:pt x="132" y="372"/>
                  </a:lnTo>
                  <a:lnTo>
                    <a:pt x="132" y="378"/>
                  </a:lnTo>
                  <a:lnTo>
                    <a:pt x="132" y="384"/>
                  </a:lnTo>
                  <a:lnTo>
                    <a:pt x="132" y="390"/>
                  </a:lnTo>
                  <a:lnTo>
                    <a:pt x="132" y="396"/>
                  </a:lnTo>
                  <a:lnTo>
                    <a:pt x="132" y="402"/>
                  </a:lnTo>
                  <a:lnTo>
                    <a:pt x="132" y="408"/>
                  </a:lnTo>
                  <a:lnTo>
                    <a:pt x="138" y="414"/>
                  </a:lnTo>
                  <a:lnTo>
                    <a:pt x="138" y="420"/>
                  </a:lnTo>
                  <a:lnTo>
                    <a:pt x="138" y="426"/>
                  </a:lnTo>
                  <a:lnTo>
                    <a:pt x="138" y="432"/>
                  </a:lnTo>
                  <a:lnTo>
                    <a:pt x="138" y="438"/>
                  </a:lnTo>
                  <a:lnTo>
                    <a:pt x="138" y="444"/>
                  </a:lnTo>
                  <a:lnTo>
                    <a:pt x="138" y="450"/>
                  </a:lnTo>
                  <a:lnTo>
                    <a:pt x="138" y="456"/>
                  </a:lnTo>
                  <a:lnTo>
                    <a:pt x="138" y="462"/>
                  </a:lnTo>
                  <a:lnTo>
                    <a:pt x="138" y="468"/>
                  </a:lnTo>
                  <a:lnTo>
                    <a:pt x="138" y="474"/>
                  </a:lnTo>
                  <a:lnTo>
                    <a:pt x="138" y="480"/>
                  </a:lnTo>
                  <a:lnTo>
                    <a:pt x="138" y="486"/>
                  </a:lnTo>
                  <a:lnTo>
                    <a:pt x="138" y="492"/>
                  </a:lnTo>
                  <a:lnTo>
                    <a:pt x="138" y="498"/>
                  </a:lnTo>
                  <a:lnTo>
                    <a:pt x="138" y="504"/>
                  </a:lnTo>
                  <a:lnTo>
                    <a:pt x="138" y="510"/>
                  </a:lnTo>
                  <a:lnTo>
                    <a:pt x="138" y="516"/>
                  </a:lnTo>
                  <a:lnTo>
                    <a:pt x="138" y="522"/>
                  </a:lnTo>
                  <a:lnTo>
                    <a:pt x="144" y="528"/>
                  </a:lnTo>
                  <a:lnTo>
                    <a:pt x="144" y="534"/>
                  </a:lnTo>
                  <a:lnTo>
                    <a:pt x="144" y="540"/>
                  </a:lnTo>
                  <a:lnTo>
                    <a:pt x="144" y="546"/>
                  </a:lnTo>
                  <a:lnTo>
                    <a:pt x="144" y="552"/>
                  </a:lnTo>
                  <a:lnTo>
                    <a:pt x="144" y="558"/>
                  </a:lnTo>
                  <a:lnTo>
                    <a:pt x="144" y="564"/>
                  </a:lnTo>
                  <a:lnTo>
                    <a:pt x="144" y="570"/>
                  </a:lnTo>
                  <a:lnTo>
                    <a:pt x="144" y="576"/>
                  </a:lnTo>
                  <a:lnTo>
                    <a:pt x="144" y="582"/>
                  </a:lnTo>
                  <a:lnTo>
                    <a:pt x="144" y="588"/>
                  </a:lnTo>
                  <a:lnTo>
                    <a:pt x="144" y="594"/>
                  </a:lnTo>
                  <a:lnTo>
                    <a:pt x="144" y="600"/>
                  </a:lnTo>
                  <a:lnTo>
                    <a:pt x="144" y="606"/>
                  </a:lnTo>
                  <a:lnTo>
                    <a:pt x="144" y="612"/>
                  </a:lnTo>
                  <a:lnTo>
                    <a:pt x="144" y="618"/>
                  </a:lnTo>
                  <a:lnTo>
                    <a:pt x="144" y="624"/>
                  </a:lnTo>
                  <a:lnTo>
                    <a:pt x="144" y="630"/>
                  </a:lnTo>
                  <a:lnTo>
                    <a:pt x="144" y="636"/>
                  </a:lnTo>
                  <a:lnTo>
                    <a:pt x="150" y="642"/>
                  </a:lnTo>
                  <a:lnTo>
                    <a:pt x="150" y="648"/>
                  </a:lnTo>
                  <a:lnTo>
                    <a:pt x="150" y="654"/>
                  </a:lnTo>
                  <a:lnTo>
                    <a:pt x="150" y="660"/>
                  </a:lnTo>
                  <a:lnTo>
                    <a:pt x="150" y="666"/>
                  </a:lnTo>
                  <a:lnTo>
                    <a:pt x="150" y="672"/>
                  </a:lnTo>
                  <a:lnTo>
                    <a:pt x="150" y="678"/>
                  </a:lnTo>
                  <a:lnTo>
                    <a:pt x="150" y="684"/>
                  </a:lnTo>
                  <a:lnTo>
                    <a:pt x="150" y="690"/>
                  </a:lnTo>
                  <a:lnTo>
                    <a:pt x="150" y="696"/>
                  </a:lnTo>
                  <a:lnTo>
                    <a:pt x="150" y="702"/>
                  </a:lnTo>
                  <a:lnTo>
                    <a:pt x="150" y="708"/>
                  </a:lnTo>
                  <a:lnTo>
                    <a:pt x="150" y="714"/>
                  </a:lnTo>
                  <a:lnTo>
                    <a:pt x="150" y="720"/>
                  </a:lnTo>
                  <a:lnTo>
                    <a:pt x="150" y="726"/>
                  </a:lnTo>
                  <a:lnTo>
                    <a:pt x="150" y="732"/>
                  </a:lnTo>
                  <a:lnTo>
                    <a:pt x="150" y="738"/>
                  </a:lnTo>
                  <a:lnTo>
                    <a:pt x="150" y="744"/>
                  </a:lnTo>
                  <a:lnTo>
                    <a:pt x="150" y="750"/>
                  </a:lnTo>
                  <a:lnTo>
                    <a:pt x="150" y="756"/>
                  </a:lnTo>
                  <a:lnTo>
                    <a:pt x="156" y="762"/>
                  </a:lnTo>
                  <a:lnTo>
                    <a:pt x="156" y="768"/>
                  </a:lnTo>
                  <a:lnTo>
                    <a:pt x="156" y="774"/>
                  </a:lnTo>
                  <a:lnTo>
                    <a:pt x="156" y="780"/>
                  </a:lnTo>
                  <a:lnTo>
                    <a:pt x="156" y="786"/>
                  </a:lnTo>
                  <a:lnTo>
                    <a:pt x="156" y="792"/>
                  </a:lnTo>
                  <a:lnTo>
                    <a:pt x="156" y="798"/>
                  </a:lnTo>
                  <a:lnTo>
                    <a:pt x="156" y="804"/>
                  </a:lnTo>
                  <a:lnTo>
                    <a:pt x="156" y="810"/>
                  </a:lnTo>
                  <a:lnTo>
                    <a:pt x="156" y="816"/>
                  </a:lnTo>
                  <a:lnTo>
                    <a:pt x="156" y="822"/>
                  </a:lnTo>
                  <a:lnTo>
                    <a:pt x="156" y="828"/>
                  </a:lnTo>
                  <a:lnTo>
                    <a:pt x="156" y="834"/>
                  </a:lnTo>
                  <a:lnTo>
                    <a:pt x="156" y="840"/>
                  </a:lnTo>
                  <a:lnTo>
                    <a:pt x="156" y="846"/>
                  </a:lnTo>
                  <a:lnTo>
                    <a:pt x="156" y="852"/>
                  </a:lnTo>
                  <a:lnTo>
                    <a:pt x="156" y="858"/>
                  </a:lnTo>
                  <a:lnTo>
                    <a:pt x="156" y="864"/>
                  </a:lnTo>
                  <a:lnTo>
                    <a:pt x="156" y="870"/>
                  </a:lnTo>
                  <a:lnTo>
                    <a:pt x="162" y="876"/>
                  </a:lnTo>
                  <a:lnTo>
                    <a:pt x="162" y="882"/>
                  </a:lnTo>
                  <a:lnTo>
                    <a:pt x="162" y="888"/>
                  </a:lnTo>
                  <a:lnTo>
                    <a:pt x="162" y="894"/>
                  </a:lnTo>
                  <a:lnTo>
                    <a:pt x="162" y="900"/>
                  </a:lnTo>
                  <a:lnTo>
                    <a:pt x="162" y="906"/>
                  </a:lnTo>
                  <a:lnTo>
                    <a:pt x="162" y="912"/>
                  </a:lnTo>
                  <a:lnTo>
                    <a:pt x="162" y="918"/>
                  </a:lnTo>
                  <a:lnTo>
                    <a:pt x="162" y="924"/>
                  </a:lnTo>
                  <a:lnTo>
                    <a:pt x="162" y="930"/>
                  </a:lnTo>
                  <a:lnTo>
                    <a:pt x="162" y="936"/>
                  </a:lnTo>
                  <a:lnTo>
                    <a:pt x="162" y="942"/>
                  </a:lnTo>
                  <a:lnTo>
                    <a:pt x="162" y="948"/>
                  </a:lnTo>
                  <a:lnTo>
                    <a:pt x="162" y="954"/>
                  </a:lnTo>
                  <a:lnTo>
                    <a:pt x="162" y="960"/>
                  </a:lnTo>
                  <a:lnTo>
                    <a:pt x="162" y="966"/>
                  </a:lnTo>
                  <a:lnTo>
                    <a:pt x="162" y="972"/>
                  </a:lnTo>
                  <a:lnTo>
                    <a:pt x="162" y="978"/>
                  </a:lnTo>
                  <a:lnTo>
                    <a:pt x="162" y="984"/>
                  </a:lnTo>
                  <a:lnTo>
                    <a:pt x="168" y="990"/>
                  </a:lnTo>
                  <a:lnTo>
                    <a:pt x="168" y="996"/>
                  </a:lnTo>
                  <a:lnTo>
                    <a:pt x="168" y="1002"/>
                  </a:lnTo>
                  <a:lnTo>
                    <a:pt x="168" y="1008"/>
                  </a:lnTo>
                  <a:lnTo>
                    <a:pt x="168" y="1014"/>
                  </a:lnTo>
                  <a:lnTo>
                    <a:pt x="168" y="1020"/>
                  </a:lnTo>
                  <a:lnTo>
                    <a:pt x="168" y="1026"/>
                  </a:lnTo>
                  <a:lnTo>
                    <a:pt x="168" y="1032"/>
                  </a:lnTo>
                  <a:lnTo>
                    <a:pt x="168" y="1038"/>
                  </a:lnTo>
                  <a:lnTo>
                    <a:pt x="168" y="1044"/>
                  </a:lnTo>
                  <a:lnTo>
                    <a:pt x="168" y="1050"/>
                  </a:lnTo>
                  <a:lnTo>
                    <a:pt x="168" y="1056"/>
                  </a:lnTo>
                  <a:lnTo>
                    <a:pt x="168" y="1062"/>
                  </a:lnTo>
                  <a:lnTo>
                    <a:pt x="168" y="1068"/>
                  </a:lnTo>
                  <a:lnTo>
                    <a:pt x="168" y="1074"/>
                  </a:lnTo>
                  <a:lnTo>
                    <a:pt x="168" y="1080"/>
                  </a:lnTo>
                  <a:lnTo>
                    <a:pt x="168" y="1086"/>
                  </a:lnTo>
                  <a:lnTo>
                    <a:pt x="174" y="1092"/>
                  </a:lnTo>
                  <a:lnTo>
                    <a:pt x="174" y="1098"/>
                  </a:lnTo>
                  <a:lnTo>
                    <a:pt x="174" y="1104"/>
                  </a:lnTo>
                  <a:lnTo>
                    <a:pt x="174" y="1110"/>
                  </a:lnTo>
                  <a:lnTo>
                    <a:pt x="174" y="1116"/>
                  </a:lnTo>
                  <a:lnTo>
                    <a:pt x="174" y="1122"/>
                  </a:lnTo>
                  <a:lnTo>
                    <a:pt x="174" y="1128"/>
                  </a:lnTo>
                  <a:lnTo>
                    <a:pt x="174" y="1134"/>
                  </a:lnTo>
                  <a:lnTo>
                    <a:pt x="174" y="1140"/>
                  </a:lnTo>
                  <a:lnTo>
                    <a:pt x="174" y="1146"/>
                  </a:lnTo>
                  <a:lnTo>
                    <a:pt x="174" y="1152"/>
                  </a:lnTo>
                  <a:lnTo>
                    <a:pt x="174" y="1158"/>
                  </a:lnTo>
                  <a:lnTo>
                    <a:pt x="174" y="1164"/>
                  </a:lnTo>
                  <a:lnTo>
                    <a:pt x="174" y="1170"/>
                  </a:lnTo>
                  <a:lnTo>
                    <a:pt x="180" y="1176"/>
                  </a:lnTo>
                  <a:lnTo>
                    <a:pt x="180" y="1182"/>
                  </a:lnTo>
                  <a:lnTo>
                    <a:pt x="180" y="1188"/>
                  </a:lnTo>
                  <a:lnTo>
                    <a:pt x="180" y="1194"/>
                  </a:lnTo>
                  <a:lnTo>
                    <a:pt x="180" y="1200"/>
                  </a:lnTo>
                  <a:lnTo>
                    <a:pt x="180" y="1206"/>
                  </a:lnTo>
                  <a:lnTo>
                    <a:pt x="180" y="1212"/>
                  </a:lnTo>
                  <a:lnTo>
                    <a:pt x="180" y="1218"/>
                  </a:lnTo>
                  <a:lnTo>
                    <a:pt x="180" y="1224"/>
                  </a:lnTo>
                  <a:lnTo>
                    <a:pt x="180" y="1230"/>
                  </a:lnTo>
                  <a:lnTo>
                    <a:pt x="180" y="1236"/>
                  </a:lnTo>
                  <a:lnTo>
                    <a:pt x="180" y="1242"/>
                  </a:lnTo>
                  <a:lnTo>
                    <a:pt x="180" y="1248"/>
                  </a:lnTo>
                  <a:lnTo>
                    <a:pt x="186" y="1254"/>
                  </a:lnTo>
                  <a:lnTo>
                    <a:pt x="186" y="1260"/>
                  </a:lnTo>
                  <a:lnTo>
                    <a:pt x="186" y="1266"/>
                  </a:lnTo>
                  <a:lnTo>
                    <a:pt x="186" y="1272"/>
                  </a:lnTo>
                  <a:lnTo>
                    <a:pt x="186" y="1278"/>
                  </a:lnTo>
                  <a:lnTo>
                    <a:pt x="186" y="1284"/>
                  </a:lnTo>
                  <a:lnTo>
                    <a:pt x="186" y="1290"/>
                  </a:lnTo>
                  <a:lnTo>
                    <a:pt x="186" y="1296"/>
                  </a:lnTo>
                  <a:lnTo>
                    <a:pt x="186" y="1302"/>
                  </a:lnTo>
                  <a:lnTo>
                    <a:pt x="192" y="1308"/>
                  </a:lnTo>
                  <a:lnTo>
                    <a:pt x="192" y="1314"/>
                  </a:lnTo>
                  <a:lnTo>
                    <a:pt x="192" y="1320"/>
                  </a:lnTo>
                  <a:lnTo>
                    <a:pt x="192" y="1326"/>
                  </a:lnTo>
                  <a:lnTo>
                    <a:pt x="192" y="1332"/>
                  </a:lnTo>
                  <a:lnTo>
                    <a:pt x="192" y="1338"/>
                  </a:lnTo>
                  <a:lnTo>
                    <a:pt x="198" y="1344"/>
                  </a:lnTo>
                  <a:lnTo>
                    <a:pt x="198" y="1350"/>
                  </a:lnTo>
                  <a:lnTo>
                    <a:pt x="198" y="1356"/>
                  </a:lnTo>
                  <a:lnTo>
                    <a:pt x="204" y="1362"/>
                  </a:lnTo>
                  <a:lnTo>
                    <a:pt x="210" y="1356"/>
                  </a:lnTo>
                  <a:lnTo>
                    <a:pt x="210" y="1350"/>
                  </a:lnTo>
                  <a:lnTo>
                    <a:pt x="210" y="1344"/>
                  </a:lnTo>
                  <a:lnTo>
                    <a:pt x="216" y="1338"/>
                  </a:lnTo>
                  <a:lnTo>
                    <a:pt x="216" y="1332"/>
                  </a:lnTo>
                  <a:lnTo>
                    <a:pt x="216" y="1326"/>
                  </a:lnTo>
                  <a:lnTo>
                    <a:pt x="216" y="1320"/>
                  </a:lnTo>
                  <a:lnTo>
                    <a:pt x="216" y="1314"/>
                  </a:lnTo>
                  <a:lnTo>
                    <a:pt x="216" y="1308"/>
                  </a:lnTo>
                  <a:lnTo>
                    <a:pt x="216" y="1302"/>
                  </a:lnTo>
                  <a:lnTo>
                    <a:pt x="216" y="1296"/>
                  </a:lnTo>
                  <a:lnTo>
                    <a:pt x="222" y="1290"/>
                  </a:lnTo>
                  <a:lnTo>
                    <a:pt x="222" y="1284"/>
                  </a:lnTo>
                  <a:lnTo>
                    <a:pt x="222" y="1278"/>
                  </a:lnTo>
                  <a:lnTo>
                    <a:pt x="222" y="1272"/>
                  </a:lnTo>
                  <a:lnTo>
                    <a:pt x="222" y="1266"/>
                  </a:lnTo>
                  <a:lnTo>
                    <a:pt x="222" y="1260"/>
                  </a:lnTo>
                  <a:lnTo>
                    <a:pt x="222" y="1254"/>
                  </a:lnTo>
                  <a:lnTo>
                    <a:pt x="222" y="1248"/>
                  </a:lnTo>
                  <a:lnTo>
                    <a:pt x="222" y="1242"/>
                  </a:lnTo>
                  <a:lnTo>
                    <a:pt x="222" y="1236"/>
                  </a:lnTo>
                  <a:lnTo>
                    <a:pt x="228" y="1230"/>
                  </a:lnTo>
                  <a:lnTo>
                    <a:pt x="228" y="1224"/>
                  </a:lnTo>
                  <a:lnTo>
                    <a:pt x="228" y="1218"/>
                  </a:lnTo>
                  <a:lnTo>
                    <a:pt x="228" y="1212"/>
                  </a:lnTo>
                  <a:lnTo>
                    <a:pt x="228" y="1206"/>
                  </a:lnTo>
                  <a:lnTo>
                    <a:pt x="228" y="1200"/>
                  </a:lnTo>
                  <a:lnTo>
                    <a:pt x="228" y="1194"/>
                  </a:lnTo>
                  <a:lnTo>
                    <a:pt x="228" y="1188"/>
                  </a:lnTo>
                  <a:lnTo>
                    <a:pt x="228" y="1182"/>
                  </a:lnTo>
                  <a:lnTo>
                    <a:pt x="228" y="1176"/>
                  </a:lnTo>
                  <a:lnTo>
                    <a:pt x="228" y="1170"/>
                  </a:lnTo>
                  <a:lnTo>
                    <a:pt x="228" y="1164"/>
                  </a:lnTo>
                  <a:lnTo>
                    <a:pt x="228" y="1158"/>
                  </a:lnTo>
                  <a:lnTo>
                    <a:pt x="234" y="1152"/>
                  </a:lnTo>
                  <a:lnTo>
                    <a:pt x="234" y="1146"/>
                  </a:lnTo>
                  <a:lnTo>
                    <a:pt x="234" y="1140"/>
                  </a:lnTo>
                  <a:lnTo>
                    <a:pt x="234" y="1134"/>
                  </a:lnTo>
                  <a:lnTo>
                    <a:pt x="234" y="1128"/>
                  </a:lnTo>
                  <a:lnTo>
                    <a:pt x="234" y="1122"/>
                  </a:lnTo>
                  <a:lnTo>
                    <a:pt x="234" y="1116"/>
                  </a:lnTo>
                  <a:lnTo>
                    <a:pt x="234" y="1110"/>
                  </a:lnTo>
                  <a:lnTo>
                    <a:pt x="234" y="1104"/>
                  </a:lnTo>
                  <a:lnTo>
                    <a:pt x="234" y="1098"/>
                  </a:lnTo>
                  <a:lnTo>
                    <a:pt x="234" y="1092"/>
                  </a:lnTo>
                  <a:lnTo>
                    <a:pt x="234" y="1086"/>
                  </a:lnTo>
                  <a:lnTo>
                    <a:pt x="234" y="1080"/>
                  </a:lnTo>
                  <a:lnTo>
                    <a:pt x="234" y="1074"/>
                  </a:lnTo>
                  <a:lnTo>
                    <a:pt x="234" y="1068"/>
                  </a:lnTo>
                  <a:lnTo>
                    <a:pt x="234" y="1062"/>
                  </a:lnTo>
                  <a:lnTo>
                    <a:pt x="240" y="1056"/>
                  </a:lnTo>
                  <a:lnTo>
                    <a:pt x="240" y="1050"/>
                  </a:lnTo>
                  <a:lnTo>
                    <a:pt x="240" y="1044"/>
                  </a:lnTo>
                  <a:lnTo>
                    <a:pt x="240" y="1038"/>
                  </a:lnTo>
                  <a:lnTo>
                    <a:pt x="240" y="1032"/>
                  </a:lnTo>
                  <a:lnTo>
                    <a:pt x="240" y="1026"/>
                  </a:lnTo>
                  <a:lnTo>
                    <a:pt x="240" y="1020"/>
                  </a:lnTo>
                  <a:lnTo>
                    <a:pt x="240" y="1014"/>
                  </a:lnTo>
                  <a:lnTo>
                    <a:pt x="240" y="1008"/>
                  </a:lnTo>
                  <a:lnTo>
                    <a:pt x="240" y="1002"/>
                  </a:lnTo>
                  <a:lnTo>
                    <a:pt x="240" y="996"/>
                  </a:lnTo>
                  <a:lnTo>
                    <a:pt x="240" y="990"/>
                  </a:lnTo>
                  <a:lnTo>
                    <a:pt x="240" y="984"/>
                  </a:lnTo>
                  <a:lnTo>
                    <a:pt x="240" y="978"/>
                  </a:lnTo>
                  <a:lnTo>
                    <a:pt x="240" y="972"/>
                  </a:lnTo>
                  <a:lnTo>
                    <a:pt x="240" y="966"/>
                  </a:lnTo>
                  <a:lnTo>
                    <a:pt x="240" y="960"/>
                  </a:lnTo>
                  <a:lnTo>
                    <a:pt x="246" y="954"/>
                  </a:lnTo>
                  <a:lnTo>
                    <a:pt x="246" y="948"/>
                  </a:lnTo>
                  <a:lnTo>
                    <a:pt x="246" y="942"/>
                  </a:lnTo>
                  <a:lnTo>
                    <a:pt x="246" y="936"/>
                  </a:lnTo>
                  <a:lnTo>
                    <a:pt x="246" y="930"/>
                  </a:lnTo>
                  <a:lnTo>
                    <a:pt x="246" y="924"/>
                  </a:lnTo>
                  <a:lnTo>
                    <a:pt x="246" y="918"/>
                  </a:lnTo>
                  <a:lnTo>
                    <a:pt x="246" y="912"/>
                  </a:lnTo>
                  <a:lnTo>
                    <a:pt x="246" y="906"/>
                  </a:lnTo>
                  <a:lnTo>
                    <a:pt x="246" y="900"/>
                  </a:lnTo>
                  <a:lnTo>
                    <a:pt x="246" y="894"/>
                  </a:lnTo>
                  <a:lnTo>
                    <a:pt x="246" y="888"/>
                  </a:lnTo>
                  <a:lnTo>
                    <a:pt x="246" y="882"/>
                  </a:lnTo>
                  <a:lnTo>
                    <a:pt x="246" y="876"/>
                  </a:lnTo>
                  <a:lnTo>
                    <a:pt x="246" y="870"/>
                  </a:lnTo>
                  <a:lnTo>
                    <a:pt x="246" y="864"/>
                  </a:lnTo>
                  <a:lnTo>
                    <a:pt x="246" y="858"/>
                  </a:lnTo>
                  <a:lnTo>
                    <a:pt x="246" y="852"/>
                  </a:lnTo>
                  <a:lnTo>
                    <a:pt x="246" y="846"/>
                  </a:lnTo>
                  <a:lnTo>
                    <a:pt x="252" y="840"/>
                  </a:lnTo>
                  <a:lnTo>
                    <a:pt x="252" y="834"/>
                  </a:lnTo>
                  <a:lnTo>
                    <a:pt x="252" y="828"/>
                  </a:lnTo>
                  <a:lnTo>
                    <a:pt x="252" y="822"/>
                  </a:lnTo>
                  <a:lnTo>
                    <a:pt x="252" y="816"/>
                  </a:lnTo>
                  <a:lnTo>
                    <a:pt x="252" y="810"/>
                  </a:lnTo>
                  <a:lnTo>
                    <a:pt x="252" y="804"/>
                  </a:lnTo>
                  <a:lnTo>
                    <a:pt x="252" y="798"/>
                  </a:lnTo>
                  <a:lnTo>
                    <a:pt x="252" y="792"/>
                  </a:lnTo>
                  <a:lnTo>
                    <a:pt x="252" y="786"/>
                  </a:lnTo>
                  <a:lnTo>
                    <a:pt x="252" y="780"/>
                  </a:lnTo>
                  <a:lnTo>
                    <a:pt x="252" y="774"/>
                  </a:lnTo>
                  <a:lnTo>
                    <a:pt x="252" y="768"/>
                  </a:lnTo>
                  <a:lnTo>
                    <a:pt x="252" y="762"/>
                  </a:lnTo>
                  <a:lnTo>
                    <a:pt x="252" y="756"/>
                  </a:lnTo>
                  <a:lnTo>
                    <a:pt x="252" y="750"/>
                  </a:lnTo>
                  <a:lnTo>
                    <a:pt x="252" y="744"/>
                  </a:lnTo>
                  <a:lnTo>
                    <a:pt x="252" y="738"/>
                  </a:lnTo>
                  <a:lnTo>
                    <a:pt x="252" y="732"/>
                  </a:lnTo>
                  <a:lnTo>
                    <a:pt x="258" y="726"/>
                  </a:lnTo>
                  <a:lnTo>
                    <a:pt x="258" y="720"/>
                  </a:lnTo>
                  <a:lnTo>
                    <a:pt x="258" y="714"/>
                  </a:lnTo>
                  <a:lnTo>
                    <a:pt x="258" y="708"/>
                  </a:lnTo>
                  <a:lnTo>
                    <a:pt x="258" y="702"/>
                  </a:lnTo>
                  <a:lnTo>
                    <a:pt x="258" y="696"/>
                  </a:lnTo>
                  <a:lnTo>
                    <a:pt x="258" y="690"/>
                  </a:lnTo>
                  <a:lnTo>
                    <a:pt x="258" y="684"/>
                  </a:lnTo>
                  <a:lnTo>
                    <a:pt x="258" y="678"/>
                  </a:lnTo>
                  <a:lnTo>
                    <a:pt x="258" y="672"/>
                  </a:lnTo>
                  <a:lnTo>
                    <a:pt x="258" y="666"/>
                  </a:lnTo>
                  <a:lnTo>
                    <a:pt x="258" y="660"/>
                  </a:lnTo>
                  <a:lnTo>
                    <a:pt x="258" y="654"/>
                  </a:lnTo>
                  <a:lnTo>
                    <a:pt x="258" y="648"/>
                  </a:lnTo>
                  <a:lnTo>
                    <a:pt x="258" y="642"/>
                  </a:lnTo>
                  <a:lnTo>
                    <a:pt x="258" y="636"/>
                  </a:lnTo>
                  <a:lnTo>
                    <a:pt x="258" y="630"/>
                  </a:lnTo>
                  <a:lnTo>
                    <a:pt x="258" y="624"/>
                  </a:lnTo>
                  <a:lnTo>
                    <a:pt x="258" y="618"/>
                  </a:lnTo>
                  <a:lnTo>
                    <a:pt x="258" y="612"/>
                  </a:lnTo>
                  <a:lnTo>
                    <a:pt x="264" y="606"/>
                  </a:lnTo>
                  <a:lnTo>
                    <a:pt x="264" y="600"/>
                  </a:lnTo>
                  <a:lnTo>
                    <a:pt x="264" y="594"/>
                  </a:lnTo>
                  <a:lnTo>
                    <a:pt x="264" y="588"/>
                  </a:lnTo>
                  <a:lnTo>
                    <a:pt x="264" y="582"/>
                  </a:lnTo>
                  <a:lnTo>
                    <a:pt x="264" y="576"/>
                  </a:lnTo>
                  <a:lnTo>
                    <a:pt x="264" y="570"/>
                  </a:lnTo>
                  <a:lnTo>
                    <a:pt x="264" y="564"/>
                  </a:lnTo>
                  <a:lnTo>
                    <a:pt x="264" y="558"/>
                  </a:lnTo>
                  <a:lnTo>
                    <a:pt x="264" y="552"/>
                  </a:lnTo>
                  <a:lnTo>
                    <a:pt x="264" y="546"/>
                  </a:lnTo>
                  <a:lnTo>
                    <a:pt x="264" y="540"/>
                  </a:lnTo>
                  <a:lnTo>
                    <a:pt x="264" y="534"/>
                  </a:lnTo>
                  <a:lnTo>
                    <a:pt x="264" y="528"/>
                  </a:lnTo>
                  <a:lnTo>
                    <a:pt x="264" y="522"/>
                  </a:lnTo>
                  <a:lnTo>
                    <a:pt x="264" y="516"/>
                  </a:lnTo>
                  <a:lnTo>
                    <a:pt x="264" y="510"/>
                  </a:lnTo>
                  <a:lnTo>
                    <a:pt x="264" y="504"/>
                  </a:lnTo>
                  <a:lnTo>
                    <a:pt x="264" y="498"/>
                  </a:lnTo>
                  <a:lnTo>
                    <a:pt x="264" y="492"/>
                  </a:lnTo>
                  <a:lnTo>
                    <a:pt x="270" y="486"/>
                  </a:lnTo>
                  <a:lnTo>
                    <a:pt x="270" y="480"/>
                  </a:lnTo>
                  <a:lnTo>
                    <a:pt x="270" y="474"/>
                  </a:lnTo>
                  <a:lnTo>
                    <a:pt x="270" y="468"/>
                  </a:lnTo>
                  <a:lnTo>
                    <a:pt x="270" y="462"/>
                  </a:lnTo>
                  <a:lnTo>
                    <a:pt x="270" y="456"/>
                  </a:lnTo>
                  <a:lnTo>
                    <a:pt x="270" y="450"/>
                  </a:lnTo>
                  <a:lnTo>
                    <a:pt x="270" y="444"/>
                  </a:lnTo>
                  <a:lnTo>
                    <a:pt x="270" y="438"/>
                  </a:lnTo>
                  <a:lnTo>
                    <a:pt x="270" y="432"/>
                  </a:lnTo>
                  <a:lnTo>
                    <a:pt x="270" y="426"/>
                  </a:lnTo>
                  <a:lnTo>
                    <a:pt x="270" y="420"/>
                  </a:lnTo>
                  <a:lnTo>
                    <a:pt x="270" y="414"/>
                  </a:lnTo>
                  <a:lnTo>
                    <a:pt x="270" y="408"/>
                  </a:lnTo>
                  <a:lnTo>
                    <a:pt x="270" y="402"/>
                  </a:lnTo>
                  <a:lnTo>
                    <a:pt x="270" y="396"/>
                  </a:lnTo>
                  <a:lnTo>
                    <a:pt x="270" y="390"/>
                  </a:lnTo>
                  <a:lnTo>
                    <a:pt x="270" y="384"/>
                  </a:lnTo>
                  <a:lnTo>
                    <a:pt x="276" y="378"/>
                  </a:lnTo>
                  <a:lnTo>
                    <a:pt x="276" y="372"/>
                  </a:lnTo>
                  <a:lnTo>
                    <a:pt x="276" y="366"/>
                  </a:lnTo>
                  <a:lnTo>
                    <a:pt x="276" y="360"/>
                  </a:lnTo>
                  <a:lnTo>
                    <a:pt x="276" y="354"/>
                  </a:lnTo>
                  <a:lnTo>
                    <a:pt x="276" y="348"/>
                  </a:lnTo>
                  <a:lnTo>
                    <a:pt x="276" y="342"/>
                  </a:lnTo>
                  <a:lnTo>
                    <a:pt x="276" y="336"/>
                  </a:lnTo>
                  <a:lnTo>
                    <a:pt x="276" y="330"/>
                  </a:lnTo>
                  <a:lnTo>
                    <a:pt x="276" y="324"/>
                  </a:lnTo>
                  <a:lnTo>
                    <a:pt x="276" y="318"/>
                  </a:lnTo>
                  <a:lnTo>
                    <a:pt x="276" y="312"/>
                  </a:lnTo>
                  <a:lnTo>
                    <a:pt x="276" y="306"/>
                  </a:lnTo>
                  <a:lnTo>
                    <a:pt x="276" y="300"/>
                  </a:lnTo>
                  <a:lnTo>
                    <a:pt x="276" y="294"/>
                  </a:lnTo>
                  <a:lnTo>
                    <a:pt x="276" y="288"/>
                  </a:lnTo>
                  <a:lnTo>
                    <a:pt x="276" y="282"/>
                  </a:lnTo>
                  <a:lnTo>
                    <a:pt x="282" y="276"/>
                  </a:lnTo>
                  <a:lnTo>
                    <a:pt x="282" y="270"/>
                  </a:lnTo>
                  <a:lnTo>
                    <a:pt x="282" y="264"/>
                  </a:lnTo>
                  <a:lnTo>
                    <a:pt x="282" y="258"/>
                  </a:lnTo>
                  <a:lnTo>
                    <a:pt x="282" y="252"/>
                  </a:lnTo>
                  <a:lnTo>
                    <a:pt x="282" y="246"/>
                  </a:lnTo>
                  <a:lnTo>
                    <a:pt x="282" y="240"/>
                  </a:lnTo>
                  <a:lnTo>
                    <a:pt x="282" y="234"/>
                  </a:lnTo>
                  <a:lnTo>
                    <a:pt x="282" y="228"/>
                  </a:lnTo>
                  <a:lnTo>
                    <a:pt x="282" y="222"/>
                  </a:lnTo>
                  <a:lnTo>
                    <a:pt x="282" y="216"/>
                  </a:lnTo>
                  <a:lnTo>
                    <a:pt x="282" y="210"/>
                  </a:lnTo>
                  <a:lnTo>
                    <a:pt x="282" y="204"/>
                  </a:lnTo>
                  <a:lnTo>
                    <a:pt x="282" y="198"/>
                  </a:lnTo>
                  <a:lnTo>
                    <a:pt x="288" y="192"/>
                  </a:lnTo>
                  <a:lnTo>
                    <a:pt x="288" y="186"/>
                  </a:lnTo>
                  <a:lnTo>
                    <a:pt x="288" y="180"/>
                  </a:lnTo>
                  <a:lnTo>
                    <a:pt x="288" y="174"/>
                  </a:lnTo>
                  <a:lnTo>
                    <a:pt x="288" y="168"/>
                  </a:lnTo>
                  <a:lnTo>
                    <a:pt x="288" y="162"/>
                  </a:lnTo>
                  <a:lnTo>
                    <a:pt x="288" y="156"/>
                  </a:lnTo>
                  <a:lnTo>
                    <a:pt x="288" y="150"/>
                  </a:lnTo>
                  <a:lnTo>
                    <a:pt x="288" y="144"/>
                  </a:lnTo>
                  <a:lnTo>
                    <a:pt x="288" y="138"/>
                  </a:lnTo>
                  <a:lnTo>
                    <a:pt x="288" y="132"/>
                  </a:lnTo>
                  <a:lnTo>
                    <a:pt x="288" y="126"/>
                  </a:lnTo>
                  <a:lnTo>
                    <a:pt x="288" y="120"/>
                  </a:lnTo>
                  <a:lnTo>
                    <a:pt x="294" y="114"/>
                  </a:lnTo>
                  <a:lnTo>
                    <a:pt x="294" y="108"/>
                  </a:lnTo>
                  <a:lnTo>
                    <a:pt x="294" y="102"/>
                  </a:lnTo>
                  <a:lnTo>
                    <a:pt x="294" y="96"/>
                  </a:lnTo>
                  <a:lnTo>
                    <a:pt x="294" y="90"/>
                  </a:lnTo>
                  <a:lnTo>
                    <a:pt x="294" y="84"/>
                  </a:lnTo>
                  <a:lnTo>
                    <a:pt x="294" y="78"/>
                  </a:lnTo>
                  <a:lnTo>
                    <a:pt x="294" y="72"/>
                  </a:lnTo>
                  <a:lnTo>
                    <a:pt x="294" y="66"/>
                  </a:lnTo>
                  <a:lnTo>
                    <a:pt x="300" y="60"/>
                  </a:lnTo>
                  <a:lnTo>
                    <a:pt x="300" y="54"/>
                  </a:lnTo>
                  <a:lnTo>
                    <a:pt x="300" y="48"/>
                  </a:lnTo>
                  <a:lnTo>
                    <a:pt x="300" y="42"/>
                  </a:lnTo>
                  <a:lnTo>
                    <a:pt x="300" y="36"/>
                  </a:lnTo>
                  <a:lnTo>
                    <a:pt x="300" y="30"/>
                  </a:lnTo>
                  <a:lnTo>
                    <a:pt x="300" y="24"/>
                  </a:lnTo>
                  <a:lnTo>
                    <a:pt x="306" y="18"/>
                  </a:lnTo>
                  <a:lnTo>
                    <a:pt x="306" y="12"/>
                  </a:lnTo>
                  <a:lnTo>
                    <a:pt x="306" y="6"/>
                  </a:lnTo>
                  <a:lnTo>
                    <a:pt x="312" y="0"/>
                  </a:lnTo>
                  <a:lnTo>
                    <a:pt x="318" y="6"/>
                  </a:lnTo>
                  <a:lnTo>
                    <a:pt x="318" y="12"/>
                  </a:lnTo>
                  <a:lnTo>
                    <a:pt x="318" y="18"/>
                  </a:lnTo>
                  <a:lnTo>
                    <a:pt x="318" y="24"/>
                  </a:lnTo>
                  <a:lnTo>
                    <a:pt x="324" y="30"/>
                  </a:lnTo>
                  <a:lnTo>
                    <a:pt x="324" y="36"/>
                  </a:lnTo>
                  <a:lnTo>
                    <a:pt x="324" y="42"/>
                  </a:lnTo>
                  <a:lnTo>
                    <a:pt x="324" y="48"/>
                  </a:lnTo>
                  <a:lnTo>
                    <a:pt x="324" y="54"/>
                  </a:lnTo>
                  <a:lnTo>
                    <a:pt x="324" y="60"/>
                  </a:lnTo>
                  <a:lnTo>
                    <a:pt x="324" y="66"/>
                  </a:lnTo>
                  <a:lnTo>
                    <a:pt x="330" y="72"/>
                  </a:lnTo>
                  <a:lnTo>
                    <a:pt x="330" y="78"/>
                  </a:lnTo>
                  <a:lnTo>
                    <a:pt x="330" y="84"/>
                  </a:lnTo>
                  <a:lnTo>
                    <a:pt x="330" y="90"/>
                  </a:lnTo>
                  <a:lnTo>
                    <a:pt x="330" y="96"/>
                  </a:lnTo>
                  <a:lnTo>
                    <a:pt x="330" y="102"/>
                  </a:lnTo>
                  <a:lnTo>
                    <a:pt x="330" y="108"/>
                  </a:lnTo>
                  <a:lnTo>
                    <a:pt x="330" y="114"/>
                  </a:lnTo>
                  <a:lnTo>
                    <a:pt x="330" y="120"/>
                  </a:lnTo>
                  <a:lnTo>
                    <a:pt x="330" y="126"/>
                  </a:lnTo>
                  <a:lnTo>
                    <a:pt x="336" y="132"/>
                  </a:lnTo>
                  <a:lnTo>
                    <a:pt x="336" y="138"/>
                  </a:lnTo>
                  <a:lnTo>
                    <a:pt x="336" y="144"/>
                  </a:lnTo>
                  <a:lnTo>
                    <a:pt x="336" y="150"/>
                  </a:lnTo>
                  <a:lnTo>
                    <a:pt x="336" y="156"/>
                  </a:lnTo>
                  <a:lnTo>
                    <a:pt x="336" y="162"/>
                  </a:lnTo>
                  <a:lnTo>
                    <a:pt x="336" y="168"/>
                  </a:lnTo>
                  <a:lnTo>
                    <a:pt x="336" y="174"/>
                  </a:lnTo>
                  <a:lnTo>
                    <a:pt x="336" y="180"/>
                  </a:lnTo>
                  <a:lnTo>
                    <a:pt x="336" y="186"/>
                  </a:lnTo>
                  <a:lnTo>
                    <a:pt x="336" y="192"/>
                  </a:lnTo>
                  <a:lnTo>
                    <a:pt x="336" y="198"/>
                  </a:lnTo>
                  <a:lnTo>
                    <a:pt x="336" y="204"/>
                  </a:lnTo>
                  <a:lnTo>
                    <a:pt x="342" y="210"/>
                  </a:lnTo>
                  <a:lnTo>
                    <a:pt x="342" y="216"/>
                  </a:lnTo>
                  <a:lnTo>
                    <a:pt x="342" y="222"/>
                  </a:lnTo>
                  <a:lnTo>
                    <a:pt x="342" y="228"/>
                  </a:lnTo>
                  <a:lnTo>
                    <a:pt x="342" y="234"/>
                  </a:lnTo>
                  <a:lnTo>
                    <a:pt x="342" y="240"/>
                  </a:lnTo>
                  <a:lnTo>
                    <a:pt x="342" y="246"/>
                  </a:lnTo>
                  <a:lnTo>
                    <a:pt x="342" y="252"/>
                  </a:lnTo>
                  <a:lnTo>
                    <a:pt x="342" y="258"/>
                  </a:lnTo>
                  <a:lnTo>
                    <a:pt x="342" y="264"/>
                  </a:lnTo>
                  <a:lnTo>
                    <a:pt x="342" y="270"/>
                  </a:lnTo>
                  <a:lnTo>
                    <a:pt x="342" y="276"/>
                  </a:lnTo>
                  <a:lnTo>
                    <a:pt x="342" y="282"/>
                  </a:lnTo>
                  <a:lnTo>
                    <a:pt x="342" y="288"/>
                  </a:lnTo>
                  <a:lnTo>
                    <a:pt x="342" y="294"/>
                  </a:lnTo>
                  <a:lnTo>
                    <a:pt x="342" y="300"/>
                  </a:lnTo>
                  <a:lnTo>
                    <a:pt x="348" y="306"/>
                  </a:lnTo>
                  <a:lnTo>
                    <a:pt x="348" y="312"/>
                  </a:lnTo>
                  <a:lnTo>
                    <a:pt x="348" y="318"/>
                  </a:lnTo>
                  <a:lnTo>
                    <a:pt x="348" y="324"/>
                  </a:lnTo>
                  <a:lnTo>
                    <a:pt x="348" y="330"/>
                  </a:lnTo>
                  <a:lnTo>
                    <a:pt x="348" y="336"/>
                  </a:lnTo>
                  <a:lnTo>
                    <a:pt x="348" y="342"/>
                  </a:lnTo>
                  <a:lnTo>
                    <a:pt x="348" y="348"/>
                  </a:lnTo>
                  <a:lnTo>
                    <a:pt x="348" y="354"/>
                  </a:lnTo>
                  <a:lnTo>
                    <a:pt x="348" y="360"/>
                  </a:lnTo>
                  <a:lnTo>
                    <a:pt x="348" y="366"/>
                  </a:lnTo>
                  <a:lnTo>
                    <a:pt x="348" y="372"/>
                  </a:lnTo>
                  <a:lnTo>
                    <a:pt x="348" y="378"/>
                  </a:lnTo>
                  <a:lnTo>
                    <a:pt x="348" y="384"/>
                  </a:lnTo>
                  <a:lnTo>
                    <a:pt x="348" y="390"/>
                  </a:lnTo>
                  <a:lnTo>
                    <a:pt x="348" y="396"/>
                  </a:lnTo>
                  <a:lnTo>
                    <a:pt x="348" y="402"/>
                  </a:lnTo>
                  <a:lnTo>
                    <a:pt x="354" y="408"/>
                  </a:lnTo>
                  <a:lnTo>
                    <a:pt x="354" y="414"/>
                  </a:lnTo>
                  <a:lnTo>
                    <a:pt x="354" y="420"/>
                  </a:lnTo>
                  <a:lnTo>
                    <a:pt x="354" y="426"/>
                  </a:lnTo>
                  <a:lnTo>
                    <a:pt x="354" y="432"/>
                  </a:lnTo>
                  <a:lnTo>
                    <a:pt x="354" y="438"/>
                  </a:lnTo>
                  <a:lnTo>
                    <a:pt x="354" y="444"/>
                  </a:lnTo>
                  <a:lnTo>
                    <a:pt x="354" y="450"/>
                  </a:lnTo>
                  <a:lnTo>
                    <a:pt x="354" y="456"/>
                  </a:lnTo>
                  <a:lnTo>
                    <a:pt x="354" y="462"/>
                  </a:lnTo>
                  <a:lnTo>
                    <a:pt x="354" y="468"/>
                  </a:lnTo>
                  <a:lnTo>
                    <a:pt x="354" y="474"/>
                  </a:lnTo>
                  <a:lnTo>
                    <a:pt x="354" y="480"/>
                  </a:lnTo>
                  <a:lnTo>
                    <a:pt x="354" y="486"/>
                  </a:lnTo>
                  <a:lnTo>
                    <a:pt x="354" y="492"/>
                  </a:lnTo>
                  <a:lnTo>
                    <a:pt x="354" y="498"/>
                  </a:lnTo>
                  <a:lnTo>
                    <a:pt x="354" y="504"/>
                  </a:lnTo>
                  <a:lnTo>
                    <a:pt x="354" y="510"/>
                  </a:lnTo>
                  <a:lnTo>
                    <a:pt x="354" y="516"/>
                  </a:lnTo>
                  <a:lnTo>
                    <a:pt x="360" y="522"/>
                  </a:lnTo>
                  <a:lnTo>
                    <a:pt x="360" y="528"/>
                  </a:lnTo>
                  <a:lnTo>
                    <a:pt x="360" y="534"/>
                  </a:lnTo>
                  <a:lnTo>
                    <a:pt x="360" y="540"/>
                  </a:lnTo>
                  <a:lnTo>
                    <a:pt x="360" y="546"/>
                  </a:lnTo>
                  <a:lnTo>
                    <a:pt x="360" y="552"/>
                  </a:lnTo>
                  <a:lnTo>
                    <a:pt x="360" y="558"/>
                  </a:lnTo>
                  <a:lnTo>
                    <a:pt x="360" y="564"/>
                  </a:lnTo>
                  <a:lnTo>
                    <a:pt x="360" y="570"/>
                  </a:lnTo>
                  <a:lnTo>
                    <a:pt x="360" y="576"/>
                  </a:lnTo>
                  <a:lnTo>
                    <a:pt x="360" y="582"/>
                  </a:lnTo>
                  <a:lnTo>
                    <a:pt x="360" y="588"/>
                  </a:lnTo>
                  <a:lnTo>
                    <a:pt x="360" y="594"/>
                  </a:lnTo>
                  <a:lnTo>
                    <a:pt x="360" y="600"/>
                  </a:lnTo>
                  <a:lnTo>
                    <a:pt x="360" y="606"/>
                  </a:lnTo>
                  <a:lnTo>
                    <a:pt x="360" y="612"/>
                  </a:lnTo>
                  <a:lnTo>
                    <a:pt x="360" y="618"/>
                  </a:lnTo>
                  <a:lnTo>
                    <a:pt x="360" y="624"/>
                  </a:lnTo>
                  <a:lnTo>
                    <a:pt x="360" y="630"/>
                  </a:lnTo>
                  <a:lnTo>
                    <a:pt x="360" y="636"/>
                  </a:lnTo>
                  <a:lnTo>
                    <a:pt x="366" y="642"/>
                  </a:lnTo>
                  <a:lnTo>
                    <a:pt x="366" y="648"/>
                  </a:lnTo>
                  <a:lnTo>
                    <a:pt x="366" y="654"/>
                  </a:lnTo>
                  <a:lnTo>
                    <a:pt x="366" y="660"/>
                  </a:lnTo>
                  <a:lnTo>
                    <a:pt x="366" y="666"/>
                  </a:lnTo>
                  <a:lnTo>
                    <a:pt x="366" y="672"/>
                  </a:lnTo>
                  <a:lnTo>
                    <a:pt x="366" y="678"/>
                  </a:lnTo>
                  <a:lnTo>
                    <a:pt x="366" y="684"/>
                  </a:lnTo>
                  <a:lnTo>
                    <a:pt x="366" y="690"/>
                  </a:lnTo>
                  <a:lnTo>
                    <a:pt x="366" y="696"/>
                  </a:lnTo>
                  <a:lnTo>
                    <a:pt x="366" y="702"/>
                  </a:lnTo>
                  <a:lnTo>
                    <a:pt x="366" y="708"/>
                  </a:lnTo>
                  <a:lnTo>
                    <a:pt x="366" y="714"/>
                  </a:lnTo>
                  <a:lnTo>
                    <a:pt x="366" y="720"/>
                  </a:lnTo>
                  <a:lnTo>
                    <a:pt x="366" y="726"/>
                  </a:lnTo>
                  <a:lnTo>
                    <a:pt x="366" y="732"/>
                  </a:lnTo>
                  <a:lnTo>
                    <a:pt x="366" y="738"/>
                  </a:lnTo>
                  <a:lnTo>
                    <a:pt x="366" y="744"/>
                  </a:lnTo>
                  <a:lnTo>
                    <a:pt x="366" y="750"/>
                  </a:lnTo>
                  <a:lnTo>
                    <a:pt x="372" y="756"/>
                  </a:lnTo>
                  <a:lnTo>
                    <a:pt x="372" y="762"/>
                  </a:lnTo>
                  <a:lnTo>
                    <a:pt x="372" y="768"/>
                  </a:lnTo>
                  <a:lnTo>
                    <a:pt x="372" y="774"/>
                  </a:lnTo>
                  <a:lnTo>
                    <a:pt x="372" y="780"/>
                  </a:lnTo>
                  <a:lnTo>
                    <a:pt x="372" y="786"/>
                  </a:lnTo>
                  <a:lnTo>
                    <a:pt x="372" y="792"/>
                  </a:lnTo>
                  <a:lnTo>
                    <a:pt x="372" y="798"/>
                  </a:lnTo>
                  <a:lnTo>
                    <a:pt x="372" y="804"/>
                  </a:lnTo>
                  <a:lnTo>
                    <a:pt x="372" y="810"/>
                  </a:lnTo>
                  <a:lnTo>
                    <a:pt x="372" y="816"/>
                  </a:lnTo>
                  <a:lnTo>
                    <a:pt x="372" y="822"/>
                  </a:lnTo>
                  <a:lnTo>
                    <a:pt x="372" y="828"/>
                  </a:lnTo>
                  <a:lnTo>
                    <a:pt x="372" y="834"/>
                  </a:lnTo>
                  <a:lnTo>
                    <a:pt x="372" y="840"/>
                  </a:lnTo>
                  <a:lnTo>
                    <a:pt x="372" y="846"/>
                  </a:lnTo>
                  <a:lnTo>
                    <a:pt x="372" y="852"/>
                  </a:lnTo>
                  <a:lnTo>
                    <a:pt x="372" y="858"/>
                  </a:lnTo>
                  <a:lnTo>
                    <a:pt x="372" y="864"/>
                  </a:lnTo>
                  <a:lnTo>
                    <a:pt x="372" y="870"/>
                  </a:lnTo>
                  <a:lnTo>
                    <a:pt x="378" y="876"/>
                  </a:lnTo>
                  <a:lnTo>
                    <a:pt x="378" y="882"/>
                  </a:lnTo>
                  <a:lnTo>
                    <a:pt x="378" y="888"/>
                  </a:lnTo>
                  <a:lnTo>
                    <a:pt x="378" y="894"/>
                  </a:lnTo>
                  <a:lnTo>
                    <a:pt x="378" y="900"/>
                  </a:lnTo>
                  <a:lnTo>
                    <a:pt x="378" y="906"/>
                  </a:lnTo>
                  <a:lnTo>
                    <a:pt x="378" y="912"/>
                  </a:lnTo>
                  <a:lnTo>
                    <a:pt x="378" y="918"/>
                  </a:lnTo>
                  <a:lnTo>
                    <a:pt x="378" y="924"/>
                  </a:lnTo>
                  <a:lnTo>
                    <a:pt x="378" y="930"/>
                  </a:lnTo>
                  <a:lnTo>
                    <a:pt x="378" y="936"/>
                  </a:lnTo>
                  <a:lnTo>
                    <a:pt x="378" y="942"/>
                  </a:lnTo>
                  <a:lnTo>
                    <a:pt x="378" y="948"/>
                  </a:lnTo>
                  <a:lnTo>
                    <a:pt x="378" y="954"/>
                  </a:lnTo>
                  <a:lnTo>
                    <a:pt x="378" y="960"/>
                  </a:lnTo>
                  <a:lnTo>
                    <a:pt x="378" y="966"/>
                  </a:lnTo>
                  <a:lnTo>
                    <a:pt x="378" y="972"/>
                  </a:lnTo>
                  <a:lnTo>
                    <a:pt x="378" y="978"/>
                  </a:lnTo>
                  <a:lnTo>
                    <a:pt x="384" y="984"/>
                  </a:lnTo>
                  <a:lnTo>
                    <a:pt x="384" y="990"/>
                  </a:lnTo>
                  <a:lnTo>
                    <a:pt x="384" y="996"/>
                  </a:lnTo>
                  <a:lnTo>
                    <a:pt x="384" y="1002"/>
                  </a:lnTo>
                  <a:lnTo>
                    <a:pt x="384" y="1008"/>
                  </a:lnTo>
                  <a:lnTo>
                    <a:pt x="384" y="1014"/>
                  </a:lnTo>
                  <a:lnTo>
                    <a:pt x="384" y="1020"/>
                  </a:lnTo>
                  <a:lnTo>
                    <a:pt x="384" y="1026"/>
                  </a:lnTo>
                  <a:lnTo>
                    <a:pt x="384" y="1032"/>
                  </a:lnTo>
                  <a:lnTo>
                    <a:pt x="384" y="1038"/>
                  </a:lnTo>
                  <a:lnTo>
                    <a:pt x="384" y="1044"/>
                  </a:lnTo>
                  <a:lnTo>
                    <a:pt x="384" y="1050"/>
                  </a:lnTo>
                  <a:lnTo>
                    <a:pt x="384" y="1056"/>
                  </a:lnTo>
                  <a:lnTo>
                    <a:pt x="384" y="1062"/>
                  </a:lnTo>
                  <a:lnTo>
                    <a:pt x="384" y="1068"/>
                  </a:lnTo>
                  <a:lnTo>
                    <a:pt x="384" y="1074"/>
                  </a:lnTo>
                  <a:lnTo>
                    <a:pt x="384" y="1080"/>
                  </a:lnTo>
                  <a:lnTo>
                    <a:pt x="390" y="1086"/>
                  </a:lnTo>
                  <a:lnTo>
                    <a:pt x="390" y="1092"/>
                  </a:lnTo>
                  <a:lnTo>
                    <a:pt x="390" y="1098"/>
                  </a:lnTo>
                  <a:lnTo>
                    <a:pt x="390" y="1104"/>
                  </a:lnTo>
                  <a:lnTo>
                    <a:pt x="390" y="1110"/>
                  </a:lnTo>
                  <a:lnTo>
                    <a:pt x="390" y="1116"/>
                  </a:lnTo>
                  <a:lnTo>
                    <a:pt x="390" y="1122"/>
                  </a:lnTo>
                  <a:lnTo>
                    <a:pt x="390" y="1128"/>
                  </a:lnTo>
                  <a:lnTo>
                    <a:pt x="390" y="1134"/>
                  </a:lnTo>
                  <a:lnTo>
                    <a:pt x="390" y="1140"/>
                  </a:lnTo>
                  <a:lnTo>
                    <a:pt x="390" y="1146"/>
                  </a:lnTo>
                  <a:lnTo>
                    <a:pt x="390" y="1152"/>
                  </a:lnTo>
                  <a:lnTo>
                    <a:pt x="390" y="1158"/>
                  </a:lnTo>
                  <a:lnTo>
                    <a:pt x="390" y="1164"/>
                  </a:lnTo>
                  <a:lnTo>
                    <a:pt x="390" y="1170"/>
                  </a:lnTo>
                  <a:lnTo>
                    <a:pt x="396" y="1176"/>
                  </a:lnTo>
                  <a:lnTo>
                    <a:pt x="396" y="1182"/>
                  </a:lnTo>
                  <a:lnTo>
                    <a:pt x="396" y="1188"/>
                  </a:lnTo>
                  <a:lnTo>
                    <a:pt x="396" y="1194"/>
                  </a:lnTo>
                  <a:lnTo>
                    <a:pt x="396" y="1200"/>
                  </a:lnTo>
                  <a:lnTo>
                    <a:pt x="396" y="1206"/>
                  </a:lnTo>
                  <a:lnTo>
                    <a:pt x="396" y="1212"/>
                  </a:lnTo>
                  <a:lnTo>
                    <a:pt x="396" y="1218"/>
                  </a:lnTo>
                  <a:lnTo>
                    <a:pt x="396" y="1224"/>
                  </a:lnTo>
                  <a:lnTo>
                    <a:pt x="396" y="1230"/>
                  </a:lnTo>
                  <a:lnTo>
                    <a:pt x="396" y="1236"/>
                  </a:lnTo>
                  <a:lnTo>
                    <a:pt x="396" y="1242"/>
                  </a:lnTo>
                  <a:lnTo>
                    <a:pt x="402" y="1248"/>
                  </a:lnTo>
                  <a:lnTo>
                    <a:pt x="402" y="1254"/>
                  </a:lnTo>
                  <a:lnTo>
                    <a:pt x="402" y="1260"/>
                  </a:lnTo>
                  <a:lnTo>
                    <a:pt x="402" y="1266"/>
                  </a:lnTo>
                  <a:lnTo>
                    <a:pt x="402" y="1272"/>
                  </a:lnTo>
                  <a:lnTo>
                    <a:pt x="402" y="1278"/>
                  </a:lnTo>
                  <a:lnTo>
                    <a:pt x="402" y="1284"/>
                  </a:lnTo>
                  <a:lnTo>
                    <a:pt x="402" y="1290"/>
                  </a:lnTo>
                  <a:lnTo>
                    <a:pt x="402" y="1296"/>
                  </a:lnTo>
                  <a:lnTo>
                    <a:pt x="402" y="1302"/>
                  </a:lnTo>
                  <a:lnTo>
                    <a:pt x="408" y="1308"/>
                  </a:lnTo>
                  <a:lnTo>
                    <a:pt x="408" y="1314"/>
                  </a:lnTo>
                  <a:lnTo>
                    <a:pt x="408" y="1320"/>
                  </a:lnTo>
                  <a:lnTo>
                    <a:pt x="408" y="1326"/>
                  </a:lnTo>
                  <a:lnTo>
                    <a:pt x="408" y="1332"/>
                  </a:lnTo>
                  <a:lnTo>
                    <a:pt x="408" y="1338"/>
                  </a:lnTo>
                  <a:lnTo>
                    <a:pt x="414" y="1344"/>
                  </a:lnTo>
                  <a:lnTo>
                    <a:pt x="414" y="1350"/>
                  </a:lnTo>
                  <a:lnTo>
                    <a:pt x="414" y="1356"/>
                  </a:lnTo>
                  <a:lnTo>
                    <a:pt x="414" y="1362"/>
                  </a:lnTo>
                  <a:lnTo>
                    <a:pt x="420" y="1368"/>
                  </a:lnTo>
                  <a:lnTo>
                    <a:pt x="426" y="1362"/>
                  </a:lnTo>
                  <a:lnTo>
                    <a:pt x="426" y="1356"/>
                  </a:lnTo>
                  <a:lnTo>
                    <a:pt x="426" y="1350"/>
                  </a:lnTo>
                  <a:lnTo>
                    <a:pt x="432" y="1344"/>
                  </a:lnTo>
                  <a:lnTo>
                    <a:pt x="432" y="1338"/>
                  </a:lnTo>
                  <a:lnTo>
                    <a:pt x="432" y="1332"/>
                  </a:lnTo>
                  <a:lnTo>
                    <a:pt x="432" y="1326"/>
                  </a:lnTo>
                  <a:lnTo>
                    <a:pt x="432" y="1320"/>
                  </a:lnTo>
                  <a:lnTo>
                    <a:pt x="432" y="1314"/>
                  </a:lnTo>
                  <a:lnTo>
                    <a:pt x="432" y="1308"/>
                  </a:lnTo>
                  <a:lnTo>
                    <a:pt x="438" y="1302"/>
                  </a:lnTo>
                  <a:lnTo>
                    <a:pt x="438" y="1296"/>
                  </a:lnTo>
                  <a:lnTo>
                    <a:pt x="438" y="1290"/>
                  </a:lnTo>
                  <a:lnTo>
                    <a:pt x="438" y="1284"/>
                  </a:lnTo>
                  <a:lnTo>
                    <a:pt x="438" y="1278"/>
                  </a:lnTo>
                  <a:lnTo>
                    <a:pt x="438" y="1272"/>
                  </a:lnTo>
                  <a:lnTo>
                    <a:pt x="438" y="1266"/>
                  </a:lnTo>
                  <a:lnTo>
                    <a:pt x="438" y="1260"/>
                  </a:lnTo>
                  <a:lnTo>
                    <a:pt x="438" y="1254"/>
                  </a:lnTo>
                  <a:lnTo>
                    <a:pt x="438" y="1248"/>
                  </a:lnTo>
                  <a:lnTo>
                    <a:pt x="438" y="1242"/>
                  </a:lnTo>
                  <a:lnTo>
                    <a:pt x="444" y="1236"/>
                  </a:lnTo>
                  <a:lnTo>
                    <a:pt x="444" y="1230"/>
                  </a:lnTo>
                  <a:lnTo>
                    <a:pt x="444" y="1224"/>
                  </a:lnTo>
                  <a:lnTo>
                    <a:pt x="444" y="1218"/>
                  </a:lnTo>
                  <a:lnTo>
                    <a:pt x="444" y="1212"/>
                  </a:lnTo>
                  <a:lnTo>
                    <a:pt x="444" y="1206"/>
                  </a:lnTo>
                  <a:lnTo>
                    <a:pt x="444" y="1200"/>
                  </a:lnTo>
                  <a:lnTo>
                    <a:pt x="444" y="1194"/>
                  </a:lnTo>
                  <a:lnTo>
                    <a:pt x="444" y="1188"/>
                  </a:lnTo>
                  <a:lnTo>
                    <a:pt x="444" y="1182"/>
                  </a:lnTo>
                  <a:lnTo>
                    <a:pt x="444" y="1176"/>
                  </a:lnTo>
                  <a:lnTo>
                    <a:pt x="444" y="1170"/>
                  </a:lnTo>
                  <a:lnTo>
                    <a:pt x="444" y="1164"/>
                  </a:lnTo>
                  <a:lnTo>
                    <a:pt x="450" y="1158"/>
                  </a:lnTo>
                  <a:lnTo>
                    <a:pt x="450" y="1152"/>
                  </a:lnTo>
                  <a:lnTo>
                    <a:pt x="450" y="1146"/>
                  </a:lnTo>
                  <a:lnTo>
                    <a:pt x="450" y="1140"/>
                  </a:lnTo>
                  <a:lnTo>
                    <a:pt x="450" y="1134"/>
                  </a:lnTo>
                  <a:lnTo>
                    <a:pt x="450" y="1128"/>
                  </a:lnTo>
                  <a:lnTo>
                    <a:pt x="450" y="1122"/>
                  </a:lnTo>
                  <a:lnTo>
                    <a:pt x="450" y="1116"/>
                  </a:lnTo>
                  <a:lnTo>
                    <a:pt x="450" y="1110"/>
                  </a:lnTo>
                  <a:lnTo>
                    <a:pt x="450" y="1104"/>
                  </a:lnTo>
                  <a:lnTo>
                    <a:pt x="450" y="1098"/>
                  </a:lnTo>
                  <a:lnTo>
                    <a:pt x="450" y="1092"/>
                  </a:lnTo>
                  <a:lnTo>
                    <a:pt x="450" y="1086"/>
                  </a:lnTo>
                  <a:lnTo>
                    <a:pt x="450" y="1080"/>
                  </a:lnTo>
                  <a:lnTo>
                    <a:pt x="450" y="1074"/>
                  </a:lnTo>
                  <a:lnTo>
                    <a:pt x="456" y="1068"/>
                  </a:lnTo>
                  <a:lnTo>
                    <a:pt x="456" y="1062"/>
                  </a:lnTo>
                  <a:lnTo>
                    <a:pt x="456" y="1056"/>
                  </a:lnTo>
                  <a:lnTo>
                    <a:pt x="456" y="1050"/>
                  </a:lnTo>
                  <a:lnTo>
                    <a:pt x="456" y="1044"/>
                  </a:lnTo>
                  <a:lnTo>
                    <a:pt x="456" y="1038"/>
                  </a:lnTo>
                  <a:lnTo>
                    <a:pt x="456" y="1032"/>
                  </a:lnTo>
                  <a:lnTo>
                    <a:pt x="456" y="1026"/>
                  </a:lnTo>
                  <a:lnTo>
                    <a:pt x="456" y="1020"/>
                  </a:lnTo>
                  <a:lnTo>
                    <a:pt x="456" y="1014"/>
                  </a:lnTo>
                  <a:lnTo>
                    <a:pt x="456" y="1008"/>
                  </a:lnTo>
                  <a:lnTo>
                    <a:pt x="456" y="1002"/>
                  </a:lnTo>
                  <a:lnTo>
                    <a:pt x="456" y="996"/>
                  </a:lnTo>
                  <a:lnTo>
                    <a:pt x="456" y="990"/>
                  </a:lnTo>
                  <a:lnTo>
                    <a:pt x="456" y="984"/>
                  </a:lnTo>
                  <a:lnTo>
                    <a:pt x="456" y="978"/>
                  </a:lnTo>
                  <a:lnTo>
                    <a:pt x="456" y="972"/>
                  </a:lnTo>
                  <a:lnTo>
                    <a:pt x="462" y="966"/>
                  </a:lnTo>
                  <a:lnTo>
                    <a:pt x="462" y="960"/>
                  </a:lnTo>
                  <a:lnTo>
                    <a:pt x="462" y="954"/>
                  </a:lnTo>
                  <a:lnTo>
                    <a:pt x="462" y="948"/>
                  </a:lnTo>
                  <a:lnTo>
                    <a:pt x="462" y="942"/>
                  </a:lnTo>
                  <a:lnTo>
                    <a:pt x="462" y="936"/>
                  </a:lnTo>
                  <a:lnTo>
                    <a:pt x="462" y="930"/>
                  </a:lnTo>
                  <a:lnTo>
                    <a:pt x="462" y="924"/>
                  </a:lnTo>
                  <a:lnTo>
                    <a:pt x="462" y="918"/>
                  </a:lnTo>
                  <a:lnTo>
                    <a:pt x="462" y="912"/>
                  </a:lnTo>
                  <a:lnTo>
                    <a:pt x="462" y="906"/>
                  </a:lnTo>
                  <a:lnTo>
                    <a:pt x="462" y="900"/>
                  </a:lnTo>
                  <a:lnTo>
                    <a:pt x="462" y="894"/>
                  </a:lnTo>
                  <a:lnTo>
                    <a:pt x="462" y="888"/>
                  </a:lnTo>
                  <a:lnTo>
                    <a:pt x="462" y="882"/>
                  </a:lnTo>
                  <a:lnTo>
                    <a:pt x="462" y="876"/>
                  </a:lnTo>
                  <a:lnTo>
                    <a:pt x="462" y="870"/>
                  </a:lnTo>
                  <a:lnTo>
                    <a:pt x="462" y="864"/>
                  </a:lnTo>
                  <a:lnTo>
                    <a:pt x="462" y="858"/>
                  </a:lnTo>
                  <a:lnTo>
                    <a:pt x="468" y="852"/>
                  </a:lnTo>
                  <a:lnTo>
                    <a:pt x="468" y="846"/>
                  </a:lnTo>
                  <a:lnTo>
                    <a:pt x="468" y="840"/>
                  </a:lnTo>
                  <a:lnTo>
                    <a:pt x="468" y="834"/>
                  </a:lnTo>
                  <a:lnTo>
                    <a:pt x="468" y="828"/>
                  </a:lnTo>
                  <a:lnTo>
                    <a:pt x="468" y="822"/>
                  </a:lnTo>
                  <a:lnTo>
                    <a:pt x="468" y="816"/>
                  </a:lnTo>
                  <a:lnTo>
                    <a:pt x="468" y="810"/>
                  </a:lnTo>
                  <a:lnTo>
                    <a:pt x="468" y="804"/>
                  </a:lnTo>
                  <a:lnTo>
                    <a:pt x="468" y="798"/>
                  </a:lnTo>
                  <a:lnTo>
                    <a:pt x="468" y="792"/>
                  </a:lnTo>
                  <a:lnTo>
                    <a:pt x="468" y="786"/>
                  </a:lnTo>
                  <a:lnTo>
                    <a:pt x="468" y="780"/>
                  </a:lnTo>
                  <a:lnTo>
                    <a:pt x="468" y="774"/>
                  </a:lnTo>
                  <a:lnTo>
                    <a:pt x="468" y="768"/>
                  </a:lnTo>
                  <a:lnTo>
                    <a:pt x="468" y="762"/>
                  </a:lnTo>
                  <a:lnTo>
                    <a:pt x="468" y="756"/>
                  </a:lnTo>
                  <a:lnTo>
                    <a:pt x="468" y="750"/>
                  </a:lnTo>
                  <a:lnTo>
                    <a:pt x="468" y="744"/>
                  </a:lnTo>
                  <a:lnTo>
                    <a:pt x="474" y="738"/>
                  </a:lnTo>
                  <a:lnTo>
                    <a:pt x="474" y="732"/>
                  </a:lnTo>
                  <a:lnTo>
                    <a:pt x="474" y="726"/>
                  </a:lnTo>
                  <a:lnTo>
                    <a:pt x="474" y="720"/>
                  </a:lnTo>
                  <a:lnTo>
                    <a:pt x="474" y="714"/>
                  </a:lnTo>
                  <a:lnTo>
                    <a:pt x="474" y="708"/>
                  </a:lnTo>
                  <a:lnTo>
                    <a:pt x="474" y="702"/>
                  </a:lnTo>
                  <a:lnTo>
                    <a:pt x="474" y="696"/>
                  </a:lnTo>
                  <a:lnTo>
                    <a:pt x="474" y="690"/>
                  </a:lnTo>
                  <a:lnTo>
                    <a:pt x="474" y="684"/>
                  </a:lnTo>
                  <a:lnTo>
                    <a:pt x="474" y="678"/>
                  </a:lnTo>
                  <a:lnTo>
                    <a:pt x="474" y="672"/>
                  </a:lnTo>
                  <a:lnTo>
                    <a:pt x="474" y="666"/>
                  </a:lnTo>
                  <a:lnTo>
                    <a:pt x="474" y="660"/>
                  </a:lnTo>
                  <a:lnTo>
                    <a:pt x="474" y="654"/>
                  </a:lnTo>
                  <a:lnTo>
                    <a:pt x="474" y="648"/>
                  </a:lnTo>
                </a:path>
              </a:pathLst>
            </a:custGeom>
            <a:noFill/>
            <a:ln w="28575" cmpd="sng">
              <a:solidFill>
                <a:srgbClr val="FF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8936" name="Freeform 88">
              <a:extLst>
                <a:ext uri="{FF2B5EF4-FFF2-40B4-BE49-F238E27FC236}">
                  <a16:creationId xmlns:a16="http://schemas.microsoft.com/office/drawing/2014/main" id="{AA56A54E-A877-3DF1-A3FD-D453FE515375}"/>
                </a:ext>
              </a:extLst>
            </p:cNvPr>
            <p:cNvSpPr>
              <a:spLocks/>
            </p:cNvSpPr>
            <p:nvPr/>
          </p:nvSpPr>
          <p:spPr bwMode="auto">
            <a:xfrm>
              <a:off x="4074" y="1770"/>
              <a:ext cx="162" cy="1362"/>
            </a:xfrm>
            <a:custGeom>
              <a:avLst/>
              <a:gdLst>
                <a:gd name="T0" fmla="*/ 6 w 162"/>
                <a:gd name="T1" fmla="*/ 612 h 1362"/>
                <a:gd name="T2" fmla="*/ 6 w 162"/>
                <a:gd name="T3" fmla="*/ 576 h 1362"/>
                <a:gd name="T4" fmla="*/ 6 w 162"/>
                <a:gd name="T5" fmla="*/ 540 h 1362"/>
                <a:gd name="T6" fmla="*/ 6 w 162"/>
                <a:gd name="T7" fmla="*/ 504 h 1362"/>
                <a:gd name="T8" fmla="*/ 12 w 162"/>
                <a:gd name="T9" fmla="*/ 468 h 1362"/>
                <a:gd name="T10" fmla="*/ 12 w 162"/>
                <a:gd name="T11" fmla="*/ 432 h 1362"/>
                <a:gd name="T12" fmla="*/ 12 w 162"/>
                <a:gd name="T13" fmla="*/ 396 h 1362"/>
                <a:gd name="T14" fmla="*/ 18 w 162"/>
                <a:gd name="T15" fmla="*/ 360 h 1362"/>
                <a:gd name="T16" fmla="*/ 18 w 162"/>
                <a:gd name="T17" fmla="*/ 324 h 1362"/>
                <a:gd name="T18" fmla="*/ 18 w 162"/>
                <a:gd name="T19" fmla="*/ 288 h 1362"/>
                <a:gd name="T20" fmla="*/ 24 w 162"/>
                <a:gd name="T21" fmla="*/ 252 h 1362"/>
                <a:gd name="T22" fmla="*/ 24 w 162"/>
                <a:gd name="T23" fmla="*/ 216 h 1362"/>
                <a:gd name="T24" fmla="*/ 30 w 162"/>
                <a:gd name="T25" fmla="*/ 180 h 1362"/>
                <a:gd name="T26" fmla="*/ 30 w 162"/>
                <a:gd name="T27" fmla="*/ 144 h 1362"/>
                <a:gd name="T28" fmla="*/ 36 w 162"/>
                <a:gd name="T29" fmla="*/ 108 h 1362"/>
                <a:gd name="T30" fmla="*/ 36 w 162"/>
                <a:gd name="T31" fmla="*/ 72 h 1362"/>
                <a:gd name="T32" fmla="*/ 42 w 162"/>
                <a:gd name="T33" fmla="*/ 36 h 1362"/>
                <a:gd name="T34" fmla="*/ 54 w 162"/>
                <a:gd name="T35" fmla="*/ 0 h 1362"/>
                <a:gd name="T36" fmla="*/ 66 w 162"/>
                <a:gd name="T37" fmla="*/ 36 h 1362"/>
                <a:gd name="T38" fmla="*/ 72 w 162"/>
                <a:gd name="T39" fmla="*/ 72 h 1362"/>
                <a:gd name="T40" fmla="*/ 72 w 162"/>
                <a:gd name="T41" fmla="*/ 108 h 1362"/>
                <a:gd name="T42" fmla="*/ 78 w 162"/>
                <a:gd name="T43" fmla="*/ 144 h 1362"/>
                <a:gd name="T44" fmla="*/ 78 w 162"/>
                <a:gd name="T45" fmla="*/ 180 h 1362"/>
                <a:gd name="T46" fmla="*/ 84 w 162"/>
                <a:gd name="T47" fmla="*/ 216 h 1362"/>
                <a:gd name="T48" fmla="*/ 84 w 162"/>
                <a:gd name="T49" fmla="*/ 252 h 1362"/>
                <a:gd name="T50" fmla="*/ 84 w 162"/>
                <a:gd name="T51" fmla="*/ 288 h 1362"/>
                <a:gd name="T52" fmla="*/ 90 w 162"/>
                <a:gd name="T53" fmla="*/ 324 h 1362"/>
                <a:gd name="T54" fmla="*/ 90 w 162"/>
                <a:gd name="T55" fmla="*/ 360 h 1362"/>
                <a:gd name="T56" fmla="*/ 96 w 162"/>
                <a:gd name="T57" fmla="*/ 396 h 1362"/>
                <a:gd name="T58" fmla="*/ 96 w 162"/>
                <a:gd name="T59" fmla="*/ 432 h 1362"/>
                <a:gd name="T60" fmla="*/ 96 w 162"/>
                <a:gd name="T61" fmla="*/ 468 h 1362"/>
                <a:gd name="T62" fmla="*/ 96 w 162"/>
                <a:gd name="T63" fmla="*/ 504 h 1362"/>
                <a:gd name="T64" fmla="*/ 102 w 162"/>
                <a:gd name="T65" fmla="*/ 540 h 1362"/>
                <a:gd name="T66" fmla="*/ 102 w 162"/>
                <a:gd name="T67" fmla="*/ 576 h 1362"/>
                <a:gd name="T68" fmla="*/ 102 w 162"/>
                <a:gd name="T69" fmla="*/ 612 h 1362"/>
                <a:gd name="T70" fmla="*/ 108 w 162"/>
                <a:gd name="T71" fmla="*/ 648 h 1362"/>
                <a:gd name="T72" fmla="*/ 108 w 162"/>
                <a:gd name="T73" fmla="*/ 684 h 1362"/>
                <a:gd name="T74" fmla="*/ 108 w 162"/>
                <a:gd name="T75" fmla="*/ 720 h 1362"/>
                <a:gd name="T76" fmla="*/ 114 w 162"/>
                <a:gd name="T77" fmla="*/ 756 h 1362"/>
                <a:gd name="T78" fmla="*/ 114 w 162"/>
                <a:gd name="T79" fmla="*/ 792 h 1362"/>
                <a:gd name="T80" fmla="*/ 114 w 162"/>
                <a:gd name="T81" fmla="*/ 828 h 1362"/>
                <a:gd name="T82" fmla="*/ 120 w 162"/>
                <a:gd name="T83" fmla="*/ 864 h 1362"/>
                <a:gd name="T84" fmla="*/ 120 w 162"/>
                <a:gd name="T85" fmla="*/ 900 h 1362"/>
                <a:gd name="T86" fmla="*/ 120 w 162"/>
                <a:gd name="T87" fmla="*/ 936 h 1362"/>
                <a:gd name="T88" fmla="*/ 126 w 162"/>
                <a:gd name="T89" fmla="*/ 972 h 1362"/>
                <a:gd name="T90" fmla="*/ 126 w 162"/>
                <a:gd name="T91" fmla="*/ 1008 h 1362"/>
                <a:gd name="T92" fmla="*/ 126 w 162"/>
                <a:gd name="T93" fmla="*/ 1044 h 1362"/>
                <a:gd name="T94" fmla="*/ 132 w 162"/>
                <a:gd name="T95" fmla="*/ 1080 h 1362"/>
                <a:gd name="T96" fmla="*/ 132 w 162"/>
                <a:gd name="T97" fmla="*/ 1116 h 1362"/>
                <a:gd name="T98" fmla="*/ 132 w 162"/>
                <a:gd name="T99" fmla="*/ 1152 h 1362"/>
                <a:gd name="T100" fmla="*/ 138 w 162"/>
                <a:gd name="T101" fmla="*/ 1188 h 1362"/>
                <a:gd name="T102" fmla="*/ 138 w 162"/>
                <a:gd name="T103" fmla="*/ 1224 h 1362"/>
                <a:gd name="T104" fmla="*/ 144 w 162"/>
                <a:gd name="T105" fmla="*/ 1260 h 1362"/>
                <a:gd name="T106" fmla="*/ 144 w 162"/>
                <a:gd name="T107" fmla="*/ 1296 h 1362"/>
                <a:gd name="T108" fmla="*/ 150 w 162"/>
                <a:gd name="T109" fmla="*/ 1332 h 1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2" h="1362">
                  <a:moveTo>
                    <a:pt x="0" y="642"/>
                  </a:moveTo>
                  <a:lnTo>
                    <a:pt x="0" y="636"/>
                  </a:lnTo>
                  <a:lnTo>
                    <a:pt x="0" y="630"/>
                  </a:lnTo>
                  <a:lnTo>
                    <a:pt x="0" y="624"/>
                  </a:lnTo>
                  <a:lnTo>
                    <a:pt x="0" y="618"/>
                  </a:lnTo>
                  <a:lnTo>
                    <a:pt x="6" y="612"/>
                  </a:lnTo>
                  <a:lnTo>
                    <a:pt x="6" y="606"/>
                  </a:lnTo>
                  <a:lnTo>
                    <a:pt x="6" y="600"/>
                  </a:lnTo>
                  <a:lnTo>
                    <a:pt x="6" y="594"/>
                  </a:lnTo>
                  <a:lnTo>
                    <a:pt x="6" y="588"/>
                  </a:lnTo>
                  <a:lnTo>
                    <a:pt x="6" y="582"/>
                  </a:lnTo>
                  <a:lnTo>
                    <a:pt x="6" y="576"/>
                  </a:lnTo>
                  <a:lnTo>
                    <a:pt x="6" y="570"/>
                  </a:lnTo>
                  <a:lnTo>
                    <a:pt x="6" y="564"/>
                  </a:lnTo>
                  <a:lnTo>
                    <a:pt x="6" y="558"/>
                  </a:lnTo>
                  <a:lnTo>
                    <a:pt x="6" y="552"/>
                  </a:lnTo>
                  <a:lnTo>
                    <a:pt x="6" y="546"/>
                  </a:lnTo>
                  <a:lnTo>
                    <a:pt x="6" y="540"/>
                  </a:lnTo>
                  <a:lnTo>
                    <a:pt x="6" y="534"/>
                  </a:lnTo>
                  <a:lnTo>
                    <a:pt x="6" y="528"/>
                  </a:lnTo>
                  <a:lnTo>
                    <a:pt x="6" y="522"/>
                  </a:lnTo>
                  <a:lnTo>
                    <a:pt x="6" y="516"/>
                  </a:lnTo>
                  <a:lnTo>
                    <a:pt x="6" y="510"/>
                  </a:lnTo>
                  <a:lnTo>
                    <a:pt x="6" y="504"/>
                  </a:lnTo>
                  <a:lnTo>
                    <a:pt x="6" y="498"/>
                  </a:lnTo>
                  <a:lnTo>
                    <a:pt x="12" y="492"/>
                  </a:lnTo>
                  <a:lnTo>
                    <a:pt x="12" y="486"/>
                  </a:lnTo>
                  <a:lnTo>
                    <a:pt x="12" y="480"/>
                  </a:lnTo>
                  <a:lnTo>
                    <a:pt x="12" y="474"/>
                  </a:lnTo>
                  <a:lnTo>
                    <a:pt x="12" y="468"/>
                  </a:lnTo>
                  <a:lnTo>
                    <a:pt x="12" y="462"/>
                  </a:lnTo>
                  <a:lnTo>
                    <a:pt x="12" y="456"/>
                  </a:lnTo>
                  <a:lnTo>
                    <a:pt x="12" y="450"/>
                  </a:lnTo>
                  <a:lnTo>
                    <a:pt x="12" y="444"/>
                  </a:lnTo>
                  <a:lnTo>
                    <a:pt x="12" y="438"/>
                  </a:lnTo>
                  <a:lnTo>
                    <a:pt x="12" y="432"/>
                  </a:lnTo>
                  <a:lnTo>
                    <a:pt x="12" y="426"/>
                  </a:lnTo>
                  <a:lnTo>
                    <a:pt x="12" y="420"/>
                  </a:lnTo>
                  <a:lnTo>
                    <a:pt x="12" y="414"/>
                  </a:lnTo>
                  <a:lnTo>
                    <a:pt x="12" y="408"/>
                  </a:lnTo>
                  <a:lnTo>
                    <a:pt x="12" y="402"/>
                  </a:lnTo>
                  <a:lnTo>
                    <a:pt x="12" y="396"/>
                  </a:lnTo>
                  <a:lnTo>
                    <a:pt x="12" y="390"/>
                  </a:lnTo>
                  <a:lnTo>
                    <a:pt x="18" y="384"/>
                  </a:lnTo>
                  <a:lnTo>
                    <a:pt x="18" y="378"/>
                  </a:lnTo>
                  <a:lnTo>
                    <a:pt x="18" y="372"/>
                  </a:lnTo>
                  <a:lnTo>
                    <a:pt x="18" y="366"/>
                  </a:lnTo>
                  <a:lnTo>
                    <a:pt x="18" y="360"/>
                  </a:lnTo>
                  <a:lnTo>
                    <a:pt x="18" y="354"/>
                  </a:lnTo>
                  <a:lnTo>
                    <a:pt x="18" y="348"/>
                  </a:lnTo>
                  <a:lnTo>
                    <a:pt x="18" y="342"/>
                  </a:lnTo>
                  <a:lnTo>
                    <a:pt x="18" y="336"/>
                  </a:lnTo>
                  <a:lnTo>
                    <a:pt x="18" y="330"/>
                  </a:lnTo>
                  <a:lnTo>
                    <a:pt x="18" y="324"/>
                  </a:lnTo>
                  <a:lnTo>
                    <a:pt x="18" y="318"/>
                  </a:lnTo>
                  <a:lnTo>
                    <a:pt x="18" y="312"/>
                  </a:lnTo>
                  <a:lnTo>
                    <a:pt x="18" y="306"/>
                  </a:lnTo>
                  <a:lnTo>
                    <a:pt x="18" y="300"/>
                  </a:lnTo>
                  <a:lnTo>
                    <a:pt x="18" y="294"/>
                  </a:lnTo>
                  <a:lnTo>
                    <a:pt x="18" y="288"/>
                  </a:lnTo>
                  <a:lnTo>
                    <a:pt x="24" y="282"/>
                  </a:lnTo>
                  <a:lnTo>
                    <a:pt x="24" y="276"/>
                  </a:lnTo>
                  <a:lnTo>
                    <a:pt x="24" y="270"/>
                  </a:lnTo>
                  <a:lnTo>
                    <a:pt x="24" y="264"/>
                  </a:lnTo>
                  <a:lnTo>
                    <a:pt x="24" y="258"/>
                  </a:lnTo>
                  <a:lnTo>
                    <a:pt x="24" y="252"/>
                  </a:lnTo>
                  <a:lnTo>
                    <a:pt x="24" y="246"/>
                  </a:lnTo>
                  <a:lnTo>
                    <a:pt x="24" y="240"/>
                  </a:lnTo>
                  <a:lnTo>
                    <a:pt x="24" y="234"/>
                  </a:lnTo>
                  <a:lnTo>
                    <a:pt x="24" y="228"/>
                  </a:lnTo>
                  <a:lnTo>
                    <a:pt x="24" y="222"/>
                  </a:lnTo>
                  <a:lnTo>
                    <a:pt x="24" y="216"/>
                  </a:lnTo>
                  <a:lnTo>
                    <a:pt x="24" y="210"/>
                  </a:lnTo>
                  <a:lnTo>
                    <a:pt x="24" y="204"/>
                  </a:lnTo>
                  <a:lnTo>
                    <a:pt x="24" y="198"/>
                  </a:lnTo>
                  <a:lnTo>
                    <a:pt x="30" y="192"/>
                  </a:lnTo>
                  <a:lnTo>
                    <a:pt x="30" y="186"/>
                  </a:lnTo>
                  <a:lnTo>
                    <a:pt x="30" y="180"/>
                  </a:lnTo>
                  <a:lnTo>
                    <a:pt x="30" y="174"/>
                  </a:lnTo>
                  <a:lnTo>
                    <a:pt x="30" y="168"/>
                  </a:lnTo>
                  <a:lnTo>
                    <a:pt x="30" y="162"/>
                  </a:lnTo>
                  <a:lnTo>
                    <a:pt x="30" y="156"/>
                  </a:lnTo>
                  <a:lnTo>
                    <a:pt x="30" y="150"/>
                  </a:lnTo>
                  <a:lnTo>
                    <a:pt x="30" y="144"/>
                  </a:lnTo>
                  <a:lnTo>
                    <a:pt x="30" y="138"/>
                  </a:lnTo>
                  <a:lnTo>
                    <a:pt x="30" y="132"/>
                  </a:lnTo>
                  <a:lnTo>
                    <a:pt x="30" y="126"/>
                  </a:lnTo>
                  <a:lnTo>
                    <a:pt x="36" y="120"/>
                  </a:lnTo>
                  <a:lnTo>
                    <a:pt x="36" y="114"/>
                  </a:lnTo>
                  <a:lnTo>
                    <a:pt x="36" y="108"/>
                  </a:lnTo>
                  <a:lnTo>
                    <a:pt x="36" y="102"/>
                  </a:lnTo>
                  <a:lnTo>
                    <a:pt x="36" y="96"/>
                  </a:lnTo>
                  <a:lnTo>
                    <a:pt x="36" y="90"/>
                  </a:lnTo>
                  <a:lnTo>
                    <a:pt x="36" y="84"/>
                  </a:lnTo>
                  <a:lnTo>
                    <a:pt x="36" y="78"/>
                  </a:lnTo>
                  <a:lnTo>
                    <a:pt x="36" y="72"/>
                  </a:lnTo>
                  <a:lnTo>
                    <a:pt x="36" y="66"/>
                  </a:lnTo>
                  <a:lnTo>
                    <a:pt x="42" y="60"/>
                  </a:lnTo>
                  <a:lnTo>
                    <a:pt x="42" y="54"/>
                  </a:lnTo>
                  <a:lnTo>
                    <a:pt x="42" y="48"/>
                  </a:lnTo>
                  <a:lnTo>
                    <a:pt x="42" y="42"/>
                  </a:lnTo>
                  <a:lnTo>
                    <a:pt x="42" y="36"/>
                  </a:lnTo>
                  <a:lnTo>
                    <a:pt x="42" y="30"/>
                  </a:lnTo>
                  <a:lnTo>
                    <a:pt x="42" y="24"/>
                  </a:lnTo>
                  <a:lnTo>
                    <a:pt x="48" y="18"/>
                  </a:lnTo>
                  <a:lnTo>
                    <a:pt x="48" y="12"/>
                  </a:lnTo>
                  <a:lnTo>
                    <a:pt x="48" y="6"/>
                  </a:lnTo>
                  <a:lnTo>
                    <a:pt x="54" y="0"/>
                  </a:lnTo>
                  <a:lnTo>
                    <a:pt x="60" y="6"/>
                  </a:lnTo>
                  <a:lnTo>
                    <a:pt x="60" y="12"/>
                  </a:lnTo>
                  <a:lnTo>
                    <a:pt x="60" y="18"/>
                  </a:lnTo>
                  <a:lnTo>
                    <a:pt x="66" y="24"/>
                  </a:lnTo>
                  <a:lnTo>
                    <a:pt x="66" y="30"/>
                  </a:lnTo>
                  <a:lnTo>
                    <a:pt x="66" y="36"/>
                  </a:lnTo>
                  <a:lnTo>
                    <a:pt x="66" y="42"/>
                  </a:lnTo>
                  <a:lnTo>
                    <a:pt x="66" y="48"/>
                  </a:lnTo>
                  <a:lnTo>
                    <a:pt x="66" y="54"/>
                  </a:lnTo>
                  <a:lnTo>
                    <a:pt x="66" y="60"/>
                  </a:lnTo>
                  <a:lnTo>
                    <a:pt x="72" y="66"/>
                  </a:lnTo>
                  <a:lnTo>
                    <a:pt x="72" y="72"/>
                  </a:lnTo>
                  <a:lnTo>
                    <a:pt x="72" y="78"/>
                  </a:lnTo>
                  <a:lnTo>
                    <a:pt x="72" y="84"/>
                  </a:lnTo>
                  <a:lnTo>
                    <a:pt x="72" y="90"/>
                  </a:lnTo>
                  <a:lnTo>
                    <a:pt x="72" y="96"/>
                  </a:lnTo>
                  <a:lnTo>
                    <a:pt x="72" y="102"/>
                  </a:lnTo>
                  <a:lnTo>
                    <a:pt x="72" y="108"/>
                  </a:lnTo>
                  <a:lnTo>
                    <a:pt x="72" y="114"/>
                  </a:lnTo>
                  <a:lnTo>
                    <a:pt x="72" y="120"/>
                  </a:lnTo>
                  <a:lnTo>
                    <a:pt x="78" y="126"/>
                  </a:lnTo>
                  <a:lnTo>
                    <a:pt x="78" y="132"/>
                  </a:lnTo>
                  <a:lnTo>
                    <a:pt x="78" y="138"/>
                  </a:lnTo>
                  <a:lnTo>
                    <a:pt x="78" y="144"/>
                  </a:lnTo>
                  <a:lnTo>
                    <a:pt x="78" y="150"/>
                  </a:lnTo>
                  <a:lnTo>
                    <a:pt x="78" y="156"/>
                  </a:lnTo>
                  <a:lnTo>
                    <a:pt x="78" y="162"/>
                  </a:lnTo>
                  <a:lnTo>
                    <a:pt x="78" y="168"/>
                  </a:lnTo>
                  <a:lnTo>
                    <a:pt x="78" y="174"/>
                  </a:lnTo>
                  <a:lnTo>
                    <a:pt x="78" y="180"/>
                  </a:lnTo>
                  <a:lnTo>
                    <a:pt x="78" y="186"/>
                  </a:lnTo>
                  <a:lnTo>
                    <a:pt x="78" y="192"/>
                  </a:lnTo>
                  <a:lnTo>
                    <a:pt x="78" y="198"/>
                  </a:lnTo>
                  <a:lnTo>
                    <a:pt x="84" y="204"/>
                  </a:lnTo>
                  <a:lnTo>
                    <a:pt x="84" y="210"/>
                  </a:lnTo>
                  <a:lnTo>
                    <a:pt x="84" y="216"/>
                  </a:lnTo>
                  <a:lnTo>
                    <a:pt x="84" y="222"/>
                  </a:lnTo>
                  <a:lnTo>
                    <a:pt x="84" y="228"/>
                  </a:lnTo>
                  <a:lnTo>
                    <a:pt x="84" y="234"/>
                  </a:lnTo>
                  <a:lnTo>
                    <a:pt x="84" y="240"/>
                  </a:lnTo>
                  <a:lnTo>
                    <a:pt x="84" y="246"/>
                  </a:lnTo>
                  <a:lnTo>
                    <a:pt x="84" y="252"/>
                  </a:lnTo>
                  <a:lnTo>
                    <a:pt x="84" y="258"/>
                  </a:lnTo>
                  <a:lnTo>
                    <a:pt x="84" y="264"/>
                  </a:lnTo>
                  <a:lnTo>
                    <a:pt x="84" y="270"/>
                  </a:lnTo>
                  <a:lnTo>
                    <a:pt x="84" y="276"/>
                  </a:lnTo>
                  <a:lnTo>
                    <a:pt x="84" y="282"/>
                  </a:lnTo>
                  <a:lnTo>
                    <a:pt x="84" y="288"/>
                  </a:lnTo>
                  <a:lnTo>
                    <a:pt x="90" y="294"/>
                  </a:lnTo>
                  <a:lnTo>
                    <a:pt x="90" y="300"/>
                  </a:lnTo>
                  <a:lnTo>
                    <a:pt x="90" y="306"/>
                  </a:lnTo>
                  <a:lnTo>
                    <a:pt x="90" y="312"/>
                  </a:lnTo>
                  <a:lnTo>
                    <a:pt x="90" y="318"/>
                  </a:lnTo>
                  <a:lnTo>
                    <a:pt x="90" y="324"/>
                  </a:lnTo>
                  <a:lnTo>
                    <a:pt x="90" y="330"/>
                  </a:lnTo>
                  <a:lnTo>
                    <a:pt x="90" y="336"/>
                  </a:lnTo>
                  <a:lnTo>
                    <a:pt x="90" y="342"/>
                  </a:lnTo>
                  <a:lnTo>
                    <a:pt x="90" y="348"/>
                  </a:lnTo>
                  <a:lnTo>
                    <a:pt x="90" y="354"/>
                  </a:lnTo>
                  <a:lnTo>
                    <a:pt x="90" y="360"/>
                  </a:lnTo>
                  <a:lnTo>
                    <a:pt x="90" y="366"/>
                  </a:lnTo>
                  <a:lnTo>
                    <a:pt x="90" y="372"/>
                  </a:lnTo>
                  <a:lnTo>
                    <a:pt x="90" y="378"/>
                  </a:lnTo>
                  <a:lnTo>
                    <a:pt x="90" y="384"/>
                  </a:lnTo>
                  <a:lnTo>
                    <a:pt x="90" y="390"/>
                  </a:lnTo>
                  <a:lnTo>
                    <a:pt x="96" y="396"/>
                  </a:lnTo>
                  <a:lnTo>
                    <a:pt x="96" y="402"/>
                  </a:lnTo>
                  <a:lnTo>
                    <a:pt x="96" y="408"/>
                  </a:lnTo>
                  <a:lnTo>
                    <a:pt x="96" y="414"/>
                  </a:lnTo>
                  <a:lnTo>
                    <a:pt x="96" y="420"/>
                  </a:lnTo>
                  <a:lnTo>
                    <a:pt x="96" y="426"/>
                  </a:lnTo>
                  <a:lnTo>
                    <a:pt x="96" y="432"/>
                  </a:lnTo>
                  <a:lnTo>
                    <a:pt x="96" y="438"/>
                  </a:lnTo>
                  <a:lnTo>
                    <a:pt x="96" y="444"/>
                  </a:lnTo>
                  <a:lnTo>
                    <a:pt x="96" y="450"/>
                  </a:lnTo>
                  <a:lnTo>
                    <a:pt x="96" y="456"/>
                  </a:lnTo>
                  <a:lnTo>
                    <a:pt x="96" y="462"/>
                  </a:lnTo>
                  <a:lnTo>
                    <a:pt x="96" y="468"/>
                  </a:lnTo>
                  <a:lnTo>
                    <a:pt x="96" y="474"/>
                  </a:lnTo>
                  <a:lnTo>
                    <a:pt x="96" y="480"/>
                  </a:lnTo>
                  <a:lnTo>
                    <a:pt x="96" y="486"/>
                  </a:lnTo>
                  <a:lnTo>
                    <a:pt x="96" y="492"/>
                  </a:lnTo>
                  <a:lnTo>
                    <a:pt x="96" y="498"/>
                  </a:lnTo>
                  <a:lnTo>
                    <a:pt x="96" y="504"/>
                  </a:lnTo>
                  <a:lnTo>
                    <a:pt x="102" y="510"/>
                  </a:lnTo>
                  <a:lnTo>
                    <a:pt x="102" y="516"/>
                  </a:lnTo>
                  <a:lnTo>
                    <a:pt x="102" y="522"/>
                  </a:lnTo>
                  <a:lnTo>
                    <a:pt x="102" y="528"/>
                  </a:lnTo>
                  <a:lnTo>
                    <a:pt x="102" y="534"/>
                  </a:lnTo>
                  <a:lnTo>
                    <a:pt x="102" y="540"/>
                  </a:lnTo>
                  <a:lnTo>
                    <a:pt x="102" y="546"/>
                  </a:lnTo>
                  <a:lnTo>
                    <a:pt x="102" y="552"/>
                  </a:lnTo>
                  <a:lnTo>
                    <a:pt x="102" y="558"/>
                  </a:lnTo>
                  <a:lnTo>
                    <a:pt x="102" y="564"/>
                  </a:lnTo>
                  <a:lnTo>
                    <a:pt x="102" y="570"/>
                  </a:lnTo>
                  <a:lnTo>
                    <a:pt x="102" y="576"/>
                  </a:lnTo>
                  <a:lnTo>
                    <a:pt x="102" y="582"/>
                  </a:lnTo>
                  <a:lnTo>
                    <a:pt x="102" y="588"/>
                  </a:lnTo>
                  <a:lnTo>
                    <a:pt x="102" y="594"/>
                  </a:lnTo>
                  <a:lnTo>
                    <a:pt x="102" y="600"/>
                  </a:lnTo>
                  <a:lnTo>
                    <a:pt x="102" y="606"/>
                  </a:lnTo>
                  <a:lnTo>
                    <a:pt x="102" y="612"/>
                  </a:lnTo>
                  <a:lnTo>
                    <a:pt x="102" y="618"/>
                  </a:lnTo>
                  <a:lnTo>
                    <a:pt x="108" y="624"/>
                  </a:lnTo>
                  <a:lnTo>
                    <a:pt x="108" y="630"/>
                  </a:lnTo>
                  <a:lnTo>
                    <a:pt x="108" y="636"/>
                  </a:lnTo>
                  <a:lnTo>
                    <a:pt x="108" y="642"/>
                  </a:lnTo>
                  <a:lnTo>
                    <a:pt x="108" y="648"/>
                  </a:lnTo>
                  <a:lnTo>
                    <a:pt x="108" y="654"/>
                  </a:lnTo>
                  <a:lnTo>
                    <a:pt x="108" y="660"/>
                  </a:lnTo>
                  <a:lnTo>
                    <a:pt x="108" y="666"/>
                  </a:lnTo>
                  <a:lnTo>
                    <a:pt x="108" y="672"/>
                  </a:lnTo>
                  <a:lnTo>
                    <a:pt x="108" y="678"/>
                  </a:lnTo>
                  <a:lnTo>
                    <a:pt x="108" y="684"/>
                  </a:lnTo>
                  <a:lnTo>
                    <a:pt x="108" y="690"/>
                  </a:lnTo>
                  <a:lnTo>
                    <a:pt x="108" y="696"/>
                  </a:lnTo>
                  <a:lnTo>
                    <a:pt x="108" y="702"/>
                  </a:lnTo>
                  <a:lnTo>
                    <a:pt x="108" y="708"/>
                  </a:lnTo>
                  <a:lnTo>
                    <a:pt x="108" y="714"/>
                  </a:lnTo>
                  <a:lnTo>
                    <a:pt x="108" y="720"/>
                  </a:lnTo>
                  <a:lnTo>
                    <a:pt x="108" y="726"/>
                  </a:lnTo>
                  <a:lnTo>
                    <a:pt x="108" y="732"/>
                  </a:lnTo>
                  <a:lnTo>
                    <a:pt x="108" y="738"/>
                  </a:lnTo>
                  <a:lnTo>
                    <a:pt x="114" y="744"/>
                  </a:lnTo>
                  <a:lnTo>
                    <a:pt x="114" y="750"/>
                  </a:lnTo>
                  <a:lnTo>
                    <a:pt x="114" y="756"/>
                  </a:lnTo>
                  <a:lnTo>
                    <a:pt x="114" y="762"/>
                  </a:lnTo>
                  <a:lnTo>
                    <a:pt x="114" y="768"/>
                  </a:lnTo>
                  <a:lnTo>
                    <a:pt x="114" y="774"/>
                  </a:lnTo>
                  <a:lnTo>
                    <a:pt x="114" y="780"/>
                  </a:lnTo>
                  <a:lnTo>
                    <a:pt x="114" y="786"/>
                  </a:lnTo>
                  <a:lnTo>
                    <a:pt x="114" y="792"/>
                  </a:lnTo>
                  <a:lnTo>
                    <a:pt x="114" y="798"/>
                  </a:lnTo>
                  <a:lnTo>
                    <a:pt x="114" y="804"/>
                  </a:lnTo>
                  <a:lnTo>
                    <a:pt x="114" y="810"/>
                  </a:lnTo>
                  <a:lnTo>
                    <a:pt x="114" y="816"/>
                  </a:lnTo>
                  <a:lnTo>
                    <a:pt x="114" y="822"/>
                  </a:lnTo>
                  <a:lnTo>
                    <a:pt x="114" y="828"/>
                  </a:lnTo>
                  <a:lnTo>
                    <a:pt x="114" y="834"/>
                  </a:lnTo>
                  <a:lnTo>
                    <a:pt x="114" y="840"/>
                  </a:lnTo>
                  <a:lnTo>
                    <a:pt x="114" y="846"/>
                  </a:lnTo>
                  <a:lnTo>
                    <a:pt x="114" y="852"/>
                  </a:lnTo>
                  <a:lnTo>
                    <a:pt x="120" y="858"/>
                  </a:lnTo>
                  <a:lnTo>
                    <a:pt x="120" y="864"/>
                  </a:lnTo>
                  <a:lnTo>
                    <a:pt x="120" y="870"/>
                  </a:lnTo>
                  <a:lnTo>
                    <a:pt x="120" y="876"/>
                  </a:lnTo>
                  <a:lnTo>
                    <a:pt x="120" y="882"/>
                  </a:lnTo>
                  <a:lnTo>
                    <a:pt x="120" y="888"/>
                  </a:lnTo>
                  <a:lnTo>
                    <a:pt x="120" y="894"/>
                  </a:lnTo>
                  <a:lnTo>
                    <a:pt x="120" y="900"/>
                  </a:lnTo>
                  <a:lnTo>
                    <a:pt x="120" y="906"/>
                  </a:lnTo>
                  <a:lnTo>
                    <a:pt x="120" y="912"/>
                  </a:lnTo>
                  <a:lnTo>
                    <a:pt x="120" y="918"/>
                  </a:lnTo>
                  <a:lnTo>
                    <a:pt x="120" y="924"/>
                  </a:lnTo>
                  <a:lnTo>
                    <a:pt x="120" y="930"/>
                  </a:lnTo>
                  <a:lnTo>
                    <a:pt x="120" y="936"/>
                  </a:lnTo>
                  <a:lnTo>
                    <a:pt x="120" y="942"/>
                  </a:lnTo>
                  <a:lnTo>
                    <a:pt x="120" y="948"/>
                  </a:lnTo>
                  <a:lnTo>
                    <a:pt x="120" y="954"/>
                  </a:lnTo>
                  <a:lnTo>
                    <a:pt x="120" y="960"/>
                  </a:lnTo>
                  <a:lnTo>
                    <a:pt x="120" y="966"/>
                  </a:lnTo>
                  <a:lnTo>
                    <a:pt x="126" y="972"/>
                  </a:lnTo>
                  <a:lnTo>
                    <a:pt x="126" y="978"/>
                  </a:lnTo>
                  <a:lnTo>
                    <a:pt x="126" y="984"/>
                  </a:lnTo>
                  <a:lnTo>
                    <a:pt x="126" y="990"/>
                  </a:lnTo>
                  <a:lnTo>
                    <a:pt x="126" y="996"/>
                  </a:lnTo>
                  <a:lnTo>
                    <a:pt x="126" y="1002"/>
                  </a:lnTo>
                  <a:lnTo>
                    <a:pt x="126" y="1008"/>
                  </a:lnTo>
                  <a:lnTo>
                    <a:pt x="126" y="1014"/>
                  </a:lnTo>
                  <a:lnTo>
                    <a:pt x="126" y="1020"/>
                  </a:lnTo>
                  <a:lnTo>
                    <a:pt x="126" y="1026"/>
                  </a:lnTo>
                  <a:lnTo>
                    <a:pt x="126" y="1032"/>
                  </a:lnTo>
                  <a:lnTo>
                    <a:pt x="126" y="1038"/>
                  </a:lnTo>
                  <a:lnTo>
                    <a:pt x="126" y="1044"/>
                  </a:lnTo>
                  <a:lnTo>
                    <a:pt x="126" y="1050"/>
                  </a:lnTo>
                  <a:lnTo>
                    <a:pt x="126" y="1056"/>
                  </a:lnTo>
                  <a:lnTo>
                    <a:pt x="126" y="1062"/>
                  </a:lnTo>
                  <a:lnTo>
                    <a:pt x="126" y="1068"/>
                  </a:lnTo>
                  <a:lnTo>
                    <a:pt x="132" y="1074"/>
                  </a:lnTo>
                  <a:lnTo>
                    <a:pt x="132" y="1080"/>
                  </a:lnTo>
                  <a:lnTo>
                    <a:pt x="132" y="1086"/>
                  </a:lnTo>
                  <a:lnTo>
                    <a:pt x="132" y="1092"/>
                  </a:lnTo>
                  <a:lnTo>
                    <a:pt x="132" y="1098"/>
                  </a:lnTo>
                  <a:lnTo>
                    <a:pt x="132" y="1104"/>
                  </a:lnTo>
                  <a:lnTo>
                    <a:pt x="132" y="1110"/>
                  </a:lnTo>
                  <a:lnTo>
                    <a:pt x="132" y="1116"/>
                  </a:lnTo>
                  <a:lnTo>
                    <a:pt x="132" y="1122"/>
                  </a:lnTo>
                  <a:lnTo>
                    <a:pt x="132" y="1128"/>
                  </a:lnTo>
                  <a:lnTo>
                    <a:pt x="132" y="1134"/>
                  </a:lnTo>
                  <a:lnTo>
                    <a:pt x="132" y="1140"/>
                  </a:lnTo>
                  <a:lnTo>
                    <a:pt x="132" y="1146"/>
                  </a:lnTo>
                  <a:lnTo>
                    <a:pt x="132" y="1152"/>
                  </a:lnTo>
                  <a:lnTo>
                    <a:pt x="132" y="1158"/>
                  </a:lnTo>
                  <a:lnTo>
                    <a:pt x="138" y="1164"/>
                  </a:lnTo>
                  <a:lnTo>
                    <a:pt x="138" y="1170"/>
                  </a:lnTo>
                  <a:lnTo>
                    <a:pt x="138" y="1176"/>
                  </a:lnTo>
                  <a:lnTo>
                    <a:pt x="138" y="1182"/>
                  </a:lnTo>
                  <a:lnTo>
                    <a:pt x="138" y="1188"/>
                  </a:lnTo>
                  <a:lnTo>
                    <a:pt x="138" y="1194"/>
                  </a:lnTo>
                  <a:lnTo>
                    <a:pt x="138" y="1200"/>
                  </a:lnTo>
                  <a:lnTo>
                    <a:pt x="138" y="1206"/>
                  </a:lnTo>
                  <a:lnTo>
                    <a:pt x="138" y="1212"/>
                  </a:lnTo>
                  <a:lnTo>
                    <a:pt x="138" y="1218"/>
                  </a:lnTo>
                  <a:lnTo>
                    <a:pt x="138" y="1224"/>
                  </a:lnTo>
                  <a:lnTo>
                    <a:pt x="138" y="1230"/>
                  </a:lnTo>
                  <a:lnTo>
                    <a:pt x="138" y="1236"/>
                  </a:lnTo>
                  <a:lnTo>
                    <a:pt x="144" y="1242"/>
                  </a:lnTo>
                  <a:lnTo>
                    <a:pt x="144" y="1248"/>
                  </a:lnTo>
                  <a:lnTo>
                    <a:pt x="144" y="1254"/>
                  </a:lnTo>
                  <a:lnTo>
                    <a:pt x="144" y="1260"/>
                  </a:lnTo>
                  <a:lnTo>
                    <a:pt x="144" y="1266"/>
                  </a:lnTo>
                  <a:lnTo>
                    <a:pt x="144" y="1272"/>
                  </a:lnTo>
                  <a:lnTo>
                    <a:pt x="144" y="1278"/>
                  </a:lnTo>
                  <a:lnTo>
                    <a:pt x="144" y="1284"/>
                  </a:lnTo>
                  <a:lnTo>
                    <a:pt x="144" y="1290"/>
                  </a:lnTo>
                  <a:lnTo>
                    <a:pt x="144" y="1296"/>
                  </a:lnTo>
                  <a:lnTo>
                    <a:pt x="150" y="1302"/>
                  </a:lnTo>
                  <a:lnTo>
                    <a:pt x="150" y="1308"/>
                  </a:lnTo>
                  <a:lnTo>
                    <a:pt x="150" y="1314"/>
                  </a:lnTo>
                  <a:lnTo>
                    <a:pt x="150" y="1320"/>
                  </a:lnTo>
                  <a:lnTo>
                    <a:pt x="150" y="1326"/>
                  </a:lnTo>
                  <a:lnTo>
                    <a:pt x="150" y="1332"/>
                  </a:lnTo>
                  <a:lnTo>
                    <a:pt x="156" y="1338"/>
                  </a:lnTo>
                  <a:lnTo>
                    <a:pt x="156" y="1344"/>
                  </a:lnTo>
                  <a:lnTo>
                    <a:pt x="156" y="1350"/>
                  </a:lnTo>
                  <a:lnTo>
                    <a:pt x="156" y="1356"/>
                  </a:lnTo>
                  <a:lnTo>
                    <a:pt x="162" y="1362"/>
                  </a:lnTo>
                </a:path>
              </a:pathLst>
            </a:custGeom>
            <a:noFill/>
            <a:ln w="28575" cmpd="sng">
              <a:solidFill>
                <a:srgbClr val="FF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78930"/>
                                        </p:tgtEl>
                                        <p:attrNameLst>
                                          <p:attrName>style.visibility</p:attrName>
                                        </p:attrNameLst>
                                      </p:cBhvr>
                                      <p:to>
                                        <p:strVal val="visible"/>
                                      </p:to>
                                    </p:set>
                                    <p:anim calcmode="lin" valueType="num">
                                      <p:cBhvr>
                                        <p:cTn id="7" dur="500" fill="hold"/>
                                        <p:tgtEl>
                                          <p:spTgt spid="78930"/>
                                        </p:tgtEl>
                                        <p:attrNameLst>
                                          <p:attrName>ppt_w</p:attrName>
                                        </p:attrNameLst>
                                      </p:cBhvr>
                                      <p:tavLst>
                                        <p:tav tm="0">
                                          <p:val>
                                            <p:fltVal val="0"/>
                                          </p:val>
                                        </p:tav>
                                        <p:tav tm="100000">
                                          <p:val>
                                            <p:strVal val="#ppt_w"/>
                                          </p:val>
                                        </p:tav>
                                      </p:tavLst>
                                    </p:anim>
                                    <p:anim calcmode="lin" valueType="num">
                                      <p:cBhvr>
                                        <p:cTn id="8" dur="500" fill="hold"/>
                                        <p:tgtEl>
                                          <p:spTgt spid="7893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9958" name="Group 86">
            <a:extLst>
              <a:ext uri="{FF2B5EF4-FFF2-40B4-BE49-F238E27FC236}">
                <a16:creationId xmlns:a16="http://schemas.microsoft.com/office/drawing/2014/main" id="{3AC16F04-AC32-B042-E559-88EAF28F64B8}"/>
              </a:ext>
            </a:extLst>
          </p:cNvPr>
          <p:cNvGrpSpPr>
            <a:grpSpLocks/>
          </p:cNvGrpSpPr>
          <p:nvPr/>
        </p:nvGrpSpPr>
        <p:grpSpPr bwMode="auto">
          <a:xfrm>
            <a:off x="3225800" y="1657351"/>
            <a:ext cx="5024438" cy="4175125"/>
            <a:chOff x="1072" y="1044"/>
            <a:chExt cx="3165" cy="2630"/>
          </a:xfrm>
        </p:grpSpPr>
        <p:sp>
          <p:nvSpPr>
            <p:cNvPr id="79874" name="Rectangle 2">
              <a:extLst>
                <a:ext uri="{FF2B5EF4-FFF2-40B4-BE49-F238E27FC236}">
                  <a16:creationId xmlns:a16="http://schemas.microsoft.com/office/drawing/2014/main" id="{93D8E7A6-499A-0775-4D78-97F23D589458}"/>
                </a:ext>
              </a:extLst>
            </p:cNvPr>
            <p:cNvSpPr>
              <a:spLocks noChangeArrowheads="1"/>
            </p:cNvSpPr>
            <p:nvPr/>
          </p:nvSpPr>
          <p:spPr bwMode="auto">
            <a:xfrm>
              <a:off x="1686" y="3162"/>
              <a:ext cx="97"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400" b="1">
                  <a:solidFill>
                    <a:srgbClr val="FFCCFF"/>
                  </a:solidFill>
                  <a:effectLst>
                    <a:outerShdw blurRad="38100" dist="38100" dir="2700000" algn="tl">
                      <a:srgbClr val="000000"/>
                    </a:outerShdw>
                  </a:effectLst>
                  <a:latin typeface="Times New Roman" panose="02020603050405020304" pitchFamily="18" charset="0"/>
                </a:rPr>
                <a:t>0</a:t>
              </a:r>
            </a:p>
          </p:txBody>
        </p:sp>
        <p:sp>
          <p:nvSpPr>
            <p:cNvPr id="79875" name="Rectangle 3">
              <a:extLst>
                <a:ext uri="{FF2B5EF4-FFF2-40B4-BE49-F238E27FC236}">
                  <a16:creationId xmlns:a16="http://schemas.microsoft.com/office/drawing/2014/main" id="{0B425BD2-8C74-D347-DD67-2E7BE35B81BA}"/>
                </a:ext>
              </a:extLst>
            </p:cNvPr>
            <p:cNvSpPr>
              <a:spLocks noChangeArrowheads="1"/>
            </p:cNvSpPr>
            <p:nvPr/>
          </p:nvSpPr>
          <p:spPr bwMode="auto">
            <a:xfrm>
              <a:off x="2634" y="3162"/>
              <a:ext cx="194"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400" b="1">
                  <a:solidFill>
                    <a:srgbClr val="FFCCFF"/>
                  </a:solidFill>
                  <a:effectLst>
                    <a:outerShdw blurRad="38100" dist="38100" dir="2700000" algn="tl">
                      <a:srgbClr val="000000"/>
                    </a:outerShdw>
                  </a:effectLst>
                  <a:latin typeface="Times New Roman" panose="02020603050405020304" pitchFamily="18" charset="0"/>
                </a:rPr>
                <a:t>20</a:t>
              </a:r>
            </a:p>
          </p:txBody>
        </p:sp>
        <p:sp>
          <p:nvSpPr>
            <p:cNvPr id="79876" name="Rectangle 4">
              <a:extLst>
                <a:ext uri="{FF2B5EF4-FFF2-40B4-BE49-F238E27FC236}">
                  <a16:creationId xmlns:a16="http://schemas.microsoft.com/office/drawing/2014/main" id="{595041E7-6802-C9DD-8D8B-3BCC28B6FD69}"/>
                </a:ext>
              </a:extLst>
            </p:cNvPr>
            <p:cNvSpPr>
              <a:spLocks noChangeArrowheads="1"/>
            </p:cNvSpPr>
            <p:nvPr/>
          </p:nvSpPr>
          <p:spPr bwMode="auto">
            <a:xfrm>
              <a:off x="3630" y="3162"/>
              <a:ext cx="194"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400" b="1">
                  <a:solidFill>
                    <a:srgbClr val="FFCCFF"/>
                  </a:solidFill>
                  <a:effectLst>
                    <a:outerShdw blurRad="38100" dist="38100" dir="2700000" algn="tl">
                      <a:srgbClr val="000000"/>
                    </a:outerShdw>
                  </a:effectLst>
                  <a:latin typeface="Times New Roman" panose="02020603050405020304" pitchFamily="18" charset="0"/>
                </a:rPr>
                <a:t>40</a:t>
              </a:r>
            </a:p>
          </p:txBody>
        </p:sp>
        <p:grpSp>
          <p:nvGrpSpPr>
            <p:cNvPr id="79877" name="Group 5">
              <a:extLst>
                <a:ext uri="{FF2B5EF4-FFF2-40B4-BE49-F238E27FC236}">
                  <a16:creationId xmlns:a16="http://schemas.microsoft.com/office/drawing/2014/main" id="{5CD4998E-7D99-25D4-491D-080529F7EB46}"/>
                </a:ext>
              </a:extLst>
            </p:cNvPr>
            <p:cNvGrpSpPr>
              <a:grpSpLocks/>
            </p:cNvGrpSpPr>
            <p:nvPr/>
          </p:nvGrpSpPr>
          <p:grpSpPr bwMode="auto">
            <a:xfrm>
              <a:off x="1386" y="1044"/>
              <a:ext cx="258" cy="2279"/>
              <a:chOff x="1482" y="1044"/>
              <a:chExt cx="258" cy="2279"/>
            </a:xfrm>
          </p:grpSpPr>
          <p:sp>
            <p:nvSpPr>
              <p:cNvPr id="79878" name="Rectangle 6">
                <a:extLst>
                  <a:ext uri="{FF2B5EF4-FFF2-40B4-BE49-F238E27FC236}">
                    <a16:creationId xmlns:a16="http://schemas.microsoft.com/office/drawing/2014/main" id="{68158D25-D18F-11A9-79BE-BC7709E11518}"/>
                  </a:ext>
                </a:extLst>
              </p:cNvPr>
              <p:cNvSpPr>
                <a:spLocks noChangeArrowheads="1"/>
              </p:cNvSpPr>
              <p:nvPr/>
            </p:nvSpPr>
            <p:spPr bwMode="auto">
              <a:xfrm>
                <a:off x="1578" y="3090"/>
                <a:ext cx="162"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400" b="1">
                    <a:solidFill>
                      <a:srgbClr val="FFCCFF"/>
                    </a:solidFill>
                    <a:effectLst>
                      <a:outerShdw blurRad="38100" dist="38100" dir="2700000" algn="tl">
                        <a:srgbClr val="000000"/>
                      </a:outerShdw>
                    </a:effectLst>
                    <a:latin typeface="Times New Roman" panose="02020603050405020304" pitchFamily="18" charset="0"/>
                  </a:rPr>
                  <a:t>-1</a:t>
                </a:r>
              </a:p>
            </p:txBody>
          </p:sp>
          <p:sp>
            <p:nvSpPr>
              <p:cNvPr id="79879" name="Rectangle 7">
                <a:extLst>
                  <a:ext uri="{FF2B5EF4-FFF2-40B4-BE49-F238E27FC236}">
                    <a16:creationId xmlns:a16="http://schemas.microsoft.com/office/drawing/2014/main" id="{13BD49D2-6CF8-0744-2748-0720906CB4AA}"/>
                  </a:ext>
                </a:extLst>
              </p:cNvPr>
              <p:cNvSpPr>
                <a:spLocks noChangeArrowheads="1"/>
              </p:cNvSpPr>
              <p:nvPr/>
            </p:nvSpPr>
            <p:spPr bwMode="auto">
              <a:xfrm>
                <a:off x="1482" y="2748"/>
                <a:ext cx="0"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endParaRPr lang="en-US" altLang="en-US" sz="2400" b="1">
                  <a:solidFill>
                    <a:srgbClr val="FFCCFF"/>
                  </a:solidFill>
                  <a:effectLst>
                    <a:outerShdw blurRad="38100" dist="38100" dir="2700000" algn="tl">
                      <a:srgbClr val="000000"/>
                    </a:outerShdw>
                  </a:effectLst>
                  <a:latin typeface="Times New Roman" panose="02020603050405020304" pitchFamily="18" charset="0"/>
                </a:endParaRPr>
              </a:p>
            </p:txBody>
          </p:sp>
          <p:sp>
            <p:nvSpPr>
              <p:cNvPr id="79880" name="Rectangle 8">
                <a:extLst>
                  <a:ext uri="{FF2B5EF4-FFF2-40B4-BE49-F238E27FC236}">
                    <a16:creationId xmlns:a16="http://schemas.microsoft.com/office/drawing/2014/main" id="{F06409E8-3124-B7AD-CDA5-57864183609F}"/>
                  </a:ext>
                </a:extLst>
              </p:cNvPr>
              <p:cNvSpPr>
                <a:spLocks noChangeArrowheads="1"/>
              </p:cNvSpPr>
              <p:nvPr/>
            </p:nvSpPr>
            <p:spPr bwMode="auto">
              <a:xfrm>
                <a:off x="1621" y="2406"/>
                <a:ext cx="97"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400" b="1">
                    <a:solidFill>
                      <a:srgbClr val="FFCCFF"/>
                    </a:solidFill>
                    <a:effectLst>
                      <a:outerShdw blurRad="38100" dist="38100" dir="2700000" algn="tl">
                        <a:srgbClr val="000000"/>
                      </a:outerShdw>
                    </a:effectLst>
                    <a:latin typeface="Times New Roman" panose="02020603050405020304" pitchFamily="18" charset="0"/>
                  </a:rPr>
                  <a:t>0</a:t>
                </a:r>
              </a:p>
            </p:txBody>
          </p:sp>
          <p:sp>
            <p:nvSpPr>
              <p:cNvPr id="79881" name="Rectangle 9">
                <a:extLst>
                  <a:ext uri="{FF2B5EF4-FFF2-40B4-BE49-F238E27FC236}">
                    <a16:creationId xmlns:a16="http://schemas.microsoft.com/office/drawing/2014/main" id="{E3173B6C-450B-1A0E-242A-2D2372CE0F66}"/>
                  </a:ext>
                </a:extLst>
              </p:cNvPr>
              <p:cNvSpPr>
                <a:spLocks noChangeArrowheads="1"/>
              </p:cNvSpPr>
              <p:nvPr/>
            </p:nvSpPr>
            <p:spPr bwMode="auto">
              <a:xfrm>
                <a:off x="1525" y="2070"/>
                <a:ext cx="0"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endParaRPr lang="en-US" altLang="en-US" sz="2400" b="1">
                  <a:solidFill>
                    <a:srgbClr val="FFCCFF"/>
                  </a:solidFill>
                  <a:effectLst>
                    <a:outerShdw blurRad="38100" dist="38100" dir="2700000" algn="tl">
                      <a:srgbClr val="000000"/>
                    </a:outerShdw>
                  </a:effectLst>
                  <a:latin typeface="Times New Roman" panose="02020603050405020304" pitchFamily="18" charset="0"/>
                </a:endParaRPr>
              </a:p>
            </p:txBody>
          </p:sp>
          <p:sp>
            <p:nvSpPr>
              <p:cNvPr id="79882" name="Rectangle 10">
                <a:extLst>
                  <a:ext uri="{FF2B5EF4-FFF2-40B4-BE49-F238E27FC236}">
                    <a16:creationId xmlns:a16="http://schemas.microsoft.com/office/drawing/2014/main" id="{59B2BD4D-2ABB-7792-7D00-B84CC7B64363}"/>
                  </a:ext>
                </a:extLst>
              </p:cNvPr>
              <p:cNvSpPr>
                <a:spLocks noChangeArrowheads="1"/>
              </p:cNvSpPr>
              <p:nvPr/>
            </p:nvSpPr>
            <p:spPr bwMode="auto">
              <a:xfrm>
                <a:off x="1621" y="1728"/>
                <a:ext cx="97"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400" b="1">
                    <a:solidFill>
                      <a:srgbClr val="FFCCFF"/>
                    </a:solidFill>
                    <a:effectLst>
                      <a:outerShdw blurRad="38100" dist="38100" dir="2700000" algn="tl">
                        <a:srgbClr val="000000"/>
                      </a:outerShdw>
                    </a:effectLst>
                    <a:latin typeface="Times New Roman" panose="02020603050405020304" pitchFamily="18" charset="0"/>
                  </a:rPr>
                  <a:t>1</a:t>
                </a:r>
              </a:p>
            </p:txBody>
          </p:sp>
          <p:sp>
            <p:nvSpPr>
              <p:cNvPr id="79883" name="Rectangle 11">
                <a:extLst>
                  <a:ext uri="{FF2B5EF4-FFF2-40B4-BE49-F238E27FC236}">
                    <a16:creationId xmlns:a16="http://schemas.microsoft.com/office/drawing/2014/main" id="{E0FA94C2-F402-AD1B-4B81-22E697B23B1D}"/>
                  </a:ext>
                </a:extLst>
              </p:cNvPr>
              <p:cNvSpPr>
                <a:spLocks noChangeArrowheads="1"/>
              </p:cNvSpPr>
              <p:nvPr/>
            </p:nvSpPr>
            <p:spPr bwMode="auto">
              <a:xfrm>
                <a:off x="1525" y="1386"/>
                <a:ext cx="0"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endParaRPr lang="en-US" altLang="en-US" sz="2400" b="1">
                  <a:solidFill>
                    <a:srgbClr val="FFCCFF"/>
                  </a:solidFill>
                  <a:effectLst>
                    <a:outerShdw blurRad="38100" dist="38100" dir="2700000" algn="tl">
                      <a:srgbClr val="000000"/>
                    </a:outerShdw>
                  </a:effectLst>
                  <a:latin typeface="Times New Roman" panose="02020603050405020304" pitchFamily="18" charset="0"/>
                </a:endParaRPr>
              </a:p>
            </p:txBody>
          </p:sp>
          <p:sp>
            <p:nvSpPr>
              <p:cNvPr id="79884" name="Rectangle 12">
                <a:extLst>
                  <a:ext uri="{FF2B5EF4-FFF2-40B4-BE49-F238E27FC236}">
                    <a16:creationId xmlns:a16="http://schemas.microsoft.com/office/drawing/2014/main" id="{C81426BF-1C38-767D-AE22-367AF2ED66E8}"/>
                  </a:ext>
                </a:extLst>
              </p:cNvPr>
              <p:cNvSpPr>
                <a:spLocks noChangeArrowheads="1"/>
              </p:cNvSpPr>
              <p:nvPr/>
            </p:nvSpPr>
            <p:spPr bwMode="auto">
              <a:xfrm>
                <a:off x="1621" y="1044"/>
                <a:ext cx="97"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400" b="1">
                    <a:solidFill>
                      <a:srgbClr val="FFCCFF"/>
                    </a:solidFill>
                    <a:effectLst>
                      <a:outerShdw blurRad="38100" dist="38100" dir="2700000" algn="tl">
                        <a:srgbClr val="000000"/>
                      </a:outerShdw>
                    </a:effectLst>
                    <a:latin typeface="Times New Roman" panose="02020603050405020304" pitchFamily="18" charset="0"/>
                  </a:rPr>
                  <a:t>2</a:t>
                </a:r>
              </a:p>
            </p:txBody>
          </p:sp>
        </p:grpSp>
        <p:grpSp>
          <p:nvGrpSpPr>
            <p:cNvPr id="79885" name="Group 13">
              <a:extLst>
                <a:ext uri="{FF2B5EF4-FFF2-40B4-BE49-F238E27FC236}">
                  <a16:creationId xmlns:a16="http://schemas.microsoft.com/office/drawing/2014/main" id="{F725405D-F021-7D3C-2D45-AF257F3D8BFE}"/>
                </a:ext>
              </a:extLst>
            </p:cNvPr>
            <p:cNvGrpSpPr>
              <a:grpSpLocks/>
            </p:cNvGrpSpPr>
            <p:nvPr/>
          </p:nvGrpSpPr>
          <p:grpSpPr bwMode="auto">
            <a:xfrm>
              <a:off x="1638" y="1092"/>
              <a:ext cx="2599" cy="2047"/>
              <a:chOff x="1638" y="1092"/>
              <a:chExt cx="2599" cy="2047"/>
            </a:xfrm>
          </p:grpSpPr>
          <p:sp>
            <p:nvSpPr>
              <p:cNvPr id="79886" name="Rectangle 14">
                <a:extLst>
                  <a:ext uri="{FF2B5EF4-FFF2-40B4-BE49-F238E27FC236}">
                    <a16:creationId xmlns:a16="http://schemas.microsoft.com/office/drawing/2014/main" id="{3F0D4935-34A1-0434-1E24-FCE9760CDC7B}"/>
                  </a:ext>
                </a:extLst>
              </p:cNvPr>
              <p:cNvSpPr>
                <a:spLocks noChangeArrowheads="1"/>
              </p:cNvSpPr>
              <p:nvPr/>
            </p:nvSpPr>
            <p:spPr bwMode="auto">
              <a:xfrm>
                <a:off x="1638" y="1092"/>
                <a:ext cx="2598" cy="2046"/>
              </a:xfrm>
              <a:prstGeom prst="rect">
                <a:avLst/>
              </a:prstGeom>
              <a:noFill/>
              <a:ln w="0">
                <a:solidFill>
                  <a:schemeClr val="folHlink"/>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887" name="Freeform 15">
                <a:extLst>
                  <a:ext uri="{FF2B5EF4-FFF2-40B4-BE49-F238E27FC236}">
                    <a16:creationId xmlns:a16="http://schemas.microsoft.com/office/drawing/2014/main" id="{1FBE40D8-EB99-0EA0-68E4-84ECC8F23767}"/>
                  </a:ext>
                </a:extLst>
              </p:cNvPr>
              <p:cNvSpPr>
                <a:spLocks/>
              </p:cNvSpPr>
              <p:nvPr/>
            </p:nvSpPr>
            <p:spPr bwMode="auto">
              <a:xfrm>
                <a:off x="1704"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888" name="Freeform 16">
                <a:extLst>
                  <a:ext uri="{FF2B5EF4-FFF2-40B4-BE49-F238E27FC236}">
                    <a16:creationId xmlns:a16="http://schemas.microsoft.com/office/drawing/2014/main" id="{061335F0-509A-2E8D-01AA-5510A1580C32}"/>
                  </a:ext>
                </a:extLst>
              </p:cNvPr>
              <p:cNvSpPr>
                <a:spLocks/>
              </p:cNvSpPr>
              <p:nvPr/>
            </p:nvSpPr>
            <p:spPr bwMode="auto">
              <a:xfrm>
                <a:off x="1956"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889" name="Freeform 17">
                <a:extLst>
                  <a:ext uri="{FF2B5EF4-FFF2-40B4-BE49-F238E27FC236}">
                    <a16:creationId xmlns:a16="http://schemas.microsoft.com/office/drawing/2014/main" id="{DE6A9C94-C921-4CE9-0140-668CAE07F75C}"/>
                  </a:ext>
                </a:extLst>
              </p:cNvPr>
              <p:cNvSpPr>
                <a:spLocks/>
              </p:cNvSpPr>
              <p:nvPr/>
            </p:nvSpPr>
            <p:spPr bwMode="auto">
              <a:xfrm>
                <a:off x="2208"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890" name="Freeform 18">
                <a:extLst>
                  <a:ext uri="{FF2B5EF4-FFF2-40B4-BE49-F238E27FC236}">
                    <a16:creationId xmlns:a16="http://schemas.microsoft.com/office/drawing/2014/main" id="{BED29CB6-B633-8F4E-02E9-29D3BF5B512C}"/>
                  </a:ext>
                </a:extLst>
              </p:cNvPr>
              <p:cNvSpPr>
                <a:spLocks/>
              </p:cNvSpPr>
              <p:nvPr/>
            </p:nvSpPr>
            <p:spPr bwMode="auto">
              <a:xfrm>
                <a:off x="2454"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891" name="Freeform 19">
                <a:extLst>
                  <a:ext uri="{FF2B5EF4-FFF2-40B4-BE49-F238E27FC236}">
                    <a16:creationId xmlns:a16="http://schemas.microsoft.com/office/drawing/2014/main" id="{54273E38-4DBB-8E7D-A287-6BAF662F1D7A}"/>
                  </a:ext>
                </a:extLst>
              </p:cNvPr>
              <p:cNvSpPr>
                <a:spLocks/>
              </p:cNvSpPr>
              <p:nvPr/>
            </p:nvSpPr>
            <p:spPr bwMode="auto">
              <a:xfrm>
                <a:off x="2706"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892" name="Freeform 20">
                <a:extLst>
                  <a:ext uri="{FF2B5EF4-FFF2-40B4-BE49-F238E27FC236}">
                    <a16:creationId xmlns:a16="http://schemas.microsoft.com/office/drawing/2014/main" id="{CBF2591C-DF66-6CFB-D873-20213C3E9D60}"/>
                  </a:ext>
                </a:extLst>
              </p:cNvPr>
              <p:cNvSpPr>
                <a:spLocks/>
              </p:cNvSpPr>
              <p:nvPr/>
            </p:nvSpPr>
            <p:spPr bwMode="auto">
              <a:xfrm>
                <a:off x="2952"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893" name="Freeform 21">
                <a:extLst>
                  <a:ext uri="{FF2B5EF4-FFF2-40B4-BE49-F238E27FC236}">
                    <a16:creationId xmlns:a16="http://schemas.microsoft.com/office/drawing/2014/main" id="{E8BD8EEC-92DD-0670-539B-21E7AF132F65}"/>
                  </a:ext>
                </a:extLst>
              </p:cNvPr>
              <p:cNvSpPr>
                <a:spLocks/>
              </p:cNvSpPr>
              <p:nvPr/>
            </p:nvSpPr>
            <p:spPr bwMode="auto">
              <a:xfrm>
                <a:off x="3204"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894" name="Freeform 22">
                <a:extLst>
                  <a:ext uri="{FF2B5EF4-FFF2-40B4-BE49-F238E27FC236}">
                    <a16:creationId xmlns:a16="http://schemas.microsoft.com/office/drawing/2014/main" id="{6F1AB4DA-26B5-C8EF-780E-C2CF5BE8BA05}"/>
                  </a:ext>
                </a:extLst>
              </p:cNvPr>
              <p:cNvSpPr>
                <a:spLocks/>
              </p:cNvSpPr>
              <p:nvPr/>
            </p:nvSpPr>
            <p:spPr bwMode="auto">
              <a:xfrm>
                <a:off x="3456"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895" name="Freeform 23">
                <a:extLst>
                  <a:ext uri="{FF2B5EF4-FFF2-40B4-BE49-F238E27FC236}">
                    <a16:creationId xmlns:a16="http://schemas.microsoft.com/office/drawing/2014/main" id="{2061E0AA-0533-82A0-2572-AEA5FE2B0EF4}"/>
                  </a:ext>
                </a:extLst>
              </p:cNvPr>
              <p:cNvSpPr>
                <a:spLocks/>
              </p:cNvSpPr>
              <p:nvPr/>
            </p:nvSpPr>
            <p:spPr bwMode="auto">
              <a:xfrm>
                <a:off x="3702"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896" name="Freeform 24">
                <a:extLst>
                  <a:ext uri="{FF2B5EF4-FFF2-40B4-BE49-F238E27FC236}">
                    <a16:creationId xmlns:a16="http://schemas.microsoft.com/office/drawing/2014/main" id="{71C91CF3-2AB4-A760-8149-0DC3A26B2851}"/>
                  </a:ext>
                </a:extLst>
              </p:cNvPr>
              <p:cNvSpPr>
                <a:spLocks/>
              </p:cNvSpPr>
              <p:nvPr/>
            </p:nvSpPr>
            <p:spPr bwMode="auto">
              <a:xfrm>
                <a:off x="3954"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897" name="Freeform 25">
                <a:extLst>
                  <a:ext uri="{FF2B5EF4-FFF2-40B4-BE49-F238E27FC236}">
                    <a16:creationId xmlns:a16="http://schemas.microsoft.com/office/drawing/2014/main" id="{D844299B-6A73-9693-12BD-A9A7E4EF5A45}"/>
                  </a:ext>
                </a:extLst>
              </p:cNvPr>
              <p:cNvSpPr>
                <a:spLocks/>
              </p:cNvSpPr>
              <p:nvPr/>
            </p:nvSpPr>
            <p:spPr bwMode="auto">
              <a:xfrm>
                <a:off x="4200"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898" name="Freeform 26">
                <a:extLst>
                  <a:ext uri="{FF2B5EF4-FFF2-40B4-BE49-F238E27FC236}">
                    <a16:creationId xmlns:a16="http://schemas.microsoft.com/office/drawing/2014/main" id="{DEB9AA41-09D4-7CAB-55D5-7E1259D5ACB3}"/>
                  </a:ext>
                </a:extLst>
              </p:cNvPr>
              <p:cNvSpPr>
                <a:spLocks/>
              </p:cNvSpPr>
              <p:nvPr/>
            </p:nvSpPr>
            <p:spPr bwMode="auto">
              <a:xfrm>
                <a:off x="1638" y="3138"/>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899" name="Freeform 27">
                <a:extLst>
                  <a:ext uri="{FF2B5EF4-FFF2-40B4-BE49-F238E27FC236}">
                    <a16:creationId xmlns:a16="http://schemas.microsoft.com/office/drawing/2014/main" id="{9A53B379-9963-9C59-FD7B-858A80E567B2}"/>
                  </a:ext>
                </a:extLst>
              </p:cNvPr>
              <p:cNvSpPr>
                <a:spLocks/>
              </p:cNvSpPr>
              <p:nvPr/>
            </p:nvSpPr>
            <p:spPr bwMode="auto">
              <a:xfrm>
                <a:off x="1638" y="2796"/>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900" name="Freeform 28">
                <a:extLst>
                  <a:ext uri="{FF2B5EF4-FFF2-40B4-BE49-F238E27FC236}">
                    <a16:creationId xmlns:a16="http://schemas.microsoft.com/office/drawing/2014/main" id="{63FECBCC-653C-0314-D775-2493D4E0A77E}"/>
                  </a:ext>
                </a:extLst>
              </p:cNvPr>
              <p:cNvSpPr>
                <a:spLocks/>
              </p:cNvSpPr>
              <p:nvPr/>
            </p:nvSpPr>
            <p:spPr bwMode="auto">
              <a:xfrm>
                <a:off x="1638" y="2454"/>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901" name="Freeform 29">
                <a:extLst>
                  <a:ext uri="{FF2B5EF4-FFF2-40B4-BE49-F238E27FC236}">
                    <a16:creationId xmlns:a16="http://schemas.microsoft.com/office/drawing/2014/main" id="{A4B7A8E6-2460-7566-173E-2AC56D9D361C}"/>
                  </a:ext>
                </a:extLst>
              </p:cNvPr>
              <p:cNvSpPr>
                <a:spLocks/>
              </p:cNvSpPr>
              <p:nvPr/>
            </p:nvSpPr>
            <p:spPr bwMode="auto">
              <a:xfrm>
                <a:off x="1638" y="2118"/>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902" name="Freeform 30">
                <a:extLst>
                  <a:ext uri="{FF2B5EF4-FFF2-40B4-BE49-F238E27FC236}">
                    <a16:creationId xmlns:a16="http://schemas.microsoft.com/office/drawing/2014/main" id="{9566AC25-2E04-F013-4C25-0F0CA8B1EE19}"/>
                  </a:ext>
                </a:extLst>
              </p:cNvPr>
              <p:cNvSpPr>
                <a:spLocks/>
              </p:cNvSpPr>
              <p:nvPr/>
            </p:nvSpPr>
            <p:spPr bwMode="auto">
              <a:xfrm>
                <a:off x="1638" y="1776"/>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903" name="Freeform 31">
                <a:extLst>
                  <a:ext uri="{FF2B5EF4-FFF2-40B4-BE49-F238E27FC236}">
                    <a16:creationId xmlns:a16="http://schemas.microsoft.com/office/drawing/2014/main" id="{DCD98F8A-E4B7-3191-BEE1-8EA76D858DD7}"/>
                  </a:ext>
                </a:extLst>
              </p:cNvPr>
              <p:cNvSpPr>
                <a:spLocks/>
              </p:cNvSpPr>
              <p:nvPr/>
            </p:nvSpPr>
            <p:spPr bwMode="auto">
              <a:xfrm>
                <a:off x="1638" y="1434"/>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904" name="Freeform 32">
                <a:extLst>
                  <a:ext uri="{FF2B5EF4-FFF2-40B4-BE49-F238E27FC236}">
                    <a16:creationId xmlns:a16="http://schemas.microsoft.com/office/drawing/2014/main" id="{3D36BC9D-7394-CDB3-2F77-905D993B6F10}"/>
                  </a:ext>
                </a:extLst>
              </p:cNvPr>
              <p:cNvSpPr>
                <a:spLocks/>
              </p:cNvSpPr>
              <p:nvPr/>
            </p:nvSpPr>
            <p:spPr bwMode="auto">
              <a:xfrm>
                <a:off x="1638" y="1092"/>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905" name="Line 33">
                <a:extLst>
                  <a:ext uri="{FF2B5EF4-FFF2-40B4-BE49-F238E27FC236}">
                    <a16:creationId xmlns:a16="http://schemas.microsoft.com/office/drawing/2014/main" id="{3CEEAF71-ACE1-68B1-0C99-3AF72C2B693C}"/>
                  </a:ext>
                </a:extLst>
              </p:cNvPr>
              <p:cNvSpPr>
                <a:spLocks noChangeShapeType="1"/>
              </p:cNvSpPr>
              <p:nvPr/>
            </p:nvSpPr>
            <p:spPr bwMode="auto">
              <a:xfrm>
                <a:off x="1638" y="1092"/>
                <a:ext cx="2598"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906" name="Line 34">
                <a:extLst>
                  <a:ext uri="{FF2B5EF4-FFF2-40B4-BE49-F238E27FC236}">
                    <a16:creationId xmlns:a16="http://schemas.microsoft.com/office/drawing/2014/main" id="{DBE2C03A-A2CE-A296-C6C3-F7B921FC9CC2}"/>
                  </a:ext>
                </a:extLst>
              </p:cNvPr>
              <p:cNvSpPr>
                <a:spLocks noChangeShapeType="1"/>
              </p:cNvSpPr>
              <p:nvPr/>
            </p:nvSpPr>
            <p:spPr bwMode="auto">
              <a:xfrm>
                <a:off x="1638" y="3138"/>
                <a:ext cx="2598"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907" name="Line 35">
                <a:extLst>
                  <a:ext uri="{FF2B5EF4-FFF2-40B4-BE49-F238E27FC236}">
                    <a16:creationId xmlns:a16="http://schemas.microsoft.com/office/drawing/2014/main" id="{90486C73-B44A-58E1-A9B2-C46FE3685C4C}"/>
                  </a:ext>
                </a:extLst>
              </p:cNvPr>
              <p:cNvSpPr>
                <a:spLocks noChangeShapeType="1"/>
              </p:cNvSpPr>
              <p:nvPr/>
            </p:nvSpPr>
            <p:spPr bwMode="auto">
              <a:xfrm flipV="1">
                <a:off x="4236" y="1092"/>
                <a:ext cx="1" cy="2046"/>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908" name="Line 36">
                <a:extLst>
                  <a:ext uri="{FF2B5EF4-FFF2-40B4-BE49-F238E27FC236}">
                    <a16:creationId xmlns:a16="http://schemas.microsoft.com/office/drawing/2014/main" id="{900DE471-DE82-C52F-360F-5660D84F3B82}"/>
                  </a:ext>
                </a:extLst>
              </p:cNvPr>
              <p:cNvSpPr>
                <a:spLocks noChangeShapeType="1"/>
              </p:cNvSpPr>
              <p:nvPr/>
            </p:nvSpPr>
            <p:spPr bwMode="auto">
              <a:xfrm flipV="1">
                <a:off x="1638" y="1092"/>
                <a:ext cx="1" cy="2046"/>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909" name="Line 37">
                <a:extLst>
                  <a:ext uri="{FF2B5EF4-FFF2-40B4-BE49-F238E27FC236}">
                    <a16:creationId xmlns:a16="http://schemas.microsoft.com/office/drawing/2014/main" id="{0B9B8966-6FBF-992E-8CFD-B56F89DC1713}"/>
                  </a:ext>
                </a:extLst>
              </p:cNvPr>
              <p:cNvSpPr>
                <a:spLocks noChangeShapeType="1"/>
              </p:cNvSpPr>
              <p:nvPr/>
            </p:nvSpPr>
            <p:spPr bwMode="auto">
              <a:xfrm>
                <a:off x="1638" y="3138"/>
                <a:ext cx="2598"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910" name="Line 38">
                <a:extLst>
                  <a:ext uri="{FF2B5EF4-FFF2-40B4-BE49-F238E27FC236}">
                    <a16:creationId xmlns:a16="http://schemas.microsoft.com/office/drawing/2014/main" id="{C9D70ABD-7358-1B2D-4E7E-4A6343FB39FD}"/>
                  </a:ext>
                </a:extLst>
              </p:cNvPr>
              <p:cNvSpPr>
                <a:spLocks noChangeShapeType="1"/>
              </p:cNvSpPr>
              <p:nvPr/>
            </p:nvSpPr>
            <p:spPr bwMode="auto">
              <a:xfrm flipV="1">
                <a:off x="1638" y="1092"/>
                <a:ext cx="1" cy="2046"/>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911" name="Line 39">
                <a:extLst>
                  <a:ext uri="{FF2B5EF4-FFF2-40B4-BE49-F238E27FC236}">
                    <a16:creationId xmlns:a16="http://schemas.microsoft.com/office/drawing/2014/main" id="{0685EBBB-3112-3689-F54F-D17526319C99}"/>
                  </a:ext>
                </a:extLst>
              </p:cNvPr>
              <p:cNvSpPr>
                <a:spLocks noChangeShapeType="1"/>
              </p:cNvSpPr>
              <p:nvPr/>
            </p:nvSpPr>
            <p:spPr bwMode="auto">
              <a:xfrm flipV="1">
                <a:off x="1704"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912" name="Line 40">
                <a:extLst>
                  <a:ext uri="{FF2B5EF4-FFF2-40B4-BE49-F238E27FC236}">
                    <a16:creationId xmlns:a16="http://schemas.microsoft.com/office/drawing/2014/main" id="{22850396-6651-FA29-4F30-ADF5D89CB798}"/>
                  </a:ext>
                </a:extLst>
              </p:cNvPr>
              <p:cNvSpPr>
                <a:spLocks noChangeShapeType="1"/>
              </p:cNvSpPr>
              <p:nvPr/>
            </p:nvSpPr>
            <p:spPr bwMode="auto">
              <a:xfrm>
                <a:off x="1704"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913" name="Line 41">
                <a:extLst>
                  <a:ext uri="{FF2B5EF4-FFF2-40B4-BE49-F238E27FC236}">
                    <a16:creationId xmlns:a16="http://schemas.microsoft.com/office/drawing/2014/main" id="{26E5D2BB-1EE3-D15D-612C-CDB9BD3B0289}"/>
                  </a:ext>
                </a:extLst>
              </p:cNvPr>
              <p:cNvSpPr>
                <a:spLocks noChangeShapeType="1"/>
              </p:cNvSpPr>
              <p:nvPr/>
            </p:nvSpPr>
            <p:spPr bwMode="auto">
              <a:xfrm flipV="1">
                <a:off x="1956"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914" name="Line 42">
                <a:extLst>
                  <a:ext uri="{FF2B5EF4-FFF2-40B4-BE49-F238E27FC236}">
                    <a16:creationId xmlns:a16="http://schemas.microsoft.com/office/drawing/2014/main" id="{941DD1B9-B11B-694C-E56C-18099068ED58}"/>
                  </a:ext>
                </a:extLst>
              </p:cNvPr>
              <p:cNvSpPr>
                <a:spLocks noChangeShapeType="1"/>
              </p:cNvSpPr>
              <p:nvPr/>
            </p:nvSpPr>
            <p:spPr bwMode="auto">
              <a:xfrm>
                <a:off x="1956"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915" name="Line 43">
                <a:extLst>
                  <a:ext uri="{FF2B5EF4-FFF2-40B4-BE49-F238E27FC236}">
                    <a16:creationId xmlns:a16="http://schemas.microsoft.com/office/drawing/2014/main" id="{015CEE9D-21BE-7A44-17D3-774E05BA663F}"/>
                  </a:ext>
                </a:extLst>
              </p:cNvPr>
              <p:cNvSpPr>
                <a:spLocks noChangeShapeType="1"/>
              </p:cNvSpPr>
              <p:nvPr/>
            </p:nvSpPr>
            <p:spPr bwMode="auto">
              <a:xfrm flipV="1">
                <a:off x="2208"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916" name="Line 44">
                <a:extLst>
                  <a:ext uri="{FF2B5EF4-FFF2-40B4-BE49-F238E27FC236}">
                    <a16:creationId xmlns:a16="http://schemas.microsoft.com/office/drawing/2014/main" id="{2F44147E-A7CA-2AA1-CFAE-6F80D3EC4CF2}"/>
                  </a:ext>
                </a:extLst>
              </p:cNvPr>
              <p:cNvSpPr>
                <a:spLocks noChangeShapeType="1"/>
              </p:cNvSpPr>
              <p:nvPr/>
            </p:nvSpPr>
            <p:spPr bwMode="auto">
              <a:xfrm>
                <a:off x="2208"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917" name="Line 45">
                <a:extLst>
                  <a:ext uri="{FF2B5EF4-FFF2-40B4-BE49-F238E27FC236}">
                    <a16:creationId xmlns:a16="http://schemas.microsoft.com/office/drawing/2014/main" id="{DDABF8A3-EF96-40F1-9AB9-F727944CA955}"/>
                  </a:ext>
                </a:extLst>
              </p:cNvPr>
              <p:cNvSpPr>
                <a:spLocks noChangeShapeType="1"/>
              </p:cNvSpPr>
              <p:nvPr/>
            </p:nvSpPr>
            <p:spPr bwMode="auto">
              <a:xfrm flipV="1">
                <a:off x="2454"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918" name="Line 46">
                <a:extLst>
                  <a:ext uri="{FF2B5EF4-FFF2-40B4-BE49-F238E27FC236}">
                    <a16:creationId xmlns:a16="http://schemas.microsoft.com/office/drawing/2014/main" id="{040338F5-4D01-03B5-2C93-79AF2D5A8582}"/>
                  </a:ext>
                </a:extLst>
              </p:cNvPr>
              <p:cNvSpPr>
                <a:spLocks noChangeShapeType="1"/>
              </p:cNvSpPr>
              <p:nvPr/>
            </p:nvSpPr>
            <p:spPr bwMode="auto">
              <a:xfrm>
                <a:off x="2454"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919" name="Line 47">
                <a:extLst>
                  <a:ext uri="{FF2B5EF4-FFF2-40B4-BE49-F238E27FC236}">
                    <a16:creationId xmlns:a16="http://schemas.microsoft.com/office/drawing/2014/main" id="{18E88A68-6F99-F9DD-467B-60B62729D268}"/>
                  </a:ext>
                </a:extLst>
              </p:cNvPr>
              <p:cNvSpPr>
                <a:spLocks noChangeShapeType="1"/>
              </p:cNvSpPr>
              <p:nvPr/>
            </p:nvSpPr>
            <p:spPr bwMode="auto">
              <a:xfrm flipV="1">
                <a:off x="2706"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920" name="Line 48">
                <a:extLst>
                  <a:ext uri="{FF2B5EF4-FFF2-40B4-BE49-F238E27FC236}">
                    <a16:creationId xmlns:a16="http://schemas.microsoft.com/office/drawing/2014/main" id="{1A54BE68-40D8-CF90-CAF1-12B667B05D59}"/>
                  </a:ext>
                </a:extLst>
              </p:cNvPr>
              <p:cNvSpPr>
                <a:spLocks noChangeShapeType="1"/>
              </p:cNvSpPr>
              <p:nvPr/>
            </p:nvSpPr>
            <p:spPr bwMode="auto">
              <a:xfrm>
                <a:off x="2706"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921" name="Line 49">
                <a:extLst>
                  <a:ext uri="{FF2B5EF4-FFF2-40B4-BE49-F238E27FC236}">
                    <a16:creationId xmlns:a16="http://schemas.microsoft.com/office/drawing/2014/main" id="{271FE9D8-F74D-7928-6A78-6285796EC3C4}"/>
                  </a:ext>
                </a:extLst>
              </p:cNvPr>
              <p:cNvSpPr>
                <a:spLocks noChangeShapeType="1"/>
              </p:cNvSpPr>
              <p:nvPr/>
            </p:nvSpPr>
            <p:spPr bwMode="auto">
              <a:xfrm flipV="1">
                <a:off x="2952"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922" name="Line 50">
                <a:extLst>
                  <a:ext uri="{FF2B5EF4-FFF2-40B4-BE49-F238E27FC236}">
                    <a16:creationId xmlns:a16="http://schemas.microsoft.com/office/drawing/2014/main" id="{725FAFCE-59A6-1685-D434-EFB350B6A348}"/>
                  </a:ext>
                </a:extLst>
              </p:cNvPr>
              <p:cNvSpPr>
                <a:spLocks noChangeShapeType="1"/>
              </p:cNvSpPr>
              <p:nvPr/>
            </p:nvSpPr>
            <p:spPr bwMode="auto">
              <a:xfrm>
                <a:off x="2952"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923" name="Line 51">
                <a:extLst>
                  <a:ext uri="{FF2B5EF4-FFF2-40B4-BE49-F238E27FC236}">
                    <a16:creationId xmlns:a16="http://schemas.microsoft.com/office/drawing/2014/main" id="{8CF3EF25-8105-9F76-0CDD-88C7FFD457D7}"/>
                  </a:ext>
                </a:extLst>
              </p:cNvPr>
              <p:cNvSpPr>
                <a:spLocks noChangeShapeType="1"/>
              </p:cNvSpPr>
              <p:nvPr/>
            </p:nvSpPr>
            <p:spPr bwMode="auto">
              <a:xfrm flipV="1">
                <a:off x="3204"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924" name="Line 52">
                <a:extLst>
                  <a:ext uri="{FF2B5EF4-FFF2-40B4-BE49-F238E27FC236}">
                    <a16:creationId xmlns:a16="http://schemas.microsoft.com/office/drawing/2014/main" id="{0754CB21-C7EF-CD5C-12AD-ADDDCBABC733}"/>
                  </a:ext>
                </a:extLst>
              </p:cNvPr>
              <p:cNvSpPr>
                <a:spLocks noChangeShapeType="1"/>
              </p:cNvSpPr>
              <p:nvPr/>
            </p:nvSpPr>
            <p:spPr bwMode="auto">
              <a:xfrm>
                <a:off x="3204"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925" name="Line 53">
                <a:extLst>
                  <a:ext uri="{FF2B5EF4-FFF2-40B4-BE49-F238E27FC236}">
                    <a16:creationId xmlns:a16="http://schemas.microsoft.com/office/drawing/2014/main" id="{A67187C8-0EB6-362C-3CB2-50598AB23924}"/>
                  </a:ext>
                </a:extLst>
              </p:cNvPr>
              <p:cNvSpPr>
                <a:spLocks noChangeShapeType="1"/>
              </p:cNvSpPr>
              <p:nvPr/>
            </p:nvSpPr>
            <p:spPr bwMode="auto">
              <a:xfrm flipV="1">
                <a:off x="3456"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926" name="Line 54">
                <a:extLst>
                  <a:ext uri="{FF2B5EF4-FFF2-40B4-BE49-F238E27FC236}">
                    <a16:creationId xmlns:a16="http://schemas.microsoft.com/office/drawing/2014/main" id="{2B77CED2-F7A6-3F64-DE34-D4959EBA7323}"/>
                  </a:ext>
                </a:extLst>
              </p:cNvPr>
              <p:cNvSpPr>
                <a:spLocks noChangeShapeType="1"/>
              </p:cNvSpPr>
              <p:nvPr/>
            </p:nvSpPr>
            <p:spPr bwMode="auto">
              <a:xfrm>
                <a:off x="3456"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927" name="Line 55">
                <a:extLst>
                  <a:ext uri="{FF2B5EF4-FFF2-40B4-BE49-F238E27FC236}">
                    <a16:creationId xmlns:a16="http://schemas.microsoft.com/office/drawing/2014/main" id="{A5CE4579-38D2-E613-49E3-C0122E96B5E1}"/>
                  </a:ext>
                </a:extLst>
              </p:cNvPr>
              <p:cNvSpPr>
                <a:spLocks noChangeShapeType="1"/>
              </p:cNvSpPr>
              <p:nvPr/>
            </p:nvSpPr>
            <p:spPr bwMode="auto">
              <a:xfrm flipV="1">
                <a:off x="3702"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928" name="Line 56">
                <a:extLst>
                  <a:ext uri="{FF2B5EF4-FFF2-40B4-BE49-F238E27FC236}">
                    <a16:creationId xmlns:a16="http://schemas.microsoft.com/office/drawing/2014/main" id="{0291164B-B11C-3B69-DCD3-486B24DB0C1E}"/>
                  </a:ext>
                </a:extLst>
              </p:cNvPr>
              <p:cNvSpPr>
                <a:spLocks noChangeShapeType="1"/>
              </p:cNvSpPr>
              <p:nvPr/>
            </p:nvSpPr>
            <p:spPr bwMode="auto">
              <a:xfrm>
                <a:off x="3702"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929" name="Line 57">
                <a:extLst>
                  <a:ext uri="{FF2B5EF4-FFF2-40B4-BE49-F238E27FC236}">
                    <a16:creationId xmlns:a16="http://schemas.microsoft.com/office/drawing/2014/main" id="{C0B290F5-1344-BF5F-5CFB-811DB1422061}"/>
                  </a:ext>
                </a:extLst>
              </p:cNvPr>
              <p:cNvSpPr>
                <a:spLocks noChangeShapeType="1"/>
              </p:cNvSpPr>
              <p:nvPr/>
            </p:nvSpPr>
            <p:spPr bwMode="auto">
              <a:xfrm flipV="1">
                <a:off x="3954"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930" name="Line 58">
                <a:extLst>
                  <a:ext uri="{FF2B5EF4-FFF2-40B4-BE49-F238E27FC236}">
                    <a16:creationId xmlns:a16="http://schemas.microsoft.com/office/drawing/2014/main" id="{739946AB-9007-A9AD-DBFC-C9F2BB3A2788}"/>
                  </a:ext>
                </a:extLst>
              </p:cNvPr>
              <p:cNvSpPr>
                <a:spLocks noChangeShapeType="1"/>
              </p:cNvSpPr>
              <p:nvPr/>
            </p:nvSpPr>
            <p:spPr bwMode="auto">
              <a:xfrm>
                <a:off x="3954"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931" name="Line 59">
                <a:extLst>
                  <a:ext uri="{FF2B5EF4-FFF2-40B4-BE49-F238E27FC236}">
                    <a16:creationId xmlns:a16="http://schemas.microsoft.com/office/drawing/2014/main" id="{D93C2DB3-A7EA-015B-4FB3-2F3E9AFE4050}"/>
                  </a:ext>
                </a:extLst>
              </p:cNvPr>
              <p:cNvSpPr>
                <a:spLocks noChangeShapeType="1"/>
              </p:cNvSpPr>
              <p:nvPr/>
            </p:nvSpPr>
            <p:spPr bwMode="auto">
              <a:xfrm flipV="1">
                <a:off x="4200"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932" name="Line 60">
                <a:extLst>
                  <a:ext uri="{FF2B5EF4-FFF2-40B4-BE49-F238E27FC236}">
                    <a16:creationId xmlns:a16="http://schemas.microsoft.com/office/drawing/2014/main" id="{00B6E81D-3542-4C75-443E-045299DD5965}"/>
                  </a:ext>
                </a:extLst>
              </p:cNvPr>
              <p:cNvSpPr>
                <a:spLocks noChangeShapeType="1"/>
              </p:cNvSpPr>
              <p:nvPr/>
            </p:nvSpPr>
            <p:spPr bwMode="auto">
              <a:xfrm>
                <a:off x="4200"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933" name="Line 61">
                <a:extLst>
                  <a:ext uri="{FF2B5EF4-FFF2-40B4-BE49-F238E27FC236}">
                    <a16:creationId xmlns:a16="http://schemas.microsoft.com/office/drawing/2014/main" id="{8B4EA10C-B5B3-ED58-6ABA-347C4AC20E5C}"/>
                  </a:ext>
                </a:extLst>
              </p:cNvPr>
              <p:cNvSpPr>
                <a:spLocks noChangeShapeType="1"/>
              </p:cNvSpPr>
              <p:nvPr/>
            </p:nvSpPr>
            <p:spPr bwMode="auto">
              <a:xfrm>
                <a:off x="1638" y="3138"/>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934" name="Line 62">
                <a:extLst>
                  <a:ext uri="{FF2B5EF4-FFF2-40B4-BE49-F238E27FC236}">
                    <a16:creationId xmlns:a16="http://schemas.microsoft.com/office/drawing/2014/main" id="{CC2D43A2-9CCF-D1B8-3271-C3D2DF20CAFE}"/>
                  </a:ext>
                </a:extLst>
              </p:cNvPr>
              <p:cNvSpPr>
                <a:spLocks noChangeShapeType="1"/>
              </p:cNvSpPr>
              <p:nvPr/>
            </p:nvSpPr>
            <p:spPr bwMode="auto">
              <a:xfrm flipH="1">
                <a:off x="4212" y="3138"/>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935" name="Line 63">
                <a:extLst>
                  <a:ext uri="{FF2B5EF4-FFF2-40B4-BE49-F238E27FC236}">
                    <a16:creationId xmlns:a16="http://schemas.microsoft.com/office/drawing/2014/main" id="{F1E20EEC-7247-99C0-FFA9-74F3E23DAF22}"/>
                  </a:ext>
                </a:extLst>
              </p:cNvPr>
              <p:cNvSpPr>
                <a:spLocks noChangeShapeType="1"/>
              </p:cNvSpPr>
              <p:nvPr/>
            </p:nvSpPr>
            <p:spPr bwMode="auto">
              <a:xfrm>
                <a:off x="1638" y="2796"/>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936" name="Line 64">
                <a:extLst>
                  <a:ext uri="{FF2B5EF4-FFF2-40B4-BE49-F238E27FC236}">
                    <a16:creationId xmlns:a16="http://schemas.microsoft.com/office/drawing/2014/main" id="{254BF610-F8B3-0AAD-B110-F4DCC8042CA6}"/>
                  </a:ext>
                </a:extLst>
              </p:cNvPr>
              <p:cNvSpPr>
                <a:spLocks noChangeShapeType="1"/>
              </p:cNvSpPr>
              <p:nvPr/>
            </p:nvSpPr>
            <p:spPr bwMode="auto">
              <a:xfrm flipH="1">
                <a:off x="4212" y="2796"/>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937" name="Line 65">
                <a:extLst>
                  <a:ext uri="{FF2B5EF4-FFF2-40B4-BE49-F238E27FC236}">
                    <a16:creationId xmlns:a16="http://schemas.microsoft.com/office/drawing/2014/main" id="{3CF31A16-2C5D-EB7B-30E8-A8F7E870B77A}"/>
                  </a:ext>
                </a:extLst>
              </p:cNvPr>
              <p:cNvSpPr>
                <a:spLocks noChangeShapeType="1"/>
              </p:cNvSpPr>
              <p:nvPr/>
            </p:nvSpPr>
            <p:spPr bwMode="auto">
              <a:xfrm>
                <a:off x="1638" y="2454"/>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938" name="Line 66">
                <a:extLst>
                  <a:ext uri="{FF2B5EF4-FFF2-40B4-BE49-F238E27FC236}">
                    <a16:creationId xmlns:a16="http://schemas.microsoft.com/office/drawing/2014/main" id="{FAF84E1F-8C29-7F39-35E1-468354E7BE83}"/>
                  </a:ext>
                </a:extLst>
              </p:cNvPr>
              <p:cNvSpPr>
                <a:spLocks noChangeShapeType="1"/>
              </p:cNvSpPr>
              <p:nvPr/>
            </p:nvSpPr>
            <p:spPr bwMode="auto">
              <a:xfrm flipH="1">
                <a:off x="4212" y="2454"/>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939" name="Line 67">
                <a:extLst>
                  <a:ext uri="{FF2B5EF4-FFF2-40B4-BE49-F238E27FC236}">
                    <a16:creationId xmlns:a16="http://schemas.microsoft.com/office/drawing/2014/main" id="{47F6CEC4-B435-5F93-A79D-394C6E1DAB86}"/>
                  </a:ext>
                </a:extLst>
              </p:cNvPr>
              <p:cNvSpPr>
                <a:spLocks noChangeShapeType="1"/>
              </p:cNvSpPr>
              <p:nvPr/>
            </p:nvSpPr>
            <p:spPr bwMode="auto">
              <a:xfrm>
                <a:off x="1638" y="2118"/>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940" name="Line 68">
                <a:extLst>
                  <a:ext uri="{FF2B5EF4-FFF2-40B4-BE49-F238E27FC236}">
                    <a16:creationId xmlns:a16="http://schemas.microsoft.com/office/drawing/2014/main" id="{A3AEEDBB-2540-29EF-83EF-F8A5BB9E1134}"/>
                  </a:ext>
                </a:extLst>
              </p:cNvPr>
              <p:cNvSpPr>
                <a:spLocks noChangeShapeType="1"/>
              </p:cNvSpPr>
              <p:nvPr/>
            </p:nvSpPr>
            <p:spPr bwMode="auto">
              <a:xfrm flipH="1">
                <a:off x="4212" y="2118"/>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941" name="Line 69">
                <a:extLst>
                  <a:ext uri="{FF2B5EF4-FFF2-40B4-BE49-F238E27FC236}">
                    <a16:creationId xmlns:a16="http://schemas.microsoft.com/office/drawing/2014/main" id="{5D5E8D7F-3625-1A85-DE16-3CA9261E51EB}"/>
                  </a:ext>
                </a:extLst>
              </p:cNvPr>
              <p:cNvSpPr>
                <a:spLocks noChangeShapeType="1"/>
              </p:cNvSpPr>
              <p:nvPr/>
            </p:nvSpPr>
            <p:spPr bwMode="auto">
              <a:xfrm>
                <a:off x="1638" y="1776"/>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942" name="Line 70">
                <a:extLst>
                  <a:ext uri="{FF2B5EF4-FFF2-40B4-BE49-F238E27FC236}">
                    <a16:creationId xmlns:a16="http://schemas.microsoft.com/office/drawing/2014/main" id="{5103BDF3-1E62-8246-1F2A-6D90F1ACDAB7}"/>
                  </a:ext>
                </a:extLst>
              </p:cNvPr>
              <p:cNvSpPr>
                <a:spLocks noChangeShapeType="1"/>
              </p:cNvSpPr>
              <p:nvPr/>
            </p:nvSpPr>
            <p:spPr bwMode="auto">
              <a:xfrm flipH="1">
                <a:off x="4212" y="1776"/>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943" name="Line 71">
                <a:extLst>
                  <a:ext uri="{FF2B5EF4-FFF2-40B4-BE49-F238E27FC236}">
                    <a16:creationId xmlns:a16="http://schemas.microsoft.com/office/drawing/2014/main" id="{356A59CA-2D0F-0D0B-8C6A-4EF9B85C6E16}"/>
                  </a:ext>
                </a:extLst>
              </p:cNvPr>
              <p:cNvSpPr>
                <a:spLocks noChangeShapeType="1"/>
              </p:cNvSpPr>
              <p:nvPr/>
            </p:nvSpPr>
            <p:spPr bwMode="auto">
              <a:xfrm>
                <a:off x="1638" y="1434"/>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944" name="Line 72">
                <a:extLst>
                  <a:ext uri="{FF2B5EF4-FFF2-40B4-BE49-F238E27FC236}">
                    <a16:creationId xmlns:a16="http://schemas.microsoft.com/office/drawing/2014/main" id="{B53F7E7F-AFA9-5631-B6D8-E153FC6946B3}"/>
                  </a:ext>
                </a:extLst>
              </p:cNvPr>
              <p:cNvSpPr>
                <a:spLocks noChangeShapeType="1"/>
              </p:cNvSpPr>
              <p:nvPr/>
            </p:nvSpPr>
            <p:spPr bwMode="auto">
              <a:xfrm flipH="1">
                <a:off x="4212" y="1434"/>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945" name="Line 73">
                <a:extLst>
                  <a:ext uri="{FF2B5EF4-FFF2-40B4-BE49-F238E27FC236}">
                    <a16:creationId xmlns:a16="http://schemas.microsoft.com/office/drawing/2014/main" id="{6613141A-CCAD-3B49-71C5-43B17D441989}"/>
                  </a:ext>
                </a:extLst>
              </p:cNvPr>
              <p:cNvSpPr>
                <a:spLocks noChangeShapeType="1"/>
              </p:cNvSpPr>
              <p:nvPr/>
            </p:nvSpPr>
            <p:spPr bwMode="auto">
              <a:xfrm>
                <a:off x="1638" y="1092"/>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946" name="Line 74">
                <a:extLst>
                  <a:ext uri="{FF2B5EF4-FFF2-40B4-BE49-F238E27FC236}">
                    <a16:creationId xmlns:a16="http://schemas.microsoft.com/office/drawing/2014/main" id="{8B92E34F-95AF-3742-DA6F-D3592BA66596}"/>
                  </a:ext>
                </a:extLst>
              </p:cNvPr>
              <p:cNvSpPr>
                <a:spLocks noChangeShapeType="1"/>
              </p:cNvSpPr>
              <p:nvPr/>
            </p:nvSpPr>
            <p:spPr bwMode="auto">
              <a:xfrm flipH="1">
                <a:off x="4212" y="1092"/>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947" name="Line 75">
                <a:extLst>
                  <a:ext uri="{FF2B5EF4-FFF2-40B4-BE49-F238E27FC236}">
                    <a16:creationId xmlns:a16="http://schemas.microsoft.com/office/drawing/2014/main" id="{444E1262-2F13-3272-B411-E2DB3505F9AB}"/>
                  </a:ext>
                </a:extLst>
              </p:cNvPr>
              <p:cNvSpPr>
                <a:spLocks noChangeShapeType="1"/>
              </p:cNvSpPr>
              <p:nvPr/>
            </p:nvSpPr>
            <p:spPr bwMode="auto">
              <a:xfrm>
                <a:off x="1638" y="1092"/>
                <a:ext cx="2598"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948" name="Line 76">
                <a:extLst>
                  <a:ext uri="{FF2B5EF4-FFF2-40B4-BE49-F238E27FC236}">
                    <a16:creationId xmlns:a16="http://schemas.microsoft.com/office/drawing/2014/main" id="{5FA20312-F436-ACB2-2EA7-0ABE9B221F92}"/>
                  </a:ext>
                </a:extLst>
              </p:cNvPr>
              <p:cNvSpPr>
                <a:spLocks noChangeShapeType="1"/>
              </p:cNvSpPr>
              <p:nvPr/>
            </p:nvSpPr>
            <p:spPr bwMode="auto">
              <a:xfrm>
                <a:off x="1638" y="3138"/>
                <a:ext cx="2598"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949" name="Line 77">
                <a:extLst>
                  <a:ext uri="{FF2B5EF4-FFF2-40B4-BE49-F238E27FC236}">
                    <a16:creationId xmlns:a16="http://schemas.microsoft.com/office/drawing/2014/main" id="{A8B57E2C-B66E-B21F-39EB-AF7BBB6119FB}"/>
                  </a:ext>
                </a:extLst>
              </p:cNvPr>
              <p:cNvSpPr>
                <a:spLocks noChangeShapeType="1"/>
              </p:cNvSpPr>
              <p:nvPr/>
            </p:nvSpPr>
            <p:spPr bwMode="auto">
              <a:xfrm flipV="1">
                <a:off x="4236" y="1092"/>
                <a:ext cx="1" cy="2046"/>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950" name="Line 78">
                <a:extLst>
                  <a:ext uri="{FF2B5EF4-FFF2-40B4-BE49-F238E27FC236}">
                    <a16:creationId xmlns:a16="http://schemas.microsoft.com/office/drawing/2014/main" id="{877585EF-3549-4A82-564E-1783839F8810}"/>
                  </a:ext>
                </a:extLst>
              </p:cNvPr>
              <p:cNvSpPr>
                <a:spLocks noChangeShapeType="1"/>
              </p:cNvSpPr>
              <p:nvPr/>
            </p:nvSpPr>
            <p:spPr bwMode="auto">
              <a:xfrm flipV="1">
                <a:off x="1638" y="1092"/>
                <a:ext cx="1" cy="2046"/>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grpSp>
          <p:nvGrpSpPr>
            <p:cNvPr id="79951" name="Group 79">
              <a:extLst>
                <a:ext uri="{FF2B5EF4-FFF2-40B4-BE49-F238E27FC236}">
                  <a16:creationId xmlns:a16="http://schemas.microsoft.com/office/drawing/2014/main" id="{1C6BAA00-831A-4E4B-EFB0-054FAE96ECAE}"/>
                </a:ext>
              </a:extLst>
            </p:cNvPr>
            <p:cNvGrpSpPr>
              <a:grpSpLocks/>
            </p:cNvGrpSpPr>
            <p:nvPr/>
          </p:nvGrpSpPr>
          <p:grpSpPr bwMode="auto">
            <a:xfrm>
              <a:off x="1704" y="1218"/>
              <a:ext cx="2532" cy="1920"/>
              <a:chOff x="1704" y="1218"/>
              <a:chExt cx="2532" cy="1920"/>
            </a:xfrm>
          </p:grpSpPr>
          <p:sp>
            <p:nvSpPr>
              <p:cNvPr id="79952" name="Freeform 80">
                <a:extLst>
                  <a:ext uri="{FF2B5EF4-FFF2-40B4-BE49-F238E27FC236}">
                    <a16:creationId xmlns:a16="http://schemas.microsoft.com/office/drawing/2014/main" id="{3A3B57FB-F4C0-D5C5-8004-01C5E5CC46EB}"/>
                  </a:ext>
                </a:extLst>
              </p:cNvPr>
              <p:cNvSpPr>
                <a:spLocks/>
              </p:cNvSpPr>
              <p:nvPr/>
            </p:nvSpPr>
            <p:spPr bwMode="auto">
              <a:xfrm>
                <a:off x="1704" y="1218"/>
                <a:ext cx="1866" cy="1626"/>
              </a:xfrm>
              <a:custGeom>
                <a:avLst/>
                <a:gdLst>
                  <a:gd name="T0" fmla="*/ 78 w 1866"/>
                  <a:gd name="T1" fmla="*/ 1164 h 1626"/>
                  <a:gd name="T2" fmla="*/ 108 w 1866"/>
                  <a:gd name="T3" fmla="*/ 1062 h 1626"/>
                  <a:gd name="T4" fmla="*/ 138 w 1866"/>
                  <a:gd name="T5" fmla="*/ 960 h 1626"/>
                  <a:gd name="T6" fmla="*/ 162 w 1866"/>
                  <a:gd name="T7" fmla="*/ 858 h 1626"/>
                  <a:gd name="T8" fmla="*/ 186 w 1866"/>
                  <a:gd name="T9" fmla="*/ 756 h 1626"/>
                  <a:gd name="T10" fmla="*/ 204 w 1866"/>
                  <a:gd name="T11" fmla="*/ 654 h 1626"/>
                  <a:gd name="T12" fmla="*/ 228 w 1866"/>
                  <a:gd name="T13" fmla="*/ 552 h 1626"/>
                  <a:gd name="T14" fmla="*/ 246 w 1866"/>
                  <a:gd name="T15" fmla="*/ 450 h 1626"/>
                  <a:gd name="T16" fmla="*/ 270 w 1866"/>
                  <a:gd name="T17" fmla="*/ 348 h 1626"/>
                  <a:gd name="T18" fmla="*/ 294 w 1866"/>
                  <a:gd name="T19" fmla="*/ 246 h 1626"/>
                  <a:gd name="T20" fmla="*/ 324 w 1866"/>
                  <a:gd name="T21" fmla="*/ 144 h 1626"/>
                  <a:gd name="T22" fmla="*/ 366 w 1866"/>
                  <a:gd name="T23" fmla="*/ 42 h 1626"/>
                  <a:gd name="T24" fmla="*/ 456 w 1866"/>
                  <a:gd name="T25" fmla="*/ 42 h 1626"/>
                  <a:gd name="T26" fmla="*/ 498 w 1866"/>
                  <a:gd name="T27" fmla="*/ 144 h 1626"/>
                  <a:gd name="T28" fmla="*/ 528 w 1866"/>
                  <a:gd name="T29" fmla="*/ 246 h 1626"/>
                  <a:gd name="T30" fmla="*/ 552 w 1866"/>
                  <a:gd name="T31" fmla="*/ 348 h 1626"/>
                  <a:gd name="T32" fmla="*/ 570 w 1866"/>
                  <a:gd name="T33" fmla="*/ 450 h 1626"/>
                  <a:gd name="T34" fmla="*/ 594 w 1866"/>
                  <a:gd name="T35" fmla="*/ 552 h 1626"/>
                  <a:gd name="T36" fmla="*/ 612 w 1866"/>
                  <a:gd name="T37" fmla="*/ 654 h 1626"/>
                  <a:gd name="T38" fmla="*/ 630 w 1866"/>
                  <a:gd name="T39" fmla="*/ 756 h 1626"/>
                  <a:gd name="T40" fmla="*/ 648 w 1866"/>
                  <a:gd name="T41" fmla="*/ 858 h 1626"/>
                  <a:gd name="T42" fmla="*/ 666 w 1866"/>
                  <a:gd name="T43" fmla="*/ 960 h 1626"/>
                  <a:gd name="T44" fmla="*/ 690 w 1866"/>
                  <a:gd name="T45" fmla="*/ 1062 h 1626"/>
                  <a:gd name="T46" fmla="*/ 708 w 1866"/>
                  <a:gd name="T47" fmla="*/ 1164 h 1626"/>
                  <a:gd name="T48" fmla="*/ 738 w 1866"/>
                  <a:gd name="T49" fmla="*/ 1266 h 1626"/>
                  <a:gd name="T50" fmla="*/ 768 w 1866"/>
                  <a:gd name="T51" fmla="*/ 1368 h 1626"/>
                  <a:gd name="T52" fmla="*/ 828 w 1866"/>
                  <a:gd name="T53" fmla="*/ 1470 h 1626"/>
                  <a:gd name="T54" fmla="*/ 906 w 1866"/>
                  <a:gd name="T55" fmla="*/ 1392 h 1626"/>
                  <a:gd name="T56" fmla="*/ 942 w 1866"/>
                  <a:gd name="T57" fmla="*/ 1290 h 1626"/>
                  <a:gd name="T58" fmla="*/ 966 w 1866"/>
                  <a:gd name="T59" fmla="*/ 1188 h 1626"/>
                  <a:gd name="T60" fmla="*/ 990 w 1866"/>
                  <a:gd name="T61" fmla="*/ 1086 h 1626"/>
                  <a:gd name="T62" fmla="*/ 1014 w 1866"/>
                  <a:gd name="T63" fmla="*/ 984 h 1626"/>
                  <a:gd name="T64" fmla="*/ 1032 w 1866"/>
                  <a:gd name="T65" fmla="*/ 882 h 1626"/>
                  <a:gd name="T66" fmla="*/ 1056 w 1866"/>
                  <a:gd name="T67" fmla="*/ 780 h 1626"/>
                  <a:gd name="T68" fmla="*/ 1074 w 1866"/>
                  <a:gd name="T69" fmla="*/ 678 h 1626"/>
                  <a:gd name="T70" fmla="*/ 1098 w 1866"/>
                  <a:gd name="T71" fmla="*/ 576 h 1626"/>
                  <a:gd name="T72" fmla="*/ 1122 w 1866"/>
                  <a:gd name="T73" fmla="*/ 474 h 1626"/>
                  <a:gd name="T74" fmla="*/ 1146 w 1866"/>
                  <a:gd name="T75" fmla="*/ 372 h 1626"/>
                  <a:gd name="T76" fmla="*/ 1182 w 1866"/>
                  <a:gd name="T77" fmla="*/ 270 h 1626"/>
                  <a:gd name="T78" fmla="*/ 1260 w 1866"/>
                  <a:gd name="T79" fmla="*/ 198 h 1626"/>
                  <a:gd name="T80" fmla="*/ 1320 w 1866"/>
                  <a:gd name="T81" fmla="*/ 300 h 1626"/>
                  <a:gd name="T82" fmla="*/ 1350 w 1866"/>
                  <a:gd name="T83" fmla="*/ 402 h 1626"/>
                  <a:gd name="T84" fmla="*/ 1380 w 1866"/>
                  <a:gd name="T85" fmla="*/ 504 h 1626"/>
                  <a:gd name="T86" fmla="*/ 1398 w 1866"/>
                  <a:gd name="T87" fmla="*/ 606 h 1626"/>
                  <a:gd name="T88" fmla="*/ 1422 w 1866"/>
                  <a:gd name="T89" fmla="*/ 708 h 1626"/>
                  <a:gd name="T90" fmla="*/ 1440 w 1866"/>
                  <a:gd name="T91" fmla="*/ 810 h 1626"/>
                  <a:gd name="T92" fmla="*/ 1458 w 1866"/>
                  <a:gd name="T93" fmla="*/ 912 h 1626"/>
                  <a:gd name="T94" fmla="*/ 1476 w 1866"/>
                  <a:gd name="T95" fmla="*/ 1014 h 1626"/>
                  <a:gd name="T96" fmla="*/ 1500 w 1866"/>
                  <a:gd name="T97" fmla="*/ 1116 h 1626"/>
                  <a:gd name="T98" fmla="*/ 1518 w 1866"/>
                  <a:gd name="T99" fmla="*/ 1218 h 1626"/>
                  <a:gd name="T100" fmla="*/ 1542 w 1866"/>
                  <a:gd name="T101" fmla="*/ 1320 h 1626"/>
                  <a:gd name="T102" fmla="*/ 1566 w 1866"/>
                  <a:gd name="T103" fmla="*/ 1422 h 1626"/>
                  <a:gd name="T104" fmla="*/ 1596 w 1866"/>
                  <a:gd name="T105" fmla="*/ 1524 h 1626"/>
                  <a:gd name="T106" fmla="*/ 1662 w 1866"/>
                  <a:gd name="T107" fmla="*/ 1626 h 1626"/>
                  <a:gd name="T108" fmla="*/ 1740 w 1866"/>
                  <a:gd name="T109" fmla="*/ 1542 h 1626"/>
                  <a:gd name="T110" fmla="*/ 1770 w 1866"/>
                  <a:gd name="T111" fmla="*/ 1440 h 1626"/>
                  <a:gd name="T112" fmla="*/ 1800 w 1866"/>
                  <a:gd name="T113" fmla="*/ 1338 h 1626"/>
                  <a:gd name="T114" fmla="*/ 1818 w 1866"/>
                  <a:gd name="T115" fmla="*/ 1236 h 1626"/>
                  <a:gd name="T116" fmla="*/ 1842 w 1866"/>
                  <a:gd name="T117" fmla="*/ 1134 h 1626"/>
                  <a:gd name="T118" fmla="*/ 1860 w 1866"/>
                  <a:gd name="T119" fmla="*/ 1032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66" h="1626">
                    <a:moveTo>
                      <a:pt x="0" y="1236"/>
                    </a:moveTo>
                    <a:lnTo>
                      <a:pt x="6" y="1242"/>
                    </a:lnTo>
                    <a:lnTo>
                      <a:pt x="12" y="1242"/>
                    </a:lnTo>
                    <a:lnTo>
                      <a:pt x="18" y="1236"/>
                    </a:lnTo>
                    <a:lnTo>
                      <a:pt x="24" y="1236"/>
                    </a:lnTo>
                    <a:lnTo>
                      <a:pt x="30" y="1230"/>
                    </a:lnTo>
                    <a:lnTo>
                      <a:pt x="36" y="1224"/>
                    </a:lnTo>
                    <a:lnTo>
                      <a:pt x="42" y="1218"/>
                    </a:lnTo>
                    <a:lnTo>
                      <a:pt x="48" y="1212"/>
                    </a:lnTo>
                    <a:lnTo>
                      <a:pt x="54" y="1206"/>
                    </a:lnTo>
                    <a:lnTo>
                      <a:pt x="60" y="1200"/>
                    </a:lnTo>
                    <a:lnTo>
                      <a:pt x="60" y="1194"/>
                    </a:lnTo>
                    <a:lnTo>
                      <a:pt x="66" y="1188"/>
                    </a:lnTo>
                    <a:lnTo>
                      <a:pt x="66" y="1182"/>
                    </a:lnTo>
                    <a:lnTo>
                      <a:pt x="72" y="1176"/>
                    </a:lnTo>
                    <a:lnTo>
                      <a:pt x="72" y="1170"/>
                    </a:lnTo>
                    <a:lnTo>
                      <a:pt x="78" y="1164"/>
                    </a:lnTo>
                    <a:lnTo>
                      <a:pt x="78" y="1158"/>
                    </a:lnTo>
                    <a:lnTo>
                      <a:pt x="78" y="1152"/>
                    </a:lnTo>
                    <a:lnTo>
                      <a:pt x="84" y="1146"/>
                    </a:lnTo>
                    <a:lnTo>
                      <a:pt x="84" y="1140"/>
                    </a:lnTo>
                    <a:lnTo>
                      <a:pt x="90" y="1134"/>
                    </a:lnTo>
                    <a:lnTo>
                      <a:pt x="90" y="1128"/>
                    </a:lnTo>
                    <a:lnTo>
                      <a:pt x="90" y="1122"/>
                    </a:lnTo>
                    <a:lnTo>
                      <a:pt x="96" y="1116"/>
                    </a:lnTo>
                    <a:lnTo>
                      <a:pt x="96" y="1110"/>
                    </a:lnTo>
                    <a:lnTo>
                      <a:pt x="96" y="1104"/>
                    </a:lnTo>
                    <a:lnTo>
                      <a:pt x="102" y="1098"/>
                    </a:lnTo>
                    <a:lnTo>
                      <a:pt x="102" y="1092"/>
                    </a:lnTo>
                    <a:lnTo>
                      <a:pt x="102" y="1086"/>
                    </a:lnTo>
                    <a:lnTo>
                      <a:pt x="108" y="1080"/>
                    </a:lnTo>
                    <a:lnTo>
                      <a:pt x="108" y="1074"/>
                    </a:lnTo>
                    <a:lnTo>
                      <a:pt x="108" y="1068"/>
                    </a:lnTo>
                    <a:lnTo>
                      <a:pt x="108" y="1062"/>
                    </a:lnTo>
                    <a:lnTo>
                      <a:pt x="114" y="1056"/>
                    </a:lnTo>
                    <a:lnTo>
                      <a:pt x="114" y="1050"/>
                    </a:lnTo>
                    <a:lnTo>
                      <a:pt x="114" y="1044"/>
                    </a:lnTo>
                    <a:lnTo>
                      <a:pt x="120" y="1038"/>
                    </a:lnTo>
                    <a:lnTo>
                      <a:pt x="120" y="1032"/>
                    </a:lnTo>
                    <a:lnTo>
                      <a:pt x="120" y="1026"/>
                    </a:lnTo>
                    <a:lnTo>
                      <a:pt x="120" y="1020"/>
                    </a:lnTo>
                    <a:lnTo>
                      <a:pt x="126" y="1014"/>
                    </a:lnTo>
                    <a:lnTo>
                      <a:pt x="126" y="1008"/>
                    </a:lnTo>
                    <a:lnTo>
                      <a:pt x="126" y="1002"/>
                    </a:lnTo>
                    <a:lnTo>
                      <a:pt x="126" y="996"/>
                    </a:lnTo>
                    <a:lnTo>
                      <a:pt x="132" y="990"/>
                    </a:lnTo>
                    <a:lnTo>
                      <a:pt x="132" y="984"/>
                    </a:lnTo>
                    <a:lnTo>
                      <a:pt x="132" y="978"/>
                    </a:lnTo>
                    <a:lnTo>
                      <a:pt x="132" y="972"/>
                    </a:lnTo>
                    <a:lnTo>
                      <a:pt x="138" y="966"/>
                    </a:lnTo>
                    <a:lnTo>
                      <a:pt x="138" y="960"/>
                    </a:lnTo>
                    <a:lnTo>
                      <a:pt x="138" y="954"/>
                    </a:lnTo>
                    <a:lnTo>
                      <a:pt x="138" y="948"/>
                    </a:lnTo>
                    <a:lnTo>
                      <a:pt x="144" y="942"/>
                    </a:lnTo>
                    <a:lnTo>
                      <a:pt x="144" y="936"/>
                    </a:lnTo>
                    <a:lnTo>
                      <a:pt x="144" y="930"/>
                    </a:lnTo>
                    <a:lnTo>
                      <a:pt x="144" y="924"/>
                    </a:lnTo>
                    <a:lnTo>
                      <a:pt x="150" y="918"/>
                    </a:lnTo>
                    <a:lnTo>
                      <a:pt x="150" y="912"/>
                    </a:lnTo>
                    <a:lnTo>
                      <a:pt x="150" y="906"/>
                    </a:lnTo>
                    <a:lnTo>
                      <a:pt x="150" y="900"/>
                    </a:lnTo>
                    <a:lnTo>
                      <a:pt x="156" y="894"/>
                    </a:lnTo>
                    <a:lnTo>
                      <a:pt x="156" y="888"/>
                    </a:lnTo>
                    <a:lnTo>
                      <a:pt x="156" y="882"/>
                    </a:lnTo>
                    <a:lnTo>
                      <a:pt x="156" y="876"/>
                    </a:lnTo>
                    <a:lnTo>
                      <a:pt x="162" y="870"/>
                    </a:lnTo>
                    <a:lnTo>
                      <a:pt x="162" y="864"/>
                    </a:lnTo>
                    <a:lnTo>
                      <a:pt x="162" y="858"/>
                    </a:lnTo>
                    <a:lnTo>
                      <a:pt x="162" y="852"/>
                    </a:lnTo>
                    <a:lnTo>
                      <a:pt x="162" y="846"/>
                    </a:lnTo>
                    <a:lnTo>
                      <a:pt x="168" y="840"/>
                    </a:lnTo>
                    <a:lnTo>
                      <a:pt x="168" y="834"/>
                    </a:lnTo>
                    <a:lnTo>
                      <a:pt x="168" y="828"/>
                    </a:lnTo>
                    <a:lnTo>
                      <a:pt x="168" y="822"/>
                    </a:lnTo>
                    <a:lnTo>
                      <a:pt x="174" y="816"/>
                    </a:lnTo>
                    <a:lnTo>
                      <a:pt x="174" y="810"/>
                    </a:lnTo>
                    <a:lnTo>
                      <a:pt x="174" y="804"/>
                    </a:lnTo>
                    <a:lnTo>
                      <a:pt x="174" y="798"/>
                    </a:lnTo>
                    <a:lnTo>
                      <a:pt x="174" y="792"/>
                    </a:lnTo>
                    <a:lnTo>
                      <a:pt x="180" y="786"/>
                    </a:lnTo>
                    <a:lnTo>
                      <a:pt x="180" y="780"/>
                    </a:lnTo>
                    <a:lnTo>
                      <a:pt x="180" y="774"/>
                    </a:lnTo>
                    <a:lnTo>
                      <a:pt x="180" y="768"/>
                    </a:lnTo>
                    <a:lnTo>
                      <a:pt x="180" y="762"/>
                    </a:lnTo>
                    <a:lnTo>
                      <a:pt x="186" y="756"/>
                    </a:lnTo>
                    <a:lnTo>
                      <a:pt x="186" y="750"/>
                    </a:lnTo>
                    <a:lnTo>
                      <a:pt x="186" y="744"/>
                    </a:lnTo>
                    <a:lnTo>
                      <a:pt x="186" y="738"/>
                    </a:lnTo>
                    <a:lnTo>
                      <a:pt x="186" y="732"/>
                    </a:lnTo>
                    <a:lnTo>
                      <a:pt x="192" y="726"/>
                    </a:lnTo>
                    <a:lnTo>
                      <a:pt x="192" y="720"/>
                    </a:lnTo>
                    <a:lnTo>
                      <a:pt x="192" y="714"/>
                    </a:lnTo>
                    <a:lnTo>
                      <a:pt x="192" y="708"/>
                    </a:lnTo>
                    <a:lnTo>
                      <a:pt x="198" y="702"/>
                    </a:lnTo>
                    <a:lnTo>
                      <a:pt x="198" y="696"/>
                    </a:lnTo>
                    <a:lnTo>
                      <a:pt x="198" y="690"/>
                    </a:lnTo>
                    <a:lnTo>
                      <a:pt x="198" y="684"/>
                    </a:lnTo>
                    <a:lnTo>
                      <a:pt x="198" y="678"/>
                    </a:lnTo>
                    <a:lnTo>
                      <a:pt x="204" y="672"/>
                    </a:lnTo>
                    <a:lnTo>
                      <a:pt x="204" y="666"/>
                    </a:lnTo>
                    <a:lnTo>
                      <a:pt x="204" y="660"/>
                    </a:lnTo>
                    <a:lnTo>
                      <a:pt x="204" y="654"/>
                    </a:lnTo>
                    <a:lnTo>
                      <a:pt x="204" y="648"/>
                    </a:lnTo>
                    <a:lnTo>
                      <a:pt x="210" y="642"/>
                    </a:lnTo>
                    <a:lnTo>
                      <a:pt x="210" y="636"/>
                    </a:lnTo>
                    <a:lnTo>
                      <a:pt x="210" y="630"/>
                    </a:lnTo>
                    <a:lnTo>
                      <a:pt x="210" y="624"/>
                    </a:lnTo>
                    <a:lnTo>
                      <a:pt x="210" y="618"/>
                    </a:lnTo>
                    <a:lnTo>
                      <a:pt x="216" y="612"/>
                    </a:lnTo>
                    <a:lnTo>
                      <a:pt x="216" y="606"/>
                    </a:lnTo>
                    <a:lnTo>
                      <a:pt x="216" y="600"/>
                    </a:lnTo>
                    <a:lnTo>
                      <a:pt x="216" y="594"/>
                    </a:lnTo>
                    <a:lnTo>
                      <a:pt x="216" y="588"/>
                    </a:lnTo>
                    <a:lnTo>
                      <a:pt x="222" y="582"/>
                    </a:lnTo>
                    <a:lnTo>
                      <a:pt x="222" y="576"/>
                    </a:lnTo>
                    <a:lnTo>
                      <a:pt x="222" y="570"/>
                    </a:lnTo>
                    <a:lnTo>
                      <a:pt x="222" y="564"/>
                    </a:lnTo>
                    <a:lnTo>
                      <a:pt x="222" y="558"/>
                    </a:lnTo>
                    <a:lnTo>
                      <a:pt x="228" y="552"/>
                    </a:lnTo>
                    <a:lnTo>
                      <a:pt x="228" y="546"/>
                    </a:lnTo>
                    <a:lnTo>
                      <a:pt x="228" y="540"/>
                    </a:lnTo>
                    <a:lnTo>
                      <a:pt x="228" y="534"/>
                    </a:lnTo>
                    <a:lnTo>
                      <a:pt x="228" y="528"/>
                    </a:lnTo>
                    <a:lnTo>
                      <a:pt x="234" y="522"/>
                    </a:lnTo>
                    <a:lnTo>
                      <a:pt x="234" y="516"/>
                    </a:lnTo>
                    <a:lnTo>
                      <a:pt x="234" y="510"/>
                    </a:lnTo>
                    <a:lnTo>
                      <a:pt x="234" y="504"/>
                    </a:lnTo>
                    <a:lnTo>
                      <a:pt x="240" y="498"/>
                    </a:lnTo>
                    <a:lnTo>
                      <a:pt x="240" y="492"/>
                    </a:lnTo>
                    <a:lnTo>
                      <a:pt x="240" y="486"/>
                    </a:lnTo>
                    <a:lnTo>
                      <a:pt x="240" y="480"/>
                    </a:lnTo>
                    <a:lnTo>
                      <a:pt x="240" y="474"/>
                    </a:lnTo>
                    <a:lnTo>
                      <a:pt x="246" y="468"/>
                    </a:lnTo>
                    <a:lnTo>
                      <a:pt x="246" y="462"/>
                    </a:lnTo>
                    <a:lnTo>
                      <a:pt x="246" y="456"/>
                    </a:lnTo>
                    <a:lnTo>
                      <a:pt x="246" y="450"/>
                    </a:lnTo>
                    <a:lnTo>
                      <a:pt x="246" y="444"/>
                    </a:lnTo>
                    <a:lnTo>
                      <a:pt x="252" y="438"/>
                    </a:lnTo>
                    <a:lnTo>
                      <a:pt x="252" y="432"/>
                    </a:lnTo>
                    <a:lnTo>
                      <a:pt x="252" y="426"/>
                    </a:lnTo>
                    <a:lnTo>
                      <a:pt x="252" y="420"/>
                    </a:lnTo>
                    <a:lnTo>
                      <a:pt x="258" y="414"/>
                    </a:lnTo>
                    <a:lnTo>
                      <a:pt x="258" y="408"/>
                    </a:lnTo>
                    <a:lnTo>
                      <a:pt x="258" y="402"/>
                    </a:lnTo>
                    <a:lnTo>
                      <a:pt x="258" y="396"/>
                    </a:lnTo>
                    <a:lnTo>
                      <a:pt x="258" y="390"/>
                    </a:lnTo>
                    <a:lnTo>
                      <a:pt x="264" y="384"/>
                    </a:lnTo>
                    <a:lnTo>
                      <a:pt x="264" y="378"/>
                    </a:lnTo>
                    <a:lnTo>
                      <a:pt x="264" y="372"/>
                    </a:lnTo>
                    <a:lnTo>
                      <a:pt x="264" y="366"/>
                    </a:lnTo>
                    <a:lnTo>
                      <a:pt x="270" y="360"/>
                    </a:lnTo>
                    <a:lnTo>
                      <a:pt x="270" y="354"/>
                    </a:lnTo>
                    <a:lnTo>
                      <a:pt x="270" y="348"/>
                    </a:lnTo>
                    <a:lnTo>
                      <a:pt x="270" y="342"/>
                    </a:lnTo>
                    <a:lnTo>
                      <a:pt x="270" y="336"/>
                    </a:lnTo>
                    <a:lnTo>
                      <a:pt x="276" y="330"/>
                    </a:lnTo>
                    <a:lnTo>
                      <a:pt x="276" y="324"/>
                    </a:lnTo>
                    <a:lnTo>
                      <a:pt x="276" y="318"/>
                    </a:lnTo>
                    <a:lnTo>
                      <a:pt x="276" y="312"/>
                    </a:lnTo>
                    <a:lnTo>
                      <a:pt x="282" y="306"/>
                    </a:lnTo>
                    <a:lnTo>
                      <a:pt x="282" y="300"/>
                    </a:lnTo>
                    <a:lnTo>
                      <a:pt x="282" y="294"/>
                    </a:lnTo>
                    <a:lnTo>
                      <a:pt x="282" y="288"/>
                    </a:lnTo>
                    <a:lnTo>
                      <a:pt x="288" y="282"/>
                    </a:lnTo>
                    <a:lnTo>
                      <a:pt x="288" y="276"/>
                    </a:lnTo>
                    <a:lnTo>
                      <a:pt x="288" y="270"/>
                    </a:lnTo>
                    <a:lnTo>
                      <a:pt x="288" y="264"/>
                    </a:lnTo>
                    <a:lnTo>
                      <a:pt x="294" y="258"/>
                    </a:lnTo>
                    <a:lnTo>
                      <a:pt x="294" y="252"/>
                    </a:lnTo>
                    <a:lnTo>
                      <a:pt x="294" y="246"/>
                    </a:lnTo>
                    <a:lnTo>
                      <a:pt x="294" y="240"/>
                    </a:lnTo>
                    <a:lnTo>
                      <a:pt x="300" y="234"/>
                    </a:lnTo>
                    <a:lnTo>
                      <a:pt x="300" y="228"/>
                    </a:lnTo>
                    <a:lnTo>
                      <a:pt x="300" y="222"/>
                    </a:lnTo>
                    <a:lnTo>
                      <a:pt x="306" y="216"/>
                    </a:lnTo>
                    <a:lnTo>
                      <a:pt x="306" y="210"/>
                    </a:lnTo>
                    <a:lnTo>
                      <a:pt x="306" y="204"/>
                    </a:lnTo>
                    <a:lnTo>
                      <a:pt x="306" y="198"/>
                    </a:lnTo>
                    <a:lnTo>
                      <a:pt x="312" y="192"/>
                    </a:lnTo>
                    <a:lnTo>
                      <a:pt x="312" y="186"/>
                    </a:lnTo>
                    <a:lnTo>
                      <a:pt x="312" y="180"/>
                    </a:lnTo>
                    <a:lnTo>
                      <a:pt x="318" y="174"/>
                    </a:lnTo>
                    <a:lnTo>
                      <a:pt x="318" y="168"/>
                    </a:lnTo>
                    <a:lnTo>
                      <a:pt x="318" y="162"/>
                    </a:lnTo>
                    <a:lnTo>
                      <a:pt x="318" y="156"/>
                    </a:lnTo>
                    <a:lnTo>
                      <a:pt x="324" y="150"/>
                    </a:lnTo>
                    <a:lnTo>
                      <a:pt x="324" y="144"/>
                    </a:lnTo>
                    <a:lnTo>
                      <a:pt x="324" y="138"/>
                    </a:lnTo>
                    <a:lnTo>
                      <a:pt x="330" y="132"/>
                    </a:lnTo>
                    <a:lnTo>
                      <a:pt x="330" y="126"/>
                    </a:lnTo>
                    <a:lnTo>
                      <a:pt x="330" y="120"/>
                    </a:lnTo>
                    <a:lnTo>
                      <a:pt x="336" y="114"/>
                    </a:lnTo>
                    <a:lnTo>
                      <a:pt x="336" y="108"/>
                    </a:lnTo>
                    <a:lnTo>
                      <a:pt x="342" y="102"/>
                    </a:lnTo>
                    <a:lnTo>
                      <a:pt x="342" y="96"/>
                    </a:lnTo>
                    <a:lnTo>
                      <a:pt x="342" y="90"/>
                    </a:lnTo>
                    <a:lnTo>
                      <a:pt x="348" y="84"/>
                    </a:lnTo>
                    <a:lnTo>
                      <a:pt x="348" y="78"/>
                    </a:lnTo>
                    <a:lnTo>
                      <a:pt x="354" y="72"/>
                    </a:lnTo>
                    <a:lnTo>
                      <a:pt x="354" y="66"/>
                    </a:lnTo>
                    <a:lnTo>
                      <a:pt x="360" y="60"/>
                    </a:lnTo>
                    <a:lnTo>
                      <a:pt x="360" y="54"/>
                    </a:lnTo>
                    <a:lnTo>
                      <a:pt x="366" y="48"/>
                    </a:lnTo>
                    <a:lnTo>
                      <a:pt x="366" y="42"/>
                    </a:lnTo>
                    <a:lnTo>
                      <a:pt x="372" y="36"/>
                    </a:lnTo>
                    <a:lnTo>
                      <a:pt x="378" y="30"/>
                    </a:lnTo>
                    <a:lnTo>
                      <a:pt x="378" y="24"/>
                    </a:lnTo>
                    <a:lnTo>
                      <a:pt x="384" y="18"/>
                    </a:lnTo>
                    <a:lnTo>
                      <a:pt x="390" y="12"/>
                    </a:lnTo>
                    <a:lnTo>
                      <a:pt x="396" y="6"/>
                    </a:lnTo>
                    <a:lnTo>
                      <a:pt x="402" y="0"/>
                    </a:lnTo>
                    <a:lnTo>
                      <a:pt x="408" y="0"/>
                    </a:lnTo>
                    <a:lnTo>
                      <a:pt x="414" y="0"/>
                    </a:lnTo>
                    <a:lnTo>
                      <a:pt x="420" y="6"/>
                    </a:lnTo>
                    <a:lnTo>
                      <a:pt x="426" y="6"/>
                    </a:lnTo>
                    <a:lnTo>
                      <a:pt x="432" y="12"/>
                    </a:lnTo>
                    <a:lnTo>
                      <a:pt x="438" y="18"/>
                    </a:lnTo>
                    <a:lnTo>
                      <a:pt x="444" y="24"/>
                    </a:lnTo>
                    <a:lnTo>
                      <a:pt x="450" y="30"/>
                    </a:lnTo>
                    <a:lnTo>
                      <a:pt x="456" y="36"/>
                    </a:lnTo>
                    <a:lnTo>
                      <a:pt x="456" y="42"/>
                    </a:lnTo>
                    <a:lnTo>
                      <a:pt x="462" y="48"/>
                    </a:lnTo>
                    <a:lnTo>
                      <a:pt x="462" y="54"/>
                    </a:lnTo>
                    <a:lnTo>
                      <a:pt x="468" y="60"/>
                    </a:lnTo>
                    <a:lnTo>
                      <a:pt x="468" y="66"/>
                    </a:lnTo>
                    <a:lnTo>
                      <a:pt x="474" y="72"/>
                    </a:lnTo>
                    <a:lnTo>
                      <a:pt x="474" y="78"/>
                    </a:lnTo>
                    <a:lnTo>
                      <a:pt x="480" y="84"/>
                    </a:lnTo>
                    <a:lnTo>
                      <a:pt x="480" y="90"/>
                    </a:lnTo>
                    <a:lnTo>
                      <a:pt x="480" y="96"/>
                    </a:lnTo>
                    <a:lnTo>
                      <a:pt x="486" y="102"/>
                    </a:lnTo>
                    <a:lnTo>
                      <a:pt x="486" y="108"/>
                    </a:lnTo>
                    <a:lnTo>
                      <a:pt x="486" y="114"/>
                    </a:lnTo>
                    <a:lnTo>
                      <a:pt x="492" y="120"/>
                    </a:lnTo>
                    <a:lnTo>
                      <a:pt x="492" y="126"/>
                    </a:lnTo>
                    <a:lnTo>
                      <a:pt x="492" y="132"/>
                    </a:lnTo>
                    <a:lnTo>
                      <a:pt x="498" y="138"/>
                    </a:lnTo>
                    <a:lnTo>
                      <a:pt x="498" y="144"/>
                    </a:lnTo>
                    <a:lnTo>
                      <a:pt x="498" y="150"/>
                    </a:lnTo>
                    <a:lnTo>
                      <a:pt x="504" y="156"/>
                    </a:lnTo>
                    <a:lnTo>
                      <a:pt x="504" y="162"/>
                    </a:lnTo>
                    <a:lnTo>
                      <a:pt x="504" y="168"/>
                    </a:lnTo>
                    <a:lnTo>
                      <a:pt x="510" y="174"/>
                    </a:lnTo>
                    <a:lnTo>
                      <a:pt x="510" y="180"/>
                    </a:lnTo>
                    <a:lnTo>
                      <a:pt x="510" y="186"/>
                    </a:lnTo>
                    <a:lnTo>
                      <a:pt x="510" y="192"/>
                    </a:lnTo>
                    <a:lnTo>
                      <a:pt x="516" y="198"/>
                    </a:lnTo>
                    <a:lnTo>
                      <a:pt x="516" y="204"/>
                    </a:lnTo>
                    <a:lnTo>
                      <a:pt x="516" y="210"/>
                    </a:lnTo>
                    <a:lnTo>
                      <a:pt x="522" y="216"/>
                    </a:lnTo>
                    <a:lnTo>
                      <a:pt x="522" y="222"/>
                    </a:lnTo>
                    <a:lnTo>
                      <a:pt x="522" y="228"/>
                    </a:lnTo>
                    <a:lnTo>
                      <a:pt x="522" y="234"/>
                    </a:lnTo>
                    <a:lnTo>
                      <a:pt x="528" y="240"/>
                    </a:lnTo>
                    <a:lnTo>
                      <a:pt x="528" y="246"/>
                    </a:lnTo>
                    <a:lnTo>
                      <a:pt x="528" y="252"/>
                    </a:lnTo>
                    <a:lnTo>
                      <a:pt x="528" y="258"/>
                    </a:lnTo>
                    <a:lnTo>
                      <a:pt x="534" y="264"/>
                    </a:lnTo>
                    <a:lnTo>
                      <a:pt x="534" y="270"/>
                    </a:lnTo>
                    <a:lnTo>
                      <a:pt x="534" y="276"/>
                    </a:lnTo>
                    <a:lnTo>
                      <a:pt x="534" y="282"/>
                    </a:lnTo>
                    <a:lnTo>
                      <a:pt x="540" y="288"/>
                    </a:lnTo>
                    <a:lnTo>
                      <a:pt x="540" y="294"/>
                    </a:lnTo>
                    <a:lnTo>
                      <a:pt x="540" y="300"/>
                    </a:lnTo>
                    <a:lnTo>
                      <a:pt x="540" y="306"/>
                    </a:lnTo>
                    <a:lnTo>
                      <a:pt x="540" y="312"/>
                    </a:lnTo>
                    <a:lnTo>
                      <a:pt x="546" y="318"/>
                    </a:lnTo>
                    <a:lnTo>
                      <a:pt x="546" y="324"/>
                    </a:lnTo>
                    <a:lnTo>
                      <a:pt x="546" y="330"/>
                    </a:lnTo>
                    <a:lnTo>
                      <a:pt x="546" y="336"/>
                    </a:lnTo>
                    <a:lnTo>
                      <a:pt x="552" y="342"/>
                    </a:lnTo>
                    <a:lnTo>
                      <a:pt x="552" y="348"/>
                    </a:lnTo>
                    <a:lnTo>
                      <a:pt x="552" y="354"/>
                    </a:lnTo>
                    <a:lnTo>
                      <a:pt x="552" y="360"/>
                    </a:lnTo>
                    <a:lnTo>
                      <a:pt x="552" y="366"/>
                    </a:lnTo>
                    <a:lnTo>
                      <a:pt x="558" y="372"/>
                    </a:lnTo>
                    <a:lnTo>
                      <a:pt x="558" y="378"/>
                    </a:lnTo>
                    <a:lnTo>
                      <a:pt x="558" y="384"/>
                    </a:lnTo>
                    <a:lnTo>
                      <a:pt x="558" y="390"/>
                    </a:lnTo>
                    <a:lnTo>
                      <a:pt x="558" y="396"/>
                    </a:lnTo>
                    <a:lnTo>
                      <a:pt x="564" y="402"/>
                    </a:lnTo>
                    <a:lnTo>
                      <a:pt x="564" y="408"/>
                    </a:lnTo>
                    <a:lnTo>
                      <a:pt x="564" y="414"/>
                    </a:lnTo>
                    <a:lnTo>
                      <a:pt x="564" y="420"/>
                    </a:lnTo>
                    <a:lnTo>
                      <a:pt x="570" y="426"/>
                    </a:lnTo>
                    <a:lnTo>
                      <a:pt x="570" y="432"/>
                    </a:lnTo>
                    <a:lnTo>
                      <a:pt x="570" y="438"/>
                    </a:lnTo>
                    <a:lnTo>
                      <a:pt x="570" y="444"/>
                    </a:lnTo>
                    <a:lnTo>
                      <a:pt x="570" y="450"/>
                    </a:lnTo>
                    <a:lnTo>
                      <a:pt x="576" y="456"/>
                    </a:lnTo>
                    <a:lnTo>
                      <a:pt x="576" y="462"/>
                    </a:lnTo>
                    <a:lnTo>
                      <a:pt x="576" y="468"/>
                    </a:lnTo>
                    <a:lnTo>
                      <a:pt x="576" y="474"/>
                    </a:lnTo>
                    <a:lnTo>
                      <a:pt x="576" y="480"/>
                    </a:lnTo>
                    <a:lnTo>
                      <a:pt x="582" y="486"/>
                    </a:lnTo>
                    <a:lnTo>
                      <a:pt x="582" y="492"/>
                    </a:lnTo>
                    <a:lnTo>
                      <a:pt x="582" y="498"/>
                    </a:lnTo>
                    <a:lnTo>
                      <a:pt x="582" y="504"/>
                    </a:lnTo>
                    <a:lnTo>
                      <a:pt x="582" y="510"/>
                    </a:lnTo>
                    <a:lnTo>
                      <a:pt x="582" y="516"/>
                    </a:lnTo>
                    <a:lnTo>
                      <a:pt x="588" y="522"/>
                    </a:lnTo>
                    <a:lnTo>
                      <a:pt x="588" y="528"/>
                    </a:lnTo>
                    <a:lnTo>
                      <a:pt x="588" y="534"/>
                    </a:lnTo>
                    <a:lnTo>
                      <a:pt x="588" y="540"/>
                    </a:lnTo>
                    <a:lnTo>
                      <a:pt x="588" y="546"/>
                    </a:lnTo>
                    <a:lnTo>
                      <a:pt x="594" y="552"/>
                    </a:lnTo>
                    <a:lnTo>
                      <a:pt x="594" y="558"/>
                    </a:lnTo>
                    <a:lnTo>
                      <a:pt x="594" y="564"/>
                    </a:lnTo>
                    <a:lnTo>
                      <a:pt x="594" y="570"/>
                    </a:lnTo>
                    <a:lnTo>
                      <a:pt x="594" y="576"/>
                    </a:lnTo>
                    <a:lnTo>
                      <a:pt x="600" y="582"/>
                    </a:lnTo>
                    <a:lnTo>
                      <a:pt x="600" y="588"/>
                    </a:lnTo>
                    <a:lnTo>
                      <a:pt x="600" y="594"/>
                    </a:lnTo>
                    <a:lnTo>
                      <a:pt x="600" y="600"/>
                    </a:lnTo>
                    <a:lnTo>
                      <a:pt x="600" y="606"/>
                    </a:lnTo>
                    <a:lnTo>
                      <a:pt x="606" y="612"/>
                    </a:lnTo>
                    <a:lnTo>
                      <a:pt x="606" y="618"/>
                    </a:lnTo>
                    <a:lnTo>
                      <a:pt x="606" y="624"/>
                    </a:lnTo>
                    <a:lnTo>
                      <a:pt x="606" y="630"/>
                    </a:lnTo>
                    <a:lnTo>
                      <a:pt x="606" y="636"/>
                    </a:lnTo>
                    <a:lnTo>
                      <a:pt x="606" y="642"/>
                    </a:lnTo>
                    <a:lnTo>
                      <a:pt x="612" y="648"/>
                    </a:lnTo>
                    <a:lnTo>
                      <a:pt x="612" y="654"/>
                    </a:lnTo>
                    <a:lnTo>
                      <a:pt x="612" y="660"/>
                    </a:lnTo>
                    <a:lnTo>
                      <a:pt x="612" y="666"/>
                    </a:lnTo>
                    <a:lnTo>
                      <a:pt x="612" y="672"/>
                    </a:lnTo>
                    <a:lnTo>
                      <a:pt x="618" y="678"/>
                    </a:lnTo>
                    <a:lnTo>
                      <a:pt x="618" y="684"/>
                    </a:lnTo>
                    <a:lnTo>
                      <a:pt x="618" y="690"/>
                    </a:lnTo>
                    <a:lnTo>
                      <a:pt x="618" y="696"/>
                    </a:lnTo>
                    <a:lnTo>
                      <a:pt x="618" y="702"/>
                    </a:lnTo>
                    <a:lnTo>
                      <a:pt x="624" y="708"/>
                    </a:lnTo>
                    <a:lnTo>
                      <a:pt x="624" y="714"/>
                    </a:lnTo>
                    <a:lnTo>
                      <a:pt x="624" y="720"/>
                    </a:lnTo>
                    <a:lnTo>
                      <a:pt x="624" y="726"/>
                    </a:lnTo>
                    <a:lnTo>
                      <a:pt x="624" y="732"/>
                    </a:lnTo>
                    <a:lnTo>
                      <a:pt x="624" y="738"/>
                    </a:lnTo>
                    <a:lnTo>
                      <a:pt x="630" y="744"/>
                    </a:lnTo>
                    <a:lnTo>
                      <a:pt x="630" y="750"/>
                    </a:lnTo>
                    <a:lnTo>
                      <a:pt x="630" y="756"/>
                    </a:lnTo>
                    <a:lnTo>
                      <a:pt x="630" y="762"/>
                    </a:lnTo>
                    <a:lnTo>
                      <a:pt x="630" y="768"/>
                    </a:lnTo>
                    <a:lnTo>
                      <a:pt x="636" y="774"/>
                    </a:lnTo>
                    <a:lnTo>
                      <a:pt x="636" y="780"/>
                    </a:lnTo>
                    <a:lnTo>
                      <a:pt x="636" y="786"/>
                    </a:lnTo>
                    <a:lnTo>
                      <a:pt x="636" y="792"/>
                    </a:lnTo>
                    <a:lnTo>
                      <a:pt x="636" y="798"/>
                    </a:lnTo>
                    <a:lnTo>
                      <a:pt x="636" y="804"/>
                    </a:lnTo>
                    <a:lnTo>
                      <a:pt x="642" y="810"/>
                    </a:lnTo>
                    <a:lnTo>
                      <a:pt x="642" y="816"/>
                    </a:lnTo>
                    <a:lnTo>
                      <a:pt x="642" y="822"/>
                    </a:lnTo>
                    <a:lnTo>
                      <a:pt x="642" y="828"/>
                    </a:lnTo>
                    <a:lnTo>
                      <a:pt x="642" y="834"/>
                    </a:lnTo>
                    <a:lnTo>
                      <a:pt x="648" y="840"/>
                    </a:lnTo>
                    <a:lnTo>
                      <a:pt x="648" y="846"/>
                    </a:lnTo>
                    <a:lnTo>
                      <a:pt x="648" y="852"/>
                    </a:lnTo>
                    <a:lnTo>
                      <a:pt x="648" y="858"/>
                    </a:lnTo>
                    <a:lnTo>
                      <a:pt x="648" y="864"/>
                    </a:lnTo>
                    <a:lnTo>
                      <a:pt x="654" y="870"/>
                    </a:lnTo>
                    <a:lnTo>
                      <a:pt x="654" y="876"/>
                    </a:lnTo>
                    <a:lnTo>
                      <a:pt x="654" y="882"/>
                    </a:lnTo>
                    <a:lnTo>
                      <a:pt x="654" y="888"/>
                    </a:lnTo>
                    <a:lnTo>
                      <a:pt x="654" y="894"/>
                    </a:lnTo>
                    <a:lnTo>
                      <a:pt x="660" y="900"/>
                    </a:lnTo>
                    <a:lnTo>
                      <a:pt x="660" y="906"/>
                    </a:lnTo>
                    <a:lnTo>
                      <a:pt x="660" y="912"/>
                    </a:lnTo>
                    <a:lnTo>
                      <a:pt x="660" y="918"/>
                    </a:lnTo>
                    <a:lnTo>
                      <a:pt x="660" y="924"/>
                    </a:lnTo>
                    <a:lnTo>
                      <a:pt x="660" y="930"/>
                    </a:lnTo>
                    <a:lnTo>
                      <a:pt x="666" y="936"/>
                    </a:lnTo>
                    <a:lnTo>
                      <a:pt x="666" y="942"/>
                    </a:lnTo>
                    <a:lnTo>
                      <a:pt x="666" y="948"/>
                    </a:lnTo>
                    <a:lnTo>
                      <a:pt x="666" y="954"/>
                    </a:lnTo>
                    <a:lnTo>
                      <a:pt x="666" y="960"/>
                    </a:lnTo>
                    <a:lnTo>
                      <a:pt x="672" y="966"/>
                    </a:lnTo>
                    <a:lnTo>
                      <a:pt x="672" y="972"/>
                    </a:lnTo>
                    <a:lnTo>
                      <a:pt x="672" y="978"/>
                    </a:lnTo>
                    <a:lnTo>
                      <a:pt x="672" y="984"/>
                    </a:lnTo>
                    <a:lnTo>
                      <a:pt x="672" y="990"/>
                    </a:lnTo>
                    <a:lnTo>
                      <a:pt x="678" y="996"/>
                    </a:lnTo>
                    <a:lnTo>
                      <a:pt x="678" y="1002"/>
                    </a:lnTo>
                    <a:lnTo>
                      <a:pt x="678" y="1008"/>
                    </a:lnTo>
                    <a:lnTo>
                      <a:pt x="678" y="1014"/>
                    </a:lnTo>
                    <a:lnTo>
                      <a:pt x="678" y="1020"/>
                    </a:lnTo>
                    <a:lnTo>
                      <a:pt x="684" y="1026"/>
                    </a:lnTo>
                    <a:lnTo>
                      <a:pt x="684" y="1032"/>
                    </a:lnTo>
                    <a:lnTo>
                      <a:pt x="684" y="1038"/>
                    </a:lnTo>
                    <a:lnTo>
                      <a:pt x="684" y="1044"/>
                    </a:lnTo>
                    <a:lnTo>
                      <a:pt x="684" y="1050"/>
                    </a:lnTo>
                    <a:lnTo>
                      <a:pt x="690" y="1056"/>
                    </a:lnTo>
                    <a:lnTo>
                      <a:pt x="690" y="1062"/>
                    </a:lnTo>
                    <a:lnTo>
                      <a:pt x="690" y="1068"/>
                    </a:lnTo>
                    <a:lnTo>
                      <a:pt x="690" y="1074"/>
                    </a:lnTo>
                    <a:lnTo>
                      <a:pt x="690" y="1080"/>
                    </a:lnTo>
                    <a:lnTo>
                      <a:pt x="696" y="1086"/>
                    </a:lnTo>
                    <a:lnTo>
                      <a:pt x="696" y="1092"/>
                    </a:lnTo>
                    <a:lnTo>
                      <a:pt x="696" y="1098"/>
                    </a:lnTo>
                    <a:lnTo>
                      <a:pt x="696" y="1104"/>
                    </a:lnTo>
                    <a:lnTo>
                      <a:pt x="696" y="1110"/>
                    </a:lnTo>
                    <a:lnTo>
                      <a:pt x="702" y="1116"/>
                    </a:lnTo>
                    <a:lnTo>
                      <a:pt x="702" y="1122"/>
                    </a:lnTo>
                    <a:lnTo>
                      <a:pt x="702" y="1128"/>
                    </a:lnTo>
                    <a:lnTo>
                      <a:pt x="702" y="1134"/>
                    </a:lnTo>
                    <a:lnTo>
                      <a:pt x="708" y="1140"/>
                    </a:lnTo>
                    <a:lnTo>
                      <a:pt x="708" y="1146"/>
                    </a:lnTo>
                    <a:lnTo>
                      <a:pt x="708" y="1152"/>
                    </a:lnTo>
                    <a:lnTo>
                      <a:pt x="708" y="1158"/>
                    </a:lnTo>
                    <a:lnTo>
                      <a:pt x="708" y="1164"/>
                    </a:lnTo>
                    <a:lnTo>
                      <a:pt x="714" y="1170"/>
                    </a:lnTo>
                    <a:lnTo>
                      <a:pt x="714" y="1176"/>
                    </a:lnTo>
                    <a:lnTo>
                      <a:pt x="714" y="1182"/>
                    </a:lnTo>
                    <a:lnTo>
                      <a:pt x="714" y="1188"/>
                    </a:lnTo>
                    <a:lnTo>
                      <a:pt x="720" y="1194"/>
                    </a:lnTo>
                    <a:lnTo>
                      <a:pt x="720" y="1200"/>
                    </a:lnTo>
                    <a:lnTo>
                      <a:pt x="720" y="1206"/>
                    </a:lnTo>
                    <a:lnTo>
                      <a:pt x="720" y="1212"/>
                    </a:lnTo>
                    <a:lnTo>
                      <a:pt x="726" y="1218"/>
                    </a:lnTo>
                    <a:lnTo>
                      <a:pt x="726" y="1224"/>
                    </a:lnTo>
                    <a:lnTo>
                      <a:pt x="726" y="1230"/>
                    </a:lnTo>
                    <a:lnTo>
                      <a:pt x="726" y="1236"/>
                    </a:lnTo>
                    <a:lnTo>
                      <a:pt x="732" y="1242"/>
                    </a:lnTo>
                    <a:lnTo>
                      <a:pt x="732" y="1248"/>
                    </a:lnTo>
                    <a:lnTo>
                      <a:pt x="732" y="1254"/>
                    </a:lnTo>
                    <a:lnTo>
                      <a:pt x="732" y="1260"/>
                    </a:lnTo>
                    <a:lnTo>
                      <a:pt x="738" y="1266"/>
                    </a:lnTo>
                    <a:lnTo>
                      <a:pt x="738" y="1272"/>
                    </a:lnTo>
                    <a:lnTo>
                      <a:pt x="738" y="1278"/>
                    </a:lnTo>
                    <a:lnTo>
                      <a:pt x="738" y="1284"/>
                    </a:lnTo>
                    <a:lnTo>
                      <a:pt x="744" y="1290"/>
                    </a:lnTo>
                    <a:lnTo>
                      <a:pt x="744" y="1296"/>
                    </a:lnTo>
                    <a:lnTo>
                      <a:pt x="744" y="1302"/>
                    </a:lnTo>
                    <a:lnTo>
                      <a:pt x="750" y="1308"/>
                    </a:lnTo>
                    <a:lnTo>
                      <a:pt x="750" y="1314"/>
                    </a:lnTo>
                    <a:lnTo>
                      <a:pt x="750" y="1320"/>
                    </a:lnTo>
                    <a:lnTo>
                      <a:pt x="756" y="1326"/>
                    </a:lnTo>
                    <a:lnTo>
                      <a:pt x="756" y="1332"/>
                    </a:lnTo>
                    <a:lnTo>
                      <a:pt x="756" y="1338"/>
                    </a:lnTo>
                    <a:lnTo>
                      <a:pt x="762" y="1344"/>
                    </a:lnTo>
                    <a:lnTo>
                      <a:pt x="762" y="1350"/>
                    </a:lnTo>
                    <a:lnTo>
                      <a:pt x="762" y="1356"/>
                    </a:lnTo>
                    <a:lnTo>
                      <a:pt x="768" y="1362"/>
                    </a:lnTo>
                    <a:lnTo>
                      <a:pt x="768" y="1368"/>
                    </a:lnTo>
                    <a:lnTo>
                      <a:pt x="768" y="1374"/>
                    </a:lnTo>
                    <a:lnTo>
                      <a:pt x="774" y="1380"/>
                    </a:lnTo>
                    <a:lnTo>
                      <a:pt x="774" y="1386"/>
                    </a:lnTo>
                    <a:lnTo>
                      <a:pt x="774" y="1392"/>
                    </a:lnTo>
                    <a:lnTo>
                      <a:pt x="780" y="1398"/>
                    </a:lnTo>
                    <a:lnTo>
                      <a:pt x="780" y="1404"/>
                    </a:lnTo>
                    <a:lnTo>
                      <a:pt x="786" y="1410"/>
                    </a:lnTo>
                    <a:lnTo>
                      <a:pt x="786" y="1416"/>
                    </a:lnTo>
                    <a:lnTo>
                      <a:pt x="792" y="1422"/>
                    </a:lnTo>
                    <a:lnTo>
                      <a:pt x="792" y="1428"/>
                    </a:lnTo>
                    <a:lnTo>
                      <a:pt x="798" y="1434"/>
                    </a:lnTo>
                    <a:lnTo>
                      <a:pt x="804" y="1440"/>
                    </a:lnTo>
                    <a:lnTo>
                      <a:pt x="804" y="1446"/>
                    </a:lnTo>
                    <a:lnTo>
                      <a:pt x="810" y="1452"/>
                    </a:lnTo>
                    <a:lnTo>
                      <a:pt x="816" y="1458"/>
                    </a:lnTo>
                    <a:lnTo>
                      <a:pt x="822" y="1464"/>
                    </a:lnTo>
                    <a:lnTo>
                      <a:pt x="828" y="1470"/>
                    </a:lnTo>
                    <a:lnTo>
                      <a:pt x="834" y="1470"/>
                    </a:lnTo>
                    <a:lnTo>
                      <a:pt x="840" y="1470"/>
                    </a:lnTo>
                    <a:lnTo>
                      <a:pt x="846" y="1470"/>
                    </a:lnTo>
                    <a:lnTo>
                      <a:pt x="852" y="1470"/>
                    </a:lnTo>
                    <a:lnTo>
                      <a:pt x="858" y="1464"/>
                    </a:lnTo>
                    <a:lnTo>
                      <a:pt x="864" y="1458"/>
                    </a:lnTo>
                    <a:lnTo>
                      <a:pt x="870" y="1452"/>
                    </a:lnTo>
                    <a:lnTo>
                      <a:pt x="876" y="1446"/>
                    </a:lnTo>
                    <a:lnTo>
                      <a:pt x="882" y="1440"/>
                    </a:lnTo>
                    <a:lnTo>
                      <a:pt x="888" y="1434"/>
                    </a:lnTo>
                    <a:lnTo>
                      <a:pt x="888" y="1428"/>
                    </a:lnTo>
                    <a:lnTo>
                      <a:pt x="894" y="1422"/>
                    </a:lnTo>
                    <a:lnTo>
                      <a:pt x="894" y="1416"/>
                    </a:lnTo>
                    <a:lnTo>
                      <a:pt x="900" y="1410"/>
                    </a:lnTo>
                    <a:lnTo>
                      <a:pt x="900" y="1404"/>
                    </a:lnTo>
                    <a:lnTo>
                      <a:pt x="906" y="1398"/>
                    </a:lnTo>
                    <a:lnTo>
                      <a:pt x="906" y="1392"/>
                    </a:lnTo>
                    <a:lnTo>
                      <a:pt x="906" y="1386"/>
                    </a:lnTo>
                    <a:lnTo>
                      <a:pt x="912" y="1380"/>
                    </a:lnTo>
                    <a:lnTo>
                      <a:pt x="912" y="1374"/>
                    </a:lnTo>
                    <a:lnTo>
                      <a:pt x="918" y="1368"/>
                    </a:lnTo>
                    <a:lnTo>
                      <a:pt x="918" y="1362"/>
                    </a:lnTo>
                    <a:lnTo>
                      <a:pt x="918" y="1356"/>
                    </a:lnTo>
                    <a:lnTo>
                      <a:pt x="924" y="1350"/>
                    </a:lnTo>
                    <a:lnTo>
                      <a:pt x="924" y="1344"/>
                    </a:lnTo>
                    <a:lnTo>
                      <a:pt x="924" y="1338"/>
                    </a:lnTo>
                    <a:lnTo>
                      <a:pt x="930" y="1332"/>
                    </a:lnTo>
                    <a:lnTo>
                      <a:pt x="930" y="1326"/>
                    </a:lnTo>
                    <a:lnTo>
                      <a:pt x="930" y="1320"/>
                    </a:lnTo>
                    <a:lnTo>
                      <a:pt x="936" y="1314"/>
                    </a:lnTo>
                    <a:lnTo>
                      <a:pt x="936" y="1308"/>
                    </a:lnTo>
                    <a:lnTo>
                      <a:pt x="936" y="1302"/>
                    </a:lnTo>
                    <a:lnTo>
                      <a:pt x="936" y="1296"/>
                    </a:lnTo>
                    <a:lnTo>
                      <a:pt x="942" y="1290"/>
                    </a:lnTo>
                    <a:lnTo>
                      <a:pt x="942" y="1284"/>
                    </a:lnTo>
                    <a:lnTo>
                      <a:pt x="942" y="1278"/>
                    </a:lnTo>
                    <a:lnTo>
                      <a:pt x="948" y="1272"/>
                    </a:lnTo>
                    <a:lnTo>
                      <a:pt x="948" y="1266"/>
                    </a:lnTo>
                    <a:lnTo>
                      <a:pt x="948" y="1260"/>
                    </a:lnTo>
                    <a:lnTo>
                      <a:pt x="948" y="1254"/>
                    </a:lnTo>
                    <a:lnTo>
                      <a:pt x="954" y="1248"/>
                    </a:lnTo>
                    <a:lnTo>
                      <a:pt x="954" y="1242"/>
                    </a:lnTo>
                    <a:lnTo>
                      <a:pt x="954" y="1236"/>
                    </a:lnTo>
                    <a:lnTo>
                      <a:pt x="954" y="1230"/>
                    </a:lnTo>
                    <a:lnTo>
                      <a:pt x="960" y="1224"/>
                    </a:lnTo>
                    <a:lnTo>
                      <a:pt x="960" y="1218"/>
                    </a:lnTo>
                    <a:lnTo>
                      <a:pt x="960" y="1212"/>
                    </a:lnTo>
                    <a:lnTo>
                      <a:pt x="960" y="1206"/>
                    </a:lnTo>
                    <a:lnTo>
                      <a:pt x="966" y="1200"/>
                    </a:lnTo>
                    <a:lnTo>
                      <a:pt x="966" y="1194"/>
                    </a:lnTo>
                    <a:lnTo>
                      <a:pt x="966" y="1188"/>
                    </a:lnTo>
                    <a:lnTo>
                      <a:pt x="966" y="1182"/>
                    </a:lnTo>
                    <a:lnTo>
                      <a:pt x="972" y="1176"/>
                    </a:lnTo>
                    <a:lnTo>
                      <a:pt x="972" y="1170"/>
                    </a:lnTo>
                    <a:lnTo>
                      <a:pt x="972" y="1164"/>
                    </a:lnTo>
                    <a:lnTo>
                      <a:pt x="972" y="1158"/>
                    </a:lnTo>
                    <a:lnTo>
                      <a:pt x="978" y="1152"/>
                    </a:lnTo>
                    <a:lnTo>
                      <a:pt x="978" y="1146"/>
                    </a:lnTo>
                    <a:lnTo>
                      <a:pt x="978" y="1140"/>
                    </a:lnTo>
                    <a:lnTo>
                      <a:pt x="978" y="1134"/>
                    </a:lnTo>
                    <a:lnTo>
                      <a:pt x="978" y="1128"/>
                    </a:lnTo>
                    <a:lnTo>
                      <a:pt x="984" y="1122"/>
                    </a:lnTo>
                    <a:lnTo>
                      <a:pt x="984" y="1116"/>
                    </a:lnTo>
                    <a:lnTo>
                      <a:pt x="984" y="1110"/>
                    </a:lnTo>
                    <a:lnTo>
                      <a:pt x="984" y="1104"/>
                    </a:lnTo>
                    <a:lnTo>
                      <a:pt x="990" y="1098"/>
                    </a:lnTo>
                    <a:lnTo>
                      <a:pt x="990" y="1092"/>
                    </a:lnTo>
                    <a:lnTo>
                      <a:pt x="990" y="1086"/>
                    </a:lnTo>
                    <a:lnTo>
                      <a:pt x="990" y="1080"/>
                    </a:lnTo>
                    <a:lnTo>
                      <a:pt x="990" y="1074"/>
                    </a:lnTo>
                    <a:lnTo>
                      <a:pt x="996" y="1068"/>
                    </a:lnTo>
                    <a:lnTo>
                      <a:pt x="996" y="1062"/>
                    </a:lnTo>
                    <a:lnTo>
                      <a:pt x="996" y="1056"/>
                    </a:lnTo>
                    <a:lnTo>
                      <a:pt x="996" y="1050"/>
                    </a:lnTo>
                    <a:lnTo>
                      <a:pt x="1002" y="1044"/>
                    </a:lnTo>
                    <a:lnTo>
                      <a:pt x="1002" y="1038"/>
                    </a:lnTo>
                    <a:lnTo>
                      <a:pt x="1002" y="1032"/>
                    </a:lnTo>
                    <a:lnTo>
                      <a:pt x="1002" y="1026"/>
                    </a:lnTo>
                    <a:lnTo>
                      <a:pt x="1002" y="1020"/>
                    </a:lnTo>
                    <a:lnTo>
                      <a:pt x="1008" y="1014"/>
                    </a:lnTo>
                    <a:lnTo>
                      <a:pt x="1008" y="1008"/>
                    </a:lnTo>
                    <a:lnTo>
                      <a:pt x="1008" y="1002"/>
                    </a:lnTo>
                    <a:lnTo>
                      <a:pt x="1008" y="996"/>
                    </a:lnTo>
                    <a:lnTo>
                      <a:pt x="1008" y="990"/>
                    </a:lnTo>
                    <a:lnTo>
                      <a:pt x="1014" y="984"/>
                    </a:lnTo>
                    <a:lnTo>
                      <a:pt x="1014" y="978"/>
                    </a:lnTo>
                    <a:lnTo>
                      <a:pt x="1014" y="972"/>
                    </a:lnTo>
                    <a:lnTo>
                      <a:pt x="1014" y="966"/>
                    </a:lnTo>
                    <a:lnTo>
                      <a:pt x="1020" y="960"/>
                    </a:lnTo>
                    <a:lnTo>
                      <a:pt x="1020" y="954"/>
                    </a:lnTo>
                    <a:lnTo>
                      <a:pt x="1020" y="948"/>
                    </a:lnTo>
                    <a:lnTo>
                      <a:pt x="1020" y="942"/>
                    </a:lnTo>
                    <a:lnTo>
                      <a:pt x="1020" y="936"/>
                    </a:lnTo>
                    <a:lnTo>
                      <a:pt x="1026" y="930"/>
                    </a:lnTo>
                    <a:lnTo>
                      <a:pt x="1026" y="924"/>
                    </a:lnTo>
                    <a:lnTo>
                      <a:pt x="1026" y="918"/>
                    </a:lnTo>
                    <a:lnTo>
                      <a:pt x="1026" y="912"/>
                    </a:lnTo>
                    <a:lnTo>
                      <a:pt x="1026" y="906"/>
                    </a:lnTo>
                    <a:lnTo>
                      <a:pt x="1032" y="900"/>
                    </a:lnTo>
                    <a:lnTo>
                      <a:pt x="1032" y="894"/>
                    </a:lnTo>
                    <a:lnTo>
                      <a:pt x="1032" y="888"/>
                    </a:lnTo>
                    <a:lnTo>
                      <a:pt x="1032" y="882"/>
                    </a:lnTo>
                    <a:lnTo>
                      <a:pt x="1032" y="876"/>
                    </a:lnTo>
                    <a:lnTo>
                      <a:pt x="1038" y="870"/>
                    </a:lnTo>
                    <a:lnTo>
                      <a:pt x="1038" y="864"/>
                    </a:lnTo>
                    <a:lnTo>
                      <a:pt x="1038" y="858"/>
                    </a:lnTo>
                    <a:lnTo>
                      <a:pt x="1038" y="852"/>
                    </a:lnTo>
                    <a:lnTo>
                      <a:pt x="1038" y="846"/>
                    </a:lnTo>
                    <a:lnTo>
                      <a:pt x="1044" y="840"/>
                    </a:lnTo>
                    <a:lnTo>
                      <a:pt x="1044" y="834"/>
                    </a:lnTo>
                    <a:lnTo>
                      <a:pt x="1044" y="828"/>
                    </a:lnTo>
                    <a:lnTo>
                      <a:pt x="1044" y="822"/>
                    </a:lnTo>
                    <a:lnTo>
                      <a:pt x="1044" y="816"/>
                    </a:lnTo>
                    <a:lnTo>
                      <a:pt x="1050" y="810"/>
                    </a:lnTo>
                    <a:lnTo>
                      <a:pt x="1050" y="804"/>
                    </a:lnTo>
                    <a:lnTo>
                      <a:pt x="1050" y="798"/>
                    </a:lnTo>
                    <a:lnTo>
                      <a:pt x="1050" y="792"/>
                    </a:lnTo>
                    <a:lnTo>
                      <a:pt x="1050" y="786"/>
                    </a:lnTo>
                    <a:lnTo>
                      <a:pt x="1056" y="780"/>
                    </a:lnTo>
                    <a:lnTo>
                      <a:pt x="1056" y="774"/>
                    </a:lnTo>
                    <a:lnTo>
                      <a:pt x="1056" y="768"/>
                    </a:lnTo>
                    <a:lnTo>
                      <a:pt x="1056" y="762"/>
                    </a:lnTo>
                    <a:lnTo>
                      <a:pt x="1056" y="756"/>
                    </a:lnTo>
                    <a:lnTo>
                      <a:pt x="1062" y="750"/>
                    </a:lnTo>
                    <a:lnTo>
                      <a:pt x="1062" y="744"/>
                    </a:lnTo>
                    <a:lnTo>
                      <a:pt x="1062" y="738"/>
                    </a:lnTo>
                    <a:lnTo>
                      <a:pt x="1062" y="732"/>
                    </a:lnTo>
                    <a:lnTo>
                      <a:pt x="1062" y="726"/>
                    </a:lnTo>
                    <a:lnTo>
                      <a:pt x="1068" y="720"/>
                    </a:lnTo>
                    <a:lnTo>
                      <a:pt x="1068" y="714"/>
                    </a:lnTo>
                    <a:lnTo>
                      <a:pt x="1068" y="708"/>
                    </a:lnTo>
                    <a:lnTo>
                      <a:pt x="1068" y="702"/>
                    </a:lnTo>
                    <a:lnTo>
                      <a:pt x="1068" y="696"/>
                    </a:lnTo>
                    <a:lnTo>
                      <a:pt x="1074" y="690"/>
                    </a:lnTo>
                    <a:lnTo>
                      <a:pt x="1074" y="684"/>
                    </a:lnTo>
                    <a:lnTo>
                      <a:pt x="1074" y="678"/>
                    </a:lnTo>
                    <a:lnTo>
                      <a:pt x="1074" y="672"/>
                    </a:lnTo>
                    <a:lnTo>
                      <a:pt x="1080" y="666"/>
                    </a:lnTo>
                    <a:lnTo>
                      <a:pt x="1080" y="660"/>
                    </a:lnTo>
                    <a:lnTo>
                      <a:pt x="1080" y="654"/>
                    </a:lnTo>
                    <a:lnTo>
                      <a:pt x="1080" y="648"/>
                    </a:lnTo>
                    <a:lnTo>
                      <a:pt x="1080" y="642"/>
                    </a:lnTo>
                    <a:lnTo>
                      <a:pt x="1086" y="636"/>
                    </a:lnTo>
                    <a:lnTo>
                      <a:pt x="1086" y="630"/>
                    </a:lnTo>
                    <a:lnTo>
                      <a:pt x="1086" y="624"/>
                    </a:lnTo>
                    <a:lnTo>
                      <a:pt x="1086" y="618"/>
                    </a:lnTo>
                    <a:lnTo>
                      <a:pt x="1086" y="612"/>
                    </a:lnTo>
                    <a:lnTo>
                      <a:pt x="1092" y="606"/>
                    </a:lnTo>
                    <a:lnTo>
                      <a:pt x="1092" y="600"/>
                    </a:lnTo>
                    <a:lnTo>
                      <a:pt x="1092" y="594"/>
                    </a:lnTo>
                    <a:lnTo>
                      <a:pt x="1092" y="588"/>
                    </a:lnTo>
                    <a:lnTo>
                      <a:pt x="1098" y="582"/>
                    </a:lnTo>
                    <a:lnTo>
                      <a:pt x="1098" y="576"/>
                    </a:lnTo>
                    <a:lnTo>
                      <a:pt x="1098" y="570"/>
                    </a:lnTo>
                    <a:lnTo>
                      <a:pt x="1098" y="564"/>
                    </a:lnTo>
                    <a:lnTo>
                      <a:pt x="1098" y="558"/>
                    </a:lnTo>
                    <a:lnTo>
                      <a:pt x="1104" y="552"/>
                    </a:lnTo>
                    <a:lnTo>
                      <a:pt x="1104" y="546"/>
                    </a:lnTo>
                    <a:lnTo>
                      <a:pt x="1104" y="540"/>
                    </a:lnTo>
                    <a:lnTo>
                      <a:pt x="1104" y="534"/>
                    </a:lnTo>
                    <a:lnTo>
                      <a:pt x="1110" y="528"/>
                    </a:lnTo>
                    <a:lnTo>
                      <a:pt x="1110" y="522"/>
                    </a:lnTo>
                    <a:lnTo>
                      <a:pt x="1110" y="516"/>
                    </a:lnTo>
                    <a:lnTo>
                      <a:pt x="1110" y="510"/>
                    </a:lnTo>
                    <a:lnTo>
                      <a:pt x="1110" y="504"/>
                    </a:lnTo>
                    <a:lnTo>
                      <a:pt x="1116" y="498"/>
                    </a:lnTo>
                    <a:lnTo>
                      <a:pt x="1116" y="492"/>
                    </a:lnTo>
                    <a:lnTo>
                      <a:pt x="1116" y="486"/>
                    </a:lnTo>
                    <a:lnTo>
                      <a:pt x="1116" y="480"/>
                    </a:lnTo>
                    <a:lnTo>
                      <a:pt x="1122" y="474"/>
                    </a:lnTo>
                    <a:lnTo>
                      <a:pt x="1122" y="468"/>
                    </a:lnTo>
                    <a:lnTo>
                      <a:pt x="1122" y="462"/>
                    </a:lnTo>
                    <a:lnTo>
                      <a:pt x="1122" y="456"/>
                    </a:lnTo>
                    <a:lnTo>
                      <a:pt x="1128" y="450"/>
                    </a:lnTo>
                    <a:lnTo>
                      <a:pt x="1128" y="444"/>
                    </a:lnTo>
                    <a:lnTo>
                      <a:pt x="1128" y="438"/>
                    </a:lnTo>
                    <a:lnTo>
                      <a:pt x="1128" y="432"/>
                    </a:lnTo>
                    <a:lnTo>
                      <a:pt x="1134" y="426"/>
                    </a:lnTo>
                    <a:lnTo>
                      <a:pt x="1134" y="420"/>
                    </a:lnTo>
                    <a:lnTo>
                      <a:pt x="1134" y="414"/>
                    </a:lnTo>
                    <a:lnTo>
                      <a:pt x="1134" y="408"/>
                    </a:lnTo>
                    <a:lnTo>
                      <a:pt x="1140" y="402"/>
                    </a:lnTo>
                    <a:lnTo>
                      <a:pt x="1140" y="396"/>
                    </a:lnTo>
                    <a:lnTo>
                      <a:pt x="1140" y="390"/>
                    </a:lnTo>
                    <a:lnTo>
                      <a:pt x="1146" y="384"/>
                    </a:lnTo>
                    <a:lnTo>
                      <a:pt x="1146" y="378"/>
                    </a:lnTo>
                    <a:lnTo>
                      <a:pt x="1146" y="372"/>
                    </a:lnTo>
                    <a:lnTo>
                      <a:pt x="1146" y="366"/>
                    </a:lnTo>
                    <a:lnTo>
                      <a:pt x="1152" y="360"/>
                    </a:lnTo>
                    <a:lnTo>
                      <a:pt x="1152" y="354"/>
                    </a:lnTo>
                    <a:lnTo>
                      <a:pt x="1152" y="348"/>
                    </a:lnTo>
                    <a:lnTo>
                      <a:pt x="1158" y="342"/>
                    </a:lnTo>
                    <a:lnTo>
                      <a:pt x="1158" y="336"/>
                    </a:lnTo>
                    <a:lnTo>
                      <a:pt x="1158" y="330"/>
                    </a:lnTo>
                    <a:lnTo>
                      <a:pt x="1164" y="324"/>
                    </a:lnTo>
                    <a:lnTo>
                      <a:pt x="1164" y="318"/>
                    </a:lnTo>
                    <a:lnTo>
                      <a:pt x="1164" y="312"/>
                    </a:lnTo>
                    <a:lnTo>
                      <a:pt x="1170" y="306"/>
                    </a:lnTo>
                    <a:lnTo>
                      <a:pt x="1170" y="300"/>
                    </a:lnTo>
                    <a:lnTo>
                      <a:pt x="1170" y="294"/>
                    </a:lnTo>
                    <a:lnTo>
                      <a:pt x="1176" y="288"/>
                    </a:lnTo>
                    <a:lnTo>
                      <a:pt x="1176" y="282"/>
                    </a:lnTo>
                    <a:lnTo>
                      <a:pt x="1182" y="276"/>
                    </a:lnTo>
                    <a:lnTo>
                      <a:pt x="1182" y="270"/>
                    </a:lnTo>
                    <a:lnTo>
                      <a:pt x="1182" y="264"/>
                    </a:lnTo>
                    <a:lnTo>
                      <a:pt x="1188" y="258"/>
                    </a:lnTo>
                    <a:lnTo>
                      <a:pt x="1188" y="252"/>
                    </a:lnTo>
                    <a:lnTo>
                      <a:pt x="1194" y="246"/>
                    </a:lnTo>
                    <a:lnTo>
                      <a:pt x="1194" y="240"/>
                    </a:lnTo>
                    <a:lnTo>
                      <a:pt x="1200" y="234"/>
                    </a:lnTo>
                    <a:lnTo>
                      <a:pt x="1206" y="228"/>
                    </a:lnTo>
                    <a:lnTo>
                      <a:pt x="1206" y="222"/>
                    </a:lnTo>
                    <a:lnTo>
                      <a:pt x="1212" y="216"/>
                    </a:lnTo>
                    <a:lnTo>
                      <a:pt x="1218" y="210"/>
                    </a:lnTo>
                    <a:lnTo>
                      <a:pt x="1224" y="204"/>
                    </a:lnTo>
                    <a:lnTo>
                      <a:pt x="1230" y="198"/>
                    </a:lnTo>
                    <a:lnTo>
                      <a:pt x="1236" y="192"/>
                    </a:lnTo>
                    <a:lnTo>
                      <a:pt x="1242" y="192"/>
                    </a:lnTo>
                    <a:lnTo>
                      <a:pt x="1248" y="192"/>
                    </a:lnTo>
                    <a:lnTo>
                      <a:pt x="1254" y="192"/>
                    </a:lnTo>
                    <a:lnTo>
                      <a:pt x="1260" y="198"/>
                    </a:lnTo>
                    <a:lnTo>
                      <a:pt x="1266" y="204"/>
                    </a:lnTo>
                    <a:lnTo>
                      <a:pt x="1272" y="210"/>
                    </a:lnTo>
                    <a:lnTo>
                      <a:pt x="1278" y="216"/>
                    </a:lnTo>
                    <a:lnTo>
                      <a:pt x="1284" y="222"/>
                    </a:lnTo>
                    <a:lnTo>
                      <a:pt x="1290" y="228"/>
                    </a:lnTo>
                    <a:lnTo>
                      <a:pt x="1296" y="234"/>
                    </a:lnTo>
                    <a:lnTo>
                      <a:pt x="1296" y="240"/>
                    </a:lnTo>
                    <a:lnTo>
                      <a:pt x="1302" y="246"/>
                    </a:lnTo>
                    <a:lnTo>
                      <a:pt x="1302" y="252"/>
                    </a:lnTo>
                    <a:lnTo>
                      <a:pt x="1308" y="258"/>
                    </a:lnTo>
                    <a:lnTo>
                      <a:pt x="1308" y="264"/>
                    </a:lnTo>
                    <a:lnTo>
                      <a:pt x="1308" y="270"/>
                    </a:lnTo>
                    <a:lnTo>
                      <a:pt x="1314" y="276"/>
                    </a:lnTo>
                    <a:lnTo>
                      <a:pt x="1314" y="282"/>
                    </a:lnTo>
                    <a:lnTo>
                      <a:pt x="1320" y="288"/>
                    </a:lnTo>
                    <a:lnTo>
                      <a:pt x="1320" y="294"/>
                    </a:lnTo>
                    <a:lnTo>
                      <a:pt x="1320" y="300"/>
                    </a:lnTo>
                    <a:lnTo>
                      <a:pt x="1326" y="306"/>
                    </a:lnTo>
                    <a:lnTo>
                      <a:pt x="1326" y="312"/>
                    </a:lnTo>
                    <a:lnTo>
                      <a:pt x="1326" y="318"/>
                    </a:lnTo>
                    <a:lnTo>
                      <a:pt x="1332" y="324"/>
                    </a:lnTo>
                    <a:lnTo>
                      <a:pt x="1332" y="330"/>
                    </a:lnTo>
                    <a:lnTo>
                      <a:pt x="1332" y="336"/>
                    </a:lnTo>
                    <a:lnTo>
                      <a:pt x="1338" y="342"/>
                    </a:lnTo>
                    <a:lnTo>
                      <a:pt x="1338" y="348"/>
                    </a:lnTo>
                    <a:lnTo>
                      <a:pt x="1338" y="354"/>
                    </a:lnTo>
                    <a:lnTo>
                      <a:pt x="1344" y="360"/>
                    </a:lnTo>
                    <a:lnTo>
                      <a:pt x="1344" y="366"/>
                    </a:lnTo>
                    <a:lnTo>
                      <a:pt x="1344" y="372"/>
                    </a:lnTo>
                    <a:lnTo>
                      <a:pt x="1344" y="378"/>
                    </a:lnTo>
                    <a:lnTo>
                      <a:pt x="1350" y="384"/>
                    </a:lnTo>
                    <a:lnTo>
                      <a:pt x="1350" y="390"/>
                    </a:lnTo>
                    <a:lnTo>
                      <a:pt x="1350" y="396"/>
                    </a:lnTo>
                    <a:lnTo>
                      <a:pt x="1350" y="402"/>
                    </a:lnTo>
                    <a:lnTo>
                      <a:pt x="1356" y="408"/>
                    </a:lnTo>
                    <a:lnTo>
                      <a:pt x="1356" y="414"/>
                    </a:lnTo>
                    <a:lnTo>
                      <a:pt x="1356" y="420"/>
                    </a:lnTo>
                    <a:lnTo>
                      <a:pt x="1356" y="426"/>
                    </a:lnTo>
                    <a:lnTo>
                      <a:pt x="1362" y="432"/>
                    </a:lnTo>
                    <a:lnTo>
                      <a:pt x="1362" y="438"/>
                    </a:lnTo>
                    <a:lnTo>
                      <a:pt x="1362" y="444"/>
                    </a:lnTo>
                    <a:lnTo>
                      <a:pt x="1362" y="450"/>
                    </a:lnTo>
                    <a:lnTo>
                      <a:pt x="1368" y="456"/>
                    </a:lnTo>
                    <a:lnTo>
                      <a:pt x="1368" y="462"/>
                    </a:lnTo>
                    <a:lnTo>
                      <a:pt x="1368" y="468"/>
                    </a:lnTo>
                    <a:lnTo>
                      <a:pt x="1368" y="474"/>
                    </a:lnTo>
                    <a:lnTo>
                      <a:pt x="1374" y="480"/>
                    </a:lnTo>
                    <a:lnTo>
                      <a:pt x="1374" y="486"/>
                    </a:lnTo>
                    <a:lnTo>
                      <a:pt x="1374" y="492"/>
                    </a:lnTo>
                    <a:lnTo>
                      <a:pt x="1374" y="498"/>
                    </a:lnTo>
                    <a:lnTo>
                      <a:pt x="1380" y="504"/>
                    </a:lnTo>
                    <a:lnTo>
                      <a:pt x="1380" y="510"/>
                    </a:lnTo>
                    <a:lnTo>
                      <a:pt x="1380" y="516"/>
                    </a:lnTo>
                    <a:lnTo>
                      <a:pt x="1380" y="522"/>
                    </a:lnTo>
                    <a:lnTo>
                      <a:pt x="1380" y="528"/>
                    </a:lnTo>
                    <a:lnTo>
                      <a:pt x="1386" y="534"/>
                    </a:lnTo>
                    <a:lnTo>
                      <a:pt x="1386" y="540"/>
                    </a:lnTo>
                    <a:lnTo>
                      <a:pt x="1386" y="546"/>
                    </a:lnTo>
                    <a:lnTo>
                      <a:pt x="1386" y="552"/>
                    </a:lnTo>
                    <a:lnTo>
                      <a:pt x="1392" y="558"/>
                    </a:lnTo>
                    <a:lnTo>
                      <a:pt x="1392" y="564"/>
                    </a:lnTo>
                    <a:lnTo>
                      <a:pt x="1392" y="570"/>
                    </a:lnTo>
                    <a:lnTo>
                      <a:pt x="1392" y="576"/>
                    </a:lnTo>
                    <a:lnTo>
                      <a:pt x="1392" y="582"/>
                    </a:lnTo>
                    <a:lnTo>
                      <a:pt x="1398" y="588"/>
                    </a:lnTo>
                    <a:lnTo>
                      <a:pt x="1398" y="594"/>
                    </a:lnTo>
                    <a:lnTo>
                      <a:pt x="1398" y="600"/>
                    </a:lnTo>
                    <a:lnTo>
                      <a:pt x="1398" y="606"/>
                    </a:lnTo>
                    <a:lnTo>
                      <a:pt x="1398" y="612"/>
                    </a:lnTo>
                    <a:lnTo>
                      <a:pt x="1404" y="618"/>
                    </a:lnTo>
                    <a:lnTo>
                      <a:pt x="1404" y="624"/>
                    </a:lnTo>
                    <a:lnTo>
                      <a:pt x="1404" y="630"/>
                    </a:lnTo>
                    <a:lnTo>
                      <a:pt x="1404" y="636"/>
                    </a:lnTo>
                    <a:lnTo>
                      <a:pt x="1404" y="642"/>
                    </a:lnTo>
                    <a:lnTo>
                      <a:pt x="1410" y="648"/>
                    </a:lnTo>
                    <a:lnTo>
                      <a:pt x="1410" y="654"/>
                    </a:lnTo>
                    <a:lnTo>
                      <a:pt x="1410" y="660"/>
                    </a:lnTo>
                    <a:lnTo>
                      <a:pt x="1410" y="666"/>
                    </a:lnTo>
                    <a:lnTo>
                      <a:pt x="1410" y="672"/>
                    </a:lnTo>
                    <a:lnTo>
                      <a:pt x="1416" y="678"/>
                    </a:lnTo>
                    <a:lnTo>
                      <a:pt x="1416" y="684"/>
                    </a:lnTo>
                    <a:lnTo>
                      <a:pt x="1416" y="690"/>
                    </a:lnTo>
                    <a:lnTo>
                      <a:pt x="1416" y="696"/>
                    </a:lnTo>
                    <a:lnTo>
                      <a:pt x="1416" y="702"/>
                    </a:lnTo>
                    <a:lnTo>
                      <a:pt x="1422" y="708"/>
                    </a:lnTo>
                    <a:lnTo>
                      <a:pt x="1422" y="714"/>
                    </a:lnTo>
                    <a:lnTo>
                      <a:pt x="1422" y="720"/>
                    </a:lnTo>
                    <a:lnTo>
                      <a:pt x="1422" y="726"/>
                    </a:lnTo>
                    <a:lnTo>
                      <a:pt x="1422" y="732"/>
                    </a:lnTo>
                    <a:lnTo>
                      <a:pt x="1428" y="738"/>
                    </a:lnTo>
                    <a:lnTo>
                      <a:pt x="1428" y="744"/>
                    </a:lnTo>
                    <a:lnTo>
                      <a:pt x="1428" y="750"/>
                    </a:lnTo>
                    <a:lnTo>
                      <a:pt x="1428" y="756"/>
                    </a:lnTo>
                    <a:lnTo>
                      <a:pt x="1428" y="762"/>
                    </a:lnTo>
                    <a:lnTo>
                      <a:pt x="1434" y="768"/>
                    </a:lnTo>
                    <a:lnTo>
                      <a:pt x="1434" y="774"/>
                    </a:lnTo>
                    <a:lnTo>
                      <a:pt x="1434" y="780"/>
                    </a:lnTo>
                    <a:lnTo>
                      <a:pt x="1434" y="786"/>
                    </a:lnTo>
                    <a:lnTo>
                      <a:pt x="1434" y="792"/>
                    </a:lnTo>
                    <a:lnTo>
                      <a:pt x="1440" y="798"/>
                    </a:lnTo>
                    <a:lnTo>
                      <a:pt x="1440" y="804"/>
                    </a:lnTo>
                    <a:lnTo>
                      <a:pt x="1440" y="810"/>
                    </a:lnTo>
                    <a:lnTo>
                      <a:pt x="1440" y="816"/>
                    </a:lnTo>
                    <a:lnTo>
                      <a:pt x="1440" y="822"/>
                    </a:lnTo>
                    <a:lnTo>
                      <a:pt x="1440" y="828"/>
                    </a:lnTo>
                    <a:lnTo>
                      <a:pt x="1446" y="834"/>
                    </a:lnTo>
                    <a:lnTo>
                      <a:pt x="1446" y="840"/>
                    </a:lnTo>
                    <a:lnTo>
                      <a:pt x="1446" y="846"/>
                    </a:lnTo>
                    <a:lnTo>
                      <a:pt x="1446" y="852"/>
                    </a:lnTo>
                    <a:lnTo>
                      <a:pt x="1446" y="858"/>
                    </a:lnTo>
                    <a:lnTo>
                      <a:pt x="1452" y="864"/>
                    </a:lnTo>
                    <a:lnTo>
                      <a:pt x="1452" y="870"/>
                    </a:lnTo>
                    <a:lnTo>
                      <a:pt x="1452" y="876"/>
                    </a:lnTo>
                    <a:lnTo>
                      <a:pt x="1452" y="882"/>
                    </a:lnTo>
                    <a:lnTo>
                      <a:pt x="1452" y="888"/>
                    </a:lnTo>
                    <a:lnTo>
                      <a:pt x="1458" y="894"/>
                    </a:lnTo>
                    <a:lnTo>
                      <a:pt x="1458" y="900"/>
                    </a:lnTo>
                    <a:lnTo>
                      <a:pt x="1458" y="906"/>
                    </a:lnTo>
                    <a:lnTo>
                      <a:pt x="1458" y="912"/>
                    </a:lnTo>
                    <a:lnTo>
                      <a:pt x="1458" y="918"/>
                    </a:lnTo>
                    <a:lnTo>
                      <a:pt x="1458" y="924"/>
                    </a:lnTo>
                    <a:lnTo>
                      <a:pt x="1464" y="930"/>
                    </a:lnTo>
                    <a:lnTo>
                      <a:pt x="1464" y="936"/>
                    </a:lnTo>
                    <a:lnTo>
                      <a:pt x="1464" y="942"/>
                    </a:lnTo>
                    <a:lnTo>
                      <a:pt x="1464" y="948"/>
                    </a:lnTo>
                    <a:lnTo>
                      <a:pt x="1464" y="954"/>
                    </a:lnTo>
                    <a:lnTo>
                      <a:pt x="1470" y="960"/>
                    </a:lnTo>
                    <a:lnTo>
                      <a:pt x="1470" y="966"/>
                    </a:lnTo>
                    <a:lnTo>
                      <a:pt x="1470" y="972"/>
                    </a:lnTo>
                    <a:lnTo>
                      <a:pt x="1470" y="978"/>
                    </a:lnTo>
                    <a:lnTo>
                      <a:pt x="1470" y="984"/>
                    </a:lnTo>
                    <a:lnTo>
                      <a:pt x="1476" y="990"/>
                    </a:lnTo>
                    <a:lnTo>
                      <a:pt x="1476" y="996"/>
                    </a:lnTo>
                    <a:lnTo>
                      <a:pt x="1476" y="1002"/>
                    </a:lnTo>
                    <a:lnTo>
                      <a:pt x="1476" y="1008"/>
                    </a:lnTo>
                    <a:lnTo>
                      <a:pt x="1476" y="1014"/>
                    </a:lnTo>
                    <a:lnTo>
                      <a:pt x="1482" y="1020"/>
                    </a:lnTo>
                    <a:lnTo>
                      <a:pt x="1482" y="1026"/>
                    </a:lnTo>
                    <a:lnTo>
                      <a:pt x="1482" y="1032"/>
                    </a:lnTo>
                    <a:lnTo>
                      <a:pt x="1482" y="1038"/>
                    </a:lnTo>
                    <a:lnTo>
                      <a:pt x="1482" y="1044"/>
                    </a:lnTo>
                    <a:lnTo>
                      <a:pt x="1482" y="1050"/>
                    </a:lnTo>
                    <a:lnTo>
                      <a:pt x="1488" y="1056"/>
                    </a:lnTo>
                    <a:lnTo>
                      <a:pt x="1488" y="1062"/>
                    </a:lnTo>
                    <a:lnTo>
                      <a:pt x="1488" y="1068"/>
                    </a:lnTo>
                    <a:lnTo>
                      <a:pt x="1488" y="1074"/>
                    </a:lnTo>
                    <a:lnTo>
                      <a:pt x="1488" y="1080"/>
                    </a:lnTo>
                    <a:lnTo>
                      <a:pt x="1494" y="1086"/>
                    </a:lnTo>
                    <a:lnTo>
                      <a:pt x="1494" y="1092"/>
                    </a:lnTo>
                    <a:lnTo>
                      <a:pt x="1494" y="1098"/>
                    </a:lnTo>
                    <a:lnTo>
                      <a:pt x="1494" y="1104"/>
                    </a:lnTo>
                    <a:lnTo>
                      <a:pt x="1494" y="1110"/>
                    </a:lnTo>
                    <a:lnTo>
                      <a:pt x="1500" y="1116"/>
                    </a:lnTo>
                    <a:lnTo>
                      <a:pt x="1500" y="1122"/>
                    </a:lnTo>
                    <a:lnTo>
                      <a:pt x="1500" y="1128"/>
                    </a:lnTo>
                    <a:lnTo>
                      <a:pt x="1500" y="1134"/>
                    </a:lnTo>
                    <a:lnTo>
                      <a:pt x="1500" y="1140"/>
                    </a:lnTo>
                    <a:lnTo>
                      <a:pt x="1506" y="1146"/>
                    </a:lnTo>
                    <a:lnTo>
                      <a:pt x="1506" y="1152"/>
                    </a:lnTo>
                    <a:lnTo>
                      <a:pt x="1506" y="1158"/>
                    </a:lnTo>
                    <a:lnTo>
                      <a:pt x="1506" y="1164"/>
                    </a:lnTo>
                    <a:lnTo>
                      <a:pt x="1506" y="1170"/>
                    </a:lnTo>
                    <a:lnTo>
                      <a:pt x="1512" y="1176"/>
                    </a:lnTo>
                    <a:lnTo>
                      <a:pt x="1512" y="1182"/>
                    </a:lnTo>
                    <a:lnTo>
                      <a:pt x="1512" y="1188"/>
                    </a:lnTo>
                    <a:lnTo>
                      <a:pt x="1512" y="1194"/>
                    </a:lnTo>
                    <a:lnTo>
                      <a:pt x="1512" y="1200"/>
                    </a:lnTo>
                    <a:lnTo>
                      <a:pt x="1518" y="1206"/>
                    </a:lnTo>
                    <a:lnTo>
                      <a:pt x="1518" y="1212"/>
                    </a:lnTo>
                    <a:lnTo>
                      <a:pt x="1518" y="1218"/>
                    </a:lnTo>
                    <a:lnTo>
                      <a:pt x="1518" y="1224"/>
                    </a:lnTo>
                    <a:lnTo>
                      <a:pt x="1518" y="1230"/>
                    </a:lnTo>
                    <a:lnTo>
                      <a:pt x="1524" y="1236"/>
                    </a:lnTo>
                    <a:lnTo>
                      <a:pt x="1524" y="1242"/>
                    </a:lnTo>
                    <a:lnTo>
                      <a:pt x="1524" y="1248"/>
                    </a:lnTo>
                    <a:lnTo>
                      <a:pt x="1524" y="1254"/>
                    </a:lnTo>
                    <a:lnTo>
                      <a:pt x="1530" y="1260"/>
                    </a:lnTo>
                    <a:lnTo>
                      <a:pt x="1530" y="1266"/>
                    </a:lnTo>
                    <a:lnTo>
                      <a:pt x="1530" y="1272"/>
                    </a:lnTo>
                    <a:lnTo>
                      <a:pt x="1530" y="1278"/>
                    </a:lnTo>
                    <a:lnTo>
                      <a:pt x="1530" y="1284"/>
                    </a:lnTo>
                    <a:lnTo>
                      <a:pt x="1536" y="1290"/>
                    </a:lnTo>
                    <a:lnTo>
                      <a:pt x="1536" y="1296"/>
                    </a:lnTo>
                    <a:lnTo>
                      <a:pt x="1536" y="1302"/>
                    </a:lnTo>
                    <a:lnTo>
                      <a:pt x="1536" y="1308"/>
                    </a:lnTo>
                    <a:lnTo>
                      <a:pt x="1542" y="1314"/>
                    </a:lnTo>
                    <a:lnTo>
                      <a:pt x="1542" y="1320"/>
                    </a:lnTo>
                    <a:lnTo>
                      <a:pt x="1542" y="1326"/>
                    </a:lnTo>
                    <a:lnTo>
                      <a:pt x="1542" y="1332"/>
                    </a:lnTo>
                    <a:lnTo>
                      <a:pt x="1542" y="1338"/>
                    </a:lnTo>
                    <a:lnTo>
                      <a:pt x="1548" y="1344"/>
                    </a:lnTo>
                    <a:lnTo>
                      <a:pt x="1548" y="1350"/>
                    </a:lnTo>
                    <a:lnTo>
                      <a:pt x="1548" y="1356"/>
                    </a:lnTo>
                    <a:lnTo>
                      <a:pt x="1548" y="1362"/>
                    </a:lnTo>
                    <a:lnTo>
                      <a:pt x="1554" y="1368"/>
                    </a:lnTo>
                    <a:lnTo>
                      <a:pt x="1554" y="1374"/>
                    </a:lnTo>
                    <a:lnTo>
                      <a:pt x="1554" y="1380"/>
                    </a:lnTo>
                    <a:lnTo>
                      <a:pt x="1554" y="1386"/>
                    </a:lnTo>
                    <a:lnTo>
                      <a:pt x="1560" y="1392"/>
                    </a:lnTo>
                    <a:lnTo>
                      <a:pt x="1560" y="1398"/>
                    </a:lnTo>
                    <a:lnTo>
                      <a:pt x="1560" y="1404"/>
                    </a:lnTo>
                    <a:lnTo>
                      <a:pt x="1560" y="1410"/>
                    </a:lnTo>
                    <a:lnTo>
                      <a:pt x="1566" y="1416"/>
                    </a:lnTo>
                    <a:lnTo>
                      <a:pt x="1566" y="1422"/>
                    </a:lnTo>
                    <a:lnTo>
                      <a:pt x="1566" y="1428"/>
                    </a:lnTo>
                    <a:lnTo>
                      <a:pt x="1572" y="1434"/>
                    </a:lnTo>
                    <a:lnTo>
                      <a:pt x="1572" y="1440"/>
                    </a:lnTo>
                    <a:lnTo>
                      <a:pt x="1572" y="1446"/>
                    </a:lnTo>
                    <a:lnTo>
                      <a:pt x="1572" y="1452"/>
                    </a:lnTo>
                    <a:lnTo>
                      <a:pt x="1578" y="1458"/>
                    </a:lnTo>
                    <a:lnTo>
                      <a:pt x="1578" y="1464"/>
                    </a:lnTo>
                    <a:lnTo>
                      <a:pt x="1578" y="1470"/>
                    </a:lnTo>
                    <a:lnTo>
                      <a:pt x="1584" y="1476"/>
                    </a:lnTo>
                    <a:lnTo>
                      <a:pt x="1584" y="1482"/>
                    </a:lnTo>
                    <a:lnTo>
                      <a:pt x="1584" y="1488"/>
                    </a:lnTo>
                    <a:lnTo>
                      <a:pt x="1590" y="1494"/>
                    </a:lnTo>
                    <a:lnTo>
                      <a:pt x="1590" y="1500"/>
                    </a:lnTo>
                    <a:lnTo>
                      <a:pt x="1590" y="1506"/>
                    </a:lnTo>
                    <a:lnTo>
                      <a:pt x="1596" y="1512"/>
                    </a:lnTo>
                    <a:lnTo>
                      <a:pt x="1596" y="1518"/>
                    </a:lnTo>
                    <a:lnTo>
                      <a:pt x="1596" y="1524"/>
                    </a:lnTo>
                    <a:lnTo>
                      <a:pt x="1602" y="1530"/>
                    </a:lnTo>
                    <a:lnTo>
                      <a:pt x="1602" y="1536"/>
                    </a:lnTo>
                    <a:lnTo>
                      <a:pt x="1602" y="1542"/>
                    </a:lnTo>
                    <a:lnTo>
                      <a:pt x="1608" y="1548"/>
                    </a:lnTo>
                    <a:lnTo>
                      <a:pt x="1608" y="1554"/>
                    </a:lnTo>
                    <a:lnTo>
                      <a:pt x="1614" y="1560"/>
                    </a:lnTo>
                    <a:lnTo>
                      <a:pt x="1614" y="1566"/>
                    </a:lnTo>
                    <a:lnTo>
                      <a:pt x="1620" y="1572"/>
                    </a:lnTo>
                    <a:lnTo>
                      <a:pt x="1620" y="1578"/>
                    </a:lnTo>
                    <a:lnTo>
                      <a:pt x="1626" y="1584"/>
                    </a:lnTo>
                    <a:lnTo>
                      <a:pt x="1626" y="1590"/>
                    </a:lnTo>
                    <a:lnTo>
                      <a:pt x="1632" y="1596"/>
                    </a:lnTo>
                    <a:lnTo>
                      <a:pt x="1638" y="1602"/>
                    </a:lnTo>
                    <a:lnTo>
                      <a:pt x="1644" y="1608"/>
                    </a:lnTo>
                    <a:lnTo>
                      <a:pt x="1650" y="1614"/>
                    </a:lnTo>
                    <a:lnTo>
                      <a:pt x="1656" y="1620"/>
                    </a:lnTo>
                    <a:lnTo>
                      <a:pt x="1662" y="1626"/>
                    </a:lnTo>
                    <a:lnTo>
                      <a:pt x="1668" y="1626"/>
                    </a:lnTo>
                    <a:lnTo>
                      <a:pt x="1674" y="1626"/>
                    </a:lnTo>
                    <a:lnTo>
                      <a:pt x="1680" y="1620"/>
                    </a:lnTo>
                    <a:lnTo>
                      <a:pt x="1686" y="1620"/>
                    </a:lnTo>
                    <a:lnTo>
                      <a:pt x="1692" y="1614"/>
                    </a:lnTo>
                    <a:lnTo>
                      <a:pt x="1698" y="1608"/>
                    </a:lnTo>
                    <a:lnTo>
                      <a:pt x="1704" y="1602"/>
                    </a:lnTo>
                    <a:lnTo>
                      <a:pt x="1710" y="1596"/>
                    </a:lnTo>
                    <a:lnTo>
                      <a:pt x="1716" y="1590"/>
                    </a:lnTo>
                    <a:lnTo>
                      <a:pt x="1716" y="1584"/>
                    </a:lnTo>
                    <a:lnTo>
                      <a:pt x="1722" y="1578"/>
                    </a:lnTo>
                    <a:lnTo>
                      <a:pt x="1722" y="1572"/>
                    </a:lnTo>
                    <a:lnTo>
                      <a:pt x="1728" y="1566"/>
                    </a:lnTo>
                    <a:lnTo>
                      <a:pt x="1728" y="1560"/>
                    </a:lnTo>
                    <a:lnTo>
                      <a:pt x="1734" y="1554"/>
                    </a:lnTo>
                    <a:lnTo>
                      <a:pt x="1734" y="1548"/>
                    </a:lnTo>
                    <a:lnTo>
                      <a:pt x="1740" y="1542"/>
                    </a:lnTo>
                    <a:lnTo>
                      <a:pt x="1740" y="1536"/>
                    </a:lnTo>
                    <a:lnTo>
                      <a:pt x="1740" y="1530"/>
                    </a:lnTo>
                    <a:lnTo>
                      <a:pt x="1746" y="1524"/>
                    </a:lnTo>
                    <a:lnTo>
                      <a:pt x="1746" y="1518"/>
                    </a:lnTo>
                    <a:lnTo>
                      <a:pt x="1746" y="1512"/>
                    </a:lnTo>
                    <a:lnTo>
                      <a:pt x="1752" y="1506"/>
                    </a:lnTo>
                    <a:lnTo>
                      <a:pt x="1752" y="1500"/>
                    </a:lnTo>
                    <a:lnTo>
                      <a:pt x="1752" y="1494"/>
                    </a:lnTo>
                    <a:lnTo>
                      <a:pt x="1758" y="1488"/>
                    </a:lnTo>
                    <a:lnTo>
                      <a:pt x="1758" y="1482"/>
                    </a:lnTo>
                    <a:lnTo>
                      <a:pt x="1758" y="1476"/>
                    </a:lnTo>
                    <a:lnTo>
                      <a:pt x="1764" y="1470"/>
                    </a:lnTo>
                    <a:lnTo>
                      <a:pt x="1764" y="1464"/>
                    </a:lnTo>
                    <a:lnTo>
                      <a:pt x="1764" y="1458"/>
                    </a:lnTo>
                    <a:lnTo>
                      <a:pt x="1770" y="1452"/>
                    </a:lnTo>
                    <a:lnTo>
                      <a:pt x="1770" y="1446"/>
                    </a:lnTo>
                    <a:lnTo>
                      <a:pt x="1770" y="1440"/>
                    </a:lnTo>
                    <a:lnTo>
                      <a:pt x="1770" y="1434"/>
                    </a:lnTo>
                    <a:lnTo>
                      <a:pt x="1776" y="1428"/>
                    </a:lnTo>
                    <a:lnTo>
                      <a:pt x="1776" y="1422"/>
                    </a:lnTo>
                    <a:lnTo>
                      <a:pt x="1776" y="1416"/>
                    </a:lnTo>
                    <a:lnTo>
                      <a:pt x="1782" y="1410"/>
                    </a:lnTo>
                    <a:lnTo>
                      <a:pt x="1782" y="1404"/>
                    </a:lnTo>
                    <a:lnTo>
                      <a:pt x="1782" y="1398"/>
                    </a:lnTo>
                    <a:lnTo>
                      <a:pt x="1782" y="1392"/>
                    </a:lnTo>
                    <a:lnTo>
                      <a:pt x="1788" y="1386"/>
                    </a:lnTo>
                    <a:lnTo>
                      <a:pt x="1788" y="1380"/>
                    </a:lnTo>
                    <a:lnTo>
                      <a:pt x="1788" y="1374"/>
                    </a:lnTo>
                    <a:lnTo>
                      <a:pt x="1788" y="1368"/>
                    </a:lnTo>
                    <a:lnTo>
                      <a:pt x="1794" y="1362"/>
                    </a:lnTo>
                    <a:lnTo>
                      <a:pt x="1794" y="1356"/>
                    </a:lnTo>
                    <a:lnTo>
                      <a:pt x="1794" y="1350"/>
                    </a:lnTo>
                    <a:lnTo>
                      <a:pt x="1794" y="1344"/>
                    </a:lnTo>
                    <a:lnTo>
                      <a:pt x="1800" y="1338"/>
                    </a:lnTo>
                    <a:lnTo>
                      <a:pt x="1800" y="1332"/>
                    </a:lnTo>
                    <a:lnTo>
                      <a:pt x="1800" y="1326"/>
                    </a:lnTo>
                    <a:lnTo>
                      <a:pt x="1800" y="1320"/>
                    </a:lnTo>
                    <a:lnTo>
                      <a:pt x="1800" y="1314"/>
                    </a:lnTo>
                    <a:lnTo>
                      <a:pt x="1806" y="1308"/>
                    </a:lnTo>
                    <a:lnTo>
                      <a:pt x="1806" y="1302"/>
                    </a:lnTo>
                    <a:lnTo>
                      <a:pt x="1806" y="1296"/>
                    </a:lnTo>
                    <a:lnTo>
                      <a:pt x="1806" y="1290"/>
                    </a:lnTo>
                    <a:lnTo>
                      <a:pt x="1812" y="1284"/>
                    </a:lnTo>
                    <a:lnTo>
                      <a:pt x="1812" y="1278"/>
                    </a:lnTo>
                    <a:lnTo>
                      <a:pt x="1812" y="1272"/>
                    </a:lnTo>
                    <a:lnTo>
                      <a:pt x="1812" y="1266"/>
                    </a:lnTo>
                    <a:lnTo>
                      <a:pt x="1818" y="1260"/>
                    </a:lnTo>
                    <a:lnTo>
                      <a:pt x="1818" y="1254"/>
                    </a:lnTo>
                    <a:lnTo>
                      <a:pt x="1818" y="1248"/>
                    </a:lnTo>
                    <a:lnTo>
                      <a:pt x="1818" y="1242"/>
                    </a:lnTo>
                    <a:lnTo>
                      <a:pt x="1818" y="1236"/>
                    </a:lnTo>
                    <a:lnTo>
                      <a:pt x="1824" y="1230"/>
                    </a:lnTo>
                    <a:lnTo>
                      <a:pt x="1824" y="1224"/>
                    </a:lnTo>
                    <a:lnTo>
                      <a:pt x="1824" y="1218"/>
                    </a:lnTo>
                    <a:lnTo>
                      <a:pt x="1824" y="1212"/>
                    </a:lnTo>
                    <a:lnTo>
                      <a:pt x="1824" y="1206"/>
                    </a:lnTo>
                    <a:lnTo>
                      <a:pt x="1830" y="1200"/>
                    </a:lnTo>
                    <a:lnTo>
                      <a:pt x="1830" y="1194"/>
                    </a:lnTo>
                    <a:lnTo>
                      <a:pt x="1830" y="1188"/>
                    </a:lnTo>
                    <a:lnTo>
                      <a:pt x="1830" y="1182"/>
                    </a:lnTo>
                    <a:lnTo>
                      <a:pt x="1830" y="1176"/>
                    </a:lnTo>
                    <a:lnTo>
                      <a:pt x="1836" y="1170"/>
                    </a:lnTo>
                    <a:lnTo>
                      <a:pt x="1836" y="1164"/>
                    </a:lnTo>
                    <a:lnTo>
                      <a:pt x="1836" y="1158"/>
                    </a:lnTo>
                    <a:lnTo>
                      <a:pt x="1836" y="1152"/>
                    </a:lnTo>
                    <a:lnTo>
                      <a:pt x="1842" y="1146"/>
                    </a:lnTo>
                    <a:lnTo>
                      <a:pt x="1842" y="1140"/>
                    </a:lnTo>
                    <a:lnTo>
                      <a:pt x="1842" y="1134"/>
                    </a:lnTo>
                    <a:lnTo>
                      <a:pt x="1842" y="1128"/>
                    </a:lnTo>
                    <a:lnTo>
                      <a:pt x="1842" y="1122"/>
                    </a:lnTo>
                    <a:lnTo>
                      <a:pt x="1848" y="1116"/>
                    </a:lnTo>
                    <a:lnTo>
                      <a:pt x="1848" y="1110"/>
                    </a:lnTo>
                    <a:lnTo>
                      <a:pt x="1848" y="1104"/>
                    </a:lnTo>
                    <a:lnTo>
                      <a:pt x="1848" y="1098"/>
                    </a:lnTo>
                    <a:lnTo>
                      <a:pt x="1848" y="1092"/>
                    </a:lnTo>
                    <a:lnTo>
                      <a:pt x="1854" y="1086"/>
                    </a:lnTo>
                    <a:lnTo>
                      <a:pt x="1854" y="1080"/>
                    </a:lnTo>
                    <a:lnTo>
                      <a:pt x="1854" y="1074"/>
                    </a:lnTo>
                    <a:lnTo>
                      <a:pt x="1854" y="1068"/>
                    </a:lnTo>
                    <a:lnTo>
                      <a:pt x="1854" y="1062"/>
                    </a:lnTo>
                    <a:lnTo>
                      <a:pt x="1860" y="1056"/>
                    </a:lnTo>
                    <a:lnTo>
                      <a:pt x="1860" y="1050"/>
                    </a:lnTo>
                    <a:lnTo>
                      <a:pt x="1860" y="1044"/>
                    </a:lnTo>
                    <a:lnTo>
                      <a:pt x="1860" y="1038"/>
                    </a:lnTo>
                    <a:lnTo>
                      <a:pt x="1860" y="1032"/>
                    </a:lnTo>
                    <a:lnTo>
                      <a:pt x="1866" y="1026"/>
                    </a:lnTo>
                    <a:lnTo>
                      <a:pt x="1866" y="1020"/>
                    </a:lnTo>
                    <a:lnTo>
                      <a:pt x="1866" y="1014"/>
                    </a:lnTo>
                    <a:lnTo>
                      <a:pt x="1866" y="1008"/>
                    </a:lnTo>
                  </a:path>
                </a:pathLst>
              </a:custGeom>
              <a:noFill/>
              <a:ln w="28575" cmpd="sng">
                <a:solidFill>
                  <a:srgbClr val="FF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953" name="Freeform 81">
                <a:extLst>
                  <a:ext uri="{FF2B5EF4-FFF2-40B4-BE49-F238E27FC236}">
                    <a16:creationId xmlns:a16="http://schemas.microsoft.com/office/drawing/2014/main" id="{FBB63452-B877-F5B4-9958-7B9E36BCC25E}"/>
                  </a:ext>
                </a:extLst>
              </p:cNvPr>
              <p:cNvSpPr>
                <a:spLocks/>
              </p:cNvSpPr>
              <p:nvPr/>
            </p:nvSpPr>
            <p:spPr bwMode="auto">
              <a:xfrm>
                <a:off x="3570" y="1536"/>
                <a:ext cx="666" cy="1410"/>
              </a:xfrm>
              <a:custGeom>
                <a:avLst/>
                <a:gdLst>
                  <a:gd name="T0" fmla="*/ 6 w 666"/>
                  <a:gd name="T1" fmla="*/ 660 h 1410"/>
                  <a:gd name="T2" fmla="*/ 12 w 666"/>
                  <a:gd name="T3" fmla="*/ 624 h 1410"/>
                  <a:gd name="T4" fmla="*/ 24 w 666"/>
                  <a:gd name="T5" fmla="*/ 588 h 1410"/>
                  <a:gd name="T6" fmla="*/ 30 w 666"/>
                  <a:gd name="T7" fmla="*/ 552 h 1410"/>
                  <a:gd name="T8" fmla="*/ 36 w 666"/>
                  <a:gd name="T9" fmla="*/ 516 h 1410"/>
                  <a:gd name="T10" fmla="*/ 42 w 666"/>
                  <a:gd name="T11" fmla="*/ 480 h 1410"/>
                  <a:gd name="T12" fmla="*/ 48 w 666"/>
                  <a:gd name="T13" fmla="*/ 444 h 1410"/>
                  <a:gd name="T14" fmla="*/ 60 w 666"/>
                  <a:gd name="T15" fmla="*/ 408 h 1410"/>
                  <a:gd name="T16" fmla="*/ 66 w 666"/>
                  <a:gd name="T17" fmla="*/ 372 h 1410"/>
                  <a:gd name="T18" fmla="*/ 72 w 666"/>
                  <a:gd name="T19" fmla="*/ 336 h 1410"/>
                  <a:gd name="T20" fmla="*/ 84 w 666"/>
                  <a:gd name="T21" fmla="*/ 300 h 1410"/>
                  <a:gd name="T22" fmla="*/ 90 w 666"/>
                  <a:gd name="T23" fmla="*/ 264 h 1410"/>
                  <a:gd name="T24" fmla="*/ 102 w 666"/>
                  <a:gd name="T25" fmla="*/ 228 h 1410"/>
                  <a:gd name="T26" fmla="*/ 108 w 666"/>
                  <a:gd name="T27" fmla="*/ 192 h 1410"/>
                  <a:gd name="T28" fmla="*/ 120 w 666"/>
                  <a:gd name="T29" fmla="*/ 156 h 1410"/>
                  <a:gd name="T30" fmla="*/ 132 w 666"/>
                  <a:gd name="T31" fmla="*/ 120 h 1410"/>
                  <a:gd name="T32" fmla="*/ 144 w 666"/>
                  <a:gd name="T33" fmla="*/ 84 h 1410"/>
                  <a:gd name="T34" fmla="*/ 162 w 666"/>
                  <a:gd name="T35" fmla="*/ 48 h 1410"/>
                  <a:gd name="T36" fmla="*/ 186 w 666"/>
                  <a:gd name="T37" fmla="*/ 12 h 1410"/>
                  <a:gd name="T38" fmla="*/ 222 w 666"/>
                  <a:gd name="T39" fmla="*/ 0 h 1410"/>
                  <a:gd name="T40" fmla="*/ 258 w 666"/>
                  <a:gd name="T41" fmla="*/ 36 h 1410"/>
                  <a:gd name="T42" fmla="*/ 276 w 666"/>
                  <a:gd name="T43" fmla="*/ 72 h 1410"/>
                  <a:gd name="T44" fmla="*/ 288 w 666"/>
                  <a:gd name="T45" fmla="*/ 108 h 1410"/>
                  <a:gd name="T46" fmla="*/ 300 w 666"/>
                  <a:gd name="T47" fmla="*/ 144 h 1410"/>
                  <a:gd name="T48" fmla="*/ 312 w 666"/>
                  <a:gd name="T49" fmla="*/ 180 h 1410"/>
                  <a:gd name="T50" fmla="*/ 324 w 666"/>
                  <a:gd name="T51" fmla="*/ 216 h 1410"/>
                  <a:gd name="T52" fmla="*/ 330 w 666"/>
                  <a:gd name="T53" fmla="*/ 252 h 1410"/>
                  <a:gd name="T54" fmla="*/ 342 w 666"/>
                  <a:gd name="T55" fmla="*/ 288 h 1410"/>
                  <a:gd name="T56" fmla="*/ 348 w 666"/>
                  <a:gd name="T57" fmla="*/ 324 h 1410"/>
                  <a:gd name="T58" fmla="*/ 354 w 666"/>
                  <a:gd name="T59" fmla="*/ 360 h 1410"/>
                  <a:gd name="T60" fmla="*/ 366 w 666"/>
                  <a:gd name="T61" fmla="*/ 396 h 1410"/>
                  <a:gd name="T62" fmla="*/ 372 w 666"/>
                  <a:gd name="T63" fmla="*/ 432 h 1410"/>
                  <a:gd name="T64" fmla="*/ 378 w 666"/>
                  <a:gd name="T65" fmla="*/ 468 h 1410"/>
                  <a:gd name="T66" fmla="*/ 384 w 666"/>
                  <a:gd name="T67" fmla="*/ 504 h 1410"/>
                  <a:gd name="T68" fmla="*/ 390 w 666"/>
                  <a:gd name="T69" fmla="*/ 540 h 1410"/>
                  <a:gd name="T70" fmla="*/ 402 w 666"/>
                  <a:gd name="T71" fmla="*/ 576 h 1410"/>
                  <a:gd name="T72" fmla="*/ 408 w 666"/>
                  <a:gd name="T73" fmla="*/ 612 h 1410"/>
                  <a:gd name="T74" fmla="*/ 414 w 666"/>
                  <a:gd name="T75" fmla="*/ 648 h 1410"/>
                  <a:gd name="T76" fmla="*/ 420 w 666"/>
                  <a:gd name="T77" fmla="*/ 684 h 1410"/>
                  <a:gd name="T78" fmla="*/ 426 w 666"/>
                  <a:gd name="T79" fmla="*/ 720 h 1410"/>
                  <a:gd name="T80" fmla="*/ 432 w 666"/>
                  <a:gd name="T81" fmla="*/ 756 h 1410"/>
                  <a:gd name="T82" fmla="*/ 438 w 666"/>
                  <a:gd name="T83" fmla="*/ 792 h 1410"/>
                  <a:gd name="T84" fmla="*/ 450 w 666"/>
                  <a:gd name="T85" fmla="*/ 828 h 1410"/>
                  <a:gd name="T86" fmla="*/ 456 w 666"/>
                  <a:gd name="T87" fmla="*/ 864 h 1410"/>
                  <a:gd name="T88" fmla="*/ 462 w 666"/>
                  <a:gd name="T89" fmla="*/ 900 h 1410"/>
                  <a:gd name="T90" fmla="*/ 468 w 666"/>
                  <a:gd name="T91" fmla="*/ 936 h 1410"/>
                  <a:gd name="T92" fmla="*/ 474 w 666"/>
                  <a:gd name="T93" fmla="*/ 972 h 1410"/>
                  <a:gd name="T94" fmla="*/ 486 w 666"/>
                  <a:gd name="T95" fmla="*/ 1008 h 1410"/>
                  <a:gd name="T96" fmla="*/ 492 w 666"/>
                  <a:gd name="T97" fmla="*/ 1044 h 1410"/>
                  <a:gd name="T98" fmla="*/ 498 w 666"/>
                  <a:gd name="T99" fmla="*/ 1080 h 1410"/>
                  <a:gd name="T100" fmla="*/ 510 w 666"/>
                  <a:gd name="T101" fmla="*/ 1116 h 1410"/>
                  <a:gd name="T102" fmla="*/ 516 w 666"/>
                  <a:gd name="T103" fmla="*/ 1152 h 1410"/>
                  <a:gd name="T104" fmla="*/ 528 w 666"/>
                  <a:gd name="T105" fmla="*/ 1188 h 1410"/>
                  <a:gd name="T106" fmla="*/ 534 w 666"/>
                  <a:gd name="T107" fmla="*/ 1224 h 1410"/>
                  <a:gd name="T108" fmla="*/ 546 w 666"/>
                  <a:gd name="T109" fmla="*/ 1260 h 1410"/>
                  <a:gd name="T110" fmla="*/ 558 w 666"/>
                  <a:gd name="T111" fmla="*/ 1296 h 1410"/>
                  <a:gd name="T112" fmla="*/ 570 w 666"/>
                  <a:gd name="T113" fmla="*/ 1332 h 1410"/>
                  <a:gd name="T114" fmla="*/ 588 w 666"/>
                  <a:gd name="T115" fmla="*/ 1368 h 1410"/>
                  <a:gd name="T116" fmla="*/ 618 w 666"/>
                  <a:gd name="T117" fmla="*/ 1404 h 1410"/>
                  <a:gd name="T118" fmla="*/ 654 w 666"/>
                  <a:gd name="T119" fmla="*/ 1398 h 1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66" h="1410">
                    <a:moveTo>
                      <a:pt x="0" y="690"/>
                    </a:moveTo>
                    <a:lnTo>
                      <a:pt x="0" y="684"/>
                    </a:lnTo>
                    <a:lnTo>
                      <a:pt x="6" y="678"/>
                    </a:lnTo>
                    <a:lnTo>
                      <a:pt x="6" y="672"/>
                    </a:lnTo>
                    <a:lnTo>
                      <a:pt x="6" y="666"/>
                    </a:lnTo>
                    <a:lnTo>
                      <a:pt x="6" y="660"/>
                    </a:lnTo>
                    <a:lnTo>
                      <a:pt x="6" y="654"/>
                    </a:lnTo>
                    <a:lnTo>
                      <a:pt x="12" y="648"/>
                    </a:lnTo>
                    <a:lnTo>
                      <a:pt x="12" y="642"/>
                    </a:lnTo>
                    <a:lnTo>
                      <a:pt x="12" y="636"/>
                    </a:lnTo>
                    <a:lnTo>
                      <a:pt x="12" y="630"/>
                    </a:lnTo>
                    <a:lnTo>
                      <a:pt x="12" y="624"/>
                    </a:lnTo>
                    <a:lnTo>
                      <a:pt x="18" y="618"/>
                    </a:lnTo>
                    <a:lnTo>
                      <a:pt x="18" y="612"/>
                    </a:lnTo>
                    <a:lnTo>
                      <a:pt x="18" y="606"/>
                    </a:lnTo>
                    <a:lnTo>
                      <a:pt x="18" y="600"/>
                    </a:lnTo>
                    <a:lnTo>
                      <a:pt x="18" y="594"/>
                    </a:lnTo>
                    <a:lnTo>
                      <a:pt x="24" y="588"/>
                    </a:lnTo>
                    <a:lnTo>
                      <a:pt x="24" y="582"/>
                    </a:lnTo>
                    <a:lnTo>
                      <a:pt x="24" y="576"/>
                    </a:lnTo>
                    <a:lnTo>
                      <a:pt x="24" y="570"/>
                    </a:lnTo>
                    <a:lnTo>
                      <a:pt x="24" y="564"/>
                    </a:lnTo>
                    <a:lnTo>
                      <a:pt x="30" y="558"/>
                    </a:lnTo>
                    <a:lnTo>
                      <a:pt x="30" y="552"/>
                    </a:lnTo>
                    <a:lnTo>
                      <a:pt x="30" y="546"/>
                    </a:lnTo>
                    <a:lnTo>
                      <a:pt x="30" y="540"/>
                    </a:lnTo>
                    <a:lnTo>
                      <a:pt x="30" y="534"/>
                    </a:lnTo>
                    <a:lnTo>
                      <a:pt x="36" y="528"/>
                    </a:lnTo>
                    <a:lnTo>
                      <a:pt x="36" y="522"/>
                    </a:lnTo>
                    <a:lnTo>
                      <a:pt x="36" y="516"/>
                    </a:lnTo>
                    <a:lnTo>
                      <a:pt x="36" y="510"/>
                    </a:lnTo>
                    <a:lnTo>
                      <a:pt x="36" y="504"/>
                    </a:lnTo>
                    <a:lnTo>
                      <a:pt x="42" y="498"/>
                    </a:lnTo>
                    <a:lnTo>
                      <a:pt x="42" y="492"/>
                    </a:lnTo>
                    <a:lnTo>
                      <a:pt x="42" y="486"/>
                    </a:lnTo>
                    <a:lnTo>
                      <a:pt x="42" y="480"/>
                    </a:lnTo>
                    <a:lnTo>
                      <a:pt x="42" y="474"/>
                    </a:lnTo>
                    <a:lnTo>
                      <a:pt x="48" y="468"/>
                    </a:lnTo>
                    <a:lnTo>
                      <a:pt x="48" y="462"/>
                    </a:lnTo>
                    <a:lnTo>
                      <a:pt x="48" y="456"/>
                    </a:lnTo>
                    <a:lnTo>
                      <a:pt x="48" y="450"/>
                    </a:lnTo>
                    <a:lnTo>
                      <a:pt x="48" y="444"/>
                    </a:lnTo>
                    <a:lnTo>
                      <a:pt x="54" y="438"/>
                    </a:lnTo>
                    <a:lnTo>
                      <a:pt x="54" y="432"/>
                    </a:lnTo>
                    <a:lnTo>
                      <a:pt x="54" y="426"/>
                    </a:lnTo>
                    <a:lnTo>
                      <a:pt x="54" y="420"/>
                    </a:lnTo>
                    <a:lnTo>
                      <a:pt x="60" y="414"/>
                    </a:lnTo>
                    <a:lnTo>
                      <a:pt x="60" y="408"/>
                    </a:lnTo>
                    <a:lnTo>
                      <a:pt x="60" y="402"/>
                    </a:lnTo>
                    <a:lnTo>
                      <a:pt x="60" y="396"/>
                    </a:lnTo>
                    <a:lnTo>
                      <a:pt x="60" y="390"/>
                    </a:lnTo>
                    <a:lnTo>
                      <a:pt x="66" y="384"/>
                    </a:lnTo>
                    <a:lnTo>
                      <a:pt x="66" y="378"/>
                    </a:lnTo>
                    <a:lnTo>
                      <a:pt x="66" y="372"/>
                    </a:lnTo>
                    <a:lnTo>
                      <a:pt x="66" y="366"/>
                    </a:lnTo>
                    <a:lnTo>
                      <a:pt x="72" y="360"/>
                    </a:lnTo>
                    <a:lnTo>
                      <a:pt x="72" y="354"/>
                    </a:lnTo>
                    <a:lnTo>
                      <a:pt x="72" y="348"/>
                    </a:lnTo>
                    <a:lnTo>
                      <a:pt x="72" y="342"/>
                    </a:lnTo>
                    <a:lnTo>
                      <a:pt x="72" y="336"/>
                    </a:lnTo>
                    <a:lnTo>
                      <a:pt x="78" y="330"/>
                    </a:lnTo>
                    <a:lnTo>
                      <a:pt x="78" y="324"/>
                    </a:lnTo>
                    <a:lnTo>
                      <a:pt x="78" y="318"/>
                    </a:lnTo>
                    <a:lnTo>
                      <a:pt x="78" y="312"/>
                    </a:lnTo>
                    <a:lnTo>
                      <a:pt x="84" y="306"/>
                    </a:lnTo>
                    <a:lnTo>
                      <a:pt x="84" y="300"/>
                    </a:lnTo>
                    <a:lnTo>
                      <a:pt x="84" y="294"/>
                    </a:lnTo>
                    <a:lnTo>
                      <a:pt x="84" y="288"/>
                    </a:lnTo>
                    <a:lnTo>
                      <a:pt x="90" y="282"/>
                    </a:lnTo>
                    <a:lnTo>
                      <a:pt x="90" y="276"/>
                    </a:lnTo>
                    <a:lnTo>
                      <a:pt x="90" y="270"/>
                    </a:lnTo>
                    <a:lnTo>
                      <a:pt x="90" y="264"/>
                    </a:lnTo>
                    <a:lnTo>
                      <a:pt x="96" y="258"/>
                    </a:lnTo>
                    <a:lnTo>
                      <a:pt x="96" y="252"/>
                    </a:lnTo>
                    <a:lnTo>
                      <a:pt x="96" y="246"/>
                    </a:lnTo>
                    <a:lnTo>
                      <a:pt x="96" y="240"/>
                    </a:lnTo>
                    <a:lnTo>
                      <a:pt x="102" y="234"/>
                    </a:lnTo>
                    <a:lnTo>
                      <a:pt x="102" y="228"/>
                    </a:lnTo>
                    <a:lnTo>
                      <a:pt x="102" y="222"/>
                    </a:lnTo>
                    <a:lnTo>
                      <a:pt x="102" y="216"/>
                    </a:lnTo>
                    <a:lnTo>
                      <a:pt x="108" y="210"/>
                    </a:lnTo>
                    <a:lnTo>
                      <a:pt x="108" y="204"/>
                    </a:lnTo>
                    <a:lnTo>
                      <a:pt x="108" y="198"/>
                    </a:lnTo>
                    <a:lnTo>
                      <a:pt x="108" y="192"/>
                    </a:lnTo>
                    <a:lnTo>
                      <a:pt x="114" y="186"/>
                    </a:lnTo>
                    <a:lnTo>
                      <a:pt x="114" y="180"/>
                    </a:lnTo>
                    <a:lnTo>
                      <a:pt x="114" y="174"/>
                    </a:lnTo>
                    <a:lnTo>
                      <a:pt x="120" y="168"/>
                    </a:lnTo>
                    <a:lnTo>
                      <a:pt x="120" y="162"/>
                    </a:lnTo>
                    <a:lnTo>
                      <a:pt x="120" y="156"/>
                    </a:lnTo>
                    <a:lnTo>
                      <a:pt x="126" y="150"/>
                    </a:lnTo>
                    <a:lnTo>
                      <a:pt x="126" y="144"/>
                    </a:lnTo>
                    <a:lnTo>
                      <a:pt x="126" y="138"/>
                    </a:lnTo>
                    <a:lnTo>
                      <a:pt x="132" y="132"/>
                    </a:lnTo>
                    <a:lnTo>
                      <a:pt x="132" y="126"/>
                    </a:lnTo>
                    <a:lnTo>
                      <a:pt x="132" y="120"/>
                    </a:lnTo>
                    <a:lnTo>
                      <a:pt x="138" y="114"/>
                    </a:lnTo>
                    <a:lnTo>
                      <a:pt x="138" y="108"/>
                    </a:lnTo>
                    <a:lnTo>
                      <a:pt x="138" y="102"/>
                    </a:lnTo>
                    <a:lnTo>
                      <a:pt x="144" y="96"/>
                    </a:lnTo>
                    <a:lnTo>
                      <a:pt x="144" y="90"/>
                    </a:lnTo>
                    <a:lnTo>
                      <a:pt x="144" y="84"/>
                    </a:lnTo>
                    <a:lnTo>
                      <a:pt x="150" y="78"/>
                    </a:lnTo>
                    <a:lnTo>
                      <a:pt x="150" y="72"/>
                    </a:lnTo>
                    <a:lnTo>
                      <a:pt x="156" y="66"/>
                    </a:lnTo>
                    <a:lnTo>
                      <a:pt x="156" y="60"/>
                    </a:lnTo>
                    <a:lnTo>
                      <a:pt x="162" y="54"/>
                    </a:lnTo>
                    <a:lnTo>
                      <a:pt x="162" y="48"/>
                    </a:lnTo>
                    <a:lnTo>
                      <a:pt x="168" y="42"/>
                    </a:lnTo>
                    <a:lnTo>
                      <a:pt x="168" y="36"/>
                    </a:lnTo>
                    <a:lnTo>
                      <a:pt x="174" y="30"/>
                    </a:lnTo>
                    <a:lnTo>
                      <a:pt x="180" y="24"/>
                    </a:lnTo>
                    <a:lnTo>
                      <a:pt x="180" y="18"/>
                    </a:lnTo>
                    <a:lnTo>
                      <a:pt x="186" y="12"/>
                    </a:lnTo>
                    <a:lnTo>
                      <a:pt x="192" y="6"/>
                    </a:lnTo>
                    <a:lnTo>
                      <a:pt x="198" y="0"/>
                    </a:lnTo>
                    <a:lnTo>
                      <a:pt x="204" y="0"/>
                    </a:lnTo>
                    <a:lnTo>
                      <a:pt x="210" y="0"/>
                    </a:lnTo>
                    <a:lnTo>
                      <a:pt x="216" y="0"/>
                    </a:lnTo>
                    <a:lnTo>
                      <a:pt x="222" y="0"/>
                    </a:lnTo>
                    <a:lnTo>
                      <a:pt x="228" y="6"/>
                    </a:lnTo>
                    <a:lnTo>
                      <a:pt x="234" y="12"/>
                    </a:lnTo>
                    <a:lnTo>
                      <a:pt x="240" y="18"/>
                    </a:lnTo>
                    <a:lnTo>
                      <a:pt x="246" y="24"/>
                    </a:lnTo>
                    <a:lnTo>
                      <a:pt x="252" y="30"/>
                    </a:lnTo>
                    <a:lnTo>
                      <a:pt x="258" y="36"/>
                    </a:lnTo>
                    <a:lnTo>
                      <a:pt x="264" y="42"/>
                    </a:lnTo>
                    <a:lnTo>
                      <a:pt x="264" y="48"/>
                    </a:lnTo>
                    <a:lnTo>
                      <a:pt x="270" y="54"/>
                    </a:lnTo>
                    <a:lnTo>
                      <a:pt x="270" y="60"/>
                    </a:lnTo>
                    <a:lnTo>
                      <a:pt x="276" y="66"/>
                    </a:lnTo>
                    <a:lnTo>
                      <a:pt x="276" y="72"/>
                    </a:lnTo>
                    <a:lnTo>
                      <a:pt x="276" y="78"/>
                    </a:lnTo>
                    <a:lnTo>
                      <a:pt x="282" y="84"/>
                    </a:lnTo>
                    <a:lnTo>
                      <a:pt x="282" y="90"/>
                    </a:lnTo>
                    <a:lnTo>
                      <a:pt x="288" y="96"/>
                    </a:lnTo>
                    <a:lnTo>
                      <a:pt x="288" y="102"/>
                    </a:lnTo>
                    <a:lnTo>
                      <a:pt x="288" y="108"/>
                    </a:lnTo>
                    <a:lnTo>
                      <a:pt x="294" y="114"/>
                    </a:lnTo>
                    <a:lnTo>
                      <a:pt x="294" y="120"/>
                    </a:lnTo>
                    <a:lnTo>
                      <a:pt x="294" y="126"/>
                    </a:lnTo>
                    <a:lnTo>
                      <a:pt x="300" y="132"/>
                    </a:lnTo>
                    <a:lnTo>
                      <a:pt x="300" y="138"/>
                    </a:lnTo>
                    <a:lnTo>
                      <a:pt x="300" y="144"/>
                    </a:lnTo>
                    <a:lnTo>
                      <a:pt x="306" y="150"/>
                    </a:lnTo>
                    <a:lnTo>
                      <a:pt x="306" y="156"/>
                    </a:lnTo>
                    <a:lnTo>
                      <a:pt x="306" y="162"/>
                    </a:lnTo>
                    <a:lnTo>
                      <a:pt x="306" y="168"/>
                    </a:lnTo>
                    <a:lnTo>
                      <a:pt x="312" y="174"/>
                    </a:lnTo>
                    <a:lnTo>
                      <a:pt x="312" y="180"/>
                    </a:lnTo>
                    <a:lnTo>
                      <a:pt x="312" y="186"/>
                    </a:lnTo>
                    <a:lnTo>
                      <a:pt x="318" y="192"/>
                    </a:lnTo>
                    <a:lnTo>
                      <a:pt x="318" y="198"/>
                    </a:lnTo>
                    <a:lnTo>
                      <a:pt x="318" y="204"/>
                    </a:lnTo>
                    <a:lnTo>
                      <a:pt x="318" y="210"/>
                    </a:lnTo>
                    <a:lnTo>
                      <a:pt x="324" y="216"/>
                    </a:lnTo>
                    <a:lnTo>
                      <a:pt x="324" y="222"/>
                    </a:lnTo>
                    <a:lnTo>
                      <a:pt x="324" y="228"/>
                    </a:lnTo>
                    <a:lnTo>
                      <a:pt x="324" y="234"/>
                    </a:lnTo>
                    <a:lnTo>
                      <a:pt x="330" y="240"/>
                    </a:lnTo>
                    <a:lnTo>
                      <a:pt x="330" y="246"/>
                    </a:lnTo>
                    <a:lnTo>
                      <a:pt x="330" y="252"/>
                    </a:lnTo>
                    <a:lnTo>
                      <a:pt x="330" y="258"/>
                    </a:lnTo>
                    <a:lnTo>
                      <a:pt x="336" y="264"/>
                    </a:lnTo>
                    <a:lnTo>
                      <a:pt x="336" y="270"/>
                    </a:lnTo>
                    <a:lnTo>
                      <a:pt x="336" y="276"/>
                    </a:lnTo>
                    <a:lnTo>
                      <a:pt x="336" y="282"/>
                    </a:lnTo>
                    <a:lnTo>
                      <a:pt x="342" y="288"/>
                    </a:lnTo>
                    <a:lnTo>
                      <a:pt x="342" y="294"/>
                    </a:lnTo>
                    <a:lnTo>
                      <a:pt x="342" y="300"/>
                    </a:lnTo>
                    <a:lnTo>
                      <a:pt x="342" y="306"/>
                    </a:lnTo>
                    <a:lnTo>
                      <a:pt x="348" y="312"/>
                    </a:lnTo>
                    <a:lnTo>
                      <a:pt x="348" y="318"/>
                    </a:lnTo>
                    <a:lnTo>
                      <a:pt x="348" y="324"/>
                    </a:lnTo>
                    <a:lnTo>
                      <a:pt x="348" y="330"/>
                    </a:lnTo>
                    <a:lnTo>
                      <a:pt x="348" y="336"/>
                    </a:lnTo>
                    <a:lnTo>
                      <a:pt x="354" y="342"/>
                    </a:lnTo>
                    <a:lnTo>
                      <a:pt x="354" y="348"/>
                    </a:lnTo>
                    <a:lnTo>
                      <a:pt x="354" y="354"/>
                    </a:lnTo>
                    <a:lnTo>
                      <a:pt x="354" y="360"/>
                    </a:lnTo>
                    <a:lnTo>
                      <a:pt x="360" y="366"/>
                    </a:lnTo>
                    <a:lnTo>
                      <a:pt x="360" y="372"/>
                    </a:lnTo>
                    <a:lnTo>
                      <a:pt x="360" y="378"/>
                    </a:lnTo>
                    <a:lnTo>
                      <a:pt x="360" y="384"/>
                    </a:lnTo>
                    <a:lnTo>
                      <a:pt x="360" y="390"/>
                    </a:lnTo>
                    <a:lnTo>
                      <a:pt x="366" y="396"/>
                    </a:lnTo>
                    <a:lnTo>
                      <a:pt x="366" y="402"/>
                    </a:lnTo>
                    <a:lnTo>
                      <a:pt x="366" y="408"/>
                    </a:lnTo>
                    <a:lnTo>
                      <a:pt x="366" y="414"/>
                    </a:lnTo>
                    <a:lnTo>
                      <a:pt x="366" y="420"/>
                    </a:lnTo>
                    <a:lnTo>
                      <a:pt x="372" y="426"/>
                    </a:lnTo>
                    <a:lnTo>
                      <a:pt x="372" y="432"/>
                    </a:lnTo>
                    <a:lnTo>
                      <a:pt x="372" y="438"/>
                    </a:lnTo>
                    <a:lnTo>
                      <a:pt x="372" y="444"/>
                    </a:lnTo>
                    <a:lnTo>
                      <a:pt x="372" y="450"/>
                    </a:lnTo>
                    <a:lnTo>
                      <a:pt x="378" y="456"/>
                    </a:lnTo>
                    <a:lnTo>
                      <a:pt x="378" y="462"/>
                    </a:lnTo>
                    <a:lnTo>
                      <a:pt x="378" y="468"/>
                    </a:lnTo>
                    <a:lnTo>
                      <a:pt x="378" y="474"/>
                    </a:lnTo>
                    <a:lnTo>
                      <a:pt x="378" y="480"/>
                    </a:lnTo>
                    <a:lnTo>
                      <a:pt x="384" y="486"/>
                    </a:lnTo>
                    <a:lnTo>
                      <a:pt x="384" y="492"/>
                    </a:lnTo>
                    <a:lnTo>
                      <a:pt x="384" y="498"/>
                    </a:lnTo>
                    <a:lnTo>
                      <a:pt x="384" y="504"/>
                    </a:lnTo>
                    <a:lnTo>
                      <a:pt x="384" y="510"/>
                    </a:lnTo>
                    <a:lnTo>
                      <a:pt x="390" y="516"/>
                    </a:lnTo>
                    <a:lnTo>
                      <a:pt x="390" y="522"/>
                    </a:lnTo>
                    <a:lnTo>
                      <a:pt x="390" y="528"/>
                    </a:lnTo>
                    <a:lnTo>
                      <a:pt x="390" y="534"/>
                    </a:lnTo>
                    <a:lnTo>
                      <a:pt x="390" y="540"/>
                    </a:lnTo>
                    <a:lnTo>
                      <a:pt x="396" y="546"/>
                    </a:lnTo>
                    <a:lnTo>
                      <a:pt x="396" y="552"/>
                    </a:lnTo>
                    <a:lnTo>
                      <a:pt x="396" y="558"/>
                    </a:lnTo>
                    <a:lnTo>
                      <a:pt x="396" y="564"/>
                    </a:lnTo>
                    <a:lnTo>
                      <a:pt x="396" y="570"/>
                    </a:lnTo>
                    <a:lnTo>
                      <a:pt x="402" y="576"/>
                    </a:lnTo>
                    <a:lnTo>
                      <a:pt x="402" y="582"/>
                    </a:lnTo>
                    <a:lnTo>
                      <a:pt x="402" y="588"/>
                    </a:lnTo>
                    <a:lnTo>
                      <a:pt x="402" y="594"/>
                    </a:lnTo>
                    <a:lnTo>
                      <a:pt x="402" y="600"/>
                    </a:lnTo>
                    <a:lnTo>
                      <a:pt x="408" y="606"/>
                    </a:lnTo>
                    <a:lnTo>
                      <a:pt x="408" y="612"/>
                    </a:lnTo>
                    <a:lnTo>
                      <a:pt x="408" y="618"/>
                    </a:lnTo>
                    <a:lnTo>
                      <a:pt x="408" y="624"/>
                    </a:lnTo>
                    <a:lnTo>
                      <a:pt x="408" y="630"/>
                    </a:lnTo>
                    <a:lnTo>
                      <a:pt x="408" y="636"/>
                    </a:lnTo>
                    <a:lnTo>
                      <a:pt x="414" y="642"/>
                    </a:lnTo>
                    <a:lnTo>
                      <a:pt x="414" y="648"/>
                    </a:lnTo>
                    <a:lnTo>
                      <a:pt x="414" y="654"/>
                    </a:lnTo>
                    <a:lnTo>
                      <a:pt x="414" y="660"/>
                    </a:lnTo>
                    <a:lnTo>
                      <a:pt x="414" y="666"/>
                    </a:lnTo>
                    <a:lnTo>
                      <a:pt x="420" y="672"/>
                    </a:lnTo>
                    <a:lnTo>
                      <a:pt x="420" y="678"/>
                    </a:lnTo>
                    <a:lnTo>
                      <a:pt x="420" y="684"/>
                    </a:lnTo>
                    <a:lnTo>
                      <a:pt x="420" y="690"/>
                    </a:lnTo>
                    <a:lnTo>
                      <a:pt x="420" y="696"/>
                    </a:lnTo>
                    <a:lnTo>
                      <a:pt x="426" y="702"/>
                    </a:lnTo>
                    <a:lnTo>
                      <a:pt x="426" y="708"/>
                    </a:lnTo>
                    <a:lnTo>
                      <a:pt x="426" y="714"/>
                    </a:lnTo>
                    <a:lnTo>
                      <a:pt x="426" y="720"/>
                    </a:lnTo>
                    <a:lnTo>
                      <a:pt x="426" y="726"/>
                    </a:lnTo>
                    <a:lnTo>
                      <a:pt x="426" y="732"/>
                    </a:lnTo>
                    <a:lnTo>
                      <a:pt x="432" y="738"/>
                    </a:lnTo>
                    <a:lnTo>
                      <a:pt x="432" y="744"/>
                    </a:lnTo>
                    <a:lnTo>
                      <a:pt x="432" y="750"/>
                    </a:lnTo>
                    <a:lnTo>
                      <a:pt x="432" y="756"/>
                    </a:lnTo>
                    <a:lnTo>
                      <a:pt x="432" y="762"/>
                    </a:lnTo>
                    <a:lnTo>
                      <a:pt x="438" y="768"/>
                    </a:lnTo>
                    <a:lnTo>
                      <a:pt x="438" y="774"/>
                    </a:lnTo>
                    <a:lnTo>
                      <a:pt x="438" y="780"/>
                    </a:lnTo>
                    <a:lnTo>
                      <a:pt x="438" y="786"/>
                    </a:lnTo>
                    <a:lnTo>
                      <a:pt x="438" y="792"/>
                    </a:lnTo>
                    <a:lnTo>
                      <a:pt x="444" y="798"/>
                    </a:lnTo>
                    <a:lnTo>
                      <a:pt x="444" y="804"/>
                    </a:lnTo>
                    <a:lnTo>
                      <a:pt x="444" y="810"/>
                    </a:lnTo>
                    <a:lnTo>
                      <a:pt x="444" y="816"/>
                    </a:lnTo>
                    <a:lnTo>
                      <a:pt x="444" y="822"/>
                    </a:lnTo>
                    <a:lnTo>
                      <a:pt x="450" y="828"/>
                    </a:lnTo>
                    <a:lnTo>
                      <a:pt x="450" y="834"/>
                    </a:lnTo>
                    <a:lnTo>
                      <a:pt x="450" y="840"/>
                    </a:lnTo>
                    <a:lnTo>
                      <a:pt x="450" y="846"/>
                    </a:lnTo>
                    <a:lnTo>
                      <a:pt x="450" y="852"/>
                    </a:lnTo>
                    <a:lnTo>
                      <a:pt x="456" y="858"/>
                    </a:lnTo>
                    <a:lnTo>
                      <a:pt x="456" y="864"/>
                    </a:lnTo>
                    <a:lnTo>
                      <a:pt x="456" y="870"/>
                    </a:lnTo>
                    <a:lnTo>
                      <a:pt x="456" y="876"/>
                    </a:lnTo>
                    <a:lnTo>
                      <a:pt x="456" y="882"/>
                    </a:lnTo>
                    <a:lnTo>
                      <a:pt x="462" y="888"/>
                    </a:lnTo>
                    <a:lnTo>
                      <a:pt x="462" y="894"/>
                    </a:lnTo>
                    <a:lnTo>
                      <a:pt x="462" y="900"/>
                    </a:lnTo>
                    <a:lnTo>
                      <a:pt x="462" y="906"/>
                    </a:lnTo>
                    <a:lnTo>
                      <a:pt x="462" y="912"/>
                    </a:lnTo>
                    <a:lnTo>
                      <a:pt x="468" y="918"/>
                    </a:lnTo>
                    <a:lnTo>
                      <a:pt x="468" y="924"/>
                    </a:lnTo>
                    <a:lnTo>
                      <a:pt x="468" y="930"/>
                    </a:lnTo>
                    <a:lnTo>
                      <a:pt x="468" y="936"/>
                    </a:lnTo>
                    <a:lnTo>
                      <a:pt x="468" y="942"/>
                    </a:lnTo>
                    <a:lnTo>
                      <a:pt x="474" y="948"/>
                    </a:lnTo>
                    <a:lnTo>
                      <a:pt x="474" y="954"/>
                    </a:lnTo>
                    <a:lnTo>
                      <a:pt x="474" y="960"/>
                    </a:lnTo>
                    <a:lnTo>
                      <a:pt x="474" y="966"/>
                    </a:lnTo>
                    <a:lnTo>
                      <a:pt x="474" y="972"/>
                    </a:lnTo>
                    <a:lnTo>
                      <a:pt x="480" y="978"/>
                    </a:lnTo>
                    <a:lnTo>
                      <a:pt x="480" y="984"/>
                    </a:lnTo>
                    <a:lnTo>
                      <a:pt x="480" y="990"/>
                    </a:lnTo>
                    <a:lnTo>
                      <a:pt x="480" y="996"/>
                    </a:lnTo>
                    <a:lnTo>
                      <a:pt x="480" y="1002"/>
                    </a:lnTo>
                    <a:lnTo>
                      <a:pt x="486" y="1008"/>
                    </a:lnTo>
                    <a:lnTo>
                      <a:pt x="486" y="1014"/>
                    </a:lnTo>
                    <a:lnTo>
                      <a:pt x="486" y="1020"/>
                    </a:lnTo>
                    <a:lnTo>
                      <a:pt x="486" y="1026"/>
                    </a:lnTo>
                    <a:lnTo>
                      <a:pt x="486" y="1032"/>
                    </a:lnTo>
                    <a:lnTo>
                      <a:pt x="492" y="1038"/>
                    </a:lnTo>
                    <a:lnTo>
                      <a:pt x="492" y="1044"/>
                    </a:lnTo>
                    <a:lnTo>
                      <a:pt x="492" y="1050"/>
                    </a:lnTo>
                    <a:lnTo>
                      <a:pt x="492" y="1056"/>
                    </a:lnTo>
                    <a:lnTo>
                      <a:pt x="498" y="1062"/>
                    </a:lnTo>
                    <a:lnTo>
                      <a:pt x="498" y="1068"/>
                    </a:lnTo>
                    <a:lnTo>
                      <a:pt x="498" y="1074"/>
                    </a:lnTo>
                    <a:lnTo>
                      <a:pt x="498" y="1080"/>
                    </a:lnTo>
                    <a:lnTo>
                      <a:pt x="498" y="1086"/>
                    </a:lnTo>
                    <a:lnTo>
                      <a:pt x="504" y="1092"/>
                    </a:lnTo>
                    <a:lnTo>
                      <a:pt x="504" y="1098"/>
                    </a:lnTo>
                    <a:lnTo>
                      <a:pt x="504" y="1104"/>
                    </a:lnTo>
                    <a:lnTo>
                      <a:pt x="504" y="1110"/>
                    </a:lnTo>
                    <a:lnTo>
                      <a:pt x="510" y="1116"/>
                    </a:lnTo>
                    <a:lnTo>
                      <a:pt x="510" y="1122"/>
                    </a:lnTo>
                    <a:lnTo>
                      <a:pt x="510" y="1128"/>
                    </a:lnTo>
                    <a:lnTo>
                      <a:pt x="510" y="1134"/>
                    </a:lnTo>
                    <a:lnTo>
                      <a:pt x="516" y="1140"/>
                    </a:lnTo>
                    <a:lnTo>
                      <a:pt x="516" y="1146"/>
                    </a:lnTo>
                    <a:lnTo>
                      <a:pt x="516" y="1152"/>
                    </a:lnTo>
                    <a:lnTo>
                      <a:pt x="516" y="1158"/>
                    </a:lnTo>
                    <a:lnTo>
                      <a:pt x="522" y="1164"/>
                    </a:lnTo>
                    <a:lnTo>
                      <a:pt x="522" y="1170"/>
                    </a:lnTo>
                    <a:lnTo>
                      <a:pt x="522" y="1176"/>
                    </a:lnTo>
                    <a:lnTo>
                      <a:pt x="522" y="1182"/>
                    </a:lnTo>
                    <a:lnTo>
                      <a:pt x="528" y="1188"/>
                    </a:lnTo>
                    <a:lnTo>
                      <a:pt x="528" y="1194"/>
                    </a:lnTo>
                    <a:lnTo>
                      <a:pt x="528" y="1200"/>
                    </a:lnTo>
                    <a:lnTo>
                      <a:pt x="528" y="1206"/>
                    </a:lnTo>
                    <a:lnTo>
                      <a:pt x="534" y="1212"/>
                    </a:lnTo>
                    <a:lnTo>
                      <a:pt x="534" y="1218"/>
                    </a:lnTo>
                    <a:lnTo>
                      <a:pt x="534" y="1224"/>
                    </a:lnTo>
                    <a:lnTo>
                      <a:pt x="540" y="1230"/>
                    </a:lnTo>
                    <a:lnTo>
                      <a:pt x="540" y="1236"/>
                    </a:lnTo>
                    <a:lnTo>
                      <a:pt x="540" y="1242"/>
                    </a:lnTo>
                    <a:lnTo>
                      <a:pt x="540" y="1248"/>
                    </a:lnTo>
                    <a:lnTo>
                      <a:pt x="546" y="1254"/>
                    </a:lnTo>
                    <a:lnTo>
                      <a:pt x="546" y="1260"/>
                    </a:lnTo>
                    <a:lnTo>
                      <a:pt x="546" y="1266"/>
                    </a:lnTo>
                    <a:lnTo>
                      <a:pt x="552" y="1272"/>
                    </a:lnTo>
                    <a:lnTo>
                      <a:pt x="552" y="1278"/>
                    </a:lnTo>
                    <a:lnTo>
                      <a:pt x="552" y="1284"/>
                    </a:lnTo>
                    <a:lnTo>
                      <a:pt x="558" y="1290"/>
                    </a:lnTo>
                    <a:lnTo>
                      <a:pt x="558" y="1296"/>
                    </a:lnTo>
                    <a:lnTo>
                      <a:pt x="558" y="1302"/>
                    </a:lnTo>
                    <a:lnTo>
                      <a:pt x="564" y="1308"/>
                    </a:lnTo>
                    <a:lnTo>
                      <a:pt x="564" y="1314"/>
                    </a:lnTo>
                    <a:lnTo>
                      <a:pt x="570" y="1320"/>
                    </a:lnTo>
                    <a:lnTo>
                      <a:pt x="570" y="1326"/>
                    </a:lnTo>
                    <a:lnTo>
                      <a:pt x="570" y="1332"/>
                    </a:lnTo>
                    <a:lnTo>
                      <a:pt x="576" y="1338"/>
                    </a:lnTo>
                    <a:lnTo>
                      <a:pt x="576" y="1344"/>
                    </a:lnTo>
                    <a:lnTo>
                      <a:pt x="582" y="1350"/>
                    </a:lnTo>
                    <a:lnTo>
                      <a:pt x="582" y="1356"/>
                    </a:lnTo>
                    <a:lnTo>
                      <a:pt x="588" y="1362"/>
                    </a:lnTo>
                    <a:lnTo>
                      <a:pt x="588" y="1368"/>
                    </a:lnTo>
                    <a:lnTo>
                      <a:pt x="594" y="1374"/>
                    </a:lnTo>
                    <a:lnTo>
                      <a:pt x="600" y="1380"/>
                    </a:lnTo>
                    <a:lnTo>
                      <a:pt x="600" y="1386"/>
                    </a:lnTo>
                    <a:lnTo>
                      <a:pt x="606" y="1392"/>
                    </a:lnTo>
                    <a:lnTo>
                      <a:pt x="612" y="1398"/>
                    </a:lnTo>
                    <a:lnTo>
                      <a:pt x="618" y="1404"/>
                    </a:lnTo>
                    <a:lnTo>
                      <a:pt x="624" y="1404"/>
                    </a:lnTo>
                    <a:lnTo>
                      <a:pt x="630" y="1410"/>
                    </a:lnTo>
                    <a:lnTo>
                      <a:pt x="636" y="1410"/>
                    </a:lnTo>
                    <a:lnTo>
                      <a:pt x="642" y="1404"/>
                    </a:lnTo>
                    <a:lnTo>
                      <a:pt x="648" y="1404"/>
                    </a:lnTo>
                    <a:lnTo>
                      <a:pt x="654" y="1398"/>
                    </a:lnTo>
                    <a:lnTo>
                      <a:pt x="660" y="1392"/>
                    </a:lnTo>
                    <a:lnTo>
                      <a:pt x="666" y="1386"/>
                    </a:lnTo>
                    <a:lnTo>
                      <a:pt x="666" y="1386"/>
                    </a:lnTo>
                  </a:path>
                </a:pathLst>
              </a:custGeom>
              <a:noFill/>
              <a:ln w="28575" cmpd="sng">
                <a:solidFill>
                  <a:srgbClr val="FF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954" name="Freeform 82">
                <a:extLst>
                  <a:ext uri="{FF2B5EF4-FFF2-40B4-BE49-F238E27FC236}">
                    <a16:creationId xmlns:a16="http://schemas.microsoft.com/office/drawing/2014/main" id="{374A5731-D2A3-02F0-0AFD-00C9CB2C9F1F}"/>
                  </a:ext>
                </a:extLst>
              </p:cNvPr>
              <p:cNvSpPr>
                <a:spLocks/>
              </p:cNvSpPr>
              <p:nvPr/>
            </p:nvSpPr>
            <p:spPr bwMode="auto">
              <a:xfrm>
                <a:off x="1704" y="1776"/>
                <a:ext cx="1812" cy="1362"/>
              </a:xfrm>
              <a:custGeom>
                <a:avLst/>
                <a:gdLst>
                  <a:gd name="T0" fmla="*/ 24 w 1812"/>
                  <a:gd name="T1" fmla="*/ 582 h 1362"/>
                  <a:gd name="T2" fmla="*/ 42 w 1812"/>
                  <a:gd name="T3" fmla="*/ 480 h 1362"/>
                  <a:gd name="T4" fmla="*/ 66 w 1812"/>
                  <a:gd name="T5" fmla="*/ 378 h 1362"/>
                  <a:gd name="T6" fmla="*/ 90 w 1812"/>
                  <a:gd name="T7" fmla="*/ 276 h 1362"/>
                  <a:gd name="T8" fmla="*/ 114 w 1812"/>
                  <a:gd name="T9" fmla="*/ 174 h 1362"/>
                  <a:gd name="T10" fmla="*/ 150 w 1812"/>
                  <a:gd name="T11" fmla="*/ 72 h 1362"/>
                  <a:gd name="T12" fmla="*/ 228 w 1812"/>
                  <a:gd name="T13" fmla="*/ 6 h 1362"/>
                  <a:gd name="T14" fmla="*/ 288 w 1812"/>
                  <a:gd name="T15" fmla="*/ 108 h 1362"/>
                  <a:gd name="T16" fmla="*/ 318 w 1812"/>
                  <a:gd name="T17" fmla="*/ 210 h 1362"/>
                  <a:gd name="T18" fmla="*/ 342 w 1812"/>
                  <a:gd name="T19" fmla="*/ 312 h 1362"/>
                  <a:gd name="T20" fmla="*/ 366 w 1812"/>
                  <a:gd name="T21" fmla="*/ 414 h 1362"/>
                  <a:gd name="T22" fmla="*/ 390 w 1812"/>
                  <a:gd name="T23" fmla="*/ 516 h 1362"/>
                  <a:gd name="T24" fmla="*/ 408 w 1812"/>
                  <a:gd name="T25" fmla="*/ 618 h 1362"/>
                  <a:gd name="T26" fmla="*/ 426 w 1812"/>
                  <a:gd name="T27" fmla="*/ 720 h 1362"/>
                  <a:gd name="T28" fmla="*/ 450 w 1812"/>
                  <a:gd name="T29" fmla="*/ 822 h 1362"/>
                  <a:gd name="T30" fmla="*/ 468 w 1812"/>
                  <a:gd name="T31" fmla="*/ 924 h 1362"/>
                  <a:gd name="T32" fmla="*/ 492 w 1812"/>
                  <a:gd name="T33" fmla="*/ 1026 h 1362"/>
                  <a:gd name="T34" fmla="*/ 516 w 1812"/>
                  <a:gd name="T35" fmla="*/ 1128 h 1362"/>
                  <a:gd name="T36" fmla="*/ 546 w 1812"/>
                  <a:gd name="T37" fmla="*/ 1230 h 1362"/>
                  <a:gd name="T38" fmla="*/ 588 w 1812"/>
                  <a:gd name="T39" fmla="*/ 1332 h 1362"/>
                  <a:gd name="T40" fmla="*/ 678 w 1812"/>
                  <a:gd name="T41" fmla="*/ 1308 h 1362"/>
                  <a:gd name="T42" fmla="*/ 720 w 1812"/>
                  <a:gd name="T43" fmla="*/ 1206 h 1362"/>
                  <a:gd name="T44" fmla="*/ 744 w 1812"/>
                  <a:gd name="T45" fmla="*/ 1104 h 1362"/>
                  <a:gd name="T46" fmla="*/ 768 w 1812"/>
                  <a:gd name="T47" fmla="*/ 1002 h 1362"/>
                  <a:gd name="T48" fmla="*/ 792 w 1812"/>
                  <a:gd name="T49" fmla="*/ 900 h 1362"/>
                  <a:gd name="T50" fmla="*/ 810 w 1812"/>
                  <a:gd name="T51" fmla="*/ 798 h 1362"/>
                  <a:gd name="T52" fmla="*/ 834 w 1812"/>
                  <a:gd name="T53" fmla="*/ 696 h 1362"/>
                  <a:gd name="T54" fmla="*/ 852 w 1812"/>
                  <a:gd name="T55" fmla="*/ 594 h 1362"/>
                  <a:gd name="T56" fmla="*/ 870 w 1812"/>
                  <a:gd name="T57" fmla="*/ 492 h 1362"/>
                  <a:gd name="T58" fmla="*/ 894 w 1812"/>
                  <a:gd name="T59" fmla="*/ 390 h 1362"/>
                  <a:gd name="T60" fmla="*/ 918 w 1812"/>
                  <a:gd name="T61" fmla="*/ 288 h 1362"/>
                  <a:gd name="T62" fmla="*/ 942 w 1812"/>
                  <a:gd name="T63" fmla="*/ 186 h 1362"/>
                  <a:gd name="T64" fmla="*/ 978 w 1812"/>
                  <a:gd name="T65" fmla="*/ 84 h 1362"/>
                  <a:gd name="T66" fmla="*/ 1050 w 1812"/>
                  <a:gd name="T67" fmla="*/ 0 h 1362"/>
                  <a:gd name="T68" fmla="*/ 1116 w 1812"/>
                  <a:gd name="T69" fmla="*/ 96 h 1362"/>
                  <a:gd name="T70" fmla="*/ 1146 w 1812"/>
                  <a:gd name="T71" fmla="*/ 198 h 1362"/>
                  <a:gd name="T72" fmla="*/ 1170 w 1812"/>
                  <a:gd name="T73" fmla="*/ 300 h 1362"/>
                  <a:gd name="T74" fmla="*/ 1194 w 1812"/>
                  <a:gd name="T75" fmla="*/ 402 h 1362"/>
                  <a:gd name="T76" fmla="*/ 1218 w 1812"/>
                  <a:gd name="T77" fmla="*/ 504 h 1362"/>
                  <a:gd name="T78" fmla="*/ 1236 w 1812"/>
                  <a:gd name="T79" fmla="*/ 606 h 1362"/>
                  <a:gd name="T80" fmla="*/ 1254 w 1812"/>
                  <a:gd name="T81" fmla="*/ 708 h 1362"/>
                  <a:gd name="T82" fmla="*/ 1278 w 1812"/>
                  <a:gd name="T83" fmla="*/ 810 h 1362"/>
                  <a:gd name="T84" fmla="*/ 1296 w 1812"/>
                  <a:gd name="T85" fmla="*/ 912 h 1362"/>
                  <a:gd name="T86" fmla="*/ 1320 w 1812"/>
                  <a:gd name="T87" fmla="*/ 1014 h 1362"/>
                  <a:gd name="T88" fmla="*/ 1344 w 1812"/>
                  <a:gd name="T89" fmla="*/ 1116 h 1362"/>
                  <a:gd name="T90" fmla="*/ 1374 w 1812"/>
                  <a:gd name="T91" fmla="*/ 1218 h 1362"/>
                  <a:gd name="T92" fmla="*/ 1410 w 1812"/>
                  <a:gd name="T93" fmla="*/ 1320 h 1362"/>
                  <a:gd name="T94" fmla="*/ 1500 w 1812"/>
                  <a:gd name="T95" fmla="*/ 1326 h 1362"/>
                  <a:gd name="T96" fmla="*/ 1542 w 1812"/>
                  <a:gd name="T97" fmla="*/ 1224 h 1362"/>
                  <a:gd name="T98" fmla="*/ 1572 w 1812"/>
                  <a:gd name="T99" fmla="*/ 1122 h 1362"/>
                  <a:gd name="T100" fmla="*/ 1596 w 1812"/>
                  <a:gd name="T101" fmla="*/ 1020 h 1362"/>
                  <a:gd name="T102" fmla="*/ 1620 w 1812"/>
                  <a:gd name="T103" fmla="*/ 918 h 1362"/>
                  <a:gd name="T104" fmla="*/ 1638 w 1812"/>
                  <a:gd name="T105" fmla="*/ 816 h 1362"/>
                  <a:gd name="T106" fmla="*/ 1662 w 1812"/>
                  <a:gd name="T107" fmla="*/ 714 h 1362"/>
                  <a:gd name="T108" fmla="*/ 1680 w 1812"/>
                  <a:gd name="T109" fmla="*/ 612 h 1362"/>
                  <a:gd name="T110" fmla="*/ 1698 w 1812"/>
                  <a:gd name="T111" fmla="*/ 510 h 1362"/>
                  <a:gd name="T112" fmla="*/ 1722 w 1812"/>
                  <a:gd name="T113" fmla="*/ 408 h 1362"/>
                  <a:gd name="T114" fmla="*/ 1746 w 1812"/>
                  <a:gd name="T115" fmla="*/ 306 h 1362"/>
                  <a:gd name="T116" fmla="*/ 1770 w 1812"/>
                  <a:gd name="T117" fmla="*/ 204 h 1362"/>
                  <a:gd name="T118" fmla="*/ 1800 w 1812"/>
                  <a:gd name="T119" fmla="*/ 102 h 1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12" h="1362">
                    <a:moveTo>
                      <a:pt x="0" y="678"/>
                    </a:moveTo>
                    <a:lnTo>
                      <a:pt x="6" y="672"/>
                    </a:lnTo>
                    <a:lnTo>
                      <a:pt x="6" y="666"/>
                    </a:lnTo>
                    <a:lnTo>
                      <a:pt x="6" y="660"/>
                    </a:lnTo>
                    <a:lnTo>
                      <a:pt x="6" y="654"/>
                    </a:lnTo>
                    <a:lnTo>
                      <a:pt x="12" y="648"/>
                    </a:lnTo>
                    <a:lnTo>
                      <a:pt x="12" y="642"/>
                    </a:lnTo>
                    <a:lnTo>
                      <a:pt x="12" y="636"/>
                    </a:lnTo>
                    <a:lnTo>
                      <a:pt x="12" y="630"/>
                    </a:lnTo>
                    <a:lnTo>
                      <a:pt x="12" y="624"/>
                    </a:lnTo>
                    <a:lnTo>
                      <a:pt x="18" y="618"/>
                    </a:lnTo>
                    <a:lnTo>
                      <a:pt x="18" y="612"/>
                    </a:lnTo>
                    <a:lnTo>
                      <a:pt x="18" y="606"/>
                    </a:lnTo>
                    <a:lnTo>
                      <a:pt x="18" y="600"/>
                    </a:lnTo>
                    <a:lnTo>
                      <a:pt x="18" y="594"/>
                    </a:lnTo>
                    <a:lnTo>
                      <a:pt x="24" y="588"/>
                    </a:lnTo>
                    <a:lnTo>
                      <a:pt x="24" y="582"/>
                    </a:lnTo>
                    <a:lnTo>
                      <a:pt x="24" y="576"/>
                    </a:lnTo>
                    <a:lnTo>
                      <a:pt x="24" y="570"/>
                    </a:lnTo>
                    <a:lnTo>
                      <a:pt x="24" y="564"/>
                    </a:lnTo>
                    <a:lnTo>
                      <a:pt x="24" y="558"/>
                    </a:lnTo>
                    <a:lnTo>
                      <a:pt x="30" y="552"/>
                    </a:lnTo>
                    <a:lnTo>
                      <a:pt x="30" y="546"/>
                    </a:lnTo>
                    <a:lnTo>
                      <a:pt x="30" y="540"/>
                    </a:lnTo>
                    <a:lnTo>
                      <a:pt x="30" y="534"/>
                    </a:lnTo>
                    <a:lnTo>
                      <a:pt x="30" y="528"/>
                    </a:lnTo>
                    <a:lnTo>
                      <a:pt x="36" y="522"/>
                    </a:lnTo>
                    <a:lnTo>
                      <a:pt x="36" y="516"/>
                    </a:lnTo>
                    <a:lnTo>
                      <a:pt x="36" y="510"/>
                    </a:lnTo>
                    <a:lnTo>
                      <a:pt x="36" y="504"/>
                    </a:lnTo>
                    <a:lnTo>
                      <a:pt x="36" y="498"/>
                    </a:lnTo>
                    <a:lnTo>
                      <a:pt x="42" y="492"/>
                    </a:lnTo>
                    <a:lnTo>
                      <a:pt x="42" y="486"/>
                    </a:lnTo>
                    <a:lnTo>
                      <a:pt x="42" y="480"/>
                    </a:lnTo>
                    <a:lnTo>
                      <a:pt x="42" y="474"/>
                    </a:lnTo>
                    <a:lnTo>
                      <a:pt x="48" y="468"/>
                    </a:lnTo>
                    <a:lnTo>
                      <a:pt x="48" y="462"/>
                    </a:lnTo>
                    <a:lnTo>
                      <a:pt x="48" y="456"/>
                    </a:lnTo>
                    <a:lnTo>
                      <a:pt x="48" y="450"/>
                    </a:lnTo>
                    <a:lnTo>
                      <a:pt x="48" y="444"/>
                    </a:lnTo>
                    <a:lnTo>
                      <a:pt x="54" y="438"/>
                    </a:lnTo>
                    <a:lnTo>
                      <a:pt x="54" y="432"/>
                    </a:lnTo>
                    <a:lnTo>
                      <a:pt x="54" y="426"/>
                    </a:lnTo>
                    <a:lnTo>
                      <a:pt x="54" y="420"/>
                    </a:lnTo>
                    <a:lnTo>
                      <a:pt x="54" y="414"/>
                    </a:lnTo>
                    <a:lnTo>
                      <a:pt x="60" y="408"/>
                    </a:lnTo>
                    <a:lnTo>
                      <a:pt x="60" y="402"/>
                    </a:lnTo>
                    <a:lnTo>
                      <a:pt x="60" y="396"/>
                    </a:lnTo>
                    <a:lnTo>
                      <a:pt x="60" y="390"/>
                    </a:lnTo>
                    <a:lnTo>
                      <a:pt x="60" y="384"/>
                    </a:lnTo>
                    <a:lnTo>
                      <a:pt x="66" y="378"/>
                    </a:lnTo>
                    <a:lnTo>
                      <a:pt x="66" y="372"/>
                    </a:lnTo>
                    <a:lnTo>
                      <a:pt x="66" y="366"/>
                    </a:lnTo>
                    <a:lnTo>
                      <a:pt x="66" y="360"/>
                    </a:lnTo>
                    <a:lnTo>
                      <a:pt x="72" y="354"/>
                    </a:lnTo>
                    <a:lnTo>
                      <a:pt x="72" y="348"/>
                    </a:lnTo>
                    <a:lnTo>
                      <a:pt x="72" y="342"/>
                    </a:lnTo>
                    <a:lnTo>
                      <a:pt x="72" y="336"/>
                    </a:lnTo>
                    <a:lnTo>
                      <a:pt x="72" y="330"/>
                    </a:lnTo>
                    <a:lnTo>
                      <a:pt x="78" y="324"/>
                    </a:lnTo>
                    <a:lnTo>
                      <a:pt x="78" y="318"/>
                    </a:lnTo>
                    <a:lnTo>
                      <a:pt x="78" y="312"/>
                    </a:lnTo>
                    <a:lnTo>
                      <a:pt x="78" y="306"/>
                    </a:lnTo>
                    <a:lnTo>
                      <a:pt x="84" y="300"/>
                    </a:lnTo>
                    <a:lnTo>
                      <a:pt x="84" y="294"/>
                    </a:lnTo>
                    <a:lnTo>
                      <a:pt x="84" y="288"/>
                    </a:lnTo>
                    <a:lnTo>
                      <a:pt x="84" y="282"/>
                    </a:lnTo>
                    <a:lnTo>
                      <a:pt x="90" y="276"/>
                    </a:lnTo>
                    <a:lnTo>
                      <a:pt x="90" y="270"/>
                    </a:lnTo>
                    <a:lnTo>
                      <a:pt x="90" y="264"/>
                    </a:lnTo>
                    <a:lnTo>
                      <a:pt x="90" y="258"/>
                    </a:lnTo>
                    <a:lnTo>
                      <a:pt x="96" y="252"/>
                    </a:lnTo>
                    <a:lnTo>
                      <a:pt x="96" y="246"/>
                    </a:lnTo>
                    <a:lnTo>
                      <a:pt x="96" y="240"/>
                    </a:lnTo>
                    <a:lnTo>
                      <a:pt x="96" y="234"/>
                    </a:lnTo>
                    <a:lnTo>
                      <a:pt x="102" y="228"/>
                    </a:lnTo>
                    <a:lnTo>
                      <a:pt x="102" y="222"/>
                    </a:lnTo>
                    <a:lnTo>
                      <a:pt x="102" y="216"/>
                    </a:lnTo>
                    <a:lnTo>
                      <a:pt x="102" y="210"/>
                    </a:lnTo>
                    <a:lnTo>
                      <a:pt x="108" y="204"/>
                    </a:lnTo>
                    <a:lnTo>
                      <a:pt x="108" y="198"/>
                    </a:lnTo>
                    <a:lnTo>
                      <a:pt x="108" y="192"/>
                    </a:lnTo>
                    <a:lnTo>
                      <a:pt x="108" y="186"/>
                    </a:lnTo>
                    <a:lnTo>
                      <a:pt x="114" y="180"/>
                    </a:lnTo>
                    <a:lnTo>
                      <a:pt x="114" y="174"/>
                    </a:lnTo>
                    <a:lnTo>
                      <a:pt x="114" y="168"/>
                    </a:lnTo>
                    <a:lnTo>
                      <a:pt x="120" y="162"/>
                    </a:lnTo>
                    <a:lnTo>
                      <a:pt x="120" y="156"/>
                    </a:lnTo>
                    <a:lnTo>
                      <a:pt x="120" y="150"/>
                    </a:lnTo>
                    <a:lnTo>
                      <a:pt x="126" y="144"/>
                    </a:lnTo>
                    <a:lnTo>
                      <a:pt x="126" y="138"/>
                    </a:lnTo>
                    <a:lnTo>
                      <a:pt x="126" y="132"/>
                    </a:lnTo>
                    <a:lnTo>
                      <a:pt x="132" y="126"/>
                    </a:lnTo>
                    <a:lnTo>
                      <a:pt x="132" y="120"/>
                    </a:lnTo>
                    <a:lnTo>
                      <a:pt x="132" y="114"/>
                    </a:lnTo>
                    <a:lnTo>
                      <a:pt x="138" y="108"/>
                    </a:lnTo>
                    <a:lnTo>
                      <a:pt x="138" y="102"/>
                    </a:lnTo>
                    <a:lnTo>
                      <a:pt x="138" y="96"/>
                    </a:lnTo>
                    <a:lnTo>
                      <a:pt x="144" y="90"/>
                    </a:lnTo>
                    <a:lnTo>
                      <a:pt x="144" y="84"/>
                    </a:lnTo>
                    <a:lnTo>
                      <a:pt x="150" y="78"/>
                    </a:lnTo>
                    <a:lnTo>
                      <a:pt x="150" y="72"/>
                    </a:lnTo>
                    <a:lnTo>
                      <a:pt x="150" y="66"/>
                    </a:lnTo>
                    <a:lnTo>
                      <a:pt x="156" y="60"/>
                    </a:lnTo>
                    <a:lnTo>
                      <a:pt x="156" y="54"/>
                    </a:lnTo>
                    <a:lnTo>
                      <a:pt x="162" y="48"/>
                    </a:lnTo>
                    <a:lnTo>
                      <a:pt x="162" y="42"/>
                    </a:lnTo>
                    <a:lnTo>
                      <a:pt x="168" y="36"/>
                    </a:lnTo>
                    <a:lnTo>
                      <a:pt x="174" y="30"/>
                    </a:lnTo>
                    <a:lnTo>
                      <a:pt x="174" y="24"/>
                    </a:lnTo>
                    <a:lnTo>
                      <a:pt x="180" y="18"/>
                    </a:lnTo>
                    <a:lnTo>
                      <a:pt x="186" y="12"/>
                    </a:lnTo>
                    <a:lnTo>
                      <a:pt x="192" y="6"/>
                    </a:lnTo>
                    <a:lnTo>
                      <a:pt x="198" y="0"/>
                    </a:lnTo>
                    <a:lnTo>
                      <a:pt x="204" y="0"/>
                    </a:lnTo>
                    <a:lnTo>
                      <a:pt x="210" y="0"/>
                    </a:lnTo>
                    <a:lnTo>
                      <a:pt x="216" y="0"/>
                    </a:lnTo>
                    <a:lnTo>
                      <a:pt x="222" y="0"/>
                    </a:lnTo>
                    <a:lnTo>
                      <a:pt x="228" y="6"/>
                    </a:lnTo>
                    <a:lnTo>
                      <a:pt x="234" y="12"/>
                    </a:lnTo>
                    <a:lnTo>
                      <a:pt x="240" y="18"/>
                    </a:lnTo>
                    <a:lnTo>
                      <a:pt x="246" y="24"/>
                    </a:lnTo>
                    <a:lnTo>
                      <a:pt x="252" y="30"/>
                    </a:lnTo>
                    <a:lnTo>
                      <a:pt x="258" y="36"/>
                    </a:lnTo>
                    <a:lnTo>
                      <a:pt x="258" y="42"/>
                    </a:lnTo>
                    <a:lnTo>
                      <a:pt x="264" y="48"/>
                    </a:lnTo>
                    <a:lnTo>
                      <a:pt x="264" y="54"/>
                    </a:lnTo>
                    <a:lnTo>
                      <a:pt x="270" y="60"/>
                    </a:lnTo>
                    <a:lnTo>
                      <a:pt x="270" y="66"/>
                    </a:lnTo>
                    <a:lnTo>
                      <a:pt x="276" y="72"/>
                    </a:lnTo>
                    <a:lnTo>
                      <a:pt x="276" y="78"/>
                    </a:lnTo>
                    <a:lnTo>
                      <a:pt x="276" y="84"/>
                    </a:lnTo>
                    <a:lnTo>
                      <a:pt x="282" y="90"/>
                    </a:lnTo>
                    <a:lnTo>
                      <a:pt x="282" y="96"/>
                    </a:lnTo>
                    <a:lnTo>
                      <a:pt x="288" y="102"/>
                    </a:lnTo>
                    <a:lnTo>
                      <a:pt x="288" y="108"/>
                    </a:lnTo>
                    <a:lnTo>
                      <a:pt x="288" y="114"/>
                    </a:lnTo>
                    <a:lnTo>
                      <a:pt x="294" y="120"/>
                    </a:lnTo>
                    <a:lnTo>
                      <a:pt x="294" y="126"/>
                    </a:lnTo>
                    <a:lnTo>
                      <a:pt x="294" y="132"/>
                    </a:lnTo>
                    <a:lnTo>
                      <a:pt x="300" y="138"/>
                    </a:lnTo>
                    <a:lnTo>
                      <a:pt x="300" y="144"/>
                    </a:lnTo>
                    <a:lnTo>
                      <a:pt x="300" y="150"/>
                    </a:lnTo>
                    <a:lnTo>
                      <a:pt x="306" y="156"/>
                    </a:lnTo>
                    <a:lnTo>
                      <a:pt x="306" y="162"/>
                    </a:lnTo>
                    <a:lnTo>
                      <a:pt x="306" y="168"/>
                    </a:lnTo>
                    <a:lnTo>
                      <a:pt x="306" y="174"/>
                    </a:lnTo>
                    <a:lnTo>
                      <a:pt x="312" y="180"/>
                    </a:lnTo>
                    <a:lnTo>
                      <a:pt x="312" y="186"/>
                    </a:lnTo>
                    <a:lnTo>
                      <a:pt x="312" y="192"/>
                    </a:lnTo>
                    <a:lnTo>
                      <a:pt x="318" y="198"/>
                    </a:lnTo>
                    <a:lnTo>
                      <a:pt x="318" y="204"/>
                    </a:lnTo>
                    <a:lnTo>
                      <a:pt x="318" y="210"/>
                    </a:lnTo>
                    <a:lnTo>
                      <a:pt x="318" y="216"/>
                    </a:lnTo>
                    <a:lnTo>
                      <a:pt x="324" y="222"/>
                    </a:lnTo>
                    <a:lnTo>
                      <a:pt x="324" y="228"/>
                    </a:lnTo>
                    <a:lnTo>
                      <a:pt x="324" y="234"/>
                    </a:lnTo>
                    <a:lnTo>
                      <a:pt x="324" y="240"/>
                    </a:lnTo>
                    <a:lnTo>
                      <a:pt x="330" y="246"/>
                    </a:lnTo>
                    <a:lnTo>
                      <a:pt x="330" y="252"/>
                    </a:lnTo>
                    <a:lnTo>
                      <a:pt x="330" y="258"/>
                    </a:lnTo>
                    <a:lnTo>
                      <a:pt x="330" y="264"/>
                    </a:lnTo>
                    <a:lnTo>
                      <a:pt x="336" y="270"/>
                    </a:lnTo>
                    <a:lnTo>
                      <a:pt x="336" y="276"/>
                    </a:lnTo>
                    <a:lnTo>
                      <a:pt x="336" y="282"/>
                    </a:lnTo>
                    <a:lnTo>
                      <a:pt x="336" y="288"/>
                    </a:lnTo>
                    <a:lnTo>
                      <a:pt x="342" y="294"/>
                    </a:lnTo>
                    <a:lnTo>
                      <a:pt x="342" y="300"/>
                    </a:lnTo>
                    <a:lnTo>
                      <a:pt x="342" y="306"/>
                    </a:lnTo>
                    <a:lnTo>
                      <a:pt x="342" y="312"/>
                    </a:lnTo>
                    <a:lnTo>
                      <a:pt x="348" y="318"/>
                    </a:lnTo>
                    <a:lnTo>
                      <a:pt x="348" y="324"/>
                    </a:lnTo>
                    <a:lnTo>
                      <a:pt x="348" y="330"/>
                    </a:lnTo>
                    <a:lnTo>
                      <a:pt x="348" y="336"/>
                    </a:lnTo>
                    <a:lnTo>
                      <a:pt x="348" y="342"/>
                    </a:lnTo>
                    <a:lnTo>
                      <a:pt x="354" y="348"/>
                    </a:lnTo>
                    <a:lnTo>
                      <a:pt x="354" y="354"/>
                    </a:lnTo>
                    <a:lnTo>
                      <a:pt x="354" y="360"/>
                    </a:lnTo>
                    <a:lnTo>
                      <a:pt x="354" y="366"/>
                    </a:lnTo>
                    <a:lnTo>
                      <a:pt x="360" y="372"/>
                    </a:lnTo>
                    <a:lnTo>
                      <a:pt x="360" y="378"/>
                    </a:lnTo>
                    <a:lnTo>
                      <a:pt x="360" y="384"/>
                    </a:lnTo>
                    <a:lnTo>
                      <a:pt x="360" y="390"/>
                    </a:lnTo>
                    <a:lnTo>
                      <a:pt x="360" y="396"/>
                    </a:lnTo>
                    <a:lnTo>
                      <a:pt x="366" y="402"/>
                    </a:lnTo>
                    <a:lnTo>
                      <a:pt x="366" y="408"/>
                    </a:lnTo>
                    <a:lnTo>
                      <a:pt x="366" y="414"/>
                    </a:lnTo>
                    <a:lnTo>
                      <a:pt x="366" y="420"/>
                    </a:lnTo>
                    <a:lnTo>
                      <a:pt x="366" y="426"/>
                    </a:lnTo>
                    <a:lnTo>
                      <a:pt x="372" y="432"/>
                    </a:lnTo>
                    <a:lnTo>
                      <a:pt x="372" y="438"/>
                    </a:lnTo>
                    <a:lnTo>
                      <a:pt x="372" y="444"/>
                    </a:lnTo>
                    <a:lnTo>
                      <a:pt x="372" y="450"/>
                    </a:lnTo>
                    <a:lnTo>
                      <a:pt x="372" y="456"/>
                    </a:lnTo>
                    <a:lnTo>
                      <a:pt x="378" y="462"/>
                    </a:lnTo>
                    <a:lnTo>
                      <a:pt x="378" y="468"/>
                    </a:lnTo>
                    <a:lnTo>
                      <a:pt x="378" y="474"/>
                    </a:lnTo>
                    <a:lnTo>
                      <a:pt x="378" y="480"/>
                    </a:lnTo>
                    <a:lnTo>
                      <a:pt x="384" y="486"/>
                    </a:lnTo>
                    <a:lnTo>
                      <a:pt x="384" y="492"/>
                    </a:lnTo>
                    <a:lnTo>
                      <a:pt x="384" y="498"/>
                    </a:lnTo>
                    <a:lnTo>
                      <a:pt x="384" y="504"/>
                    </a:lnTo>
                    <a:lnTo>
                      <a:pt x="384" y="510"/>
                    </a:lnTo>
                    <a:lnTo>
                      <a:pt x="390" y="516"/>
                    </a:lnTo>
                    <a:lnTo>
                      <a:pt x="390" y="522"/>
                    </a:lnTo>
                    <a:lnTo>
                      <a:pt x="390" y="528"/>
                    </a:lnTo>
                    <a:lnTo>
                      <a:pt x="390" y="534"/>
                    </a:lnTo>
                    <a:lnTo>
                      <a:pt x="390" y="540"/>
                    </a:lnTo>
                    <a:lnTo>
                      <a:pt x="396" y="546"/>
                    </a:lnTo>
                    <a:lnTo>
                      <a:pt x="396" y="552"/>
                    </a:lnTo>
                    <a:lnTo>
                      <a:pt x="396" y="558"/>
                    </a:lnTo>
                    <a:lnTo>
                      <a:pt x="396" y="564"/>
                    </a:lnTo>
                    <a:lnTo>
                      <a:pt x="396" y="570"/>
                    </a:lnTo>
                    <a:lnTo>
                      <a:pt x="396" y="576"/>
                    </a:lnTo>
                    <a:lnTo>
                      <a:pt x="402" y="582"/>
                    </a:lnTo>
                    <a:lnTo>
                      <a:pt x="402" y="588"/>
                    </a:lnTo>
                    <a:lnTo>
                      <a:pt x="402" y="594"/>
                    </a:lnTo>
                    <a:lnTo>
                      <a:pt x="402" y="600"/>
                    </a:lnTo>
                    <a:lnTo>
                      <a:pt x="402" y="606"/>
                    </a:lnTo>
                    <a:lnTo>
                      <a:pt x="408" y="612"/>
                    </a:lnTo>
                    <a:lnTo>
                      <a:pt x="408" y="618"/>
                    </a:lnTo>
                    <a:lnTo>
                      <a:pt x="408" y="624"/>
                    </a:lnTo>
                    <a:lnTo>
                      <a:pt x="408" y="630"/>
                    </a:lnTo>
                    <a:lnTo>
                      <a:pt x="408" y="636"/>
                    </a:lnTo>
                    <a:lnTo>
                      <a:pt x="414" y="642"/>
                    </a:lnTo>
                    <a:lnTo>
                      <a:pt x="414" y="648"/>
                    </a:lnTo>
                    <a:lnTo>
                      <a:pt x="414" y="654"/>
                    </a:lnTo>
                    <a:lnTo>
                      <a:pt x="414" y="660"/>
                    </a:lnTo>
                    <a:lnTo>
                      <a:pt x="414" y="666"/>
                    </a:lnTo>
                    <a:lnTo>
                      <a:pt x="420" y="672"/>
                    </a:lnTo>
                    <a:lnTo>
                      <a:pt x="420" y="678"/>
                    </a:lnTo>
                    <a:lnTo>
                      <a:pt x="420" y="684"/>
                    </a:lnTo>
                    <a:lnTo>
                      <a:pt x="420" y="690"/>
                    </a:lnTo>
                    <a:lnTo>
                      <a:pt x="420" y="696"/>
                    </a:lnTo>
                    <a:lnTo>
                      <a:pt x="426" y="702"/>
                    </a:lnTo>
                    <a:lnTo>
                      <a:pt x="426" y="708"/>
                    </a:lnTo>
                    <a:lnTo>
                      <a:pt x="426" y="714"/>
                    </a:lnTo>
                    <a:lnTo>
                      <a:pt x="426" y="720"/>
                    </a:lnTo>
                    <a:lnTo>
                      <a:pt x="426" y="726"/>
                    </a:lnTo>
                    <a:lnTo>
                      <a:pt x="432" y="732"/>
                    </a:lnTo>
                    <a:lnTo>
                      <a:pt x="432" y="738"/>
                    </a:lnTo>
                    <a:lnTo>
                      <a:pt x="432" y="744"/>
                    </a:lnTo>
                    <a:lnTo>
                      <a:pt x="432" y="750"/>
                    </a:lnTo>
                    <a:lnTo>
                      <a:pt x="432" y="756"/>
                    </a:lnTo>
                    <a:lnTo>
                      <a:pt x="438" y="762"/>
                    </a:lnTo>
                    <a:lnTo>
                      <a:pt x="438" y="768"/>
                    </a:lnTo>
                    <a:lnTo>
                      <a:pt x="438" y="774"/>
                    </a:lnTo>
                    <a:lnTo>
                      <a:pt x="438" y="780"/>
                    </a:lnTo>
                    <a:lnTo>
                      <a:pt x="438" y="786"/>
                    </a:lnTo>
                    <a:lnTo>
                      <a:pt x="444" y="792"/>
                    </a:lnTo>
                    <a:lnTo>
                      <a:pt x="444" y="798"/>
                    </a:lnTo>
                    <a:lnTo>
                      <a:pt x="444" y="804"/>
                    </a:lnTo>
                    <a:lnTo>
                      <a:pt x="444" y="810"/>
                    </a:lnTo>
                    <a:lnTo>
                      <a:pt x="444" y="816"/>
                    </a:lnTo>
                    <a:lnTo>
                      <a:pt x="450" y="822"/>
                    </a:lnTo>
                    <a:lnTo>
                      <a:pt x="450" y="828"/>
                    </a:lnTo>
                    <a:lnTo>
                      <a:pt x="450" y="834"/>
                    </a:lnTo>
                    <a:lnTo>
                      <a:pt x="450" y="840"/>
                    </a:lnTo>
                    <a:lnTo>
                      <a:pt x="450" y="846"/>
                    </a:lnTo>
                    <a:lnTo>
                      <a:pt x="450" y="852"/>
                    </a:lnTo>
                    <a:lnTo>
                      <a:pt x="456" y="858"/>
                    </a:lnTo>
                    <a:lnTo>
                      <a:pt x="456" y="864"/>
                    </a:lnTo>
                    <a:lnTo>
                      <a:pt x="456" y="870"/>
                    </a:lnTo>
                    <a:lnTo>
                      <a:pt x="456" y="876"/>
                    </a:lnTo>
                    <a:lnTo>
                      <a:pt x="456" y="882"/>
                    </a:lnTo>
                    <a:lnTo>
                      <a:pt x="462" y="888"/>
                    </a:lnTo>
                    <a:lnTo>
                      <a:pt x="462" y="894"/>
                    </a:lnTo>
                    <a:lnTo>
                      <a:pt x="462" y="900"/>
                    </a:lnTo>
                    <a:lnTo>
                      <a:pt x="462" y="906"/>
                    </a:lnTo>
                    <a:lnTo>
                      <a:pt x="462" y="912"/>
                    </a:lnTo>
                    <a:lnTo>
                      <a:pt x="468" y="918"/>
                    </a:lnTo>
                    <a:lnTo>
                      <a:pt x="468" y="924"/>
                    </a:lnTo>
                    <a:lnTo>
                      <a:pt x="468" y="930"/>
                    </a:lnTo>
                    <a:lnTo>
                      <a:pt x="468" y="936"/>
                    </a:lnTo>
                    <a:lnTo>
                      <a:pt x="474" y="942"/>
                    </a:lnTo>
                    <a:lnTo>
                      <a:pt x="474" y="948"/>
                    </a:lnTo>
                    <a:lnTo>
                      <a:pt x="474" y="954"/>
                    </a:lnTo>
                    <a:lnTo>
                      <a:pt x="474" y="960"/>
                    </a:lnTo>
                    <a:lnTo>
                      <a:pt x="474" y="966"/>
                    </a:lnTo>
                    <a:lnTo>
                      <a:pt x="480" y="972"/>
                    </a:lnTo>
                    <a:lnTo>
                      <a:pt x="480" y="978"/>
                    </a:lnTo>
                    <a:lnTo>
                      <a:pt x="480" y="984"/>
                    </a:lnTo>
                    <a:lnTo>
                      <a:pt x="480" y="990"/>
                    </a:lnTo>
                    <a:lnTo>
                      <a:pt x="480" y="996"/>
                    </a:lnTo>
                    <a:lnTo>
                      <a:pt x="486" y="1002"/>
                    </a:lnTo>
                    <a:lnTo>
                      <a:pt x="486" y="1008"/>
                    </a:lnTo>
                    <a:lnTo>
                      <a:pt x="486" y="1014"/>
                    </a:lnTo>
                    <a:lnTo>
                      <a:pt x="486" y="1020"/>
                    </a:lnTo>
                    <a:lnTo>
                      <a:pt x="492" y="1026"/>
                    </a:lnTo>
                    <a:lnTo>
                      <a:pt x="492" y="1032"/>
                    </a:lnTo>
                    <a:lnTo>
                      <a:pt x="492" y="1038"/>
                    </a:lnTo>
                    <a:lnTo>
                      <a:pt x="492" y="1044"/>
                    </a:lnTo>
                    <a:lnTo>
                      <a:pt x="492" y="1050"/>
                    </a:lnTo>
                    <a:lnTo>
                      <a:pt x="498" y="1056"/>
                    </a:lnTo>
                    <a:lnTo>
                      <a:pt x="498" y="1062"/>
                    </a:lnTo>
                    <a:lnTo>
                      <a:pt x="498" y="1068"/>
                    </a:lnTo>
                    <a:lnTo>
                      <a:pt x="498" y="1074"/>
                    </a:lnTo>
                    <a:lnTo>
                      <a:pt x="504" y="1080"/>
                    </a:lnTo>
                    <a:lnTo>
                      <a:pt x="504" y="1086"/>
                    </a:lnTo>
                    <a:lnTo>
                      <a:pt x="504" y="1092"/>
                    </a:lnTo>
                    <a:lnTo>
                      <a:pt x="504" y="1098"/>
                    </a:lnTo>
                    <a:lnTo>
                      <a:pt x="510" y="1104"/>
                    </a:lnTo>
                    <a:lnTo>
                      <a:pt x="510" y="1110"/>
                    </a:lnTo>
                    <a:lnTo>
                      <a:pt x="510" y="1116"/>
                    </a:lnTo>
                    <a:lnTo>
                      <a:pt x="510" y="1122"/>
                    </a:lnTo>
                    <a:lnTo>
                      <a:pt x="516" y="1128"/>
                    </a:lnTo>
                    <a:lnTo>
                      <a:pt x="516" y="1134"/>
                    </a:lnTo>
                    <a:lnTo>
                      <a:pt x="516" y="1140"/>
                    </a:lnTo>
                    <a:lnTo>
                      <a:pt x="516" y="1146"/>
                    </a:lnTo>
                    <a:lnTo>
                      <a:pt x="522" y="1152"/>
                    </a:lnTo>
                    <a:lnTo>
                      <a:pt x="522" y="1158"/>
                    </a:lnTo>
                    <a:lnTo>
                      <a:pt x="522" y="1164"/>
                    </a:lnTo>
                    <a:lnTo>
                      <a:pt x="528" y="1170"/>
                    </a:lnTo>
                    <a:lnTo>
                      <a:pt x="528" y="1176"/>
                    </a:lnTo>
                    <a:lnTo>
                      <a:pt x="528" y="1182"/>
                    </a:lnTo>
                    <a:lnTo>
                      <a:pt x="528" y="1188"/>
                    </a:lnTo>
                    <a:lnTo>
                      <a:pt x="534" y="1194"/>
                    </a:lnTo>
                    <a:lnTo>
                      <a:pt x="534" y="1200"/>
                    </a:lnTo>
                    <a:lnTo>
                      <a:pt x="534" y="1206"/>
                    </a:lnTo>
                    <a:lnTo>
                      <a:pt x="540" y="1212"/>
                    </a:lnTo>
                    <a:lnTo>
                      <a:pt x="540" y="1218"/>
                    </a:lnTo>
                    <a:lnTo>
                      <a:pt x="540" y="1224"/>
                    </a:lnTo>
                    <a:lnTo>
                      <a:pt x="546" y="1230"/>
                    </a:lnTo>
                    <a:lnTo>
                      <a:pt x="546" y="1236"/>
                    </a:lnTo>
                    <a:lnTo>
                      <a:pt x="546" y="1242"/>
                    </a:lnTo>
                    <a:lnTo>
                      <a:pt x="552" y="1248"/>
                    </a:lnTo>
                    <a:lnTo>
                      <a:pt x="552" y="1254"/>
                    </a:lnTo>
                    <a:lnTo>
                      <a:pt x="552" y="1260"/>
                    </a:lnTo>
                    <a:lnTo>
                      <a:pt x="558" y="1266"/>
                    </a:lnTo>
                    <a:lnTo>
                      <a:pt x="558" y="1272"/>
                    </a:lnTo>
                    <a:lnTo>
                      <a:pt x="564" y="1278"/>
                    </a:lnTo>
                    <a:lnTo>
                      <a:pt x="564" y="1284"/>
                    </a:lnTo>
                    <a:lnTo>
                      <a:pt x="564" y="1290"/>
                    </a:lnTo>
                    <a:lnTo>
                      <a:pt x="570" y="1296"/>
                    </a:lnTo>
                    <a:lnTo>
                      <a:pt x="570" y="1302"/>
                    </a:lnTo>
                    <a:lnTo>
                      <a:pt x="576" y="1308"/>
                    </a:lnTo>
                    <a:lnTo>
                      <a:pt x="576" y="1314"/>
                    </a:lnTo>
                    <a:lnTo>
                      <a:pt x="582" y="1320"/>
                    </a:lnTo>
                    <a:lnTo>
                      <a:pt x="588" y="1326"/>
                    </a:lnTo>
                    <a:lnTo>
                      <a:pt x="588" y="1332"/>
                    </a:lnTo>
                    <a:lnTo>
                      <a:pt x="594" y="1338"/>
                    </a:lnTo>
                    <a:lnTo>
                      <a:pt x="600" y="1344"/>
                    </a:lnTo>
                    <a:lnTo>
                      <a:pt x="606" y="1350"/>
                    </a:lnTo>
                    <a:lnTo>
                      <a:pt x="612" y="1356"/>
                    </a:lnTo>
                    <a:lnTo>
                      <a:pt x="618" y="1362"/>
                    </a:lnTo>
                    <a:lnTo>
                      <a:pt x="624" y="1362"/>
                    </a:lnTo>
                    <a:lnTo>
                      <a:pt x="630" y="1362"/>
                    </a:lnTo>
                    <a:lnTo>
                      <a:pt x="636" y="1362"/>
                    </a:lnTo>
                    <a:lnTo>
                      <a:pt x="642" y="1356"/>
                    </a:lnTo>
                    <a:lnTo>
                      <a:pt x="648" y="1350"/>
                    </a:lnTo>
                    <a:lnTo>
                      <a:pt x="654" y="1344"/>
                    </a:lnTo>
                    <a:lnTo>
                      <a:pt x="660" y="1338"/>
                    </a:lnTo>
                    <a:lnTo>
                      <a:pt x="666" y="1332"/>
                    </a:lnTo>
                    <a:lnTo>
                      <a:pt x="672" y="1326"/>
                    </a:lnTo>
                    <a:lnTo>
                      <a:pt x="672" y="1320"/>
                    </a:lnTo>
                    <a:lnTo>
                      <a:pt x="678" y="1314"/>
                    </a:lnTo>
                    <a:lnTo>
                      <a:pt x="678" y="1308"/>
                    </a:lnTo>
                    <a:lnTo>
                      <a:pt x="684" y="1302"/>
                    </a:lnTo>
                    <a:lnTo>
                      <a:pt x="684" y="1296"/>
                    </a:lnTo>
                    <a:lnTo>
                      <a:pt x="690" y="1290"/>
                    </a:lnTo>
                    <a:lnTo>
                      <a:pt x="690" y="1284"/>
                    </a:lnTo>
                    <a:lnTo>
                      <a:pt x="696" y="1278"/>
                    </a:lnTo>
                    <a:lnTo>
                      <a:pt x="696" y="1272"/>
                    </a:lnTo>
                    <a:lnTo>
                      <a:pt x="696" y="1266"/>
                    </a:lnTo>
                    <a:lnTo>
                      <a:pt x="702" y="1260"/>
                    </a:lnTo>
                    <a:lnTo>
                      <a:pt x="702" y="1254"/>
                    </a:lnTo>
                    <a:lnTo>
                      <a:pt x="702" y="1248"/>
                    </a:lnTo>
                    <a:lnTo>
                      <a:pt x="708" y="1242"/>
                    </a:lnTo>
                    <a:lnTo>
                      <a:pt x="708" y="1236"/>
                    </a:lnTo>
                    <a:lnTo>
                      <a:pt x="708" y="1230"/>
                    </a:lnTo>
                    <a:lnTo>
                      <a:pt x="714" y="1224"/>
                    </a:lnTo>
                    <a:lnTo>
                      <a:pt x="714" y="1218"/>
                    </a:lnTo>
                    <a:lnTo>
                      <a:pt x="714" y="1212"/>
                    </a:lnTo>
                    <a:lnTo>
                      <a:pt x="720" y="1206"/>
                    </a:lnTo>
                    <a:lnTo>
                      <a:pt x="720" y="1200"/>
                    </a:lnTo>
                    <a:lnTo>
                      <a:pt x="720" y="1194"/>
                    </a:lnTo>
                    <a:lnTo>
                      <a:pt x="726" y="1188"/>
                    </a:lnTo>
                    <a:lnTo>
                      <a:pt x="726" y="1182"/>
                    </a:lnTo>
                    <a:lnTo>
                      <a:pt x="726" y="1176"/>
                    </a:lnTo>
                    <a:lnTo>
                      <a:pt x="726" y="1170"/>
                    </a:lnTo>
                    <a:lnTo>
                      <a:pt x="732" y="1164"/>
                    </a:lnTo>
                    <a:lnTo>
                      <a:pt x="732" y="1158"/>
                    </a:lnTo>
                    <a:lnTo>
                      <a:pt x="732" y="1152"/>
                    </a:lnTo>
                    <a:lnTo>
                      <a:pt x="738" y="1146"/>
                    </a:lnTo>
                    <a:lnTo>
                      <a:pt x="738" y="1140"/>
                    </a:lnTo>
                    <a:lnTo>
                      <a:pt x="738" y="1134"/>
                    </a:lnTo>
                    <a:lnTo>
                      <a:pt x="738" y="1128"/>
                    </a:lnTo>
                    <a:lnTo>
                      <a:pt x="744" y="1122"/>
                    </a:lnTo>
                    <a:lnTo>
                      <a:pt x="744" y="1116"/>
                    </a:lnTo>
                    <a:lnTo>
                      <a:pt x="744" y="1110"/>
                    </a:lnTo>
                    <a:lnTo>
                      <a:pt x="744" y="1104"/>
                    </a:lnTo>
                    <a:lnTo>
                      <a:pt x="750" y="1098"/>
                    </a:lnTo>
                    <a:lnTo>
                      <a:pt x="750" y="1092"/>
                    </a:lnTo>
                    <a:lnTo>
                      <a:pt x="750" y="1086"/>
                    </a:lnTo>
                    <a:lnTo>
                      <a:pt x="750" y="1080"/>
                    </a:lnTo>
                    <a:lnTo>
                      <a:pt x="756" y="1074"/>
                    </a:lnTo>
                    <a:lnTo>
                      <a:pt x="756" y="1068"/>
                    </a:lnTo>
                    <a:lnTo>
                      <a:pt x="756" y="1062"/>
                    </a:lnTo>
                    <a:lnTo>
                      <a:pt x="756" y="1056"/>
                    </a:lnTo>
                    <a:lnTo>
                      <a:pt x="756" y="1050"/>
                    </a:lnTo>
                    <a:lnTo>
                      <a:pt x="762" y="1044"/>
                    </a:lnTo>
                    <a:lnTo>
                      <a:pt x="762" y="1038"/>
                    </a:lnTo>
                    <a:lnTo>
                      <a:pt x="762" y="1032"/>
                    </a:lnTo>
                    <a:lnTo>
                      <a:pt x="762" y="1026"/>
                    </a:lnTo>
                    <a:lnTo>
                      <a:pt x="768" y="1020"/>
                    </a:lnTo>
                    <a:lnTo>
                      <a:pt x="768" y="1014"/>
                    </a:lnTo>
                    <a:lnTo>
                      <a:pt x="768" y="1008"/>
                    </a:lnTo>
                    <a:lnTo>
                      <a:pt x="768" y="1002"/>
                    </a:lnTo>
                    <a:lnTo>
                      <a:pt x="774" y="996"/>
                    </a:lnTo>
                    <a:lnTo>
                      <a:pt x="774" y="990"/>
                    </a:lnTo>
                    <a:lnTo>
                      <a:pt x="774" y="984"/>
                    </a:lnTo>
                    <a:lnTo>
                      <a:pt x="774" y="978"/>
                    </a:lnTo>
                    <a:lnTo>
                      <a:pt x="774" y="972"/>
                    </a:lnTo>
                    <a:lnTo>
                      <a:pt x="780" y="966"/>
                    </a:lnTo>
                    <a:lnTo>
                      <a:pt x="780" y="960"/>
                    </a:lnTo>
                    <a:lnTo>
                      <a:pt x="780" y="954"/>
                    </a:lnTo>
                    <a:lnTo>
                      <a:pt x="780" y="948"/>
                    </a:lnTo>
                    <a:lnTo>
                      <a:pt x="780" y="942"/>
                    </a:lnTo>
                    <a:lnTo>
                      <a:pt x="786" y="936"/>
                    </a:lnTo>
                    <a:lnTo>
                      <a:pt x="786" y="930"/>
                    </a:lnTo>
                    <a:lnTo>
                      <a:pt x="786" y="924"/>
                    </a:lnTo>
                    <a:lnTo>
                      <a:pt x="786" y="918"/>
                    </a:lnTo>
                    <a:lnTo>
                      <a:pt x="786" y="912"/>
                    </a:lnTo>
                    <a:lnTo>
                      <a:pt x="792" y="906"/>
                    </a:lnTo>
                    <a:lnTo>
                      <a:pt x="792" y="900"/>
                    </a:lnTo>
                    <a:lnTo>
                      <a:pt x="792" y="894"/>
                    </a:lnTo>
                    <a:lnTo>
                      <a:pt x="792" y="888"/>
                    </a:lnTo>
                    <a:lnTo>
                      <a:pt x="798" y="882"/>
                    </a:lnTo>
                    <a:lnTo>
                      <a:pt x="798" y="876"/>
                    </a:lnTo>
                    <a:lnTo>
                      <a:pt x="798" y="870"/>
                    </a:lnTo>
                    <a:lnTo>
                      <a:pt x="798" y="864"/>
                    </a:lnTo>
                    <a:lnTo>
                      <a:pt x="798" y="858"/>
                    </a:lnTo>
                    <a:lnTo>
                      <a:pt x="804" y="852"/>
                    </a:lnTo>
                    <a:lnTo>
                      <a:pt x="804" y="846"/>
                    </a:lnTo>
                    <a:lnTo>
                      <a:pt x="804" y="840"/>
                    </a:lnTo>
                    <a:lnTo>
                      <a:pt x="804" y="834"/>
                    </a:lnTo>
                    <a:lnTo>
                      <a:pt x="804" y="828"/>
                    </a:lnTo>
                    <a:lnTo>
                      <a:pt x="810" y="822"/>
                    </a:lnTo>
                    <a:lnTo>
                      <a:pt x="810" y="816"/>
                    </a:lnTo>
                    <a:lnTo>
                      <a:pt x="810" y="810"/>
                    </a:lnTo>
                    <a:lnTo>
                      <a:pt x="810" y="804"/>
                    </a:lnTo>
                    <a:lnTo>
                      <a:pt x="810" y="798"/>
                    </a:lnTo>
                    <a:lnTo>
                      <a:pt x="816" y="792"/>
                    </a:lnTo>
                    <a:lnTo>
                      <a:pt x="816" y="786"/>
                    </a:lnTo>
                    <a:lnTo>
                      <a:pt x="816" y="780"/>
                    </a:lnTo>
                    <a:lnTo>
                      <a:pt x="816" y="774"/>
                    </a:lnTo>
                    <a:lnTo>
                      <a:pt x="816" y="768"/>
                    </a:lnTo>
                    <a:lnTo>
                      <a:pt x="816" y="762"/>
                    </a:lnTo>
                    <a:lnTo>
                      <a:pt x="822" y="756"/>
                    </a:lnTo>
                    <a:lnTo>
                      <a:pt x="822" y="750"/>
                    </a:lnTo>
                    <a:lnTo>
                      <a:pt x="822" y="744"/>
                    </a:lnTo>
                    <a:lnTo>
                      <a:pt x="822" y="738"/>
                    </a:lnTo>
                    <a:lnTo>
                      <a:pt x="822" y="732"/>
                    </a:lnTo>
                    <a:lnTo>
                      <a:pt x="828" y="726"/>
                    </a:lnTo>
                    <a:lnTo>
                      <a:pt x="828" y="720"/>
                    </a:lnTo>
                    <a:lnTo>
                      <a:pt x="828" y="714"/>
                    </a:lnTo>
                    <a:lnTo>
                      <a:pt x="828" y="708"/>
                    </a:lnTo>
                    <a:lnTo>
                      <a:pt x="828" y="702"/>
                    </a:lnTo>
                    <a:lnTo>
                      <a:pt x="834" y="696"/>
                    </a:lnTo>
                    <a:lnTo>
                      <a:pt x="834" y="690"/>
                    </a:lnTo>
                    <a:lnTo>
                      <a:pt x="834" y="684"/>
                    </a:lnTo>
                    <a:lnTo>
                      <a:pt x="834" y="678"/>
                    </a:lnTo>
                    <a:lnTo>
                      <a:pt x="834" y="672"/>
                    </a:lnTo>
                    <a:lnTo>
                      <a:pt x="840" y="666"/>
                    </a:lnTo>
                    <a:lnTo>
                      <a:pt x="840" y="660"/>
                    </a:lnTo>
                    <a:lnTo>
                      <a:pt x="840" y="654"/>
                    </a:lnTo>
                    <a:lnTo>
                      <a:pt x="840" y="648"/>
                    </a:lnTo>
                    <a:lnTo>
                      <a:pt x="840" y="642"/>
                    </a:lnTo>
                    <a:lnTo>
                      <a:pt x="846" y="636"/>
                    </a:lnTo>
                    <a:lnTo>
                      <a:pt x="846" y="630"/>
                    </a:lnTo>
                    <a:lnTo>
                      <a:pt x="846" y="624"/>
                    </a:lnTo>
                    <a:lnTo>
                      <a:pt x="846" y="618"/>
                    </a:lnTo>
                    <a:lnTo>
                      <a:pt x="846" y="612"/>
                    </a:lnTo>
                    <a:lnTo>
                      <a:pt x="852" y="606"/>
                    </a:lnTo>
                    <a:lnTo>
                      <a:pt x="852" y="600"/>
                    </a:lnTo>
                    <a:lnTo>
                      <a:pt x="852" y="594"/>
                    </a:lnTo>
                    <a:lnTo>
                      <a:pt x="852" y="588"/>
                    </a:lnTo>
                    <a:lnTo>
                      <a:pt x="852" y="582"/>
                    </a:lnTo>
                    <a:lnTo>
                      <a:pt x="858" y="576"/>
                    </a:lnTo>
                    <a:lnTo>
                      <a:pt x="858" y="570"/>
                    </a:lnTo>
                    <a:lnTo>
                      <a:pt x="858" y="564"/>
                    </a:lnTo>
                    <a:lnTo>
                      <a:pt x="858" y="558"/>
                    </a:lnTo>
                    <a:lnTo>
                      <a:pt x="858" y="552"/>
                    </a:lnTo>
                    <a:lnTo>
                      <a:pt x="864" y="546"/>
                    </a:lnTo>
                    <a:lnTo>
                      <a:pt x="864" y="540"/>
                    </a:lnTo>
                    <a:lnTo>
                      <a:pt x="864" y="534"/>
                    </a:lnTo>
                    <a:lnTo>
                      <a:pt x="864" y="528"/>
                    </a:lnTo>
                    <a:lnTo>
                      <a:pt x="864" y="522"/>
                    </a:lnTo>
                    <a:lnTo>
                      <a:pt x="870" y="516"/>
                    </a:lnTo>
                    <a:lnTo>
                      <a:pt x="870" y="510"/>
                    </a:lnTo>
                    <a:lnTo>
                      <a:pt x="870" y="504"/>
                    </a:lnTo>
                    <a:lnTo>
                      <a:pt x="870" y="498"/>
                    </a:lnTo>
                    <a:lnTo>
                      <a:pt x="870" y="492"/>
                    </a:lnTo>
                    <a:lnTo>
                      <a:pt x="876" y="486"/>
                    </a:lnTo>
                    <a:lnTo>
                      <a:pt x="876" y="480"/>
                    </a:lnTo>
                    <a:lnTo>
                      <a:pt x="876" y="474"/>
                    </a:lnTo>
                    <a:lnTo>
                      <a:pt x="876" y="468"/>
                    </a:lnTo>
                    <a:lnTo>
                      <a:pt x="876" y="462"/>
                    </a:lnTo>
                    <a:lnTo>
                      <a:pt x="882" y="456"/>
                    </a:lnTo>
                    <a:lnTo>
                      <a:pt x="882" y="450"/>
                    </a:lnTo>
                    <a:lnTo>
                      <a:pt x="882" y="444"/>
                    </a:lnTo>
                    <a:lnTo>
                      <a:pt x="882" y="438"/>
                    </a:lnTo>
                    <a:lnTo>
                      <a:pt x="882" y="432"/>
                    </a:lnTo>
                    <a:lnTo>
                      <a:pt x="888" y="426"/>
                    </a:lnTo>
                    <a:lnTo>
                      <a:pt x="888" y="420"/>
                    </a:lnTo>
                    <a:lnTo>
                      <a:pt x="888" y="414"/>
                    </a:lnTo>
                    <a:lnTo>
                      <a:pt x="888" y="408"/>
                    </a:lnTo>
                    <a:lnTo>
                      <a:pt x="888" y="402"/>
                    </a:lnTo>
                    <a:lnTo>
                      <a:pt x="894" y="396"/>
                    </a:lnTo>
                    <a:lnTo>
                      <a:pt x="894" y="390"/>
                    </a:lnTo>
                    <a:lnTo>
                      <a:pt x="894" y="384"/>
                    </a:lnTo>
                    <a:lnTo>
                      <a:pt x="894" y="378"/>
                    </a:lnTo>
                    <a:lnTo>
                      <a:pt x="900" y="372"/>
                    </a:lnTo>
                    <a:lnTo>
                      <a:pt x="900" y="366"/>
                    </a:lnTo>
                    <a:lnTo>
                      <a:pt x="900" y="360"/>
                    </a:lnTo>
                    <a:lnTo>
                      <a:pt x="900" y="354"/>
                    </a:lnTo>
                    <a:lnTo>
                      <a:pt x="900" y="348"/>
                    </a:lnTo>
                    <a:lnTo>
                      <a:pt x="906" y="342"/>
                    </a:lnTo>
                    <a:lnTo>
                      <a:pt x="906" y="336"/>
                    </a:lnTo>
                    <a:lnTo>
                      <a:pt x="906" y="330"/>
                    </a:lnTo>
                    <a:lnTo>
                      <a:pt x="906" y="324"/>
                    </a:lnTo>
                    <a:lnTo>
                      <a:pt x="906" y="318"/>
                    </a:lnTo>
                    <a:lnTo>
                      <a:pt x="912" y="312"/>
                    </a:lnTo>
                    <a:lnTo>
                      <a:pt x="912" y="306"/>
                    </a:lnTo>
                    <a:lnTo>
                      <a:pt x="912" y="300"/>
                    </a:lnTo>
                    <a:lnTo>
                      <a:pt x="912" y="294"/>
                    </a:lnTo>
                    <a:lnTo>
                      <a:pt x="918" y="288"/>
                    </a:lnTo>
                    <a:lnTo>
                      <a:pt x="918" y="282"/>
                    </a:lnTo>
                    <a:lnTo>
                      <a:pt x="918" y="276"/>
                    </a:lnTo>
                    <a:lnTo>
                      <a:pt x="918" y="270"/>
                    </a:lnTo>
                    <a:lnTo>
                      <a:pt x="924" y="264"/>
                    </a:lnTo>
                    <a:lnTo>
                      <a:pt x="924" y="258"/>
                    </a:lnTo>
                    <a:lnTo>
                      <a:pt x="924" y="252"/>
                    </a:lnTo>
                    <a:lnTo>
                      <a:pt x="924" y="246"/>
                    </a:lnTo>
                    <a:lnTo>
                      <a:pt x="930" y="240"/>
                    </a:lnTo>
                    <a:lnTo>
                      <a:pt x="930" y="234"/>
                    </a:lnTo>
                    <a:lnTo>
                      <a:pt x="930" y="228"/>
                    </a:lnTo>
                    <a:lnTo>
                      <a:pt x="930" y="222"/>
                    </a:lnTo>
                    <a:lnTo>
                      <a:pt x="936" y="216"/>
                    </a:lnTo>
                    <a:lnTo>
                      <a:pt x="936" y="210"/>
                    </a:lnTo>
                    <a:lnTo>
                      <a:pt x="936" y="204"/>
                    </a:lnTo>
                    <a:lnTo>
                      <a:pt x="936" y="198"/>
                    </a:lnTo>
                    <a:lnTo>
                      <a:pt x="942" y="192"/>
                    </a:lnTo>
                    <a:lnTo>
                      <a:pt x="942" y="186"/>
                    </a:lnTo>
                    <a:lnTo>
                      <a:pt x="942" y="180"/>
                    </a:lnTo>
                    <a:lnTo>
                      <a:pt x="948" y="174"/>
                    </a:lnTo>
                    <a:lnTo>
                      <a:pt x="948" y="168"/>
                    </a:lnTo>
                    <a:lnTo>
                      <a:pt x="948" y="162"/>
                    </a:lnTo>
                    <a:lnTo>
                      <a:pt x="948" y="156"/>
                    </a:lnTo>
                    <a:lnTo>
                      <a:pt x="954" y="150"/>
                    </a:lnTo>
                    <a:lnTo>
                      <a:pt x="954" y="144"/>
                    </a:lnTo>
                    <a:lnTo>
                      <a:pt x="954" y="138"/>
                    </a:lnTo>
                    <a:lnTo>
                      <a:pt x="960" y="132"/>
                    </a:lnTo>
                    <a:lnTo>
                      <a:pt x="960" y="126"/>
                    </a:lnTo>
                    <a:lnTo>
                      <a:pt x="960" y="120"/>
                    </a:lnTo>
                    <a:lnTo>
                      <a:pt x="966" y="114"/>
                    </a:lnTo>
                    <a:lnTo>
                      <a:pt x="966" y="108"/>
                    </a:lnTo>
                    <a:lnTo>
                      <a:pt x="972" y="102"/>
                    </a:lnTo>
                    <a:lnTo>
                      <a:pt x="972" y="96"/>
                    </a:lnTo>
                    <a:lnTo>
                      <a:pt x="972" y="90"/>
                    </a:lnTo>
                    <a:lnTo>
                      <a:pt x="978" y="84"/>
                    </a:lnTo>
                    <a:lnTo>
                      <a:pt x="978" y="78"/>
                    </a:lnTo>
                    <a:lnTo>
                      <a:pt x="984" y="72"/>
                    </a:lnTo>
                    <a:lnTo>
                      <a:pt x="984" y="66"/>
                    </a:lnTo>
                    <a:lnTo>
                      <a:pt x="984" y="60"/>
                    </a:lnTo>
                    <a:lnTo>
                      <a:pt x="990" y="54"/>
                    </a:lnTo>
                    <a:lnTo>
                      <a:pt x="990" y="48"/>
                    </a:lnTo>
                    <a:lnTo>
                      <a:pt x="996" y="42"/>
                    </a:lnTo>
                    <a:lnTo>
                      <a:pt x="1002" y="36"/>
                    </a:lnTo>
                    <a:lnTo>
                      <a:pt x="1002" y="30"/>
                    </a:lnTo>
                    <a:lnTo>
                      <a:pt x="1008" y="24"/>
                    </a:lnTo>
                    <a:lnTo>
                      <a:pt x="1014" y="18"/>
                    </a:lnTo>
                    <a:lnTo>
                      <a:pt x="1020" y="12"/>
                    </a:lnTo>
                    <a:lnTo>
                      <a:pt x="1026" y="6"/>
                    </a:lnTo>
                    <a:lnTo>
                      <a:pt x="1032" y="0"/>
                    </a:lnTo>
                    <a:lnTo>
                      <a:pt x="1038" y="0"/>
                    </a:lnTo>
                    <a:lnTo>
                      <a:pt x="1044" y="0"/>
                    </a:lnTo>
                    <a:lnTo>
                      <a:pt x="1050" y="0"/>
                    </a:lnTo>
                    <a:lnTo>
                      <a:pt x="1056" y="6"/>
                    </a:lnTo>
                    <a:lnTo>
                      <a:pt x="1062" y="6"/>
                    </a:lnTo>
                    <a:lnTo>
                      <a:pt x="1068" y="12"/>
                    </a:lnTo>
                    <a:lnTo>
                      <a:pt x="1074" y="18"/>
                    </a:lnTo>
                    <a:lnTo>
                      <a:pt x="1080" y="24"/>
                    </a:lnTo>
                    <a:lnTo>
                      <a:pt x="1086" y="30"/>
                    </a:lnTo>
                    <a:lnTo>
                      <a:pt x="1086" y="36"/>
                    </a:lnTo>
                    <a:lnTo>
                      <a:pt x="1092" y="42"/>
                    </a:lnTo>
                    <a:lnTo>
                      <a:pt x="1092" y="48"/>
                    </a:lnTo>
                    <a:lnTo>
                      <a:pt x="1098" y="54"/>
                    </a:lnTo>
                    <a:lnTo>
                      <a:pt x="1098" y="60"/>
                    </a:lnTo>
                    <a:lnTo>
                      <a:pt x="1104" y="66"/>
                    </a:lnTo>
                    <a:lnTo>
                      <a:pt x="1104" y="72"/>
                    </a:lnTo>
                    <a:lnTo>
                      <a:pt x="1110" y="78"/>
                    </a:lnTo>
                    <a:lnTo>
                      <a:pt x="1110" y="84"/>
                    </a:lnTo>
                    <a:lnTo>
                      <a:pt x="1116" y="90"/>
                    </a:lnTo>
                    <a:lnTo>
                      <a:pt x="1116" y="96"/>
                    </a:lnTo>
                    <a:lnTo>
                      <a:pt x="1116" y="102"/>
                    </a:lnTo>
                    <a:lnTo>
                      <a:pt x="1122" y="108"/>
                    </a:lnTo>
                    <a:lnTo>
                      <a:pt x="1122" y="114"/>
                    </a:lnTo>
                    <a:lnTo>
                      <a:pt x="1122" y="120"/>
                    </a:lnTo>
                    <a:lnTo>
                      <a:pt x="1128" y="126"/>
                    </a:lnTo>
                    <a:lnTo>
                      <a:pt x="1128" y="132"/>
                    </a:lnTo>
                    <a:lnTo>
                      <a:pt x="1128" y="138"/>
                    </a:lnTo>
                    <a:lnTo>
                      <a:pt x="1134" y="144"/>
                    </a:lnTo>
                    <a:lnTo>
                      <a:pt x="1134" y="150"/>
                    </a:lnTo>
                    <a:lnTo>
                      <a:pt x="1134" y="156"/>
                    </a:lnTo>
                    <a:lnTo>
                      <a:pt x="1134" y="162"/>
                    </a:lnTo>
                    <a:lnTo>
                      <a:pt x="1140" y="168"/>
                    </a:lnTo>
                    <a:lnTo>
                      <a:pt x="1140" y="174"/>
                    </a:lnTo>
                    <a:lnTo>
                      <a:pt x="1140" y="180"/>
                    </a:lnTo>
                    <a:lnTo>
                      <a:pt x="1146" y="186"/>
                    </a:lnTo>
                    <a:lnTo>
                      <a:pt x="1146" y="192"/>
                    </a:lnTo>
                    <a:lnTo>
                      <a:pt x="1146" y="198"/>
                    </a:lnTo>
                    <a:lnTo>
                      <a:pt x="1146" y="204"/>
                    </a:lnTo>
                    <a:lnTo>
                      <a:pt x="1152" y="210"/>
                    </a:lnTo>
                    <a:lnTo>
                      <a:pt x="1152" y="216"/>
                    </a:lnTo>
                    <a:lnTo>
                      <a:pt x="1152" y="222"/>
                    </a:lnTo>
                    <a:lnTo>
                      <a:pt x="1152" y="228"/>
                    </a:lnTo>
                    <a:lnTo>
                      <a:pt x="1158" y="234"/>
                    </a:lnTo>
                    <a:lnTo>
                      <a:pt x="1158" y="240"/>
                    </a:lnTo>
                    <a:lnTo>
                      <a:pt x="1158" y="246"/>
                    </a:lnTo>
                    <a:lnTo>
                      <a:pt x="1158" y="252"/>
                    </a:lnTo>
                    <a:lnTo>
                      <a:pt x="1164" y="258"/>
                    </a:lnTo>
                    <a:lnTo>
                      <a:pt x="1164" y="264"/>
                    </a:lnTo>
                    <a:lnTo>
                      <a:pt x="1164" y="270"/>
                    </a:lnTo>
                    <a:lnTo>
                      <a:pt x="1164" y="276"/>
                    </a:lnTo>
                    <a:lnTo>
                      <a:pt x="1170" y="282"/>
                    </a:lnTo>
                    <a:lnTo>
                      <a:pt x="1170" y="288"/>
                    </a:lnTo>
                    <a:lnTo>
                      <a:pt x="1170" y="294"/>
                    </a:lnTo>
                    <a:lnTo>
                      <a:pt x="1170" y="300"/>
                    </a:lnTo>
                    <a:lnTo>
                      <a:pt x="1176" y="306"/>
                    </a:lnTo>
                    <a:lnTo>
                      <a:pt x="1176" y="312"/>
                    </a:lnTo>
                    <a:lnTo>
                      <a:pt x="1176" y="318"/>
                    </a:lnTo>
                    <a:lnTo>
                      <a:pt x="1176" y="324"/>
                    </a:lnTo>
                    <a:lnTo>
                      <a:pt x="1182" y="330"/>
                    </a:lnTo>
                    <a:lnTo>
                      <a:pt x="1182" y="336"/>
                    </a:lnTo>
                    <a:lnTo>
                      <a:pt x="1182" y="342"/>
                    </a:lnTo>
                    <a:lnTo>
                      <a:pt x="1182" y="348"/>
                    </a:lnTo>
                    <a:lnTo>
                      <a:pt x="1182" y="354"/>
                    </a:lnTo>
                    <a:lnTo>
                      <a:pt x="1188" y="360"/>
                    </a:lnTo>
                    <a:lnTo>
                      <a:pt x="1188" y="366"/>
                    </a:lnTo>
                    <a:lnTo>
                      <a:pt x="1188" y="372"/>
                    </a:lnTo>
                    <a:lnTo>
                      <a:pt x="1188" y="378"/>
                    </a:lnTo>
                    <a:lnTo>
                      <a:pt x="1194" y="384"/>
                    </a:lnTo>
                    <a:lnTo>
                      <a:pt x="1194" y="390"/>
                    </a:lnTo>
                    <a:lnTo>
                      <a:pt x="1194" y="396"/>
                    </a:lnTo>
                    <a:lnTo>
                      <a:pt x="1194" y="402"/>
                    </a:lnTo>
                    <a:lnTo>
                      <a:pt x="1194" y="408"/>
                    </a:lnTo>
                    <a:lnTo>
                      <a:pt x="1200" y="414"/>
                    </a:lnTo>
                    <a:lnTo>
                      <a:pt x="1200" y="420"/>
                    </a:lnTo>
                    <a:lnTo>
                      <a:pt x="1200" y="426"/>
                    </a:lnTo>
                    <a:lnTo>
                      <a:pt x="1200" y="432"/>
                    </a:lnTo>
                    <a:lnTo>
                      <a:pt x="1200" y="438"/>
                    </a:lnTo>
                    <a:lnTo>
                      <a:pt x="1206" y="444"/>
                    </a:lnTo>
                    <a:lnTo>
                      <a:pt x="1206" y="450"/>
                    </a:lnTo>
                    <a:lnTo>
                      <a:pt x="1206" y="456"/>
                    </a:lnTo>
                    <a:lnTo>
                      <a:pt x="1206" y="462"/>
                    </a:lnTo>
                    <a:lnTo>
                      <a:pt x="1206" y="468"/>
                    </a:lnTo>
                    <a:lnTo>
                      <a:pt x="1212" y="474"/>
                    </a:lnTo>
                    <a:lnTo>
                      <a:pt x="1212" y="480"/>
                    </a:lnTo>
                    <a:lnTo>
                      <a:pt x="1212" y="486"/>
                    </a:lnTo>
                    <a:lnTo>
                      <a:pt x="1212" y="492"/>
                    </a:lnTo>
                    <a:lnTo>
                      <a:pt x="1212" y="498"/>
                    </a:lnTo>
                    <a:lnTo>
                      <a:pt x="1218" y="504"/>
                    </a:lnTo>
                    <a:lnTo>
                      <a:pt x="1218" y="510"/>
                    </a:lnTo>
                    <a:lnTo>
                      <a:pt x="1218" y="516"/>
                    </a:lnTo>
                    <a:lnTo>
                      <a:pt x="1218" y="522"/>
                    </a:lnTo>
                    <a:lnTo>
                      <a:pt x="1218" y="528"/>
                    </a:lnTo>
                    <a:lnTo>
                      <a:pt x="1224" y="534"/>
                    </a:lnTo>
                    <a:lnTo>
                      <a:pt x="1224" y="540"/>
                    </a:lnTo>
                    <a:lnTo>
                      <a:pt x="1224" y="546"/>
                    </a:lnTo>
                    <a:lnTo>
                      <a:pt x="1224" y="552"/>
                    </a:lnTo>
                    <a:lnTo>
                      <a:pt x="1224" y="558"/>
                    </a:lnTo>
                    <a:lnTo>
                      <a:pt x="1230" y="564"/>
                    </a:lnTo>
                    <a:lnTo>
                      <a:pt x="1230" y="570"/>
                    </a:lnTo>
                    <a:lnTo>
                      <a:pt x="1230" y="576"/>
                    </a:lnTo>
                    <a:lnTo>
                      <a:pt x="1230" y="582"/>
                    </a:lnTo>
                    <a:lnTo>
                      <a:pt x="1230" y="588"/>
                    </a:lnTo>
                    <a:lnTo>
                      <a:pt x="1236" y="594"/>
                    </a:lnTo>
                    <a:lnTo>
                      <a:pt x="1236" y="600"/>
                    </a:lnTo>
                    <a:lnTo>
                      <a:pt x="1236" y="606"/>
                    </a:lnTo>
                    <a:lnTo>
                      <a:pt x="1236" y="612"/>
                    </a:lnTo>
                    <a:lnTo>
                      <a:pt x="1236" y="618"/>
                    </a:lnTo>
                    <a:lnTo>
                      <a:pt x="1242" y="624"/>
                    </a:lnTo>
                    <a:lnTo>
                      <a:pt x="1242" y="630"/>
                    </a:lnTo>
                    <a:lnTo>
                      <a:pt x="1242" y="636"/>
                    </a:lnTo>
                    <a:lnTo>
                      <a:pt x="1242" y="642"/>
                    </a:lnTo>
                    <a:lnTo>
                      <a:pt x="1242" y="648"/>
                    </a:lnTo>
                    <a:lnTo>
                      <a:pt x="1248" y="654"/>
                    </a:lnTo>
                    <a:lnTo>
                      <a:pt x="1248" y="660"/>
                    </a:lnTo>
                    <a:lnTo>
                      <a:pt x="1248" y="666"/>
                    </a:lnTo>
                    <a:lnTo>
                      <a:pt x="1248" y="672"/>
                    </a:lnTo>
                    <a:lnTo>
                      <a:pt x="1248" y="678"/>
                    </a:lnTo>
                    <a:lnTo>
                      <a:pt x="1254" y="684"/>
                    </a:lnTo>
                    <a:lnTo>
                      <a:pt x="1254" y="690"/>
                    </a:lnTo>
                    <a:lnTo>
                      <a:pt x="1254" y="696"/>
                    </a:lnTo>
                    <a:lnTo>
                      <a:pt x="1254" y="702"/>
                    </a:lnTo>
                    <a:lnTo>
                      <a:pt x="1254" y="708"/>
                    </a:lnTo>
                    <a:lnTo>
                      <a:pt x="1260" y="714"/>
                    </a:lnTo>
                    <a:lnTo>
                      <a:pt x="1260" y="720"/>
                    </a:lnTo>
                    <a:lnTo>
                      <a:pt x="1260" y="726"/>
                    </a:lnTo>
                    <a:lnTo>
                      <a:pt x="1260" y="732"/>
                    </a:lnTo>
                    <a:lnTo>
                      <a:pt x="1260" y="738"/>
                    </a:lnTo>
                    <a:lnTo>
                      <a:pt x="1266" y="744"/>
                    </a:lnTo>
                    <a:lnTo>
                      <a:pt x="1266" y="750"/>
                    </a:lnTo>
                    <a:lnTo>
                      <a:pt x="1266" y="756"/>
                    </a:lnTo>
                    <a:lnTo>
                      <a:pt x="1266" y="762"/>
                    </a:lnTo>
                    <a:lnTo>
                      <a:pt x="1266" y="768"/>
                    </a:lnTo>
                    <a:lnTo>
                      <a:pt x="1266" y="774"/>
                    </a:lnTo>
                    <a:lnTo>
                      <a:pt x="1272" y="780"/>
                    </a:lnTo>
                    <a:lnTo>
                      <a:pt x="1272" y="786"/>
                    </a:lnTo>
                    <a:lnTo>
                      <a:pt x="1272" y="792"/>
                    </a:lnTo>
                    <a:lnTo>
                      <a:pt x="1272" y="798"/>
                    </a:lnTo>
                    <a:lnTo>
                      <a:pt x="1272" y="804"/>
                    </a:lnTo>
                    <a:lnTo>
                      <a:pt x="1278" y="810"/>
                    </a:lnTo>
                    <a:lnTo>
                      <a:pt x="1278" y="816"/>
                    </a:lnTo>
                    <a:lnTo>
                      <a:pt x="1278" y="822"/>
                    </a:lnTo>
                    <a:lnTo>
                      <a:pt x="1278" y="828"/>
                    </a:lnTo>
                    <a:lnTo>
                      <a:pt x="1278" y="834"/>
                    </a:lnTo>
                    <a:lnTo>
                      <a:pt x="1284" y="840"/>
                    </a:lnTo>
                    <a:lnTo>
                      <a:pt x="1284" y="846"/>
                    </a:lnTo>
                    <a:lnTo>
                      <a:pt x="1284" y="852"/>
                    </a:lnTo>
                    <a:lnTo>
                      <a:pt x="1284" y="858"/>
                    </a:lnTo>
                    <a:lnTo>
                      <a:pt x="1284" y="864"/>
                    </a:lnTo>
                    <a:lnTo>
                      <a:pt x="1290" y="870"/>
                    </a:lnTo>
                    <a:lnTo>
                      <a:pt x="1290" y="876"/>
                    </a:lnTo>
                    <a:lnTo>
                      <a:pt x="1290" y="882"/>
                    </a:lnTo>
                    <a:lnTo>
                      <a:pt x="1290" y="888"/>
                    </a:lnTo>
                    <a:lnTo>
                      <a:pt x="1290" y="894"/>
                    </a:lnTo>
                    <a:lnTo>
                      <a:pt x="1296" y="900"/>
                    </a:lnTo>
                    <a:lnTo>
                      <a:pt x="1296" y="906"/>
                    </a:lnTo>
                    <a:lnTo>
                      <a:pt x="1296" y="912"/>
                    </a:lnTo>
                    <a:lnTo>
                      <a:pt x="1296" y="918"/>
                    </a:lnTo>
                    <a:lnTo>
                      <a:pt x="1302" y="924"/>
                    </a:lnTo>
                    <a:lnTo>
                      <a:pt x="1302" y="930"/>
                    </a:lnTo>
                    <a:lnTo>
                      <a:pt x="1302" y="936"/>
                    </a:lnTo>
                    <a:lnTo>
                      <a:pt x="1302" y="942"/>
                    </a:lnTo>
                    <a:lnTo>
                      <a:pt x="1302" y="948"/>
                    </a:lnTo>
                    <a:lnTo>
                      <a:pt x="1308" y="954"/>
                    </a:lnTo>
                    <a:lnTo>
                      <a:pt x="1308" y="960"/>
                    </a:lnTo>
                    <a:lnTo>
                      <a:pt x="1308" y="966"/>
                    </a:lnTo>
                    <a:lnTo>
                      <a:pt x="1308" y="972"/>
                    </a:lnTo>
                    <a:lnTo>
                      <a:pt x="1308" y="978"/>
                    </a:lnTo>
                    <a:lnTo>
                      <a:pt x="1314" y="984"/>
                    </a:lnTo>
                    <a:lnTo>
                      <a:pt x="1314" y="990"/>
                    </a:lnTo>
                    <a:lnTo>
                      <a:pt x="1314" y="996"/>
                    </a:lnTo>
                    <a:lnTo>
                      <a:pt x="1314" y="1002"/>
                    </a:lnTo>
                    <a:lnTo>
                      <a:pt x="1320" y="1008"/>
                    </a:lnTo>
                    <a:lnTo>
                      <a:pt x="1320" y="1014"/>
                    </a:lnTo>
                    <a:lnTo>
                      <a:pt x="1320" y="1020"/>
                    </a:lnTo>
                    <a:lnTo>
                      <a:pt x="1320" y="1026"/>
                    </a:lnTo>
                    <a:lnTo>
                      <a:pt x="1320" y="1032"/>
                    </a:lnTo>
                    <a:lnTo>
                      <a:pt x="1326" y="1038"/>
                    </a:lnTo>
                    <a:lnTo>
                      <a:pt x="1326" y="1044"/>
                    </a:lnTo>
                    <a:lnTo>
                      <a:pt x="1326" y="1050"/>
                    </a:lnTo>
                    <a:lnTo>
                      <a:pt x="1326" y="1056"/>
                    </a:lnTo>
                    <a:lnTo>
                      <a:pt x="1332" y="1062"/>
                    </a:lnTo>
                    <a:lnTo>
                      <a:pt x="1332" y="1068"/>
                    </a:lnTo>
                    <a:lnTo>
                      <a:pt x="1332" y="1074"/>
                    </a:lnTo>
                    <a:lnTo>
                      <a:pt x="1332" y="1080"/>
                    </a:lnTo>
                    <a:lnTo>
                      <a:pt x="1338" y="1086"/>
                    </a:lnTo>
                    <a:lnTo>
                      <a:pt x="1338" y="1092"/>
                    </a:lnTo>
                    <a:lnTo>
                      <a:pt x="1338" y="1098"/>
                    </a:lnTo>
                    <a:lnTo>
                      <a:pt x="1338" y="1104"/>
                    </a:lnTo>
                    <a:lnTo>
                      <a:pt x="1344" y="1110"/>
                    </a:lnTo>
                    <a:lnTo>
                      <a:pt x="1344" y="1116"/>
                    </a:lnTo>
                    <a:lnTo>
                      <a:pt x="1344" y="1122"/>
                    </a:lnTo>
                    <a:lnTo>
                      <a:pt x="1344" y="1128"/>
                    </a:lnTo>
                    <a:lnTo>
                      <a:pt x="1350" y="1134"/>
                    </a:lnTo>
                    <a:lnTo>
                      <a:pt x="1350" y="1140"/>
                    </a:lnTo>
                    <a:lnTo>
                      <a:pt x="1350" y="1146"/>
                    </a:lnTo>
                    <a:lnTo>
                      <a:pt x="1350" y="1152"/>
                    </a:lnTo>
                    <a:lnTo>
                      <a:pt x="1356" y="1158"/>
                    </a:lnTo>
                    <a:lnTo>
                      <a:pt x="1356" y="1164"/>
                    </a:lnTo>
                    <a:lnTo>
                      <a:pt x="1356" y="1170"/>
                    </a:lnTo>
                    <a:lnTo>
                      <a:pt x="1356" y="1176"/>
                    </a:lnTo>
                    <a:lnTo>
                      <a:pt x="1362" y="1182"/>
                    </a:lnTo>
                    <a:lnTo>
                      <a:pt x="1362" y="1188"/>
                    </a:lnTo>
                    <a:lnTo>
                      <a:pt x="1362" y="1194"/>
                    </a:lnTo>
                    <a:lnTo>
                      <a:pt x="1368" y="1200"/>
                    </a:lnTo>
                    <a:lnTo>
                      <a:pt x="1368" y="1206"/>
                    </a:lnTo>
                    <a:lnTo>
                      <a:pt x="1368" y="1212"/>
                    </a:lnTo>
                    <a:lnTo>
                      <a:pt x="1374" y="1218"/>
                    </a:lnTo>
                    <a:lnTo>
                      <a:pt x="1374" y="1224"/>
                    </a:lnTo>
                    <a:lnTo>
                      <a:pt x="1374" y="1230"/>
                    </a:lnTo>
                    <a:lnTo>
                      <a:pt x="1374" y="1236"/>
                    </a:lnTo>
                    <a:lnTo>
                      <a:pt x="1380" y="1242"/>
                    </a:lnTo>
                    <a:lnTo>
                      <a:pt x="1380" y="1248"/>
                    </a:lnTo>
                    <a:lnTo>
                      <a:pt x="1386" y="1254"/>
                    </a:lnTo>
                    <a:lnTo>
                      <a:pt x="1386" y="1260"/>
                    </a:lnTo>
                    <a:lnTo>
                      <a:pt x="1386" y="1266"/>
                    </a:lnTo>
                    <a:lnTo>
                      <a:pt x="1392" y="1272"/>
                    </a:lnTo>
                    <a:lnTo>
                      <a:pt x="1392" y="1278"/>
                    </a:lnTo>
                    <a:lnTo>
                      <a:pt x="1398" y="1284"/>
                    </a:lnTo>
                    <a:lnTo>
                      <a:pt x="1398" y="1290"/>
                    </a:lnTo>
                    <a:lnTo>
                      <a:pt x="1398" y="1296"/>
                    </a:lnTo>
                    <a:lnTo>
                      <a:pt x="1404" y="1302"/>
                    </a:lnTo>
                    <a:lnTo>
                      <a:pt x="1404" y="1308"/>
                    </a:lnTo>
                    <a:lnTo>
                      <a:pt x="1410" y="1314"/>
                    </a:lnTo>
                    <a:lnTo>
                      <a:pt x="1410" y="1320"/>
                    </a:lnTo>
                    <a:lnTo>
                      <a:pt x="1416" y="1326"/>
                    </a:lnTo>
                    <a:lnTo>
                      <a:pt x="1422" y="1332"/>
                    </a:lnTo>
                    <a:lnTo>
                      <a:pt x="1422" y="1338"/>
                    </a:lnTo>
                    <a:lnTo>
                      <a:pt x="1428" y="1344"/>
                    </a:lnTo>
                    <a:lnTo>
                      <a:pt x="1434" y="1350"/>
                    </a:lnTo>
                    <a:lnTo>
                      <a:pt x="1440" y="1356"/>
                    </a:lnTo>
                    <a:lnTo>
                      <a:pt x="1446" y="1362"/>
                    </a:lnTo>
                    <a:lnTo>
                      <a:pt x="1452" y="1362"/>
                    </a:lnTo>
                    <a:lnTo>
                      <a:pt x="1458" y="1362"/>
                    </a:lnTo>
                    <a:lnTo>
                      <a:pt x="1464" y="1362"/>
                    </a:lnTo>
                    <a:lnTo>
                      <a:pt x="1470" y="1356"/>
                    </a:lnTo>
                    <a:lnTo>
                      <a:pt x="1476" y="1356"/>
                    </a:lnTo>
                    <a:lnTo>
                      <a:pt x="1482" y="1350"/>
                    </a:lnTo>
                    <a:lnTo>
                      <a:pt x="1488" y="1344"/>
                    </a:lnTo>
                    <a:lnTo>
                      <a:pt x="1494" y="1338"/>
                    </a:lnTo>
                    <a:lnTo>
                      <a:pt x="1500" y="1332"/>
                    </a:lnTo>
                    <a:lnTo>
                      <a:pt x="1500" y="1326"/>
                    </a:lnTo>
                    <a:lnTo>
                      <a:pt x="1506" y="1320"/>
                    </a:lnTo>
                    <a:lnTo>
                      <a:pt x="1512" y="1314"/>
                    </a:lnTo>
                    <a:lnTo>
                      <a:pt x="1512" y="1308"/>
                    </a:lnTo>
                    <a:lnTo>
                      <a:pt x="1518" y="1302"/>
                    </a:lnTo>
                    <a:lnTo>
                      <a:pt x="1518" y="1296"/>
                    </a:lnTo>
                    <a:lnTo>
                      <a:pt x="1518" y="1290"/>
                    </a:lnTo>
                    <a:lnTo>
                      <a:pt x="1524" y="1284"/>
                    </a:lnTo>
                    <a:lnTo>
                      <a:pt x="1524" y="1278"/>
                    </a:lnTo>
                    <a:lnTo>
                      <a:pt x="1530" y="1272"/>
                    </a:lnTo>
                    <a:lnTo>
                      <a:pt x="1530" y="1266"/>
                    </a:lnTo>
                    <a:lnTo>
                      <a:pt x="1530" y="1260"/>
                    </a:lnTo>
                    <a:lnTo>
                      <a:pt x="1536" y="1254"/>
                    </a:lnTo>
                    <a:lnTo>
                      <a:pt x="1536" y="1248"/>
                    </a:lnTo>
                    <a:lnTo>
                      <a:pt x="1536" y="1242"/>
                    </a:lnTo>
                    <a:lnTo>
                      <a:pt x="1542" y="1236"/>
                    </a:lnTo>
                    <a:lnTo>
                      <a:pt x="1542" y="1230"/>
                    </a:lnTo>
                    <a:lnTo>
                      <a:pt x="1542" y="1224"/>
                    </a:lnTo>
                    <a:lnTo>
                      <a:pt x="1548" y="1218"/>
                    </a:lnTo>
                    <a:lnTo>
                      <a:pt x="1548" y="1212"/>
                    </a:lnTo>
                    <a:lnTo>
                      <a:pt x="1548" y="1206"/>
                    </a:lnTo>
                    <a:lnTo>
                      <a:pt x="1554" y="1200"/>
                    </a:lnTo>
                    <a:lnTo>
                      <a:pt x="1554" y="1194"/>
                    </a:lnTo>
                    <a:lnTo>
                      <a:pt x="1554" y="1188"/>
                    </a:lnTo>
                    <a:lnTo>
                      <a:pt x="1560" y="1182"/>
                    </a:lnTo>
                    <a:lnTo>
                      <a:pt x="1560" y="1176"/>
                    </a:lnTo>
                    <a:lnTo>
                      <a:pt x="1560" y="1170"/>
                    </a:lnTo>
                    <a:lnTo>
                      <a:pt x="1560" y="1164"/>
                    </a:lnTo>
                    <a:lnTo>
                      <a:pt x="1566" y="1158"/>
                    </a:lnTo>
                    <a:lnTo>
                      <a:pt x="1566" y="1152"/>
                    </a:lnTo>
                    <a:lnTo>
                      <a:pt x="1566" y="1146"/>
                    </a:lnTo>
                    <a:lnTo>
                      <a:pt x="1566" y="1140"/>
                    </a:lnTo>
                    <a:lnTo>
                      <a:pt x="1572" y="1134"/>
                    </a:lnTo>
                    <a:lnTo>
                      <a:pt x="1572" y="1128"/>
                    </a:lnTo>
                    <a:lnTo>
                      <a:pt x="1572" y="1122"/>
                    </a:lnTo>
                    <a:lnTo>
                      <a:pt x="1572" y="1116"/>
                    </a:lnTo>
                    <a:lnTo>
                      <a:pt x="1578" y="1110"/>
                    </a:lnTo>
                    <a:lnTo>
                      <a:pt x="1578" y="1104"/>
                    </a:lnTo>
                    <a:lnTo>
                      <a:pt x="1578" y="1098"/>
                    </a:lnTo>
                    <a:lnTo>
                      <a:pt x="1578" y="1092"/>
                    </a:lnTo>
                    <a:lnTo>
                      <a:pt x="1584" y="1086"/>
                    </a:lnTo>
                    <a:lnTo>
                      <a:pt x="1584" y="1080"/>
                    </a:lnTo>
                    <a:lnTo>
                      <a:pt x="1584" y="1074"/>
                    </a:lnTo>
                    <a:lnTo>
                      <a:pt x="1584" y="1068"/>
                    </a:lnTo>
                    <a:lnTo>
                      <a:pt x="1590" y="1062"/>
                    </a:lnTo>
                    <a:lnTo>
                      <a:pt x="1590" y="1056"/>
                    </a:lnTo>
                    <a:lnTo>
                      <a:pt x="1590" y="1050"/>
                    </a:lnTo>
                    <a:lnTo>
                      <a:pt x="1590" y="1044"/>
                    </a:lnTo>
                    <a:lnTo>
                      <a:pt x="1596" y="1038"/>
                    </a:lnTo>
                    <a:lnTo>
                      <a:pt x="1596" y="1032"/>
                    </a:lnTo>
                    <a:lnTo>
                      <a:pt x="1596" y="1026"/>
                    </a:lnTo>
                    <a:lnTo>
                      <a:pt x="1596" y="1020"/>
                    </a:lnTo>
                    <a:lnTo>
                      <a:pt x="1596" y="1014"/>
                    </a:lnTo>
                    <a:lnTo>
                      <a:pt x="1602" y="1008"/>
                    </a:lnTo>
                    <a:lnTo>
                      <a:pt x="1602" y="1002"/>
                    </a:lnTo>
                    <a:lnTo>
                      <a:pt x="1602" y="996"/>
                    </a:lnTo>
                    <a:lnTo>
                      <a:pt x="1602" y="990"/>
                    </a:lnTo>
                    <a:lnTo>
                      <a:pt x="1608" y="984"/>
                    </a:lnTo>
                    <a:lnTo>
                      <a:pt x="1608" y="978"/>
                    </a:lnTo>
                    <a:lnTo>
                      <a:pt x="1608" y="972"/>
                    </a:lnTo>
                    <a:lnTo>
                      <a:pt x="1608" y="966"/>
                    </a:lnTo>
                    <a:lnTo>
                      <a:pt x="1608" y="960"/>
                    </a:lnTo>
                    <a:lnTo>
                      <a:pt x="1614" y="954"/>
                    </a:lnTo>
                    <a:lnTo>
                      <a:pt x="1614" y="948"/>
                    </a:lnTo>
                    <a:lnTo>
                      <a:pt x="1614" y="942"/>
                    </a:lnTo>
                    <a:lnTo>
                      <a:pt x="1614" y="936"/>
                    </a:lnTo>
                    <a:lnTo>
                      <a:pt x="1614" y="930"/>
                    </a:lnTo>
                    <a:lnTo>
                      <a:pt x="1620" y="924"/>
                    </a:lnTo>
                    <a:lnTo>
                      <a:pt x="1620" y="918"/>
                    </a:lnTo>
                    <a:lnTo>
                      <a:pt x="1620" y="912"/>
                    </a:lnTo>
                    <a:lnTo>
                      <a:pt x="1620" y="906"/>
                    </a:lnTo>
                    <a:lnTo>
                      <a:pt x="1620" y="900"/>
                    </a:lnTo>
                    <a:lnTo>
                      <a:pt x="1626" y="894"/>
                    </a:lnTo>
                    <a:lnTo>
                      <a:pt x="1626" y="888"/>
                    </a:lnTo>
                    <a:lnTo>
                      <a:pt x="1626" y="882"/>
                    </a:lnTo>
                    <a:lnTo>
                      <a:pt x="1626" y="876"/>
                    </a:lnTo>
                    <a:lnTo>
                      <a:pt x="1626" y="870"/>
                    </a:lnTo>
                    <a:lnTo>
                      <a:pt x="1632" y="864"/>
                    </a:lnTo>
                    <a:lnTo>
                      <a:pt x="1632" y="858"/>
                    </a:lnTo>
                    <a:lnTo>
                      <a:pt x="1632" y="852"/>
                    </a:lnTo>
                    <a:lnTo>
                      <a:pt x="1632" y="846"/>
                    </a:lnTo>
                    <a:lnTo>
                      <a:pt x="1632" y="840"/>
                    </a:lnTo>
                    <a:lnTo>
                      <a:pt x="1638" y="834"/>
                    </a:lnTo>
                    <a:lnTo>
                      <a:pt x="1638" y="828"/>
                    </a:lnTo>
                    <a:lnTo>
                      <a:pt x="1638" y="822"/>
                    </a:lnTo>
                    <a:lnTo>
                      <a:pt x="1638" y="816"/>
                    </a:lnTo>
                    <a:lnTo>
                      <a:pt x="1638" y="810"/>
                    </a:lnTo>
                    <a:lnTo>
                      <a:pt x="1644" y="804"/>
                    </a:lnTo>
                    <a:lnTo>
                      <a:pt x="1644" y="798"/>
                    </a:lnTo>
                    <a:lnTo>
                      <a:pt x="1644" y="792"/>
                    </a:lnTo>
                    <a:lnTo>
                      <a:pt x="1644" y="786"/>
                    </a:lnTo>
                    <a:lnTo>
                      <a:pt x="1644" y="780"/>
                    </a:lnTo>
                    <a:lnTo>
                      <a:pt x="1650" y="774"/>
                    </a:lnTo>
                    <a:lnTo>
                      <a:pt x="1650" y="768"/>
                    </a:lnTo>
                    <a:lnTo>
                      <a:pt x="1650" y="762"/>
                    </a:lnTo>
                    <a:lnTo>
                      <a:pt x="1650" y="756"/>
                    </a:lnTo>
                    <a:lnTo>
                      <a:pt x="1650" y="750"/>
                    </a:lnTo>
                    <a:lnTo>
                      <a:pt x="1656" y="744"/>
                    </a:lnTo>
                    <a:lnTo>
                      <a:pt x="1656" y="738"/>
                    </a:lnTo>
                    <a:lnTo>
                      <a:pt x="1656" y="732"/>
                    </a:lnTo>
                    <a:lnTo>
                      <a:pt x="1656" y="726"/>
                    </a:lnTo>
                    <a:lnTo>
                      <a:pt x="1656" y="720"/>
                    </a:lnTo>
                    <a:lnTo>
                      <a:pt x="1662" y="714"/>
                    </a:lnTo>
                    <a:lnTo>
                      <a:pt x="1662" y="708"/>
                    </a:lnTo>
                    <a:lnTo>
                      <a:pt x="1662" y="702"/>
                    </a:lnTo>
                    <a:lnTo>
                      <a:pt x="1662" y="696"/>
                    </a:lnTo>
                    <a:lnTo>
                      <a:pt x="1662" y="690"/>
                    </a:lnTo>
                    <a:lnTo>
                      <a:pt x="1668" y="684"/>
                    </a:lnTo>
                    <a:lnTo>
                      <a:pt x="1668" y="678"/>
                    </a:lnTo>
                    <a:lnTo>
                      <a:pt x="1668" y="672"/>
                    </a:lnTo>
                    <a:lnTo>
                      <a:pt x="1668" y="666"/>
                    </a:lnTo>
                    <a:lnTo>
                      <a:pt x="1668" y="660"/>
                    </a:lnTo>
                    <a:lnTo>
                      <a:pt x="1674" y="654"/>
                    </a:lnTo>
                    <a:lnTo>
                      <a:pt x="1674" y="648"/>
                    </a:lnTo>
                    <a:lnTo>
                      <a:pt x="1674" y="642"/>
                    </a:lnTo>
                    <a:lnTo>
                      <a:pt x="1674" y="636"/>
                    </a:lnTo>
                    <a:lnTo>
                      <a:pt x="1674" y="630"/>
                    </a:lnTo>
                    <a:lnTo>
                      <a:pt x="1680" y="624"/>
                    </a:lnTo>
                    <a:lnTo>
                      <a:pt x="1680" y="618"/>
                    </a:lnTo>
                    <a:lnTo>
                      <a:pt x="1680" y="612"/>
                    </a:lnTo>
                    <a:lnTo>
                      <a:pt x="1680" y="606"/>
                    </a:lnTo>
                    <a:lnTo>
                      <a:pt x="1680" y="600"/>
                    </a:lnTo>
                    <a:lnTo>
                      <a:pt x="1686" y="594"/>
                    </a:lnTo>
                    <a:lnTo>
                      <a:pt x="1686" y="588"/>
                    </a:lnTo>
                    <a:lnTo>
                      <a:pt x="1686" y="582"/>
                    </a:lnTo>
                    <a:lnTo>
                      <a:pt x="1686" y="576"/>
                    </a:lnTo>
                    <a:lnTo>
                      <a:pt x="1686" y="570"/>
                    </a:lnTo>
                    <a:lnTo>
                      <a:pt x="1686" y="564"/>
                    </a:lnTo>
                    <a:lnTo>
                      <a:pt x="1692" y="558"/>
                    </a:lnTo>
                    <a:lnTo>
                      <a:pt x="1692" y="552"/>
                    </a:lnTo>
                    <a:lnTo>
                      <a:pt x="1692" y="546"/>
                    </a:lnTo>
                    <a:lnTo>
                      <a:pt x="1692" y="540"/>
                    </a:lnTo>
                    <a:lnTo>
                      <a:pt x="1692" y="534"/>
                    </a:lnTo>
                    <a:lnTo>
                      <a:pt x="1698" y="528"/>
                    </a:lnTo>
                    <a:lnTo>
                      <a:pt x="1698" y="522"/>
                    </a:lnTo>
                    <a:lnTo>
                      <a:pt x="1698" y="516"/>
                    </a:lnTo>
                    <a:lnTo>
                      <a:pt x="1698" y="510"/>
                    </a:lnTo>
                    <a:lnTo>
                      <a:pt x="1698" y="504"/>
                    </a:lnTo>
                    <a:lnTo>
                      <a:pt x="1704" y="498"/>
                    </a:lnTo>
                    <a:lnTo>
                      <a:pt x="1704" y="492"/>
                    </a:lnTo>
                    <a:lnTo>
                      <a:pt x="1704" y="486"/>
                    </a:lnTo>
                    <a:lnTo>
                      <a:pt x="1704" y="480"/>
                    </a:lnTo>
                    <a:lnTo>
                      <a:pt x="1704" y="474"/>
                    </a:lnTo>
                    <a:lnTo>
                      <a:pt x="1710" y="468"/>
                    </a:lnTo>
                    <a:lnTo>
                      <a:pt x="1710" y="462"/>
                    </a:lnTo>
                    <a:lnTo>
                      <a:pt x="1710" y="456"/>
                    </a:lnTo>
                    <a:lnTo>
                      <a:pt x="1710" y="450"/>
                    </a:lnTo>
                    <a:lnTo>
                      <a:pt x="1716" y="444"/>
                    </a:lnTo>
                    <a:lnTo>
                      <a:pt x="1716" y="438"/>
                    </a:lnTo>
                    <a:lnTo>
                      <a:pt x="1716" y="432"/>
                    </a:lnTo>
                    <a:lnTo>
                      <a:pt x="1716" y="426"/>
                    </a:lnTo>
                    <a:lnTo>
                      <a:pt x="1716" y="420"/>
                    </a:lnTo>
                    <a:lnTo>
                      <a:pt x="1722" y="414"/>
                    </a:lnTo>
                    <a:lnTo>
                      <a:pt x="1722" y="408"/>
                    </a:lnTo>
                    <a:lnTo>
                      <a:pt x="1722" y="402"/>
                    </a:lnTo>
                    <a:lnTo>
                      <a:pt x="1722" y="396"/>
                    </a:lnTo>
                    <a:lnTo>
                      <a:pt x="1722" y="390"/>
                    </a:lnTo>
                    <a:lnTo>
                      <a:pt x="1728" y="384"/>
                    </a:lnTo>
                    <a:lnTo>
                      <a:pt x="1728" y="378"/>
                    </a:lnTo>
                    <a:lnTo>
                      <a:pt x="1728" y="372"/>
                    </a:lnTo>
                    <a:lnTo>
                      <a:pt x="1728" y="366"/>
                    </a:lnTo>
                    <a:lnTo>
                      <a:pt x="1734" y="360"/>
                    </a:lnTo>
                    <a:lnTo>
                      <a:pt x="1734" y="354"/>
                    </a:lnTo>
                    <a:lnTo>
                      <a:pt x="1734" y="348"/>
                    </a:lnTo>
                    <a:lnTo>
                      <a:pt x="1734" y="342"/>
                    </a:lnTo>
                    <a:lnTo>
                      <a:pt x="1734" y="336"/>
                    </a:lnTo>
                    <a:lnTo>
                      <a:pt x="1740" y="330"/>
                    </a:lnTo>
                    <a:lnTo>
                      <a:pt x="1740" y="324"/>
                    </a:lnTo>
                    <a:lnTo>
                      <a:pt x="1740" y="318"/>
                    </a:lnTo>
                    <a:lnTo>
                      <a:pt x="1740" y="312"/>
                    </a:lnTo>
                    <a:lnTo>
                      <a:pt x="1746" y="306"/>
                    </a:lnTo>
                    <a:lnTo>
                      <a:pt x="1746" y="300"/>
                    </a:lnTo>
                    <a:lnTo>
                      <a:pt x="1746" y="294"/>
                    </a:lnTo>
                    <a:lnTo>
                      <a:pt x="1746" y="288"/>
                    </a:lnTo>
                    <a:lnTo>
                      <a:pt x="1752" y="282"/>
                    </a:lnTo>
                    <a:lnTo>
                      <a:pt x="1752" y="276"/>
                    </a:lnTo>
                    <a:lnTo>
                      <a:pt x="1752" y="270"/>
                    </a:lnTo>
                    <a:lnTo>
                      <a:pt x="1752" y="264"/>
                    </a:lnTo>
                    <a:lnTo>
                      <a:pt x="1752" y="258"/>
                    </a:lnTo>
                    <a:lnTo>
                      <a:pt x="1758" y="252"/>
                    </a:lnTo>
                    <a:lnTo>
                      <a:pt x="1758" y="246"/>
                    </a:lnTo>
                    <a:lnTo>
                      <a:pt x="1758" y="240"/>
                    </a:lnTo>
                    <a:lnTo>
                      <a:pt x="1758" y="234"/>
                    </a:lnTo>
                    <a:lnTo>
                      <a:pt x="1764" y="228"/>
                    </a:lnTo>
                    <a:lnTo>
                      <a:pt x="1764" y="222"/>
                    </a:lnTo>
                    <a:lnTo>
                      <a:pt x="1764" y="216"/>
                    </a:lnTo>
                    <a:lnTo>
                      <a:pt x="1770" y="210"/>
                    </a:lnTo>
                    <a:lnTo>
                      <a:pt x="1770" y="204"/>
                    </a:lnTo>
                    <a:lnTo>
                      <a:pt x="1770" y="198"/>
                    </a:lnTo>
                    <a:lnTo>
                      <a:pt x="1770" y="192"/>
                    </a:lnTo>
                    <a:lnTo>
                      <a:pt x="1776" y="186"/>
                    </a:lnTo>
                    <a:lnTo>
                      <a:pt x="1776" y="180"/>
                    </a:lnTo>
                    <a:lnTo>
                      <a:pt x="1776" y="174"/>
                    </a:lnTo>
                    <a:lnTo>
                      <a:pt x="1782" y="168"/>
                    </a:lnTo>
                    <a:lnTo>
                      <a:pt x="1782" y="162"/>
                    </a:lnTo>
                    <a:lnTo>
                      <a:pt x="1782" y="156"/>
                    </a:lnTo>
                    <a:lnTo>
                      <a:pt x="1782" y="150"/>
                    </a:lnTo>
                    <a:lnTo>
                      <a:pt x="1788" y="144"/>
                    </a:lnTo>
                    <a:lnTo>
                      <a:pt x="1788" y="138"/>
                    </a:lnTo>
                    <a:lnTo>
                      <a:pt x="1788" y="132"/>
                    </a:lnTo>
                    <a:lnTo>
                      <a:pt x="1794" y="126"/>
                    </a:lnTo>
                    <a:lnTo>
                      <a:pt x="1794" y="120"/>
                    </a:lnTo>
                    <a:lnTo>
                      <a:pt x="1794" y="114"/>
                    </a:lnTo>
                    <a:lnTo>
                      <a:pt x="1800" y="108"/>
                    </a:lnTo>
                    <a:lnTo>
                      <a:pt x="1800" y="102"/>
                    </a:lnTo>
                    <a:lnTo>
                      <a:pt x="1806" y="96"/>
                    </a:lnTo>
                    <a:lnTo>
                      <a:pt x="1806" y="90"/>
                    </a:lnTo>
                    <a:lnTo>
                      <a:pt x="1806" y="84"/>
                    </a:lnTo>
                    <a:lnTo>
                      <a:pt x="1812" y="78"/>
                    </a:lnTo>
                  </a:path>
                </a:pathLst>
              </a:custGeom>
              <a:noFill/>
              <a:ln w="28575" cmpd="sng">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9955" name="Freeform 83">
                <a:extLst>
                  <a:ext uri="{FF2B5EF4-FFF2-40B4-BE49-F238E27FC236}">
                    <a16:creationId xmlns:a16="http://schemas.microsoft.com/office/drawing/2014/main" id="{57A53CB8-2B3D-4537-CD71-C7D8EDF64D32}"/>
                  </a:ext>
                </a:extLst>
              </p:cNvPr>
              <p:cNvSpPr>
                <a:spLocks/>
              </p:cNvSpPr>
              <p:nvPr/>
            </p:nvSpPr>
            <p:spPr bwMode="auto">
              <a:xfrm>
                <a:off x="3516" y="1776"/>
                <a:ext cx="720" cy="1362"/>
              </a:xfrm>
              <a:custGeom>
                <a:avLst/>
                <a:gdLst>
                  <a:gd name="T0" fmla="*/ 18 w 720"/>
                  <a:gd name="T1" fmla="*/ 42 h 1362"/>
                  <a:gd name="T2" fmla="*/ 48 w 720"/>
                  <a:gd name="T3" fmla="*/ 0 h 1362"/>
                  <a:gd name="T4" fmla="*/ 90 w 720"/>
                  <a:gd name="T5" fmla="*/ 18 h 1362"/>
                  <a:gd name="T6" fmla="*/ 120 w 720"/>
                  <a:gd name="T7" fmla="*/ 60 h 1362"/>
                  <a:gd name="T8" fmla="*/ 138 w 720"/>
                  <a:gd name="T9" fmla="*/ 102 h 1362"/>
                  <a:gd name="T10" fmla="*/ 150 w 720"/>
                  <a:gd name="T11" fmla="*/ 144 h 1362"/>
                  <a:gd name="T12" fmla="*/ 162 w 720"/>
                  <a:gd name="T13" fmla="*/ 186 h 1362"/>
                  <a:gd name="T14" fmla="*/ 174 w 720"/>
                  <a:gd name="T15" fmla="*/ 228 h 1362"/>
                  <a:gd name="T16" fmla="*/ 186 w 720"/>
                  <a:gd name="T17" fmla="*/ 270 h 1362"/>
                  <a:gd name="T18" fmla="*/ 192 w 720"/>
                  <a:gd name="T19" fmla="*/ 312 h 1362"/>
                  <a:gd name="T20" fmla="*/ 204 w 720"/>
                  <a:gd name="T21" fmla="*/ 354 h 1362"/>
                  <a:gd name="T22" fmla="*/ 216 w 720"/>
                  <a:gd name="T23" fmla="*/ 396 h 1362"/>
                  <a:gd name="T24" fmla="*/ 222 w 720"/>
                  <a:gd name="T25" fmla="*/ 438 h 1362"/>
                  <a:gd name="T26" fmla="*/ 228 w 720"/>
                  <a:gd name="T27" fmla="*/ 480 h 1362"/>
                  <a:gd name="T28" fmla="*/ 240 w 720"/>
                  <a:gd name="T29" fmla="*/ 522 h 1362"/>
                  <a:gd name="T30" fmla="*/ 246 w 720"/>
                  <a:gd name="T31" fmla="*/ 564 h 1362"/>
                  <a:gd name="T32" fmla="*/ 258 w 720"/>
                  <a:gd name="T33" fmla="*/ 606 h 1362"/>
                  <a:gd name="T34" fmla="*/ 264 w 720"/>
                  <a:gd name="T35" fmla="*/ 648 h 1362"/>
                  <a:gd name="T36" fmla="*/ 270 w 720"/>
                  <a:gd name="T37" fmla="*/ 690 h 1362"/>
                  <a:gd name="T38" fmla="*/ 282 w 720"/>
                  <a:gd name="T39" fmla="*/ 732 h 1362"/>
                  <a:gd name="T40" fmla="*/ 288 w 720"/>
                  <a:gd name="T41" fmla="*/ 774 h 1362"/>
                  <a:gd name="T42" fmla="*/ 294 w 720"/>
                  <a:gd name="T43" fmla="*/ 816 h 1362"/>
                  <a:gd name="T44" fmla="*/ 306 w 720"/>
                  <a:gd name="T45" fmla="*/ 858 h 1362"/>
                  <a:gd name="T46" fmla="*/ 312 w 720"/>
                  <a:gd name="T47" fmla="*/ 900 h 1362"/>
                  <a:gd name="T48" fmla="*/ 324 w 720"/>
                  <a:gd name="T49" fmla="*/ 942 h 1362"/>
                  <a:gd name="T50" fmla="*/ 330 w 720"/>
                  <a:gd name="T51" fmla="*/ 984 h 1362"/>
                  <a:gd name="T52" fmla="*/ 342 w 720"/>
                  <a:gd name="T53" fmla="*/ 1026 h 1362"/>
                  <a:gd name="T54" fmla="*/ 348 w 720"/>
                  <a:gd name="T55" fmla="*/ 1068 h 1362"/>
                  <a:gd name="T56" fmla="*/ 360 w 720"/>
                  <a:gd name="T57" fmla="*/ 1110 h 1362"/>
                  <a:gd name="T58" fmla="*/ 372 w 720"/>
                  <a:gd name="T59" fmla="*/ 1152 h 1362"/>
                  <a:gd name="T60" fmla="*/ 384 w 720"/>
                  <a:gd name="T61" fmla="*/ 1194 h 1362"/>
                  <a:gd name="T62" fmla="*/ 396 w 720"/>
                  <a:gd name="T63" fmla="*/ 1236 h 1362"/>
                  <a:gd name="T64" fmla="*/ 414 w 720"/>
                  <a:gd name="T65" fmla="*/ 1278 h 1362"/>
                  <a:gd name="T66" fmla="*/ 432 w 720"/>
                  <a:gd name="T67" fmla="*/ 1320 h 1362"/>
                  <a:gd name="T68" fmla="*/ 468 w 720"/>
                  <a:gd name="T69" fmla="*/ 1362 h 1362"/>
                  <a:gd name="T70" fmla="*/ 510 w 720"/>
                  <a:gd name="T71" fmla="*/ 1338 h 1362"/>
                  <a:gd name="T72" fmla="*/ 540 w 720"/>
                  <a:gd name="T73" fmla="*/ 1296 h 1362"/>
                  <a:gd name="T74" fmla="*/ 552 w 720"/>
                  <a:gd name="T75" fmla="*/ 1254 h 1362"/>
                  <a:gd name="T76" fmla="*/ 570 w 720"/>
                  <a:gd name="T77" fmla="*/ 1212 h 1362"/>
                  <a:gd name="T78" fmla="*/ 582 w 720"/>
                  <a:gd name="T79" fmla="*/ 1170 h 1362"/>
                  <a:gd name="T80" fmla="*/ 594 w 720"/>
                  <a:gd name="T81" fmla="*/ 1128 h 1362"/>
                  <a:gd name="T82" fmla="*/ 600 w 720"/>
                  <a:gd name="T83" fmla="*/ 1086 h 1362"/>
                  <a:gd name="T84" fmla="*/ 612 w 720"/>
                  <a:gd name="T85" fmla="*/ 1044 h 1362"/>
                  <a:gd name="T86" fmla="*/ 618 w 720"/>
                  <a:gd name="T87" fmla="*/ 1002 h 1362"/>
                  <a:gd name="T88" fmla="*/ 630 w 720"/>
                  <a:gd name="T89" fmla="*/ 960 h 1362"/>
                  <a:gd name="T90" fmla="*/ 636 w 720"/>
                  <a:gd name="T91" fmla="*/ 918 h 1362"/>
                  <a:gd name="T92" fmla="*/ 648 w 720"/>
                  <a:gd name="T93" fmla="*/ 876 h 1362"/>
                  <a:gd name="T94" fmla="*/ 654 w 720"/>
                  <a:gd name="T95" fmla="*/ 834 h 1362"/>
                  <a:gd name="T96" fmla="*/ 666 w 720"/>
                  <a:gd name="T97" fmla="*/ 792 h 1362"/>
                  <a:gd name="T98" fmla="*/ 672 w 720"/>
                  <a:gd name="T99" fmla="*/ 750 h 1362"/>
                  <a:gd name="T100" fmla="*/ 678 w 720"/>
                  <a:gd name="T101" fmla="*/ 708 h 1362"/>
                  <a:gd name="T102" fmla="*/ 690 w 720"/>
                  <a:gd name="T103" fmla="*/ 666 h 1362"/>
                  <a:gd name="T104" fmla="*/ 696 w 720"/>
                  <a:gd name="T105" fmla="*/ 624 h 1362"/>
                  <a:gd name="T106" fmla="*/ 702 w 720"/>
                  <a:gd name="T107" fmla="*/ 582 h 1362"/>
                  <a:gd name="T108" fmla="*/ 714 w 720"/>
                  <a:gd name="T109" fmla="*/ 540 h 1362"/>
                  <a:gd name="T110" fmla="*/ 720 w 720"/>
                  <a:gd name="T111" fmla="*/ 498 h 1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20" h="1362">
                    <a:moveTo>
                      <a:pt x="0" y="78"/>
                    </a:moveTo>
                    <a:lnTo>
                      <a:pt x="0" y="72"/>
                    </a:lnTo>
                    <a:lnTo>
                      <a:pt x="6" y="66"/>
                    </a:lnTo>
                    <a:lnTo>
                      <a:pt x="6" y="60"/>
                    </a:lnTo>
                    <a:lnTo>
                      <a:pt x="6" y="54"/>
                    </a:lnTo>
                    <a:lnTo>
                      <a:pt x="12" y="48"/>
                    </a:lnTo>
                    <a:lnTo>
                      <a:pt x="18" y="42"/>
                    </a:lnTo>
                    <a:lnTo>
                      <a:pt x="18" y="36"/>
                    </a:lnTo>
                    <a:lnTo>
                      <a:pt x="24" y="30"/>
                    </a:lnTo>
                    <a:lnTo>
                      <a:pt x="24" y="24"/>
                    </a:lnTo>
                    <a:lnTo>
                      <a:pt x="30" y="18"/>
                    </a:lnTo>
                    <a:lnTo>
                      <a:pt x="36" y="12"/>
                    </a:lnTo>
                    <a:lnTo>
                      <a:pt x="42" y="6"/>
                    </a:lnTo>
                    <a:lnTo>
                      <a:pt x="48" y="0"/>
                    </a:lnTo>
                    <a:lnTo>
                      <a:pt x="54" y="0"/>
                    </a:lnTo>
                    <a:lnTo>
                      <a:pt x="60" y="0"/>
                    </a:lnTo>
                    <a:lnTo>
                      <a:pt x="66" y="0"/>
                    </a:lnTo>
                    <a:lnTo>
                      <a:pt x="72" y="0"/>
                    </a:lnTo>
                    <a:lnTo>
                      <a:pt x="78" y="6"/>
                    </a:lnTo>
                    <a:lnTo>
                      <a:pt x="84" y="12"/>
                    </a:lnTo>
                    <a:lnTo>
                      <a:pt x="90" y="18"/>
                    </a:lnTo>
                    <a:lnTo>
                      <a:pt x="96" y="24"/>
                    </a:lnTo>
                    <a:lnTo>
                      <a:pt x="102" y="30"/>
                    </a:lnTo>
                    <a:lnTo>
                      <a:pt x="108" y="36"/>
                    </a:lnTo>
                    <a:lnTo>
                      <a:pt x="114" y="42"/>
                    </a:lnTo>
                    <a:lnTo>
                      <a:pt x="114" y="48"/>
                    </a:lnTo>
                    <a:lnTo>
                      <a:pt x="120" y="54"/>
                    </a:lnTo>
                    <a:lnTo>
                      <a:pt x="120" y="60"/>
                    </a:lnTo>
                    <a:lnTo>
                      <a:pt x="120" y="66"/>
                    </a:lnTo>
                    <a:lnTo>
                      <a:pt x="126" y="72"/>
                    </a:lnTo>
                    <a:lnTo>
                      <a:pt x="126" y="78"/>
                    </a:lnTo>
                    <a:lnTo>
                      <a:pt x="132" y="84"/>
                    </a:lnTo>
                    <a:lnTo>
                      <a:pt x="132" y="90"/>
                    </a:lnTo>
                    <a:lnTo>
                      <a:pt x="132" y="96"/>
                    </a:lnTo>
                    <a:lnTo>
                      <a:pt x="138" y="102"/>
                    </a:lnTo>
                    <a:lnTo>
                      <a:pt x="138" y="108"/>
                    </a:lnTo>
                    <a:lnTo>
                      <a:pt x="144" y="114"/>
                    </a:lnTo>
                    <a:lnTo>
                      <a:pt x="144" y="120"/>
                    </a:lnTo>
                    <a:lnTo>
                      <a:pt x="144" y="126"/>
                    </a:lnTo>
                    <a:lnTo>
                      <a:pt x="150" y="132"/>
                    </a:lnTo>
                    <a:lnTo>
                      <a:pt x="150" y="138"/>
                    </a:lnTo>
                    <a:lnTo>
                      <a:pt x="150" y="144"/>
                    </a:lnTo>
                    <a:lnTo>
                      <a:pt x="150" y="150"/>
                    </a:lnTo>
                    <a:lnTo>
                      <a:pt x="156" y="156"/>
                    </a:lnTo>
                    <a:lnTo>
                      <a:pt x="156" y="162"/>
                    </a:lnTo>
                    <a:lnTo>
                      <a:pt x="156" y="168"/>
                    </a:lnTo>
                    <a:lnTo>
                      <a:pt x="162" y="174"/>
                    </a:lnTo>
                    <a:lnTo>
                      <a:pt x="162" y="180"/>
                    </a:lnTo>
                    <a:lnTo>
                      <a:pt x="162" y="186"/>
                    </a:lnTo>
                    <a:lnTo>
                      <a:pt x="162" y="192"/>
                    </a:lnTo>
                    <a:lnTo>
                      <a:pt x="168" y="198"/>
                    </a:lnTo>
                    <a:lnTo>
                      <a:pt x="168" y="204"/>
                    </a:lnTo>
                    <a:lnTo>
                      <a:pt x="168" y="210"/>
                    </a:lnTo>
                    <a:lnTo>
                      <a:pt x="174" y="216"/>
                    </a:lnTo>
                    <a:lnTo>
                      <a:pt x="174" y="222"/>
                    </a:lnTo>
                    <a:lnTo>
                      <a:pt x="174" y="228"/>
                    </a:lnTo>
                    <a:lnTo>
                      <a:pt x="174" y="234"/>
                    </a:lnTo>
                    <a:lnTo>
                      <a:pt x="180" y="240"/>
                    </a:lnTo>
                    <a:lnTo>
                      <a:pt x="180" y="246"/>
                    </a:lnTo>
                    <a:lnTo>
                      <a:pt x="180" y="252"/>
                    </a:lnTo>
                    <a:lnTo>
                      <a:pt x="180" y="258"/>
                    </a:lnTo>
                    <a:lnTo>
                      <a:pt x="186" y="264"/>
                    </a:lnTo>
                    <a:lnTo>
                      <a:pt x="186" y="270"/>
                    </a:lnTo>
                    <a:lnTo>
                      <a:pt x="186" y="276"/>
                    </a:lnTo>
                    <a:lnTo>
                      <a:pt x="186" y="282"/>
                    </a:lnTo>
                    <a:lnTo>
                      <a:pt x="192" y="288"/>
                    </a:lnTo>
                    <a:lnTo>
                      <a:pt x="192" y="294"/>
                    </a:lnTo>
                    <a:lnTo>
                      <a:pt x="192" y="300"/>
                    </a:lnTo>
                    <a:lnTo>
                      <a:pt x="192" y="306"/>
                    </a:lnTo>
                    <a:lnTo>
                      <a:pt x="192" y="312"/>
                    </a:lnTo>
                    <a:lnTo>
                      <a:pt x="198" y="318"/>
                    </a:lnTo>
                    <a:lnTo>
                      <a:pt x="198" y="324"/>
                    </a:lnTo>
                    <a:lnTo>
                      <a:pt x="198" y="330"/>
                    </a:lnTo>
                    <a:lnTo>
                      <a:pt x="198" y="336"/>
                    </a:lnTo>
                    <a:lnTo>
                      <a:pt x="204" y="342"/>
                    </a:lnTo>
                    <a:lnTo>
                      <a:pt x="204" y="348"/>
                    </a:lnTo>
                    <a:lnTo>
                      <a:pt x="204" y="354"/>
                    </a:lnTo>
                    <a:lnTo>
                      <a:pt x="204" y="360"/>
                    </a:lnTo>
                    <a:lnTo>
                      <a:pt x="210" y="366"/>
                    </a:lnTo>
                    <a:lnTo>
                      <a:pt x="210" y="372"/>
                    </a:lnTo>
                    <a:lnTo>
                      <a:pt x="210" y="378"/>
                    </a:lnTo>
                    <a:lnTo>
                      <a:pt x="210" y="384"/>
                    </a:lnTo>
                    <a:lnTo>
                      <a:pt x="210" y="390"/>
                    </a:lnTo>
                    <a:lnTo>
                      <a:pt x="216" y="396"/>
                    </a:lnTo>
                    <a:lnTo>
                      <a:pt x="216" y="402"/>
                    </a:lnTo>
                    <a:lnTo>
                      <a:pt x="216" y="408"/>
                    </a:lnTo>
                    <a:lnTo>
                      <a:pt x="216" y="414"/>
                    </a:lnTo>
                    <a:lnTo>
                      <a:pt x="216" y="420"/>
                    </a:lnTo>
                    <a:lnTo>
                      <a:pt x="222" y="426"/>
                    </a:lnTo>
                    <a:lnTo>
                      <a:pt x="222" y="432"/>
                    </a:lnTo>
                    <a:lnTo>
                      <a:pt x="222" y="438"/>
                    </a:lnTo>
                    <a:lnTo>
                      <a:pt x="222" y="444"/>
                    </a:lnTo>
                    <a:lnTo>
                      <a:pt x="222" y="450"/>
                    </a:lnTo>
                    <a:lnTo>
                      <a:pt x="228" y="456"/>
                    </a:lnTo>
                    <a:lnTo>
                      <a:pt x="228" y="462"/>
                    </a:lnTo>
                    <a:lnTo>
                      <a:pt x="228" y="468"/>
                    </a:lnTo>
                    <a:lnTo>
                      <a:pt x="228" y="474"/>
                    </a:lnTo>
                    <a:lnTo>
                      <a:pt x="228" y="480"/>
                    </a:lnTo>
                    <a:lnTo>
                      <a:pt x="234" y="486"/>
                    </a:lnTo>
                    <a:lnTo>
                      <a:pt x="234" y="492"/>
                    </a:lnTo>
                    <a:lnTo>
                      <a:pt x="234" y="498"/>
                    </a:lnTo>
                    <a:lnTo>
                      <a:pt x="234" y="504"/>
                    </a:lnTo>
                    <a:lnTo>
                      <a:pt x="234" y="510"/>
                    </a:lnTo>
                    <a:lnTo>
                      <a:pt x="240" y="516"/>
                    </a:lnTo>
                    <a:lnTo>
                      <a:pt x="240" y="522"/>
                    </a:lnTo>
                    <a:lnTo>
                      <a:pt x="240" y="528"/>
                    </a:lnTo>
                    <a:lnTo>
                      <a:pt x="240" y="534"/>
                    </a:lnTo>
                    <a:lnTo>
                      <a:pt x="240" y="540"/>
                    </a:lnTo>
                    <a:lnTo>
                      <a:pt x="246" y="546"/>
                    </a:lnTo>
                    <a:lnTo>
                      <a:pt x="246" y="552"/>
                    </a:lnTo>
                    <a:lnTo>
                      <a:pt x="246" y="558"/>
                    </a:lnTo>
                    <a:lnTo>
                      <a:pt x="246" y="564"/>
                    </a:lnTo>
                    <a:lnTo>
                      <a:pt x="246" y="570"/>
                    </a:lnTo>
                    <a:lnTo>
                      <a:pt x="252" y="576"/>
                    </a:lnTo>
                    <a:lnTo>
                      <a:pt x="252" y="582"/>
                    </a:lnTo>
                    <a:lnTo>
                      <a:pt x="252" y="588"/>
                    </a:lnTo>
                    <a:lnTo>
                      <a:pt x="252" y="594"/>
                    </a:lnTo>
                    <a:lnTo>
                      <a:pt x="252" y="600"/>
                    </a:lnTo>
                    <a:lnTo>
                      <a:pt x="258" y="606"/>
                    </a:lnTo>
                    <a:lnTo>
                      <a:pt x="258" y="612"/>
                    </a:lnTo>
                    <a:lnTo>
                      <a:pt x="258" y="618"/>
                    </a:lnTo>
                    <a:lnTo>
                      <a:pt x="258" y="624"/>
                    </a:lnTo>
                    <a:lnTo>
                      <a:pt x="258" y="630"/>
                    </a:lnTo>
                    <a:lnTo>
                      <a:pt x="264" y="636"/>
                    </a:lnTo>
                    <a:lnTo>
                      <a:pt x="264" y="642"/>
                    </a:lnTo>
                    <a:lnTo>
                      <a:pt x="264" y="648"/>
                    </a:lnTo>
                    <a:lnTo>
                      <a:pt x="264" y="654"/>
                    </a:lnTo>
                    <a:lnTo>
                      <a:pt x="264" y="660"/>
                    </a:lnTo>
                    <a:lnTo>
                      <a:pt x="270" y="666"/>
                    </a:lnTo>
                    <a:lnTo>
                      <a:pt x="270" y="672"/>
                    </a:lnTo>
                    <a:lnTo>
                      <a:pt x="270" y="678"/>
                    </a:lnTo>
                    <a:lnTo>
                      <a:pt x="270" y="684"/>
                    </a:lnTo>
                    <a:lnTo>
                      <a:pt x="270" y="690"/>
                    </a:lnTo>
                    <a:lnTo>
                      <a:pt x="276" y="696"/>
                    </a:lnTo>
                    <a:lnTo>
                      <a:pt x="276" y="702"/>
                    </a:lnTo>
                    <a:lnTo>
                      <a:pt x="276" y="708"/>
                    </a:lnTo>
                    <a:lnTo>
                      <a:pt x="276" y="714"/>
                    </a:lnTo>
                    <a:lnTo>
                      <a:pt x="276" y="720"/>
                    </a:lnTo>
                    <a:lnTo>
                      <a:pt x="276" y="726"/>
                    </a:lnTo>
                    <a:lnTo>
                      <a:pt x="282" y="732"/>
                    </a:lnTo>
                    <a:lnTo>
                      <a:pt x="282" y="738"/>
                    </a:lnTo>
                    <a:lnTo>
                      <a:pt x="282" y="744"/>
                    </a:lnTo>
                    <a:lnTo>
                      <a:pt x="282" y="750"/>
                    </a:lnTo>
                    <a:lnTo>
                      <a:pt x="282" y="756"/>
                    </a:lnTo>
                    <a:lnTo>
                      <a:pt x="288" y="762"/>
                    </a:lnTo>
                    <a:lnTo>
                      <a:pt x="288" y="768"/>
                    </a:lnTo>
                    <a:lnTo>
                      <a:pt x="288" y="774"/>
                    </a:lnTo>
                    <a:lnTo>
                      <a:pt x="288" y="780"/>
                    </a:lnTo>
                    <a:lnTo>
                      <a:pt x="288" y="786"/>
                    </a:lnTo>
                    <a:lnTo>
                      <a:pt x="294" y="792"/>
                    </a:lnTo>
                    <a:lnTo>
                      <a:pt x="294" y="798"/>
                    </a:lnTo>
                    <a:lnTo>
                      <a:pt x="294" y="804"/>
                    </a:lnTo>
                    <a:lnTo>
                      <a:pt x="294" y="810"/>
                    </a:lnTo>
                    <a:lnTo>
                      <a:pt x="294" y="816"/>
                    </a:lnTo>
                    <a:lnTo>
                      <a:pt x="300" y="822"/>
                    </a:lnTo>
                    <a:lnTo>
                      <a:pt x="300" y="828"/>
                    </a:lnTo>
                    <a:lnTo>
                      <a:pt x="300" y="834"/>
                    </a:lnTo>
                    <a:lnTo>
                      <a:pt x="300" y="840"/>
                    </a:lnTo>
                    <a:lnTo>
                      <a:pt x="300" y="846"/>
                    </a:lnTo>
                    <a:lnTo>
                      <a:pt x="306" y="852"/>
                    </a:lnTo>
                    <a:lnTo>
                      <a:pt x="306" y="858"/>
                    </a:lnTo>
                    <a:lnTo>
                      <a:pt x="306" y="864"/>
                    </a:lnTo>
                    <a:lnTo>
                      <a:pt x="306" y="870"/>
                    </a:lnTo>
                    <a:lnTo>
                      <a:pt x="306" y="876"/>
                    </a:lnTo>
                    <a:lnTo>
                      <a:pt x="312" y="882"/>
                    </a:lnTo>
                    <a:lnTo>
                      <a:pt x="312" y="888"/>
                    </a:lnTo>
                    <a:lnTo>
                      <a:pt x="312" y="894"/>
                    </a:lnTo>
                    <a:lnTo>
                      <a:pt x="312" y="900"/>
                    </a:lnTo>
                    <a:lnTo>
                      <a:pt x="312" y="906"/>
                    </a:lnTo>
                    <a:lnTo>
                      <a:pt x="318" y="912"/>
                    </a:lnTo>
                    <a:lnTo>
                      <a:pt x="318" y="918"/>
                    </a:lnTo>
                    <a:lnTo>
                      <a:pt x="318" y="924"/>
                    </a:lnTo>
                    <a:lnTo>
                      <a:pt x="318" y="930"/>
                    </a:lnTo>
                    <a:lnTo>
                      <a:pt x="318" y="936"/>
                    </a:lnTo>
                    <a:lnTo>
                      <a:pt x="324" y="942"/>
                    </a:lnTo>
                    <a:lnTo>
                      <a:pt x="324" y="948"/>
                    </a:lnTo>
                    <a:lnTo>
                      <a:pt x="324" y="954"/>
                    </a:lnTo>
                    <a:lnTo>
                      <a:pt x="324" y="960"/>
                    </a:lnTo>
                    <a:lnTo>
                      <a:pt x="330" y="966"/>
                    </a:lnTo>
                    <a:lnTo>
                      <a:pt x="330" y="972"/>
                    </a:lnTo>
                    <a:lnTo>
                      <a:pt x="330" y="978"/>
                    </a:lnTo>
                    <a:lnTo>
                      <a:pt x="330" y="984"/>
                    </a:lnTo>
                    <a:lnTo>
                      <a:pt x="330" y="990"/>
                    </a:lnTo>
                    <a:lnTo>
                      <a:pt x="336" y="996"/>
                    </a:lnTo>
                    <a:lnTo>
                      <a:pt x="336" y="1002"/>
                    </a:lnTo>
                    <a:lnTo>
                      <a:pt x="336" y="1008"/>
                    </a:lnTo>
                    <a:lnTo>
                      <a:pt x="336" y="1014"/>
                    </a:lnTo>
                    <a:lnTo>
                      <a:pt x="342" y="1020"/>
                    </a:lnTo>
                    <a:lnTo>
                      <a:pt x="342" y="1026"/>
                    </a:lnTo>
                    <a:lnTo>
                      <a:pt x="342" y="1032"/>
                    </a:lnTo>
                    <a:lnTo>
                      <a:pt x="342" y="1038"/>
                    </a:lnTo>
                    <a:lnTo>
                      <a:pt x="342" y="1044"/>
                    </a:lnTo>
                    <a:lnTo>
                      <a:pt x="348" y="1050"/>
                    </a:lnTo>
                    <a:lnTo>
                      <a:pt x="348" y="1056"/>
                    </a:lnTo>
                    <a:lnTo>
                      <a:pt x="348" y="1062"/>
                    </a:lnTo>
                    <a:lnTo>
                      <a:pt x="348" y="1068"/>
                    </a:lnTo>
                    <a:lnTo>
                      <a:pt x="354" y="1074"/>
                    </a:lnTo>
                    <a:lnTo>
                      <a:pt x="354" y="1080"/>
                    </a:lnTo>
                    <a:lnTo>
                      <a:pt x="354" y="1086"/>
                    </a:lnTo>
                    <a:lnTo>
                      <a:pt x="354" y="1092"/>
                    </a:lnTo>
                    <a:lnTo>
                      <a:pt x="360" y="1098"/>
                    </a:lnTo>
                    <a:lnTo>
                      <a:pt x="360" y="1104"/>
                    </a:lnTo>
                    <a:lnTo>
                      <a:pt x="360" y="1110"/>
                    </a:lnTo>
                    <a:lnTo>
                      <a:pt x="360" y="1116"/>
                    </a:lnTo>
                    <a:lnTo>
                      <a:pt x="366" y="1122"/>
                    </a:lnTo>
                    <a:lnTo>
                      <a:pt x="366" y="1128"/>
                    </a:lnTo>
                    <a:lnTo>
                      <a:pt x="366" y="1134"/>
                    </a:lnTo>
                    <a:lnTo>
                      <a:pt x="366" y="1140"/>
                    </a:lnTo>
                    <a:lnTo>
                      <a:pt x="372" y="1146"/>
                    </a:lnTo>
                    <a:lnTo>
                      <a:pt x="372" y="1152"/>
                    </a:lnTo>
                    <a:lnTo>
                      <a:pt x="372" y="1158"/>
                    </a:lnTo>
                    <a:lnTo>
                      <a:pt x="372" y="1164"/>
                    </a:lnTo>
                    <a:lnTo>
                      <a:pt x="378" y="1170"/>
                    </a:lnTo>
                    <a:lnTo>
                      <a:pt x="378" y="1176"/>
                    </a:lnTo>
                    <a:lnTo>
                      <a:pt x="378" y="1182"/>
                    </a:lnTo>
                    <a:lnTo>
                      <a:pt x="384" y="1188"/>
                    </a:lnTo>
                    <a:lnTo>
                      <a:pt x="384" y="1194"/>
                    </a:lnTo>
                    <a:lnTo>
                      <a:pt x="384" y="1200"/>
                    </a:lnTo>
                    <a:lnTo>
                      <a:pt x="390" y="1206"/>
                    </a:lnTo>
                    <a:lnTo>
                      <a:pt x="390" y="1212"/>
                    </a:lnTo>
                    <a:lnTo>
                      <a:pt x="390" y="1218"/>
                    </a:lnTo>
                    <a:lnTo>
                      <a:pt x="390" y="1224"/>
                    </a:lnTo>
                    <a:lnTo>
                      <a:pt x="396" y="1230"/>
                    </a:lnTo>
                    <a:lnTo>
                      <a:pt x="396" y="1236"/>
                    </a:lnTo>
                    <a:lnTo>
                      <a:pt x="396" y="1242"/>
                    </a:lnTo>
                    <a:lnTo>
                      <a:pt x="402" y="1248"/>
                    </a:lnTo>
                    <a:lnTo>
                      <a:pt x="402" y="1254"/>
                    </a:lnTo>
                    <a:lnTo>
                      <a:pt x="408" y="1260"/>
                    </a:lnTo>
                    <a:lnTo>
                      <a:pt x="408" y="1266"/>
                    </a:lnTo>
                    <a:lnTo>
                      <a:pt x="408" y="1272"/>
                    </a:lnTo>
                    <a:lnTo>
                      <a:pt x="414" y="1278"/>
                    </a:lnTo>
                    <a:lnTo>
                      <a:pt x="414" y="1284"/>
                    </a:lnTo>
                    <a:lnTo>
                      <a:pt x="420" y="1290"/>
                    </a:lnTo>
                    <a:lnTo>
                      <a:pt x="420" y="1296"/>
                    </a:lnTo>
                    <a:lnTo>
                      <a:pt x="426" y="1302"/>
                    </a:lnTo>
                    <a:lnTo>
                      <a:pt x="426" y="1308"/>
                    </a:lnTo>
                    <a:lnTo>
                      <a:pt x="432" y="1314"/>
                    </a:lnTo>
                    <a:lnTo>
                      <a:pt x="432" y="1320"/>
                    </a:lnTo>
                    <a:lnTo>
                      <a:pt x="438" y="1326"/>
                    </a:lnTo>
                    <a:lnTo>
                      <a:pt x="438" y="1332"/>
                    </a:lnTo>
                    <a:lnTo>
                      <a:pt x="444" y="1338"/>
                    </a:lnTo>
                    <a:lnTo>
                      <a:pt x="450" y="1344"/>
                    </a:lnTo>
                    <a:lnTo>
                      <a:pt x="456" y="1350"/>
                    </a:lnTo>
                    <a:lnTo>
                      <a:pt x="462" y="1356"/>
                    </a:lnTo>
                    <a:lnTo>
                      <a:pt x="468" y="1362"/>
                    </a:lnTo>
                    <a:lnTo>
                      <a:pt x="474" y="1362"/>
                    </a:lnTo>
                    <a:lnTo>
                      <a:pt x="480" y="1362"/>
                    </a:lnTo>
                    <a:lnTo>
                      <a:pt x="486" y="1362"/>
                    </a:lnTo>
                    <a:lnTo>
                      <a:pt x="492" y="1356"/>
                    </a:lnTo>
                    <a:lnTo>
                      <a:pt x="498" y="1350"/>
                    </a:lnTo>
                    <a:lnTo>
                      <a:pt x="504" y="1344"/>
                    </a:lnTo>
                    <a:lnTo>
                      <a:pt x="510" y="1338"/>
                    </a:lnTo>
                    <a:lnTo>
                      <a:pt x="516" y="1332"/>
                    </a:lnTo>
                    <a:lnTo>
                      <a:pt x="522" y="1326"/>
                    </a:lnTo>
                    <a:lnTo>
                      <a:pt x="528" y="1320"/>
                    </a:lnTo>
                    <a:lnTo>
                      <a:pt x="528" y="1314"/>
                    </a:lnTo>
                    <a:lnTo>
                      <a:pt x="534" y="1308"/>
                    </a:lnTo>
                    <a:lnTo>
                      <a:pt x="534" y="1302"/>
                    </a:lnTo>
                    <a:lnTo>
                      <a:pt x="540" y="1296"/>
                    </a:lnTo>
                    <a:lnTo>
                      <a:pt x="540" y="1290"/>
                    </a:lnTo>
                    <a:lnTo>
                      <a:pt x="540" y="1284"/>
                    </a:lnTo>
                    <a:lnTo>
                      <a:pt x="546" y="1278"/>
                    </a:lnTo>
                    <a:lnTo>
                      <a:pt x="546" y="1272"/>
                    </a:lnTo>
                    <a:lnTo>
                      <a:pt x="552" y="1266"/>
                    </a:lnTo>
                    <a:lnTo>
                      <a:pt x="552" y="1260"/>
                    </a:lnTo>
                    <a:lnTo>
                      <a:pt x="552" y="1254"/>
                    </a:lnTo>
                    <a:lnTo>
                      <a:pt x="558" y="1248"/>
                    </a:lnTo>
                    <a:lnTo>
                      <a:pt x="558" y="1242"/>
                    </a:lnTo>
                    <a:lnTo>
                      <a:pt x="558" y="1236"/>
                    </a:lnTo>
                    <a:lnTo>
                      <a:pt x="564" y="1230"/>
                    </a:lnTo>
                    <a:lnTo>
                      <a:pt x="564" y="1224"/>
                    </a:lnTo>
                    <a:lnTo>
                      <a:pt x="564" y="1218"/>
                    </a:lnTo>
                    <a:lnTo>
                      <a:pt x="570" y="1212"/>
                    </a:lnTo>
                    <a:lnTo>
                      <a:pt x="570" y="1206"/>
                    </a:lnTo>
                    <a:lnTo>
                      <a:pt x="570" y="1200"/>
                    </a:lnTo>
                    <a:lnTo>
                      <a:pt x="576" y="1194"/>
                    </a:lnTo>
                    <a:lnTo>
                      <a:pt x="576" y="1188"/>
                    </a:lnTo>
                    <a:lnTo>
                      <a:pt x="576" y="1182"/>
                    </a:lnTo>
                    <a:lnTo>
                      <a:pt x="576" y="1176"/>
                    </a:lnTo>
                    <a:lnTo>
                      <a:pt x="582" y="1170"/>
                    </a:lnTo>
                    <a:lnTo>
                      <a:pt x="582" y="1164"/>
                    </a:lnTo>
                    <a:lnTo>
                      <a:pt x="582" y="1158"/>
                    </a:lnTo>
                    <a:lnTo>
                      <a:pt x="582" y="1152"/>
                    </a:lnTo>
                    <a:lnTo>
                      <a:pt x="588" y="1146"/>
                    </a:lnTo>
                    <a:lnTo>
                      <a:pt x="588" y="1140"/>
                    </a:lnTo>
                    <a:lnTo>
                      <a:pt x="588" y="1134"/>
                    </a:lnTo>
                    <a:lnTo>
                      <a:pt x="594" y="1128"/>
                    </a:lnTo>
                    <a:lnTo>
                      <a:pt x="594" y="1122"/>
                    </a:lnTo>
                    <a:lnTo>
                      <a:pt x="594" y="1116"/>
                    </a:lnTo>
                    <a:lnTo>
                      <a:pt x="594" y="1110"/>
                    </a:lnTo>
                    <a:lnTo>
                      <a:pt x="600" y="1104"/>
                    </a:lnTo>
                    <a:lnTo>
                      <a:pt x="600" y="1098"/>
                    </a:lnTo>
                    <a:lnTo>
                      <a:pt x="600" y="1092"/>
                    </a:lnTo>
                    <a:lnTo>
                      <a:pt x="600" y="1086"/>
                    </a:lnTo>
                    <a:lnTo>
                      <a:pt x="606" y="1080"/>
                    </a:lnTo>
                    <a:lnTo>
                      <a:pt x="606" y="1074"/>
                    </a:lnTo>
                    <a:lnTo>
                      <a:pt x="606" y="1068"/>
                    </a:lnTo>
                    <a:lnTo>
                      <a:pt x="606" y="1062"/>
                    </a:lnTo>
                    <a:lnTo>
                      <a:pt x="606" y="1056"/>
                    </a:lnTo>
                    <a:lnTo>
                      <a:pt x="612" y="1050"/>
                    </a:lnTo>
                    <a:lnTo>
                      <a:pt x="612" y="1044"/>
                    </a:lnTo>
                    <a:lnTo>
                      <a:pt x="612" y="1038"/>
                    </a:lnTo>
                    <a:lnTo>
                      <a:pt x="612" y="1032"/>
                    </a:lnTo>
                    <a:lnTo>
                      <a:pt x="618" y="1026"/>
                    </a:lnTo>
                    <a:lnTo>
                      <a:pt x="618" y="1020"/>
                    </a:lnTo>
                    <a:lnTo>
                      <a:pt x="618" y="1014"/>
                    </a:lnTo>
                    <a:lnTo>
                      <a:pt x="618" y="1008"/>
                    </a:lnTo>
                    <a:lnTo>
                      <a:pt x="618" y="1002"/>
                    </a:lnTo>
                    <a:lnTo>
                      <a:pt x="624" y="996"/>
                    </a:lnTo>
                    <a:lnTo>
                      <a:pt x="624" y="990"/>
                    </a:lnTo>
                    <a:lnTo>
                      <a:pt x="624" y="984"/>
                    </a:lnTo>
                    <a:lnTo>
                      <a:pt x="624" y="978"/>
                    </a:lnTo>
                    <a:lnTo>
                      <a:pt x="630" y="972"/>
                    </a:lnTo>
                    <a:lnTo>
                      <a:pt x="630" y="966"/>
                    </a:lnTo>
                    <a:lnTo>
                      <a:pt x="630" y="960"/>
                    </a:lnTo>
                    <a:lnTo>
                      <a:pt x="630" y="954"/>
                    </a:lnTo>
                    <a:lnTo>
                      <a:pt x="630" y="948"/>
                    </a:lnTo>
                    <a:lnTo>
                      <a:pt x="636" y="942"/>
                    </a:lnTo>
                    <a:lnTo>
                      <a:pt x="636" y="936"/>
                    </a:lnTo>
                    <a:lnTo>
                      <a:pt x="636" y="930"/>
                    </a:lnTo>
                    <a:lnTo>
                      <a:pt x="636" y="924"/>
                    </a:lnTo>
                    <a:lnTo>
                      <a:pt x="636" y="918"/>
                    </a:lnTo>
                    <a:lnTo>
                      <a:pt x="642" y="912"/>
                    </a:lnTo>
                    <a:lnTo>
                      <a:pt x="642" y="906"/>
                    </a:lnTo>
                    <a:lnTo>
                      <a:pt x="642" y="900"/>
                    </a:lnTo>
                    <a:lnTo>
                      <a:pt x="642" y="894"/>
                    </a:lnTo>
                    <a:lnTo>
                      <a:pt x="648" y="888"/>
                    </a:lnTo>
                    <a:lnTo>
                      <a:pt x="648" y="882"/>
                    </a:lnTo>
                    <a:lnTo>
                      <a:pt x="648" y="876"/>
                    </a:lnTo>
                    <a:lnTo>
                      <a:pt x="648" y="870"/>
                    </a:lnTo>
                    <a:lnTo>
                      <a:pt x="648" y="864"/>
                    </a:lnTo>
                    <a:lnTo>
                      <a:pt x="654" y="858"/>
                    </a:lnTo>
                    <a:lnTo>
                      <a:pt x="654" y="852"/>
                    </a:lnTo>
                    <a:lnTo>
                      <a:pt x="654" y="846"/>
                    </a:lnTo>
                    <a:lnTo>
                      <a:pt x="654" y="840"/>
                    </a:lnTo>
                    <a:lnTo>
                      <a:pt x="654" y="834"/>
                    </a:lnTo>
                    <a:lnTo>
                      <a:pt x="660" y="828"/>
                    </a:lnTo>
                    <a:lnTo>
                      <a:pt x="660" y="822"/>
                    </a:lnTo>
                    <a:lnTo>
                      <a:pt x="660" y="816"/>
                    </a:lnTo>
                    <a:lnTo>
                      <a:pt x="660" y="810"/>
                    </a:lnTo>
                    <a:lnTo>
                      <a:pt x="660" y="804"/>
                    </a:lnTo>
                    <a:lnTo>
                      <a:pt x="666" y="798"/>
                    </a:lnTo>
                    <a:lnTo>
                      <a:pt x="666" y="792"/>
                    </a:lnTo>
                    <a:lnTo>
                      <a:pt x="666" y="786"/>
                    </a:lnTo>
                    <a:lnTo>
                      <a:pt x="666" y="780"/>
                    </a:lnTo>
                    <a:lnTo>
                      <a:pt x="666" y="774"/>
                    </a:lnTo>
                    <a:lnTo>
                      <a:pt x="666" y="768"/>
                    </a:lnTo>
                    <a:lnTo>
                      <a:pt x="672" y="762"/>
                    </a:lnTo>
                    <a:lnTo>
                      <a:pt x="672" y="756"/>
                    </a:lnTo>
                    <a:lnTo>
                      <a:pt x="672" y="750"/>
                    </a:lnTo>
                    <a:lnTo>
                      <a:pt x="672" y="744"/>
                    </a:lnTo>
                    <a:lnTo>
                      <a:pt x="672" y="738"/>
                    </a:lnTo>
                    <a:lnTo>
                      <a:pt x="678" y="732"/>
                    </a:lnTo>
                    <a:lnTo>
                      <a:pt x="678" y="726"/>
                    </a:lnTo>
                    <a:lnTo>
                      <a:pt x="678" y="720"/>
                    </a:lnTo>
                    <a:lnTo>
                      <a:pt x="678" y="714"/>
                    </a:lnTo>
                    <a:lnTo>
                      <a:pt x="678" y="708"/>
                    </a:lnTo>
                    <a:lnTo>
                      <a:pt x="684" y="702"/>
                    </a:lnTo>
                    <a:lnTo>
                      <a:pt x="684" y="696"/>
                    </a:lnTo>
                    <a:lnTo>
                      <a:pt x="684" y="690"/>
                    </a:lnTo>
                    <a:lnTo>
                      <a:pt x="684" y="684"/>
                    </a:lnTo>
                    <a:lnTo>
                      <a:pt x="684" y="678"/>
                    </a:lnTo>
                    <a:lnTo>
                      <a:pt x="690" y="672"/>
                    </a:lnTo>
                    <a:lnTo>
                      <a:pt x="690" y="666"/>
                    </a:lnTo>
                    <a:lnTo>
                      <a:pt x="690" y="660"/>
                    </a:lnTo>
                    <a:lnTo>
                      <a:pt x="690" y="654"/>
                    </a:lnTo>
                    <a:lnTo>
                      <a:pt x="690" y="648"/>
                    </a:lnTo>
                    <a:lnTo>
                      <a:pt x="690" y="642"/>
                    </a:lnTo>
                    <a:lnTo>
                      <a:pt x="696" y="636"/>
                    </a:lnTo>
                    <a:lnTo>
                      <a:pt x="696" y="630"/>
                    </a:lnTo>
                    <a:lnTo>
                      <a:pt x="696" y="624"/>
                    </a:lnTo>
                    <a:lnTo>
                      <a:pt x="696" y="618"/>
                    </a:lnTo>
                    <a:lnTo>
                      <a:pt x="696" y="612"/>
                    </a:lnTo>
                    <a:lnTo>
                      <a:pt x="702" y="606"/>
                    </a:lnTo>
                    <a:lnTo>
                      <a:pt x="702" y="600"/>
                    </a:lnTo>
                    <a:lnTo>
                      <a:pt x="702" y="594"/>
                    </a:lnTo>
                    <a:lnTo>
                      <a:pt x="702" y="588"/>
                    </a:lnTo>
                    <a:lnTo>
                      <a:pt x="702" y="582"/>
                    </a:lnTo>
                    <a:lnTo>
                      <a:pt x="708" y="576"/>
                    </a:lnTo>
                    <a:lnTo>
                      <a:pt x="708" y="570"/>
                    </a:lnTo>
                    <a:lnTo>
                      <a:pt x="708" y="564"/>
                    </a:lnTo>
                    <a:lnTo>
                      <a:pt x="708" y="558"/>
                    </a:lnTo>
                    <a:lnTo>
                      <a:pt x="708" y="552"/>
                    </a:lnTo>
                    <a:lnTo>
                      <a:pt x="714" y="546"/>
                    </a:lnTo>
                    <a:lnTo>
                      <a:pt x="714" y="540"/>
                    </a:lnTo>
                    <a:lnTo>
                      <a:pt x="714" y="534"/>
                    </a:lnTo>
                    <a:lnTo>
                      <a:pt x="714" y="528"/>
                    </a:lnTo>
                    <a:lnTo>
                      <a:pt x="714" y="522"/>
                    </a:lnTo>
                    <a:lnTo>
                      <a:pt x="720" y="516"/>
                    </a:lnTo>
                    <a:lnTo>
                      <a:pt x="720" y="510"/>
                    </a:lnTo>
                    <a:lnTo>
                      <a:pt x="720" y="504"/>
                    </a:lnTo>
                    <a:lnTo>
                      <a:pt x="720" y="498"/>
                    </a:lnTo>
                    <a:lnTo>
                      <a:pt x="720" y="492"/>
                    </a:lnTo>
                    <a:lnTo>
                      <a:pt x="720" y="492"/>
                    </a:lnTo>
                  </a:path>
                </a:pathLst>
              </a:custGeom>
              <a:noFill/>
              <a:ln w="28575" cmpd="sng">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sp>
          <p:nvSpPr>
            <p:cNvPr id="79956" name="Text Box 84">
              <a:extLst>
                <a:ext uri="{FF2B5EF4-FFF2-40B4-BE49-F238E27FC236}">
                  <a16:creationId xmlns:a16="http://schemas.microsoft.com/office/drawing/2014/main" id="{97A06BE5-ECF2-47DA-6B70-A3333B53C032}"/>
                </a:ext>
              </a:extLst>
            </p:cNvPr>
            <p:cNvSpPr txBox="1">
              <a:spLocks noChangeArrowheads="1"/>
            </p:cNvSpPr>
            <p:nvPr/>
          </p:nvSpPr>
          <p:spPr bwMode="auto">
            <a:xfrm>
              <a:off x="2566" y="3386"/>
              <a:ext cx="95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400" b="1">
                  <a:solidFill>
                    <a:srgbClr val="FFCCFF"/>
                  </a:solidFill>
                  <a:effectLst>
                    <a:outerShdw blurRad="38100" dist="38100" dir="2700000" algn="tl">
                      <a:srgbClr val="000000"/>
                    </a:outerShdw>
                  </a:effectLst>
                  <a:latin typeface="Times New Roman" panose="02020603050405020304" pitchFamily="18" charset="0"/>
                </a:rPr>
                <a:t>Time [ms]</a:t>
              </a:r>
            </a:p>
          </p:txBody>
        </p:sp>
        <p:sp>
          <p:nvSpPr>
            <p:cNvPr id="79957" name="Text Box 85">
              <a:extLst>
                <a:ext uri="{FF2B5EF4-FFF2-40B4-BE49-F238E27FC236}">
                  <a16:creationId xmlns:a16="http://schemas.microsoft.com/office/drawing/2014/main" id="{BF2C3788-D1E2-0421-DB1F-0267FCB73C17}"/>
                </a:ext>
              </a:extLst>
            </p:cNvPr>
            <p:cNvSpPr txBox="1">
              <a:spLocks noChangeArrowheads="1"/>
            </p:cNvSpPr>
            <p:nvPr/>
          </p:nvSpPr>
          <p:spPr bwMode="auto">
            <a:xfrm rot="-5400000">
              <a:off x="798" y="1944"/>
              <a:ext cx="83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400" b="1">
                  <a:solidFill>
                    <a:srgbClr val="FFCCFF"/>
                  </a:solidFill>
                  <a:effectLst>
                    <a:outerShdw blurRad="38100" dist="38100" dir="2700000" algn="tl">
                      <a:srgbClr val="000000"/>
                    </a:outerShdw>
                  </a:effectLst>
                  <a:latin typeface="Times New Roman" panose="02020603050405020304" pitchFamily="18" charset="0"/>
                </a:rPr>
                <a:t>Current </a:t>
              </a:r>
            </a:p>
          </p:txBody>
        </p:sp>
      </p:grpSp>
    </p:spTree>
  </p:cSld>
  <p:clrMapOvr>
    <a:masterClrMapping/>
  </p:clrMapOvr>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0994" name="Group 98">
            <a:extLst>
              <a:ext uri="{FF2B5EF4-FFF2-40B4-BE49-F238E27FC236}">
                <a16:creationId xmlns:a16="http://schemas.microsoft.com/office/drawing/2014/main" id="{B53DAC8A-5F3A-E414-DC06-17C4CBC9FFF9}"/>
              </a:ext>
            </a:extLst>
          </p:cNvPr>
          <p:cNvGrpSpPr>
            <a:grpSpLocks/>
          </p:cNvGrpSpPr>
          <p:nvPr/>
        </p:nvGrpSpPr>
        <p:grpSpPr bwMode="auto">
          <a:xfrm>
            <a:off x="3108326" y="1066800"/>
            <a:ext cx="5832475" cy="4381500"/>
            <a:chOff x="878" y="920"/>
            <a:chExt cx="3674" cy="2760"/>
          </a:xfrm>
        </p:grpSpPr>
        <p:sp>
          <p:nvSpPr>
            <p:cNvPr id="80993" name="Rectangle 97">
              <a:extLst>
                <a:ext uri="{FF2B5EF4-FFF2-40B4-BE49-F238E27FC236}">
                  <a16:creationId xmlns:a16="http://schemas.microsoft.com/office/drawing/2014/main" id="{7F8305CB-93DD-D9B5-0837-8C038CCA3047}"/>
                </a:ext>
              </a:extLst>
            </p:cNvPr>
            <p:cNvSpPr>
              <a:spLocks noChangeArrowheads="1"/>
            </p:cNvSpPr>
            <p:nvPr/>
          </p:nvSpPr>
          <p:spPr bwMode="auto">
            <a:xfrm>
              <a:off x="880" y="920"/>
              <a:ext cx="3672" cy="2760"/>
            </a:xfrm>
            <a:prstGeom prst="rect">
              <a:avLst/>
            </a:prstGeom>
            <a:gradFill rotWithShape="0">
              <a:gsLst>
                <a:gs pos="0">
                  <a:srgbClr val="3333FF"/>
                </a:gs>
                <a:gs pos="100000">
                  <a:srgbClr val="3333FF">
                    <a:gamma/>
                    <a:shade val="0"/>
                    <a:invGamma/>
                  </a:srgbClr>
                </a:gs>
              </a:gsLst>
              <a:path path="rect">
                <a:fillToRect r="100000" b="100000"/>
              </a:path>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nvGrpSpPr>
            <p:cNvPr id="80991" name="Group 95">
              <a:extLst>
                <a:ext uri="{FF2B5EF4-FFF2-40B4-BE49-F238E27FC236}">
                  <a16:creationId xmlns:a16="http://schemas.microsoft.com/office/drawing/2014/main" id="{3B1DC7AA-5DD7-6605-B446-DD859D634DDF}"/>
                </a:ext>
              </a:extLst>
            </p:cNvPr>
            <p:cNvGrpSpPr>
              <a:grpSpLocks/>
            </p:cNvGrpSpPr>
            <p:nvPr/>
          </p:nvGrpSpPr>
          <p:grpSpPr bwMode="auto">
            <a:xfrm>
              <a:off x="1619" y="3168"/>
              <a:ext cx="2736" cy="192"/>
              <a:chOff x="1619" y="3168"/>
              <a:chExt cx="2736" cy="192"/>
            </a:xfrm>
          </p:grpSpPr>
          <p:sp>
            <p:nvSpPr>
              <p:cNvPr id="80898" name="Rectangle 2">
                <a:extLst>
                  <a:ext uri="{FF2B5EF4-FFF2-40B4-BE49-F238E27FC236}">
                    <a16:creationId xmlns:a16="http://schemas.microsoft.com/office/drawing/2014/main" id="{9C038A3C-21F3-BE75-AFB0-F1CFCC5D9A59}"/>
                  </a:ext>
                </a:extLst>
              </p:cNvPr>
              <p:cNvSpPr>
                <a:spLocks noChangeArrowheads="1"/>
              </p:cNvSpPr>
              <p:nvPr/>
            </p:nvSpPr>
            <p:spPr bwMode="auto">
              <a:xfrm>
                <a:off x="1619" y="3168"/>
                <a:ext cx="8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FFFFCC"/>
                    </a:solidFill>
                    <a:effectLst>
                      <a:outerShdw blurRad="38100" dist="38100" dir="2700000" algn="tl">
                        <a:srgbClr val="000000"/>
                      </a:outerShdw>
                    </a:effectLst>
                    <a:latin typeface="Times New Roman" panose="02020603050405020304" pitchFamily="18" charset="0"/>
                  </a:rPr>
                  <a:t>0</a:t>
                </a:r>
              </a:p>
            </p:txBody>
          </p:sp>
          <p:sp>
            <p:nvSpPr>
              <p:cNvPr id="80899" name="Rectangle 3">
                <a:extLst>
                  <a:ext uri="{FF2B5EF4-FFF2-40B4-BE49-F238E27FC236}">
                    <a16:creationId xmlns:a16="http://schemas.microsoft.com/office/drawing/2014/main" id="{B8E4DD55-E10D-B668-1CC1-5591DB17994F}"/>
                  </a:ext>
                </a:extLst>
              </p:cNvPr>
              <p:cNvSpPr>
                <a:spLocks noChangeArrowheads="1"/>
              </p:cNvSpPr>
              <p:nvPr/>
            </p:nvSpPr>
            <p:spPr bwMode="auto">
              <a:xfrm>
                <a:off x="2015" y="3168"/>
                <a:ext cx="28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FFFFCC"/>
                    </a:solidFill>
                    <a:effectLst>
                      <a:outerShdw blurRad="38100" dist="38100" dir="2700000" algn="tl">
                        <a:srgbClr val="000000"/>
                      </a:outerShdw>
                    </a:effectLst>
                    <a:latin typeface="Times New Roman" panose="02020603050405020304" pitchFamily="18" charset="0"/>
                  </a:rPr>
                  <a:t>0.01</a:t>
                </a:r>
              </a:p>
            </p:txBody>
          </p:sp>
          <p:sp>
            <p:nvSpPr>
              <p:cNvPr id="80900" name="Rectangle 4">
                <a:extLst>
                  <a:ext uri="{FF2B5EF4-FFF2-40B4-BE49-F238E27FC236}">
                    <a16:creationId xmlns:a16="http://schemas.microsoft.com/office/drawing/2014/main" id="{AB65C771-133F-1E80-29F4-D49352BC9602}"/>
                  </a:ext>
                </a:extLst>
              </p:cNvPr>
              <p:cNvSpPr>
                <a:spLocks noChangeArrowheads="1"/>
              </p:cNvSpPr>
              <p:nvPr/>
            </p:nvSpPr>
            <p:spPr bwMode="auto">
              <a:xfrm>
                <a:off x="2531" y="3168"/>
                <a:ext cx="28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FFFFCC"/>
                    </a:solidFill>
                    <a:effectLst>
                      <a:outerShdw blurRad="38100" dist="38100" dir="2700000" algn="tl">
                        <a:srgbClr val="000000"/>
                      </a:outerShdw>
                    </a:effectLst>
                    <a:latin typeface="Times New Roman" panose="02020603050405020304" pitchFamily="18" charset="0"/>
                  </a:rPr>
                  <a:t>0.02</a:t>
                </a:r>
              </a:p>
            </p:txBody>
          </p:sp>
          <p:sp>
            <p:nvSpPr>
              <p:cNvPr id="80901" name="Rectangle 5">
                <a:extLst>
                  <a:ext uri="{FF2B5EF4-FFF2-40B4-BE49-F238E27FC236}">
                    <a16:creationId xmlns:a16="http://schemas.microsoft.com/office/drawing/2014/main" id="{A0ECBD01-90FE-D39C-C022-D35219303B35}"/>
                  </a:ext>
                </a:extLst>
              </p:cNvPr>
              <p:cNvSpPr>
                <a:spLocks noChangeArrowheads="1"/>
              </p:cNvSpPr>
              <p:nvPr/>
            </p:nvSpPr>
            <p:spPr bwMode="auto">
              <a:xfrm>
                <a:off x="3021" y="3168"/>
                <a:ext cx="28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FFFFCC"/>
                    </a:solidFill>
                    <a:effectLst>
                      <a:outerShdw blurRad="38100" dist="38100" dir="2700000" algn="tl">
                        <a:srgbClr val="000000"/>
                      </a:outerShdw>
                    </a:effectLst>
                    <a:latin typeface="Times New Roman" panose="02020603050405020304" pitchFamily="18" charset="0"/>
                  </a:rPr>
                  <a:t>0.03</a:t>
                </a:r>
              </a:p>
            </p:txBody>
          </p:sp>
          <p:sp>
            <p:nvSpPr>
              <p:cNvPr id="80902" name="Rectangle 6">
                <a:extLst>
                  <a:ext uri="{FF2B5EF4-FFF2-40B4-BE49-F238E27FC236}">
                    <a16:creationId xmlns:a16="http://schemas.microsoft.com/office/drawing/2014/main" id="{061076B5-A447-6EA1-16C0-E706CD094D5D}"/>
                  </a:ext>
                </a:extLst>
              </p:cNvPr>
              <p:cNvSpPr>
                <a:spLocks noChangeArrowheads="1"/>
              </p:cNvSpPr>
              <p:nvPr/>
            </p:nvSpPr>
            <p:spPr bwMode="auto">
              <a:xfrm>
                <a:off x="3529" y="3168"/>
                <a:ext cx="28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FFFFCC"/>
                    </a:solidFill>
                    <a:effectLst>
                      <a:outerShdw blurRad="38100" dist="38100" dir="2700000" algn="tl">
                        <a:srgbClr val="000000"/>
                      </a:outerShdw>
                    </a:effectLst>
                    <a:latin typeface="Times New Roman" panose="02020603050405020304" pitchFamily="18" charset="0"/>
                  </a:rPr>
                  <a:t>0.04</a:t>
                </a:r>
              </a:p>
            </p:txBody>
          </p:sp>
          <p:sp>
            <p:nvSpPr>
              <p:cNvPr id="80903" name="Rectangle 7">
                <a:extLst>
                  <a:ext uri="{FF2B5EF4-FFF2-40B4-BE49-F238E27FC236}">
                    <a16:creationId xmlns:a16="http://schemas.microsoft.com/office/drawing/2014/main" id="{C9FB5116-B9EF-BFDE-4538-96F5E27CF291}"/>
                  </a:ext>
                </a:extLst>
              </p:cNvPr>
              <p:cNvSpPr>
                <a:spLocks noChangeArrowheads="1"/>
              </p:cNvSpPr>
              <p:nvPr/>
            </p:nvSpPr>
            <p:spPr bwMode="auto">
              <a:xfrm>
                <a:off x="4075" y="3168"/>
                <a:ext cx="28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FFFFCC"/>
                    </a:solidFill>
                    <a:effectLst>
                      <a:outerShdw blurRad="38100" dist="38100" dir="2700000" algn="tl">
                        <a:srgbClr val="000000"/>
                      </a:outerShdw>
                    </a:effectLst>
                    <a:latin typeface="Times New Roman" panose="02020603050405020304" pitchFamily="18" charset="0"/>
                  </a:rPr>
                  <a:t>0.05</a:t>
                </a:r>
              </a:p>
            </p:txBody>
          </p:sp>
        </p:grpSp>
        <p:grpSp>
          <p:nvGrpSpPr>
            <p:cNvPr id="80912" name="Group 16">
              <a:extLst>
                <a:ext uri="{FF2B5EF4-FFF2-40B4-BE49-F238E27FC236}">
                  <a16:creationId xmlns:a16="http://schemas.microsoft.com/office/drawing/2014/main" id="{43539A29-7A6D-DDCD-2B58-A920D938C514}"/>
                </a:ext>
              </a:extLst>
            </p:cNvPr>
            <p:cNvGrpSpPr>
              <a:grpSpLocks/>
            </p:cNvGrpSpPr>
            <p:nvPr/>
          </p:nvGrpSpPr>
          <p:grpSpPr bwMode="auto">
            <a:xfrm>
              <a:off x="1637" y="1090"/>
              <a:ext cx="2599" cy="2047"/>
              <a:chOff x="1637" y="1090"/>
              <a:chExt cx="2599" cy="2047"/>
            </a:xfrm>
          </p:grpSpPr>
          <p:sp>
            <p:nvSpPr>
              <p:cNvPr id="80913" name="Rectangle 17">
                <a:extLst>
                  <a:ext uri="{FF2B5EF4-FFF2-40B4-BE49-F238E27FC236}">
                    <a16:creationId xmlns:a16="http://schemas.microsoft.com/office/drawing/2014/main" id="{68C4FF6D-929B-919F-1B01-3F12DC39F12D}"/>
                  </a:ext>
                </a:extLst>
              </p:cNvPr>
              <p:cNvSpPr>
                <a:spLocks noChangeArrowheads="1"/>
              </p:cNvSpPr>
              <p:nvPr/>
            </p:nvSpPr>
            <p:spPr bwMode="auto">
              <a:xfrm>
                <a:off x="1637" y="1090"/>
                <a:ext cx="2598" cy="2046"/>
              </a:xfrm>
              <a:prstGeom prst="rect">
                <a:avLst/>
              </a:prstGeom>
              <a:noFill/>
              <a:ln w="0">
                <a:solidFill>
                  <a:schemeClr val="folHlink"/>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14" name="Freeform 18">
                <a:extLst>
                  <a:ext uri="{FF2B5EF4-FFF2-40B4-BE49-F238E27FC236}">
                    <a16:creationId xmlns:a16="http://schemas.microsoft.com/office/drawing/2014/main" id="{FA49E48D-2242-3B1F-3772-49C948742E69}"/>
                  </a:ext>
                </a:extLst>
              </p:cNvPr>
              <p:cNvSpPr>
                <a:spLocks/>
              </p:cNvSpPr>
              <p:nvPr/>
            </p:nvSpPr>
            <p:spPr bwMode="auto">
              <a:xfrm>
                <a:off x="1637" y="1090"/>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15" name="Freeform 19">
                <a:extLst>
                  <a:ext uri="{FF2B5EF4-FFF2-40B4-BE49-F238E27FC236}">
                    <a16:creationId xmlns:a16="http://schemas.microsoft.com/office/drawing/2014/main" id="{2846E201-45AD-4254-3DB7-BD43D16345E8}"/>
                  </a:ext>
                </a:extLst>
              </p:cNvPr>
              <p:cNvSpPr>
                <a:spLocks/>
              </p:cNvSpPr>
              <p:nvPr/>
            </p:nvSpPr>
            <p:spPr bwMode="auto">
              <a:xfrm>
                <a:off x="1895" y="1090"/>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16" name="Freeform 20">
                <a:extLst>
                  <a:ext uri="{FF2B5EF4-FFF2-40B4-BE49-F238E27FC236}">
                    <a16:creationId xmlns:a16="http://schemas.microsoft.com/office/drawing/2014/main" id="{970EF9E4-93EB-7AA4-8028-18584819EC15}"/>
                  </a:ext>
                </a:extLst>
              </p:cNvPr>
              <p:cNvSpPr>
                <a:spLocks/>
              </p:cNvSpPr>
              <p:nvPr/>
            </p:nvSpPr>
            <p:spPr bwMode="auto">
              <a:xfrm>
                <a:off x="2159" y="1090"/>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17" name="Freeform 21">
                <a:extLst>
                  <a:ext uri="{FF2B5EF4-FFF2-40B4-BE49-F238E27FC236}">
                    <a16:creationId xmlns:a16="http://schemas.microsoft.com/office/drawing/2014/main" id="{CB6CEE89-2DFB-3A9F-713F-A9B33E84C602}"/>
                  </a:ext>
                </a:extLst>
              </p:cNvPr>
              <p:cNvSpPr>
                <a:spLocks/>
              </p:cNvSpPr>
              <p:nvPr/>
            </p:nvSpPr>
            <p:spPr bwMode="auto">
              <a:xfrm>
                <a:off x="2417" y="1090"/>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18" name="Freeform 22">
                <a:extLst>
                  <a:ext uri="{FF2B5EF4-FFF2-40B4-BE49-F238E27FC236}">
                    <a16:creationId xmlns:a16="http://schemas.microsoft.com/office/drawing/2014/main" id="{54447626-F7F1-00DA-A638-A46D04DDF1AD}"/>
                  </a:ext>
                </a:extLst>
              </p:cNvPr>
              <p:cNvSpPr>
                <a:spLocks/>
              </p:cNvSpPr>
              <p:nvPr/>
            </p:nvSpPr>
            <p:spPr bwMode="auto">
              <a:xfrm>
                <a:off x="2675" y="1090"/>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19" name="Freeform 23">
                <a:extLst>
                  <a:ext uri="{FF2B5EF4-FFF2-40B4-BE49-F238E27FC236}">
                    <a16:creationId xmlns:a16="http://schemas.microsoft.com/office/drawing/2014/main" id="{678CC993-1A93-B06D-D9CC-F3591180D187}"/>
                  </a:ext>
                </a:extLst>
              </p:cNvPr>
              <p:cNvSpPr>
                <a:spLocks/>
              </p:cNvSpPr>
              <p:nvPr/>
            </p:nvSpPr>
            <p:spPr bwMode="auto">
              <a:xfrm>
                <a:off x="2939" y="1090"/>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20" name="Freeform 24">
                <a:extLst>
                  <a:ext uri="{FF2B5EF4-FFF2-40B4-BE49-F238E27FC236}">
                    <a16:creationId xmlns:a16="http://schemas.microsoft.com/office/drawing/2014/main" id="{8DB11AB6-54DB-93BF-0886-49FBD2A821A9}"/>
                  </a:ext>
                </a:extLst>
              </p:cNvPr>
              <p:cNvSpPr>
                <a:spLocks/>
              </p:cNvSpPr>
              <p:nvPr/>
            </p:nvSpPr>
            <p:spPr bwMode="auto">
              <a:xfrm>
                <a:off x="3197" y="1090"/>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21" name="Freeform 25">
                <a:extLst>
                  <a:ext uri="{FF2B5EF4-FFF2-40B4-BE49-F238E27FC236}">
                    <a16:creationId xmlns:a16="http://schemas.microsoft.com/office/drawing/2014/main" id="{EDC85CCA-16A8-0FC5-8386-18633683F37A}"/>
                  </a:ext>
                </a:extLst>
              </p:cNvPr>
              <p:cNvSpPr>
                <a:spLocks/>
              </p:cNvSpPr>
              <p:nvPr/>
            </p:nvSpPr>
            <p:spPr bwMode="auto">
              <a:xfrm>
                <a:off x="3455" y="1090"/>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22" name="Freeform 26">
                <a:extLst>
                  <a:ext uri="{FF2B5EF4-FFF2-40B4-BE49-F238E27FC236}">
                    <a16:creationId xmlns:a16="http://schemas.microsoft.com/office/drawing/2014/main" id="{E5CD102D-3A62-A64E-E296-CC3DDB2133FB}"/>
                  </a:ext>
                </a:extLst>
              </p:cNvPr>
              <p:cNvSpPr>
                <a:spLocks/>
              </p:cNvSpPr>
              <p:nvPr/>
            </p:nvSpPr>
            <p:spPr bwMode="auto">
              <a:xfrm>
                <a:off x="3713" y="1090"/>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23" name="Freeform 27">
                <a:extLst>
                  <a:ext uri="{FF2B5EF4-FFF2-40B4-BE49-F238E27FC236}">
                    <a16:creationId xmlns:a16="http://schemas.microsoft.com/office/drawing/2014/main" id="{CEC8819D-A73C-D242-B7C0-3BE33D2E43B7}"/>
                  </a:ext>
                </a:extLst>
              </p:cNvPr>
              <p:cNvSpPr>
                <a:spLocks/>
              </p:cNvSpPr>
              <p:nvPr/>
            </p:nvSpPr>
            <p:spPr bwMode="auto">
              <a:xfrm>
                <a:off x="3977" y="1090"/>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24" name="Freeform 28">
                <a:extLst>
                  <a:ext uri="{FF2B5EF4-FFF2-40B4-BE49-F238E27FC236}">
                    <a16:creationId xmlns:a16="http://schemas.microsoft.com/office/drawing/2014/main" id="{9A255804-61BD-2447-1806-26A0E1202746}"/>
                  </a:ext>
                </a:extLst>
              </p:cNvPr>
              <p:cNvSpPr>
                <a:spLocks/>
              </p:cNvSpPr>
              <p:nvPr/>
            </p:nvSpPr>
            <p:spPr bwMode="auto">
              <a:xfrm>
                <a:off x="4235" y="1090"/>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25" name="Freeform 29">
                <a:extLst>
                  <a:ext uri="{FF2B5EF4-FFF2-40B4-BE49-F238E27FC236}">
                    <a16:creationId xmlns:a16="http://schemas.microsoft.com/office/drawing/2014/main" id="{C6F8EBD3-8DEA-B003-E799-A17505DCF709}"/>
                  </a:ext>
                </a:extLst>
              </p:cNvPr>
              <p:cNvSpPr>
                <a:spLocks/>
              </p:cNvSpPr>
              <p:nvPr/>
            </p:nvSpPr>
            <p:spPr bwMode="auto">
              <a:xfrm>
                <a:off x="1637" y="3136"/>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26" name="Freeform 30">
                <a:extLst>
                  <a:ext uri="{FF2B5EF4-FFF2-40B4-BE49-F238E27FC236}">
                    <a16:creationId xmlns:a16="http://schemas.microsoft.com/office/drawing/2014/main" id="{A329FAAA-FE0B-D4B5-A3D1-9A61B5C6EE98}"/>
                  </a:ext>
                </a:extLst>
              </p:cNvPr>
              <p:cNvSpPr>
                <a:spLocks/>
              </p:cNvSpPr>
              <p:nvPr/>
            </p:nvSpPr>
            <p:spPr bwMode="auto">
              <a:xfrm>
                <a:off x="1637" y="2842"/>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27" name="Freeform 31">
                <a:extLst>
                  <a:ext uri="{FF2B5EF4-FFF2-40B4-BE49-F238E27FC236}">
                    <a16:creationId xmlns:a16="http://schemas.microsoft.com/office/drawing/2014/main" id="{0B7FDE2D-01C9-AECE-8E5F-F27E4A7662D9}"/>
                  </a:ext>
                </a:extLst>
              </p:cNvPr>
              <p:cNvSpPr>
                <a:spLocks/>
              </p:cNvSpPr>
              <p:nvPr/>
            </p:nvSpPr>
            <p:spPr bwMode="auto">
              <a:xfrm>
                <a:off x="1637" y="2554"/>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28" name="Freeform 32">
                <a:extLst>
                  <a:ext uri="{FF2B5EF4-FFF2-40B4-BE49-F238E27FC236}">
                    <a16:creationId xmlns:a16="http://schemas.microsoft.com/office/drawing/2014/main" id="{A8039DF6-183F-2BC4-DC0A-E488E5A04379}"/>
                  </a:ext>
                </a:extLst>
              </p:cNvPr>
              <p:cNvSpPr>
                <a:spLocks/>
              </p:cNvSpPr>
              <p:nvPr/>
            </p:nvSpPr>
            <p:spPr bwMode="auto">
              <a:xfrm>
                <a:off x="1637" y="2260"/>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29" name="Freeform 33">
                <a:extLst>
                  <a:ext uri="{FF2B5EF4-FFF2-40B4-BE49-F238E27FC236}">
                    <a16:creationId xmlns:a16="http://schemas.microsoft.com/office/drawing/2014/main" id="{1341600A-6559-44D0-279A-60200D589DAF}"/>
                  </a:ext>
                </a:extLst>
              </p:cNvPr>
              <p:cNvSpPr>
                <a:spLocks/>
              </p:cNvSpPr>
              <p:nvPr/>
            </p:nvSpPr>
            <p:spPr bwMode="auto">
              <a:xfrm>
                <a:off x="1637" y="1966"/>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30" name="Freeform 34">
                <a:extLst>
                  <a:ext uri="{FF2B5EF4-FFF2-40B4-BE49-F238E27FC236}">
                    <a16:creationId xmlns:a16="http://schemas.microsoft.com/office/drawing/2014/main" id="{C1711005-5794-1876-B18F-67CE75049E27}"/>
                  </a:ext>
                </a:extLst>
              </p:cNvPr>
              <p:cNvSpPr>
                <a:spLocks/>
              </p:cNvSpPr>
              <p:nvPr/>
            </p:nvSpPr>
            <p:spPr bwMode="auto">
              <a:xfrm>
                <a:off x="1637" y="1672"/>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31" name="Freeform 35">
                <a:extLst>
                  <a:ext uri="{FF2B5EF4-FFF2-40B4-BE49-F238E27FC236}">
                    <a16:creationId xmlns:a16="http://schemas.microsoft.com/office/drawing/2014/main" id="{C8D87EFD-E458-95F2-D543-B5F4A6B73A16}"/>
                  </a:ext>
                </a:extLst>
              </p:cNvPr>
              <p:cNvSpPr>
                <a:spLocks/>
              </p:cNvSpPr>
              <p:nvPr/>
            </p:nvSpPr>
            <p:spPr bwMode="auto">
              <a:xfrm>
                <a:off x="1637" y="1384"/>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32" name="Freeform 36">
                <a:extLst>
                  <a:ext uri="{FF2B5EF4-FFF2-40B4-BE49-F238E27FC236}">
                    <a16:creationId xmlns:a16="http://schemas.microsoft.com/office/drawing/2014/main" id="{E0A12D77-D3B8-69A1-3189-0E08AFDB3939}"/>
                  </a:ext>
                </a:extLst>
              </p:cNvPr>
              <p:cNvSpPr>
                <a:spLocks/>
              </p:cNvSpPr>
              <p:nvPr/>
            </p:nvSpPr>
            <p:spPr bwMode="auto">
              <a:xfrm>
                <a:off x="1637" y="1090"/>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33" name="Line 37">
                <a:extLst>
                  <a:ext uri="{FF2B5EF4-FFF2-40B4-BE49-F238E27FC236}">
                    <a16:creationId xmlns:a16="http://schemas.microsoft.com/office/drawing/2014/main" id="{911296F9-4440-7606-3F75-6A8B0EF2F307}"/>
                  </a:ext>
                </a:extLst>
              </p:cNvPr>
              <p:cNvSpPr>
                <a:spLocks noChangeShapeType="1"/>
              </p:cNvSpPr>
              <p:nvPr/>
            </p:nvSpPr>
            <p:spPr bwMode="auto">
              <a:xfrm>
                <a:off x="1637" y="1090"/>
                <a:ext cx="2598"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34" name="Line 38">
                <a:extLst>
                  <a:ext uri="{FF2B5EF4-FFF2-40B4-BE49-F238E27FC236}">
                    <a16:creationId xmlns:a16="http://schemas.microsoft.com/office/drawing/2014/main" id="{C57F7113-5031-2181-CE4B-EE4771A221DD}"/>
                  </a:ext>
                </a:extLst>
              </p:cNvPr>
              <p:cNvSpPr>
                <a:spLocks noChangeShapeType="1"/>
              </p:cNvSpPr>
              <p:nvPr/>
            </p:nvSpPr>
            <p:spPr bwMode="auto">
              <a:xfrm>
                <a:off x="1637" y="3136"/>
                <a:ext cx="2598"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35" name="Line 39">
                <a:extLst>
                  <a:ext uri="{FF2B5EF4-FFF2-40B4-BE49-F238E27FC236}">
                    <a16:creationId xmlns:a16="http://schemas.microsoft.com/office/drawing/2014/main" id="{E7D69F65-9E54-5D4C-3B24-81F1283516BA}"/>
                  </a:ext>
                </a:extLst>
              </p:cNvPr>
              <p:cNvSpPr>
                <a:spLocks noChangeShapeType="1"/>
              </p:cNvSpPr>
              <p:nvPr/>
            </p:nvSpPr>
            <p:spPr bwMode="auto">
              <a:xfrm flipV="1">
                <a:off x="4235" y="1090"/>
                <a:ext cx="1" cy="2046"/>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36" name="Line 40">
                <a:extLst>
                  <a:ext uri="{FF2B5EF4-FFF2-40B4-BE49-F238E27FC236}">
                    <a16:creationId xmlns:a16="http://schemas.microsoft.com/office/drawing/2014/main" id="{970AE260-F0A2-F494-B687-3CB0512DEDCA}"/>
                  </a:ext>
                </a:extLst>
              </p:cNvPr>
              <p:cNvSpPr>
                <a:spLocks noChangeShapeType="1"/>
              </p:cNvSpPr>
              <p:nvPr/>
            </p:nvSpPr>
            <p:spPr bwMode="auto">
              <a:xfrm flipV="1">
                <a:off x="1637" y="1090"/>
                <a:ext cx="1" cy="2046"/>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37" name="Line 41">
                <a:extLst>
                  <a:ext uri="{FF2B5EF4-FFF2-40B4-BE49-F238E27FC236}">
                    <a16:creationId xmlns:a16="http://schemas.microsoft.com/office/drawing/2014/main" id="{F6064D03-1374-88B2-A994-D2C240B1C093}"/>
                  </a:ext>
                </a:extLst>
              </p:cNvPr>
              <p:cNvSpPr>
                <a:spLocks noChangeShapeType="1"/>
              </p:cNvSpPr>
              <p:nvPr/>
            </p:nvSpPr>
            <p:spPr bwMode="auto">
              <a:xfrm>
                <a:off x="1637" y="3136"/>
                <a:ext cx="2598"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38" name="Line 42">
                <a:extLst>
                  <a:ext uri="{FF2B5EF4-FFF2-40B4-BE49-F238E27FC236}">
                    <a16:creationId xmlns:a16="http://schemas.microsoft.com/office/drawing/2014/main" id="{26E2EFE2-9164-532B-EE87-EBB9A914841B}"/>
                  </a:ext>
                </a:extLst>
              </p:cNvPr>
              <p:cNvSpPr>
                <a:spLocks noChangeShapeType="1"/>
              </p:cNvSpPr>
              <p:nvPr/>
            </p:nvSpPr>
            <p:spPr bwMode="auto">
              <a:xfrm flipV="1">
                <a:off x="1637" y="1090"/>
                <a:ext cx="1" cy="2046"/>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39" name="Line 43">
                <a:extLst>
                  <a:ext uri="{FF2B5EF4-FFF2-40B4-BE49-F238E27FC236}">
                    <a16:creationId xmlns:a16="http://schemas.microsoft.com/office/drawing/2014/main" id="{578BE98B-1200-7843-FC63-A8F6AE83B66B}"/>
                  </a:ext>
                </a:extLst>
              </p:cNvPr>
              <p:cNvSpPr>
                <a:spLocks noChangeShapeType="1"/>
              </p:cNvSpPr>
              <p:nvPr/>
            </p:nvSpPr>
            <p:spPr bwMode="auto">
              <a:xfrm flipV="1">
                <a:off x="1637" y="311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40" name="Line 44">
                <a:extLst>
                  <a:ext uri="{FF2B5EF4-FFF2-40B4-BE49-F238E27FC236}">
                    <a16:creationId xmlns:a16="http://schemas.microsoft.com/office/drawing/2014/main" id="{90A1C537-B5B4-3170-8CC5-BAFF1E33BFEC}"/>
                  </a:ext>
                </a:extLst>
              </p:cNvPr>
              <p:cNvSpPr>
                <a:spLocks noChangeShapeType="1"/>
              </p:cNvSpPr>
              <p:nvPr/>
            </p:nvSpPr>
            <p:spPr bwMode="auto">
              <a:xfrm>
                <a:off x="1637" y="1090"/>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41" name="Line 45">
                <a:extLst>
                  <a:ext uri="{FF2B5EF4-FFF2-40B4-BE49-F238E27FC236}">
                    <a16:creationId xmlns:a16="http://schemas.microsoft.com/office/drawing/2014/main" id="{DDECEAA8-D79E-D893-5E2F-69DE43903E22}"/>
                  </a:ext>
                </a:extLst>
              </p:cNvPr>
              <p:cNvSpPr>
                <a:spLocks noChangeShapeType="1"/>
              </p:cNvSpPr>
              <p:nvPr/>
            </p:nvSpPr>
            <p:spPr bwMode="auto">
              <a:xfrm flipV="1">
                <a:off x="1895" y="311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42" name="Line 46">
                <a:extLst>
                  <a:ext uri="{FF2B5EF4-FFF2-40B4-BE49-F238E27FC236}">
                    <a16:creationId xmlns:a16="http://schemas.microsoft.com/office/drawing/2014/main" id="{81B6BB71-3004-38D8-93C1-7220C60491BD}"/>
                  </a:ext>
                </a:extLst>
              </p:cNvPr>
              <p:cNvSpPr>
                <a:spLocks noChangeShapeType="1"/>
              </p:cNvSpPr>
              <p:nvPr/>
            </p:nvSpPr>
            <p:spPr bwMode="auto">
              <a:xfrm>
                <a:off x="1895" y="1090"/>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43" name="Line 47">
                <a:extLst>
                  <a:ext uri="{FF2B5EF4-FFF2-40B4-BE49-F238E27FC236}">
                    <a16:creationId xmlns:a16="http://schemas.microsoft.com/office/drawing/2014/main" id="{BB5CECBF-C69E-F9E8-45C5-BC28CDE38D3E}"/>
                  </a:ext>
                </a:extLst>
              </p:cNvPr>
              <p:cNvSpPr>
                <a:spLocks noChangeShapeType="1"/>
              </p:cNvSpPr>
              <p:nvPr/>
            </p:nvSpPr>
            <p:spPr bwMode="auto">
              <a:xfrm flipV="1">
                <a:off x="2159" y="311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44" name="Line 48">
                <a:extLst>
                  <a:ext uri="{FF2B5EF4-FFF2-40B4-BE49-F238E27FC236}">
                    <a16:creationId xmlns:a16="http://schemas.microsoft.com/office/drawing/2014/main" id="{11C48E0B-4B47-00A1-1406-32FBBC0809BE}"/>
                  </a:ext>
                </a:extLst>
              </p:cNvPr>
              <p:cNvSpPr>
                <a:spLocks noChangeShapeType="1"/>
              </p:cNvSpPr>
              <p:nvPr/>
            </p:nvSpPr>
            <p:spPr bwMode="auto">
              <a:xfrm>
                <a:off x="2159" y="1090"/>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45" name="Line 49">
                <a:extLst>
                  <a:ext uri="{FF2B5EF4-FFF2-40B4-BE49-F238E27FC236}">
                    <a16:creationId xmlns:a16="http://schemas.microsoft.com/office/drawing/2014/main" id="{B066D7D0-FE93-E50B-8C67-DFB529CE7A39}"/>
                  </a:ext>
                </a:extLst>
              </p:cNvPr>
              <p:cNvSpPr>
                <a:spLocks noChangeShapeType="1"/>
              </p:cNvSpPr>
              <p:nvPr/>
            </p:nvSpPr>
            <p:spPr bwMode="auto">
              <a:xfrm flipV="1">
                <a:off x="2417" y="311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46" name="Line 50">
                <a:extLst>
                  <a:ext uri="{FF2B5EF4-FFF2-40B4-BE49-F238E27FC236}">
                    <a16:creationId xmlns:a16="http://schemas.microsoft.com/office/drawing/2014/main" id="{7E209C69-8EC2-749B-E4EF-8779DE82C577}"/>
                  </a:ext>
                </a:extLst>
              </p:cNvPr>
              <p:cNvSpPr>
                <a:spLocks noChangeShapeType="1"/>
              </p:cNvSpPr>
              <p:nvPr/>
            </p:nvSpPr>
            <p:spPr bwMode="auto">
              <a:xfrm>
                <a:off x="2417" y="1090"/>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47" name="Line 51">
                <a:extLst>
                  <a:ext uri="{FF2B5EF4-FFF2-40B4-BE49-F238E27FC236}">
                    <a16:creationId xmlns:a16="http://schemas.microsoft.com/office/drawing/2014/main" id="{FF54F1D2-3FBB-20CB-F6C2-B15A2FF3FF15}"/>
                  </a:ext>
                </a:extLst>
              </p:cNvPr>
              <p:cNvSpPr>
                <a:spLocks noChangeShapeType="1"/>
              </p:cNvSpPr>
              <p:nvPr/>
            </p:nvSpPr>
            <p:spPr bwMode="auto">
              <a:xfrm flipV="1">
                <a:off x="2675" y="311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48" name="Line 52">
                <a:extLst>
                  <a:ext uri="{FF2B5EF4-FFF2-40B4-BE49-F238E27FC236}">
                    <a16:creationId xmlns:a16="http://schemas.microsoft.com/office/drawing/2014/main" id="{9179F9E0-1BFB-C992-6C1B-EB7C510E9B22}"/>
                  </a:ext>
                </a:extLst>
              </p:cNvPr>
              <p:cNvSpPr>
                <a:spLocks noChangeShapeType="1"/>
              </p:cNvSpPr>
              <p:nvPr/>
            </p:nvSpPr>
            <p:spPr bwMode="auto">
              <a:xfrm>
                <a:off x="2675" y="1090"/>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49" name="Line 53">
                <a:extLst>
                  <a:ext uri="{FF2B5EF4-FFF2-40B4-BE49-F238E27FC236}">
                    <a16:creationId xmlns:a16="http://schemas.microsoft.com/office/drawing/2014/main" id="{52298343-B589-C349-F543-6016AB6659DA}"/>
                  </a:ext>
                </a:extLst>
              </p:cNvPr>
              <p:cNvSpPr>
                <a:spLocks noChangeShapeType="1"/>
              </p:cNvSpPr>
              <p:nvPr/>
            </p:nvSpPr>
            <p:spPr bwMode="auto">
              <a:xfrm flipV="1">
                <a:off x="2939" y="311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50" name="Line 54">
                <a:extLst>
                  <a:ext uri="{FF2B5EF4-FFF2-40B4-BE49-F238E27FC236}">
                    <a16:creationId xmlns:a16="http://schemas.microsoft.com/office/drawing/2014/main" id="{51EDF471-45CD-BF9F-BE68-F6BB20EE8CFA}"/>
                  </a:ext>
                </a:extLst>
              </p:cNvPr>
              <p:cNvSpPr>
                <a:spLocks noChangeShapeType="1"/>
              </p:cNvSpPr>
              <p:nvPr/>
            </p:nvSpPr>
            <p:spPr bwMode="auto">
              <a:xfrm>
                <a:off x="2939" y="1090"/>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51" name="Line 55">
                <a:extLst>
                  <a:ext uri="{FF2B5EF4-FFF2-40B4-BE49-F238E27FC236}">
                    <a16:creationId xmlns:a16="http://schemas.microsoft.com/office/drawing/2014/main" id="{89EC2EC8-6B3F-6307-22C2-27A0966D80C9}"/>
                  </a:ext>
                </a:extLst>
              </p:cNvPr>
              <p:cNvSpPr>
                <a:spLocks noChangeShapeType="1"/>
              </p:cNvSpPr>
              <p:nvPr/>
            </p:nvSpPr>
            <p:spPr bwMode="auto">
              <a:xfrm flipV="1">
                <a:off x="3197" y="311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52" name="Line 56">
                <a:extLst>
                  <a:ext uri="{FF2B5EF4-FFF2-40B4-BE49-F238E27FC236}">
                    <a16:creationId xmlns:a16="http://schemas.microsoft.com/office/drawing/2014/main" id="{1CB6B88F-D48A-91CF-7D49-5907C9BD35B8}"/>
                  </a:ext>
                </a:extLst>
              </p:cNvPr>
              <p:cNvSpPr>
                <a:spLocks noChangeShapeType="1"/>
              </p:cNvSpPr>
              <p:nvPr/>
            </p:nvSpPr>
            <p:spPr bwMode="auto">
              <a:xfrm>
                <a:off x="3197" y="1090"/>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53" name="Line 57">
                <a:extLst>
                  <a:ext uri="{FF2B5EF4-FFF2-40B4-BE49-F238E27FC236}">
                    <a16:creationId xmlns:a16="http://schemas.microsoft.com/office/drawing/2014/main" id="{34104040-C77E-76AD-7367-81EC267253EF}"/>
                  </a:ext>
                </a:extLst>
              </p:cNvPr>
              <p:cNvSpPr>
                <a:spLocks noChangeShapeType="1"/>
              </p:cNvSpPr>
              <p:nvPr/>
            </p:nvSpPr>
            <p:spPr bwMode="auto">
              <a:xfrm flipV="1">
                <a:off x="3455" y="311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54" name="Line 58">
                <a:extLst>
                  <a:ext uri="{FF2B5EF4-FFF2-40B4-BE49-F238E27FC236}">
                    <a16:creationId xmlns:a16="http://schemas.microsoft.com/office/drawing/2014/main" id="{44F47B75-9939-DF32-EEF1-7966CED7F97B}"/>
                  </a:ext>
                </a:extLst>
              </p:cNvPr>
              <p:cNvSpPr>
                <a:spLocks noChangeShapeType="1"/>
              </p:cNvSpPr>
              <p:nvPr/>
            </p:nvSpPr>
            <p:spPr bwMode="auto">
              <a:xfrm>
                <a:off x="3455" y="1090"/>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55" name="Line 59">
                <a:extLst>
                  <a:ext uri="{FF2B5EF4-FFF2-40B4-BE49-F238E27FC236}">
                    <a16:creationId xmlns:a16="http://schemas.microsoft.com/office/drawing/2014/main" id="{02C85DC6-BAC1-CEE5-D886-2EF626E146E8}"/>
                  </a:ext>
                </a:extLst>
              </p:cNvPr>
              <p:cNvSpPr>
                <a:spLocks noChangeShapeType="1"/>
              </p:cNvSpPr>
              <p:nvPr/>
            </p:nvSpPr>
            <p:spPr bwMode="auto">
              <a:xfrm flipV="1">
                <a:off x="3713" y="311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56" name="Line 60">
                <a:extLst>
                  <a:ext uri="{FF2B5EF4-FFF2-40B4-BE49-F238E27FC236}">
                    <a16:creationId xmlns:a16="http://schemas.microsoft.com/office/drawing/2014/main" id="{0DEDDB57-1E63-174B-5FE6-253B29A9D15C}"/>
                  </a:ext>
                </a:extLst>
              </p:cNvPr>
              <p:cNvSpPr>
                <a:spLocks noChangeShapeType="1"/>
              </p:cNvSpPr>
              <p:nvPr/>
            </p:nvSpPr>
            <p:spPr bwMode="auto">
              <a:xfrm>
                <a:off x="3713" y="1090"/>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57" name="Line 61">
                <a:extLst>
                  <a:ext uri="{FF2B5EF4-FFF2-40B4-BE49-F238E27FC236}">
                    <a16:creationId xmlns:a16="http://schemas.microsoft.com/office/drawing/2014/main" id="{7CD6E3F0-5464-5DB6-B0C0-736A6993686B}"/>
                  </a:ext>
                </a:extLst>
              </p:cNvPr>
              <p:cNvSpPr>
                <a:spLocks noChangeShapeType="1"/>
              </p:cNvSpPr>
              <p:nvPr/>
            </p:nvSpPr>
            <p:spPr bwMode="auto">
              <a:xfrm flipV="1">
                <a:off x="3977" y="311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58" name="Line 62">
                <a:extLst>
                  <a:ext uri="{FF2B5EF4-FFF2-40B4-BE49-F238E27FC236}">
                    <a16:creationId xmlns:a16="http://schemas.microsoft.com/office/drawing/2014/main" id="{4816A09B-248E-F86A-E5C1-8144DEF11B17}"/>
                  </a:ext>
                </a:extLst>
              </p:cNvPr>
              <p:cNvSpPr>
                <a:spLocks noChangeShapeType="1"/>
              </p:cNvSpPr>
              <p:nvPr/>
            </p:nvSpPr>
            <p:spPr bwMode="auto">
              <a:xfrm>
                <a:off x="3977" y="1090"/>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59" name="Line 63">
                <a:extLst>
                  <a:ext uri="{FF2B5EF4-FFF2-40B4-BE49-F238E27FC236}">
                    <a16:creationId xmlns:a16="http://schemas.microsoft.com/office/drawing/2014/main" id="{663D1A85-DC0B-0130-0225-EC8E81B6063E}"/>
                  </a:ext>
                </a:extLst>
              </p:cNvPr>
              <p:cNvSpPr>
                <a:spLocks noChangeShapeType="1"/>
              </p:cNvSpPr>
              <p:nvPr/>
            </p:nvSpPr>
            <p:spPr bwMode="auto">
              <a:xfrm flipV="1">
                <a:off x="4235" y="311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60" name="Line 64">
                <a:extLst>
                  <a:ext uri="{FF2B5EF4-FFF2-40B4-BE49-F238E27FC236}">
                    <a16:creationId xmlns:a16="http://schemas.microsoft.com/office/drawing/2014/main" id="{C8E864EC-A9F2-44A8-A2D2-185AEE02C7E6}"/>
                  </a:ext>
                </a:extLst>
              </p:cNvPr>
              <p:cNvSpPr>
                <a:spLocks noChangeShapeType="1"/>
              </p:cNvSpPr>
              <p:nvPr/>
            </p:nvSpPr>
            <p:spPr bwMode="auto">
              <a:xfrm>
                <a:off x="4235" y="1090"/>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61" name="Line 65">
                <a:extLst>
                  <a:ext uri="{FF2B5EF4-FFF2-40B4-BE49-F238E27FC236}">
                    <a16:creationId xmlns:a16="http://schemas.microsoft.com/office/drawing/2014/main" id="{8A210968-1B35-51FD-E511-DEEFFBF8159D}"/>
                  </a:ext>
                </a:extLst>
              </p:cNvPr>
              <p:cNvSpPr>
                <a:spLocks noChangeShapeType="1"/>
              </p:cNvSpPr>
              <p:nvPr/>
            </p:nvSpPr>
            <p:spPr bwMode="auto">
              <a:xfrm>
                <a:off x="1637" y="3136"/>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62" name="Line 66">
                <a:extLst>
                  <a:ext uri="{FF2B5EF4-FFF2-40B4-BE49-F238E27FC236}">
                    <a16:creationId xmlns:a16="http://schemas.microsoft.com/office/drawing/2014/main" id="{AC554583-30AF-9B9A-2D5E-2F11FB05B2BA}"/>
                  </a:ext>
                </a:extLst>
              </p:cNvPr>
              <p:cNvSpPr>
                <a:spLocks noChangeShapeType="1"/>
              </p:cNvSpPr>
              <p:nvPr/>
            </p:nvSpPr>
            <p:spPr bwMode="auto">
              <a:xfrm flipH="1">
                <a:off x="4211" y="3136"/>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63" name="Line 67">
                <a:extLst>
                  <a:ext uri="{FF2B5EF4-FFF2-40B4-BE49-F238E27FC236}">
                    <a16:creationId xmlns:a16="http://schemas.microsoft.com/office/drawing/2014/main" id="{BB40C0AE-90C9-9BC0-F742-31742CB0F6E7}"/>
                  </a:ext>
                </a:extLst>
              </p:cNvPr>
              <p:cNvSpPr>
                <a:spLocks noChangeShapeType="1"/>
              </p:cNvSpPr>
              <p:nvPr/>
            </p:nvSpPr>
            <p:spPr bwMode="auto">
              <a:xfrm>
                <a:off x="1637" y="2842"/>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64" name="Line 68">
                <a:extLst>
                  <a:ext uri="{FF2B5EF4-FFF2-40B4-BE49-F238E27FC236}">
                    <a16:creationId xmlns:a16="http://schemas.microsoft.com/office/drawing/2014/main" id="{23E74789-932F-3510-F7CF-A244EFDD26FB}"/>
                  </a:ext>
                </a:extLst>
              </p:cNvPr>
              <p:cNvSpPr>
                <a:spLocks noChangeShapeType="1"/>
              </p:cNvSpPr>
              <p:nvPr/>
            </p:nvSpPr>
            <p:spPr bwMode="auto">
              <a:xfrm flipH="1">
                <a:off x="4211" y="2842"/>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65" name="Line 69">
                <a:extLst>
                  <a:ext uri="{FF2B5EF4-FFF2-40B4-BE49-F238E27FC236}">
                    <a16:creationId xmlns:a16="http://schemas.microsoft.com/office/drawing/2014/main" id="{7597697B-CBFB-1103-C248-1B7F78485465}"/>
                  </a:ext>
                </a:extLst>
              </p:cNvPr>
              <p:cNvSpPr>
                <a:spLocks noChangeShapeType="1"/>
              </p:cNvSpPr>
              <p:nvPr/>
            </p:nvSpPr>
            <p:spPr bwMode="auto">
              <a:xfrm>
                <a:off x="1637" y="2554"/>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66" name="Line 70">
                <a:extLst>
                  <a:ext uri="{FF2B5EF4-FFF2-40B4-BE49-F238E27FC236}">
                    <a16:creationId xmlns:a16="http://schemas.microsoft.com/office/drawing/2014/main" id="{B41FCC14-430C-C189-FD49-4698B0F8E246}"/>
                  </a:ext>
                </a:extLst>
              </p:cNvPr>
              <p:cNvSpPr>
                <a:spLocks noChangeShapeType="1"/>
              </p:cNvSpPr>
              <p:nvPr/>
            </p:nvSpPr>
            <p:spPr bwMode="auto">
              <a:xfrm flipH="1">
                <a:off x="4211" y="2554"/>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67" name="Line 71">
                <a:extLst>
                  <a:ext uri="{FF2B5EF4-FFF2-40B4-BE49-F238E27FC236}">
                    <a16:creationId xmlns:a16="http://schemas.microsoft.com/office/drawing/2014/main" id="{6BFFE3A3-8CA6-926A-72D5-7E044C78FFA8}"/>
                  </a:ext>
                </a:extLst>
              </p:cNvPr>
              <p:cNvSpPr>
                <a:spLocks noChangeShapeType="1"/>
              </p:cNvSpPr>
              <p:nvPr/>
            </p:nvSpPr>
            <p:spPr bwMode="auto">
              <a:xfrm>
                <a:off x="1637" y="2260"/>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68" name="Line 72">
                <a:extLst>
                  <a:ext uri="{FF2B5EF4-FFF2-40B4-BE49-F238E27FC236}">
                    <a16:creationId xmlns:a16="http://schemas.microsoft.com/office/drawing/2014/main" id="{B31ADBB3-1686-A39D-6952-A019D6DFEA29}"/>
                  </a:ext>
                </a:extLst>
              </p:cNvPr>
              <p:cNvSpPr>
                <a:spLocks noChangeShapeType="1"/>
              </p:cNvSpPr>
              <p:nvPr/>
            </p:nvSpPr>
            <p:spPr bwMode="auto">
              <a:xfrm flipH="1">
                <a:off x="4211" y="2260"/>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69" name="Line 73">
                <a:extLst>
                  <a:ext uri="{FF2B5EF4-FFF2-40B4-BE49-F238E27FC236}">
                    <a16:creationId xmlns:a16="http://schemas.microsoft.com/office/drawing/2014/main" id="{36939EF0-D6D3-6D89-DB07-1E8E5A1668BF}"/>
                  </a:ext>
                </a:extLst>
              </p:cNvPr>
              <p:cNvSpPr>
                <a:spLocks noChangeShapeType="1"/>
              </p:cNvSpPr>
              <p:nvPr/>
            </p:nvSpPr>
            <p:spPr bwMode="auto">
              <a:xfrm>
                <a:off x="1637" y="1966"/>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70" name="Line 74">
                <a:extLst>
                  <a:ext uri="{FF2B5EF4-FFF2-40B4-BE49-F238E27FC236}">
                    <a16:creationId xmlns:a16="http://schemas.microsoft.com/office/drawing/2014/main" id="{DB85FDC0-C12C-3324-08D1-08CBF98B7312}"/>
                  </a:ext>
                </a:extLst>
              </p:cNvPr>
              <p:cNvSpPr>
                <a:spLocks noChangeShapeType="1"/>
              </p:cNvSpPr>
              <p:nvPr/>
            </p:nvSpPr>
            <p:spPr bwMode="auto">
              <a:xfrm flipH="1">
                <a:off x="4211" y="1966"/>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71" name="Line 75">
                <a:extLst>
                  <a:ext uri="{FF2B5EF4-FFF2-40B4-BE49-F238E27FC236}">
                    <a16:creationId xmlns:a16="http://schemas.microsoft.com/office/drawing/2014/main" id="{72ED6CBB-851F-DC7E-C0AB-2C5E9E1974EA}"/>
                  </a:ext>
                </a:extLst>
              </p:cNvPr>
              <p:cNvSpPr>
                <a:spLocks noChangeShapeType="1"/>
              </p:cNvSpPr>
              <p:nvPr/>
            </p:nvSpPr>
            <p:spPr bwMode="auto">
              <a:xfrm>
                <a:off x="1637" y="1672"/>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72" name="Line 76">
                <a:extLst>
                  <a:ext uri="{FF2B5EF4-FFF2-40B4-BE49-F238E27FC236}">
                    <a16:creationId xmlns:a16="http://schemas.microsoft.com/office/drawing/2014/main" id="{E2501DF1-DD7F-507B-755F-33FF2FCDA5FA}"/>
                  </a:ext>
                </a:extLst>
              </p:cNvPr>
              <p:cNvSpPr>
                <a:spLocks noChangeShapeType="1"/>
              </p:cNvSpPr>
              <p:nvPr/>
            </p:nvSpPr>
            <p:spPr bwMode="auto">
              <a:xfrm flipH="1">
                <a:off x="4211" y="1672"/>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73" name="Line 77">
                <a:extLst>
                  <a:ext uri="{FF2B5EF4-FFF2-40B4-BE49-F238E27FC236}">
                    <a16:creationId xmlns:a16="http://schemas.microsoft.com/office/drawing/2014/main" id="{C071A3B2-E39D-F186-98FA-1BC8F41D4CEF}"/>
                  </a:ext>
                </a:extLst>
              </p:cNvPr>
              <p:cNvSpPr>
                <a:spLocks noChangeShapeType="1"/>
              </p:cNvSpPr>
              <p:nvPr/>
            </p:nvSpPr>
            <p:spPr bwMode="auto">
              <a:xfrm>
                <a:off x="1637" y="1384"/>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74" name="Line 78">
                <a:extLst>
                  <a:ext uri="{FF2B5EF4-FFF2-40B4-BE49-F238E27FC236}">
                    <a16:creationId xmlns:a16="http://schemas.microsoft.com/office/drawing/2014/main" id="{6385360F-216B-6AE0-AC91-3047FF6BDF00}"/>
                  </a:ext>
                </a:extLst>
              </p:cNvPr>
              <p:cNvSpPr>
                <a:spLocks noChangeShapeType="1"/>
              </p:cNvSpPr>
              <p:nvPr/>
            </p:nvSpPr>
            <p:spPr bwMode="auto">
              <a:xfrm flipH="1">
                <a:off x="4211" y="1384"/>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75" name="Line 79">
                <a:extLst>
                  <a:ext uri="{FF2B5EF4-FFF2-40B4-BE49-F238E27FC236}">
                    <a16:creationId xmlns:a16="http://schemas.microsoft.com/office/drawing/2014/main" id="{3FCF9075-15B6-EBF4-FEC2-7C03053B54D8}"/>
                  </a:ext>
                </a:extLst>
              </p:cNvPr>
              <p:cNvSpPr>
                <a:spLocks noChangeShapeType="1"/>
              </p:cNvSpPr>
              <p:nvPr/>
            </p:nvSpPr>
            <p:spPr bwMode="auto">
              <a:xfrm>
                <a:off x="1637" y="1090"/>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76" name="Line 80">
                <a:extLst>
                  <a:ext uri="{FF2B5EF4-FFF2-40B4-BE49-F238E27FC236}">
                    <a16:creationId xmlns:a16="http://schemas.microsoft.com/office/drawing/2014/main" id="{A1ADA323-0DE5-507E-BE51-CE8292474C5C}"/>
                  </a:ext>
                </a:extLst>
              </p:cNvPr>
              <p:cNvSpPr>
                <a:spLocks noChangeShapeType="1"/>
              </p:cNvSpPr>
              <p:nvPr/>
            </p:nvSpPr>
            <p:spPr bwMode="auto">
              <a:xfrm flipH="1">
                <a:off x="4211" y="1090"/>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77" name="Line 81">
                <a:extLst>
                  <a:ext uri="{FF2B5EF4-FFF2-40B4-BE49-F238E27FC236}">
                    <a16:creationId xmlns:a16="http://schemas.microsoft.com/office/drawing/2014/main" id="{C836EA46-EBE4-A66F-FB9C-629B5E1D74B0}"/>
                  </a:ext>
                </a:extLst>
              </p:cNvPr>
              <p:cNvSpPr>
                <a:spLocks noChangeShapeType="1"/>
              </p:cNvSpPr>
              <p:nvPr/>
            </p:nvSpPr>
            <p:spPr bwMode="auto">
              <a:xfrm>
                <a:off x="1637" y="1090"/>
                <a:ext cx="2598"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78" name="Line 82">
                <a:extLst>
                  <a:ext uri="{FF2B5EF4-FFF2-40B4-BE49-F238E27FC236}">
                    <a16:creationId xmlns:a16="http://schemas.microsoft.com/office/drawing/2014/main" id="{B3593B10-39F3-4D80-38FB-057392957814}"/>
                  </a:ext>
                </a:extLst>
              </p:cNvPr>
              <p:cNvSpPr>
                <a:spLocks noChangeShapeType="1"/>
              </p:cNvSpPr>
              <p:nvPr/>
            </p:nvSpPr>
            <p:spPr bwMode="auto">
              <a:xfrm>
                <a:off x="1637" y="3136"/>
                <a:ext cx="2598"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79" name="Line 83">
                <a:extLst>
                  <a:ext uri="{FF2B5EF4-FFF2-40B4-BE49-F238E27FC236}">
                    <a16:creationId xmlns:a16="http://schemas.microsoft.com/office/drawing/2014/main" id="{2FB31024-476E-F922-2228-1D345CDD776A}"/>
                  </a:ext>
                </a:extLst>
              </p:cNvPr>
              <p:cNvSpPr>
                <a:spLocks noChangeShapeType="1"/>
              </p:cNvSpPr>
              <p:nvPr/>
            </p:nvSpPr>
            <p:spPr bwMode="auto">
              <a:xfrm flipV="1">
                <a:off x="4235" y="1090"/>
                <a:ext cx="1" cy="2046"/>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80" name="Line 84">
                <a:extLst>
                  <a:ext uri="{FF2B5EF4-FFF2-40B4-BE49-F238E27FC236}">
                    <a16:creationId xmlns:a16="http://schemas.microsoft.com/office/drawing/2014/main" id="{B107C538-348E-9796-23C5-4F2E35C9E714}"/>
                  </a:ext>
                </a:extLst>
              </p:cNvPr>
              <p:cNvSpPr>
                <a:spLocks noChangeShapeType="1"/>
              </p:cNvSpPr>
              <p:nvPr/>
            </p:nvSpPr>
            <p:spPr bwMode="auto">
              <a:xfrm flipV="1">
                <a:off x="1637" y="1090"/>
                <a:ext cx="1" cy="2046"/>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sp>
          <p:nvSpPr>
            <p:cNvPr id="80981" name="Freeform 85">
              <a:extLst>
                <a:ext uri="{FF2B5EF4-FFF2-40B4-BE49-F238E27FC236}">
                  <a16:creationId xmlns:a16="http://schemas.microsoft.com/office/drawing/2014/main" id="{93D0D526-8F4D-09F0-D3DB-679131BBE8C5}"/>
                </a:ext>
              </a:extLst>
            </p:cNvPr>
            <p:cNvSpPr>
              <a:spLocks/>
            </p:cNvSpPr>
            <p:nvPr/>
          </p:nvSpPr>
          <p:spPr bwMode="auto">
            <a:xfrm>
              <a:off x="1637" y="1324"/>
              <a:ext cx="2598" cy="1548"/>
            </a:xfrm>
            <a:custGeom>
              <a:avLst/>
              <a:gdLst>
                <a:gd name="T0" fmla="*/ 84 w 2598"/>
                <a:gd name="T1" fmla="*/ 936 h 1548"/>
                <a:gd name="T2" fmla="*/ 174 w 2598"/>
                <a:gd name="T3" fmla="*/ 936 h 1548"/>
                <a:gd name="T4" fmla="*/ 264 w 2598"/>
                <a:gd name="T5" fmla="*/ 936 h 1548"/>
                <a:gd name="T6" fmla="*/ 354 w 2598"/>
                <a:gd name="T7" fmla="*/ 936 h 1548"/>
                <a:gd name="T8" fmla="*/ 444 w 2598"/>
                <a:gd name="T9" fmla="*/ 936 h 1548"/>
                <a:gd name="T10" fmla="*/ 498 w 2598"/>
                <a:gd name="T11" fmla="*/ 846 h 1548"/>
                <a:gd name="T12" fmla="*/ 528 w 2598"/>
                <a:gd name="T13" fmla="*/ 756 h 1548"/>
                <a:gd name="T14" fmla="*/ 552 w 2598"/>
                <a:gd name="T15" fmla="*/ 666 h 1548"/>
                <a:gd name="T16" fmla="*/ 576 w 2598"/>
                <a:gd name="T17" fmla="*/ 546 h 1548"/>
                <a:gd name="T18" fmla="*/ 612 w 2598"/>
                <a:gd name="T19" fmla="*/ 384 h 1548"/>
                <a:gd name="T20" fmla="*/ 642 w 2598"/>
                <a:gd name="T21" fmla="*/ 216 h 1548"/>
                <a:gd name="T22" fmla="*/ 648 w 2598"/>
                <a:gd name="T23" fmla="*/ 282 h 1548"/>
                <a:gd name="T24" fmla="*/ 648 w 2598"/>
                <a:gd name="T25" fmla="*/ 450 h 1548"/>
                <a:gd name="T26" fmla="*/ 654 w 2598"/>
                <a:gd name="T27" fmla="*/ 612 h 1548"/>
                <a:gd name="T28" fmla="*/ 660 w 2598"/>
                <a:gd name="T29" fmla="*/ 726 h 1548"/>
                <a:gd name="T30" fmla="*/ 672 w 2598"/>
                <a:gd name="T31" fmla="*/ 816 h 1548"/>
                <a:gd name="T32" fmla="*/ 726 w 2598"/>
                <a:gd name="T33" fmla="*/ 888 h 1548"/>
                <a:gd name="T34" fmla="*/ 816 w 2598"/>
                <a:gd name="T35" fmla="*/ 924 h 1548"/>
                <a:gd name="T36" fmla="*/ 906 w 2598"/>
                <a:gd name="T37" fmla="*/ 960 h 1548"/>
                <a:gd name="T38" fmla="*/ 996 w 2598"/>
                <a:gd name="T39" fmla="*/ 990 h 1548"/>
                <a:gd name="T40" fmla="*/ 1086 w 2598"/>
                <a:gd name="T41" fmla="*/ 1002 h 1548"/>
                <a:gd name="T42" fmla="*/ 1164 w 2598"/>
                <a:gd name="T43" fmla="*/ 1014 h 1548"/>
                <a:gd name="T44" fmla="*/ 1194 w 2598"/>
                <a:gd name="T45" fmla="*/ 1134 h 1548"/>
                <a:gd name="T46" fmla="*/ 1224 w 2598"/>
                <a:gd name="T47" fmla="*/ 1248 h 1548"/>
                <a:gd name="T48" fmla="*/ 1278 w 2598"/>
                <a:gd name="T49" fmla="*/ 1338 h 1548"/>
                <a:gd name="T50" fmla="*/ 1350 w 2598"/>
                <a:gd name="T51" fmla="*/ 1272 h 1548"/>
                <a:gd name="T52" fmla="*/ 1398 w 2598"/>
                <a:gd name="T53" fmla="*/ 1110 h 1548"/>
                <a:gd name="T54" fmla="*/ 1440 w 2598"/>
                <a:gd name="T55" fmla="*/ 918 h 1548"/>
                <a:gd name="T56" fmla="*/ 1470 w 2598"/>
                <a:gd name="T57" fmla="*/ 774 h 1548"/>
                <a:gd name="T58" fmla="*/ 1494 w 2598"/>
                <a:gd name="T59" fmla="*/ 612 h 1548"/>
                <a:gd name="T60" fmla="*/ 1518 w 2598"/>
                <a:gd name="T61" fmla="*/ 492 h 1548"/>
                <a:gd name="T62" fmla="*/ 1548 w 2598"/>
                <a:gd name="T63" fmla="*/ 324 h 1548"/>
                <a:gd name="T64" fmla="*/ 1596 w 2598"/>
                <a:gd name="T65" fmla="*/ 84 h 1548"/>
                <a:gd name="T66" fmla="*/ 1608 w 2598"/>
                <a:gd name="T67" fmla="*/ 156 h 1548"/>
                <a:gd name="T68" fmla="*/ 1608 w 2598"/>
                <a:gd name="T69" fmla="*/ 372 h 1548"/>
                <a:gd name="T70" fmla="*/ 1614 w 2598"/>
                <a:gd name="T71" fmla="*/ 594 h 1548"/>
                <a:gd name="T72" fmla="*/ 1620 w 2598"/>
                <a:gd name="T73" fmla="*/ 720 h 1548"/>
                <a:gd name="T74" fmla="*/ 1632 w 2598"/>
                <a:gd name="T75" fmla="*/ 810 h 1548"/>
                <a:gd name="T76" fmla="*/ 1656 w 2598"/>
                <a:gd name="T77" fmla="*/ 900 h 1548"/>
                <a:gd name="T78" fmla="*/ 1746 w 2598"/>
                <a:gd name="T79" fmla="*/ 948 h 1548"/>
                <a:gd name="T80" fmla="*/ 1836 w 2598"/>
                <a:gd name="T81" fmla="*/ 984 h 1548"/>
                <a:gd name="T82" fmla="*/ 1926 w 2598"/>
                <a:gd name="T83" fmla="*/ 996 h 1548"/>
                <a:gd name="T84" fmla="*/ 1992 w 2598"/>
                <a:gd name="T85" fmla="*/ 1032 h 1548"/>
                <a:gd name="T86" fmla="*/ 2016 w 2598"/>
                <a:gd name="T87" fmla="*/ 1164 h 1548"/>
                <a:gd name="T88" fmla="*/ 2058 w 2598"/>
                <a:gd name="T89" fmla="*/ 1362 h 1548"/>
                <a:gd name="T90" fmla="*/ 2112 w 2598"/>
                <a:gd name="T91" fmla="*/ 1500 h 1548"/>
                <a:gd name="T92" fmla="*/ 2190 w 2598"/>
                <a:gd name="T93" fmla="*/ 1518 h 1548"/>
                <a:gd name="T94" fmla="*/ 2232 w 2598"/>
                <a:gd name="T95" fmla="*/ 1404 h 1548"/>
                <a:gd name="T96" fmla="*/ 2232 w 2598"/>
                <a:gd name="T97" fmla="*/ 1278 h 1548"/>
                <a:gd name="T98" fmla="*/ 2238 w 2598"/>
                <a:gd name="T99" fmla="*/ 1122 h 1548"/>
                <a:gd name="T100" fmla="*/ 2244 w 2598"/>
                <a:gd name="T101" fmla="*/ 1020 h 1548"/>
                <a:gd name="T102" fmla="*/ 2256 w 2598"/>
                <a:gd name="T103" fmla="*/ 930 h 1548"/>
                <a:gd name="T104" fmla="*/ 2334 w 2598"/>
                <a:gd name="T105" fmla="*/ 876 h 1548"/>
                <a:gd name="T106" fmla="*/ 2364 w 2598"/>
                <a:gd name="T107" fmla="*/ 774 h 1548"/>
                <a:gd name="T108" fmla="*/ 2394 w 2598"/>
                <a:gd name="T109" fmla="*/ 606 h 1548"/>
                <a:gd name="T110" fmla="*/ 2442 w 2598"/>
                <a:gd name="T111" fmla="*/ 354 h 1548"/>
                <a:gd name="T112" fmla="*/ 2496 w 2598"/>
                <a:gd name="T113" fmla="*/ 120 h 1548"/>
                <a:gd name="T114" fmla="*/ 2544 w 2598"/>
                <a:gd name="T115" fmla="*/ 12 h 1548"/>
                <a:gd name="T116" fmla="*/ 2550 w 2598"/>
                <a:gd name="T117" fmla="*/ 186 h 1548"/>
                <a:gd name="T118" fmla="*/ 2556 w 2598"/>
                <a:gd name="T119" fmla="*/ 492 h 1548"/>
                <a:gd name="T120" fmla="*/ 2562 w 2598"/>
                <a:gd name="T121" fmla="*/ 684 h 1548"/>
                <a:gd name="T122" fmla="*/ 2568 w 2598"/>
                <a:gd name="T123" fmla="*/ 792 h 1548"/>
                <a:gd name="T124" fmla="*/ 2580 w 2598"/>
                <a:gd name="T125" fmla="*/ 882 h 15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98" h="1548">
                  <a:moveTo>
                    <a:pt x="0" y="936"/>
                  </a:moveTo>
                  <a:lnTo>
                    <a:pt x="6" y="936"/>
                  </a:lnTo>
                  <a:lnTo>
                    <a:pt x="12" y="936"/>
                  </a:lnTo>
                  <a:lnTo>
                    <a:pt x="18" y="936"/>
                  </a:lnTo>
                  <a:lnTo>
                    <a:pt x="24" y="936"/>
                  </a:lnTo>
                  <a:lnTo>
                    <a:pt x="30" y="936"/>
                  </a:lnTo>
                  <a:lnTo>
                    <a:pt x="36" y="936"/>
                  </a:lnTo>
                  <a:lnTo>
                    <a:pt x="42" y="936"/>
                  </a:lnTo>
                  <a:lnTo>
                    <a:pt x="48" y="936"/>
                  </a:lnTo>
                  <a:lnTo>
                    <a:pt x="54" y="936"/>
                  </a:lnTo>
                  <a:lnTo>
                    <a:pt x="60" y="936"/>
                  </a:lnTo>
                  <a:lnTo>
                    <a:pt x="66" y="936"/>
                  </a:lnTo>
                  <a:lnTo>
                    <a:pt x="72" y="936"/>
                  </a:lnTo>
                  <a:lnTo>
                    <a:pt x="78" y="936"/>
                  </a:lnTo>
                  <a:lnTo>
                    <a:pt x="84" y="936"/>
                  </a:lnTo>
                  <a:lnTo>
                    <a:pt x="90" y="936"/>
                  </a:lnTo>
                  <a:lnTo>
                    <a:pt x="96" y="936"/>
                  </a:lnTo>
                  <a:lnTo>
                    <a:pt x="102" y="936"/>
                  </a:lnTo>
                  <a:lnTo>
                    <a:pt x="108" y="936"/>
                  </a:lnTo>
                  <a:lnTo>
                    <a:pt x="114" y="936"/>
                  </a:lnTo>
                  <a:lnTo>
                    <a:pt x="120" y="936"/>
                  </a:lnTo>
                  <a:lnTo>
                    <a:pt x="126" y="936"/>
                  </a:lnTo>
                  <a:lnTo>
                    <a:pt x="132" y="936"/>
                  </a:lnTo>
                  <a:lnTo>
                    <a:pt x="138" y="936"/>
                  </a:lnTo>
                  <a:lnTo>
                    <a:pt x="144" y="936"/>
                  </a:lnTo>
                  <a:lnTo>
                    <a:pt x="150" y="936"/>
                  </a:lnTo>
                  <a:lnTo>
                    <a:pt x="156" y="936"/>
                  </a:lnTo>
                  <a:lnTo>
                    <a:pt x="162" y="936"/>
                  </a:lnTo>
                  <a:lnTo>
                    <a:pt x="168" y="936"/>
                  </a:lnTo>
                  <a:lnTo>
                    <a:pt x="174" y="936"/>
                  </a:lnTo>
                  <a:lnTo>
                    <a:pt x="180" y="936"/>
                  </a:lnTo>
                  <a:lnTo>
                    <a:pt x="186" y="936"/>
                  </a:lnTo>
                  <a:lnTo>
                    <a:pt x="192" y="936"/>
                  </a:lnTo>
                  <a:lnTo>
                    <a:pt x="198" y="936"/>
                  </a:lnTo>
                  <a:lnTo>
                    <a:pt x="204" y="936"/>
                  </a:lnTo>
                  <a:lnTo>
                    <a:pt x="210" y="936"/>
                  </a:lnTo>
                  <a:lnTo>
                    <a:pt x="216" y="936"/>
                  </a:lnTo>
                  <a:lnTo>
                    <a:pt x="222" y="936"/>
                  </a:lnTo>
                  <a:lnTo>
                    <a:pt x="228" y="936"/>
                  </a:lnTo>
                  <a:lnTo>
                    <a:pt x="234" y="936"/>
                  </a:lnTo>
                  <a:lnTo>
                    <a:pt x="240" y="936"/>
                  </a:lnTo>
                  <a:lnTo>
                    <a:pt x="246" y="936"/>
                  </a:lnTo>
                  <a:lnTo>
                    <a:pt x="252" y="936"/>
                  </a:lnTo>
                  <a:lnTo>
                    <a:pt x="258" y="936"/>
                  </a:lnTo>
                  <a:lnTo>
                    <a:pt x="264" y="936"/>
                  </a:lnTo>
                  <a:lnTo>
                    <a:pt x="270" y="936"/>
                  </a:lnTo>
                  <a:lnTo>
                    <a:pt x="276" y="936"/>
                  </a:lnTo>
                  <a:lnTo>
                    <a:pt x="282" y="936"/>
                  </a:lnTo>
                  <a:lnTo>
                    <a:pt x="288" y="936"/>
                  </a:lnTo>
                  <a:lnTo>
                    <a:pt x="294" y="936"/>
                  </a:lnTo>
                  <a:lnTo>
                    <a:pt x="300" y="936"/>
                  </a:lnTo>
                  <a:lnTo>
                    <a:pt x="306" y="936"/>
                  </a:lnTo>
                  <a:lnTo>
                    <a:pt x="312" y="936"/>
                  </a:lnTo>
                  <a:lnTo>
                    <a:pt x="318" y="936"/>
                  </a:lnTo>
                  <a:lnTo>
                    <a:pt x="324" y="936"/>
                  </a:lnTo>
                  <a:lnTo>
                    <a:pt x="330" y="936"/>
                  </a:lnTo>
                  <a:lnTo>
                    <a:pt x="336" y="936"/>
                  </a:lnTo>
                  <a:lnTo>
                    <a:pt x="342" y="936"/>
                  </a:lnTo>
                  <a:lnTo>
                    <a:pt x="348" y="936"/>
                  </a:lnTo>
                  <a:lnTo>
                    <a:pt x="354" y="936"/>
                  </a:lnTo>
                  <a:lnTo>
                    <a:pt x="360" y="936"/>
                  </a:lnTo>
                  <a:lnTo>
                    <a:pt x="366" y="936"/>
                  </a:lnTo>
                  <a:lnTo>
                    <a:pt x="372" y="936"/>
                  </a:lnTo>
                  <a:lnTo>
                    <a:pt x="378" y="936"/>
                  </a:lnTo>
                  <a:lnTo>
                    <a:pt x="384" y="936"/>
                  </a:lnTo>
                  <a:lnTo>
                    <a:pt x="390" y="936"/>
                  </a:lnTo>
                  <a:lnTo>
                    <a:pt x="396" y="936"/>
                  </a:lnTo>
                  <a:lnTo>
                    <a:pt x="402" y="936"/>
                  </a:lnTo>
                  <a:lnTo>
                    <a:pt x="408" y="936"/>
                  </a:lnTo>
                  <a:lnTo>
                    <a:pt x="414" y="936"/>
                  </a:lnTo>
                  <a:lnTo>
                    <a:pt x="420" y="936"/>
                  </a:lnTo>
                  <a:lnTo>
                    <a:pt x="426" y="942"/>
                  </a:lnTo>
                  <a:lnTo>
                    <a:pt x="432" y="942"/>
                  </a:lnTo>
                  <a:lnTo>
                    <a:pt x="438" y="942"/>
                  </a:lnTo>
                  <a:lnTo>
                    <a:pt x="444" y="936"/>
                  </a:lnTo>
                  <a:lnTo>
                    <a:pt x="450" y="930"/>
                  </a:lnTo>
                  <a:lnTo>
                    <a:pt x="456" y="924"/>
                  </a:lnTo>
                  <a:lnTo>
                    <a:pt x="462" y="918"/>
                  </a:lnTo>
                  <a:lnTo>
                    <a:pt x="468" y="912"/>
                  </a:lnTo>
                  <a:lnTo>
                    <a:pt x="474" y="906"/>
                  </a:lnTo>
                  <a:lnTo>
                    <a:pt x="480" y="900"/>
                  </a:lnTo>
                  <a:lnTo>
                    <a:pt x="480" y="894"/>
                  </a:lnTo>
                  <a:lnTo>
                    <a:pt x="486" y="888"/>
                  </a:lnTo>
                  <a:lnTo>
                    <a:pt x="486" y="882"/>
                  </a:lnTo>
                  <a:lnTo>
                    <a:pt x="492" y="876"/>
                  </a:lnTo>
                  <a:lnTo>
                    <a:pt x="492" y="870"/>
                  </a:lnTo>
                  <a:lnTo>
                    <a:pt x="492" y="864"/>
                  </a:lnTo>
                  <a:lnTo>
                    <a:pt x="498" y="858"/>
                  </a:lnTo>
                  <a:lnTo>
                    <a:pt x="498" y="852"/>
                  </a:lnTo>
                  <a:lnTo>
                    <a:pt x="498" y="846"/>
                  </a:lnTo>
                  <a:lnTo>
                    <a:pt x="504" y="840"/>
                  </a:lnTo>
                  <a:lnTo>
                    <a:pt x="504" y="834"/>
                  </a:lnTo>
                  <a:lnTo>
                    <a:pt x="504" y="828"/>
                  </a:lnTo>
                  <a:lnTo>
                    <a:pt x="510" y="822"/>
                  </a:lnTo>
                  <a:lnTo>
                    <a:pt x="510" y="816"/>
                  </a:lnTo>
                  <a:lnTo>
                    <a:pt x="516" y="810"/>
                  </a:lnTo>
                  <a:lnTo>
                    <a:pt x="516" y="804"/>
                  </a:lnTo>
                  <a:lnTo>
                    <a:pt x="516" y="798"/>
                  </a:lnTo>
                  <a:lnTo>
                    <a:pt x="516" y="792"/>
                  </a:lnTo>
                  <a:lnTo>
                    <a:pt x="522" y="786"/>
                  </a:lnTo>
                  <a:lnTo>
                    <a:pt x="522" y="780"/>
                  </a:lnTo>
                  <a:lnTo>
                    <a:pt x="522" y="774"/>
                  </a:lnTo>
                  <a:lnTo>
                    <a:pt x="522" y="768"/>
                  </a:lnTo>
                  <a:lnTo>
                    <a:pt x="528" y="762"/>
                  </a:lnTo>
                  <a:lnTo>
                    <a:pt x="528" y="756"/>
                  </a:lnTo>
                  <a:lnTo>
                    <a:pt x="528" y="750"/>
                  </a:lnTo>
                  <a:lnTo>
                    <a:pt x="534" y="744"/>
                  </a:lnTo>
                  <a:lnTo>
                    <a:pt x="534" y="738"/>
                  </a:lnTo>
                  <a:lnTo>
                    <a:pt x="534" y="732"/>
                  </a:lnTo>
                  <a:lnTo>
                    <a:pt x="534" y="726"/>
                  </a:lnTo>
                  <a:lnTo>
                    <a:pt x="540" y="720"/>
                  </a:lnTo>
                  <a:lnTo>
                    <a:pt x="540" y="714"/>
                  </a:lnTo>
                  <a:lnTo>
                    <a:pt x="540" y="708"/>
                  </a:lnTo>
                  <a:lnTo>
                    <a:pt x="540" y="702"/>
                  </a:lnTo>
                  <a:lnTo>
                    <a:pt x="546" y="696"/>
                  </a:lnTo>
                  <a:lnTo>
                    <a:pt x="546" y="690"/>
                  </a:lnTo>
                  <a:lnTo>
                    <a:pt x="546" y="684"/>
                  </a:lnTo>
                  <a:lnTo>
                    <a:pt x="546" y="678"/>
                  </a:lnTo>
                  <a:lnTo>
                    <a:pt x="552" y="672"/>
                  </a:lnTo>
                  <a:lnTo>
                    <a:pt x="552" y="666"/>
                  </a:lnTo>
                  <a:lnTo>
                    <a:pt x="552" y="654"/>
                  </a:lnTo>
                  <a:lnTo>
                    <a:pt x="552" y="648"/>
                  </a:lnTo>
                  <a:lnTo>
                    <a:pt x="558" y="642"/>
                  </a:lnTo>
                  <a:lnTo>
                    <a:pt x="558" y="636"/>
                  </a:lnTo>
                  <a:lnTo>
                    <a:pt x="558" y="630"/>
                  </a:lnTo>
                  <a:lnTo>
                    <a:pt x="564" y="618"/>
                  </a:lnTo>
                  <a:lnTo>
                    <a:pt x="564" y="612"/>
                  </a:lnTo>
                  <a:lnTo>
                    <a:pt x="564" y="606"/>
                  </a:lnTo>
                  <a:lnTo>
                    <a:pt x="564" y="594"/>
                  </a:lnTo>
                  <a:lnTo>
                    <a:pt x="570" y="588"/>
                  </a:lnTo>
                  <a:lnTo>
                    <a:pt x="570" y="582"/>
                  </a:lnTo>
                  <a:lnTo>
                    <a:pt x="570" y="570"/>
                  </a:lnTo>
                  <a:lnTo>
                    <a:pt x="576" y="564"/>
                  </a:lnTo>
                  <a:lnTo>
                    <a:pt x="576" y="552"/>
                  </a:lnTo>
                  <a:lnTo>
                    <a:pt x="576" y="546"/>
                  </a:lnTo>
                  <a:lnTo>
                    <a:pt x="582" y="534"/>
                  </a:lnTo>
                  <a:lnTo>
                    <a:pt x="582" y="528"/>
                  </a:lnTo>
                  <a:lnTo>
                    <a:pt x="582" y="516"/>
                  </a:lnTo>
                  <a:lnTo>
                    <a:pt x="588" y="504"/>
                  </a:lnTo>
                  <a:lnTo>
                    <a:pt x="588" y="498"/>
                  </a:lnTo>
                  <a:lnTo>
                    <a:pt x="588" y="486"/>
                  </a:lnTo>
                  <a:lnTo>
                    <a:pt x="594" y="474"/>
                  </a:lnTo>
                  <a:lnTo>
                    <a:pt x="594" y="468"/>
                  </a:lnTo>
                  <a:lnTo>
                    <a:pt x="594" y="456"/>
                  </a:lnTo>
                  <a:lnTo>
                    <a:pt x="600" y="444"/>
                  </a:lnTo>
                  <a:lnTo>
                    <a:pt x="600" y="432"/>
                  </a:lnTo>
                  <a:lnTo>
                    <a:pt x="600" y="420"/>
                  </a:lnTo>
                  <a:lnTo>
                    <a:pt x="606" y="408"/>
                  </a:lnTo>
                  <a:lnTo>
                    <a:pt x="606" y="396"/>
                  </a:lnTo>
                  <a:lnTo>
                    <a:pt x="612" y="384"/>
                  </a:lnTo>
                  <a:lnTo>
                    <a:pt x="612" y="372"/>
                  </a:lnTo>
                  <a:lnTo>
                    <a:pt x="612" y="354"/>
                  </a:lnTo>
                  <a:lnTo>
                    <a:pt x="618" y="342"/>
                  </a:lnTo>
                  <a:lnTo>
                    <a:pt x="618" y="330"/>
                  </a:lnTo>
                  <a:lnTo>
                    <a:pt x="624" y="312"/>
                  </a:lnTo>
                  <a:lnTo>
                    <a:pt x="624" y="300"/>
                  </a:lnTo>
                  <a:lnTo>
                    <a:pt x="630" y="288"/>
                  </a:lnTo>
                  <a:lnTo>
                    <a:pt x="630" y="270"/>
                  </a:lnTo>
                  <a:lnTo>
                    <a:pt x="636" y="252"/>
                  </a:lnTo>
                  <a:lnTo>
                    <a:pt x="636" y="246"/>
                  </a:lnTo>
                  <a:lnTo>
                    <a:pt x="636" y="240"/>
                  </a:lnTo>
                  <a:lnTo>
                    <a:pt x="636" y="234"/>
                  </a:lnTo>
                  <a:lnTo>
                    <a:pt x="636" y="228"/>
                  </a:lnTo>
                  <a:lnTo>
                    <a:pt x="642" y="222"/>
                  </a:lnTo>
                  <a:lnTo>
                    <a:pt x="642" y="216"/>
                  </a:lnTo>
                  <a:lnTo>
                    <a:pt x="642" y="210"/>
                  </a:lnTo>
                  <a:lnTo>
                    <a:pt x="642" y="204"/>
                  </a:lnTo>
                  <a:lnTo>
                    <a:pt x="642" y="198"/>
                  </a:lnTo>
                  <a:lnTo>
                    <a:pt x="642" y="204"/>
                  </a:lnTo>
                  <a:lnTo>
                    <a:pt x="642" y="210"/>
                  </a:lnTo>
                  <a:lnTo>
                    <a:pt x="642" y="216"/>
                  </a:lnTo>
                  <a:lnTo>
                    <a:pt x="648" y="222"/>
                  </a:lnTo>
                  <a:lnTo>
                    <a:pt x="648" y="228"/>
                  </a:lnTo>
                  <a:lnTo>
                    <a:pt x="648" y="234"/>
                  </a:lnTo>
                  <a:lnTo>
                    <a:pt x="648" y="240"/>
                  </a:lnTo>
                  <a:lnTo>
                    <a:pt x="648" y="252"/>
                  </a:lnTo>
                  <a:lnTo>
                    <a:pt x="648" y="258"/>
                  </a:lnTo>
                  <a:lnTo>
                    <a:pt x="648" y="264"/>
                  </a:lnTo>
                  <a:lnTo>
                    <a:pt x="648" y="270"/>
                  </a:lnTo>
                  <a:lnTo>
                    <a:pt x="648" y="282"/>
                  </a:lnTo>
                  <a:lnTo>
                    <a:pt x="648" y="294"/>
                  </a:lnTo>
                  <a:lnTo>
                    <a:pt x="648" y="306"/>
                  </a:lnTo>
                  <a:lnTo>
                    <a:pt x="648" y="312"/>
                  </a:lnTo>
                  <a:lnTo>
                    <a:pt x="648" y="324"/>
                  </a:lnTo>
                  <a:lnTo>
                    <a:pt x="648" y="336"/>
                  </a:lnTo>
                  <a:lnTo>
                    <a:pt x="648" y="348"/>
                  </a:lnTo>
                  <a:lnTo>
                    <a:pt x="648" y="360"/>
                  </a:lnTo>
                  <a:lnTo>
                    <a:pt x="648" y="366"/>
                  </a:lnTo>
                  <a:lnTo>
                    <a:pt x="648" y="378"/>
                  </a:lnTo>
                  <a:lnTo>
                    <a:pt x="648" y="390"/>
                  </a:lnTo>
                  <a:lnTo>
                    <a:pt x="648" y="402"/>
                  </a:lnTo>
                  <a:lnTo>
                    <a:pt x="648" y="414"/>
                  </a:lnTo>
                  <a:lnTo>
                    <a:pt x="648" y="426"/>
                  </a:lnTo>
                  <a:lnTo>
                    <a:pt x="648" y="438"/>
                  </a:lnTo>
                  <a:lnTo>
                    <a:pt x="648" y="450"/>
                  </a:lnTo>
                  <a:lnTo>
                    <a:pt x="648" y="468"/>
                  </a:lnTo>
                  <a:lnTo>
                    <a:pt x="648" y="480"/>
                  </a:lnTo>
                  <a:lnTo>
                    <a:pt x="648" y="492"/>
                  </a:lnTo>
                  <a:lnTo>
                    <a:pt x="648" y="504"/>
                  </a:lnTo>
                  <a:lnTo>
                    <a:pt x="654" y="516"/>
                  </a:lnTo>
                  <a:lnTo>
                    <a:pt x="654" y="522"/>
                  </a:lnTo>
                  <a:lnTo>
                    <a:pt x="654" y="534"/>
                  </a:lnTo>
                  <a:lnTo>
                    <a:pt x="654" y="546"/>
                  </a:lnTo>
                  <a:lnTo>
                    <a:pt x="654" y="558"/>
                  </a:lnTo>
                  <a:lnTo>
                    <a:pt x="654" y="564"/>
                  </a:lnTo>
                  <a:lnTo>
                    <a:pt x="654" y="576"/>
                  </a:lnTo>
                  <a:lnTo>
                    <a:pt x="654" y="588"/>
                  </a:lnTo>
                  <a:lnTo>
                    <a:pt x="654" y="594"/>
                  </a:lnTo>
                  <a:lnTo>
                    <a:pt x="654" y="606"/>
                  </a:lnTo>
                  <a:lnTo>
                    <a:pt x="654" y="612"/>
                  </a:lnTo>
                  <a:lnTo>
                    <a:pt x="654" y="624"/>
                  </a:lnTo>
                  <a:lnTo>
                    <a:pt x="654" y="630"/>
                  </a:lnTo>
                  <a:lnTo>
                    <a:pt x="654" y="642"/>
                  </a:lnTo>
                  <a:lnTo>
                    <a:pt x="654" y="648"/>
                  </a:lnTo>
                  <a:lnTo>
                    <a:pt x="654" y="660"/>
                  </a:lnTo>
                  <a:lnTo>
                    <a:pt x="654" y="666"/>
                  </a:lnTo>
                  <a:lnTo>
                    <a:pt x="660" y="672"/>
                  </a:lnTo>
                  <a:lnTo>
                    <a:pt x="660" y="678"/>
                  </a:lnTo>
                  <a:lnTo>
                    <a:pt x="660" y="690"/>
                  </a:lnTo>
                  <a:lnTo>
                    <a:pt x="660" y="696"/>
                  </a:lnTo>
                  <a:lnTo>
                    <a:pt x="660" y="702"/>
                  </a:lnTo>
                  <a:lnTo>
                    <a:pt x="660" y="708"/>
                  </a:lnTo>
                  <a:lnTo>
                    <a:pt x="660" y="714"/>
                  </a:lnTo>
                  <a:lnTo>
                    <a:pt x="660" y="720"/>
                  </a:lnTo>
                  <a:lnTo>
                    <a:pt x="660" y="726"/>
                  </a:lnTo>
                  <a:lnTo>
                    <a:pt x="660" y="732"/>
                  </a:lnTo>
                  <a:lnTo>
                    <a:pt x="660" y="738"/>
                  </a:lnTo>
                  <a:lnTo>
                    <a:pt x="660" y="744"/>
                  </a:lnTo>
                  <a:lnTo>
                    <a:pt x="660" y="750"/>
                  </a:lnTo>
                  <a:lnTo>
                    <a:pt x="660" y="756"/>
                  </a:lnTo>
                  <a:lnTo>
                    <a:pt x="660" y="762"/>
                  </a:lnTo>
                  <a:lnTo>
                    <a:pt x="666" y="768"/>
                  </a:lnTo>
                  <a:lnTo>
                    <a:pt x="666" y="774"/>
                  </a:lnTo>
                  <a:lnTo>
                    <a:pt x="666" y="780"/>
                  </a:lnTo>
                  <a:lnTo>
                    <a:pt x="666" y="786"/>
                  </a:lnTo>
                  <a:lnTo>
                    <a:pt x="666" y="792"/>
                  </a:lnTo>
                  <a:lnTo>
                    <a:pt x="666" y="798"/>
                  </a:lnTo>
                  <a:lnTo>
                    <a:pt x="666" y="804"/>
                  </a:lnTo>
                  <a:lnTo>
                    <a:pt x="666" y="810"/>
                  </a:lnTo>
                  <a:lnTo>
                    <a:pt x="672" y="816"/>
                  </a:lnTo>
                  <a:lnTo>
                    <a:pt x="672" y="822"/>
                  </a:lnTo>
                  <a:lnTo>
                    <a:pt x="672" y="828"/>
                  </a:lnTo>
                  <a:lnTo>
                    <a:pt x="672" y="834"/>
                  </a:lnTo>
                  <a:lnTo>
                    <a:pt x="672" y="840"/>
                  </a:lnTo>
                  <a:lnTo>
                    <a:pt x="678" y="846"/>
                  </a:lnTo>
                  <a:lnTo>
                    <a:pt x="678" y="852"/>
                  </a:lnTo>
                  <a:lnTo>
                    <a:pt x="678" y="858"/>
                  </a:lnTo>
                  <a:lnTo>
                    <a:pt x="684" y="864"/>
                  </a:lnTo>
                  <a:lnTo>
                    <a:pt x="690" y="870"/>
                  </a:lnTo>
                  <a:lnTo>
                    <a:pt x="696" y="876"/>
                  </a:lnTo>
                  <a:lnTo>
                    <a:pt x="702" y="882"/>
                  </a:lnTo>
                  <a:lnTo>
                    <a:pt x="708" y="882"/>
                  </a:lnTo>
                  <a:lnTo>
                    <a:pt x="714" y="888"/>
                  </a:lnTo>
                  <a:lnTo>
                    <a:pt x="720" y="888"/>
                  </a:lnTo>
                  <a:lnTo>
                    <a:pt x="726" y="888"/>
                  </a:lnTo>
                  <a:lnTo>
                    <a:pt x="732" y="894"/>
                  </a:lnTo>
                  <a:lnTo>
                    <a:pt x="738" y="894"/>
                  </a:lnTo>
                  <a:lnTo>
                    <a:pt x="744" y="894"/>
                  </a:lnTo>
                  <a:lnTo>
                    <a:pt x="750" y="894"/>
                  </a:lnTo>
                  <a:lnTo>
                    <a:pt x="756" y="900"/>
                  </a:lnTo>
                  <a:lnTo>
                    <a:pt x="762" y="900"/>
                  </a:lnTo>
                  <a:lnTo>
                    <a:pt x="768" y="900"/>
                  </a:lnTo>
                  <a:lnTo>
                    <a:pt x="774" y="906"/>
                  </a:lnTo>
                  <a:lnTo>
                    <a:pt x="780" y="906"/>
                  </a:lnTo>
                  <a:lnTo>
                    <a:pt x="786" y="912"/>
                  </a:lnTo>
                  <a:lnTo>
                    <a:pt x="792" y="912"/>
                  </a:lnTo>
                  <a:lnTo>
                    <a:pt x="798" y="912"/>
                  </a:lnTo>
                  <a:lnTo>
                    <a:pt x="804" y="918"/>
                  </a:lnTo>
                  <a:lnTo>
                    <a:pt x="810" y="918"/>
                  </a:lnTo>
                  <a:lnTo>
                    <a:pt x="816" y="924"/>
                  </a:lnTo>
                  <a:lnTo>
                    <a:pt x="822" y="924"/>
                  </a:lnTo>
                  <a:lnTo>
                    <a:pt x="828" y="924"/>
                  </a:lnTo>
                  <a:lnTo>
                    <a:pt x="834" y="930"/>
                  </a:lnTo>
                  <a:lnTo>
                    <a:pt x="840" y="930"/>
                  </a:lnTo>
                  <a:lnTo>
                    <a:pt x="846" y="936"/>
                  </a:lnTo>
                  <a:lnTo>
                    <a:pt x="852" y="936"/>
                  </a:lnTo>
                  <a:lnTo>
                    <a:pt x="858" y="942"/>
                  </a:lnTo>
                  <a:lnTo>
                    <a:pt x="864" y="942"/>
                  </a:lnTo>
                  <a:lnTo>
                    <a:pt x="870" y="948"/>
                  </a:lnTo>
                  <a:lnTo>
                    <a:pt x="876" y="948"/>
                  </a:lnTo>
                  <a:lnTo>
                    <a:pt x="882" y="948"/>
                  </a:lnTo>
                  <a:lnTo>
                    <a:pt x="888" y="954"/>
                  </a:lnTo>
                  <a:lnTo>
                    <a:pt x="894" y="954"/>
                  </a:lnTo>
                  <a:lnTo>
                    <a:pt x="900" y="960"/>
                  </a:lnTo>
                  <a:lnTo>
                    <a:pt x="906" y="960"/>
                  </a:lnTo>
                  <a:lnTo>
                    <a:pt x="912" y="960"/>
                  </a:lnTo>
                  <a:lnTo>
                    <a:pt x="918" y="966"/>
                  </a:lnTo>
                  <a:lnTo>
                    <a:pt x="924" y="966"/>
                  </a:lnTo>
                  <a:lnTo>
                    <a:pt x="930" y="972"/>
                  </a:lnTo>
                  <a:lnTo>
                    <a:pt x="936" y="972"/>
                  </a:lnTo>
                  <a:lnTo>
                    <a:pt x="942" y="972"/>
                  </a:lnTo>
                  <a:lnTo>
                    <a:pt x="948" y="978"/>
                  </a:lnTo>
                  <a:lnTo>
                    <a:pt x="954" y="978"/>
                  </a:lnTo>
                  <a:lnTo>
                    <a:pt x="960" y="978"/>
                  </a:lnTo>
                  <a:lnTo>
                    <a:pt x="966" y="984"/>
                  </a:lnTo>
                  <a:lnTo>
                    <a:pt x="972" y="984"/>
                  </a:lnTo>
                  <a:lnTo>
                    <a:pt x="978" y="984"/>
                  </a:lnTo>
                  <a:lnTo>
                    <a:pt x="984" y="990"/>
                  </a:lnTo>
                  <a:lnTo>
                    <a:pt x="990" y="990"/>
                  </a:lnTo>
                  <a:lnTo>
                    <a:pt x="996" y="990"/>
                  </a:lnTo>
                  <a:lnTo>
                    <a:pt x="1002" y="990"/>
                  </a:lnTo>
                  <a:lnTo>
                    <a:pt x="1008" y="996"/>
                  </a:lnTo>
                  <a:lnTo>
                    <a:pt x="1014" y="996"/>
                  </a:lnTo>
                  <a:lnTo>
                    <a:pt x="1020" y="996"/>
                  </a:lnTo>
                  <a:lnTo>
                    <a:pt x="1026" y="996"/>
                  </a:lnTo>
                  <a:lnTo>
                    <a:pt x="1032" y="996"/>
                  </a:lnTo>
                  <a:lnTo>
                    <a:pt x="1038" y="996"/>
                  </a:lnTo>
                  <a:lnTo>
                    <a:pt x="1044" y="996"/>
                  </a:lnTo>
                  <a:lnTo>
                    <a:pt x="1050" y="1002"/>
                  </a:lnTo>
                  <a:lnTo>
                    <a:pt x="1056" y="1002"/>
                  </a:lnTo>
                  <a:lnTo>
                    <a:pt x="1062" y="1002"/>
                  </a:lnTo>
                  <a:lnTo>
                    <a:pt x="1068" y="1002"/>
                  </a:lnTo>
                  <a:lnTo>
                    <a:pt x="1074" y="1002"/>
                  </a:lnTo>
                  <a:lnTo>
                    <a:pt x="1080" y="1002"/>
                  </a:lnTo>
                  <a:lnTo>
                    <a:pt x="1086" y="1002"/>
                  </a:lnTo>
                  <a:lnTo>
                    <a:pt x="1092" y="1002"/>
                  </a:lnTo>
                  <a:lnTo>
                    <a:pt x="1098" y="1002"/>
                  </a:lnTo>
                  <a:lnTo>
                    <a:pt x="1104" y="996"/>
                  </a:lnTo>
                  <a:lnTo>
                    <a:pt x="1110" y="996"/>
                  </a:lnTo>
                  <a:lnTo>
                    <a:pt x="1116" y="996"/>
                  </a:lnTo>
                  <a:lnTo>
                    <a:pt x="1122" y="996"/>
                  </a:lnTo>
                  <a:lnTo>
                    <a:pt x="1128" y="996"/>
                  </a:lnTo>
                  <a:lnTo>
                    <a:pt x="1134" y="996"/>
                  </a:lnTo>
                  <a:lnTo>
                    <a:pt x="1140" y="996"/>
                  </a:lnTo>
                  <a:lnTo>
                    <a:pt x="1146" y="990"/>
                  </a:lnTo>
                  <a:lnTo>
                    <a:pt x="1152" y="990"/>
                  </a:lnTo>
                  <a:lnTo>
                    <a:pt x="1158" y="996"/>
                  </a:lnTo>
                  <a:lnTo>
                    <a:pt x="1164" y="1002"/>
                  </a:lnTo>
                  <a:lnTo>
                    <a:pt x="1164" y="1008"/>
                  </a:lnTo>
                  <a:lnTo>
                    <a:pt x="1164" y="1014"/>
                  </a:lnTo>
                  <a:lnTo>
                    <a:pt x="1164" y="1020"/>
                  </a:lnTo>
                  <a:lnTo>
                    <a:pt x="1164" y="1026"/>
                  </a:lnTo>
                  <a:lnTo>
                    <a:pt x="1170" y="1032"/>
                  </a:lnTo>
                  <a:lnTo>
                    <a:pt x="1170" y="1044"/>
                  </a:lnTo>
                  <a:lnTo>
                    <a:pt x="1170" y="1050"/>
                  </a:lnTo>
                  <a:lnTo>
                    <a:pt x="1176" y="1056"/>
                  </a:lnTo>
                  <a:lnTo>
                    <a:pt x="1176" y="1062"/>
                  </a:lnTo>
                  <a:lnTo>
                    <a:pt x="1176" y="1074"/>
                  </a:lnTo>
                  <a:lnTo>
                    <a:pt x="1176" y="1080"/>
                  </a:lnTo>
                  <a:lnTo>
                    <a:pt x="1182" y="1092"/>
                  </a:lnTo>
                  <a:lnTo>
                    <a:pt x="1182" y="1098"/>
                  </a:lnTo>
                  <a:lnTo>
                    <a:pt x="1188" y="1110"/>
                  </a:lnTo>
                  <a:lnTo>
                    <a:pt x="1188" y="1116"/>
                  </a:lnTo>
                  <a:lnTo>
                    <a:pt x="1188" y="1128"/>
                  </a:lnTo>
                  <a:lnTo>
                    <a:pt x="1194" y="1134"/>
                  </a:lnTo>
                  <a:lnTo>
                    <a:pt x="1194" y="1146"/>
                  </a:lnTo>
                  <a:lnTo>
                    <a:pt x="1194" y="1152"/>
                  </a:lnTo>
                  <a:lnTo>
                    <a:pt x="1200" y="1164"/>
                  </a:lnTo>
                  <a:lnTo>
                    <a:pt x="1200" y="1170"/>
                  </a:lnTo>
                  <a:lnTo>
                    <a:pt x="1206" y="1182"/>
                  </a:lnTo>
                  <a:lnTo>
                    <a:pt x="1206" y="1188"/>
                  </a:lnTo>
                  <a:lnTo>
                    <a:pt x="1206" y="1194"/>
                  </a:lnTo>
                  <a:lnTo>
                    <a:pt x="1212" y="1206"/>
                  </a:lnTo>
                  <a:lnTo>
                    <a:pt x="1212" y="1212"/>
                  </a:lnTo>
                  <a:lnTo>
                    <a:pt x="1212" y="1218"/>
                  </a:lnTo>
                  <a:lnTo>
                    <a:pt x="1218" y="1224"/>
                  </a:lnTo>
                  <a:lnTo>
                    <a:pt x="1218" y="1230"/>
                  </a:lnTo>
                  <a:lnTo>
                    <a:pt x="1218" y="1236"/>
                  </a:lnTo>
                  <a:lnTo>
                    <a:pt x="1224" y="1242"/>
                  </a:lnTo>
                  <a:lnTo>
                    <a:pt x="1224" y="1248"/>
                  </a:lnTo>
                  <a:lnTo>
                    <a:pt x="1224" y="1254"/>
                  </a:lnTo>
                  <a:lnTo>
                    <a:pt x="1230" y="1260"/>
                  </a:lnTo>
                  <a:lnTo>
                    <a:pt x="1230" y="1266"/>
                  </a:lnTo>
                  <a:lnTo>
                    <a:pt x="1236" y="1272"/>
                  </a:lnTo>
                  <a:lnTo>
                    <a:pt x="1236" y="1278"/>
                  </a:lnTo>
                  <a:lnTo>
                    <a:pt x="1236" y="1284"/>
                  </a:lnTo>
                  <a:lnTo>
                    <a:pt x="1242" y="1290"/>
                  </a:lnTo>
                  <a:lnTo>
                    <a:pt x="1242" y="1296"/>
                  </a:lnTo>
                  <a:lnTo>
                    <a:pt x="1248" y="1302"/>
                  </a:lnTo>
                  <a:lnTo>
                    <a:pt x="1254" y="1308"/>
                  </a:lnTo>
                  <a:lnTo>
                    <a:pt x="1254" y="1314"/>
                  </a:lnTo>
                  <a:lnTo>
                    <a:pt x="1260" y="1320"/>
                  </a:lnTo>
                  <a:lnTo>
                    <a:pt x="1266" y="1326"/>
                  </a:lnTo>
                  <a:lnTo>
                    <a:pt x="1272" y="1332"/>
                  </a:lnTo>
                  <a:lnTo>
                    <a:pt x="1278" y="1338"/>
                  </a:lnTo>
                  <a:lnTo>
                    <a:pt x="1284" y="1344"/>
                  </a:lnTo>
                  <a:lnTo>
                    <a:pt x="1290" y="1344"/>
                  </a:lnTo>
                  <a:lnTo>
                    <a:pt x="1296" y="1344"/>
                  </a:lnTo>
                  <a:lnTo>
                    <a:pt x="1302" y="1338"/>
                  </a:lnTo>
                  <a:lnTo>
                    <a:pt x="1308" y="1338"/>
                  </a:lnTo>
                  <a:lnTo>
                    <a:pt x="1314" y="1332"/>
                  </a:lnTo>
                  <a:lnTo>
                    <a:pt x="1320" y="1326"/>
                  </a:lnTo>
                  <a:lnTo>
                    <a:pt x="1320" y="1320"/>
                  </a:lnTo>
                  <a:lnTo>
                    <a:pt x="1326" y="1314"/>
                  </a:lnTo>
                  <a:lnTo>
                    <a:pt x="1332" y="1308"/>
                  </a:lnTo>
                  <a:lnTo>
                    <a:pt x="1338" y="1302"/>
                  </a:lnTo>
                  <a:lnTo>
                    <a:pt x="1338" y="1296"/>
                  </a:lnTo>
                  <a:lnTo>
                    <a:pt x="1344" y="1284"/>
                  </a:lnTo>
                  <a:lnTo>
                    <a:pt x="1344" y="1278"/>
                  </a:lnTo>
                  <a:lnTo>
                    <a:pt x="1350" y="1272"/>
                  </a:lnTo>
                  <a:lnTo>
                    <a:pt x="1350" y="1266"/>
                  </a:lnTo>
                  <a:lnTo>
                    <a:pt x="1356" y="1254"/>
                  </a:lnTo>
                  <a:lnTo>
                    <a:pt x="1362" y="1248"/>
                  </a:lnTo>
                  <a:lnTo>
                    <a:pt x="1362" y="1236"/>
                  </a:lnTo>
                  <a:lnTo>
                    <a:pt x="1368" y="1224"/>
                  </a:lnTo>
                  <a:lnTo>
                    <a:pt x="1368" y="1218"/>
                  </a:lnTo>
                  <a:lnTo>
                    <a:pt x="1374" y="1206"/>
                  </a:lnTo>
                  <a:lnTo>
                    <a:pt x="1374" y="1194"/>
                  </a:lnTo>
                  <a:lnTo>
                    <a:pt x="1380" y="1182"/>
                  </a:lnTo>
                  <a:lnTo>
                    <a:pt x="1380" y="1170"/>
                  </a:lnTo>
                  <a:lnTo>
                    <a:pt x="1386" y="1158"/>
                  </a:lnTo>
                  <a:lnTo>
                    <a:pt x="1392" y="1146"/>
                  </a:lnTo>
                  <a:lnTo>
                    <a:pt x="1392" y="1134"/>
                  </a:lnTo>
                  <a:lnTo>
                    <a:pt x="1398" y="1122"/>
                  </a:lnTo>
                  <a:lnTo>
                    <a:pt x="1398" y="1110"/>
                  </a:lnTo>
                  <a:lnTo>
                    <a:pt x="1404" y="1098"/>
                  </a:lnTo>
                  <a:lnTo>
                    <a:pt x="1404" y="1080"/>
                  </a:lnTo>
                  <a:lnTo>
                    <a:pt x="1410" y="1068"/>
                  </a:lnTo>
                  <a:lnTo>
                    <a:pt x="1410" y="1050"/>
                  </a:lnTo>
                  <a:lnTo>
                    <a:pt x="1416" y="1038"/>
                  </a:lnTo>
                  <a:lnTo>
                    <a:pt x="1416" y="1020"/>
                  </a:lnTo>
                  <a:lnTo>
                    <a:pt x="1422" y="1008"/>
                  </a:lnTo>
                  <a:lnTo>
                    <a:pt x="1428" y="990"/>
                  </a:lnTo>
                  <a:lnTo>
                    <a:pt x="1428" y="978"/>
                  </a:lnTo>
                  <a:lnTo>
                    <a:pt x="1434" y="960"/>
                  </a:lnTo>
                  <a:lnTo>
                    <a:pt x="1434" y="942"/>
                  </a:lnTo>
                  <a:lnTo>
                    <a:pt x="1440" y="936"/>
                  </a:lnTo>
                  <a:lnTo>
                    <a:pt x="1440" y="930"/>
                  </a:lnTo>
                  <a:lnTo>
                    <a:pt x="1440" y="924"/>
                  </a:lnTo>
                  <a:lnTo>
                    <a:pt x="1440" y="918"/>
                  </a:lnTo>
                  <a:lnTo>
                    <a:pt x="1440" y="912"/>
                  </a:lnTo>
                  <a:lnTo>
                    <a:pt x="1440" y="906"/>
                  </a:lnTo>
                  <a:lnTo>
                    <a:pt x="1446" y="900"/>
                  </a:lnTo>
                  <a:lnTo>
                    <a:pt x="1446" y="888"/>
                  </a:lnTo>
                  <a:lnTo>
                    <a:pt x="1446" y="882"/>
                  </a:lnTo>
                  <a:lnTo>
                    <a:pt x="1446" y="876"/>
                  </a:lnTo>
                  <a:lnTo>
                    <a:pt x="1452" y="864"/>
                  </a:lnTo>
                  <a:lnTo>
                    <a:pt x="1452" y="858"/>
                  </a:lnTo>
                  <a:lnTo>
                    <a:pt x="1452" y="846"/>
                  </a:lnTo>
                  <a:lnTo>
                    <a:pt x="1458" y="834"/>
                  </a:lnTo>
                  <a:lnTo>
                    <a:pt x="1458" y="822"/>
                  </a:lnTo>
                  <a:lnTo>
                    <a:pt x="1458" y="810"/>
                  </a:lnTo>
                  <a:lnTo>
                    <a:pt x="1464" y="798"/>
                  </a:lnTo>
                  <a:lnTo>
                    <a:pt x="1464" y="786"/>
                  </a:lnTo>
                  <a:lnTo>
                    <a:pt x="1470" y="774"/>
                  </a:lnTo>
                  <a:lnTo>
                    <a:pt x="1470" y="756"/>
                  </a:lnTo>
                  <a:lnTo>
                    <a:pt x="1476" y="738"/>
                  </a:lnTo>
                  <a:lnTo>
                    <a:pt x="1476" y="726"/>
                  </a:lnTo>
                  <a:lnTo>
                    <a:pt x="1482" y="708"/>
                  </a:lnTo>
                  <a:lnTo>
                    <a:pt x="1482" y="690"/>
                  </a:lnTo>
                  <a:lnTo>
                    <a:pt x="1482" y="684"/>
                  </a:lnTo>
                  <a:lnTo>
                    <a:pt x="1488" y="678"/>
                  </a:lnTo>
                  <a:lnTo>
                    <a:pt x="1488" y="672"/>
                  </a:lnTo>
                  <a:lnTo>
                    <a:pt x="1488" y="666"/>
                  </a:lnTo>
                  <a:lnTo>
                    <a:pt x="1488" y="654"/>
                  </a:lnTo>
                  <a:lnTo>
                    <a:pt x="1488" y="648"/>
                  </a:lnTo>
                  <a:lnTo>
                    <a:pt x="1494" y="636"/>
                  </a:lnTo>
                  <a:lnTo>
                    <a:pt x="1494" y="630"/>
                  </a:lnTo>
                  <a:lnTo>
                    <a:pt x="1494" y="624"/>
                  </a:lnTo>
                  <a:lnTo>
                    <a:pt x="1494" y="612"/>
                  </a:lnTo>
                  <a:lnTo>
                    <a:pt x="1500" y="606"/>
                  </a:lnTo>
                  <a:lnTo>
                    <a:pt x="1500" y="600"/>
                  </a:lnTo>
                  <a:lnTo>
                    <a:pt x="1500" y="594"/>
                  </a:lnTo>
                  <a:lnTo>
                    <a:pt x="1500" y="588"/>
                  </a:lnTo>
                  <a:lnTo>
                    <a:pt x="1500" y="576"/>
                  </a:lnTo>
                  <a:lnTo>
                    <a:pt x="1506" y="570"/>
                  </a:lnTo>
                  <a:lnTo>
                    <a:pt x="1506" y="564"/>
                  </a:lnTo>
                  <a:lnTo>
                    <a:pt x="1506" y="552"/>
                  </a:lnTo>
                  <a:lnTo>
                    <a:pt x="1506" y="546"/>
                  </a:lnTo>
                  <a:lnTo>
                    <a:pt x="1512" y="540"/>
                  </a:lnTo>
                  <a:lnTo>
                    <a:pt x="1512" y="528"/>
                  </a:lnTo>
                  <a:lnTo>
                    <a:pt x="1512" y="516"/>
                  </a:lnTo>
                  <a:lnTo>
                    <a:pt x="1512" y="510"/>
                  </a:lnTo>
                  <a:lnTo>
                    <a:pt x="1518" y="498"/>
                  </a:lnTo>
                  <a:lnTo>
                    <a:pt x="1518" y="492"/>
                  </a:lnTo>
                  <a:lnTo>
                    <a:pt x="1518" y="480"/>
                  </a:lnTo>
                  <a:lnTo>
                    <a:pt x="1524" y="468"/>
                  </a:lnTo>
                  <a:lnTo>
                    <a:pt x="1524" y="462"/>
                  </a:lnTo>
                  <a:lnTo>
                    <a:pt x="1524" y="450"/>
                  </a:lnTo>
                  <a:lnTo>
                    <a:pt x="1524" y="444"/>
                  </a:lnTo>
                  <a:lnTo>
                    <a:pt x="1530" y="432"/>
                  </a:lnTo>
                  <a:lnTo>
                    <a:pt x="1530" y="420"/>
                  </a:lnTo>
                  <a:lnTo>
                    <a:pt x="1530" y="414"/>
                  </a:lnTo>
                  <a:lnTo>
                    <a:pt x="1536" y="402"/>
                  </a:lnTo>
                  <a:lnTo>
                    <a:pt x="1536" y="390"/>
                  </a:lnTo>
                  <a:lnTo>
                    <a:pt x="1536" y="378"/>
                  </a:lnTo>
                  <a:lnTo>
                    <a:pt x="1542" y="366"/>
                  </a:lnTo>
                  <a:lnTo>
                    <a:pt x="1542" y="354"/>
                  </a:lnTo>
                  <a:lnTo>
                    <a:pt x="1548" y="342"/>
                  </a:lnTo>
                  <a:lnTo>
                    <a:pt x="1548" y="324"/>
                  </a:lnTo>
                  <a:lnTo>
                    <a:pt x="1554" y="306"/>
                  </a:lnTo>
                  <a:lnTo>
                    <a:pt x="1554" y="288"/>
                  </a:lnTo>
                  <a:lnTo>
                    <a:pt x="1560" y="276"/>
                  </a:lnTo>
                  <a:lnTo>
                    <a:pt x="1560" y="258"/>
                  </a:lnTo>
                  <a:lnTo>
                    <a:pt x="1566" y="240"/>
                  </a:lnTo>
                  <a:lnTo>
                    <a:pt x="1566" y="222"/>
                  </a:lnTo>
                  <a:lnTo>
                    <a:pt x="1572" y="210"/>
                  </a:lnTo>
                  <a:lnTo>
                    <a:pt x="1572" y="192"/>
                  </a:lnTo>
                  <a:lnTo>
                    <a:pt x="1578" y="174"/>
                  </a:lnTo>
                  <a:lnTo>
                    <a:pt x="1584" y="162"/>
                  </a:lnTo>
                  <a:lnTo>
                    <a:pt x="1584" y="144"/>
                  </a:lnTo>
                  <a:lnTo>
                    <a:pt x="1590" y="132"/>
                  </a:lnTo>
                  <a:lnTo>
                    <a:pt x="1590" y="114"/>
                  </a:lnTo>
                  <a:lnTo>
                    <a:pt x="1596" y="102"/>
                  </a:lnTo>
                  <a:lnTo>
                    <a:pt x="1596" y="84"/>
                  </a:lnTo>
                  <a:lnTo>
                    <a:pt x="1602" y="72"/>
                  </a:lnTo>
                  <a:lnTo>
                    <a:pt x="1602" y="60"/>
                  </a:lnTo>
                  <a:lnTo>
                    <a:pt x="1608" y="54"/>
                  </a:lnTo>
                  <a:lnTo>
                    <a:pt x="1608" y="60"/>
                  </a:lnTo>
                  <a:lnTo>
                    <a:pt x="1608" y="66"/>
                  </a:lnTo>
                  <a:lnTo>
                    <a:pt x="1608" y="72"/>
                  </a:lnTo>
                  <a:lnTo>
                    <a:pt x="1608" y="78"/>
                  </a:lnTo>
                  <a:lnTo>
                    <a:pt x="1608" y="84"/>
                  </a:lnTo>
                  <a:lnTo>
                    <a:pt x="1608" y="90"/>
                  </a:lnTo>
                  <a:lnTo>
                    <a:pt x="1608" y="96"/>
                  </a:lnTo>
                  <a:lnTo>
                    <a:pt x="1608" y="108"/>
                  </a:lnTo>
                  <a:lnTo>
                    <a:pt x="1608" y="120"/>
                  </a:lnTo>
                  <a:lnTo>
                    <a:pt x="1608" y="132"/>
                  </a:lnTo>
                  <a:lnTo>
                    <a:pt x="1608" y="144"/>
                  </a:lnTo>
                  <a:lnTo>
                    <a:pt x="1608" y="156"/>
                  </a:lnTo>
                  <a:lnTo>
                    <a:pt x="1608" y="162"/>
                  </a:lnTo>
                  <a:lnTo>
                    <a:pt x="1608" y="180"/>
                  </a:lnTo>
                  <a:lnTo>
                    <a:pt x="1608" y="192"/>
                  </a:lnTo>
                  <a:lnTo>
                    <a:pt x="1608" y="210"/>
                  </a:lnTo>
                  <a:lnTo>
                    <a:pt x="1608" y="222"/>
                  </a:lnTo>
                  <a:lnTo>
                    <a:pt x="1608" y="240"/>
                  </a:lnTo>
                  <a:lnTo>
                    <a:pt x="1608" y="252"/>
                  </a:lnTo>
                  <a:lnTo>
                    <a:pt x="1608" y="270"/>
                  </a:lnTo>
                  <a:lnTo>
                    <a:pt x="1608" y="282"/>
                  </a:lnTo>
                  <a:lnTo>
                    <a:pt x="1608" y="300"/>
                  </a:lnTo>
                  <a:lnTo>
                    <a:pt x="1608" y="312"/>
                  </a:lnTo>
                  <a:lnTo>
                    <a:pt x="1608" y="330"/>
                  </a:lnTo>
                  <a:lnTo>
                    <a:pt x="1608" y="342"/>
                  </a:lnTo>
                  <a:lnTo>
                    <a:pt x="1608" y="354"/>
                  </a:lnTo>
                  <a:lnTo>
                    <a:pt x="1608" y="372"/>
                  </a:lnTo>
                  <a:lnTo>
                    <a:pt x="1608" y="390"/>
                  </a:lnTo>
                  <a:lnTo>
                    <a:pt x="1614" y="408"/>
                  </a:lnTo>
                  <a:lnTo>
                    <a:pt x="1614" y="426"/>
                  </a:lnTo>
                  <a:lnTo>
                    <a:pt x="1614" y="444"/>
                  </a:lnTo>
                  <a:lnTo>
                    <a:pt x="1614" y="462"/>
                  </a:lnTo>
                  <a:lnTo>
                    <a:pt x="1614" y="474"/>
                  </a:lnTo>
                  <a:lnTo>
                    <a:pt x="1614" y="492"/>
                  </a:lnTo>
                  <a:lnTo>
                    <a:pt x="1614" y="504"/>
                  </a:lnTo>
                  <a:lnTo>
                    <a:pt x="1614" y="516"/>
                  </a:lnTo>
                  <a:lnTo>
                    <a:pt x="1614" y="534"/>
                  </a:lnTo>
                  <a:lnTo>
                    <a:pt x="1614" y="546"/>
                  </a:lnTo>
                  <a:lnTo>
                    <a:pt x="1614" y="558"/>
                  </a:lnTo>
                  <a:lnTo>
                    <a:pt x="1614" y="570"/>
                  </a:lnTo>
                  <a:lnTo>
                    <a:pt x="1614" y="582"/>
                  </a:lnTo>
                  <a:lnTo>
                    <a:pt x="1614" y="594"/>
                  </a:lnTo>
                  <a:lnTo>
                    <a:pt x="1614" y="600"/>
                  </a:lnTo>
                  <a:lnTo>
                    <a:pt x="1614" y="612"/>
                  </a:lnTo>
                  <a:lnTo>
                    <a:pt x="1620" y="624"/>
                  </a:lnTo>
                  <a:lnTo>
                    <a:pt x="1620" y="636"/>
                  </a:lnTo>
                  <a:lnTo>
                    <a:pt x="1620" y="642"/>
                  </a:lnTo>
                  <a:lnTo>
                    <a:pt x="1620" y="654"/>
                  </a:lnTo>
                  <a:lnTo>
                    <a:pt x="1620" y="660"/>
                  </a:lnTo>
                  <a:lnTo>
                    <a:pt x="1620" y="672"/>
                  </a:lnTo>
                  <a:lnTo>
                    <a:pt x="1620" y="678"/>
                  </a:lnTo>
                  <a:lnTo>
                    <a:pt x="1620" y="684"/>
                  </a:lnTo>
                  <a:lnTo>
                    <a:pt x="1620" y="696"/>
                  </a:lnTo>
                  <a:lnTo>
                    <a:pt x="1620" y="702"/>
                  </a:lnTo>
                  <a:lnTo>
                    <a:pt x="1620" y="708"/>
                  </a:lnTo>
                  <a:lnTo>
                    <a:pt x="1620" y="714"/>
                  </a:lnTo>
                  <a:lnTo>
                    <a:pt x="1620" y="720"/>
                  </a:lnTo>
                  <a:lnTo>
                    <a:pt x="1620" y="726"/>
                  </a:lnTo>
                  <a:lnTo>
                    <a:pt x="1620" y="732"/>
                  </a:lnTo>
                  <a:lnTo>
                    <a:pt x="1620" y="738"/>
                  </a:lnTo>
                  <a:lnTo>
                    <a:pt x="1626" y="744"/>
                  </a:lnTo>
                  <a:lnTo>
                    <a:pt x="1626" y="750"/>
                  </a:lnTo>
                  <a:lnTo>
                    <a:pt x="1626" y="756"/>
                  </a:lnTo>
                  <a:lnTo>
                    <a:pt x="1626" y="762"/>
                  </a:lnTo>
                  <a:lnTo>
                    <a:pt x="1626" y="768"/>
                  </a:lnTo>
                  <a:lnTo>
                    <a:pt x="1626" y="774"/>
                  </a:lnTo>
                  <a:lnTo>
                    <a:pt x="1626" y="780"/>
                  </a:lnTo>
                  <a:lnTo>
                    <a:pt x="1626" y="786"/>
                  </a:lnTo>
                  <a:lnTo>
                    <a:pt x="1626" y="792"/>
                  </a:lnTo>
                  <a:lnTo>
                    <a:pt x="1626" y="798"/>
                  </a:lnTo>
                  <a:lnTo>
                    <a:pt x="1626" y="804"/>
                  </a:lnTo>
                  <a:lnTo>
                    <a:pt x="1632" y="810"/>
                  </a:lnTo>
                  <a:lnTo>
                    <a:pt x="1632" y="816"/>
                  </a:lnTo>
                  <a:lnTo>
                    <a:pt x="1632" y="822"/>
                  </a:lnTo>
                  <a:lnTo>
                    <a:pt x="1632" y="828"/>
                  </a:lnTo>
                  <a:lnTo>
                    <a:pt x="1632" y="834"/>
                  </a:lnTo>
                  <a:lnTo>
                    <a:pt x="1632" y="840"/>
                  </a:lnTo>
                  <a:lnTo>
                    <a:pt x="1632" y="846"/>
                  </a:lnTo>
                  <a:lnTo>
                    <a:pt x="1638" y="852"/>
                  </a:lnTo>
                  <a:lnTo>
                    <a:pt x="1638" y="858"/>
                  </a:lnTo>
                  <a:lnTo>
                    <a:pt x="1638" y="864"/>
                  </a:lnTo>
                  <a:lnTo>
                    <a:pt x="1638" y="870"/>
                  </a:lnTo>
                  <a:lnTo>
                    <a:pt x="1644" y="876"/>
                  </a:lnTo>
                  <a:lnTo>
                    <a:pt x="1644" y="882"/>
                  </a:lnTo>
                  <a:lnTo>
                    <a:pt x="1650" y="888"/>
                  </a:lnTo>
                  <a:lnTo>
                    <a:pt x="1650" y="894"/>
                  </a:lnTo>
                  <a:lnTo>
                    <a:pt x="1656" y="900"/>
                  </a:lnTo>
                  <a:lnTo>
                    <a:pt x="1662" y="906"/>
                  </a:lnTo>
                  <a:lnTo>
                    <a:pt x="1668" y="912"/>
                  </a:lnTo>
                  <a:lnTo>
                    <a:pt x="1674" y="912"/>
                  </a:lnTo>
                  <a:lnTo>
                    <a:pt x="1680" y="918"/>
                  </a:lnTo>
                  <a:lnTo>
                    <a:pt x="1686" y="918"/>
                  </a:lnTo>
                  <a:lnTo>
                    <a:pt x="1692" y="924"/>
                  </a:lnTo>
                  <a:lnTo>
                    <a:pt x="1698" y="924"/>
                  </a:lnTo>
                  <a:lnTo>
                    <a:pt x="1704" y="930"/>
                  </a:lnTo>
                  <a:lnTo>
                    <a:pt x="1710" y="930"/>
                  </a:lnTo>
                  <a:lnTo>
                    <a:pt x="1716" y="936"/>
                  </a:lnTo>
                  <a:lnTo>
                    <a:pt x="1722" y="936"/>
                  </a:lnTo>
                  <a:lnTo>
                    <a:pt x="1728" y="942"/>
                  </a:lnTo>
                  <a:lnTo>
                    <a:pt x="1734" y="942"/>
                  </a:lnTo>
                  <a:lnTo>
                    <a:pt x="1740" y="942"/>
                  </a:lnTo>
                  <a:lnTo>
                    <a:pt x="1746" y="948"/>
                  </a:lnTo>
                  <a:lnTo>
                    <a:pt x="1752" y="948"/>
                  </a:lnTo>
                  <a:lnTo>
                    <a:pt x="1758" y="954"/>
                  </a:lnTo>
                  <a:lnTo>
                    <a:pt x="1764" y="954"/>
                  </a:lnTo>
                  <a:lnTo>
                    <a:pt x="1770" y="960"/>
                  </a:lnTo>
                  <a:lnTo>
                    <a:pt x="1776" y="960"/>
                  </a:lnTo>
                  <a:lnTo>
                    <a:pt x="1782" y="960"/>
                  </a:lnTo>
                  <a:lnTo>
                    <a:pt x="1788" y="966"/>
                  </a:lnTo>
                  <a:lnTo>
                    <a:pt x="1794" y="966"/>
                  </a:lnTo>
                  <a:lnTo>
                    <a:pt x="1800" y="972"/>
                  </a:lnTo>
                  <a:lnTo>
                    <a:pt x="1806" y="972"/>
                  </a:lnTo>
                  <a:lnTo>
                    <a:pt x="1812" y="972"/>
                  </a:lnTo>
                  <a:lnTo>
                    <a:pt x="1818" y="978"/>
                  </a:lnTo>
                  <a:lnTo>
                    <a:pt x="1824" y="978"/>
                  </a:lnTo>
                  <a:lnTo>
                    <a:pt x="1830" y="978"/>
                  </a:lnTo>
                  <a:lnTo>
                    <a:pt x="1836" y="984"/>
                  </a:lnTo>
                  <a:lnTo>
                    <a:pt x="1842" y="984"/>
                  </a:lnTo>
                  <a:lnTo>
                    <a:pt x="1848" y="984"/>
                  </a:lnTo>
                  <a:lnTo>
                    <a:pt x="1854" y="984"/>
                  </a:lnTo>
                  <a:lnTo>
                    <a:pt x="1860" y="990"/>
                  </a:lnTo>
                  <a:lnTo>
                    <a:pt x="1866" y="990"/>
                  </a:lnTo>
                  <a:lnTo>
                    <a:pt x="1872" y="990"/>
                  </a:lnTo>
                  <a:lnTo>
                    <a:pt x="1878" y="990"/>
                  </a:lnTo>
                  <a:lnTo>
                    <a:pt x="1884" y="996"/>
                  </a:lnTo>
                  <a:lnTo>
                    <a:pt x="1890" y="996"/>
                  </a:lnTo>
                  <a:lnTo>
                    <a:pt x="1896" y="996"/>
                  </a:lnTo>
                  <a:lnTo>
                    <a:pt x="1902" y="996"/>
                  </a:lnTo>
                  <a:lnTo>
                    <a:pt x="1908" y="996"/>
                  </a:lnTo>
                  <a:lnTo>
                    <a:pt x="1914" y="996"/>
                  </a:lnTo>
                  <a:lnTo>
                    <a:pt x="1920" y="996"/>
                  </a:lnTo>
                  <a:lnTo>
                    <a:pt x="1926" y="996"/>
                  </a:lnTo>
                  <a:lnTo>
                    <a:pt x="1932" y="996"/>
                  </a:lnTo>
                  <a:lnTo>
                    <a:pt x="1938" y="996"/>
                  </a:lnTo>
                  <a:lnTo>
                    <a:pt x="1944" y="996"/>
                  </a:lnTo>
                  <a:lnTo>
                    <a:pt x="1950" y="996"/>
                  </a:lnTo>
                  <a:lnTo>
                    <a:pt x="1956" y="996"/>
                  </a:lnTo>
                  <a:lnTo>
                    <a:pt x="1962" y="996"/>
                  </a:lnTo>
                  <a:lnTo>
                    <a:pt x="1968" y="996"/>
                  </a:lnTo>
                  <a:lnTo>
                    <a:pt x="1974" y="996"/>
                  </a:lnTo>
                  <a:lnTo>
                    <a:pt x="1980" y="996"/>
                  </a:lnTo>
                  <a:lnTo>
                    <a:pt x="1986" y="1002"/>
                  </a:lnTo>
                  <a:lnTo>
                    <a:pt x="1986" y="1008"/>
                  </a:lnTo>
                  <a:lnTo>
                    <a:pt x="1986" y="1014"/>
                  </a:lnTo>
                  <a:lnTo>
                    <a:pt x="1986" y="1020"/>
                  </a:lnTo>
                  <a:lnTo>
                    <a:pt x="1992" y="1026"/>
                  </a:lnTo>
                  <a:lnTo>
                    <a:pt x="1992" y="1032"/>
                  </a:lnTo>
                  <a:lnTo>
                    <a:pt x="1992" y="1038"/>
                  </a:lnTo>
                  <a:lnTo>
                    <a:pt x="1992" y="1044"/>
                  </a:lnTo>
                  <a:lnTo>
                    <a:pt x="1992" y="1050"/>
                  </a:lnTo>
                  <a:lnTo>
                    <a:pt x="1998" y="1056"/>
                  </a:lnTo>
                  <a:lnTo>
                    <a:pt x="1998" y="1068"/>
                  </a:lnTo>
                  <a:lnTo>
                    <a:pt x="1998" y="1074"/>
                  </a:lnTo>
                  <a:lnTo>
                    <a:pt x="1998" y="1086"/>
                  </a:lnTo>
                  <a:lnTo>
                    <a:pt x="2004" y="1092"/>
                  </a:lnTo>
                  <a:lnTo>
                    <a:pt x="2004" y="1104"/>
                  </a:lnTo>
                  <a:lnTo>
                    <a:pt x="2004" y="1110"/>
                  </a:lnTo>
                  <a:lnTo>
                    <a:pt x="2010" y="1122"/>
                  </a:lnTo>
                  <a:lnTo>
                    <a:pt x="2010" y="1134"/>
                  </a:lnTo>
                  <a:lnTo>
                    <a:pt x="2010" y="1146"/>
                  </a:lnTo>
                  <a:lnTo>
                    <a:pt x="2016" y="1152"/>
                  </a:lnTo>
                  <a:lnTo>
                    <a:pt x="2016" y="1164"/>
                  </a:lnTo>
                  <a:lnTo>
                    <a:pt x="2016" y="1176"/>
                  </a:lnTo>
                  <a:lnTo>
                    <a:pt x="2022" y="1194"/>
                  </a:lnTo>
                  <a:lnTo>
                    <a:pt x="2022" y="1206"/>
                  </a:lnTo>
                  <a:lnTo>
                    <a:pt x="2028" y="1218"/>
                  </a:lnTo>
                  <a:lnTo>
                    <a:pt x="2028" y="1230"/>
                  </a:lnTo>
                  <a:lnTo>
                    <a:pt x="2034" y="1242"/>
                  </a:lnTo>
                  <a:lnTo>
                    <a:pt x="2034" y="1254"/>
                  </a:lnTo>
                  <a:lnTo>
                    <a:pt x="2040" y="1272"/>
                  </a:lnTo>
                  <a:lnTo>
                    <a:pt x="2040" y="1284"/>
                  </a:lnTo>
                  <a:lnTo>
                    <a:pt x="2046" y="1296"/>
                  </a:lnTo>
                  <a:lnTo>
                    <a:pt x="2046" y="1314"/>
                  </a:lnTo>
                  <a:lnTo>
                    <a:pt x="2052" y="1326"/>
                  </a:lnTo>
                  <a:lnTo>
                    <a:pt x="2052" y="1338"/>
                  </a:lnTo>
                  <a:lnTo>
                    <a:pt x="2058" y="1350"/>
                  </a:lnTo>
                  <a:lnTo>
                    <a:pt x="2058" y="1362"/>
                  </a:lnTo>
                  <a:lnTo>
                    <a:pt x="2064" y="1374"/>
                  </a:lnTo>
                  <a:lnTo>
                    <a:pt x="2064" y="1386"/>
                  </a:lnTo>
                  <a:lnTo>
                    <a:pt x="2070" y="1398"/>
                  </a:lnTo>
                  <a:lnTo>
                    <a:pt x="2076" y="1410"/>
                  </a:lnTo>
                  <a:lnTo>
                    <a:pt x="2076" y="1422"/>
                  </a:lnTo>
                  <a:lnTo>
                    <a:pt x="2082" y="1428"/>
                  </a:lnTo>
                  <a:lnTo>
                    <a:pt x="2082" y="1440"/>
                  </a:lnTo>
                  <a:lnTo>
                    <a:pt x="2088" y="1446"/>
                  </a:lnTo>
                  <a:lnTo>
                    <a:pt x="2088" y="1458"/>
                  </a:lnTo>
                  <a:lnTo>
                    <a:pt x="2094" y="1464"/>
                  </a:lnTo>
                  <a:lnTo>
                    <a:pt x="2094" y="1476"/>
                  </a:lnTo>
                  <a:lnTo>
                    <a:pt x="2100" y="1482"/>
                  </a:lnTo>
                  <a:lnTo>
                    <a:pt x="2100" y="1488"/>
                  </a:lnTo>
                  <a:lnTo>
                    <a:pt x="2106" y="1494"/>
                  </a:lnTo>
                  <a:lnTo>
                    <a:pt x="2112" y="1500"/>
                  </a:lnTo>
                  <a:lnTo>
                    <a:pt x="2112" y="1512"/>
                  </a:lnTo>
                  <a:lnTo>
                    <a:pt x="2118" y="1518"/>
                  </a:lnTo>
                  <a:lnTo>
                    <a:pt x="2124" y="1524"/>
                  </a:lnTo>
                  <a:lnTo>
                    <a:pt x="2124" y="1530"/>
                  </a:lnTo>
                  <a:lnTo>
                    <a:pt x="2130" y="1536"/>
                  </a:lnTo>
                  <a:lnTo>
                    <a:pt x="2136" y="1542"/>
                  </a:lnTo>
                  <a:lnTo>
                    <a:pt x="2142" y="1542"/>
                  </a:lnTo>
                  <a:lnTo>
                    <a:pt x="2148" y="1542"/>
                  </a:lnTo>
                  <a:lnTo>
                    <a:pt x="2154" y="1548"/>
                  </a:lnTo>
                  <a:lnTo>
                    <a:pt x="2160" y="1542"/>
                  </a:lnTo>
                  <a:lnTo>
                    <a:pt x="2166" y="1542"/>
                  </a:lnTo>
                  <a:lnTo>
                    <a:pt x="2172" y="1536"/>
                  </a:lnTo>
                  <a:lnTo>
                    <a:pt x="2178" y="1530"/>
                  </a:lnTo>
                  <a:lnTo>
                    <a:pt x="2184" y="1524"/>
                  </a:lnTo>
                  <a:lnTo>
                    <a:pt x="2190" y="1518"/>
                  </a:lnTo>
                  <a:lnTo>
                    <a:pt x="2190" y="1512"/>
                  </a:lnTo>
                  <a:lnTo>
                    <a:pt x="2196" y="1506"/>
                  </a:lnTo>
                  <a:lnTo>
                    <a:pt x="2202" y="1500"/>
                  </a:lnTo>
                  <a:lnTo>
                    <a:pt x="2202" y="1488"/>
                  </a:lnTo>
                  <a:lnTo>
                    <a:pt x="2208" y="1482"/>
                  </a:lnTo>
                  <a:lnTo>
                    <a:pt x="2214" y="1470"/>
                  </a:lnTo>
                  <a:lnTo>
                    <a:pt x="2214" y="1464"/>
                  </a:lnTo>
                  <a:lnTo>
                    <a:pt x="2220" y="1452"/>
                  </a:lnTo>
                  <a:lnTo>
                    <a:pt x="2226" y="1446"/>
                  </a:lnTo>
                  <a:lnTo>
                    <a:pt x="2226" y="1434"/>
                  </a:lnTo>
                  <a:lnTo>
                    <a:pt x="2232" y="1428"/>
                  </a:lnTo>
                  <a:lnTo>
                    <a:pt x="2232" y="1422"/>
                  </a:lnTo>
                  <a:lnTo>
                    <a:pt x="2232" y="1416"/>
                  </a:lnTo>
                  <a:lnTo>
                    <a:pt x="2232" y="1410"/>
                  </a:lnTo>
                  <a:lnTo>
                    <a:pt x="2232" y="1404"/>
                  </a:lnTo>
                  <a:lnTo>
                    <a:pt x="2232" y="1398"/>
                  </a:lnTo>
                  <a:lnTo>
                    <a:pt x="2232" y="1386"/>
                  </a:lnTo>
                  <a:lnTo>
                    <a:pt x="2232" y="1380"/>
                  </a:lnTo>
                  <a:lnTo>
                    <a:pt x="2232" y="1374"/>
                  </a:lnTo>
                  <a:lnTo>
                    <a:pt x="2232" y="1368"/>
                  </a:lnTo>
                  <a:lnTo>
                    <a:pt x="2232" y="1362"/>
                  </a:lnTo>
                  <a:lnTo>
                    <a:pt x="2232" y="1356"/>
                  </a:lnTo>
                  <a:lnTo>
                    <a:pt x="2232" y="1344"/>
                  </a:lnTo>
                  <a:lnTo>
                    <a:pt x="2232" y="1332"/>
                  </a:lnTo>
                  <a:lnTo>
                    <a:pt x="2232" y="1326"/>
                  </a:lnTo>
                  <a:lnTo>
                    <a:pt x="2232" y="1314"/>
                  </a:lnTo>
                  <a:lnTo>
                    <a:pt x="2232" y="1308"/>
                  </a:lnTo>
                  <a:lnTo>
                    <a:pt x="2232" y="1296"/>
                  </a:lnTo>
                  <a:lnTo>
                    <a:pt x="2232" y="1284"/>
                  </a:lnTo>
                  <a:lnTo>
                    <a:pt x="2232" y="1278"/>
                  </a:lnTo>
                  <a:lnTo>
                    <a:pt x="2232" y="1266"/>
                  </a:lnTo>
                  <a:lnTo>
                    <a:pt x="2232" y="1260"/>
                  </a:lnTo>
                  <a:lnTo>
                    <a:pt x="2232" y="1248"/>
                  </a:lnTo>
                  <a:lnTo>
                    <a:pt x="2232" y="1242"/>
                  </a:lnTo>
                  <a:lnTo>
                    <a:pt x="2232" y="1224"/>
                  </a:lnTo>
                  <a:lnTo>
                    <a:pt x="2232" y="1212"/>
                  </a:lnTo>
                  <a:lnTo>
                    <a:pt x="2238" y="1200"/>
                  </a:lnTo>
                  <a:lnTo>
                    <a:pt x="2238" y="1194"/>
                  </a:lnTo>
                  <a:lnTo>
                    <a:pt x="2238" y="1182"/>
                  </a:lnTo>
                  <a:lnTo>
                    <a:pt x="2238" y="1170"/>
                  </a:lnTo>
                  <a:lnTo>
                    <a:pt x="2238" y="1158"/>
                  </a:lnTo>
                  <a:lnTo>
                    <a:pt x="2238" y="1152"/>
                  </a:lnTo>
                  <a:lnTo>
                    <a:pt x="2238" y="1140"/>
                  </a:lnTo>
                  <a:lnTo>
                    <a:pt x="2238" y="1134"/>
                  </a:lnTo>
                  <a:lnTo>
                    <a:pt x="2238" y="1122"/>
                  </a:lnTo>
                  <a:lnTo>
                    <a:pt x="2238" y="1116"/>
                  </a:lnTo>
                  <a:lnTo>
                    <a:pt x="2238" y="1104"/>
                  </a:lnTo>
                  <a:lnTo>
                    <a:pt x="2238" y="1098"/>
                  </a:lnTo>
                  <a:lnTo>
                    <a:pt x="2238" y="1092"/>
                  </a:lnTo>
                  <a:lnTo>
                    <a:pt x="2238" y="1086"/>
                  </a:lnTo>
                  <a:lnTo>
                    <a:pt x="2238" y="1074"/>
                  </a:lnTo>
                  <a:lnTo>
                    <a:pt x="2244" y="1068"/>
                  </a:lnTo>
                  <a:lnTo>
                    <a:pt x="2244" y="1062"/>
                  </a:lnTo>
                  <a:lnTo>
                    <a:pt x="2244" y="1056"/>
                  </a:lnTo>
                  <a:lnTo>
                    <a:pt x="2244" y="1050"/>
                  </a:lnTo>
                  <a:lnTo>
                    <a:pt x="2244" y="1044"/>
                  </a:lnTo>
                  <a:lnTo>
                    <a:pt x="2244" y="1038"/>
                  </a:lnTo>
                  <a:lnTo>
                    <a:pt x="2244" y="1032"/>
                  </a:lnTo>
                  <a:lnTo>
                    <a:pt x="2244" y="1026"/>
                  </a:lnTo>
                  <a:lnTo>
                    <a:pt x="2244" y="1020"/>
                  </a:lnTo>
                  <a:lnTo>
                    <a:pt x="2244" y="1014"/>
                  </a:lnTo>
                  <a:lnTo>
                    <a:pt x="2244" y="1008"/>
                  </a:lnTo>
                  <a:lnTo>
                    <a:pt x="2244" y="1002"/>
                  </a:lnTo>
                  <a:lnTo>
                    <a:pt x="2250" y="996"/>
                  </a:lnTo>
                  <a:lnTo>
                    <a:pt x="2250" y="990"/>
                  </a:lnTo>
                  <a:lnTo>
                    <a:pt x="2250" y="984"/>
                  </a:lnTo>
                  <a:lnTo>
                    <a:pt x="2250" y="978"/>
                  </a:lnTo>
                  <a:lnTo>
                    <a:pt x="2250" y="972"/>
                  </a:lnTo>
                  <a:lnTo>
                    <a:pt x="2250" y="966"/>
                  </a:lnTo>
                  <a:lnTo>
                    <a:pt x="2250" y="960"/>
                  </a:lnTo>
                  <a:lnTo>
                    <a:pt x="2256" y="954"/>
                  </a:lnTo>
                  <a:lnTo>
                    <a:pt x="2256" y="948"/>
                  </a:lnTo>
                  <a:lnTo>
                    <a:pt x="2256" y="942"/>
                  </a:lnTo>
                  <a:lnTo>
                    <a:pt x="2256" y="936"/>
                  </a:lnTo>
                  <a:lnTo>
                    <a:pt x="2256" y="930"/>
                  </a:lnTo>
                  <a:lnTo>
                    <a:pt x="2262" y="924"/>
                  </a:lnTo>
                  <a:lnTo>
                    <a:pt x="2262" y="918"/>
                  </a:lnTo>
                  <a:lnTo>
                    <a:pt x="2268" y="912"/>
                  </a:lnTo>
                  <a:lnTo>
                    <a:pt x="2268" y="906"/>
                  </a:lnTo>
                  <a:lnTo>
                    <a:pt x="2274" y="900"/>
                  </a:lnTo>
                  <a:lnTo>
                    <a:pt x="2280" y="894"/>
                  </a:lnTo>
                  <a:lnTo>
                    <a:pt x="2286" y="888"/>
                  </a:lnTo>
                  <a:lnTo>
                    <a:pt x="2292" y="888"/>
                  </a:lnTo>
                  <a:lnTo>
                    <a:pt x="2298" y="888"/>
                  </a:lnTo>
                  <a:lnTo>
                    <a:pt x="2304" y="882"/>
                  </a:lnTo>
                  <a:lnTo>
                    <a:pt x="2310" y="882"/>
                  </a:lnTo>
                  <a:lnTo>
                    <a:pt x="2316" y="882"/>
                  </a:lnTo>
                  <a:lnTo>
                    <a:pt x="2322" y="882"/>
                  </a:lnTo>
                  <a:lnTo>
                    <a:pt x="2328" y="876"/>
                  </a:lnTo>
                  <a:lnTo>
                    <a:pt x="2334" y="876"/>
                  </a:lnTo>
                  <a:lnTo>
                    <a:pt x="2340" y="876"/>
                  </a:lnTo>
                  <a:lnTo>
                    <a:pt x="2346" y="870"/>
                  </a:lnTo>
                  <a:lnTo>
                    <a:pt x="2346" y="864"/>
                  </a:lnTo>
                  <a:lnTo>
                    <a:pt x="2352" y="858"/>
                  </a:lnTo>
                  <a:lnTo>
                    <a:pt x="2352" y="852"/>
                  </a:lnTo>
                  <a:lnTo>
                    <a:pt x="2352" y="846"/>
                  </a:lnTo>
                  <a:lnTo>
                    <a:pt x="2352" y="840"/>
                  </a:lnTo>
                  <a:lnTo>
                    <a:pt x="2352" y="834"/>
                  </a:lnTo>
                  <a:lnTo>
                    <a:pt x="2358" y="828"/>
                  </a:lnTo>
                  <a:lnTo>
                    <a:pt x="2358" y="822"/>
                  </a:lnTo>
                  <a:lnTo>
                    <a:pt x="2358" y="810"/>
                  </a:lnTo>
                  <a:lnTo>
                    <a:pt x="2358" y="804"/>
                  </a:lnTo>
                  <a:lnTo>
                    <a:pt x="2358" y="792"/>
                  </a:lnTo>
                  <a:lnTo>
                    <a:pt x="2364" y="786"/>
                  </a:lnTo>
                  <a:lnTo>
                    <a:pt x="2364" y="774"/>
                  </a:lnTo>
                  <a:lnTo>
                    <a:pt x="2364" y="768"/>
                  </a:lnTo>
                  <a:lnTo>
                    <a:pt x="2370" y="756"/>
                  </a:lnTo>
                  <a:lnTo>
                    <a:pt x="2370" y="744"/>
                  </a:lnTo>
                  <a:lnTo>
                    <a:pt x="2370" y="732"/>
                  </a:lnTo>
                  <a:lnTo>
                    <a:pt x="2376" y="726"/>
                  </a:lnTo>
                  <a:lnTo>
                    <a:pt x="2376" y="714"/>
                  </a:lnTo>
                  <a:lnTo>
                    <a:pt x="2376" y="702"/>
                  </a:lnTo>
                  <a:lnTo>
                    <a:pt x="2382" y="690"/>
                  </a:lnTo>
                  <a:lnTo>
                    <a:pt x="2382" y="678"/>
                  </a:lnTo>
                  <a:lnTo>
                    <a:pt x="2382" y="666"/>
                  </a:lnTo>
                  <a:lnTo>
                    <a:pt x="2388" y="654"/>
                  </a:lnTo>
                  <a:lnTo>
                    <a:pt x="2388" y="642"/>
                  </a:lnTo>
                  <a:lnTo>
                    <a:pt x="2388" y="630"/>
                  </a:lnTo>
                  <a:lnTo>
                    <a:pt x="2394" y="618"/>
                  </a:lnTo>
                  <a:lnTo>
                    <a:pt x="2394" y="606"/>
                  </a:lnTo>
                  <a:lnTo>
                    <a:pt x="2394" y="594"/>
                  </a:lnTo>
                  <a:lnTo>
                    <a:pt x="2400" y="582"/>
                  </a:lnTo>
                  <a:lnTo>
                    <a:pt x="2400" y="570"/>
                  </a:lnTo>
                  <a:lnTo>
                    <a:pt x="2400" y="558"/>
                  </a:lnTo>
                  <a:lnTo>
                    <a:pt x="2406" y="540"/>
                  </a:lnTo>
                  <a:lnTo>
                    <a:pt x="2412" y="516"/>
                  </a:lnTo>
                  <a:lnTo>
                    <a:pt x="2412" y="498"/>
                  </a:lnTo>
                  <a:lnTo>
                    <a:pt x="2418" y="480"/>
                  </a:lnTo>
                  <a:lnTo>
                    <a:pt x="2418" y="462"/>
                  </a:lnTo>
                  <a:lnTo>
                    <a:pt x="2424" y="444"/>
                  </a:lnTo>
                  <a:lnTo>
                    <a:pt x="2424" y="426"/>
                  </a:lnTo>
                  <a:lnTo>
                    <a:pt x="2430" y="408"/>
                  </a:lnTo>
                  <a:lnTo>
                    <a:pt x="2436" y="390"/>
                  </a:lnTo>
                  <a:lnTo>
                    <a:pt x="2436" y="372"/>
                  </a:lnTo>
                  <a:lnTo>
                    <a:pt x="2442" y="354"/>
                  </a:lnTo>
                  <a:lnTo>
                    <a:pt x="2442" y="336"/>
                  </a:lnTo>
                  <a:lnTo>
                    <a:pt x="2448" y="318"/>
                  </a:lnTo>
                  <a:lnTo>
                    <a:pt x="2454" y="300"/>
                  </a:lnTo>
                  <a:lnTo>
                    <a:pt x="2454" y="282"/>
                  </a:lnTo>
                  <a:lnTo>
                    <a:pt x="2460" y="264"/>
                  </a:lnTo>
                  <a:lnTo>
                    <a:pt x="2460" y="252"/>
                  </a:lnTo>
                  <a:lnTo>
                    <a:pt x="2466" y="234"/>
                  </a:lnTo>
                  <a:lnTo>
                    <a:pt x="2472" y="216"/>
                  </a:lnTo>
                  <a:lnTo>
                    <a:pt x="2472" y="204"/>
                  </a:lnTo>
                  <a:lnTo>
                    <a:pt x="2478" y="186"/>
                  </a:lnTo>
                  <a:lnTo>
                    <a:pt x="2484" y="174"/>
                  </a:lnTo>
                  <a:lnTo>
                    <a:pt x="2484" y="162"/>
                  </a:lnTo>
                  <a:lnTo>
                    <a:pt x="2490" y="144"/>
                  </a:lnTo>
                  <a:lnTo>
                    <a:pt x="2490" y="132"/>
                  </a:lnTo>
                  <a:lnTo>
                    <a:pt x="2496" y="120"/>
                  </a:lnTo>
                  <a:lnTo>
                    <a:pt x="2502" y="108"/>
                  </a:lnTo>
                  <a:lnTo>
                    <a:pt x="2502" y="96"/>
                  </a:lnTo>
                  <a:lnTo>
                    <a:pt x="2508" y="84"/>
                  </a:lnTo>
                  <a:lnTo>
                    <a:pt x="2508" y="78"/>
                  </a:lnTo>
                  <a:lnTo>
                    <a:pt x="2514" y="66"/>
                  </a:lnTo>
                  <a:lnTo>
                    <a:pt x="2520" y="54"/>
                  </a:lnTo>
                  <a:lnTo>
                    <a:pt x="2520" y="48"/>
                  </a:lnTo>
                  <a:lnTo>
                    <a:pt x="2526" y="36"/>
                  </a:lnTo>
                  <a:lnTo>
                    <a:pt x="2532" y="30"/>
                  </a:lnTo>
                  <a:lnTo>
                    <a:pt x="2532" y="24"/>
                  </a:lnTo>
                  <a:lnTo>
                    <a:pt x="2538" y="12"/>
                  </a:lnTo>
                  <a:lnTo>
                    <a:pt x="2538" y="6"/>
                  </a:lnTo>
                  <a:lnTo>
                    <a:pt x="2544" y="0"/>
                  </a:lnTo>
                  <a:lnTo>
                    <a:pt x="2544" y="6"/>
                  </a:lnTo>
                  <a:lnTo>
                    <a:pt x="2544" y="12"/>
                  </a:lnTo>
                  <a:lnTo>
                    <a:pt x="2544" y="18"/>
                  </a:lnTo>
                  <a:lnTo>
                    <a:pt x="2544" y="24"/>
                  </a:lnTo>
                  <a:lnTo>
                    <a:pt x="2544" y="30"/>
                  </a:lnTo>
                  <a:lnTo>
                    <a:pt x="2544" y="36"/>
                  </a:lnTo>
                  <a:lnTo>
                    <a:pt x="2544" y="42"/>
                  </a:lnTo>
                  <a:lnTo>
                    <a:pt x="2544" y="54"/>
                  </a:lnTo>
                  <a:lnTo>
                    <a:pt x="2544" y="66"/>
                  </a:lnTo>
                  <a:lnTo>
                    <a:pt x="2544" y="78"/>
                  </a:lnTo>
                  <a:lnTo>
                    <a:pt x="2550" y="90"/>
                  </a:lnTo>
                  <a:lnTo>
                    <a:pt x="2550" y="102"/>
                  </a:lnTo>
                  <a:lnTo>
                    <a:pt x="2550" y="114"/>
                  </a:lnTo>
                  <a:lnTo>
                    <a:pt x="2550" y="132"/>
                  </a:lnTo>
                  <a:lnTo>
                    <a:pt x="2550" y="150"/>
                  </a:lnTo>
                  <a:lnTo>
                    <a:pt x="2550" y="168"/>
                  </a:lnTo>
                  <a:lnTo>
                    <a:pt x="2550" y="186"/>
                  </a:lnTo>
                  <a:lnTo>
                    <a:pt x="2550" y="204"/>
                  </a:lnTo>
                  <a:lnTo>
                    <a:pt x="2550" y="216"/>
                  </a:lnTo>
                  <a:lnTo>
                    <a:pt x="2550" y="234"/>
                  </a:lnTo>
                  <a:lnTo>
                    <a:pt x="2550" y="258"/>
                  </a:lnTo>
                  <a:lnTo>
                    <a:pt x="2550" y="288"/>
                  </a:lnTo>
                  <a:lnTo>
                    <a:pt x="2550" y="312"/>
                  </a:lnTo>
                  <a:lnTo>
                    <a:pt x="2550" y="336"/>
                  </a:lnTo>
                  <a:lnTo>
                    <a:pt x="2550" y="354"/>
                  </a:lnTo>
                  <a:lnTo>
                    <a:pt x="2550" y="378"/>
                  </a:lnTo>
                  <a:lnTo>
                    <a:pt x="2550" y="402"/>
                  </a:lnTo>
                  <a:lnTo>
                    <a:pt x="2550" y="420"/>
                  </a:lnTo>
                  <a:lnTo>
                    <a:pt x="2550" y="438"/>
                  </a:lnTo>
                  <a:lnTo>
                    <a:pt x="2556" y="456"/>
                  </a:lnTo>
                  <a:lnTo>
                    <a:pt x="2556" y="474"/>
                  </a:lnTo>
                  <a:lnTo>
                    <a:pt x="2556" y="492"/>
                  </a:lnTo>
                  <a:lnTo>
                    <a:pt x="2556" y="510"/>
                  </a:lnTo>
                  <a:lnTo>
                    <a:pt x="2556" y="528"/>
                  </a:lnTo>
                  <a:lnTo>
                    <a:pt x="2556" y="540"/>
                  </a:lnTo>
                  <a:lnTo>
                    <a:pt x="2556" y="558"/>
                  </a:lnTo>
                  <a:lnTo>
                    <a:pt x="2556" y="570"/>
                  </a:lnTo>
                  <a:lnTo>
                    <a:pt x="2556" y="582"/>
                  </a:lnTo>
                  <a:lnTo>
                    <a:pt x="2556" y="594"/>
                  </a:lnTo>
                  <a:lnTo>
                    <a:pt x="2556" y="612"/>
                  </a:lnTo>
                  <a:lnTo>
                    <a:pt x="2556" y="624"/>
                  </a:lnTo>
                  <a:lnTo>
                    <a:pt x="2556" y="636"/>
                  </a:lnTo>
                  <a:lnTo>
                    <a:pt x="2556" y="642"/>
                  </a:lnTo>
                  <a:lnTo>
                    <a:pt x="2556" y="654"/>
                  </a:lnTo>
                  <a:lnTo>
                    <a:pt x="2562" y="666"/>
                  </a:lnTo>
                  <a:lnTo>
                    <a:pt x="2562" y="678"/>
                  </a:lnTo>
                  <a:lnTo>
                    <a:pt x="2562" y="684"/>
                  </a:lnTo>
                  <a:lnTo>
                    <a:pt x="2562" y="696"/>
                  </a:lnTo>
                  <a:lnTo>
                    <a:pt x="2562" y="702"/>
                  </a:lnTo>
                  <a:lnTo>
                    <a:pt x="2562" y="714"/>
                  </a:lnTo>
                  <a:lnTo>
                    <a:pt x="2562" y="720"/>
                  </a:lnTo>
                  <a:lnTo>
                    <a:pt x="2562" y="726"/>
                  </a:lnTo>
                  <a:lnTo>
                    <a:pt x="2562" y="738"/>
                  </a:lnTo>
                  <a:lnTo>
                    <a:pt x="2562" y="744"/>
                  </a:lnTo>
                  <a:lnTo>
                    <a:pt x="2562" y="750"/>
                  </a:lnTo>
                  <a:lnTo>
                    <a:pt x="2562" y="756"/>
                  </a:lnTo>
                  <a:lnTo>
                    <a:pt x="2562" y="762"/>
                  </a:lnTo>
                  <a:lnTo>
                    <a:pt x="2562" y="768"/>
                  </a:lnTo>
                  <a:lnTo>
                    <a:pt x="2562" y="774"/>
                  </a:lnTo>
                  <a:lnTo>
                    <a:pt x="2568" y="780"/>
                  </a:lnTo>
                  <a:lnTo>
                    <a:pt x="2568" y="786"/>
                  </a:lnTo>
                  <a:lnTo>
                    <a:pt x="2568" y="792"/>
                  </a:lnTo>
                  <a:lnTo>
                    <a:pt x="2568" y="798"/>
                  </a:lnTo>
                  <a:lnTo>
                    <a:pt x="2568" y="804"/>
                  </a:lnTo>
                  <a:lnTo>
                    <a:pt x="2568" y="810"/>
                  </a:lnTo>
                  <a:lnTo>
                    <a:pt x="2568" y="816"/>
                  </a:lnTo>
                  <a:lnTo>
                    <a:pt x="2568" y="822"/>
                  </a:lnTo>
                  <a:lnTo>
                    <a:pt x="2568" y="828"/>
                  </a:lnTo>
                  <a:lnTo>
                    <a:pt x="2568" y="834"/>
                  </a:lnTo>
                  <a:lnTo>
                    <a:pt x="2568" y="840"/>
                  </a:lnTo>
                  <a:lnTo>
                    <a:pt x="2574" y="846"/>
                  </a:lnTo>
                  <a:lnTo>
                    <a:pt x="2574" y="852"/>
                  </a:lnTo>
                  <a:lnTo>
                    <a:pt x="2574" y="858"/>
                  </a:lnTo>
                  <a:lnTo>
                    <a:pt x="2574" y="864"/>
                  </a:lnTo>
                  <a:lnTo>
                    <a:pt x="2574" y="870"/>
                  </a:lnTo>
                  <a:lnTo>
                    <a:pt x="2574" y="876"/>
                  </a:lnTo>
                  <a:lnTo>
                    <a:pt x="2580" y="882"/>
                  </a:lnTo>
                  <a:lnTo>
                    <a:pt x="2580" y="888"/>
                  </a:lnTo>
                  <a:lnTo>
                    <a:pt x="2580" y="894"/>
                  </a:lnTo>
                  <a:lnTo>
                    <a:pt x="2580" y="900"/>
                  </a:lnTo>
                  <a:lnTo>
                    <a:pt x="2586" y="906"/>
                  </a:lnTo>
                  <a:lnTo>
                    <a:pt x="2586" y="912"/>
                  </a:lnTo>
                  <a:lnTo>
                    <a:pt x="2592" y="918"/>
                  </a:lnTo>
                  <a:lnTo>
                    <a:pt x="2592" y="924"/>
                  </a:lnTo>
                  <a:lnTo>
                    <a:pt x="2598" y="930"/>
                  </a:lnTo>
                </a:path>
              </a:pathLst>
            </a:custGeom>
            <a:noFill/>
            <a:ln w="28575" cmpd="sng">
              <a:solidFill>
                <a:srgbClr val="FF99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82" name="Freeform 86">
              <a:extLst>
                <a:ext uri="{FF2B5EF4-FFF2-40B4-BE49-F238E27FC236}">
                  <a16:creationId xmlns:a16="http://schemas.microsoft.com/office/drawing/2014/main" id="{292F65B3-2F11-05DC-2E90-7CE8F7A2D1E0}"/>
                </a:ext>
              </a:extLst>
            </p:cNvPr>
            <p:cNvSpPr>
              <a:spLocks/>
            </p:cNvSpPr>
            <p:nvPr/>
          </p:nvSpPr>
          <p:spPr bwMode="auto">
            <a:xfrm>
              <a:off x="1443" y="1452"/>
              <a:ext cx="2598" cy="1626"/>
            </a:xfrm>
            <a:custGeom>
              <a:avLst/>
              <a:gdLst>
                <a:gd name="T0" fmla="*/ 90 w 2598"/>
                <a:gd name="T1" fmla="*/ 816 h 1626"/>
                <a:gd name="T2" fmla="*/ 186 w 2598"/>
                <a:gd name="T3" fmla="*/ 816 h 1626"/>
                <a:gd name="T4" fmla="*/ 282 w 2598"/>
                <a:gd name="T5" fmla="*/ 816 h 1626"/>
                <a:gd name="T6" fmla="*/ 378 w 2598"/>
                <a:gd name="T7" fmla="*/ 816 h 1626"/>
                <a:gd name="T8" fmla="*/ 474 w 2598"/>
                <a:gd name="T9" fmla="*/ 816 h 1626"/>
                <a:gd name="T10" fmla="*/ 570 w 2598"/>
                <a:gd name="T11" fmla="*/ 816 h 1626"/>
                <a:gd name="T12" fmla="*/ 642 w 2598"/>
                <a:gd name="T13" fmla="*/ 780 h 1626"/>
                <a:gd name="T14" fmla="*/ 660 w 2598"/>
                <a:gd name="T15" fmla="*/ 678 h 1626"/>
                <a:gd name="T16" fmla="*/ 678 w 2598"/>
                <a:gd name="T17" fmla="*/ 552 h 1626"/>
                <a:gd name="T18" fmla="*/ 708 w 2598"/>
                <a:gd name="T19" fmla="*/ 408 h 1626"/>
                <a:gd name="T20" fmla="*/ 738 w 2598"/>
                <a:gd name="T21" fmla="*/ 258 h 1626"/>
                <a:gd name="T22" fmla="*/ 774 w 2598"/>
                <a:gd name="T23" fmla="*/ 114 h 1626"/>
                <a:gd name="T24" fmla="*/ 780 w 2598"/>
                <a:gd name="T25" fmla="*/ 228 h 1626"/>
                <a:gd name="T26" fmla="*/ 786 w 2598"/>
                <a:gd name="T27" fmla="*/ 366 h 1626"/>
                <a:gd name="T28" fmla="*/ 786 w 2598"/>
                <a:gd name="T29" fmla="*/ 510 h 1626"/>
                <a:gd name="T30" fmla="*/ 792 w 2598"/>
                <a:gd name="T31" fmla="*/ 630 h 1626"/>
                <a:gd name="T32" fmla="*/ 804 w 2598"/>
                <a:gd name="T33" fmla="*/ 726 h 1626"/>
                <a:gd name="T34" fmla="*/ 858 w 2598"/>
                <a:gd name="T35" fmla="*/ 816 h 1626"/>
                <a:gd name="T36" fmla="*/ 954 w 2598"/>
                <a:gd name="T37" fmla="*/ 852 h 1626"/>
                <a:gd name="T38" fmla="*/ 1050 w 2598"/>
                <a:gd name="T39" fmla="*/ 876 h 1626"/>
                <a:gd name="T40" fmla="*/ 1092 w 2598"/>
                <a:gd name="T41" fmla="*/ 954 h 1626"/>
                <a:gd name="T42" fmla="*/ 1116 w 2598"/>
                <a:gd name="T43" fmla="*/ 1110 h 1626"/>
                <a:gd name="T44" fmla="*/ 1158 w 2598"/>
                <a:gd name="T45" fmla="*/ 1320 h 1626"/>
                <a:gd name="T46" fmla="*/ 1206 w 2598"/>
                <a:gd name="T47" fmla="*/ 1500 h 1626"/>
                <a:gd name="T48" fmla="*/ 1260 w 2598"/>
                <a:gd name="T49" fmla="*/ 1614 h 1626"/>
                <a:gd name="T50" fmla="*/ 1290 w 2598"/>
                <a:gd name="T51" fmla="*/ 1512 h 1626"/>
                <a:gd name="T52" fmla="*/ 1290 w 2598"/>
                <a:gd name="T53" fmla="*/ 1272 h 1626"/>
                <a:gd name="T54" fmla="*/ 1296 w 2598"/>
                <a:gd name="T55" fmla="*/ 1068 h 1626"/>
                <a:gd name="T56" fmla="*/ 1302 w 2598"/>
                <a:gd name="T57" fmla="*/ 954 h 1626"/>
                <a:gd name="T58" fmla="*/ 1314 w 2598"/>
                <a:gd name="T59" fmla="*/ 858 h 1626"/>
                <a:gd name="T60" fmla="*/ 1380 w 2598"/>
                <a:gd name="T61" fmla="*/ 780 h 1626"/>
                <a:gd name="T62" fmla="*/ 1476 w 2598"/>
                <a:gd name="T63" fmla="*/ 756 h 1626"/>
                <a:gd name="T64" fmla="*/ 1524 w 2598"/>
                <a:gd name="T65" fmla="*/ 666 h 1626"/>
                <a:gd name="T66" fmla="*/ 1566 w 2598"/>
                <a:gd name="T67" fmla="*/ 438 h 1626"/>
                <a:gd name="T68" fmla="*/ 1620 w 2598"/>
                <a:gd name="T69" fmla="*/ 192 h 1626"/>
                <a:gd name="T70" fmla="*/ 1674 w 2598"/>
                <a:gd name="T71" fmla="*/ 36 h 1626"/>
                <a:gd name="T72" fmla="*/ 1722 w 2598"/>
                <a:gd name="T73" fmla="*/ 72 h 1626"/>
                <a:gd name="T74" fmla="*/ 1722 w 2598"/>
                <a:gd name="T75" fmla="*/ 330 h 1626"/>
                <a:gd name="T76" fmla="*/ 1728 w 2598"/>
                <a:gd name="T77" fmla="*/ 558 h 1626"/>
                <a:gd name="T78" fmla="*/ 1740 w 2598"/>
                <a:gd name="T79" fmla="*/ 684 h 1626"/>
                <a:gd name="T80" fmla="*/ 1752 w 2598"/>
                <a:gd name="T81" fmla="*/ 780 h 1626"/>
                <a:gd name="T82" fmla="*/ 1824 w 2598"/>
                <a:gd name="T83" fmla="*/ 858 h 1626"/>
                <a:gd name="T84" fmla="*/ 1920 w 2598"/>
                <a:gd name="T85" fmla="*/ 876 h 1626"/>
                <a:gd name="T86" fmla="*/ 1968 w 2598"/>
                <a:gd name="T87" fmla="*/ 1008 h 1626"/>
                <a:gd name="T88" fmla="*/ 2016 w 2598"/>
                <a:gd name="T89" fmla="*/ 1278 h 1626"/>
                <a:gd name="T90" fmla="*/ 2076 w 2598"/>
                <a:gd name="T91" fmla="*/ 1512 h 1626"/>
                <a:gd name="T92" fmla="*/ 2142 w 2598"/>
                <a:gd name="T93" fmla="*/ 1626 h 1626"/>
                <a:gd name="T94" fmla="*/ 2154 w 2598"/>
                <a:gd name="T95" fmla="*/ 1500 h 1626"/>
                <a:gd name="T96" fmla="*/ 2160 w 2598"/>
                <a:gd name="T97" fmla="*/ 1254 h 1626"/>
                <a:gd name="T98" fmla="*/ 2166 w 2598"/>
                <a:gd name="T99" fmla="*/ 1056 h 1626"/>
                <a:gd name="T100" fmla="*/ 2172 w 2598"/>
                <a:gd name="T101" fmla="*/ 942 h 1626"/>
                <a:gd name="T102" fmla="*/ 2184 w 2598"/>
                <a:gd name="T103" fmla="*/ 846 h 1626"/>
                <a:gd name="T104" fmla="*/ 2256 w 2598"/>
                <a:gd name="T105" fmla="*/ 774 h 1626"/>
                <a:gd name="T106" fmla="*/ 2352 w 2598"/>
                <a:gd name="T107" fmla="*/ 756 h 1626"/>
                <a:gd name="T108" fmla="*/ 2394 w 2598"/>
                <a:gd name="T109" fmla="*/ 642 h 1626"/>
                <a:gd name="T110" fmla="*/ 2436 w 2598"/>
                <a:gd name="T111" fmla="*/ 426 h 1626"/>
                <a:gd name="T112" fmla="*/ 2484 w 2598"/>
                <a:gd name="T113" fmla="*/ 192 h 1626"/>
                <a:gd name="T114" fmla="*/ 2544 w 2598"/>
                <a:gd name="T115" fmla="*/ 30 h 1626"/>
                <a:gd name="T116" fmla="*/ 2586 w 2598"/>
                <a:gd name="T117" fmla="*/ 60 h 1626"/>
                <a:gd name="T118" fmla="*/ 2586 w 2598"/>
                <a:gd name="T119" fmla="*/ 198 h 1626"/>
                <a:gd name="T120" fmla="*/ 2592 w 2598"/>
                <a:gd name="T121" fmla="*/ 414 h 1626"/>
                <a:gd name="T122" fmla="*/ 2598 w 2598"/>
                <a:gd name="T123" fmla="*/ 582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98" h="1626">
                  <a:moveTo>
                    <a:pt x="0" y="816"/>
                  </a:moveTo>
                  <a:lnTo>
                    <a:pt x="6" y="816"/>
                  </a:lnTo>
                  <a:lnTo>
                    <a:pt x="12" y="816"/>
                  </a:lnTo>
                  <a:lnTo>
                    <a:pt x="18" y="816"/>
                  </a:lnTo>
                  <a:lnTo>
                    <a:pt x="24" y="816"/>
                  </a:lnTo>
                  <a:lnTo>
                    <a:pt x="30" y="816"/>
                  </a:lnTo>
                  <a:lnTo>
                    <a:pt x="36" y="816"/>
                  </a:lnTo>
                  <a:lnTo>
                    <a:pt x="42" y="816"/>
                  </a:lnTo>
                  <a:lnTo>
                    <a:pt x="48" y="816"/>
                  </a:lnTo>
                  <a:lnTo>
                    <a:pt x="54" y="816"/>
                  </a:lnTo>
                  <a:lnTo>
                    <a:pt x="60" y="816"/>
                  </a:lnTo>
                  <a:lnTo>
                    <a:pt x="66" y="816"/>
                  </a:lnTo>
                  <a:lnTo>
                    <a:pt x="72" y="816"/>
                  </a:lnTo>
                  <a:lnTo>
                    <a:pt x="78" y="816"/>
                  </a:lnTo>
                  <a:lnTo>
                    <a:pt x="84" y="816"/>
                  </a:lnTo>
                  <a:lnTo>
                    <a:pt x="90" y="816"/>
                  </a:lnTo>
                  <a:lnTo>
                    <a:pt x="96" y="816"/>
                  </a:lnTo>
                  <a:lnTo>
                    <a:pt x="102" y="816"/>
                  </a:lnTo>
                  <a:lnTo>
                    <a:pt x="108" y="816"/>
                  </a:lnTo>
                  <a:lnTo>
                    <a:pt x="114" y="816"/>
                  </a:lnTo>
                  <a:lnTo>
                    <a:pt x="120" y="816"/>
                  </a:lnTo>
                  <a:lnTo>
                    <a:pt x="126" y="816"/>
                  </a:lnTo>
                  <a:lnTo>
                    <a:pt x="132" y="816"/>
                  </a:lnTo>
                  <a:lnTo>
                    <a:pt x="138" y="816"/>
                  </a:lnTo>
                  <a:lnTo>
                    <a:pt x="144" y="816"/>
                  </a:lnTo>
                  <a:lnTo>
                    <a:pt x="150" y="816"/>
                  </a:lnTo>
                  <a:lnTo>
                    <a:pt x="156" y="816"/>
                  </a:lnTo>
                  <a:lnTo>
                    <a:pt x="162" y="816"/>
                  </a:lnTo>
                  <a:lnTo>
                    <a:pt x="168" y="816"/>
                  </a:lnTo>
                  <a:lnTo>
                    <a:pt x="174" y="816"/>
                  </a:lnTo>
                  <a:lnTo>
                    <a:pt x="180" y="816"/>
                  </a:lnTo>
                  <a:lnTo>
                    <a:pt x="186" y="816"/>
                  </a:lnTo>
                  <a:lnTo>
                    <a:pt x="192" y="816"/>
                  </a:lnTo>
                  <a:lnTo>
                    <a:pt x="198" y="816"/>
                  </a:lnTo>
                  <a:lnTo>
                    <a:pt x="204" y="816"/>
                  </a:lnTo>
                  <a:lnTo>
                    <a:pt x="210" y="816"/>
                  </a:lnTo>
                  <a:lnTo>
                    <a:pt x="216" y="816"/>
                  </a:lnTo>
                  <a:lnTo>
                    <a:pt x="222" y="816"/>
                  </a:lnTo>
                  <a:lnTo>
                    <a:pt x="228" y="816"/>
                  </a:lnTo>
                  <a:lnTo>
                    <a:pt x="234" y="816"/>
                  </a:lnTo>
                  <a:lnTo>
                    <a:pt x="240" y="816"/>
                  </a:lnTo>
                  <a:lnTo>
                    <a:pt x="246" y="816"/>
                  </a:lnTo>
                  <a:lnTo>
                    <a:pt x="252" y="816"/>
                  </a:lnTo>
                  <a:lnTo>
                    <a:pt x="258" y="816"/>
                  </a:lnTo>
                  <a:lnTo>
                    <a:pt x="264" y="816"/>
                  </a:lnTo>
                  <a:lnTo>
                    <a:pt x="270" y="816"/>
                  </a:lnTo>
                  <a:lnTo>
                    <a:pt x="276" y="816"/>
                  </a:lnTo>
                  <a:lnTo>
                    <a:pt x="282" y="816"/>
                  </a:lnTo>
                  <a:lnTo>
                    <a:pt x="288" y="816"/>
                  </a:lnTo>
                  <a:lnTo>
                    <a:pt x="294" y="816"/>
                  </a:lnTo>
                  <a:lnTo>
                    <a:pt x="300" y="816"/>
                  </a:lnTo>
                  <a:lnTo>
                    <a:pt x="306" y="816"/>
                  </a:lnTo>
                  <a:lnTo>
                    <a:pt x="312" y="816"/>
                  </a:lnTo>
                  <a:lnTo>
                    <a:pt x="318" y="816"/>
                  </a:lnTo>
                  <a:lnTo>
                    <a:pt x="324" y="816"/>
                  </a:lnTo>
                  <a:lnTo>
                    <a:pt x="330" y="816"/>
                  </a:lnTo>
                  <a:lnTo>
                    <a:pt x="336" y="816"/>
                  </a:lnTo>
                  <a:lnTo>
                    <a:pt x="342" y="816"/>
                  </a:lnTo>
                  <a:lnTo>
                    <a:pt x="348" y="816"/>
                  </a:lnTo>
                  <a:lnTo>
                    <a:pt x="354" y="816"/>
                  </a:lnTo>
                  <a:lnTo>
                    <a:pt x="360" y="816"/>
                  </a:lnTo>
                  <a:lnTo>
                    <a:pt x="366" y="816"/>
                  </a:lnTo>
                  <a:lnTo>
                    <a:pt x="372" y="816"/>
                  </a:lnTo>
                  <a:lnTo>
                    <a:pt x="378" y="816"/>
                  </a:lnTo>
                  <a:lnTo>
                    <a:pt x="384" y="816"/>
                  </a:lnTo>
                  <a:lnTo>
                    <a:pt x="390" y="816"/>
                  </a:lnTo>
                  <a:lnTo>
                    <a:pt x="396" y="816"/>
                  </a:lnTo>
                  <a:lnTo>
                    <a:pt x="402" y="816"/>
                  </a:lnTo>
                  <a:lnTo>
                    <a:pt x="408" y="816"/>
                  </a:lnTo>
                  <a:lnTo>
                    <a:pt x="414" y="816"/>
                  </a:lnTo>
                  <a:lnTo>
                    <a:pt x="420" y="816"/>
                  </a:lnTo>
                  <a:lnTo>
                    <a:pt x="426" y="816"/>
                  </a:lnTo>
                  <a:lnTo>
                    <a:pt x="432" y="816"/>
                  </a:lnTo>
                  <a:lnTo>
                    <a:pt x="438" y="816"/>
                  </a:lnTo>
                  <a:lnTo>
                    <a:pt x="444" y="816"/>
                  </a:lnTo>
                  <a:lnTo>
                    <a:pt x="450" y="816"/>
                  </a:lnTo>
                  <a:lnTo>
                    <a:pt x="456" y="816"/>
                  </a:lnTo>
                  <a:lnTo>
                    <a:pt x="462" y="816"/>
                  </a:lnTo>
                  <a:lnTo>
                    <a:pt x="468" y="816"/>
                  </a:lnTo>
                  <a:lnTo>
                    <a:pt x="474" y="816"/>
                  </a:lnTo>
                  <a:lnTo>
                    <a:pt x="480" y="816"/>
                  </a:lnTo>
                  <a:lnTo>
                    <a:pt x="486" y="816"/>
                  </a:lnTo>
                  <a:lnTo>
                    <a:pt x="492" y="816"/>
                  </a:lnTo>
                  <a:lnTo>
                    <a:pt x="498" y="816"/>
                  </a:lnTo>
                  <a:lnTo>
                    <a:pt x="504" y="816"/>
                  </a:lnTo>
                  <a:lnTo>
                    <a:pt x="510" y="816"/>
                  </a:lnTo>
                  <a:lnTo>
                    <a:pt x="516" y="816"/>
                  </a:lnTo>
                  <a:lnTo>
                    <a:pt x="522" y="816"/>
                  </a:lnTo>
                  <a:lnTo>
                    <a:pt x="528" y="816"/>
                  </a:lnTo>
                  <a:lnTo>
                    <a:pt x="534" y="816"/>
                  </a:lnTo>
                  <a:lnTo>
                    <a:pt x="540" y="816"/>
                  </a:lnTo>
                  <a:lnTo>
                    <a:pt x="546" y="816"/>
                  </a:lnTo>
                  <a:lnTo>
                    <a:pt x="552" y="816"/>
                  </a:lnTo>
                  <a:lnTo>
                    <a:pt x="558" y="816"/>
                  </a:lnTo>
                  <a:lnTo>
                    <a:pt x="564" y="816"/>
                  </a:lnTo>
                  <a:lnTo>
                    <a:pt x="570" y="816"/>
                  </a:lnTo>
                  <a:lnTo>
                    <a:pt x="576" y="816"/>
                  </a:lnTo>
                  <a:lnTo>
                    <a:pt x="582" y="816"/>
                  </a:lnTo>
                  <a:lnTo>
                    <a:pt x="588" y="816"/>
                  </a:lnTo>
                  <a:lnTo>
                    <a:pt x="594" y="816"/>
                  </a:lnTo>
                  <a:lnTo>
                    <a:pt x="600" y="816"/>
                  </a:lnTo>
                  <a:lnTo>
                    <a:pt x="606" y="816"/>
                  </a:lnTo>
                  <a:lnTo>
                    <a:pt x="612" y="816"/>
                  </a:lnTo>
                  <a:lnTo>
                    <a:pt x="618" y="816"/>
                  </a:lnTo>
                  <a:lnTo>
                    <a:pt x="624" y="816"/>
                  </a:lnTo>
                  <a:lnTo>
                    <a:pt x="630" y="816"/>
                  </a:lnTo>
                  <a:lnTo>
                    <a:pt x="636" y="810"/>
                  </a:lnTo>
                  <a:lnTo>
                    <a:pt x="636" y="804"/>
                  </a:lnTo>
                  <a:lnTo>
                    <a:pt x="636" y="798"/>
                  </a:lnTo>
                  <a:lnTo>
                    <a:pt x="636" y="792"/>
                  </a:lnTo>
                  <a:lnTo>
                    <a:pt x="642" y="786"/>
                  </a:lnTo>
                  <a:lnTo>
                    <a:pt x="642" y="780"/>
                  </a:lnTo>
                  <a:lnTo>
                    <a:pt x="642" y="774"/>
                  </a:lnTo>
                  <a:lnTo>
                    <a:pt x="642" y="768"/>
                  </a:lnTo>
                  <a:lnTo>
                    <a:pt x="642" y="762"/>
                  </a:lnTo>
                  <a:lnTo>
                    <a:pt x="642" y="756"/>
                  </a:lnTo>
                  <a:lnTo>
                    <a:pt x="648" y="750"/>
                  </a:lnTo>
                  <a:lnTo>
                    <a:pt x="648" y="744"/>
                  </a:lnTo>
                  <a:lnTo>
                    <a:pt x="648" y="738"/>
                  </a:lnTo>
                  <a:lnTo>
                    <a:pt x="648" y="732"/>
                  </a:lnTo>
                  <a:lnTo>
                    <a:pt x="648" y="726"/>
                  </a:lnTo>
                  <a:lnTo>
                    <a:pt x="648" y="720"/>
                  </a:lnTo>
                  <a:lnTo>
                    <a:pt x="654" y="708"/>
                  </a:lnTo>
                  <a:lnTo>
                    <a:pt x="654" y="702"/>
                  </a:lnTo>
                  <a:lnTo>
                    <a:pt x="654" y="696"/>
                  </a:lnTo>
                  <a:lnTo>
                    <a:pt x="654" y="690"/>
                  </a:lnTo>
                  <a:lnTo>
                    <a:pt x="654" y="684"/>
                  </a:lnTo>
                  <a:lnTo>
                    <a:pt x="660" y="678"/>
                  </a:lnTo>
                  <a:lnTo>
                    <a:pt x="660" y="672"/>
                  </a:lnTo>
                  <a:lnTo>
                    <a:pt x="660" y="660"/>
                  </a:lnTo>
                  <a:lnTo>
                    <a:pt x="660" y="654"/>
                  </a:lnTo>
                  <a:lnTo>
                    <a:pt x="660" y="648"/>
                  </a:lnTo>
                  <a:lnTo>
                    <a:pt x="666" y="642"/>
                  </a:lnTo>
                  <a:lnTo>
                    <a:pt x="666" y="630"/>
                  </a:lnTo>
                  <a:lnTo>
                    <a:pt x="666" y="624"/>
                  </a:lnTo>
                  <a:lnTo>
                    <a:pt x="666" y="618"/>
                  </a:lnTo>
                  <a:lnTo>
                    <a:pt x="672" y="606"/>
                  </a:lnTo>
                  <a:lnTo>
                    <a:pt x="672" y="600"/>
                  </a:lnTo>
                  <a:lnTo>
                    <a:pt x="672" y="588"/>
                  </a:lnTo>
                  <a:lnTo>
                    <a:pt x="672" y="582"/>
                  </a:lnTo>
                  <a:lnTo>
                    <a:pt x="678" y="576"/>
                  </a:lnTo>
                  <a:lnTo>
                    <a:pt x="678" y="564"/>
                  </a:lnTo>
                  <a:lnTo>
                    <a:pt x="678" y="558"/>
                  </a:lnTo>
                  <a:lnTo>
                    <a:pt x="678" y="552"/>
                  </a:lnTo>
                  <a:lnTo>
                    <a:pt x="684" y="540"/>
                  </a:lnTo>
                  <a:lnTo>
                    <a:pt x="684" y="534"/>
                  </a:lnTo>
                  <a:lnTo>
                    <a:pt x="684" y="522"/>
                  </a:lnTo>
                  <a:lnTo>
                    <a:pt x="684" y="516"/>
                  </a:lnTo>
                  <a:lnTo>
                    <a:pt x="690" y="510"/>
                  </a:lnTo>
                  <a:lnTo>
                    <a:pt x="690" y="498"/>
                  </a:lnTo>
                  <a:lnTo>
                    <a:pt x="690" y="492"/>
                  </a:lnTo>
                  <a:lnTo>
                    <a:pt x="690" y="480"/>
                  </a:lnTo>
                  <a:lnTo>
                    <a:pt x="696" y="474"/>
                  </a:lnTo>
                  <a:lnTo>
                    <a:pt x="696" y="462"/>
                  </a:lnTo>
                  <a:lnTo>
                    <a:pt x="696" y="456"/>
                  </a:lnTo>
                  <a:lnTo>
                    <a:pt x="702" y="444"/>
                  </a:lnTo>
                  <a:lnTo>
                    <a:pt x="702" y="432"/>
                  </a:lnTo>
                  <a:lnTo>
                    <a:pt x="702" y="426"/>
                  </a:lnTo>
                  <a:lnTo>
                    <a:pt x="702" y="414"/>
                  </a:lnTo>
                  <a:lnTo>
                    <a:pt x="708" y="408"/>
                  </a:lnTo>
                  <a:lnTo>
                    <a:pt x="708" y="396"/>
                  </a:lnTo>
                  <a:lnTo>
                    <a:pt x="708" y="390"/>
                  </a:lnTo>
                  <a:lnTo>
                    <a:pt x="714" y="378"/>
                  </a:lnTo>
                  <a:lnTo>
                    <a:pt x="714" y="366"/>
                  </a:lnTo>
                  <a:lnTo>
                    <a:pt x="714" y="360"/>
                  </a:lnTo>
                  <a:lnTo>
                    <a:pt x="720" y="348"/>
                  </a:lnTo>
                  <a:lnTo>
                    <a:pt x="720" y="342"/>
                  </a:lnTo>
                  <a:lnTo>
                    <a:pt x="720" y="330"/>
                  </a:lnTo>
                  <a:lnTo>
                    <a:pt x="726" y="324"/>
                  </a:lnTo>
                  <a:lnTo>
                    <a:pt x="726" y="312"/>
                  </a:lnTo>
                  <a:lnTo>
                    <a:pt x="726" y="300"/>
                  </a:lnTo>
                  <a:lnTo>
                    <a:pt x="732" y="294"/>
                  </a:lnTo>
                  <a:lnTo>
                    <a:pt x="732" y="282"/>
                  </a:lnTo>
                  <a:lnTo>
                    <a:pt x="732" y="276"/>
                  </a:lnTo>
                  <a:lnTo>
                    <a:pt x="738" y="264"/>
                  </a:lnTo>
                  <a:lnTo>
                    <a:pt x="738" y="258"/>
                  </a:lnTo>
                  <a:lnTo>
                    <a:pt x="738" y="246"/>
                  </a:lnTo>
                  <a:lnTo>
                    <a:pt x="744" y="234"/>
                  </a:lnTo>
                  <a:lnTo>
                    <a:pt x="744" y="228"/>
                  </a:lnTo>
                  <a:lnTo>
                    <a:pt x="750" y="216"/>
                  </a:lnTo>
                  <a:lnTo>
                    <a:pt x="750" y="210"/>
                  </a:lnTo>
                  <a:lnTo>
                    <a:pt x="750" y="198"/>
                  </a:lnTo>
                  <a:lnTo>
                    <a:pt x="756" y="192"/>
                  </a:lnTo>
                  <a:lnTo>
                    <a:pt x="756" y="180"/>
                  </a:lnTo>
                  <a:lnTo>
                    <a:pt x="762" y="174"/>
                  </a:lnTo>
                  <a:lnTo>
                    <a:pt x="762" y="162"/>
                  </a:lnTo>
                  <a:lnTo>
                    <a:pt x="762" y="156"/>
                  </a:lnTo>
                  <a:lnTo>
                    <a:pt x="768" y="150"/>
                  </a:lnTo>
                  <a:lnTo>
                    <a:pt x="768" y="138"/>
                  </a:lnTo>
                  <a:lnTo>
                    <a:pt x="768" y="132"/>
                  </a:lnTo>
                  <a:lnTo>
                    <a:pt x="774" y="126"/>
                  </a:lnTo>
                  <a:lnTo>
                    <a:pt x="774" y="114"/>
                  </a:lnTo>
                  <a:lnTo>
                    <a:pt x="780" y="108"/>
                  </a:lnTo>
                  <a:lnTo>
                    <a:pt x="780" y="114"/>
                  </a:lnTo>
                  <a:lnTo>
                    <a:pt x="780" y="120"/>
                  </a:lnTo>
                  <a:lnTo>
                    <a:pt x="780" y="126"/>
                  </a:lnTo>
                  <a:lnTo>
                    <a:pt x="780" y="132"/>
                  </a:lnTo>
                  <a:lnTo>
                    <a:pt x="780" y="138"/>
                  </a:lnTo>
                  <a:lnTo>
                    <a:pt x="780" y="144"/>
                  </a:lnTo>
                  <a:lnTo>
                    <a:pt x="780" y="150"/>
                  </a:lnTo>
                  <a:lnTo>
                    <a:pt x="780" y="162"/>
                  </a:lnTo>
                  <a:lnTo>
                    <a:pt x="780" y="168"/>
                  </a:lnTo>
                  <a:lnTo>
                    <a:pt x="780" y="174"/>
                  </a:lnTo>
                  <a:lnTo>
                    <a:pt x="780" y="186"/>
                  </a:lnTo>
                  <a:lnTo>
                    <a:pt x="780" y="192"/>
                  </a:lnTo>
                  <a:lnTo>
                    <a:pt x="780" y="204"/>
                  </a:lnTo>
                  <a:lnTo>
                    <a:pt x="780" y="216"/>
                  </a:lnTo>
                  <a:lnTo>
                    <a:pt x="780" y="228"/>
                  </a:lnTo>
                  <a:lnTo>
                    <a:pt x="780" y="234"/>
                  </a:lnTo>
                  <a:lnTo>
                    <a:pt x="780" y="246"/>
                  </a:lnTo>
                  <a:lnTo>
                    <a:pt x="780" y="258"/>
                  </a:lnTo>
                  <a:lnTo>
                    <a:pt x="780" y="270"/>
                  </a:lnTo>
                  <a:lnTo>
                    <a:pt x="780" y="282"/>
                  </a:lnTo>
                  <a:lnTo>
                    <a:pt x="780" y="294"/>
                  </a:lnTo>
                  <a:lnTo>
                    <a:pt x="780" y="300"/>
                  </a:lnTo>
                  <a:lnTo>
                    <a:pt x="780" y="306"/>
                  </a:lnTo>
                  <a:lnTo>
                    <a:pt x="786" y="312"/>
                  </a:lnTo>
                  <a:lnTo>
                    <a:pt x="786" y="318"/>
                  </a:lnTo>
                  <a:lnTo>
                    <a:pt x="786" y="330"/>
                  </a:lnTo>
                  <a:lnTo>
                    <a:pt x="786" y="336"/>
                  </a:lnTo>
                  <a:lnTo>
                    <a:pt x="786" y="342"/>
                  </a:lnTo>
                  <a:lnTo>
                    <a:pt x="786" y="348"/>
                  </a:lnTo>
                  <a:lnTo>
                    <a:pt x="786" y="354"/>
                  </a:lnTo>
                  <a:lnTo>
                    <a:pt x="786" y="366"/>
                  </a:lnTo>
                  <a:lnTo>
                    <a:pt x="786" y="372"/>
                  </a:lnTo>
                  <a:lnTo>
                    <a:pt x="786" y="384"/>
                  </a:lnTo>
                  <a:lnTo>
                    <a:pt x="786" y="390"/>
                  </a:lnTo>
                  <a:lnTo>
                    <a:pt x="786" y="396"/>
                  </a:lnTo>
                  <a:lnTo>
                    <a:pt x="786" y="408"/>
                  </a:lnTo>
                  <a:lnTo>
                    <a:pt x="786" y="414"/>
                  </a:lnTo>
                  <a:lnTo>
                    <a:pt x="786" y="426"/>
                  </a:lnTo>
                  <a:lnTo>
                    <a:pt x="786" y="432"/>
                  </a:lnTo>
                  <a:lnTo>
                    <a:pt x="786" y="444"/>
                  </a:lnTo>
                  <a:lnTo>
                    <a:pt x="786" y="450"/>
                  </a:lnTo>
                  <a:lnTo>
                    <a:pt x="786" y="462"/>
                  </a:lnTo>
                  <a:lnTo>
                    <a:pt x="786" y="474"/>
                  </a:lnTo>
                  <a:lnTo>
                    <a:pt x="786" y="480"/>
                  </a:lnTo>
                  <a:lnTo>
                    <a:pt x="786" y="492"/>
                  </a:lnTo>
                  <a:lnTo>
                    <a:pt x="786" y="504"/>
                  </a:lnTo>
                  <a:lnTo>
                    <a:pt x="786" y="510"/>
                  </a:lnTo>
                  <a:lnTo>
                    <a:pt x="792" y="522"/>
                  </a:lnTo>
                  <a:lnTo>
                    <a:pt x="792" y="528"/>
                  </a:lnTo>
                  <a:lnTo>
                    <a:pt x="792" y="540"/>
                  </a:lnTo>
                  <a:lnTo>
                    <a:pt x="792" y="546"/>
                  </a:lnTo>
                  <a:lnTo>
                    <a:pt x="792" y="558"/>
                  </a:lnTo>
                  <a:lnTo>
                    <a:pt x="792" y="564"/>
                  </a:lnTo>
                  <a:lnTo>
                    <a:pt x="792" y="570"/>
                  </a:lnTo>
                  <a:lnTo>
                    <a:pt x="792" y="582"/>
                  </a:lnTo>
                  <a:lnTo>
                    <a:pt x="792" y="588"/>
                  </a:lnTo>
                  <a:lnTo>
                    <a:pt x="792" y="594"/>
                  </a:lnTo>
                  <a:lnTo>
                    <a:pt x="792" y="600"/>
                  </a:lnTo>
                  <a:lnTo>
                    <a:pt x="792" y="606"/>
                  </a:lnTo>
                  <a:lnTo>
                    <a:pt x="792" y="612"/>
                  </a:lnTo>
                  <a:lnTo>
                    <a:pt x="792" y="618"/>
                  </a:lnTo>
                  <a:lnTo>
                    <a:pt x="792" y="624"/>
                  </a:lnTo>
                  <a:lnTo>
                    <a:pt x="792" y="630"/>
                  </a:lnTo>
                  <a:lnTo>
                    <a:pt x="798" y="636"/>
                  </a:lnTo>
                  <a:lnTo>
                    <a:pt x="798" y="642"/>
                  </a:lnTo>
                  <a:lnTo>
                    <a:pt x="798" y="648"/>
                  </a:lnTo>
                  <a:lnTo>
                    <a:pt x="798" y="654"/>
                  </a:lnTo>
                  <a:lnTo>
                    <a:pt x="798" y="660"/>
                  </a:lnTo>
                  <a:lnTo>
                    <a:pt x="798" y="666"/>
                  </a:lnTo>
                  <a:lnTo>
                    <a:pt x="798" y="672"/>
                  </a:lnTo>
                  <a:lnTo>
                    <a:pt x="798" y="678"/>
                  </a:lnTo>
                  <a:lnTo>
                    <a:pt x="798" y="684"/>
                  </a:lnTo>
                  <a:lnTo>
                    <a:pt x="798" y="690"/>
                  </a:lnTo>
                  <a:lnTo>
                    <a:pt x="798" y="696"/>
                  </a:lnTo>
                  <a:lnTo>
                    <a:pt x="798" y="702"/>
                  </a:lnTo>
                  <a:lnTo>
                    <a:pt x="804" y="708"/>
                  </a:lnTo>
                  <a:lnTo>
                    <a:pt x="804" y="714"/>
                  </a:lnTo>
                  <a:lnTo>
                    <a:pt x="804" y="720"/>
                  </a:lnTo>
                  <a:lnTo>
                    <a:pt x="804" y="726"/>
                  </a:lnTo>
                  <a:lnTo>
                    <a:pt x="804" y="732"/>
                  </a:lnTo>
                  <a:lnTo>
                    <a:pt x="804" y="738"/>
                  </a:lnTo>
                  <a:lnTo>
                    <a:pt x="810" y="744"/>
                  </a:lnTo>
                  <a:lnTo>
                    <a:pt x="810" y="750"/>
                  </a:lnTo>
                  <a:lnTo>
                    <a:pt x="810" y="756"/>
                  </a:lnTo>
                  <a:lnTo>
                    <a:pt x="810" y="762"/>
                  </a:lnTo>
                  <a:lnTo>
                    <a:pt x="816" y="768"/>
                  </a:lnTo>
                  <a:lnTo>
                    <a:pt x="816" y="774"/>
                  </a:lnTo>
                  <a:lnTo>
                    <a:pt x="822" y="780"/>
                  </a:lnTo>
                  <a:lnTo>
                    <a:pt x="822" y="786"/>
                  </a:lnTo>
                  <a:lnTo>
                    <a:pt x="828" y="792"/>
                  </a:lnTo>
                  <a:lnTo>
                    <a:pt x="834" y="798"/>
                  </a:lnTo>
                  <a:lnTo>
                    <a:pt x="840" y="804"/>
                  </a:lnTo>
                  <a:lnTo>
                    <a:pt x="846" y="810"/>
                  </a:lnTo>
                  <a:lnTo>
                    <a:pt x="852" y="810"/>
                  </a:lnTo>
                  <a:lnTo>
                    <a:pt x="858" y="816"/>
                  </a:lnTo>
                  <a:lnTo>
                    <a:pt x="864" y="816"/>
                  </a:lnTo>
                  <a:lnTo>
                    <a:pt x="870" y="822"/>
                  </a:lnTo>
                  <a:lnTo>
                    <a:pt x="876" y="822"/>
                  </a:lnTo>
                  <a:lnTo>
                    <a:pt x="882" y="828"/>
                  </a:lnTo>
                  <a:lnTo>
                    <a:pt x="888" y="828"/>
                  </a:lnTo>
                  <a:lnTo>
                    <a:pt x="894" y="828"/>
                  </a:lnTo>
                  <a:lnTo>
                    <a:pt x="900" y="834"/>
                  </a:lnTo>
                  <a:lnTo>
                    <a:pt x="906" y="834"/>
                  </a:lnTo>
                  <a:lnTo>
                    <a:pt x="912" y="840"/>
                  </a:lnTo>
                  <a:lnTo>
                    <a:pt x="918" y="840"/>
                  </a:lnTo>
                  <a:lnTo>
                    <a:pt x="924" y="846"/>
                  </a:lnTo>
                  <a:lnTo>
                    <a:pt x="930" y="846"/>
                  </a:lnTo>
                  <a:lnTo>
                    <a:pt x="936" y="846"/>
                  </a:lnTo>
                  <a:lnTo>
                    <a:pt x="942" y="852"/>
                  </a:lnTo>
                  <a:lnTo>
                    <a:pt x="948" y="852"/>
                  </a:lnTo>
                  <a:lnTo>
                    <a:pt x="954" y="852"/>
                  </a:lnTo>
                  <a:lnTo>
                    <a:pt x="960" y="858"/>
                  </a:lnTo>
                  <a:lnTo>
                    <a:pt x="966" y="858"/>
                  </a:lnTo>
                  <a:lnTo>
                    <a:pt x="972" y="858"/>
                  </a:lnTo>
                  <a:lnTo>
                    <a:pt x="978" y="864"/>
                  </a:lnTo>
                  <a:lnTo>
                    <a:pt x="984" y="864"/>
                  </a:lnTo>
                  <a:lnTo>
                    <a:pt x="990" y="864"/>
                  </a:lnTo>
                  <a:lnTo>
                    <a:pt x="996" y="864"/>
                  </a:lnTo>
                  <a:lnTo>
                    <a:pt x="1002" y="870"/>
                  </a:lnTo>
                  <a:lnTo>
                    <a:pt x="1008" y="870"/>
                  </a:lnTo>
                  <a:lnTo>
                    <a:pt x="1014" y="870"/>
                  </a:lnTo>
                  <a:lnTo>
                    <a:pt x="1020" y="870"/>
                  </a:lnTo>
                  <a:lnTo>
                    <a:pt x="1026" y="870"/>
                  </a:lnTo>
                  <a:lnTo>
                    <a:pt x="1032" y="876"/>
                  </a:lnTo>
                  <a:lnTo>
                    <a:pt x="1038" y="876"/>
                  </a:lnTo>
                  <a:lnTo>
                    <a:pt x="1044" y="876"/>
                  </a:lnTo>
                  <a:lnTo>
                    <a:pt x="1050" y="876"/>
                  </a:lnTo>
                  <a:lnTo>
                    <a:pt x="1056" y="876"/>
                  </a:lnTo>
                  <a:lnTo>
                    <a:pt x="1062" y="876"/>
                  </a:lnTo>
                  <a:lnTo>
                    <a:pt x="1068" y="876"/>
                  </a:lnTo>
                  <a:lnTo>
                    <a:pt x="1074" y="876"/>
                  </a:lnTo>
                  <a:lnTo>
                    <a:pt x="1080" y="882"/>
                  </a:lnTo>
                  <a:lnTo>
                    <a:pt x="1080" y="888"/>
                  </a:lnTo>
                  <a:lnTo>
                    <a:pt x="1080" y="894"/>
                  </a:lnTo>
                  <a:lnTo>
                    <a:pt x="1080" y="900"/>
                  </a:lnTo>
                  <a:lnTo>
                    <a:pt x="1086" y="906"/>
                  </a:lnTo>
                  <a:lnTo>
                    <a:pt x="1086" y="912"/>
                  </a:lnTo>
                  <a:lnTo>
                    <a:pt x="1086" y="918"/>
                  </a:lnTo>
                  <a:lnTo>
                    <a:pt x="1086" y="924"/>
                  </a:lnTo>
                  <a:lnTo>
                    <a:pt x="1086" y="930"/>
                  </a:lnTo>
                  <a:lnTo>
                    <a:pt x="1086" y="936"/>
                  </a:lnTo>
                  <a:lnTo>
                    <a:pt x="1092" y="942"/>
                  </a:lnTo>
                  <a:lnTo>
                    <a:pt x="1092" y="954"/>
                  </a:lnTo>
                  <a:lnTo>
                    <a:pt x="1092" y="960"/>
                  </a:lnTo>
                  <a:lnTo>
                    <a:pt x="1092" y="972"/>
                  </a:lnTo>
                  <a:lnTo>
                    <a:pt x="1098" y="978"/>
                  </a:lnTo>
                  <a:lnTo>
                    <a:pt x="1098" y="990"/>
                  </a:lnTo>
                  <a:lnTo>
                    <a:pt x="1098" y="996"/>
                  </a:lnTo>
                  <a:lnTo>
                    <a:pt x="1098" y="1008"/>
                  </a:lnTo>
                  <a:lnTo>
                    <a:pt x="1104" y="1020"/>
                  </a:lnTo>
                  <a:lnTo>
                    <a:pt x="1104" y="1026"/>
                  </a:lnTo>
                  <a:lnTo>
                    <a:pt x="1104" y="1038"/>
                  </a:lnTo>
                  <a:lnTo>
                    <a:pt x="1110" y="1050"/>
                  </a:lnTo>
                  <a:lnTo>
                    <a:pt x="1110" y="1056"/>
                  </a:lnTo>
                  <a:lnTo>
                    <a:pt x="1110" y="1068"/>
                  </a:lnTo>
                  <a:lnTo>
                    <a:pt x="1110" y="1080"/>
                  </a:lnTo>
                  <a:lnTo>
                    <a:pt x="1116" y="1086"/>
                  </a:lnTo>
                  <a:lnTo>
                    <a:pt x="1116" y="1098"/>
                  </a:lnTo>
                  <a:lnTo>
                    <a:pt x="1116" y="1110"/>
                  </a:lnTo>
                  <a:lnTo>
                    <a:pt x="1122" y="1116"/>
                  </a:lnTo>
                  <a:lnTo>
                    <a:pt x="1122" y="1128"/>
                  </a:lnTo>
                  <a:lnTo>
                    <a:pt x="1122" y="1140"/>
                  </a:lnTo>
                  <a:lnTo>
                    <a:pt x="1128" y="1158"/>
                  </a:lnTo>
                  <a:lnTo>
                    <a:pt x="1128" y="1170"/>
                  </a:lnTo>
                  <a:lnTo>
                    <a:pt x="1134" y="1188"/>
                  </a:lnTo>
                  <a:lnTo>
                    <a:pt x="1134" y="1200"/>
                  </a:lnTo>
                  <a:lnTo>
                    <a:pt x="1140" y="1218"/>
                  </a:lnTo>
                  <a:lnTo>
                    <a:pt x="1140" y="1230"/>
                  </a:lnTo>
                  <a:lnTo>
                    <a:pt x="1146" y="1242"/>
                  </a:lnTo>
                  <a:lnTo>
                    <a:pt x="1146" y="1254"/>
                  </a:lnTo>
                  <a:lnTo>
                    <a:pt x="1152" y="1272"/>
                  </a:lnTo>
                  <a:lnTo>
                    <a:pt x="1152" y="1284"/>
                  </a:lnTo>
                  <a:lnTo>
                    <a:pt x="1152" y="1296"/>
                  </a:lnTo>
                  <a:lnTo>
                    <a:pt x="1158" y="1308"/>
                  </a:lnTo>
                  <a:lnTo>
                    <a:pt x="1158" y="1320"/>
                  </a:lnTo>
                  <a:lnTo>
                    <a:pt x="1164" y="1338"/>
                  </a:lnTo>
                  <a:lnTo>
                    <a:pt x="1164" y="1350"/>
                  </a:lnTo>
                  <a:lnTo>
                    <a:pt x="1170" y="1362"/>
                  </a:lnTo>
                  <a:lnTo>
                    <a:pt x="1170" y="1374"/>
                  </a:lnTo>
                  <a:lnTo>
                    <a:pt x="1176" y="1386"/>
                  </a:lnTo>
                  <a:lnTo>
                    <a:pt x="1176" y="1398"/>
                  </a:lnTo>
                  <a:lnTo>
                    <a:pt x="1182" y="1404"/>
                  </a:lnTo>
                  <a:lnTo>
                    <a:pt x="1182" y="1416"/>
                  </a:lnTo>
                  <a:lnTo>
                    <a:pt x="1188" y="1428"/>
                  </a:lnTo>
                  <a:lnTo>
                    <a:pt x="1188" y="1440"/>
                  </a:lnTo>
                  <a:lnTo>
                    <a:pt x="1188" y="1452"/>
                  </a:lnTo>
                  <a:lnTo>
                    <a:pt x="1194" y="1458"/>
                  </a:lnTo>
                  <a:lnTo>
                    <a:pt x="1194" y="1470"/>
                  </a:lnTo>
                  <a:lnTo>
                    <a:pt x="1200" y="1482"/>
                  </a:lnTo>
                  <a:lnTo>
                    <a:pt x="1200" y="1488"/>
                  </a:lnTo>
                  <a:lnTo>
                    <a:pt x="1206" y="1500"/>
                  </a:lnTo>
                  <a:lnTo>
                    <a:pt x="1206" y="1506"/>
                  </a:lnTo>
                  <a:lnTo>
                    <a:pt x="1212" y="1518"/>
                  </a:lnTo>
                  <a:lnTo>
                    <a:pt x="1212" y="1524"/>
                  </a:lnTo>
                  <a:lnTo>
                    <a:pt x="1218" y="1530"/>
                  </a:lnTo>
                  <a:lnTo>
                    <a:pt x="1218" y="1542"/>
                  </a:lnTo>
                  <a:lnTo>
                    <a:pt x="1224" y="1548"/>
                  </a:lnTo>
                  <a:lnTo>
                    <a:pt x="1224" y="1554"/>
                  </a:lnTo>
                  <a:lnTo>
                    <a:pt x="1230" y="1560"/>
                  </a:lnTo>
                  <a:lnTo>
                    <a:pt x="1230" y="1566"/>
                  </a:lnTo>
                  <a:lnTo>
                    <a:pt x="1236" y="1572"/>
                  </a:lnTo>
                  <a:lnTo>
                    <a:pt x="1236" y="1584"/>
                  </a:lnTo>
                  <a:lnTo>
                    <a:pt x="1242" y="1590"/>
                  </a:lnTo>
                  <a:lnTo>
                    <a:pt x="1248" y="1596"/>
                  </a:lnTo>
                  <a:lnTo>
                    <a:pt x="1248" y="1602"/>
                  </a:lnTo>
                  <a:lnTo>
                    <a:pt x="1254" y="1608"/>
                  </a:lnTo>
                  <a:lnTo>
                    <a:pt x="1260" y="1614"/>
                  </a:lnTo>
                  <a:lnTo>
                    <a:pt x="1266" y="1620"/>
                  </a:lnTo>
                  <a:lnTo>
                    <a:pt x="1272" y="1626"/>
                  </a:lnTo>
                  <a:lnTo>
                    <a:pt x="1278" y="1626"/>
                  </a:lnTo>
                  <a:lnTo>
                    <a:pt x="1284" y="1620"/>
                  </a:lnTo>
                  <a:lnTo>
                    <a:pt x="1284" y="1614"/>
                  </a:lnTo>
                  <a:lnTo>
                    <a:pt x="1284" y="1608"/>
                  </a:lnTo>
                  <a:lnTo>
                    <a:pt x="1290" y="1602"/>
                  </a:lnTo>
                  <a:lnTo>
                    <a:pt x="1290" y="1596"/>
                  </a:lnTo>
                  <a:lnTo>
                    <a:pt x="1290" y="1590"/>
                  </a:lnTo>
                  <a:lnTo>
                    <a:pt x="1290" y="1578"/>
                  </a:lnTo>
                  <a:lnTo>
                    <a:pt x="1290" y="1572"/>
                  </a:lnTo>
                  <a:lnTo>
                    <a:pt x="1290" y="1560"/>
                  </a:lnTo>
                  <a:lnTo>
                    <a:pt x="1290" y="1548"/>
                  </a:lnTo>
                  <a:lnTo>
                    <a:pt x="1290" y="1542"/>
                  </a:lnTo>
                  <a:lnTo>
                    <a:pt x="1290" y="1530"/>
                  </a:lnTo>
                  <a:lnTo>
                    <a:pt x="1290" y="1512"/>
                  </a:lnTo>
                  <a:lnTo>
                    <a:pt x="1290" y="1500"/>
                  </a:lnTo>
                  <a:lnTo>
                    <a:pt x="1290" y="1488"/>
                  </a:lnTo>
                  <a:lnTo>
                    <a:pt x="1290" y="1470"/>
                  </a:lnTo>
                  <a:lnTo>
                    <a:pt x="1290" y="1458"/>
                  </a:lnTo>
                  <a:lnTo>
                    <a:pt x="1290" y="1446"/>
                  </a:lnTo>
                  <a:lnTo>
                    <a:pt x="1290" y="1428"/>
                  </a:lnTo>
                  <a:lnTo>
                    <a:pt x="1290" y="1410"/>
                  </a:lnTo>
                  <a:lnTo>
                    <a:pt x="1290" y="1398"/>
                  </a:lnTo>
                  <a:lnTo>
                    <a:pt x="1290" y="1380"/>
                  </a:lnTo>
                  <a:lnTo>
                    <a:pt x="1290" y="1368"/>
                  </a:lnTo>
                  <a:lnTo>
                    <a:pt x="1290" y="1356"/>
                  </a:lnTo>
                  <a:lnTo>
                    <a:pt x="1290" y="1338"/>
                  </a:lnTo>
                  <a:lnTo>
                    <a:pt x="1290" y="1320"/>
                  </a:lnTo>
                  <a:lnTo>
                    <a:pt x="1290" y="1302"/>
                  </a:lnTo>
                  <a:lnTo>
                    <a:pt x="1290" y="1284"/>
                  </a:lnTo>
                  <a:lnTo>
                    <a:pt x="1290" y="1272"/>
                  </a:lnTo>
                  <a:lnTo>
                    <a:pt x="1296" y="1254"/>
                  </a:lnTo>
                  <a:lnTo>
                    <a:pt x="1296" y="1236"/>
                  </a:lnTo>
                  <a:lnTo>
                    <a:pt x="1296" y="1224"/>
                  </a:lnTo>
                  <a:lnTo>
                    <a:pt x="1296" y="1206"/>
                  </a:lnTo>
                  <a:lnTo>
                    <a:pt x="1296" y="1194"/>
                  </a:lnTo>
                  <a:lnTo>
                    <a:pt x="1296" y="1182"/>
                  </a:lnTo>
                  <a:lnTo>
                    <a:pt x="1296" y="1170"/>
                  </a:lnTo>
                  <a:lnTo>
                    <a:pt x="1296" y="1152"/>
                  </a:lnTo>
                  <a:lnTo>
                    <a:pt x="1296" y="1140"/>
                  </a:lnTo>
                  <a:lnTo>
                    <a:pt x="1296" y="1134"/>
                  </a:lnTo>
                  <a:lnTo>
                    <a:pt x="1296" y="1122"/>
                  </a:lnTo>
                  <a:lnTo>
                    <a:pt x="1296" y="1110"/>
                  </a:lnTo>
                  <a:lnTo>
                    <a:pt x="1296" y="1098"/>
                  </a:lnTo>
                  <a:lnTo>
                    <a:pt x="1296" y="1086"/>
                  </a:lnTo>
                  <a:lnTo>
                    <a:pt x="1296" y="1080"/>
                  </a:lnTo>
                  <a:lnTo>
                    <a:pt x="1296" y="1068"/>
                  </a:lnTo>
                  <a:lnTo>
                    <a:pt x="1302" y="1062"/>
                  </a:lnTo>
                  <a:lnTo>
                    <a:pt x="1302" y="1050"/>
                  </a:lnTo>
                  <a:lnTo>
                    <a:pt x="1302" y="1044"/>
                  </a:lnTo>
                  <a:lnTo>
                    <a:pt x="1302" y="1032"/>
                  </a:lnTo>
                  <a:lnTo>
                    <a:pt x="1302" y="1026"/>
                  </a:lnTo>
                  <a:lnTo>
                    <a:pt x="1302" y="1020"/>
                  </a:lnTo>
                  <a:lnTo>
                    <a:pt x="1302" y="1008"/>
                  </a:lnTo>
                  <a:lnTo>
                    <a:pt x="1302" y="1002"/>
                  </a:lnTo>
                  <a:lnTo>
                    <a:pt x="1302" y="996"/>
                  </a:lnTo>
                  <a:lnTo>
                    <a:pt x="1302" y="990"/>
                  </a:lnTo>
                  <a:lnTo>
                    <a:pt x="1302" y="984"/>
                  </a:lnTo>
                  <a:lnTo>
                    <a:pt x="1302" y="978"/>
                  </a:lnTo>
                  <a:lnTo>
                    <a:pt x="1302" y="972"/>
                  </a:lnTo>
                  <a:lnTo>
                    <a:pt x="1302" y="966"/>
                  </a:lnTo>
                  <a:lnTo>
                    <a:pt x="1302" y="960"/>
                  </a:lnTo>
                  <a:lnTo>
                    <a:pt x="1302" y="954"/>
                  </a:lnTo>
                  <a:lnTo>
                    <a:pt x="1308" y="948"/>
                  </a:lnTo>
                  <a:lnTo>
                    <a:pt x="1308" y="942"/>
                  </a:lnTo>
                  <a:lnTo>
                    <a:pt x="1308" y="936"/>
                  </a:lnTo>
                  <a:lnTo>
                    <a:pt x="1308" y="930"/>
                  </a:lnTo>
                  <a:lnTo>
                    <a:pt x="1308" y="924"/>
                  </a:lnTo>
                  <a:lnTo>
                    <a:pt x="1308" y="918"/>
                  </a:lnTo>
                  <a:lnTo>
                    <a:pt x="1308" y="912"/>
                  </a:lnTo>
                  <a:lnTo>
                    <a:pt x="1308" y="906"/>
                  </a:lnTo>
                  <a:lnTo>
                    <a:pt x="1308" y="900"/>
                  </a:lnTo>
                  <a:lnTo>
                    <a:pt x="1308" y="894"/>
                  </a:lnTo>
                  <a:lnTo>
                    <a:pt x="1308" y="888"/>
                  </a:lnTo>
                  <a:lnTo>
                    <a:pt x="1314" y="882"/>
                  </a:lnTo>
                  <a:lnTo>
                    <a:pt x="1314" y="876"/>
                  </a:lnTo>
                  <a:lnTo>
                    <a:pt x="1314" y="870"/>
                  </a:lnTo>
                  <a:lnTo>
                    <a:pt x="1314" y="864"/>
                  </a:lnTo>
                  <a:lnTo>
                    <a:pt x="1314" y="858"/>
                  </a:lnTo>
                  <a:lnTo>
                    <a:pt x="1314" y="852"/>
                  </a:lnTo>
                  <a:lnTo>
                    <a:pt x="1320" y="846"/>
                  </a:lnTo>
                  <a:lnTo>
                    <a:pt x="1320" y="840"/>
                  </a:lnTo>
                  <a:lnTo>
                    <a:pt x="1320" y="834"/>
                  </a:lnTo>
                  <a:lnTo>
                    <a:pt x="1326" y="828"/>
                  </a:lnTo>
                  <a:lnTo>
                    <a:pt x="1326" y="822"/>
                  </a:lnTo>
                  <a:lnTo>
                    <a:pt x="1332" y="816"/>
                  </a:lnTo>
                  <a:lnTo>
                    <a:pt x="1332" y="810"/>
                  </a:lnTo>
                  <a:lnTo>
                    <a:pt x="1338" y="804"/>
                  </a:lnTo>
                  <a:lnTo>
                    <a:pt x="1344" y="798"/>
                  </a:lnTo>
                  <a:lnTo>
                    <a:pt x="1350" y="792"/>
                  </a:lnTo>
                  <a:lnTo>
                    <a:pt x="1356" y="786"/>
                  </a:lnTo>
                  <a:lnTo>
                    <a:pt x="1362" y="786"/>
                  </a:lnTo>
                  <a:lnTo>
                    <a:pt x="1368" y="786"/>
                  </a:lnTo>
                  <a:lnTo>
                    <a:pt x="1374" y="780"/>
                  </a:lnTo>
                  <a:lnTo>
                    <a:pt x="1380" y="780"/>
                  </a:lnTo>
                  <a:lnTo>
                    <a:pt x="1386" y="774"/>
                  </a:lnTo>
                  <a:lnTo>
                    <a:pt x="1392" y="774"/>
                  </a:lnTo>
                  <a:lnTo>
                    <a:pt x="1398" y="774"/>
                  </a:lnTo>
                  <a:lnTo>
                    <a:pt x="1404" y="768"/>
                  </a:lnTo>
                  <a:lnTo>
                    <a:pt x="1410" y="768"/>
                  </a:lnTo>
                  <a:lnTo>
                    <a:pt x="1416" y="768"/>
                  </a:lnTo>
                  <a:lnTo>
                    <a:pt x="1422" y="768"/>
                  </a:lnTo>
                  <a:lnTo>
                    <a:pt x="1428" y="762"/>
                  </a:lnTo>
                  <a:lnTo>
                    <a:pt x="1434" y="762"/>
                  </a:lnTo>
                  <a:lnTo>
                    <a:pt x="1440" y="762"/>
                  </a:lnTo>
                  <a:lnTo>
                    <a:pt x="1446" y="762"/>
                  </a:lnTo>
                  <a:lnTo>
                    <a:pt x="1452" y="756"/>
                  </a:lnTo>
                  <a:lnTo>
                    <a:pt x="1458" y="756"/>
                  </a:lnTo>
                  <a:lnTo>
                    <a:pt x="1464" y="756"/>
                  </a:lnTo>
                  <a:lnTo>
                    <a:pt x="1470" y="756"/>
                  </a:lnTo>
                  <a:lnTo>
                    <a:pt x="1476" y="756"/>
                  </a:lnTo>
                  <a:lnTo>
                    <a:pt x="1482" y="756"/>
                  </a:lnTo>
                  <a:lnTo>
                    <a:pt x="1488" y="756"/>
                  </a:lnTo>
                  <a:lnTo>
                    <a:pt x="1494" y="756"/>
                  </a:lnTo>
                  <a:lnTo>
                    <a:pt x="1500" y="756"/>
                  </a:lnTo>
                  <a:lnTo>
                    <a:pt x="1506" y="756"/>
                  </a:lnTo>
                  <a:lnTo>
                    <a:pt x="1512" y="750"/>
                  </a:lnTo>
                  <a:lnTo>
                    <a:pt x="1512" y="744"/>
                  </a:lnTo>
                  <a:lnTo>
                    <a:pt x="1512" y="738"/>
                  </a:lnTo>
                  <a:lnTo>
                    <a:pt x="1512" y="732"/>
                  </a:lnTo>
                  <a:lnTo>
                    <a:pt x="1518" y="726"/>
                  </a:lnTo>
                  <a:lnTo>
                    <a:pt x="1518" y="714"/>
                  </a:lnTo>
                  <a:lnTo>
                    <a:pt x="1518" y="708"/>
                  </a:lnTo>
                  <a:lnTo>
                    <a:pt x="1518" y="696"/>
                  </a:lnTo>
                  <a:lnTo>
                    <a:pt x="1524" y="684"/>
                  </a:lnTo>
                  <a:lnTo>
                    <a:pt x="1524" y="678"/>
                  </a:lnTo>
                  <a:lnTo>
                    <a:pt x="1524" y="666"/>
                  </a:lnTo>
                  <a:lnTo>
                    <a:pt x="1530" y="654"/>
                  </a:lnTo>
                  <a:lnTo>
                    <a:pt x="1530" y="642"/>
                  </a:lnTo>
                  <a:lnTo>
                    <a:pt x="1530" y="630"/>
                  </a:lnTo>
                  <a:lnTo>
                    <a:pt x="1536" y="618"/>
                  </a:lnTo>
                  <a:lnTo>
                    <a:pt x="1536" y="606"/>
                  </a:lnTo>
                  <a:lnTo>
                    <a:pt x="1536" y="594"/>
                  </a:lnTo>
                  <a:lnTo>
                    <a:pt x="1542" y="582"/>
                  </a:lnTo>
                  <a:lnTo>
                    <a:pt x="1542" y="564"/>
                  </a:lnTo>
                  <a:lnTo>
                    <a:pt x="1548" y="552"/>
                  </a:lnTo>
                  <a:lnTo>
                    <a:pt x="1548" y="534"/>
                  </a:lnTo>
                  <a:lnTo>
                    <a:pt x="1554" y="522"/>
                  </a:lnTo>
                  <a:lnTo>
                    <a:pt x="1554" y="504"/>
                  </a:lnTo>
                  <a:lnTo>
                    <a:pt x="1554" y="486"/>
                  </a:lnTo>
                  <a:lnTo>
                    <a:pt x="1560" y="474"/>
                  </a:lnTo>
                  <a:lnTo>
                    <a:pt x="1566" y="456"/>
                  </a:lnTo>
                  <a:lnTo>
                    <a:pt x="1566" y="438"/>
                  </a:lnTo>
                  <a:lnTo>
                    <a:pt x="1572" y="420"/>
                  </a:lnTo>
                  <a:lnTo>
                    <a:pt x="1572" y="402"/>
                  </a:lnTo>
                  <a:lnTo>
                    <a:pt x="1578" y="384"/>
                  </a:lnTo>
                  <a:lnTo>
                    <a:pt x="1578" y="366"/>
                  </a:lnTo>
                  <a:lnTo>
                    <a:pt x="1584" y="354"/>
                  </a:lnTo>
                  <a:lnTo>
                    <a:pt x="1584" y="336"/>
                  </a:lnTo>
                  <a:lnTo>
                    <a:pt x="1590" y="318"/>
                  </a:lnTo>
                  <a:lnTo>
                    <a:pt x="1596" y="306"/>
                  </a:lnTo>
                  <a:lnTo>
                    <a:pt x="1596" y="288"/>
                  </a:lnTo>
                  <a:lnTo>
                    <a:pt x="1602" y="270"/>
                  </a:lnTo>
                  <a:lnTo>
                    <a:pt x="1602" y="258"/>
                  </a:lnTo>
                  <a:lnTo>
                    <a:pt x="1608" y="246"/>
                  </a:lnTo>
                  <a:lnTo>
                    <a:pt x="1608" y="228"/>
                  </a:lnTo>
                  <a:lnTo>
                    <a:pt x="1614" y="216"/>
                  </a:lnTo>
                  <a:lnTo>
                    <a:pt x="1620" y="204"/>
                  </a:lnTo>
                  <a:lnTo>
                    <a:pt x="1620" y="192"/>
                  </a:lnTo>
                  <a:lnTo>
                    <a:pt x="1626" y="174"/>
                  </a:lnTo>
                  <a:lnTo>
                    <a:pt x="1626" y="162"/>
                  </a:lnTo>
                  <a:lnTo>
                    <a:pt x="1632" y="150"/>
                  </a:lnTo>
                  <a:lnTo>
                    <a:pt x="1632" y="144"/>
                  </a:lnTo>
                  <a:lnTo>
                    <a:pt x="1638" y="132"/>
                  </a:lnTo>
                  <a:lnTo>
                    <a:pt x="1638" y="120"/>
                  </a:lnTo>
                  <a:lnTo>
                    <a:pt x="1644" y="108"/>
                  </a:lnTo>
                  <a:lnTo>
                    <a:pt x="1650" y="102"/>
                  </a:lnTo>
                  <a:lnTo>
                    <a:pt x="1650" y="90"/>
                  </a:lnTo>
                  <a:lnTo>
                    <a:pt x="1656" y="78"/>
                  </a:lnTo>
                  <a:lnTo>
                    <a:pt x="1656" y="72"/>
                  </a:lnTo>
                  <a:lnTo>
                    <a:pt x="1662" y="66"/>
                  </a:lnTo>
                  <a:lnTo>
                    <a:pt x="1662" y="54"/>
                  </a:lnTo>
                  <a:lnTo>
                    <a:pt x="1668" y="48"/>
                  </a:lnTo>
                  <a:lnTo>
                    <a:pt x="1674" y="42"/>
                  </a:lnTo>
                  <a:lnTo>
                    <a:pt x="1674" y="36"/>
                  </a:lnTo>
                  <a:lnTo>
                    <a:pt x="1680" y="30"/>
                  </a:lnTo>
                  <a:lnTo>
                    <a:pt x="1680" y="24"/>
                  </a:lnTo>
                  <a:lnTo>
                    <a:pt x="1686" y="18"/>
                  </a:lnTo>
                  <a:lnTo>
                    <a:pt x="1692" y="12"/>
                  </a:lnTo>
                  <a:lnTo>
                    <a:pt x="1698" y="6"/>
                  </a:lnTo>
                  <a:lnTo>
                    <a:pt x="1704" y="0"/>
                  </a:lnTo>
                  <a:lnTo>
                    <a:pt x="1710" y="0"/>
                  </a:lnTo>
                  <a:lnTo>
                    <a:pt x="1716" y="6"/>
                  </a:lnTo>
                  <a:lnTo>
                    <a:pt x="1716" y="12"/>
                  </a:lnTo>
                  <a:lnTo>
                    <a:pt x="1716" y="18"/>
                  </a:lnTo>
                  <a:lnTo>
                    <a:pt x="1722" y="24"/>
                  </a:lnTo>
                  <a:lnTo>
                    <a:pt x="1722" y="30"/>
                  </a:lnTo>
                  <a:lnTo>
                    <a:pt x="1722" y="36"/>
                  </a:lnTo>
                  <a:lnTo>
                    <a:pt x="1722" y="48"/>
                  </a:lnTo>
                  <a:lnTo>
                    <a:pt x="1722" y="60"/>
                  </a:lnTo>
                  <a:lnTo>
                    <a:pt x="1722" y="72"/>
                  </a:lnTo>
                  <a:lnTo>
                    <a:pt x="1722" y="78"/>
                  </a:lnTo>
                  <a:lnTo>
                    <a:pt x="1722" y="90"/>
                  </a:lnTo>
                  <a:lnTo>
                    <a:pt x="1722" y="102"/>
                  </a:lnTo>
                  <a:lnTo>
                    <a:pt x="1722" y="114"/>
                  </a:lnTo>
                  <a:lnTo>
                    <a:pt x="1722" y="132"/>
                  </a:lnTo>
                  <a:lnTo>
                    <a:pt x="1722" y="144"/>
                  </a:lnTo>
                  <a:lnTo>
                    <a:pt x="1722" y="162"/>
                  </a:lnTo>
                  <a:lnTo>
                    <a:pt x="1722" y="174"/>
                  </a:lnTo>
                  <a:lnTo>
                    <a:pt x="1722" y="186"/>
                  </a:lnTo>
                  <a:lnTo>
                    <a:pt x="1722" y="204"/>
                  </a:lnTo>
                  <a:lnTo>
                    <a:pt x="1722" y="222"/>
                  </a:lnTo>
                  <a:lnTo>
                    <a:pt x="1722" y="246"/>
                  </a:lnTo>
                  <a:lnTo>
                    <a:pt x="1722" y="270"/>
                  </a:lnTo>
                  <a:lnTo>
                    <a:pt x="1722" y="288"/>
                  </a:lnTo>
                  <a:lnTo>
                    <a:pt x="1722" y="312"/>
                  </a:lnTo>
                  <a:lnTo>
                    <a:pt x="1722" y="330"/>
                  </a:lnTo>
                  <a:lnTo>
                    <a:pt x="1722" y="348"/>
                  </a:lnTo>
                  <a:lnTo>
                    <a:pt x="1722" y="366"/>
                  </a:lnTo>
                  <a:lnTo>
                    <a:pt x="1728" y="384"/>
                  </a:lnTo>
                  <a:lnTo>
                    <a:pt x="1728" y="402"/>
                  </a:lnTo>
                  <a:lnTo>
                    <a:pt x="1728" y="420"/>
                  </a:lnTo>
                  <a:lnTo>
                    <a:pt x="1728" y="432"/>
                  </a:lnTo>
                  <a:lnTo>
                    <a:pt x="1728" y="450"/>
                  </a:lnTo>
                  <a:lnTo>
                    <a:pt x="1728" y="462"/>
                  </a:lnTo>
                  <a:lnTo>
                    <a:pt x="1728" y="474"/>
                  </a:lnTo>
                  <a:lnTo>
                    <a:pt x="1728" y="492"/>
                  </a:lnTo>
                  <a:lnTo>
                    <a:pt x="1728" y="504"/>
                  </a:lnTo>
                  <a:lnTo>
                    <a:pt x="1728" y="516"/>
                  </a:lnTo>
                  <a:lnTo>
                    <a:pt x="1728" y="528"/>
                  </a:lnTo>
                  <a:lnTo>
                    <a:pt x="1728" y="540"/>
                  </a:lnTo>
                  <a:lnTo>
                    <a:pt x="1728" y="546"/>
                  </a:lnTo>
                  <a:lnTo>
                    <a:pt x="1728" y="558"/>
                  </a:lnTo>
                  <a:lnTo>
                    <a:pt x="1734" y="570"/>
                  </a:lnTo>
                  <a:lnTo>
                    <a:pt x="1734" y="576"/>
                  </a:lnTo>
                  <a:lnTo>
                    <a:pt x="1734" y="588"/>
                  </a:lnTo>
                  <a:lnTo>
                    <a:pt x="1734" y="594"/>
                  </a:lnTo>
                  <a:lnTo>
                    <a:pt x="1734" y="606"/>
                  </a:lnTo>
                  <a:lnTo>
                    <a:pt x="1734" y="612"/>
                  </a:lnTo>
                  <a:lnTo>
                    <a:pt x="1734" y="624"/>
                  </a:lnTo>
                  <a:lnTo>
                    <a:pt x="1734" y="630"/>
                  </a:lnTo>
                  <a:lnTo>
                    <a:pt x="1734" y="636"/>
                  </a:lnTo>
                  <a:lnTo>
                    <a:pt x="1734" y="642"/>
                  </a:lnTo>
                  <a:lnTo>
                    <a:pt x="1734" y="648"/>
                  </a:lnTo>
                  <a:lnTo>
                    <a:pt x="1734" y="660"/>
                  </a:lnTo>
                  <a:lnTo>
                    <a:pt x="1734" y="666"/>
                  </a:lnTo>
                  <a:lnTo>
                    <a:pt x="1734" y="672"/>
                  </a:lnTo>
                  <a:lnTo>
                    <a:pt x="1734" y="678"/>
                  </a:lnTo>
                  <a:lnTo>
                    <a:pt x="1740" y="684"/>
                  </a:lnTo>
                  <a:lnTo>
                    <a:pt x="1740" y="690"/>
                  </a:lnTo>
                  <a:lnTo>
                    <a:pt x="1740" y="696"/>
                  </a:lnTo>
                  <a:lnTo>
                    <a:pt x="1740" y="702"/>
                  </a:lnTo>
                  <a:lnTo>
                    <a:pt x="1740" y="708"/>
                  </a:lnTo>
                  <a:lnTo>
                    <a:pt x="1740" y="714"/>
                  </a:lnTo>
                  <a:lnTo>
                    <a:pt x="1740" y="720"/>
                  </a:lnTo>
                  <a:lnTo>
                    <a:pt x="1740" y="726"/>
                  </a:lnTo>
                  <a:lnTo>
                    <a:pt x="1740" y="732"/>
                  </a:lnTo>
                  <a:lnTo>
                    <a:pt x="1740" y="738"/>
                  </a:lnTo>
                  <a:lnTo>
                    <a:pt x="1746" y="744"/>
                  </a:lnTo>
                  <a:lnTo>
                    <a:pt x="1746" y="750"/>
                  </a:lnTo>
                  <a:lnTo>
                    <a:pt x="1746" y="756"/>
                  </a:lnTo>
                  <a:lnTo>
                    <a:pt x="1746" y="762"/>
                  </a:lnTo>
                  <a:lnTo>
                    <a:pt x="1746" y="768"/>
                  </a:lnTo>
                  <a:lnTo>
                    <a:pt x="1746" y="774"/>
                  </a:lnTo>
                  <a:lnTo>
                    <a:pt x="1752" y="780"/>
                  </a:lnTo>
                  <a:lnTo>
                    <a:pt x="1752" y="786"/>
                  </a:lnTo>
                  <a:lnTo>
                    <a:pt x="1752" y="792"/>
                  </a:lnTo>
                  <a:lnTo>
                    <a:pt x="1752" y="798"/>
                  </a:lnTo>
                  <a:lnTo>
                    <a:pt x="1758" y="804"/>
                  </a:lnTo>
                  <a:lnTo>
                    <a:pt x="1758" y="810"/>
                  </a:lnTo>
                  <a:lnTo>
                    <a:pt x="1764" y="816"/>
                  </a:lnTo>
                  <a:lnTo>
                    <a:pt x="1770" y="822"/>
                  </a:lnTo>
                  <a:lnTo>
                    <a:pt x="1776" y="828"/>
                  </a:lnTo>
                  <a:lnTo>
                    <a:pt x="1782" y="834"/>
                  </a:lnTo>
                  <a:lnTo>
                    <a:pt x="1788" y="840"/>
                  </a:lnTo>
                  <a:lnTo>
                    <a:pt x="1794" y="846"/>
                  </a:lnTo>
                  <a:lnTo>
                    <a:pt x="1800" y="846"/>
                  </a:lnTo>
                  <a:lnTo>
                    <a:pt x="1806" y="852"/>
                  </a:lnTo>
                  <a:lnTo>
                    <a:pt x="1812" y="852"/>
                  </a:lnTo>
                  <a:lnTo>
                    <a:pt x="1818" y="852"/>
                  </a:lnTo>
                  <a:lnTo>
                    <a:pt x="1824" y="858"/>
                  </a:lnTo>
                  <a:lnTo>
                    <a:pt x="1830" y="858"/>
                  </a:lnTo>
                  <a:lnTo>
                    <a:pt x="1836" y="858"/>
                  </a:lnTo>
                  <a:lnTo>
                    <a:pt x="1842" y="864"/>
                  </a:lnTo>
                  <a:lnTo>
                    <a:pt x="1848" y="864"/>
                  </a:lnTo>
                  <a:lnTo>
                    <a:pt x="1854" y="864"/>
                  </a:lnTo>
                  <a:lnTo>
                    <a:pt x="1860" y="864"/>
                  </a:lnTo>
                  <a:lnTo>
                    <a:pt x="1866" y="870"/>
                  </a:lnTo>
                  <a:lnTo>
                    <a:pt x="1872" y="870"/>
                  </a:lnTo>
                  <a:lnTo>
                    <a:pt x="1878" y="870"/>
                  </a:lnTo>
                  <a:lnTo>
                    <a:pt x="1884" y="870"/>
                  </a:lnTo>
                  <a:lnTo>
                    <a:pt x="1890" y="870"/>
                  </a:lnTo>
                  <a:lnTo>
                    <a:pt x="1896" y="876"/>
                  </a:lnTo>
                  <a:lnTo>
                    <a:pt x="1902" y="876"/>
                  </a:lnTo>
                  <a:lnTo>
                    <a:pt x="1908" y="876"/>
                  </a:lnTo>
                  <a:lnTo>
                    <a:pt x="1914" y="876"/>
                  </a:lnTo>
                  <a:lnTo>
                    <a:pt x="1920" y="876"/>
                  </a:lnTo>
                  <a:lnTo>
                    <a:pt x="1926" y="876"/>
                  </a:lnTo>
                  <a:lnTo>
                    <a:pt x="1932" y="876"/>
                  </a:lnTo>
                  <a:lnTo>
                    <a:pt x="1938" y="876"/>
                  </a:lnTo>
                  <a:lnTo>
                    <a:pt x="1944" y="882"/>
                  </a:lnTo>
                  <a:lnTo>
                    <a:pt x="1944" y="888"/>
                  </a:lnTo>
                  <a:lnTo>
                    <a:pt x="1944" y="894"/>
                  </a:lnTo>
                  <a:lnTo>
                    <a:pt x="1950" y="900"/>
                  </a:lnTo>
                  <a:lnTo>
                    <a:pt x="1950" y="912"/>
                  </a:lnTo>
                  <a:lnTo>
                    <a:pt x="1950" y="924"/>
                  </a:lnTo>
                  <a:lnTo>
                    <a:pt x="1956" y="936"/>
                  </a:lnTo>
                  <a:lnTo>
                    <a:pt x="1956" y="948"/>
                  </a:lnTo>
                  <a:lnTo>
                    <a:pt x="1956" y="960"/>
                  </a:lnTo>
                  <a:lnTo>
                    <a:pt x="1962" y="966"/>
                  </a:lnTo>
                  <a:lnTo>
                    <a:pt x="1962" y="978"/>
                  </a:lnTo>
                  <a:lnTo>
                    <a:pt x="1962" y="996"/>
                  </a:lnTo>
                  <a:lnTo>
                    <a:pt x="1968" y="1008"/>
                  </a:lnTo>
                  <a:lnTo>
                    <a:pt x="1968" y="1020"/>
                  </a:lnTo>
                  <a:lnTo>
                    <a:pt x="1968" y="1032"/>
                  </a:lnTo>
                  <a:lnTo>
                    <a:pt x="1974" y="1044"/>
                  </a:lnTo>
                  <a:lnTo>
                    <a:pt x="1974" y="1056"/>
                  </a:lnTo>
                  <a:lnTo>
                    <a:pt x="1980" y="1074"/>
                  </a:lnTo>
                  <a:lnTo>
                    <a:pt x="1980" y="1092"/>
                  </a:lnTo>
                  <a:lnTo>
                    <a:pt x="1986" y="1110"/>
                  </a:lnTo>
                  <a:lnTo>
                    <a:pt x="1986" y="1128"/>
                  </a:lnTo>
                  <a:lnTo>
                    <a:pt x="1992" y="1146"/>
                  </a:lnTo>
                  <a:lnTo>
                    <a:pt x="1992" y="1164"/>
                  </a:lnTo>
                  <a:lnTo>
                    <a:pt x="1998" y="1182"/>
                  </a:lnTo>
                  <a:lnTo>
                    <a:pt x="2004" y="1200"/>
                  </a:lnTo>
                  <a:lnTo>
                    <a:pt x="2004" y="1224"/>
                  </a:lnTo>
                  <a:lnTo>
                    <a:pt x="2010" y="1242"/>
                  </a:lnTo>
                  <a:lnTo>
                    <a:pt x="2010" y="1260"/>
                  </a:lnTo>
                  <a:lnTo>
                    <a:pt x="2016" y="1278"/>
                  </a:lnTo>
                  <a:lnTo>
                    <a:pt x="2022" y="1296"/>
                  </a:lnTo>
                  <a:lnTo>
                    <a:pt x="2022" y="1314"/>
                  </a:lnTo>
                  <a:lnTo>
                    <a:pt x="2028" y="1326"/>
                  </a:lnTo>
                  <a:lnTo>
                    <a:pt x="2034" y="1344"/>
                  </a:lnTo>
                  <a:lnTo>
                    <a:pt x="2034" y="1362"/>
                  </a:lnTo>
                  <a:lnTo>
                    <a:pt x="2040" y="1380"/>
                  </a:lnTo>
                  <a:lnTo>
                    <a:pt x="2040" y="1392"/>
                  </a:lnTo>
                  <a:lnTo>
                    <a:pt x="2046" y="1410"/>
                  </a:lnTo>
                  <a:lnTo>
                    <a:pt x="2052" y="1422"/>
                  </a:lnTo>
                  <a:lnTo>
                    <a:pt x="2052" y="1440"/>
                  </a:lnTo>
                  <a:lnTo>
                    <a:pt x="2058" y="1452"/>
                  </a:lnTo>
                  <a:lnTo>
                    <a:pt x="2058" y="1464"/>
                  </a:lnTo>
                  <a:lnTo>
                    <a:pt x="2064" y="1476"/>
                  </a:lnTo>
                  <a:lnTo>
                    <a:pt x="2070" y="1488"/>
                  </a:lnTo>
                  <a:lnTo>
                    <a:pt x="2070" y="1500"/>
                  </a:lnTo>
                  <a:lnTo>
                    <a:pt x="2076" y="1512"/>
                  </a:lnTo>
                  <a:lnTo>
                    <a:pt x="2076" y="1524"/>
                  </a:lnTo>
                  <a:lnTo>
                    <a:pt x="2082" y="1536"/>
                  </a:lnTo>
                  <a:lnTo>
                    <a:pt x="2088" y="1542"/>
                  </a:lnTo>
                  <a:lnTo>
                    <a:pt x="2088" y="1554"/>
                  </a:lnTo>
                  <a:lnTo>
                    <a:pt x="2094" y="1560"/>
                  </a:lnTo>
                  <a:lnTo>
                    <a:pt x="2100" y="1572"/>
                  </a:lnTo>
                  <a:lnTo>
                    <a:pt x="2100" y="1578"/>
                  </a:lnTo>
                  <a:lnTo>
                    <a:pt x="2106" y="1584"/>
                  </a:lnTo>
                  <a:lnTo>
                    <a:pt x="2106" y="1590"/>
                  </a:lnTo>
                  <a:lnTo>
                    <a:pt x="2112" y="1596"/>
                  </a:lnTo>
                  <a:lnTo>
                    <a:pt x="2118" y="1602"/>
                  </a:lnTo>
                  <a:lnTo>
                    <a:pt x="2118" y="1608"/>
                  </a:lnTo>
                  <a:lnTo>
                    <a:pt x="2124" y="1614"/>
                  </a:lnTo>
                  <a:lnTo>
                    <a:pt x="2130" y="1620"/>
                  </a:lnTo>
                  <a:lnTo>
                    <a:pt x="2136" y="1626"/>
                  </a:lnTo>
                  <a:lnTo>
                    <a:pt x="2142" y="1626"/>
                  </a:lnTo>
                  <a:lnTo>
                    <a:pt x="2148" y="1626"/>
                  </a:lnTo>
                  <a:lnTo>
                    <a:pt x="2154" y="1620"/>
                  </a:lnTo>
                  <a:lnTo>
                    <a:pt x="2154" y="1614"/>
                  </a:lnTo>
                  <a:lnTo>
                    <a:pt x="2154" y="1608"/>
                  </a:lnTo>
                  <a:lnTo>
                    <a:pt x="2154" y="1602"/>
                  </a:lnTo>
                  <a:lnTo>
                    <a:pt x="2154" y="1596"/>
                  </a:lnTo>
                  <a:lnTo>
                    <a:pt x="2154" y="1590"/>
                  </a:lnTo>
                  <a:lnTo>
                    <a:pt x="2154" y="1584"/>
                  </a:lnTo>
                  <a:lnTo>
                    <a:pt x="2154" y="1578"/>
                  </a:lnTo>
                  <a:lnTo>
                    <a:pt x="2154" y="1566"/>
                  </a:lnTo>
                  <a:lnTo>
                    <a:pt x="2154" y="1560"/>
                  </a:lnTo>
                  <a:lnTo>
                    <a:pt x="2154" y="1548"/>
                  </a:lnTo>
                  <a:lnTo>
                    <a:pt x="2154" y="1542"/>
                  </a:lnTo>
                  <a:lnTo>
                    <a:pt x="2154" y="1530"/>
                  </a:lnTo>
                  <a:lnTo>
                    <a:pt x="2154" y="1518"/>
                  </a:lnTo>
                  <a:lnTo>
                    <a:pt x="2154" y="1500"/>
                  </a:lnTo>
                  <a:lnTo>
                    <a:pt x="2154" y="1488"/>
                  </a:lnTo>
                  <a:lnTo>
                    <a:pt x="2154" y="1476"/>
                  </a:lnTo>
                  <a:lnTo>
                    <a:pt x="2154" y="1458"/>
                  </a:lnTo>
                  <a:lnTo>
                    <a:pt x="2154" y="1446"/>
                  </a:lnTo>
                  <a:lnTo>
                    <a:pt x="2154" y="1428"/>
                  </a:lnTo>
                  <a:lnTo>
                    <a:pt x="2154" y="1416"/>
                  </a:lnTo>
                  <a:lnTo>
                    <a:pt x="2154" y="1398"/>
                  </a:lnTo>
                  <a:lnTo>
                    <a:pt x="2154" y="1386"/>
                  </a:lnTo>
                  <a:lnTo>
                    <a:pt x="2154" y="1368"/>
                  </a:lnTo>
                  <a:lnTo>
                    <a:pt x="2154" y="1356"/>
                  </a:lnTo>
                  <a:lnTo>
                    <a:pt x="2154" y="1344"/>
                  </a:lnTo>
                  <a:lnTo>
                    <a:pt x="2160" y="1320"/>
                  </a:lnTo>
                  <a:lnTo>
                    <a:pt x="2160" y="1302"/>
                  </a:lnTo>
                  <a:lnTo>
                    <a:pt x="2160" y="1284"/>
                  </a:lnTo>
                  <a:lnTo>
                    <a:pt x="2160" y="1272"/>
                  </a:lnTo>
                  <a:lnTo>
                    <a:pt x="2160" y="1254"/>
                  </a:lnTo>
                  <a:lnTo>
                    <a:pt x="2160" y="1236"/>
                  </a:lnTo>
                  <a:lnTo>
                    <a:pt x="2160" y="1224"/>
                  </a:lnTo>
                  <a:lnTo>
                    <a:pt x="2160" y="1206"/>
                  </a:lnTo>
                  <a:lnTo>
                    <a:pt x="2160" y="1194"/>
                  </a:lnTo>
                  <a:lnTo>
                    <a:pt x="2160" y="1182"/>
                  </a:lnTo>
                  <a:lnTo>
                    <a:pt x="2160" y="1164"/>
                  </a:lnTo>
                  <a:lnTo>
                    <a:pt x="2160" y="1152"/>
                  </a:lnTo>
                  <a:lnTo>
                    <a:pt x="2160" y="1140"/>
                  </a:lnTo>
                  <a:lnTo>
                    <a:pt x="2160" y="1128"/>
                  </a:lnTo>
                  <a:lnTo>
                    <a:pt x="2160" y="1116"/>
                  </a:lnTo>
                  <a:lnTo>
                    <a:pt x="2160" y="1110"/>
                  </a:lnTo>
                  <a:lnTo>
                    <a:pt x="2166" y="1098"/>
                  </a:lnTo>
                  <a:lnTo>
                    <a:pt x="2166" y="1086"/>
                  </a:lnTo>
                  <a:lnTo>
                    <a:pt x="2166" y="1074"/>
                  </a:lnTo>
                  <a:lnTo>
                    <a:pt x="2166" y="1068"/>
                  </a:lnTo>
                  <a:lnTo>
                    <a:pt x="2166" y="1056"/>
                  </a:lnTo>
                  <a:lnTo>
                    <a:pt x="2166" y="1050"/>
                  </a:lnTo>
                  <a:lnTo>
                    <a:pt x="2166" y="1038"/>
                  </a:lnTo>
                  <a:lnTo>
                    <a:pt x="2166" y="1032"/>
                  </a:lnTo>
                  <a:lnTo>
                    <a:pt x="2166" y="1026"/>
                  </a:lnTo>
                  <a:lnTo>
                    <a:pt x="2166" y="1014"/>
                  </a:lnTo>
                  <a:lnTo>
                    <a:pt x="2166" y="1008"/>
                  </a:lnTo>
                  <a:lnTo>
                    <a:pt x="2166" y="1002"/>
                  </a:lnTo>
                  <a:lnTo>
                    <a:pt x="2166" y="996"/>
                  </a:lnTo>
                  <a:lnTo>
                    <a:pt x="2166" y="990"/>
                  </a:lnTo>
                  <a:lnTo>
                    <a:pt x="2166" y="984"/>
                  </a:lnTo>
                  <a:lnTo>
                    <a:pt x="2166" y="972"/>
                  </a:lnTo>
                  <a:lnTo>
                    <a:pt x="2172" y="966"/>
                  </a:lnTo>
                  <a:lnTo>
                    <a:pt x="2172" y="960"/>
                  </a:lnTo>
                  <a:lnTo>
                    <a:pt x="2172" y="954"/>
                  </a:lnTo>
                  <a:lnTo>
                    <a:pt x="2172" y="948"/>
                  </a:lnTo>
                  <a:lnTo>
                    <a:pt x="2172" y="942"/>
                  </a:lnTo>
                  <a:lnTo>
                    <a:pt x="2172" y="936"/>
                  </a:lnTo>
                  <a:lnTo>
                    <a:pt x="2172" y="930"/>
                  </a:lnTo>
                  <a:lnTo>
                    <a:pt x="2172" y="924"/>
                  </a:lnTo>
                  <a:lnTo>
                    <a:pt x="2172" y="918"/>
                  </a:lnTo>
                  <a:lnTo>
                    <a:pt x="2172" y="912"/>
                  </a:lnTo>
                  <a:lnTo>
                    <a:pt x="2172" y="906"/>
                  </a:lnTo>
                  <a:lnTo>
                    <a:pt x="2178" y="900"/>
                  </a:lnTo>
                  <a:lnTo>
                    <a:pt x="2178" y="894"/>
                  </a:lnTo>
                  <a:lnTo>
                    <a:pt x="2178" y="888"/>
                  </a:lnTo>
                  <a:lnTo>
                    <a:pt x="2178" y="882"/>
                  </a:lnTo>
                  <a:lnTo>
                    <a:pt x="2178" y="876"/>
                  </a:lnTo>
                  <a:lnTo>
                    <a:pt x="2178" y="870"/>
                  </a:lnTo>
                  <a:lnTo>
                    <a:pt x="2178" y="864"/>
                  </a:lnTo>
                  <a:lnTo>
                    <a:pt x="2184" y="858"/>
                  </a:lnTo>
                  <a:lnTo>
                    <a:pt x="2184" y="852"/>
                  </a:lnTo>
                  <a:lnTo>
                    <a:pt x="2184" y="846"/>
                  </a:lnTo>
                  <a:lnTo>
                    <a:pt x="2184" y="840"/>
                  </a:lnTo>
                  <a:lnTo>
                    <a:pt x="2190" y="834"/>
                  </a:lnTo>
                  <a:lnTo>
                    <a:pt x="2190" y="828"/>
                  </a:lnTo>
                  <a:lnTo>
                    <a:pt x="2190" y="822"/>
                  </a:lnTo>
                  <a:lnTo>
                    <a:pt x="2196" y="816"/>
                  </a:lnTo>
                  <a:lnTo>
                    <a:pt x="2202" y="810"/>
                  </a:lnTo>
                  <a:lnTo>
                    <a:pt x="2202" y="804"/>
                  </a:lnTo>
                  <a:lnTo>
                    <a:pt x="2208" y="798"/>
                  </a:lnTo>
                  <a:lnTo>
                    <a:pt x="2214" y="792"/>
                  </a:lnTo>
                  <a:lnTo>
                    <a:pt x="2220" y="792"/>
                  </a:lnTo>
                  <a:lnTo>
                    <a:pt x="2226" y="786"/>
                  </a:lnTo>
                  <a:lnTo>
                    <a:pt x="2232" y="786"/>
                  </a:lnTo>
                  <a:lnTo>
                    <a:pt x="2238" y="780"/>
                  </a:lnTo>
                  <a:lnTo>
                    <a:pt x="2244" y="780"/>
                  </a:lnTo>
                  <a:lnTo>
                    <a:pt x="2250" y="780"/>
                  </a:lnTo>
                  <a:lnTo>
                    <a:pt x="2256" y="774"/>
                  </a:lnTo>
                  <a:lnTo>
                    <a:pt x="2262" y="774"/>
                  </a:lnTo>
                  <a:lnTo>
                    <a:pt x="2268" y="774"/>
                  </a:lnTo>
                  <a:lnTo>
                    <a:pt x="2274" y="768"/>
                  </a:lnTo>
                  <a:lnTo>
                    <a:pt x="2280" y="768"/>
                  </a:lnTo>
                  <a:lnTo>
                    <a:pt x="2286" y="768"/>
                  </a:lnTo>
                  <a:lnTo>
                    <a:pt x="2292" y="762"/>
                  </a:lnTo>
                  <a:lnTo>
                    <a:pt x="2298" y="762"/>
                  </a:lnTo>
                  <a:lnTo>
                    <a:pt x="2304" y="762"/>
                  </a:lnTo>
                  <a:lnTo>
                    <a:pt x="2310" y="762"/>
                  </a:lnTo>
                  <a:lnTo>
                    <a:pt x="2316" y="762"/>
                  </a:lnTo>
                  <a:lnTo>
                    <a:pt x="2322" y="756"/>
                  </a:lnTo>
                  <a:lnTo>
                    <a:pt x="2328" y="756"/>
                  </a:lnTo>
                  <a:lnTo>
                    <a:pt x="2334" y="756"/>
                  </a:lnTo>
                  <a:lnTo>
                    <a:pt x="2340" y="756"/>
                  </a:lnTo>
                  <a:lnTo>
                    <a:pt x="2346" y="756"/>
                  </a:lnTo>
                  <a:lnTo>
                    <a:pt x="2352" y="756"/>
                  </a:lnTo>
                  <a:lnTo>
                    <a:pt x="2358" y="756"/>
                  </a:lnTo>
                  <a:lnTo>
                    <a:pt x="2364" y="756"/>
                  </a:lnTo>
                  <a:lnTo>
                    <a:pt x="2370" y="756"/>
                  </a:lnTo>
                  <a:lnTo>
                    <a:pt x="2376" y="750"/>
                  </a:lnTo>
                  <a:lnTo>
                    <a:pt x="2376" y="744"/>
                  </a:lnTo>
                  <a:lnTo>
                    <a:pt x="2382" y="738"/>
                  </a:lnTo>
                  <a:lnTo>
                    <a:pt x="2382" y="732"/>
                  </a:lnTo>
                  <a:lnTo>
                    <a:pt x="2382" y="720"/>
                  </a:lnTo>
                  <a:lnTo>
                    <a:pt x="2382" y="714"/>
                  </a:lnTo>
                  <a:lnTo>
                    <a:pt x="2382" y="708"/>
                  </a:lnTo>
                  <a:lnTo>
                    <a:pt x="2388" y="696"/>
                  </a:lnTo>
                  <a:lnTo>
                    <a:pt x="2388" y="690"/>
                  </a:lnTo>
                  <a:lnTo>
                    <a:pt x="2388" y="678"/>
                  </a:lnTo>
                  <a:lnTo>
                    <a:pt x="2394" y="666"/>
                  </a:lnTo>
                  <a:lnTo>
                    <a:pt x="2394" y="654"/>
                  </a:lnTo>
                  <a:lnTo>
                    <a:pt x="2394" y="642"/>
                  </a:lnTo>
                  <a:lnTo>
                    <a:pt x="2400" y="630"/>
                  </a:lnTo>
                  <a:lnTo>
                    <a:pt x="2400" y="618"/>
                  </a:lnTo>
                  <a:lnTo>
                    <a:pt x="2400" y="606"/>
                  </a:lnTo>
                  <a:lnTo>
                    <a:pt x="2406" y="594"/>
                  </a:lnTo>
                  <a:lnTo>
                    <a:pt x="2406" y="582"/>
                  </a:lnTo>
                  <a:lnTo>
                    <a:pt x="2406" y="570"/>
                  </a:lnTo>
                  <a:lnTo>
                    <a:pt x="2412" y="552"/>
                  </a:lnTo>
                  <a:lnTo>
                    <a:pt x="2412" y="540"/>
                  </a:lnTo>
                  <a:lnTo>
                    <a:pt x="2418" y="528"/>
                  </a:lnTo>
                  <a:lnTo>
                    <a:pt x="2418" y="516"/>
                  </a:lnTo>
                  <a:lnTo>
                    <a:pt x="2418" y="504"/>
                  </a:lnTo>
                  <a:lnTo>
                    <a:pt x="2424" y="486"/>
                  </a:lnTo>
                  <a:lnTo>
                    <a:pt x="2424" y="474"/>
                  </a:lnTo>
                  <a:lnTo>
                    <a:pt x="2430" y="456"/>
                  </a:lnTo>
                  <a:lnTo>
                    <a:pt x="2430" y="444"/>
                  </a:lnTo>
                  <a:lnTo>
                    <a:pt x="2436" y="426"/>
                  </a:lnTo>
                  <a:lnTo>
                    <a:pt x="2436" y="414"/>
                  </a:lnTo>
                  <a:lnTo>
                    <a:pt x="2442" y="402"/>
                  </a:lnTo>
                  <a:lnTo>
                    <a:pt x="2442" y="384"/>
                  </a:lnTo>
                  <a:lnTo>
                    <a:pt x="2448" y="372"/>
                  </a:lnTo>
                  <a:lnTo>
                    <a:pt x="2448" y="360"/>
                  </a:lnTo>
                  <a:lnTo>
                    <a:pt x="2454" y="342"/>
                  </a:lnTo>
                  <a:lnTo>
                    <a:pt x="2454" y="330"/>
                  </a:lnTo>
                  <a:lnTo>
                    <a:pt x="2454" y="318"/>
                  </a:lnTo>
                  <a:lnTo>
                    <a:pt x="2460" y="306"/>
                  </a:lnTo>
                  <a:lnTo>
                    <a:pt x="2466" y="288"/>
                  </a:lnTo>
                  <a:lnTo>
                    <a:pt x="2466" y="270"/>
                  </a:lnTo>
                  <a:lnTo>
                    <a:pt x="2472" y="252"/>
                  </a:lnTo>
                  <a:lnTo>
                    <a:pt x="2472" y="240"/>
                  </a:lnTo>
                  <a:lnTo>
                    <a:pt x="2478" y="222"/>
                  </a:lnTo>
                  <a:lnTo>
                    <a:pt x="2484" y="210"/>
                  </a:lnTo>
                  <a:lnTo>
                    <a:pt x="2484" y="192"/>
                  </a:lnTo>
                  <a:lnTo>
                    <a:pt x="2490" y="180"/>
                  </a:lnTo>
                  <a:lnTo>
                    <a:pt x="2496" y="162"/>
                  </a:lnTo>
                  <a:lnTo>
                    <a:pt x="2496" y="150"/>
                  </a:lnTo>
                  <a:lnTo>
                    <a:pt x="2502" y="138"/>
                  </a:lnTo>
                  <a:lnTo>
                    <a:pt x="2502" y="126"/>
                  </a:lnTo>
                  <a:lnTo>
                    <a:pt x="2508" y="114"/>
                  </a:lnTo>
                  <a:lnTo>
                    <a:pt x="2514" y="102"/>
                  </a:lnTo>
                  <a:lnTo>
                    <a:pt x="2514" y="96"/>
                  </a:lnTo>
                  <a:lnTo>
                    <a:pt x="2520" y="84"/>
                  </a:lnTo>
                  <a:lnTo>
                    <a:pt x="2526" y="72"/>
                  </a:lnTo>
                  <a:lnTo>
                    <a:pt x="2526" y="66"/>
                  </a:lnTo>
                  <a:lnTo>
                    <a:pt x="2532" y="54"/>
                  </a:lnTo>
                  <a:lnTo>
                    <a:pt x="2532" y="48"/>
                  </a:lnTo>
                  <a:lnTo>
                    <a:pt x="2538" y="42"/>
                  </a:lnTo>
                  <a:lnTo>
                    <a:pt x="2544" y="36"/>
                  </a:lnTo>
                  <a:lnTo>
                    <a:pt x="2544" y="30"/>
                  </a:lnTo>
                  <a:lnTo>
                    <a:pt x="2550" y="24"/>
                  </a:lnTo>
                  <a:lnTo>
                    <a:pt x="2556" y="18"/>
                  </a:lnTo>
                  <a:lnTo>
                    <a:pt x="2556" y="12"/>
                  </a:lnTo>
                  <a:lnTo>
                    <a:pt x="2562" y="6"/>
                  </a:lnTo>
                  <a:lnTo>
                    <a:pt x="2568" y="0"/>
                  </a:lnTo>
                  <a:lnTo>
                    <a:pt x="2574" y="0"/>
                  </a:lnTo>
                  <a:lnTo>
                    <a:pt x="2580" y="0"/>
                  </a:lnTo>
                  <a:lnTo>
                    <a:pt x="2586" y="6"/>
                  </a:lnTo>
                  <a:lnTo>
                    <a:pt x="2586" y="18"/>
                  </a:lnTo>
                  <a:lnTo>
                    <a:pt x="2586" y="24"/>
                  </a:lnTo>
                  <a:lnTo>
                    <a:pt x="2586" y="30"/>
                  </a:lnTo>
                  <a:lnTo>
                    <a:pt x="2586" y="36"/>
                  </a:lnTo>
                  <a:lnTo>
                    <a:pt x="2586" y="42"/>
                  </a:lnTo>
                  <a:lnTo>
                    <a:pt x="2586" y="48"/>
                  </a:lnTo>
                  <a:lnTo>
                    <a:pt x="2586" y="54"/>
                  </a:lnTo>
                  <a:lnTo>
                    <a:pt x="2586" y="60"/>
                  </a:lnTo>
                  <a:lnTo>
                    <a:pt x="2586" y="66"/>
                  </a:lnTo>
                  <a:lnTo>
                    <a:pt x="2586" y="72"/>
                  </a:lnTo>
                  <a:lnTo>
                    <a:pt x="2586" y="78"/>
                  </a:lnTo>
                  <a:lnTo>
                    <a:pt x="2586" y="84"/>
                  </a:lnTo>
                  <a:lnTo>
                    <a:pt x="2586" y="90"/>
                  </a:lnTo>
                  <a:lnTo>
                    <a:pt x="2586" y="102"/>
                  </a:lnTo>
                  <a:lnTo>
                    <a:pt x="2586" y="108"/>
                  </a:lnTo>
                  <a:lnTo>
                    <a:pt x="2586" y="114"/>
                  </a:lnTo>
                  <a:lnTo>
                    <a:pt x="2586" y="120"/>
                  </a:lnTo>
                  <a:lnTo>
                    <a:pt x="2586" y="132"/>
                  </a:lnTo>
                  <a:lnTo>
                    <a:pt x="2586" y="138"/>
                  </a:lnTo>
                  <a:lnTo>
                    <a:pt x="2586" y="150"/>
                  </a:lnTo>
                  <a:lnTo>
                    <a:pt x="2586" y="156"/>
                  </a:lnTo>
                  <a:lnTo>
                    <a:pt x="2586" y="168"/>
                  </a:lnTo>
                  <a:lnTo>
                    <a:pt x="2586" y="180"/>
                  </a:lnTo>
                  <a:lnTo>
                    <a:pt x="2586" y="198"/>
                  </a:lnTo>
                  <a:lnTo>
                    <a:pt x="2586" y="210"/>
                  </a:lnTo>
                  <a:lnTo>
                    <a:pt x="2586" y="222"/>
                  </a:lnTo>
                  <a:lnTo>
                    <a:pt x="2586" y="240"/>
                  </a:lnTo>
                  <a:lnTo>
                    <a:pt x="2586" y="252"/>
                  </a:lnTo>
                  <a:lnTo>
                    <a:pt x="2586" y="264"/>
                  </a:lnTo>
                  <a:lnTo>
                    <a:pt x="2592" y="282"/>
                  </a:lnTo>
                  <a:lnTo>
                    <a:pt x="2592" y="294"/>
                  </a:lnTo>
                  <a:lnTo>
                    <a:pt x="2592" y="306"/>
                  </a:lnTo>
                  <a:lnTo>
                    <a:pt x="2592" y="318"/>
                  </a:lnTo>
                  <a:lnTo>
                    <a:pt x="2592" y="330"/>
                  </a:lnTo>
                  <a:lnTo>
                    <a:pt x="2592" y="342"/>
                  </a:lnTo>
                  <a:lnTo>
                    <a:pt x="2592" y="360"/>
                  </a:lnTo>
                  <a:lnTo>
                    <a:pt x="2592" y="372"/>
                  </a:lnTo>
                  <a:lnTo>
                    <a:pt x="2592" y="384"/>
                  </a:lnTo>
                  <a:lnTo>
                    <a:pt x="2592" y="402"/>
                  </a:lnTo>
                  <a:lnTo>
                    <a:pt x="2592" y="414"/>
                  </a:lnTo>
                  <a:lnTo>
                    <a:pt x="2592" y="426"/>
                  </a:lnTo>
                  <a:lnTo>
                    <a:pt x="2592" y="438"/>
                  </a:lnTo>
                  <a:lnTo>
                    <a:pt x="2592" y="450"/>
                  </a:lnTo>
                  <a:lnTo>
                    <a:pt x="2592" y="462"/>
                  </a:lnTo>
                  <a:lnTo>
                    <a:pt x="2592" y="474"/>
                  </a:lnTo>
                  <a:lnTo>
                    <a:pt x="2592" y="486"/>
                  </a:lnTo>
                  <a:lnTo>
                    <a:pt x="2592" y="498"/>
                  </a:lnTo>
                  <a:lnTo>
                    <a:pt x="2592" y="510"/>
                  </a:lnTo>
                  <a:lnTo>
                    <a:pt x="2598" y="522"/>
                  </a:lnTo>
                  <a:lnTo>
                    <a:pt x="2598" y="528"/>
                  </a:lnTo>
                  <a:lnTo>
                    <a:pt x="2598" y="540"/>
                  </a:lnTo>
                  <a:lnTo>
                    <a:pt x="2598" y="546"/>
                  </a:lnTo>
                  <a:lnTo>
                    <a:pt x="2598" y="558"/>
                  </a:lnTo>
                  <a:lnTo>
                    <a:pt x="2598" y="570"/>
                  </a:lnTo>
                  <a:lnTo>
                    <a:pt x="2598" y="576"/>
                  </a:lnTo>
                  <a:lnTo>
                    <a:pt x="2598" y="582"/>
                  </a:lnTo>
                  <a:lnTo>
                    <a:pt x="2598" y="588"/>
                  </a:lnTo>
                </a:path>
              </a:pathLst>
            </a:custGeom>
            <a:noFill/>
            <a:ln w="28575" cmpd="sng">
              <a:solidFill>
                <a:srgbClr val="CC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83" name="Text Box 87">
              <a:extLst>
                <a:ext uri="{FF2B5EF4-FFF2-40B4-BE49-F238E27FC236}">
                  <a16:creationId xmlns:a16="http://schemas.microsoft.com/office/drawing/2014/main" id="{20C10989-24E8-9F2D-A52D-56794FDEBF84}"/>
                </a:ext>
              </a:extLst>
            </p:cNvPr>
            <p:cNvSpPr txBox="1">
              <a:spLocks noChangeArrowheads="1"/>
            </p:cNvSpPr>
            <p:nvPr/>
          </p:nvSpPr>
          <p:spPr bwMode="auto">
            <a:xfrm>
              <a:off x="2677" y="3404"/>
              <a:ext cx="679"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000" b="1">
                  <a:solidFill>
                    <a:srgbClr val="FFFFCC"/>
                  </a:solidFill>
                  <a:effectLst>
                    <a:outerShdw blurRad="38100" dist="38100" dir="2700000" algn="tl">
                      <a:srgbClr val="000000"/>
                    </a:outerShdw>
                  </a:effectLst>
                  <a:latin typeface="Times New Roman" panose="02020603050405020304" pitchFamily="18" charset="0"/>
                </a:rPr>
                <a:t>Time [s]</a:t>
              </a:r>
            </a:p>
          </p:txBody>
        </p:sp>
        <p:sp>
          <p:nvSpPr>
            <p:cNvPr id="80984" name="Text Box 88">
              <a:extLst>
                <a:ext uri="{FF2B5EF4-FFF2-40B4-BE49-F238E27FC236}">
                  <a16:creationId xmlns:a16="http://schemas.microsoft.com/office/drawing/2014/main" id="{95D785FA-7C9B-F377-7811-A7017A164E53}"/>
                </a:ext>
              </a:extLst>
            </p:cNvPr>
            <p:cNvSpPr txBox="1">
              <a:spLocks noChangeArrowheads="1"/>
            </p:cNvSpPr>
            <p:nvPr/>
          </p:nvSpPr>
          <p:spPr bwMode="auto">
            <a:xfrm rot="-5400000">
              <a:off x="534" y="2000"/>
              <a:ext cx="938"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000" b="1">
                  <a:solidFill>
                    <a:srgbClr val="FFFFCC"/>
                  </a:solidFill>
                  <a:effectLst>
                    <a:outerShdw blurRad="38100" dist="38100" dir="2700000" algn="tl">
                      <a:srgbClr val="000000"/>
                    </a:outerShdw>
                  </a:effectLst>
                  <a:latin typeface="Times New Roman" panose="02020603050405020304" pitchFamily="18" charset="0"/>
                </a:rPr>
                <a:t>Current [A]</a:t>
              </a:r>
            </a:p>
          </p:txBody>
        </p:sp>
        <p:sp>
          <p:nvSpPr>
            <p:cNvPr id="80985" name="Text Box 89">
              <a:extLst>
                <a:ext uri="{FF2B5EF4-FFF2-40B4-BE49-F238E27FC236}">
                  <a16:creationId xmlns:a16="http://schemas.microsoft.com/office/drawing/2014/main" id="{E7B56C80-D182-209C-5CFA-957ADC1D9D2F}"/>
                </a:ext>
              </a:extLst>
            </p:cNvPr>
            <p:cNvSpPr txBox="1">
              <a:spLocks noChangeArrowheads="1"/>
            </p:cNvSpPr>
            <p:nvPr/>
          </p:nvSpPr>
          <p:spPr bwMode="auto">
            <a:xfrm>
              <a:off x="1812" y="2584"/>
              <a:ext cx="861" cy="250"/>
            </a:xfrm>
            <a:prstGeom prst="rect">
              <a:avLst/>
            </a:prstGeom>
            <a:gradFill rotWithShape="0">
              <a:gsLst>
                <a:gs pos="0">
                  <a:srgbClr val="3333FF"/>
                </a:gs>
                <a:gs pos="100000">
                  <a:srgbClr val="3333FF">
                    <a:gamma/>
                    <a:shade val="6275"/>
                    <a:invGamma/>
                  </a:srgbClr>
                </a:gs>
              </a:gsLst>
              <a:path path="rect">
                <a:fillToRect l="100000" b="100000"/>
              </a:path>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000" b="1">
                  <a:solidFill>
                    <a:srgbClr val="FFFFCC"/>
                  </a:solidFill>
                  <a:effectLst>
                    <a:outerShdw blurRad="38100" dist="38100" dir="2700000" algn="tl">
                      <a:srgbClr val="000000"/>
                    </a:outerShdw>
                  </a:effectLst>
                  <a:latin typeface="Times New Roman" panose="02020603050405020304" pitchFamily="18" charset="0"/>
                </a:rPr>
                <a:t>Symmetric</a:t>
              </a:r>
            </a:p>
          </p:txBody>
        </p:sp>
        <p:sp>
          <p:nvSpPr>
            <p:cNvPr id="80986" name="Line 90">
              <a:extLst>
                <a:ext uri="{FF2B5EF4-FFF2-40B4-BE49-F238E27FC236}">
                  <a16:creationId xmlns:a16="http://schemas.microsoft.com/office/drawing/2014/main" id="{0D8F655A-A24A-511E-0C94-13B6D8A03501}"/>
                </a:ext>
              </a:extLst>
            </p:cNvPr>
            <p:cNvSpPr>
              <a:spLocks noChangeShapeType="1"/>
            </p:cNvSpPr>
            <p:nvPr/>
          </p:nvSpPr>
          <p:spPr bwMode="auto">
            <a:xfrm flipV="1">
              <a:off x="2275" y="2533"/>
              <a:ext cx="226" cy="101"/>
            </a:xfrm>
            <a:prstGeom prst="line">
              <a:avLst/>
            </a:prstGeom>
            <a:noFill/>
            <a:ln w="9525">
              <a:solidFill>
                <a:srgbClr val="66FF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87" name="Text Box 91">
              <a:extLst>
                <a:ext uri="{FF2B5EF4-FFF2-40B4-BE49-F238E27FC236}">
                  <a16:creationId xmlns:a16="http://schemas.microsoft.com/office/drawing/2014/main" id="{603C77B3-BC99-E991-C740-BDD2D0E17807}"/>
                </a:ext>
              </a:extLst>
            </p:cNvPr>
            <p:cNvSpPr txBox="1">
              <a:spLocks noChangeArrowheads="1"/>
            </p:cNvSpPr>
            <p:nvPr/>
          </p:nvSpPr>
          <p:spPr bwMode="auto">
            <a:xfrm>
              <a:off x="2412" y="1189"/>
              <a:ext cx="950" cy="250"/>
            </a:xfrm>
            <a:prstGeom prst="rect">
              <a:avLst/>
            </a:prstGeom>
            <a:gradFill rotWithShape="0">
              <a:gsLst>
                <a:gs pos="0">
                  <a:srgbClr val="3333FF"/>
                </a:gs>
                <a:gs pos="100000">
                  <a:srgbClr val="3333FF">
                    <a:gamma/>
                    <a:shade val="6275"/>
                    <a:invGamma/>
                  </a:srgbClr>
                </a:gs>
              </a:gsLst>
              <a:path path="rect">
                <a:fillToRect l="100000" b="100000"/>
              </a:path>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000" b="1">
                  <a:solidFill>
                    <a:srgbClr val="FFFFCC"/>
                  </a:solidFill>
                  <a:effectLst>
                    <a:outerShdw blurRad="38100" dist="38100" dir="2700000" algn="tl">
                      <a:srgbClr val="000000"/>
                    </a:outerShdw>
                  </a:effectLst>
                  <a:latin typeface="Times New Roman" panose="02020603050405020304" pitchFamily="18" charset="0"/>
                </a:rPr>
                <a:t>Asymmetric</a:t>
              </a:r>
            </a:p>
          </p:txBody>
        </p:sp>
        <p:sp>
          <p:nvSpPr>
            <p:cNvPr id="80988" name="Line 92">
              <a:extLst>
                <a:ext uri="{FF2B5EF4-FFF2-40B4-BE49-F238E27FC236}">
                  <a16:creationId xmlns:a16="http://schemas.microsoft.com/office/drawing/2014/main" id="{51E6D9EE-939F-8A0F-9608-EFCC3EED4429}"/>
                </a:ext>
              </a:extLst>
            </p:cNvPr>
            <p:cNvSpPr>
              <a:spLocks noChangeShapeType="1"/>
            </p:cNvSpPr>
            <p:nvPr/>
          </p:nvSpPr>
          <p:spPr bwMode="auto">
            <a:xfrm flipH="1">
              <a:off x="2314" y="1442"/>
              <a:ext cx="211" cy="187"/>
            </a:xfrm>
            <a:prstGeom prst="line">
              <a:avLst/>
            </a:prstGeom>
            <a:noFill/>
            <a:ln w="9525">
              <a:solidFill>
                <a:srgbClr val="FF33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0904" name="Rectangle 8">
              <a:extLst>
                <a:ext uri="{FF2B5EF4-FFF2-40B4-BE49-F238E27FC236}">
                  <a16:creationId xmlns:a16="http://schemas.microsoft.com/office/drawing/2014/main" id="{D8F46889-EE42-E67E-C437-D4D9B1DE3761}"/>
                </a:ext>
              </a:extLst>
            </p:cNvPr>
            <p:cNvSpPr>
              <a:spLocks noChangeArrowheads="1"/>
            </p:cNvSpPr>
            <p:nvPr/>
          </p:nvSpPr>
          <p:spPr bwMode="auto">
            <a:xfrm>
              <a:off x="1287" y="3064"/>
              <a:ext cx="293" cy="192"/>
            </a:xfrm>
            <a:prstGeom prst="rect">
              <a:avLst/>
            </a:prstGeom>
            <a:noFill/>
            <a:ln>
              <a:noFill/>
            </a:ln>
            <a:extLst>
              <a:ext uri="{909E8E84-426E-40DD-AFC4-6F175D3DCCD1}">
                <a14:hiddenFill xmlns:a14="http://schemas.microsoft.com/office/drawing/2010/main">
                  <a:gradFill rotWithShape="0">
                    <a:gsLst>
                      <a:gs pos="0">
                        <a:srgbClr val="3333FF"/>
                      </a:gs>
                      <a:gs pos="100000">
                        <a:srgbClr val="3333FF">
                          <a:gamma/>
                          <a:shade val="0"/>
                          <a:invGamma/>
                        </a:srgbClr>
                      </a:gs>
                    </a:gsLst>
                    <a:path path="rect">
                      <a:fillToRect r="100000" b="100000"/>
                    </a:path>
                  </a:gra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FFFFCC"/>
                  </a:solidFill>
                  <a:effectLst>
                    <a:outerShdw blurRad="38100" dist="38100" dir="2700000" algn="tl">
                      <a:srgbClr val="000000"/>
                    </a:outerShdw>
                  </a:effectLst>
                  <a:latin typeface="Times New Roman" panose="02020603050405020304" pitchFamily="18" charset="0"/>
                </a:rPr>
                <a:t>-150</a:t>
              </a:r>
            </a:p>
          </p:txBody>
        </p:sp>
        <p:sp>
          <p:nvSpPr>
            <p:cNvPr id="80905" name="Rectangle 9">
              <a:extLst>
                <a:ext uri="{FF2B5EF4-FFF2-40B4-BE49-F238E27FC236}">
                  <a16:creationId xmlns:a16="http://schemas.microsoft.com/office/drawing/2014/main" id="{7606F048-41DB-7280-FC4C-041DA5A89472}"/>
                </a:ext>
              </a:extLst>
            </p:cNvPr>
            <p:cNvSpPr>
              <a:spLocks noChangeArrowheads="1"/>
            </p:cNvSpPr>
            <p:nvPr/>
          </p:nvSpPr>
          <p:spPr bwMode="auto">
            <a:xfrm>
              <a:off x="1287" y="2770"/>
              <a:ext cx="293" cy="192"/>
            </a:xfrm>
            <a:prstGeom prst="rect">
              <a:avLst/>
            </a:prstGeom>
            <a:noFill/>
            <a:ln>
              <a:noFill/>
            </a:ln>
            <a:extLst>
              <a:ext uri="{909E8E84-426E-40DD-AFC4-6F175D3DCCD1}">
                <a14:hiddenFill xmlns:a14="http://schemas.microsoft.com/office/drawing/2010/main">
                  <a:gradFill rotWithShape="0">
                    <a:gsLst>
                      <a:gs pos="0">
                        <a:srgbClr val="3333FF"/>
                      </a:gs>
                      <a:gs pos="100000">
                        <a:srgbClr val="3333FF">
                          <a:gamma/>
                          <a:shade val="0"/>
                          <a:invGamma/>
                        </a:srgbClr>
                      </a:gs>
                    </a:gsLst>
                    <a:path path="rect">
                      <a:fillToRect r="100000" b="100000"/>
                    </a:path>
                  </a:gra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FFFFCC"/>
                  </a:solidFill>
                  <a:effectLst>
                    <a:outerShdw blurRad="38100" dist="38100" dir="2700000" algn="tl">
                      <a:srgbClr val="000000"/>
                    </a:outerShdw>
                  </a:effectLst>
                  <a:latin typeface="Times New Roman" panose="02020603050405020304" pitchFamily="18" charset="0"/>
                </a:rPr>
                <a:t>-100</a:t>
              </a:r>
            </a:p>
          </p:txBody>
        </p:sp>
        <p:sp>
          <p:nvSpPr>
            <p:cNvPr id="80906" name="Rectangle 10">
              <a:extLst>
                <a:ext uri="{FF2B5EF4-FFF2-40B4-BE49-F238E27FC236}">
                  <a16:creationId xmlns:a16="http://schemas.microsoft.com/office/drawing/2014/main" id="{87928E1E-866C-332D-DAB5-51DA2FAC1B88}"/>
                </a:ext>
              </a:extLst>
            </p:cNvPr>
            <p:cNvSpPr>
              <a:spLocks noChangeArrowheads="1"/>
            </p:cNvSpPr>
            <p:nvPr/>
          </p:nvSpPr>
          <p:spPr bwMode="auto">
            <a:xfrm>
              <a:off x="1367" y="2482"/>
              <a:ext cx="213" cy="192"/>
            </a:xfrm>
            <a:prstGeom prst="rect">
              <a:avLst/>
            </a:prstGeom>
            <a:noFill/>
            <a:ln>
              <a:noFill/>
            </a:ln>
            <a:extLst>
              <a:ext uri="{909E8E84-426E-40DD-AFC4-6F175D3DCCD1}">
                <a14:hiddenFill xmlns:a14="http://schemas.microsoft.com/office/drawing/2010/main">
                  <a:gradFill rotWithShape="0">
                    <a:gsLst>
                      <a:gs pos="0">
                        <a:srgbClr val="3333FF"/>
                      </a:gs>
                      <a:gs pos="100000">
                        <a:srgbClr val="3333FF">
                          <a:gamma/>
                          <a:shade val="0"/>
                          <a:invGamma/>
                        </a:srgbClr>
                      </a:gs>
                    </a:gsLst>
                    <a:path path="rect">
                      <a:fillToRect r="100000" b="100000"/>
                    </a:path>
                  </a:gra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FFFFCC"/>
                  </a:solidFill>
                  <a:effectLst>
                    <a:outerShdw blurRad="38100" dist="38100" dir="2700000" algn="tl">
                      <a:srgbClr val="000000"/>
                    </a:outerShdw>
                  </a:effectLst>
                  <a:latin typeface="Times New Roman" panose="02020603050405020304" pitchFamily="18" charset="0"/>
                </a:rPr>
                <a:t>-50</a:t>
              </a:r>
            </a:p>
          </p:txBody>
        </p:sp>
        <p:sp>
          <p:nvSpPr>
            <p:cNvPr id="80908" name="Rectangle 12">
              <a:extLst>
                <a:ext uri="{FF2B5EF4-FFF2-40B4-BE49-F238E27FC236}">
                  <a16:creationId xmlns:a16="http://schemas.microsoft.com/office/drawing/2014/main" id="{55DA150A-77AD-7CF4-266F-42DCA12674DF}"/>
                </a:ext>
              </a:extLst>
            </p:cNvPr>
            <p:cNvSpPr>
              <a:spLocks noChangeArrowheads="1"/>
            </p:cNvSpPr>
            <p:nvPr/>
          </p:nvSpPr>
          <p:spPr bwMode="auto">
            <a:xfrm>
              <a:off x="1420" y="1894"/>
              <a:ext cx="160" cy="192"/>
            </a:xfrm>
            <a:prstGeom prst="rect">
              <a:avLst/>
            </a:prstGeom>
            <a:noFill/>
            <a:ln>
              <a:noFill/>
            </a:ln>
            <a:extLst>
              <a:ext uri="{909E8E84-426E-40DD-AFC4-6F175D3DCCD1}">
                <a14:hiddenFill xmlns:a14="http://schemas.microsoft.com/office/drawing/2010/main">
                  <a:gradFill rotWithShape="0">
                    <a:gsLst>
                      <a:gs pos="0">
                        <a:srgbClr val="3333FF"/>
                      </a:gs>
                      <a:gs pos="100000">
                        <a:srgbClr val="3333FF">
                          <a:gamma/>
                          <a:shade val="0"/>
                          <a:invGamma/>
                        </a:srgbClr>
                      </a:gs>
                    </a:gsLst>
                    <a:path path="rect">
                      <a:fillToRect r="100000" b="100000"/>
                    </a:path>
                  </a:gra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FFFFCC"/>
                  </a:solidFill>
                  <a:effectLst>
                    <a:outerShdw blurRad="38100" dist="38100" dir="2700000" algn="tl">
                      <a:srgbClr val="000000"/>
                    </a:outerShdw>
                  </a:effectLst>
                  <a:latin typeface="Times New Roman" panose="02020603050405020304" pitchFamily="18" charset="0"/>
                </a:rPr>
                <a:t>50</a:t>
              </a:r>
            </a:p>
          </p:txBody>
        </p:sp>
        <p:sp>
          <p:nvSpPr>
            <p:cNvPr id="80909" name="Rectangle 13">
              <a:extLst>
                <a:ext uri="{FF2B5EF4-FFF2-40B4-BE49-F238E27FC236}">
                  <a16:creationId xmlns:a16="http://schemas.microsoft.com/office/drawing/2014/main" id="{0B483064-8D50-632D-7291-C5EFA694757D}"/>
                </a:ext>
              </a:extLst>
            </p:cNvPr>
            <p:cNvSpPr>
              <a:spLocks noChangeArrowheads="1"/>
            </p:cNvSpPr>
            <p:nvPr/>
          </p:nvSpPr>
          <p:spPr bwMode="auto">
            <a:xfrm>
              <a:off x="1340" y="1600"/>
              <a:ext cx="240" cy="192"/>
            </a:xfrm>
            <a:prstGeom prst="rect">
              <a:avLst/>
            </a:prstGeom>
            <a:noFill/>
            <a:ln>
              <a:noFill/>
            </a:ln>
            <a:extLst>
              <a:ext uri="{909E8E84-426E-40DD-AFC4-6F175D3DCCD1}">
                <a14:hiddenFill xmlns:a14="http://schemas.microsoft.com/office/drawing/2010/main">
                  <a:gradFill rotWithShape="0">
                    <a:gsLst>
                      <a:gs pos="0">
                        <a:srgbClr val="3333FF"/>
                      </a:gs>
                      <a:gs pos="100000">
                        <a:srgbClr val="3333FF">
                          <a:gamma/>
                          <a:shade val="0"/>
                          <a:invGamma/>
                        </a:srgbClr>
                      </a:gs>
                    </a:gsLst>
                    <a:path path="rect">
                      <a:fillToRect r="100000" b="100000"/>
                    </a:path>
                  </a:gra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FFFFCC"/>
                  </a:solidFill>
                  <a:effectLst>
                    <a:outerShdw blurRad="38100" dist="38100" dir="2700000" algn="tl">
                      <a:srgbClr val="000000"/>
                    </a:outerShdw>
                  </a:effectLst>
                  <a:latin typeface="Times New Roman" panose="02020603050405020304" pitchFamily="18" charset="0"/>
                </a:rPr>
                <a:t>100</a:t>
              </a:r>
            </a:p>
          </p:txBody>
        </p:sp>
        <p:sp>
          <p:nvSpPr>
            <p:cNvPr id="80910" name="Rectangle 14">
              <a:extLst>
                <a:ext uri="{FF2B5EF4-FFF2-40B4-BE49-F238E27FC236}">
                  <a16:creationId xmlns:a16="http://schemas.microsoft.com/office/drawing/2014/main" id="{C225FF2D-7197-0558-1403-E897C573C106}"/>
                </a:ext>
              </a:extLst>
            </p:cNvPr>
            <p:cNvSpPr>
              <a:spLocks noChangeArrowheads="1"/>
            </p:cNvSpPr>
            <p:nvPr/>
          </p:nvSpPr>
          <p:spPr bwMode="auto">
            <a:xfrm>
              <a:off x="1340" y="1312"/>
              <a:ext cx="240" cy="192"/>
            </a:xfrm>
            <a:prstGeom prst="rect">
              <a:avLst/>
            </a:prstGeom>
            <a:noFill/>
            <a:ln>
              <a:noFill/>
            </a:ln>
            <a:extLst>
              <a:ext uri="{909E8E84-426E-40DD-AFC4-6F175D3DCCD1}">
                <a14:hiddenFill xmlns:a14="http://schemas.microsoft.com/office/drawing/2010/main">
                  <a:gradFill rotWithShape="0">
                    <a:gsLst>
                      <a:gs pos="0">
                        <a:srgbClr val="3333FF"/>
                      </a:gs>
                      <a:gs pos="100000">
                        <a:srgbClr val="3333FF">
                          <a:gamma/>
                          <a:shade val="0"/>
                          <a:invGamma/>
                        </a:srgbClr>
                      </a:gs>
                    </a:gsLst>
                    <a:path path="rect">
                      <a:fillToRect r="100000" b="100000"/>
                    </a:path>
                  </a:gra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FFFFCC"/>
                  </a:solidFill>
                  <a:effectLst>
                    <a:outerShdw blurRad="38100" dist="38100" dir="2700000" algn="tl">
                      <a:srgbClr val="000000"/>
                    </a:outerShdw>
                  </a:effectLst>
                  <a:latin typeface="Times New Roman" panose="02020603050405020304" pitchFamily="18" charset="0"/>
                </a:rPr>
                <a:t>150</a:t>
              </a:r>
            </a:p>
          </p:txBody>
        </p:sp>
        <p:sp>
          <p:nvSpPr>
            <p:cNvPr id="80911" name="Rectangle 15">
              <a:extLst>
                <a:ext uri="{FF2B5EF4-FFF2-40B4-BE49-F238E27FC236}">
                  <a16:creationId xmlns:a16="http://schemas.microsoft.com/office/drawing/2014/main" id="{1CFBCEDC-28F3-5E8B-00E2-545CCEF5D63B}"/>
                </a:ext>
              </a:extLst>
            </p:cNvPr>
            <p:cNvSpPr>
              <a:spLocks noChangeArrowheads="1"/>
            </p:cNvSpPr>
            <p:nvPr/>
          </p:nvSpPr>
          <p:spPr bwMode="auto">
            <a:xfrm>
              <a:off x="1340" y="1018"/>
              <a:ext cx="240" cy="192"/>
            </a:xfrm>
            <a:prstGeom prst="rect">
              <a:avLst/>
            </a:prstGeom>
            <a:noFill/>
            <a:ln>
              <a:noFill/>
            </a:ln>
            <a:extLst>
              <a:ext uri="{909E8E84-426E-40DD-AFC4-6F175D3DCCD1}">
                <a14:hiddenFill xmlns:a14="http://schemas.microsoft.com/office/drawing/2010/main">
                  <a:gradFill rotWithShape="0">
                    <a:gsLst>
                      <a:gs pos="0">
                        <a:srgbClr val="3333FF"/>
                      </a:gs>
                      <a:gs pos="100000">
                        <a:srgbClr val="3333FF">
                          <a:gamma/>
                          <a:shade val="0"/>
                          <a:invGamma/>
                        </a:srgbClr>
                      </a:gs>
                    </a:gsLst>
                    <a:path path="rect">
                      <a:fillToRect r="100000" b="100000"/>
                    </a:path>
                  </a:gra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FFFFCC"/>
                  </a:solidFill>
                  <a:effectLst>
                    <a:outerShdw blurRad="38100" dist="38100" dir="2700000" algn="tl">
                      <a:srgbClr val="000000"/>
                    </a:outerShdw>
                  </a:effectLst>
                  <a:latin typeface="Times New Roman" panose="02020603050405020304" pitchFamily="18" charset="0"/>
                </a:rPr>
                <a:t>200</a:t>
              </a:r>
            </a:p>
          </p:txBody>
        </p:sp>
        <p:sp>
          <p:nvSpPr>
            <p:cNvPr id="80989" name="Text Box 93">
              <a:extLst>
                <a:ext uri="{FF2B5EF4-FFF2-40B4-BE49-F238E27FC236}">
                  <a16:creationId xmlns:a16="http://schemas.microsoft.com/office/drawing/2014/main" id="{C7F5D717-D69B-2D5E-40E0-C881431831C8}"/>
                </a:ext>
              </a:extLst>
            </p:cNvPr>
            <p:cNvSpPr txBox="1">
              <a:spLocks noChangeArrowheads="1"/>
            </p:cNvSpPr>
            <p:nvPr/>
          </p:nvSpPr>
          <p:spPr bwMode="auto">
            <a:xfrm>
              <a:off x="1352" y="2125"/>
              <a:ext cx="276" cy="250"/>
            </a:xfrm>
            <a:prstGeom prst="rect">
              <a:avLst/>
            </a:prstGeom>
            <a:gradFill rotWithShape="0">
              <a:gsLst>
                <a:gs pos="0">
                  <a:srgbClr val="3333FF"/>
                </a:gs>
                <a:gs pos="100000">
                  <a:srgbClr val="3333FF">
                    <a:gamma/>
                    <a:shade val="0"/>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000" b="1">
                  <a:solidFill>
                    <a:srgbClr val="FFFFCC"/>
                  </a:solidFill>
                  <a:effectLst>
                    <a:outerShdw blurRad="38100" dist="38100" dir="2700000" algn="tl">
                      <a:srgbClr val="000000"/>
                    </a:outerShdw>
                  </a:effectLst>
                  <a:latin typeface="Times New Roman" panose="02020603050405020304" pitchFamily="18" charset="0"/>
                </a:rPr>
                <a:t>  0</a:t>
              </a:r>
            </a:p>
          </p:txBody>
        </p:sp>
      </p:grpSp>
    </p:spTree>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018" name="Group 98">
            <a:extLst>
              <a:ext uri="{FF2B5EF4-FFF2-40B4-BE49-F238E27FC236}">
                <a16:creationId xmlns:a16="http://schemas.microsoft.com/office/drawing/2014/main" id="{A14373A3-9566-4483-8EFA-2931E0AD5F78}"/>
              </a:ext>
            </a:extLst>
          </p:cNvPr>
          <p:cNvGrpSpPr>
            <a:grpSpLocks/>
          </p:cNvGrpSpPr>
          <p:nvPr/>
        </p:nvGrpSpPr>
        <p:grpSpPr bwMode="auto">
          <a:xfrm>
            <a:off x="3021014" y="1568450"/>
            <a:ext cx="5411787" cy="4319588"/>
            <a:chOff x="943" y="988"/>
            <a:chExt cx="3409" cy="2721"/>
          </a:xfrm>
        </p:grpSpPr>
        <p:sp>
          <p:nvSpPr>
            <p:cNvPr id="81923" name="Rectangle 3">
              <a:extLst>
                <a:ext uri="{FF2B5EF4-FFF2-40B4-BE49-F238E27FC236}">
                  <a16:creationId xmlns:a16="http://schemas.microsoft.com/office/drawing/2014/main" id="{9140A72F-A65B-8852-BA98-32326C1EF16E}"/>
                </a:ext>
              </a:extLst>
            </p:cNvPr>
            <p:cNvSpPr>
              <a:spLocks noChangeArrowheads="1"/>
            </p:cNvSpPr>
            <p:nvPr/>
          </p:nvSpPr>
          <p:spPr bwMode="auto">
            <a:xfrm>
              <a:off x="1620" y="3170"/>
              <a:ext cx="97"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Times New Roman" panose="02020603050405020304" pitchFamily="18" charset="0"/>
                </a:rPr>
                <a:t>0</a:t>
              </a:r>
            </a:p>
          </p:txBody>
        </p:sp>
        <p:sp>
          <p:nvSpPr>
            <p:cNvPr id="81924" name="Rectangle 4">
              <a:extLst>
                <a:ext uri="{FF2B5EF4-FFF2-40B4-BE49-F238E27FC236}">
                  <a16:creationId xmlns:a16="http://schemas.microsoft.com/office/drawing/2014/main" id="{8705D134-83B6-F795-8185-0A4EE2C2C15B}"/>
                </a:ext>
              </a:extLst>
            </p:cNvPr>
            <p:cNvSpPr>
              <a:spLocks noChangeArrowheads="1"/>
            </p:cNvSpPr>
            <p:nvPr/>
          </p:nvSpPr>
          <p:spPr bwMode="auto">
            <a:xfrm>
              <a:off x="2008" y="3170"/>
              <a:ext cx="339"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Times New Roman" panose="02020603050405020304" pitchFamily="18" charset="0"/>
                </a:rPr>
                <a:t>0.02</a:t>
              </a:r>
            </a:p>
          </p:txBody>
        </p:sp>
        <p:sp>
          <p:nvSpPr>
            <p:cNvPr id="81925" name="Rectangle 5">
              <a:extLst>
                <a:ext uri="{FF2B5EF4-FFF2-40B4-BE49-F238E27FC236}">
                  <a16:creationId xmlns:a16="http://schemas.microsoft.com/office/drawing/2014/main" id="{BCBD60EC-CA13-711E-4204-F31B72755606}"/>
                </a:ext>
              </a:extLst>
            </p:cNvPr>
            <p:cNvSpPr>
              <a:spLocks noChangeArrowheads="1"/>
            </p:cNvSpPr>
            <p:nvPr/>
          </p:nvSpPr>
          <p:spPr bwMode="auto">
            <a:xfrm>
              <a:off x="2540" y="3170"/>
              <a:ext cx="339"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Times New Roman" panose="02020603050405020304" pitchFamily="18" charset="0"/>
                </a:rPr>
                <a:t>0.04</a:t>
              </a:r>
            </a:p>
          </p:txBody>
        </p:sp>
        <p:sp>
          <p:nvSpPr>
            <p:cNvPr id="81926" name="Rectangle 6">
              <a:extLst>
                <a:ext uri="{FF2B5EF4-FFF2-40B4-BE49-F238E27FC236}">
                  <a16:creationId xmlns:a16="http://schemas.microsoft.com/office/drawing/2014/main" id="{F57E3C49-B342-B3AA-94DA-5816104D1AEB}"/>
                </a:ext>
              </a:extLst>
            </p:cNvPr>
            <p:cNvSpPr>
              <a:spLocks noChangeArrowheads="1"/>
            </p:cNvSpPr>
            <p:nvPr/>
          </p:nvSpPr>
          <p:spPr bwMode="auto">
            <a:xfrm>
              <a:off x="3022" y="3170"/>
              <a:ext cx="339"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Times New Roman" panose="02020603050405020304" pitchFamily="18" charset="0"/>
                </a:rPr>
                <a:t>0.06</a:t>
              </a:r>
            </a:p>
          </p:txBody>
        </p:sp>
        <p:sp>
          <p:nvSpPr>
            <p:cNvPr id="81927" name="Rectangle 7">
              <a:extLst>
                <a:ext uri="{FF2B5EF4-FFF2-40B4-BE49-F238E27FC236}">
                  <a16:creationId xmlns:a16="http://schemas.microsoft.com/office/drawing/2014/main" id="{47755898-CD8D-513B-87FB-BEE89FA130A1}"/>
                </a:ext>
              </a:extLst>
            </p:cNvPr>
            <p:cNvSpPr>
              <a:spLocks noChangeArrowheads="1"/>
            </p:cNvSpPr>
            <p:nvPr/>
          </p:nvSpPr>
          <p:spPr bwMode="auto">
            <a:xfrm>
              <a:off x="3554" y="3170"/>
              <a:ext cx="339"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Times New Roman" panose="02020603050405020304" pitchFamily="18" charset="0"/>
                </a:rPr>
                <a:t>0.08</a:t>
              </a:r>
            </a:p>
          </p:txBody>
        </p:sp>
        <p:sp>
          <p:nvSpPr>
            <p:cNvPr id="81928" name="Rectangle 8">
              <a:extLst>
                <a:ext uri="{FF2B5EF4-FFF2-40B4-BE49-F238E27FC236}">
                  <a16:creationId xmlns:a16="http://schemas.microsoft.com/office/drawing/2014/main" id="{A5039AE5-D95F-2E15-41FD-A6E3D257BBD7}"/>
                </a:ext>
              </a:extLst>
            </p:cNvPr>
            <p:cNvSpPr>
              <a:spLocks noChangeArrowheads="1"/>
            </p:cNvSpPr>
            <p:nvPr/>
          </p:nvSpPr>
          <p:spPr bwMode="auto">
            <a:xfrm>
              <a:off x="4110" y="3170"/>
              <a:ext cx="242"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Times New Roman" panose="02020603050405020304" pitchFamily="18" charset="0"/>
                </a:rPr>
                <a:t>0.1</a:t>
              </a:r>
            </a:p>
          </p:txBody>
        </p:sp>
        <p:sp>
          <p:nvSpPr>
            <p:cNvPr id="81929" name="Rectangle 9">
              <a:extLst>
                <a:ext uri="{FF2B5EF4-FFF2-40B4-BE49-F238E27FC236}">
                  <a16:creationId xmlns:a16="http://schemas.microsoft.com/office/drawing/2014/main" id="{BD7E11D5-03DB-9049-C59D-E507D3A74ED7}"/>
                </a:ext>
              </a:extLst>
            </p:cNvPr>
            <p:cNvSpPr>
              <a:spLocks noChangeArrowheads="1"/>
            </p:cNvSpPr>
            <p:nvPr/>
          </p:nvSpPr>
          <p:spPr bwMode="auto">
            <a:xfrm>
              <a:off x="1504" y="3034"/>
              <a:ext cx="97"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Times New Roman" panose="02020603050405020304" pitchFamily="18" charset="0"/>
                </a:rPr>
                <a:t>0</a:t>
              </a:r>
            </a:p>
          </p:txBody>
        </p:sp>
        <p:sp>
          <p:nvSpPr>
            <p:cNvPr id="81930" name="Rectangle 10">
              <a:extLst>
                <a:ext uri="{FF2B5EF4-FFF2-40B4-BE49-F238E27FC236}">
                  <a16:creationId xmlns:a16="http://schemas.microsoft.com/office/drawing/2014/main" id="{41A3C7A9-59F3-2B26-5622-D2BB22E31067}"/>
                </a:ext>
              </a:extLst>
            </p:cNvPr>
            <p:cNvSpPr>
              <a:spLocks noChangeArrowheads="1"/>
            </p:cNvSpPr>
            <p:nvPr/>
          </p:nvSpPr>
          <p:spPr bwMode="auto">
            <a:xfrm>
              <a:off x="1408" y="2626"/>
              <a:ext cx="194"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Times New Roman" panose="02020603050405020304" pitchFamily="18" charset="0"/>
                </a:rPr>
                <a:t>20</a:t>
              </a:r>
            </a:p>
          </p:txBody>
        </p:sp>
        <p:sp>
          <p:nvSpPr>
            <p:cNvPr id="81931" name="Rectangle 11">
              <a:extLst>
                <a:ext uri="{FF2B5EF4-FFF2-40B4-BE49-F238E27FC236}">
                  <a16:creationId xmlns:a16="http://schemas.microsoft.com/office/drawing/2014/main" id="{8439EC99-8A5A-A7BC-DA1F-7396C420A048}"/>
                </a:ext>
              </a:extLst>
            </p:cNvPr>
            <p:cNvSpPr>
              <a:spLocks noChangeArrowheads="1"/>
            </p:cNvSpPr>
            <p:nvPr/>
          </p:nvSpPr>
          <p:spPr bwMode="auto">
            <a:xfrm>
              <a:off x="1408" y="2218"/>
              <a:ext cx="194"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Times New Roman" panose="02020603050405020304" pitchFamily="18" charset="0"/>
                </a:rPr>
                <a:t>40</a:t>
              </a:r>
            </a:p>
          </p:txBody>
        </p:sp>
        <p:sp>
          <p:nvSpPr>
            <p:cNvPr id="81932" name="Rectangle 12">
              <a:extLst>
                <a:ext uri="{FF2B5EF4-FFF2-40B4-BE49-F238E27FC236}">
                  <a16:creationId xmlns:a16="http://schemas.microsoft.com/office/drawing/2014/main" id="{25AD38EA-BAA3-96F6-A09B-416D412882CE}"/>
                </a:ext>
              </a:extLst>
            </p:cNvPr>
            <p:cNvSpPr>
              <a:spLocks noChangeArrowheads="1"/>
            </p:cNvSpPr>
            <p:nvPr/>
          </p:nvSpPr>
          <p:spPr bwMode="auto">
            <a:xfrm>
              <a:off x="1408" y="1804"/>
              <a:ext cx="194"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Times New Roman" panose="02020603050405020304" pitchFamily="18" charset="0"/>
                </a:rPr>
                <a:t>60</a:t>
              </a:r>
            </a:p>
          </p:txBody>
        </p:sp>
        <p:sp>
          <p:nvSpPr>
            <p:cNvPr id="81933" name="Rectangle 13">
              <a:extLst>
                <a:ext uri="{FF2B5EF4-FFF2-40B4-BE49-F238E27FC236}">
                  <a16:creationId xmlns:a16="http://schemas.microsoft.com/office/drawing/2014/main" id="{1E697E40-3BD0-EBD8-7F5A-832A1A9732AA}"/>
                </a:ext>
              </a:extLst>
            </p:cNvPr>
            <p:cNvSpPr>
              <a:spLocks noChangeArrowheads="1"/>
            </p:cNvSpPr>
            <p:nvPr/>
          </p:nvSpPr>
          <p:spPr bwMode="auto">
            <a:xfrm>
              <a:off x="1408" y="1396"/>
              <a:ext cx="194"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Times New Roman" panose="02020603050405020304" pitchFamily="18" charset="0"/>
                </a:rPr>
                <a:t>80</a:t>
              </a:r>
            </a:p>
          </p:txBody>
        </p:sp>
        <p:sp>
          <p:nvSpPr>
            <p:cNvPr id="81934" name="Rectangle 14">
              <a:extLst>
                <a:ext uri="{FF2B5EF4-FFF2-40B4-BE49-F238E27FC236}">
                  <a16:creationId xmlns:a16="http://schemas.microsoft.com/office/drawing/2014/main" id="{67378A21-701B-AEE9-6F26-E345026C9994}"/>
                </a:ext>
              </a:extLst>
            </p:cNvPr>
            <p:cNvSpPr>
              <a:spLocks noChangeArrowheads="1"/>
            </p:cNvSpPr>
            <p:nvPr/>
          </p:nvSpPr>
          <p:spPr bwMode="auto">
            <a:xfrm>
              <a:off x="1312" y="988"/>
              <a:ext cx="291"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Times New Roman" panose="02020603050405020304" pitchFamily="18" charset="0"/>
                </a:rPr>
                <a:t>100</a:t>
              </a:r>
            </a:p>
          </p:txBody>
        </p:sp>
        <p:grpSp>
          <p:nvGrpSpPr>
            <p:cNvPr id="81935" name="Group 15">
              <a:extLst>
                <a:ext uri="{FF2B5EF4-FFF2-40B4-BE49-F238E27FC236}">
                  <a16:creationId xmlns:a16="http://schemas.microsoft.com/office/drawing/2014/main" id="{CE8F75F2-4417-930C-32E2-BFD106FD453F}"/>
                </a:ext>
              </a:extLst>
            </p:cNvPr>
            <p:cNvGrpSpPr>
              <a:grpSpLocks/>
            </p:cNvGrpSpPr>
            <p:nvPr/>
          </p:nvGrpSpPr>
          <p:grpSpPr bwMode="auto">
            <a:xfrm>
              <a:off x="1638" y="1092"/>
              <a:ext cx="2599" cy="2047"/>
              <a:chOff x="1638" y="1092"/>
              <a:chExt cx="2599" cy="2047"/>
            </a:xfrm>
          </p:grpSpPr>
          <p:sp>
            <p:nvSpPr>
              <p:cNvPr id="81936" name="Freeform 16">
                <a:extLst>
                  <a:ext uri="{FF2B5EF4-FFF2-40B4-BE49-F238E27FC236}">
                    <a16:creationId xmlns:a16="http://schemas.microsoft.com/office/drawing/2014/main" id="{C4513FFE-9E06-F6CE-F9DF-EB97BF1FE519}"/>
                  </a:ext>
                </a:extLst>
              </p:cNvPr>
              <p:cNvSpPr>
                <a:spLocks/>
              </p:cNvSpPr>
              <p:nvPr/>
            </p:nvSpPr>
            <p:spPr bwMode="auto">
              <a:xfrm>
                <a:off x="1638"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1937" name="Freeform 17">
                <a:extLst>
                  <a:ext uri="{FF2B5EF4-FFF2-40B4-BE49-F238E27FC236}">
                    <a16:creationId xmlns:a16="http://schemas.microsoft.com/office/drawing/2014/main" id="{F18D67D8-223D-1877-113D-84D6A24A6CA0}"/>
                  </a:ext>
                </a:extLst>
              </p:cNvPr>
              <p:cNvSpPr>
                <a:spLocks/>
              </p:cNvSpPr>
              <p:nvPr/>
            </p:nvSpPr>
            <p:spPr bwMode="auto">
              <a:xfrm>
                <a:off x="1896"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1938" name="Freeform 18">
                <a:extLst>
                  <a:ext uri="{FF2B5EF4-FFF2-40B4-BE49-F238E27FC236}">
                    <a16:creationId xmlns:a16="http://schemas.microsoft.com/office/drawing/2014/main" id="{4D009260-1666-5D91-B0FA-B1B42B22F2A8}"/>
                  </a:ext>
                </a:extLst>
              </p:cNvPr>
              <p:cNvSpPr>
                <a:spLocks/>
              </p:cNvSpPr>
              <p:nvPr/>
            </p:nvSpPr>
            <p:spPr bwMode="auto">
              <a:xfrm>
                <a:off x="2160"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1939" name="Freeform 19">
                <a:extLst>
                  <a:ext uri="{FF2B5EF4-FFF2-40B4-BE49-F238E27FC236}">
                    <a16:creationId xmlns:a16="http://schemas.microsoft.com/office/drawing/2014/main" id="{0D67C520-E1AC-656F-6DF0-243C708780BC}"/>
                  </a:ext>
                </a:extLst>
              </p:cNvPr>
              <p:cNvSpPr>
                <a:spLocks/>
              </p:cNvSpPr>
              <p:nvPr/>
            </p:nvSpPr>
            <p:spPr bwMode="auto">
              <a:xfrm>
                <a:off x="2418"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1940" name="Freeform 20">
                <a:extLst>
                  <a:ext uri="{FF2B5EF4-FFF2-40B4-BE49-F238E27FC236}">
                    <a16:creationId xmlns:a16="http://schemas.microsoft.com/office/drawing/2014/main" id="{3577187F-36FD-975A-6819-7D20B747507B}"/>
                  </a:ext>
                </a:extLst>
              </p:cNvPr>
              <p:cNvSpPr>
                <a:spLocks/>
              </p:cNvSpPr>
              <p:nvPr/>
            </p:nvSpPr>
            <p:spPr bwMode="auto">
              <a:xfrm>
                <a:off x="2676"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1941" name="Freeform 21">
                <a:extLst>
                  <a:ext uri="{FF2B5EF4-FFF2-40B4-BE49-F238E27FC236}">
                    <a16:creationId xmlns:a16="http://schemas.microsoft.com/office/drawing/2014/main" id="{738999D2-7AC3-6C3B-BB8F-C694BADD8F33}"/>
                  </a:ext>
                </a:extLst>
              </p:cNvPr>
              <p:cNvSpPr>
                <a:spLocks/>
              </p:cNvSpPr>
              <p:nvPr/>
            </p:nvSpPr>
            <p:spPr bwMode="auto">
              <a:xfrm>
                <a:off x="2940"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1942" name="Freeform 22">
                <a:extLst>
                  <a:ext uri="{FF2B5EF4-FFF2-40B4-BE49-F238E27FC236}">
                    <a16:creationId xmlns:a16="http://schemas.microsoft.com/office/drawing/2014/main" id="{05FCECF5-6E1C-E5C4-CC12-4A35A04F0002}"/>
                  </a:ext>
                </a:extLst>
              </p:cNvPr>
              <p:cNvSpPr>
                <a:spLocks/>
              </p:cNvSpPr>
              <p:nvPr/>
            </p:nvSpPr>
            <p:spPr bwMode="auto">
              <a:xfrm>
                <a:off x="3198"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1943" name="Freeform 23">
                <a:extLst>
                  <a:ext uri="{FF2B5EF4-FFF2-40B4-BE49-F238E27FC236}">
                    <a16:creationId xmlns:a16="http://schemas.microsoft.com/office/drawing/2014/main" id="{83B7D07A-5876-36D0-CDCE-55DBB4756774}"/>
                  </a:ext>
                </a:extLst>
              </p:cNvPr>
              <p:cNvSpPr>
                <a:spLocks/>
              </p:cNvSpPr>
              <p:nvPr/>
            </p:nvSpPr>
            <p:spPr bwMode="auto">
              <a:xfrm>
                <a:off x="3456"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1944" name="Freeform 24">
                <a:extLst>
                  <a:ext uri="{FF2B5EF4-FFF2-40B4-BE49-F238E27FC236}">
                    <a16:creationId xmlns:a16="http://schemas.microsoft.com/office/drawing/2014/main" id="{8F7E17B2-649F-6391-F09B-4596810BA0B0}"/>
                  </a:ext>
                </a:extLst>
              </p:cNvPr>
              <p:cNvSpPr>
                <a:spLocks/>
              </p:cNvSpPr>
              <p:nvPr/>
            </p:nvSpPr>
            <p:spPr bwMode="auto">
              <a:xfrm>
                <a:off x="3714"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1945" name="Freeform 25">
                <a:extLst>
                  <a:ext uri="{FF2B5EF4-FFF2-40B4-BE49-F238E27FC236}">
                    <a16:creationId xmlns:a16="http://schemas.microsoft.com/office/drawing/2014/main" id="{80E16AAA-70A4-0086-06B5-5B5765210129}"/>
                  </a:ext>
                </a:extLst>
              </p:cNvPr>
              <p:cNvSpPr>
                <a:spLocks/>
              </p:cNvSpPr>
              <p:nvPr/>
            </p:nvSpPr>
            <p:spPr bwMode="auto">
              <a:xfrm>
                <a:off x="3978"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1946" name="Freeform 26">
                <a:extLst>
                  <a:ext uri="{FF2B5EF4-FFF2-40B4-BE49-F238E27FC236}">
                    <a16:creationId xmlns:a16="http://schemas.microsoft.com/office/drawing/2014/main" id="{0D8DD83B-BE61-C183-664A-47DBBEA31CEF}"/>
                  </a:ext>
                </a:extLst>
              </p:cNvPr>
              <p:cNvSpPr>
                <a:spLocks/>
              </p:cNvSpPr>
              <p:nvPr/>
            </p:nvSpPr>
            <p:spPr bwMode="auto">
              <a:xfrm>
                <a:off x="4236"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1947" name="Freeform 27">
                <a:extLst>
                  <a:ext uri="{FF2B5EF4-FFF2-40B4-BE49-F238E27FC236}">
                    <a16:creationId xmlns:a16="http://schemas.microsoft.com/office/drawing/2014/main" id="{070A3242-D5D4-EAF2-88FC-343D28330F44}"/>
                  </a:ext>
                </a:extLst>
              </p:cNvPr>
              <p:cNvSpPr>
                <a:spLocks/>
              </p:cNvSpPr>
              <p:nvPr/>
            </p:nvSpPr>
            <p:spPr bwMode="auto">
              <a:xfrm>
                <a:off x="1638" y="3138"/>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1948" name="Freeform 28">
                <a:extLst>
                  <a:ext uri="{FF2B5EF4-FFF2-40B4-BE49-F238E27FC236}">
                    <a16:creationId xmlns:a16="http://schemas.microsoft.com/office/drawing/2014/main" id="{E2935FF4-E599-CFF6-523C-4656791245AD}"/>
                  </a:ext>
                </a:extLst>
              </p:cNvPr>
              <p:cNvSpPr>
                <a:spLocks/>
              </p:cNvSpPr>
              <p:nvPr/>
            </p:nvSpPr>
            <p:spPr bwMode="auto">
              <a:xfrm>
                <a:off x="1638" y="2934"/>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1949" name="Freeform 29">
                <a:extLst>
                  <a:ext uri="{FF2B5EF4-FFF2-40B4-BE49-F238E27FC236}">
                    <a16:creationId xmlns:a16="http://schemas.microsoft.com/office/drawing/2014/main" id="{85508EDD-7699-DBED-2372-4D00032513E0}"/>
                  </a:ext>
                </a:extLst>
              </p:cNvPr>
              <p:cNvSpPr>
                <a:spLocks/>
              </p:cNvSpPr>
              <p:nvPr/>
            </p:nvSpPr>
            <p:spPr bwMode="auto">
              <a:xfrm>
                <a:off x="1638" y="2730"/>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1950" name="Freeform 30">
                <a:extLst>
                  <a:ext uri="{FF2B5EF4-FFF2-40B4-BE49-F238E27FC236}">
                    <a16:creationId xmlns:a16="http://schemas.microsoft.com/office/drawing/2014/main" id="{E0A654BC-26C3-A8F4-451D-AFBDB6CED3F5}"/>
                  </a:ext>
                </a:extLst>
              </p:cNvPr>
              <p:cNvSpPr>
                <a:spLocks/>
              </p:cNvSpPr>
              <p:nvPr/>
            </p:nvSpPr>
            <p:spPr bwMode="auto">
              <a:xfrm>
                <a:off x="1638" y="2526"/>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1951" name="Freeform 31">
                <a:extLst>
                  <a:ext uri="{FF2B5EF4-FFF2-40B4-BE49-F238E27FC236}">
                    <a16:creationId xmlns:a16="http://schemas.microsoft.com/office/drawing/2014/main" id="{A0EE1B64-60CA-2B78-BC1E-6615A7397BEB}"/>
                  </a:ext>
                </a:extLst>
              </p:cNvPr>
              <p:cNvSpPr>
                <a:spLocks/>
              </p:cNvSpPr>
              <p:nvPr/>
            </p:nvSpPr>
            <p:spPr bwMode="auto">
              <a:xfrm>
                <a:off x="1638" y="2322"/>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1952" name="Freeform 32">
                <a:extLst>
                  <a:ext uri="{FF2B5EF4-FFF2-40B4-BE49-F238E27FC236}">
                    <a16:creationId xmlns:a16="http://schemas.microsoft.com/office/drawing/2014/main" id="{44B19D59-1CDE-1657-E757-85B297FFF250}"/>
                  </a:ext>
                </a:extLst>
              </p:cNvPr>
              <p:cNvSpPr>
                <a:spLocks/>
              </p:cNvSpPr>
              <p:nvPr/>
            </p:nvSpPr>
            <p:spPr bwMode="auto">
              <a:xfrm>
                <a:off x="1638" y="2118"/>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1953" name="Freeform 33">
                <a:extLst>
                  <a:ext uri="{FF2B5EF4-FFF2-40B4-BE49-F238E27FC236}">
                    <a16:creationId xmlns:a16="http://schemas.microsoft.com/office/drawing/2014/main" id="{2EC1D2F7-B138-040B-1D17-6F3B4871FA97}"/>
                  </a:ext>
                </a:extLst>
              </p:cNvPr>
              <p:cNvSpPr>
                <a:spLocks/>
              </p:cNvSpPr>
              <p:nvPr/>
            </p:nvSpPr>
            <p:spPr bwMode="auto">
              <a:xfrm>
                <a:off x="1638" y="1908"/>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1954" name="Freeform 34">
                <a:extLst>
                  <a:ext uri="{FF2B5EF4-FFF2-40B4-BE49-F238E27FC236}">
                    <a16:creationId xmlns:a16="http://schemas.microsoft.com/office/drawing/2014/main" id="{80EE855D-7F87-BF5B-63A7-8D678972E426}"/>
                  </a:ext>
                </a:extLst>
              </p:cNvPr>
              <p:cNvSpPr>
                <a:spLocks/>
              </p:cNvSpPr>
              <p:nvPr/>
            </p:nvSpPr>
            <p:spPr bwMode="auto">
              <a:xfrm>
                <a:off x="1638" y="1704"/>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1955" name="Freeform 35">
                <a:extLst>
                  <a:ext uri="{FF2B5EF4-FFF2-40B4-BE49-F238E27FC236}">
                    <a16:creationId xmlns:a16="http://schemas.microsoft.com/office/drawing/2014/main" id="{3D6B292D-40FD-6BB4-8EF3-CACA19DB0D84}"/>
                  </a:ext>
                </a:extLst>
              </p:cNvPr>
              <p:cNvSpPr>
                <a:spLocks/>
              </p:cNvSpPr>
              <p:nvPr/>
            </p:nvSpPr>
            <p:spPr bwMode="auto">
              <a:xfrm>
                <a:off x="1638" y="1500"/>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1956" name="Freeform 36">
                <a:extLst>
                  <a:ext uri="{FF2B5EF4-FFF2-40B4-BE49-F238E27FC236}">
                    <a16:creationId xmlns:a16="http://schemas.microsoft.com/office/drawing/2014/main" id="{FCC3D63D-8CF6-06E6-8D1C-769A76790648}"/>
                  </a:ext>
                </a:extLst>
              </p:cNvPr>
              <p:cNvSpPr>
                <a:spLocks/>
              </p:cNvSpPr>
              <p:nvPr/>
            </p:nvSpPr>
            <p:spPr bwMode="auto">
              <a:xfrm>
                <a:off x="1638" y="1296"/>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1957" name="Freeform 37">
                <a:extLst>
                  <a:ext uri="{FF2B5EF4-FFF2-40B4-BE49-F238E27FC236}">
                    <a16:creationId xmlns:a16="http://schemas.microsoft.com/office/drawing/2014/main" id="{9F6C98BA-0852-754E-A94A-FC85D27BCDA7}"/>
                  </a:ext>
                </a:extLst>
              </p:cNvPr>
              <p:cNvSpPr>
                <a:spLocks/>
              </p:cNvSpPr>
              <p:nvPr/>
            </p:nvSpPr>
            <p:spPr bwMode="auto">
              <a:xfrm>
                <a:off x="1638" y="1092"/>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1958" name="Line 38">
                <a:extLst>
                  <a:ext uri="{FF2B5EF4-FFF2-40B4-BE49-F238E27FC236}">
                    <a16:creationId xmlns:a16="http://schemas.microsoft.com/office/drawing/2014/main" id="{852507FC-32A0-E086-0987-CAD22839AE81}"/>
                  </a:ext>
                </a:extLst>
              </p:cNvPr>
              <p:cNvSpPr>
                <a:spLocks noChangeShapeType="1"/>
              </p:cNvSpPr>
              <p:nvPr/>
            </p:nvSpPr>
            <p:spPr bwMode="auto">
              <a:xfrm>
                <a:off x="1638" y="1092"/>
                <a:ext cx="2598"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1959" name="Line 39">
                <a:extLst>
                  <a:ext uri="{FF2B5EF4-FFF2-40B4-BE49-F238E27FC236}">
                    <a16:creationId xmlns:a16="http://schemas.microsoft.com/office/drawing/2014/main" id="{013A8437-0C06-815E-2644-936F5D86D03F}"/>
                  </a:ext>
                </a:extLst>
              </p:cNvPr>
              <p:cNvSpPr>
                <a:spLocks noChangeShapeType="1"/>
              </p:cNvSpPr>
              <p:nvPr/>
            </p:nvSpPr>
            <p:spPr bwMode="auto">
              <a:xfrm>
                <a:off x="1638" y="3138"/>
                <a:ext cx="2598"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1960" name="Line 40">
                <a:extLst>
                  <a:ext uri="{FF2B5EF4-FFF2-40B4-BE49-F238E27FC236}">
                    <a16:creationId xmlns:a16="http://schemas.microsoft.com/office/drawing/2014/main" id="{F929E7DA-FD8D-267F-77C6-A41C3312651F}"/>
                  </a:ext>
                </a:extLst>
              </p:cNvPr>
              <p:cNvSpPr>
                <a:spLocks noChangeShapeType="1"/>
              </p:cNvSpPr>
              <p:nvPr/>
            </p:nvSpPr>
            <p:spPr bwMode="auto">
              <a:xfrm flipV="1">
                <a:off x="4236" y="1092"/>
                <a:ext cx="1" cy="2046"/>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1961" name="Line 41">
                <a:extLst>
                  <a:ext uri="{FF2B5EF4-FFF2-40B4-BE49-F238E27FC236}">
                    <a16:creationId xmlns:a16="http://schemas.microsoft.com/office/drawing/2014/main" id="{8121078B-6B17-0268-38A4-3D16DF7EE02D}"/>
                  </a:ext>
                </a:extLst>
              </p:cNvPr>
              <p:cNvSpPr>
                <a:spLocks noChangeShapeType="1"/>
              </p:cNvSpPr>
              <p:nvPr/>
            </p:nvSpPr>
            <p:spPr bwMode="auto">
              <a:xfrm flipV="1">
                <a:off x="1638" y="1092"/>
                <a:ext cx="1" cy="2046"/>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1962" name="Line 42">
                <a:extLst>
                  <a:ext uri="{FF2B5EF4-FFF2-40B4-BE49-F238E27FC236}">
                    <a16:creationId xmlns:a16="http://schemas.microsoft.com/office/drawing/2014/main" id="{6722766E-82D5-F264-2C0A-6C21C9FC15A7}"/>
                  </a:ext>
                </a:extLst>
              </p:cNvPr>
              <p:cNvSpPr>
                <a:spLocks noChangeShapeType="1"/>
              </p:cNvSpPr>
              <p:nvPr/>
            </p:nvSpPr>
            <p:spPr bwMode="auto">
              <a:xfrm>
                <a:off x="1638" y="3138"/>
                <a:ext cx="2598"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1963" name="Line 43">
                <a:extLst>
                  <a:ext uri="{FF2B5EF4-FFF2-40B4-BE49-F238E27FC236}">
                    <a16:creationId xmlns:a16="http://schemas.microsoft.com/office/drawing/2014/main" id="{74142D15-9E87-C323-6FF2-05A03C832C73}"/>
                  </a:ext>
                </a:extLst>
              </p:cNvPr>
              <p:cNvSpPr>
                <a:spLocks noChangeShapeType="1"/>
              </p:cNvSpPr>
              <p:nvPr/>
            </p:nvSpPr>
            <p:spPr bwMode="auto">
              <a:xfrm flipV="1">
                <a:off x="1638" y="1092"/>
                <a:ext cx="1" cy="2046"/>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1964" name="Line 44">
                <a:extLst>
                  <a:ext uri="{FF2B5EF4-FFF2-40B4-BE49-F238E27FC236}">
                    <a16:creationId xmlns:a16="http://schemas.microsoft.com/office/drawing/2014/main" id="{9F6A1F79-38A6-C800-452C-F774E0A359CC}"/>
                  </a:ext>
                </a:extLst>
              </p:cNvPr>
              <p:cNvSpPr>
                <a:spLocks noChangeShapeType="1"/>
              </p:cNvSpPr>
              <p:nvPr/>
            </p:nvSpPr>
            <p:spPr bwMode="auto">
              <a:xfrm flipV="1">
                <a:off x="1638"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1965" name="Line 45">
                <a:extLst>
                  <a:ext uri="{FF2B5EF4-FFF2-40B4-BE49-F238E27FC236}">
                    <a16:creationId xmlns:a16="http://schemas.microsoft.com/office/drawing/2014/main" id="{F578ADA9-2719-4AC9-83F5-BDE8362F9A3C}"/>
                  </a:ext>
                </a:extLst>
              </p:cNvPr>
              <p:cNvSpPr>
                <a:spLocks noChangeShapeType="1"/>
              </p:cNvSpPr>
              <p:nvPr/>
            </p:nvSpPr>
            <p:spPr bwMode="auto">
              <a:xfrm>
                <a:off x="1638"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1966" name="Line 46">
                <a:extLst>
                  <a:ext uri="{FF2B5EF4-FFF2-40B4-BE49-F238E27FC236}">
                    <a16:creationId xmlns:a16="http://schemas.microsoft.com/office/drawing/2014/main" id="{E1919386-F3C3-30B9-EC92-F64736502852}"/>
                  </a:ext>
                </a:extLst>
              </p:cNvPr>
              <p:cNvSpPr>
                <a:spLocks noChangeShapeType="1"/>
              </p:cNvSpPr>
              <p:nvPr/>
            </p:nvSpPr>
            <p:spPr bwMode="auto">
              <a:xfrm flipV="1">
                <a:off x="1896"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1967" name="Line 47">
                <a:extLst>
                  <a:ext uri="{FF2B5EF4-FFF2-40B4-BE49-F238E27FC236}">
                    <a16:creationId xmlns:a16="http://schemas.microsoft.com/office/drawing/2014/main" id="{3AD33D3C-F897-1E35-F89E-0BBA1AAA67D9}"/>
                  </a:ext>
                </a:extLst>
              </p:cNvPr>
              <p:cNvSpPr>
                <a:spLocks noChangeShapeType="1"/>
              </p:cNvSpPr>
              <p:nvPr/>
            </p:nvSpPr>
            <p:spPr bwMode="auto">
              <a:xfrm>
                <a:off x="1896"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1968" name="Line 48">
                <a:extLst>
                  <a:ext uri="{FF2B5EF4-FFF2-40B4-BE49-F238E27FC236}">
                    <a16:creationId xmlns:a16="http://schemas.microsoft.com/office/drawing/2014/main" id="{96D19E1A-9F1D-CDAB-3832-781D3BC1FE53}"/>
                  </a:ext>
                </a:extLst>
              </p:cNvPr>
              <p:cNvSpPr>
                <a:spLocks noChangeShapeType="1"/>
              </p:cNvSpPr>
              <p:nvPr/>
            </p:nvSpPr>
            <p:spPr bwMode="auto">
              <a:xfrm flipV="1">
                <a:off x="2160"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1969" name="Line 49">
                <a:extLst>
                  <a:ext uri="{FF2B5EF4-FFF2-40B4-BE49-F238E27FC236}">
                    <a16:creationId xmlns:a16="http://schemas.microsoft.com/office/drawing/2014/main" id="{585EA6B4-D6DE-63B0-56B9-07B892A3119C}"/>
                  </a:ext>
                </a:extLst>
              </p:cNvPr>
              <p:cNvSpPr>
                <a:spLocks noChangeShapeType="1"/>
              </p:cNvSpPr>
              <p:nvPr/>
            </p:nvSpPr>
            <p:spPr bwMode="auto">
              <a:xfrm>
                <a:off x="2160"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1970" name="Line 50">
                <a:extLst>
                  <a:ext uri="{FF2B5EF4-FFF2-40B4-BE49-F238E27FC236}">
                    <a16:creationId xmlns:a16="http://schemas.microsoft.com/office/drawing/2014/main" id="{67BA784B-4A99-0DA9-5672-770324AF53AB}"/>
                  </a:ext>
                </a:extLst>
              </p:cNvPr>
              <p:cNvSpPr>
                <a:spLocks noChangeShapeType="1"/>
              </p:cNvSpPr>
              <p:nvPr/>
            </p:nvSpPr>
            <p:spPr bwMode="auto">
              <a:xfrm flipV="1">
                <a:off x="2418"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1971" name="Line 51">
                <a:extLst>
                  <a:ext uri="{FF2B5EF4-FFF2-40B4-BE49-F238E27FC236}">
                    <a16:creationId xmlns:a16="http://schemas.microsoft.com/office/drawing/2014/main" id="{DF5AE16B-72CE-3341-1692-C100138A2BB9}"/>
                  </a:ext>
                </a:extLst>
              </p:cNvPr>
              <p:cNvSpPr>
                <a:spLocks noChangeShapeType="1"/>
              </p:cNvSpPr>
              <p:nvPr/>
            </p:nvSpPr>
            <p:spPr bwMode="auto">
              <a:xfrm>
                <a:off x="2418"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1972" name="Line 52">
                <a:extLst>
                  <a:ext uri="{FF2B5EF4-FFF2-40B4-BE49-F238E27FC236}">
                    <a16:creationId xmlns:a16="http://schemas.microsoft.com/office/drawing/2014/main" id="{9565A925-8D24-64AE-E44E-2DFBCE8A4B50}"/>
                  </a:ext>
                </a:extLst>
              </p:cNvPr>
              <p:cNvSpPr>
                <a:spLocks noChangeShapeType="1"/>
              </p:cNvSpPr>
              <p:nvPr/>
            </p:nvSpPr>
            <p:spPr bwMode="auto">
              <a:xfrm flipV="1">
                <a:off x="2676"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1973" name="Line 53">
                <a:extLst>
                  <a:ext uri="{FF2B5EF4-FFF2-40B4-BE49-F238E27FC236}">
                    <a16:creationId xmlns:a16="http://schemas.microsoft.com/office/drawing/2014/main" id="{965D7EB3-DEAC-F06B-09BC-8871F61E5116}"/>
                  </a:ext>
                </a:extLst>
              </p:cNvPr>
              <p:cNvSpPr>
                <a:spLocks noChangeShapeType="1"/>
              </p:cNvSpPr>
              <p:nvPr/>
            </p:nvSpPr>
            <p:spPr bwMode="auto">
              <a:xfrm>
                <a:off x="2676"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1974" name="Line 54">
                <a:extLst>
                  <a:ext uri="{FF2B5EF4-FFF2-40B4-BE49-F238E27FC236}">
                    <a16:creationId xmlns:a16="http://schemas.microsoft.com/office/drawing/2014/main" id="{FCA36011-91B6-D179-D7AE-A6645EED44A6}"/>
                  </a:ext>
                </a:extLst>
              </p:cNvPr>
              <p:cNvSpPr>
                <a:spLocks noChangeShapeType="1"/>
              </p:cNvSpPr>
              <p:nvPr/>
            </p:nvSpPr>
            <p:spPr bwMode="auto">
              <a:xfrm flipV="1">
                <a:off x="2940"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1975" name="Line 55">
                <a:extLst>
                  <a:ext uri="{FF2B5EF4-FFF2-40B4-BE49-F238E27FC236}">
                    <a16:creationId xmlns:a16="http://schemas.microsoft.com/office/drawing/2014/main" id="{FF276E79-DCC9-76F2-24FF-F8782B24CB8B}"/>
                  </a:ext>
                </a:extLst>
              </p:cNvPr>
              <p:cNvSpPr>
                <a:spLocks noChangeShapeType="1"/>
              </p:cNvSpPr>
              <p:nvPr/>
            </p:nvSpPr>
            <p:spPr bwMode="auto">
              <a:xfrm>
                <a:off x="2940"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1976" name="Line 56">
                <a:extLst>
                  <a:ext uri="{FF2B5EF4-FFF2-40B4-BE49-F238E27FC236}">
                    <a16:creationId xmlns:a16="http://schemas.microsoft.com/office/drawing/2014/main" id="{FE4EC008-5E28-98E4-2570-8279F8EECE9D}"/>
                  </a:ext>
                </a:extLst>
              </p:cNvPr>
              <p:cNvSpPr>
                <a:spLocks noChangeShapeType="1"/>
              </p:cNvSpPr>
              <p:nvPr/>
            </p:nvSpPr>
            <p:spPr bwMode="auto">
              <a:xfrm flipV="1">
                <a:off x="3198"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1977" name="Line 57">
                <a:extLst>
                  <a:ext uri="{FF2B5EF4-FFF2-40B4-BE49-F238E27FC236}">
                    <a16:creationId xmlns:a16="http://schemas.microsoft.com/office/drawing/2014/main" id="{45975E99-B3ED-C365-44C4-4B46C884D6BF}"/>
                  </a:ext>
                </a:extLst>
              </p:cNvPr>
              <p:cNvSpPr>
                <a:spLocks noChangeShapeType="1"/>
              </p:cNvSpPr>
              <p:nvPr/>
            </p:nvSpPr>
            <p:spPr bwMode="auto">
              <a:xfrm>
                <a:off x="3198"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1978" name="Line 58">
                <a:extLst>
                  <a:ext uri="{FF2B5EF4-FFF2-40B4-BE49-F238E27FC236}">
                    <a16:creationId xmlns:a16="http://schemas.microsoft.com/office/drawing/2014/main" id="{B5A0BBF5-8668-F31E-50DA-7E25115827BE}"/>
                  </a:ext>
                </a:extLst>
              </p:cNvPr>
              <p:cNvSpPr>
                <a:spLocks noChangeShapeType="1"/>
              </p:cNvSpPr>
              <p:nvPr/>
            </p:nvSpPr>
            <p:spPr bwMode="auto">
              <a:xfrm flipV="1">
                <a:off x="3456"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1979" name="Line 59">
                <a:extLst>
                  <a:ext uri="{FF2B5EF4-FFF2-40B4-BE49-F238E27FC236}">
                    <a16:creationId xmlns:a16="http://schemas.microsoft.com/office/drawing/2014/main" id="{17782C10-6D20-5868-AA31-098E9E42F0D9}"/>
                  </a:ext>
                </a:extLst>
              </p:cNvPr>
              <p:cNvSpPr>
                <a:spLocks noChangeShapeType="1"/>
              </p:cNvSpPr>
              <p:nvPr/>
            </p:nvSpPr>
            <p:spPr bwMode="auto">
              <a:xfrm>
                <a:off x="3456"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1980" name="Line 60">
                <a:extLst>
                  <a:ext uri="{FF2B5EF4-FFF2-40B4-BE49-F238E27FC236}">
                    <a16:creationId xmlns:a16="http://schemas.microsoft.com/office/drawing/2014/main" id="{E3667FAB-FCC1-FDDE-F1BD-764F6E8991EB}"/>
                  </a:ext>
                </a:extLst>
              </p:cNvPr>
              <p:cNvSpPr>
                <a:spLocks noChangeShapeType="1"/>
              </p:cNvSpPr>
              <p:nvPr/>
            </p:nvSpPr>
            <p:spPr bwMode="auto">
              <a:xfrm flipV="1">
                <a:off x="3714"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1981" name="Line 61">
                <a:extLst>
                  <a:ext uri="{FF2B5EF4-FFF2-40B4-BE49-F238E27FC236}">
                    <a16:creationId xmlns:a16="http://schemas.microsoft.com/office/drawing/2014/main" id="{B3DB67C1-AC8C-B44D-B68A-FD361A316E8C}"/>
                  </a:ext>
                </a:extLst>
              </p:cNvPr>
              <p:cNvSpPr>
                <a:spLocks noChangeShapeType="1"/>
              </p:cNvSpPr>
              <p:nvPr/>
            </p:nvSpPr>
            <p:spPr bwMode="auto">
              <a:xfrm>
                <a:off x="3714"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1982" name="Line 62">
                <a:extLst>
                  <a:ext uri="{FF2B5EF4-FFF2-40B4-BE49-F238E27FC236}">
                    <a16:creationId xmlns:a16="http://schemas.microsoft.com/office/drawing/2014/main" id="{1C75F83A-3D6E-7358-0618-E05340E4E77E}"/>
                  </a:ext>
                </a:extLst>
              </p:cNvPr>
              <p:cNvSpPr>
                <a:spLocks noChangeShapeType="1"/>
              </p:cNvSpPr>
              <p:nvPr/>
            </p:nvSpPr>
            <p:spPr bwMode="auto">
              <a:xfrm flipV="1">
                <a:off x="3978"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1983" name="Line 63">
                <a:extLst>
                  <a:ext uri="{FF2B5EF4-FFF2-40B4-BE49-F238E27FC236}">
                    <a16:creationId xmlns:a16="http://schemas.microsoft.com/office/drawing/2014/main" id="{AAF8CFD4-DE1C-480C-FC99-D04AAF7767C1}"/>
                  </a:ext>
                </a:extLst>
              </p:cNvPr>
              <p:cNvSpPr>
                <a:spLocks noChangeShapeType="1"/>
              </p:cNvSpPr>
              <p:nvPr/>
            </p:nvSpPr>
            <p:spPr bwMode="auto">
              <a:xfrm>
                <a:off x="3978"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1984" name="Line 64">
                <a:extLst>
                  <a:ext uri="{FF2B5EF4-FFF2-40B4-BE49-F238E27FC236}">
                    <a16:creationId xmlns:a16="http://schemas.microsoft.com/office/drawing/2014/main" id="{8BC7979A-96C5-3A0E-5F6E-CCE5B9B3ADCB}"/>
                  </a:ext>
                </a:extLst>
              </p:cNvPr>
              <p:cNvSpPr>
                <a:spLocks noChangeShapeType="1"/>
              </p:cNvSpPr>
              <p:nvPr/>
            </p:nvSpPr>
            <p:spPr bwMode="auto">
              <a:xfrm flipV="1">
                <a:off x="4236"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1985" name="Line 65">
                <a:extLst>
                  <a:ext uri="{FF2B5EF4-FFF2-40B4-BE49-F238E27FC236}">
                    <a16:creationId xmlns:a16="http://schemas.microsoft.com/office/drawing/2014/main" id="{6D322A58-7119-6C20-35B3-97F6F143F077}"/>
                  </a:ext>
                </a:extLst>
              </p:cNvPr>
              <p:cNvSpPr>
                <a:spLocks noChangeShapeType="1"/>
              </p:cNvSpPr>
              <p:nvPr/>
            </p:nvSpPr>
            <p:spPr bwMode="auto">
              <a:xfrm>
                <a:off x="4236"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1986" name="Line 66">
                <a:extLst>
                  <a:ext uri="{FF2B5EF4-FFF2-40B4-BE49-F238E27FC236}">
                    <a16:creationId xmlns:a16="http://schemas.microsoft.com/office/drawing/2014/main" id="{7450C923-C9FD-FB6C-72D3-0B3221A4C5D0}"/>
                  </a:ext>
                </a:extLst>
              </p:cNvPr>
              <p:cNvSpPr>
                <a:spLocks noChangeShapeType="1"/>
              </p:cNvSpPr>
              <p:nvPr/>
            </p:nvSpPr>
            <p:spPr bwMode="auto">
              <a:xfrm>
                <a:off x="1638" y="3138"/>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1987" name="Line 67">
                <a:extLst>
                  <a:ext uri="{FF2B5EF4-FFF2-40B4-BE49-F238E27FC236}">
                    <a16:creationId xmlns:a16="http://schemas.microsoft.com/office/drawing/2014/main" id="{A78AC4AA-5822-FB45-7367-B6CB47069E9D}"/>
                  </a:ext>
                </a:extLst>
              </p:cNvPr>
              <p:cNvSpPr>
                <a:spLocks noChangeShapeType="1"/>
              </p:cNvSpPr>
              <p:nvPr/>
            </p:nvSpPr>
            <p:spPr bwMode="auto">
              <a:xfrm flipH="1">
                <a:off x="4212" y="3138"/>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1988" name="Line 68">
                <a:extLst>
                  <a:ext uri="{FF2B5EF4-FFF2-40B4-BE49-F238E27FC236}">
                    <a16:creationId xmlns:a16="http://schemas.microsoft.com/office/drawing/2014/main" id="{771D308F-E8D2-0AB3-2755-A2B2558F82FA}"/>
                  </a:ext>
                </a:extLst>
              </p:cNvPr>
              <p:cNvSpPr>
                <a:spLocks noChangeShapeType="1"/>
              </p:cNvSpPr>
              <p:nvPr/>
            </p:nvSpPr>
            <p:spPr bwMode="auto">
              <a:xfrm>
                <a:off x="1638" y="2934"/>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1989" name="Line 69">
                <a:extLst>
                  <a:ext uri="{FF2B5EF4-FFF2-40B4-BE49-F238E27FC236}">
                    <a16:creationId xmlns:a16="http://schemas.microsoft.com/office/drawing/2014/main" id="{C6D75F1A-CE10-C377-51AC-DB642C9427A4}"/>
                  </a:ext>
                </a:extLst>
              </p:cNvPr>
              <p:cNvSpPr>
                <a:spLocks noChangeShapeType="1"/>
              </p:cNvSpPr>
              <p:nvPr/>
            </p:nvSpPr>
            <p:spPr bwMode="auto">
              <a:xfrm flipH="1">
                <a:off x="4212" y="2934"/>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1990" name="Line 70">
                <a:extLst>
                  <a:ext uri="{FF2B5EF4-FFF2-40B4-BE49-F238E27FC236}">
                    <a16:creationId xmlns:a16="http://schemas.microsoft.com/office/drawing/2014/main" id="{51C26C8C-DFAB-FFF5-B455-12EA328BD910}"/>
                  </a:ext>
                </a:extLst>
              </p:cNvPr>
              <p:cNvSpPr>
                <a:spLocks noChangeShapeType="1"/>
              </p:cNvSpPr>
              <p:nvPr/>
            </p:nvSpPr>
            <p:spPr bwMode="auto">
              <a:xfrm>
                <a:off x="1638" y="2730"/>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1991" name="Line 71">
                <a:extLst>
                  <a:ext uri="{FF2B5EF4-FFF2-40B4-BE49-F238E27FC236}">
                    <a16:creationId xmlns:a16="http://schemas.microsoft.com/office/drawing/2014/main" id="{D4AA9B7F-ECD3-B3E5-9BAC-0B536C6D6ED8}"/>
                  </a:ext>
                </a:extLst>
              </p:cNvPr>
              <p:cNvSpPr>
                <a:spLocks noChangeShapeType="1"/>
              </p:cNvSpPr>
              <p:nvPr/>
            </p:nvSpPr>
            <p:spPr bwMode="auto">
              <a:xfrm flipH="1">
                <a:off x="4212" y="2730"/>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1992" name="Line 72">
                <a:extLst>
                  <a:ext uri="{FF2B5EF4-FFF2-40B4-BE49-F238E27FC236}">
                    <a16:creationId xmlns:a16="http://schemas.microsoft.com/office/drawing/2014/main" id="{0A573BF7-39B3-779B-F02F-CB730338EE09}"/>
                  </a:ext>
                </a:extLst>
              </p:cNvPr>
              <p:cNvSpPr>
                <a:spLocks noChangeShapeType="1"/>
              </p:cNvSpPr>
              <p:nvPr/>
            </p:nvSpPr>
            <p:spPr bwMode="auto">
              <a:xfrm>
                <a:off x="1638" y="2526"/>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1993" name="Line 73">
                <a:extLst>
                  <a:ext uri="{FF2B5EF4-FFF2-40B4-BE49-F238E27FC236}">
                    <a16:creationId xmlns:a16="http://schemas.microsoft.com/office/drawing/2014/main" id="{5CAE54DF-5610-8235-9658-051AFD486772}"/>
                  </a:ext>
                </a:extLst>
              </p:cNvPr>
              <p:cNvSpPr>
                <a:spLocks noChangeShapeType="1"/>
              </p:cNvSpPr>
              <p:nvPr/>
            </p:nvSpPr>
            <p:spPr bwMode="auto">
              <a:xfrm flipH="1">
                <a:off x="4212" y="2526"/>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1994" name="Line 74">
                <a:extLst>
                  <a:ext uri="{FF2B5EF4-FFF2-40B4-BE49-F238E27FC236}">
                    <a16:creationId xmlns:a16="http://schemas.microsoft.com/office/drawing/2014/main" id="{08BB21DF-B53D-0354-9A66-57AE6BE72986}"/>
                  </a:ext>
                </a:extLst>
              </p:cNvPr>
              <p:cNvSpPr>
                <a:spLocks noChangeShapeType="1"/>
              </p:cNvSpPr>
              <p:nvPr/>
            </p:nvSpPr>
            <p:spPr bwMode="auto">
              <a:xfrm>
                <a:off x="1638" y="2322"/>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1995" name="Line 75">
                <a:extLst>
                  <a:ext uri="{FF2B5EF4-FFF2-40B4-BE49-F238E27FC236}">
                    <a16:creationId xmlns:a16="http://schemas.microsoft.com/office/drawing/2014/main" id="{8B641518-E5FA-D1E7-89C1-F5B9ECFCFA6E}"/>
                  </a:ext>
                </a:extLst>
              </p:cNvPr>
              <p:cNvSpPr>
                <a:spLocks noChangeShapeType="1"/>
              </p:cNvSpPr>
              <p:nvPr/>
            </p:nvSpPr>
            <p:spPr bwMode="auto">
              <a:xfrm flipH="1">
                <a:off x="4212" y="2322"/>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1996" name="Line 76">
                <a:extLst>
                  <a:ext uri="{FF2B5EF4-FFF2-40B4-BE49-F238E27FC236}">
                    <a16:creationId xmlns:a16="http://schemas.microsoft.com/office/drawing/2014/main" id="{D04D186F-1236-0EE6-FB7F-C366E312E9EA}"/>
                  </a:ext>
                </a:extLst>
              </p:cNvPr>
              <p:cNvSpPr>
                <a:spLocks noChangeShapeType="1"/>
              </p:cNvSpPr>
              <p:nvPr/>
            </p:nvSpPr>
            <p:spPr bwMode="auto">
              <a:xfrm>
                <a:off x="1638" y="2118"/>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1997" name="Line 77">
                <a:extLst>
                  <a:ext uri="{FF2B5EF4-FFF2-40B4-BE49-F238E27FC236}">
                    <a16:creationId xmlns:a16="http://schemas.microsoft.com/office/drawing/2014/main" id="{012DA3F9-F2AA-53E8-9D72-F4779908FA66}"/>
                  </a:ext>
                </a:extLst>
              </p:cNvPr>
              <p:cNvSpPr>
                <a:spLocks noChangeShapeType="1"/>
              </p:cNvSpPr>
              <p:nvPr/>
            </p:nvSpPr>
            <p:spPr bwMode="auto">
              <a:xfrm flipH="1">
                <a:off x="4212" y="2118"/>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1998" name="Line 78">
                <a:extLst>
                  <a:ext uri="{FF2B5EF4-FFF2-40B4-BE49-F238E27FC236}">
                    <a16:creationId xmlns:a16="http://schemas.microsoft.com/office/drawing/2014/main" id="{0742D022-8301-5F7C-D4A0-E5E3C80EB12C}"/>
                  </a:ext>
                </a:extLst>
              </p:cNvPr>
              <p:cNvSpPr>
                <a:spLocks noChangeShapeType="1"/>
              </p:cNvSpPr>
              <p:nvPr/>
            </p:nvSpPr>
            <p:spPr bwMode="auto">
              <a:xfrm>
                <a:off x="1638" y="1908"/>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1999" name="Line 79">
                <a:extLst>
                  <a:ext uri="{FF2B5EF4-FFF2-40B4-BE49-F238E27FC236}">
                    <a16:creationId xmlns:a16="http://schemas.microsoft.com/office/drawing/2014/main" id="{42A26C13-E0E3-34C6-94D0-FB7AC0A074A9}"/>
                  </a:ext>
                </a:extLst>
              </p:cNvPr>
              <p:cNvSpPr>
                <a:spLocks noChangeShapeType="1"/>
              </p:cNvSpPr>
              <p:nvPr/>
            </p:nvSpPr>
            <p:spPr bwMode="auto">
              <a:xfrm flipH="1">
                <a:off x="4212" y="1908"/>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2000" name="Line 80">
                <a:extLst>
                  <a:ext uri="{FF2B5EF4-FFF2-40B4-BE49-F238E27FC236}">
                    <a16:creationId xmlns:a16="http://schemas.microsoft.com/office/drawing/2014/main" id="{07CB0F65-1781-51DF-6D38-BC93E4C4BC7D}"/>
                  </a:ext>
                </a:extLst>
              </p:cNvPr>
              <p:cNvSpPr>
                <a:spLocks noChangeShapeType="1"/>
              </p:cNvSpPr>
              <p:nvPr/>
            </p:nvSpPr>
            <p:spPr bwMode="auto">
              <a:xfrm>
                <a:off x="1638" y="1704"/>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2001" name="Line 81">
                <a:extLst>
                  <a:ext uri="{FF2B5EF4-FFF2-40B4-BE49-F238E27FC236}">
                    <a16:creationId xmlns:a16="http://schemas.microsoft.com/office/drawing/2014/main" id="{889BA9BE-C686-4A5D-CBE8-5D6A008E8492}"/>
                  </a:ext>
                </a:extLst>
              </p:cNvPr>
              <p:cNvSpPr>
                <a:spLocks noChangeShapeType="1"/>
              </p:cNvSpPr>
              <p:nvPr/>
            </p:nvSpPr>
            <p:spPr bwMode="auto">
              <a:xfrm flipH="1">
                <a:off x="4212" y="1704"/>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2002" name="Line 82">
                <a:extLst>
                  <a:ext uri="{FF2B5EF4-FFF2-40B4-BE49-F238E27FC236}">
                    <a16:creationId xmlns:a16="http://schemas.microsoft.com/office/drawing/2014/main" id="{A99AA421-773D-169C-270E-4DFC3AC1E9BD}"/>
                  </a:ext>
                </a:extLst>
              </p:cNvPr>
              <p:cNvSpPr>
                <a:spLocks noChangeShapeType="1"/>
              </p:cNvSpPr>
              <p:nvPr/>
            </p:nvSpPr>
            <p:spPr bwMode="auto">
              <a:xfrm>
                <a:off x="1638" y="1500"/>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2003" name="Line 83">
                <a:extLst>
                  <a:ext uri="{FF2B5EF4-FFF2-40B4-BE49-F238E27FC236}">
                    <a16:creationId xmlns:a16="http://schemas.microsoft.com/office/drawing/2014/main" id="{64F0D613-F50D-0D71-9484-3856E131C6FF}"/>
                  </a:ext>
                </a:extLst>
              </p:cNvPr>
              <p:cNvSpPr>
                <a:spLocks noChangeShapeType="1"/>
              </p:cNvSpPr>
              <p:nvPr/>
            </p:nvSpPr>
            <p:spPr bwMode="auto">
              <a:xfrm flipH="1">
                <a:off x="4212" y="1500"/>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2004" name="Line 84">
                <a:extLst>
                  <a:ext uri="{FF2B5EF4-FFF2-40B4-BE49-F238E27FC236}">
                    <a16:creationId xmlns:a16="http://schemas.microsoft.com/office/drawing/2014/main" id="{D440DF77-F6BA-8FF9-8094-CFD1DE5F7E9E}"/>
                  </a:ext>
                </a:extLst>
              </p:cNvPr>
              <p:cNvSpPr>
                <a:spLocks noChangeShapeType="1"/>
              </p:cNvSpPr>
              <p:nvPr/>
            </p:nvSpPr>
            <p:spPr bwMode="auto">
              <a:xfrm>
                <a:off x="1638" y="1296"/>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2005" name="Line 85">
                <a:extLst>
                  <a:ext uri="{FF2B5EF4-FFF2-40B4-BE49-F238E27FC236}">
                    <a16:creationId xmlns:a16="http://schemas.microsoft.com/office/drawing/2014/main" id="{03C9C201-DB49-77AF-5B0B-B03591C4E181}"/>
                  </a:ext>
                </a:extLst>
              </p:cNvPr>
              <p:cNvSpPr>
                <a:spLocks noChangeShapeType="1"/>
              </p:cNvSpPr>
              <p:nvPr/>
            </p:nvSpPr>
            <p:spPr bwMode="auto">
              <a:xfrm flipH="1">
                <a:off x="4212" y="1296"/>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2006" name="Line 86">
                <a:extLst>
                  <a:ext uri="{FF2B5EF4-FFF2-40B4-BE49-F238E27FC236}">
                    <a16:creationId xmlns:a16="http://schemas.microsoft.com/office/drawing/2014/main" id="{7BB64325-28A7-CC8E-93C0-EF108E5368FA}"/>
                  </a:ext>
                </a:extLst>
              </p:cNvPr>
              <p:cNvSpPr>
                <a:spLocks noChangeShapeType="1"/>
              </p:cNvSpPr>
              <p:nvPr/>
            </p:nvSpPr>
            <p:spPr bwMode="auto">
              <a:xfrm>
                <a:off x="1638" y="1092"/>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2007" name="Line 87">
                <a:extLst>
                  <a:ext uri="{FF2B5EF4-FFF2-40B4-BE49-F238E27FC236}">
                    <a16:creationId xmlns:a16="http://schemas.microsoft.com/office/drawing/2014/main" id="{EAAB90B5-93FA-0EF3-1683-905C658EA84A}"/>
                  </a:ext>
                </a:extLst>
              </p:cNvPr>
              <p:cNvSpPr>
                <a:spLocks noChangeShapeType="1"/>
              </p:cNvSpPr>
              <p:nvPr/>
            </p:nvSpPr>
            <p:spPr bwMode="auto">
              <a:xfrm flipH="1">
                <a:off x="4212" y="1092"/>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2008" name="Line 88">
                <a:extLst>
                  <a:ext uri="{FF2B5EF4-FFF2-40B4-BE49-F238E27FC236}">
                    <a16:creationId xmlns:a16="http://schemas.microsoft.com/office/drawing/2014/main" id="{E496923D-4A8B-0621-3B96-0B07C5F2E975}"/>
                  </a:ext>
                </a:extLst>
              </p:cNvPr>
              <p:cNvSpPr>
                <a:spLocks noChangeShapeType="1"/>
              </p:cNvSpPr>
              <p:nvPr/>
            </p:nvSpPr>
            <p:spPr bwMode="auto">
              <a:xfrm>
                <a:off x="1638" y="1092"/>
                <a:ext cx="2598"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2009" name="Line 89">
                <a:extLst>
                  <a:ext uri="{FF2B5EF4-FFF2-40B4-BE49-F238E27FC236}">
                    <a16:creationId xmlns:a16="http://schemas.microsoft.com/office/drawing/2014/main" id="{3B1803D7-A36D-7609-5661-00DBC77C2595}"/>
                  </a:ext>
                </a:extLst>
              </p:cNvPr>
              <p:cNvSpPr>
                <a:spLocks noChangeShapeType="1"/>
              </p:cNvSpPr>
              <p:nvPr/>
            </p:nvSpPr>
            <p:spPr bwMode="auto">
              <a:xfrm>
                <a:off x="1638" y="3138"/>
                <a:ext cx="2598"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2010" name="Line 90">
                <a:extLst>
                  <a:ext uri="{FF2B5EF4-FFF2-40B4-BE49-F238E27FC236}">
                    <a16:creationId xmlns:a16="http://schemas.microsoft.com/office/drawing/2014/main" id="{C2049DAB-6AE3-A3B2-EBE7-507178472183}"/>
                  </a:ext>
                </a:extLst>
              </p:cNvPr>
              <p:cNvSpPr>
                <a:spLocks noChangeShapeType="1"/>
              </p:cNvSpPr>
              <p:nvPr/>
            </p:nvSpPr>
            <p:spPr bwMode="auto">
              <a:xfrm flipV="1">
                <a:off x="4236" y="1092"/>
                <a:ext cx="1" cy="2046"/>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2011" name="Line 91">
                <a:extLst>
                  <a:ext uri="{FF2B5EF4-FFF2-40B4-BE49-F238E27FC236}">
                    <a16:creationId xmlns:a16="http://schemas.microsoft.com/office/drawing/2014/main" id="{60E79430-DD14-67E0-CFCC-B26CC6BDC2FA}"/>
                  </a:ext>
                </a:extLst>
              </p:cNvPr>
              <p:cNvSpPr>
                <a:spLocks noChangeShapeType="1"/>
              </p:cNvSpPr>
              <p:nvPr/>
            </p:nvSpPr>
            <p:spPr bwMode="auto">
              <a:xfrm flipV="1">
                <a:off x="1638" y="1092"/>
                <a:ext cx="1" cy="2046"/>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sp>
          <p:nvSpPr>
            <p:cNvPr id="82012" name="Freeform 92">
              <a:extLst>
                <a:ext uri="{FF2B5EF4-FFF2-40B4-BE49-F238E27FC236}">
                  <a16:creationId xmlns:a16="http://schemas.microsoft.com/office/drawing/2014/main" id="{471881FF-952C-6768-374B-9F0138148DAB}"/>
                </a:ext>
              </a:extLst>
            </p:cNvPr>
            <p:cNvSpPr>
              <a:spLocks/>
            </p:cNvSpPr>
            <p:nvPr/>
          </p:nvSpPr>
          <p:spPr bwMode="auto">
            <a:xfrm>
              <a:off x="1710" y="1594"/>
              <a:ext cx="2598" cy="1536"/>
            </a:xfrm>
            <a:custGeom>
              <a:avLst/>
              <a:gdLst>
                <a:gd name="T0" fmla="*/ 42 w 2598"/>
                <a:gd name="T1" fmla="*/ 1536 h 1536"/>
                <a:gd name="T2" fmla="*/ 90 w 2598"/>
                <a:gd name="T3" fmla="*/ 1536 h 1536"/>
                <a:gd name="T4" fmla="*/ 138 w 2598"/>
                <a:gd name="T5" fmla="*/ 1536 h 1536"/>
                <a:gd name="T6" fmla="*/ 210 w 2598"/>
                <a:gd name="T7" fmla="*/ 1536 h 1536"/>
                <a:gd name="T8" fmla="*/ 246 w 2598"/>
                <a:gd name="T9" fmla="*/ 1494 h 1536"/>
                <a:gd name="T10" fmla="*/ 270 w 2598"/>
                <a:gd name="T11" fmla="*/ 1416 h 1536"/>
                <a:gd name="T12" fmla="*/ 294 w 2598"/>
                <a:gd name="T13" fmla="*/ 1248 h 1536"/>
                <a:gd name="T14" fmla="*/ 318 w 2598"/>
                <a:gd name="T15" fmla="*/ 984 h 1536"/>
                <a:gd name="T16" fmla="*/ 342 w 2598"/>
                <a:gd name="T17" fmla="*/ 882 h 1536"/>
                <a:gd name="T18" fmla="*/ 390 w 2598"/>
                <a:gd name="T19" fmla="*/ 882 h 1536"/>
                <a:gd name="T20" fmla="*/ 438 w 2598"/>
                <a:gd name="T21" fmla="*/ 882 h 1536"/>
                <a:gd name="T22" fmla="*/ 486 w 2598"/>
                <a:gd name="T23" fmla="*/ 882 h 1536"/>
                <a:gd name="T24" fmla="*/ 540 w 2598"/>
                <a:gd name="T25" fmla="*/ 882 h 1536"/>
                <a:gd name="T26" fmla="*/ 594 w 2598"/>
                <a:gd name="T27" fmla="*/ 858 h 1536"/>
                <a:gd name="T28" fmla="*/ 636 w 2598"/>
                <a:gd name="T29" fmla="*/ 780 h 1536"/>
                <a:gd name="T30" fmla="*/ 678 w 2598"/>
                <a:gd name="T31" fmla="*/ 678 h 1536"/>
                <a:gd name="T32" fmla="*/ 720 w 2598"/>
                <a:gd name="T33" fmla="*/ 696 h 1536"/>
                <a:gd name="T34" fmla="*/ 762 w 2598"/>
                <a:gd name="T35" fmla="*/ 858 h 1536"/>
                <a:gd name="T36" fmla="*/ 804 w 2598"/>
                <a:gd name="T37" fmla="*/ 552 h 1536"/>
                <a:gd name="T38" fmla="*/ 834 w 2598"/>
                <a:gd name="T39" fmla="*/ 492 h 1536"/>
                <a:gd name="T40" fmla="*/ 882 w 2598"/>
                <a:gd name="T41" fmla="*/ 492 h 1536"/>
                <a:gd name="T42" fmla="*/ 930 w 2598"/>
                <a:gd name="T43" fmla="*/ 492 h 1536"/>
                <a:gd name="T44" fmla="*/ 984 w 2598"/>
                <a:gd name="T45" fmla="*/ 492 h 1536"/>
                <a:gd name="T46" fmla="*/ 1026 w 2598"/>
                <a:gd name="T47" fmla="*/ 474 h 1536"/>
                <a:gd name="T48" fmla="*/ 1068 w 2598"/>
                <a:gd name="T49" fmla="*/ 372 h 1536"/>
                <a:gd name="T50" fmla="*/ 1116 w 2598"/>
                <a:gd name="T51" fmla="*/ 270 h 1536"/>
                <a:gd name="T52" fmla="*/ 1158 w 2598"/>
                <a:gd name="T53" fmla="*/ 288 h 1536"/>
                <a:gd name="T54" fmla="*/ 1200 w 2598"/>
                <a:gd name="T55" fmla="*/ 330 h 1536"/>
                <a:gd name="T56" fmla="*/ 1242 w 2598"/>
                <a:gd name="T57" fmla="*/ 390 h 1536"/>
                <a:gd name="T58" fmla="*/ 1278 w 2598"/>
                <a:gd name="T59" fmla="*/ 126 h 1536"/>
                <a:gd name="T60" fmla="*/ 1320 w 2598"/>
                <a:gd name="T61" fmla="*/ 102 h 1536"/>
                <a:gd name="T62" fmla="*/ 1368 w 2598"/>
                <a:gd name="T63" fmla="*/ 102 h 1536"/>
                <a:gd name="T64" fmla="*/ 1416 w 2598"/>
                <a:gd name="T65" fmla="*/ 102 h 1536"/>
                <a:gd name="T66" fmla="*/ 1458 w 2598"/>
                <a:gd name="T67" fmla="*/ 84 h 1536"/>
                <a:gd name="T68" fmla="*/ 1500 w 2598"/>
                <a:gd name="T69" fmla="*/ 42 h 1536"/>
                <a:gd name="T70" fmla="*/ 1536 w 2598"/>
                <a:gd name="T71" fmla="*/ 24 h 1536"/>
                <a:gd name="T72" fmla="*/ 1578 w 2598"/>
                <a:gd name="T73" fmla="*/ 60 h 1536"/>
                <a:gd name="T74" fmla="*/ 1626 w 2598"/>
                <a:gd name="T75" fmla="*/ 60 h 1536"/>
                <a:gd name="T76" fmla="*/ 1668 w 2598"/>
                <a:gd name="T77" fmla="*/ 102 h 1536"/>
                <a:gd name="T78" fmla="*/ 1716 w 2598"/>
                <a:gd name="T79" fmla="*/ 102 h 1536"/>
                <a:gd name="T80" fmla="*/ 1758 w 2598"/>
                <a:gd name="T81" fmla="*/ 84 h 1536"/>
                <a:gd name="T82" fmla="*/ 1806 w 2598"/>
                <a:gd name="T83" fmla="*/ 84 h 1536"/>
                <a:gd name="T84" fmla="*/ 1848 w 2598"/>
                <a:gd name="T85" fmla="*/ 60 h 1536"/>
                <a:gd name="T86" fmla="*/ 1896 w 2598"/>
                <a:gd name="T87" fmla="*/ 60 h 1536"/>
                <a:gd name="T88" fmla="*/ 1944 w 2598"/>
                <a:gd name="T89" fmla="*/ 24 h 1536"/>
                <a:gd name="T90" fmla="*/ 1980 w 2598"/>
                <a:gd name="T91" fmla="*/ 60 h 1536"/>
                <a:gd name="T92" fmla="*/ 2028 w 2598"/>
                <a:gd name="T93" fmla="*/ 60 h 1536"/>
                <a:gd name="T94" fmla="*/ 2076 w 2598"/>
                <a:gd name="T95" fmla="*/ 60 h 1536"/>
                <a:gd name="T96" fmla="*/ 2124 w 2598"/>
                <a:gd name="T97" fmla="*/ 84 h 1536"/>
                <a:gd name="T98" fmla="*/ 2172 w 2598"/>
                <a:gd name="T99" fmla="*/ 60 h 1536"/>
                <a:gd name="T100" fmla="*/ 2220 w 2598"/>
                <a:gd name="T101" fmla="*/ 60 h 1536"/>
                <a:gd name="T102" fmla="*/ 2268 w 2598"/>
                <a:gd name="T103" fmla="*/ 60 h 1536"/>
                <a:gd name="T104" fmla="*/ 2316 w 2598"/>
                <a:gd name="T105" fmla="*/ 60 h 1536"/>
                <a:gd name="T106" fmla="*/ 2364 w 2598"/>
                <a:gd name="T107" fmla="*/ 42 h 1536"/>
                <a:gd name="T108" fmla="*/ 2412 w 2598"/>
                <a:gd name="T109" fmla="*/ 60 h 1536"/>
                <a:gd name="T110" fmla="*/ 2460 w 2598"/>
                <a:gd name="T111" fmla="*/ 60 h 1536"/>
                <a:gd name="T112" fmla="*/ 2508 w 2598"/>
                <a:gd name="T113" fmla="*/ 60 h 1536"/>
                <a:gd name="T114" fmla="*/ 2556 w 2598"/>
                <a:gd name="T115" fmla="*/ 60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598" h="1536">
                  <a:moveTo>
                    <a:pt x="0" y="1536"/>
                  </a:moveTo>
                  <a:lnTo>
                    <a:pt x="6" y="1536"/>
                  </a:lnTo>
                  <a:lnTo>
                    <a:pt x="12" y="1536"/>
                  </a:lnTo>
                  <a:lnTo>
                    <a:pt x="18" y="1536"/>
                  </a:lnTo>
                  <a:lnTo>
                    <a:pt x="24" y="1536"/>
                  </a:lnTo>
                  <a:lnTo>
                    <a:pt x="30" y="1536"/>
                  </a:lnTo>
                  <a:lnTo>
                    <a:pt x="36" y="1536"/>
                  </a:lnTo>
                  <a:lnTo>
                    <a:pt x="42" y="1536"/>
                  </a:lnTo>
                  <a:lnTo>
                    <a:pt x="48" y="1536"/>
                  </a:lnTo>
                  <a:lnTo>
                    <a:pt x="54" y="1536"/>
                  </a:lnTo>
                  <a:lnTo>
                    <a:pt x="60" y="1536"/>
                  </a:lnTo>
                  <a:lnTo>
                    <a:pt x="66" y="1536"/>
                  </a:lnTo>
                  <a:lnTo>
                    <a:pt x="72" y="1536"/>
                  </a:lnTo>
                  <a:lnTo>
                    <a:pt x="78" y="1536"/>
                  </a:lnTo>
                  <a:lnTo>
                    <a:pt x="84" y="1536"/>
                  </a:lnTo>
                  <a:lnTo>
                    <a:pt x="90" y="1536"/>
                  </a:lnTo>
                  <a:lnTo>
                    <a:pt x="96" y="1536"/>
                  </a:lnTo>
                  <a:lnTo>
                    <a:pt x="102" y="1536"/>
                  </a:lnTo>
                  <a:lnTo>
                    <a:pt x="108" y="1536"/>
                  </a:lnTo>
                  <a:lnTo>
                    <a:pt x="114" y="1536"/>
                  </a:lnTo>
                  <a:lnTo>
                    <a:pt x="120" y="1536"/>
                  </a:lnTo>
                  <a:lnTo>
                    <a:pt x="126" y="1536"/>
                  </a:lnTo>
                  <a:lnTo>
                    <a:pt x="132" y="1536"/>
                  </a:lnTo>
                  <a:lnTo>
                    <a:pt x="138" y="1536"/>
                  </a:lnTo>
                  <a:lnTo>
                    <a:pt x="144" y="1536"/>
                  </a:lnTo>
                  <a:lnTo>
                    <a:pt x="156" y="1536"/>
                  </a:lnTo>
                  <a:lnTo>
                    <a:pt x="162" y="1536"/>
                  </a:lnTo>
                  <a:lnTo>
                    <a:pt x="174" y="1536"/>
                  </a:lnTo>
                  <a:lnTo>
                    <a:pt x="186" y="1536"/>
                  </a:lnTo>
                  <a:lnTo>
                    <a:pt x="192" y="1536"/>
                  </a:lnTo>
                  <a:lnTo>
                    <a:pt x="204" y="1536"/>
                  </a:lnTo>
                  <a:lnTo>
                    <a:pt x="210" y="1536"/>
                  </a:lnTo>
                  <a:lnTo>
                    <a:pt x="216" y="1536"/>
                  </a:lnTo>
                  <a:lnTo>
                    <a:pt x="222" y="1536"/>
                  </a:lnTo>
                  <a:lnTo>
                    <a:pt x="228" y="1536"/>
                  </a:lnTo>
                  <a:lnTo>
                    <a:pt x="234" y="1536"/>
                  </a:lnTo>
                  <a:lnTo>
                    <a:pt x="240" y="1536"/>
                  </a:lnTo>
                  <a:lnTo>
                    <a:pt x="240" y="1518"/>
                  </a:lnTo>
                  <a:lnTo>
                    <a:pt x="246" y="1518"/>
                  </a:lnTo>
                  <a:lnTo>
                    <a:pt x="246" y="1494"/>
                  </a:lnTo>
                  <a:lnTo>
                    <a:pt x="252" y="1494"/>
                  </a:lnTo>
                  <a:lnTo>
                    <a:pt x="252" y="1476"/>
                  </a:lnTo>
                  <a:lnTo>
                    <a:pt x="258" y="1476"/>
                  </a:lnTo>
                  <a:lnTo>
                    <a:pt x="258" y="1452"/>
                  </a:lnTo>
                  <a:lnTo>
                    <a:pt x="264" y="1452"/>
                  </a:lnTo>
                  <a:lnTo>
                    <a:pt x="264" y="1434"/>
                  </a:lnTo>
                  <a:lnTo>
                    <a:pt x="270" y="1434"/>
                  </a:lnTo>
                  <a:lnTo>
                    <a:pt x="270" y="1416"/>
                  </a:lnTo>
                  <a:lnTo>
                    <a:pt x="270" y="1392"/>
                  </a:lnTo>
                  <a:lnTo>
                    <a:pt x="276" y="1392"/>
                  </a:lnTo>
                  <a:lnTo>
                    <a:pt x="276" y="1374"/>
                  </a:lnTo>
                  <a:lnTo>
                    <a:pt x="276" y="1350"/>
                  </a:lnTo>
                  <a:lnTo>
                    <a:pt x="282" y="1332"/>
                  </a:lnTo>
                  <a:lnTo>
                    <a:pt x="288" y="1290"/>
                  </a:lnTo>
                  <a:lnTo>
                    <a:pt x="288" y="1272"/>
                  </a:lnTo>
                  <a:lnTo>
                    <a:pt x="294" y="1248"/>
                  </a:lnTo>
                  <a:lnTo>
                    <a:pt x="294" y="1230"/>
                  </a:lnTo>
                  <a:lnTo>
                    <a:pt x="300" y="1188"/>
                  </a:lnTo>
                  <a:lnTo>
                    <a:pt x="300" y="1170"/>
                  </a:lnTo>
                  <a:lnTo>
                    <a:pt x="306" y="1146"/>
                  </a:lnTo>
                  <a:lnTo>
                    <a:pt x="306" y="1104"/>
                  </a:lnTo>
                  <a:lnTo>
                    <a:pt x="312" y="1044"/>
                  </a:lnTo>
                  <a:lnTo>
                    <a:pt x="318" y="1002"/>
                  </a:lnTo>
                  <a:lnTo>
                    <a:pt x="318" y="984"/>
                  </a:lnTo>
                  <a:lnTo>
                    <a:pt x="318" y="966"/>
                  </a:lnTo>
                  <a:lnTo>
                    <a:pt x="318" y="942"/>
                  </a:lnTo>
                  <a:lnTo>
                    <a:pt x="324" y="924"/>
                  </a:lnTo>
                  <a:lnTo>
                    <a:pt x="324" y="900"/>
                  </a:lnTo>
                  <a:lnTo>
                    <a:pt x="330" y="900"/>
                  </a:lnTo>
                  <a:lnTo>
                    <a:pt x="330" y="882"/>
                  </a:lnTo>
                  <a:lnTo>
                    <a:pt x="336" y="882"/>
                  </a:lnTo>
                  <a:lnTo>
                    <a:pt x="342" y="882"/>
                  </a:lnTo>
                  <a:lnTo>
                    <a:pt x="348" y="882"/>
                  </a:lnTo>
                  <a:lnTo>
                    <a:pt x="354" y="882"/>
                  </a:lnTo>
                  <a:lnTo>
                    <a:pt x="360" y="882"/>
                  </a:lnTo>
                  <a:lnTo>
                    <a:pt x="366" y="882"/>
                  </a:lnTo>
                  <a:lnTo>
                    <a:pt x="372" y="882"/>
                  </a:lnTo>
                  <a:lnTo>
                    <a:pt x="378" y="882"/>
                  </a:lnTo>
                  <a:lnTo>
                    <a:pt x="384" y="882"/>
                  </a:lnTo>
                  <a:lnTo>
                    <a:pt x="390" y="882"/>
                  </a:lnTo>
                  <a:lnTo>
                    <a:pt x="396" y="882"/>
                  </a:lnTo>
                  <a:lnTo>
                    <a:pt x="402" y="882"/>
                  </a:lnTo>
                  <a:lnTo>
                    <a:pt x="408" y="882"/>
                  </a:lnTo>
                  <a:lnTo>
                    <a:pt x="414" y="882"/>
                  </a:lnTo>
                  <a:lnTo>
                    <a:pt x="420" y="882"/>
                  </a:lnTo>
                  <a:lnTo>
                    <a:pt x="426" y="882"/>
                  </a:lnTo>
                  <a:lnTo>
                    <a:pt x="432" y="882"/>
                  </a:lnTo>
                  <a:lnTo>
                    <a:pt x="438" y="882"/>
                  </a:lnTo>
                  <a:lnTo>
                    <a:pt x="444" y="882"/>
                  </a:lnTo>
                  <a:lnTo>
                    <a:pt x="450" y="882"/>
                  </a:lnTo>
                  <a:lnTo>
                    <a:pt x="456" y="882"/>
                  </a:lnTo>
                  <a:lnTo>
                    <a:pt x="462" y="882"/>
                  </a:lnTo>
                  <a:lnTo>
                    <a:pt x="468" y="882"/>
                  </a:lnTo>
                  <a:lnTo>
                    <a:pt x="474" y="882"/>
                  </a:lnTo>
                  <a:lnTo>
                    <a:pt x="480" y="882"/>
                  </a:lnTo>
                  <a:lnTo>
                    <a:pt x="486" y="882"/>
                  </a:lnTo>
                  <a:lnTo>
                    <a:pt x="498" y="882"/>
                  </a:lnTo>
                  <a:lnTo>
                    <a:pt x="504" y="882"/>
                  </a:lnTo>
                  <a:lnTo>
                    <a:pt x="510" y="882"/>
                  </a:lnTo>
                  <a:lnTo>
                    <a:pt x="516" y="882"/>
                  </a:lnTo>
                  <a:lnTo>
                    <a:pt x="522" y="882"/>
                  </a:lnTo>
                  <a:lnTo>
                    <a:pt x="528" y="882"/>
                  </a:lnTo>
                  <a:lnTo>
                    <a:pt x="534" y="882"/>
                  </a:lnTo>
                  <a:lnTo>
                    <a:pt x="540" y="882"/>
                  </a:lnTo>
                  <a:lnTo>
                    <a:pt x="546" y="882"/>
                  </a:lnTo>
                  <a:lnTo>
                    <a:pt x="558" y="882"/>
                  </a:lnTo>
                  <a:lnTo>
                    <a:pt x="564" y="882"/>
                  </a:lnTo>
                  <a:lnTo>
                    <a:pt x="570" y="882"/>
                  </a:lnTo>
                  <a:lnTo>
                    <a:pt x="576" y="882"/>
                  </a:lnTo>
                  <a:lnTo>
                    <a:pt x="582" y="882"/>
                  </a:lnTo>
                  <a:lnTo>
                    <a:pt x="588" y="882"/>
                  </a:lnTo>
                  <a:lnTo>
                    <a:pt x="594" y="858"/>
                  </a:lnTo>
                  <a:lnTo>
                    <a:pt x="600" y="858"/>
                  </a:lnTo>
                  <a:lnTo>
                    <a:pt x="606" y="858"/>
                  </a:lnTo>
                  <a:lnTo>
                    <a:pt x="612" y="840"/>
                  </a:lnTo>
                  <a:lnTo>
                    <a:pt x="618" y="840"/>
                  </a:lnTo>
                  <a:lnTo>
                    <a:pt x="624" y="822"/>
                  </a:lnTo>
                  <a:lnTo>
                    <a:pt x="630" y="798"/>
                  </a:lnTo>
                  <a:lnTo>
                    <a:pt x="636" y="798"/>
                  </a:lnTo>
                  <a:lnTo>
                    <a:pt x="636" y="780"/>
                  </a:lnTo>
                  <a:lnTo>
                    <a:pt x="642" y="756"/>
                  </a:lnTo>
                  <a:lnTo>
                    <a:pt x="648" y="756"/>
                  </a:lnTo>
                  <a:lnTo>
                    <a:pt x="648" y="738"/>
                  </a:lnTo>
                  <a:lnTo>
                    <a:pt x="654" y="738"/>
                  </a:lnTo>
                  <a:lnTo>
                    <a:pt x="660" y="720"/>
                  </a:lnTo>
                  <a:lnTo>
                    <a:pt x="666" y="696"/>
                  </a:lnTo>
                  <a:lnTo>
                    <a:pt x="672" y="678"/>
                  </a:lnTo>
                  <a:lnTo>
                    <a:pt x="678" y="678"/>
                  </a:lnTo>
                  <a:lnTo>
                    <a:pt x="684" y="654"/>
                  </a:lnTo>
                  <a:lnTo>
                    <a:pt x="690" y="654"/>
                  </a:lnTo>
                  <a:lnTo>
                    <a:pt x="696" y="654"/>
                  </a:lnTo>
                  <a:lnTo>
                    <a:pt x="702" y="654"/>
                  </a:lnTo>
                  <a:lnTo>
                    <a:pt x="708" y="654"/>
                  </a:lnTo>
                  <a:lnTo>
                    <a:pt x="714" y="678"/>
                  </a:lnTo>
                  <a:lnTo>
                    <a:pt x="720" y="678"/>
                  </a:lnTo>
                  <a:lnTo>
                    <a:pt x="720" y="696"/>
                  </a:lnTo>
                  <a:lnTo>
                    <a:pt x="726" y="696"/>
                  </a:lnTo>
                  <a:lnTo>
                    <a:pt x="732" y="720"/>
                  </a:lnTo>
                  <a:lnTo>
                    <a:pt x="738" y="738"/>
                  </a:lnTo>
                  <a:lnTo>
                    <a:pt x="738" y="756"/>
                  </a:lnTo>
                  <a:lnTo>
                    <a:pt x="744" y="780"/>
                  </a:lnTo>
                  <a:lnTo>
                    <a:pt x="750" y="822"/>
                  </a:lnTo>
                  <a:lnTo>
                    <a:pt x="756" y="858"/>
                  </a:lnTo>
                  <a:lnTo>
                    <a:pt x="762" y="858"/>
                  </a:lnTo>
                  <a:lnTo>
                    <a:pt x="768" y="840"/>
                  </a:lnTo>
                  <a:lnTo>
                    <a:pt x="774" y="798"/>
                  </a:lnTo>
                  <a:lnTo>
                    <a:pt x="780" y="756"/>
                  </a:lnTo>
                  <a:lnTo>
                    <a:pt x="780" y="720"/>
                  </a:lnTo>
                  <a:lnTo>
                    <a:pt x="786" y="678"/>
                  </a:lnTo>
                  <a:lnTo>
                    <a:pt x="792" y="618"/>
                  </a:lnTo>
                  <a:lnTo>
                    <a:pt x="798" y="552"/>
                  </a:lnTo>
                  <a:lnTo>
                    <a:pt x="804" y="552"/>
                  </a:lnTo>
                  <a:lnTo>
                    <a:pt x="804" y="534"/>
                  </a:lnTo>
                  <a:lnTo>
                    <a:pt x="804" y="516"/>
                  </a:lnTo>
                  <a:lnTo>
                    <a:pt x="810" y="516"/>
                  </a:lnTo>
                  <a:lnTo>
                    <a:pt x="810" y="492"/>
                  </a:lnTo>
                  <a:lnTo>
                    <a:pt x="816" y="492"/>
                  </a:lnTo>
                  <a:lnTo>
                    <a:pt x="822" y="492"/>
                  </a:lnTo>
                  <a:lnTo>
                    <a:pt x="828" y="492"/>
                  </a:lnTo>
                  <a:lnTo>
                    <a:pt x="834" y="492"/>
                  </a:lnTo>
                  <a:lnTo>
                    <a:pt x="840" y="492"/>
                  </a:lnTo>
                  <a:lnTo>
                    <a:pt x="846" y="492"/>
                  </a:lnTo>
                  <a:lnTo>
                    <a:pt x="852" y="492"/>
                  </a:lnTo>
                  <a:lnTo>
                    <a:pt x="858" y="492"/>
                  </a:lnTo>
                  <a:lnTo>
                    <a:pt x="864" y="492"/>
                  </a:lnTo>
                  <a:lnTo>
                    <a:pt x="870" y="492"/>
                  </a:lnTo>
                  <a:lnTo>
                    <a:pt x="876" y="492"/>
                  </a:lnTo>
                  <a:lnTo>
                    <a:pt x="882" y="492"/>
                  </a:lnTo>
                  <a:lnTo>
                    <a:pt x="888" y="492"/>
                  </a:lnTo>
                  <a:lnTo>
                    <a:pt x="894" y="492"/>
                  </a:lnTo>
                  <a:lnTo>
                    <a:pt x="900" y="492"/>
                  </a:lnTo>
                  <a:lnTo>
                    <a:pt x="906" y="492"/>
                  </a:lnTo>
                  <a:lnTo>
                    <a:pt x="912" y="492"/>
                  </a:lnTo>
                  <a:lnTo>
                    <a:pt x="918" y="492"/>
                  </a:lnTo>
                  <a:lnTo>
                    <a:pt x="924" y="492"/>
                  </a:lnTo>
                  <a:lnTo>
                    <a:pt x="930" y="492"/>
                  </a:lnTo>
                  <a:lnTo>
                    <a:pt x="936" y="492"/>
                  </a:lnTo>
                  <a:lnTo>
                    <a:pt x="942" y="492"/>
                  </a:lnTo>
                  <a:lnTo>
                    <a:pt x="948" y="492"/>
                  </a:lnTo>
                  <a:lnTo>
                    <a:pt x="960" y="492"/>
                  </a:lnTo>
                  <a:lnTo>
                    <a:pt x="966" y="492"/>
                  </a:lnTo>
                  <a:lnTo>
                    <a:pt x="972" y="492"/>
                  </a:lnTo>
                  <a:lnTo>
                    <a:pt x="978" y="492"/>
                  </a:lnTo>
                  <a:lnTo>
                    <a:pt x="984" y="492"/>
                  </a:lnTo>
                  <a:lnTo>
                    <a:pt x="990" y="492"/>
                  </a:lnTo>
                  <a:lnTo>
                    <a:pt x="996" y="492"/>
                  </a:lnTo>
                  <a:lnTo>
                    <a:pt x="1002" y="492"/>
                  </a:lnTo>
                  <a:lnTo>
                    <a:pt x="1008" y="492"/>
                  </a:lnTo>
                  <a:lnTo>
                    <a:pt x="1014" y="492"/>
                  </a:lnTo>
                  <a:lnTo>
                    <a:pt x="1020" y="492"/>
                  </a:lnTo>
                  <a:lnTo>
                    <a:pt x="1020" y="474"/>
                  </a:lnTo>
                  <a:lnTo>
                    <a:pt x="1026" y="474"/>
                  </a:lnTo>
                  <a:lnTo>
                    <a:pt x="1032" y="450"/>
                  </a:lnTo>
                  <a:lnTo>
                    <a:pt x="1038" y="450"/>
                  </a:lnTo>
                  <a:lnTo>
                    <a:pt x="1044" y="432"/>
                  </a:lnTo>
                  <a:lnTo>
                    <a:pt x="1050" y="432"/>
                  </a:lnTo>
                  <a:lnTo>
                    <a:pt x="1056" y="408"/>
                  </a:lnTo>
                  <a:lnTo>
                    <a:pt x="1062" y="390"/>
                  </a:lnTo>
                  <a:lnTo>
                    <a:pt x="1068" y="390"/>
                  </a:lnTo>
                  <a:lnTo>
                    <a:pt x="1068" y="372"/>
                  </a:lnTo>
                  <a:lnTo>
                    <a:pt x="1074" y="372"/>
                  </a:lnTo>
                  <a:lnTo>
                    <a:pt x="1080" y="348"/>
                  </a:lnTo>
                  <a:lnTo>
                    <a:pt x="1086" y="330"/>
                  </a:lnTo>
                  <a:lnTo>
                    <a:pt x="1092" y="330"/>
                  </a:lnTo>
                  <a:lnTo>
                    <a:pt x="1098" y="306"/>
                  </a:lnTo>
                  <a:lnTo>
                    <a:pt x="1104" y="288"/>
                  </a:lnTo>
                  <a:lnTo>
                    <a:pt x="1110" y="288"/>
                  </a:lnTo>
                  <a:lnTo>
                    <a:pt x="1116" y="270"/>
                  </a:lnTo>
                  <a:lnTo>
                    <a:pt x="1122" y="270"/>
                  </a:lnTo>
                  <a:lnTo>
                    <a:pt x="1128" y="270"/>
                  </a:lnTo>
                  <a:lnTo>
                    <a:pt x="1128" y="288"/>
                  </a:lnTo>
                  <a:lnTo>
                    <a:pt x="1134" y="288"/>
                  </a:lnTo>
                  <a:lnTo>
                    <a:pt x="1140" y="288"/>
                  </a:lnTo>
                  <a:lnTo>
                    <a:pt x="1146" y="288"/>
                  </a:lnTo>
                  <a:lnTo>
                    <a:pt x="1152" y="288"/>
                  </a:lnTo>
                  <a:lnTo>
                    <a:pt x="1158" y="288"/>
                  </a:lnTo>
                  <a:lnTo>
                    <a:pt x="1164" y="288"/>
                  </a:lnTo>
                  <a:lnTo>
                    <a:pt x="1170" y="288"/>
                  </a:lnTo>
                  <a:lnTo>
                    <a:pt x="1176" y="288"/>
                  </a:lnTo>
                  <a:lnTo>
                    <a:pt x="1182" y="288"/>
                  </a:lnTo>
                  <a:lnTo>
                    <a:pt x="1188" y="306"/>
                  </a:lnTo>
                  <a:lnTo>
                    <a:pt x="1194" y="306"/>
                  </a:lnTo>
                  <a:lnTo>
                    <a:pt x="1200" y="306"/>
                  </a:lnTo>
                  <a:lnTo>
                    <a:pt x="1200" y="330"/>
                  </a:lnTo>
                  <a:lnTo>
                    <a:pt x="1206" y="330"/>
                  </a:lnTo>
                  <a:lnTo>
                    <a:pt x="1212" y="330"/>
                  </a:lnTo>
                  <a:lnTo>
                    <a:pt x="1212" y="348"/>
                  </a:lnTo>
                  <a:lnTo>
                    <a:pt x="1218" y="348"/>
                  </a:lnTo>
                  <a:lnTo>
                    <a:pt x="1224" y="372"/>
                  </a:lnTo>
                  <a:lnTo>
                    <a:pt x="1230" y="390"/>
                  </a:lnTo>
                  <a:lnTo>
                    <a:pt x="1236" y="408"/>
                  </a:lnTo>
                  <a:lnTo>
                    <a:pt x="1242" y="390"/>
                  </a:lnTo>
                  <a:lnTo>
                    <a:pt x="1242" y="372"/>
                  </a:lnTo>
                  <a:lnTo>
                    <a:pt x="1248" y="348"/>
                  </a:lnTo>
                  <a:lnTo>
                    <a:pt x="1254" y="306"/>
                  </a:lnTo>
                  <a:lnTo>
                    <a:pt x="1260" y="246"/>
                  </a:lnTo>
                  <a:lnTo>
                    <a:pt x="1266" y="186"/>
                  </a:lnTo>
                  <a:lnTo>
                    <a:pt x="1272" y="144"/>
                  </a:lnTo>
                  <a:lnTo>
                    <a:pt x="1272" y="126"/>
                  </a:lnTo>
                  <a:lnTo>
                    <a:pt x="1278" y="126"/>
                  </a:lnTo>
                  <a:lnTo>
                    <a:pt x="1278" y="102"/>
                  </a:lnTo>
                  <a:lnTo>
                    <a:pt x="1284" y="102"/>
                  </a:lnTo>
                  <a:lnTo>
                    <a:pt x="1290" y="102"/>
                  </a:lnTo>
                  <a:lnTo>
                    <a:pt x="1296" y="102"/>
                  </a:lnTo>
                  <a:lnTo>
                    <a:pt x="1302" y="102"/>
                  </a:lnTo>
                  <a:lnTo>
                    <a:pt x="1308" y="102"/>
                  </a:lnTo>
                  <a:lnTo>
                    <a:pt x="1314" y="102"/>
                  </a:lnTo>
                  <a:lnTo>
                    <a:pt x="1320" y="102"/>
                  </a:lnTo>
                  <a:lnTo>
                    <a:pt x="1326" y="102"/>
                  </a:lnTo>
                  <a:lnTo>
                    <a:pt x="1332" y="102"/>
                  </a:lnTo>
                  <a:lnTo>
                    <a:pt x="1338" y="102"/>
                  </a:lnTo>
                  <a:lnTo>
                    <a:pt x="1344" y="102"/>
                  </a:lnTo>
                  <a:lnTo>
                    <a:pt x="1350" y="102"/>
                  </a:lnTo>
                  <a:lnTo>
                    <a:pt x="1356" y="102"/>
                  </a:lnTo>
                  <a:lnTo>
                    <a:pt x="1362" y="102"/>
                  </a:lnTo>
                  <a:lnTo>
                    <a:pt x="1368" y="102"/>
                  </a:lnTo>
                  <a:lnTo>
                    <a:pt x="1374" y="102"/>
                  </a:lnTo>
                  <a:lnTo>
                    <a:pt x="1380" y="102"/>
                  </a:lnTo>
                  <a:lnTo>
                    <a:pt x="1386" y="102"/>
                  </a:lnTo>
                  <a:lnTo>
                    <a:pt x="1392" y="102"/>
                  </a:lnTo>
                  <a:lnTo>
                    <a:pt x="1398" y="102"/>
                  </a:lnTo>
                  <a:lnTo>
                    <a:pt x="1404" y="102"/>
                  </a:lnTo>
                  <a:lnTo>
                    <a:pt x="1410" y="102"/>
                  </a:lnTo>
                  <a:lnTo>
                    <a:pt x="1416" y="102"/>
                  </a:lnTo>
                  <a:lnTo>
                    <a:pt x="1422" y="102"/>
                  </a:lnTo>
                  <a:lnTo>
                    <a:pt x="1428" y="102"/>
                  </a:lnTo>
                  <a:lnTo>
                    <a:pt x="1434" y="102"/>
                  </a:lnTo>
                  <a:lnTo>
                    <a:pt x="1440" y="102"/>
                  </a:lnTo>
                  <a:lnTo>
                    <a:pt x="1446" y="102"/>
                  </a:lnTo>
                  <a:lnTo>
                    <a:pt x="1446" y="84"/>
                  </a:lnTo>
                  <a:lnTo>
                    <a:pt x="1452" y="84"/>
                  </a:lnTo>
                  <a:lnTo>
                    <a:pt x="1458" y="84"/>
                  </a:lnTo>
                  <a:lnTo>
                    <a:pt x="1464" y="84"/>
                  </a:lnTo>
                  <a:lnTo>
                    <a:pt x="1470" y="84"/>
                  </a:lnTo>
                  <a:lnTo>
                    <a:pt x="1470" y="60"/>
                  </a:lnTo>
                  <a:lnTo>
                    <a:pt x="1476" y="60"/>
                  </a:lnTo>
                  <a:lnTo>
                    <a:pt x="1482" y="60"/>
                  </a:lnTo>
                  <a:lnTo>
                    <a:pt x="1488" y="42"/>
                  </a:lnTo>
                  <a:lnTo>
                    <a:pt x="1494" y="42"/>
                  </a:lnTo>
                  <a:lnTo>
                    <a:pt x="1500" y="42"/>
                  </a:lnTo>
                  <a:lnTo>
                    <a:pt x="1506" y="24"/>
                  </a:lnTo>
                  <a:lnTo>
                    <a:pt x="1512" y="24"/>
                  </a:lnTo>
                  <a:lnTo>
                    <a:pt x="1518" y="24"/>
                  </a:lnTo>
                  <a:lnTo>
                    <a:pt x="1518" y="0"/>
                  </a:lnTo>
                  <a:lnTo>
                    <a:pt x="1524" y="0"/>
                  </a:lnTo>
                  <a:lnTo>
                    <a:pt x="1530" y="0"/>
                  </a:lnTo>
                  <a:lnTo>
                    <a:pt x="1530" y="24"/>
                  </a:lnTo>
                  <a:lnTo>
                    <a:pt x="1536" y="24"/>
                  </a:lnTo>
                  <a:lnTo>
                    <a:pt x="1542" y="42"/>
                  </a:lnTo>
                  <a:lnTo>
                    <a:pt x="1548" y="42"/>
                  </a:lnTo>
                  <a:lnTo>
                    <a:pt x="1548" y="60"/>
                  </a:lnTo>
                  <a:lnTo>
                    <a:pt x="1554" y="60"/>
                  </a:lnTo>
                  <a:lnTo>
                    <a:pt x="1560" y="60"/>
                  </a:lnTo>
                  <a:lnTo>
                    <a:pt x="1566" y="60"/>
                  </a:lnTo>
                  <a:lnTo>
                    <a:pt x="1572" y="60"/>
                  </a:lnTo>
                  <a:lnTo>
                    <a:pt x="1578" y="60"/>
                  </a:lnTo>
                  <a:lnTo>
                    <a:pt x="1584" y="60"/>
                  </a:lnTo>
                  <a:lnTo>
                    <a:pt x="1590" y="60"/>
                  </a:lnTo>
                  <a:lnTo>
                    <a:pt x="1596" y="60"/>
                  </a:lnTo>
                  <a:lnTo>
                    <a:pt x="1602" y="60"/>
                  </a:lnTo>
                  <a:lnTo>
                    <a:pt x="1608" y="60"/>
                  </a:lnTo>
                  <a:lnTo>
                    <a:pt x="1614" y="60"/>
                  </a:lnTo>
                  <a:lnTo>
                    <a:pt x="1620" y="60"/>
                  </a:lnTo>
                  <a:lnTo>
                    <a:pt x="1626" y="60"/>
                  </a:lnTo>
                  <a:lnTo>
                    <a:pt x="1632" y="60"/>
                  </a:lnTo>
                  <a:lnTo>
                    <a:pt x="1638" y="60"/>
                  </a:lnTo>
                  <a:lnTo>
                    <a:pt x="1644" y="60"/>
                  </a:lnTo>
                  <a:lnTo>
                    <a:pt x="1644" y="84"/>
                  </a:lnTo>
                  <a:lnTo>
                    <a:pt x="1650" y="84"/>
                  </a:lnTo>
                  <a:lnTo>
                    <a:pt x="1656" y="84"/>
                  </a:lnTo>
                  <a:lnTo>
                    <a:pt x="1662" y="84"/>
                  </a:lnTo>
                  <a:lnTo>
                    <a:pt x="1668" y="102"/>
                  </a:lnTo>
                  <a:lnTo>
                    <a:pt x="1674" y="102"/>
                  </a:lnTo>
                  <a:lnTo>
                    <a:pt x="1680" y="102"/>
                  </a:lnTo>
                  <a:lnTo>
                    <a:pt x="1686" y="126"/>
                  </a:lnTo>
                  <a:lnTo>
                    <a:pt x="1692" y="126"/>
                  </a:lnTo>
                  <a:lnTo>
                    <a:pt x="1698" y="126"/>
                  </a:lnTo>
                  <a:lnTo>
                    <a:pt x="1704" y="144"/>
                  </a:lnTo>
                  <a:lnTo>
                    <a:pt x="1710" y="126"/>
                  </a:lnTo>
                  <a:lnTo>
                    <a:pt x="1716" y="102"/>
                  </a:lnTo>
                  <a:lnTo>
                    <a:pt x="1716" y="84"/>
                  </a:lnTo>
                  <a:lnTo>
                    <a:pt x="1722" y="84"/>
                  </a:lnTo>
                  <a:lnTo>
                    <a:pt x="1728" y="84"/>
                  </a:lnTo>
                  <a:lnTo>
                    <a:pt x="1734" y="84"/>
                  </a:lnTo>
                  <a:lnTo>
                    <a:pt x="1740" y="84"/>
                  </a:lnTo>
                  <a:lnTo>
                    <a:pt x="1746" y="84"/>
                  </a:lnTo>
                  <a:lnTo>
                    <a:pt x="1752" y="84"/>
                  </a:lnTo>
                  <a:lnTo>
                    <a:pt x="1758" y="84"/>
                  </a:lnTo>
                  <a:lnTo>
                    <a:pt x="1764" y="84"/>
                  </a:lnTo>
                  <a:lnTo>
                    <a:pt x="1770" y="84"/>
                  </a:lnTo>
                  <a:lnTo>
                    <a:pt x="1776" y="84"/>
                  </a:lnTo>
                  <a:lnTo>
                    <a:pt x="1782" y="84"/>
                  </a:lnTo>
                  <a:lnTo>
                    <a:pt x="1788" y="84"/>
                  </a:lnTo>
                  <a:lnTo>
                    <a:pt x="1794" y="84"/>
                  </a:lnTo>
                  <a:lnTo>
                    <a:pt x="1800" y="84"/>
                  </a:lnTo>
                  <a:lnTo>
                    <a:pt x="1806" y="84"/>
                  </a:lnTo>
                  <a:lnTo>
                    <a:pt x="1812" y="84"/>
                  </a:lnTo>
                  <a:lnTo>
                    <a:pt x="1818" y="84"/>
                  </a:lnTo>
                  <a:lnTo>
                    <a:pt x="1824" y="84"/>
                  </a:lnTo>
                  <a:lnTo>
                    <a:pt x="1830" y="84"/>
                  </a:lnTo>
                  <a:lnTo>
                    <a:pt x="1836" y="84"/>
                  </a:lnTo>
                  <a:lnTo>
                    <a:pt x="1842" y="84"/>
                  </a:lnTo>
                  <a:lnTo>
                    <a:pt x="1848" y="84"/>
                  </a:lnTo>
                  <a:lnTo>
                    <a:pt x="1848" y="60"/>
                  </a:lnTo>
                  <a:lnTo>
                    <a:pt x="1854" y="60"/>
                  </a:lnTo>
                  <a:lnTo>
                    <a:pt x="1860" y="60"/>
                  </a:lnTo>
                  <a:lnTo>
                    <a:pt x="1866" y="60"/>
                  </a:lnTo>
                  <a:lnTo>
                    <a:pt x="1872" y="60"/>
                  </a:lnTo>
                  <a:lnTo>
                    <a:pt x="1878" y="60"/>
                  </a:lnTo>
                  <a:lnTo>
                    <a:pt x="1884" y="60"/>
                  </a:lnTo>
                  <a:lnTo>
                    <a:pt x="1890" y="60"/>
                  </a:lnTo>
                  <a:lnTo>
                    <a:pt x="1896" y="60"/>
                  </a:lnTo>
                  <a:lnTo>
                    <a:pt x="1902" y="42"/>
                  </a:lnTo>
                  <a:lnTo>
                    <a:pt x="1908" y="42"/>
                  </a:lnTo>
                  <a:lnTo>
                    <a:pt x="1914" y="42"/>
                  </a:lnTo>
                  <a:lnTo>
                    <a:pt x="1920" y="42"/>
                  </a:lnTo>
                  <a:lnTo>
                    <a:pt x="1926" y="42"/>
                  </a:lnTo>
                  <a:lnTo>
                    <a:pt x="1932" y="24"/>
                  </a:lnTo>
                  <a:lnTo>
                    <a:pt x="1938" y="24"/>
                  </a:lnTo>
                  <a:lnTo>
                    <a:pt x="1944" y="24"/>
                  </a:lnTo>
                  <a:lnTo>
                    <a:pt x="1950" y="24"/>
                  </a:lnTo>
                  <a:lnTo>
                    <a:pt x="1956" y="24"/>
                  </a:lnTo>
                  <a:lnTo>
                    <a:pt x="1956" y="42"/>
                  </a:lnTo>
                  <a:lnTo>
                    <a:pt x="1962" y="42"/>
                  </a:lnTo>
                  <a:lnTo>
                    <a:pt x="1962" y="60"/>
                  </a:lnTo>
                  <a:lnTo>
                    <a:pt x="1968" y="60"/>
                  </a:lnTo>
                  <a:lnTo>
                    <a:pt x="1974" y="60"/>
                  </a:lnTo>
                  <a:lnTo>
                    <a:pt x="1980" y="60"/>
                  </a:lnTo>
                  <a:lnTo>
                    <a:pt x="1986" y="60"/>
                  </a:lnTo>
                  <a:lnTo>
                    <a:pt x="1992" y="60"/>
                  </a:lnTo>
                  <a:lnTo>
                    <a:pt x="1998" y="60"/>
                  </a:lnTo>
                  <a:lnTo>
                    <a:pt x="2004" y="60"/>
                  </a:lnTo>
                  <a:lnTo>
                    <a:pt x="2010" y="60"/>
                  </a:lnTo>
                  <a:lnTo>
                    <a:pt x="2016" y="60"/>
                  </a:lnTo>
                  <a:lnTo>
                    <a:pt x="2022" y="60"/>
                  </a:lnTo>
                  <a:lnTo>
                    <a:pt x="2028" y="60"/>
                  </a:lnTo>
                  <a:lnTo>
                    <a:pt x="2034" y="60"/>
                  </a:lnTo>
                  <a:lnTo>
                    <a:pt x="2040" y="60"/>
                  </a:lnTo>
                  <a:lnTo>
                    <a:pt x="2046" y="60"/>
                  </a:lnTo>
                  <a:lnTo>
                    <a:pt x="2052" y="60"/>
                  </a:lnTo>
                  <a:lnTo>
                    <a:pt x="2058" y="60"/>
                  </a:lnTo>
                  <a:lnTo>
                    <a:pt x="2064" y="60"/>
                  </a:lnTo>
                  <a:lnTo>
                    <a:pt x="2070" y="60"/>
                  </a:lnTo>
                  <a:lnTo>
                    <a:pt x="2076" y="60"/>
                  </a:lnTo>
                  <a:lnTo>
                    <a:pt x="2082" y="60"/>
                  </a:lnTo>
                  <a:lnTo>
                    <a:pt x="2088" y="60"/>
                  </a:lnTo>
                  <a:lnTo>
                    <a:pt x="2094" y="60"/>
                  </a:lnTo>
                  <a:lnTo>
                    <a:pt x="2100" y="60"/>
                  </a:lnTo>
                  <a:lnTo>
                    <a:pt x="2106" y="60"/>
                  </a:lnTo>
                  <a:lnTo>
                    <a:pt x="2112" y="84"/>
                  </a:lnTo>
                  <a:lnTo>
                    <a:pt x="2118" y="84"/>
                  </a:lnTo>
                  <a:lnTo>
                    <a:pt x="2124" y="84"/>
                  </a:lnTo>
                  <a:lnTo>
                    <a:pt x="2130" y="84"/>
                  </a:lnTo>
                  <a:lnTo>
                    <a:pt x="2142" y="84"/>
                  </a:lnTo>
                  <a:lnTo>
                    <a:pt x="2148" y="102"/>
                  </a:lnTo>
                  <a:lnTo>
                    <a:pt x="2154" y="84"/>
                  </a:lnTo>
                  <a:lnTo>
                    <a:pt x="2154" y="60"/>
                  </a:lnTo>
                  <a:lnTo>
                    <a:pt x="2160" y="60"/>
                  </a:lnTo>
                  <a:lnTo>
                    <a:pt x="2166" y="60"/>
                  </a:lnTo>
                  <a:lnTo>
                    <a:pt x="2172" y="60"/>
                  </a:lnTo>
                  <a:lnTo>
                    <a:pt x="2178" y="60"/>
                  </a:lnTo>
                  <a:lnTo>
                    <a:pt x="2184" y="60"/>
                  </a:lnTo>
                  <a:lnTo>
                    <a:pt x="2190" y="60"/>
                  </a:lnTo>
                  <a:lnTo>
                    <a:pt x="2196" y="60"/>
                  </a:lnTo>
                  <a:lnTo>
                    <a:pt x="2202" y="60"/>
                  </a:lnTo>
                  <a:lnTo>
                    <a:pt x="2208" y="60"/>
                  </a:lnTo>
                  <a:lnTo>
                    <a:pt x="2214" y="60"/>
                  </a:lnTo>
                  <a:lnTo>
                    <a:pt x="2220" y="60"/>
                  </a:lnTo>
                  <a:lnTo>
                    <a:pt x="2226" y="60"/>
                  </a:lnTo>
                  <a:lnTo>
                    <a:pt x="2232" y="60"/>
                  </a:lnTo>
                  <a:lnTo>
                    <a:pt x="2238" y="60"/>
                  </a:lnTo>
                  <a:lnTo>
                    <a:pt x="2244" y="60"/>
                  </a:lnTo>
                  <a:lnTo>
                    <a:pt x="2250" y="60"/>
                  </a:lnTo>
                  <a:lnTo>
                    <a:pt x="2256" y="60"/>
                  </a:lnTo>
                  <a:lnTo>
                    <a:pt x="2262" y="60"/>
                  </a:lnTo>
                  <a:lnTo>
                    <a:pt x="2268" y="60"/>
                  </a:lnTo>
                  <a:lnTo>
                    <a:pt x="2274" y="60"/>
                  </a:lnTo>
                  <a:lnTo>
                    <a:pt x="2280" y="60"/>
                  </a:lnTo>
                  <a:lnTo>
                    <a:pt x="2286" y="60"/>
                  </a:lnTo>
                  <a:lnTo>
                    <a:pt x="2292" y="60"/>
                  </a:lnTo>
                  <a:lnTo>
                    <a:pt x="2298" y="60"/>
                  </a:lnTo>
                  <a:lnTo>
                    <a:pt x="2304" y="60"/>
                  </a:lnTo>
                  <a:lnTo>
                    <a:pt x="2310" y="60"/>
                  </a:lnTo>
                  <a:lnTo>
                    <a:pt x="2316" y="60"/>
                  </a:lnTo>
                  <a:lnTo>
                    <a:pt x="2322" y="60"/>
                  </a:lnTo>
                  <a:lnTo>
                    <a:pt x="2328" y="60"/>
                  </a:lnTo>
                  <a:lnTo>
                    <a:pt x="2334" y="42"/>
                  </a:lnTo>
                  <a:lnTo>
                    <a:pt x="2340" y="42"/>
                  </a:lnTo>
                  <a:lnTo>
                    <a:pt x="2346" y="42"/>
                  </a:lnTo>
                  <a:lnTo>
                    <a:pt x="2352" y="42"/>
                  </a:lnTo>
                  <a:lnTo>
                    <a:pt x="2358" y="42"/>
                  </a:lnTo>
                  <a:lnTo>
                    <a:pt x="2364" y="42"/>
                  </a:lnTo>
                  <a:lnTo>
                    <a:pt x="2376" y="42"/>
                  </a:lnTo>
                  <a:lnTo>
                    <a:pt x="2382" y="42"/>
                  </a:lnTo>
                  <a:lnTo>
                    <a:pt x="2388" y="42"/>
                  </a:lnTo>
                  <a:lnTo>
                    <a:pt x="2388" y="60"/>
                  </a:lnTo>
                  <a:lnTo>
                    <a:pt x="2394" y="60"/>
                  </a:lnTo>
                  <a:lnTo>
                    <a:pt x="2400" y="60"/>
                  </a:lnTo>
                  <a:lnTo>
                    <a:pt x="2406" y="60"/>
                  </a:lnTo>
                  <a:lnTo>
                    <a:pt x="2412" y="60"/>
                  </a:lnTo>
                  <a:lnTo>
                    <a:pt x="2418" y="60"/>
                  </a:lnTo>
                  <a:lnTo>
                    <a:pt x="2424" y="60"/>
                  </a:lnTo>
                  <a:lnTo>
                    <a:pt x="2430" y="60"/>
                  </a:lnTo>
                  <a:lnTo>
                    <a:pt x="2436" y="60"/>
                  </a:lnTo>
                  <a:lnTo>
                    <a:pt x="2442" y="60"/>
                  </a:lnTo>
                  <a:lnTo>
                    <a:pt x="2448" y="60"/>
                  </a:lnTo>
                  <a:lnTo>
                    <a:pt x="2454" y="60"/>
                  </a:lnTo>
                  <a:lnTo>
                    <a:pt x="2460" y="60"/>
                  </a:lnTo>
                  <a:lnTo>
                    <a:pt x="2466" y="60"/>
                  </a:lnTo>
                  <a:lnTo>
                    <a:pt x="2472" y="60"/>
                  </a:lnTo>
                  <a:lnTo>
                    <a:pt x="2478" y="60"/>
                  </a:lnTo>
                  <a:lnTo>
                    <a:pt x="2484" y="60"/>
                  </a:lnTo>
                  <a:lnTo>
                    <a:pt x="2490" y="60"/>
                  </a:lnTo>
                  <a:lnTo>
                    <a:pt x="2496" y="60"/>
                  </a:lnTo>
                  <a:lnTo>
                    <a:pt x="2502" y="60"/>
                  </a:lnTo>
                  <a:lnTo>
                    <a:pt x="2508" y="60"/>
                  </a:lnTo>
                  <a:lnTo>
                    <a:pt x="2514" y="60"/>
                  </a:lnTo>
                  <a:lnTo>
                    <a:pt x="2520" y="60"/>
                  </a:lnTo>
                  <a:lnTo>
                    <a:pt x="2526" y="60"/>
                  </a:lnTo>
                  <a:lnTo>
                    <a:pt x="2532" y="60"/>
                  </a:lnTo>
                  <a:lnTo>
                    <a:pt x="2538" y="60"/>
                  </a:lnTo>
                  <a:lnTo>
                    <a:pt x="2544" y="60"/>
                  </a:lnTo>
                  <a:lnTo>
                    <a:pt x="2550" y="60"/>
                  </a:lnTo>
                  <a:lnTo>
                    <a:pt x="2556" y="60"/>
                  </a:lnTo>
                  <a:lnTo>
                    <a:pt x="2568" y="60"/>
                  </a:lnTo>
                  <a:lnTo>
                    <a:pt x="2574" y="60"/>
                  </a:lnTo>
                  <a:lnTo>
                    <a:pt x="2580" y="84"/>
                  </a:lnTo>
                  <a:lnTo>
                    <a:pt x="2586" y="84"/>
                  </a:lnTo>
                  <a:lnTo>
                    <a:pt x="2586" y="60"/>
                  </a:lnTo>
                  <a:lnTo>
                    <a:pt x="2592" y="60"/>
                  </a:lnTo>
                  <a:lnTo>
                    <a:pt x="2598" y="60"/>
                  </a:lnTo>
                </a:path>
              </a:pathLst>
            </a:custGeom>
            <a:noFill/>
            <a:ln w="28575" cmpd="sng">
              <a:solidFill>
                <a:srgbClr val="FF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2013" name="Freeform 93">
              <a:extLst>
                <a:ext uri="{FF2B5EF4-FFF2-40B4-BE49-F238E27FC236}">
                  <a16:creationId xmlns:a16="http://schemas.microsoft.com/office/drawing/2014/main" id="{A8DD4AB0-E4AD-34C0-880E-516AB941773C}"/>
                </a:ext>
              </a:extLst>
            </p:cNvPr>
            <p:cNvSpPr>
              <a:spLocks/>
            </p:cNvSpPr>
            <p:nvPr/>
          </p:nvSpPr>
          <p:spPr bwMode="auto">
            <a:xfrm>
              <a:off x="1638" y="1662"/>
              <a:ext cx="2598" cy="1476"/>
            </a:xfrm>
            <a:custGeom>
              <a:avLst/>
              <a:gdLst>
                <a:gd name="T0" fmla="*/ 42 w 2598"/>
                <a:gd name="T1" fmla="*/ 1476 h 1476"/>
                <a:gd name="T2" fmla="*/ 90 w 2598"/>
                <a:gd name="T3" fmla="*/ 1476 h 1476"/>
                <a:gd name="T4" fmla="*/ 138 w 2598"/>
                <a:gd name="T5" fmla="*/ 1476 h 1476"/>
                <a:gd name="T6" fmla="*/ 210 w 2598"/>
                <a:gd name="T7" fmla="*/ 1476 h 1476"/>
                <a:gd name="T8" fmla="*/ 258 w 2598"/>
                <a:gd name="T9" fmla="*/ 1476 h 1476"/>
                <a:gd name="T10" fmla="*/ 312 w 2598"/>
                <a:gd name="T11" fmla="*/ 1476 h 1476"/>
                <a:gd name="T12" fmla="*/ 336 w 2598"/>
                <a:gd name="T13" fmla="*/ 1356 h 1476"/>
                <a:gd name="T14" fmla="*/ 360 w 2598"/>
                <a:gd name="T15" fmla="*/ 1170 h 1476"/>
                <a:gd name="T16" fmla="*/ 390 w 2598"/>
                <a:gd name="T17" fmla="*/ 840 h 1476"/>
                <a:gd name="T18" fmla="*/ 426 w 2598"/>
                <a:gd name="T19" fmla="*/ 798 h 1476"/>
                <a:gd name="T20" fmla="*/ 474 w 2598"/>
                <a:gd name="T21" fmla="*/ 798 h 1476"/>
                <a:gd name="T22" fmla="*/ 522 w 2598"/>
                <a:gd name="T23" fmla="*/ 798 h 1476"/>
                <a:gd name="T24" fmla="*/ 564 w 2598"/>
                <a:gd name="T25" fmla="*/ 780 h 1476"/>
                <a:gd name="T26" fmla="*/ 594 w 2598"/>
                <a:gd name="T27" fmla="*/ 618 h 1476"/>
                <a:gd name="T28" fmla="*/ 630 w 2598"/>
                <a:gd name="T29" fmla="*/ 330 h 1476"/>
                <a:gd name="T30" fmla="*/ 666 w 2598"/>
                <a:gd name="T31" fmla="*/ 228 h 1476"/>
                <a:gd name="T32" fmla="*/ 714 w 2598"/>
                <a:gd name="T33" fmla="*/ 228 h 1476"/>
                <a:gd name="T34" fmla="*/ 762 w 2598"/>
                <a:gd name="T35" fmla="*/ 228 h 1476"/>
                <a:gd name="T36" fmla="*/ 810 w 2598"/>
                <a:gd name="T37" fmla="*/ 228 h 1476"/>
                <a:gd name="T38" fmla="*/ 858 w 2598"/>
                <a:gd name="T39" fmla="*/ 42 h 1476"/>
                <a:gd name="T40" fmla="*/ 894 w 2598"/>
                <a:gd name="T41" fmla="*/ 0 h 1476"/>
                <a:gd name="T42" fmla="*/ 942 w 2598"/>
                <a:gd name="T43" fmla="*/ 0 h 1476"/>
                <a:gd name="T44" fmla="*/ 990 w 2598"/>
                <a:gd name="T45" fmla="*/ 0 h 1476"/>
                <a:gd name="T46" fmla="*/ 1038 w 2598"/>
                <a:gd name="T47" fmla="*/ 0 h 1476"/>
                <a:gd name="T48" fmla="*/ 1086 w 2598"/>
                <a:gd name="T49" fmla="*/ 0 h 1476"/>
                <a:gd name="T50" fmla="*/ 1134 w 2598"/>
                <a:gd name="T51" fmla="*/ 0 h 1476"/>
                <a:gd name="T52" fmla="*/ 1182 w 2598"/>
                <a:gd name="T53" fmla="*/ 0 h 1476"/>
                <a:gd name="T54" fmla="*/ 1230 w 2598"/>
                <a:gd name="T55" fmla="*/ 0 h 1476"/>
                <a:gd name="T56" fmla="*/ 1278 w 2598"/>
                <a:gd name="T57" fmla="*/ 0 h 1476"/>
                <a:gd name="T58" fmla="*/ 1326 w 2598"/>
                <a:gd name="T59" fmla="*/ 0 h 1476"/>
                <a:gd name="T60" fmla="*/ 1374 w 2598"/>
                <a:gd name="T61" fmla="*/ 0 h 1476"/>
                <a:gd name="T62" fmla="*/ 1422 w 2598"/>
                <a:gd name="T63" fmla="*/ 0 h 1476"/>
                <a:gd name="T64" fmla="*/ 1470 w 2598"/>
                <a:gd name="T65" fmla="*/ 0 h 1476"/>
                <a:gd name="T66" fmla="*/ 1518 w 2598"/>
                <a:gd name="T67" fmla="*/ 0 h 1476"/>
                <a:gd name="T68" fmla="*/ 1566 w 2598"/>
                <a:gd name="T69" fmla="*/ 0 h 1476"/>
                <a:gd name="T70" fmla="*/ 1614 w 2598"/>
                <a:gd name="T71" fmla="*/ 0 h 1476"/>
                <a:gd name="T72" fmla="*/ 1662 w 2598"/>
                <a:gd name="T73" fmla="*/ 0 h 1476"/>
                <a:gd name="T74" fmla="*/ 1716 w 2598"/>
                <a:gd name="T75" fmla="*/ 0 h 1476"/>
                <a:gd name="T76" fmla="*/ 1764 w 2598"/>
                <a:gd name="T77" fmla="*/ 0 h 1476"/>
                <a:gd name="T78" fmla="*/ 1812 w 2598"/>
                <a:gd name="T79" fmla="*/ 0 h 1476"/>
                <a:gd name="T80" fmla="*/ 1860 w 2598"/>
                <a:gd name="T81" fmla="*/ 0 h 1476"/>
                <a:gd name="T82" fmla="*/ 1908 w 2598"/>
                <a:gd name="T83" fmla="*/ 0 h 1476"/>
                <a:gd name="T84" fmla="*/ 1956 w 2598"/>
                <a:gd name="T85" fmla="*/ 0 h 1476"/>
                <a:gd name="T86" fmla="*/ 2004 w 2598"/>
                <a:gd name="T87" fmla="*/ 0 h 1476"/>
                <a:gd name="T88" fmla="*/ 2052 w 2598"/>
                <a:gd name="T89" fmla="*/ 0 h 1476"/>
                <a:gd name="T90" fmla="*/ 2100 w 2598"/>
                <a:gd name="T91" fmla="*/ 0 h 1476"/>
                <a:gd name="T92" fmla="*/ 2154 w 2598"/>
                <a:gd name="T93" fmla="*/ 0 h 1476"/>
                <a:gd name="T94" fmla="*/ 2202 w 2598"/>
                <a:gd name="T95" fmla="*/ 0 h 1476"/>
                <a:gd name="T96" fmla="*/ 2250 w 2598"/>
                <a:gd name="T97" fmla="*/ 0 h 1476"/>
                <a:gd name="T98" fmla="*/ 2298 w 2598"/>
                <a:gd name="T99" fmla="*/ 0 h 1476"/>
                <a:gd name="T100" fmla="*/ 2346 w 2598"/>
                <a:gd name="T101" fmla="*/ 0 h 1476"/>
                <a:gd name="T102" fmla="*/ 2394 w 2598"/>
                <a:gd name="T103" fmla="*/ 0 h 1476"/>
                <a:gd name="T104" fmla="*/ 2442 w 2598"/>
                <a:gd name="T105" fmla="*/ 0 h 1476"/>
                <a:gd name="T106" fmla="*/ 2490 w 2598"/>
                <a:gd name="T107" fmla="*/ 0 h 1476"/>
                <a:gd name="T108" fmla="*/ 2538 w 2598"/>
                <a:gd name="T109" fmla="*/ 0 h 1476"/>
                <a:gd name="T110" fmla="*/ 2592 w 2598"/>
                <a:gd name="T111" fmla="*/ 0 h 1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598" h="1476">
                  <a:moveTo>
                    <a:pt x="0" y="1476"/>
                  </a:moveTo>
                  <a:lnTo>
                    <a:pt x="6" y="1476"/>
                  </a:lnTo>
                  <a:lnTo>
                    <a:pt x="12" y="1476"/>
                  </a:lnTo>
                  <a:lnTo>
                    <a:pt x="18" y="1476"/>
                  </a:lnTo>
                  <a:lnTo>
                    <a:pt x="24" y="1476"/>
                  </a:lnTo>
                  <a:lnTo>
                    <a:pt x="30" y="1476"/>
                  </a:lnTo>
                  <a:lnTo>
                    <a:pt x="36" y="1476"/>
                  </a:lnTo>
                  <a:lnTo>
                    <a:pt x="42" y="1476"/>
                  </a:lnTo>
                  <a:lnTo>
                    <a:pt x="48" y="1476"/>
                  </a:lnTo>
                  <a:lnTo>
                    <a:pt x="54" y="1476"/>
                  </a:lnTo>
                  <a:lnTo>
                    <a:pt x="60" y="1476"/>
                  </a:lnTo>
                  <a:lnTo>
                    <a:pt x="66" y="1476"/>
                  </a:lnTo>
                  <a:lnTo>
                    <a:pt x="72" y="1476"/>
                  </a:lnTo>
                  <a:lnTo>
                    <a:pt x="78" y="1476"/>
                  </a:lnTo>
                  <a:lnTo>
                    <a:pt x="84" y="1476"/>
                  </a:lnTo>
                  <a:lnTo>
                    <a:pt x="90" y="1476"/>
                  </a:lnTo>
                  <a:lnTo>
                    <a:pt x="96" y="1476"/>
                  </a:lnTo>
                  <a:lnTo>
                    <a:pt x="102" y="1476"/>
                  </a:lnTo>
                  <a:lnTo>
                    <a:pt x="108" y="1476"/>
                  </a:lnTo>
                  <a:lnTo>
                    <a:pt x="114" y="1476"/>
                  </a:lnTo>
                  <a:lnTo>
                    <a:pt x="120" y="1476"/>
                  </a:lnTo>
                  <a:lnTo>
                    <a:pt x="126" y="1476"/>
                  </a:lnTo>
                  <a:lnTo>
                    <a:pt x="132" y="1476"/>
                  </a:lnTo>
                  <a:lnTo>
                    <a:pt x="138" y="1476"/>
                  </a:lnTo>
                  <a:lnTo>
                    <a:pt x="144" y="1476"/>
                  </a:lnTo>
                  <a:lnTo>
                    <a:pt x="156" y="1476"/>
                  </a:lnTo>
                  <a:lnTo>
                    <a:pt x="162" y="1476"/>
                  </a:lnTo>
                  <a:lnTo>
                    <a:pt x="174" y="1476"/>
                  </a:lnTo>
                  <a:lnTo>
                    <a:pt x="186" y="1476"/>
                  </a:lnTo>
                  <a:lnTo>
                    <a:pt x="192" y="1476"/>
                  </a:lnTo>
                  <a:lnTo>
                    <a:pt x="204" y="1476"/>
                  </a:lnTo>
                  <a:lnTo>
                    <a:pt x="210" y="1476"/>
                  </a:lnTo>
                  <a:lnTo>
                    <a:pt x="216" y="1476"/>
                  </a:lnTo>
                  <a:lnTo>
                    <a:pt x="222" y="1476"/>
                  </a:lnTo>
                  <a:lnTo>
                    <a:pt x="228" y="1476"/>
                  </a:lnTo>
                  <a:lnTo>
                    <a:pt x="234" y="1476"/>
                  </a:lnTo>
                  <a:lnTo>
                    <a:pt x="240" y="1476"/>
                  </a:lnTo>
                  <a:lnTo>
                    <a:pt x="246" y="1476"/>
                  </a:lnTo>
                  <a:lnTo>
                    <a:pt x="252" y="1476"/>
                  </a:lnTo>
                  <a:lnTo>
                    <a:pt x="258" y="1476"/>
                  </a:lnTo>
                  <a:lnTo>
                    <a:pt x="264" y="1476"/>
                  </a:lnTo>
                  <a:lnTo>
                    <a:pt x="270" y="1476"/>
                  </a:lnTo>
                  <a:lnTo>
                    <a:pt x="276" y="1476"/>
                  </a:lnTo>
                  <a:lnTo>
                    <a:pt x="282" y="1476"/>
                  </a:lnTo>
                  <a:lnTo>
                    <a:pt x="288" y="1476"/>
                  </a:lnTo>
                  <a:lnTo>
                    <a:pt x="294" y="1476"/>
                  </a:lnTo>
                  <a:lnTo>
                    <a:pt x="306" y="1476"/>
                  </a:lnTo>
                  <a:lnTo>
                    <a:pt x="312" y="1476"/>
                  </a:lnTo>
                  <a:lnTo>
                    <a:pt x="318" y="1476"/>
                  </a:lnTo>
                  <a:lnTo>
                    <a:pt x="324" y="1458"/>
                  </a:lnTo>
                  <a:lnTo>
                    <a:pt x="330" y="1434"/>
                  </a:lnTo>
                  <a:lnTo>
                    <a:pt x="330" y="1416"/>
                  </a:lnTo>
                  <a:lnTo>
                    <a:pt x="330" y="1392"/>
                  </a:lnTo>
                  <a:lnTo>
                    <a:pt x="336" y="1392"/>
                  </a:lnTo>
                  <a:lnTo>
                    <a:pt x="336" y="1374"/>
                  </a:lnTo>
                  <a:lnTo>
                    <a:pt x="336" y="1356"/>
                  </a:lnTo>
                  <a:lnTo>
                    <a:pt x="342" y="1332"/>
                  </a:lnTo>
                  <a:lnTo>
                    <a:pt x="342" y="1314"/>
                  </a:lnTo>
                  <a:lnTo>
                    <a:pt x="348" y="1290"/>
                  </a:lnTo>
                  <a:lnTo>
                    <a:pt x="348" y="1272"/>
                  </a:lnTo>
                  <a:lnTo>
                    <a:pt x="354" y="1248"/>
                  </a:lnTo>
                  <a:lnTo>
                    <a:pt x="354" y="1230"/>
                  </a:lnTo>
                  <a:lnTo>
                    <a:pt x="354" y="1188"/>
                  </a:lnTo>
                  <a:lnTo>
                    <a:pt x="360" y="1170"/>
                  </a:lnTo>
                  <a:lnTo>
                    <a:pt x="366" y="1128"/>
                  </a:lnTo>
                  <a:lnTo>
                    <a:pt x="366" y="1110"/>
                  </a:lnTo>
                  <a:lnTo>
                    <a:pt x="372" y="1068"/>
                  </a:lnTo>
                  <a:lnTo>
                    <a:pt x="372" y="1026"/>
                  </a:lnTo>
                  <a:lnTo>
                    <a:pt x="378" y="984"/>
                  </a:lnTo>
                  <a:lnTo>
                    <a:pt x="378" y="966"/>
                  </a:lnTo>
                  <a:lnTo>
                    <a:pt x="384" y="906"/>
                  </a:lnTo>
                  <a:lnTo>
                    <a:pt x="390" y="840"/>
                  </a:lnTo>
                  <a:lnTo>
                    <a:pt x="390" y="822"/>
                  </a:lnTo>
                  <a:lnTo>
                    <a:pt x="396" y="822"/>
                  </a:lnTo>
                  <a:lnTo>
                    <a:pt x="396" y="798"/>
                  </a:lnTo>
                  <a:lnTo>
                    <a:pt x="402" y="798"/>
                  </a:lnTo>
                  <a:lnTo>
                    <a:pt x="408" y="798"/>
                  </a:lnTo>
                  <a:lnTo>
                    <a:pt x="414" y="798"/>
                  </a:lnTo>
                  <a:lnTo>
                    <a:pt x="420" y="798"/>
                  </a:lnTo>
                  <a:lnTo>
                    <a:pt x="426" y="798"/>
                  </a:lnTo>
                  <a:lnTo>
                    <a:pt x="432" y="798"/>
                  </a:lnTo>
                  <a:lnTo>
                    <a:pt x="438" y="798"/>
                  </a:lnTo>
                  <a:lnTo>
                    <a:pt x="444" y="798"/>
                  </a:lnTo>
                  <a:lnTo>
                    <a:pt x="450" y="798"/>
                  </a:lnTo>
                  <a:lnTo>
                    <a:pt x="456" y="798"/>
                  </a:lnTo>
                  <a:lnTo>
                    <a:pt x="462" y="798"/>
                  </a:lnTo>
                  <a:lnTo>
                    <a:pt x="468" y="798"/>
                  </a:lnTo>
                  <a:lnTo>
                    <a:pt x="474" y="798"/>
                  </a:lnTo>
                  <a:lnTo>
                    <a:pt x="480" y="798"/>
                  </a:lnTo>
                  <a:lnTo>
                    <a:pt x="486" y="798"/>
                  </a:lnTo>
                  <a:lnTo>
                    <a:pt x="492" y="798"/>
                  </a:lnTo>
                  <a:lnTo>
                    <a:pt x="498" y="798"/>
                  </a:lnTo>
                  <a:lnTo>
                    <a:pt x="504" y="798"/>
                  </a:lnTo>
                  <a:lnTo>
                    <a:pt x="510" y="798"/>
                  </a:lnTo>
                  <a:lnTo>
                    <a:pt x="516" y="798"/>
                  </a:lnTo>
                  <a:lnTo>
                    <a:pt x="522" y="798"/>
                  </a:lnTo>
                  <a:lnTo>
                    <a:pt x="528" y="798"/>
                  </a:lnTo>
                  <a:lnTo>
                    <a:pt x="534" y="798"/>
                  </a:lnTo>
                  <a:lnTo>
                    <a:pt x="540" y="798"/>
                  </a:lnTo>
                  <a:lnTo>
                    <a:pt x="546" y="798"/>
                  </a:lnTo>
                  <a:lnTo>
                    <a:pt x="552" y="798"/>
                  </a:lnTo>
                  <a:lnTo>
                    <a:pt x="558" y="798"/>
                  </a:lnTo>
                  <a:lnTo>
                    <a:pt x="558" y="780"/>
                  </a:lnTo>
                  <a:lnTo>
                    <a:pt x="564" y="780"/>
                  </a:lnTo>
                  <a:lnTo>
                    <a:pt x="570" y="762"/>
                  </a:lnTo>
                  <a:lnTo>
                    <a:pt x="576" y="738"/>
                  </a:lnTo>
                  <a:lnTo>
                    <a:pt x="576" y="720"/>
                  </a:lnTo>
                  <a:lnTo>
                    <a:pt x="582" y="720"/>
                  </a:lnTo>
                  <a:lnTo>
                    <a:pt x="588" y="696"/>
                  </a:lnTo>
                  <a:lnTo>
                    <a:pt x="588" y="678"/>
                  </a:lnTo>
                  <a:lnTo>
                    <a:pt x="594" y="660"/>
                  </a:lnTo>
                  <a:lnTo>
                    <a:pt x="594" y="618"/>
                  </a:lnTo>
                  <a:lnTo>
                    <a:pt x="600" y="594"/>
                  </a:lnTo>
                  <a:lnTo>
                    <a:pt x="606" y="558"/>
                  </a:lnTo>
                  <a:lnTo>
                    <a:pt x="612" y="516"/>
                  </a:lnTo>
                  <a:lnTo>
                    <a:pt x="612" y="492"/>
                  </a:lnTo>
                  <a:lnTo>
                    <a:pt x="618" y="456"/>
                  </a:lnTo>
                  <a:lnTo>
                    <a:pt x="624" y="414"/>
                  </a:lnTo>
                  <a:lnTo>
                    <a:pt x="630" y="372"/>
                  </a:lnTo>
                  <a:lnTo>
                    <a:pt x="630" y="330"/>
                  </a:lnTo>
                  <a:lnTo>
                    <a:pt x="636" y="312"/>
                  </a:lnTo>
                  <a:lnTo>
                    <a:pt x="642" y="270"/>
                  </a:lnTo>
                  <a:lnTo>
                    <a:pt x="642" y="246"/>
                  </a:lnTo>
                  <a:lnTo>
                    <a:pt x="648" y="246"/>
                  </a:lnTo>
                  <a:lnTo>
                    <a:pt x="648" y="228"/>
                  </a:lnTo>
                  <a:lnTo>
                    <a:pt x="654" y="228"/>
                  </a:lnTo>
                  <a:lnTo>
                    <a:pt x="660" y="228"/>
                  </a:lnTo>
                  <a:lnTo>
                    <a:pt x="666" y="228"/>
                  </a:lnTo>
                  <a:lnTo>
                    <a:pt x="672" y="228"/>
                  </a:lnTo>
                  <a:lnTo>
                    <a:pt x="678" y="228"/>
                  </a:lnTo>
                  <a:lnTo>
                    <a:pt x="684" y="228"/>
                  </a:lnTo>
                  <a:lnTo>
                    <a:pt x="690" y="228"/>
                  </a:lnTo>
                  <a:lnTo>
                    <a:pt x="696" y="228"/>
                  </a:lnTo>
                  <a:lnTo>
                    <a:pt x="702" y="228"/>
                  </a:lnTo>
                  <a:lnTo>
                    <a:pt x="708" y="228"/>
                  </a:lnTo>
                  <a:lnTo>
                    <a:pt x="714" y="228"/>
                  </a:lnTo>
                  <a:lnTo>
                    <a:pt x="720" y="228"/>
                  </a:lnTo>
                  <a:lnTo>
                    <a:pt x="726" y="228"/>
                  </a:lnTo>
                  <a:lnTo>
                    <a:pt x="732" y="228"/>
                  </a:lnTo>
                  <a:lnTo>
                    <a:pt x="738" y="228"/>
                  </a:lnTo>
                  <a:lnTo>
                    <a:pt x="744" y="228"/>
                  </a:lnTo>
                  <a:lnTo>
                    <a:pt x="750" y="228"/>
                  </a:lnTo>
                  <a:lnTo>
                    <a:pt x="756" y="228"/>
                  </a:lnTo>
                  <a:lnTo>
                    <a:pt x="762" y="228"/>
                  </a:lnTo>
                  <a:lnTo>
                    <a:pt x="768" y="228"/>
                  </a:lnTo>
                  <a:lnTo>
                    <a:pt x="774" y="228"/>
                  </a:lnTo>
                  <a:lnTo>
                    <a:pt x="780" y="228"/>
                  </a:lnTo>
                  <a:lnTo>
                    <a:pt x="786" y="228"/>
                  </a:lnTo>
                  <a:lnTo>
                    <a:pt x="792" y="228"/>
                  </a:lnTo>
                  <a:lnTo>
                    <a:pt x="798" y="228"/>
                  </a:lnTo>
                  <a:lnTo>
                    <a:pt x="804" y="228"/>
                  </a:lnTo>
                  <a:lnTo>
                    <a:pt x="810" y="228"/>
                  </a:lnTo>
                  <a:lnTo>
                    <a:pt x="816" y="228"/>
                  </a:lnTo>
                  <a:lnTo>
                    <a:pt x="822" y="228"/>
                  </a:lnTo>
                  <a:lnTo>
                    <a:pt x="828" y="210"/>
                  </a:lnTo>
                  <a:lnTo>
                    <a:pt x="834" y="168"/>
                  </a:lnTo>
                  <a:lnTo>
                    <a:pt x="840" y="144"/>
                  </a:lnTo>
                  <a:lnTo>
                    <a:pt x="846" y="108"/>
                  </a:lnTo>
                  <a:lnTo>
                    <a:pt x="852" y="66"/>
                  </a:lnTo>
                  <a:lnTo>
                    <a:pt x="858" y="42"/>
                  </a:lnTo>
                  <a:lnTo>
                    <a:pt x="858" y="24"/>
                  </a:lnTo>
                  <a:lnTo>
                    <a:pt x="858" y="0"/>
                  </a:lnTo>
                  <a:lnTo>
                    <a:pt x="864" y="0"/>
                  </a:lnTo>
                  <a:lnTo>
                    <a:pt x="870" y="0"/>
                  </a:lnTo>
                  <a:lnTo>
                    <a:pt x="876" y="0"/>
                  </a:lnTo>
                  <a:lnTo>
                    <a:pt x="882" y="0"/>
                  </a:lnTo>
                  <a:lnTo>
                    <a:pt x="888" y="0"/>
                  </a:lnTo>
                  <a:lnTo>
                    <a:pt x="894" y="0"/>
                  </a:lnTo>
                  <a:lnTo>
                    <a:pt x="900" y="0"/>
                  </a:lnTo>
                  <a:lnTo>
                    <a:pt x="906" y="0"/>
                  </a:lnTo>
                  <a:lnTo>
                    <a:pt x="912" y="0"/>
                  </a:lnTo>
                  <a:lnTo>
                    <a:pt x="918" y="0"/>
                  </a:lnTo>
                  <a:lnTo>
                    <a:pt x="924" y="0"/>
                  </a:lnTo>
                  <a:lnTo>
                    <a:pt x="930" y="0"/>
                  </a:lnTo>
                  <a:lnTo>
                    <a:pt x="936" y="0"/>
                  </a:lnTo>
                  <a:lnTo>
                    <a:pt x="942" y="0"/>
                  </a:lnTo>
                  <a:lnTo>
                    <a:pt x="948" y="0"/>
                  </a:lnTo>
                  <a:lnTo>
                    <a:pt x="954" y="0"/>
                  </a:lnTo>
                  <a:lnTo>
                    <a:pt x="960" y="0"/>
                  </a:lnTo>
                  <a:lnTo>
                    <a:pt x="966" y="0"/>
                  </a:lnTo>
                  <a:lnTo>
                    <a:pt x="972" y="0"/>
                  </a:lnTo>
                  <a:lnTo>
                    <a:pt x="978" y="0"/>
                  </a:lnTo>
                  <a:lnTo>
                    <a:pt x="984" y="0"/>
                  </a:lnTo>
                  <a:lnTo>
                    <a:pt x="990" y="0"/>
                  </a:lnTo>
                  <a:lnTo>
                    <a:pt x="996" y="0"/>
                  </a:lnTo>
                  <a:lnTo>
                    <a:pt x="1002" y="0"/>
                  </a:lnTo>
                  <a:lnTo>
                    <a:pt x="1008" y="0"/>
                  </a:lnTo>
                  <a:lnTo>
                    <a:pt x="1014" y="0"/>
                  </a:lnTo>
                  <a:lnTo>
                    <a:pt x="1020" y="0"/>
                  </a:lnTo>
                  <a:lnTo>
                    <a:pt x="1026" y="0"/>
                  </a:lnTo>
                  <a:lnTo>
                    <a:pt x="1032" y="0"/>
                  </a:lnTo>
                  <a:lnTo>
                    <a:pt x="1038" y="0"/>
                  </a:lnTo>
                  <a:lnTo>
                    <a:pt x="1044" y="0"/>
                  </a:lnTo>
                  <a:lnTo>
                    <a:pt x="1050" y="0"/>
                  </a:lnTo>
                  <a:lnTo>
                    <a:pt x="1056" y="0"/>
                  </a:lnTo>
                  <a:lnTo>
                    <a:pt x="1062" y="0"/>
                  </a:lnTo>
                  <a:lnTo>
                    <a:pt x="1068" y="0"/>
                  </a:lnTo>
                  <a:lnTo>
                    <a:pt x="1074" y="0"/>
                  </a:lnTo>
                  <a:lnTo>
                    <a:pt x="1080" y="0"/>
                  </a:lnTo>
                  <a:lnTo>
                    <a:pt x="1086" y="0"/>
                  </a:lnTo>
                  <a:lnTo>
                    <a:pt x="1092" y="0"/>
                  </a:lnTo>
                  <a:lnTo>
                    <a:pt x="1098" y="0"/>
                  </a:lnTo>
                  <a:lnTo>
                    <a:pt x="1104" y="0"/>
                  </a:lnTo>
                  <a:lnTo>
                    <a:pt x="1110" y="0"/>
                  </a:lnTo>
                  <a:lnTo>
                    <a:pt x="1116" y="0"/>
                  </a:lnTo>
                  <a:lnTo>
                    <a:pt x="1122" y="0"/>
                  </a:lnTo>
                  <a:lnTo>
                    <a:pt x="1128" y="0"/>
                  </a:lnTo>
                  <a:lnTo>
                    <a:pt x="1134" y="0"/>
                  </a:lnTo>
                  <a:lnTo>
                    <a:pt x="1140" y="0"/>
                  </a:lnTo>
                  <a:lnTo>
                    <a:pt x="1146" y="0"/>
                  </a:lnTo>
                  <a:lnTo>
                    <a:pt x="1152" y="0"/>
                  </a:lnTo>
                  <a:lnTo>
                    <a:pt x="1158" y="0"/>
                  </a:lnTo>
                  <a:lnTo>
                    <a:pt x="1164" y="0"/>
                  </a:lnTo>
                  <a:lnTo>
                    <a:pt x="1170" y="0"/>
                  </a:lnTo>
                  <a:lnTo>
                    <a:pt x="1176" y="0"/>
                  </a:lnTo>
                  <a:lnTo>
                    <a:pt x="1182" y="0"/>
                  </a:lnTo>
                  <a:lnTo>
                    <a:pt x="1188" y="0"/>
                  </a:lnTo>
                  <a:lnTo>
                    <a:pt x="1194" y="0"/>
                  </a:lnTo>
                  <a:lnTo>
                    <a:pt x="1200" y="0"/>
                  </a:lnTo>
                  <a:lnTo>
                    <a:pt x="1206" y="0"/>
                  </a:lnTo>
                  <a:lnTo>
                    <a:pt x="1212" y="0"/>
                  </a:lnTo>
                  <a:lnTo>
                    <a:pt x="1218" y="0"/>
                  </a:lnTo>
                  <a:lnTo>
                    <a:pt x="1224" y="0"/>
                  </a:lnTo>
                  <a:lnTo>
                    <a:pt x="1230" y="0"/>
                  </a:lnTo>
                  <a:lnTo>
                    <a:pt x="1236" y="0"/>
                  </a:lnTo>
                  <a:lnTo>
                    <a:pt x="1242" y="0"/>
                  </a:lnTo>
                  <a:lnTo>
                    <a:pt x="1248" y="0"/>
                  </a:lnTo>
                  <a:lnTo>
                    <a:pt x="1254" y="0"/>
                  </a:lnTo>
                  <a:lnTo>
                    <a:pt x="1260" y="0"/>
                  </a:lnTo>
                  <a:lnTo>
                    <a:pt x="1266" y="0"/>
                  </a:lnTo>
                  <a:lnTo>
                    <a:pt x="1272" y="0"/>
                  </a:lnTo>
                  <a:lnTo>
                    <a:pt x="1278" y="0"/>
                  </a:lnTo>
                  <a:lnTo>
                    <a:pt x="1284" y="0"/>
                  </a:lnTo>
                  <a:lnTo>
                    <a:pt x="1290" y="0"/>
                  </a:lnTo>
                  <a:lnTo>
                    <a:pt x="1296" y="0"/>
                  </a:lnTo>
                  <a:lnTo>
                    <a:pt x="1302" y="0"/>
                  </a:lnTo>
                  <a:lnTo>
                    <a:pt x="1308" y="0"/>
                  </a:lnTo>
                  <a:lnTo>
                    <a:pt x="1314" y="0"/>
                  </a:lnTo>
                  <a:lnTo>
                    <a:pt x="1320" y="0"/>
                  </a:lnTo>
                  <a:lnTo>
                    <a:pt x="1326" y="0"/>
                  </a:lnTo>
                  <a:lnTo>
                    <a:pt x="1332" y="0"/>
                  </a:lnTo>
                  <a:lnTo>
                    <a:pt x="1338" y="0"/>
                  </a:lnTo>
                  <a:lnTo>
                    <a:pt x="1344" y="0"/>
                  </a:lnTo>
                  <a:lnTo>
                    <a:pt x="1350" y="0"/>
                  </a:lnTo>
                  <a:lnTo>
                    <a:pt x="1356" y="0"/>
                  </a:lnTo>
                  <a:lnTo>
                    <a:pt x="1362" y="0"/>
                  </a:lnTo>
                  <a:lnTo>
                    <a:pt x="1368" y="0"/>
                  </a:lnTo>
                  <a:lnTo>
                    <a:pt x="1374" y="0"/>
                  </a:lnTo>
                  <a:lnTo>
                    <a:pt x="1380" y="0"/>
                  </a:lnTo>
                  <a:lnTo>
                    <a:pt x="1386" y="0"/>
                  </a:lnTo>
                  <a:lnTo>
                    <a:pt x="1392" y="0"/>
                  </a:lnTo>
                  <a:lnTo>
                    <a:pt x="1398" y="0"/>
                  </a:lnTo>
                  <a:lnTo>
                    <a:pt x="1404" y="0"/>
                  </a:lnTo>
                  <a:lnTo>
                    <a:pt x="1410" y="0"/>
                  </a:lnTo>
                  <a:lnTo>
                    <a:pt x="1416" y="0"/>
                  </a:lnTo>
                  <a:lnTo>
                    <a:pt x="1422" y="0"/>
                  </a:lnTo>
                  <a:lnTo>
                    <a:pt x="1428" y="0"/>
                  </a:lnTo>
                  <a:lnTo>
                    <a:pt x="1434" y="0"/>
                  </a:lnTo>
                  <a:lnTo>
                    <a:pt x="1440" y="0"/>
                  </a:lnTo>
                  <a:lnTo>
                    <a:pt x="1446" y="0"/>
                  </a:lnTo>
                  <a:lnTo>
                    <a:pt x="1452" y="0"/>
                  </a:lnTo>
                  <a:lnTo>
                    <a:pt x="1458" y="0"/>
                  </a:lnTo>
                  <a:lnTo>
                    <a:pt x="1464" y="0"/>
                  </a:lnTo>
                  <a:lnTo>
                    <a:pt x="1470" y="0"/>
                  </a:lnTo>
                  <a:lnTo>
                    <a:pt x="1476" y="0"/>
                  </a:lnTo>
                  <a:lnTo>
                    <a:pt x="1482" y="0"/>
                  </a:lnTo>
                  <a:lnTo>
                    <a:pt x="1488" y="0"/>
                  </a:lnTo>
                  <a:lnTo>
                    <a:pt x="1494" y="0"/>
                  </a:lnTo>
                  <a:lnTo>
                    <a:pt x="1500" y="0"/>
                  </a:lnTo>
                  <a:lnTo>
                    <a:pt x="1506" y="0"/>
                  </a:lnTo>
                  <a:lnTo>
                    <a:pt x="1512" y="0"/>
                  </a:lnTo>
                  <a:lnTo>
                    <a:pt x="1518" y="0"/>
                  </a:lnTo>
                  <a:lnTo>
                    <a:pt x="1524" y="0"/>
                  </a:lnTo>
                  <a:lnTo>
                    <a:pt x="1530" y="0"/>
                  </a:lnTo>
                  <a:lnTo>
                    <a:pt x="1536" y="0"/>
                  </a:lnTo>
                  <a:lnTo>
                    <a:pt x="1542" y="0"/>
                  </a:lnTo>
                  <a:lnTo>
                    <a:pt x="1548" y="0"/>
                  </a:lnTo>
                  <a:lnTo>
                    <a:pt x="1554" y="0"/>
                  </a:lnTo>
                  <a:lnTo>
                    <a:pt x="1560" y="0"/>
                  </a:lnTo>
                  <a:lnTo>
                    <a:pt x="1566" y="0"/>
                  </a:lnTo>
                  <a:lnTo>
                    <a:pt x="1572" y="0"/>
                  </a:lnTo>
                  <a:lnTo>
                    <a:pt x="1578" y="0"/>
                  </a:lnTo>
                  <a:lnTo>
                    <a:pt x="1584" y="0"/>
                  </a:lnTo>
                  <a:lnTo>
                    <a:pt x="1590" y="0"/>
                  </a:lnTo>
                  <a:lnTo>
                    <a:pt x="1596" y="0"/>
                  </a:lnTo>
                  <a:lnTo>
                    <a:pt x="1602" y="0"/>
                  </a:lnTo>
                  <a:lnTo>
                    <a:pt x="1608" y="0"/>
                  </a:lnTo>
                  <a:lnTo>
                    <a:pt x="1614" y="0"/>
                  </a:lnTo>
                  <a:lnTo>
                    <a:pt x="1620" y="0"/>
                  </a:lnTo>
                  <a:lnTo>
                    <a:pt x="1626" y="0"/>
                  </a:lnTo>
                  <a:lnTo>
                    <a:pt x="1632" y="0"/>
                  </a:lnTo>
                  <a:lnTo>
                    <a:pt x="1638" y="0"/>
                  </a:lnTo>
                  <a:lnTo>
                    <a:pt x="1644" y="0"/>
                  </a:lnTo>
                  <a:lnTo>
                    <a:pt x="1650" y="0"/>
                  </a:lnTo>
                  <a:lnTo>
                    <a:pt x="1656" y="0"/>
                  </a:lnTo>
                  <a:lnTo>
                    <a:pt x="1662" y="0"/>
                  </a:lnTo>
                  <a:lnTo>
                    <a:pt x="1668" y="0"/>
                  </a:lnTo>
                  <a:lnTo>
                    <a:pt x="1674" y="0"/>
                  </a:lnTo>
                  <a:lnTo>
                    <a:pt x="1680" y="0"/>
                  </a:lnTo>
                  <a:lnTo>
                    <a:pt x="1686" y="0"/>
                  </a:lnTo>
                  <a:lnTo>
                    <a:pt x="1692" y="0"/>
                  </a:lnTo>
                  <a:lnTo>
                    <a:pt x="1698" y="0"/>
                  </a:lnTo>
                  <a:lnTo>
                    <a:pt x="1704" y="0"/>
                  </a:lnTo>
                  <a:lnTo>
                    <a:pt x="1716" y="0"/>
                  </a:lnTo>
                  <a:lnTo>
                    <a:pt x="1722" y="0"/>
                  </a:lnTo>
                  <a:lnTo>
                    <a:pt x="1728" y="0"/>
                  </a:lnTo>
                  <a:lnTo>
                    <a:pt x="1734" y="0"/>
                  </a:lnTo>
                  <a:lnTo>
                    <a:pt x="1740" y="0"/>
                  </a:lnTo>
                  <a:lnTo>
                    <a:pt x="1746" y="0"/>
                  </a:lnTo>
                  <a:lnTo>
                    <a:pt x="1752" y="0"/>
                  </a:lnTo>
                  <a:lnTo>
                    <a:pt x="1758" y="0"/>
                  </a:lnTo>
                  <a:lnTo>
                    <a:pt x="1764" y="0"/>
                  </a:lnTo>
                  <a:lnTo>
                    <a:pt x="1770" y="0"/>
                  </a:lnTo>
                  <a:lnTo>
                    <a:pt x="1776" y="0"/>
                  </a:lnTo>
                  <a:lnTo>
                    <a:pt x="1782" y="0"/>
                  </a:lnTo>
                  <a:lnTo>
                    <a:pt x="1788" y="0"/>
                  </a:lnTo>
                  <a:lnTo>
                    <a:pt x="1794" y="0"/>
                  </a:lnTo>
                  <a:lnTo>
                    <a:pt x="1800" y="0"/>
                  </a:lnTo>
                  <a:lnTo>
                    <a:pt x="1806" y="0"/>
                  </a:lnTo>
                  <a:lnTo>
                    <a:pt x="1812" y="0"/>
                  </a:lnTo>
                  <a:lnTo>
                    <a:pt x="1818" y="0"/>
                  </a:lnTo>
                  <a:lnTo>
                    <a:pt x="1824" y="0"/>
                  </a:lnTo>
                  <a:lnTo>
                    <a:pt x="1830" y="0"/>
                  </a:lnTo>
                  <a:lnTo>
                    <a:pt x="1836" y="0"/>
                  </a:lnTo>
                  <a:lnTo>
                    <a:pt x="1842" y="0"/>
                  </a:lnTo>
                  <a:lnTo>
                    <a:pt x="1848" y="0"/>
                  </a:lnTo>
                  <a:lnTo>
                    <a:pt x="1854" y="0"/>
                  </a:lnTo>
                  <a:lnTo>
                    <a:pt x="1860" y="0"/>
                  </a:lnTo>
                  <a:lnTo>
                    <a:pt x="1866" y="0"/>
                  </a:lnTo>
                  <a:lnTo>
                    <a:pt x="1872" y="0"/>
                  </a:lnTo>
                  <a:lnTo>
                    <a:pt x="1878" y="0"/>
                  </a:lnTo>
                  <a:lnTo>
                    <a:pt x="1884" y="0"/>
                  </a:lnTo>
                  <a:lnTo>
                    <a:pt x="1890" y="0"/>
                  </a:lnTo>
                  <a:lnTo>
                    <a:pt x="1896" y="0"/>
                  </a:lnTo>
                  <a:lnTo>
                    <a:pt x="1902" y="0"/>
                  </a:lnTo>
                  <a:lnTo>
                    <a:pt x="1908" y="0"/>
                  </a:lnTo>
                  <a:lnTo>
                    <a:pt x="1914" y="0"/>
                  </a:lnTo>
                  <a:lnTo>
                    <a:pt x="1920" y="0"/>
                  </a:lnTo>
                  <a:lnTo>
                    <a:pt x="1926" y="0"/>
                  </a:lnTo>
                  <a:lnTo>
                    <a:pt x="1932" y="0"/>
                  </a:lnTo>
                  <a:lnTo>
                    <a:pt x="1938" y="0"/>
                  </a:lnTo>
                  <a:lnTo>
                    <a:pt x="1944" y="0"/>
                  </a:lnTo>
                  <a:lnTo>
                    <a:pt x="1950" y="0"/>
                  </a:lnTo>
                  <a:lnTo>
                    <a:pt x="1956" y="0"/>
                  </a:lnTo>
                  <a:lnTo>
                    <a:pt x="1962" y="0"/>
                  </a:lnTo>
                  <a:lnTo>
                    <a:pt x="1968" y="0"/>
                  </a:lnTo>
                  <a:lnTo>
                    <a:pt x="1974" y="0"/>
                  </a:lnTo>
                  <a:lnTo>
                    <a:pt x="1980" y="0"/>
                  </a:lnTo>
                  <a:lnTo>
                    <a:pt x="1986" y="0"/>
                  </a:lnTo>
                  <a:lnTo>
                    <a:pt x="1992" y="0"/>
                  </a:lnTo>
                  <a:lnTo>
                    <a:pt x="1998" y="0"/>
                  </a:lnTo>
                  <a:lnTo>
                    <a:pt x="2004" y="0"/>
                  </a:lnTo>
                  <a:lnTo>
                    <a:pt x="2010" y="0"/>
                  </a:lnTo>
                  <a:lnTo>
                    <a:pt x="2016" y="0"/>
                  </a:lnTo>
                  <a:lnTo>
                    <a:pt x="2022" y="0"/>
                  </a:lnTo>
                  <a:lnTo>
                    <a:pt x="2028" y="0"/>
                  </a:lnTo>
                  <a:lnTo>
                    <a:pt x="2034" y="0"/>
                  </a:lnTo>
                  <a:lnTo>
                    <a:pt x="2040" y="0"/>
                  </a:lnTo>
                  <a:lnTo>
                    <a:pt x="2046" y="0"/>
                  </a:lnTo>
                  <a:lnTo>
                    <a:pt x="2052" y="0"/>
                  </a:lnTo>
                  <a:lnTo>
                    <a:pt x="2058" y="0"/>
                  </a:lnTo>
                  <a:lnTo>
                    <a:pt x="2064" y="0"/>
                  </a:lnTo>
                  <a:lnTo>
                    <a:pt x="2070" y="0"/>
                  </a:lnTo>
                  <a:lnTo>
                    <a:pt x="2076" y="0"/>
                  </a:lnTo>
                  <a:lnTo>
                    <a:pt x="2082" y="0"/>
                  </a:lnTo>
                  <a:lnTo>
                    <a:pt x="2088" y="0"/>
                  </a:lnTo>
                  <a:lnTo>
                    <a:pt x="2094" y="0"/>
                  </a:lnTo>
                  <a:lnTo>
                    <a:pt x="2100" y="0"/>
                  </a:lnTo>
                  <a:lnTo>
                    <a:pt x="2106" y="0"/>
                  </a:lnTo>
                  <a:lnTo>
                    <a:pt x="2118" y="0"/>
                  </a:lnTo>
                  <a:lnTo>
                    <a:pt x="2124" y="0"/>
                  </a:lnTo>
                  <a:lnTo>
                    <a:pt x="2130" y="0"/>
                  </a:lnTo>
                  <a:lnTo>
                    <a:pt x="2136" y="0"/>
                  </a:lnTo>
                  <a:lnTo>
                    <a:pt x="2142" y="0"/>
                  </a:lnTo>
                  <a:lnTo>
                    <a:pt x="2148" y="0"/>
                  </a:lnTo>
                  <a:lnTo>
                    <a:pt x="2154" y="0"/>
                  </a:lnTo>
                  <a:lnTo>
                    <a:pt x="2160" y="0"/>
                  </a:lnTo>
                  <a:lnTo>
                    <a:pt x="2166" y="0"/>
                  </a:lnTo>
                  <a:lnTo>
                    <a:pt x="2172" y="0"/>
                  </a:lnTo>
                  <a:lnTo>
                    <a:pt x="2178" y="0"/>
                  </a:lnTo>
                  <a:lnTo>
                    <a:pt x="2184" y="0"/>
                  </a:lnTo>
                  <a:lnTo>
                    <a:pt x="2190" y="0"/>
                  </a:lnTo>
                  <a:lnTo>
                    <a:pt x="2196" y="0"/>
                  </a:lnTo>
                  <a:lnTo>
                    <a:pt x="2202" y="0"/>
                  </a:lnTo>
                  <a:lnTo>
                    <a:pt x="2208" y="0"/>
                  </a:lnTo>
                  <a:lnTo>
                    <a:pt x="2214" y="0"/>
                  </a:lnTo>
                  <a:lnTo>
                    <a:pt x="2220" y="0"/>
                  </a:lnTo>
                  <a:lnTo>
                    <a:pt x="2226" y="0"/>
                  </a:lnTo>
                  <a:lnTo>
                    <a:pt x="2232" y="0"/>
                  </a:lnTo>
                  <a:lnTo>
                    <a:pt x="2238" y="0"/>
                  </a:lnTo>
                  <a:lnTo>
                    <a:pt x="2244" y="0"/>
                  </a:lnTo>
                  <a:lnTo>
                    <a:pt x="2250" y="0"/>
                  </a:lnTo>
                  <a:lnTo>
                    <a:pt x="2256" y="0"/>
                  </a:lnTo>
                  <a:lnTo>
                    <a:pt x="2262" y="0"/>
                  </a:lnTo>
                  <a:lnTo>
                    <a:pt x="2268" y="0"/>
                  </a:lnTo>
                  <a:lnTo>
                    <a:pt x="2274" y="0"/>
                  </a:lnTo>
                  <a:lnTo>
                    <a:pt x="2280" y="0"/>
                  </a:lnTo>
                  <a:lnTo>
                    <a:pt x="2286" y="0"/>
                  </a:lnTo>
                  <a:lnTo>
                    <a:pt x="2292" y="0"/>
                  </a:lnTo>
                  <a:lnTo>
                    <a:pt x="2298" y="0"/>
                  </a:lnTo>
                  <a:lnTo>
                    <a:pt x="2304" y="0"/>
                  </a:lnTo>
                  <a:lnTo>
                    <a:pt x="2310" y="0"/>
                  </a:lnTo>
                  <a:lnTo>
                    <a:pt x="2316" y="0"/>
                  </a:lnTo>
                  <a:lnTo>
                    <a:pt x="2322" y="0"/>
                  </a:lnTo>
                  <a:lnTo>
                    <a:pt x="2328" y="0"/>
                  </a:lnTo>
                  <a:lnTo>
                    <a:pt x="2334" y="0"/>
                  </a:lnTo>
                  <a:lnTo>
                    <a:pt x="2340" y="0"/>
                  </a:lnTo>
                  <a:lnTo>
                    <a:pt x="2346" y="0"/>
                  </a:lnTo>
                  <a:lnTo>
                    <a:pt x="2352" y="0"/>
                  </a:lnTo>
                  <a:lnTo>
                    <a:pt x="2358" y="0"/>
                  </a:lnTo>
                  <a:lnTo>
                    <a:pt x="2364" y="0"/>
                  </a:lnTo>
                  <a:lnTo>
                    <a:pt x="2370" y="0"/>
                  </a:lnTo>
                  <a:lnTo>
                    <a:pt x="2376" y="0"/>
                  </a:lnTo>
                  <a:lnTo>
                    <a:pt x="2382" y="0"/>
                  </a:lnTo>
                  <a:lnTo>
                    <a:pt x="2388" y="0"/>
                  </a:lnTo>
                  <a:lnTo>
                    <a:pt x="2394" y="0"/>
                  </a:lnTo>
                  <a:lnTo>
                    <a:pt x="2400" y="0"/>
                  </a:lnTo>
                  <a:lnTo>
                    <a:pt x="2406" y="0"/>
                  </a:lnTo>
                  <a:lnTo>
                    <a:pt x="2412" y="0"/>
                  </a:lnTo>
                  <a:lnTo>
                    <a:pt x="2418" y="0"/>
                  </a:lnTo>
                  <a:lnTo>
                    <a:pt x="2424" y="0"/>
                  </a:lnTo>
                  <a:lnTo>
                    <a:pt x="2430" y="0"/>
                  </a:lnTo>
                  <a:lnTo>
                    <a:pt x="2436" y="0"/>
                  </a:lnTo>
                  <a:lnTo>
                    <a:pt x="2442" y="0"/>
                  </a:lnTo>
                  <a:lnTo>
                    <a:pt x="2448" y="0"/>
                  </a:lnTo>
                  <a:lnTo>
                    <a:pt x="2454" y="0"/>
                  </a:lnTo>
                  <a:lnTo>
                    <a:pt x="2460" y="0"/>
                  </a:lnTo>
                  <a:lnTo>
                    <a:pt x="2466" y="0"/>
                  </a:lnTo>
                  <a:lnTo>
                    <a:pt x="2472" y="0"/>
                  </a:lnTo>
                  <a:lnTo>
                    <a:pt x="2478" y="0"/>
                  </a:lnTo>
                  <a:lnTo>
                    <a:pt x="2484" y="0"/>
                  </a:lnTo>
                  <a:lnTo>
                    <a:pt x="2490" y="0"/>
                  </a:lnTo>
                  <a:lnTo>
                    <a:pt x="2496" y="0"/>
                  </a:lnTo>
                  <a:lnTo>
                    <a:pt x="2502" y="0"/>
                  </a:lnTo>
                  <a:lnTo>
                    <a:pt x="2508" y="0"/>
                  </a:lnTo>
                  <a:lnTo>
                    <a:pt x="2514" y="0"/>
                  </a:lnTo>
                  <a:lnTo>
                    <a:pt x="2520" y="0"/>
                  </a:lnTo>
                  <a:lnTo>
                    <a:pt x="2526" y="0"/>
                  </a:lnTo>
                  <a:lnTo>
                    <a:pt x="2532" y="0"/>
                  </a:lnTo>
                  <a:lnTo>
                    <a:pt x="2538" y="0"/>
                  </a:lnTo>
                  <a:lnTo>
                    <a:pt x="2544" y="0"/>
                  </a:lnTo>
                  <a:lnTo>
                    <a:pt x="2550" y="0"/>
                  </a:lnTo>
                  <a:lnTo>
                    <a:pt x="2556" y="0"/>
                  </a:lnTo>
                  <a:lnTo>
                    <a:pt x="2562" y="0"/>
                  </a:lnTo>
                  <a:lnTo>
                    <a:pt x="2568" y="0"/>
                  </a:lnTo>
                  <a:lnTo>
                    <a:pt x="2580" y="0"/>
                  </a:lnTo>
                  <a:lnTo>
                    <a:pt x="2586" y="0"/>
                  </a:lnTo>
                  <a:lnTo>
                    <a:pt x="2592" y="0"/>
                  </a:lnTo>
                  <a:lnTo>
                    <a:pt x="2598" y="0"/>
                  </a:lnTo>
                </a:path>
              </a:pathLst>
            </a:custGeom>
            <a:noFill/>
            <a:ln w="28575" cmpd="sng">
              <a:solidFill>
                <a:srgbClr val="FFCC99"/>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2014" name="Text Box 94">
              <a:extLst>
                <a:ext uri="{FF2B5EF4-FFF2-40B4-BE49-F238E27FC236}">
                  <a16:creationId xmlns:a16="http://schemas.microsoft.com/office/drawing/2014/main" id="{B3E6BC0A-19F7-0115-5B7B-2CDA77CEE5FA}"/>
                </a:ext>
              </a:extLst>
            </p:cNvPr>
            <p:cNvSpPr txBox="1">
              <a:spLocks noChangeArrowheads="1"/>
            </p:cNvSpPr>
            <p:nvPr/>
          </p:nvSpPr>
          <p:spPr bwMode="auto">
            <a:xfrm>
              <a:off x="2573" y="3421"/>
              <a:ext cx="79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400" b="1">
                  <a:solidFill>
                    <a:srgbClr val="FFFFCC"/>
                  </a:solidFill>
                  <a:effectLst>
                    <a:outerShdw blurRad="38100" dist="38100" dir="2700000" algn="tl">
                      <a:srgbClr val="000000"/>
                    </a:outerShdw>
                  </a:effectLst>
                  <a:latin typeface="Times New Roman" panose="02020603050405020304" pitchFamily="18" charset="0"/>
                </a:rPr>
                <a:t>Time [s]</a:t>
              </a:r>
            </a:p>
          </p:txBody>
        </p:sp>
        <p:sp>
          <p:nvSpPr>
            <p:cNvPr id="82015" name="Text Box 95">
              <a:extLst>
                <a:ext uri="{FF2B5EF4-FFF2-40B4-BE49-F238E27FC236}">
                  <a16:creationId xmlns:a16="http://schemas.microsoft.com/office/drawing/2014/main" id="{A5B0B54B-A60D-CD91-6750-099BB9B817FD}"/>
                </a:ext>
              </a:extLst>
            </p:cNvPr>
            <p:cNvSpPr txBox="1">
              <a:spLocks noChangeArrowheads="1"/>
            </p:cNvSpPr>
            <p:nvPr/>
          </p:nvSpPr>
          <p:spPr bwMode="auto">
            <a:xfrm rot="-5400000">
              <a:off x="535" y="1747"/>
              <a:ext cx="110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400" b="1">
                  <a:solidFill>
                    <a:srgbClr val="FFFFCC"/>
                  </a:solidFill>
                  <a:effectLst>
                    <a:outerShdw blurRad="38100" dist="38100" dir="2700000" algn="tl">
                      <a:srgbClr val="000000"/>
                    </a:outerShdw>
                  </a:effectLst>
                  <a:latin typeface="Times New Roman" panose="02020603050405020304" pitchFamily="18" charset="0"/>
                </a:rPr>
                <a:t>Current [A]</a:t>
              </a:r>
            </a:p>
          </p:txBody>
        </p:sp>
        <p:sp>
          <p:nvSpPr>
            <p:cNvPr id="82016" name="Text Box 96">
              <a:extLst>
                <a:ext uri="{FF2B5EF4-FFF2-40B4-BE49-F238E27FC236}">
                  <a16:creationId xmlns:a16="http://schemas.microsoft.com/office/drawing/2014/main" id="{B3E316D0-8A6C-2333-1041-7FCF9D0CCB27}"/>
                </a:ext>
              </a:extLst>
            </p:cNvPr>
            <p:cNvSpPr txBox="1">
              <a:spLocks noChangeArrowheads="1"/>
            </p:cNvSpPr>
            <p:nvPr/>
          </p:nvSpPr>
          <p:spPr bwMode="auto">
            <a:xfrm>
              <a:off x="1876" y="1329"/>
              <a:ext cx="1011" cy="288"/>
            </a:xfrm>
            <a:prstGeom prst="rect">
              <a:avLst/>
            </a:prstGeom>
            <a:gradFill rotWithShape="0">
              <a:gsLst>
                <a:gs pos="0">
                  <a:srgbClr val="3333FF"/>
                </a:gs>
                <a:gs pos="100000">
                  <a:srgbClr val="3333FF">
                    <a:gamma/>
                    <a:shade val="6275"/>
                    <a:invGamma/>
                  </a:srgbClr>
                </a:gs>
              </a:gsLst>
              <a:path path="rect">
                <a:fillToRect l="100000" b="100000"/>
              </a:path>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400" b="1">
                  <a:solidFill>
                    <a:srgbClr val="FFFFCC"/>
                  </a:solidFill>
                  <a:effectLst>
                    <a:outerShdw blurRad="38100" dist="38100" dir="2700000" algn="tl">
                      <a:srgbClr val="000000"/>
                    </a:outerShdw>
                  </a:effectLst>
                  <a:latin typeface="Times New Roman" panose="02020603050405020304" pitchFamily="18" charset="0"/>
                </a:rPr>
                <a:t>Symmetric</a:t>
              </a:r>
            </a:p>
          </p:txBody>
        </p:sp>
        <p:sp>
          <p:nvSpPr>
            <p:cNvPr id="82017" name="Text Box 97">
              <a:extLst>
                <a:ext uri="{FF2B5EF4-FFF2-40B4-BE49-F238E27FC236}">
                  <a16:creationId xmlns:a16="http://schemas.microsoft.com/office/drawing/2014/main" id="{A7E75E58-8DEE-554A-C9EB-0528567454FE}"/>
                </a:ext>
              </a:extLst>
            </p:cNvPr>
            <p:cNvSpPr txBox="1">
              <a:spLocks noChangeArrowheads="1"/>
            </p:cNvSpPr>
            <p:nvPr/>
          </p:nvSpPr>
          <p:spPr bwMode="auto">
            <a:xfrm>
              <a:off x="2556" y="2166"/>
              <a:ext cx="1118" cy="288"/>
            </a:xfrm>
            <a:prstGeom prst="rect">
              <a:avLst/>
            </a:prstGeom>
            <a:gradFill rotWithShape="0">
              <a:gsLst>
                <a:gs pos="0">
                  <a:srgbClr val="3333FF"/>
                </a:gs>
                <a:gs pos="100000">
                  <a:srgbClr val="3333FF">
                    <a:gamma/>
                    <a:shade val="6275"/>
                    <a:invGamma/>
                  </a:srgbClr>
                </a:gs>
              </a:gsLst>
              <a:path path="rect">
                <a:fillToRect l="100000" b="100000"/>
              </a:path>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400" b="1">
                  <a:solidFill>
                    <a:srgbClr val="FFFFCC"/>
                  </a:solidFill>
                  <a:effectLst>
                    <a:outerShdw blurRad="38100" dist="38100" dir="2700000" algn="tl">
                      <a:srgbClr val="000000"/>
                    </a:outerShdw>
                  </a:effectLst>
                  <a:latin typeface="Times New Roman" panose="02020603050405020304" pitchFamily="18" charset="0"/>
                </a:rPr>
                <a:t>Asymmetric</a:t>
              </a:r>
            </a:p>
          </p:txBody>
        </p:sp>
      </p:grpSp>
    </p:spTree>
  </p:cSld>
  <p:clrMapOvr>
    <a:masterClrMapping/>
  </p:clrMapOvr>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3178" name="Group 234">
            <a:extLst>
              <a:ext uri="{FF2B5EF4-FFF2-40B4-BE49-F238E27FC236}">
                <a16:creationId xmlns:a16="http://schemas.microsoft.com/office/drawing/2014/main" id="{4255D867-C2C7-6AFB-51DC-AF1749149B88}"/>
              </a:ext>
            </a:extLst>
          </p:cNvPr>
          <p:cNvGrpSpPr>
            <a:grpSpLocks/>
          </p:cNvGrpSpPr>
          <p:nvPr/>
        </p:nvGrpSpPr>
        <p:grpSpPr bwMode="auto">
          <a:xfrm>
            <a:off x="2806700" y="396875"/>
            <a:ext cx="7245350" cy="6103938"/>
            <a:chOff x="808" y="250"/>
            <a:chExt cx="4564" cy="3845"/>
          </a:xfrm>
        </p:grpSpPr>
        <p:grpSp>
          <p:nvGrpSpPr>
            <p:cNvPr id="83177" name="Group 233">
              <a:extLst>
                <a:ext uri="{FF2B5EF4-FFF2-40B4-BE49-F238E27FC236}">
                  <a16:creationId xmlns:a16="http://schemas.microsoft.com/office/drawing/2014/main" id="{7769C1ED-8817-C728-A2E4-01B253C21AC3}"/>
                </a:ext>
              </a:extLst>
            </p:cNvPr>
            <p:cNvGrpSpPr>
              <a:grpSpLocks/>
            </p:cNvGrpSpPr>
            <p:nvPr/>
          </p:nvGrpSpPr>
          <p:grpSpPr bwMode="auto">
            <a:xfrm>
              <a:off x="1032" y="642"/>
              <a:ext cx="256" cy="3024"/>
              <a:chOff x="1032" y="642"/>
              <a:chExt cx="256" cy="3024"/>
            </a:xfrm>
          </p:grpSpPr>
          <p:sp>
            <p:nvSpPr>
              <p:cNvPr id="82947" name="Rectangle 3">
                <a:extLst>
                  <a:ext uri="{FF2B5EF4-FFF2-40B4-BE49-F238E27FC236}">
                    <a16:creationId xmlns:a16="http://schemas.microsoft.com/office/drawing/2014/main" id="{EF3BF9DA-613F-5C01-08F8-6EDAFDC13247}"/>
                  </a:ext>
                </a:extLst>
              </p:cNvPr>
              <p:cNvSpPr>
                <a:spLocks noChangeArrowheads="1"/>
              </p:cNvSpPr>
              <p:nvPr/>
            </p:nvSpPr>
            <p:spPr bwMode="auto">
              <a:xfrm>
                <a:off x="1160" y="3512"/>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600" b="1">
                    <a:solidFill>
                      <a:srgbClr val="FFFFCC"/>
                    </a:solidFill>
                    <a:effectLst>
                      <a:outerShdw blurRad="38100" dist="38100" dir="2700000" algn="tl">
                        <a:srgbClr val="000000"/>
                      </a:outerShdw>
                    </a:effectLst>
                    <a:latin typeface="Times New Roman" panose="02020603050405020304" pitchFamily="18" charset="0"/>
                  </a:rPr>
                  <a:t>10</a:t>
                </a:r>
              </a:p>
            </p:txBody>
          </p:sp>
          <p:sp>
            <p:nvSpPr>
              <p:cNvPr id="82949" name="Rectangle 5">
                <a:extLst>
                  <a:ext uri="{FF2B5EF4-FFF2-40B4-BE49-F238E27FC236}">
                    <a16:creationId xmlns:a16="http://schemas.microsoft.com/office/drawing/2014/main" id="{F92365FB-5F1C-9DCA-705F-FD2C3198A5BF}"/>
                  </a:ext>
                </a:extLst>
              </p:cNvPr>
              <p:cNvSpPr>
                <a:spLocks noChangeArrowheads="1"/>
              </p:cNvSpPr>
              <p:nvPr/>
            </p:nvSpPr>
            <p:spPr bwMode="auto">
              <a:xfrm>
                <a:off x="1096" y="2081"/>
                <a:ext cx="192"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600" b="1">
                    <a:solidFill>
                      <a:srgbClr val="FFFFCC"/>
                    </a:solidFill>
                    <a:effectLst>
                      <a:outerShdw blurRad="38100" dist="38100" dir="2700000" algn="tl">
                        <a:srgbClr val="000000"/>
                      </a:outerShdw>
                    </a:effectLst>
                    <a:latin typeface="Times New Roman" panose="02020603050405020304" pitchFamily="18" charset="0"/>
                  </a:rPr>
                  <a:t>100</a:t>
                </a:r>
              </a:p>
            </p:txBody>
          </p:sp>
          <p:sp>
            <p:nvSpPr>
              <p:cNvPr id="82951" name="Rectangle 7">
                <a:extLst>
                  <a:ext uri="{FF2B5EF4-FFF2-40B4-BE49-F238E27FC236}">
                    <a16:creationId xmlns:a16="http://schemas.microsoft.com/office/drawing/2014/main" id="{10EF791F-7491-4C36-DFEA-2B0B7D0E6862}"/>
                  </a:ext>
                </a:extLst>
              </p:cNvPr>
              <p:cNvSpPr>
                <a:spLocks noChangeArrowheads="1"/>
              </p:cNvSpPr>
              <p:nvPr/>
            </p:nvSpPr>
            <p:spPr bwMode="auto">
              <a:xfrm>
                <a:off x="1032" y="642"/>
                <a:ext cx="25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600" b="1">
                    <a:solidFill>
                      <a:srgbClr val="FFFFCC"/>
                    </a:solidFill>
                    <a:effectLst>
                      <a:outerShdw blurRad="38100" dist="38100" dir="2700000" algn="tl">
                        <a:srgbClr val="000000"/>
                      </a:outerShdw>
                    </a:effectLst>
                    <a:latin typeface="Times New Roman" panose="02020603050405020304" pitchFamily="18" charset="0"/>
                  </a:rPr>
                  <a:t>1000</a:t>
                </a:r>
              </a:p>
            </p:txBody>
          </p:sp>
        </p:grpSp>
        <p:grpSp>
          <p:nvGrpSpPr>
            <p:cNvPr id="82953" name="Group 9">
              <a:extLst>
                <a:ext uri="{FF2B5EF4-FFF2-40B4-BE49-F238E27FC236}">
                  <a16:creationId xmlns:a16="http://schemas.microsoft.com/office/drawing/2014/main" id="{DC261CCF-17A0-52CC-B402-BB60ED7524DD}"/>
                </a:ext>
              </a:extLst>
            </p:cNvPr>
            <p:cNvGrpSpPr>
              <a:grpSpLocks/>
            </p:cNvGrpSpPr>
            <p:nvPr/>
          </p:nvGrpSpPr>
          <p:grpSpPr bwMode="auto">
            <a:xfrm>
              <a:off x="1325" y="709"/>
              <a:ext cx="3414" cy="2872"/>
              <a:chOff x="1639" y="1091"/>
              <a:chExt cx="2599" cy="2047"/>
            </a:xfrm>
          </p:grpSpPr>
          <p:sp>
            <p:nvSpPr>
              <p:cNvPr id="82954" name="Rectangle 10">
                <a:extLst>
                  <a:ext uri="{FF2B5EF4-FFF2-40B4-BE49-F238E27FC236}">
                    <a16:creationId xmlns:a16="http://schemas.microsoft.com/office/drawing/2014/main" id="{8C6A74E3-2657-7379-FA17-70A5F2E20CDA}"/>
                  </a:ext>
                </a:extLst>
              </p:cNvPr>
              <p:cNvSpPr>
                <a:spLocks noChangeArrowheads="1"/>
              </p:cNvSpPr>
              <p:nvPr/>
            </p:nvSpPr>
            <p:spPr bwMode="auto">
              <a:xfrm>
                <a:off x="1639" y="1091"/>
                <a:ext cx="2598" cy="2046"/>
              </a:xfrm>
              <a:prstGeom prst="rect">
                <a:avLst/>
              </a:prstGeom>
              <a:noFill/>
              <a:ln w="0">
                <a:solidFill>
                  <a:schemeClr val="folHlink"/>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2955" name="Freeform 11">
                <a:extLst>
                  <a:ext uri="{FF2B5EF4-FFF2-40B4-BE49-F238E27FC236}">
                    <a16:creationId xmlns:a16="http://schemas.microsoft.com/office/drawing/2014/main" id="{736EB37A-19DA-70D6-2EE7-22795711A926}"/>
                  </a:ext>
                </a:extLst>
              </p:cNvPr>
              <p:cNvSpPr>
                <a:spLocks/>
              </p:cNvSpPr>
              <p:nvPr/>
            </p:nvSpPr>
            <p:spPr bwMode="auto">
              <a:xfrm>
                <a:off x="1639" y="1091"/>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2956" name="Freeform 12">
                <a:extLst>
                  <a:ext uri="{FF2B5EF4-FFF2-40B4-BE49-F238E27FC236}">
                    <a16:creationId xmlns:a16="http://schemas.microsoft.com/office/drawing/2014/main" id="{AC98DB5F-049A-4CCA-C21C-64D22EDFFE13}"/>
                  </a:ext>
                </a:extLst>
              </p:cNvPr>
              <p:cNvSpPr>
                <a:spLocks/>
              </p:cNvSpPr>
              <p:nvPr/>
            </p:nvSpPr>
            <p:spPr bwMode="auto">
              <a:xfrm>
                <a:off x="2941" y="1091"/>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2957" name="Freeform 13">
                <a:extLst>
                  <a:ext uri="{FF2B5EF4-FFF2-40B4-BE49-F238E27FC236}">
                    <a16:creationId xmlns:a16="http://schemas.microsoft.com/office/drawing/2014/main" id="{9231FF81-F375-9F4C-4F05-C573484AF32C}"/>
                  </a:ext>
                </a:extLst>
              </p:cNvPr>
              <p:cNvSpPr>
                <a:spLocks/>
              </p:cNvSpPr>
              <p:nvPr/>
            </p:nvSpPr>
            <p:spPr bwMode="auto">
              <a:xfrm>
                <a:off x="4237" y="1091"/>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2958" name="Freeform 14">
                <a:extLst>
                  <a:ext uri="{FF2B5EF4-FFF2-40B4-BE49-F238E27FC236}">
                    <a16:creationId xmlns:a16="http://schemas.microsoft.com/office/drawing/2014/main" id="{01372797-4522-667D-512C-FF9904A4E073}"/>
                  </a:ext>
                </a:extLst>
              </p:cNvPr>
              <p:cNvSpPr>
                <a:spLocks/>
              </p:cNvSpPr>
              <p:nvPr/>
            </p:nvSpPr>
            <p:spPr bwMode="auto">
              <a:xfrm>
                <a:off x="1639" y="3137"/>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2959" name="Freeform 15">
                <a:extLst>
                  <a:ext uri="{FF2B5EF4-FFF2-40B4-BE49-F238E27FC236}">
                    <a16:creationId xmlns:a16="http://schemas.microsoft.com/office/drawing/2014/main" id="{2E8D0C5E-4F84-E08C-1825-2A2EB29DE04C}"/>
                  </a:ext>
                </a:extLst>
              </p:cNvPr>
              <p:cNvSpPr>
                <a:spLocks/>
              </p:cNvSpPr>
              <p:nvPr/>
            </p:nvSpPr>
            <p:spPr bwMode="auto">
              <a:xfrm>
                <a:off x="1639" y="2117"/>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2960" name="Freeform 16">
                <a:extLst>
                  <a:ext uri="{FF2B5EF4-FFF2-40B4-BE49-F238E27FC236}">
                    <a16:creationId xmlns:a16="http://schemas.microsoft.com/office/drawing/2014/main" id="{B60C2D45-FEE1-C25E-30B4-F7C50EBB8698}"/>
                  </a:ext>
                </a:extLst>
              </p:cNvPr>
              <p:cNvSpPr>
                <a:spLocks/>
              </p:cNvSpPr>
              <p:nvPr/>
            </p:nvSpPr>
            <p:spPr bwMode="auto">
              <a:xfrm>
                <a:off x="1639" y="1091"/>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2961" name="Line 17">
                <a:extLst>
                  <a:ext uri="{FF2B5EF4-FFF2-40B4-BE49-F238E27FC236}">
                    <a16:creationId xmlns:a16="http://schemas.microsoft.com/office/drawing/2014/main" id="{DC7FB4C9-81E0-C5D9-44C1-5E80F64FFDEE}"/>
                  </a:ext>
                </a:extLst>
              </p:cNvPr>
              <p:cNvSpPr>
                <a:spLocks noChangeShapeType="1"/>
              </p:cNvSpPr>
              <p:nvPr/>
            </p:nvSpPr>
            <p:spPr bwMode="auto">
              <a:xfrm>
                <a:off x="1639" y="1091"/>
                <a:ext cx="2598"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2962" name="Line 18">
                <a:extLst>
                  <a:ext uri="{FF2B5EF4-FFF2-40B4-BE49-F238E27FC236}">
                    <a16:creationId xmlns:a16="http://schemas.microsoft.com/office/drawing/2014/main" id="{313DAD58-D967-4E52-46DB-85750A49CA1C}"/>
                  </a:ext>
                </a:extLst>
              </p:cNvPr>
              <p:cNvSpPr>
                <a:spLocks noChangeShapeType="1"/>
              </p:cNvSpPr>
              <p:nvPr/>
            </p:nvSpPr>
            <p:spPr bwMode="auto">
              <a:xfrm>
                <a:off x="1639" y="3137"/>
                <a:ext cx="2598"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2963" name="Line 19">
                <a:extLst>
                  <a:ext uri="{FF2B5EF4-FFF2-40B4-BE49-F238E27FC236}">
                    <a16:creationId xmlns:a16="http://schemas.microsoft.com/office/drawing/2014/main" id="{BC0D38FE-D8F7-AC6E-0B5B-7E7373EADE72}"/>
                  </a:ext>
                </a:extLst>
              </p:cNvPr>
              <p:cNvSpPr>
                <a:spLocks noChangeShapeType="1"/>
              </p:cNvSpPr>
              <p:nvPr/>
            </p:nvSpPr>
            <p:spPr bwMode="auto">
              <a:xfrm flipV="1">
                <a:off x="4237" y="1091"/>
                <a:ext cx="1" cy="2046"/>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2964" name="Line 20">
                <a:extLst>
                  <a:ext uri="{FF2B5EF4-FFF2-40B4-BE49-F238E27FC236}">
                    <a16:creationId xmlns:a16="http://schemas.microsoft.com/office/drawing/2014/main" id="{9FF2438A-DE1F-81D2-BD18-AACD137E986E}"/>
                  </a:ext>
                </a:extLst>
              </p:cNvPr>
              <p:cNvSpPr>
                <a:spLocks noChangeShapeType="1"/>
              </p:cNvSpPr>
              <p:nvPr/>
            </p:nvSpPr>
            <p:spPr bwMode="auto">
              <a:xfrm flipV="1">
                <a:off x="1639" y="1091"/>
                <a:ext cx="1" cy="2046"/>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2965" name="Line 21">
                <a:extLst>
                  <a:ext uri="{FF2B5EF4-FFF2-40B4-BE49-F238E27FC236}">
                    <a16:creationId xmlns:a16="http://schemas.microsoft.com/office/drawing/2014/main" id="{DF1E982D-7A42-2EA4-7DB7-EE807FB64291}"/>
                  </a:ext>
                </a:extLst>
              </p:cNvPr>
              <p:cNvSpPr>
                <a:spLocks noChangeShapeType="1"/>
              </p:cNvSpPr>
              <p:nvPr/>
            </p:nvSpPr>
            <p:spPr bwMode="auto">
              <a:xfrm>
                <a:off x="1639" y="3137"/>
                <a:ext cx="2598"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2966" name="Line 22">
                <a:extLst>
                  <a:ext uri="{FF2B5EF4-FFF2-40B4-BE49-F238E27FC236}">
                    <a16:creationId xmlns:a16="http://schemas.microsoft.com/office/drawing/2014/main" id="{240353F9-8A8A-7A53-DA05-79012C464685}"/>
                  </a:ext>
                </a:extLst>
              </p:cNvPr>
              <p:cNvSpPr>
                <a:spLocks noChangeShapeType="1"/>
              </p:cNvSpPr>
              <p:nvPr/>
            </p:nvSpPr>
            <p:spPr bwMode="auto">
              <a:xfrm flipV="1">
                <a:off x="1639" y="1091"/>
                <a:ext cx="1" cy="2046"/>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2967" name="Line 23">
                <a:extLst>
                  <a:ext uri="{FF2B5EF4-FFF2-40B4-BE49-F238E27FC236}">
                    <a16:creationId xmlns:a16="http://schemas.microsoft.com/office/drawing/2014/main" id="{1409A53F-B206-716F-4152-A30DFBAB5132}"/>
                  </a:ext>
                </a:extLst>
              </p:cNvPr>
              <p:cNvSpPr>
                <a:spLocks noChangeShapeType="1"/>
              </p:cNvSpPr>
              <p:nvPr/>
            </p:nvSpPr>
            <p:spPr bwMode="auto">
              <a:xfrm flipV="1">
                <a:off x="1639" y="3125"/>
                <a:ext cx="1" cy="12"/>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2968" name="Line 24">
                <a:extLst>
                  <a:ext uri="{FF2B5EF4-FFF2-40B4-BE49-F238E27FC236}">
                    <a16:creationId xmlns:a16="http://schemas.microsoft.com/office/drawing/2014/main" id="{46064ACA-F1AE-873C-D699-42B734F0B0E4}"/>
                  </a:ext>
                </a:extLst>
              </p:cNvPr>
              <p:cNvSpPr>
                <a:spLocks noChangeShapeType="1"/>
              </p:cNvSpPr>
              <p:nvPr/>
            </p:nvSpPr>
            <p:spPr bwMode="auto">
              <a:xfrm>
                <a:off x="1639" y="1091"/>
                <a:ext cx="1" cy="12"/>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2969" name="Freeform 25">
                <a:extLst>
                  <a:ext uri="{FF2B5EF4-FFF2-40B4-BE49-F238E27FC236}">
                    <a16:creationId xmlns:a16="http://schemas.microsoft.com/office/drawing/2014/main" id="{EF36F1A6-EF8C-CD79-F6AF-DA4C12F9F9D7}"/>
                  </a:ext>
                </a:extLst>
              </p:cNvPr>
              <p:cNvSpPr>
                <a:spLocks/>
              </p:cNvSpPr>
              <p:nvPr/>
            </p:nvSpPr>
            <p:spPr bwMode="auto">
              <a:xfrm>
                <a:off x="1639" y="1091"/>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2970" name="Line 26">
                <a:extLst>
                  <a:ext uri="{FF2B5EF4-FFF2-40B4-BE49-F238E27FC236}">
                    <a16:creationId xmlns:a16="http://schemas.microsoft.com/office/drawing/2014/main" id="{1CB1E664-4D27-435C-BBA4-E88E9AECFC14}"/>
                  </a:ext>
                </a:extLst>
              </p:cNvPr>
              <p:cNvSpPr>
                <a:spLocks noChangeShapeType="1"/>
              </p:cNvSpPr>
              <p:nvPr/>
            </p:nvSpPr>
            <p:spPr bwMode="auto">
              <a:xfrm flipV="1">
                <a:off x="1639" y="3113"/>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2971" name="Line 27">
                <a:extLst>
                  <a:ext uri="{FF2B5EF4-FFF2-40B4-BE49-F238E27FC236}">
                    <a16:creationId xmlns:a16="http://schemas.microsoft.com/office/drawing/2014/main" id="{A019A0C3-44BD-8AF6-9DD8-7EB2036E7648}"/>
                  </a:ext>
                </a:extLst>
              </p:cNvPr>
              <p:cNvSpPr>
                <a:spLocks noChangeShapeType="1"/>
              </p:cNvSpPr>
              <p:nvPr/>
            </p:nvSpPr>
            <p:spPr bwMode="auto">
              <a:xfrm>
                <a:off x="1639" y="1091"/>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2972" name="Line 28">
                <a:extLst>
                  <a:ext uri="{FF2B5EF4-FFF2-40B4-BE49-F238E27FC236}">
                    <a16:creationId xmlns:a16="http://schemas.microsoft.com/office/drawing/2014/main" id="{6AAC23DE-CEFA-641F-A147-3CA404ABDFA8}"/>
                  </a:ext>
                </a:extLst>
              </p:cNvPr>
              <p:cNvSpPr>
                <a:spLocks noChangeShapeType="1"/>
              </p:cNvSpPr>
              <p:nvPr/>
            </p:nvSpPr>
            <p:spPr bwMode="auto">
              <a:xfrm flipV="1">
                <a:off x="2029" y="3125"/>
                <a:ext cx="1" cy="12"/>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2973" name="Line 29">
                <a:extLst>
                  <a:ext uri="{FF2B5EF4-FFF2-40B4-BE49-F238E27FC236}">
                    <a16:creationId xmlns:a16="http://schemas.microsoft.com/office/drawing/2014/main" id="{80565D67-05BE-39DF-067D-ACB2846B3EF8}"/>
                  </a:ext>
                </a:extLst>
              </p:cNvPr>
              <p:cNvSpPr>
                <a:spLocks noChangeShapeType="1"/>
              </p:cNvSpPr>
              <p:nvPr/>
            </p:nvSpPr>
            <p:spPr bwMode="auto">
              <a:xfrm>
                <a:off x="2029" y="1091"/>
                <a:ext cx="1" cy="12"/>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2974" name="Freeform 30">
                <a:extLst>
                  <a:ext uri="{FF2B5EF4-FFF2-40B4-BE49-F238E27FC236}">
                    <a16:creationId xmlns:a16="http://schemas.microsoft.com/office/drawing/2014/main" id="{85C2BCAB-0374-4E73-EFA6-32DBE45D423A}"/>
                  </a:ext>
                </a:extLst>
              </p:cNvPr>
              <p:cNvSpPr>
                <a:spLocks/>
              </p:cNvSpPr>
              <p:nvPr/>
            </p:nvSpPr>
            <p:spPr bwMode="auto">
              <a:xfrm>
                <a:off x="2029" y="1091"/>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2975" name="Line 31">
                <a:extLst>
                  <a:ext uri="{FF2B5EF4-FFF2-40B4-BE49-F238E27FC236}">
                    <a16:creationId xmlns:a16="http://schemas.microsoft.com/office/drawing/2014/main" id="{BB1D2FB2-C88D-581F-7AD0-9BDA92F37CF2}"/>
                  </a:ext>
                </a:extLst>
              </p:cNvPr>
              <p:cNvSpPr>
                <a:spLocks noChangeShapeType="1"/>
              </p:cNvSpPr>
              <p:nvPr/>
            </p:nvSpPr>
            <p:spPr bwMode="auto">
              <a:xfrm flipV="1">
                <a:off x="2257" y="3125"/>
                <a:ext cx="1" cy="12"/>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2976" name="Line 32">
                <a:extLst>
                  <a:ext uri="{FF2B5EF4-FFF2-40B4-BE49-F238E27FC236}">
                    <a16:creationId xmlns:a16="http://schemas.microsoft.com/office/drawing/2014/main" id="{B40C0E6B-766C-20F3-B83B-9649E9E2E3D4}"/>
                  </a:ext>
                </a:extLst>
              </p:cNvPr>
              <p:cNvSpPr>
                <a:spLocks noChangeShapeType="1"/>
              </p:cNvSpPr>
              <p:nvPr/>
            </p:nvSpPr>
            <p:spPr bwMode="auto">
              <a:xfrm>
                <a:off x="2257" y="1091"/>
                <a:ext cx="1" cy="12"/>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2977" name="Freeform 33">
                <a:extLst>
                  <a:ext uri="{FF2B5EF4-FFF2-40B4-BE49-F238E27FC236}">
                    <a16:creationId xmlns:a16="http://schemas.microsoft.com/office/drawing/2014/main" id="{CBFD6F81-FB08-09A8-ABF9-696F5FA5C365}"/>
                  </a:ext>
                </a:extLst>
              </p:cNvPr>
              <p:cNvSpPr>
                <a:spLocks/>
              </p:cNvSpPr>
              <p:nvPr/>
            </p:nvSpPr>
            <p:spPr bwMode="auto">
              <a:xfrm>
                <a:off x="2257" y="1091"/>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2978" name="Line 34">
                <a:extLst>
                  <a:ext uri="{FF2B5EF4-FFF2-40B4-BE49-F238E27FC236}">
                    <a16:creationId xmlns:a16="http://schemas.microsoft.com/office/drawing/2014/main" id="{E1E8CAD1-51BD-D0BB-0E21-F9E6692EC3F0}"/>
                  </a:ext>
                </a:extLst>
              </p:cNvPr>
              <p:cNvSpPr>
                <a:spLocks noChangeShapeType="1"/>
              </p:cNvSpPr>
              <p:nvPr/>
            </p:nvSpPr>
            <p:spPr bwMode="auto">
              <a:xfrm flipV="1">
                <a:off x="2419" y="3125"/>
                <a:ext cx="1" cy="12"/>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2979" name="Line 35">
                <a:extLst>
                  <a:ext uri="{FF2B5EF4-FFF2-40B4-BE49-F238E27FC236}">
                    <a16:creationId xmlns:a16="http://schemas.microsoft.com/office/drawing/2014/main" id="{86B788D2-3677-F8DF-4E10-65D39FD0D091}"/>
                  </a:ext>
                </a:extLst>
              </p:cNvPr>
              <p:cNvSpPr>
                <a:spLocks noChangeShapeType="1"/>
              </p:cNvSpPr>
              <p:nvPr/>
            </p:nvSpPr>
            <p:spPr bwMode="auto">
              <a:xfrm>
                <a:off x="2419" y="1091"/>
                <a:ext cx="1" cy="12"/>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2980" name="Freeform 36">
                <a:extLst>
                  <a:ext uri="{FF2B5EF4-FFF2-40B4-BE49-F238E27FC236}">
                    <a16:creationId xmlns:a16="http://schemas.microsoft.com/office/drawing/2014/main" id="{7D715304-1910-08B8-4C32-E085C4B7FEBB}"/>
                  </a:ext>
                </a:extLst>
              </p:cNvPr>
              <p:cNvSpPr>
                <a:spLocks/>
              </p:cNvSpPr>
              <p:nvPr/>
            </p:nvSpPr>
            <p:spPr bwMode="auto">
              <a:xfrm>
                <a:off x="2419" y="1091"/>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2981" name="Line 37">
                <a:extLst>
                  <a:ext uri="{FF2B5EF4-FFF2-40B4-BE49-F238E27FC236}">
                    <a16:creationId xmlns:a16="http://schemas.microsoft.com/office/drawing/2014/main" id="{95C47DC0-6569-7B02-BB4B-516D4255F72C}"/>
                  </a:ext>
                </a:extLst>
              </p:cNvPr>
              <p:cNvSpPr>
                <a:spLocks noChangeShapeType="1"/>
              </p:cNvSpPr>
              <p:nvPr/>
            </p:nvSpPr>
            <p:spPr bwMode="auto">
              <a:xfrm flipV="1">
                <a:off x="2545" y="3125"/>
                <a:ext cx="1" cy="12"/>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2982" name="Line 38">
                <a:extLst>
                  <a:ext uri="{FF2B5EF4-FFF2-40B4-BE49-F238E27FC236}">
                    <a16:creationId xmlns:a16="http://schemas.microsoft.com/office/drawing/2014/main" id="{8ED909CF-563C-6EE1-4CEB-EE7A9686777B}"/>
                  </a:ext>
                </a:extLst>
              </p:cNvPr>
              <p:cNvSpPr>
                <a:spLocks noChangeShapeType="1"/>
              </p:cNvSpPr>
              <p:nvPr/>
            </p:nvSpPr>
            <p:spPr bwMode="auto">
              <a:xfrm>
                <a:off x="2545" y="1091"/>
                <a:ext cx="1" cy="12"/>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2983" name="Freeform 39">
                <a:extLst>
                  <a:ext uri="{FF2B5EF4-FFF2-40B4-BE49-F238E27FC236}">
                    <a16:creationId xmlns:a16="http://schemas.microsoft.com/office/drawing/2014/main" id="{CD7667F4-17A2-2DFE-3059-D4E96CBC1FF5}"/>
                  </a:ext>
                </a:extLst>
              </p:cNvPr>
              <p:cNvSpPr>
                <a:spLocks/>
              </p:cNvSpPr>
              <p:nvPr/>
            </p:nvSpPr>
            <p:spPr bwMode="auto">
              <a:xfrm>
                <a:off x="2545" y="1091"/>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2984" name="Line 40">
                <a:extLst>
                  <a:ext uri="{FF2B5EF4-FFF2-40B4-BE49-F238E27FC236}">
                    <a16:creationId xmlns:a16="http://schemas.microsoft.com/office/drawing/2014/main" id="{44CE3225-DD12-5334-D5D0-5A2974F90E0C}"/>
                  </a:ext>
                </a:extLst>
              </p:cNvPr>
              <p:cNvSpPr>
                <a:spLocks noChangeShapeType="1"/>
              </p:cNvSpPr>
              <p:nvPr/>
            </p:nvSpPr>
            <p:spPr bwMode="auto">
              <a:xfrm flipV="1">
                <a:off x="2647" y="3125"/>
                <a:ext cx="1" cy="12"/>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2985" name="Line 41">
                <a:extLst>
                  <a:ext uri="{FF2B5EF4-FFF2-40B4-BE49-F238E27FC236}">
                    <a16:creationId xmlns:a16="http://schemas.microsoft.com/office/drawing/2014/main" id="{05017494-F75B-6E51-876C-31A8B269F79A}"/>
                  </a:ext>
                </a:extLst>
              </p:cNvPr>
              <p:cNvSpPr>
                <a:spLocks noChangeShapeType="1"/>
              </p:cNvSpPr>
              <p:nvPr/>
            </p:nvSpPr>
            <p:spPr bwMode="auto">
              <a:xfrm>
                <a:off x="2647" y="1091"/>
                <a:ext cx="1" cy="12"/>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2986" name="Freeform 42">
                <a:extLst>
                  <a:ext uri="{FF2B5EF4-FFF2-40B4-BE49-F238E27FC236}">
                    <a16:creationId xmlns:a16="http://schemas.microsoft.com/office/drawing/2014/main" id="{F230C663-7981-48E9-3E5F-59B43B486D1A}"/>
                  </a:ext>
                </a:extLst>
              </p:cNvPr>
              <p:cNvSpPr>
                <a:spLocks/>
              </p:cNvSpPr>
              <p:nvPr/>
            </p:nvSpPr>
            <p:spPr bwMode="auto">
              <a:xfrm>
                <a:off x="2647" y="1091"/>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2987" name="Line 43">
                <a:extLst>
                  <a:ext uri="{FF2B5EF4-FFF2-40B4-BE49-F238E27FC236}">
                    <a16:creationId xmlns:a16="http://schemas.microsoft.com/office/drawing/2014/main" id="{270524A0-AADB-118A-F248-DE182D31D202}"/>
                  </a:ext>
                </a:extLst>
              </p:cNvPr>
              <p:cNvSpPr>
                <a:spLocks noChangeShapeType="1"/>
              </p:cNvSpPr>
              <p:nvPr/>
            </p:nvSpPr>
            <p:spPr bwMode="auto">
              <a:xfrm flipV="1">
                <a:off x="2737" y="3125"/>
                <a:ext cx="1" cy="12"/>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2988" name="Line 44">
                <a:extLst>
                  <a:ext uri="{FF2B5EF4-FFF2-40B4-BE49-F238E27FC236}">
                    <a16:creationId xmlns:a16="http://schemas.microsoft.com/office/drawing/2014/main" id="{131A73B9-6B1B-8C93-CCF8-A7C4FF45BBB7}"/>
                  </a:ext>
                </a:extLst>
              </p:cNvPr>
              <p:cNvSpPr>
                <a:spLocks noChangeShapeType="1"/>
              </p:cNvSpPr>
              <p:nvPr/>
            </p:nvSpPr>
            <p:spPr bwMode="auto">
              <a:xfrm>
                <a:off x="2737" y="1091"/>
                <a:ext cx="1" cy="12"/>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2989" name="Freeform 45">
                <a:extLst>
                  <a:ext uri="{FF2B5EF4-FFF2-40B4-BE49-F238E27FC236}">
                    <a16:creationId xmlns:a16="http://schemas.microsoft.com/office/drawing/2014/main" id="{CE4A4CF0-0EF0-501D-8298-3C97FEBC486C}"/>
                  </a:ext>
                </a:extLst>
              </p:cNvPr>
              <p:cNvSpPr>
                <a:spLocks/>
              </p:cNvSpPr>
              <p:nvPr/>
            </p:nvSpPr>
            <p:spPr bwMode="auto">
              <a:xfrm>
                <a:off x="2737" y="1091"/>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2990" name="Line 46">
                <a:extLst>
                  <a:ext uri="{FF2B5EF4-FFF2-40B4-BE49-F238E27FC236}">
                    <a16:creationId xmlns:a16="http://schemas.microsoft.com/office/drawing/2014/main" id="{C7762695-3A3C-34AC-FBFF-419090D341E4}"/>
                  </a:ext>
                </a:extLst>
              </p:cNvPr>
              <p:cNvSpPr>
                <a:spLocks noChangeShapeType="1"/>
              </p:cNvSpPr>
              <p:nvPr/>
            </p:nvSpPr>
            <p:spPr bwMode="auto">
              <a:xfrm flipV="1">
                <a:off x="2815" y="3125"/>
                <a:ext cx="1" cy="12"/>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2991" name="Line 47">
                <a:extLst>
                  <a:ext uri="{FF2B5EF4-FFF2-40B4-BE49-F238E27FC236}">
                    <a16:creationId xmlns:a16="http://schemas.microsoft.com/office/drawing/2014/main" id="{4D745C4C-E62B-0669-844C-FE7F07AC2086}"/>
                  </a:ext>
                </a:extLst>
              </p:cNvPr>
              <p:cNvSpPr>
                <a:spLocks noChangeShapeType="1"/>
              </p:cNvSpPr>
              <p:nvPr/>
            </p:nvSpPr>
            <p:spPr bwMode="auto">
              <a:xfrm>
                <a:off x="2815" y="1091"/>
                <a:ext cx="1" cy="12"/>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2992" name="Freeform 48">
                <a:extLst>
                  <a:ext uri="{FF2B5EF4-FFF2-40B4-BE49-F238E27FC236}">
                    <a16:creationId xmlns:a16="http://schemas.microsoft.com/office/drawing/2014/main" id="{99E404A0-0512-0F9D-178E-79FD9FA188D2}"/>
                  </a:ext>
                </a:extLst>
              </p:cNvPr>
              <p:cNvSpPr>
                <a:spLocks/>
              </p:cNvSpPr>
              <p:nvPr/>
            </p:nvSpPr>
            <p:spPr bwMode="auto">
              <a:xfrm>
                <a:off x="2815" y="1091"/>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2993" name="Line 49">
                <a:extLst>
                  <a:ext uri="{FF2B5EF4-FFF2-40B4-BE49-F238E27FC236}">
                    <a16:creationId xmlns:a16="http://schemas.microsoft.com/office/drawing/2014/main" id="{70FC0A27-AF02-AE9D-D29F-5AFA873A18DC}"/>
                  </a:ext>
                </a:extLst>
              </p:cNvPr>
              <p:cNvSpPr>
                <a:spLocks noChangeShapeType="1"/>
              </p:cNvSpPr>
              <p:nvPr/>
            </p:nvSpPr>
            <p:spPr bwMode="auto">
              <a:xfrm flipV="1">
                <a:off x="2881" y="3125"/>
                <a:ext cx="1" cy="12"/>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2994" name="Line 50">
                <a:extLst>
                  <a:ext uri="{FF2B5EF4-FFF2-40B4-BE49-F238E27FC236}">
                    <a16:creationId xmlns:a16="http://schemas.microsoft.com/office/drawing/2014/main" id="{8AE34AEC-E777-23AA-E252-EB05CD62D241}"/>
                  </a:ext>
                </a:extLst>
              </p:cNvPr>
              <p:cNvSpPr>
                <a:spLocks noChangeShapeType="1"/>
              </p:cNvSpPr>
              <p:nvPr/>
            </p:nvSpPr>
            <p:spPr bwMode="auto">
              <a:xfrm>
                <a:off x="2881" y="1091"/>
                <a:ext cx="1" cy="12"/>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2995" name="Freeform 51">
                <a:extLst>
                  <a:ext uri="{FF2B5EF4-FFF2-40B4-BE49-F238E27FC236}">
                    <a16:creationId xmlns:a16="http://schemas.microsoft.com/office/drawing/2014/main" id="{3D244ABB-D9C5-EBEE-98F3-AEB2F9BAE968}"/>
                  </a:ext>
                </a:extLst>
              </p:cNvPr>
              <p:cNvSpPr>
                <a:spLocks/>
              </p:cNvSpPr>
              <p:nvPr/>
            </p:nvSpPr>
            <p:spPr bwMode="auto">
              <a:xfrm>
                <a:off x="2881" y="1091"/>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2996" name="Line 52">
                <a:extLst>
                  <a:ext uri="{FF2B5EF4-FFF2-40B4-BE49-F238E27FC236}">
                    <a16:creationId xmlns:a16="http://schemas.microsoft.com/office/drawing/2014/main" id="{FF4CBC31-8657-661E-0F1B-B8BE087551A5}"/>
                  </a:ext>
                </a:extLst>
              </p:cNvPr>
              <p:cNvSpPr>
                <a:spLocks noChangeShapeType="1"/>
              </p:cNvSpPr>
              <p:nvPr/>
            </p:nvSpPr>
            <p:spPr bwMode="auto">
              <a:xfrm flipV="1">
                <a:off x="2941" y="3125"/>
                <a:ext cx="1" cy="12"/>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2997" name="Line 53">
                <a:extLst>
                  <a:ext uri="{FF2B5EF4-FFF2-40B4-BE49-F238E27FC236}">
                    <a16:creationId xmlns:a16="http://schemas.microsoft.com/office/drawing/2014/main" id="{57DE42E6-46B8-DC95-1FE0-F47874DAB415}"/>
                  </a:ext>
                </a:extLst>
              </p:cNvPr>
              <p:cNvSpPr>
                <a:spLocks noChangeShapeType="1"/>
              </p:cNvSpPr>
              <p:nvPr/>
            </p:nvSpPr>
            <p:spPr bwMode="auto">
              <a:xfrm>
                <a:off x="2941" y="1091"/>
                <a:ext cx="1" cy="12"/>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2998" name="Freeform 54">
                <a:extLst>
                  <a:ext uri="{FF2B5EF4-FFF2-40B4-BE49-F238E27FC236}">
                    <a16:creationId xmlns:a16="http://schemas.microsoft.com/office/drawing/2014/main" id="{DBDF971F-B9DC-0A82-0270-B5E6B1AFF06C}"/>
                  </a:ext>
                </a:extLst>
              </p:cNvPr>
              <p:cNvSpPr>
                <a:spLocks/>
              </p:cNvSpPr>
              <p:nvPr/>
            </p:nvSpPr>
            <p:spPr bwMode="auto">
              <a:xfrm>
                <a:off x="2941" y="1091"/>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2999" name="Line 55">
                <a:extLst>
                  <a:ext uri="{FF2B5EF4-FFF2-40B4-BE49-F238E27FC236}">
                    <a16:creationId xmlns:a16="http://schemas.microsoft.com/office/drawing/2014/main" id="{0AEB046A-4842-08D6-26BE-2A6070188F16}"/>
                  </a:ext>
                </a:extLst>
              </p:cNvPr>
              <p:cNvSpPr>
                <a:spLocks noChangeShapeType="1"/>
              </p:cNvSpPr>
              <p:nvPr/>
            </p:nvSpPr>
            <p:spPr bwMode="auto">
              <a:xfrm flipV="1">
                <a:off x="2941" y="3113"/>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00" name="Line 56">
                <a:extLst>
                  <a:ext uri="{FF2B5EF4-FFF2-40B4-BE49-F238E27FC236}">
                    <a16:creationId xmlns:a16="http://schemas.microsoft.com/office/drawing/2014/main" id="{CF27D13F-DAF4-CDCF-013E-41453C839EBA}"/>
                  </a:ext>
                </a:extLst>
              </p:cNvPr>
              <p:cNvSpPr>
                <a:spLocks noChangeShapeType="1"/>
              </p:cNvSpPr>
              <p:nvPr/>
            </p:nvSpPr>
            <p:spPr bwMode="auto">
              <a:xfrm>
                <a:off x="2941" y="1091"/>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01" name="Line 57">
                <a:extLst>
                  <a:ext uri="{FF2B5EF4-FFF2-40B4-BE49-F238E27FC236}">
                    <a16:creationId xmlns:a16="http://schemas.microsoft.com/office/drawing/2014/main" id="{5A6CA27C-CDC1-2073-AEB8-9934602D6E19}"/>
                  </a:ext>
                </a:extLst>
              </p:cNvPr>
              <p:cNvSpPr>
                <a:spLocks noChangeShapeType="1"/>
              </p:cNvSpPr>
              <p:nvPr/>
            </p:nvSpPr>
            <p:spPr bwMode="auto">
              <a:xfrm flipV="1">
                <a:off x="3331" y="3125"/>
                <a:ext cx="1" cy="12"/>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02" name="Line 58">
                <a:extLst>
                  <a:ext uri="{FF2B5EF4-FFF2-40B4-BE49-F238E27FC236}">
                    <a16:creationId xmlns:a16="http://schemas.microsoft.com/office/drawing/2014/main" id="{16EC33CA-1E5C-6C9B-62DB-84BBFB317F72}"/>
                  </a:ext>
                </a:extLst>
              </p:cNvPr>
              <p:cNvSpPr>
                <a:spLocks noChangeShapeType="1"/>
              </p:cNvSpPr>
              <p:nvPr/>
            </p:nvSpPr>
            <p:spPr bwMode="auto">
              <a:xfrm>
                <a:off x="3331" y="1091"/>
                <a:ext cx="1" cy="12"/>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03" name="Freeform 59">
                <a:extLst>
                  <a:ext uri="{FF2B5EF4-FFF2-40B4-BE49-F238E27FC236}">
                    <a16:creationId xmlns:a16="http://schemas.microsoft.com/office/drawing/2014/main" id="{BD3CE4D4-3950-C202-A211-06B4929FB5F6}"/>
                  </a:ext>
                </a:extLst>
              </p:cNvPr>
              <p:cNvSpPr>
                <a:spLocks/>
              </p:cNvSpPr>
              <p:nvPr/>
            </p:nvSpPr>
            <p:spPr bwMode="auto">
              <a:xfrm>
                <a:off x="3331" y="1091"/>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04" name="Line 60">
                <a:extLst>
                  <a:ext uri="{FF2B5EF4-FFF2-40B4-BE49-F238E27FC236}">
                    <a16:creationId xmlns:a16="http://schemas.microsoft.com/office/drawing/2014/main" id="{CF1A6914-4936-91A9-454D-580FC3AA14B9}"/>
                  </a:ext>
                </a:extLst>
              </p:cNvPr>
              <p:cNvSpPr>
                <a:spLocks noChangeShapeType="1"/>
              </p:cNvSpPr>
              <p:nvPr/>
            </p:nvSpPr>
            <p:spPr bwMode="auto">
              <a:xfrm flipV="1">
                <a:off x="3559" y="3125"/>
                <a:ext cx="1" cy="12"/>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05" name="Line 61">
                <a:extLst>
                  <a:ext uri="{FF2B5EF4-FFF2-40B4-BE49-F238E27FC236}">
                    <a16:creationId xmlns:a16="http://schemas.microsoft.com/office/drawing/2014/main" id="{ADFCE714-4486-BF6C-485C-8B95B962004A}"/>
                  </a:ext>
                </a:extLst>
              </p:cNvPr>
              <p:cNvSpPr>
                <a:spLocks noChangeShapeType="1"/>
              </p:cNvSpPr>
              <p:nvPr/>
            </p:nvSpPr>
            <p:spPr bwMode="auto">
              <a:xfrm>
                <a:off x="3559" y="1091"/>
                <a:ext cx="1" cy="12"/>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06" name="Freeform 62">
                <a:extLst>
                  <a:ext uri="{FF2B5EF4-FFF2-40B4-BE49-F238E27FC236}">
                    <a16:creationId xmlns:a16="http://schemas.microsoft.com/office/drawing/2014/main" id="{AD0C4F55-3529-5B40-84AB-A4699F1657E6}"/>
                  </a:ext>
                </a:extLst>
              </p:cNvPr>
              <p:cNvSpPr>
                <a:spLocks/>
              </p:cNvSpPr>
              <p:nvPr/>
            </p:nvSpPr>
            <p:spPr bwMode="auto">
              <a:xfrm>
                <a:off x="3559" y="1091"/>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07" name="Line 63">
                <a:extLst>
                  <a:ext uri="{FF2B5EF4-FFF2-40B4-BE49-F238E27FC236}">
                    <a16:creationId xmlns:a16="http://schemas.microsoft.com/office/drawing/2014/main" id="{F77180B1-9F3D-7A9A-E33F-75130B597820}"/>
                  </a:ext>
                </a:extLst>
              </p:cNvPr>
              <p:cNvSpPr>
                <a:spLocks noChangeShapeType="1"/>
              </p:cNvSpPr>
              <p:nvPr/>
            </p:nvSpPr>
            <p:spPr bwMode="auto">
              <a:xfrm flipV="1">
                <a:off x="3721" y="3125"/>
                <a:ext cx="1" cy="12"/>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08" name="Line 64">
                <a:extLst>
                  <a:ext uri="{FF2B5EF4-FFF2-40B4-BE49-F238E27FC236}">
                    <a16:creationId xmlns:a16="http://schemas.microsoft.com/office/drawing/2014/main" id="{8963AE75-C36D-7C7C-6678-7F2F3490CC77}"/>
                  </a:ext>
                </a:extLst>
              </p:cNvPr>
              <p:cNvSpPr>
                <a:spLocks noChangeShapeType="1"/>
              </p:cNvSpPr>
              <p:nvPr/>
            </p:nvSpPr>
            <p:spPr bwMode="auto">
              <a:xfrm>
                <a:off x="3721" y="1091"/>
                <a:ext cx="1" cy="12"/>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09" name="Freeform 65">
                <a:extLst>
                  <a:ext uri="{FF2B5EF4-FFF2-40B4-BE49-F238E27FC236}">
                    <a16:creationId xmlns:a16="http://schemas.microsoft.com/office/drawing/2014/main" id="{DD23DEC6-8D91-4376-44A2-4EF5A4D6B6D4}"/>
                  </a:ext>
                </a:extLst>
              </p:cNvPr>
              <p:cNvSpPr>
                <a:spLocks/>
              </p:cNvSpPr>
              <p:nvPr/>
            </p:nvSpPr>
            <p:spPr bwMode="auto">
              <a:xfrm>
                <a:off x="3721" y="1091"/>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10" name="Line 66">
                <a:extLst>
                  <a:ext uri="{FF2B5EF4-FFF2-40B4-BE49-F238E27FC236}">
                    <a16:creationId xmlns:a16="http://schemas.microsoft.com/office/drawing/2014/main" id="{7D66968B-A643-17E9-BE3F-DE5F663E64D9}"/>
                  </a:ext>
                </a:extLst>
              </p:cNvPr>
              <p:cNvSpPr>
                <a:spLocks noChangeShapeType="1"/>
              </p:cNvSpPr>
              <p:nvPr/>
            </p:nvSpPr>
            <p:spPr bwMode="auto">
              <a:xfrm flipV="1">
                <a:off x="3847" y="3125"/>
                <a:ext cx="1" cy="12"/>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11" name="Line 67">
                <a:extLst>
                  <a:ext uri="{FF2B5EF4-FFF2-40B4-BE49-F238E27FC236}">
                    <a16:creationId xmlns:a16="http://schemas.microsoft.com/office/drawing/2014/main" id="{27A29C77-ED80-8E64-72DC-FE4BB7013581}"/>
                  </a:ext>
                </a:extLst>
              </p:cNvPr>
              <p:cNvSpPr>
                <a:spLocks noChangeShapeType="1"/>
              </p:cNvSpPr>
              <p:nvPr/>
            </p:nvSpPr>
            <p:spPr bwMode="auto">
              <a:xfrm>
                <a:off x="3847" y="1091"/>
                <a:ext cx="1" cy="12"/>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12" name="Freeform 68">
                <a:extLst>
                  <a:ext uri="{FF2B5EF4-FFF2-40B4-BE49-F238E27FC236}">
                    <a16:creationId xmlns:a16="http://schemas.microsoft.com/office/drawing/2014/main" id="{2839E53D-B2FA-FD47-7ADA-1902A8071C89}"/>
                  </a:ext>
                </a:extLst>
              </p:cNvPr>
              <p:cNvSpPr>
                <a:spLocks/>
              </p:cNvSpPr>
              <p:nvPr/>
            </p:nvSpPr>
            <p:spPr bwMode="auto">
              <a:xfrm>
                <a:off x="3847" y="1091"/>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13" name="Line 69">
                <a:extLst>
                  <a:ext uri="{FF2B5EF4-FFF2-40B4-BE49-F238E27FC236}">
                    <a16:creationId xmlns:a16="http://schemas.microsoft.com/office/drawing/2014/main" id="{A10F276F-6F01-A9A5-9946-A76C93021214}"/>
                  </a:ext>
                </a:extLst>
              </p:cNvPr>
              <p:cNvSpPr>
                <a:spLocks noChangeShapeType="1"/>
              </p:cNvSpPr>
              <p:nvPr/>
            </p:nvSpPr>
            <p:spPr bwMode="auto">
              <a:xfrm flipV="1">
                <a:off x="3949" y="3125"/>
                <a:ext cx="1" cy="12"/>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14" name="Line 70">
                <a:extLst>
                  <a:ext uri="{FF2B5EF4-FFF2-40B4-BE49-F238E27FC236}">
                    <a16:creationId xmlns:a16="http://schemas.microsoft.com/office/drawing/2014/main" id="{9B27FDB6-1835-4655-8965-809A17A0CE8D}"/>
                  </a:ext>
                </a:extLst>
              </p:cNvPr>
              <p:cNvSpPr>
                <a:spLocks noChangeShapeType="1"/>
              </p:cNvSpPr>
              <p:nvPr/>
            </p:nvSpPr>
            <p:spPr bwMode="auto">
              <a:xfrm>
                <a:off x="3949" y="1091"/>
                <a:ext cx="1" cy="12"/>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15" name="Freeform 71">
                <a:extLst>
                  <a:ext uri="{FF2B5EF4-FFF2-40B4-BE49-F238E27FC236}">
                    <a16:creationId xmlns:a16="http://schemas.microsoft.com/office/drawing/2014/main" id="{A184EF91-9F09-5758-958F-39EB2ED919D8}"/>
                  </a:ext>
                </a:extLst>
              </p:cNvPr>
              <p:cNvSpPr>
                <a:spLocks/>
              </p:cNvSpPr>
              <p:nvPr/>
            </p:nvSpPr>
            <p:spPr bwMode="auto">
              <a:xfrm>
                <a:off x="3949" y="1091"/>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16" name="Line 72">
                <a:extLst>
                  <a:ext uri="{FF2B5EF4-FFF2-40B4-BE49-F238E27FC236}">
                    <a16:creationId xmlns:a16="http://schemas.microsoft.com/office/drawing/2014/main" id="{A75EC4C6-E312-972C-00D9-33B36BE03961}"/>
                  </a:ext>
                </a:extLst>
              </p:cNvPr>
              <p:cNvSpPr>
                <a:spLocks noChangeShapeType="1"/>
              </p:cNvSpPr>
              <p:nvPr/>
            </p:nvSpPr>
            <p:spPr bwMode="auto">
              <a:xfrm flipV="1">
                <a:off x="4033" y="3125"/>
                <a:ext cx="1" cy="12"/>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17" name="Line 73">
                <a:extLst>
                  <a:ext uri="{FF2B5EF4-FFF2-40B4-BE49-F238E27FC236}">
                    <a16:creationId xmlns:a16="http://schemas.microsoft.com/office/drawing/2014/main" id="{AC89CDB8-75B9-C674-8867-779F82A36245}"/>
                  </a:ext>
                </a:extLst>
              </p:cNvPr>
              <p:cNvSpPr>
                <a:spLocks noChangeShapeType="1"/>
              </p:cNvSpPr>
              <p:nvPr/>
            </p:nvSpPr>
            <p:spPr bwMode="auto">
              <a:xfrm>
                <a:off x="4033" y="1091"/>
                <a:ext cx="1" cy="12"/>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18" name="Freeform 74">
                <a:extLst>
                  <a:ext uri="{FF2B5EF4-FFF2-40B4-BE49-F238E27FC236}">
                    <a16:creationId xmlns:a16="http://schemas.microsoft.com/office/drawing/2014/main" id="{C5672ECE-9149-E655-1152-AD5FB4E3032C}"/>
                  </a:ext>
                </a:extLst>
              </p:cNvPr>
              <p:cNvSpPr>
                <a:spLocks/>
              </p:cNvSpPr>
              <p:nvPr/>
            </p:nvSpPr>
            <p:spPr bwMode="auto">
              <a:xfrm>
                <a:off x="4033" y="1091"/>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19" name="Line 75">
                <a:extLst>
                  <a:ext uri="{FF2B5EF4-FFF2-40B4-BE49-F238E27FC236}">
                    <a16:creationId xmlns:a16="http://schemas.microsoft.com/office/drawing/2014/main" id="{DE9ADBE3-D5A9-4EA9-D826-C9AE6749E11B}"/>
                  </a:ext>
                </a:extLst>
              </p:cNvPr>
              <p:cNvSpPr>
                <a:spLocks noChangeShapeType="1"/>
              </p:cNvSpPr>
              <p:nvPr/>
            </p:nvSpPr>
            <p:spPr bwMode="auto">
              <a:xfrm flipV="1">
                <a:off x="4111" y="3125"/>
                <a:ext cx="1" cy="12"/>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20" name="Line 76">
                <a:extLst>
                  <a:ext uri="{FF2B5EF4-FFF2-40B4-BE49-F238E27FC236}">
                    <a16:creationId xmlns:a16="http://schemas.microsoft.com/office/drawing/2014/main" id="{5EC9265D-7264-7609-0858-6AA95C3F0E4F}"/>
                  </a:ext>
                </a:extLst>
              </p:cNvPr>
              <p:cNvSpPr>
                <a:spLocks noChangeShapeType="1"/>
              </p:cNvSpPr>
              <p:nvPr/>
            </p:nvSpPr>
            <p:spPr bwMode="auto">
              <a:xfrm>
                <a:off x="4111" y="1091"/>
                <a:ext cx="1" cy="12"/>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21" name="Freeform 77">
                <a:extLst>
                  <a:ext uri="{FF2B5EF4-FFF2-40B4-BE49-F238E27FC236}">
                    <a16:creationId xmlns:a16="http://schemas.microsoft.com/office/drawing/2014/main" id="{14EBA4E6-C604-1FF9-DD20-66024C3873F4}"/>
                  </a:ext>
                </a:extLst>
              </p:cNvPr>
              <p:cNvSpPr>
                <a:spLocks/>
              </p:cNvSpPr>
              <p:nvPr/>
            </p:nvSpPr>
            <p:spPr bwMode="auto">
              <a:xfrm>
                <a:off x="4111" y="1091"/>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22" name="Line 78">
                <a:extLst>
                  <a:ext uri="{FF2B5EF4-FFF2-40B4-BE49-F238E27FC236}">
                    <a16:creationId xmlns:a16="http://schemas.microsoft.com/office/drawing/2014/main" id="{696CF77A-1AD9-6086-860E-76DCD19B69E9}"/>
                  </a:ext>
                </a:extLst>
              </p:cNvPr>
              <p:cNvSpPr>
                <a:spLocks noChangeShapeType="1"/>
              </p:cNvSpPr>
              <p:nvPr/>
            </p:nvSpPr>
            <p:spPr bwMode="auto">
              <a:xfrm flipV="1">
                <a:off x="4177" y="3125"/>
                <a:ext cx="1" cy="12"/>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23" name="Line 79">
                <a:extLst>
                  <a:ext uri="{FF2B5EF4-FFF2-40B4-BE49-F238E27FC236}">
                    <a16:creationId xmlns:a16="http://schemas.microsoft.com/office/drawing/2014/main" id="{BE33608F-FF25-E571-6550-5AEA549F9237}"/>
                  </a:ext>
                </a:extLst>
              </p:cNvPr>
              <p:cNvSpPr>
                <a:spLocks noChangeShapeType="1"/>
              </p:cNvSpPr>
              <p:nvPr/>
            </p:nvSpPr>
            <p:spPr bwMode="auto">
              <a:xfrm>
                <a:off x="4177" y="1091"/>
                <a:ext cx="1" cy="12"/>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24" name="Freeform 80">
                <a:extLst>
                  <a:ext uri="{FF2B5EF4-FFF2-40B4-BE49-F238E27FC236}">
                    <a16:creationId xmlns:a16="http://schemas.microsoft.com/office/drawing/2014/main" id="{C958F378-BF13-7C69-B8A5-35861DB7DE4E}"/>
                  </a:ext>
                </a:extLst>
              </p:cNvPr>
              <p:cNvSpPr>
                <a:spLocks/>
              </p:cNvSpPr>
              <p:nvPr/>
            </p:nvSpPr>
            <p:spPr bwMode="auto">
              <a:xfrm>
                <a:off x="4177" y="1091"/>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25" name="Line 81">
                <a:extLst>
                  <a:ext uri="{FF2B5EF4-FFF2-40B4-BE49-F238E27FC236}">
                    <a16:creationId xmlns:a16="http://schemas.microsoft.com/office/drawing/2014/main" id="{CF9A99A2-1B48-A97E-E58E-0BFADA0BF67D}"/>
                  </a:ext>
                </a:extLst>
              </p:cNvPr>
              <p:cNvSpPr>
                <a:spLocks noChangeShapeType="1"/>
              </p:cNvSpPr>
              <p:nvPr/>
            </p:nvSpPr>
            <p:spPr bwMode="auto">
              <a:xfrm flipV="1">
                <a:off x="4237" y="3125"/>
                <a:ext cx="1" cy="12"/>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26" name="Line 82">
                <a:extLst>
                  <a:ext uri="{FF2B5EF4-FFF2-40B4-BE49-F238E27FC236}">
                    <a16:creationId xmlns:a16="http://schemas.microsoft.com/office/drawing/2014/main" id="{DC954D34-8360-4917-2EB3-9CC4718A468B}"/>
                  </a:ext>
                </a:extLst>
              </p:cNvPr>
              <p:cNvSpPr>
                <a:spLocks noChangeShapeType="1"/>
              </p:cNvSpPr>
              <p:nvPr/>
            </p:nvSpPr>
            <p:spPr bwMode="auto">
              <a:xfrm>
                <a:off x="4237" y="1091"/>
                <a:ext cx="1" cy="12"/>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27" name="Freeform 83">
                <a:extLst>
                  <a:ext uri="{FF2B5EF4-FFF2-40B4-BE49-F238E27FC236}">
                    <a16:creationId xmlns:a16="http://schemas.microsoft.com/office/drawing/2014/main" id="{3245BC0B-A3C4-1153-9A97-175503C75DC5}"/>
                  </a:ext>
                </a:extLst>
              </p:cNvPr>
              <p:cNvSpPr>
                <a:spLocks/>
              </p:cNvSpPr>
              <p:nvPr/>
            </p:nvSpPr>
            <p:spPr bwMode="auto">
              <a:xfrm>
                <a:off x="4237" y="1091"/>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28" name="Line 84">
                <a:extLst>
                  <a:ext uri="{FF2B5EF4-FFF2-40B4-BE49-F238E27FC236}">
                    <a16:creationId xmlns:a16="http://schemas.microsoft.com/office/drawing/2014/main" id="{6DE2FBB8-24E0-FA70-AF13-ADF5C8999A10}"/>
                  </a:ext>
                </a:extLst>
              </p:cNvPr>
              <p:cNvSpPr>
                <a:spLocks noChangeShapeType="1"/>
              </p:cNvSpPr>
              <p:nvPr/>
            </p:nvSpPr>
            <p:spPr bwMode="auto">
              <a:xfrm flipV="1">
                <a:off x="4237" y="3113"/>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29" name="Line 85">
                <a:extLst>
                  <a:ext uri="{FF2B5EF4-FFF2-40B4-BE49-F238E27FC236}">
                    <a16:creationId xmlns:a16="http://schemas.microsoft.com/office/drawing/2014/main" id="{AA033977-66F4-A633-A2DA-C911B3C49ADF}"/>
                  </a:ext>
                </a:extLst>
              </p:cNvPr>
              <p:cNvSpPr>
                <a:spLocks noChangeShapeType="1"/>
              </p:cNvSpPr>
              <p:nvPr/>
            </p:nvSpPr>
            <p:spPr bwMode="auto">
              <a:xfrm>
                <a:off x="4237" y="1091"/>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30" name="Line 86">
                <a:extLst>
                  <a:ext uri="{FF2B5EF4-FFF2-40B4-BE49-F238E27FC236}">
                    <a16:creationId xmlns:a16="http://schemas.microsoft.com/office/drawing/2014/main" id="{B0E8A184-5CD1-5CAB-8E92-53DDBAB574F9}"/>
                  </a:ext>
                </a:extLst>
              </p:cNvPr>
              <p:cNvSpPr>
                <a:spLocks noChangeShapeType="1"/>
              </p:cNvSpPr>
              <p:nvPr/>
            </p:nvSpPr>
            <p:spPr bwMode="auto">
              <a:xfrm>
                <a:off x="1639" y="3137"/>
                <a:ext cx="12"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31" name="Line 87">
                <a:extLst>
                  <a:ext uri="{FF2B5EF4-FFF2-40B4-BE49-F238E27FC236}">
                    <a16:creationId xmlns:a16="http://schemas.microsoft.com/office/drawing/2014/main" id="{414EEFC0-5291-3195-0AF9-31A388247901}"/>
                  </a:ext>
                </a:extLst>
              </p:cNvPr>
              <p:cNvSpPr>
                <a:spLocks noChangeShapeType="1"/>
              </p:cNvSpPr>
              <p:nvPr/>
            </p:nvSpPr>
            <p:spPr bwMode="auto">
              <a:xfrm flipH="1">
                <a:off x="4225" y="3137"/>
                <a:ext cx="12"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32" name="Freeform 88">
                <a:extLst>
                  <a:ext uri="{FF2B5EF4-FFF2-40B4-BE49-F238E27FC236}">
                    <a16:creationId xmlns:a16="http://schemas.microsoft.com/office/drawing/2014/main" id="{5FC16BE3-77F8-049B-D269-F755E08B577D}"/>
                  </a:ext>
                </a:extLst>
              </p:cNvPr>
              <p:cNvSpPr>
                <a:spLocks/>
              </p:cNvSpPr>
              <p:nvPr/>
            </p:nvSpPr>
            <p:spPr bwMode="auto">
              <a:xfrm>
                <a:off x="1639" y="3137"/>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33" name="Line 89">
                <a:extLst>
                  <a:ext uri="{FF2B5EF4-FFF2-40B4-BE49-F238E27FC236}">
                    <a16:creationId xmlns:a16="http://schemas.microsoft.com/office/drawing/2014/main" id="{967E7A34-F553-F785-3C8C-B67A5A6CAFEC}"/>
                  </a:ext>
                </a:extLst>
              </p:cNvPr>
              <p:cNvSpPr>
                <a:spLocks noChangeShapeType="1"/>
              </p:cNvSpPr>
              <p:nvPr/>
            </p:nvSpPr>
            <p:spPr bwMode="auto">
              <a:xfrm>
                <a:off x="1639" y="3137"/>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34" name="Line 90">
                <a:extLst>
                  <a:ext uri="{FF2B5EF4-FFF2-40B4-BE49-F238E27FC236}">
                    <a16:creationId xmlns:a16="http://schemas.microsoft.com/office/drawing/2014/main" id="{E5858FE0-5FB6-7B0C-237C-19FBDE0D7672}"/>
                  </a:ext>
                </a:extLst>
              </p:cNvPr>
              <p:cNvSpPr>
                <a:spLocks noChangeShapeType="1"/>
              </p:cNvSpPr>
              <p:nvPr/>
            </p:nvSpPr>
            <p:spPr bwMode="auto">
              <a:xfrm flipH="1">
                <a:off x="4213" y="3137"/>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35" name="Line 91">
                <a:extLst>
                  <a:ext uri="{FF2B5EF4-FFF2-40B4-BE49-F238E27FC236}">
                    <a16:creationId xmlns:a16="http://schemas.microsoft.com/office/drawing/2014/main" id="{BDEE3509-B7BA-79DC-6126-A84D4949FAA6}"/>
                  </a:ext>
                </a:extLst>
              </p:cNvPr>
              <p:cNvSpPr>
                <a:spLocks noChangeShapeType="1"/>
              </p:cNvSpPr>
              <p:nvPr/>
            </p:nvSpPr>
            <p:spPr bwMode="auto">
              <a:xfrm>
                <a:off x="1639" y="2831"/>
                <a:ext cx="12"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36" name="Line 92">
                <a:extLst>
                  <a:ext uri="{FF2B5EF4-FFF2-40B4-BE49-F238E27FC236}">
                    <a16:creationId xmlns:a16="http://schemas.microsoft.com/office/drawing/2014/main" id="{DF5E621C-C4B5-380D-D155-428A6D820549}"/>
                  </a:ext>
                </a:extLst>
              </p:cNvPr>
              <p:cNvSpPr>
                <a:spLocks noChangeShapeType="1"/>
              </p:cNvSpPr>
              <p:nvPr/>
            </p:nvSpPr>
            <p:spPr bwMode="auto">
              <a:xfrm flipH="1">
                <a:off x="4225" y="2831"/>
                <a:ext cx="12"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37" name="Freeform 93">
                <a:extLst>
                  <a:ext uri="{FF2B5EF4-FFF2-40B4-BE49-F238E27FC236}">
                    <a16:creationId xmlns:a16="http://schemas.microsoft.com/office/drawing/2014/main" id="{B3E02F27-83F3-A20F-E665-8EEB1CA4764C}"/>
                  </a:ext>
                </a:extLst>
              </p:cNvPr>
              <p:cNvSpPr>
                <a:spLocks/>
              </p:cNvSpPr>
              <p:nvPr/>
            </p:nvSpPr>
            <p:spPr bwMode="auto">
              <a:xfrm>
                <a:off x="1639" y="2831"/>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38" name="Line 94">
                <a:extLst>
                  <a:ext uri="{FF2B5EF4-FFF2-40B4-BE49-F238E27FC236}">
                    <a16:creationId xmlns:a16="http://schemas.microsoft.com/office/drawing/2014/main" id="{61748585-0EE7-A0FE-C23A-58B55A5A039B}"/>
                  </a:ext>
                </a:extLst>
              </p:cNvPr>
              <p:cNvSpPr>
                <a:spLocks noChangeShapeType="1"/>
              </p:cNvSpPr>
              <p:nvPr/>
            </p:nvSpPr>
            <p:spPr bwMode="auto">
              <a:xfrm>
                <a:off x="1639" y="2651"/>
                <a:ext cx="12"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39" name="Line 95">
                <a:extLst>
                  <a:ext uri="{FF2B5EF4-FFF2-40B4-BE49-F238E27FC236}">
                    <a16:creationId xmlns:a16="http://schemas.microsoft.com/office/drawing/2014/main" id="{43A35FA5-91D3-AF75-6329-F79CC2741CCC}"/>
                  </a:ext>
                </a:extLst>
              </p:cNvPr>
              <p:cNvSpPr>
                <a:spLocks noChangeShapeType="1"/>
              </p:cNvSpPr>
              <p:nvPr/>
            </p:nvSpPr>
            <p:spPr bwMode="auto">
              <a:xfrm flipH="1">
                <a:off x="4225" y="2651"/>
                <a:ext cx="12"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40" name="Freeform 96">
                <a:extLst>
                  <a:ext uri="{FF2B5EF4-FFF2-40B4-BE49-F238E27FC236}">
                    <a16:creationId xmlns:a16="http://schemas.microsoft.com/office/drawing/2014/main" id="{202F671B-2B18-5966-9775-8DEFC8895904}"/>
                  </a:ext>
                </a:extLst>
              </p:cNvPr>
              <p:cNvSpPr>
                <a:spLocks/>
              </p:cNvSpPr>
              <p:nvPr/>
            </p:nvSpPr>
            <p:spPr bwMode="auto">
              <a:xfrm>
                <a:off x="1639" y="2651"/>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41" name="Line 97">
                <a:extLst>
                  <a:ext uri="{FF2B5EF4-FFF2-40B4-BE49-F238E27FC236}">
                    <a16:creationId xmlns:a16="http://schemas.microsoft.com/office/drawing/2014/main" id="{F70CE009-D217-1333-F8CC-DA0DABCDF2E8}"/>
                  </a:ext>
                </a:extLst>
              </p:cNvPr>
              <p:cNvSpPr>
                <a:spLocks noChangeShapeType="1"/>
              </p:cNvSpPr>
              <p:nvPr/>
            </p:nvSpPr>
            <p:spPr bwMode="auto">
              <a:xfrm>
                <a:off x="1639" y="2519"/>
                <a:ext cx="12"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42" name="Line 98">
                <a:extLst>
                  <a:ext uri="{FF2B5EF4-FFF2-40B4-BE49-F238E27FC236}">
                    <a16:creationId xmlns:a16="http://schemas.microsoft.com/office/drawing/2014/main" id="{BDA789E5-FE58-D5F9-A827-D96924B1257D}"/>
                  </a:ext>
                </a:extLst>
              </p:cNvPr>
              <p:cNvSpPr>
                <a:spLocks noChangeShapeType="1"/>
              </p:cNvSpPr>
              <p:nvPr/>
            </p:nvSpPr>
            <p:spPr bwMode="auto">
              <a:xfrm flipH="1">
                <a:off x="4225" y="2519"/>
                <a:ext cx="12"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43" name="Freeform 99">
                <a:extLst>
                  <a:ext uri="{FF2B5EF4-FFF2-40B4-BE49-F238E27FC236}">
                    <a16:creationId xmlns:a16="http://schemas.microsoft.com/office/drawing/2014/main" id="{120B13FC-0125-2AF7-95C8-2B4D378B75F7}"/>
                  </a:ext>
                </a:extLst>
              </p:cNvPr>
              <p:cNvSpPr>
                <a:spLocks/>
              </p:cNvSpPr>
              <p:nvPr/>
            </p:nvSpPr>
            <p:spPr bwMode="auto">
              <a:xfrm>
                <a:off x="1639" y="2519"/>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44" name="Line 100">
                <a:extLst>
                  <a:ext uri="{FF2B5EF4-FFF2-40B4-BE49-F238E27FC236}">
                    <a16:creationId xmlns:a16="http://schemas.microsoft.com/office/drawing/2014/main" id="{2A47536D-3FB8-D22E-06BB-7ED4F774DC97}"/>
                  </a:ext>
                </a:extLst>
              </p:cNvPr>
              <p:cNvSpPr>
                <a:spLocks noChangeShapeType="1"/>
              </p:cNvSpPr>
              <p:nvPr/>
            </p:nvSpPr>
            <p:spPr bwMode="auto">
              <a:xfrm>
                <a:off x="1639" y="2423"/>
                <a:ext cx="12"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45" name="Line 101">
                <a:extLst>
                  <a:ext uri="{FF2B5EF4-FFF2-40B4-BE49-F238E27FC236}">
                    <a16:creationId xmlns:a16="http://schemas.microsoft.com/office/drawing/2014/main" id="{6EB8B43C-31D7-E44A-3844-6F606612B635}"/>
                  </a:ext>
                </a:extLst>
              </p:cNvPr>
              <p:cNvSpPr>
                <a:spLocks noChangeShapeType="1"/>
              </p:cNvSpPr>
              <p:nvPr/>
            </p:nvSpPr>
            <p:spPr bwMode="auto">
              <a:xfrm flipH="1">
                <a:off x="4225" y="2423"/>
                <a:ext cx="12"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46" name="Freeform 102">
                <a:extLst>
                  <a:ext uri="{FF2B5EF4-FFF2-40B4-BE49-F238E27FC236}">
                    <a16:creationId xmlns:a16="http://schemas.microsoft.com/office/drawing/2014/main" id="{6C88ED75-B9D2-8154-2D81-D95994E2D405}"/>
                  </a:ext>
                </a:extLst>
              </p:cNvPr>
              <p:cNvSpPr>
                <a:spLocks/>
              </p:cNvSpPr>
              <p:nvPr/>
            </p:nvSpPr>
            <p:spPr bwMode="auto">
              <a:xfrm>
                <a:off x="1639" y="2423"/>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47" name="Line 103">
                <a:extLst>
                  <a:ext uri="{FF2B5EF4-FFF2-40B4-BE49-F238E27FC236}">
                    <a16:creationId xmlns:a16="http://schemas.microsoft.com/office/drawing/2014/main" id="{9B6F0F92-02CA-85F8-4F4A-721BDC858909}"/>
                  </a:ext>
                </a:extLst>
              </p:cNvPr>
              <p:cNvSpPr>
                <a:spLocks noChangeShapeType="1"/>
              </p:cNvSpPr>
              <p:nvPr/>
            </p:nvSpPr>
            <p:spPr bwMode="auto">
              <a:xfrm>
                <a:off x="1639" y="2339"/>
                <a:ext cx="12"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48" name="Line 104">
                <a:extLst>
                  <a:ext uri="{FF2B5EF4-FFF2-40B4-BE49-F238E27FC236}">
                    <a16:creationId xmlns:a16="http://schemas.microsoft.com/office/drawing/2014/main" id="{67083DC5-54B1-52AA-4E59-566667A9C0EB}"/>
                  </a:ext>
                </a:extLst>
              </p:cNvPr>
              <p:cNvSpPr>
                <a:spLocks noChangeShapeType="1"/>
              </p:cNvSpPr>
              <p:nvPr/>
            </p:nvSpPr>
            <p:spPr bwMode="auto">
              <a:xfrm flipH="1">
                <a:off x="4225" y="2339"/>
                <a:ext cx="12"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49" name="Freeform 105">
                <a:extLst>
                  <a:ext uri="{FF2B5EF4-FFF2-40B4-BE49-F238E27FC236}">
                    <a16:creationId xmlns:a16="http://schemas.microsoft.com/office/drawing/2014/main" id="{140B4824-8D18-470C-811F-A018D80BE163}"/>
                  </a:ext>
                </a:extLst>
              </p:cNvPr>
              <p:cNvSpPr>
                <a:spLocks/>
              </p:cNvSpPr>
              <p:nvPr/>
            </p:nvSpPr>
            <p:spPr bwMode="auto">
              <a:xfrm>
                <a:off x="1639" y="2339"/>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50" name="Line 106">
                <a:extLst>
                  <a:ext uri="{FF2B5EF4-FFF2-40B4-BE49-F238E27FC236}">
                    <a16:creationId xmlns:a16="http://schemas.microsoft.com/office/drawing/2014/main" id="{F3656588-D58F-80B1-FBC7-BEF0CA92D547}"/>
                  </a:ext>
                </a:extLst>
              </p:cNvPr>
              <p:cNvSpPr>
                <a:spLocks noChangeShapeType="1"/>
              </p:cNvSpPr>
              <p:nvPr/>
            </p:nvSpPr>
            <p:spPr bwMode="auto">
              <a:xfrm>
                <a:off x="1639" y="2273"/>
                <a:ext cx="12"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51" name="Line 107">
                <a:extLst>
                  <a:ext uri="{FF2B5EF4-FFF2-40B4-BE49-F238E27FC236}">
                    <a16:creationId xmlns:a16="http://schemas.microsoft.com/office/drawing/2014/main" id="{509EE189-E638-62B4-C061-8F3EEB849179}"/>
                  </a:ext>
                </a:extLst>
              </p:cNvPr>
              <p:cNvSpPr>
                <a:spLocks noChangeShapeType="1"/>
              </p:cNvSpPr>
              <p:nvPr/>
            </p:nvSpPr>
            <p:spPr bwMode="auto">
              <a:xfrm flipH="1">
                <a:off x="4225" y="2273"/>
                <a:ext cx="12"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52" name="Freeform 108">
                <a:extLst>
                  <a:ext uri="{FF2B5EF4-FFF2-40B4-BE49-F238E27FC236}">
                    <a16:creationId xmlns:a16="http://schemas.microsoft.com/office/drawing/2014/main" id="{06410EFB-3BC7-2C64-8E02-65832186342D}"/>
                  </a:ext>
                </a:extLst>
              </p:cNvPr>
              <p:cNvSpPr>
                <a:spLocks/>
              </p:cNvSpPr>
              <p:nvPr/>
            </p:nvSpPr>
            <p:spPr bwMode="auto">
              <a:xfrm>
                <a:off x="1639" y="2273"/>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53" name="Line 109">
                <a:extLst>
                  <a:ext uri="{FF2B5EF4-FFF2-40B4-BE49-F238E27FC236}">
                    <a16:creationId xmlns:a16="http://schemas.microsoft.com/office/drawing/2014/main" id="{0C54AEAB-33AD-02A3-290F-BD84A6A33FC1}"/>
                  </a:ext>
                </a:extLst>
              </p:cNvPr>
              <p:cNvSpPr>
                <a:spLocks noChangeShapeType="1"/>
              </p:cNvSpPr>
              <p:nvPr/>
            </p:nvSpPr>
            <p:spPr bwMode="auto">
              <a:xfrm>
                <a:off x="1639" y="2213"/>
                <a:ext cx="12"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54" name="Line 110">
                <a:extLst>
                  <a:ext uri="{FF2B5EF4-FFF2-40B4-BE49-F238E27FC236}">
                    <a16:creationId xmlns:a16="http://schemas.microsoft.com/office/drawing/2014/main" id="{BAE4D589-F1B9-783D-BBDF-C2061FD8A823}"/>
                  </a:ext>
                </a:extLst>
              </p:cNvPr>
              <p:cNvSpPr>
                <a:spLocks noChangeShapeType="1"/>
              </p:cNvSpPr>
              <p:nvPr/>
            </p:nvSpPr>
            <p:spPr bwMode="auto">
              <a:xfrm flipH="1">
                <a:off x="4225" y="2213"/>
                <a:ext cx="12"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55" name="Freeform 111">
                <a:extLst>
                  <a:ext uri="{FF2B5EF4-FFF2-40B4-BE49-F238E27FC236}">
                    <a16:creationId xmlns:a16="http://schemas.microsoft.com/office/drawing/2014/main" id="{A2ED72EA-5C83-15AF-A9E2-F6836D2554EC}"/>
                  </a:ext>
                </a:extLst>
              </p:cNvPr>
              <p:cNvSpPr>
                <a:spLocks/>
              </p:cNvSpPr>
              <p:nvPr/>
            </p:nvSpPr>
            <p:spPr bwMode="auto">
              <a:xfrm>
                <a:off x="1639" y="2213"/>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56" name="Line 112">
                <a:extLst>
                  <a:ext uri="{FF2B5EF4-FFF2-40B4-BE49-F238E27FC236}">
                    <a16:creationId xmlns:a16="http://schemas.microsoft.com/office/drawing/2014/main" id="{58646605-58B1-8298-B1A8-539D0D98C905}"/>
                  </a:ext>
                </a:extLst>
              </p:cNvPr>
              <p:cNvSpPr>
                <a:spLocks noChangeShapeType="1"/>
              </p:cNvSpPr>
              <p:nvPr/>
            </p:nvSpPr>
            <p:spPr bwMode="auto">
              <a:xfrm>
                <a:off x="1639" y="2159"/>
                <a:ext cx="12"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57" name="Line 113">
                <a:extLst>
                  <a:ext uri="{FF2B5EF4-FFF2-40B4-BE49-F238E27FC236}">
                    <a16:creationId xmlns:a16="http://schemas.microsoft.com/office/drawing/2014/main" id="{EEF3E418-1969-724B-5C81-DE7C53195B51}"/>
                  </a:ext>
                </a:extLst>
              </p:cNvPr>
              <p:cNvSpPr>
                <a:spLocks noChangeShapeType="1"/>
              </p:cNvSpPr>
              <p:nvPr/>
            </p:nvSpPr>
            <p:spPr bwMode="auto">
              <a:xfrm flipH="1">
                <a:off x="4225" y="2159"/>
                <a:ext cx="12"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58" name="Freeform 114">
                <a:extLst>
                  <a:ext uri="{FF2B5EF4-FFF2-40B4-BE49-F238E27FC236}">
                    <a16:creationId xmlns:a16="http://schemas.microsoft.com/office/drawing/2014/main" id="{1C1969DD-D9DE-A4CF-2221-EB5ADF3B82B8}"/>
                  </a:ext>
                </a:extLst>
              </p:cNvPr>
              <p:cNvSpPr>
                <a:spLocks/>
              </p:cNvSpPr>
              <p:nvPr/>
            </p:nvSpPr>
            <p:spPr bwMode="auto">
              <a:xfrm>
                <a:off x="1639" y="2159"/>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59" name="Line 115">
                <a:extLst>
                  <a:ext uri="{FF2B5EF4-FFF2-40B4-BE49-F238E27FC236}">
                    <a16:creationId xmlns:a16="http://schemas.microsoft.com/office/drawing/2014/main" id="{89542445-4905-4B68-72EF-9C3BC6BE97F1}"/>
                  </a:ext>
                </a:extLst>
              </p:cNvPr>
              <p:cNvSpPr>
                <a:spLocks noChangeShapeType="1"/>
              </p:cNvSpPr>
              <p:nvPr/>
            </p:nvSpPr>
            <p:spPr bwMode="auto">
              <a:xfrm>
                <a:off x="1639" y="2117"/>
                <a:ext cx="12"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60" name="Line 116">
                <a:extLst>
                  <a:ext uri="{FF2B5EF4-FFF2-40B4-BE49-F238E27FC236}">
                    <a16:creationId xmlns:a16="http://schemas.microsoft.com/office/drawing/2014/main" id="{C65C0438-6474-B8AC-EFFD-F049A686BD91}"/>
                  </a:ext>
                </a:extLst>
              </p:cNvPr>
              <p:cNvSpPr>
                <a:spLocks noChangeShapeType="1"/>
              </p:cNvSpPr>
              <p:nvPr/>
            </p:nvSpPr>
            <p:spPr bwMode="auto">
              <a:xfrm flipH="1">
                <a:off x="4225" y="2117"/>
                <a:ext cx="12"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61" name="Freeform 117">
                <a:extLst>
                  <a:ext uri="{FF2B5EF4-FFF2-40B4-BE49-F238E27FC236}">
                    <a16:creationId xmlns:a16="http://schemas.microsoft.com/office/drawing/2014/main" id="{817F7D99-8DDA-CF7D-D45C-42383D2A855B}"/>
                  </a:ext>
                </a:extLst>
              </p:cNvPr>
              <p:cNvSpPr>
                <a:spLocks/>
              </p:cNvSpPr>
              <p:nvPr/>
            </p:nvSpPr>
            <p:spPr bwMode="auto">
              <a:xfrm>
                <a:off x="1639" y="2117"/>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62" name="Line 118">
                <a:extLst>
                  <a:ext uri="{FF2B5EF4-FFF2-40B4-BE49-F238E27FC236}">
                    <a16:creationId xmlns:a16="http://schemas.microsoft.com/office/drawing/2014/main" id="{A5CCD7B2-C533-51A8-6A1E-F1A728D9C368}"/>
                  </a:ext>
                </a:extLst>
              </p:cNvPr>
              <p:cNvSpPr>
                <a:spLocks noChangeShapeType="1"/>
              </p:cNvSpPr>
              <p:nvPr/>
            </p:nvSpPr>
            <p:spPr bwMode="auto">
              <a:xfrm>
                <a:off x="1639" y="2117"/>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63" name="Line 119">
                <a:extLst>
                  <a:ext uri="{FF2B5EF4-FFF2-40B4-BE49-F238E27FC236}">
                    <a16:creationId xmlns:a16="http://schemas.microsoft.com/office/drawing/2014/main" id="{0EBBAF1F-C578-0F8B-3F27-428DA3310039}"/>
                  </a:ext>
                </a:extLst>
              </p:cNvPr>
              <p:cNvSpPr>
                <a:spLocks noChangeShapeType="1"/>
              </p:cNvSpPr>
              <p:nvPr/>
            </p:nvSpPr>
            <p:spPr bwMode="auto">
              <a:xfrm flipH="1">
                <a:off x="4213" y="2117"/>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64" name="Line 120">
                <a:extLst>
                  <a:ext uri="{FF2B5EF4-FFF2-40B4-BE49-F238E27FC236}">
                    <a16:creationId xmlns:a16="http://schemas.microsoft.com/office/drawing/2014/main" id="{0998A649-8BC6-1743-2873-C9A1B3B7EFF0}"/>
                  </a:ext>
                </a:extLst>
              </p:cNvPr>
              <p:cNvSpPr>
                <a:spLocks noChangeShapeType="1"/>
              </p:cNvSpPr>
              <p:nvPr/>
            </p:nvSpPr>
            <p:spPr bwMode="auto">
              <a:xfrm>
                <a:off x="1639" y="1805"/>
                <a:ext cx="12"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65" name="Line 121">
                <a:extLst>
                  <a:ext uri="{FF2B5EF4-FFF2-40B4-BE49-F238E27FC236}">
                    <a16:creationId xmlns:a16="http://schemas.microsoft.com/office/drawing/2014/main" id="{E00CB7DD-0D09-E0E7-5F49-13B08A4AB195}"/>
                  </a:ext>
                </a:extLst>
              </p:cNvPr>
              <p:cNvSpPr>
                <a:spLocks noChangeShapeType="1"/>
              </p:cNvSpPr>
              <p:nvPr/>
            </p:nvSpPr>
            <p:spPr bwMode="auto">
              <a:xfrm flipH="1">
                <a:off x="4225" y="1805"/>
                <a:ext cx="12"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66" name="Freeform 122">
                <a:extLst>
                  <a:ext uri="{FF2B5EF4-FFF2-40B4-BE49-F238E27FC236}">
                    <a16:creationId xmlns:a16="http://schemas.microsoft.com/office/drawing/2014/main" id="{C7CF3550-4B9D-D78A-B849-3889D2120BBE}"/>
                  </a:ext>
                </a:extLst>
              </p:cNvPr>
              <p:cNvSpPr>
                <a:spLocks/>
              </p:cNvSpPr>
              <p:nvPr/>
            </p:nvSpPr>
            <p:spPr bwMode="auto">
              <a:xfrm>
                <a:off x="1639" y="1805"/>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67" name="Line 123">
                <a:extLst>
                  <a:ext uri="{FF2B5EF4-FFF2-40B4-BE49-F238E27FC236}">
                    <a16:creationId xmlns:a16="http://schemas.microsoft.com/office/drawing/2014/main" id="{C5E0B3B1-A95F-3FC1-465D-5AF4869333BE}"/>
                  </a:ext>
                </a:extLst>
              </p:cNvPr>
              <p:cNvSpPr>
                <a:spLocks noChangeShapeType="1"/>
              </p:cNvSpPr>
              <p:nvPr/>
            </p:nvSpPr>
            <p:spPr bwMode="auto">
              <a:xfrm>
                <a:off x="1639" y="1625"/>
                <a:ext cx="12"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68" name="Line 124">
                <a:extLst>
                  <a:ext uri="{FF2B5EF4-FFF2-40B4-BE49-F238E27FC236}">
                    <a16:creationId xmlns:a16="http://schemas.microsoft.com/office/drawing/2014/main" id="{9F603683-0274-2DDF-2151-DF39EF9CED1F}"/>
                  </a:ext>
                </a:extLst>
              </p:cNvPr>
              <p:cNvSpPr>
                <a:spLocks noChangeShapeType="1"/>
              </p:cNvSpPr>
              <p:nvPr/>
            </p:nvSpPr>
            <p:spPr bwMode="auto">
              <a:xfrm flipH="1">
                <a:off x="4225" y="1625"/>
                <a:ext cx="12"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69" name="Freeform 125">
                <a:extLst>
                  <a:ext uri="{FF2B5EF4-FFF2-40B4-BE49-F238E27FC236}">
                    <a16:creationId xmlns:a16="http://schemas.microsoft.com/office/drawing/2014/main" id="{C5EC042C-EE03-4742-00B0-5CFC596A2492}"/>
                  </a:ext>
                </a:extLst>
              </p:cNvPr>
              <p:cNvSpPr>
                <a:spLocks/>
              </p:cNvSpPr>
              <p:nvPr/>
            </p:nvSpPr>
            <p:spPr bwMode="auto">
              <a:xfrm>
                <a:off x="1639" y="1625"/>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70" name="Line 126">
                <a:extLst>
                  <a:ext uri="{FF2B5EF4-FFF2-40B4-BE49-F238E27FC236}">
                    <a16:creationId xmlns:a16="http://schemas.microsoft.com/office/drawing/2014/main" id="{CD8A2145-35A6-F130-405F-8278CCAF98FF}"/>
                  </a:ext>
                </a:extLst>
              </p:cNvPr>
              <p:cNvSpPr>
                <a:spLocks noChangeShapeType="1"/>
              </p:cNvSpPr>
              <p:nvPr/>
            </p:nvSpPr>
            <p:spPr bwMode="auto">
              <a:xfrm>
                <a:off x="1639" y="1499"/>
                <a:ext cx="12"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71" name="Line 127">
                <a:extLst>
                  <a:ext uri="{FF2B5EF4-FFF2-40B4-BE49-F238E27FC236}">
                    <a16:creationId xmlns:a16="http://schemas.microsoft.com/office/drawing/2014/main" id="{4CF62F05-706A-DC96-04C6-CE99523DAA64}"/>
                  </a:ext>
                </a:extLst>
              </p:cNvPr>
              <p:cNvSpPr>
                <a:spLocks noChangeShapeType="1"/>
              </p:cNvSpPr>
              <p:nvPr/>
            </p:nvSpPr>
            <p:spPr bwMode="auto">
              <a:xfrm flipH="1">
                <a:off x="4225" y="1499"/>
                <a:ext cx="12"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72" name="Freeform 128">
                <a:extLst>
                  <a:ext uri="{FF2B5EF4-FFF2-40B4-BE49-F238E27FC236}">
                    <a16:creationId xmlns:a16="http://schemas.microsoft.com/office/drawing/2014/main" id="{5C98A644-2B4C-C563-9FA2-85BDC81E741C}"/>
                  </a:ext>
                </a:extLst>
              </p:cNvPr>
              <p:cNvSpPr>
                <a:spLocks/>
              </p:cNvSpPr>
              <p:nvPr/>
            </p:nvSpPr>
            <p:spPr bwMode="auto">
              <a:xfrm>
                <a:off x="1639" y="1499"/>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73" name="Line 129">
                <a:extLst>
                  <a:ext uri="{FF2B5EF4-FFF2-40B4-BE49-F238E27FC236}">
                    <a16:creationId xmlns:a16="http://schemas.microsoft.com/office/drawing/2014/main" id="{6A974BF9-647C-AF91-07FB-B2E83EAF5E96}"/>
                  </a:ext>
                </a:extLst>
              </p:cNvPr>
              <p:cNvSpPr>
                <a:spLocks noChangeShapeType="1"/>
              </p:cNvSpPr>
              <p:nvPr/>
            </p:nvSpPr>
            <p:spPr bwMode="auto">
              <a:xfrm>
                <a:off x="1639" y="1397"/>
                <a:ext cx="12"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74" name="Line 130">
                <a:extLst>
                  <a:ext uri="{FF2B5EF4-FFF2-40B4-BE49-F238E27FC236}">
                    <a16:creationId xmlns:a16="http://schemas.microsoft.com/office/drawing/2014/main" id="{1F96588F-A1C0-A108-48FC-37E0742D26B5}"/>
                  </a:ext>
                </a:extLst>
              </p:cNvPr>
              <p:cNvSpPr>
                <a:spLocks noChangeShapeType="1"/>
              </p:cNvSpPr>
              <p:nvPr/>
            </p:nvSpPr>
            <p:spPr bwMode="auto">
              <a:xfrm flipH="1">
                <a:off x="4225" y="1397"/>
                <a:ext cx="12"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75" name="Freeform 131">
                <a:extLst>
                  <a:ext uri="{FF2B5EF4-FFF2-40B4-BE49-F238E27FC236}">
                    <a16:creationId xmlns:a16="http://schemas.microsoft.com/office/drawing/2014/main" id="{D6D3B19F-5318-453B-80E3-96535DD7D310}"/>
                  </a:ext>
                </a:extLst>
              </p:cNvPr>
              <p:cNvSpPr>
                <a:spLocks/>
              </p:cNvSpPr>
              <p:nvPr/>
            </p:nvSpPr>
            <p:spPr bwMode="auto">
              <a:xfrm>
                <a:off x="1639" y="1397"/>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76" name="Line 132">
                <a:extLst>
                  <a:ext uri="{FF2B5EF4-FFF2-40B4-BE49-F238E27FC236}">
                    <a16:creationId xmlns:a16="http://schemas.microsoft.com/office/drawing/2014/main" id="{B16D7F2D-DFE7-1C96-EE2E-4FE373B1B3BA}"/>
                  </a:ext>
                </a:extLst>
              </p:cNvPr>
              <p:cNvSpPr>
                <a:spLocks noChangeShapeType="1"/>
              </p:cNvSpPr>
              <p:nvPr/>
            </p:nvSpPr>
            <p:spPr bwMode="auto">
              <a:xfrm>
                <a:off x="1639" y="1319"/>
                <a:ext cx="12"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77" name="Line 133">
                <a:extLst>
                  <a:ext uri="{FF2B5EF4-FFF2-40B4-BE49-F238E27FC236}">
                    <a16:creationId xmlns:a16="http://schemas.microsoft.com/office/drawing/2014/main" id="{425911D1-46B1-C842-3D3D-A863843CC393}"/>
                  </a:ext>
                </a:extLst>
              </p:cNvPr>
              <p:cNvSpPr>
                <a:spLocks noChangeShapeType="1"/>
              </p:cNvSpPr>
              <p:nvPr/>
            </p:nvSpPr>
            <p:spPr bwMode="auto">
              <a:xfrm flipH="1">
                <a:off x="4225" y="1319"/>
                <a:ext cx="12"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78" name="Freeform 134">
                <a:extLst>
                  <a:ext uri="{FF2B5EF4-FFF2-40B4-BE49-F238E27FC236}">
                    <a16:creationId xmlns:a16="http://schemas.microsoft.com/office/drawing/2014/main" id="{C8A91CEA-7675-D75A-F831-DEFDDE73EB48}"/>
                  </a:ext>
                </a:extLst>
              </p:cNvPr>
              <p:cNvSpPr>
                <a:spLocks/>
              </p:cNvSpPr>
              <p:nvPr/>
            </p:nvSpPr>
            <p:spPr bwMode="auto">
              <a:xfrm>
                <a:off x="1639" y="1319"/>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79" name="Line 135">
                <a:extLst>
                  <a:ext uri="{FF2B5EF4-FFF2-40B4-BE49-F238E27FC236}">
                    <a16:creationId xmlns:a16="http://schemas.microsoft.com/office/drawing/2014/main" id="{05A735A4-F098-8090-BB38-F7B83A939694}"/>
                  </a:ext>
                </a:extLst>
              </p:cNvPr>
              <p:cNvSpPr>
                <a:spLocks noChangeShapeType="1"/>
              </p:cNvSpPr>
              <p:nvPr/>
            </p:nvSpPr>
            <p:spPr bwMode="auto">
              <a:xfrm>
                <a:off x="1639" y="1247"/>
                <a:ext cx="12"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80" name="Line 136">
                <a:extLst>
                  <a:ext uri="{FF2B5EF4-FFF2-40B4-BE49-F238E27FC236}">
                    <a16:creationId xmlns:a16="http://schemas.microsoft.com/office/drawing/2014/main" id="{8332CAF0-33AD-BD5D-71AA-2602CFE9D91A}"/>
                  </a:ext>
                </a:extLst>
              </p:cNvPr>
              <p:cNvSpPr>
                <a:spLocks noChangeShapeType="1"/>
              </p:cNvSpPr>
              <p:nvPr/>
            </p:nvSpPr>
            <p:spPr bwMode="auto">
              <a:xfrm flipH="1">
                <a:off x="4225" y="1247"/>
                <a:ext cx="12"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81" name="Freeform 137">
                <a:extLst>
                  <a:ext uri="{FF2B5EF4-FFF2-40B4-BE49-F238E27FC236}">
                    <a16:creationId xmlns:a16="http://schemas.microsoft.com/office/drawing/2014/main" id="{7306B28C-70A0-205A-12CD-06A208005581}"/>
                  </a:ext>
                </a:extLst>
              </p:cNvPr>
              <p:cNvSpPr>
                <a:spLocks/>
              </p:cNvSpPr>
              <p:nvPr/>
            </p:nvSpPr>
            <p:spPr bwMode="auto">
              <a:xfrm>
                <a:off x="1639" y="1247"/>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82" name="Line 138">
                <a:extLst>
                  <a:ext uri="{FF2B5EF4-FFF2-40B4-BE49-F238E27FC236}">
                    <a16:creationId xmlns:a16="http://schemas.microsoft.com/office/drawing/2014/main" id="{D514BB7B-F80E-D08E-16B8-AB40EE4BE1EB}"/>
                  </a:ext>
                </a:extLst>
              </p:cNvPr>
              <p:cNvSpPr>
                <a:spLocks noChangeShapeType="1"/>
              </p:cNvSpPr>
              <p:nvPr/>
            </p:nvSpPr>
            <p:spPr bwMode="auto">
              <a:xfrm>
                <a:off x="1639" y="1193"/>
                <a:ext cx="12"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83" name="Line 139">
                <a:extLst>
                  <a:ext uri="{FF2B5EF4-FFF2-40B4-BE49-F238E27FC236}">
                    <a16:creationId xmlns:a16="http://schemas.microsoft.com/office/drawing/2014/main" id="{3F6032A5-DFCD-7C6F-37A6-FEACA6BED540}"/>
                  </a:ext>
                </a:extLst>
              </p:cNvPr>
              <p:cNvSpPr>
                <a:spLocks noChangeShapeType="1"/>
              </p:cNvSpPr>
              <p:nvPr/>
            </p:nvSpPr>
            <p:spPr bwMode="auto">
              <a:xfrm flipH="1">
                <a:off x="4225" y="1193"/>
                <a:ext cx="12"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84" name="Freeform 140">
                <a:extLst>
                  <a:ext uri="{FF2B5EF4-FFF2-40B4-BE49-F238E27FC236}">
                    <a16:creationId xmlns:a16="http://schemas.microsoft.com/office/drawing/2014/main" id="{B93E56CE-3916-79C0-0EAF-73B5AF11C793}"/>
                  </a:ext>
                </a:extLst>
              </p:cNvPr>
              <p:cNvSpPr>
                <a:spLocks/>
              </p:cNvSpPr>
              <p:nvPr/>
            </p:nvSpPr>
            <p:spPr bwMode="auto">
              <a:xfrm>
                <a:off x="1639" y="1193"/>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85" name="Line 141">
                <a:extLst>
                  <a:ext uri="{FF2B5EF4-FFF2-40B4-BE49-F238E27FC236}">
                    <a16:creationId xmlns:a16="http://schemas.microsoft.com/office/drawing/2014/main" id="{2473A960-F77A-F82D-8B1B-ECE0A353D7B8}"/>
                  </a:ext>
                </a:extLst>
              </p:cNvPr>
              <p:cNvSpPr>
                <a:spLocks noChangeShapeType="1"/>
              </p:cNvSpPr>
              <p:nvPr/>
            </p:nvSpPr>
            <p:spPr bwMode="auto">
              <a:xfrm>
                <a:off x="1639" y="1139"/>
                <a:ext cx="12"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86" name="Line 142">
                <a:extLst>
                  <a:ext uri="{FF2B5EF4-FFF2-40B4-BE49-F238E27FC236}">
                    <a16:creationId xmlns:a16="http://schemas.microsoft.com/office/drawing/2014/main" id="{B7D3BFB3-9DCA-14BB-B8DB-F5D04B281126}"/>
                  </a:ext>
                </a:extLst>
              </p:cNvPr>
              <p:cNvSpPr>
                <a:spLocks noChangeShapeType="1"/>
              </p:cNvSpPr>
              <p:nvPr/>
            </p:nvSpPr>
            <p:spPr bwMode="auto">
              <a:xfrm flipH="1">
                <a:off x="4225" y="1139"/>
                <a:ext cx="12"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87" name="Freeform 143">
                <a:extLst>
                  <a:ext uri="{FF2B5EF4-FFF2-40B4-BE49-F238E27FC236}">
                    <a16:creationId xmlns:a16="http://schemas.microsoft.com/office/drawing/2014/main" id="{0FC93C54-2C7B-4172-3B40-0BFEB054A0F8}"/>
                  </a:ext>
                </a:extLst>
              </p:cNvPr>
              <p:cNvSpPr>
                <a:spLocks/>
              </p:cNvSpPr>
              <p:nvPr/>
            </p:nvSpPr>
            <p:spPr bwMode="auto">
              <a:xfrm>
                <a:off x="1639" y="1139"/>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88" name="Line 144">
                <a:extLst>
                  <a:ext uri="{FF2B5EF4-FFF2-40B4-BE49-F238E27FC236}">
                    <a16:creationId xmlns:a16="http://schemas.microsoft.com/office/drawing/2014/main" id="{AD4FCFB4-01B1-1826-4500-06D22612F402}"/>
                  </a:ext>
                </a:extLst>
              </p:cNvPr>
              <p:cNvSpPr>
                <a:spLocks noChangeShapeType="1"/>
              </p:cNvSpPr>
              <p:nvPr/>
            </p:nvSpPr>
            <p:spPr bwMode="auto">
              <a:xfrm>
                <a:off x="1639" y="1091"/>
                <a:ext cx="12"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89" name="Line 145">
                <a:extLst>
                  <a:ext uri="{FF2B5EF4-FFF2-40B4-BE49-F238E27FC236}">
                    <a16:creationId xmlns:a16="http://schemas.microsoft.com/office/drawing/2014/main" id="{5877BBC1-1B20-7054-FBFF-65A41FA881CE}"/>
                  </a:ext>
                </a:extLst>
              </p:cNvPr>
              <p:cNvSpPr>
                <a:spLocks noChangeShapeType="1"/>
              </p:cNvSpPr>
              <p:nvPr/>
            </p:nvSpPr>
            <p:spPr bwMode="auto">
              <a:xfrm flipH="1">
                <a:off x="4225" y="1091"/>
                <a:ext cx="12"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90" name="Freeform 146">
                <a:extLst>
                  <a:ext uri="{FF2B5EF4-FFF2-40B4-BE49-F238E27FC236}">
                    <a16:creationId xmlns:a16="http://schemas.microsoft.com/office/drawing/2014/main" id="{B1D13407-0E07-0582-B3DE-9D704CEA2F7A}"/>
                  </a:ext>
                </a:extLst>
              </p:cNvPr>
              <p:cNvSpPr>
                <a:spLocks/>
              </p:cNvSpPr>
              <p:nvPr/>
            </p:nvSpPr>
            <p:spPr bwMode="auto">
              <a:xfrm>
                <a:off x="1639" y="1091"/>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91" name="Line 147">
                <a:extLst>
                  <a:ext uri="{FF2B5EF4-FFF2-40B4-BE49-F238E27FC236}">
                    <a16:creationId xmlns:a16="http://schemas.microsoft.com/office/drawing/2014/main" id="{61986D80-5798-CE29-9CDE-6B4656436AA1}"/>
                  </a:ext>
                </a:extLst>
              </p:cNvPr>
              <p:cNvSpPr>
                <a:spLocks noChangeShapeType="1"/>
              </p:cNvSpPr>
              <p:nvPr/>
            </p:nvSpPr>
            <p:spPr bwMode="auto">
              <a:xfrm>
                <a:off x="1639" y="1091"/>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92" name="Line 148">
                <a:extLst>
                  <a:ext uri="{FF2B5EF4-FFF2-40B4-BE49-F238E27FC236}">
                    <a16:creationId xmlns:a16="http://schemas.microsoft.com/office/drawing/2014/main" id="{75F811E4-65D3-E645-987C-2860C748011E}"/>
                  </a:ext>
                </a:extLst>
              </p:cNvPr>
              <p:cNvSpPr>
                <a:spLocks noChangeShapeType="1"/>
              </p:cNvSpPr>
              <p:nvPr/>
            </p:nvSpPr>
            <p:spPr bwMode="auto">
              <a:xfrm flipH="1">
                <a:off x="4213" y="1091"/>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93" name="Line 149">
                <a:extLst>
                  <a:ext uri="{FF2B5EF4-FFF2-40B4-BE49-F238E27FC236}">
                    <a16:creationId xmlns:a16="http://schemas.microsoft.com/office/drawing/2014/main" id="{45A01EE2-BC77-3AA8-98D4-22D77E890F1F}"/>
                  </a:ext>
                </a:extLst>
              </p:cNvPr>
              <p:cNvSpPr>
                <a:spLocks noChangeShapeType="1"/>
              </p:cNvSpPr>
              <p:nvPr/>
            </p:nvSpPr>
            <p:spPr bwMode="auto">
              <a:xfrm>
                <a:off x="1639" y="1091"/>
                <a:ext cx="2598"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94" name="Line 150">
                <a:extLst>
                  <a:ext uri="{FF2B5EF4-FFF2-40B4-BE49-F238E27FC236}">
                    <a16:creationId xmlns:a16="http://schemas.microsoft.com/office/drawing/2014/main" id="{FEF6B858-9CF6-8313-8B46-FB59C9AF3394}"/>
                  </a:ext>
                </a:extLst>
              </p:cNvPr>
              <p:cNvSpPr>
                <a:spLocks noChangeShapeType="1"/>
              </p:cNvSpPr>
              <p:nvPr/>
            </p:nvSpPr>
            <p:spPr bwMode="auto">
              <a:xfrm>
                <a:off x="1639" y="3137"/>
                <a:ext cx="2598"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95" name="Line 151">
                <a:extLst>
                  <a:ext uri="{FF2B5EF4-FFF2-40B4-BE49-F238E27FC236}">
                    <a16:creationId xmlns:a16="http://schemas.microsoft.com/office/drawing/2014/main" id="{69A641A8-8207-D074-A0C7-C1B1E2CEF52E}"/>
                  </a:ext>
                </a:extLst>
              </p:cNvPr>
              <p:cNvSpPr>
                <a:spLocks noChangeShapeType="1"/>
              </p:cNvSpPr>
              <p:nvPr/>
            </p:nvSpPr>
            <p:spPr bwMode="auto">
              <a:xfrm flipV="1">
                <a:off x="4237" y="1091"/>
                <a:ext cx="1" cy="2046"/>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96" name="Line 152">
                <a:extLst>
                  <a:ext uri="{FF2B5EF4-FFF2-40B4-BE49-F238E27FC236}">
                    <a16:creationId xmlns:a16="http://schemas.microsoft.com/office/drawing/2014/main" id="{2DA19B35-37C9-1015-5DAD-5F3CF8178ECC}"/>
                  </a:ext>
                </a:extLst>
              </p:cNvPr>
              <p:cNvSpPr>
                <a:spLocks noChangeShapeType="1"/>
              </p:cNvSpPr>
              <p:nvPr/>
            </p:nvSpPr>
            <p:spPr bwMode="auto">
              <a:xfrm flipV="1">
                <a:off x="1639" y="1091"/>
                <a:ext cx="1" cy="2046"/>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sp>
          <p:nvSpPr>
            <p:cNvPr id="83097" name="Freeform 153">
              <a:extLst>
                <a:ext uri="{FF2B5EF4-FFF2-40B4-BE49-F238E27FC236}">
                  <a16:creationId xmlns:a16="http://schemas.microsoft.com/office/drawing/2014/main" id="{C769F020-0051-3AA8-87BD-D7E63898F3FC}"/>
                </a:ext>
              </a:extLst>
            </p:cNvPr>
            <p:cNvSpPr>
              <a:spLocks/>
            </p:cNvSpPr>
            <p:nvPr/>
          </p:nvSpPr>
          <p:spPr bwMode="auto">
            <a:xfrm>
              <a:off x="3036" y="1458"/>
              <a:ext cx="811" cy="691"/>
            </a:xfrm>
            <a:custGeom>
              <a:avLst/>
              <a:gdLst>
                <a:gd name="T0" fmla="*/ 0 w 618"/>
                <a:gd name="T1" fmla="*/ 492 h 492"/>
                <a:gd name="T2" fmla="*/ 120 w 618"/>
                <a:gd name="T3" fmla="*/ 390 h 492"/>
                <a:gd name="T4" fmla="*/ 228 w 618"/>
                <a:gd name="T5" fmla="*/ 306 h 492"/>
                <a:gd name="T6" fmla="*/ 390 w 618"/>
                <a:gd name="T7" fmla="*/ 180 h 492"/>
                <a:gd name="T8" fmla="*/ 618 w 618"/>
                <a:gd name="T9" fmla="*/ 0 h 492"/>
              </a:gdLst>
              <a:ahLst/>
              <a:cxnLst>
                <a:cxn ang="0">
                  <a:pos x="T0" y="T1"/>
                </a:cxn>
                <a:cxn ang="0">
                  <a:pos x="T2" y="T3"/>
                </a:cxn>
                <a:cxn ang="0">
                  <a:pos x="T4" y="T5"/>
                </a:cxn>
                <a:cxn ang="0">
                  <a:pos x="T6" y="T7"/>
                </a:cxn>
                <a:cxn ang="0">
                  <a:pos x="T8" y="T9"/>
                </a:cxn>
              </a:cxnLst>
              <a:rect l="0" t="0" r="r" b="b"/>
              <a:pathLst>
                <a:path w="618" h="492">
                  <a:moveTo>
                    <a:pt x="0" y="492"/>
                  </a:moveTo>
                  <a:lnTo>
                    <a:pt x="120" y="390"/>
                  </a:lnTo>
                  <a:lnTo>
                    <a:pt x="228" y="306"/>
                  </a:lnTo>
                  <a:lnTo>
                    <a:pt x="390" y="180"/>
                  </a:lnTo>
                  <a:lnTo>
                    <a:pt x="618" y="0"/>
                  </a:lnTo>
                </a:path>
              </a:pathLst>
            </a:custGeom>
            <a:solidFill>
              <a:schemeClr val="tx1"/>
            </a:solidFill>
            <a:ln w="28575" cmpd="sng">
              <a:solidFill>
                <a:schemeClr val="tx1"/>
              </a:solidFill>
              <a:prstDash val="solid"/>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98" name="Oval 154">
              <a:extLst>
                <a:ext uri="{FF2B5EF4-FFF2-40B4-BE49-F238E27FC236}">
                  <a16:creationId xmlns:a16="http://schemas.microsoft.com/office/drawing/2014/main" id="{E4B862D3-F16D-3497-E3EB-CC7C6C889FC6}"/>
                </a:ext>
              </a:extLst>
            </p:cNvPr>
            <p:cNvSpPr>
              <a:spLocks noChangeArrowheads="1"/>
            </p:cNvSpPr>
            <p:nvPr/>
          </p:nvSpPr>
          <p:spPr bwMode="auto">
            <a:xfrm>
              <a:off x="3516" y="1677"/>
              <a:ext cx="63" cy="68"/>
            </a:xfrm>
            <a:prstGeom prst="ellipse">
              <a:avLst/>
            </a:prstGeom>
            <a:solidFill>
              <a:srgbClr val="CCECFF"/>
            </a:solidFill>
            <a:ln w="28575">
              <a:solidFill>
                <a:srgbClr val="CCECFF"/>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099" name="Oval 155">
              <a:extLst>
                <a:ext uri="{FF2B5EF4-FFF2-40B4-BE49-F238E27FC236}">
                  <a16:creationId xmlns:a16="http://schemas.microsoft.com/office/drawing/2014/main" id="{41FB8F0A-B7F7-0A4B-1C29-A482C1253320}"/>
                </a:ext>
              </a:extLst>
            </p:cNvPr>
            <p:cNvSpPr>
              <a:spLocks noChangeArrowheads="1"/>
            </p:cNvSpPr>
            <p:nvPr/>
          </p:nvSpPr>
          <p:spPr bwMode="auto">
            <a:xfrm>
              <a:off x="3816" y="1425"/>
              <a:ext cx="63" cy="67"/>
            </a:xfrm>
            <a:prstGeom prst="ellipse">
              <a:avLst/>
            </a:prstGeom>
            <a:solidFill>
              <a:srgbClr val="CCECFF"/>
            </a:solidFill>
            <a:ln w="28575">
              <a:solidFill>
                <a:srgbClr val="CCECFF"/>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100" name="Oval 156">
              <a:extLst>
                <a:ext uri="{FF2B5EF4-FFF2-40B4-BE49-F238E27FC236}">
                  <a16:creationId xmlns:a16="http://schemas.microsoft.com/office/drawing/2014/main" id="{9446CB14-8799-3794-238E-B4E5CE3E4685}"/>
                </a:ext>
              </a:extLst>
            </p:cNvPr>
            <p:cNvSpPr>
              <a:spLocks noChangeArrowheads="1"/>
            </p:cNvSpPr>
            <p:nvPr/>
          </p:nvSpPr>
          <p:spPr bwMode="auto">
            <a:xfrm>
              <a:off x="3816" y="1837"/>
              <a:ext cx="63" cy="67"/>
            </a:xfrm>
            <a:prstGeom prst="ellipse">
              <a:avLst/>
            </a:prstGeom>
            <a:solidFill>
              <a:srgbClr val="FF0066"/>
            </a:solidFill>
            <a:ln w="28575">
              <a:solidFill>
                <a:srgbClr val="FF0066"/>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101" name="Text Box 157">
              <a:extLst>
                <a:ext uri="{FF2B5EF4-FFF2-40B4-BE49-F238E27FC236}">
                  <a16:creationId xmlns:a16="http://schemas.microsoft.com/office/drawing/2014/main" id="{9CA142DC-992D-27D0-935B-77C392913105}"/>
                </a:ext>
              </a:extLst>
            </p:cNvPr>
            <p:cNvSpPr txBox="1">
              <a:spLocks noChangeArrowheads="1"/>
            </p:cNvSpPr>
            <p:nvPr/>
          </p:nvSpPr>
          <p:spPr bwMode="auto">
            <a:xfrm>
              <a:off x="3976" y="1583"/>
              <a:ext cx="520" cy="2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1200" b="1">
                  <a:solidFill>
                    <a:srgbClr val="000000"/>
                  </a:solidFill>
                  <a:latin typeface="Times New Roman" panose="02020603050405020304" pitchFamily="18" charset="0"/>
                </a:rPr>
                <a:t>CT ratio </a:t>
              </a:r>
            </a:p>
            <a:p>
              <a:pPr eaLnBrk="0" fontAlgn="base" hangingPunct="0">
                <a:spcBef>
                  <a:spcPct val="0"/>
                </a:spcBef>
                <a:spcAft>
                  <a:spcPct val="0"/>
                </a:spcAft>
              </a:pPr>
              <a:r>
                <a:rPr lang="en-US" altLang="en-US" sz="1200" b="1">
                  <a:solidFill>
                    <a:srgbClr val="000000"/>
                  </a:solidFill>
                  <a:latin typeface="Times New Roman" panose="02020603050405020304" pitchFamily="18" charset="0"/>
                </a:rPr>
                <a:t>error [%]</a:t>
              </a:r>
            </a:p>
          </p:txBody>
        </p:sp>
        <p:sp>
          <p:nvSpPr>
            <p:cNvPr id="83102" name="Oval 158">
              <a:extLst>
                <a:ext uri="{FF2B5EF4-FFF2-40B4-BE49-F238E27FC236}">
                  <a16:creationId xmlns:a16="http://schemas.microsoft.com/office/drawing/2014/main" id="{C117537D-02E1-7BE6-3768-6B3721CD62CF}"/>
                </a:ext>
              </a:extLst>
            </p:cNvPr>
            <p:cNvSpPr>
              <a:spLocks noChangeArrowheads="1"/>
            </p:cNvSpPr>
            <p:nvPr/>
          </p:nvSpPr>
          <p:spPr bwMode="auto">
            <a:xfrm>
              <a:off x="3516" y="1947"/>
              <a:ext cx="63" cy="67"/>
            </a:xfrm>
            <a:prstGeom prst="ellipse">
              <a:avLst/>
            </a:prstGeom>
            <a:solidFill>
              <a:srgbClr val="FF0066"/>
            </a:solidFill>
            <a:ln w="28575">
              <a:solidFill>
                <a:srgbClr val="FF0066"/>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103" name="Text Box 159">
              <a:extLst>
                <a:ext uri="{FF2B5EF4-FFF2-40B4-BE49-F238E27FC236}">
                  <a16:creationId xmlns:a16="http://schemas.microsoft.com/office/drawing/2014/main" id="{40344C2F-2F45-01F9-0FEE-F936E3833B4C}"/>
                </a:ext>
              </a:extLst>
            </p:cNvPr>
            <p:cNvSpPr txBox="1">
              <a:spLocks noChangeArrowheads="1"/>
            </p:cNvSpPr>
            <p:nvPr/>
          </p:nvSpPr>
          <p:spPr bwMode="auto">
            <a:xfrm>
              <a:off x="1332" y="1381"/>
              <a:ext cx="2011" cy="404"/>
            </a:xfrm>
            <a:prstGeom prst="rect">
              <a:avLst/>
            </a:prstGeom>
            <a:gradFill rotWithShape="0">
              <a:gsLst>
                <a:gs pos="0">
                  <a:srgbClr val="3333FF"/>
                </a:gs>
                <a:gs pos="100000">
                  <a:srgbClr val="3333FF">
                    <a:gamma/>
                    <a:shade val="6275"/>
                    <a:invGamma/>
                  </a:srgbClr>
                </a:gs>
              </a:gsLst>
              <a:path path="rect">
                <a:fillToRect r="100000" b="100000"/>
              </a:path>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fontAlgn="base" hangingPunct="0">
                <a:spcBef>
                  <a:spcPct val="0"/>
                </a:spcBef>
                <a:spcAft>
                  <a:spcPct val="0"/>
                </a:spcAft>
              </a:pPr>
              <a:r>
                <a:rPr lang="en-US" altLang="en-US" b="1">
                  <a:solidFill>
                    <a:srgbClr val="FFFFCC"/>
                  </a:solidFill>
                  <a:latin typeface="Times New Roman" panose="02020603050405020304" pitchFamily="18" charset="0"/>
                </a:rPr>
                <a:t>600/5 A, C100 CT</a:t>
              </a:r>
            </a:p>
            <a:p>
              <a:pPr algn="ctr" eaLnBrk="0" fontAlgn="base" hangingPunct="0">
                <a:spcBef>
                  <a:spcPct val="0"/>
                </a:spcBef>
                <a:spcAft>
                  <a:spcPct val="0"/>
                </a:spcAft>
              </a:pPr>
              <a:r>
                <a:rPr lang="en-US" altLang="en-US" b="1">
                  <a:solidFill>
                    <a:srgbClr val="FFFFCC"/>
                  </a:solidFill>
                  <a:latin typeface="Times New Roman" panose="02020603050405020304" pitchFamily="18" charset="0"/>
                </a:rPr>
                <a:t>with 1.5 </a:t>
              </a:r>
              <a:r>
                <a:rPr lang="en-US" altLang="en-US" b="1">
                  <a:solidFill>
                    <a:srgbClr val="FFFFCC"/>
                  </a:solidFill>
                  <a:latin typeface="Symbol" panose="05050102010706020507" pitchFamily="18" charset="2"/>
                </a:rPr>
                <a:t>W</a:t>
              </a:r>
              <a:r>
                <a:rPr lang="en-US" altLang="en-US" b="1">
                  <a:solidFill>
                    <a:srgbClr val="FFFFCC"/>
                  </a:solidFill>
                  <a:latin typeface="Times New Roman" panose="02020603050405020304" pitchFamily="18" charset="0"/>
                </a:rPr>
                <a:t> total load resistance</a:t>
              </a:r>
            </a:p>
          </p:txBody>
        </p:sp>
        <p:sp>
          <p:nvSpPr>
            <p:cNvPr id="83104" name="Line 160">
              <a:extLst>
                <a:ext uri="{FF2B5EF4-FFF2-40B4-BE49-F238E27FC236}">
                  <a16:creationId xmlns:a16="http://schemas.microsoft.com/office/drawing/2014/main" id="{0F635146-216C-6BEF-4E9D-841B2232DB48}"/>
                </a:ext>
              </a:extLst>
            </p:cNvPr>
            <p:cNvSpPr>
              <a:spLocks noChangeShapeType="1"/>
            </p:cNvSpPr>
            <p:nvPr/>
          </p:nvSpPr>
          <p:spPr bwMode="auto">
            <a:xfrm>
              <a:off x="2693" y="1784"/>
              <a:ext cx="741" cy="217"/>
            </a:xfrm>
            <a:prstGeom prst="line">
              <a:avLst/>
            </a:prstGeom>
            <a:noFill/>
            <a:ln w="9525">
              <a:solidFill>
                <a:srgbClr val="FF00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105" name="Text Box 161">
              <a:extLst>
                <a:ext uri="{FF2B5EF4-FFF2-40B4-BE49-F238E27FC236}">
                  <a16:creationId xmlns:a16="http://schemas.microsoft.com/office/drawing/2014/main" id="{8CA1609D-CA6B-1661-F217-4A391DCF4A66}"/>
                </a:ext>
              </a:extLst>
            </p:cNvPr>
            <p:cNvSpPr txBox="1">
              <a:spLocks noChangeArrowheads="1"/>
            </p:cNvSpPr>
            <p:nvPr/>
          </p:nvSpPr>
          <p:spPr bwMode="auto">
            <a:xfrm>
              <a:off x="3102" y="922"/>
              <a:ext cx="664" cy="231"/>
            </a:xfrm>
            <a:prstGeom prst="rect">
              <a:avLst/>
            </a:prstGeom>
            <a:gradFill rotWithShape="0">
              <a:gsLst>
                <a:gs pos="0">
                  <a:srgbClr val="3333FF"/>
                </a:gs>
                <a:gs pos="100000">
                  <a:srgbClr val="3333FF">
                    <a:gamma/>
                    <a:shade val="6275"/>
                    <a:invGamma/>
                  </a:srgbClr>
                </a:gs>
              </a:gsLst>
              <a:path path="rect">
                <a:fillToRect r="100000" b="100000"/>
              </a:path>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b="1">
                  <a:solidFill>
                    <a:srgbClr val="FFFFCC"/>
                  </a:solidFill>
                  <a:latin typeface="Times New Roman" panose="02020603050405020304" pitchFamily="18" charset="0"/>
                </a:rPr>
                <a:t>Ideal CT</a:t>
              </a:r>
            </a:p>
          </p:txBody>
        </p:sp>
        <p:sp>
          <p:nvSpPr>
            <p:cNvPr id="83106" name="Line 162">
              <a:extLst>
                <a:ext uri="{FF2B5EF4-FFF2-40B4-BE49-F238E27FC236}">
                  <a16:creationId xmlns:a16="http://schemas.microsoft.com/office/drawing/2014/main" id="{8DC3226A-CADC-DFD3-2598-1D16B1B66551}"/>
                </a:ext>
              </a:extLst>
            </p:cNvPr>
            <p:cNvSpPr>
              <a:spLocks noChangeShapeType="1"/>
            </p:cNvSpPr>
            <p:nvPr/>
          </p:nvSpPr>
          <p:spPr bwMode="auto">
            <a:xfrm>
              <a:off x="3405" y="1143"/>
              <a:ext cx="622" cy="148"/>
            </a:xfrm>
            <a:prstGeom prst="line">
              <a:avLst/>
            </a:prstGeom>
            <a:noFill/>
            <a:ln w="9525">
              <a:solidFill>
                <a:srgbClr val="FF00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nvGrpSpPr>
            <p:cNvPr id="83176" name="Group 232">
              <a:extLst>
                <a:ext uri="{FF2B5EF4-FFF2-40B4-BE49-F238E27FC236}">
                  <a16:creationId xmlns:a16="http://schemas.microsoft.com/office/drawing/2014/main" id="{5A6B8C77-081A-5247-F5F8-5F8FB0BC8B23}"/>
                </a:ext>
              </a:extLst>
            </p:cNvPr>
            <p:cNvGrpSpPr>
              <a:grpSpLocks/>
            </p:cNvGrpSpPr>
            <p:nvPr/>
          </p:nvGrpSpPr>
          <p:grpSpPr bwMode="auto">
            <a:xfrm>
              <a:off x="1246" y="3735"/>
              <a:ext cx="3669" cy="154"/>
              <a:chOff x="1230" y="3847"/>
              <a:chExt cx="3669" cy="154"/>
            </a:xfrm>
          </p:grpSpPr>
          <p:sp>
            <p:nvSpPr>
              <p:cNvPr id="83108" name="Rectangle 164">
                <a:extLst>
                  <a:ext uri="{FF2B5EF4-FFF2-40B4-BE49-F238E27FC236}">
                    <a16:creationId xmlns:a16="http://schemas.microsoft.com/office/drawing/2014/main" id="{25F20F31-5869-D86A-3FE7-C6F7448F85D6}"/>
                  </a:ext>
                </a:extLst>
              </p:cNvPr>
              <p:cNvSpPr>
                <a:spLocks noChangeArrowheads="1"/>
              </p:cNvSpPr>
              <p:nvPr/>
            </p:nvSpPr>
            <p:spPr bwMode="auto">
              <a:xfrm>
                <a:off x="1230" y="3847"/>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600" b="1">
                    <a:solidFill>
                      <a:srgbClr val="FFFFCC"/>
                    </a:solidFill>
                    <a:latin typeface="Times New Roman" panose="02020603050405020304" pitchFamily="18" charset="0"/>
                  </a:rPr>
                  <a:t>10</a:t>
                </a:r>
              </a:p>
            </p:txBody>
          </p:sp>
          <p:sp>
            <p:nvSpPr>
              <p:cNvPr id="83110" name="Rectangle 166">
                <a:extLst>
                  <a:ext uri="{FF2B5EF4-FFF2-40B4-BE49-F238E27FC236}">
                    <a16:creationId xmlns:a16="http://schemas.microsoft.com/office/drawing/2014/main" id="{DCF4FBD8-EBD7-9375-5D97-D0E40A46D32A}"/>
                  </a:ext>
                </a:extLst>
              </p:cNvPr>
              <p:cNvSpPr>
                <a:spLocks noChangeArrowheads="1"/>
              </p:cNvSpPr>
              <p:nvPr/>
            </p:nvSpPr>
            <p:spPr bwMode="auto">
              <a:xfrm>
                <a:off x="2941" y="3847"/>
                <a:ext cx="192"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600" b="1">
                    <a:solidFill>
                      <a:srgbClr val="FFFFCC"/>
                    </a:solidFill>
                    <a:latin typeface="Times New Roman" panose="02020603050405020304" pitchFamily="18" charset="0"/>
                  </a:rPr>
                  <a:t>100</a:t>
                </a:r>
              </a:p>
            </p:txBody>
          </p:sp>
          <p:sp>
            <p:nvSpPr>
              <p:cNvPr id="83112" name="Rectangle 168">
                <a:extLst>
                  <a:ext uri="{FF2B5EF4-FFF2-40B4-BE49-F238E27FC236}">
                    <a16:creationId xmlns:a16="http://schemas.microsoft.com/office/drawing/2014/main" id="{ED81CF18-E264-2551-BDDA-B70021B3F7B9}"/>
                  </a:ext>
                </a:extLst>
              </p:cNvPr>
              <p:cNvSpPr>
                <a:spLocks noChangeArrowheads="1"/>
              </p:cNvSpPr>
              <p:nvPr/>
            </p:nvSpPr>
            <p:spPr bwMode="auto">
              <a:xfrm>
                <a:off x="4643" y="3847"/>
                <a:ext cx="25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600" b="1">
                    <a:solidFill>
                      <a:srgbClr val="FFFFCC"/>
                    </a:solidFill>
                    <a:latin typeface="Times New Roman" panose="02020603050405020304" pitchFamily="18" charset="0"/>
                  </a:rPr>
                  <a:t>1000</a:t>
                </a:r>
              </a:p>
            </p:txBody>
          </p:sp>
        </p:grpSp>
        <p:sp>
          <p:nvSpPr>
            <p:cNvPr id="83114" name="Text Box 170">
              <a:extLst>
                <a:ext uri="{FF2B5EF4-FFF2-40B4-BE49-F238E27FC236}">
                  <a16:creationId xmlns:a16="http://schemas.microsoft.com/office/drawing/2014/main" id="{9FB5948E-0B5F-4296-FD7F-FC0E17918E5C}"/>
                </a:ext>
              </a:extLst>
            </p:cNvPr>
            <p:cNvSpPr txBox="1">
              <a:spLocks noChangeArrowheads="1"/>
            </p:cNvSpPr>
            <p:nvPr/>
          </p:nvSpPr>
          <p:spPr bwMode="auto">
            <a:xfrm>
              <a:off x="1619" y="3883"/>
              <a:ext cx="298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fontAlgn="base" hangingPunct="0">
                <a:spcBef>
                  <a:spcPct val="0"/>
                </a:spcBef>
                <a:spcAft>
                  <a:spcPct val="0"/>
                </a:spcAft>
              </a:pPr>
              <a:r>
                <a:rPr lang="en-US" altLang="en-US" sz="1600" b="1">
                  <a:solidFill>
                    <a:srgbClr val="FFFFCC"/>
                  </a:solidFill>
                  <a:latin typeface="Times New Roman" panose="02020603050405020304" pitchFamily="18" charset="0"/>
                </a:rPr>
                <a:t>CT Primary Current [A] (referred to the secondary)</a:t>
              </a:r>
            </a:p>
          </p:txBody>
        </p:sp>
        <p:sp>
          <p:nvSpPr>
            <p:cNvPr id="83115" name="Text Box 171">
              <a:extLst>
                <a:ext uri="{FF2B5EF4-FFF2-40B4-BE49-F238E27FC236}">
                  <a16:creationId xmlns:a16="http://schemas.microsoft.com/office/drawing/2014/main" id="{313E3581-5E8A-6293-D3F1-91D49879B75E}"/>
                </a:ext>
              </a:extLst>
            </p:cNvPr>
            <p:cNvSpPr txBox="1">
              <a:spLocks noChangeArrowheads="1"/>
            </p:cNvSpPr>
            <p:nvPr/>
          </p:nvSpPr>
          <p:spPr bwMode="auto">
            <a:xfrm rot="-5400000">
              <a:off x="195" y="1999"/>
              <a:ext cx="1591"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fontAlgn="base" hangingPunct="0">
                <a:spcBef>
                  <a:spcPct val="0"/>
                </a:spcBef>
                <a:spcAft>
                  <a:spcPct val="0"/>
                </a:spcAft>
              </a:pPr>
              <a:r>
                <a:rPr lang="en-US" altLang="en-US" sz="1600" b="1">
                  <a:solidFill>
                    <a:srgbClr val="FFFFCC"/>
                  </a:solidFill>
                  <a:effectLst>
                    <a:outerShdw blurRad="38100" dist="38100" dir="2700000" algn="tl">
                      <a:srgbClr val="000000"/>
                    </a:outerShdw>
                  </a:effectLst>
                  <a:latin typeface="Times New Roman" panose="02020603050405020304" pitchFamily="18" charset="0"/>
                </a:rPr>
                <a:t>CT Secondary Current [A]</a:t>
              </a:r>
            </a:p>
            <a:p>
              <a:pPr algn="ctr" eaLnBrk="0" fontAlgn="base" hangingPunct="0">
                <a:spcBef>
                  <a:spcPct val="0"/>
                </a:spcBef>
                <a:spcAft>
                  <a:spcPct val="0"/>
                </a:spcAft>
              </a:pPr>
              <a:endParaRPr lang="en-US" altLang="en-US" sz="1600" b="1">
                <a:solidFill>
                  <a:srgbClr val="FFFFCC"/>
                </a:solidFill>
                <a:effectLst>
                  <a:outerShdw blurRad="38100" dist="38100" dir="2700000" algn="tl">
                    <a:srgbClr val="000000"/>
                  </a:outerShdw>
                </a:effectLst>
                <a:latin typeface="Times New Roman" panose="02020603050405020304" pitchFamily="18" charset="0"/>
              </a:endParaRPr>
            </a:p>
          </p:txBody>
        </p:sp>
        <p:sp>
          <p:nvSpPr>
            <p:cNvPr id="83116" name="Text Box 172">
              <a:extLst>
                <a:ext uri="{FF2B5EF4-FFF2-40B4-BE49-F238E27FC236}">
                  <a16:creationId xmlns:a16="http://schemas.microsoft.com/office/drawing/2014/main" id="{A5EA5805-D989-2214-CA0B-68AB0946E50F}"/>
                </a:ext>
              </a:extLst>
            </p:cNvPr>
            <p:cNvSpPr txBox="1">
              <a:spLocks noChangeArrowheads="1"/>
            </p:cNvSpPr>
            <p:nvPr/>
          </p:nvSpPr>
          <p:spPr bwMode="auto">
            <a:xfrm>
              <a:off x="822" y="250"/>
              <a:ext cx="455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400" b="1">
                  <a:solidFill>
                    <a:srgbClr val="FFCCFF"/>
                  </a:solidFill>
                  <a:effectLst>
                    <a:outerShdw blurRad="38100" dist="38100" dir="2700000" algn="tl">
                      <a:srgbClr val="000000"/>
                    </a:outerShdw>
                  </a:effectLst>
                  <a:latin typeface="Bookman Old Style" panose="02050604050505020204" pitchFamily="18" charset="0"/>
                </a:rPr>
                <a:t>CT Saturation for Symmetric Fault Currents</a:t>
              </a:r>
            </a:p>
          </p:txBody>
        </p:sp>
        <p:grpSp>
          <p:nvGrpSpPr>
            <p:cNvPr id="83117" name="Group 173">
              <a:extLst>
                <a:ext uri="{FF2B5EF4-FFF2-40B4-BE49-F238E27FC236}">
                  <a16:creationId xmlns:a16="http://schemas.microsoft.com/office/drawing/2014/main" id="{B580E091-C4FB-D129-4D79-F0F0E6B5B250}"/>
                </a:ext>
              </a:extLst>
            </p:cNvPr>
            <p:cNvGrpSpPr>
              <a:grpSpLocks/>
            </p:cNvGrpSpPr>
            <p:nvPr/>
          </p:nvGrpSpPr>
          <p:grpSpPr bwMode="auto">
            <a:xfrm>
              <a:off x="2908" y="2167"/>
              <a:ext cx="2016" cy="1589"/>
              <a:chOff x="500" y="471"/>
              <a:chExt cx="2016" cy="1589"/>
            </a:xfrm>
          </p:grpSpPr>
          <p:sp>
            <p:nvSpPr>
              <p:cNvPr id="83118" name="Rectangle 174">
                <a:extLst>
                  <a:ext uri="{FF2B5EF4-FFF2-40B4-BE49-F238E27FC236}">
                    <a16:creationId xmlns:a16="http://schemas.microsoft.com/office/drawing/2014/main" id="{25A461C0-2BE3-AB01-A09D-85D2A85BD29C}"/>
                  </a:ext>
                </a:extLst>
              </p:cNvPr>
              <p:cNvSpPr>
                <a:spLocks noChangeArrowheads="1"/>
              </p:cNvSpPr>
              <p:nvPr/>
            </p:nvSpPr>
            <p:spPr bwMode="auto">
              <a:xfrm>
                <a:off x="500" y="471"/>
                <a:ext cx="2016" cy="1589"/>
              </a:xfrm>
              <a:prstGeom prst="rect">
                <a:avLst/>
              </a:prstGeom>
              <a:gradFill rotWithShape="0">
                <a:gsLst>
                  <a:gs pos="0">
                    <a:srgbClr val="3333FF"/>
                  </a:gs>
                  <a:gs pos="100000">
                    <a:srgbClr val="3333FF">
                      <a:gamma/>
                      <a:shade val="0"/>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nvGrpSpPr>
              <p:cNvPr id="83119" name="Group 175">
                <a:extLst>
                  <a:ext uri="{FF2B5EF4-FFF2-40B4-BE49-F238E27FC236}">
                    <a16:creationId xmlns:a16="http://schemas.microsoft.com/office/drawing/2014/main" id="{57546C16-3F9A-F5E2-0275-566BCC0EAF50}"/>
                  </a:ext>
                </a:extLst>
              </p:cNvPr>
              <p:cNvGrpSpPr>
                <a:grpSpLocks/>
              </p:cNvGrpSpPr>
              <p:nvPr/>
            </p:nvGrpSpPr>
            <p:grpSpPr bwMode="auto">
              <a:xfrm>
                <a:off x="532" y="535"/>
                <a:ext cx="1944" cy="1483"/>
                <a:chOff x="532" y="535"/>
                <a:chExt cx="1944" cy="1483"/>
              </a:xfrm>
            </p:grpSpPr>
            <p:sp>
              <p:nvSpPr>
                <p:cNvPr id="83120" name="Rectangle 176">
                  <a:extLst>
                    <a:ext uri="{FF2B5EF4-FFF2-40B4-BE49-F238E27FC236}">
                      <a16:creationId xmlns:a16="http://schemas.microsoft.com/office/drawing/2014/main" id="{AD977450-CEB8-DC04-8D11-52DB02F8D446}"/>
                    </a:ext>
                  </a:extLst>
                </p:cNvPr>
                <p:cNvSpPr>
                  <a:spLocks noChangeAspect="1" noChangeArrowheads="1"/>
                </p:cNvSpPr>
                <p:nvPr/>
              </p:nvSpPr>
              <p:spPr bwMode="auto">
                <a:xfrm>
                  <a:off x="768" y="535"/>
                  <a:ext cx="1666" cy="1295"/>
                </a:xfrm>
                <a:prstGeom prst="rect">
                  <a:avLst/>
                </a:prstGeom>
                <a:noFill/>
                <a:ln w="0">
                  <a:solidFill>
                    <a:schemeClr val="folHlink"/>
                  </a:solidFill>
                  <a:miter lim="800000"/>
                  <a:headEnd/>
                  <a:tailEnd/>
                </a:ln>
                <a:extLst>
                  <a:ext uri="{909E8E84-426E-40DD-AFC4-6F175D3DCCD1}">
                    <a14:hiddenFill xmlns:a14="http://schemas.microsoft.com/office/drawing/2010/main">
                      <a:solidFill>
                        <a:schemeClr val="bg1"/>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121" name="Freeform 177">
                  <a:extLst>
                    <a:ext uri="{FF2B5EF4-FFF2-40B4-BE49-F238E27FC236}">
                      <a16:creationId xmlns:a16="http://schemas.microsoft.com/office/drawing/2014/main" id="{356A6D09-71B1-6BDD-07A3-05AFA96C3DAB}"/>
                    </a:ext>
                  </a:extLst>
                </p:cNvPr>
                <p:cNvSpPr>
                  <a:spLocks noChangeAspect="1"/>
                </p:cNvSpPr>
                <p:nvPr/>
              </p:nvSpPr>
              <p:spPr bwMode="auto">
                <a:xfrm>
                  <a:off x="1157" y="535"/>
                  <a:ext cx="1" cy="1295"/>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chemeClr val="bg1"/>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122" name="Freeform 178">
                  <a:extLst>
                    <a:ext uri="{FF2B5EF4-FFF2-40B4-BE49-F238E27FC236}">
                      <a16:creationId xmlns:a16="http://schemas.microsoft.com/office/drawing/2014/main" id="{A8390947-C588-9F32-5AA4-36B09EF9DA5C}"/>
                    </a:ext>
                  </a:extLst>
                </p:cNvPr>
                <p:cNvSpPr>
                  <a:spLocks noChangeAspect="1"/>
                </p:cNvSpPr>
                <p:nvPr/>
              </p:nvSpPr>
              <p:spPr bwMode="auto">
                <a:xfrm>
                  <a:off x="1542" y="535"/>
                  <a:ext cx="0" cy="1295"/>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chemeClr val="bg1"/>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123" name="Freeform 179">
                  <a:extLst>
                    <a:ext uri="{FF2B5EF4-FFF2-40B4-BE49-F238E27FC236}">
                      <a16:creationId xmlns:a16="http://schemas.microsoft.com/office/drawing/2014/main" id="{EA3CE3D8-7B9A-1D7A-4CB2-7BDA29A0D7A0}"/>
                    </a:ext>
                  </a:extLst>
                </p:cNvPr>
                <p:cNvSpPr>
                  <a:spLocks noChangeAspect="1"/>
                </p:cNvSpPr>
                <p:nvPr/>
              </p:nvSpPr>
              <p:spPr bwMode="auto">
                <a:xfrm>
                  <a:off x="1931" y="535"/>
                  <a:ext cx="0" cy="1295"/>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chemeClr val="bg1"/>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124" name="Freeform 180">
                  <a:extLst>
                    <a:ext uri="{FF2B5EF4-FFF2-40B4-BE49-F238E27FC236}">
                      <a16:creationId xmlns:a16="http://schemas.microsoft.com/office/drawing/2014/main" id="{26AD5ABE-4DD8-943D-53E2-EDD30A4AC03D}"/>
                    </a:ext>
                  </a:extLst>
                </p:cNvPr>
                <p:cNvSpPr>
                  <a:spLocks noChangeAspect="1"/>
                </p:cNvSpPr>
                <p:nvPr/>
              </p:nvSpPr>
              <p:spPr bwMode="auto">
                <a:xfrm>
                  <a:off x="2319" y="535"/>
                  <a:ext cx="0" cy="1295"/>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chemeClr val="bg1"/>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125" name="Freeform 181">
                  <a:extLst>
                    <a:ext uri="{FF2B5EF4-FFF2-40B4-BE49-F238E27FC236}">
                      <a16:creationId xmlns:a16="http://schemas.microsoft.com/office/drawing/2014/main" id="{93552591-E709-F967-3E9B-C636780DE136}"/>
                    </a:ext>
                  </a:extLst>
                </p:cNvPr>
                <p:cNvSpPr>
                  <a:spLocks noChangeAspect="1"/>
                </p:cNvSpPr>
                <p:nvPr/>
              </p:nvSpPr>
              <p:spPr bwMode="auto">
                <a:xfrm>
                  <a:off x="768" y="835"/>
                  <a:ext cx="1666"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chemeClr val="bg1"/>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126" name="Freeform 182">
                  <a:extLst>
                    <a:ext uri="{FF2B5EF4-FFF2-40B4-BE49-F238E27FC236}">
                      <a16:creationId xmlns:a16="http://schemas.microsoft.com/office/drawing/2014/main" id="{5AD5B791-46F7-F226-BABD-3BFD83481C0C}"/>
                    </a:ext>
                  </a:extLst>
                </p:cNvPr>
                <p:cNvSpPr>
                  <a:spLocks noChangeAspect="1"/>
                </p:cNvSpPr>
                <p:nvPr/>
              </p:nvSpPr>
              <p:spPr bwMode="auto">
                <a:xfrm>
                  <a:off x="1157" y="535"/>
                  <a:ext cx="1" cy="1295"/>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chemeClr val="bg1"/>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127" name="Freeform 183">
                  <a:extLst>
                    <a:ext uri="{FF2B5EF4-FFF2-40B4-BE49-F238E27FC236}">
                      <a16:creationId xmlns:a16="http://schemas.microsoft.com/office/drawing/2014/main" id="{3E502EC7-7B01-E2D4-D2BB-FD95160970E2}"/>
                    </a:ext>
                  </a:extLst>
                </p:cNvPr>
                <p:cNvSpPr>
                  <a:spLocks noChangeAspect="1"/>
                </p:cNvSpPr>
                <p:nvPr/>
              </p:nvSpPr>
              <p:spPr bwMode="auto">
                <a:xfrm>
                  <a:off x="1542" y="535"/>
                  <a:ext cx="0" cy="1295"/>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chemeClr val="bg1"/>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128" name="Freeform 184">
                  <a:extLst>
                    <a:ext uri="{FF2B5EF4-FFF2-40B4-BE49-F238E27FC236}">
                      <a16:creationId xmlns:a16="http://schemas.microsoft.com/office/drawing/2014/main" id="{DC05616A-AED5-5A22-2D8C-067D8E989116}"/>
                    </a:ext>
                  </a:extLst>
                </p:cNvPr>
                <p:cNvSpPr>
                  <a:spLocks noChangeAspect="1"/>
                </p:cNvSpPr>
                <p:nvPr/>
              </p:nvSpPr>
              <p:spPr bwMode="auto">
                <a:xfrm>
                  <a:off x="1931" y="535"/>
                  <a:ext cx="0" cy="1295"/>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chemeClr val="bg1"/>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129" name="Freeform 185">
                  <a:extLst>
                    <a:ext uri="{FF2B5EF4-FFF2-40B4-BE49-F238E27FC236}">
                      <a16:creationId xmlns:a16="http://schemas.microsoft.com/office/drawing/2014/main" id="{8A7289C3-AEC5-9A32-8727-AF131BF0CFE8}"/>
                    </a:ext>
                  </a:extLst>
                </p:cNvPr>
                <p:cNvSpPr>
                  <a:spLocks noChangeAspect="1"/>
                </p:cNvSpPr>
                <p:nvPr/>
              </p:nvSpPr>
              <p:spPr bwMode="auto">
                <a:xfrm>
                  <a:off x="2319" y="535"/>
                  <a:ext cx="0" cy="1295"/>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chemeClr val="bg1"/>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130" name="Line 186">
                  <a:extLst>
                    <a:ext uri="{FF2B5EF4-FFF2-40B4-BE49-F238E27FC236}">
                      <a16:creationId xmlns:a16="http://schemas.microsoft.com/office/drawing/2014/main" id="{BBAAFFCF-33D5-0106-DABC-63285BF5D0EC}"/>
                    </a:ext>
                  </a:extLst>
                </p:cNvPr>
                <p:cNvSpPr>
                  <a:spLocks noChangeAspect="1" noChangeShapeType="1"/>
                </p:cNvSpPr>
                <p:nvPr/>
              </p:nvSpPr>
              <p:spPr bwMode="auto">
                <a:xfrm>
                  <a:off x="2434" y="535"/>
                  <a:ext cx="1" cy="8"/>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131" name="Line 187">
                  <a:extLst>
                    <a:ext uri="{FF2B5EF4-FFF2-40B4-BE49-F238E27FC236}">
                      <a16:creationId xmlns:a16="http://schemas.microsoft.com/office/drawing/2014/main" id="{7CC5600C-8D60-5257-C82B-E4FA9AFDED0E}"/>
                    </a:ext>
                  </a:extLst>
                </p:cNvPr>
                <p:cNvSpPr>
                  <a:spLocks noChangeAspect="1" noChangeShapeType="1"/>
                </p:cNvSpPr>
                <p:nvPr/>
              </p:nvSpPr>
              <p:spPr bwMode="auto">
                <a:xfrm flipH="1">
                  <a:off x="2427" y="1530"/>
                  <a:ext cx="7"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132" name="Freeform 188">
                  <a:extLst>
                    <a:ext uri="{FF2B5EF4-FFF2-40B4-BE49-F238E27FC236}">
                      <a16:creationId xmlns:a16="http://schemas.microsoft.com/office/drawing/2014/main" id="{164519D4-EE66-7C03-A523-384FFFF64D71}"/>
                    </a:ext>
                  </a:extLst>
                </p:cNvPr>
                <p:cNvSpPr>
                  <a:spLocks noChangeAspect="1"/>
                </p:cNvSpPr>
                <p:nvPr/>
              </p:nvSpPr>
              <p:spPr bwMode="auto">
                <a:xfrm>
                  <a:off x="768" y="1530"/>
                  <a:ext cx="1666"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chemeClr val="bg1"/>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133" name="Line 189">
                  <a:extLst>
                    <a:ext uri="{FF2B5EF4-FFF2-40B4-BE49-F238E27FC236}">
                      <a16:creationId xmlns:a16="http://schemas.microsoft.com/office/drawing/2014/main" id="{627BF93E-521D-1E70-547B-888D8EB1221D}"/>
                    </a:ext>
                  </a:extLst>
                </p:cNvPr>
                <p:cNvSpPr>
                  <a:spLocks noChangeAspect="1" noChangeShapeType="1"/>
                </p:cNvSpPr>
                <p:nvPr/>
              </p:nvSpPr>
              <p:spPr bwMode="auto">
                <a:xfrm flipH="1">
                  <a:off x="2427" y="1355"/>
                  <a:ext cx="7"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134" name="Freeform 190">
                  <a:extLst>
                    <a:ext uri="{FF2B5EF4-FFF2-40B4-BE49-F238E27FC236}">
                      <a16:creationId xmlns:a16="http://schemas.microsoft.com/office/drawing/2014/main" id="{B8E353DF-7BF5-1BD7-C8E2-A1FEE70A9E2A}"/>
                    </a:ext>
                  </a:extLst>
                </p:cNvPr>
                <p:cNvSpPr>
                  <a:spLocks noChangeAspect="1"/>
                </p:cNvSpPr>
                <p:nvPr/>
              </p:nvSpPr>
              <p:spPr bwMode="auto">
                <a:xfrm>
                  <a:off x="768" y="1355"/>
                  <a:ext cx="1666"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chemeClr val="bg1"/>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135" name="Line 191">
                  <a:extLst>
                    <a:ext uri="{FF2B5EF4-FFF2-40B4-BE49-F238E27FC236}">
                      <a16:creationId xmlns:a16="http://schemas.microsoft.com/office/drawing/2014/main" id="{B751D63E-E031-29CA-B8CD-A752F2CAB541}"/>
                    </a:ext>
                  </a:extLst>
                </p:cNvPr>
                <p:cNvSpPr>
                  <a:spLocks noChangeAspect="1" noChangeShapeType="1"/>
                </p:cNvSpPr>
                <p:nvPr/>
              </p:nvSpPr>
              <p:spPr bwMode="auto">
                <a:xfrm flipH="1">
                  <a:off x="2427" y="1230"/>
                  <a:ext cx="7"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136" name="Freeform 192">
                  <a:extLst>
                    <a:ext uri="{FF2B5EF4-FFF2-40B4-BE49-F238E27FC236}">
                      <a16:creationId xmlns:a16="http://schemas.microsoft.com/office/drawing/2014/main" id="{A8CC587C-23FB-A88E-6E1E-6E47EFABE68C}"/>
                    </a:ext>
                  </a:extLst>
                </p:cNvPr>
                <p:cNvSpPr>
                  <a:spLocks noChangeAspect="1"/>
                </p:cNvSpPr>
                <p:nvPr/>
              </p:nvSpPr>
              <p:spPr bwMode="auto">
                <a:xfrm>
                  <a:off x="768" y="1230"/>
                  <a:ext cx="1666"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chemeClr val="bg1"/>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137" name="Line 193">
                  <a:extLst>
                    <a:ext uri="{FF2B5EF4-FFF2-40B4-BE49-F238E27FC236}">
                      <a16:creationId xmlns:a16="http://schemas.microsoft.com/office/drawing/2014/main" id="{B17D6C37-D4EF-F158-F4EF-8B63F1B0EB6A}"/>
                    </a:ext>
                  </a:extLst>
                </p:cNvPr>
                <p:cNvSpPr>
                  <a:spLocks noChangeAspect="1" noChangeShapeType="1"/>
                </p:cNvSpPr>
                <p:nvPr/>
              </p:nvSpPr>
              <p:spPr bwMode="auto">
                <a:xfrm flipH="1">
                  <a:off x="2427" y="1135"/>
                  <a:ext cx="7"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138" name="Freeform 194">
                  <a:extLst>
                    <a:ext uri="{FF2B5EF4-FFF2-40B4-BE49-F238E27FC236}">
                      <a16:creationId xmlns:a16="http://schemas.microsoft.com/office/drawing/2014/main" id="{86933B68-80D5-B25F-4EE0-C75457F9F357}"/>
                    </a:ext>
                  </a:extLst>
                </p:cNvPr>
                <p:cNvSpPr>
                  <a:spLocks noChangeAspect="1"/>
                </p:cNvSpPr>
                <p:nvPr/>
              </p:nvSpPr>
              <p:spPr bwMode="auto">
                <a:xfrm>
                  <a:off x="768" y="1135"/>
                  <a:ext cx="1666"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chemeClr val="bg1"/>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139" name="Line 195">
                  <a:extLst>
                    <a:ext uri="{FF2B5EF4-FFF2-40B4-BE49-F238E27FC236}">
                      <a16:creationId xmlns:a16="http://schemas.microsoft.com/office/drawing/2014/main" id="{DEE9C8B3-AB3B-62D9-9537-FDC2F3E08B57}"/>
                    </a:ext>
                  </a:extLst>
                </p:cNvPr>
                <p:cNvSpPr>
                  <a:spLocks noChangeAspect="1" noChangeShapeType="1"/>
                </p:cNvSpPr>
                <p:nvPr/>
              </p:nvSpPr>
              <p:spPr bwMode="auto">
                <a:xfrm flipH="1">
                  <a:off x="2427" y="1055"/>
                  <a:ext cx="7"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140" name="Freeform 196">
                  <a:extLst>
                    <a:ext uri="{FF2B5EF4-FFF2-40B4-BE49-F238E27FC236}">
                      <a16:creationId xmlns:a16="http://schemas.microsoft.com/office/drawing/2014/main" id="{5ACB4A61-DDDC-3DB8-765A-1D677D84F64A}"/>
                    </a:ext>
                  </a:extLst>
                </p:cNvPr>
                <p:cNvSpPr>
                  <a:spLocks noChangeAspect="1"/>
                </p:cNvSpPr>
                <p:nvPr/>
              </p:nvSpPr>
              <p:spPr bwMode="auto">
                <a:xfrm>
                  <a:off x="768" y="1055"/>
                  <a:ext cx="1666"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chemeClr val="bg1"/>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141" name="Line 197">
                  <a:extLst>
                    <a:ext uri="{FF2B5EF4-FFF2-40B4-BE49-F238E27FC236}">
                      <a16:creationId xmlns:a16="http://schemas.microsoft.com/office/drawing/2014/main" id="{7C95BA51-09A8-4080-4E94-D6ABC1AD50DF}"/>
                    </a:ext>
                  </a:extLst>
                </p:cNvPr>
                <p:cNvSpPr>
                  <a:spLocks noChangeAspect="1" noChangeShapeType="1"/>
                </p:cNvSpPr>
                <p:nvPr/>
              </p:nvSpPr>
              <p:spPr bwMode="auto">
                <a:xfrm flipH="1">
                  <a:off x="2427" y="987"/>
                  <a:ext cx="7" cy="0"/>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142" name="Freeform 198">
                  <a:extLst>
                    <a:ext uri="{FF2B5EF4-FFF2-40B4-BE49-F238E27FC236}">
                      <a16:creationId xmlns:a16="http://schemas.microsoft.com/office/drawing/2014/main" id="{FCADA823-1F40-0C59-78F8-90EB44CEF0A6}"/>
                    </a:ext>
                  </a:extLst>
                </p:cNvPr>
                <p:cNvSpPr>
                  <a:spLocks noChangeAspect="1"/>
                </p:cNvSpPr>
                <p:nvPr/>
              </p:nvSpPr>
              <p:spPr bwMode="auto">
                <a:xfrm>
                  <a:off x="768" y="987"/>
                  <a:ext cx="1666" cy="0"/>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chemeClr val="bg1"/>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143" name="Line 199">
                  <a:extLst>
                    <a:ext uri="{FF2B5EF4-FFF2-40B4-BE49-F238E27FC236}">
                      <a16:creationId xmlns:a16="http://schemas.microsoft.com/office/drawing/2014/main" id="{F86F66A6-A75C-39D8-CCBC-5781F2A518CC}"/>
                    </a:ext>
                  </a:extLst>
                </p:cNvPr>
                <p:cNvSpPr>
                  <a:spLocks noChangeAspect="1" noChangeShapeType="1"/>
                </p:cNvSpPr>
                <p:nvPr/>
              </p:nvSpPr>
              <p:spPr bwMode="auto">
                <a:xfrm flipH="1">
                  <a:off x="2427" y="930"/>
                  <a:ext cx="7"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144" name="Freeform 200">
                  <a:extLst>
                    <a:ext uri="{FF2B5EF4-FFF2-40B4-BE49-F238E27FC236}">
                      <a16:creationId xmlns:a16="http://schemas.microsoft.com/office/drawing/2014/main" id="{D5CF7384-1E63-E658-15B2-1442608F3384}"/>
                    </a:ext>
                  </a:extLst>
                </p:cNvPr>
                <p:cNvSpPr>
                  <a:spLocks noChangeAspect="1"/>
                </p:cNvSpPr>
                <p:nvPr/>
              </p:nvSpPr>
              <p:spPr bwMode="auto">
                <a:xfrm>
                  <a:off x="768" y="930"/>
                  <a:ext cx="1666"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chemeClr val="bg1"/>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145" name="Line 201">
                  <a:extLst>
                    <a:ext uri="{FF2B5EF4-FFF2-40B4-BE49-F238E27FC236}">
                      <a16:creationId xmlns:a16="http://schemas.microsoft.com/office/drawing/2014/main" id="{78ACEB05-8538-6E4A-1FD0-EA0678CF2330}"/>
                    </a:ext>
                  </a:extLst>
                </p:cNvPr>
                <p:cNvSpPr>
                  <a:spLocks noChangeAspect="1" noChangeShapeType="1"/>
                </p:cNvSpPr>
                <p:nvPr/>
              </p:nvSpPr>
              <p:spPr bwMode="auto">
                <a:xfrm flipH="1">
                  <a:off x="2427" y="881"/>
                  <a:ext cx="7" cy="0"/>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146" name="Freeform 202">
                  <a:extLst>
                    <a:ext uri="{FF2B5EF4-FFF2-40B4-BE49-F238E27FC236}">
                      <a16:creationId xmlns:a16="http://schemas.microsoft.com/office/drawing/2014/main" id="{EAD3103D-ECEF-8C99-8428-8077B00E1F92}"/>
                    </a:ext>
                  </a:extLst>
                </p:cNvPr>
                <p:cNvSpPr>
                  <a:spLocks noChangeAspect="1"/>
                </p:cNvSpPr>
                <p:nvPr/>
              </p:nvSpPr>
              <p:spPr bwMode="auto">
                <a:xfrm>
                  <a:off x="768" y="881"/>
                  <a:ext cx="1666" cy="0"/>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chemeClr val="bg1"/>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147" name="Line 203">
                  <a:extLst>
                    <a:ext uri="{FF2B5EF4-FFF2-40B4-BE49-F238E27FC236}">
                      <a16:creationId xmlns:a16="http://schemas.microsoft.com/office/drawing/2014/main" id="{D92909AA-E937-FB0D-32D1-1C5BD3767751}"/>
                    </a:ext>
                  </a:extLst>
                </p:cNvPr>
                <p:cNvSpPr>
                  <a:spLocks noChangeAspect="1" noChangeShapeType="1"/>
                </p:cNvSpPr>
                <p:nvPr/>
              </p:nvSpPr>
              <p:spPr bwMode="auto">
                <a:xfrm flipH="1">
                  <a:off x="2427" y="835"/>
                  <a:ext cx="7"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148" name="Freeform 204">
                  <a:extLst>
                    <a:ext uri="{FF2B5EF4-FFF2-40B4-BE49-F238E27FC236}">
                      <a16:creationId xmlns:a16="http://schemas.microsoft.com/office/drawing/2014/main" id="{A5F4FF04-7A2E-49A4-474F-80D8BDBEACB3}"/>
                    </a:ext>
                  </a:extLst>
                </p:cNvPr>
                <p:cNvSpPr>
                  <a:spLocks noChangeAspect="1"/>
                </p:cNvSpPr>
                <p:nvPr/>
              </p:nvSpPr>
              <p:spPr bwMode="auto">
                <a:xfrm>
                  <a:off x="768" y="835"/>
                  <a:ext cx="1666"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chemeClr val="bg1"/>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149" name="Line 205">
                  <a:extLst>
                    <a:ext uri="{FF2B5EF4-FFF2-40B4-BE49-F238E27FC236}">
                      <a16:creationId xmlns:a16="http://schemas.microsoft.com/office/drawing/2014/main" id="{50A0E21A-5792-1364-488F-46B4B153FA9C}"/>
                    </a:ext>
                  </a:extLst>
                </p:cNvPr>
                <p:cNvSpPr>
                  <a:spLocks noChangeAspect="1" noChangeShapeType="1"/>
                </p:cNvSpPr>
                <p:nvPr/>
              </p:nvSpPr>
              <p:spPr bwMode="auto">
                <a:xfrm flipH="1">
                  <a:off x="2419" y="835"/>
                  <a:ext cx="15"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150" name="Line 206">
                  <a:extLst>
                    <a:ext uri="{FF2B5EF4-FFF2-40B4-BE49-F238E27FC236}">
                      <a16:creationId xmlns:a16="http://schemas.microsoft.com/office/drawing/2014/main" id="{7DF39E25-140F-2E17-3BDA-58D4B87641A7}"/>
                    </a:ext>
                  </a:extLst>
                </p:cNvPr>
                <p:cNvSpPr>
                  <a:spLocks noChangeAspect="1" noChangeShapeType="1"/>
                </p:cNvSpPr>
                <p:nvPr/>
              </p:nvSpPr>
              <p:spPr bwMode="auto">
                <a:xfrm flipH="1">
                  <a:off x="2427" y="535"/>
                  <a:ext cx="7"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151" name="Rectangle 207">
                  <a:extLst>
                    <a:ext uri="{FF2B5EF4-FFF2-40B4-BE49-F238E27FC236}">
                      <a16:creationId xmlns:a16="http://schemas.microsoft.com/office/drawing/2014/main" id="{523EB365-28AE-A722-CCDE-2BB307403A06}"/>
                    </a:ext>
                  </a:extLst>
                </p:cNvPr>
                <p:cNvSpPr>
                  <a:spLocks noChangeAspect="1" noChangeArrowheads="1"/>
                </p:cNvSpPr>
                <p:nvPr/>
              </p:nvSpPr>
              <p:spPr bwMode="auto">
                <a:xfrm>
                  <a:off x="1115" y="1864"/>
                  <a:ext cx="160"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600" b="1">
                      <a:solidFill>
                        <a:srgbClr val="FFCCFF"/>
                      </a:solidFill>
                      <a:latin typeface="Times New Roman" panose="02020603050405020304" pitchFamily="18" charset="0"/>
                    </a:rPr>
                    <a:t>0.1</a:t>
                  </a:r>
                </a:p>
              </p:txBody>
            </p:sp>
            <p:sp>
              <p:nvSpPr>
                <p:cNvPr id="83152" name="Rectangle 208">
                  <a:extLst>
                    <a:ext uri="{FF2B5EF4-FFF2-40B4-BE49-F238E27FC236}">
                      <a16:creationId xmlns:a16="http://schemas.microsoft.com/office/drawing/2014/main" id="{1F4F00AF-5FE8-8ADB-1A19-D6B7E928A2CC}"/>
                    </a:ext>
                  </a:extLst>
                </p:cNvPr>
                <p:cNvSpPr>
                  <a:spLocks noChangeAspect="1" noChangeArrowheads="1"/>
                </p:cNvSpPr>
                <p:nvPr/>
              </p:nvSpPr>
              <p:spPr bwMode="auto">
                <a:xfrm>
                  <a:off x="1520" y="1864"/>
                  <a:ext cx="6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600" b="1">
                      <a:solidFill>
                        <a:srgbClr val="FFCCFF"/>
                      </a:solidFill>
                      <a:latin typeface="Times New Roman" panose="02020603050405020304" pitchFamily="18" charset="0"/>
                    </a:rPr>
                    <a:t>1</a:t>
                  </a:r>
                </a:p>
              </p:txBody>
            </p:sp>
            <p:sp>
              <p:nvSpPr>
                <p:cNvPr id="83153" name="Rectangle 209">
                  <a:extLst>
                    <a:ext uri="{FF2B5EF4-FFF2-40B4-BE49-F238E27FC236}">
                      <a16:creationId xmlns:a16="http://schemas.microsoft.com/office/drawing/2014/main" id="{7F14012F-7CBA-FC65-6E01-7FD8C32AFF83}"/>
                    </a:ext>
                  </a:extLst>
                </p:cNvPr>
                <p:cNvSpPr>
                  <a:spLocks noChangeAspect="1" noChangeArrowheads="1"/>
                </p:cNvSpPr>
                <p:nvPr/>
              </p:nvSpPr>
              <p:spPr bwMode="auto">
                <a:xfrm>
                  <a:off x="1895" y="1864"/>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600" b="1">
                      <a:solidFill>
                        <a:srgbClr val="FFCCFF"/>
                      </a:solidFill>
                      <a:latin typeface="Times New Roman" panose="02020603050405020304" pitchFamily="18" charset="0"/>
                    </a:rPr>
                    <a:t>10</a:t>
                  </a:r>
                </a:p>
              </p:txBody>
            </p:sp>
            <p:sp>
              <p:nvSpPr>
                <p:cNvPr id="83154" name="Rectangle 210">
                  <a:extLst>
                    <a:ext uri="{FF2B5EF4-FFF2-40B4-BE49-F238E27FC236}">
                      <a16:creationId xmlns:a16="http://schemas.microsoft.com/office/drawing/2014/main" id="{89CD2B44-1DE9-BD96-E445-43993B79909E}"/>
                    </a:ext>
                  </a:extLst>
                </p:cNvPr>
                <p:cNvSpPr>
                  <a:spLocks noChangeAspect="1" noChangeArrowheads="1"/>
                </p:cNvSpPr>
                <p:nvPr/>
              </p:nvSpPr>
              <p:spPr bwMode="auto">
                <a:xfrm>
                  <a:off x="2284" y="1864"/>
                  <a:ext cx="192"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600" b="1">
                      <a:solidFill>
                        <a:srgbClr val="FFCCFF"/>
                      </a:solidFill>
                      <a:latin typeface="Times New Roman" panose="02020603050405020304" pitchFamily="18" charset="0"/>
                    </a:rPr>
                    <a:t>100</a:t>
                  </a:r>
                </a:p>
              </p:txBody>
            </p:sp>
            <p:sp>
              <p:nvSpPr>
                <p:cNvPr id="83155" name="Rectangle 211">
                  <a:extLst>
                    <a:ext uri="{FF2B5EF4-FFF2-40B4-BE49-F238E27FC236}">
                      <a16:creationId xmlns:a16="http://schemas.microsoft.com/office/drawing/2014/main" id="{B4D2E1B5-8387-0471-896E-1B5DEE9A79F6}"/>
                    </a:ext>
                  </a:extLst>
                </p:cNvPr>
                <p:cNvSpPr>
                  <a:spLocks noChangeAspect="1" noChangeArrowheads="1"/>
                </p:cNvSpPr>
                <p:nvPr/>
              </p:nvSpPr>
              <p:spPr bwMode="auto">
                <a:xfrm>
                  <a:off x="568" y="1736"/>
                  <a:ext cx="128"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600" b="1">
                      <a:solidFill>
                        <a:srgbClr val="FFCCFF"/>
                      </a:solidFill>
                      <a:latin typeface="Times New Roman" panose="02020603050405020304" pitchFamily="18" charset="0"/>
                    </a:rPr>
                    <a:t>10</a:t>
                  </a:r>
                </a:p>
              </p:txBody>
            </p:sp>
            <p:sp>
              <p:nvSpPr>
                <p:cNvPr id="83156" name="Rectangle 212">
                  <a:extLst>
                    <a:ext uri="{FF2B5EF4-FFF2-40B4-BE49-F238E27FC236}">
                      <a16:creationId xmlns:a16="http://schemas.microsoft.com/office/drawing/2014/main" id="{340F257B-EEC4-FCA5-6E69-E23AECE60093}"/>
                    </a:ext>
                  </a:extLst>
                </p:cNvPr>
                <p:cNvSpPr>
                  <a:spLocks noChangeAspect="1" noChangeArrowheads="1"/>
                </p:cNvSpPr>
                <p:nvPr/>
              </p:nvSpPr>
              <p:spPr bwMode="auto">
                <a:xfrm>
                  <a:off x="533" y="728"/>
                  <a:ext cx="192"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600" b="1">
                      <a:solidFill>
                        <a:srgbClr val="FFCCFF"/>
                      </a:solidFill>
                      <a:latin typeface="Times New Roman" panose="02020603050405020304" pitchFamily="18" charset="0"/>
                    </a:rPr>
                    <a:t>100</a:t>
                  </a:r>
                </a:p>
              </p:txBody>
            </p:sp>
            <p:sp>
              <p:nvSpPr>
                <p:cNvPr id="83157" name="Freeform 213">
                  <a:extLst>
                    <a:ext uri="{FF2B5EF4-FFF2-40B4-BE49-F238E27FC236}">
                      <a16:creationId xmlns:a16="http://schemas.microsoft.com/office/drawing/2014/main" id="{3573FF4D-FCD0-017E-6FB6-806682B8D7DC}"/>
                    </a:ext>
                  </a:extLst>
                </p:cNvPr>
                <p:cNvSpPr>
                  <a:spLocks noChangeAspect="1"/>
                </p:cNvSpPr>
                <p:nvPr/>
              </p:nvSpPr>
              <p:spPr bwMode="auto">
                <a:xfrm>
                  <a:off x="849" y="660"/>
                  <a:ext cx="1489" cy="1170"/>
                </a:xfrm>
                <a:custGeom>
                  <a:avLst/>
                  <a:gdLst>
                    <a:gd name="T0" fmla="*/ 0 w 2322"/>
                    <a:gd name="T1" fmla="*/ 1848 h 1848"/>
                    <a:gd name="T2" fmla="*/ 300 w 2322"/>
                    <a:gd name="T3" fmla="*/ 750 h 1848"/>
                    <a:gd name="T4" fmla="*/ 414 w 2322"/>
                    <a:gd name="T5" fmla="*/ 426 h 1848"/>
                    <a:gd name="T6" fmla="*/ 528 w 2322"/>
                    <a:gd name="T7" fmla="*/ 276 h 1848"/>
                    <a:gd name="T8" fmla="*/ 696 w 2322"/>
                    <a:gd name="T9" fmla="*/ 210 h 1848"/>
                    <a:gd name="T10" fmla="*/ 1938 w 2322"/>
                    <a:gd name="T11" fmla="*/ 96 h 1848"/>
                    <a:gd name="T12" fmla="*/ 2322 w 2322"/>
                    <a:gd name="T13" fmla="*/ 0 h 1848"/>
                  </a:gdLst>
                  <a:ahLst/>
                  <a:cxnLst>
                    <a:cxn ang="0">
                      <a:pos x="T0" y="T1"/>
                    </a:cxn>
                    <a:cxn ang="0">
                      <a:pos x="T2" y="T3"/>
                    </a:cxn>
                    <a:cxn ang="0">
                      <a:pos x="T4" y="T5"/>
                    </a:cxn>
                    <a:cxn ang="0">
                      <a:pos x="T6" y="T7"/>
                    </a:cxn>
                    <a:cxn ang="0">
                      <a:pos x="T8" y="T9"/>
                    </a:cxn>
                    <a:cxn ang="0">
                      <a:pos x="T10" y="T11"/>
                    </a:cxn>
                    <a:cxn ang="0">
                      <a:pos x="T12" y="T13"/>
                    </a:cxn>
                  </a:cxnLst>
                  <a:rect l="0" t="0" r="r" b="b"/>
                  <a:pathLst>
                    <a:path w="2322" h="1848">
                      <a:moveTo>
                        <a:pt x="0" y="1848"/>
                      </a:moveTo>
                      <a:lnTo>
                        <a:pt x="300" y="750"/>
                      </a:lnTo>
                      <a:lnTo>
                        <a:pt x="414" y="426"/>
                      </a:lnTo>
                      <a:lnTo>
                        <a:pt x="528" y="276"/>
                      </a:lnTo>
                      <a:lnTo>
                        <a:pt x="696" y="210"/>
                      </a:lnTo>
                      <a:lnTo>
                        <a:pt x="1938" y="96"/>
                      </a:lnTo>
                      <a:lnTo>
                        <a:pt x="2322" y="0"/>
                      </a:lnTo>
                    </a:path>
                  </a:pathLst>
                </a:custGeom>
                <a:noFill/>
                <a:ln w="28575" cmpd="sng">
                  <a:solidFill>
                    <a:srgbClr val="FFFFCC"/>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158" name="Text Box 214">
                  <a:extLst>
                    <a:ext uri="{FF2B5EF4-FFF2-40B4-BE49-F238E27FC236}">
                      <a16:creationId xmlns:a16="http://schemas.microsoft.com/office/drawing/2014/main" id="{AC9CAD8B-BA4B-519C-8FE3-05D57D37CE3A}"/>
                    </a:ext>
                  </a:extLst>
                </p:cNvPr>
                <p:cNvSpPr txBox="1">
                  <a:spLocks noChangeAspect="1" noChangeArrowheads="1"/>
                </p:cNvSpPr>
                <p:nvPr/>
              </p:nvSpPr>
              <p:spPr bwMode="auto">
                <a:xfrm>
                  <a:off x="1104" y="1526"/>
                  <a:ext cx="1262" cy="212"/>
                </a:xfrm>
                <a:prstGeom prst="rect">
                  <a:avLst/>
                </a:prstGeom>
                <a:gradFill rotWithShape="0">
                  <a:gsLst>
                    <a:gs pos="0">
                      <a:srgbClr val="3333FF"/>
                    </a:gs>
                    <a:gs pos="100000">
                      <a:srgbClr val="3333FF">
                        <a:gamma/>
                        <a:shade val="0"/>
                        <a:invGamma/>
                      </a:srgbClr>
                    </a:gs>
                  </a:gsLst>
                  <a:path path="rect">
                    <a:fillToRect l="100000" t="100000"/>
                  </a:path>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1600" b="1">
                      <a:solidFill>
                        <a:srgbClr val="FFCCFF"/>
                      </a:solidFill>
                      <a:latin typeface="Times New Roman" panose="02020603050405020304" pitchFamily="18" charset="0"/>
                    </a:rPr>
                    <a:t>Exciting Current [A]</a:t>
                  </a:r>
                </a:p>
              </p:txBody>
            </p:sp>
            <p:sp>
              <p:nvSpPr>
                <p:cNvPr id="83159" name="Text Box 215">
                  <a:extLst>
                    <a:ext uri="{FF2B5EF4-FFF2-40B4-BE49-F238E27FC236}">
                      <a16:creationId xmlns:a16="http://schemas.microsoft.com/office/drawing/2014/main" id="{D531A913-1BCD-EAB1-1125-CDC9F4B54523}"/>
                    </a:ext>
                  </a:extLst>
                </p:cNvPr>
                <p:cNvSpPr txBox="1">
                  <a:spLocks noChangeAspect="1" noChangeArrowheads="1"/>
                </p:cNvSpPr>
                <p:nvPr/>
              </p:nvSpPr>
              <p:spPr bwMode="auto">
                <a:xfrm rot="-5400000">
                  <a:off x="265" y="1183"/>
                  <a:ext cx="74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1600" b="1">
                      <a:solidFill>
                        <a:srgbClr val="FFCCFF"/>
                      </a:solidFill>
                      <a:latin typeface="Times New Roman" panose="02020603050405020304" pitchFamily="18" charset="0"/>
                    </a:rPr>
                    <a:t>Voltage [V]</a:t>
                  </a:r>
                </a:p>
              </p:txBody>
            </p:sp>
          </p:grpSp>
        </p:grpSp>
        <p:sp>
          <p:nvSpPr>
            <p:cNvPr id="83160" name="Text Box 216">
              <a:extLst>
                <a:ext uri="{FF2B5EF4-FFF2-40B4-BE49-F238E27FC236}">
                  <a16:creationId xmlns:a16="http://schemas.microsoft.com/office/drawing/2014/main" id="{0E21E893-F13D-A2E6-1923-53A540F027E9}"/>
                </a:ext>
              </a:extLst>
            </p:cNvPr>
            <p:cNvSpPr txBox="1">
              <a:spLocks noChangeArrowheads="1"/>
            </p:cNvSpPr>
            <p:nvPr/>
          </p:nvSpPr>
          <p:spPr bwMode="auto">
            <a:xfrm>
              <a:off x="3184" y="2117"/>
              <a:ext cx="212" cy="17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1200" b="1">
                  <a:solidFill>
                    <a:srgbClr val="000000"/>
                  </a:solidFill>
                  <a:latin typeface="Times New Roman" panose="02020603050405020304" pitchFamily="18" charset="0"/>
                </a:rPr>
                <a:t>15</a:t>
              </a:r>
            </a:p>
          </p:txBody>
        </p:sp>
        <p:sp>
          <p:nvSpPr>
            <p:cNvPr id="83161" name="Text Box 217">
              <a:extLst>
                <a:ext uri="{FF2B5EF4-FFF2-40B4-BE49-F238E27FC236}">
                  <a16:creationId xmlns:a16="http://schemas.microsoft.com/office/drawing/2014/main" id="{84D124F0-DEA4-4AB6-E10F-2B4096974FC7}"/>
                </a:ext>
              </a:extLst>
            </p:cNvPr>
            <p:cNvSpPr txBox="1">
              <a:spLocks noChangeArrowheads="1"/>
            </p:cNvSpPr>
            <p:nvPr/>
          </p:nvSpPr>
          <p:spPr bwMode="auto">
            <a:xfrm>
              <a:off x="3369" y="2043"/>
              <a:ext cx="212" cy="17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1200" b="1">
                  <a:solidFill>
                    <a:srgbClr val="000000"/>
                  </a:solidFill>
                  <a:latin typeface="Times New Roman" panose="02020603050405020304" pitchFamily="18" charset="0"/>
                </a:rPr>
                <a:t>23</a:t>
              </a:r>
            </a:p>
          </p:txBody>
        </p:sp>
        <p:sp>
          <p:nvSpPr>
            <p:cNvPr id="83162" name="Text Box 218">
              <a:extLst>
                <a:ext uri="{FF2B5EF4-FFF2-40B4-BE49-F238E27FC236}">
                  <a16:creationId xmlns:a16="http://schemas.microsoft.com/office/drawing/2014/main" id="{DE127002-04F9-FC96-F8FB-0EEF6FB8079C}"/>
                </a:ext>
              </a:extLst>
            </p:cNvPr>
            <p:cNvSpPr txBox="1">
              <a:spLocks noChangeArrowheads="1"/>
            </p:cNvSpPr>
            <p:nvPr/>
          </p:nvSpPr>
          <p:spPr bwMode="auto">
            <a:xfrm>
              <a:off x="3561" y="1969"/>
              <a:ext cx="212" cy="17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1200" b="1">
                  <a:solidFill>
                    <a:srgbClr val="000000"/>
                  </a:solidFill>
                  <a:latin typeface="Times New Roman" panose="02020603050405020304" pitchFamily="18" charset="0"/>
                </a:rPr>
                <a:t>35</a:t>
              </a:r>
            </a:p>
          </p:txBody>
        </p:sp>
        <p:sp>
          <p:nvSpPr>
            <p:cNvPr id="83163" name="Text Box 219">
              <a:extLst>
                <a:ext uri="{FF2B5EF4-FFF2-40B4-BE49-F238E27FC236}">
                  <a16:creationId xmlns:a16="http://schemas.microsoft.com/office/drawing/2014/main" id="{C6B76E21-5B8E-2198-5C24-436B5FDB3F0F}"/>
                </a:ext>
              </a:extLst>
            </p:cNvPr>
            <p:cNvSpPr txBox="1">
              <a:spLocks noChangeArrowheads="1"/>
            </p:cNvSpPr>
            <p:nvPr/>
          </p:nvSpPr>
          <p:spPr bwMode="auto">
            <a:xfrm>
              <a:off x="3813" y="1909"/>
              <a:ext cx="212" cy="17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1200" b="1">
                  <a:solidFill>
                    <a:srgbClr val="000000"/>
                  </a:solidFill>
                  <a:latin typeface="Times New Roman" panose="02020603050405020304" pitchFamily="18" charset="0"/>
                </a:rPr>
                <a:t>48</a:t>
              </a:r>
            </a:p>
          </p:txBody>
        </p:sp>
        <p:sp>
          <p:nvSpPr>
            <p:cNvPr id="83164" name="Line 220">
              <a:extLst>
                <a:ext uri="{FF2B5EF4-FFF2-40B4-BE49-F238E27FC236}">
                  <a16:creationId xmlns:a16="http://schemas.microsoft.com/office/drawing/2014/main" id="{CD15E053-2C25-3690-8E1C-F25B7CA6E5E9}"/>
                </a:ext>
              </a:extLst>
            </p:cNvPr>
            <p:cNvSpPr>
              <a:spLocks noChangeShapeType="1"/>
            </p:cNvSpPr>
            <p:nvPr/>
          </p:nvSpPr>
          <p:spPr bwMode="auto">
            <a:xfrm>
              <a:off x="3145" y="2330"/>
              <a:ext cx="1212" cy="74"/>
            </a:xfrm>
            <a:prstGeom prst="line">
              <a:avLst/>
            </a:prstGeom>
            <a:noFill/>
            <a:ln w="38100">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165" name="Line 221">
              <a:extLst>
                <a:ext uri="{FF2B5EF4-FFF2-40B4-BE49-F238E27FC236}">
                  <a16:creationId xmlns:a16="http://schemas.microsoft.com/office/drawing/2014/main" id="{B0825C98-06F7-CBE7-F755-7AA81010DC21}"/>
                </a:ext>
              </a:extLst>
            </p:cNvPr>
            <p:cNvSpPr>
              <a:spLocks noChangeShapeType="1"/>
            </p:cNvSpPr>
            <p:nvPr/>
          </p:nvSpPr>
          <p:spPr bwMode="auto">
            <a:xfrm>
              <a:off x="3568" y="2190"/>
              <a:ext cx="1062" cy="146"/>
            </a:xfrm>
            <a:prstGeom prst="line">
              <a:avLst/>
            </a:prstGeom>
            <a:noFill/>
            <a:ln w="38100">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166" name="Freeform 222">
              <a:extLst>
                <a:ext uri="{FF2B5EF4-FFF2-40B4-BE49-F238E27FC236}">
                  <a16:creationId xmlns:a16="http://schemas.microsoft.com/office/drawing/2014/main" id="{A308BB50-4C65-A37C-380C-EB0074D0E02E}"/>
                </a:ext>
              </a:extLst>
            </p:cNvPr>
            <p:cNvSpPr>
              <a:spLocks/>
            </p:cNvSpPr>
            <p:nvPr/>
          </p:nvSpPr>
          <p:spPr bwMode="auto">
            <a:xfrm>
              <a:off x="3036" y="1871"/>
              <a:ext cx="811" cy="311"/>
            </a:xfrm>
            <a:custGeom>
              <a:avLst/>
              <a:gdLst>
                <a:gd name="T0" fmla="*/ 0 w 618"/>
                <a:gd name="T1" fmla="*/ 222 h 222"/>
                <a:gd name="T2" fmla="*/ 120 w 618"/>
                <a:gd name="T3" fmla="*/ 168 h 222"/>
                <a:gd name="T4" fmla="*/ 228 w 618"/>
                <a:gd name="T5" fmla="*/ 132 h 222"/>
                <a:gd name="T6" fmla="*/ 390 w 618"/>
                <a:gd name="T7" fmla="*/ 78 h 222"/>
                <a:gd name="T8" fmla="*/ 618 w 618"/>
                <a:gd name="T9" fmla="*/ 0 h 222"/>
              </a:gdLst>
              <a:ahLst/>
              <a:cxnLst>
                <a:cxn ang="0">
                  <a:pos x="T0" y="T1"/>
                </a:cxn>
                <a:cxn ang="0">
                  <a:pos x="T2" y="T3"/>
                </a:cxn>
                <a:cxn ang="0">
                  <a:pos x="T4" y="T5"/>
                </a:cxn>
                <a:cxn ang="0">
                  <a:pos x="T6" y="T7"/>
                </a:cxn>
                <a:cxn ang="0">
                  <a:pos x="T8" y="T9"/>
                </a:cxn>
              </a:cxnLst>
              <a:rect l="0" t="0" r="r" b="b"/>
              <a:pathLst>
                <a:path w="618" h="222">
                  <a:moveTo>
                    <a:pt x="0" y="222"/>
                  </a:moveTo>
                  <a:lnTo>
                    <a:pt x="120" y="168"/>
                  </a:lnTo>
                  <a:lnTo>
                    <a:pt x="228" y="132"/>
                  </a:lnTo>
                  <a:lnTo>
                    <a:pt x="390" y="78"/>
                  </a:lnTo>
                  <a:lnTo>
                    <a:pt x="618" y="0"/>
                  </a:lnTo>
                </a:path>
              </a:pathLst>
            </a:custGeom>
            <a:solidFill>
              <a:schemeClr val="tx1"/>
            </a:solidFill>
            <a:ln w="28575" cmpd="sng">
              <a:solidFill>
                <a:srgbClr val="FF0066"/>
              </a:solidFill>
              <a:prstDash val="solid"/>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167" name="Line 223">
              <a:extLst>
                <a:ext uri="{FF2B5EF4-FFF2-40B4-BE49-F238E27FC236}">
                  <a16:creationId xmlns:a16="http://schemas.microsoft.com/office/drawing/2014/main" id="{557BF9FC-8E9B-73BC-7E9E-70EA83B00C3B}"/>
                </a:ext>
              </a:extLst>
            </p:cNvPr>
            <p:cNvSpPr>
              <a:spLocks noChangeShapeType="1"/>
            </p:cNvSpPr>
            <p:nvPr/>
          </p:nvSpPr>
          <p:spPr bwMode="auto">
            <a:xfrm flipV="1">
              <a:off x="1325" y="1139"/>
              <a:ext cx="2901" cy="2440"/>
            </a:xfrm>
            <a:prstGeom prst="line">
              <a:avLst/>
            </a:prstGeom>
            <a:noFill/>
            <a:ln w="38100">
              <a:solidFill>
                <a:srgbClr val="CCECFF"/>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168" name="Oval 224">
              <a:extLst>
                <a:ext uri="{FF2B5EF4-FFF2-40B4-BE49-F238E27FC236}">
                  <a16:creationId xmlns:a16="http://schemas.microsoft.com/office/drawing/2014/main" id="{6E3ACD96-6721-B4A9-4EDF-4461A5776301}"/>
                </a:ext>
              </a:extLst>
            </p:cNvPr>
            <p:cNvSpPr>
              <a:spLocks noChangeArrowheads="1"/>
            </p:cNvSpPr>
            <p:nvPr/>
          </p:nvSpPr>
          <p:spPr bwMode="auto">
            <a:xfrm>
              <a:off x="3004" y="2149"/>
              <a:ext cx="63" cy="67"/>
            </a:xfrm>
            <a:prstGeom prst="ellipse">
              <a:avLst/>
            </a:prstGeom>
            <a:solidFill>
              <a:srgbClr val="FF0066"/>
            </a:solidFill>
            <a:ln w="28575">
              <a:solidFill>
                <a:srgbClr val="FF0066"/>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169" name="Oval 225">
              <a:extLst>
                <a:ext uri="{FF2B5EF4-FFF2-40B4-BE49-F238E27FC236}">
                  <a16:creationId xmlns:a16="http://schemas.microsoft.com/office/drawing/2014/main" id="{3632A974-B05A-3823-DA74-B3D68057D982}"/>
                </a:ext>
              </a:extLst>
            </p:cNvPr>
            <p:cNvSpPr>
              <a:spLocks noChangeArrowheads="1"/>
            </p:cNvSpPr>
            <p:nvPr/>
          </p:nvSpPr>
          <p:spPr bwMode="auto">
            <a:xfrm>
              <a:off x="3004" y="2115"/>
              <a:ext cx="63" cy="67"/>
            </a:xfrm>
            <a:prstGeom prst="ellipse">
              <a:avLst/>
            </a:prstGeom>
            <a:solidFill>
              <a:srgbClr val="CCECFF"/>
            </a:solidFill>
            <a:ln w="28575">
              <a:solidFill>
                <a:srgbClr val="CCECFF"/>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170" name="Oval 226">
              <a:extLst>
                <a:ext uri="{FF2B5EF4-FFF2-40B4-BE49-F238E27FC236}">
                  <a16:creationId xmlns:a16="http://schemas.microsoft.com/office/drawing/2014/main" id="{E9D733CD-6123-F6B5-55CF-310B0E3E4C1B}"/>
                </a:ext>
              </a:extLst>
            </p:cNvPr>
            <p:cNvSpPr>
              <a:spLocks noChangeArrowheads="1"/>
            </p:cNvSpPr>
            <p:nvPr/>
          </p:nvSpPr>
          <p:spPr bwMode="auto">
            <a:xfrm>
              <a:off x="3304" y="1854"/>
              <a:ext cx="63" cy="67"/>
            </a:xfrm>
            <a:prstGeom prst="ellipse">
              <a:avLst/>
            </a:prstGeom>
            <a:solidFill>
              <a:srgbClr val="CCECFF"/>
            </a:solidFill>
            <a:ln w="28575">
              <a:solidFill>
                <a:srgbClr val="CCECFF"/>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171" name="Oval 227">
              <a:extLst>
                <a:ext uri="{FF2B5EF4-FFF2-40B4-BE49-F238E27FC236}">
                  <a16:creationId xmlns:a16="http://schemas.microsoft.com/office/drawing/2014/main" id="{E2477711-5277-D023-46CC-5C732F89BA89}"/>
                </a:ext>
              </a:extLst>
            </p:cNvPr>
            <p:cNvSpPr>
              <a:spLocks noChangeArrowheads="1"/>
            </p:cNvSpPr>
            <p:nvPr/>
          </p:nvSpPr>
          <p:spPr bwMode="auto">
            <a:xfrm>
              <a:off x="3162" y="1972"/>
              <a:ext cx="63" cy="67"/>
            </a:xfrm>
            <a:prstGeom prst="ellipse">
              <a:avLst/>
            </a:prstGeom>
            <a:solidFill>
              <a:srgbClr val="CCECFF"/>
            </a:solidFill>
            <a:ln w="28575">
              <a:solidFill>
                <a:srgbClr val="CCECFF"/>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172" name="Oval 228">
              <a:extLst>
                <a:ext uri="{FF2B5EF4-FFF2-40B4-BE49-F238E27FC236}">
                  <a16:creationId xmlns:a16="http://schemas.microsoft.com/office/drawing/2014/main" id="{42158F93-5A14-AC09-498C-83C68DFBCDDA}"/>
                </a:ext>
              </a:extLst>
            </p:cNvPr>
            <p:cNvSpPr>
              <a:spLocks noChangeArrowheads="1"/>
            </p:cNvSpPr>
            <p:nvPr/>
          </p:nvSpPr>
          <p:spPr bwMode="auto">
            <a:xfrm>
              <a:off x="3162" y="2073"/>
              <a:ext cx="63" cy="67"/>
            </a:xfrm>
            <a:prstGeom prst="ellipse">
              <a:avLst/>
            </a:prstGeom>
            <a:solidFill>
              <a:srgbClr val="FF0066"/>
            </a:solidFill>
            <a:ln w="28575">
              <a:solidFill>
                <a:srgbClr val="FF0066"/>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173" name="Oval 229">
              <a:extLst>
                <a:ext uri="{FF2B5EF4-FFF2-40B4-BE49-F238E27FC236}">
                  <a16:creationId xmlns:a16="http://schemas.microsoft.com/office/drawing/2014/main" id="{9EC720F8-749A-49D8-DD5D-DFCC9B023F13}"/>
                </a:ext>
              </a:extLst>
            </p:cNvPr>
            <p:cNvSpPr>
              <a:spLocks noChangeArrowheads="1"/>
            </p:cNvSpPr>
            <p:nvPr/>
          </p:nvSpPr>
          <p:spPr bwMode="auto">
            <a:xfrm>
              <a:off x="3304" y="2022"/>
              <a:ext cx="63" cy="68"/>
            </a:xfrm>
            <a:prstGeom prst="ellipse">
              <a:avLst/>
            </a:prstGeom>
            <a:solidFill>
              <a:srgbClr val="FF0066"/>
            </a:solidFill>
            <a:ln w="28575">
              <a:solidFill>
                <a:srgbClr val="FF0066"/>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83174" name="Text Box 230">
              <a:extLst>
                <a:ext uri="{FF2B5EF4-FFF2-40B4-BE49-F238E27FC236}">
                  <a16:creationId xmlns:a16="http://schemas.microsoft.com/office/drawing/2014/main" id="{EB8AB8EF-B524-33CB-B6FC-BC66120B5E4A}"/>
                </a:ext>
              </a:extLst>
            </p:cNvPr>
            <p:cNvSpPr txBox="1">
              <a:spLocks noChangeArrowheads="1"/>
            </p:cNvSpPr>
            <p:nvPr/>
          </p:nvSpPr>
          <p:spPr bwMode="auto">
            <a:xfrm>
              <a:off x="3036" y="2183"/>
              <a:ext cx="164" cy="17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1200" b="1">
                  <a:solidFill>
                    <a:srgbClr val="000000"/>
                  </a:solidFill>
                  <a:latin typeface="Times New Roman" panose="02020603050405020304" pitchFamily="18" charset="0"/>
                </a:rPr>
                <a:t>7</a:t>
              </a: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014F8561-739D-FBB4-0F09-72D1AD334561}"/>
              </a:ext>
            </a:extLst>
          </p:cNvPr>
          <p:cNvSpPr>
            <a:spLocks noGrp="1" noChangeArrowheads="1"/>
          </p:cNvSpPr>
          <p:nvPr>
            <p:ph type="title"/>
          </p:nvPr>
        </p:nvSpPr>
        <p:spPr>
          <a:xfrm>
            <a:off x="2438400" y="0"/>
            <a:ext cx="7315200" cy="1143000"/>
          </a:xfrm>
          <a:noFill/>
          <a:ln/>
        </p:spPr>
        <p:txBody>
          <a:bodyPr/>
          <a:lstStyle/>
          <a:p>
            <a:r>
              <a:rPr lang="en-US" altLang="en-US"/>
              <a:t>Authors</a:t>
            </a:r>
          </a:p>
        </p:txBody>
      </p:sp>
      <p:sp>
        <p:nvSpPr>
          <p:cNvPr id="7171" name="Rectangle 3">
            <a:extLst>
              <a:ext uri="{FF2B5EF4-FFF2-40B4-BE49-F238E27FC236}">
                <a16:creationId xmlns:a16="http://schemas.microsoft.com/office/drawing/2014/main" id="{0755CF73-1BB3-5B12-BFB3-2FC47992951B}"/>
              </a:ext>
            </a:extLst>
          </p:cNvPr>
          <p:cNvSpPr>
            <a:spLocks noGrp="1" noChangeArrowheads="1"/>
          </p:cNvSpPr>
          <p:nvPr>
            <p:ph type="body" idx="1"/>
          </p:nvPr>
        </p:nvSpPr>
        <p:spPr>
          <a:xfrm>
            <a:off x="2438400" y="1066800"/>
            <a:ext cx="7315200" cy="5638800"/>
          </a:xfrm>
          <a:noFill/>
          <a:ln/>
        </p:spPr>
        <p:txBody>
          <a:bodyPr/>
          <a:lstStyle/>
          <a:p>
            <a:r>
              <a:rPr lang="en-US" altLang="en-US" sz="2800" b="1"/>
              <a:t>Mr. Demetrios Tziouvaras</a:t>
            </a:r>
          </a:p>
          <a:p>
            <a:r>
              <a:rPr lang="en-US" altLang="en-US" sz="2800" b="1"/>
              <a:t>Mr. Jules Esztergalyos</a:t>
            </a:r>
          </a:p>
          <a:p>
            <a:r>
              <a:rPr lang="en-US" altLang="en-US" sz="2800" b="1"/>
              <a:t>Mr. Charlie Henville</a:t>
            </a:r>
          </a:p>
          <a:p>
            <a:r>
              <a:rPr lang="en-US" altLang="en-US" sz="2800" b="1"/>
              <a:t>Dr. Ljubomir Kojovic</a:t>
            </a:r>
          </a:p>
          <a:p>
            <a:r>
              <a:rPr lang="en-US" altLang="en-US" sz="2800" b="1"/>
              <a:t>Dr. Peter McLaren</a:t>
            </a:r>
          </a:p>
          <a:p>
            <a:r>
              <a:rPr lang="en-US" altLang="en-US" sz="2800" b="1"/>
              <a:t>Dr. Moh Sachdev</a:t>
            </a:r>
          </a:p>
          <a:p>
            <a:r>
              <a:rPr lang="en-US" altLang="en-US" sz="2800" b="1"/>
              <a:t>Dr. Tarlochan Sidhu</a:t>
            </a:r>
          </a:p>
          <a:p>
            <a:r>
              <a:rPr lang="en-US" altLang="en-US" sz="2800" b="1"/>
              <a:t>Dr. Mietek Glinkowski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a:extLst>
              <a:ext uri="{FF2B5EF4-FFF2-40B4-BE49-F238E27FC236}">
                <a16:creationId xmlns:a16="http://schemas.microsoft.com/office/drawing/2014/main" id="{B4D16A63-50E2-1BFB-AD56-D516D533C9E7}"/>
              </a:ext>
            </a:extLst>
          </p:cNvPr>
          <p:cNvSpPr>
            <a:spLocks noChangeArrowheads="1"/>
          </p:cNvSpPr>
          <p:nvPr>
            <p:ph type="body" idx="1"/>
          </p:nvPr>
        </p:nvSpPr>
        <p:spPr>
          <a:xfrm>
            <a:off x="2057400" y="1981200"/>
            <a:ext cx="8153400" cy="4572000"/>
          </a:xfrm>
          <a:solidFill>
            <a:schemeClr val="bg2"/>
          </a:solidFill>
          <a:ln/>
          <a:effectLst>
            <a:outerShdw dist="107763" dir="2700000" algn="ctr" rotWithShape="0">
              <a:srgbClr val="FC0128"/>
            </a:outerShdw>
          </a:effectLst>
        </p:spPr>
        <p:txBody>
          <a:bodyPr/>
          <a:lstStyle/>
          <a:p>
            <a:r>
              <a:rPr lang="en-US" altLang="en-US">
                <a:effectLst/>
                <a:latin typeface="Arial" panose="020B0604020202020204" pitchFamily="34" charset="0"/>
              </a:rPr>
              <a:t>Conductance matrix value will change</a:t>
            </a:r>
          </a:p>
        </p:txBody>
      </p:sp>
      <p:sp>
        <p:nvSpPr>
          <p:cNvPr id="92163" name="Rectangle 3">
            <a:extLst>
              <a:ext uri="{FF2B5EF4-FFF2-40B4-BE49-F238E27FC236}">
                <a16:creationId xmlns:a16="http://schemas.microsoft.com/office/drawing/2014/main" id="{F9815791-D827-23C1-0397-815CAE589B5A}"/>
              </a:ext>
            </a:extLst>
          </p:cNvPr>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92164" name="Rectangle 4">
            <a:extLst>
              <a:ext uri="{FF2B5EF4-FFF2-40B4-BE49-F238E27FC236}">
                <a16:creationId xmlns:a16="http://schemas.microsoft.com/office/drawing/2014/main" id="{25199034-21E9-DA8C-22E1-2BFBA324B35A}"/>
              </a:ext>
            </a:extLst>
          </p:cNvPr>
          <p:cNvSpPr>
            <a:spLocks noChangeArrowheads="1"/>
          </p:cNvSpPr>
          <p:nvPr/>
        </p:nvSpPr>
        <p:spPr bwMode="auto">
          <a:xfrm>
            <a:off x="4648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92165" name="Rectangle 5">
            <a:extLst>
              <a:ext uri="{FF2B5EF4-FFF2-40B4-BE49-F238E27FC236}">
                <a16:creationId xmlns:a16="http://schemas.microsoft.com/office/drawing/2014/main" id="{F730EE94-21AE-2D7B-B806-3F60EFC951F3}"/>
              </a:ext>
            </a:extLst>
          </p:cNvPr>
          <p:cNvSpPr>
            <a:spLocks noChangeArrowheads="1"/>
          </p:cNvSpPr>
          <p:nvPr>
            <p:ph type="title"/>
          </p:nvPr>
        </p:nvSpPr>
        <p:spPr>
          <a:solidFill>
            <a:schemeClr val="accent2"/>
          </a:solidFill>
          <a:ln/>
          <a:effectLst>
            <a:outerShdw dist="107763" dir="2700000" algn="ctr" rotWithShape="0">
              <a:srgbClr val="FC0128"/>
            </a:outerShdw>
          </a:effectLst>
        </p:spPr>
        <p:txBody>
          <a:bodyPr/>
          <a:lstStyle/>
          <a:p>
            <a:r>
              <a:rPr lang="en-US" altLang="en-US">
                <a:solidFill>
                  <a:srgbClr val="FC0128"/>
                </a:solidFill>
              </a:rPr>
              <a:t>Switching</a:t>
            </a:r>
          </a:p>
        </p:txBody>
      </p:sp>
      <p:grpSp>
        <p:nvGrpSpPr>
          <p:cNvPr id="92167" name="Group 7">
            <a:extLst>
              <a:ext uri="{FF2B5EF4-FFF2-40B4-BE49-F238E27FC236}">
                <a16:creationId xmlns:a16="http://schemas.microsoft.com/office/drawing/2014/main" id="{560AAC86-ABC2-188C-5B8B-B9E77927216B}"/>
              </a:ext>
            </a:extLst>
          </p:cNvPr>
          <p:cNvGrpSpPr>
            <a:grpSpLocks/>
          </p:cNvGrpSpPr>
          <p:nvPr/>
        </p:nvGrpSpPr>
        <p:grpSpPr bwMode="auto">
          <a:xfrm>
            <a:off x="2209801" y="2741614"/>
            <a:ext cx="7635875" cy="1316038"/>
            <a:chOff x="432" y="1727"/>
            <a:chExt cx="4810" cy="829"/>
          </a:xfrm>
        </p:grpSpPr>
        <p:grpSp>
          <p:nvGrpSpPr>
            <p:cNvPr id="92168" name="Group 8">
              <a:extLst>
                <a:ext uri="{FF2B5EF4-FFF2-40B4-BE49-F238E27FC236}">
                  <a16:creationId xmlns:a16="http://schemas.microsoft.com/office/drawing/2014/main" id="{A725628A-B52E-44E3-DB20-5D80805F0304}"/>
                </a:ext>
              </a:extLst>
            </p:cNvPr>
            <p:cNvGrpSpPr>
              <a:grpSpLocks/>
            </p:cNvGrpSpPr>
            <p:nvPr/>
          </p:nvGrpSpPr>
          <p:grpSpPr bwMode="auto">
            <a:xfrm>
              <a:off x="432" y="1727"/>
              <a:ext cx="2860" cy="829"/>
              <a:chOff x="510" y="1939"/>
              <a:chExt cx="2550" cy="650"/>
            </a:xfrm>
          </p:grpSpPr>
          <p:sp>
            <p:nvSpPr>
              <p:cNvPr id="92169" name="Line 9">
                <a:extLst>
                  <a:ext uri="{FF2B5EF4-FFF2-40B4-BE49-F238E27FC236}">
                    <a16:creationId xmlns:a16="http://schemas.microsoft.com/office/drawing/2014/main" id="{DEB67B8C-D53D-1841-E9A8-0292103D0B23}"/>
                  </a:ext>
                </a:extLst>
              </p:cNvPr>
              <p:cNvSpPr>
                <a:spLocks noChangeShapeType="1"/>
              </p:cNvSpPr>
              <p:nvPr/>
            </p:nvSpPr>
            <p:spPr bwMode="auto">
              <a:xfrm>
                <a:off x="572" y="2101"/>
                <a:ext cx="604" cy="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92170" name="Line 10">
                <a:extLst>
                  <a:ext uri="{FF2B5EF4-FFF2-40B4-BE49-F238E27FC236}">
                    <a16:creationId xmlns:a16="http://schemas.microsoft.com/office/drawing/2014/main" id="{8CFDAB6F-AE0A-AA60-BC69-8B7F3662DF5F}"/>
                  </a:ext>
                </a:extLst>
              </p:cNvPr>
              <p:cNvSpPr>
                <a:spLocks noChangeShapeType="1"/>
              </p:cNvSpPr>
              <p:nvPr/>
            </p:nvSpPr>
            <p:spPr bwMode="auto">
              <a:xfrm>
                <a:off x="1326" y="2101"/>
                <a:ext cx="157" cy="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92171" name="Line 11">
                <a:extLst>
                  <a:ext uri="{FF2B5EF4-FFF2-40B4-BE49-F238E27FC236}">
                    <a16:creationId xmlns:a16="http://schemas.microsoft.com/office/drawing/2014/main" id="{01E546AE-E3CA-EA2B-6CA3-24725450B751}"/>
                  </a:ext>
                </a:extLst>
              </p:cNvPr>
              <p:cNvSpPr>
                <a:spLocks noChangeShapeType="1"/>
              </p:cNvSpPr>
              <p:nvPr/>
            </p:nvSpPr>
            <p:spPr bwMode="auto">
              <a:xfrm>
                <a:off x="1633" y="2101"/>
                <a:ext cx="216" cy="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92172" name="Line 12">
                <a:extLst>
                  <a:ext uri="{FF2B5EF4-FFF2-40B4-BE49-F238E27FC236}">
                    <a16:creationId xmlns:a16="http://schemas.microsoft.com/office/drawing/2014/main" id="{9DD81AE2-1F9A-52C1-1782-0F2903EB06B3}"/>
                  </a:ext>
                </a:extLst>
              </p:cNvPr>
              <p:cNvSpPr>
                <a:spLocks noChangeShapeType="1"/>
              </p:cNvSpPr>
              <p:nvPr/>
            </p:nvSpPr>
            <p:spPr bwMode="auto">
              <a:xfrm>
                <a:off x="2446" y="2101"/>
                <a:ext cx="216" cy="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92173" name="Line 13">
                <a:extLst>
                  <a:ext uri="{FF2B5EF4-FFF2-40B4-BE49-F238E27FC236}">
                    <a16:creationId xmlns:a16="http://schemas.microsoft.com/office/drawing/2014/main" id="{D3DE1FD8-E518-9290-FF57-917FAACF66E7}"/>
                  </a:ext>
                </a:extLst>
              </p:cNvPr>
              <p:cNvSpPr>
                <a:spLocks noChangeShapeType="1"/>
              </p:cNvSpPr>
              <p:nvPr/>
            </p:nvSpPr>
            <p:spPr bwMode="auto">
              <a:xfrm>
                <a:off x="1158" y="2428"/>
                <a:ext cx="216" cy="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92174" name="Line 14">
                <a:extLst>
                  <a:ext uri="{FF2B5EF4-FFF2-40B4-BE49-F238E27FC236}">
                    <a16:creationId xmlns:a16="http://schemas.microsoft.com/office/drawing/2014/main" id="{3F955D62-B03F-9650-4552-652F7FB6D22D}"/>
                  </a:ext>
                </a:extLst>
              </p:cNvPr>
              <p:cNvSpPr>
                <a:spLocks noChangeShapeType="1"/>
              </p:cNvSpPr>
              <p:nvPr/>
            </p:nvSpPr>
            <p:spPr bwMode="auto">
              <a:xfrm>
                <a:off x="1997" y="2428"/>
                <a:ext cx="216" cy="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92175" name="Line 15">
                <a:extLst>
                  <a:ext uri="{FF2B5EF4-FFF2-40B4-BE49-F238E27FC236}">
                    <a16:creationId xmlns:a16="http://schemas.microsoft.com/office/drawing/2014/main" id="{2676634B-9B18-F6D6-7D1B-0034DF9ABE0A}"/>
                  </a:ext>
                </a:extLst>
              </p:cNvPr>
              <p:cNvSpPr>
                <a:spLocks noChangeShapeType="1"/>
              </p:cNvSpPr>
              <p:nvPr/>
            </p:nvSpPr>
            <p:spPr bwMode="auto">
              <a:xfrm>
                <a:off x="2363" y="2428"/>
                <a:ext cx="637" cy="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92176" name="Rectangle 16">
                <a:extLst>
                  <a:ext uri="{FF2B5EF4-FFF2-40B4-BE49-F238E27FC236}">
                    <a16:creationId xmlns:a16="http://schemas.microsoft.com/office/drawing/2014/main" id="{DE146C0D-8DF4-11DC-1AF8-516FBB99A648}"/>
                  </a:ext>
                </a:extLst>
              </p:cNvPr>
              <p:cNvSpPr>
                <a:spLocks noChangeArrowheads="1"/>
              </p:cNvSpPr>
              <p:nvPr/>
            </p:nvSpPr>
            <p:spPr bwMode="auto">
              <a:xfrm>
                <a:off x="3010" y="2359"/>
                <a:ext cx="50" cy="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Symbol" panose="05050102010706020507" pitchFamily="18" charset="2"/>
                  </a:rPr>
                  <a:t>ú</a:t>
                </a:r>
                <a:endParaRPr lang="en-US" altLang="en-US" sz="2400">
                  <a:solidFill>
                    <a:srgbClr val="8901F3"/>
                  </a:solidFill>
                  <a:latin typeface="Times New Roman" panose="02020603050405020304" pitchFamily="18" charset="0"/>
                </a:endParaRPr>
              </a:p>
            </p:txBody>
          </p:sp>
          <p:sp>
            <p:nvSpPr>
              <p:cNvPr id="92177" name="Rectangle 17">
                <a:extLst>
                  <a:ext uri="{FF2B5EF4-FFF2-40B4-BE49-F238E27FC236}">
                    <a16:creationId xmlns:a16="http://schemas.microsoft.com/office/drawing/2014/main" id="{7B5279F9-6883-DD75-0527-1D6DF8849AE6}"/>
                  </a:ext>
                </a:extLst>
              </p:cNvPr>
              <p:cNvSpPr>
                <a:spLocks noChangeArrowheads="1"/>
              </p:cNvSpPr>
              <p:nvPr/>
            </p:nvSpPr>
            <p:spPr bwMode="auto">
              <a:xfrm>
                <a:off x="3010" y="2220"/>
                <a:ext cx="50" cy="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Symbol" panose="05050102010706020507" pitchFamily="18" charset="2"/>
                  </a:rPr>
                  <a:t>ú</a:t>
                </a:r>
                <a:endParaRPr lang="en-US" altLang="en-US" sz="2400">
                  <a:solidFill>
                    <a:srgbClr val="8901F3"/>
                  </a:solidFill>
                  <a:latin typeface="Times New Roman" panose="02020603050405020304" pitchFamily="18" charset="0"/>
                </a:endParaRPr>
              </a:p>
            </p:txBody>
          </p:sp>
          <p:sp>
            <p:nvSpPr>
              <p:cNvPr id="92178" name="Rectangle 18">
                <a:extLst>
                  <a:ext uri="{FF2B5EF4-FFF2-40B4-BE49-F238E27FC236}">
                    <a16:creationId xmlns:a16="http://schemas.microsoft.com/office/drawing/2014/main" id="{9E41BA61-3021-22D2-E136-A02679551427}"/>
                  </a:ext>
                </a:extLst>
              </p:cNvPr>
              <p:cNvSpPr>
                <a:spLocks noChangeArrowheads="1"/>
              </p:cNvSpPr>
              <p:nvPr/>
            </p:nvSpPr>
            <p:spPr bwMode="auto">
              <a:xfrm>
                <a:off x="3010" y="2079"/>
                <a:ext cx="50" cy="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Symbol" panose="05050102010706020507" pitchFamily="18" charset="2"/>
                  </a:rPr>
                  <a:t>ú</a:t>
                </a:r>
                <a:endParaRPr lang="en-US" altLang="en-US" sz="2400">
                  <a:solidFill>
                    <a:srgbClr val="8901F3"/>
                  </a:solidFill>
                  <a:latin typeface="Times New Roman" panose="02020603050405020304" pitchFamily="18" charset="0"/>
                </a:endParaRPr>
              </a:p>
            </p:txBody>
          </p:sp>
          <p:sp>
            <p:nvSpPr>
              <p:cNvPr id="92179" name="Rectangle 19">
                <a:extLst>
                  <a:ext uri="{FF2B5EF4-FFF2-40B4-BE49-F238E27FC236}">
                    <a16:creationId xmlns:a16="http://schemas.microsoft.com/office/drawing/2014/main" id="{04EDF6FB-691B-244F-47BC-C26B30C4B8BB}"/>
                  </a:ext>
                </a:extLst>
              </p:cNvPr>
              <p:cNvSpPr>
                <a:spLocks noChangeArrowheads="1"/>
              </p:cNvSpPr>
              <p:nvPr/>
            </p:nvSpPr>
            <p:spPr bwMode="auto">
              <a:xfrm>
                <a:off x="3010" y="2451"/>
                <a:ext cx="50" cy="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Symbol" panose="05050102010706020507" pitchFamily="18" charset="2"/>
                  </a:rPr>
                  <a:t>û</a:t>
                </a:r>
                <a:endParaRPr lang="en-US" altLang="en-US" sz="2400">
                  <a:solidFill>
                    <a:srgbClr val="8901F3"/>
                  </a:solidFill>
                  <a:latin typeface="Times New Roman" panose="02020603050405020304" pitchFamily="18" charset="0"/>
                </a:endParaRPr>
              </a:p>
            </p:txBody>
          </p:sp>
          <p:sp>
            <p:nvSpPr>
              <p:cNvPr id="92180" name="Rectangle 20">
                <a:extLst>
                  <a:ext uri="{FF2B5EF4-FFF2-40B4-BE49-F238E27FC236}">
                    <a16:creationId xmlns:a16="http://schemas.microsoft.com/office/drawing/2014/main" id="{22BF661F-EC64-8384-3EF7-0E1D9190D8EB}"/>
                  </a:ext>
                </a:extLst>
              </p:cNvPr>
              <p:cNvSpPr>
                <a:spLocks noChangeArrowheads="1"/>
              </p:cNvSpPr>
              <p:nvPr/>
            </p:nvSpPr>
            <p:spPr bwMode="auto">
              <a:xfrm>
                <a:off x="3010" y="1939"/>
                <a:ext cx="50" cy="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Symbol" panose="05050102010706020507" pitchFamily="18" charset="2"/>
                  </a:rPr>
                  <a:t>ù</a:t>
                </a:r>
                <a:endParaRPr lang="en-US" altLang="en-US" sz="2400">
                  <a:solidFill>
                    <a:srgbClr val="8901F3"/>
                  </a:solidFill>
                  <a:latin typeface="Times New Roman" panose="02020603050405020304" pitchFamily="18" charset="0"/>
                </a:endParaRPr>
              </a:p>
            </p:txBody>
          </p:sp>
          <p:sp>
            <p:nvSpPr>
              <p:cNvPr id="92181" name="Rectangle 21">
                <a:extLst>
                  <a:ext uri="{FF2B5EF4-FFF2-40B4-BE49-F238E27FC236}">
                    <a16:creationId xmlns:a16="http://schemas.microsoft.com/office/drawing/2014/main" id="{2734A14A-D188-900A-0267-FE90CE665D6A}"/>
                  </a:ext>
                </a:extLst>
              </p:cNvPr>
              <p:cNvSpPr>
                <a:spLocks noChangeArrowheads="1"/>
              </p:cNvSpPr>
              <p:nvPr/>
            </p:nvSpPr>
            <p:spPr bwMode="auto">
              <a:xfrm>
                <a:off x="510" y="2359"/>
                <a:ext cx="50" cy="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Symbol" panose="05050102010706020507" pitchFamily="18" charset="2"/>
                  </a:rPr>
                  <a:t>ê</a:t>
                </a:r>
                <a:endParaRPr lang="en-US" altLang="en-US" sz="2400">
                  <a:solidFill>
                    <a:srgbClr val="8901F3"/>
                  </a:solidFill>
                  <a:latin typeface="Times New Roman" panose="02020603050405020304" pitchFamily="18" charset="0"/>
                </a:endParaRPr>
              </a:p>
            </p:txBody>
          </p:sp>
          <p:sp>
            <p:nvSpPr>
              <p:cNvPr id="92182" name="Rectangle 22">
                <a:extLst>
                  <a:ext uri="{FF2B5EF4-FFF2-40B4-BE49-F238E27FC236}">
                    <a16:creationId xmlns:a16="http://schemas.microsoft.com/office/drawing/2014/main" id="{6B67BE87-A542-0A48-6719-33B0CE2E8C08}"/>
                  </a:ext>
                </a:extLst>
              </p:cNvPr>
              <p:cNvSpPr>
                <a:spLocks noChangeArrowheads="1"/>
              </p:cNvSpPr>
              <p:nvPr/>
            </p:nvSpPr>
            <p:spPr bwMode="auto">
              <a:xfrm>
                <a:off x="510" y="2220"/>
                <a:ext cx="50" cy="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Symbol" panose="05050102010706020507" pitchFamily="18" charset="2"/>
                  </a:rPr>
                  <a:t>ê</a:t>
                </a:r>
                <a:endParaRPr lang="en-US" altLang="en-US" sz="2400">
                  <a:solidFill>
                    <a:srgbClr val="8901F3"/>
                  </a:solidFill>
                  <a:latin typeface="Times New Roman" panose="02020603050405020304" pitchFamily="18" charset="0"/>
                </a:endParaRPr>
              </a:p>
            </p:txBody>
          </p:sp>
          <p:sp>
            <p:nvSpPr>
              <p:cNvPr id="92183" name="Rectangle 23">
                <a:extLst>
                  <a:ext uri="{FF2B5EF4-FFF2-40B4-BE49-F238E27FC236}">
                    <a16:creationId xmlns:a16="http://schemas.microsoft.com/office/drawing/2014/main" id="{1236DAE6-F90F-8FF4-BD0F-65366EF34D2A}"/>
                  </a:ext>
                </a:extLst>
              </p:cNvPr>
              <p:cNvSpPr>
                <a:spLocks noChangeArrowheads="1"/>
              </p:cNvSpPr>
              <p:nvPr/>
            </p:nvSpPr>
            <p:spPr bwMode="auto">
              <a:xfrm>
                <a:off x="510" y="2079"/>
                <a:ext cx="50" cy="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Symbol" panose="05050102010706020507" pitchFamily="18" charset="2"/>
                  </a:rPr>
                  <a:t>ê</a:t>
                </a:r>
                <a:endParaRPr lang="en-US" altLang="en-US" sz="2400">
                  <a:solidFill>
                    <a:srgbClr val="8901F3"/>
                  </a:solidFill>
                  <a:latin typeface="Times New Roman" panose="02020603050405020304" pitchFamily="18" charset="0"/>
                </a:endParaRPr>
              </a:p>
            </p:txBody>
          </p:sp>
          <p:sp>
            <p:nvSpPr>
              <p:cNvPr id="92184" name="Rectangle 24">
                <a:extLst>
                  <a:ext uri="{FF2B5EF4-FFF2-40B4-BE49-F238E27FC236}">
                    <a16:creationId xmlns:a16="http://schemas.microsoft.com/office/drawing/2014/main" id="{4B336C73-D540-391E-E5D5-E1D751B080FC}"/>
                  </a:ext>
                </a:extLst>
              </p:cNvPr>
              <p:cNvSpPr>
                <a:spLocks noChangeArrowheads="1"/>
              </p:cNvSpPr>
              <p:nvPr/>
            </p:nvSpPr>
            <p:spPr bwMode="auto">
              <a:xfrm>
                <a:off x="510" y="2452"/>
                <a:ext cx="50" cy="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Symbol" panose="05050102010706020507" pitchFamily="18" charset="2"/>
                  </a:rPr>
                  <a:t>ë</a:t>
                </a:r>
                <a:endParaRPr lang="en-US" altLang="en-US" sz="2400">
                  <a:solidFill>
                    <a:srgbClr val="8901F3"/>
                  </a:solidFill>
                  <a:latin typeface="Times New Roman" panose="02020603050405020304" pitchFamily="18" charset="0"/>
                </a:endParaRPr>
              </a:p>
            </p:txBody>
          </p:sp>
          <p:sp>
            <p:nvSpPr>
              <p:cNvPr id="92185" name="Rectangle 25">
                <a:extLst>
                  <a:ext uri="{FF2B5EF4-FFF2-40B4-BE49-F238E27FC236}">
                    <a16:creationId xmlns:a16="http://schemas.microsoft.com/office/drawing/2014/main" id="{AAC46F68-3B15-091C-0D3F-ED4CD2762007}"/>
                  </a:ext>
                </a:extLst>
              </p:cNvPr>
              <p:cNvSpPr>
                <a:spLocks noChangeArrowheads="1"/>
              </p:cNvSpPr>
              <p:nvPr/>
            </p:nvSpPr>
            <p:spPr bwMode="auto">
              <a:xfrm>
                <a:off x="510" y="1939"/>
                <a:ext cx="50" cy="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Symbol" panose="05050102010706020507" pitchFamily="18" charset="2"/>
                  </a:rPr>
                  <a:t>é</a:t>
                </a:r>
                <a:endParaRPr lang="en-US" altLang="en-US" sz="2400">
                  <a:solidFill>
                    <a:srgbClr val="8901F3"/>
                  </a:solidFill>
                  <a:latin typeface="Times New Roman" panose="02020603050405020304" pitchFamily="18" charset="0"/>
                </a:endParaRPr>
              </a:p>
            </p:txBody>
          </p:sp>
          <p:sp>
            <p:nvSpPr>
              <p:cNvPr id="92186" name="Rectangle 26">
                <a:extLst>
                  <a:ext uri="{FF2B5EF4-FFF2-40B4-BE49-F238E27FC236}">
                    <a16:creationId xmlns:a16="http://schemas.microsoft.com/office/drawing/2014/main" id="{2A968402-A80F-CA4E-12BA-244F6D49C966}"/>
                  </a:ext>
                </a:extLst>
              </p:cNvPr>
              <p:cNvSpPr>
                <a:spLocks noChangeArrowheads="1"/>
              </p:cNvSpPr>
              <p:nvPr/>
            </p:nvSpPr>
            <p:spPr bwMode="auto">
              <a:xfrm>
                <a:off x="2426" y="2416"/>
                <a:ext cx="79" cy="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Symbol" panose="05050102010706020507" pitchFamily="18" charset="2"/>
                  </a:rPr>
                  <a:t>D</a:t>
                </a:r>
                <a:endParaRPr lang="en-US" altLang="en-US" sz="2400">
                  <a:solidFill>
                    <a:srgbClr val="8901F3"/>
                  </a:solidFill>
                  <a:latin typeface="Times New Roman" panose="02020603050405020304" pitchFamily="18" charset="0"/>
                </a:endParaRPr>
              </a:p>
            </p:txBody>
          </p:sp>
          <p:sp>
            <p:nvSpPr>
              <p:cNvPr id="92187" name="Rectangle 27">
                <a:extLst>
                  <a:ext uri="{FF2B5EF4-FFF2-40B4-BE49-F238E27FC236}">
                    <a16:creationId xmlns:a16="http://schemas.microsoft.com/office/drawing/2014/main" id="{522BD0FF-E884-E261-F277-20479DB17D59}"/>
                  </a:ext>
                </a:extLst>
              </p:cNvPr>
              <p:cNvSpPr>
                <a:spLocks noChangeArrowheads="1"/>
              </p:cNvSpPr>
              <p:nvPr/>
            </p:nvSpPr>
            <p:spPr bwMode="auto">
              <a:xfrm>
                <a:off x="2248" y="2317"/>
                <a:ext cx="71" cy="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Symbol" panose="05050102010706020507" pitchFamily="18" charset="2"/>
                  </a:rPr>
                  <a:t>+</a:t>
                </a:r>
                <a:endParaRPr lang="en-US" altLang="en-US" sz="2400">
                  <a:solidFill>
                    <a:srgbClr val="8901F3"/>
                  </a:solidFill>
                  <a:latin typeface="Times New Roman" panose="02020603050405020304" pitchFamily="18" charset="0"/>
                </a:endParaRPr>
              </a:p>
            </p:txBody>
          </p:sp>
          <p:sp>
            <p:nvSpPr>
              <p:cNvPr id="92188" name="Rectangle 28">
                <a:extLst>
                  <a:ext uri="{FF2B5EF4-FFF2-40B4-BE49-F238E27FC236}">
                    <a16:creationId xmlns:a16="http://schemas.microsoft.com/office/drawing/2014/main" id="{6C01A9E2-1ABF-C812-BE3E-787AD06E18FB}"/>
                  </a:ext>
                </a:extLst>
              </p:cNvPr>
              <p:cNvSpPr>
                <a:spLocks noChangeArrowheads="1"/>
              </p:cNvSpPr>
              <p:nvPr/>
            </p:nvSpPr>
            <p:spPr bwMode="auto">
              <a:xfrm>
                <a:off x="1044" y="2317"/>
                <a:ext cx="71" cy="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Symbol" panose="05050102010706020507" pitchFamily="18" charset="2"/>
                  </a:rPr>
                  <a:t>-</a:t>
                </a:r>
                <a:endParaRPr lang="en-US" altLang="en-US" sz="2400">
                  <a:solidFill>
                    <a:srgbClr val="8901F3"/>
                  </a:solidFill>
                  <a:latin typeface="Times New Roman" panose="02020603050405020304" pitchFamily="18" charset="0"/>
                </a:endParaRPr>
              </a:p>
            </p:txBody>
          </p:sp>
          <p:sp>
            <p:nvSpPr>
              <p:cNvPr id="92189" name="Rectangle 29">
                <a:extLst>
                  <a:ext uri="{FF2B5EF4-FFF2-40B4-BE49-F238E27FC236}">
                    <a16:creationId xmlns:a16="http://schemas.microsoft.com/office/drawing/2014/main" id="{69CE1BEF-0979-1A62-C60F-4A62B7E5F410}"/>
                  </a:ext>
                </a:extLst>
              </p:cNvPr>
              <p:cNvSpPr>
                <a:spLocks noChangeArrowheads="1"/>
              </p:cNvSpPr>
              <p:nvPr/>
            </p:nvSpPr>
            <p:spPr bwMode="auto">
              <a:xfrm>
                <a:off x="2334" y="1990"/>
                <a:ext cx="71" cy="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Symbol" panose="05050102010706020507" pitchFamily="18" charset="2"/>
                  </a:rPr>
                  <a:t>-</a:t>
                </a:r>
                <a:endParaRPr lang="en-US" altLang="en-US" sz="2400">
                  <a:solidFill>
                    <a:srgbClr val="8901F3"/>
                  </a:solidFill>
                  <a:latin typeface="Times New Roman" panose="02020603050405020304" pitchFamily="18" charset="0"/>
                </a:endParaRPr>
              </a:p>
            </p:txBody>
          </p:sp>
          <p:sp>
            <p:nvSpPr>
              <p:cNvPr id="92190" name="Rectangle 30">
                <a:extLst>
                  <a:ext uri="{FF2B5EF4-FFF2-40B4-BE49-F238E27FC236}">
                    <a16:creationId xmlns:a16="http://schemas.microsoft.com/office/drawing/2014/main" id="{30E40A7F-47DD-9E24-2C5E-18D38D65955D}"/>
                  </a:ext>
                </a:extLst>
              </p:cNvPr>
              <p:cNvSpPr>
                <a:spLocks noChangeArrowheads="1"/>
              </p:cNvSpPr>
              <p:nvPr/>
            </p:nvSpPr>
            <p:spPr bwMode="auto">
              <a:xfrm>
                <a:off x="1516" y="1990"/>
                <a:ext cx="71" cy="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Symbol" panose="05050102010706020507" pitchFamily="18" charset="2"/>
                  </a:rPr>
                  <a:t>+</a:t>
                </a:r>
                <a:endParaRPr lang="en-US" altLang="en-US" sz="2400">
                  <a:solidFill>
                    <a:srgbClr val="8901F3"/>
                  </a:solidFill>
                  <a:latin typeface="Times New Roman" panose="02020603050405020304" pitchFamily="18" charset="0"/>
                </a:endParaRPr>
              </a:p>
            </p:txBody>
          </p:sp>
          <p:sp>
            <p:nvSpPr>
              <p:cNvPr id="92191" name="Rectangle 31">
                <a:extLst>
                  <a:ext uri="{FF2B5EF4-FFF2-40B4-BE49-F238E27FC236}">
                    <a16:creationId xmlns:a16="http://schemas.microsoft.com/office/drawing/2014/main" id="{1160345C-FDAA-6038-7A6C-F2EDD7F229E9}"/>
                  </a:ext>
                </a:extLst>
              </p:cNvPr>
              <p:cNvSpPr>
                <a:spLocks noChangeArrowheads="1"/>
              </p:cNvSpPr>
              <p:nvPr/>
            </p:nvSpPr>
            <p:spPr bwMode="auto">
              <a:xfrm>
                <a:off x="1211" y="1990"/>
                <a:ext cx="71" cy="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Symbol" panose="05050102010706020507" pitchFamily="18" charset="2"/>
                  </a:rPr>
                  <a:t>+</a:t>
                </a:r>
                <a:endParaRPr lang="en-US" altLang="en-US" sz="2400">
                  <a:solidFill>
                    <a:srgbClr val="8901F3"/>
                  </a:solidFill>
                  <a:latin typeface="Times New Roman" panose="02020603050405020304" pitchFamily="18" charset="0"/>
                </a:endParaRPr>
              </a:p>
            </p:txBody>
          </p:sp>
          <p:sp>
            <p:nvSpPr>
              <p:cNvPr id="92192" name="Rectangle 32">
                <a:extLst>
                  <a:ext uri="{FF2B5EF4-FFF2-40B4-BE49-F238E27FC236}">
                    <a16:creationId xmlns:a16="http://schemas.microsoft.com/office/drawing/2014/main" id="{1DE32E9C-0144-4A0B-3C5F-4A54B75BFB73}"/>
                  </a:ext>
                </a:extLst>
              </p:cNvPr>
              <p:cNvSpPr>
                <a:spLocks noChangeArrowheads="1"/>
              </p:cNvSpPr>
              <p:nvPr/>
            </p:nvSpPr>
            <p:spPr bwMode="auto">
              <a:xfrm>
                <a:off x="926" y="2089"/>
                <a:ext cx="79" cy="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Symbol" panose="05050102010706020507" pitchFamily="18" charset="2"/>
                  </a:rPr>
                  <a:t>D</a:t>
                </a:r>
                <a:endParaRPr lang="en-US" altLang="en-US" sz="2400">
                  <a:solidFill>
                    <a:srgbClr val="8901F3"/>
                  </a:solidFill>
                  <a:latin typeface="Times New Roman" panose="02020603050405020304" pitchFamily="18" charset="0"/>
                </a:endParaRPr>
              </a:p>
            </p:txBody>
          </p:sp>
          <p:sp>
            <p:nvSpPr>
              <p:cNvPr id="92193" name="Rectangle 33">
                <a:extLst>
                  <a:ext uri="{FF2B5EF4-FFF2-40B4-BE49-F238E27FC236}">
                    <a16:creationId xmlns:a16="http://schemas.microsoft.com/office/drawing/2014/main" id="{7764DEDB-DF8F-E6CE-0135-F012B69108AE}"/>
                  </a:ext>
                </a:extLst>
              </p:cNvPr>
              <p:cNvSpPr>
                <a:spLocks noChangeArrowheads="1"/>
              </p:cNvSpPr>
              <p:nvPr/>
            </p:nvSpPr>
            <p:spPr bwMode="auto">
              <a:xfrm>
                <a:off x="2944" y="2433"/>
                <a:ext cx="43" cy="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Times New Roman" panose="02020603050405020304" pitchFamily="18" charset="0"/>
                  </a:rPr>
                  <a:t>)</a:t>
                </a:r>
                <a:endParaRPr lang="en-US" altLang="en-US" sz="2400">
                  <a:solidFill>
                    <a:srgbClr val="8901F3"/>
                  </a:solidFill>
                  <a:latin typeface="Times New Roman" panose="02020603050405020304" pitchFamily="18" charset="0"/>
                </a:endParaRPr>
              </a:p>
            </p:txBody>
          </p:sp>
          <p:sp>
            <p:nvSpPr>
              <p:cNvPr id="92194" name="Rectangle 34">
                <a:extLst>
                  <a:ext uri="{FF2B5EF4-FFF2-40B4-BE49-F238E27FC236}">
                    <a16:creationId xmlns:a16="http://schemas.microsoft.com/office/drawing/2014/main" id="{FCC36C3F-1621-9761-1E96-5B54246F2134}"/>
                  </a:ext>
                </a:extLst>
              </p:cNvPr>
              <p:cNvSpPr>
                <a:spLocks noChangeArrowheads="1"/>
              </p:cNvSpPr>
              <p:nvPr/>
            </p:nvSpPr>
            <p:spPr bwMode="auto">
              <a:xfrm>
                <a:off x="2705" y="2433"/>
                <a:ext cx="65" cy="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Times New Roman" panose="02020603050405020304" pitchFamily="18" charset="0"/>
                  </a:rPr>
                  <a:t>2</a:t>
                </a:r>
                <a:endParaRPr lang="en-US" altLang="en-US" sz="2400">
                  <a:solidFill>
                    <a:srgbClr val="8901F3"/>
                  </a:solidFill>
                  <a:latin typeface="Times New Roman" panose="02020603050405020304" pitchFamily="18" charset="0"/>
                </a:endParaRPr>
              </a:p>
            </p:txBody>
          </p:sp>
          <p:sp>
            <p:nvSpPr>
              <p:cNvPr id="92195" name="Rectangle 35">
                <a:extLst>
                  <a:ext uri="{FF2B5EF4-FFF2-40B4-BE49-F238E27FC236}">
                    <a16:creationId xmlns:a16="http://schemas.microsoft.com/office/drawing/2014/main" id="{DE342BDC-A175-6721-041D-C0325F9E1D3E}"/>
                  </a:ext>
                </a:extLst>
              </p:cNvPr>
              <p:cNvSpPr>
                <a:spLocks noChangeArrowheads="1"/>
              </p:cNvSpPr>
              <p:nvPr/>
            </p:nvSpPr>
            <p:spPr bwMode="auto">
              <a:xfrm>
                <a:off x="2639" y="2433"/>
                <a:ext cx="36" cy="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Times New Roman" panose="02020603050405020304" pitchFamily="18" charset="0"/>
                  </a:rPr>
                  <a:t>/</a:t>
                </a:r>
                <a:endParaRPr lang="en-US" altLang="en-US" sz="2400">
                  <a:solidFill>
                    <a:srgbClr val="8901F3"/>
                  </a:solidFill>
                  <a:latin typeface="Times New Roman" panose="02020603050405020304" pitchFamily="18" charset="0"/>
                </a:endParaRPr>
              </a:p>
            </p:txBody>
          </p:sp>
          <p:sp>
            <p:nvSpPr>
              <p:cNvPr id="92196" name="Rectangle 36">
                <a:extLst>
                  <a:ext uri="{FF2B5EF4-FFF2-40B4-BE49-F238E27FC236}">
                    <a16:creationId xmlns:a16="http://schemas.microsoft.com/office/drawing/2014/main" id="{954C7ED5-9C6D-790B-9D2A-6076CEB30B7B}"/>
                  </a:ext>
                </a:extLst>
              </p:cNvPr>
              <p:cNvSpPr>
                <a:spLocks noChangeArrowheads="1"/>
              </p:cNvSpPr>
              <p:nvPr/>
            </p:nvSpPr>
            <p:spPr bwMode="auto">
              <a:xfrm>
                <a:off x="2375" y="2433"/>
                <a:ext cx="43" cy="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Times New Roman" panose="02020603050405020304" pitchFamily="18" charset="0"/>
                  </a:rPr>
                  <a:t>(</a:t>
                </a:r>
                <a:endParaRPr lang="en-US" altLang="en-US" sz="2400">
                  <a:solidFill>
                    <a:srgbClr val="8901F3"/>
                  </a:solidFill>
                  <a:latin typeface="Times New Roman" panose="02020603050405020304" pitchFamily="18" charset="0"/>
                </a:endParaRPr>
              </a:p>
            </p:txBody>
          </p:sp>
          <p:sp>
            <p:nvSpPr>
              <p:cNvPr id="92197" name="Rectangle 37">
                <a:extLst>
                  <a:ext uri="{FF2B5EF4-FFF2-40B4-BE49-F238E27FC236}">
                    <a16:creationId xmlns:a16="http://schemas.microsoft.com/office/drawing/2014/main" id="{0EC8C3D1-BD34-2C42-9806-0FAC0419466F}"/>
                  </a:ext>
                </a:extLst>
              </p:cNvPr>
              <p:cNvSpPr>
                <a:spLocks noChangeArrowheads="1"/>
              </p:cNvSpPr>
              <p:nvPr/>
            </p:nvSpPr>
            <p:spPr bwMode="auto">
              <a:xfrm>
                <a:off x="2643" y="2274"/>
                <a:ext cx="65" cy="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Times New Roman" panose="02020603050405020304" pitchFamily="18" charset="0"/>
                  </a:rPr>
                  <a:t>1</a:t>
                </a:r>
                <a:endParaRPr lang="en-US" altLang="en-US" sz="2400">
                  <a:solidFill>
                    <a:srgbClr val="8901F3"/>
                  </a:solidFill>
                  <a:latin typeface="Times New Roman" panose="02020603050405020304" pitchFamily="18" charset="0"/>
                </a:endParaRPr>
              </a:p>
            </p:txBody>
          </p:sp>
          <p:sp>
            <p:nvSpPr>
              <p:cNvPr id="92198" name="Rectangle 38">
                <a:extLst>
                  <a:ext uri="{FF2B5EF4-FFF2-40B4-BE49-F238E27FC236}">
                    <a16:creationId xmlns:a16="http://schemas.microsoft.com/office/drawing/2014/main" id="{557EA7DA-88B4-16FB-AC4F-6856113D9E13}"/>
                  </a:ext>
                </a:extLst>
              </p:cNvPr>
              <p:cNvSpPr>
                <a:spLocks noChangeArrowheads="1"/>
              </p:cNvSpPr>
              <p:nvPr/>
            </p:nvSpPr>
            <p:spPr bwMode="auto">
              <a:xfrm>
                <a:off x="2068" y="2274"/>
                <a:ext cx="65" cy="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Times New Roman" panose="02020603050405020304" pitchFamily="18" charset="0"/>
                  </a:rPr>
                  <a:t>1</a:t>
                </a:r>
                <a:endParaRPr lang="en-US" altLang="en-US" sz="2400">
                  <a:solidFill>
                    <a:srgbClr val="8901F3"/>
                  </a:solidFill>
                  <a:latin typeface="Times New Roman" panose="02020603050405020304" pitchFamily="18" charset="0"/>
                </a:endParaRPr>
              </a:p>
            </p:txBody>
          </p:sp>
          <p:sp>
            <p:nvSpPr>
              <p:cNvPr id="92199" name="Rectangle 39">
                <a:extLst>
                  <a:ext uri="{FF2B5EF4-FFF2-40B4-BE49-F238E27FC236}">
                    <a16:creationId xmlns:a16="http://schemas.microsoft.com/office/drawing/2014/main" id="{C773041A-DD61-48CF-B597-01406EA0FE1E}"/>
                  </a:ext>
                </a:extLst>
              </p:cNvPr>
              <p:cNvSpPr>
                <a:spLocks noChangeArrowheads="1"/>
              </p:cNvSpPr>
              <p:nvPr/>
            </p:nvSpPr>
            <p:spPr bwMode="auto">
              <a:xfrm>
                <a:off x="1229" y="2274"/>
                <a:ext cx="65" cy="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Times New Roman" panose="02020603050405020304" pitchFamily="18" charset="0"/>
                  </a:rPr>
                  <a:t>1</a:t>
                </a:r>
                <a:endParaRPr lang="en-US" altLang="en-US" sz="2400">
                  <a:solidFill>
                    <a:srgbClr val="8901F3"/>
                  </a:solidFill>
                  <a:latin typeface="Times New Roman" panose="02020603050405020304" pitchFamily="18" charset="0"/>
                </a:endParaRPr>
              </a:p>
            </p:txBody>
          </p:sp>
          <p:sp>
            <p:nvSpPr>
              <p:cNvPr id="92200" name="Rectangle 40">
                <a:extLst>
                  <a:ext uri="{FF2B5EF4-FFF2-40B4-BE49-F238E27FC236}">
                    <a16:creationId xmlns:a16="http://schemas.microsoft.com/office/drawing/2014/main" id="{8565D90B-7FEF-1305-C4F8-7362F1A912A2}"/>
                  </a:ext>
                </a:extLst>
              </p:cNvPr>
              <p:cNvSpPr>
                <a:spLocks noChangeArrowheads="1"/>
              </p:cNvSpPr>
              <p:nvPr/>
            </p:nvSpPr>
            <p:spPr bwMode="auto">
              <a:xfrm>
                <a:off x="2517" y="1947"/>
                <a:ext cx="65" cy="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Times New Roman" panose="02020603050405020304" pitchFamily="18" charset="0"/>
                  </a:rPr>
                  <a:t>1</a:t>
                </a:r>
                <a:endParaRPr lang="en-US" altLang="en-US" sz="2400">
                  <a:solidFill>
                    <a:srgbClr val="8901F3"/>
                  </a:solidFill>
                  <a:latin typeface="Times New Roman" panose="02020603050405020304" pitchFamily="18" charset="0"/>
                </a:endParaRPr>
              </a:p>
            </p:txBody>
          </p:sp>
          <p:sp>
            <p:nvSpPr>
              <p:cNvPr id="92201" name="Rectangle 41">
                <a:extLst>
                  <a:ext uri="{FF2B5EF4-FFF2-40B4-BE49-F238E27FC236}">
                    <a16:creationId xmlns:a16="http://schemas.microsoft.com/office/drawing/2014/main" id="{79E10E07-0CDD-249C-1E8C-EFD800B646C9}"/>
                  </a:ext>
                </a:extLst>
              </p:cNvPr>
              <p:cNvSpPr>
                <a:spLocks noChangeArrowheads="1"/>
              </p:cNvSpPr>
              <p:nvPr/>
            </p:nvSpPr>
            <p:spPr bwMode="auto">
              <a:xfrm>
                <a:off x="1704" y="1947"/>
                <a:ext cx="65" cy="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Times New Roman" panose="02020603050405020304" pitchFamily="18" charset="0"/>
                  </a:rPr>
                  <a:t>1</a:t>
                </a:r>
                <a:endParaRPr lang="en-US" altLang="en-US" sz="2400">
                  <a:solidFill>
                    <a:srgbClr val="8901F3"/>
                  </a:solidFill>
                  <a:latin typeface="Times New Roman" panose="02020603050405020304" pitchFamily="18" charset="0"/>
                </a:endParaRPr>
              </a:p>
            </p:txBody>
          </p:sp>
          <p:sp>
            <p:nvSpPr>
              <p:cNvPr id="92202" name="Rectangle 42">
                <a:extLst>
                  <a:ext uri="{FF2B5EF4-FFF2-40B4-BE49-F238E27FC236}">
                    <a16:creationId xmlns:a16="http://schemas.microsoft.com/office/drawing/2014/main" id="{0B0FA071-C615-8A9E-F8F4-4934ED785E3A}"/>
                  </a:ext>
                </a:extLst>
              </p:cNvPr>
              <p:cNvSpPr>
                <a:spLocks noChangeArrowheads="1"/>
              </p:cNvSpPr>
              <p:nvPr/>
            </p:nvSpPr>
            <p:spPr bwMode="auto">
              <a:xfrm>
                <a:off x="1367" y="1947"/>
                <a:ext cx="65" cy="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Times New Roman" panose="02020603050405020304" pitchFamily="18" charset="0"/>
                  </a:rPr>
                  <a:t>1</a:t>
                </a:r>
                <a:endParaRPr lang="en-US" altLang="en-US" sz="2400">
                  <a:solidFill>
                    <a:srgbClr val="8901F3"/>
                  </a:solidFill>
                  <a:latin typeface="Times New Roman" panose="02020603050405020304" pitchFamily="18" charset="0"/>
                </a:endParaRPr>
              </a:p>
            </p:txBody>
          </p:sp>
          <p:sp>
            <p:nvSpPr>
              <p:cNvPr id="92203" name="Rectangle 43">
                <a:extLst>
                  <a:ext uri="{FF2B5EF4-FFF2-40B4-BE49-F238E27FC236}">
                    <a16:creationId xmlns:a16="http://schemas.microsoft.com/office/drawing/2014/main" id="{840226CD-AB34-0E50-C398-A34D3EB6C8A2}"/>
                  </a:ext>
                </a:extLst>
              </p:cNvPr>
              <p:cNvSpPr>
                <a:spLocks noChangeArrowheads="1"/>
              </p:cNvSpPr>
              <p:nvPr/>
            </p:nvSpPr>
            <p:spPr bwMode="auto">
              <a:xfrm>
                <a:off x="1118" y="2106"/>
                <a:ext cx="43" cy="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Times New Roman" panose="02020603050405020304" pitchFamily="18" charset="0"/>
                  </a:rPr>
                  <a:t>)</a:t>
                </a:r>
                <a:endParaRPr lang="en-US" altLang="en-US" sz="2400">
                  <a:solidFill>
                    <a:srgbClr val="8901F3"/>
                  </a:solidFill>
                  <a:latin typeface="Times New Roman" panose="02020603050405020304" pitchFamily="18" charset="0"/>
                </a:endParaRPr>
              </a:p>
            </p:txBody>
          </p:sp>
          <p:sp>
            <p:nvSpPr>
              <p:cNvPr id="92204" name="Rectangle 44">
                <a:extLst>
                  <a:ext uri="{FF2B5EF4-FFF2-40B4-BE49-F238E27FC236}">
                    <a16:creationId xmlns:a16="http://schemas.microsoft.com/office/drawing/2014/main" id="{D064A72C-8791-87F0-BBEF-140FBF7F3D27}"/>
                  </a:ext>
                </a:extLst>
              </p:cNvPr>
              <p:cNvSpPr>
                <a:spLocks noChangeArrowheads="1"/>
              </p:cNvSpPr>
              <p:nvPr/>
            </p:nvSpPr>
            <p:spPr bwMode="auto">
              <a:xfrm>
                <a:off x="859" y="2106"/>
                <a:ext cx="36" cy="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Times New Roman" panose="02020603050405020304" pitchFamily="18" charset="0"/>
                  </a:rPr>
                  <a:t>/</a:t>
                </a:r>
                <a:endParaRPr lang="en-US" altLang="en-US" sz="2400">
                  <a:solidFill>
                    <a:srgbClr val="8901F3"/>
                  </a:solidFill>
                  <a:latin typeface="Times New Roman" panose="02020603050405020304" pitchFamily="18" charset="0"/>
                </a:endParaRPr>
              </a:p>
            </p:txBody>
          </p:sp>
          <p:sp>
            <p:nvSpPr>
              <p:cNvPr id="92205" name="Rectangle 45">
                <a:extLst>
                  <a:ext uri="{FF2B5EF4-FFF2-40B4-BE49-F238E27FC236}">
                    <a16:creationId xmlns:a16="http://schemas.microsoft.com/office/drawing/2014/main" id="{6FCB0224-1684-C625-1FBC-72773FC2ACB3}"/>
                  </a:ext>
                </a:extLst>
              </p:cNvPr>
              <p:cNvSpPr>
                <a:spLocks noChangeArrowheads="1"/>
              </p:cNvSpPr>
              <p:nvPr/>
            </p:nvSpPr>
            <p:spPr bwMode="auto">
              <a:xfrm>
                <a:off x="635" y="2106"/>
                <a:ext cx="65" cy="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Times New Roman" panose="02020603050405020304" pitchFamily="18" charset="0"/>
                  </a:rPr>
                  <a:t>2</a:t>
                </a:r>
                <a:endParaRPr lang="en-US" altLang="en-US" sz="2400">
                  <a:solidFill>
                    <a:srgbClr val="8901F3"/>
                  </a:solidFill>
                  <a:latin typeface="Times New Roman" panose="02020603050405020304" pitchFamily="18" charset="0"/>
                </a:endParaRPr>
              </a:p>
            </p:txBody>
          </p:sp>
          <p:sp>
            <p:nvSpPr>
              <p:cNvPr id="92206" name="Rectangle 46">
                <a:extLst>
                  <a:ext uri="{FF2B5EF4-FFF2-40B4-BE49-F238E27FC236}">
                    <a16:creationId xmlns:a16="http://schemas.microsoft.com/office/drawing/2014/main" id="{3B3F6D7C-EA10-E81C-9993-A7850290026E}"/>
                  </a:ext>
                </a:extLst>
              </p:cNvPr>
              <p:cNvSpPr>
                <a:spLocks noChangeArrowheads="1"/>
              </p:cNvSpPr>
              <p:nvPr/>
            </p:nvSpPr>
            <p:spPr bwMode="auto">
              <a:xfrm>
                <a:off x="582" y="2106"/>
                <a:ext cx="43" cy="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Times New Roman" panose="02020603050405020304" pitchFamily="18" charset="0"/>
                  </a:rPr>
                  <a:t>(</a:t>
                </a:r>
                <a:endParaRPr lang="en-US" altLang="en-US" sz="2400">
                  <a:solidFill>
                    <a:srgbClr val="8901F3"/>
                  </a:solidFill>
                  <a:latin typeface="Times New Roman" panose="02020603050405020304" pitchFamily="18" charset="0"/>
                </a:endParaRPr>
              </a:p>
            </p:txBody>
          </p:sp>
          <p:sp>
            <p:nvSpPr>
              <p:cNvPr id="92207" name="Rectangle 47">
                <a:extLst>
                  <a:ext uri="{FF2B5EF4-FFF2-40B4-BE49-F238E27FC236}">
                    <a16:creationId xmlns:a16="http://schemas.microsoft.com/office/drawing/2014/main" id="{391A9022-7D51-C0CB-AADD-6735A8C5F1F0}"/>
                  </a:ext>
                </a:extLst>
              </p:cNvPr>
              <p:cNvSpPr>
                <a:spLocks noChangeArrowheads="1"/>
              </p:cNvSpPr>
              <p:nvPr/>
            </p:nvSpPr>
            <p:spPr bwMode="auto">
              <a:xfrm>
                <a:off x="837" y="1947"/>
                <a:ext cx="65" cy="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Times New Roman" panose="02020603050405020304" pitchFamily="18" charset="0"/>
                  </a:rPr>
                  <a:t>1</a:t>
                </a:r>
                <a:endParaRPr lang="en-US" altLang="en-US" sz="2400">
                  <a:solidFill>
                    <a:srgbClr val="8901F3"/>
                  </a:solidFill>
                  <a:latin typeface="Times New Roman" panose="02020603050405020304" pitchFamily="18" charset="0"/>
                </a:endParaRPr>
              </a:p>
            </p:txBody>
          </p:sp>
          <p:sp>
            <p:nvSpPr>
              <p:cNvPr id="92208" name="Rectangle 48">
                <a:extLst>
                  <a:ext uri="{FF2B5EF4-FFF2-40B4-BE49-F238E27FC236}">
                    <a16:creationId xmlns:a16="http://schemas.microsoft.com/office/drawing/2014/main" id="{A2BCBD9D-409C-2C9E-C5E5-64157AF8F3AA}"/>
                  </a:ext>
                </a:extLst>
              </p:cNvPr>
              <p:cNvSpPr>
                <a:spLocks noChangeArrowheads="1"/>
              </p:cNvSpPr>
              <p:nvPr/>
            </p:nvSpPr>
            <p:spPr bwMode="auto">
              <a:xfrm>
                <a:off x="2887" y="2471"/>
                <a:ext cx="47"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300">
                    <a:solidFill>
                      <a:srgbClr val="000000"/>
                    </a:solidFill>
                    <a:latin typeface="Times New Roman" panose="02020603050405020304" pitchFamily="18" charset="0"/>
                  </a:rPr>
                  <a:t>2</a:t>
                </a:r>
                <a:endParaRPr lang="en-US" altLang="en-US" sz="2400">
                  <a:solidFill>
                    <a:srgbClr val="8901F3"/>
                  </a:solidFill>
                  <a:latin typeface="Times New Roman" panose="02020603050405020304" pitchFamily="18" charset="0"/>
                </a:endParaRPr>
              </a:p>
            </p:txBody>
          </p:sp>
          <p:sp>
            <p:nvSpPr>
              <p:cNvPr id="92209" name="Rectangle 49">
                <a:extLst>
                  <a:ext uri="{FF2B5EF4-FFF2-40B4-BE49-F238E27FC236}">
                    <a16:creationId xmlns:a16="http://schemas.microsoft.com/office/drawing/2014/main" id="{D16AF6CF-ECDF-5E40-9777-E3C3C83CB993}"/>
                  </a:ext>
                </a:extLst>
              </p:cNvPr>
              <p:cNvSpPr>
                <a:spLocks noChangeArrowheads="1"/>
              </p:cNvSpPr>
              <p:nvPr/>
            </p:nvSpPr>
            <p:spPr bwMode="auto">
              <a:xfrm>
                <a:off x="2101" y="2471"/>
                <a:ext cx="94"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300">
                    <a:solidFill>
                      <a:srgbClr val="000000"/>
                    </a:solidFill>
                    <a:latin typeface="Times New Roman" panose="02020603050405020304" pitchFamily="18" charset="0"/>
                  </a:rPr>
                  <a:t>12</a:t>
                </a:r>
                <a:endParaRPr lang="en-US" altLang="en-US" sz="2400">
                  <a:solidFill>
                    <a:srgbClr val="8901F3"/>
                  </a:solidFill>
                  <a:latin typeface="Times New Roman" panose="02020603050405020304" pitchFamily="18" charset="0"/>
                </a:endParaRPr>
              </a:p>
            </p:txBody>
          </p:sp>
          <p:sp>
            <p:nvSpPr>
              <p:cNvPr id="92210" name="Rectangle 50">
                <a:extLst>
                  <a:ext uri="{FF2B5EF4-FFF2-40B4-BE49-F238E27FC236}">
                    <a16:creationId xmlns:a16="http://schemas.microsoft.com/office/drawing/2014/main" id="{67F7341B-CF47-A40B-D37C-63495471D322}"/>
                  </a:ext>
                </a:extLst>
              </p:cNvPr>
              <p:cNvSpPr>
                <a:spLocks noChangeArrowheads="1"/>
              </p:cNvSpPr>
              <p:nvPr/>
            </p:nvSpPr>
            <p:spPr bwMode="auto">
              <a:xfrm>
                <a:off x="1261" y="2471"/>
                <a:ext cx="94"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300">
                    <a:solidFill>
                      <a:srgbClr val="000000"/>
                    </a:solidFill>
                    <a:latin typeface="Times New Roman" panose="02020603050405020304" pitchFamily="18" charset="0"/>
                  </a:rPr>
                  <a:t>12</a:t>
                </a:r>
                <a:endParaRPr lang="en-US" altLang="en-US" sz="2400">
                  <a:solidFill>
                    <a:srgbClr val="8901F3"/>
                  </a:solidFill>
                  <a:latin typeface="Times New Roman" panose="02020603050405020304" pitchFamily="18" charset="0"/>
                </a:endParaRPr>
              </a:p>
            </p:txBody>
          </p:sp>
          <p:sp>
            <p:nvSpPr>
              <p:cNvPr id="92211" name="Rectangle 51">
                <a:extLst>
                  <a:ext uri="{FF2B5EF4-FFF2-40B4-BE49-F238E27FC236}">
                    <a16:creationId xmlns:a16="http://schemas.microsoft.com/office/drawing/2014/main" id="{5E279839-C04A-0EE5-688E-2D34E38431D9}"/>
                  </a:ext>
                </a:extLst>
              </p:cNvPr>
              <p:cNvSpPr>
                <a:spLocks noChangeArrowheads="1"/>
              </p:cNvSpPr>
              <p:nvPr/>
            </p:nvSpPr>
            <p:spPr bwMode="auto">
              <a:xfrm>
                <a:off x="2549" y="2144"/>
                <a:ext cx="93" cy="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300">
                    <a:solidFill>
                      <a:srgbClr val="000000"/>
                    </a:solidFill>
                    <a:latin typeface="Times New Roman" panose="02020603050405020304" pitchFamily="18" charset="0"/>
                  </a:rPr>
                  <a:t>12</a:t>
                </a:r>
                <a:endParaRPr lang="en-US" altLang="en-US" sz="2400">
                  <a:solidFill>
                    <a:srgbClr val="8901F3"/>
                  </a:solidFill>
                  <a:latin typeface="Times New Roman" panose="02020603050405020304" pitchFamily="18" charset="0"/>
                </a:endParaRPr>
              </a:p>
            </p:txBody>
          </p:sp>
          <p:sp>
            <p:nvSpPr>
              <p:cNvPr id="92212" name="Rectangle 52">
                <a:extLst>
                  <a:ext uri="{FF2B5EF4-FFF2-40B4-BE49-F238E27FC236}">
                    <a16:creationId xmlns:a16="http://schemas.microsoft.com/office/drawing/2014/main" id="{DFC4C062-322B-5EDF-EDA8-2C5547135C80}"/>
                  </a:ext>
                </a:extLst>
              </p:cNvPr>
              <p:cNvSpPr>
                <a:spLocks noChangeArrowheads="1"/>
              </p:cNvSpPr>
              <p:nvPr/>
            </p:nvSpPr>
            <p:spPr bwMode="auto">
              <a:xfrm>
                <a:off x="1736" y="2144"/>
                <a:ext cx="93" cy="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300">
                    <a:solidFill>
                      <a:srgbClr val="000000"/>
                    </a:solidFill>
                    <a:latin typeface="Times New Roman" panose="02020603050405020304" pitchFamily="18" charset="0"/>
                  </a:rPr>
                  <a:t>12</a:t>
                </a:r>
                <a:endParaRPr lang="en-US" altLang="en-US" sz="2400">
                  <a:solidFill>
                    <a:srgbClr val="8901F3"/>
                  </a:solidFill>
                  <a:latin typeface="Times New Roman" panose="02020603050405020304" pitchFamily="18" charset="0"/>
                </a:endParaRPr>
              </a:p>
            </p:txBody>
          </p:sp>
          <p:sp>
            <p:nvSpPr>
              <p:cNvPr id="92213" name="Rectangle 53">
                <a:extLst>
                  <a:ext uri="{FF2B5EF4-FFF2-40B4-BE49-F238E27FC236}">
                    <a16:creationId xmlns:a16="http://schemas.microsoft.com/office/drawing/2014/main" id="{CB6DFB86-4DE5-3209-4EBD-E2F0837CDAEC}"/>
                  </a:ext>
                </a:extLst>
              </p:cNvPr>
              <p:cNvSpPr>
                <a:spLocks noChangeArrowheads="1"/>
              </p:cNvSpPr>
              <p:nvPr/>
            </p:nvSpPr>
            <p:spPr bwMode="auto">
              <a:xfrm>
                <a:off x="1429" y="2144"/>
                <a:ext cx="47" cy="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300">
                    <a:solidFill>
                      <a:srgbClr val="000000"/>
                    </a:solidFill>
                    <a:latin typeface="Times New Roman" panose="02020603050405020304" pitchFamily="18" charset="0"/>
                  </a:rPr>
                  <a:t>1</a:t>
                </a:r>
                <a:endParaRPr lang="en-US" altLang="en-US" sz="2400">
                  <a:solidFill>
                    <a:srgbClr val="8901F3"/>
                  </a:solidFill>
                  <a:latin typeface="Times New Roman" panose="02020603050405020304" pitchFamily="18" charset="0"/>
                </a:endParaRPr>
              </a:p>
            </p:txBody>
          </p:sp>
          <p:sp>
            <p:nvSpPr>
              <p:cNvPr id="92214" name="Rectangle 54">
                <a:extLst>
                  <a:ext uri="{FF2B5EF4-FFF2-40B4-BE49-F238E27FC236}">
                    <a16:creationId xmlns:a16="http://schemas.microsoft.com/office/drawing/2014/main" id="{6A339B7C-73CE-A834-08A1-1D6C9CF82C5D}"/>
                  </a:ext>
                </a:extLst>
              </p:cNvPr>
              <p:cNvSpPr>
                <a:spLocks noChangeArrowheads="1"/>
              </p:cNvSpPr>
              <p:nvPr/>
            </p:nvSpPr>
            <p:spPr bwMode="auto">
              <a:xfrm>
                <a:off x="793" y="2144"/>
                <a:ext cx="47"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300">
                    <a:solidFill>
                      <a:srgbClr val="000000"/>
                    </a:solidFill>
                    <a:latin typeface="Times New Roman" panose="02020603050405020304" pitchFamily="18" charset="0"/>
                  </a:rPr>
                  <a:t>1</a:t>
                </a:r>
                <a:endParaRPr lang="en-US" altLang="en-US" sz="2400">
                  <a:solidFill>
                    <a:srgbClr val="8901F3"/>
                  </a:solidFill>
                  <a:latin typeface="Times New Roman" panose="02020603050405020304" pitchFamily="18" charset="0"/>
                </a:endParaRPr>
              </a:p>
            </p:txBody>
          </p:sp>
          <p:sp>
            <p:nvSpPr>
              <p:cNvPr id="92215" name="Rectangle 55">
                <a:extLst>
                  <a:ext uri="{FF2B5EF4-FFF2-40B4-BE49-F238E27FC236}">
                    <a16:creationId xmlns:a16="http://schemas.microsoft.com/office/drawing/2014/main" id="{A1F422E4-75A8-F373-9B7F-372EC6F3FF03}"/>
                  </a:ext>
                </a:extLst>
              </p:cNvPr>
              <p:cNvSpPr>
                <a:spLocks noChangeArrowheads="1"/>
              </p:cNvSpPr>
              <p:nvPr/>
            </p:nvSpPr>
            <p:spPr bwMode="auto">
              <a:xfrm>
                <a:off x="2779" y="2433"/>
                <a:ext cx="86" cy="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i="1">
                    <a:solidFill>
                      <a:srgbClr val="000000"/>
                    </a:solidFill>
                    <a:latin typeface="Times New Roman" panose="02020603050405020304" pitchFamily="18" charset="0"/>
                  </a:rPr>
                  <a:t>C</a:t>
                </a:r>
                <a:endParaRPr lang="en-US" altLang="en-US" sz="2400">
                  <a:solidFill>
                    <a:srgbClr val="8901F3"/>
                  </a:solidFill>
                  <a:latin typeface="Times New Roman" panose="02020603050405020304" pitchFamily="18" charset="0"/>
                </a:endParaRPr>
              </a:p>
            </p:txBody>
          </p:sp>
          <p:sp>
            <p:nvSpPr>
              <p:cNvPr id="92216" name="Rectangle 56">
                <a:extLst>
                  <a:ext uri="{FF2B5EF4-FFF2-40B4-BE49-F238E27FC236}">
                    <a16:creationId xmlns:a16="http://schemas.microsoft.com/office/drawing/2014/main" id="{C91C58C1-081C-7850-A16A-A4D18953134B}"/>
                  </a:ext>
                </a:extLst>
              </p:cNvPr>
              <p:cNvSpPr>
                <a:spLocks noChangeArrowheads="1"/>
              </p:cNvSpPr>
              <p:nvPr/>
            </p:nvSpPr>
            <p:spPr bwMode="auto">
              <a:xfrm>
                <a:off x="2516" y="2433"/>
                <a:ext cx="72" cy="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i="1">
                    <a:solidFill>
                      <a:srgbClr val="000000"/>
                    </a:solidFill>
                    <a:latin typeface="Times New Roman" panose="02020603050405020304" pitchFamily="18" charset="0"/>
                  </a:rPr>
                  <a:t>T</a:t>
                </a:r>
                <a:endParaRPr lang="en-US" altLang="en-US" sz="2400">
                  <a:solidFill>
                    <a:srgbClr val="8901F3"/>
                  </a:solidFill>
                  <a:latin typeface="Times New Roman" panose="02020603050405020304" pitchFamily="18" charset="0"/>
                </a:endParaRPr>
              </a:p>
            </p:txBody>
          </p:sp>
          <p:sp>
            <p:nvSpPr>
              <p:cNvPr id="92217" name="Rectangle 57">
                <a:extLst>
                  <a:ext uri="{FF2B5EF4-FFF2-40B4-BE49-F238E27FC236}">
                    <a16:creationId xmlns:a16="http://schemas.microsoft.com/office/drawing/2014/main" id="{471FCC09-29A4-E862-A138-CD37FAFA62BF}"/>
                  </a:ext>
                </a:extLst>
              </p:cNvPr>
              <p:cNvSpPr>
                <a:spLocks noChangeArrowheads="1"/>
              </p:cNvSpPr>
              <p:nvPr/>
            </p:nvSpPr>
            <p:spPr bwMode="auto">
              <a:xfrm>
                <a:off x="2015" y="2433"/>
                <a:ext cx="79" cy="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i="1">
                    <a:solidFill>
                      <a:srgbClr val="000000"/>
                    </a:solidFill>
                    <a:latin typeface="Times New Roman" panose="02020603050405020304" pitchFamily="18" charset="0"/>
                  </a:rPr>
                  <a:t>R</a:t>
                </a:r>
                <a:endParaRPr lang="en-US" altLang="en-US" sz="2400">
                  <a:solidFill>
                    <a:srgbClr val="8901F3"/>
                  </a:solidFill>
                  <a:latin typeface="Times New Roman" panose="02020603050405020304" pitchFamily="18" charset="0"/>
                </a:endParaRPr>
              </a:p>
            </p:txBody>
          </p:sp>
          <p:sp>
            <p:nvSpPr>
              <p:cNvPr id="92218" name="Rectangle 58">
                <a:extLst>
                  <a:ext uri="{FF2B5EF4-FFF2-40B4-BE49-F238E27FC236}">
                    <a16:creationId xmlns:a16="http://schemas.microsoft.com/office/drawing/2014/main" id="{F53348F0-5CEF-F00F-BA86-AAABA761307C}"/>
                  </a:ext>
                </a:extLst>
              </p:cNvPr>
              <p:cNvSpPr>
                <a:spLocks noChangeArrowheads="1"/>
              </p:cNvSpPr>
              <p:nvPr/>
            </p:nvSpPr>
            <p:spPr bwMode="auto">
              <a:xfrm>
                <a:off x="1175" y="2433"/>
                <a:ext cx="79" cy="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i="1">
                    <a:solidFill>
                      <a:srgbClr val="000000"/>
                    </a:solidFill>
                    <a:latin typeface="Times New Roman" panose="02020603050405020304" pitchFamily="18" charset="0"/>
                  </a:rPr>
                  <a:t>R</a:t>
                </a:r>
                <a:endParaRPr lang="en-US" altLang="en-US" sz="2400">
                  <a:solidFill>
                    <a:srgbClr val="8901F3"/>
                  </a:solidFill>
                  <a:latin typeface="Times New Roman" panose="02020603050405020304" pitchFamily="18" charset="0"/>
                </a:endParaRPr>
              </a:p>
            </p:txBody>
          </p:sp>
          <p:sp>
            <p:nvSpPr>
              <p:cNvPr id="92219" name="Rectangle 59">
                <a:extLst>
                  <a:ext uri="{FF2B5EF4-FFF2-40B4-BE49-F238E27FC236}">
                    <a16:creationId xmlns:a16="http://schemas.microsoft.com/office/drawing/2014/main" id="{36924145-D024-9F11-E57E-78C0DE165E32}"/>
                  </a:ext>
                </a:extLst>
              </p:cNvPr>
              <p:cNvSpPr>
                <a:spLocks noChangeArrowheads="1"/>
              </p:cNvSpPr>
              <p:nvPr/>
            </p:nvSpPr>
            <p:spPr bwMode="auto">
              <a:xfrm>
                <a:off x="2466" y="2106"/>
                <a:ext cx="79" cy="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i="1">
                    <a:solidFill>
                      <a:srgbClr val="000000"/>
                    </a:solidFill>
                    <a:latin typeface="Times New Roman" panose="02020603050405020304" pitchFamily="18" charset="0"/>
                  </a:rPr>
                  <a:t>R</a:t>
                </a:r>
                <a:endParaRPr lang="en-US" altLang="en-US" sz="2400">
                  <a:solidFill>
                    <a:srgbClr val="8901F3"/>
                  </a:solidFill>
                  <a:latin typeface="Times New Roman" panose="02020603050405020304" pitchFamily="18" charset="0"/>
                </a:endParaRPr>
              </a:p>
            </p:txBody>
          </p:sp>
          <p:sp>
            <p:nvSpPr>
              <p:cNvPr id="92220" name="Rectangle 60">
                <a:extLst>
                  <a:ext uri="{FF2B5EF4-FFF2-40B4-BE49-F238E27FC236}">
                    <a16:creationId xmlns:a16="http://schemas.microsoft.com/office/drawing/2014/main" id="{A2454797-4FA5-AAF3-9624-30D54B29AB57}"/>
                  </a:ext>
                </a:extLst>
              </p:cNvPr>
              <p:cNvSpPr>
                <a:spLocks noChangeArrowheads="1"/>
              </p:cNvSpPr>
              <p:nvPr/>
            </p:nvSpPr>
            <p:spPr bwMode="auto">
              <a:xfrm>
                <a:off x="1651" y="2106"/>
                <a:ext cx="79" cy="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i="1">
                    <a:solidFill>
                      <a:srgbClr val="000000"/>
                    </a:solidFill>
                    <a:latin typeface="Times New Roman" panose="02020603050405020304" pitchFamily="18" charset="0"/>
                  </a:rPr>
                  <a:t>R</a:t>
                </a:r>
                <a:endParaRPr lang="en-US" altLang="en-US" sz="2400">
                  <a:solidFill>
                    <a:srgbClr val="8901F3"/>
                  </a:solidFill>
                  <a:latin typeface="Times New Roman" panose="02020603050405020304" pitchFamily="18" charset="0"/>
                </a:endParaRPr>
              </a:p>
            </p:txBody>
          </p:sp>
          <p:sp>
            <p:nvSpPr>
              <p:cNvPr id="92221" name="Rectangle 61">
                <a:extLst>
                  <a:ext uri="{FF2B5EF4-FFF2-40B4-BE49-F238E27FC236}">
                    <a16:creationId xmlns:a16="http://schemas.microsoft.com/office/drawing/2014/main" id="{38879764-264A-BEA9-77F8-1B86E37B3D40}"/>
                  </a:ext>
                </a:extLst>
              </p:cNvPr>
              <p:cNvSpPr>
                <a:spLocks noChangeArrowheads="1"/>
              </p:cNvSpPr>
              <p:nvPr/>
            </p:nvSpPr>
            <p:spPr bwMode="auto">
              <a:xfrm>
                <a:off x="1343" y="2106"/>
                <a:ext cx="79" cy="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i="1">
                    <a:solidFill>
                      <a:srgbClr val="000000"/>
                    </a:solidFill>
                    <a:latin typeface="Times New Roman" panose="02020603050405020304" pitchFamily="18" charset="0"/>
                  </a:rPr>
                  <a:t>R</a:t>
                </a:r>
                <a:endParaRPr lang="en-US" altLang="en-US" sz="2400">
                  <a:solidFill>
                    <a:srgbClr val="8901F3"/>
                  </a:solidFill>
                  <a:latin typeface="Times New Roman" panose="02020603050405020304" pitchFamily="18" charset="0"/>
                </a:endParaRPr>
              </a:p>
            </p:txBody>
          </p:sp>
          <p:sp>
            <p:nvSpPr>
              <p:cNvPr id="92222" name="Rectangle 62">
                <a:extLst>
                  <a:ext uri="{FF2B5EF4-FFF2-40B4-BE49-F238E27FC236}">
                    <a16:creationId xmlns:a16="http://schemas.microsoft.com/office/drawing/2014/main" id="{B5769412-C6CC-167C-E002-6D758C72B228}"/>
                  </a:ext>
                </a:extLst>
              </p:cNvPr>
              <p:cNvSpPr>
                <a:spLocks noChangeArrowheads="1"/>
              </p:cNvSpPr>
              <p:nvPr/>
            </p:nvSpPr>
            <p:spPr bwMode="auto">
              <a:xfrm>
                <a:off x="1017" y="2106"/>
                <a:ext cx="72" cy="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i="1">
                    <a:solidFill>
                      <a:srgbClr val="000000"/>
                    </a:solidFill>
                    <a:latin typeface="Times New Roman" panose="02020603050405020304" pitchFamily="18" charset="0"/>
                  </a:rPr>
                  <a:t>T</a:t>
                </a:r>
                <a:endParaRPr lang="en-US" altLang="en-US" sz="2400">
                  <a:solidFill>
                    <a:srgbClr val="8901F3"/>
                  </a:solidFill>
                  <a:latin typeface="Times New Roman" panose="02020603050405020304" pitchFamily="18" charset="0"/>
                </a:endParaRPr>
              </a:p>
            </p:txBody>
          </p:sp>
          <p:sp>
            <p:nvSpPr>
              <p:cNvPr id="92223" name="Rectangle 63">
                <a:extLst>
                  <a:ext uri="{FF2B5EF4-FFF2-40B4-BE49-F238E27FC236}">
                    <a16:creationId xmlns:a16="http://schemas.microsoft.com/office/drawing/2014/main" id="{FC074BD6-F22D-47F1-F0AF-D7DA3503AB81}"/>
                  </a:ext>
                </a:extLst>
              </p:cNvPr>
              <p:cNvSpPr>
                <a:spLocks noChangeArrowheads="1"/>
              </p:cNvSpPr>
              <p:nvPr/>
            </p:nvSpPr>
            <p:spPr bwMode="auto">
              <a:xfrm>
                <a:off x="716" y="2106"/>
                <a:ext cx="72" cy="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i="1">
                    <a:solidFill>
                      <a:srgbClr val="000000"/>
                    </a:solidFill>
                    <a:latin typeface="Times New Roman" panose="02020603050405020304" pitchFamily="18" charset="0"/>
                  </a:rPr>
                  <a:t>L</a:t>
                </a:r>
                <a:endParaRPr lang="en-US" altLang="en-US" sz="2400">
                  <a:solidFill>
                    <a:srgbClr val="8901F3"/>
                  </a:solidFill>
                  <a:latin typeface="Times New Roman" panose="02020603050405020304" pitchFamily="18" charset="0"/>
                </a:endParaRPr>
              </a:p>
            </p:txBody>
          </p:sp>
        </p:grpSp>
        <p:grpSp>
          <p:nvGrpSpPr>
            <p:cNvPr id="92224" name="Group 64">
              <a:extLst>
                <a:ext uri="{FF2B5EF4-FFF2-40B4-BE49-F238E27FC236}">
                  <a16:creationId xmlns:a16="http://schemas.microsoft.com/office/drawing/2014/main" id="{1C3AACFD-6E13-3EB2-3F41-5E0809757427}"/>
                </a:ext>
              </a:extLst>
            </p:cNvPr>
            <p:cNvGrpSpPr>
              <a:grpSpLocks/>
            </p:cNvGrpSpPr>
            <p:nvPr/>
          </p:nvGrpSpPr>
          <p:grpSpPr bwMode="auto">
            <a:xfrm>
              <a:off x="3365" y="1836"/>
              <a:ext cx="521" cy="589"/>
              <a:chOff x="3125" y="2022"/>
              <a:chExt cx="465" cy="461"/>
            </a:xfrm>
          </p:grpSpPr>
          <p:sp>
            <p:nvSpPr>
              <p:cNvPr id="92225" name="Rectangle 65">
                <a:extLst>
                  <a:ext uri="{FF2B5EF4-FFF2-40B4-BE49-F238E27FC236}">
                    <a16:creationId xmlns:a16="http://schemas.microsoft.com/office/drawing/2014/main" id="{B550807F-22EF-5B44-C397-E4CF0119959E}"/>
                  </a:ext>
                </a:extLst>
              </p:cNvPr>
              <p:cNvSpPr>
                <a:spLocks noChangeArrowheads="1"/>
              </p:cNvSpPr>
              <p:nvPr/>
            </p:nvSpPr>
            <p:spPr bwMode="auto">
              <a:xfrm>
                <a:off x="3200" y="2027"/>
                <a:ext cx="70" cy="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200" i="1">
                    <a:solidFill>
                      <a:srgbClr val="000000"/>
                    </a:solidFill>
                    <a:latin typeface="Times New Roman" panose="02020603050405020304" pitchFamily="18" charset="0"/>
                  </a:rPr>
                  <a:t>v</a:t>
                </a:r>
                <a:endParaRPr lang="en-US" altLang="en-US" sz="2400">
                  <a:solidFill>
                    <a:srgbClr val="8901F3"/>
                  </a:solidFill>
                  <a:latin typeface="Times New Roman" panose="02020603050405020304" pitchFamily="18" charset="0"/>
                </a:endParaRPr>
              </a:p>
            </p:txBody>
          </p:sp>
          <p:sp>
            <p:nvSpPr>
              <p:cNvPr id="92226" name="Rectangle 66">
                <a:extLst>
                  <a:ext uri="{FF2B5EF4-FFF2-40B4-BE49-F238E27FC236}">
                    <a16:creationId xmlns:a16="http://schemas.microsoft.com/office/drawing/2014/main" id="{7D34B293-A604-7244-7242-670935BBF887}"/>
                  </a:ext>
                </a:extLst>
              </p:cNvPr>
              <p:cNvSpPr>
                <a:spLocks noChangeArrowheads="1"/>
              </p:cNvSpPr>
              <p:nvPr/>
            </p:nvSpPr>
            <p:spPr bwMode="auto">
              <a:xfrm>
                <a:off x="3397" y="2027"/>
                <a:ext cx="44" cy="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200" i="1">
                    <a:solidFill>
                      <a:srgbClr val="000000"/>
                    </a:solidFill>
                    <a:latin typeface="Times New Roman" panose="02020603050405020304" pitchFamily="18" charset="0"/>
                  </a:rPr>
                  <a:t>t</a:t>
                </a:r>
                <a:endParaRPr lang="en-US" altLang="en-US" sz="2400">
                  <a:solidFill>
                    <a:srgbClr val="8901F3"/>
                  </a:solidFill>
                  <a:latin typeface="Times New Roman" panose="02020603050405020304" pitchFamily="18" charset="0"/>
                </a:endParaRPr>
              </a:p>
            </p:txBody>
          </p:sp>
          <p:sp>
            <p:nvSpPr>
              <p:cNvPr id="92227" name="Rectangle 67">
                <a:extLst>
                  <a:ext uri="{FF2B5EF4-FFF2-40B4-BE49-F238E27FC236}">
                    <a16:creationId xmlns:a16="http://schemas.microsoft.com/office/drawing/2014/main" id="{284F013B-3199-80F8-EDE9-020A5212618B}"/>
                  </a:ext>
                </a:extLst>
              </p:cNvPr>
              <p:cNvSpPr>
                <a:spLocks noChangeArrowheads="1"/>
              </p:cNvSpPr>
              <p:nvPr/>
            </p:nvSpPr>
            <p:spPr bwMode="auto">
              <a:xfrm>
                <a:off x="3195" y="2292"/>
                <a:ext cx="70" cy="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200" i="1">
                    <a:solidFill>
                      <a:srgbClr val="000000"/>
                    </a:solidFill>
                    <a:latin typeface="Times New Roman" panose="02020603050405020304" pitchFamily="18" charset="0"/>
                  </a:rPr>
                  <a:t>v</a:t>
                </a:r>
                <a:endParaRPr lang="en-US" altLang="en-US" sz="2400">
                  <a:solidFill>
                    <a:srgbClr val="8901F3"/>
                  </a:solidFill>
                  <a:latin typeface="Times New Roman" panose="02020603050405020304" pitchFamily="18" charset="0"/>
                </a:endParaRPr>
              </a:p>
            </p:txBody>
          </p:sp>
          <p:sp>
            <p:nvSpPr>
              <p:cNvPr id="92228" name="Rectangle 68">
                <a:extLst>
                  <a:ext uri="{FF2B5EF4-FFF2-40B4-BE49-F238E27FC236}">
                    <a16:creationId xmlns:a16="http://schemas.microsoft.com/office/drawing/2014/main" id="{36DE3ADC-219F-587C-A1B6-F95DBCBA159C}"/>
                  </a:ext>
                </a:extLst>
              </p:cNvPr>
              <p:cNvSpPr>
                <a:spLocks noChangeArrowheads="1"/>
              </p:cNvSpPr>
              <p:nvPr/>
            </p:nvSpPr>
            <p:spPr bwMode="auto">
              <a:xfrm>
                <a:off x="3401" y="2292"/>
                <a:ext cx="44"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200" i="1">
                    <a:solidFill>
                      <a:srgbClr val="000000"/>
                    </a:solidFill>
                    <a:latin typeface="Times New Roman" panose="02020603050405020304" pitchFamily="18" charset="0"/>
                  </a:rPr>
                  <a:t>t</a:t>
                </a:r>
                <a:endParaRPr lang="en-US" altLang="en-US" sz="2400">
                  <a:solidFill>
                    <a:srgbClr val="8901F3"/>
                  </a:solidFill>
                  <a:latin typeface="Times New Roman" panose="02020603050405020304" pitchFamily="18" charset="0"/>
                </a:endParaRPr>
              </a:p>
            </p:txBody>
          </p:sp>
          <p:sp>
            <p:nvSpPr>
              <p:cNvPr id="92229" name="Rectangle 69">
                <a:extLst>
                  <a:ext uri="{FF2B5EF4-FFF2-40B4-BE49-F238E27FC236}">
                    <a16:creationId xmlns:a16="http://schemas.microsoft.com/office/drawing/2014/main" id="{F8A171D2-F9A8-F9FF-3911-04DA12D4C9D6}"/>
                  </a:ext>
                </a:extLst>
              </p:cNvPr>
              <p:cNvSpPr>
                <a:spLocks noChangeArrowheads="1"/>
              </p:cNvSpPr>
              <p:nvPr/>
            </p:nvSpPr>
            <p:spPr bwMode="auto">
              <a:xfrm>
                <a:off x="3284" y="2091"/>
                <a:ext cx="47"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300">
                    <a:solidFill>
                      <a:srgbClr val="000000"/>
                    </a:solidFill>
                    <a:latin typeface="Times New Roman" panose="02020603050405020304" pitchFamily="18" charset="0"/>
                  </a:rPr>
                  <a:t>1</a:t>
                </a:r>
                <a:endParaRPr lang="en-US" altLang="en-US" sz="2400">
                  <a:solidFill>
                    <a:srgbClr val="8901F3"/>
                  </a:solidFill>
                  <a:latin typeface="Times New Roman" panose="02020603050405020304" pitchFamily="18" charset="0"/>
                </a:endParaRPr>
              </a:p>
            </p:txBody>
          </p:sp>
          <p:sp>
            <p:nvSpPr>
              <p:cNvPr id="92230" name="Rectangle 70">
                <a:extLst>
                  <a:ext uri="{FF2B5EF4-FFF2-40B4-BE49-F238E27FC236}">
                    <a16:creationId xmlns:a16="http://schemas.microsoft.com/office/drawing/2014/main" id="{B0395E69-6254-8B56-F65B-F06DE0FF04DD}"/>
                  </a:ext>
                </a:extLst>
              </p:cNvPr>
              <p:cNvSpPr>
                <a:spLocks noChangeArrowheads="1"/>
              </p:cNvSpPr>
              <p:nvPr/>
            </p:nvSpPr>
            <p:spPr bwMode="auto">
              <a:xfrm>
                <a:off x="3282" y="2355"/>
                <a:ext cx="47"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300">
                    <a:solidFill>
                      <a:srgbClr val="000000"/>
                    </a:solidFill>
                    <a:latin typeface="Times New Roman" panose="02020603050405020304" pitchFamily="18" charset="0"/>
                  </a:rPr>
                  <a:t>2</a:t>
                </a:r>
                <a:endParaRPr lang="en-US" altLang="en-US" sz="2400">
                  <a:solidFill>
                    <a:srgbClr val="8901F3"/>
                  </a:solidFill>
                  <a:latin typeface="Times New Roman" panose="02020603050405020304" pitchFamily="18" charset="0"/>
                </a:endParaRPr>
              </a:p>
            </p:txBody>
          </p:sp>
          <p:sp>
            <p:nvSpPr>
              <p:cNvPr id="92231" name="Rectangle 71">
                <a:extLst>
                  <a:ext uri="{FF2B5EF4-FFF2-40B4-BE49-F238E27FC236}">
                    <a16:creationId xmlns:a16="http://schemas.microsoft.com/office/drawing/2014/main" id="{D250F9B0-04E3-49AE-84CE-7A0F7618BB1F}"/>
                  </a:ext>
                </a:extLst>
              </p:cNvPr>
              <p:cNvSpPr>
                <a:spLocks noChangeArrowheads="1"/>
              </p:cNvSpPr>
              <p:nvPr/>
            </p:nvSpPr>
            <p:spPr bwMode="auto">
              <a:xfrm>
                <a:off x="3331" y="2027"/>
                <a:ext cx="53" cy="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200">
                    <a:solidFill>
                      <a:srgbClr val="000000"/>
                    </a:solidFill>
                    <a:latin typeface="Times New Roman" panose="02020603050405020304" pitchFamily="18" charset="0"/>
                  </a:rPr>
                  <a:t>(</a:t>
                </a:r>
                <a:endParaRPr lang="en-US" altLang="en-US" sz="2400">
                  <a:solidFill>
                    <a:srgbClr val="8901F3"/>
                  </a:solidFill>
                  <a:latin typeface="Times New Roman" panose="02020603050405020304" pitchFamily="18" charset="0"/>
                </a:endParaRPr>
              </a:p>
            </p:txBody>
          </p:sp>
          <p:sp>
            <p:nvSpPr>
              <p:cNvPr id="92232" name="Rectangle 72">
                <a:extLst>
                  <a:ext uri="{FF2B5EF4-FFF2-40B4-BE49-F238E27FC236}">
                    <a16:creationId xmlns:a16="http://schemas.microsoft.com/office/drawing/2014/main" id="{F07A8313-CF25-487B-E40D-EBEA233D03B0}"/>
                  </a:ext>
                </a:extLst>
              </p:cNvPr>
              <p:cNvSpPr>
                <a:spLocks noChangeArrowheads="1"/>
              </p:cNvSpPr>
              <p:nvPr/>
            </p:nvSpPr>
            <p:spPr bwMode="auto">
              <a:xfrm>
                <a:off x="3456" y="2027"/>
                <a:ext cx="53" cy="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200">
                    <a:solidFill>
                      <a:srgbClr val="000000"/>
                    </a:solidFill>
                    <a:latin typeface="Times New Roman" panose="02020603050405020304" pitchFamily="18" charset="0"/>
                  </a:rPr>
                  <a:t>)</a:t>
                </a:r>
                <a:endParaRPr lang="en-US" altLang="en-US" sz="2400">
                  <a:solidFill>
                    <a:srgbClr val="8901F3"/>
                  </a:solidFill>
                  <a:latin typeface="Times New Roman" panose="02020603050405020304" pitchFamily="18" charset="0"/>
                </a:endParaRPr>
              </a:p>
            </p:txBody>
          </p:sp>
          <p:sp>
            <p:nvSpPr>
              <p:cNvPr id="92233" name="Rectangle 73">
                <a:extLst>
                  <a:ext uri="{FF2B5EF4-FFF2-40B4-BE49-F238E27FC236}">
                    <a16:creationId xmlns:a16="http://schemas.microsoft.com/office/drawing/2014/main" id="{4CEA7344-7910-BD90-774F-2FE81162AAC0}"/>
                  </a:ext>
                </a:extLst>
              </p:cNvPr>
              <p:cNvSpPr>
                <a:spLocks noChangeArrowheads="1"/>
              </p:cNvSpPr>
              <p:nvPr/>
            </p:nvSpPr>
            <p:spPr bwMode="auto">
              <a:xfrm>
                <a:off x="3339" y="2292"/>
                <a:ext cx="53"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200">
                    <a:solidFill>
                      <a:srgbClr val="000000"/>
                    </a:solidFill>
                    <a:latin typeface="Times New Roman" panose="02020603050405020304" pitchFamily="18" charset="0"/>
                  </a:rPr>
                  <a:t>(</a:t>
                </a:r>
                <a:endParaRPr lang="en-US" altLang="en-US" sz="2400">
                  <a:solidFill>
                    <a:srgbClr val="8901F3"/>
                  </a:solidFill>
                  <a:latin typeface="Times New Roman" panose="02020603050405020304" pitchFamily="18" charset="0"/>
                </a:endParaRPr>
              </a:p>
            </p:txBody>
          </p:sp>
          <p:sp>
            <p:nvSpPr>
              <p:cNvPr id="92234" name="Rectangle 74">
                <a:extLst>
                  <a:ext uri="{FF2B5EF4-FFF2-40B4-BE49-F238E27FC236}">
                    <a16:creationId xmlns:a16="http://schemas.microsoft.com/office/drawing/2014/main" id="{B8327F2A-7E56-8D15-0E2F-E745D85BDC70}"/>
                  </a:ext>
                </a:extLst>
              </p:cNvPr>
              <p:cNvSpPr>
                <a:spLocks noChangeArrowheads="1"/>
              </p:cNvSpPr>
              <p:nvPr/>
            </p:nvSpPr>
            <p:spPr bwMode="auto">
              <a:xfrm>
                <a:off x="3467" y="2292"/>
                <a:ext cx="53" cy="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200">
                    <a:solidFill>
                      <a:srgbClr val="000000"/>
                    </a:solidFill>
                    <a:latin typeface="Times New Roman" panose="02020603050405020304" pitchFamily="18" charset="0"/>
                  </a:rPr>
                  <a:t>)</a:t>
                </a:r>
                <a:endParaRPr lang="en-US" altLang="en-US" sz="2400">
                  <a:solidFill>
                    <a:srgbClr val="8901F3"/>
                  </a:solidFill>
                  <a:latin typeface="Times New Roman" panose="02020603050405020304" pitchFamily="18" charset="0"/>
                </a:endParaRPr>
              </a:p>
            </p:txBody>
          </p:sp>
          <p:sp>
            <p:nvSpPr>
              <p:cNvPr id="92235" name="Rectangle 75">
                <a:extLst>
                  <a:ext uri="{FF2B5EF4-FFF2-40B4-BE49-F238E27FC236}">
                    <a16:creationId xmlns:a16="http://schemas.microsoft.com/office/drawing/2014/main" id="{2E6B6202-80EF-8E59-EE50-C8253633C906}"/>
                  </a:ext>
                </a:extLst>
              </p:cNvPr>
              <p:cNvSpPr>
                <a:spLocks noChangeArrowheads="1"/>
              </p:cNvSpPr>
              <p:nvPr/>
            </p:nvSpPr>
            <p:spPr bwMode="auto">
              <a:xfrm>
                <a:off x="3125" y="2022"/>
                <a:ext cx="61" cy="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200">
                    <a:solidFill>
                      <a:srgbClr val="000000"/>
                    </a:solidFill>
                    <a:latin typeface="Symbol" panose="05050102010706020507" pitchFamily="18" charset="2"/>
                  </a:rPr>
                  <a:t>é</a:t>
                </a:r>
                <a:endParaRPr lang="en-US" altLang="en-US" sz="2400">
                  <a:solidFill>
                    <a:srgbClr val="8901F3"/>
                  </a:solidFill>
                  <a:latin typeface="Times New Roman" panose="02020603050405020304" pitchFamily="18" charset="0"/>
                </a:endParaRPr>
              </a:p>
            </p:txBody>
          </p:sp>
          <p:sp>
            <p:nvSpPr>
              <p:cNvPr id="92236" name="Rectangle 76">
                <a:extLst>
                  <a:ext uri="{FF2B5EF4-FFF2-40B4-BE49-F238E27FC236}">
                    <a16:creationId xmlns:a16="http://schemas.microsoft.com/office/drawing/2014/main" id="{2D260931-33E1-6698-15D6-D0EB57F1AB5C}"/>
                  </a:ext>
                </a:extLst>
              </p:cNvPr>
              <p:cNvSpPr>
                <a:spLocks noChangeArrowheads="1"/>
              </p:cNvSpPr>
              <p:nvPr/>
            </p:nvSpPr>
            <p:spPr bwMode="auto">
              <a:xfrm>
                <a:off x="3125" y="2316"/>
                <a:ext cx="61" cy="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200">
                    <a:solidFill>
                      <a:srgbClr val="000000"/>
                    </a:solidFill>
                    <a:latin typeface="Symbol" panose="05050102010706020507" pitchFamily="18" charset="2"/>
                  </a:rPr>
                  <a:t>ë</a:t>
                </a:r>
                <a:endParaRPr lang="en-US" altLang="en-US" sz="2400">
                  <a:solidFill>
                    <a:srgbClr val="8901F3"/>
                  </a:solidFill>
                  <a:latin typeface="Times New Roman" panose="02020603050405020304" pitchFamily="18" charset="0"/>
                </a:endParaRPr>
              </a:p>
            </p:txBody>
          </p:sp>
          <p:sp>
            <p:nvSpPr>
              <p:cNvPr id="92237" name="Rectangle 77">
                <a:extLst>
                  <a:ext uri="{FF2B5EF4-FFF2-40B4-BE49-F238E27FC236}">
                    <a16:creationId xmlns:a16="http://schemas.microsoft.com/office/drawing/2014/main" id="{A9C34626-0852-6651-67AA-E4EEA56609AB}"/>
                  </a:ext>
                </a:extLst>
              </p:cNvPr>
              <p:cNvSpPr>
                <a:spLocks noChangeArrowheads="1"/>
              </p:cNvSpPr>
              <p:nvPr/>
            </p:nvSpPr>
            <p:spPr bwMode="auto">
              <a:xfrm>
                <a:off x="3125" y="2192"/>
                <a:ext cx="61" cy="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200">
                    <a:solidFill>
                      <a:srgbClr val="000000"/>
                    </a:solidFill>
                    <a:latin typeface="Symbol" panose="05050102010706020507" pitchFamily="18" charset="2"/>
                  </a:rPr>
                  <a:t>ê</a:t>
                </a:r>
                <a:endParaRPr lang="en-US" altLang="en-US" sz="2400">
                  <a:solidFill>
                    <a:srgbClr val="8901F3"/>
                  </a:solidFill>
                  <a:latin typeface="Times New Roman" panose="02020603050405020304" pitchFamily="18" charset="0"/>
                </a:endParaRPr>
              </a:p>
            </p:txBody>
          </p:sp>
          <p:sp>
            <p:nvSpPr>
              <p:cNvPr id="92238" name="Rectangle 78">
                <a:extLst>
                  <a:ext uri="{FF2B5EF4-FFF2-40B4-BE49-F238E27FC236}">
                    <a16:creationId xmlns:a16="http://schemas.microsoft.com/office/drawing/2014/main" id="{804560E9-1615-8158-CBA5-F70EDAABC09C}"/>
                  </a:ext>
                </a:extLst>
              </p:cNvPr>
              <p:cNvSpPr>
                <a:spLocks noChangeArrowheads="1"/>
              </p:cNvSpPr>
              <p:nvPr/>
            </p:nvSpPr>
            <p:spPr bwMode="auto">
              <a:xfrm>
                <a:off x="3529" y="2022"/>
                <a:ext cx="61" cy="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200">
                    <a:solidFill>
                      <a:srgbClr val="000000"/>
                    </a:solidFill>
                    <a:latin typeface="Symbol" panose="05050102010706020507" pitchFamily="18" charset="2"/>
                  </a:rPr>
                  <a:t>ù</a:t>
                </a:r>
                <a:endParaRPr lang="en-US" altLang="en-US" sz="2400">
                  <a:solidFill>
                    <a:srgbClr val="8901F3"/>
                  </a:solidFill>
                  <a:latin typeface="Times New Roman" panose="02020603050405020304" pitchFamily="18" charset="0"/>
                </a:endParaRPr>
              </a:p>
            </p:txBody>
          </p:sp>
          <p:sp>
            <p:nvSpPr>
              <p:cNvPr id="92239" name="Rectangle 79">
                <a:extLst>
                  <a:ext uri="{FF2B5EF4-FFF2-40B4-BE49-F238E27FC236}">
                    <a16:creationId xmlns:a16="http://schemas.microsoft.com/office/drawing/2014/main" id="{38D2392A-EB54-E714-15A8-82FA8ED60ECD}"/>
                  </a:ext>
                </a:extLst>
              </p:cNvPr>
              <p:cNvSpPr>
                <a:spLocks noChangeArrowheads="1"/>
              </p:cNvSpPr>
              <p:nvPr/>
            </p:nvSpPr>
            <p:spPr bwMode="auto">
              <a:xfrm>
                <a:off x="3529" y="2316"/>
                <a:ext cx="61" cy="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200">
                    <a:solidFill>
                      <a:srgbClr val="000000"/>
                    </a:solidFill>
                    <a:latin typeface="Symbol" panose="05050102010706020507" pitchFamily="18" charset="2"/>
                  </a:rPr>
                  <a:t>û</a:t>
                </a:r>
                <a:endParaRPr lang="en-US" altLang="en-US" sz="2400">
                  <a:solidFill>
                    <a:srgbClr val="8901F3"/>
                  </a:solidFill>
                  <a:latin typeface="Times New Roman" panose="02020603050405020304" pitchFamily="18" charset="0"/>
                </a:endParaRPr>
              </a:p>
            </p:txBody>
          </p:sp>
          <p:sp>
            <p:nvSpPr>
              <p:cNvPr id="92240" name="Rectangle 80">
                <a:extLst>
                  <a:ext uri="{FF2B5EF4-FFF2-40B4-BE49-F238E27FC236}">
                    <a16:creationId xmlns:a16="http://schemas.microsoft.com/office/drawing/2014/main" id="{AB0161CF-9851-8A95-5D32-7FD2A344E249}"/>
                  </a:ext>
                </a:extLst>
              </p:cNvPr>
              <p:cNvSpPr>
                <a:spLocks noChangeArrowheads="1"/>
              </p:cNvSpPr>
              <p:nvPr/>
            </p:nvSpPr>
            <p:spPr bwMode="auto">
              <a:xfrm>
                <a:off x="3529" y="2192"/>
                <a:ext cx="61" cy="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200">
                    <a:solidFill>
                      <a:srgbClr val="000000"/>
                    </a:solidFill>
                    <a:latin typeface="Symbol" panose="05050102010706020507" pitchFamily="18" charset="2"/>
                  </a:rPr>
                  <a:t>ú</a:t>
                </a:r>
                <a:endParaRPr lang="en-US" altLang="en-US" sz="2400">
                  <a:solidFill>
                    <a:srgbClr val="8901F3"/>
                  </a:solidFill>
                  <a:latin typeface="Times New Roman" panose="02020603050405020304" pitchFamily="18" charset="0"/>
                </a:endParaRPr>
              </a:p>
            </p:txBody>
          </p:sp>
        </p:grpSp>
        <p:sp>
          <p:nvSpPr>
            <p:cNvPr id="92241" name="Rectangle 81">
              <a:extLst>
                <a:ext uri="{FF2B5EF4-FFF2-40B4-BE49-F238E27FC236}">
                  <a16:creationId xmlns:a16="http://schemas.microsoft.com/office/drawing/2014/main" id="{2489E4C7-8368-0890-2C5C-960E30E88DA1}"/>
                </a:ext>
              </a:extLst>
            </p:cNvPr>
            <p:cNvSpPr>
              <a:spLocks noChangeArrowheads="1"/>
            </p:cNvSpPr>
            <p:nvPr/>
          </p:nvSpPr>
          <p:spPr bwMode="auto">
            <a:xfrm>
              <a:off x="3929" y="2045"/>
              <a:ext cx="117"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Times New Roman" panose="02020603050405020304" pitchFamily="18" charset="0"/>
                </a:rPr>
                <a:t>= </a:t>
              </a:r>
              <a:endParaRPr lang="en-US" altLang="en-US" sz="2400">
                <a:solidFill>
                  <a:srgbClr val="8901F3"/>
                </a:solidFill>
                <a:latin typeface="Times New Roman" panose="02020603050405020304" pitchFamily="18" charset="0"/>
              </a:endParaRPr>
            </a:p>
          </p:txBody>
        </p:sp>
        <p:grpSp>
          <p:nvGrpSpPr>
            <p:cNvPr id="92242" name="Group 82">
              <a:extLst>
                <a:ext uri="{FF2B5EF4-FFF2-40B4-BE49-F238E27FC236}">
                  <a16:creationId xmlns:a16="http://schemas.microsoft.com/office/drawing/2014/main" id="{03E79997-0D3D-0972-7A16-CFEFC343BE7A}"/>
                </a:ext>
              </a:extLst>
            </p:cNvPr>
            <p:cNvGrpSpPr>
              <a:grpSpLocks/>
            </p:cNvGrpSpPr>
            <p:nvPr/>
          </p:nvGrpSpPr>
          <p:grpSpPr bwMode="auto">
            <a:xfrm>
              <a:off x="4096" y="1809"/>
              <a:ext cx="1146" cy="681"/>
              <a:chOff x="3777" y="2001"/>
              <a:chExt cx="1022" cy="533"/>
            </a:xfrm>
          </p:grpSpPr>
          <p:sp>
            <p:nvSpPr>
              <p:cNvPr id="92243" name="Line 83">
                <a:extLst>
                  <a:ext uri="{FF2B5EF4-FFF2-40B4-BE49-F238E27FC236}">
                    <a16:creationId xmlns:a16="http://schemas.microsoft.com/office/drawing/2014/main" id="{A3A226B2-1345-FF8D-6D1E-51425A50CED8}"/>
                  </a:ext>
                </a:extLst>
              </p:cNvPr>
              <p:cNvSpPr>
                <a:spLocks noChangeShapeType="1"/>
              </p:cNvSpPr>
              <p:nvPr/>
            </p:nvSpPr>
            <p:spPr bwMode="auto">
              <a:xfrm>
                <a:off x="4133" y="2196"/>
                <a:ext cx="604" cy="1"/>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92244" name="Rectangle 84">
                <a:extLst>
                  <a:ext uri="{FF2B5EF4-FFF2-40B4-BE49-F238E27FC236}">
                    <a16:creationId xmlns:a16="http://schemas.microsoft.com/office/drawing/2014/main" id="{194FAA28-03D9-4FDD-A132-D65A2E281BB4}"/>
                  </a:ext>
                </a:extLst>
              </p:cNvPr>
              <p:cNvSpPr>
                <a:spLocks noChangeArrowheads="1"/>
              </p:cNvSpPr>
              <p:nvPr/>
            </p:nvSpPr>
            <p:spPr bwMode="auto">
              <a:xfrm>
                <a:off x="4747" y="2280"/>
                <a:ext cx="52"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a:solidFill>
                      <a:srgbClr val="000000"/>
                    </a:solidFill>
                    <a:latin typeface="Symbol" panose="05050102010706020507" pitchFamily="18" charset="2"/>
                  </a:rPr>
                  <a:t>ú</a:t>
                </a:r>
                <a:endParaRPr lang="en-US" altLang="en-US" sz="2400">
                  <a:solidFill>
                    <a:srgbClr val="8901F3"/>
                  </a:solidFill>
                  <a:latin typeface="Times New Roman" panose="02020603050405020304" pitchFamily="18" charset="0"/>
                </a:endParaRPr>
              </a:p>
            </p:txBody>
          </p:sp>
          <p:sp>
            <p:nvSpPr>
              <p:cNvPr id="92245" name="Rectangle 85">
                <a:extLst>
                  <a:ext uri="{FF2B5EF4-FFF2-40B4-BE49-F238E27FC236}">
                    <a16:creationId xmlns:a16="http://schemas.microsoft.com/office/drawing/2014/main" id="{7285A060-E06D-4A7C-DD09-DD672665B4FD}"/>
                  </a:ext>
                </a:extLst>
              </p:cNvPr>
              <p:cNvSpPr>
                <a:spLocks noChangeArrowheads="1"/>
              </p:cNvSpPr>
              <p:nvPr/>
            </p:nvSpPr>
            <p:spPr bwMode="auto">
              <a:xfrm>
                <a:off x="4747" y="2141"/>
                <a:ext cx="52" cy="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a:solidFill>
                      <a:srgbClr val="000000"/>
                    </a:solidFill>
                    <a:latin typeface="Symbol" panose="05050102010706020507" pitchFamily="18" charset="2"/>
                  </a:rPr>
                  <a:t>ú</a:t>
                </a:r>
                <a:endParaRPr lang="en-US" altLang="en-US" sz="2400">
                  <a:solidFill>
                    <a:srgbClr val="8901F3"/>
                  </a:solidFill>
                  <a:latin typeface="Times New Roman" panose="02020603050405020304" pitchFamily="18" charset="0"/>
                </a:endParaRPr>
              </a:p>
            </p:txBody>
          </p:sp>
          <p:sp>
            <p:nvSpPr>
              <p:cNvPr id="92246" name="Rectangle 86">
                <a:extLst>
                  <a:ext uri="{FF2B5EF4-FFF2-40B4-BE49-F238E27FC236}">
                    <a16:creationId xmlns:a16="http://schemas.microsoft.com/office/drawing/2014/main" id="{4E647530-AF20-12AA-B960-6AA473815586}"/>
                  </a:ext>
                </a:extLst>
              </p:cNvPr>
              <p:cNvSpPr>
                <a:spLocks noChangeArrowheads="1"/>
              </p:cNvSpPr>
              <p:nvPr/>
            </p:nvSpPr>
            <p:spPr bwMode="auto">
              <a:xfrm>
                <a:off x="4747" y="2390"/>
                <a:ext cx="52"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a:solidFill>
                      <a:srgbClr val="000000"/>
                    </a:solidFill>
                    <a:latin typeface="Symbol" panose="05050102010706020507" pitchFamily="18" charset="2"/>
                  </a:rPr>
                  <a:t>û</a:t>
                </a:r>
                <a:endParaRPr lang="en-US" altLang="en-US" sz="2400">
                  <a:solidFill>
                    <a:srgbClr val="8901F3"/>
                  </a:solidFill>
                  <a:latin typeface="Times New Roman" panose="02020603050405020304" pitchFamily="18" charset="0"/>
                </a:endParaRPr>
              </a:p>
            </p:txBody>
          </p:sp>
          <p:sp>
            <p:nvSpPr>
              <p:cNvPr id="92247" name="Rectangle 87">
                <a:extLst>
                  <a:ext uri="{FF2B5EF4-FFF2-40B4-BE49-F238E27FC236}">
                    <a16:creationId xmlns:a16="http://schemas.microsoft.com/office/drawing/2014/main" id="{3374C1FE-5498-BA42-7A20-89CD80BFC7F7}"/>
                  </a:ext>
                </a:extLst>
              </p:cNvPr>
              <p:cNvSpPr>
                <a:spLocks noChangeArrowheads="1"/>
              </p:cNvSpPr>
              <p:nvPr/>
            </p:nvSpPr>
            <p:spPr bwMode="auto">
              <a:xfrm>
                <a:off x="4747" y="2001"/>
                <a:ext cx="52" cy="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a:solidFill>
                      <a:srgbClr val="000000"/>
                    </a:solidFill>
                    <a:latin typeface="Symbol" panose="05050102010706020507" pitchFamily="18" charset="2"/>
                  </a:rPr>
                  <a:t>ù</a:t>
                </a:r>
                <a:endParaRPr lang="en-US" altLang="en-US" sz="2400">
                  <a:solidFill>
                    <a:srgbClr val="8901F3"/>
                  </a:solidFill>
                  <a:latin typeface="Times New Roman" panose="02020603050405020304" pitchFamily="18" charset="0"/>
                </a:endParaRPr>
              </a:p>
            </p:txBody>
          </p:sp>
          <p:sp>
            <p:nvSpPr>
              <p:cNvPr id="92248" name="Rectangle 88">
                <a:extLst>
                  <a:ext uri="{FF2B5EF4-FFF2-40B4-BE49-F238E27FC236}">
                    <a16:creationId xmlns:a16="http://schemas.microsoft.com/office/drawing/2014/main" id="{BCD9AADF-F0ED-092A-0F1C-1275CB79C826}"/>
                  </a:ext>
                </a:extLst>
              </p:cNvPr>
              <p:cNvSpPr>
                <a:spLocks noChangeArrowheads="1"/>
              </p:cNvSpPr>
              <p:nvPr/>
            </p:nvSpPr>
            <p:spPr bwMode="auto">
              <a:xfrm>
                <a:off x="3777" y="2280"/>
                <a:ext cx="52" cy="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a:solidFill>
                      <a:srgbClr val="000000"/>
                    </a:solidFill>
                    <a:latin typeface="Symbol" panose="05050102010706020507" pitchFamily="18" charset="2"/>
                  </a:rPr>
                  <a:t>ê</a:t>
                </a:r>
                <a:endParaRPr lang="en-US" altLang="en-US" sz="2400">
                  <a:solidFill>
                    <a:srgbClr val="8901F3"/>
                  </a:solidFill>
                  <a:latin typeface="Times New Roman" panose="02020603050405020304" pitchFamily="18" charset="0"/>
                </a:endParaRPr>
              </a:p>
            </p:txBody>
          </p:sp>
          <p:sp>
            <p:nvSpPr>
              <p:cNvPr id="92249" name="Rectangle 89">
                <a:extLst>
                  <a:ext uri="{FF2B5EF4-FFF2-40B4-BE49-F238E27FC236}">
                    <a16:creationId xmlns:a16="http://schemas.microsoft.com/office/drawing/2014/main" id="{2DCA66EA-EC44-800B-8FC4-6B627A3D953D}"/>
                  </a:ext>
                </a:extLst>
              </p:cNvPr>
              <p:cNvSpPr>
                <a:spLocks noChangeArrowheads="1"/>
              </p:cNvSpPr>
              <p:nvPr/>
            </p:nvSpPr>
            <p:spPr bwMode="auto">
              <a:xfrm>
                <a:off x="3777" y="2141"/>
                <a:ext cx="52" cy="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a:solidFill>
                      <a:srgbClr val="000000"/>
                    </a:solidFill>
                    <a:latin typeface="Symbol" panose="05050102010706020507" pitchFamily="18" charset="2"/>
                  </a:rPr>
                  <a:t>ê</a:t>
                </a:r>
                <a:endParaRPr lang="en-US" altLang="en-US" sz="2400">
                  <a:solidFill>
                    <a:srgbClr val="8901F3"/>
                  </a:solidFill>
                  <a:latin typeface="Times New Roman" panose="02020603050405020304" pitchFamily="18" charset="0"/>
                </a:endParaRPr>
              </a:p>
            </p:txBody>
          </p:sp>
          <p:sp>
            <p:nvSpPr>
              <p:cNvPr id="92250" name="Rectangle 90">
                <a:extLst>
                  <a:ext uri="{FF2B5EF4-FFF2-40B4-BE49-F238E27FC236}">
                    <a16:creationId xmlns:a16="http://schemas.microsoft.com/office/drawing/2014/main" id="{8563B443-3892-33D6-92E7-556C2F0518C7}"/>
                  </a:ext>
                </a:extLst>
              </p:cNvPr>
              <p:cNvSpPr>
                <a:spLocks noChangeArrowheads="1"/>
              </p:cNvSpPr>
              <p:nvPr/>
            </p:nvSpPr>
            <p:spPr bwMode="auto">
              <a:xfrm>
                <a:off x="3777" y="2390"/>
                <a:ext cx="52"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a:solidFill>
                      <a:srgbClr val="000000"/>
                    </a:solidFill>
                    <a:latin typeface="Symbol" panose="05050102010706020507" pitchFamily="18" charset="2"/>
                  </a:rPr>
                  <a:t>ë</a:t>
                </a:r>
                <a:endParaRPr lang="en-US" altLang="en-US" sz="2400">
                  <a:solidFill>
                    <a:srgbClr val="8901F3"/>
                  </a:solidFill>
                  <a:latin typeface="Times New Roman" panose="02020603050405020304" pitchFamily="18" charset="0"/>
                </a:endParaRPr>
              </a:p>
            </p:txBody>
          </p:sp>
          <p:sp>
            <p:nvSpPr>
              <p:cNvPr id="92251" name="Rectangle 91">
                <a:extLst>
                  <a:ext uri="{FF2B5EF4-FFF2-40B4-BE49-F238E27FC236}">
                    <a16:creationId xmlns:a16="http://schemas.microsoft.com/office/drawing/2014/main" id="{2883CACE-25FC-E801-BF30-F817E479BDBE}"/>
                  </a:ext>
                </a:extLst>
              </p:cNvPr>
              <p:cNvSpPr>
                <a:spLocks noChangeArrowheads="1"/>
              </p:cNvSpPr>
              <p:nvPr/>
            </p:nvSpPr>
            <p:spPr bwMode="auto">
              <a:xfrm>
                <a:off x="3777" y="2001"/>
                <a:ext cx="52" cy="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a:solidFill>
                      <a:srgbClr val="000000"/>
                    </a:solidFill>
                    <a:latin typeface="Symbol" panose="05050102010706020507" pitchFamily="18" charset="2"/>
                  </a:rPr>
                  <a:t>é</a:t>
                </a:r>
                <a:endParaRPr lang="en-US" altLang="en-US" sz="2400">
                  <a:solidFill>
                    <a:srgbClr val="8901F3"/>
                  </a:solidFill>
                  <a:latin typeface="Times New Roman" panose="02020603050405020304" pitchFamily="18" charset="0"/>
                </a:endParaRPr>
              </a:p>
            </p:txBody>
          </p:sp>
          <p:sp>
            <p:nvSpPr>
              <p:cNvPr id="92252" name="Rectangle 92">
                <a:extLst>
                  <a:ext uri="{FF2B5EF4-FFF2-40B4-BE49-F238E27FC236}">
                    <a16:creationId xmlns:a16="http://schemas.microsoft.com/office/drawing/2014/main" id="{399CD70E-1730-98ED-2CB8-F103BD37FA31}"/>
                  </a:ext>
                </a:extLst>
              </p:cNvPr>
              <p:cNvSpPr>
                <a:spLocks noChangeArrowheads="1"/>
              </p:cNvSpPr>
              <p:nvPr/>
            </p:nvSpPr>
            <p:spPr bwMode="auto">
              <a:xfrm>
                <a:off x="4487" y="2184"/>
                <a:ext cx="83" cy="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a:solidFill>
                      <a:srgbClr val="000000"/>
                    </a:solidFill>
                    <a:latin typeface="Symbol" panose="05050102010706020507" pitchFamily="18" charset="2"/>
                  </a:rPr>
                  <a:t>D</a:t>
                </a:r>
                <a:endParaRPr lang="en-US" altLang="en-US" sz="2400">
                  <a:solidFill>
                    <a:srgbClr val="8901F3"/>
                  </a:solidFill>
                  <a:latin typeface="Times New Roman" panose="02020603050405020304" pitchFamily="18" charset="0"/>
                </a:endParaRPr>
              </a:p>
            </p:txBody>
          </p:sp>
          <p:sp>
            <p:nvSpPr>
              <p:cNvPr id="92253" name="Rectangle 93">
                <a:extLst>
                  <a:ext uri="{FF2B5EF4-FFF2-40B4-BE49-F238E27FC236}">
                    <a16:creationId xmlns:a16="http://schemas.microsoft.com/office/drawing/2014/main" id="{7A8C8EA2-853E-3AB7-FF70-9619259610E8}"/>
                  </a:ext>
                </a:extLst>
              </p:cNvPr>
              <p:cNvSpPr>
                <a:spLocks noChangeArrowheads="1"/>
              </p:cNvSpPr>
              <p:nvPr/>
            </p:nvSpPr>
            <p:spPr bwMode="auto">
              <a:xfrm>
                <a:off x="4017" y="2085"/>
                <a:ext cx="75"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a:solidFill>
                      <a:srgbClr val="000000"/>
                    </a:solidFill>
                    <a:latin typeface="Symbol" panose="05050102010706020507" pitchFamily="18" charset="2"/>
                  </a:rPr>
                  <a:t>+</a:t>
                </a:r>
                <a:endParaRPr lang="en-US" altLang="en-US" sz="2400">
                  <a:solidFill>
                    <a:srgbClr val="8901F3"/>
                  </a:solidFill>
                  <a:latin typeface="Times New Roman" panose="02020603050405020304" pitchFamily="18" charset="0"/>
                </a:endParaRPr>
              </a:p>
            </p:txBody>
          </p:sp>
          <p:sp>
            <p:nvSpPr>
              <p:cNvPr id="92254" name="Rectangle 94">
                <a:extLst>
                  <a:ext uri="{FF2B5EF4-FFF2-40B4-BE49-F238E27FC236}">
                    <a16:creationId xmlns:a16="http://schemas.microsoft.com/office/drawing/2014/main" id="{E4F103A6-2702-6D2C-B022-229C8069613F}"/>
                  </a:ext>
                </a:extLst>
              </p:cNvPr>
              <p:cNvSpPr>
                <a:spLocks noChangeArrowheads="1"/>
              </p:cNvSpPr>
              <p:nvPr/>
            </p:nvSpPr>
            <p:spPr bwMode="auto">
              <a:xfrm>
                <a:off x="4331" y="2407"/>
                <a:ext cx="47"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300">
                    <a:solidFill>
                      <a:srgbClr val="000000"/>
                    </a:solidFill>
                    <a:latin typeface="Times New Roman" panose="02020603050405020304" pitchFamily="18" charset="0"/>
                  </a:rPr>
                  <a:t>2</a:t>
                </a:r>
                <a:endParaRPr lang="en-US" altLang="en-US" sz="2400">
                  <a:solidFill>
                    <a:srgbClr val="8901F3"/>
                  </a:solidFill>
                  <a:latin typeface="Times New Roman" panose="02020603050405020304" pitchFamily="18" charset="0"/>
                </a:endParaRPr>
              </a:p>
            </p:txBody>
          </p:sp>
          <p:sp>
            <p:nvSpPr>
              <p:cNvPr id="92255" name="Rectangle 95">
                <a:extLst>
                  <a:ext uri="{FF2B5EF4-FFF2-40B4-BE49-F238E27FC236}">
                    <a16:creationId xmlns:a16="http://schemas.microsoft.com/office/drawing/2014/main" id="{360C06DC-1CD8-417C-75AB-E537CDABABC8}"/>
                  </a:ext>
                </a:extLst>
              </p:cNvPr>
              <p:cNvSpPr>
                <a:spLocks noChangeArrowheads="1"/>
              </p:cNvSpPr>
              <p:nvPr/>
            </p:nvSpPr>
            <p:spPr bwMode="auto">
              <a:xfrm>
                <a:off x="4355" y="2239"/>
                <a:ext cx="47"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300">
                    <a:solidFill>
                      <a:srgbClr val="000000"/>
                    </a:solidFill>
                    <a:latin typeface="Times New Roman" panose="02020603050405020304" pitchFamily="18" charset="0"/>
                  </a:rPr>
                  <a:t>1</a:t>
                </a:r>
                <a:endParaRPr lang="en-US" altLang="en-US" sz="2400">
                  <a:solidFill>
                    <a:srgbClr val="8901F3"/>
                  </a:solidFill>
                  <a:latin typeface="Times New Roman" panose="02020603050405020304" pitchFamily="18" charset="0"/>
                </a:endParaRPr>
              </a:p>
            </p:txBody>
          </p:sp>
          <p:sp>
            <p:nvSpPr>
              <p:cNvPr id="92256" name="Rectangle 96">
                <a:extLst>
                  <a:ext uri="{FF2B5EF4-FFF2-40B4-BE49-F238E27FC236}">
                    <a16:creationId xmlns:a16="http://schemas.microsoft.com/office/drawing/2014/main" id="{56C69F57-80DB-F25D-8398-C236D9248CD6}"/>
                  </a:ext>
                </a:extLst>
              </p:cNvPr>
              <p:cNvSpPr>
                <a:spLocks noChangeArrowheads="1"/>
              </p:cNvSpPr>
              <p:nvPr/>
            </p:nvSpPr>
            <p:spPr bwMode="auto">
              <a:xfrm>
                <a:off x="3944" y="2139"/>
                <a:ext cx="47"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300">
                    <a:solidFill>
                      <a:srgbClr val="000000"/>
                    </a:solidFill>
                    <a:latin typeface="Times New Roman" panose="02020603050405020304" pitchFamily="18" charset="0"/>
                  </a:rPr>
                  <a:t>1</a:t>
                </a:r>
                <a:endParaRPr lang="en-US" altLang="en-US" sz="2400">
                  <a:solidFill>
                    <a:srgbClr val="8901F3"/>
                  </a:solidFill>
                  <a:latin typeface="Times New Roman" panose="02020603050405020304" pitchFamily="18" charset="0"/>
                </a:endParaRPr>
              </a:p>
            </p:txBody>
          </p:sp>
          <p:sp>
            <p:nvSpPr>
              <p:cNvPr id="92257" name="Rectangle 97">
                <a:extLst>
                  <a:ext uri="{FF2B5EF4-FFF2-40B4-BE49-F238E27FC236}">
                    <a16:creationId xmlns:a16="http://schemas.microsoft.com/office/drawing/2014/main" id="{58B3B21F-5394-67AA-B070-049411F819F1}"/>
                  </a:ext>
                </a:extLst>
              </p:cNvPr>
              <p:cNvSpPr>
                <a:spLocks noChangeArrowheads="1"/>
              </p:cNvSpPr>
              <p:nvPr/>
            </p:nvSpPr>
            <p:spPr bwMode="auto">
              <a:xfrm>
                <a:off x="4681" y="2201"/>
                <a:ext cx="46"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a:solidFill>
                      <a:srgbClr val="000000"/>
                    </a:solidFill>
                    <a:latin typeface="Times New Roman" panose="02020603050405020304" pitchFamily="18" charset="0"/>
                  </a:rPr>
                  <a:t>)</a:t>
                </a:r>
                <a:endParaRPr lang="en-US" altLang="en-US" sz="2400">
                  <a:solidFill>
                    <a:srgbClr val="8901F3"/>
                  </a:solidFill>
                  <a:latin typeface="Times New Roman" panose="02020603050405020304" pitchFamily="18" charset="0"/>
                </a:endParaRPr>
              </a:p>
            </p:txBody>
          </p:sp>
          <p:sp>
            <p:nvSpPr>
              <p:cNvPr id="92258" name="Rectangle 98">
                <a:extLst>
                  <a:ext uri="{FF2B5EF4-FFF2-40B4-BE49-F238E27FC236}">
                    <a16:creationId xmlns:a16="http://schemas.microsoft.com/office/drawing/2014/main" id="{B8F840F2-6DA4-73D3-443F-B7BA904C95E2}"/>
                  </a:ext>
                </a:extLst>
              </p:cNvPr>
              <p:cNvSpPr>
                <a:spLocks noChangeArrowheads="1"/>
              </p:cNvSpPr>
              <p:nvPr/>
            </p:nvSpPr>
            <p:spPr bwMode="auto">
              <a:xfrm>
                <a:off x="4421" y="2201"/>
                <a:ext cx="38"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a:solidFill>
                      <a:srgbClr val="000000"/>
                    </a:solidFill>
                    <a:latin typeface="Times New Roman" panose="02020603050405020304" pitchFamily="18" charset="0"/>
                  </a:rPr>
                  <a:t>/</a:t>
                </a:r>
                <a:endParaRPr lang="en-US" altLang="en-US" sz="2400">
                  <a:solidFill>
                    <a:srgbClr val="8901F3"/>
                  </a:solidFill>
                  <a:latin typeface="Times New Roman" panose="02020603050405020304" pitchFamily="18" charset="0"/>
                </a:endParaRPr>
              </a:p>
            </p:txBody>
          </p:sp>
          <p:sp>
            <p:nvSpPr>
              <p:cNvPr id="92259" name="Rectangle 99">
                <a:extLst>
                  <a:ext uri="{FF2B5EF4-FFF2-40B4-BE49-F238E27FC236}">
                    <a16:creationId xmlns:a16="http://schemas.microsoft.com/office/drawing/2014/main" id="{04574FE0-0552-D0C4-B959-243E6A29DB72}"/>
                  </a:ext>
                </a:extLst>
              </p:cNvPr>
              <p:cNvSpPr>
                <a:spLocks noChangeArrowheads="1"/>
              </p:cNvSpPr>
              <p:nvPr/>
            </p:nvSpPr>
            <p:spPr bwMode="auto">
              <a:xfrm>
                <a:off x="4196" y="2201"/>
                <a:ext cx="68"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a:solidFill>
                      <a:srgbClr val="000000"/>
                    </a:solidFill>
                    <a:latin typeface="Times New Roman" panose="02020603050405020304" pitchFamily="18" charset="0"/>
                  </a:rPr>
                  <a:t>2</a:t>
                </a:r>
                <a:endParaRPr lang="en-US" altLang="en-US" sz="2400">
                  <a:solidFill>
                    <a:srgbClr val="8901F3"/>
                  </a:solidFill>
                  <a:latin typeface="Times New Roman" panose="02020603050405020304" pitchFamily="18" charset="0"/>
                </a:endParaRPr>
              </a:p>
            </p:txBody>
          </p:sp>
          <p:sp>
            <p:nvSpPr>
              <p:cNvPr id="92260" name="Rectangle 100">
                <a:extLst>
                  <a:ext uri="{FF2B5EF4-FFF2-40B4-BE49-F238E27FC236}">
                    <a16:creationId xmlns:a16="http://schemas.microsoft.com/office/drawing/2014/main" id="{305F9766-1D1B-B062-94C4-FE20FD7AE07E}"/>
                  </a:ext>
                </a:extLst>
              </p:cNvPr>
              <p:cNvSpPr>
                <a:spLocks noChangeArrowheads="1"/>
              </p:cNvSpPr>
              <p:nvPr/>
            </p:nvSpPr>
            <p:spPr bwMode="auto">
              <a:xfrm>
                <a:off x="4143" y="2201"/>
                <a:ext cx="46"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a:solidFill>
                      <a:srgbClr val="000000"/>
                    </a:solidFill>
                    <a:latin typeface="Times New Roman" panose="02020603050405020304" pitchFamily="18" charset="0"/>
                  </a:rPr>
                  <a:t>(</a:t>
                </a:r>
                <a:endParaRPr lang="en-US" altLang="en-US" sz="2400">
                  <a:solidFill>
                    <a:srgbClr val="8901F3"/>
                  </a:solidFill>
                  <a:latin typeface="Times New Roman" panose="02020603050405020304" pitchFamily="18" charset="0"/>
                </a:endParaRPr>
              </a:p>
            </p:txBody>
          </p:sp>
          <p:sp>
            <p:nvSpPr>
              <p:cNvPr id="92261" name="Rectangle 101">
                <a:extLst>
                  <a:ext uri="{FF2B5EF4-FFF2-40B4-BE49-F238E27FC236}">
                    <a16:creationId xmlns:a16="http://schemas.microsoft.com/office/drawing/2014/main" id="{ECC8877A-3C59-1541-6D66-78A647B94578}"/>
                  </a:ext>
                </a:extLst>
              </p:cNvPr>
              <p:cNvSpPr>
                <a:spLocks noChangeArrowheads="1"/>
              </p:cNvSpPr>
              <p:nvPr/>
            </p:nvSpPr>
            <p:spPr bwMode="auto">
              <a:xfrm>
                <a:off x="4494" y="2009"/>
                <a:ext cx="46"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a:solidFill>
                      <a:srgbClr val="000000"/>
                    </a:solidFill>
                    <a:latin typeface="Times New Roman" panose="02020603050405020304" pitchFamily="18" charset="0"/>
                  </a:rPr>
                  <a:t>)</a:t>
                </a:r>
                <a:endParaRPr lang="en-US" altLang="en-US" sz="2400">
                  <a:solidFill>
                    <a:srgbClr val="8901F3"/>
                  </a:solidFill>
                  <a:latin typeface="Times New Roman" panose="02020603050405020304" pitchFamily="18" charset="0"/>
                </a:endParaRPr>
              </a:p>
            </p:txBody>
          </p:sp>
          <p:sp>
            <p:nvSpPr>
              <p:cNvPr id="92262" name="Rectangle 102">
                <a:extLst>
                  <a:ext uri="{FF2B5EF4-FFF2-40B4-BE49-F238E27FC236}">
                    <a16:creationId xmlns:a16="http://schemas.microsoft.com/office/drawing/2014/main" id="{F6255C15-A00B-B8EB-59CD-C9EA314D15CD}"/>
                  </a:ext>
                </a:extLst>
              </p:cNvPr>
              <p:cNvSpPr>
                <a:spLocks noChangeArrowheads="1"/>
              </p:cNvSpPr>
              <p:nvPr/>
            </p:nvSpPr>
            <p:spPr bwMode="auto">
              <a:xfrm>
                <a:off x="4394" y="2009"/>
                <a:ext cx="46"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a:solidFill>
                      <a:srgbClr val="000000"/>
                    </a:solidFill>
                    <a:latin typeface="Times New Roman" panose="02020603050405020304" pitchFamily="18" charset="0"/>
                  </a:rPr>
                  <a:t>(</a:t>
                </a:r>
                <a:endParaRPr lang="en-US" altLang="en-US" sz="2400">
                  <a:solidFill>
                    <a:srgbClr val="8901F3"/>
                  </a:solidFill>
                  <a:latin typeface="Times New Roman" panose="02020603050405020304" pitchFamily="18" charset="0"/>
                </a:endParaRPr>
              </a:p>
            </p:txBody>
          </p:sp>
          <p:sp>
            <p:nvSpPr>
              <p:cNvPr id="92263" name="Rectangle 103">
                <a:extLst>
                  <a:ext uri="{FF2B5EF4-FFF2-40B4-BE49-F238E27FC236}">
                    <a16:creationId xmlns:a16="http://schemas.microsoft.com/office/drawing/2014/main" id="{9C084AED-B651-B090-707F-D3325D84CD9C}"/>
                  </a:ext>
                </a:extLst>
              </p:cNvPr>
              <p:cNvSpPr>
                <a:spLocks noChangeArrowheads="1"/>
              </p:cNvSpPr>
              <p:nvPr/>
            </p:nvSpPr>
            <p:spPr bwMode="auto">
              <a:xfrm>
                <a:off x="4253" y="2407"/>
                <a:ext cx="62" cy="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300" i="1">
                    <a:solidFill>
                      <a:srgbClr val="000000"/>
                    </a:solidFill>
                    <a:latin typeface="Times New Roman" panose="02020603050405020304" pitchFamily="18" charset="0"/>
                  </a:rPr>
                  <a:t>C</a:t>
                </a:r>
                <a:endParaRPr lang="en-US" altLang="en-US" sz="2400">
                  <a:solidFill>
                    <a:srgbClr val="8901F3"/>
                  </a:solidFill>
                  <a:latin typeface="Times New Roman" panose="02020603050405020304" pitchFamily="18" charset="0"/>
                </a:endParaRPr>
              </a:p>
            </p:txBody>
          </p:sp>
          <p:sp>
            <p:nvSpPr>
              <p:cNvPr id="92264" name="Rectangle 104">
                <a:extLst>
                  <a:ext uri="{FF2B5EF4-FFF2-40B4-BE49-F238E27FC236}">
                    <a16:creationId xmlns:a16="http://schemas.microsoft.com/office/drawing/2014/main" id="{7F22DADD-6A65-3464-81BF-B63EC24DE0CD}"/>
                  </a:ext>
                </a:extLst>
              </p:cNvPr>
              <p:cNvSpPr>
                <a:spLocks noChangeArrowheads="1"/>
              </p:cNvSpPr>
              <p:nvPr/>
            </p:nvSpPr>
            <p:spPr bwMode="auto">
              <a:xfrm>
                <a:off x="3891" y="2141"/>
                <a:ext cx="52" cy="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300" i="1">
                    <a:solidFill>
                      <a:srgbClr val="000000"/>
                    </a:solidFill>
                    <a:latin typeface="Times New Roman" panose="02020603050405020304" pitchFamily="18" charset="0"/>
                  </a:rPr>
                  <a:t>L</a:t>
                </a:r>
                <a:endParaRPr lang="en-US" altLang="en-US" sz="2400">
                  <a:solidFill>
                    <a:srgbClr val="8901F3"/>
                  </a:solidFill>
                  <a:latin typeface="Times New Roman" panose="02020603050405020304" pitchFamily="18" charset="0"/>
                </a:endParaRPr>
              </a:p>
            </p:txBody>
          </p:sp>
          <p:sp>
            <p:nvSpPr>
              <p:cNvPr id="92265" name="Rectangle 105">
                <a:extLst>
                  <a:ext uri="{FF2B5EF4-FFF2-40B4-BE49-F238E27FC236}">
                    <a16:creationId xmlns:a16="http://schemas.microsoft.com/office/drawing/2014/main" id="{CD1CA0B4-B9B0-F28A-E220-74B38638C15C}"/>
                  </a:ext>
                </a:extLst>
              </p:cNvPr>
              <p:cNvSpPr>
                <a:spLocks noChangeArrowheads="1"/>
              </p:cNvSpPr>
              <p:nvPr/>
            </p:nvSpPr>
            <p:spPr bwMode="auto">
              <a:xfrm>
                <a:off x="4200" y="2369"/>
                <a:ext cx="46"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i="1">
                    <a:solidFill>
                      <a:srgbClr val="000000"/>
                    </a:solidFill>
                    <a:latin typeface="Times New Roman" panose="02020603050405020304" pitchFamily="18" charset="0"/>
                  </a:rPr>
                  <a:t>I</a:t>
                </a:r>
                <a:endParaRPr lang="en-US" altLang="en-US" sz="2400">
                  <a:solidFill>
                    <a:srgbClr val="8901F3"/>
                  </a:solidFill>
                  <a:latin typeface="Times New Roman" panose="02020603050405020304" pitchFamily="18" charset="0"/>
                </a:endParaRPr>
              </a:p>
            </p:txBody>
          </p:sp>
          <p:sp>
            <p:nvSpPr>
              <p:cNvPr id="92266" name="Rectangle 106">
                <a:extLst>
                  <a:ext uri="{FF2B5EF4-FFF2-40B4-BE49-F238E27FC236}">
                    <a16:creationId xmlns:a16="http://schemas.microsoft.com/office/drawing/2014/main" id="{D7757780-83CD-5ED8-C9C8-805A4D526C18}"/>
                  </a:ext>
                </a:extLst>
              </p:cNvPr>
              <p:cNvSpPr>
                <a:spLocks noChangeArrowheads="1"/>
              </p:cNvSpPr>
              <p:nvPr/>
            </p:nvSpPr>
            <p:spPr bwMode="auto">
              <a:xfrm>
                <a:off x="4576" y="2201"/>
                <a:ext cx="77"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i="1">
                    <a:solidFill>
                      <a:srgbClr val="000000"/>
                    </a:solidFill>
                    <a:latin typeface="Times New Roman" panose="02020603050405020304" pitchFamily="18" charset="0"/>
                  </a:rPr>
                  <a:t>T</a:t>
                </a:r>
                <a:endParaRPr lang="en-US" altLang="en-US" sz="2400">
                  <a:solidFill>
                    <a:srgbClr val="8901F3"/>
                  </a:solidFill>
                  <a:latin typeface="Times New Roman" panose="02020603050405020304" pitchFamily="18" charset="0"/>
                </a:endParaRPr>
              </a:p>
            </p:txBody>
          </p:sp>
          <p:sp>
            <p:nvSpPr>
              <p:cNvPr id="92267" name="Rectangle 107">
                <a:extLst>
                  <a:ext uri="{FF2B5EF4-FFF2-40B4-BE49-F238E27FC236}">
                    <a16:creationId xmlns:a16="http://schemas.microsoft.com/office/drawing/2014/main" id="{A32A26A4-1C5A-FCFF-12F7-24CEFE787148}"/>
                  </a:ext>
                </a:extLst>
              </p:cNvPr>
              <p:cNvSpPr>
                <a:spLocks noChangeArrowheads="1"/>
              </p:cNvSpPr>
              <p:nvPr/>
            </p:nvSpPr>
            <p:spPr bwMode="auto">
              <a:xfrm>
                <a:off x="4278" y="2201"/>
                <a:ext cx="77"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i="1">
                    <a:solidFill>
                      <a:srgbClr val="000000"/>
                    </a:solidFill>
                    <a:latin typeface="Times New Roman" panose="02020603050405020304" pitchFamily="18" charset="0"/>
                  </a:rPr>
                  <a:t>L</a:t>
                </a:r>
                <a:endParaRPr lang="en-US" altLang="en-US" sz="2400">
                  <a:solidFill>
                    <a:srgbClr val="8901F3"/>
                  </a:solidFill>
                  <a:latin typeface="Times New Roman" panose="02020603050405020304" pitchFamily="18" charset="0"/>
                </a:endParaRPr>
              </a:p>
            </p:txBody>
          </p:sp>
          <p:sp>
            <p:nvSpPr>
              <p:cNvPr id="92268" name="Rectangle 108">
                <a:extLst>
                  <a:ext uri="{FF2B5EF4-FFF2-40B4-BE49-F238E27FC236}">
                    <a16:creationId xmlns:a16="http://schemas.microsoft.com/office/drawing/2014/main" id="{CD32AEC2-BA9A-2DD5-DF57-B4B3810A304E}"/>
                  </a:ext>
                </a:extLst>
              </p:cNvPr>
              <p:cNvSpPr>
                <a:spLocks noChangeArrowheads="1"/>
              </p:cNvSpPr>
              <p:nvPr/>
            </p:nvSpPr>
            <p:spPr bwMode="auto">
              <a:xfrm>
                <a:off x="4443" y="2009"/>
                <a:ext cx="38"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i="1">
                    <a:solidFill>
                      <a:srgbClr val="000000"/>
                    </a:solidFill>
                    <a:latin typeface="Times New Roman" panose="02020603050405020304" pitchFamily="18" charset="0"/>
                  </a:rPr>
                  <a:t>t</a:t>
                </a:r>
                <a:endParaRPr lang="en-US" altLang="en-US" sz="2400">
                  <a:solidFill>
                    <a:srgbClr val="8901F3"/>
                  </a:solidFill>
                  <a:latin typeface="Times New Roman" panose="02020603050405020304" pitchFamily="18" charset="0"/>
                </a:endParaRPr>
              </a:p>
            </p:txBody>
          </p:sp>
          <p:sp>
            <p:nvSpPr>
              <p:cNvPr id="92269" name="Rectangle 109">
                <a:extLst>
                  <a:ext uri="{FF2B5EF4-FFF2-40B4-BE49-F238E27FC236}">
                    <a16:creationId xmlns:a16="http://schemas.microsoft.com/office/drawing/2014/main" id="{91BFA69A-51B8-96CF-404F-11FEBB404B69}"/>
                  </a:ext>
                </a:extLst>
              </p:cNvPr>
              <p:cNvSpPr>
                <a:spLocks noChangeArrowheads="1"/>
              </p:cNvSpPr>
              <p:nvPr/>
            </p:nvSpPr>
            <p:spPr bwMode="auto">
              <a:xfrm>
                <a:off x="4327" y="2009"/>
                <a:ext cx="6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i="1">
                    <a:solidFill>
                      <a:srgbClr val="000000"/>
                    </a:solidFill>
                    <a:latin typeface="Times New Roman" panose="02020603050405020304" pitchFamily="18" charset="0"/>
                  </a:rPr>
                  <a:t>e</a:t>
                </a:r>
                <a:endParaRPr lang="en-US" altLang="en-US" sz="2400">
                  <a:solidFill>
                    <a:srgbClr val="8901F3"/>
                  </a:solidFill>
                  <a:latin typeface="Times New Roman" panose="02020603050405020304" pitchFamily="18" charset="0"/>
                </a:endParaRPr>
              </a:p>
            </p:txBody>
          </p:sp>
          <p:sp>
            <p:nvSpPr>
              <p:cNvPr id="92270" name="Rectangle 110">
                <a:extLst>
                  <a:ext uri="{FF2B5EF4-FFF2-40B4-BE49-F238E27FC236}">
                    <a16:creationId xmlns:a16="http://schemas.microsoft.com/office/drawing/2014/main" id="{945BD191-99ED-A79A-51CD-4CD19419CABB}"/>
                  </a:ext>
                </a:extLst>
              </p:cNvPr>
              <p:cNvSpPr>
                <a:spLocks noChangeArrowheads="1"/>
              </p:cNvSpPr>
              <p:nvPr/>
            </p:nvSpPr>
            <p:spPr bwMode="auto">
              <a:xfrm>
                <a:off x="3842" y="2102"/>
                <a:ext cx="46" cy="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i="1">
                    <a:solidFill>
                      <a:srgbClr val="000000"/>
                    </a:solidFill>
                    <a:latin typeface="Times New Roman" panose="02020603050405020304" pitchFamily="18" charset="0"/>
                  </a:rPr>
                  <a:t>I</a:t>
                </a:r>
                <a:endParaRPr lang="en-US" altLang="en-US" sz="2400">
                  <a:solidFill>
                    <a:srgbClr val="8901F3"/>
                  </a:solidFill>
                  <a:latin typeface="Times New Roman" panose="02020603050405020304" pitchFamily="18" charset="0"/>
                </a:endParaRPr>
              </a:p>
            </p:txBody>
          </p:sp>
        </p:grpSp>
      </p:grpSp>
      <p:graphicFrame>
        <p:nvGraphicFramePr>
          <p:cNvPr id="92298" name="Object 138">
            <a:extLst>
              <a:ext uri="{FF2B5EF4-FFF2-40B4-BE49-F238E27FC236}">
                <a16:creationId xmlns:a16="http://schemas.microsoft.com/office/drawing/2014/main" id="{9B6816D0-4A68-658C-9FC9-39E8C2F6FACC}"/>
              </a:ext>
            </a:extLst>
          </p:cNvPr>
          <p:cNvGraphicFramePr>
            <a:graphicFrameLocks noChangeAspect="1"/>
          </p:cNvGraphicFramePr>
          <p:nvPr/>
        </p:nvGraphicFramePr>
        <p:xfrm>
          <a:off x="2209800" y="4419601"/>
          <a:ext cx="1600200" cy="530225"/>
        </p:xfrm>
        <a:graphic>
          <a:graphicData uri="http://schemas.openxmlformats.org/presentationml/2006/ole">
            <mc:AlternateContent xmlns:mc="http://schemas.openxmlformats.org/markup-compatibility/2006">
              <mc:Choice xmlns:v="urn:schemas-microsoft-com:vml" Requires="v">
                <p:oleObj name="Equation" r:id="rId3" imgW="647640" imgH="215640" progId="Equation.3">
                  <p:embed/>
                </p:oleObj>
              </mc:Choice>
              <mc:Fallback>
                <p:oleObj name="Equation" r:id="rId3" imgW="647640" imgH="215640" progId="Equation.3">
                  <p:embed/>
                  <p:pic>
                    <p:nvPicPr>
                      <p:cNvPr id="92298" name="Object 138">
                        <a:extLst>
                          <a:ext uri="{FF2B5EF4-FFF2-40B4-BE49-F238E27FC236}">
                            <a16:creationId xmlns:a16="http://schemas.microsoft.com/office/drawing/2014/main" id="{9B6816D0-4A68-658C-9FC9-39E8C2F6FAC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9800" y="4419601"/>
                        <a:ext cx="1600200"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2299" name="Object 139">
            <a:extLst>
              <a:ext uri="{FF2B5EF4-FFF2-40B4-BE49-F238E27FC236}">
                <a16:creationId xmlns:a16="http://schemas.microsoft.com/office/drawing/2014/main" id="{804419E8-B802-72FD-3315-DE8ABAB9FEA7}"/>
              </a:ext>
            </a:extLst>
          </p:cNvPr>
          <p:cNvGraphicFramePr>
            <a:graphicFrameLocks noChangeAspect="1"/>
          </p:cNvGraphicFramePr>
          <p:nvPr/>
        </p:nvGraphicFramePr>
        <p:xfrm>
          <a:off x="4495800" y="4343400"/>
          <a:ext cx="2286000" cy="520700"/>
        </p:xfrm>
        <a:graphic>
          <a:graphicData uri="http://schemas.openxmlformats.org/presentationml/2006/ole">
            <mc:AlternateContent xmlns:mc="http://schemas.openxmlformats.org/markup-compatibility/2006">
              <mc:Choice xmlns:v="urn:schemas-microsoft-com:vml" Requires="v">
                <p:oleObj name="Equation" r:id="rId5" imgW="939600" imgH="215640" progId="Equation.3">
                  <p:embed/>
                </p:oleObj>
              </mc:Choice>
              <mc:Fallback>
                <p:oleObj name="Equation" r:id="rId5" imgW="939600" imgH="215640" progId="Equation.3">
                  <p:embed/>
                  <p:pic>
                    <p:nvPicPr>
                      <p:cNvPr id="92299" name="Object 139">
                        <a:extLst>
                          <a:ext uri="{FF2B5EF4-FFF2-40B4-BE49-F238E27FC236}">
                            <a16:creationId xmlns:a16="http://schemas.microsoft.com/office/drawing/2014/main" id="{804419E8-B802-72FD-3315-DE8ABAB9FEA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95800" y="4343400"/>
                        <a:ext cx="2286000" cy="520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2300" name="Object 140">
            <a:extLst>
              <a:ext uri="{FF2B5EF4-FFF2-40B4-BE49-F238E27FC236}">
                <a16:creationId xmlns:a16="http://schemas.microsoft.com/office/drawing/2014/main" id="{AEA445BC-126D-1249-5650-C93D76277EC3}"/>
              </a:ext>
            </a:extLst>
          </p:cNvPr>
          <p:cNvGraphicFramePr>
            <a:graphicFrameLocks noChangeAspect="1"/>
          </p:cNvGraphicFramePr>
          <p:nvPr/>
        </p:nvGraphicFramePr>
        <p:xfrm>
          <a:off x="7315200" y="4343401"/>
          <a:ext cx="2209800" cy="574675"/>
        </p:xfrm>
        <a:graphic>
          <a:graphicData uri="http://schemas.openxmlformats.org/presentationml/2006/ole">
            <mc:AlternateContent xmlns:mc="http://schemas.openxmlformats.org/markup-compatibility/2006">
              <mc:Choice xmlns:v="urn:schemas-microsoft-com:vml" Requires="v">
                <p:oleObj name="Equation" r:id="rId7" imgW="825480" imgH="215640" progId="Equation.3">
                  <p:embed/>
                </p:oleObj>
              </mc:Choice>
              <mc:Fallback>
                <p:oleObj name="Equation" r:id="rId7" imgW="825480" imgH="215640" progId="Equation.3">
                  <p:embed/>
                  <p:pic>
                    <p:nvPicPr>
                      <p:cNvPr id="92300" name="Object 140">
                        <a:extLst>
                          <a:ext uri="{FF2B5EF4-FFF2-40B4-BE49-F238E27FC236}">
                            <a16:creationId xmlns:a16="http://schemas.microsoft.com/office/drawing/2014/main" id="{AEA445BC-126D-1249-5650-C93D76277EC3}"/>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315200" y="4343401"/>
                        <a:ext cx="2209800" cy="574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2301" name="Object 141">
            <a:extLst>
              <a:ext uri="{FF2B5EF4-FFF2-40B4-BE49-F238E27FC236}">
                <a16:creationId xmlns:a16="http://schemas.microsoft.com/office/drawing/2014/main" id="{A0D33C7A-5A54-DD05-7916-149610A569B4}"/>
              </a:ext>
            </a:extLst>
          </p:cNvPr>
          <p:cNvGraphicFramePr>
            <a:graphicFrameLocks noChangeAspect="1"/>
          </p:cNvGraphicFramePr>
          <p:nvPr/>
        </p:nvGraphicFramePr>
        <p:xfrm>
          <a:off x="2362200" y="5334000"/>
          <a:ext cx="3505200" cy="533400"/>
        </p:xfrm>
        <a:graphic>
          <a:graphicData uri="http://schemas.openxmlformats.org/presentationml/2006/ole">
            <mc:AlternateContent xmlns:mc="http://schemas.openxmlformats.org/markup-compatibility/2006">
              <mc:Choice xmlns:v="urn:schemas-microsoft-com:vml" Requires="v">
                <p:oleObj name="Equation" r:id="rId9" imgW="1409400" imgH="215640" progId="Equation.3">
                  <p:embed/>
                </p:oleObj>
              </mc:Choice>
              <mc:Fallback>
                <p:oleObj name="Equation" r:id="rId9" imgW="1409400" imgH="215640" progId="Equation.3">
                  <p:embed/>
                  <p:pic>
                    <p:nvPicPr>
                      <p:cNvPr id="92301" name="Object 141">
                        <a:extLst>
                          <a:ext uri="{FF2B5EF4-FFF2-40B4-BE49-F238E27FC236}">
                            <a16:creationId xmlns:a16="http://schemas.microsoft.com/office/drawing/2014/main" id="{A0D33C7A-5A54-DD05-7916-149610A569B4}"/>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362200" y="5334000"/>
                        <a:ext cx="35052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2302" name="Object 142">
            <a:extLst>
              <a:ext uri="{FF2B5EF4-FFF2-40B4-BE49-F238E27FC236}">
                <a16:creationId xmlns:a16="http://schemas.microsoft.com/office/drawing/2014/main" id="{58BDF52A-4B42-954F-D02C-8FE4AC5F820B}"/>
              </a:ext>
            </a:extLst>
          </p:cNvPr>
          <p:cNvGraphicFramePr>
            <a:graphicFrameLocks noChangeAspect="1"/>
          </p:cNvGraphicFramePr>
          <p:nvPr/>
        </p:nvGraphicFramePr>
        <p:xfrm>
          <a:off x="7010400" y="5181601"/>
          <a:ext cx="2514600" cy="542925"/>
        </p:xfrm>
        <a:graphic>
          <a:graphicData uri="http://schemas.openxmlformats.org/presentationml/2006/ole">
            <mc:AlternateContent xmlns:mc="http://schemas.openxmlformats.org/markup-compatibility/2006">
              <mc:Choice xmlns:v="urn:schemas-microsoft-com:vml" Requires="v">
                <p:oleObj name="Equation" r:id="rId11" imgW="990360" imgH="215640" progId="Equation.3">
                  <p:embed/>
                </p:oleObj>
              </mc:Choice>
              <mc:Fallback>
                <p:oleObj name="Equation" r:id="rId11" imgW="990360" imgH="215640" progId="Equation.3">
                  <p:embed/>
                  <p:pic>
                    <p:nvPicPr>
                      <p:cNvPr id="92302" name="Object 142">
                        <a:extLst>
                          <a:ext uri="{FF2B5EF4-FFF2-40B4-BE49-F238E27FC236}">
                            <a16:creationId xmlns:a16="http://schemas.microsoft.com/office/drawing/2014/main" id="{58BDF52A-4B42-954F-D02C-8FE4AC5F820B}"/>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010400" y="5181601"/>
                        <a:ext cx="2514600" cy="542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ransition/>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ext Box 2">
            <a:extLst>
              <a:ext uri="{FF2B5EF4-FFF2-40B4-BE49-F238E27FC236}">
                <a16:creationId xmlns:a16="http://schemas.microsoft.com/office/drawing/2014/main" id="{A4B8743F-DCBA-8B0B-C096-E4E117ED668D}"/>
              </a:ext>
            </a:extLst>
          </p:cNvPr>
          <p:cNvSpPr txBox="1">
            <a:spLocks noChangeArrowheads="1"/>
          </p:cNvSpPr>
          <p:nvPr/>
        </p:nvSpPr>
        <p:spPr bwMode="auto">
          <a:xfrm>
            <a:off x="2971800" y="1066801"/>
            <a:ext cx="6635150" cy="4770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CC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400" b="1">
                <a:solidFill>
                  <a:srgbClr val="CCFFFF"/>
                </a:solidFill>
                <a:effectLst>
                  <a:outerShdw blurRad="38100" dist="38100" dir="2700000" algn="tl">
                    <a:srgbClr val="000000"/>
                  </a:outerShdw>
                </a:effectLst>
                <a:latin typeface="Bookman Old Style" panose="02050604050505020204" pitchFamily="18" charset="0"/>
              </a:rPr>
              <a:t>Lm</a:t>
            </a:r>
            <a:r>
              <a:rPr lang="en-US" altLang="en-US" sz="2400" b="1">
                <a:solidFill>
                  <a:srgbClr val="FFFF66"/>
                </a:solidFill>
                <a:effectLst>
                  <a:outerShdw blurRad="38100" dist="38100" dir="2700000" algn="tl">
                    <a:srgbClr val="000000"/>
                  </a:outerShdw>
                </a:effectLst>
                <a:latin typeface="Bookman Old Style" panose="02050604050505020204" pitchFamily="18" charset="0"/>
              </a:rPr>
              <a:t> is nonlinear inductor, </a:t>
            </a:r>
          </a:p>
          <a:p>
            <a:pP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specified in piecewise linear form  </a:t>
            </a:r>
          </a:p>
          <a:p>
            <a:pPr eaLnBrk="0" fontAlgn="base" hangingPunct="0">
              <a:spcBef>
                <a:spcPct val="0"/>
              </a:spcBef>
              <a:spcAft>
                <a:spcPct val="0"/>
              </a:spcAft>
            </a:pP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a:p>
            <a:pPr eaLnBrk="0" fontAlgn="base" hangingPunct="0">
              <a:spcBef>
                <a:spcPct val="0"/>
              </a:spcBef>
              <a:spcAft>
                <a:spcPct val="0"/>
              </a:spcAft>
            </a:pPr>
            <a:r>
              <a:rPr lang="en-US" altLang="en-US" sz="2400" b="1">
                <a:solidFill>
                  <a:srgbClr val="CCFFFF"/>
                </a:solidFill>
                <a:effectLst>
                  <a:outerShdw blurRad="38100" dist="38100" dir="2700000" algn="tl">
                    <a:srgbClr val="000000"/>
                  </a:outerShdw>
                </a:effectLst>
                <a:latin typeface="Bookman Old Style" panose="02050604050505020204" pitchFamily="18" charset="0"/>
                <a:sym typeface="Symbol" panose="05050102010706020507" pitchFamily="18" charset="2"/>
              </a:rPr>
              <a:t></a:t>
            </a:r>
            <a:r>
              <a:rPr lang="en-US" altLang="en-US" sz="2400" b="1">
                <a:solidFill>
                  <a:srgbClr val="CCFFFF"/>
                </a:solidFill>
                <a:effectLst>
                  <a:outerShdw blurRad="38100" dist="38100" dir="2700000" algn="tl">
                    <a:srgbClr val="000000"/>
                  </a:outerShdw>
                </a:effectLst>
                <a:latin typeface="Bookman Old Style" panose="02050604050505020204" pitchFamily="18" charset="0"/>
              </a:rPr>
              <a:t>-I</a:t>
            </a:r>
            <a:r>
              <a:rPr lang="en-US" altLang="en-US" sz="2400" b="1">
                <a:solidFill>
                  <a:srgbClr val="FFFF66"/>
                </a:solidFill>
                <a:effectLst>
                  <a:outerShdw blurRad="38100" dist="38100" dir="2700000" algn="tl">
                    <a:srgbClr val="000000"/>
                  </a:outerShdw>
                </a:effectLst>
                <a:latin typeface="Bookman Old Style" panose="02050604050505020204" pitchFamily="18" charset="0"/>
              </a:rPr>
              <a:t> data points are not readily available</a:t>
            </a:r>
          </a:p>
          <a:p>
            <a:pPr eaLnBrk="0" fontAlgn="base" hangingPunct="0">
              <a:spcBef>
                <a:spcPct val="0"/>
              </a:spcBef>
              <a:spcAft>
                <a:spcPct val="0"/>
              </a:spcAft>
            </a:pP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a:p>
            <a:pPr eaLnBrk="0" fontAlgn="base" hangingPunct="0">
              <a:spcBef>
                <a:spcPct val="0"/>
              </a:spcBef>
              <a:spcAft>
                <a:spcPct val="0"/>
              </a:spcAft>
            </a:pPr>
            <a:r>
              <a:rPr lang="en-US" altLang="en-US" sz="2400" b="1">
                <a:solidFill>
                  <a:srgbClr val="FF9900"/>
                </a:solidFill>
                <a:effectLst>
                  <a:outerShdw blurRad="38100" dist="38100" dir="2700000" algn="tl">
                    <a:srgbClr val="000000"/>
                  </a:outerShdw>
                </a:effectLst>
                <a:latin typeface="Bookman Old Style" panose="02050604050505020204" pitchFamily="18" charset="0"/>
              </a:rPr>
              <a:t>ATP</a:t>
            </a:r>
            <a:r>
              <a:rPr lang="en-US" altLang="en-US" sz="2400" b="1">
                <a:solidFill>
                  <a:srgbClr val="FFFF66"/>
                </a:solidFill>
                <a:effectLst>
                  <a:outerShdw blurRad="38100" dist="38100" dir="2700000" algn="tl">
                    <a:srgbClr val="000000"/>
                  </a:outerShdw>
                </a:effectLst>
                <a:latin typeface="Bookman Old Style" panose="02050604050505020204" pitchFamily="18" charset="0"/>
              </a:rPr>
              <a:t> provides a routine </a:t>
            </a:r>
            <a:r>
              <a:rPr lang="en-US" altLang="en-US" sz="2400" b="1">
                <a:solidFill>
                  <a:srgbClr val="CCFFFF"/>
                </a:solidFill>
                <a:effectLst>
                  <a:outerShdw blurRad="38100" dist="38100" dir="2700000" algn="tl">
                    <a:srgbClr val="000000"/>
                  </a:outerShdw>
                </a:effectLst>
                <a:latin typeface="Bookman Old Style" panose="02050604050505020204" pitchFamily="18" charset="0"/>
              </a:rPr>
              <a:t>SATURATION</a:t>
            </a:r>
            <a:r>
              <a:rPr lang="en-US" altLang="en-US" sz="2400" b="1">
                <a:solidFill>
                  <a:srgbClr val="FFFF66"/>
                </a:solidFill>
                <a:effectLst>
                  <a:outerShdw blurRad="38100" dist="38100" dir="2700000" algn="tl">
                    <a:srgbClr val="000000"/>
                  </a:outerShdw>
                </a:effectLst>
                <a:latin typeface="Bookman Old Style" panose="02050604050505020204" pitchFamily="18" charset="0"/>
              </a:rPr>
              <a:t> to </a:t>
            </a:r>
          </a:p>
          <a:p>
            <a:pP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convert </a:t>
            </a:r>
            <a:r>
              <a:rPr lang="en-US" altLang="en-US" sz="3200" b="1">
                <a:solidFill>
                  <a:srgbClr val="CCFFFF"/>
                </a:solidFill>
                <a:effectLst>
                  <a:outerShdw blurRad="38100" dist="38100" dir="2700000" algn="tl">
                    <a:srgbClr val="000000"/>
                  </a:outerShdw>
                </a:effectLst>
                <a:latin typeface="Bookman Old Style" panose="02050604050505020204" pitchFamily="18" charset="0"/>
              </a:rPr>
              <a:t>V</a:t>
            </a:r>
            <a:r>
              <a:rPr lang="en-US" altLang="en-US" sz="3200" b="1" baseline="-25000">
                <a:solidFill>
                  <a:srgbClr val="CCFFFF"/>
                </a:solidFill>
                <a:effectLst>
                  <a:outerShdw blurRad="38100" dist="38100" dir="2700000" algn="tl">
                    <a:srgbClr val="000000"/>
                  </a:outerShdw>
                </a:effectLst>
                <a:latin typeface="Bookman Old Style" panose="02050604050505020204" pitchFamily="18" charset="0"/>
              </a:rPr>
              <a:t>rms</a:t>
            </a:r>
            <a:r>
              <a:rPr lang="en-US" altLang="en-US" sz="3200" b="1">
                <a:solidFill>
                  <a:srgbClr val="CCFFFF"/>
                </a:solidFill>
                <a:effectLst>
                  <a:outerShdw blurRad="38100" dist="38100" dir="2700000" algn="tl">
                    <a:srgbClr val="000000"/>
                  </a:outerShdw>
                </a:effectLst>
                <a:latin typeface="Bookman Old Style" panose="02050604050505020204" pitchFamily="18" charset="0"/>
              </a:rPr>
              <a:t>-I</a:t>
            </a:r>
            <a:r>
              <a:rPr lang="en-US" altLang="en-US" sz="3200" b="1" baseline="-25000">
                <a:solidFill>
                  <a:srgbClr val="CCFFFF"/>
                </a:solidFill>
                <a:effectLst>
                  <a:outerShdw blurRad="38100" dist="38100" dir="2700000" algn="tl">
                    <a:srgbClr val="000000"/>
                  </a:outerShdw>
                </a:effectLst>
                <a:latin typeface="Bookman Old Style" panose="02050604050505020204" pitchFamily="18" charset="0"/>
              </a:rPr>
              <a:t>rms</a:t>
            </a:r>
            <a:r>
              <a:rPr lang="en-US" altLang="en-US" sz="2400" b="1">
                <a:solidFill>
                  <a:srgbClr val="FFFF66"/>
                </a:solidFill>
                <a:effectLst>
                  <a:outerShdw blurRad="38100" dist="38100" dir="2700000" algn="tl">
                    <a:srgbClr val="000000"/>
                  </a:outerShdw>
                </a:effectLst>
                <a:latin typeface="Bookman Old Style" panose="02050604050505020204" pitchFamily="18" charset="0"/>
              </a:rPr>
              <a:t> characteristics </a:t>
            </a:r>
          </a:p>
          <a:p>
            <a:pP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into </a:t>
            </a:r>
            <a:r>
              <a:rPr lang="en-US" altLang="en-US" sz="3200" b="1">
                <a:solidFill>
                  <a:srgbClr val="CCFFFF"/>
                </a:solidFill>
                <a:effectLst>
                  <a:outerShdw blurRad="38100" dist="38100" dir="2700000" algn="tl">
                    <a:srgbClr val="000000"/>
                  </a:outerShdw>
                </a:effectLst>
                <a:latin typeface="Bookman Old Style" panose="02050604050505020204" pitchFamily="18" charset="0"/>
                <a:sym typeface="Symbol" panose="05050102010706020507" pitchFamily="18" charset="2"/>
              </a:rPr>
              <a:t></a:t>
            </a:r>
            <a:r>
              <a:rPr lang="en-US" altLang="en-US" sz="3200" b="1">
                <a:solidFill>
                  <a:srgbClr val="CCFFFF"/>
                </a:solidFill>
                <a:effectLst>
                  <a:outerShdw blurRad="38100" dist="38100" dir="2700000" algn="tl">
                    <a:srgbClr val="000000"/>
                  </a:outerShdw>
                </a:effectLst>
                <a:latin typeface="Bookman Old Style" panose="02050604050505020204" pitchFamily="18" charset="0"/>
              </a:rPr>
              <a:t>-I</a:t>
            </a:r>
            <a:r>
              <a:rPr lang="en-US" altLang="en-US" sz="2400" b="1">
                <a:solidFill>
                  <a:srgbClr val="FFFF66"/>
                </a:solidFill>
                <a:effectLst>
                  <a:outerShdw blurRad="38100" dist="38100" dir="2700000" algn="tl">
                    <a:srgbClr val="000000"/>
                  </a:outerShdw>
                </a:effectLst>
                <a:latin typeface="Bookman Old Style" panose="02050604050505020204" pitchFamily="18" charset="0"/>
              </a:rPr>
              <a:t> set </a:t>
            </a:r>
          </a:p>
          <a:p>
            <a:pPr eaLnBrk="0" fontAlgn="base" hangingPunct="0">
              <a:spcBef>
                <a:spcPct val="0"/>
              </a:spcBef>
              <a:spcAft>
                <a:spcPct val="0"/>
              </a:spcAft>
            </a:pP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a:p>
            <a:pPr eaLnBrk="0" fontAlgn="base" hangingPunct="0">
              <a:spcBef>
                <a:spcPct val="0"/>
              </a:spcBef>
              <a:spcAft>
                <a:spcPct val="0"/>
              </a:spcAft>
            </a:pP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a:p>
            <a:pPr eaLnBrk="0" fontAlgn="base" hangingPunct="0">
              <a:spcBef>
                <a:spcPct val="0"/>
              </a:spcBef>
              <a:spcAft>
                <a:spcPct val="0"/>
              </a:spcAft>
            </a:pP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a:p>
            <a:pPr eaLnBrk="0" fontAlgn="base" hangingPunct="0">
              <a:spcBef>
                <a:spcPct val="0"/>
              </a:spcBef>
              <a:spcAft>
                <a:spcPct val="0"/>
              </a:spcAft>
            </a:pPr>
            <a:endParaRPr lang="en-US" altLang="en-US" sz="2400" b="1">
              <a:solidFill>
                <a:srgbClr val="CCFFFF"/>
              </a:solidFill>
              <a:effectLst>
                <a:outerShdw blurRad="38100" dist="38100" dir="2700000" algn="tl">
                  <a:srgbClr val="000000"/>
                </a:outerShdw>
              </a:effectLst>
              <a:latin typeface="Bookman Old Style" panose="02050604050505020204" pitchFamily="18" charset="0"/>
            </a:endParaRPr>
          </a:p>
        </p:txBody>
      </p:sp>
    </p:spTree>
  </p:cSld>
  <p:clrMapOvr>
    <a:masterClrMapping/>
  </p:clrMapOvr>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647" name="Group 23">
            <a:extLst>
              <a:ext uri="{FF2B5EF4-FFF2-40B4-BE49-F238E27FC236}">
                <a16:creationId xmlns:a16="http://schemas.microsoft.com/office/drawing/2014/main" id="{0B31BB72-EB70-9F3B-1F65-8698740D916B}"/>
              </a:ext>
            </a:extLst>
          </p:cNvPr>
          <p:cNvGrpSpPr>
            <a:grpSpLocks/>
          </p:cNvGrpSpPr>
          <p:nvPr/>
        </p:nvGrpSpPr>
        <p:grpSpPr bwMode="auto">
          <a:xfrm>
            <a:off x="3810001" y="533401"/>
            <a:ext cx="4721225" cy="5160963"/>
            <a:chOff x="1440" y="336"/>
            <a:chExt cx="2974" cy="3251"/>
          </a:xfrm>
        </p:grpSpPr>
        <p:sp>
          <p:nvSpPr>
            <p:cNvPr id="26627" name="Freeform 3">
              <a:extLst>
                <a:ext uri="{FF2B5EF4-FFF2-40B4-BE49-F238E27FC236}">
                  <a16:creationId xmlns:a16="http://schemas.microsoft.com/office/drawing/2014/main" id="{8FCF1091-8F1E-EE58-5CB5-98086BD6FA13}"/>
                </a:ext>
              </a:extLst>
            </p:cNvPr>
            <p:cNvSpPr>
              <a:spLocks/>
            </p:cNvSpPr>
            <p:nvPr/>
          </p:nvSpPr>
          <p:spPr bwMode="auto">
            <a:xfrm>
              <a:off x="1577" y="1460"/>
              <a:ext cx="2367" cy="1950"/>
            </a:xfrm>
            <a:custGeom>
              <a:avLst/>
              <a:gdLst>
                <a:gd name="T0" fmla="*/ 0 w 2367"/>
                <a:gd name="T1" fmla="*/ 1950 h 1950"/>
                <a:gd name="T2" fmla="*/ 183 w 2367"/>
                <a:gd name="T3" fmla="*/ 1551 h 1950"/>
                <a:gd name="T4" fmla="*/ 393 w 2367"/>
                <a:gd name="T5" fmla="*/ 1113 h 1950"/>
                <a:gd name="T6" fmla="*/ 607 w 2367"/>
                <a:gd name="T7" fmla="*/ 648 h 1950"/>
                <a:gd name="T8" fmla="*/ 653 w 2367"/>
                <a:gd name="T9" fmla="*/ 565 h 1950"/>
                <a:gd name="T10" fmla="*/ 704 w 2367"/>
                <a:gd name="T11" fmla="*/ 454 h 1950"/>
                <a:gd name="T12" fmla="*/ 734 w 2367"/>
                <a:gd name="T13" fmla="*/ 394 h 1950"/>
                <a:gd name="T14" fmla="*/ 770 w 2367"/>
                <a:gd name="T15" fmla="*/ 338 h 1950"/>
                <a:gd name="T16" fmla="*/ 790 w 2367"/>
                <a:gd name="T17" fmla="*/ 310 h 1950"/>
                <a:gd name="T18" fmla="*/ 816 w 2367"/>
                <a:gd name="T19" fmla="*/ 266 h 1950"/>
                <a:gd name="T20" fmla="*/ 862 w 2367"/>
                <a:gd name="T21" fmla="*/ 200 h 1950"/>
                <a:gd name="T22" fmla="*/ 933 w 2367"/>
                <a:gd name="T23" fmla="*/ 161 h 1950"/>
                <a:gd name="T24" fmla="*/ 1010 w 2367"/>
                <a:gd name="T25" fmla="*/ 128 h 1950"/>
                <a:gd name="T26" fmla="*/ 1199 w 2367"/>
                <a:gd name="T27" fmla="*/ 94 h 1950"/>
                <a:gd name="T28" fmla="*/ 1597 w 2367"/>
                <a:gd name="T29" fmla="*/ 72 h 1950"/>
                <a:gd name="T30" fmla="*/ 2367 w 2367"/>
                <a:gd name="T31" fmla="*/ 0 h 1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67" h="1950">
                  <a:moveTo>
                    <a:pt x="0" y="1950"/>
                  </a:moveTo>
                  <a:lnTo>
                    <a:pt x="183" y="1551"/>
                  </a:lnTo>
                  <a:lnTo>
                    <a:pt x="393" y="1113"/>
                  </a:lnTo>
                  <a:lnTo>
                    <a:pt x="607" y="648"/>
                  </a:lnTo>
                  <a:lnTo>
                    <a:pt x="653" y="565"/>
                  </a:lnTo>
                  <a:lnTo>
                    <a:pt x="704" y="454"/>
                  </a:lnTo>
                  <a:lnTo>
                    <a:pt x="734" y="394"/>
                  </a:lnTo>
                  <a:lnTo>
                    <a:pt x="770" y="338"/>
                  </a:lnTo>
                  <a:lnTo>
                    <a:pt x="790" y="310"/>
                  </a:lnTo>
                  <a:lnTo>
                    <a:pt x="816" y="266"/>
                  </a:lnTo>
                  <a:lnTo>
                    <a:pt x="862" y="200"/>
                  </a:lnTo>
                  <a:lnTo>
                    <a:pt x="933" y="161"/>
                  </a:lnTo>
                  <a:lnTo>
                    <a:pt x="1010" y="128"/>
                  </a:lnTo>
                  <a:lnTo>
                    <a:pt x="1199" y="94"/>
                  </a:lnTo>
                  <a:lnTo>
                    <a:pt x="1597" y="72"/>
                  </a:lnTo>
                  <a:lnTo>
                    <a:pt x="2367" y="0"/>
                  </a:lnTo>
                </a:path>
              </a:pathLst>
            </a:custGeom>
            <a:noFill/>
            <a:ln w="41275">
              <a:solidFill>
                <a:srgbClr val="FF99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26629" name="Line 5">
              <a:extLst>
                <a:ext uri="{FF2B5EF4-FFF2-40B4-BE49-F238E27FC236}">
                  <a16:creationId xmlns:a16="http://schemas.microsoft.com/office/drawing/2014/main" id="{BEB86FC9-3A95-271F-CFD4-1BC342D1D898}"/>
                </a:ext>
              </a:extLst>
            </p:cNvPr>
            <p:cNvSpPr>
              <a:spLocks noChangeShapeType="1"/>
            </p:cNvSpPr>
            <p:nvPr/>
          </p:nvSpPr>
          <p:spPr bwMode="auto">
            <a:xfrm>
              <a:off x="1485" y="1200"/>
              <a:ext cx="1" cy="2354"/>
            </a:xfrm>
            <a:prstGeom prst="line">
              <a:avLst/>
            </a:prstGeom>
            <a:noFill/>
            <a:ln w="15875">
              <a:solidFill>
                <a:srgbClr val="FFCCFF"/>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26630" name="Freeform 6">
              <a:extLst>
                <a:ext uri="{FF2B5EF4-FFF2-40B4-BE49-F238E27FC236}">
                  <a16:creationId xmlns:a16="http://schemas.microsoft.com/office/drawing/2014/main" id="{06D8BB6F-9352-0A4E-7EEB-3E74D5A9A857}"/>
                </a:ext>
              </a:extLst>
            </p:cNvPr>
            <p:cNvSpPr>
              <a:spLocks/>
            </p:cNvSpPr>
            <p:nvPr/>
          </p:nvSpPr>
          <p:spPr bwMode="auto">
            <a:xfrm>
              <a:off x="1454" y="1161"/>
              <a:ext cx="61" cy="50"/>
            </a:xfrm>
            <a:custGeom>
              <a:avLst/>
              <a:gdLst>
                <a:gd name="T0" fmla="*/ 0 w 61"/>
                <a:gd name="T1" fmla="*/ 50 h 50"/>
                <a:gd name="T2" fmla="*/ 61 w 61"/>
                <a:gd name="T3" fmla="*/ 50 h 50"/>
                <a:gd name="T4" fmla="*/ 31 w 61"/>
                <a:gd name="T5" fmla="*/ 0 h 50"/>
                <a:gd name="T6" fmla="*/ 0 w 61"/>
                <a:gd name="T7" fmla="*/ 50 h 50"/>
              </a:gdLst>
              <a:ahLst/>
              <a:cxnLst>
                <a:cxn ang="0">
                  <a:pos x="T0" y="T1"/>
                </a:cxn>
                <a:cxn ang="0">
                  <a:pos x="T2" y="T3"/>
                </a:cxn>
                <a:cxn ang="0">
                  <a:pos x="T4" y="T5"/>
                </a:cxn>
                <a:cxn ang="0">
                  <a:pos x="T6" y="T7"/>
                </a:cxn>
              </a:cxnLst>
              <a:rect l="0" t="0" r="r" b="b"/>
              <a:pathLst>
                <a:path w="61" h="50">
                  <a:moveTo>
                    <a:pt x="0" y="50"/>
                  </a:moveTo>
                  <a:lnTo>
                    <a:pt x="61" y="50"/>
                  </a:lnTo>
                  <a:lnTo>
                    <a:pt x="31" y="0"/>
                  </a:lnTo>
                  <a:lnTo>
                    <a:pt x="0" y="50"/>
                  </a:lnTo>
                  <a:close/>
                </a:path>
              </a:pathLst>
            </a:custGeom>
            <a:solidFill>
              <a:srgbClr val="000000"/>
            </a:solidFill>
            <a:ln w="7938">
              <a:solidFill>
                <a:srgbClr val="FFCCFF"/>
              </a:solidFill>
              <a:prstDash val="solid"/>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26631" name="Line 7">
              <a:extLst>
                <a:ext uri="{FF2B5EF4-FFF2-40B4-BE49-F238E27FC236}">
                  <a16:creationId xmlns:a16="http://schemas.microsoft.com/office/drawing/2014/main" id="{FA578A2C-BFEB-0788-E5B6-A9D27A305289}"/>
                </a:ext>
              </a:extLst>
            </p:cNvPr>
            <p:cNvSpPr>
              <a:spLocks noChangeShapeType="1"/>
            </p:cNvSpPr>
            <p:nvPr/>
          </p:nvSpPr>
          <p:spPr bwMode="auto">
            <a:xfrm>
              <a:off x="1485" y="3554"/>
              <a:ext cx="2633" cy="1"/>
            </a:xfrm>
            <a:prstGeom prst="line">
              <a:avLst/>
            </a:prstGeom>
            <a:noFill/>
            <a:ln w="15875">
              <a:solidFill>
                <a:srgbClr val="FFCCFF"/>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26632" name="Freeform 8">
              <a:extLst>
                <a:ext uri="{FF2B5EF4-FFF2-40B4-BE49-F238E27FC236}">
                  <a16:creationId xmlns:a16="http://schemas.microsoft.com/office/drawing/2014/main" id="{05E364EB-BFFB-5A23-2860-5469399F34CD}"/>
                </a:ext>
              </a:extLst>
            </p:cNvPr>
            <p:cNvSpPr>
              <a:spLocks/>
            </p:cNvSpPr>
            <p:nvPr/>
          </p:nvSpPr>
          <p:spPr bwMode="auto">
            <a:xfrm>
              <a:off x="4102" y="3521"/>
              <a:ext cx="46" cy="66"/>
            </a:xfrm>
            <a:custGeom>
              <a:avLst/>
              <a:gdLst>
                <a:gd name="T0" fmla="*/ 0 w 46"/>
                <a:gd name="T1" fmla="*/ 0 h 66"/>
                <a:gd name="T2" fmla="*/ 0 w 46"/>
                <a:gd name="T3" fmla="*/ 66 h 66"/>
                <a:gd name="T4" fmla="*/ 46 w 46"/>
                <a:gd name="T5" fmla="*/ 33 h 66"/>
                <a:gd name="T6" fmla="*/ 0 w 46"/>
                <a:gd name="T7" fmla="*/ 0 h 66"/>
              </a:gdLst>
              <a:ahLst/>
              <a:cxnLst>
                <a:cxn ang="0">
                  <a:pos x="T0" y="T1"/>
                </a:cxn>
                <a:cxn ang="0">
                  <a:pos x="T2" y="T3"/>
                </a:cxn>
                <a:cxn ang="0">
                  <a:pos x="T4" y="T5"/>
                </a:cxn>
                <a:cxn ang="0">
                  <a:pos x="T6" y="T7"/>
                </a:cxn>
              </a:cxnLst>
              <a:rect l="0" t="0" r="r" b="b"/>
              <a:pathLst>
                <a:path w="46" h="66">
                  <a:moveTo>
                    <a:pt x="0" y="0"/>
                  </a:moveTo>
                  <a:lnTo>
                    <a:pt x="0" y="66"/>
                  </a:lnTo>
                  <a:lnTo>
                    <a:pt x="46" y="33"/>
                  </a:lnTo>
                  <a:lnTo>
                    <a:pt x="0" y="0"/>
                  </a:lnTo>
                  <a:close/>
                </a:path>
              </a:pathLst>
            </a:custGeom>
            <a:solidFill>
              <a:srgbClr val="000000"/>
            </a:solidFill>
            <a:ln w="7938">
              <a:solidFill>
                <a:srgbClr val="FFCCFF"/>
              </a:solidFill>
              <a:prstDash val="solid"/>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26633" name="Rectangle 9">
              <a:extLst>
                <a:ext uri="{FF2B5EF4-FFF2-40B4-BE49-F238E27FC236}">
                  <a16:creationId xmlns:a16="http://schemas.microsoft.com/office/drawing/2014/main" id="{5C85A5F2-7838-30E6-E47F-097AC95FD155}"/>
                </a:ext>
              </a:extLst>
            </p:cNvPr>
            <p:cNvSpPr>
              <a:spLocks noChangeArrowheads="1"/>
            </p:cNvSpPr>
            <p:nvPr/>
          </p:nvSpPr>
          <p:spPr bwMode="auto">
            <a:xfrm>
              <a:off x="3046" y="2058"/>
              <a:ext cx="1199" cy="1003"/>
            </a:xfrm>
            <a:prstGeom prst="rect">
              <a:avLst/>
            </a:prstGeom>
            <a:noFill/>
            <a:ln w="23813">
              <a:solidFill>
                <a:srgbClr val="FFCCFF"/>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26634" name="Line 10">
              <a:extLst>
                <a:ext uri="{FF2B5EF4-FFF2-40B4-BE49-F238E27FC236}">
                  <a16:creationId xmlns:a16="http://schemas.microsoft.com/office/drawing/2014/main" id="{E793F9E3-1788-83A8-12D5-D077E0262BD8}"/>
                </a:ext>
              </a:extLst>
            </p:cNvPr>
            <p:cNvSpPr>
              <a:spLocks noChangeShapeType="1"/>
            </p:cNvSpPr>
            <p:nvPr/>
          </p:nvSpPr>
          <p:spPr bwMode="auto">
            <a:xfrm flipV="1">
              <a:off x="3046" y="2657"/>
              <a:ext cx="367" cy="99"/>
            </a:xfrm>
            <a:prstGeom prst="line">
              <a:avLst/>
            </a:prstGeom>
            <a:noFill/>
            <a:ln w="41275">
              <a:solidFill>
                <a:srgbClr val="FF99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26635" name="Line 11">
              <a:extLst>
                <a:ext uri="{FF2B5EF4-FFF2-40B4-BE49-F238E27FC236}">
                  <a16:creationId xmlns:a16="http://schemas.microsoft.com/office/drawing/2014/main" id="{0CAB0865-556E-DE01-FD45-5EE13B22FCAB}"/>
                </a:ext>
              </a:extLst>
            </p:cNvPr>
            <p:cNvSpPr>
              <a:spLocks noChangeShapeType="1"/>
            </p:cNvSpPr>
            <p:nvPr/>
          </p:nvSpPr>
          <p:spPr bwMode="auto">
            <a:xfrm>
              <a:off x="3413" y="2657"/>
              <a:ext cx="368" cy="1"/>
            </a:xfrm>
            <a:prstGeom prst="line">
              <a:avLst/>
            </a:prstGeom>
            <a:noFill/>
            <a:ln w="41275">
              <a:solidFill>
                <a:srgbClr val="FF99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26636" name="Line 12">
              <a:extLst>
                <a:ext uri="{FF2B5EF4-FFF2-40B4-BE49-F238E27FC236}">
                  <a16:creationId xmlns:a16="http://schemas.microsoft.com/office/drawing/2014/main" id="{8A1C57B5-D47A-3573-42B9-91DC589A5102}"/>
                </a:ext>
              </a:extLst>
            </p:cNvPr>
            <p:cNvSpPr>
              <a:spLocks noChangeShapeType="1"/>
            </p:cNvSpPr>
            <p:nvPr/>
          </p:nvSpPr>
          <p:spPr bwMode="auto">
            <a:xfrm flipV="1">
              <a:off x="3781" y="2358"/>
              <a:ext cx="367" cy="299"/>
            </a:xfrm>
            <a:prstGeom prst="line">
              <a:avLst/>
            </a:prstGeom>
            <a:noFill/>
            <a:ln w="41275">
              <a:solidFill>
                <a:srgbClr val="FF99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26637" name="Line 13">
              <a:extLst>
                <a:ext uri="{FF2B5EF4-FFF2-40B4-BE49-F238E27FC236}">
                  <a16:creationId xmlns:a16="http://schemas.microsoft.com/office/drawing/2014/main" id="{5B556172-A2D1-C6B8-2D4B-776FC1061522}"/>
                </a:ext>
              </a:extLst>
            </p:cNvPr>
            <p:cNvSpPr>
              <a:spLocks noChangeShapeType="1"/>
            </p:cNvSpPr>
            <p:nvPr/>
          </p:nvSpPr>
          <p:spPr bwMode="auto">
            <a:xfrm flipH="1">
              <a:off x="3245" y="1560"/>
              <a:ext cx="536" cy="1063"/>
            </a:xfrm>
            <a:prstGeom prst="line">
              <a:avLst/>
            </a:prstGeom>
            <a:noFill/>
            <a:ln w="15875">
              <a:solidFill>
                <a:srgbClr val="FFCCFF"/>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26638" name="Freeform 14">
              <a:extLst>
                <a:ext uri="{FF2B5EF4-FFF2-40B4-BE49-F238E27FC236}">
                  <a16:creationId xmlns:a16="http://schemas.microsoft.com/office/drawing/2014/main" id="{41CB87EC-995C-E3DE-DA45-F564A129154A}"/>
                </a:ext>
              </a:extLst>
            </p:cNvPr>
            <p:cNvSpPr>
              <a:spLocks/>
            </p:cNvSpPr>
            <p:nvPr/>
          </p:nvSpPr>
          <p:spPr bwMode="auto">
            <a:xfrm>
              <a:off x="3225" y="2601"/>
              <a:ext cx="51" cy="56"/>
            </a:xfrm>
            <a:custGeom>
              <a:avLst/>
              <a:gdLst>
                <a:gd name="T0" fmla="*/ 51 w 51"/>
                <a:gd name="T1" fmla="*/ 28 h 56"/>
                <a:gd name="T2" fmla="*/ 0 w 51"/>
                <a:gd name="T3" fmla="*/ 0 h 56"/>
                <a:gd name="T4" fmla="*/ 5 w 51"/>
                <a:gd name="T5" fmla="*/ 56 h 56"/>
                <a:gd name="T6" fmla="*/ 51 w 51"/>
                <a:gd name="T7" fmla="*/ 28 h 56"/>
              </a:gdLst>
              <a:ahLst/>
              <a:cxnLst>
                <a:cxn ang="0">
                  <a:pos x="T0" y="T1"/>
                </a:cxn>
                <a:cxn ang="0">
                  <a:pos x="T2" y="T3"/>
                </a:cxn>
                <a:cxn ang="0">
                  <a:pos x="T4" y="T5"/>
                </a:cxn>
                <a:cxn ang="0">
                  <a:pos x="T6" y="T7"/>
                </a:cxn>
              </a:cxnLst>
              <a:rect l="0" t="0" r="r" b="b"/>
              <a:pathLst>
                <a:path w="51" h="56">
                  <a:moveTo>
                    <a:pt x="51" y="28"/>
                  </a:moveTo>
                  <a:lnTo>
                    <a:pt x="0" y="0"/>
                  </a:lnTo>
                  <a:lnTo>
                    <a:pt x="5" y="56"/>
                  </a:lnTo>
                  <a:lnTo>
                    <a:pt x="51" y="28"/>
                  </a:lnTo>
                  <a:close/>
                </a:path>
              </a:pathLst>
            </a:custGeom>
            <a:solidFill>
              <a:srgbClr val="000000"/>
            </a:solidFill>
            <a:ln w="7938">
              <a:solidFill>
                <a:srgbClr val="FFCCFF"/>
              </a:solidFill>
              <a:prstDash val="solid"/>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26639" name="Line 15">
              <a:extLst>
                <a:ext uri="{FF2B5EF4-FFF2-40B4-BE49-F238E27FC236}">
                  <a16:creationId xmlns:a16="http://schemas.microsoft.com/office/drawing/2014/main" id="{43807001-562E-4173-A812-0CF8C42C0CFF}"/>
                </a:ext>
              </a:extLst>
            </p:cNvPr>
            <p:cNvSpPr>
              <a:spLocks noChangeShapeType="1"/>
            </p:cNvSpPr>
            <p:nvPr/>
          </p:nvSpPr>
          <p:spPr bwMode="auto">
            <a:xfrm flipH="1">
              <a:off x="3607" y="1560"/>
              <a:ext cx="266" cy="964"/>
            </a:xfrm>
            <a:prstGeom prst="line">
              <a:avLst/>
            </a:prstGeom>
            <a:noFill/>
            <a:ln w="15875">
              <a:solidFill>
                <a:srgbClr val="FFCCFF"/>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26640" name="Freeform 16">
              <a:extLst>
                <a:ext uri="{FF2B5EF4-FFF2-40B4-BE49-F238E27FC236}">
                  <a16:creationId xmlns:a16="http://schemas.microsoft.com/office/drawing/2014/main" id="{E6417351-BA54-E14C-1539-F47AB3841574}"/>
                </a:ext>
              </a:extLst>
            </p:cNvPr>
            <p:cNvSpPr>
              <a:spLocks/>
            </p:cNvSpPr>
            <p:nvPr/>
          </p:nvSpPr>
          <p:spPr bwMode="auto">
            <a:xfrm>
              <a:off x="3582" y="2501"/>
              <a:ext cx="56" cy="56"/>
            </a:xfrm>
            <a:custGeom>
              <a:avLst/>
              <a:gdLst>
                <a:gd name="T0" fmla="*/ 56 w 56"/>
                <a:gd name="T1" fmla="*/ 17 h 56"/>
                <a:gd name="T2" fmla="*/ 0 w 56"/>
                <a:gd name="T3" fmla="*/ 0 h 56"/>
                <a:gd name="T4" fmla="*/ 15 w 56"/>
                <a:gd name="T5" fmla="*/ 56 h 56"/>
                <a:gd name="T6" fmla="*/ 56 w 56"/>
                <a:gd name="T7" fmla="*/ 17 h 56"/>
              </a:gdLst>
              <a:ahLst/>
              <a:cxnLst>
                <a:cxn ang="0">
                  <a:pos x="T0" y="T1"/>
                </a:cxn>
                <a:cxn ang="0">
                  <a:pos x="T2" y="T3"/>
                </a:cxn>
                <a:cxn ang="0">
                  <a:pos x="T4" y="T5"/>
                </a:cxn>
                <a:cxn ang="0">
                  <a:pos x="T6" y="T7"/>
                </a:cxn>
              </a:cxnLst>
              <a:rect l="0" t="0" r="r" b="b"/>
              <a:pathLst>
                <a:path w="56" h="56">
                  <a:moveTo>
                    <a:pt x="56" y="17"/>
                  </a:moveTo>
                  <a:lnTo>
                    <a:pt x="0" y="0"/>
                  </a:lnTo>
                  <a:lnTo>
                    <a:pt x="15" y="56"/>
                  </a:lnTo>
                  <a:lnTo>
                    <a:pt x="56" y="17"/>
                  </a:lnTo>
                  <a:close/>
                </a:path>
              </a:pathLst>
            </a:custGeom>
            <a:solidFill>
              <a:srgbClr val="000000"/>
            </a:solidFill>
            <a:ln w="7938">
              <a:solidFill>
                <a:srgbClr val="FFCCFF"/>
              </a:solidFill>
              <a:prstDash val="solid"/>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26641" name="Line 17">
              <a:extLst>
                <a:ext uri="{FF2B5EF4-FFF2-40B4-BE49-F238E27FC236}">
                  <a16:creationId xmlns:a16="http://schemas.microsoft.com/office/drawing/2014/main" id="{C611A11C-FE82-4EFC-C87D-B6E49DA45029}"/>
                </a:ext>
              </a:extLst>
            </p:cNvPr>
            <p:cNvSpPr>
              <a:spLocks noChangeShapeType="1"/>
            </p:cNvSpPr>
            <p:nvPr/>
          </p:nvSpPr>
          <p:spPr bwMode="auto">
            <a:xfrm>
              <a:off x="3965" y="1560"/>
              <a:ext cx="1" cy="864"/>
            </a:xfrm>
            <a:prstGeom prst="line">
              <a:avLst/>
            </a:prstGeom>
            <a:noFill/>
            <a:ln w="15875">
              <a:solidFill>
                <a:srgbClr val="FFCCFF"/>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26642" name="Freeform 18">
              <a:extLst>
                <a:ext uri="{FF2B5EF4-FFF2-40B4-BE49-F238E27FC236}">
                  <a16:creationId xmlns:a16="http://schemas.microsoft.com/office/drawing/2014/main" id="{909B6E1D-1F21-7021-37B8-DB46FD1E04B7}"/>
                </a:ext>
              </a:extLst>
            </p:cNvPr>
            <p:cNvSpPr>
              <a:spLocks/>
            </p:cNvSpPr>
            <p:nvPr/>
          </p:nvSpPr>
          <p:spPr bwMode="auto">
            <a:xfrm>
              <a:off x="3934" y="2407"/>
              <a:ext cx="61" cy="50"/>
            </a:xfrm>
            <a:custGeom>
              <a:avLst/>
              <a:gdLst>
                <a:gd name="T0" fmla="*/ 61 w 61"/>
                <a:gd name="T1" fmla="*/ 0 h 50"/>
                <a:gd name="T2" fmla="*/ 0 w 61"/>
                <a:gd name="T3" fmla="*/ 0 h 50"/>
                <a:gd name="T4" fmla="*/ 31 w 61"/>
                <a:gd name="T5" fmla="*/ 50 h 50"/>
                <a:gd name="T6" fmla="*/ 61 w 61"/>
                <a:gd name="T7" fmla="*/ 0 h 50"/>
              </a:gdLst>
              <a:ahLst/>
              <a:cxnLst>
                <a:cxn ang="0">
                  <a:pos x="T0" y="T1"/>
                </a:cxn>
                <a:cxn ang="0">
                  <a:pos x="T2" y="T3"/>
                </a:cxn>
                <a:cxn ang="0">
                  <a:pos x="T4" y="T5"/>
                </a:cxn>
                <a:cxn ang="0">
                  <a:pos x="T6" y="T7"/>
                </a:cxn>
              </a:cxnLst>
              <a:rect l="0" t="0" r="r" b="b"/>
              <a:pathLst>
                <a:path w="61" h="50">
                  <a:moveTo>
                    <a:pt x="61" y="0"/>
                  </a:moveTo>
                  <a:lnTo>
                    <a:pt x="0" y="0"/>
                  </a:lnTo>
                  <a:lnTo>
                    <a:pt x="31" y="50"/>
                  </a:lnTo>
                  <a:lnTo>
                    <a:pt x="61" y="0"/>
                  </a:lnTo>
                  <a:close/>
                </a:path>
              </a:pathLst>
            </a:custGeom>
            <a:solidFill>
              <a:srgbClr val="000000"/>
            </a:solidFill>
            <a:ln w="7938">
              <a:solidFill>
                <a:srgbClr val="FFCCFF"/>
              </a:solidFill>
              <a:prstDash val="solid"/>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26643" name="Rectangle 19">
              <a:extLst>
                <a:ext uri="{FF2B5EF4-FFF2-40B4-BE49-F238E27FC236}">
                  <a16:creationId xmlns:a16="http://schemas.microsoft.com/office/drawing/2014/main" id="{B2789C36-EF4A-D3A0-EB69-B4EE467B6729}"/>
                </a:ext>
              </a:extLst>
            </p:cNvPr>
            <p:cNvSpPr>
              <a:spLocks noChangeArrowheads="1"/>
            </p:cNvSpPr>
            <p:nvPr/>
          </p:nvSpPr>
          <p:spPr bwMode="auto">
            <a:xfrm>
              <a:off x="1592" y="1283"/>
              <a:ext cx="383"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100" b="1">
                  <a:solidFill>
                    <a:srgbClr val="FFFFFF"/>
                  </a:solidFill>
                  <a:latin typeface="Bookman Old Style" panose="02050604050505020204" pitchFamily="18" charset="0"/>
                </a:rPr>
                <a:t>Flux</a:t>
              </a:r>
              <a:endParaRPr lang="en-US" altLang="en-US" sz="2400" b="1">
                <a:solidFill>
                  <a:srgbClr val="FFFFFF"/>
                </a:solidFill>
                <a:latin typeface="Bookman Old Style" panose="02050604050505020204" pitchFamily="18" charset="0"/>
              </a:endParaRPr>
            </a:p>
          </p:txBody>
        </p:sp>
        <p:sp>
          <p:nvSpPr>
            <p:cNvPr id="26644" name="Rectangle 20">
              <a:extLst>
                <a:ext uri="{FF2B5EF4-FFF2-40B4-BE49-F238E27FC236}">
                  <a16:creationId xmlns:a16="http://schemas.microsoft.com/office/drawing/2014/main" id="{8A255944-FFAB-4A0C-7575-38CD46D73840}"/>
                </a:ext>
              </a:extLst>
            </p:cNvPr>
            <p:cNvSpPr>
              <a:spLocks noChangeArrowheads="1"/>
            </p:cNvSpPr>
            <p:nvPr/>
          </p:nvSpPr>
          <p:spPr bwMode="auto">
            <a:xfrm>
              <a:off x="3245" y="3277"/>
              <a:ext cx="677"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100" b="1">
                  <a:solidFill>
                    <a:srgbClr val="FFFFFF"/>
                  </a:solidFill>
                  <a:latin typeface="Bookman Old Style" panose="02050604050505020204" pitchFamily="18" charset="0"/>
                </a:rPr>
                <a:t>Current</a:t>
              </a:r>
              <a:endParaRPr lang="en-US" altLang="en-US" sz="2400" b="1">
                <a:solidFill>
                  <a:srgbClr val="FFFFFF"/>
                </a:solidFill>
                <a:latin typeface="Bookman Old Style" panose="02050604050505020204" pitchFamily="18" charset="0"/>
              </a:endParaRPr>
            </a:p>
          </p:txBody>
        </p:sp>
        <p:sp>
          <p:nvSpPr>
            <p:cNvPr id="26645" name="Rectangle 21">
              <a:extLst>
                <a:ext uri="{FF2B5EF4-FFF2-40B4-BE49-F238E27FC236}">
                  <a16:creationId xmlns:a16="http://schemas.microsoft.com/office/drawing/2014/main" id="{56E23E61-ABF5-129E-E3DC-9079203AAD20}"/>
                </a:ext>
              </a:extLst>
            </p:cNvPr>
            <p:cNvSpPr>
              <a:spLocks noChangeArrowheads="1"/>
            </p:cNvSpPr>
            <p:nvPr/>
          </p:nvSpPr>
          <p:spPr bwMode="auto">
            <a:xfrm>
              <a:off x="3689" y="1361"/>
              <a:ext cx="372" cy="304"/>
            </a:xfrm>
            <a:prstGeom prst="rect">
              <a:avLst/>
            </a:prstGeom>
            <a:noFill/>
            <a:ln w="15875">
              <a:solidFill>
                <a:srgbClr val="FFCCFF"/>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26646" name="Text Box 22">
              <a:extLst>
                <a:ext uri="{FF2B5EF4-FFF2-40B4-BE49-F238E27FC236}">
                  <a16:creationId xmlns:a16="http://schemas.microsoft.com/office/drawing/2014/main" id="{ABD7D2BD-74DD-7D1D-A89F-EC80D34FB5C4}"/>
                </a:ext>
              </a:extLst>
            </p:cNvPr>
            <p:cNvSpPr txBox="1">
              <a:spLocks noChangeArrowheads="1"/>
            </p:cNvSpPr>
            <p:nvPr/>
          </p:nvSpPr>
          <p:spPr bwMode="auto">
            <a:xfrm>
              <a:off x="1440" y="336"/>
              <a:ext cx="2974" cy="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fontAlgn="base" hangingPunct="0">
                <a:spcBef>
                  <a:spcPct val="0"/>
                </a:spcBef>
                <a:spcAft>
                  <a:spcPct val="0"/>
                </a:spcAft>
              </a:pPr>
              <a:r>
                <a:rPr lang="en-US" altLang="en-US" sz="2400" b="1">
                  <a:solidFill>
                    <a:srgbClr val="FFFFFF"/>
                  </a:solidFill>
                  <a:latin typeface="Bookman Old Style" panose="02050604050505020204" pitchFamily="18" charset="0"/>
                </a:rPr>
                <a:t>Flux-Current Characteristic </a:t>
              </a:r>
            </a:p>
            <a:p>
              <a:pPr algn="ctr" eaLnBrk="0" fontAlgn="base" hangingPunct="0">
                <a:spcBef>
                  <a:spcPct val="0"/>
                </a:spcBef>
                <a:spcAft>
                  <a:spcPct val="0"/>
                </a:spcAft>
              </a:pPr>
              <a:r>
                <a:rPr lang="en-US" altLang="en-US" sz="2400" b="1">
                  <a:solidFill>
                    <a:srgbClr val="FFFFFF"/>
                  </a:solidFill>
                  <a:latin typeface="Bookman Old Style" panose="02050604050505020204" pitchFamily="18" charset="0"/>
                </a:rPr>
                <a:t>Representing the Noise </a:t>
              </a:r>
            </a:p>
          </p:txBody>
        </p:sp>
      </p:grpSp>
    </p:spTree>
  </p:cSld>
  <p:clrMapOvr>
    <a:masterClrMapping/>
  </p:clrMapOvr>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ext Box 2">
            <a:extLst>
              <a:ext uri="{FF2B5EF4-FFF2-40B4-BE49-F238E27FC236}">
                <a16:creationId xmlns:a16="http://schemas.microsoft.com/office/drawing/2014/main" id="{9F49F79A-D9F3-BB08-E74C-13132BFA917A}"/>
              </a:ext>
            </a:extLst>
          </p:cNvPr>
          <p:cNvSpPr txBox="1">
            <a:spLocks noChangeArrowheads="1"/>
          </p:cNvSpPr>
          <p:nvPr/>
        </p:nvSpPr>
        <p:spPr bwMode="auto">
          <a:xfrm>
            <a:off x="2503489" y="1184275"/>
            <a:ext cx="7248525" cy="247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fontAlgn="base" hangingPunct="0">
              <a:spcBef>
                <a:spcPct val="0"/>
              </a:spcBef>
              <a:spcAft>
                <a:spcPct val="0"/>
              </a:spcAft>
            </a:pPr>
            <a:r>
              <a:rPr lang="en-US" altLang="en-US" sz="2400" b="1">
                <a:solidFill>
                  <a:srgbClr val="00CC99"/>
                </a:solidFill>
                <a:effectLst>
                  <a:outerShdw blurRad="38100" dist="38100" dir="2700000" algn="tl">
                    <a:srgbClr val="000000"/>
                  </a:outerShdw>
                </a:effectLst>
                <a:latin typeface="Bookman Old Style" panose="02050604050505020204" pitchFamily="18" charset="0"/>
              </a:rPr>
              <a:t>Example:</a:t>
            </a:r>
            <a:r>
              <a:rPr lang="en-US" altLang="en-US" sz="2400" b="1">
                <a:solidFill>
                  <a:srgbClr val="FFFF66"/>
                </a:solidFill>
                <a:effectLst>
                  <a:outerShdw blurRad="38100" dist="38100" dir="2700000" algn="tl">
                    <a:srgbClr val="000000"/>
                  </a:outerShdw>
                </a:effectLst>
                <a:latin typeface="Bookman Old Style" panose="02050604050505020204" pitchFamily="18" charset="0"/>
              </a:rPr>
              <a:t> </a:t>
            </a:r>
          </a:p>
          <a:p>
            <a:pPr algn="ctr" eaLnBrk="0" fontAlgn="base" hangingPunct="0">
              <a:spcBef>
                <a:spcPct val="0"/>
              </a:spcBef>
              <a:spcAft>
                <a:spcPct val="0"/>
              </a:spcAft>
            </a:pP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a:p>
            <a:pPr algn="ctr" eaLnBrk="0" fontAlgn="base" hangingPunct="0">
              <a:spcBef>
                <a:spcPct val="0"/>
              </a:spcBef>
              <a:spcAft>
                <a:spcPct val="0"/>
              </a:spcAft>
            </a:pPr>
            <a:r>
              <a:rPr lang="en-US" altLang="en-US" sz="3600" b="1">
                <a:solidFill>
                  <a:srgbClr val="FFCCFF"/>
                </a:solidFill>
                <a:effectLst>
                  <a:outerShdw blurRad="38100" dist="38100" dir="2700000" algn="tl">
                    <a:srgbClr val="000000"/>
                  </a:outerShdw>
                </a:effectLst>
                <a:latin typeface="Bookman Old Style" panose="02050604050505020204" pitchFamily="18" charset="0"/>
              </a:rPr>
              <a:t>Modeling a </a:t>
            </a:r>
          </a:p>
          <a:p>
            <a:pPr algn="ctr" eaLnBrk="0" fontAlgn="base" hangingPunct="0">
              <a:spcBef>
                <a:spcPct val="0"/>
              </a:spcBef>
              <a:spcAft>
                <a:spcPct val="0"/>
              </a:spcAft>
            </a:pPr>
            <a:endParaRPr lang="en-US" altLang="en-US" sz="3600" b="1">
              <a:solidFill>
                <a:srgbClr val="FFCCFF"/>
              </a:solidFill>
              <a:effectLst>
                <a:outerShdw blurRad="38100" dist="38100" dir="2700000" algn="tl">
                  <a:srgbClr val="000000"/>
                </a:outerShdw>
              </a:effectLst>
              <a:latin typeface="Bookman Old Style" panose="02050604050505020204" pitchFamily="18" charset="0"/>
            </a:endParaRPr>
          </a:p>
          <a:p>
            <a:pPr algn="ctr" eaLnBrk="0" fontAlgn="base" hangingPunct="0">
              <a:spcBef>
                <a:spcPct val="0"/>
              </a:spcBef>
              <a:spcAft>
                <a:spcPct val="0"/>
              </a:spcAft>
            </a:pPr>
            <a:r>
              <a:rPr lang="en-US" altLang="en-US" sz="3600" b="1">
                <a:solidFill>
                  <a:srgbClr val="FFCCFF"/>
                </a:solidFill>
                <a:effectLst>
                  <a:outerShdw blurRad="38100" dist="38100" dir="2700000" algn="tl">
                    <a:srgbClr val="000000"/>
                  </a:outerShdw>
                </a:effectLst>
                <a:latin typeface="Bookman Old Style" panose="02050604050505020204" pitchFamily="18" charset="0"/>
              </a:rPr>
              <a:t>600/5 A Current Transformer</a:t>
            </a:r>
            <a:endParaRPr lang="en-US" altLang="en-US" sz="2400" b="1">
              <a:solidFill>
                <a:srgbClr val="FFCCFF"/>
              </a:solidFill>
              <a:effectLst>
                <a:outerShdw blurRad="38100" dist="38100" dir="2700000" algn="tl">
                  <a:srgbClr val="000000"/>
                </a:outerShdw>
              </a:effectLst>
              <a:latin typeface="Bookman Old Style" panose="02050604050505020204" pitchFamily="18" charset="0"/>
            </a:endParaRPr>
          </a:p>
        </p:txBody>
      </p:sp>
    </p:spTree>
  </p:cSld>
  <p:clrMapOvr>
    <a:masterClrMapping/>
  </p:clrMapOvr>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ext Box 2">
            <a:extLst>
              <a:ext uri="{FF2B5EF4-FFF2-40B4-BE49-F238E27FC236}">
                <a16:creationId xmlns:a16="http://schemas.microsoft.com/office/drawing/2014/main" id="{F666FCBC-FCD8-C975-349B-0863211CC874}"/>
              </a:ext>
            </a:extLst>
          </p:cNvPr>
          <p:cNvSpPr txBox="1">
            <a:spLocks noChangeArrowheads="1"/>
          </p:cNvSpPr>
          <p:nvPr/>
        </p:nvSpPr>
        <p:spPr bwMode="auto">
          <a:xfrm>
            <a:off x="2057400" y="838201"/>
            <a:ext cx="8140370" cy="48936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114300">
              <a:defRPr sz="2400">
                <a:solidFill>
                  <a:schemeClr val="tx1"/>
                </a:solidFill>
                <a:latin typeface="Times New Roman" panose="02020603050405020304" pitchFamily="18" charset="0"/>
              </a:defRPr>
            </a:lvl2pPr>
            <a:lvl3pPr marL="228600">
              <a:defRPr sz="2400">
                <a:solidFill>
                  <a:schemeClr val="tx1"/>
                </a:solidFill>
                <a:latin typeface="Times New Roman" panose="02020603050405020304" pitchFamily="18" charset="0"/>
              </a:defRPr>
            </a:lvl3pPr>
            <a:lvl4pPr marL="342900">
              <a:defRPr sz="2400">
                <a:solidFill>
                  <a:schemeClr val="tx1"/>
                </a:solidFill>
                <a:latin typeface="Times New Roman" panose="02020603050405020304" pitchFamily="18" charset="0"/>
              </a:defRPr>
            </a:lvl4pPr>
            <a:lvl5pPr marL="457200">
              <a:defRPr sz="2400">
                <a:solidFill>
                  <a:schemeClr val="tx1"/>
                </a:solidFill>
                <a:latin typeface="Times New Roman" panose="02020603050405020304" pitchFamily="18" charset="0"/>
              </a:defRPr>
            </a:lvl5pPr>
            <a:lvl6pPr marL="914400" eaLnBrk="0" fontAlgn="base" hangingPunct="0">
              <a:spcBef>
                <a:spcPct val="0"/>
              </a:spcBef>
              <a:spcAft>
                <a:spcPct val="0"/>
              </a:spcAft>
              <a:defRPr sz="2400">
                <a:solidFill>
                  <a:schemeClr val="tx1"/>
                </a:solidFill>
                <a:latin typeface="Times New Roman" panose="02020603050405020304" pitchFamily="18" charset="0"/>
              </a:defRPr>
            </a:lvl6pPr>
            <a:lvl7pPr marL="1371600" eaLnBrk="0" fontAlgn="base" hangingPunct="0">
              <a:spcBef>
                <a:spcPct val="0"/>
              </a:spcBef>
              <a:spcAft>
                <a:spcPct val="0"/>
              </a:spcAft>
              <a:defRPr sz="2400">
                <a:solidFill>
                  <a:schemeClr val="tx1"/>
                </a:solidFill>
                <a:latin typeface="Times New Roman" panose="02020603050405020304" pitchFamily="18" charset="0"/>
              </a:defRPr>
            </a:lvl7pPr>
            <a:lvl8pPr marL="1828800" eaLnBrk="0" fontAlgn="base" hangingPunct="0">
              <a:spcBef>
                <a:spcPct val="0"/>
              </a:spcBef>
              <a:spcAft>
                <a:spcPct val="0"/>
              </a:spcAft>
              <a:defRPr sz="2400">
                <a:solidFill>
                  <a:schemeClr val="tx1"/>
                </a:solidFill>
                <a:latin typeface="Times New Roman" panose="02020603050405020304" pitchFamily="18" charset="0"/>
              </a:defRPr>
            </a:lvl8pPr>
            <a:lvl9pPr marL="2286000" eaLnBrk="0" fontAlgn="base" hangingPunct="0">
              <a:spcBef>
                <a:spcPct val="0"/>
              </a:spcBef>
              <a:spcAft>
                <a:spcPct val="0"/>
              </a:spcAft>
              <a:defRPr sz="2400">
                <a:solidFill>
                  <a:schemeClr val="tx1"/>
                </a:solidFill>
                <a:latin typeface="Times New Roman" panose="02020603050405020304" pitchFamily="18" charset="0"/>
              </a:defRPr>
            </a:lvl9pPr>
          </a:lstStyle>
          <a:p>
            <a:pPr lvl="4" eaLnBrk="0" fontAlgn="base" hangingPunct="0">
              <a:spcBef>
                <a:spcPct val="0"/>
              </a:spcBef>
              <a:spcAft>
                <a:spcPct val="0"/>
              </a:spcAft>
            </a:pPr>
            <a:r>
              <a:rPr lang="en-US" altLang="en-US" b="1">
                <a:solidFill>
                  <a:srgbClr val="CCCCFF"/>
                </a:solidFill>
                <a:effectLst>
                  <a:outerShdw blurRad="38100" dist="38100" dir="2700000" algn="tl">
                    <a:srgbClr val="000000"/>
                  </a:outerShdw>
                </a:effectLst>
                <a:latin typeface="Bookman Old Style" panose="02050604050505020204" pitchFamily="18" charset="0"/>
              </a:rPr>
              <a:t>	This example includes 5 files:</a:t>
            </a:r>
            <a:endParaRPr lang="en-US" altLang="en-US" b="1">
              <a:solidFill>
                <a:srgbClr val="FFFF66"/>
              </a:solidFill>
              <a:effectLst>
                <a:outerShdw blurRad="38100" dist="38100" dir="2700000" algn="tl">
                  <a:srgbClr val="000000"/>
                </a:outerShdw>
              </a:effectLst>
              <a:latin typeface="Bookman Old Style" panose="02050604050505020204" pitchFamily="18" charset="0"/>
            </a:endParaRPr>
          </a:p>
          <a:p>
            <a:pPr eaLnBrk="0" fontAlgn="base" hangingPunct="0">
              <a:spcBef>
                <a:spcPct val="0"/>
              </a:spcBef>
              <a:spcAft>
                <a:spcPct val="0"/>
              </a:spcAft>
            </a:pPr>
            <a:endParaRPr lang="en-US" altLang="en-US" b="1">
              <a:solidFill>
                <a:srgbClr val="FFFF66"/>
              </a:solidFill>
              <a:effectLst>
                <a:outerShdw blurRad="38100" dist="38100" dir="2700000" algn="tl">
                  <a:srgbClr val="000000"/>
                </a:outerShdw>
              </a:effectLst>
              <a:latin typeface="Bookman Old Style" panose="02050604050505020204" pitchFamily="18" charset="0"/>
            </a:endParaRPr>
          </a:p>
          <a:p>
            <a:pPr eaLnBrk="0" fontAlgn="base" hangingPunct="0">
              <a:spcBef>
                <a:spcPct val="0"/>
              </a:spcBef>
              <a:spcAft>
                <a:spcPct val="0"/>
              </a:spcAft>
            </a:pPr>
            <a:r>
              <a:rPr lang="en-US" altLang="en-US" b="1">
                <a:solidFill>
                  <a:srgbClr val="FFFF66"/>
                </a:solidFill>
                <a:effectLst>
                  <a:outerShdw blurRad="38100" dist="38100" dir="2700000" algn="tl">
                    <a:srgbClr val="000000"/>
                  </a:outerShdw>
                </a:effectLst>
                <a:latin typeface="Bookman Old Style" panose="02050604050505020204" pitchFamily="18" charset="0"/>
              </a:rPr>
              <a:t>	1.  Flux-Current curve generation </a:t>
            </a:r>
          </a:p>
          <a:p>
            <a:pPr eaLnBrk="0" fontAlgn="base" hangingPunct="0">
              <a:spcBef>
                <a:spcPct val="0"/>
              </a:spcBef>
              <a:spcAft>
                <a:spcPct val="0"/>
              </a:spcAft>
            </a:pPr>
            <a:endParaRPr lang="en-US" altLang="en-US" b="1">
              <a:solidFill>
                <a:srgbClr val="FFFF66"/>
              </a:solidFill>
              <a:effectLst>
                <a:outerShdw blurRad="38100" dist="38100" dir="2700000" algn="tl">
                  <a:srgbClr val="000000"/>
                </a:outerShdw>
              </a:effectLst>
              <a:latin typeface="Bookman Old Style" panose="02050604050505020204" pitchFamily="18" charset="0"/>
            </a:endParaRPr>
          </a:p>
          <a:p>
            <a:pPr eaLnBrk="0" fontAlgn="base" hangingPunct="0">
              <a:spcBef>
                <a:spcPct val="0"/>
              </a:spcBef>
              <a:spcAft>
                <a:spcPct val="0"/>
              </a:spcAft>
            </a:pPr>
            <a:r>
              <a:rPr lang="en-US" altLang="en-US" b="1">
                <a:solidFill>
                  <a:srgbClr val="FFFF66"/>
                </a:solidFill>
                <a:effectLst>
                  <a:outerShdw blurRad="38100" dist="38100" dir="2700000" algn="tl">
                    <a:srgbClr val="000000"/>
                  </a:outerShdw>
                </a:effectLst>
                <a:latin typeface="Bookman Old Style" panose="02050604050505020204" pitchFamily="18" charset="0"/>
              </a:rPr>
              <a:t>	2.  CT model using </a:t>
            </a:r>
            <a:r>
              <a:rPr lang="en-US" altLang="en-US" b="1">
                <a:solidFill>
                  <a:srgbClr val="FFCCFF"/>
                </a:solidFill>
                <a:effectLst>
                  <a:outerShdw blurRad="38100" dist="38100" dir="2700000" algn="tl">
                    <a:srgbClr val="000000"/>
                  </a:outerShdw>
                </a:effectLst>
                <a:latin typeface="Bookman Old Style" panose="02050604050505020204" pitchFamily="18" charset="0"/>
              </a:rPr>
              <a:t>Type 98</a:t>
            </a:r>
            <a:r>
              <a:rPr lang="en-US" altLang="en-US" b="1">
                <a:solidFill>
                  <a:srgbClr val="FFFF66"/>
                </a:solidFill>
                <a:effectLst>
                  <a:outerShdw blurRad="38100" dist="38100" dir="2700000" algn="tl">
                    <a:srgbClr val="000000"/>
                  </a:outerShdw>
                </a:effectLst>
                <a:latin typeface="Bookman Old Style" panose="02050604050505020204" pitchFamily="18" charset="0"/>
              </a:rPr>
              <a:t> element</a:t>
            </a:r>
          </a:p>
          <a:p>
            <a:pPr eaLnBrk="0" fontAlgn="base" hangingPunct="0">
              <a:spcBef>
                <a:spcPct val="0"/>
              </a:spcBef>
              <a:spcAft>
                <a:spcPct val="0"/>
              </a:spcAft>
            </a:pPr>
            <a:endParaRPr lang="en-US" altLang="en-US" b="1">
              <a:solidFill>
                <a:srgbClr val="FFFF66"/>
              </a:solidFill>
              <a:effectLst>
                <a:outerShdw blurRad="38100" dist="38100" dir="2700000" algn="tl">
                  <a:srgbClr val="000000"/>
                </a:outerShdw>
              </a:effectLst>
              <a:latin typeface="Bookman Old Style" panose="02050604050505020204" pitchFamily="18" charset="0"/>
            </a:endParaRPr>
          </a:p>
          <a:p>
            <a:pPr eaLnBrk="0" fontAlgn="base" hangingPunct="0">
              <a:spcBef>
                <a:spcPct val="0"/>
              </a:spcBef>
              <a:spcAft>
                <a:spcPct val="0"/>
              </a:spcAft>
            </a:pPr>
            <a:r>
              <a:rPr lang="en-US" altLang="en-US" b="1">
                <a:solidFill>
                  <a:srgbClr val="FFFF66"/>
                </a:solidFill>
                <a:effectLst>
                  <a:outerShdw blurRad="38100" dist="38100" dir="2700000" algn="tl">
                    <a:srgbClr val="000000"/>
                  </a:outerShdw>
                </a:effectLst>
                <a:latin typeface="Bookman Old Style" panose="02050604050505020204" pitchFamily="18" charset="0"/>
              </a:rPr>
              <a:t>	3.  Hysteresis generation</a:t>
            </a:r>
          </a:p>
          <a:p>
            <a:pPr eaLnBrk="0" fontAlgn="base" hangingPunct="0">
              <a:spcBef>
                <a:spcPct val="0"/>
              </a:spcBef>
              <a:spcAft>
                <a:spcPct val="0"/>
              </a:spcAft>
            </a:pPr>
            <a:endParaRPr lang="en-US" altLang="en-US" b="1">
              <a:solidFill>
                <a:srgbClr val="FFFF66"/>
              </a:solidFill>
              <a:effectLst>
                <a:outerShdw blurRad="38100" dist="38100" dir="2700000" algn="tl">
                  <a:srgbClr val="000000"/>
                </a:outerShdw>
              </a:effectLst>
              <a:latin typeface="Bookman Old Style" panose="02050604050505020204" pitchFamily="18" charset="0"/>
            </a:endParaRPr>
          </a:p>
          <a:p>
            <a:pPr eaLnBrk="0" fontAlgn="base" hangingPunct="0">
              <a:spcBef>
                <a:spcPct val="0"/>
              </a:spcBef>
              <a:spcAft>
                <a:spcPct val="0"/>
              </a:spcAft>
            </a:pPr>
            <a:r>
              <a:rPr lang="en-US" altLang="en-US" b="1">
                <a:solidFill>
                  <a:srgbClr val="FFFF66"/>
                </a:solidFill>
                <a:effectLst>
                  <a:outerShdw blurRad="38100" dist="38100" dir="2700000" algn="tl">
                    <a:srgbClr val="000000"/>
                  </a:outerShdw>
                </a:effectLst>
                <a:latin typeface="Bookman Old Style" panose="02050604050505020204" pitchFamily="18" charset="0"/>
              </a:rPr>
              <a:t>	4.  CT model using </a:t>
            </a:r>
            <a:r>
              <a:rPr lang="en-US" altLang="en-US" b="1">
                <a:solidFill>
                  <a:srgbClr val="FFCCFF"/>
                </a:solidFill>
                <a:effectLst>
                  <a:outerShdw blurRad="38100" dist="38100" dir="2700000" algn="tl">
                    <a:srgbClr val="000000"/>
                  </a:outerShdw>
                </a:effectLst>
                <a:latin typeface="Bookman Old Style" panose="02050604050505020204" pitchFamily="18" charset="0"/>
              </a:rPr>
              <a:t>Type 96</a:t>
            </a:r>
            <a:r>
              <a:rPr lang="en-US" altLang="en-US" b="1">
                <a:solidFill>
                  <a:srgbClr val="FFFF66"/>
                </a:solidFill>
                <a:effectLst>
                  <a:outerShdw blurRad="38100" dist="38100" dir="2700000" algn="tl">
                    <a:srgbClr val="000000"/>
                  </a:outerShdw>
                </a:effectLst>
                <a:latin typeface="Bookman Old Style" panose="02050604050505020204" pitchFamily="18" charset="0"/>
              </a:rPr>
              <a:t> element </a:t>
            </a:r>
          </a:p>
          <a:p>
            <a:pPr eaLnBrk="0" fontAlgn="base" hangingPunct="0">
              <a:spcBef>
                <a:spcPct val="0"/>
              </a:spcBef>
              <a:spcAft>
                <a:spcPct val="0"/>
              </a:spcAft>
            </a:pPr>
            <a:endParaRPr lang="en-US" altLang="en-US" b="1">
              <a:solidFill>
                <a:srgbClr val="FFFF66"/>
              </a:solidFill>
              <a:effectLst>
                <a:outerShdw blurRad="38100" dist="38100" dir="2700000" algn="tl">
                  <a:srgbClr val="000000"/>
                </a:outerShdw>
              </a:effectLst>
              <a:latin typeface="Bookman Old Style" panose="02050604050505020204" pitchFamily="18" charset="0"/>
            </a:endParaRPr>
          </a:p>
          <a:p>
            <a:pPr eaLnBrk="0" fontAlgn="base" hangingPunct="0">
              <a:spcBef>
                <a:spcPct val="0"/>
              </a:spcBef>
              <a:spcAft>
                <a:spcPct val="0"/>
              </a:spcAft>
            </a:pPr>
            <a:r>
              <a:rPr lang="en-US" altLang="en-US" b="1">
                <a:solidFill>
                  <a:srgbClr val="FFFF66"/>
                </a:solidFill>
                <a:effectLst>
                  <a:outerShdw blurRad="38100" dist="38100" dir="2700000" algn="tl">
                    <a:srgbClr val="000000"/>
                  </a:outerShdw>
                </a:effectLst>
                <a:latin typeface="Bookman Old Style" panose="02050604050505020204" pitchFamily="18" charset="0"/>
              </a:rPr>
              <a:t>	5.  Simulation of the CT V-I curve </a:t>
            </a:r>
          </a:p>
          <a:p>
            <a:pPr eaLnBrk="0" fontAlgn="base" hangingPunct="0">
              <a:spcBef>
                <a:spcPct val="0"/>
              </a:spcBef>
              <a:spcAft>
                <a:spcPct val="0"/>
              </a:spcAft>
            </a:pPr>
            <a:r>
              <a:rPr lang="en-US" altLang="en-US" b="1">
                <a:solidFill>
                  <a:srgbClr val="FFFF66"/>
                </a:solidFill>
                <a:effectLst>
                  <a:outerShdw blurRad="38100" dist="38100" dir="2700000" algn="tl">
                    <a:srgbClr val="000000"/>
                  </a:outerShdw>
                </a:effectLst>
                <a:latin typeface="Bookman Old Style" panose="02050604050505020204" pitchFamily="18" charset="0"/>
              </a:rPr>
              <a:t>              measurement (verifies proper modeling) </a:t>
            </a:r>
          </a:p>
          <a:p>
            <a:pPr eaLnBrk="0" fontAlgn="base" hangingPunct="0">
              <a:spcBef>
                <a:spcPct val="0"/>
              </a:spcBef>
              <a:spcAft>
                <a:spcPct val="0"/>
              </a:spcAft>
            </a:pPr>
            <a:endParaRPr lang="en-US" altLang="en-US" b="1">
              <a:solidFill>
                <a:srgbClr val="FFFF66"/>
              </a:solidFill>
              <a:effectLst>
                <a:outerShdw blurRad="38100" dist="38100" dir="2700000" algn="tl">
                  <a:srgbClr val="000000"/>
                </a:outerShdw>
              </a:effectLst>
              <a:latin typeface="Bookman Old Style" panose="02050604050505020204" pitchFamily="18" charset="0"/>
            </a:endParaRPr>
          </a:p>
        </p:txBody>
      </p:sp>
    </p:spTree>
  </p:cSld>
  <p:clrMapOvr>
    <a:masterClrMapping/>
  </p:clrMapOvr>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ext Box 2">
            <a:extLst>
              <a:ext uri="{FF2B5EF4-FFF2-40B4-BE49-F238E27FC236}">
                <a16:creationId xmlns:a16="http://schemas.microsoft.com/office/drawing/2014/main" id="{22166DD4-29F6-6049-0CCF-77B4EEDF0590}"/>
              </a:ext>
            </a:extLst>
          </p:cNvPr>
          <p:cNvSpPr txBox="1">
            <a:spLocks noChangeArrowheads="1"/>
          </p:cNvSpPr>
          <p:nvPr/>
        </p:nvSpPr>
        <p:spPr bwMode="auto">
          <a:xfrm>
            <a:off x="2667001" y="152401"/>
            <a:ext cx="6862763" cy="542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114300">
              <a:defRPr sz="2400">
                <a:solidFill>
                  <a:schemeClr val="tx1"/>
                </a:solidFill>
                <a:latin typeface="Times New Roman" panose="02020603050405020304" pitchFamily="18" charset="0"/>
              </a:defRPr>
            </a:lvl2pPr>
            <a:lvl3pPr marL="228600">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eaLnBrk="0" fontAlgn="base" hangingPunct="0">
              <a:spcBef>
                <a:spcPct val="0"/>
              </a:spcBef>
              <a:spcAft>
                <a:spcPct val="0"/>
              </a:spcAft>
              <a:defRPr sz="2400">
                <a:solidFill>
                  <a:schemeClr val="tx1"/>
                </a:solidFill>
                <a:latin typeface="Times New Roman" panose="02020603050405020304" pitchFamily="18" charset="0"/>
              </a:defRPr>
            </a:lvl6pPr>
            <a:lvl7pPr eaLnBrk="0" fontAlgn="base" hangingPunct="0">
              <a:spcBef>
                <a:spcPct val="0"/>
              </a:spcBef>
              <a:spcAft>
                <a:spcPct val="0"/>
              </a:spcAft>
              <a:defRPr sz="2400">
                <a:solidFill>
                  <a:schemeClr val="tx1"/>
                </a:solidFill>
                <a:latin typeface="Times New Roman" panose="02020603050405020304" pitchFamily="18" charset="0"/>
              </a:defRPr>
            </a:lvl7pPr>
            <a:lvl8pPr eaLnBrk="0" fontAlgn="base" hangingPunct="0">
              <a:spcBef>
                <a:spcPct val="0"/>
              </a:spcBef>
              <a:spcAft>
                <a:spcPct val="0"/>
              </a:spcAft>
              <a:defRPr sz="2400">
                <a:solidFill>
                  <a:schemeClr val="tx1"/>
                </a:solidFill>
                <a:latin typeface="Times New Roman" panose="02020603050405020304" pitchFamily="18" charset="0"/>
              </a:defRPr>
            </a:lvl8pPr>
            <a:lvl9pPr eaLnBrk="0" fontAlgn="base" hangingPunct="0">
              <a:spcBef>
                <a:spcPct val="0"/>
              </a:spcBef>
              <a:spcAft>
                <a:spcPct val="0"/>
              </a:spcAft>
              <a:defRPr sz="2400">
                <a:solidFill>
                  <a:schemeClr val="tx1"/>
                </a:solidFill>
                <a:latin typeface="Times New Roman" panose="02020603050405020304" pitchFamily="18" charset="0"/>
              </a:defRPr>
            </a:lvl9pPr>
          </a:lstStyle>
          <a:p>
            <a:pPr lvl="2" eaLnBrk="0" fontAlgn="base" hangingPunct="0">
              <a:lnSpc>
                <a:spcPct val="50000"/>
              </a:lnSpc>
              <a:spcBef>
                <a:spcPts val="1200"/>
              </a:spcBef>
              <a:spcAft>
                <a:spcPts val="300"/>
              </a:spcAft>
            </a:pPr>
            <a:endParaRPr lang="en-US" altLang="en-US" sz="2000" b="1">
              <a:solidFill>
                <a:srgbClr val="FFFFFF"/>
              </a:solidFill>
              <a:effectLst>
                <a:outerShdw blurRad="38100" dist="38100" dir="2700000" algn="tl">
                  <a:srgbClr val="000000"/>
                </a:outerShdw>
              </a:effectLst>
              <a:latin typeface="Bookman Old Style" panose="02050604050505020204" pitchFamily="18" charset="0"/>
            </a:endParaRPr>
          </a:p>
          <a:p>
            <a:pPr lvl="2" eaLnBrk="0" fontAlgn="base" hangingPunct="0">
              <a:lnSpc>
                <a:spcPct val="50000"/>
              </a:lnSpc>
              <a:spcBef>
                <a:spcPts val="1200"/>
              </a:spcBef>
              <a:spcAft>
                <a:spcPts val="30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1.  Input File for Flux-Current Curve Calculation</a:t>
            </a:r>
          </a:p>
          <a:p>
            <a:pPr lvl="2" eaLnBrk="0" fontAlgn="base" hangingPunct="0">
              <a:lnSpc>
                <a:spcPct val="50000"/>
              </a:lnSpc>
              <a:spcBef>
                <a:spcPts val="1200"/>
              </a:spcBef>
              <a:spcAft>
                <a:spcPts val="30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     (Type 98 model based on the V-I p.u. values)</a:t>
            </a:r>
          </a:p>
          <a:p>
            <a:pPr lvl="2" eaLnBrk="0" fontAlgn="base" hangingPunct="0">
              <a:spcBef>
                <a:spcPts val="1200"/>
              </a:spcBef>
              <a:spcAft>
                <a:spcPts val="300"/>
              </a:spcAft>
            </a:pPr>
            <a:endParaRPr lang="en-US" altLang="en-US" sz="2000" b="1">
              <a:solidFill>
                <a:srgbClr val="FFFFFF"/>
              </a:solidFill>
              <a:effectLst>
                <a:outerShdw blurRad="38100" dist="38100" dir="2700000" algn="tl">
                  <a:srgbClr val="000000"/>
                </a:outerShdw>
              </a:effectLst>
              <a:latin typeface="Bookman Old Style" panose="02050604050505020204" pitchFamily="18" charset="0"/>
            </a:endParaRPr>
          </a:p>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BEGIN NEW DATA CASE</a:t>
            </a:r>
          </a:p>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SATURATION</a:t>
            </a:r>
          </a:p>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    60.    5.e-3 25.0e-6       1</a:t>
            </a:r>
          </a:p>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  1.0722322e-3  4.1719300e-1</a:t>
            </a:r>
          </a:p>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  1.9397460e-3  9.8089860e-1</a:t>
            </a:r>
          </a:p>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	.</a:t>
            </a:r>
          </a:p>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	.</a:t>
            </a:r>
          </a:p>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	.</a:t>
            </a:r>
          </a:p>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  2.4254340       2.7519700e+1</a:t>
            </a:r>
          </a:p>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     9999.</a:t>
            </a:r>
          </a:p>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BLANK CARD ENDING PLOTS</a:t>
            </a:r>
          </a:p>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BEGIN NEW DATA CASE</a:t>
            </a:r>
          </a:p>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BLANK CARD ENDING CASE</a:t>
            </a:r>
          </a:p>
        </p:txBody>
      </p:sp>
      <p:grpSp>
        <p:nvGrpSpPr>
          <p:cNvPr id="66722" name="Group 162">
            <a:extLst>
              <a:ext uri="{FF2B5EF4-FFF2-40B4-BE49-F238E27FC236}">
                <a16:creationId xmlns:a16="http://schemas.microsoft.com/office/drawing/2014/main" id="{5162840B-657A-1F5E-B2C2-EBFC1E382E66}"/>
              </a:ext>
            </a:extLst>
          </p:cNvPr>
          <p:cNvGrpSpPr>
            <a:grpSpLocks/>
          </p:cNvGrpSpPr>
          <p:nvPr/>
        </p:nvGrpSpPr>
        <p:grpSpPr bwMode="auto">
          <a:xfrm>
            <a:off x="7620000" y="3048000"/>
            <a:ext cx="2622550" cy="2058988"/>
            <a:chOff x="3840" y="1920"/>
            <a:chExt cx="1652" cy="1297"/>
          </a:xfrm>
        </p:grpSpPr>
        <p:grpSp>
          <p:nvGrpSpPr>
            <p:cNvPr id="66643" name="Group 83">
              <a:extLst>
                <a:ext uri="{FF2B5EF4-FFF2-40B4-BE49-F238E27FC236}">
                  <a16:creationId xmlns:a16="http://schemas.microsoft.com/office/drawing/2014/main" id="{C021E45C-2CE3-C0A9-2840-6685F07A915A}"/>
                </a:ext>
              </a:extLst>
            </p:cNvPr>
            <p:cNvGrpSpPr>
              <a:grpSpLocks/>
            </p:cNvGrpSpPr>
            <p:nvPr/>
          </p:nvGrpSpPr>
          <p:grpSpPr bwMode="auto">
            <a:xfrm>
              <a:off x="4115" y="1920"/>
              <a:ext cx="1377" cy="1069"/>
              <a:chOff x="1638" y="1092"/>
              <a:chExt cx="2599" cy="2047"/>
            </a:xfrm>
          </p:grpSpPr>
          <p:sp>
            <p:nvSpPr>
              <p:cNvPr id="66644" name="Rectangle 84">
                <a:extLst>
                  <a:ext uri="{FF2B5EF4-FFF2-40B4-BE49-F238E27FC236}">
                    <a16:creationId xmlns:a16="http://schemas.microsoft.com/office/drawing/2014/main" id="{1AE6FED1-70B6-A451-A224-3A94687C74D7}"/>
                  </a:ext>
                </a:extLst>
              </p:cNvPr>
              <p:cNvSpPr>
                <a:spLocks noChangeArrowheads="1"/>
              </p:cNvSpPr>
              <p:nvPr/>
            </p:nvSpPr>
            <p:spPr bwMode="auto">
              <a:xfrm>
                <a:off x="1638" y="1092"/>
                <a:ext cx="2598" cy="2046"/>
              </a:xfrm>
              <a:prstGeom prst="rect">
                <a:avLst/>
              </a:prstGeom>
              <a:noFill/>
              <a:ln w="0">
                <a:solidFill>
                  <a:schemeClr val="folHlink"/>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645" name="Freeform 85">
                <a:extLst>
                  <a:ext uri="{FF2B5EF4-FFF2-40B4-BE49-F238E27FC236}">
                    <a16:creationId xmlns:a16="http://schemas.microsoft.com/office/drawing/2014/main" id="{E66BCB84-5D56-9412-F591-C9A8360E948A}"/>
                  </a:ext>
                </a:extLst>
              </p:cNvPr>
              <p:cNvSpPr>
                <a:spLocks/>
              </p:cNvSpPr>
              <p:nvPr/>
            </p:nvSpPr>
            <p:spPr bwMode="auto">
              <a:xfrm>
                <a:off x="1638"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646" name="Freeform 86">
                <a:extLst>
                  <a:ext uri="{FF2B5EF4-FFF2-40B4-BE49-F238E27FC236}">
                    <a16:creationId xmlns:a16="http://schemas.microsoft.com/office/drawing/2014/main" id="{B9C32E20-01CC-A5F2-4F67-03FC6357A288}"/>
                  </a:ext>
                </a:extLst>
              </p:cNvPr>
              <p:cNvSpPr>
                <a:spLocks/>
              </p:cNvSpPr>
              <p:nvPr/>
            </p:nvSpPr>
            <p:spPr bwMode="auto">
              <a:xfrm>
                <a:off x="1896"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647" name="Freeform 87">
                <a:extLst>
                  <a:ext uri="{FF2B5EF4-FFF2-40B4-BE49-F238E27FC236}">
                    <a16:creationId xmlns:a16="http://schemas.microsoft.com/office/drawing/2014/main" id="{768ECBE3-748C-6A2F-0EDE-719525113890}"/>
                  </a:ext>
                </a:extLst>
              </p:cNvPr>
              <p:cNvSpPr>
                <a:spLocks/>
              </p:cNvSpPr>
              <p:nvPr/>
            </p:nvSpPr>
            <p:spPr bwMode="auto">
              <a:xfrm>
                <a:off x="2160"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648" name="Freeform 88">
                <a:extLst>
                  <a:ext uri="{FF2B5EF4-FFF2-40B4-BE49-F238E27FC236}">
                    <a16:creationId xmlns:a16="http://schemas.microsoft.com/office/drawing/2014/main" id="{AAEB7A9A-A623-DEE1-84BC-5E0CD9CBC45C}"/>
                  </a:ext>
                </a:extLst>
              </p:cNvPr>
              <p:cNvSpPr>
                <a:spLocks/>
              </p:cNvSpPr>
              <p:nvPr/>
            </p:nvSpPr>
            <p:spPr bwMode="auto">
              <a:xfrm>
                <a:off x="2418"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649" name="Freeform 89">
                <a:extLst>
                  <a:ext uri="{FF2B5EF4-FFF2-40B4-BE49-F238E27FC236}">
                    <a16:creationId xmlns:a16="http://schemas.microsoft.com/office/drawing/2014/main" id="{1B0C2587-CFE5-AFAD-825C-686566E56FDF}"/>
                  </a:ext>
                </a:extLst>
              </p:cNvPr>
              <p:cNvSpPr>
                <a:spLocks/>
              </p:cNvSpPr>
              <p:nvPr/>
            </p:nvSpPr>
            <p:spPr bwMode="auto">
              <a:xfrm>
                <a:off x="2676"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650" name="Freeform 90">
                <a:extLst>
                  <a:ext uri="{FF2B5EF4-FFF2-40B4-BE49-F238E27FC236}">
                    <a16:creationId xmlns:a16="http://schemas.microsoft.com/office/drawing/2014/main" id="{12D19E4A-157F-CF51-C563-3C2E8546CE55}"/>
                  </a:ext>
                </a:extLst>
              </p:cNvPr>
              <p:cNvSpPr>
                <a:spLocks/>
              </p:cNvSpPr>
              <p:nvPr/>
            </p:nvSpPr>
            <p:spPr bwMode="auto">
              <a:xfrm>
                <a:off x="2940"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651" name="Freeform 91">
                <a:extLst>
                  <a:ext uri="{FF2B5EF4-FFF2-40B4-BE49-F238E27FC236}">
                    <a16:creationId xmlns:a16="http://schemas.microsoft.com/office/drawing/2014/main" id="{9D8AE253-9CE1-734D-76DA-43039F2EA789}"/>
                  </a:ext>
                </a:extLst>
              </p:cNvPr>
              <p:cNvSpPr>
                <a:spLocks/>
              </p:cNvSpPr>
              <p:nvPr/>
            </p:nvSpPr>
            <p:spPr bwMode="auto">
              <a:xfrm>
                <a:off x="3198"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652" name="Freeform 92">
                <a:extLst>
                  <a:ext uri="{FF2B5EF4-FFF2-40B4-BE49-F238E27FC236}">
                    <a16:creationId xmlns:a16="http://schemas.microsoft.com/office/drawing/2014/main" id="{3A34D504-C1C6-6D6B-0CA9-D3B0B37184B7}"/>
                  </a:ext>
                </a:extLst>
              </p:cNvPr>
              <p:cNvSpPr>
                <a:spLocks/>
              </p:cNvSpPr>
              <p:nvPr/>
            </p:nvSpPr>
            <p:spPr bwMode="auto">
              <a:xfrm>
                <a:off x="3456"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653" name="Freeform 93">
                <a:extLst>
                  <a:ext uri="{FF2B5EF4-FFF2-40B4-BE49-F238E27FC236}">
                    <a16:creationId xmlns:a16="http://schemas.microsoft.com/office/drawing/2014/main" id="{AFC1D425-00EB-0C83-2318-DA5F3340B343}"/>
                  </a:ext>
                </a:extLst>
              </p:cNvPr>
              <p:cNvSpPr>
                <a:spLocks/>
              </p:cNvSpPr>
              <p:nvPr/>
            </p:nvSpPr>
            <p:spPr bwMode="auto">
              <a:xfrm>
                <a:off x="3714"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654" name="Freeform 94">
                <a:extLst>
                  <a:ext uri="{FF2B5EF4-FFF2-40B4-BE49-F238E27FC236}">
                    <a16:creationId xmlns:a16="http://schemas.microsoft.com/office/drawing/2014/main" id="{DC10C45A-5E65-BFE1-7F3D-1B124E28FE3E}"/>
                  </a:ext>
                </a:extLst>
              </p:cNvPr>
              <p:cNvSpPr>
                <a:spLocks/>
              </p:cNvSpPr>
              <p:nvPr/>
            </p:nvSpPr>
            <p:spPr bwMode="auto">
              <a:xfrm>
                <a:off x="3978"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655" name="Freeform 95">
                <a:extLst>
                  <a:ext uri="{FF2B5EF4-FFF2-40B4-BE49-F238E27FC236}">
                    <a16:creationId xmlns:a16="http://schemas.microsoft.com/office/drawing/2014/main" id="{3E28C8BB-D615-8338-8F3A-01529BD89394}"/>
                  </a:ext>
                </a:extLst>
              </p:cNvPr>
              <p:cNvSpPr>
                <a:spLocks/>
              </p:cNvSpPr>
              <p:nvPr/>
            </p:nvSpPr>
            <p:spPr bwMode="auto">
              <a:xfrm>
                <a:off x="4236"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656" name="Freeform 96">
                <a:extLst>
                  <a:ext uri="{FF2B5EF4-FFF2-40B4-BE49-F238E27FC236}">
                    <a16:creationId xmlns:a16="http://schemas.microsoft.com/office/drawing/2014/main" id="{5D3C12C6-3578-FC9A-0842-9433D85AF73D}"/>
                  </a:ext>
                </a:extLst>
              </p:cNvPr>
              <p:cNvSpPr>
                <a:spLocks/>
              </p:cNvSpPr>
              <p:nvPr/>
            </p:nvSpPr>
            <p:spPr bwMode="auto">
              <a:xfrm>
                <a:off x="1638" y="3138"/>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657" name="Freeform 97">
                <a:extLst>
                  <a:ext uri="{FF2B5EF4-FFF2-40B4-BE49-F238E27FC236}">
                    <a16:creationId xmlns:a16="http://schemas.microsoft.com/office/drawing/2014/main" id="{5CA4A729-B1AD-0E6A-95D4-092DEA463797}"/>
                  </a:ext>
                </a:extLst>
              </p:cNvPr>
              <p:cNvSpPr>
                <a:spLocks/>
              </p:cNvSpPr>
              <p:nvPr/>
            </p:nvSpPr>
            <p:spPr bwMode="auto">
              <a:xfrm>
                <a:off x="1638" y="2910"/>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658" name="Freeform 98">
                <a:extLst>
                  <a:ext uri="{FF2B5EF4-FFF2-40B4-BE49-F238E27FC236}">
                    <a16:creationId xmlns:a16="http://schemas.microsoft.com/office/drawing/2014/main" id="{2E46DC05-60F9-306F-4B35-3054696BEB78}"/>
                  </a:ext>
                </a:extLst>
              </p:cNvPr>
              <p:cNvSpPr>
                <a:spLocks/>
              </p:cNvSpPr>
              <p:nvPr/>
            </p:nvSpPr>
            <p:spPr bwMode="auto">
              <a:xfrm>
                <a:off x="1638" y="2682"/>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659" name="Freeform 99">
                <a:extLst>
                  <a:ext uri="{FF2B5EF4-FFF2-40B4-BE49-F238E27FC236}">
                    <a16:creationId xmlns:a16="http://schemas.microsoft.com/office/drawing/2014/main" id="{1CCDD80F-4FC3-66D1-2FC5-C5DC2063A105}"/>
                  </a:ext>
                </a:extLst>
              </p:cNvPr>
              <p:cNvSpPr>
                <a:spLocks/>
              </p:cNvSpPr>
              <p:nvPr/>
            </p:nvSpPr>
            <p:spPr bwMode="auto">
              <a:xfrm>
                <a:off x="1638" y="2454"/>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660" name="Freeform 100">
                <a:extLst>
                  <a:ext uri="{FF2B5EF4-FFF2-40B4-BE49-F238E27FC236}">
                    <a16:creationId xmlns:a16="http://schemas.microsoft.com/office/drawing/2014/main" id="{EC2E31BE-FFA2-E1B3-6623-E018A341E813}"/>
                  </a:ext>
                </a:extLst>
              </p:cNvPr>
              <p:cNvSpPr>
                <a:spLocks/>
              </p:cNvSpPr>
              <p:nvPr/>
            </p:nvSpPr>
            <p:spPr bwMode="auto">
              <a:xfrm>
                <a:off x="1638" y="2226"/>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661" name="Freeform 101">
                <a:extLst>
                  <a:ext uri="{FF2B5EF4-FFF2-40B4-BE49-F238E27FC236}">
                    <a16:creationId xmlns:a16="http://schemas.microsoft.com/office/drawing/2014/main" id="{AB9F74DE-E8F0-8151-4951-8305241893FE}"/>
                  </a:ext>
                </a:extLst>
              </p:cNvPr>
              <p:cNvSpPr>
                <a:spLocks/>
              </p:cNvSpPr>
              <p:nvPr/>
            </p:nvSpPr>
            <p:spPr bwMode="auto">
              <a:xfrm>
                <a:off x="1638" y="2004"/>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662" name="Freeform 102">
                <a:extLst>
                  <a:ext uri="{FF2B5EF4-FFF2-40B4-BE49-F238E27FC236}">
                    <a16:creationId xmlns:a16="http://schemas.microsoft.com/office/drawing/2014/main" id="{7A79E800-02FD-2D42-2E62-0E55A0AB6DF9}"/>
                  </a:ext>
                </a:extLst>
              </p:cNvPr>
              <p:cNvSpPr>
                <a:spLocks/>
              </p:cNvSpPr>
              <p:nvPr/>
            </p:nvSpPr>
            <p:spPr bwMode="auto">
              <a:xfrm>
                <a:off x="1638" y="1776"/>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663" name="Freeform 103">
                <a:extLst>
                  <a:ext uri="{FF2B5EF4-FFF2-40B4-BE49-F238E27FC236}">
                    <a16:creationId xmlns:a16="http://schemas.microsoft.com/office/drawing/2014/main" id="{3930EA1F-9071-F41E-2520-FE5699592CD8}"/>
                  </a:ext>
                </a:extLst>
              </p:cNvPr>
              <p:cNvSpPr>
                <a:spLocks/>
              </p:cNvSpPr>
              <p:nvPr/>
            </p:nvSpPr>
            <p:spPr bwMode="auto">
              <a:xfrm>
                <a:off x="1638" y="1548"/>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664" name="Freeform 104">
                <a:extLst>
                  <a:ext uri="{FF2B5EF4-FFF2-40B4-BE49-F238E27FC236}">
                    <a16:creationId xmlns:a16="http://schemas.microsoft.com/office/drawing/2014/main" id="{9402B47E-638C-8202-CF4D-0F48953542F5}"/>
                  </a:ext>
                </a:extLst>
              </p:cNvPr>
              <p:cNvSpPr>
                <a:spLocks/>
              </p:cNvSpPr>
              <p:nvPr/>
            </p:nvSpPr>
            <p:spPr bwMode="auto">
              <a:xfrm>
                <a:off x="1638" y="1320"/>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665" name="Freeform 105">
                <a:extLst>
                  <a:ext uri="{FF2B5EF4-FFF2-40B4-BE49-F238E27FC236}">
                    <a16:creationId xmlns:a16="http://schemas.microsoft.com/office/drawing/2014/main" id="{933E5C3E-1A31-56F6-7811-271613DD0394}"/>
                  </a:ext>
                </a:extLst>
              </p:cNvPr>
              <p:cNvSpPr>
                <a:spLocks/>
              </p:cNvSpPr>
              <p:nvPr/>
            </p:nvSpPr>
            <p:spPr bwMode="auto">
              <a:xfrm>
                <a:off x="1638" y="1092"/>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666" name="Line 106">
                <a:extLst>
                  <a:ext uri="{FF2B5EF4-FFF2-40B4-BE49-F238E27FC236}">
                    <a16:creationId xmlns:a16="http://schemas.microsoft.com/office/drawing/2014/main" id="{1E960D65-2B88-BA23-18CE-10CC95ACA379}"/>
                  </a:ext>
                </a:extLst>
              </p:cNvPr>
              <p:cNvSpPr>
                <a:spLocks noChangeShapeType="1"/>
              </p:cNvSpPr>
              <p:nvPr/>
            </p:nvSpPr>
            <p:spPr bwMode="auto">
              <a:xfrm>
                <a:off x="1638" y="1092"/>
                <a:ext cx="2598"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667" name="Line 107">
                <a:extLst>
                  <a:ext uri="{FF2B5EF4-FFF2-40B4-BE49-F238E27FC236}">
                    <a16:creationId xmlns:a16="http://schemas.microsoft.com/office/drawing/2014/main" id="{3ABFB229-9F2F-0231-969A-64F65102F5E4}"/>
                  </a:ext>
                </a:extLst>
              </p:cNvPr>
              <p:cNvSpPr>
                <a:spLocks noChangeShapeType="1"/>
              </p:cNvSpPr>
              <p:nvPr/>
            </p:nvSpPr>
            <p:spPr bwMode="auto">
              <a:xfrm>
                <a:off x="1638" y="3138"/>
                <a:ext cx="2598"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668" name="Line 108">
                <a:extLst>
                  <a:ext uri="{FF2B5EF4-FFF2-40B4-BE49-F238E27FC236}">
                    <a16:creationId xmlns:a16="http://schemas.microsoft.com/office/drawing/2014/main" id="{6251D8C0-25AA-863C-4B2B-BE4173F5DBE8}"/>
                  </a:ext>
                </a:extLst>
              </p:cNvPr>
              <p:cNvSpPr>
                <a:spLocks noChangeShapeType="1"/>
              </p:cNvSpPr>
              <p:nvPr/>
            </p:nvSpPr>
            <p:spPr bwMode="auto">
              <a:xfrm flipV="1">
                <a:off x="4236" y="1092"/>
                <a:ext cx="1" cy="2046"/>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669" name="Line 109">
                <a:extLst>
                  <a:ext uri="{FF2B5EF4-FFF2-40B4-BE49-F238E27FC236}">
                    <a16:creationId xmlns:a16="http://schemas.microsoft.com/office/drawing/2014/main" id="{92F6B39D-483B-569B-E51F-052BD6DE95EE}"/>
                  </a:ext>
                </a:extLst>
              </p:cNvPr>
              <p:cNvSpPr>
                <a:spLocks noChangeShapeType="1"/>
              </p:cNvSpPr>
              <p:nvPr/>
            </p:nvSpPr>
            <p:spPr bwMode="auto">
              <a:xfrm flipV="1">
                <a:off x="1638" y="1092"/>
                <a:ext cx="1" cy="2046"/>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670" name="Line 110">
                <a:extLst>
                  <a:ext uri="{FF2B5EF4-FFF2-40B4-BE49-F238E27FC236}">
                    <a16:creationId xmlns:a16="http://schemas.microsoft.com/office/drawing/2014/main" id="{042D714A-BCA8-1B3D-0685-5FF4024CD861}"/>
                  </a:ext>
                </a:extLst>
              </p:cNvPr>
              <p:cNvSpPr>
                <a:spLocks noChangeShapeType="1"/>
              </p:cNvSpPr>
              <p:nvPr/>
            </p:nvSpPr>
            <p:spPr bwMode="auto">
              <a:xfrm>
                <a:off x="1638" y="3138"/>
                <a:ext cx="2598"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671" name="Line 111">
                <a:extLst>
                  <a:ext uri="{FF2B5EF4-FFF2-40B4-BE49-F238E27FC236}">
                    <a16:creationId xmlns:a16="http://schemas.microsoft.com/office/drawing/2014/main" id="{444CF5CC-DE93-9C6F-27FB-46D7F6DEFD9D}"/>
                  </a:ext>
                </a:extLst>
              </p:cNvPr>
              <p:cNvSpPr>
                <a:spLocks noChangeShapeType="1"/>
              </p:cNvSpPr>
              <p:nvPr/>
            </p:nvSpPr>
            <p:spPr bwMode="auto">
              <a:xfrm flipV="1">
                <a:off x="1638" y="1092"/>
                <a:ext cx="1" cy="2046"/>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672" name="Line 112">
                <a:extLst>
                  <a:ext uri="{FF2B5EF4-FFF2-40B4-BE49-F238E27FC236}">
                    <a16:creationId xmlns:a16="http://schemas.microsoft.com/office/drawing/2014/main" id="{21B33265-EDA0-F6D6-CDE6-F87BE50E7428}"/>
                  </a:ext>
                </a:extLst>
              </p:cNvPr>
              <p:cNvSpPr>
                <a:spLocks noChangeShapeType="1"/>
              </p:cNvSpPr>
              <p:nvPr/>
            </p:nvSpPr>
            <p:spPr bwMode="auto">
              <a:xfrm flipV="1">
                <a:off x="1638"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673" name="Line 113">
                <a:extLst>
                  <a:ext uri="{FF2B5EF4-FFF2-40B4-BE49-F238E27FC236}">
                    <a16:creationId xmlns:a16="http://schemas.microsoft.com/office/drawing/2014/main" id="{6BFBDCB3-E923-CA49-B336-98A1C30087CE}"/>
                  </a:ext>
                </a:extLst>
              </p:cNvPr>
              <p:cNvSpPr>
                <a:spLocks noChangeShapeType="1"/>
              </p:cNvSpPr>
              <p:nvPr/>
            </p:nvSpPr>
            <p:spPr bwMode="auto">
              <a:xfrm>
                <a:off x="1638"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674" name="Line 114">
                <a:extLst>
                  <a:ext uri="{FF2B5EF4-FFF2-40B4-BE49-F238E27FC236}">
                    <a16:creationId xmlns:a16="http://schemas.microsoft.com/office/drawing/2014/main" id="{B6B96186-5C69-E5FA-5FA1-AE14A18D547A}"/>
                  </a:ext>
                </a:extLst>
              </p:cNvPr>
              <p:cNvSpPr>
                <a:spLocks noChangeShapeType="1"/>
              </p:cNvSpPr>
              <p:nvPr/>
            </p:nvSpPr>
            <p:spPr bwMode="auto">
              <a:xfrm flipV="1">
                <a:off x="1896"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675" name="Line 115">
                <a:extLst>
                  <a:ext uri="{FF2B5EF4-FFF2-40B4-BE49-F238E27FC236}">
                    <a16:creationId xmlns:a16="http://schemas.microsoft.com/office/drawing/2014/main" id="{129EA1D1-4174-C865-D356-E03C6E250F07}"/>
                  </a:ext>
                </a:extLst>
              </p:cNvPr>
              <p:cNvSpPr>
                <a:spLocks noChangeShapeType="1"/>
              </p:cNvSpPr>
              <p:nvPr/>
            </p:nvSpPr>
            <p:spPr bwMode="auto">
              <a:xfrm>
                <a:off x="1896"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676" name="Line 116">
                <a:extLst>
                  <a:ext uri="{FF2B5EF4-FFF2-40B4-BE49-F238E27FC236}">
                    <a16:creationId xmlns:a16="http://schemas.microsoft.com/office/drawing/2014/main" id="{584ACF5C-ED86-3E4F-9EFF-211302F606F4}"/>
                  </a:ext>
                </a:extLst>
              </p:cNvPr>
              <p:cNvSpPr>
                <a:spLocks noChangeShapeType="1"/>
              </p:cNvSpPr>
              <p:nvPr/>
            </p:nvSpPr>
            <p:spPr bwMode="auto">
              <a:xfrm flipV="1">
                <a:off x="2160"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677" name="Line 117">
                <a:extLst>
                  <a:ext uri="{FF2B5EF4-FFF2-40B4-BE49-F238E27FC236}">
                    <a16:creationId xmlns:a16="http://schemas.microsoft.com/office/drawing/2014/main" id="{EA1C437B-6BD2-B2C1-F478-2DF13E29CF0E}"/>
                  </a:ext>
                </a:extLst>
              </p:cNvPr>
              <p:cNvSpPr>
                <a:spLocks noChangeShapeType="1"/>
              </p:cNvSpPr>
              <p:nvPr/>
            </p:nvSpPr>
            <p:spPr bwMode="auto">
              <a:xfrm>
                <a:off x="2160"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678" name="Line 118">
                <a:extLst>
                  <a:ext uri="{FF2B5EF4-FFF2-40B4-BE49-F238E27FC236}">
                    <a16:creationId xmlns:a16="http://schemas.microsoft.com/office/drawing/2014/main" id="{E852697E-CE9E-00D0-A271-00C948B44AB9}"/>
                  </a:ext>
                </a:extLst>
              </p:cNvPr>
              <p:cNvSpPr>
                <a:spLocks noChangeShapeType="1"/>
              </p:cNvSpPr>
              <p:nvPr/>
            </p:nvSpPr>
            <p:spPr bwMode="auto">
              <a:xfrm flipV="1">
                <a:off x="2418"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679" name="Line 119">
                <a:extLst>
                  <a:ext uri="{FF2B5EF4-FFF2-40B4-BE49-F238E27FC236}">
                    <a16:creationId xmlns:a16="http://schemas.microsoft.com/office/drawing/2014/main" id="{22EF1AC4-7683-E25F-3F2F-CBEE346697D3}"/>
                  </a:ext>
                </a:extLst>
              </p:cNvPr>
              <p:cNvSpPr>
                <a:spLocks noChangeShapeType="1"/>
              </p:cNvSpPr>
              <p:nvPr/>
            </p:nvSpPr>
            <p:spPr bwMode="auto">
              <a:xfrm>
                <a:off x="2418"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680" name="Line 120">
                <a:extLst>
                  <a:ext uri="{FF2B5EF4-FFF2-40B4-BE49-F238E27FC236}">
                    <a16:creationId xmlns:a16="http://schemas.microsoft.com/office/drawing/2014/main" id="{4D274E97-8244-27E0-AE42-E305F2B68746}"/>
                  </a:ext>
                </a:extLst>
              </p:cNvPr>
              <p:cNvSpPr>
                <a:spLocks noChangeShapeType="1"/>
              </p:cNvSpPr>
              <p:nvPr/>
            </p:nvSpPr>
            <p:spPr bwMode="auto">
              <a:xfrm flipV="1">
                <a:off x="2676"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681" name="Line 121">
                <a:extLst>
                  <a:ext uri="{FF2B5EF4-FFF2-40B4-BE49-F238E27FC236}">
                    <a16:creationId xmlns:a16="http://schemas.microsoft.com/office/drawing/2014/main" id="{0A867EDB-90B6-3EF8-1A80-F8AEA19470A7}"/>
                  </a:ext>
                </a:extLst>
              </p:cNvPr>
              <p:cNvSpPr>
                <a:spLocks noChangeShapeType="1"/>
              </p:cNvSpPr>
              <p:nvPr/>
            </p:nvSpPr>
            <p:spPr bwMode="auto">
              <a:xfrm>
                <a:off x="2676"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682" name="Line 122">
                <a:extLst>
                  <a:ext uri="{FF2B5EF4-FFF2-40B4-BE49-F238E27FC236}">
                    <a16:creationId xmlns:a16="http://schemas.microsoft.com/office/drawing/2014/main" id="{4D30C1FD-AB85-D9BB-BEBB-D63FA4120295}"/>
                  </a:ext>
                </a:extLst>
              </p:cNvPr>
              <p:cNvSpPr>
                <a:spLocks noChangeShapeType="1"/>
              </p:cNvSpPr>
              <p:nvPr/>
            </p:nvSpPr>
            <p:spPr bwMode="auto">
              <a:xfrm flipV="1">
                <a:off x="2940"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683" name="Line 123">
                <a:extLst>
                  <a:ext uri="{FF2B5EF4-FFF2-40B4-BE49-F238E27FC236}">
                    <a16:creationId xmlns:a16="http://schemas.microsoft.com/office/drawing/2014/main" id="{8F689A1B-B87A-FF30-9131-A169A03DEF37}"/>
                  </a:ext>
                </a:extLst>
              </p:cNvPr>
              <p:cNvSpPr>
                <a:spLocks noChangeShapeType="1"/>
              </p:cNvSpPr>
              <p:nvPr/>
            </p:nvSpPr>
            <p:spPr bwMode="auto">
              <a:xfrm>
                <a:off x="2940"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684" name="Line 124">
                <a:extLst>
                  <a:ext uri="{FF2B5EF4-FFF2-40B4-BE49-F238E27FC236}">
                    <a16:creationId xmlns:a16="http://schemas.microsoft.com/office/drawing/2014/main" id="{BE009B16-98B0-B68E-4622-70DF6312F9C9}"/>
                  </a:ext>
                </a:extLst>
              </p:cNvPr>
              <p:cNvSpPr>
                <a:spLocks noChangeShapeType="1"/>
              </p:cNvSpPr>
              <p:nvPr/>
            </p:nvSpPr>
            <p:spPr bwMode="auto">
              <a:xfrm flipV="1">
                <a:off x="3198"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685" name="Line 125">
                <a:extLst>
                  <a:ext uri="{FF2B5EF4-FFF2-40B4-BE49-F238E27FC236}">
                    <a16:creationId xmlns:a16="http://schemas.microsoft.com/office/drawing/2014/main" id="{27934D99-9357-211D-EC57-2FC89C95411E}"/>
                  </a:ext>
                </a:extLst>
              </p:cNvPr>
              <p:cNvSpPr>
                <a:spLocks noChangeShapeType="1"/>
              </p:cNvSpPr>
              <p:nvPr/>
            </p:nvSpPr>
            <p:spPr bwMode="auto">
              <a:xfrm>
                <a:off x="3198"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686" name="Line 126">
                <a:extLst>
                  <a:ext uri="{FF2B5EF4-FFF2-40B4-BE49-F238E27FC236}">
                    <a16:creationId xmlns:a16="http://schemas.microsoft.com/office/drawing/2014/main" id="{4242B2F8-F1F2-5FDD-3A47-2BEDEF33F505}"/>
                  </a:ext>
                </a:extLst>
              </p:cNvPr>
              <p:cNvSpPr>
                <a:spLocks noChangeShapeType="1"/>
              </p:cNvSpPr>
              <p:nvPr/>
            </p:nvSpPr>
            <p:spPr bwMode="auto">
              <a:xfrm flipV="1">
                <a:off x="3456"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687" name="Line 127">
                <a:extLst>
                  <a:ext uri="{FF2B5EF4-FFF2-40B4-BE49-F238E27FC236}">
                    <a16:creationId xmlns:a16="http://schemas.microsoft.com/office/drawing/2014/main" id="{943D4DB8-5A1E-A5B4-A1C5-B1173A5BD03C}"/>
                  </a:ext>
                </a:extLst>
              </p:cNvPr>
              <p:cNvSpPr>
                <a:spLocks noChangeShapeType="1"/>
              </p:cNvSpPr>
              <p:nvPr/>
            </p:nvSpPr>
            <p:spPr bwMode="auto">
              <a:xfrm>
                <a:off x="3456"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688" name="Line 128">
                <a:extLst>
                  <a:ext uri="{FF2B5EF4-FFF2-40B4-BE49-F238E27FC236}">
                    <a16:creationId xmlns:a16="http://schemas.microsoft.com/office/drawing/2014/main" id="{3AD6546A-0A95-9B28-92EA-69FF9EC8EC55}"/>
                  </a:ext>
                </a:extLst>
              </p:cNvPr>
              <p:cNvSpPr>
                <a:spLocks noChangeShapeType="1"/>
              </p:cNvSpPr>
              <p:nvPr/>
            </p:nvSpPr>
            <p:spPr bwMode="auto">
              <a:xfrm flipV="1">
                <a:off x="3714"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689" name="Line 129">
                <a:extLst>
                  <a:ext uri="{FF2B5EF4-FFF2-40B4-BE49-F238E27FC236}">
                    <a16:creationId xmlns:a16="http://schemas.microsoft.com/office/drawing/2014/main" id="{1611F1F3-7A95-06A2-C381-9CD3B79E430B}"/>
                  </a:ext>
                </a:extLst>
              </p:cNvPr>
              <p:cNvSpPr>
                <a:spLocks noChangeShapeType="1"/>
              </p:cNvSpPr>
              <p:nvPr/>
            </p:nvSpPr>
            <p:spPr bwMode="auto">
              <a:xfrm>
                <a:off x="3714"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690" name="Line 130">
                <a:extLst>
                  <a:ext uri="{FF2B5EF4-FFF2-40B4-BE49-F238E27FC236}">
                    <a16:creationId xmlns:a16="http://schemas.microsoft.com/office/drawing/2014/main" id="{E561F07B-D810-458B-B576-2C21704291F9}"/>
                  </a:ext>
                </a:extLst>
              </p:cNvPr>
              <p:cNvSpPr>
                <a:spLocks noChangeShapeType="1"/>
              </p:cNvSpPr>
              <p:nvPr/>
            </p:nvSpPr>
            <p:spPr bwMode="auto">
              <a:xfrm flipV="1">
                <a:off x="3978"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691" name="Line 131">
                <a:extLst>
                  <a:ext uri="{FF2B5EF4-FFF2-40B4-BE49-F238E27FC236}">
                    <a16:creationId xmlns:a16="http://schemas.microsoft.com/office/drawing/2014/main" id="{EFB1A76E-F32E-CA7A-14E0-4C2CF59EDB62}"/>
                  </a:ext>
                </a:extLst>
              </p:cNvPr>
              <p:cNvSpPr>
                <a:spLocks noChangeShapeType="1"/>
              </p:cNvSpPr>
              <p:nvPr/>
            </p:nvSpPr>
            <p:spPr bwMode="auto">
              <a:xfrm>
                <a:off x="3978"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692" name="Line 132">
                <a:extLst>
                  <a:ext uri="{FF2B5EF4-FFF2-40B4-BE49-F238E27FC236}">
                    <a16:creationId xmlns:a16="http://schemas.microsoft.com/office/drawing/2014/main" id="{D181F440-F547-A581-E7BE-B461776C4CD5}"/>
                  </a:ext>
                </a:extLst>
              </p:cNvPr>
              <p:cNvSpPr>
                <a:spLocks noChangeShapeType="1"/>
              </p:cNvSpPr>
              <p:nvPr/>
            </p:nvSpPr>
            <p:spPr bwMode="auto">
              <a:xfrm flipV="1">
                <a:off x="4236"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693" name="Line 133">
                <a:extLst>
                  <a:ext uri="{FF2B5EF4-FFF2-40B4-BE49-F238E27FC236}">
                    <a16:creationId xmlns:a16="http://schemas.microsoft.com/office/drawing/2014/main" id="{37737BE6-96D6-B3A6-183A-6449E607072D}"/>
                  </a:ext>
                </a:extLst>
              </p:cNvPr>
              <p:cNvSpPr>
                <a:spLocks noChangeShapeType="1"/>
              </p:cNvSpPr>
              <p:nvPr/>
            </p:nvSpPr>
            <p:spPr bwMode="auto">
              <a:xfrm>
                <a:off x="4236"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694" name="Line 134">
                <a:extLst>
                  <a:ext uri="{FF2B5EF4-FFF2-40B4-BE49-F238E27FC236}">
                    <a16:creationId xmlns:a16="http://schemas.microsoft.com/office/drawing/2014/main" id="{DB992A27-53FD-696B-AA7A-E029D1BD15F0}"/>
                  </a:ext>
                </a:extLst>
              </p:cNvPr>
              <p:cNvSpPr>
                <a:spLocks noChangeShapeType="1"/>
              </p:cNvSpPr>
              <p:nvPr/>
            </p:nvSpPr>
            <p:spPr bwMode="auto">
              <a:xfrm>
                <a:off x="1638" y="3138"/>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695" name="Line 135">
                <a:extLst>
                  <a:ext uri="{FF2B5EF4-FFF2-40B4-BE49-F238E27FC236}">
                    <a16:creationId xmlns:a16="http://schemas.microsoft.com/office/drawing/2014/main" id="{2732524E-1031-480D-D936-17F5A4EDAFD3}"/>
                  </a:ext>
                </a:extLst>
              </p:cNvPr>
              <p:cNvSpPr>
                <a:spLocks noChangeShapeType="1"/>
              </p:cNvSpPr>
              <p:nvPr/>
            </p:nvSpPr>
            <p:spPr bwMode="auto">
              <a:xfrm flipH="1">
                <a:off x="4212" y="3138"/>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696" name="Line 136">
                <a:extLst>
                  <a:ext uri="{FF2B5EF4-FFF2-40B4-BE49-F238E27FC236}">
                    <a16:creationId xmlns:a16="http://schemas.microsoft.com/office/drawing/2014/main" id="{4FAB928C-6673-A24E-FC90-C353166BE0C4}"/>
                  </a:ext>
                </a:extLst>
              </p:cNvPr>
              <p:cNvSpPr>
                <a:spLocks noChangeShapeType="1"/>
              </p:cNvSpPr>
              <p:nvPr/>
            </p:nvSpPr>
            <p:spPr bwMode="auto">
              <a:xfrm>
                <a:off x="1638" y="2910"/>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697" name="Line 137">
                <a:extLst>
                  <a:ext uri="{FF2B5EF4-FFF2-40B4-BE49-F238E27FC236}">
                    <a16:creationId xmlns:a16="http://schemas.microsoft.com/office/drawing/2014/main" id="{502B39AF-0102-8213-9AFD-21294DB35A71}"/>
                  </a:ext>
                </a:extLst>
              </p:cNvPr>
              <p:cNvSpPr>
                <a:spLocks noChangeShapeType="1"/>
              </p:cNvSpPr>
              <p:nvPr/>
            </p:nvSpPr>
            <p:spPr bwMode="auto">
              <a:xfrm flipH="1">
                <a:off x="4212" y="2910"/>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698" name="Line 138">
                <a:extLst>
                  <a:ext uri="{FF2B5EF4-FFF2-40B4-BE49-F238E27FC236}">
                    <a16:creationId xmlns:a16="http://schemas.microsoft.com/office/drawing/2014/main" id="{4AF537E4-1E8E-0836-BD48-B150BD5660A6}"/>
                  </a:ext>
                </a:extLst>
              </p:cNvPr>
              <p:cNvSpPr>
                <a:spLocks noChangeShapeType="1"/>
              </p:cNvSpPr>
              <p:nvPr/>
            </p:nvSpPr>
            <p:spPr bwMode="auto">
              <a:xfrm>
                <a:off x="1638" y="2682"/>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699" name="Line 139">
                <a:extLst>
                  <a:ext uri="{FF2B5EF4-FFF2-40B4-BE49-F238E27FC236}">
                    <a16:creationId xmlns:a16="http://schemas.microsoft.com/office/drawing/2014/main" id="{47BEEEBC-10E9-BD1D-AE08-50FAABF0A6F7}"/>
                  </a:ext>
                </a:extLst>
              </p:cNvPr>
              <p:cNvSpPr>
                <a:spLocks noChangeShapeType="1"/>
              </p:cNvSpPr>
              <p:nvPr/>
            </p:nvSpPr>
            <p:spPr bwMode="auto">
              <a:xfrm flipH="1">
                <a:off x="4212" y="2682"/>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700" name="Line 140">
                <a:extLst>
                  <a:ext uri="{FF2B5EF4-FFF2-40B4-BE49-F238E27FC236}">
                    <a16:creationId xmlns:a16="http://schemas.microsoft.com/office/drawing/2014/main" id="{6AD3370C-9170-93C5-E37D-071DA64A1F89}"/>
                  </a:ext>
                </a:extLst>
              </p:cNvPr>
              <p:cNvSpPr>
                <a:spLocks noChangeShapeType="1"/>
              </p:cNvSpPr>
              <p:nvPr/>
            </p:nvSpPr>
            <p:spPr bwMode="auto">
              <a:xfrm>
                <a:off x="1638" y="2454"/>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701" name="Line 141">
                <a:extLst>
                  <a:ext uri="{FF2B5EF4-FFF2-40B4-BE49-F238E27FC236}">
                    <a16:creationId xmlns:a16="http://schemas.microsoft.com/office/drawing/2014/main" id="{A78A60FF-C535-A40D-D992-FBFB85FEF427}"/>
                  </a:ext>
                </a:extLst>
              </p:cNvPr>
              <p:cNvSpPr>
                <a:spLocks noChangeShapeType="1"/>
              </p:cNvSpPr>
              <p:nvPr/>
            </p:nvSpPr>
            <p:spPr bwMode="auto">
              <a:xfrm flipH="1">
                <a:off x="4212" y="2454"/>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702" name="Line 142">
                <a:extLst>
                  <a:ext uri="{FF2B5EF4-FFF2-40B4-BE49-F238E27FC236}">
                    <a16:creationId xmlns:a16="http://schemas.microsoft.com/office/drawing/2014/main" id="{9063D76C-6B21-DA84-0B26-F54241246CC8}"/>
                  </a:ext>
                </a:extLst>
              </p:cNvPr>
              <p:cNvSpPr>
                <a:spLocks noChangeShapeType="1"/>
              </p:cNvSpPr>
              <p:nvPr/>
            </p:nvSpPr>
            <p:spPr bwMode="auto">
              <a:xfrm>
                <a:off x="1638" y="2226"/>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703" name="Line 143">
                <a:extLst>
                  <a:ext uri="{FF2B5EF4-FFF2-40B4-BE49-F238E27FC236}">
                    <a16:creationId xmlns:a16="http://schemas.microsoft.com/office/drawing/2014/main" id="{77739E6A-9419-99A5-8953-CB48ACC25DCB}"/>
                  </a:ext>
                </a:extLst>
              </p:cNvPr>
              <p:cNvSpPr>
                <a:spLocks noChangeShapeType="1"/>
              </p:cNvSpPr>
              <p:nvPr/>
            </p:nvSpPr>
            <p:spPr bwMode="auto">
              <a:xfrm flipH="1">
                <a:off x="4212" y="2226"/>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704" name="Line 144">
                <a:extLst>
                  <a:ext uri="{FF2B5EF4-FFF2-40B4-BE49-F238E27FC236}">
                    <a16:creationId xmlns:a16="http://schemas.microsoft.com/office/drawing/2014/main" id="{9FEACA26-5EAF-11B4-7BBC-A7C5825F9690}"/>
                  </a:ext>
                </a:extLst>
              </p:cNvPr>
              <p:cNvSpPr>
                <a:spLocks noChangeShapeType="1"/>
              </p:cNvSpPr>
              <p:nvPr/>
            </p:nvSpPr>
            <p:spPr bwMode="auto">
              <a:xfrm>
                <a:off x="1638" y="2004"/>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705" name="Line 145">
                <a:extLst>
                  <a:ext uri="{FF2B5EF4-FFF2-40B4-BE49-F238E27FC236}">
                    <a16:creationId xmlns:a16="http://schemas.microsoft.com/office/drawing/2014/main" id="{37D87FFD-8C8F-98A2-24C5-2C402B6690A3}"/>
                  </a:ext>
                </a:extLst>
              </p:cNvPr>
              <p:cNvSpPr>
                <a:spLocks noChangeShapeType="1"/>
              </p:cNvSpPr>
              <p:nvPr/>
            </p:nvSpPr>
            <p:spPr bwMode="auto">
              <a:xfrm flipH="1">
                <a:off x="4212" y="2004"/>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706" name="Line 146">
                <a:extLst>
                  <a:ext uri="{FF2B5EF4-FFF2-40B4-BE49-F238E27FC236}">
                    <a16:creationId xmlns:a16="http://schemas.microsoft.com/office/drawing/2014/main" id="{1451E8BB-635F-2D2C-2FEC-2A1E91AF4A7B}"/>
                  </a:ext>
                </a:extLst>
              </p:cNvPr>
              <p:cNvSpPr>
                <a:spLocks noChangeShapeType="1"/>
              </p:cNvSpPr>
              <p:nvPr/>
            </p:nvSpPr>
            <p:spPr bwMode="auto">
              <a:xfrm>
                <a:off x="1638" y="1776"/>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707" name="Line 147">
                <a:extLst>
                  <a:ext uri="{FF2B5EF4-FFF2-40B4-BE49-F238E27FC236}">
                    <a16:creationId xmlns:a16="http://schemas.microsoft.com/office/drawing/2014/main" id="{AF89A51E-AFA5-9C7A-842B-8CC69E8A7C57}"/>
                  </a:ext>
                </a:extLst>
              </p:cNvPr>
              <p:cNvSpPr>
                <a:spLocks noChangeShapeType="1"/>
              </p:cNvSpPr>
              <p:nvPr/>
            </p:nvSpPr>
            <p:spPr bwMode="auto">
              <a:xfrm flipH="1">
                <a:off x="4212" y="1776"/>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708" name="Line 148">
                <a:extLst>
                  <a:ext uri="{FF2B5EF4-FFF2-40B4-BE49-F238E27FC236}">
                    <a16:creationId xmlns:a16="http://schemas.microsoft.com/office/drawing/2014/main" id="{BCFDAFF3-3680-D6ED-6707-24F4FB87C116}"/>
                  </a:ext>
                </a:extLst>
              </p:cNvPr>
              <p:cNvSpPr>
                <a:spLocks noChangeShapeType="1"/>
              </p:cNvSpPr>
              <p:nvPr/>
            </p:nvSpPr>
            <p:spPr bwMode="auto">
              <a:xfrm>
                <a:off x="1638" y="1548"/>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709" name="Line 149">
                <a:extLst>
                  <a:ext uri="{FF2B5EF4-FFF2-40B4-BE49-F238E27FC236}">
                    <a16:creationId xmlns:a16="http://schemas.microsoft.com/office/drawing/2014/main" id="{B6662558-22E3-C59C-1DF2-93297CE63D34}"/>
                  </a:ext>
                </a:extLst>
              </p:cNvPr>
              <p:cNvSpPr>
                <a:spLocks noChangeShapeType="1"/>
              </p:cNvSpPr>
              <p:nvPr/>
            </p:nvSpPr>
            <p:spPr bwMode="auto">
              <a:xfrm flipH="1">
                <a:off x="4212" y="1548"/>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710" name="Line 150">
                <a:extLst>
                  <a:ext uri="{FF2B5EF4-FFF2-40B4-BE49-F238E27FC236}">
                    <a16:creationId xmlns:a16="http://schemas.microsoft.com/office/drawing/2014/main" id="{C3D31ED4-D64C-0ECE-7151-3B657208C7B0}"/>
                  </a:ext>
                </a:extLst>
              </p:cNvPr>
              <p:cNvSpPr>
                <a:spLocks noChangeShapeType="1"/>
              </p:cNvSpPr>
              <p:nvPr/>
            </p:nvSpPr>
            <p:spPr bwMode="auto">
              <a:xfrm>
                <a:off x="1638" y="1320"/>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711" name="Line 151">
                <a:extLst>
                  <a:ext uri="{FF2B5EF4-FFF2-40B4-BE49-F238E27FC236}">
                    <a16:creationId xmlns:a16="http://schemas.microsoft.com/office/drawing/2014/main" id="{3306F2D4-85BB-EBE8-BCEF-AFAFAF2CE491}"/>
                  </a:ext>
                </a:extLst>
              </p:cNvPr>
              <p:cNvSpPr>
                <a:spLocks noChangeShapeType="1"/>
              </p:cNvSpPr>
              <p:nvPr/>
            </p:nvSpPr>
            <p:spPr bwMode="auto">
              <a:xfrm flipH="1">
                <a:off x="4212" y="1320"/>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712" name="Line 152">
                <a:extLst>
                  <a:ext uri="{FF2B5EF4-FFF2-40B4-BE49-F238E27FC236}">
                    <a16:creationId xmlns:a16="http://schemas.microsoft.com/office/drawing/2014/main" id="{94420F31-B288-1B1B-43E9-A1F68575542B}"/>
                  </a:ext>
                </a:extLst>
              </p:cNvPr>
              <p:cNvSpPr>
                <a:spLocks noChangeShapeType="1"/>
              </p:cNvSpPr>
              <p:nvPr/>
            </p:nvSpPr>
            <p:spPr bwMode="auto">
              <a:xfrm>
                <a:off x="1638" y="1092"/>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713" name="Line 153">
                <a:extLst>
                  <a:ext uri="{FF2B5EF4-FFF2-40B4-BE49-F238E27FC236}">
                    <a16:creationId xmlns:a16="http://schemas.microsoft.com/office/drawing/2014/main" id="{27190A8E-4DE7-66DD-4E8F-8FF961B68C6B}"/>
                  </a:ext>
                </a:extLst>
              </p:cNvPr>
              <p:cNvSpPr>
                <a:spLocks noChangeShapeType="1"/>
              </p:cNvSpPr>
              <p:nvPr/>
            </p:nvSpPr>
            <p:spPr bwMode="auto">
              <a:xfrm flipH="1">
                <a:off x="4212" y="1092"/>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714" name="Line 154">
                <a:extLst>
                  <a:ext uri="{FF2B5EF4-FFF2-40B4-BE49-F238E27FC236}">
                    <a16:creationId xmlns:a16="http://schemas.microsoft.com/office/drawing/2014/main" id="{0B090F27-675A-8418-D632-D7EFC7FDCA1D}"/>
                  </a:ext>
                </a:extLst>
              </p:cNvPr>
              <p:cNvSpPr>
                <a:spLocks noChangeShapeType="1"/>
              </p:cNvSpPr>
              <p:nvPr/>
            </p:nvSpPr>
            <p:spPr bwMode="auto">
              <a:xfrm>
                <a:off x="1638" y="1092"/>
                <a:ext cx="2598"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715" name="Line 155">
                <a:extLst>
                  <a:ext uri="{FF2B5EF4-FFF2-40B4-BE49-F238E27FC236}">
                    <a16:creationId xmlns:a16="http://schemas.microsoft.com/office/drawing/2014/main" id="{E08A9490-5092-52F4-9F58-C8FA199B6AD4}"/>
                  </a:ext>
                </a:extLst>
              </p:cNvPr>
              <p:cNvSpPr>
                <a:spLocks noChangeShapeType="1"/>
              </p:cNvSpPr>
              <p:nvPr/>
            </p:nvSpPr>
            <p:spPr bwMode="auto">
              <a:xfrm>
                <a:off x="1638" y="3138"/>
                <a:ext cx="2598"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716" name="Line 156">
                <a:extLst>
                  <a:ext uri="{FF2B5EF4-FFF2-40B4-BE49-F238E27FC236}">
                    <a16:creationId xmlns:a16="http://schemas.microsoft.com/office/drawing/2014/main" id="{184D3019-CF94-B5B9-A7B3-B468522D0641}"/>
                  </a:ext>
                </a:extLst>
              </p:cNvPr>
              <p:cNvSpPr>
                <a:spLocks noChangeShapeType="1"/>
              </p:cNvSpPr>
              <p:nvPr/>
            </p:nvSpPr>
            <p:spPr bwMode="auto">
              <a:xfrm flipV="1">
                <a:off x="4236" y="1092"/>
                <a:ext cx="1" cy="2046"/>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717" name="Line 157">
                <a:extLst>
                  <a:ext uri="{FF2B5EF4-FFF2-40B4-BE49-F238E27FC236}">
                    <a16:creationId xmlns:a16="http://schemas.microsoft.com/office/drawing/2014/main" id="{3670A31C-3F9B-DBEB-9B79-645275929769}"/>
                  </a:ext>
                </a:extLst>
              </p:cNvPr>
              <p:cNvSpPr>
                <a:spLocks noChangeShapeType="1"/>
              </p:cNvSpPr>
              <p:nvPr/>
            </p:nvSpPr>
            <p:spPr bwMode="auto">
              <a:xfrm flipV="1">
                <a:off x="1638" y="1092"/>
                <a:ext cx="1" cy="2046"/>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sp>
          <p:nvSpPr>
            <p:cNvPr id="66718" name="Freeform 158">
              <a:extLst>
                <a:ext uri="{FF2B5EF4-FFF2-40B4-BE49-F238E27FC236}">
                  <a16:creationId xmlns:a16="http://schemas.microsoft.com/office/drawing/2014/main" id="{D660029C-CC39-D737-24E8-C5DBC0F2EF08}"/>
                </a:ext>
              </a:extLst>
            </p:cNvPr>
            <p:cNvSpPr>
              <a:spLocks/>
            </p:cNvSpPr>
            <p:nvPr/>
          </p:nvSpPr>
          <p:spPr bwMode="auto">
            <a:xfrm>
              <a:off x="4115" y="1923"/>
              <a:ext cx="1367" cy="1066"/>
            </a:xfrm>
            <a:custGeom>
              <a:avLst/>
              <a:gdLst>
                <a:gd name="T0" fmla="*/ 0 w 2580"/>
                <a:gd name="T1" fmla="*/ 2040 h 2040"/>
                <a:gd name="T2" fmla="*/ 12 w 2580"/>
                <a:gd name="T3" fmla="*/ 1398 h 2040"/>
                <a:gd name="T4" fmla="*/ 30 w 2580"/>
                <a:gd name="T5" fmla="*/ 1152 h 2040"/>
                <a:gd name="T6" fmla="*/ 84 w 2580"/>
                <a:gd name="T7" fmla="*/ 840 h 2040"/>
                <a:gd name="T8" fmla="*/ 150 w 2580"/>
                <a:gd name="T9" fmla="*/ 600 h 2040"/>
                <a:gd name="T10" fmla="*/ 216 w 2580"/>
                <a:gd name="T11" fmla="*/ 480 h 2040"/>
                <a:gd name="T12" fmla="*/ 330 w 2580"/>
                <a:gd name="T13" fmla="*/ 360 h 2040"/>
                <a:gd name="T14" fmla="*/ 510 w 2580"/>
                <a:gd name="T15" fmla="*/ 252 h 2040"/>
                <a:gd name="T16" fmla="*/ 756 w 2580"/>
                <a:gd name="T17" fmla="*/ 168 h 2040"/>
                <a:gd name="T18" fmla="*/ 1038 w 2580"/>
                <a:gd name="T19" fmla="*/ 108 h 2040"/>
                <a:gd name="T20" fmla="*/ 1554 w 2580"/>
                <a:gd name="T21" fmla="*/ 48 h 2040"/>
                <a:gd name="T22" fmla="*/ 2580 w 2580"/>
                <a:gd name="T23" fmla="*/ 0 h 20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80" h="2040">
                  <a:moveTo>
                    <a:pt x="0" y="2040"/>
                  </a:moveTo>
                  <a:lnTo>
                    <a:pt x="12" y="1398"/>
                  </a:lnTo>
                  <a:lnTo>
                    <a:pt x="30" y="1152"/>
                  </a:lnTo>
                  <a:lnTo>
                    <a:pt x="84" y="840"/>
                  </a:lnTo>
                  <a:lnTo>
                    <a:pt x="150" y="600"/>
                  </a:lnTo>
                  <a:lnTo>
                    <a:pt x="216" y="480"/>
                  </a:lnTo>
                  <a:lnTo>
                    <a:pt x="330" y="360"/>
                  </a:lnTo>
                  <a:lnTo>
                    <a:pt x="510" y="252"/>
                  </a:lnTo>
                  <a:lnTo>
                    <a:pt x="756" y="168"/>
                  </a:lnTo>
                  <a:lnTo>
                    <a:pt x="1038" y="108"/>
                  </a:lnTo>
                  <a:lnTo>
                    <a:pt x="1554" y="48"/>
                  </a:lnTo>
                  <a:lnTo>
                    <a:pt x="2580" y="0"/>
                  </a:lnTo>
                </a:path>
              </a:pathLst>
            </a:custGeom>
            <a:noFill/>
            <a:ln w="38100" cmpd="sng">
              <a:solidFill>
                <a:srgbClr val="FF006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6719" name="Rectangle 159">
              <a:extLst>
                <a:ext uri="{FF2B5EF4-FFF2-40B4-BE49-F238E27FC236}">
                  <a16:creationId xmlns:a16="http://schemas.microsoft.com/office/drawing/2014/main" id="{AC853A9B-09DD-EDDF-9E5B-E156F8821DE1}"/>
                </a:ext>
              </a:extLst>
            </p:cNvPr>
            <p:cNvSpPr>
              <a:spLocks noChangeArrowheads="1"/>
            </p:cNvSpPr>
            <p:nvPr/>
          </p:nvSpPr>
          <p:spPr bwMode="auto">
            <a:xfrm>
              <a:off x="4848" y="3025"/>
              <a:ext cx="57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1400" b="1">
                  <a:solidFill>
                    <a:srgbClr val="FFFF66"/>
                  </a:solidFill>
                  <a:effectLst>
                    <a:outerShdw blurRad="38100" dist="38100" dir="2700000" algn="tl">
                      <a:srgbClr val="000000"/>
                    </a:outerShdw>
                  </a:effectLst>
                  <a:latin typeface="Bookman Old Style" panose="02050604050505020204" pitchFamily="18" charset="0"/>
                </a:rPr>
                <a:t>Current</a:t>
              </a:r>
            </a:p>
          </p:txBody>
        </p:sp>
        <p:sp>
          <p:nvSpPr>
            <p:cNvPr id="66720" name="Rectangle 160">
              <a:extLst>
                <a:ext uri="{FF2B5EF4-FFF2-40B4-BE49-F238E27FC236}">
                  <a16:creationId xmlns:a16="http://schemas.microsoft.com/office/drawing/2014/main" id="{10E97393-111F-C475-555C-B874A4EDA150}"/>
                </a:ext>
              </a:extLst>
            </p:cNvPr>
            <p:cNvSpPr>
              <a:spLocks noChangeArrowheads="1"/>
            </p:cNvSpPr>
            <p:nvPr/>
          </p:nvSpPr>
          <p:spPr bwMode="auto">
            <a:xfrm rot="-5400000">
              <a:off x="3660" y="2175"/>
              <a:ext cx="551"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1400" b="1">
                  <a:solidFill>
                    <a:srgbClr val="FFFF66"/>
                  </a:solidFill>
                  <a:effectLst>
                    <a:outerShdw blurRad="38100" dist="38100" dir="2700000" algn="tl">
                      <a:srgbClr val="000000"/>
                    </a:outerShdw>
                  </a:effectLst>
                  <a:latin typeface="Bookman Old Style" panose="02050604050505020204" pitchFamily="18" charset="0"/>
                </a:rPr>
                <a:t>Voltage</a:t>
              </a:r>
            </a:p>
          </p:txBody>
        </p:sp>
        <p:sp>
          <p:nvSpPr>
            <p:cNvPr id="66721" name="Rectangle 161">
              <a:extLst>
                <a:ext uri="{FF2B5EF4-FFF2-40B4-BE49-F238E27FC236}">
                  <a16:creationId xmlns:a16="http://schemas.microsoft.com/office/drawing/2014/main" id="{9985C4C0-72E8-BC17-FD9B-29D16C85DD44}"/>
                </a:ext>
              </a:extLst>
            </p:cNvPr>
            <p:cNvSpPr>
              <a:spLocks noChangeArrowheads="1"/>
            </p:cNvSpPr>
            <p:nvPr/>
          </p:nvSpPr>
          <p:spPr bwMode="auto">
            <a:xfrm>
              <a:off x="4416" y="2400"/>
              <a:ext cx="913" cy="212"/>
            </a:xfrm>
            <a:prstGeom prst="rect">
              <a:avLst/>
            </a:prstGeom>
            <a:solidFill>
              <a:srgbClr val="CC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1600" b="1">
                  <a:solidFill>
                    <a:srgbClr val="000000"/>
                  </a:solidFill>
                  <a:latin typeface="Times New Roman" panose="02020603050405020304" pitchFamily="18" charset="0"/>
                </a:rPr>
                <a:t>V-I p.u. values</a:t>
              </a:r>
            </a:p>
          </p:txBody>
        </p:sp>
      </p:grpSp>
    </p:spTree>
  </p:cSld>
  <p:clrMapOvr>
    <a:masterClrMapping/>
  </p:clrMapOvr>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ext Box 2">
            <a:extLst>
              <a:ext uri="{FF2B5EF4-FFF2-40B4-BE49-F238E27FC236}">
                <a16:creationId xmlns:a16="http://schemas.microsoft.com/office/drawing/2014/main" id="{7E8CB151-0B7F-C3AD-7B4D-2BF59FF5C8B8}"/>
              </a:ext>
            </a:extLst>
          </p:cNvPr>
          <p:cNvSpPr txBox="1">
            <a:spLocks noChangeArrowheads="1"/>
          </p:cNvSpPr>
          <p:nvPr/>
        </p:nvSpPr>
        <p:spPr bwMode="auto">
          <a:xfrm>
            <a:off x="2349501" y="544514"/>
            <a:ext cx="5362575" cy="5273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2.  CT Model using Type 98 Element</a:t>
            </a:r>
          </a:p>
          <a:p>
            <a:pPr eaLnBrk="0" fontAlgn="base" hangingPunct="0">
              <a:spcBef>
                <a:spcPct val="0"/>
              </a:spcBef>
              <a:spcAft>
                <a:spcPct val="0"/>
              </a:spcAft>
            </a:pPr>
            <a:endParaRPr lang="en-US" altLang="en-US" sz="2000" b="1">
              <a:solidFill>
                <a:srgbClr val="FFFFFF"/>
              </a:solidFill>
              <a:effectLst>
                <a:outerShdw blurRad="38100" dist="38100" dir="2700000" algn="tl">
                  <a:srgbClr val="000000"/>
                </a:outerShdw>
              </a:effectLst>
              <a:latin typeface="Bookman Old Style" panose="02050604050505020204" pitchFamily="18" charset="0"/>
            </a:endParaRPr>
          </a:p>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TRANSFORMER                         CTA1</a:t>
            </a:r>
          </a:p>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      9999.</a:t>
            </a:r>
          </a:p>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C TRANSFORMER WINDINGS</a:t>
            </a:r>
          </a:p>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01CTIN1A                   1.E-7 1.E-9  5.</a:t>
            </a:r>
          </a:p>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02               SEC21A    1.E-4 1.E-6 600.</a:t>
            </a:r>
          </a:p>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98SEC21A                  .01279.0184</a:t>
            </a:r>
          </a:p>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   0.0075818266  0.0078251180</a:t>
            </a:r>
          </a:p>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   0.0127888317  0.0183983128</a:t>
            </a:r>
          </a:p>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   0.0258246561  0.0471187672</a:t>
            </a:r>
          </a:p>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   	.</a:t>
            </a:r>
          </a:p>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	.	</a:t>
            </a:r>
          </a:p>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	.</a:t>
            </a:r>
          </a:p>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 27.6428084758  0.5161757276</a:t>
            </a:r>
          </a:p>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      9999.</a:t>
            </a:r>
          </a:p>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  SEC21ACTOUTA              .22   1.</a:t>
            </a:r>
          </a:p>
        </p:txBody>
      </p:sp>
      <p:grpSp>
        <p:nvGrpSpPr>
          <p:cNvPr id="67657" name="Group 73">
            <a:extLst>
              <a:ext uri="{FF2B5EF4-FFF2-40B4-BE49-F238E27FC236}">
                <a16:creationId xmlns:a16="http://schemas.microsoft.com/office/drawing/2014/main" id="{21BCD952-9468-DCD1-B6EC-ACE8E90DDC9F}"/>
              </a:ext>
            </a:extLst>
          </p:cNvPr>
          <p:cNvGrpSpPr>
            <a:grpSpLocks/>
          </p:cNvGrpSpPr>
          <p:nvPr/>
        </p:nvGrpSpPr>
        <p:grpSpPr bwMode="auto">
          <a:xfrm>
            <a:off x="7353300" y="3276600"/>
            <a:ext cx="2832100" cy="2063750"/>
            <a:chOff x="952" y="1248"/>
            <a:chExt cx="2648" cy="1540"/>
          </a:xfrm>
        </p:grpSpPr>
        <p:sp>
          <p:nvSpPr>
            <p:cNvPr id="67658" name="Line 74">
              <a:extLst>
                <a:ext uri="{FF2B5EF4-FFF2-40B4-BE49-F238E27FC236}">
                  <a16:creationId xmlns:a16="http://schemas.microsoft.com/office/drawing/2014/main" id="{2F586EDE-162D-16F2-3746-43E662656223}"/>
                </a:ext>
              </a:extLst>
            </p:cNvPr>
            <p:cNvSpPr>
              <a:spLocks noChangeShapeType="1"/>
            </p:cNvSpPr>
            <p:nvPr/>
          </p:nvSpPr>
          <p:spPr bwMode="auto">
            <a:xfrm>
              <a:off x="952" y="1344"/>
              <a:ext cx="128" cy="0"/>
            </a:xfrm>
            <a:prstGeom prst="line">
              <a:avLst/>
            </a:prstGeom>
            <a:noFill/>
            <a:ln w="28575">
              <a:solidFill>
                <a:srgbClr val="CCE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7659" name="Line 75">
              <a:extLst>
                <a:ext uri="{FF2B5EF4-FFF2-40B4-BE49-F238E27FC236}">
                  <a16:creationId xmlns:a16="http://schemas.microsoft.com/office/drawing/2014/main" id="{E94C7DEC-6DFB-56F3-543A-9BC3DA8359AA}"/>
                </a:ext>
              </a:extLst>
            </p:cNvPr>
            <p:cNvSpPr>
              <a:spLocks noChangeShapeType="1"/>
            </p:cNvSpPr>
            <p:nvPr/>
          </p:nvSpPr>
          <p:spPr bwMode="auto">
            <a:xfrm>
              <a:off x="1092" y="1344"/>
              <a:ext cx="0" cy="288"/>
            </a:xfrm>
            <a:prstGeom prst="line">
              <a:avLst/>
            </a:prstGeom>
            <a:noFill/>
            <a:ln w="28575">
              <a:solidFill>
                <a:srgbClr val="CCE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7660" name="Line 76">
              <a:extLst>
                <a:ext uri="{FF2B5EF4-FFF2-40B4-BE49-F238E27FC236}">
                  <a16:creationId xmlns:a16="http://schemas.microsoft.com/office/drawing/2014/main" id="{F9ADE064-F287-01DB-2C04-380BB948D04C}"/>
                </a:ext>
              </a:extLst>
            </p:cNvPr>
            <p:cNvSpPr>
              <a:spLocks noChangeShapeType="1"/>
            </p:cNvSpPr>
            <p:nvPr/>
          </p:nvSpPr>
          <p:spPr bwMode="auto">
            <a:xfrm>
              <a:off x="1112" y="2264"/>
              <a:ext cx="0" cy="288"/>
            </a:xfrm>
            <a:prstGeom prst="line">
              <a:avLst/>
            </a:prstGeom>
            <a:noFill/>
            <a:ln w="28575">
              <a:solidFill>
                <a:srgbClr val="CCE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nvGrpSpPr>
            <p:cNvPr id="67661" name="Group 77">
              <a:extLst>
                <a:ext uri="{FF2B5EF4-FFF2-40B4-BE49-F238E27FC236}">
                  <a16:creationId xmlns:a16="http://schemas.microsoft.com/office/drawing/2014/main" id="{8B367E8C-C257-9BBB-A5F3-FD7033718A03}"/>
                </a:ext>
              </a:extLst>
            </p:cNvPr>
            <p:cNvGrpSpPr>
              <a:grpSpLocks/>
            </p:cNvGrpSpPr>
            <p:nvPr/>
          </p:nvGrpSpPr>
          <p:grpSpPr bwMode="auto">
            <a:xfrm rot="5400000">
              <a:off x="792" y="1856"/>
              <a:ext cx="624" cy="192"/>
              <a:chOff x="1440" y="1296"/>
              <a:chExt cx="624" cy="192"/>
            </a:xfrm>
          </p:grpSpPr>
          <p:sp>
            <p:nvSpPr>
              <p:cNvPr id="67662" name="Arc 78">
                <a:extLst>
                  <a:ext uri="{FF2B5EF4-FFF2-40B4-BE49-F238E27FC236}">
                    <a16:creationId xmlns:a16="http://schemas.microsoft.com/office/drawing/2014/main" id="{B724EFAA-8536-169B-0860-CC03B99B8EDF}"/>
                  </a:ext>
                </a:extLst>
              </p:cNvPr>
              <p:cNvSpPr>
                <a:spLocks/>
              </p:cNvSpPr>
              <p:nvPr/>
            </p:nvSpPr>
            <p:spPr bwMode="auto">
              <a:xfrm>
                <a:off x="1440" y="1296"/>
                <a:ext cx="137" cy="188"/>
              </a:xfrm>
              <a:custGeom>
                <a:avLst/>
                <a:gdLst>
                  <a:gd name="G0" fmla="+- 21579 0 0"/>
                  <a:gd name="G1" fmla="+- 21600 0 0"/>
                  <a:gd name="G2" fmla="+- 21600 0 0"/>
                  <a:gd name="T0" fmla="*/ 0 w 43179"/>
                  <a:gd name="T1" fmla="*/ 20655 h 36692"/>
                  <a:gd name="T2" fmla="*/ 37032 w 43179"/>
                  <a:gd name="T3" fmla="*/ 36692 h 36692"/>
                  <a:gd name="T4" fmla="*/ 21579 w 43179"/>
                  <a:gd name="T5" fmla="*/ 21600 h 36692"/>
                </a:gdLst>
                <a:ahLst/>
                <a:cxnLst>
                  <a:cxn ang="0">
                    <a:pos x="T0" y="T1"/>
                  </a:cxn>
                  <a:cxn ang="0">
                    <a:pos x="T2" y="T3"/>
                  </a:cxn>
                  <a:cxn ang="0">
                    <a:pos x="T4" y="T5"/>
                  </a:cxn>
                </a:cxnLst>
                <a:rect l="0" t="0" r="r" b="b"/>
                <a:pathLst>
                  <a:path w="43179" h="36692" fill="none" extrusionOk="0">
                    <a:moveTo>
                      <a:pt x="-1" y="20654"/>
                    </a:moveTo>
                    <a:cubicBezTo>
                      <a:pt x="505" y="9104"/>
                      <a:pt x="10017" y="0"/>
                      <a:pt x="21579" y="0"/>
                    </a:cubicBezTo>
                    <a:cubicBezTo>
                      <a:pt x="33508" y="0"/>
                      <a:pt x="43179" y="9670"/>
                      <a:pt x="43179" y="21600"/>
                    </a:cubicBezTo>
                    <a:cubicBezTo>
                      <a:pt x="43179" y="27240"/>
                      <a:pt x="40972" y="32656"/>
                      <a:pt x="37031" y="36691"/>
                    </a:cubicBezTo>
                  </a:path>
                  <a:path w="43179" h="36692" stroke="0" extrusionOk="0">
                    <a:moveTo>
                      <a:pt x="-1" y="20654"/>
                    </a:moveTo>
                    <a:cubicBezTo>
                      <a:pt x="505" y="9104"/>
                      <a:pt x="10017" y="0"/>
                      <a:pt x="21579" y="0"/>
                    </a:cubicBezTo>
                    <a:cubicBezTo>
                      <a:pt x="33508" y="0"/>
                      <a:pt x="43179" y="9670"/>
                      <a:pt x="43179" y="21600"/>
                    </a:cubicBezTo>
                    <a:cubicBezTo>
                      <a:pt x="43179" y="27240"/>
                      <a:pt x="40972" y="32656"/>
                      <a:pt x="37031" y="36691"/>
                    </a:cubicBezTo>
                    <a:lnTo>
                      <a:pt x="21579" y="21600"/>
                    </a:lnTo>
                    <a:close/>
                  </a:path>
                </a:pathLst>
              </a:custGeom>
              <a:noFill/>
              <a:ln w="28575">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7663" name="Arc 79">
                <a:extLst>
                  <a:ext uri="{FF2B5EF4-FFF2-40B4-BE49-F238E27FC236}">
                    <a16:creationId xmlns:a16="http://schemas.microsoft.com/office/drawing/2014/main" id="{E392E055-E447-673D-9B8E-5361370CAC80}"/>
                  </a:ext>
                </a:extLst>
              </p:cNvPr>
              <p:cNvSpPr>
                <a:spLocks/>
              </p:cNvSpPr>
              <p:nvPr/>
            </p:nvSpPr>
            <p:spPr bwMode="auto">
              <a:xfrm>
                <a:off x="1537" y="1296"/>
                <a:ext cx="137" cy="188"/>
              </a:xfrm>
              <a:custGeom>
                <a:avLst/>
                <a:gdLst>
                  <a:gd name="G0" fmla="+- 21600 0 0"/>
                  <a:gd name="G1" fmla="+- 21600 0 0"/>
                  <a:gd name="G2" fmla="+- 21600 0 0"/>
                  <a:gd name="T0" fmla="*/ 6065 w 43200"/>
                  <a:gd name="T1" fmla="*/ 36608 h 36692"/>
                  <a:gd name="T2" fmla="*/ 37053 w 43200"/>
                  <a:gd name="T3" fmla="*/ 36692 h 36692"/>
                  <a:gd name="T4" fmla="*/ 21600 w 43200"/>
                  <a:gd name="T5" fmla="*/ 21600 h 36692"/>
                </a:gdLst>
                <a:ahLst/>
                <a:cxnLst>
                  <a:cxn ang="0">
                    <a:pos x="T0" y="T1"/>
                  </a:cxn>
                  <a:cxn ang="0">
                    <a:pos x="T2" y="T3"/>
                  </a:cxn>
                  <a:cxn ang="0">
                    <a:pos x="T4" y="T5"/>
                  </a:cxn>
                </a:cxnLst>
                <a:rect l="0" t="0" r="r" b="b"/>
                <a:pathLst>
                  <a:path w="43200" h="36692" fill="none" extrusionOk="0">
                    <a:moveTo>
                      <a:pt x="6065" y="36607"/>
                    </a:moveTo>
                    <a:cubicBezTo>
                      <a:pt x="2174" y="32580"/>
                      <a:pt x="0" y="27199"/>
                      <a:pt x="0" y="21600"/>
                    </a:cubicBezTo>
                    <a:cubicBezTo>
                      <a:pt x="0" y="9670"/>
                      <a:pt x="9670" y="0"/>
                      <a:pt x="21600" y="0"/>
                    </a:cubicBezTo>
                    <a:cubicBezTo>
                      <a:pt x="33529" y="0"/>
                      <a:pt x="43200" y="9670"/>
                      <a:pt x="43200" y="21600"/>
                    </a:cubicBezTo>
                    <a:cubicBezTo>
                      <a:pt x="43199" y="27240"/>
                      <a:pt x="40993" y="32656"/>
                      <a:pt x="37052" y="36691"/>
                    </a:cubicBezTo>
                  </a:path>
                  <a:path w="43200" h="36692" stroke="0" extrusionOk="0">
                    <a:moveTo>
                      <a:pt x="6065" y="36607"/>
                    </a:moveTo>
                    <a:cubicBezTo>
                      <a:pt x="2174" y="32580"/>
                      <a:pt x="0" y="27199"/>
                      <a:pt x="0" y="21600"/>
                    </a:cubicBezTo>
                    <a:cubicBezTo>
                      <a:pt x="0" y="9670"/>
                      <a:pt x="9670" y="0"/>
                      <a:pt x="21600" y="0"/>
                    </a:cubicBezTo>
                    <a:cubicBezTo>
                      <a:pt x="33529" y="0"/>
                      <a:pt x="43200" y="9670"/>
                      <a:pt x="43200" y="21600"/>
                    </a:cubicBezTo>
                    <a:cubicBezTo>
                      <a:pt x="43199" y="27240"/>
                      <a:pt x="40993" y="32656"/>
                      <a:pt x="37052" y="36691"/>
                    </a:cubicBezTo>
                    <a:lnTo>
                      <a:pt x="21600" y="21600"/>
                    </a:lnTo>
                    <a:close/>
                  </a:path>
                </a:pathLst>
              </a:custGeom>
              <a:noFill/>
              <a:ln w="28575">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7664" name="Arc 80">
                <a:extLst>
                  <a:ext uri="{FF2B5EF4-FFF2-40B4-BE49-F238E27FC236}">
                    <a16:creationId xmlns:a16="http://schemas.microsoft.com/office/drawing/2014/main" id="{8E0AF026-D498-326B-4A96-98C1EEE38AED}"/>
                  </a:ext>
                </a:extLst>
              </p:cNvPr>
              <p:cNvSpPr>
                <a:spLocks/>
              </p:cNvSpPr>
              <p:nvPr/>
            </p:nvSpPr>
            <p:spPr bwMode="auto">
              <a:xfrm>
                <a:off x="1635" y="1296"/>
                <a:ext cx="137" cy="188"/>
              </a:xfrm>
              <a:custGeom>
                <a:avLst/>
                <a:gdLst>
                  <a:gd name="G0" fmla="+- 21600 0 0"/>
                  <a:gd name="G1" fmla="+- 21600 0 0"/>
                  <a:gd name="G2" fmla="+- 21600 0 0"/>
                  <a:gd name="T0" fmla="*/ 5935 w 43200"/>
                  <a:gd name="T1" fmla="*/ 36472 h 36692"/>
                  <a:gd name="T2" fmla="*/ 37053 w 43200"/>
                  <a:gd name="T3" fmla="*/ 36692 h 36692"/>
                  <a:gd name="T4" fmla="*/ 21600 w 43200"/>
                  <a:gd name="T5" fmla="*/ 21600 h 36692"/>
                </a:gdLst>
                <a:ahLst/>
                <a:cxnLst>
                  <a:cxn ang="0">
                    <a:pos x="T0" y="T1"/>
                  </a:cxn>
                  <a:cxn ang="0">
                    <a:pos x="T2" y="T3"/>
                  </a:cxn>
                  <a:cxn ang="0">
                    <a:pos x="T4" y="T5"/>
                  </a:cxn>
                </a:cxnLst>
                <a:rect l="0" t="0" r="r" b="b"/>
                <a:pathLst>
                  <a:path w="43200" h="36692" fill="none" extrusionOk="0">
                    <a:moveTo>
                      <a:pt x="5935" y="36471"/>
                    </a:moveTo>
                    <a:cubicBezTo>
                      <a:pt x="2124" y="32458"/>
                      <a:pt x="0" y="27134"/>
                      <a:pt x="0" y="21600"/>
                    </a:cubicBezTo>
                    <a:cubicBezTo>
                      <a:pt x="0" y="9670"/>
                      <a:pt x="9670" y="0"/>
                      <a:pt x="21600" y="0"/>
                    </a:cubicBezTo>
                    <a:cubicBezTo>
                      <a:pt x="33529" y="0"/>
                      <a:pt x="43200" y="9670"/>
                      <a:pt x="43200" y="21600"/>
                    </a:cubicBezTo>
                    <a:cubicBezTo>
                      <a:pt x="43199" y="27240"/>
                      <a:pt x="40993" y="32656"/>
                      <a:pt x="37052" y="36691"/>
                    </a:cubicBezTo>
                  </a:path>
                  <a:path w="43200" h="36692" stroke="0" extrusionOk="0">
                    <a:moveTo>
                      <a:pt x="5935" y="36471"/>
                    </a:moveTo>
                    <a:cubicBezTo>
                      <a:pt x="2124" y="32458"/>
                      <a:pt x="0" y="27134"/>
                      <a:pt x="0" y="21600"/>
                    </a:cubicBezTo>
                    <a:cubicBezTo>
                      <a:pt x="0" y="9670"/>
                      <a:pt x="9670" y="0"/>
                      <a:pt x="21600" y="0"/>
                    </a:cubicBezTo>
                    <a:cubicBezTo>
                      <a:pt x="33529" y="0"/>
                      <a:pt x="43200" y="9670"/>
                      <a:pt x="43200" y="21600"/>
                    </a:cubicBezTo>
                    <a:cubicBezTo>
                      <a:pt x="43199" y="27240"/>
                      <a:pt x="40993" y="32656"/>
                      <a:pt x="37052" y="36691"/>
                    </a:cubicBezTo>
                    <a:lnTo>
                      <a:pt x="21600" y="21600"/>
                    </a:lnTo>
                    <a:close/>
                  </a:path>
                </a:pathLst>
              </a:custGeom>
              <a:noFill/>
              <a:ln w="28575">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7665" name="Arc 81">
                <a:extLst>
                  <a:ext uri="{FF2B5EF4-FFF2-40B4-BE49-F238E27FC236}">
                    <a16:creationId xmlns:a16="http://schemas.microsoft.com/office/drawing/2014/main" id="{7D4459B4-EB48-0F05-760E-48C84804CC18}"/>
                  </a:ext>
                </a:extLst>
              </p:cNvPr>
              <p:cNvSpPr>
                <a:spLocks/>
              </p:cNvSpPr>
              <p:nvPr/>
            </p:nvSpPr>
            <p:spPr bwMode="auto">
              <a:xfrm>
                <a:off x="1733" y="1296"/>
                <a:ext cx="137" cy="192"/>
              </a:xfrm>
              <a:custGeom>
                <a:avLst/>
                <a:gdLst>
                  <a:gd name="G0" fmla="+- 21600 0 0"/>
                  <a:gd name="G1" fmla="+- 21600 0 0"/>
                  <a:gd name="G2" fmla="+- 21600 0 0"/>
                  <a:gd name="T0" fmla="*/ 5935 w 43200"/>
                  <a:gd name="T1" fmla="*/ 36472 h 37346"/>
                  <a:gd name="T2" fmla="*/ 36386 w 43200"/>
                  <a:gd name="T3" fmla="*/ 37346 h 37346"/>
                  <a:gd name="T4" fmla="*/ 21600 w 43200"/>
                  <a:gd name="T5" fmla="*/ 21600 h 37346"/>
                </a:gdLst>
                <a:ahLst/>
                <a:cxnLst>
                  <a:cxn ang="0">
                    <a:pos x="T0" y="T1"/>
                  </a:cxn>
                  <a:cxn ang="0">
                    <a:pos x="T2" y="T3"/>
                  </a:cxn>
                  <a:cxn ang="0">
                    <a:pos x="T4" y="T5"/>
                  </a:cxn>
                </a:cxnLst>
                <a:rect l="0" t="0" r="r" b="b"/>
                <a:pathLst>
                  <a:path w="43200" h="37346" fill="none" extrusionOk="0">
                    <a:moveTo>
                      <a:pt x="5935" y="36471"/>
                    </a:moveTo>
                    <a:cubicBezTo>
                      <a:pt x="2124" y="32458"/>
                      <a:pt x="0" y="27134"/>
                      <a:pt x="0" y="21600"/>
                    </a:cubicBezTo>
                    <a:cubicBezTo>
                      <a:pt x="0" y="9670"/>
                      <a:pt x="9670" y="0"/>
                      <a:pt x="21600" y="0"/>
                    </a:cubicBezTo>
                    <a:cubicBezTo>
                      <a:pt x="33529" y="0"/>
                      <a:pt x="43200" y="9670"/>
                      <a:pt x="43200" y="21600"/>
                    </a:cubicBezTo>
                    <a:cubicBezTo>
                      <a:pt x="43199" y="27564"/>
                      <a:pt x="40733" y="33263"/>
                      <a:pt x="36385" y="37345"/>
                    </a:cubicBezTo>
                  </a:path>
                  <a:path w="43200" h="37346" stroke="0" extrusionOk="0">
                    <a:moveTo>
                      <a:pt x="5935" y="36471"/>
                    </a:moveTo>
                    <a:cubicBezTo>
                      <a:pt x="2124" y="32458"/>
                      <a:pt x="0" y="27134"/>
                      <a:pt x="0" y="21600"/>
                    </a:cubicBezTo>
                    <a:cubicBezTo>
                      <a:pt x="0" y="9670"/>
                      <a:pt x="9670" y="0"/>
                      <a:pt x="21600" y="0"/>
                    </a:cubicBezTo>
                    <a:cubicBezTo>
                      <a:pt x="33529" y="0"/>
                      <a:pt x="43200" y="9670"/>
                      <a:pt x="43200" y="21600"/>
                    </a:cubicBezTo>
                    <a:cubicBezTo>
                      <a:pt x="43199" y="27564"/>
                      <a:pt x="40733" y="33263"/>
                      <a:pt x="36385" y="37345"/>
                    </a:cubicBezTo>
                    <a:lnTo>
                      <a:pt x="21600" y="21600"/>
                    </a:lnTo>
                    <a:close/>
                  </a:path>
                </a:pathLst>
              </a:custGeom>
              <a:noFill/>
              <a:ln w="28575">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7666" name="Arc 82">
                <a:extLst>
                  <a:ext uri="{FF2B5EF4-FFF2-40B4-BE49-F238E27FC236}">
                    <a16:creationId xmlns:a16="http://schemas.microsoft.com/office/drawing/2014/main" id="{0C02EA1F-C3D3-A087-3F43-BA3EB6BE51E3}"/>
                  </a:ext>
                </a:extLst>
              </p:cNvPr>
              <p:cNvSpPr>
                <a:spLocks/>
              </p:cNvSpPr>
              <p:nvPr/>
            </p:nvSpPr>
            <p:spPr bwMode="auto">
              <a:xfrm>
                <a:off x="1828" y="1296"/>
                <a:ext cx="137" cy="188"/>
              </a:xfrm>
              <a:custGeom>
                <a:avLst/>
                <a:gdLst>
                  <a:gd name="G0" fmla="+- 21600 0 0"/>
                  <a:gd name="G1" fmla="+- 21600 0 0"/>
                  <a:gd name="G2" fmla="+- 21600 0 0"/>
                  <a:gd name="T0" fmla="*/ 6065 w 43200"/>
                  <a:gd name="T1" fmla="*/ 36608 h 36692"/>
                  <a:gd name="T2" fmla="*/ 37053 w 43200"/>
                  <a:gd name="T3" fmla="*/ 36692 h 36692"/>
                  <a:gd name="T4" fmla="*/ 21600 w 43200"/>
                  <a:gd name="T5" fmla="*/ 21600 h 36692"/>
                </a:gdLst>
                <a:ahLst/>
                <a:cxnLst>
                  <a:cxn ang="0">
                    <a:pos x="T0" y="T1"/>
                  </a:cxn>
                  <a:cxn ang="0">
                    <a:pos x="T2" y="T3"/>
                  </a:cxn>
                  <a:cxn ang="0">
                    <a:pos x="T4" y="T5"/>
                  </a:cxn>
                </a:cxnLst>
                <a:rect l="0" t="0" r="r" b="b"/>
                <a:pathLst>
                  <a:path w="43200" h="36692" fill="none" extrusionOk="0">
                    <a:moveTo>
                      <a:pt x="6065" y="36607"/>
                    </a:moveTo>
                    <a:cubicBezTo>
                      <a:pt x="2174" y="32580"/>
                      <a:pt x="0" y="27199"/>
                      <a:pt x="0" y="21600"/>
                    </a:cubicBezTo>
                    <a:cubicBezTo>
                      <a:pt x="0" y="9670"/>
                      <a:pt x="9670" y="0"/>
                      <a:pt x="21600" y="0"/>
                    </a:cubicBezTo>
                    <a:cubicBezTo>
                      <a:pt x="33529" y="0"/>
                      <a:pt x="43200" y="9670"/>
                      <a:pt x="43200" y="21600"/>
                    </a:cubicBezTo>
                    <a:cubicBezTo>
                      <a:pt x="43199" y="27240"/>
                      <a:pt x="40993" y="32656"/>
                      <a:pt x="37052" y="36691"/>
                    </a:cubicBezTo>
                  </a:path>
                  <a:path w="43200" h="36692" stroke="0" extrusionOk="0">
                    <a:moveTo>
                      <a:pt x="6065" y="36607"/>
                    </a:moveTo>
                    <a:cubicBezTo>
                      <a:pt x="2174" y="32580"/>
                      <a:pt x="0" y="27199"/>
                      <a:pt x="0" y="21600"/>
                    </a:cubicBezTo>
                    <a:cubicBezTo>
                      <a:pt x="0" y="9670"/>
                      <a:pt x="9670" y="0"/>
                      <a:pt x="21600" y="0"/>
                    </a:cubicBezTo>
                    <a:cubicBezTo>
                      <a:pt x="33529" y="0"/>
                      <a:pt x="43200" y="9670"/>
                      <a:pt x="43200" y="21600"/>
                    </a:cubicBezTo>
                    <a:cubicBezTo>
                      <a:pt x="43199" y="27240"/>
                      <a:pt x="40993" y="32656"/>
                      <a:pt x="37052" y="36691"/>
                    </a:cubicBezTo>
                    <a:lnTo>
                      <a:pt x="21600" y="21600"/>
                    </a:lnTo>
                    <a:close/>
                  </a:path>
                </a:pathLst>
              </a:custGeom>
              <a:noFill/>
              <a:ln w="28575">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7667" name="Arc 83">
                <a:extLst>
                  <a:ext uri="{FF2B5EF4-FFF2-40B4-BE49-F238E27FC236}">
                    <a16:creationId xmlns:a16="http://schemas.microsoft.com/office/drawing/2014/main" id="{C8FFE4AD-7722-9999-E90E-47C42F5E77C9}"/>
                  </a:ext>
                </a:extLst>
              </p:cNvPr>
              <p:cNvSpPr>
                <a:spLocks/>
              </p:cNvSpPr>
              <p:nvPr/>
            </p:nvSpPr>
            <p:spPr bwMode="auto">
              <a:xfrm>
                <a:off x="1927" y="1297"/>
                <a:ext cx="137" cy="187"/>
              </a:xfrm>
              <a:custGeom>
                <a:avLst/>
                <a:gdLst>
                  <a:gd name="G0" fmla="+- 21600 0 0"/>
                  <a:gd name="G1" fmla="+- 21600 0 0"/>
                  <a:gd name="G2" fmla="+- 21600 0 0"/>
                  <a:gd name="T0" fmla="*/ 5935 w 43113"/>
                  <a:gd name="T1" fmla="*/ 36472 h 36472"/>
                  <a:gd name="T2" fmla="*/ 43113 w 43113"/>
                  <a:gd name="T3" fmla="*/ 19667 h 36472"/>
                  <a:gd name="T4" fmla="*/ 21600 w 43113"/>
                  <a:gd name="T5" fmla="*/ 21600 h 36472"/>
                </a:gdLst>
                <a:ahLst/>
                <a:cxnLst>
                  <a:cxn ang="0">
                    <a:pos x="T0" y="T1"/>
                  </a:cxn>
                  <a:cxn ang="0">
                    <a:pos x="T2" y="T3"/>
                  </a:cxn>
                  <a:cxn ang="0">
                    <a:pos x="T4" y="T5"/>
                  </a:cxn>
                </a:cxnLst>
                <a:rect l="0" t="0" r="r" b="b"/>
                <a:pathLst>
                  <a:path w="43113" h="36472" fill="none" extrusionOk="0">
                    <a:moveTo>
                      <a:pt x="5935" y="36471"/>
                    </a:moveTo>
                    <a:cubicBezTo>
                      <a:pt x="2124" y="32458"/>
                      <a:pt x="0" y="27134"/>
                      <a:pt x="0" y="21600"/>
                    </a:cubicBezTo>
                    <a:cubicBezTo>
                      <a:pt x="0" y="9670"/>
                      <a:pt x="9670" y="0"/>
                      <a:pt x="21600" y="0"/>
                    </a:cubicBezTo>
                    <a:cubicBezTo>
                      <a:pt x="32780" y="0"/>
                      <a:pt x="42112" y="8531"/>
                      <a:pt x="43113" y="19666"/>
                    </a:cubicBezTo>
                  </a:path>
                  <a:path w="43113" h="36472" stroke="0" extrusionOk="0">
                    <a:moveTo>
                      <a:pt x="5935" y="36471"/>
                    </a:moveTo>
                    <a:cubicBezTo>
                      <a:pt x="2124" y="32458"/>
                      <a:pt x="0" y="27134"/>
                      <a:pt x="0" y="21600"/>
                    </a:cubicBezTo>
                    <a:cubicBezTo>
                      <a:pt x="0" y="9670"/>
                      <a:pt x="9670" y="0"/>
                      <a:pt x="21600" y="0"/>
                    </a:cubicBezTo>
                    <a:cubicBezTo>
                      <a:pt x="32780" y="0"/>
                      <a:pt x="42112" y="8531"/>
                      <a:pt x="43113" y="19666"/>
                    </a:cubicBezTo>
                    <a:lnTo>
                      <a:pt x="21600" y="21600"/>
                    </a:lnTo>
                    <a:close/>
                  </a:path>
                </a:pathLst>
              </a:custGeom>
              <a:noFill/>
              <a:ln w="28575">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grpSp>
          <p:nvGrpSpPr>
            <p:cNvPr id="67668" name="Group 84">
              <a:extLst>
                <a:ext uri="{FF2B5EF4-FFF2-40B4-BE49-F238E27FC236}">
                  <a16:creationId xmlns:a16="http://schemas.microsoft.com/office/drawing/2014/main" id="{08E327DB-78DE-6991-A12D-EB754AF8EDBB}"/>
                </a:ext>
              </a:extLst>
            </p:cNvPr>
            <p:cNvGrpSpPr>
              <a:grpSpLocks/>
            </p:cNvGrpSpPr>
            <p:nvPr/>
          </p:nvGrpSpPr>
          <p:grpSpPr bwMode="auto">
            <a:xfrm rot="16200000" flipH="1">
              <a:off x="1128" y="1856"/>
              <a:ext cx="624" cy="192"/>
              <a:chOff x="1440" y="1296"/>
              <a:chExt cx="624" cy="192"/>
            </a:xfrm>
          </p:grpSpPr>
          <p:sp>
            <p:nvSpPr>
              <p:cNvPr id="67669" name="Arc 85">
                <a:extLst>
                  <a:ext uri="{FF2B5EF4-FFF2-40B4-BE49-F238E27FC236}">
                    <a16:creationId xmlns:a16="http://schemas.microsoft.com/office/drawing/2014/main" id="{339D2233-5846-D175-97F2-3979BBC53A4C}"/>
                  </a:ext>
                </a:extLst>
              </p:cNvPr>
              <p:cNvSpPr>
                <a:spLocks/>
              </p:cNvSpPr>
              <p:nvPr/>
            </p:nvSpPr>
            <p:spPr bwMode="auto">
              <a:xfrm>
                <a:off x="1440" y="1296"/>
                <a:ext cx="137" cy="188"/>
              </a:xfrm>
              <a:custGeom>
                <a:avLst/>
                <a:gdLst>
                  <a:gd name="G0" fmla="+- 21579 0 0"/>
                  <a:gd name="G1" fmla="+- 21600 0 0"/>
                  <a:gd name="G2" fmla="+- 21600 0 0"/>
                  <a:gd name="T0" fmla="*/ 0 w 43179"/>
                  <a:gd name="T1" fmla="*/ 20655 h 36692"/>
                  <a:gd name="T2" fmla="*/ 37032 w 43179"/>
                  <a:gd name="T3" fmla="*/ 36692 h 36692"/>
                  <a:gd name="T4" fmla="*/ 21579 w 43179"/>
                  <a:gd name="T5" fmla="*/ 21600 h 36692"/>
                </a:gdLst>
                <a:ahLst/>
                <a:cxnLst>
                  <a:cxn ang="0">
                    <a:pos x="T0" y="T1"/>
                  </a:cxn>
                  <a:cxn ang="0">
                    <a:pos x="T2" y="T3"/>
                  </a:cxn>
                  <a:cxn ang="0">
                    <a:pos x="T4" y="T5"/>
                  </a:cxn>
                </a:cxnLst>
                <a:rect l="0" t="0" r="r" b="b"/>
                <a:pathLst>
                  <a:path w="43179" h="36692" fill="none" extrusionOk="0">
                    <a:moveTo>
                      <a:pt x="-1" y="20654"/>
                    </a:moveTo>
                    <a:cubicBezTo>
                      <a:pt x="505" y="9104"/>
                      <a:pt x="10017" y="0"/>
                      <a:pt x="21579" y="0"/>
                    </a:cubicBezTo>
                    <a:cubicBezTo>
                      <a:pt x="33508" y="0"/>
                      <a:pt x="43179" y="9670"/>
                      <a:pt x="43179" y="21600"/>
                    </a:cubicBezTo>
                    <a:cubicBezTo>
                      <a:pt x="43179" y="27240"/>
                      <a:pt x="40972" y="32656"/>
                      <a:pt x="37031" y="36691"/>
                    </a:cubicBezTo>
                  </a:path>
                  <a:path w="43179" h="36692" stroke="0" extrusionOk="0">
                    <a:moveTo>
                      <a:pt x="-1" y="20654"/>
                    </a:moveTo>
                    <a:cubicBezTo>
                      <a:pt x="505" y="9104"/>
                      <a:pt x="10017" y="0"/>
                      <a:pt x="21579" y="0"/>
                    </a:cubicBezTo>
                    <a:cubicBezTo>
                      <a:pt x="33508" y="0"/>
                      <a:pt x="43179" y="9670"/>
                      <a:pt x="43179" y="21600"/>
                    </a:cubicBezTo>
                    <a:cubicBezTo>
                      <a:pt x="43179" y="27240"/>
                      <a:pt x="40972" y="32656"/>
                      <a:pt x="37031" y="36691"/>
                    </a:cubicBezTo>
                    <a:lnTo>
                      <a:pt x="21579" y="21600"/>
                    </a:lnTo>
                    <a:close/>
                  </a:path>
                </a:pathLst>
              </a:custGeom>
              <a:noFill/>
              <a:ln w="28575">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7670" name="Arc 86">
                <a:extLst>
                  <a:ext uri="{FF2B5EF4-FFF2-40B4-BE49-F238E27FC236}">
                    <a16:creationId xmlns:a16="http://schemas.microsoft.com/office/drawing/2014/main" id="{314B336E-DFCE-9761-4DAB-DC5806D34A97}"/>
                  </a:ext>
                </a:extLst>
              </p:cNvPr>
              <p:cNvSpPr>
                <a:spLocks/>
              </p:cNvSpPr>
              <p:nvPr/>
            </p:nvSpPr>
            <p:spPr bwMode="auto">
              <a:xfrm>
                <a:off x="1537" y="1296"/>
                <a:ext cx="137" cy="188"/>
              </a:xfrm>
              <a:custGeom>
                <a:avLst/>
                <a:gdLst>
                  <a:gd name="G0" fmla="+- 21600 0 0"/>
                  <a:gd name="G1" fmla="+- 21600 0 0"/>
                  <a:gd name="G2" fmla="+- 21600 0 0"/>
                  <a:gd name="T0" fmla="*/ 6065 w 43200"/>
                  <a:gd name="T1" fmla="*/ 36608 h 36692"/>
                  <a:gd name="T2" fmla="*/ 37053 w 43200"/>
                  <a:gd name="T3" fmla="*/ 36692 h 36692"/>
                  <a:gd name="T4" fmla="*/ 21600 w 43200"/>
                  <a:gd name="T5" fmla="*/ 21600 h 36692"/>
                </a:gdLst>
                <a:ahLst/>
                <a:cxnLst>
                  <a:cxn ang="0">
                    <a:pos x="T0" y="T1"/>
                  </a:cxn>
                  <a:cxn ang="0">
                    <a:pos x="T2" y="T3"/>
                  </a:cxn>
                  <a:cxn ang="0">
                    <a:pos x="T4" y="T5"/>
                  </a:cxn>
                </a:cxnLst>
                <a:rect l="0" t="0" r="r" b="b"/>
                <a:pathLst>
                  <a:path w="43200" h="36692" fill="none" extrusionOk="0">
                    <a:moveTo>
                      <a:pt x="6065" y="36607"/>
                    </a:moveTo>
                    <a:cubicBezTo>
                      <a:pt x="2174" y="32580"/>
                      <a:pt x="0" y="27199"/>
                      <a:pt x="0" y="21600"/>
                    </a:cubicBezTo>
                    <a:cubicBezTo>
                      <a:pt x="0" y="9670"/>
                      <a:pt x="9670" y="0"/>
                      <a:pt x="21600" y="0"/>
                    </a:cubicBezTo>
                    <a:cubicBezTo>
                      <a:pt x="33529" y="0"/>
                      <a:pt x="43200" y="9670"/>
                      <a:pt x="43200" y="21600"/>
                    </a:cubicBezTo>
                    <a:cubicBezTo>
                      <a:pt x="43199" y="27240"/>
                      <a:pt x="40993" y="32656"/>
                      <a:pt x="37052" y="36691"/>
                    </a:cubicBezTo>
                  </a:path>
                  <a:path w="43200" h="36692" stroke="0" extrusionOk="0">
                    <a:moveTo>
                      <a:pt x="6065" y="36607"/>
                    </a:moveTo>
                    <a:cubicBezTo>
                      <a:pt x="2174" y="32580"/>
                      <a:pt x="0" y="27199"/>
                      <a:pt x="0" y="21600"/>
                    </a:cubicBezTo>
                    <a:cubicBezTo>
                      <a:pt x="0" y="9670"/>
                      <a:pt x="9670" y="0"/>
                      <a:pt x="21600" y="0"/>
                    </a:cubicBezTo>
                    <a:cubicBezTo>
                      <a:pt x="33529" y="0"/>
                      <a:pt x="43200" y="9670"/>
                      <a:pt x="43200" y="21600"/>
                    </a:cubicBezTo>
                    <a:cubicBezTo>
                      <a:pt x="43199" y="27240"/>
                      <a:pt x="40993" y="32656"/>
                      <a:pt x="37052" y="36691"/>
                    </a:cubicBezTo>
                    <a:lnTo>
                      <a:pt x="21600" y="21600"/>
                    </a:lnTo>
                    <a:close/>
                  </a:path>
                </a:pathLst>
              </a:custGeom>
              <a:noFill/>
              <a:ln w="28575">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7671" name="Arc 87">
                <a:extLst>
                  <a:ext uri="{FF2B5EF4-FFF2-40B4-BE49-F238E27FC236}">
                    <a16:creationId xmlns:a16="http://schemas.microsoft.com/office/drawing/2014/main" id="{4104401D-90A1-A20D-43A4-167274C1E5AB}"/>
                  </a:ext>
                </a:extLst>
              </p:cNvPr>
              <p:cNvSpPr>
                <a:spLocks/>
              </p:cNvSpPr>
              <p:nvPr/>
            </p:nvSpPr>
            <p:spPr bwMode="auto">
              <a:xfrm>
                <a:off x="1635" y="1296"/>
                <a:ext cx="137" cy="188"/>
              </a:xfrm>
              <a:custGeom>
                <a:avLst/>
                <a:gdLst>
                  <a:gd name="G0" fmla="+- 21600 0 0"/>
                  <a:gd name="G1" fmla="+- 21600 0 0"/>
                  <a:gd name="G2" fmla="+- 21600 0 0"/>
                  <a:gd name="T0" fmla="*/ 5935 w 43200"/>
                  <a:gd name="T1" fmla="*/ 36472 h 36692"/>
                  <a:gd name="T2" fmla="*/ 37053 w 43200"/>
                  <a:gd name="T3" fmla="*/ 36692 h 36692"/>
                  <a:gd name="T4" fmla="*/ 21600 w 43200"/>
                  <a:gd name="T5" fmla="*/ 21600 h 36692"/>
                </a:gdLst>
                <a:ahLst/>
                <a:cxnLst>
                  <a:cxn ang="0">
                    <a:pos x="T0" y="T1"/>
                  </a:cxn>
                  <a:cxn ang="0">
                    <a:pos x="T2" y="T3"/>
                  </a:cxn>
                  <a:cxn ang="0">
                    <a:pos x="T4" y="T5"/>
                  </a:cxn>
                </a:cxnLst>
                <a:rect l="0" t="0" r="r" b="b"/>
                <a:pathLst>
                  <a:path w="43200" h="36692" fill="none" extrusionOk="0">
                    <a:moveTo>
                      <a:pt x="5935" y="36471"/>
                    </a:moveTo>
                    <a:cubicBezTo>
                      <a:pt x="2124" y="32458"/>
                      <a:pt x="0" y="27134"/>
                      <a:pt x="0" y="21600"/>
                    </a:cubicBezTo>
                    <a:cubicBezTo>
                      <a:pt x="0" y="9670"/>
                      <a:pt x="9670" y="0"/>
                      <a:pt x="21600" y="0"/>
                    </a:cubicBezTo>
                    <a:cubicBezTo>
                      <a:pt x="33529" y="0"/>
                      <a:pt x="43200" y="9670"/>
                      <a:pt x="43200" y="21600"/>
                    </a:cubicBezTo>
                    <a:cubicBezTo>
                      <a:pt x="43199" y="27240"/>
                      <a:pt x="40993" y="32656"/>
                      <a:pt x="37052" y="36691"/>
                    </a:cubicBezTo>
                  </a:path>
                  <a:path w="43200" h="36692" stroke="0" extrusionOk="0">
                    <a:moveTo>
                      <a:pt x="5935" y="36471"/>
                    </a:moveTo>
                    <a:cubicBezTo>
                      <a:pt x="2124" y="32458"/>
                      <a:pt x="0" y="27134"/>
                      <a:pt x="0" y="21600"/>
                    </a:cubicBezTo>
                    <a:cubicBezTo>
                      <a:pt x="0" y="9670"/>
                      <a:pt x="9670" y="0"/>
                      <a:pt x="21600" y="0"/>
                    </a:cubicBezTo>
                    <a:cubicBezTo>
                      <a:pt x="33529" y="0"/>
                      <a:pt x="43200" y="9670"/>
                      <a:pt x="43200" y="21600"/>
                    </a:cubicBezTo>
                    <a:cubicBezTo>
                      <a:pt x="43199" y="27240"/>
                      <a:pt x="40993" y="32656"/>
                      <a:pt x="37052" y="36691"/>
                    </a:cubicBezTo>
                    <a:lnTo>
                      <a:pt x="21600" y="21600"/>
                    </a:lnTo>
                    <a:close/>
                  </a:path>
                </a:pathLst>
              </a:custGeom>
              <a:noFill/>
              <a:ln w="28575">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7672" name="Arc 88">
                <a:extLst>
                  <a:ext uri="{FF2B5EF4-FFF2-40B4-BE49-F238E27FC236}">
                    <a16:creationId xmlns:a16="http://schemas.microsoft.com/office/drawing/2014/main" id="{D0368A53-898D-C7B2-B857-BA379562CFCD}"/>
                  </a:ext>
                </a:extLst>
              </p:cNvPr>
              <p:cNvSpPr>
                <a:spLocks/>
              </p:cNvSpPr>
              <p:nvPr/>
            </p:nvSpPr>
            <p:spPr bwMode="auto">
              <a:xfrm>
                <a:off x="1733" y="1296"/>
                <a:ext cx="137" cy="192"/>
              </a:xfrm>
              <a:custGeom>
                <a:avLst/>
                <a:gdLst>
                  <a:gd name="G0" fmla="+- 21600 0 0"/>
                  <a:gd name="G1" fmla="+- 21600 0 0"/>
                  <a:gd name="G2" fmla="+- 21600 0 0"/>
                  <a:gd name="T0" fmla="*/ 5935 w 43200"/>
                  <a:gd name="T1" fmla="*/ 36472 h 37346"/>
                  <a:gd name="T2" fmla="*/ 36386 w 43200"/>
                  <a:gd name="T3" fmla="*/ 37346 h 37346"/>
                  <a:gd name="T4" fmla="*/ 21600 w 43200"/>
                  <a:gd name="T5" fmla="*/ 21600 h 37346"/>
                </a:gdLst>
                <a:ahLst/>
                <a:cxnLst>
                  <a:cxn ang="0">
                    <a:pos x="T0" y="T1"/>
                  </a:cxn>
                  <a:cxn ang="0">
                    <a:pos x="T2" y="T3"/>
                  </a:cxn>
                  <a:cxn ang="0">
                    <a:pos x="T4" y="T5"/>
                  </a:cxn>
                </a:cxnLst>
                <a:rect l="0" t="0" r="r" b="b"/>
                <a:pathLst>
                  <a:path w="43200" h="37346" fill="none" extrusionOk="0">
                    <a:moveTo>
                      <a:pt x="5935" y="36471"/>
                    </a:moveTo>
                    <a:cubicBezTo>
                      <a:pt x="2124" y="32458"/>
                      <a:pt x="0" y="27134"/>
                      <a:pt x="0" y="21600"/>
                    </a:cubicBezTo>
                    <a:cubicBezTo>
                      <a:pt x="0" y="9670"/>
                      <a:pt x="9670" y="0"/>
                      <a:pt x="21600" y="0"/>
                    </a:cubicBezTo>
                    <a:cubicBezTo>
                      <a:pt x="33529" y="0"/>
                      <a:pt x="43200" y="9670"/>
                      <a:pt x="43200" y="21600"/>
                    </a:cubicBezTo>
                    <a:cubicBezTo>
                      <a:pt x="43199" y="27564"/>
                      <a:pt x="40733" y="33263"/>
                      <a:pt x="36385" y="37345"/>
                    </a:cubicBezTo>
                  </a:path>
                  <a:path w="43200" h="37346" stroke="0" extrusionOk="0">
                    <a:moveTo>
                      <a:pt x="5935" y="36471"/>
                    </a:moveTo>
                    <a:cubicBezTo>
                      <a:pt x="2124" y="32458"/>
                      <a:pt x="0" y="27134"/>
                      <a:pt x="0" y="21600"/>
                    </a:cubicBezTo>
                    <a:cubicBezTo>
                      <a:pt x="0" y="9670"/>
                      <a:pt x="9670" y="0"/>
                      <a:pt x="21600" y="0"/>
                    </a:cubicBezTo>
                    <a:cubicBezTo>
                      <a:pt x="33529" y="0"/>
                      <a:pt x="43200" y="9670"/>
                      <a:pt x="43200" y="21600"/>
                    </a:cubicBezTo>
                    <a:cubicBezTo>
                      <a:pt x="43199" y="27564"/>
                      <a:pt x="40733" y="33263"/>
                      <a:pt x="36385" y="37345"/>
                    </a:cubicBezTo>
                    <a:lnTo>
                      <a:pt x="21600" y="21600"/>
                    </a:lnTo>
                    <a:close/>
                  </a:path>
                </a:pathLst>
              </a:custGeom>
              <a:noFill/>
              <a:ln w="28575">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7673" name="Arc 89">
                <a:extLst>
                  <a:ext uri="{FF2B5EF4-FFF2-40B4-BE49-F238E27FC236}">
                    <a16:creationId xmlns:a16="http://schemas.microsoft.com/office/drawing/2014/main" id="{08F3F547-B359-C15F-E333-A511F09F27C4}"/>
                  </a:ext>
                </a:extLst>
              </p:cNvPr>
              <p:cNvSpPr>
                <a:spLocks/>
              </p:cNvSpPr>
              <p:nvPr/>
            </p:nvSpPr>
            <p:spPr bwMode="auto">
              <a:xfrm>
                <a:off x="1828" y="1296"/>
                <a:ext cx="137" cy="188"/>
              </a:xfrm>
              <a:custGeom>
                <a:avLst/>
                <a:gdLst>
                  <a:gd name="G0" fmla="+- 21600 0 0"/>
                  <a:gd name="G1" fmla="+- 21600 0 0"/>
                  <a:gd name="G2" fmla="+- 21600 0 0"/>
                  <a:gd name="T0" fmla="*/ 6065 w 43200"/>
                  <a:gd name="T1" fmla="*/ 36608 h 36692"/>
                  <a:gd name="T2" fmla="*/ 37053 w 43200"/>
                  <a:gd name="T3" fmla="*/ 36692 h 36692"/>
                  <a:gd name="T4" fmla="*/ 21600 w 43200"/>
                  <a:gd name="T5" fmla="*/ 21600 h 36692"/>
                </a:gdLst>
                <a:ahLst/>
                <a:cxnLst>
                  <a:cxn ang="0">
                    <a:pos x="T0" y="T1"/>
                  </a:cxn>
                  <a:cxn ang="0">
                    <a:pos x="T2" y="T3"/>
                  </a:cxn>
                  <a:cxn ang="0">
                    <a:pos x="T4" y="T5"/>
                  </a:cxn>
                </a:cxnLst>
                <a:rect l="0" t="0" r="r" b="b"/>
                <a:pathLst>
                  <a:path w="43200" h="36692" fill="none" extrusionOk="0">
                    <a:moveTo>
                      <a:pt x="6065" y="36607"/>
                    </a:moveTo>
                    <a:cubicBezTo>
                      <a:pt x="2174" y="32580"/>
                      <a:pt x="0" y="27199"/>
                      <a:pt x="0" y="21600"/>
                    </a:cubicBezTo>
                    <a:cubicBezTo>
                      <a:pt x="0" y="9670"/>
                      <a:pt x="9670" y="0"/>
                      <a:pt x="21600" y="0"/>
                    </a:cubicBezTo>
                    <a:cubicBezTo>
                      <a:pt x="33529" y="0"/>
                      <a:pt x="43200" y="9670"/>
                      <a:pt x="43200" y="21600"/>
                    </a:cubicBezTo>
                    <a:cubicBezTo>
                      <a:pt x="43199" y="27240"/>
                      <a:pt x="40993" y="32656"/>
                      <a:pt x="37052" y="36691"/>
                    </a:cubicBezTo>
                  </a:path>
                  <a:path w="43200" h="36692" stroke="0" extrusionOk="0">
                    <a:moveTo>
                      <a:pt x="6065" y="36607"/>
                    </a:moveTo>
                    <a:cubicBezTo>
                      <a:pt x="2174" y="32580"/>
                      <a:pt x="0" y="27199"/>
                      <a:pt x="0" y="21600"/>
                    </a:cubicBezTo>
                    <a:cubicBezTo>
                      <a:pt x="0" y="9670"/>
                      <a:pt x="9670" y="0"/>
                      <a:pt x="21600" y="0"/>
                    </a:cubicBezTo>
                    <a:cubicBezTo>
                      <a:pt x="33529" y="0"/>
                      <a:pt x="43200" y="9670"/>
                      <a:pt x="43200" y="21600"/>
                    </a:cubicBezTo>
                    <a:cubicBezTo>
                      <a:pt x="43199" y="27240"/>
                      <a:pt x="40993" y="32656"/>
                      <a:pt x="37052" y="36691"/>
                    </a:cubicBezTo>
                    <a:lnTo>
                      <a:pt x="21600" y="21600"/>
                    </a:lnTo>
                    <a:close/>
                  </a:path>
                </a:pathLst>
              </a:custGeom>
              <a:noFill/>
              <a:ln w="28575">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7674" name="Arc 90">
                <a:extLst>
                  <a:ext uri="{FF2B5EF4-FFF2-40B4-BE49-F238E27FC236}">
                    <a16:creationId xmlns:a16="http://schemas.microsoft.com/office/drawing/2014/main" id="{1FA3EBC5-E165-9302-2831-88E07C10CCE2}"/>
                  </a:ext>
                </a:extLst>
              </p:cNvPr>
              <p:cNvSpPr>
                <a:spLocks/>
              </p:cNvSpPr>
              <p:nvPr/>
            </p:nvSpPr>
            <p:spPr bwMode="auto">
              <a:xfrm>
                <a:off x="1927" y="1297"/>
                <a:ext cx="137" cy="187"/>
              </a:xfrm>
              <a:custGeom>
                <a:avLst/>
                <a:gdLst>
                  <a:gd name="G0" fmla="+- 21600 0 0"/>
                  <a:gd name="G1" fmla="+- 21600 0 0"/>
                  <a:gd name="G2" fmla="+- 21600 0 0"/>
                  <a:gd name="T0" fmla="*/ 5935 w 43113"/>
                  <a:gd name="T1" fmla="*/ 36472 h 36472"/>
                  <a:gd name="T2" fmla="*/ 43113 w 43113"/>
                  <a:gd name="T3" fmla="*/ 19667 h 36472"/>
                  <a:gd name="T4" fmla="*/ 21600 w 43113"/>
                  <a:gd name="T5" fmla="*/ 21600 h 36472"/>
                </a:gdLst>
                <a:ahLst/>
                <a:cxnLst>
                  <a:cxn ang="0">
                    <a:pos x="T0" y="T1"/>
                  </a:cxn>
                  <a:cxn ang="0">
                    <a:pos x="T2" y="T3"/>
                  </a:cxn>
                  <a:cxn ang="0">
                    <a:pos x="T4" y="T5"/>
                  </a:cxn>
                </a:cxnLst>
                <a:rect l="0" t="0" r="r" b="b"/>
                <a:pathLst>
                  <a:path w="43113" h="36472" fill="none" extrusionOk="0">
                    <a:moveTo>
                      <a:pt x="5935" y="36471"/>
                    </a:moveTo>
                    <a:cubicBezTo>
                      <a:pt x="2124" y="32458"/>
                      <a:pt x="0" y="27134"/>
                      <a:pt x="0" y="21600"/>
                    </a:cubicBezTo>
                    <a:cubicBezTo>
                      <a:pt x="0" y="9670"/>
                      <a:pt x="9670" y="0"/>
                      <a:pt x="21600" y="0"/>
                    </a:cubicBezTo>
                    <a:cubicBezTo>
                      <a:pt x="32780" y="0"/>
                      <a:pt x="42112" y="8531"/>
                      <a:pt x="43113" y="19666"/>
                    </a:cubicBezTo>
                  </a:path>
                  <a:path w="43113" h="36472" stroke="0" extrusionOk="0">
                    <a:moveTo>
                      <a:pt x="5935" y="36471"/>
                    </a:moveTo>
                    <a:cubicBezTo>
                      <a:pt x="2124" y="32458"/>
                      <a:pt x="0" y="27134"/>
                      <a:pt x="0" y="21600"/>
                    </a:cubicBezTo>
                    <a:cubicBezTo>
                      <a:pt x="0" y="9670"/>
                      <a:pt x="9670" y="0"/>
                      <a:pt x="21600" y="0"/>
                    </a:cubicBezTo>
                    <a:cubicBezTo>
                      <a:pt x="32780" y="0"/>
                      <a:pt x="42112" y="8531"/>
                      <a:pt x="43113" y="19666"/>
                    </a:cubicBezTo>
                    <a:lnTo>
                      <a:pt x="21600" y="21600"/>
                    </a:lnTo>
                    <a:close/>
                  </a:path>
                </a:pathLst>
              </a:custGeom>
              <a:noFill/>
              <a:ln w="28575">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sp>
          <p:nvSpPr>
            <p:cNvPr id="67675" name="Line 91">
              <a:extLst>
                <a:ext uri="{FF2B5EF4-FFF2-40B4-BE49-F238E27FC236}">
                  <a16:creationId xmlns:a16="http://schemas.microsoft.com/office/drawing/2014/main" id="{94514A12-0E8B-6CB1-9AD0-FBD78B2CF9BE}"/>
                </a:ext>
              </a:extLst>
            </p:cNvPr>
            <p:cNvSpPr>
              <a:spLocks noChangeShapeType="1"/>
            </p:cNvSpPr>
            <p:nvPr/>
          </p:nvSpPr>
          <p:spPr bwMode="auto">
            <a:xfrm>
              <a:off x="1248" y="1664"/>
              <a:ext cx="0" cy="576"/>
            </a:xfrm>
            <a:prstGeom prst="line">
              <a:avLst/>
            </a:prstGeom>
            <a:noFill/>
            <a:ln w="28575">
              <a:solidFill>
                <a:srgbClr val="CCE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7676" name="Line 92">
              <a:extLst>
                <a:ext uri="{FF2B5EF4-FFF2-40B4-BE49-F238E27FC236}">
                  <a16:creationId xmlns:a16="http://schemas.microsoft.com/office/drawing/2014/main" id="{9ACD20DC-50E8-548C-3385-A29778A6920E}"/>
                </a:ext>
              </a:extLst>
            </p:cNvPr>
            <p:cNvSpPr>
              <a:spLocks noChangeShapeType="1"/>
            </p:cNvSpPr>
            <p:nvPr/>
          </p:nvSpPr>
          <p:spPr bwMode="auto">
            <a:xfrm>
              <a:off x="1296" y="1664"/>
              <a:ext cx="0" cy="576"/>
            </a:xfrm>
            <a:prstGeom prst="line">
              <a:avLst/>
            </a:prstGeom>
            <a:noFill/>
            <a:ln w="28575">
              <a:solidFill>
                <a:srgbClr val="CCE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7677" name="Line 93">
              <a:extLst>
                <a:ext uri="{FF2B5EF4-FFF2-40B4-BE49-F238E27FC236}">
                  <a16:creationId xmlns:a16="http://schemas.microsoft.com/office/drawing/2014/main" id="{010DDFF8-EF0B-F13E-8EF6-86B2BD6F16B6}"/>
                </a:ext>
              </a:extLst>
            </p:cNvPr>
            <p:cNvSpPr>
              <a:spLocks noChangeShapeType="1"/>
            </p:cNvSpPr>
            <p:nvPr/>
          </p:nvSpPr>
          <p:spPr bwMode="auto">
            <a:xfrm>
              <a:off x="1448" y="1352"/>
              <a:ext cx="0" cy="288"/>
            </a:xfrm>
            <a:prstGeom prst="line">
              <a:avLst/>
            </a:prstGeom>
            <a:noFill/>
            <a:ln w="28575">
              <a:solidFill>
                <a:srgbClr val="CCE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7678" name="Line 94">
              <a:extLst>
                <a:ext uri="{FF2B5EF4-FFF2-40B4-BE49-F238E27FC236}">
                  <a16:creationId xmlns:a16="http://schemas.microsoft.com/office/drawing/2014/main" id="{3812B9F9-4D1E-9DFC-DE07-E4D374E93446}"/>
                </a:ext>
              </a:extLst>
            </p:cNvPr>
            <p:cNvSpPr>
              <a:spLocks noChangeShapeType="1"/>
            </p:cNvSpPr>
            <p:nvPr/>
          </p:nvSpPr>
          <p:spPr bwMode="auto">
            <a:xfrm flipV="1">
              <a:off x="1448" y="1344"/>
              <a:ext cx="1288" cy="4"/>
            </a:xfrm>
            <a:prstGeom prst="line">
              <a:avLst/>
            </a:prstGeom>
            <a:noFill/>
            <a:ln w="28575">
              <a:solidFill>
                <a:srgbClr val="CCE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7679" name="Arc 95">
              <a:extLst>
                <a:ext uri="{FF2B5EF4-FFF2-40B4-BE49-F238E27FC236}">
                  <a16:creationId xmlns:a16="http://schemas.microsoft.com/office/drawing/2014/main" id="{3B9C51A9-D262-2EBD-6841-2E25D4B195C5}"/>
                </a:ext>
              </a:extLst>
            </p:cNvPr>
            <p:cNvSpPr>
              <a:spLocks/>
            </p:cNvSpPr>
            <p:nvPr/>
          </p:nvSpPr>
          <p:spPr bwMode="auto">
            <a:xfrm>
              <a:off x="2742" y="1249"/>
              <a:ext cx="136" cy="188"/>
            </a:xfrm>
            <a:custGeom>
              <a:avLst/>
              <a:gdLst>
                <a:gd name="G0" fmla="+- 21338 0 0"/>
                <a:gd name="G1" fmla="+- 21600 0 0"/>
                <a:gd name="G2" fmla="+- 21600 0 0"/>
                <a:gd name="T0" fmla="*/ 0 w 42938"/>
                <a:gd name="T1" fmla="*/ 18245 h 36692"/>
                <a:gd name="T2" fmla="*/ 36791 w 42938"/>
                <a:gd name="T3" fmla="*/ 36692 h 36692"/>
                <a:gd name="T4" fmla="*/ 21338 w 42938"/>
                <a:gd name="T5" fmla="*/ 21600 h 36692"/>
              </a:gdLst>
              <a:ahLst/>
              <a:cxnLst>
                <a:cxn ang="0">
                  <a:pos x="T0" y="T1"/>
                </a:cxn>
                <a:cxn ang="0">
                  <a:pos x="T2" y="T3"/>
                </a:cxn>
                <a:cxn ang="0">
                  <a:pos x="T4" y="T5"/>
                </a:cxn>
              </a:cxnLst>
              <a:rect l="0" t="0" r="r" b="b"/>
              <a:pathLst>
                <a:path w="42938" h="36692" fill="none" extrusionOk="0">
                  <a:moveTo>
                    <a:pt x="0" y="18245"/>
                  </a:moveTo>
                  <a:cubicBezTo>
                    <a:pt x="1651" y="7739"/>
                    <a:pt x="10703" y="0"/>
                    <a:pt x="21338" y="0"/>
                  </a:cubicBezTo>
                  <a:cubicBezTo>
                    <a:pt x="33267" y="0"/>
                    <a:pt x="42938" y="9670"/>
                    <a:pt x="42938" y="21600"/>
                  </a:cubicBezTo>
                  <a:cubicBezTo>
                    <a:pt x="42938" y="27240"/>
                    <a:pt x="40731" y="32656"/>
                    <a:pt x="36790" y="36691"/>
                  </a:cubicBezTo>
                </a:path>
                <a:path w="42938" h="36692" stroke="0" extrusionOk="0">
                  <a:moveTo>
                    <a:pt x="0" y="18245"/>
                  </a:moveTo>
                  <a:cubicBezTo>
                    <a:pt x="1651" y="7739"/>
                    <a:pt x="10703" y="0"/>
                    <a:pt x="21338" y="0"/>
                  </a:cubicBezTo>
                  <a:cubicBezTo>
                    <a:pt x="33267" y="0"/>
                    <a:pt x="42938" y="9670"/>
                    <a:pt x="42938" y="21600"/>
                  </a:cubicBezTo>
                  <a:cubicBezTo>
                    <a:pt x="42938" y="27240"/>
                    <a:pt x="40731" y="32656"/>
                    <a:pt x="36790" y="36691"/>
                  </a:cubicBezTo>
                  <a:lnTo>
                    <a:pt x="21338" y="21600"/>
                  </a:lnTo>
                  <a:close/>
                </a:path>
              </a:pathLst>
            </a:custGeom>
            <a:noFill/>
            <a:ln w="28575">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7680" name="Arc 96">
              <a:extLst>
                <a:ext uri="{FF2B5EF4-FFF2-40B4-BE49-F238E27FC236}">
                  <a16:creationId xmlns:a16="http://schemas.microsoft.com/office/drawing/2014/main" id="{4DE29082-F7EF-3A1A-9917-498A69FD357D}"/>
                </a:ext>
              </a:extLst>
            </p:cNvPr>
            <p:cNvSpPr>
              <a:spLocks/>
            </p:cNvSpPr>
            <p:nvPr/>
          </p:nvSpPr>
          <p:spPr bwMode="auto">
            <a:xfrm>
              <a:off x="2839" y="1249"/>
              <a:ext cx="137" cy="187"/>
            </a:xfrm>
            <a:custGeom>
              <a:avLst/>
              <a:gdLst>
                <a:gd name="G0" fmla="+- 21600 0 0"/>
                <a:gd name="G1" fmla="+- 21600 0 0"/>
                <a:gd name="G2" fmla="+- 21600 0 0"/>
                <a:gd name="T0" fmla="*/ 5935 w 43113"/>
                <a:gd name="T1" fmla="*/ 36472 h 36472"/>
                <a:gd name="T2" fmla="*/ 43113 w 43113"/>
                <a:gd name="T3" fmla="*/ 19667 h 36472"/>
                <a:gd name="T4" fmla="*/ 21600 w 43113"/>
                <a:gd name="T5" fmla="*/ 21600 h 36472"/>
              </a:gdLst>
              <a:ahLst/>
              <a:cxnLst>
                <a:cxn ang="0">
                  <a:pos x="T0" y="T1"/>
                </a:cxn>
                <a:cxn ang="0">
                  <a:pos x="T2" y="T3"/>
                </a:cxn>
                <a:cxn ang="0">
                  <a:pos x="T4" y="T5"/>
                </a:cxn>
              </a:cxnLst>
              <a:rect l="0" t="0" r="r" b="b"/>
              <a:pathLst>
                <a:path w="43113" h="36472" fill="none" extrusionOk="0">
                  <a:moveTo>
                    <a:pt x="5935" y="36471"/>
                  </a:moveTo>
                  <a:cubicBezTo>
                    <a:pt x="2124" y="32458"/>
                    <a:pt x="0" y="27134"/>
                    <a:pt x="0" y="21600"/>
                  </a:cubicBezTo>
                  <a:cubicBezTo>
                    <a:pt x="0" y="9670"/>
                    <a:pt x="9670" y="0"/>
                    <a:pt x="21600" y="0"/>
                  </a:cubicBezTo>
                  <a:cubicBezTo>
                    <a:pt x="32780" y="0"/>
                    <a:pt x="42112" y="8531"/>
                    <a:pt x="43113" y="19666"/>
                  </a:cubicBezTo>
                </a:path>
                <a:path w="43113" h="36472" stroke="0" extrusionOk="0">
                  <a:moveTo>
                    <a:pt x="5935" y="36471"/>
                  </a:moveTo>
                  <a:cubicBezTo>
                    <a:pt x="2124" y="32458"/>
                    <a:pt x="0" y="27134"/>
                    <a:pt x="0" y="21600"/>
                  </a:cubicBezTo>
                  <a:cubicBezTo>
                    <a:pt x="0" y="9670"/>
                    <a:pt x="9670" y="0"/>
                    <a:pt x="21600" y="0"/>
                  </a:cubicBezTo>
                  <a:cubicBezTo>
                    <a:pt x="32780" y="0"/>
                    <a:pt x="42112" y="8531"/>
                    <a:pt x="43113" y="19666"/>
                  </a:cubicBezTo>
                  <a:lnTo>
                    <a:pt x="21600" y="21600"/>
                  </a:lnTo>
                  <a:close/>
                </a:path>
              </a:pathLst>
            </a:custGeom>
            <a:noFill/>
            <a:ln w="28575">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7681" name="Rectangle 97">
              <a:extLst>
                <a:ext uri="{FF2B5EF4-FFF2-40B4-BE49-F238E27FC236}">
                  <a16:creationId xmlns:a16="http://schemas.microsoft.com/office/drawing/2014/main" id="{F7B34068-BAED-324D-E8AD-DB697C6A86D3}"/>
                </a:ext>
              </a:extLst>
            </p:cNvPr>
            <p:cNvSpPr>
              <a:spLocks noChangeArrowheads="1"/>
            </p:cNvSpPr>
            <p:nvPr/>
          </p:nvSpPr>
          <p:spPr bwMode="auto">
            <a:xfrm>
              <a:off x="2264" y="1248"/>
              <a:ext cx="288" cy="192"/>
            </a:xfrm>
            <a:prstGeom prst="rect">
              <a:avLst/>
            </a:prstGeom>
            <a:solidFill>
              <a:schemeClr val="accent1"/>
            </a:solidFill>
            <a:ln w="28575">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7682" name="Line 98">
              <a:extLst>
                <a:ext uri="{FF2B5EF4-FFF2-40B4-BE49-F238E27FC236}">
                  <a16:creationId xmlns:a16="http://schemas.microsoft.com/office/drawing/2014/main" id="{730B6201-23A2-DC35-B808-9D49F113E206}"/>
                </a:ext>
              </a:extLst>
            </p:cNvPr>
            <p:cNvSpPr>
              <a:spLocks noChangeShapeType="1"/>
            </p:cNvSpPr>
            <p:nvPr/>
          </p:nvSpPr>
          <p:spPr bwMode="auto">
            <a:xfrm flipH="1">
              <a:off x="1440" y="2544"/>
              <a:ext cx="1872" cy="0"/>
            </a:xfrm>
            <a:prstGeom prst="line">
              <a:avLst/>
            </a:prstGeom>
            <a:noFill/>
            <a:ln w="28575">
              <a:solidFill>
                <a:srgbClr val="CCE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7683" name="Freeform 99">
              <a:extLst>
                <a:ext uri="{FF2B5EF4-FFF2-40B4-BE49-F238E27FC236}">
                  <a16:creationId xmlns:a16="http://schemas.microsoft.com/office/drawing/2014/main" id="{1CB1E049-21EE-F736-BB55-E88C59E37030}"/>
                </a:ext>
              </a:extLst>
            </p:cNvPr>
            <p:cNvSpPr>
              <a:spLocks/>
            </p:cNvSpPr>
            <p:nvPr/>
          </p:nvSpPr>
          <p:spPr bwMode="auto">
            <a:xfrm>
              <a:off x="2976" y="1344"/>
              <a:ext cx="336" cy="1200"/>
            </a:xfrm>
            <a:custGeom>
              <a:avLst/>
              <a:gdLst>
                <a:gd name="T0" fmla="*/ 0 w 480"/>
                <a:gd name="T1" fmla="*/ 0 h 1200"/>
                <a:gd name="T2" fmla="*/ 480 w 480"/>
                <a:gd name="T3" fmla="*/ 0 h 1200"/>
                <a:gd name="T4" fmla="*/ 480 w 480"/>
                <a:gd name="T5" fmla="*/ 1200 h 1200"/>
              </a:gdLst>
              <a:ahLst/>
              <a:cxnLst>
                <a:cxn ang="0">
                  <a:pos x="T0" y="T1"/>
                </a:cxn>
                <a:cxn ang="0">
                  <a:pos x="T2" y="T3"/>
                </a:cxn>
                <a:cxn ang="0">
                  <a:pos x="T4" y="T5"/>
                </a:cxn>
              </a:cxnLst>
              <a:rect l="0" t="0" r="r" b="b"/>
              <a:pathLst>
                <a:path w="480" h="1200">
                  <a:moveTo>
                    <a:pt x="0" y="0"/>
                  </a:moveTo>
                  <a:lnTo>
                    <a:pt x="480" y="0"/>
                  </a:lnTo>
                  <a:lnTo>
                    <a:pt x="480" y="1200"/>
                  </a:lnTo>
                </a:path>
              </a:pathLst>
            </a:custGeom>
            <a:noFill/>
            <a:ln w="28575" cmpd="sng">
              <a:solidFill>
                <a:srgbClr val="CCE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7684" name="Rectangle 100">
              <a:extLst>
                <a:ext uri="{FF2B5EF4-FFF2-40B4-BE49-F238E27FC236}">
                  <a16:creationId xmlns:a16="http://schemas.microsoft.com/office/drawing/2014/main" id="{40759485-EA72-E67A-08F7-8DE04E20A50D}"/>
                </a:ext>
              </a:extLst>
            </p:cNvPr>
            <p:cNvSpPr>
              <a:spLocks noChangeArrowheads="1"/>
            </p:cNvSpPr>
            <p:nvPr/>
          </p:nvSpPr>
          <p:spPr bwMode="auto">
            <a:xfrm>
              <a:off x="3024" y="1728"/>
              <a:ext cx="576" cy="384"/>
            </a:xfrm>
            <a:prstGeom prst="rect">
              <a:avLst/>
            </a:prstGeom>
            <a:gradFill rotWithShape="0">
              <a:gsLst>
                <a:gs pos="0">
                  <a:srgbClr val="3333FF"/>
                </a:gs>
                <a:gs pos="100000">
                  <a:srgbClr val="3333FF">
                    <a:gamma/>
                    <a:shade val="6275"/>
                    <a:invGamma/>
                  </a:srgbClr>
                </a:gs>
              </a:gsLst>
              <a:path path="rect">
                <a:fillToRect r="100000" b="100000"/>
              </a:path>
            </a:gradFill>
            <a:ln w="9525">
              <a:solidFill>
                <a:srgbClr val="CCE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pPr>
              <a:endParaRPr lang="en-US" altLang="en-US" sz="2000" b="1">
                <a:solidFill>
                  <a:srgbClr val="FFFFCC"/>
                </a:solidFill>
                <a:latin typeface="Times New Roman" panose="02020603050405020304" pitchFamily="18" charset="0"/>
              </a:endParaRPr>
            </a:p>
          </p:txBody>
        </p:sp>
        <p:sp>
          <p:nvSpPr>
            <p:cNvPr id="67685" name="Line 101">
              <a:extLst>
                <a:ext uri="{FF2B5EF4-FFF2-40B4-BE49-F238E27FC236}">
                  <a16:creationId xmlns:a16="http://schemas.microsoft.com/office/drawing/2014/main" id="{38056B4C-6398-173C-E964-F4FFB91343C8}"/>
                </a:ext>
              </a:extLst>
            </p:cNvPr>
            <p:cNvSpPr>
              <a:spLocks noChangeShapeType="1"/>
            </p:cNvSpPr>
            <p:nvPr/>
          </p:nvSpPr>
          <p:spPr bwMode="auto">
            <a:xfrm>
              <a:off x="1440" y="2260"/>
              <a:ext cx="0" cy="288"/>
            </a:xfrm>
            <a:prstGeom prst="line">
              <a:avLst/>
            </a:prstGeom>
            <a:noFill/>
            <a:ln w="28575">
              <a:solidFill>
                <a:srgbClr val="CCE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7686" name="Line 102">
              <a:extLst>
                <a:ext uri="{FF2B5EF4-FFF2-40B4-BE49-F238E27FC236}">
                  <a16:creationId xmlns:a16="http://schemas.microsoft.com/office/drawing/2014/main" id="{90342671-7C8B-30FC-C4E1-0D392B2C475D}"/>
                </a:ext>
              </a:extLst>
            </p:cNvPr>
            <p:cNvSpPr>
              <a:spLocks noChangeShapeType="1"/>
            </p:cNvSpPr>
            <p:nvPr/>
          </p:nvSpPr>
          <p:spPr bwMode="auto">
            <a:xfrm>
              <a:off x="1440" y="2548"/>
              <a:ext cx="0" cy="192"/>
            </a:xfrm>
            <a:prstGeom prst="line">
              <a:avLst/>
            </a:prstGeom>
            <a:noFill/>
            <a:ln w="28575">
              <a:solidFill>
                <a:srgbClr val="CCE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7687" name="Line 103">
              <a:extLst>
                <a:ext uri="{FF2B5EF4-FFF2-40B4-BE49-F238E27FC236}">
                  <a16:creationId xmlns:a16="http://schemas.microsoft.com/office/drawing/2014/main" id="{DDC5C098-CAA3-932A-F9AE-4C18DE4DB9D3}"/>
                </a:ext>
              </a:extLst>
            </p:cNvPr>
            <p:cNvSpPr>
              <a:spLocks noChangeShapeType="1"/>
            </p:cNvSpPr>
            <p:nvPr/>
          </p:nvSpPr>
          <p:spPr bwMode="auto">
            <a:xfrm>
              <a:off x="1344" y="2740"/>
              <a:ext cx="192" cy="0"/>
            </a:xfrm>
            <a:prstGeom prst="line">
              <a:avLst/>
            </a:prstGeom>
            <a:noFill/>
            <a:ln w="28575">
              <a:solidFill>
                <a:srgbClr val="CCE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7688" name="Line 104">
              <a:extLst>
                <a:ext uri="{FF2B5EF4-FFF2-40B4-BE49-F238E27FC236}">
                  <a16:creationId xmlns:a16="http://schemas.microsoft.com/office/drawing/2014/main" id="{0CA5D117-41B5-CDBB-9154-58BEEAE97328}"/>
                </a:ext>
              </a:extLst>
            </p:cNvPr>
            <p:cNvSpPr>
              <a:spLocks noChangeShapeType="1"/>
            </p:cNvSpPr>
            <p:nvPr/>
          </p:nvSpPr>
          <p:spPr bwMode="auto">
            <a:xfrm>
              <a:off x="1392" y="2788"/>
              <a:ext cx="96" cy="0"/>
            </a:xfrm>
            <a:prstGeom prst="line">
              <a:avLst/>
            </a:prstGeom>
            <a:noFill/>
            <a:ln w="28575">
              <a:solidFill>
                <a:srgbClr val="CCE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7689" name="Line 105">
              <a:extLst>
                <a:ext uri="{FF2B5EF4-FFF2-40B4-BE49-F238E27FC236}">
                  <a16:creationId xmlns:a16="http://schemas.microsoft.com/office/drawing/2014/main" id="{2A434D16-1F40-31D6-1F85-1C14E0C739EE}"/>
                </a:ext>
              </a:extLst>
            </p:cNvPr>
            <p:cNvSpPr>
              <a:spLocks noChangeShapeType="1"/>
            </p:cNvSpPr>
            <p:nvPr/>
          </p:nvSpPr>
          <p:spPr bwMode="auto">
            <a:xfrm>
              <a:off x="1000" y="2544"/>
              <a:ext cx="128" cy="0"/>
            </a:xfrm>
            <a:prstGeom prst="line">
              <a:avLst/>
            </a:prstGeom>
            <a:noFill/>
            <a:ln w="28575">
              <a:solidFill>
                <a:srgbClr val="CCE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nvGrpSpPr>
            <p:cNvPr id="67690" name="Group 106">
              <a:extLst>
                <a:ext uri="{FF2B5EF4-FFF2-40B4-BE49-F238E27FC236}">
                  <a16:creationId xmlns:a16="http://schemas.microsoft.com/office/drawing/2014/main" id="{0B62701A-7F54-2C11-B251-4F38C69A7BA5}"/>
                </a:ext>
              </a:extLst>
            </p:cNvPr>
            <p:cNvGrpSpPr>
              <a:grpSpLocks/>
            </p:cNvGrpSpPr>
            <p:nvPr/>
          </p:nvGrpSpPr>
          <p:grpSpPr bwMode="auto">
            <a:xfrm>
              <a:off x="1632" y="1344"/>
              <a:ext cx="528" cy="1200"/>
              <a:chOff x="1824" y="1352"/>
              <a:chExt cx="528" cy="1200"/>
            </a:xfrm>
          </p:grpSpPr>
          <p:sp>
            <p:nvSpPr>
              <p:cNvPr id="67691" name="Line 107">
                <a:extLst>
                  <a:ext uri="{FF2B5EF4-FFF2-40B4-BE49-F238E27FC236}">
                    <a16:creationId xmlns:a16="http://schemas.microsoft.com/office/drawing/2014/main" id="{4A4E48C4-999C-B910-1DF5-E8EDA339B595}"/>
                  </a:ext>
                </a:extLst>
              </p:cNvPr>
              <p:cNvSpPr>
                <a:spLocks noChangeShapeType="1"/>
              </p:cNvSpPr>
              <p:nvPr/>
            </p:nvSpPr>
            <p:spPr bwMode="auto">
              <a:xfrm>
                <a:off x="2088" y="1352"/>
                <a:ext cx="0" cy="1200"/>
              </a:xfrm>
              <a:prstGeom prst="line">
                <a:avLst/>
              </a:prstGeom>
              <a:noFill/>
              <a:ln w="28575">
                <a:solidFill>
                  <a:srgbClr val="CCE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7692" name="Rectangle 108">
                <a:extLst>
                  <a:ext uri="{FF2B5EF4-FFF2-40B4-BE49-F238E27FC236}">
                    <a16:creationId xmlns:a16="http://schemas.microsoft.com/office/drawing/2014/main" id="{77597A88-85FF-301E-5925-7A14A22EF6D8}"/>
                  </a:ext>
                </a:extLst>
              </p:cNvPr>
              <p:cNvSpPr>
                <a:spLocks noChangeArrowheads="1"/>
              </p:cNvSpPr>
              <p:nvPr/>
            </p:nvSpPr>
            <p:spPr bwMode="auto">
              <a:xfrm>
                <a:off x="1968" y="1728"/>
                <a:ext cx="240" cy="384"/>
              </a:xfrm>
              <a:prstGeom prst="rect">
                <a:avLst/>
              </a:prstGeom>
              <a:gradFill rotWithShape="0">
                <a:gsLst>
                  <a:gs pos="0">
                    <a:srgbClr val="3333FF"/>
                  </a:gs>
                  <a:gs pos="100000">
                    <a:srgbClr val="3333FF">
                      <a:gamma/>
                      <a:shade val="6275"/>
                      <a:invGamma/>
                    </a:srgbClr>
                  </a:gs>
                </a:gsLst>
                <a:path path="rect">
                  <a:fillToRect r="100000" b="100000"/>
                </a:path>
              </a:gradFill>
              <a:ln w="9525">
                <a:solidFill>
                  <a:srgbClr val="CCE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pPr>
                <a:endParaRPr lang="en-US" altLang="en-US" sz="2000" b="1">
                  <a:solidFill>
                    <a:srgbClr val="FFFFCC"/>
                  </a:solidFill>
                  <a:latin typeface="Times New Roman" panose="02020603050405020304" pitchFamily="18" charset="0"/>
                </a:endParaRPr>
              </a:p>
            </p:txBody>
          </p:sp>
          <p:sp>
            <p:nvSpPr>
              <p:cNvPr id="67693" name="Freeform 109">
                <a:extLst>
                  <a:ext uri="{FF2B5EF4-FFF2-40B4-BE49-F238E27FC236}">
                    <a16:creationId xmlns:a16="http://schemas.microsoft.com/office/drawing/2014/main" id="{82361522-0591-F7BB-BB5F-11FB74E7BF9C}"/>
                  </a:ext>
                </a:extLst>
              </p:cNvPr>
              <p:cNvSpPr>
                <a:spLocks/>
              </p:cNvSpPr>
              <p:nvPr/>
            </p:nvSpPr>
            <p:spPr bwMode="auto">
              <a:xfrm>
                <a:off x="1824" y="1776"/>
                <a:ext cx="528" cy="288"/>
              </a:xfrm>
              <a:custGeom>
                <a:avLst/>
                <a:gdLst>
                  <a:gd name="T0" fmla="*/ 0 w 528"/>
                  <a:gd name="T1" fmla="*/ 288 h 288"/>
                  <a:gd name="T2" fmla="*/ 96 w 528"/>
                  <a:gd name="T3" fmla="*/ 288 h 288"/>
                  <a:gd name="T4" fmla="*/ 432 w 528"/>
                  <a:gd name="T5" fmla="*/ 0 h 288"/>
                  <a:gd name="T6" fmla="*/ 528 w 528"/>
                  <a:gd name="T7" fmla="*/ 0 h 288"/>
                </a:gdLst>
                <a:ahLst/>
                <a:cxnLst>
                  <a:cxn ang="0">
                    <a:pos x="T0" y="T1"/>
                  </a:cxn>
                  <a:cxn ang="0">
                    <a:pos x="T2" y="T3"/>
                  </a:cxn>
                  <a:cxn ang="0">
                    <a:pos x="T4" y="T5"/>
                  </a:cxn>
                  <a:cxn ang="0">
                    <a:pos x="T6" y="T7"/>
                  </a:cxn>
                </a:cxnLst>
                <a:rect l="0" t="0" r="r" b="b"/>
                <a:pathLst>
                  <a:path w="528" h="288">
                    <a:moveTo>
                      <a:pt x="0" y="288"/>
                    </a:moveTo>
                    <a:lnTo>
                      <a:pt x="96" y="288"/>
                    </a:lnTo>
                    <a:lnTo>
                      <a:pt x="432" y="0"/>
                    </a:lnTo>
                    <a:lnTo>
                      <a:pt x="528" y="0"/>
                    </a:lnTo>
                  </a:path>
                </a:pathLst>
              </a:custGeom>
              <a:noFill/>
              <a:ln w="28575" cmpd="sng">
                <a:solidFill>
                  <a:srgbClr val="FFC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grpSp>
      <p:sp>
        <p:nvSpPr>
          <p:cNvPr id="67694" name="AutoShape 110">
            <a:hlinkClick r:id="rId2" action="ppaction://hlinkfile" highlightClick="1"/>
            <a:extLst>
              <a:ext uri="{FF2B5EF4-FFF2-40B4-BE49-F238E27FC236}">
                <a16:creationId xmlns:a16="http://schemas.microsoft.com/office/drawing/2014/main" id="{EA1C5F33-BF35-B597-1FD7-90FDAF45CD42}"/>
              </a:ext>
            </a:extLst>
          </p:cNvPr>
          <p:cNvSpPr>
            <a:spLocks noChangeArrowheads="1"/>
          </p:cNvSpPr>
          <p:nvPr/>
        </p:nvSpPr>
        <p:spPr bwMode="auto">
          <a:xfrm>
            <a:off x="7874000" y="5880100"/>
            <a:ext cx="2260600" cy="698500"/>
          </a:xfrm>
          <a:prstGeom prst="actionButtonBlank">
            <a:avLst/>
          </a:prstGeom>
          <a:gradFill rotWithShape="0">
            <a:gsLst>
              <a:gs pos="0">
                <a:schemeClr val="accent2"/>
              </a:gs>
              <a:gs pos="100000">
                <a:schemeClr val="accent2">
                  <a:gamma/>
                  <a:shade val="0"/>
                  <a:invGamma/>
                </a:schemeClr>
              </a:gs>
            </a:gsLst>
            <a:path path="rect">
              <a:fillToRect r="100000" b="100000"/>
            </a:path>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fontAlgn="base" hangingPunct="0">
              <a:spcBef>
                <a:spcPct val="0"/>
              </a:spcBef>
              <a:spcAft>
                <a:spcPct val="0"/>
              </a:spcAft>
            </a:pPr>
            <a:r>
              <a:rPr lang="en-US" altLang="en-US" sz="2400">
                <a:solidFill>
                  <a:srgbClr val="00FFFF"/>
                </a:solidFill>
                <a:latin typeface="Times New Roman" panose="02020603050405020304" pitchFamily="18" charset="0"/>
              </a:rPr>
              <a:t>Simulations</a:t>
            </a:r>
          </a:p>
        </p:txBody>
      </p:sp>
    </p:spTree>
  </p:cSld>
  <p:clrMapOvr>
    <a:masterClrMapping/>
  </p:clrMapOvr>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9782" name="Group 150">
            <a:extLst>
              <a:ext uri="{FF2B5EF4-FFF2-40B4-BE49-F238E27FC236}">
                <a16:creationId xmlns:a16="http://schemas.microsoft.com/office/drawing/2014/main" id="{FC336F37-1C62-3459-CDBC-3C1431CB5383}"/>
              </a:ext>
            </a:extLst>
          </p:cNvPr>
          <p:cNvGrpSpPr>
            <a:grpSpLocks noChangeAspect="1"/>
          </p:cNvGrpSpPr>
          <p:nvPr/>
        </p:nvGrpSpPr>
        <p:grpSpPr bwMode="auto">
          <a:xfrm>
            <a:off x="7162800" y="1524000"/>
            <a:ext cx="3130550" cy="2374900"/>
            <a:chOff x="1638" y="1092"/>
            <a:chExt cx="2599" cy="2047"/>
          </a:xfrm>
        </p:grpSpPr>
        <p:sp>
          <p:nvSpPr>
            <p:cNvPr id="69783" name="Rectangle 151">
              <a:extLst>
                <a:ext uri="{FF2B5EF4-FFF2-40B4-BE49-F238E27FC236}">
                  <a16:creationId xmlns:a16="http://schemas.microsoft.com/office/drawing/2014/main" id="{B241E0AF-67BB-01C0-1A7D-2A048ADAADFC}"/>
                </a:ext>
              </a:extLst>
            </p:cNvPr>
            <p:cNvSpPr>
              <a:spLocks noChangeAspect="1" noChangeArrowheads="1"/>
            </p:cNvSpPr>
            <p:nvPr/>
          </p:nvSpPr>
          <p:spPr bwMode="auto">
            <a:xfrm>
              <a:off x="1638" y="1092"/>
              <a:ext cx="2598" cy="2046"/>
            </a:xfrm>
            <a:prstGeom prst="rect">
              <a:avLst/>
            </a:prstGeom>
            <a:gradFill rotWithShape="0">
              <a:gsLst>
                <a:gs pos="0">
                  <a:srgbClr val="0000CC"/>
                </a:gs>
                <a:gs pos="100000">
                  <a:srgbClr val="0000CC">
                    <a:gamma/>
                    <a:shade val="0"/>
                    <a:invGamma/>
                  </a:srgbClr>
                </a:gs>
              </a:gsLst>
              <a:path path="rect">
                <a:fillToRect l="100000" t="100000"/>
              </a:path>
            </a:gradFill>
            <a:ln w="0">
              <a:solidFill>
                <a:schemeClr val="folHlink"/>
              </a:solidFill>
              <a:miter lim="800000"/>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784" name="Freeform 152">
              <a:extLst>
                <a:ext uri="{FF2B5EF4-FFF2-40B4-BE49-F238E27FC236}">
                  <a16:creationId xmlns:a16="http://schemas.microsoft.com/office/drawing/2014/main" id="{9875C5E2-B1BA-AC78-B2E4-E8FBC63D1BA2}"/>
                </a:ext>
              </a:extLst>
            </p:cNvPr>
            <p:cNvSpPr>
              <a:spLocks noChangeAspect="1"/>
            </p:cNvSpPr>
            <p:nvPr/>
          </p:nvSpPr>
          <p:spPr bwMode="auto">
            <a:xfrm>
              <a:off x="1638"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gradFill rotWithShape="0">
              <a:gsLst>
                <a:gs pos="0">
                  <a:srgbClr val="0000CC"/>
                </a:gs>
                <a:gs pos="100000">
                  <a:srgbClr val="0000CC">
                    <a:gamma/>
                    <a:shade val="0"/>
                    <a:invGamma/>
                  </a:srgbClr>
                </a:gs>
              </a:gsLst>
              <a:path path="rect">
                <a:fillToRect l="100000" t="100000"/>
              </a:path>
            </a:gradFill>
            <a:ln w="0">
              <a:solidFill>
                <a:schemeClr val="folHlink"/>
              </a:solidFill>
              <a:prstDash val="sysDot"/>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785" name="Freeform 153">
              <a:extLst>
                <a:ext uri="{FF2B5EF4-FFF2-40B4-BE49-F238E27FC236}">
                  <a16:creationId xmlns:a16="http://schemas.microsoft.com/office/drawing/2014/main" id="{B1BFCE4E-BF1E-956D-0AA0-D1141C35C7DE}"/>
                </a:ext>
              </a:extLst>
            </p:cNvPr>
            <p:cNvSpPr>
              <a:spLocks noChangeAspect="1"/>
            </p:cNvSpPr>
            <p:nvPr/>
          </p:nvSpPr>
          <p:spPr bwMode="auto">
            <a:xfrm>
              <a:off x="1896"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gradFill rotWithShape="0">
              <a:gsLst>
                <a:gs pos="0">
                  <a:srgbClr val="0000CC"/>
                </a:gs>
                <a:gs pos="100000">
                  <a:srgbClr val="0000CC">
                    <a:gamma/>
                    <a:shade val="0"/>
                    <a:invGamma/>
                  </a:srgbClr>
                </a:gs>
              </a:gsLst>
              <a:path path="rect">
                <a:fillToRect l="100000" t="100000"/>
              </a:path>
            </a:gradFill>
            <a:ln w="0">
              <a:solidFill>
                <a:schemeClr val="folHlink"/>
              </a:solidFill>
              <a:prstDash val="sysDot"/>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786" name="Freeform 154">
              <a:extLst>
                <a:ext uri="{FF2B5EF4-FFF2-40B4-BE49-F238E27FC236}">
                  <a16:creationId xmlns:a16="http://schemas.microsoft.com/office/drawing/2014/main" id="{363A46E0-256B-ED5D-3A65-4616468893CB}"/>
                </a:ext>
              </a:extLst>
            </p:cNvPr>
            <p:cNvSpPr>
              <a:spLocks noChangeAspect="1"/>
            </p:cNvSpPr>
            <p:nvPr/>
          </p:nvSpPr>
          <p:spPr bwMode="auto">
            <a:xfrm>
              <a:off x="2160"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gradFill rotWithShape="0">
              <a:gsLst>
                <a:gs pos="0">
                  <a:srgbClr val="0000CC"/>
                </a:gs>
                <a:gs pos="100000">
                  <a:srgbClr val="0000CC">
                    <a:gamma/>
                    <a:shade val="0"/>
                    <a:invGamma/>
                  </a:srgbClr>
                </a:gs>
              </a:gsLst>
              <a:path path="rect">
                <a:fillToRect l="100000" t="100000"/>
              </a:path>
            </a:gradFill>
            <a:ln w="0">
              <a:solidFill>
                <a:schemeClr val="folHlink"/>
              </a:solidFill>
              <a:prstDash val="sysDot"/>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787" name="Freeform 155">
              <a:extLst>
                <a:ext uri="{FF2B5EF4-FFF2-40B4-BE49-F238E27FC236}">
                  <a16:creationId xmlns:a16="http://schemas.microsoft.com/office/drawing/2014/main" id="{B1301059-649D-70E0-6A93-6AB1039133A2}"/>
                </a:ext>
              </a:extLst>
            </p:cNvPr>
            <p:cNvSpPr>
              <a:spLocks noChangeAspect="1"/>
            </p:cNvSpPr>
            <p:nvPr/>
          </p:nvSpPr>
          <p:spPr bwMode="auto">
            <a:xfrm>
              <a:off x="2418"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gradFill rotWithShape="0">
              <a:gsLst>
                <a:gs pos="0">
                  <a:srgbClr val="0000CC"/>
                </a:gs>
                <a:gs pos="100000">
                  <a:srgbClr val="0000CC">
                    <a:gamma/>
                    <a:shade val="0"/>
                    <a:invGamma/>
                  </a:srgbClr>
                </a:gs>
              </a:gsLst>
              <a:path path="rect">
                <a:fillToRect l="100000" t="100000"/>
              </a:path>
            </a:gradFill>
            <a:ln w="0">
              <a:solidFill>
                <a:schemeClr val="folHlink"/>
              </a:solidFill>
              <a:prstDash val="sysDot"/>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788" name="Freeform 156">
              <a:extLst>
                <a:ext uri="{FF2B5EF4-FFF2-40B4-BE49-F238E27FC236}">
                  <a16:creationId xmlns:a16="http://schemas.microsoft.com/office/drawing/2014/main" id="{C8712EF5-2FE7-0913-EC74-7C24C75F7AC5}"/>
                </a:ext>
              </a:extLst>
            </p:cNvPr>
            <p:cNvSpPr>
              <a:spLocks noChangeAspect="1"/>
            </p:cNvSpPr>
            <p:nvPr/>
          </p:nvSpPr>
          <p:spPr bwMode="auto">
            <a:xfrm>
              <a:off x="2676"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gradFill rotWithShape="0">
              <a:gsLst>
                <a:gs pos="0">
                  <a:srgbClr val="0000CC"/>
                </a:gs>
                <a:gs pos="100000">
                  <a:srgbClr val="0000CC">
                    <a:gamma/>
                    <a:shade val="0"/>
                    <a:invGamma/>
                  </a:srgbClr>
                </a:gs>
              </a:gsLst>
              <a:path path="rect">
                <a:fillToRect l="100000" t="100000"/>
              </a:path>
            </a:gradFill>
            <a:ln w="0">
              <a:solidFill>
                <a:schemeClr val="folHlink"/>
              </a:solidFill>
              <a:prstDash val="sysDot"/>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789" name="Freeform 157">
              <a:extLst>
                <a:ext uri="{FF2B5EF4-FFF2-40B4-BE49-F238E27FC236}">
                  <a16:creationId xmlns:a16="http://schemas.microsoft.com/office/drawing/2014/main" id="{1690C614-9F66-7256-F8E2-A65216FCE230}"/>
                </a:ext>
              </a:extLst>
            </p:cNvPr>
            <p:cNvSpPr>
              <a:spLocks noChangeAspect="1"/>
            </p:cNvSpPr>
            <p:nvPr/>
          </p:nvSpPr>
          <p:spPr bwMode="auto">
            <a:xfrm>
              <a:off x="2940"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gradFill rotWithShape="0">
              <a:gsLst>
                <a:gs pos="0">
                  <a:srgbClr val="0000CC"/>
                </a:gs>
                <a:gs pos="100000">
                  <a:srgbClr val="0000CC">
                    <a:gamma/>
                    <a:shade val="0"/>
                    <a:invGamma/>
                  </a:srgbClr>
                </a:gs>
              </a:gsLst>
              <a:path path="rect">
                <a:fillToRect l="100000" t="100000"/>
              </a:path>
            </a:gradFill>
            <a:ln w="0">
              <a:solidFill>
                <a:schemeClr val="folHlink"/>
              </a:solidFill>
              <a:prstDash val="sysDot"/>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790" name="Freeform 158">
              <a:extLst>
                <a:ext uri="{FF2B5EF4-FFF2-40B4-BE49-F238E27FC236}">
                  <a16:creationId xmlns:a16="http://schemas.microsoft.com/office/drawing/2014/main" id="{32438F2C-A814-8CC1-75B5-209BBB47E10E}"/>
                </a:ext>
              </a:extLst>
            </p:cNvPr>
            <p:cNvSpPr>
              <a:spLocks noChangeAspect="1"/>
            </p:cNvSpPr>
            <p:nvPr/>
          </p:nvSpPr>
          <p:spPr bwMode="auto">
            <a:xfrm>
              <a:off x="3198"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gradFill rotWithShape="0">
              <a:gsLst>
                <a:gs pos="0">
                  <a:srgbClr val="0000CC"/>
                </a:gs>
                <a:gs pos="100000">
                  <a:srgbClr val="0000CC">
                    <a:gamma/>
                    <a:shade val="0"/>
                    <a:invGamma/>
                  </a:srgbClr>
                </a:gs>
              </a:gsLst>
              <a:path path="rect">
                <a:fillToRect l="100000" t="100000"/>
              </a:path>
            </a:gradFill>
            <a:ln w="0">
              <a:solidFill>
                <a:schemeClr val="folHlink"/>
              </a:solidFill>
              <a:prstDash val="sysDot"/>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791" name="Freeform 159">
              <a:extLst>
                <a:ext uri="{FF2B5EF4-FFF2-40B4-BE49-F238E27FC236}">
                  <a16:creationId xmlns:a16="http://schemas.microsoft.com/office/drawing/2014/main" id="{93CDD8F8-1497-5228-FE71-3A54F12EB465}"/>
                </a:ext>
              </a:extLst>
            </p:cNvPr>
            <p:cNvSpPr>
              <a:spLocks noChangeAspect="1"/>
            </p:cNvSpPr>
            <p:nvPr/>
          </p:nvSpPr>
          <p:spPr bwMode="auto">
            <a:xfrm>
              <a:off x="3456"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gradFill rotWithShape="0">
              <a:gsLst>
                <a:gs pos="0">
                  <a:srgbClr val="0000CC"/>
                </a:gs>
                <a:gs pos="100000">
                  <a:srgbClr val="0000CC">
                    <a:gamma/>
                    <a:shade val="0"/>
                    <a:invGamma/>
                  </a:srgbClr>
                </a:gs>
              </a:gsLst>
              <a:path path="rect">
                <a:fillToRect l="100000" t="100000"/>
              </a:path>
            </a:gradFill>
            <a:ln w="0">
              <a:solidFill>
                <a:schemeClr val="folHlink"/>
              </a:solidFill>
              <a:prstDash val="sysDot"/>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792" name="Freeform 160">
              <a:extLst>
                <a:ext uri="{FF2B5EF4-FFF2-40B4-BE49-F238E27FC236}">
                  <a16:creationId xmlns:a16="http://schemas.microsoft.com/office/drawing/2014/main" id="{06269BEE-46AE-623F-2E66-736A6EF79BB6}"/>
                </a:ext>
              </a:extLst>
            </p:cNvPr>
            <p:cNvSpPr>
              <a:spLocks noChangeAspect="1"/>
            </p:cNvSpPr>
            <p:nvPr/>
          </p:nvSpPr>
          <p:spPr bwMode="auto">
            <a:xfrm>
              <a:off x="3714"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gradFill rotWithShape="0">
              <a:gsLst>
                <a:gs pos="0">
                  <a:srgbClr val="0000CC"/>
                </a:gs>
                <a:gs pos="100000">
                  <a:srgbClr val="0000CC">
                    <a:gamma/>
                    <a:shade val="0"/>
                    <a:invGamma/>
                  </a:srgbClr>
                </a:gs>
              </a:gsLst>
              <a:path path="rect">
                <a:fillToRect l="100000" t="100000"/>
              </a:path>
            </a:gradFill>
            <a:ln w="0">
              <a:solidFill>
                <a:schemeClr val="folHlink"/>
              </a:solidFill>
              <a:prstDash val="sysDot"/>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793" name="Freeform 161">
              <a:extLst>
                <a:ext uri="{FF2B5EF4-FFF2-40B4-BE49-F238E27FC236}">
                  <a16:creationId xmlns:a16="http://schemas.microsoft.com/office/drawing/2014/main" id="{64029B77-D43C-0076-061D-EB72E6D5BBB3}"/>
                </a:ext>
              </a:extLst>
            </p:cNvPr>
            <p:cNvSpPr>
              <a:spLocks noChangeAspect="1"/>
            </p:cNvSpPr>
            <p:nvPr/>
          </p:nvSpPr>
          <p:spPr bwMode="auto">
            <a:xfrm>
              <a:off x="3978"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gradFill rotWithShape="0">
              <a:gsLst>
                <a:gs pos="0">
                  <a:srgbClr val="0000CC"/>
                </a:gs>
                <a:gs pos="100000">
                  <a:srgbClr val="0000CC">
                    <a:gamma/>
                    <a:shade val="0"/>
                    <a:invGamma/>
                  </a:srgbClr>
                </a:gs>
              </a:gsLst>
              <a:path path="rect">
                <a:fillToRect l="100000" t="100000"/>
              </a:path>
            </a:gradFill>
            <a:ln w="0">
              <a:solidFill>
                <a:schemeClr val="folHlink"/>
              </a:solidFill>
              <a:prstDash val="sysDot"/>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794" name="Freeform 162">
              <a:extLst>
                <a:ext uri="{FF2B5EF4-FFF2-40B4-BE49-F238E27FC236}">
                  <a16:creationId xmlns:a16="http://schemas.microsoft.com/office/drawing/2014/main" id="{902B0345-6B7C-6F13-4016-2D6A33BBFFB0}"/>
                </a:ext>
              </a:extLst>
            </p:cNvPr>
            <p:cNvSpPr>
              <a:spLocks noChangeAspect="1"/>
            </p:cNvSpPr>
            <p:nvPr/>
          </p:nvSpPr>
          <p:spPr bwMode="auto">
            <a:xfrm>
              <a:off x="4236"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gradFill rotWithShape="0">
              <a:gsLst>
                <a:gs pos="0">
                  <a:srgbClr val="0000CC"/>
                </a:gs>
                <a:gs pos="100000">
                  <a:srgbClr val="0000CC">
                    <a:gamma/>
                    <a:shade val="0"/>
                    <a:invGamma/>
                  </a:srgbClr>
                </a:gs>
              </a:gsLst>
              <a:path path="rect">
                <a:fillToRect l="100000" t="100000"/>
              </a:path>
            </a:gradFill>
            <a:ln w="0">
              <a:solidFill>
                <a:schemeClr val="folHlink"/>
              </a:solidFill>
              <a:prstDash val="sysDot"/>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795" name="Freeform 163">
              <a:extLst>
                <a:ext uri="{FF2B5EF4-FFF2-40B4-BE49-F238E27FC236}">
                  <a16:creationId xmlns:a16="http://schemas.microsoft.com/office/drawing/2014/main" id="{D9DA615C-9140-3216-07CC-9EDA627C3081}"/>
                </a:ext>
              </a:extLst>
            </p:cNvPr>
            <p:cNvSpPr>
              <a:spLocks noChangeAspect="1"/>
            </p:cNvSpPr>
            <p:nvPr/>
          </p:nvSpPr>
          <p:spPr bwMode="auto">
            <a:xfrm>
              <a:off x="1638" y="3138"/>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gradFill rotWithShape="0">
              <a:gsLst>
                <a:gs pos="0">
                  <a:srgbClr val="0000CC"/>
                </a:gs>
                <a:gs pos="100000">
                  <a:srgbClr val="0000CC">
                    <a:gamma/>
                    <a:shade val="0"/>
                    <a:invGamma/>
                  </a:srgbClr>
                </a:gs>
              </a:gsLst>
              <a:path path="rect">
                <a:fillToRect l="100000" t="100000"/>
              </a:path>
            </a:gradFill>
            <a:ln w="0">
              <a:solidFill>
                <a:schemeClr val="folHlink"/>
              </a:solidFill>
              <a:prstDash val="sysDot"/>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796" name="Freeform 164">
              <a:extLst>
                <a:ext uri="{FF2B5EF4-FFF2-40B4-BE49-F238E27FC236}">
                  <a16:creationId xmlns:a16="http://schemas.microsoft.com/office/drawing/2014/main" id="{4855B88E-BEE9-AC21-1236-6193AA7046CD}"/>
                </a:ext>
              </a:extLst>
            </p:cNvPr>
            <p:cNvSpPr>
              <a:spLocks noChangeAspect="1"/>
            </p:cNvSpPr>
            <p:nvPr/>
          </p:nvSpPr>
          <p:spPr bwMode="auto">
            <a:xfrm>
              <a:off x="1638" y="2910"/>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gradFill rotWithShape="0">
              <a:gsLst>
                <a:gs pos="0">
                  <a:srgbClr val="0000CC"/>
                </a:gs>
                <a:gs pos="100000">
                  <a:srgbClr val="0000CC">
                    <a:gamma/>
                    <a:shade val="0"/>
                    <a:invGamma/>
                  </a:srgbClr>
                </a:gs>
              </a:gsLst>
              <a:path path="rect">
                <a:fillToRect l="100000" t="100000"/>
              </a:path>
            </a:gradFill>
            <a:ln w="0">
              <a:solidFill>
                <a:schemeClr val="folHlink"/>
              </a:solidFill>
              <a:prstDash val="sysDot"/>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797" name="Freeform 165">
              <a:extLst>
                <a:ext uri="{FF2B5EF4-FFF2-40B4-BE49-F238E27FC236}">
                  <a16:creationId xmlns:a16="http://schemas.microsoft.com/office/drawing/2014/main" id="{465B4523-49BE-5E96-B799-A9BEE23CE0F4}"/>
                </a:ext>
              </a:extLst>
            </p:cNvPr>
            <p:cNvSpPr>
              <a:spLocks noChangeAspect="1"/>
            </p:cNvSpPr>
            <p:nvPr/>
          </p:nvSpPr>
          <p:spPr bwMode="auto">
            <a:xfrm>
              <a:off x="1638" y="2682"/>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gradFill rotWithShape="0">
              <a:gsLst>
                <a:gs pos="0">
                  <a:srgbClr val="0000CC"/>
                </a:gs>
                <a:gs pos="100000">
                  <a:srgbClr val="0000CC">
                    <a:gamma/>
                    <a:shade val="0"/>
                    <a:invGamma/>
                  </a:srgbClr>
                </a:gs>
              </a:gsLst>
              <a:path path="rect">
                <a:fillToRect l="100000" t="100000"/>
              </a:path>
            </a:gradFill>
            <a:ln w="0">
              <a:solidFill>
                <a:schemeClr val="folHlink"/>
              </a:solidFill>
              <a:prstDash val="sysDot"/>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798" name="Freeform 166">
              <a:extLst>
                <a:ext uri="{FF2B5EF4-FFF2-40B4-BE49-F238E27FC236}">
                  <a16:creationId xmlns:a16="http://schemas.microsoft.com/office/drawing/2014/main" id="{D1B8D85B-DA07-A62B-115D-9B5A0006B911}"/>
                </a:ext>
              </a:extLst>
            </p:cNvPr>
            <p:cNvSpPr>
              <a:spLocks noChangeAspect="1"/>
            </p:cNvSpPr>
            <p:nvPr/>
          </p:nvSpPr>
          <p:spPr bwMode="auto">
            <a:xfrm>
              <a:off x="1638" y="2454"/>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gradFill rotWithShape="0">
              <a:gsLst>
                <a:gs pos="0">
                  <a:srgbClr val="0000CC"/>
                </a:gs>
                <a:gs pos="100000">
                  <a:srgbClr val="0000CC">
                    <a:gamma/>
                    <a:shade val="0"/>
                    <a:invGamma/>
                  </a:srgbClr>
                </a:gs>
              </a:gsLst>
              <a:path path="rect">
                <a:fillToRect l="100000" t="100000"/>
              </a:path>
            </a:gradFill>
            <a:ln w="0">
              <a:solidFill>
                <a:schemeClr val="folHlink"/>
              </a:solidFill>
              <a:prstDash val="sysDot"/>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799" name="Freeform 167">
              <a:extLst>
                <a:ext uri="{FF2B5EF4-FFF2-40B4-BE49-F238E27FC236}">
                  <a16:creationId xmlns:a16="http://schemas.microsoft.com/office/drawing/2014/main" id="{5C94EC9A-38F6-B669-8858-DC2BCDEE7877}"/>
                </a:ext>
              </a:extLst>
            </p:cNvPr>
            <p:cNvSpPr>
              <a:spLocks noChangeAspect="1"/>
            </p:cNvSpPr>
            <p:nvPr/>
          </p:nvSpPr>
          <p:spPr bwMode="auto">
            <a:xfrm>
              <a:off x="1638" y="2226"/>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gradFill rotWithShape="0">
              <a:gsLst>
                <a:gs pos="0">
                  <a:srgbClr val="0000CC"/>
                </a:gs>
                <a:gs pos="100000">
                  <a:srgbClr val="0000CC">
                    <a:gamma/>
                    <a:shade val="0"/>
                    <a:invGamma/>
                  </a:srgbClr>
                </a:gs>
              </a:gsLst>
              <a:path path="rect">
                <a:fillToRect l="100000" t="100000"/>
              </a:path>
            </a:gradFill>
            <a:ln w="0">
              <a:solidFill>
                <a:schemeClr val="folHlink"/>
              </a:solidFill>
              <a:prstDash val="sysDot"/>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800" name="Freeform 168">
              <a:extLst>
                <a:ext uri="{FF2B5EF4-FFF2-40B4-BE49-F238E27FC236}">
                  <a16:creationId xmlns:a16="http://schemas.microsoft.com/office/drawing/2014/main" id="{C8722097-1D22-4374-5E36-AF8FE13C8EE4}"/>
                </a:ext>
              </a:extLst>
            </p:cNvPr>
            <p:cNvSpPr>
              <a:spLocks noChangeAspect="1"/>
            </p:cNvSpPr>
            <p:nvPr/>
          </p:nvSpPr>
          <p:spPr bwMode="auto">
            <a:xfrm>
              <a:off x="1638" y="2004"/>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gradFill rotWithShape="0">
              <a:gsLst>
                <a:gs pos="0">
                  <a:srgbClr val="0000CC"/>
                </a:gs>
                <a:gs pos="100000">
                  <a:srgbClr val="0000CC">
                    <a:gamma/>
                    <a:shade val="0"/>
                    <a:invGamma/>
                  </a:srgbClr>
                </a:gs>
              </a:gsLst>
              <a:path path="rect">
                <a:fillToRect l="100000" t="100000"/>
              </a:path>
            </a:gradFill>
            <a:ln w="0">
              <a:solidFill>
                <a:schemeClr val="folHlink"/>
              </a:solidFill>
              <a:prstDash val="sysDot"/>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801" name="Freeform 169">
              <a:extLst>
                <a:ext uri="{FF2B5EF4-FFF2-40B4-BE49-F238E27FC236}">
                  <a16:creationId xmlns:a16="http://schemas.microsoft.com/office/drawing/2014/main" id="{6BA1903F-09FC-C9CB-1751-87D6105EC840}"/>
                </a:ext>
              </a:extLst>
            </p:cNvPr>
            <p:cNvSpPr>
              <a:spLocks noChangeAspect="1"/>
            </p:cNvSpPr>
            <p:nvPr/>
          </p:nvSpPr>
          <p:spPr bwMode="auto">
            <a:xfrm>
              <a:off x="1638" y="1776"/>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gradFill rotWithShape="0">
              <a:gsLst>
                <a:gs pos="0">
                  <a:srgbClr val="0000CC"/>
                </a:gs>
                <a:gs pos="100000">
                  <a:srgbClr val="0000CC">
                    <a:gamma/>
                    <a:shade val="0"/>
                    <a:invGamma/>
                  </a:srgbClr>
                </a:gs>
              </a:gsLst>
              <a:path path="rect">
                <a:fillToRect l="100000" t="100000"/>
              </a:path>
            </a:gradFill>
            <a:ln w="0">
              <a:solidFill>
                <a:schemeClr val="folHlink"/>
              </a:solidFill>
              <a:prstDash val="sysDot"/>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802" name="Freeform 170">
              <a:extLst>
                <a:ext uri="{FF2B5EF4-FFF2-40B4-BE49-F238E27FC236}">
                  <a16:creationId xmlns:a16="http://schemas.microsoft.com/office/drawing/2014/main" id="{69749EE6-E8DE-896E-EA7F-D63127A292AD}"/>
                </a:ext>
              </a:extLst>
            </p:cNvPr>
            <p:cNvSpPr>
              <a:spLocks noChangeAspect="1"/>
            </p:cNvSpPr>
            <p:nvPr/>
          </p:nvSpPr>
          <p:spPr bwMode="auto">
            <a:xfrm>
              <a:off x="1638" y="1548"/>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gradFill rotWithShape="0">
              <a:gsLst>
                <a:gs pos="0">
                  <a:srgbClr val="0000CC"/>
                </a:gs>
                <a:gs pos="100000">
                  <a:srgbClr val="0000CC">
                    <a:gamma/>
                    <a:shade val="0"/>
                    <a:invGamma/>
                  </a:srgbClr>
                </a:gs>
              </a:gsLst>
              <a:path path="rect">
                <a:fillToRect l="100000" t="100000"/>
              </a:path>
            </a:gradFill>
            <a:ln w="0">
              <a:solidFill>
                <a:schemeClr val="folHlink"/>
              </a:solidFill>
              <a:prstDash val="sysDot"/>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803" name="Freeform 171">
              <a:extLst>
                <a:ext uri="{FF2B5EF4-FFF2-40B4-BE49-F238E27FC236}">
                  <a16:creationId xmlns:a16="http://schemas.microsoft.com/office/drawing/2014/main" id="{F3E5A276-F0DF-D7E1-1AAB-3F6F1FA6BB9F}"/>
                </a:ext>
              </a:extLst>
            </p:cNvPr>
            <p:cNvSpPr>
              <a:spLocks noChangeAspect="1"/>
            </p:cNvSpPr>
            <p:nvPr/>
          </p:nvSpPr>
          <p:spPr bwMode="auto">
            <a:xfrm>
              <a:off x="1638" y="1320"/>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gradFill rotWithShape="0">
              <a:gsLst>
                <a:gs pos="0">
                  <a:srgbClr val="0000CC"/>
                </a:gs>
                <a:gs pos="100000">
                  <a:srgbClr val="0000CC">
                    <a:gamma/>
                    <a:shade val="0"/>
                    <a:invGamma/>
                  </a:srgbClr>
                </a:gs>
              </a:gsLst>
              <a:path path="rect">
                <a:fillToRect l="100000" t="100000"/>
              </a:path>
            </a:gradFill>
            <a:ln w="0">
              <a:solidFill>
                <a:schemeClr val="folHlink"/>
              </a:solidFill>
              <a:prstDash val="sysDot"/>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804" name="Freeform 172">
              <a:extLst>
                <a:ext uri="{FF2B5EF4-FFF2-40B4-BE49-F238E27FC236}">
                  <a16:creationId xmlns:a16="http://schemas.microsoft.com/office/drawing/2014/main" id="{ECBD2012-E91F-BF8B-A3A6-C4F893A49076}"/>
                </a:ext>
              </a:extLst>
            </p:cNvPr>
            <p:cNvSpPr>
              <a:spLocks noChangeAspect="1"/>
            </p:cNvSpPr>
            <p:nvPr/>
          </p:nvSpPr>
          <p:spPr bwMode="auto">
            <a:xfrm>
              <a:off x="1638" y="1092"/>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gradFill rotWithShape="0">
              <a:gsLst>
                <a:gs pos="0">
                  <a:srgbClr val="0000CC"/>
                </a:gs>
                <a:gs pos="100000">
                  <a:srgbClr val="0000CC">
                    <a:gamma/>
                    <a:shade val="0"/>
                    <a:invGamma/>
                  </a:srgbClr>
                </a:gs>
              </a:gsLst>
              <a:path path="rect">
                <a:fillToRect l="100000" t="100000"/>
              </a:path>
            </a:gradFill>
            <a:ln w="0">
              <a:solidFill>
                <a:schemeClr val="folHlink"/>
              </a:solidFill>
              <a:prstDash val="sysDot"/>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805" name="Line 173">
              <a:extLst>
                <a:ext uri="{FF2B5EF4-FFF2-40B4-BE49-F238E27FC236}">
                  <a16:creationId xmlns:a16="http://schemas.microsoft.com/office/drawing/2014/main" id="{F1B8FEDC-64E0-8610-4045-E381B67F343E}"/>
                </a:ext>
              </a:extLst>
            </p:cNvPr>
            <p:cNvSpPr>
              <a:spLocks noChangeAspect="1" noChangeShapeType="1"/>
            </p:cNvSpPr>
            <p:nvPr/>
          </p:nvSpPr>
          <p:spPr bwMode="auto">
            <a:xfrm>
              <a:off x="1638" y="1092"/>
              <a:ext cx="2598" cy="1"/>
            </a:xfrm>
            <a:prstGeom prst="line">
              <a:avLst/>
            </a:prstGeom>
            <a:noFill/>
            <a:ln w="0">
              <a:solidFill>
                <a:schemeClr val="folHlink"/>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806" name="Line 174">
              <a:extLst>
                <a:ext uri="{FF2B5EF4-FFF2-40B4-BE49-F238E27FC236}">
                  <a16:creationId xmlns:a16="http://schemas.microsoft.com/office/drawing/2014/main" id="{9E387B4A-654D-3F3D-8666-9530270143B8}"/>
                </a:ext>
              </a:extLst>
            </p:cNvPr>
            <p:cNvSpPr>
              <a:spLocks noChangeAspect="1" noChangeShapeType="1"/>
            </p:cNvSpPr>
            <p:nvPr/>
          </p:nvSpPr>
          <p:spPr bwMode="auto">
            <a:xfrm>
              <a:off x="1638" y="3138"/>
              <a:ext cx="2598" cy="1"/>
            </a:xfrm>
            <a:prstGeom prst="line">
              <a:avLst/>
            </a:prstGeom>
            <a:noFill/>
            <a:ln w="0">
              <a:solidFill>
                <a:schemeClr val="folHlink"/>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807" name="Line 175">
              <a:extLst>
                <a:ext uri="{FF2B5EF4-FFF2-40B4-BE49-F238E27FC236}">
                  <a16:creationId xmlns:a16="http://schemas.microsoft.com/office/drawing/2014/main" id="{0A01607D-9499-ABD7-80FE-518A91C48E3F}"/>
                </a:ext>
              </a:extLst>
            </p:cNvPr>
            <p:cNvSpPr>
              <a:spLocks noChangeAspect="1" noChangeShapeType="1"/>
            </p:cNvSpPr>
            <p:nvPr/>
          </p:nvSpPr>
          <p:spPr bwMode="auto">
            <a:xfrm flipV="1">
              <a:off x="4236" y="1092"/>
              <a:ext cx="1" cy="2046"/>
            </a:xfrm>
            <a:prstGeom prst="line">
              <a:avLst/>
            </a:prstGeom>
            <a:noFill/>
            <a:ln w="0">
              <a:solidFill>
                <a:schemeClr val="folHlink"/>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808" name="Line 176">
              <a:extLst>
                <a:ext uri="{FF2B5EF4-FFF2-40B4-BE49-F238E27FC236}">
                  <a16:creationId xmlns:a16="http://schemas.microsoft.com/office/drawing/2014/main" id="{D88ECF55-8C13-583C-CFBE-57E5143D9A84}"/>
                </a:ext>
              </a:extLst>
            </p:cNvPr>
            <p:cNvSpPr>
              <a:spLocks noChangeAspect="1" noChangeShapeType="1"/>
            </p:cNvSpPr>
            <p:nvPr/>
          </p:nvSpPr>
          <p:spPr bwMode="auto">
            <a:xfrm flipV="1">
              <a:off x="1638" y="1092"/>
              <a:ext cx="1" cy="2046"/>
            </a:xfrm>
            <a:prstGeom prst="line">
              <a:avLst/>
            </a:prstGeom>
            <a:noFill/>
            <a:ln w="0">
              <a:solidFill>
                <a:schemeClr val="folHlink"/>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809" name="Line 177">
              <a:extLst>
                <a:ext uri="{FF2B5EF4-FFF2-40B4-BE49-F238E27FC236}">
                  <a16:creationId xmlns:a16="http://schemas.microsoft.com/office/drawing/2014/main" id="{D3FCC9F0-8C7C-3453-A69C-00B6663CBBBF}"/>
                </a:ext>
              </a:extLst>
            </p:cNvPr>
            <p:cNvSpPr>
              <a:spLocks noChangeAspect="1" noChangeShapeType="1"/>
            </p:cNvSpPr>
            <p:nvPr/>
          </p:nvSpPr>
          <p:spPr bwMode="auto">
            <a:xfrm>
              <a:off x="1638" y="3138"/>
              <a:ext cx="2598" cy="1"/>
            </a:xfrm>
            <a:prstGeom prst="line">
              <a:avLst/>
            </a:prstGeom>
            <a:noFill/>
            <a:ln w="0">
              <a:solidFill>
                <a:schemeClr val="folHlink"/>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810" name="Line 178">
              <a:extLst>
                <a:ext uri="{FF2B5EF4-FFF2-40B4-BE49-F238E27FC236}">
                  <a16:creationId xmlns:a16="http://schemas.microsoft.com/office/drawing/2014/main" id="{532E2538-F20E-0222-C5B1-2C76FA9CA3BF}"/>
                </a:ext>
              </a:extLst>
            </p:cNvPr>
            <p:cNvSpPr>
              <a:spLocks noChangeAspect="1" noChangeShapeType="1"/>
            </p:cNvSpPr>
            <p:nvPr/>
          </p:nvSpPr>
          <p:spPr bwMode="auto">
            <a:xfrm flipV="1">
              <a:off x="1638" y="1092"/>
              <a:ext cx="1" cy="2046"/>
            </a:xfrm>
            <a:prstGeom prst="line">
              <a:avLst/>
            </a:prstGeom>
            <a:noFill/>
            <a:ln w="0">
              <a:solidFill>
                <a:schemeClr val="folHlink"/>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811" name="Line 179">
              <a:extLst>
                <a:ext uri="{FF2B5EF4-FFF2-40B4-BE49-F238E27FC236}">
                  <a16:creationId xmlns:a16="http://schemas.microsoft.com/office/drawing/2014/main" id="{0715412B-16D2-252D-6FD4-F4A9E5ABE907}"/>
                </a:ext>
              </a:extLst>
            </p:cNvPr>
            <p:cNvSpPr>
              <a:spLocks noChangeAspect="1" noChangeShapeType="1"/>
            </p:cNvSpPr>
            <p:nvPr/>
          </p:nvSpPr>
          <p:spPr bwMode="auto">
            <a:xfrm flipV="1">
              <a:off x="1638" y="3114"/>
              <a:ext cx="1" cy="24"/>
            </a:xfrm>
            <a:prstGeom prst="line">
              <a:avLst/>
            </a:prstGeom>
            <a:noFill/>
            <a:ln w="0">
              <a:solidFill>
                <a:schemeClr val="folHlink"/>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812" name="Line 180">
              <a:extLst>
                <a:ext uri="{FF2B5EF4-FFF2-40B4-BE49-F238E27FC236}">
                  <a16:creationId xmlns:a16="http://schemas.microsoft.com/office/drawing/2014/main" id="{92B2AF37-1791-5B71-05EF-B4315235B5DC}"/>
                </a:ext>
              </a:extLst>
            </p:cNvPr>
            <p:cNvSpPr>
              <a:spLocks noChangeAspect="1" noChangeShapeType="1"/>
            </p:cNvSpPr>
            <p:nvPr/>
          </p:nvSpPr>
          <p:spPr bwMode="auto">
            <a:xfrm>
              <a:off x="1638" y="1092"/>
              <a:ext cx="1" cy="24"/>
            </a:xfrm>
            <a:prstGeom prst="line">
              <a:avLst/>
            </a:prstGeom>
            <a:noFill/>
            <a:ln w="0">
              <a:solidFill>
                <a:schemeClr val="folHlink"/>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813" name="Line 181">
              <a:extLst>
                <a:ext uri="{FF2B5EF4-FFF2-40B4-BE49-F238E27FC236}">
                  <a16:creationId xmlns:a16="http://schemas.microsoft.com/office/drawing/2014/main" id="{C34D5CD1-5A0F-1DA7-7038-D52C24805B1A}"/>
                </a:ext>
              </a:extLst>
            </p:cNvPr>
            <p:cNvSpPr>
              <a:spLocks noChangeAspect="1" noChangeShapeType="1"/>
            </p:cNvSpPr>
            <p:nvPr/>
          </p:nvSpPr>
          <p:spPr bwMode="auto">
            <a:xfrm flipV="1">
              <a:off x="1896" y="3114"/>
              <a:ext cx="1" cy="24"/>
            </a:xfrm>
            <a:prstGeom prst="line">
              <a:avLst/>
            </a:prstGeom>
            <a:noFill/>
            <a:ln w="0">
              <a:solidFill>
                <a:schemeClr val="folHlink"/>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814" name="Line 182">
              <a:extLst>
                <a:ext uri="{FF2B5EF4-FFF2-40B4-BE49-F238E27FC236}">
                  <a16:creationId xmlns:a16="http://schemas.microsoft.com/office/drawing/2014/main" id="{B7EBAC23-7498-89B8-5972-D174D0C4B71D}"/>
                </a:ext>
              </a:extLst>
            </p:cNvPr>
            <p:cNvSpPr>
              <a:spLocks noChangeAspect="1" noChangeShapeType="1"/>
            </p:cNvSpPr>
            <p:nvPr/>
          </p:nvSpPr>
          <p:spPr bwMode="auto">
            <a:xfrm>
              <a:off x="1896" y="1092"/>
              <a:ext cx="1" cy="24"/>
            </a:xfrm>
            <a:prstGeom prst="line">
              <a:avLst/>
            </a:prstGeom>
            <a:noFill/>
            <a:ln w="0">
              <a:solidFill>
                <a:schemeClr val="folHlink"/>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815" name="Line 183">
              <a:extLst>
                <a:ext uri="{FF2B5EF4-FFF2-40B4-BE49-F238E27FC236}">
                  <a16:creationId xmlns:a16="http://schemas.microsoft.com/office/drawing/2014/main" id="{9CF7068D-98E9-7B20-8105-91827F9B6468}"/>
                </a:ext>
              </a:extLst>
            </p:cNvPr>
            <p:cNvSpPr>
              <a:spLocks noChangeAspect="1" noChangeShapeType="1"/>
            </p:cNvSpPr>
            <p:nvPr/>
          </p:nvSpPr>
          <p:spPr bwMode="auto">
            <a:xfrm flipV="1">
              <a:off x="2160" y="3114"/>
              <a:ext cx="1" cy="24"/>
            </a:xfrm>
            <a:prstGeom prst="line">
              <a:avLst/>
            </a:prstGeom>
            <a:noFill/>
            <a:ln w="0">
              <a:solidFill>
                <a:schemeClr val="folHlink"/>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816" name="Line 184">
              <a:extLst>
                <a:ext uri="{FF2B5EF4-FFF2-40B4-BE49-F238E27FC236}">
                  <a16:creationId xmlns:a16="http://schemas.microsoft.com/office/drawing/2014/main" id="{2D089C95-6ADB-296C-D887-A673F6C80284}"/>
                </a:ext>
              </a:extLst>
            </p:cNvPr>
            <p:cNvSpPr>
              <a:spLocks noChangeAspect="1" noChangeShapeType="1"/>
            </p:cNvSpPr>
            <p:nvPr/>
          </p:nvSpPr>
          <p:spPr bwMode="auto">
            <a:xfrm>
              <a:off x="2160" y="1092"/>
              <a:ext cx="1" cy="24"/>
            </a:xfrm>
            <a:prstGeom prst="line">
              <a:avLst/>
            </a:prstGeom>
            <a:noFill/>
            <a:ln w="0">
              <a:solidFill>
                <a:schemeClr val="folHlink"/>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817" name="Line 185">
              <a:extLst>
                <a:ext uri="{FF2B5EF4-FFF2-40B4-BE49-F238E27FC236}">
                  <a16:creationId xmlns:a16="http://schemas.microsoft.com/office/drawing/2014/main" id="{E13D256B-F69A-2372-4BE4-4DD6FE9ECA46}"/>
                </a:ext>
              </a:extLst>
            </p:cNvPr>
            <p:cNvSpPr>
              <a:spLocks noChangeAspect="1" noChangeShapeType="1"/>
            </p:cNvSpPr>
            <p:nvPr/>
          </p:nvSpPr>
          <p:spPr bwMode="auto">
            <a:xfrm flipV="1">
              <a:off x="2418" y="3114"/>
              <a:ext cx="1" cy="24"/>
            </a:xfrm>
            <a:prstGeom prst="line">
              <a:avLst/>
            </a:prstGeom>
            <a:noFill/>
            <a:ln w="0">
              <a:solidFill>
                <a:schemeClr val="folHlink"/>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818" name="Line 186">
              <a:extLst>
                <a:ext uri="{FF2B5EF4-FFF2-40B4-BE49-F238E27FC236}">
                  <a16:creationId xmlns:a16="http://schemas.microsoft.com/office/drawing/2014/main" id="{7F1982DE-8A94-641C-72D5-0518CFF314F0}"/>
                </a:ext>
              </a:extLst>
            </p:cNvPr>
            <p:cNvSpPr>
              <a:spLocks noChangeAspect="1" noChangeShapeType="1"/>
            </p:cNvSpPr>
            <p:nvPr/>
          </p:nvSpPr>
          <p:spPr bwMode="auto">
            <a:xfrm>
              <a:off x="2418" y="1092"/>
              <a:ext cx="1" cy="24"/>
            </a:xfrm>
            <a:prstGeom prst="line">
              <a:avLst/>
            </a:prstGeom>
            <a:noFill/>
            <a:ln w="0">
              <a:solidFill>
                <a:schemeClr val="folHlink"/>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819" name="Line 187">
              <a:extLst>
                <a:ext uri="{FF2B5EF4-FFF2-40B4-BE49-F238E27FC236}">
                  <a16:creationId xmlns:a16="http://schemas.microsoft.com/office/drawing/2014/main" id="{BCD506A6-795B-C1BA-858B-39EF656B795A}"/>
                </a:ext>
              </a:extLst>
            </p:cNvPr>
            <p:cNvSpPr>
              <a:spLocks noChangeAspect="1" noChangeShapeType="1"/>
            </p:cNvSpPr>
            <p:nvPr/>
          </p:nvSpPr>
          <p:spPr bwMode="auto">
            <a:xfrm flipV="1">
              <a:off x="2676" y="3114"/>
              <a:ext cx="1" cy="24"/>
            </a:xfrm>
            <a:prstGeom prst="line">
              <a:avLst/>
            </a:prstGeom>
            <a:noFill/>
            <a:ln w="0">
              <a:solidFill>
                <a:schemeClr val="folHlink"/>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820" name="Line 188">
              <a:extLst>
                <a:ext uri="{FF2B5EF4-FFF2-40B4-BE49-F238E27FC236}">
                  <a16:creationId xmlns:a16="http://schemas.microsoft.com/office/drawing/2014/main" id="{C15271DD-7AEF-4BA9-D27A-8B65A1C13629}"/>
                </a:ext>
              </a:extLst>
            </p:cNvPr>
            <p:cNvSpPr>
              <a:spLocks noChangeAspect="1" noChangeShapeType="1"/>
            </p:cNvSpPr>
            <p:nvPr/>
          </p:nvSpPr>
          <p:spPr bwMode="auto">
            <a:xfrm>
              <a:off x="2676" y="1092"/>
              <a:ext cx="1" cy="24"/>
            </a:xfrm>
            <a:prstGeom prst="line">
              <a:avLst/>
            </a:prstGeom>
            <a:noFill/>
            <a:ln w="0">
              <a:solidFill>
                <a:schemeClr val="folHlink"/>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821" name="Line 189">
              <a:extLst>
                <a:ext uri="{FF2B5EF4-FFF2-40B4-BE49-F238E27FC236}">
                  <a16:creationId xmlns:a16="http://schemas.microsoft.com/office/drawing/2014/main" id="{CD55819A-9778-1FF7-54FF-0CCBF7053082}"/>
                </a:ext>
              </a:extLst>
            </p:cNvPr>
            <p:cNvSpPr>
              <a:spLocks noChangeAspect="1" noChangeShapeType="1"/>
            </p:cNvSpPr>
            <p:nvPr/>
          </p:nvSpPr>
          <p:spPr bwMode="auto">
            <a:xfrm flipV="1">
              <a:off x="2940" y="3114"/>
              <a:ext cx="1" cy="24"/>
            </a:xfrm>
            <a:prstGeom prst="line">
              <a:avLst/>
            </a:prstGeom>
            <a:noFill/>
            <a:ln w="0">
              <a:solidFill>
                <a:schemeClr val="folHlink"/>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822" name="Line 190">
              <a:extLst>
                <a:ext uri="{FF2B5EF4-FFF2-40B4-BE49-F238E27FC236}">
                  <a16:creationId xmlns:a16="http://schemas.microsoft.com/office/drawing/2014/main" id="{AFF785BA-FAC3-15C0-F658-26534595CF26}"/>
                </a:ext>
              </a:extLst>
            </p:cNvPr>
            <p:cNvSpPr>
              <a:spLocks noChangeAspect="1" noChangeShapeType="1"/>
            </p:cNvSpPr>
            <p:nvPr/>
          </p:nvSpPr>
          <p:spPr bwMode="auto">
            <a:xfrm>
              <a:off x="2940" y="1092"/>
              <a:ext cx="1" cy="24"/>
            </a:xfrm>
            <a:prstGeom prst="line">
              <a:avLst/>
            </a:prstGeom>
            <a:noFill/>
            <a:ln w="0">
              <a:solidFill>
                <a:schemeClr val="folHlink"/>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823" name="Line 191">
              <a:extLst>
                <a:ext uri="{FF2B5EF4-FFF2-40B4-BE49-F238E27FC236}">
                  <a16:creationId xmlns:a16="http://schemas.microsoft.com/office/drawing/2014/main" id="{80C7D447-A08C-2A8C-2365-FB4EECAF1727}"/>
                </a:ext>
              </a:extLst>
            </p:cNvPr>
            <p:cNvSpPr>
              <a:spLocks noChangeAspect="1" noChangeShapeType="1"/>
            </p:cNvSpPr>
            <p:nvPr/>
          </p:nvSpPr>
          <p:spPr bwMode="auto">
            <a:xfrm flipV="1">
              <a:off x="3198" y="3114"/>
              <a:ext cx="1" cy="24"/>
            </a:xfrm>
            <a:prstGeom prst="line">
              <a:avLst/>
            </a:prstGeom>
            <a:noFill/>
            <a:ln w="0">
              <a:solidFill>
                <a:schemeClr val="folHlink"/>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824" name="Line 192">
              <a:extLst>
                <a:ext uri="{FF2B5EF4-FFF2-40B4-BE49-F238E27FC236}">
                  <a16:creationId xmlns:a16="http://schemas.microsoft.com/office/drawing/2014/main" id="{A8FE0430-9F33-5EB8-1561-A7416F3FFE76}"/>
                </a:ext>
              </a:extLst>
            </p:cNvPr>
            <p:cNvSpPr>
              <a:spLocks noChangeAspect="1" noChangeShapeType="1"/>
            </p:cNvSpPr>
            <p:nvPr/>
          </p:nvSpPr>
          <p:spPr bwMode="auto">
            <a:xfrm>
              <a:off x="3198" y="1092"/>
              <a:ext cx="1" cy="24"/>
            </a:xfrm>
            <a:prstGeom prst="line">
              <a:avLst/>
            </a:prstGeom>
            <a:noFill/>
            <a:ln w="0">
              <a:solidFill>
                <a:schemeClr val="folHlink"/>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825" name="Line 193">
              <a:extLst>
                <a:ext uri="{FF2B5EF4-FFF2-40B4-BE49-F238E27FC236}">
                  <a16:creationId xmlns:a16="http://schemas.microsoft.com/office/drawing/2014/main" id="{203AF47D-83E6-3F12-242E-AF25A1334D20}"/>
                </a:ext>
              </a:extLst>
            </p:cNvPr>
            <p:cNvSpPr>
              <a:spLocks noChangeAspect="1" noChangeShapeType="1"/>
            </p:cNvSpPr>
            <p:nvPr/>
          </p:nvSpPr>
          <p:spPr bwMode="auto">
            <a:xfrm flipV="1">
              <a:off x="3456" y="3114"/>
              <a:ext cx="1" cy="24"/>
            </a:xfrm>
            <a:prstGeom prst="line">
              <a:avLst/>
            </a:prstGeom>
            <a:noFill/>
            <a:ln w="0">
              <a:solidFill>
                <a:schemeClr val="folHlink"/>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826" name="Line 194">
              <a:extLst>
                <a:ext uri="{FF2B5EF4-FFF2-40B4-BE49-F238E27FC236}">
                  <a16:creationId xmlns:a16="http://schemas.microsoft.com/office/drawing/2014/main" id="{FE069C7F-E5A0-9E6A-9734-1AB1BD8D1DEF}"/>
                </a:ext>
              </a:extLst>
            </p:cNvPr>
            <p:cNvSpPr>
              <a:spLocks noChangeAspect="1" noChangeShapeType="1"/>
            </p:cNvSpPr>
            <p:nvPr/>
          </p:nvSpPr>
          <p:spPr bwMode="auto">
            <a:xfrm>
              <a:off x="3456" y="1092"/>
              <a:ext cx="1" cy="24"/>
            </a:xfrm>
            <a:prstGeom prst="line">
              <a:avLst/>
            </a:prstGeom>
            <a:noFill/>
            <a:ln w="0">
              <a:solidFill>
                <a:schemeClr val="folHlink"/>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827" name="Line 195">
              <a:extLst>
                <a:ext uri="{FF2B5EF4-FFF2-40B4-BE49-F238E27FC236}">
                  <a16:creationId xmlns:a16="http://schemas.microsoft.com/office/drawing/2014/main" id="{C5AAFFE1-B7F7-079E-947F-11D57252343E}"/>
                </a:ext>
              </a:extLst>
            </p:cNvPr>
            <p:cNvSpPr>
              <a:spLocks noChangeAspect="1" noChangeShapeType="1"/>
            </p:cNvSpPr>
            <p:nvPr/>
          </p:nvSpPr>
          <p:spPr bwMode="auto">
            <a:xfrm flipV="1">
              <a:off x="3714" y="3114"/>
              <a:ext cx="1" cy="24"/>
            </a:xfrm>
            <a:prstGeom prst="line">
              <a:avLst/>
            </a:prstGeom>
            <a:noFill/>
            <a:ln w="0">
              <a:solidFill>
                <a:schemeClr val="folHlink"/>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828" name="Line 196">
              <a:extLst>
                <a:ext uri="{FF2B5EF4-FFF2-40B4-BE49-F238E27FC236}">
                  <a16:creationId xmlns:a16="http://schemas.microsoft.com/office/drawing/2014/main" id="{2CF5305B-ADAC-3D6B-329D-A54409B8B14C}"/>
                </a:ext>
              </a:extLst>
            </p:cNvPr>
            <p:cNvSpPr>
              <a:spLocks noChangeAspect="1" noChangeShapeType="1"/>
            </p:cNvSpPr>
            <p:nvPr/>
          </p:nvSpPr>
          <p:spPr bwMode="auto">
            <a:xfrm>
              <a:off x="3714" y="1092"/>
              <a:ext cx="1" cy="24"/>
            </a:xfrm>
            <a:prstGeom prst="line">
              <a:avLst/>
            </a:prstGeom>
            <a:noFill/>
            <a:ln w="0">
              <a:solidFill>
                <a:schemeClr val="folHlink"/>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829" name="Line 197">
              <a:extLst>
                <a:ext uri="{FF2B5EF4-FFF2-40B4-BE49-F238E27FC236}">
                  <a16:creationId xmlns:a16="http://schemas.microsoft.com/office/drawing/2014/main" id="{6FA5469F-BC44-0A96-23D1-0294741E2E50}"/>
                </a:ext>
              </a:extLst>
            </p:cNvPr>
            <p:cNvSpPr>
              <a:spLocks noChangeAspect="1" noChangeShapeType="1"/>
            </p:cNvSpPr>
            <p:nvPr/>
          </p:nvSpPr>
          <p:spPr bwMode="auto">
            <a:xfrm flipV="1">
              <a:off x="3978" y="3114"/>
              <a:ext cx="1" cy="24"/>
            </a:xfrm>
            <a:prstGeom prst="line">
              <a:avLst/>
            </a:prstGeom>
            <a:noFill/>
            <a:ln w="0">
              <a:solidFill>
                <a:schemeClr val="folHlink"/>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830" name="Line 198">
              <a:extLst>
                <a:ext uri="{FF2B5EF4-FFF2-40B4-BE49-F238E27FC236}">
                  <a16:creationId xmlns:a16="http://schemas.microsoft.com/office/drawing/2014/main" id="{66F64B7D-8719-B0C6-AA6E-50F40C1B923A}"/>
                </a:ext>
              </a:extLst>
            </p:cNvPr>
            <p:cNvSpPr>
              <a:spLocks noChangeAspect="1" noChangeShapeType="1"/>
            </p:cNvSpPr>
            <p:nvPr/>
          </p:nvSpPr>
          <p:spPr bwMode="auto">
            <a:xfrm>
              <a:off x="3978" y="1092"/>
              <a:ext cx="1" cy="24"/>
            </a:xfrm>
            <a:prstGeom prst="line">
              <a:avLst/>
            </a:prstGeom>
            <a:noFill/>
            <a:ln w="0">
              <a:solidFill>
                <a:schemeClr val="folHlink"/>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831" name="Line 199">
              <a:extLst>
                <a:ext uri="{FF2B5EF4-FFF2-40B4-BE49-F238E27FC236}">
                  <a16:creationId xmlns:a16="http://schemas.microsoft.com/office/drawing/2014/main" id="{CA94D4A9-20CC-82AB-F458-8A5011B43B54}"/>
                </a:ext>
              </a:extLst>
            </p:cNvPr>
            <p:cNvSpPr>
              <a:spLocks noChangeAspect="1" noChangeShapeType="1"/>
            </p:cNvSpPr>
            <p:nvPr/>
          </p:nvSpPr>
          <p:spPr bwMode="auto">
            <a:xfrm flipV="1">
              <a:off x="4236" y="3114"/>
              <a:ext cx="1" cy="24"/>
            </a:xfrm>
            <a:prstGeom prst="line">
              <a:avLst/>
            </a:prstGeom>
            <a:noFill/>
            <a:ln w="0">
              <a:solidFill>
                <a:schemeClr val="folHlink"/>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832" name="Line 200">
              <a:extLst>
                <a:ext uri="{FF2B5EF4-FFF2-40B4-BE49-F238E27FC236}">
                  <a16:creationId xmlns:a16="http://schemas.microsoft.com/office/drawing/2014/main" id="{A64203D2-8D44-854D-882C-36ED9B54549D}"/>
                </a:ext>
              </a:extLst>
            </p:cNvPr>
            <p:cNvSpPr>
              <a:spLocks noChangeAspect="1" noChangeShapeType="1"/>
            </p:cNvSpPr>
            <p:nvPr/>
          </p:nvSpPr>
          <p:spPr bwMode="auto">
            <a:xfrm>
              <a:off x="4236" y="1092"/>
              <a:ext cx="1" cy="24"/>
            </a:xfrm>
            <a:prstGeom prst="line">
              <a:avLst/>
            </a:prstGeom>
            <a:noFill/>
            <a:ln w="0">
              <a:solidFill>
                <a:schemeClr val="folHlink"/>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833" name="Line 201">
              <a:extLst>
                <a:ext uri="{FF2B5EF4-FFF2-40B4-BE49-F238E27FC236}">
                  <a16:creationId xmlns:a16="http://schemas.microsoft.com/office/drawing/2014/main" id="{FFE39E22-145A-1CAD-B152-E68C9E976E92}"/>
                </a:ext>
              </a:extLst>
            </p:cNvPr>
            <p:cNvSpPr>
              <a:spLocks noChangeAspect="1" noChangeShapeType="1"/>
            </p:cNvSpPr>
            <p:nvPr/>
          </p:nvSpPr>
          <p:spPr bwMode="auto">
            <a:xfrm>
              <a:off x="1638" y="3138"/>
              <a:ext cx="24" cy="1"/>
            </a:xfrm>
            <a:prstGeom prst="line">
              <a:avLst/>
            </a:prstGeom>
            <a:noFill/>
            <a:ln w="0">
              <a:solidFill>
                <a:schemeClr val="folHlink"/>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834" name="Line 202">
              <a:extLst>
                <a:ext uri="{FF2B5EF4-FFF2-40B4-BE49-F238E27FC236}">
                  <a16:creationId xmlns:a16="http://schemas.microsoft.com/office/drawing/2014/main" id="{35073967-D968-9E88-ABE4-C7A0096BA0CE}"/>
                </a:ext>
              </a:extLst>
            </p:cNvPr>
            <p:cNvSpPr>
              <a:spLocks noChangeAspect="1" noChangeShapeType="1"/>
            </p:cNvSpPr>
            <p:nvPr/>
          </p:nvSpPr>
          <p:spPr bwMode="auto">
            <a:xfrm flipH="1">
              <a:off x="4212" y="3138"/>
              <a:ext cx="24" cy="1"/>
            </a:xfrm>
            <a:prstGeom prst="line">
              <a:avLst/>
            </a:prstGeom>
            <a:noFill/>
            <a:ln w="0">
              <a:solidFill>
                <a:schemeClr val="folHlink"/>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835" name="Line 203">
              <a:extLst>
                <a:ext uri="{FF2B5EF4-FFF2-40B4-BE49-F238E27FC236}">
                  <a16:creationId xmlns:a16="http://schemas.microsoft.com/office/drawing/2014/main" id="{892276AF-CB78-7F38-DC69-03392BFB6794}"/>
                </a:ext>
              </a:extLst>
            </p:cNvPr>
            <p:cNvSpPr>
              <a:spLocks noChangeAspect="1" noChangeShapeType="1"/>
            </p:cNvSpPr>
            <p:nvPr/>
          </p:nvSpPr>
          <p:spPr bwMode="auto">
            <a:xfrm>
              <a:off x="1638" y="2910"/>
              <a:ext cx="24" cy="1"/>
            </a:xfrm>
            <a:prstGeom prst="line">
              <a:avLst/>
            </a:prstGeom>
            <a:noFill/>
            <a:ln w="0">
              <a:solidFill>
                <a:schemeClr val="folHlink"/>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836" name="Line 204">
              <a:extLst>
                <a:ext uri="{FF2B5EF4-FFF2-40B4-BE49-F238E27FC236}">
                  <a16:creationId xmlns:a16="http://schemas.microsoft.com/office/drawing/2014/main" id="{73810CE4-BB61-942A-A377-E25BD81676EF}"/>
                </a:ext>
              </a:extLst>
            </p:cNvPr>
            <p:cNvSpPr>
              <a:spLocks noChangeAspect="1" noChangeShapeType="1"/>
            </p:cNvSpPr>
            <p:nvPr/>
          </p:nvSpPr>
          <p:spPr bwMode="auto">
            <a:xfrm flipH="1">
              <a:off x="4212" y="2910"/>
              <a:ext cx="24" cy="1"/>
            </a:xfrm>
            <a:prstGeom prst="line">
              <a:avLst/>
            </a:prstGeom>
            <a:noFill/>
            <a:ln w="0">
              <a:solidFill>
                <a:schemeClr val="folHlink"/>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837" name="Line 205">
              <a:extLst>
                <a:ext uri="{FF2B5EF4-FFF2-40B4-BE49-F238E27FC236}">
                  <a16:creationId xmlns:a16="http://schemas.microsoft.com/office/drawing/2014/main" id="{B4F89233-170D-B592-319F-5E388846EE41}"/>
                </a:ext>
              </a:extLst>
            </p:cNvPr>
            <p:cNvSpPr>
              <a:spLocks noChangeAspect="1" noChangeShapeType="1"/>
            </p:cNvSpPr>
            <p:nvPr/>
          </p:nvSpPr>
          <p:spPr bwMode="auto">
            <a:xfrm>
              <a:off x="1638" y="2682"/>
              <a:ext cx="24" cy="1"/>
            </a:xfrm>
            <a:prstGeom prst="line">
              <a:avLst/>
            </a:prstGeom>
            <a:noFill/>
            <a:ln w="0">
              <a:solidFill>
                <a:schemeClr val="folHlink"/>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838" name="Line 206">
              <a:extLst>
                <a:ext uri="{FF2B5EF4-FFF2-40B4-BE49-F238E27FC236}">
                  <a16:creationId xmlns:a16="http://schemas.microsoft.com/office/drawing/2014/main" id="{D8670ABF-601B-315A-0493-FED2C68BDE6A}"/>
                </a:ext>
              </a:extLst>
            </p:cNvPr>
            <p:cNvSpPr>
              <a:spLocks noChangeAspect="1" noChangeShapeType="1"/>
            </p:cNvSpPr>
            <p:nvPr/>
          </p:nvSpPr>
          <p:spPr bwMode="auto">
            <a:xfrm flipH="1">
              <a:off x="4212" y="2682"/>
              <a:ext cx="24" cy="1"/>
            </a:xfrm>
            <a:prstGeom prst="line">
              <a:avLst/>
            </a:prstGeom>
            <a:noFill/>
            <a:ln w="0">
              <a:solidFill>
                <a:schemeClr val="folHlink"/>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839" name="Line 207">
              <a:extLst>
                <a:ext uri="{FF2B5EF4-FFF2-40B4-BE49-F238E27FC236}">
                  <a16:creationId xmlns:a16="http://schemas.microsoft.com/office/drawing/2014/main" id="{DA2140A4-DCBC-B1A9-C35F-E78342CE1963}"/>
                </a:ext>
              </a:extLst>
            </p:cNvPr>
            <p:cNvSpPr>
              <a:spLocks noChangeAspect="1" noChangeShapeType="1"/>
            </p:cNvSpPr>
            <p:nvPr/>
          </p:nvSpPr>
          <p:spPr bwMode="auto">
            <a:xfrm>
              <a:off x="1638" y="2454"/>
              <a:ext cx="24" cy="1"/>
            </a:xfrm>
            <a:prstGeom prst="line">
              <a:avLst/>
            </a:prstGeom>
            <a:noFill/>
            <a:ln w="0">
              <a:solidFill>
                <a:schemeClr val="folHlink"/>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840" name="Line 208">
              <a:extLst>
                <a:ext uri="{FF2B5EF4-FFF2-40B4-BE49-F238E27FC236}">
                  <a16:creationId xmlns:a16="http://schemas.microsoft.com/office/drawing/2014/main" id="{CF821216-44C6-3EDD-4A4F-8C68F5B32447}"/>
                </a:ext>
              </a:extLst>
            </p:cNvPr>
            <p:cNvSpPr>
              <a:spLocks noChangeAspect="1" noChangeShapeType="1"/>
            </p:cNvSpPr>
            <p:nvPr/>
          </p:nvSpPr>
          <p:spPr bwMode="auto">
            <a:xfrm flipH="1">
              <a:off x="4212" y="2454"/>
              <a:ext cx="24" cy="1"/>
            </a:xfrm>
            <a:prstGeom prst="line">
              <a:avLst/>
            </a:prstGeom>
            <a:noFill/>
            <a:ln w="0">
              <a:solidFill>
                <a:schemeClr val="folHlink"/>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841" name="Line 209">
              <a:extLst>
                <a:ext uri="{FF2B5EF4-FFF2-40B4-BE49-F238E27FC236}">
                  <a16:creationId xmlns:a16="http://schemas.microsoft.com/office/drawing/2014/main" id="{36391706-D934-CECD-E9C3-3F2F6EF2EF01}"/>
                </a:ext>
              </a:extLst>
            </p:cNvPr>
            <p:cNvSpPr>
              <a:spLocks noChangeAspect="1" noChangeShapeType="1"/>
            </p:cNvSpPr>
            <p:nvPr/>
          </p:nvSpPr>
          <p:spPr bwMode="auto">
            <a:xfrm>
              <a:off x="1638" y="2226"/>
              <a:ext cx="24" cy="1"/>
            </a:xfrm>
            <a:prstGeom prst="line">
              <a:avLst/>
            </a:prstGeom>
            <a:noFill/>
            <a:ln w="0">
              <a:solidFill>
                <a:schemeClr val="folHlink"/>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842" name="Line 210">
              <a:extLst>
                <a:ext uri="{FF2B5EF4-FFF2-40B4-BE49-F238E27FC236}">
                  <a16:creationId xmlns:a16="http://schemas.microsoft.com/office/drawing/2014/main" id="{004C148B-BA12-544E-6C9D-F624869FEA3B}"/>
                </a:ext>
              </a:extLst>
            </p:cNvPr>
            <p:cNvSpPr>
              <a:spLocks noChangeAspect="1" noChangeShapeType="1"/>
            </p:cNvSpPr>
            <p:nvPr/>
          </p:nvSpPr>
          <p:spPr bwMode="auto">
            <a:xfrm flipH="1">
              <a:off x="4212" y="2226"/>
              <a:ext cx="24" cy="1"/>
            </a:xfrm>
            <a:prstGeom prst="line">
              <a:avLst/>
            </a:prstGeom>
            <a:noFill/>
            <a:ln w="0">
              <a:solidFill>
                <a:schemeClr val="folHlink"/>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843" name="Line 211">
              <a:extLst>
                <a:ext uri="{FF2B5EF4-FFF2-40B4-BE49-F238E27FC236}">
                  <a16:creationId xmlns:a16="http://schemas.microsoft.com/office/drawing/2014/main" id="{0FADF8FC-F665-CB43-2E1C-E1B4F637E55A}"/>
                </a:ext>
              </a:extLst>
            </p:cNvPr>
            <p:cNvSpPr>
              <a:spLocks noChangeAspect="1" noChangeShapeType="1"/>
            </p:cNvSpPr>
            <p:nvPr/>
          </p:nvSpPr>
          <p:spPr bwMode="auto">
            <a:xfrm>
              <a:off x="1638" y="2004"/>
              <a:ext cx="24" cy="1"/>
            </a:xfrm>
            <a:prstGeom prst="line">
              <a:avLst/>
            </a:prstGeom>
            <a:noFill/>
            <a:ln w="0">
              <a:solidFill>
                <a:schemeClr val="folHlink"/>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844" name="Line 212">
              <a:extLst>
                <a:ext uri="{FF2B5EF4-FFF2-40B4-BE49-F238E27FC236}">
                  <a16:creationId xmlns:a16="http://schemas.microsoft.com/office/drawing/2014/main" id="{441F225D-160B-12E1-45AB-406DA5F1D23C}"/>
                </a:ext>
              </a:extLst>
            </p:cNvPr>
            <p:cNvSpPr>
              <a:spLocks noChangeAspect="1" noChangeShapeType="1"/>
            </p:cNvSpPr>
            <p:nvPr/>
          </p:nvSpPr>
          <p:spPr bwMode="auto">
            <a:xfrm flipH="1">
              <a:off x="4212" y="2004"/>
              <a:ext cx="24" cy="1"/>
            </a:xfrm>
            <a:prstGeom prst="line">
              <a:avLst/>
            </a:prstGeom>
            <a:noFill/>
            <a:ln w="0">
              <a:solidFill>
                <a:schemeClr val="folHlink"/>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845" name="Line 213">
              <a:extLst>
                <a:ext uri="{FF2B5EF4-FFF2-40B4-BE49-F238E27FC236}">
                  <a16:creationId xmlns:a16="http://schemas.microsoft.com/office/drawing/2014/main" id="{96A5BBA6-995F-8523-5849-99A1ED0611B9}"/>
                </a:ext>
              </a:extLst>
            </p:cNvPr>
            <p:cNvSpPr>
              <a:spLocks noChangeAspect="1" noChangeShapeType="1"/>
            </p:cNvSpPr>
            <p:nvPr/>
          </p:nvSpPr>
          <p:spPr bwMode="auto">
            <a:xfrm>
              <a:off x="1638" y="1776"/>
              <a:ext cx="24" cy="1"/>
            </a:xfrm>
            <a:prstGeom prst="line">
              <a:avLst/>
            </a:prstGeom>
            <a:noFill/>
            <a:ln w="0">
              <a:solidFill>
                <a:schemeClr val="folHlink"/>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846" name="Line 214">
              <a:extLst>
                <a:ext uri="{FF2B5EF4-FFF2-40B4-BE49-F238E27FC236}">
                  <a16:creationId xmlns:a16="http://schemas.microsoft.com/office/drawing/2014/main" id="{2C97D52D-BEAB-CC10-69E7-4DF876F4AE26}"/>
                </a:ext>
              </a:extLst>
            </p:cNvPr>
            <p:cNvSpPr>
              <a:spLocks noChangeAspect="1" noChangeShapeType="1"/>
            </p:cNvSpPr>
            <p:nvPr/>
          </p:nvSpPr>
          <p:spPr bwMode="auto">
            <a:xfrm flipH="1">
              <a:off x="4212" y="1776"/>
              <a:ext cx="24" cy="1"/>
            </a:xfrm>
            <a:prstGeom prst="line">
              <a:avLst/>
            </a:prstGeom>
            <a:noFill/>
            <a:ln w="0">
              <a:solidFill>
                <a:schemeClr val="folHlink"/>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847" name="Line 215">
              <a:extLst>
                <a:ext uri="{FF2B5EF4-FFF2-40B4-BE49-F238E27FC236}">
                  <a16:creationId xmlns:a16="http://schemas.microsoft.com/office/drawing/2014/main" id="{19FD460A-640B-6E41-3F96-53F03C2DD5D2}"/>
                </a:ext>
              </a:extLst>
            </p:cNvPr>
            <p:cNvSpPr>
              <a:spLocks noChangeAspect="1" noChangeShapeType="1"/>
            </p:cNvSpPr>
            <p:nvPr/>
          </p:nvSpPr>
          <p:spPr bwMode="auto">
            <a:xfrm>
              <a:off x="1638" y="1548"/>
              <a:ext cx="24" cy="1"/>
            </a:xfrm>
            <a:prstGeom prst="line">
              <a:avLst/>
            </a:prstGeom>
            <a:noFill/>
            <a:ln w="0">
              <a:solidFill>
                <a:schemeClr val="folHlink"/>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848" name="Line 216">
              <a:extLst>
                <a:ext uri="{FF2B5EF4-FFF2-40B4-BE49-F238E27FC236}">
                  <a16:creationId xmlns:a16="http://schemas.microsoft.com/office/drawing/2014/main" id="{561C441E-6AB7-6D7A-7E80-B1D94A2F91C8}"/>
                </a:ext>
              </a:extLst>
            </p:cNvPr>
            <p:cNvSpPr>
              <a:spLocks noChangeAspect="1" noChangeShapeType="1"/>
            </p:cNvSpPr>
            <p:nvPr/>
          </p:nvSpPr>
          <p:spPr bwMode="auto">
            <a:xfrm flipH="1">
              <a:off x="4212" y="1548"/>
              <a:ext cx="24" cy="1"/>
            </a:xfrm>
            <a:prstGeom prst="line">
              <a:avLst/>
            </a:prstGeom>
            <a:noFill/>
            <a:ln w="0">
              <a:solidFill>
                <a:schemeClr val="folHlink"/>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849" name="Line 217">
              <a:extLst>
                <a:ext uri="{FF2B5EF4-FFF2-40B4-BE49-F238E27FC236}">
                  <a16:creationId xmlns:a16="http://schemas.microsoft.com/office/drawing/2014/main" id="{8B20A132-E3CD-7F4B-2926-19EEBB5B1455}"/>
                </a:ext>
              </a:extLst>
            </p:cNvPr>
            <p:cNvSpPr>
              <a:spLocks noChangeAspect="1" noChangeShapeType="1"/>
            </p:cNvSpPr>
            <p:nvPr/>
          </p:nvSpPr>
          <p:spPr bwMode="auto">
            <a:xfrm>
              <a:off x="1638" y="1320"/>
              <a:ext cx="24" cy="1"/>
            </a:xfrm>
            <a:prstGeom prst="line">
              <a:avLst/>
            </a:prstGeom>
            <a:noFill/>
            <a:ln w="0">
              <a:solidFill>
                <a:schemeClr val="folHlink"/>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850" name="Line 218">
              <a:extLst>
                <a:ext uri="{FF2B5EF4-FFF2-40B4-BE49-F238E27FC236}">
                  <a16:creationId xmlns:a16="http://schemas.microsoft.com/office/drawing/2014/main" id="{F99603A9-B249-17C4-0A56-4377A10BA8CC}"/>
                </a:ext>
              </a:extLst>
            </p:cNvPr>
            <p:cNvSpPr>
              <a:spLocks noChangeAspect="1" noChangeShapeType="1"/>
            </p:cNvSpPr>
            <p:nvPr/>
          </p:nvSpPr>
          <p:spPr bwMode="auto">
            <a:xfrm flipH="1">
              <a:off x="4212" y="1320"/>
              <a:ext cx="24" cy="1"/>
            </a:xfrm>
            <a:prstGeom prst="line">
              <a:avLst/>
            </a:prstGeom>
            <a:noFill/>
            <a:ln w="0">
              <a:solidFill>
                <a:schemeClr val="folHlink"/>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851" name="Line 219">
              <a:extLst>
                <a:ext uri="{FF2B5EF4-FFF2-40B4-BE49-F238E27FC236}">
                  <a16:creationId xmlns:a16="http://schemas.microsoft.com/office/drawing/2014/main" id="{0C61DBB3-6F69-6FE2-60B0-DFB0A3848D7A}"/>
                </a:ext>
              </a:extLst>
            </p:cNvPr>
            <p:cNvSpPr>
              <a:spLocks noChangeAspect="1" noChangeShapeType="1"/>
            </p:cNvSpPr>
            <p:nvPr/>
          </p:nvSpPr>
          <p:spPr bwMode="auto">
            <a:xfrm>
              <a:off x="1638" y="1092"/>
              <a:ext cx="24" cy="1"/>
            </a:xfrm>
            <a:prstGeom prst="line">
              <a:avLst/>
            </a:prstGeom>
            <a:noFill/>
            <a:ln w="0">
              <a:solidFill>
                <a:schemeClr val="folHlink"/>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852" name="Line 220">
              <a:extLst>
                <a:ext uri="{FF2B5EF4-FFF2-40B4-BE49-F238E27FC236}">
                  <a16:creationId xmlns:a16="http://schemas.microsoft.com/office/drawing/2014/main" id="{691FE472-4CC4-4331-C563-DED980F232D5}"/>
                </a:ext>
              </a:extLst>
            </p:cNvPr>
            <p:cNvSpPr>
              <a:spLocks noChangeAspect="1" noChangeShapeType="1"/>
            </p:cNvSpPr>
            <p:nvPr/>
          </p:nvSpPr>
          <p:spPr bwMode="auto">
            <a:xfrm flipH="1">
              <a:off x="4212" y="1092"/>
              <a:ext cx="24" cy="1"/>
            </a:xfrm>
            <a:prstGeom prst="line">
              <a:avLst/>
            </a:prstGeom>
            <a:noFill/>
            <a:ln w="0">
              <a:solidFill>
                <a:schemeClr val="folHlink"/>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853" name="Line 221">
              <a:extLst>
                <a:ext uri="{FF2B5EF4-FFF2-40B4-BE49-F238E27FC236}">
                  <a16:creationId xmlns:a16="http://schemas.microsoft.com/office/drawing/2014/main" id="{D79C321A-921C-17E5-0197-728BBD919DA5}"/>
                </a:ext>
              </a:extLst>
            </p:cNvPr>
            <p:cNvSpPr>
              <a:spLocks noChangeAspect="1" noChangeShapeType="1"/>
            </p:cNvSpPr>
            <p:nvPr/>
          </p:nvSpPr>
          <p:spPr bwMode="auto">
            <a:xfrm>
              <a:off x="1638" y="1092"/>
              <a:ext cx="2598" cy="1"/>
            </a:xfrm>
            <a:prstGeom prst="line">
              <a:avLst/>
            </a:prstGeom>
            <a:noFill/>
            <a:ln w="0">
              <a:solidFill>
                <a:schemeClr val="folHlink"/>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854" name="Line 222">
              <a:extLst>
                <a:ext uri="{FF2B5EF4-FFF2-40B4-BE49-F238E27FC236}">
                  <a16:creationId xmlns:a16="http://schemas.microsoft.com/office/drawing/2014/main" id="{BDE6C229-FBDB-C97D-DF31-FA7C9917710B}"/>
                </a:ext>
              </a:extLst>
            </p:cNvPr>
            <p:cNvSpPr>
              <a:spLocks noChangeAspect="1" noChangeShapeType="1"/>
            </p:cNvSpPr>
            <p:nvPr/>
          </p:nvSpPr>
          <p:spPr bwMode="auto">
            <a:xfrm>
              <a:off x="1638" y="3138"/>
              <a:ext cx="2598" cy="1"/>
            </a:xfrm>
            <a:prstGeom prst="line">
              <a:avLst/>
            </a:prstGeom>
            <a:noFill/>
            <a:ln w="0">
              <a:solidFill>
                <a:schemeClr val="folHlink"/>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855" name="Line 223">
              <a:extLst>
                <a:ext uri="{FF2B5EF4-FFF2-40B4-BE49-F238E27FC236}">
                  <a16:creationId xmlns:a16="http://schemas.microsoft.com/office/drawing/2014/main" id="{3D234AFF-C775-3FC3-3BF2-379DE48CBCE1}"/>
                </a:ext>
              </a:extLst>
            </p:cNvPr>
            <p:cNvSpPr>
              <a:spLocks noChangeAspect="1" noChangeShapeType="1"/>
            </p:cNvSpPr>
            <p:nvPr/>
          </p:nvSpPr>
          <p:spPr bwMode="auto">
            <a:xfrm flipV="1">
              <a:off x="4236" y="1092"/>
              <a:ext cx="1" cy="2046"/>
            </a:xfrm>
            <a:prstGeom prst="line">
              <a:avLst/>
            </a:prstGeom>
            <a:noFill/>
            <a:ln w="0">
              <a:solidFill>
                <a:schemeClr val="folHlink"/>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856" name="Line 224">
              <a:extLst>
                <a:ext uri="{FF2B5EF4-FFF2-40B4-BE49-F238E27FC236}">
                  <a16:creationId xmlns:a16="http://schemas.microsoft.com/office/drawing/2014/main" id="{C515FE6A-CB3B-7622-7AD6-03E935059F2C}"/>
                </a:ext>
              </a:extLst>
            </p:cNvPr>
            <p:cNvSpPr>
              <a:spLocks noChangeAspect="1" noChangeShapeType="1"/>
            </p:cNvSpPr>
            <p:nvPr/>
          </p:nvSpPr>
          <p:spPr bwMode="auto">
            <a:xfrm flipV="1">
              <a:off x="1638" y="1092"/>
              <a:ext cx="1" cy="2046"/>
            </a:xfrm>
            <a:prstGeom prst="line">
              <a:avLst/>
            </a:prstGeom>
            <a:noFill/>
            <a:ln w="0">
              <a:solidFill>
                <a:schemeClr val="folHlink"/>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sp>
        <p:nvSpPr>
          <p:cNvPr id="69857" name="Freeform 225">
            <a:extLst>
              <a:ext uri="{FF2B5EF4-FFF2-40B4-BE49-F238E27FC236}">
                <a16:creationId xmlns:a16="http://schemas.microsoft.com/office/drawing/2014/main" id="{431C3444-529F-6267-A3C2-81F8B59C9126}"/>
              </a:ext>
            </a:extLst>
          </p:cNvPr>
          <p:cNvSpPr>
            <a:spLocks noChangeAspect="1"/>
          </p:cNvSpPr>
          <p:nvPr/>
        </p:nvSpPr>
        <p:spPr bwMode="auto">
          <a:xfrm>
            <a:off x="7162801" y="1533526"/>
            <a:ext cx="3108325" cy="2366963"/>
          </a:xfrm>
          <a:custGeom>
            <a:avLst/>
            <a:gdLst>
              <a:gd name="T0" fmla="*/ 0 w 2580"/>
              <a:gd name="T1" fmla="*/ 2040 h 2040"/>
              <a:gd name="T2" fmla="*/ 12 w 2580"/>
              <a:gd name="T3" fmla="*/ 1398 h 2040"/>
              <a:gd name="T4" fmla="*/ 30 w 2580"/>
              <a:gd name="T5" fmla="*/ 1152 h 2040"/>
              <a:gd name="T6" fmla="*/ 84 w 2580"/>
              <a:gd name="T7" fmla="*/ 840 h 2040"/>
              <a:gd name="T8" fmla="*/ 150 w 2580"/>
              <a:gd name="T9" fmla="*/ 600 h 2040"/>
              <a:gd name="T10" fmla="*/ 216 w 2580"/>
              <a:gd name="T11" fmla="*/ 480 h 2040"/>
              <a:gd name="T12" fmla="*/ 330 w 2580"/>
              <a:gd name="T13" fmla="*/ 360 h 2040"/>
              <a:gd name="T14" fmla="*/ 510 w 2580"/>
              <a:gd name="T15" fmla="*/ 252 h 2040"/>
              <a:gd name="T16" fmla="*/ 756 w 2580"/>
              <a:gd name="T17" fmla="*/ 168 h 2040"/>
              <a:gd name="T18" fmla="*/ 1038 w 2580"/>
              <a:gd name="T19" fmla="*/ 108 h 2040"/>
              <a:gd name="T20" fmla="*/ 1554 w 2580"/>
              <a:gd name="T21" fmla="*/ 48 h 2040"/>
              <a:gd name="T22" fmla="*/ 2580 w 2580"/>
              <a:gd name="T23" fmla="*/ 0 h 20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80" h="2040">
                <a:moveTo>
                  <a:pt x="0" y="2040"/>
                </a:moveTo>
                <a:lnTo>
                  <a:pt x="12" y="1398"/>
                </a:lnTo>
                <a:lnTo>
                  <a:pt x="30" y="1152"/>
                </a:lnTo>
                <a:lnTo>
                  <a:pt x="84" y="840"/>
                </a:lnTo>
                <a:lnTo>
                  <a:pt x="150" y="600"/>
                </a:lnTo>
                <a:lnTo>
                  <a:pt x="216" y="480"/>
                </a:lnTo>
                <a:lnTo>
                  <a:pt x="330" y="360"/>
                </a:lnTo>
                <a:lnTo>
                  <a:pt x="510" y="252"/>
                </a:lnTo>
                <a:lnTo>
                  <a:pt x="756" y="168"/>
                </a:lnTo>
                <a:lnTo>
                  <a:pt x="1038" y="108"/>
                </a:lnTo>
                <a:lnTo>
                  <a:pt x="1554" y="48"/>
                </a:lnTo>
                <a:lnTo>
                  <a:pt x="2580" y="0"/>
                </a:lnTo>
              </a:path>
            </a:pathLst>
          </a:custGeom>
          <a:noFill/>
          <a:ln w="38100" cmpd="sng">
            <a:solidFill>
              <a:srgbClr val="FF006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858" name="Oval 226">
            <a:extLst>
              <a:ext uri="{FF2B5EF4-FFF2-40B4-BE49-F238E27FC236}">
                <a16:creationId xmlns:a16="http://schemas.microsoft.com/office/drawing/2014/main" id="{85E0404F-1C87-9D63-EE0B-4F4A6B175070}"/>
              </a:ext>
            </a:extLst>
          </p:cNvPr>
          <p:cNvSpPr>
            <a:spLocks noChangeAspect="1" noChangeArrowheads="1"/>
          </p:cNvSpPr>
          <p:nvPr/>
        </p:nvSpPr>
        <p:spPr bwMode="auto">
          <a:xfrm>
            <a:off x="8153400" y="1603375"/>
            <a:ext cx="192088" cy="18415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9634" name="Text Box 2">
            <a:extLst>
              <a:ext uri="{FF2B5EF4-FFF2-40B4-BE49-F238E27FC236}">
                <a16:creationId xmlns:a16="http://schemas.microsoft.com/office/drawing/2014/main" id="{D0D7AAFB-78F8-D125-13F8-2E969678D786}"/>
              </a:ext>
            </a:extLst>
          </p:cNvPr>
          <p:cNvSpPr txBox="1">
            <a:spLocks noChangeArrowheads="1"/>
          </p:cNvSpPr>
          <p:nvPr/>
        </p:nvSpPr>
        <p:spPr bwMode="auto">
          <a:xfrm>
            <a:off x="2438401" y="533400"/>
            <a:ext cx="4760913" cy="3925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114300">
              <a:defRPr sz="2400">
                <a:solidFill>
                  <a:schemeClr val="tx1"/>
                </a:solidFill>
                <a:latin typeface="Times New Roman" panose="02020603050405020304" pitchFamily="18" charset="0"/>
              </a:defRPr>
            </a:lvl2pPr>
            <a:lvl3pPr marL="228600">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eaLnBrk="0" fontAlgn="base" hangingPunct="0">
              <a:spcBef>
                <a:spcPct val="0"/>
              </a:spcBef>
              <a:spcAft>
                <a:spcPct val="0"/>
              </a:spcAft>
              <a:defRPr sz="2400">
                <a:solidFill>
                  <a:schemeClr val="tx1"/>
                </a:solidFill>
                <a:latin typeface="Times New Roman" panose="02020603050405020304" pitchFamily="18" charset="0"/>
              </a:defRPr>
            </a:lvl6pPr>
            <a:lvl7pPr eaLnBrk="0" fontAlgn="base" hangingPunct="0">
              <a:spcBef>
                <a:spcPct val="0"/>
              </a:spcBef>
              <a:spcAft>
                <a:spcPct val="0"/>
              </a:spcAft>
              <a:defRPr sz="2400">
                <a:solidFill>
                  <a:schemeClr val="tx1"/>
                </a:solidFill>
                <a:latin typeface="Times New Roman" panose="02020603050405020304" pitchFamily="18" charset="0"/>
              </a:defRPr>
            </a:lvl7pPr>
            <a:lvl8pPr eaLnBrk="0" fontAlgn="base" hangingPunct="0">
              <a:spcBef>
                <a:spcPct val="0"/>
              </a:spcBef>
              <a:spcAft>
                <a:spcPct val="0"/>
              </a:spcAft>
              <a:defRPr sz="2400">
                <a:solidFill>
                  <a:schemeClr val="tx1"/>
                </a:solidFill>
                <a:latin typeface="Times New Roman" panose="02020603050405020304" pitchFamily="18" charset="0"/>
              </a:defRPr>
            </a:lvl8pPr>
            <a:lvl9pPr eaLnBrk="0" fontAlgn="base" hangingPunct="0">
              <a:spcBef>
                <a:spcPct val="0"/>
              </a:spcBef>
              <a:spcAft>
                <a:spcPct val="0"/>
              </a:spcAft>
              <a:defRPr sz="2400">
                <a:solidFill>
                  <a:schemeClr val="tx1"/>
                </a:solidFill>
                <a:latin typeface="Times New Roman" panose="02020603050405020304" pitchFamily="18" charset="0"/>
              </a:defRPr>
            </a:lvl9pPr>
          </a:lstStyle>
          <a:p>
            <a:pPr lvl="2" eaLnBrk="0" fontAlgn="base" hangingPunct="0">
              <a:lnSpc>
                <a:spcPct val="40000"/>
              </a:lnSpc>
              <a:spcBef>
                <a:spcPts val="1200"/>
              </a:spcBef>
              <a:spcAft>
                <a:spcPts val="300"/>
              </a:spcAft>
            </a:pPr>
            <a:endParaRPr lang="en-US" altLang="en-US" sz="2000" b="1">
              <a:solidFill>
                <a:srgbClr val="FFFFFF"/>
              </a:solidFill>
              <a:effectLst>
                <a:outerShdw blurRad="38100" dist="38100" dir="2700000" algn="tl">
                  <a:srgbClr val="000000"/>
                </a:outerShdw>
              </a:effectLst>
              <a:latin typeface="Bookman Old Style" panose="02050604050505020204" pitchFamily="18" charset="0"/>
            </a:endParaRPr>
          </a:p>
          <a:p>
            <a:pPr lvl="2" eaLnBrk="0" fontAlgn="base" hangingPunct="0">
              <a:lnSpc>
                <a:spcPct val="40000"/>
              </a:lnSpc>
              <a:spcBef>
                <a:spcPts val="1200"/>
              </a:spcBef>
              <a:spcAft>
                <a:spcPts val="30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4.  Input File for the Hysteresis </a:t>
            </a:r>
          </a:p>
          <a:p>
            <a:pPr lvl="2" eaLnBrk="0" fontAlgn="base" hangingPunct="0">
              <a:lnSpc>
                <a:spcPct val="40000"/>
              </a:lnSpc>
              <a:spcBef>
                <a:spcPts val="1200"/>
              </a:spcBef>
              <a:spcAft>
                <a:spcPts val="30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     Curve Generation</a:t>
            </a:r>
          </a:p>
          <a:p>
            <a:pPr eaLnBrk="0" fontAlgn="base" hangingPunct="0">
              <a:spcBef>
                <a:spcPct val="0"/>
              </a:spcBef>
              <a:spcAft>
                <a:spcPct val="0"/>
              </a:spcAft>
            </a:pPr>
            <a:endParaRPr lang="en-US" altLang="en-US" sz="2000" b="1">
              <a:solidFill>
                <a:srgbClr val="FFFFFF"/>
              </a:solidFill>
              <a:effectLst>
                <a:outerShdw blurRad="38100" dist="38100" dir="2700000" algn="tl">
                  <a:srgbClr val="000000"/>
                </a:outerShdw>
              </a:effectLst>
              <a:latin typeface="Bookman Old Style" panose="02050604050505020204" pitchFamily="18" charset="0"/>
            </a:endParaRPr>
          </a:p>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BEGIN NEW DATA CASE</a:t>
            </a:r>
          </a:p>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HYSTERESIS</a:t>
            </a:r>
          </a:p>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C   88.</a:t>
            </a:r>
          </a:p>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       1       4       1</a:t>
            </a:r>
          </a:p>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5283.45 77.57983</a:t>
            </a:r>
          </a:p>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BLANK CARD ENDING PLOTS</a:t>
            </a:r>
          </a:p>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BLANK EGIN NEW DATA CASE</a:t>
            </a:r>
          </a:p>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BLANK CARD ENDING CASE</a:t>
            </a:r>
          </a:p>
          <a:p>
            <a:pPr eaLnBrk="0" fontAlgn="base" hangingPunct="0">
              <a:spcBef>
                <a:spcPct val="0"/>
              </a:spcBef>
              <a:spcAft>
                <a:spcPct val="0"/>
              </a:spcAft>
            </a:pPr>
            <a:endParaRPr lang="en-US" altLang="en-US" sz="2000" b="1">
              <a:solidFill>
                <a:srgbClr val="FFFFFF"/>
              </a:solidFill>
              <a:effectLst>
                <a:outerShdw blurRad="38100" dist="38100" dir="2700000" algn="tl">
                  <a:srgbClr val="000000"/>
                </a:outerShdw>
              </a:effectLst>
              <a:latin typeface="Bookman Old Style" panose="020506040505050202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32" fill="hold" nodeType="clickEffect">
                                  <p:stCondLst>
                                    <p:cond delay="0"/>
                                  </p:stCondLst>
                                  <p:childTnLst>
                                    <p:set>
                                      <p:cBhvr>
                                        <p:cTn id="6" dur="1" fill="hold">
                                          <p:stCondLst>
                                            <p:cond delay="0"/>
                                          </p:stCondLst>
                                        </p:cTn>
                                        <p:tgtEl>
                                          <p:spTgt spid="69858"/>
                                        </p:tgtEl>
                                        <p:attrNameLst>
                                          <p:attrName>style.visibility</p:attrName>
                                        </p:attrNameLst>
                                      </p:cBhvr>
                                      <p:to>
                                        <p:strVal val="visible"/>
                                      </p:to>
                                    </p:set>
                                    <p:anim calcmode="lin" valueType="num">
                                      <p:cBhvr>
                                        <p:cTn id="7" dur="500" fill="hold"/>
                                        <p:tgtEl>
                                          <p:spTgt spid="69858"/>
                                        </p:tgtEl>
                                        <p:attrNameLst>
                                          <p:attrName>ppt_w</p:attrName>
                                        </p:attrNameLst>
                                      </p:cBhvr>
                                      <p:tavLst>
                                        <p:tav tm="0">
                                          <p:val>
                                            <p:strVal val="4*#ppt_w"/>
                                          </p:val>
                                        </p:tav>
                                        <p:tav tm="100000">
                                          <p:val>
                                            <p:strVal val="#ppt_w"/>
                                          </p:val>
                                        </p:tav>
                                      </p:tavLst>
                                    </p:anim>
                                    <p:anim calcmode="lin" valueType="num">
                                      <p:cBhvr>
                                        <p:cTn id="8" dur="500" fill="hold"/>
                                        <p:tgtEl>
                                          <p:spTgt spid="69858"/>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ext Box 2">
            <a:extLst>
              <a:ext uri="{FF2B5EF4-FFF2-40B4-BE49-F238E27FC236}">
                <a16:creationId xmlns:a16="http://schemas.microsoft.com/office/drawing/2014/main" id="{7229CF18-BCD7-9A91-FD9C-116D65D52D74}"/>
              </a:ext>
            </a:extLst>
          </p:cNvPr>
          <p:cNvSpPr txBox="1">
            <a:spLocks noChangeArrowheads="1"/>
          </p:cNvSpPr>
          <p:nvPr/>
        </p:nvSpPr>
        <p:spPr bwMode="auto">
          <a:xfrm>
            <a:off x="2524126" y="712789"/>
            <a:ext cx="5362575" cy="496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3.  CT Model using Type 96 Element</a:t>
            </a:r>
          </a:p>
          <a:p>
            <a:pPr eaLnBrk="0" fontAlgn="base" hangingPunct="0">
              <a:spcBef>
                <a:spcPct val="0"/>
              </a:spcBef>
              <a:spcAft>
                <a:spcPct val="0"/>
              </a:spcAft>
            </a:pPr>
            <a:endParaRPr lang="en-US" altLang="en-US" sz="2000" b="1">
              <a:solidFill>
                <a:srgbClr val="FFFFFF"/>
              </a:solidFill>
              <a:effectLst>
                <a:outerShdw blurRad="38100" dist="38100" dir="2700000" algn="tl">
                  <a:srgbClr val="000000"/>
                </a:outerShdw>
              </a:effectLst>
              <a:latin typeface="Bookman Old Style" panose="02050604050505020204" pitchFamily="18" charset="0"/>
            </a:endParaRPr>
          </a:p>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  TRANSFORMER                         CTA1</a:t>
            </a:r>
          </a:p>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      9999.</a:t>
            </a:r>
          </a:p>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C TRANSFORMER WINDINGS</a:t>
            </a:r>
          </a:p>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01CTIN1A                   1.E-7 1.E-9  5.</a:t>
            </a:r>
          </a:p>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02      SEC21A             1.E-4 1.E-6 600.</a:t>
            </a:r>
          </a:p>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96SEC21A                  8888.</a:t>
            </a:r>
          </a:p>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-1.98129375E+03 -7.57544222E+01</a:t>
            </a:r>
          </a:p>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-1.32086250E+03 -7.52980703E+01</a:t>
            </a:r>
          </a:p>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	.</a:t>
            </a:r>
          </a:p>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	.</a:t>
            </a:r>
          </a:p>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	.</a:t>
            </a:r>
          </a:p>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 7.26474375E+03  7.80361819E+01</a:t>
            </a:r>
          </a:p>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       9999.</a:t>
            </a:r>
          </a:p>
          <a:p>
            <a:pPr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  SEC21ACTOUTA              .22   1.</a:t>
            </a:r>
          </a:p>
        </p:txBody>
      </p:sp>
      <p:grpSp>
        <p:nvGrpSpPr>
          <p:cNvPr id="68612" name="Group 4">
            <a:extLst>
              <a:ext uri="{FF2B5EF4-FFF2-40B4-BE49-F238E27FC236}">
                <a16:creationId xmlns:a16="http://schemas.microsoft.com/office/drawing/2014/main" id="{283957B7-A520-8DDA-10E4-52AF610F6F35}"/>
              </a:ext>
            </a:extLst>
          </p:cNvPr>
          <p:cNvGrpSpPr>
            <a:grpSpLocks/>
          </p:cNvGrpSpPr>
          <p:nvPr/>
        </p:nvGrpSpPr>
        <p:grpSpPr bwMode="auto">
          <a:xfrm>
            <a:off x="7772401" y="3276600"/>
            <a:ext cx="2352675" cy="2076450"/>
            <a:chOff x="1638" y="1092"/>
            <a:chExt cx="2599" cy="2047"/>
          </a:xfrm>
        </p:grpSpPr>
        <p:sp>
          <p:nvSpPr>
            <p:cNvPr id="68613" name="Rectangle 5">
              <a:extLst>
                <a:ext uri="{FF2B5EF4-FFF2-40B4-BE49-F238E27FC236}">
                  <a16:creationId xmlns:a16="http://schemas.microsoft.com/office/drawing/2014/main" id="{007B7322-DC16-2092-C92A-AE8739DD4E71}"/>
                </a:ext>
              </a:extLst>
            </p:cNvPr>
            <p:cNvSpPr>
              <a:spLocks noChangeArrowheads="1"/>
            </p:cNvSpPr>
            <p:nvPr/>
          </p:nvSpPr>
          <p:spPr bwMode="auto">
            <a:xfrm>
              <a:off x="1638" y="1092"/>
              <a:ext cx="2598" cy="2046"/>
            </a:xfrm>
            <a:prstGeom prst="rect">
              <a:avLst/>
            </a:prstGeom>
            <a:noFill/>
            <a:ln w="0">
              <a:solidFill>
                <a:schemeClr val="folHlink"/>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8614" name="Freeform 6">
              <a:extLst>
                <a:ext uri="{FF2B5EF4-FFF2-40B4-BE49-F238E27FC236}">
                  <a16:creationId xmlns:a16="http://schemas.microsoft.com/office/drawing/2014/main" id="{C579ECB6-799A-59E2-26CD-6E30B52B13AF}"/>
                </a:ext>
              </a:extLst>
            </p:cNvPr>
            <p:cNvSpPr>
              <a:spLocks/>
            </p:cNvSpPr>
            <p:nvPr/>
          </p:nvSpPr>
          <p:spPr bwMode="auto">
            <a:xfrm>
              <a:off x="1638"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8615" name="Freeform 7">
              <a:extLst>
                <a:ext uri="{FF2B5EF4-FFF2-40B4-BE49-F238E27FC236}">
                  <a16:creationId xmlns:a16="http://schemas.microsoft.com/office/drawing/2014/main" id="{B8524396-E444-2B9B-977A-08812FFF9F32}"/>
                </a:ext>
              </a:extLst>
            </p:cNvPr>
            <p:cNvSpPr>
              <a:spLocks/>
            </p:cNvSpPr>
            <p:nvPr/>
          </p:nvSpPr>
          <p:spPr bwMode="auto">
            <a:xfrm>
              <a:off x="2070"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8616" name="Freeform 8">
              <a:extLst>
                <a:ext uri="{FF2B5EF4-FFF2-40B4-BE49-F238E27FC236}">
                  <a16:creationId xmlns:a16="http://schemas.microsoft.com/office/drawing/2014/main" id="{999AAEC1-9B7B-B29C-2539-B14C471BE376}"/>
                </a:ext>
              </a:extLst>
            </p:cNvPr>
            <p:cNvSpPr>
              <a:spLocks/>
            </p:cNvSpPr>
            <p:nvPr/>
          </p:nvSpPr>
          <p:spPr bwMode="auto">
            <a:xfrm>
              <a:off x="2502"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8617" name="Freeform 9">
              <a:extLst>
                <a:ext uri="{FF2B5EF4-FFF2-40B4-BE49-F238E27FC236}">
                  <a16:creationId xmlns:a16="http://schemas.microsoft.com/office/drawing/2014/main" id="{DB1D688C-D0D6-70BA-430B-348D2FC11F7D}"/>
                </a:ext>
              </a:extLst>
            </p:cNvPr>
            <p:cNvSpPr>
              <a:spLocks/>
            </p:cNvSpPr>
            <p:nvPr/>
          </p:nvSpPr>
          <p:spPr bwMode="auto">
            <a:xfrm>
              <a:off x="2940"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8618" name="Freeform 10">
              <a:extLst>
                <a:ext uri="{FF2B5EF4-FFF2-40B4-BE49-F238E27FC236}">
                  <a16:creationId xmlns:a16="http://schemas.microsoft.com/office/drawing/2014/main" id="{54566F97-2A6B-D70D-612A-DE8448487D16}"/>
                </a:ext>
              </a:extLst>
            </p:cNvPr>
            <p:cNvSpPr>
              <a:spLocks/>
            </p:cNvSpPr>
            <p:nvPr/>
          </p:nvSpPr>
          <p:spPr bwMode="auto">
            <a:xfrm>
              <a:off x="3372"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8619" name="Freeform 11">
              <a:extLst>
                <a:ext uri="{FF2B5EF4-FFF2-40B4-BE49-F238E27FC236}">
                  <a16:creationId xmlns:a16="http://schemas.microsoft.com/office/drawing/2014/main" id="{53AFDE04-0285-6DDC-5323-D0A0C854C979}"/>
                </a:ext>
              </a:extLst>
            </p:cNvPr>
            <p:cNvSpPr>
              <a:spLocks/>
            </p:cNvSpPr>
            <p:nvPr/>
          </p:nvSpPr>
          <p:spPr bwMode="auto">
            <a:xfrm>
              <a:off x="3804"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8620" name="Freeform 12">
              <a:extLst>
                <a:ext uri="{FF2B5EF4-FFF2-40B4-BE49-F238E27FC236}">
                  <a16:creationId xmlns:a16="http://schemas.microsoft.com/office/drawing/2014/main" id="{E8F3D9AA-8EAB-8493-FE8C-1EC61D815E2C}"/>
                </a:ext>
              </a:extLst>
            </p:cNvPr>
            <p:cNvSpPr>
              <a:spLocks/>
            </p:cNvSpPr>
            <p:nvPr/>
          </p:nvSpPr>
          <p:spPr bwMode="auto">
            <a:xfrm>
              <a:off x="4236" y="1092"/>
              <a:ext cx="1" cy="2046"/>
            </a:xfrm>
            <a:custGeom>
              <a:avLst/>
              <a:gdLst>
                <a:gd name="T0" fmla="*/ 341 h 341"/>
                <a:gd name="T1" fmla="*/ 0 h 341"/>
                <a:gd name="T2" fmla="*/ 0 h 341"/>
              </a:gdLst>
              <a:ahLst/>
              <a:cxnLst>
                <a:cxn ang="0">
                  <a:pos x="0" y="T0"/>
                </a:cxn>
                <a:cxn ang="0">
                  <a:pos x="0" y="T1"/>
                </a:cxn>
                <a:cxn ang="0">
                  <a:pos x="0" y="T2"/>
                </a:cxn>
              </a:cxnLst>
              <a:rect l="0" t="0" r="r" b="b"/>
              <a:pathLst>
                <a:path h="341">
                  <a:moveTo>
                    <a:pt x="0" y="341"/>
                  </a:moveTo>
                  <a:lnTo>
                    <a:pt x="0" y="0"/>
                  </a:lnTo>
                  <a:lnTo>
                    <a:pt x="0"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8621" name="Freeform 13">
              <a:extLst>
                <a:ext uri="{FF2B5EF4-FFF2-40B4-BE49-F238E27FC236}">
                  <a16:creationId xmlns:a16="http://schemas.microsoft.com/office/drawing/2014/main" id="{8CF0250F-1B83-9C5A-75D7-794FAE739071}"/>
                </a:ext>
              </a:extLst>
            </p:cNvPr>
            <p:cNvSpPr>
              <a:spLocks/>
            </p:cNvSpPr>
            <p:nvPr/>
          </p:nvSpPr>
          <p:spPr bwMode="auto">
            <a:xfrm>
              <a:off x="1638" y="3138"/>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8622" name="Freeform 14">
              <a:extLst>
                <a:ext uri="{FF2B5EF4-FFF2-40B4-BE49-F238E27FC236}">
                  <a16:creationId xmlns:a16="http://schemas.microsoft.com/office/drawing/2014/main" id="{A34D75A7-B23A-76E7-D0F8-01D414F04FFE}"/>
                </a:ext>
              </a:extLst>
            </p:cNvPr>
            <p:cNvSpPr>
              <a:spLocks/>
            </p:cNvSpPr>
            <p:nvPr/>
          </p:nvSpPr>
          <p:spPr bwMode="auto">
            <a:xfrm>
              <a:off x="1638" y="2934"/>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8623" name="Freeform 15">
              <a:extLst>
                <a:ext uri="{FF2B5EF4-FFF2-40B4-BE49-F238E27FC236}">
                  <a16:creationId xmlns:a16="http://schemas.microsoft.com/office/drawing/2014/main" id="{8CDC858E-45BA-B6E3-C7B6-88AE56FB36B9}"/>
                </a:ext>
              </a:extLst>
            </p:cNvPr>
            <p:cNvSpPr>
              <a:spLocks/>
            </p:cNvSpPr>
            <p:nvPr/>
          </p:nvSpPr>
          <p:spPr bwMode="auto">
            <a:xfrm>
              <a:off x="1638" y="2730"/>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8624" name="Freeform 16">
              <a:extLst>
                <a:ext uri="{FF2B5EF4-FFF2-40B4-BE49-F238E27FC236}">
                  <a16:creationId xmlns:a16="http://schemas.microsoft.com/office/drawing/2014/main" id="{C2D3EC5B-032E-81A1-6A5B-573A7B83203F}"/>
                </a:ext>
              </a:extLst>
            </p:cNvPr>
            <p:cNvSpPr>
              <a:spLocks/>
            </p:cNvSpPr>
            <p:nvPr/>
          </p:nvSpPr>
          <p:spPr bwMode="auto">
            <a:xfrm>
              <a:off x="1638" y="2526"/>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8625" name="Freeform 17">
              <a:extLst>
                <a:ext uri="{FF2B5EF4-FFF2-40B4-BE49-F238E27FC236}">
                  <a16:creationId xmlns:a16="http://schemas.microsoft.com/office/drawing/2014/main" id="{75D0BE9B-E122-C118-AB49-37D7E861A336}"/>
                </a:ext>
              </a:extLst>
            </p:cNvPr>
            <p:cNvSpPr>
              <a:spLocks/>
            </p:cNvSpPr>
            <p:nvPr/>
          </p:nvSpPr>
          <p:spPr bwMode="auto">
            <a:xfrm>
              <a:off x="1638" y="2322"/>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8626" name="Freeform 18">
              <a:extLst>
                <a:ext uri="{FF2B5EF4-FFF2-40B4-BE49-F238E27FC236}">
                  <a16:creationId xmlns:a16="http://schemas.microsoft.com/office/drawing/2014/main" id="{B5B274ED-BD15-EA4E-A807-2F20C92BEF09}"/>
                </a:ext>
              </a:extLst>
            </p:cNvPr>
            <p:cNvSpPr>
              <a:spLocks/>
            </p:cNvSpPr>
            <p:nvPr/>
          </p:nvSpPr>
          <p:spPr bwMode="auto">
            <a:xfrm>
              <a:off x="1638" y="2118"/>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8627" name="Freeform 19">
              <a:extLst>
                <a:ext uri="{FF2B5EF4-FFF2-40B4-BE49-F238E27FC236}">
                  <a16:creationId xmlns:a16="http://schemas.microsoft.com/office/drawing/2014/main" id="{B4CAF7E8-DD01-A7C4-8FF6-AAE3DEEB148D}"/>
                </a:ext>
              </a:extLst>
            </p:cNvPr>
            <p:cNvSpPr>
              <a:spLocks/>
            </p:cNvSpPr>
            <p:nvPr/>
          </p:nvSpPr>
          <p:spPr bwMode="auto">
            <a:xfrm>
              <a:off x="1638" y="1908"/>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8628" name="Freeform 20">
              <a:extLst>
                <a:ext uri="{FF2B5EF4-FFF2-40B4-BE49-F238E27FC236}">
                  <a16:creationId xmlns:a16="http://schemas.microsoft.com/office/drawing/2014/main" id="{6757A4A6-F84B-1802-7033-54106E50CFCA}"/>
                </a:ext>
              </a:extLst>
            </p:cNvPr>
            <p:cNvSpPr>
              <a:spLocks/>
            </p:cNvSpPr>
            <p:nvPr/>
          </p:nvSpPr>
          <p:spPr bwMode="auto">
            <a:xfrm>
              <a:off x="1638" y="1704"/>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8629" name="Freeform 21">
              <a:extLst>
                <a:ext uri="{FF2B5EF4-FFF2-40B4-BE49-F238E27FC236}">
                  <a16:creationId xmlns:a16="http://schemas.microsoft.com/office/drawing/2014/main" id="{864C494C-3898-CDA8-AB07-C6A6005D50C8}"/>
                </a:ext>
              </a:extLst>
            </p:cNvPr>
            <p:cNvSpPr>
              <a:spLocks/>
            </p:cNvSpPr>
            <p:nvPr/>
          </p:nvSpPr>
          <p:spPr bwMode="auto">
            <a:xfrm>
              <a:off x="1638" y="1500"/>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8630" name="Freeform 22">
              <a:extLst>
                <a:ext uri="{FF2B5EF4-FFF2-40B4-BE49-F238E27FC236}">
                  <a16:creationId xmlns:a16="http://schemas.microsoft.com/office/drawing/2014/main" id="{0D02E90D-051B-CC82-1BC8-63A3F8B08D22}"/>
                </a:ext>
              </a:extLst>
            </p:cNvPr>
            <p:cNvSpPr>
              <a:spLocks/>
            </p:cNvSpPr>
            <p:nvPr/>
          </p:nvSpPr>
          <p:spPr bwMode="auto">
            <a:xfrm>
              <a:off x="1638" y="1296"/>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8631" name="Freeform 23">
              <a:extLst>
                <a:ext uri="{FF2B5EF4-FFF2-40B4-BE49-F238E27FC236}">
                  <a16:creationId xmlns:a16="http://schemas.microsoft.com/office/drawing/2014/main" id="{B6A89004-C3B1-5D8E-C13D-A3FD51D4A5C7}"/>
                </a:ext>
              </a:extLst>
            </p:cNvPr>
            <p:cNvSpPr>
              <a:spLocks/>
            </p:cNvSpPr>
            <p:nvPr/>
          </p:nvSpPr>
          <p:spPr bwMode="auto">
            <a:xfrm>
              <a:off x="1638" y="1092"/>
              <a:ext cx="2598" cy="1"/>
            </a:xfrm>
            <a:custGeom>
              <a:avLst/>
              <a:gdLst>
                <a:gd name="T0" fmla="*/ 0 w 433"/>
                <a:gd name="T1" fmla="*/ 433 w 433"/>
                <a:gd name="T2" fmla="*/ 433 w 433"/>
              </a:gdLst>
              <a:ahLst/>
              <a:cxnLst>
                <a:cxn ang="0">
                  <a:pos x="T0" y="0"/>
                </a:cxn>
                <a:cxn ang="0">
                  <a:pos x="T1" y="0"/>
                </a:cxn>
                <a:cxn ang="0">
                  <a:pos x="T2" y="0"/>
                </a:cxn>
              </a:cxnLst>
              <a:rect l="0" t="0" r="r" b="b"/>
              <a:pathLst>
                <a:path w="433">
                  <a:moveTo>
                    <a:pt x="0" y="0"/>
                  </a:moveTo>
                  <a:lnTo>
                    <a:pt x="433" y="0"/>
                  </a:lnTo>
                  <a:lnTo>
                    <a:pt x="433" y="0"/>
                  </a:lnTo>
                </a:path>
              </a:pathLst>
            </a:custGeom>
            <a:noFill/>
            <a:ln w="0">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8632" name="Line 24">
              <a:extLst>
                <a:ext uri="{FF2B5EF4-FFF2-40B4-BE49-F238E27FC236}">
                  <a16:creationId xmlns:a16="http://schemas.microsoft.com/office/drawing/2014/main" id="{93409E5C-2CF4-F69E-6F88-FA5FDF88F9A6}"/>
                </a:ext>
              </a:extLst>
            </p:cNvPr>
            <p:cNvSpPr>
              <a:spLocks noChangeShapeType="1"/>
            </p:cNvSpPr>
            <p:nvPr/>
          </p:nvSpPr>
          <p:spPr bwMode="auto">
            <a:xfrm>
              <a:off x="1638" y="1092"/>
              <a:ext cx="2598"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8633" name="Line 25">
              <a:extLst>
                <a:ext uri="{FF2B5EF4-FFF2-40B4-BE49-F238E27FC236}">
                  <a16:creationId xmlns:a16="http://schemas.microsoft.com/office/drawing/2014/main" id="{1649A777-B53F-10FD-FF4A-79195AF04445}"/>
                </a:ext>
              </a:extLst>
            </p:cNvPr>
            <p:cNvSpPr>
              <a:spLocks noChangeShapeType="1"/>
            </p:cNvSpPr>
            <p:nvPr/>
          </p:nvSpPr>
          <p:spPr bwMode="auto">
            <a:xfrm>
              <a:off x="1638" y="3138"/>
              <a:ext cx="2598"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8634" name="Line 26">
              <a:extLst>
                <a:ext uri="{FF2B5EF4-FFF2-40B4-BE49-F238E27FC236}">
                  <a16:creationId xmlns:a16="http://schemas.microsoft.com/office/drawing/2014/main" id="{7ADB12EE-5B90-6845-6F34-4A20FE78F042}"/>
                </a:ext>
              </a:extLst>
            </p:cNvPr>
            <p:cNvSpPr>
              <a:spLocks noChangeShapeType="1"/>
            </p:cNvSpPr>
            <p:nvPr/>
          </p:nvSpPr>
          <p:spPr bwMode="auto">
            <a:xfrm flipV="1">
              <a:off x="4236" y="1092"/>
              <a:ext cx="1" cy="2046"/>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8635" name="Line 27">
              <a:extLst>
                <a:ext uri="{FF2B5EF4-FFF2-40B4-BE49-F238E27FC236}">
                  <a16:creationId xmlns:a16="http://schemas.microsoft.com/office/drawing/2014/main" id="{85F436F3-0461-5803-2D87-FB5CE8F7D575}"/>
                </a:ext>
              </a:extLst>
            </p:cNvPr>
            <p:cNvSpPr>
              <a:spLocks noChangeShapeType="1"/>
            </p:cNvSpPr>
            <p:nvPr/>
          </p:nvSpPr>
          <p:spPr bwMode="auto">
            <a:xfrm flipV="1">
              <a:off x="1638" y="1092"/>
              <a:ext cx="1" cy="2046"/>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8636" name="Line 28">
              <a:extLst>
                <a:ext uri="{FF2B5EF4-FFF2-40B4-BE49-F238E27FC236}">
                  <a16:creationId xmlns:a16="http://schemas.microsoft.com/office/drawing/2014/main" id="{EBDC8DFE-9D74-4CC9-1873-237F9C59EF51}"/>
                </a:ext>
              </a:extLst>
            </p:cNvPr>
            <p:cNvSpPr>
              <a:spLocks noChangeShapeType="1"/>
            </p:cNvSpPr>
            <p:nvPr/>
          </p:nvSpPr>
          <p:spPr bwMode="auto">
            <a:xfrm>
              <a:off x="1638" y="3138"/>
              <a:ext cx="2598"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8637" name="Line 29">
              <a:extLst>
                <a:ext uri="{FF2B5EF4-FFF2-40B4-BE49-F238E27FC236}">
                  <a16:creationId xmlns:a16="http://schemas.microsoft.com/office/drawing/2014/main" id="{4552E120-A153-DD1B-8705-78D3FDCB7BBC}"/>
                </a:ext>
              </a:extLst>
            </p:cNvPr>
            <p:cNvSpPr>
              <a:spLocks noChangeShapeType="1"/>
            </p:cNvSpPr>
            <p:nvPr/>
          </p:nvSpPr>
          <p:spPr bwMode="auto">
            <a:xfrm flipV="1">
              <a:off x="1638" y="1092"/>
              <a:ext cx="1" cy="2046"/>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8638" name="Line 30">
              <a:extLst>
                <a:ext uri="{FF2B5EF4-FFF2-40B4-BE49-F238E27FC236}">
                  <a16:creationId xmlns:a16="http://schemas.microsoft.com/office/drawing/2014/main" id="{F797A9BA-3097-7D59-E832-278C6C2F84FD}"/>
                </a:ext>
              </a:extLst>
            </p:cNvPr>
            <p:cNvSpPr>
              <a:spLocks noChangeShapeType="1"/>
            </p:cNvSpPr>
            <p:nvPr/>
          </p:nvSpPr>
          <p:spPr bwMode="auto">
            <a:xfrm flipV="1">
              <a:off x="1638"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8639" name="Line 31">
              <a:extLst>
                <a:ext uri="{FF2B5EF4-FFF2-40B4-BE49-F238E27FC236}">
                  <a16:creationId xmlns:a16="http://schemas.microsoft.com/office/drawing/2014/main" id="{185A24C8-1AC4-DC87-F3D5-864FE76C8DF8}"/>
                </a:ext>
              </a:extLst>
            </p:cNvPr>
            <p:cNvSpPr>
              <a:spLocks noChangeShapeType="1"/>
            </p:cNvSpPr>
            <p:nvPr/>
          </p:nvSpPr>
          <p:spPr bwMode="auto">
            <a:xfrm>
              <a:off x="1638"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8640" name="Line 32">
              <a:extLst>
                <a:ext uri="{FF2B5EF4-FFF2-40B4-BE49-F238E27FC236}">
                  <a16:creationId xmlns:a16="http://schemas.microsoft.com/office/drawing/2014/main" id="{FDCA6280-63A7-82DF-7D0E-5F3163C1D5E6}"/>
                </a:ext>
              </a:extLst>
            </p:cNvPr>
            <p:cNvSpPr>
              <a:spLocks noChangeShapeType="1"/>
            </p:cNvSpPr>
            <p:nvPr/>
          </p:nvSpPr>
          <p:spPr bwMode="auto">
            <a:xfrm flipV="1">
              <a:off x="2070"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8641" name="Line 33">
              <a:extLst>
                <a:ext uri="{FF2B5EF4-FFF2-40B4-BE49-F238E27FC236}">
                  <a16:creationId xmlns:a16="http://schemas.microsoft.com/office/drawing/2014/main" id="{A317EB73-AD94-060C-30B9-7E826197C96A}"/>
                </a:ext>
              </a:extLst>
            </p:cNvPr>
            <p:cNvSpPr>
              <a:spLocks noChangeShapeType="1"/>
            </p:cNvSpPr>
            <p:nvPr/>
          </p:nvSpPr>
          <p:spPr bwMode="auto">
            <a:xfrm>
              <a:off x="2070"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8642" name="Line 34">
              <a:extLst>
                <a:ext uri="{FF2B5EF4-FFF2-40B4-BE49-F238E27FC236}">
                  <a16:creationId xmlns:a16="http://schemas.microsoft.com/office/drawing/2014/main" id="{87301011-1626-0F26-14ED-CE03E2A9BA40}"/>
                </a:ext>
              </a:extLst>
            </p:cNvPr>
            <p:cNvSpPr>
              <a:spLocks noChangeShapeType="1"/>
            </p:cNvSpPr>
            <p:nvPr/>
          </p:nvSpPr>
          <p:spPr bwMode="auto">
            <a:xfrm flipV="1">
              <a:off x="2502"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8643" name="Line 35">
              <a:extLst>
                <a:ext uri="{FF2B5EF4-FFF2-40B4-BE49-F238E27FC236}">
                  <a16:creationId xmlns:a16="http://schemas.microsoft.com/office/drawing/2014/main" id="{2A28B7D1-B7F0-E64D-65D0-3D7428B0FC3F}"/>
                </a:ext>
              </a:extLst>
            </p:cNvPr>
            <p:cNvSpPr>
              <a:spLocks noChangeShapeType="1"/>
            </p:cNvSpPr>
            <p:nvPr/>
          </p:nvSpPr>
          <p:spPr bwMode="auto">
            <a:xfrm>
              <a:off x="2502"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8644" name="Line 36">
              <a:extLst>
                <a:ext uri="{FF2B5EF4-FFF2-40B4-BE49-F238E27FC236}">
                  <a16:creationId xmlns:a16="http://schemas.microsoft.com/office/drawing/2014/main" id="{1C34629C-789E-4E8D-68CA-9CB1FDBCD80D}"/>
                </a:ext>
              </a:extLst>
            </p:cNvPr>
            <p:cNvSpPr>
              <a:spLocks noChangeShapeType="1"/>
            </p:cNvSpPr>
            <p:nvPr/>
          </p:nvSpPr>
          <p:spPr bwMode="auto">
            <a:xfrm flipV="1">
              <a:off x="2940"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8645" name="Line 37">
              <a:extLst>
                <a:ext uri="{FF2B5EF4-FFF2-40B4-BE49-F238E27FC236}">
                  <a16:creationId xmlns:a16="http://schemas.microsoft.com/office/drawing/2014/main" id="{685DBC05-8280-C8BE-0CBC-976826FB461D}"/>
                </a:ext>
              </a:extLst>
            </p:cNvPr>
            <p:cNvSpPr>
              <a:spLocks noChangeShapeType="1"/>
            </p:cNvSpPr>
            <p:nvPr/>
          </p:nvSpPr>
          <p:spPr bwMode="auto">
            <a:xfrm>
              <a:off x="2940"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8646" name="Line 38">
              <a:extLst>
                <a:ext uri="{FF2B5EF4-FFF2-40B4-BE49-F238E27FC236}">
                  <a16:creationId xmlns:a16="http://schemas.microsoft.com/office/drawing/2014/main" id="{7D331A24-8BC9-5CF3-6278-E54632E87B1B}"/>
                </a:ext>
              </a:extLst>
            </p:cNvPr>
            <p:cNvSpPr>
              <a:spLocks noChangeShapeType="1"/>
            </p:cNvSpPr>
            <p:nvPr/>
          </p:nvSpPr>
          <p:spPr bwMode="auto">
            <a:xfrm flipV="1">
              <a:off x="3372"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8647" name="Line 39">
              <a:extLst>
                <a:ext uri="{FF2B5EF4-FFF2-40B4-BE49-F238E27FC236}">
                  <a16:creationId xmlns:a16="http://schemas.microsoft.com/office/drawing/2014/main" id="{2CAE1549-8A9A-521C-3721-A8A76798990F}"/>
                </a:ext>
              </a:extLst>
            </p:cNvPr>
            <p:cNvSpPr>
              <a:spLocks noChangeShapeType="1"/>
            </p:cNvSpPr>
            <p:nvPr/>
          </p:nvSpPr>
          <p:spPr bwMode="auto">
            <a:xfrm>
              <a:off x="3372"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8648" name="Line 40">
              <a:extLst>
                <a:ext uri="{FF2B5EF4-FFF2-40B4-BE49-F238E27FC236}">
                  <a16:creationId xmlns:a16="http://schemas.microsoft.com/office/drawing/2014/main" id="{22A47DC7-7AF3-7B4F-366A-6C4E79684D49}"/>
                </a:ext>
              </a:extLst>
            </p:cNvPr>
            <p:cNvSpPr>
              <a:spLocks noChangeShapeType="1"/>
            </p:cNvSpPr>
            <p:nvPr/>
          </p:nvSpPr>
          <p:spPr bwMode="auto">
            <a:xfrm flipV="1">
              <a:off x="3804"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8649" name="Line 41">
              <a:extLst>
                <a:ext uri="{FF2B5EF4-FFF2-40B4-BE49-F238E27FC236}">
                  <a16:creationId xmlns:a16="http://schemas.microsoft.com/office/drawing/2014/main" id="{F4A2092D-06AF-C3B8-8D51-B83536D865FD}"/>
                </a:ext>
              </a:extLst>
            </p:cNvPr>
            <p:cNvSpPr>
              <a:spLocks noChangeShapeType="1"/>
            </p:cNvSpPr>
            <p:nvPr/>
          </p:nvSpPr>
          <p:spPr bwMode="auto">
            <a:xfrm>
              <a:off x="3804"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8650" name="Line 42">
              <a:extLst>
                <a:ext uri="{FF2B5EF4-FFF2-40B4-BE49-F238E27FC236}">
                  <a16:creationId xmlns:a16="http://schemas.microsoft.com/office/drawing/2014/main" id="{94B1FED9-B381-11A2-09B6-164A976A1B39}"/>
                </a:ext>
              </a:extLst>
            </p:cNvPr>
            <p:cNvSpPr>
              <a:spLocks noChangeShapeType="1"/>
            </p:cNvSpPr>
            <p:nvPr/>
          </p:nvSpPr>
          <p:spPr bwMode="auto">
            <a:xfrm flipV="1">
              <a:off x="4236" y="3114"/>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8651" name="Line 43">
              <a:extLst>
                <a:ext uri="{FF2B5EF4-FFF2-40B4-BE49-F238E27FC236}">
                  <a16:creationId xmlns:a16="http://schemas.microsoft.com/office/drawing/2014/main" id="{8766325A-A17E-C2A4-20BF-22F84CFA0A97}"/>
                </a:ext>
              </a:extLst>
            </p:cNvPr>
            <p:cNvSpPr>
              <a:spLocks noChangeShapeType="1"/>
            </p:cNvSpPr>
            <p:nvPr/>
          </p:nvSpPr>
          <p:spPr bwMode="auto">
            <a:xfrm>
              <a:off x="4236" y="1092"/>
              <a:ext cx="1" cy="24"/>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8652" name="Line 44">
              <a:extLst>
                <a:ext uri="{FF2B5EF4-FFF2-40B4-BE49-F238E27FC236}">
                  <a16:creationId xmlns:a16="http://schemas.microsoft.com/office/drawing/2014/main" id="{16BA572D-E9C9-7403-6722-C4CA4B646D7E}"/>
                </a:ext>
              </a:extLst>
            </p:cNvPr>
            <p:cNvSpPr>
              <a:spLocks noChangeShapeType="1"/>
            </p:cNvSpPr>
            <p:nvPr/>
          </p:nvSpPr>
          <p:spPr bwMode="auto">
            <a:xfrm>
              <a:off x="1638" y="3138"/>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8653" name="Line 45">
              <a:extLst>
                <a:ext uri="{FF2B5EF4-FFF2-40B4-BE49-F238E27FC236}">
                  <a16:creationId xmlns:a16="http://schemas.microsoft.com/office/drawing/2014/main" id="{031EF4A2-998D-B12E-6BD4-B087A3BC2937}"/>
                </a:ext>
              </a:extLst>
            </p:cNvPr>
            <p:cNvSpPr>
              <a:spLocks noChangeShapeType="1"/>
            </p:cNvSpPr>
            <p:nvPr/>
          </p:nvSpPr>
          <p:spPr bwMode="auto">
            <a:xfrm flipH="1">
              <a:off x="4212" y="3138"/>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8654" name="Line 46">
              <a:extLst>
                <a:ext uri="{FF2B5EF4-FFF2-40B4-BE49-F238E27FC236}">
                  <a16:creationId xmlns:a16="http://schemas.microsoft.com/office/drawing/2014/main" id="{3B5ABDA4-C3B6-3B99-3388-D824CCAEAE51}"/>
                </a:ext>
              </a:extLst>
            </p:cNvPr>
            <p:cNvSpPr>
              <a:spLocks noChangeShapeType="1"/>
            </p:cNvSpPr>
            <p:nvPr/>
          </p:nvSpPr>
          <p:spPr bwMode="auto">
            <a:xfrm>
              <a:off x="1638" y="2934"/>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8655" name="Line 47">
              <a:extLst>
                <a:ext uri="{FF2B5EF4-FFF2-40B4-BE49-F238E27FC236}">
                  <a16:creationId xmlns:a16="http://schemas.microsoft.com/office/drawing/2014/main" id="{D46EA009-DA57-5F26-723A-0728E140BBB8}"/>
                </a:ext>
              </a:extLst>
            </p:cNvPr>
            <p:cNvSpPr>
              <a:spLocks noChangeShapeType="1"/>
            </p:cNvSpPr>
            <p:nvPr/>
          </p:nvSpPr>
          <p:spPr bwMode="auto">
            <a:xfrm flipH="1">
              <a:off x="4212" y="2934"/>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8656" name="Line 48">
              <a:extLst>
                <a:ext uri="{FF2B5EF4-FFF2-40B4-BE49-F238E27FC236}">
                  <a16:creationId xmlns:a16="http://schemas.microsoft.com/office/drawing/2014/main" id="{B756754A-7EBD-C1E4-4BD7-5C4AAC658C49}"/>
                </a:ext>
              </a:extLst>
            </p:cNvPr>
            <p:cNvSpPr>
              <a:spLocks noChangeShapeType="1"/>
            </p:cNvSpPr>
            <p:nvPr/>
          </p:nvSpPr>
          <p:spPr bwMode="auto">
            <a:xfrm>
              <a:off x="1638" y="2730"/>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8657" name="Line 49">
              <a:extLst>
                <a:ext uri="{FF2B5EF4-FFF2-40B4-BE49-F238E27FC236}">
                  <a16:creationId xmlns:a16="http://schemas.microsoft.com/office/drawing/2014/main" id="{9D72DAC8-DECA-A76D-95CB-1EAFDEA577BF}"/>
                </a:ext>
              </a:extLst>
            </p:cNvPr>
            <p:cNvSpPr>
              <a:spLocks noChangeShapeType="1"/>
            </p:cNvSpPr>
            <p:nvPr/>
          </p:nvSpPr>
          <p:spPr bwMode="auto">
            <a:xfrm flipH="1">
              <a:off x="4212" y="2730"/>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8658" name="Line 50">
              <a:extLst>
                <a:ext uri="{FF2B5EF4-FFF2-40B4-BE49-F238E27FC236}">
                  <a16:creationId xmlns:a16="http://schemas.microsoft.com/office/drawing/2014/main" id="{CA079084-0130-82BC-E663-7A89470473EB}"/>
                </a:ext>
              </a:extLst>
            </p:cNvPr>
            <p:cNvSpPr>
              <a:spLocks noChangeShapeType="1"/>
            </p:cNvSpPr>
            <p:nvPr/>
          </p:nvSpPr>
          <p:spPr bwMode="auto">
            <a:xfrm>
              <a:off x="1638" y="2526"/>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8659" name="Line 51">
              <a:extLst>
                <a:ext uri="{FF2B5EF4-FFF2-40B4-BE49-F238E27FC236}">
                  <a16:creationId xmlns:a16="http://schemas.microsoft.com/office/drawing/2014/main" id="{566F52B6-228E-B3B8-D343-D290D1CD7F6E}"/>
                </a:ext>
              </a:extLst>
            </p:cNvPr>
            <p:cNvSpPr>
              <a:spLocks noChangeShapeType="1"/>
            </p:cNvSpPr>
            <p:nvPr/>
          </p:nvSpPr>
          <p:spPr bwMode="auto">
            <a:xfrm flipH="1">
              <a:off x="4212" y="2526"/>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8660" name="Line 52">
              <a:extLst>
                <a:ext uri="{FF2B5EF4-FFF2-40B4-BE49-F238E27FC236}">
                  <a16:creationId xmlns:a16="http://schemas.microsoft.com/office/drawing/2014/main" id="{9A4649C3-DC30-D0A4-832D-64DEA2411620}"/>
                </a:ext>
              </a:extLst>
            </p:cNvPr>
            <p:cNvSpPr>
              <a:spLocks noChangeShapeType="1"/>
            </p:cNvSpPr>
            <p:nvPr/>
          </p:nvSpPr>
          <p:spPr bwMode="auto">
            <a:xfrm>
              <a:off x="1638" y="2322"/>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8661" name="Line 53">
              <a:extLst>
                <a:ext uri="{FF2B5EF4-FFF2-40B4-BE49-F238E27FC236}">
                  <a16:creationId xmlns:a16="http://schemas.microsoft.com/office/drawing/2014/main" id="{BC3989FF-14BB-2382-B4B2-46C99B0902A3}"/>
                </a:ext>
              </a:extLst>
            </p:cNvPr>
            <p:cNvSpPr>
              <a:spLocks noChangeShapeType="1"/>
            </p:cNvSpPr>
            <p:nvPr/>
          </p:nvSpPr>
          <p:spPr bwMode="auto">
            <a:xfrm flipH="1">
              <a:off x="4212" y="2322"/>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8662" name="Line 54">
              <a:extLst>
                <a:ext uri="{FF2B5EF4-FFF2-40B4-BE49-F238E27FC236}">
                  <a16:creationId xmlns:a16="http://schemas.microsoft.com/office/drawing/2014/main" id="{E46F5CD8-084B-9855-CEC2-486A960CBD5F}"/>
                </a:ext>
              </a:extLst>
            </p:cNvPr>
            <p:cNvSpPr>
              <a:spLocks noChangeShapeType="1"/>
            </p:cNvSpPr>
            <p:nvPr/>
          </p:nvSpPr>
          <p:spPr bwMode="auto">
            <a:xfrm>
              <a:off x="1638" y="2118"/>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8663" name="Line 55">
              <a:extLst>
                <a:ext uri="{FF2B5EF4-FFF2-40B4-BE49-F238E27FC236}">
                  <a16:creationId xmlns:a16="http://schemas.microsoft.com/office/drawing/2014/main" id="{ED9CA523-3273-93F8-5D3A-8663F2B552A6}"/>
                </a:ext>
              </a:extLst>
            </p:cNvPr>
            <p:cNvSpPr>
              <a:spLocks noChangeShapeType="1"/>
            </p:cNvSpPr>
            <p:nvPr/>
          </p:nvSpPr>
          <p:spPr bwMode="auto">
            <a:xfrm flipH="1">
              <a:off x="4212" y="2118"/>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8664" name="Line 56">
              <a:extLst>
                <a:ext uri="{FF2B5EF4-FFF2-40B4-BE49-F238E27FC236}">
                  <a16:creationId xmlns:a16="http://schemas.microsoft.com/office/drawing/2014/main" id="{E2E9ED2C-3D1D-2242-2888-E0D3A15E150C}"/>
                </a:ext>
              </a:extLst>
            </p:cNvPr>
            <p:cNvSpPr>
              <a:spLocks noChangeShapeType="1"/>
            </p:cNvSpPr>
            <p:nvPr/>
          </p:nvSpPr>
          <p:spPr bwMode="auto">
            <a:xfrm>
              <a:off x="1638" y="1908"/>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8665" name="Line 57">
              <a:extLst>
                <a:ext uri="{FF2B5EF4-FFF2-40B4-BE49-F238E27FC236}">
                  <a16:creationId xmlns:a16="http://schemas.microsoft.com/office/drawing/2014/main" id="{211637D4-FD5F-0989-37AB-F673F18A432E}"/>
                </a:ext>
              </a:extLst>
            </p:cNvPr>
            <p:cNvSpPr>
              <a:spLocks noChangeShapeType="1"/>
            </p:cNvSpPr>
            <p:nvPr/>
          </p:nvSpPr>
          <p:spPr bwMode="auto">
            <a:xfrm flipH="1">
              <a:off x="4212" y="1908"/>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8666" name="Line 58">
              <a:extLst>
                <a:ext uri="{FF2B5EF4-FFF2-40B4-BE49-F238E27FC236}">
                  <a16:creationId xmlns:a16="http://schemas.microsoft.com/office/drawing/2014/main" id="{6D931F2F-BD1D-3353-B2D3-59B6CA9A2645}"/>
                </a:ext>
              </a:extLst>
            </p:cNvPr>
            <p:cNvSpPr>
              <a:spLocks noChangeShapeType="1"/>
            </p:cNvSpPr>
            <p:nvPr/>
          </p:nvSpPr>
          <p:spPr bwMode="auto">
            <a:xfrm>
              <a:off x="1638" y="1704"/>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8667" name="Line 59">
              <a:extLst>
                <a:ext uri="{FF2B5EF4-FFF2-40B4-BE49-F238E27FC236}">
                  <a16:creationId xmlns:a16="http://schemas.microsoft.com/office/drawing/2014/main" id="{825702EF-3419-AAFC-0113-F26D07B30753}"/>
                </a:ext>
              </a:extLst>
            </p:cNvPr>
            <p:cNvSpPr>
              <a:spLocks noChangeShapeType="1"/>
            </p:cNvSpPr>
            <p:nvPr/>
          </p:nvSpPr>
          <p:spPr bwMode="auto">
            <a:xfrm flipH="1">
              <a:off x="4212" y="1704"/>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8668" name="Line 60">
              <a:extLst>
                <a:ext uri="{FF2B5EF4-FFF2-40B4-BE49-F238E27FC236}">
                  <a16:creationId xmlns:a16="http://schemas.microsoft.com/office/drawing/2014/main" id="{B77C2459-6966-D523-B579-12C75EA7061E}"/>
                </a:ext>
              </a:extLst>
            </p:cNvPr>
            <p:cNvSpPr>
              <a:spLocks noChangeShapeType="1"/>
            </p:cNvSpPr>
            <p:nvPr/>
          </p:nvSpPr>
          <p:spPr bwMode="auto">
            <a:xfrm>
              <a:off x="1638" y="1500"/>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8669" name="Line 61">
              <a:extLst>
                <a:ext uri="{FF2B5EF4-FFF2-40B4-BE49-F238E27FC236}">
                  <a16:creationId xmlns:a16="http://schemas.microsoft.com/office/drawing/2014/main" id="{A5356407-0F79-90B6-9E9D-2BF47B337BE8}"/>
                </a:ext>
              </a:extLst>
            </p:cNvPr>
            <p:cNvSpPr>
              <a:spLocks noChangeShapeType="1"/>
            </p:cNvSpPr>
            <p:nvPr/>
          </p:nvSpPr>
          <p:spPr bwMode="auto">
            <a:xfrm flipH="1">
              <a:off x="4212" y="1500"/>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8670" name="Line 62">
              <a:extLst>
                <a:ext uri="{FF2B5EF4-FFF2-40B4-BE49-F238E27FC236}">
                  <a16:creationId xmlns:a16="http://schemas.microsoft.com/office/drawing/2014/main" id="{2DF242CE-2CD4-C85A-6733-B757B3A75050}"/>
                </a:ext>
              </a:extLst>
            </p:cNvPr>
            <p:cNvSpPr>
              <a:spLocks noChangeShapeType="1"/>
            </p:cNvSpPr>
            <p:nvPr/>
          </p:nvSpPr>
          <p:spPr bwMode="auto">
            <a:xfrm>
              <a:off x="1638" y="1296"/>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8671" name="Line 63">
              <a:extLst>
                <a:ext uri="{FF2B5EF4-FFF2-40B4-BE49-F238E27FC236}">
                  <a16:creationId xmlns:a16="http://schemas.microsoft.com/office/drawing/2014/main" id="{6B35D657-00D3-664D-6600-266F10F69300}"/>
                </a:ext>
              </a:extLst>
            </p:cNvPr>
            <p:cNvSpPr>
              <a:spLocks noChangeShapeType="1"/>
            </p:cNvSpPr>
            <p:nvPr/>
          </p:nvSpPr>
          <p:spPr bwMode="auto">
            <a:xfrm flipH="1">
              <a:off x="4212" y="1296"/>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8672" name="Line 64">
              <a:extLst>
                <a:ext uri="{FF2B5EF4-FFF2-40B4-BE49-F238E27FC236}">
                  <a16:creationId xmlns:a16="http://schemas.microsoft.com/office/drawing/2014/main" id="{9AE5BB79-A1CB-2EA0-CD17-8A62FB8F74E2}"/>
                </a:ext>
              </a:extLst>
            </p:cNvPr>
            <p:cNvSpPr>
              <a:spLocks noChangeShapeType="1"/>
            </p:cNvSpPr>
            <p:nvPr/>
          </p:nvSpPr>
          <p:spPr bwMode="auto">
            <a:xfrm>
              <a:off x="1638" y="1092"/>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8673" name="Line 65">
              <a:extLst>
                <a:ext uri="{FF2B5EF4-FFF2-40B4-BE49-F238E27FC236}">
                  <a16:creationId xmlns:a16="http://schemas.microsoft.com/office/drawing/2014/main" id="{C8422523-370A-3740-4E75-092FD452B358}"/>
                </a:ext>
              </a:extLst>
            </p:cNvPr>
            <p:cNvSpPr>
              <a:spLocks noChangeShapeType="1"/>
            </p:cNvSpPr>
            <p:nvPr/>
          </p:nvSpPr>
          <p:spPr bwMode="auto">
            <a:xfrm flipH="1">
              <a:off x="4212" y="1092"/>
              <a:ext cx="24"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8674" name="Line 66">
              <a:extLst>
                <a:ext uri="{FF2B5EF4-FFF2-40B4-BE49-F238E27FC236}">
                  <a16:creationId xmlns:a16="http://schemas.microsoft.com/office/drawing/2014/main" id="{1808E996-4B51-403C-A14C-2869771A463F}"/>
                </a:ext>
              </a:extLst>
            </p:cNvPr>
            <p:cNvSpPr>
              <a:spLocks noChangeShapeType="1"/>
            </p:cNvSpPr>
            <p:nvPr/>
          </p:nvSpPr>
          <p:spPr bwMode="auto">
            <a:xfrm>
              <a:off x="1638" y="1092"/>
              <a:ext cx="2598"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8675" name="Line 67">
              <a:extLst>
                <a:ext uri="{FF2B5EF4-FFF2-40B4-BE49-F238E27FC236}">
                  <a16:creationId xmlns:a16="http://schemas.microsoft.com/office/drawing/2014/main" id="{BF7DE460-0E3B-B7BF-0970-2EB165115054}"/>
                </a:ext>
              </a:extLst>
            </p:cNvPr>
            <p:cNvSpPr>
              <a:spLocks noChangeShapeType="1"/>
            </p:cNvSpPr>
            <p:nvPr/>
          </p:nvSpPr>
          <p:spPr bwMode="auto">
            <a:xfrm>
              <a:off x="1638" y="3138"/>
              <a:ext cx="2598" cy="1"/>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8676" name="Line 68">
              <a:extLst>
                <a:ext uri="{FF2B5EF4-FFF2-40B4-BE49-F238E27FC236}">
                  <a16:creationId xmlns:a16="http://schemas.microsoft.com/office/drawing/2014/main" id="{EF347341-2511-8CE1-4D14-586F2B3031B1}"/>
                </a:ext>
              </a:extLst>
            </p:cNvPr>
            <p:cNvSpPr>
              <a:spLocks noChangeShapeType="1"/>
            </p:cNvSpPr>
            <p:nvPr/>
          </p:nvSpPr>
          <p:spPr bwMode="auto">
            <a:xfrm flipV="1">
              <a:off x="4236" y="1092"/>
              <a:ext cx="1" cy="2046"/>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8677" name="Line 69">
              <a:extLst>
                <a:ext uri="{FF2B5EF4-FFF2-40B4-BE49-F238E27FC236}">
                  <a16:creationId xmlns:a16="http://schemas.microsoft.com/office/drawing/2014/main" id="{CD84EF2E-C2A2-72AA-EA6F-A7F04CA3C3C4}"/>
                </a:ext>
              </a:extLst>
            </p:cNvPr>
            <p:cNvSpPr>
              <a:spLocks noChangeShapeType="1"/>
            </p:cNvSpPr>
            <p:nvPr/>
          </p:nvSpPr>
          <p:spPr bwMode="auto">
            <a:xfrm flipV="1">
              <a:off x="1638" y="1092"/>
              <a:ext cx="1" cy="2046"/>
            </a:xfrm>
            <a:prstGeom prst="line">
              <a:avLst/>
            </a:prstGeom>
            <a:noFill/>
            <a:ln w="0">
              <a:solidFill>
                <a:schemeClr val="fo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sp>
        <p:nvSpPr>
          <p:cNvPr id="68678" name="Freeform 70">
            <a:extLst>
              <a:ext uri="{FF2B5EF4-FFF2-40B4-BE49-F238E27FC236}">
                <a16:creationId xmlns:a16="http://schemas.microsoft.com/office/drawing/2014/main" id="{0EA10E69-8916-F861-775D-06A20BF79902}"/>
              </a:ext>
            </a:extLst>
          </p:cNvPr>
          <p:cNvSpPr>
            <a:spLocks/>
          </p:cNvSpPr>
          <p:nvPr/>
        </p:nvSpPr>
        <p:spPr bwMode="auto">
          <a:xfrm>
            <a:off x="8016876" y="3386139"/>
            <a:ext cx="1960563" cy="1855787"/>
          </a:xfrm>
          <a:custGeom>
            <a:avLst/>
            <a:gdLst>
              <a:gd name="T0" fmla="*/ 0 w 2166"/>
              <a:gd name="T1" fmla="*/ 1830 h 1830"/>
              <a:gd name="T2" fmla="*/ 426 w 2166"/>
              <a:gd name="T3" fmla="*/ 1812 h 1830"/>
              <a:gd name="T4" fmla="*/ 636 w 2166"/>
              <a:gd name="T5" fmla="*/ 1782 h 1830"/>
              <a:gd name="T6" fmla="*/ 756 w 2166"/>
              <a:gd name="T7" fmla="*/ 1758 h 1830"/>
              <a:gd name="T8" fmla="*/ 858 w 2166"/>
              <a:gd name="T9" fmla="*/ 1722 h 1830"/>
              <a:gd name="T10" fmla="*/ 936 w 2166"/>
              <a:gd name="T11" fmla="*/ 1668 h 1830"/>
              <a:gd name="T12" fmla="*/ 984 w 2166"/>
              <a:gd name="T13" fmla="*/ 1614 h 1830"/>
              <a:gd name="T14" fmla="*/ 1008 w 2166"/>
              <a:gd name="T15" fmla="*/ 1560 h 1830"/>
              <a:gd name="T16" fmla="*/ 1038 w 2166"/>
              <a:gd name="T17" fmla="*/ 1452 h 1830"/>
              <a:gd name="T18" fmla="*/ 1056 w 2166"/>
              <a:gd name="T19" fmla="*/ 1314 h 1830"/>
              <a:gd name="T20" fmla="*/ 1098 w 2166"/>
              <a:gd name="T21" fmla="*/ 624 h 1830"/>
              <a:gd name="T22" fmla="*/ 1110 w 2166"/>
              <a:gd name="T23" fmla="*/ 516 h 1830"/>
              <a:gd name="T24" fmla="*/ 1128 w 2166"/>
              <a:gd name="T25" fmla="*/ 378 h 1830"/>
              <a:gd name="T26" fmla="*/ 1158 w 2166"/>
              <a:gd name="T27" fmla="*/ 270 h 1830"/>
              <a:gd name="T28" fmla="*/ 1182 w 2166"/>
              <a:gd name="T29" fmla="*/ 216 h 1830"/>
              <a:gd name="T30" fmla="*/ 1230 w 2166"/>
              <a:gd name="T31" fmla="*/ 162 h 1830"/>
              <a:gd name="T32" fmla="*/ 1308 w 2166"/>
              <a:gd name="T33" fmla="*/ 108 h 1830"/>
              <a:gd name="T34" fmla="*/ 1410 w 2166"/>
              <a:gd name="T35" fmla="*/ 72 h 1830"/>
              <a:gd name="T36" fmla="*/ 1530 w 2166"/>
              <a:gd name="T37" fmla="*/ 48 h 1830"/>
              <a:gd name="T38" fmla="*/ 1740 w 2166"/>
              <a:gd name="T39" fmla="*/ 18 h 1830"/>
              <a:gd name="T40" fmla="*/ 2166 w 2166"/>
              <a:gd name="T41" fmla="*/ 0 h 1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6" h="1830">
                <a:moveTo>
                  <a:pt x="0" y="1830"/>
                </a:moveTo>
                <a:lnTo>
                  <a:pt x="426" y="1812"/>
                </a:lnTo>
                <a:lnTo>
                  <a:pt x="636" y="1782"/>
                </a:lnTo>
                <a:lnTo>
                  <a:pt x="756" y="1758"/>
                </a:lnTo>
                <a:lnTo>
                  <a:pt x="858" y="1722"/>
                </a:lnTo>
                <a:lnTo>
                  <a:pt x="936" y="1668"/>
                </a:lnTo>
                <a:lnTo>
                  <a:pt x="984" y="1614"/>
                </a:lnTo>
                <a:lnTo>
                  <a:pt x="1008" y="1560"/>
                </a:lnTo>
                <a:lnTo>
                  <a:pt x="1038" y="1452"/>
                </a:lnTo>
                <a:lnTo>
                  <a:pt x="1056" y="1314"/>
                </a:lnTo>
                <a:lnTo>
                  <a:pt x="1098" y="624"/>
                </a:lnTo>
                <a:lnTo>
                  <a:pt x="1110" y="516"/>
                </a:lnTo>
                <a:lnTo>
                  <a:pt x="1128" y="378"/>
                </a:lnTo>
                <a:lnTo>
                  <a:pt x="1158" y="270"/>
                </a:lnTo>
                <a:lnTo>
                  <a:pt x="1182" y="216"/>
                </a:lnTo>
                <a:lnTo>
                  <a:pt x="1230" y="162"/>
                </a:lnTo>
                <a:lnTo>
                  <a:pt x="1308" y="108"/>
                </a:lnTo>
                <a:lnTo>
                  <a:pt x="1410" y="72"/>
                </a:lnTo>
                <a:lnTo>
                  <a:pt x="1530" y="48"/>
                </a:lnTo>
                <a:lnTo>
                  <a:pt x="1740" y="18"/>
                </a:lnTo>
                <a:lnTo>
                  <a:pt x="2166" y="0"/>
                </a:lnTo>
              </a:path>
            </a:pathLst>
          </a:custGeom>
          <a:noFill/>
          <a:ln w="28575" cmpd="sng">
            <a:solidFill>
              <a:srgbClr val="FF006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8679" name="Freeform 71">
            <a:extLst>
              <a:ext uri="{FF2B5EF4-FFF2-40B4-BE49-F238E27FC236}">
                <a16:creationId xmlns:a16="http://schemas.microsoft.com/office/drawing/2014/main" id="{63CF8EB1-C9D0-79C0-16EC-824AD5B1D391}"/>
              </a:ext>
            </a:extLst>
          </p:cNvPr>
          <p:cNvSpPr>
            <a:spLocks/>
          </p:cNvSpPr>
          <p:nvPr/>
        </p:nvSpPr>
        <p:spPr bwMode="auto">
          <a:xfrm>
            <a:off x="7918451" y="3386139"/>
            <a:ext cx="1960563" cy="1855787"/>
          </a:xfrm>
          <a:custGeom>
            <a:avLst/>
            <a:gdLst>
              <a:gd name="T0" fmla="*/ 0 w 2166"/>
              <a:gd name="T1" fmla="*/ 1830 h 1830"/>
              <a:gd name="T2" fmla="*/ 426 w 2166"/>
              <a:gd name="T3" fmla="*/ 1812 h 1830"/>
              <a:gd name="T4" fmla="*/ 636 w 2166"/>
              <a:gd name="T5" fmla="*/ 1782 h 1830"/>
              <a:gd name="T6" fmla="*/ 756 w 2166"/>
              <a:gd name="T7" fmla="*/ 1758 h 1830"/>
              <a:gd name="T8" fmla="*/ 858 w 2166"/>
              <a:gd name="T9" fmla="*/ 1722 h 1830"/>
              <a:gd name="T10" fmla="*/ 936 w 2166"/>
              <a:gd name="T11" fmla="*/ 1668 h 1830"/>
              <a:gd name="T12" fmla="*/ 984 w 2166"/>
              <a:gd name="T13" fmla="*/ 1614 h 1830"/>
              <a:gd name="T14" fmla="*/ 1008 w 2166"/>
              <a:gd name="T15" fmla="*/ 1560 h 1830"/>
              <a:gd name="T16" fmla="*/ 1038 w 2166"/>
              <a:gd name="T17" fmla="*/ 1452 h 1830"/>
              <a:gd name="T18" fmla="*/ 1056 w 2166"/>
              <a:gd name="T19" fmla="*/ 1314 h 1830"/>
              <a:gd name="T20" fmla="*/ 1098 w 2166"/>
              <a:gd name="T21" fmla="*/ 624 h 1830"/>
              <a:gd name="T22" fmla="*/ 1110 w 2166"/>
              <a:gd name="T23" fmla="*/ 516 h 1830"/>
              <a:gd name="T24" fmla="*/ 1128 w 2166"/>
              <a:gd name="T25" fmla="*/ 378 h 1830"/>
              <a:gd name="T26" fmla="*/ 1158 w 2166"/>
              <a:gd name="T27" fmla="*/ 270 h 1830"/>
              <a:gd name="T28" fmla="*/ 1182 w 2166"/>
              <a:gd name="T29" fmla="*/ 216 h 1830"/>
              <a:gd name="T30" fmla="*/ 1230 w 2166"/>
              <a:gd name="T31" fmla="*/ 162 h 1830"/>
              <a:gd name="T32" fmla="*/ 1308 w 2166"/>
              <a:gd name="T33" fmla="*/ 108 h 1830"/>
              <a:gd name="T34" fmla="*/ 1410 w 2166"/>
              <a:gd name="T35" fmla="*/ 72 h 1830"/>
              <a:gd name="T36" fmla="*/ 1530 w 2166"/>
              <a:gd name="T37" fmla="*/ 48 h 1830"/>
              <a:gd name="T38" fmla="*/ 1740 w 2166"/>
              <a:gd name="T39" fmla="*/ 18 h 1830"/>
              <a:gd name="T40" fmla="*/ 2166 w 2166"/>
              <a:gd name="T41" fmla="*/ 0 h 1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6" h="1830">
                <a:moveTo>
                  <a:pt x="0" y="1830"/>
                </a:moveTo>
                <a:lnTo>
                  <a:pt x="426" y="1812"/>
                </a:lnTo>
                <a:lnTo>
                  <a:pt x="636" y="1782"/>
                </a:lnTo>
                <a:lnTo>
                  <a:pt x="756" y="1758"/>
                </a:lnTo>
                <a:lnTo>
                  <a:pt x="858" y="1722"/>
                </a:lnTo>
                <a:lnTo>
                  <a:pt x="936" y="1668"/>
                </a:lnTo>
                <a:lnTo>
                  <a:pt x="984" y="1614"/>
                </a:lnTo>
                <a:lnTo>
                  <a:pt x="1008" y="1560"/>
                </a:lnTo>
                <a:lnTo>
                  <a:pt x="1038" y="1452"/>
                </a:lnTo>
                <a:lnTo>
                  <a:pt x="1056" y="1314"/>
                </a:lnTo>
                <a:lnTo>
                  <a:pt x="1098" y="624"/>
                </a:lnTo>
                <a:lnTo>
                  <a:pt x="1110" y="516"/>
                </a:lnTo>
                <a:lnTo>
                  <a:pt x="1128" y="378"/>
                </a:lnTo>
                <a:lnTo>
                  <a:pt x="1158" y="270"/>
                </a:lnTo>
                <a:lnTo>
                  <a:pt x="1182" y="216"/>
                </a:lnTo>
                <a:lnTo>
                  <a:pt x="1230" y="162"/>
                </a:lnTo>
                <a:lnTo>
                  <a:pt x="1308" y="108"/>
                </a:lnTo>
                <a:lnTo>
                  <a:pt x="1410" y="72"/>
                </a:lnTo>
                <a:lnTo>
                  <a:pt x="1530" y="48"/>
                </a:lnTo>
                <a:lnTo>
                  <a:pt x="1740" y="18"/>
                </a:lnTo>
                <a:lnTo>
                  <a:pt x="2166" y="0"/>
                </a:lnTo>
              </a:path>
            </a:pathLst>
          </a:custGeom>
          <a:noFill/>
          <a:ln w="28575" cmpd="sng">
            <a:solidFill>
              <a:srgbClr val="66FF6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6" fill="hold" nodeType="clickEffect">
                                  <p:stCondLst>
                                    <p:cond delay="0"/>
                                  </p:stCondLst>
                                  <p:childTnLst>
                                    <p:set>
                                      <p:cBhvr>
                                        <p:cTn id="6" dur="1" fill="hold">
                                          <p:stCondLst>
                                            <p:cond delay="0"/>
                                          </p:stCondLst>
                                        </p:cTn>
                                        <p:tgtEl>
                                          <p:spTgt spid="68679"/>
                                        </p:tgtEl>
                                        <p:attrNameLst>
                                          <p:attrName>style.visibility</p:attrName>
                                        </p:attrNameLst>
                                      </p:cBhvr>
                                      <p:to>
                                        <p:strVal val="visible"/>
                                      </p:to>
                                    </p:set>
                                    <p:animEffect transition="in" filter="strips(downRight)">
                                      <p:cBhvr>
                                        <p:cTn id="7" dur="500"/>
                                        <p:tgtEl>
                                          <p:spTgt spid="686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0690" name="Group 34">
            <a:extLst>
              <a:ext uri="{FF2B5EF4-FFF2-40B4-BE49-F238E27FC236}">
                <a16:creationId xmlns:a16="http://schemas.microsoft.com/office/drawing/2014/main" id="{E7333364-D117-B2DF-106C-ACD3ECD03B5D}"/>
              </a:ext>
            </a:extLst>
          </p:cNvPr>
          <p:cNvGrpSpPr>
            <a:grpSpLocks/>
          </p:cNvGrpSpPr>
          <p:nvPr/>
        </p:nvGrpSpPr>
        <p:grpSpPr bwMode="auto">
          <a:xfrm>
            <a:off x="2895600" y="650876"/>
            <a:ext cx="6502400" cy="4530725"/>
            <a:chOff x="864" y="410"/>
            <a:chExt cx="4096" cy="2854"/>
          </a:xfrm>
        </p:grpSpPr>
        <p:sp>
          <p:nvSpPr>
            <p:cNvPr id="70659" name="Line 3">
              <a:extLst>
                <a:ext uri="{FF2B5EF4-FFF2-40B4-BE49-F238E27FC236}">
                  <a16:creationId xmlns:a16="http://schemas.microsoft.com/office/drawing/2014/main" id="{9D355CD2-37AE-43E4-F6F3-DCA99F1476B8}"/>
                </a:ext>
              </a:extLst>
            </p:cNvPr>
            <p:cNvSpPr>
              <a:spLocks noChangeShapeType="1"/>
            </p:cNvSpPr>
            <p:nvPr/>
          </p:nvSpPr>
          <p:spPr bwMode="auto">
            <a:xfrm flipH="1">
              <a:off x="1954" y="1753"/>
              <a:ext cx="436" cy="181"/>
            </a:xfrm>
            <a:prstGeom prst="line">
              <a:avLst/>
            </a:prstGeom>
            <a:noFill/>
            <a:ln w="38100">
              <a:solidFill>
                <a:schemeClr va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0660" name="Line 4">
              <a:extLst>
                <a:ext uri="{FF2B5EF4-FFF2-40B4-BE49-F238E27FC236}">
                  <a16:creationId xmlns:a16="http://schemas.microsoft.com/office/drawing/2014/main" id="{614631D7-3149-707B-5859-97DFD474423F}"/>
                </a:ext>
              </a:extLst>
            </p:cNvPr>
            <p:cNvSpPr>
              <a:spLocks noChangeShapeType="1"/>
            </p:cNvSpPr>
            <p:nvPr/>
          </p:nvSpPr>
          <p:spPr bwMode="auto">
            <a:xfrm>
              <a:off x="1954" y="1934"/>
              <a:ext cx="349" cy="180"/>
            </a:xfrm>
            <a:prstGeom prst="line">
              <a:avLst/>
            </a:prstGeom>
            <a:noFill/>
            <a:ln w="38100">
              <a:solidFill>
                <a:schemeClr va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0661" name="Line 5">
              <a:extLst>
                <a:ext uri="{FF2B5EF4-FFF2-40B4-BE49-F238E27FC236}">
                  <a16:creationId xmlns:a16="http://schemas.microsoft.com/office/drawing/2014/main" id="{73E8E890-DC86-E512-C472-FFF511A7602F}"/>
                </a:ext>
              </a:extLst>
            </p:cNvPr>
            <p:cNvSpPr>
              <a:spLocks noChangeShapeType="1"/>
            </p:cNvSpPr>
            <p:nvPr/>
          </p:nvSpPr>
          <p:spPr bwMode="auto">
            <a:xfrm flipH="1">
              <a:off x="1954" y="2114"/>
              <a:ext cx="349" cy="181"/>
            </a:xfrm>
            <a:prstGeom prst="line">
              <a:avLst/>
            </a:prstGeom>
            <a:noFill/>
            <a:ln w="38100">
              <a:solidFill>
                <a:schemeClr va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0662" name="Line 6">
              <a:extLst>
                <a:ext uri="{FF2B5EF4-FFF2-40B4-BE49-F238E27FC236}">
                  <a16:creationId xmlns:a16="http://schemas.microsoft.com/office/drawing/2014/main" id="{181A05A8-C59B-CCD9-D129-8B860E8BF04F}"/>
                </a:ext>
              </a:extLst>
            </p:cNvPr>
            <p:cNvSpPr>
              <a:spLocks noChangeShapeType="1"/>
            </p:cNvSpPr>
            <p:nvPr/>
          </p:nvSpPr>
          <p:spPr bwMode="auto">
            <a:xfrm>
              <a:off x="1954" y="2295"/>
              <a:ext cx="436" cy="180"/>
            </a:xfrm>
            <a:prstGeom prst="line">
              <a:avLst/>
            </a:prstGeom>
            <a:noFill/>
            <a:ln w="38100">
              <a:solidFill>
                <a:schemeClr va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0663" name="Line 7">
              <a:extLst>
                <a:ext uri="{FF2B5EF4-FFF2-40B4-BE49-F238E27FC236}">
                  <a16:creationId xmlns:a16="http://schemas.microsoft.com/office/drawing/2014/main" id="{FF0EA6DD-F3E2-B124-52EF-5BA03C8A72DB}"/>
                </a:ext>
              </a:extLst>
            </p:cNvPr>
            <p:cNvSpPr>
              <a:spLocks noChangeShapeType="1"/>
            </p:cNvSpPr>
            <p:nvPr/>
          </p:nvSpPr>
          <p:spPr bwMode="auto">
            <a:xfrm flipV="1">
              <a:off x="2390" y="1573"/>
              <a:ext cx="2" cy="180"/>
            </a:xfrm>
            <a:prstGeom prst="line">
              <a:avLst/>
            </a:prstGeom>
            <a:noFill/>
            <a:ln w="12700">
              <a:solidFill>
                <a:srgbClr val="FFFF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0664" name="Line 8">
              <a:extLst>
                <a:ext uri="{FF2B5EF4-FFF2-40B4-BE49-F238E27FC236}">
                  <a16:creationId xmlns:a16="http://schemas.microsoft.com/office/drawing/2014/main" id="{EBE20823-F3E5-9CFF-39CE-46445937740B}"/>
                </a:ext>
              </a:extLst>
            </p:cNvPr>
            <p:cNvSpPr>
              <a:spLocks noChangeShapeType="1"/>
            </p:cNvSpPr>
            <p:nvPr/>
          </p:nvSpPr>
          <p:spPr bwMode="auto">
            <a:xfrm>
              <a:off x="2390" y="1573"/>
              <a:ext cx="436" cy="2"/>
            </a:xfrm>
            <a:prstGeom prst="line">
              <a:avLst/>
            </a:prstGeom>
            <a:noFill/>
            <a:ln w="12700">
              <a:solidFill>
                <a:srgbClr val="FFFF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0665" name="Line 9">
              <a:extLst>
                <a:ext uri="{FF2B5EF4-FFF2-40B4-BE49-F238E27FC236}">
                  <a16:creationId xmlns:a16="http://schemas.microsoft.com/office/drawing/2014/main" id="{CDF34337-8BEA-B38C-4C05-E7E70210E17A}"/>
                </a:ext>
              </a:extLst>
            </p:cNvPr>
            <p:cNvSpPr>
              <a:spLocks noChangeShapeType="1"/>
            </p:cNvSpPr>
            <p:nvPr/>
          </p:nvSpPr>
          <p:spPr bwMode="auto">
            <a:xfrm>
              <a:off x="2390" y="2475"/>
              <a:ext cx="2" cy="181"/>
            </a:xfrm>
            <a:prstGeom prst="line">
              <a:avLst/>
            </a:prstGeom>
            <a:noFill/>
            <a:ln w="12700">
              <a:solidFill>
                <a:srgbClr val="FFFF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0666" name="Line 10">
              <a:extLst>
                <a:ext uri="{FF2B5EF4-FFF2-40B4-BE49-F238E27FC236}">
                  <a16:creationId xmlns:a16="http://schemas.microsoft.com/office/drawing/2014/main" id="{09028A98-859B-E9B9-4BCE-835F5B69063F}"/>
                </a:ext>
              </a:extLst>
            </p:cNvPr>
            <p:cNvSpPr>
              <a:spLocks noChangeShapeType="1"/>
            </p:cNvSpPr>
            <p:nvPr/>
          </p:nvSpPr>
          <p:spPr bwMode="auto">
            <a:xfrm>
              <a:off x="2390" y="2656"/>
              <a:ext cx="436" cy="1"/>
            </a:xfrm>
            <a:prstGeom prst="line">
              <a:avLst/>
            </a:prstGeom>
            <a:noFill/>
            <a:ln w="12700">
              <a:solidFill>
                <a:srgbClr val="FFFF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0667" name="Line 11">
              <a:extLst>
                <a:ext uri="{FF2B5EF4-FFF2-40B4-BE49-F238E27FC236}">
                  <a16:creationId xmlns:a16="http://schemas.microsoft.com/office/drawing/2014/main" id="{9492BC97-5179-EE6A-4A79-D2CD87401472}"/>
                </a:ext>
              </a:extLst>
            </p:cNvPr>
            <p:cNvSpPr>
              <a:spLocks noChangeShapeType="1"/>
            </p:cNvSpPr>
            <p:nvPr/>
          </p:nvSpPr>
          <p:spPr bwMode="auto">
            <a:xfrm>
              <a:off x="2826" y="1573"/>
              <a:ext cx="349" cy="2"/>
            </a:xfrm>
            <a:prstGeom prst="line">
              <a:avLst/>
            </a:prstGeom>
            <a:noFill/>
            <a:ln w="12700">
              <a:solidFill>
                <a:srgbClr val="FFFF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0668" name="Line 12">
              <a:extLst>
                <a:ext uri="{FF2B5EF4-FFF2-40B4-BE49-F238E27FC236}">
                  <a16:creationId xmlns:a16="http://schemas.microsoft.com/office/drawing/2014/main" id="{AB06DF92-DA10-A36D-B704-33F707B39DF2}"/>
                </a:ext>
              </a:extLst>
            </p:cNvPr>
            <p:cNvSpPr>
              <a:spLocks noChangeShapeType="1"/>
            </p:cNvSpPr>
            <p:nvPr/>
          </p:nvSpPr>
          <p:spPr bwMode="auto">
            <a:xfrm>
              <a:off x="2826" y="2656"/>
              <a:ext cx="1483" cy="1"/>
            </a:xfrm>
            <a:prstGeom prst="line">
              <a:avLst/>
            </a:prstGeom>
            <a:noFill/>
            <a:ln w="12700">
              <a:solidFill>
                <a:srgbClr val="FFFF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0669" name="Line 13">
              <a:extLst>
                <a:ext uri="{FF2B5EF4-FFF2-40B4-BE49-F238E27FC236}">
                  <a16:creationId xmlns:a16="http://schemas.microsoft.com/office/drawing/2014/main" id="{3E2B52E9-F854-5F80-27C7-C641FBCAEFC1}"/>
                </a:ext>
              </a:extLst>
            </p:cNvPr>
            <p:cNvSpPr>
              <a:spLocks noChangeShapeType="1"/>
            </p:cNvSpPr>
            <p:nvPr/>
          </p:nvSpPr>
          <p:spPr bwMode="auto">
            <a:xfrm>
              <a:off x="3524" y="1573"/>
              <a:ext cx="785" cy="2"/>
            </a:xfrm>
            <a:prstGeom prst="line">
              <a:avLst/>
            </a:prstGeom>
            <a:noFill/>
            <a:ln w="12700">
              <a:solidFill>
                <a:srgbClr val="FFFF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0670" name="Oval 14">
              <a:extLst>
                <a:ext uri="{FF2B5EF4-FFF2-40B4-BE49-F238E27FC236}">
                  <a16:creationId xmlns:a16="http://schemas.microsoft.com/office/drawing/2014/main" id="{D9DEE25C-92B4-446D-CF0A-31984FAB0512}"/>
                </a:ext>
              </a:extLst>
            </p:cNvPr>
            <p:cNvSpPr>
              <a:spLocks noChangeArrowheads="1"/>
            </p:cNvSpPr>
            <p:nvPr/>
          </p:nvSpPr>
          <p:spPr bwMode="auto">
            <a:xfrm>
              <a:off x="4145" y="1923"/>
              <a:ext cx="349" cy="360"/>
            </a:xfrm>
            <a:prstGeom prst="ellipse">
              <a:avLst/>
            </a:prstGeom>
            <a:solidFill>
              <a:schemeClr val="hlink"/>
            </a:solidFill>
            <a:ln w="25400">
              <a:solidFill>
                <a:srgbClr val="FFFF66"/>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0671" name="Rectangle 15">
              <a:extLst>
                <a:ext uri="{FF2B5EF4-FFF2-40B4-BE49-F238E27FC236}">
                  <a16:creationId xmlns:a16="http://schemas.microsoft.com/office/drawing/2014/main" id="{C6165AD8-8E6A-DCFE-0ACF-CC0F02DCE3BD}"/>
                </a:ext>
              </a:extLst>
            </p:cNvPr>
            <p:cNvSpPr>
              <a:spLocks noChangeArrowheads="1"/>
            </p:cNvSpPr>
            <p:nvPr/>
          </p:nvSpPr>
          <p:spPr bwMode="auto">
            <a:xfrm>
              <a:off x="3164" y="1517"/>
              <a:ext cx="371" cy="112"/>
            </a:xfrm>
            <a:prstGeom prst="rect">
              <a:avLst/>
            </a:prstGeom>
            <a:solidFill>
              <a:srgbClr val="FFFFFF"/>
            </a:solidFill>
            <a:ln w="25400">
              <a:solidFill>
                <a:srgbClr val="FFFF66"/>
              </a:solidFill>
              <a:miter lim="800000"/>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0672" name="Line 16">
              <a:extLst>
                <a:ext uri="{FF2B5EF4-FFF2-40B4-BE49-F238E27FC236}">
                  <a16:creationId xmlns:a16="http://schemas.microsoft.com/office/drawing/2014/main" id="{594AEBEF-3284-1F10-BC32-2E1CC5D47960}"/>
                </a:ext>
              </a:extLst>
            </p:cNvPr>
            <p:cNvSpPr>
              <a:spLocks noChangeShapeType="1"/>
            </p:cNvSpPr>
            <p:nvPr/>
          </p:nvSpPr>
          <p:spPr bwMode="auto">
            <a:xfrm>
              <a:off x="4298" y="1573"/>
              <a:ext cx="2" cy="338"/>
            </a:xfrm>
            <a:prstGeom prst="line">
              <a:avLst/>
            </a:prstGeom>
            <a:noFill/>
            <a:ln w="12700">
              <a:solidFill>
                <a:srgbClr val="FFFF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0673" name="Line 17">
              <a:extLst>
                <a:ext uri="{FF2B5EF4-FFF2-40B4-BE49-F238E27FC236}">
                  <a16:creationId xmlns:a16="http://schemas.microsoft.com/office/drawing/2014/main" id="{38B300E2-6B08-F583-239B-C6D22344AFA2}"/>
                </a:ext>
              </a:extLst>
            </p:cNvPr>
            <p:cNvSpPr>
              <a:spLocks noChangeShapeType="1"/>
            </p:cNvSpPr>
            <p:nvPr/>
          </p:nvSpPr>
          <p:spPr bwMode="auto">
            <a:xfrm>
              <a:off x="4309" y="2283"/>
              <a:ext cx="2" cy="373"/>
            </a:xfrm>
            <a:prstGeom prst="line">
              <a:avLst/>
            </a:prstGeom>
            <a:noFill/>
            <a:ln w="12700">
              <a:solidFill>
                <a:srgbClr val="FFFF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0674" name="Rectangle 18">
              <a:extLst>
                <a:ext uri="{FF2B5EF4-FFF2-40B4-BE49-F238E27FC236}">
                  <a16:creationId xmlns:a16="http://schemas.microsoft.com/office/drawing/2014/main" id="{BA8E0CB8-0E22-24EF-97C8-2CF17E266BC4}"/>
                </a:ext>
              </a:extLst>
            </p:cNvPr>
            <p:cNvSpPr>
              <a:spLocks noChangeArrowheads="1"/>
            </p:cNvSpPr>
            <p:nvPr/>
          </p:nvSpPr>
          <p:spPr bwMode="auto">
            <a:xfrm>
              <a:off x="3284" y="1248"/>
              <a:ext cx="125"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66"/>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FFFFFF"/>
                  </a:solidFill>
                  <a:latin typeface="Bookman Old Style" panose="02050604050505020204" pitchFamily="18" charset="0"/>
                </a:rPr>
                <a:t>R</a:t>
              </a:r>
              <a:endParaRPr lang="en-US" altLang="en-US" sz="2000" b="1">
                <a:solidFill>
                  <a:srgbClr val="FFFFFF"/>
                </a:solidFill>
                <a:effectLst>
                  <a:outerShdw blurRad="38100" dist="38100" dir="2700000" algn="tl">
                    <a:srgbClr val="000000"/>
                  </a:outerShdw>
                </a:effectLst>
                <a:latin typeface="Bookman Old Style" panose="02050604050505020204" pitchFamily="18" charset="0"/>
              </a:endParaRPr>
            </a:p>
          </p:txBody>
        </p:sp>
        <p:sp>
          <p:nvSpPr>
            <p:cNvPr id="70675" name="Oval 19">
              <a:extLst>
                <a:ext uri="{FF2B5EF4-FFF2-40B4-BE49-F238E27FC236}">
                  <a16:creationId xmlns:a16="http://schemas.microsoft.com/office/drawing/2014/main" id="{4DB36E2B-2958-0A13-50F0-B18044915EA7}"/>
                </a:ext>
              </a:extLst>
            </p:cNvPr>
            <p:cNvSpPr>
              <a:spLocks noChangeArrowheads="1"/>
            </p:cNvSpPr>
            <p:nvPr/>
          </p:nvSpPr>
          <p:spPr bwMode="auto">
            <a:xfrm>
              <a:off x="3793" y="1558"/>
              <a:ext cx="32" cy="34"/>
            </a:xfrm>
            <a:prstGeom prst="ellipse">
              <a:avLst/>
            </a:prstGeom>
            <a:solidFill>
              <a:srgbClr val="FFFFFF"/>
            </a:solidFill>
            <a:ln w="12700">
              <a:solidFill>
                <a:srgbClr val="FFFF66"/>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0676" name="Rectangle 20">
              <a:extLst>
                <a:ext uri="{FF2B5EF4-FFF2-40B4-BE49-F238E27FC236}">
                  <a16:creationId xmlns:a16="http://schemas.microsoft.com/office/drawing/2014/main" id="{158BBB76-B859-1B24-225A-D0C9A8BCCD02}"/>
                </a:ext>
              </a:extLst>
            </p:cNvPr>
            <p:cNvSpPr>
              <a:spLocks noChangeArrowheads="1"/>
            </p:cNvSpPr>
            <p:nvPr/>
          </p:nvSpPr>
          <p:spPr bwMode="auto">
            <a:xfrm>
              <a:off x="3731" y="1316"/>
              <a:ext cx="221"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66"/>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FFFFFF"/>
                  </a:solidFill>
                  <a:latin typeface="Bookman Old Style" panose="02050604050505020204" pitchFamily="18" charset="0"/>
                </a:rPr>
                <a:t>A1</a:t>
              </a:r>
              <a:endParaRPr lang="en-US" altLang="en-US" sz="2000" b="1">
                <a:solidFill>
                  <a:srgbClr val="FFFFFF"/>
                </a:solidFill>
                <a:effectLst>
                  <a:outerShdw blurRad="38100" dist="38100" dir="2700000" algn="tl">
                    <a:srgbClr val="000000"/>
                  </a:outerShdw>
                </a:effectLst>
                <a:latin typeface="Bookman Old Style" panose="02050604050505020204" pitchFamily="18" charset="0"/>
              </a:endParaRPr>
            </a:p>
          </p:txBody>
        </p:sp>
        <p:sp>
          <p:nvSpPr>
            <p:cNvPr id="70677" name="Rectangle 21">
              <a:extLst>
                <a:ext uri="{FF2B5EF4-FFF2-40B4-BE49-F238E27FC236}">
                  <a16:creationId xmlns:a16="http://schemas.microsoft.com/office/drawing/2014/main" id="{7D4B4018-F921-5888-9DE4-B8CD51BA4954}"/>
                </a:ext>
              </a:extLst>
            </p:cNvPr>
            <p:cNvSpPr>
              <a:spLocks noChangeArrowheads="1"/>
            </p:cNvSpPr>
            <p:nvPr/>
          </p:nvSpPr>
          <p:spPr bwMode="auto">
            <a:xfrm>
              <a:off x="2793" y="1316"/>
              <a:ext cx="221"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66"/>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FFFFFF"/>
                  </a:solidFill>
                  <a:latin typeface="Bookman Old Style" panose="02050604050505020204" pitchFamily="18" charset="0"/>
                </a:rPr>
                <a:t>A2</a:t>
              </a:r>
              <a:endParaRPr lang="en-US" altLang="en-US" sz="2000" b="1">
                <a:solidFill>
                  <a:srgbClr val="FFFFFF"/>
                </a:solidFill>
                <a:effectLst>
                  <a:outerShdw blurRad="38100" dist="38100" dir="2700000" algn="tl">
                    <a:srgbClr val="000000"/>
                  </a:outerShdw>
                </a:effectLst>
                <a:latin typeface="Bookman Old Style" panose="02050604050505020204" pitchFamily="18" charset="0"/>
              </a:endParaRPr>
            </a:p>
          </p:txBody>
        </p:sp>
        <p:sp>
          <p:nvSpPr>
            <p:cNvPr id="70678" name="Rectangle 22">
              <a:extLst>
                <a:ext uri="{FF2B5EF4-FFF2-40B4-BE49-F238E27FC236}">
                  <a16:creationId xmlns:a16="http://schemas.microsoft.com/office/drawing/2014/main" id="{B98159AD-3E78-115C-CBDF-A298FC7EDA56}"/>
                </a:ext>
              </a:extLst>
            </p:cNvPr>
            <p:cNvSpPr>
              <a:spLocks noChangeArrowheads="1"/>
            </p:cNvSpPr>
            <p:nvPr/>
          </p:nvSpPr>
          <p:spPr bwMode="auto">
            <a:xfrm>
              <a:off x="1605" y="1348"/>
              <a:ext cx="1025" cy="1522"/>
            </a:xfrm>
            <a:prstGeom prst="rect">
              <a:avLst/>
            </a:prstGeom>
            <a:noFill/>
            <a:ln w="25400">
              <a:solidFill>
                <a:srgbClr val="FFFF66"/>
              </a:solidFill>
              <a:prstDash val="sysDot"/>
              <a:miter lim="800000"/>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0679" name="Rectangle 23">
              <a:extLst>
                <a:ext uri="{FF2B5EF4-FFF2-40B4-BE49-F238E27FC236}">
                  <a16:creationId xmlns:a16="http://schemas.microsoft.com/office/drawing/2014/main" id="{14C9CC11-5DBA-9849-9137-638DE7456EA0}"/>
                </a:ext>
              </a:extLst>
            </p:cNvPr>
            <p:cNvSpPr>
              <a:spLocks noChangeArrowheads="1"/>
            </p:cNvSpPr>
            <p:nvPr/>
          </p:nvSpPr>
          <p:spPr bwMode="auto">
            <a:xfrm>
              <a:off x="1728" y="3072"/>
              <a:ext cx="792"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66"/>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FFFFFF"/>
                  </a:solidFill>
                  <a:latin typeface="Bookman Old Style" panose="02050604050505020204" pitchFamily="18" charset="0"/>
                </a:rPr>
                <a:t>CT model</a:t>
              </a:r>
              <a:endParaRPr lang="en-US" altLang="en-US" sz="2000" b="1">
                <a:solidFill>
                  <a:srgbClr val="FFFFFF"/>
                </a:solidFill>
                <a:effectLst>
                  <a:outerShdw blurRad="38100" dist="38100" dir="2700000" algn="tl">
                    <a:srgbClr val="000000"/>
                  </a:outerShdw>
                </a:effectLst>
                <a:latin typeface="Bookman Old Style" panose="02050604050505020204" pitchFamily="18" charset="0"/>
              </a:endParaRPr>
            </a:p>
          </p:txBody>
        </p:sp>
        <p:sp>
          <p:nvSpPr>
            <p:cNvPr id="70680" name="Oval 24">
              <a:extLst>
                <a:ext uri="{FF2B5EF4-FFF2-40B4-BE49-F238E27FC236}">
                  <a16:creationId xmlns:a16="http://schemas.microsoft.com/office/drawing/2014/main" id="{3F627ECD-4EC6-9166-D8B9-16C4FA5955A3}"/>
                </a:ext>
              </a:extLst>
            </p:cNvPr>
            <p:cNvSpPr>
              <a:spLocks noChangeArrowheads="1"/>
            </p:cNvSpPr>
            <p:nvPr/>
          </p:nvSpPr>
          <p:spPr bwMode="auto">
            <a:xfrm>
              <a:off x="3453" y="2639"/>
              <a:ext cx="33" cy="33"/>
            </a:xfrm>
            <a:prstGeom prst="ellipse">
              <a:avLst/>
            </a:prstGeom>
            <a:solidFill>
              <a:srgbClr val="FFFFFF"/>
            </a:solidFill>
            <a:ln w="12700">
              <a:solidFill>
                <a:srgbClr val="FFFF66"/>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0681" name="Line 25">
              <a:extLst>
                <a:ext uri="{FF2B5EF4-FFF2-40B4-BE49-F238E27FC236}">
                  <a16:creationId xmlns:a16="http://schemas.microsoft.com/office/drawing/2014/main" id="{AF76F74A-9D59-C942-5651-529F8EDA3391}"/>
                </a:ext>
              </a:extLst>
            </p:cNvPr>
            <p:cNvSpPr>
              <a:spLocks noChangeShapeType="1"/>
            </p:cNvSpPr>
            <p:nvPr/>
          </p:nvSpPr>
          <p:spPr bwMode="auto">
            <a:xfrm>
              <a:off x="3469" y="2650"/>
              <a:ext cx="2" cy="282"/>
            </a:xfrm>
            <a:prstGeom prst="line">
              <a:avLst/>
            </a:prstGeom>
            <a:noFill/>
            <a:ln w="12700">
              <a:solidFill>
                <a:srgbClr val="FFFF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0682" name="Line 26">
              <a:extLst>
                <a:ext uri="{FF2B5EF4-FFF2-40B4-BE49-F238E27FC236}">
                  <a16:creationId xmlns:a16="http://schemas.microsoft.com/office/drawing/2014/main" id="{7AFA098C-F291-3AFC-0A0A-E76D1129281D}"/>
                </a:ext>
              </a:extLst>
            </p:cNvPr>
            <p:cNvSpPr>
              <a:spLocks noChangeShapeType="1"/>
            </p:cNvSpPr>
            <p:nvPr/>
          </p:nvSpPr>
          <p:spPr bwMode="auto">
            <a:xfrm>
              <a:off x="3371" y="2932"/>
              <a:ext cx="196" cy="2"/>
            </a:xfrm>
            <a:prstGeom prst="line">
              <a:avLst/>
            </a:prstGeom>
            <a:noFill/>
            <a:ln w="12700">
              <a:solidFill>
                <a:srgbClr val="FFFF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0683" name="Line 27">
              <a:extLst>
                <a:ext uri="{FF2B5EF4-FFF2-40B4-BE49-F238E27FC236}">
                  <a16:creationId xmlns:a16="http://schemas.microsoft.com/office/drawing/2014/main" id="{B264C147-D6C9-7BA6-0FE0-3425BD456F7C}"/>
                </a:ext>
              </a:extLst>
            </p:cNvPr>
            <p:cNvSpPr>
              <a:spLocks noChangeShapeType="1"/>
            </p:cNvSpPr>
            <p:nvPr/>
          </p:nvSpPr>
          <p:spPr bwMode="auto">
            <a:xfrm>
              <a:off x="3426" y="2988"/>
              <a:ext cx="87" cy="2"/>
            </a:xfrm>
            <a:prstGeom prst="line">
              <a:avLst/>
            </a:prstGeom>
            <a:noFill/>
            <a:ln w="12700">
              <a:solidFill>
                <a:srgbClr val="FFFF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0684" name="Rectangle 28">
              <a:extLst>
                <a:ext uri="{FF2B5EF4-FFF2-40B4-BE49-F238E27FC236}">
                  <a16:creationId xmlns:a16="http://schemas.microsoft.com/office/drawing/2014/main" id="{5BAAA8F6-1CFC-81C5-EC3F-BBAD4B982AF3}"/>
                </a:ext>
              </a:extLst>
            </p:cNvPr>
            <p:cNvSpPr>
              <a:spLocks noChangeArrowheads="1"/>
            </p:cNvSpPr>
            <p:nvPr/>
          </p:nvSpPr>
          <p:spPr bwMode="auto">
            <a:xfrm>
              <a:off x="864" y="1977"/>
              <a:ext cx="66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66"/>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FFFFFF"/>
                  </a:solidFill>
                  <a:latin typeface="Bookman Old Style" panose="02050604050505020204" pitchFamily="18" charset="0"/>
                </a:rPr>
                <a:t>primary</a:t>
              </a:r>
              <a:endParaRPr lang="en-US" altLang="en-US" sz="2000" b="1">
                <a:solidFill>
                  <a:srgbClr val="FFFFFF"/>
                </a:solidFill>
                <a:effectLst>
                  <a:outerShdw blurRad="38100" dist="38100" dir="2700000" algn="tl">
                    <a:srgbClr val="000000"/>
                  </a:outerShdw>
                </a:effectLst>
                <a:latin typeface="Bookman Old Style" panose="02050604050505020204" pitchFamily="18" charset="0"/>
              </a:endParaRPr>
            </a:p>
          </p:txBody>
        </p:sp>
        <p:sp>
          <p:nvSpPr>
            <p:cNvPr id="70685" name="Rectangle 29">
              <a:extLst>
                <a:ext uri="{FF2B5EF4-FFF2-40B4-BE49-F238E27FC236}">
                  <a16:creationId xmlns:a16="http://schemas.microsoft.com/office/drawing/2014/main" id="{5C5239B3-5F0E-3F86-61D4-742805DB030A}"/>
                </a:ext>
              </a:extLst>
            </p:cNvPr>
            <p:cNvSpPr>
              <a:spLocks noChangeArrowheads="1"/>
            </p:cNvSpPr>
            <p:nvPr/>
          </p:nvSpPr>
          <p:spPr bwMode="auto">
            <a:xfrm>
              <a:off x="2695" y="1955"/>
              <a:ext cx="845"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66"/>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FFFFFF"/>
                  </a:solidFill>
                  <a:latin typeface="Bookman Old Style" panose="02050604050505020204" pitchFamily="18" charset="0"/>
                </a:rPr>
                <a:t>secondary</a:t>
              </a:r>
              <a:endParaRPr lang="en-US" altLang="en-US" sz="2000" b="1">
                <a:solidFill>
                  <a:srgbClr val="FFFFFF"/>
                </a:solidFill>
                <a:effectLst>
                  <a:outerShdw blurRad="38100" dist="38100" dir="2700000" algn="tl">
                    <a:srgbClr val="000000"/>
                  </a:outerShdw>
                </a:effectLst>
                <a:latin typeface="Bookman Old Style" panose="02050604050505020204" pitchFamily="18" charset="0"/>
              </a:endParaRPr>
            </a:p>
          </p:txBody>
        </p:sp>
        <p:sp>
          <p:nvSpPr>
            <p:cNvPr id="70686" name="Oval 30">
              <a:extLst>
                <a:ext uri="{FF2B5EF4-FFF2-40B4-BE49-F238E27FC236}">
                  <a16:creationId xmlns:a16="http://schemas.microsoft.com/office/drawing/2014/main" id="{7ED267C0-293C-2136-8D00-3BA127B46687}"/>
                </a:ext>
              </a:extLst>
            </p:cNvPr>
            <p:cNvSpPr>
              <a:spLocks noChangeArrowheads="1"/>
            </p:cNvSpPr>
            <p:nvPr/>
          </p:nvSpPr>
          <p:spPr bwMode="auto">
            <a:xfrm>
              <a:off x="2902" y="1556"/>
              <a:ext cx="33" cy="34"/>
            </a:xfrm>
            <a:prstGeom prst="ellipse">
              <a:avLst/>
            </a:prstGeom>
            <a:solidFill>
              <a:srgbClr val="FFFFFF"/>
            </a:solidFill>
            <a:ln w="12700">
              <a:solidFill>
                <a:srgbClr val="FFFF66"/>
              </a:solidFill>
              <a:round/>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0687" name="Rectangle 31">
              <a:extLst>
                <a:ext uri="{FF2B5EF4-FFF2-40B4-BE49-F238E27FC236}">
                  <a16:creationId xmlns:a16="http://schemas.microsoft.com/office/drawing/2014/main" id="{645451C9-40C4-4440-7610-055A40A92F5E}"/>
                </a:ext>
              </a:extLst>
            </p:cNvPr>
            <p:cNvSpPr>
              <a:spLocks noChangeArrowheads="1"/>
            </p:cNvSpPr>
            <p:nvPr/>
          </p:nvSpPr>
          <p:spPr bwMode="auto">
            <a:xfrm>
              <a:off x="875" y="2218"/>
              <a:ext cx="403"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66"/>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FFFFFF"/>
                  </a:solidFill>
                  <a:latin typeface="Bookman Old Style" panose="02050604050505020204" pitchFamily="18" charset="0"/>
                </a:rPr>
                <a:t>open</a:t>
              </a:r>
              <a:endParaRPr lang="en-US" altLang="en-US" sz="2000" b="1">
                <a:solidFill>
                  <a:srgbClr val="FFFFFF"/>
                </a:solidFill>
                <a:effectLst>
                  <a:outerShdw blurRad="38100" dist="38100" dir="2700000" algn="tl">
                    <a:srgbClr val="000000"/>
                  </a:outerShdw>
                </a:effectLst>
                <a:latin typeface="Bookman Old Style" panose="02050604050505020204" pitchFamily="18" charset="0"/>
              </a:endParaRPr>
            </a:p>
          </p:txBody>
        </p:sp>
        <p:sp>
          <p:nvSpPr>
            <p:cNvPr id="70688" name="Text Box 32">
              <a:extLst>
                <a:ext uri="{FF2B5EF4-FFF2-40B4-BE49-F238E27FC236}">
                  <a16:creationId xmlns:a16="http://schemas.microsoft.com/office/drawing/2014/main" id="{108CD9EF-A086-642D-2337-BB6A9F24B03E}"/>
                </a:ext>
              </a:extLst>
            </p:cNvPr>
            <p:cNvSpPr txBox="1">
              <a:spLocks noChangeArrowheads="1"/>
            </p:cNvSpPr>
            <p:nvPr/>
          </p:nvSpPr>
          <p:spPr bwMode="auto">
            <a:xfrm>
              <a:off x="1334" y="410"/>
              <a:ext cx="362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Bookman Old Style" panose="02050604050505020204" pitchFamily="18" charset="0"/>
                </a:rPr>
                <a:t>V-I Curve Measurement Simulation</a:t>
              </a:r>
            </a:p>
          </p:txBody>
        </p:sp>
        <p:sp>
          <p:nvSpPr>
            <p:cNvPr id="70689" name="Freeform 33">
              <a:extLst>
                <a:ext uri="{FF2B5EF4-FFF2-40B4-BE49-F238E27FC236}">
                  <a16:creationId xmlns:a16="http://schemas.microsoft.com/office/drawing/2014/main" id="{F6904171-DA9B-8F0C-AA43-C5B48941CA24}"/>
                </a:ext>
              </a:extLst>
            </p:cNvPr>
            <p:cNvSpPr>
              <a:spLocks/>
            </p:cNvSpPr>
            <p:nvPr/>
          </p:nvSpPr>
          <p:spPr bwMode="auto">
            <a:xfrm>
              <a:off x="1056" y="1536"/>
              <a:ext cx="1104" cy="1104"/>
            </a:xfrm>
            <a:custGeom>
              <a:avLst/>
              <a:gdLst>
                <a:gd name="T0" fmla="*/ 0 w 1104"/>
                <a:gd name="T1" fmla="*/ 0 h 1104"/>
                <a:gd name="T2" fmla="*/ 1104 w 1104"/>
                <a:gd name="T3" fmla="*/ 0 h 1104"/>
                <a:gd name="T4" fmla="*/ 1104 w 1104"/>
                <a:gd name="T5" fmla="*/ 1104 h 1104"/>
                <a:gd name="T6" fmla="*/ 0 w 1104"/>
                <a:gd name="T7" fmla="*/ 1104 h 1104"/>
              </a:gdLst>
              <a:ahLst/>
              <a:cxnLst>
                <a:cxn ang="0">
                  <a:pos x="T0" y="T1"/>
                </a:cxn>
                <a:cxn ang="0">
                  <a:pos x="T2" y="T3"/>
                </a:cxn>
                <a:cxn ang="0">
                  <a:pos x="T4" y="T5"/>
                </a:cxn>
                <a:cxn ang="0">
                  <a:pos x="T6" y="T7"/>
                </a:cxn>
              </a:cxnLst>
              <a:rect l="0" t="0" r="r" b="b"/>
              <a:pathLst>
                <a:path w="1104" h="1104">
                  <a:moveTo>
                    <a:pt x="0" y="0"/>
                  </a:moveTo>
                  <a:lnTo>
                    <a:pt x="1104" y="0"/>
                  </a:lnTo>
                  <a:lnTo>
                    <a:pt x="1104" y="1104"/>
                  </a:lnTo>
                  <a:lnTo>
                    <a:pt x="0" y="1104"/>
                  </a:lnTo>
                </a:path>
              </a:pathLst>
            </a:custGeom>
            <a:noFill/>
            <a:ln w="38100" cmpd="sng">
              <a:solidFill>
                <a:srgbClr val="FF9999"/>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spTree>
  </p:cSld>
  <p:clrMapOvr>
    <a:masterClrMapping/>
  </p:clrMapOvr>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ext Box 2">
            <a:extLst>
              <a:ext uri="{FF2B5EF4-FFF2-40B4-BE49-F238E27FC236}">
                <a16:creationId xmlns:a16="http://schemas.microsoft.com/office/drawing/2014/main" id="{02EBCC18-0F5E-B68C-78E7-C5961A86E90E}"/>
              </a:ext>
            </a:extLst>
          </p:cNvPr>
          <p:cNvSpPr txBox="1">
            <a:spLocks noChangeArrowheads="1"/>
          </p:cNvSpPr>
          <p:nvPr/>
        </p:nvSpPr>
        <p:spPr bwMode="auto">
          <a:xfrm>
            <a:off x="2278064" y="431800"/>
            <a:ext cx="8015287" cy="570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114300">
              <a:defRPr sz="2400">
                <a:solidFill>
                  <a:schemeClr val="tx1"/>
                </a:solidFill>
                <a:latin typeface="Times New Roman" panose="02020603050405020304" pitchFamily="18" charset="0"/>
              </a:defRPr>
            </a:lvl2pPr>
            <a:lvl3pPr marL="228600">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eaLnBrk="0" fontAlgn="base" hangingPunct="0">
              <a:spcBef>
                <a:spcPct val="0"/>
              </a:spcBef>
              <a:spcAft>
                <a:spcPct val="0"/>
              </a:spcAft>
              <a:defRPr sz="2400">
                <a:solidFill>
                  <a:schemeClr val="tx1"/>
                </a:solidFill>
                <a:latin typeface="Times New Roman" panose="02020603050405020304" pitchFamily="18" charset="0"/>
              </a:defRPr>
            </a:lvl6pPr>
            <a:lvl7pPr eaLnBrk="0" fontAlgn="base" hangingPunct="0">
              <a:spcBef>
                <a:spcPct val="0"/>
              </a:spcBef>
              <a:spcAft>
                <a:spcPct val="0"/>
              </a:spcAft>
              <a:defRPr sz="2400">
                <a:solidFill>
                  <a:schemeClr val="tx1"/>
                </a:solidFill>
                <a:latin typeface="Times New Roman" panose="02020603050405020304" pitchFamily="18" charset="0"/>
              </a:defRPr>
            </a:lvl7pPr>
            <a:lvl8pPr eaLnBrk="0" fontAlgn="base" hangingPunct="0">
              <a:spcBef>
                <a:spcPct val="0"/>
              </a:spcBef>
              <a:spcAft>
                <a:spcPct val="0"/>
              </a:spcAft>
              <a:defRPr sz="2400">
                <a:solidFill>
                  <a:schemeClr val="tx1"/>
                </a:solidFill>
                <a:latin typeface="Times New Roman" panose="02020603050405020304" pitchFamily="18" charset="0"/>
              </a:defRPr>
            </a:lvl8pPr>
            <a:lvl9pPr eaLnBrk="0" fontAlgn="base" hangingPunct="0">
              <a:spcBef>
                <a:spcPct val="0"/>
              </a:spcBef>
              <a:spcAft>
                <a:spcPct val="0"/>
              </a:spcAft>
              <a:defRPr sz="2400">
                <a:solidFill>
                  <a:schemeClr val="tx1"/>
                </a:solidFill>
                <a:latin typeface="Times New Roman" panose="02020603050405020304" pitchFamily="18" charset="0"/>
              </a:defRPr>
            </a:lvl9pPr>
          </a:lstStyle>
          <a:p>
            <a:pPr lvl="2" eaLnBrk="0" fontAlgn="base" hangingPunct="0">
              <a:lnSpc>
                <a:spcPct val="60000"/>
              </a:lnSpc>
              <a:spcBef>
                <a:spcPts val="1200"/>
              </a:spcBef>
              <a:spcAft>
                <a:spcPts val="300"/>
              </a:spcAft>
            </a:pPr>
            <a:endParaRPr lang="en-US" altLang="en-US" sz="2000" b="1">
              <a:solidFill>
                <a:srgbClr val="FFCCFF"/>
              </a:solidFill>
              <a:effectLst>
                <a:outerShdw blurRad="38100" dist="38100" dir="2700000" algn="tl">
                  <a:srgbClr val="000000"/>
                </a:outerShdw>
              </a:effectLst>
              <a:latin typeface="Bookman Old Style" panose="02050604050505020204" pitchFamily="18" charset="0"/>
            </a:endParaRPr>
          </a:p>
          <a:p>
            <a:pPr lvl="2" eaLnBrk="0" fontAlgn="base" hangingPunct="0">
              <a:lnSpc>
                <a:spcPct val="60000"/>
              </a:lnSpc>
              <a:spcBef>
                <a:spcPts val="1200"/>
              </a:spcBef>
              <a:spcAft>
                <a:spcPts val="300"/>
              </a:spcAft>
            </a:pPr>
            <a:r>
              <a:rPr lang="en-US" altLang="en-US" sz="2000" b="1">
                <a:solidFill>
                  <a:srgbClr val="FFFF66"/>
                </a:solidFill>
                <a:effectLst>
                  <a:outerShdw blurRad="38100" dist="38100" dir="2700000" algn="tl">
                    <a:srgbClr val="000000"/>
                  </a:outerShdw>
                </a:effectLst>
                <a:latin typeface="Bookman Old Style" panose="02050604050505020204" pitchFamily="18" charset="0"/>
              </a:rPr>
              <a:t>5.  Input File for V-I Curve Measurement Simulation </a:t>
            </a:r>
          </a:p>
          <a:p>
            <a:pPr lvl="2" eaLnBrk="0" fontAlgn="base" hangingPunct="0">
              <a:lnSpc>
                <a:spcPct val="60000"/>
              </a:lnSpc>
              <a:spcBef>
                <a:spcPts val="1200"/>
              </a:spcBef>
              <a:spcAft>
                <a:spcPts val="300"/>
              </a:spcAft>
            </a:pPr>
            <a:r>
              <a:rPr lang="en-US" altLang="en-US" sz="2000" b="1">
                <a:solidFill>
                  <a:srgbClr val="FFFF66"/>
                </a:solidFill>
                <a:effectLst>
                  <a:outerShdw blurRad="38100" dist="38100" dir="2700000" algn="tl">
                    <a:srgbClr val="000000"/>
                  </a:outerShdw>
                </a:effectLst>
                <a:latin typeface="Bookman Old Style" panose="02050604050505020204" pitchFamily="18" charset="0"/>
              </a:rPr>
              <a:t>		(one V-I point shown )</a:t>
            </a:r>
          </a:p>
          <a:p>
            <a:pPr eaLnBrk="0" fontAlgn="base" hangingPunct="0">
              <a:lnSpc>
                <a:spcPct val="80000"/>
              </a:lnSpc>
              <a:spcBef>
                <a:spcPct val="0"/>
              </a:spcBef>
              <a:spcAft>
                <a:spcPct val="0"/>
              </a:spcAft>
            </a:pPr>
            <a:endParaRPr lang="en-US" altLang="en-US" sz="2000" b="1">
              <a:solidFill>
                <a:srgbClr val="FFFF66"/>
              </a:solidFill>
              <a:effectLst>
                <a:outerShdw blurRad="38100" dist="38100" dir="2700000" algn="tl">
                  <a:srgbClr val="000000"/>
                </a:outerShdw>
              </a:effectLst>
              <a:latin typeface="Bookman Old Style" panose="02050604050505020204" pitchFamily="18" charset="0"/>
            </a:endParaRPr>
          </a:p>
          <a:p>
            <a:pPr eaLnBrk="0" fontAlgn="base" hangingPunct="0">
              <a:lnSpc>
                <a:spcPct val="80000"/>
              </a:lnSpc>
              <a:spcBef>
                <a:spcPct val="0"/>
              </a:spcBef>
              <a:spcAft>
                <a:spcPct val="0"/>
              </a:spcAft>
            </a:pPr>
            <a:r>
              <a:rPr lang="en-US" altLang="en-US" sz="2000" b="1">
                <a:solidFill>
                  <a:srgbClr val="CCCCFF"/>
                </a:solidFill>
                <a:effectLst>
                  <a:outerShdw blurRad="38100" dist="38100" dir="2700000" algn="tl">
                    <a:srgbClr val="000000"/>
                  </a:outerShdw>
                </a:effectLst>
                <a:latin typeface="Bookman Old Style" panose="02050604050505020204" pitchFamily="18" charset="0"/>
              </a:rPr>
              <a:t>BEGIN NEW DATA CASE</a:t>
            </a:r>
            <a:endParaRPr lang="en-US" altLang="en-US" sz="2000" b="1">
              <a:solidFill>
                <a:srgbClr val="FFFF66"/>
              </a:solidFill>
              <a:effectLst>
                <a:outerShdw blurRad="38100" dist="38100" dir="2700000" algn="tl">
                  <a:srgbClr val="000000"/>
                </a:outerShdw>
              </a:effectLst>
              <a:latin typeface="Bookman Old Style" panose="02050604050505020204" pitchFamily="18" charset="0"/>
            </a:endParaRPr>
          </a:p>
          <a:p>
            <a:pPr eaLnBrk="0" fontAlgn="base" hangingPunct="0">
              <a:lnSpc>
                <a:spcPct val="80000"/>
              </a:lnSpc>
              <a:spcBef>
                <a:spcPct val="0"/>
              </a:spcBef>
              <a:spcAft>
                <a:spcPct val="0"/>
              </a:spcAft>
            </a:pPr>
            <a:r>
              <a:rPr lang="en-US" altLang="en-US" sz="2000" b="1">
                <a:solidFill>
                  <a:srgbClr val="FFFF66"/>
                </a:solidFill>
                <a:effectLst>
                  <a:outerShdw blurRad="38100" dist="38100" dir="2700000" algn="tl">
                    <a:srgbClr val="000000"/>
                  </a:outerShdw>
                </a:effectLst>
                <a:latin typeface="Bookman Old Style" panose="02050604050505020204" pitchFamily="18" charset="0"/>
              </a:rPr>
              <a:t>.1E-3  .034      0.   0.</a:t>
            </a:r>
          </a:p>
          <a:p>
            <a:pPr eaLnBrk="0" fontAlgn="base" hangingPunct="0">
              <a:lnSpc>
                <a:spcPct val="80000"/>
              </a:lnSpc>
              <a:spcBef>
                <a:spcPct val="0"/>
              </a:spcBef>
              <a:spcAft>
                <a:spcPct val="0"/>
              </a:spcAft>
            </a:pPr>
            <a:r>
              <a:rPr lang="en-US" altLang="en-US" sz="2000" b="1">
                <a:solidFill>
                  <a:srgbClr val="FFFF66"/>
                </a:solidFill>
                <a:effectLst>
                  <a:outerShdw blurRad="38100" dist="38100" dir="2700000" algn="tl">
                    <a:srgbClr val="000000"/>
                  </a:outerShdw>
                </a:effectLst>
                <a:latin typeface="Bookman Old Style" panose="02050604050505020204" pitchFamily="18" charset="0"/>
              </a:rPr>
              <a:t>    1000       1       1                                       1</a:t>
            </a:r>
          </a:p>
          <a:p>
            <a:pPr eaLnBrk="0" fontAlgn="base" hangingPunct="0">
              <a:lnSpc>
                <a:spcPct val="80000"/>
              </a:lnSpc>
              <a:spcBef>
                <a:spcPct val="0"/>
              </a:spcBef>
              <a:spcAft>
                <a:spcPct val="0"/>
              </a:spcAft>
            </a:pPr>
            <a:r>
              <a:rPr lang="en-US" altLang="en-US" sz="2000" b="1">
                <a:solidFill>
                  <a:srgbClr val="FFFF66"/>
                </a:solidFill>
                <a:effectLst>
                  <a:outerShdw blurRad="38100" dist="38100" dir="2700000" algn="tl">
                    <a:srgbClr val="000000"/>
                  </a:outerShdw>
                </a:effectLst>
                <a:latin typeface="Bookman Old Style" panose="02050604050505020204" pitchFamily="18" charset="0"/>
              </a:rPr>
              <a:t>C</a:t>
            </a:r>
          </a:p>
          <a:p>
            <a:pPr eaLnBrk="0" fontAlgn="base" hangingPunct="0">
              <a:lnSpc>
                <a:spcPct val="80000"/>
              </a:lnSpc>
              <a:spcBef>
                <a:spcPct val="0"/>
              </a:spcBef>
              <a:spcAft>
                <a:spcPct val="0"/>
              </a:spcAft>
            </a:pPr>
            <a:r>
              <a:rPr lang="en-US" altLang="en-US" sz="2000" b="1">
                <a:solidFill>
                  <a:srgbClr val="FFFF66"/>
                </a:solidFill>
                <a:effectLst>
                  <a:outerShdw blurRad="38100" dist="38100" dir="2700000" algn="tl">
                    <a:srgbClr val="000000"/>
                  </a:outerShdw>
                </a:effectLst>
                <a:latin typeface="Bookman Old Style" panose="02050604050505020204" pitchFamily="18" charset="0"/>
              </a:rPr>
              <a:t>   LINE2ACTOUTA            .001                                           1</a:t>
            </a:r>
          </a:p>
          <a:p>
            <a:pPr eaLnBrk="0" fontAlgn="base" hangingPunct="0">
              <a:lnSpc>
                <a:spcPct val="80000"/>
              </a:lnSpc>
              <a:spcBef>
                <a:spcPct val="0"/>
              </a:spcBef>
              <a:spcAft>
                <a:spcPct val="0"/>
              </a:spcAft>
            </a:pPr>
            <a:r>
              <a:rPr lang="en-US" altLang="en-US" sz="2000" b="1">
                <a:solidFill>
                  <a:srgbClr val="FFFF66"/>
                </a:solidFill>
                <a:effectLst>
                  <a:outerShdw blurRad="38100" dist="38100" dir="2700000" algn="tl">
                    <a:srgbClr val="000000"/>
                  </a:outerShdw>
                </a:effectLst>
                <a:latin typeface="Bookman Old Style" panose="02050604050505020204" pitchFamily="18" charset="0"/>
              </a:rPr>
              <a:t>C</a:t>
            </a:r>
          </a:p>
          <a:p>
            <a:pPr eaLnBrk="0" fontAlgn="base" hangingPunct="0">
              <a:lnSpc>
                <a:spcPct val="80000"/>
              </a:lnSpc>
              <a:spcBef>
                <a:spcPct val="0"/>
              </a:spcBef>
              <a:spcAft>
                <a:spcPct val="0"/>
              </a:spcAft>
            </a:pPr>
            <a:r>
              <a:rPr lang="en-US" altLang="en-US" sz="2000" b="1">
                <a:solidFill>
                  <a:srgbClr val="FFFF66"/>
                </a:solidFill>
                <a:effectLst>
                  <a:outerShdw blurRad="38100" dist="38100" dir="2700000" algn="tl">
                    <a:srgbClr val="000000"/>
                  </a:outerShdw>
                </a:effectLst>
                <a:latin typeface="Bookman Old Style" panose="02050604050505020204" pitchFamily="18" charset="0"/>
              </a:rPr>
              <a:t>C TRANSFORMER Model</a:t>
            </a:r>
          </a:p>
          <a:p>
            <a:pPr eaLnBrk="0" fontAlgn="base" hangingPunct="0">
              <a:lnSpc>
                <a:spcPct val="80000"/>
              </a:lnSpc>
              <a:spcBef>
                <a:spcPct val="0"/>
              </a:spcBef>
              <a:spcAft>
                <a:spcPct val="0"/>
              </a:spcAft>
            </a:pPr>
            <a:r>
              <a:rPr lang="en-US" altLang="en-US" sz="2000" b="1">
                <a:solidFill>
                  <a:srgbClr val="FFFF66"/>
                </a:solidFill>
                <a:effectLst>
                  <a:outerShdw blurRad="38100" dist="38100" dir="2700000" algn="tl">
                    <a:srgbClr val="000000"/>
                  </a:outerShdw>
                </a:effectLst>
                <a:latin typeface="Bookman Old Style" panose="02050604050505020204" pitchFamily="18" charset="0"/>
              </a:rPr>
              <a:t>$INCLUDE c:\papers\ct_ieee\vi\ct600.mod</a:t>
            </a:r>
          </a:p>
          <a:p>
            <a:pPr eaLnBrk="0" fontAlgn="base" hangingPunct="0">
              <a:lnSpc>
                <a:spcPct val="80000"/>
              </a:lnSpc>
              <a:spcBef>
                <a:spcPct val="0"/>
              </a:spcBef>
              <a:spcAft>
                <a:spcPct val="0"/>
              </a:spcAft>
            </a:pPr>
            <a:r>
              <a:rPr lang="en-US" altLang="en-US" sz="2000" b="1">
                <a:solidFill>
                  <a:srgbClr val="FFFF66"/>
                </a:solidFill>
                <a:effectLst>
                  <a:outerShdw blurRad="38100" dist="38100" dir="2700000" algn="tl">
                    <a:srgbClr val="000000"/>
                  </a:outerShdw>
                </a:effectLst>
                <a:latin typeface="Bookman Old Style" panose="02050604050505020204" pitchFamily="18" charset="0"/>
              </a:rPr>
              <a:t>C</a:t>
            </a:r>
          </a:p>
          <a:p>
            <a:pPr eaLnBrk="0" fontAlgn="base" hangingPunct="0">
              <a:lnSpc>
                <a:spcPct val="80000"/>
              </a:lnSpc>
              <a:spcBef>
                <a:spcPct val="0"/>
              </a:spcBef>
              <a:spcAft>
                <a:spcPct val="0"/>
              </a:spcAft>
            </a:pPr>
            <a:r>
              <a:rPr lang="en-US" altLang="en-US" sz="2000" b="1">
                <a:solidFill>
                  <a:srgbClr val="CCCCFF"/>
                </a:solidFill>
                <a:effectLst>
                  <a:outerShdw blurRad="38100" dist="38100" dir="2700000" algn="tl">
                    <a:srgbClr val="000000"/>
                  </a:outerShdw>
                </a:effectLst>
                <a:latin typeface="Bookman Old Style" panose="02050604050505020204" pitchFamily="18" charset="0"/>
              </a:rPr>
              <a:t>BLANK</a:t>
            </a:r>
            <a:endParaRPr lang="en-US" altLang="en-US" sz="2000" b="1">
              <a:solidFill>
                <a:srgbClr val="FFFF66"/>
              </a:solidFill>
              <a:effectLst>
                <a:outerShdw blurRad="38100" dist="38100" dir="2700000" algn="tl">
                  <a:srgbClr val="000000"/>
                </a:outerShdw>
              </a:effectLst>
              <a:latin typeface="Bookman Old Style" panose="02050604050505020204" pitchFamily="18" charset="0"/>
            </a:endParaRPr>
          </a:p>
          <a:p>
            <a:pPr eaLnBrk="0" fontAlgn="base" hangingPunct="0">
              <a:lnSpc>
                <a:spcPct val="80000"/>
              </a:lnSpc>
              <a:spcBef>
                <a:spcPct val="0"/>
              </a:spcBef>
              <a:spcAft>
                <a:spcPct val="0"/>
              </a:spcAft>
            </a:pPr>
            <a:r>
              <a:rPr lang="en-US" altLang="en-US" sz="2000" b="1">
                <a:solidFill>
                  <a:srgbClr val="FFFF66"/>
                </a:solidFill>
                <a:effectLst>
                  <a:outerShdw blurRad="38100" dist="38100" dir="2700000" algn="tl">
                    <a:srgbClr val="000000"/>
                  </a:outerShdw>
                </a:effectLst>
                <a:latin typeface="Bookman Old Style" panose="02050604050505020204" pitchFamily="18" charset="0"/>
              </a:rPr>
              <a:t>  LINE1ALINE2A  -1.         .3</a:t>
            </a:r>
          </a:p>
          <a:p>
            <a:pPr eaLnBrk="0" fontAlgn="base" hangingPunct="0">
              <a:lnSpc>
                <a:spcPct val="80000"/>
              </a:lnSpc>
              <a:spcBef>
                <a:spcPct val="0"/>
              </a:spcBef>
              <a:spcAft>
                <a:spcPct val="0"/>
              </a:spcAft>
            </a:pPr>
            <a:r>
              <a:rPr lang="en-US" altLang="en-US" sz="2000" b="1">
                <a:solidFill>
                  <a:srgbClr val="CCCCFF"/>
                </a:solidFill>
                <a:effectLst>
                  <a:outerShdw blurRad="38100" dist="38100" dir="2700000" algn="tl">
                    <a:srgbClr val="000000"/>
                  </a:outerShdw>
                </a:effectLst>
                <a:latin typeface="Bookman Old Style" panose="02050604050505020204" pitchFamily="18" charset="0"/>
              </a:rPr>
              <a:t>BLANK CARD ENDING SWITCH</a:t>
            </a:r>
            <a:endParaRPr lang="en-US" altLang="en-US" sz="2000" b="1">
              <a:solidFill>
                <a:srgbClr val="FFFF66"/>
              </a:solidFill>
              <a:effectLst>
                <a:outerShdw blurRad="38100" dist="38100" dir="2700000" algn="tl">
                  <a:srgbClr val="000000"/>
                </a:outerShdw>
              </a:effectLst>
              <a:latin typeface="Bookman Old Style" panose="02050604050505020204" pitchFamily="18" charset="0"/>
            </a:endParaRPr>
          </a:p>
          <a:p>
            <a:pPr eaLnBrk="0" fontAlgn="base" hangingPunct="0">
              <a:lnSpc>
                <a:spcPct val="80000"/>
              </a:lnSpc>
              <a:spcBef>
                <a:spcPct val="0"/>
              </a:spcBef>
              <a:spcAft>
                <a:spcPct val="0"/>
              </a:spcAft>
            </a:pPr>
            <a:r>
              <a:rPr lang="en-US" altLang="en-US" sz="2000" b="1">
                <a:solidFill>
                  <a:srgbClr val="FFFF66"/>
                </a:solidFill>
                <a:effectLst>
                  <a:outerShdw blurRad="38100" dist="38100" dir="2700000" algn="tl">
                    <a:srgbClr val="000000"/>
                  </a:outerShdw>
                </a:effectLst>
                <a:latin typeface="Bookman Old Style" panose="02050604050505020204" pitchFamily="18" charset="0"/>
              </a:rPr>
              <a:t>14LINE1A       120.       60.         0.                           -1.</a:t>
            </a:r>
          </a:p>
          <a:p>
            <a:pPr eaLnBrk="0" fontAlgn="base" hangingPunct="0">
              <a:lnSpc>
                <a:spcPct val="80000"/>
              </a:lnSpc>
              <a:spcBef>
                <a:spcPct val="0"/>
              </a:spcBef>
              <a:spcAft>
                <a:spcPct val="0"/>
              </a:spcAft>
            </a:pPr>
            <a:r>
              <a:rPr lang="en-US" altLang="en-US" sz="2000" b="1">
                <a:solidFill>
                  <a:srgbClr val="CCCCFF"/>
                </a:solidFill>
                <a:effectLst>
                  <a:outerShdw blurRad="38100" dist="38100" dir="2700000" algn="tl">
                    <a:srgbClr val="000000"/>
                  </a:outerShdw>
                </a:effectLst>
                <a:latin typeface="Bookman Old Style" panose="02050604050505020204" pitchFamily="18" charset="0"/>
              </a:rPr>
              <a:t>BLANK CARD ENDING SOURCE</a:t>
            </a:r>
            <a:endParaRPr lang="en-US" altLang="en-US" sz="2000" b="1">
              <a:solidFill>
                <a:srgbClr val="FFFF66"/>
              </a:solidFill>
              <a:effectLst>
                <a:outerShdw blurRad="38100" dist="38100" dir="2700000" algn="tl">
                  <a:srgbClr val="000000"/>
                </a:outerShdw>
              </a:effectLst>
              <a:latin typeface="Bookman Old Style" panose="02050604050505020204" pitchFamily="18" charset="0"/>
            </a:endParaRPr>
          </a:p>
          <a:p>
            <a:pPr eaLnBrk="0" fontAlgn="base" hangingPunct="0">
              <a:lnSpc>
                <a:spcPct val="80000"/>
              </a:lnSpc>
              <a:spcBef>
                <a:spcPct val="0"/>
              </a:spcBef>
              <a:spcAft>
                <a:spcPct val="0"/>
              </a:spcAft>
            </a:pPr>
            <a:r>
              <a:rPr lang="en-US" altLang="en-US" sz="2000" b="1">
                <a:solidFill>
                  <a:srgbClr val="FFFF66"/>
                </a:solidFill>
                <a:effectLst>
                  <a:outerShdw blurRad="38100" dist="38100" dir="2700000" algn="tl">
                    <a:srgbClr val="000000"/>
                  </a:outerShdw>
                </a:effectLst>
                <a:latin typeface="Bookman Old Style" panose="02050604050505020204" pitchFamily="18" charset="0"/>
              </a:rPr>
              <a:t>  CTOUTA</a:t>
            </a:r>
          </a:p>
          <a:p>
            <a:pPr eaLnBrk="0" fontAlgn="base" hangingPunct="0">
              <a:lnSpc>
                <a:spcPct val="80000"/>
              </a:lnSpc>
              <a:spcBef>
                <a:spcPct val="0"/>
              </a:spcBef>
              <a:spcAft>
                <a:spcPct val="0"/>
              </a:spcAft>
            </a:pPr>
            <a:r>
              <a:rPr lang="en-US" altLang="en-US" sz="2000" b="1">
                <a:solidFill>
                  <a:srgbClr val="CCCCFF"/>
                </a:solidFill>
                <a:effectLst>
                  <a:outerShdw blurRad="38100" dist="38100" dir="2700000" algn="tl">
                    <a:srgbClr val="000000"/>
                  </a:outerShdw>
                </a:effectLst>
                <a:latin typeface="Bookman Old Style" panose="02050604050505020204" pitchFamily="18" charset="0"/>
              </a:rPr>
              <a:t>BLANK CARD ENDING NODE VOLTAGE OUTPUT </a:t>
            </a:r>
          </a:p>
          <a:p>
            <a:pPr eaLnBrk="0" fontAlgn="base" hangingPunct="0">
              <a:lnSpc>
                <a:spcPct val="80000"/>
              </a:lnSpc>
              <a:spcBef>
                <a:spcPct val="0"/>
              </a:spcBef>
              <a:spcAft>
                <a:spcPct val="0"/>
              </a:spcAft>
            </a:pPr>
            <a:r>
              <a:rPr lang="en-US" altLang="en-US" sz="2000" b="1">
                <a:solidFill>
                  <a:srgbClr val="CCCCFF"/>
                </a:solidFill>
                <a:effectLst>
                  <a:outerShdw blurRad="38100" dist="38100" dir="2700000" algn="tl">
                    <a:srgbClr val="000000"/>
                  </a:outerShdw>
                </a:effectLst>
                <a:latin typeface="Bookman Old Style" panose="02050604050505020204" pitchFamily="18" charset="0"/>
              </a:rPr>
              <a:t>BLANK</a:t>
            </a:r>
            <a:endParaRPr lang="en-US" altLang="en-US" sz="2000" b="1">
              <a:solidFill>
                <a:srgbClr val="FFFF66"/>
              </a:solidFill>
              <a:effectLst>
                <a:outerShdw blurRad="38100" dist="38100" dir="2700000" algn="tl">
                  <a:srgbClr val="000000"/>
                </a:outerShdw>
              </a:effectLst>
              <a:latin typeface="Bookman Old Style" panose="02050604050505020204" pitchFamily="18" charset="0"/>
            </a:endParaRPr>
          </a:p>
          <a:p>
            <a:pPr eaLnBrk="0" fontAlgn="base" hangingPunct="0">
              <a:lnSpc>
                <a:spcPct val="80000"/>
              </a:lnSpc>
              <a:spcBef>
                <a:spcPct val="0"/>
              </a:spcBef>
              <a:spcAft>
                <a:spcPct val="0"/>
              </a:spcAft>
            </a:pPr>
            <a:endParaRPr lang="en-US" altLang="en-US" sz="2000" b="1">
              <a:solidFill>
                <a:srgbClr val="FFFF66"/>
              </a:solidFill>
              <a:effectLst>
                <a:outerShdw blurRad="38100" dist="38100" dir="2700000" algn="tl">
                  <a:srgbClr val="000000"/>
                </a:outerShdw>
              </a:effectLst>
              <a:latin typeface="Bookman Old Style" panose="02050604050505020204"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a:extLst>
              <a:ext uri="{FF2B5EF4-FFF2-40B4-BE49-F238E27FC236}">
                <a16:creationId xmlns:a16="http://schemas.microsoft.com/office/drawing/2014/main" id="{85FE24F6-5CC3-20D8-8BAD-BA85CFDEBF54}"/>
              </a:ext>
            </a:extLst>
          </p:cNvPr>
          <p:cNvSpPr>
            <a:spLocks noChangeArrowheads="1"/>
          </p:cNvSpPr>
          <p:nvPr>
            <p:ph type="body" idx="1"/>
          </p:nvPr>
        </p:nvSpPr>
        <p:spPr>
          <a:xfrm>
            <a:off x="2057400" y="1981200"/>
            <a:ext cx="8153400" cy="4572000"/>
          </a:xfrm>
          <a:solidFill>
            <a:schemeClr val="bg2"/>
          </a:solidFill>
          <a:ln/>
          <a:effectLst>
            <a:outerShdw dist="107763" dir="2700000" algn="ctr" rotWithShape="0">
              <a:srgbClr val="FC0128"/>
            </a:outerShdw>
          </a:effectLst>
        </p:spPr>
        <p:txBody>
          <a:bodyPr/>
          <a:lstStyle/>
          <a:p>
            <a:r>
              <a:rPr lang="en-US" altLang="en-US">
                <a:effectLst/>
                <a:latin typeface="Arial" panose="020B0604020202020204" pitchFamily="34" charset="0"/>
              </a:rPr>
              <a:t>Effect of switch resistance</a:t>
            </a:r>
          </a:p>
        </p:txBody>
      </p:sp>
      <p:sp>
        <p:nvSpPr>
          <p:cNvPr id="96259" name="Rectangle 3">
            <a:extLst>
              <a:ext uri="{FF2B5EF4-FFF2-40B4-BE49-F238E27FC236}">
                <a16:creationId xmlns:a16="http://schemas.microsoft.com/office/drawing/2014/main" id="{B767DD68-F396-C2E6-184E-6D1B42F614CF}"/>
              </a:ext>
            </a:extLst>
          </p:cNvPr>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96260" name="Rectangle 4">
            <a:extLst>
              <a:ext uri="{FF2B5EF4-FFF2-40B4-BE49-F238E27FC236}">
                <a16:creationId xmlns:a16="http://schemas.microsoft.com/office/drawing/2014/main" id="{FE8A466F-F7C0-9920-3A39-A267323C705A}"/>
              </a:ext>
            </a:extLst>
          </p:cNvPr>
          <p:cNvSpPr>
            <a:spLocks noChangeArrowheads="1"/>
          </p:cNvSpPr>
          <p:nvPr/>
        </p:nvSpPr>
        <p:spPr bwMode="auto">
          <a:xfrm>
            <a:off x="4648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96261" name="Rectangle 5">
            <a:extLst>
              <a:ext uri="{FF2B5EF4-FFF2-40B4-BE49-F238E27FC236}">
                <a16:creationId xmlns:a16="http://schemas.microsoft.com/office/drawing/2014/main" id="{45B309D2-7A09-CE04-6073-C305D17A02AD}"/>
              </a:ext>
            </a:extLst>
          </p:cNvPr>
          <p:cNvSpPr>
            <a:spLocks noChangeArrowheads="1"/>
          </p:cNvSpPr>
          <p:nvPr>
            <p:ph type="title"/>
          </p:nvPr>
        </p:nvSpPr>
        <p:spPr>
          <a:solidFill>
            <a:schemeClr val="accent2"/>
          </a:solidFill>
          <a:ln/>
          <a:effectLst>
            <a:outerShdw dist="107763" dir="2700000" algn="ctr" rotWithShape="0">
              <a:srgbClr val="FC0128"/>
            </a:outerShdw>
          </a:effectLst>
        </p:spPr>
        <p:txBody>
          <a:bodyPr/>
          <a:lstStyle/>
          <a:p>
            <a:r>
              <a:rPr lang="en-US" altLang="en-US">
                <a:solidFill>
                  <a:srgbClr val="FC0128"/>
                </a:solidFill>
              </a:rPr>
              <a:t>Switching</a:t>
            </a:r>
          </a:p>
        </p:txBody>
      </p:sp>
      <p:graphicFrame>
        <p:nvGraphicFramePr>
          <p:cNvPr id="96372" name="Object 116">
            <a:extLst>
              <a:ext uri="{FF2B5EF4-FFF2-40B4-BE49-F238E27FC236}">
                <a16:creationId xmlns:a16="http://schemas.microsoft.com/office/drawing/2014/main" id="{A9443BA8-668F-FE4F-F06E-DC8C91ECD393}"/>
              </a:ext>
            </a:extLst>
          </p:cNvPr>
          <p:cNvGraphicFramePr>
            <a:graphicFrameLocks noChangeAspect="1"/>
          </p:cNvGraphicFramePr>
          <p:nvPr/>
        </p:nvGraphicFramePr>
        <p:xfrm>
          <a:off x="2819400" y="2514600"/>
          <a:ext cx="6172200" cy="4051300"/>
        </p:xfrm>
        <a:graphic>
          <a:graphicData uri="http://schemas.openxmlformats.org/presentationml/2006/ole">
            <mc:AlternateContent xmlns:mc="http://schemas.openxmlformats.org/markup-compatibility/2006">
              <mc:Choice xmlns:v="urn:schemas-microsoft-com:vml" Requires="v">
                <p:oleObj name="Worksheet" r:id="rId3" imgW="4886551" imgH="2762732" progId="Excel.Sheet.8">
                  <p:embed/>
                </p:oleObj>
              </mc:Choice>
              <mc:Fallback>
                <p:oleObj name="Worksheet" r:id="rId3" imgW="4886551" imgH="2762732" progId="Excel.Sheet.8">
                  <p:embed/>
                  <p:pic>
                    <p:nvPicPr>
                      <p:cNvPr id="96372" name="Object 116">
                        <a:extLst>
                          <a:ext uri="{FF2B5EF4-FFF2-40B4-BE49-F238E27FC236}">
                            <a16:creationId xmlns:a16="http://schemas.microsoft.com/office/drawing/2014/main" id="{A9443BA8-668F-FE4F-F06E-DC8C91ECD393}"/>
                          </a:ext>
                        </a:extLst>
                      </p:cNvPr>
                      <p:cNvPicPr>
                        <a:picLocks noRot="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19400" y="2514600"/>
                        <a:ext cx="6172200" cy="4051300"/>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ransition/>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3094" name="Group 390">
            <a:extLst>
              <a:ext uri="{FF2B5EF4-FFF2-40B4-BE49-F238E27FC236}">
                <a16:creationId xmlns:a16="http://schemas.microsoft.com/office/drawing/2014/main" id="{2404DEF0-8E77-1183-B5DC-FBB576E93260}"/>
              </a:ext>
            </a:extLst>
          </p:cNvPr>
          <p:cNvGrpSpPr>
            <a:grpSpLocks/>
          </p:cNvGrpSpPr>
          <p:nvPr/>
        </p:nvGrpSpPr>
        <p:grpSpPr bwMode="auto">
          <a:xfrm>
            <a:off x="2733676" y="193675"/>
            <a:ext cx="6883399" cy="5995988"/>
            <a:chOff x="762" y="122"/>
            <a:chExt cx="4336" cy="3777"/>
          </a:xfrm>
        </p:grpSpPr>
        <p:sp>
          <p:nvSpPr>
            <p:cNvPr id="72708" name="Rectangle 4">
              <a:extLst>
                <a:ext uri="{FF2B5EF4-FFF2-40B4-BE49-F238E27FC236}">
                  <a16:creationId xmlns:a16="http://schemas.microsoft.com/office/drawing/2014/main" id="{6CFA94E2-5FC1-6BC1-847E-238F8E75B044}"/>
                </a:ext>
              </a:extLst>
            </p:cNvPr>
            <p:cNvSpPr>
              <a:spLocks noChangeArrowheads="1"/>
            </p:cNvSpPr>
            <p:nvPr/>
          </p:nvSpPr>
          <p:spPr bwMode="auto">
            <a:xfrm>
              <a:off x="981" y="720"/>
              <a:ext cx="4117" cy="3179"/>
            </a:xfrm>
            <a:prstGeom prst="rect">
              <a:avLst/>
            </a:prstGeom>
            <a:solidFill>
              <a:srgbClr val="FFFFFF"/>
            </a:solidFill>
            <a:ln w="1588">
              <a:solidFill>
                <a:srgbClr val="FFFFFF"/>
              </a:solidFill>
              <a:miter lim="800000"/>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09" name="Line 5">
              <a:extLst>
                <a:ext uri="{FF2B5EF4-FFF2-40B4-BE49-F238E27FC236}">
                  <a16:creationId xmlns:a16="http://schemas.microsoft.com/office/drawing/2014/main" id="{1E124E39-F7F7-4FF8-33A2-19D3A0FADBD0}"/>
                </a:ext>
              </a:extLst>
            </p:cNvPr>
            <p:cNvSpPr>
              <a:spLocks noChangeShapeType="1"/>
            </p:cNvSpPr>
            <p:nvPr/>
          </p:nvSpPr>
          <p:spPr bwMode="auto">
            <a:xfrm flipV="1">
              <a:off x="1515" y="975"/>
              <a:ext cx="1" cy="256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10" name="Line 6">
              <a:extLst>
                <a:ext uri="{FF2B5EF4-FFF2-40B4-BE49-F238E27FC236}">
                  <a16:creationId xmlns:a16="http://schemas.microsoft.com/office/drawing/2014/main" id="{8F3A8BB1-2A3F-F648-0238-BB1BE5797ECB}"/>
                </a:ext>
              </a:extLst>
            </p:cNvPr>
            <p:cNvSpPr>
              <a:spLocks noChangeShapeType="1"/>
            </p:cNvSpPr>
            <p:nvPr/>
          </p:nvSpPr>
          <p:spPr bwMode="auto">
            <a:xfrm>
              <a:off x="1515" y="975"/>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11" name="Line 7">
              <a:extLst>
                <a:ext uri="{FF2B5EF4-FFF2-40B4-BE49-F238E27FC236}">
                  <a16:creationId xmlns:a16="http://schemas.microsoft.com/office/drawing/2014/main" id="{BF3DE2DF-D450-C68A-432D-CD2A54BC15D5}"/>
                </a:ext>
              </a:extLst>
            </p:cNvPr>
            <p:cNvSpPr>
              <a:spLocks noChangeShapeType="1"/>
            </p:cNvSpPr>
            <p:nvPr/>
          </p:nvSpPr>
          <p:spPr bwMode="auto">
            <a:xfrm flipV="1">
              <a:off x="2149" y="975"/>
              <a:ext cx="1" cy="256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12" name="Line 8">
              <a:extLst>
                <a:ext uri="{FF2B5EF4-FFF2-40B4-BE49-F238E27FC236}">
                  <a16:creationId xmlns:a16="http://schemas.microsoft.com/office/drawing/2014/main" id="{ECC46E90-AD29-14CC-CEE7-60ABD1044BF7}"/>
                </a:ext>
              </a:extLst>
            </p:cNvPr>
            <p:cNvSpPr>
              <a:spLocks noChangeShapeType="1"/>
            </p:cNvSpPr>
            <p:nvPr/>
          </p:nvSpPr>
          <p:spPr bwMode="auto">
            <a:xfrm>
              <a:off x="2149" y="975"/>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13" name="Line 9">
              <a:extLst>
                <a:ext uri="{FF2B5EF4-FFF2-40B4-BE49-F238E27FC236}">
                  <a16:creationId xmlns:a16="http://schemas.microsoft.com/office/drawing/2014/main" id="{B79C8F8B-B082-4849-E488-B5C83E7C2744}"/>
                </a:ext>
              </a:extLst>
            </p:cNvPr>
            <p:cNvSpPr>
              <a:spLocks noChangeShapeType="1"/>
            </p:cNvSpPr>
            <p:nvPr/>
          </p:nvSpPr>
          <p:spPr bwMode="auto">
            <a:xfrm flipV="1">
              <a:off x="2783" y="975"/>
              <a:ext cx="1" cy="256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14" name="Line 10">
              <a:extLst>
                <a:ext uri="{FF2B5EF4-FFF2-40B4-BE49-F238E27FC236}">
                  <a16:creationId xmlns:a16="http://schemas.microsoft.com/office/drawing/2014/main" id="{0F6BACF7-C68D-080F-E5BE-95EAD18555B6}"/>
                </a:ext>
              </a:extLst>
            </p:cNvPr>
            <p:cNvSpPr>
              <a:spLocks noChangeShapeType="1"/>
            </p:cNvSpPr>
            <p:nvPr/>
          </p:nvSpPr>
          <p:spPr bwMode="auto">
            <a:xfrm>
              <a:off x="2783" y="975"/>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15" name="Line 11">
              <a:extLst>
                <a:ext uri="{FF2B5EF4-FFF2-40B4-BE49-F238E27FC236}">
                  <a16:creationId xmlns:a16="http://schemas.microsoft.com/office/drawing/2014/main" id="{7494CCFF-3304-2AC1-9C1C-EB8AEDD63611}"/>
                </a:ext>
              </a:extLst>
            </p:cNvPr>
            <p:cNvSpPr>
              <a:spLocks noChangeShapeType="1"/>
            </p:cNvSpPr>
            <p:nvPr/>
          </p:nvSpPr>
          <p:spPr bwMode="auto">
            <a:xfrm flipV="1">
              <a:off x="3419" y="975"/>
              <a:ext cx="1" cy="256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16" name="Line 12">
              <a:extLst>
                <a:ext uri="{FF2B5EF4-FFF2-40B4-BE49-F238E27FC236}">
                  <a16:creationId xmlns:a16="http://schemas.microsoft.com/office/drawing/2014/main" id="{E72394F6-5C32-146A-07F9-C7054880FC03}"/>
                </a:ext>
              </a:extLst>
            </p:cNvPr>
            <p:cNvSpPr>
              <a:spLocks noChangeShapeType="1"/>
            </p:cNvSpPr>
            <p:nvPr/>
          </p:nvSpPr>
          <p:spPr bwMode="auto">
            <a:xfrm>
              <a:off x="3419" y="975"/>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17" name="Line 13">
              <a:extLst>
                <a:ext uri="{FF2B5EF4-FFF2-40B4-BE49-F238E27FC236}">
                  <a16:creationId xmlns:a16="http://schemas.microsoft.com/office/drawing/2014/main" id="{F002991B-189F-45E6-3ED3-BBC451C41851}"/>
                </a:ext>
              </a:extLst>
            </p:cNvPr>
            <p:cNvSpPr>
              <a:spLocks noChangeShapeType="1"/>
            </p:cNvSpPr>
            <p:nvPr/>
          </p:nvSpPr>
          <p:spPr bwMode="auto">
            <a:xfrm flipV="1">
              <a:off x="4051" y="975"/>
              <a:ext cx="1" cy="256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18" name="Line 14">
              <a:extLst>
                <a:ext uri="{FF2B5EF4-FFF2-40B4-BE49-F238E27FC236}">
                  <a16:creationId xmlns:a16="http://schemas.microsoft.com/office/drawing/2014/main" id="{84DBBB65-2373-B793-467B-BF272E1425FD}"/>
                </a:ext>
              </a:extLst>
            </p:cNvPr>
            <p:cNvSpPr>
              <a:spLocks noChangeShapeType="1"/>
            </p:cNvSpPr>
            <p:nvPr/>
          </p:nvSpPr>
          <p:spPr bwMode="auto">
            <a:xfrm>
              <a:off x="4051" y="975"/>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19" name="Line 15">
              <a:extLst>
                <a:ext uri="{FF2B5EF4-FFF2-40B4-BE49-F238E27FC236}">
                  <a16:creationId xmlns:a16="http://schemas.microsoft.com/office/drawing/2014/main" id="{20225272-8458-8A25-3536-8F2599FD086D}"/>
                </a:ext>
              </a:extLst>
            </p:cNvPr>
            <p:cNvSpPr>
              <a:spLocks noChangeShapeType="1"/>
            </p:cNvSpPr>
            <p:nvPr/>
          </p:nvSpPr>
          <p:spPr bwMode="auto">
            <a:xfrm flipV="1">
              <a:off x="4685" y="975"/>
              <a:ext cx="1" cy="256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20" name="Line 16">
              <a:extLst>
                <a:ext uri="{FF2B5EF4-FFF2-40B4-BE49-F238E27FC236}">
                  <a16:creationId xmlns:a16="http://schemas.microsoft.com/office/drawing/2014/main" id="{0888A664-A04C-FC45-2E1F-D4BC2E37EEF1}"/>
                </a:ext>
              </a:extLst>
            </p:cNvPr>
            <p:cNvSpPr>
              <a:spLocks noChangeShapeType="1"/>
            </p:cNvSpPr>
            <p:nvPr/>
          </p:nvSpPr>
          <p:spPr bwMode="auto">
            <a:xfrm>
              <a:off x="4685" y="975"/>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21" name="Line 17">
              <a:extLst>
                <a:ext uri="{FF2B5EF4-FFF2-40B4-BE49-F238E27FC236}">
                  <a16:creationId xmlns:a16="http://schemas.microsoft.com/office/drawing/2014/main" id="{5FDA0ED3-4AC0-39EF-10B3-F961EC6D490B}"/>
                </a:ext>
              </a:extLst>
            </p:cNvPr>
            <p:cNvSpPr>
              <a:spLocks noChangeShapeType="1"/>
            </p:cNvSpPr>
            <p:nvPr/>
          </p:nvSpPr>
          <p:spPr bwMode="auto">
            <a:xfrm>
              <a:off x="1515" y="3541"/>
              <a:ext cx="3169"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22" name="Line 18">
              <a:extLst>
                <a:ext uri="{FF2B5EF4-FFF2-40B4-BE49-F238E27FC236}">
                  <a16:creationId xmlns:a16="http://schemas.microsoft.com/office/drawing/2014/main" id="{642F7898-25F2-2B5E-964D-B3F3D732C56A}"/>
                </a:ext>
              </a:extLst>
            </p:cNvPr>
            <p:cNvSpPr>
              <a:spLocks noChangeShapeType="1"/>
            </p:cNvSpPr>
            <p:nvPr/>
          </p:nvSpPr>
          <p:spPr bwMode="auto">
            <a:xfrm>
              <a:off x="4685" y="3541"/>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23" name="Line 19">
              <a:extLst>
                <a:ext uri="{FF2B5EF4-FFF2-40B4-BE49-F238E27FC236}">
                  <a16:creationId xmlns:a16="http://schemas.microsoft.com/office/drawing/2014/main" id="{D25F3ADD-D746-AB79-4CA9-32B215887037}"/>
                </a:ext>
              </a:extLst>
            </p:cNvPr>
            <p:cNvSpPr>
              <a:spLocks noChangeShapeType="1"/>
            </p:cNvSpPr>
            <p:nvPr/>
          </p:nvSpPr>
          <p:spPr bwMode="auto">
            <a:xfrm>
              <a:off x="1515" y="2685"/>
              <a:ext cx="3169"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24" name="Line 20">
              <a:extLst>
                <a:ext uri="{FF2B5EF4-FFF2-40B4-BE49-F238E27FC236}">
                  <a16:creationId xmlns:a16="http://schemas.microsoft.com/office/drawing/2014/main" id="{A2FA9005-9D75-1975-73E7-F782BFDE688C}"/>
                </a:ext>
              </a:extLst>
            </p:cNvPr>
            <p:cNvSpPr>
              <a:spLocks noChangeShapeType="1"/>
            </p:cNvSpPr>
            <p:nvPr/>
          </p:nvSpPr>
          <p:spPr bwMode="auto">
            <a:xfrm>
              <a:off x="4685" y="2685"/>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25" name="Line 21">
              <a:extLst>
                <a:ext uri="{FF2B5EF4-FFF2-40B4-BE49-F238E27FC236}">
                  <a16:creationId xmlns:a16="http://schemas.microsoft.com/office/drawing/2014/main" id="{66F194A5-4E0F-578A-C6BC-AE970A4FC3CE}"/>
                </a:ext>
              </a:extLst>
            </p:cNvPr>
            <p:cNvSpPr>
              <a:spLocks noChangeShapeType="1"/>
            </p:cNvSpPr>
            <p:nvPr/>
          </p:nvSpPr>
          <p:spPr bwMode="auto">
            <a:xfrm>
              <a:off x="1515" y="1829"/>
              <a:ext cx="3169"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26" name="Line 22">
              <a:extLst>
                <a:ext uri="{FF2B5EF4-FFF2-40B4-BE49-F238E27FC236}">
                  <a16:creationId xmlns:a16="http://schemas.microsoft.com/office/drawing/2014/main" id="{F7605512-1BCD-C5FB-B7B1-75ACBA294448}"/>
                </a:ext>
              </a:extLst>
            </p:cNvPr>
            <p:cNvSpPr>
              <a:spLocks noChangeShapeType="1"/>
            </p:cNvSpPr>
            <p:nvPr/>
          </p:nvSpPr>
          <p:spPr bwMode="auto">
            <a:xfrm>
              <a:off x="4685" y="1829"/>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27" name="Line 23">
              <a:extLst>
                <a:ext uri="{FF2B5EF4-FFF2-40B4-BE49-F238E27FC236}">
                  <a16:creationId xmlns:a16="http://schemas.microsoft.com/office/drawing/2014/main" id="{E5D6EEA0-5B3A-E10E-11EB-D4BB12532029}"/>
                </a:ext>
              </a:extLst>
            </p:cNvPr>
            <p:cNvSpPr>
              <a:spLocks noChangeShapeType="1"/>
            </p:cNvSpPr>
            <p:nvPr/>
          </p:nvSpPr>
          <p:spPr bwMode="auto">
            <a:xfrm>
              <a:off x="1515" y="975"/>
              <a:ext cx="3169"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28" name="Line 24">
              <a:extLst>
                <a:ext uri="{FF2B5EF4-FFF2-40B4-BE49-F238E27FC236}">
                  <a16:creationId xmlns:a16="http://schemas.microsoft.com/office/drawing/2014/main" id="{05054FA8-C451-BE78-A523-93790F5CA606}"/>
                </a:ext>
              </a:extLst>
            </p:cNvPr>
            <p:cNvSpPr>
              <a:spLocks noChangeShapeType="1"/>
            </p:cNvSpPr>
            <p:nvPr/>
          </p:nvSpPr>
          <p:spPr bwMode="auto">
            <a:xfrm>
              <a:off x="4685" y="975"/>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29" name="Line 25">
              <a:extLst>
                <a:ext uri="{FF2B5EF4-FFF2-40B4-BE49-F238E27FC236}">
                  <a16:creationId xmlns:a16="http://schemas.microsoft.com/office/drawing/2014/main" id="{B277261A-BCAC-0BFD-1173-B87F5814C183}"/>
                </a:ext>
              </a:extLst>
            </p:cNvPr>
            <p:cNvSpPr>
              <a:spLocks noChangeShapeType="1"/>
            </p:cNvSpPr>
            <p:nvPr/>
          </p:nvSpPr>
          <p:spPr bwMode="auto">
            <a:xfrm flipV="1">
              <a:off x="1515" y="975"/>
              <a:ext cx="1" cy="256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30" name="Line 26">
              <a:extLst>
                <a:ext uri="{FF2B5EF4-FFF2-40B4-BE49-F238E27FC236}">
                  <a16:creationId xmlns:a16="http://schemas.microsoft.com/office/drawing/2014/main" id="{78C89472-D46D-BA2E-B1CA-C76137BB9E59}"/>
                </a:ext>
              </a:extLst>
            </p:cNvPr>
            <p:cNvSpPr>
              <a:spLocks noChangeShapeType="1"/>
            </p:cNvSpPr>
            <p:nvPr/>
          </p:nvSpPr>
          <p:spPr bwMode="auto">
            <a:xfrm>
              <a:off x="1515" y="975"/>
              <a:ext cx="3169"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31" name="Line 27">
              <a:extLst>
                <a:ext uri="{FF2B5EF4-FFF2-40B4-BE49-F238E27FC236}">
                  <a16:creationId xmlns:a16="http://schemas.microsoft.com/office/drawing/2014/main" id="{D476DDA5-714A-323E-176D-EB6523A842A0}"/>
                </a:ext>
              </a:extLst>
            </p:cNvPr>
            <p:cNvSpPr>
              <a:spLocks noChangeShapeType="1"/>
            </p:cNvSpPr>
            <p:nvPr/>
          </p:nvSpPr>
          <p:spPr bwMode="auto">
            <a:xfrm flipV="1">
              <a:off x="1515" y="975"/>
              <a:ext cx="1" cy="256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32" name="Line 28">
              <a:extLst>
                <a:ext uri="{FF2B5EF4-FFF2-40B4-BE49-F238E27FC236}">
                  <a16:creationId xmlns:a16="http://schemas.microsoft.com/office/drawing/2014/main" id="{464802F0-4753-86A2-ECC4-2AA36D0AF73F}"/>
                </a:ext>
              </a:extLst>
            </p:cNvPr>
            <p:cNvSpPr>
              <a:spLocks noChangeShapeType="1"/>
            </p:cNvSpPr>
            <p:nvPr/>
          </p:nvSpPr>
          <p:spPr bwMode="auto">
            <a:xfrm>
              <a:off x="1515" y="975"/>
              <a:ext cx="3169"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33" name="Line 29">
              <a:extLst>
                <a:ext uri="{FF2B5EF4-FFF2-40B4-BE49-F238E27FC236}">
                  <a16:creationId xmlns:a16="http://schemas.microsoft.com/office/drawing/2014/main" id="{5674F7AC-BDEC-E889-463D-E3B9F63AB55F}"/>
                </a:ext>
              </a:extLst>
            </p:cNvPr>
            <p:cNvSpPr>
              <a:spLocks noChangeShapeType="1"/>
            </p:cNvSpPr>
            <p:nvPr/>
          </p:nvSpPr>
          <p:spPr bwMode="auto">
            <a:xfrm flipV="1">
              <a:off x="1515" y="975"/>
              <a:ext cx="1" cy="256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34" name="Line 30">
              <a:extLst>
                <a:ext uri="{FF2B5EF4-FFF2-40B4-BE49-F238E27FC236}">
                  <a16:creationId xmlns:a16="http://schemas.microsoft.com/office/drawing/2014/main" id="{75D0F628-CD07-F44B-A780-1483DBDD0116}"/>
                </a:ext>
              </a:extLst>
            </p:cNvPr>
            <p:cNvSpPr>
              <a:spLocks noChangeShapeType="1"/>
            </p:cNvSpPr>
            <p:nvPr/>
          </p:nvSpPr>
          <p:spPr bwMode="auto">
            <a:xfrm>
              <a:off x="1515" y="975"/>
              <a:ext cx="3169"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35" name="Line 31">
              <a:extLst>
                <a:ext uri="{FF2B5EF4-FFF2-40B4-BE49-F238E27FC236}">
                  <a16:creationId xmlns:a16="http://schemas.microsoft.com/office/drawing/2014/main" id="{2556B9F5-9E74-7AA6-B7DF-0793213D2470}"/>
                </a:ext>
              </a:extLst>
            </p:cNvPr>
            <p:cNvSpPr>
              <a:spLocks noChangeShapeType="1"/>
            </p:cNvSpPr>
            <p:nvPr/>
          </p:nvSpPr>
          <p:spPr bwMode="auto">
            <a:xfrm>
              <a:off x="1515" y="3541"/>
              <a:ext cx="3169"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36" name="Line 32">
              <a:extLst>
                <a:ext uri="{FF2B5EF4-FFF2-40B4-BE49-F238E27FC236}">
                  <a16:creationId xmlns:a16="http://schemas.microsoft.com/office/drawing/2014/main" id="{5B4EB3D6-F964-C12B-7A52-7C7B87C25694}"/>
                </a:ext>
              </a:extLst>
            </p:cNvPr>
            <p:cNvSpPr>
              <a:spLocks noChangeShapeType="1"/>
            </p:cNvSpPr>
            <p:nvPr/>
          </p:nvSpPr>
          <p:spPr bwMode="auto">
            <a:xfrm>
              <a:off x="1515" y="975"/>
              <a:ext cx="3169"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37" name="Line 33">
              <a:extLst>
                <a:ext uri="{FF2B5EF4-FFF2-40B4-BE49-F238E27FC236}">
                  <a16:creationId xmlns:a16="http://schemas.microsoft.com/office/drawing/2014/main" id="{01432C48-6730-4B4C-BDF1-CF40EA29A27D}"/>
                </a:ext>
              </a:extLst>
            </p:cNvPr>
            <p:cNvSpPr>
              <a:spLocks noChangeShapeType="1"/>
            </p:cNvSpPr>
            <p:nvPr/>
          </p:nvSpPr>
          <p:spPr bwMode="auto">
            <a:xfrm flipV="1">
              <a:off x="1515" y="975"/>
              <a:ext cx="1" cy="256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38" name="Line 34">
              <a:extLst>
                <a:ext uri="{FF2B5EF4-FFF2-40B4-BE49-F238E27FC236}">
                  <a16:creationId xmlns:a16="http://schemas.microsoft.com/office/drawing/2014/main" id="{00F45BD3-932D-DEB7-F8B4-64B3183D0B41}"/>
                </a:ext>
              </a:extLst>
            </p:cNvPr>
            <p:cNvSpPr>
              <a:spLocks noChangeShapeType="1"/>
            </p:cNvSpPr>
            <p:nvPr/>
          </p:nvSpPr>
          <p:spPr bwMode="auto">
            <a:xfrm flipV="1">
              <a:off x="4685" y="975"/>
              <a:ext cx="1" cy="256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39" name="Line 35">
              <a:extLst>
                <a:ext uri="{FF2B5EF4-FFF2-40B4-BE49-F238E27FC236}">
                  <a16:creationId xmlns:a16="http://schemas.microsoft.com/office/drawing/2014/main" id="{DD7D46BD-CBD7-2415-0D49-BA0E3A098E4D}"/>
                </a:ext>
              </a:extLst>
            </p:cNvPr>
            <p:cNvSpPr>
              <a:spLocks noChangeShapeType="1"/>
            </p:cNvSpPr>
            <p:nvPr/>
          </p:nvSpPr>
          <p:spPr bwMode="auto">
            <a:xfrm>
              <a:off x="1515" y="975"/>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40" name="Line 36">
              <a:extLst>
                <a:ext uri="{FF2B5EF4-FFF2-40B4-BE49-F238E27FC236}">
                  <a16:creationId xmlns:a16="http://schemas.microsoft.com/office/drawing/2014/main" id="{B8BCE5B9-FA74-2AD1-4B27-3A89816381E3}"/>
                </a:ext>
              </a:extLst>
            </p:cNvPr>
            <p:cNvSpPr>
              <a:spLocks noChangeShapeType="1"/>
            </p:cNvSpPr>
            <p:nvPr/>
          </p:nvSpPr>
          <p:spPr bwMode="auto">
            <a:xfrm>
              <a:off x="4685" y="3541"/>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41" name="Line 37">
              <a:extLst>
                <a:ext uri="{FF2B5EF4-FFF2-40B4-BE49-F238E27FC236}">
                  <a16:creationId xmlns:a16="http://schemas.microsoft.com/office/drawing/2014/main" id="{6D036800-0F90-B6AF-4B69-71B79E8ACF1A}"/>
                </a:ext>
              </a:extLst>
            </p:cNvPr>
            <p:cNvSpPr>
              <a:spLocks noChangeShapeType="1"/>
            </p:cNvSpPr>
            <p:nvPr/>
          </p:nvSpPr>
          <p:spPr bwMode="auto">
            <a:xfrm>
              <a:off x="1515" y="3541"/>
              <a:ext cx="3169"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42" name="Line 38">
              <a:extLst>
                <a:ext uri="{FF2B5EF4-FFF2-40B4-BE49-F238E27FC236}">
                  <a16:creationId xmlns:a16="http://schemas.microsoft.com/office/drawing/2014/main" id="{29BD76AD-2A4E-38AB-C02B-6DC71E0556CD}"/>
                </a:ext>
              </a:extLst>
            </p:cNvPr>
            <p:cNvSpPr>
              <a:spLocks noChangeShapeType="1"/>
            </p:cNvSpPr>
            <p:nvPr/>
          </p:nvSpPr>
          <p:spPr bwMode="auto">
            <a:xfrm flipV="1">
              <a:off x="1515" y="975"/>
              <a:ext cx="1" cy="256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43" name="Line 39">
              <a:extLst>
                <a:ext uri="{FF2B5EF4-FFF2-40B4-BE49-F238E27FC236}">
                  <a16:creationId xmlns:a16="http://schemas.microsoft.com/office/drawing/2014/main" id="{A9E05DC9-DF58-3C63-1C48-357189D719C8}"/>
                </a:ext>
              </a:extLst>
            </p:cNvPr>
            <p:cNvSpPr>
              <a:spLocks noChangeShapeType="1"/>
            </p:cNvSpPr>
            <p:nvPr/>
          </p:nvSpPr>
          <p:spPr bwMode="auto">
            <a:xfrm>
              <a:off x="1515" y="3541"/>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44" name="Line 40">
              <a:extLst>
                <a:ext uri="{FF2B5EF4-FFF2-40B4-BE49-F238E27FC236}">
                  <a16:creationId xmlns:a16="http://schemas.microsoft.com/office/drawing/2014/main" id="{F881D7C8-C022-D23E-611F-E2CE6EE93753}"/>
                </a:ext>
              </a:extLst>
            </p:cNvPr>
            <p:cNvSpPr>
              <a:spLocks noChangeShapeType="1"/>
            </p:cNvSpPr>
            <p:nvPr/>
          </p:nvSpPr>
          <p:spPr bwMode="auto">
            <a:xfrm flipV="1">
              <a:off x="1515" y="3523"/>
              <a:ext cx="1" cy="18"/>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45" name="Line 41">
              <a:extLst>
                <a:ext uri="{FF2B5EF4-FFF2-40B4-BE49-F238E27FC236}">
                  <a16:creationId xmlns:a16="http://schemas.microsoft.com/office/drawing/2014/main" id="{7DB084E0-4C6A-AD97-DCAB-3EE9799563FA}"/>
                </a:ext>
              </a:extLst>
            </p:cNvPr>
            <p:cNvSpPr>
              <a:spLocks noChangeShapeType="1"/>
            </p:cNvSpPr>
            <p:nvPr/>
          </p:nvSpPr>
          <p:spPr bwMode="auto">
            <a:xfrm>
              <a:off x="1515" y="975"/>
              <a:ext cx="1" cy="1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46" name="Line 42">
              <a:extLst>
                <a:ext uri="{FF2B5EF4-FFF2-40B4-BE49-F238E27FC236}">
                  <a16:creationId xmlns:a16="http://schemas.microsoft.com/office/drawing/2014/main" id="{47C083E4-9C1A-3531-61D1-908A7E7D1B32}"/>
                </a:ext>
              </a:extLst>
            </p:cNvPr>
            <p:cNvSpPr>
              <a:spLocks noChangeShapeType="1"/>
            </p:cNvSpPr>
            <p:nvPr/>
          </p:nvSpPr>
          <p:spPr bwMode="auto">
            <a:xfrm flipV="1">
              <a:off x="1515" y="975"/>
              <a:ext cx="1" cy="256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47" name="Line 43">
              <a:extLst>
                <a:ext uri="{FF2B5EF4-FFF2-40B4-BE49-F238E27FC236}">
                  <a16:creationId xmlns:a16="http://schemas.microsoft.com/office/drawing/2014/main" id="{A92CDF4F-2D98-6520-FBD0-608E80CEA779}"/>
                </a:ext>
              </a:extLst>
            </p:cNvPr>
            <p:cNvSpPr>
              <a:spLocks noChangeShapeType="1"/>
            </p:cNvSpPr>
            <p:nvPr/>
          </p:nvSpPr>
          <p:spPr bwMode="auto">
            <a:xfrm>
              <a:off x="1515" y="975"/>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48" name="Line 44">
              <a:extLst>
                <a:ext uri="{FF2B5EF4-FFF2-40B4-BE49-F238E27FC236}">
                  <a16:creationId xmlns:a16="http://schemas.microsoft.com/office/drawing/2014/main" id="{D5661D8F-8017-40CB-5D8B-455CBD2B5F00}"/>
                </a:ext>
              </a:extLst>
            </p:cNvPr>
            <p:cNvSpPr>
              <a:spLocks noChangeShapeType="1"/>
            </p:cNvSpPr>
            <p:nvPr/>
          </p:nvSpPr>
          <p:spPr bwMode="auto">
            <a:xfrm flipV="1">
              <a:off x="1515" y="3506"/>
              <a:ext cx="1" cy="35"/>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49" name="Line 45">
              <a:extLst>
                <a:ext uri="{FF2B5EF4-FFF2-40B4-BE49-F238E27FC236}">
                  <a16:creationId xmlns:a16="http://schemas.microsoft.com/office/drawing/2014/main" id="{56DF04C8-2ADB-4806-2A70-90DB73144445}"/>
                </a:ext>
              </a:extLst>
            </p:cNvPr>
            <p:cNvSpPr>
              <a:spLocks noChangeShapeType="1"/>
            </p:cNvSpPr>
            <p:nvPr/>
          </p:nvSpPr>
          <p:spPr bwMode="auto">
            <a:xfrm>
              <a:off x="1515" y="975"/>
              <a:ext cx="1" cy="33"/>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52" name="Line 48">
              <a:extLst>
                <a:ext uri="{FF2B5EF4-FFF2-40B4-BE49-F238E27FC236}">
                  <a16:creationId xmlns:a16="http://schemas.microsoft.com/office/drawing/2014/main" id="{B5063B84-DAC2-68B2-C3C5-B390205F269F}"/>
                </a:ext>
              </a:extLst>
            </p:cNvPr>
            <p:cNvSpPr>
              <a:spLocks noChangeShapeType="1"/>
            </p:cNvSpPr>
            <p:nvPr/>
          </p:nvSpPr>
          <p:spPr bwMode="auto">
            <a:xfrm flipV="1">
              <a:off x="1705" y="3523"/>
              <a:ext cx="1" cy="18"/>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53" name="Line 49">
              <a:extLst>
                <a:ext uri="{FF2B5EF4-FFF2-40B4-BE49-F238E27FC236}">
                  <a16:creationId xmlns:a16="http://schemas.microsoft.com/office/drawing/2014/main" id="{EE347FFC-75DC-73C8-438A-AD8780102361}"/>
                </a:ext>
              </a:extLst>
            </p:cNvPr>
            <p:cNvSpPr>
              <a:spLocks noChangeShapeType="1"/>
            </p:cNvSpPr>
            <p:nvPr/>
          </p:nvSpPr>
          <p:spPr bwMode="auto">
            <a:xfrm>
              <a:off x="1705" y="975"/>
              <a:ext cx="1" cy="1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55" name="Line 51">
              <a:extLst>
                <a:ext uri="{FF2B5EF4-FFF2-40B4-BE49-F238E27FC236}">
                  <a16:creationId xmlns:a16="http://schemas.microsoft.com/office/drawing/2014/main" id="{F3EE1811-1F8C-9A6E-DED4-4D566089AA15}"/>
                </a:ext>
              </a:extLst>
            </p:cNvPr>
            <p:cNvSpPr>
              <a:spLocks noChangeShapeType="1"/>
            </p:cNvSpPr>
            <p:nvPr/>
          </p:nvSpPr>
          <p:spPr bwMode="auto">
            <a:xfrm>
              <a:off x="1705" y="975"/>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56" name="Line 52">
              <a:extLst>
                <a:ext uri="{FF2B5EF4-FFF2-40B4-BE49-F238E27FC236}">
                  <a16:creationId xmlns:a16="http://schemas.microsoft.com/office/drawing/2014/main" id="{58E4D11E-CF8A-1E6C-F31E-EF996A65968E}"/>
                </a:ext>
              </a:extLst>
            </p:cNvPr>
            <p:cNvSpPr>
              <a:spLocks noChangeShapeType="1"/>
            </p:cNvSpPr>
            <p:nvPr/>
          </p:nvSpPr>
          <p:spPr bwMode="auto">
            <a:xfrm flipV="1">
              <a:off x="1821" y="3523"/>
              <a:ext cx="1" cy="18"/>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57" name="Line 53">
              <a:extLst>
                <a:ext uri="{FF2B5EF4-FFF2-40B4-BE49-F238E27FC236}">
                  <a16:creationId xmlns:a16="http://schemas.microsoft.com/office/drawing/2014/main" id="{CC91903C-65A9-8319-FC8B-657C26539960}"/>
                </a:ext>
              </a:extLst>
            </p:cNvPr>
            <p:cNvSpPr>
              <a:spLocks noChangeShapeType="1"/>
            </p:cNvSpPr>
            <p:nvPr/>
          </p:nvSpPr>
          <p:spPr bwMode="auto">
            <a:xfrm>
              <a:off x="1821" y="975"/>
              <a:ext cx="1" cy="1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59" name="Line 55">
              <a:extLst>
                <a:ext uri="{FF2B5EF4-FFF2-40B4-BE49-F238E27FC236}">
                  <a16:creationId xmlns:a16="http://schemas.microsoft.com/office/drawing/2014/main" id="{2972E69E-4E2C-F21D-90AD-4D7351755200}"/>
                </a:ext>
              </a:extLst>
            </p:cNvPr>
            <p:cNvSpPr>
              <a:spLocks noChangeShapeType="1"/>
            </p:cNvSpPr>
            <p:nvPr/>
          </p:nvSpPr>
          <p:spPr bwMode="auto">
            <a:xfrm>
              <a:off x="1821" y="975"/>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60" name="Line 56">
              <a:extLst>
                <a:ext uri="{FF2B5EF4-FFF2-40B4-BE49-F238E27FC236}">
                  <a16:creationId xmlns:a16="http://schemas.microsoft.com/office/drawing/2014/main" id="{2AE2F2B3-C01D-B830-6D8C-3E804875EFBA}"/>
                </a:ext>
              </a:extLst>
            </p:cNvPr>
            <p:cNvSpPr>
              <a:spLocks noChangeShapeType="1"/>
            </p:cNvSpPr>
            <p:nvPr/>
          </p:nvSpPr>
          <p:spPr bwMode="auto">
            <a:xfrm flipV="1">
              <a:off x="1894" y="3523"/>
              <a:ext cx="1" cy="18"/>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61" name="Line 57">
              <a:extLst>
                <a:ext uri="{FF2B5EF4-FFF2-40B4-BE49-F238E27FC236}">
                  <a16:creationId xmlns:a16="http://schemas.microsoft.com/office/drawing/2014/main" id="{66E43E93-3410-19EF-8796-45F2EB72C1C5}"/>
                </a:ext>
              </a:extLst>
            </p:cNvPr>
            <p:cNvSpPr>
              <a:spLocks noChangeShapeType="1"/>
            </p:cNvSpPr>
            <p:nvPr/>
          </p:nvSpPr>
          <p:spPr bwMode="auto">
            <a:xfrm>
              <a:off x="1894" y="975"/>
              <a:ext cx="1" cy="1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63" name="Line 59">
              <a:extLst>
                <a:ext uri="{FF2B5EF4-FFF2-40B4-BE49-F238E27FC236}">
                  <a16:creationId xmlns:a16="http://schemas.microsoft.com/office/drawing/2014/main" id="{7852BB14-EF2A-1BC9-BAEF-97F320EF3C49}"/>
                </a:ext>
              </a:extLst>
            </p:cNvPr>
            <p:cNvSpPr>
              <a:spLocks noChangeShapeType="1"/>
            </p:cNvSpPr>
            <p:nvPr/>
          </p:nvSpPr>
          <p:spPr bwMode="auto">
            <a:xfrm>
              <a:off x="1894" y="975"/>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64" name="Line 60">
              <a:extLst>
                <a:ext uri="{FF2B5EF4-FFF2-40B4-BE49-F238E27FC236}">
                  <a16:creationId xmlns:a16="http://schemas.microsoft.com/office/drawing/2014/main" id="{C78B7AC7-42D6-081C-71BC-6A9DAF428409}"/>
                </a:ext>
              </a:extLst>
            </p:cNvPr>
            <p:cNvSpPr>
              <a:spLocks noChangeShapeType="1"/>
            </p:cNvSpPr>
            <p:nvPr/>
          </p:nvSpPr>
          <p:spPr bwMode="auto">
            <a:xfrm flipV="1">
              <a:off x="1961" y="3523"/>
              <a:ext cx="1" cy="18"/>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65" name="Line 61">
              <a:extLst>
                <a:ext uri="{FF2B5EF4-FFF2-40B4-BE49-F238E27FC236}">
                  <a16:creationId xmlns:a16="http://schemas.microsoft.com/office/drawing/2014/main" id="{C36C767E-C229-48E1-700C-265D14B2EC30}"/>
                </a:ext>
              </a:extLst>
            </p:cNvPr>
            <p:cNvSpPr>
              <a:spLocks noChangeShapeType="1"/>
            </p:cNvSpPr>
            <p:nvPr/>
          </p:nvSpPr>
          <p:spPr bwMode="auto">
            <a:xfrm>
              <a:off x="1961" y="975"/>
              <a:ext cx="1" cy="1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67" name="Line 63">
              <a:extLst>
                <a:ext uri="{FF2B5EF4-FFF2-40B4-BE49-F238E27FC236}">
                  <a16:creationId xmlns:a16="http://schemas.microsoft.com/office/drawing/2014/main" id="{5E67C4A7-BD00-B557-E6BA-2F89B2D3B3C4}"/>
                </a:ext>
              </a:extLst>
            </p:cNvPr>
            <p:cNvSpPr>
              <a:spLocks noChangeShapeType="1"/>
            </p:cNvSpPr>
            <p:nvPr/>
          </p:nvSpPr>
          <p:spPr bwMode="auto">
            <a:xfrm>
              <a:off x="1961" y="975"/>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68" name="Line 64">
              <a:extLst>
                <a:ext uri="{FF2B5EF4-FFF2-40B4-BE49-F238E27FC236}">
                  <a16:creationId xmlns:a16="http://schemas.microsoft.com/office/drawing/2014/main" id="{22254DCD-FEBF-2EE8-7FFE-5D9A8FDE6741}"/>
                </a:ext>
              </a:extLst>
            </p:cNvPr>
            <p:cNvSpPr>
              <a:spLocks noChangeShapeType="1"/>
            </p:cNvSpPr>
            <p:nvPr/>
          </p:nvSpPr>
          <p:spPr bwMode="auto">
            <a:xfrm flipV="1">
              <a:off x="2010" y="3523"/>
              <a:ext cx="1" cy="18"/>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69" name="Line 65">
              <a:extLst>
                <a:ext uri="{FF2B5EF4-FFF2-40B4-BE49-F238E27FC236}">
                  <a16:creationId xmlns:a16="http://schemas.microsoft.com/office/drawing/2014/main" id="{E01723E9-490E-80F4-4A47-2EB3152AD729}"/>
                </a:ext>
              </a:extLst>
            </p:cNvPr>
            <p:cNvSpPr>
              <a:spLocks noChangeShapeType="1"/>
            </p:cNvSpPr>
            <p:nvPr/>
          </p:nvSpPr>
          <p:spPr bwMode="auto">
            <a:xfrm>
              <a:off x="2010" y="975"/>
              <a:ext cx="1" cy="1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71" name="Line 67">
              <a:extLst>
                <a:ext uri="{FF2B5EF4-FFF2-40B4-BE49-F238E27FC236}">
                  <a16:creationId xmlns:a16="http://schemas.microsoft.com/office/drawing/2014/main" id="{861FD354-90D1-CA5A-53E8-0D93815AD59A}"/>
                </a:ext>
              </a:extLst>
            </p:cNvPr>
            <p:cNvSpPr>
              <a:spLocks noChangeShapeType="1"/>
            </p:cNvSpPr>
            <p:nvPr/>
          </p:nvSpPr>
          <p:spPr bwMode="auto">
            <a:xfrm>
              <a:off x="2010" y="975"/>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72" name="Line 68">
              <a:extLst>
                <a:ext uri="{FF2B5EF4-FFF2-40B4-BE49-F238E27FC236}">
                  <a16:creationId xmlns:a16="http://schemas.microsoft.com/office/drawing/2014/main" id="{2C2BB5B0-2913-71FD-3966-C6F9811CE85B}"/>
                </a:ext>
              </a:extLst>
            </p:cNvPr>
            <p:cNvSpPr>
              <a:spLocks noChangeShapeType="1"/>
            </p:cNvSpPr>
            <p:nvPr/>
          </p:nvSpPr>
          <p:spPr bwMode="auto">
            <a:xfrm flipV="1">
              <a:off x="2050" y="3523"/>
              <a:ext cx="1" cy="18"/>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73" name="Line 69">
              <a:extLst>
                <a:ext uri="{FF2B5EF4-FFF2-40B4-BE49-F238E27FC236}">
                  <a16:creationId xmlns:a16="http://schemas.microsoft.com/office/drawing/2014/main" id="{0860BE76-237A-75B7-8226-BDEC5E453C7C}"/>
                </a:ext>
              </a:extLst>
            </p:cNvPr>
            <p:cNvSpPr>
              <a:spLocks noChangeShapeType="1"/>
            </p:cNvSpPr>
            <p:nvPr/>
          </p:nvSpPr>
          <p:spPr bwMode="auto">
            <a:xfrm>
              <a:off x="2050" y="975"/>
              <a:ext cx="1" cy="1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75" name="Line 71">
              <a:extLst>
                <a:ext uri="{FF2B5EF4-FFF2-40B4-BE49-F238E27FC236}">
                  <a16:creationId xmlns:a16="http://schemas.microsoft.com/office/drawing/2014/main" id="{0D657363-6D8E-4316-243A-B28222824FB5}"/>
                </a:ext>
              </a:extLst>
            </p:cNvPr>
            <p:cNvSpPr>
              <a:spLocks noChangeShapeType="1"/>
            </p:cNvSpPr>
            <p:nvPr/>
          </p:nvSpPr>
          <p:spPr bwMode="auto">
            <a:xfrm>
              <a:off x="2050" y="975"/>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76" name="Line 72">
              <a:extLst>
                <a:ext uri="{FF2B5EF4-FFF2-40B4-BE49-F238E27FC236}">
                  <a16:creationId xmlns:a16="http://schemas.microsoft.com/office/drawing/2014/main" id="{5C4AE4B8-C781-F1B3-2907-D5C9043C2538}"/>
                </a:ext>
              </a:extLst>
            </p:cNvPr>
            <p:cNvSpPr>
              <a:spLocks noChangeShapeType="1"/>
            </p:cNvSpPr>
            <p:nvPr/>
          </p:nvSpPr>
          <p:spPr bwMode="auto">
            <a:xfrm flipV="1">
              <a:off x="2091" y="3523"/>
              <a:ext cx="1" cy="18"/>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77" name="Line 73">
              <a:extLst>
                <a:ext uri="{FF2B5EF4-FFF2-40B4-BE49-F238E27FC236}">
                  <a16:creationId xmlns:a16="http://schemas.microsoft.com/office/drawing/2014/main" id="{2BF291D4-C591-A283-E4F8-9A03A1DCF2B6}"/>
                </a:ext>
              </a:extLst>
            </p:cNvPr>
            <p:cNvSpPr>
              <a:spLocks noChangeShapeType="1"/>
            </p:cNvSpPr>
            <p:nvPr/>
          </p:nvSpPr>
          <p:spPr bwMode="auto">
            <a:xfrm>
              <a:off x="2091" y="975"/>
              <a:ext cx="1" cy="1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79" name="Line 75">
              <a:extLst>
                <a:ext uri="{FF2B5EF4-FFF2-40B4-BE49-F238E27FC236}">
                  <a16:creationId xmlns:a16="http://schemas.microsoft.com/office/drawing/2014/main" id="{93E1DF9B-98A3-0188-CEC7-DC65C44201D3}"/>
                </a:ext>
              </a:extLst>
            </p:cNvPr>
            <p:cNvSpPr>
              <a:spLocks noChangeShapeType="1"/>
            </p:cNvSpPr>
            <p:nvPr/>
          </p:nvSpPr>
          <p:spPr bwMode="auto">
            <a:xfrm>
              <a:off x="2091" y="975"/>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80" name="Line 76">
              <a:extLst>
                <a:ext uri="{FF2B5EF4-FFF2-40B4-BE49-F238E27FC236}">
                  <a16:creationId xmlns:a16="http://schemas.microsoft.com/office/drawing/2014/main" id="{5CA7FD74-F53F-B635-A55E-CD664C6F5B85}"/>
                </a:ext>
              </a:extLst>
            </p:cNvPr>
            <p:cNvSpPr>
              <a:spLocks noChangeShapeType="1"/>
            </p:cNvSpPr>
            <p:nvPr/>
          </p:nvSpPr>
          <p:spPr bwMode="auto">
            <a:xfrm flipV="1">
              <a:off x="2116" y="3523"/>
              <a:ext cx="1" cy="18"/>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81" name="Line 77">
              <a:extLst>
                <a:ext uri="{FF2B5EF4-FFF2-40B4-BE49-F238E27FC236}">
                  <a16:creationId xmlns:a16="http://schemas.microsoft.com/office/drawing/2014/main" id="{DC1194E9-DA10-29FF-09A1-AACCF4BFCFA4}"/>
                </a:ext>
              </a:extLst>
            </p:cNvPr>
            <p:cNvSpPr>
              <a:spLocks noChangeShapeType="1"/>
            </p:cNvSpPr>
            <p:nvPr/>
          </p:nvSpPr>
          <p:spPr bwMode="auto">
            <a:xfrm>
              <a:off x="2116" y="975"/>
              <a:ext cx="1" cy="1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83" name="Line 79">
              <a:extLst>
                <a:ext uri="{FF2B5EF4-FFF2-40B4-BE49-F238E27FC236}">
                  <a16:creationId xmlns:a16="http://schemas.microsoft.com/office/drawing/2014/main" id="{F405C6D8-5AE0-FFD6-2B58-5A2F0CB9333C}"/>
                </a:ext>
              </a:extLst>
            </p:cNvPr>
            <p:cNvSpPr>
              <a:spLocks noChangeShapeType="1"/>
            </p:cNvSpPr>
            <p:nvPr/>
          </p:nvSpPr>
          <p:spPr bwMode="auto">
            <a:xfrm>
              <a:off x="2116" y="975"/>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84" name="Line 80">
              <a:extLst>
                <a:ext uri="{FF2B5EF4-FFF2-40B4-BE49-F238E27FC236}">
                  <a16:creationId xmlns:a16="http://schemas.microsoft.com/office/drawing/2014/main" id="{90E80CD3-81E1-55E9-0591-00E42C1AC132}"/>
                </a:ext>
              </a:extLst>
            </p:cNvPr>
            <p:cNvSpPr>
              <a:spLocks noChangeShapeType="1"/>
            </p:cNvSpPr>
            <p:nvPr/>
          </p:nvSpPr>
          <p:spPr bwMode="auto">
            <a:xfrm flipV="1">
              <a:off x="2149" y="3523"/>
              <a:ext cx="1" cy="18"/>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85" name="Line 81">
              <a:extLst>
                <a:ext uri="{FF2B5EF4-FFF2-40B4-BE49-F238E27FC236}">
                  <a16:creationId xmlns:a16="http://schemas.microsoft.com/office/drawing/2014/main" id="{662EC35C-2279-305D-5D32-2B7EEF5F2D4E}"/>
                </a:ext>
              </a:extLst>
            </p:cNvPr>
            <p:cNvSpPr>
              <a:spLocks noChangeShapeType="1"/>
            </p:cNvSpPr>
            <p:nvPr/>
          </p:nvSpPr>
          <p:spPr bwMode="auto">
            <a:xfrm>
              <a:off x="2149" y="975"/>
              <a:ext cx="1" cy="1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86" name="Line 82">
              <a:extLst>
                <a:ext uri="{FF2B5EF4-FFF2-40B4-BE49-F238E27FC236}">
                  <a16:creationId xmlns:a16="http://schemas.microsoft.com/office/drawing/2014/main" id="{8947ED37-C05D-7A3A-A330-72FED3B174DE}"/>
                </a:ext>
              </a:extLst>
            </p:cNvPr>
            <p:cNvSpPr>
              <a:spLocks noChangeShapeType="1"/>
            </p:cNvSpPr>
            <p:nvPr/>
          </p:nvSpPr>
          <p:spPr bwMode="auto">
            <a:xfrm flipV="1">
              <a:off x="2149" y="975"/>
              <a:ext cx="1" cy="256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87" name="Line 83">
              <a:extLst>
                <a:ext uri="{FF2B5EF4-FFF2-40B4-BE49-F238E27FC236}">
                  <a16:creationId xmlns:a16="http://schemas.microsoft.com/office/drawing/2014/main" id="{DDEB76A4-FF1E-713F-7B22-1D4591F357CB}"/>
                </a:ext>
              </a:extLst>
            </p:cNvPr>
            <p:cNvSpPr>
              <a:spLocks noChangeShapeType="1"/>
            </p:cNvSpPr>
            <p:nvPr/>
          </p:nvSpPr>
          <p:spPr bwMode="auto">
            <a:xfrm>
              <a:off x="2149" y="975"/>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88" name="Line 84">
              <a:extLst>
                <a:ext uri="{FF2B5EF4-FFF2-40B4-BE49-F238E27FC236}">
                  <a16:creationId xmlns:a16="http://schemas.microsoft.com/office/drawing/2014/main" id="{080F35D7-0320-56D3-7215-54A7B466314E}"/>
                </a:ext>
              </a:extLst>
            </p:cNvPr>
            <p:cNvSpPr>
              <a:spLocks noChangeShapeType="1"/>
            </p:cNvSpPr>
            <p:nvPr/>
          </p:nvSpPr>
          <p:spPr bwMode="auto">
            <a:xfrm flipV="1">
              <a:off x="2149" y="3506"/>
              <a:ext cx="1" cy="35"/>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89" name="Line 85">
              <a:extLst>
                <a:ext uri="{FF2B5EF4-FFF2-40B4-BE49-F238E27FC236}">
                  <a16:creationId xmlns:a16="http://schemas.microsoft.com/office/drawing/2014/main" id="{28C45AEE-24E1-F45D-3A61-0DA8C854FAE5}"/>
                </a:ext>
              </a:extLst>
            </p:cNvPr>
            <p:cNvSpPr>
              <a:spLocks noChangeShapeType="1"/>
            </p:cNvSpPr>
            <p:nvPr/>
          </p:nvSpPr>
          <p:spPr bwMode="auto">
            <a:xfrm>
              <a:off x="2149" y="975"/>
              <a:ext cx="1" cy="33"/>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90" name="Rectangle 86">
              <a:extLst>
                <a:ext uri="{FF2B5EF4-FFF2-40B4-BE49-F238E27FC236}">
                  <a16:creationId xmlns:a16="http://schemas.microsoft.com/office/drawing/2014/main" id="{719B4D20-4D67-D9AF-4604-157A1DA8D1FB}"/>
                </a:ext>
              </a:extLst>
            </p:cNvPr>
            <p:cNvSpPr>
              <a:spLocks noChangeArrowheads="1"/>
            </p:cNvSpPr>
            <p:nvPr/>
          </p:nvSpPr>
          <p:spPr bwMode="auto">
            <a:xfrm>
              <a:off x="1948" y="3595"/>
              <a:ext cx="33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b="1">
                  <a:solidFill>
                    <a:srgbClr val="000000"/>
                  </a:solidFill>
                  <a:effectLst>
                    <a:outerShdw blurRad="38100" dist="38100" dir="2700000" algn="tl">
                      <a:srgbClr val="FFFFFF"/>
                    </a:outerShdw>
                  </a:effectLst>
                  <a:latin typeface="Bookman Old Style" panose="02050604050505020204" pitchFamily="18" charset="0"/>
                </a:rPr>
                <a:t>0.001</a:t>
              </a:r>
              <a:endParaRPr lang="en-US" altLang="en-US" sz="2400" b="1">
                <a:solidFill>
                  <a:srgbClr val="000000"/>
                </a:solidFill>
                <a:effectLst>
                  <a:outerShdw blurRad="38100" dist="38100" dir="2700000" algn="tl">
                    <a:srgbClr val="FFFFFF"/>
                  </a:outerShdw>
                </a:effectLst>
                <a:latin typeface="Bookman Old Style" panose="02050604050505020204" pitchFamily="18" charset="0"/>
              </a:endParaRPr>
            </a:p>
          </p:txBody>
        </p:sp>
        <p:sp>
          <p:nvSpPr>
            <p:cNvPr id="72792" name="Line 88">
              <a:extLst>
                <a:ext uri="{FF2B5EF4-FFF2-40B4-BE49-F238E27FC236}">
                  <a16:creationId xmlns:a16="http://schemas.microsoft.com/office/drawing/2014/main" id="{D02E5E91-3A60-0B05-605E-AC3388428A05}"/>
                </a:ext>
              </a:extLst>
            </p:cNvPr>
            <p:cNvSpPr>
              <a:spLocks noChangeShapeType="1"/>
            </p:cNvSpPr>
            <p:nvPr/>
          </p:nvSpPr>
          <p:spPr bwMode="auto">
            <a:xfrm flipV="1">
              <a:off x="2339" y="3523"/>
              <a:ext cx="1" cy="18"/>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93" name="Line 89">
              <a:extLst>
                <a:ext uri="{FF2B5EF4-FFF2-40B4-BE49-F238E27FC236}">
                  <a16:creationId xmlns:a16="http://schemas.microsoft.com/office/drawing/2014/main" id="{B1C9FF4D-45A7-2B6A-52F1-CA29AB3F6A59}"/>
                </a:ext>
              </a:extLst>
            </p:cNvPr>
            <p:cNvSpPr>
              <a:spLocks noChangeShapeType="1"/>
            </p:cNvSpPr>
            <p:nvPr/>
          </p:nvSpPr>
          <p:spPr bwMode="auto">
            <a:xfrm>
              <a:off x="2339" y="975"/>
              <a:ext cx="1" cy="1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95" name="Line 91">
              <a:extLst>
                <a:ext uri="{FF2B5EF4-FFF2-40B4-BE49-F238E27FC236}">
                  <a16:creationId xmlns:a16="http://schemas.microsoft.com/office/drawing/2014/main" id="{2531B65B-473A-574E-D23C-F3D899AF6911}"/>
                </a:ext>
              </a:extLst>
            </p:cNvPr>
            <p:cNvSpPr>
              <a:spLocks noChangeShapeType="1"/>
            </p:cNvSpPr>
            <p:nvPr/>
          </p:nvSpPr>
          <p:spPr bwMode="auto">
            <a:xfrm>
              <a:off x="2339" y="975"/>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96" name="Line 92">
              <a:extLst>
                <a:ext uri="{FF2B5EF4-FFF2-40B4-BE49-F238E27FC236}">
                  <a16:creationId xmlns:a16="http://schemas.microsoft.com/office/drawing/2014/main" id="{C8168715-9480-BA37-521D-5A7A07353725}"/>
                </a:ext>
              </a:extLst>
            </p:cNvPr>
            <p:cNvSpPr>
              <a:spLocks noChangeShapeType="1"/>
            </p:cNvSpPr>
            <p:nvPr/>
          </p:nvSpPr>
          <p:spPr bwMode="auto">
            <a:xfrm flipV="1">
              <a:off x="2455" y="3523"/>
              <a:ext cx="1" cy="18"/>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97" name="Line 93">
              <a:extLst>
                <a:ext uri="{FF2B5EF4-FFF2-40B4-BE49-F238E27FC236}">
                  <a16:creationId xmlns:a16="http://schemas.microsoft.com/office/drawing/2014/main" id="{8ED590CE-F1EF-F86C-0541-99F2E0B2DF11}"/>
                </a:ext>
              </a:extLst>
            </p:cNvPr>
            <p:cNvSpPr>
              <a:spLocks noChangeShapeType="1"/>
            </p:cNvSpPr>
            <p:nvPr/>
          </p:nvSpPr>
          <p:spPr bwMode="auto">
            <a:xfrm>
              <a:off x="2455" y="975"/>
              <a:ext cx="1" cy="1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799" name="Line 95">
              <a:extLst>
                <a:ext uri="{FF2B5EF4-FFF2-40B4-BE49-F238E27FC236}">
                  <a16:creationId xmlns:a16="http://schemas.microsoft.com/office/drawing/2014/main" id="{D247460B-A767-DD75-CE33-984A50A3C16B}"/>
                </a:ext>
              </a:extLst>
            </p:cNvPr>
            <p:cNvSpPr>
              <a:spLocks noChangeShapeType="1"/>
            </p:cNvSpPr>
            <p:nvPr/>
          </p:nvSpPr>
          <p:spPr bwMode="auto">
            <a:xfrm>
              <a:off x="2455" y="975"/>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00" name="Line 96">
              <a:extLst>
                <a:ext uri="{FF2B5EF4-FFF2-40B4-BE49-F238E27FC236}">
                  <a16:creationId xmlns:a16="http://schemas.microsoft.com/office/drawing/2014/main" id="{552797A7-3C70-BFA5-BE93-943FB133EAFD}"/>
                </a:ext>
              </a:extLst>
            </p:cNvPr>
            <p:cNvSpPr>
              <a:spLocks noChangeShapeType="1"/>
            </p:cNvSpPr>
            <p:nvPr/>
          </p:nvSpPr>
          <p:spPr bwMode="auto">
            <a:xfrm flipV="1">
              <a:off x="2528" y="3523"/>
              <a:ext cx="1" cy="18"/>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01" name="Line 97">
              <a:extLst>
                <a:ext uri="{FF2B5EF4-FFF2-40B4-BE49-F238E27FC236}">
                  <a16:creationId xmlns:a16="http://schemas.microsoft.com/office/drawing/2014/main" id="{E238369A-687B-2D9D-7D17-F9FB6615B677}"/>
                </a:ext>
              </a:extLst>
            </p:cNvPr>
            <p:cNvSpPr>
              <a:spLocks noChangeShapeType="1"/>
            </p:cNvSpPr>
            <p:nvPr/>
          </p:nvSpPr>
          <p:spPr bwMode="auto">
            <a:xfrm>
              <a:off x="2528" y="975"/>
              <a:ext cx="1" cy="1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03" name="Line 99">
              <a:extLst>
                <a:ext uri="{FF2B5EF4-FFF2-40B4-BE49-F238E27FC236}">
                  <a16:creationId xmlns:a16="http://schemas.microsoft.com/office/drawing/2014/main" id="{CEA394B3-44CE-564A-DD2F-2755C4E65219}"/>
                </a:ext>
              </a:extLst>
            </p:cNvPr>
            <p:cNvSpPr>
              <a:spLocks noChangeShapeType="1"/>
            </p:cNvSpPr>
            <p:nvPr/>
          </p:nvSpPr>
          <p:spPr bwMode="auto">
            <a:xfrm>
              <a:off x="2528" y="975"/>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04" name="Line 100">
              <a:extLst>
                <a:ext uri="{FF2B5EF4-FFF2-40B4-BE49-F238E27FC236}">
                  <a16:creationId xmlns:a16="http://schemas.microsoft.com/office/drawing/2014/main" id="{FBEBD0F9-6525-0CA9-1A70-86ED38C9A5A5}"/>
                </a:ext>
              </a:extLst>
            </p:cNvPr>
            <p:cNvSpPr>
              <a:spLocks noChangeShapeType="1"/>
            </p:cNvSpPr>
            <p:nvPr/>
          </p:nvSpPr>
          <p:spPr bwMode="auto">
            <a:xfrm flipV="1">
              <a:off x="2595" y="3523"/>
              <a:ext cx="1" cy="18"/>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05" name="Line 101">
              <a:extLst>
                <a:ext uri="{FF2B5EF4-FFF2-40B4-BE49-F238E27FC236}">
                  <a16:creationId xmlns:a16="http://schemas.microsoft.com/office/drawing/2014/main" id="{0E70A596-4D73-A75B-E9C6-802ADDE449E3}"/>
                </a:ext>
              </a:extLst>
            </p:cNvPr>
            <p:cNvSpPr>
              <a:spLocks noChangeShapeType="1"/>
            </p:cNvSpPr>
            <p:nvPr/>
          </p:nvSpPr>
          <p:spPr bwMode="auto">
            <a:xfrm>
              <a:off x="2595" y="975"/>
              <a:ext cx="1" cy="1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07" name="Line 103">
              <a:extLst>
                <a:ext uri="{FF2B5EF4-FFF2-40B4-BE49-F238E27FC236}">
                  <a16:creationId xmlns:a16="http://schemas.microsoft.com/office/drawing/2014/main" id="{14F90ED0-762D-23E0-451E-8C0ADF052495}"/>
                </a:ext>
              </a:extLst>
            </p:cNvPr>
            <p:cNvSpPr>
              <a:spLocks noChangeShapeType="1"/>
            </p:cNvSpPr>
            <p:nvPr/>
          </p:nvSpPr>
          <p:spPr bwMode="auto">
            <a:xfrm>
              <a:off x="2595" y="975"/>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08" name="Line 104">
              <a:extLst>
                <a:ext uri="{FF2B5EF4-FFF2-40B4-BE49-F238E27FC236}">
                  <a16:creationId xmlns:a16="http://schemas.microsoft.com/office/drawing/2014/main" id="{7254712C-0836-FD33-625C-4346FC577AE0}"/>
                </a:ext>
              </a:extLst>
            </p:cNvPr>
            <p:cNvSpPr>
              <a:spLocks noChangeShapeType="1"/>
            </p:cNvSpPr>
            <p:nvPr/>
          </p:nvSpPr>
          <p:spPr bwMode="auto">
            <a:xfrm flipV="1">
              <a:off x="2644" y="3523"/>
              <a:ext cx="1" cy="18"/>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09" name="Line 105">
              <a:extLst>
                <a:ext uri="{FF2B5EF4-FFF2-40B4-BE49-F238E27FC236}">
                  <a16:creationId xmlns:a16="http://schemas.microsoft.com/office/drawing/2014/main" id="{F07A8852-ACAA-9170-8CD8-E8FAEB371372}"/>
                </a:ext>
              </a:extLst>
            </p:cNvPr>
            <p:cNvSpPr>
              <a:spLocks noChangeShapeType="1"/>
            </p:cNvSpPr>
            <p:nvPr/>
          </p:nvSpPr>
          <p:spPr bwMode="auto">
            <a:xfrm>
              <a:off x="2644" y="975"/>
              <a:ext cx="1" cy="1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11" name="Line 107">
              <a:extLst>
                <a:ext uri="{FF2B5EF4-FFF2-40B4-BE49-F238E27FC236}">
                  <a16:creationId xmlns:a16="http://schemas.microsoft.com/office/drawing/2014/main" id="{7698B378-00D0-3C35-0CAA-9DD602FEFD7B}"/>
                </a:ext>
              </a:extLst>
            </p:cNvPr>
            <p:cNvSpPr>
              <a:spLocks noChangeShapeType="1"/>
            </p:cNvSpPr>
            <p:nvPr/>
          </p:nvSpPr>
          <p:spPr bwMode="auto">
            <a:xfrm>
              <a:off x="2644" y="975"/>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12" name="Line 108">
              <a:extLst>
                <a:ext uri="{FF2B5EF4-FFF2-40B4-BE49-F238E27FC236}">
                  <a16:creationId xmlns:a16="http://schemas.microsoft.com/office/drawing/2014/main" id="{CD2E235F-63A0-30D5-B319-33FD5D03740D}"/>
                </a:ext>
              </a:extLst>
            </p:cNvPr>
            <p:cNvSpPr>
              <a:spLocks noChangeShapeType="1"/>
            </p:cNvSpPr>
            <p:nvPr/>
          </p:nvSpPr>
          <p:spPr bwMode="auto">
            <a:xfrm flipV="1">
              <a:off x="2685" y="3523"/>
              <a:ext cx="1" cy="18"/>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13" name="Line 109">
              <a:extLst>
                <a:ext uri="{FF2B5EF4-FFF2-40B4-BE49-F238E27FC236}">
                  <a16:creationId xmlns:a16="http://schemas.microsoft.com/office/drawing/2014/main" id="{EF3DF98C-93B9-97C7-0942-FADC43D50F7E}"/>
                </a:ext>
              </a:extLst>
            </p:cNvPr>
            <p:cNvSpPr>
              <a:spLocks noChangeShapeType="1"/>
            </p:cNvSpPr>
            <p:nvPr/>
          </p:nvSpPr>
          <p:spPr bwMode="auto">
            <a:xfrm>
              <a:off x="2685" y="975"/>
              <a:ext cx="1" cy="1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15" name="Line 111">
              <a:extLst>
                <a:ext uri="{FF2B5EF4-FFF2-40B4-BE49-F238E27FC236}">
                  <a16:creationId xmlns:a16="http://schemas.microsoft.com/office/drawing/2014/main" id="{606171A3-CA2B-1CD7-6E6B-F7A915D4630C}"/>
                </a:ext>
              </a:extLst>
            </p:cNvPr>
            <p:cNvSpPr>
              <a:spLocks noChangeShapeType="1"/>
            </p:cNvSpPr>
            <p:nvPr/>
          </p:nvSpPr>
          <p:spPr bwMode="auto">
            <a:xfrm>
              <a:off x="2685" y="975"/>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16" name="Line 112">
              <a:extLst>
                <a:ext uri="{FF2B5EF4-FFF2-40B4-BE49-F238E27FC236}">
                  <a16:creationId xmlns:a16="http://schemas.microsoft.com/office/drawing/2014/main" id="{F706E479-02C7-84D9-AA11-E67B6B7F58A1}"/>
                </a:ext>
              </a:extLst>
            </p:cNvPr>
            <p:cNvSpPr>
              <a:spLocks noChangeShapeType="1"/>
            </p:cNvSpPr>
            <p:nvPr/>
          </p:nvSpPr>
          <p:spPr bwMode="auto">
            <a:xfrm flipV="1">
              <a:off x="2726" y="3523"/>
              <a:ext cx="1" cy="18"/>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17" name="Line 113">
              <a:extLst>
                <a:ext uri="{FF2B5EF4-FFF2-40B4-BE49-F238E27FC236}">
                  <a16:creationId xmlns:a16="http://schemas.microsoft.com/office/drawing/2014/main" id="{CC700C42-F8CC-9D46-81BC-F9C92AD01C39}"/>
                </a:ext>
              </a:extLst>
            </p:cNvPr>
            <p:cNvSpPr>
              <a:spLocks noChangeShapeType="1"/>
            </p:cNvSpPr>
            <p:nvPr/>
          </p:nvSpPr>
          <p:spPr bwMode="auto">
            <a:xfrm>
              <a:off x="2726" y="975"/>
              <a:ext cx="1" cy="1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19" name="Line 115">
              <a:extLst>
                <a:ext uri="{FF2B5EF4-FFF2-40B4-BE49-F238E27FC236}">
                  <a16:creationId xmlns:a16="http://schemas.microsoft.com/office/drawing/2014/main" id="{71A09200-29CA-FB47-C45F-3EEE8E21621D}"/>
                </a:ext>
              </a:extLst>
            </p:cNvPr>
            <p:cNvSpPr>
              <a:spLocks noChangeShapeType="1"/>
            </p:cNvSpPr>
            <p:nvPr/>
          </p:nvSpPr>
          <p:spPr bwMode="auto">
            <a:xfrm>
              <a:off x="2726" y="975"/>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20" name="Line 116">
              <a:extLst>
                <a:ext uri="{FF2B5EF4-FFF2-40B4-BE49-F238E27FC236}">
                  <a16:creationId xmlns:a16="http://schemas.microsoft.com/office/drawing/2014/main" id="{5202D445-ED70-9D7B-DAF5-61702CCD90F5}"/>
                </a:ext>
              </a:extLst>
            </p:cNvPr>
            <p:cNvSpPr>
              <a:spLocks noChangeShapeType="1"/>
            </p:cNvSpPr>
            <p:nvPr/>
          </p:nvSpPr>
          <p:spPr bwMode="auto">
            <a:xfrm flipV="1">
              <a:off x="2751" y="3523"/>
              <a:ext cx="1" cy="18"/>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21" name="Line 117">
              <a:extLst>
                <a:ext uri="{FF2B5EF4-FFF2-40B4-BE49-F238E27FC236}">
                  <a16:creationId xmlns:a16="http://schemas.microsoft.com/office/drawing/2014/main" id="{7C762493-5C5E-96EC-EE94-06722101D02A}"/>
                </a:ext>
              </a:extLst>
            </p:cNvPr>
            <p:cNvSpPr>
              <a:spLocks noChangeShapeType="1"/>
            </p:cNvSpPr>
            <p:nvPr/>
          </p:nvSpPr>
          <p:spPr bwMode="auto">
            <a:xfrm>
              <a:off x="2751" y="975"/>
              <a:ext cx="1" cy="1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23" name="Line 119">
              <a:extLst>
                <a:ext uri="{FF2B5EF4-FFF2-40B4-BE49-F238E27FC236}">
                  <a16:creationId xmlns:a16="http://schemas.microsoft.com/office/drawing/2014/main" id="{2F38CE7F-AF71-5926-D247-27EBD8A85F55}"/>
                </a:ext>
              </a:extLst>
            </p:cNvPr>
            <p:cNvSpPr>
              <a:spLocks noChangeShapeType="1"/>
            </p:cNvSpPr>
            <p:nvPr/>
          </p:nvSpPr>
          <p:spPr bwMode="auto">
            <a:xfrm>
              <a:off x="2751" y="975"/>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24" name="Line 120">
              <a:extLst>
                <a:ext uri="{FF2B5EF4-FFF2-40B4-BE49-F238E27FC236}">
                  <a16:creationId xmlns:a16="http://schemas.microsoft.com/office/drawing/2014/main" id="{F79A509B-8532-65DD-322C-4501431F0248}"/>
                </a:ext>
              </a:extLst>
            </p:cNvPr>
            <p:cNvSpPr>
              <a:spLocks noChangeShapeType="1"/>
            </p:cNvSpPr>
            <p:nvPr/>
          </p:nvSpPr>
          <p:spPr bwMode="auto">
            <a:xfrm flipV="1">
              <a:off x="2783" y="3523"/>
              <a:ext cx="1" cy="18"/>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25" name="Line 121">
              <a:extLst>
                <a:ext uri="{FF2B5EF4-FFF2-40B4-BE49-F238E27FC236}">
                  <a16:creationId xmlns:a16="http://schemas.microsoft.com/office/drawing/2014/main" id="{725E67F4-0675-752C-2460-1771D6734E40}"/>
                </a:ext>
              </a:extLst>
            </p:cNvPr>
            <p:cNvSpPr>
              <a:spLocks noChangeShapeType="1"/>
            </p:cNvSpPr>
            <p:nvPr/>
          </p:nvSpPr>
          <p:spPr bwMode="auto">
            <a:xfrm>
              <a:off x="2783" y="975"/>
              <a:ext cx="1" cy="1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26" name="Line 122">
              <a:extLst>
                <a:ext uri="{FF2B5EF4-FFF2-40B4-BE49-F238E27FC236}">
                  <a16:creationId xmlns:a16="http://schemas.microsoft.com/office/drawing/2014/main" id="{0AE67449-B968-EE0A-C6CC-BD9E435466A3}"/>
                </a:ext>
              </a:extLst>
            </p:cNvPr>
            <p:cNvSpPr>
              <a:spLocks noChangeShapeType="1"/>
            </p:cNvSpPr>
            <p:nvPr/>
          </p:nvSpPr>
          <p:spPr bwMode="auto">
            <a:xfrm flipV="1">
              <a:off x="2783" y="975"/>
              <a:ext cx="1" cy="256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27" name="Line 123">
              <a:extLst>
                <a:ext uri="{FF2B5EF4-FFF2-40B4-BE49-F238E27FC236}">
                  <a16:creationId xmlns:a16="http://schemas.microsoft.com/office/drawing/2014/main" id="{29B25EED-8862-8037-5860-D902BFAA1DB2}"/>
                </a:ext>
              </a:extLst>
            </p:cNvPr>
            <p:cNvSpPr>
              <a:spLocks noChangeShapeType="1"/>
            </p:cNvSpPr>
            <p:nvPr/>
          </p:nvSpPr>
          <p:spPr bwMode="auto">
            <a:xfrm>
              <a:off x="2783" y="975"/>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28" name="Line 124">
              <a:extLst>
                <a:ext uri="{FF2B5EF4-FFF2-40B4-BE49-F238E27FC236}">
                  <a16:creationId xmlns:a16="http://schemas.microsoft.com/office/drawing/2014/main" id="{E4746A5A-C9DB-A683-9A7B-95BA8C47A182}"/>
                </a:ext>
              </a:extLst>
            </p:cNvPr>
            <p:cNvSpPr>
              <a:spLocks noChangeShapeType="1"/>
            </p:cNvSpPr>
            <p:nvPr/>
          </p:nvSpPr>
          <p:spPr bwMode="auto">
            <a:xfrm flipV="1">
              <a:off x="2783" y="3506"/>
              <a:ext cx="1" cy="35"/>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29" name="Line 125">
              <a:extLst>
                <a:ext uri="{FF2B5EF4-FFF2-40B4-BE49-F238E27FC236}">
                  <a16:creationId xmlns:a16="http://schemas.microsoft.com/office/drawing/2014/main" id="{C44BDC9F-6A95-423D-891B-7316FD72FA6B}"/>
                </a:ext>
              </a:extLst>
            </p:cNvPr>
            <p:cNvSpPr>
              <a:spLocks noChangeShapeType="1"/>
            </p:cNvSpPr>
            <p:nvPr/>
          </p:nvSpPr>
          <p:spPr bwMode="auto">
            <a:xfrm>
              <a:off x="2783" y="975"/>
              <a:ext cx="1" cy="33"/>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30" name="Rectangle 126">
              <a:extLst>
                <a:ext uri="{FF2B5EF4-FFF2-40B4-BE49-F238E27FC236}">
                  <a16:creationId xmlns:a16="http://schemas.microsoft.com/office/drawing/2014/main" id="{82033ED4-B196-DDB2-7C7D-2904E1FBEFFD}"/>
                </a:ext>
              </a:extLst>
            </p:cNvPr>
            <p:cNvSpPr>
              <a:spLocks noChangeArrowheads="1"/>
            </p:cNvSpPr>
            <p:nvPr/>
          </p:nvSpPr>
          <p:spPr bwMode="auto">
            <a:xfrm>
              <a:off x="2702" y="3603"/>
              <a:ext cx="188"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b="1">
                  <a:solidFill>
                    <a:srgbClr val="000000"/>
                  </a:solidFill>
                  <a:effectLst>
                    <a:outerShdw blurRad="38100" dist="38100" dir="2700000" algn="tl">
                      <a:srgbClr val="FFFFFF"/>
                    </a:outerShdw>
                  </a:effectLst>
                  <a:latin typeface="Bookman Old Style" panose="02050604050505020204" pitchFamily="18" charset="0"/>
                </a:rPr>
                <a:t>0.1</a:t>
              </a:r>
              <a:endParaRPr lang="en-US" altLang="en-US" sz="2400" b="1">
                <a:solidFill>
                  <a:srgbClr val="000000"/>
                </a:solidFill>
                <a:effectLst>
                  <a:outerShdw blurRad="38100" dist="38100" dir="2700000" algn="tl">
                    <a:srgbClr val="FFFFFF"/>
                  </a:outerShdw>
                </a:effectLst>
                <a:latin typeface="Bookman Old Style" panose="02050604050505020204" pitchFamily="18" charset="0"/>
              </a:endParaRPr>
            </a:p>
          </p:txBody>
        </p:sp>
        <p:sp>
          <p:nvSpPr>
            <p:cNvPr id="72832" name="Line 128">
              <a:extLst>
                <a:ext uri="{FF2B5EF4-FFF2-40B4-BE49-F238E27FC236}">
                  <a16:creationId xmlns:a16="http://schemas.microsoft.com/office/drawing/2014/main" id="{60DAFC41-F859-71A6-0798-A36D8AFC4853}"/>
                </a:ext>
              </a:extLst>
            </p:cNvPr>
            <p:cNvSpPr>
              <a:spLocks noChangeShapeType="1"/>
            </p:cNvSpPr>
            <p:nvPr/>
          </p:nvSpPr>
          <p:spPr bwMode="auto">
            <a:xfrm flipV="1">
              <a:off x="2973" y="3523"/>
              <a:ext cx="1" cy="18"/>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33" name="Line 129">
              <a:extLst>
                <a:ext uri="{FF2B5EF4-FFF2-40B4-BE49-F238E27FC236}">
                  <a16:creationId xmlns:a16="http://schemas.microsoft.com/office/drawing/2014/main" id="{A7CEE2AC-6694-BB68-7E58-CBDE0BF1E364}"/>
                </a:ext>
              </a:extLst>
            </p:cNvPr>
            <p:cNvSpPr>
              <a:spLocks noChangeShapeType="1"/>
            </p:cNvSpPr>
            <p:nvPr/>
          </p:nvSpPr>
          <p:spPr bwMode="auto">
            <a:xfrm>
              <a:off x="2973" y="975"/>
              <a:ext cx="1" cy="1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35" name="Line 131">
              <a:extLst>
                <a:ext uri="{FF2B5EF4-FFF2-40B4-BE49-F238E27FC236}">
                  <a16:creationId xmlns:a16="http://schemas.microsoft.com/office/drawing/2014/main" id="{0719223C-CC16-80FF-6E9F-5845DF252022}"/>
                </a:ext>
              </a:extLst>
            </p:cNvPr>
            <p:cNvSpPr>
              <a:spLocks noChangeShapeType="1"/>
            </p:cNvSpPr>
            <p:nvPr/>
          </p:nvSpPr>
          <p:spPr bwMode="auto">
            <a:xfrm>
              <a:off x="2973" y="975"/>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36" name="Line 132">
              <a:extLst>
                <a:ext uri="{FF2B5EF4-FFF2-40B4-BE49-F238E27FC236}">
                  <a16:creationId xmlns:a16="http://schemas.microsoft.com/office/drawing/2014/main" id="{A76627A4-BB18-C011-3240-5260D0748EE5}"/>
                </a:ext>
              </a:extLst>
            </p:cNvPr>
            <p:cNvSpPr>
              <a:spLocks noChangeShapeType="1"/>
            </p:cNvSpPr>
            <p:nvPr/>
          </p:nvSpPr>
          <p:spPr bwMode="auto">
            <a:xfrm flipV="1">
              <a:off x="3087" y="3523"/>
              <a:ext cx="1" cy="18"/>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37" name="Line 133">
              <a:extLst>
                <a:ext uri="{FF2B5EF4-FFF2-40B4-BE49-F238E27FC236}">
                  <a16:creationId xmlns:a16="http://schemas.microsoft.com/office/drawing/2014/main" id="{E9396164-D36D-8E98-E90C-A3053DCD4B33}"/>
                </a:ext>
              </a:extLst>
            </p:cNvPr>
            <p:cNvSpPr>
              <a:spLocks noChangeShapeType="1"/>
            </p:cNvSpPr>
            <p:nvPr/>
          </p:nvSpPr>
          <p:spPr bwMode="auto">
            <a:xfrm>
              <a:off x="3087" y="975"/>
              <a:ext cx="1" cy="1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39" name="Line 135">
              <a:extLst>
                <a:ext uri="{FF2B5EF4-FFF2-40B4-BE49-F238E27FC236}">
                  <a16:creationId xmlns:a16="http://schemas.microsoft.com/office/drawing/2014/main" id="{C163CB35-6C84-5531-02C4-B2206C547F2D}"/>
                </a:ext>
              </a:extLst>
            </p:cNvPr>
            <p:cNvSpPr>
              <a:spLocks noChangeShapeType="1"/>
            </p:cNvSpPr>
            <p:nvPr/>
          </p:nvSpPr>
          <p:spPr bwMode="auto">
            <a:xfrm>
              <a:off x="3087" y="975"/>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40" name="Line 136">
              <a:extLst>
                <a:ext uri="{FF2B5EF4-FFF2-40B4-BE49-F238E27FC236}">
                  <a16:creationId xmlns:a16="http://schemas.microsoft.com/office/drawing/2014/main" id="{358B64D3-29A0-0088-0E3F-E9F182B955C1}"/>
                </a:ext>
              </a:extLst>
            </p:cNvPr>
            <p:cNvSpPr>
              <a:spLocks noChangeShapeType="1"/>
            </p:cNvSpPr>
            <p:nvPr/>
          </p:nvSpPr>
          <p:spPr bwMode="auto">
            <a:xfrm flipV="1">
              <a:off x="3162" y="3523"/>
              <a:ext cx="1" cy="18"/>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41" name="Line 137">
              <a:extLst>
                <a:ext uri="{FF2B5EF4-FFF2-40B4-BE49-F238E27FC236}">
                  <a16:creationId xmlns:a16="http://schemas.microsoft.com/office/drawing/2014/main" id="{62A9D7CB-1075-9F61-4EA1-952582F2893A}"/>
                </a:ext>
              </a:extLst>
            </p:cNvPr>
            <p:cNvSpPr>
              <a:spLocks noChangeShapeType="1"/>
            </p:cNvSpPr>
            <p:nvPr/>
          </p:nvSpPr>
          <p:spPr bwMode="auto">
            <a:xfrm>
              <a:off x="3162" y="975"/>
              <a:ext cx="1" cy="1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43" name="Line 139">
              <a:extLst>
                <a:ext uri="{FF2B5EF4-FFF2-40B4-BE49-F238E27FC236}">
                  <a16:creationId xmlns:a16="http://schemas.microsoft.com/office/drawing/2014/main" id="{6BBABDB4-C270-BAA4-07CA-8FA35DA98705}"/>
                </a:ext>
              </a:extLst>
            </p:cNvPr>
            <p:cNvSpPr>
              <a:spLocks noChangeShapeType="1"/>
            </p:cNvSpPr>
            <p:nvPr/>
          </p:nvSpPr>
          <p:spPr bwMode="auto">
            <a:xfrm>
              <a:off x="3162" y="975"/>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44" name="Line 140">
              <a:extLst>
                <a:ext uri="{FF2B5EF4-FFF2-40B4-BE49-F238E27FC236}">
                  <a16:creationId xmlns:a16="http://schemas.microsoft.com/office/drawing/2014/main" id="{D39F345E-CDAB-3EA5-EF98-6987529E06C7}"/>
                </a:ext>
              </a:extLst>
            </p:cNvPr>
            <p:cNvSpPr>
              <a:spLocks noChangeShapeType="1"/>
            </p:cNvSpPr>
            <p:nvPr/>
          </p:nvSpPr>
          <p:spPr bwMode="auto">
            <a:xfrm flipV="1">
              <a:off x="3227" y="3523"/>
              <a:ext cx="1" cy="18"/>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45" name="Line 141">
              <a:extLst>
                <a:ext uri="{FF2B5EF4-FFF2-40B4-BE49-F238E27FC236}">
                  <a16:creationId xmlns:a16="http://schemas.microsoft.com/office/drawing/2014/main" id="{B0123CC5-8F0B-F051-19CB-1E4B079D8A60}"/>
                </a:ext>
              </a:extLst>
            </p:cNvPr>
            <p:cNvSpPr>
              <a:spLocks noChangeShapeType="1"/>
            </p:cNvSpPr>
            <p:nvPr/>
          </p:nvSpPr>
          <p:spPr bwMode="auto">
            <a:xfrm>
              <a:off x="3227" y="975"/>
              <a:ext cx="1" cy="1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47" name="Line 143">
              <a:extLst>
                <a:ext uri="{FF2B5EF4-FFF2-40B4-BE49-F238E27FC236}">
                  <a16:creationId xmlns:a16="http://schemas.microsoft.com/office/drawing/2014/main" id="{0AEDB295-5B10-F5B6-E715-BB3354CBAF94}"/>
                </a:ext>
              </a:extLst>
            </p:cNvPr>
            <p:cNvSpPr>
              <a:spLocks noChangeShapeType="1"/>
            </p:cNvSpPr>
            <p:nvPr/>
          </p:nvSpPr>
          <p:spPr bwMode="auto">
            <a:xfrm>
              <a:off x="3227" y="975"/>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48" name="Line 144">
              <a:extLst>
                <a:ext uri="{FF2B5EF4-FFF2-40B4-BE49-F238E27FC236}">
                  <a16:creationId xmlns:a16="http://schemas.microsoft.com/office/drawing/2014/main" id="{E37C91A8-1488-3BAE-1C40-102C18EE5548}"/>
                </a:ext>
              </a:extLst>
            </p:cNvPr>
            <p:cNvSpPr>
              <a:spLocks noChangeShapeType="1"/>
            </p:cNvSpPr>
            <p:nvPr/>
          </p:nvSpPr>
          <p:spPr bwMode="auto">
            <a:xfrm flipV="1">
              <a:off x="3277" y="3523"/>
              <a:ext cx="1" cy="18"/>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49" name="Line 145">
              <a:extLst>
                <a:ext uri="{FF2B5EF4-FFF2-40B4-BE49-F238E27FC236}">
                  <a16:creationId xmlns:a16="http://schemas.microsoft.com/office/drawing/2014/main" id="{64908712-F190-7673-AE4D-83B3340927C1}"/>
                </a:ext>
              </a:extLst>
            </p:cNvPr>
            <p:cNvSpPr>
              <a:spLocks noChangeShapeType="1"/>
            </p:cNvSpPr>
            <p:nvPr/>
          </p:nvSpPr>
          <p:spPr bwMode="auto">
            <a:xfrm>
              <a:off x="3277" y="975"/>
              <a:ext cx="1" cy="1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51" name="Line 147">
              <a:extLst>
                <a:ext uri="{FF2B5EF4-FFF2-40B4-BE49-F238E27FC236}">
                  <a16:creationId xmlns:a16="http://schemas.microsoft.com/office/drawing/2014/main" id="{019542BC-7145-0286-CC2C-FF524F33DF15}"/>
                </a:ext>
              </a:extLst>
            </p:cNvPr>
            <p:cNvSpPr>
              <a:spLocks noChangeShapeType="1"/>
            </p:cNvSpPr>
            <p:nvPr/>
          </p:nvSpPr>
          <p:spPr bwMode="auto">
            <a:xfrm>
              <a:off x="3277" y="975"/>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52" name="Line 148">
              <a:extLst>
                <a:ext uri="{FF2B5EF4-FFF2-40B4-BE49-F238E27FC236}">
                  <a16:creationId xmlns:a16="http://schemas.microsoft.com/office/drawing/2014/main" id="{7CF3EE33-7D4A-64FE-B47C-0D8F06A6DAD1}"/>
                </a:ext>
              </a:extLst>
            </p:cNvPr>
            <p:cNvSpPr>
              <a:spLocks noChangeShapeType="1"/>
            </p:cNvSpPr>
            <p:nvPr/>
          </p:nvSpPr>
          <p:spPr bwMode="auto">
            <a:xfrm flipV="1">
              <a:off x="3319" y="3523"/>
              <a:ext cx="1" cy="18"/>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53" name="Line 149">
              <a:extLst>
                <a:ext uri="{FF2B5EF4-FFF2-40B4-BE49-F238E27FC236}">
                  <a16:creationId xmlns:a16="http://schemas.microsoft.com/office/drawing/2014/main" id="{354787B3-30AF-1119-A8B2-D5570EB1027E}"/>
                </a:ext>
              </a:extLst>
            </p:cNvPr>
            <p:cNvSpPr>
              <a:spLocks noChangeShapeType="1"/>
            </p:cNvSpPr>
            <p:nvPr/>
          </p:nvSpPr>
          <p:spPr bwMode="auto">
            <a:xfrm>
              <a:off x="3319" y="975"/>
              <a:ext cx="1" cy="1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55" name="Line 151">
              <a:extLst>
                <a:ext uri="{FF2B5EF4-FFF2-40B4-BE49-F238E27FC236}">
                  <a16:creationId xmlns:a16="http://schemas.microsoft.com/office/drawing/2014/main" id="{35200023-7FE1-6ADE-00DD-0189D8F3C534}"/>
                </a:ext>
              </a:extLst>
            </p:cNvPr>
            <p:cNvSpPr>
              <a:spLocks noChangeShapeType="1"/>
            </p:cNvSpPr>
            <p:nvPr/>
          </p:nvSpPr>
          <p:spPr bwMode="auto">
            <a:xfrm>
              <a:off x="3319" y="975"/>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56" name="Line 152">
              <a:extLst>
                <a:ext uri="{FF2B5EF4-FFF2-40B4-BE49-F238E27FC236}">
                  <a16:creationId xmlns:a16="http://schemas.microsoft.com/office/drawing/2014/main" id="{581917E1-FB8A-5241-BC83-06A707588E1A}"/>
                </a:ext>
              </a:extLst>
            </p:cNvPr>
            <p:cNvSpPr>
              <a:spLocks noChangeShapeType="1"/>
            </p:cNvSpPr>
            <p:nvPr/>
          </p:nvSpPr>
          <p:spPr bwMode="auto">
            <a:xfrm flipV="1">
              <a:off x="3360" y="3523"/>
              <a:ext cx="1" cy="18"/>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57" name="Line 153">
              <a:extLst>
                <a:ext uri="{FF2B5EF4-FFF2-40B4-BE49-F238E27FC236}">
                  <a16:creationId xmlns:a16="http://schemas.microsoft.com/office/drawing/2014/main" id="{48F7B2A6-DBBB-72F6-95D0-6C55F1850042}"/>
                </a:ext>
              </a:extLst>
            </p:cNvPr>
            <p:cNvSpPr>
              <a:spLocks noChangeShapeType="1"/>
            </p:cNvSpPr>
            <p:nvPr/>
          </p:nvSpPr>
          <p:spPr bwMode="auto">
            <a:xfrm>
              <a:off x="3360" y="975"/>
              <a:ext cx="1" cy="1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59" name="Line 155">
              <a:extLst>
                <a:ext uri="{FF2B5EF4-FFF2-40B4-BE49-F238E27FC236}">
                  <a16:creationId xmlns:a16="http://schemas.microsoft.com/office/drawing/2014/main" id="{502B7B28-3A1B-AF2A-1302-2B668CE8AEBF}"/>
                </a:ext>
              </a:extLst>
            </p:cNvPr>
            <p:cNvSpPr>
              <a:spLocks noChangeShapeType="1"/>
            </p:cNvSpPr>
            <p:nvPr/>
          </p:nvSpPr>
          <p:spPr bwMode="auto">
            <a:xfrm>
              <a:off x="3360" y="975"/>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60" name="Line 156">
              <a:extLst>
                <a:ext uri="{FF2B5EF4-FFF2-40B4-BE49-F238E27FC236}">
                  <a16:creationId xmlns:a16="http://schemas.microsoft.com/office/drawing/2014/main" id="{6F6C891A-58CF-6846-2EEF-584EB9527C03}"/>
                </a:ext>
              </a:extLst>
            </p:cNvPr>
            <p:cNvSpPr>
              <a:spLocks noChangeShapeType="1"/>
            </p:cNvSpPr>
            <p:nvPr/>
          </p:nvSpPr>
          <p:spPr bwMode="auto">
            <a:xfrm flipV="1">
              <a:off x="3385" y="3523"/>
              <a:ext cx="1" cy="18"/>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61" name="Line 157">
              <a:extLst>
                <a:ext uri="{FF2B5EF4-FFF2-40B4-BE49-F238E27FC236}">
                  <a16:creationId xmlns:a16="http://schemas.microsoft.com/office/drawing/2014/main" id="{54DDDAA6-2956-2E56-CB16-50FBB6F62FBD}"/>
                </a:ext>
              </a:extLst>
            </p:cNvPr>
            <p:cNvSpPr>
              <a:spLocks noChangeShapeType="1"/>
            </p:cNvSpPr>
            <p:nvPr/>
          </p:nvSpPr>
          <p:spPr bwMode="auto">
            <a:xfrm>
              <a:off x="3385" y="975"/>
              <a:ext cx="1" cy="1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63" name="Line 159">
              <a:extLst>
                <a:ext uri="{FF2B5EF4-FFF2-40B4-BE49-F238E27FC236}">
                  <a16:creationId xmlns:a16="http://schemas.microsoft.com/office/drawing/2014/main" id="{3946A886-5E83-A16B-1228-B5B24C173A72}"/>
                </a:ext>
              </a:extLst>
            </p:cNvPr>
            <p:cNvSpPr>
              <a:spLocks noChangeShapeType="1"/>
            </p:cNvSpPr>
            <p:nvPr/>
          </p:nvSpPr>
          <p:spPr bwMode="auto">
            <a:xfrm>
              <a:off x="3385" y="975"/>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64" name="Line 160">
              <a:extLst>
                <a:ext uri="{FF2B5EF4-FFF2-40B4-BE49-F238E27FC236}">
                  <a16:creationId xmlns:a16="http://schemas.microsoft.com/office/drawing/2014/main" id="{13774161-9113-446B-14DE-CB8F3F484C11}"/>
                </a:ext>
              </a:extLst>
            </p:cNvPr>
            <p:cNvSpPr>
              <a:spLocks noChangeShapeType="1"/>
            </p:cNvSpPr>
            <p:nvPr/>
          </p:nvSpPr>
          <p:spPr bwMode="auto">
            <a:xfrm flipV="1">
              <a:off x="3419" y="3523"/>
              <a:ext cx="1" cy="18"/>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65" name="Line 161">
              <a:extLst>
                <a:ext uri="{FF2B5EF4-FFF2-40B4-BE49-F238E27FC236}">
                  <a16:creationId xmlns:a16="http://schemas.microsoft.com/office/drawing/2014/main" id="{65061E5D-4B38-E5BC-57D6-0007E9F622CC}"/>
                </a:ext>
              </a:extLst>
            </p:cNvPr>
            <p:cNvSpPr>
              <a:spLocks noChangeShapeType="1"/>
            </p:cNvSpPr>
            <p:nvPr/>
          </p:nvSpPr>
          <p:spPr bwMode="auto">
            <a:xfrm>
              <a:off x="3419" y="975"/>
              <a:ext cx="1" cy="1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66" name="Line 162">
              <a:extLst>
                <a:ext uri="{FF2B5EF4-FFF2-40B4-BE49-F238E27FC236}">
                  <a16:creationId xmlns:a16="http://schemas.microsoft.com/office/drawing/2014/main" id="{F74DFFAE-286B-5A55-C913-1D38F98AD414}"/>
                </a:ext>
              </a:extLst>
            </p:cNvPr>
            <p:cNvSpPr>
              <a:spLocks noChangeShapeType="1"/>
            </p:cNvSpPr>
            <p:nvPr/>
          </p:nvSpPr>
          <p:spPr bwMode="auto">
            <a:xfrm flipV="1">
              <a:off x="3419" y="975"/>
              <a:ext cx="1" cy="256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67" name="Line 163">
              <a:extLst>
                <a:ext uri="{FF2B5EF4-FFF2-40B4-BE49-F238E27FC236}">
                  <a16:creationId xmlns:a16="http://schemas.microsoft.com/office/drawing/2014/main" id="{37228040-601B-C895-AB48-FE8E6BE41F05}"/>
                </a:ext>
              </a:extLst>
            </p:cNvPr>
            <p:cNvSpPr>
              <a:spLocks noChangeShapeType="1"/>
            </p:cNvSpPr>
            <p:nvPr/>
          </p:nvSpPr>
          <p:spPr bwMode="auto">
            <a:xfrm>
              <a:off x="3419" y="975"/>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68" name="Line 164">
              <a:extLst>
                <a:ext uri="{FF2B5EF4-FFF2-40B4-BE49-F238E27FC236}">
                  <a16:creationId xmlns:a16="http://schemas.microsoft.com/office/drawing/2014/main" id="{76F8426B-3D0D-8F2E-2CA5-B94C5CE8313B}"/>
                </a:ext>
              </a:extLst>
            </p:cNvPr>
            <p:cNvSpPr>
              <a:spLocks noChangeShapeType="1"/>
            </p:cNvSpPr>
            <p:nvPr/>
          </p:nvSpPr>
          <p:spPr bwMode="auto">
            <a:xfrm flipV="1">
              <a:off x="3419" y="3506"/>
              <a:ext cx="1" cy="35"/>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69" name="Line 165">
              <a:extLst>
                <a:ext uri="{FF2B5EF4-FFF2-40B4-BE49-F238E27FC236}">
                  <a16:creationId xmlns:a16="http://schemas.microsoft.com/office/drawing/2014/main" id="{E5D326B3-93A7-3123-D25D-29315E5421DD}"/>
                </a:ext>
              </a:extLst>
            </p:cNvPr>
            <p:cNvSpPr>
              <a:spLocks noChangeShapeType="1"/>
            </p:cNvSpPr>
            <p:nvPr/>
          </p:nvSpPr>
          <p:spPr bwMode="auto">
            <a:xfrm>
              <a:off x="3419" y="975"/>
              <a:ext cx="1" cy="33"/>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70" name="Rectangle 166">
              <a:extLst>
                <a:ext uri="{FF2B5EF4-FFF2-40B4-BE49-F238E27FC236}">
                  <a16:creationId xmlns:a16="http://schemas.microsoft.com/office/drawing/2014/main" id="{BA911D7C-73F9-846B-051E-43B6C9061D25}"/>
                </a:ext>
              </a:extLst>
            </p:cNvPr>
            <p:cNvSpPr>
              <a:spLocks noChangeArrowheads="1"/>
            </p:cNvSpPr>
            <p:nvPr/>
          </p:nvSpPr>
          <p:spPr bwMode="auto">
            <a:xfrm>
              <a:off x="3384" y="3595"/>
              <a:ext cx="75"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b="1">
                  <a:solidFill>
                    <a:srgbClr val="000000"/>
                  </a:solidFill>
                  <a:effectLst>
                    <a:outerShdw blurRad="38100" dist="38100" dir="2700000" algn="tl">
                      <a:srgbClr val="FFFFFF"/>
                    </a:outerShdw>
                  </a:effectLst>
                  <a:latin typeface="Bookman Old Style" panose="02050604050505020204" pitchFamily="18" charset="0"/>
                </a:rPr>
                <a:t>1</a:t>
              </a:r>
              <a:endParaRPr lang="en-US" altLang="en-US" sz="2400" b="1">
                <a:solidFill>
                  <a:srgbClr val="000000"/>
                </a:solidFill>
                <a:effectLst>
                  <a:outerShdw blurRad="38100" dist="38100" dir="2700000" algn="tl">
                    <a:srgbClr val="FFFFFF"/>
                  </a:outerShdw>
                </a:effectLst>
                <a:latin typeface="Bookman Old Style" panose="02050604050505020204" pitchFamily="18" charset="0"/>
              </a:endParaRPr>
            </a:p>
          </p:txBody>
        </p:sp>
        <p:sp>
          <p:nvSpPr>
            <p:cNvPr id="72872" name="Line 168">
              <a:extLst>
                <a:ext uri="{FF2B5EF4-FFF2-40B4-BE49-F238E27FC236}">
                  <a16:creationId xmlns:a16="http://schemas.microsoft.com/office/drawing/2014/main" id="{444C9D44-D917-7992-60F1-FD53C471212A}"/>
                </a:ext>
              </a:extLst>
            </p:cNvPr>
            <p:cNvSpPr>
              <a:spLocks noChangeShapeType="1"/>
            </p:cNvSpPr>
            <p:nvPr/>
          </p:nvSpPr>
          <p:spPr bwMode="auto">
            <a:xfrm flipV="1">
              <a:off x="3607" y="3523"/>
              <a:ext cx="1" cy="18"/>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73" name="Line 169">
              <a:extLst>
                <a:ext uri="{FF2B5EF4-FFF2-40B4-BE49-F238E27FC236}">
                  <a16:creationId xmlns:a16="http://schemas.microsoft.com/office/drawing/2014/main" id="{B5BEC5AF-FC37-7894-9C6D-9FF2B119BA0F}"/>
                </a:ext>
              </a:extLst>
            </p:cNvPr>
            <p:cNvSpPr>
              <a:spLocks noChangeShapeType="1"/>
            </p:cNvSpPr>
            <p:nvPr/>
          </p:nvSpPr>
          <p:spPr bwMode="auto">
            <a:xfrm>
              <a:off x="3607" y="975"/>
              <a:ext cx="1" cy="1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75" name="Line 171">
              <a:extLst>
                <a:ext uri="{FF2B5EF4-FFF2-40B4-BE49-F238E27FC236}">
                  <a16:creationId xmlns:a16="http://schemas.microsoft.com/office/drawing/2014/main" id="{F07D9F04-6796-18AB-5433-FF7C19F2A140}"/>
                </a:ext>
              </a:extLst>
            </p:cNvPr>
            <p:cNvSpPr>
              <a:spLocks noChangeShapeType="1"/>
            </p:cNvSpPr>
            <p:nvPr/>
          </p:nvSpPr>
          <p:spPr bwMode="auto">
            <a:xfrm>
              <a:off x="3607" y="975"/>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76" name="Line 172">
              <a:extLst>
                <a:ext uri="{FF2B5EF4-FFF2-40B4-BE49-F238E27FC236}">
                  <a16:creationId xmlns:a16="http://schemas.microsoft.com/office/drawing/2014/main" id="{3190FE02-C4F2-9FEE-1D91-B332D958DCBA}"/>
                </a:ext>
              </a:extLst>
            </p:cNvPr>
            <p:cNvSpPr>
              <a:spLocks noChangeShapeType="1"/>
            </p:cNvSpPr>
            <p:nvPr/>
          </p:nvSpPr>
          <p:spPr bwMode="auto">
            <a:xfrm flipV="1">
              <a:off x="3721" y="3523"/>
              <a:ext cx="1" cy="18"/>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77" name="Line 173">
              <a:extLst>
                <a:ext uri="{FF2B5EF4-FFF2-40B4-BE49-F238E27FC236}">
                  <a16:creationId xmlns:a16="http://schemas.microsoft.com/office/drawing/2014/main" id="{BB4C34AF-3C2C-FDF6-B20C-91B9044281EE}"/>
                </a:ext>
              </a:extLst>
            </p:cNvPr>
            <p:cNvSpPr>
              <a:spLocks noChangeShapeType="1"/>
            </p:cNvSpPr>
            <p:nvPr/>
          </p:nvSpPr>
          <p:spPr bwMode="auto">
            <a:xfrm>
              <a:off x="3721" y="975"/>
              <a:ext cx="1" cy="1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79" name="Line 175">
              <a:extLst>
                <a:ext uri="{FF2B5EF4-FFF2-40B4-BE49-F238E27FC236}">
                  <a16:creationId xmlns:a16="http://schemas.microsoft.com/office/drawing/2014/main" id="{905DEC4C-85C2-7652-6329-B7A8C7FC0E6C}"/>
                </a:ext>
              </a:extLst>
            </p:cNvPr>
            <p:cNvSpPr>
              <a:spLocks noChangeShapeType="1"/>
            </p:cNvSpPr>
            <p:nvPr/>
          </p:nvSpPr>
          <p:spPr bwMode="auto">
            <a:xfrm>
              <a:off x="3721" y="975"/>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80" name="Line 176">
              <a:extLst>
                <a:ext uri="{FF2B5EF4-FFF2-40B4-BE49-F238E27FC236}">
                  <a16:creationId xmlns:a16="http://schemas.microsoft.com/office/drawing/2014/main" id="{C5C589C0-D4E1-1818-150E-D470F1E4FAAF}"/>
                </a:ext>
              </a:extLst>
            </p:cNvPr>
            <p:cNvSpPr>
              <a:spLocks noChangeShapeType="1"/>
            </p:cNvSpPr>
            <p:nvPr/>
          </p:nvSpPr>
          <p:spPr bwMode="auto">
            <a:xfrm flipV="1">
              <a:off x="3796" y="3523"/>
              <a:ext cx="1" cy="18"/>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81" name="Line 177">
              <a:extLst>
                <a:ext uri="{FF2B5EF4-FFF2-40B4-BE49-F238E27FC236}">
                  <a16:creationId xmlns:a16="http://schemas.microsoft.com/office/drawing/2014/main" id="{F3691026-4B33-BC1C-1D07-85B1ADA2D5CC}"/>
                </a:ext>
              </a:extLst>
            </p:cNvPr>
            <p:cNvSpPr>
              <a:spLocks noChangeShapeType="1"/>
            </p:cNvSpPr>
            <p:nvPr/>
          </p:nvSpPr>
          <p:spPr bwMode="auto">
            <a:xfrm>
              <a:off x="3796" y="975"/>
              <a:ext cx="1" cy="1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83" name="Line 179">
              <a:extLst>
                <a:ext uri="{FF2B5EF4-FFF2-40B4-BE49-F238E27FC236}">
                  <a16:creationId xmlns:a16="http://schemas.microsoft.com/office/drawing/2014/main" id="{D34730A4-9D89-DBDA-50B4-BDD96EE143EB}"/>
                </a:ext>
              </a:extLst>
            </p:cNvPr>
            <p:cNvSpPr>
              <a:spLocks noChangeShapeType="1"/>
            </p:cNvSpPr>
            <p:nvPr/>
          </p:nvSpPr>
          <p:spPr bwMode="auto">
            <a:xfrm>
              <a:off x="3796" y="975"/>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84" name="Line 180">
              <a:extLst>
                <a:ext uri="{FF2B5EF4-FFF2-40B4-BE49-F238E27FC236}">
                  <a16:creationId xmlns:a16="http://schemas.microsoft.com/office/drawing/2014/main" id="{8F5AC4C2-2A87-E462-90F7-B9B1F0DF9FE4}"/>
                </a:ext>
              </a:extLst>
            </p:cNvPr>
            <p:cNvSpPr>
              <a:spLocks noChangeShapeType="1"/>
            </p:cNvSpPr>
            <p:nvPr/>
          </p:nvSpPr>
          <p:spPr bwMode="auto">
            <a:xfrm flipV="1">
              <a:off x="3861" y="3523"/>
              <a:ext cx="1" cy="18"/>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85" name="Line 181">
              <a:extLst>
                <a:ext uri="{FF2B5EF4-FFF2-40B4-BE49-F238E27FC236}">
                  <a16:creationId xmlns:a16="http://schemas.microsoft.com/office/drawing/2014/main" id="{82505D33-3AEF-6CED-587E-475C1BDE0516}"/>
                </a:ext>
              </a:extLst>
            </p:cNvPr>
            <p:cNvSpPr>
              <a:spLocks noChangeShapeType="1"/>
            </p:cNvSpPr>
            <p:nvPr/>
          </p:nvSpPr>
          <p:spPr bwMode="auto">
            <a:xfrm>
              <a:off x="3861" y="975"/>
              <a:ext cx="1" cy="1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87" name="Line 183">
              <a:extLst>
                <a:ext uri="{FF2B5EF4-FFF2-40B4-BE49-F238E27FC236}">
                  <a16:creationId xmlns:a16="http://schemas.microsoft.com/office/drawing/2014/main" id="{72BC0817-0549-3802-5F02-6D6AE0242552}"/>
                </a:ext>
              </a:extLst>
            </p:cNvPr>
            <p:cNvSpPr>
              <a:spLocks noChangeShapeType="1"/>
            </p:cNvSpPr>
            <p:nvPr/>
          </p:nvSpPr>
          <p:spPr bwMode="auto">
            <a:xfrm>
              <a:off x="3861" y="975"/>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88" name="Line 184">
              <a:extLst>
                <a:ext uri="{FF2B5EF4-FFF2-40B4-BE49-F238E27FC236}">
                  <a16:creationId xmlns:a16="http://schemas.microsoft.com/office/drawing/2014/main" id="{A3BFB88B-FEAE-9E0C-3E93-7F7ECFAC684F}"/>
                </a:ext>
              </a:extLst>
            </p:cNvPr>
            <p:cNvSpPr>
              <a:spLocks noChangeShapeType="1"/>
            </p:cNvSpPr>
            <p:nvPr/>
          </p:nvSpPr>
          <p:spPr bwMode="auto">
            <a:xfrm flipV="1">
              <a:off x="3911" y="3523"/>
              <a:ext cx="1" cy="18"/>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89" name="Line 185">
              <a:extLst>
                <a:ext uri="{FF2B5EF4-FFF2-40B4-BE49-F238E27FC236}">
                  <a16:creationId xmlns:a16="http://schemas.microsoft.com/office/drawing/2014/main" id="{F8B9DFD6-5BEF-9BDE-BA79-E70CDC3BAD3A}"/>
                </a:ext>
              </a:extLst>
            </p:cNvPr>
            <p:cNvSpPr>
              <a:spLocks noChangeShapeType="1"/>
            </p:cNvSpPr>
            <p:nvPr/>
          </p:nvSpPr>
          <p:spPr bwMode="auto">
            <a:xfrm>
              <a:off x="3911" y="975"/>
              <a:ext cx="1" cy="1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91" name="Line 187">
              <a:extLst>
                <a:ext uri="{FF2B5EF4-FFF2-40B4-BE49-F238E27FC236}">
                  <a16:creationId xmlns:a16="http://schemas.microsoft.com/office/drawing/2014/main" id="{0E8430D6-2C21-5397-F1D6-A6580F041B3C}"/>
                </a:ext>
              </a:extLst>
            </p:cNvPr>
            <p:cNvSpPr>
              <a:spLocks noChangeShapeType="1"/>
            </p:cNvSpPr>
            <p:nvPr/>
          </p:nvSpPr>
          <p:spPr bwMode="auto">
            <a:xfrm>
              <a:off x="3911" y="975"/>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92" name="Line 188">
              <a:extLst>
                <a:ext uri="{FF2B5EF4-FFF2-40B4-BE49-F238E27FC236}">
                  <a16:creationId xmlns:a16="http://schemas.microsoft.com/office/drawing/2014/main" id="{D571F5AD-D393-FE5E-3C17-ABCCA37A4FA9}"/>
                </a:ext>
              </a:extLst>
            </p:cNvPr>
            <p:cNvSpPr>
              <a:spLocks noChangeShapeType="1"/>
            </p:cNvSpPr>
            <p:nvPr/>
          </p:nvSpPr>
          <p:spPr bwMode="auto">
            <a:xfrm flipV="1">
              <a:off x="3952" y="3523"/>
              <a:ext cx="1" cy="18"/>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93" name="Line 189">
              <a:extLst>
                <a:ext uri="{FF2B5EF4-FFF2-40B4-BE49-F238E27FC236}">
                  <a16:creationId xmlns:a16="http://schemas.microsoft.com/office/drawing/2014/main" id="{187818AD-A8D0-BE74-CCDC-2F08E2EC3DAB}"/>
                </a:ext>
              </a:extLst>
            </p:cNvPr>
            <p:cNvSpPr>
              <a:spLocks noChangeShapeType="1"/>
            </p:cNvSpPr>
            <p:nvPr/>
          </p:nvSpPr>
          <p:spPr bwMode="auto">
            <a:xfrm>
              <a:off x="3952" y="975"/>
              <a:ext cx="1" cy="1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95" name="Line 191">
              <a:extLst>
                <a:ext uri="{FF2B5EF4-FFF2-40B4-BE49-F238E27FC236}">
                  <a16:creationId xmlns:a16="http://schemas.microsoft.com/office/drawing/2014/main" id="{E095F12D-ED3E-A4B2-6B14-04C460198615}"/>
                </a:ext>
              </a:extLst>
            </p:cNvPr>
            <p:cNvSpPr>
              <a:spLocks noChangeShapeType="1"/>
            </p:cNvSpPr>
            <p:nvPr/>
          </p:nvSpPr>
          <p:spPr bwMode="auto">
            <a:xfrm>
              <a:off x="3952" y="975"/>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96" name="Line 192">
              <a:extLst>
                <a:ext uri="{FF2B5EF4-FFF2-40B4-BE49-F238E27FC236}">
                  <a16:creationId xmlns:a16="http://schemas.microsoft.com/office/drawing/2014/main" id="{17751706-0E0F-5342-3E6C-3EC03558B618}"/>
                </a:ext>
              </a:extLst>
            </p:cNvPr>
            <p:cNvSpPr>
              <a:spLocks noChangeShapeType="1"/>
            </p:cNvSpPr>
            <p:nvPr/>
          </p:nvSpPr>
          <p:spPr bwMode="auto">
            <a:xfrm flipV="1">
              <a:off x="3993" y="3523"/>
              <a:ext cx="1" cy="18"/>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97" name="Line 193">
              <a:extLst>
                <a:ext uri="{FF2B5EF4-FFF2-40B4-BE49-F238E27FC236}">
                  <a16:creationId xmlns:a16="http://schemas.microsoft.com/office/drawing/2014/main" id="{7397F074-2154-A43F-D51C-1AB37F94FD9E}"/>
                </a:ext>
              </a:extLst>
            </p:cNvPr>
            <p:cNvSpPr>
              <a:spLocks noChangeShapeType="1"/>
            </p:cNvSpPr>
            <p:nvPr/>
          </p:nvSpPr>
          <p:spPr bwMode="auto">
            <a:xfrm>
              <a:off x="3993" y="975"/>
              <a:ext cx="1" cy="1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899" name="Line 195">
              <a:extLst>
                <a:ext uri="{FF2B5EF4-FFF2-40B4-BE49-F238E27FC236}">
                  <a16:creationId xmlns:a16="http://schemas.microsoft.com/office/drawing/2014/main" id="{EBDDB60E-F507-8749-8A80-99E49BBCB541}"/>
                </a:ext>
              </a:extLst>
            </p:cNvPr>
            <p:cNvSpPr>
              <a:spLocks noChangeShapeType="1"/>
            </p:cNvSpPr>
            <p:nvPr/>
          </p:nvSpPr>
          <p:spPr bwMode="auto">
            <a:xfrm>
              <a:off x="3993" y="975"/>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00" name="Line 196">
              <a:extLst>
                <a:ext uri="{FF2B5EF4-FFF2-40B4-BE49-F238E27FC236}">
                  <a16:creationId xmlns:a16="http://schemas.microsoft.com/office/drawing/2014/main" id="{6AF5EB7F-56B2-8541-4324-CE9F9216E6E3}"/>
                </a:ext>
              </a:extLst>
            </p:cNvPr>
            <p:cNvSpPr>
              <a:spLocks noChangeShapeType="1"/>
            </p:cNvSpPr>
            <p:nvPr/>
          </p:nvSpPr>
          <p:spPr bwMode="auto">
            <a:xfrm flipV="1">
              <a:off x="4019" y="3523"/>
              <a:ext cx="1" cy="18"/>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01" name="Line 197">
              <a:extLst>
                <a:ext uri="{FF2B5EF4-FFF2-40B4-BE49-F238E27FC236}">
                  <a16:creationId xmlns:a16="http://schemas.microsoft.com/office/drawing/2014/main" id="{4CB79A6D-6555-6E73-2C64-BD86BC589756}"/>
                </a:ext>
              </a:extLst>
            </p:cNvPr>
            <p:cNvSpPr>
              <a:spLocks noChangeShapeType="1"/>
            </p:cNvSpPr>
            <p:nvPr/>
          </p:nvSpPr>
          <p:spPr bwMode="auto">
            <a:xfrm>
              <a:off x="4019" y="975"/>
              <a:ext cx="1" cy="1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03" name="Line 199">
              <a:extLst>
                <a:ext uri="{FF2B5EF4-FFF2-40B4-BE49-F238E27FC236}">
                  <a16:creationId xmlns:a16="http://schemas.microsoft.com/office/drawing/2014/main" id="{D994D5AD-0533-7F10-3029-A6B1C65088F8}"/>
                </a:ext>
              </a:extLst>
            </p:cNvPr>
            <p:cNvSpPr>
              <a:spLocks noChangeShapeType="1"/>
            </p:cNvSpPr>
            <p:nvPr/>
          </p:nvSpPr>
          <p:spPr bwMode="auto">
            <a:xfrm>
              <a:off x="4019" y="975"/>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04" name="Line 200">
              <a:extLst>
                <a:ext uri="{FF2B5EF4-FFF2-40B4-BE49-F238E27FC236}">
                  <a16:creationId xmlns:a16="http://schemas.microsoft.com/office/drawing/2014/main" id="{35920D9C-B305-4AC4-0ECB-85A15809E21A}"/>
                </a:ext>
              </a:extLst>
            </p:cNvPr>
            <p:cNvSpPr>
              <a:spLocks noChangeShapeType="1"/>
            </p:cNvSpPr>
            <p:nvPr/>
          </p:nvSpPr>
          <p:spPr bwMode="auto">
            <a:xfrm flipV="1">
              <a:off x="4051" y="3523"/>
              <a:ext cx="1" cy="18"/>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05" name="Line 201">
              <a:extLst>
                <a:ext uri="{FF2B5EF4-FFF2-40B4-BE49-F238E27FC236}">
                  <a16:creationId xmlns:a16="http://schemas.microsoft.com/office/drawing/2014/main" id="{73C26B84-A99B-D242-9B0B-45CB695B00F0}"/>
                </a:ext>
              </a:extLst>
            </p:cNvPr>
            <p:cNvSpPr>
              <a:spLocks noChangeShapeType="1"/>
            </p:cNvSpPr>
            <p:nvPr/>
          </p:nvSpPr>
          <p:spPr bwMode="auto">
            <a:xfrm>
              <a:off x="4051" y="975"/>
              <a:ext cx="1" cy="1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06" name="Line 202">
              <a:extLst>
                <a:ext uri="{FF2B5EF4-FFF2-40B4-BE49-F238E27FC236}">
                  <a16:creationId xmlns:a16="http://schemas.microsoft.com/office/drawing/2014/main" id="{8657B68F-7D0F-9FFC-BC8C-628233BE6841}"/>
                </a:ext>
              </a:extLst>
            </p:cNvPr>
            <p:cNvSpPr>
              <a:spLocks noChangeShapeType="1"/>
            </p:cNvSpPr>
            <p:nvPr/>
          </p:nvSpPr>
          <p:spPr bwMode="auto">
            <a:xfrm flipV="1">
              <a:off x="4051" y="975"/>
              <a:ext cx="1" cy="256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07" name="Line 203">
              <a:extLst>
                <a:ext uri="{FF2B5EF4-FFF2-40B4-BE49-F238E27FC236}">
                  <a16:creationId xmlns:a16="http://schemas.microsoft.com/office/drawing/2014/main" id="{704D559E-5DAA-A6C3-E16F-C126D869BE28}"/>
                </a:ext>
              </a:extLst>
            </p:cNvPr>
            <p:cNvSpPr>
              <a:spLocks noChangeShapeType="1"/>
            </p:cNvSpPr>
            <p:nvPr/>
          </p:nvSpPr>
          <p:spPr bwMode="auto">
            <a:xfrm>
              <a:off x="4051" y="975"/>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08" name="Line 204">
              <a:extLst>
                <a:ext uri="{FF2B5EF4-FFF2-40B4-BE49-F238E27FC236}">
                  <a16:creationId xmlns:a16="http://schemas.microsoft.com/office/drawing/2014/main" id="{E9CAC0FE-2659-7CDF-B5F0-EF315C5E3A7D}"/>
                </a:ext>
              </a:extLst>
            </p:cNvPr>
            <p:cNvSpPr>
              <a:spLocks noChangeShapeType="1"/>
            </p:cNvSpPr>
            <p:nvPr/>
          </p:nvSpPr>
          <p:spPr bwMode="auto">
            <a:xfrm flipV="1">
              <a:off x="4051" y="3506"/>
              <a:ext cx="1" cy="35"/>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09" name="Line 205">
              <a:extLst>
                <a:ext uri="{FF2B5EF4-FFF2-40B4-BE49-F238E27FC236}">
                  <a16:creationId xmlns:a16="http://schemas.microsoft.com/office/drawing/2014/main" id="{A494DF5B-ABB4-F06F-49F1-394BF481F2E5}"/>
                </a:ext>
              </a:extLst>
            </p:cNvPr>
            <p:cNvSpPr>
              <a:spLocks noChangeShapeType="1"/>
            </p:cNvSpPr>
            <p:nvPr/>
          </p:nvSpPr>
          <p:spPr bwMode="auto">
            <a:xfrm>
              <a:off x="4051" y="975"/>
              <a:ext cx="1" cy="33"/>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10" name="Rectangle 206">
              <a:extLst>
                <a:ext uri="{FF2B5EF4-FFF2-40B4-BE49-F238E27FC236}">
                  <a16:creationId xmlns:a16="http://schemas.microsoft.com/office/drawing/2014/main" id="{2BB01E35-990B-353C-C019-FC07BD496560}"/>
                </a:ext>
              </a:extLst>
            </p:cNvPr>
            <p:cNvSpPr>
              <a:spLocks noChangeArrowheads="1"/>
            </p:cNvSpPr>
            <p:nvPr/>
          </p:nvSpPr>
          <p:spPr bwMode="auto">
            <a:xfrm>
              <a:off x="3986" y="3603"/>
              <a:ext cx="149"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b="1">
                  <a:solidFill>
                    <a:srgbClr val="000000"/>
                  </a:solidFill>
                  <a:effectLst>
                    <a:outerShdw blurRad="38100" dist="38100" dir="2700000" algn="tl">
                      <a:srgbClr val="FFFFFF"/>
                    </a:outerShdw>
                  </a:effectLst>
                  <a:latin typeface="Bookman Old Style" panose="02050604050505020204" pitchFamily="18" charset="0"/>
                </a:rPr>
                <a:t>10</a:t>
              </a:r>
              <a:endParaRPr lang="en-US" altLang="en-US" sz="2400" b="1">
                <a:solidFill>
                  <a:srgbClr val="000000"/>
                </a:solidFill>
                <a:effectLst>
                  <a:outerShdw blurRad="38100" dist="38100" dir="2700000" algn="tl">
                    <a:srgbClr val="FFFFFF"/>
                  </a:outerShdw>
                </a:effectLst>
                <a:latin typeface="Bookman Old Style" panose="02050604050505020204" pitchFamily="18" charset="0"/>
              </a:endParaRPr>
            </a:p>
          </p:txBody>
        </p:sp>
        <p:sp>
          <p:nvSpPr>
            <p:cNvPr id="72912" name="Line 208">
              <a:extLst>
                <a:ext uri="{FF2B5EF4-FFF2-40B4-BE49-F238E27FC236}">
                  <a16:creationId xmlns:a16="http://schemas.microsoft.com/office/drawing/2014/main" id="{CB4D1CA6-63B2-28D3-59C8-5E42E4EB654E}"/>
                </a:ext>
              </a:extLst>
            </p:cNvPr>
            <p:cNvSpPr>
              <a:spLocks noChangeShapeType="1"/>
            </p:cNvSpPr>
            <p:nvPr/>
          </p:nvSpPr>
          <p:spPr bwMode="auto">
            <a:xfrm flipV="1">
              <a:off x="4239" y="3523"/>
              <a:ext cx="1" cy="18"/>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13" name="Line 209">
              <a:extLst>
                <a:ext uri="{FF2B5EF4-FFF2-40B4-BE49-F238E27FC236}">
                  <a16:creationId xmlns:a16="http://schemas.microsoft.com/office/drawing/2014/main" id="{CFBB08EE-4386-FDBC-E0BD-D5ABD81BF391}"/>
                </a:ext>
              </a:extLst>
            </p:cNvPr>
            <p:cNvSpPr>
              <a:spLocks noChangeShapeType="1"/>
            </p:cNvSpPr>
            <p:nvPr/>
          </p:nvSpPr>
          <p:spPr bwMode="auto">
            <a:xfrm>
              <a:off x="4239" y="975"/>
              <a:ext cx="1" cy="1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15" name="Line 211">
              <a:extLst>
                <a:ext uri="{FF2B5EF4-FFF2-40B4-BE49-F238E27FC236}">
                  <a16:creationId xmlns:a16="http://schemas.microsoft.com/office/drawing/2014/main" id="{A3D22969-591E-75D1-D6E8-D3FF8C351670}"/>
                </a:ext>
              </a:extLst>
            </p:cNvPr>
            <p:cNvSpPr>
              <a:spLocks noChangeShapeType="1"/>
            </p:cNvSpPr>
            <p:nvPr/>
          </p:nvSpPr>
          <p:spPr bwMode="auto">
            <a:xfrm>
              <a:off x="4239" y="975"/>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16" name="Line 212">
              <a:extLst>
                <a:ext uri="{FF2B5EF4-FFF2-40B4-BE49-F238E27FC236}">
                  <a16:creationId xmlns:a16="http://schemas.microsoft.com/office/drawing/2014/main" id="{AF9476BC-281D-814D-0719-35EB0A5103D0}"/>
                </a:ext>
              </a:extLst>
            </p:cNvPr>
            <p:cNvSpPr>
              <a:spLocks noChangeShapeType="1"/>
            </p:cNvSpPr>
            <p:nvPr/>
          </p:nvSpPr>
          <p:spPr bwMode="auto">
            <a:xfrm flipV="1">
              <a:off x="4355" y="3523"/>
              <a:ext cx="1" cy="18"/>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17" name="Line 213">
              <a:extLst>
                <a:ext uri="{FF2B5EF4-FFF2-40B4-BE49-F238E27FC236}">
                  <a16:creationId xmlns:a16="http://schemas.microsoft.com/office/drawing/2014/main" id="{2A4279C1-85C3-7CE8-5FA6-AD189588080F}"/>
                </a:ext>
              </a:extLst>
            </p:cNvPr>
            <p:cNvSpPr>
              <a:spLocks noChangeShapeType="1"/>
            </p:cNvSpPr>
            <p:nvPr/>
          </p:nvSpPr>
          <p:spPr bwMode="auto">
            <a:xfrm>
              <a:off x="4355" y="975"/>
              <a:ext cx="1" cy="1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19" name="Line 215">
              <a:extLst>
                <a:ext uri="{FF2B5EF4-FFF2-40B4-BE49-F238E27FC236}">
                  <a16:creationId xmlns:a16="http://schemas.microsoft.com/office/drawing/2014/main" id="{87883DB8-5030-FA0D-2635-0E771DD6E8DE}"/>
                </a:ext>
              </a:extLst>
            </p:cNvPr>
            <p:cNvSpPr>
              <a:spLocks noChangeShapeType="1"/>
            </p:cNvSpPr>
            <p:nvPr/>
          </p:nvSpPr>
          <p:spPr bwMode="auto">
            <a:xfrm>
              <a:off x="4355" y="975"/>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20" name="Line 216">
              <a:extLst>
                <a:ext uri="{FF2B5EF4-FFF2-40B4-BE49-F238E27FC236}">
                  <a16:creationId xmlns:a16="http://schemas.microsoft.com/office/drawing/2014/main" id="{A72C8D81-F562-B9CF-72E0-228969591379}"/>
                </a:ext>
              </a:extLst>
            </p:cNvPr>
            <p:cNvSpPr>
              <a:spLocks noChangeShapeType="1"/>
            </p:cNvSpPr>
            <p:nvPr/>
          </p:nvSpPr>
          <p:spPr bwMode="auto">
            <a:xfrm flipV="1">
              <a:off x="4429" y="3523"/>
              <a:ext cx="1" cy="18"/>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21" name="Line 217">
              <a:extLst>
                <a:ext uri="{FF2B5EF4-FFF2-40B4-BE49-F238E27FC236}">
                  <a16:creationId xmlns:a16="http://schemas.microsoft.com/office/drawing/2014/main" id="{121445E3-967B-5C18-9029-1E14C6DCCE6B}"/>
                </a:ext>
              </a:extLst>
            </p:cNvPr>
            <p:cNvSpPr>
              <a:spLocks noChangeShapeType="1"/>
            </p:cNvSpPr>
            <p:nvPr/>
          </p:nvSpPr>
          <p:spPr bwMode="auto">
            <a:xfrm>
              <a:off x="4429" y="975"/>
              <a:ext cx="1" cy="1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23" name="Line 219">
              <a:extLst>
                <a:ext uri="{FF2B5EF4-FFF2-40B4-BE49-F238E27FC236}">
                  <a16:creationId xmlns:a16="http://schemas.microsoft.com/office/drawing/2014/main" id="{0D943780-7459-20D3-CFA8-EE763442250F}"/>
                </a:ext>
              </a:extLst>
            </p:cNvPr>
            <p:cNvSpPr>
              <a:spLocks noChangeShapeType="1"/>
            </p:cNvSpPr>
            <p:nvPr/>
          </p:nvSpPr>
          <p:spPr bwMode="auto">
            <a:xfrm>
              <a:off x="4429" y="975"/>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24" name="Line 220">
              <a:extLst>
                <a:ext uri="{FF2B5EF4-FFF2-40B4-BE49-F238E27FC236}">
                  <a16:creationId xmlns:a16="http://schemas.microsoft.com/office/drawing/2014/main" id="{8DC3B05E-BBBB-DDE2-5130-127E446B9243}"/>
                </a:ext>
              </a:extLst>
            </p:cNvPr>
            <p:cNvSpPr>
              <a:spLocks noChangeShapeType="1"/>
            </p:cNvSpPr>
            <p:nvPr/>
          </p:nvSpPr>
          <p:spPr bwMode="auto">
            <a:xfrm flipV="1">
              <a:off x="4496" y="3523"/>
              <a:ext cx="1" cy="18"/>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25" name="Line 221">
              <a:extLst>
                <a:ext uri="{FF2B5EF4-FFF2-40B4-BE49-F238E27FC236}">
                  <a16:creationId xmlns:a16="http://schemas.microsoft.com/office/drawing/2014/main" id="{BCB0DC32-E769-5607-495C-EAD02D6835C3}"/>
                </a:ext>
              </a:extLst>
            </p:cNvPr>
            <p:cNvSpPr>
              <a:spLocks noChangeShapeType="1"/>
            </p:cNvSpPr>
            <p:nvPr/>
          </p:nvSpPr>
          <p:spPr bwMode="auto">
            <a:xfrm>
              <a:off x="4496" y="975"/>
              <a:ext cx="1" cy="1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27" name="Line 223">
              <a:extLst>
                <a:ext uri="{FF2B5EF4-FFF2-40B4-BE49-F238E27FC236}">
                  <a16:creationId xmlns:a16="http://schemas.microsoft.com/office/drawing/2014/main" id="{3BDCBAA9-15E5-6540-369B-86AE1592D0CE}"/>
                </a:ext>
              </a:extLst>
            </p:cNvPr>
            <p:cNvSpPr>
              <a:spLocks noChangeShapeType="1"/>
            </p:cNvSpPr>
            <p:nvPr/>
          </p:nvSpPr>
          <p:spPr bwMode="auto">
            <a:xfrm>
              <a:off x="4496" y="975"/>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28" name="Line 224">
              <a:extLst>
                <a:ext uri="{FF2B5EF4-FFF2-40B4-BE49-F238E27FC236}">
                  <a16:creationId xmlns:a16="http://schemas.microsoft.com/office/drawing/2014/main" id="{64941D3A-308A-54DB-6026-B8500AB9C909}"/>
                </a:ext>
              </a:extLst>
            </p:cNvPr>
            <p:cNvSpPr>
              <a:spLocks noChangeShapeType="1"/>
            </p:cNvSpPr>
            <p:nvPr/>
          </p:nvSpPr>
          <p:spPr bwMode="auto">
            <a:xfrm flipV="1">
              <a:off x="4545" y="3523"/>
              <a:ext cx="1" cy="18"/>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29" name="Line 225">
              <a:extLst>
                <a:ext uri="{FF2B5EF4-FFF2-40B4-BE49-F238E27FC236}">
                  <a16:creationId xmlns:a16="http://schemas.microsoft.com/office/drawing/2014/main" id="{44986F0B-B88B-4D87-348E-5B6C7F5D4A13}"/>
                </a:ext>
              </a:extLst>
            </p:cNvPr>
            <p:cNvSpPr>
              <a:spLocks noChangeShapeType="1"/>
            </p:cNvSpPr>
            <p:nvPr/>
          </p:nvSpPr>
          <p:spPr bwMode="auto">
            <a:xfrm>
              <a:off x="4545" y="975"/>
              <a:ext cx="1" cy="1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31" name="Line 227">
              <a:extLst>
                <a:ext uri="{FF2B5EF4-FFF2-40B4-BE49-F238E27FC236}">
                  <a16:creationId xmlns:a16="http://schemas.microsoft.com/office/drawing/2014/main" id="{CC5986AD-34A8-E9CB-D639-6A599E9C16CE}"/>
                </a:ext>
              </a:extLst>
            </p:cNvPr>
            <p:cNvSpPr>
              <a:spLocks noChangeShapeType="1"/>
            </p:cNvSpPr>
            <p:nvPr/>
          </p:nvSpPr>
          <p:spPr bwMode="auto">
            <a:xfrm>
              <a:off x="4545" y="975"/>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32" name="Line 228">
              <a:extLst>
                <a:ext uri="{FF2B5EF4-FFF2-40B4-BE49-F238E27FC236}">
                  <a16:creationId xmlns:a16="http://schemas.microsoft.com/office/drawing/2014/main" id="{816FF899-9C66-0BB1-55BC-1256C8968729}"/>
                </a:ext>
              </a:extLst>
            </p:cNvPr>
            <p:cNvSpPr>
              <a:spLocks noChangeShapeType="1"/>
            </p:cNvSpPr>
            <p:nvPr/>
          </p:nvSpPr>
          <p:spPr bwMode="auto">
            <a:xfrm flipV="1">
              <a:off x="4586" y="3523"/>
              <a:ext cx="1" cy="18"/>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33" name="Line 229">
              <a:extLst>
                <a:ext uri="{FF2B5EF4-FFF2-40B4-BE49-F238E27FC236}">
                  <a16:creationId xmlns:a16="http://schemas.microsoft.com/office/drawing/2014/main" id="{D38F31D1-0F82-139D-C756-BCBBDC2E097E}"/>
                </a:ext>
              </a:extLst>
            </p:cNvPr>
            <p:cNvSpPr>
              <a:spLocks noChangeShapeType="1"/>
            </p:cNvSpPr>
            <p:nvPr/>
          </p:nvSpPr>
          <p:spPr bwMode="auto">
            <a:xfrm>
              <a:off x="4586" y="975"/>
              <a:ext cx="1" cy="1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35" name="Line 231">
              <a:extLst>
                <a:ext uri="{FF2B5EF4-FFF2-40B4-BE49-F238E27FC236}">
                  <a16:creationId xmlns:a16="http://schemas.microsoft.com/office/drawing/2014/main" id="{D5F91C0B-2A1D-3255-ADD4-755722A41AC1}"/>
                </a:ext>
              </a:extLst>
            </p:cNvPr>
            <p:cNvSpPr>
              <a:spLocks noChangeShapeType="1"/>
            </p:cNvSpPr>
            <p:nvPr/>
          </p:nvSpPr>
          <p:spPr bwMode="auto">
            <a:xfrm>
              <a:off x="4586" y="975"/>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36" name="Line 232">
              <a:extLst>
                <a:ext uri="{FF2B5EF4-FFF2-40B4-BE49-F238E27FC236}">
                  <a16:creationId xmlns:a16="http://schemas.microsoft.com/office/drawing/2014/main" id="{5D8BAAFC-8930-511E-C424-F5770ABDA6A3}"/>
                </a:ext>
              </a:extLst>
            </p:cNvPr>
            <p:cNvSpPr>
              <a:spLocks noChangeShapeType="1"/>
            </p:cNvSpPr>
            <p:nvPr/>
          </p:nvSpPr>
          <p:spPr bwMode="auto">
            <a:xfrm flipV="1">
              <a:off x="4627" y="3523"/>
              <a:ext cx="1" cy="18"/>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37" name="Line 233">
              <a:extLst>
                <a:ext uri="{FF2B5EF4-FFF2-40B4-BE49-F238E27FC236}">
                  <a16:creationId xmlns:a16="http://schemas.microsoft.com/office/drawing/2014/main" id="{89A1C9B8-910F-50A3-16A4-2EC6AFEE5658}"/>
                </a:ext>
              </a:extLst>
            </p:cNvPr>
            <p:cNvSpPr>
              <a:spLocks noChangeShapeType="1"/>
            </p:cNvSpPr>
            <p:nvPr/>
          </p:nvSpPr>
          <p:spPr bwMode="auto">
            <a:xfrm>
              <a:off x="4627" y="975"/>
              <a:ext cx="1" cy="1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39" name="Line 235">
              <a:extLst>
                <a:ext uri="{FF2B5EF4-FFF2-40B4-BE49-F238E27FC236}">
                  <a16:creationId xmlns:a16="http://schemas.microsoft.com/office/drawing/2014/main" id="{F96F8C88-8C0F-92A1-F019-CD66DB201402}"/>
                </a:ext>
              </a:extLst>
            </p:cNvPr>
            <p:cNvSpPr>
              <a:spLocks noChangeShapeType="1"/>
            </p:cNvSpPr>
            <p:nvPr/>
          </p:nvSpPr>
          <p:spPr bwMode="auto">
            <a:xfrm>
              <a:off x="4627" y="975"/>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40" name="Line 236">
              <a:extLst>
                <a:ext uri="{FF2B5EF4-FFF2-40B4-BE49-F238E27FC236}">
                  <a16:creationId xmlns:a16="http://schemas.microsoft.com/office/drawing/2014/main" id="{9B98ED99-04F7-A94C-6163-32D33C0506A6}"/>
                </a:ext>
              </a:extLst>
            </p:cNvPr>
            <p:cNvSpPr>
              <a:spLocks noChangeShapeType="1"/>
            </p:cNvSpPr>
            <p:nvPr/>
          </p:nvSpPr>
          <p:spPr bwMode="auto">
            <a:xfrm flipV="1">
              <a:off x="4653" y="3523"/>
              <a:ext cx="1" cy="18"/>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41" name="Line 237">
              <a:extLst>
                <a:ext uri="{FF2B5EF4-FFF2-40B4-BE49-F238E27FC236}">
                  <a16:creationId xmlns:a16="http://schemas.microsoft.com/office/drawing/2014/main" id="{B308351D-4EB6-B26C-24E2-F7CB7B0C131A}"/>
                </a:ext>
              </a:extLst>
            </p:cNvPr>
            <p:cNvSpPr>
              <a:spLocks noChangeShapeType="1"/>
            </p:cNvSpPr>
            <p:nvPr/>
          </p:nvSpPr>
          <p:spPr bwMode="auto">
            <a:xfrm>
              <a:off x="4653" y="975"/>
              <a:ext cx="1" cy="1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43" name="Line 239">
              <a:extLst>
                <a:ext uri="{FF2B5EF4-FFF2-40B4-BE49-F238E27FC236}">
                  <a16:creationId xmlns:a16="http://schemas.microsoft.com/office/drawing/2014/main" id="{C044C12B-E59A-5E8B-A54D-8E25D3BBAC9C}"/>
                </a:ext>
              </a:extLst>
            </p:cNvPr>
            <p:cNvSpPr>
              <a:spLocks noChangeShapeType="1"/>
            </p:cNvSpPr>
            <p:nvPr/>
          </p:nvSpPr>
          <p:spPr bwMode="auto">
            <a:xfrm>
              <a:off x="4653" y="975"/>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44" name="Line 240">
              <a:extLst>
                <a:ext uri="{FF2B5EF4-FFF2-40B4-BE49-F238E27FC236}">
                  <a16:creationId xmlns:a16="http://schemas.microsoft.com/office/drawing/2014/main" id="{433B41E0-C5ED-4D6D-ED0B-F395CD8691EC}"/>
                </a:ext>
              </a:extLst>
            </p:cNvPr>
            <p:cNvSpPr>
              <a:spLocks noChangeShapeType="1"/>
            </p:cNvSpPr>
            <p:nvPr/>
          </p:nvSpPr>
          <p:spPr bwMode="auto">
            <a:xfrm flipV="1">
              <a:off x="4685" y="3523"/>
              <a:ext cx="1" cy="18"/>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45" name="Line 241">
              <a:extLst>
                <a:ext uri="{FF2B5EF4-FFF2-40B4-BE49-F238E27FC236}">
                  <a16:creationId xmlns:a16="http://schemas.microsoft.com/office/drawing/2014/main" id="{DAECABBD-4434-5C20-2274-99AA8752BEA8}"/>
                </a:ext>
              </a:extLst>
            </p:cNvPr>
            <p:cNvSpPr>
              <a:spLocks noChangeShapeType="1"/>
            </p:cNvSpPr>
            <p:nvPr/>
          </p:nvSpPr>
          <p:spPr bwMode="auto">
            <a:xfrm>
              <a:off x="4685" y="975"/>
              <a:ext cx="1" cy="1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46" name="Line 242">
              <a:extLst>
                <a:ext uri="{FF2B5EF4-FFF2-40B4-BE49-F238E27FC236}">
                  <a16:creationId xmlns:a16="http://schemas.microsoft.com/office/drawing/2014/main" id="{997BF113-1A1A-074F-9EA1-3E5194525875}"/>
                </a:ext>
              </a:extLst>
            </p:cNvPr>
            <p:cNvSpPr>
              <a:spLocks noChangeShapeType="1"/>
            </p:cNvSpPr>
            <p:nvPr/>
          </p:nvSpPr>
          <p:spPr bwMode="auto">
            <a:xfrm flipV="1">
              <a:off x="4685" y="975"/>
              <a:ext cx="1" cy="256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47" name="Line 243">
              <a:extLst>
                <a:ext uri="{FF2B5EF4-FFF2-40B4-BE49-F238E27FC236}">
                  <a16:creationId xmlns:a16="http://schemas.microsoft.com/office/drawing/2014/main" id="{3EF5D6A8-51F2-9E21-134D-A2A7C521B879}"/>
                </a:ext>
              </a:extLst>
            </p:cNvPr>
            <p:cNvSpPr>
              <a:spLocks noChangeShapeType="1"/>
            </p:cNvSpPr>
            <p:nvPr/>
          </p:nvSpPr>
          <p:spPr bwMode="auto">
            <a:xfrm>
              <a:off x="4685" y="975"/>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48" name="Line 244">
              <a:extLst>
                <a:ext uri="{FF2B5EF4-FFF2-40B4-BE49-F238E27FC236}">
                  <a16:creationId xmlns:a16="http://schemas.microsoft.com/office/drawing/2014/main" id="{FCA1C42A-D90D-0D98-782B-578FF2B41610}"/>
                </a:ext>
              </a:extLst>
            </p:cNvPr>
            <p:cNvSpPr>
              <a:spLocks noChangeShapeType="1"/>
            </p:cNvSpPr>
            <p:nvPr/>
          </p:nvSpPr>
          <p:spPr bwMode="auto">
            <a:xfrm flipV="1">
              <a:off x="4685" y="3506"/>
              <a:ext cx="1" cy="35"/>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49" name="Line 245">
              <a:extLst>
                <a:ext uri="{FF2B5EF4-FFF2-40B4-BE49-F238E27FC236}">
                  <a16:creationId xmlns:a16="http://schemas.microsoft.com/office/drawing/2014/main" id="{049220BB-1B00-2A13-8063-878ADB187A48}"/>
                </a:ext>
              </a:extLst>
            </p:cNvPr>
            <p:cNvSpPr>
              <a:spLocks noChangeShapeType="1"/>
            </p:cNvSpPr>
            <p:nvPr/>
          </p:nvSpPr>
          <p:spPr bwMode="auto">
            <a:xfrm>
              <a:off x="4685" y="975"/>
              <a:ext cx="1" cy="33"/>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50" name="Rectangle 246">
              <a:extLst>
                <a:ext uri="{FF2B5EF4-FFF2-40B4-BE49-F238E27FC236}">
                  <a16:creationId xmlns:a16="http://schemas.microsoft.com/office/drawing/2014/main" id="{933D80C7-D001-5ABD-93D4-0AC6FC540D13}"/>
                </a:ext>
              </a:extLst>
            </p:cNvPr>
            <p:cNvSpPr>
              <a:spLocks noChangeArrowheads="1"/>
            </p:cNvSpPr>
            <p:nvPr/>
          </p:nvSpPr>
          <p:spPr bwMode="auto">
            <a:xfrm>
              <a:off x="4612" y="3603"/>
              <a:ext cx="224"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b="1">
                  <a:solidFill>
                    <a:srgbClr val="000000"/>
                  </a:solidFill>
                  <a:effectLst>
                    <a:outerShdw blurRad="38100" dist="38100" dir="2700000" algn="tl">
                      <a:srgbClr val="FFFFFF"/>
                    </a:outerShdw>
                  </a:effectLst>
                  <a:latin typeface="Bookman Old Style" panose="02050604050505020204" pitchFamily="18" charset="0"/>
                </a:rPr>
                <a:t>100</a:t>
              </a:r>
              <a:endParaRPr lang="en-US" altLang="en-US" sz="2400" b="1">
                <a:solidFill>
                  <a:srgbClr val="000000"/>
                </a:solidFill>
                <a:effectLst>
                  <a:outerShdw blurRad="38100" dist="38100" dir="2700000" algn="tl">
                    <a:srgbClr val="FFFFFF"/>
                  </a:outerShdw>
                </a:effectLst>
                <a:latin typeface="Bookman Old Style" panose="02050604050505020204" pitchFamily="18" charset="0"/>
              </a:endParaRPr>
            </a:p>
          </p:txBody>
        </p:sp>
        <p:sp>
          <p:nvSpPr>
            <p:cNvPr id="72952" name="Line 248">
              <a:extLst>
                <a:ext uri="{FF2B5EF4-FFF2-40B4-BE49-F238E27FC236}">
                  <a16:creationId xmlns:a16="http://schemas.microsoft.com/office/drawing/2014/main" id="{4FA25877-AC5C-8808-3267-B1AB419CE9DD}"/>
                </a:ext>
              </a:extLst>
            </p:cNvPr>
            <p:cNvSpPr>
              <a:spLocks noChangeShapeType="1"/>
            </p:cNvSpPr>
            <p:nvPr/>
          </p:nvSpPr>
          <p:spPr bwMode="auto">
            <a:xfrm>
              <a:off x="1515" y="3541"/>
              <a:ext cx="17"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53" name="Line 249">
              <a:extLst>
                <a:ext uri="{FF2B5EF4-FFF2-40B4-BE49-F238E27FC236}">
                  <a16:creationId xmlns:a16="http://schemas.microsoft.com/office/drawing/2014/main" id="{00EE432F-82D4-2072-1596-C8EC519DD8EE}"/>
                </a:ext>
              </a:extLst>
            </p:cNvPr>
            <p:cNvSpPr>
              <a:spLocks noChangeShapeType="1"/>
            </p:cNvSpPr>
            <p:nvPr/>
          </p:nvSpPr>
          <p:spPr bwMode="auto">
            <a:xfrm flipH="1">
              <a:off x="4668" y="3541"/>
              <a:ext cx="17"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54" name="Line 250">
              <a:extLst>
                <a:ext uri="{FF2B5EF4-FFF2-40B4-BE49-F238E27FC236}">
                  <a16:creationId xmlns:a16="http://schemas.microsoft.com/office/drawing/2014/main" id="{A4E1FA64-3387-281D-CDBF-5BE6D2A1EFEE}"/>
                </a:ext>
              </a:extLst>
            </p:cNvPr>
            <p:cNvSpPr>
              <a:spLocks noChangeShapeType="1"/>
            </p:cNvSpPr>
            <p:nvPr/>
          </p:nvSpPr>
          <p:spPr bwMode="auto">
            <a:xfrm>
              <a:off x="1515" y="3541"/>
              <a:ext cx="3169"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55" name="Line 251">
              <a:extLst>
                <a:ext uri="{FF2B5EF4-FFF2-40B4-BE49-F238E27FC236}">
                  <a16:creationId xmlns:a16="http://schemas.microsoft.com/office/drawing/2014/main" id="{1C805262-3EAF-E263-A562-7B1D07D51E70}"/>
                </a:ext>
              </a:extLst>
            </p:cNvPr>
            <p:cNvSpPr>
              <a:spLocks noChangeShapeType="1"/>
            </p:cNvSpPr>
            <p:nvPr/>
          </p:nvSpPr>
          <p:spPr bwMode="auto">
            <a:xfrm>
              <a:off x="4685" y="3541"/>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56" name="Line 252">
              <a:extLst>
                <a:ext uri="{FF2B5EF4-FFF2-40B4-BE49-F238E27FC236}">
                  <a16:creationId xmlns:a16="http://schemas.microsoft.com/office/drawing/2014/main" id="{1CF1E667-20BB-C1C0-7074-A3013736816C}"/>
                </a:ext>
              </a:extLst>
            </p:cNvPr>
            <p:cNvSpPr>
              <a:spLocks noChangeShapeType="1"/>
            </p:cNvSpPr>
            <p:nvPr/>
          </p:nvSpPr>
          <p:spPr bwMode="auto">
            <a:xfrm>
              <a:off x="1515" y="3541"/>
              <a:ext cx="34"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57" name="Line 253">
              <a:extLst>
                <a:ext uri="{FF2B5EF4-FFF2-40B4-BE49-F238E27FC236}">
                  <a16:creationId xmlns:a16="http://schemas.microsoft.com/office/drawing/2014/main" id="{FCF5B6EF-DB6D-E496-65D9-4D4D2E7FF9CA}"/>
                </a:ext>
              </a:extLst>
            </p:cNvPr>
            <p:cNvSpPr>
              <a:spLocks noChangeShapeType="1"/>
            </p:cNvSpPr>
            <p:nvPr/>
          </p:nvSpPr>
          <p:spPr bwMode="auto">
            <a:xfrm flipH="1">
              <a:off x="4653" y="3541"/>
              <a:ext cx="32"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60" name="Line 256">
              <a:extLst>
                <a:ext uri="{FF2B5EF4-FFF2-40B4-BE49-F238E27FC236}">
                  <a16:creationId xmlns:a16="http://schemas.microsoft.com/office/drawing/2014/main" id="{63FF9411-1730-A7A1-08F1-CAA9F69E5A09}"/>
                </a:ext>
              </a:extLst>
            </p:cNvPr>
            <p:cNvSpPr>
              <a:spLocks noChangeShapeType="1"/>
            </p:cNvSpPr>
            <p:nvPr/>
          </p:nvSpPr>
          <p:spPr bwMode="auto">
            <a:xfrm>
              <a:off x="1515" y="3288"/>
              <a:ext cx="17"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61" name="Line 257">
              <a:extLst>
                <a:ext uri="{FF2B5EF4-FFF2-40B4-BE49-F238E27FC236}">
                  <a16:creationId xmlns:a16="http://schemas.microsoft.com/office/drawing/2014/main" id="{A9023DCD-2536-735E-249A-774B99D3B7DF}"/>
                </a:ext>
              </a:extLst>
            </p:cNvPr>
            <p:cNvSpPr>
              <a:spLocks noChangeShapeType="1"/>
            </p:cNvSpPr>
            <p:nvPr/>
          </p:nvSpPr>
          <p:spPr bwMode="auto">
            <a:xfrm flipH="1">
              <a:off x="4668" y="3288"/>
              <a:ext cx="17"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63" name="Line 259">
              <a:extLst>
                <a:ext uri="{FF2B5EF4-FFF2-40B4-BE49-F238E27FC236}">
                  <a16:creationId xmlns:a16="http://schemas.microsoft.com/office/drawing/2014/main" id="{8E4B52CC-53D6-0572-F0C6-F0EA5FEF65C4}"/>
                </a:ext>
              </a:extLst>
            </p:cNvPr>
            <p:cNvSpPr>
              <a:spLocks noChangeShapeType="1"/>
            </p:cNvSpPr>
            <p:nvPr/>
          </p:nvSpPr>
          <p:spPr bwMode="auto">
            <a:xfrm>
              <a:off x="4685" y="3288"/>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64" name="Line 260">
              <a:extLst>
                <a:ext uri="{FF2B5EF4-FFF2-40B4-BE49-F238E27FC236}">
                  <a16:creationId xmlns:a16="http://schemas.microsoft.com/office/drawing/2014/main" id="{11CD865A-178E-C065-BF5E-3CDD7E00371E}"/>
                </a:ext>
              </a:extLst>
            </p:cNvPr>
            <p:cNvSpPr>
              <a:spLocks noChangeShapeType="1"/>
            </p:cNvSpPr>
            <p:nvPr/>
          </p:nvSpPr>
          <p:spPr bwMode="auto">
            <a:xfrm>
              <a:off x="1515" y="3135"/>
              <a:ext cx="17"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65" name="Line 261">
              <a:extLst>
                <a:ext uri="{FF2B5EF4-FFF2-40B4-BE49-F238E27FC236}">
                  <a16:creationId xmlns:a16="http://schemas.microsoft.com/office/drawing/2014/main" id="{32491452-B4D9-9CA2-9323-11ED3530CB5F}"/>
                </a:ext>
              </a:extLst>
            </p:cNvPr>
            <p:cNvSpPr>
              <a:spLocks noChangeShapeType="1"/>
            </p:cNvSpPr>
            <p:nvPr/>
          </p:nvSpPr>
          <p:spPr bwMode="auto">
            <a:xfrm flipH="1">
              <a:off x="4668" y="3135"/>
              <a:ext cx="17"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67" name="Line 263">
              <a:extLst>
                <a:ext uri="{FF2B5EF4-FFF2-40B4-BE49-F238E27FC236}">
                  <a16:creationId xmlns:a16="http://schemas.microsoft.com/office/drawing/2014/main" id="{EF6C098F-C09F-B341-0E1C-BCE451AEBFC2}"/>
                </a:ext>
              </a:extLst>
            </p:cNvPr>
            <p:cNvSpPr>
              <a:spLocks noChangeShapeType="1"/>
            </p:cNvSpPr>
            <p:nvPr/>
          </p:nvSpPr>
          <p:spPr bwMode="auto">
            <a:xfrm>
              <a:off x="4685" y="3135"/>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68" name="Line 264">
              <a:extLst>
                <a:ext uri="{FF2B5EF4-FFF2-40B4-BE49-F238E27FC236}">
                  <a16:creationId xmlns:a16="http://schemas.microsoft.com/office/drawing/2014/main" id="{A5048D6A-E959-AEA6-2FB2-7B73A39D24EF}"/>
                </a:ext>
              </a:extLst>
            </p:cNvPr>
            <p:cNvSpPr>
              <a:spLocks noChangeShapeType="1"/>
            </p:cNvSpPr>
            <p:nvPr/>
          </p:nvSpPr>
          <p:spPr bwMode="auto">
            <a:xfrm>
              <a:off x="1515" y="3025"/>
              <a:ext cx="17"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69" name="Line 265">
              <a:extLst>
                <a:ext uri="{FF2B5EF4-FFF2-40B4-BE49-F238E27FC236}">
                  <a16:creationId xmlns:a16="http://schemas.microsoft.com/office/drawing/2014/main" id="{2209EF99-CB18-5CFC-080D-7E5ADFE57A39}"/>
                </a:ext>
              </a:extLst>
            </p:cNvPr>
            <p:cNvSpPr>
              <a:spLocks noChangeShapeType="1"/>
            </p:cNvSpPr>
            <p:nvPr/>
          </p:nvSpPr>
          <p:spPr bwMode="auto">
            <a:xfrm flipH="1">
              <a:off x="4668" y="3025"/>
              <a:ext cx="17"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71" name="Line 267">
              <a:extLst>
                <a:ext uri="{FF2B5EF4-FFF2-40B4-BE49-F238E27FC236}">
                  <a16:creationId xmlns:a16="http://schemas.microsoft.com/office/drawing/2014/main" id="{00421776-7C36-DD78-B8FA-45524C590908}"/>
                </a:ext>
              </a:extLst>
            </p:cNvPr>
            <p:cNvSpPr>
              <a:spLocks noChangeShapeType="1"/>
            </p:cNvSpPr>
            <p:nvPr/>
          </p:nvSpPr>
          <p:spPr bwMode="auto">
            <a:xfrm>
              <a:off x="4685" y="3025"/>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72" name="Line 268">
              <a:extLst>
                <a:ext uri="{FF2B5EF4-FFF2-40B4-BE49-F238E27FC236}">
                  <a16:creationId xmlns:a16="http://schemas.microsoft.com/office/drawing/2014/main" id="{EE9AB9D0-8569-C42D-A64E-F1DE219DFAFA}"/>
                </a:ext>
              </a:extLst>
            </p:cNvPr>
            <p:cNvSpPr>
              <a:spLocks noChangeShapeType="1"/>
            </p:cNvSpPr>
            <p:nvPr/>
          </p:nvSpPr>
          <p:spPr bwMode="auto">
            <a:xfrm>
              <a:off x="1515" y="2940"/>
              <a:ext cx="17"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73" name="Line 269">
              <a:extLst>
                <a:ext uri="{FF2B5EF4-FFF2-40B4-BE49-F238E27FC236}">
                  <a16:creationId xmlns:a16="http://schemas.microsoft.com/office/drawing/2014/main" id="{0142FA27-D1AE-65A3-A485-9BAA984BF7CB}"/>
                </a:ext>
              </a:extLst>
            </p:cNvPr>
            <p:cNvSpPr>
              <a:spLocks noChangeShapeType="1"/>
            </p:cNvSpPr>
            <p:nvPr/>
          </p:nvSpPr>
          <p:spPr bwMode="auto">
            <a:xfrm flipH="1">
              <a:off x="4668" y="2940"/>
              <a:ext cx="17"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75" name="Line 271">
              <a:extLst>
                <a:ext uri="{FF2B5EF4-FFF2-40B4-BE49-F238E27FC236}">
                  <a16:creationId xmlns:a16="http://schemas.microsoft.com/office/drawing/2014/main" id="{6F3A442C-6DCE-FBFB-5123-C64153B7B095}"/>
                </a:ext>
              </a:extLst>
            </p:cNvPr>
            <p:cNvSpPr>
              <a:spLocks noChangeShapeType="1"/>
            </p:cNvSpPr>
            <p:nvPr/>
          </p:nvSpPr>
          <p:spPr bwMode="auto">
            <a:xfrm>
              <a:off x="4685" y="2940"/>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76" name="Line 272">
              <a:extLst>
                <a:ext uri="{FF2B5EF4-FFF2-40B4-BE49-F238E27FC236}">
                  <a16:creationId xmlns:a16="http://schemas.microsoft.com/office/drawing/2014/main" id="{9CBF2BFA-E5D2-7B3B-FF80-7B98D22E4F44}"/>
                </a:ext>
              </a:extLst>
            </p:cNvPr>
            <p:cNvSpPr>
              <a:spLocks noChangeShapeType="1"/>
            </p:cNvSpPr>
            <p:nvPr/>
          </p:nvSpPr>
          <p:spPr bwMode="auto">
            <a:xfrm>
              <a:off x="1515" y="2872"/>
              <a:ext cx="17"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77" name="Line 273">
              <a:extLst>
                <a:ext uri="{FF2B5EF4-FFF2-40B4-BE49-F238E27FC236}">
                  <a16:creationId xmlns:a16="http://schemas.microsoft.com/office/drawing/2014/main" id="{82FB4F56-6E24-77A2-A33E-ED1D5B7EBD5A}"/>
                </a:ext>
              </a:extLst>
            </p:cNvPr>
            <p:cNvSpPr>
              <a:spLocks noChangeShapeType="1"/>
            </p:cNvSpPr>
            <p:nvPr/>
          </p:nvSpPr>
          <p:spPr bwMode="auto">
            <a:xfrm flipH="1">
              <a:off x="4668" y="2872"/>
              <a:ext cx="17"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79" name="Line 275">
              <a:extLst>
                <a:ext uri="{FF2B5EF4-FFF2-40B4-BE49-F238E27FC236}">
                  <a16:creationId xmlns:a16="http://schemas.microsoft.com/office/drawing/2014/main" id="{17216A8D-5A08-AACB-F36A-E25A0C75C5C3}"/>
                </a:ext>
              </a:extLst>
            </p:cNvPr>
            <p:cNvSpPr>
              <a:spLocks noChangeShapeType="1"/>
            </p:cNvSpPr>
            <p:nvPr/>
          </p:nvSpPr>
          <p:spPr bwMode="auto">
            <a:xfrm>
              <a:off x="4685" y="2872"/>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80" name="Line 276">
              <a:extLst>
                <a:ext uri="{FF2B5EF4-FFF2-40B4-BE49-F238E27FC236}">
                  <a16:creationId xmlns:a16="http://schemas.microsoft.com/office/drawing/2014/main" id="{8848DC99-C4DE-3463-DB38-B8E9B04A2802}"/>
                </a:ext>
              </a:extLst>
            </p:cNvPr>
            <p:cNvSpPr>
              <a:spLocks noChangeShapeType="1"/>
            </p:cNvSpPr>
            <p:nvPr/>
          </p:nvSpPr>
          <p:spPr bwMode="auto">
            <a:xfrm>
              <a:off x="1515" y="2821"/>
              <a:ext cx="17"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81" name="Line 277">
              <a:extLst>
                <a:ext uri="{FF2B5EF4-FFF2-40B4-BE49-F238E27FC236}">
                  <a16:creationId xmlns:a16="http://schemas.microsoft.com/office/drawing/2014/main" id="{B1DD2A38-ED52-C76A-B5CE-5E23CA627D2B}"/>
                </a:ext>
              </a:extLst>
            </p:cNvPr>
            <p:cNvSpPr>
              <a:spLocks noChangeShapeType="1"/>
            </p:cNvSpPr>
            <p:nvPr/>
          </p:nvSpPr>
          <p:spPr bwMode="auto">
            <a:xfrm flipH="1">
              <a:off x="4668" y="2821"/>
              <a:ext cx="17"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83" name="Line 279">
              <a:extLst>
                <a:ext uri="{FF2B5EF4-FFF2-40B4-BE49-F238E27FC236}">
                  <a16:creationId xmlns:a16="http://schemas.microsoft.com/office/drawing/2014/main" id="{A98C65A5-67EE-A67A-48A0-548980B29DFA}"/>
                </a:ext>
              </a:extLst>
            </p:cNvPr>
            <p:cNvSpPr>
              <a:spLocks noChangeShapeType="1"/>
            </p:cNvSpPr>
            <p:nvPr/>
          </p:nvSpPr>
          <p:spPr bwMode="auto">
            <a:xfrm>
              <a:off x="4685" y="2821"/>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84" name="Line 280">
              <a:extLst>
                <a:ext uri="{FF2B5EF4-FFF2-40B4-BE49-F238E27FC236}">
                  <a16:creationId xmlns:a16="http://schemas.microsoft.com/office/drawing/2014/main" id="{C5F2E3DE-E48E-08C8-DF3F-526655B6A96C}"/>
                </a:ext>
              </a:extLst>
            </p:cNvPr>
            <p:cNvSpPr>
              <a:spLocks noChangeShapeType="1"/>
            </p:cNvSpPr>
            <p:nvPr/>
          </p:nvSpPr>
          <p:spPr bwMode="auto">
            <a:xfrm>
              <a:off x="1515" y="2770"/>
              <a:ext cx="17"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85" name="Line 281">
              <a:extLst>
                <a:ext uri="{FF2B5EF4-FFF2-40B4-BE49-F238E27FC236}">
                  <a16:creationId xmlns:a16="http://schemas.microsoft.com/office/drawing/2014/main" id="{F5D2C3D8-181F-89E3-DD6C-72E6790C6CE8}"/>
                </a:ext>
              </a:extLst>
            </p:cNvPr>
            <p:cNvSpPr>
              <a:spLocks noChangeShapeType="1"/>
            </p:cNvSpPr>
            <p:nvPr/>
          </p:nvSpPr>
          <p:spPr bwMode="auto">
            <a:xfrm flipH="1">
              <a:off x="4668" y="2770"/>
              <a:ext cx="17"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87" name="Line 283">
              <a:extLst>
                <a:ext uri="{FF2B5EF4-FFF2-40B4-BE49-F238E27FC236}">
                  <a16:creationId xmlns:a16="http://schemas.microsoft.com/office/drawing/2014/main" id="{3DB50065-FB95-4825-B2E3-B162E115C47A}"/>
                </a:ext>
              </a:extLst>
            </p:cNvPr>
            <p:cNvSpPr>
              <a:spLocks noChangeShapeType="1"/>
            </p:cNvSpPr>
            <p:nvPr/>
          </p:nvSpPr>
          <p:spPr bwMode="auto">
            <a:xfrm>
              <a:off x="4685" y="2770"/>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88" name="Line 284">
              <a:extLst>
                <a:ext uri="{FF2B5EF4-FFF2-40B4-BE49-F238E27FC236}">
                  <a16:creationId xmlns:a16="http://schemas.microsoft.com/office/drawing/2014/main" id="{9D1AAAF4-02F7-0843-2EC2-555B38F1F9D1}"/>
                </a:ext>
              </a:extLst>
            </p:cNvPr>
            <p:cNvSpPr>
              <a:spLocks noChangeShapeType="1"/>
            </p:cNvSpPr>
            <p:nvPr/>
          </p:nvSpPr>
          <p:spPr bwMode="auto">
            <a:xfrm>
              <a:off x="1515" y="2728"/>
              <a:ext cx="17"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89" name="Line 285">
              <a:extLst>
                <a:ext uri="{FF2B5EF4-FFF2-40B4-BE49-F238E27FC236}">
                  <a16:creationId xmlns:a16="http://schemas.microsoft.com/office/drawing/2014/main" id="{A15C043A-F8F6-5C37-325F-82A9063A6941}"/>
                </a:ext>
              </a:extLst>
            </p:cNvPr>
            <p:cNvSpPr>
              <a:spLocks noChangeShapeType="1"/>
            </p:cNvSpPr>
            <p:nvPr/>
          </p:nvSpPr>
          <p:spPr bwMode="auto">
            <a:xfrm flipH="1">
              <a:off x="4668" y="2728"/>
              <a:ext cx="17"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91" name="Line 287">
              <a:extLst>
                <a:ext uri="{FF2B5EF4-FFF2-40B4-BE49-F238E27FC236}">
                  <a16:creationId xmlns:a16="http://schemas.microsoft.com/office/drawing/2014/main" id="{789B710B-14CD-5F89-3795-DC8A47CBA3E7}"/>
                </a:ext>
              </a:extLst>
            </p:cNvPr>
            <p:cNvSpPr>
              <a:spLocks noChangeShapeType="1"/>
            </p:cNvSpPr>
            <p:nvPr/>
          </p:nvSpPr>
          <p:spPr bwMode="auto">
            <a:xfrm>
              <a:off x="4685" y="2728"/>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92" name="Line 288">
              <a:extLst>
                <a:ext uri="{FF2B5EF4-FFF2-40B4-BE49-F238E27FC236}">
                  <a16:creationId xmlns:a16="http://schemas.microsoft.com/office/drawing/2014/main" id="{764FDF10-BF8B-4C8A-A2AC-0DF0CD367A09}"/>
                </a:ext>
              </a:extLst>
            </p:cNvPr>
            <p:cNvSpPr>
              <a:spLocks noChangeShapeType="1"/>
            </p:cNvSpPr>
            <p:nvPr/>
          </p:nvSpPr>
          <p:spPr bwMode="auto">
            <a:xfrm>
              <a:off x="1515" y="2685"/>
              <a:ext cx="17"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93" name="Line 289">
              <a:extLst>
                <a:ext uri="{FF2B5EF4-FFF2-40B4-BE49-F238E27FC236}">
                  <a16:creationId xmlns:a16="http://schemas.microsoft.com/office/drawing/2014/main" id="{E4BCED00-AD4E-299C-C322-4C4D4F8ADFB0}"/>
                </a:ext>
              </a:extLst>
            </p:cNvPr>
            <p:cNvSpPr>
              <a:spLocks noChangeShapeType="1"/>
            </p:cNvSpPr>
            <p:nvPr/>
          </p:nvSpPr>
          <p:spPr bwMode="auto">
            <a:xfrm flipH="1">
              <a:off x="4668" y="2685"/>
              <a:ext cx="17"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94" name="Line 290">
              <a:extLst>
                <a:ext uri="{FF2B5EF4-FFF2-40B4-BE49-F238E27FC236}">
                  <a16:creationId xmlns:a16="http://schemas.microsoft.com/office/drawing/2014/main" id="{C462A308-57AC-40C9-C5E4-1B98EA2ADBB7}"/>
                </a:ext>
              </a:extLst>
            </p:cNvPr>
            <p:cNvSpPr>
              <a:spLocks noChangeShapeType="1"/>
            </p:cNvSpPr>
            <p:nvPr/>
          </p:nvSpPr>
          <p:spPr bwMode="auto">
            <a:xfrm>
              <a:off x="1515" y="2685"/>
              <a:ext cx="3169"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95" name="Line 291">
              <a:extLst>
                <a:ext uri="{FF2B5EF4-FFF2-40B4-BE49-F238E27FC236}">
                  <a16:creationId xmlns:a16="http://schemas.microsoft.com/office/drawing/2014/main" id="{51382D06-351E-8AC5-A0FB-64C9EFB91CBF}"/>
                </a:ext>
              </a:extLst>
            </p:cNvPr>
            <p:cNvSpPr>
              <a:spLocks noChangeShapeType="1"/>
            </p:cNvSpPr>
            <p:nvPr/>
          </p:nvSpPr>
          <p:spPr bwMode="auto">
            <a:xfrm>
              <a:off x="4685" y="2685"/>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96" name="Line 292">
              <a:extLst>
                <a:ext uri="{FF2B5EF4-FFF2-40B4-BE49-F238E27FC236}">
                  <a16:creationId xmlns:a16="http://schemas.microsoft.com/office/drawing/2014/main" id="{DE98661C-2735-A308-0CE3-F6AB4B3BE8C2}"/>
                </a:ext>
              </a:extLst>
            </p:cNvPr>
            <p:cNvSpPr>
              <a:spLocks noChangeShapeType="1"/>
            </p:cNvSpPr>
            <p:nvPr/>
          </p:nvSpPr>
          <p:spPr bwMode="auto">
            <a:xfrm>
              <a:off x="1515" y="2685"/>
              <a:ext cx="34"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2997" name="Line 293">
              <a:extLst>
                <a:ext uri="{FF2B5EF4-FFF2-40B4-BE49-F238E27FC236}">
                  <a16:creationId xmlns:a16="http://schemas.microsoft.com/office/drawing/2014/main" id="{89E1CA91-185B-0B95-7963-1244FD6F83EC}"/>
                </a:ext>
              </a:extLst>
            </p:cNvPr>
            <p:cNvSpPr>
              <a:spLocks noChangeShapeType="1"/>
            </p:cNvSpPr>
            <p:nvPr/>
          </p:nvSpPr>
          <p:spPr bwMode="auto">
            <a:xfrm flipH="1">
              <a:off x="4653" y="2685"/>
              <a:ext cx="32"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00" name="Line 296">
              <a:extLst>
                <a:ext uri="{FF2B5EF4-FFF2-40B4-BE49-F238E27FC236}">
                  <a16:creationId xmlns:a16="http://schemas.microsoft.com/office/drawing/2014/main" id="{2F4D3709-B0B6-A7E1-52DF-E63580DEB98D}"/>
                </a:ext>
              </a:extLst>
            </p:cNvPr>
            <p:cNvSpPr>
              <a:spLocks noChangeShapeType="1"/>
            </p:cNvSpPr>
            <p:nvPr/>
          </p:nvSpPr>
          <p:spPr bwMode="auto">
            <a:xfrm>
              <a:off x="1515" y="2431"/>
              <a:ext cx="17"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01" name="Line 297">
              <a:extLst>
                <a:ext uri="{FF2B5EF4-FFF2-40B4-BE49-F238E27FC236}">
                  <a16:creationId xmlns:a16="http://schemas.microsoft.com/office/drawing/2014/main" id="{F3E08B8B-6DA1-4793-5F1F-DF12556512DA}"/>
                </a:ext>
              </a:extLst>
            </p:cNvPr>
            <p:cNvSpPr>
              <a:spLocks noChangeShapeType="1"/>
            </p:cNvSpPr>
            <p:nvPr/>
          </p:nvSpPr>
          <p:spPr bwMode="auto">
            <a:xfrm flipH="1">
              <a:off x="4668" y="2431"/>
              <a:ext cx="17"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03" name="Line 299">
              <a:extLst>
                <a:ext uri="{FF2B5EF4-FFF2-40B4-BE49-F238E27FC236}">
                  <a16:creationId xmlns:a16="http://schemas.microsoft.com/office/drawing/2014/main" id="{535302EB-1ED0-2BE3-DC9D-5E5733D61C77}"/>
                </a:ext>
              </a:extLst>
            </p:cNvPr>
            <p:cNvSpPr>
              <a:spLocks noChangeShapeType="1"/>
            </p:cNvSpPr>
            <p:nvPr/>
          </p:nvSpPr>
          <p:spPr bwMode="auto">
            <a:xfrm>
              <a:off x="4685" y="2431"/>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04" name="Line 300">
              <a:extLst>
                <a:ext uri="{FF2B5EF4-FFF2-40B4-BE49-F238E27FC236}">
                  <a16:creationId xmlns:a16="http://schemas.microsoft.com/office/drawing/2014/main" id="{24A222EA-464B-CEBF-1C2A-AB88E15A2590}"/>
                </a:ext>
              </a:extLst>
            </p:cNvPr>
            <p:cNvSpPr>
              <a:spLocks noChangeShapeType="1"/>
            </p:cNvSpPr>
            <p:nvPr/>
          </p:nvSpPr>
          <p:spPr bwMode="auto">
            <a:xfrm>
              <a:off x="1515" y="2278"/>
              <a:ext cx="17"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05" name="Line 301">
              <a:extLst>
                <a:ext uri="{FF2B5EF4-FFF2-40B4-BE49-F238E27FC236}">
                  <a16:creationId xmlns:a16="http://schemas.microsoft.com/office/drawing/2014/main" id="{4E0DAED1-9D9F-D929-E060-47263E268FAE}"/>
                </a:ext>
              </a:extLst>
            </p:cNvPr>
            <p:cNvSpPr>
              <a:spLocks noChangeShapeType="1"/>
            </p:cNvSpPr>
            <p:nvPr/>
          </p:nvSpPr>
          <p:spPr bwMode="auto">
            <a:xfrm flipH="1">
              <a:off x="4668" y="2278"/>
              <a:ext cx="17"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07" name="Line 303">
              <a:extLst>
                <a:ext uri="{FF2B5EF4-FFF2-40B4-BE49-F238E27FC236}">
                  <a16:creationId xmlns:a16="http://schemas.microsoft.com/office/drawing/2014/main" id="{E2E0B070-E20B-7C45-01B5-FF817AB4B20D}"/>
                </a:ext>
              </a:extLst>
            </p:cNvPr>
            <p:cNvSpPr>
              <a:spLocks noChangeShapeType="1"/>
            </p:cNvSpPr>
            <p:nvPr/>
          </p:nvSpPr>
          <p:spPr bwMode="auto">
            <a:xfrm>
              <a:off x="4685" y="2278"/>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08" name="Line 304">
              <a:extLst>
                <a:ext uri="{FF2B5EF4-FFF2-40B4-BE49-F238E27FC236}">
                  <a16:creationId xmlns:a16="http://schemas.microsoft.com/office/drawing/2014/main" id="{EE7FC58C-752A-5EAF-E5D9-5A48B12C6848}"/>
                </a:ext>
              </a:extLst>
            </p:cNvPr>
            <p:cNvSpPr>
              <a:spLocks noChangeShapeType="1"/>
            </p:cNvSpPr>
            <p:nvPr/>
          </p:nvSpPr>
          <p:spPr bwMode="auto">
            <a:xfrm>
              <a:off x="1515" y="2168"/>
              <a:ext cx="17"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09" name="Line 305">
              <a:extLst>
                <a:ext uri="{FF2B5EF4-FFF2-40B4-BE49-F238E27FC236}">
                  <a16:creationId xmlns:a16="http://schemas.microsoft.com/office/drawing/2014/main" id="{6816A904-51E3-B4B7-D470-22CF9B3684BC}"/>
                </a:ext>
              </a:extLst>
            </p:cNvPr>
            <p:cNvSpPr>
              <a:spLocks noChangeShapeType="1"/>
            </p:cNvSpPr>
            <p:nvPr/>
          </p:nvSpPr>
          <p:spPr bwMode="auto">
            <a:xfrm flipH="1">
              <a:off x="4668" y="2168"/>
              <a:ext cx="17"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11" name="Line 307">
              <a:extLst>
                <a:ext uri="{FF2B5EF4-FFF2-40B4-BE49-F238E27FC236}">
                  <a16:creationId xmlns:a16="http://schemas.microsoft.com/office/drawing/2014/main" id="{6463CE88-437C-985C-58B4-9829342C44CC}"/>
                </a:ext>
              </a:extLst>
            </p:cNvPr>
            <p:cNvSpPr>
              <a:spLocks noChangeShapeType="1"/>
            </p:cNvSpPr>
            <p:nvPr/>
          </p:nvSpPr>
          <p:spPr bwMode="auto">
            <a:xfrm>
              <a:off x="4685" y="2168"/>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12" name="Line 308">
              <a:extLst>
                <a:ext uri="{FF2B5EF4-FFF2-40B4-BE49-F238E27FC236}">
                  <a16:creationId xmlns:a16="http://schemas.microsoft.com/office/drawing/2014/main" id="{B3D77F51-1C50-4C65-3838-0D12CBE314BE}"/>
                </a:ext>
              </a:extLst>
            </p:cNvPr>
            <p:cNvSpPr>
              <a:spLocks noChangeShapeType="1"/>
            </p:cNvSpPr>
            <p:nvPr/>
          </p:nvSpPr>
          <p:spPr bwMode="auto">
            <a:xfrm>
              <a:off x="1515" y="2084"/>
              <a:ext cx="17"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13" name="Line 309">
              <a:extLst>
                <a:ext uri="{FF2B5EF4-FFF2-40B4-BE49-F238E27FC236}">
                  <a16:creationId xmlns:a16="http://schemas.microsoft.com/office/drawing/2014/main" id="{0726640B-B27C-C83F-4E2E-C501ADE1040C}"/>
                </a:ext>
              </a:extLst>
            </p:cNvPr>
            <p:cNvSpPr>
              <a:spLocks noChangeShapeType="1"/>
            </p:cNvSpPr>
            <p:nvPr/>
          </p:nvSpPr>
          <p:spPr bwMode="auto">
            <a:xfrm flipH="1">
              <a:off x="4668" y="2084"/>
              <a:ext cx="17"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15" name="Line 311">
              <a:extLst>
                <a:ext uri="{FF2B5EF4-FFF2-40B4-BE49-F238E27FC236}">
                  <a16:creationId xmlns:a16="http://schemas.microsoft.com/office/drawing/2014/main" id="{F9424B95-A2F9-9690-B4E8-27C78C0B09BC}"/>
                </a:ext>
              </a:extLst>
            </p:cNvPr>
            <p:cNvSpPr>
              <a:spLocks noChangeShapeType="1"/>
            </p:cNvSpPr>
            <p:nvPr/>
          </p:nvSpPr>
          <p:spPr bwMode="auto">
            <a:xfrm>
              <a:off x="4685" y="2084"/>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16" name="Line 312">
              <a:extLst>
                <a:ext uri="{FF2B5EF4-FFF2-40B4-BE49-F238E27FC236}">
                  <a16:creationId xmlns:a16="http://schemas.microsoft.com/office/drawing/2014/main" id="{984F7B66-FC32-76FC-2842-0F3FF8068C64}"/>
                </a:ext>
              </a:extLst>
            </p:cNvPr>
            <p:cNvSpPr>
              <a:spLocks noChangeShapeType="1"/>
            </p:cNvSpPr>
            <p:nvPr/>
          </p:nvSpPr>
          <p:spPr bwMode="auto">
            <a:xfrm>
              <a:off x="1515" y="2017"/>
              <a:ext cx="17"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17" name="Line 313">
              <a:extLst>
                <a:ext uri="{FF2B5EF4-FFF2-40B4-BE49-F238E27FC236}">
                  <a16:creationId xmlns:a16="http://schemas.microsoft.com/office/drawing/2014/main" id="{F62749B9-8D58-1DC4-BB0E-650368BE51EB}"/>
                </a:ext>
              </a:extLst>
            </p:cNvPr>
            <p:cNvSpPr>
              <a:spLocks noChangeShapeType="1"/>
            </p:cNvSpPr>
            <p:nvPr/>
          </p:nvSpPr>
          <p:spPr bwMode="auto">
            <a:xfrm flipH="1">
              <a:off x="4668" y="2017"/>
              <a:ext cx="17"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19" name="Line 315">
              <a:extLst>
                <a:ext uri="{FF2B5EF4-FFF2-40B4-BE49-F238E27FC236}">
                  <a16:creationId xmlns:a16="http://schemas.microsoft.com/office/drawing/2014/main" id="{AA25CD83-1A88-9907-D4D2-37443ACDE6BF}"/>
                </a:ext>
              </a:extLst>
            </p:cNvPr>
            <p:cNvSpPr>
              <a:spLocks noChangeShapeType="1"/>
            </p:cNvSpPr>
            <p:nvPr/>
          </p:nvSpPr>
          <p:spPr bwMode="auto">
            <a:xfrm>
              <a:off x="4685" y="2017"/>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20" name="Line 316">
              <a:extLst>
                <a:ext uri="{FF2B5EF4-FFF2-40B4-BE49-F238E27FC236}">
                  <a16:creationId xmlns:a16="http://schemas.microsoft.com/office/drawing/2014/main" id="{9FAF6C19-A07E-FD2E-6E3D-23504012AB23}"/>
                </a:ext>
              </a:extLst>
            </p:cNvPr>
            <p:cNvSpPr>
              <a:spLocks noChangeShapeType="1"/>
            </p:cNvSpPr>
            <p:nvPr/>
          </p:nvSpPr>
          <p:spPr bwMode="auto">
            <a:xfrm>
              <a:off x="1515" y="1965"/>
              <a:ext cx="17"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21" name="Line 317">
              <a:extLst>
                <a:ext uri="{FF2B5EF4-FFF2-40B4-BE49-F238E27FC236}">
                  <a16:creationId xmlns:a16="http://schemas.microsoft.com/office/drawing/2014/main" id="{7111FB60-A96F-0A27-3820-720CADADA945}"/>
                </a:ext>
              </a:extLst>
            </p:cNvPr>
            <p:cNvSpPr>
              <a:spLocks noChangeShapeType="1"/>
            </p:cNvSpPr>
            <p:nvPr/>
          </p:nvSpPr>
          <p:spPr bwMode="auto">
            <a:xfrm flipH="1">
              <a:off x="4668" y="1965"/>
              <a:ext cx="17"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23" name="Line 319">
              <a:extLst>
                <a:ext uri="{FF2B5EF4-FFF2-40B4-BE49-F238E27FC236}">
                  <a16:creationId xmlns:a16="http://schemas.microsoft.com/office/drawing/2014/main" id="{FCB2FB9F-4AF1-3228-06AC-814E7CB6D3A2}"/>
                </a:ext>
              </a:extLst>
            </p:cNvPr>
            <p:cNvSpPr>
              <a:spLocks noChangeShapeType="1"/>
            </p:cNvSpPr>
            <p:nvPr/>
          </p:nvSpPr>
          <p:spPr bwMode="auto">
            <a:xfrm>
              <a:off x="4685" y="1965"/>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24" name="Line 320">
              <a:extLst>
                <a:ext uri="{FF2B5EF4-FFF2-40B4-BE49-F238E27FC236}">
                  <a16:creationId xmlns:a16="http://schemas.microsoft.com/office/drawing/2014/main" id="{77284456-4B5A-CF11-6A4E-B31A6DBAB7CE}"/>
                </a:ext>
              </a:extLst>
            </p:cNvPr>
            <p:cNvSpPr>
              <a:spLocks noChangeShapeType="1"/>
            </p:cNvSpPr>
            <p:nvPr/>
          </p:nvSpPr>
          <p:spPr bwMode="auto">
            <a:xfrm>
              <a:off x="1515" y="1914"/>
              <a:ext cx="17"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25" name="Line 321">
              <a:extLst>
                <a:ext uri="{FF2B5EF4-FFF2-40B4-BE49-F238E27FC236}">
                  <a16:creationId xmlns:a16="http://schemas.microsoft.com/office/drawing/2014/main" id="{8533B385-FD00-38B7-49BA-F8C636BAFC66}"/>
                </a:ext>
              </a:extLst>
            </p:cNvPr>
            <p:cNvSpPr>
              <a:spLocks noChangeShapeType="1"/>
            </p:cNvSpPr>
            <p:nvPr/>
          </p:nvSpPr>
          <p:spPr bwMode="auto">
            <a:xfrm flipH="1">
              <a:off x="4668" y="1914"/>
              <a:ext cx="17"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27" name="Line 323">
              <a:extLst>
                <a:ext uri="{FF2B5EF4-FFF2-40B4-BE49-F238E27FC236}">
                  <a16:creationId xmlns:a16="http://schemas.microsoft.com/office/drawing/2014/main" id="{6CFF2B89-4F7F-EDD4-C2CC-C8E690EC3ABC}"/>
                </a:ext>
              </a:extLst>
            </p:cNvPr>
            <p:cNvSpPr>
              <a:spLocks noChangeShapeType="1"/>
            </p:cNvSpPr>
            <p:nvPr/>
          </p:nvSpPr>
          <p:spPr bwMode="auto">
            <a:xfrm>
              <a:off x="4685" y="1914"/>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28" name="Line 324">
              <a:extLst>
                <a:ext uri="{FF2B5EF4-FFF2-40B4-BE49-F238E27FC236}">
                  <a16:creationId xmlns:a16="http://schemas.microsoft.com/office/drawing/2014/main" id="{35565B3A-71ED-4A5F-A53D-6D520EB8F2C9}"/>
                </a:ext>
              </a:extLst>
            </p:cNvPr>
            <p:cNvSpPr>
              <a:spLocks noChangeShapeType="1"/>
            </p:cNvSpPr>
            <p:nvPr/>
          </p:nvSpPr>
          <p:spPr bwMode="auto">
            <a:xfrm>
              <a:off x="1515" y="1872"/>
              <a:ext cx="17"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29" name="Line 325">
              <a:extLst>
                <a:ext uri="{FF2B5EF4-FFF2-40B4-BE49-F238E27FC236}">
                  <a16:creationId xmlns:a16="http://schemas.microsoft.com/office/drawing/2014/main" id="{E385C12A-7302-3254-0451-560362DE4F34}"/>
                </a:ext>
              </a:extLst>
            </p:cNvPr>
            <p:cNvSpPr>
              <a:spLocks noChangeShapeType="1"/>
            </p:cNvSpPr>
            <p:nvPr/>
          </p:nvSpPr>
          <p:spPr bwMode="auto">
            <a:xfrm flipH="1">
              <a:off x="4668" y="1872"/>
              <a:ext cx="17"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31" name="Line 327">
              <a:extLst>
                <a:ext uri="{FF2B5EF4-FFF2-40B4-BE49-F238E27FC236}">
                  <a16:creationId xmlns:a16="http://schemas.microsoft.com/office/drawing/2014/main" id="{04D4E82E-DD83-87A2-E931-976A0C07886A}"/>
                </a:ext>
              </a:extLst>
            </p:cNvPr>
            <p:cNvSpPr>
              <a:spLocks noChangeShapeType="1"/>
            </p:cNvSpPr>
            <p:nvPr/>
          </p:nvSpPr>
          <p:spPr bwMode="auto">
            <a:xfrm>
              <a:off x="4685" y="1872"/>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32" name="Line 328">
              <a:extLst>
                <a:ext uri="{FF2B5EF4-FFF2-40B4-BE49-F238E27FC236}">
                  <a16:creationId xmlns:a16="http://schemas.microsoft.com/office/drawing/2014/main" id="{28FBF576-715A-58AB-E91F-A2BC9FBB074C}"/>
                </a:ext>
              </a:extLst>
            </p:cNvPr>
            <p:cNvSpPr>
              <a:spLocks noChangeShapeType="1"/>
            </p:cNvSpPr>
            <p:nvPr/>
          </p:nvSpPr>
          <p:spPr bwMode="auto">
            <a:xfrm>
              <a:off x="1515" y="1829"/>
              <a:ext cx="17"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33" name="Line 329">
              <a:extLst>
                <a:ext uri="{FF2B5EF4-FFF2-40B4-BE49-F238E27FC236}">
                  <a16:creationId xmlns:a16="http://schemas.microsoft.com/office/drawing/2014/main" id="{F015586D-EEF0-3489-737B-41FAB88048E7}"/>
                </a:ext>
              </a:extLst>
            </p:cNvPr>
            <p:cNvSpPr>
              <a:spLocks noChangeShapeType="1"/>
            </p:cNvSpPr>
            <p:nvPr/>
          </p:nvSpPr>
          <p:spPr bwMode="auto">
            <a:xfrm flipH="1">
              <a:off x="4668" y="1829"/>
              <a:ext cx="17"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34" name="Line 330">
              <a:extLst>
                <a:ext uri="{FF2B5EF4-FFF2-40B4-BE49-F238E27FC236}">
                  <a16:creationId xmlns:a16="http://schemas.microsoft.com/office/drawing/2014/main" id="{7F07E936-C9EB-D066-1953-0617C091A909}"/>
                </a:ext>
              </a:extLst>
            </p:cNvPr>
            <p:cNvSpPr>
              <a:spLocks noChangeShapeType="1"/>
            </p:cNvSpPr>
            <p:nvPr/>
          </p:nvSpPr>
          <p:spPr bwMode="auto">
            <a:xfrm>
              <a:off x="1515" y="1829"/>
              <a:ext cx="3169"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35" name="Line 331">
              <a:extLst>
                <a:ext uri="{FF2B5EF4-FFF2-40B4-BE49-F238E27FC236}">
                  <a16:creationId xmlns:a16="http://schemas.microsoft.com/office/drawing/2014/main" id="{5C2DF436-9EF1-7DFF-580E-9639734B3084}"/>
                </a:ext>
              </a:extLst>
            </p:cNvPr>
            <p:cNvSpPr>
              <a:spLocks noChangeShapeType="1"/>
            </p:cNvSpPr>
            <p:nvPr/>
          </p:nvSpPr>
          <p:spPr bwMode="auto">
            <a:xfrm>
              <a:off x="4685" y="1829"/>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36" name="Line 332">
              <a:extLst>
                <a:ext uri="{FF2B5EF4-FFF2-40B4-BE49-F238E27FC236}">
                  <a16:creationId xmlns:a16="http://schemas.microsoft.com/office/drawing/2014/main" id="{D06AC1F3-6398-FD22-D214-5B297FD8CC13}"/>
                </a:ext>
              </a:extLst>
            </p:cNvPr>
            <p:cNvSpPr>
              <a:spLocks noChangeShapeType="1"/>
            </p:cNvSpPr>
            <p:nvPr/>
          </p:nvSpPr>
          <p:spPr bwMode="auto">
            <a:xfrm>
              <a:off x="1515" y="1829"/>
              <a:ext cx="34"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37" name="Line 333">
              <a:extLst>
                <a:ext uri="{FF2B5EF4-FFF2-40B4-BE49-F238E27FC236}">
                  <a16:creationId xmlns:a16="http://schemas.microsoft.com/office/drawing/2014/main" id="{3A813BE2-B8AD-7E12-C835-60DD2A6AED43}"/>
                </a:ext>
              </a:extLst>
            </p:cNvPr>
            <p:cNvSpPr>
              <a:spLocks noChangeShapeType="1"/>
            </p:cNvSpPr>
            <p:nvPr/>
          </p:nvSpPr>
          <p:spPr bwMode="auto">
            <a:xfrm flipH="1">
              <a:off x="4653" y="1829"/>
              <a:ext cx="32"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40" name="Line 336">
              <a:extLst>
                <a:ext uri="{FF2B5EF4-FFF2-40B4-BE49-F238E27FC236}">
                  <a16:creationId xmlns:a16="http://schemas.microsoft.com/office/drawing/2014/main" id="{DE80A5A3-2F75-13D3-AA13-AFD70C8C256F}"/>
                </a:ext>
              </a:extLst>
            </p:cNvPr>
            <p:cNvSpPr>
              <a:spLocks noChangeShapeType="1"/>
            </p:cNvSpPr>
            <p:nvPr/>
          </p:nvSpPr>
          <p:spPr bwMode="auto">
            <a:xfrm>
              <a:off x="1515" y="1576"/>
              <a:ext cx="17"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41" name="Line 337">
              <a:extLst>
                <a:ext uri="{FF2B5EF4-FFF2-40B4-BE49-F238E27FC236}">
                  <a16:creationId xmlns:a16="http://schemas.microsoft.com/office/drawing/2014/main" id="{85658E19-84F5-A54B-F417-36E4995DF942}"/>
                </a:ext>
              </a:extLst>
            </p:cNvPr>
            <p:cNvSpPr>
              <a:spLocks noChangeShapeType="1"/>
            </p:cNvSpPr>
            <p:nvPr/>
          </p:nvSpPr>
          <p:spPr bwMode="auto">
            <a:xfrm flipH="1">
              <a:off x="4668" y="1576"/>
              <a:ext cx="17"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43" name="Line 339">
              <a:extLst>
                <a:ext uri="{FF2B5EF4-FFF2-40B4-BE49-F238E27FC236}">
                  <a16:creationId xmlns:a16="http://schemas.microsoft.com/office/drawing/2014/main" id="{22D8D257-2BC4-AF77-4E71-B20F0BD8C5D7}"/>
                </a:ext>
              </a:extLst>
            </p:cNvPr>
            <p:cNvSpPr>
              <a:spLocks noChangeShapeType="1"/>
            </p:cNvSpPr>
            <p:nvPr/>
          </p:nvSpPr>
          <p:spPr bwMode="auto">
            <a:xfrm>
              <a:off x="4685" y="1576"/>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44" name="Line 340">
              <a:extLst>
                <a:ext uri="{FF2B5EF4-FFF2-40B4-BE49-F238E27FC236}">
                  <a16:creationId xmlns:a16="http://schemas.microsoft.com/office/drawing/2014/main" id="{4489CCFF-CCE8-7D2A-3B8D-ECFC8373622D}"/>
                </a:ext>
              </a:extLst>
            </p:cNvPr>
            <p:cNvSpPr>
              <a:spLocks noChangeShapeType="1"/>
            </p:cNvSpPr>
            <p:nvPr/>
          </p:nvSpPr>
          <p:spPr bwMode="auto">
            <a:xfrm>
              <a:off x="1515" y="1423"/>
              <a:ext cx="17"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45" name="Line 341">
              <a:extLst>
                <a:ext uri="{FF2B5EF4-FFF2-40B4-BE49-F238E27FC236}">
                  <a16:creationId xmlns:a16="http://schemas.microsoft.com/office/drawing/2014/main" id="{E0D5C92A-64AB-81D3-34D2-0E50BF10CDA1}"/>
                </a:ext>
              </a:extLst>
            </p:cNvPr>
            <p:cNvSpPr>
              <a:spLocks noChangeShapeType="1"/>
            </p:cNvSpPr>
            <p:nvPr/>
          </p:nvSpPr>
          <p:spPr bwMode="auto">
            <a:xfrm flipH="1">
              <a:off x="4668" y="1423"/>
              <a:ext cx="17"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47" name="Line 343">
              <a:extLst>
                <a:ext uri="{FF2B5EF4-FFF2-40B4-BE49-F238E27FC236}">
                  <a16:creationId xmlns:a16="http://schemas.microsoft.com/office/drawing/2014/main" id="{F57A5D1A-2833-23F4-EEBC-64728895DB6C}"/>
                </a:ext>
              </a:extLst>
            </p:cNvPr>
            <p:cNvSpPr>
              <a:spLocks noChangeShapeType="1"/>
            </p:cNvSpPr>
            <p:nvPr/>
          </p:nvSpPr>
          <p:spPr bwMode="auto">
            <a:xfrm>
              <a:off x="4685" y="1423"/>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48" name="Line 344">
              <a:extLst>
                <a:ext uri="{FF2B5EF4-FFF2-40B4-BE49-F238E27FC236}">
                  <a16:creationId xmlns:a16="http://schemas.microsoft.com/office/drawing/2014/main" id="{E06A939B-75E3-746A-6CDF-B81E1712597C}"/>
                </a:ext>
              </a:extLst>
            </p:cNvPr>
            <p:cNvSpPr>
              <a:spLocks noChangeShapeType="1"/>
            </p:cNvSpPr>
            <p:nvPr/>
          </p:nvSpPr>
          <p:spPr bwMode="auto">
            <a:xfrm>
              <a:off x="1515" y="1313"/>
              <a:ext cx="17"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49" name="Line 345">
              <a:extLst>
                <a:ext uri="{FF2B5EF4-FFF2-40B4-BE49-F238E27FC236}">
                  <a16:creationId xmlns:a16="http://schemas.microsoft.com/office/drawing/2014/main" id="{7918F49D-7828-A57F-5F3A-6D735359F679}"/>
                </a:ext>
              </a:extLst>
            </p:cNvPr>
            <p:cNvSpPr>
              <a:spLocks noChangeShapeType="1"/>
            </p:cNvSpPr>
            <p:nvPr/>
          </p:nvSpPr>
          <p:spPr bwMode="auto">
            <a:xfrm flipH="1">
              <a:off x="4668" y="1313"/>
              <a:ext cx="17"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51" name="Line 347">
              <a:extLst>
                <a:ext uri="{FF2B5EF4-FFF2-40B4-BE49-F238E27FC236}">
                  <a16:creationId xmlns:a16="http://schemas.microsoft.com/office/drawing/2014/main" id="{049ECAF9-E92B-CA7D-DD86-8031C5451F37}"/>
                </a:ext>
              </a:extLst>
            </p:cNvPr>
            <p:cNvSpPr>
              <a:spLocks noChangeShapeType="1"/>
            </p:cNvSpPr>
            <p:nvPr/>
          </p:nvSpPr>
          <p:spPr bwMode="auto">
            <a:xfrm>
              <a:off x="4685" y="1313"/>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52" name="Line 348">
              <a:extLst>
                <a:ext uri="{FF2B5EF4-FFF2-40B4-BE49-F238E27FC236}">
                  <a16:creationId xmlns:a16="http://schemas.microsoft.com/office/drawing/2014/main" id="{08746F72-13B7-391C-CEED-C76B2BF0C470}"/>
                </a:ext>
              </a:extLst>
            </p:cNvPr>
            <p:cNvSpPr>
              <a:spLocks noChangeShapeType="1"/>
            </p:cNvSpPr>
            <p:nvPr/>
          </p:nvSpPr>
          <p:spPr bwMode="auto">
            <a:xfrm>
              <a:off x="1515" y="1229"/>
              <a:ext cx="17"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53" name="Line 349">
              <a:extLst>
                <a:ext uri="{FF2B5EF4-FFF2-40B4-BE49-F238E27FC236}">
                  <a16:creationId xmlns:a16="http://schemas.microsoft.com/office/drawing/2014/main" id="{FD85DAFA-977E-6B05-15FA-EC8C2C1C3DBE}"/>
                </a:ext>
              </a:extLst>
            </p:cNvPr>
            <p:cNvSpPr>
              <a:spLocks noChangeShapeType="1"/>
            </p:cNvSpPr>
            <p:nvPr/>
          </p:nvSpPr>
          <p:spPr bwMode="auto">
            <a:xfrm flipH="1">
              <a:off x="4668" y="1229"/>
              <a:ext cx="17"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55" name="Line 351">
              <a:extLst>
                <a:ext uri="{FF2B5EF4-FFF2-40B4-BE49-F238E27FC236}">
                  <a16:creationId xmlns:a16="http://schemas.microsoft.com/office/drawing/2014/main" id="{15BCF761-938C-E2B9-DC5F-2CEA8E08FA9B}"/>
                </a:ext>
              </a:extLst>
            </p:cNvPr>
            <p:cNvSpPr>
              <a:spLocks noChangeShapeType="1"/>
            </p:cNvSpPr>
            <p:nvPr/>
          </p:nvSpPr>
          <p:spPr bwMode="auto">
            <a:xfrm>
              <a:off x="4685" y="1229"/>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56" name="Line 352">
              <a:extLst>
                <a:ext uri="{FF2B5EF4-FFF2-40B4-BE49-F238E27FC236}">
                  <a16:creationId xmlns:a16="http://schemas.microsoft.com/office/drawing/2014/main" id="{72F4FC61-A0E0-AC4A-BA93-30073A89C71C}"/>
                </a:ext>
              </a:extLst>
            </p:cNvPr>
            <p:cNvSpPr>
              <a:spLocks noChangeShapeType="1"/>
            </p:cNvSpPr>
            <p:nvPr/>
          </p:nvSpPr>
          <p:spPr bwMode="auto">
            <a:xfrm>
              <a:off x="1515" y="1161"/>
              <a:ext cx="17"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57" name="Line 353">
              <a:extLst>
                <a:ext uri="{FF2B5EF4-FFF2-40B4-BE49-F238E27FC236}">
                  <a16:creationId xmlns:a16="http://schemas.microsoft.com/office/drawing/2014/main" id="{AD1BB72B-399E-FC59-5A96-753F36C7A074}"/>
                </a:ext>
              </a:extLst>
            </p:cNvPr>
            <p:cNvSpPr>
              <a:spLocks noChangeShapeType="1"/>
            </p:cNvSpPr>
            <p:nvPr/>
          </p:nvSpPr>
          <p:spPr bwMode="auto">
            <a:xfrm flipH="1">
              <a:off x="4668" y="1161"/>
              <a:ext cx="17"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59" name="Line 355">
              <a:extLst>
                <a:ext uri="{FF2B5EF4-FFF2-40B4-BE49-F238E27FC236}">
                  <a16:creationId xmlns:a16="http://schemas.microsoft.com/office/drawing/2014/main" id="{15FA32B1-CBF9-BCF1-581E-1534627B67EA}"/>
                </a:ext>
              </a:extLst>
            </p:cNvPr>
            <p:cNvSpPr>
              <a:spLocks noChangeShapeType="1"/>
            </p:cNvSpPr>
            <p:nvPr/>
          </p:nvSpPr>
          <p:spPr bwMode="auto">
            <a:xfrm>
              <a:off x="4685" y="1161"/>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60" name="Line 356">
              <a:extLst>
                <a:ext uri="{FF2B5EF4-FFF2-40B4-BE49-F238E27FC236}">
                  <a16:creationId xmlns:a16="http://schemas.microsoft.com/office/drawing/2014/main" id="{1D15C402-8326-FE7D-E03B-71C3C6A95E46}"/>
                </a:ext>
              </a:extLst>
            </p:cNvPr>
            <p:cNvSpPr>
              <a:spLocks noChangeShapeType="1"/>
            </p:cNvSpPr>
            <p:nvPr/>
          </p:nvSpPr>
          <p:spPr bwMode="auto">
            <a:xfrm>
              <a:off x="1515" y="1111"/>
              <a:ext cx="17"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61" name="Line 357">
              <a:extLst>
                <a:ext uri="{FF2B5EF4-FFF2-40B4-BE49-F238E27FC236}">
                  <a16:creationId xmlns:a16="http://schemas.microsoft.com/office/drawing/2014/main" id="{0E277677-E17F-36B4-7EB2-A3C32BF38C2F}"/>
                </a:ext>
              </a:extLst>
            </p:cNvPr>
            <p:cNvSpPr>
              <a:spLocks noChangeShapeType="1"/>
            </p:cNvSpPr>
            <p:nvPr/>
          </p:nvSpPr>
          <p:spPr bwMode="auto">
            <a:xfrm flipH="1">
              <a:off x="4668" y="1111"/>
              <a:ext cx="17"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63" name="Line 359">
              <a:extLst>
                <a:ext uri="{FF2B5EF4-FFF2-40B4-BE49-F238E27FC236}">
                  <a16:creationId xmlns:a16="http://schemas.microsoft.com/office/drawing/2014/main" id="{98B62B06-05EB-97DD-D59E-6A68766494BF}"/>
                </a:ext>
              </a:extLst>
            </p:cNvPr>
            <p:cNvSpPr>
              <a:spLocks noChangeShapeType="1"/>
            </p:cNvSpPr>
            <p:nvPr/>
          </p:nvSpPr>
          <p:spPr bwMode="auto">
            <a:xfrm>
              <a:off x="4685" y="1111"/>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64" name="Line 360">
              <a:extLst>
                <a:ext uri="{FF2B5EF4-FFF2-40B4-BE49-F238E27FC236}">
                  <a16:creationId xmlns:a16="http://schemas.microsoft.com/office/drawing/2014/main" id="{D4F61909-58F2-59F5-625B-EA81808C62E6}"/>
                </a:ext>
              </a:extLst>
            </p:cNvPr>
            <p:cNvSpPr>
              <a:spLocks noChangeShapeType="1"/>
            </p:cNvSpPr>
            <p:nvPr/>
          </p:nvSpPr>
          <p:spPr bwMode="auto">
            <a:xfrm>
              <a:off x="1515" y="1059"/>
              <a:ext cx="17"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65" name="Line 361">
              <a:extLst>
                <a:ext uri="{FF2B5EF4-FFF2-40B4-BE49-F238E27FC236}">
                  <a16:creationId xmlns:a16="http://schemas.microsoft.com/office/drawing/2014/main" id="{BA0E5B74-0B7D-0890-AD6B-D474D9D09311}"/>
                </a:ext>
              </a:extLst>
            </p:cNvPr>
            <p:cNvSpPr>
              <a:spLocks noChangeShapeType="1"/>
            </p:cNvSpPr>
            <p:nvPr/>
          </p:nvSpPr>
          <p:spPr bwMode="auto">
            <a:xfrm flipH="1">
              <a:off x="4668" y="1059"/>
              <a:ext cx="17"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67" name="Line 363">
              <a:extLst>
                <a:ext uri="{FF2B5EF4-FFF2-40B4-BE49-F238E27FC236}">
                  <a16:creationId xmlns:a16="http://schemas.microsoft.com/office/drawing/2014/main" id="{64AE74A9-A405-591E-0ABB-AC9E96691D8C}"/>
                </a:ext>
              </a:extLst>
            </p:cNvPr>
            <p:cNvSpPr>
              <a:spLocks noChangeShapeType="1"/>
            </p:cNvSpPr>
            <p:nvPr/>
          </p:nvSpPr>
          <p:spPr bwMode="auto">
            <a:xfrm>
              <a:off x="4685" y="1059"/>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68" name="Line 364">
              <a:extLst>
                <a:ext uri="{FF2B5EF4-FFF2-40B4-BE49-F238E27FC236}">
                  <a16:creationId xmlns:a16="http://schemas.microsoft.com/office/drawing/2014/main" id="{B4223D4D-615D-2228-7411-4F1CF661E7B7}"/>
                </a:ext>
              </a:extLst>
            </p:cNvPr>
            <p:cNvSpPr>
              <a:spLocks noChangeShapeType="1"/>
            </p:cNvSpPr>
            <p:nvPr/>
          </p:nvSpPr>
          <p:spPr bwMode="auto">
            <a:xfrm>
              <a:off x="1515" y="1016"/>
              <a:ext cx="17"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69" name="Line 365">
              <a:extLst>
                <a:ext uri="{FF2B5EF4-FFF2-40B4-BE49-F238E27FC236}">
                  <a16:creationId xmlns:a16="http://schemas.microsoft.com/office/drawing/2014/main" id="{15535BA2-5A43-FFB3-C79A-7F9B7AA05680}"/>
                </a:ext>
              </a:extLst>
            </p:cNvPr>
            <p:cNvSpPr>
              <a:spLocks noChangeShapeType="1"/>
            </p:cNvSpPr>
            <p:nvPr/>
          </p:nvSpPr>
          <p:spPr bwMode="auto">
            <a:xfrm flipH="1">
              <a:off x="4668" y="1016"/>
              <a:ext cx="17"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71" name="Line 367">
              <a:extLst>
                <a:ext uri="{FF2B5EF4-FFF2-40B4-BE49-F238E27FC236}">
                  <a16:creationId xmlns:a16="http://schemas.microsoft.com/office/drawing/2014/main" id="{26428DEE-CFA2-35B1-01A5-E91DDC92745B}"/>
                </a:ext>
              </a:extLst>
            </p:cNvPr>
            <p:cNvSpPr>
              <a:spLocks noChangeShapeType="1"/>
            </p:cNvSpPr>
            <p:nvPr/>
          </p:nvSpPr>
          <p:spPr bwMode="auto">
            <a:xfrm>
              <a:off x="4685" y="1016"/>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72" name="Line 368">
              <a:extLst>
                <a:ext uri="{FF2B5EF4-FFF2-40B4-BE49-F238E27FC236}">
                  <a16:creationId xmlns:a16="http://schemas.microsoft.com/office/drawing/2014/main" id="{1E5319C2-1FE7-8299-EAF5-9C2132ABCD21}"/>
                </a:ext>
              </a:extLst>
            </p:cNvPr>
            <p:cNvSpPr>
              <a:spLocks noChangeShapeType="1"/>
            </p:cNvSpPr>
            <p:nvPr/>
          </p:nvSpPr>
          <p:spPr bwMode="auto">
            <a:xfrm>
              <a:off x="1515" y="975"/>
              <a:ext cx="17"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73" name="Line 369">
              <a:extLst>
                <a:ext uri="{FF2B5EF4-FFF2-40B4-BE49-F238E27FC236}">
                  <a16:creationId xmlns:a16="http://schemas.microsoft.com/office/drawing/2014/main" id="{4AFB14A9-6A15-B085-C692-2E1145A3D56A}"/>
                </a:ext>
              </a:extLst>
            </p:cNvPr>
            <p:cNvSpPr>
              <a:spLocks noChangeShapeType="1"/>
            </p:cNvSpPr>
            <p:nvPr/>
          </p:nvSpPr>
          <p:spPr bwMode="auto">
            <a:xfrm flipH="1">
              <a:off x="4668" y="975"/>
              <a:ext cx="17"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74" name="Line 370">
              <a:extLst>
                <a:ext uri="{FF2B5EF4-FFF2-40B4-BE49-F238E27FC236}">
                  <a16:creationId xmlns:a16="http://schemas.microsoft.com/office/drawing/2014/main" id="{13D55190-00F2-485C-5A04-72601B18E746}"/>
                </a:ext>
              </a:extLst>
            </p:cNvPr>
            <p:cNvSpPr>
              <a:spLocks noChangeShapeType="1"/>
            </p:cNvSpPr>
            <p:nvPr/>
          </p:nvSpPr>
          <p:spPr bwMode="auto">
            <a:xfrm>
              <a:off x="1515" y="975"/>
              <a:ext cx="3169"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75" name="Line 371">
              <a:extLst>
                <a:ext uri="{FF2B5EF4-FFF2-40B4-BE49-F238E27FC236}">
                  <a16:creationId xmlns:a16="http://schemas.microsoft.com/office/drawing/2014/main" id="{0D336BD4-EC4A-FABC-6417-1ABD131704F2}"/>
                </a:ext>
              </a:extLst>
            </p:cNvPr>
            <p:cNvSpPr>
              <a:spLocks noChangeShapeType="1"/>
            </p:cNvSpPr>
            <p:nvPr/>
          </p:nvSpPr>
          <p:spPr bwMode="auto">
            <a:xfrm>
              <a:off x="4685" y="975"/>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76" name="Line 372">
              <a:extLst>
                <a:ext uri="{FF2B5EF4-FFF2-40B4-BE49-F238E27FC236}">
                  <a16:creationId xmlns:a16="http://schemas.microsoft.com/office/drawing/2014/main" id="{F50D77F3-7642-C036-D303-3B04BDF32181}"/>
                </a:ext>
              </a:extLst>
            </p:cNvPr>
            <p:cNvSpPr>
              <a:spLocks noChangeShapeType="1"/>
            </p:cNvSpPr>
            <p:nvPr/>
          </p:nvSpPr>
          <p:spPr bwMode="auto">
            <a:xfrm>
              <a:off x="1515" y="975"/>
              <a:ext cx="34"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77" name="Line 373">
              <a:extLst>
                <a:ext uri="{FF2B5EF4-FFF2-40B4-BE49-F238E27FC236}">
                  <a16:creationId xmlns:a16="http://schemas.microsoft.com/office/drawing/2014/main" id="{977A5923-DC48-38DA-2E8E-161D6E843ECB}"/>
                </a:ext>
              </a:extLst>
            </p:cNvPr>
            <p:cNvSpPr>
              <a:spLocks noChangeShapeType="1"/>
            </p:cNvSpPr>
            <p:nvPr/>
          </p:nvSpPr>
          <p:spPr bwMode="auto">
            <a:xfrm flipH="1">
              <a:off x="4653" y="975"/>
              <a:ext cx="32"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nvGrpSpPr>
            <p:cNvPr id="73093" name="Group 389">
              <a:extLst>
                <a:ext uri="{FF2B5EF4-FFF2-40B4-BE49-F238E27FC236}">
                  <a16:creationId xmlns:a16="http://schemas.microsoft.com/office/drawing/2014/main" id="{7F0CC57E-DB06-9915-E36C-DA774288B2EA}"/>
                </a:ext>
              </a:extLst>
            </p:cNvPr>
            <p:cNvGrpSpPr>
              <a:grpSpLocks/>
            </p:cNvGrpSpPr>
            <p:nvPr/>
          </p:nvGrpSpPr>
          <p:grpSpPr bwMode="auto">
            <a:xfrm>
              <a:off x="1166" y="918"/>
              <a:ext cx="299" cy="2703"/>
              <a:chOff x="1334" y="918"/>
              <a:chExt cx="299" cy="2703"/>
            </a:xfrm>
          </p:grpSpPr>
          <p:sp>
            <p:nvSpPr>
              <p:cNvPr id="72958" name="Rectangle 254">
                <a:extLst>
                  <a:ext uri="{FF2B5EF4-FFF2-40B4-BE49-F238E27FC236}">
                    <a16:creationId xmlns:a16="http://schemas.microsoft.com/office/drawing/2014/main" id="{8A68EFD9-DCFB-3A4D-D74A-E87CAE33D05D}"/>
                  </a:ext>
                </a:extLst>
              </p:cNvPr>
              <p:cNvSpPr>
                <a:spLocks noChangeArrowheads="1"/>
              </p:cNvSpPr>
              <p:nvPr/>
            </p:nvSpPr>
            <p:spPr bwMode="auto">
              <a:xfrm>
                <a:off x="1556" y="3485"/>
                <a:ext cx="75"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b="1">
                    <a:solidFill>
                      <a:srgbClr val="000000"/>
                    </a:solidFill>
                    <a:effectLst>
                      <a:outerShdw blurRad="38100" dist="38100" dir="2700000" algn="tl">
                        <a:srgbClr val="FFFFFF"/>
                      </a:outerShdw>
                    </a:effectLst>
                    <a:latin typeface="Bookman Old Style" panose="02050604050505020204" pitchFamily="18" charset="0"/>
                  </a:rPr>
                  <a:t>1</a:t>
                </a:r>
                <a:endParaRPr lang="en-US" altLang="en-US" sz="2400" b="1">
                  <a:solidFill>
                    <a:srgbClr val="000000"/>
                  </a:solidFill>
                  <a:effectLst>
                    <a:outerShdw blurRad="38100" dist="38100" dir="2700000" algn="tl">
                      <a:srgbClr val="FFFFFF"/>
                    </a:outerShdw>
                  </a:effectLst>
                  <a:latin typeface="Bookman Old Style" panose="02050604050505020204" pitchFamily="18" charset="0"/>
                </a:endParaRPr>
              </a:p>
            </p:txBody>
          </p:sp>
          <p:sp>
            <p:nvSpPr>
              <p:cNvPr id="72998" name="Rectangle 294">
                <a:extLst>
                  <a:ext uri="{FF2B5EF4-FFF2-40B4-BE49-F238E27FC236}">
                    <a16:creationId xmlns:a16="http://schemas.microsoft.com/office/drawing/2014/main" id="{37472722-FC54-1717-87D0-C388F4DEB9DA}"/>
                  </a:ext>
                </a:extLst>
              </p:cNvPr>
              <p:cNvSpPr>
                <a:spLocks noChangeArrowheads="1"/>
              </p:cNvSpPr>
              <p:nvPr/>
            </p:nvSpPr>
            <p:spPr bwMode="auto">
              <a:xfrm>
                <a:off x="1482" y="2629"/>
                <a:ext cx="149"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b="1">
                    <a:solidFill>
                      <a:srgbClr val="000000"/>
                    </a:solidFill>
                    <a:effectLst>
                      <a:outerShdw blurRad="38100" dist="38100" dir="2700000" algn="tl">
                        <a:srgbClr val="FFFFFF"/>
                      </a:outerShdw>
                    </a:effectLst>
                    <a:latin typeface="Bookman Old Style" panose="02050604050505020204" pitchFamily="18" charset="0"/>
                  </a:rPr>
                  <a:t>10</a:t>
                </a:r>
                <a:endParaRPr lang="en-US" altLang="en-US" sz="2400" b="1">
                  <a:solidFill>
                    <a:srgbClr val="000000"/>
                  </a:solidFill>
                  <a:effectLst>
                    <a:outerShdw blurRad="38100" dist="38100" dir="2700000" algn="tl">
                      <a:srgbClr val="FFFFFF"/>
                    </a:outerShdw>
                  </a:effectLst>
                  <a:latin typeface="Bookman Old Style" panose="02050604050505020204" pitchFamily="18" charset="0"/>
                </a:endParaRPr>
              </a:p>
            </p:txBody>
          </p:sp>
          <p:sp>
            <p:nvSpPr>
              <p:cNvPr id="73038" name="Rectangle 334">
                <a:extLst>
                  <a:ext uri="{FF2B5EF4-FFF2-40B4-BE49-F238E27FC236}">
                    <a16:creationId xmlns:a16="http://schemas.microsoft.com/office/drawing/2014/main" id="{071B2BF3-21A2-B616-9F2D-987792EC91B3}"/>
                  </a:ext>
                </a:extLst>
              </p:cNvPr>
              <p:cNvSpPr>
                <a:spLocks noChangeArrowheads="1"/>
              </p:cNvSpPr>
              <p:nvPr/>
            </p:nvSpPr>
            <p:spPr bwMode="auto">
              <a:xfrm>
                <a:off x="1408" y="1774"/>
                <a:ext cx="224"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b="1">
                    <a:solidFill>
                      <a:srgbClr val="000000"/>
                    </a:solidFill>
                    <a:effectLst>
                      <a:outerShdw blurRad="38100" dist="38100" dir="2700000" algn="tl">
                        <a:srgbClr val="FFFFFF"/>
                      </a:outerShdw>
                    </a:effectLst>
                    <a:latin typeface="Bookman Old Style" panose="02050604050505020204" pitchFamily="18" charset="0"/>
                  </a:rPr>
                  <a:t>100</a:t>
                </a:r>
                <a:endParaRPr lang="en-US" altLang="en-US" sz="2400" b="1">
                  <a:solidFill>
                    <a:srgbClr val="000000"/>
                  </a:solidFill>
                  <a:effectLst>
                    <a:outerShdw blurRad="38100" dist="38100" dir="2700000" algn="tl">
                      <a:srgbClr val="FFFFFF"/>
                    </a:outerShdw>
                  </a:effectLst>
                  <a:latin typeface="Bookman Old Style" panose="02050604050505020204" pitchFamily="18" charset="0"/>
                </a:endParaRPr>
              </a:p>
            </p:txBody>
          </p:sp>
          <p:sp>
            <p:nvSpPr>
              <p:cNvPr id="73078" name="Rectangle 374">
                <a:extLst>
                  <a:ext uri="{FF2B5EF4-FFF2-40B4-BE49-F238E27FC236}">
                    <a16:creationId xmlns:a16="http://schemas.microsoft.com/office/drawing/2014/main" id="{E1D15EF0-D917-5FD8-8CF7-67FBB3D0748D}"/>
                  </a:ext>
                </a:extLst>
              </p:cNvPr>
              <p:cNvSpPr>
                <a:spLocks noChangeArrowheads="1"/>
              </p:cNvSpPr>
              <p:nvPr/>
            </p:nvSpPr>
            <p:spPr bwMode="auto">
              <a:xfrm>
                <a:off x="1334" y="918"/>
                <a:ext cx="299"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b="1">
                    <a:solidFill>
                      <a:srgbClr val="000000"/>
                    </a:solidFill>
                    <a:effectLst>
                      <a:outerShdw blurRad="38100" dist="38100" dir="2700000" algn="tl">
                        <a:srgbClr val="FFFFFF"/>
                      </a:outerShdw>
                    </a:effectLst>
                    <a:latin typeface="Bookman Old Style" panose="02050604050505020204" pitchFamily="18" charset="0"/>
                  </a:rPr>
                  <a:t>1000</a:t>
                </a:r>
                <a:endParaRPr lang="en-US" altLang="en-US" sz="2400" b="1">
                  <a:solidFill>
                    <a:srgbClr val="000000"/>
                  </a:solidFill>
                  <a:effectLst>
                    <a:outerShdw blurRad="38100" dist="38100" dir="2700000" algn="tl">
                      <a:srgbClr val="FFFFFF"/>
                    </a:outerShdw>
                  </a:effectLst>
                  <a:latin typeface="Bookman Old Style" panose="02050604050505020204" pitchFamily="18" charset="0"/>
                </a:endParaRPr>
              </a:p>
            </p:txBody>
          </p:sp>
        </p:grpSp>
        <p:sp>
          <p:nvSpPr>
            <p:cNvPr id="73080" name="Line 376">
              <a:extLst>
                <a:ext uri="{FF2B5EF4-FFF2-40B4-BE49-F238E27FC236}">
                  <a16:creationId xmlns:a16="http://schemas.microsoft.com/office/drawing/2014/main" id="{17508CCC-55E5-3451-21C8-E0CF01AFFD3A}"/>
                </a:ext>
              </a:extLst>
            </p:cNvPr>
            <p:cNvSpPr>
              <a:spLocks noChangeShapeType="1"/>
            </p:cNvSpPr>
            <p:nvPr/>
          </p:nvSpPr>
          <p:spPr bwMode="auto">
            <a:xfrm>
              <a:off x="1515" y="3541"/>
              <a:ext cx="3169"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81" name="Line 377">
              <a:extLst>
                <a:ext uri="{FF2B5EF4-FFF2-40B4-BE49-F238E27FC236}">
                  <a16:creationId xmlns:a16="http://schemas.microsoft.com/office/drawing/2014/main" id="{3FED0903-FEFC-AED5-48D2-745F3813E25D}"/>
                </a:ext>
              </a:extLst>
            </p:cNvPr>
            <p:cNvSpPr>
              <a:spLocks noChangeShapeType="1"/>
            </p:cNvSpPr>
            <p:nvPr/>
          </p:nvSpPr>
          <p:spPr bwMode="auto">
            <a:xfrm>
              <a:off x="1515" y="975"/>
              <a:ext cx="3169"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82" name="Line 378">
              <a:extLst>
                <a:ext uri="{FF2B5EF4-FFF2-40B4-BE49-F238E27FC236}">
                  <a16:creationId xmlns:a16="http://schemas.microsoft.com/office/drawing/2014/main" id="{95C350EC-696D-38BD-C045-8C560B611C3C}"/>
                </a:ext>
              </a:extLst>
            </p:cNvPr>
            <p:cNvSpPr>
              <a:spLocks noChangeShapeType="1"/>
            </p:cNvSpPr>
            <p:nvPr/>
          </p:nvSpPr>
          <p:spPr bwMode="auto">
            <a:xfrm flipV="1">
              <a:off x="1515" y="975"/>
              <a:ext cx="1" cy="256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83" name="Line 379">
              <a:extLst>
                <a:ext uri="{FF2B5EF4-FFF2-40B4-BE49-F238E27FC236}">
                  <a16:creationId xmlns:a16="http://schemas.microsoft.com/office/drawing/2014/main" id="{2998734A-51BA-7448-DD8D-AE582DE52F79}"/>
                </a:ext>
              </a:extLst>
            </p:cNvPr>
            <p:cNvSpPr>
              <a:spLocks noChangeShapeType="1"/>
            </p:cNvSpPr>
            <p:nvPr/>
          </p:nvSpPr>
          <p:spPr bwMode="auto">
            <a:xfrm flipV="1">
              <a:off x="4685" y="975"/>
              <a:ext cx="1" cy="2566"/>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84" name="Line 380">
              <a:extLst>
                <a:ext uri="{FF2B5EF4-FFF2-40B4-BE49-F238E27FC236}">
                  <a16:creationId xmlns:a16="http://schemas.microsoft.com/office/drawing/2014/main" id="{9725311C-FEE4-F2A1-D854-61683E251774}"/>
                </a:ext>
              </a:extLst>
            </p:cNvPr>
            <p:cNvSpPr>
              <a:spLocks noChangeShapeType="1"/>
            </p:cNvSpPr>
            <p:nvPr/>
          </p:nvSpPr>
          <p:spPr bwMode="auto">
            <a:xfrm>
              <a:off x="1515" y="3541"/>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85" name="Line 381">
              <a:extLst>
                <a:ext uri="{FF2B5EF4-FFF2-40B4-BE49-F238E27FC236}">
                  <a16:creationId xmlns:a16="http://schemas.microsoft.com/office/drawing/2014/main" id="{0BD71609-83C2-D9D4-A3BA-4D508FBA724D}"/>
                </a:ext>
              </a:extLst>
            </p:cNvPr>
            <p:cNvSpPr>
              <a:spLocks noChangeShapeType="1"/>
            </p:cNvSpPr>
            <p:nvPr/>
          </p:nvSpPr>
          <p:spPr bwMode="auto">
            <a:xfrm>
              <a:off x="4685" y="975"/>
              <a:ext cx="1"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86" name="Freeform 382">
              <a:extLst>
                <a:ext uri="{FF2B5EF4-FFF2-40B4-BE49-F238E27FC236}">
                  <a16:creationId xmlns:a16="http://schemas.microsoft.com/office/drawing/2014/main" id="{C7C9E283-8446-A05A-557F-9D1C1732B6D9}"/>
                </a:ext>
              </a:extLst>
            </p:cNvPr>
            <p:cNvSpPr>
              <a:spLocks/>
            </p:cNvSpPr>
            <p:nvPr/>
          </p:nvSpPr>
          <p:spPr bwMode="auto">
            <a:xfrm>
              <a:off x="2479" y="1661"/>
              <a:ext cx="1811" cy="635"/>
            </a:xfrm>
            <a:custGeom>
              <a:avLst/>
              <a:gdLst>
                <a:gd name="T0" fmla="*/ 0 w 1811"/>
                <a:gd name="T1" fmla="*/ 635 h 635"/>
                <a:gd name="T2" fmla="*/ 140 w 1811"/>
                <a:gd name="T3" fmla="*/ 381 h 635"/>
                <a:gd name="T4" fmla="*/ 255 w 1811"/>
                <a:gd name="T5" fmla="*/ 228 h 635"/>
                <a:gd name="T6" fmla="*/ 345 w 1811"/>
                <a:gd name="T7" fmla="*/ 168 h 635"/>
                <a:gd name="T8" fmla="*/ 429 w 1811"/>
                <a:gd name="T9" fmla="*/ 143 h 635"/>
                <a:gd name="T10" fmla="*/ 634 w 1811"/>
                <a:gd name="T11" fmla="*/ 118 h 635"/>
                <a:gd name="T12" fmla="*/ 1087 w 1811"/>
                <a:gd name="T13" fmla="*/ 93 h 635"/>
                <a:gd name="T14" fmla="*/ 1399 w 1811"/>
                <a:gd name="T15" fmla="*/ 75 h 635"/>
                <a:gd name="T16" fmla="*/ 1663 w 1811"/>
                <a:gd name="T17" fmla="*/ 33 h 635"/>
                <a:gd name="T18" fmla="*/ 1811 w 1811"/>
                <a:gd name="T19" fmla="*/ 0 h 6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11" h="635">
                  <a:moveTo>
                    <a:pt x="0" y="635"/>
                  </a:moveTo>
                  <a:lnTo>
                    <a:pt x="140" y="381"/>
                  </a:lnTo>
                  <a:lnTo>
                    <a:pt x="255" y="228"/>
                  </a:lnTo>
                  <a:lnTo>
                    <a:pt x="345" y="168"/>
                  </a:lnTo>
                  <a:lnTo>
                    <a:pt x="429" y="143"/>
                  </a:lnTo>
                  <a:lnTo>
                    <a:pt x="634" y="118"/>
                  </a:lnTo>
                  <a:lnTo>
                    <a:pt x="1087" y="93"/>
                  </a:lnTo>
                  <a:lnTo>
                    <a:pt x="1399" y="75"/>
                  </a:lnTo>
                  <a:lnTo>
                    <a:pt x="1663" y="33"/>
                  </a:lnTo>
                  <a:lnTo>
                    <a:pt x="1811" y="0"/>
                  </a:lnTo>
                </a:path>
              </a:pathLst>
            </a:custGeom>
            <a:noFill/>
            <a:ln w="57150" cmpd="sng">
              <a:solidFill>
                <a:srgbClr val="FF006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87" name="Freeform 383">
              <a:extLst>
                <a:ext uri="{FF2B5EF4-FFF2-40B4-BE49-F238E27FC236}">
                  <a16:creationId xmlns:a16="http://schemas.microsoft.com/office/drawing/2014/main" id="{120CED02-947A-5CEC-27CD-4D85DFBB8591}"/>
                </a:ext>
              </a:extLst>
            </p:cNvPr>
            <p:cNvSpPr>
              <a:spLocks/>
            </p:cNvSpPr>
            <p:nvPr/>
          </p:nvSpPr>
          <p:spPr bwMode="auto">
            <a:xfrm>
              <a:off x="1978" y="1711"/>
              <a:ext cx="2123" cy="1559"/>
            </a:xfrm>
            <a:custGeom>
              <a:avLst/>
              <a:gdLst>
                <a:gd name="T0" fmla="*/ 0 w 2123"/>
                <a:gd name="T1" fmla="*/ 1559 h 1559"/>
                <a:gd name="T2" fmla="*/ 163 w 2123"/>
                <a:gd name="T3" fmla="*/ 1237 h 1559"/>
                <a:gd name="T4" fmla="*/ 352 w 2123"/>
                <a:gd name="T5" fmla="*/ 889 h 1559"/>
                <a:gd name="T6" fmla="*/ 542 w 2123"/>
                <a:gd name="T7" fmla="*/ 517 h 1559"/>
                <a:gd name="T8" fmla="*/ 584 w 2123"/>
                <a:gd name="T9" fmla="*/ 449 h 1559"/>
                <a:gd name="T10" fmla="*/ 634 w 2123"/>
                <a:gd name="T11" fmla="*/ 365 h 1559"/>
                <a:gd name="T12" fmla="*/ 658 w 2123"/>
                <a:gd name="T13" fmla="*/ 314 h 1559"/>
                <a:gd name="T14" fmla="*/ 690 w 2123"/>
                <a:gd name="T15" fmla="*/ 271 h 1559"/>
                <a:gd name="T16" fmla="*/ 707 w 2123"/>
                <a:gd name="T17" fmla="*/ 246 h 1559"/>
                <a:gd name="T18" fmla="*/ 731 w 2123"/>
                <a:gd name="T19" fmla="*/ 213 h 1559"/>
                <a:gd name="T20" fmla="*/ 773 w 2123"/>
                <a:gd name="T21" fmla="*/ 161 h 1559"/>
                <a:gd name="T22" fmla="*/ 838 w 2123"/>
                <a:gd name="T23" fmla="*/ 128 h 1559"/>
                <a:gd name="T24" fmla="*/ 904 w 2123"/>
                <a:gd name="T25" fmla="*/ 102 h 1559"/>
                <a:gd name="T26" fmla="*/ 1077 w 2123"/>
                <a:gd name="T27" fmla="*/ 77 h 1559"/>
                <a:gd name="T28" fmla="*/ 1432 w 2123"/>
                <a:gd name="T29" fmla="*/ 60 h 1559"/>
                <a:gd name="T30" fmla="*/ 2123 w 2123"/>
                <a:gd name="T31" fmla="*/ 0 h 15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23" h="1559">
                  <a:moveTo>
                    <a:pt x="0" y="1559"/>
                  </a:moveTo>
                  <a:lnTo>
                    <a:pt x="163" y="1237"/>
                  </a:lnTo>
                  <a:lnTo>
                    <a:pt x="352" y="889"/>
                  </a:lnTo>
                  <a:lnTo>
                    <a:pt x="542" y="517"/>
                  </a:lnTo>
                  <a:lnTo>
                    <a:pt x="584" y="449"/>
                  </a:lnTo>
                  <a:lnTo>
                    <a:pt x="634" y="365"/>
                  </a:lnTo>
                  <a:lnTo>
                    <a:pt x="658" y="314"/>
                  </a:lnTo>
                  <a:lnTo>
                    <a:pt x="690" y="271"/>
                  </a:lnTo>
                  <a:lnTo>
                    <a:pt x="707" y="246"/>
                  </a:lnTo>
                  <a:lnTo>
                    <a:pt x="731" y="213"/>
                  </a:lnTo>
                  <a:lnTo>
                    <a:pt x="773" y="161"/>
                  </a:lnTo>
                  <a:lnTo>
                    <a:pt x="838" y="128"/>
                  </a:lnTo>
                  <a:lnTo>
                    <a:pt x="904" y="102"/>
                  </a:lnTo>
                  <a:lnTo>
                    <a:pt x="1077" y="77"/>
                  </a:lnTo>
                  <a:lnTo>
                    <a:pt x="1432" y="60"/>
                  </a:lnTo>
                  <a:lnTo>
                    <a:pt x="2123" y="0"/>
                  </a:lnTo>
                </a:path>
              </a:pathLst>
            </a:custGeom>
            <a:noFill/>
            <a:ln w="57150" cmpd="sng">
              <a:solidFill>
                <a:srgbClr val="3333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88" name="Rectangle 384">
              <a:extLst>
                <a:ext uri="{FF2B5EF4-FFF2-40B4-BE49-F238E27FC236}">
                  <a16:creationId xmlns:a16="http://schemas.microsoft.com/office/drawing/2014/main" id="{CDF2607D-1B19-CB5B-8A81-568475047AA9}"/>
                </a:ext>
              </a:extLst>
            </p:cNvPr>
            <p:cNvSpPr>
              <a:spLocks noChangeArrowheads="1"/>
            </p:cNvSpPr>
            <p:nvPr/>
          </p:nvSpPr>
          <p:spPr bwMode="auto">
            <a:xfrm>
              <a:off x="3277" y="3328"/>
              <a:ext cx="1254" cy="13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89" name="Rectangle 385">
              <a:extLst>
                <a:ext uri="{FF2B5EF4-FFF2-40B4-BE49-F238E27FC236}">
                  <a16:creationId xmlns:a16="http://schemas.microsoft.com/office/drawing/2014/main" id="{A5E6C6C0-29C5-684A-F459-1D61AF71A9AD}"/>
                </a:ext>
              </a:extLst>
            </p:cNvPr>
            <p:cNvSpPr>
              <a:spLocks noChangeArrowheads="1"/>
            </p:cNvSpPr>
            <p:nvPr/>
          </p:nvSpPr>
          <p:spPr bwMode="auto">
            <a:xfrm>
              <a:off x="2964" y="3151"/>
              <a:ext cx="1679" cy="19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000000"/>
                  </a:solidFill>
                  <a:latin typeface="Bookman Old Style" panose="02050604050505020204" pitchFamily="18" charset="0"/>
                </a:rPr>
                <a:t>Exciting Current [A]</a:t>
              </a:r>
            </a:p>
          </p:txBody>
        </p:sp>
        <p:sp>
          <p:nvSpPr>
            <p:cNvPr id="73090" name="Rectangle 386">
              <a:extLst>
                <a:ext uri="{FF2B5EF4-FFF2-40B4-BE49-F238E27FC236}">
                  <a16:creationId xmlns:a16="http://schemas.microsoft.com/office/drawing/2014/main" id="{0A6B5DFB-3317-EFDF-D260-003E31D0DCA0}"/>
                </a:ext>
              </a:extLst>
            </p:cNvPr>
            <p:cNvSpPr>
              <a:spLocks noChangeArrowheads="1"/>
            </p:cNvSpPr>
            <p:nvPr/>
          </p:nvSpPr>
          <p:spPr bwMode="auto">
            <a:xfrm>
              <a:off x="1679" y="1115"/>
              <a:ext cx="665" cy="13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73091" name="Rectangle 387">
              <a:extLst>
                <a:ext uri="{FF2B5EF4-FFF2-40B4-BE49-F238E27FC236}">
                  <a16:creationId xmlns:a16="http://schemas.microsoft.com/office/drawing/2014/main" id="{F80D5E0D-3F29-7C4A-EB6C-0581474C3073}"/>
                </a:ext>
              </a:extLst>
            </p:cNvPr>
            <p:cNvSpPr>
              <a:spLocks noChangeArrowheads="1"/>
            </p:cNvSpPr>
            <p:nvPr/>
          </p:nvSpPr>
          <p:spPr bwMode="auto">
            <a:xfrm>
              <a:off x="1703" y="1137"/>
              <a:ext cx="886" cy="19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000000"/>
                  </a:solidFill>
                  <a:latin typeface="Bookman Old Style" panose="02050604050505020204" pitchFamily="18" charset="0"/>
                </a:rPr>
                <a:t>Voltage [V]</a:t>
              </a:r>
            </a:p>
          </p:txBody>
        </p:sp>
        <p:sp>
          <p:nvSpPr>
            <p:cNvPr id="73092" name="Text Box 388">
              <a:extLst>
                <a:ext uri="{FF2B5EF4-FFF2-40B4-BE49-F238E27FC236}">
                  <a16:creationId xmlns:a16="http://schemas.microsoft.com/office/drawing/2014/main" id="{233E91A5-BD5C-9A38-FDF9-CC21F002ED77}"/>
                </a:ext>
              </a:extLst>
            </p:cNvPr>
            <p:cNvSpPr txBox="1">
              <a:spLocks noChangeArrowheads="1"/>
            </p:cNvSpPr>
            <p:nvPr/>
          </p:nvSpPr>
          <p:spPr bwMode="auto">
            <a:xfrm>
              <a:off x="762" y="122"/>
              <a:ext cx="3931" cy="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lvl="2" algn="ct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Bookman Old Style" panose="02050604050505020204" pitchFamily="18" charset="0"/>
                </a:rPr>
                <a:t>A 600/5 A CT V-I Characteristic</a:t>
              </a:r>
            </a:p>
            <a:p>
              <a:pPr lvl="2" algn="ctr" eaLnBrk="0" fontAlgn="base" hangingPunct="0">
                <a:spcBef>
                  <a:spcPct val="0"/>
                </a:spcBef>
                <a:spcAft>
                  <a:spcPct val="0"/>
                </a:spcAft>
              </a:pPr>
              <a:r>
                <a:rPr lang="en-US" altLang="en-US" sz="2400" b="1">
                  <a:solidFill>
                    <a:srgbClr val="FFFFFF"/>
                  </a:solidFill>
                  <a:effectLst>
                    <a:outerShdw blurRad="38100" dist="38100" dir="2700000" algn="tl">
                      <a:srgbClr val="000000"/>
                    </a:outerShdw>
                  </a:effectLst>
                  <a:latin typeface="Bookman Old Style" panose="02050604050505020204" pitchFamily="18" charset="0"/>
                </a:rPr>
                <a:t>(measured and simulated)</a:t>
              </a:r>
            </a:p>
          </p:txBody>
        </p:sp>
      </p:grpSp>
    </p:spTree>
  </p:cSld>
  <p:clrMapOvr>
    <a:masterClrMapping/>
  </p:clrMapOvr>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 Box 2">
            <a:extLst>
              <a:ext uri="{FF2B5EF4-FFF2-40B4-BE49-F238E27FC236}">
                <a16:creationId xmlns:a16="http://schemas.microsoft.com/office/drawing/2014/main" id="{141834D5-1676-90B3-DBB3-7161A68797CA}"/>
              </a:ext>
            </a:extLst>
          </p:cNvPr>
          <p:cNvSpPr txBox="1">
            <a:spLocks noChangeArrowheads="1"/>
          </p:cNvSpPr>
          <p:nvPr/>
        </p:nvSpPr>
        <p:spPr bwMode="auto">
          <a:xfrm>
            <a:off x="2822116" y="2133600"/>
            <a:ext cx="6792244"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fontAlgn="base" hangingPunct="0">
              <a:spcBef>
                <a:spcPct val="0"/>
              </a:spcBef>
              <a:spcAft>
                <a:spcPct val="0"/>
              </a:spcAft>
            </a:pPr>
            <a:r>
              <a:rPr lang="en-US" altLang="en-US" sz="2400" b="1">
                <a:solidFill>
                  <a:srgbClr val="FFCCFF"/>
                </a:solidFill>
                <a:effectLst>
                  <a:outerShdw blurRad="38100" dist="38100" dir="2700000" algn="tl">
                    <a:srgbClr val="000000"/>
                  </a:outerShdw>
                </a:effectLst>
                <a:latin typeface="Bookman Old Style" panose="02050604050505020204" pitchFamily="18" charset="0"/>
              </a:rPr>
              <a:t>9.2  </a:t>
            </a:r>
          </a:p>
          <a:p>
            <a:pPr algn="ctr" eaLnBrk="0" fontAlgn="base" hangingPunct="0">
              <a:spcBef>
                <a:spcPct val="0"/>
              </a:spcBef>
              <a:spcAft>
                <a:spcPct val="0"/>
              </a:spcAft>
            </a:pPr>
            <a:r>
              <a:rPr lang="en-US" altLang="en-US" sz="2400" b="1">
                <a:solidFill>
                  <a:srgbClr val="FFCCFF"/>
                </a:solidFill>
                <a:effectLst>
                  <a:outerShdw blurRad="38100" dist="38100" dir="2700000" algn="tl">
                    <a:srgbClr val="000000"/>
                  </a:outerShdw>
                </a:effectLst>
                <a:latin typeface="Bookman Old Style" panose="02050604050505020204" pitchFamily="18" charset="0"/>
              </a:rPr>
              <a:t>Digital Models of </a:t>
            </a:r>
          </a:p>
          <a:p>
            <a:pPr algn="ctr" eaLnBrk="0" fontAlgn="base" hangingPunct="0">
              <a:spcBef>
                <a:spcPct val="0"/>
              </a:spcBef>
              <a:spcAft>
                <a:spcPct val="0"/>
              </a:spcAft>
            </a:pPr>
            <a:r>
              <a:rPr lang="en-US" altLang="en-US" sz="2400" b="1">
                <a:solidFill>
                  <a:srgbClr val="FFCCFF"/>
                </a:solidFill>
                <a:effectLst>
                  <a:outerShdw blurRad="38100" dist="38100" dir="2700000" algn="tl">
                    <a:srgbClr val="000000"/>
                  </a:outerShdw>
                </a:effectLst>
                <a:latin typeface="Bookman Old Style" panose="02050604050505020204" pitchFamily="18" charset="0"/>
              </a:rPr>
              <a:t>Coupling Capacitor Voltage Transformers</a:t>
            </a:r>
          </a:p>
          <a:p>
            <a:pPr algn="ctr" eaLnBrk="0" fontAlgn="base" hangingPunct="0">
              <a:spcBef>
                <a:spcPct val="0"/>
              </a:spcBef>
              <a:spcAft>
                <a:spcPct val="0"/>
              </a:spcAft>
            </a:pPr>
            <a:r>
              <a:rPr lang="en-US" altLang="en-US" sz="2400" b="1">
                <a:solidFill>
                  <a:srgbClr val="FFCCFF"/>
                </a:solidFill>
                <a:effectLst>
                  <a:outerShdw blurRad="38100" dist="38100" dir="2700000" algn="tl">
                    <a:srgbClr val="000000"/>
                  </a:outerShdw>
                </a:effectLst>
                <a:latin typeface="Bookman Old Style" panose="02050604050505020204" pitchFamily="18" charset="0"/>
              </a:rPr>
              <a:t>CCVT</a:t>
            </a:r>
          </a:p>
          <a:p>
            <a:pPr algn="ctr" eaLnBrk="0" fontAlgn="base" hangingPunct="0">
              <a:spcBef>
                <a:spcPct val="0"/>
              </a:spcBef>
              <a:spcAft>
                <a:spcPct val="0"/>
              </a:spcAft>
            </a:pPr>
            <a:endParaRPr lang="en-US" altLang="en-US" sz="2400" b="1">
              <a:solidFill>
                <a:srgbClr val="FFCCFF"/>
              </a:solidFill>
              <a:effectLst>
                <a:outerShdw blurRad="38100" dist="38100" dir="2700000" algn="tl">
                  <a:srgbClr val="000000"/>
                </a:outerShdw>
              </a:effectLst>
              <a:latin typeface="Bookman Old Style" panose="02050604050505020204" pitchFamily="18" charset="0"/>
            </a:endParaRPr>
          </a:p>
        </p:txBody>
      </p:sp>
    </p:spTree>
  </p:cSld>
  <p:clrMapOvr>
    <a:masterClrMapping/>
  </p:clrMapOvr>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3010" name="Object 2">
            <a:extLst>
              <a:ext uri="{FF2B5EF4-FFF2-40B4-BE49-F238E27FC236}">
                <a16:creationId xmlns:a16="http://schemas.microsoft.com/office/drawing/2014/main" id="{F50ABB35-D743-01F1-2AF2-A28FE77E6EBD}"/>
              </a:ext>
            </a:extLst>
          </p:cNvPr>
          <p:cNvGraphicFramePr>
            <a:graphicFrameLocks noChangeAspect="1"/>
          </p:cNvGraphicFramePr>
          <p:nvPr/>
        </p:nvGraphicFramePr>
        <p:xfrm>
          <a:off x="2641600" y="1371600"/>
          <a:ext cx="7073900" cy="4406900"/>
        </p:xfrm>
        <a:graphic>
          <a:graphicData uri="http://schemas.openxmlformats.org/presentationml/2006/ole">
            <mc:AlternateContent xmlns:mc="http://schemas.openxmlformats.org/markup-compatibility/2006">
              <mc:Choice xmlns:v="urn:schemas-microsoft-com:vml" Requires="v">
                <p:oleObj name="Document" r:id="rId2" imgW="3056400" imgH="1813680" progId="Word.Document.8">
                  <p:embed/>
                </p:oleObj>
              </mc:Choice>
              <mc:Fallback>
                <p:oleObj name="Document" r:id="rId2" imgW="3056400" imgH="1813680" progId="Word.Document.8">
                  <p:embed/>
                  <p:pic>
                    <p:nvPicPr>
                      <p:cNvPr id="43010" name="Object 2">
                        <a:extLst>
                          <a:ext uri="{FF2B5EF4-FFF2-40B4-BE49-F238E27FC236}">
                            <a16:creationId xmlns:a16="http://schemas.microsoft.com/office/drawing/2014/main" id="{F50ABB35-D743-01F1-2AF2-A28FE77E6EB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3510" t="-7208" r="-3510" b="-5176"/>
                      <a:stretch>
                        <a:fillRect/>
                      </a:stretch>
                    </p:blipFill>
                    <p:spPr bwMode="auto">
                      <a:xfrm>
                        <a:off x="2641600" y="1371600"/>
                        <a:ext cx="7073900" cy="4406900"/>
                      </a:xfrm>
                      <a:prstGeom prst="rect">
                        <a:avLst/>
                      </a:prstGeom>
                      <a:solidFill>
                        <a:srgbClr val="CC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3011" name="Text Box 3">
            <a:extLst>
              <a:ext uri="{FF2B5EF4-FFF2-40B4-BE49-F238E27FC236}">
                <a16:creationId xmlns:a16="http://schemas.microsoft.com/office/drawing/2014/main" id="{D0C63450-3E39-8DB4-C532-64C0B3BF2802}"/>
              </a:ext>
            </a:extLst>
          </p:cNvPr>
          <p:cNvSpPr txBox="1">
            <a:spLocks noChangeArrowheads="1"/>
          </p:cNvSpPr>
          <p:nvPr/>
        </p:nvSpPr>
        <p:spPr bwMode="auto">
          <a:xfrm>
            <a:off x="3870326" y="650875"/>
            <a:ext cx="45259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A CCVT Circuit Connection</a:t>
            </a:r>
          </a:p>
        </p:txBody>
      </p:sp>
    </p:spTree>
  </p:cSld>
  <p:clrMapOvr>
    <a:masterClrMapping/>
  </p:clrMapOvr>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677" name="Rectangle 645">
            <a:extLst>
              <a:ext uri="{FF2B5EF4-FFF2-40B4-BE49-F238E27FC236}">
                <a16:creationId xmlns:a16="http://schemas.microsoft.com/office/drawing/2014/main" id="{AD47AEB0-B3A1-A1CC-401E-27C284B0B6DE}"/>
              </a:ext>
            </a:extLst>
          </p:cNvPr>
          <p:cNvSpPr>
            <a:spLocks noChangeArrowheads="1"/>
          </p:cNvSpPr>
          <p:nvPr/>
        </p:nvSpPr>
        <p:spPr bwMode="auto">
          <a:xfrm>
            <a:off x="1981200" y="1676401"/>
            <a:ext cx="8077200" cy="3262313"/>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035" name="Line 3">
            <a:extLst>
              <a:ext uri="{FF2B5EF4-FFF2-40B4-BE49-F238E27FC236}">
                <a16:creationId xmlns:a16="http://schemas.microsoft.com/office/drawing/2014/main" id="{5A82A4C2-BBF1-E0C4-4816-19FF0CC5D878}"/>
              </a:ext>
            </a:extLst>
          </p:cNvPr>
          <p:cNvSpPr>
            <a:spLocks noChangeShapeType="1"/>
          </p:cNvSpPr>
          <p:nvPr/>
        </p:nvSpPr>
        <p:spPr bwMode="auto">
          <a:xfrm>
            <a:off x="2674939" y="2805114"/>
            <a:ext cx="1587" cy="27463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036" name="Rectangle 4">
            <a:extLst>
              <a:ext uri="{FF2B5EF4-FFF2-40B4-BE49-F238E27FC236}">
                <a16:creationId xmlns:a16="http://schemas.microsoft.com/office/drawing/2014/main" id="{72D7CB30-A82D-F769-07E9-47FAD56B310E}"/>
              </a:ext>
            </a:extLst>
          </p:cNvPr>
          <p:cNvSpPr>
            <a:spLocks noChangeArrowheads="1"/>
          </p:cNvSpPr>
          <p:nvPr/>
        </p:nvSpPr>
        <p:spPr bwMode="auto">
          <a:xfrm>
            <a:off x="2409825" y="1676400"/>
            <a:ext cx="18915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HV</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038" name="Rectangle 6">
            <a:extLst>
              <a:ext uri="{FF2B5EF4-FFF2-40B4-BE49-F238E27FC236}">
                <a16:creationId xmlns:a16="http://schemas.microsoft.com/office/drawing/2014/main" id="{5786DC80-39EA-6AB0-6E0A-9A750FA01498}"/>
              </a:ext>
            </a:extLst>
          </p:cNvPr>
          <p:cNvSpPr>
            <a:spLocks noChangeArrowheads="1"/>
          </p:cNvSpPr>
          <p:nvPr/>
        </p:nvSpPr>
        <p:spPr bwMode="auto">
          <a:xfrm>
            <a:off x="2241550" y="2565400"/>
            <a:ext cx="8175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C</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grpSp>
        <p:nvGrpSpPr>
          <p:cNvPr id="44678" name="Group 646">
            <a:extLst>
              <a:ext uri="{FF2B5EF4-FFF2-40B4-BE49-F238E27FC236}">
                <a16:creationId xmlns:a16="http://schemas.microsoft.com/office/drawing/2014/main" id="{A8A873B0-0FA4-D75F-A06B-8A37D4BB9395}"/>
              </a:ext>
            </a:extLst>
          </p:cNvPr>
          <p:cNvGrpSpPr>
            <a:grpSpLocks/>
          </p:cNvGrpSpPr>
          <p:nvPr/>
        </p:nvGrpSpPr>
        <p:grpSpPr bwMode="auto">
          <a:xfrm>
            <a:off x="2286003" y="2057404"/>
            <a:ext cx="152401" cy="292101"/>
            <a:chOff x="435" y="1209"/>
            <a:chExt cx="96" cy="184"/>
          </a:xfrm>
        </p:grpSpPr>
        <p:sp>
          <p:nvSpPr>
            <p:cNvPr id="44037" name="Rectangle 5">
              <a:extLst>
                <a:ext uri="{FF2B5EF4-FFF2-40B4-BE49-F238E27FC236}">
                  <a16:creationId xmlns:a16="http://schemas.microsoft.com/office/drawing/2014/main" id="{D93576F5-C019-0549-18F9-26B80DCA72DC}"/>
                </a:ext>
              </a:extLst>
            </p:cNvPr>
            <p:cNvSpPr>
              <a:spLocks noChangeArrowheads="1"/>
            </p:cNvSpPr>
            <p:nvPr/>
          </p:nvSpPr>
          <p:spPr bwMode="auto">
            <a:xfrm>
              <a:off x="435" y="1209"/>
              <a:ext cx="51"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C</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039" name="Rectangle 7">
              <a:extLst>
                <a:ext uri="{FF2B5EF4-FFF2-40B4-BE49-F238E27FC236}">
                  <a16:creationId xmlns:a16="http://schemas.microsoft.com/office/drawing/2014/main" id="{19081461-A86A-7F7A-FC75-9C9594E10BB6}"/>
                </a:ext>
              </a:extLst>
            </p:cNvPr>
            <p:cNvSpPr>
              <a:spLocks noChangeArrowheads="1"/>
            </p:cNvSpPr>
            <p:nvPr/>
          </p:nvSpPr>
          <p:spPr bwMode="auto">
            <a:xfrm>
              <a:off x="482" y="1277"/>
              <a:ext cx="49"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1</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grpSp>
      <p:sp>
        <p:nvSpPr>
          <p:cNvPr id="44040" name="Rectangle 8">
            <a:extLst>
              <a:ext uri="{FF2B5EF4-FFF2-40B4-BE49-F238E27FC236}">
                <a16:creationId xmlns:a16="http://schemas.microsoft.com/office/drawing/2014/main" id="{7B0BB67D-99EB-194B-A402-824EA095BB3A}"/>
              </a:ext>
            </a:extLst>
          </p:cNvPr>
          <p:cNvSpPr>
            <a:spLocks noChangeArrowheads="1"/>
          </p:cNvSpPr>
          <p:nvPr/>
        </p:nvSpPr>
        <p:spPr bwMode="auto">
          <a:xfrm>
            <a:off x="2328863" y="2649538"/>
            <a:ext cx="7854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2</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041" name="Line 9">
            <a:extLst>
              <a:ext uri="{FF2B5EF4-FFF2-40B4-BE49-F238E27FC236}">
                <a16:creationId xmlns:a16="http://schemas.microsoft.com/office/drawing/2014/main" id="{CDC7465E-20BC-16A6-EF14-E24DCE0055A0}"/>
              </a:ext>
            </a:extLst>
          </p:cNvPr>
          <p:cNvSpPr>
            <a:spLocks noChangeShapeType="1"/>
          </p:cNvSpPr>
          <p:nvPr/>
        </p:nvSpPr>
        <p:spPr bwMode="auto">
          <a:xfrm>
            <a:off x="2286000" y="1905000"/>
            <a:ext cx="9144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042" name="Line 10">
            <a:extLst>
              <a:ext uri="{FF2B5EF4-FFF2-40B4-BE49-F238E27FC236}">
                <a16:creationId xmlns:a16="http://schemas.microsoft.com/office/drawing/2014/main" id="{0449B50D-B0D5-FAA6-297A-18A96A4E3F97}"/>
              </a:ext>
            </a:extLst>
          </p:cNvPr>
          <p:cNvSpPr>
            <a:spLocks noChangeShapeType="1"/>
          </p:cNvSpPr>
          <p:nvPr/>
        </p:nvSpPr>
        <p:spPr bwMode="auto">
          <a:xfrm>
            <a:off x="2674939" y="1912939"/>
            <a:ext cx="1587" cy="20478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043" name="Line 11">
            <a:extLst>
              <a:ext uri="{FF2B5EF4-FFF2-40B4-BE49-F238E27FC236}">
                <a16:creationId xmlns:a16="http://schemas.microsoft.com/office/drawing/2014/main" id="{01985086-ACAC-8049-492D-2288E16D3970}"/>
              </a:ext>
            </a:extLst>
          </p:cNvPr>
          <p:cNvSpPr>
            <a:spLocks noChangeShapeType="1"/>
          </p:cNvSpPr>
          <p:nvPr/>
        </p:nvSpPr>
        <p:spPr bwMode="auto">
          <a:xfrm>
            <a:off x="2568576" y="2117725"/>
            <a:ext cx="207963" cy="1588"/>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044" name="Line 12">
            <a:extLst>
              <a:ext uri="{FF2B5EF4-FFF2-40B4-BE49-F238E27FC236}">
                <a16:creationId xmlns:a16="http://schemas.microsoft.com/office/drawing/2014/main" id="{466E30BE-9595-04BD-A1AD-F899299743E9}"/>
              </a:ext>
            </a:extLst>
          </p:cNvPr>
          <p:cNvSpPr>
            <a:spLocks noChangeShapeType="1"/>
          </p:cNvSpPr>
          <p:nvPr/>
        </p:nvSpPr>
        <p:spPr bwMode="auto">
          <a:xfrm flipH="1">
            <a:off x="2568576" y="2187575"/>
            <a:ext cx="207963" cy="1588"/>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045" name="Freeform 13">
            <a:extLst>
              <a:ext uri="{FF2B5EF4-FFF2-40B4-BE49-F238E27FC236}">
                <a16:creationId xmlns:a16="http://schemas.microsoft.com/office/drawing/2014/main" id="{3861D50D-2A77-F9E5-8B12-EB866AD21CAA}"/>
              </a:ext>
            </a:extLst>
          </p:cNvPr>
          <p:cNvSpPr>
            <a:spLocks/>
          </p:cNvSpPr>
          <p:nvPr/>
        </p:nvSpPr>
        <p:spPr bwMode="auto">
          <a:xfrm>
            <a:off x="2674939" y="2187575"/>
            <a:ext cx="1587" cy="547688"/>
          </a:xfrm>
          <a:custGeom>
            <a:avLst/>
            <a:gdLst>
              <a:gd name="T0" fmla="*/ 0 h 345"/>
              <a:gd name="T1" fmla="*/ 173 h 345"/>
              <a:gd name="T2" fmla="*/ 345 h 345"/>
            </a:gdLst>
            <a:ahLst/>
            <a:cxnLst>
              <a:cxn ang="0">
                <a:pos x="0" y="T0"/>
              </a:cxn>
              <a:cxn ang="0">
                <a:pos x="0" y="T1"/>
              </a:cxn>
              <a:cxn ang="0">
                <a:pos x="0" y="T2"/>
              </a:cxn>
            </a:cxnLst>
            <a:rect l="0" t="0" r="r" b="b"/>
            <a:pathLst>
              <a:path h="345">
                <a:moveTo>
                  <a:pt x="0" y="0"/>
                </a:moveTo>
                <a:lnTo>
                  <a:pt x="0" y="173"/>
                </a:lnTo>
                <a:lnTo>
                  <a:pt x="0" y="345"/>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046" name="Line 14">
            <a:extLst>
              <a:ext uri="{FF2B5EF4-FFF2-40B4-BE49-F238E27FC236}">
                <a16:creationId xmlns:a16="http://schemas.microsoft.com/office/drawing/2014/main" id="{299ACEB1-184B-648B-50CD-8C3147FEC28F}"/>
              </a:ext>
            </a:extLst>
          </p:cNvPr>
          <p:cNvSpPr>
            <a:spLocks noChangeShapeType="1"/>
          </p:cNvSpPr>
          <p:nvPr/>
        </p:nvSpPr>
        <p:spPr bwMode="auto">
          <a:xfrm>
            <a:off x="2568576" y="4143375"/>
            <a:ext cx="207963" cy="1588"/>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047" name="Line 15">
            <a:extLst>
              <a:ext uri="{FF2B5EF4-FFF2-40B4-BE49-F238E27FC236}">
                <a16:creationId xmlns:a16="http://schemas.microsoft.com/office/drawing/2014/main" id="{0822DE98-B299-4FB4-462D-D791F7273F6A}"/>
              </a:ext>
            </a:extLst>
          </p:cNvPr>
          <p:cNvSpPr>
            <a:spLocks noChangeShapeType="1"/>
          </p:cNvSpPr>
          <p:nvPr/>
        </p:nvSpPr>
        <p:spPr bwMode="auto">
          <a:xfrm>
            <a:off x="2605089" y="4178300"/>
            <a:ext cx="136525" cy="1588"/>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048" name="Line 16">
            <a:extLst>
              <a:ext uri="{FF2B5EF4-FFF2-40B4-BE49-F238E27FC236}">
                <a16:creationId xmlns:a16="http://schemas.microsoft.com/office/drawing/2014/main" id="{2ED470F4-FA48-8E73-3EDF-331F737A6E18}"/>
              </a:ext>
            </a:extLst>
          </p:cNvPr>
          <p:cNvSpPr>
            <a:spLocks noChangeShapeType="1"/>
          </p:cNvSpPr>
          <p:nvPr/>
        </p:nvSpPr>
        <p:spPr bwMode="auto">
          <a:xfrm>
            <a:off x="2640014" y="4213225"/>
            <a:ext cx="66675" cy="1588"/>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049" name="Line 17">
            <a:extLst>
              <a:ext uri="{FF2B5EF4-FFF2-40B4-BE49-F238E27FC236}">
                <a16:creationId xmlns:a16="http://schemas.microsoft.com/office/drawing/2014/main" id="{780E3A1A-7F3B-36FF-5586-7355D421D0C0}"/>
              </a:ext>
            </a:extLst>
          </p:cNvPr>
          <p:cNvSpPr>
            <a:spLocks noChangeShapeType="1"/>
          </p:cNvSpPr>
          <p:nvPr/>
        </p:nvSpPr>
        <p:spPr bwMode="auto">
          <a:xfrm>
            <a:off x="2674939" y="2462214"/>
            <a:ext cx="204787" cy="158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050" name="Freeform 18">
            <a:extLst>
              <a:ext uri="{FF2B5EF4-FFF2-40B4-BE49-F238E27FC236}">
                <a16:creationId xmlns:a16="http://schemas.microsoft.com/office/drawing/2014/main" id="{150BE1D6-D67E-4AB1-BF96-3BD05438B0F0}"/>
              </a:ext>
            </a:extLst>
          </p:cNvPr>
          <p:cNvSpPr>
            <a:spLocks/>
          </p:cNvSpPr>
          <p:nvPr/>
        </p:nvSpPr>
        <p:spPr bwMode="auto">
          <a:xfrm>
            <a:off x="2665414" y="2462213"/>
            <a:ext cx="14287" cy="6350"/>
          </a:xfrm>
          <a:custGeom>
            <a:avLst/>
            <a:gdLst>
              <a:gd name="T0" fmla="*/ 0 w 9"/>
              <a:gd name="T1" fmla="*/ 0 h 4"/>
              <a:gd name="T2" fmla="*/ 2 w 9"/>
              <a:gd name="T3" fmla="*/ 2 h 4"/>
              <a:gd name="T4" fmla="*/ 4 w 9"/>
              <a:gd name="T5" fmla="*/ 4 h 4"/>
              <a:gd name="T6" fmla="*/ 6 w 9"/>
              <a:gd name="T7" fmla="*/ 4 h 4"/>
              <a:gd name="T8" fmla="*/ 9 w 9"/>
              <a:gd name="T9" fmla="*/ 2 h 4"/>
              <a:gd name="T10" fmla="*/ 9 w 9"/>
              <a:gd name="T11" fmla="*/ 0 h 4"/>
            </a:gdLst>
            <a:ahLst/>
            <a:cxnLst>
              <a:cxn ang="0">
                <a:pos x="T0" y="T1"/>
              </a:cxn>
              <a:cxn ang="0">
                <a:pos x="T2" y="T3"/>
              </a:cxn>
              <a:cxn ang="0">
                <a:pos x="T4" y="T5"/>
              </a:cxn>
              <a:cxn ang="0">
                <a:pos x="T6" y="T7"/>
              </a:cxn>
              <a:cxn ang="0">
                <a:pos x="T8" y="T9"/>
              </a:cxn>
              <a:cxn ang="0">
                <a:pos x="T10" y="T11"/>
              </a:cxn>
            </a:cxnLst>
            <a:rect l="0" t="0" r="r" b="b"/>
            <a:pathLst>
              <a:path w="9" h="4">
                <a:moveTo>
                  <a:pt x="0" y="0"/>
                </a:moveTo>
                <a:lnTo>
                  <a:pt x="2" y="2"/>
                </a:lnTo>
                <a:lnTo>
                  <a:pt x="4" y="4"/>
                </a:lnTo>
                <a:lnTo>
                  <a:pt x="6" y="4"/>
                </a:lnTo>
                <a:lnTo>
                  <a:pt x="9" y="2"/>
                </a:lnTo>
                <a:lnTo>
                  <a:pt x="9" y="0"/>
                </a:lnTo>
              </a:path>
            </a:pathLst>
          </a:custGeom>
          <a:noFill/>
          <a:ln w="111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051" name="Freeform 19">
            <a:extLst>
              <a:ext uri="{FF2B5EF4-FFF2-40B4-BE49-F238E27FC236}">
                <a16:creationId xmlns:a16="http://schemas.microsoft.com/office/drawing/2014/main" id="{33A22DFD-3251-2535-7B92-2AE37467AF42}"/>
              </a:ext>
            </a:extLst>
          </p:cNvPr>
          <p:cNvSpPr>
            <a:spLocks/>
          </p:cNvSpPr>
          <p:nvPr/>
        </p:nvSpPr>
        <p:spPr bwMode="auto">
          <a:xfrm>
            <a:off x="2665414" y="2454275"/>
            <a:ext cx="14287" cy="7938"/>
          </a:xfrm>
          <a:custGeom>
            <a:avLst/>
            <a:gdLst>
              <a:gd name="T0" fmla="*/ 9 w 9"/>
              <a:gd name="T1" fmla="*/ 5 h 5"/>
              <a:gd name="T2" fmla="*/ 9 w 9"/>
              <a:gd name="T3" fmla="*/ 2 h 5"/>
              <a:gd name="T4" fmla="*/ 8 w 9"/>
              <a:gd name="T5" fmla="*/ 2 h 5"/>
              <a:gd name="T6" fmla="*/ 6 w 9"/>
              <a:gd name="T7" fmla="*/ 0 h 5"/>
              <a:gd name="T8" fmla="*/ 2 w 9"/>
              <a:gd name="T9" fmla="*/ 2 h 5"/>
              <a:gd name="T10" fmla="*/ 0 w 9"/>
              <a:gd name="T11" fmla="*/ 5 h 5"/>
            </a:gdLst>
            <a:ahLst/>
            <a:cxnLst>
              <a:cxn ang="0">
                <a:pos x="T0" y="T1"/>
              </a:cxn>
              <a:cxn ang="0">
                <a:pos x="T2" y="T3"/>
              </a:cxn>
              <a:cxn ang="0">
                <a:pos x="T4" y="T5"/>
              </a:cxn>
              <a:cxn ang="0">
                <a:pos x="T6" y="T7"/>
              </a:cxn>
              <a:cxn ang="0">
                <a:pos x="T8" y="T9"/>
              </a:cxn>
              <a:cxn ang="0">
                <a:pos x="T10" y="T11"/>
              </a:cxn>
            </a:cxnLst>
            <a:rect l="0" t="0" r="r" b="b"/>
            <a:pathLst>
              <a:path w="9" h="5">
                <a:moveTo>
                  <a:pt x="9" y="5"/>
                </a:moveTo>
                <a:lnTo>
                  <a:pt x="9" y="2"/>
                </a:lnTo>
                <a:lnTo>
                  <a:pt x="8" y="2"/>
                </a:lnTo>
                <a:lnTo>
                  <a:pt x="6" y="0"/>
                </a:lnTo>
                <a:lnTo>
                  <a:pt x="2" y="2"/>
                </a:lnTo>
                <a:lnTo>
                  <a:pt x="0" y="5"/>
                </a:lnTo>
              </a:path>
            </a:pathLst>
          </a:custGeom>
          <a:noFill/>
          <a:ln w="111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052" name="Freeform 20">
            <a:extLst>
              <a:ext uri="{FF2B5EF4-FFF2-40B4-BE49-F238E27FC236}">
                <a16:creationId xmlns:a16="http://schemas.microsoft.com/office/drawing/2014/main" id="{F41DD0C5-1A52-E555-E5BE-6AB013063C4A}"/>
              </a:ext>
            </a:extLst>
          </p:cNvPr>
          <p:cNvSpPr>
            <a:spLocks/>
          </p:cNvSpPr>
          <p:nvPr/>
        </p:nvSpPr>
        <p:spPr bwMode="auto">
          <a:xfrm>
            <a:off x="2665414" y="1912938"/>
            <a:ext cx="14287" cy="6350"/>
          </a:xfrm>
          <a:custGeom>
            <a:avLst/>
            <a:gdLst>
              <a:gd name="T0" fmla="*/ 0 w 9"/>
              <a:gd name="T1" fmla="*/ 0 h 4"/>
              <a:gd name="T2" fmla="*/ 2 w 9"/>
              <a:gd name="T3" fmla="*/ 2 h 4"/>
              <a:gd name="T4" fmla="*/ 4 w 9"/>
              <a:gd name="T5" fmla="*/ 4 h 4"/>
              <a:gd name="T6" fmla="*/ 6 w 9"/>
              <a:gd name="T7" fmla="*/ 4 h 4"/>
              <a:gd name="T8" fmla="*/ 9 w 9"/>
              <a:gd name="T9" fmla="*/ 2 h 4"/>
              <a:gd name="T10" fmla="*/ 9 w 9"/>
              <a:gd name="T11" fmla="*/ 0 h 4"/>
            </a:gdLst>
            <a:ahLst/>
            <a:cxnLst>
              <a:cxn ang="0">
                <a:pos x="T0" y="T1"/>
              </a:cxn>
              <a:cxn ang="0">
                <a:pos x="T2" y="T3"/>
              </a:cxn>
              <a:cxn ang="0">
                <a:pos x="T4" y="T5"/>
              </a:cxn>
              <a:cxn ang="0">
                <a:pos x="T6" y="T7"/>
              </a:cxn>
              <a:cxn ang="0">
                <a:pos x="T8" y="T9"/>
              </a:cxn>
              <a:cxn ang="0">
                <a:pos x="T10" y="T11"/>
              </a:cxn>
            </a:cxnLst>
            <a:rect l="0" t="0" r="r" b="b"/>
            <a:pathLst>
              <a:path w="9" h="4">
                <a:moveTo>
                  <a:pt x="0" y="0"/>
                </a:moveTo>
                <a:lnTo>
                  <a:pt x="2" y="2"/>
                </a:lnTo>
                <a:lnTo>
                  <a:pt x="4" y="4"/>
                </a:lnTo>
                <a:lnTo>
                  <a:pt x="6" y="4"/>
                </a:lnTo>
                <a:lnTo>
                  <a:pt x="9" y="2"/>
                </a:lnTo>
                <a:lnTo>
                  <a:pt x="9" y="0"/>
                </a:lnTo>
              </a:path>
            </a:pathLst>
          </a:custGeom>
          <a:noFill/>
          <a:ln w="111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053" name="Freeform 21">
            <a:extLst>
              <a:ext uri="{FF2B5EF4-FFF2-40B4-BE49-F238E27FC236}">
                <a16:creationId xmlns:a16="http://schemas.microsoft.com/office/drawing/2014/main" id="{C71FD99D-CF47-BD15-2487-A2F9E28B6140}"/>
              </a:ext>
            </a:extLst>
          </p:cNvPr>
          <p:cNvSpPr>
            <a:spLocks/>
          </p:cNvSpPr>
          <p:nvPr/>
        </p:nvSpPr>
        <p:spPr bwMode="auto">
          <a:xfrm>
            <a:off x="2665414" y="1905000"/>
            <a:ext cx="14287" cy="7938"/>
          </a:xfrm>
          <a:custGeom>
            <a:avLst/>
            <a:gdLst>
              <a:gd name="T0" fmla="*/ 9 w 9"/>
              <a:gd name="T1" fmla="*/ 5 h 5"/>
              <a:gd name="T2" fmla="*/ 9 w 9"/>
              <a:gd name="T3" fmla="*/ 3 h 5"/>
              <a:gd name="T4" fmla="*/ 8 w 9"/>
              <a:gd name="T5" fmla="*/ 0 h 5"/>
              <a:gd name="T6" fmla="*/ 6 w 9"/>
              <a:gd name="T7" fmla="*/ 0 h 5"/>
              <a:gd name="T8" fmla="*/ 2 w 9"/>
              <a:gd name="T9" fmla="*/ 0 h 5"/>
              <a:gd name="T10" fmla="*/ 2 w 9"/>
              <a:gd name="T11" fmla="*/ 3 h 5"/>
              <a:gd name="T12" fmla="*/ 0 w 9"/>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9" h="5">
                <a:moveTo>
                  <a:pt x="9" y="5"/>
                </a:moveTo>
                <a:lnTo>
                  <a:pt x="9" y="3"/>
                </a:lnTo>
                <a:lnTo>
                  <a:pt x="8" y="0"/>
                </a:lnTo>
                <a:lnTo>
                  <a:pt x="6" y="0"/>
                </a:lnTo>
                <a:lnTo>
                  <a:pt x="2" y="0"/>
                </a:lnTo>
                <a:lnTo>
                  <a:pt x="2" y="3"/>
                </a:lnTo>
                <a:lnTo>
                  <a:pt x="0" y="5"/>
                </a:lnTo>
              </a:path>
            </a:pathLst>
          </a:custGeom>
          <a:noFill/>
          <a:ln w="111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054" name="Freeform 22">
            <a:extLst>
              <a:ext uri="{FF2B5EF4-FFF2-40B4-BE49-F238E27FC236}">
                <a16:creationId xmlns:a16="http://schemas.microsoft.com/office/drawing/2014/main" id="{392AAAE5-8054-B908-FEF3-E16B8D5ED918}"/>
              </a:ext>
            </a:extLst>
          </p:cNvPr>
          <p:cNvSpPr>
            <a:spLocks/>
          </p:cNvSpPr>
          <p:nvPr/>
        </p:nvSpPr>
        <p:spPr bwMode="auto">
          <a:xfrm>
            <a:off x="2873375" y="2444751"/>
            <a:ext cx="6350" cy="17463"/>
          </a:xfrm>
          <a:custGeom>
            <a:avLst/>
            <a:gdLst>
              <a:gd name="T0" fmla="*/ 0 w 4"/>
              <a:gd name="T1" fmla="*/ 0 h 11"/>
              <a:gd name="T2" fmla="*/ 2 w 4"/>
              <a:gd name="T3" fmla="*/ 6 h 11"/>
              <a:gd name="T4" fmla="*/ 4 w 4"/>
              <a:gd name="T5" fmla="*/ 11 h 11"/>
            </a:gdLst>
            <a:ahLst/>
            <a:cxnLst>
              <a:cxn ang="0">
                <a:pos x="T0" y="T1"/>
              </a:cxn>
              <a:cxn ang="0">
                <a:pos x="T2" y="T3"/>
              </a:cxn>
              <a:cxn ang="0">
                <a:pos x="T4" y="T5"/>
              </a:cxn>
            </a:cxnLst>
            <a:rect l="0" t="0" r="r" b="b"/>
            <a:pathLst>
              <a:path w="4" h="11">
                <a:moveTo>
                  <a:pt x="0" y="0"/>
                </a:moveTo>
                <a:lnTo>
                  <a:pt x="2" y="6"/>
                </a:lnTo>
                <a:lnTo>
                  <a:pt x="4" y="11"/>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055" name="Freeform 23">
            <a:extLst>
              <a:ext uri="{FF2B5EF4-FFF2-40B4-BE49-F238E27FC236}">
                <a16:creationId xmlns:a16="http://schemas.microsoft.com/office/drawing/2014/main" id="{8299D465-15D7-9F6A-5549-B9FFDEA18E27}"/>
              </a:ext>
            </a:extLst>
          </p:cNvPr>
          <p:cNvSpPr>
            <a:spLocks/>
          </p:cNvSpPr>
          <p:nvPr/>
        </p:nvSpPr>
        <p:spPr bwMode="auto">
          <a:xfrm>
            <a:off x="2870201" y="2433638"/>
            <a:ext cx="3175" cy="11112"/>
          </a:xfrm>
          <a:custGeom>
            <a:avLst/>
            <a:gdLst>
              <a:gd name="T0" fmla="*/ 0 w 2"/>
              <a:gd name="T1" fmla="*/ 0 h 7"/>
              <a:gd name="T2" fmla="*/ 0 w 2"/>
              <a:gd name="T3" fmla="*/ 4 h 7"/>
              <a:gd name="T4" fmla="*/ 2 w 2"/>
              <a:gd name="T5" fmla="*/ 7 h 7"/>
            </a:gdLst>
            <a:ahLst/>
            <a:cxnLst>
              <a:cxn ang="0">
                <a:pos x="T0" y="T1"/>
              </a:cxn>
              <a:cxn ang="0">
                <a:pos x="T2" y="T3"/>
              </a:cxn>
              <a:cxn ang="0">
                <a:pos x="T4" y="T5"/>
              </a:cxn>
            </a:cxnLst>
            <a:rect l="0" t="0" r="r" b="b"/>
            <a:pathLst>
              <a:path w="2" h="7">
                <a:moveTo>
                  <a:pt x="0" y="0"/>
                </a:moveTo>
                <a:lnTo>
                  <a:pt x="0" y="4"/>
                </a:lnTo>
                <a:lnTo>
                  <a:pt x="2" y="7"/>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056" name="Freeform 24">
            <a:extLst>
              <a:ext uri="{FF2B5EF4-FFF2-40B4-BE49-F238E27FC236}">
                <a16:creationId xmlns:a16="http://schemas.microsoft.com/office/drawing/2014/main" id="{B9ECCC6E-F266-B187-7C18-08949117EBE7}"/>
              </a:ext>
            </a:extLst>
          </p:cNvPr>
          <p:cNvSpPr>
            <a:spLocks/>
          </p:cNvSpPr>
          <p:nvPr/>
        </p:nvSpPr>
        <p:spPr bwMode="auto">
          <a:xfrm>
            <a:off x="2870200" y="2416176"/>
            <a:ext cx="6350" cy="17463"/>
          </a:xfrm>
          <a:custGeom>
            <a:avLst/>
            <a:gdLst>
              <a:gd name="T0" fmla="*/ 4 w 4"/>
              <a:gd name="T1" fmla="*/ 0 h 11"/>
              <a:gd name="T2" fmla="*/ 2 w 4"/>
              <a:gd name="T3" fmla="*/ 5 h 11"/>
              <a:gd name="T4" fmla="*/ 0 w 4"/>
              <a:gd name="T5" fmla="*/ 11 h 11"/>
            </a:gdLst>
            <a:ahLst/>
            <a:cxnLst>
              <a:cxn ang="0">
                <a:pos x="T0" y="T1"/>
              </a:cxn>
              <a:cxn ang="0">
                <a:pos x="T2" y="T3"/>
              </a:cxn>
              <a:cxn ang="0">
                <a:pos x="T4" y="T5"/>
              </a:cxn>
            </a:cxnLst>
            <a:rect l="0" t="0" r="r" b="b"/>
            <a:pathLst>
              <a:path w="4" h="11">
                <a:moveTo>
                  <a:pt x="4" y="0"/>
                </a:moveTo>
                <a:lnTo>
                  <a:pt x="2" y="5"/>
                </a:lnTo>
                <a:lnTo>
                  <a:pt x="0" y="11"/>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057" name="Freeform 25">
            <a:extLst>
              <a:ext uri="{FF2B5EF4-FFF2-40B4-BE49-F238E27FC236}">
                <a16:creationId xmlns:a16="http://schemas.microsoft.com/office/drawing/2014/main" id="{795A99A2-402B-1314-0811-2F70A045F987}"/>
              </a:ext>
            </a:extLst>
          </p:cNvPr>
          <p:cNvSpPr>
            <a:spLocks/>
          </p:cNvSpPr>
          <p:nvPr/>
        </p:nvSpPr>
        <p:spPr bwMode="auto">
          <a:xfrm>
            <a:off x="2876550" y="2405063"/>
            <a:ext cx="7938" cy="11112"/>
          </a:xfrm>
          <a:custGeom>
            <a:avLst/>
            <a:gdLst>
              <a:gd name="T0" fmla="*/ 5 w 5"/>
              <a:gd name="T1" fmla="*/ 0 h 7"/>
              <a:gd name="T2" fmla="*/ 2 w 5"/>
              <a:gd name="T3" fmla="*/ 3 h 7"/>
              <a:gd name="T4" fmla="*/ 0 w 5"/>
              <a:gd name="T5" fmla="*/ 7 h 7"/>
            </a:gdLst>
            <a:ahLst/>
            <a:cxnLst>
              <a:cxn ang="0">
                <a:pos x="T0" y="T1"/>
              </a:cxn>
              <a:cxn ang="0">
                <a:pos x="T2" y="T3"/>
              </a:cxn>
              <a:cxn ang="0">
                <a:pos x="T4" y="T5"/>
              </a:cxn>
            </a:cxnLst>
            <a:rect l="0" t="0" r="r" b="b"/>
            <a:pathLst>
              <a:path w="5" h="7">
                <a:moveTo>
                  <a:pt x="5" y="0"/>
                </a:moveTo>
                <a:lnTo>
                  <a:pt x="2" y="3"/>
                </a:lnTo>
                <a:lnTo>
                  <a:pt x="0" y="7"/>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058" name="Freeform 26">
            <a:extLst>
              <a:ext uri="{FF2B5EF4-FFF2-40B4-BE49-F238E27FC236}">
                <a16:creationId xmlns:a16="http://schemas.microsoft.com/office/drawing/2014/main" id="{89F84F83-4545-0678-9BB4-F26E402C1BD9}"/>
              </a:ext>
            </a:extLst>
          </p:cNvPr>
          <p:cNvSpPr>
            <a:spLocks/>
          </p:cNvSpPr>
          <p:nvPr/>
        </p:nvSpPr>
        <p:spPr bwMode="auto">
          <a:xfrm>
            <a:off x="2884489" y="2395539"/>
            <a:ext cx="15875" cy="9525"/>
          </a:xfrm>
          <a:custGeom>
            <a:avLst/>
            <a:gdLst>
              <a:gd name="T0" fmla="*/ 10 w 10"/>
              <a:gd name="T1" fmla="*/ 0 h 6"/>
              <a:gd name="T2" fmla="*/ 4 w 10"/>
              <a:gd name="T3" fmla="*/ 2 h 6"/>
              <a:gd name="T4" fmla="*/ 0 w 10"/>
              <a:gd name="T5" fmla="*/ 6 h 6"/>
            </a:gdLst>
            <a:ahLst/>
            <a:cxnLst>
              <a:cxn ang="0">
                <a:pos x="T0" y="T1"/>
              </a:cxn>
              <a:cxn ang="0">
                <a:pos x="T2" y="T3"/>
              </a:cxn>
              <a:cxn ang="0">
                <a:pos x="T4" y="T5"/>
              </a:cxn>
            </a:cxnLst>
            <a:rect l="0" t="0" r="r" b="b"/>
            <a:pathLst>
              <a:path w="10" h="6">
                <a:moveTo>
                  <a:pt x="10" y="0"/>
                </a:moveTo>
                <a:lnTo>
                  <a:pt x="4" y="2"/>
                </a:lnTo>
                <a:lnTo>
                  <a:pt x="0" y="6"/>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059" name="Freeform 27">
            <a:extLst>
              <a:ext uri="{FF2B5EF4-FFF2-40B4-BE49-F238E27FC236}">
                <a16:creationId xmlns:a16="http://schemas.microsoft.com/office/drawing/2014/main" id="{16CC7E0F-B71C-2C3D-B56A-55067BEA272E}"/>
              </a:ext>
            </a:extLst>
          </p:cNvPr>
          <p:cNvSpPr>
            <a:spLocks/>
          </p:cNvSpPr>
          <p:nvPr/>
        </p:nvSpPr>
        <p:spPr bwMode="auto">
          <a:xfrm>
            <a:off x="2900364" y="2392364"/>
            <a:ext cx="14287" cy="3175"/>
          </a:xfrm>
          <a:custGeom>
            <a:avLst/>
            <a:gdLst>
              <a:gd name="T0" fmla="*/ 9 w 9"/>
              <a:gd name="T1" fmla="*/ 0 h 2"/>
              <a:gd name="T2" fmla="*/ 3 w 9"/>
              <a:gd name="T3" fmla="*/ 0 h 2"/>
              <a:gd name="T4" fmla="*/ 0 w 9"/>
              <a:gd name="T5" fmla="*/ 2 h 2"/>
            </a:gdLst>
            <a:ahLst/>
            <a:cxnLst>
              <a:cxn ang="0">
                <a:pos x="T0" y="T1"/>
              </a:cxn>
              <a:cxn ang="0">
                <a:pos x="T2" y="T3"/>
              </a:cxn>
              <a:cxn ang="0">
                <a:pos x="T4" y="T5"/>
              </a:cxn>
            </a:cxnLst>
            <a:rect l="0" t="0" r="r" b="b"/>
            <a:pathLst>
              <a:path w="9" h="2">
                <a:moveTo>
                  <a:pt x="9" y="0"/>
                </a:moveTo>
                <a:lnTo>
                  <a:pt x="3" y="0"/>
                </a:lnTo>
                <a:lnTo>
                  <a:pt x="0" y="2"/>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060" name="Freeform 28">
            <a:extLst>
              <a:ext uri="{FF2B5EF4-FFF2-40B4-BE49-F238E27FC236}">
                <a16:creationId xmlns:a16="http://schemas.microsoft.com/office/drawing/2014/main" id="{CDE98CAF-582B-DA34-D033-BDE6EF8A8CF2}"/>
              </a:ext>
            </a:extLst>
          </p:cNvPr>
          <p:cNvSpPr>
            <a:spLocks/>
          </p:cNvSpPr>
          <p:nvPr/>
        </p:nvSpPr>
        <p:spPr bwMode="auto">
          <a:xfrm>
            <a:off x="2914650" y="2392364"/>
            <a:ext cx="14288" cy="3175"/>
          </a:xfrm>
          <a:custGeom>
            <a:avLst/>
            <a:gdLst>
              <a:gd name="T0" fmla="*/ 9 w 9"/>
              <a:gd name="T1" fmla="*/ 2 h 2"/>
              <a:gd name="T2" fmla="*/ 5 w 9"/>
              <a:gd name="T3" fmla="*/ 0 h 2"/>
              <a:gd name="T4" fmla="*/ 0 w 9"/>
              <a:gd name="T5" fmla="*/ 0 h 2"/>
            </a:gdLst>
            <a:ahLst/>
            <a:cxnLst>
              <a:cxn ang="0">
                <a:pos x="T0" y="T1"/>
              </a:cxn>
              <a:cxn ang="0">
                <a:pos x="T2" y="T3"/>
              </a:cxn>
              <a:cxn ang="0">
                <a:pos x="T4" y="T5"/>
              </a:cxn>
            </a:cxnLst>
            <a:rect l="0" t="0" r="r" b="b"/>
            <a:pathLst>
              <a:path w="9" h="2">
                <a:moveTo>
                  <a:pt x="9" y="2"/>
                </a:moveTo>
                <a:lnTo>
                  <a:pt x="5" y="0"/>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061" name="Freeform 29">
            <a:extLst>
              <a:ext uri="{FF2B5EF4-FFF2-40B4-BE49-F238E27FC236}">
                <a16:creationId xmlns:a16="http://schemas.microsoft.com/office/drawing/2014/main" id="{5C7780A0-6F23-72A1-D988-36F81436C6F7}"/>
              </a:ext>
            </a:extLst>
          </p:cNvPr>
          <p:cNvSpPr>
            <a:spLocks/>
          </p:cNvSpPr>
          <p:nvPr/>
        </p:nvSpPr>
        <p:spPr bwMode="auto">
          <a:xfrm>
            <a:off x="2928939" y="2395539"/>
            <a:ext cx="14287" cy="9525"/>
          </a:xfrm>
          <a:custGeom>
            <a:avLst/>
            <a:gdLst>
              <a:gd name="T0" fmla="*/ 9 w 9"/>
              <a:gd name="T1" fmla="*/ 6 h 6"/>
              <a:gd name="T2" fmla="*/ 6 w 9"/>
              <a:gd name="T3" fmla="*/ 2 h 6"/>
              <a:gd name="T4" fmla="*/ 0 w 9"/>
              <a:gd name="T5" fmla="*/ 0 h 6"/>
            </a:gdLst>
            <a:ahLst/>
            <a:cxnLst>
              <a:cxn ang="0">
                <a:pos x="T0" y="T1"/>
              </a:cxn>
              <a:cxn ang="0">
                <a:pos x="T2" y="T3"/>
              </a:cxn>
              <a:cxn ang="0">
                <a:pos x="T4" y="T5"/>
              </a:cxn>
            </a:cxnLst>
            <a:rect l="0" t="0" r="r" b="b"/>
            <a:pathLst>
              <a:path w="9" h="6">
                <a:moveTo>
                  <a:pt x="9" y="6"/>
                </a:moveTo>
                <a:lnTo>
                  <a:pt x="6" y="2"/>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062" name="Freeform 30">
            <a:extLst>
              <a:ext uri="{FF2B5EF4-FFF2-40B4-BE49-F238E27FC236}">
                <a16:creationId xmlns:a16="http://schemas.microsoft.com/office/drawing/2014/main" id="{6B2C39BB-F721-1F11-5557-6A90C716793B}"/>
              </a:ext>
            </a:extLst>
          </p:cNvPr>
          <p:cNvSpPr>
            <a:spLocks/>
          </p:cNvSpPr>
          <p:nvPr/>
        </p:nvSpPr>
        <p:spPr bwMode="auto">
          <a:xfrm>
            <a:off x="2943225" y="2405064"/>
            <a:ext cx="12700" cy="14287"/>
          </a:xfrm>
          <a:custGeom>
            <a:avLst/>
            <a:gdLst>
              <a:gd name="T0" fmla="*/ 8 w 8"/>
              <a:gd name="T1" fmla="*/ 9 h 9"/>
              <a:gd name="T2" fmla="*/ 4 w 8"/>
              <a:gd name="T3" fmla="*/ 3 h 9"/>
              <a:gd name="T4" fmla="*/ 0 w 8"/>
              <a:gd name="T5" fmla="*/ 0 h 9"/>
            </a:gdLst>
            <a:ahLst/>
            <a:cxnLst>
              <a:cxn ang="0">
                <a:pos x="T0" y="T1"/>
              </a:cxn>
              <a:cxn ang="0">
                <a:pos x="T2" y="T3"/>
              </a:cxn>
              <a:cxn ang="0">
                <a:pos x="T4" y="T5"/>
              </a:cxn>
            </a:cxnLst>
            <a:rect l="0" t="0" r="r" b="b"/>
            <a:pathLst>
              <a:path w="8" h="9">
                <a:moveTo>
                  <a:pt x="8" y="9"/>
                </a:moveTo>
                <a:lnTo>
                  <a:pt x="4" y="3"/>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063" name="Freeform 31">
            <a:extLst>
              <a:ext uri="{FF2B5EF4-FFF2-40B4-BE49-F238E27FC236}">
                <a16:creationId xmlns:a16="http://schemas.microsoft.com/office/drawing/2014/main" id="{8E4531A5-4138-C2C1-47B1-2CBB38830B09}"/>
              </a:ext>
            </a:extLst>
          </p:cNvPr>
          <p:cNvSpPr>
            <a:spLocks/>
          </p:cNvSpPr>
          <p:nvPr/>
        </p:nvSpPr>
        <p:spPr bwMode="auto">
          <a:xfrm>
            <a:off x="2955926" y="2419350"/>
            <a:ext cx="3175" cy="14288"/>
          </a:xfrm>
          <a:custGeom>
            <a:avLst/>
            <a:gdLst>
              <a:gd name="T0" fmla="*/ 2 w 2"/>
              <a:gd name="T1" fmla="*/ 9 h 9"/>
              <a:gd name="T2" fmla="*/ 2 w 2"/>
              <a:gd name="T3" fmla="*/ 3 h 9"/>
              <a:gd name="T4" fmla="*/ 0 w 2"/>
              <a:gd name="T5" fmla="*/ 0 h 9"/>
            </a:gdLst>
            <a:ahLst/>
            <a:cxnLst>
              <a:cxn ang="0">
                <a:pos x="T0" y="T1"/>
              </a:cxn>
              <a:cxn ang="0">
                <a:pos x="T2" y="T3"/>
              </a:cxn>
              <a:cxn ang="0">
                <a:pos x="T4" y="T5"/>
              </a:cxn>
            </a:cxnLst>
            <a:rect l="0" t="0" r="r" b="b"/>
            <a:pathLst>
              <a:path w="2" h="9">
                <a:moveTo>
                  <a:pt x="2" y="9"/>
                </a:moveTo>
                <a:lnTo>
                  <a:pt x="2" y="3"/>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064" name="Freeform 32">
            <a:extLst>
              <a:ext uri="{FF2B5EF4-FFF2-40B4-BE49-F238E27FC236}">
                <a16:creationId xmlns:a16="http://schemas.microsoft.com/office/drawing/2014/main" id="{38ED13A1-0351-9B22-663A-78D1A97B16B2}"/>
              </a:ext>
            </a:extLst>
          </p:cNvPr>
          <p:cNvSpPr>
            <a:spLocks/>
          </p:cNvSpPr>
          <p:nvPr/>
        </p:nvSpPr>
        <p:spPr bwMode="auto">
          <a:xfrm>
            <a:off x="2955926" y="2433638"/>
            <a:ext cx="3175" cy="23812"/>
          </a:xfrm>
          <a:custGeom>
            <a:avLst/>
            <a:gdLst>
              <a:gd name="T0" fmla="*/ 0 w 2"/>
              <a:gd name="T1" fmla="*/ 15 h 15"/>
              <a:gd name="T2" fmla="*/ 2 w 2"/>
              <a:gd name="T3" fmla="*/ 7 h 15"/>
              <a:gd name="T4" fmla="*/ 2 w 2"/>
              <a:gd name="T5" fmla="*/ 0 h 15"/>
            </a:gdLst>
            <a:ahLst/>
            <a:cxnLst>
              <a:cxn ang="0">
                <a:pos x="T0" y="T1"/>
              </a:cxn>
              <a:cxn ang="0">
                <a:pos x="T2" y="T3"/>
              </a:cxn>
              <a:cxn ang="0">
                <a:pos x="T4" y="T5"/>
              </a:cxn>
            </a:cxnLst>
            <a:rect l="0" t="0" r="r" b="b"/>
            <a:pathLst>
              <a:path w="2" h="15">
                <a:moveTo>
                  <a:pt x="0" y="15"/>
                </a:moveTo>
                <a:lnTo>
                  <a:pt x="2" y="7"/>
                </a:lnTo>
                <a:lnTo>
                  <a:pt x="2"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065" name="Freeform 33">
            <a:extLst>
              <a:ext uri="{FF2B5EF4-FFF2-40B4-BE49-F238E27FC236}">
                <a16:creationId xmlns:a16="http://schemas.microsoft.com/office/drawing/2014/main" id="{A7C526D8-C783-4924-5920-5A3E1D184DCB}"/>
              </a:ext>
            </a:extLst>
          </p:cNvPr>
          <p:cNvSpPr>
            <a:spLocks/>
          </p:cNvSpPr>
          <p:nvPr/>
        </p:nvSpPr>
        <p:spPr bwMode="auto">
          <a:xfrm>
            <a:off x="2949575" y="2457451"/>
            <a:ext cx="6350" cy="4763"/>
          </a:xfrm>
          <a:custGeom>
            <a:avLst/>
            <a:gdLst>
              <a:gd name="T0" fmla="*/ 0 w 4"/>
              <a:gd name="T1" fmla="*/ 3 h 3"/>
              <a:gd name="T2" fmla="*/ 2 w 4"/>
              <a:gd name="T3" fmla="*/ 1 h 3"/>
              <a:gd name="T4" fmla="*/ 4 w 4"/>
              <a:gd name="T5" fmla="*/ 0 h 3"/>
            </a:gdLst>
            <a:ahLst/>
            <a:cxnLst>
              <a:cxn ang="0">
                <a:pos x="T0" y="T1"/>
              </a:cxn>
              <a:cxn ang="0">
                <a:pos x="T2" y="T3"/>
              </a:cxn>
              <a:cxn ang="0">
                <a:pos x="T4" y="T5"/>
              </a:cxn>
            </a:cxnLst>
            <a:rect l="0" t="0" r="r" b="b"/>
            <a:pathLst>
              <a:path w="4" h="3">
                <a:moveTo>
                  <a:pt x="0" y="3"/>
                </a:moveTo>
                <a:lnTo>
                  <a:pt x="2" y="1"/>
                </a:lnTo>
                <a:lnTo>
                  <a:pt x="4"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066" name="Freeform 34">
            <a:extLst>
              <a:ext uri="{FF2B5EF4-FFF2-40B4-BE49-F238E27FC236}">
                <a16:creationId xmlns:a16="http://schemas.microsoft.com/office/drawing/2014/main" id="{49261E80-75AC-9157-DB1E-4899B47BA82B}"/>
              </a:ext>
            </a:extLst>
          </p:cNvPr>
          <p:cNvSpPr>
            <a:spLocks/>
          </p:cNvSpPr>
          <p:nvPr/>
        </p:nvSpPr>
        <p:spPr bwMode="auto">
          <a:xfrm>
            <a:off x="2943225" y="2457451"/>
            <a:ext cx="6350" cy="4763"/>
          </a:xfrm>
          <a:custGeom>
            <a:avLst/>
            <a:gdLst>
              <a:gd name="T0" fmla="*/ 0 w 4"/>
              <a:gd name="T1" fmla="*/ 0 h 3"/>
              <a:gd name="T2" fmla="*/ 2 w 4"/>
              <a:gd name="T3" fmla="*/ 1 h 3"/>
              <a:gd name="T4" fmla="*/ 4 w 4"/>
              <a:gd name="T5" fmla="*/ 3 h 3"/>
            </a:gdLst>
            <a:ahLst/>
            <a:cxnLst>
              <a:cxn ang="0">
                <a:pos x="T0" y="T1"/>
              </a:cxn>
              <a:cxn ang="0">
                <a:pos x="T2" y="T3"/>
              </a:cxn>
              <a:cxn ang="0">
                <a:pos x="T4" y="T5"/>
              </a:cxn>
            </a:cxnLst>
            <a:rect l="0" t="0" r="r" b="b"/>
            <a:pathLst>
              <a:path w="4" h="3">
                <a:moveTo>
                  <a:pt x="0" y="0"/>
                </a:moveTo>
                <a:lnTo>
                  <a:pt x="2" y="1"/>
                </a:lnTo>
                <a:lnTo>
                  <a:pt x="4" y="3"/>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067" name="Freeform 35">
            <a:extLst>
              <a:ext uri="{FF2B5EF4-FFF2-40B4-BE49-F238E27FC236}">
                <a16:creationId xmlns:a16="http://schemas.microsoft.com/office/drawing/2014/main" id="{607450C7-2975-FAFC-F32E-ACB8CE9EDD94}"/>
              </a:ext>
            </a:extLst>
          </p:cNvPr>
          <p:cNvSpPr>
            <a:spLocks/>
          </p:cNvSpPr>
          <p:nvPr/>
        </p:nvSpPr>
        <p:spPr bwMode="auto">
          <a:xfrm>
            <a:off x="2940051" y="2433638"/>
            <a:ext cx="3175" cy="23812"/>
          </a:xfrm>
          <a:custGeom>
            <a:avLst/>
            <a:gdLst>
              <a:gd name="T0" fmla="*/ 0 w 2"/>
              <a:gd name="T1" fmla="*/ 0 h 15"/>
              <a:gd name="T2" fmla="*/ 0 w 2"/>
              <a:gd name="T3" fmla="*/ 7 h 15"/>
              <a:gd name="T4" fmla="*/ 2 w 2"/>
              <a:gd name="T5" fmla="*/ 15 h 15"/>
            </a:gdLst>
            <a:ahLst/>
            <a:cxnLst>
              <a:cxn ang="0">
                <a:pos x="T0" y="T1"/>
              </a:cxn>
              <a:cxn ang="0">
                <a:pos x="T2" y="T3"/>
              </a:cxn>
              <a:cxn ang="0">
                <a:pos x="T4" y="T5"/>
              </a:cxn>
            </a:cxnLst>
            <a:rect l="0" t="0" r="r" b="b"/>
            <a:pathLst>
              <a:path w="2" h="15">
                <a:moveTo>
                  <a:pt x="0" y="0"/>
                </a:moveTo>
                <a:lnTo>
                  <a:pt x="0" y="7"/>
                </a:lnTo>
                <a:lnTo>
                  <a:pt x="2" y="15"/>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068" name="Freeform 36">
            <a:extLst>
              <a:ext uri="{FF2B5EF4-FFF2-40B4-BE49-F238E27FC236}">
                <a16:creationId xmlns:a16="http://schemas.microsoft.com/office/drawing/2014/main" id="{EB94F5BA-780C-A8B1-3309-DB31F352567B}"/>
              </a:ext>
            </a:extLst>
          </p:cNvPr>
          <p:cNvSpPr>
            <a:spLocks/>
          </p:cNvSpPr>
          <p:nvPr/>
        </p:nvSpPr>
        <p:spPr bwMode="auto">
          <a:xfrm>
            <a:off x="2940051" y="2416176"/>
            <a:ext cx="3175" cy="17463"/>
          </a:xfrm>
          <a:custGeom>
            <a:avLst/>
            <a:gdLst>
              <a:gd name="T0" fmla="*/ 2 w 2"/>
              <a:gd name="T1" fmla="*/ 0 h 11"/>
              <a:gd name="T2" fmla="*/ 0 w 2"/>
              <a:gd name="T3" fmla="*/ 5 h 11"/>
              <a:gd name="T4" fmla="*/ 0 w 2"/>
              <a:gd name="T5" fmla="*/ 11 h 11"/>
            </a:gdLst>
            <a:ahLst/>
            <a:cxnLst>
              <a:cxn ang="0">
                <a:pos x="T0" y="T1"/>
              </a:cxn>
              <a:cxn ang="0">
                <a:pos x="T2" y="T3"/>
              </a:cxn>
              <a:cxn ang="0">
                <a:pos x="T4" y="T5"/>
              </a:cxn>
            </a:cxnLst>
            <a:rect l="0" t="0" r="r" b="b"/>
            <a:pathLst>
              <a:path w="2" h="11">
                <a:moveTo>
                  <a:pt x="2" y="0"/>
                </a:moveTo>
                <a:lnTo>
                  <a:pt x="0" y="5"/>
                </a:lnTo>
                <a:lnTo>
                  <a:pt x="0" y="11"/>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069" name="Freeform 37">
            <a:extLst>
              <a:ext uri="{FF2B5EF4-FFF2-40B4-BE49-F238E27FC236}">
                <a16:creationId xmlns:a16="http://schemas.microsoft.com/office/drawing/2014/main" id="{F38EFE97-2B60-D5A5-8355-8DA1E80EEA03}"/>
              </a:ext>
            </a:extLst>
          </p:cNvPr>
          <p:cNvSpPr>
            <a:spLocks/>
          </p:cNvSpPr>
          <p:nvPr/>
        </p:nvSpPr>
        <p:spPr bwMode="auto">
          <a:xfrm>
            <a:off x="2943226" y="2405063"/>
            <a:ext cx="9525" cy="11112"/>
          </a:xfrm>
          <a:custGeom>
            <a:avLst/>
            <a:gdLst>
              <a:gd name="T0" fmla="*/ 6 w 6"/>
              <a:gd name="T1" fmla="*/ 0 h 7"/>
              <a:gd name="T2" fmla="*/ 4 w 6"/>
              <a:gd name="T3" fmla="*/ 3 h 7"/>
              <a:gd name="T4" fmla="*/ 0 w 6"/>
              <a:gd name="T5" fmla="*/ 7 h 7"/>
            </a:gdLst>
            <a:ahLst/>
            <a:cxnLst>
              <a:cxn ang="0">
                <a:pos x="T0" y="T1"/>
              </a:cxn>
              <a:cxn ang="0">
                <a:pos x="T2" y="T3"/>
              </a:cxn>
              <a:cxn ang="0">
                <a:pos x="T4" y="T5"/>
              </a:cxn>
            </a:cxnLst>
            <a:rect l="0" t="0" r="r" b="b"/>
            <a:pathLst>
              <a:path w="6" h="7">
                <a:moveTo>
                  <a:pt x="6" y="0"/>
                </a:moveTo>
                <a:lnTo>
                  <a:pt x="4" y="3"/>
                </a:lnTo>
                <a:lnTo>
                  <a:pt x="0" y="7"/>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070" name="Freeform 38">
            <a:extLst>
              <a:ext uri="{FF2B5EF4-FFF2-40B4-BE49-F238E27FC236}">
                <a16:creationId xmlns:a16="http://schemas.microsoft.com/office/drawing/2014/main" id="{9FC778A4-C1AB-8611-7C25-7C0034640F83}"/>
              </a:ext>
            </a:extLst>
          </p:cNvPr>
          <p:cNvSpPr>
            <a:spLocks/>
          </p:cNvSpPr>
          <p:nvPr/>
        </p:nvSpPr>
        <p:spPr bwMode="auto">
          <a:xfrm>
            <a:off x="2952750" y="2395539"/>
            <a:ext cx="14288" cy="9525"/>
          </a:xfrm>
          <a:custGeom>
            <a:avLst/>
            <a:gdLst>
              <a:gd name="T0" fmla="*/ 9 w 9"/>
              <a:gd name="T1" fmla="*/ 0 h 6"/>
              <a:gd name="T2" fmla="*/ 5 w 9"/>
              <a:gd name="T3" fmla="*/ 2 h 6"/>
              <a:gd name="T4" fmla="*/ 0 w 9"/>
              <a:gd name="T5" fmla="*/ 6 h 6"/>
            </a:gdLst>
            <a:ahLst/>
            <a:cxnLst>
              <a:cxn ang="0">
                <a:pos x="T0" y="T1"/>
              </a:cxn>
              <a:cxn ang="0">
                <a:pos x="T2" y="T3"/>
              </a:cxn>
              <a:cxn ang="0">
                <a:pos x="T4" y="T5"/>
              </a:cxn>
            </a:cxnLst>
            <a:rect l="0" t="0" r="r" b="b"/>
            <a:pathLst>
              <a:path w="9" h="6">
                <a:moveTo>
                  <a:pt x="9" y="0"/>
                </a:moveTo>
                <a:lnTo>
                  <a:pt x="5" y="2"/>
                </a:lnTo>
                <a:lnTo>
                  <a:pt x="0" y="6"/>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071" name="Freeform 39">
            <a:extLst>
              <a:ext uri="{FF2B5EF4-FFF2-40B4-BE49-F238E27FC236}">
                <a16:creationId xmlns:a16="http://schemas.microsoft.com/office/drawing/2014/main" id="{4090C630-8F13-13E9-25ED-B981B581EE9A}"/>
              </a:ext>
            </a:extLst>
          </p:cNvPr>
          <p:cNvSpPr>
            <a:spLocks/>
          </p:cNvSpPr>
          <p:nvPr/>
        </p:nvSpPr>
        <p:spPr bwMode="auto">
          <a:xfrm>
            <a:off x="2967039" y="2392364"/>
            <a:ext cx="14287" cy="3175"/>
          </a:xfrm>
          <a:custGeom>
            <a:avLst/>
            <a:gdLst>
              <a:gd name="T0" fmla="*/ 9 w 9"/>
              <a:gd name="T1" fmla="*/ 0 h 2"/>
              <a:gd name="T2" fmla="*/ 4 w 9"/>
              <a:gd name="T3" fmla="*/ 0 h 2"/>
              <a:gd name="T4" fmla="*/ 0 w 9"/>
              <a:gd name="T5" fmla="*/ 2 h 2"/>
            </a:gdLst>
            <a:ahLst/>
            <a:cxnLst>
              <a:cxn ang="0">
                <a:pos x="T0" y="T1"/>
              </a:cxn>
              <a:cxn ang="0">
                <a:pos x="T2" y="T3"/>
              </a:cxn>
              <a:cxn ang="0">
                <a:pos x="T4" y="T5"/>
              </a:cxn>
            </a:cxnLst>
            <a:rect l="0" t="0" r="r" b="b"/>
            <a:pathLst>
              <a:path w="9" h="2">
                <a:moveTo>
                  <a:pt x="9" y="0"/>
                </a:moveTo>
                <a:lnTo>
                  <a:pt x="4" y="0"/>
                </a:lnTo>
                <a:lnTo>
                  <a:pt x="0" y="2"/>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072" name="Freeform 40">
            <a:extLst>
              <a:ext uri="{FF2B5EF4-FFF2-40B4-BE49-F238E27FC236}">
                <a16:creationId xmlns:a16="http://schemas.microsoft.com/office/drawing/2014/main" id="{22EF8D2F-A25E-4040-A1FC-6F7533F26E20}"/>
              </a:ext>
            </a:extLst>
          </p:cNvPr>
          <p:cNvSpPr>
            <a:spLocks/>
          </p:cNvSpPr>
          <p:nvPr/>
        </p:nvSpPr>
        <p:spPr bwMode="auto">
          <a:xfrm>
            <a:off x="2981326" y="2392364"/>
            <a:ext cx="17463" cy="3175"/>
          </a:xfrm>
          <a:custGeom>
            <a:avLst/>
            <a:gdLst>
              <a:gd name="T0" fmla="*/ 11 w 11"/>
              <a:gd name="T1" fmla="*/ 2 h 2"/>
              <a:gd name="T2" fmla="*/ 6 w 11"/>
              <a:gd name="T3" fmla="*/ 0 h 2"/>
              <a:gd name="T4" fmla="*/ 0 w 11"/>
              <a:gd name="T5" fmla="*/ 0 h 2"/>
            </a:gdLst>
            <a:ahLst/>
            <a:cxnLst>
              <a:cxn ang="0">
                <a:pos x="T0" y="T1"/>
              </a:cxn>
              <a:cxn ang="0">
                <a:pos x="T2" y="T3"/>
              </a:cxn>
              <a:cxn ang="0">
                <a:pos x="T4" y="T5"/>
              </a:cxn>
            </a:cxnLst>
            <a:rect l="0" t="0" r="r" b="b"/>
            <a:pathLst>
              <a:path w="11" h="2">
                <a:moveTo>
                  <a:pt x="11" y="2"/>
                </a:moveTo>
                <a:lnTo>
                  <a:pt x="6" y="0"/>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073" name="Freeform 41">
            <a:extLst>
              <a:ext uri="{FF2B5EF4-FFF2-40B4-BE49-F238E27FC236}">
                <a16:creationId xmlns:a16="http://schemas.microsoft.com/office/drawing/2014/main" id="{D7913A3D-F5C2-D49F-64CB-3AD1023A7EEB}"/>
              </a:ext>
            </a:extLst>
          </p:cNvPr>
          <p:cNvSpPr>
            <a:spLocks/>
          </p:cNvSpPr>
          <p:nvPr/>
        </p:nvSpPr>
        <p:spPr bwMode="auto">
          <a:xfrm>
            <a:off x="2998789" y="2395539"/>
            <a:ext cx="15875" cy="9525"/>
          </a:xfrm>
          <a:custGeom>
            <a:avLst/>
            <a:gdLst>
              <a:gd name="T0" fmla="*/ 10 w 10"/>
              <a:gd name="T1" fmla="*/ 6 h 6"/>
              <a:gd name="T2" fmla="*/ 4 w 10"/>
              <a:gd name="T3" fmla="*/ 2 h 6"/>
              <a:gd name="T4" fmla="*/ 0 w 10"/>
              <a:gd name="T5" fmla="*/ 0 h 6"/>
            </a:gdLst>
            <a:ahLst/>
            <a:cxnLst>
              <a:cxn ang="0">
                <a:pos x="T0" y="T1"/>
              </a:cxn>
              <a:cxn ang="0">
                <a:pos x="T2" y="T3"/>
              </a:cxn>
              <a:cxn ang="0">
                <a:pos x="T4" y="T5"/>
              </a:cxn>
            </a:cxnLst>
            <a:rect l="0" t="0" r="r" b="b"/>
            <a:pathLst>
              <a:path w="10" h="6">
                <a:moveTo>
                  <a:pt x="10" y="6"/>
                </a:moveTo>
                <a:lnTo>
                  <a:pt x="4" y="2"/>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074" name="Freeform 42">
            <a:extLst>
              <a:ext uri="{FF2B5EF4-FFF2-40B4-BE49-F238E27FC236}">
                <a16:creationId xmlns:a16="http://schemas.microsoft.com/office/drawing/2014/main" id="{80140C2D-4F8A-D1CD-07FA-E18FC0A627EB}"/>
              </a:ext>
            </a:extLst>
          </p:cNvPr>
          <p:cNvSpPr>
            <a:spLocks/>
          </p:cNvSpPr>
          <p:nvPr/>
        </p:nvSpPr>
        <p:spPr bwMode="auto">
          <a:xfrm>
            <a:off x="3014664" y="2405063"/>
            <a:ext cx="7937" cy="11112"/>
          </a:xfrm>
          <a:custGeom>
            <a:avLst/>
            <a:gdLst>
              <a:gd name="T0" fmla="*/ 5 w 5"/>
              <a:gd name="T1" fmla="*/ 7 h 7"/>
              <a:gd name="T2" fmla="*/ 1 w 5"/>
              <a:gd name="T3" fmla="*/ 3 h 7"/>
              <a:gd name="T4" fmla="*/ 0 w 5"/>
              <a:gd name="T5" fmla="*/ 0 h 7"/>
            </a:gdLst>
            <a:ahLst/>
            <a:cxnLst>
              <a:cxn ang="0">
                <a:pos x="T0" y="T1"/>
              </a:cxn>
              <a:cxn ang="0">
                <a:pos x="T2" y="T3"/>
              </a:cxn>
              <a:cxn ang="0">
                <a:pos x="T4" y="T5"/>
              </a:cxn>
            </a:cxnLst>
            <a:rect l="0" t="0" r="r" b="b"/>
            <a:pathLst>
              <a:path w="5" h="7">
                <a:moveTo>
                  <a:pt x="5" y="7"/>
                </a:moveTo>
                <a:lnTo>
                  <a:pt x="1" y="3"/>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075" name="Freeform 43">
            <a:extLst>
              <a:ext uri="{FF2B5EF4-FFF2-40B4-BE49-F238E27FC236}">
                <a16:creationId xmlns:a16="http://schemas.microsoft.com/office/drawing/2014/main" id="{8663EA7B-7AC5-23EE-573D-DA2A6D7607DC}"/>
              </a:ext>
            </a:extLst>
          </p:cNvPr>
          <p:cNvSpPr>
            <a:spLocks/>
          </p:cNvSpPr>
          <p:nvPr/>
        </p:nvSpPr>
        <p:spPr bwMode="auto">
          <a:xfrm>
            <a:off x="3022601" y="2416176"/>
            <a:ext cx="3175" cy="17463"/>
          </a:xfrm>
          <a:custGeom>
            <a:avLst/>
            <a:gdLst>
              <a:gd name="T0" fmla="*/ 2 w 2"/>
              <a:gd name="T1" fmla="*/ 11 h 11"/>
              <a:gd name="T2" fmla="*/ 2 w 2"/>
              <a:gd name="T3" fmla="*/ 5 h 11"/>
              <a:gd name="T4" fmla="*/ 0 w 2"/>
              <a:gd name="T5" fmla="*/ 0 h 11"/>
            </a:gdLst>
            <a:ahLst/>
            <a:cxnLst>
              <a:cxn ang="0">
                <a:pos x="T0" y="T1"/>
              </a:cxn>
              <a:cxn ang="0">
                <a:pos x="T2" y="T3"/>
              </a:cxn>
              <a:cxn ang="0">
                <a:pos x="T4" y="T5"/>
              </a:cxn>
            </a:cxnLst>
            <a:rect l="0" t="0" r="r" b="b"/>
            <a:pathLst>
              <a:path w="2" h="11">
                <a:moveTo>
                  <a:pt x="2" y="11"/>
                </a:moveTo>
                <a:lnTo>
                  <a:pt x="2" y="5"/>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076" name="Freeform 44">
            <a:extLst>
              <a:ext uri="{FF2B5EF4-FFF2-40B4-BE49-F238E27FC236}">
                <a16:creationId xmlns:a16="http://schemas.microsoft.com/office/drawing/2014/main" id="{87D1DCEC-3FAA-EFD3-5C66-36FB667DC664}"/>
              </a:ext>
            </a:extLst>
          </p:cNvPr>
          <p:cNvSpPr>
            <a:spLocks/>
          </p:cNvSpPr>
          <p:nvPr/>
        </p:nvSpPr>
        <p:spPr bwMode="auto">
          <a:xfrm>
            <a:off x="3022601" y="2433638"/>
            <a:ext cx="3175" cy="23812"/>
          </a:xfrm>
          <a:custGeom>
            <a:avLst/>
            <a:gdLst>
              <a:gd name="T0" fmla="*/ 0 w 2"/>
              <a:gd name="T1" fmla="*/ 15 h 15"/>
              <a:gd name="T2" fmla="*/ 2 w 2"/>
              <a:gd name="T3" fmla="*/ 7 h 15"/>
              <a:gd name="T4" fmla="*/ 2 w 2"/>
              <a:gd name="T5" fmla="*/ 0 h 15"/>
            </a:gdLst>
            <a:ahLst/>
            <a:cxnLst>
              <a:cxn ang="0">
                <a:pos x="T0" y="T1"/>
              </a:cxn>
              <a:cxn ang="0">
                <a:pos x="T2" y="T3"/>
              </a:cxn>
              <a:cxn ang="0">
                <a:pos x="T4" y="T5"/>
              </a:cxn>
            </a:cxnLst>
            <a:rect l="0" t="0" r="r" b="b"/>
            <a:pathLst>
              <a:path w="2" h="15">
                <a:moveTo>
                  <a:pt x="0" y="15"/>
                </a:moveTo>
                <a:lnTo>
                  <a:pt x="2" y="7"/>
                </a:lnTo>
                <a:lnTo>
                  <a:pt x="2"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077" name="Freeform 45">
            <a:extLst>
              <a:ext uri="{FF2B5EF4-FFF2-40B4-BE49-F238E27FC236}">
                <a16:creationId xmlns:a16="http://schemas.microsoft.com/office/drawing/2014/main" id="{D5F9C951-62F6-C44C-EEF5-D2BC1DD4D0D7}"/>
              </a:ext>
            </a:extLst>
          </p:cNvPr>
          <p:cNvSpPr>
            <a:spLocks/>
          </p:cNvSpPr>
          <p:nvPr/>
        </p:nvSpPr>
        <p:spPr bwMode="auto">
          <a:xfrm>
            <a:off x="3016250" y="2457451"/>
            <a:ext cx="6350" cy="4763"/>
          </a:xfrm>
          <a:custGeom>
            <a:avLst/>
            <a:gdLst>
              <a:gd name="T0" fmla="*/ 0 w 4"/>
              <a:gd name="T1" fmla="*/ 3 h 3"/>
              <a:gd name="T2" fmla="*/ 2 w 4"/>
              <a:gd name="T3" fmla="*/ 1 h 3"/>
              <a:gd name="T4" fmla="*/ 4 w 4"/>
              <a:gd name="T5" fmla="*/ 0 h 3"/>
            </a:gdLst>
            <a:ahLst/>
            <a:cxnLst>
              <a:cxn ang="0">
                <a:pos x="T0" y="T1"/>
              </a:cxn>
              <a:cxn ang="0">
                <a:pos x="T2" y="T3"/>
              </a:cxn>
              <a:cxn ang="0">
                <a:pos x="T4" y="T5"/>
              </a:cxn>
            </a:cxnLst>
            <a:rect l="0" t="0" r="r" b="b"/>
            <a:pathLst>
              <a:path w="4" h="3">
                <a:moveTo>
                  <a:pt x="0" y="3"/>
                </a:moveTo>
                <a:lnTo>
                  <a:pt x="2" y="1"/>
                </a:lnTo>
                <a:lnTo>
                  <a:pt x="4"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078" name="Freeform 46">
            <a:extLst>
              <a:ext uri="{FF2B5EF4-FFF2-40B4-BE49-F238E27FC236}">
                <a16:creationId xmlns:a16="http://schemas.microsoft.com/office/drawing/2014/main" id="{5B5A419B-70F8-B3E5-DD4E-4F6E9C758238}"/>
              </a:ext>
            </a:extLst>
          </p:cNvPr>
          <p:cNvSpPr>
            <a:spLocks/>
          </p:cNvSpPr>
          <p:nvPr/>
        </p:nvSpPr>
        <p:spPr bwMode="auto">
          <a:xfrm>
            <a:off x="3011488" y="2457451"/>
            <a:ext cx="4762" cy="4763"/>
          </a:xfrm>
          <a:custGeom>
            <a:avLst/>
            <a:gdLst>
              <a:gd name="T0" fmla="*/ 0 w 3"/>
              <a:gd name="T1" fmla="*/ 0 h 3"/>
              <a:gd name="T2" fmla="*/ 2 w 3"/>
              <a:gd name="T3" fmla="*/ 1 h 3"/>
              <a:gd name="T4" fmla="*/ 3 w 3"/>
              <a:gd name="T5" fmla="*/ 3 h 3"/>
            </a:gdLst>
            <a:ahLst/>
            <a:cxnLst>
              <a:cxn ang="0">
                <a:pos x="T0" y="T1"/>
              </a:cxn>
              <a:cxn ang="0">
                <a:pos x="T2" y="T3"/>
              </a:cxn>
              <a:cxn ang="0">
                <a:pos x="T4" y="T5"/>
              </a:cxn>
            </a:cxnLst>
            <a:rect l="0" t="0" r="r" b="b"/>
            <a:pathLst>
              <a:path w="3" h="3">
                <a:moveTo>
                  <a:pt x="0" y="0"/>
                </a:moveTo>
                <a:lnTo>
                  <a:pt x="2" y="1"/>
                </a:lnTo>
                <a:lnTo>
                  <a:pt x="3" y="3"/>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079" name="Freeform 47">
            <a:extLst>
              <a:ext uri="{FF2B5EF4-FFF2-40B4-BE49-F238E27FC236}">
                <a16:creationId xmlns:a16="http://schemas.microsoft.com/office/drawing/2014/main" id="{927DD7B3-C5E9-9D34-AC01-08B65695015C}"/>
              </a:ext>
            </a:extLst>
          </p:cNvPr>
          <p:cNvSpPr>
            <a:spLocks/>
          </p:cNvSpPr>
          <p:nvPr/>
        </p:nvSpPr>
        <p:spPr bwMode="auto">
          <a:xfrm>
            <a:off x="3008314" y="2433638"/>
            <a:ext cx="3175" cy="23812"/>
          </a:xfrm>
          <a:custGeom>
            <a:avLst/>
            <a:gdLst>
              <a:gd name="T0" fmla="*/ 0 w 2"/>
              <a:gd name="T1" fmla="*/ 0 h 15"/>
              <a:gd name="T2" fmla="*/ 0 w 2"/>
              <a:gd name="T3" fmla="*/ 7 h 15"/>
              <a:gd name="T4" fmla="*/ 2 w 2"/>
              <a:gd name="T5" fmla="*/ 15 h 15"/>
            </a:gdLst>
            <a:ahLst/>
            <a:cxnLst>
              <a:cxn ang="0">
                <a:pos x="T0" y="T1"/>
              </a:cxn>
              <a:cxn ang="0">
                <a:pos x="T2" y="T3"/>
              </a:cxn>
              <a:cxn ang="0">
                <a:pos x="T4" y="T5"/>
              </a:cxn>
            </a:cxnLst>
            <a:rect l="0" t="0" r="r" b="b"/>
            <a:pathLst>
              <a:path w="2" h="15">
                <a:moveTo>
                  <a:pt x="0" y="0"/>
                </a:moveTo>
                <a:lnTo>
                  <a:pt x="0" y="7"/>
                </a:lnTo>
                <a:lnTo>
                  <a:pt x="2" y="15"/>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080" name="Freeform 48">
            <a:extLst>
              <a:ext uri="{FF2B5EF4-FFF2-40B4-BE49-F238E27FC236}">
                <a16:creationId xmlns:a16="http://schemas.microsoft.com/office/drawing/2014/main" id="{EBCDA1E9-3EE2-1A02-CAA8-F7CE65FA10E9}"/>
              </a:ext>
            </a:extLst>
          </p:cNvPr>
          <p:cNvSpPr>
            <a:spLocks/>
          </p:cNvSpPr>
          <p:nvPr/>
        </p:nvSpPr>
        <p:spPr bwMode="auto">
          <a:xfrm>
            <a:off x="3008313" y="2419350"/>
            <a:ext cx="6350" cy="14288"/>
          </a:xfrm>
          <a:custGeom>
            <a:avLst/>
            <a:gdLst>
              <a:gd name="T0" fmla="*/ 4 w 4"/>
              <a:gd name="T1" fmla="*/ 0 h 9"/>
              <a:gd name="T2" fmla="*/ 0 w 4"/>
              <a:gd name="T3" fmla="*/ 3 h 9"/>
              <a:gd name="T4" fmla="*/ 0 w 4"/>
              <a:gd name="T5" fmla="*/ 9 h 9"/>
            </a:gdLst>
            <a:ahLst/>
            <a:cxnLst>
              <a:cxn ang="0">
                <a:pos x="T0" y="T1"/>
              </a:cxn>
              <a:cxn ang="0">
                <a:pos x="T2" y="T3"/>
              </a:cxn>
              <a:cxn ang="0">
                <a:pos x="T4" y="T5"/>
              </a:cxn>
            </a:cxnLst>
            <a:rect l="0" t="0" r="r" b="b"/>
            <a:pathLst>
              <a:path w="4" h="9">
                <a:moveTo>
                  <a:pt x="4" y="0"/>
                </a:moveTo>
                <a:lnTo>
                  <a:pt x="0" y="3"/>
                </a:lnTo>
                <a:lnTo>
                  <a:pt x="0" y="9"/>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081" name="Freeform 49">
            <a:extLst>
              <a:ext uri="{FF2B5EF4-FFF2-40B4-BE49-F238E27FC236}">
                <a16:creationId xmlns:a16="http://schemas.microsoft.com/office/drawing/2014/main" id="{E56B70F5-78FE-C626-23A2-8B18E1753686}"/>
              </a:ext>
            </a:extLst>
          </p:cNvPr>
          <p:cNvSpPr>
            <a:spLocks/>
          </p:cNvSpPr>
          <p:nvPr/>
        </p:nvSpPr>
        <p:spPr bwMode="auto">
          <a:xfrm>
            <a:off x="3014664" y="2405064"/>
            <a:ext cx="7937" cy="14287"/>
          </a:xfrm>
          <a:custGeom>
            <a:avLst/>
            <a:gdLst>
              <a:gd name="T0" fmla="*/ 5 w 5"/>
              <a:gd name="T1" fmla="*/ 0 h 9"/>
              <a:gd name="T2" fmla="*/ 1 w 5"/>
              <a:gd name="T3" fmla="*/ 3 h 9"/>
              <a:gd name="T4" fmla="*/ 0 w 5"/>
              <a:gd name="T5" fmla="*/ 9 h 9"/>
            </a:gdLst>
            <a:ahLst/>
            <a:cxnLst>
              <a:cxn ang="0">
                <a:pos x="T0" y="T1"/>
              </a:cxn>
              <a:cxn ang="0">
                <a:pos x="T2" y="T3"/>
              </a:cxn>
              <a:cxn ang="0">
                <a:pos x="T4" y="T5"/>
              </a:cxn>
            </a:cxnLst>
            <a:rect l="0" t="0" r="r" b="b"/>
            <a:pathLst>
              <a:path w="5" h="9">
                <a:moveTo>
                  <a:pt x="5" y="0"/>
                </a:moveTo>
                <a:lnTo>
                  <a:pt x="1" y="3"/>
                </a:lnTo>
                <a:lnTo>
                  <a:pt x="0" y="9"/>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082" name="Freeform 50">
            <a:extLst>
              <a:ext uri="{FF2B5EF4-FFF2-40B4-BE49-F238E27FC236}">
                <a16:creationId xmlns:a16="http://schemas.microsoft.com/office/drawing/2014/main" id="{2555F07D-EBE8-6E80-0F17-C99DA65E4505}"/>
              </a:ext>
            </a:extLst>
          </p:cNvPr>
          <p:cNvSpPr>
            <a:spLocks/>
          </p:cNvSpPr>
          <p:nvPr/>
        </p:nvSpPr>
        <p:spPr bwMode="auto">
          <a:xfrm>
            <a:off x="3022600" y="2395539"/>
            <a:ext cx="14288" cy="9525"/>
          </a:xfrm>
          <a:custGeom>
            <a:avLst/>
            <a:gdLst>
              <a:gd name="T0" fmla="*/ 9 w 9"/>
              <a:gd name="T1" fmla="*/ 0 h 6"/>
              <a:gd name="T2" fmla="*/ 6 w 9"/>
              <a:gd name="T3" fmla="*/ 2 h 6"/>
              <a:gd name="T4" fmla="*/ 0 w 9"/>
              <a:gd name="T5" fmla="*/ 6 h 6"/>
            </a:gdLst>
            <a:ahLst/>
            <a:cxnLst>
              <a:cxn ang="0">
                <a:pos x="T0" y="T1"/>
              </a:cxn>
              <a:cxn ang="0">
                <a:pos x="T2" y="T3"/>
              </a:cxn>
              <a:cxn ang="0">
                <a:pos x="T4" y="T5"/>
              </a:cxn>
            </a:cxnLst>
            <a:rect l="0" t="0" r="r" b="b"/>
            <a:pathLst>
              <a:path w="9" h="6">
                <a:moveTo>
                  <a:pt x="9" y="0"/>
                </a:moveTo>
                <a:lnTo>
                  <a:pt x="6" y="2"/>
                </a:lnTo>
                <a:lnTo>
                  <a:pt x="0" y="6"/>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083" name="Freeform 51">
            <a:extLst>
              <a:ext uri="{FF2B5EF4-FFF2-40B4-BE49-F238E27FC236}">
                <a16:creationId xmlns:a16="http://schemas.microsoft.com/office/drawing/2014/main" id="{4AEE0900-A83B-58FD-9226-859103097D29}"/>
              </a:ext>
            </a:extLst>
          </p:cNvPr>
          <p:cNvSpPr>
            <a:spLocks/>
          </p:cNvSpPr>
          <p:nvPr/>
        </p:nvSpPr>
        <p:spPr bwMode="auto">
          <a:xfrm>
            <a:off x="3036889" y="2392364"/>
            <a:ext cx="15875" cy="3175"/>
          </a:xfrm>
          <a:custGeom>
            <a:avLst/>
            <a:gdLst>
              <a:gd name="T0" fmla="*/ 10 w 10"/>
              <a:gd name="T1" fmla="*/ 0 h 2"/>
              <a:gd name="T2" fmla="*/ 4 w 10"/>
              <a:gd name="T3" fmla="*/ 0 h 2"/>
              <a:gd name="T4" fmla="*/ 0 w 10"/>
              <a:gd name="T5" fmla="*/ 2 h 2"/>
            </a:gdLst>
            <a:ahLst/>
            <a:cxnLst>
              <a:cxn ang="0">
                <a:pos x="T0" y="T1"/>
              </a:cxn>
              <a:cxn ang="0">
                <a:pos x="T2" y="T3"/>
              </a:cxn>
              <a:cxn ang="0">
                <a:pos x="T4" y="T5"/>
              </a:cxn>
            </a:cxnLst>
            <a:rect l="0" t="0" r="r" b="b"/>
            <a:pathLst>
              <a:path w="10" h="2">
                <a:moveTo>
                  <a:pt x="10" y="0"/>
                </a:moveTo>
                <a:lnTo>
                  <a:pt x="4" y="0"/>
                </a:lnTo>
                <a:lnTo>
                  <a:pt x="0" y="2"/>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084" name="Freeform 52">
            <a:extLst>
              <a:ext uri="{FF2B5EF4-FFF2-40B4-BE49-F238E27FC236}">
                <a16:creationId xmlns:a16="http://schemas.microsoft.com/office/drawing/2014/main" id="{BA13A1E5-96F5-B83E-2E47-97A8356D6798}"/>
              </a:ext>
            </a:extLst>
          </p:cNvPr>
          <p:cNvSpPr>
            <a:spLocks/>
          </p:cNvSpPr>
          <p:nvPr/>
        </p:nvSpPr>
        <p:spPr bwMode="auto">
          <a:xfrm>
            <a:off x="3052764" y="2392364"/>
            <a:ext cx="14287" cy="3175"/>
          </a:xfrm>
          <a:custGeom>
            <a:avLst/>
            <a:gdLst>
              <a:gd name="T0" fmla="*/ 9 w 9"/>
              <a:gd name="T1" fmla="*/ 2 h 2"/>
              <a:gd name="T2" fmla="*/ 5 w 9"/>
              <a:gd name="T3" fmla="*/ 0 h 2"/>
              <a:gd name="T4" fmla="*/ 0 w 9"/>
              <a:gd name="T5" fmla="*/ 0 h 2"/>
            </a:gdLst>
            <a:ahLst/>
            <a:cxnLst>
              <a:cxn ang="0">
                <a:pos x="T0" y="T1"/>
              </a:cxn>
              <a:cxn ang="0">
                <a:pos x="T2" y="T3"/>
              </a:cxn>
              <a:cxn ang="0">
                <a:pos x="T4" y="T5"/>
              </a:cxn>
            </a:cxnLst>
            <a:rect l="0" t="0" r="r" b="b"/>
            <a:pathLst>
              <a:path w="9" h="2">
                <a:moveTo>
                  <a:pt x="9" y="2"/>
                </a:moveTo>
                <a:lnTo>
                  <a:pt x="5" y="0"/>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085" name="Freeform 53">
            <a:extLst>
              <a:ext uri="{FF2B5EF4-FFF2-40B4-BE49-F238E27FC236}">
                <a16:creationId xmlns:a16="http://schemas.microsoft.com/office/drawing/2014/main" id="{55F66167-5EDB-3366-2BCD-E251BBD43BF6}"/>
              </a:ext>
            </a:extLst>
          </p:cNvPr>
          <p:cNvSpPr>
            <a:spLocks/>
          </p:cNvSpPr>
          <p:nvPr/>
        </p:nvSpPr>
        <p:spPr bwMode="auto">
          <a:xfrm>
            <a:off x="3067050" y="2395539"/>
            <a:ext cx="14288" cy="9525"/>
          </a:xfrm>
          <a:custGeom>
            <a:avLst/>
            <a:gdLst>
              <a:gd name="T0" fmla="*/ 9 w 9"/>
              <a:gd name="T1" fmla="*/ 6 h 6"/>
              <a:gd name="T2" fmla="*/ 5 w 9"/>
              <a:gd name="T3" fmla="*/ 2 h 6"/>
              <a:gd name="T4" fmla="*/ 0 w 9"/>
              <a:gd name="T5" fmla="*/ 0 h 6"/>
            </a:gdLst>
            <a:ahLst/>
            <a:cxnLst>
              <a:cxn ang="0">
                <a:pos x="T0" y="T1"/>
              </a:cxn>
              <a:cxn ang="0">
                <a:pos x="T2" y="T3"/>
              </a:cxn>
              <a:cxn ang="0">
                <a:pos x="T4" y="T5"/>
              </a:cxn>
            </a:cxnLst>
            <a:rect l="0" t="0" r="r" b="b"/>
            <a:pathLst>
              <a:path w="9" h="6">
                <a:moveTo>
                  <a:pt x="9" y="6"/>
                </a:moveTo>
                <a:lnTo>
                  <a:pt x="5" y="2"/>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086" name="Freeform 54">
            <a:extLst>
              <a:ext uri="{FF2B5EF4-FFF2-40B4-BE49-F238E27FC236}">
                <a16:creationId xmlns:a16="http://schemas.microsoft.com/office/drawing/2014/main" id="{23677DD1-B20B-3B12-9D9B-554BBF5CA965}"/>
              </a:ext>
            </a:extLst>
          </p:cNvPr>
          <p:cNvSpPr>
            <a:spLocks/>
          </p:cNvSpPr>
          <p:nvPr/>
        </p:nvSpPr>
        <p:spPr bwMode="auto">
          <a:xfrm>
            <a:off x="3081339" y="2405063"/>
            <a:ext cx="7937" cy="11112"/>
          </a:xfrm>
          <a:custGeom>
            <a:avLst/>
            <a:gdLst>
              <a:gd name="T0" fmla="*/ 5 w 5"/>
              <a:gd name="T1" fmla="*/ 7 h 7"/>
              <a:gd name="T2" fmla="*/ 4 w 5"/>
              <a:gd name="T3" fmla="*/ 3 h 7"/>
              <a:gd name="T4" fmla="*/ 0 w 5"/>
              <a:gd name="T5" fmla="*/ 0 h 7"/>
            </a:gdLst>
            <a:ahLst/>
            <a:cxnLst>
              <a:cxn ang="0">
                <a:pos x="T0" y="T1"/>
              </a:cxn>
              <a:cxn ang="0">
                <a:pos x="T2" y="T3"/>
              </a:cxn>
              <a:cxn ang="0">
                <a:pos x="T4" y="T5"/>
              </a:cxn>
            </a:cxnLst>
            <a:rect l="0" t="0" r="r" b="b"/>
            <a:pathLst>
              <a:path w="5" h="7">
                <a:moveTo>
                  <a:pt x="5" y="7"/>
                </a:moveTo>
                <a:lnTo>
                  <a:pt x="4" y="3"/>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087" name="Freeform 55">
            <a:extLst>
              <a:ext uri="{FF2B5EF4-FFF2-40B4-BE49-F238E27FC236}">
                <a16:creationId xmlns:a16="http://schemas.microsoft.com/office/drawing/2014/main" id="{D00AE8A5-F457-22B3-933F-E9E0518B6A5F}"/>
              </a:ext>
            </a:extLst>
          </p:cNvPr>
          <p:cNvSpPr>
            <a:spLocks/>
          </p:cNvSpPr>
          <p:nvPr/>
        </p:nvSpPr>
        <p:spPr bwMode="auto">
          <a:xfrm>
            <a:off x="3089275" y="2416175"/>
            <a:ext cx="6350" cy="14288"/>
          </a:xfrm>
          <a:custGeom>
            <a:avLst/>
            <a:gdLst>
              <a:gd name="T0" fmla="*/ 4 w 4"/>
              <a:gd name="T1" fmla="*/ 9 h 9"/>
              <a:gd name="T2" fmla="*/ 2 w 4"/>
              <a:gd name="T3" fmla="*/ 5 h 9"/>
              <a:gd name="T4" fmla="*/ 0 w 4"/>
              <a:gd name="T5" fmla="*/ 0 h 9"/>
            </a:gdLst>
            <a:ahLst/>
            <a:cxnLst>
              <a:cxn ang="0">
                <a:pos x="T0" y="T1"/>
              </a:cxn>
              <a:cxn ang="0">
                <a:pos x="T2" y="T3"/>
              </a:cxn>
              <a:cxn ang="0">
                <a:pos x="T4" y="T5"/>
              </a:cxn>
            </a:cxnLst>
            <a:rect l="0" t="0" r="r" b="b"/>
            <a:pathLst>
              <a:path w="4" h="9">
                <a:moveTo>
                  <a:pt x="4" y="9"/>
                </a:moveTo>
                <a:lnTo>
                  <a:pt x="2" y="5"/>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088" name="Freeform 56">
            <a:extLst>
              <a:ext uri="{FF2B5EF4-FFF2-40B4-BE49-F238E27FC236}">
                <a16:creationId xmlns:a16="http://schemas.microsoft.com/office/drawing/2014/main" id="{9F7C8B3F-060A-97D7-03E0-D8D2433B0B3C}"/>
              </a:ext>
            </a:extLst>
          </p:cNvPr>
          <p:cNvSpPr>
            <a:spLocks/>
          </p:cNvSpPr>
          <p:nvPr/>
        </p:nvSpPr>
        <p:spPr bwMode="auto">
          <a:xfrm>
            <a:off x="3092451" y="2430464"/>
            <a:ext cx="3175" cy="26987"/>
          </a:xfrm>
          <a:custGeom>
            <a:avLst/>
            <a:gdLst>
              <a:gd name="T0" fmla="*/ 0 w 2"/>
              <a:gd name="T1" fmla="*/ 17 h 17"/>
              <a:gd name="T2" fmla="*/ 0 w 2"/>
              <a:gd name="T3" fmla="*/ 9 h 17"/>
              <a:gd name="T4" fmla="*/ 2 w 2"/>
              <a:gd name="T5" fmla="*/ 0 h 17"/>
            </a:gdLst>
            <a:ahLst/>
            <a:cxnLst>
              <a:cxn ang="0">
                <a:pos x="T0" y="T1"/>
              </a:cxn>
              <a:cxn ang="0">
                <a:pos x="T2" y="T3"/>
              </a:cxn>
              <a:cxn ang="0">
                <a:pos x="T4" y="T5"/>
              </a:cxn>
            </a:cxnLst>
            <a:rect l="0" t="0" r="r" b="b"/>
            <a:pathLst>
              <a:path w="2" h="17">
                <a:moveTo>
                  <a:pt x="0" y="17"/>
                </a:moveTo>
                <a:lnTo>
                  <a:pt x="0" y="9"/>
                </a:lnTo>
                <a:lnTo>
                  <a:pt x="2"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089" name="Freeform 57">
            <a:extLst>
              <a:ext uri="{FF2B5EF4-FFF2-40B4-BE49-F238E27FC236}">
                <a16:creationId xmlns:a16="http://schemas.microsoft.com/office/drawing/2014/main" id="{846A8FC5-250F-9282-89A0-892DA02D6272}"/>
              </a:ext>
            </a:extLst>
          </p:cNvPr>
          <p:cNvSpPr>
            <a:spLocks/>
          </p:cNvSpPr>
          <p:nvPr/>
        </p:nvSpPr>
        <p:spPr bwMode="auto">
          <a:xfrm>
            <a:off x="3087688" y="2457451"/>
            <a:ext cx="4762" cy="4763"/>
          </a:xfrm>
          <a:custGeom>
            <a:avLst/>
            <a:gdLst>
              <a:gd name="T0" fmla="*/ 0 w 3"/>
              <a:gd name="T1" fmla="*/ 3 h 3"/>
              <a:gd name="T2" fmla="*/ 1 w 3"/>
              <a:gd name="T3" fmla="*/ 1 h 3"/>
              <a:gd name="T4" fmla="*/ 3 w 3"/>
              <a:gd name="T5" fmla="*/ 0 h 3"/>
            </a:gdLst>
            <a:ahLst/>
            <a:cxnLst>
              <a:cxn ang="0">
                <a:pos x="T0" y="T1"/>
              </a:cxn>
              <a:cxn ang="0">
                <a:pos x="T2" y="T3"/>
              </a:cxn>
              <a:cxn ang="0">
                <a:pos x="T4" y="T5"/>
              </a:cxn>
            </a:cxnLst>
            <a:rect l="0" t="0" r="r" b="b"/>
            <a:pathLst>
              <a:path w="3" h="3">
                <a:moveTo>
                  <a:pt x="0" y="3"/>
                </a:moveTo>
                <a:lnTo>
                  <a:pt x="1" y="1"/>
                </a:lnTo>
                <a:lnTo>
                  <a:pt x="3"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090" name="Freeform 58">
            <a:extLst>
              <a:ext uri="{FF2B5EF4-FFF2-40B4-BE49-F238E27FC236}">
                <a16:creationId xmlns:a16="http://schemas.microsoft.com/office/drawing/2014/main" id="{CF119995-6E67-1C16-F193-8DFCF2694D1A}"/>
              </a:ext>
            </a:extLst>
          </p:cNvPr>
          <p:cNvSpPr>
            <a:spLocks/>
          </p:cNvSpPr>
          <p:nvPr/>
        </p:nvSpPr>
        <p:spPr bwMode="auto">
          <a:xfrm>
            <a:off x="3081338" y="2457451"/>
            <a:ext cx="6350" cy="4763"/>
          </a:xfrm>
          <a:custGeom>
            <a:avLst/>
            <a:gdLst>
              <a:gd name="T0" fmla="*/ 0 w 4"/>
              <a:gd name="T1" fmla="*/ 0 h 3"/>
              <a:gd name="T2" fmla="*/ 2 w 4"/>
              <a:gd name="T3" fmla="*/ 1 h 3"/>
              <a:gd name="T4" fmla="*/ 4 w 4"/>
              <a:gd name="T5" fmla="*/ 3 h 3"/>
            </a:gdLst>
            <a:ahLst/>
            <a:cxnLst>
              <a:cxn ang="0">
                <a:pos x="T0" y="T1"/>
              </a:cxn>
              <a:cxn ang="0">
                <a:pos x="T2" y="T3"/>
              </a:cxn>
              <a:cxn ang="0">
                <a:pos x="T4" y="T5"/>
              </a:cxn>
            </a:cxnLst>
            <a:rect l="0" t="0" r="r" b="b"/>
            <a:pathLst>
              <a:path w="4" h="3">
                <a:moveTo>
                  <a:pt x="0" y="0"/>
                </a:moveTo>
                <a:lnTo>
                  <a:pt x="2" y="1"/>
                </a:lnTo>
                <a:lnTo>
                  <a:pt x="4" y="3"/>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091" name="Freeform 59">
            <a:extLst>
              <a:ext uri="{FF2B5EF4-FFF2-40B4-BE49-F238E27FC236}">
                <a16:creationId xmlns:a16="http://schemas.microsoft.com/office/drawing/2014/main" id="{1FB9271D-8F7B-3B25-D630-870C4F40E481}"/>
              </a:ext>
            </a:extLst>
          </p:cNvPr>
          <p:cNvSpPr>
            <a:spLocks/>
          </p:cNvSpPr>
          <p:nvPr/>
        </p:nvSpPr>
        <p:spPr bwMode="auto">
          <a:xfrm>
            <a:off x="3078164" y="2433638"/>
            <a:ext cx="3175" cy="23812"/>
          </a:xfrm>
          <a:custGeom>
            <a:avLst/>
            <a:gdLst>
              <a:gd name="T0" fmla="*/ 0 w 2"/>
              <a:gd name="T1" fmla="*/ 0 h 15"/>
              <a:gd name="T2" fmla="*/ 0 w 2"/>
              <a:gd name="T3" fmla="*/ 7 h 15"/>
              <a:gd name="T4" fmla="*/ 2 w 2"/>
              <a:gd name="T5" fmla="*/ 15 h 15"/>
            </a:gdLst>
            <a:ahLst/>
            <a:cxnLst>
              <a:cxn ang="0">
                <a:pos x="T0" y="T1"/>
              </a:cxn>
              <a:cxn ang="0">
                <a:pos x="T2" y="T3"/>
              </a:cxn>
              <a:cxn ang="0">
                <a:pos x="T4" y="T5"/>
              </a:cxn>
            </a:cxnLst>
            <a:rect l="0" t="0" r="r" b="b"/>
            <a:pathLst>
              <a:path w="2" h="15">
                <a:moveTo>
                  <a:pt x="0" y="0"/>
                </a:moveTo>
                <a:lnTo>
                  <a:pt x="0" y="7"/>
                </a:lnTo>
                <a:lnTo>
                  <a:pt x="2" y="15"/>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092" name="Freeform 60">
            <a:extLst>
              <a:ext uri="{FF2B5EF4-FFF2-40B4-BE49-F238E27FC236}">
                <a16:creationId xmlns:a16="http://schemas.microsoft.com/office/drawing/2014/main" id="{FCE70C99-C8D7-A23F-7D88-B1B7600832DE}"/>
              </a:ext>
            </a:extLst>
          </p:cNvPr>
          <p:cNvSpPr>
            <a:spLocks/>
          </p:cNvSpPr>
          <p:nvPr/>
        </p:nvSpPr>
        <p:spPr bwMode="auto">
          <a:xfrm>
            <a:off x="3078164" y="2419350"/>
            <a:ext cx="3175" cy="14288"/>
          </a:xfrm>
          <a:custGeom>
            <a:avLst/>
            <a:gdLst>
              <a:gd name="T0" fmla="*/ 2 w 2"/>
              <a:gd name="T1" fmla="*/ 0 h 9"/>
              <a:gd name="T2" fmla="*/ 0 w 2"/>
              <a:gd name="T3" fmla="*/ 3 h 9"/>
              <a:gd name="T4" fmla="*/ 0 w 2"/>
              <a:gd name="T5" fmla="*/ 9 h 9"/>
            </a:gdLst>
            <a:ahLst/>
            <a:cxnLst>
              <a:cxn ang="0">
                <a:pos x="T0" y="T1"/>
              </a:cxn>
              <a:cxn ang="0">
                <a:pos x="T2" y="T3"/>
              </a:cxn>
              <a:cxn ang="0">
                <a:pos x="T4" y="T5"/>
              </a:cxn>
            </a:cxnLst>
            <a:rect l="0" t="0" r="r" b="b"/>
            <a:pathLst>
              <a:path w="2" h="9">
                <a:moveTo>
                  <a:pt x="2" y="0"/>
                </a:moveTo>
                <a:lnTo>
                  <a:pt x="0" y="3"/>
                </a:lnTo>
                <a:lnTo>
                  <a:pt x="0" y="9"/>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093" name="Freeform 61">
            <a:extLst>
              <a:ext uri="{FF2B5EF4-FFF2-40B4-BE49-F238E27FC236}">
                <a16:creationId xmlns:a16="http://schemas.microsoft.com/office/drawing/2014/main" id="{00615B4A-3C7A-DAFC-8989-47EB2A86EA76}"/>
              </a:ext>
            </a:extLst>
          </p:cNvPr>
          <p:cNvSpPr>
            <a:spLocks/>
          </p:cNvSpPr>
          <p:nvPr/>
        </p:nvSpPr>
        <p:spPr bwMode="auto">
          <a:xfrm>
            <a:off x="3081338" y="2405064"/>
            <a:ext cx="11112" cy="14287"/>
          </a:xfrm>
          <a:custGeom>
            <a:avLst/>
            <a:gdLst>
              <a:gd name="T0" fmla="*/ 7 w 7"/>
              <a:gd name="T1" fmla="*/ 0 h 9"/>
              <a:gd name="T2" fmla="*/ 2 w 7"/>
              <a:gd name="T3" fmla="*/ 3 h 9"/>
              <a:gd name="T4" fmla="*/ 0 w 7"/>
              <a:gd name="T5" fmla="*/ 9 h 9"/>
            </a:gdLst>
            <a:ahLst/>
            <a:cxnLst>
              <a:cxn ang="0">
                <a:pos x="T0" y="T1"/>
              </a:cxn>
              <a:cxn ang="0">
                <a:pos x="T2" y="T3"/>
              </a:cxn>
              <a:cxn ang="0">
                <a:pos x="T4" y="T5"/>
              </a:cxn>
            </a:cxnLst>
            <a:rect l="0" t="0" r="r" b="b"/>
            <a:pathLst>
              <a:path w="7" h="9">
                <a:moveTo>
                  <a:pt x="7" y="0"/>
                </a:moveTo>
                <a:lnTo>
                  <a:pt x="2" y="3"/>
                </a:lnTo>
                <a:lnTo>
                  <a:pt x="0" y="9"/>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094" name="Freeform 62">
            <a:extLst>
              <a:ext uri="{FF2B5EF4-FFF2-40B4-BE49-F238E27FC236}">
                <a16:creationId xmlns:a16="http://schemas.microsoft.com/office/drawing/2014/main" id="{FD0336CC-8791-D33F-FCB1-7DE5155CB805}"/>
              </a:ext>
            </a:extLst>
          </p:cNvPr>
          <p:cNvSpPr>
            <a:spLocks/>
          </p:cNvSpPr>
          <p:nvPr/>
        </p:nvSpPr>
        <p:spPr bwMode="auto">
          <a:xfrm>
            <a:off x="3092450" y="2395539"/>
            <a:ext cx="12700" cy="9525"/>
          </a:xfrm>
          <a:custGeom>
            <a:avLst/>
            <a:gdLst>
              <a:gd name="T0" fmla="*/ 8 w 8"/>
              <a:gd name="T1" fmla="*/ 0 h 6"/>
              <a:gd name="T2" fmla="*/ 4 w 8"/>
              <a:gd name="T3" fmla="*/ 2 h 6"/>
              <a:gd name="T4" fmla="*/ 0 w 8"/>
              <a:gd name="T5" fmla="*/ 6 h 6"/>
            </a:gdLst>
            <a:ahLst/>
            <a:cxnLst>
              <a:cxn ang="0">
                <a:pos x="T0" y="T1"/>
              </a:cxn>
              <a:cxn ang="0">
                <a:pos x="T2" y="T3"/>
              </a:cxn>
              <a:cxn ang="0">
                <a:pos x="T4" y="T5"/>
              </a:cxn>
            </a:cxnLst>
            <a:rect l="0" t="0" r="r" b="b"/>
            <a:pathLst>
              <a:path w="8" h="6">
                <a:moveTo>
                  <a:pt x="8" y="0"/>
                </a:moveTo>
                <a:lnTo>
                  <a:pt x="4" y="2"/>
                </a:lnTo>
                <a:lnTo>
                  <a:pt x="0" y="6"/>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095" name="Freeform 63">
            <a:extLst>
              <a:ext uri="{FF2B5EF4-FFF2-40B4-BE49-F238E27FC236}">
                <a16:creationId xmlns:a16="http://schemas.microsoft.com/office/drawing/2014/main" id="{2FE8A426-781D-D056-174C-798CDE7F9ECA}"/>
              </a:ext>
            </a:extLst>
          </p:cNvPr>
          <p:cNvSpPr>
            <a:spLocks/>
          </p:cNvSpPr>
          <p:nvPr/>
        </p:nvSpPr>
        <p:spPr bwMode="auto">
          <a:xfrm>
            <a:off x="3105151" y="2392364"/>
            <a:ext cx="17463" cy="3175"/>
          </a:xfrm>
          <a:custGeom>
            <a:avLst/>
            <a:gdLst>
              <a:gd name="T0" fmla="*/ 11 w 11"/>
              <a:gd name="T1" fmla="*/ 0 h 2"/>
              <a:gd name="T2" fmla="*/ 5 w 11"/>
              <a:gd name="T3" fmla="*/ 0 h 2"/>
              <a:gd name="T4" fmla="*/ 0 w 11"/>
              <a:gd name="T5" fmla="*/ 2 h 2"/>
            </a:gdLst>
            <a:ahLst/>
            <a:cxnLst>
              <a:cxn ang="0">
                <a:pos x="T0" y="T1"/>
              </a:cxn>
              <a:cxn ang="0">
                <a:pos x="T2" y="T3"/>
              </a:cxn>
              <a:cxn ang="0">
                <a:pos x="T4" y="T5"/>
              </a:cxn>
            </a:cxnLst>
            <a:rect l="0" t="0" r="r" b="b"/>
            <a:pathLst>
              <a:path w="11" h="2">
                <a:moveTo>
                  <a:pt x="11" y="0"/>
                </a:moveTo>
                <a:lnTo>
                  <a:pt x="5" y="0"/>
                </a:lnTo>
                <a:lnTo>
                  <a:pt x="0" y="2"/>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096" name="Freeform 64">
            <a:extLst>
              <a:ext uri="{FF2B5EF4-FFF2-40B4-BE49-F238E27FC236}">
                <a16:creationId xmlns:a16="http://schemas.microsoft.com/office/drawing/2014/main" id="{2D7EF1E0-D9F1-1C64-9FAF-882F064B8B1D}"/>
              </a:ext>
            </a:extLst>
          </p:cNvPr>
          <p:cNvSpPr>
            <a:spLocks/>
          </p:cNvSpPr>
          <p:nvPr/>
        </p:nvSpPr>
        <p:spPr bwMode="auto">
          <a:xfrm>
            <a:off x="3122614" y="2392364"/>
            <a:ext cx="14287" cy="3175"/>
          </a:xfrm>
          <a:custGeom>
            <a:avLst/>
            <a:gdLst>
              <a:gd name="T0" fmla="*/ 9 w 9"/>
              <a:gd name="T1" fmla="*/ 2 h 2"/>
              <a:gd name="T2" fmla="*/ 5 w 9"/>
              <a:gd name="T3" fmla="*/ 0 h 2"/>
              <a:gd name="T4" fmla="*/ 0 w 9"/>
              <a:gd name="T5" fmla="*/ 0 h 2"/>
            </a:gdLst>
            <a:ahLst/>
            <a:cxnLst>
              <a:cxn ang="0">
                <a:pos x="T0" y="T1"/>
              </a:cxn>
              <a:cxn ang="0">
                <a:pos x="T2" y="T3"/>
              </a:cxn>
              <a:cxn ang="0">
                <a:pos x="T4" y="T5"/>
              </a:cxn>
            </a:cxnLst>
            <a:rect l="0" t="0" r="r" b="b"/>
            <a:pathLst>
              <a:path w="9" h="2">
                <a:moveTo>
                  <a:pt x="9" y="2"/>
                </a:moveTo>
                <a:lnTo>
                  <a:pt x="5" y="0"/>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097" name="Freeform 65">
            <a:extLst>
              <a:ext uri="{FF2B5EF4-FFF2-40B4-BE49-F238E27FC236}">
                <a16:creationId xmlns:a16="http://schemas.microsoft.com/office/drawing/2014/main" id="{FF4B31BC-810C-76F3-D21D-CBB38629148D}"/>
              </a:ext>
            </a:extLst>
          </p:cNvPr>
          <p:cNvSpPr>
            <a:spLocks/>
          </p:cNvSpPr>
          <p:nvPr/>
        </p:nvSpPr>
        <p:spPr bwMode="auto">
          <a:xfrm>
            <a:off x="3136900" y="2395539"/>
            <a:ext cx="14288" cy="9525"/>
          </a:xfrm>
          <a:custGeom>
            <a:avLst/>
            <a:gdLst>
              <a:gd name="T0" fmla="*/ 9 w 9"/>
              <a:gd name="T1" fmla="*/ 6 h 6"/>
              <a:gd name="T2" fmla="*/ 5 w 9"/>
              <a:gd name="T3" fmla="*/ 2 h 6"/>
              <a:gd name="T4" fmla="*/ 0 w 9"/>
              <a:gd name="T5" fmla="*/ 0 h 6"/>
            </a:gdLst>
            <a:ahLst/>
            <a:cxnLst>
              <a:cxn ang="0">
                <a:pos x="T0" y="T1"/>
              </a:cxn>
              <a:cxn ang="0">
                <a:pos x="T2" y="T3"/>
              </a:cxn>
              <a:cxn ang="0">
                <a:pos x="T4" y="T5"/>
              </a:cxn>
            </a:cxnLst>
            <a:rect l="0" t="0" r="r" b="b"/>
            <a:pathLst>
              <a:path w="9" h="6">
                <a:moveTo>
                  <a:pt x="9" y="6"/>
                </a:moveTo>
                <a:lnTo>
                  <a:pt x="5" y="2"/>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098" name="Freeform 66">
            <a:extLst>
              <a:ext uri="{FF2B5EF4-FFF2-40B4-BE49-F238E27FC236}">
                <a16:creationId xmlns:a16="http://schemas.microsoft.com/office/drawing/2014/main" id="{43316D31-FE4D-7CA3-EC1D-E9CB1A2471D0}"/>
              </a:ext>
            </a:extLst>
          </p:cNvPr>
          <p:cNvSpPr>
            <a:spLocks/>
          </p:cNvSpPr>
          <p:nvPr/>
        </p:nvSpPr>
        <p:spPr bwMode="auto">
          <a:xfrm>
            <a:off x="3151188" y="2405063"/>
            <a:ext cx="6350" cy="11112"/>
          </a:xfrm>
          <a:custGeom>
            <a:avLst/>
            <a:gdLst>
              <a:gd name="T0" fmla="*/ 4 w 4"/>
              <a:gd name="T1" fmla="*/ 7 h 7"/>
              <a:gd name="T2" fmla="*/ 2 w 4"/>
              <a:gd name="T3" fmla="*/ 3 h 7"/>
              <a:gd name="T4" fmla="*/ 0 w 4"/>
              <a:gd name="T5" fmla="*/ 0 h 7"/>
            </a:gdLst>
            <a:ahLst/>
            <a:cxnLst>
              <a:cxn ang="0">
                <a:pos x="T0" y="T1"/>
              </a:cxn>
              <a:cxn ang="0">
                <a:pos x="T2" y="T3"/>
              </a:cxn>
              <a:cxn ang="0">
                <a:pos x="T4" y="T5"/>
              </a:cxn>
            </a:cxnLst>
            <a:rect l="0" t="0" r="r" b="b"/>
            <a:pathLst>
              <a:path w="4" h="7">
                <a:moveTo>
                  <a:pt x="4" y="7"/>
                </a:moveTo>
                <a:lnTo>
                  <a:pt x="2" y="3"/>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099" name="Freeform 67">
            <a:extLst>
              <a:ext uri="{FF2B5EF4-FFF2-40B4-BE49-F238E27FC236}">
                <a16:creationId xmlns:a16="http://schemas.microsoft.com/office/drawing/2014/main" id="{FB994534-D23B-213F-F974-E394B3F94E81}"/>
              </a:ext>
            </a:extLst>
          </p:cNvPr>
          <p:cNvSpPr>
            <a:spLocks/>
          </p:cNvSpPr>
          <p:nvPr/>
        </p:nvSpPr>
        <p:spPr bwMode="auto">
          <a:xfrm>
            <a:off x="3157538" y="2416175"/>
            <a:ext cx="6350" cy="14288"/>
          </a:xfrm>
          <a:custGeom>
            <a:avLst/>
            <a:gdLst>
              <a:gd name="T0" fmla="*/ 4 w 4"/>
              <a:gd name="T1" fmla="*/ 9 h 9"/>
              <a:gd name="T2" fmla="*/ 4 w 4"/>
              <a:gd name="T3" fmla="*/ 4 h 9"/>
              <a:gd name="T4" fmla="*/ 0 w 4"/>
              <a:gd name="T5" fmla="*/ 0 h 9"/>
            </a:gdLst>
            <a:ahLst/>
            <a:cxnLst>
              <a:cxn ang="0">
                <a:pos x="T0" y="T1"/>
              </a:cxn>
              <a:cxn ang="0">
                <a:pos x="T2" y="T3"/>
              </a:cxn>
              <a:cxn ang="0">
                <a:pos x="T4" y="T5"/>
              </a:cxn>
            </a:cxnLst>
            <a:rect l="0" t="0" r="r" b="b"/>
            <a:pathLst>
              <a:path w="4" h="9">
                <a:moveTo>
                  <a:pt x="4" y="9"/>
                </a:moveTo>
                <a:lnTo>
                  <a:pt x="4" y="4"/>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00" name="Freeform 68">
            <a:extLst>
              <a:ext uri="{FF2B5EF4-FFF2-40B4-BE49-F238E27FC236}">
                <a16:creationId xmlns:a16="http://schemas.microsoft.com/office/drawing/2014/main" id="{0E53F2FF-337D-0FCE-7683-61C3EEB5FF43}"/>
              </a:ext>
            </a:extLst>
          </p:cNvPr>
          <p:cNvSpPr>
            <a:spLocks/>
          </p:cNvSpPr>
          <p:nvPr/>
        </p:nvSpPr>
        <p:spPr bwMode="auto">
          <a:xfrm>
            <a:off x="3163889" y="2430464"/>
            <a:ext cx="1587" cy="14287"/>
          </a:xfrm>
          <a:custGeom>
            <a:avLst/>
            <a:gdLst>
              <a:gd name="T0" fmla="*/ 9 h 9"/>
              <a:gd name="T1" fmla="*/ 6 h 9"/>
              <a:gd name="T2" fmla="*/ 0 h 9"/>
            </a:gdLst>
            <a:ahLst/>
            <a:cxnLst>
              <a:cxn ang="0">
                <a:pos x="0" y="T0"/>
              </a:cxn>
              <a:cxn ang="0">
                <a:pos x="0" y="T1"/>
              </a:cxn>
              <a:cxn ang="0">
                <a:pos x="0" y="T2"/>
              </a:cxn>
            </a:cxnLst>
            <a:rect l="0" t="0" r="r" b="b"/>
            <a:pathLst>
              <a:path h="9">
                <a:moveTo>
                  <a:pt x="0" y="9"/>
                </a:moveTo>
                <a:lnTo>
                  <a:pt x="0" y="6"/>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01" name="Freeform 69">
            <a:extLst>
              <a:ext uri="{FF2B5EF4-FFF2-40B4-BE49-F238E27FC236}">
                <a16:creationId xmlns:a16="http://schemas.microsoft.com/office/drawing/2014/main" id="{BCA62F17-39B5-DD91-86CB-F336579F5524}"/>
              </a:ext>
            </a:extLst>
          </p:cNvPr>
          <p:cNvSpPr>
            <a:spLocks/>
          </p:cNvSpPr>
          <p:nvPr/>
        </p:nvSpPr>
        <p:spPr bwMode="auto">
          <a:xfrm>
            <a:off x="3154364" y="2444751"/>
            <a:ext cx="9525" cy="17463"/>
          </a:xfrm>
          <a:custGeom>
            <a:avLst/>
            <a:gdLst>
              <a:gd name="T0" fmla="*/ 0 w 6"/>
              <a:gd name="T1" fmla="*/ 11 h 11"/>
              <a:gd name="T2" fmla="*/ 4 w 6"/>
              <a:gd name="T3" fmla="*/ 6 h 11"/>
              <a:gd name="T4" fmla="*/ 6 w 6"/>
              <a:gd name="T5" fmla="*/ 0 h 11"/>
            </a:gdLst>
            <a:ahLst/>
            <a:cxnLst>
              <a:cxn ang="0">
                <a:pos x="T0" y="T1"/>
              </a:cxn>
              <a:cxn ang="0">
                <a:pos x="T2" y="T3"/>
              </a:cxn>
              <a:cxn ang="0">
                <a:pos x="T4" y="T5"/>
              </a:cxn>
            </a:cxnLst>
            <a:rect l="0" t="0" r="r" b="b"/>
            <a:pathLst>
              <a:path w="6" h="11">
                <a:moveTo>
                  <a:pt x="0" y="11"/>
                </a:moveTo>
                <a:lnTo>
                  <a:pt x="4" y="6"/>
                </a:lnTo>
                <a:lnTo>
                  <a:pt x="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02" name="Freeform 70">
            <a:extLst>
              <a:ext uri="{FF2B5EF4-FFF2-40B4-BE49-F238E27FC236}">
                <a16:creationId xmlns:a16="http://schemas.microsoft.com/office/drawing/2014/main" id="{A1ED2135-99B6-7535-80CF-B6863FB2F855}"/>
              </a:ext>
            </a:extLst>
          </p:cNvPr>
          <p:cNvSpPr>
            <a:spLocks/>
          </p:cNvSpPr>
          <p:nvPr/>
        </p:nvSpPr>
        <p:spPr bwMode="auto">
          <a:xfrm>
            <a:off x="3938589" y="2444751"/>
            <a:ext cx="7937" cy="17463"/>
          </a:xfrm>
          <a:custGeom>
            <a:avLst/>
            <a:gdLst>
              <a:gd name="T0" fmla="*/ 0 w 5"/>
              <a:gd name="T1" fmla="*/ 0 h 11"/>
              <a:gd name="T2" fmla="*/ 2 w 5"/>
              <a:gd name="T3" fmla="*/ 6 h 11"/>
              <a:gd name="T4" fmla="*/ 5 w 5"/>
              <a:gd name="T5" fmla="*/ 11 h 11"/>
            </a:gdLst>
            <a:ahLst/>
            <a:cxnLst>
              <a:cxn ang="0">
                <a:pos x="T0" y="T1"/>
              </a:cxn>
              <a:cxn ang="0">
                <a:pos x="T2" y="T3"/>
              </a:cxn>
              <a:cxn ang="0">
                <a:pos x="T4" y="T5"/>
              </a:cxn>
            </a:cxnLst>
            <a:rect l="0" t="0" r="r" b="b"/>
            <a:pathLst>
              <a:path w="5" h="11">
                <a:moveTo>
                  <a:pt x="0" y="0"/>
                </a:moveTo>
                <a:lnTo>
                  <a:pt x="2" y="6"/>
                </a:lnTo>
                <a:lnTo>
                  <a:pt x="5" y="11"/>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03" name="Freeform 71">
            <a:extLst>
              <a:ext uri="{FF2B5EF4-FFF2-40B4-BE49-F238E27FC236}">
                <a16:creationId xmlns:a16="http://schemas.microsoft.com/office/drawing/2014/main" id="{D4F1BD1D-4C2F-62F9-0852-6A12004C4651}"/>
              </a:ext>
            </a:extLst>
          </p:cNvPr>
          <p:cNvSpPr>
            <a:spLocks/>
          </p:cNvSpPr>
          <p:nvPr/>
        </p:nvSpPr>
        <p:spPr bwMode="auto">
          <a:xfrm>
            <a:off x="3938589" y="2433638"/>
            <a:ext cx="1587" cy="11112"/>
          </a:xfrm>
          <a:custGeom>
            <a:avLst/>
            <a:gdLst>
              <a:gd name="T0" fmla="*/ 0 h 7"/>
              <a:gd name="T1" fmla="*/ 4 h 7"/>
              <a:gd name="T2" fmla="*/ 7 h 7"/>
            </a:gdLst>
            <a:ahLst/>
            <a:cxnLst>
              <a:cxn ang="0">
                <a:pos x="0" y="T0"/>
              </a:cxn>
              <a:cxn ang="0">
                <a:pos x="0" y="T1"/>
              </a:cxn>
              <a:cxn ang="0">
                <a:pos x="0" y="T2"/>
              </a:cxn>
            </a:cxnLst>
            <a:rect l="0" t="0" r="r" b="b"/>
            <a:pathLst>
              <a:path h="7">
                <a:moveTo>
                  <a:pt x="0" y="0"/>
                </a:moveTo>
                <a:lnTo>
                  <a:pt x="0" y="4"/>
                </a:lnTo>
                <a:lnTo>
                  <a:pt x="0" y="7"/>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04" name="Freeform 72">
            <a:extLst>
              <a:ext uri="{FF2B5EF4-FFF2-40B4-BE49-F238E27FC236}">
                <a16:creationId xmlns:a16="http://schemas.microsoft.com/office/drawing/2014/main" id="{3FFA8185-9551-8E7A-2315-1B6DB2297F33}"/>
              </a:ext>
            </a:extLst>
          </p:cNvPr>
          <p:cNvSpPr>
            <a:spLocks/>
          </p:cNvSpPr>
          <p:nvPr/>
        </p:nvSpPr>
        <p:spPr bwMode="auto">
          <a:xfrm>
            <a:off x="3938588" y="2416176"/>
            <a:ext cx="6350" cy="17463"/>
          </a:xfrm>
          <a:custGeom>
            <a:avLst/>
            <a:gdLst>
              <a:gd name="T0" fmla="*/ 4 w 4"/>
              <a:gd name="T1" fmla="*/ 0 h 11"/>
              <a:gd name="T2" fmla="*/ 2 w 4"/>
              <a:gd name="T3" fmla="*/ 5 h 11"/>
              <a:gd name="T4" fmla="*/ 0 w 4"/>
              <a:gd name="T5" fmla="*/ 11 h 11"/>
            </a:gdLst>
            <a:ahLst/>
            <a:cxnLst>
              <a:cxn ang="0">
                <a:pos x="T0" y="T1"/>
              </a:cxn>
              <a:cxn ang="0">
                <a:pos x="T2" y="T3"/>
              </a:cxn>
              <a:cxn ang="0">
                <a:pos x="T4" y="T5"/>
              </a:cxn>
            </a:cxnLst>
            <a:rect l="0" t="0" r="r" b="b"/>
            <a:pathLst>
              <a:path w="4" h="11">
                <a:moveTo>
                  <a:pt x="4" y="0"/>
                </a:moveTo>
                <a:lnTo>
                  <a:pt x="2" y="5"/>
                </a:lnTo>
                <a:lnTo>
                  <a:pt x="0" y="11"/>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05" name="Freeform 73">
            <a:extLst>
              <a:ext uri="{FF2B5EF4-FFF2-40B4-BE49-F238E27FC236}">
                <a16:creationId xmlns:a16="http://schemas.microsoft.com/office/drawing/2014/main" id="{A4781D3D-62FE-B933-2B5D-2A21E011707F}"/>
              </a:ext>
            </a:extLst>
          </p:cNvPr>
          <p:cNvSpPr>
            <a:spLocks/>
          </p:cNvSpPr>
          <p:nvPr/>
        </p:nvSpPr>
        <p:spPr bwMode="auto">
          <a:xfrm>
            <a:off x="3944939" y="2405063"/>
            <a:ext cx="7937" cy="11112"/>
          </a:xfrm>
          <a:custGeom>
            <a:avLst/>
            <a:gdLst>
              <a:gd name="T0" fmla="*/ 5 w 5"/>
              <a:gd name="T1" fmla="*/ 0 h 7"/>
              <a:gd name="T2" fmla="*/ 1 w 5"/>
              <a:gd name="T3" fmla="*/ 3 h 7"/>
              <a:gd name="T4" fmla="*/ 0 w 5"/>
              <a:gd name="T5" fmla="*/ 7 h 7"/>
            </a:gdLst>
            <a:ahLst/>
            <a:cxnLst>
              <a:cxn ang="0">
                <a:pos x="T0" y="T1"/>
              </a:cxn>
              <a:cxn ang="0">
                <a:pos x="T2" y="T3"/>
              </a:cxn>
              <a:cxn ang="0">
                <a:pos x="T4" y="T5"/>
              </a:cxn>
            </a:cxnLst>
            <a:rect l="0" t="0" r="r" b="b"/>
            <a:pathLst>
              <a:path w="5" h="7">
                <a:moveTo>
                  <a:pt x="5" y="0"/>
                </a:moveTo>
                <a:lnTo>
                  <a:pt x="1" y="3"/>
                </a:lnTo>
                <a:lnTo>
                  <a:pt x="0" y="7"/>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06" name="Freeform 74">
            <a:extLst>
              <a:ext uri="{FF2B5EF4-FFF2-40B4-BE49-F238E27FC236}">
                <a16:creationId xmlns:a16="http://schemas.microsoft.com/office/drawing/2014/main" id="{193E728A-FFC6-22CE-44EC-B496F53A78A7}"/>
              </a:ext>
            </a:extLst>
          </p:cNvPr>
          <p:cNvSpPr>
            <a:spLocks/>
          </p:cNvSpPr>
          <p:nvPr/>
        </p:nvSpPr>
        <p:spPr bwMode="auto">
          <a:xfrm>
            <a:off x="3952875" y="2395539"/>
            <a:ext cx="12700" cy="9525"/>
          </a:xfrm>
          <a:custGeom>
            <a:avLst/>
            <a:gdLst>
              <a:gd name="T0" fmla="*/ 8 w 8"/>
              <a:gd name="T1" fmla="*/ 0 h 6"/>
              <a:gd name="T2" fmla="*/ 4 w 8"/>
              <a:gd name="T3" fmla="*/ 2 h 6"/>
              <a:gd name="T4" fmla="*/ 0 w 8"/>
              <a:gd name="T5" fmla="*/ 6 h 6"/>
            </a:gdLst>
            <a:ahLst/>
            <a:cxnLst>
              <a:cxn ang="0">
                <a:pos x="T0" y="T1"/>
              </a:cxn>
              <a:cxn ang="0">
                <a:pos x="T2" y="T3"/>
              </a:cxn>
              <a:cxn ang="0">
                <a:pos x="T4" y="T5"/>
              </a:cxn>
            </a:cxnLst>
            <a:rect l="0" t="0" r="r" b="b"/>
            <a:pathLst>
              <a:path w="8" h="6">
                <a:moveTo>
                  <a:pt x="8" y="0"/>
                </a:moveTo>
                <a:lnTo>
                  <a:pt x="4" y="2"/>
                </a:lnTo>
                <a:lnTo>
                  <a:pt x="0" y="6"/>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07" name="Freeform 75">
            <a:extLst>
              <a:ext uri="{FF2B5EF4-FFF2-40B4-BE49-F238E27FC236}">
                <a16:creationId xmlns:a16="http://schemas.microsoft.com/office/drawing/2014/main" id="{6878B0C5-31EB-2E4D-E0D5-376A22F7236A}"/>
              </a:ext>
            </a:extLst>
          </p:cNvPr>
          <p:cNvSpPr>
            <a:spLocks/>
          </p:cNvSpPr>
          <p:nvPr/>
        </p:nvSpPr>
        <p:spPr bwMode="auto">
          <a:xfrm>
            <a:off x="3965576" y="2392364"/>
            <a:ext cx="17463" cy="3175"/>
          </a:xfrm>
          <a:custGeom>
            <a:avLst/>
            <a:gdLst>
              <a:gd name="T0" fmla="*/ 11 w 11"/>
              <a:gd name="T1" fmla="*/ 0 h 2"/>
              <a:gd name="T2" fmla="*/ 5 w 11"/>
              <a:gd name="T3" fmla="*/ 0 h 2"/>
              <a:gd name="T4" fmla="*/ 0 w 11"/>
              <a:gd name="T5" fmla="*/ 2 h 2"/>
            </a:gdLst>
            <a:ahLst/>
            <a:cxnLst>
              <a:cxn ang="0">
                <a:pos x="T0" y="T1"/>
              </a:cxn>
              <a:cxn ang="0">
                <a:pos x="T2" y="T3"/>
              </a:cxn>
              <a:cxn ang="0">
                <a:pos x="T4" y="T5"/>
              </a:cxn>
            </a:cxnLst>
            <a:rect l="0" t="0" r="r" b="b"/>
            <a:pathLst>
              <a:path w="11" h="2">
                <a:moveTo>
                  <a:pt x="11" y="0"/>
                </a:moveTo>
                <a:lnTo>
                  <a:pt x="5" y="0"/>
                </a:lnTo>
                <a:lnTo>
                  <a:pt x="0" y="2"/>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08" name="Freeform 76">
            <a:extLst>
              <a:ext uri="{FF2B5EF4-FFF2-40B4-BE49-F238E27FC236}">
                <a16:creationId xmlns:a16="http://schemas.microsoft.com/office/drawing/2014/main" id="{9EC316FF-A8FA-D046-9335-7CFE0299F3F8}"/>
              </a:ext>
            </a:extLst>
          </p:cNvPr>
          <p:cNvSpPr>
            <a:spLocks/>
          </p:cNvSpPr>
          <p:nvPr/>
        </p:nvSpPr>
        <p:spPr bwMode="auto">
          <a:xfrm>
            <a:off x="3983039" y="2392364"/>
            <a:ext cx="14287" cy="3175"/>
          </a:xfrm>
          <a:custGeom>
            <a:avLst/>
            <a:gdLst>
              <a:gd name="T0" fmla="*/ 9 w 9"/>
              <a:gd name="T1" fmla="*/ 2 h 2"/>
              <a:gd name="T2" fmla="*/ 3 w 9"/>
              <a:gd name="T3" fmla="*/ 0 h 2"/>
              <a:gd name="T4" fmla="*/ 0 w 9"/>
              <a:gd name="T5" fmla="*/ 0 h 2"/>
            </a:gdLst>
            <a:ahLst/>
            <a:cxnLst>
              <a:cxn ang="0">
                <a:pos x="T0" y="T1"/>
              </a:cxn>
              <a:cxn ang="0">
                <a:pos x="T2" y="T3"/>
              </a:cxn>
              <a:cxn ang="0">
                <a:pos x="T4" y="T5"/>
              </a:cxn>
            </a:cxnLst>
            <a:rect l="0" t="0" r="r" b="b"/>
            <a:pathLst>
              <a:path w="9" h="2">
                <a:moveTo>
                  <a:pt x="9" y="2"/>
                </a:moveTo>
                <a:lnTo>
                  <a:pt x="3" y="0"/>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09" name="Freeform 77">
            <a:extLst>
              <a:ext uri="{FF2B5EF4-FFF2-40B4-BE49-F238E27FC236}">
                <a16:creationId xmlns:a16="http://schemas.microsoft.com/office/drawing/2014/main" id="{E0958B83-DB4A-6543-895B-E18859DC9F08}"/>
              </a:ext>
            </a:extLst>
          </p:cNvPr>
          <p:cNvSpPr>
            <a:spLocks/>
          </p:cNvSpPr>
          <p:nvPr/>
        </p:nvSpPr>
        <p:spPr bwMode="auto">
          <a:xfrm>
            <a:off x="3997325" y="2395539"/>
            <a:ext cx="14288" cy="9525"/>
          </a:xfrm>
          <a:custGeom>
            <a:avLst/>
            <a:gdLst>
              <a:gd name="T0" fmla="*/ 9 w 9"/>
              <a:gd name="T1" fmla="*/ 6 h 6"/>
              <a:gd name="T2" fmla="*/ 5 w 9"/>
              <a:gd name="T3" fmla="*/ 2 h 6"/>
              <a:gd name="T4" fmla="*/ 0 w 9"/>
              <a:gd name="T5" fmla="*/ 0 h 6"/>
            </a:gdLst>
            <a:ahLst/>
            <a:cxnLst>
              <a:cxn ang="0">
                <a:pos x="T0" y="T1"/>
              </a:cxn>
              <a:cxn ang="0">
                <a:pos x="T2" y="T3"/>
              </a:cxn>
              <a:cxn ang="0">
                <a:pos x="T4" y="T5"/>
              </a:cxn>
            </a:cxnLst>
            <a:rect l="0" t="0" r="r" b="b"/>
            <a:pathLst>
              <a:path w="9" h="6">
                <a:moveTo>
                  <a:pt x="9" y="6"/>
                </a:moveTo>
                <a:lnTo>
                  <a:pt x="5" y="2"/>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10" name="Freeform 78">
            <a:extLst>
              <a:ext uri="{FF2B5EF4-FFF2-40B4-BE49-F238E27FC236}">
                <a16:creationId xmlns:a16="http://schemas.microsoft.com/office/drawing/2014/main" id="{C5FFEF87-3178-BC42-5D6F-088EEC2C5C3C}"/>
              </a:ext>
            </a:extLst>
          </p:cNvPr>
          <p:cNvSpPr>
            <a:spLocks/>
          </p:cNvSpPr>
          <p:nvPr/>
        </p:nvSpPr>
        <p:spPr bwMode="auto">
          <a:xfrm>
            <a:off x="4011613" y="2405064"/>
            <a:ext cx="11112" cy="14287"/>
          </a:xfrm>
          <a:custGeom>
            <a:avLst/>
            <a:gdLst>
              <a:gd name="T0" fmla="*/ 7 w 7"/>
              <a:gd name="T1" fmla="*/ 9 h 9"/>
              <a:gd name="T2" fmla="*/ 4 w 7"/>
              <a:gd name="T3" fmla="*/ 3 h 9"/>
              <a:gd name="T4" fmla="*/ 0 w 7"/>
              <a:gd name="T5" fmla="*/ 0 h 9"/>
            </a:gdLst>
            <a:ahLst/>
            <a:cxnLst>
              <a:cxn ang="0">
                <a:pos x="T0" y="T1"/>
              </a:cxn>
              <a:cxn ang="0">
                <a:pos x="T2" y="T3"/>
              </a:cxn>
              <a:cxn ang="0">
                <a:pos x="T4" y="T5"/>
              </a:cxn>
            </a:cxnLst>
            <a:rect l="0" t="0" r="r" b="b"/>
            <a:pathLst>
              <a:path w="7" h="9">
                <a:moveTo>
                  <a:pt x="7" y="9"/>
                </a:moveTo>
                <a:lnTo>
                  <a:pt x="4" y="3"/>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11" name="Freeform 79">
            <a:extLst>
              <a:ext uri="{FF2B5EF4-FFF2-40B4-BE49-F238E27FC236}">
                <a16:creationId xmlns:a16="http://schemas.microsoft.com/office/drawing/2014/main" id="{379E3A2F-CEA6-6DC3-BFFF-92BA232C45CF}"/>
              </a:ext>
            </a:extLst>
          </p:cNvPr>
          <p:cNvSpPr>
            <a:spLocks/>
          </p:cNvSpPr>
          <p:nvPr/>
        </p:nvSpPr>
        <p:spPr bwMode="auto">
          <a:xfrm>
            <a:off x="4022726" y="2419350"/>
            <a:ext cx="3175" cy="14288"/>
          </a:xfrm>
          <a:custGeom>
            <a:avLst/>
            <a:gdLst>
              <a:gd name="T0" fmla="*/ 2 w 2"/>
              <a:gd name="T1" fmla="*/ 9 h 9"/>
              <a:gd name="T2" fmla="*/ 0 w 2"/>
              <a:gd name="T3" fmla="*/ 3 h 9"/>
              <a:gd name="T4" fmla="*/ 0 w 2"/>
              <a:gd name="T5" fmla="*/ 0 h 9"/>
            </a:gdLst>
            <a:ahLst/>
            <a:cxnLst>
              <a:cxn ang="0">
                <a:pos x="T0" y="T1"/>
              </a:cxn>
              <a:cxn ang="0">
                <a:pos x="T2" y="T3"/>
              </a:cxn>
              <a:cxn ang="0">
                <a:pos x="T4" y="T5"/>
              </a:cxn>
            </a:cxnLst>
            <a:rect l="0" t="0" r="r" b="b"/>
            <a:pathLst>
              <a:path w="2" h="9">
                <a:moveTo>
                  <a:pt x="2" y="9"/>
                </a:moveTo>
                <a:lnTo>
                  <a:pt x="0" y="3"/>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12" name="Freeform 80">
            <a:extLst>
              <a:ext uri="{FF2B5EF4-FFF2-40B4-BE49-F238E27FC236}">
                <a16:creationId xmlns:a16="http://schemas.microsoft.com/office/drawing/2014/main" id="{A7674FDE-CBB3-4974-EB83-50DB93550F09}"/>
              </a:ext>
            </a:extLst>
          </p:cNvPr>
          <p:cNvSpPr>
            <a:spLocks/>
          </p:cNvSpPr>
          <p:nvPr/>
        </p:nvSpPr>
        <p:spPr bwMode="auto">
          <a:xfrm>
            <a:off x="4021138" y="2433638"/>
            <a:ext cx="4762" cy="23812"/>
          </a:xfrm>
          <a:custGeom>
            <a:avLst/>
            <a:gdLst>
              <a:gd name="T0" fmla="*/ 0 w 3"/>
              <a:gd name="T1" fmla="*/ 15 h 15"/>
              <a:gd name="T2" fmla="*/ 1 w 3"/>
              <a:gd name="T3" fmla="*/ 7 h 15"/>
              <a:gd name="T4" fmla="*/ 3 w 3"/>
              <a:gd name="T5" fmla="*/ 0 h 15"/>
            </a:gdLst>
            <a:ahLst/>
            <a:cxnLst>
              <a:cxn ang="0">
                <a:pos x="T0" y="T1"/>
              </a:cxn>
              <a:cxn ang="0">
                <a:pos x="T2" y="T3"/>
              </a:cxn>
              <a:cxn ang="0">
                <a:pos x="T4" y="T5"/>
              </a:cxn>
            </a:cxnLst>
            <a:rect l="0" t="0" r="r" b="b"/>
            <a:pathLst>
              <a:path w="3" h="15">
                <a:moveTo>
                  <a:pt x="0" y="15"/>
                </a:moveTo>
                <a:lnTo>
                  <a:pt x="1" y="7"/>
                </a:lnTo>
                <a:lnTo>
                  <a:pt x="3"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13" name="Freeform 81">
            <a:extLst>
              <a:ext uri="{FF2B5EF4-FFF2-40B4-BE49-F238E27FC236}">
                <a16:creationId xmlns:a16="http://schemas.microsoft.com/office/drawing/2014/main" id="{C57DC841-8065-9668-5CEF-C27B91C7A9D1}"/>
              </a:ext>
            </a:extLst>
          </p:cNvPr>
          <p:cNvSpPr>
            <a:spLocks/>
          </p:cNvSpPr>
          <p:nvPr/>
        </p:nvSpPr>
        <p:spPr bwMode="auto">
          <a:xfrm>
            <a:off x="4017964" y="2457451"/>
            <a:ext cx="3175" cy="4763"/>
          </a:xfrm>
          <a:custGeom>
            <a:avLst/>
            <a:gdLst>
              <a:gd name="T0" fmla="*/ 0 w 2"/>
              <a:gd name="T1" fmla="*/ 3 h 3"/>
              <a:gd name="T2" fmla="*/ 2 w 2"/>
              <a:gd name="T3" fmla="*/ 1 h 3"/>
              <a:gd name="T4" fmla="*/ 2 w 2"/>
              <a:gd name="T5" fmla="*/ 0 h 3"/>
            </a:gdLst>
            <a:ahLst/>
            <a:cxnLst>
              <a:cxn ang="0">
                <a:pos x="T0" y="T1"/>
              </a:cxn>
              <a:cxn ang="0">
                <a:pos x="T2" y="T3"/>
              </a:cxn>
              <a:cxn ang="0">
                <a:pos x="T4" y="T5"/>
              </a:cxn>
            </a:cxnLst>
            <a:rect l="0" t="0" r="r" b="b"/>
            <a:pathLst>
              <a:path w="2" h="3">
                <a:moveTo>
                  <a:pt x="0" y="3"/>
                </a:moveTo>
                <a:lnTo>
                  <a:pt x="2" y="1"/>
                </a:lnTo>
                <a:lnTo>
                  <a:pt x="2"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14" name="Freeform 82">
            <a:extLst>
              <a:ext uri="{FF2B5EF4-FFF2-40B4-BE49-F238E27FC236}">
                <a16:creationId xmlns:a16="http://schemas.microsoft.com/office/drawing/2014/main" id="{90711F76-8335-FE5F-09D4-7AB274118B2C}"/>
              </a:ext>
            </a:extLst>
          </p:cNvPr>
          <p:cNvSpPr>
            <a:spLocks/>
          </p:cNvSpPr>
          <p:nvPr/>
        </p:nvSpPr>
        <p:spPr bwMode="auto">
          <a:xfrm>
            <a:off x="4011613" y="2457451"/>
            <a:ext cx="6350" cy="4763"/>
          </a:xfrm>
          <a:custGeom>
            <a:avLst/>
            <a:gdLst>
              <a:gd name="T0" fmla="*/ 0 w 4"/>
              <a:gd name="T1" fmla="*/ 0 h 3"/>
              <a:gd name="T2" fmla="*/ 0 w 4"/>
              <a:gd name="T3" fmla="*/ 1 h 3"/>
              <a:gd name="T4" fmla="*/ 4 w 4"/>
              <a:gd name="T5" fmla="*/ 3 h 3"/>
            </a:gdLst>
            <a:ahLst/>
            <a:cxnLst>
              <a:cxn ang="0">
                <a:pos x="T0" y="T1"/>
              </a:cxn>
              <a:cxn ang="0">
                <a:pos x="T2" y="T3"/>
              </a:cxn>
              <a:cxn ang="0">
                <a:pos x="T4" y="T5"/>
              </a:cxn>
            </a:cxnLst>
            <a:rect l="0" t="0" r="r" b="b"/>
            <a:pathLst>
              <a:path w="4" h="3">
                <a:moveTo>
                  <a:pt x="0" y="0"/>
                </a:moveTo>
                <a:lnTo>
                  <a:pt x="0" y="1"/>
                </a:lnTo>
                <a:lnTo>
                  <a:pt x="4" y="3"/>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15" name="Freeform 83">
            <a:extLst>
              <a:ext uri="{FF2B5EF4-FFF2-40B4-BE49-F238E27FC236}">
                <a16:creationId xmlns:a16="http://schemas.microsoft.com/office/drawing/2014/main" id="{B4026897-75CB-10BB-DBEA-07BF1495F448}"/>
              </a:ext>
            </a:extLst>
          </p:cNvPr>
          <p:cNvSpPr>
            <a:spLocks/>
          </p:cNvSpPr>
          <p:nvPr/>
        </p:nvSpPr>
        <p:spPr bwMode="auto">
          <a:xfrm>
            <a:off x="4008439" y="2433638"/>
            <a:ext cx="3175" cy="23812"/>
          </a:xfrm>
          <a:custGeom>
            <a:avLst/>
            <a:gdLst>
              <a:gd name="T0" fmla="*/ 0 w 2"/>
              <a:gd name="T1" fmla="*/ 0 h 15"/>
              <a:gd name="T2" fmla="*/ 0 w 2"/>
              <a:gd name="T3" fmla="*/ 7 h 15"/>
              <a:gd name="T4" fmla="*/ 2 w 2"/>
              <a:gd name="T5" fmla="*/ 15 h 15"/>
            </a:gdLst>
            <a:ahLst/>
            <a:cxnLst>
              <a:cxn ang="0">
                <a:pos x="T0" y="T1"/>
              </a:cxn>
              <a:cxn ang="0">
                <a:pos x="T2" y="T3"/>
              </a:cxn>
              <a:cxn ang="0">
                <a:pos x="T4" y="T5"/>
              </a:cxn>
            </a:cxnLst>
            <a:rect l="0" t="0" r="r" b="b"/>
            <a:pathLst>
              <a:path w="2" h="15">
                <a:moveTo>
                  <a:pt x="0" y="0"/>
                </a:moveTo>
                <a:lnTo>
                  <a:pt x="0" y="7"/>
                </a:lnTo>
                <a:lnTo>
                  <a:pt x="2" y="15"/>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16" name="Freeform 84">
            <a:extLst>
              <a:ext uri="{FF2B5EF4-FFF2-40B4-BE49-F238E27FC236}">
                <a16:creationId xmlns:a16="http://schemas.microsoft.com/office/drawing/2014/main" id="{81DE72CF-77CA-5891-6635-2E5C1848FB80}"/>
              </a:ext>
            </a:extLst>
          </p:cNvPr>
          <p:cNvSpPr>
            <a:spLocks/>
          </p:cNvSpPr>
          <p:nvPr/>
        </p:nvSpPr>
        <p:spPr bwMode="auto">
          <a:xfrm>
            <a:off x="4008439" y="2416176"/>
            <a:ext cx="3175" cy="17463"/>
          </a:xfrm>
          <a:custGeom>
            <a:avLst/>
            <a:gdLst>
              <a:gd name="T0" fmla="*/ 2 w 2"/>
              <a:gd name="T1" fmla="*/ 0 h 11"/>
              <a:gd name="T2" fmla="*/ 0 w 2"/>
              <a:gd name="T3" fmla="*/ 5 h 11"/>
              <a:gd name="T4" fmla="*/ 0 w 2"/>
              <a:gd name="T5" fmla="*/ 11 h 11"/>
            </a:gdLst>
            <a:ahLst/>
            <a:cxnLst>
              <a:cxn ang="0">
                <a:pos x="T0" y="T1"/>
              </a:cxn>
              <a:cxn ang="0">
                <a:pos x="T2" y="T3"/>
              </a:cxn>
              <a:cxn ang="0">
                <a:pos x="T4" y="T5"/>
              </a:cxn>
            </a:cxnLst>
            <a:rect l="0" t="0" r="r" b="b"/>
            <a:pathLst>
              <a:path w="2" h="11">
                <a:moveTo>
                  <a:pt x="2" y="0"/>
                </a:moveTo>
                <a:lnTo>
                  <a:pt x="0" y="5"/>
                </a:lnTo>
                <a:lnTo>
                  <a:pt x="0" y="11"/>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17" name="Freeform 85">
            <a:extLst>
              <a:ext uri="{FF2B5EF4-FFF2-40B4-BE49-F238E27FC236}">
                <a16:creationId xmlns:a16="http://schemas.microsoft.com/office/drawing/2014/main" id="{70D829E8-D34A-7909-A3A7-D75E35F89B50}"/>
              </a:ext>
            </a:extLst>
          </p:cNvPr>
          <p:cNvSpPr>
            <a:spLocks/>
          </p:cNvSpPr>
          <p:nvPr/>
        </p:nvSpPr>
        <p:spPr bwMode="auto">
          <a:xfrm>
            <a:off x="4011614" y="2405063"/>
            <a:ext cx="9525" cy="11112"/>
          </a:xfrm>
          <a:custGeom>
            <a:avLst/>
            <a:gdLst>
              <a:gd name="T0" fmla="*/ 6 w 6"/>
              <a:gd name="T1" fmla="*/ 0 h 7"/>
              <a:gd name="T2" fmla="*/ 2 w 6"/>
              <a:gd name="T3" fmla="*/ 3 h 7"/>
              <a:gd name="T4" fmla="*/ 0 w 6"/>
              <a:gd name="T5" fmla="*/ 7 h 7"/>
            </a:gdLst>
            <a:ahLst/>
            <a:cxnLst>
              <a:cxn ang="0">
                <a:pos x="T0" y="T1"/>
              </a:cxn>
              <a:cxn ang="0">
                <a:pos x="T2" y="T3"/>
              </a:cxn>
              <a:cxn ang="0">
                <a:pos x="T4" y="T5"/>
              </a:cxn>
            </a:cxnLst>
            <a:rect l="0" t="0" r="r" b="b"/>
            <a:pathLst>
              <a:path w="6" h="7">
                <a:moveTo>
                  <a:pt x="6" y="0"/>
                </a:moveTo>
                <a:lnTo>
                  <a:pt x="2" y="3"/>
                </a:lnTo>
                <a:lnTo>
                  <a:pt x="0" y="7"/>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18" name="Freeform 86">
            <a:extLst>
              <a:ext uri="{FF2B5EF4-FFF2-40B4-BE49-F238E27FC236}">
                <a16:creationId xmlns:a16="http://schemas.microsoft.com/office/drawing/2014/main" id="{9817A412-531A-EC72-0BD1-04866081D564}"/>
              </a:ext>
            </a:extLst>
          </p:cNvPr>
          <p:cNvSpPr>
            <a:spLocks/>
          </p:cNvSpPr>
          <p:nvPr/>
        </p:nvSpPr>
        <p:spPr bwMode="auto">
          <a:xfrm>
            <a:off x="4021139" y="2395539"/>
            <a:ext cx="14287" cy="9525"/>
          </a:xfrm>
          <a:custGeom>
            <a:avLst/>
            <a:gdLst>
              <a:gd name="T0" fmla="*/ 9 w 9"/>
              <a:gd name="T1" fmla="*/ 0 h 6"/>
              <a:gd name="T2" fmla="*/ 3 w 9"/>
              <a:gd name="T3" fmla="*/ 2 h 6"/>
              <a:gd name="T4" fmla="*/ 0 w 9"/>
              <a:gd name="T5" fmla="*/ 6 h 6"/>
            </a:gdLst>
            <a:ahLst/>
            <a:cxnLst>
              <a:cxn ang="0">
                <a:pos x="T0" y="T1"/>
              </a:cxn>
              <a:cxn ang="0">
                <a:pos x="T2" y="T3"/>
              </a:cxn>
              <a:cxn ang="0">
                <a:pos x="T4" y="T5"/>
              </a:cxn>
            </a:cxnLst>
            <a:rect l="0" t="0" r="r" b="b"/>
            <a:pathLst>
              <a:path w="9" h="6">
                <a:moveTo>
                  <a:pt x="9" y="0"/>
                </a:moveTo>
                <a:lnTo>
                  <a:pt x="3" y="2"/>
                </a:lnTo>
                <a:lnTo>
                  <a:pt x="0" y="6"/>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19" name="Freeform 87">
            <a:extLst>
              <a:ext uri="{FF2B5EF4-FFF2-40B4-BE49-F238E27FC236}">
                <a16:creationId xmlns:a16="http://schemas.microsoft.com/office/drawing/2014/main" id="{71E6DA12-A6BA-349C-8E6A-845639275111}"/>
              </a:ext>
            </a:extLst>
          </p:cNvPr>
          <p:cNvSpPr>
            <a:spLocks/>
          </p:cNvSpPr>
          <p:nvPr/>
        </p:nvSpPr>
        <p:spPr bwMode="auto">
          <a:xfrm>
            <a:off x="4035426" y="2392364"/>
            <a:ext cx="17463" cy="3175"/>
          </a:xfrm>
          <a:custGeom>
            <a:avLst/>
            <a:gdLst>
              <a:gd name="T0" fmla="*/ 11 w 11"/>
              <a:gd name="T1" fmla="*/ 0 h 2"/>
              <a:gd name="T2" fmla="*/ 3 w 11"/>
              <a:gd name="T3" fmla="*/ 0 h 2"/>
              <a:gd name="T4" fmla="*/ 0 w 11"/>
              <a:gd name="T5" fmla="*/ 2 h 2"/>
            </a:gdLst>
            <a:ahLst/>
            <a:cxnLst>
              <a:cxn ang="0">
                <a:pos x="T0" y="T1"/>
              </a:cxn>
              <a:cxn ang="0">
                <a:pos x="T2" y="T3"/>
              </a:cxn>
              <a:cxn ang="0">
                <a:pos x="T4" y="T5"/>
              </a:cxn>
            </a:cxnLst>
            <a:rect l="0" t="0" r="r" b="b"/>
            <a:pathLst>
              <a:path w="11" h="2">
                <a:moveTo>
                  <a:pt x="11" y="0"/>
                </a:moveTo>
                <a:lnTo>
                  <a:pt x="3" y="0"/>
                </a:lnTo>
                <a:lnTo>
                  <a:pt x="0" y="2"/>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20" name="Freeform 88">
            <a:extLst>
              <a:ext uri="{FF2B5EF4-FFF2-40B4-BE49-F238E27FC236}">
                <a16:creationId xmlns:a16="http://schemas.microsoft.com/office/drawing/2014/main" id="{B561AB3E-44B9-03F9-7531-65E108A7436A}"/>
              </a:ext>
            </a:extLst>
          </p:cNvPr>
          <p:cNvSpPr>
            <a:spLocks/>
          </p:cNvSpPr>
          <p:nvPr/>
        </p:nvSpPr>
        <p:spPr bwMode="auto">
          <a:xfrm>
            <a:off x="4052889" y="2392364"/>
            <a:ext cx="14287" cy="3175"/>
          </a:xfrm>
          <a:custGeom>
            <a:avLst/>
            <a:gdLst>
              <a:gd name="T0" fmla="*/ 9 w 9"/>
              <a:gd name="T1" fmla="*/ 2 h 2"/>
              <a:gd name="T2" fmla="*/ 4 w 9"/>
              <a:gd name="T3" fmla="*/ 0 h 2"/>
              <a:gd name="T4" fmla="*/ 0 w 9"/>
              <a:gd name="T5" fmla="*/ 0 h 2"/>
            </a:gdLst>
            <a:ahLst/>
            <a:cxnLst>
              <a:cxn ang="0">
                <a:pos x="T0" y="T1"/>
              </a:cxn>
              <a:cxn ang="0">
                <a:pos x="T2" y="T3"/>
              </a:cxn>
              <a:cxn ang="0">
                <a:pos x="T4" y="T5"/>
              </a:cxn>
            </a:cxnLst>
            <a:rect l="0" t="0" r="r" b="b"/>
            <a:pathLst>
              <a:path w="9" h="2">
                <a:moveTo>
                  <a:pt x="9" y="2"/>
                </a:moveTo>
                <a:lnTo>
                  <a:pt x="4" y="0"/>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21" name="Freeform 89">
            <a:extLst>
              <a:ext uri="{FF2B5EF4-FFF2-40B4-BE49-F238E27FC236}">
                <a16:creationId xmlns:a16="http://schemas.microsoft.com/office/drawing/2014/main" id="{9D03FA44-B670-F797-438E-5069BD20CD67}"/>
              </a:ext>
            </a:extLst>
          </p:cNvPr>
          <p:cNvSpPr>
            <a:spLocks/>
          </p:cNvSpPr>
          <p:nvPr/>
        </p:nvSpPr>
        <p:spPr bwMode="auto">
          <a:xfrm>
            <a:off x="4067176" y="2395539"/>
            <a:ext cx="11113" cy="9525"/>
          </a:xfrm>
          <a:custGeom>
            <a:avLst/>
            <a:gdLst>
              <a:gd name="T0" fmla="*/ 7 w 7"/>
              <a:gd name="T1" fmla="*/ 6 h 6"/>
              <a:gd name="T2" fmla="*/ 4 w 7"/>
              <a:gd name="T3" fmla="*/ 2 h 6"/>
              <a:gd name="T4" fmla="*/ 0 w 7"/>
              <a:gd name="T5" fmla="*/ 0 h 6"/>
            </a:gdLst>
            <a:ahLst/>
            <a:cxnLst>
              <a:cxn ang="0">
                <a:pos x="T0" y="T1"/>
              </a:cxn>
              <a:cxn ang="0">
                <a:pos x="T2" y="T3"/>
              </a:cxn>
              <a:cxn ang="0">
                <a:pos x="T4" y="T5"/>
              </a:cxn>
            </a:cxnLst>
            <a:rect l="0" t="0" r="r" b="b"/>
            <a:pathLst>
              <a:path w="7" h="6">
                <a:moveTo>
                  <a:pt x="7" y="6"/>
                </a:moveTo>
                <a:lnTo>
                  <a:pt x="4" y="2"/>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22" name="Freeform 90">
            <a:extLst>
              <a:ext uri="{FF2B5EF4-FFF2-40B4-BE49-F238E27FC236}">
                <a16:creationId xmlns:a16="http://schemas.microsoft.com/office/drawing/2014/main" id="{D7BF62EA-BC11-AE72-4C88-F3B650FF7178}"/>
              </a:ext>
            </a:extLst>
          </p:cNvPr>
          <p:cNvSpPr>
            <a:spLocks/>
          </p:cNvSpPr>
          <p:nvPr/>
        </p:nvSpPr>
        <p:spPr bwMode="auto">
          <a:xfrm>
            <a:off x="4078288" y="2405063"/>
            <a:ext cx="12700" cy="11112"/>
          </a:xfrm>
          <a:custGeom>
            <a:avLst/>
            <a:gdLst>
              <a:gd name="T0" fmla="*/ 8 w 8"/>
              <a:gd name="T1" fmla="*/ 7 h 7"/>
              <a:gd name="T2" fmla="*/ 4 w 8"/>
              <a:gd name="T3" fmla="*/ 3 h 7"/>
              <a:gd name="T4" fmla="*/ 0 w 8"/>
              <a:gd name="T5" fmla="*/ 0 h 7"/>
            </a:gdLst>
            <a:ahLst/>
            <a:cxnLst>
              <a:cxn ang="0">
                <a:pos x="T0" y="T1"/>
              </a:cxn>
              <a:cxn ang="0">
                <a:pos x="T2" y="T3"/>
              </a:cxn>
              <a:cxn ang="0">
                <a:pos x="T4" y="T5"/>
              </a:cxn>
            </a:cxnLst>
            <a:rect l="0" t="0" r="r" b="b"/>
            <a:pathLst>
              <a:path w="8" h="7">
                <a:moveTo>
                  <a:pt x="8" y="7"/>
                </a:moveTo>
                <a:lnTo>
                  <a:pt x="4" y="3"/>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23" name="Freeform 91">
            <a:extLst>
              <a:ext uri="{FF2B5EF4-FFF2-40B4-BE49-F238E27FC236}">
                <a16:creationId xmlns:a16="http://schemas.microsoft.com/office/drawing/2014/main" id="{A9B99E6E-3682-69FE-5884-25BC05DE8D28}"/>
              </a:ext>
            </a:extLst>
          </p:cNvPr>
          <p:cNvSpPr>
            <a:spLocks/>
          </p:cNvSpPr>
          <p:nvPr/>
        </p:nvSpPr>
        <p:spPr bwMode="auto">
          <a:xfrm>
            <a:off x="4090989" y="2416176"/>
            <a:ext cx="3175" cy="17463"/>
          </a:xfrm>
          <a:custGeom>
            <a:avLst/>
            <a:gdLst>
              <a:gd name="T0" fmla="*/ 2 w 2"/>
              <a:gd name="T1" fmla="*/ 11 h 11"/>
              <a:gd name="T2" fmla="*/ 2 w 2"/>
              <a:gd name="T3" fmla="*/ 5 h 11"/>
              <a:gd name="T4" fmla="*/ 0 w 2"/>
              <a:gd name="T5" fmla="*/ 0 h 11"/>
            </a:gdLst>
            <a:ahLst/>
            <a:cxnLst>
              <a:cxn ang="0">
                <a:pos x="T0" y="T1"/>
              </a:cxn>
              <a:cxn ang="0">
                <a:pos x="T2" y="T3"/>
              </a:cxn>
              <a:cxn ang="0">
                <a:pos x="T4" y="T5"/>
              </a:cxn>
            </a:cxnLst>
            <a:rect l="0" t="0" r="r" b="b"/>
            <a:pathLst>
              <a:path w="2" h="11">
                <a:moveTo>
                  <a:pt x="2" y="11"/>
                </a:moveTo>
                <a:lnTo>
                  <a:pt x="2" y="5"/>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24" name="Freeform 92">
            <a:extLst>
              <a:ext uri="{FF2B5EF4-FFF2-40B4-BE49-F238E27FC236}">
                <a16:creationId xmlns:a16="http://schemas.microsoft.com/office/drawing/2014/main" id="{A4132A2B-60DA-FA68-0D9E-37E0E1F7CF8A}"/>
              </a:ext>
            </a:extLst>
          </p:cNvPr>
          <p:cNvSpPr>
            <a:spLocks/>
          </p:cNvSpPr>
          <p:nvPr/>
        </p:nvSpPr>
        <p:spPr bwMode="auto">
          <a:xfrm>
            <a:off x="4090989" y="2433638"/>
            <a:ext cx="3175" cy="23812"/>
          </a:xfrm>
          <a:custGeom>
            <a:avLst/>
            <a:gdLst>
              <a:gd name="T0" fmla="*/ 0 w 2"/>
              <a:gd name="T1" fmla="*/ 15 h 15"/>
              <a:gd name="T2" fmla="*/ 2 w 2"/>
              <a:gd name="T3" fmla="*/ 7 h 15"/>
              <a:gd name="T4" fmla="*/ 2 w 2"/>
              <a:gd name="T5" fmla="*/ 0 h 15"/>
            </a:gdLst>
            <a:ahLst/>
            <a:cxnLst>
              <a:cxn ang="0">
                <a:pos x="T0" y="T1"/>
              </a:cxn>
              <a:cxn ang="0">
                <a:pos x="T2" y="T3"/>
              </a:cxn>
              <a:cxn ang="0">
                <a:pos x="T4" y="T5"/>
              </a:cxn>
            </a:cxnLst>
            <a:rect l="0" t="0" r="r" b="b"/>
            <a:pathLst>
              <a:path w="2" h="15">
                <a:moveTo>
                  <a:pt x="0" y="15"/>
                </a:moveTo>
                <a:lnTo>
                  <a:pt x="2" y="7"/>
                </a:lnTo>
                <a:lnTo>
                  <a:pt x="2"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25" name="Freeform 93">
            <a:extLst>
              <a:ext uri="{FF2B5EF4-FFF2-40B4-BE49-F238E27FC236}">
                <a16:creationId xmlns:a16="http://schemas.microsoft.com/office/drawing/2014/main" id="{7C601CEF-F167-2EB5-B020-863E193F461A}"/>
              </a:ext>
            </a:extLst>
          </p:cNvPr>
          <p:cNvSpPr>
            <a:spLocks/>
          </p:cNvSpPr>
          <p:nvPr/>
        </p:nvSpPr>
        <p:spPr bwMode="auto">
          <a:xfrm>
            <a:off x="4084638" y="2457451"/>
            <a:ext cx="6350" cy="4763"/>
          </a:xfrm>
          <a:custGeom>
            <a:avLst/>
            <a:gdLst>
              <a:gd name="T0" fmla="*/ 0 w 4"/>
              <a:gd name="T1" fmla="*/ 3 h 3"/>
              <a:gd name="T2" fmla="*/ 2 w 4"/>
              <a:gd name="T3" fmla="*/ 1 h 3"/>
              <a:gd name="T4" fmla="*/ 4 w 4"/>
              <a:gd name="T5" fmla="*/ 0 h 3"/>
            </a:gdLst>
            <a:ahLst/>
            <a:cxnLst>
              <a:cxn ang="0">
                <a:pos x="T0" y="T1"/>
              </a:cxn>
              <a:cxn ang="0">
                <a:pos x="T2" y="T3"/>
              </a:cxn>
              <a:cxn ang="0">
                <a:pos x="T4" y="T5"/>
              </a:cxn>
            </a:cxnLst>
            <a:rect l="0" t="0" r="r" b="b"/>
            <a:pathLst>
              <a:path w="4" h="3">
                <a:moveTo>
                  <a:pt x="0" y="3"/>
                </a:moveTo>
                <a:lnTo>
                  <a:pt x="2" y="1"/>
                </a:lnTo>
                <a:lnTo>
                  <a:pt x="4"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26" name="Freeform 94">
            <a:extLst>
              <a:ext uri="{FF2B5EF4-FFF2-40B4-BE49-F238E27FC236}">
                <a16:creationId xmlns:a16="http://schemas.microsoft.com/office/drawing/2014/main" id="{17688F7E-4819-1C64-4771-766607296A6D}"/>
              </a:ext>
            </a:extLst>
          </p:cNvPr>
          <p:cNvSpPr>
            <a:spLocks/>
          </p:cNvSpPr>
          <p:nvPr/>
        </p:nvSpPr>
        <p:spPr bwMode="auto">
          <a:xfrm>
            <a:off x="4078288" y="2457451"/>
            <a:ext cx="6350" cy="4763"/>
          </a:xfrm>
          <a:custGeom>
            <a:avLst/>
            <a:gdLst>
              <a:gd name="T0" fmla="*/ 0 w 4"/>
              <a:gd name="T1" fmla="*/ 0 h 3"/>
              <a:gd name="T2" fmla="*/ 2 w 4"/>
              <a:gd name="T3" fmla="*/ 1 h 3"/>
              <a:gd name="T4" fmla="*/ 4 w 4"/>
              <a:gd name="T5" fmla="*/ 3 h 3"/>
            </a:gdLst>
            <a:ahLst/>
            <a:cxnLst>
              <a:cxn ang="0">
                <a:pos x="T0" y="T1"/>
              </a:cxn>
              <a:cxn ang="0">
                <a:pos x="T2" y="T3"/>
              </a:cxn>
              <a:cxn ang="0">
                <a:pos x="T4" y="T5"/>
              </a:cxn>
            </a:cxnLst>
            <a:rect l="0" t="0" r="r" b="b"/>
            <a:pathLst>
              <a:path w="4" h="3">
                <a:moveTo>
                  <a:pt x="0" y="0"/>
                </a:moveTo>
                <a:lnTo>
                  <a:pt x="2" y="1"/>
                </a:lnTo>
                <a:lnTo>
                  <a:pt x="4" y="3"/>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27" name="Freeform 95">
            <a:extLst>
              <a:ext uri="{FF2B5EF4-FFF2-40B4-BE49-F238E27FC236}">
                <a16:creationId xmlns:a16="http://schemas.microsoft.com/office/drawing/2014/main" id="{BA27CC78-1E43-CB55-7E4C-2CDC03FA7353}"/>
              </a:ext>
            </a:extLst>
          </p:cNvPr>
          <p:cNvSpPr>
            <a:spLocks/>
          </p:cNvSpPr>
          <p:nvPr/>
        </p:nvSpPr>
        <p:spPr bwMode="auto">
          <a:xfrm>
            <a:off x="4076700" y="2433638"/>
            <a:ext cx="1588" cy="23812"/>
          </a:xfrm>
          <a:custGeom>
            <a:avLst/>
            <a:gdLst>
              <a:gd name="T0" fmla="*/ 0 w 1"/>
              <a:gd name="T1" fmla="*/ 0 h 15"/>
              <a:gd name="T2" fmla="*/ 0 w 1"/>
              <a:gd name="T3" fmla="*/ 7 h 15"/>
              <a:gd name="T4" fmla="*/ 1 w 1"/>
              <a:gd name="T5" fmla="*/ 15 h 15"/>
            </a:gdLst>
            <a:ahLst/>
            <a:cxnLst>
              <a:cxn ang="0">
                <a:pos x="T0" y="T1"/>
              </a:cxn>
              <a:cxn ang="0">
                <a:pos x="T2" y="T3"/>
              </a:cxn>
              <a:cxn ang="0">
                <a:pos x="T4" y="T5"/>
              </a:cxn>
            </a:cxnLst>
            <a:rect l="0" t="0" r="r" b="b"/>
            <a:pathLst>
              <a:path w="1" h="15">
                <a:moveTo>
                  <a:pt x="0" y="0"/>
                </a:moveTo>
                <a:lnTo>
                  <a:pt x="0" y="7"/>
                </a:lnTo>
                <a:lnTo>
                  <a:pt x="1" y="15"/>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28" name="Freeform 96">
            <a:extLst>
              <a:ext uri="{FF2B5EF4-FFF2-40B4-BE49-F238E27FC236}">
                <a16:creationId xmlns:a16="http://schemas.microsoft.com/office/drawing/2014/main" id="{E461D68C-B5F8-52E6-282F-39D74EA63B1F}"/>
              </a:ext>
            </a:extLst>
          </p:cNvPr>
          <p:cNvSpPr>
            <a:spLocks/>
          </p:cNvSpPr>
          <p:nvPr/>
        </p:nvSpPr>
        <p:spPr bwMode="auto">
          <a:xfrm>
            <a:off x="4076700" y="2419350"/>
            <a:ext cx="1588" cy="14288"/>
          </a:xfrm>
          <a:custGeom>
            <a:avLst/>
            <a:gdLst>
              <a:gd name="T0" fmla="*/ 1 w 1"/>
              <a:gd name="T1" fmla="*/ 0 h 9"/>
              <a:gd name="T2" fmla="*/ 0 w 1"/>
              <a:gd name="T3" fmla="*/ 3 h 9"/>
              <a:gd name="T4" fmla="*/ 0 w 1"/>
              <a:gd name="T5" fmla="*/ 9 h 9"/>
            </a:gdLst>
            <a:ahLst/>
            <a:cxnLst>
              <a:cxn ang="0">
                <a:pos x="T0" y="T1"/>
              </a:cxn>
              <a:cxn ang="0">
                <a:pos x="T2" y="T3"/>
              </a:cxn>
              <a:cxn ang="0">
                <a:pos x="T4" y="T5"/>
              </a:cxn>
            </a:cxnLst>
            <a:rect l="0" t="0" r="r" b="b"/>
            <a:pathLst>
              <a:path w="1" h="9">
                <a:moveTo>
                  <a:pt x="1" y="0"/>
                </a:moveTo>
                <a:lnTo>
                  <a:pt x="0" y="3"/>
                </a:lnTo>
                <a:lnTo>
                  <a:pt x="0" y="9"/>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29" name="Freeform 97">
            <a:extLst>
              <a:ext uri="{FF2B5EF4-FFF2-40B4-BE49-F238E27FC236}">
                <a16:creationId xmlns:a16="http://schemas.microsoft.com/office/drawing/2014/main" id="{8D22AC8D-8BA0-89C9-BBC8-81636AA8FE70}"/>
              </a:ext>
            </a:extLst>
          </p:cNvPr>
          <p:cNvSpPr>
            <a:spLocks/>
          </p:cNvSpPr>
          <p:nvPr/>
        </p:nvSpPr>
        <p:spPr bwMode="auto">
          <a:xfrm>
            <a:off x="4078288" y="2405064"/>
            <a:ext cx="12700" cy="14287"/>
          </a:xfrm>
          <a:custGeom>
            <a:avLst/>
            <a:gdLst>
              <a:gd name="T0" fmla="*/ 8 w 8"/>
              <a:gd name="T1" fmla="*/ 0 h 9"/>
              <a:gd name="T2" fmla="*/ 4 w 8"/>
              <a:gd name="T3" fmla="*/ 3 h 9"/>
              <a:gd name="T4" fmla="*/ 0 w 8"/>
              <a:gd name="T5" fmla="*/ 9 h 9"/>
            </a:gdLst>
            <a:ahLst/>
            <a:cxnLst>
              <a:cxn ang="0">
                <a:pos x="T0" y="T1"/>
              </a:cxn>
              <a:cxn ang="0">
                <a:pos x="T2" y="T3"/>
              </a:cxn>
              <a:cxn ang="0">
                <a:pos x="T4" y="T5"/>
              </a:cxn>
            </a:cxnLst>
            <a:rect l="0" t="0" r="r" b="b"/>
            <a:pathLst>
              <a:path w="8" h="9">
                <a:moveTo>
                  <a:pt x="8" y="0"/>
                </a:moveTo>
                <a:lnTo>
                  <a:pt x="4" y="3"/>
                </a:lnTo>
                <a:lnTo>
                  <a:pt x="0" y="9"/>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30" name="Freeform 98">
            <a:extLst>
              <a:ext uri="{FF2B5EF4-FFF2-40B4-BE49-F238E27FC236}">
                <a16:creationId xmlns:a16="http://schemas.microsoft.com/office/drawing/2014/main" id="{941B039A-6E45-C9E1-B18B-FB8729CF64B9}"/>
              </a:ext>
            </a:extLst>
          </p:cNvPr>
          <p:cNvSpPr>
            <a:spLocks/>
          </p:cNvSpPr>
          <p:nvPr/>
        </p:nvSpPr>
        <p:spPr bwMode="auto">
          <a:xfrm>
            <a:off x="4090989" y="2395539"/>
            <a:ext cx="14287" cy="9525"/>
          </a:xfrm>
          <a:custGeom>
            <a:avLst/>
            <a:gdLst>
              <a:gd name="T0" fmla="*/ 9 w 9"/>
              <a:gd name="T1" fmla="*/ 0 h 6"/>
              <a:gd name="T2" fmla="*/ 3 w 9"/>
              <a:gd name="T3" fmla="*/ 2 h 6"/>
              <a:gd name="T4" fmla="*/ 0 w 9"/>
              <a:gd name="T5" fmla="*/ 6 h 6"/>
            </a:gdLst>
            <a:ahLst/>
            <a:cxnLst>
              <a:cxn ang="0">
                <a:pos x="T0" y="T1"/>
              </a:cxn>
              <a:cxn ang="0">
                <a:pos x="T2" y="T3"/>
              </a:cxn>
              <a:cxn ang="0">
                <a:pos x="T4" y="T5"/>
              </a:cxn>
            </a:cxnLst>
            <a:rect l="0" t="0" r="r" b="b"/>
            <a:pathLst>
              <a:path w="9" h="6">
                <a:moveTo>
                  <a:pt x="9" y="0"/>
                </a:moveTo>
                <a:lnTo>
                  <a:pt x="3" y="2"/>
                </a:lnTo>
                <a:lnTo>
                  <a:pt x="0" y="6"/>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31" name="Freeform 99">
            <a:extLst>
              <a:ext uri="{FF2B5EF4-FFF2-40B4-BE49-F238E27FC236}">
                <a16:creationId xmlns:a16="http://schemas.microsoft.com/office/drawing/2014/main" id="{7FF12225-3B1B-17E8-997B-69DDC1357B66}"/>
              </a:ext>
            </a:extLst>
          </p:cNvPr>
          <p:cNvSpPr>
            <a:spLocks/>
          </p:cNvSpPr>
          <p:nvPr/>
        </p:nvSpPr>
        <p:spPr bwMode="auto">
          <a:xfrm>
            <a:off x="4105275" y="2392364"/>
            <a:ext cx="14288" cy="3175"/>
          </a:xfrm>
          <a:custGeom>
            <a:avLst/>
            <a:gdLst>
              <a:gd name="T0" fmla="*/ 9 w 9"/>
              <a:gd name="T1" fmla="*/ 0 h 2"/>
              <a:gd name="T2" fmla="*/ 4 w 9"/>
              <a:gd name="T3" fmla="*/ 0 h 2"/>
              <a:gd name="T4" fmla="*/ 0 w 9"/>
              <a:gd name="T5" fmla="*/ 2 h 2"/>
            </a:gdLst>
            <a:ahLst/>
            <a:cxnLst>
              <a:cxn ang="0">
                <a:pos x="T0" y="T1"/>
              </a:cxn>
              <a:cxn ang="0">
                <a:pos x="T2" y="T3"/>
              </a:cxn>
              <a:cxn ang="0">
                <a:pos x="T4" y="T5"/>
              </a:cxn>
            </a:cxnLst>
            <a:rect l="0" t="0" r="r" b="b"/>
            <a:pathLst>
              <a:path w="9" h="2">
                <a:moveTo>
                  <a:pt x="9" y="0"/>
                </a:moveTo>
                <a:lnTo>
                  <a:pt x="4" y="0"/>
                </a:lnTo>
                <a:lnTo>
                  <a:pt x="0" y="2"/>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32" name="Freeform 100">
            <a:extLst>
              <a:ext uri="{FF2B5EF4-FFF2-40B4-BE49-F238E27FC236}">
                <a16:creationId xmlns:a16="http://schemas.microsoft.com/office/drawing/2014/main" id="{A6DDA5D2-BE22-279D-0E25-4DBD60D2B369}"/>
              </a:ext>
            </a:extLst>
          </p:cNvPr>
          <p:cNvSpPr>
            <a:spLocks/>
          </p:cNvSpPr>
          <p:nvPr/>
        </p:nvSpPr>
        <p:spPr bwMode="auto">
          <a:xfrm>
            <a:off x="4119564" y="2392364"/>
            <a:ext cx="14287" cy="3175"/>
          </a:xfrm>
          <a:custGeom>
            <a:avLst/>
            <a:gdLst>
              <a:gd name="T0" fmla="*/ 9 w 9"/>
              <a:gd name="T1" fmla="*/ 2 h 2"/>
              <a:gd name="T2" fmla="*/ 4 w 9"/>
              <a:gd name="T3" fmla="*/ 0 h 2"/>
              <a:gd name="T4" fmla="*/ 0 w 9"/>
              <a:gd name="T5" fmla="*/ 0 h 2"/>
            </a:gdLst>
            <a:ahLst/>
            <a:cxnLst>
              <a:cxn ang="0">
                <a:pos x="T0" y="T1"/>
              </a:cxn>
              <a:cxn ang="0">
                <a:pos x="T2" y="T3"/>
              </a:cxn>
              <a:cxn ang="0">
                <a:pos x="T4" y="T5"/>
              </a:cxn>
            </a:cxnLst>
            <a:rect l="0" t="0" r="r" b="b"/>
            <a:pathLst>
              <a:path w="9" h="2">
                <a:moveTo>
                  <a:pt x="9" y="2"/>
                </a:moveTo>
                <a:lnTo>
                  <a:pt x="4" y="0"/>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33" name="Freeform 101">
            <a:extLst>
              <a:ext uri="{FF2B5EF4-FFF2-40B4-BE49-F238E27FC236}">
                <a16:creationId xmlns:a16="http://schemas.microsoft.com/office/drawing/2014/main" id="{7EFE038D-6F76-9821-7AAA-0E9ABACAEC40}"/>
              </a:ext>
            </a:extLst>
          </p:cNvPr>
          <p:cNvSpPr>
            <a:spLocks/>
          </p:cNvSpPr>
          <p:nvPr/>
        </p:nvSpPr>
        <p:spPr bwMode="auto">
          <a:xfrm>
            <a:off x="4133851" y="2395539"/>
            <a:ext cx="15875" cy="9525"/>
          </a:xfrm>
          <a:custGeom>
            <a:avLst/>
            <a:gdLst>
              <a:gd name="T0" fmla="*/ 10 w 10"/>
              <a:gd name="T1" fmla="*/ 6 h 6"/>
              <a:gd name="T2" fmla="*/ 6 w 10"/>
              <a:gd name="T3" fmla="*/ 2 h 6"/>
              <a:gd name="T4" fmla="*/ 0 w 10"/>
              <a:gd name="T5" fmla="*/ 0 h 6"/>
            </a:gdLst>
            <a:ahLst/>
            <a:cxnLst>
              <a:cxn ang="0">
                <a:pos x="T0" y="T1"/>
              </a:cxn>
              <a:cxn ang="0">
                <a:pos x="T2" y="T3"/>
              </a:cxn>
              <a:cxn ang="0">
                <a:pos x="T4" y="T5"/>
              </a:cxn>
            </a:cxnLst>
            <a:rect l="0" t="0" r="r" b="b"/>
            <a:pathLst>
              <a:path w="10" h="6">
                <a:moveTo>
                  <a:pt x="10" y="6"/>
                </a:moveTo>
                <a:lnTo>
                  <a:pt x="6" y="2"/>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34" name="Freeform 102">
            <a:extLst>
              <a:ext uri="{FF2B5EF4-FFF2-40B4-BE49-F238E27FC236}">
                <a16:creationId xmlns:a16="http://schemas.microsoft.com/office/drawing/2014/main" id="{9A3CEB9F-BF0B-A783-EF2F-240A8CFE4465}"/>
              </a:ext>
            </a:extLst>
          </p:cNvPr>
          <p:cNvSpPr>
            <a:spLocks/>
          </p:cNvSpPr>
          <p:nvPr/>
        </p:nvSpPr>
        <p:spPr bwMode="auto">
          <a:xfrm>
            <a:off x="4149725" y="2405063"/>
            <a:ext cx="7938" cy="11112"/>
          </a:xfrm>
          <a:custGeom>
            <a:avLst/>
            <a:gdLst>
              <a:gd name="T0" fmla="*/ 5 w 5"/>
              <a:gd name="T1" fmla="*/ 7 h 7"/>
              <a:gd name="T2" fmla="*/ 3 w 5"/>
              <a:gd name="T3" fmla="*/ 3 h 7"/>
              <a:gd name="T4" fmla="*/ 0 w 5"/>
              <a:gd name="T5" fmla="*/ 0 h 7"/>
            </a:gdLst>
            <a:ahLst/>
            <a:cxnLst>
              <a:cxn ang="0">
                <a:pos x="T0" y="T1"/>
              </a:cxn>
              <a:cxn ang="0">
                <a:pos x="T2" y="T3"/>
              </a:cxn>
              <a:cxn ang="0">
                <a:pos x="T4" y="T5"/>
              </a:cxn>
            </a:cxnLst>
            <a:rect l="0" t="0" r="r" b="b"/>
            <a:pathLst>
              <a:path w="5" h="7">
                <a:moveTo>
                  <a:pt x="5" y="7"/>
                </a:moveTo>
                <a:lnTo>
                  <a:pt x="3" y="3"/>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35" name="Freeform 103">
            <a:extLst>
              <a:ext uri="{FF2B5EF4-FFF2-40B4-BE49-F238E27FC236}">
                <a16:creationId xmlns:a16="http://schemas.microsoft.com/office/drawing/2014/main" id="{5EA7E7A2-2A9E-8DA8-552E-5B470A04E419}"/>
              </a:ext>
            </a:extLst>
          </p:cNvPr>
          <p:cNvSpPr>
            <a:spLocks/>
          </p:cNvSpPr>
          <p:nvPr/>
        </p:nvSpPr>
        <p:spPr bwMode="auto">
          <a:xfrm>
            <a:off x="4157664" y="2416175"/>
            <a:ext cx="3175" cy="14288"/>
          </a:xfrm>
          <a:custGeom>
            <a:avLst/>
            <a:gdLst>
              <a:gd name="T0" fmla="*/ 2 w 2"/>
              <a:gd name="T1" fmla="*/ 9 h 9"/>
              <a:gd name="T2" fmla="*/ 2 w 2"/>
              <a:gd name="T3" fmla="*/ 5 h 9"/>
              <a:gd name="T4" fmla="*/ 0 w 2"/>
              <a:gd name="T5" fmla="*/ 0 h 9"/>
            </a:gdLst>
            <a:ahLst/>
            <a:cxnLst>
              <a:cxn ang="0">
                <a:pos x="T0" y="T1"/>
              </a:cxn>
              <a:cxn ang="0">
                <a:pos x="T2" y="T3"/>
              </a:cxn>
              <a:cxn ang="0">
                <a:pos x="T4" y="T5"/>
              </a:cxn>
            </a:cxnLst>
            <a:rect l="0" t="0" r="r" b="b"/>
            <a:pathLst>
              <a:path w="2" h="9">
                <a:moveTo>
                  <a:pt x="2" y="9"/>
                </a:moveTo>
                <a:lnTo>
                  <a:pt x="2" y="5"/>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36" name="Freeform 104">
            <a:extLst>
              <a:ext uri="{FF2B5EF4-FFF2-40B4-BE49-F238E27FC236}">
                <a16:creationId xmlns:a16="http://schemas.microsoft.com/office/drawing/2014/main" id="{87630BAE-9CEF-734D-0D1A-1B5D892F00B5}"/>
              </a:ext>
            </a:extLst>
          </p:cNvPr>
          <p:cNvSpPr>
            <a:spLocks/>
          </p:cNvSpPr>
          <p:nvPr/>
        </p:nvSpPr>
        <p:spPr bwMode="auto">
          <a:xfrm>
            <a:off x="4157664" y="2430464"/>
            <a:ext cx="3175" cy="26987"/>
          </a:xfrm>
          <a:custGeom>
            <a:avLst/>
            <a:gdLst>
              <a:gd name="T0" fmla="*/ 0 w 2"/>
              <a:gd name="T1" fmla="*/ 17 h 17"/>
              <a:gd name="T2" fmla="*/ 2 w 2"/>
              <a:gd name="T3" fmla="*/ 9 h 17"/>
              <a:gd name="T4" fmla="*/ 2 w 2"/>
              <a:gd name="T5" fmla="*/ 0 h 17"/>
            </a:gdLst>
            <a:ahLst/>
            <a:cxnLst>
              <a:cxn ang="0">
                <a:pos x="T0" y="T1"/>
              </a:cxn>
              <a:cxn ang="0">
                <a:pos x="T2" y="T3"/>
              </a:cxn>
              <a:cxn ang="0">
                <a:pos x="T4" y="T5"/>
              </a:cxn>
            </a:cxnLst>
            <a:rect l="0" t="0" r="r" b="b"/>
            <a:pathLst>
              <a:path w="2" h="17">
                <a:moveTo>
                  <a:pt x="0" y="17"/>
                </a:moveTo>
                <a:lnTo>
                  <a:pt x="2" y="9"/>
                </a:lnTo>
                <a:lnTo>
                  <a:pt x="2"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37" name="Freeform 105">
            <a:extLst>
              <a:ext uri="{FF2B5EF4-FFF2-40B4-BE49-F238E27FC236}">
                <a16:creationId xmlns:a16="http://schemas.microsoft.com/office/drawing/2014/main" id="{62E67A36-722B-2DC2-A651-9FEE8111E182}"/>
              </a:ext>
            </a:extLst>
          </p:cNvPr>
          <p:cNvSpPr>
            <a:spLocks/>
          </p:cNvSpPr>
          <p:nvPr/>
        </p:nvSpPr>
        <p:spPr bwMode="auto">
          <a:xfrm>
            <a:off x="4154489" y="2457451"/>
            <a:ext cx="3175" cy="4763"/>
          </a:xfrm>
          <a:custGeom>
            <a:avLst/>
            <a:gdLst>
              <a:gd name="T0" fmla="*/ 0 w 2"/>
              <a:gd name="T1" fmla="*/ 3 h 3"/>
              <a:gd name="T2" fmla="*/ 0 w 2"/>
              <a:gd name="T3" fmla="*/ 1 h 3"/>
              <a:gd name="T4" fmla="*/ 2 w 2"/>
              <a:gd name="T5" fmla="*/ 0 h 3"/>
            </a:gdLst>
            <a:ahLst/>
            <a:cxnLst>
              <a:cxn ang="0">
                <a:pos x="T0" y="T1"/>
              </a:cxn>
              <a:cxn ang="0">
                <a:pos x="T2" y="T3"/>
              </a:cxn>
              <a:cxn ang="0">
                <a:pos x="T4" y="T5"/>
              </a:cxn>
            </a:cxnLst>
            <a:rect l="0" t="0" r="r" b="b"/>
            <a:pathLst>
              <a:path w="2" h="3">
                <a:moveTo>
                  <a:pt x="0" y="3"/>
                </a:moveTo>
                <a:lnTo>
                  <a:pt x="0" y="1"/>
                </a:lnTo>
                <a:lnTo>
                  <a:pt x="2"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38" name="Freeform 106">
            <a:extLst>
              <a:ext uri="{FF2B5EF4-FFF2-40B4-BE49-F238E27FC236}">
                <a16:creationId xmlns:a16="http://schemas.microsoft.com/office/drawing/2014/main" id="{367F1ADE-0531-8C0C-4FC2-8125B38DE41A}"/>
              </a:ext>
            </a:extLst>
          </p:cNvPr>
          <p:cNvSpPr>
            <a:spLocks/>
          </p:cNvSpPr>
          <p:nvPr/>
        </p:nvSpPr>
        <p:spPr bwMode="auto">
          <a:xfrm>
            <a:off x="4149726" y="2457451"/>
            <a:ext cx="4763" cy="4763"/>
          </a:xfrm>
          <a:custGeom>
            <a:avLst/>
            <a:gdLst>
              <a:gd name="T0" fmla="*/ 0 w 3"/>
              <a:gd name="T1" fmla="*/ 0 h 3"/>
              <a:gd name="T2" fmla="*/ 0 w 3"/>
              <a:gd name="T3" fmla="*/ 1 h 3"/>
              <a:gd name="T4" fmla="*/ 3 w 3"/>
              <a:gd name="T5" fmla="*/ 3 h 3"/>
            </a:gdLst>
            <a:ahLst/>
            <a:cxnLst>
              <a:cxn ang="0">
                <a:pos x="T0" y="T1"/>
              </a:cxn>
              <a:cxn ang="0">
                <a:pos x="T2" y="T3"/>
              </a:cxn>
              <a:cxn ang="0">
                <a:pos x="T4" y="T5"/>
              </a:cxn>
            </a:cxnLst>
            <a:rect l="0" t="0" r="r" b="b"/>
            <a:pathLst>
              <a:path w="3" h="3">
                <a:moveTo>
                  <a:pt x="0" y="0"/>
                </a:moveTo>
                <a:lnTo>
                  <a:pt x="0" y="1"/>
                </a:lnTo>
                <a:lnTo>
                  <a:pt x="3" y="3"/>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39" name="Freeform 107">
            <a:extLst>
              <a:ext uri="{FF2B5EF4-FFF2-40B4-BE49-F238E27FC236}">
                <a16:creationId xmlns:a16="http://schemas.microsoft.com/office/drawing/2014/main" id="{5959062F-5523-3AA8-835D-174162492D76}"/>
              </a:ext>
            </a:extLst>
          </p:cNvPr>
          <p:cNvSpPr>
            <a:spLocks/>
          </p:cNvSpPr>
          <p:nvPr/>
        </p:nvSpPr>
        <p:spPr bwMode="auto">
          <a:xfrm>
            <a:off x="4143375" y="2433638"/>
            <a:ext cx="6350" cy="23812"/>
          </a:xfrm>
          <a:custGeom>
            <a:avLst/>
            <a:gdLst>
              <a:gd name="T0" fmla="*/ 0 w 4"/>
              <a:gd name="T1" fmla="*/ 0 h 15"/>
              <a:gd name="T2" fmla="*/ 2 w 4"/>
              <a:gd name="T3" fmla="*/ 7 h 15"/>
              <a:gd name="T4" fmla="*/ 4 w 4"/>
              <a:gd name="T5" fmla="*/ 15 h 15"/>
            </a:gdLst>
            <a:ahLst/>
            <a:cxnLst>
              <a:cxn ang="0">
                <a:pos x="T0" y="T1"/>
              </a:cxn>
              <a:cxn ang="0">
                <a:pos x="T2" y="T3"/>
              </a:cxn>
              <a:cxn ang="0">
                <a:pos x="T4" y="T5"/>
              </a:cxn>
            </a:cxnLst>
            <a:rect l="0" t="0" r="r" b="b"/>
            <a:pathLst>
              <a:path w="4" h="15">
                <a:moveTo>
                  <a:pt x="0" y="0"/>
                </a:moveTo>
                <a:lnTo>
                  <a:pt x="2" y="7"/>
                </a:lnTo>
                <a:lnTo>
                  <a:pt x="4" y="15"/>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40" name="Freeform 108">
            <a:extLst>
              <a:ext uri="{FF2B5EF4-FFF2-40B4-BE49-F238E27FC236}">
                <a16:creationId xmlns:a16="http://schemas.microsoft.com/office/drawing/2014/main" id="{73096005-F115-9FDF-9028-7FE7D9912C0F}"/>
              </a:ext>
            </a:extLst>
          </p:cNvPr>
          <p:cNvSpPr>
            <a:spLocks/>
          </p:cNvSpPr>
          <p:nvPr/>
        </p:nvSpPr>
        <p:spPr bwMode="auto">
          <a:xfrm>
            <a:off x="4143375" y="2419350"/>
            <a:ext cx="6350" cy="14288"/>
          </a:xfrm>
          <a:custGeom>
            <a:avLst/>
            <a:gdLst>
              <a:gd name="T0" fmla="*/ 4 w 4"/>
              <a:gd name="T1" fmla="*/ 0 h 9"/>
              <a:gd name="T2" fmla="*/ 2 w 4"/>
              <a:gd name="T3" fmla="*/ 3 h 9"/>
              <a:gd name="T4" fmla="*/ 0 w 4"/>
              <a:gd name="T5" fmla="*/ 9 h 9"/>
            </a:gdLst>
            <a:ahLst/>
            <a:cxnLst>
              <a:cxn ang="0">
                <a:pos x="T0" y="T1"/>
              </a:cxn>
              <a:cxn ang="0">
                <a:pos x="T2" y="T3"/>
              </a:cxn>
              <a:cxn ang="0">
                <a:pos x="T4" y="T5"/>
              </a:cxn>
            </a:cxnLst>
            <a:rect l="0" t="0" r="r" b="b"/>
            <a:pathLst>
              <a:path w="4" h="9">
                <a:moveTo>
                  <a:pt x="4" y="0"/>
                </a:moveTo>
                <a:lnTo>
                  <a:pt x="2" y="3"/>
                </a:lnTo>
                <a:lnTo>
                  <a:pt x="0" y="9"/>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41" name="Freeform 109">
            <a:extLst>
              <a:ext uri="{FF2B5EF4-FFF2-40B4-BE49-F238E27FC236}">
                <a16:creationId xmlns:a16="http://schemas.microsoft.com/office/drawing/2014/main" id="{D35D4BAB-80A9-A586-8AE2-E5BB8DDC5614}"/>
              </a:ext>
            </a:extLst>
          </p:cNvPr>
          <p:cNvSpPr>
            <a:spLocks/>
          </p:cNvSpPr>
          <p:nvPr/>
        </p:nvSpPr>
        <p:spPr bwMode="auto">
          <a:xfrm>
            <a:off x="4149726" y="2405064"/>
            <a:ext cx="11113" cy="14287"/>
          </a:xfrm>
          <a:custGeom>
            <a:avLst/>
            <a:gdLst>
              <a:gd name="T0" fmla="*/ 7 w 7"/>
              <a:gd name="T1" fmla="*/ 0 h 9"/>
              <a:gd name="T2" fmla="*/ 1 w 7"/>
              <a:gd name="T3" fmla="*/ 3 h 9"/>
              <a:gd name="T4" fmla="*/ 0 w 7"/>
              <a:gd name="T5" fmla="*/ 9 h 9"/>
            </a:gdLst>
            <a:ahLst/>
            <a:cxnLst>
              <a:cxn ang="0">
                <a:pos x="T0" y="T1"/>
              </a:cxn>
              <a:cxn ang="0">
                <a:pos x="T2" y="T3"/>
              </a:cxn>
              <a:cxn ang="0">
                <a:pos x="T4" y="T5"/>
              </a:cxn>
            </a:cxnLst>
            <a:rect l="0" t="0" r="r" b="b"/>
            <a:pathLst>
              <a:path w="7" h="9">
                <a:moveTo>
                  <a:pt x="7" y="0"/>
                </a:moveTo>
                <a:lnTo>
                  <a:pt x="1" y="3"/>
                </a:lnTo>
                <a:lnTo>
                  <a:pt x="0" y="9"/>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42" name="Freeform 110">
            <a:extLst>
              <a:ext uri="{FF2B5EF4-FFF2-40B4-BE49-F238E27FC236}">
                <a16:creationId xmlns:a16="http://schemas.microsoft.com/office/drawing/2014/main" id="{1FD484E3-4C3D-D581-2661-9143CCFE55E0}"/>
              </a:ext>
            </a:extLst>
          </p:cNvPr>
          <p:cNvSpPr>
            <a:spLocks/>
          </p:cNvSpPr>
          <p:nvPr/>
        </p:nvSpPr>
        <p:spPr bwMode="auto">
          <a:xfrm>
            <a:off x="4160838" y="2395539"/>
            <a:ext cx="11112" cy="9525"/>
          </a:xfrm>
          <a:custGeom>
            <a:avLst/>
            <a:gdLst>
              <a:gd name="T0" fmla="*/ 7 w 7"/>
              <a:gd name="T1" fmla="*/ 0 h 6"/>
              <a:gd name="T2" fmla="*/ 4 w 7"/>
              <a:gd name="T3" fmla="*/ 2 h 6"/>
              <a:gd name="T4" fmla="*/ 0 w 7"/>
              <a:gd name="T5" fmla="*/ 6 h 6"/>
            </a:gdLst>
            <a:ahLst/>
            <a:cxnLst>
              <a:cxn ang="0">
                <a:pos x="T0" y="T1"/>
              </a:cxn>
              <a:cxn ang="0">
                <a:pos x="T2" y="T3"/>
              </a:cxn>
              <a:cxn ang="0">
                <a:pos x="T4" y="T5"/>
              </a:cxn>
            </a:cxnLst>
            <a:rect l="0" t="0" r="r" b="b"/>
            <a:pathLst>
              <a:path w="7" h="6">
                <a:moveTo>
                  <a:pt x="7" y="0"/>
                </a:moveTo>
                <a:lnTo>
                  <a:pt x="4" y="2"/>
                </a:lnTo>
                <a:lnTo>
                  <a:pt x="0" y="6"/>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43" name="Freeform 111">
            <a:extLst>
              <a:ext uri="{FF2B5EF4-FFF2-40B4-BE49-F238E27FC236}">
                <a16:creationId xmlns:a16="http://schemas.microsoft.com/office/drawing/2014/main" id="{9E6672A0-8CB1-BF35-B3C6-B5D153FCA8FE}"/>
              </a:ext>
            </a:extLst>
          </p:cNvPr>
          <p:cNvSpPr>
            <a:spLocks/>
          </p:cNvSpPr>
          <p:nvPr/>
        </p:nvSpPr>
        <p:spPr bwMode="auto">
          <a:xfrm>
            <a:off x="4171951" y="2392364"/>
            <a:ext cx="15875" cy="3175"/>
          </a:xfrm>
          <a:custGeom>
            <a:avLst/>
            <a:gdLst>
              <a:gd name="T0" fmla="*/ 10 w 10"/>
              <a:gd name="T1" fmla="*/ 0 h 2"/>
              <a:gd name="T2" fmla="*/ 4 w 10"/>
              <a:gd name="T3" fmla="*/ 0 h 2"/>
              <a:gd name="T4" fmla="*/ 0 w 10"/>
              <a:gd name="T5" fmla="*/ 2 h 2"/>
            </a:gdLst>
            <a:ahLst/>
            <a:cxnLst>
              <a:cxn ang="0">
                <a:pos x="T0" y="T1"/>
              </a:cxn>
              <a:cxn ang="0">
                <a:pos x="T2" y="T3"/>
              </a:cxn>
              <a:cxn ang="0">
                <a:pos x="T4" y="T5"/>
              </a:cxn>
            </a:cxnLst>
            <a:rect l="0" t="0" r="r" b="b"/>
            <a:pathLst>
              <a:path w="10" h="2">
                <a:moveTo>
                  <a:pt x="10" y="0"/>
                </a:moveTo>
                <a:lnTo>
                  <a:pt x="4" y="0"/>
                </a:lnTo>
                <a:lnTo>
                  <a:pt x="0" y="2"/>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44" name="Freeform 112">
            <a:extLst>
              <a:ext uri="{FF2B5EF4-FFF2-40B4-BE49-F238E27FC236}">
                <a16:creationId xmlns:a16="http://schemas.microsoft.com/office/drawing/2014/main" id="{27F27D7A-801B-ACE8-E285-F2E8DB9E2DA2}"/>
              </a:ext>
            </a:extLst>
          </p:cNvPr>
          <p:cNvSpPr>
            <a:spLocks/>
          </p:cNvSpPr>
          <p:nvPr/>
        </p:nvSpPr>
        <p:spPr bwMode="auto">
          <a:xfrm>
            <a:off x="4187826" y="2392364"/>
            <a:ext cx="17463" cy="3175"/>
          </a:xfrm>
          <a:custGeom>
            <a:avLst/>
            <a:gdLst>
              <a:gd name="T0" fmla="*/ 11 w 11"/>
              <a:gd name="T1" fmla="*/ 2 h 2"/>
              <a:gd name="T2" fmla="*/ 5 w 11"/>
              <a:gd name="T3" fmla="*/ 0 h 2"/>
              <a:gd name="T4" fmla="*/ 0 w 11"/>
              <a:gd name="T5" fmla="*/ 0 h 2"/>
            </a:gdLst>
            <a:ahLst/>
            <a:cxnLst>
              <a:cxn ang="0">
                <a:pos x="T0" y="T1"/>
              </a:cxn>
              <a:cxn ang="0">
                <a:pos x="T2" y="T3"/>
              </a:cxn>
              <a:cxn ang="0">
                <a:pos x="T4" y="T5"/>
              </a:cxn>
            </a:cxnLst>
            <a:rect l="0" t="0" r="r" b="b"/>
            <a:pathLst>
              <a:path w="11" h="2">
                <a:moveTo>
                  <a:pt x="11" y="2"/>
                </a:moveTo>
                <a:lnTo>
                  <a:pt x="5" y="0"/>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45" name="Freeform 113">
            <a:extLst>
              <a:ext uri="{FF2B5EF4-FFF2-40B4-BE49-F238E27FC236}">
                <a16:creationId xmlns:a16="http://schemas.microsoft.com/office/drawing/2014/main" id="{04E35324-3BAB-B9C7-F2CD-8959651D5F11}"/>
              </a:ext>
            </a:extLst>
          </p:cNvPr>
          <p:cNvSpPr>
            <a:spLocks/>
          </p:cNvSpPr>
          <p:nvPr/>
        </p:nvSpPr>
        <p:spPr bwMode="auto">
          <a:xfrm>
            <a:off x="4205289" y="2395539"/>
            <a:ext cx="14287" cy="9525"/>
          </a:xfrm>
          <a:custGeom>
            <a:avLst/>
            <a:gdLst>
              <a:gd name="T0" fmla="*/ 9 w 9"/>
              <a:gd name="T1" fmla="*/ 6 h 6"/>
              <a:gd name="T2" fmla="*/ 5 w 9"/>
              <a:gd name="T3" fmla="*/ 2 h 6"/>
              <a:gd name="T4" fmla="*/ 0 w 9"/>
              <a:gd name="T5" fmla="*/ 0 h 6"/>
            </a:gdLst>
            <a:ahLst/>
            <a:cxnLst>
              <a:cxn ang="0">
                <a:pos x="T0" y="T1"/>
              </a:cxn>
              <a:cxn ang="0">
                <a:pos x="T2" y="T3"/>
              </a:cxn>
              <a:cxn ang="0">
                <a:pos x="T4" y="T5"/>
              </a:cxn>
            </a:cxnLst>
            <a:rect l="0" t="0" r="r" b="b"/>
            <a:pathLst>
              <a:path w="9" h="6">
                <a:moveTo>
                  <a:pt x="9" y="6"/>
                </a:moveTo>
                <a:lnTo>
                  <a:pt x="5" y="2"/>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46" name="Freeform 114">
            <a:extLst>
              <a:ext uri="{FF2B5EF4-FFF2-40B4-BE49-F238E27FC236}">
                <a16:creationId xmlns:a16="http://schemas.microsoft.com/office/drawing/2014/main" id="{CFB5A3E4-A189-7DA6-94C2-5515F5D46E1A}"/>
              </a:ext>
            </a:extLst>
          </p:cNvPr>
          <p:cNvSpPr>
            <a:spLocks/>
          </p:cNvSpPr>
          <p:nvPr/>
        </p:nvSpPr>
        <p:spPr bwMode="auto">
          <a:xfrm>
            <a:off x="4219575" y="2405063"/>
            <a:ext cx="6350" cy="11112"/>
          </a:xfrm>
          <a:custGeom>
            <a:avLst/>
            <a:gdLst>
              <a:gd name="T0" fmla="*/ 4 w 4"/>
              <a:gd name="T1" fmla="*/ 7 h 7"/>
              <a:gd name="T2" fmla="*/ 2 w 4"/>
              <a:gd name="T3" fmla="*/ 3 h 7"/>
              <a:gd name="T4" fmla="*/ 0 w 4"/>
              <a:gd name="T5" fmla="*/ 0 h 7"/>
            </a:gdLst>
            <a:ahLst/>
            <a:cxnLst>
              <a:cxn ang="0">
                <a:pos x="T0" y="T1"/>
              </a:cxn>
              <a:cxn ang="0">
                <a:pos x="T2" y="T3"/>
              </a:cxn>
              <a:cxn ang="0">
                <a:pos x="T4" y="T5"/>
              </a:cxn>
            </a:cxnLst>
            <a:rect l="0" t="0" r="r" b="b"/>
            <a:pathLst>
              <a:path w="4" h="7">
                <a:moveTo>
                  <a:pt x="4" y="7"/>
                </a:moveTo>
                <a:lnTo>
                  <a:pt x="2" y="3"/>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47" name="Freeform 115">
            <a:extLst>
              <a:ext uri="{FF2B5EF4-FFF2-40B4-BE49-F238E27FC236}">
                <a16:creationId xmlns:a16="http://schemas.microsoft.com/office/drawing/2014/main" id="{A50FA628-500A-567D-31E6-5B86CDFC42E4}"/>
              </a:ext>
            </a:extLst>
          </p:cNvPr>
          <p:cNvSpPr>
            <a:spLocks/>
          </p:cNvSpPr>
          <p:nvPr/>
        </p:nvSpPr>
        <p:spPr bwMode="auto">
          <a:xfrm>
            <a:off x="4225926" y="2416175"/>
            <a:ext cx="4763" cy="14288"/>
          </a:xfrm>
          <a:custGeom>
            <a:avLst/>
            <a:gdLst>
              <a:gd name="T0" fmla="*/ 3 w 3"/>
              <a:gd name="T1" fmla="*/ 9 h 9"/>
              <a:gd name="T2" fmla="*/ 3 w 3"/>
              <a:gd name="T3" fmla="*/ 4 h 9"/>
              <a:gd name="T4" fmla="*/ 0 w 3"/>
              <a:gd name="T5" fmla="*/ 0 h 9"/>
            </a:gdLst>
            <a:ahLst/>
            <a:cxnLst>
              <a:cxn ang="0">
                <a:pos x="T0" y="T1"/>
              </a:cxn>
              <a:cxn ang="0">
                <a:pos x="T2" y="T3"/>
              </a:cxn>
              <a:cxn ang="0">
                <a:pos x="T4" y="T5"/>
              </a:cxn>
            </a:cxnLst>
            <a:rect l="0" t="0" r="r" b="b"/>
            <a:pathLst>
              <a:path w="3" h="9">
                <a:moveTo>
                  <a:pt x="3" y="9"/>
                </a:moveTo>
                <a:lnTo>
                  <a:pt x="3" y="4"/>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48" name="Freeform 116">
            <a:extLst>
              <a:ext uri="{FF2B5EF4-FFF2-40B4-BE49-F238E27FC236}">
                <a16:creationId xmlns:a16="http://schemas.microsoft.com/office/drawing/2014/main" id="{51129F8D-F6DA-15DC-08A3-8746E302A938}"/>
              </a:ext>
            </a:extLst>
          </p:cNvPr>
          <p:cNvSpPr>
            <a:spLocks/>
          </p:cNvSpPr>
          <p:nvPr/>
        </p:nvSpPr>
        <p:spPr bwMode="auto">
          <a:xfrm>
            <a:off x="4230689" y="2430464"/>
            <a:ext cx="1587" cy="14287"/>
          </a:xfrm>
          <a:custGeom>
            <a:avLst/>
            <a:gdLst>
              <a:gd name="T0" fmla="*/ 9 h 9"/>
              <a:gd name="T1" fmla="*/ 6 h 9"/>
              <a:gd name="T2" fmla="*/ 0 h 9"/>
            </a:gdLst>
            <a:ahLst/>
            <a:cxnLst>
              <a:cxn ang="0">
                <a:pos x="0" y="T0"/>
              </a:cxn>
              <a:cxn ang="0">
                <a:pos x="0" y="T1"/>
              </a:cxn>
              <a:cxn ang="0">
                <a:pos x="0" y="T2"/>
              </a:cxn>
            </a:cxnLst>
            <a:rect l="0" t="0" r="r" b="b"/>
            <a:pathLst>
              <a:path h="9">
                <a:moveTo>
                  <a:pt x="0" y="9"/>
                </a:moveTo>
                <a:lnTo>
                  <a:pt x="0" y="6"/>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49" name="Freeform 117">
            <a:extLst>
              <a:ext uri="{FF2B5EF4-FFF2-40B4-BE49-F238E27FC236}">
                <a16:creationId xmlns:a16="http://schemas.microsoft.com/office/drawing/2014/main" id="{331DF3BD-6FF9-7E9E-8757-EE3843F10CFA}"/>
              </a:ext>
            </a:extLst>
          </p:cNvPr>
          <p:cNvSpPr>
            <a:spLocks/>
          </p:cNvSpPr>
          <p:nvPr/>
        </p:nvSpPr>
        <p:spPr bwMode="auto">
          <a:xfrm>
            <a:off x="4222750" y="2444751"/>
            <a:ext cx="7938" cy="17463"/>
          </a:xfrm>
          <a:custGeom>
            <a:avLst/>
            <a:gdLst>
              <a:gd name="T0" fmla="*/ 0 w 5"/>
              <a:gd name="T1" fmla="*/ 11 h 11"/>
              <a:gd name="T2" fmla="*/ 3 w 5"/>
              <a:gd name="T3" fmla="*/ 6 h 11"/>
              <a:gd name="T4" fmla="*/ 5 w 5"/>
              <a:gd name="T5" fmla="*/ 0 h 11"/>
            </a:gdLst>
            <a:ahLst/>
            <a:cxnLst>
              <a:cxn ang="0">
                <a:pos x="T0" y="T1"/>
              </a:cxn>
              <a:cxn ang="0">
                <a:pos x="T2" y="T3"/>
              </a:cxn>
              <a:cxn ang="0">
                <a:pos x="T4" y="T5"/>
              </a:cxn>
            </a:cxnLst>
            <a:rect l="0" t="0" r="r" b="b"/>
            <a:pathLst>
              <a:path w="5" h="11">
                <a:moveTo>
                  <a:pt x="0" y="11"/>
                </a:moveTo>
                <a:lnTo>
                  <a:pt x="3" y="6"/>
                </a:lnTo>
                <a:lnTo>
                  <a:pt x="5"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50" name="Freeform 118">
            <a:extLst>
              <a:ext uri="{FF2B5EF4-FFF2-40B4-BE49-F238E27FC236}">
                <a16:creationId xmlns:a16="http://schemas.microsoft.com/office/drawing/2014/main" id="{EEA6369C-B294-6BC5-78B5-E2B27F3D283E}"/>
              </a:ext>
            </a:extLst>
          </p:cNvPr>
          <p:cNvSpPr>
            <a:spLocks/>
          </p:cNvSpPr>
          <p:nvPr/>
        </p:nvSpPr>
        <p:spPr bwMode="auto">
          <a:xfrm>
            <a:off x="2657476" y="3354389"/>
            <a:ext cx="17463" cy="7937"/>
          </a:xfrm>
          <a:custGeom>
            <a:avLst/>
            <a:gdLst>
              <a:gd name="T0" fmla="*/ 0 w 11"/>
              <a:gd name="T1" fmla="*/ 5 h 5"/>
              <a:gd name="T2" fmla="*/ 5 w 11"/>
              <a:gd name="T3" fmla="*/ 2 h 5"/>
              <a:gd name="T4" fmla="*/ 11 w 11"/>
              <a:gd name="T5" fmla="*/ 0 h 5"/>
            </a:gdLst>
            <a:ahLst/>
            <a:cxnLst>
              <a:cxn ang="0">
                <a:pos x="T0" y="T1"/>
              </a:cxn>
              <a:cxn ang="0">
                <a:pos x="T2" y="T3"/>
              </a:cxn>
              <a:cxn ang="0">
                <a:pos x="T4" y="T5"/>
              </a:cxn>
            </a:cxnLst>
            <a:rect l="0" t="0" r="r" b="b"/>
            <a:pathLst>
              <a:path w="11" h="5">
                <a:moveTo>
                  <a:pt x="0" y="5"/>
                </a:moveTo>
                <a:lnTo>
                  <a:pt x="5" y="2"/>
                </a:lnTo>
                <a:lnTo>
                  <a:pt x="11"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51" name="Freeform 119">
            <a:extLst>
              <a:ext uri="{FF2B5EF4-FFF2-40B4-BE49-F238E27FC236}">
                <a16:creationId xmlns:a16="http://schemas.microsoft.com/office/drawing/2014/main" id="{26A563A9-0930-EC66-9F06-3368E02F3B0B}"/>
              </a:ext>
            </a:extLst>
          </p:cNvPr>
          <p:cNvSpPr>
            <a:spLocks/>
          </p:cNvSpPr>
          <p:nvPr/>
        </p:nvSpPr>
        <p:spPr bwMode="auto">
          <a:xfrm>
            <a:off x="2644775" y="3362325"/>
            <a:ext cx="12700" cy="1588"/>
          </a:xfrm>
          <a:custGeom>
            <a:avLst/>
            <a:gdLst>
              <a:gd name="T0" fmla="*/ 0 w 8"/>
              <a:gd name="T1" fmla="*/ 4 w 8"/>
              <a:gd name="T2" fmla="*/ 8 w 8"/>
            </a:gdLst>
            <a:ahLst/>
            <a:cxnLst>
              <a:cxn ang="0">
                <a:pos x="T0" y="0"/>
              </a:cxn>
              <a:cxn ang="0">
                <a:pos x="T1" y="0"/>
              </a:cxn>
              <a:cxn ang="0">
                <a:pos x="T2" y="0"/>
              </a:cxn>
            </a:cxnLst>
            <a:rect l="0" t="0" r="r" b="b"/>
            <a:pathLst>
              <a:path w="8">
                <a:moveTo>
                  <a:pt x="0" y="0"/>
                </a:moveTo>
                <a:lnTo>
                  <a:pt x="4" y="0"/>
                </a:lnTo>
                <a:lnTo>
                  <a:pt x="8"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52" name="Freeform 120">
            <a:extLst>
              <a:ext uri="{FF2B5EF4-FFF2-40B4-BE49-F238E27FC236}">
                <a16:creationId xmlns:a16="http://schemas.microsoft.com/office/drawing/2014/main" id="{67780156-8BC3-B05F-A969-0BED5F8236C4}"/>
              </a:ext>
            </a:extLst>
          </p:cNvPr>
          <p:cNvSpPr>
            <a:spLocks/>
          </p:cNvSpPr>
          <p:nvPr/>
        </p:nvSpPr>
        <p:spPr bwMode="auto">
          <a:xfrm>
            <a:off x="2627313" y="3357563"/>
            <a:ext cx="17462" cy="4762"/>
          </a:xfrm>
          <a:custGeom>
            <a:avLst/>
            <a:gdLst>
              <a:gd name="T0" fmla="*/ 0 w 11"/>
              <a:gd name="T1" fmla="*/ 0 h 3"/>
              <a:gd name="T2" fmla="*/ 6 w 11"/>
              <a:gd name="T3" fmla="*/ 2 h 3"/>
              <a:gd name="T4" fmla="*/ 11 w 11"/>
              <a:gd name="T5" fmla="*/ 3 h 3"/>
            </a:gdLst>
            <a:ahLst/>
            <a:cxnLst>
              <a:cxn ang="0">
                <a:pos x="T0" y="T1"/>
              </a:cxn>
              <a:cxn ang="0">
                <a:pos x="T2" y="T3"/>
              </a:cxn>
              <a:cxn ang="0">
                <a:pos x="T4" y="T5"/>
              </a:cxn>
            </a:cxnLst>
            <a:rect l="0" t="0" r="r" b="b"/>
            <a:pathLst>
              <a:path w="11" h="3">
                <a:moveTo>
                  <a:pt x="0" y="0"/>
                </a:moveTo>
                <a:lnTo>
                  <a:pt x="6" y="2"/>
                </a:lnTo>
                <a:lnTo>
                  <a:pt x="11" y="3"/>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53" name="Freeform 121">
            <a:extLst>
              <a:ext uri="{FF2B5EF4-FFF2-40B4-BE49-F238E27FC236}">
                <a16:creationId xmlns:a16="http://schemas.microsoft.com/office/drawing/2014/main" id="{756041B4-953D-4DF9-8FBC-406696CD70A9}"/>
              </a:ext>
            </a:extLst>
          </p:cNvPr>
          <p:cNvSpPr>
            <a:spLocks/>
          </p:cNvSpPr>
          <p:nvPr/>
        </p:nvSpPr>
        <p:spPr bwMode="auto">
          <a:xfrm>
            <a:off x="2616201" y="3348039"/>
            <a:ext cx="11113" cy="9525"/>
          </a:xfrm>
          <a:custGeom>
            <a:avLst/>
            <a:gdLst>
              <a:gd name="T0" fmla="*/ 0 w 7"/>
              <a:gd name="T1" fmla="*/ 0 h 6"/>
              <a:gd name="T2" fmla="*/ 4 w 7"/>
              <a:gd name="T3" fmla="*/ 4 h 6"/>
              <a:gd name="T4" fmla="*/ 7 w 7"/>
              <a:gd name="T5" fmla="*/ 6 h 6"/>
            </a:gdLst>
            <a:ahLst/>
            <a:cxnLst>
              <a:cxn ang="0">
                <a:pos x="T0" y="T1"/>
              </a:cxn>
              <a:cxn ang="0">
                <a:pos x="T2" y="T3"/>
              </a:cxn>
              <a:cxn ang="0">
                <a:pos x="T4" y="T5"/>
              </a:cxn>
            </a:cxnLst>
            <a:rect l="0" t="0" r="r" b="b"/>
            <a:pathLst>
              <a:path w="7" h="6">
                <a:moveTo>
                  <a:pt x="0" y="0"/>
                </a:moveTo>
                <a:lnTo>
                  <a:pt x="4" y="4"/>
                </a:lnTo>
                <a:lnTo>
                  <a:pt x="7" y="6"/>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54" name="Freeform 122">
            <a:extLst>
              <a:ext uri="{FF2B5EF4-FFF2-40B4-BE49-F238E27FC236}">
                <a16:creationId xmlns:a16="http://schemas.microsoft.com/office/drawing/2014/main" id="{627BB919-4EDA-24D9-20C8-4A13D2C5313D}"/>
              </a:ext>
            </a:extLst>
          </p:cNvPr>
          <p:cNvSpPr>
            <a:spLocks/>
          </p:cNvSpPr>
          <p:nvPr/>
        </p:nvSpPr>
        <p:spPr bwMode="auto">
          <a:xfrm>
            <a:off x="2606676" y="3333750"/>
            <a:ext cx="9525" cy="14288"/>
          </a:xfrm>
          <a:custGeom>
            <a:avLst/>
            <a:gdLst>
              <a:gd name="T0" fmla="*/ 0 w 6"/>
              <a:gd name="T1" fmla="*/ 0 h 9"/>
              <a:gd name="T2" fmla="*/ 2 w 6"/>
              <a:gd name="T3" fmla="*/ 6 h 9"/>
              <a:gd name="T4" fmla="*/ 6 w 6"/>
              <a:gd name="T5" fmla="*/ 9 h 9"/>
            </a:gdLst>
            <a:ahLst/>
            <a:cxnLst>
              <a:cxn ang="0">
                <a:pos x="T0" y="T1"/>
              </a:cxn>
              <a:cxn ang="0">
                <a:pos x="T2" y="T3"/>
              </a:cxn>
              <a:cxn ang="0">
                <a:pos x="T4" y="T5"/>
              </a:cxn>
            </a:cxnLst>
            <a:rect l="0" t="0" r="r" b="b"/>
            <a:pathLst>
              <a:path w="6" h="9">
                <a:moveTo>
                  <a:pt x="0" y="0"/>
                </a:moveTo>
                <a:lnTo>
                  <a:pt x="2" y="6"/>
                </a:lnTo>
                <a:lnTo>
                  <a:pt x="6" y="9"/>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55" name="Freeform 123">
            <a:extLst>
              <a:ext uri="{FF2B5EF4-FFF2-40B4-BE49-F238E27FC236}">
                <a16:creationId xmlns:a16="http://schemas.microsoft.com/office/drawing/2014/main" id="{F56247FF-1FC0-B3DE-1B49-BC4107AF2AAC}"/>
              </a:ext>
            </a:extLst>
          </p:cNvPr>
          <p:cNvSpPr>
            <a:spLocks/>
          </p:cNvSpPr>
          <p:nvPr/>
        </p:nvSpPr>
        <p:spPr bwMode="auto">
          <a:xfrm>
            <a:off x="2605089" y="3319464"/>
            <a:ext cx="1587" cy="14287"/>
          </a:xfrm>
          <a:custGeom>
            <a:avLst/>
            <a:gdLst>
              <a:gd name="T0" fmla="*/ 0 w 1"/>
              <a:gd name="T1" fmla="*/ 0 h 9"/>
              <a:gd name="T2" fmla="*/ 0 w 1"/>
              <a:gd name="T3" fmla="*/ 5 h 9"/>
              <a:gd name="T4" fmla="*/ 1 w 1"/>
              <a:gd name="T5" fmla="*/ 9 h 9"/>
            </a:gdLst>
            <a:ahLst/>
            <a:cxnLst>
              <a:cxn ang="0">
                <a:pos x="T0" y="T1"/>
              </a:cxn>
              <a:cxn ang="0">
                <a:pos x="T2" y="T3"/>
              </a:cxn>
              <a:cxn ang="0">
                <a:pos x="T4" y="T5"/>
              </a:cxn>
            </a:cxnLst>
            <a:rect l="0" t="0" r="r" b="b"/>
            <a:pathLst>
              <a:path w="1" h="9">
                <a:moveTo>
                  <a:pt x="0" y="0"/>
                </a:moveTo>
                <a:lnTo>
                  <a:pt x="0" y="5"/>
                </a:lnTo>
                <a:lnTo>
                  <a:pt x="1" y="9"/>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56" name="Freeform 124">
            <a:extLst>
              <a:ext uri="{FF2B5EF4-FFF2-40B4-BE49-F238E27FC236}">
                <a16:creationId xmlns:a16="http://schemas.microsoft.com/office/drawing/2014/main" id="{024362AD-D52E-1835-9BF8-D2185C8208E3}"/>
              </a:ext>
            </a:extLst>
          </p:cNvPr>
          <p:cNvSpPr>
            <a:spLocks/>
          </p:cNvSpPr>
          <p:nvPr/>
        </p:nvSpPr>
        <p:spPr bwMode="auto">
          <a:xfrm>
            <a:off x="2605089" y="3305175"/>
            <a:ext cx="1587" cy="14288"/>
          </a:xfrm>
          <a:custGeom>
            <a:avLst/>
            <a:gdLst>
              <a:gd name="T0" fmla="*/ 1 w 1"/>
              <a:gd name="T1" fmla="*/ 0 h 9"/>
              <a:gd name="T2" fmla="*/ 0 w 1"/>
              <a:gd name="T3" fmla="*/ 3 h 9"/>
              <a:gd name="T4" fmla="*/ 0 w 1"/>
              <a:gd name="T5" fmla="*/ 9 h 9"/>
            </a:gdLst>
            <a:ahLst/>
            <a:cxnLst>
              <a:cxn ang="0">
                <a:pos x="T0" y="T1"/>
              </a:cxn>
              <a:cxn ang="0">
                <a:pos x="T2" y="T3"/>
              </a:cxn>
              <a:cxn ang="0">
                <a:pos x="T4" y="T5"/>
              </a:cxn>
            </a:cxnLst>
            <a:rect l="0" t="0" r="r" b="b"/>
            <a:pathLst>
              <a:path w="1" h="9">
                <a:moveTo>
                  <a:pt x="1" y="0"/>
                </a:moveTo>
                <a:lnTo>
                  <a:pt x="0" y="3"/>
                </a:lnTo>
                <a:lnTo>
                  <a:pt x="0" y="9"/>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57" name="Freeform 125">
            <a:extLst>
              <a:ext uri="{FF2B5EF4-FFF2-40B4-BE49-F238E27FC236}">
                <a16:creationId xmlns:a16="http://schemas.microsoft.com/office/drawing/2014/main" id="{9274A6A8-D53A-9D13-ADC0-2B9EB6D3C202}"/>
              </a:ext>
            </a:extLst>
          </p:cNvPr>
          <p:cNvSpPr>
            <a:spLocks/>
          </p:cNvSpPr>
          <p:nvPr/>
        </p:nvSpPr>
        <p:spPr bwMode="auto">
          <a:xfrm>
            <a:off x="2606676" y="3289301"/>
            <a:ext cx="9525" cy="15875"/>
          </a:xfrm>
          <a:custGeom>
            <a:avLst/>
            <a:gdLst>
              <a:gd name="T0" fmla="*/ 6 w 6"/>
              <a:gd name="T1" fmla="*/ 0 h 10"/>
              <a:gd name="T2" fmla="*/ 2 w 6"/>
              <a:gd name="T3" fmla="*/ 4 h 10"/>
              <a:gd name="T4" fmla="*/ 0 w 6"/>
              <a:gd name="T5" fmla="*/ 10 h 10"/>
            </a:gdLst>
            <a:ahLst/>
            <a:cxnLst>
              <a:cxn ang="0">
                <a:pos x="T0" y="T1"/>
              </a:cxn>
              <a:cxn ang="0">
                <a:pos x="T2" y="T3"/>
              </a:cxn>
              <a:cxn ang="0">
                <a:pos x="T4" y="T5"/>
              </a:cxn>
            </a:cxnLst>
            <a:rect l="0" t="0" r="r" b="b"/>
            <a:pathLst>
              <a:path w="6" h="10">
                <a:moveTo>
                  <a:pt x="6" y="0"/>
                </a:moveTo>
                <a:lnTo>
                  <a:pt x="2" y="4"/>
                </a:lnTo>
                <a:lnTo>
                  <a:pt x="0" y="1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58" name="Freeform 126">
            <a:extLst>
              <a:ext uri="{FF2B5EF4-FFF2-40B4-BE49-F238E27FC236}">
                <a16:creationId xmlns:a16="http://schemas.microsoft.com/office/drawing/2014/main" id="{997457F0-1960-0E54-BEBB-25759A8DE79A}"/>
              </a:ext>
            </a:extLst>
          </p:cNvPr>
          <p:cNvSpPr>
            <a:spLocks/>
          </p:cNvSpPr>
          <p:nvPr/>
        </p:nvSpPr>
        <p:spPr bwMode="auto">
          <a:xfrm>
            <a:off x="2616200" y="3278188"/>
            <a:ext cx="14288" cy="11112"/>
          </a:xfrm>
          <a:custGeom>
            <a:avLst/>
            <a:gdLst>
              <a:gd name="T0" fmla="*/ 9 w 9"/>
              <a:gd name="T1" fmla="*/ 0 h 7"/>
              <a:gd name="T2" fmla="*/ 4 w 9"/>
              <a:gd name="T3" fmla="*/ 4 h 7"/>
              <a:gd name="T4" fmla="*/ 0 w 9"/>
              <a:gd name="T5" fmla="*/ 7 h 7"/>
            </a:gdLst>
            <a:ahLst/>
            <a:cxnLst>
              <a:cxn ang="0">
                <a:pos x="T0" y="T1"/>
              </a:cxn>
              <a:cxn ang="0">
                <a:pos x="T2" y="T3"/>
              </a:cxn>
              <a:cxn ang="0">
                <a:pos x="T4" y="T5"/>
              </a:cxn>
            </a:cxnLst>
            <a:rect l="0" t="0" r="r" b="b"/>
            <a:pathLst>
              <a:path w="9" h="7">
                <a:moveTo>
                  <a:pt x="9" y="0"/>
                </a:moveTo>
                <a:lnTo>
                  <a:pt x="4" y="4"/>
                </a:lnTo>
                <a:lnTo>
                  <a:pt x="0" y="7"/>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59" name="Freeform 127">
            <a:extLst>
              <a:ext uri="{FF2B5EF4-FFF2-40B4-BE49-F238E27FC236}">
                <a16:creationId xmlns:a16="http://schemas.microsoft.com/office/drawing/2014/main" id="{FFA1FF59-85E6-DC2F-9C19-CD41552338EA}"/>
              </a:ext>
            </a:extLst>
          </p:cNvPr>
          <p:cNvSpPr>
            <a:spLocks/>
          </p:cNvSpPr>
          <p:nvPr/>
        </p:nvSpPr>
        <p:spPr bwMode="auto">
          <a:xfrm>
            <a:off x="2630489" y="3275014"/>
            <a:ext cx="14287" cy="3175"/>
          </a:xfrm>
          <a:custGeom>
            <a:avLst/>
            <a:gdLst>
              <a:gd name="T0" fmla="*/ 9 w 9"/>
              <a:gd name="T1" fmla="*/ 0 h 2"/>
              <a:gd name="T2" fmla="*/ 4 w 9"/>
              <a:gd name="T3" fmla="*/ 2 h 2"/>
              <a:gd name="T4" fmla="*/ 0 w 9"/>
              <a:gd name="T5" fmla="*/ 2 h 2"/>
            </a:gdLst>
            <a:ahLst/>
            <a:cxnLst>
              <a:cxn ang="0">
                <a:pos x="T0" y="T1"/>
              </a:cxn>
              <a:cxn ang="0">
                <a:pos x="T2" y="T3"/>
              </a:cxn>
              <a:cxn ang="0">
                <a:pos x="T4" y="T5"/>
              </a:cxn>
            </a:cxnLst>
            <a:rect l="0" t="0" r="r" b="b"/>
            <a:pathLst>
              <a:path w="9" h="2">
                <a:moveTo>
                  <a:pt x="9" y="0"/>
                </a:moveTo>
                <a:lnTo>
                  <a:pt x="4" y="2"/>
                </a:lnTo>
                <a:lnTo>
                  <a:pt x="0" y="2"/>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60" name="Freeform 128">
            <a:extLst>
              <a:ext uri="{FF2B5EF4-FFF2-40B4-BE49-F238E27FC236}">
                <a16:creationId xmlns:a16="http://schemas.microsoft.com/office/drawing/2014/main" id="{312084C1-2391-7CFF-2AC1-0FD6E7C40BB6}"/>
              </a:ext>
            </a:extLst>
          </p:cNvPr>
          <p:cNvSpPr>
            <a:spLocks/>
          </p:cNvSpPr>
          <p:nvPr/>
        </p:nvSpPr>
        <p:spPr bwMode="auto">
          <a:xfrm>
            <a:off x="2644776" y="3275014"/>
            <a:ext cx="23813" cy="3175"/>
          </a:xfrm>
          <a:custGeom>
            <a:avLst/>
            <a:gdLst>
              <a:gd name="T0" fmla="*/ 15 w 15"/>
              <a:gd name="T1" fmla="*/ 2 h 2"/>
              <a:gd name="T2" fmla="*/ 8 w 15"/>
              <a:gd name="T3" fmla="*/ 2 h 2"/>
              <a:gd name="T4" fmla="*/ 0 w 15"/>
              <a:gd name="T5" fmla="*/ 0 h 2"/>
            </a:gdLst>
            <a:ahLst/>
            <a:cxnLst>
              <a:cxn ang="0">
                <a:pos x="T0" y="T1"/>
              </a:cxn>
              <a:cxn ang="0">
                <a:pos x="T2" y="T3"/>
              </a:cxn>
              <a:cxn ang="0">
                <a:pos x="T4" y="T5"/>
              </a:cxn>
            </a:cxnLst>
            <a:rect l="0" t="0" r="r" b="b"/>
            <a:pathLst>
              <a:path w="15" h="2">
                <a:moveTo>
                  <a:pt x="15" y="2"/>
                </a:moveTo>
                <a:lnTo>
                  <a:pt x="8" y="2"/>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61" name="Freeform 129">
            <a:extLst>
              <a:ext uri="{FF2B5EF4-FFF2-40B4-BE49-F238E27FC236}">
                <a16:creationId xmlns:a16="http://schemas.microsoft.com/office/drawing/2014/main" id="{BAC93C47-A252-A4CB-4260-6217DDF0EB4B}"/>
              </a:ext>
            </a:extLst>
          </p:cNvPr>
          <p:cNvSpPr>
            <a:spLocks/>
          </p:cNvSpPr>
          <p:nvPr/>
        </p:nvSpPr>
        <p:spPr bwMode="auto">
          <a:xfrm>
            <a:off x="2668588" y="3278188"/>
            <a:ext cx="6350" cy="6350"/>
          </a:xfrm>
          <a:custGeom>
            <a:avLst/>
            <a:gdLst>
              <a:gd name="T0" fmla="*/ 4 w 4"/>
              <a:gd name="T1" fmla="*/ 4 h 4"/>
              <a:gd name="T2" fmla="*/ 2 w 4"/>
              <a:gd name="T3" fmla="*/ 2 h 4"/>
              <a:gd name="T4" fmla="*/ 0 w 4"/>
              <a:gd name="T5" fmla="*/ 0 h 4"/>
            </a:gdLst>
            <a:ahLst/>
            <a:cxnLst>
              <a:cxn ang="0">
                <a:pos x="T0" y="T1"/>
              </a:cxn>
              <a:cxn ang="0">
                <a:pos x="T2" y="T3"/>
              </a:cxn>
              <a:cxn ang="0">
                <a:pos x="T4" y="T5"/>
              </a:cxn>
            </a:cxnLst>
            <a:rect l="0" t="0" r="r" b="b"/>
            <a:pathLst>
              <a:path w="4" h="4">
                <a:moveTo>
                  <a:pt x="4" y="4"/>
                </a:moveTo>
                <a:lnTo>
                  <a:pt x="2" y="2"/>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62" name="Freeform 130">
            <a:extLst>
              <a:ext uri="{FF2B5EF4-FFF2-40B4-BE49-F238E27FC236}">
                <a16:creationId xmlns:a16="http://schemas.microsoft.com/office/drawing/2014/main" id="{897070C9-9B30-C22A-EB20-42A9988A2B02}"/>
              </a:ext>
            </a:extLst>
          </p:cNvPr>
          <p:cNvSpPr>
            <a:spLocks/>
          </p:cNvSpPr>
          <p:nvPr/>
        </p:nvSpPr>
        <p:spPr bwMode="auto">
          <a:xfrm>
            <a:off x="2668588" y="3284538"/>
            <a:ext cx="6350" cy="4762"/>
          </a:xfrm>
          <a:custGeom>
            <a:avLst/>
            <a:gdLst>
              <a:gd name="T0" fmla="*/ 0 w 4"/>
              <a:gd name="T1" fmla="*/ 3 h 3"/>
              <a:gd name="T2" fmla="*/ 2 w 4"/>
              <a:gd name="T3" fmla="*/ 2 h 3"/>
              <a:gd name="T4" fmla="*/ 4 w 4"/>
              <a:gd name="T5" fmla="*/ 0 h 3"/>
            </a:gdLst>
            <a:ahLst/>
            <a:cxnLst>
              <a:cxn ang="0">
                <a:pos x="T0" y="T1"/>
              </a:cxn>
              <a:cxn ang="0">
                <a:pos x="T2" y="T3"/>
              </a:cxn>
              <a:cxn ang="0">
                <a:pos x="T4" y="T5"/>
              </a:cxn>
            </a:cxnLst>
            <a:rect l="0" t="0" r="r" b="b"/>
            <a:pathLst>
              <a:path w="4" h="3">
                <a:moveTo>
                  <a:pt x="0" y="3"/>
                </a:moveTo>
                <a:lnTo>
                  <a:pt x="2" y="2"/>
                </a:lnTo>
                <a:lnTo>
                  <a:pt x="4"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63" name="Freeform 131">
            <a:extLst>
              <a:ext uri="{FF2B5EF4-FFF2-40B4-BE49-F238E27FC236}">
                <a16:creationId xmlns:a16="http://schemas.microsoft.com/office/drawing/2014/main" id="{873237A5-95DC-8CBC-191C-1903728976A6}"/>
              </a:ext>
            </a:extLst>
          </p:cNvPr>
          <p:cNvSpPr>
            <a:spLocks/>
          </p:cNvSpPr>
          <p:nvPr/>
        </p:nvSpPr>
        <p:spPr bwMode="auto">
          <a:xfrm>
            <a:off x="2644776" y="3289301"/>
            <a:ext cx="23813" cy="3175"/>
          </a:xfrm>
          <a:custGeom>
            <a:avLst/>
            <a:gdLst>
              <a:gd name="T0" fmla="*/ 0 w 15"/>
              <a:gd name="T1" fmla="*/ 2 h 2"/>
              <a:gd name="T2" fmla="*/ 8 w 15"/>
              <a:gd name="T3" fmla="*/ 2 h 2"/>
              <a:gd name="T4" fmla="*/ 15 w 15"/>
              <a:gd name="T5" fmla="*/ 0 h 2"/>
            </a:gdLst>
            <a:ahLst/>
            <a:cxnLst>
              <a:cxn ang="0">
                <a:pos x="T0" y="T1"/>
              </a:cxn>
              <a:cxn ang="0">
                <a:pos x="T2" y="T3"/>
              </a:cxn>
              <a:cxn ang="0">
                <a:pos x="T4" y="T5"/>
              </a:cxn>
            </a:cxnLst>
            <a:rect l="0" t="0" r="r" b="b"/>
            <a:pathLst>
              <a:path w="15" h="2">
                <a:moveTo>
                  <a:pt x="0" y="2"/>
                </a:moveTo>
                <a:lnTo>
                  <a:pt x="8" y="2"/>
                </a:lnTo>
                <a:lnTo>
                  <a:pt x="15"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64" name="Freeform 132">
            <a:extLst>
              <a:ext uri="{FF2B5EF4-FFF2-40B4-BE49-F238E27FC236}">
                <a16:creationId xmlns:a16="http://schemas.microsoft.com/office/drawing/2014/main" id="{15938387-E259-7B81-E65B-B4EB62948693}"/>
              </a:ext>
            </a:extLst>
          </p:cNvPr>
          <p:cNvSpPr>
            <a:spLocks/>
          </p:cNvSpPr>
          <p:nvPr/>
        </p:nvSpPr>
        <p:spPr bwMode="auto">
          <a:xfrm>
            <a:off x="2627313" y="3289301"/>
            <a:ext cx="17462" cy="3175"/>
          </a:xfrm>
          <a:custGeom>
            <a:avLst/>
            <a:gdLst>
              <a:gd name="T0" fmla="*/ 0 w 11"/>
              <a:gd name="T1" fmla="*/ 0 h 2"/>
              <a:gd name="T2" fmla="*/ 6 w 11"/>
              <a:gd name="T3" fmla="*/ 2 h 2"/>
              <a:gd name="T4" fmla="*/ 11 w 11"/>
              <a:gd name="T5" fmla="*/ 2 h 2"/>
            </a:gdLst>
            <a:ahLst/>
            <a:cxnLst>
              <a:cxn ang="0">
                <a:pos x="T0" y="T1"/>
              </a:cxn>
              <a:cxn ang="0">
                <a:pos x="T2" y="T3"/>
              </a:cxn>
              <a:cxn ang="0">
                <a:pos x="T4" y="T5"/>
              </a:cxn>
            </a:cxnLst>
            <a:rect l="0" t="0" r="r" b="b"/>
            <a:pathLst>
              <a:path w="11" h="2">
                <a:moveTo>
                  <a:pt x="0" y="0"/>
                </a:moveTo>
                <a:lnTo>
                  <a:pt x="6" y="2"/>
                </a:lnTo>
                <a:lnTo>
                  <a:pt x="11" y="2"/>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65" name="Freeform 133">
            <a:extLst>
              <a:ext uri="{FF2B5EF4-FFF2-40B4-BE49-F238E27FC236}">
                <a16:creationId xmlns:a16="http://schemas.microsoft.com/office/drawing/2014/main" id="{B06B04AF-2066-A60A-2E8C-63890BEDB135}"/>
              </a:ext>
            </a:extLst>
          </p:cNvPr>
          <p:cNvSpPr>
            <a:spLocks/>
          </p:cNvSpPr>
          <p:nvPr/>
        </p:nvSpPr>
        <p:spPr bwMode="auto">
          <a:xfrm>
            <a:off x="2616201" y="3281364"/>
            <a:ext cx="11113" cy="7937"/>
          </a:xfrm>
          <a:custGeom>
            <a:avLst/>
            <a:gdLst>
              <a:gd name="T0" fmla="*/ 0 w 7"/>
              <a:gd name="T1" fmla="*/ 0 h 5"/>
              <a:gd name="T2" fmla="*/ 4 w 7"/>
              <a:gd name="T3" fmla="*/ 4 h 5"/>
              <a:gd name="T4" fmla="*/ 7 w 7"/>
              <a:gd name="T5" fmla="*/ 5 h 5"/>
            </a:gdLst>
            <a:ahLst/>
            <a:cxnLst>
              <a:cxn ang="0">
                <a:pos x="T0" y="T1"/>
              </a:cxn>
              <a:cxn ang="0">
                <a:pos x="T2" y="T3"/>
              </a:cxn>
              <a:cxn ang="0">
                <a:pos x="T4" y="T5"/>
              </a:cxn>
            </a:cxnLst>
            <a:rect l="0" t="0" r="r" b="b"/>
            <a:pathLst>
              <a:path w="7" h="5">
                <a:moveTo>
                  <a:pt x="0" y="0"/>
                </a:moveTo>
                <a:lnTo>
                  <a:pt x="4" y="4"/>
                </a:lnTo>
                <a:lnTo>
                  <a:pt x="7" y="5"/>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66" name="Freeform 134">
            <a:extLst>
              <a:ext uri="{FF2B5EF4-FFF2-40B4-BE49-F238E27FC236}">
                <a16:creationId xmlns:a16="http://schemas.microsoft.com/office/drawing/2014/main" id="{64852731-30A6-FA9D-4D2F-5ADE7C328F70}"/>
              </a:ext>
            </a:extLst>
          </p:cNvPr>
          <p:cNvSpPr>
            <a:spLocks/>
          </p:cNvSpPr>
          <p:nvPr/>
        </p:nvSpPr>
        <p:spPr bwMode="auto">
          <a:xfrm>
            <a:off x="2606676" y="3267075"/>
            <a:ext cx="9525" cy="14288"/>
          </a:xfrm>
          <a:custGeom>
            <a:avLst/>
            <a:gdLst>
              <a:gd name="T0" fmla="*/ 0 w 6"/>
              <a:gd name="T1" fmla="*/ 0 h 9"/>
              <a:gd name="T2" fmla="*/ 2 w 6"/>
              <a:gd name="T3" fmla="*/ 5 h 9"/>
              <a:gd name="T4" fmla="*/ 6 w 6"/>
              <a:gd name="T5" fmla="*/ 9 h 9"/>
            </a:gdLst>
            <a:ahLst/>
            <a:cxnLst>
              <a:cxn ang="0">
                <a:pos x="T0" y="T1"/>
              </a:cxn>
              <a:cxn ang="0">
                <a:pos x="T2" y="T3"/>
              </a:cxn>
              <a:cxn ang="0">
                <a:pos x="T4" y="T5"/>
              </a:cxn>
            </a:cxnLst>
            <a:rect l="0" t="0" r="r" b="b"/>
            <a:pathLst>
              <a:path w="6" h="9">
                <a:moveTo>
                  <a:pt x="0" y="0"/>
                </a:moveTo>
                <a:lnTo>
                  <a:pt x="2" y="5"/>
                </a:lnTo>
                <a:lnTo>
                  <a:pt x="6" y="9"/>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67" name="Freeform 135">
            <a:extLst>
              <a:ext uri="{FF2B5EF4-FFF2-40B4-BE49-F238E27FC236}">
                <a16:creationId xmlns:a16="http://schemas.microsoft.com/office/drawing/2014/main" id="{1155B72E-265C-A826-0CF7-7ACFACD4D47E}"/>
              </a:ext>
            </a:extLst>
          </p:cNvPr>
          <p:cNvSpPr>
            <a:spLocks/>
          </p:cNvSpPr>
          <p:nvPr/>
        </p:nvSpPr>
        <p:spPr bwMode="auto">
          <a:xfrm>
            <a:off x="2605089" y="3252789"/>
            <a:ext cx="1587" cy="14287"/>
          </a:xfrm>
          <a:custGeom>
            <a:avLst/>
            <a:gdLst>
              <a:gd name="T0" fmla="*/ 0 w 1"/>
              <a:gd name="T1" fmla="*/ 0 h 9"/>
              <a:gd name="T2" fmla="*/ 0 w 1"/>
              <a:gd name="T3" fmla="*/ 5 h 9"/>
              <a:gd name="T4" fmla="*/ 1 w 1"/>
              <a:gd name="T5" fmla="*/ 9 h 9"/>
            </a:gdLst>
            <a:ahLst/>
            <a:cxnLst>
              <a:cxn ang="0">
                <a:pos x="T0" y="T1"/>
              </a:cxn>
              <a:cxn ang="0">
                <a:pos x="T2" y="T3"/>
              </a:cxn>
              <a:cxn ang="0">
                <a:pos x="T4" y="T5"/>
              </a:cxn>
            </a:cxnLst>
            <a:rect l="0" t="0" r="r" b="b"/>
            <a:pathLst>
              <a:path w="1" h="9">
                <a:moveTo>
                  <a:pt x="0" y="0"/>
                </a:moveTo>
                <a:lnTo>
                  <a:pt x="0" y="5"/>
                </a:lnTo>
                <a:lnTo>
                  <a:pt x="1" y="9"/>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68" name="Freeform 136">
            <a:extLst>
              <a:ext uri="{FF2B5EF4-FFF2-40B4-BE49-F238E27FC236}">
                <a16:creationId xmlns:a16="http://schemas.microsoft.com/office/drawing/2014/main" id="{C0538959-1616-857D-78D5-06A3BD4AA85F}"/>
              </a:ext>
            </a:extLst>
          </p:cNvPr>
          <p:cNvSpPr>
            <a:spLocks/>
          </p:cNvSpPr>
          <p:nvPr/>
        </p:nvSpPr>
        <p:spPr bwMode="auto">
          <a:xfrm>
            <a:off x="2605089" y="3233738"/>
            <a:ext cx="1587" cy="19050"/>
          </a:xfrm>
          <a:custGeom>
            <a:avLst/>
            <a:gdLst>
              <a:gd name="T0" fmla="*/ 1 w 1"/>
              <a:gd name="T1" fmla="*/ 0 h 12"/>
              <a:gd name="T2" fmla="*/ 0 w 1"/>
              <a:gd name="T3" fmla="*/ 6 h 12"/>
              <a:gd name="T4" fmla="*/ 0 w 1"/>
              <a:gd name="T5" fmla="*/ 12 h 12"/>
            </a:gdLst>
            <a:ahLst/>
            <a:cxnLst>
              <a:cxn ang="0">
                <a:pos x="T0" y="T1"/>
              </a:cxn>
              <a:cxn ang="0">
                <a:pos x="T2" y="T3"/>
              </a:cxn>
              <a:cxn ang="0">
                <a:pos x="T4" y="T5"/>
              </a:cxn>
            </a:cxnLst>
            <a:rect l="0" t="0" r="r" b="b"/>
            <a:pathLst>
              <a:path w="1" h="12">
                <a:moveTo>
                  <a:pt x="1" y="0"/>
                </a:moveTo>
                <a:lnTo>
                  <a:pt x="0" y="6"/>
                </a:lnTo>
                <a:lnTo>
                  <a:pt x="0" y="12"/>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69" name="Freeform 137">
            <a:extLst>
              <a:ext uri="{FF2B5EF4-FFF2-40B4-BE49-F238E27FC236}">
                <a16:creationId xmlns:a16="http://schemas.microsoft.com/office/drawing/2014/main" id="{0C4E80BC-DF5D-0BB1-D336-9A69F509D776}"/>
              </a:ext>
            </a:extLst>
          </p:cNvPr>
          <p:cNvSpPr>
            <a:spLocks/>
          </p:cNvSpPr>
          <p:nvPr/>
        </p:nvSpPr>
        <p:spPr bwMode="auto">
          <a:xfrm>
            <a:off x="2606676" y="3222626"/>
            <a:ext cx="9525" cy="11113"/>
          </a:xfrm>
          <a:custGeom>
            <a:avLst/>
            <a:gdLst>
              <a:gd name="T0" fmla="*/ 6 w 6"/>
              <a:gd name="T1" fmla="*/ 0 h 7"/>
              <a:gd name="T2" fmla="*/ 2 w 6"/>
              <a:gd name="T3" fmla="*/ 4 h 7"/>
              <a:gd name="T4" fmla="*/ 0 w 6"/>
              <a:gd name="T5" fmla="*/ 7 h 7"/>
            </a:gdLst>
            <a:ahLst/>
            <a:cxnLst>
              <a:cxn ang="0">
                <a:pos x="T0" y="T1"/>
              </a:cxn>
              <a:cxn ang="0">
                <a:pos x="T2" y="T3"/>
              </a:cxn>
              <a:cxn ang="0">
                <a:pos x="T4" y="T5"/>
              </a:cxn>
            </a:cxnLst>
            <a:rect l="0" t="0" r="r" b="b"/>
            <a:pathLst>
              <a:path w="6" h="7">
                <a:moveTo>
                  <a:pt x="6" y="0"/>
                </a:moveTo>
                <a:lnTo>
                  <a:pt x="2" y="4"/>
                </a:lnTo>
                <a:lnTo>
                  <a:pt x="0" y="7"/>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70" name="Freeform 138">
            <a:extLst>
              <a:ext uri="{FF2B5EF4-FFF2-40B4-BE49-F238E27FC236}">
                <a16:creationId xmlns:a16="http://schemas.microsoft.com/office/drawing/2014/main" id="{6AEFD5DC-E2CC-32EC-22FE-A238214EAA29}"/>
              </a:ext>
            </a:extLst>
          </p:cNvPr>
          <p:cNvSpPr>
            <a:spLocks/>
          </p:cNvSpPr>
          <p:nvPr/>
        </p:nvSpPr>
        <p:spPr bwMode="auto">
          <a:xfrm>
            <a:off x="2616201" y="3211513"/>
            <a:ext cx="11113" cy="11112"/>
          </a:xfrm>
          <a:custGeom>
            <a:avLst/>
            <a:gdLst>
              <a:gd name="T0" fmla="*/ 7 w 7"/>
              <a:gd name="T1" fmla="*/ 0 h 7"/>
              <a:gd name="T2" fmla="*/ 4 w 7"/>
              <a:gd name="T3" fmla="*/ 2 h 7"/>
              <a:gd name="T4" fmla="*/ 0 w 7"/>
              <a:gd name="T5" fmla="*/ 7 h 7"/>
            </a:gdLst>
            <a:ahLst/>
            <a:cxnLst>
              <a:cxn ang="0">
                <a:pos x="T0" y="T1"/>
              </a:cxn>
              <a:cxn ang="0">
                <a:pos x="T2" y="T3"/>
              </a:cxn>
              <a:cxn ang="0">
                <a:pos x="T4" y="T5"/>
              </a:cxn>
            </a:cxnLst>
            <a:rect l="0" t="0" r="r" b="b"/>
            <a:pathLst>
              <a:path w="7" h="7">
                <a:moveTo>
                  <a:pt x="7" y="0"/>
                </a:moveTo>
                <a:lnTo>
                  <a:pt x="4" y="2"/>
                </a:lnTo>
                <a:lnTo>
                  <a:pt x="0" y="7"/>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71" name="Freeform 139">
            <a:extLst>
              <a:ext uri="{FF2B5EF4-FFF2-40B4-BE49-F238E27FC236}">
                <a16:creationId xmlns:a16="http://schemas.microsoft.com/office/drawing/2014/main" id="{AD6B0E78-92F0-D5A4-28B7-64584D975212}"/>
              </a:ext>
            </a:extLst>
          </p:cNvPr>
          <p:cNvSpPr>
            <a:spLocks/>
          </p:cNvSpPr>
          <p:nvPr/>
        </p:nvSpPr>
        <p:spPr bwMode="auto">
          <a:xfrm>
            <a:off x="2627313" y="3208339"/>
            <a:ext cx="17462" cy="3175"/>
          </a:xfrm>
          <a:custGeom>
            <a:avLst/>
            <a:gdLst>
              <a:gd name="T0" fmla="*/ 11 w 11"/>
              <a:gd name="T1" fmla="*/ 0 h 2"/>
              <a:gd name="T2" fmla="*/ 6 w 11"/>
              <a:gd name="T3" fmla="*/ 0 h 2"/>
              <a:gd name="T4" fmla="*/ 0 w 11"/>
              <a:gd name="T5" fmla="*/ 2 h 2"/>
            </a:gdLst>
            <a:ahLst/>
            <a:cxnLst>
              <a:cxn ang="0">
                <a:pos x="T0" y="T1"/>
              </a:cxn>
              <a:cxn ang="0">
                <a:pos x="T2" y="T3"/>
              </a:cxn>
              <a:cxn ang="0">
                <a:pos x="T4" y="T5"/>
              </a:cxn>
            </a:cxnLst>
            <a:rect l="0" t="0" r="r" b="b"/>
            <a:pathLst>
              <a:path w="11" h="2">
                <a:moveTo>
                  <a:pt x="11" y="0"/>
                </a:moveTo>
                <a:lnTo>
                  <a:pt x="6" y="0"/>
                </a:lnTo>
                <a:lnTo>
                  <a:pt x="0" y="2"/>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72" name="Freeform 140">
            <a:extLst>
              <a:ext uri="{FF2B5EF4-FFF2-40B4-BE49-F238E27FC236}">
                <a16:creationId xmlns:a16="http://schemas.microsoft.com/office/drawing/2014/main" id="{46C5E516-E22B-28F3-27F6-C19AE4F0254E}"/>
              </a:ext>
            </a:extLst>
          </p:cNvPr>
          <p:cNvSpPr>
            <a:spLocks/>
          </p:cNvSpPr>
          <p:nvPr/>
        </p:nvSpPr>
        <p:spPr bwMode="auto">
          <a:xfrm>
            <a:off x="2644776" y="3208339"/>
            <a:ext cx="23813" cy="3175"/>
          </a:xfrm>
          <a:custGeom>
            <a:avLst/>
            <a:gdLst>
              <a:gd name="T0" fmla="*/ 15 w 15"/>
              <a:gd name="T1" fmla="*/ 2 h 2"/>
              <a:gd name="T2" fmla="*/ 8 w 15"/>
              <a:gd name="T3" fmla="*/ 0 h 2"/>
              <a:gd name="T4" fmla="*/ 0 w 15"/>
              <a:gd name="T5" fmla="*/ 0 h 2"/>
            </a:gdLst>
            <a:ahLst/>
            <a:cxnLst>
              <a:cxn ang="0">
                <a:pos x="T0" y="T1"/>
              </a:cxn>
              <a:cxn ang="0">
                <a:pos x="T2" y="T3"/>
              </a:cxn>
              <a:cxn ang="0">
                <a:pos x="T4" y="T5"/>
              </a:cxn>
            </a:cxnLst>
            <a:rect l="0" t="0" r="r" b="b"/>
            <a:pathLst>
              <a:path w="15" h="2">
                <a:moveTo>
                  <a:pt x="15" y="2"/>
                </a:moveTo>
                <a:lnTo>
                  <a:pt x="8" y="0"/>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73" name="Freeform 141">
            <a:extLst>
              <a:ext uri="{FF2B5EF4-FFF2-40B4-BE49-F238E27FC236}">
                <a16:creationId xmlns:a16="http://schemas.microsoft.com/office/drawing/2014/main" id="{20ACB896-431E-7D5C-1334-E6FFC829AD24}"/>
              </a:ext>
            </a:extLst>
          </p:cNvPr>
          <p:cNvSpPr>
            <a:spLocks/>
          </p:cNvSpPr>
          <p:nvPr/>
        </p:nvSpPr>
        <p:spPr bwMode="auto">
          <a:xfrm>
            <a:off x="2668588" y="3211513"/>
            <a:ext cx="6350" cy="4762"/>
          </a:xfrm>
          <a:custGeom>
            <a:avLst/>
            <a:gdLst>
              <a:gd name="T0" fmla="*/ 4 w 4"/>
              <a:gd name="T1" fmla="*/ 3 h 3"/>
              <a:gd name="T2" fmla="*/ 2 w 4"/>
              <a:gd name="T3" fmla="*/ 2 h 3"/>
              <a:gd name="T4" fmla="*/ 0 w 4"/>
              <a:gd name="T5" fmla="*/ 0 h 3"/>
            </a:gdLst>
            <a:ahLst/>
            <a:cxnLst>
              <a:cxn ang="0">
                <a:pos x="T0" y="T1"/>
              </a:cxn>
              <a:cxn ang="0">
                <a:pos x="T2" y="T3"/>
              </a:cxn>
              <a:cxn ang="0">
                <a:pos x="T4" y="T5"/>
              </a:cxn>
            </a:cxnLst>
            <a:rect l="0" t="0" r="r" b="b"/>
            <a:pathLst>
              <a:path w="4" h="3">
                <a:moveTo>
                  <a:pt x="4" y="3"/>
                </a:moveTo>
                <a:lnTo>
                  <a:pt x="2" y="2"/>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74" name="Freeform 142">
            <a:extLst>
              <a:ext uri="{FF2B5EF4-FFF2-40B4-BE49-F238E27FC236}">
                <a16:creationId xmlns:a16="http://schemas.microsoft.com/office/drawing/2014/main" id="{3C46267F-2C41-654E-A9F7-2B9FC0804AE3}"/>
              </a:ext>
            </a:extLst>
          </p:cNvPr>
          <p:cNvSpPr>
            <a:spLocks/>
          </p:cNvSpPr>
          <p:nvPr/>
        </p:nvSpPr>
        <p:spPr bwMode="auto">
          <a:xfrm>
            <a:off x="2668588" y="3216275"/>
            <a:ext cx="6350" cy="6350"/>
          </a:xfrm>
          <a:custGeom>
            <a:avLst/>
            <a:gdLst>
              <a:gd name="T0" fmla="*/ 0 w 4"/>
              <a:gd name="T1" fmla="*/ 4 h 4"/>
              <a:gd name="T2" fmla="*/ 2 w 4"/>
              <a:gd name="T3" fmla="*/ 2 h 4"/>
              <a:gd name="T4" fmla="*/ 4 w 4"/>
              <a:gd name="T5" fmla="*/ 0 h 4"/>
            </a:gdLst>
            <a:ahLst/>
            <a:cxnLst>
              <a:cxn ang="0">
                <a:pos x="T0" y="T1"/>
              </a:cxn>
              <a:cxn ang="0">
                <a:pos x="T2" y="T3"/>
              </a:cxn>
              <a:cxn ang="0">
                <a:pos x="T4" y="T5"/>
              </a:cxn>
            </a:cxnLst>
            <a:rect l="0" t="0" r="r" b="b"/>
            <a:pathLst>
              <a:path w="4" h="4">
                <a:moveTo>
                  <a:pt x="0" y="4"/>
                </a:moveTo>
                <a:lnTo>
                  <a:pt x="2" y="2"/>
                </a:lnTo>
                <a:lnTo>
                  <a:pt x="4"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75" name="Freeform 143">
            <a:extLst>
              <a:ext uri="{FF2B5EF4-FFF2-40B4-BE49-F238E27FC236}">
                <a16:creationId xmlns:a16="http://schemas.microsoft.com/office/drawing/2014/main" id="{4C301DD3-2172-A024-77F4-97599A60ACED}"/>
              </a:ext>
            </a:extLst>
          </p:cNvPr>
          <p:cNvSpPr>
            <a:spLocks/>
          </p:cNvSpPr>
          <p:nvPr/>
        </p:nvSpPr>
        <p:spPr bwMode="auto">
          <a:xfrm>
            <a:off x="2644776" y="3222626"/>
            <a:ext cx="23813" cy="3175"/>
          </a:xfrm>
          <a:custGeom>
            <a:avLst/>
            <a:gdLst>
              <a:gd name="T0" fmla="*/ 0 w 15"/>
              <a:gd name="T1" fmla="*/ 2 h 2"/>
              <a:gd name="T2" fmla="*/ 8 w 15"/>
              <a:gd name="T3" fmla="*/ 2 h 2"/>
              <a:gd name="T4" fmla="*/ 15 w 15"/>
              <a:gd name="T5" fmla="*/ 0 h 2"/>
            </a:gdLst>
            <a:ahLst/>
            <a:cxnLst>
              <a:cxn ang="0">
                <a:pos x="T0" y="T1"/>
              </a:cxn>
              <a:cxn ang="0">
                <a:pos x="T2" y="T3"/>
              </a:cxn>
              <a:cxn ang="0">
                <a:pos x="T4" y="T5"/>
              </a:cxn>
            </a:cxnLst>
            <a:rect l="0" t="0" r="r" b="b"/>
            <a:pathLst>
              <a:path w="15" h="2">
                <a:moveTo>
                  <a:pt x="0" y="2"/>
                </a:moveTo>
                <a:lnTo>
                  <a:pt x="8" y="2"/>
                </a:lnTo>
                <a:lnTo>
                  <a:pt x="15"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76" name="Freeform 144">
            <a:extLst>
              <a:ext uri="{FF2B5EF4-FFF2-40B4-BE49-F238E27FC236}">
                <a16:creationId xmlns:a16="http://schemas.microsoft.com/office/drawing/2014/main" id="{23BED849-8051-0B40-3B8C-38620AECAC01}"/>
              </a:ext>
            </a:extLst>
          </p:cNvPr>
          <p:cNvSpPr>
            <a:spLocks/>
          </p:cNvSpPr>
          <p:nvPr/>
        </p:nvSpPr>
        <p:spPr bwMode="auto">
          <a:xfrm>
            <a:off x="2630489" y="3222626"/>
            <a:ext cx="14287" cy="3175"/>
          </a:xfrm>
          <a:custGeom>
            <a:avLst/>
            <a:gdLst>
              <a:gd name="T0" fmla="*/ 0 w 9"/>
              <a:gd name="T1" fmla="*/ 0 h 2"/>
              <a:gd name="T2" fmla="*/ 4 w 9"/>
              <a:gd name="T3" fmla="*/ 2 h 2"/>
              <a:gd name="T4" fmla="*/ 9 w 9"/>
              <a:gd name="T5" fmla="*/ 2 h 2"/>
            </a:gdLst>
            <a:ahLst/>
            <a:cxnLst>
              <a:cxn ang="0">
                <a:pos x="T0" y="T1"/>
              </a:cxn>
              <a:cxn ang="0">
                <a:pos x="T2" y="T3"/>
              </a:cxn>
              <a:cxn ang="0">
                <a:pos x="T4" y="T5"/>
              </a:cxn>
            </a:cxnLst>
            <a:rect l="0" t="0" r="r" b="b"/>
            <a:pathLst>
              <a:path w="9" h="2">
                <a:moveTo>
                  <a:pt x="0" y="0"/>
                </a:moveTo>
                <a:lnTo>
                  <a:pt x="4" y="2"/>
                </a:lnTo>
                <a:lnTo>
                  <a:pt x="9" y="2"/>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77" name="Freeform 145">
            <a:extLst>
              <a:ext uri="{FF2B5EF4-FFF2-40B4-BE49-F238E27FC236}">
                <a16:creationId xmlns:a16="http://schemas.microsoft.com/office/drawing/2014/main" id="{7E7D8396-1901-C674-40AC-9C95D07BF203}"/>
              </a:ext>
            </a:extLst>
          </p:cNvPr>
          <p:cNvSpPr>
            <a:spLocks/>
          </p:cNvSpPr>
          <p:nvPr/>
        </p:nvSpPr>
        <p:spPr bwMode="auto">
          <a:xfrm>
            <a:off x="2616200" y="3211513"/>
            <a:ext cx="14288" cy="11112"/>
          </a:xfrm>
          <a:custGeom>
            <a:avLst/>
            <a:gdLst>
              <a:gd name="T0" fmla="*/ 0 w 9"/>
              <a:gd name="T1" fmla="*/ 0 h 7"/>
              <a:gd name="T2" fmla="*/ 4 w 9"/>
              <a:gd name="T3" fmla="*/ 3 h 7"/>
              <a:gd name="T4" fmla="*/ 9 w 9"/>
              <a:gd name="T5" fmla="*/ 7 h 7"/>
            </a:gdLst>
            <a:ahLst/>
            <a:cxnLst>
              <a:cxn ang="0">
                <a:pos x="T0" y="T1"/>
              </a:cxn>
              <a:cxn ang="0">
                <a:pos x="T2" y="T3"/>
              </a:cxn>
              <a:cxn ang="0">
                <a:pos x="T4" y="T5"/>
              </a:cxn>
            </a:cxnLst>
            <a:rect l="0" t="0" r="r" b="b"/>
            <a:pathLst>
              <a:path w="9" h="7">
                <a:moveTo>
                  <a:pt x="0" y="0"/>
                </a:moveTo>
                <a:lnTo>
                  <a:pt x="4" y="3"/>
                </a:lnTo>
                <a:lnTo>
                  <a:pt x="9" y="7"/>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78" name="Freeform 146">
            <a:extLst>
              <a:ext uri="{FF2B5EF4-FFF2-40B4-BE49-F238E27FC236}">
                <a16:creationId xmlns:a16="http://schemas.microsoft.com/office/drawing/2014/main" id="{A8DD6511-82B9-D982-53E1-11B1B940420E}"/>
              </a:ext>
            </a:extLst>
          </p:cNvPr>
          <p:cNvSpPr>
            <a:spLocks/>
          </p:cNvSpPr>
          <p:nvPr/>
        </p:nvSpPr>
        <p:spPr bwMode="auto">
          <a:xfrm>
            <a:off x="2606676" y="3197225"/>
            <a:ext cx="9525" cy="14288"/>
          </a:xfrm>
          <a:custGeom>
            <a:avLst/>
            <a:gdLst>
              <a:gd name="T0" fmla="*/ 0 w 6"/>
              <a:gd name="T1" fmla="*/ 0 h 9"/>
              <a:gd name="T2" fmla="*/ 2 w 6"/>
              <a:gd name="T3" fmla="*/ 3 h 9"/>
              <a:gd name="T4" fmla="*/ 6 w 6"/>
              <a:gd name="T5" fmla="*/ 9 h 9"/>
            </a:gdLst>
            <a:ahLst/>
            <a:cxnLst>
              <a:cxn ang="0">
                <a:pos x="T0" y="T1"/>
              </a:cxn>
              <a:cxn ang="0">
                <a:pos x="T2" y="T3"/>
              </a:cxn>
              <a:cxn ang="0">
                <a:pos x="T4" y="T5"/>
              </a:cxn>
            </a:cxnLst>
            <a:rect l="0" t="0" r="r" b="b"/>
            <a:pathLst>
              <a:path w="6" h="9">
                <a:moveTo>
                  <a:pt x="0" y="0"/>
                </a:moveTo>
                <a:lnTo>
                  <a:pt x="2" y="3"/>
                </a:lnTo>
                <a:lnTo>
                  <a:pt x="6" y="9"/>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79" name="Freeform 147">
            <a:extLst>
              <a:ext uri="{FF2B5EF4-FFF2-40B4-BE49-F238E27FC236}">
                <a16:creationId xmlns:a16="http://schemas.microsoft.com/office/drawing/2014/main" id="{CF2744B9-68C2-02B2-93EF-88D75B3F0490}"/>
              </a:ext>
            </a:extLst>
          </p:cNvPr>
          <p:cNvSpPr>
            <a:spLocks/>
          </p:cNvSpPr>
          <p:nvPr/>
        </p:nvSpPr>
        <p:spPr bwMode="auto">
          <a:xfrm>
            <a:off x="2605089" y="3181351"/>
            <a:ext cx="1587" cy="15875"/>
          </a:xfrm>
          <a:custGeom>
            <a:avLst/>
            <a:gdLst>
              <a:gd name="T0" fmla="*/ 0 w 1"/>
              <a:gd name="T1" fmla="*/ 0 h 10"/>
              <a:gd name="T2" fmla="*/ 0 w 1"/>
              <a:gd name="T3" fmla="*/ 6 h 10"/>
              <a:gd name="T4" fmla="*/ 1 w 1"/>
              <a:gd name="T5" fmla="*/ 10 h 10"/>
            </a:gdLst>
            <a:ahLst/>
            <a:cxnLst>
              <a:cxn ang="0">
                <a:pos x="T0" y="T1"/>
              </a:cxn>
              <a:cxn ang="0">
                <a:pos x="T2" y="T3"/>
              </a:cxn>
              <a:cxn ang="0">
                <a:pos x="T4" y="T5"/>
              </a:cxn>
            </a:cxnLst>
            <a:rect l="0" t="0" r="r" b="b"/>
            <a:pathLst>
              <a:path w="1" h="10">
                <a:moveTo>
                  <a:pt x="0" y="0"/>
                </a:moveTo>
                <a:lnTo>
                  <a:pt x="0" y="6"/>
                </a:lnTo>
                <a:lnTo>
                  <a:pt x="1" y="1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80" name="Freeform 148">
            <a:extLst>
              <a:ext uri="{FF2B5EF4-FFF2-40B4-BE49-F238E27FC236}">
                <a16:creationId xmlns:a16="http://schemas.microsoft.com/office/drawing/2014/main" id="{45B4A155-4CEE-C29A-109A-9F0863589A27}"/>
              </a:ext>
            </a:extLst>
          </p:cNvPr>
          <p:cNvSpPr>
            <a:spLocks/>
          </p:cNvSpPr>
          <p:nvPr/>
        </p:nvSpPr>
        <p:spPr bwMode="auto">
          <a:xfrm>
            <a:off x="2605089" y="3167064"/>
            <a:ext cx="1587" cy="14287"/>
          </a:xfrm>
          <a:custGeom>
            <a:avLst/>
            <a:gdLst>
              <a:gd name="T0" fmla="*/ 1 w 1"/>
              <a:gd name="T1" fmla="*/ 0 h 9"/>
              <a:gd name="T2" fmla="*/ 0 w 1"/>
              <a:gd name="T3" fmla="*/ 4 h 9"/>
              <a:gd name="T4" fmla="*/ 0 w 1"/>
              <a:gd name="T5" fmla="*/ 9 h 9"/>
            </a:gdLst>
            <a:ahLst/>
            <a:cxnLst>
              <a:cxn ang="0">
                <a:pos x="T0" y="T1"/>
              </a:cxn>
              <a:cxn ang="0">
                <a:pos x="T2" y="T3"/>
              </a:cxn>
              <a:cxn ang="0">
                <a:pos x="T4" y="T5"/>
              </a:cxn>
            </a:cxnLst>
            <a:rect l="0" t="0" r="r" b="b"/>
            <a:pathLst>
              <a:path w="1" h="9">
                <a:moveTo>
                  <a:pt x="1" y="0"/>
                </a:moveTo>
                <a:lnTo>
                  <a:pt x="0" y="4"/>
                </a:lnTo>
                <a:lnTo>
                  <a:pt x="0" y="9"/>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81" name="Freeform 149">
            <a:extLst>
              <a:ext uri="{FF2B5EF4-FFF2-40B4-BE49-F238E27FC236}">
                <a16:creationId xmlns:a16="http://schemas.microsoft.com/office/drawing/2014/main" id="{11A7DC8B-D14D-A01F-F960-0E126F32811E}"/>
              </a:ext>
            </a:extLst>
          </p:cNvPr>
          <p:cNvSpPr>
            <a:spLocks/>
          </p:cNvSpPr>
          <p:nvPr/>
        </p:nvSpPr>
        <p:spPr bwMode="auto">
          <a:xfrm>
            <a:off x="2606676" y="3152775"/>
            <a:ext cx="9525" cy="14288"/>
          </a:xfrm>
          <a:custGeom>
            <a:avLst/>
            <a:gdLst>
              <a:gd name="T0" fmla="*/ 6 w 6"/>
              <a:gd name="T1" fmla="*/ 0 h 9"/>
              <a:gd name="T2" fmla="*/ 2 w 6"/>
              <a:gd name="T3" fmla="*/ 4 h 9"/>
              <a:gd name="T4" fmla="*/ 0 w 6"/>
              <a:gd name="T5" fmla="*/ 9 h 9"/>
            </a:gdLst>
            <a:ahLst/>
            <a:cxnLst>
              <a:cxn ang="0">
                <a:pos x="T0" y="T1"/>
              </a:cxn>
              <a:cxn ang="0">
                <a:pos x="T2" y="T3"/>
              </a:cxn>
              <a:cxn ang="0">
                <a:pos x="T4" y="T5"/>
              </a:cxn>
            </a:cxnLst>
            <a:rect l="0" t="0" r="r" b="b"/>
            <a:pathLst>
              <a:path w="6" h="9">
                <a:moveTo>
                  <a:pt x="6" y="0"/>
                </a:moveTo>
                <a:lnTo>
                  <a:pt x="2" y="4"/>
                </a:lnTo>
                <a:lnTo>
                  <a:pt x="0" y="9"/>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82" name="Freeform 150">
            <a:extLst>
              <a:ext uri="{FF2B5EF4-FFF2-40B4-BE49-F238E27FC236}">
                <a16:creationId xmlns:a16="http://schemas.microsoft.com/office/drawing/2014/main" id="{B220058A-C458-48FF-5323-56B7C1DD8170}"/>
              </a:ext>
            </a:extLst>
          </p:cNvPr>
          <p:cNvSpPr>
            <a:spLocks/>
          </p:cNvSpPr>
          <p:nvPr/>
        </p:nvSpPr>
        <p:spPr bwMode="auto">
          <a:xfrm>
            <a:off x="2616201" y="3143251"/>
            <a:ext cx="11113" cy="9525"/>
          </a:xfrm>
          <a:custGeom>
            <a:avLst/>
            <a:gdLst>
              <a:gd name="T0" fmla="*/ 7 w 7"/>
              <a:gd name="T1" fmla="*/ 0 h 6"/>
              <a:gd name="T2" fmla="*/ 4 w 7"/>
              <a:gd name="T3" fmla="*/ 2 h 6"/>
              <a:gd name="T4" fmla="*/ 0 w 7"/>
              <a:gd name="T5" fmla="*/ 6 h 6"/>
            </a:gdLst>
            <a:ahLst/>
            <a:cxnLst>
              <a:cxn ang="0">
                <a:pos x="T0" y="T1"/>
              </a:cxn>
              <a:cxn ang="0">
                <a:pos x="T2" y="T3"/>
              </a:cxn>
              <a:cxn ang="0">
                <a:pos x="T4" y="T5"/>
              </a:cxn>
            </a:cxnLst>
            <a:rect l="0" t="0" r="r" b="b"/>
            <a:pathLst>
              <a:path w="7" h="6">
                <a:moveTo>
                  <a:pt x="7" y="0"/>
                </a:moveTo>
                <a:lnTo>
                  <a:pt x="4" y="2"/>
                </a:lnTo>
                <a:lnTo>
                  <a:pt x="0" y="6"/>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83" name="Freeform 151">
            <a:extLst>
              <a:ext uri="{FF2B5EF4-FFF2-40B4-BE49-F238E27FC236}">
                <a16:creationId xmlns:a16="http://schemas.microsoft.com/office/drawing/2014/main" id="{5D1F05E4-D36E-E6A5-E224-9EF2C486CE92}"/>
              </a:ext>
            </a:extLst>
          </p:cNvPr>
          <p:cNvSpPr>
            <a:spLocks/>
          </p:cNvSpPr>
          <p:nvPr/>
        </p:nvSpPr>
        <p:spPr bwMode="auto">
          <a:xfrm>
            <a:off x="2627314" y="3141664"/>
            <a:ext cx="15875" cy="1587"/>
          </a:xfrm>
          <a:custGeom>
            <a:avLst/>
            <a:gdLst>
              <a:gd name="T0" fmla="*/ 10 w 10"/>
              <a:gd name="T1" fmla="*/ 0 h 1"/>
              <a:gd name="T2" fmla="*/ 4 w 10"/>
              <a:gd name="T3" fmla="*/ 0 h 1"/>
              <a:gd name="T4" fmla="*/ 0 w 10"/>
              <a:gd name="T5" fmla="*/ 1 h 1"/>
            </a:gdLst>
            <a:ahLst/>
            <a:cxnLst>
              <a:cxn ang="0">
                <a:pos x="T0" y="T1"/>
              </a:cxn>
              <a:cxn ang="0">
                <a:pos x="T2" y="T3"/>
              </a:cxn>
              <a:cxn ang="0">
                <a:pos x="T4" y="T5"/>
              </a:cxn>
            </a:cxnLst>
            <a:rect l="0" t="0" r="r" b="b"/>
            <a:pathLst>
              <a:path w="10" h="1">
                <a:moveTo>
                  <a:pt x="10" y="0"/>
                </a:moveTo>
                <a:lnTo>
                  <a:pt x="4" y="0"/>
                </a:lnTo>
                <a:lnTo>
                  <a:pt x="0" y="1"/>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84" name="Freeform 152">
            <a:extLst>
              <a:ext uri="{FF2B5EF4-FFF2-40B4-BE49-F238E27FC236}">
                <a16:creationId xmlns:a16="http://schemas.microsoft.com/office/drawing/2014/main" id="{667F1A42-1D1E-9B09-96AA-B5F86187F3CC}"/>
              </a:ext>
            </a:extLst>
          </p:cNvPr>
          <p:cNvSpPr>
            <a:spLocks/>
          </p:cNvSpPr>
          <p:nvPr/>
        </p:nvSpPr>
        <p:spPr bwMode="auto">
          <a:xfrm>
            <a:off x="2643188" y="3141664"/>
            <a:ext cx="25400" cy="1587"/>
          </a:xfrm>
          <a:custGeom>
            <a:avLst/>
            <a:gdLst>
              <a:gd name="T0" fmla="*/ 16 w 16"/>
              <a:gd name="T1" fmla="*/ 1 h 1"/>
              <a:gd name="T2" fmla="*/ 9 w 16"/>
              <a:gd name="T3" fmla="*/ 0 h 1"/>
              <a:gd name="T4" fmla="*/ 0 w 16"/>
              <a:gd name="T5" fmla="*/ 0 h 1"/>
            </a:gdLst>
            <a:ahLst/>
            <a:cxnLst>
              <a:cxn ang="0">
                <a:pos x="T0" y="T1"/>
              </a:cxn>
              <a:cxn ang="0">
                <a:pos x="T2" y="T3"/>
              </a:cxn>
              <a:cxn ang="0">
                <a:pos x="T4" y="T5"/>
              </a:cxn>
            </a:cxnLst>
            <a:rect l="0" t="0" r="r" b="b"/>
            <a:pathLst>
              <a:path w="16" h="1">
                <a:moveTo>
                  <a:pt x="16" y="1"/>
                </a:moveTo>
                <a:lnTo>
                  <a:pt x="9" y="0"/>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85" name="Freeform 153">
            <a:extLst>
              <a:ext uri="{FF2B5EF4-FFF2-40B4-BE49-F238E27FC236}">
                <a16:creationId xmlns:a16="http://schemas.microsoft.com/office/drawing/2014/main" id="{AC3D68C9-64C2-0CD0-4762-A5F8370F2C8A}"/>
              </a:ext>
            </a:extLst>
          </p:cNvPr>
          <p:cNvSpPr>
            <a:spLocks/>
          </p:cNvSpPr>
          <p:nvPr/>
        </p:nvSpPr>
        <p:spPr bwMode="auto">
          <a:xfrm>
            <a:off x="2668588" y="3143251"/>
            <a:ext cx="6350" cy="3175"/>
          </a:xfrm>
          <a:custGeom>
            <a:avLst/>
            <a:gdLst>
              <a:gd name="T0" fmla="*/ 4 w 4"/>
              <a:gd name="T1" fmla="*/ 2 h 2"/>
              <a:gd name="T2" fmla="*/ 2 w 4"/>
              <a:gd name="T3" fmla="*/ 0 h 2"/>
              <a:gd name="T4" fmla="*/ 0 w 4"/>
              <a:gd name="T5" fmla="*/ 0 h 2"/>
            </a:gdLst>
            <a:ahLst/>
            <a:cxnLst>
              <a:cxn ang="0">
                <a:pos x="T0" y="T1"/>
              </a:cxn>
              <a:cxn ang="0">
                <a:pos x="T2" y="T3"/>
              </a:cxn>
              <a:cxn ang="0">
                <a:pos x="T4" y="T5"/>
              </a:cxn>
            </a:cxnLst>
            <a:rect l="0" t="0" r="r" b="b"/>
            <a:pathLst>
              <a:path w="4" h="2">
                <a:moveTo>
                  <a:pt x="4" y="2"/>
                </a:moveTo>
                <a:lnTo>
                  <a:pt x="2" y="0"/>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86" name="Freeform 154">
            <a:extLst>
              <a:ext uri="{FF2B5EF4-FFF2-40B4-BE49-F238E27FC236}">
                <a16:creationId xmlns:a16="http://schemas.microsoft.com/office/drawing/2014/main" id="{D5ABF47D-D49E-82E2-236E-196652837B7A}"/>
              </a:ext>
            </a:extLst>
          </p:cNvPr>
          <p:cNvSpPr>
            <a:spLocks/>
          </p:cNvSpPr>
          <p:nvPr/>
        </p:nvSpPr>
        <p:spPr bwMode="auto">
          <a:xfrm>
            <a:off x="2668588" y="3146425"/>
            <a:ext cx="6350" cy="6350"/>
          </a:xfrm>
          <a:custGeom>
            <a:avLst/>
            <a:gdLst>
              <a:gd name="T0" fmla="*/ 0 w 4"/>
              <a:gd name="T1" fmla="*/ 4 h 4"/>
              <a:gd name="T2" fmla="*/ 2 w 4"/>
              <a:gd name="T3" fmla="*/ 4 h 4"/>
              <a:gd name="T4" fmla="*/ 4 w 4"/>
              <a:gd name="T5" fmla="*/ 0 h 4"/>
            </a:gdLst>
            <a:ahLst/>
            <a:cxnLst>
              <a:cxn ang="0">
                <a:pos x="T0" y="T1"/>
              </a:cxn>
              <a:cxn ang="0">
                <a:pos x="T2" y="T3"/>
              </a:cxn>
              <a:cxn ang="0">
                <a:pos x="T4" y="T5"/>
              </a:cxn>
            </a:cxnLst>
            <a:rect l="0" t="0" r="r" b="b"/>
            <a:pathLst>
              <a:path w="4" h="4">
                <a:moveTo>
                  <a:pt x="0" y="4"/>
                </a:moveTo>
                <a:lnTo>
                  <a:pt x="2" y="4"/>
                </a:lnTo>
                <a:lnTo>
                  <a:pt x="4"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87" name="Freeform 155">
            <a:extLst>
              <a:ext uri="{FF2B5EF4-FFF2-40B4-BE49-F238E27FC236}">
                <a16:creationId xmlns:a16="http://schemas.microsoft.com/office/drawing/2014/main" id="{CEBF8E7C-93B2-1E2F-21B7-E94A4F00D2D7}"/>
              </a:ext>
            </a:extLst>
          </p:cNvPr>
          <p:cNvSpPr>
            <a:spLocks/>
          </p:cNvSpPr>
          <p:nvPr/>
        </p:nvSpPr>
        <p:spPr bwMode="auto">
          <a:xfrm>
            <a:off x="2644776" y="3152776"/>
            <a:ext cx="23813" cy="3175"/>
          </a:xfrm>
          <a:custGeom>
            <a:avLst/>
            <a:gdLst>
              <a:gd name="T0" fmla="*/ 0 w 15"/>
              <a:gd name="T1" fmla="*/ 2 h 2"/>
              <a:gd name="T2" fmla="*/ 8 w 15"/>
              <a:gd name="T3" fmla="*/ 2 h 2"/>
              <a:gd name="T4" fmla="*/ 15 w 15"/>
              <a:gd name="T5" fmla="*/ 0 h 2"/>
            </a:gdLst>
            <a:ahLst/>
            <a:cxnLst>
              <a:cxn ang="0">
                <a:pos x="T0" y="T1"/>
              </a:cxn>
              <a:cxn ang="0">
                <a:pos x="T2" y="T3"/>
              </a:cxn>
              <a:cxn ang="0">
                <a:pos x="T4" y="T5"/>
              </a:cxn>
            </a:cxnLst>
            <a:rect l="0" t="0" r="r" b="b"/>
            <a:pathLst>
              <a:path w="15" h="2">
                <a:moveTo>
                  <a:pt x="0" y="2"/>
                </a:moveTo>
                <a:lnTo>
                  <a:pt x="8" y="2"/>
                </a:lnTo>
                <a:lnTo>
                  <a:pt x="15"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88" name="Freeform 156">
            <a:extLst>
              <a:ext uri="{FF2B5EF4-FFF2-40B4-BE49-F238E27FC236}">
                <a16:creationId xmlns:a16="http://schemas.microsoft.com/office/drawing/2014/main" id="{44D54C82-BE0C-3860-7E71-5890E4DF551D}"/>
              </a:ext>
            </a:extLst>
          </p:cNvPr>
          <p:cNvSpPr>
            <a:spLocks/>
          </p:cNvSpPr>
          <p:nvPr/>
        </p:nvSpPr>
        <p:spPr bwMode="auto">
          <a:xfrm>
            <a:off x="2627313" y="3152776"/>
            <a:ext cx="17462" cy="3175"/>
          </a:xfrm>
          <a:custGeom>
            <a:avLst/>
            <a:gdLst>
              <a:gd name="T0" fmla="*/ 0 w 11"/>
              <a:gd name="T1" fmla="*/ 0 h 2"/>
              <a:gd name="T2" fmla="*/ 6 w 11"/>
              <a:gd name="T3" fmla="*/ 2 h 2"/>
              <a:gd name="T4" fmla="*/ 11 w 11"/>
              <a:gd name="T5" fmla="*/ 2 h 2"/>
            </a:gdLst>
            <a:ahLst/>
            <a:cxnLst>
              <a:cxn ang="0">
                <a:pos x="T0" y="T1"/>
              </a:cxn>
              <a:cxn ang="0">
                <a:pos x="T2" y="T3"/>
              </a:cxn>
              <a:cxn ang="0">
                <a:pos x="T4" y="T5"/>
              </a:cxn>
            </a:cxnLst>
            <a:rect l="0" t="0" r="r" b="b"/>
            <a:pathLst>
              <a:path w="11" h="2">
                <a:moveTo>
                  <a:pt x="0" y="0"/>
                </a:moveTo>
                <a:lnTo>
                  <a:pt x="6" y="2"/>
                </a:lnTo>
                <a:lnTo>
                  <a:pt x="11" y="2"/>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89" name="Freeform 157">
            <a:extLst>
              <a:ext uri="{FF2B5EF4-FFF2-40B4-BE49-F238E27FC236}">
                <a16:creationId xmlns:a16="http://schemas.microsoft.com/office/drawing/2014/main" id="{5F56F463-2C9D-07C1-C143-0A00D9010A1F}"/>
              </a:ext>
            </a:extLst>
          </p:cNvPr>
          <p:cNvSpPr>
            <a:spLocks/>
          </p:cNvSpPr>
          <p:nvPr/>
        </p:nvSpPr>
        <p:spPr bwMode="auto">
          <a:xfrm>
            <a:off x="2616201" y="3143251"/>
            <a:ext cx="11113" cy="9525"/>
          </a:xfrm>
          <a:custGeom>
            <a:avLst/>
            <a:gdLst>
              <a:gd name="T0" fmla="*/ 0 w 7"/>
              <a:gd name="T1" fmla="*/ 0 h 6"/>
              <a:gd name="T2" fmla="*/ 4 w 7"/>
              <a:gd name="T3" fmla="*/ 4 h 6"/>
              <a:gd name="T4" fmla="*/ 7 w 7"/>
              <a:gd name="T5" fmla="*/ 6 h 6"/>
            </a:gdLst>
            <a:ahLst/>
            <a:cxnLst>
              <a:cxn ang="0">
                <a:pos x="T0" y="T1"/>
              </a:cxn>
              <a:cxn ang="0">
                <a:pos x="T2" y="T3"/>
              </a:cxn>
              <a:cxn ang="0">
                <a:pos x="T4" y="T5"/>
              </a:cxn>
            </a:cxnLst>
            <a:rect l="0" t="0" r="r" b="b"/>
            <a:pathLst>
              <a:path w="7" h="6">
                <a:moveTo>
                  <a:pt x="0" y="0"/>
                </a:moveTo>
                <a:lnTo>
                  <a:pt x="4" y="4"/>
                </a:lnTo>
                <a:lnTo>
                  <a:pt x="7" y="6"/>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90" name="Freeform 158">
            <a:extLst>
              <a:ext uri="{FF2B5EF4-FFF2-40B4-BE49-F238E27FC236}">
                <a16:creationId xmlns:a16="http://schemas.microsoft.com/office/drawing/2014/main" id="{8FC0597E-7393-C257-904D-5C1EBA50C281}"/>
              </a:ext>
            </a:extLst>
          </p:cNvPr>
          <p:cNvSpPr>
            <a:spLocks/>
          </p:cNvSpPr>
          <p:nvPr/>
        </p:nvSpPr>
        <p:spPr bwMode="auto">
          <a:xfrm>
            <a:off x="2606676" y="3128964"/>
            <a:ext cx="9525" cy="14287"/>
          </a:xfrm>
          <a:custGeom>
            <a:avLst/>
            <a:gdLst>
              <a:gd name="T0" fmla="*/ 0 w 6"/>
              <a:gd name="T1" fmla="*/ 0 h 9"/>
              <a:gd name="T2" fmla="*/ 2 w 6"/>
              <a:gd name="T3" fmla="*/ 4 h 9"/>
              <a:gd name="T4" fmla="*/ 6 w 6"/>
              <a:gd name="T5" fmla="*/ 9 h 9"/>
            </a:gdLst>
            <a:ahLst/>
            <a:cxnLst>
              <a:cxn ang="0">
                <a:pos x="T0" y="T1"/>
              </a:cxn>
              <a:cxn ang="0">
                <a:pos x="T2" y="T3"/>
              </a:cxn>
              <a:cxn ang="0">
                <a:pos x="T4" y="T5"/>
              </a:cxn>
            </a:cxnLst>
            <a:rect l="0" t="0" r="r" b="b"/>
            <a:pathLst>
              <a:path w="6" h="9">
                <a:moveTo>
                  <a:pt x="0" y="0"/>
                </a:moveTo>
                <a:lnTo>
                  <a:pt x="2" y="4"/>
                </a:lnTo>
                <a:lnTo>
                  <a:pt x="6" y="9"/>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91" name="Freeform 159">
            <a:extLst>
              <a:ext uri="{FF2B5EF4-FFF2-40B4-BE49-F238E27FC236}">
                <a16:creationId xmlns:a16="http://schemas.microsoft.com/office/drawing/2014/main" id="{8963CDAE-B3F9-CAD3-BE09-CD8B2EBFA80E}"/>
              </a:ext>
            </a:extLst>
          </p:cNvPr>
          <p:cNvSpPr>
            <a:spLocks/>
          </p:cNvSpPr>
          <p:nvPr/>
        </p:nvSpPr>
        <p:spPr bwMode="auto">
          <a:xfrm>
            <a:off x="2605089" y="3114675"/>
            <a:ext cx="1587" cy="14288"/>
          </a:xfrm>
          <a:custGeom>
            <a:avLst/>
            <a:gdLst>
              <a:gd name="T0" fmla="*/ 0 w 1"/>
              <a:gd name="T1" fmla="*/ 0 h 9"/>
              <a:gd name="T2" fmla="*/ 0 w 1"/>
              <a:gd name="T3" fmla="*/ 5 h 9"/>
              <a:gd name="T4" fmla="*/ 1 w 1"/>
              <a:gd name="T5" fmla="*/ 9 h 9"/>
            </a:gdLst>
            <a:ahLst/>
            <a:cxnLst>
              <a:cxn ang="0">
                <a:pos x="T0" y="T1"/>
              </a:cxn>
              <a:cxn ang="0">
                <a:pos x="T2" y="T3"/>
              </a:cxn>
              <a:cxn ang="0">
                <a:pos x="T4" y="T5"/>
              </a:cxn>
            </a:cxnLst>
            <a:rect l="0" t="0" r="r" b="b"/>
            <a:pathLst>
              <a:path w="1" h="9">
                <a:moveTo>
                  <a:pt x="0" y="0"/>
                </a:moveTo>
                <a:lnTo>
                  <a:pt x="0" y="5"/>
                </a:lnTo>
                <a:lnTo>
                  <a:pt x="1" y="9"/>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92" name="Freeform 160">
            <a:extLst>
              <a:ext uri="{FF2B5EF4-FFF2-40B4-BE49-F238E27FC236}">
                <a16:creationId xmlns:a16="http://schemas.microsoft.com/office/drawing/2014/main" id="{E11978CA-0391-FAC9-18E7-532D2C4D8FB5}"/>
              </a:ext>
            </a:extLst>
          </p:cNvPr>
          <p:cNvSpPr>
            <a:spLocks/>
          </p:cNvSpPr>
          <p:nvPr/>
        </p:nvSpPr>
        <p:spPr bwMode="auto">
          <a:xfrm>
            <a:off x="2605089" y="3097213"/>
            <a:ext cx="1587" cy="17462"/>
          </a:xfrm>
          <a:custGeom>
            <a:avLst/>
            <a:gdLst>
              <a:gd name="T0" fmla="*/ 1 w 1"/>
              <a:gd name="T1" fmla="*/ 0 h 11"/>
              <a:gd name="T2" fmla="*/ 0 w 1"/>
              <a:gd name="T3" fmla="*/ 5 h 11"/>
              <a:gd name="T4" fmla="*/ 0 w 1"/>
              <a:gd name="T5" fmla="*/ 11 h 11"/>
            </a:gdLst>
            <a:ahLst/>
            <a:cxnLst>
              <a:cxn ang="0">
                <a:pos x="T0" y="T1"/>
              </a:cxn>
              <a:cxn ang="0">
                <a:pos x="T2" y="T3"/>
              </a:cxn>
              <a:cxn ang="0">
                <a:pos x="T4" y="T5"/>
              </a:cxn>
            </a:cxnLst>
            <a:rect l="0" t="0" r="r" b="b"/>
            <a:pathLst>
              <a:path w="1" h="11">
                <a:moveTo>
                  <a:pt x="1" y="0"/>
                </a:moveTo>
                <a:lnTo>
                  <a:pt x="0" y="5"/>
                </a:lnTo>
                <a:lnTo>
                  <a:pt x="0" y="11"/>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93" name="Freeform 161">
            <a:extLst>
              <a:ext uri="{FF2B5EF4-FFF2-40B4-BE49-F238E27FC236}">
                <a16:creationId xmlns:a16="http://schemas.microsoft.com/office/drawing/2014/main" id="{D538B091-5375-A36A-DD04-35AB64F91FF2}"/>
              </a:ext>
            </a:extLst>
          </p:cNvPr>
          <p:cNvSpPr>
            <a:spLocks/>
          </p:cNvSpPr>
          <p:nvPr/>
        </p:nvSpPr>
        <p:spPr bwMode="auto">
          <a:xfrm>
            <a:off x="2606676" y="3082925"/>
            <a:ext cx="9525" cy="14288"/>
          </a:xfrm>
          <a:custGeom>
            <a:avLst/>
            <a:gdLst>
              <a:gd name="T0" fmla="*/ 6 w 6"/>
              <a:gd name="T1" fmla="*/ 0 h 9"/>
              <a:gd name="T2" fmla="*/ 2 w 6"/>
              <a:gd name="T3" fmla="*/ 3 h 9"/>
              <a:gd name="T4" fmla="*/ 0 w 6"/>
              <a:gd name="T5" fmla="*/ 9 h 9"/>
            </a:gdLst>
            <a:ahLst/>
            <a:cxnLst>
              <a:cxn ang="0">
                <a:pos x="T0" y="T1"/>
              </a:cxn>
              <a:cxn ang="0">
                <a:pos x="T2" y="T3"/>
              </a:cxn>
              <a:cxn ang="0">
                <a:pos x="T4" y="T5"/>
              </a:cxn>
            </a:cxnLst>
            <a:rect l="0" t="0" r="r" b="b"/>
            <a:pathLst>
              <a:path w="6" h="9">
                <a:moveTo>
                  <a:pt x="6" y="0"/>
                </a:moveTo>
                <a:lnTo>
                  <a:pt x="2" y="3"/>
                </a:lnTo>
                <a:lnTo>
                  <a:pt x="0" y="9"/>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94" name="Freeform 162">
            <a:extLst>
              <a:ext uri="{FF2B5EF4-FFF2-40B4-BE49-F238E27FC236}">
                <a16:creationId xmlns:a16="http://schemas.microsoft.com/office/drawing/2014/main" id="{E7FE7930-10D6-01E5-7A47-1C7513D559C0}"/>
              </a:ext>
            </a:extLst>
          </p:cNvPr>
          <p:cNvSpPr>
            <a:spLocks/>
          </p:cNvSpPr>
          <p:nvPr/>
        </p:nvSpPr>
        <p:spPr bwMode="auto">
          <a:xfrm>
            <a:off x="2616201" y="3076575"/>
            <a:ext cx="11113" cy="6350"/>
          </a:xfrm>
          <a:custGeom>
            <a:avLst/>
            <a:gdLst>
              <a:gd name="T0" fmla="*/ 7 w 7"/>
              <a:gd name="T1" fmla="*/ 0 h 4"/>
              <a:gd name="T2" fmla="*/ 4 w 7"/>
              <a:gd name="T3" fmla="*/ 2 h 4"/>
              <a:gd name="T4" fmla="*/ 0 w 7"/>
              <a:gd name="T5" fmla="*/ 4 h 4"/>
            </a:gdLst>
            <a:ahLst/>
            <a:cxnLst>
              <a:cxn ang="0">
                <a:pos x="T0" y="T1"/>
              </a:cxn>
              <a:cxn ang="0">
                <a:pos x="T2" y="T3"/>
              </a:cxn>
              <a:cxn ang="0">
                <a:pos x="T4" y="T5"/>
              </a:cxn>
            </a:cxnLst>
            <a:rect l="0" t="0" r="r" b="b"/>
            <a:pathLst>
              <a:path w="7" h="4">
                <a:moveTo>
                  <a:pt x="7" y="0"/>
                </a:moveTo>
                <a:lnTo>
                  <a:pt x="4" y="2"/>
                </a:lnTo>
                <a:lnTo>
                  <a:pt x="0" y="4"/>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95" name="Freeform 163">
            <a:extLst>
              <a:ext uri="{FF2B5EF4-FFF2-40B4-BE49-F238E27FC236}">
                <a16:creationId xmlns:a16="http://schemas.microsoft.com/office/drawing/2014/main" id="{E5105D6A-59A5-088A-76F3-2DA88D4F24F7}"/>
              </a:ext>
            </a:extLst>
          </p:cNvPr>
          <p:cNvSpPr>
            <a:spLocks/>
          </p:cNvSpPr>
          <p:nvPr/>
        </p:nvSpPr>
        <p:spPr bwMode="auto">
          <a:xfrm>
            <a:off x="2627314" y="3070225"/>
            <a:ext cx="15875" cy="6350"/>
          </a:xfrm>
          <a:custGeom>
            <a:avLst/>
            <a:gdLst>
              <a:gd name="T0" fmla="*/ 10 w 10"/>
              <a:gd name="T1" fmla="*/ 0 h 4"/>
              <a:gd name="T2" fmla="*/ 4 w 10"/>
              <a:gd name="T3" fmla="*/ 2 h 4"/>
              <a:gd name="T4" fmla="*/ 0 w 10"/>
              <a:gd name="T5" fmla="*/ 4 h 4"/>
            </a:gdLst>
            <a:ahLst/>
            <a:cxnLst>
              <a:cxn ang="0">
                <a:pos x="T0" y="T1"/>
              </a:cxn>
              <a:cxn ang="0">
                <a:pos x="T2" y="T3"/>
              </a:cxn>
              <a:cxn ang="0">
                <a:pos x="T4" y="T5"/>
              </a:cxn>
            </a:cxnLst>
            <a:rect l="0" t="0" r="r" b="b"/>
            <a:pathLst>
              <a:path w="10" h="4">
                <a:moveTo>
                  <a:pt x="10" y="0"/>
                </a:moveTo>
                <a:lnTo>
                  <a:pt x="4" y="2"/>
                </a:lnTo>
                <a:lnTo>
                  <a:pt x="0" y="4"/>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96" name="Freeform 164">
            <a:extLst>
              <a:ext uri="{FF2B5EF4-FFF2-40B4-BE49-F238E27FC236}">
                <a16:creationId xmlns:a16="http://schemas.microsoft.com/office/drawing/2014/main" id="{4A780EB9-4E83-6136-3361-1F24E520E95D}"/>
              </a:ext>
            </a:extLst>
          </p:cNvPr>
          <p:cNvSpPr>
            <a:spLocks/>
          </p:cNvSpPr>
          <p:nvPr/>
        </p:nvSpPr>
        <p:spPr bwMode="auto">
          <a:xfrm>
            <a:off x="2643189" y="3070225"/>
            <a:ext cx="14287" cy="1588"/>
          </a:xfrm>
          <a:custGeom>
            <a:avLst/>
            <a:gdLst>
              <a:gd name="T0" fmla="*/ 9 w 9"/>
              <a:gd name="T1" fmla="*/ 5 w 9"/>
              <a:gd name="T2" fmla="*/ 0 w 9"/>
            </a:gdLst>
            <a:ahLst/>
            <a:cxnLst>
              <a:cxn ang="0">
                <a:pos x="T0" y="0"/>
              </a:cxn>
              <a:cxn ang="0">
                <a:pos x="T1" y="0"/>
              </a:cxn>
              <a:cxn ang="0">
                <a:pos x="T2" y="0"/>
              </a:cxn>
            </a:cxnLst>
            <a:rect l="0" t="0" r="r" b="b"/>
            <a:pathLst>
              <a:path w="9">
                <a:moveTo>
                  <a:pt x="9" y="0"/>
                </a:moveTo>
                <a:lnTo>
                  <a:pt x="5" y="0"/>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97" name="Freeform 165">
            <a:extLst>
              <a:ext uri="{FF2B5EF4-FFF2-40B4-BE49-F238E27FC236}">
                <a16:creationId xmlns:a16="http://schemas.microsoft.com/office/drawing/2014/main" id="{988AD26A-AB31-74EA-1510-D2CDF094B62A}"/>
              </a:ext>
            </a:extLst>
          </p:cNvPr>
          <p:cNvSpPr>
            <a:spLocks/>
          </p:cNvSpPr>
          <p:nvPr/>
        </p:nvSpPr>
        <p:spPr bwMode="auto">
          <a:xfrm>
            <a:off x="2657476" y="3070226"/>
            <a:ext cx="17463" cy="9525"/>
          </a:xfrm>
          <a:custGeom>
            <a:avLst/>
            <a:gdLst>
              <a:gd name="T0" fmla="*/ 11 w 11"/>
              <a:gd name="T1" fmla="*/ 6 h 6"/>
              <a:gd name="T2" fmla="*/ 5 w 11"/>
              <a:gd name="T3" fmla="*/ 2 h 6"/>
              <a:gd name="T4" fmla="*/ 0 w 11"/>
              <a:gd name="T5" fmla="*/ 0 h 6"/>
            </a:gdLst>
            <a:ahLst/>
            <a:cxnLst>
              <a:cxn ang="0">
                <a:pos x="T0" y="T1"/>
              </a:cxn>
              <a:cxn ang="0">
                <a:pos x="T2" y="T3"/>
              </a:cxn>
              <a:cxn ang="0">
                <a:pos x="T4" y="T5"/>
              </a:cxn>
            </a:cxnLst>
            <a:rect l="0" t="0" r="r" b="b"/>
            <a:pathLst>
              <a:path w="11" h="6">
                <a:moveTo>
                  <a:pt x="11" y="6"/>
                </a:moveTo>
                <a:lnTo>
                  <a:pt x="5" y="2"/>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98" name="Freeform 166">
            <a:extLst>
              <a:ext uri="{FF2B5EF4-FFF2-40B4-BE49-F238E27FC236}">
                <a16:creationId xmlns:a16="http://schemas.microsoft.com/office/drawing/2014/main" id="{C3EEE65B-128B-E52F-EB86-9BCD98519A69}"/>
              </a:ext>
            </a:extLst>
          </p:cNvPr>
          <p:cNvSpPr>
            <a:spLocks/>
          </p:cNvSpPr>
          <p:nvPr/>
        </p:nvSpPr>
        <p:spPr bwMode="auto">
          <a:xfrm>
            <a:off x="2640014" y="3354388"/>
            <a:ext cx="66675" cy="482600"/>
          </a:xfrm>
          <a:custGeom>
            <a:avLst/>
            <a:gdLst>
              <a:gd name="T0" fmla="*/ 22 w 42"/>
              <a:gd name="T1" fmla="*/ 0 h 304"/>
              <a:gd name="T2" fmla="*/ 22 w 42"/>
              <a:gd name="T3" fmla="*/ 131 h 304"/>
              <a:gd name="T4" fmla="*/ 0 w 42"/>
              <a:gd name="T5" fmla="*/ 131 h 304"/>
              <a:gd name="T6" fmla="*/ 0 w 42"/>
              <a:gd name="T7" fmla="*/ 304 h 304"/>
              <a:gd name="T8" fmla="*/ 42 w 42"/>
              <a:gd name="T9" fmla="*/ 304 h 304"/>
              <a:gd name="T10" fmla="*/ 42 w 42"/>
              <a:gd name="T11" fmla="*/ 131 h 304"/>
              <a:gd name="T12" fmla="*/ 22 w 42"/>
              <a:gd name="T13" fmla="*/ 131 h 304"/>
            </a:gdLst>
            <a:ahLst/>
            <a:cxnLst>
              <a:cxn ang="0">
                <a:pos x="T0" y="T1"/>
              </a:cxn>
              <a:cxn ang="0">
                <a:pos x="T2" y="T3"/>
              </a:cxn>
              <a:cxn ang="0">
                <a:pos x="T4" y="T5"/>
              </a:cxn>
              <a:cxn ang="0">
                <a:pos x="T6" y="T7"/>
              </a:cxn>
              <a:cxn ang="0">
                <a:pos x="T8" y="T9"/>
              </a:cxn>
              <a:cxn ang="0">
                <a:pos x="T10" y="T11"/>
              </a:cxn>
              <a:cxn ang="0">
                <a:pos x="T12" y="T13"/>
              </a:cxn>
            </a:cxnLst>
            <a:rect l="0" t="0" r="r" b="b"/>
            <a:pathLst>
              <a:path w="42" h="304">
                <a:moveTo>
                  <a:pt x="22" y="0"/>
                </a:moveTo>
                <a:lnTo>
                  <a:pt x="22" y="131"/>
                </a:lnTo>
                <a:lnTo>
                  <a:pt x="0" y="131"/>
                </a:lnTo>
                <a:lnTo>
                  <a:pt x="0" y="304"/>
                </a:lnTo>
                <a:lnTo>
                  <a:pt x="42" y="304"/>
                </a:lnTo>
                <a:lnTo>
                  <a:pt x="42" y="131"/>
                </a:lnTo>
                <a:lnTo>
                  <a:pt x="22" y="131"/>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199" name="Line 167">
            <a:extLst>
              <a:ext uri="{FF2B5EF4-FFF2-40B4-BE49-F238E27FC236}">
                <a16:creationId xmlns:a16="http://schemas.microsoft.com/office/drawing/2014/main" id="{3544F7A9-B627-FA68-F66B-09DEEA7C3371}"/>
              </a:ext>
            </a:extLst>
          </p:cNvPr>
          <p:cNvSpPr>
            <a:spLocks noChangeShapeType="1"/>
          </p:cNvSpPr>
          <p:nvPr/>
        </p:nvSpPr>
        <p:spPr bwMode="auto">
          <a:xfrm>
            <a:off x="2674939" y="3836989"/>
            <a:ext cx="1587" cy="30638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00" name="Freeform 168">
            <a:extLst>
              <a:ext uri="{FF2B5EF4-FFF2-40B4-BE49-F238E27FC236}">
                <a16:creationId xmlns:a16="http://schemas.microsoft.com/office/drawing/2014/main" id="{65A3C61B-81F5-EB43-C8D5-0B80320FDE17}"/>
              </a:ext>
            </a:extLst>
          </p:cNvPr>
          <p:cNvSpPr>
            <a:spLocks/>
          </p:cNvSpPr>
          <p:nvPr/>
        </p:nvSpPr>
        <p:spPr bwMode="auto">
          <a:xfrm>
            <a:off x="2674938" y="2941638"/>
            <a:ext cx="239712" cy="412750"/>
          </a:xfrm>
          <a:custGeom>
            <a:avLst/>
            <a:gdLst>
              <a:gd name="T0" fmla="*/ 0 w 151"/>
              <a:gd name="T1" fmla="*/ 0 h 260"/>
              <a:gd name="T2" fmla="*/ 151 w 151"/>
              <a:gd name="T3" fmla="*/ 0 h 260"/>
              <a:gd name="T4" fmla="*/ 151 w 151"/>
              <a:gd name="T5" fmla="*/ 260 h 260"/>
            </a:gdLst>
            <a:ahLst/>
            <a:cxnLst>
              <a:cxn ang="0">
                <a:pos x="T0" y="T1"/>
              </a:cxn>
              <a:cxn ang="0">
                <a:pos x="T2" y="T3"/>
              </a:cxn>
              <a:cxn ang="0">
                <a:pos x="T4" y="T5"/>
              </a:cxn>
            </a:cxnLst>
            <a:rect l="0" t="0" r="r" b="b"/>
            <a:pathLst>
              <a:path w="151" h="260">
                <a:moveTo>
                  <a:pt x="0" y="0"/>
                </a:moveTo>
                <a:lnTo>
                  <a:pt x="151" y="0"/>
                </a:lnTo>
                <a:lnTo>
                  <a:pt x="151" y="26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01" name="Line 169">
            <a:extLst>
              <a:ext uri="{FF2B5EF4-FFF2-40B4-BE49-F238E27FC236}">
                <a16:creationId xmlns:a16="http://schemas.microsoft.com/office/drawing/2014/main" id="{5C14C10D-2604-9875-EB2B-71CB00CA6744}"/>
              </a:ext>
            </a:extLst>
          </p:cNvPr>
          <p:cNvSpPr>
            <a:spLocks noChangeShapeType="1"/>
          </p:cNvSpPr>
          <p:nvPr/>
        </p:nvSpPr>
        <p:spPr bwMode="auto">
          <a:xfrm>
            <a:off x="2914650" y="3492500"/>
            <a:ext cx="1588" cy="477838"/>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02" name="Freeform 170">
            <a:extLst>
              <a:ext uri="{FF2B5EF4-FFF2-40B4-BE49-F238E27FC236}">
                <a16:creationId xmlns:a16="http://schemas.microsoft.com/office/drawing/2014/main" id="{0BC37E55-8D22-E8CD-2E0D-9DEBEF8D4EE8}"/>
              </a:ext>
            </a:extLst>
          </p:cNvPr>
          <p:cNvSpPr>
            <a:spLocks/>
          </p:cNvSpPr>
          <p:nvPr/>
        </p:nvSpPr>
        <p:spPr bwMode="auto">
          <a:xfrm>
            <a:off x="2674938" y="2600325"/>
            <a:ext cx="582612" cy="101600"/>
          </a:xfrm>
          <a:custGeom>
            <a:avLst/>
            <a:gdLst>
              <a:gd name="T0" fmla="*/ 0 w 367"/>
              <a:gd name="T1" fmla="*/ 0 h 64"/>
              <a:gd name="T2" fmla="*/ 367 w 367"/>
              <a:gd name="T3" fmla="*/ 0 h 64"/>
              <a:gd name="T4" fmla="*/ 367 w 367"/>
              <a:gd name="T5" fmla="*/ 64 h 64"/>
            </a:gdLst>
            <a:ahLst/>
            <a:cxnLst>
              <a:cxn ang="0">
                <a:pos x="T0" y="T1"/>
              </a:cxn>
              <a:cxn ang="0">
                <a:pos x="T2" y="T3"/>
              </a:cxn>
              <a:cxn ang="0">
                <a:pos x="T4" y="T5"/>
              </a:cxn>
            </a:cxnLst>
            <a:rect l="0" t="0" r="r" b="b"/>
            <a:pathLst>
              <a:path w="367" h="64">
                <a:moveTo>
                  <a:pt x="0" y="0"/>
                </a:moveTo>
                <a:lnTo>
                  <a:pt x="367" y="0"/>
                </a:lnTo>
                <a:lnTo>
                  <a:pt x="367" y="64"/>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03" name="Line 171">
            <a:extLst>
              <a:ext uri="{FF2B5EF4-FFF2-40B4-BE49-F238E27FC236}">
                <a16:creationId xmlns:a16="http://schemas.microsoft.com/office/drawing/2014/main" id="{96923759-5516-6245-02E3-5981E9B3AF60}"/>
              </a:ext>
            </a:extLst>
          </p:cNvPr>
          <p:cNvSpPr>
            <a:spLocks noChangeShapeType="1"/>
          </p:cNvSpPr>
          <p:nvPr/>
        </p:nvSpPr>
        <p:spPr bwMode="auto">
          <a:xfrm>
            <a:off x="3257550" y="2840038"/>
            <a:ext cx="1588" cy="58420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04" name="Line 172">
            <a:extLst>
              <a:ext uri="{FF2B5EF4-FFF2-40B4-BE49-F238E27FC236}">
                <a16:creationId xmlns:a16="http://schemas.microsoft.com/office/drawing/2014/main" id="{5403467A-36E4-1815-D7E8-09687693E540}"/>
              </a:ext>
            </a:extLst>
          </p:cNvPr>
          <p:cNvSpPr>
            <a:spLocks noChangeShapeType="1"/>
          </p:cNvSpPr>
          <p:nvPr/>
        </p:nvSpPr>
        <p:spPr bwMode="auto">
          <a:xfrm>
            <a:off x="3257550" y="3492500"/>
            <a:ext cx="1588" cy="477838"/>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05" name="Freeform 173">
            <a:extLst>
              <a:ext uri="{FF2B5EF4-FFF2-40B4-BE49-F238E27FC236}">
                <a16:creationId xmlns:a16="http://schemas.microsoft.com/office/drawing/2014/main" id="{C99C09B4-7C4D-E846-9BEF-3BD1C3DF8190}"/>
              </a:ext>
            </a:extLst>
          </p:cNvPr>
          <p:cNvSpPr>
            <a:spLocks/>
          </p:cNvSpPr>
          <p:nvPr/>
        </p:nvSpPr>
        <p:spPr bwMode="auto">
          <a:xfrm>
            <a:off x="3257551" y="2941638"/>
            <a:ext cx="447675" cy="652462"/>
          </a:xfrm>
          <a:custGeom>
            <a:avLst/>
            <a:gdLst>
              <a:gd name="T0" fmla="*/ 0 w 282"/>
              <a:gd name="T1" fmla="*/ 0 h 411"/>
              <a:gd name="T2" fmla="*/ 261 w 282"/>
              <a:gd name="T3" fmla="*/ 0 h 411"/>
              <a:gd name="T4" fmla="*/ 261 w 282"/>
              <a:gd name="T5" fmla="*/ 238 h 411"/>
              <a:gd name="T6" fmla="*/ 239 w 282"/>
              <a:gd name="T7" fmla="*/ 238 h 411"/>
              <a:gd name="T8" fmla="*/ 239 w 282"/>
              <a:gd name="T9" fmla="*/ 411 h 411"/>
              <a:gd name="T10" fmla="*/ 282 w 282"/>
              <a:gd name="T11" fmla="*/ 411 h 411"/>
              <a:gd name="T12" fmla="*/ 282 w 282"/>
              <a:gd name="T13" fmla="*/ 238 h 411"/>
              <a:gd name="T14" fmla="*/ 261 w 282"/>
              <a:gd name="T15" fmla="*/ 238 h 4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2" h="411">
                <a:moveTo>
                  <a:pt x="0" y="0"/>
                </a:moveTo>
                <a:lnTo>
                  <a:pt x="261" y="0"/>
                </a:lnTo>
                <a:lnTo>
                  <a:pt x="261" y="238"/>
                </a:lnTo>
                <a:lnTo>
                  <a:pt x="239" y="238"/>
                </a:lnTo>
                <a:lnTo>
                  <a:pt x="239" y="411"/>
                </a:lnTo>
                <a:lnTo>
                  <a:pt x="282" y="411"/>
                </a:lnTo>
                <a:lnTo>
                  <a:pt x="282" y="238"/>
                </a:lnTo>
                <a:lnTo>
                  <a:pt x="261" y="238"/>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06" name="Line 174">
            <a:extLst>
              <a:ext uri="{FF2B5EF4-FFF2-40B4-BE49-F238E27FC236}">
                <a16:creationId xmlns:a16="http://schemas.microsoft.com/office/drawing/2014/main" id="{6FDE0F0A-05AC-D910-F020-02EB3A7FBBB0}"/>
              </a:ext>
            </a:extLst>
          </p:cNvPr>
          <p:cNvSpPr>
            <a:spLocks noChangeShapeType="1"/>
          </p:cNvSpPr>
          <p:nvPr/>
        </p:nvSpPr>
        <p:spPr bwMode="auto">
          <a:xfrm>
            <a:off x="3671889" y="3594100"/>
            <a:ext cx="1587" cy="376238"/>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07" name="Line 175">
            <a:extLst>
              <a:ext uri="{FF2B5EF4-FFF2-40B4-BE49-F238E27FC236}">
                <a16:creationId xmlns:a16="http://schemas.microsoft.com/office/drawing/2014/main" id="{1878DAF8-77C2-A495-8845-EDA5C6E969D0}"/>
              </a:ext>
            </a:extLst>
          </p:cNvPr>
          <p:cNvSpPr>
            <a:spLocks noChangeShapeType="1"/>
          </p:cNvSpPr>
          <p:nvPr/>
        </p:nvSpPr>
        <p:spPr bwMode="auto">
          <a:xfrm>
            <a:off x="3154363" y="3424239"/>
            <a:ext cx="207962" cy="1587"/>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08" name="Line 176">
            <a:extLst>
              <a:ext uri="{FF2B5EF4-FFF2-40B4-BE49-F238E27FC236}">
                <a16:creationId xmlns:a16="http://schemas.microsoft.com/office/drawing/2014/main" id="{930F83CD-BCE3-88CB-5CB2-519F464148C3}"/>
              </a:ext>
            </a:extLst>
          </p:cNvPr>
          <p:cNvSpPr>
            <a:spLocks noChangeShapeType="1"/>
          </p:cNvSpPr>
          <p:nvPr/>
        </p:nvSpPr>
        <p:spPr bwMode="auto">
          <a:xfrm flipH="1">
            <a:off x="3154363" y="3492500"/>
            <a:ext cx="207962" cy="1588"/>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09" name="Freeform 177">
            <a:extLst>
              <a:ext uri="{FF2B5EF4-FFF2-40B4-BE49-F238E27FC236}">
                <a16:creationId xmlns:a16="http://schemas.microsoft.com/office/drawing/2014/main" id="{9B3BA317-5BCA-230F-6A36-656E7C1F9293}"/>
              </a:ext>
            </a:extLst>
          </p:cNvPr>
          <p:cNvSpPr>
            <a:spLocks/>
          </p:cNvSpPr>
          <p:nvPr/>
        </p:nvSpPr>
        <p:spPr bwMode="auto">
          <a:xfrm>
            <a:off x="3248025" y="2701926"/>
            <a:ext cx="20638" cy="9525"/>
          </a:xfrm>
          <a:custGeom>
            <a:avLst/>
            <a:gdLst>
              <a:gd name="T0" fmla="*/ 0 w 13"/>
              <a:gd name="T1" fmla="*/ 0 h 6"/>
              <a:gd name="T2" fmla="*/ 0 w 13"/>
              <a:gd name="T3" fmla="*/ 2 h 6"/>
              <a:gd name="T4" fmla="*/ 2 w 13"/>
              <a:gd name="T5" fmla="*/ 6 h 6"/>
              <a:gd name="T6" fmla="*/ 6 w 13"/>
              <a:gd name="T7" fmla="*/ 6 h 6"/>
              <a:gd name="T8" fmla="*/ 9 w 13"/>
              <a:gd name="T9" fmla="*/ 6 h 6"/>
              <a:gd name="T10" fmla="*/ 11 w 13"/>
              <a:gd name="T11" fmla="*/ 6 h 6"/>
              <a:gd name="T12" fmla="*/ 13 w 13"/>
              <a:gd name="T13" fmla="*/ 2 h 6"/>
              <a:gd name="T14" fmla="*/ 13 w 13"/>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6">
                <a:moveTo>
                  <a:pt x="0" y="0"/>
                </a:moveTo>
                <a:lnTo>
                  <a:pt x="0" y="2"/>
                </a:lnTo>
                <a:lnTo>
                  <a:pt x="2" y="6"/>
                </a:lnTo>
                <a:lnTo>
                  <a:pt x="6" y="6"/>
                </a:lnTo>
                <a:lnTo>
                  <a:pt x="9" y="6"/>
                </a:lnTo>
                <a:lnTo>
                  <a:pt x="11" y="6"/>
                </a:lnTo>
                <a:lnTo>
                  <a:pt x="13" y="2"/>
                </a:lnTo>
                <a:lnTo>
                  <a:pt x="13" y="0"/>
                </a:lnTo>
              </a:path>
            </a:pathLst>
          </a:custGeom>
          <a:noFill/>
          <a:ln w="206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10" name="Freeform 178">
            <a:extLst>
              <a:ext uri="{FF2B5EF4-FFF2-40B4-BE49-F238E27FC236}">
                <a16:creationId xmlns:a16="http://schemas.microsoft.com/office/drawing/2014/main" id="{D43915EC-F530-C4EB-6F2A-738AA623735E}"/>
              </a:ext>
            </a:extLst>
          </p:cNvPr>
          <p:cNvSpPr>
            <a:spLocks/>
          </p:cNvSpPr>
          <p:nvPr/>
        </p:nvSpPr>
        <p:spPr bwMode="auto">
          <a:xfrm>
            <a:off x="3248025" y="2690813"/>
            <a:ext cx="20638" cy="11112"/>
          </a:xfrm>
          <a:custGeom>
            <a:avLst/>
            <a:gdLst>
              <a:gd name="T0" fmla="*/ 13 w 13"/>
              <a:gd name="T1" fmla="*/ 7 h 7"/>
              <a:gd name="T2" fmla="*/ 13 w 13"/>
              <a:gd name="T3" fmla="*/ 4 h 7"/>
              <a:gd name="T4" fmla="*/ 9 w 13"/>
              <a:gd name="T5" fmla="*/ 2 h 7"/>
              <a:gd name="T6" fmla="*/ 7 w 13"/>
              <a:gd name="T7" fmla="*/ 0 h 7"/>
              <a:gd name="T8" fmla="*/ 4 w 13"/>
              <a:gd name="T9" fmla="*/ 2 h 7"/>
              <a:gd name="T10" fmla="*/ 2 w 13"/>
              <a:gd name="T11" fmla="*/ 4 h 7"/>
              <a:gd name="T12" fmla="*/ 0 w 13"/>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13" h="7">
                <a:moveTo>
                  <a:pt x="13" y="7"/>
                </a:moveTo>
                <a:lnTo>
                  <a:pt x="13" y="4"/>
                </a:lnTo>
                <a:lnTo>
                  <a:pt x="9" y="2"/>
                </a:lnTo>
                <a:lnTo>
                  <a:pt x="7" y="0"/>
                </a:lnTo>
                <a:lnTo>
                  <a:pt x="4" y="2"/>
                </a:lnTo>
                <a:lnTo>
                  <a:pt x="2" y="4"/>
                </a:lnTo>
                <a:lnTo>
                  <a:pt x="0" y="7"/>
                </a:lnTo>
              </a:path>
            </a:pathLst>
          </a:custGeom>
          <a:noFill/>
          <a:ln w="206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11" name="Freeform 179">
            <a:extLst>
              <a:ext uri="{FF2B5EF4-FFF2-40B4-BE49-F238E27FC236}">
                <a16:creationId xmlns:a16="http://schemas.microsoft.com/office/drawing/2014/main" id="{B5058D22-50EF-7F16-DD84-BFE27C6979D9}"/>
              </a:ext>
            </a:extLst>
          </p:cNvPr>
          <p:cNvSpPr>
            <a:spLocks/>
          </p:cNvSpPr>
          <p:nvPr/>
        </p:nvSpPr>
        <p:spPr bwMode="auto">
          <a:xfrm>
            <a:off x="3248025" y="2840039"/>
            <a:ext cx="20638" cy="7937"/>
          </a:xfrm>
          <a:custGeom>
            <a:avLst/>
            <a:gdLst>
              <a:gd name="T0" fmla="*/ 0 w 13"/>
              <a:gd name="T1" fmla="*/ 0 h 5"/>
              <a:gd name="T2" fmla="*/ 2 w 13"/>
              <a:gd name="T3" fmla="*/ 2 h 5"/>
              <a:gd name="T4" fmla="*/ 4 w 13"/>
              <a:gd name="T5" fmla="*/ 5 h 5"/>
              <a:gd name="T6" fmla="*/ 7 w 13"/>
              <a:gd name="T7" fmla="*/ 5 h 5"/>
              <a:gd name="T8" fmla="*/ 9 w 13"/>
              <a:gd name="T9" fmla="*/ 5 h 5"/>
              <a:gd name="T10" fmla="*/ 13 w 13"/>
              <a:gd name="T11" fmla="*/ 2 h 5"/>
              <a:gd name="T12" fmla="*/ 13 w 1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13" h="5">
                <a:moveTo>
                  <a:pt x="0" y="0"/>
                </a:moveTo>
                <a:lnTo>
                  <a:pt x="2" y="2"/>
                </a:lnTo>
                <a:lnTo>
                  <a:pt x="4" y="5"/>
                </a:lnTo>
                <a:lnTo>
                  <a:pt x="7" y="5"/>
                </a:lnTo>
                <a:lnTo>
                  <a:pt x="9" y="5"/>
                </a:lnTo>
                <a:lnTo>
                  <a:pt x="13" y="2"/>
                </a:lnTo>
                <a:lnTo>
                  <a:pt x="13" y="0"/>
                </a:lnTo>
              </a:path>
            </a:pathLst>
          </a:custGeom>
          <a:noFill/>
          <a:ln w="206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12" name="Freeform 180">
            <a:extLst>
              <a:ext uri="{FF2B5EF4-FFF2-40B4-BE49-F238E27FC236}">
                <a16:creationId xmlns:a16="http://schemas.microsoft.com/office/drawing/2014/main" id="{A8BD0502-9954-D798-B19B-244B002BF847}"/>
              </a:ext>
            </a:extLst>
          </p:cNvPr>
          <p:cNvSpPr>
            <a:spLocks/>
          </p:cNvSpPr>
          <p:nvPr/>
        </p:nvSpPr>
        <p:spPr bwMode="auto">
          <a:xfrm>
            <a:off x="3248025" y="2828926"/>
            <a:ext cx="20638" cy="11113"/>
          </a:xfrm>
          <a:custGeom>
            <a:avLst/>
            <a:gdLst>
              <a:gd name="T0" fmla="*/ 13 w 13"/>
              <a:gd name="T1" fmla="*/ 7 h 7"/>
              <a:gd name="T2" fmla="*/ 13 w 13"/>
              <a:gd name="T3" fmla="*/ 3 h 7"/>
              <a:gd name="T4" fmla="*/ 11 w 13"/>
              <a:gd name="T5" fmla="*/ 1 h 7"/>
              <a:gd name="T6" fmla="*/ 9 w 13"/>
              <a:gd name="T7" fmla="*/ 0 h 7"/>
              <a:gd name="T8" fmla="*/ 6 w 13"/>
              <a:gd name="T9" fmla="*/ 0 h 7"/>
              <a:gd name="T10" fmla="*/ 2 w 13"/>
              <a:gd name="T11" fmla="*/ 1 h 7"/>
              <a:gd name="T12" fmla="*/ 0 w 13"/>
              <a:gd name="T13" fmla="*/ 3 h 7"/>
              <a:gd name="T14" fmla="*/ 0 w 13"/>
              <a:gd name="T15" fmla="*/ 7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
                <a:moveTo>
                  <a:pt x="13" y="7"/>
                </a:moveTo>
                <a:lnTo>
                  <a:pt x="13" y="3"/>
                </a:lnTo>
                <a:lnTo>
                  <a:pt x="11" y="1"/>
                </a:lnTo>
                <a:lnTo>
                  <a:pt x="9" y="0"/>
                </a:lnTo>
                <a:lnTo>
                  <a:pt x="6" y="0"/>
                </a:lnTo>
                <a:lnTo>
                  <a:pt x="2" y="1"/>
                </a:lnTo>
                <a:lnTo>
                  <a:pt x="0" y="3"/>
                </a:lnTo>
                <a:lnTo>
                  <a:pt x="0" y="7"/>
                </a:lnTo>
              </a:path>
            </a:pathLst>
          </a:custGeom>
          <a:noFill/>
          <a:ln w="206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13" name="Freeform 181">
            <a:extLst>
              <a:ext uri="{FF2B5EF4-FFF2-40B4-BE49-F238E27FC236}">
                <a16:creationId xmlns:a16="http://schemas.microsoft.com/office/drawing/2014/main" id="{16791076-A849-69C1-0A3C-76AB4DB8E2C3}"/>
              </a:ext>
            </a:extLst>
          </p:cNvPr>
          <p:cNvSpPr>
            <a:spLocks/>
          </p:cNvSpPr>
          <p:nvPr/>
        </p:nvSpPr>
        <p:spPr bwMode="auto">
          <a:xfrm>
            <a:off x="2903538" y="3354389"/>
            <a:ext cx="19050" cy="7937"/>
          </a:xfrm>
          <a:custGeom>
            <a:avLst/>
            <a:gdLst>
              <a:gd name="T0" fmla="*/ 0 w 12"/>
              <a:gd name="T1" fmla="*/ 0 h 5"/>
              <a:gd name="T2" fmla="*/ 1 w 12"/>
              <a:gd name="T3" fmla="*/ 4 h 5"/>
              <a:gd name="T4" fmla="*/ 3 w 12"/>
              <a:gd name="T5" fmla="*/ 5 h 5"/>
              <a:gd name="T6" fmla="*/ 7 w 12"/>
              <a:gd name="T7" fmla="*/ 5 h 5"/>
              <a:gd name="T8" fmla="*/ 11 w 12"/>
              <a:gd name="T9" fmla="*/ 5 h 5"/>
              <a:gd name="T10" fmla="*/ 12 w 12"/>
              <a:gd name="T11" fmla="*/ 4 h 5"/>
              <a:gd name="T12" fmla="*/ 12 w 12"/>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12" h="5">
                <a:moveTo>
                  <a:pt x="0" y="0"/>
                </a:moveTo>
                <a:lnTo>
                  <a:pt x="1" y="4"/>
                </a:lnTo>
                <a:lnTo>
                  <a:pt x="3" y="5"/>
                </a:lnTo>
                <a:lnTo>
                  <a:pt x="7" y="5"/>
                </a:lnTo>
                <a:lnTo>
                  <a:pt x="11" y="5"/>
                </a:lnTo>
                <a:lnTo>
                  <a:pt x="12" y="4"/>
                </a:lnTo>
                <a:lnTo>
                  <a:pt x="12" y="0"/>
                </a:lnTo>
              </a:path>
            </a:pathLst>
          </a:custGeom>
          <a:noFill/>
          <a:ln w="206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14" name="Freeform 182">
            <a:extLst>
              <a:ext uri="{FF2B5EF4-FFF2-40B4-BE49-F238E27FC236}">
                <a16:creationId xmlns:a16="http://schemas.microsoft.com/office/drawing/2014/main" id="{693D4A4E-8210-9835-BE7B-B0D0A32A81C7}"/>
              </a:ext>
            </a:extLst>
          </p:cNvPr>
          <p:cNvSpPr>
            <a:spLocks/>
          </p:cNvSpPr>
          <p:nvPr/>
        </p:nvSpPr>
        <p:spPr bwMode="auto">
          <a:xfrm>
            <a:off x="2903538" y="3344864"/>
            <a:ext cx="19050" cy="9525"/>
          </a:xfrm>
          <a:custGeom>
            <a:avLst/>
            <a:gdLst>
              <a:gd name="T0" fmla="*/ 12 w 12"/>
              <a:gd name="T1" fmla="*/ 6 h 6"/>
              <a:gd name="T2" fmla="*/ 12 w 12"/>
              <a:gd name="T3" fmla="*/ 4 h 6"/>
              <a:gd name="T4" fmla="*/ 11 w 12"/>
              <a:gd name="T5" fmla="*/ 0 h 6"/>
              <a:gd name="T6" fmla="*/ 9 w 12"/>
              <a:gd name="T7" fmla="*/ 0 h 6"/>
              <a:gd name="T8" fmla="*/ 5 w 12"/>
              <a:gd name="T9" fmla="*/ 0 h 6"/>
              <a:gd name="T10" fmla="*/ 3 w 12"/>
              <a:gd name="T11" fmla="*/ 0 h 6"/>
              <a:gd name="T12" fmla="*/ 1 w 12"/>
              <a:gd name="T13" fmla="*/ 4 h 6"/>
              <a:gd name="T14" fmla="*/ 0 w 12"/>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6">
                <a:moveTo>
                  <a:pt x="12" y="6"/>
                </a:moveTo>
                <a:lnTo>
                  <a:pt x="12" y="4"/>
                </a:lnTo>
                <a:lnTo>
                  <a:pt x="11" y="0"/>
                </a:lnTo>
                <a:lnTo>
                  <a:pt x="9" y="0"/>
                </a:lnTo>
                <a:lnTo>
                  <a:pt x="5" y="0"/>
                </a:lnTo>
                <a:lnTo>
                  <a:pt x="3" y="0"/>
                </a:lnTo>
                <a:lnTo>
                  <a:pt x="1" y="4"/>
                </a:lnTo>
                <a:lnTo>
                  <a:pt x="0" y="6"/>
                </a:lnTo>
              </a:path>
            </a:pathLst>
          </a:custGeom>
          <a:noFill/>
          <a:ln w="206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15" name="Freeform 183">
            <a:extLst>
              <a:ext uri="{FF2B5EF4-FFF2-40B4-BE49-F238E27FC236}">
                <a16:creationId xmlns:a16="http://schemas.microsoft.com/office/drawing/2014/main" id="{ED4726D6-5981-5A45-15AC-FD478A5B5CF4}"/>
              </a:ext>
            </a:extLst>
          </p:cNvPr>
          <p:cNvSpPr>
            <a:spLocks/>
          </p:cNvSpPr>
          <p:nvPr/>
        </p:nvSpPr>
        <p:spPr bwMode="auto">
          <a:xfrm>
            <a:off x="2903538" y="3492500"/>
            <a:ext cx="19050" cy="7938"/>
          </a:xfrm>
          <a:custGeom>
            <a:avLst/>
            <a:gdLst>
              <a:gd name="T0" fmla="*/ 0 w 12"/>
              <a:gd name="T1" fmla="*/ 0 h 5"/>
              <a:gd name="T2" fmla="*/ 1 w 12"/>
              <a:gd name="T3" fmla="*/ 1 h 5"/>
              <a:gd name="T4" fmla="*/ 3 w 12"/>
              <a:gd name="T5" fmla="*/ 5 h 5"/>
              <a:gd name="T6" fmla="*/ 5 w 12"/>
              <a:gd name="T7" fmla="*/ 5 h 5"/>
              <a:gd name="T8" fmla="*/ 9 w 12"/>
              <a:gd name="T9" fmla="*/ 5 h 5"/>
              <a:gd name="T10" fmla="*/ 11 w 12"/>
              <a:gd name="T11" fmla="*/ 5 h 5"/>
              <a:gd name="T12" fmla="*/ 12 w 12"/>
              <a:gd name="T13" fmla="*/ 1 h 5"/>
              <a:gd name="T14" fmla="*/ 12 w 12"/>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5">
                <a:moveTo>
                  <a:pt x="0" y="0"/>
                </a:moveTo>
                <a:lnTo>
                  <a:pt x="1" y="1"/>
                </a:lnTo>
                <a:lnTo>
                  <a:pt x="3" y="5"/>
                </a:lnTo>
                <a:lnTo>
                  <a:pt x="5" y="5"/>
                </a:lnTo>
                <a:lnTo>
                  <a:pt x="9" y="5"/>
                </a:lnTo>
                <a:lnTo>
                  <a:pt x="11" y="5"/>
                </a:lnTo>
                <a:lnTo>
                  <a:pt x="12" y="1"/>
                </a:lnTo>
                <a:lnTo>
                  <a:pt x="12" y="0"/>
                </a:lnTo>
              </a:path>
            </a:pathLst>
          </a:custGeom>
          <a:noFill/>
          <a:ln w="206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16" name="Freeform 184">
            <a:extLst>
              <a:ext uri="{FF2B5EF4-FFF2-40B4-BE49-F238E27FC236}">
                <a16:creationId xmlns:a16="http://schemas.microsoft.com/office/drawing/2014/main" id="{0748E582-77AA-91C4-2D54-023F0B6B83C0}"/>
              </a:ext>
            </a:extLst>
          </p:cNvPr>
          <p:cNvSpPr>
            <a:spLocks/>
          </p:cNvSpPr>
          <p:nvPr/>
        </p:nvSpPr>
        <p:spPr bwMode="auto">
          <a:xfrm>
            <a:off x="2903538" y="3482976"/>
            <a:ext cx="19050" cy="9525"/>
          </a:xfrm>
          <a:custGeom>
            <a:avLst/>
            <a:gdLst>
              <a:gd name="T0" fmla="*/ 12 w 12"/>
              <a:gd name="T1" fmla="*/ 6 h 6"/>
              <a:gd name="T2" fmla="*/ 12 w 12"/>
              <a:gd name="T3" fmla="*/ 2 h 6"/>
              <a:gd name="T4" fmla="*/ 11 w 12"/>
              <a:gd name="T5" fmla="*/ 0 h 6"/>
              <a:gd name="T6" fmla="*/ 7 w 12"/>
              <a:gd name="T7" fmla="*/ 0 h 6"/>
              <a:gd name="T8" fmla="*/ 3 w 12"/>
              <a:gd name="T9" fmla="*/ 0 h 6"/>
              <a:gd name="T10" fmla="*/ 1 w 12"/>
              <a:gd name="T11" fmla="*/ 2 h 6"/>
              <a:gd name="T12" fmla="*/ 0 w 12"/>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2" h="6">
                <a:moveTo>
                  <a:pt x="12" y="6"/>
                </a:moveTo>
                <a:lnTo>
                  <a:pt x="12" y="2"/>
                </a:lnTo>
                <a:lnTo>
                  <a:pt x="11" y="0"/>
                </a:lnTo>
                <a:lnTo>
                  <a:pt x="7" y="0"/>
                </a:lnTo>
                <a:lnTo>
                  <a:pt x="3" y="0"/>
                </a:lnTo>
                <a:lnTo>
                  <a:pt x="1" y="2"/>
                </a:lnTo>
                <a:lnTo>
                  <a:pt x="0" y="6"/>
                </a:lnTo>
              </a:path>
            </a:pathLst>
          </a:custGeom>
          <a:noFill/>
          <a:ln w="206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17" name="Freeform 185">
            <a:extLst>
              <a:ext uri="{FF2B5EF4-FFF2-40B4-BE49-F238E27FC236}">
                <a16:creationId xmlns:a16="http://schemas.microsoft.com/office/drawing/2014/main" id="{03816C38-E15D-1556-1C0C-0C51D399A051}"/>
              </a:ext>
            </a:extLst>
          </p:cNvPr>
          <p:cNvSpPr>
            <a:spLocks/>
          </p:cNvSpPr>
          <p:nvPr/>
        </p:nvSpPr>
        <p:spPr bwMode="auto">
          <a:xfrm>
            <a:off x="2665414" y="2600325"/>
            <a:ext cx="14287" cy="6350"/>
          </a:xfrm>
          <a:custGeom>
            <a:avLst/>
            <a:gdLst>
              <a:gd name="T0" fmla="*/ 0 w 9"/>
              <a:gd name="T1" fmla="*/ 0 h 4"/>
              <a:gd name="T2" fmla="*/ 2 w 9"/>
              <a:gd name="T3" fmla="*/ 2 h 4"/>
              <a:gd name="T4" fmla="*/ 4 w 9"/>
              <a:gd name="T5" fmla="*/ 4 h 4"/>
              <a:gd name="T6" fmla="*/ 6 w 9"/>
              <a:gd name="T7" fmla="*/ 4 h 4"/>
              <a:gd name="T8" fmla="*/ 9 w 9"/>
              <a:gd name="T9" fmla="*/ 2 h 4"/>
              <a:gd name="T10" fmla="*/ 9 w 9"/>
              <a:gd name="T11" fmla="*/ 0 h 4"/>
            </a:gdLst>
            <a:ahLst/>
            <a:cxnLst>
              <a:cxn ang="0">
                <a:pos x="T0" y="T1"/>
              </a:cxn>
              <a:cxn ang="0">
                <a:pos x="T2" y="T3"/>
              </a:cxn>
              <a:cxn ang="0">
                <a:pos x="T4" y="T5"/>
              </a:cxn>
              <a:cxn ang="0">
                <a:pos x="T6" y="T7"/>
              </a:cxn>
              <a:cxn ang="0">
                <a:pos x="T8" y="T9"/>
              </a:cxn>
              <a:cxn ang="0">
                <a:pos x="T10" y="T11"/>
              </a:cxn>
            </a:cxnLst>
            <a:rect l="0" t="0" r="r" b="b"/>
            <a:pathLst>
              <a:path w="9" h="4">
                <a:moveTo>
                  <a:pt x="0" y="0"/>
                </a:moveTo>
                <a:lnTo>
                  <a:pt x="2" y="2"/>
                </a:lnTo>
                <a:lnTo>
                  <a:pt x="4" y="4"/>
                </a:lnTo>
                <a:lnTo>
                  <a:pt x="6" y="4"/>
                </a:lnTo>
                <a:lnTo>
                  <a:pt x="9" y="2"/>
                </a:lnTo>
                <a:lnTo>
                  <a:pt x="9" y="0"/>
                </a:lnTo>
              </a:path>
            </a:pathLst>
          </a:custGeom>
          <a:noFill/>
          <a:ln w="111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18" name="Freeform 186">
            <a:extLst>
              <a:ext uri="{FF2B5EF4-FFF2-40B4-BE49-F238E27FC236}">
                <a16:creationId xmlns:a16="http://schemas.microsoft.com/office/drawing/2014/main" id="{679D1657-28E6-6C7D-5248-87F11AF55058}"/>
              </a:ext>
            </a:extLst>
          </p:cNvPr>
          <p:cNvSpPr>
            <a:spLocks/>
          </p:cNvSpPr>
          <p:nvPr/>
        </p:nvSpPr>
        <p:spPr bwMode="auto">
          <a:xfrm>
            <a:off x="2665414" y="2590801"/>
            <a:ext cx="14287" cy="9525"/>
          </a:xfrm>
          <a:custGeom>
            <a:avLst/>
            <a:gdLst>
              <a:gd name="T0" fmla="*/ 9 w 9"/>
              <a:gd name="T1" fmla="*/ 6 h 6"/>
              <a:gd name="T2" fmla="*/ 9 w 9"/>
              <a:gd name="T3" fmla="*/ 2 h 6"/>
              <a:gd name="T4" fmla="*/ 8 w 9"/>
              <a:gd name="T5" fmla="*/ 2 h 6"/>
              <a:gd name="T6" fmla="*/ 6 w 9"/>
              <a:gd name="T7" fmla="*/ 0 h 6"/>
              <a:gd name="T8" fmla="*/ 2 w 9"/>
              <a:gd name="T9" fmla="*/ 2 h 6"/>
              <a:gd name="T10" fmla="*/ 0 w 9"/>
              <a:gd name="T11" fmla="*/ 6 h 6"/>
            </a:gdLst>
            <a:ahLst/>
            <a:cxnLst>
              <a:cxn ang="0">
                <a:pos x="T0" y="T1"/>
              </a:cxn>
              <a:cxn ang="0">
                <a:pos x="T2" y="T3"/>
              </a:cxn>
              <a:cxn ang="0">
                <a:pos x="T4" y="T5"/>
              </a:cxn>
              <a:cxn ang="0">
                <a:pos x="T6" y="T7"/>
              </a:cxn>
              <a:cxn ang="0">
                <a:pos x="T8" y="T9"/>
              </a:cxn>
              <a:cxn ang="0">
                <a:pos x="T10" y="T11"/>
              </a:cxn>
            </a:cxnLst>
            <a:rect l="0" t="0" r="r" b="b"/>
            <a:pathLst>
              <a:path w="9" h="6">
                <a:moveTo>
                  <a:pt x="9" y="6"/>
                </a:moveTo>
                <a:lnTo>
                  <a:pt x="9" y="2"/>
                </a:lnTo>
                <a:lnTo>
                  <a:pt x="8" y="2"/>
                </a:lnTo>
                <a:lnTo>
                  <a:pt x="6" y="0"/>
                </a:lnTo>
                <a:lnTo>
                  <a:pt x="2" y="2"/>
                </a:lnTo>
                <a:lnTo>
                  <a:pt x="0" y="6"/>
                </a:lnTo>
              </a:path>
            </a:pathLst>
          </a:custGeom>
          <a:noFill/>
          <a:ln w="111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19" name="Freeform 187">
            <a:extLst>
              <a:ext uri="{FF2B5EF4-FFF2-40B4-BE49-F238E27FC236}">
                <a16:creationId xmlns:a16="http://schemas.microsoft.com/office/drawing/2014/main" id="{0FE3AFF4-3F89-2E58-52E9-D462D8200B84}"/>
              </a:ext>
            </a:extLst>
          </p:cNvPr>
          <p:cNvSpPr>
            <a:spLocks/>
          </p:cNvSpPr>
          <p:nvPr/>
        </p:nvSpPr>
        <p:spPr bwMode="auto">
          <a:xfrm>
            <a:off x="2665414" y="2941638"/>
            <a:ext cx="14287" cy="6350"/>
          </a:xfrm>
          <a:custGeom>
            <a:avLst/>
            <a:gdLst>
              <a:gd name="T0" fmla="*/ 0 w 9"/>
              <a:gd name="T1" fmla="*/ 0 h 4"/>
              <a:gd name="T2" fmla="*/ 2 w 9"/>
              <a:gd name="T3" fmla="*/ 2 h 4"/>
              <a:gd name="T4" fmla="*/ 2 w 9"/>
              <a:gd name="T5" fmla="*/ 4 h 4"/>
              <a:gd name="T6" fmla="*/ 6 w 9"/>
              <a:gd name="T7" fmla="*/ 4 h 4"/>
              <a:gd name="T8" fmla="*/ 8 w 9"/>
              <a:gd name="T9" fmla="*/ 4 h 4"/>
              <a:gd name="T10" fmla="*/ 9 w 9"/>
              <a:gd name="T11" fmla="*/ 2 h 4"/>
              <a:gd name="T12" fmla="*/ 9 w 9"/>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9" h="4">
                <a:moveTo>
                  <a:pt x="0" y="0"/>
                </a:moveTo>
                <a:lnTo>
                  <a:pt x="2" y="2"/>
                </a:lnTo>
                <a:lnTo>
                  <a:pt x="2" y="4"/>
                </a:lnTo>
                <a:lnTo>
                  <a:pt x="6" y="4"/>
                </a:lnTo>
                <a:lnTo>
                  <a:pt x="8" y="4"/>
                </a:lnTo>
                <a:lnTo>
                  <a:pt x="9" y="2"/>
                </a:lnTo>
                <a:lnTo>
                  <a:pt x="9" y="0"/>
                </a:lnTo>
              </a:path>
            </a:pathLst>
          </a:custGeom>
          <a:noFill/>
          <a:ln w="111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20" name="Freeform 188">
            <a:extLst>
              <a:ext uri="{FF2B5EF4-FFF2-40B4-BE49-F238E27FC236}">
                <a16:creationId xmlns:a16="http://schemas.microsoft.com/office/drawing/2014/main" id="{471966F4-3E4D-4468-19C1-301DAF422794}"/>
              </a:ext>
            </a:extLst>
          </p:cNvPr>
          <p:cNvSpPr>
            <a:spLocks/>
          </p:cNvSpPr>
          <p:nvPr/>
        </p:nvSpPr>
        <p:spPr bwMode="auto">
          <a:xfrm>
            <a:off x="2665414" y="2936876"/>
            <a:ext cx="14287" cy="4763"/>
          </a:xfrm>
          <a:custGeom>
            <a:avLst/>
            <a:gdLst>
              <a:gd name="T0" fmla="*/ 9 w 9"/>
              <a:gd name="T1" fmla="*/ 3 h 3"/>
              <a:gd name="T2" fmla="*/ 9 w 9"/>
              <a:gd name="T3" fmla="*/ 1 h 3"/>
              <a:gd name="T4" fmla="*/ 6 w 9"/>
              <a:gd name="T5" fmla="*/ 0 h 3"/>
              <a:gd name="T6" fmla="*/ 4 w 9"/>
              <a:gd name="T7" fmla="*/ 0 h 3"/>
              <a:gd name="T8" fmla="*/ 2 w 9"/>
              <a:gd name="T9" fmla="*/ 1 h 3"/>
              <a:gd name="T10" fmla="*/ 0 w 9"/>
              <a:gd name="T11" fmla="*/ 3 h 3"/>
            </a:gdLst>
            <a:ahLst/>
            <a:cxnLst>
              <a:cxn ang="0">
                <a:pos x="T0" y="T1"/>
              </a:cxn>
              <a:cxn ang="0">
                <a:pos x="T2" y="T3"/>
              </a:cxn>
              <a:cxn ang="0">
                <a:pos x="T4" y="T5"/>
              </a:cxn>
              <a:cxn ang="0">
                <a:pos x="T6" y="T7"/>
              </a:cxn>
              <a:cxn ang="0">
                <a:pos x="T8" y="T9"/>
              </a:cxn>
              <a:cxn ang="0">
                <a:pos x="T10" y="T11"/>
              </a:cxn>
            </a:cxnLst>
            <a:rect l="0" t="0" r="r" b="b"/>
            <a:pathLst>
              <a:path w="9" h="3">
                <a:moveTo>
                  <a:pt x="9" y="3"/>
                </a:moveTo>
                <a:lnTo>
                  <a:pt x="9" y="1"/>
                </a:lnTo>
                <a:lnTo>
                  <a:pt x="6" y="0"/>
                </a:lnTo>
                <a:lnTo>
                  <a:pt x="4" y="0"/>
                </a:lnTo>
                <a:lnTo>
                  <a:pt x="2" y="1"/>
                </a:lnTo>
                <a:lnTo>
                  <a:pt x="0" y="3"/>
                </a:lnTo>
              </a:path>
            </a:pathLst>
          </a:custGeom>
          <a:noFill/>
          <a:ln w="111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21" name="Freeform 189">
            <a:extLst>
              <a:ext uri="{FF2B5EF4-FFF2-40B4-BE49-F238E27FC236}">
                <a16:creationId xmlns:a16="http://schemas.microsoft.com/office/drawing/2014/main" id="{057CE929-A247-EA16-40E3-C57F15B55A90}"/>
              </a:ext>
            </a:extLst>
          </p:cNvPr>
          <p:cNvSpPr>
            <a:spLocks/>
          </p:cNvSpPr>
          <p:nvPr/>
        </p:nvSpPr>
        <p:spPr bwMode="auto">
          <a:xfrm>
            <a:off x="3154364" y="2427288"/>
            <a:ext cx="517525" cy="68262"/>
          </a:xfrm>
          <a:custGeom>
            <a:avLst/>
            <a:gdLst>
              <a:gd name="T0" fmla="*/ 0 w 326"/>
              <a:gd name="T1" fmla="*/ 22 h 43"/>
              <a:gd name="T2" fmla="*/ 153 w 326"/>
              <a:gd name="T3" fmla="*/ 22 h 43"/>
              <a:gd name="T4" fmla="*/ 153 w 326"/>
              <a:gd name="T5" fmla="*/ 0 h 43"/>
              <a:gd name="T6" fmla="*/ 326 w 326"/>
              <a:gd name="T7" fmla="*/ 0 h 43"/>
              <a:gd name="T8" fmla="*/ 326 w 326"/>
              <a:gd name="T9" fmla="*/ 43 h 43"/>
              <a:gd name="T10" fmla="*/ 153 w 326"/>
              <a:gd name="T11" fmla="*/ 43 h 43"/>
              <a:gd name="T12" fmla="*/ 153 w 326"/>
              <a:gd name="T13" fmla="*/ 22 h 43"/>
            </a:gdLst>
            <a:ahLst/>
            <a:cxnLst>
              <a:cxn ang="0">
                <a:pos x="T0" y="T1"/>
              </a:cxn>
              <a:cxn ang="0">
                <a:pos x="T2" y="T3"/>
              </a:cxn>
              <a:cxn ang="0">
                <a:pos x="T4" y="T5"/>
              </a:cxn>
              <a:cxn ang="0">
                <a:pos x="T6" y="T7"/>
              </a:cxn>
              <a:cxn ang="0">
                <a:pos x="T8" y="T9"/>
              </a:cxn>
              <a:cxn ang="0">
                <a:pos x="T10" y="T11"/>
              </a:cxn>
              <a:cxn ang="0">
                <a:pos x="T12" y="T13"/>
              </a:cxn>
            </a:cxnLst>
            <a:rect l="0" t="0" r="r" b="b"/>
            <a:pathLst>
              <a:path w="326" h="43">
                <a:moveTo>
                  <a:pt x="0" y="22"/>
                </a:moveTo>
                <a:lnTo>
                  <a:pt x="153" y="22"/>
                </a:lnTo>
                <a:lnTo>
                  <a:pt x="153" y="0"/>
                </a:lnTo>
                <a:lnTo>
                  <a:pt x="326" y="0"/>
                </a:lnTo>
                <a:lnTo>
                  <a:pt x="326" y="43"/>
                </a:lnTo>
                <a:lnTo>
                  <a:pt x="153" y="43"/>
                </a:lnTo>
                <a:lnTo>
                  <a:pt x="153" y="22"/>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22" name="Line 190">
            <a:extLst>
              <a:ext uri="{FF2B5EF4-FFF2-40B4-BE49-F238E27FC236}">
                <a16:creationId xmlns:a16="http://schemas.microsoft.com/office/drawing/2014/main" id="{1907DD93-A312-CF23-E8C9-3E5C96457400}"/>
              </a:ext>
            </a:extLst>
          </p:cNvPr>
          <p:cNvSpPr>
            <a:spLocks noChangeShapeType="1"/>
          </p:cNvSpPr>
          <p:nvPr/>
        </p:nvSpPr>
        <p:spPr bwMode="auto">
          <a:xfrm>
            <a:off x="3671889" y="2462214"/>
            <a:ext cx="274637" cy="158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23" name="Freeform 191">
            <a:extLst>
              <a:ext uri="{FF2B5EF4-FFF2-40B4-BE49-F238E27FC236}">
                <a16:creationId xmlns:a16="http://schemas.microsoft.com/office/drawing/2014/main" id="{D983B524-E970-75FB-C49C-87E37D35B635}"/>
              </a:ext>
            </a:extLst>
          </p:cNvPr>
          <p:cNvSpPr>
            <a:spLocks/>
          </p:cNvSpPr>
          <p:nvPr/>
        </p:nvSpPr>
        <p:spPr bwMode="auto">
          <a:xfrm>
            <a:off x="4017964" y="2462213"/>
            <a:ext cx="376237" cy="1166812"/>
          </a:xfrm>
          <a:custGeom>
            <a:avLst/>
            <a:gdLst>
              <a:gd name="T0" fmla="*/ 0 w 237"/>
              <a:gd name="T1" fmla="*/ 0 h 735"/>
              <a:gd name="T2" fmla="*/ 0 w 237"/>
              <a:gd name="T3" fmla="*/ 735 h 735"/>
              <a:gd name="T4" fmla="*/ 215 w 237"/>
              <a:gd name="T5" fmla="*/ 735 h 735"/>
              <a:gd name="T6" fmla="*/ 215 w 237"/>
              <a:gd name="T7" fmla="*/ 520 h 735"/>
              <a:gd name="T8" fmla="*/ 193 w 237"/>
              <a:gd name="T9" fmla="*/ 520 h 735"/>
              <a:gd name="T10" fmla="*/ 193 w 237"/>
              <a:gd name="T11" fmla="*/ 347 h 735"/>
              <a:gd name="T12" fmla="*/ 237 w 237"/>
              <a:gd name="T13" fmla="*/ 347 h 735"/>
              <a:gd name="T14" fmla="*/ 237 w 237"/>
              <a:gd name="T15" fmla="*/ 520 h 735"/>
              <a:gd name="T16" fmla="*/ 215 w 237"/>
              <a:gd name="T17" fmla="*/ 52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7" h="735">
                <a:moveTo>
                  <a:pt x="0" y="0"/>
                </a:moveTo>
                <a:lnTo>
                  <a:pt x="0" y="735"/>
                </a:lnTo>
                <a:lnTo>
                  <a:pt x="215" y="735"/>
                </a:lnTo>
                <a:lnTo>
                  <a:pt x="215" y="520"/>
                </a:lnTo>
                <a:lnTo>
                  <a:pt x="193" y="520"/>
                </a:lnTo>
                <a:lnTo>
                  <a:pt x="193" y="347"/>
                </a:lnTo>
                <a:lnTo>
                  <a:pt x="237" y="347"/>
                </a:lnTo>
                <a:lnTo>
                  <a:pt x="237" y="520"/>
                </a:lnTo>
                <a:lnTo>
                  <a:pt x="215" y="52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24" name="Line 192">
            <a:extLst>
              <a:ext uri="{FF2B5EF4-FFF2-40B4-BE49-F238E27FC236}">
                <a16:creationId xmlns:a16="http://schemas.microsoft.com/office/drawing/2014/main" id="{3D65300D-866C-038A-B8FE-585E123A11E6}"/>
              </a:ext>
            </a:extLst>
          </p:cNvPr>
          <p:cNvSpPr>
            <a:spLocks noChangeShapeType="1"/>
          </p:cNvSpPr>
          <p:nvPr/>
        </p:nvSpPr>
        <p:spPr bwMode="auto">
          <a:xfrm flipV="1">
            <a:off x="4359275" y="2874963"/>
            <a:ext cx="1588" cy="138112"/>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25" name="Freeform 193">
            <a:extLst>
              <a:ext uri="{FF2B5EF4-FFF2-40B4-BE49-F238E27FC236}">
                <a16:creationId xmlns:a16="http://schemas.microsoft.com/office/drawing/2014/main" id="{3D5046E8-8F6C-7BC8-0DCF-EA2DD9D1F27C}"/>
              </a:ext>
            </a:extLst>
          </p:cNvPr>
          <p:cNvSpPr>
            <a:spLocks/>
          </p:cNvSpPr>
          <p:nvPr/>
        </p:nvSpPr>
        <p:spPr bwMode="auto">
          <a:xfrm>
            <a:off x="4222751" y="2462213"/>
            <a:ext cx="136525" cy="273050"/>
          </a:xfrm>
          <a:custGeom>
            <a:avLst/>
            <a:gdLst>
              <a:gd name="T0" fmla="*/ 0 w 86"/>
              <a:gd name="T1" fmla="*/ 0 h 172"/>
              <a:gd name="T2" fmla="*/ 86 w 86"/>
              <a:gd name="T3" fmla="*/ 0 h 172"/>
              <a:gd name="T4" fmla="*/ 86 w 86"/>
              <a:gd name="T5" fmla="*/ 172 h 172"/>
            </a:gdLst>
            <a:ahLst/>
            <a:cxnLst>
              <a:cxn ang="0">
                <a:pos x="T0" y="T1"/>
              </a:cxn>
              <a:cxn ang="0">
                <a:pos x="T2" y="T3"/>
              </a:cxn>
              <a:cxn ang="0">
                <a:pos x="T4" y="T5"/>
              </a:cxn>
            </a:cxnLst>
            <a:rect l="0" t="0" r="r" b="b"/>
            <a:pathLst>
              <a:path w="86" h="172">
                <a:moveTo>
                  <a:pt x="0" y="0"/>
                </a:moveTo>
                <a:lnTo>
                  <a:pt x="86" y="0"/>
                </a:lnTo>
                <a:lnTo>
                  <a:pt x="86" y="172"/>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26" name="Freeform 194">
            <a:extLst>
              <a:ext uri="{FF2B5EF4-FFF2-40B4-BE49-F238E27FC236}">
                <a16:creationId xmlns:a16="http://schemas.microsoft.com/office/drawing/2014/main" id="{4D7BEBBE-9139-D83E-0C5F-6AE059327C2F}"/>
              </a:ext>
            </a:extLst>
          </p:cNvPr>
          <p:cNvSpPr>
            <a:spLocks/>
          </p:cNvSpPr>
          <p:nvPr/>
        </p:nvSpPr>
        <p:spPr bwMode="auto">
          <a:xfrm>
            <a:off x="4154488" y="2427289"/>
            <a:ext cx="755650" cy="173037"/>
          </a:xfrm>
          <a:custGeom>
            <a:avLst/>
            <a:gdLst>
              <a:gd name="T0" fmla="*/ 0 w 476"/>
              <a:gd name="T1" fmla="*/ 22 h 109"/>
              <a:gd name="T2" fmla="*/ 0 w 476"/>
              <a:gd name="T3" fmla="*/ 109 h 109"/>
              <a:gd name="T4" fmla="*/ 216 w 476"/>
              <a:gd name="T5" fmla="*/ 109 h 109"/>
              <a:gd name="T6" fmla="*/ 216 w 476"/>
              <a:gd name="T7" fmla="*/ 22 h 109"/>
              <a:gd name="T8" fmla="*/ 303 w 476"/>
              <a:gd name="T9" fmla="*/ 22 h 109"/>
              <a:gd name="T10" fmla="*/ 303 w 476"/>
              <a:gd name="T11" fmla="*/ 0 h 109"/>
              <a:gd name="T12" fmla="*/ 476 w 476"/>
              <a:gd name="T13" fmla="*/ 0 h 109"/>
              <a:gd name="T14" fmla="*/ 476 w 476"/>
              <a:gd name="T15" fmla="*/ 43 h 109"/>
              <a:gd name="T16" fmla="*/ 303 w 476"/>
              <a:gd name="T17" fmla="*/ 43 h 109"/>
              <a:gd name="T18" fmla="*/ 303 w 476"/>
              <a:gd name="T19" fmla="*/ 2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6" h="109">
                <a:moveTo>
                  <a:pt x="0" y="22"/>
                </a:moveTo>
                <a:lnTo>
                  <a:pt x="0" y="109"/>
                </a:lnTo>
                <a:lnTo>
                  <a:pt x="216" y="109"/>
                </a:lnTo>
                <a:lnTo>
                  <a:pt x="216" y="22"/>
                </a:lnTo>
                <a:lnTo>
                  <a:pt x="303" y="22"/>
                </a:lnTo>
                <a:lnTo>
                  <a:pt x="303" y="0"/>
                </a:lnTo>
                <a:lnTo>
                  <a:pt x="476" y="0"/>
                </a:lnTo>
                <a:lnTo>
                  <a:pt x="476" y="43"/>
                </a:lnTo>
                <a:lnTo>
                  <a:pt x="303" y="43"/>
                </a:lnTo>
                <a:lnTo>
                  <a:pt x="303" y="22"/>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27" name="Freeform 195">
            <a:extLst>
              <a:ext uri="{FF2B5EF4-FFF2-40B4-BE49-F238E27FC236}">
                <a16:creationId xmlns:a16="http://schemas.microsoft.com/office/drawing/2014/main" id="{190B7972-4EFE-CD9B-24FA-BBF538AD3589}"/>
              </a:ext>
            </a:extLst>
          </p:cNvPr>
          <p:cNvSpPr>
            <a:spLocks/>
          </p:cNvSpPr>
          <p:nvPr/>
        </p:nvSpPr>
        <p:spPr bwMode="auto">
          <a:xfrm>
            <a:off x="4351339" y="2871788"/>
            <a:ext cx="20637" cy="11112"/>
          </a:xfrm>
          <a:custGeom>
            <a:avLst/>
            <a:gdLst>
              <a:gd name="T0" fmla="*/ 0 w 13"/>
              <a:gd name="T1" fmla="*/ 0 h 7"/>
              <a:gd name="T2" fmla="*/ 0 w 13"/>
              <a:gd name="T3" fmla="*/ 4 h 7"/>
              <a:gd name="T4" fmla="*/ 3 w 13"/>
              <a:gd name="T5" fmla="*/ 7 h 7"/>
              <a:gd name="T6" fmla="*/ 5 w 13"/>
              <a:gd name="T7" fmla="*/ 7 h 7"/>
              <a:gd name="T8" fmla="*/ 9 w 13"/>
              <a:gd name="T9" fmla="*/ 7 h 7"/>
              <a:gd name="T10" fmla="*/ 11 w 13"/>
              <a:gd name="T11" fmla="*/ 4 h 7"/>
              <a:gd name="T12" fmla="*/ 13 w 13"/>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13" h="7">
                <a:moveTo>
                  <a:pt x="0" y="0"/>
                </a:moveTo>
                <a:lnTo>
                  <a:pt x="0" y="4"/>
                </a:lnTo>
                <a:lnTo>
                  <a:pt x="3" y="7"/>
                </a:lnTo>
                <a:lnTo>
                  <a:pt x="5" y="7"/>
                </a:lnTo>
                <a:lnTo>
                  <a:pt x="9" y="7"/>
                </a:lnTo>
                <a:lnTo>
                  <a:pt x="11" y="4"/>
                </a:lnTo>
                <a:lnTo>
                  <a:pt x="13" y="0"/>
                </a:lnTo>
              </a:path>
            </a:pathLst>
          </a:custGeom>
          <a:noFill/>
          <a:ln w="206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28" name="Freeform 196">
            <a:extLst>
              <a:ext uri="{FF2B5EF4-FFF2-40B4-BE49-F238E27FC236}">
                <a16:creationId xmlns:a16="http://schemas.microsoft.com/office/drawing/2014/main" id="{EB7F476F-C356-4DDA-55B6-C783A3D1FB64}"/>
              </a:ext>
            </a:extLst>
          </p:cNvPr>
          <p:cNvSpPr>
            <a:spLocks/>
          </p:cNvSpPr>
          <p:nvPr/>
        </p:nvSpPr>
        <p:spPr bwMode="auto">
          <a:xfrm>
            <a:off x="4351339" y="2863850"/>
            <a:ext cx="20637" cy="7938"/>
          </a:xfrm>
          <a:custGeom>
            <a:avLst/>
            <a:gdLst>
              <a:gd name="T0" fmla="*/ 13 w 13"/>
              <a:gd name="T1" fmla="*/ 5 h 5"/>
              <a:gd name="T2" fmla="*/ 11 w 13"/>
              <a:gd name="T3" fmla="*/ 3 h 5"/>
              <a:gd name="T4" fmla="*/ 9 w 13"/>
              <a:gd name="T5" fmla="*/ 1 h 5"/>
              <a:gd name="T6" fmla="*/ 5 w 13"/>
              <a:gd name="T7" fmla="*/ 0 h 5"/>
              <a:gd name="T8" fmla="*/ 3 w 13"/>
              <a:gd name="T9" fmla="*/ 1 h 5"/>
              <a:gd name="T10" fmla="*/ 0 w 13"/>
              <a:gd name="T11" fmla="*/ 3 h 5"/>
              <a:gd name="T12" fmla="*/ 0 w 13"/>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13" h="5">
                <a:moveTo>
                  <a:pt x="13" y="5"/>
                </a:moveTo>
                <a:lnTo>
                  <a:pt x="11" y="3"/>
                </a:lnTo>
                <a:lnTo>
                  <a:pt x="9" y="1"/>
                </a:lnTo>
                <a:lnTo>
                  <a:pt x="5" y="0"/>
                </a:lnTo>
                <a:lnTo>
                  <a:pt x="3" y="1"/>
                </a:lnTo>
                <a:lnTo>
                  <a:pt x="0" y="3"/>
                </a:lnTo>
                <a:lnTo>
                  <a:pt x="0" y="5"/>
                </a:lnTo>
              </a:path>
            </a:pathLst>
          </a:custGeom>
          <a:noFill/>
          <a:ln w="206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29" name="Freeform 197">
            <a:extLst>
              <a:ext uri="{FF2B5EF4-FFF2-40B4-BE49-F238E27FC236}">
                <a16:creationId xmlns:a16="http://schemas.microsoft.com/office/drawing/2014/main" id="{DEF03CC7-B275-5778-8499-6AE0214433B5}"/>
              </a:ext>
            </a:extLst>
          </p:cNvPr>
          <p:cNvSpPr>
            <a:spLocks/>
          </p:cNvSpPr>
          <p:nvPr/>
        </p:nvSpPr>
        <p:spPr bwMode="auto">
          <a:xfrm>
            <a:off x="4351339" y="2735263"/>
            <a:ext cx="20637" cy="11112"/>
          </a:xfrm>
          <a:custGeom>
            <a:avLst/>
            <a:gdLst>
              <a:gd name="T0" fmla="*/ 0 w 13"/>
              <a:gd name="T1" fmla="*/ 0 h 7"/>
              <a:gd name="T2" fmla="*/ 0 w 13"/>
              <a:gd name="T3" fmla="*/ 3 h 7"/>
              <a:gd name="T4" fmla="*/ 2 w 13"/>
              <a:gd name="T5" fmla="*/ 5 h 7"/>
              <a:gd name="T6" fmla="*/ 3 w 13"/>
              <a:gd name="T7" fmla="*/ 7 h 7"/>
              <a:gd name="T8" fmla="*/ 7 w 13"/>
              <a:gd name="T9" fmla="*/ 7 h 7"/>
              <a:gd name="T10" fmla="*/ 11 w 13"/>
              <a:gd name="T11" fmla="*/ 5 h 7"/>
              <a:gd name="T12" fmla="*/ 11 w 13"/>
              <a:gd name="T13" fmla="*/ 3 h 7"/>
              <a:gd name="T14" fmla="*/ 13 w 13"/>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
                <a:moveTo>
                  <a:pt x="0" y="0"/>
                </a:moveTo>
                <a:lnTo>
                  <a:pt x="0" y="3"/>
                </a:lnTo>
                <a:lnTo>
                  <a:pt x="2" y="5"/>
                </a:lnTo>
                <a:lnTo>
                  <a:pt x="3" y="7"/>
                </a:lnTo>
                <a:lnTo>
                  <a:pt x="7" y="7"/>
                </a:lnTo>
                <a:lnTo>
                  <a:pt x="11" y="5"/>
                </a:lnTo>
                <a:lnTo>
                  <a:pt x="11" y="3"/>
                </a:lnTo>
                <a:lnTo>
                  <a:pt x="13" y="0"/>
                </a:lnTo>
              </a:path>
            </a:pathLst>
          </a:custGeom>
          <a:noFill/>
          <a:ln w="206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30" name="Freeform 198">
            <a:extLst>
              <a:ext uri="{FF2B5EF4-FFF2-40B4-BE49-F238E27FC236}">
                <a16:creationId xmlns:a16="http://schemas.microsoft.com/office/drawing/2014/main" id="{50D881D7-4C07-5C1A-495C-D2F55D48A1EB}"/>
              </a:ext>
            </a:extLst>
          </p:cNvPr>
          <p:cNvSpPr>
            <a:spLocks/>
          </p:cNvSpPr>
          <p:nvPr/>
        </p:nvSpPr>
        <p:spPr bwMode="auto">
          <a:xfrm>
            <a:off x="4351339" y="2725739"/>
            <a:ext cx="20637" cy="9525"/>
          </a:xfrm>
          <a:custGeom>
            <a:avLst/>
            <a:gdLst>
              <a:gd name="T0" fmla="*/ 13 w 13"/>
              <a:gd name="T1" fmla="*/ 6 h 6"/>
              <a:gd name="T2" fmla="*/ 11 w 13"/>
              <a:gd name="T3" fmla="*/ 4 h 6"/>
              <a:gd name="T4" fmla="*/ 9 w 13"/>
              <a:gd name="T5" fmla="*/ 0 h 6"/>
              <a:gd name="T6" fmla="*/ 5 w 13"/>
              <a:gd name="T7" fmla="*/ 0 h 6"/>
              <a:gd name="T8" fmla="*/ 3 w 13"/>
              <a:gd name="T9" fmla="*/ 0 h 6"/>
              <a:gd name="T10" fmla="*/ 0 w 13"/>
              <a:gd name="T11" fmla="*/ 4 h 6"/>
              <a:gd name="T12" fmla="*/ 0 w 13"/>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3" h="6">
                <a:moveTo>
                  <a:pt x="13" y="6"/>
                </a:moveTo>
                <a:lnTo>
                  <a:pt x="11" y="4"/>
                </a:lnTo>
                <a:lnTo>
                  <a:pt x="9" y="0"/>
                </a:lnTo>
                <a:lnTo>
                  <a:pt x="5" y="0"/>
                </a:lnTo>
                <a:lnTo>
                  <a:pt x="3" y="0"/>
                </a:lnTo>
                <a:lnTo>
                  <a:pt x="0" y="4"/>
                </a:lnTo>
                <a:lnTo>
                  <a:pt x="0" y="6"/>
                </a:lnTo>
              </a:path>
            </a:pathLst>
          </a:custGeom>
          <a:noFill/>
          <a:ln w="206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31" name="Freeform 199">
            <a:extLst>
              <a:ext uri="{FF2B5EF4-FFF2-40B4-BE49-F238E27FC236}">
                <a16:creationId xmlns:a16="http://schemas.microsoft.com/office/drawing/2014/main" id="{93AA1A49-F464-D5A8-595C-592AE639AD6E}"/>
              </a:ext>
            </a:extLst>
          </p:cNvPr>
          <p:cNvSpPr>
            <a:spLocks/>
          </p:cNvSpPr>
          <p:nvPr/>
        </p:nvSpPr>
        <p:spPr bwMode="auto">
          <a:xfrm>
            <a:off x="4910139" y="2462214"/>
            <a:ext cx="274637" cy="1587"/>
          </a:xfrm>
          <a:custGeom>
            <a:avLst/>
            <a:gdLst>
              <a:gd name="T0" fmla="*/ 0 w 173"/>
              <a:gd name="T1" fmla="*/ 86 w 173"/>
              <a:gd name="T2" fmla="*/ 173 w 173"/>
            </a:gdLst>
            <a:ahLst/>
            <a:cxnLst>
              <a:cxn ang="0">
                <a:pos x="T0" y="0"/>
              </a:cxn>
              <a:cxn ang="0">
                <a:pos x="T1" y="0"/>
              </a:cxn>
              <a:cxn ang="0">
                <a:pos x="T2" y="0"/>
              </a:cxn>
            </a:cxnLst>
            <a:rect l="0" t="0" r="r" b="b"/>
            <a:pathLst>
              <a:path w="173">
                <a:moveTo>
                  <a:pt x="0" y="0"/>
                </a:moveTo>
                <a:lnTo>
                  <a:pt x="86" y="0"/>
                </a:lnTo>
                <a:lnTo>
                  <a:pt x="173"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32" name="Line 200">
            <a:extLst>
              <a:ext uri="{FF2B5EF4-FFF2-40B4-BE49-F238E27FC236}">
                <a16:creationId xmlns:a16="http://schemas.microsoft.com/office/drawing/2014/main" id="{50E65BF6-C2D5-E2BE-0F11-E001FBBDD744}"/>
              </a:ext>
            </a:extLst>
          </p:cNvPr>
          <p:cNvSpPr>
            <a:spLocks noChangeShapeType="1"/>
          </p:cNvSpPr>
          <p:nvPr/>
        </p:nvSpPr>
        <p:spPr bwMode="auto">
          <a:xfrm>
            <a:off x="5046664" y="2462214"/>
            <a:ext cx="1587" cy="47942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33" name="Line 201">
            <a:extLst>
              <a:ext uri="{FF2B5EF4-FFF2-40B4-BE49-F238E27FC236}">
                <a16:creationId xmlns:a16="http://schemas.microsoft.com/office/drawing/2014/main" id="{890465D3-F474-5E32-2E1A-35F60C5651EC}"/>
              </a:ext>
            </a:extLst>
          </p:cNvPr>
          <p:cNvSpPr>
            <a:spLocks noChangeShapeType="1"/>
          </p:cNvSpPr>
          <p:nvPr/>
        </p:nvSpPr>
        <p:spPr bwMode="auto">
          <a:xfrm>
            <a:off x="5046664" y="3013076"/>
            <a:ext cx="1587" cy="957263"/>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34" name="Line 202">
            <a:extLst>
              <a:ext uri="{FF2B5EF4-FFF2-40B4-BE49-F238E27FC236}">
                <a16:creationId xmlns:a16="http://schemas.microsoft.com/office/drawing/2014/main" id="{7D4190B0-A067-04B3-89DD-9D317ECD884D}"/>
              </a:ext>
            </a:extLst>
          </p:cNvPr>
          <p:cNvSpPr>
            <a:spLocks noChangeShapeType="1"/>
          </p:cNvSpPr>
          <p:nvPr/>
        </p:nvSpPr>
        <p:spPr bwMode="auto">
          <a:xfrm>
            <a:off x="4945063" y="2941639"/>
            <a:ext cx="207962" cy="1587"/>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36" name="Line 204">
            <a:extLst>
              <a:ext uri="{FF2B5EF4-FFF2-40B4-BE49-F238E27FC236}">
                <a16:creationId xmlns:a16="http://schemas.microsoft.com/office/drawing/2014/main" id="{7C261494-F54D-74AB-53A0-1498DB7B801D}"/>
              </a:ext>
            </a:extLst>
          </p:cNvPr>
          <p:cNvSpPr>
            <a:spLocks noChangeShapeType="1"/>
          </p:cNvSpPr>
          <p:nvPr/>
        </p:nvSpPr>
        <p:spPr bwMode="auto">
          <a:xfrm flipH="1">
            <a:off x="4945063" y="3013075"/>
            <a:ext cx="207962" cy="1588"/>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37" name="Freeform 205">
            <a:extLst>
              <a:ext uri="{FF2B5EF4-FFF2-40B4-BE49-F238E27FC236}">
                <a16:creationId xmlns:a16="http://schemas.microsoft.com/office/drawing/2014/main" id="{1FD81350-A421-58E7-D9DA-F69A6603416C}"/>
              </a:ext>
            </a:extLst>
          </p:cNvPr>
          <p:cNvSpPr>
            <a:spLocks/>
          </p:cNvSpPr>
          <p:nvPr/>
        </p:nvSpPr>
        <p:spPr bwMode="auto">
          <a:xfrm>
            <a:off x="5178425" y="2444751"/>
            <a:ext cx="6350" cy="17463"/>
          </a:xfrm>
          <a:custGeom>
            <a:avLst/>
            <a:gdLst>
              <a:gd name="T0" fmla="*/ 0 w 4"/>
              <a:gd name="T1" fmla="*/ 0 h 11"/>
              <a:gd name="T2" fmla="*/ 2 w 4"/>
              <a:gd name="T3" fmla="*/ 6 h 11"/>
              <a:gd name="T4" fmla="*/ 4 w 4"/>
              <a:gd name="T5" fmla="*/ 11 h 11"/>
            </a:gdLst>
            <a:ahLst/>
            <a:cxnLst>
              <a:cxn ang="0">
                <a:pos x="T0" y="T1"/>
              </a:cxn>
              <a:cxn ang="0">
                <a:pos x="T2" y="T3"/>
              </a:cxn>
              <a:cxn ang="0">
                <a:pos x="T4" y="T5"/>
              </a:cxn>
            </a:cxnLst>
            <a:rect l="0" t="0" r="r" b="b"/>
            <a:pathLst>
              <a:path w="4" h="11">
                <a:moveTo>
                  <a:pt x="0" y="0"/>
                </a:moveTo>
                <a:lnTo>
                  <a:pt x="2" y="6"/>
                </a:lnTo>
                <a:lnTo>
                  <a:pt x="4" y="11"/>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38" name="Freeform 206">
            <a:extLst>
              <a:ext uri="{FF2B5EF4-FFF2-40B4-BE49-F238E27FC236}">
                <a16:creationId xmlns:a16="http://schemas.microsoft.com/office/drawing/2014/main" id="{DA7F78FF-6791-366E-9D74-D611B2432F87}"/>
              </a:ext>
            </a:extLst>
          </p:cNvPr>
          <p:cNvSpPr>
            <a:spLocks/>
          </p:cNvSpPr>
          <p:nvPr/>
        </p:nvSpPr>
        <p:spPr bwMode="auto">
          <a:xfrm>
            <a:off x="5176839" y="2433638"/>
            <a:ext cx="1587" cy="11112"/>
          </a:xfrm>
          <a:custGeom>
            <a:avLst/>
            <a:gdLst>
              <a:gd name="T0" fmla="*/ 1 w 1"/>
              <a:gd name="T1" fmla="*/ 0 h 7"/>
              <a:gd name="T2" fmla="*/ 0 w 1"/>
              <a:gd name="T3" fmla="*/ 4 h 7"/>
              <a:gd name="T4" fmla="*/ 1 w 1"/>
              <a:gd name="T5" fmla="*/ 7 h 7"/>
            </a:gdLst>
            <a:ahLst/>
            <a:cxnLst>
              <a:cxn ang="0">
                <a:pos x="T0" y="T1"/>
              </a:cxn>
              <a:cxn ang="0">
                <a:pos x="T2" y="T3"/>
              </a:cxn>
              <a:cxn ang="0">
                <a:pos x="T4" y="T5"/>
              </a:cxn>
            </a:cxnLst>
            <a:rect l="0" t="0" r="r" b="b"/>
            <a:pathLst>
              <a:path w="1" h="7">
                <a:moveTo>
                  <a:pt x="1" y="0"/>
                </a:moveTo>
                <a:lnTo>
                  <a:pt x="0" y="4"/>
                </a:lnTo>
                <a:lnTo>
                  <a:pt x="1" y="7"/>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39" name="Freeform 207">
            <a:extLst>
              <a:ext uri="{FF2B5EF4-FFF2-40B4-BE49-F238E27FC236}">
                <a16:creationId xmlns:a16="http://schemas.microsoft.com/office/drawing/2014/main" id="{AF776193-7B9E-B59A-9071-02CCEBB2CD18}"/>
              </a:ext>
            </a:extLst>
          </p:cNvPr>
          <p:cNvSpPr>
            <a:spLocks/>
          </p:cNvSpPr>
          <p:nvPr/>
        </p:nvSpPr>
        <p:spPr bwMode="auto">
          <a:xfrm>
            <a:off x="5178426" y="2416176"/>
            <a:ext cx="3175" cy="17463"/>
          </a:xfrm>
          <a:custGeom>
            <a:avLst/>
            <a:gdLst>
              <a:gd name="T0" fmla="*/ 2 w 2"/>
              <a:gd name="T1" fmla="*/ 0 h 11"/>
              <a:gd name="T2" fmla="*/ 0 w 2"/>
              <a:gd name="T3" fmla="*/ 5 h 11"/>
              <a:gd name="T4" fmla="*/ 0 w 2"/>
              <a:gd name="T5" fmla="*/ 11 h 11"/>
            </a:gdLst>
            <a:ahLst/>
            <a:cxnLst>
              <a:cxn ang="0">
                <a:pos x="T0" y="T1"/>
              </a:cxn>
              <a:cxn ang="0">
                <a:pos x="T2" y="T3"/>
              </a:cxn>
              <a:cxn ang="0">
                <a:pos x="T4" y="T5"/>
              </a:cxn>
            </a:cxnLst>
            <a:rect l="0" t="0" r="r" b="b"/>
            <a:pathLst>
              <a:path w="2" h="11">
                <a:moveTo>
                  <a:pt x="2" y="0"/>
                </a:moveTo>
                <a:lnTo>
                  <a:pt x="0" y="5"/>
                </a:lnTo>
                <a:lnTo>
                  <a:pt x="0" y="11"/>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40" name="Freeform 208">
            <a:extLst>
              <a:ext uri="{FF2B5EF4-FFF2-40B4-BE49-F238E27FC236}">
                <a16:creationId xmlns:a16="http://schemas.microsoft.com/office/drawing/2014/main" id="{51B9F2DF-7BFF-6002-330F-831993627B7B}"/>
              </a:ext>
            </a:extLst>
          </p:cNvPr>
          <p:cNvSpPr>
            <a:spLocks/>
          </p:cNvSpPr>
          <p:nvPr/>
        </p:nvSpPr>
        <p:spPr bwMode="auto">
          <a:xfrm>
            <a:off x="5181601" y="2405063"/>
            <a:ext cx="9525" cy="11112"/>
          </a:xfrm>
          <a:custGeom>
            <a:avLst/>
            <a:gdLst>
              <a:gd name="T0" fmla="*/ 6 w 6"/>
              <a:gd name="T1" fmla="*/ 0 h 7"/>
              <a:gd name="T2" fmla="*/ 2 w 6"/>
              <a:gd name="T3" fmla="*/ 3 h 7"/>
              <a:gd name="T4" fmla="*/ 0 w 6"/>
              <a:gd name="T5" fmla="*/ 7 h 7"/>
            </a:gdLst>
            <a:ahLst/>
            <a:cxnLst>
              <a:cxn ang="0">
                <a:pos x="T0" y="T1"/>
              </a:cxn>
              <a:cxn ang="0">
                <a:pos x="T2" y="T3"/>
              </a:cxn>
              <a:cxn ang="0">
                <a:pos x="T4" y="T5"/>
              </a:cxn>
            </a:cxnLst>
            <a:rect l="0" t="0" r="r" b="b"/>
            <a:pathLst>
              <a:path w="6" h="7">
                <a:moveTo>
                  <a:pt x="6" y="0"/>
                </a:moveTo>
                <a:lnTo>
                  <a:pt x="2" y="3"/>
                </a:lnTo>
                <a:lnTo>
                  <a:pt x="0" y="7"/>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41" name="Freeform 209">
            <a:extLst>
              <a:ext uri="{FF2B5EF4-FFF2-40B4-BE49-F238E27FC236}">
                <a16:creationId xmlns:a16="http://schemas.microsoft.com/office/drawing/2014/main" id="{42ADFF86-745B-F764-60DC-F17FC8A27568}"/>
              </a:ext>
            </a:extLst>
          </p:cNvPr>
          <p:cNvSpPr>
            <a:spLocks/>
          </p:cNvSpPr>
          <p:nvPr/>
        </p:nvSpPr>
        <p:spPr bwMode="auto">
          <a:xfrm>
            <a:off x="5191125" y="2395539"/>
            <a:ext cx="14288" cy="9525"/>
          </a:xfrm>
          <a:custGeom>
            <a:avLst/>
            <a:gdLst>
              <a:gd name="T0" fmla="*/ 9 w 9"/>
              <a:gd name="T1" fmla="*/ 0 h 6"/>
              <a:gd name="T2" fmla="*/ 3 w 9"/>
              <a:gd name="T3" fmla="*/ 2 h 6"/>
              <a:gd name="T4" fmla="*/ 0 w 9"/>
              <a:gd name="T5" fmla="*/ 6 h 6"/>
            </a:gdLst>
            <a:ahLst/>
            <a:cxnLst>
              <a:cxn ang="0">
                <a:pos x="T0" y="T1"/>
              </a:cxn>
              <a:cxn ang="0">
                <a:pos x="T2" y="T3"/>
              </a:cxn>
              <a:cxn ang="0">
                <a:pos x="T4" y="T5"/>
              </a:cxn>
            </a:cxnLst>
            <a:rect l="0" t="0" r="r" b="b"/>
            <a:pathLst>
              <a:path w="9" h="6">
                <a:moveTo>
                  <a:pt x="9" y="0"/>
                </a:moveTo>
                <a:lnTo>
                  <a:pt x="3" y="2"/>
                </a:lnTo>
                <a:lnTo>
                  <a:pt x="0" y="6"/>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42" name="Freeform 210">
            <a:extLst>
              <a:ext uri="{FF2B5EF4-FFF2-40B4-BE49-F238E27FC236}">
                <a16:creationId xmlns:a16="http://schemas.microsoft.com/office/drawing/2014/main" id="{71F40CBF-19E7-5593-C36C-121D9C45FE71}"/>
              </a:ext>
            </a:extLst>
          </p:cNvPr>
          <p:cNvSpPr>
            <a:spLocks/>
          </p:cNvSpPr>
          <p:nvPr/>
        </p:nvSpPr>
        <p:spPr bwMode="auto">
          <a:xfrm>
            <a:off x="5205414" y="2392364"/>
            <a:ext cx="14287" cy="3175"/>
          </a:xfrm>
          <a:custGeom>
            <a:avLst/>
            <a:gdLst>
              <a:gd name="T0" fmla="*/ 9 w 9"/>
              <a:gd name="T1" fmla="*/ 0 h 2"/>
              <a:gd name="T2" fmla="*/ 5 w 9"/>
              <a:gd name="T3" fmla="*/ 0 h 2"/>
              <a:gd name="T4" fmla="*/ 0 w 9"/>
              <a:gd name="T5" fmla="*/ 2 h 2"/>
            </a:gdLst>
            <a:ahLst/>
            <a:cxnLst>
              <a:cxn ang="0">
                <a:pos x="T0" y="T1"/>
              </a:cxn>
              <a:cxn ang="0">
                <a:pos x="T2" y="T3"/>
              </a:cxn>
              <a:cxn ang="0">
                <a:pos x="T4" y="T5"/>
              </a:cxn>
            </a:cxnLst>
            <a:rect l="0" t="0" r="r" b="b"/>
            <a:pathLst>
              <a:path w="9" h="2">
                <a:moveTo>
                  <a:pt x="9" y="0"/>
                </a:moveTo>
                <a:lnTo>
                  <a:pt x="5" y="0"/>
                </a:lnTo>
                <a:lnTo>
                  <a:pt x="0" y="2"/>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43" name="Freeform 211">
            <a:extLst>
              <a:ext uri="{FF2B5EF4-FFF2-40B4-BE49-F238E27FC236}">
                <a16:creationId xmlns:a16="http://schemas.microsoft.com/office/drawing/2014/main" id="{9B798E63-1EE2-4034-CFDA-D50CBC760083}"/>
              </a:ext>
            </a:extLst>
          </p:cNvPr>
          <p:cNvSpPr>
            <a:spLocks/>
          </p:cNvSpPr>
          <p:nvPr/>
        </p:nvSpPr>
        <p:spPr bwMode="auto">
          <a:xfrm>
            <a:off x="5219701" y="2392364"/>
            <a:ext cx="17463" cy="3175"/>
          </a:xfrm>
          <a:custGeom>
            <a:avLst/>
            <a:gdLst>
              <a:gd name="T0" fmla="*/ 11 w 11"/>
              <a:gd name="T1" fmla="*/ 2 h 2"/>
              <a:gd name="T2" fmla="*/ 6 w 11"/>
              <a:gd name="T3" fmla="*/ 0 h 2"/>
              <a:gd name="T4" fmla="*/ 0 w 11"/>
              <a:gd name="T5" fmla="*/ 0 h 2"/>
            </a:gdLst>
            <a:ahLst/>
            <a:cxnLst>
              <a:cxn ang="0">
                <a:pos x="T0" y="T1"/>
              </a:cxn>
              <a:cxn ang="0">
                <a:pos x="T2" y="T3"/>
              </a:cxn>
              <a:cxn ang="0">
                <a:pos x="T4" y="T5"/>
              </a:cxn>
            </a:cxnLst>
            <a:rect l="0" t="0" r="r" b="b"/>
            <a:pathLst>
              <a:path w="11" h="2">
                <a:moveTo>
                  <a:pt x="11" y="2"/>
                </a:moveTo>
                <a:lnTo>
                  <a:pt x="6" y="0"/>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44" name="Freeform 212">
            <a:extLst>
              <a:ext uri="{FF2B5EF4-FFF2-40B4-BE49-F238E27FC236}">
                <a16:creationId xmlns:a16="http://schemas.microsoft.com/office/drawing/2014/main" id="{9D697B3F-ECD4-D987-8148-7B036813C813}"/>
              </a:ext>
            </a:extLst>
          </p:cNvPr>
          <p:cNvSpPr>
            <a:spLocks/>
          </p:cNvSpPr>
          <p:nvPr/>
        </p:nvSpPr>
        <p:spPr bwMode="auto">
          <a:xfrm>
            <a:off x="5237163" y="2395539"/>
            <a:ext cx="12700" cy="9525"/>
          </a:xfrm>
          <a:custGeom>
            <a:avLst/>
            <a:gdLst>
              <a:gd name="T0" fmla="*/ 8 w 8"/>
              <a:gd name="T1" fmla="*/ 6 h 6"/>
              <a:gd name="T2" fmla="*/ 4 w 8"/>
              <a:gd name="T3" fmla="*/ 2 h 6"/>
              <a:gd name="T4" fmla="*/ 0 w 8"/>
              <a:gd name="T5" fmla="*/ 0 h 6"/>
            </a:gdLst>
            <a:ahLst/>
            <a:cxnLst>
              <a:cxn ang="0">
                <a:pos x="T0" y="T1"/>
              </a:cxn>
              <a:cxn ang="0">
                <a:pos x="T2" y="T3"/>
              </a:cxn>
              <a:cxn ang="0">
                <a:pos x="T4" y="T5"/>
              </a:cxn>
            </a:cxnLst>
            <a:rect l="0" t="0" r="r" b="b"/>
            <a:pathLst>
              <a:path w="8" h="6">
                <a:moveTo>
                  <a:pt x="8" y="6"/>
                </a:moveTo>
                <a:lnTo>
                  <a:pt x="4" y="2"/>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45" name="Freeform 213">
            <a:extLst>
              <a:ext uri="{FF2B5EF4-FFF2-40B4-BE49-F238E27FC236}">
                <a16:creationId xmlns:a16="http://schemas.microsoft.com/office/drawing/2014/main" id="{441A3D89-309F-5268-8216-2269C0AE6CC7}"/>
              </a:ext>
            </a:extLst>
          </p:cNvPr>
          <p:cNvSpPr>
            <a:spLocks/>
          </p:cNvSpPr>
          <p:nvPr/>
        </p:nvSpPr>
        <p:spPr bwMode="auto">
          <a:xfrm>
            <a:off x="5249863" y="2405064"/>
            <a:ext cx="11112" cy="14287"/>
          </a:xfrm>
          <a:custGeom>
            <a:avLst/>
            <a:gdLst>
              <a:gd name="T0" fmla="*/ 7 w 7"/>
              <a:gd name="T1" fmla="*/ 9 h 9"/>
              <a:gd name="T2" fmla="*/ 3 w 7"/>
              <a:gd name="T3" fmla="*/ 3 h 9"/>
              <a:gd name="T4" fmla="*/ 0 w 7"/>
              <a:gd name="T5" fmla="*/ 0 h 9"/>
            </a:gdLst>
            <a:ahLst/>
            <a:cxnLst>
              <a:cxn ang="0">
                <a:pos x="T0" y="T1"/>
              </a:cxn>
              <a:cxn ang="0">
                <a:pos x="T2" y="T3"/>
              </a:cxn>
              <a:cxn ang="0">
                <a:pos x="T4" y="T5"/>
              </a:cxn>
            </a:cxnLst>
            <a:rect l="0" t="0" r="r" b="b"/>
            <a:pathLst>
              <a:path w="7" h="9">
                <a:moveTo>
                  <a:pt x="7" y="9"/>
                </a:moveTo>
                <a:lnTo>
                  <a:pt x="3" y="3"/>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46" name="Freeform 214">
            <a:extLst>
              <a:ext uri="{FF2B5EF4-FFF2-40B4-BE49-F238E27FC236}">
                <a16:creationId xmlns:a16="http://schemas.microsoft.com/office/drawing/2014/main" id="{CE4D489F-5ABC-B604-2540-82A8476C4023}"/>
              </a:ext>
            </a:extLst>
          </p:cNvPr>
          <p:cNvSpPr>
            <a:spLocks/>
          </p:cNvSpPr>
          <p:nvPr/>
        </p:nvSpPr>
        <p:spPr bwMode="auto">
          <a:xfrm>
            <a:off x="5260976" y="2419350"/>
            <a:ext cx="3175" cy="14288"/>
          </a:xfrm>
          <a:custGeom>
            <a:avLst/>
            <a:gdLst>
              <a:gd name="T0" fmla="*/ 2 w 2"/>
              <a:gd name="T1" fmla="*/ 9 h 9"/>
              <a:gd name="T2" fmla="*/ 2 w 2"/>
              <a:gd name="T3" fmla="*/ 3 h 9"/>
              <a:gd name="T4" fmla="*/ 0 w 2"/>
              <a:gd name="T5" fmla="*/ 0 h 9"/>
            </a:gdLst>
            <a:ahLst/>
            <a:cxnLst>
              <a:cxn ang="0">
                <a:pos x="T0" y="T1"/>
              </a:cxn>
              <a:cxn ang="0">
                <a:pos x="T2" y="T3"/>
              </a:cxn>
              <a:cxn ang="0">
                <a:pos x="T4" y="T5"/>
              </a:cxn>
            </a:cxnLst>
            <a:rect l="0" t="0" r="r" b="b"/>
            <a:pathLst>
              <a:path w="2" h="9">
                <a:moveTo>
                  <a:pt x="2" y="9"/>
                </a:moveTo>
                <a:lnTo>
                  <a:pt x="2" y="3"/>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47" name="Freeform 215">
            <a:extLst>
              <a:ext uri="{FF2B5EF4-FFF2-40B4-BE49-F238E27FC236}">
                <a16:creationId xmlns:a16="http://schemas.microsoft.com/office/drawing/2014/main" id="{AF61C833-1566-28C6-5C79-774156611CBE}"/>
              </a:ext>
            </a:extLst>
          </p:cNvPr>
          <p:cNvSpPr>
            <a:spLocks/>
          </p:cNvSpPr>
          <p:nvPr/>
        </p:nvSpPr>
        <p:spPr bwMode="auto">
          <a:xfrm>
            <a:off x="5260976" y="2433638"/>
            <a:ext cx="3175" cy="23812"/>
          </a:xfrm>
          <a:custGeom>
            <a:avLst/>
            <a:gdLst>
              <a:gd name="T0" fmla="*/ 0 w 2"/>
              <a:gd name="T1" fmla="*/ 15 h 15"/>
              <a:gd name="T2" fmla="*/ 2 w 2"/>
              <a:gd name="T3" fmla="*/ 7 h 15"/>
              <a:gd name="T4" fmla="*/ 2 w 2"/>
              <a:gd name="T5" fmla="*/ 0 h 15"/>
            </a:gdLst>
            <a:ahLst/>
            <a:cxnLst>
              <a:cxn ang="0">
                <a:pos x="T0" y="T1"/>
              </a:cxn>
              <a:cxn ang="0">
                <a:pos x="T2" y="T3"/>
              </a:cxn>
              <a:cxn ang="0">
                <a:pos x="T4" y="T5"/>
              </a:cxn>
            </a:cxnLst>
            <a:rect l="0" t="0" r="r" b="b"/>
            <a:pathLst>
              <a:path w="2" h="15">
                <a:moveTo>
                  <a:pt x="0" y="15"/>
                </a:moveTo>
                <a:lnTo>
                  <a:pt x="2" y="7"/>
                </a:lnTo>
                <a:lnTo>
                  <a:pt x="2"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48" name="Freeform 216">
            <a:extLst>
              <a:ext uri="{FF2B5EF4-FFF2-40B4-BE49-F238E27FC236}">
                <a16:creationId xmlns:a16="http://schemas.microsoft.com/office/drawing/2014/main" id="{754B232D-F6BD-7C98-6D36-1E73F2098822}"/>
              </a:ext>
            </a:extLst>
          </p:cNvPr>
          <p:cNvSpPr>
            <a:spLocks/>
          </p:cNvSpPr>
          <p:nvPr/>
        </p:nvSpPr>
        <p:spPr bwMode="auto">
          <a:xfrm>
            <a:off x="5254625" y="2457451"/>
            <a:ext cx="6350" cy="4763"/>
          </a:xfrm>
          <a:custGeom>
            <a:avLst/>
            <a:gdLst>
              <a:gd name="T0" fmla="*/ 0 w 4"/>
              <a:gd name="T1" fmla="*/ 3 h 3"/>
              <a:gd name="T2" fmla="*/ 2 w 4"/>
              <a:gd name="T3" fmla="*/ 1 h 3"/>
              <a:gd name="T4" fmla="*/ 4 w 4"/>
              <a:gd name="T5" fmla="*/ 0 h 3"/>
            </a:gdLst>
            <a:ahLst/>
            <a:cxnLst>
              <a:cxn ang="0">
                <a:pos x="T0" y="T1"/>
              </a:cxn>
              <a:cxn ang="0">
                <a:pos x="T2" y="T3"/>
              </a:cxn>
              <a:cxn ang="0">
                <a:pos x="T4" y="T5"/>
              </a:cxn>
            </a:cxnLst>
            <a:rect l="0" t="0" r="r" b="b"/>
            <a:pathLst>
              <a:path w="4" h="3">
                <a:moveTo>
                  <a:pt x="0" y="3"/>
                </a:moveTo>
                <a:lnTo>
                  <a:pt x="2" y="1"/>
                </a:lnTo>
                <a:lnTo>
                  <a:pt x="4"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49" name="Freeform 217">
            <a:extLst>
              <a:ext uri="{FF2B5EF4-FFF2-40B4-BE49-F238E27FC236}">
                <a16:creationId xmlns:a16="http://schemas.microsoft.com/office/drawing/2014/main" id="{59CF588C-9A0D-A666-42E2-EA155BC42013}"/>
              </a:ext>
            </a:extLst>
          </p:cNvPr>
          <p:cNvSpPr>
            <a:spLocks/>
          </p:cNvSpPr>
          <p:nvPr/>
        </p:nvSpPr>
        <p:spPr bwMode="auto">
          <a:xfrm>
            <a:off x="5249863" y="2457451"/>
            <a:ext cx="4762" cy="4763"/>
          </a:xfrm>
          <a:custGeom>
            <a:avLst/>
            <a:gdLst>
              <a:gd name="T0" fmla="*/ 0 w 3"/>
              <a:gd name="T1" fmla="*/ 0 h 3"/>
              <a:gd name="T2" fmla="*/ 1 w 3"/>
              <a:gd name="T3" fmla="*/ 1 h 3"/>
              <a:gd name="T4" fmla="*/ 3 w 3"/>
              <a:gd name="T5" fmla="*/ 3 h 3"/>
            </a:gdLst>
            <a:ahLst/>
            <a:cxnLst>
              <a:cxn ang="0">
                <a:pos x="T0" y="T1"/>
              </a:cxn>
              <a:cxn ang="0">
                <a:pos x="T2" y="T3"/>
              </a:cxn>
              <a:cxn ang="0">
                <a:pos x="T4" y="T5"/>
              </a:cxn>
            </a:cxnLst>
            <a:rect l="0" t="0" r="r" b="b"/>
            <a:pathLst>
              <a:path w="3" h="3">
                <a:moveTo>
                  <a:pt x="0" y="0"/>
                </a:moveTo>
                <a:lnTo>
                  <a:pt x="1" y="1"/>
                </a:lnTo>
                <a:lnTo>
                  <a:pt x="3" y="3"/>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50" name="Freeform 218">
            <a:extLst>
              <a:ext uri="{FF2B5EF4-FFF2-40B4-BE49-F238E27FC236}">
                <a16:creationId xmlns:a16="http://schemas.microsoft.com/office/drawing/2014/main" id="{A8D45937-15D9-A7A1-EE54-FCDC5290A41F}"/>
              </a:ext>
            </a:extLst>
          </p:cNvPr>
          <p:cNvSpPr>
            <a:spLocks/>
          </p:cNvSpPr>
          <p:nvPr/>
        </p:nvSpPr>
        <p:spPr bwMode="auto">
          <a:xfrm>
            <a:off x="5246689" y="2433638"/>
            <a:ext cx="3175" cy="23812"/>
          </a:xfrm>
          <a:custGeom>
            <a:avLst/>
            <a:gdLst>
              <a:gd name="T0" fmla="*/ 0 w 2"/>
              <a:gd name="T1" fmla="*/ 0 h 15"/>
              <a:gd name="T2" fmla="*/ 2 w 2"/>
              <a:gd name="T3" fmla="*/ 7 h 15"/>
              <a:gd name="T4" fmla="*/ 2 w 2"/>
              <a:gd name="T5" fmla="*/ 15 h 15"/>
            </a:gdLst>
            <a:ahLst/>
            <a:cxnLst>
              <a:cxn ang="0">
                <a:pos x="T0" y="T1"/>
              </a:cxn>
              <a:cxn ang="0">
                <a:pos x="T2" y="T3"/>
              </a:cxn>
              <a:cxn ang="0">
                <a:pos x="T4" y="T5"/>
              </a:cxn>
            </a:cxnLst>
            <a:rect l="0" t="0" r="r" b="b"/>
            <a:pathLst>
              <a:path w="2" h="15">
                <a:moveTo>
                  <a:pt x="0" y="0"/>
                </a:moveTo>
                <a:lnTo>
                  <a:pt x="2" y="7"/>
                </a:lnTo>
                <a:lnTo>
                  <a:pt x="2" y="15"/>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51" name="Freeform 219">
            <a:extLst>
              <a:ext uri="{FF2B5EF4-FFF2-40B4-BE49-F238E27FC236}">
                <a16:creationId xmlns:a16="http://schemas.microsoft.com/office/drawing/2014/main" id="{673F7116-1ECE-9ABE-C5C2-08FE6273386E}"/>
              </a:ext>
            </a:extLst>
          </p:cNvPr>
          <p:cNvSpPr>
            <a:spLocks/>
          </p:cNvSpPr>
          <p:nvPr/>
        </p:nvSpPr>
        <p:spPr bwMode="auto">
          <a:xfrm>
            <a:off x="5246689" y="2416176"/>
            <a:ext cx="3175" cy="17463"/>
          </a:xfrm>
          <a:custGeom>
            <a:avLst/>
            <a:gdLst>
              <a:gd name="T0" fmla="*/ 2 w 2"/>
              <a:gd name="T1" fmla="*/ 0 h 11"/>
              <a:gd name="T2" fmla="*/ 2 w 2"/>
              <a:gd name="T3" fmla="*/ 5 h 11"/>
              <a:gd name="T4" fmla="*/ 0 w 2"/>
              <a:gd name="T5" fmla="*/ 11 h 11"/>
            </a:gdLst>
            <a:ahLst/>
            <a:cxnLst>
              <a:cxn ang="0">
                <a:pos x="T0" y="T1"/>
              </a:cxn>
              <a:cxn ang="0">
                <a:pos x="T2" y="T3"/>
              </a:cxn>
              <a:cxn ang="0">
                <a:pos x="T4" y="T5"/>
              </a:cxn>
            </a:cxnLst>
            <a:rect l="0" t="0" r="r" b="b"/>
            <a:pathLst>
              <a:path w="2" h="11">
                <a:moveTo>
                  <a:pt x="2" y="0"/>
                </a:moveTo>
                <a:lnTo>
                  <a:pt x="2" y="5"/>
                </a:lnTo>
                <a:lnTo>
                  <a:pt x="0" y="11"/>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52" name="Freeform 220">
            <a:extLst>
              <a:ext uri="{FF2B5EF4-FFF2-40B4-BE49-F238E27FC236}">
                <a16:creationId xmlns:a16="http://schemas.microsoft.com/office/drawing/2014/main" id="{BA7A4A9C-6EFB-4448-8112-5DC6947012F4}"/>
              </a:ext>
            </a:extLst>
          </p:cNvPr>
          <p:cNvSpPr>
            <a:spLocks/>
          </p:cNvSpPr>
          <p:nvPr/>
        </p:nvSpPr>
        <p:spPr bwMode="auto">
          <a:xfrm>
            <a:off x="5249863" y="2405063"/>
            <a:ext cx="11112" cy="11112"/>
          </a:xfrm>
          <a:custGeom>
            <a:avLst/>
            <a:gdLst>
              <a:gd name="T0" fmla="*/ 7 w 7"/>
              <a:gd name="T1" fmla="*/ 0 h 7"/>
              <a:gd name="T2" fmla="*/ 3 w 7"/>
              <a:gd name="T3" fmla="*/ 3 h 7"/>
              <a:gd name="T4" fmla="*/ 0 w 7"/>
              <a:gd name="T5" fmla="*/ 7 h 7"/>
            </a:gdLst>
            <a:ahLst/>
            <a:cxnLst>
              <a:cxn ang="0">
                <a:pos x="T0" y="T1"/>
              </a:cxn>
              <a:cxn ang="0">
                <a:pos x="T2" y="T3"/>
              </a:cxn>
              <a:cxn ang="0">
                <a:pos x="T4" y="T5"/>
              </a:cxn>
            </a:cxnLst>
            <a:rect l="0" t="0" r="r" b="b"/>
            <a:pathLst>
              <a:path w="7" h="7">
                <a:moveTo>
                  <a:pt x="7" y="0"/>
                </a:moveTo>
                <a:lnTo>
                  <a:pt x="3" y="3"/>
                </a:lnTo>
                <a:lnTo>
                  <a:pt x="0" y="7"/>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53" name="Freeform 221">
            <a:extLst>
              <a:ext uri="{FF2B5EF4-FFF2-40B4-BE49-F238E27FC236}">
                <a16:creationId xmlns:a16="http://schemas.microsoft.com/office/drawing/2014/main" id="{E143BD0B-274A-2CEE-40EE-9CD2B32C045A}"/>
              </a:ext>
            </a:extLst>
          </p:cNvPr>
          <p:cNvSpPr>
            <a:spLocks/>
          </p:cNvSpPr>
          <p:nvPr/>
        </p:nvSpPr>
        <p:spPr bwMode="auto">
          <a:xfrm>
            <a:off x="5260976" y="2395539"/>
            <a:ext cx="11113" cy="9525"/>
          </a:xfrm>
          <a:custGeom>
            <a:avLst/>
            <a:gdLst>
              <a:gd name="T0" fmla="*/ 7 w 7"/>
              <a:gd name="T1" fmla="*/ 0 h 6"/>
              <a:gd name="T2" fmla="*/ 4 w 7"/>
              <a:gd name="T3" fmla="*/ 2 h 6"/>
              <a:gd name="T4" fmla="*/ 0 w 7"/>
              <a:gd name="T5" fmla="*/ 6 h 6"/>
            </a:gdLst>
            <a:ahLst/>
            <a:cxnLst>
              <a:cxn ang="0">
                <a:pos x="T0" y="T1"/>
              </a:cxn>
              <a:cxn ang="0">
                <a:pos x="T2" y="T3"/>
              </a:cxn>
              <a:cxn ang="0">
                <a:pos x="T4" y="T5"/>
              </a:cxn>
            </a:cxnLst>
            <a:rect l="0" t="0" r="r" b="b"/>
            <a:pathLst>
              <a:path w="7" h="6">
                <a:moveTo>
                  <a:pt x="7" y="0"/>
                </a:moveTo>
                <a:lnTo>
                  <a:pt x="4" y="2"/>
                </a:lnTo>
                <a:lnTo>
                  <a:pt x="0" y="6"/>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54" name="Freeform 222">
            <a:extLst>
              <a:ext uri="{FF2B5EF4-FFF2-40B4-BE49-F238E27FC236}">
                <a16:creationId xmlns:a16="http://schemas.microsoft.com/office/drawing/2014/main" id="{7E6CA51A-10BA-CF6F-1916-B90A5F62FBC7}"/>
              </a:ext>
            </a:extLst>
          </p:cNvPr>
          <p:cNvSpPr>
            <a:spLocks/>
          </p:cNvSpPr>
          <p:nvPr/>
        </p:nvSpPr>
        <p:spPr bwMode="auto">
          <a:xfrm>
            <a:off x="5272088" y="2392364"/>
            <a:ext cx="17462" cy="3175"/>
          </a:xfrm>
          <a:custGeom>
            <a:avLst/>
            <a:gdLst>
              <a:gd name="T0" fmla="*/ 11 w 11"/>
              <a:gd name="T1" fmla="*/ 0 h 2"/>
              <a:gd name="T2" fmla="*/ 6 w 11"/>
              <a:gd name="T3" fmla="*/ 0 h 2"/>
              <a:gd name="T4" fmla="*/ 0 w 11"/>
              <a:gd name="T5" fmla="*/ 2 h 2"/>
            </a:gdLst>
            <a:ahLst/>
            <a:cxnLst>
              <a:cxn ang="0">
                <a:pos x="T0" y="T1"/>
              </a:cxn>
              <a:cxn ang="0">
                <a:pos x="T2" y="T3"/>
              </a:cxn>
              <a:cxn ang="0">
                <a:pos x="T4" y="T5"/>
              </a:cxn>
            </a:cxnLst>
            <a:rect l="0" t="0" r="r" b="b"/>
            <a:pathLst>
              <a:path w="11" h="2">
                <a:moveTo>
                  <a:pt x="11" y="0"/>
                </a:moveTo>
                <a:lnTo>
                  <a:pt x="6" y="0"/>
                </a:lnTo>
                <a:lnTo>
                  <a:pt x="0" y="2"/>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55" name="Freeform 223">
            <a:extLst>
              <a:ext uri="{FF2B5EF4-FFF2-40B4-BE49-F238E27FC236}">
                <a16:creationId xmlns:a16="http://schemas.microsoft.com/office/drawing/2014/main" id="{0D59525C-5831-FC5F-1F74-802810C6E702}"/>
              </a:ext>
            </a:extLst>
          </p:cNvPr>
          <p:cNvSpPr>
            <a:spLocks/>
          </p:cNvSpPr>
          <p:nvPr/>
        </p:nvSpPr>
        <p:spPr bwMode="auto">
          <a:xfrm>
            <a:off x="5289551" y="2392364"/>
            <a:ext cx="15875" cy="3175"/>
          </a:xfrm>
          <a:custGeom>
            <a:avLst/>
            <a:gdLst>
              <a:gd name="T0" fmla="*/ 10 w 10"/>
              <a:gd name="T1" fmla="*/ 2 h 2"/>
              <a:gd name="T2" fmla="*/ 4 w 10"/>
              <a:gd name="T3" fmla="*/ 0 h 2"/>
              <a:gd name="T4" fmla="*/ 0 w 10"/>
              <a:gd name="T5" fmla="*/ 0 h 2"/>
            </a:gdLst>
            <a:ahLst/>
            <a:cxnLst>
              <a:cxn ang="0">
                <a:pos x="T0" y="T1"/>
              </a:cxn>
              <a:cxn ang="0">
                <a:pos x="T2" y="T3"/>
              </a:cxn>
              <a:cxn ang="0">
                <a:pos x="T4" y="T5"/>
              </a:cxn>
            </a:cxnLst>
            <a:rect l="0" t="0" r="r" b="b"/>
            <a:pathLst>
              <a:path w="10" h="2">
                <a:moveTo>
                  <a:pt x="10" y="2"/>
                </a:moveTo>
                <a:lnTo>
                  <a:pt x="4" y="0"/>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56" name="Freeform 224">
            <a:extLst>
              <a:ext uri="{FF2B5EF4-FFF2-40B4-BE49-F238E27FC236}">
                <a16:creationId xmlns:a16="http://schemas.microsoft.com/office/drawing/2014/main" id="{BAD9125C-6346-708F-62FB-47AFB0B96553}"/>
              </a:ext>
            </a:extLst>
          </p:cNvPr>
          <p:cNvSpPr>
            <a:spLocks/>
          </p:cNvSpPr>
          <p:nvPr/>
        </p:nvSpPr>
        <p:spPr bwMode="auto">
          <a:xfrm>
            <a:off x="5305425" y="2395539"/>
            <a:ext cx="14288" cy="9525"/>
          </a:xfrm>
          <a:custGeom>
            <a:avLst/>
            <a:gdLst>
              <a:gd name="T0" fmla="*/ 9 w 9"/>
              <a:gd name="T1" fmla="*/ 6 h 6"/>
              <a:gd name="T2" fmla="*/ 5 w 9"/>
              <a:gd name="T3" fmla="*/ 2 h 6"/>
              <a:gd name="T4" fmla="*/ 0 w 9"/>
              <a:gd name="T5" fmla="*/ 0 h 6"/>
            </a:gdLst>
            <a:ahLst/>
            <a:cxnLst>
              <a:cxn ang="0">
                <a:pos x="T0" y="T1"/>
              </a:cxn>
              <a:cxn ang="0">
                <a:pos x="T2" y="T3"/>
              </a:cxn>
              <a:cxn ang="0">
                <a:pos x="T4" y="T5"/>
              </a:cxn>
            </a:cxnLst>
            <a:rect l="0" t="0" r="r" b="b"/>
            <a:pathLst>
              <a:path w="9" h="6">
                <a:moveTo>
                  <a:pt x="9" y="6"/>
                </a:moveTo>
                <a:lnTo>
                  <a:pt x="5" y="2"/>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57" name="Freeform 225">
            <a:extLst>
              <a:ext uri="{FF2B5EF4-FFF2-40B4-BE49-F238E27FC236}">
                <a16:creationId xmlns:a16="http://schemas.microsoft.com/office/drawing/2014/main" id="{C7262E8F-CA41-2D5A-D849-CF86DC0CDE40}"/>
              </a:ext>
            </a:extLst>
          </p:cNvPr>
          <p:cNvSpPr>
            <a:spLocks/>
          </p:cNvSpPr>
          <p:nvPr/>
        </p:nvSpPr>
        <p:spPr bwMode="auto">
          <a:xfrm>
            <a:off x="5319713" y="2405063"/>
            <a:ext cx="11112" cy="11112"/>
          </a:xfrm>
          <a:custGeom>
            <a:avLst/>
            <a:gdLst>
              <a:gd name="T0" fmla="*/ 7 w 7"/>
              <a:gd name="T1" fmla="*/ 7 h 7"/>
              <a:gd name="T2" fmla="*/ 4 w 7"/>
              <a:gd name="T3" fmla="*/ 3 h 7"/>
              <a:gd name="T4" fmla="*/ 0 w 7"/>
              <a:gd name="T5" fmla="*/ 0 h 7"/>
            </a:gdLst>
            <a:ahLst/>
            <a:cxnLst>
              <a:cxn ang="0">
                <a:pos x="T0" y="T1"/>
              </a:cxn>
              <a:cxn ang="0">
                <a:pos x="T2" y="T3"/>
              </a:cxn>
              <a:cxn ang="0">
                <a:pos x="T4" y="T5"/>
              </a:cxn>
            </a:cxnLst>
            <a:rect l="0" t="0" r="r" b="b"/>
            <a:pathLst>
              <a:path w="7" h="7">
                <a:moveTo>
                  <a:pt x="7" y="7"/>
                </a:moveTo>
                <a:lnTo>
                  <a:pt x="4" y="3"/>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58" name="Freeform 226">
            <a:extLst>
              <a:ext uri="{FF2B5EF4-FFF2-40B4-BE49-F238E27FC236}">
                <a16:creationId xmlns:a16="http://schemas.microsoft.com/office/drawing/2014/main" id="{92D6AF96-A0F7-B712-5DD9-0465E7B3E772}"/>
              </a:ext>
            </a:extLst>
          </p:cNvPr>
          <p:cNvSpPr>
            <a:spLocks/>
          </p:cNvSpPr>
          <p:nvPr/>
        </p:nvSpPr>
        <p:spPr bwMode="auto">
          <a:xfrm>
            <a:off x="5330826" y="2416176"/>
            <a:ext cx="3175" cy="17463"/>
          </a:xfrm>
          <a:custGeom>
            <a:avLst/>
            <a:gdLst>
              <a:gd name="T0" fmla="*/ 2 w 2"/>
              <a:gd name="T1" fmla="*/ 11 h 11"/>
              <a:gd name="T2" fmla="*/ 0 w 2"/>
              <a:gd name="T3" fmla="*/ 5 h 11"/>
              <a:gd name="T4" fmla="*/ 0 w 2"/>
              <a:gd name="T5" fmla="*/ 0 h 11"/>
            </a:gdLst>
            <a:ahLst/>
            <a:cxnLst>
              <a:cxn ang="0">
                <a:pos x="T0" y="T1"/>
              </a:cxn>
              <a:cxn ang="0">
                <a:pos x="T2" y="T3"/>
              </a:cxn>
              <a:cxn ang="0">
                <a:pos x="T4" y="T5"/>
              </a:cxn>
            </a:cxnLst>
            <a:rect l="0" t="0" r="r" b="b"/>
            <a:pathLst>
              <a:path w="2" h="11">
                <a:moveTo>
                  <a:pt x="2" y="11"/>
                </a:moveTo>
                <a:lnTo>
                  <a:pt x="0" y="5"/>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59" name="Freeform 227">
            <a:extLst>
              <a:ext uri="{FF2B5EF4-FFF2-40B4-BE49-F238E27FC236}">
                <a16:creationId xmlns:a16="http://schemas.microsoft.com/office/drawing/2014/main" id="{44B4A491-4F9C-64F5-50EE-E4D64E186B7E}"/>
              </a:ext>
            </a:extLst>
          </p:cNvPr>
          <p:cNvSpPr>
            <a:spLocks/>
          </p:cNvSpPr>
          <p:nvPr/>
        </p:nvSpPr>
        <p:spPr bwMode="auto">
          <a:xfrm>
            <a:off x="5330826" y="2433638"/>
            <a:ext cx="3175" cy="23812"/>
          </a:xfrm>
          <a:custGeom>
            <a:avLst/>
            <a:gdLst>
              <a:gd name="T0" fmla="*/ 0 w 2"/>
              <a:gd name="T1" fmla="*/ 15 h 15"/>
              <a:gd name="T2" fmla="*/ 0 w 2"/>
              <a:gd name="T3" fmla="*/ 7 h 15"/>
              <a:gd name="T4" fmla="*/ 2 w 2"/>
              <a:gd name="T5" fmla="*/ 0 h 15"/>
            </a:gdLst>
            <a:ahLst/>
            <a:cxnLst>
              <a:cxn ang="0">
                <a:pos x="T0" y="T1"/>
              </a:cxn>
              <a:cxn ang="0">
                <a:pos x="T2" y="T3"/>
              </a:cxn>
              <a:cxn ang="0">
                <a:pos x="T4" y="T5"/>
              </a:cxn>
            </a:cxnLst>
            <a:rect l="0" t="0" r="r" b="b"/>
            <a:pathLst>
              <a:path w="2" h="15">
                <a:moveTo>
                  <a:pt x="0" y="15"/>
                </a:moveTo>
                <a:lnTo>
                  <a:pt x="0" y="7"/>
                </a:lnTo>
                <a:lnTo>
                  <a:pt x="2"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60" name="Freeform 228">
            <a:extLst>
              <a:ext uri="{FF2B5EF4-FFF2-40B4-BE49-F238E27FC236}">
                <a16:creationId xmlns:a16="http://schemas.microsoft.com/office/drawing/2014/main" id="{86988FDB-B735-70BE-F8E2-E0CA46992296}"/>
              </a:ext>
            </a:extLst>
          </p:cNvPr>
          <p:cNvSpPr>
            <a:spLocks/>
          </p:cNvSpPr>
          <p:nvPr/>
        </p:nvSpPr>
        <p:spPr bwMode="auto">
          <a:xfrm>
            <a:off x="5326063" y="2457451"/>
            <a:ext cx="4762" cy="4763"/>
          </a:xfrm>
          <a:custGeom>
            <a:avLst/>
            <a:gdLst>
              <a:gd name="T0" fmla="*/ 0 w 3"/>
              <a:gd name="T1" fmla="*/ 3 h 3"/>
              <a:gd name="T2" fmla="*/ 1 w 3"/>
              <a:gd name="T3" fmla="*/ 1 h 3"/>
              <a:gd name="T4" fmla="*/ 3 w 3"/>
              <a:gd name="T5" fmla="*/ 0 h 3"/>
            </a:gdLst>
            <a:ahLst/>
            <a:cxnLst>
              <a:cxn ang="0">
                <a:pos x="T0" y="T1"/>
              </a:cxn>
              <a:cxn ang="0">
                <a:pos x="T2" y="T3"/>
              </a:cxn>
              <a:cxn ang="0">
                <a:pos x="T4" y="T5"/>
              </a:cxn>
            </a:cxnLst>
            <a:rect l="0" t="0" r="r" b="b"/>
            <a:pathLst>
              <a:path w="3" h="3">
                <a:moveTo>
                  <a:pt x="0" y="3"/>
                </a:moveTo>
                <a:lnTo>
                  <a:pt x="1" y="1"/>
                </a:lnTo>
                <a:lnTo>
                  <a:pt x="3"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61" name="Freeform 229">
            <a:extLst>
              <a:ext uri="{FF2B5EF4-FFF2-40B4-BE49-F238E27FC236}">
                <a16:creationId xmlns:a16="http://schemas.microsoft.com/office/drawing/2014/main" id="{DFC1943D-10AD-7164-BAB7-7AF58BB801B2}"/>
              </a:ext>
            </a:extLst>
          </p:cNvPr>
          <p:cNvSpPr>
            <a:spLocks/>
          </p:cNvSpPr>
          <p:nvPr/>
        </p:nvSpPr>
        <p:spPr bwMode="auto">
          <a:xfrm>
            <a:off x="5319713" y="2457451"/>
            <a:ext cx="6350" cy="4763"/>
          </a:xfrm>
          <a:custGeom>
            <a:avLst/>
            <a:gdLst>
              <a:gd name="T0" fmla="*/ 0 w 4"/>
              <a:gd name="T1" fmla="*/ 0 h 3"/>
              <a:gd name="T2" fmla="*/ 0 w 4"/>
              <a:gd name="T3" fmla="*/ 1 h 3"/>
              <a:gd name="T4" fmla="*/ 4 w 4"/>
              <a:gd name="T5" fmla="*/ 3 h 3"/>
            </a:gdLst>
            <a:ahLst/>
            <a:cxnLst>
              <a:cxn ang="0">
                <a:pos x="T0" y="T1"/>
              </a:cxn>
              <a:cxn ang="0">
                <a:pos x="T2" y="T3"/>
              </a:cxn>
              <a:cxn ang="0">
                <a:pos x="T4" y="T5"/>
              </a:cxn>
            </a:cxnLst>
            <a:rect l="0" t="0" r="r" b="b"/>
            <a:pathLst>
              <a:path w="4" h="3">
                <a:moveTo>
                  <a:pt x="0" y="0"/>
                </a:moveTo>
                <a:lnTo>
                  <a:pt x="0" y="1"/>
                </a:lnTo>
                <a:lnTo>
                  <a:pt x="4" y="3"/>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62" name="Freeform 230">
            <a:extLst>
              <a:ext uri="{FF2B5EF4-FFF2-40B4-BE49-F238E27FC236}">
                <a16:creationId xmlns:a16="http://schemas.microsoft.com/office/drawing/2014/main" id="{A67C5419-BEE1-5185-12F9-6034AB065F85}"/>
              </a:ext>
            </a:extLst>
          </p:cNvPr>
          <p:cNvSpPr>
            <a:spLocks/>
          </p:cNvSpPr>
          <p:nvPr/>
        </p:nvSpPr>
        <p:spPr bwMode="auto">
          <a:xfrm>
            <a:off x="5316539" y="2433638"/>
            <a:ext cx="3175" cy="23812"/>
          </a:xfrm>
          <a:custGeom>
            <a:avLst/>
            <a:gdLst>
              <a:gd name="T0" fmla="*/ 0 w 2"/>
              <a:gd name="T1" fmla="*/ 0 h 15"/>
              <a:gd name="T2" fmla="*/ 0 w 2"/>
              <a:gd name="T3" fmla="*/ 7 h 15"/>
              <a:gd name="T4" fmla="*/ 2 w 2"/>
              <a:gd name="T5" fmla="*/ 15 h 15"/>
            </a:gdLst>
            <a:ahLst/>
            <a:cxnLst>
              <a:cxn ang="0">
                <a:pos x="T0" y="T1"/>
              </a:cxn>
              <a:cxn ang="0">
                <a:pos x="T2" y="T3"/>
              </a:cxn>
              <a:cxn ang="0">
                <a:pos x="T4" y="T5"/>
              </a:cxn>
            </a:cxnLst>
            <a:rect l="0" t="0" r="r" b="b"/>
            <a:pathLst>
              <a:path w="2" h="15">
                <a:moveTo>
                  <a:pt x="0" y="0"/>
                </a:moveTo>
                <a:lnTo>
                  <a:pt x="0" y="7"/>
                </a:lnTo>
                <a:lnTo>
                  <a:pt x="2" y="15"/>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63" name="Freeform 231">
            <a:extLst>
              <a:ext uri="{FF2B5EF4-FFF2-40B4-BE49-F238E27FC236}">
                <a16:creationId xmlns:a16="http://schemas.microsoft.com/office/drawing/2014/main" id="{38B895F8-433E-B253-7ACA-D60D5BDC0FAF}"/>
              </a:ext>
            </a:extLst>
          </p:cNvPr>
          <p:cNvSpPr>
            <a:spLocks/>
          </p:cNvSpPr>
          <p:nvPr/>
        </p:nvSpPr>
        <p:spPr bwMode="auto">
          <a:xfrm>
            <a:off x="5316539" y="2419350"/>
            <a:ext cx="3175" cy="14288"/>
          </a:xfrm>
          <a:custGeom>
            <a:avLst/>
            <a:gdLst>
              <a:gd name="T0" fmla="*/ 2 w 2"/>
              <a:gd name="T1" fmla="*/ 0 h 9"/>
              <a:gd name="T2" fmla="*/ 0 w 2"/>
              <a:gd name="T3" fmla="*/ 3 h 9"/>
              <a:gd name="T4" fmla="*/ 0 w 2"/>
              <a:gd name="T5" fmla="*/ 9 h 9"/>
            </a:gdLst>
            <a:ahLst/>
            <a:cxnLst>
              <a:cxn ang="0">
                <a:pos x="T0" y="T1"/>
              </a:cxn>
              <a:cxn ang="0">
                <a:pos x="T2" y="T3"/>
              </a:cxn>
              <a:cxn ang="0">
                <a:pos x="T4" y="T5"/>
              </a:cxn>
            </a:cxnLst>
            <a:rect l="0" t="0" r="r" b="b"/>
            <a:pathLst>
              <a:path w="2" h="9">
                <a:moveTo>
                  <a:pt x="2" y="0"/>
                </a:moveTo>
                <a:lnTo>
                  <a:pt x="0" y="3"/>
                </a:lnTo>
                <a:lnTo>
                  <a:pt x="0" y="9"/>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64" name="Freeform 232">
            <a:extLst>
              <a:ext uri="{FF2B5EF4-FFF2-40B4-BE49-F238E27FC236}">
                <a16:creationId xmlns:a16="http://schemas.microsoft.com/office/drawing/2014/main" id="{30BA2B6B-C128-9859-7D46-A0DACDAA65B3}"/>
              </a:ext>
            </a:extLst>
          </p:cNvPr>
          <p:cNvSpPr>
            <a:spLocks/>
          </p:cNvSpPr>
          <p:nvPr/>
        </p:nvSpPr>
        <p:spPr bwMode="auto">
          <a:xfrm>
            <a:off x="5319713" y="2405064"/>
            <a:ext cx="11112" cy="14287"/>
          </a:xfrm>
          <a:custGeom>
            <a:avLst/>
            <a:gdLst>
              <a:gd name="T0" fmla="*/ 7 w 7"/>
              <a:gd name="T1" fmla="*/ 0 h 9"/>
              <a:gd name="T2" fmla="*/ 4 w 7"/>
              <a:gd name="T3" fmla="*/ 3 h 9"/>
              <a:gd name="T4" fmla="*/ 0 w 7"/>
              <a:gd name="T5" fmla="*/ 9 h 9"/>
            </a:gdLst>
            <a:ahLst/>
            <a:cxnLst>
              <a:cxn ang="0">
                <a:pos x="T0" y="T1"/>
              </a:cxn>
              <a:cxn ang="0">
                <a:pos x="T2" y="T3"/>
              </a:cxn>
              <a:cxn ang="0">
                <a:pos x="T4" y="T5"/>
              </a:cxn>
            </a:cxnLst>
            <a:rect l="0" t="0" r="r" b="b"/>
            <a:pathLst>
              <a:path w="7" h="9">
                <a:moveTo>
                  <a:pt x="7" y="0"/>
                </a:moveTo>
                <a:lnTo>
                  <a:pt x="4" y="3"/>
                </a:lnTo>
                <a:lnTo>
                  <a:pt x="0" y="9"/>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65" name="Freeform 233">
            <a:extLst>
              <a:ext uri="{FF2B5EF4-FFF2-40B4-BE49-F238E27FC236}">
                <a16:creationId xmlns:a16="http://schemas.microsoft.com/office/drawing/2014/main" id="{3FDB460E-10A2-1A95-5CF3-B4A3DCC11E5E}"/>
              </a:ext>
            </a:extLst>
          </p:cNvPr>
          <p:cNvSpPr>
            <a:spLocks/>
          </p:cNvSpPr>
          <p:nvPr/>
        </p:nvSpPr>
        <p:spPr bwMode="auto">
          <a:xfrm>
            <a:off x="5330825" y="2395539"/>
            <a:ext cx="14288" cy="9525"/>
          </a:xfrm>
          <a:custGeom>
            <a:avLst/>
            <a:gdLst>
              <a:gd name="T0" fmla="*/ 9 w 9"/>
              <a:gd name="T1" fmla="*/ 0 h 6"/>
              <a:gd name="T2" fmla="*/ 4 w 9"/>
              <a:gd name="T3" fmla="*/ 2 h 6"/>
              <a:gd name="T4" fmla="*/ 0 w 9"/>
              <a:gd name="T5" fmla="*/ 6 h 6"/>
            </a:gdLst>
            <a:ahLst/>
            <a:cxnLst>
              <a:cxn ang="0">
                <a:pos x="T0" y="T1"/>
              </a:cxn>
              <a:cxn ang="0">
                <a:pos x="T2" y="T3"/>
              </a:cxn>
              <a:cxn ang="0">
                <a:pos x="T4" y="T5"/>
              </a:cxn>
            </a:cxnLst>
            <a:rect l="0" t="0" r="r" b="b"/>
            <a:pathLst>
              <a:path w="9" h="6">
                <a:moveTo>
                  <a:pt x="9" y="0"/>
                </a:moveTo>
                <a:lnTo>
                  <a:pt x="4" y="2"/>
                </a:lnTo>
                <a:lnTo>
                  <a:pt x="0" y="6"/>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66" name="Freeform 234">
            <a:extLst>
              <a:ext uri="{FF2B5EF4-FFF2-40B4-BE49-F238E27FC236}">
                <a16:creationId xmlns:a16="http://schemas.microsoft.com/office/drawing/2014/main" id="{4C8CB897-9FBA-2839-0645-0137248B9A3D}"/>
              </a:ext>
            </a:extLst>
          </p:cNvPr>
          <p:cNvSpPr>
            <a:spLocks/>
          </p:cNvSpPr>
          <p:nvPr/>
        </p:nvSpPr>
        <p:spPr bwMode="auto">
          <a:xfrm>
            <a:off x="5345113" y="2392364"/>
            <a:ext cx="12700" cy="3175"/>
          </a:xfrm>
          <a:custGeom>
            <a:avLst/>
            <a:gdLst>
              <a:gd name="T0" fmla="*/ 8 w 8"/>
              <a:gd name="T1" fmla="*/ 0 h 2"/>
              <a:gd name="T2" fmla="*/ 4 w 8"/>
              <a:gd name="T3" fmla="*/ 0 h 2"/>
              <a:gd name="T4" fmla="*/ 0 w 8"/>
              <a:gd name="T5" fmla="*/ 2 h 2"/>
            </a:gdLst>
            <a:ahLst/>
            <a:cxnLst>
              <a:cxn ang="0">
                <a:pos x="T0" y="T1"/>
              </a:cxn>
              <a:cxn ang="0">
                <a:pos x="T2" y="T3"/>
              </a:cxn>
              <a:cxn ang="0">
                <a:pos x="T4" y="T5"/>
              </a:cxn>
            </a:cxnLst>
            <a:rect l="0" t="0" r="r" b="b"/>
            <a:pathLst>
              <a:path w="8" h="2">
                <a:moveTo>
                  <a:pt x="8" y="0"/>
                </a:moveTo>
                <a:lnTo>
                  <a:pt x="4" y="0"/>
                </a:lnTo>
                <a:lnTo>
                  <a:pt x="0" y="2"/>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67" name="Freeform 235">
            <a:extLst>
              <a:ext uri="{FF2B5EF4-FFF2-40B4-BE49-F238E27FC236}">
                <a16:creationId xmlns:a16="http://schemas.microsoft.com/office/drawing/2014/main" id="{D83F91FF-2271-D175-F5D7-5182CC20F70C}"/>
              </a:ext>
            </a:extLst>
          </p:cNvPr>
          <p:cNvSpPr>
            <a:spLocks/>
          </p:cNvSpPr>
          <p:nvPr/>
        </p:nvSpPr>
        <p:spPr bwMode="auto">
          <a:xfrm>
            <a:off x="5357813" y="2392364"/>
            <a:ext cx="17462" cy="3175"/>
          </a:xfrm>
          <a:custGeom>
            <a:avLst/>
            <a:gdLst>
              <a:gd name="T0" fmla="*/ 11 w 11"/>
              <a:gd name="T1" fmla="*/ 2 h 2"/>
              <a:gd name="T2" fmla="*/ 5 w 11"/>
              <a:gd name="T3" fmla="*/ 0 h 2"/>
              <a:gd name="T4" fmla="*/ 0 w 11"/>
              <a:gd name="T5" fmla="*/ 0 h 2"/>
            </a:gdLst>
            <a:ahLst/>
            <a:cxnLst>
              <a:cxn ang="0">
                <a:pos x="T0" y="T1"/>
              </a:cxn>
              <a:cxn ang="0">
                <a:pos x="T2" y="T3"/>
              </a:cxn>
              <a:cxn ang="0">
                <a:pos x="T4" y="T5"/>
              </a:cxn>
            </a:cxnLst>
            <a:rect l="0" t="0" r="r" b="b"/>
            <a:pathLst>
              <a:path w="11" h="2">
                <a:moveTo>
                  <a:pt x="11" y="2"/>
                </a:moveTo>
                <a:lnTo>
                  <a:pt x="5" y="0"/>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68" name="Freeform 236">
            <a:extLst>
              <a:ext uri="{FF2B5EF4-FFF2-40B4-BE49-F238E27FC236}">
                <a16:creationId xmlns:a16="http://schemas.microsoft.com/office/drawing/2014/main" id="{0C34E1B0-E6B1-C824-91AE-84771BA3EB5A}"/>
              </a:ext>
            </a:extLst>
          </p:cNvPr>
          <p:cNvSpPr>
            <a:spLocks/>
          </p:cNvSpPr>
          <p:nvPr/>
        </p:nvSpPr>
        <p:spPr bwMode="auto">
          <a:xfrm>
            <a:off x="5375276" y="2395539"/>
            <a:ext cx="11113" cy="9525"/>
          </a:xfrm>
          <a:custGeom>
            <a:avLst/>
            <a:gdLst>
              <a:gd name="T0" fmla="*/ 7 w 7"/>
              <a:gd name="T1" fmla="*/ 6 h 6"/>
              <a:gd name="T2" fmla="*/ 4 w 7"/>
              <a:gd name="T3" fmla="*/ 2 h 6"/>
              <a:gd name="T4" fmla="*/ 0 w 7"/>
              <a:gd name="T5" fmla="*/ 0 h 6"/>
            </a:gdLst>
            <a:ahLst/>
            <a:cxnLst>
              <a:cxn ang="0">
                <a:pos x="T0" y="T1"/>
              </a:cxn>
              <a:cxn ang="0">
                <a:pos x="T2" y="T3"/>
              </a:cxn>
              <a:cxn ang="0">
                <a:pos x="T4" y="T5"/>
              </a:cxn>
            </a:cxnLst>
            <a:rect l="0" t="0" r="r" b="b"/>
            <a:pathLst>
              <a:path w="7" h="6">
                <a:moveTo>
                  <a:pt x="7" y="6"/>
                </a:moveTo>
                <a:lnTo>
                  <a:pt x="4" y="2"/>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69" name="Freeform 237">
            <a:extLst>
              <a:ext uri="{FF2B5EF4-FFF2-40B4-BE49-F238E27FC236}">
                <a16:creationId xmlns:a16="http://schemas.microsoft.com/office/drawing/2014/main" id="{E6E26B62-4FCD-6140-39FD-E3BBC4853EEB}"/>
              </a:ext>
            </a:extLst>
          </p:cNvPr>
          <p:cNvSpPr>
            <a:spLocks/>
          </p:cNvSpPr>
          <p:nvPr/>
        </p:nvSpPr>
        <p:spPr bwMode="auto">
          <a:xfrm>
            <a:off x="5386388" y="2405063"/>
            <a:ext cx="12700" cy="11112"/>
          </a:xfrm>
          <a:custGeom>
            <a:avLst/>
            <a:gdLst>
              <a:gd name="T0" fmla="*/ 8 w 8"/>
              <a:gd name="T1" fmla="*/ 7 h 7"/>
              <a:gd name="T2" fmla="*/ 4 w 8"/>
              <a:gd name="T3" fmla="*/ 3 h 7"/>
              <a:gd name="T4" fmla="*/ 0 w 8"/>
              <a:gd name="T5" fmla="*/ 0 h 7"/>
            </a:gdLst>
            <a:ahLst/>
            <a:cxnLst>
              <a:cxn ang="0">
                <a:pos x="T0" y="T1"/>
              </a:cxn>
              <a:cxn ang="0">
                <a:pos x="T2" y="T3"/>
              </a:cxn>
              <a:cxn ang="0">
                <a:pos x="T4" y="T5"/>
              </a:cxn>
            </a:cxnLst>
            <a:rect l="0" t="0" r="r" b="b"/>
            <a:pathLst>
              <a:path w="8" h="7">
                <a:moveTo>
                  <a:pt x="8" y="7"/>
                </a:moveTo>
                <a:lnTo>
                  <a:pt x="4" y="3"/>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70" name="Freeform 238">
            <a:extLst>
              <a:ext uri="{FF2B5EF4-FFF2-40B4-BE49-F238E27FC236}">
                <a16:creationId xmlns:a16="http://schemas.microsoft.com/office/drawing/2014/main" id="{FD8DD10C-CB64-192C-361F-B5266D072FAB}"/>
              </a:ext>
            </a:extLst>
          </p:cNvPr>
          <p:cNvSpPr>
            <a:spLocks/>
          </p:cNvSpPr>
          <p:nvPr/>
        </p:nvSpPr>
        <p:spPr bwMode="auto">
          <a:xfrm>
            <a:off x="5399089" y="2416175"/>
            <a:ext cx="1587" cy="14288"/>
          </a:xfrm>
          <a:custGeom>
            <a:avLst/>
            <a:gdLst>
              <a:gd name="T0" fmla="*/ 1 w 1"/>
              <a:gd name="T1" fmla="*/ 9 h 9"/>
              <a:gd name="T2" fmla="*/ 1 w 1"/>
              <a:gd name="T3" fmla="*/ 5 h 9"/>
              <a:gd name="T4" fmla="*/ 0 w 1"/>
              <a:gd name="T5" fmla="*/ 0 h 9"/>
            </a:gdLst>
            <a:ahLst/>
            <a:cxnLst>
              <a:cxn ang="0">
                <a:pos x="T0" y="T1"/>
              </a:cxn>
              <a:cxn ang="0">
                <a:pos x="T2" y="T3"/>
              </a:cxn>
              <a:cxn ang="0">
                <a:pos x="T4" y="T5"/>
              </a:cxn>
            </a:cxnLst>
            <a:rect l="0" t="0" r="r" b="b"/>
            <a:pathLst>
              <a:path w="1" h="9">
                <a:moveTo>
                  <a:pt x="1" y="9"/>
                </a:moveTo>
                <a:lnTo>
                  <a:pt x="1" y="5"/>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71" name="Freeform 239">
            <a:extLst>
              <a:ext uri="{FF2B5EF4-FFF2-40B4-BE49-F238E27FC236}">
                <a16:creationId xmlns:a16="http://schemas.microsoft.com/office/drawing/2014/main" id="{420BCE56-9CE3-EBDA-2A51-1496CB524B80}"/>
              </a:ext>
            </a:extLst>
          </p:cNvPr>
          <p:cNvSpPr>
            <a:spLocks/>
          </p:cNvSpPr>
          <p:nvPr/>
        </p:nvSpPr>
        <p:spPr bwMode="auto">
          <a:xfrm>
            <a:off x="5399089" y="2430464"/>
            <a:ext cx="1587" cy="26987"/>
          </a:xfrm>
          <a:custGeom>
            <a:avLst/>
            <a:gdLst>
              <a:gd name="T0" fmla="*/ 0 w 1"/>
              <a:gd name="T1" fmla="*/ 17 h 17"/>
              <a:gd name="T2" fmla="*/ 0 w 1"/>
              <a:gd name="T3" fmla="*/ 9 h 17"/>
              <a:gd name="T4" fmla="*/ 1 w 1"/>
              <a:gd name="T5" fmla="*/ 0 h 17"/>
            </a:gdLst>
            <a:ahLst/>
            <a:cxnLst>
              <a:cxn ang="0">
                <a:pos x="T0" y="T1"/>
              </a:cxn>
              <a:cxn ang="0">
                <a:pos x="T2" y="T3"/>
              </a:cxn>
              <a:cxn ang="0">
                <a:pos x="T4" y="T5"/>
              </a:cxn>
            </a:cxnLst>
            <a:rect l="0" t="0" r="r" b="b"/>
            <a:pathLst>
              <a:path w="1" h="17">
                <a:moveTo>
                  <a:pt x="0" y="17"/>
                </a:moveTo>
                <a:lnTo>
                  <a:pt x="0" y="9"/>
                </a:lnTo>
                <a:lnTo>
                  <a:pt x="1"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72" name="Freeform 240">
            <a:extLst>
              <a:ext uri="{FF2B5EF4-FFF2-40B4-BE49-F238E27FC236}">
                <a16:creationId xmlns:a16="http://schemas.microsoft.com/office/drawing/2014/main" id="{B65AB7AF-F93F-2C0A-2B11-F0DCC030CDB5}"/>
              </a:ext>
            </a:extLst>
          </p:cNvPr>
          <p:cNvSpPr>
            <a:spLocks/>
          </p:cNvSpPr>
          <p:nvPr/>
        </p:nvSpPr>
        <p:spPr bwMode="auto">
          <a:xfrm>
            <a:off x="5392738" y="2457451"/>
            <a:ext cx="6350" cy="4763"/>
          </a:xfrm>
          <a:custGeom>
            <a:avLst/>
            <a:gdLst>
              <a:gd name="T0" fmla="*/ 0 w 4"/>
              <a:gd name="T1" fmla="*/ 3 h 3"/>
              <a:gd name="T2" fmla="*/ 2 w 4"/>
              <a:gd name="T3" fmla="*/ 1 h 3"/>
              <a:gd name="T4" fmla="*/ 4 w 4"/>
              <a:gd name="T5" fmla="*/ 0 h 3"/>
            </a:gdLst>
            <a:ahLst/>
            <a:cxnLst>
              <a:cxn ang="0">
                <a:pos x="T0" y="T1"/>
              </a:cxn>
              <a:cxn ang="0">
                <a:pos x="T2" y="T3"/>
              </a:cxn>
              <a:cxn ang="0">
                <a:pos x="T4" y="T5"/>
              </a:cxn>
            </a:cxnLst>
            <a:rect l="0" t="0" r="r" b="b"/>
            <a:pathLst>
              <a:path w="4" h="3">
                <a:moveTo>
                  <a:pt x="0" y="3"/>
                </a:moveTo>
                <a:lnTo>
                  <a:pt x="2" y="1"/>
                </a:lnTo>
                <a:lnTo>
                  <a:pt x="4"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73" name="Freeform 241">
            <a:extLst>
              <a:ext uri="{FF2B5EF4-FFF2-40B4-BE49-F238E27FC236}">
                <a16:creationId xmlns:a16="http://schemas.microsoft.com/office/drawing/2014/main" id="{47DC849A-302E-22F0-BFB8-8A606147AE24}"/>
              </a:ext>
            </a:extLst>
          </p:cNvPr>
          <p:cNvSpPr>
            <a:spLocks/>
          </p:cNvSpPr>
          <p:nvPr/>
        </p:nvSpPr>
        <p:spPr bwMode="auto">
          <a:xfrm>
            <a:off x="5386388" y="2457451"/>
            <a:ext cx="6350" cy="4763"/>
          </a:xfrm>
          <a:custGeom>
            <a:avLst/>
            <a:gdLst>
              <a:gd name="T0" fmla="*/ 0 w 4"/>
              <a:gd name="T1" fmla="*/ 0 h 3"/>
              <a:gd name="T2" fmla="*/ 2 w 4"/>
              <a:gd name="T3" fmla="*/ 1 h 3"/>
              <a:gd name="T4" fmla="*/ 4 w 4"/>
              <a:gd name="T5" fmla="*/ 3 h 3"/>
            </a:gdLst>
            <a:ahLst/>
            <a:cxnLst>
              <a:cxn ang="0">
                <a:pos x="T0" y="T1"/>
              </a:cxn>
              <a:cxn ang="0">
                <a:pos x="T2" y="T3"/>
              </a:cxn>
              <a:cxn ang="0">
                <a:pos x="T4" y="T5"/>
              </a:cxn>
            </a:cxnLst>
            <a:rect l="0" t="0" r="r" b="b"/>
            <a:pathLst>
              <a:path w="4" h="3">
                <a:moveTo>
                  <a:pt x="0" y="0"/>
                </a:moveTo>
                <a:lnTo>
                  <a:pt x="2" y="1"/>
                </a:lnTo>
                <a:lnTo>
                  <a:pt x="4" y="3"/>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74" name="Freeform 242">
            <a:extLst>
              <a:ext uri="{FF2B5EF4-FFF2-40B4-BE49-F238E27FC236}">
                <a16:creationId xmlns:a16="http://schemas.microsoft.com/office/drawing/2014/main" id="{75EDA178-FD02-1660-E929-41BB95C7A89D}"/>
              </a:ext>
            </a:extLst>
          </p:cNvPr>
          <p:cNvSpPr>
            <a:spLocks/>
          </p:cNvSpPr>
          <p:nvPr/>
        </p:nvSpPr>
        <p:spPr bwMode="auto">
          <a:xfrm>
            <a:off x="5383214" y="2433638"/>
            <a:ext cx="3175" cy="23812"/>
          </a:xfrm>
          <a:custGeom>
            <a:avLst/>
            <a:gdLst>
              <a:gd name="T0" fmla="*/ 0 w 2"/>
              <a:gd name="T1" fmla="*/ 0 h 15"/>
              <a:gd name="T2" fmla="*/ 2 w 2"/>
              <a:gd name="T3" fmla="*/ 7 h 15"/>
              <a:gd name="T4" fmla="*/ 2 w 2"/>
              <a:gd name="T5" fmla="*/ 15 h 15"/>
            </a:gdLst>
            <a:ahLst/>
            <a:cxnLst>
              <a:cxn ang="0">
                <a:pos x="T0" y="T1"/>
              </a:cxn>
              <a:cxn ang="0">
                <a:pos x="T2" y="T3"/>
              </a:cxn>
              <a:cxn ang="0">
                <a:pos x="T4" y="T5"/>
              </a:cxn>
            </a:cxnLst>
            <a:rect l="0" t="0" r="r" b="b"/>
            <a:pathLst>
              <a:path w="2" h="15">
                <a:moveTo>
                  <a:pt x="0" y="0"/>
                </a:moveTo>
                <a:lnTo>
                  <a:pt x="2" y="7"/>
                </a:lnTo>
                <a:lnTo>
                  <a:pt x="2" y="15"/>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75" name="Freeform 243">
            <a:extLst>
              <a:ext uri="{FF2B5EF4-FFF2-40B4-BE49-F238E27FC236}">
                <a16:creationId xmlns:a16="http://schemas.microsoft.com/office/drawing/2014/main" id="{31827F00-9762-BC64-D872-B997B9200211}"/>
              </a:ext>
            </a:extLst>
          </p:cNvPr>
          <p:cNvSpPr>
            <a:spLocks/>
          </p:cNvSpPr>
          <p:nvPr/>
        </p:nvSpPr>
        <p:spPr bwMode="auto">
          <a:xfrm>
            <a:off x="5383214" y="2419350"/>
            <a:ext cx="3175" cy="14288"/>
          </a:xfrm>
          <a:custGeom>
            <a:avLst/>
            <a:gdLst>
              <a:gd name="T0" fmla="*/ 2 w 2"/>
              <a:gd name="T1" fmla="*/ 0 h 9"/>
              <a:gd name="T2" fmla="*/ 2 w 2"/>
              <a:gd name="T3" fmla="*/ 3 h 9"/>
              <a:gd name="T4" fmla="*/ 0 w 2"/>
              <a:gd name="T5" fmla="*/ 9 h 9"/>
            </a:gdLst>
            <a:ahLst/>
            <a:cxnLst>
              <a:cxn ang="0">
                <a:pos x="T0" y="T1"/>
              </a:cxn>
              <a:cxn ang="0">
                <a:pos x="T2" y="T3"/>
              </a:cxn>
              <a:cxn ang="0">
                <a:pos x="T4" y="T5"/>
              </a:cxn>
            </a:cxnLst>
            <a:rect l="0" t="0" r="r" b="b"/>
            <a:pathLst>
              <a:path w="2" h="9">
                <a:moveTo>
                  <a:pt x="2" y="0"/>
                </a:moveTo>
                <a:lnTo>
                  <a:pt x="2" y="3"/>
                </a:lnTo>
                <a:lnTo>
                  <a:pt x="0" y="9"/>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76" name="Freeform 244">
            <a:extLst>
              <a:ext uri="{FF2B5EF4-FFF2-40B4-BE49-F238E27FC236}">
                <a16:creationId xmlns:a16="http://schemas.microsoft.com/office/drawing/2014/main" id="{37052987-6F7F-5B77-D9DE-C7ACD35B7CDD}"/>
              </a:ext>
            </a:extLst>
          </p:cNvPr>
          <p:cNvSpPr>
            <a:spLocks/>
          </p:cNvSpPr>
          <p:nvPr/>
        </p:nvSpPr>
        <p:spPr bwMode="auto">
          <a:xfrm>
            <a:off x="5386388" y="2405064"/>
            <a:ext cx="12700" cy="14287"/>
          </a:xfrm>
          <a:custGeom>
            <a:avLst/>
            <a:gdLst>
              <a:gd name="T0" fmla="*/ 8 w 8"/>
              <a:gd name="T1" fmla="*/ 0 h 9"/>
              <a:gd name="T2" fmla="*/ 4 w 8"/>
              <a:gd name="T3" fmla="*/ 3 h 9"/>
              <a:gd name="T4" fmla="*/ 0 w 8"/>
              <a:gd name="T5" fmla="*/ 9 h 9"/>
            </a:gdLst>
            <a:ahLst/>
            <a:cxnLst>
              <a:cxn ang="0">
                <a:pos x="T0" y="T1"/>
              </a:cxn>
              <a:cxn ang="0">
                <a:pos x="T2" y="T3"/>
              </a:cxn>
              <a:cxn ang="0">
                <a:pos x="T4" y="T5"/>
              </a:cxn>
            </a:cxnLst>
            <a:rect l="0" t="0" r="r" b="b"/>
            <a:pathLst>
              <a:path w="8" h="9">
                <a:moveTo>
                  <a:pt x="8" y="0"/>
                </a:moveTo>
                <a:lnTo>
                  <a:pt x="4" y="3"/>
                </a:lnTo>
                <a:lnTo>
                  <a:pt x="0" y="9"/>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77" name="Freeform 245">
            <a:extLst>
              <a:ext uri="{FF2B5EF4-FFF2-40B4-BE49-F238E27FC236}">
                <a16:creationId xmlns:a16="http://schemas.microsoft.com/office/drawing/2014/main" id="{DD484D8C-B6E5-3FF6-2E22-8800805F2084}"/>
              </a:ext>
            </a:extLst>
          </p:cNvPr>
          <p:cNvSpPr>
            <a:spLocks/>
          </p:cNvSpPr>
          <p:nvPr/>
        </p:nvSpPr>
        <p:spPr bwMode="auto">
          <a:xfrm>
            <a:off x="5399088" y="2395539"/>
            <a:ext cx="11112" cy="9525"/>
          </a:xfrm>
          <a:custGeom>
            <a:avLst/>
            <a:gdLst>
              <a:gd name="T0" fmla="*/ 7 w 7"/>
              <a:gd name="T1" fmla="*/ 0 h 6"/>
              <a:gd name="T2" fmla="*/ 3 w 7"/>
              <a:gd name="T3" fmla="*/ 2 h 6"/>
              <a:gd name="T4" fmla="*/ 0 w 7"/>
              <a:gd name="T5" fmla="*/ 6 h 6"/>
            </a:gdLst>
            <a:ahLst/>
            <a:cxnLst>
              <a:cxn ang="0">
                <a:pos x="T0" y="T1"/>
              </a:cxn>
              <a:cxn ang="0">
                <a:pos x="T2" y="T3"/>
              </a:cxn>
              <a:cxn ang="0">
                <a:pos x="T4" y="T5"/>
              </a:cxn>
            </a:cxnLst>
            <a:rect l="0" t="0" r="r" b="b"/>
            <a:pathLst>
              <a:path w="7" h="6">
                <a:moveTo>
                  <a:pt x="7" y="0"/>
                </a:moveTo>
                <a:lnTo>
                  <a:pt x="3" y="2"/>
                </a:lnTo>
                <a:lnTo>
                  <a:pt x="0" y="6"/>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78" name="Freeform 246">
            <a:extLst>
              <a:ext uri="{FF2B5EF4-FFF2-40B4-BE49-F238E27FC236}">
                <a16:creationId xmlns:a16="http://schemas.microsoft.com/office/drawing/2014/main" id="{C95AB9E4-9DD8-61BF-F612-7222F5771421}"/>
              </a:ext>
            </a:extLst>
          </p:cNvPr>
          <p:cNvSpPr>
            <a:spLocks/>
          </p:cNvSpPr>
          <p:nvPr/>
        </p:nvSpPr>
        <p:spPr bwMode="auto">
          <a:xfrm>
            <a:off x="5410201" y="2392364"/>
            <a:ext cx="17463" cy="3175"/>
          </a:xfrm>
          <a:custGeom>
            <a:avLst/>
            <a:gdLst>
              <a:gd name="T0" fmla="*/ 11 w 11"/>
              <a:gd name="T1" fmla="*/ 0 h 2"/>
              <a:gd name="T2" fmla="*/ 5 w 11"/>
              <a:gd name="T3" fmla="*/ 0 h 2"/>
              <a:gd name="T4" fmla="*/ 0 w 11"/>
              <a:gd name="T5" fmla="*/ 2 h 2"/>
            </a:gdLst>
            <a:ahLst/>
            <a:cxnLst>
              <a:cxn ang="0">
                <a:pos x="T0" y="T1"/>
              </a:cxn>
              <a:cxn ang="0">
                <a:pos x="T2" y="T3"/>
              </a:cxn>
              <a:cxn ang="0">
                <a:pos x="T4" y="T5"/>
              </a:cxn>
            </a:cxnLst>
            <a:rect l="0" t="0" r="r" b="b"/>
            <a:pathLst>
              <a:path w="11" h="2">
                <a:moveTo>
                  <a:pt x="11" y="0"/>
                </a:moveTo>
                <a:lnTo>
                  <a:pt x="5" y="0"/>
                </a:lnTo>
                <a:lnTo>
                  <a:pt x="0" y="2"/>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79" name="Freeform 247">
            <a:extLst>
              <a:ext uri="{FF2B5EF4-FFF2-40B4-BE49-F238E27FC236}">
                <a16:creationId xmlns:a16="http://schemas.microsoft.com/office/drawing/2014/main" id="{7F211210-B920-302A-99F8-60294DC67933}"/>
              </a:ext>
            </a:extLst>
          </p:cNvPr>
          <p:cNvSpPr>
            <a:spLocks/>
          </p:cNvSpPr>
          <p:nvPr/>
        </p:nvSpPr>
        <p:spPr bwMode="auto">
          <a:xfrm>
            <a:off x="5427663" y="2392364"/>
            <a:ext cx="17462" cy="3175"/>
          </a:xfrm>
          <a:custGeom>
            <a:avLst/>
            <a:gdLst>
              <a:gd name="T0" fmla="*/ 11 w 11"/>
              <a:gd name="T1" fmla="*/ 2 h 2"/>
              <a:gd name="T2" fmla="*/ 6 w 11"/>
              <a:gd name="T3" fmla="*/ 0 h 2"/>
              <a:gd name="T4" fmla="*/ 0 w 11"/>
              <a:gd name="T5" fmla="*/ 0 h 2"/>
            </a:gdLst>
            <a:ahLst/>
            <a:cxnLst>
              <a:cxn ang="0">
                <a:pos x="T0" y="T1"/>
              </a:cxn>
              <a:cxn ang="0">
                <a:pos x="T2" y="T3"/>
              </a:cxn>
              <a:cxn ang="0">
                <a:pos x="T4" y="T5"/>
              </a:cxn>
            </a:cxnLst>
            <a:rect l="0" t="0" r="r" b="b"/>
            <a:pathLst>
              <a:path w="11" h="2">
                <a:moveTo>
                  <a:pt x="11" y="2"/>
                </a:moveTo>
                <a:lnTo>
                  <a:pt x="6" y="0"/>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80" name="Freeform 248">
            <a:extLst>
              <a:ext uri="{FF2B5EF4-FFF2-40B4-BE49-F238E27FC236}">
                <a16:creationId xmlns:a16="http://schemas.microsoft.com/office/drawing/2014/main" id="{88850C76-9ACF-7540-FD8A-C6A374232979}"/>
              </a:ext>
            </a:extLst>
          </p:cNvPr>
          <p:cNvSpPr>
            <a:spLocks/>
          </p:cNvSpPr>
          <p:nvPr/>
        </p:nvSpPr>
        <p:spPr bwMode="auto">
          <a:xfrm>
            <a:off x="5445126" y="2395539"/>
            <a:ext cx="11113" cy="9525"/>
          </a:xfrm>
          <a:custGeom>
            <a:avLst/>
            <a:gdLst>
              <a:gd name="T0" fmla="*/ 7 w 7"/>
              <a:gd name="T1" fmla="*/ 6 h 6"/>
              <a:gd name="T2" fmla="*/ 4 w 7"/>
              <a:gd name="T3" fmla="*/ 2 h 6"/>
              <a:gd name="T4" fmla="*/ 0 w 7"/>
              <a:gd name="T5" fmla="*/ 0 h 6"/>
            </a:gdLst>
            <a:ahLst/>
            <a:cxnLst>
              <a:cxn ang="0">
                <a:pos x="T0" y="T1"/>
              </a:cxn>
              <a:cxn ang="0">
                <a:pos x="T2" y="T3"/>
              </a:cxn>
              <a:cxn ang="0">
                <a:pos x="T4" y="T5"/>
              </a:cxn>
            </a:cxnLst>
            <a:rect l="0" t="0" r="r" b="b"/>
            <a:pathLst>
              <a:path w="7" h="6">
                <a:moveTo>
                  <a:pt x="7" y="6"/>
                </a:moveTo>
                <a:lnTo>
                  <a:pt x="4" y="2"/>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81" name="Freeform 249">
            <a:extLst>
              <a:ext uri="{FF2B5EF4-FFF2-40B4-BE49-F238E27FC236}">
                <a16:creationId xmlns:a16="http://schemas.microsoft.com/office/drawing/2014/main" id="{35A42E09-9585-6746-AD67-8C670EA7CF7C}"/>
              </a:ext>
            </a:extLst>
          </p:cNvPr>
          <p:cNvSpPr>
            <a:spLocks/>
          </p:cNvSpPr>
          <p:nvPr/>
        </p:nvSpPr>
        <p:spPr bwMode="auto">
          <a:xfrm>
            <a:off x="5456239" y="2405063"/>
            <a:ext cx="9525" cy="11112"/>
          </a:xfrm>
          <a:custGeom>
            <a:avLst/>
            <a:gdLst>
              <a:gd name="T0" fmla="*/ 6 w 6"/>
              <a:gd name="T1" fmla="*/ 7 h 7"/>
              <a:gd name="T2" fmla="*/ 4 w 6"/>
              <a:gd name="T3" fmla="*/ 3 h 7"/>
              <a:gd name="T4" fmla="*/ 0 w 6"/>
              <a:gd name="T5" fmla="*/ 0 h 7"/>
            </a:gdLst>
            <a:ahLst/>
            <a:cxnLst>
              <a:cxn ang="0">
                <a:pos x="T0" y="T1"/>
              </a:cxn>
              <a:cxn ang="0">
                <a:pos x="T2" y="T3"/>
              </a:cxn>
              <a:cxn ang="0">
                <a:pos x="T4" y="T5"/>
              </a:cxn>
            </a:cxnLst>
            <a:rect l="0" t="0" r="r" b="b"/>
            <a:pathLst>
              <a:path w="6" h="7">
                <a:moveTo>
                  <a:pt x="6" y="7"/>
                </a:moveTo>
                <a:lnTo>
                  <a:pt x="4" y="3"/>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82" name="Freeform 250">
            <a:extLst>
              <a:ext uri="{FF2B5EF4-FFF2-40B4-BE49-F238E27FC236}">
                <a16:creationId xmlns:a16="http://schemas.microsoft.com/office/drawing/2014/main" id="{FC1C3A7B-42DC-7D88-6C02-64E5376EEB74}"/>
              </a:ext>
            </a:extLst>
          </p:cNvPr>
          <p:cNvSpPr>
            <a:spLocks/>
          </p:cNvSpPr>
          <p:nvPr/>
        </p:nvSpPr>
        <p:spPr bwMode="auto">
          <a:xfrm>
            <a:off x="5465763" y="2416175"/>
            <a:ext cx="6350" cy="14288"/>
          </a:xfrm>
          <a:custGeom>
            <a:avLst/>
            <a:gdLst>
              <a:gd name="T0" fmla="*/ 4 w 4"/>
              <a:gd name="T1" fmla="*/ 9 h 9"/>
              <a:gd name="T2" fmla="*/ 2 w 4"/>
              <a:gd name="T3" fmla="*/ 4 h 9"/>
              <a:gd name="T4" fmla="*/ 0 w 4"/>
              <a:gd name="T5" fmla="*/ 0 h 9"/>
            </a:gdLst>
            <a:ahLst/>
            <a:cxnLst>
              <a:cxn ang="0">
                <a:pos x="T0" y="T1"/>
              </a:cxn>
              <a:cxn ang="0">
                <a:pos x="T2" y="T3"/>
              </a:cxn>
              <a:cxn ang="0">
                <a:pos x="T4" y="T5"/>
              </a:cxn>
            </a:cxnLst>
            <a:rect l="0" t="0" r="r" b="b"/>
            <a:pathLst>
              <a:path w="4" h="9">
                <a:moveTo>
                  <a:pt x="4" y="9"/>
                </a:moveTo>
                <a:lnTo>
                  <a:pt x="2" y="4"/>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83" name="Freeform 251">
            <a:extLst>
              <a:ext uri="{FF2B5EF4-FFF2-40B4-BE49-F238E27FC236}">
                <a16:creationId xmlns:a16="http://schemas.microsoft.com/office/drawing/2014/main" id="{C2496C95-C844-ACBE-7B20-94FA6EA80286}"/>
              </a:ext>
            </a:extLst>
          </p:cNvPr>
          <p:cNvSpPr>
            <a:spLocks/>
          </p:cNvSpPr>
          <p:nvPr/>
        </p:nvSpPr>
        <p:spPr bwMode="auto">
          <a:xfrm>
            <a:off x="5468939" y="2430464"/>
            <a:ext cx="3175" cy="14287"/>
          </a:xfrm>
          <a:custGeom>
            <a:avLst/>
            <a:gdLst>
              <a:gd name="T0" fmla="*/ 0 w 2"/>
              <a:gd name="T1" fmla="*/ 9 h 9"/>
              <a:gd name="T2" fmla="*/ 2 w 2"/>
              <a:gd name="T3" fmla="*/ 6 h 9"/>
              <a:gd name="T4" fmla="*/ 2 w 2"/>
              <a:gd name="T5" fmla="*/ 0 h 9"/>
            </a:gdLst>
            <a:ahLst/>
            <a:cxnLst>
              <a:cxn ang="0">
                <a:pos x="T0" y="T1"/>
              </a:cxn>
              <a:cxn ang="0">
                <a:pos x="T2" y="T3"/>
              </a:cxn>
              <a:cxn ang="0">
                <a:pos x="T4" y="T5"/>
              </a:cxn>
            </a:cxnLst>
            <a:rect l="0" t="0" r="r" b="b"/>
            <a:pathLst>
              <a:path w="2" h="9">
                <a:moveTo>
                  <a:pt x="0" y="9"/>
                </a:moveTo>
                <a:lnTo>
                  <a:pt x="2" y="6"/>
                </a:lnTo>
                <a:lnTo>
                  <a:pt x="2"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84" name="Freeform 252">
            <a:extLst>
              <a:ext uri="{FF2B5EF4-FFF2-40B4-BE49-F238E27FC236}">
                <a16:creationId xmlns:a16="http://schemas.microsoft.com/office/drawing/2014/main" id="{76450FE8-B07A-892B-5E01-D5BA07D9722E}"/>
              </a:ext>
            </a:extLst>
          </p:cNvPr>
          <p:cNvSpPr>
            <a:spLocks/>
          </p:cNvSpPr>
          <p:nvPr/>
        </p:nvSpPr>
        <p:spPr bwMode="auto">
          <a:xfrm>
            <a:off x="5462588" y="2444751"/>
            <a:ext cx="6350" cy="17463"/>
          </a:xfrm>
          <a:custGeom>
            <a:avLst/>
            <a:gdLst>
              <a:gd name="T0" fmla="*/ 0 w 4"/>
              <a:gd name="T1" fmla="*/ 11 h 11"/>
              <a:gd name="T2" fmla="*/ 2 w 4"/>
              <a:gd name="T3" fmla="*/ 6 h 11"/>
              <a:gd name="T4" fmla="*/ 4 w 4"/>
              <a:gd name="T5" fmla="*/ 0 h 11"/>
            </a:gdLst>
            <a:ahLst/>
            <a:cxnLst>
              <a:cxn ang="0">
                <a:pos x="T0" y="T1"/>
              </a:cxn>
              <a:cxn ang="0">
                <a:pos x="T2" y="T3"/>
              </a:cxn>
              <a:cxn ang="0">
                <a:pos x="T4" y="T5"/>
              </a:cxn>
            </a:cxnLst>
            <a:rect l="0" t="0" r="r" b="b"/>
            <a:pathLst>
              <a:path w="4" h="11">
                <a:moveTo>
                  <a:pt x="0" y="11"/>
                </a:moveTo>
                <a:lnTo>
                  <a:pt x="2" y="6"/>
                </a:lnTo>
                <a:lnTo>
                  <a:pt x="4"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85" name="Freeform 253">
            <a:extLst>
              <a:ext uri="{FF2B5EF4-FFF2-40B4-BE49-F238E27FC236}">
                <a16:creationId xmlns:a16="http://schemas.microsoft.com/office/drawing/2014/main" id="{67CD5345-BE98-DF30-15F8-24FD6B185A5B}"/>
              </a:ext>
            </a:extLst>
          </p:cNvPr>
          <p:cNvSpPr>
            <a:spLocks/>
          </p:cNvSpPr>
          <p:nvPr/>
        </p:nvSpPr>
        <p:spPr bwMode="auto">
          <a:xfrm>
            <a:off x="5462588" y="2427288"/>
            <a:ext cx="482600" cy="68262"/>
          </a:xfrm>
          <a:custGeom>
            <a:avLst/>
            <a:gdLst>
              <a:gd name="T0" fmla="*/ 0 w 304"/>
              <a:gd name="T1" fmla="*/ 22 h 43"/>
              <a:gd name="T2" fmla="*/ 129 w 304"/>
              <a:gd name="T3" fmla="*/ 22 h 43"/>
              <a:gd name="T4" fmla="*/ 129 w 304"/>
              <a:gd name="T5" fmla="*/ 0 h 43"/>
              <a:gd name="T6" fmla="*/ 304 w 304"/>
              <a:gd name="T7" fmla="*/ 0 h 43"/>
              <a:gd name="T8" fmla="*/ 304 w 304"/>
              <a:gd name="T9" fmla="*/ 43 h 43"/>
              <a:gd name="T10" fmla="*/ 129 w 304"/>
              <a:gd name="T11" fmla="*/ 43 h 43"/>
              <a:gd name="T12" fmla="*/ 129 w 304"/>
              <a:gd name="T13" fmla="*/ 22 h 43"/>
            </a:gdLst>
            <a:ahLst/>
            <a:cxnLst>
              <a:cxn ang="0">
                <a:pos x="T0" y="T1"/>
              </a:cxn>
              <a:cxn ang="0">
                <a:pos x="T2" y="T3"/>
              </a:cxn>
              <a:cxn ang="0">
                <a:pos x="T4" y="T5"/>
              </a:cxn>
              <a:cxn ang="0">
                <a:pos x="T6" y="T7"/>
              </a:cxn>
              <a:cxn ang="0">
                <a:pos x="T8" y="T9"/>
              </a:cxn>
              <a:cxn ang="0">
                <a:pos x="T10" y="T11"/>
              </a:cxn>
              <a:cxn ang="0">
                <a:pos x="T12" y="T13"/>
              </a:cxn>
            </a:cxnLst>
            <a:rect l="0" t="0" r="r" b="b"/>
            <a:pathLst>
              <a:path w="304" h="43">
                <a:moveTo>
                  <a:pt x="0" y="22"/>
                </a:moveTo>
                <a:lnTo>
                  <a:pt x="129" y="22"/>
                </a:lnTo>
                <a:lnTo>
                  <a:pt x="129" y="0"/>
                </a:lnTo>
                <a:lnTo>
                  <a:pt x="304" y="0"/>
                </a:lnTo>
                <a:lnTo>
                  <a:pt x="304" y="43"/>
                </a:lnTo>
                <a:lnTo>
                  <a:pt x="129" y="43"/>
                </a:lnTo>
                <a:lnTo>
                  <a:pt x="129" y="22"/>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286" name="Rectangle 254">
            <a:extLst>
              <a:ext uri="{FF2B5EF4-FFF2-40B4-BE49-F238E27FC236}">
                <a16:creationId xmlns:a16="http://schemas.microsoft.com/office/drawing/2014/main" id="{C4EE9DE8-2B1B-B4B3-3A06-2574669B9244}"/>
              </a:ext>
            </a:extLst>
          </p:cNvPr>
          <p:cNvSpPr>
            <a:spLocks noChangeArrowheads="1"/>
          </p:cNvSpPr>
          <p:nvPr/>
        </p:nvSpPr>
        <p:spPr bwMode="auto">
          <a:xfrm>
            <a:off x="2265363" y="2959100"/>
            <a:ext cx="6572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L</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287" name="Rectangle 255">
            <a:extLst>
              <a:ext uri="{FF2B5EF4-FFF2-40B4-BE49-F238E27FC236}">
                <a16:creationId xmlns:a16="http://schemas.microsoft.com/office/drawing/2014/main" id="{648E3597-C3F2-FC6C-1769-F6B74A49601B}"/>
              </a:ext>
            </a:extLst>
          </p:cNvPr>
          <p:cNvSpPr>
            <a:spLocks noChangeArrowheads="1"/>
          </p:cNvSpPr>
          <p:nvPr/>
        </p:nvSpPr>
        <p:spPr bwMode="auto">
          <a:xfrm>
            <a:off x="3408363" y="3497263"/>
            <a:ext cx="8656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R</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288" name="Rectangle 256">
            <a:extLst>
              <a:ext uri="{FF2B5EF4-FFF2-40B4-BE49-F238E27FC236}">
                <a16:creationId xmlns:a16="http://schemas.microsoft.com/office/drawing/2014/main" id="{C546BE4E-BB68-8252-8A0B-0687CF2BE6CF}"/>
              </a:ext>
            </a:extLst>
          </p:cNvPr>
          <p:cNvSpPr>
            <a:spLocks noChangeArrowheads="1"/>
          </p:cNvSpPr>
          <p:nvPr/>
        </p:nvSpPr>
        <p:spPr bwMode="auto">
          <a:xfrm>
            <a:off x="4394200" y="2620963"/>
            <a:ext cx="9778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G</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289" name="Rectangle 257">
            <a:extLst>
              <a:ext uri="{FF2B5EF4-FFF2-40B4-BE49-F238E27FC236}">
                <a16:creationId xmlns:a16="http://schemas.microsoft.com/office/drawing/2014/main" id="{FCB85D3C-CBCA-CA01-CCFB-2EF309CC664B}"/>
              </a:ext>
            </a:extLst>
          </p:cNvPr>
          <p:cNvSpPr>
            <a:spLocks noChangeArrowheads="1"/>
          </p:cNvSpPr>
          <p:nvPr/>
        </p:nvSpPr>
        <p:spPr bwMode="auto">
          <a:xfrm>
            <a:off x="3297238" y="2597150"/>
            <a:ext cx="9778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G</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290" name="Rectangle 258">
            <a:extLst>
              <a:ext uri="{FF2B5EF4-FFF2-40B4-BE49-F238E27FC236}">
                <a16:creationId xmlns:a16="http://schemas.microsoft.com/office/drawing/2014/main" id="{F8F0316A-EDDA-D902-1420-1D671CF5736B}"/>
              </a:ext>
            </a:extLst>
          </p:cNvPr>
          <p:cNvSpPr>
            <a:spLocks noChangeArrowheads="1"/>
          </p:cNvSpPr>
          <p:nvPr/>
        </p:nvSpPr>
        <p:spPr bwMode="auto">
          <a:xfrm>
            <a:off x="8023225" y="2660650"/>
            <a:ext cx="8175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C</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291" name="Rectangle 259">
            <a:extLst>
              <a:ext uri="{FF2B5EF4-FFF2-40B4-BE49-F238E27FC236}">
                <a16:creationId xmlns:a16="http://schemas.microsoft.com/office/drawing/2014/main" id="{8D48754C-3337-5278-753C-45757E6069DD}"/>
              </a:ext>
            </a:extLst>
          </p:cNvPr>
          <p:cNvSpPr>
            <a:spLocks noChangeArrowheads="1"/>
          </p:cNvSpPr>
          <p:nvPr/>
        </p:nvSpPr>
        <p:spPr bwMode="auto">
          <a:xfrm>
            <a:off x="4525963" y="2076450"/>
            <a:ext cx="8656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R</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292" name="Rectangle 260">
            <a:extLst>
              <a:ext uri="{FF2B5EF4-FFF2-40B4-BE49-F238E27FC236}">
                <a16:creationId xmlns:a16="http://schemas.microsoft.com/office/drawing/2014/main" id="{B45634DB-3537-F10B-182C-71CADEAA9234}"/>
              </a:ext>
            </a:extLst>
          </p:cNvPr>
          <p:cNvSpPr>
            <a:spLocks noChangeArrowheads="1"/>
          </p:cNvSpPr>
          <p:nvPr/>
        </p:nvSpPr>
        <p:spPr bwMode="auto">
          <a:xfrm>
            <a:off x="5676900" y="2141538"/>
            <a:ext cx="8656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R</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293" name="Rectangle 261">
            <a:extLst>
              <a:ext uri="{FF2B5EF4-FFF2-40B4-BE49-F238E27FC236}">
                <a16:creationId xmlns:a16="http://schemas.microsoft.com/office/drawing/2014/main" id="{6510D16F-DC25-1421-85AC-6C163E1488DF}"/>
              </a:ext>
            </a:extLst>
          </p:cNvPr>
          <p:cNvSpPr>
            <a:spLocks noChangeArrowheads="1"/>
          </p:cNvSpPr>
          <p:nvPr/>
        </p:nvSpPr>
        <p:spPr bwMode="auto">
          <a:xfrm>
            <a:off x="4081463" y="2135188"/>
            <a:ext cx="6572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L</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294" name="Rectangle 262">
            <a:extLst>
              <a:ext uri="{FF2B5EF4-FFF2-40B4-BE49-F238E27FC236}">
                <a16:creationId xmlns:a16="http://schemas.microsoft.com/office/drawing/2014/main" id="{41BFDDDE-791B-10B4-F852-5601E3F72ADB}"/>
              </a:ext>
            </a:extLst>
          </p:cNvPr>
          <p:cNvSpPr>
            <a:spLocks noChangeArrowheads="1"/>
          </p:cNvSpPr>
          <p:nvPr/>
        </p:nvSpPr>
        <p:spPr bwMode="auto">
          <a:xfrm>
            <a:off x="2903538" y="2049463"/>
            <a:ext cx="6572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L</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295" name="Rectangle 263">
            <a:extLst>
              <a:ext uri="{FF2B5EF4-FFF2-40B4-BE49-F238E27FC236}">
                <a16:creationId xmlns:a16="http://schemas.microsoft.com/office/drawing/2014/main" id="{C49D2570-5198-08DD-5A19-AC22B4EE6B84}"/>
              </a:ext>
            </a:extLst>
          </p:cNvPr>
          <p:cNvSpPr>
            <a:spLocks noChangeArrowheads="1"/>
          </p:cNvSpPr>
          <p:nvPr/>
        </p:nvSpPr>
        <p:spPr bwMode="auto">
          <a:xfrm>
            <a:off x="2297113" y="3556000"/>
            <a:ext cx="8656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R</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296" name="Rectangle 264">
            <a:extLst>
              <a:ext uri="{FF2B5EF4-FFF2-40B4-BE49-F238E27FC236}">
                <a16:creationId xmlns:a16="http://schemas.microsoft.com/office/drawing/2014/main" id="{678BC09D-3D5C-69A4-E2D6-97B6D5012DE5}"/>
              </a:ext>
            </a:extLst>
          </p:cNvPr>
          <p:cNvSpPr>
            <a:spLocks noChangeArrowheads="1"/>
          </p:cNvSpPr>
          <p:nvPr/>
        </p:nvSpPr>
        <p:spPr bwMode="auto">
          <a:xfrm>
            <a:off x="2946400" y="3055938"/>
            <a:ext cx="9778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G</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297" name="Rectangle 265">
            <a:extLst>
              <a:ext uri="{FF2B5EF4-FFF2-40B4-BE49-F238E27FC236}">
                <a16:creationId xmlns:a16="http://schemas.microsoft.com/office/drawing/2014/main" id="{74561D0A-BC4D-BAFB-4C8B-F12ADF26912C}"/>
              </a:ext>
            </a:extLst>
          </p:cNvPr>
          <p:cNvSpPr>
            <a:spLocks noChangeArrowheads="1"/>
          </p:cNvSpPr>
          <p:nvPr/>
        </p:nvSpPr>
        <p:spPr bwMode="auto">
          <a:xfrm>
            <a:off x="4432300" y="3003550"/>
            <a:ext cx="8656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R</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298" name="Rectangle 266">
            <a:extLst>
              <a:ext uri="{FF2B5EF4-FFF2-40B4-BE49-F238E27FC236}">
                <a16:creationId xmlns:a16="http://schemas.microsoft.com/office/drawing/2014/main" id="{035A368C-DC3D-E817-2BB2-65B12E9C1B6D}"/>
              </a:ext>
            </a:extLst>
          </p:cNvPr>
          <p:cNvSpPr>
            <a:spLocks noChangeArrowheads="1"/>
          </p:cNvSpPr>
          <p:nvPr/>
        </p:nvSpPr>
        <p:spPr bwMode="auto">
          <a:xfrm>
            <a:off x="5176838" y="2822575"/>
            <a:ext cx="8175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C</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299" name="Rectangle 267">
            <a:extLst>
              <a:ext uri="{FF2B5EF4-FFF2-40B4-BE49-F238E27FC236}">
                <a16:creationId xmlns:a16="http://schemas.microsoft.com/office/drawing/2014/main" id="{393A9B61-AEC7-F593-6BF3-E24AC1BE33BA}"/>
              </a:ext>
            </a:extLst>
          </p:cNvPr>
          <p:cNvSpPr>
            <a:spLocks noChangeArrowheads="1"/>
          </p:cNvSpPr>
          <p:nvPr/>
        </p:nvSpPr>
        <p:spPr bwMode="auto">
          <a:xfrm>
            <a:off x="5232400" y="2125663"/>
            <a:ext cx="6572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L</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300" name="Rectangle 268">
            <a:extLst>
              <a:ext uri="{FF2B5EF4-FFF2-40B4-BE49-F238E27FC236}">
                <a16:creationId xmlns:a16="http://schemas.microsoft.com/office/drawing/2014/main" id="{ADEB9A1B-76EC-5EA1-DC83-A38F6CF9F330}"/>
              </a:ext>
            </a:extLst>
          </p:cNvPr>
          <p:cNvSpPr>
            <a:spLocks noChangeArrowheads="1"/>
          </p:cNvSpPr>
          <p:nvPr/>
        </p:nvSpPr>
        <p:spPr bwMode="auto">
          <a:xfrm>
            <a:off x="3408363" y="2117725"/>
            <a:ext cx="8656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R</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301" name="Rectangle 269">
            <a:extLst>
              <a:ext uri="{FF2B5EF4-FFF2-40B4-BE49-F238E27FC236}">
                <a16:creationId xmlns:a16="http://schemas.microsoft.com/office/drawing/2014/main" id="{E1E5D73C-9317-3FE1-5604-32D4F9267601}"/>
              </a:ext>
            </a:extLst>
          </p:cNvPr>
          <p:cNvSpPr>
            <a:spLocks noChangeArrowheads="1"/>
          </p:cNvSpPr>
          <p:nvPr/>
        </p:nvSpPr>
        <p:spPr bwMode="auto">
          <a:xfrm>
            <a:off x="3303588" y="3167063"/>
            <a:ext cx="8175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C</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302" name="Rectangle 270">
            <a:extLst>
              <a:ext uri="{FF2B5EF4-FFF2-40B4-BE49-F238E27FC236}">
                <a16:creationId xmlns:a16="http://schemas.microsoft.com/office/drawing/2014/main" id="{D1D4E466-43A1-688D-2E55-97AE937E1E5E}"/>
              </a:ext>
            </a:extLst>
          </p:cNvPr>
          <p:cNvSpPr>
            <a:spLocks noChangeArrowheads="1"/>
          </p:cNvSpPr>
          <p:nvPr/>
        </p:nvSpPr>
        <p:spPr bwMode="auto">
          <a:xfrm>
            <a:off x="8932863" y="2809875"/>
            <a:ext cx="6572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L</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303" name="Rectangle 271">
            <a:extLst>
              <a:ext uri="{FF2B5EF4-FFF2-40B4-BE49-F238E27FC236}">
                <a16:creationId xmlns:a16="http://schemas.microsoft.com/office/drawing/2014/main" id="{018EFA26-5E86-AC87-9CA7-2A01DBE325F8}"/>
              </a:ext>
            </a:extLst>
          </p:cNvPr>
          <p:cNvSpPr>
            <a:spLocks noChangeArrowheads="1"/>
          </p:cNvSpPr>
          <p:nvPr/>
        </p:nvSpPr>
        <p:spPr bwMode="auto">
          <a:xfrm>
            <a:off x="7142163" y="3911600"/>
            <a:ext cx="7213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y</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304" name="Rectangle 272">
            <a:extLst>
              <a:ext uri="{FF2B5EF4-FFF2-40B4-BE49-F238E27FC236}">
                <a16:creationId xmlns:a16="http://schemas.microsoft.com/office/drawing/2014/main" id="{8E4AD816-00BD-7F54-AB72-E93052576924}"/>
              </a:ext>
            </a:extLst>
          </p:cNvPr>
          <p:cNvSpPr>
            <a:spLocks noChangeArrowheads="1"/>
          </p:cNvSpPr>
          <p:nvPr/>
        </p:nvSpPr>
        <p:spPr bwMode="auto">
          <a:xfrm>
            <a:off x="6629400" y="4189413"/>
            <a:ext cx="7213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y</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305" name="Rectangle 273">
            <a:extLst>
              <a:ext uri="{FF2B5EF4-FFF2-40B4-BE49-F238E27FC236}">
                <a16:creationId xmlns:a16="http://schemas.microsoft.com/office/drawing/2014/main" id="{C1F96C2F-60A1-D76F-3CBF-42F5528D888D}"/>
              </a:ext>
            </a:extLst>
          </p:cNvPr>
          <p:cNvSpPr>
            <a:spLocks noChangeArrowheads="1"/>
          </p:cNvSpPr>
          <p:nvPr/>
        </p:nvSpPr>
        <p:spPr bwMode="auto">
          <a:xfrm>
            <a:off x="7300913" y="2160588"/>
            <a:ext cx="8656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R</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306" name="Rectangle 274">
            <a:extLst>
              <a:ext uri="{FF2B5EF4-FFF2-40B4-BE49-F238E27FC236}">
                <a16:creationId xmlns:a16="http://schemas.microsoft.com/office/drawing/2014/main" id="{BF94347E-C62F-0505-5477-A5D31498353D}"/>
              </a:ext>
            </a:extLst>
          </p:cNvPr>
          <p:cNvSpPr>
            <a:spLocks noChangeArrowheads="1"/>
          </p:cNvSpPr>
          <p:nvPr/>
        </p:nvSpPr>
        <p:spPr bwMode="auto">
          <a:xfrm>
            <a:off x="7121525" y="4608513"/>
            <a:ext cx="7213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y</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307" name="Rectangle 275">
            <a:extLst>
              <a:ext uri="{FF2B5EF4-FFF2-40B4-BE49-F238E27FC236}">
                <a16:creationId xmlns:a16="http://schemas.microsoft.com/office/drawing/2014/main" id="{7088FBF2-CA61-5E82-01D2-81E42D5088CE}"/>
              </a:ext>
            </a:extLst>
          </p:cNvPr>
          <p:cNvSpPr>
            <a:spLocks noChangeArrowheads="1"/>
          </p:cNvSpPr>
          <p:nvPr/>
        </p:nvSpPr>
        <p:spPr bwMode="auto">
          <a:xfrm>
            <a:off x="9672638" y="3024188"/>
            <a:ext cx="7373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Z</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308" name="Rectangle 276">
            <a:extLst>
              <a:ext uri="{FF2B5EF4-FFF2-40B4-BE49-F238E27FC236}">
                <a16:creationId xmlns:a16="http://schemas.microsoft.com/office/drawing/2014/main" id="{EDB9B032-E009-A5FB-BCFC-FEE8A90553DE}"/>
              </a:ext>
            </a:extLst>
          </p:cNvPr>
          <p:cNvSpPr>
            <a:spLocks noChangeArrowheads="1"/>
          </p:cNvSpPr>
          <p:nvPr/>
        </p:nvSpPr>
        <p:spPr bwMode="auto">
          <a:xfrm>
            <a:off x="7221538" y="3984625"/>
            <a:ext cx="7854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1</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309" name="Rectangle 277">
            <a:extLst>
              <a:ext uri="{FF2B5EF4-FFF2-40B4-BE49-F238E27FC236}">
                <a16:creationId xmlns:a16="http://schemas.microsoft.com/office/drawing/2014/main" id="{DE1630C3-B361-D370-2B20-A9791BAC5399}"/>
              </a:ext>
            </a:extLst>
          </p:cNvPr>
          <p:cNvSpPr>
            <a:spLocks noChangeArrowheads="1"/>
          </p:cNvSpPr>
          <p:nvPr/>
        </p:nvSpPr>
        <p:spPr bwMode="auto">
          <a:xfrm>
            <a:off x="6861175" y="2994025"/>
            <a:ext cx="7854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2</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310" name="Rectangle 278">
            <a:extLst>
              <a:ext uri="{FF2B5EF4-FFF2-40B4-BE49-F238E27FC236}">
                <a16:creationId xmlns:a16="http://schemas.microsoft.com/office/drawing/2014/main" id="{34E1359B-862B-6D06-D27C-31CCBCBF4166}"/>
              </a:ext>
            </a:extLst>
          </p:cNvPr>
          <p:cNvSpPr>
            <a:spLocks noChangeArrowheads="1"/>
          </p:cNvSpPr>
          <p:nvPr/>
        </p:nvSpPr>
        <p:spPr bwMode="auto">
          <a:xfrm>
            <a:off x="2316163" y="3070225"/>
            <a:ext cx="16190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d1</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311" name="Rectangle 279">
            <a:extLst>
              <a:ext uri="{FF2B5EF4-FFF2-40B4-BE49-F238E27FC236}">
                <a16:creationId xmlns:a16="http://schemas.microsoft.com/office/drawing/2014/main" id="{FF911F54-00B3-5777-7174-79380B225395}"/>
              </a:ext>
            </a:extLst>
          </p:cNvPr>
          <p:cNvSpPr>
            <a:spLocks noChangeArrowheads="1"/>
          </p:cNvSpPr>
          <p:nvPr/>
        </p:nvSpPr>
        <p:spPr bwMode="auto">
          <a:xfrm>
            <a:off x="2351088" y="3667125"/>
            <a:ext cx="16190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d1</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312" name="Rectangle 280">
            <a:extLst>
              <a:ext uri="{FF2B5EF4-FFF2-40B4-BE49-F238E27FC236}">
                <a16:creationId xmlns:a16="http://schemas.microsoft.com/office/drawing/2014/main" id="{D4DD71A3-C19A-BE42-A6F9-D7E5BF41DAE8}"/>
              </a:ext>
            </a:extLst>
          </p:cNvPr>
          <p:cNvSpPr>
            <a:spLocks noChangeArrowheads="1"/>
          </p:cNvSpPr>
          <p:nvPr/>
        </p:nvSpPr>
        <p:spPr bwMode="auto">
          <a:xfrm>
            <a:off x="2954338" y="2143125"/>
            <a:ext cx="16190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d1</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313" name="Rectangle 281">
            <a:extLst>
              <a:ext uri="{FF2B5EF4-FFF2-40B4-BE49-F238E27FC236}">
                <a16:creationId xmlns:a16="http://schemas.microsoft.com/office/drawing/2014/main" id="{467C4E26-BA8F-E684-5990-7ACD838422E5}"/>
              </a:ext>
            </a:extLst>
          </p:cNvPr>
          <p:cNvSpPr>
            <a:spLocks noChangeArrowheads="1"/>
          </p:cNvSpPr>
          <p:nvPr/>
        </p:nvSpPr>
        <p:spPr bwMode="auto">
          <a:xfrm>
            <a:off x="3043238" y="3192463"/>
            <a:ext cx="7854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1</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314" name="Rectangle 282">
            <a:extLst>
              <a:ext uri="{FF2B5EF4-FFF2-40B4-BE49-F238E27FC236}">
                <a16:creationId xmlns:a16="http://schemas.microsoft.com/office/drawing/2014/main" id="{0DCB6F5B-1007-6404-1147-79980FEFD991}"/>
              </a:ext>
            </a:extLst>
          </p:cNvPr>
          <p:cNvSpPr>
            <a:spLocks noChangeArrowheads="1"/>
          </p:cNvSpPr>
          <p:nvPr/>
        </p:nvSpPr>
        <p:spPr bwMode="auto">
          <a:xfrm>
            <a:off x="6705600" y="4262438"/>
            <a:ext cx="7854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2</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315" name="Rectangle 283">
            <a:extLst>
              <a:ext uri="{FF2B5EF4-FFF2-40B4-BE49-F238E27FC236}">
                <a16:creationId xmlns:a16="http://schemas.microsoft.com/office/drawing/2014/main" id="{B362F05D-8421-0F0E-F56B-16332CFF60F4}"/>
              </a:ext>
            </a:extLst>
          </p:cNvPr>
          <p:cNvSpPr>
            <a:spLocks noChangeArrowheads="1"/>
          </p:cNvSpPr>
          <p:nvPr/>
        </p:nvSpPr>
        <p:spPr bwMode="auto">
          <a:xfrm>
            <a:off x="6424614" y="1808163"/>
            <a:ext cx="143501"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ps</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316" name="Rectangle 284">
            <a:extLst>
              <a:ext uri="{FF2B5EF4-FFF2-40B4-BE49-F238E27FC236}">
                <a16:creationId xmlns:a16="http://schemas.microsoft.com/office/drawing/2014/main" id="{DBEAFC46-D064-4C13-128C-DEF2595742CF}"/>
              </a:ext>
            </a:extLst>
          </p:cNvPr>
          <p:cNvSpPr>
            <a:spLocks noChangeArrowheads="1"/>
          </p:cNvSpPr>
          <p:nvPr/>
        </p:nvSpPr>
        <p:spPr bwMode="auto">
          <a:xfrm>
            <a:off x="5343525" y="2132013"/>
            <a:ext cx="8335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p</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317" name="Rectangle 285">
            <a:extLst>
              <a:ext uri="{FF2B5EF4-FFF2-40B4-BE49-F238E27FC236}">
                <a16:creationId xmlns:a16="http://schemas.microsoft.com/office/drawing/2014/main" id="{98E95A7A-E6A8-0541-8D07-771E50A9C918}"/>
              </a:ext>
            </a:extLst>
          </p:cNvPr>
          <p:cNvSpPr>
            <a:spLocks noChangeArrowheads="1"/>
          </p:cNvSpPr>
          <p:nvPr/>
        </p:nvSpPr>
        <p:spPr bwMode="auto">
          <a:xfrm>
            <a:off x="5948363" y="3000375"/>
            <a:ext cx="5450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r</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318" name="Rectangle 286">
            <a:extLst>
              <a:ext uri="{FF2B5EF4-FFF2-40B4-BE49-F238E27FC236}">
                <a16:creationId xmlns:a16="http://schemas.microsoft.com/office/drawing/2014/main" id="{FF4929DB-8382-5E4C-FEDC-791D6979AD44}"/>
              </a:ext>
            </a:extLst>
          </p:cNvPr>
          <p:cNvSpPr>
            <a:spLocks noChangeArrowheads="1"/>
          </p:cNvSpPr>
          <p:nvPr/>
        </p:nvSpPr>
        <p:spPr bwMode="auto">
          <a:xfrm>
            <a:off x="3406775" y="2638425"/>
            <a:ext cx="7854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2</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319" name="Rectangle 287">
            <a:extLst>
              <a:ext uri="{FF2B5EF4-FFF2-40B4-BE49-F238E27FC236}">
                <a16:creationId xmlns:a16="http://schemas.microsoft.com/office/drawing/2014/main" id="{559404C3-8DFA-5B39-2858-2F5515EAC1B6}"/>
              </a:ext>
            </a:extLst>
          </p:cNvPr>
          <p:cNvSpPr>
            <a:spLocks noChangeArrowheads="1"/>
          </p:cNvSpPr>
          <p:nvPr/>
        </p:nvSpPr>
        <p:spPr bwMode="auto">
          <a:xfrm>
            <a:off x="7416800" y="2184400"/>
            <a:ext cx="6091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s</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320" name="Rectangle 288">
            <a:extLst>
              <a:ext uri="{FF2B5EF4-FFF2-40B4-BE49-F238E27FC236}">
                <a16:creationId xmlns:a16="http://schemas.microsoft.com/office/drawing/2014/main" id="{5F357119-F8E3-4A5C-DBDE-8873A549DB7F}"/>
              </a:ext>
            </a:extLst>
          </p:cNvPr>
          <p:cNvSpPr>
            <a:spLocks noChangeArrowheads="1"/>
          </p:cNvSpPr>
          <p:nvPr/>
        </p:nvSpPr>
        <p:spPr bwMode="auto">
          <a:xfrm>
            <a:off x="7867650" y="3730625"/>
            <a:ext cx="7854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3</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321" name="Rectangle 289">
            <a:extLst>
              <a:ext uri="{FF2B5EF4-FFF2-40B4-BE49-F238E27FC236}">
                <a16:creationId xmlns:a16="http://schemas.microsoft.com/office/drawing/2014/main" id="{1A04B056-7EA4-3CD0-830F-FA930FD63117}"/>
              </a:ext>
            </a:extLst>
          </p:cNvPr>
          <p:cNvSpPr>
            <a:spLocks noChangeArrowheads="1"/>
          </p:cNvSpPr>
          <p:nvPr/>
        </p:nvSpPr>
        <p:spPr bwMode="auto">
          <a:xfrm>
            <a:off x="9821863" y="3094038"/>
            <a:ext cx="8335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b</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322" name="Rectangle 290">
            <a:extLst>
              <a:ext uri="{FF2B5EF4-FFF2-40B4-BE49-F238E27FC236}">
                <a16:creationId xmlns:a16="http://schemas.microsoft.com/office/drawing/2014/main" id="{BD7BE304-024A-BA61-54A3-708CD8F1C6FA}"/>
              </a:ext>
            </a:extLst>
          </p:cNvPr>
          <p:cNvSpPr>
            <a:spLocks noChangeArrowheads="1"/>
          </p:cNvSpPr>
          <p:nvPr/>
        </p:nvSpPr>
        <p:spPr bwMode="auto">
          <a:xfrm>
            <a:off x="7273925" y="4318000"/>
            <a:ext cx="8335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h</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323" name="Rectangle 291">
            <a:extLst>
              <a:ext uri="{FF2B5EF4-FFF2-40B4-BE49-F238E27FC236}">
                <a16:creationId xmlns:a16="http://schemas.microsoft.com/office/drawing/2014/main" id="{981F4520-6D97-F864-AF4C-FDFC38E13399}"/>
              </a:ext>
            </a:extLst>
          </p:cNvPr>
          <p:cNvSpPr>
            <a:spLocks noChangeArrowheads="1"/>
          </p:cNvSpPr>
          <p:nvPr/>
        </p:nvSpPr>
        <p:spPr bwMode="auto">
          <a:xfrm>
            <a:off x="5857875" y="2868613"/>
            <a:ext cx="7694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T</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324" name="Rectangle 292">
            <a:extLst>
              <a:ext uri="{FF2B5EF4-FFF2-40B4-BE49-F238E27FC236}">
                <a16:creationId xmlns:a16="http://schemas.microsoft.com/office/drawing/2014/main" id="{245D4866-ADEC-F5EC-008A-8A009BD71A3F}"/>
              </a:ext>
            </a:extLst>
          </p:cNvPr>
          <p:cNvSpPr>
            <a:spLocks noChangeArrowheads="1"/>
          </p:cNvSpPr>
          <p:nvPr/>
        </p:nvSpPr>
        <p:spPr bwMode="auto">
          <a:xfrm>
            <a:off x="9363075" y="3192463"/>
            <a:ext cx="7053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F</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325" name="Rectangle 293">
            <a:extLst>
              <a:ext uri="{FF2B5EF4-FFF2-40B4-BE49-F238E27FC236}">
                <a16:creationId xmlns:a16="http://schemas.microsoft.com/office/drawing/2014/main" id="{89FE41D9-08F5-05B7-90E9-AF4B69173127}"/>
              </a:ext>
            </a:extLst>
          </p:cNvPr>
          <p:cNvSpPr>
            <a:spLocks noChangeArrowheads="1"/>
          </p:cNvSpPr>
          <p:nvPr/>
        </p:nvSpPr>
        <p:spPr bwMode="auto">
          <a:xfrm>
            <a:off x="9032875" y="2854325"/>
            <a:ext cx="7053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F</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326" name="Rectangle 294">
            <a:extLst>
              <a:ext uri="{FF2B5EF4-FFF2-40B4-BE49-F238E27FC236}">
                <a16:creationId xmlns:a16="http://schemas.microsoft.com/office/drawing/2014/main" id="{8E22FA78-133E-C690-2EF6-896411755679}"/>
              </a:ext>
            </a:extLst>
          </p:cNvPr>
          <p:cNvSpPr>
            <a:spLocks noChangeArrowheads="1"/>
          </p:cNvSpPr>
          <p:nvPr/>
        </p:nvSpPr>
        <p:spPr bwMode="auto">
          <a:xfrm>
            <a:off x="8096250" y="2840038"/>
            <a:ext cx="7053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F</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327" name="Rectangle 295">
            <a:extLst>
              <a:ext uri="{FF2B5EF4-FFF2-40B4-BE49-F238E27FC236}">
                <a16:creationId xmlns:a16="http://schemas.microsoft.com/office/drawing/2014/main" id="{DCED8EDA-B364-EBE8-B26D-3D564B1178B7}"/>
              </a:ext>
            </a:extLst>
          </p:cNvPr>
          <p:cNvSpPr>
            <a:spLocks noChangeArrowheads="1"/>
          </p:cNvSpPr>
          <p:nvPr/>
        </p:nvSpPr>
        <p:spPr bwMode="auto">
          <a:xfrm>
            <a:off x="4505325" y="2652713"/>
            <a:ext cx="7854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3</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328" name="Rectangle 296">
            <a:extLst>
              <a:ext uri="{FF2B5EF4-FFF2-40B4-BE49-F238E27FC236}">
                <a16:creationId xmlns:a16="http://schemas.microsoft.com/office/drawing/2014/main" id="{4181B727-4A64-DD2F-4771-4C7F01B6163E}"/>
              </a:ext>
            </a:extLst>
          </p:cNvPr>
          <p:cNvSpPr>
            <a:spLocks noChangeArrowheads="1"/>
          </p:cNvSpPr>
          <p:nvPr/>
        </p:nvSpPr>
        <p:spPr bwMode="auto">
          <a:xfrm>
            <a:off x="3397250" y="3192463"/>
            <a:ext cx="7534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a</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329" name="Rectangle 297">
            <a:extLst>
              <a:ext uri="{FF2B5EF4-FFF2-40B4-BE49-F238E27FC236}">
                <a16:creationId xmlns:a16="http://schemas.microsoft.com/office/drawing/2014/main" id="{FD32943C-BD91-85FB-9C14-B3E27AB94073}"/>
              </a:ext>
            </a:extLst>
          </p:cNvPr>
          <p:cNvSpPr>
            <a:spLocks noChangeArrowheads="1"/>
          </p:cNvSpPr>
          <p:nvPr/>
        </p:nvSpPr>
        <p:spPr bwMode="auto">
          <a:xfrm>
            <a:off x="3517900" y="3587750"/>
            <a:ext cx="7534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a</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330" name="Rectangle 298">
            <a:extLst>
              <a:ext uri="{FF2B5EF4-FFF2-40B4-BE49-F238E27FC236}">
                <a16:creationId xmlns:a16="http://schemas.microsoft.com/office/drawing/2014/main" id="{7BCFB184-65C4-A4A6-136C-3C45A5C740D0}"/>
              </a:ext>
            </a:extLst>
          </p:cNvPr>
          <p:cNvSpPr>
            <a:spLocks noChangeArrowheads="1"/>
          </p:cNvSpPr>
          <p:nvPr/>
        </p:nvSpPr>
        <p:spPr bwMode="auto">
          <a:xfrm>
            <a:off x="4505325" y="3132138"/>
            <a:ext cx="16511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Cp</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331" name="Rectangle 299">
            <a:extLst>
              <a:ext uri="{FF2B5EF4-FFF2-40B4-BE49-F238E27FC236}">
                <a16:creationId xmlns:a16="http://schemas.microsoft.com/office/drawing/2014/main" id="{B0339EEA-CFBD-EC59-D681-6673E8899676}"/>
              </a:ext>
            </a:extLst>
          </p:cNvPr>
          <p:cNvSpPr>
            <a:spLocks noChangeArrowheads="1"/>
          </p:cNvSpPr>
          <p:nvPr/>
        </p:nvSpPr>
        <p:spPr bwMode="auto">
          <a:xfrm>
            <a:off x="3479800" y="2184400"/>
            <a:ext cx="16190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d1</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332" name="Rectangle 300">
            <a:extLst>
              <a:ext uri="{FF2B5EF4-FFF2-40B4-BE49-F238E27FC236}">
                <a16:creationId xmlns:a16="http://schemas.microsoft.com/office/drawing/2014/main" id="{7F3445B3-21CB-ADC6-0455-734A9810ABAA}"/>
              </a:ext>
            </a:extLst>
          </p:cNvPr>
          <p:cNvSpPr>
            <a:spLocks noChangeArrowheads="1"/>
          </p:cNvSpPr>
          <p:nvPr/>
        </p:nvSpPr>
        <p:spPr bwMode="auto">
          <a:xfrm>
            <a:off x="4167188" y="2159000"/>
            <a:ext cx="8175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C</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333" name="Rectangle 301">
            <a:extLst>
              <a:ext uri="{FF2B5EF4-FFF2-40B4-BE49-F238E27FC236}">
                <a16:creationId xmlns:a16="http://schemas.microsoft.com/office/drawing/2014/main" id="{7ED68458-8A63-E349-C602-A4FE00215C5A}"/>
              </a:ext>
            </a:extLst>
          </p:cNvPr>
          <p:cNvSpPr>
            <a:spLocks noChangeArrowheads="1"/>
          </p:cNvSpPr>
          <p:nvPr/>
        </p:nvSpPr>
        <p:spPr bwMode="auto">
          <a:xfrm>
            <a:off x="4664075" y="2149475"/>
            <a:ext cx="8175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C</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334" name="Rectangle 302">
            <a:extLst>
              <a:ext uri="{FF2B5EF4-FFF2-40B4-BE49-F238E27FC236}">
                <a16:creationId xmlns:a16="http://schemas.microsoft.com/office/drawing/2014/main" id="{8E7F1B8E-02B1-F2E6-B146-A51B39E95FF3}"/>
              </a:ext>
            </a:extLst>
          </p:cNvPr>
          <p:cNvSpPr>
            <a:spLocks noChangeArrowheads="1"/>
          </p:cNvSpPr>
          <p:nvPr/>
        </p:nvSpPr>
        <p:spPr bwMode="auto">
          <a:xfrm>
            <a:off x="5805488" y="2170113"/>
            <a:ext cx="8335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p</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335" name="Rectangle 303">
            <a:extLst>
              <a:ext uri="{FF2B5EF4-FFF2-40B4-BE49-F238E27FC236}">
                <a16:creationId xmlns:a16="http://schemas.microsoft.com/office/drawing/2014/main" id="{1F939BFE-91A5-9A62-16B8-0193C2EBE836}"/>
              </a:ext>
            </a:extLst>
          </p:cNvPr>
          <p:cNvSpPr>
            <a:spLocks noChangeArrowheads="1"/>
          </p:cNvSpPr>
          <p:nvPr/>
        </p:nvSpPr>
        <p:spPr bwMode="auto">
          <a:xfrm>
            <a:off x="5278438" y="2830513"/>
            <a:ext cx="8335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p</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336" name="Line 304">
            <a:extLst>
              <a:ext uri="{FF2B5EF4-FFF2-40B4-BE49-F238E27FC236}">
                <a16:creationId xmlns:a16="http://schemas.microsoft.com/office/drawing/2014/main" id="{F5107F9A-219B-0030-8B67-6673A6641656}"/>
              </a:ext>
            </a:extLst>
          </p:cNvPr>
          <p:cNvSpPr>
            <a:spLocks noChangeShapeType="1"/>
          </p:cNvSpPr>
          <p:nvPr/>
        </p:nvSpPr>
        <p:spPr bwMode="auto">
          <a:xfrm>
            <a:off x="2674938" y="3970339"/>
            <a:ext cx="3270250" cy="158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337" name="Freeform 305">
            <a:extLst>
              <a:ext uri="{FF2B5EF4-FFF2-40B4-BE49-F238E27FC236}">
                <a16:creationId xmlns:a16="http://schemas.microsoft.com/office/drawing/2014/main" id="{ECA1F93E-671A-DAFA-4E8B-9C08715DC5D6}"/>
              </a:ext>
            </a:extLst>
          </p:cNvPr>
          <p:cNvSpPr>
            <a:spLocks/>
          </p:cNvSpPr>
          <p:nvPr/>
        </p:nvSpPr>
        <p:spPr bwMode="auto">
          <a:xfrm>
            <a:off x="2665414" y="3970339"/>
            <a:ext cx="14287" cy="9525"/>
          </a:xfrm>
          <a:custGeom>
            <a:avLst/>
            <a:gdLst>
              <a:gd name="T0" fmla="*/ 0 w 9"/>
              <a:gd name="T1" fmla="*/ 0 h 6"/>
              <a:gd name="T2" fmla="*/ 2 w 9"/>
              <a:gd name="T3" fmla="*/ 4 h 6"/>
              <a:gd name="T4" fmla="*/ 6 w 9"/>
              <a:gd name="T5" fmla="*/ 6 h 6"/>
              <a:gd name="T6" fmla="*/ 8 w 9"/>
              <a:gd name="T7" fmla="*/ 4 h 6"/>
              <a:gd name="T8" fmla="*/ 9 w 9"/>
              <a:gd name="T9" fmla="*/ 4 h 6"/>
              <a:gd name="T10" fmla="*/ 9 w 9"/>
              <a:gd name="T11" fmla="*/ 0 h 6"/>
            </a:gdLst>
            <a:ahLst/>
            <a:cxnLst>
              <a:cxn ang="0">
                <a:pos x="T0" y="T1"/>
              </a:cxn>
              <a:cxn ang="0">
                <a:pos x="T2" y="T3"/>
              </a:cxn>
              <a:cxn ang="0">
                <a:pos x="T4" y="T5"/>
              </a:cxn>
              <a:cxn ang="0">
                <a:pos x="T6" y="T7"/>
              </a:cxn>
              <a:cxn ang="0">
                <a:pos x="T8" y="T9"/>
              </a:cxn>
              <a:cxn ang="0">
                <a:pos x="T10" y="T11"/>
              </a:cxn>
            </a:cxnLst>
            <a:rect l="0" t="0" r="r" b="b"/>
            <a:pathLst>
              <a:path w="9" h="6">
                <a:moveTo>
                  <a:pt x="0" y="0"/>
                </a:moveTo>
                <a:lnTo>
                  <a:pt x="2" y="4"/>
                </a:lnTo>
                <a:lnTo>
                  <a:pt x="6" y="6"/>
                </a:lnTo>
                <a:lnTo>
                  <a:pt x="8" y="4"/>
                </a:lnTo>
                <a:lnTo>
                  <a:pt x="9" y="4"/>
                </a:lnTo>
                <a:lnTo>
                  <a:pt x="9" y="0"/>
                </a:lnTo>
              </a:path>
            </a:pathLst>
          </a:custGeom>
          <a:noFill/>
          <a:ln w="111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338" name="Freeform 306">
            <a:extLst>
              <a:ext uri="{FF2B5EF4-FFF2-40B4-BE49-F238E27FC236}">
                <a16:creationId xmlns:a16="http://schemas.microsoft.com/office/drawing/2014/main" id="{70F2489B-42B0-F65B-E9C5-18F0EE68F224}"/>
              </a:ext>
            </a:extLst>
          </p:cNvPr>
          <p:cNvSpPr>
            <a:spLocks/>
          </p:cNvSpPr>
          <p:nvPr/>
        </p:nvSpPr>
        <p:spPr bwMode="auto">
          <a:xfrm>
            <a:off x="2665414" y="3965576"/>
            <a:ext cx="14287" cy="4763"/>
          </a:xfrm>
          <a:custGeom>
            <a:avLst/>
            <a:gdLst>
              <a:gd name="T0" fmla="*/ 9 w 9"/>
              <a:gd name="T1" fmla="*/ 3 h 3"/>
              <a:gd name="T2" fmla="*/ 9 w 9"/>
              <a:gd name="T3" fmla="*/ 2 h 3"/>
              <a:gd name="T4" fmla="*/ 8 w 9"/>
              <a:gd name="T5" fmla="*/ 0 h 3"/>
              <a:gd name="T6" fmla="*/ 6 w 9"/>
              <a:gd name="T7" fmla="*/ 0 h 3"/>
              <a:gd name="T8" fmla="*/ 2 w 9"/>
              <a:gd name="T9" fmla="*/ 0 h 3"/>
              <a:gd name="T10" fmla="*/ 2 w 9"/>
              <a:gd name="T11" fmla="*/ 2 h 3"/>
              <a:gd name="T12" fmla="*/ 0 w 9"/>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 h="3">
                <a:moveTo>
                  <a:pt x="9" y="3"/>
                </a:moveTo>
                <a:lnTo>
                  <a:pt x="9" y="2"/>
                </a:lnTo>
                <a:lnTo>
                  <a:pt x="8" y="0"/>
                </a:lnTo>
                <a:lnTo>
                  <a:pt x="6" y="0"/>
                </a:lnTo>
                <a:lnTo>
                  <a:pt x="2" y="0"/>
                </a:lnTo>
                <a:lnTo>
                  <a:pt x="2" y="2"/>
                </a:lnTo>
                <a:lnTo>
                  <a:pt x="0" y="3"/>
                </a:lnTo>
              </a:path>
            </a:pathLst>
          </a:custGeom>
          <a:noFill/>
          <a:ln w="111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339" name="Freeform 307">
            <a:extLst>
              <a:ext uri="{FF2B5EF4-FFF2-40B4-BE49-F238E27FC236}">
                <a16:creationId xmlns:a16="http://schemas.microsoft.com/office/drawing/2014/main" id="{D1BB90BF-EF35-F427-2308-B71BE50CC996}"/>
              </a:ext>
            </a:extLst>
          </p:cNvPr>
          <p:cNvSpPr>
            <a:spLocks/>
          </p:cNvSpPr>
          <p:nvPr/>
        </p:nvSpPr>
        <p:spPr bwMode="auto">
          <a:xfrm>
            <a:off x="2908300" y="3970339"/>
            <a:ext cx="12700" cy="9525"/>
          </a:xfrm>
          <a:custGeom>
            <a:avLst/>
            <a:gdLst>
              <a:gd name="T0" fmla="*/ 0 w 8"/>
              <a:gd name="T1" fmla="*/ 0 h 6"/>
              <a:gd name="T2" fmla="*/ 0 w 8"/>
              <a:gd name="T3" fmla="*/ 4 h 6"/>
              <a:gd name="T4" fmla="*/ 2 w 8"/>
              <a:gd name="T5" fmla="*/ 4 h 6"/>
              <a:gd name="T6" fmla="*/ 4 w 8"/>
              <a:gd name="T7" fmla="*/ 6 h 6"/>
              <a:gd name="T8" fmla="*/ 6 w 8"/>
              <a:gd name="T9" fmla="*/ 4 h 6"/>
              <a:gd name="T10" fmla="*/ 8 w 8"/>
              <a:gd name="T11" fmla="*/ 4 h 6"/>
              <a:gd name="T12" fmla="*/ 8 w 8"/>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0" y="0"/>
                </a:moveTo>
                <a:lnTo>
                  <a:pt x="0" y="4"/>
                </a:lnTo>
                <a:lnTo>
                  <a:pt x="2" y="4"/>
                </a:lnTo>
                <a:lnTo>
                  <a:pt x="4" y="6"/>
                </a:lnTo>
                <a:lnTo>
                  <a:pt x="6" y="4"/>
                </a:lnTo>
                <a:lnTo>
                  <a:pt x="8" y="4"/>
                </a:lnTo>
                <a:lnTo>
                  <a:pt x="8" y="0"/>
                </a:lnTo>
              </a:path>
            </a:pathLst>
          </a:custGeom>
          <a:noFill/>
          <a:ln w="111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340" name="Freeform 308">
            <a:extLst>
              <a:ext uri="{FF2B5EF4-FFF2-40B4-BE49-F238E27FC236}">
                <a16:creationId xmlns:a16="http://schemas.microsoft.com/office/drawing/2014/main" id="{092A6C2E-5D50-1959-5AC7-39219BBEE5FC}"/>
              </a:ext>
            </a:extLst>
          </p:cNvPr>
          <p:cNvSpPr>
            <a:spLocks/>
          </p:cNvSpPr>
          <p:nvPr/>
        </p:nvSpPr>
        <p:spPr bwMode="auto">
          <a:xfrm>
            <a:off x="2908300" y="3965576"/>
            <a:ext cx="12700" cy="4763"/>
          </a:xfrm>
          <a:custGeom>
            <a:avLst/>
            <a:gdLst>
              <a:gd name="T0" fmla="*/ 8 w 8"/>
              <a:gd name="T1" fmla="*/ 3 h 3"/>
              <a:gd name="T2" fmla="*/ 8 w 8"/>
              <a:gd name="T3" fmla="*/ 2 h 3"/>
              <a:gd name="T4" fmla="*/ 6 w 8"/>
              <a:gd name="T5" fmla="*/ 0 h 3"/>
              <a:gd name="T6" fmla="*/ 4 w 8"/>
              <a:gd name="T7" fmla="*/ 0 h 3"/>
              <a:gd name="T8" fmla="*/ 2 w 8"/>
              <a:gd name="T9" fmla="*/ 0 h 3"/>
              <a:gd name="T10" fmla="*/ 0 w 8"/>
              <a:gd name="T11" fmla="*/ 2 h 3"/>
              <a:gd name="T12" fmla="*/ 0 w 8"/>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8" y="3"/>
                </a:moveTo>
                <a:lnTo>
                  <a:pt x="8" y="2"/>
                </a:lnTo>
                <a:lnTo>
                  <a:pt x="6" y="0"/>
                </a:lnTo>
                <a:lnTo>
                  <a:pt x="4" y="0"/>
                </a:lnTo>
                <a:lnTo>
                  <a:pt x="2" y="0"/>
                </a:lnTo>
                <a:lnTo>
                  <a:pt x="0" y="2"/>
                </a:lnTo>
                <a:lnTo>
                  <a:pt x="0" y="3"/>
                </a:lnTo>
              </a:path>
            </a:pathLst>
          </a:custGeom>
          <a:noFill/>
          <a:ln w="111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341" name="Freeform 309">
            <a:extLst>
              <a:ext uri="{FF2B5EF4-FFF2-40B4-BE49-F238E27FC236}">
                <a16:creationId xmlns:a16="http://schemas.microsoft.com/office/drawing/2014/main" id="{69EBFF90-E907-95EF-D5EC-2C84903196C5}"/>
              </a:ext>
            </a:extLst>
          </p:cNvPr>
          <p:cNvSpPr>
            <a:spLocks/>
          </p:cNvSpPr>
          <p:nvPr/>
        </p:nvSpPr>
        <p:spPr bwMode="auto">
          <a:xfrm>
            <a:off x="3251200" y="3970339"/>
            <a:ext cx="14288" cy="9525"/>
          </a:xfrm>
          <a:custGeom>
            <a:avLst/>
            <a:gdLst>
              <a:gd name="T0" fmla="*/ 0 w 9"/>
              <a:gd name="T1" fmla="*/ 0 h 6"/>
              <a:gd name="T2" fmla="*/ 0 w 9"/>
              <a:gd name="T3" fmla="*/ 4 h 6"/>
              <a:gd name="T4" fmla="*/ 4 w 9"/>
              <a:gd name="T5" fmla="*/ 4 h 6"/>
              <a:gd name="T6" fmla="*/ 5 w 9"/>
              <a:gd name="T7" fmla="*/ 6 h 6"/>
              <a:gd name="T8" fmla="*/ 7 w 9"/>
              <a:gd name="T9" fmla="*/ 4 h 6"/>
              <a:gd name="T10" fmla="*/ 9 w 9"/>
              <a:gd name="T11" fmla="*/ 4 h 6"/>
              <a:gd name="T12" fmla="*/ 9 w 9"/>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9" h="6">
                <a:moveTo>
                  <a:pt x="0" y="0"/>
                </a:moveTo>
                <a:lnTo>
                  <a:pt x="0" y="4"/>
                </a:lnTo>
                <a:lnTo>
                  <a:pt x="4" y="4"/>
                </a:lnTo>
                <a:lnTo>
                  <a:pt x="5" y="6"/>
                </a:lnTo>
                <a:lnTo>
                  <a:pt x="7" y="4"/>
                </a:lnTo>
                <a:lnTo>
                  <a:pt x="9" y="4"/>
                </a:lnTo>
                <a:lnTo>
                  <a:pt x="9" y="0"/>
                </a:lnTo>
              </a:path>
            </a:pathLst>
          </a:custGeom>
          <a:noFill/>
          <a:ln w="111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342" name="Freeform 310">
            <a:extLst>
              <a:ext uri="{FF2B5EF4-FFF2-40B4-BE49-F238E27FC236}">
                <a16:creationId xmlns:a16="http://schemas.microsoft.com/office/drawing/2014/main" id="{87D0F227-E6B6-1EEB-9B12-F77D16C09764}"/>
              </a:ext>
            </a:extLst>
          </p:cNvPr>
          <p:cNvSpPr>
            <a:spLocks/>
          </p:cNvSpPr>
          <p:nvPr/>
        </p:nvSpPr>
        <p:spPr bwMode="auto">
          <a:xfrm>
            <a:off x="3251200" y="3965576"/>
            <a:ext cx="14288" cy="4763"/>
          </a:xfrm>
          <a:custGeom>
            <a:avLst/>
            <a:gdLst>
              <a:gd name="T0" fmla="*/ 9 w 9"/>
              <a:gd name="T1" fmla="*/ 3 h 3"/>
              <a:gd name="T2" fmla="*/ 9 w 9"/>
              <a:gd name="T3" fmla="*/ 2 h 3"/>
              <a:gd name="T4" fmla="*/ 7 w 9"/>
              <a:gd name="T5" fmla="*/ 0 h 3"/>
              <a:gd name="T6" fmla="*/ 5 w 9"/>
              <a:gd name="T7" fmla="*/ 0 h 3"/>
              <a:gd name="T8" fmla="*/ 4 w 9"/>
              <a:gd name="T9" fmla="*/ 0 h 3"/>
              <a:gd name="T10" fmla="*/ 0 w 9"/>
              <a:gd name="T11" fmla="*/ 2 h 3"/>
              <a:gd name="T12" fmla="*/ 0 w 9"/>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 h="3">
                <a:moveTo>
                  <a:pt x="9" y="3"/>
                </a:moveTo>
                <a:lnTo>
                  <a:pt x="9" y="2"/>
                </a:lnTo>
                <a:lnTo>
                  <a:pt x="7" y="0"/>
                </a:lnTo>
                <a:lnTo>
                  <a:pt x="5" y="0"/>
                </a:lnTo>
                <a:lnTo>
                  <a:pt x="4" y="0"/>
                </a:lnTo>
                <a:lnTo>
                  <a:pt x="0" y="2"/>
                </a:lnTo>
                <a:lnTo>
                  <a:pt x="0" y="3"/>
                </a:lnTo>
              </a:path>
            </a:pathLst>
          </a:custGeom>
          <a:noFill/>
          <a:ln w="111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343" name="Freeform 311">
            <a:extLst>
              <a:ext uri="{FF2B5EF4-FFF2-40B4-BE49-F238E27FC236}">
                <a16:creationId xmlns:a16="http://schemas.microsoft.com/office/drawing/2014/main" id="{2ADFEDE0-AFC7-830B-7C4F-467C47BCFE46}"/>
              </a:ext>
            </a:extLst>
          </p:cNvPr>
          <p:cNvSpPr>
            <a:spLocks/>
          </p:cNvSpPr>
          <p:nvPr/>
        </p:nvSpPr>
        <p:spPr bwMode="auto">
          <a:xfrm>
            <a:off x="3667126" y="3970339"/>
            <a:ext cx="11113" cy="9525"/>
          </a:xfrm>
          <a:custGeom>
            <a:avLst/>
            <a:gdLst>
              <a:gd name="T0" fmla="*/ 0 w 7"/>
              <a:gd name="T1" fmla="*/ 0 h 6"/>
              <a:gd name="T2" fmla="*/ 0 w 7"/>
              <a:gd name="T3" fmla="*/ 4 h 6"/>
              <a:gd name="T4" fmla="*/ 1 w 7"/>
              <a:gd name="T5" fmla="*/ 4 h 6"/>
              <a:gd name="T6" fmla="*/ 3 w 7"/>
              <a:gd name="T7" fmla="*/ 6 h 6"/>
              <a:gd name="T8" fmla="*/ 5 w 7"/>
              <a:gd name="T9" fmla="*/ 4 h 6"/>
              <a:gd name="T10" fmla="*/ 7 w 7"/>
              <a:gd name="T11" fmla="*/ 4 h 6"/>
              <a:gd name="T12" fmla="*/ 7 w 7"/>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0" y="0"/>
                </a:moveTo>
                <a:lnTo>
                  <a:pt x="0" y="4"/>
                </a:lnTo>
                <a:lnTo>
                  <a:pt x="1" y="4"/>
                </a:lnTo>
                <a:lnTo>
                  <a:pt x="3" y="6"/>
                </a:lnTo>
                <a:lnTo>
                  <a:pt x="5" y="4"/>
                </a:lnTo>
                <a:lnTo>
                  <a:pt x="7" y="4"/>
                </a:lnTo>
                <a:lnTo>
                  <a:pt x="7" y="0"/>
                </a:lnTo>
              </a:path>
            </a:pathLst>
          </a:custGeom>
          <a:noFill/>
          <a:ln w="111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344" name="Freeform 312">
            <a:extLst>
              <a:ext uri="{FF2B5EF4-FFF2-40B4-BE49-F238E27FC236}">
                <a16:creationId xmlns:a16="http://schemas.microsoft.com/office/drawing/2014/main" id="{9DADE169-F878-8DF6-991C-031FBA6C2DFD}"/>
              </a:ext>
            </a:extLst>
          </p:cNvPr>
          <p:cNvSpPr>
            <a:spLocks/>
          </p:cNvSpPr>
          <p:nvPr/>
        </p:nvSpPr>
        <p:spPr bwMode="auto">
          <a:xfrm>
            <a:off x="3667126" y="3965576"/>
            <a:ext cx="11113" cy="4763"/>
          </a:xfrm>
          <a:custGeom>
            <a:avLst/>
            <a:gdLst>
              <a:gd name="T0" fmla="*/ 7 w 7"/>
              <a:gd name="T1" fmla="*/ 3 h 3"/>
              <a:gd name="T2" fmla="*/ 7 w 7"/>
              <a:gd name="T3" fmla="*/ 2 h 3"/>
              <a:gd name="T4" fmla="*/ 5 w 7"/>
              <a:gd name="T5" fmla="*/ 0 h 3"/>
              <a:gd name="T6" fmla="*/ 3 w 7"/>
              <a:gd name="T7" fmla="*/ 0 h 3"/>
              <a:gd name="T8" fmla="*/ 1 w 7"/>
              <a:gd name="T9" fmla="*/ 0 h 3"/>
              <a:gd name="T10" fmla="*/ 0 w 7"/>
              <a:gd name="T11" fmla="*/ 2 h 3"/>
              <a:gd name="T12" fmla="*/ 0 w 7"/>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7" y="3"/>
                </a:moveTo>
                <a:lnTo>
                  <a:pt x="7" y="2"/>
                </a:lnTo>
                <a:lnTo>
                  <a:pt x="5" y="0"/>
                </a:lnTo>
                <a:lnTo>
                  <a:pt x="3" y="0"/>
                </a:lnTo>
                <a:lnTo>
                  <a:pt x="1" y="0"/>
                </a:lnTo>
                <a:lnTo>
                  <a:pt x="0" y="2"/>
                </a:lnTo>
                <a:lnTo>
                  <a:pt x="0" y="3"/>
                </a:lnTo>
              </a:path>
            </a:pathLst>
          </a:custGeom>
          <a:noFill/>
          <a:ln w="111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345" name="Freeform 313">
            <a:extLst>
              <a:ext uri="{FF2B5EF4-FFF2-40B4-BE49-F238E27FC236}">
                <a16:creationId xmlns:a16="http://schemas.microsoft.com/office/drawing/2014/main" id="{14CCC8C0-E91B-1C98-7963-8BD9A04F35F4}"/>
              </a:ext>
            </a:extLst>
          </p:cNvPr>
          <p:cNvSpPr>
            <a:spLocks/>
          </p:cNvSpPr>
          <p:nvPr/>
        </p:nvSpPr>
        <p:spPr bwMode="auto">
          <a:xfrm>
            <a:off x="3251200" y="2941638"/>
            <a:ext cx="14288" cy="6350"/>
          </a:xfrm>
          <a:custGeom>
            <a:avLst/>
            <a:gdLst>
              <a:gd name="T0" fmla="*/ 0 w 9"/>
              <a:gd name="T1" fmla="*/ 0 h 4"/>
              <a:gd name="T2" fmla="*/ 0 w 9"/>
              <a:gd name="T3" fmla="*/ 2 h 4"/>
              <a:gd name="T4" fmla="*/ 4 w 9"/>
              <a:gd name="T5" fmla="*/ 4 h 4"/>
              <a:gd name="T6" fmla="*/ 5 w 9"/>
              <a:gd name="T7" fmla="*/ 4 h 4"/>
              <a:gd name="T8" fmla="*/ 7 w 9"/>
              <a:gd name="T9" fmla="*/ 4 h 4"/>
              <a:gd name="T10" fmla="*/ 9 w 9"/>
              <a:gd name="T11" fmla="*/ 2 h 4"/>
              <a:gd name="T12" fmla="*/ 9 w 9"/>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9" h="4">
                <a:moveTo>
                  <a:pt x="0" y="0"/>
                </a:moveTo>
                <a:lnTo>
                  <a:pt x="0" y="2"/>
                </a:lnTo>
                <a:lnTo>
                  <a:pt x="4" y="4"/>
                </a:lnTo>
                <a:lnTo>
                  <a:pt x="5" y="4"/>
                </a:lnTo>
                <a:lnTo>
                  <a:pt x="7" y="4"/>
                </a:lnTo>
                <a:lnTo>
                  <a:pt x="9" y="2"/>
                </a:lnTo>
                <a:lnTo>
                  <a:pt x="9" y="0"/>
                </a:lnTo>
              </a:path>
            </a:pathLst>
          </a:custGeom>
          <a:noFill/>
          <a:ln w="111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346" name="Freeform 314">
            <a:extLst>
              <a:ext uri="{FF2B5EF4-FFF2-40B4-BE49-F238E27FC236}">
                <a16:creationId xmlns:a16="http://schemas.microsoft.com/office/drawing/2014/main" id="{36D727D1-7361-D3C5-D409-7546DF16B114}"/>
              </a:ext>
            </a:extLst>
          </p:cNvPr>
          <p:cNvSpPr>
            <a:spLocks/>
          </p:cNvSpPr>
          <p:nvPr/>
        </p:nvSpPr>
        <p:spPr bwMode="auto">
          <a:xfrm>
            <a:off x="3251200" y="2936876"/>
            <a:ext cx="14288" cy="4763"/>
          </a:xfrm>
          <a:custGeom>
            <a:avLst/>
            <a:gdLst>
              <a:gd name="T0" fmla="*/ 9 w 9"/>
              <a:gd name="T1" fmla="*/ 3 h 3"/>
              <a:gd name="T2" fmla="*/ 7 w 9"/>
              <a:gd name="T3" fmla="*/ 1 h 3"/>
              <a:gd name="T4" fmla="*/ 5 w 9"/>
              <a:gd name="T5" fmla="*/ 0 h 3"/>
              <a:gd name="T6" fmla="*/ 4 w 9"/>
              <a:gd name="T7" fmla="*/ 0 h 3"/>
              <a:gd name="T8" fmla="*/ 2 w 9"/>
              <a:gd name="T9" fmla="*/ 1 h 3"/>
              <a:gd name="T10" fmla="*/ 0 w 9"/>
              <a:gd name="T11" fmla="*/ 3 h 3"/>
            </a:gdLst>
            <a:ahLst/>
            <a:cxnLst>
              <a:cxn ang="0">
                <a:pos x="T0" y="T1"/>
              </a:cxn>
              <a:cxn ang="0">
                <a:pos x="T2" y="T3"/>
              </a:cxn>
              <a:cxn ang="0">
                <a:pos x="T4" y="T5"/>
              </a:cxn>
              <a:cxn ang="0">
                <a:pos x="T6" y="T7"/>
              </a:cxn>
              <a:cxn ang="0">
                <a:pos x="T8" y="T9"/>
              </a:cxn>
              <a:cxn ang="0">
                <a:pos x="T10" y="T11"/>
              </a:cxn>
            </a:cxnLst>
            <a:rect l="0" t="0" r="r" b="b"/>
            <a:pathLst>
              <a:path w="9" h="3">
                <a:moveTo>
                  <a:pt x="9" y="3"/>
                </a:moveTo>
                <a:lnTo>
                  <a:pt x="7" y="1"/>
                </a:lnTo>
                <a:lnTo>
                  <a:pt x="5" y="0"/>
                </a:lnTo>
                <a:lnTo>
                  <a:pt x="4" y="0"/>
                </a:lnTo>
                <a:lnTo>
                  <a:pt x="2" y="1"/>
                </a:lnTo>
                <a:lnTo>
                  <a:pt x="0" y="3"/>
                </a:lnTo>
              </a:path>
            </a:pathLst>
          </a:custGeom>
          <a:noFill/>
          <a:ln w="111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347" name="Freeform 315">
            <a:extLst>
              <a:ext uri="{FF2B5EF4-FFF2-40B4-BE49-F238E27FC236}">
                <a16:creationId xmlns:a16="http://schemas.microsoft.com/office/drawing/2014/main" id="{23AC01E6-1584-E686-7DD6-A75AE569A24C}"/>
              </a:ext>
            </a:extLst>
          </p:cNvPr>
          <p:cNvSpPr>
            <a:spLocks/>
          </p:cNvSpPr>
          <p:nvPr/>
        </p:nvSpPr>
        <p:spPr bwMode="auto">
          <a:xfrm>
            <a:off x="5041900" y="3970339"/>
            <a:ext cx="14288" cy="9525"/>
          </a:xfrm>
          <a:custGeom>
            <a:avLst/>
            <a:gdLst>
              <a:gd name="T0" fmla="*/ 0 w 9"/>
              <a:gd name="T1" fmla="*/ 0 h 6"/>
              <a:gd name="T2" fmla="*/ 0 w 9"/>
              <a:gd name="T3" fmla="*/ 4 h 6"/>
              <a:gd name="T4" fmla="*/ 3 w 9"/>
              <a:gd name="T5" fmla="*/ 6 h 6"/>
              <a:gd name="T6" fmla="*/ 5 w 9"/>
              <a:gd name="T7" fmla="*/ 6 h 6"/>
              <a:gd name="T8" fmla="*/ 7 w 9"/>
              <a:gd name="T9" fmla="*/ 4 h 6"/>
              <a:gd name="T10" fmla="*/ 9 w 9"/>
              <a:gd name="T11" fmla="*/ 0 h 6"/>
            </a:gdLst>
            <a:ahLst/>
            <a:cxnLst>
              <a:cxn ang="0">
                <a:pos x="T0" y="T1"/>
              </a:cxn>
              <a:cxn ang="0">
                <a:pos x="T2" y="T3"/>
              </a:cxn>
              <a:cxn ang="0">
                <a:pos x="T4" y="T5"/>
              </a:cxn>
              <a:cxn ang="0">
                <a:pos x="T6" y="T7"/>
              </a:cxn>
              <a:cxn ang="0">
                <a:pos x="T8" y="T9"/>
              </a:cxn>
              <a:cxn ang="0">
                <a:pos x="T10" y="T11"/>
              </a:cxn>
            </a:cxnLst>
            <a:rect l="0" t="0" r="r" b="b"/>
            <a:pathLst>
              <a:path w="9" h="6">
                <a:moveTo>
                  <a:pt x="0" y="0"/>
                </a:moveTo>
                <a:lnTo>
                  <a:pt x="0" y="4"/>
                </a:lnTo>
                <a:lnTo>
                  <a:pt x="3" y="6"/>
                </a:lnTo>
                <a:lnTo>
                  <a:pt x="5" y="6"/>
                </a:lnTo>
                <a:lnTo>
                  <a:pt x="7" y="4"/>
                </a:lnTo>
                <a:lnTo>
                  <a:pt x="9" y="0"/>
                </a:lnTo>
              </a:path>
            </a:pathLst>
          </a:custGeom>
          <a:noFill/>
          <a:ln w="111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348" name="Freeform 316">
            <a:extLst>
              <a:ext uri="{FF2B5EF4-FFF2-40B4-BE49-F238E27FC236}">
                <a16:creationId xmlns:a16="http://schemas.microsoft.com/office/drawing/2014/main" id="{CCE5FA32-F24E-DED5-F237-E02CCB5BBC10}"/>
              </a:ext>
            </a:extLst>
          </p:cNvPr>
          <p:cNvSpPr>
            <a:spLocks/>
          </p:cNvSpPr>
          <p:nvPr/>
        </p:nvSpPr>
        <p:spPr bwMode="auto">
          <a:xfrm>
            <a:off x="5041900" y="3965576"/>
            <a:ext cx="14288" cy="4763"/>
          </a:xfrm>
          <a:custGeom>
            <a:avLst/>
            <a:gdLst>
              <a:gd name="T0" fmla="*/ 9 w 9"/>
              <a:gd name="T1" fmla="*/ 3 h 3"/>
              <a:gd name="T2" fmla="*/ 7 w 9"/>
              <a:gd name="T3" fmla="*/ 2 h 3"/>
              <a:gd name="T4" fmla="*/ 5 w 9"/>
              <a:gd name="T5" fmla="*/ 0 h 3"/>
              <a:gd name="T6" fmla="*/ 3 w 9"/>
              <a:gd name="T7" fmla="*/ 0 h 3"/>
              <a:gd name="T8" fmla="*/ 0 w 9"/>
              <a:gd name="T9" fmla="*/ 2 h 3"/>
              <a:gd name="T10" fmla="*/ 0 w 9"/>
              <a:gd name="T11" fmla="*/ 3 h 3"/>
            </a:gdLst>
            <a:ahLst/>
            <a:cxnLst>
              <a:cxn ang="0">
                <a:pos x="T0" y="T1"/>
              </a:cxn>
              <a:cxn ang="0">
                <a:pos x="T2" y="T3"/>
              </a:cxn>
              <a:cxn ang="0">
                <a:pos x="T4" y="T5"/>
              </a:cxn>
              <a:cxn ang="0">
                <a:pos x="T6" y="T7"/>
              </a:cxn>
              <a:cxn ang="0">
                <a:pos x="T8" y="T9"/>
              </a:cxn>
              <a:cxn ang="0">
                <a:pos x="T10" y="T11"/>
              </a:cxn>
            </a:cxnLst>
            <a:rect l="0" t="0" r="r" b="b"/>
            <a:pathLst>
              <a:path w="9" h="3">
                <a:moveTo>
                  <a:pt x="9" y="3"/>
                </a:moveTo>
                <a:lnTo>
                  <a:pt x="7" y="2"/>
                </a:lnTo>
                <a:lnTo>
                  <a:pt x="5" y="0"/>
                </a:lnTo>
                <a:lnTo>
                  <a:pt x="3" y="0"/>
                </a:lnTo>
                <a:lnTo>
                  <a:pt x="0" y="2"/>
                </a:lnTo>
                <a:lnTo>
                  <a:pt x="0" y="3"/>
                </a:lnTo>
              </a:path>
            </a:pathLst>
          </a:custGeom>
          <a:noFill/>
          <a:ln w="111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349" name="Freeform 317">
            <a:extLst>
              <a:ext uri="{FF2B5EF4-FFF2-40B4-BE49-F238E27FC236}">
                <a16:creationId xmlns:a16="http://schemas.microsoft.com/office/drawing/2014/main" id="{742DFD87-CF83-4A29-2333-69E9A9B03F1B}"/>
              </a:ext>
            </a:extLst>
          </p:cNvPr>
          <p:cNvSpPr>
            <a:spLocks/>
          </p:cNvSpPr>
          <p:nvPr/>
        </p:nvSpPr>
        <p:spPr bwMode="auto">
          <a:xfrm>
            <a:off x="5041900" y="2462213"/>
            <a:ext cx="14288" cy="6350"/>
          </a:xfrm>
          <a:custGeom>
            <a:avLst/>
            <a:gdLst>
              <a:gd name="T0" fmla="*/ 0 w 9"/>
              <a:gd name="T1" fmla="*/ 0 h 4"/>
              <a:gd name="T2" fmla="*/ 0 w 9"/>
              <a:gd name="T3" fmla="*/ 2 h 4"/>
              <a:gd name="T4" fmla="*/ 3 w 9"/>
              <a:gd name="T5" fmla="*/ 4 h 4"/>
              <a:gd name="T6" fmla="*/ 5 w 9"/>
              <a:gd name="T7" fmla="*/ 4 h 4"/>
              <a:gd name="T8" fmla="*/ 7 w 9"/>
              <a:gd name="T9" fmla="*/ 2 h 4"/>
              <a:gd name="T10" fmla="*/ 9 w 9"/>
              <a:gd name="T11" fmla="*/ 0 h 4"/>
            </a:gdLst>
            <a:ahLst/>
            <a:cxnLst>
              <a:cxn ang="0">
                <a:pos x="T0" y="T1"/>
              </a:cxn>
              <a:cxn ang="0">
                <a:pos x="T2" y="T3"/>
              </a:cxn>
              <a:cxn ang="0">
                <a:pos x="T4" y="T5"/>
              </a:cxn>
              <a:cxn ang="0">
                <a:pos x="T6" y="T7"/>
              </a:cxn>
              <a:cxn ang="0">
                <a:pos x="T8" y="T9"/>
              </a:cxn>
              <a:cxn ang="0">
                <a:pos x="T10" y="T11"/>
              </a:cxn>
            </a:cxnLst>
            <a:rect l="0" t="0" r="r" b="b"/>
            <a:pathLst>
              <a:path w="9" h="4">
                <a:moveTo>
                  <a:pt x="0" y="0"/>
                </a:moveTo>
                <a:lnTo>
                  <a:pt x="0" y="2"/>
                </a:lnTo>
                <a:lnTo>
                  <a:pt x="3" y="4"/>
                </a:lnTo>
                <a:lnTo>
                  <a:pt x="5" y="4"/>
                </a:lnTo>
                <a:lnTo>
                  <a:pt x="7" y="2"/>
                </a:lnTo>
                <a:lnTo>
                  <a:pt x="9" y="0"/>
                </a:lnTo>
              </a:path>
            </a:pathLst>
          </a:custGeom>
          <a:noFill/>
          <a:ln w="111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350" name="Freeform 318">
            <a:extLst>
              <a:ext uri="{FF2B5EF4-FFF2-40B4-BE49-F238E27FC236}">
                <a16:creationId xmlns:a16="http://schemas.microsoft.com/office/drawing/2014/main" id="{5D09BC25-41FB-C460-C5B8-E89BBB55F2B4}"/>
              </a:ext>
            </a:extLst>
          </p:cNvPr>
          <p:cNvSpPr>
            <a:spLocks/>
          </p:cNvSpPr>
          <p:nvPr/>
        </p:nvSpPr>
        <p:spPr bwMode="auto">
          <a:xfrm>
            <a:off x="5041900" y="2454275"/>
            <a:ext cx="14288" cy="7938"/>
          </a:xfrm>
          <a:custGeom>
            <a:avLst/>
            <a:gdLst>
              <a:gd name="T0" fmla="*/ 9 w 9"/>
              <a:gd name="T1" fmla="*/ 5 h 5"/>
              <a:gd name="T2" fmla="*/ 7 w 9"/>
              <a:gd name="T3" fmla="*/ 2 h 5"/>
              <a:gd name="T4" fmla="*/ 5 w 9"/>
              <a:gd name="T5" fmla="*/ 0 h 5"/>
              <a:gd name="T6" fmla="*/ 3 w 9"/>
              <a:gd name="T7" fmla="*/ 0 h 5"/>
              <a:gd name="T8" fmla="*/ 0 w 9"/>
              <a:gd name="T9" fmla="*/ 2 h 5"/>
              <a:gd name="T10" fmla="*/ 0 w 9"/>
              <a:gd name="T11" fmla="*/ 5 h 5"/>
            </a:gdLst>
            <a:ahLst/>
            <a:cxnLst>
              <a:cxn ang="0">
                <a:pos x="T0" y="T1"/>
              </a:cxn>
              <a:cxn ang="0">
                <a:pos x="T2" y="T3"/>
              </a:cxn>
              <a:cxn ang="0">
                <a:pos x="T4" y="T5"/>
              </a:cxn>
              <a:cxn ang="0">
                <a:pos x="T6" y="T7"/>
              </a:cxn>
              <a:cxn ang="0">
                <a:pos x="T8" y="T9"/>
              </a:cxn>
              <a:cxn ang="0">
                <a:pos x="T10" y="T11"/>
              </a:cxn>
            </a:cxnLst>
            <a:rect l="0" t="0" r="r" b="b"/>
            <a:pathLst>
              <a:path w="9" h="5">
                <a:moveTo>
                  <a:pt x="9" y="5"/>
                </a:moveTo>
                <a:lnTo>
                  <a:pt x="7" y="2"/>
                </a:lnTo>
                <a:lnTo>
                  <a:pt x="5" y="0"/>
                </a:lnTo>
                <a:lnTo>
                  <a:pt x="3" y="0"/>
                </a:lnTo>
                <a:lnTo>
                  <a:pt x="0" y="2"/>
                </a:lnTo>
                <a:lnTo>
                  <a:pt x="0" y="5"/>
                </a:lnTo>
              </a:path>
            </a:pathLst>
          </a:custGeom>
          <a:noFill/>
          <a:ln w="111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351" name="Freeform 319">
            <a:extLst>
              <a:ext uri="{FF2B5EF4-FFF2-40B4-BE49-F238E27FC236}">
                <a16:creationId xmlns:a16="http://schemas.microsoft.com/office/drawing/2014/main" id="{242625AE-3E20-4966-1992-3B936E95FAFA}"/>
              </a:ext>
            </a:extLst>
          </p:cNvPr>
          <p:cNvSpPr>
            <a:spLocks/>
          </p:cNvSpPr>
          <p:nvPr/>
        </p:nvSpPr>
        <p:spPr bwMode="auto">
          <a:xfrm>
            <a:off x="6218238" y="2865438"/>
            <a:ext cx="17462" cy="6350"/>
          </a:xfrm>
          <a:custGeom>
            <a:avLst/>
            <a:gdLst>
              <a:gd name="T0" fmla="*/ 11 w 11"/>
              <a:gd name="T1" fmla="*/ 0 h 4"/>
              <a:gd name="T2" fmla="*/ 5 w 11"/>
              <a:gd name="T3" fmla="*/ 2 h 4"/>
              <a:gd name="T4" fmla="*/ 0 w 11"/>
              <a:gd name="T5" fmla="*/ 4 h 4"/>
            </a:gdLst>
            <a:ahLst/>
            <a:cxnLst>
              <a:cxn ang="0">
                <a:pos x="T0" y="T1"/>
              </a:cxn>
              <a:cxn ang="0">
                <a:pos x="T2" y="T3"/>
              </a:cxn>
              <a:cxn ang="0">
                <a:pos x="T4" y="T5"/>
              </a:cxn>
            </a:cxnLst>
            <a:rect l="0" t="0" r="r" b="b"/>
            <a:pathLst>
              <a:path w="11" h="4">
                <a:moveTo>
                  <a:pt x="11" y="0"/>
                </a:moveTo>
                <a:lnTo>
                  <a:pt x="5" y="2"/>
                </a:lnTo>
                <a:lnTo>
                  <a:pt x="0" y="4"/>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352" name="Freeform 320">
            <a:extLst>
              <a:ext uri="{FF2B5EF4-FFF2-40B4-BE49-F238E27FC236}">
                <a16:creationId xmlns:a16="http://schemas.microsoft.com/office/drawing/2014/main" id="{EDD0D93C-799B-5C0A-0307-E83CEFD3E2C7}"/>
              </a:ext>
            </a:extLst>
          </p:cNvPr>
          <p:cNvSpPr>
            <a:spLocks/>
          </p:cNvSpPr>
          <p:nvPr/>
        </p:nvSpPr>
        <p:spPr bwMode="auto">
          <a:xfrm>
            <a:off x="6235700" y="2865439"/>
            <a:ext cx="14288" cy="1587"/>
          </a:xfrm>
          <a:custGeom>
            <a:avLst/>
            <a:gdLst>
              <a:gd name="T0" fmla="*/ 9 w 9"/>
              <a:gd name="T1" fmla="*/ 3 w 9"/>
              <a:gd name="T2" fmla="*/ 0 w 9"/>
            </a:gdLst>
            <a:ahLst/>
            <a:cxnLst>
              <a:cxn ang="0">
                <a:pos x="T0" y="0"/>
              </a:cxn>
              <a:cxn ang="0">
                <a:pos x="T1" y="0"/>
              </a:cxn>
              <a:cxn ang="0">
                <a:pos x="T2" y="0"/>
              </a:cxn>
            </a:cxnLst>
            <a:rect l="0" t="0" r="r" b="b"/>
            <a:pathLst>
              <a:path w="9">
                <a:moveTo>
                  <a:pt x="9" y="0"/>
                </a:moveTo>
                <a:lnTo>
                  <a:pt x="3" y="0"/>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353" name="Freeform 321">
            <a:extLst>
              <a:ext uri="{FF2B5EF4-FFF2-40B4-BE49-F238E27FC236}">
                <a16:creationId xmlns:a16="http://schemas.microsoft.com/office/drawing/2014/main" id="{A807C4FF-E197-F438-B98B-4E3DB54B71AE}"/>
              </a:ext>
            </a:extLst>
          </p:cNvPr>
          <p:cNvSpPr>
            <a:spLocks/>
          </p:cNvSpPr>
          <p:nvPr/>
        </p:nvSpPr>
        <p:spPr bwMode="auto">
          <a:xfrm>
            <a:off x="6249989" y="2865439"/>
            <a:ext cx="14287" cy="3175"/>
          </a:xfrm>
          <a:custGeom>
            <a:avLst/>
            <a:gdLst>
              <a:gd name="T0" fmla="*/ 9 w 9"/>
              <a:gd name="T1" fmla="*/ 2 h 2"/>
              <a:gd name="T2" fmla="*/ 4 w 9"/>
              <a:gd name="T3" fmla="*/ 0 h 2"/>
              <a:gd name="T4" fmla="*/ 0 w 9"/>
              <a:gd name="T5" fmla="*/ 0 h 2"/>
            </a:gdLst>
            <a:ahLst/>
            <a:cxnLst>
              <a:cxn ang="0">
                <a:pos x="T0" y="T1"/>
              </a:cxn>
              <a:cxn ang="0">
                <a:pos x="T2" y="T3"/>
              </a:cxn>
              <a:cxn ang="0">
                <a:pos x="T4" y="T5"/>
              </a:cxn>
            </a:cxnLst>
            <a:rect l="0" t="0" r="r" b="b"/>
            <a:pathLst>
              <a:path w="9" h="2">
                <a:moveTo>
                  <a:pt x="9" y="2"/>
                </a:moveTo>
                <a:lnTo>
                  <a:pt x="4" y="0"/>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354" name="Freeform 322">
            <a:extLst>
              <a:ext uri="{FF2B5EF4-FFF2-40B4-BE49-F238E27FC236}">
                <a16:creationId xmlns:a16="http://schemas.microsoft.com/office/drawing/2014/main" id="{06C7CC59-1E1A-7152-7539-343D876FF208}"/>
              </a:ext>
            </a:extLst>
          </p:cNvPr>
          <p:cNvSpPr>
            <a:spLocks/>
          </p:cNvSpPr>
          <p:nvPr/>
        </p:nvSpPr>
        <p:spPr bwMode="auto">
          <a:xfrm>
            <a:off x="6264276" y="2868614"/>
            <a:ext cx="11113" cy="9525"/>
          </a:xfrm>
          <a:custGeom>
            <a:avLst/>
            <a:gdLst>
              <a:gd name="T0" fmla="*/ 7 w 7"/>
              <a:gd name="T1" fmla="*/ 6 h 6"/>
              <a:gd name="T2" fmla="*/ 4 w 7"/>
              <a:gd name="T3" fmla="*/ 4 h 6"/>
              <a:gd name="T4" fmla="*/ 0 w 7"/>
              <a:gd name="T5" fmla="*/ 0 h 6"/>
            </a:gdLst>
            <a:ahLst/>
            <a:cxnLst>
              <a:cxn ang="0">
                <a:pos x="T0" y="T1"/>
              </a:cxn>
              <a:cxn ang="0">
                <a:pos x="T2" y="T3"/>
              </a:cxn>
              <a:cxn ang="0">
                <a:pos x="T4" y="T5"/>
              </a:cxn>
            </a:cxnLst>
            <a:rect l="0" t="0" r="r" b="b"/>
            <a:pathLst>
              <a:path w="7" h="6">
                <a:moveTo>
                  <a:pt x="7" y="6"/>
                </a:moveTo>
                <a:lnTo>
                  <a:pt x="4" y="4"/>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355" name="Freeform 323">
            <a:extLst>
              <a:ext uri="{FF2B5EF4-FFF2-40B4-BE49-F238E27FC236}">
                <a16:creationId xmlns:a16="http://schemas.microsoft.com/office/drawing/2014/main" id="{498C49DF-E901-74CC-AD89-E164206DF8B8}"/>
              </a:ext>
            </a:extLst>
          </p:cNvPr>
          <p:cNvSpPr>
            <a:spLocks/>
          </p:cNvSpPr>
          <p:nvPr/>
        </p:nvSpPr>
        <p:spPr bwMode="auto">
          <a:xfrm>
            <a:off x="6275389" y="2878139"/>
            <a:ext cx="9525" cy="14287"/>
          </a:xfrm>
          <a:custGeom>
            <a:avLst/>
            <a:gdLst>
              <a:gd name="T0" fmla="*/ 6 w 6"/>
              <a:gd name="T1" fmla="*/ 9 h 9"/>
              <a:gd name="T2" fmla="*/ 4 w 6"/>
              <a:gd name="T3" fmla="*/ 3 h 9"/>
              <a:gd name="T4" fmla="*/ 0 w 6"/>
              <a:gd name="T5" fmla="*/ 0 h 9"/>
            </a:gdLst>
            <a:ahLst/>
            <a:cxnLst>
              <a:cxn ang="0">
                <a:pos x="T0" y="T1"/>
              </a:cxn>
              <a:cxn ang="0">
                <a:pos x="T2" y="T3"/>
              </a:cxn>
              <a:cxn ang="0">
                <a:pos x="T4" y="T5"/>
              </a:cxn>
            </a:cxnLst>
            <a:rect l="0" t="0" r="r" b="b"/>
            <a:pathLst>
              <a:path w="6" h="9">
                <a:moveTo>
                  <a:pt x="6" y="9"/>
                </a:moveTo>
                <a:lnTo>
                  <a:pt x="4" y="3"/>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356" name="Freeform 324">
            <a:extLst>
              <a:ext uri="{FF2B5EF4-FFF2-40B4-BE49-F238E27FC236}">
                <a16:creationId xmlns:a16="http://schemas.microsoft.com/office/drawing/2014/main" id="{1A24ACF2-A885-B8FA-A751-E3F59734DD4F}"/>
              </a:ext>
            </a:extLst>
          </p:cNvPr>
          <p:cNvSpPr>
            <a:spLocks/>
          </p:cNvSpPr>
          <p:nvPr/>
        </p:nvSpPr>
        <p:spPr bwMode="auto">
          <a:xfrm>
            <a:off x="6284914" y="2892425"/>
            <a:ext cx="3175" cy="14288"/>
          </a:xfrm>
          <a:custGeom>
            <a:avLst/>
            <a:gdLst>
              <a:gd name="T0" fmla="*/ 2 w 2"/>
              <a:gd name="T1" fmla="*/ 9 h 9"/>
              <a:gd name="T2" fmla="*/ 2 w 2"/>
              <a:gd name="T3" fmla="*/ 6 h 9"/>
              <a:gd name="T4" fmla="*/ 0 w 2"/>
              <a:gd name="T5" fmla="*/ 0 h 9"/>
            </a:gdLst>
            <a:ahLst/>
            <a:cxnLst>
              <a:cxn ang="0">
                <a:pos x="T0" y="T1"/>
              </a:cxn>
              <a:cxn ang="0">
                <a:pos x="T2" y="T3"/>
              </a:cxn>
              <a:cxn ang="0">
                <a:pos x="T4" y="T5"/>
              </a:cxn>
            </a:cxnLst>
            <a:rect l="0" t="0" r="r" b="b"/>
            <a:pathLst>
              <a:path w="2" h="9">
                <a:moveTo>
                  <a:pt x="2" y="9"/>
                </a:moveTo>
                <a:lnTo>
                  <a:pt x="2" y="6"/>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357" name="Freeform 325">
            <a:extLst>
              <a:ext uri="{FF2B5EF4-FFF2-40B4-BE49-F238E27FC236}">
                <a16:creationId xmlns:a16="http://schemas.microsoft.com/office/drawing/2014/main" id="{E83CD48C-9BB9-E18F-5772-BB0B9C3F12E0}"/>
              </a:ext>
            </a:extLst>
          </p:cNvPr>
          <p:cNvSpPr>
            <a:spLocks/>
          </p:cNvSpPr>
          <p:nvPr/>
        </p:nvSpPr>
        <p:spPr bwMode="auto">
          <a:xfrm>
            <a:off x="6284914" y="2906714"/>
            <a:ext cx="3175" cy="14287"/>
          </a:xfrm>
          <a:custGeom>
            <a:avLst/>
            <a:gdLst>
              <a:gd name="T0" fmla="*/ 0 w 2"/>
              <a:gd name="T1" fmla="*/ 9 h 9"/>
              <a:gd name="T2" fmla="*/ 2 w 2"/>
              <a:gd name="T3" fmla="*/ 6 h 9"/>
              <a:gd name="T4" fmla="*/ 2 w 2"/>
              <a:gd name="T5" fmla="*/ 0 h 9"/>
            </a:gdLst>
            <a:ahLst/>
            <a:cxnLst>
              <a:cxn ang="0">
                <a:pos x="T0" y="T1"/>
              </a:cxn>
              <a:cxn ang="0">
                <a:pos x="T2" y="T3"/>
              </a:cxn>
              <a:cxn ang="0">
                <a:pos x="T4" y="T5"/>
              </a:cxn>
            </a:cxnLst>
            <a:rect l="0" t="0" r="r" b="b"/>
            <a:pathLst>
              <a:path w="2" h="9">
                <a:moveTo>
                  <a:pt x="0" y="9"/>
                </a:moveTo>
                <a:lnTo>
                  <a:pt x="2" y="6"/>
                </a:lnTo>
                <a:lnTo>
                  <a:pt x="2"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358" name="Freeform 326">
            <a:extLst>
              <a:ext uri="{FF2B5EF4-FFF2-40B4-BE49-F238E27FC236}">
                <a16:creationId xmlns:a16="http://schemas.microsoft.com/office/drawing/2014/main" id="{5FCE8484-2464-9C1F-5235-C3D1DC50214A}"/>
              </a:ext>
            </a:extLst>
          </p:cNvPr>
          <p:cNvSpPr>
            <a:spLocks/>
          </p:cNvSpPr>
          <p:nvPr/>
        </p:nvSpPr>
        <p:spPr bwMode="auto">
          <a:xfrm>
            <a:off x="6275389" y="2921001"/>
            <a:ext cx="9525" cy="15875"/>
          </a:xfrm>
          <a:custGeom>
            <a:avLst/>
            <a:gdLst>
              <a:gd name="T0" fmla="*/ 0 w 6"/>
              <a:gd name="T1" fmla="*/ 10 h 10"/>
              <a:gd name="T2" fmla="*/ 4 w 6"/>
              <a:gd name="T3" fmla="*/ 6 h 10"/>
              <a:gd name="T4" fmla="*/ 6 w 6"/>
              <a:gd name="T5" fmla="*/ 0 h 10"/>
            </a:gdLst>
            <a:ahLst/>
            <a:cxnLst>
              <a:cxn ang="0">
                <a:pos x="T0" y="T1"/>
              </a:cxn>
              <a:cxn ang="0">
                <a:pos x="T2" y="T3"/>
              </a:cxn>
              <a:cxn ang="0">
                <a:pos x="T4" y="T5"/>
              </a:cxn>
            </a:cxnLst>
            <a:rect l="0" t="0" r="r" b="b"/>
            <a:pathLst>
              <a:path w="6" h="10">
                <a:moveTo>
                  <a:pt x="0" y="10"/>
                </a:moveTo>
                <a:lnTo>
                  <a:pt x="4" y="6"/>
                </a:lnTo>
                <a:lnTo>
                  <a:pt x="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359" name="Freeform 327">
            <a:extLst>
              <a:ext uri="{FF2B5EF4-FFF2-40B4-BE49-F238E27FC236}">
                <a16:creationId xmlns:a16="http://schemas.microsoft.com/office/drawing/2014/main" id="{B75B85BF-1F57-A972-5983-8B241AFF907B}"/>
              </a:ext>
            </a:extLst>
          </p:cNvPr>
          <p:cNvSpPr>
            <a:spLocks/>
          </p:cNvSpPr>
          <p:nvPr/>
        </p:nvSpPr>
        <p:spPr bwMode="auto">
          <a:xfrm>
            <a:off x="6261100" y="2936876"/>
            <a:ext cx="14288" cy="11113"/>
          </a:xfrm>
          <a:custGeom>
            <a:avLst/>
            <a:gdLst>
              <a:gd name="T0" fmla="*/ 0 w 9"/>
              <a:gd name="T1" fmla="*/ 7 h 7"/>
              <a:gd name="T2" fmla="*/ 6 w 9"/>
              <a:gd name="T3" fmla="*/ 3 h 7"/>
              <a:gd name="T4" fmla="*/ 9 w 9"/>
              <a:gd name="T5" fmla="*/ 0 h 7"/>
            </a:gdLst>
            <a:ahLst/>
            <a:cxnLst>
              <a:cxn ang="0">
                <a:pos x="T0" y="T1"/>
              </a:cxn>
              <a:cxn ang="0">
                <a:pos x="T2" y="T3"/>
              </a:cxn>
              <a:cxn ang="0">
                <a:pos x="T4" y="T5"/>
              </a:cxn>
            </a:cxnLst>
            <a:rect l="0" t="0" r="r" b="b"/>
            <a:pathLst>
              <a:path w="9" h="7">
                <a:moveTo>
                  <a:pt x="0" y="7"/>
                </a:moveTo>
                <a:lnTo>
                  <a:pt x="6" y="3"/>
                </a:lnTo>
                <a:lnTo>
                  <a:pt x="9"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360" name="Freeform 328">
            <a:extLst>
              <a:ext uri="{FF2B5EF4-FFF2-40B4-BE49-F238E27FC236}">
                <a16:creationId xmlns:a16="http://schemas.microsoft.com/office/drawing/2014/main" id="{F6572772-586B-AFE9-EF69-2FF019A6B3CC}"/>
              </a:ext>
            </a:extLst>
          </p:cNvPr>
          <p:cNvSpPr>
            <a:spLocks/>
          </p:cNvSpPr>
          <p:nvPr/>
        </p:nvSpPr>
        <p:spPr bwMode="auto">
          <a:xfrm>
            <a:off x="6246814" y="2947989"/>
            <a:ext cx="14287" cy="3175"/>
          </a:xfrm>
          <a:custGeom>
            <a:avLst/>
            <a:gdLst>
              <a:gd name="T0" fmla="*/ 0 w 9"/>
              <a:gd name="T1" fmla="*/ 2 h 2"/>
              <a:gd name="T2" fmla="*/ 6 w 9"/>
              <a:gd name="T3" fmla="*/ 2 h 2"/>
              <a:gd name="T4" fmla="*/ 9 w 9"/>
              <a:gd name="T5" fmla="*/ 0 h 2"/>
            </a:gdLst>
            <a:ahLst/>
            <a:cxnLst>
              <a:cxn ang="0">
                <a:pos x="T0" y="T1"/>
              </a:cxn>
              <a:cxn ang="0">
                <a:pos x="T2" y="T3"/>
              </a:cxn>
              <a:cxn ang="0">
                <a:pos x="T4" y="T5"/>
              </a:cxn>
            </a:cxnLst>
            <a:rect l="0" t="0" r="r" b="b"/>
            <a:pathLst>
              <a:path w="9" h="2">
                <a:moveTo>
                  <a:pt x="0" y="2"/>
                </a:moveTo>
                <a:lnTo>
                  <a:pt x="6" y="2"/>
                </a:lnTo>
                <a:lnTo>
                  <a:pt x="9"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361" name="Freeform 329">
            <a:extLst>
              <a:ext uri="{FF2B5EF4-FFF2-40B4-BE49-F238E27FC236}">
                <a16:creationId xmlns:a16="http://schemas.microsoft.com/office/drawing/2014/main" id="{81A87A13-E7BF-CCA2-1341-4EC6B19D941C}"/>
              </a:ext>
            </a:extLst>
          </p:cNvPr>
          <p:cNvSpPr>
            <a:spLocks/>
          </p:cNvSpPr>
          <p:nvPr/>
        </p:nvSpPr>
        <p:spPr bwMode="auto">
          <a:xfrm>
            <a:off x="6223001" y="2947989"/>
            <a:ext cx="23813" cy="3175"/>
          </a:xfrm>
          <a:custGeom>
            <a:avLst/>
            <a:gdLst>
              <a:gd name="T0" fmla="*/ 0 w 15"/>
              <a:gd name="T1" fmla="*/ 0 h 2"/>
              <a:gd name="T2" fmla="*/ 8 w 15"/>
              <a:gd name="T3" fmla="*/ 2 h 2"/>
              <a:gd name="T4" fmla="*/ 15 w 15"/>
              <a:gd name="T5" fmla="*/ 2 h 2"/>
            </a:gdLst>
            <a:ahLst/>
            <a:cxnLst>
              <a:cxn ang="0">
                <a:pos x="T0" y="T1"/>
              </a:cxn>
              <a:cxn ang="0">
                <a:pos x="T2" y="T3"/>
              </a:cxn>
              <a:cxn ang="0">
                <a:pos x="T4" y="T5"/>
              </a:cxn>
            </a:cxnLst>
            <a:rect l="0" t="0" r="r" b="b"/>
            <a:pathLst>
              <a:path w="15" h="2">
                <a:moveTo>
                  <a:pt x="0" y="0"/>
                </a:moveTo>
                <a:lnTo>
                  <a:pt x="8" y="2"/>
                </a:lnTo>
                <a:lnTo>
                  <a:pt x="15" y="2"/>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362" name="Freeform 330">
            <a:extLst>
              <a:ext uri="{FF2B5EF4-FFF2-40B4-BE49-F238E27FC236}">
                <a16:creationId xmlns:a16="http://schemas.microsoft.com/office/drawing/2014/main" id="{A9142A0F-6E18-0D09-981E-5A85FE1EB81B}"/>
              </a:ext>
            </a:extLst>
          </p:cNvPr>
          <p:cNvSpPr>
            <a:spLocks/>
          </p:cNvSpPr>
          <p:nvPr/>
        </p:nvSpPr>
        <p:spPr bwMode="auto">
          <a:xfrm>
            <a:off x="6218238" y="2941638"/>
            <a:ext cx="4762" cy="6350"/>
          </a:xfrm>
          <a:custGeom>
            <a:avLst/>
            <a:gdLst>
              <a:gd name="T0" fmla="*/ 0 w 3"/>
              <a:gd name="T1" fmla="*/ 0 h 4"/>
              <a:gd name="T2" fmla="*/ 1 w 3"/>
              <a:gd name="T3" fmla="*/ 2 h 4"/>
              <a:gd name="T4" fmla="*/ 3 w 3"/>
              <a:gd name="T5" fmla="*/ 4 h 4"/>
            </a:gdLst>
            <a:ahLst/>
            <a:cxnLst>
              <a:cxn ang="0">
                <a:pos x="T0" y="T1"/>
              </a:cxn>
              <a:cxn ang="0">
                <a:pos x="T2" y="T3"/>
              </a:cxn>
              <a:cxn ang="0">
                <a:pos x="T4" y="T5"/>
              </a:cxn>
            </a:cxnLst>
            <a:rect l="0" t="0" r="r" b="b"/>
            <a:pathLst>
              <a:path w="3" h="4">
                <a:moveTo>
                  <a:pt x="0" y="0"/>
                </a:moveTo>
                <a:lnTo>
                  <a:pt x="1" y="2"/>
                </a:lnTo>
                <a:lnTo>
                  <a:pt x="3" y="4"/>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363" name="Freeform 331">
            <a:extLst>
              <a:ext uri="{FF2B5EF4-FFF2-40B4-BE49-F238E27FC236}">
                <a16:creationId xmlns:a16="http://schemas.microsoft.com/office/drawing/2014/main" id="{DCC336FD-249D-DB63-BE0B-B74829FCCB35}"/>
              </a:ext>
            </a:extLst>
          </p:cNvPr>
          <p:cNvSpPr>
            <a:spLocks/>
          </p:cNvSpPr>
          <p:nvPr/>
        </p:nvSpPr>
        <p:spPr bwMode="auto">
          <a:xfrm>
            <a:off x="6218238" y="2936876"/>
            <a:ext cx="4762" cy="4763"/>
          </a:xfrm>
          <a:custGeom>
            <a:avLst/>
            <a:gdLst>
              <a:gd name="T0" fmla="*/ 3 w 3"/>
              <a:gd name="T1" fmla="*/ 0 h 3"/>
              <a:gd name="T2" fmla="*/ 1 w 3"/>
              <a:gd name="T3" fmla="*/ 1 h 3"/>
              <a:gd name="T4" fmla="*/ 0 w 3"/>
              <a:gd name="T5" fmla="*/ 3 h 3"/>
            </a:gdLst>
            <a:ahLst/>
            <a:cxnLst>
              <a:cxn ang="0">
                <a:pos x="T0" y="T1"/>
              </a:cxn>
              <a:cxn ang="0">
                <a:pos x="T2" y="T3"/>
              </a:cxn>
              <a:cxn ang="0">
                <a:pos x="T4" y="T5"/>
              </a:cxn>
            </a:cxnLst>
            <a:rect l="0" t="0" r="r" b="b"/>
            <a:pathLst>
              <a:path w="3" h="3">
                <a:moveTo>
                  <a:pt x="3" y="0"/>
                </a:moveTo>
                <a:lnTo>
                  <a:pt x="1" y="1"/>
                </a:lnTo>
                <a:lnTo>
                  <a:pt x="0" y="3"/>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364" name="Freeform 332">
            <a:extLst>
              <a:ext uri="{FF2B5EF4-FFF2-40B4-BE49-F238E27FC236}">
                <a16:creationId xmlns:a16="http://schemas.microsoft.com/office/drawing/2014/main" id="{884FF198-1A32-0FAC-414F-5A70C93EDB71}"/>
              </a:ext>
            </a:extLst>
          </p:cNvPr>
          <p:cNvSpPr>
            <a:spLocks/>
          </p:cNvSpPr>
          <p:nvPr/>
        </p:nvSpPr>
        <p:spPr bwMode="auto">
          <a:xfrm>
            <a:off x="6223000" y="2933701"/>
            <a:ext cx="26988" cy="3175"/>
          </a:xfrm>
          <a:custGeom>
            <a:avLst/>
            <a:gdLst>
              <a:gd name="T0" fmla="*/ 17 w 17"/>
              <a:gd name="T1" fmla="*/ 0 h 2"/>
              <a:gd name="T2" fmla="*/ 8 w 17"/>
              <a:gd name="T3" fmla="*/ 2 h 2"/>
              <a:gd name="T4" fmla="*/ 0 w 17"/>
              <a:gd name="T5" fmla="*/ 2 h 2"/>
            </a:gdLst>
            <a:ahLst/>
            <a:cxnLst>
              <a:cxn ang="0">
                <a:pos x="T0" y="T1"/>
              </a:cxn>
              <a:cxn ang="0">
                <a:pos x="T2" y="T3"/>
              </a:cxn>
              <a:cxn ang="0">
                <a:pos x="T4" y="T5"/>
              </a:cxn>
            </a:cxnLst>
            <a:rect l="0" t="0" r="r" b="b"/>
            <a:pathLst>
              <a:path w="17" h="2">
                <a:moveTo>
                  <a:pt x="17" y="0"/>
                </a:moveTo>
                <a:lnTo>
                  <a:pt x="8" y="2"/>
                </a:lnTo>
                <a:lnTo>
                  <a:pt x="0" y="2"/>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365" name="Freeform 333">
            <a:extLst>
              <a:ext uri="{FF2B5EF4-FFF2-40B4-BE49-F238E27FC236}">
                <a16:creationId xmlns:a16="http://schemas.microsoft.com/office/drawing/2014/main" id="{7DD1E6D8-C56F-4320-FEC2-690EF1617169}"/>
              </a:ext>
            </a:extLst>
          </p:cNvPr>
          <p:cNvSpPr>
            <a:spLocks/>
          </p:cNvSpPr>
          <p:nvPr/>
        </p:nvSpPr>
        <p:spPr bwMode="auto">
          <a:xfrm>
            <a:off x="6249988" y="2933701"/>
            <a:ext cx="11112" cy="3175"/>
          </a:xfrm>
          <a:custGeom>
            <a:avLst/>
            <a:gdLst>
              <a:gd name="T0" fmla="*/ 7 w 7"/>
              <a:gd name="T1" fmla="*/ 2 h 2"/>
              <a:gd name="T2" fmla="*/ 4 w 7"/>
              <a:gd name="T3" fmla="*/ 2 h 2"/>
              <a:gd name="T4" fmla="*/ 0 w 7"/>
              <a:gd name="T5" fmla="*/ 0 h 2"/>
            </a:gdLst>
            <a:ahLst/>
            <a:cxnLst>
              <a:cxn ang="0">
                <a:pos x="T0" y="T1"/>
              </a:cxn>
              <a:cxn ang="0">
                <a:pos x="T2" y="T3"/>
              </a:cxn>
              <a:cxn ang="0">
                <a:pos x="T4" y="T5"/>
              </a:cxn>
            </a:cxnLst>
            <a:rect l="0" t="0" r="r" b="b"/>
            <a:pathLst>
              <a:path w="7" h="2">
                <a:moveTo>
                  <a:pt x="7" y="2"/>
                </a:moveTo>
                <a:lnTo>
                  <a:pt x="4" y="2"/>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366" name="Freeform 334">
            <a:extLst>
              <a:ext uri="{FF2B5EF4-FFF2-40B4-BE49-F238E27FC236}">
                <a16:creationId xmlns:a16="http://schemas.microsoft.com/office/drawing/2014/main" id="{C4497FB4-87DE-0FEB-801E-3FD4B2CE66BC}"/>
              </a:ext>
            </a:extLst>
          </p:cNvPr>
          <p:cNvSpPr>
            <a:spLocks/>
          </p:cNvSpPr>
          <p:nvPr/>
        </p:nvSpPr>
        <p:spPr bwMode="auto">
          <a:xfrm>
            <a:off x="6261100" y="2936875"/>
            <a:ext cx="14288" cy="7938"/>
          </a:xfrm>
          <a:custGeom>
            <a:avLst/>
            <a:gdLst>
              <a:gd name="T0" fmla="*/ 9 w 9"/>
              <a:gd name="T1" fmla="*/ 5 h 5"/>
              <a:gd name="T2" fmla="*/ 6 w 9"/>
              <a:gd name="T3" fmla="*/ 3 h 5"/>
              <a:gd name="T4" fmla="*/ 0 w 9"/>
              <a:gd name="T5" fmla="*/ 0 h 5"/>
            </a:gdLst>
            <a:ahLst/>
            <a:cxnLst>
              <a:cxn ang="0">
                <a:pos x="T0" y="T1"/>
              </a:cxn>
              <a:cxn ang="0">
                <a:pos x="T2" y="T3"/>
              </a:cxn>
              <a:cxn ang="0">
                <a:pos x="T4" y="T5"/>
              </a:cxn>
            </a:cxnLst>
            <a:rect l="0" t="0" r="r" b="b"/>
            <a:pathLst>
              <a:path w="9" h="5">
                <a:moveTo>
                  <a:pt x="9" y="5"/>
                </a:moveTo>
                <a:lnTo>
                  <a:pt x="6" y="3"/>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367" name="Freeform 335">
            <a:extLst>
              <a:ext uri="{FF2B5EF4-FFF2-40B4-BE49-F238E27FC236}">
                <a16:creationId xmlns:a16="http://schemas.microsoft.com/office/drawing/2014/main" id="{92440ED9-5EBB-9AB2-CABA-51B6658DCC40}"/>
              </a:ext>
            </a:extLst>
          </p:cNvPr>
          <p:cNvSpPr>
            <a:spLocks/>
          </p:cNvSpPr>
          <p:nvPr/>
        </p:nvSpPr>
        <p:spPr bwMode="auto">
          <a:xfrm>
            <a:off x="6275389" y="2944814"/>
            <a:ext cx="9525" cy="14287"/>
          </a:xfrm>
          <a:custGeom>
            <a:avLst/>
            <a:gdLst>
              <a:gd name="T0" fmla="*/ 6 w 6"/>
              <a:gd name="T1" fmla="*/ 9 h 9"/>
              <a:gd name="T2" fmla="*/ 4 w 6"/>
              <a:gd name="T3" fmla="*/ 4 h 9"/>
              <a:gd name="T4" fmla="*/ 0 w 6"/>
              <a:gd name="T5" fmla="*/ 0 h 9"/>
            </a:gdLst>
            <a:ahLst/>
            <a:cxnLst>
              <a:cxn ang="0">
                <a:pos x="T0" y="T1"/>
              </a:cxn>
              <a:cxn ang="0">
                <a:pos x="T2" y="T3"/>
              </a:cxn>
              <a:cxn ang="0">
                <a:pos x="T4" y="T5"/>
              </a:cxn>
            </a:cxnLst>
            <a:rect l="0" t="0" r="r" b="b"/>
            <a:pathLst>
              <a:path w="6" h="9">
                <a:moveTo>
                  <a:pt x="6" y="9"/>
                </a:moveTo>
                <a:lnTo>
                  <a:pt x="4" y="4"/>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368" name="Freeform 336">
            <a:extLst>
              <a:ext uri="{FF2B5EF4-FFF2-40B4-BE49-F238E27FC236}">
                <a16:creationId xmlns:a16="http://schemas.microsoft.com/office/drawing/2014/main" id="{B4162E65-EAB9-9C33-3ECD-F5E7FB26CFA3}"/>
              </a:ext>
            </a:extLst>
          </p:cNvPr>
          <p:cNvSpPr>
            <a:spLocks/>
          </p:cNvSpPr>
          <p:nvPr/>
        </p:nvSpPr>
        <p:spPr bwMode="auto">
          <a:xfrm>
            <a:off x="6284914" y="2959101"/>
            <a:ext cx="3175" cy="17463"/>
          </a:xfrm>
          <a:custGeom>
            <a:avLst/>
            <a:gdLst>
              <a:gd name="T0" fmla="*/ 2 w 2"/>
              <a:gd name="T1" fmla="*/ 11 h 11"/>
              <a:gd name="T2" fmla="*/ 2 w 2"/>
              <a:gd name="T3" fmla="*/ 6 h 11"/>
              <a:gd name="T4" fmla="*/ 0 w 2"/>
              <a:gd name="T5" fmla="*/ 0 h 11"/>
            </a:gdLst>
            <a:ahLst/>
            <a:cxnLst>
              <a:cxn ang="0">
                <a:pos x="T0" y="T1"/>
              </a:cxn>
              <a:cxn ang="0">
                <a:pos x="T2" y="T3"/>
              </a:cxn>
              <a:cxn ang="0">
                <a:pos x="T4" y="T5"/>
              </a:cxn>
            </a:cxnLst>
            <a:rect l="0" t="0" r="r" b="b"/>
            <a:pathLst>
              <a:path w="2" h="11">
                <a:moveTo>
                  <a:pt x="2" y="11"/>
                </a:moveTo>
                <a:lnTo>
                  <a:pt x="2" y="6"/>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369" name="Freeform 337">
            <a:extLst>
              <a:ext uri="{FF2B5EF4-FFF2-40B4-BE49-F238E27FC236}">
                <a16:creationId xmlns:a16="http://schemas.microsoft.com/office/drawing/2014/main" id="{236DB6D4-44D3-014E-21F1-F4739EE0180B}"/>
              </a:ext>
            </a:extLst>
          </p:cNvPr>
          <p:cNvSpPr>
            <a:spLocks/>
          </p:cNvSpPr>
          <p:nvPr/>
        </p:nvSpPr>
        <p:spPr bwMode="auto">
          <a:xfrm>
            <a:off x="6284914" y="2976564"/>
            <a:ext cx="3175" cy="15875"/>
          </a:xfrm>
          <a:custGeom>
            <a:avLst/>
            <a:gdLst>
              <a:gd name="T0" fmla="*/ 0 w 2"/>
              <a:gd name="T1" fmla="*/ 10 h 10"/>
              <a:gd name="T2" fmla="*/ 2 w 2"/>
              <a:gd name="T3" fmla="*/ 6 h 10"/>
              <a:gd name="T4" fmla="*/ 2 w 2"/>
              <a:gd name="T5" fmla="*/ 0 h 10"/>
            </a:gdLst>
            <a:ahLst/>
            <a:cxnLst>
              <a:cxn ang="0">
                <a:pos x="T0" y="T1"/>
              </a:cxn>
              <a:cxn ang="0">
                <a:pos x="T2" y="T3"/>
              </a:cxn>
              <a:cxn ang="0">
                <a:pos x="T4" y="T5"/>
              </a:cxn>
            </a:cxnLst>
            <a:rect l="0" t="0" r="r" b="b"/>
            <a:pathLst>
              <a:path w="2" h="10">
                <a:moveTo>
                  <a:pt x="0" y="10"/>
                </a:moveTo>
                <a:lnTo>
                  <a:pt x="2" y="6"/>
                </a:lnTo>
                <a:lnTo>
                  <a:pt x="2"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370" name="Freeform 338">
            <a:extLst>
              <a:ext uri="{FF2B5EF4-FFF2-40B4-BE49-F238E27FC236}">
                <a16:creationId xmlns:a16="http://schemas.microsoft.com/office/drawing/2014/main" id="{42EEA416-3A1E-D28E-F955-79B5712B58E4}"/>
              </a:ext>
            </a:extLst>
          </p:cNvPr>
          <p:cNvSpPr>
            <a:spLocks/>
          </p:cNvSpPr>
          <p:nvPr/>
        </p:nvSpPr>
        <p:spPr bwMode="auto">
          <a:xfrm>
            <a:off x="6278563" y="2992438"/>
            <a:ext cx="6350" cy="11112"/>
          </a:xfrm>
          <a:custGeom>
            <a:avLst/>
            <a:gdLst>
              <a:gd name="T0" fmla="*/ 0 w 4"/>
              <a:gd name="T1" fmla="*/ 7 h 7"/>
              <a:gd name="T2" fmla="*/ 2 w 4"/>
              <a:gd name="T3" fmla="*/ 3 h 7"/>
              <a:gd name="T4" fmla="*/ 4 w 4"/>
              <a:gd name="T5" fmla="*/ 0 h 7"/>
            </a:gdLst>
            <a:ahLst/>
            <a:cxnLst>
              <a:cxn ang="0">
                <a:pos x="T0" y="T1"/>
              </a:cxn>
              <a:cxn ang="0">
                <a:pos x="T2" y="T3"/>
              </a:cxn>
              <a:cxn ang="0">
                <a:pos x="T4" y="T5"/>
              </a:cxn>
            </a:cxnLst>
            <a:rect l="0" t="0" r="r" b="b"/>
            <a:pathLst>
              <a:path w="4" h="7">
                <a:moveTo>
                  <a:pt x="0" y="7"/>
                </a:moveTo>
                <a:lnTo>
                  <a:pt x="2" y="3"/>
                </a:lnTo>
                <a:lnTo>
                  <a:pt x="4"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371" name="Freeform 339">
            <a:extLst>
              <a:ext uri="{FF2B5EF4-FFF2-40B4-BE49-F238E27FC236}">
                <a16:creationId xmlns:a16="http://schemas.microsoft.com/office/drawing/2014/main" id="{7D5BFB72-54DA-E2E4-A027-81E185668180}"/>
              </a:ext>
            </a:extLst>
          </p:cNvPr>
          <p:cNvSpPr>
            <a:spLocks/>
          </p:cNvSpPr>
          <p:nvPr/>
        </p:nvSpPr>
        <p:spPr bwMode="auto">
          <a:xfrm>
            <a:off x="6264275" y="3003551"/>
            <a:ext cx="14288" cy="11113"/>
          </a:xfrm>
          <a:custGeom>
            <a:avLst/>
            <a:gdLst>
              <a:gd name="T0" fmla="*/ 0 w 9"/>
              <a:gd name="T1" fmla="*/ 7 h 7"/>
              <a:gd name="T2" fmla="*/ 4 w 9"/>
              <a:gd name="T3" fmla="*/ 6 h 7"/>
              <a:gd name="T4" fmla="*/ 9 w 9"/>
              <a:gd name="T5" fmla="*/ 0 h 7"/>
            </a:gdLst>
            <a:ahLst/>
            <a:cxnLst>
              <a:cxn ang="0">
                <a:pos x="T0" y="T1"/>
              </a:cxn>
              <a:cxn ang="0">
                <a:pos x="T2" y="T3"/>
              </a:cxn>
              <a:cxn ang="0">
                <a:pos x="T4" y="T5"/>
              </a:cxn>
            </a:cxnLst>
            <a:rect l="0" t="0" r="r" b="b"/>
            <a:pathLst>
              <a:path w="9" h="7">
                <a:moveTo>
                  <a:pt x="0" y="7"/>
                </a:moveTo>
                <a:lnTo>
                  <a:pt x="4" y="6"/>
                </a:lnTo>
                <a:lnTo>
                  <a:pt x="9"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372" name="Freeform 340">
            <a:extLst>
              <a:ext uri="{FF2B5EF4-FFF2-40B4-BE49-F238E27FC236}">
                <a16:creationId xmlns:a16="http://schemas.microsoft.com/office/drawing/2014/main" id="{DB349792-3F3A-6CC5-C60E-563B0F35863F}"/>
              </a:ext>
            </a:extLst>
          </p:cNvPr>
          <p:cNvSpPr>
            <a:spLocks/>
          </p:cNvSpPr>
          <p:nvPr/>
        </p:nvSpPr>
        <p:spPr bwMode="auto">
          <a:xfrm>
            <a:off x="6249989" y="3014663"/>
            <a:ext cx="14287" cy="6350"/>
          </a:xfrm>
          <a:custGeom>
            <a:avLst/>
            <a:gdLst>
              <a:gd name="T0" fmla="*/ 0 w 9"/>
              <a:gd name="T1" fmla="*/ 4 h 4"/>
              <a:gd name="T2" fmla="*/ 4 w 9"/>
              <a:gd name="T3" fmla="*/ 2 h 4"/>
              <a:gd name="T4" fmla="*/ 9 w 9"/>
              <a:gd name="T5" fmla="*/ 0 h 4"/>
            </a:gdLst>
            <a:ahLst/>
            <a:cxnLst>
              <a:cxn ang="0">
                <a:pos x="T0" y="T1"/>
              </a:cxn>
              <a:cxn ang="0">
                <a:pos x="T2" y="T3"/>
              </a:cxn>
              <a:cxn ang="0">
                <a:pos x="T4" y="T5"/>
              </a:cxn>
            </a:cxnLst>
            <a:rect l="0" t="0" r="r" b="b"/>
            <a:pathLst>
              <a:path w="9" h="4">
                <a:moveTo>
                  <a:pt x="0" y="4"/>
                </a:moveTo>
                <a:lnTo>
                  <a:pt x="4" y="2"/>
                </a:lnTo>
                <a:lnTo>
                  <a:pt x="9"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373" name="Freeform 341">
            <a:extLst>
              <a:ext uri="{FF2B5EF4-FFF2-40B4-BE49-F238E27FC236}">
                <a16:creationId xmlns:a16="http://schemas.microsoft.com/office/drawing/2014/main" id="{0523FB1E-D124-7782-85AA-0C22F555E021}"/>
              </a:ext>
            </a:extLst>
          </p:cNvPr>
          <p:cNvSpPr>
            <a:spLocks/>
          </p:cNvSpPr>
          <p:nvPr/>
        </p:nvSpPr>
        <p:spPr bwMode="auto">
          <a:xfrm>
            <a:off x="6223000" y="3014663"/>
            <a:ext cx="26988" cy="6350"/>
          </a:xfrm>
          <a:custGeom>
            <a:avLst/>
            <a:gdLst>
              <a:gd name="T0" fmla="*/ 0 w 17"/>
              <a:gd name="T1" fmla="*/ 0 h 4"/>
              <a:gd name="T2" fmla="*/ 8 w 17"/>
              <a:gd name="T3" fmla="*/ 4 h 4"/>
              <a:gd name="T4" fmla="*/ 17 w 17"/>
              <a:gd name="T5" fmla="*/ 4 h 4"/>
            </a:gdLst>
            <a:ahLst/>
            <a:cxnLst>
              <a:cxn ang="0">
                <a:pos x="T0" y="T1"/>
              </a:cxn>
              <a:cxn ang="0">
                <a:pos x="T2" y="T3"/>
              </a:cxn>
              <a:cxn ang="0">
                <a:pos x="T4" y="T5"/>
              </a:cxn>
            </a:cxnLst>
            <a:rect l="0" t="0" r="r" b="b"/>
            <a:pathLst>
              <a:path w="17" h="4">
                <a:moveTo>
                  <a:pt x="0" y="0"/>
                </a:moveTo>
                <a:lnTo>
                  <a:pt x="8" y="4"/>
                </a:lnTo>
                <a:lnTo>
                  <a:pt x="17" y="4"/>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374" name="Freeform 342">
            <a:extLst>
              <a:ext uri="{FF2B5EF4-FFF2-40B4-BE49-F238E27FC236}">
                <a16:creationId xmlns:a16="http://schemas.microsoft.com/office/drawing/2014/main" id="{A64A39F4-B94E-45B8-EAC5-5957AFAE0202}"/>
              </a:ext>
            </a:extLst>
          </p:cNvPr>
          <p:cNvSpPr>
            <a:spLocks/>
          </p:cNvSpPr>
          <p:nvPr/>
        </p:nvSpPr>
        <p:spPr bwMode="auto">
          <a:xfrm>
            <a:off x="6218238" y="3009901"/>
            <a:ext cx="4762" cy="4763"/>
          </a:xfrm>
          <a:custGeom>
            <a:avLst/>
            <a:gdLst>
              <a:gd name="T0" fmla="*/ 0 w 3"/>
              <a:gd name="T1" fmla="*/ 0 h 3"/>
              <a:gd name="T2" fmla="*/ 1 w 3"/>
              <a:gd name="T3" fmla="*/ 3 h 3"/>
              <a:gd name="T4" fmla="*/ 3 w 3"/>
              <a:gd name="T5" fmla="*/ 3 h 3"/>
            </a:gdLst>
            <a:ahLst/>
            <a:cxnLst>
              <a:cxn ang="0">
                <a:pos x="T0" y="T1"/>
              </a:cxn>
              <a:cxn ang="0">
                <a:pos x="T2" y="T3"/>
              </a:cxn>
              <a:cxn ang="0">
                <a:pos x="T4" y="T5"/>
              </a:cxn>
            </a:cxnLst>
            <a:rect l="0" t="0" r="r" b="b"/>
            <a:pathLst>
              <a:path w="3" h="3">
                <a:moveTo>
                  <a:pt x="0" y="0"/>
                </a:moveTo>
                <a:lnTo>
                  <a:pt x="1" y="3"/>
                </a:lnTo>
                <a:lnTo>
                  <a:pt x="3" y="3"/>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375" name="Freeform 343">
            <a:extLst>
              <a:ext uri="{FF2B5EF4-FFF2-40B4-BE49-F238E27FC236}">
                <a16:creationId xmlns:a16="http://schemas.microsoft.com/office/drawing/2014/main" id="{7E3C5CE6-A24B-98BD-D610-0734130D9ACB}"/>
              </a:ext>
            </a:extLst>
          </p:cNvPr>
          <p:cNvSpPr>
            <a:spLocks/>
          </p:cNvSpPr>
          <p:nvPr/>
        </p:nvSpPr>
        <p:spPr bwMode="auto">
          <a:xfrm>
            <a:off x="6218238" y="3003550"/>
            <a:ext cx="4762" cy="6350"/>
          </a:xfrm>
          <a:custGeom>
            <a:avLst/>
            <a:gdLst>
              <a:gd name="T0" fmla="*/ 3 w 3"/>
              <a:gd name="T1" fmla="*/ 0 h 4"/>
              <a:gd name="T2" fmla="*/ 1 w 3"/>
              <a:gd name="T3" fmla="*/ 2 h 4"/>
              <a:gd name="T4" fmla="*/ 0 w 3"/>
              <a:gd name="T5" fmla="*/ 4 h 4"/>
            </a:gdLst>
            <a:ahLst/>
            <a:cxnLst>
              <a:cxn ang="0">
                <a:pos x="T0" y="T1"/>
              </a:cxn>
              <a:cxn ang="0">
                <a:pos x="T2" y="T3"/>
              </a:cxn>
              <a:cxn ang="0">
                <a:pos x="T4" y="T5"/>
              </a:cxn>
            </a:cxnLst>
            <a:rect l="0" t="0" r="r" b="b"/>
            <a:pathLst>
              <a:path w="3" h="4">
                <a:moveTo>
                  <a:pt x="3" y="0"/>
                </a:moveTo>
                <a:lnTo>
                  <a:pt x="1" y="2"/>
                </a:lnTo>
                <a:lnTo>
                  <a:pt x="0" y="4"/>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376" name="Freeform 344">
            <a:extLst>
              <a:ext uri="{FF2B5EF4-FFF2-40B4-BE49-F238E27FC236}">
                <a16:creationId xmlns:a16="http://schemas.microsoft.com/office/drawing/2014/main" id="{2CAAC6A7-1BAC-859D-27C3-9FBB17E593C8}"/>
              </a:ext>
            </a:extLst>
          </p:cNvPr>
          <p:cNvSpPr>
            <a:spLocks/>
          </p:cNvSpPr>
          <p:nvPr/>
        </p:nvSpPr>
        <p:spPr bwMode="auto">
          <a:xfrm>
            <a:off x="6223001" y="3000376"/>
            <a:ext cx="23813" cy="3175"/>
          </a:xfrm>
          <a:custGeom>
            <a:avLst/>
            <a:gdLst>
              <a:gd name="T0" fmla="*/ 15 w 15"/>
              <a:gd name="T1" fmla="*/ 0 h 2"/>
              <a:gd name="T2" fmla="*/ 8 w 15"/>
              <a:gd name="T3" fmla="*/ 2 h 2"/>
              <a:gd name="T4" fmla="*/ 0 w 15"/>
              <a:gd name="T5" fmla="*/ 2 h 2"/>
            </a:gdLst>
            <a:ahLst/>
            <a:cxnLst>
              <a:cxn ang="0">
                <a:pos x="T0" y="T1"/>
              </a:cxn>
              <a:cxn ang="0">
                <a:pos x="T2" y="T3"/>
              </a:cxn>
              <a:cxn ang="0">
                <a:pos x="T4" y="T5"/>
              </a:cxn>
            </a:cxnLst>
            <a:rect l="0" t="0" r="r" b="b"/>
            <a:pathLst>
              <a:path w="15" h="2">
                <a:moveTo>
                  <a:pt x="15" y="0"/>
                </a:moveTo>
                <a:lnTo>
                  <a:pt x="8" y="2"/>
                </a:lnTo>
                <a:lnTo>
                  <a:pt x="0" y="2"/>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377" name="Freeform 345">
            <a:extLst>
              <a:ext uri="{FF2B5EF4-FFF2-40B4-BE49-F238E27FC236}">
                <a16:creationId xmlns:a16="http://schemas.microsoft.com/office/drawing/2014/main" id="{2563DD88-E5C4-9C11-9D6F-5E46395826F5}"/>
              </a:ext>
            </a:extLst>
          </p:cNvPr>
          <p:cNvSpPr>
            <a:spLocks/>
          </p:cNvSpPr>
          <p:nvPr/>
        </p:nvSpPr>
        <p:spPr bwMode="auto">
          <a:xfrm>
            <a:off x="6246814" y="3000375"/>
            <a:ext cx="14287" cy="6350"/>
          </a:xfrm>
          <a:custGeom>
            <a:avLst/>
            <a:gdLst>
              <a:gd name="T0" fmla="*/ 9 w 9"/>
              <a:gd name="T1" fmla="*/ 4 h 4"/>
              <a:gd name="T2" fmla="*/ 6 w 9"/>
              <a:gd name="T3" fmla="*/ 2 h 4"/>
              <a:gd name="T4" fmla="*/ 0 w 9"/>
              <a:gd name="T5" fmla="*/ 0 h 4"/>
            </a:gdLst>
            <a:ahLst/>
            <a:cxnLst>
              <a:cxn ang="0">
                <a:pos x="T0" y="T1"/>
              </a:cxn>
              <a:cxn ang="0">
                <a:pos x="T2" y="T3"/>
              </a:cxn>
              <a:cxn ang="0">
                <a:pos x="T4" y="T5"/>
              </a:cxn>
            </a:cxnLst>
            <a:rect l="0" t="0" r="r" b="b"/>
            <a:pathLst>
              <a:path w="9" h="4">
                <a:moveTo>
                  <a:pt x="9" y="4"/>
                </a:moveTo>
                <a:lnTo>
                  <a:pt x="6" y="2"/>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378" name="Freeform 346">
            <a:extLst>
              <a:ext uri="{FF2B5EF4-FFF2-40B4-BE49-F238E27FC236}">
                <a16:creationId xmlns:a16="http://schemas.microsoft.com/office/drawing/2014/main" id="{633FD70C-7070-221C-E0A3-6FE64B5DA1FD}"/>
              </a:ext>
            </a:extLst>
          </p:cNvPr>
          <p:cNvSpPr>
            <a:spLocks/>
          </p:cNvSpPr>
          <p:nvPr/>
        </p:nvSpPr>
        <p:spPr bwMode="auto">
          <a:xfrm>
            <a:off x="6261100" y="3006726"/>
            <a:ext cx="14288" cy="11113"/>
          </a:xfrm>
          <a:custGeom>
            <a:avLst/>
            <a:gdLst>
              <a:gd name="T0" fmla="*/ 9 w 9"/>
              <a:gd name="T1" fmla="*/ 7 h 7"/>
              <a:gd name="T2" fmla="*/ 6 w 9"/>
              <a:gd name="T3" fmla="*/ 2 h 7"/>
              <a:gd name="T4" fmla="*/ 0 w 9"/>
              <a:gd name="T5" fmla="*/ 0 h 7"/>
            </a:gdLst>
            <a:ahLst/>
            <a:cxnLst>
              <a:cxn ang="0">
                <a:pos x="T0" y="T1"/>
              </a:cxn>
              <a:cxn ang="0">
                <a:pos x="T2" y="T3"/>
              </a:cxn>
              <a:cxn ang="0">
                <a:pos x="T4" y="T5"/>
              </a:cxn>
            </a:cxnLst>
            <a:rect l="0" t="0" r="r" b="b"/>
            <a:pathLst>
              <a:path w="9" h="7">
                <a:moveTo>
                  <a:pt x="9" y="7"/>
                </a:moveTo>
                <a:lnTo>
                  <a:pt x="6" y="2"/>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379" name="Freeform 347">
            <a:extLst>
              <a:ext uri="{FF2B5EF4-FFF2-40B4-BE49-F238E27FC236}">
                <a16:creationId xmlns:a16="http://schemas.microsoft.com/office/drawing/2014/main" id="{3E7CAB1B-0BB9-85F0-EB1C-FC81E95A37E8}"/>
              </a:ext>
            </a:extLst>
          </p:cNvPr>
          <p:cNvSpPr>
            <a:spLocks/>
          </p:cNvSpPr>
          <p:nvPr/>
        </p:nvSpPr>
        <p:spPr bwMode="auto">
          <a:xfrm>
            <a:off x="6275389" y="3017839"/>
            <a:ext cx="9525" cy="14287"/>
          </a:xfrm>
          <a:custGeom>
            <a:avLst/>
            <a:gdLst>
              <a:gd name="T0" fmla="*/ 6 w 6"/>
              <a:gd name="T1" fmla="*/ 9 h 9"/>
              <a:gd name="T2" fmla="*/ 4 w 6"/>
              <a:gd name="T3" fmla="*/ 4 h 9"/>
              <a:gd name="T4" fmla="*/ 0 w 6"/>
              <a:gd name="T5" fmla="*/ 0 h 9"/>
            </a:gdLst>
            <a:ahLst/>
            <a:cxnLst>
              <a:cxn ang="0">
                <a:pos x="T0" y="T1"/>
              </a:cxn>
              <a:cxn ang="0">
                <a:pos x="T2" y="T3"/>
              </a:cxn>
              <a:cxn ang="0">
                <a:pos x="T4" y="T5"/>
              </a:cxn>
            </a:cxnLst>
            <a:rect l="0" t="0" r="r" b="b"/>
            <a:pathLst>
              <a:path w="6" h="9">
                <a:moveTo>
                  <a:pt x="6" y="9"/>
                </a:moveTo>
                <a:lnTo>
                  <a:pt x="4" y="4"/>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380" name="Freeform 348">
            <a:extLst>
              <a:ext uri="{FF2B5EF4-FFF2-40B4-BE49-F238E27FC236}">
                <a16:creationId xmlns:a16="http://schemas.microsoft.com/office/drawing/2014/main" id="{0C8127CC-AE20-F065-50EF-F382149B2F73}"/>
              </a:ext>
            </a:extLst>
          </p:cNvPr>
          <p:cNvSpPr>
            <a:spLocks/>
          </p:cNvSpPr>
          <p:nvPr/>
        </p:nvSpPr>
        <p:spPr bwMode="auto">
          <a:xfrm>
            <a:off x="6284914" y="3032125"/>
            <a:ext cx="3175" cy="12700"/>
          </a:xfrm>
          <a:custGeom>
            <a:avLst/>
            <a:gdLst>
              <a:gd name="T0" fmla="*/ 2 w 2"/>
              <a:gd name="T1" fmla="*/ 8 h 8"/>
              <a:gd name="T2" fmla="*/ 2 w 2"/>
              <a:gd name="T3" fmla="*/ 4 h 8"/>
              <a:gd name="T4" fmla="*/ 0 w 2"/>
              <a:gd name="T5" fmla="*/ 0 h 8"/>
            </a:gdLst>
            <a:ahLst/>
            <a:cxnLst>
              <a:cxn ang="0">
                <a:pos x="T0" y="T1"/>
              </a:cxn>
              <a:cxn ang="0">
                <a:pos x="T2" y="T3"/>
              </a:cxn>
              <a:cxn ang="0">
                <a:pos x="T4" y="T5"/>
              </a:cxn>
            </a:cxnLst>
            <a:rect l="0" t="0" r="r" b="b"/>
            <a:pathLst>
              <a:path w="2" h="8">
                <a:moveTo>
                  <a:pt x="2" y="8"/>
                </a:moveTo>
                <a:lnTo>
                  <a:pt x="2" y="4"/>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381" name="Freeform 349">
            <a:extLst>
              <a:ext uri="{FF2B5EF4-FFF2-40B4-BE49-F238E27FC236}">
                <a16:creationId xmlns:a16="http://schemas.microsoft.com/office/drawing/2014/main" id="{85914090-6083-ECE2-B859-BBB9276BA65B}"/>
              </a:ext>
            </a:extLst>
          </p:cNvPr>
          <p:cNvSpPr>
            <a:spLocks/>
          </p:cNvSpPr>
          <p:nvPr/>
        </p:nvSpPr>
        <p:spPr bwMode="auto">
          <a:xfrm>
            <a:off x="6284914" y="3044825"/>
            <a:ext cx="3175" cy="14288"/>
          </a:xfrm>
          <a:custGeom>
            <a:avLst/>
            <a:gdLst>
              <a:gd name="T0" fmla="*/ 0 w 2"/>
              <a:gd name="T1" fmla="*/ 9 h 9"/>
              <a:gd name="T2" fmla="*/ 2 w 2"/>
              <a:gd name="T3" fmla="*/ 5 h 9"/>
              <a:gd name="T4" fmla="*/ 2 w 2"/>
              <a:gd name="T5" fmla="*/ 0 h 9"/>
            </a:gdLst>
            <a:ahLst/>
            <a:cxnLst>
              <a:cxn ang="0">
                <a:pos x="T0" y="T1"/>
              </a:cxn>
              <a:cxn ang="0">
                <a:pos x="T2" y="T3"/>
              </a:cxn>
              <a:cxn ang="0">
                <a:pos x="T4" y="T5"/>
              </a:cxn>
            </a:cxnLst>
            <a:rect l="0" t="0" r="r" b="b"/>
            <a:pathLst>
              <a:path w="2" h="9">
                <a:moveTo>
                  <a:pt x="0" y="9"/>
                </a:moveTo>
                <a:lnTo>
                  <a:pt x="2" y="5"/>
                </a:lnTo>
                <a:lnTo>
                  <a:pt x="2"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382" name="Freeform 350">
            <a:extLst>
              <a:ext uri="{FF2B5EF4-FFF2-40B4-BE49-F238E27FC236}">
                <a16:creationId xmlns:a16="http://schemas.microsoft.com/office/drawing/2014/main" id="{576F8FC1-27C7-9715-1742-E3242C00E4F4}"/>
              </a:ext>
            </a:extLst>
          </p:cNvPr>
          <p:cNvSpPr>
            <a:spLocks/>
          </p:cNvSpPr>
          <p:nvPr/>
        </p:nvSpPr>
        <p:spPr bwMode="auto">
          <a:xfrm>
            <a:off x="6278563" y="3059114"/>
            <a:ext cx="6350" cy="14287"/>
          </a:xfrm>
          <a:custGeom>
            <a:avLst/>
            <a:gdLst>
              <a:gd name="T0" fmla="*/ 0 w 4"/>
              <a:gd name="T1" fmla="*/ 9 h 9"/>
              <a:gd name="T2" fmla="*/ 2 w 4"/>
              <a:gd name="T3" fmla="*/ 6 h 9"/>
              <a:gd name="T4" fmla="*/ 4 w 4"/>
              <a:gd name="T5" fmla="*/ 0 h 9"/>
            </a:gdLst>
            <a:ahLst/>
            <a:cxnLst>
              <a:cxn ang="0">
                <a:pos x="T0" y="T1"/>
              </a:cxn>
              <a:cxn ang="0">
                <a:pos x="T2" y="T3"/>
              </a:cxn>
              <a:cxn ang="0">
                <a:pos x="T4" y="T5"/>
              </a:cxn>
            </a:cxnLst>
            <a:rect l="0" t="0" r="r" b="b"/>
            <a:pathLst>
              <a:path w="4" h="9">
                <a:moveTo>
                  <a:pt x="0" y="9"/>
                </a:moveTo>
                <a:lnTo>
                  <a:pt x="2" y="6"/>
                </a:lnTo>
                <a:lnTo>
                  <a:pt x="4"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383" name="Freeform 351">
            <a:extLst>
              <a:ext uri="{FF2B5EF4-FFF2-40B4-BE49-F238E27FC236}">
                <a16:creationId xmlns:a16="http://schemas.microsoft.com/office/drawing/2014/main" id="{1400B110-5262-3796-9C7B-0B566B980B8B}"/>
              </a:ext>
            </a:extLst>
          </p:cNvPr>
          <p:cNvSpPr>
            <a:spLocks/>
          </p:cNvSpPr>
          <p:nvPr/>
        </p:nvSpPr>
        <p:spPr bwMode="auto">
          <a:xfrm>
            <a:off x="6264275" y="3073401"/>
            <a:ext cx="14288" cy="9525"/>
          </a:xfrm>
          <a:custGeom>
            <a:avLst/>
            <a:gdLst>
              <a:gd name="T0" fmla="*/ 0 w 9"/>
              <a:gd name="T1" fmla="*/ 6 h 6"/>
              <a:gd name="T2" fmla="*/ 6 w 9"/>
              <a:gd name="T3" fmla="*/ 4 h 6"/>
              <a:gd name="T4" fmla="*/ 9 w 9"/>
              <a:gd name="T5" fmla="*/ 0 h 6"/>
            </a:gdLst>
            <a:ahLst/>
            <a:cxnLst>
              <a:cxn ang="0">
                <a:pos x="T0" y="T1"/>
              </a:cxn>
              <a:cxn ang="0">
                <a:pos x="T2" y="T3"/>
              </a:cxn>
              <a:cxn ang="0">
                <a:pos x="T4" y="T5"/>
              </a:cxn>
            </a:cxnLst>
            <a:rect l="0" t="0" r="r" b="b"/>
            <a:pathLst>
              <a:path w="9" h="6">
                <a:moveTo>
                  <a:pt x="0" y="6"/>
                </a:moveTo>
                <a:lnTo>
                  <a:pt x="6" y="4"/>
                </a:lnTo>
                <a:lnTo>
                  <a:pt x="9"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384" name="Freeform 352">
            <a:extLst>
              <a:ext uri="{FF2B5EF4-FFF2-40B4-BE49-F238E27FC236}">
                <a16:creationId xmlns:a16="http://schemas.microsoft.com/office/drawing/2014/main" id="{BE155CDB-D130-4641-AB49-58C29B894C35}"/>
              </a:ext>
            </a:extLst>
          </p:cNvPr>
          <p:cNvSpPr>
            <a:spLocks/>
          </p:cNvSpPr>
          <p:nvPr/>
        </p:nvSpPr>
        <p:spPr bwMode="auto">
          <a:xfrm>
            <a:off x="6249989" y="3082926"/>
            <a:ext cx="14287" cy="4763"/>
          </a:xfrm>
          <a:custGeom>
            <a:avLst/>
            <a:gdLst>
              <a:gd name="T0" fmla="*/ 0 w 9"/>
              <a:gd name="T1" fmla="*/ 3 h 3"/>
              <a:gd name="T2" fmla="*/ 5 w 9"/>
              <a:gd name="T3" fmla="*/ 2 h 3"/>
              <a:gd name="T4" fmla="*/ 9 w 9"/>
              <a:gd name="T5" fmla="*/ 0 h 3"/>
            </a:gdLst>
            <a:ahLst/>
            <a:cxnLst>
              <a:cxn ang="0">
                <a:pos x="T0" y="T1"/>
              </a:cxn>
              <a:cxn ang="0">
                <a:pos x="T2" y="T3"/>
              </a:cxn>
              <a:cxn ang="0">
                <a:pos x="T4" y="T5"/>
              </a:cxn>
            </a:cxnLst>
            <a:rect l="0" t="0" r="r" b="b"/>
            <a:pathLst>
              <a:path w="9" h="3">
                <a:moveTo>
                  <a:pt x="0" y="3"/>
                </a:moveTo>
                <a:lnTo>
                  <a:pt x="5" y="2"/>
                </a:lnTo>
                <a:lnTo>
                  <a:pt x="9"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385" name="Freeform 353">
            <a:extLst>
              <a:ext uri="{FF2B5EF4-FFF2-40B4-BE49-F238E27FC236}">
                <a16:creationId xmlns:a16="http://schemas.microsoft.com/office/drawing/2014/main" id="{C56526B3-4810-B94A-400B-45E3B0E00C29}"/>
              </a:ext>
            </a:extLst>
          </p:cNvPr>
          <p:cNvSpPr>
            <a:spLocks/>
          </p:cNvSpPr>
          <p:nvPr/>
        </p:nvSpPr>
        <p:spPr bwMode="auto">
          <a:xfrm>
            <a:off x="6223000" y="3082926"/>
            <a:ext cx="26988" cy="4763"/>
          </a:xfrm>
          <a:custGeom>
            <a:avLst/>
            <a:gdLst>
              <a:gd name="T0" fmla="*/ 0 w 17"/>
              <a:gd name="T1" fmla="*/ 0 h 3"/>
              <a:gd name="T2" fmla="*/ 8 w 17"/>
              <a:gd name="T3" fmla="*/ 3 h 3"/>
              <a:gd name="T4" fmla="*/ 17 w 17"/>
              <a:gd name="T5" fmla="*/ 3 h 3"/>
            </a:gdLst>
            <a:ahLst/>
            <a:cxnLst>
              <a:cxn ang="0">
                <a:pos x="T0" y="T1"/>
              </a:cxn>
              <a:cxn ang="0">
                <a:pos x="T2" y="T3"/>
              </a:cxn>
              <a:cxn ang="0">
                <a:pos x="T4" y="T5"/>
              </a:cxn>
            </a:cxnLst>
            <a:rect l="0" t="0" r="r" b="b"/>
            <a:pathLst>
              <a:path w="17" h="3">
                <a:moveTo>
                  <a:pt x="0" y="0"/>
                </a:moveTo>
                <a:lnTo>
                  <a:pt x="8" y="3"/>
                </a:lnTo>
                <a:lnTo>
                  <a:pt x="17" y="3"/>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386" name="Freeform 354">
            <a:extLst>
              <a:ext uri="{FF2B5EF4-FFF2-40B4-BE49-F238E27FC236}">
                <a16:creationId xmlns:a16="http://schemas.microsoft.com/office/drawing/2014/main" id="{694C4438-2FC9-A33B-40AF-CEAB56D7C405}"/>
              </a:ext>
            </a:extLst>
          </p:cNvPr>
          <p:cNvSpPr>
            <a:spLocks/>
          </p:cNvSpPr>
          <p:nvPr/>
        </p:nvSpPr>
        <p:spPr bwMode="auto">
          <a:xfrm>
            <a:off x="6007100" y="3114676"/>
            <a:ext cx="6350" cy="3175"/>
          </a:xfrm>
          <a:custGeom>
            <a:avLst/>
            <a:gdLst>
              <a:gd name="T0" fmla="*/ 0 w 4"/>
              <a:gd name="T1" fmla="*/ 0 h 2"/>
              <a:gd name="T2" fmla="*/ 2 w 4"/>
              <a:gd name="T3" fmla="*/ 2 h 2"/>
              <a:gd name="T4" fmla="*/ 4 w 4"/>
              <a:gd name="T5" fmla="*/ 2 h 2"/>
            </a:gdLst>
            <a:ahLst/>
            <a:cxnLst>
              <a:cxn ang="0">
                <a:pos x="T0" y="T1"/>
              </a:cxn>
              <a:cxn ang="0">
                <a:pos x="T2" y="T3"/>
              </a:cxn>
              <a:cxn ang="0">
                <a:pos x="T4" y="T5"/>
              </a:cxn>
            </a:cxnLst>
            <a:rect l="0" t="0" r="r" b="b"/>
            <a:pathLst>
              <a:path w="4" h="2">
                <a:moveTo>
                  <a:pt x="0" y="0"/>
                </a:moveTo>
                <a:lnTo>
                  <a:pt x="2" y="2"/>
                </a:lnTo>
                <a:lnTo>
                  <a:pt x="4" y="2"/>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387" name="Freeform 355">
            <a:extLst>
              <a:ext uri="{FF2B5EF4-FFF2-40B4-BE49-F238E27FC236}">
                <a16:creationId xmlns:a16="http://schemas.microsoft.com/office/drawing/2014/main" id="{6DC0C56B-673E-8FFA-122E-D1E4731945E5}"/>
              </a:ext>
            </a:extLst>
          </p:cNvPr>
          <p:cNvSpPr>
            <a:spLocks/>
          </p:cNvSpPr>
          <p:nvPr/>
        </p:nvSpPr>
        <p:spPr bwMode="auto">
          <a:xfrm>
            <a:off x="6218238" y="3073400"/>
            <a:ext cx="4762" cy="6350"/>
          </a:xfrm>
          <a:custGeom>
            <a:avLst/>
            <a:gdLst>
              <a:gd name="T0" fmla="*/ 3 w 3"/>
              <a:gd name="T1" fmla="*/ 0 h 4"/>
              <a:gd name="T2" fmla="*/ 1 w 3"/>
              <a:gd name="T3" fmla="*/ 2 h 4"/>
              <a:gd name="T4" fmla="*/ 0 w 3"/>
              <a:gd name="T5" fmla="*/ 4 h 4"/>
            </a:gdLst>
            <a:ahLst/>
            <a:cxnLst>
              <a:cxn ang="0">
                <a:pos x="T0" y="T1"/>
              </a:cxn>
              <a:cxn ang="0">
                <a:pos x="T2" y="T3"/>
              </a:cxn>
              <a:cxn ang="0">
                <a:pos x="T4" y="T5"/>
              </a:cxn>
            </a:cxnLst>
            <a:rect l="0" t="0" r="r" b="b"/>
            <a:pathLst>
              <a:path w="3" h="4">
                <a:moveTo>
                  <a:pt x="3" y="0"/>
                </a:moveTo>
                <a:lnTo>
                  <a:pt x="1" y="2"/>
                </a:lnTo>
                <a:lnTo>
                  <a:pt x="0" y="4"/>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388" name="Freeform 356">
            <a:extLst>
              <a:ext uri="{FF2B5EF4-FFF2-40B4-BE49-F238E27FC236}">
                <a16:creationId xmlns:a16="http://schemas.microsoft.com/office/drawing/2014/main" id="{0E78B344-3B9B-46E9-402D-758810632A47}"/>
              </a:ext>
            </a:extLst>
          </p:cNvPr>
          <p:cNvSpPr>
            <a:spLocks/>
          </p:cNvSpPr>
          <p:nvPr/>
        </p:nvSpPr>
        <p:spPr bwMode="auto">
          <a:xfrm>
            <a:off x="6223001" y="3070226"/>
            <a:ext cx="23813" cy="3175"/>
          </a:xfrm>
          <a:custGeom>
            <a:avLst/>
            <a:gdLst>
              <a:gd name="T0" fmla="*/ 15 w 15"/>
              <a:gd name="T1" fmla="*/ 0 h 2"/>
              <a:gd name="T2" fmla="*/ 8 w 15"/>
              <a:gd name="T3" fmla="*/ 0 h 2"/>
              <a:gd name="T4" fmla="*/ 0 w 15"/>
              <a:gd name="T5" fmla="*/ 2 h 2"/>
            </a:gdLst>
            <a:ahLst/>
            <a:cxnLst>
              <a:cxn ang="0">
                <a:pos x="T0" y="T1"/>
              </a:cxn>
              <a:cxn ang="0">
                <a:pos x="T2" y="T3"/>
              </a:cxn>
              <a:cxn ang="0">
                <a:pos x="T4" y="T5"/>
              </a:cxn>
            </a:cxnLst>
            <a:rect l="0" t="0" r="r" b="b"/>
            <a:pathLst>
              <a:path w="15" h="2">
                <a:moveTo>
                  <a:pt x="15" y="0"/>
                </a:moveTo>
                <a:lnTo>
                  <a:pt x="8" y="0"/>
                </a:lnTo>
                <a:lnTo>
                  <a:pt x="0" y="2"/>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389" name="Freeform 357">
            <a:extLst>
              <a:ext uri="{FF2B5EF4-FFF2-40B4-BE49-F238E27FC236}">
                <a16:creationId xmlns:a16="http://schemas.microsoft.com/office/drawing/2014/main" id="{81D178A3-A21C-DB59-0CDF-2F670C2AC6F2}"/>
              </a:ext>
            </a:extLst>
          </p:cNvPr>
          <p:cNvSpPr>
            <a:spLocks/>
          </p:cNvSpPr>
          <p:nvPr/>
        </p:nvSpPr>
        <p:spPr bwMode="auto">
          <a:xfrm>
            <a:off x="6246814" y="3070226"/>
            <a:ext cx="14287" cy="3175"/>
          </a:xfrm>
          <a:custGeom>
            <a:avLst/>
            <a:gdLst>
              <a:gd name="T0" fmla="*/ 9 w 9"/>
              <a:gd name="T1" fmla="*/ 2 h 2"/>
              <a:gd name="T2" fmla="*/ 6 w 9"/>
              <a:gd name="T3" fmla="*/ 0 h 2"/>
              <a:gd name="T4" fmla="*/ 0 w 9"/>
              <a:gd name="T5" fmla="*/ 0 h 2"/>
            </a:gdLst>
            <a:ahLst/>
            <a:cxnLst>
              <a:cxn ang="0">
                <a:pos x="T0" y="T1"/>
              </a:cxn>
              <a:cxn ang="0">
                <a:pos x="T2" y="T3"/>
              </a:cxn>
              <a:cxn ang="0">
                <a:pos x="T4" y="T5"/>
              </a:cxn>
            </a:cxnLst>
            <a:rect l="0" t="0" r="r" b="b"/>
            <a:pathLst>
              <a:path w="9" h="2">
                <a:moveTo>
                  <a:pt x="9" y="2"/>
                </a:moveTo>
                <a:lnTo>
                  <a:pt x="6" y="0"/>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390" name="Freeform 358">
            <a:extLst>
              <a:ext uri="{FF2B5EF4-FFF2-40B4-BE49-F238E27FC236}">
                <a16:creationId xmlns:a16="http://schemas.microsoft.com/office/drawing/2014/main" id="{BC8009B0-970A-4AB0-42A4-E2405F09D102}"/>
              </a:ext>
            </a:extLst>
          </p:cNvPr>
          <p:cNvSpPr>
            <a:spLocks/>
          </p:cNvSpPr>
          <p:nvPr/>
        </p:nvSpPr>
        <p:spPr bwMode="auto">
          <a:xfrm>
            <a:off x="6261100" y="3073400"/>
            <a:ext cx="14288" cy="12700"/>
          </a:xfrm>
          <a:custGeom>
            <a:avLst/>
            <a:gdLst>
              <a:gd name="T0" fmla="*/ 9 w 9"/>
              <a:gd name="T1" fmla="*/ 8 h 8"/>
              <a:gd name="T2" fmla="*/ 6 w 9"/>
              <a:gd name="T3" fmla="*/ 4 h 8"/>
              <a:gd name="T4" fmla="*/ 0 w 9"/>
              <a:gd name="T5" fmla="*/ 0 h 8"/>
            </a:gdLst>
            <a:ahLst/>
            <a:cxnLst>
              <a:cxn ang="0">
                <a:pos x="T0" y="T1"/>
              </a:cxn>
              <a:cxn ang="0">
                <a:pos x="T2" y="T3"/>
              </a:cxn>
              <a:cxn ang="0">
                <a:pos x="T4" y="T5"/>
              </a:cxn>
            </a:cxnLst>
            <a:rect l="0" t="0" r="r" b="b"/>
            <a:pathLst>
              <a:path w="9" h="8">
                <a:moveTo>
                  <a:pt x="9" y="8"/>
                </a:moveTo>
                <a:lnTo>
                  <a:pt x="6" y="4"/>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391" name="Freeform 359">
            <a:extLst>
              <a:ext uri="{FF2B5EF4-FFF2-40B4-BE49-F238E27FC236}">
                <a16:creationId xmlns:a16="http://schemas.microsoft.com/office/drawing/2014/main" id="{DCA17053-3FF0-F940-222D-87CC65FAAB99}"/>
              </a:ext>
            </a:extLst>
          </p:cNvPr>
          <p:cNvSpPr>
            <a:spLocks/>
          </p:cNvSpPr>
          <p:nvPr/>
        </p:nvSpPr>
        <p:spPr bwMode="auto">
          <a:xfrm>
            <a:off x="6275389" y="3086101"/>
            <a:ext cx="9525" cy="11113"/>
          </a:xfrm>
          <a:custGeom>
            <a:avLst/>
            <a:gdLst>
              <a:gd name="T0" fmla="*/ 6 w 6"/>
              <a:gd name="T1" fmla="*/ 7 h 7"/>
              <a:gd name="T2" fmla="*/ 4 w 6"/>
              <a:gd name="T3" fmla="*/ 3 h 7"/>
              <a:gd name="T4" fmla="*/ 0 w 6"/>
              <a:gd name="T5" fmla="*/ 0 h 7"/>
            </a:gdLst>
            <a:ahLst/>
            <a:cxnLst>
              <a:cxn ang="0">
                <a:pos x="T0" y="T1"/>
              </a:cxn>
              <a:cxn ang="0">
                <a:pos x="T2" y="T3"/>
              </a:cxn>
              <a:cxn ang="0">
                <a:pos x="T4" y="T5"/>
              </a:cxn>
            </a:cxnLst>
            <a:rect l="0" t="0" r="r" b="b"/>
            <a:pathLst>
              <a:path w="6" h="7">
                <a:moveTo>
                  <a:pt x="6" y="7"/>
                </a:moveTo>
                <a:lnTo>
                  <a:pt x="4" y="3"/>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392" name="Freeform 360">
            <a:extLst>
              <a:ext uri="{FF2B5EF4-FFF2-40B4-BE49-F238E27FC236}">
                <a16:creationId xmlns:a16="http://schemas.microsoft.com/office/drawing/2014/main" id="{F69F093C-DDEB-7729-AC4F-589151CA9F20}"/>
              </a:ext>
            </a:extLst>
          </p:cNvPr>
          <p:cNvSpPr>
            <a:spLocks/>
          </p:cNvSpPr>
          <p:nvPr/>
        </p:nvSpPr>
        <p:spPr bwMode="auto">
          <a:xfrm>
            <a:off x="6284914" y="3097213"/>
            <a:ext cx="3175" cy="17462"/>
          </a:xfrm>
          <a:custGeom>
            <a:avLst/>
            <a:gdLst>
              <a:gd name="T0" fmla="*/ 2 w 2"/>
              <a:gd name="T1" fmla="*/ 11 h 11"/>
              <a:gd name="T2" fmla="*/ 2 w 2"/>
              <a:gd name="T3" fmla="*/ 5 h 11"/>
              <a:gd name="T4" fmla="*/ 0 w 2"/>
              <a:gd name="T5" fmla="*/ 0 h 11"/>
            </a:gdLst>
            <a:ahLst/>
            <a:cxnLst>
              <a:cxn ang="0">
                <a:pos x="T0" y="T1"/>
              </a:cxn>
              <a:cxn ang="0">
                <a:pos x="T2" y="T3"/>
              </a:cxn>
              <a:cxn ang="0">
                <a:pos x="T4" y="T5"/>
              </a:cxn>
            </a:cxnLst>
            <a:rect l="0" t="0" r="r" b="b"/>
            <a:pathLst>
              <a:path w="2" h="11">
                <a:moveTo>
                  <a:pt x="2" y="11"/>
                </a:moveTo>
                <a:lnTo>
                  <a:pt x="2" y="5"/>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393" name="Freeform 361">
            <a:extLst>
              <a:ext uri="{FF2B5EF4-FFF2-40B4-BE49-F238E27FC236}">
                <a16:creationId xmlns:a16="http://schemas.microsoft.com/office/drawing/2014/main" id="{1C927F05-0618-4A83-D9E0-AFDEA8729211}"/>
              </a:ext>
            </a:extLst>
          </p:cNvPr>
          <p:cNvSpPr>
            <a:spLocks/>
          </p:cNvSpPr>
          <p:nvPr/>
        </p:nvSpPr>
        <p:spPr bwMode="auto">
          <a:xfrm>
            <a:off x="6284914" y="3114675"/>
            <a:ext cx="3175" cy="14288"/>
          </a:xfrm>
          <a:custGeom>
            <a:avLst/>
            <a:gdLst>
              <a:gd name="T0" fmla="*/ 0 w 2"/>
              <a:gd name="T1" fmla="*/ 9 h 9"/>
              <a:gd name="T2" fmla="*/ 2 w 2"/>
              <a:gd name="T3" fmla="*/ 5 h 9"/>
              <a:gd name="T4" fmla="*/ 2 w 2"/>
              <a:gd name="T5" fmla="*/ 0 h 9"/>
            </a:gdLst>
            <a:ahLst/>
            <a:cxnLst>
              <a:cxn ang="0">
                <a:pos x="T0" y="T1"/>
              </a:cxn>
              <a:cxn ang="0">
                <a:pos x="T2" y="T3"/>
              </a:cxn>
              <a:cxn ang="0">
                <a:pos x="T4" y="T5"/>
              </a:cxn>
            </a:cxnLst>
            <a:rect l="0" t="0" r="r" b="b"/>
            <a:pathLst>
              <a:path w="2" h="9">
                <a:moveTo>
                  <a:pt x="0" y="9"/>
                </a:moveTo>
                <a:lnTo>
                  <a:pt x="2" y="5"/>
                </a:lnTo>
                <a:lnTo>
                  <a:pt x="2"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394" name="Freeform 362">
            <a:extLst>
              <a:ext uri="{FF2B5EF4-FFF2-40B4-BE49-F238E27FC236}">
                <a16:creationId xmlns:a16="http://schemas.microsoft.com/office/drawing/2014/main" id="{473FAA63-5F4C-D247-F045-7B4D04558D8D}"/>
              </a:ext>
            </a:extLst>
          </p:cNvPr>
          <p:cNvSpPr>
            <a:spLocks/>
          </p:cNvSpPr>
          <p:nvPr/>
        </p:nvSpPr>
        <p:spPr bwMode="auto">
          <a:xfrm>
            <a:off x="6275389" y="3128964"/>
            <a:ext cx="9525" cy="14287"/>
          </a:xfrm>
          <a:custGeom>
            <a:avLst/>
            <a:gdLst>
              <a:gd name="T0" fmla="*/ 0 w 6"/>
              <a:gd name="T1" fmla="*/ 9 h 9"/>
              <a:gd name="T2" fmla="*/ 4 w 6"/>
              <a:gd name="T3" fmla="*/ 6 h 9"/>
              <a:gd name="T4" fmla="*/ 6 w 6"/>
              <a:gd name="T5" fmla="*/ 0 h 9"/>
            </a:gdLst>
            <a:ahLst/>
            <a:cxnLst>
              <a:cxn ang="0">
                <a:pos x="T0" y="T1"/>
              </a:cxn>
              <a:cxn ang="0">
                <a:pos x="T2" y="T3"/>
              </a:cxn>
              <a:cxn ang="0">
                <a:pos x="T4" y="T5"/>
              </a:cxn>
            </a:cxnLst>
            <a:rect l="0" t="0" r="r" b="b"/>
            <a:pathLst>
              <a:path w="6" h="9">
                <a:moveTo>
                  <a:pt x="0" y="9"/>
                </a:moveTo>
                <a:lnTo>
                  <a:pt x="4" y="6"/>
                </a:lnTo>
                <a:lnTo>
                  <a:pt x="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395" name="Freeform 363">
            <a:extLst>
              <a:ext uri="{FF2B5EF4-FFF2-40B4-BE49-F238E27FC236}">
                <a16:creationId xmlns:a16="http://schemas.microsoft.com/office/drawing/2014/main" id="{7DA2ABBE-4C1E-4E99-9559-B9B480762A2E}"/>
              </a:ext>
            </a:extLst>
          </p:cNvPr>
          <p:cNvSpPr>
            <a:spLocks/>
          </p:cNvSpPr>
          <p:nvPr/>
        </p:nvSpPr>
        <p:spPr bwMode="auto">
          <a:xfrm>
            <a:off x="6267450" y="3143251"/>
            <a:ext cx="7938" cy="9525"/>
          </a:xfrm>
          <a:custGeom>
            <a:avLst/>
            <a:gdLst>
              <a:gd name="T0" fmla="*/ 0 w 5"/>
              <a:gd name="T1" fmla="*/ 6 h 6"/>
              <a:gd name="T2" fmla="*/ 4 w 5"/>
              <a:gd name="T3" fmla="*/ 4 h 6"/>
              <a:gd name="T4" fmla="*/ 5 w 5"/>
              <a:gd name="T5" fmla="*/ 0 h 6"/>
            </a:gdLst>
            <a:ahLst/>
            <a:cxnLst>
              <a:cxn ang="0">
                <a:pos x="T0" y="T1"/>
              </a:cxn>
              <a:cxn ang="0">
                <a:pos x="T2" y="T3"/>
              </a:cxn>
              <a:cxn ang="0">
                <a:pos x="T4" y="T5"/>
              </a:cxn>
            </a:cxnLst>
            <a:rect l="0" t="0" r="r" b="b"/>
            <a:pathLst>
              <a:path w="5" h="6">
                <a:moveTo>
                  <a:pt x="0" y="6"/>
                </a:moveTo>
                <a:lnTo>
                  <a:pt x="4" y="4"/>
                </a:lnTo>
                <a:lnTo>
                  <a:pt x="5"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396" name="Freeform 364">
            <a:extLst>
              <a:ext uri="{FF2B5EF4-FFF2-40B4-BE49-F238E27FC236}">
                <a16:creationId xmlns:a16="http://schemas.microsoft.com/office/drawing/2014/main" id="{EC2784FC-41DC-F896-55D8-3891EB03ABA3}"/>
              </a:ext>
            </a:extLst>
          </p:cNvPr>
          <p:cNvSpPr>
            <a:spLocks/>
          </p:cNvSpPr>
          <p:nvPr/>
        </p:nvSpPr>
        <p:spPr bwMode="auto">
          <a:xfrm>
            <a:off x="6249988" y="3152775"/>
            <a:ext cx="17462" cy="6350"/>
          </a:xfrm>
          <a:custGeom>
            <a:avLst/>
            <a:gdLst>
              <a:gd name="T0" fmla="*/ 0 w 11"/>
              <a:gd name="T1" fmla="*/ 4 h 4"/>
              <a:gd name="T2" fmla="*/ 5 w 11"/>
              <a:gd name="T3" fmla="*/ 2 h 4"/>
              <a:gd name="T4" fmla="*/ 11 w 11"/>
              <a:gd name="T5" fmla="*/ 0 h 4"/>
            </a:gdLst>
            <a:ahLst/>
            <a:cxnLst>
              <a:cxn ang="0">
                <a:pos x="T0" y="T1"/>
              </a:cxn>
              <a:cxn ang="0">
                <a:pos x="T2" y="T3"/>
              </a:cxn>
              <a:cxn ang="0">
                <a:pos x="T4" y="T5"/>
              </a:cxn>
            </a:cxnLst>
            <a:rect l="0" t="0" r="r" b="b"/>
            <a:pathLst>
              <a:path w="11" h="4">
                <a:moveTo>
                  <a:pt x="0" y="4"/>
                </a:moveTo>
                <a:lnTo>
                  <a:pt x="5" y="2"/>
                </a:lnTo>
                <a:lnTo>
                  <a:pt x="11"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397" name="Freeform 365">
            <a:extLst>
              <a:ext uri="{FF2B5EF4-FFF2-40B4-BE49-F238E27FC236}">
                <a16:creationId xmlns:a16="http://schemas.microsoft.com/office/drawing/2014/main" id="{F0E23D91-AB38-19CD-03C3-C8DCC5B5D9BF}"/>
              </a:ext>
            </a:extLst>
          </p:cNvPr>
          <p:cNvSpPr>
            <a:spLocks/>
          </p:cNvSpPr>
          <p:nvPr/>
        </p:nvSpPr>
        <p:spPr bwMode="auto">
          <a:xfrm>
            <a:off x="6235700" y="3155951"/>
            <a:ext cx="14288" cy="3175"/>
          </a:xfrm>
          <a:custGeom>
            <a:avLst/>
            <a:gdLst>
              <a:gd name="T0" fmla="*/ 0 w 9"/>
              <a:gd name="T1" fmla="*/ 0 h 2"/>
              <a:gd name="T2" fmla="*/ 3 w 9"/>
              <a:gd name="T3" fmla="*/ 2 h 2"/>
              <a:gd name="T4" fmla="*/ 9 w 9"/>
              <a:gd name="T5" fmla="*/ 2 h 2"/>
            </a:gdLst>
            <a:ahLst/>
            <a:cxnLst>
              <a:cxn ang="0">
                <a:pos x="T0" y="T1"/>
              </a:cxn>
              <a:cxn ang="0">
                <a:pos x="T2" y="T3"/>
              </a:cxn>
              <a:cxn ang="0">
                <a:pos x="T4" y="T5"/>
              </a:cxn>
            </a:cxnLst>
            <a:rect l="0" t="0" r="r" b="b"/>
            <a:pathLst>
              <a:path w="9" h="2">
                <a:moveTo>
                  <a:pt x="0" y="0"/>
                </a:moveTo>
                <a:lnTo>
                  <a:pt x="3" y="2"/>
                </a:lnTo>
                <a:lnTo>
                  <a:pt x="9" y="2"/>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398" name="Freeform 366">
            <a:extLst>
              <a:ext uri="{FF2B5EF4-FFF2-40B4-BE49-F238E27FC236}">
                <a16:creationId xmlns:a16="http://schemas.microsoft.com/office/drawing/2014/main" id="{AD459F10-3C54-C067-13CF-7946FEBAC8AD}"/>
              </a:ext>
            </a:extLst>
          </p:cNvPr>
          <p:cNvSpPr>
            <a:spLocks/>
          </p:cNvSpPr>
          <p:nvPr/>
        </p:nvSpPr>
        <p:spPr bwMode="auto">
          <a:xfrm>
            <a:off x="6218238" y="3146426"/>
            <a:ext cx="17462" cy="9525"/>
          </a:xfrm>
          <a:custGeom>
            <a:avLst/>
            <a:gdLst>
              <a:gd name="T0" fmla="*/ 0 w 11"/>
              <a:gd name="T1" fmla="*/ 0 h 6"/>
              <a:gd name="T2" fmla="*/ 5 w 11"/>
              <a:gd name="T3" fmla="*/ 4 h 6"/>
              <a:gd name="T4" fmla="*/ 11 w 11"/>
              <a:gd name="T5" fmla="*/ 6 h 6"/>
            </a:gdLst>
            <a:ahLst/>
            <a:cxnLst>
              <a:cxn ang="0">
                <a:pos x="T0" y="T1"/>
              </a:cxn>
              <a:cxn ang="0">
                <a:pos x="T2" y="T3"/>
              </a:cxn>
              <a:cxn ang="0">
                <a:pos x="T4" y="T5"/>
              </a:cxn>
            </a:cxnLst>
            <a:rect l="0" t="0" r="r" b="b"/>
            <a:pathLst>
              <a:path w="11" h="6">
                <a:moveTo>
                  <a:pt x="0" y="0"/>
                </a:moveTo>
                <a:lnTo>
                  <a:pt x="5" y="4"/>
                </a:lnTo>
                <a:lnTo>
                  <a:pt x="11" y="6"/>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399" name="Freeform 367">
            <a:extLst>
              <a:ext uri="{FF2B5EF4-FFF2-40B4-BE49-F238E27FC236}">
                <a16:creationId xmlns:a16="http://schemas.microsoft.com/office/drawing/2014/main" id="{B250E62C-AF10-5CC1-D90A-3C0C36A1EB1D}"/>
              </a:ext>
            </a:extLst>
          </p:cNvPr>
          <p:cNvSpPr>
            <a:spLocks/>
          </p:cNvSpPr>
          <p:nvPr/>
        </p:nvSpPr>
        <p:spPr bwMode="auto">
          <a:xfrm>
            <a:off x="6445251" y="2865438"/>
            <a:ext cx="15875" cy="6350"/>
          </a:xfrm>
          <a:custGeom>
            <a:avLst/>
            <a:gdLst>
              <a:gd name="T0" fmla="*/ 10 w 10"/>
              <a:gd name="T1" fmla="*/ 4 h 4"/>
              <a:gd name="T2" fmla="*/ 4 w 10"/>
              <a:gd name="T3" fmla="*/ 2 h 4"/>
              <a:gd name="T4" fmla="*/ 0 w 10"/>
              <a:gd name="T5" fmla="*/ 0 h 4"/>
            </a:gdLst>
            <a:ahLst/>
            <a:cxnLst>
              <a:cxn ang="0">
                <a:pos x="T0" y="T1"/>
              </a:cxn>
              <a:cxn ang="0">
                <a:pos x="T2" y="T3"/>
              </a:cxn>
              <a:cxn ang="0">
                <a:pos x="T4" y="T5"/>
              </a:cxn>
            </a:cxnLst>
            <a:rect l="0" t="0" r="r" b="b"/>
            <a:pathLst>
              <a:path w="10" h="4">
                <a:moveTo>
                  <a:pt x="10" y="4"/>
                </a:moveTo>
                <a:lnTo>
                  <a:pt x="4" y="2"/>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00" name="Freeform 368">
            <a:extLst>
              <a:ext uri="{FF2B5EF4-FFF2-40B4-BE49-F238E27FC236}">
                <a16:creationId xmlns:a16="http://schemas.microsoft.com/office/drawing/2014/main" id="{67CD07D9-8240-0C58-2EED-1F90A07D53F7}"/>
              </a:ext>
            </a:extLst>
          </p:cNvPr>
          <p:cNvSpPr>
            <a:spLocks/>
          </p:cNvSpPr>
          <p:nvPr/>
        </p:nvSpPr>
        <p:spPr bwMode="auto">
          <a:xfrm>
            <a:off x="6430964" y="2865439"/>
            <a:ext cx="14287" cy="1587"/>
          </a:xfrm>
          <a:custGeom>
            <a:avLst/>
            <a:gdLst>
              <a:gd name="T0" fmla="*/ 9 w 9"/>
              <a:gd name="T1" fmla="*/ 4 w 9"/>
              <a:gd name="T2" fmla="*/ 0 w 9"/>
            </a:gdLst>
            <a:ahLst/>
            <a:cxnLst>
              <a:cxn ang="0">
                <a:pos x="T0" y="0"/>
              </a:cxn>
              <a:cxn ang="0">
                <a:pos x="T1" y="0"/>
              </a:cxn>
              <a:cxn ang="0">
                <a:pos x="T2" y="0"/>
              </a:cxn>
            </a:cxnLst>
            <a:rect l="0" t="0" r="r" b="b"/>
            <a:pathLst>
              <a:path w="9">
                <a:moveTo>
                  <a:pt x="9" y="0"/>
                </a:moveTo>
                <a:lnTo>
                  <a:pt x="4" y="0"/>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01" name="Freeform 369">
            <a:extLst>
              <a:ext uri="{FF2B5EF4-FFF2-40B4-BE49-F238E27FC236}">
                <a16:creationId xmlns:a16="http://schemas.microsoft.com/office/drawing/2014/main" id="{0052A734-26D8-CEF1-3DD3-845D0BDAA930}"/>
              </a:ext>
            </a:extLst>
          </p:cNvPr>
          <p:cNvSpPr>
            <a:spLocks/>
          </p:cNvSpPr>
          <p:nvPr/>
        </p:nvSpPr>
        <p:spPr bwMode="auto">
          <a:xfrm>
            <a:off x="6416675" y="2865439"/>
            <a:ext cx="14288" cy="3175"/>
          </a:xfrm>
          <a:custGeom>
            <a:avLst/>
            <a:gdLst>
              <a:gd name="T0" fmla="*/ 9 w 9"/>
              <a:gd name="T1" fmla="*/ 0 h 2"/>
              <a:gd name="T2" fmla="*/ 4 w 9"/>
              <a:gd name="T3" fmla="*/ 0 h 2"/>
              <a:gd name="T4" fmla="*/ 0 w 9"/>
              <a:gd name="T5" fmla="*/ 2 h 2"/>
            </a:gdLst>
            <a:ahLst/>
            <a:cxnLst>
              <a:cxn ang="0">
                <a:pos x="T0" y="T1"/>
              </a:cxn>
              <a:cxn ang="0">
                <a:pos x="T2" y="T3"/>
              </a:cxn>
              <a:cxn ang="0">
                <a:pos x="T4" y="T5"/>
              </a:cxn>
            </a:cxnLst>
            <a:rect l="0" t="0" r="r" b="b"/>
            <a:pathLst>
              <a:path w="9" h="2">
                <a:moveTo>
                  <a:pt x="9" y="0"/>
                </a:moveTo>
                <a:lnTo>
                  <a:pt x="4" y="0"/>
                </a:lnTo>
                <a:lnTo>
                  <a:pt x="0" y="2"/>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02" name="Freeform 370">
            <a:extLst>
              <a:ext uri="{FF2B5EF4-FFF2-40B4-BE49-F238E27FC236}">
                <a16:creationId xmlns:a16="http://schemas.microsoft.com/office/drawing/2014/main" id="{8FDA9019-4137-A2AB-999C-DA58D515ECDA}"/>
              </a:ext>
            </a:extLst>
          </p:cNvPr>
          <p:cNvSpPr>
            <a:spLocks/>
          </p:cNvSpPr>
          <p:nvPr/>
        </p:nvSpPr>
        <p:spPr bwMode="auto">
          <a:xfrm>
            <a:off x="6402389" y="2868614"/>
            <a:ext cx="14287" cy="9525"/>
          </a:xfrm>
          <a:custGeom>
            <a:avLst/>
            <a:gdLst>
              <a:gd name="T0" fmla="*/ 9 w 9"/>
              <a:gd name="T1" fmla="*/ 0 h 6"/>
              <a:gd name="T2" fmla="*/ 5 w 9"/>
              <a:gd name="T3" fmla="*/ 4 h 6"/>
              <a:gd name="T4" fmla="*/ 0 w 9"/>
              <a:gd name="T5" fmla="*/ 6 h 6"/>
            </a:gdLst>
            <a:ahLst/>
            <a:cxnLst>
              <a:cxn ang="0">
                <a:pos x="T0" y="T1"/>
              </a:cxn>
              <a:cxn ang="0">
                <a:pos x="T2" y="T3"/>
              </a:cxn>
              <a:cxn ang="0">
                <a:pos x="T4" y="T5"/>
              </a:cxn>
            </a:cxnLst>
            <a:rect l="0" t="0" r="r" b="b"/>
            <a:pathLst>
              <a:path w="9" h="6">
                <a:moveTo>
                  <a:pt x="9" y="0"/>
                </a:moveTo>
                <a:lnTo>
                  <a:pt x="5" y="4"/>
                </a:lnTo>
                <a:lnTo>
                  <a:pt x="0" y="6"/>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03" name="Freeform 371">
            <a:extLst>
              <a:ext uri="{FF2B5EF4-FFF2-40B4-BE49-F238E27FC236}">
                <a16:creationId xmlns:a16="http://schemas.microsoft.com/office/drawing/2014/main" id="{52C5D6A8-D30C-DBF9-C4D9-DDDED54240BA}"/>
              </a:ext>
            </a:extLst>
          </p:cNvPr>
          <p:cNvSpPr>
            <a:spLocks/>
          </p:cNvSpPr>
          <p:nvPr/>
        </p:nvSpPr>
        <p:spPr bwMode="auto">
          <a:xfrm>
            <a:off x="6396038" y="2878139"/>
            <a:ext cx="6350" cy="14287"/>
          </a:xfrm>
          <a:custGeom>
            <a:avLst/>
            <a:gdLst>
              <a:gd name="T0" fmla="*/ 4 w 4"/>
              <a:gd name="T1" fmla="*/ 0 h 9"/>
              <a:gd name="T2" fmla="*/ 2 w 4"/>
              <a:gd name="T3" fmla="*/ 3 h 9"/>
              <a:gd name="T4" fmla="*/ 0 w 4"/>
              <a:gd name="T5" fmla="*/ 9 h 9"/>
            </a:gdLst>
            <a:ahLst/>
            <a:cxnLst>
              <a:cxn ang="0">
                <a:pos x="T0" y="T1"/>
              </a:cxn>
              <a:cxn ang="0">
                <a:pos x="T2" y="T3"/>
              </a:cxn>
              <a:cxn ang="0">
                <a:pos x="T4" y="T5"/>
              </a:cxn>
            </a:cxnLst>
            <a:rect l="0" t="0" r="r" b="b"/>
            <a:pathLst>
              <a:path w="4" h="9">
                <a:moveTo>
                  <a:pt x="4" y="0"/>
                </a:moveTo>
                <a:lnTo>
                  <a:pt x="2" y="3"/>
                </a:lnTo>
                <a:lnTo>
                  <a:pt x="0" y="9"/>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04" name="Freeform 372">
            <a:extLst>
              <a:ext uri="{FF2B5EF4-FFF2-40B4-BE49-F238E27FC236}">
                <a16:creationId xmlns:a16="http://schemas.microsoft.com/office/drawing/2014/main" id="{4502C6DB-85E0-703A-F6B7-ECA421FADA88}"/>
              </a:ext>
            </a:extLst>
          </p:cNvPr>
          <p:cNvSpPr>
            <a:spLocks/>
          </p:cNvSpPr>
          <p:nvPr/>
        </p:nvSpPr>
        <p:spPr bwMode="auto">
          <a:xfrm>
            <a:off x="6389688" y="2892425"/>
            <a:ext cx="6350" cy="14288"/>
          </a:xfrm>
          <a:custGeom>
            <a:avLst/>
            <a:gdLst>
              <a:gd name="T0" fmla="*/ 4 w 4"/>
              <a:gd name="T1" fmla="*/ 0 h 9"/>
              <a:gd name="T2" fmla="*/ 2 w 4"/>
              <a:gd name="T3" fmla="*/ 6 h 9"/>
              <a:gd name="T4" fmla="*/ 0 w 4"/>
              <a:gd name="T5" fmla="*/ 9 h 9"/>
            </a:gdLst>
            <a:ahLst/>
            <a:cxnLst>
              <a:cxn ang="0">
                <a:pos x="T0" y="T1"/>
              </a:cxn>
              <a:cxn ang="0">
                <a:pos x="T2" y="T3"/>
              </a:cxn>
              <a:cxn ang="0">
                <a:pos x="T4" y="T5"/>
              </a:cxn>
            </a:cxnLst>
            <a:rect l="0" t="0" r="r" b="b"/>
            <a:pathLst>
              <a:path w="4" h="9">
                <a:moveTo>
                  <a:pt x="4" y="0"/>
                </a:moveTo>
                <a:lnTo>
                  <a:pt x="2" y="6"/>
                </a:lnTo>
                <a:lnTo>
                  <a:pt x="0" y="9"/>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05" name="Freeform 373">
            <a:extLst>
              <a:ext uri="{FF2B5EF4-FFF2-40B4-BE49-F238E27FC236}">
                <a16:creationId xmlns:a16="http://schemas.microsoft.com/office/drawing/2014/main" id="{E3DA61E6-15EB-DDAC-2D43-E79CAA799D03}"/>
              </a:ext>
            </a:extLst>
          </p:cNvPr>
          <p:cNvSpPr>
            <a:spLocks/>
          </p:cNvSpPr>
          <p:nvPr/>
        </p:nvSpPr>
        <p:spPr bwMode="auto">
          <a:xfrm>
            <a:off x="6389689" y="2906714"/>
            <a:ext cx="3175" cy="14287"/>
          </a:xfrm>
          <a:custGeom>
            <a:avLst/>
            <a:gdLst>
              <a:gd name="T0" fmla="*/ 0 w 2"/>
              <a:gd name="T1" fmla="*/ 0 h 9"/>
              <a:gd name="T2" fmla="*/ 2 w 2"/>
              <a:gd name="T3" fmla="*/ 6 h 9"/>
              <a:gd name="T4" fmla="*/ 2 w 2"/>
              <a:gd name="T5" fmla="*/ 9 h 9"/>
            </a:gdLst>
            <a:ahLst/>
            <a:cxnLst>
              <a:cxn ang="0">
                <a:pos x="T0" y="T1"/>
              </a:cxn>
              <a:cxn ang="0">
                <a:pos x="T2" y="T3"/>
              </a:cxn>
              <a:cxn ang="0">
                <a:pos x="T4" y="T5"/>
              </a:cxn>
            </a:cxnLst>
            <a:rect l="0" t="0" r="r" b="b"/>
            <a:pathLst>
              <a:path w="2" h="9">
                <a:moveTo>
                  <a:pt x="0" y="0"/>
                </a:moveTo>
                <a:lnTo>
                  <a:pt x="2" y="6"/>
                </a:lnTo>
                <a:lnTo>
                  <a:pt x="2" y="9"/>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06" name="Freeform 374">
            <a:extLst>
              <a:ext uri="{FF2B5EF4-FFF2-40B4-BE49-F238E27FC236}">
                <a16:creationId xmlns:a16="http://schemas.microsoft.com/office/drawing/2014/main" id="{BD208200-6302-026A-7BF2-C1AB0B2B62B5}"/>
              </a:ext>
            </a:extLst>
          </p:cNvPr>
          <p:cNvSpPr>
            <a:spLocks/>
          </p:cNvSpPr>
          <p:nvPr/>
        </p:nvSpPr>
        <p:spPr bwMode="auto">
          <a:xfrm>
            <a:off x="6392864" y="2921001"/>
            <a:ext cx="9525" cy="15875"/>
          </a:xfrm>
          <a:custGeom>
            <a:avLst/>
            <a:gdLst>
              <a:gd name="T0" fmla="*/ 0 w 6"/>
              <a:gd name="T1" fmla="*/ 0 h 10"/>
              <a:gd name="T2" fmla="*/ 2 w 6"/>
              <a:gd name="T3" fmla="*/ 6 h 10"/>
              <a:gd name="T4" fmla="*/ 6 w 6"/>
              <a:gd name="T5" fmla="*/ 10 h 10"/>
            </a:gdLst>
            <a:ahLst/>
            <a:cxnLst>
              <a:cxn ang="0">
                <a:pos x="T0" y="T1"/>
              </a:cxn>
              <a:cxn ang="0">
                <a:pos x="T2" y="T3"/>
              </a:cxn>
              <a:cxn ang="0">
                <a:pos x="T4" y="T5"/>
              </a:cxn>
            </a:cxnLst>
            <a:rect l="0" t="0" r="r" b="b"/>
            <a:pathLst>
              <a:path w="6" h="10">
                <a:moveTo>
                  <a:pt x="0" y="0"/>
                </a:moveTo>
                <a:lnTo>
                  <a:pt x="2" y="6"/>
                </a:lnTo>
                <a:lnTo>
                  <a:pt x="6" y="1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07" name="Freeform 375">
            <a:extLst>
              <a:ext uri="{FF2B5EF4-FFF2-40B4-BE49-F238E27FC236}">
                <a16:creationId xmlns:a16="http://schemas.microsoft.com/office/drawing/2014/main" id="{B9897C38-BBD9-BDF5-8B12-7CD89B0F6E6F}"/>
              </a:ext>
            </a:extLst>
          </p:cNvPr>
          <p:cNvSpPr>
            <a:spLocks/>
          </p:cNvSpPr>
          <p:nvPr/>
        </p:nvSpPr>
        <p:spPr bwMode="auto">
          <a:xfrm>
            <a:off x="6402389" y="2936876"/>
            <a:ext cx="14287" cy="11113"/>
          </a:xfrm>
          <a:custGeom>
            <a:avLst/>
            <a:gdLst>
              <a:gd name="T0" fmla="*/ 0 w 9"/>
              <a:gd name="T1" fmla="*/ 0 h 7"/>
              <a:gd name="T2" fmla="*/ 5 w 9"/>
              <a:gd name="T3" fmla="*/ 3 h 7"/>
              <a:gd name="T4" fmla="*/ 9 w 9"/>
              <a:gd name="T5" fmla="*/ 7 h 7"/>
            </a:gdLst>
            <a:ahLst/>
            <a:cxnLst>
              <a:cxn ang="0">
                <a:pos x="T0" y="T1"/>
              </a:cxn>
              <a:cxn ang="0">
                <a:pos x="T2" y="T3"/>
              </a:cxn>
              <a:cxn ang="0">
                <a:pos x="T4" y="T5"/>
              </a:cxn>
            </a:cxnLst>
            <a:rect l="0" t="0" r="r" b="b"/>
            <a:pathLst>
              <a:path w="9" h="7">
                <a:moveTo>
                  <a:pt x="0" y="0"/>
                </a:moveTo>
                <a:lnTo>
                  <a:pt x="5" y="3"/>
                </a:lnTo>
                <a:lnTo>
                  <a:pt x="9" y="7"/>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08" name="Freeform 376">
            <a:extLst>
              <a:ext uri="{FF2B5EF4-FFF2-40B4-BE49-F238E27FC236}">
                <a16:creationId xmlns:a16="http://schemas.microsoft.com/office/drawing/2014/main" id="{37F3DFA3-EC0C-EB5B-F383-D02801547B7E}"/>
              </a:ext>
            </a:extLst>
          </p:cNvPr>
          <p:cNvSpPr>
            <a:spLocks/>
          </p:cNvSpPr>
          <p:nvPr/>
        </p:nvSpPr>
        <p:spPr bwMode="auto">
          <a:xfrm>
            <a:off x="6416675" y="2947989"/>
            <a:ext cx="14288" cy="3175"/>
          </a:xfrm>
          <a:custGeom>
            <a:avLst/>
            <a:gdLst>
              <a:gd name="T0" fmla="*/ 0 w 9"/>
              <a:gd name="T1" fmla="*/ 0 h 2"/>
              <a:gd name="T2" fmla="*/ 5 w 9"/>
              <a:gd name="T3" fmla="*/ 2 h 2"/>
              <a:gd name="T4" fmla="*/ 9 w 9"/>
              <a:gd name="T5" fmla="*/ 2 h 2"/>
            </a:gdLst>
            <a:ahLst/>
            <a:cxnLst>
              <a:cxn ang="0">
                <a:pos x="T0" y="T1"/>
              </a:cxn>
              <a:cxn ang="0">
                <a:pos x="T2" y="T3"/>
              </a:cxn>
              <a:cxn ang="0">
                <a:pos x="T4" y="T5"/>
              </a:cxn>
            </a:cxnLst>
            <a:rect l="0" t="0" r="r" b="b"/>
            <a:pathLst>
              <a:path w="9" h="2">
                <a:moveTo>
                  <a:pt x="0" y="0"/>
                </a:moveTo>
                <a:lnTo>
                  <a:pt x="5" y="2"/>
                </a:lnTo>
                <a:lnTo>
                  <a:pt x="9" y="2"/>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09" name="Freeform 377">
            <a:extLst>
              <a:ext uri="{FF2B5EF4-FFF2-40B4-BE49-F238E27FC236}">
                <a16:creationId xmlns:a16="http://schemas.microsoft.com/office/drawing/2014/main" id="{5EAF231B-5C51-DB18-D473-B58BEE35DF24}"/>
              </a:ext>
            </a:extLst>
          </p:cNvPr>
          <p:cNvSpPr>
            <a:spLocks/>
          </p:cNvSpPr>
          <p:nvPr/>
        </p:nvSpPr>
        <p:spPr bwMode="auto">
          <a:xfrm>
            <a:off x="6430964" y="2947989"/>
            <a:ext cx="26987" cy="3175"/>
          </a:xfrm>
          <a:custGeom>
            <a:avLst/>
            <a:gdLst>
              <a:gd name="T0" fmla="*/ 0 w 17"/>
              <a:gd name="T1" fmla="*/ 2 h 2"/>
              <a:gd name="T2" fmla="*/ 9 w 17"/>
              <a:gd name="T3" fmla="*/ 2 h 2"/>
              <a:gd name="T4" fmla="*/ 17 w 17"/>
              <a:gd name="T5" fmla="*/ 0 h 2"/>
            </a:gdLst>
            <a:ahLst/>
            <a:cxnLst>
              <a:cxn ang="0">
                <a:pos x="T0" y="T1"/>
              </a:cxn>
              <a:cxn ang="0">
                <a:pos x="T2" y="T3"/>
              </a:cxn>
              <a:cxn ang="0">
                <a:pos x="T4" y="T5"/>
              </a:cxn>
            </a:cxnLst>
            <a:rect l="0" t="0" r="r" b="b"/>
            <a:pathLst>
              <a:path w="17" h="2">
                <a:moveTo>
                  <a:pt x="0" y="2"/>
                </a:moveTo>
                <a:lnTo>
                  <a:pt x="9" y="2"/>
                </a:lnTo>
                <a:lnTo>
                  <a:pt x="17"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10" name="Freeform 378">
            <a:extLst>
              <a:ext uri="{FF2B5EF4-FFF2-40B4-BE49-F238E27FC236}">
                <a16:creationId xmlns:a16="http://schemas.microsoft.com/office/drawing/2014/main" id="{573D967A-904C-8DE0-DF58-F0CC304E11DE}"/>
              </a:ext>
            </a:extLst>
          </p:cNvPr>
          <p:cNvSpPr>
            <a:spLocks/>
          </p:cNvSpPr>
          <p:nvPr/>
        </p:nvSpPr>
        <p:spPr bwMode="auto">
          <a:xfrm>
            <a:off x="6457951" y="2941638"/>
            <a:ext cx="3175" cy="6350"/>
          </a:xfrm>
          <a:custGeom>
            <a:avLst/>
            <a:gdLst>
              <a:gd name="T0" fmla="*/ 0 w 2"/>
              <a:gd name="T1" fmla="*/ 4 h 4"/>
              <a:gd name="T2" fmla="*/ 2 w 2"/>
              <a:gd name="T3" fmla="*/ 2 h 4"/>
              <a:gd name="T4" fmla="*/ 2 w 2"/>
              <a:gd name="T5" fmla="*/ 0 h 4"/>
            </a:gdLst>
            <a:ahLst/>
            <a:cxnLst>
              <a:cxn ang="0">
                <a:pos x="T0" y="T1"/>
              </a:cxn>
              <a:cxn ang="0">
                <a:pos x="T2" y="T3"/>
              </a:cxn>
              <a:cxn ang="0">
                <a:pos x="T4" y="T5"/>
              </a:cxn>
            </a:cxnLst>
            <a:rect l="0" t="0" r="r" b="b"/>
            <a:pathLst>
              <a:path w="2" h="4">
                <a:moveTo>
                  <a:pt x="0" y="4"/>
                </a:moveTo>
                <a:lnTo>
                  <a:pt x="2" y="2"/>
                </a:lnTo>
                <a:lnTo>
                  <a:pt x="2"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11" name="Freeform 379">
            <a:extLst>
              <a:ext uri="{FF2B5EF4-FFF2-40B4-BE49-F238E27FC236}">
                <a16:creationId xmlns:a16="http://schemas.microsoft.com/office/drawing/2014/main" id="{099FEE74-9EE3-AA91-B52A-FCA83403E9B7}"/>
              </a:ext>
            </a:extLst>
          </p:cNvPr>
          <p:cNvSpPr>
            <a:spLocks/>
          </p:cNvSpPr>
          <p:nvPr/>
        </p:nvSpPr>
        <p:spPr bwMode="auto">
          <a:xfrm>
            <a:off x="6454775" y="2936876"/>
            <a:ext cx="6350" cy="4763"/>
          </a:xfrm>
          <a:custGeom>
            <a:avLst/>
            <a:gdLst>
              <a:gd name="T0" fmla="*/ 4 w 4"/>
              <a:gd name="T1" fmla="*/ 3 h 3"/>
              <a:gd name="T2" fmla="*/ 2 w 4"/>
              <a:gd name="T3" fmla="*/ 1 h 3"/>
              <a:gd name="T4" fmla="*/ 0 w 4"/>
              <a:gd name="T5" fmla="*/ 0 h 3"/>
            </a:gdLst>
            <a:ahLst/>
            <a:cxnLst>
              <a:cxn ang="0">
                <a:pos x="T0" y="T1"/>
              </a:cxn>
              <a:cxn ang="0">
                <a:pos x="T2" y="T3"/>
              </a:cxn>
              <a:cxn ang="0">
                <a:pos x="T4" y="T5"/>
              </a:cxn>
            </a:cxnLst>
            <a:rect l="0" t="0" r="r" b="b"/>
            <a:pathLst>
              <a:path w="4" h="3">
                <a:moveTo>
                  <a:pt x="4" y="3"/>
                </a:moveTo>
                <a:lnTo>
                  <a:pt x="2" y="1"/>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12" name="Freeform 380">
            <a:extLst>
              <a:ext uri="{FF2B5EF4-FFF2-40B4-BE49-F238E27FC236}">
                <a16:creationId xmlns:a16="http://schemas.microsoft.com/office/drawing/2014/main" id="{588CA7F6-5584-EB4C-18BB-3DC69A1E84B0}"/>
              </a:ext>
            </a:extLst>
          </p:cNvPr>
          <p:cNvSpPr>
            <a:spLocks/>
          </p:cNvSpPr>
          <p:nvPr/>
        </p:nvSpPr>
        <p:spPr bwMode="auto">
          <a:xfrm>
            <a:off x="6430963" y="2933701"/>
            <a:ext cx="23812" cy="3175"/>
          </a:xfrm>
          <a:custGeom>
            <a:avLst/>
            <a:gdLst>
              <a:gd name="T0" fmla="*/ 15 w 15"/>
              <a:gd name="T1" fmla="*/ 2 h 2"/>
              <a:gd name="T2" fmla="*/ 8 w 15"/>
              <a:gd name="T3" fmla="*/ 2 h 2"/>
              <a:gd name="T4" fmla="*/ 0 w 15"/>
              <a:gd name="T5" fmla="*/ 0 h 2"/>
            </a:gdLst>
            <a:ahLst/>
            <a:cxnLst>
              <a:cxn ang="0">
                <a:pos x="T0" y="T1"/>
              </a:cxn>
              <a:cxn ang="0">
                <a:pos x="T2" y="T3"/>
              </a:cxn>
              <a:cxn ang="0">
                <a:pos x="T4" y="T5"/>
              </a:cxn>
            </a:cxnLst>
            <a:rect l="0" t="0" r="r" b="b"/>
            <a:pathLst>
              <a:path w="15" h="2">
                <a:moveTo>
                  <a:pt x="15" y="2"/>
                </a:moveTo>
                <a:lnTo>
                  <a:pt x="8" y="2"/>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13" name="Freeform 381">
            <a:extLst>
              <a:ext uri="{FF2B5EF4-FFF2-40B4-BE49-F238E27FC236}">
                <a16:creationId xmlns:a16="http://schemas.microsoft.com/office/drawing/2014/main" id="{253D0CF7-11FD-B7B9-0800-06376EE90DAA}"/>
              </a:ext>
            </a:extLst>
          </p:cNvPr>
          <p:cNvSpPr>
            <a:spLocks/>
          </p:cNvSpPr>
          <p:nvPr/>
        </p:nvSpPr>
        <p:spPr bwMode="auto">
          <a:xfrm>
            <a:off x="6416675" y="2933701"/>
            <a:ext cx="14288" cy="3175"/>
          </a:xfrm>
          <a:custGeom>
            <a:avLst/>
            <a:gdLst>
              <a:gd name="T0" fmla="*/ 9 w 9"/>
              <a:gd name="T1" fmla="*/ 0 h 2"/>
              <a:gd name="T2" fmla="*/ 5 w 9"/>
              <a:gd name="T3" fmla="*/ 2 h 2"/>
              <a:gd name="T4" fmla="*/ 0 w 9"/>
              <a:gd name="T5" fmla="*/ 2 h 2"/>
            </a:gdLst>
            <a:ahLst/>
            <a:cxnLst>
              <a:cxn ang="0">
                <a:pos x="T0" y="T1"/>
              </a:cxn>
              <a:cxn ang="0">
                <a:pos x="T2" y="T3"/>
              </a:cxn>
              <a:cxn ang="0">
                <a:pos x="T4" y="T5"/>
              </a:cxn>
            </a:cxnLst>
            <a:rect l="0" t="0" r="r" b="b"/>
            <a:pathLst>
              <a:path w="9" h="2">
                <a:moveTo>
                  <a:pt x="9" y="0"/>
                </a:moveTo>
                <a:lnTo>
                  <a:pt x="5" y="2"/>
                </a:lnTo>
                <a:lnTo>
                  <a:pt x="0" y="2"/>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14" name="Freeform 382">
            <a:extLst>
              <a:ext uri="{FF2B5EF4-FFF2-40B4-BE49-F238E27FC236}">
                <a16:creationId xmlns:a16="http://schemas.microsoft.com/office/drawing/2014/main" id="{6CA47219-0CBC-59D2-C51A-612C2F542F0F}"/>
              </a:ext>
            </a:extLst>
          </p:cNvPr>
          <p:cNvSpPr>
            <a:spLocks/>
          </p:cNvSpPr>
          <p:nvPr/>
        </p:nvSpPr>
        <p:spPr bwMode="auto">
          <a:xfrm>
            <a:off x="6402389" y="2936875"/>
            <a:ext cx="14287" cy="7938"/>
          </a:xfrm>
          <a:custGeom>
            <a:avLst/>
            <a:gdLst>
              <a:gd name="T0" fmla="*/ 9 w 9"/>
              <a:gd name="T1" fmla="*/ 0 h 5"/>
              <a:gd name="T2" fmla="*/ 3 w 9"/>
              <a:gd name="T3" fmla="*/ 3 h 5"/>
              <a:gd name="T4" fmla="*/ 0 w 9"/>
              <a:gd name="T5" fmla="*/ 5 h 5"/>
            </a:gdLst>
            <a:ahLst/>
            <a:cxnLst>
              <a:cxn ang="0">
                <a:pos x="T0" y="T1"/>
              </a:cxn>
              <a:cxn ang="0">
                <a:pos x="T2" y="T3"/>
              </a:cxn>
              <a:cxn ang="0">
                <a:pos x="T4" y="T5"/>
              </a:cxn>
            </a:cxnLst>
            <a:rect l="0" t="0" r="r" b="b"/>
            <a:pathLst>
              <a:path w="9" h="5">
                <a:moveTo>
                  <a:pt x="9" y="0"/>
                </a:moveTo>
                <a:lnTo>
                  <a:pt x="3" y="3"/>
                </a:lnTo>
                <a:lnTo>
                  <a:pt x="0" y="5"/>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15" name="Freeform 383">
            <a:extLst>
              <a:ext uri="{FF2B5EF4-FFF2-40B4-BE49-F238E27FC236}">
                <a16:creationId xmlns:a16="http://schemas.microsoft.com/office/drawing/2014/main" id="{08888F13-42E5-1588-FD69-784F2E9A514C}"/>
              </a:ext>
            </a:extLst>
          </p:cNvPr>
          <p:cNvSpPr>
            <a:spLocks/>
          </p:cNvSpPr>
          <p:nvPr/>
        </p:nvSpPr>
        <p:spPr bwMode="auto">
          <a:xfrm>
            <a:off x="6396038" y="2944814"/>
            <a:ext cx="6350" cy="14287"/>
          </a:xfrm>
          <a:custGeom>
            <a:avLst/>
            <a:gdLst>
              <a:gd name="T0" fmla="*/ 4 w 4"/>
              <a:gd name="T1" fmla="*/ 0 h 9"/>
              <a:gd name="T2" fmla="*/ 2 w 4"/>
              <a:gd name="T3" fmla="*/ 4 h 9"/>
              <a:gd name="T4" fmla="*/ 0 w 4"/>
              <a:gd name="T5" fmla="*/ 9 h 9"/>
            </a:gdLst>
            <a:ahLst/>
            <a:cxnLst>
              <a:cxn ang="0">
                <a:pos x="T0" y="T1"/>
              </a:cxn>
              <a:cxn ang="0">
                <a:pos x="T2" y="T3"/>
              </a:cxn>
              <a:cxn ang="0">
                <a:pos x="T4" y="T5"/>
              </a:cxn>
            </a:cxnLst>
            <a:rect l="0" t="0" r="r" b="b"/>
            <a:pathLst>
              <a:path w="4" h="9">
                <a:moveTo>
                  <a:pt x="4" y="0"/>
                </a:moveTo>
                <a:lnTo>
                  <a:pt x="2" y="4"/>
                </a:lnTo>
                <a:lnTo>
                  <a:pt x="0" y="9"/>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16" name="Freeform 384">
            <a:extLst>
              <a:ext uri="{FF2B5EF4-FFF2-40B4-BE49-F238E27FC236}">
                <a16:creationId xmlns:a16="http://schemas.microsoft.com/office/drawing/2014/main" id="{D89CF66D-116B-7E46-B35D-EF4E996FE536}"/>
              </a:ext>
            </a:extLst>
          </p:cNvPr>
          <p:cNvSpPr>
            <a:spLocks/>
          </p:cNvSpPr>
          <p:nvPr/>
        </p:nvSpPr>
        <p:spPr bwMode="auto">
          <a:xfrm>
            <a:off x="6389688" y="2959101"/>
            <a:ext cx="6350" cy="17463"/>
          </a:xfrm>
          <a:custGeom>
            <a:avLst/>
            <a:gdLst>
              <a:gd name="T0" fmla="*/ 4 w 4"/>
              <a:gd name="T1" fmla="*/ 0 h 11"/>
              <a:gd name="T2" fmla="*/ 2 w 4"/>
              <a:gd name="T3" fmla="*/ 6 h 11"/>
              <a:gd name="T4" fmla="*/ 0 w 4"/>
              <a:gd name="T5" fmla="*/ 11 h 11"/>
            </a:gdLst>
            <a:ahLst/>
            <a:cxnLst>
              <a:cxn ang="0">
                <a:pos x="T0" y="T1"/>
              </a:cxn>
              <a:cxn ang="0">
                <a:pos x="T2" y="T3"/>
              </a:cxn>
              <a:cxn ang="0">
                <a:pos x="T4" y="T5"/>
              </a:cxn>
            </a:cxnLst>
            <a:rect l="0" t="0" r="r" b="b"/>
            <a:pathLst>
              <a:path w="4" h="11">
                <a:moveTo>
                  <a:pt x="4" y="0"/>
                </a:moveTo>
                <a:lnTo>
                  <a:pt x="2" y="6"/>
                </a:lnTo>
                <a:lnTo>
                  <a:pt x="0" y="11"/>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17" name="Freeform 385">
            <a:extLst>
              <a:ext uri="{FF2B5EF4-FFF2-40B4-BE49-F238E27FC236}">
                <a16:creationId xmlns:a16="http://schemas.microsoft.com/office/drawing/2014/main" id="{C182632E-C71E-5732-CCCB-059FC433A89E}"/>
              </a:ext>
            </a:extLst>
          </p:cNvPr>
          <p:cNvSpPr>
            <a:spLocks/>
          </p:cNvSpPr>
          <p:nvPr/>
        </p:nvSpPr>
        <p:spPr bwMode="auto">
          <a:xfrm>
            <a:off x="6389689" y="2976564"/>
            <a:ext cx="3175" cy="15875"/>
          </a:xfrm>
          <a:custGeom>
            <a:avLst/>
            <a:gdLst>
              <a:gd name="T0" fmla="*/ 0 w 2"/>
              <a:gd name="T1" fmla="*/ 0 h 10"/>
              <a:gd name="T2" fmla="*/ 2 w 2"/>
              <a:gd name="T3" fmla="*/ 6 h 10"/>
              <a:gd name="T4" fmla="*/ 2 w 2"/>
              <a:gd name="T5" fmla="*/ 10 h 10"/>
            </a:gdLst>
            <a:ahLst/>
            <a:cxnLst>
              <a:cxn ang="0">
                <a:pos x="T0" y="T1"/>
              </a:cxn>
              <a:cxn ang="0">
                <a:pos x="T2" y="T3"/>
              </a:cxn>
              <a:cxn ang="0">
                <a:pos x="T4" y="T5"/>
              </a:cxn>
            </a:cxnLst>
            <a:rect l="0" t="0" r="r" b="b"/>
            <a:pathLst>
              <a:path w="2" h="10">
                <a:moveTo>
                  <a:pt x="0" y="0"/>
                </a:moveTo>
                <a:lnTo>
                  <a:pt x="2" y="6"/>
                </a:lnTo>
                <a:lnTo>
                  <a:pt x="2" y="1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18" name="Freeform 386">
            <a:extLst>
              <a:ext uri="{FF2B5EF4-FFF2-40B4-BE49-F238E27FC236}">
                <a16:creationId xmlns:a16="http://schemas.microsoft.com/office/drawing/2014/main" id="{1CEC899E-98EC-B4F7-7491-5970B917A7C1}"/>
              </a:ext>
            </a:extLst>
          </p:cNvPr>
          <p:cNvSpPr>
            <a:spLocks/>
          </p:cNvSpPr>
          <p:nvPr/>
        </p:nvSpPr>
        <p:spPr bwMode="auto">
          <a:xfrm>
            <a:off x="6392864" y="2992438"/>
            <a:ext cx="9525" cy="11112"/>
          </a:xfrm>
          <a:custGeom>
            <a:avLst/>
            <a:gdLst>
              <a:gd name="T0" fmla="*/ 0 w 6"/>
              <a:gd name="T1" fmla="*/ 0 h 7"/>
              <a:gd name="T2" fmla="*/ 2 w 6"/>
              <a:gd name="T3" fmla="*/ 3 h 7"/>
              <a:gd name="T4" fmla="*/ 6 w 6"/>
              <a:gd name="T5" fmla="*/ 7 h 7"/>
            </a:gdLst>
            <a:ahLst/>
            <a:cxnLst>
              <a:cxn ang="0">
                <a:pos x="T0" y="T1"/>
              </a:cxn>
              <a:cxn ang="0">
                <a:pos x="T2" y="T3"/>
              </a:cxn>
              <a:cxn ang="0">
                <a:pos x="T4" y="T5"/>
              </a:cxn>
            </a:cxnLst>
            <a:rect l="0" t="0" r="r" b="b"/>
            <a:pathLst>
              <a:path w="6" h="7">
                <a:moveTo>
                  <a:pt x="0" y="0"/>
                </a:moveTo>
                <a:lnTo>
                  <a:pt x="2" y="3"/>
                </a:lnTo>
                <a:lnTo>
                  <a:pt x="6" y="7"/>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19" name="Freeform 387">
            <a:extLst>
              <a:ext uri="{FF2B5EF4-FFF2-40B4-BE49-F238E27FC236}">
                <a16:creationId xmlns:a16="http://schemas.microsoft.com/office/drawing/2014/main" id="{2FC73B43-F99E-D125-42DC-3A56A603238E}"/>
              </a:ext>
            </a:extLst>
          </p:cNvPr>
          <p:cNvSpPr>
            <a:spLocks/>
          </p:cNvSpPr>
          <p:nvPr/>
        </p:nvSpPr>
        <p:spPr bwMode="auto">
          <a:xfrm>
            <a:off x="6402389" y="3003551"/>
            <a:ext cx="14287" cy="11113"/>
          </a:xfrm>
          <a:custGeom>
            <a:avLst/>
            <a:gdLst>
              <a:gd name="T0" fmla="*/ 0 w 9"/>
              <a:gd name="T1" fmla="*/ 0 h 7"/>
              <a:gd name="T2" fmla="*/ 3 w 9"/>
              <a:gd name="T3" fmla="*/ 6 h 7"/>
              <a:gd name="T4" fmla="*/ 9 w 9"/>
              <a:gd name="T5" fmla="*/ 7 h 7"/>
            </a:gdLst>
            <a:ahLst/>
            <a:cxnLst>
              <a:cxn ang="0">
                <a:pos x="T0" y="T1"/>
              </a:cxn>
              <a:cxn ang="0">
                <a:pos x="T2" y="T3"/>
              </a:cxn>
              <a:cxn ang="0">
                <a:pos x="T4" y="T5"/>
              </a:cxn>
            </a:cxnLst>
            <a:rect l="0" t="0" r="r" b="b"/>
            <a:pathLst>
              <a:path w="9" h="7">
                <a:moveTo>
                  <a:pt x="0" y="0"/>
                </a:moveTo>
                <a:lnTo>
                  <a:pt x="3" y="6"/>
                </a:lnTo>
                <a:lnTo>
                  <a:pt x="9" y="7"/>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20" name="Freeform 388">
            <a:extLst>
              <a:ext uri="{FF2B5EF4-FFF2-40B4-BE49-F238E27FC236}">
                <a16:creationId xmlns:a16="http://schemas.microsoft.com/office/drawing/2014/main" id="{4A5243D3-1F7A-AF72-5FBF-EEC96CB52901}"/>
              </a:ext>
            </a:extLst>
          </p:cNvPr>
          <p:cNvSpPr>
            <a:spLocks/>
          </p:cNvSpPr>
          <p:nvPr/>
        </p:nvSpPr>
        <p:spPr bwMode="auto">
          <a:xfrm>
            <a:off x="6416675" y="3014663"/>
            <a:ext cx="14288" cy="6350"/>
          </a:xfrm>
          <a:custGeom>
            <a:avLst/>
            <a:gdLst>
              <a:gd name="T0" fmla="*/ 0 w 9"/>
              <a:gd name="T1" fmla="*/ 0 h 4"/>
              <a:gd name="T2" fmla="*/ 4 w 9"/>
              <a:gd name="T3" fmla="*/ 2 h 4"/>
              <a:gd name="T4" fmla="*/ 9 w 9"/>
              <a:gd name="T5" fmla="*/ 4 h 4"/>
            </a:gdLst>
            <a:ahLst/>
            <a:cxnLst>
              <a:cxn ang="0">
                <a:pos x="T0" y="T1"/>
              </a:cxn>
              <a:cxn ang="0">
                <a:pos x="T2" y="T3"/>
              </a:cxn>
              <a:cxn ang="0">
                <a:pos x="T4" y="T5"/>
              </a:cxn>
            </a:cxnLst>
            <a:rect l="0" t="0" r="r" b="b"/>
            <a:pathLst>
              <a:path w="9" h="4">
                <a:moveTo>
                  <a:pt x="0" y="0"/>
                </a:moveTo>
                <a:lnTo>
                  <a:pt x="4" y="2"/>
                </a:lnTo>
                <a:lnTo>
                  <a:pt x="9" y="4"/>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21" name="Freeform 389">
            <a:extLst>
              <a:ext uri="{FF2B5EF4-FFF2-40B4-BE49-F238E27FC236}">
                <a16:creationId xmlns:a16="http://schemas.microsoft.com/office/drawing/2014/main" id="{DBAAA201-0570-28C4-3A2F-9B5C576CEFDD}"/>
              </a:ext>
            </a:extLst>
          </p:cNvPr>
          <p:cNvSpPr>
            <a:spLocks/>
          </p:cNvSpPr>
          <p:nvPr/>
        </p:nvSpPr>
        <p:spPr bwMode="auto">
          <a:xfrm>
            <a:off x="6430964" y="3014663"/>
            <a:ext cx="26987" cy="6350"/>
          </a:xfrm>
          <a:custGeom>
            <a:avLst/>
            <a:gdLst>
              <a:gd name="T0" fmla="*/ 0 w 17"/>
              <a:gd name="T1" fmla="*/ 4 h 4"/>
              <a:gd name="T2" fmla="*/ 8 w 17"/>
              <a:gd name="T3" fmla="*/ 4 h 4"/>
              <a:gd name="T4" fmla="*/ 17 w 17"/>
              <a:gd name="T5" fmla="*/ 0 h 4"/>
            </a:gdLst>
            <a:ahLst/>
            <a:cxnLst>
              <a:cxn ang="0">
                <a:pos x="T0" y="T1"/>
              </a:cxn>
              <a:cxn ang="0">
                <a:pos x="T2" y="T3"/>
              </a:cxn>
              <a:cxn ang="0">
                <a:pos x="T4" y="T5"/>
              </a:cxn>
            </a:cxnLst>
            <a:rect l="0" t="0" r="r" b="b"/>
            <a:pathLst>
              <a:path w="17" h="4">
                <a:moveTo>
                  <a:pt x="0" y="4"/>
                </a:moveTo>
                <a:lnTo>
                  <a:pt x="8" y="4"/>
                </a:lnTo>
                <a:lnTo>
                  <a:pt x="17"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22" name="Line 390">
            <a:extLst>
              <a:ext uri="{FF2B5EF4-FFF2-40B4-BE49-F238E27FC236}">
                <a16:creationId xmlns:a16="http://schemas.microsoft.com/office/drawing/2014/main" id="{BAB47AF9-2EE7-30E3-5279-EBC1D1E96496}"/>
              </a:ext>
            </a:extLst>
          </p:cNvPr>
          <p:cNvSpPr>
            <a:spLocks noChangeShapeType="1"/>
          </p:cNvSpPr>
          <p:nvPr/>
        </p:nvSpPr>
        <p:spPr bwMode="auto">
          <a:xfrm flipV="1">
            <a:off x="6457951" y="3009901"/>
            <a:ext cx="3175" cy="4763"/>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23" name="Freeform 391">
            <a:extLst>
              <a:ext uri="{FF2B5EF4-FFF2-40B4-BE49-F238E27FC236}">
                <a16:creationId xmlns:a16="http://schemas.microsoft.com/office/drawing/2014/main" id="{91DEF5BD-0872-57FD-A7B8-90263EF3645B}"/>
              </a:ext>
            </a:extLst>
          </p:cNvPr>
          <p:cNvSpPr>
            <a:spLocks/>
          </p:cNvSpPr>
          <p:nvPr/>
        </p:nvSpPr>
        <p:spPr bwMode="auto">
          <a:xfrm>
            <a:off x="6457951" y="3003550"/>
            <a:ext cx="3175" cy="6350"/>
          </a:xfrm>
          <a:custGeom>
            <a:avLst/>
            <a:gdLst>
              <a:gd name="T0" fmla="*/ 2 w 2"/>
              <a:gd name="T1" fmla="*/ 4 h 4"/>
              <a:gd name="T2" fmla="*/ 0 w 2"/>
              <a:gd name="T3" fmla="*/ 2 h 4"/>
              <a:gd name="T4" fmla="*/ 0 w 2"/>
              <a:gd name="T5" fmla="*/ 0 h 4"/>
            </a:gdLst>
            <a:ahLst/>
            <a:cxnLst>
              <a:cxn ang="0">
                <a:pos x="T0" y="T1"/>
              </a:cxn>
              <a:cxn ang="0">
                <a:pos x="T2" y="T3"/>
              </a:cxn>
              <a:cxn ang="0">
                <a:pos x="T4" y="T5"/>
              </a:cxn>
            </a:cxnLst>
            <a:rect l="0" t="0" r="r" b="b"/>
            <a:pathLst>
              <a:path w="2" h="4">
                <a:moveTo>
                  <a:pt x="2" y="4"/>
                </a:moveTo>
                <a:lnTo>
                  <a:pt x="0" y="2"/>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24" name="Freeform 392">
            <a:extLst>
              <a:ext uri="{FF2B5EF4-FFF2-40B4-BE49-F238E27FC236}">
                <a16:creationId xmlns:a16="http://schemas.microsoft.com/office/drawing/2014/main" id="{8E27FA28-16CA-3FEE-913A-04B33EB98EB7}"/>
              </a:ext>
            </a:extLst>
          </p:cNvPr>
          <p:cNvSpPr>
            <a:spLocks/>
          </p:cNvSpPr>
          <p:nvPr/>
        </p:nvSpPr>
        <p:spPr bwMode="auto">
          <a:xfrm>
            <a:off x="6430964" y="3000376"/>
            <a:ext cx="26987" cy="3175"/>
          </a:xfrm>
          <a:custGeom>
            <a:avLst/>
            <a:gdLst>
              <a:gd name="T0" fmla="*/ 17 w 17"/>
              <a:gd name="T1" fmla="*/ 2 h 2"/>
              <a:gd name="T2" fmla="*/ 8 w 17"/>
              <a:gd name="T3" fmla="*/ 2 h 2"/>
              <a:gd name="T4" fmla="*/ 0 w 17"/>
              <a:gd name="T5" fmla="*/ 0 h 2"/>
            </a:gdLst>
            <a:ahLst/>
            <a:cxnLst>
              <a:cxn ang="0">
                <a:pos x="T0" y="T1"/>
              </a:cxn>
              <a:cxn ang="0">
                <a:pos x="T2" y="T3"/>
              </a:cxn>
              <a:cxn ang="0">
                <a:pos x="T4" y="T5"/>
              </a:cxn>
            </a:cxnLst>
            <a:rect l="0" t="0" r="r" b="b"/>
            <a:pathLst>
              <a:path w="17" h="2">
                <a:moveTo>
                  <a:pt x="17" y="2"/>
                </a:moveTo>
                <a:lnTo>
                  <a:pt x="8" y="2"/>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25" name="Freeform 393">
            <a:extLst>
              <a:ext uri="{FF2B5EF4-FFF2-40B4-BE49-F238E27FC236}">
                <a16:creationId xmlns:a16="http://schemas.microsoft.com/office/drawing/2014/main" id="{E0FD3F26-3F71-A75C-31C2-008B9FD71774}"/>
              </a:ext>
            </a:extLst>
          </p:cNvPr>
          <p:cNvSpPr>
            <a:spLocks/>
          </p:cNvSpPr>
          <p:nvPr/>
        </p:nvSpPr>
        <p:spPr bwMode="auto">
          <a:xfrm>
            <a:off x="6416675" y="3000375"/>
            <a:ext cx="14288" cy="6350"/>
          </a:xfrm>
          <a:custGeom>
            <a:avLst/>
            <a:gdLst>
              <a:gd name="T0" fmla="*/ 9 w 9"/>
              <a:gd name="T1" fmla="*/ 0 h 4"/>
              <a:gd name="T2" fmla="*/ 5 w 9"/>
              <a:gd name="T3" fmla="*/ 2 h 4"/>
              <a:gd name="T4" fmla="*/ 0 w 9"/>
              <a:gd name="T5" fmla="*/ 4 h 4"/>
            </a:gdLst>
            <a:ahLst/>
            <a:cxnLst>
              <a:cxn ang="0">
                <a:pos x="T0" y="T1"/>
              </a:cxn>
              <a:cxn ang="0">
                <a:pos x="T2" y="T3"/>
              </a:cxn>
              <a:cxn ang="0">
                <a:pos x="T4" y="T5"/>
              </a:cxn>
            </a:cxnLst>
            <a:rect l="0" t="0" r="r" b="b"/>
            <a:pathLst>
              <a:path w="9" h="4">
                <a:moveTo>
                  <a:pt x="9" y="0"/>
                </a:moveTo>
                <a:lnTo>
                  <a:pt x="5" y="2"/>
                </a:lnTo>
                <a:lnTo>
                  <a:pt x="0" y="4"/>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26" name="Freeform 394">
            <a:extLst>
              <a:ext uri="{FF2B5EF4-FFF2-40B4-BE49-F238E27FC236}">
                <a16:creationId xmlns:a16="http://schemas.microsoft.com/office/drawing/2014/main" id="{71966087-7EEF-7A32-93E6-A37C00C0B55E}"/>
              </a:ext>
            </a:extLst>
          </p:cNvPr>
          <p:cNvSpPr>
            <a:spLocks/>
          </p:cNvSpPr>
          <p:nvPr/>
        </p:nvSpPr>
        <p:spPr bwMode="auto">
          <a:xfrm>
            <a:off x="6402389" y="3006726"/>
            <a:ext cx="14287" cy="11113"/>
          </a:xfrm>
          <a:custGeom>
            <a:avLst/>
            <a:gdLst>
              <a:gd name="T0" fmla="*/ 9 w 9"/>
              <a:gd name="T1" fmla="*/ 0 h 7"/>
              <a:gd name="T2" fmla="*/ 3 w 9"/>
              <a:gd name="T3" fmla="*/ 2 h 7"/>
              <a:gd name="T4" fmla="*/ 0 w 9"/>
              <a:gd name="T5" fmla="*/ 7 h 7"/>
            </a:gdLst>
            <a:ahLst/>
            <a:cxnLst>
              <a:cxn ang="0">
                <a:pos x="T0" y="T1"/>
              </a:cxn>
              <a:cxn ang="0">
                <a:pos x="T2" y="T3"/>
              </a:cxn>
              <a:cxn ang="0">
                <a:pos x="T4" y="T5"/>
              </a:cxn>
            </a:cxnLst>
            <a:rect l="0" t="0" r="r" b="b"/>
            <a:pathLst>
              <a:path w="9" h="7">
                <a:moveTo>
                  <a:pt x="9" y="0"/>
                </a:moveTo>
                <a:lnTo>
                  <a:pt x="3" y="2"/>
                </a:lnTo>
                <a:lnTo>
                  <a:pt x="0" y="7"/>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27" name="Freeform 395">
            <a:extLst>
              <a:ext uri="{FF2B5EF4-FFF2-40B4-BE49-F238E27FC236}">
                <a16:creationId xmlns:a16="http://schemas.microsoft.com/office/drawing/2014/main" id="{142D6D46-2AC9-27EA-50E3-C475272E730B}"/>
              </a:ext>
            </a:extLst>
          </p:cNvPr>
          <p:cNvSpPr>
            <a:spLocks/>
          </p:cNvSpPr>
          <p:nvPr/>
        </p:nvSpPr>
        <p:spPr bwMode="auto">
          <a:xfrm>
            <a:off x="6396038" y="3017839"/>
            <a:ext cx="6350" cy="14287"/>
          </a:xfrm>
          <a:custGeom>
            <a:avLst/>
            <a:gdLst>
              <a:gd name="T0" fmla="*/ 4 w 4"/>
              <a:gd name="T1" fmla="*/ 0 h 9"/>
              <a:gd name="T2" fmla="*/ 2 w 4"/>
              <a:gd name="T3" fmla="*/ 4 h 9"/>
              <a:gd name="T4" fmla="*/ 0 w 4"/>
              <a:gd name="T5" fmla="*/ 9 h 9"/>
            </a:gdLst>
            <a:ahLst/>
            <a:cxnLst>
              <a:cxn ang="0">
                <a:pos x="T0" y="T1"/>
              </a:cxn>
              <a:cxn ang="0">
                <a:pos x="T2" y="T3"/>
              </a:cxn>
              <a:cxn ang="0">
                <a:pos x="T4" y="T5"/>
              </a:cxn>
            </a:cxnLst>
            <a:rect l="0" t="0" r="r" b="b"/>
            <a:pathLst>
              <a:path w="4" h="9">
                <a:moveTo>
                  <a:pt x="4" y="0"/>
                </a:moveTo>
                <a:lnTo>
                  <a:pt x="2" y="4"/>
                </a:lnTo>
                <a:lnTo>
                  <a:pt x="0" y="9"/>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28" name="Freeform 396">
            <a:extLst>
              <a:ext uri="{FF2B5EF4-FFF2-40B4-BE49-F238E27FC236}">
                <a16:creationId xmlns:a16="http://schemas.microsoft.com/office/drawing/2014/main" id="{A525D307-D10F-D299-7CF4-088B11538B4B}"/>
              </a:ext>
            </a:extLst>
          </p:cNvPr>
          <p:cNvSpPr>
            <a:spLocks/>
          </p:cNvSpPr>
          <p:nvPr/>
        </p:nvSpPr>
        <p:spPr bwMode="auto">
          <a:xfrm>
            <a:off x="6389688" y="3032125"/>
            <a:ext cx="6350" cy="12700"/>
          </a:xfrm>
          <a:custGeom>
            <a:avLst/>
            <a:gdLst>
              <a:gd name="T0" fmla="*/ 4 w 4"/>
              <a:gd name="T1" fmla="*/ 0 h 8"/>
              <a:gd name="T2" fmla="*/ 2 w 4"/>
              <a:gd name="T3" fmla="*/ 4 h 8"/>
              <a:gd name="T4" fmla="*/ 0 w 4"/>
              <a:gd name="T5" fmla="*/ 8 h 8"/>
            </a:gdLst>
            <a:ahLst/>
            <a:cxnLst>
              <a:cxn ang="0">
                <a:pos x="T0" y="T1"/>
              </a:cxn>
              <a:cxn ang="0">
                <a:pos x="T2" y="T3"/>
              </a:cxn>
              <a:cxn ang="0">
                <a:pos x="T4" y="T5"/>
              </a:cxn>
            </a:cxnLst>
            <a:rect l="0" t="0" r="r" b="b"/>
            <a:pathLst>
              <a:path w="4" h="8">
                <a:moveTo>
                  <a:pt x="4" y="0"/>
                </a:moveTo>
                <a:lnTo>
                  <a:pt x="2" y="4"/>
                </a:lnTo>
                <a:lnTo>
                  <a:pt x="0" y="8"/>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29" name="Freeform 397">
            <a:extLst>
              <a:ext uri="{FF2B5EF4-FFF2-40B4-BE49-F238E27FC236}">
                <a16:creationId xmlns:a16="http://schemas.microsoft.com/office/drawing/2014/main" id="{AD1E17C2-DCC7-A3B0-88BB-63E2C51BDF56}"/>
              </a:ext>
            </a:extLst>
          </p:cNvPr>
          <p:cNvSpPr>
            <a:spLocks/>
          </p:cNvSpPr>
          <p:nvPr/>
        </p:nvSpPr>
        <p:spPr bwMode="auto">
          <a:xfrm>
            <a:off x="6389689" y="3044825"/>
            <a:ext cx="3175" cy="14288"/>
          </a:xfrm>
          <a:custGeom>
            <a:avLst/>
            <a:gdLst>
              <a:gd name="T0" fmla="*/ 0 w 2"/>
              <a:gd name="T1" fmla="*/ 0 h 9"/>
              <a:gd name="T2" fmla="*/ 2 w 2"/>
              <a:gd name="T3" fmla="*/ 5 h 9"/>
              <a:gd name="T4" fmla="*/ 2 w 2"/>
              <a:gd name="T5" fmla="*/ 9 h 9"/>
            </a:gdLst>
            <a:ahLst/>
            <a:cxnLst>
              <a:cxn ang="0">
                <a:pos x="T0" y="T1"/>
              </a:cxn>
              <a:cxn ang="0">
                <a:pos x="T2" y="T3"/>
              </a:cxn>
              <a:cxn ang="0">
                <a:pos x="T4" y="T5"/>
              </a:cxn>
            </a:cxnLst>
            <a:rect l="0" t="0" r="r" b="b"/>
            <a:pathLst>
              <a:path w="2" h="9">
                <a:moveTo>
                  <a:pt x="0" y="0"/>
                </a:moveTo>
                <a:lnTo>
                  <a:pt x="2" y="5"/>
                </a:lnTo>
                <a:lnTo>
                  <a:pt x="2" y="9"/>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30" name="Freeform 398">
            <a:extLst>
              <a:ext uri="{FF2B5EF4-FFF2-40B4-BE49-F238E27FC236}">
                <a16:creationId xmlns:a16="http://schemas.microsoft.com/office/drawing/2014/main" id="{3BE306AD-C1BF-2D4E-A0DE-CB3DDE675BC1}"/>
              </a:ext>
            </a:extLst>
          </p:cNvPr>
          <p:cNvSpPr>
            <a:spLocks/>
          </p:cNvSpPr>
          <p:nvPr/>
        </p:nvSpPr>
        <p:spPr bwMode="auto">
          <a:xfrm>
            <a:off x="6392864" y="3059114"/>
            <a:ext cx="9525" cy="14287"/>
          </a:xfrm>
          <a:custGeom>
            <a:avLst/>
            <a:gdLst>
              <a:gd name="T0" fmla="*/ 0 w 6"/>
              <a:gd name="T1" fmla="*/ 0 h 9"/>
              <a:gd name="T2" fmla="*/ 2 w 6"/>
              <a:gd name="T3" fmla="*/ 6 h 9"/>
              <a:gd name="T4" fmla="*/ 6 w 6"/>
              <a:gd name="T5" fmla="*/ 9 h 9"/>
            </a:gdLst>
            <a:ahLst/>
            <a:cxnLst>
              <a:cxn ang="0">
                <a:pos x="T0" y="T1"/>
              </a:cxn>
              <a:cxn ang="0">
                <a:pos x="T2" y="T3"/>
              </a:cxn>
              <a:cxn ang="0">
                <a:pos x="T4" y="T5"/>
              </a:cxn>
            </a:cxnLst>
            <a:rect l="0" t="0" r="r" b="b"/>
            <a:pathLst>
              <a:path w="6" h="9">
                <a:moveTo>
                  <a:pt x="0" y="0"/>
                </a:moveTo>
                <a:lnTo>
                  <a:pt x="2" y="6"/>
                </a:lnTo>
                <a:lnTo>
                  <a:pt x="6" y="9"/>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31" name="Freeform 399">
            <a:extLst>
              <a:ext uri="{FF2B5EF4-FFF2-40B4-BE49-F238E27FC236}">
                <a16:creationId xmlns:a16="http://schemas.microsoft.com/office/drawing/2014/main" id="{CC2B7E28-BB20-A7EC-7047-72CFE9B448A8}"/>
              </a:ext>
            </a:extLst>
          </p:cNvPr>
          <p:cNvSpPr>
            <a:spLocks/>
          </p:cNvSpPr>
          <p:nvPr/>
        </p:nvSpPr>
        <p:spPr bwMode="auto">
          <a:xfrm>
            <a:off x="6402388" y="3073401"/>
            <a:ext cx="11112" cy="9525"/>
          </a:xfrm>
          <a:custGeom>
            <a:avLst/>
            <a:gdLst>
              <a:gd name="T0" fmla="*/ 0 w 7"/>
              <a:gd name="T1" fmla="*/ 0 h 6"/>
              <a:gd name="T2" fmla="*/ 3 w 7"/>
              <a:gd name="T3" fmla="*/ 4 h 6"/>
              <a:gd name="T4" fmla="*/ 7 w 7"/>
              <a:gd name="T5" fmla="*/ 6 h 6"/>
            </a:gdLst>
            <a:ahLst/>
            <a:cxnLst>
              <a:cxn ang="0">
                <a:pos x="T0" y="T1"/>
              </a:cxn>
              <a:cxn ang="0">
                <a:pos x="T2" y="T3"/>
              </a:cxn>
              <a:cxn ang="0">
                <a:pos x="T4" y="T5"/>
              </a:cxn>
            </a:cxnLst>
            <a:rect l="0" t="0" r="r" b="b"/>
            <a:pathLst>
              <a:path w="7" h="6">
                <a:moveTo>
                  <a:pt x="0" y="0"/>
                </a:moveTo>
                <a:lnTo>
                  <a:pt x="3" y="4"/>
                </a:lnTo>
                <a:lnTo>
                  <a:pt x="7" y="6"/>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32" name="Freeform 400">
            <a:extLst>
              <a:ext uri="{FF2B5EF4-FFF2-40B4-BE49-F238E27FC236}">
                <a16:creationId xmlns:a16="http://schemas.microsoft.com/office/drawing/2014/main" id="{063E672C-1A50-FF87-CF7D-D6A41C33320A}"/>
              </a:ext>
            </a:extLst>
          </p:cNvPr>
          <p:cNvSpPr>
            <a:spLocks/>
          </p:cNvSpPr>
          <p:nvPr/>
        </p:nvSpPr>
        <p:spPr bwMode="auto">
          <a:xfrm>
            <a:off x="6413501" y="3082926"/>
            <a:ext cx="17463" cy="4763"/>
          </a:xfrm>
          <a:custGeom>
            <a:avLst/>
            <a:gdLst>
              <a:gd name="T0" fmla="*/ 0 w 11"/>
              <a:gd name="T1" fmla="*/ 0 h 3"/>
              <a:gd name="T2" fmla="*/ 6 w 11"/>
              <a:gd name="T3" fmla="*/ 2 h 3"/>
              <a:gd name="T4" fmla="*/ 11 w 11"/>
              <a:gd name="T5" fmla="*/ 3 h 3"/>
            </a:gdLst>
            <a:ahLst/>
            <a:cxnLst>
              <a:cxn ang="0">
                <a:pos x="T0" y="T1"/>
              </a:cxn>
              <a:cxn ang="0">
                <a:pos x="T2" y="T3"/>
              </a:cxn>
              <a:cxn ang="0">
                <a:pos x="T4" y="T5"/>
              </a:cxn>
            </a:cxnLst>
            <a:rect l="0" t="0" r="r" b="b"/>
            <a:pathLst>
              <a:path w="11" h="3">
                <a:moveTo>
                  <a:pt x="0" y="0"/>
                </a:moveTo>
                <a:lnTo>
                  <a:pt x="6" y="2"/>
                </a:lnTo>
                <a:lnTo>
                  <a:pt x="11" y="3"/>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33" name="Freeform 401">
            <a:extLst>
              <a:ext uri="{FF2B5EF4-FFF2-40B4-BE49-F238E27FC236}">
                <a16:creationId xmlns:a16="http://schemas.microsoft.com/office/drawing/2014/main" id="{65FC2BFA-E484-D386-B81B-4EF51E801FBE}"/>
              </a:ext>
            </a:extLst>
          </p:cNvPr>
          <p:cNvSpPr>
            <a:spLocks/>
          </p:cNvSpPr>
          <p:nvPr/>
        </p:nvSpPr>
        <p:spPr bwMode="auto">
          <a:xfrm>
            <a:off x="6430964" y="3082926"/>
            <a:ext cx="26987" cy="4763"/>
          </a:xfrm>
          <a:custGeom>
            <a:avLst/>
            <a:gdLst>
              <a:gd name="T0" fmla="*/ 0 w 17"/>
              <a:gd name="T1" fmla="*/ 3 h 3"/>
              <a:gd name="T2" fmla="*/ 8 w 17"/>
              <a:gd name="T3" fmla="*/ 3 h 3"/>
              <a:gd name="T4" fmla="*/ 17 w 17"/>
              <a:gd name="T5" fmla="*/ 0 h 3"/>
            </a:gdLst>
            <a:ahLst/>
            <a:cxnLst>
              <a:cxn ang="0">
                <a:pos x="T0" y="T1"/>
              </a:cxn>
              <a:cxn ang="0">
                <a:pos x="T2" y="T3"/>
              </a:cxn>
              <a:cxn ang="0">
                <a:pos x="T4" y="T5"/>
              </a:cxn>
            </a:cxnLst>
            <a:rect l="0" t="0" r="r" b="b"/>
            <a:pathLst>
              <a:path w="17" h="3">
                <a:moveTo>
                  <a:pt x="0" y="3"/>
                </a:moveTo>
                <a:lnTo>
                  <a:pt x="8" y="3"/>
                </a:lnTo>
                <a:lnTo>
                  <a:pt x="17"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34" name="Line 402">
            <a:extLst>
              <a:ext uri="{FF2B5EF4-FFF2-40B4-BE49-F238E27FC236}">
                <a16:creationId xmlns:a16="http://schemas.microsoft.com/office/drawing/2014/main" id="{07727964-C489-F3E7-CC38-C6C6BF173771}"/>
              </a:ext>
            </a:extLst>
          </p:cNvPr>
          <p:cNvSpPr>
            <a:spLocks noChangeShapeType="1"/>
          </p:cNvSpPr>
          <p:nvPr/>
        </p:nvSpPr>
        <p:spPr bwMode="auto">
          <a:xfrm flipV="1">
            <a:off x="6457951" y="3079751"/>
            <a:ext cx="3175" cy="317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35" name="Freeform 403">
            <a:extLst>
              <a:ext uri="{FF2B5EF4-FFF2-40B4-BE49-F238E27FC236}">
                <a16:creationId xmlns:a16="http://schemas.microsoft.com/office/drawing/2014/main" id="{3BEC9D8E-B815-F0E6-CD95-8EEB4F12BFB6}"/>
              </a:ext>
            </a:extLst>
          </p:cNvPr>
          <p:cNvSpPr>
            <a:spLocks/>
          </p:cNvSpPr>
          <p:nvPr/>
        </p:nvSpPr>
        <p:spPr bwMode="auto">
          <a:xfrm>
            <a:off x="6457951" y="3073400"/>
            <a:ext cx="3175" cy="6350"/>
          </a:xfrm>
          <a:custGeom>
            <a:avLst/>
            <a:gdLst>
              <a:gd name="T0" fmla="*/ 2 w 2"/>
              <a:gd name="T1" fmla="*/ 4 h 4"/>
              <a:gd name="T2" fmla="*/ 0 w 2"/>
              <a:gd name="T3" fmla="*/ 2 h 4"/>
              <a:gd name="T4" fmla="*/ 0 w 2"/>
              <a:gd name="T5" fmla="*/ 0 h 4"/>
            </a:gdLst>
            <a:ahLst/>
            <a:cxnLst>
              <a:cxn ang="0">
                <a:pos x="T0" y="T1"/>
              </a:cxn>
              <a:cxn ang="0">
                <a:pos x="T2" y="T3"/>
              </a:cxn>
              <a:cxn ang="0">
                <a:pos x="T4" y="T5"/>
              </a:cxn>
            </a:cxnLst>
            <a:rect l="0" t="0" r="r" b="b"/>
            <a:pathLst>
              <a:path w="2" h="4">
                <a:moveTo>
                  <a:pt x="2" y="4"/>
                </a:moveTo>
                <a:lnTo>
                  <a:pt x="0" y="2"/>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37" name="Freeform 405">
            <a:extLst>
              <a:ext uri="{FF2B5EF4-FFF2-40B4-BE49-F238E27FC236}">
                <a16:creationId xmlns:a16="http://schemas.microsoft.com/office/drawing/2014/main" id="{614A9A41-AEFA-D8F2-6270-D90281CDA89F}"/>
              </a:ext>
            </a:extLst>
          </p:cNvPr>
          <p:cNvSpPr>
            <a:spLocks/>
          </p:cNvSpPr>
          <p:nvPr/>
        </p:nvSpPr>
        <p:spPr bwMode="auto">
          <a:xfrm>
            <a:off x="6430964" y="3070226"/>
            <a:ext cx="26987" cy="3175"/>
          </a:xfrm>
          <a:custGeom>
            <a:avLst/>
            <a:gdLst>
              <a:gd name="T0" fmla="*/ 17 w 17"/>
              <a:gd name="T1" fmla="*/ 2 h 2"/>
              <a:gd name="T2" fmla="*/ 8 w 17"/>
              <a:gd name="T3" fmla="*/ 0 h 2"/>
              <a:gd name="T4" fmla="*/ 0 w 17"/>
              <a:gd name="T5" fmla="*/ 0 h 2"/>
            </a:gdLst>
            <a:ahLst/>
            <a:cxnLst>
              <a:cxn ang="0">
                <a:pos x="T0" y="T1"/>
              </a:cxn>
              <a:cxn ang="0">
                <a:pos x="T2" y="T3"/>
              </a:cxn>
              <a:cxn ang="0">
                <a:pos x="T4" y="T5"/>
              </a:cxn>
            </a:cxnLst>
            <a:rect l="0" t="0" r="r" b="b"/>
            <a:pathLst>
              <a:path w="17" h="2">
                <a:moveTo>
                  <a:pt x="17" y="2"/>
                </a:moveTo>
                <a:lnTo>
                  <a:pt x="8" y="0"/>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38" name="Freeform 406">
            <a:extLst>
              <a:ext uri="{FF2B5EF4-FFF2-40B4-BE49-F238E27FC236}">
                <a16:creationId xmlns:a16="http://schemas.microsoft.com/office/drawing/2014/main" id="{FCFF6FD4-42C8-CF47-9B18-A1C3556B9014}"/>
              </a:ext>
            </a:extLst>
          </p:cNvPr>
          <p:cNvSpPr>
            <a:spLocks/>
          </p:cNvSpPr>
          <p:nvPr/>
        </p:nvSpPr>
        <p:spPr bwMode="auto">
          <a:xfrm>
            <a:off x="6416675" y="3070226"/>
            <a:ext cx="14288" cy="3175"/>
          </a:xfrm>
          <a:custGeom>
            <a:avLst/>
            <a:gdLst>
              <a:gd name="T0" fmla="*/ 9 w 9"/>
              <a:gd name="T1" fmla="*/ 0 h 2"/>
              <a:gd name="T2" fmla="*/ 5 w 9"/>
              <a:gd name="T3" fmla="*/ 0 h 2"/>
              <a:gd name="T4" fmla="*/ 0 w 9"/>
              <a:gd name="T5" fmla="*/ 2 h 2"/>
            </a:gdLst>
            <a:ahLst/>
            <a:cxnLst>
              <a:cxn ang="0">
                <a:pos x="T0" y="T1"/>
              </a:cxn>
              <a:cxn ang="0">
                <a:pos x="T2" y="T3"/>
              </a:cxn>
              <a:cxn ang="0">
                <a:pos x="T4" y="T5"/>
              </a:cxn>
            </a:cxnLst>
            <a:rect l="0" t="0" r="r" b="b"/>
            <a:pathLst>
              <a:path w="9" h="2">
                <a:moveTo>
                  <a:pt x="9" y="0"/>
                </a:moveTo>
                <a:lnTo>
                  <a:pt x="5" y="0"/>
                </a:lnTo>
                <a:lnTo>
                  <a:pt x="0" y="2"/>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39" name="Freeform 407">
            <a:extLst>
              <a:ext uri="{FF2B5EF4-FFF2-40B4-BE49-F238E27FC236}">
                <a16:creationId xmlns:a16="http://schemas.microsoft.com/office/drawing/2014/main" id="{CE40FCC2-F434-616C-1A62-C9393DE63E43}"/>
              </a:ext>
            </a:extLst>
          </p:cNvPr>
          <p:cNvSpPr>
            <a:spLocks/>
          </p:cNvSpPr>
          <p:nvPr/>
        </p:nvSpPr>
        <p:spPr bwMode="auto">
          <a:xfrm>
            <a:off x="6402389" y="3073400"/>
            <a:ext cx="14287" cy="12700"/>
          </a:xfrm>
          <a:custGeom>
            <a:avLst/>
            <a:gdLst>
              <a:gd name="T0" fmla="*/ 9 w 9"/>
              <a:gd name="T1" fmla="*/ 0 h 8"/>
              <a:gd name="T2" fmla="*/ 3 w 9"/>
              <a:gd name="T3" fmla="*/ 4 h 8"/>
              <a:gd name="T4" fmla="*/ 0 w 9"/>
              <a:gd name="T5" fmla="*/ 8 h 8"/>
            </a:gdLst>
            <a:ahLst/>
            <a:cxnLst>
              <a:cxn ang="0">
                <a:pos x="T0" y="T1"/>
              </a:cxn>
              <a:cxn ang="0">
                <a:pos x="T2" y="T3"/>
              </a:cxn>
              <a:cxn ang="0">
                <a:pos x="T4" y="T5"/>
              </a:cxn>
            </a:cxnLst>
            <a:rect l="0" t="0" r="r" b="b"/>
            <a:pathLst>
              <a:path w="9" h="8">
                <a:moveTo>
                  <a:pt x="9" y="0"/>
                </a:moveTo>
                <a:lnTo>
                  <a:pt x="3" y="4"/>
                </a:lnTo>
                <a:lnTo>
                  <a:pt x="0" y="8"/>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40" name="Freeform 408">
            <a:extLst>
              <a:ext uri="{FF2B5EF4-FFF2-40B4-BE49-F238E27FC236}">
                <a16:creationId xmlns:a16="http://schemas.microsoft.com/office/drawing/2014/main" id="{6DC9DE7D-9EEE-206E-4BAC-222D1B3E3CAB}"/>
              </a:ext>
            </a:extLst>
          </p:cNvPr>
          <p:cNvSpPr>
            <a:spLocks/>
          </p:cNvSpPr>
          <p:nvPr/>
        </p:nvSpPr>
        <p:spPr bwMode="auto">
          <a:xfrm>
            <a:off x="6396038" y="3086101"/>
            <a:ext cx="6350" cy="11113"/>
          </a:xfrm>
          <a:custGeom>
            <a:avLst/>
            <a:gdLst>
              <a:gd name="T0" fmla="*/ 4 w 4"/>
              <a:gd name="T1" fmla="*/ 0 h 7"/>
              <a:gd name="T2" fmla="*/ 2 w 4"/>
              <a:gd name="T3" fmla="*/ 3 h 7"/>
              <a:gd name="T4" fmla="*/ 0 w 4"/>
              <a:gd name="T5" fmla="*/ 7 h 7"/>
            </a:gdLst>
            <a:ahLst/>
            <a:cxnLst>
              <a:cxn ang="0">
                <a:pos x="T0" y="T1"/>
              </a:cxn>
              <a:cxn ang="0">
                <a:pos x="T2" y="T3"/>
              </a:cxn>
              <a:cxn ang="0">
                <a:pos x="T4" y="T5"/>
              </a:cxn>
            </a:cxnLst>
            <a:rect l="0" t="0" r="r" b="b"/>
            <a:pathLst>
              <a:path w="4" h="7">
                <a:moveTo>
                  <a:pt x="4" y="0"/>
                </a:moveTo>
                <a:lnTo>
                  <a:pt x="2" y="3"/>
                </a:lnTo>
                <a:lnTo>
                  <a:pt x="0" y="7"/>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41" name="Freeform 409">
            <a:extLst>
              <a:ext uri="{FF2B5EF4-FFF2-40B4-BE49-F238E27FC236}">
                <a16:creationId xmlns:a16="http://schemas.microsoft.com/office/drawing/2014/main" id="{CBC1B30E-5F0E-5549-A7D3-598C15F075B0}"/>
              </a:ext>
            </a:extLst>
          </p:cNvPr>
          <p:cNvSpPr>
            <a:spLocks/>
          </p:cNvSpPr>
          <p:nvPr/>
        </p:nvSpPr>
        <p:spPr bwMode="auto">
          <a:xfrm>
            <a:off x="6389688" y="3097213"/>
            <a:ext cx="6350" cy="17462"/>
          </a:xfrm>
          <a:custGeom>
            <a:avLst/>
            <a:gdLst>
              <a:gd name="T0" fmla="*/ 4 w 4"/>
              <a:gd name="T1" fmla="*/ 0 h 11"/>
              <a:gd name="T2" fmla="*/ 2 w 4"/>
              <a:gd name="T3" fmla="*/ 5 h 11"/>
              <a:gd name="T4" fmla="*/ 0 w 4"/>
              <a:gd name="T5" fmla="*/ 11 h 11"/>
            </a:gdLst>
            <a:ahLst/>
            <a:cxnLst>
              <a:cxn ang="0">
                <a:pos x="T0" y="T1"/>
              </a:cxn>
              <a:cxn ang="0">
                <a:pos x="T2" y="T3"/>
              </a:cxn>
              <a:cxn ang="0">
                <a:pos x="T4" y="T5"/>
              </a:cxn>
            </a:cxnLst>
            <a:rect l="0" t="0" r="r" b="b"/>
            <a:pathLst>
              <a:path w="4" h="11">
                <a:moveTo>
                  <a:pt x="4" y="0"/>
                </a:moveTo>
                <a:lnTo>
                  <a:pt x="2" y="5"/>
                </a:lnTo>
                <a:lnTo>
                  <a:pt x="0" y="11"/>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42" name="Freeform 410">
            <a:extLst>
              <a:ext uri="{FF2B5EF4-FFF2-40B4-BE49-F238E27FC236}">
                <a16:creationId xmlns:a16="http://schemas.microsoft.com/office/drawing/2014/main" id="{7CF529D6-D924-2CF1-5137-3BFAA22CC7C2}"/>
              </a:ext>
            </a:extLst>
          </p:cNvPr>
          <p:cNvSpPr>
            <a:spLocks/>
          </p:cNvSpPr>
          <p:nvPr/>
        </p:nvSpPr>
        <p:spPr bwMode="auto">
          <a:xfrm>
            <a:off x="6389689" y="3114675"/>
            <a:ext cx="3175" cy="14288"/>
          </a:xfrm>
          <a:custGeom>
            <a:avLst/>
            <a:gdLst>
              <a:gd name="T0" fmla="*/ 0 w 2"/>
              <a:gd name="T1" fmla="*/ 0 h 9"/>
              <a:gd name="T2" fmla="*/ 2 w 2"/>
              <a:gd name="T3" fmla="*/ 5 h 9"/>
              <a:gd name="T4" fmla="*/ 2 w 2"/>
              <a:gd name="T5" fmla="*/ 9 h 9"/>
            </a:gdLst>
            <a:ahLst/>
            <a:cxnLst>
              <a:cxn ang="0">
                <a:pos x="T0" y="T1"/>
              </a:cxn>
              <a:cxn ang="0">
                <a:pos x="T2" y="T3"/>
              </a:cxn>
              <a:cxn ang="0">
                <a:pos x="T4" y="T5"/>
              </a:cxn>
            </a:cxnLst>
            <a:rect l="0" t="0" r="r" b="b"/>
            <a:pathLst>
              <a:path w="2" h="9">
                <a:moveTo>
                  <a:pt x="0" y="0"/>
                </a:moveTo>
                <a:lnTo>
                  <a:pt x="2" y="5"/>
                </a:lnTo>
                <a:lnTo>
                  <a:pt x="2" y="9"/>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43" name="Freeform 411">
            <a:extLst>
              <a:ext uri="{FF2B5EF4-FFF2-40B4-BE49-F238E27FC236}">
                <a16:creationId xmlns:a16="http://schemas.microsoft.com/office/drawing/2014/main" id="{B4E09040-3F14-B0B8-3CB6-6DEA44B307F8}"/>
              </a:ext>
            </a:extLst>
          </p:cNvPr>
          <p:cNvSpPr>
            <a:spLocks/>
          </p:cNvSpPr>
          <p:nvPr/>
        </p:nvSpPr>
        <p:spPr bwMode="auto">
          <a:xfrm>
            <a:off x="6392864" y="3128964"/>
            <a:ext cx="9525" cy="14287"/>
          </a:xfrm>
          <a:custGeom>
            <a:avLst/>
            <a:gdLst>
              <a:gd name="T0" fmla="*/ 0 w 6"/>
              <a:gd name="T1" fmla="*/ 0 h 9"/>
              <a:gd name="T2" fmla="*/ 4 w 6"/>
              <a:gd name="T3" fmla="*/ 6 h 9"/>
              <a:gd name="T4" fmla="*/ 6 w 6"/>
              <a:gd name="T5" fmla="*/ 9 h 9"/>
            </a:gdLst>
            <a:ahLst/>
            <a:cxnLst>
              <a:cxn ang="0">
                <a:pos x="T0" y="T1"/>
              </a:cxn>
              <a:cxn ang="0">
                <a:pos x="T2" y="T3"/>
              </a:cxn>
              <a:cxn ang="0">
                <a:pos x="T4" y="T5"/>
              </a:cxn>
            </a:cxnLst>
            <a:rect l="0" t="0" r="r" b="b"/>
            <a:pathLst>
              <a:path w="6" h="9">
                <a:moveTo>
                  <a:pt x="0" y="0"/>
                </a:moveTo>
                <a:lnTo>
                  <a:pt x="4" y="6"/>
                </a:lnTo>
                <a:lnTo>
                  <a:pt x="6" y="9"/>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44" name="Freeform 412">
            <a:extLst>
              <a:ext uri="{FF2B5EF4-FFF2-40B4-BE49-F238E27FC236}">
                <a16:creationId xmlns:a16="http://schemas.microsoft.com/office/drawing/2014/main" id="{31450943-7C03-771F-8839-70D3A827ED72}"/>
              </a:ext>
            </a:extLst>
          </p:cNvPr>
          <p:cNvSpPr>
            <a:spLocks/>
          </p:cNvSpPr>
          <p:nvPr/>
        </p:nvSpPr>
        <p:spPr bwMode="auto">
          <a:xfrm>
            <a:off x="6402388" y="3143251"/>
            <a:ext cx="11112" cy="9525"/>
          </a:xfrm>
          <a:custGeom>
            <a:avLst/>
            <a:gdLst>
              <a:gd name="T0" fmla="*/ 0 w 7"/>
              <a:gd name="T1" fmla="*/ 0 h 6"/>
              <a:gd name="T2" fmla="*/ 3 w 7"/>
              <a:gd name="T3" fmla="*/ 4 h 6"/>
              <a:gd name="T4" fmla="*/ 7 w 7"/>
              <a:gd name="T5" fmla="*/ 6 h 6"/>
            </a:gdLst>
            <a:ahLst/>
            <a:cxnLst>
              <a:cxn ang="0">
                <a:pos x="T0" y="T1"/>
              </a:cxn>
              <a:cxn ang="0">
                <a:pos x="T2" y="T3"/>
              </a:cxn>
              <a:cxn ang="0">
                <a:pos x="T4" y="T5"/>
              </a:cxn>
            </a:cxnLst>
            <a:rect l="0" t="0" r="r" b="b"/>
            <a:pathLst>
              <a:path w="7" h="6">
                <a:moveTo>
                  <a:pt x="0" y="0"/>
                </a:moveTo>
                <a:lnTo>
                  <a:pt x="3" y="4"/>
                </a:lnTo>
                <a:lnTo>
                  <a:pt x="7" y="6"/>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45" name="Freeform 413">
            <a:extLst>
              <a:ext uri="{FF2B5EF4-FFF2-40B4-BE49-F238E27FC236}">
                <a16:creationId xmlns:a16="http://schemas.microsoft.com/office/drawing/2014/main" id="{B6BF5C65-FE2B-1BFE-8117-8983D4AD7DE3}"/>
              </a:ext>
            </a:extLst>
          </p:cNvPr>
          <p:cNvSpPr>
            <a:spLocks/>
          </p:cNvSpPr>
          <p:nvPr/>
        </p:nvSpPr>
        <p:spPr bwMode="auto">
          <a:xfrm>
            <a:off x="6413501" y="3152775"/>
            <a:ext cx="17463" cy="6350"/>
          </a:xfrm>
          <a:custGeom>
            <a:avLst/>
            <a:gdLst>
              <a:gd name="T0" fmla="*/ 0 w 11"/>
              <a:gd name="T1" fmla="*/ 0 h 4"/>
              <a:gd name="T2" fmla="*/ 6 w 11"/>
              <a:gd name="T3" fmla="*/ 2 h 4"/>
              <a:gd name="T4" fmla="*/ 11 w 11"/>
              <a:gd name="T5" fmla="*/ 4 h 4"/>
            </a:gdLst>
            <a:ahLst/>
            <a:cxnLst>
              <a:cxn ang="0">
                <a:pos x="T0" y="T1"/>
              </a:cxn>
              <a:cxn ang="0">
                <a:pos x="T2" y="T3"/>
              </a:cxn>
              <a:cxn ang="0">
                <a:pos x="T4" y="T5"/>
              </a:cxn>
            </a:cxnLst>
            <a:rect l="0" t="0" r="r" b="b"/>
            <a:pathLst>
              <a:path w="11" h="4">
                <a:moveTo>
                  <a:pt x="0" y="0"/>
                </a:moveTo>
                <a:lnTo>
                  <a:pt x="6" y="2"/>
                </a:lnTo>
                <a:lnTo>
                  <a:pt x="11" y="4"/>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46" name="Freeform 414">
            <a:extLst>
              <a:ext uri="{FF2B5EF4-FFF2-40B4-BE49-F238E27FC236}">
                <a16:creationId xmlns:a16="http://schemas.microsoft.com/office/drawing/2014/main" id="{101192AC-F0A3-11CA-6721-EBF974B32BBF}"/>
              </a:ext>
            </a:extLst>
          </p:cNvPr>
          <p:cNvSpPr>
            <a:spLocks/>
          </p:cNvSpPr>
          <p:nvPr/>
        </p:nvSpPr>
        <p:spPr bwMode="auto">
          <a:xfrm>
            <a:off x="6430964" y="3155951"/>
            <a:ext cx="14287" cy="3175"/>
          </a:xfrm>
          <a:custGeom>
            <a:avLst/>
            <a:gdLst>
              <a:gd name="T0" fmla="*/ 0 w 9"/>
              <a:gd name="T1" fmla="*/ 2 h 2"/>
              <a:gd name="T2" fmla="*/ 4 w 9"/>
              <a:gd name="T3" fmla="*/ 2 h 2"/>
              <a:gd name="T4" fmla="*/ 9 w 9"/>
              <a:gd name="T5" fmla="*/ 0 h 2"/>
            </a:gdLst>
            <a:ahLst/>
            <a:cxnLst>
              <a:cxn ang="0">
                <a:pos x="T0" y="T1"/>
              </a:cxn>
              <a:cxn ang="0">
                <a:pos x="T2" y="T3"/>
              </a:cxn>
              <a:cxn ang="0">
                <a:pos x="T4" y="T5"/>
              </a:cxn>
            </a:cxnLst>
            <a:rect l="0" t="0" r="r" b="b"/>
            <a:pathLst>
              <a:path w="9" h="2">
                <a:moveTo>
                  <a:pt x="0" y="2"/>
                </a:moveTo>
                <a:lnTo>
                  <a:pt x="4" y="2"/>
                </a:lnTo>
                <a:lnTo>
                  <a:pt x="9"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47" name="Freeform 415">
            <a:extLst>
              <a:ext uri="{FF2B5EF4-FFF2-40B4-BE49-F238E27FC236}">
                <a16:creationId xmlns:a16="http://schemas.microsoft.com/office/drawing/2014/main" id="{5AEFA4D3-2179-D773-D22B-ADBF5C527C9A}"/>
              </a:ext>
            </a:extLst>
          </p:cNvPr>
          <p:cNvSpPr>
            <a:spLocks/>
          </p:cNvSpPr>
          <p:nvPr/>
        </p:nvSpPr>
        <p:spPr bwMode="auto">
          <a:xfrm>
            <a:off x="6445251" y="3146426"/>
            <a:ext cx="15875" cy="9525"/>
          </a:xfrm>
          <a:custGeom>
            <a:avLst/>
            <a:gdLst>
              <a:gd name="T0" fmla="*/ 0 w 10"/>
              <a:gd name="T1" fmla="*/ 6 h 6"/>
              <a:gd name="T2" fmla="*/ 4 w 10"/>
              <a:gd name="T3" fmla="*/ 4 h 6"/>
              <a:gd name="T4" fmla="*/ 10 w 10"/>
              <a:gd name="T5" fmla="*/ 0 h 6"/>
            </a:gdLst>
            <a:ahLst/>
            <a:cxnLst>
              <a:cxn ang="0">
                <a:pos x="T0" y="T1"/>
              </a:cxn>
              <a:cxn ang="0">
                <a:pos x="T2" y="T3"/>
              </a:cxn>
              <a:cxn ang="0">
                <a:pos x="T4" y="T5"/>
              </a:cxn>
            </a:cxnLst>
            <a:rect l="0" t="0" r="r" b="b"/>
            <a:pathLst>
              <a:path w="10" h="6">
                <a:moveTo>
                  <a:pt x="0" y="6"/>
                </a:moveTo>
                <a:lnTo>
                  <a:pt x="4" y="4"/>
                </a:lnTo>
                <a:lnTo>
                  <a:pt x="1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48" name="Freeform 416">
            <a:extLst>
              <a:ext uri="{FF2B5EF4-FFF2-40B4-BE49-F238E27FC236}">
                <a16:creationId xmlns:a16="http://schemas.microsoft.com/office/drawing/2014/main" id="{8CFBD2AD-791C-54E4-59A2-824910812341}"/>
              </a:ext>
            </a:extLst>
          </p:cNvPr>
          <p:cNvSpPr>
            <a:spLocks/>
          </p:cNvSpPr>
          <p:nvPr/>
        </p:nvSpPr>
        <p:spPr bwMode="auto">
          <a:xfrm>
            <a:off x="5945189" y="2462213"/>
            <a:ext cx="274637" cy="412750"/>
          </a:xfrm>
          <a:custGeom>
            <a:avLst/>
            <a:gdLst>
              <a:gd name="T0" fmla="*/ 0 w 173"/>
              <a:gd name="T1" fmla="*/ 0 h 260"/>
              <a:gd name="T2" fmla="*/ 173 w 173"/>
              <a:gd name="T3" fmla="*/ 0 h 260"/>
              <a:gd name="T4" fmla="*/ 173 w 173"/>
              <a:gd name="T5" fmla="*/ 260 h 260"/>
            </a:gdLst>
            <a:ahLst/>
            <a:cxnLst>
              <a:cxn ang="0">
                <a:pos x="T0" y="T1"/>
              </a:cxn>
              <a:cxn ang="0">
                <a:pos x="T2" y="T3"/>
              </a:cxn>
              <a:cxn ang="0">
                <a:pos x="T4" y="T5"/>
              </a:cxn>
            </a:cxnLst>
            <a:rect l="0" t="0" r="r" b="b"/>
            <a:pathLst>
              <a:path w="173" h="260">
                <a:moveTo>
                  <a:pt x="0" y="0"/>
                </a:moveTo>
                <a:lnTo>
                  <a:pt x="173" y="0"/>
                </a:lnTo>
                <a:lnTo>
                  <a:pt x="173" y="26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49" name="Freeform 417">
            <a:extLst>
              <a:ext uri="{FF2B5EF4-FFF2-40B4-BE49-F238E27FC236}">
                <a16:creationId xmlns:a16="http://schemas.microsoft.com/office/drawing/2014/main" id="{7A872795-C600-810E-80AE-6EBF25DEE096}"/>
              </a:ext>
            </a:extLst>
          </p:cNvPr>
          <p:cNvSpPr>
            <a:spLocks/>
          </p:cNvSpPr>
          <p:nvPr/>
        </p:nvSpPr>
        <p:spPr bwMode="auto">
          <a:xfrm>
            <a:off x="5945189" y="3146426"/>
            <a:ext cx="274637" cy="823913"/>
          </a:xfrm>
          <a:custGeom>
            <a:avLst/>
            <a:gdLst>
              <a:gd name="T0" fmla="*/ 173 w 173"/>
              <a:gd name="T1" fmla="*/ 0 h 519"/>
              <a:gd name="T2" fmla="*/ 173 w 173"/>
              <a:gd name="T3" fmla="*/ 519 h 519"/>
              <a:gd name="T4" fmla="*/ 0 w 173"/>
              <a:gd name="T5" fmla="*/ 519 h 519"/>
            </a:gdLst>
            <a:ahLst/>
            <a:cxnLst>
              <a:cxn ang="0">
                <a:pos x="T0" y="T1"/>
              </a:cxn>
              <a:cxn ang="0">
                <a:pos x="T2" y="T3"/>
              </a:cxn>
              <a:cxn ang="0">
                <a:pos x="T4" y="T5"/>
              </a:cxn>
            </a:cxnLst>
            <a:rect l="0" t="0" r="r" b="b"/>
            <a:pathLst>
              <a:path w="173" h="519">
                <a:moveTo>
                  <a:pt x="173" y="0"/>
                </a:moveTo>
                <a:lnTo>
                  <a:pt x="173" y="519"/>
                </a:lnTo>
                <a:lnTo>
                  <a:pt x="0" y="519"/>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50" name="Line 418">
            <a:extLst>
              <a:ext uri="{FF2B5EF4-FFF2-40B4-BE49-F238E27FC236}">
                <a16:creationId xmlns:a16="http://schemas.microsoft.com/office/drawing/2014/main" id="{E8DB47BF-77D2-EECB-4C90-01C0696606F7}"/>
              </a:ext>
            </a:extLst>
          </p:cNvPr>
          <p:cNvSpPr>
            <a:spLocks noChangeShapeType="1"/>
          </p:cNvSpPr>
          <p:nvPr/>
        </p:nvSpPr>
        <p:spPr bwMode="auto">
          <a:xfrm>
            <a:off x="6323014" y="2600326"/>
            <a:ext cx="1587" cy="2195513"/>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51" name="Line 419">
            <a:extLst>
              <a:ext uri="{FF2B5EF4-FFF2-40B4-BE49-F238E27FC236}">
                <a16:creationId xmlns:a16="http://schemas.microsoft.com/office/drawing/2014/main" id="{9A1540A1-A772-304B-00BF-4DF6A3FF63FB}"/>
              </a:ext>
            </a:extLst>
          </p:cNvPr>
          <p:cNvSpPr>
            <a:spLocks noChangeShapeType="1"/>
          </p:cNvSpPr>
          <p:nvPr/>
        </p:nvSpPr>
        <p:spPr bwMode="auto">
          <a:xfrm>
            <a:off x="6357939" y="2600326"/>
            <a:ext cx="1587" cy="2195513"/>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52" name="Freeform 420">
            <a:extLst>
              <a:ext uri="{FF2B5EF4-FFF2-40B4-BE49-F238E27FC236}">
                <a16:creationId xmlns:a16="http://schemas.microsoft.com/office/drawing/2014/main" id="{F4A24ECA-046D-1D5D-BAD0-71239E220EFB}"/>
              </a:ext>
            </a:extLst>
          </p:cNvPr>
          <p:cNvSpPr>
            <a:spLocks/>
          </p:cNvSpPr>
          <p:nvPr/>
        </p:nvSpPr>
        <p:spPr bwMode="auto">
          <a:xfrm>
            <a:off x="6445251" y="4306889"/>
            <a:ext cx="15875" cy="9525"/>
          </a:xfrm>
          <a:custGeom>
            <a:avLst/>
            <a:gdLst>
              <a:gd name="T0" fmla="*/ 10 w 10"/>
              <a:gd name="T1" fmla="*/ 6 h 6"/>
              <a:gd name="T2" fmla="*/ 4 w 10"/>
              <a:gd name="T3" fmla="*/ 2 h 6"/>
              <a:gd name="T4" fmla="*/ 0 w 10"/>
              <a:gd name="T5" fmla="*/ 0 h 6"/>
            </a:gdLst>
            <a:ahLst/>
            <a:cxnLst>
              <a:cxn ang="0">
                <a:pos x="T0" y="T1"/>
              </a:cxn>
              <a:cxn ang="0">
                <a:pos x="T2" y="T3"/>
              </a:cxn>
              <a:cxn ang="0">
                <a:pos x="T4" y="T5"/>
              </a:cxn>
            </a:cxnLst>
            <a:rect l="0" t="0" r="r" b="b"/>
            <a:pathLst>
              <a:path w="10" h="6">
                <a:moveTo>
                  <a:pt x="10" y="6"/>
                </a:moveTo>
                <a:lnTo>
                  <a:pt x="4" y="2"/>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53" name="Freeform 421">
            <a:extLst>
              <a:ext uri="{FF2B5EF4-FFF2-40B4-BE49-F238E27FC236}">
                <a16:creationId xmlns:a16="http://schemas.microsoft.com/office/drawing/2014/main" id="{09840A69-11AA-7872-1CE1-F6D7D1F5FA2C}"/>
              </a:ext>
            </a:extLst>
          </p:cNvPr>
          <p:cNvSpPr>
            <a:spLocks/>
          </p:cNvSpPr>
          <p:nvPr/>
        </p:nvSpPr>
        <p:spPr bwMode="auto">
          <a:xfrm>
            <a:off x="6430964" y="4306889"/>
            <a:ext cx="14287" cy="1587"/>
          </a:xfrm>
          <a:custGeom>
            <a:avLst/>
            <a:gdLst>
              <a:gd name="T0" fmla="*/ 9 w 9"/>
              <a:gd name="T1" fmla="*/ 4 w 9"/>
              <a:gd name="T2" fmla="*/ 0 w 9"/>
            </a:gdLst>
            <a:ahLst/>
            <a:cxnLst>
              <a:cxn ang="0">
                <a:pos x="T0" y="0"/>
              </a:cxn>
              <a:cxn ang="0">
                <a:pos x="T1" y="0"/>
              </a:cxn>
              <a:cxn ang="0">
                <a:pos x="T2" y="0"/>
              </a:cxn>
            </a:cxnLst>
            <a:rect l="0" t="0" r="r" b="b"/>
            <a:pathLst>
              <a:path w="9">
                <a:moveTo>
                  <a:pt x="9" y="0"/>
                </a:moveTo>
                <a:lnTo>
                  <a:pt x="4" y="0"/>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54" name="Freeform 422">
            <a:extLst>
              <a:ext uri="{FF2B5EF4-FFF2-40B4-BE49-F238E27FC236}">
                <a16:creationId xmlns:a16="http://schemas.microsoft.com/office/drawing/2014/main" id="{6D2F669F-AE36-6F1E-FE31-726115895FE1}"/>
              </a:ext>
            </a:extLst>
          </p:cNvPr>
          <p:cNvSpPr>
            <a:spLocks/>
          </p:cNvSpPr>
          <p:nvPr/>
        </p:nvSpPr>
        <p:spPr bwMode="auto">
          <a:xfrm>
            <a:off x="6416675" y="4306888"/>
            <a:ext cx="14288" cy="6350"/>
          </a:xfrm>
          <a:custGeom>
            <a:avLst/>
            <a:gdLst>
              <a:gd name="T0" fmla="*/ 9 w 9"/>
              <a:gd name="T1" fmla="*/ 0 h 4"/>
              <a:gd name="T2" fmla="*/ 4 w 9"/>
              <a:gd name="T3" fmla="*/ 0 h 4"/>
              <a:gd name="T4" fmla="*/ 0 w 9"/>
              <a:gd name="T5" fmla="*/ 4 h 4"/>
            </a:gdLst>
            <a:ahLst/>
            <a:cxnLst>
              <a:cxn ang="0">
                <a:pos x="T0" y="T1"/>
              </a:cxn>
              <a:cxn ang="0">
                <a:pos x="T2" y="T3"/>
              </a:cxn>
              <a:cxn ang="0">
                <a:pos x="T4" y="T5"/>
              </a:cxn>
            </a:cxnLst>
            <a:rect l="0" t="0" r="r" b="b"/>
            <a:pathLst>
              <a:path w="9" h="4">
                <a:moveTo>
                  <a:pt x="9" y="0"/>
                </a:moveTo>
                <a:lnTo>
                  <a:pt x="4" y="0"/>
                </a:lnTo>
                <a:lnTo>
                  <a:pt x="0" y="4"/>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55" name="Freeform 423">
            <a:extLst>
              <a:ext uri="{FF2B5EF4-FFF2-40B4-BE49-F238E27FC236}">
                <a16:creationId xmlns:a16="http://schemas.microsoft.com/office/drawing/2014/main" id="{12DC76AA-D175-CCDA-F3E0-F2D26D2D52CF}"/>
              </a:ext>
            </a:extLst>
          </p:cNvPr>
          <p:cNvSpPr>
            <a:spLocks/>
          </p:cNvSpPr>
          <p:nvPr/>
        </p:nvSpPr>
        <p:spPr bwMode="auto">
          <a:xfrm>
            <a:off x="6402389" y="4313238"/>
            <a:ext cx="14287" cy="6350"/>
          </a:xfrm>
          <a:custGeom>
            <a:avLst/>
            <a:gdLst>
              <a:gd name="T0" fmla="*/ 9 w 9"/>
              <a:gd name="T1" fmla="*/ 0 h 4"/>
              <a:gd name="T2" fmla="*/ 3 w 9"/>
              <a:gd name="T3" fmla="*/ 2 h 4"/>
              <a:gd name="T4" fmla="*/ 0 w 9"/>
              <a:gd name="T5" fmla="*/ 4 h 4"/>
            </a:gdLst>
            <a:ahLst/>
            <a:cxnLst>
              <a:cxn ang="0">
                <a:pos x="T0" y="T1"/>
              </a:cxn>
              <a:cxn ang="0">
                <a:pos x="T2" y="T3"/>
              </a:cxn>
              <a:cxn ang="0">
                <a:pos x="T4" y="T5"/>
              </a:cxn>
            </a:cxnLst>
            <a:rect l="0" t="0" r="r" b="b"/>
            <a:pathLst>
              <a:path w="9" h="4">
                <a:moveTo>
                  <a:pt x="9" y="0"/>
                </a:moveTo>
                <a:lnTo>
                  <a:pt x="3" y="2"/>
                </a:lnTo>
                <a:lnTo>
                  <a:pt x="0" y="4"/>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56" name="Freeform 424">
            <a:extLst>
              <a:ext uri="{FF2B5EF4-FFF2-40B4-BE49-F238E27FC236}">
                <a16:creationId xmlns:a16="http://schemas.microsoft.com/office/drawing/2014/main" id="{4447E630-26A9-A4F9-8C83-68B912795CDF}"/>
              </a:ext>
            </a:extLst>
          </p:cNvPr>
          <p:cNvSpPr>
            <a:spLocks/>
          </p:cNvSpPr>
          <p:nvPr/>
        </p:nvSpPr>
        <p:spPr bwMode="auto">
          <a:xfrm>
            <a:off x="6396038" y="4319589"/>
            <a:ext cx="6350" cy="14287"/>
          </a:xfrm>
          <a:custGeom>
            <a:avLst/>
            <a:gdLst>
              <a:gd name="T0" fmla="*/ 4 w 4"/>
              <a:gd name="T1" fmla="*/ 0 h 9"/>
              <a:gd name="T2" fmla="*/ 2 w 4"/>
              <a:gd name="T3" fmla="*/ 5 h 9"/>
              <a:gd name="T4" fmla="*/ 0 w 4"/>
              <a:gd name="T5" fmla="*/ 9 h 9"/>
            </a:gdLst>
            <a:ahLst/>
            <a:cxnLst>
              <a:cxn ang="0">
                <a:pos x="T0" y="T1"/>
              </a:cxn>
              <a:cxn ang="0">
                <a:pos x="T2" y="T3"/>
              </a:cxn>
              <a:cxn ang="0">
                <a:pos x="T4" y="T5"/>
              </a:cxn>
            </a:cxnLst>
            <a:rect l="0" t="0" r="r" b="b"/>
            <a:pathLst>
              <a:path w="4" h="9">
                <a:moveTo>
                  <a:pt x="4" y="0"/>
                </a:moveTo>
                <a:lnTo>
                  <a:pt x="2" y="5"/>
                </a:lnTo>
                <a:lnTo>
                  <a:pt x="0" y="9"/>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57" name="Freeform 425">
            <a:extLst>
              <a:ext uri="{FF2B5EF4-FFF2-40B4-BE49-F238E27FC236}">
                <a16:creationId xmlns:a16="http://schemas.microsoft.com/office/drawing/2014/main" id="{BEA53B0F-4507-6A1E-1AD6-5C05C527EAD2}"/>
              </a:ext>
            </a:extLst>
          </p:cNvPr>
          <p:cNvSpPr>
            <a:spLocks/>
          </p:cNvSpPr>
          <p:nvPr/>
        </p:nvSpPr>
        <p:spPr bwMode="auto">
          <a:xfrm>
            <a:off x="6389688" y="4333875"/>
            <a:ext cx="6350" cy="14288"/>
          </a:xfrm>
          <a:custGeom>
            <a:avLst/>
            <a:gdLst>
              <a:gd name="T0" fmla="*/ 4 w 4"/>
              <a:gd name="T1" fmla="*/ 0 h 9"/>
              <a:gd name="T2" fmla="*/ 2 w 4"/>
              <a:gd name="T3" fmla="*/ 5 h 9"/>
              <a:gd name="T4" fmla="*/ 0 w 4"/>
              <a:gd name="T5" fmla="*/ 9 h 9"/>
            </a:gdLst>
            <a:ahLst/>
            <a:cxnLst>
              <a:cxn ang="0">
                <a:pos x="T0" y="T1"/>
              </a:cxn>
              <a:cxn ang="0">
                <a:pos x="T2" y="T3"/>
              </a:cxn>
              <a:cxn ang="0">
                <a:pos x="T4" y="T5"/>
              </a:cxn>
            </a:cxnLst>
            <a:rect l="0" t="0" r="r" b="b"/>
            <a:pathLst>
              <a:path w="4" h="9">
                <a:moveTo>
                  <a:pt x="4" y="0"/>
                </a:moveTo>
                <a:lnTo>
                  <a:pt x="2" y="5"/>
                </a:lnTo>
                <a:lnTo>
                  <a:pt x="0" y="9"/>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58" name="Freeform 426">
            <a:extLst>
              <a:ext uri="{FF2B5EF4-FFF2-40B4-BE49-F238E27FC236}">
                <a16:creationId xmlns:a16="http://schemas.microsoft.com/office/drawing/2014/main" id="{493919BA-EA8E-1987-D86B-6BE11A337D7D}"/>
              </a:ext>
            </a:extLst>
          </p:cNvPr>
          <p:cNvSpPr>
            <a:spLocks/>
          </p:cNvSpPr>
          <p:nvPr/>
        </p:nvSpPr>
        <p:spPr bwMode="auto">
          <a:xfrm>
            <a:off x="6389689" y="4348163"/>
            <a:ext cx="3175" cy="17462"/>
          </a:xfrm>
          <a:custGeom>
            <a:avLst/>
            <a:gdLst>
              <a:gd name="T0" fmla="*/ 0 w 2"/>
              <a:gd name="T1" fmla="*/ 0 h 11"/>
              <a:gd name="T2" fmla="*/ 2 w 2"/>
              <a:gd name="T3" fmla="*/ 6 h 11"/>
              <a:gd name="T4" fmla="*/ 2 w 2"/>
              <a:gd name="T5" fmla="*/ 11 h 11"/>
            </a:gdLst>
            <a:ahLst/>
            <a:cxnLst>
              <a:cxn ang="0">
                <a:pos x="T0" y="T1"/>
              </a:cxn>
              <a:cxn ang="0">
                <a:pos x="T2" y="T3"/>
              </a:cxn>
              <a:cxn ang="0">
                <a:pos x="T4" y="T5"/>
              </a:cxn>
            </a:cxnLst>
            <a:rect l="0" t="0" r="r" b="b"/>
            <a:pathLst>
              <a:path w="2" h="11">
                <a:moveTo>
                  <a:pt x="0" y="0"/>
                </a:moveTo>
                <a:lnTo>
                  <a:pt x="2" y="6"/>
                </a:lnTo>
                <a:lnTo>
                  <a:pt x="2" y="11"/>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59" name="Freeform 427">
            <a:extLst>
              <a:ext uri="{FF2B5EF4-FFF2-40B4-BE49-F238E27FC236}">
                <a16:creationId xmlns:a16="http://schemas.microsoft.com/office/drawing/2014/main" id="{71E91E21-E7D3-BA14-380F-565FA14C6652}"/>
              </a:ext>
            </a:extLst>
          </p:cNvPr>
          <p:cNvSpPr>
            <a:spLocks/>
          </p:cNvSpPr>
          <p:nvPr/>
        </p:nvSpPr>
        <p:spPr bwMode="auto">
          <a:xfrm>
            <a:off x="6392864" y="4365625"/>
            <a:ext cx="9525" cy="14288"/>
          </a:xfrm>
          <a:custGeom>
            <a:avLst/>
            <a:gdLst>
              <a:gd name="T0" fmla="*/ 0 w 6"/>
              <a:gd name="T1" fmla="*/ 0 h 9"/>
              <a:gd name="T2" fmla="*/ 2 w 6"/>
              <a:gd name="T3" fmla="*/ 4 h 9"/>
              <a:gd name="T4" fmla="*/ 6 w 6"/>
              <a:gd name="T5" fmla="*/ 9 h 9"/>
            </a:gdLst>
            <a:ahLst/>
            <a:cxnLst>
              <a:cxn ang="0">
                <a:pos x="T0" y="T1"/>
              </a:cxn>
              <a:cxn ang="0">
                <a:pos x="T2" y="T3"/>
              </a:cxn>
              <a:cxn ang="0">
                <a:pos x="T4" y="T5"/>
              </a:cxn>
            </a:cxnLst>
            <a:rect l="0" t="0" r="r" b="b"/>
            <a:pathLst>
              <a:path w="6" h="9">
                <a:moveTo>
                  <a:pt x="0" y="0"/>
                </a:moveTo>
                <a:lnTo>
                  <a:pt x="2" y="4"/>
                </a:lnTo>
                <a:lnTo>
                  <a:pt x="6" y="9"/>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60" name="Freeform 428">
            <a:extLst>
              <a:ext uri="{FF2B5EF4-FFF2-40B4-BE49-F238E27FC236}">
                <a16:creationId xmlns:a16="http://schemas.microsoft.com/office/drawing/2014/main" id="{CD44F7DA-A731-4843-BF65-991A773DB20F}"/>
              </a:ext>
            </a:extLst>
          </p:cNvPr>
          <p:cNvSpPr>
            <a:spLocks/>
          </p:cNvSpPr>
          <p:nvPr/>
        </p:nvSpPr>
        <p:spPr bwMode="auto">
          <a:xfrm>
            <a:off x="6402389" y="4379914"/>
            <a:ext cx="14287" cy="9525"/>
          </a:xfrm>
          <a:custGeom>
            <a:avLst/>
            <a:gdLst>
              <a:gd name="T0" fmla="*/ 0 w 9"/>
              <a:gd name="T1" fmla="*/ 0 h 6"/>
              <a:gd name="T2" fmla="*/ 5 w 9"/>
              <a:gd name="T3" fmla="*/ 4 h 6"/>
              <a:gd name="T4" fmla="*/ 9 w 9"/>
              <a:gd name="T5" fmla="*/ 6 h 6"/>
            </a:gdLst>
            <a:ahLst/>
            <a:cxnLst>
              <a:cxn ang="0">
                <a:pos x="T0" y="T1"/>
              </a:cxn>
              <a:cxn ang="0">
                <a:pos x="T2" y="T3"/>
              </a:cxn>
              <a:cxn ang="0">
                <a:pos x="T4" y="T5"/>
              </a:cxn>
            </a:cxnLst>
            <a:rect l="0" t="0" r="r" b="b"/>
            <a:pathLst>
              <a:path w="9" h="6">
                <a:moveTo>
                  <a:pt x="0" y="0"/>
                </a:moveTo>
                <a:lnTo>
                  <a:pt x="5" y="4"/>
                </a:lnTo>
                <a:lnTo>
                  <a:pt x="9" y="6"/>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61" name="Freeform 429">
            <a:extLst>
              <a:ext uri="{FF2B5EF4-FFF2-40B4-BE49-F238E27FC236}">
                <a16:creationId xmlns:a16="http://schemas.microsoft.com/office/drawing/2014/main" id="{82782B5E-16F1-8529-D410-4282659F477E}"/>
              </a:ext>
            </a:extLst>
          </p:cNvPr>
          <p:cNvSpPr>
            <a:spLocks/>
          </p:cNvSpPr>
          <p:nvPr/>
        </p:nvSpPr>
        <p:spPr bwMode="auto">
          <a:xfrm>
            <a:off x="6416675" y="4389438"/>
            <a:ext cx="14288" cy="6350"/>
          </a:xfrm>
          <a:custGeom>
            <a:avLst/>
            <a:gdLst>
              <a:gd name="T0" fmla="*/ 0 w 9"/>
              <a:gd name="T1" fmla="*/ 0 h 4"/>
              <a:gd name="T2" fmla="*/ 5 w 9"/>
              <a:gd name="T3" fmla="*/ 2 h 4"/>
              <a:gd name="T4" fmla="*/ 9 w 9"/>
              <a:gd name="T5" fmla="*/ 4 h 4"/>
            </a:gdLst>
            <a:ahLst/>
            <a:cxnLst>
              <a:cxn ang="0">
                <a:pos x="T0" y="T1"/>
              </a:cxn>
              <a:cxn ang="0">
                <a:pos x="T2" y="T3"/>
              </a:cxn>
              <a:cxn ang="0">
                <a:pos x="T4" y="T5"/>
              </a:cxn>
            </a:cxnLst>
            <a:rect l="0" t="0" r="r" b="b"/>
            <a:pathLst>
              <a:path w="9" h="4">
                <a:moveTo>
                  <a:pt x="0" y="0"/>
                </a:moveTo>
                <a:lnTo>
                  <a:pt x="5" y="2"/>
                </a:lnTo>
                <a:lnTo>
                  <a:pt x="9" y="4"/>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62" name="Freeform 430">
            <a:extLst>
              <a:ext uri="{FF2B5EF4-FFF2-40B4-BE49-F238E27FC236}">
                <a16:creationId xmlns:a16="http://schemas.microsoft.com/office/drawing/2014/main" id="{0DC8411F-4EE6-1C8B-12F1-82E211FA1EDA}"/>
              </a:ext>
            </a:extLst>
          </p:cNvPr>
          <p:cNvSpPr>
            <a:spLocks/>
          </p:cNvSpPr>
          <p:nvPr/>
        </p:nvSpPr>
        <p:spPr bwMode="auto">
          <a:xfrm>
            <a:off x="6430964" y="4389438"/>
            <a:ext cx="26987" cy="6350"/>
          </a:xfrm>
          <a:custGeom>
            <a:avLst/>
            <a:gdLst>
              <a:gd name="T0" fmla="*/ 0 w 17"/>
              <a:gd name="T1" fmla="*/ 4 h 4"/>
              <a:gd name="T2" fmla="*/ 9 w 17"/>
              <a:gd name="T3" fmla="*/ 2 h 4"/>
              <a:gd name="T4" fmla="*/ 17 w 17"/>
              <a:gd name="T5" fmla="*/ 0 h 4"/>
            </a:gdLst>
            <a:ahLst/>
            <a:cxnLst>
              <a:cxn ang="0">
                <a:pos x="T0" y="T1"/>
              </a:cxn>
              <a:cxn ang="0">
                <a:pos x="T2" y="T3"/>
              </a:cxn>
              <a:cxn ang="0">
                <a:pos x="T4" y="T5"/>
              </a:cxn>
            </a:cxnLst>
            <a:rect l="0" t="0" r="r" b="b"/>
            <a:pathLst>
              <a:path w="17" h="4">
                <a:moveTo>
                  <a:pt x="0" y="4"/>
                </a:moveTo>
                <a:lnTo>
                  <a:pt x="9" y="2"/>
                </a:lnTo>
                <a:lnTo>
                  <a:pt x="17"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63" name="Freeform 431">
            <a:extLst>
              <a:ext uri="{FF2B5EF4-FFF2-40B4-BE49-F238E27FC236}">
                <a16:creationId xmlns:a16="http://schemas.microsoft.com/office/drawing/2014/main" id="{F4B76BFB-BD5C-FBB5-C2D0-2EC9AC39C9DE}"/>
              </a:ext>
            </a:extLst>
          </p:cNvPr>
          <p:cNvSpPr>
            <a:spLocks/>
          </p:cNvSpPr>
          <p:nvPr/>
        </p:nvSpPr>
        <p:spPr bwMode="auto">
          <a:xfrm>
            <a:off x="6457951" y="4383088"/>
            <a:ext cx="3175" cy="6350"/>
          </a:xfrm>
          <a:custGeom>
            <a:avLst/>
            <a:gdLst>
              <a:gd name="T0" fmla="*/ 0 w 2"/>
              <a:gd name="T1" fmla="*/ 4 h 4"/>
              <a:gd name="T2" fmla="*/ 2 w 2"/>
              <a:gd name="T3" fmla="*/ 4 h 4"/>
              <a:gd name="T4" fmla="*/ 2 w 2"/>
              <a:gd name="T5" fmla="*/ 0 h 4"/>
            </a:gdLst>
            <a:ahLst/>
            <a:cxnLst>
              <a:cxn ang="0">
                <a:pos x="T0" y="T1"/>
              </a:cxn>
              <a:cxn ang="0">
                <a:pos x="T2" y="T3"/>
              </a:cxn>
              <a:cxn ang="0">
                <a:pos x="T4" y="T5"/>
              </a:cxn>
            </a:cxnLst>
            <a:rect l="0" t="0" r="r" b="b"/>
            <a:pathLst>
              <a:path w="2" h="4">
                <a:moveTo>
                  <a:pt x="0" y="4"/>
                </a:moveTo>
                <a:lnTo>
                  <a:pt x="2" y="4"/>
                </a:lnTo>
                <a:lnTo>
                  <a:pt x="2"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64" name="Freeform 432">
            <a:extLst>
              <a:ext uri="{FF2B5EF4-FFF2-40B4-BE49-F238E27FC236}">
                <a16:creationId xmlns:a16="http://schemas.microsoft.com/office/drawing/2014/main" id="{6194AB26-E782-1173-1C99-BA5716C5A840}"/>
              </a:ext>
            </a:extLst>
          </p:cNvPr>
          <p:cNvSpPr>
            <a:spLocks/>
          </p:cNvSpPr>
          <p:nvPr/>
        </p:nvSpPr>
        <p:spPr bwMode="auto">
          <a:xfrm>
            <a:off x="6454775" y="4379914"/>
            <a:ext cx="6350" cy="3175"/>
          </a:xfrm>
          <a:custGeom>
            <a:avLst/>
            <a:gdLst>
              <a:gd name="T0" fmla="*/ 4 w 4"/>
              <a:gd name="T1" fmla="*/ 2 h 2"/>
              <a:gd name="T2" fmla="*/ 2 w 4"/>
              <a:gd name="T3" fmla="*/ 0 h 2"/>
              <a:gd name="T4" fmla="*/ 0 w 4"/>
              <a:gd name="T5" fmla="*/ 0 h 2"/>
            </a:gdLst>
            <a:ahLst/>
            <a:cxnLst>
              <a:cxn ang="0">
                <a:pos x="T0" y="T1"/>
              </a:cxn>
              <a:cxn ang="0">
                <a:pos x="T2" y="T3"/>
              </a:cxn>
              <a:cxn ang="0">
                <a:pos x="T4" y="T5"/>
              </a:cxn>
            </a:cxnLst>
            <a:rect l="0" t="0" r="r" b="b"/>
            <a:pathLst>
              <a:path w="4" h="2">
                <a:moveTo>
                  <a:pt x="4" y="2"/>
                </a:moveTo>
                <a:lnTo>
                  <a:pt x="2" y="0"/>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65" name="Freeform 433">
            <a:extLst>
              <a:ext uri="{FF2B5EF4-FFF2-40B4-BE49-F238E27FC236}">
                <a16:creationId xmlns:a16="http://schemas.microsoft.com/office/drawing/2014/main" id="{9B22416D-51D8-9FCA-44F5-7E8CB6050871}"/>
              </a:ext>
            </a:extLst>
          </p:cNvPr>
          <p:cNvSpPr>
            <a:spLocks/>
          </p:cNvSpPr>
          <p:nvPr/>
        </p:nvSpPr>
        <p:spPr bwMode="auto">
          <a:xfrm>
            <a:off x="6430963" y="4376739"/>
            <a:ext cx="23812" cy="3175"/>
          </a:xfrm>
          <a:custGeom>
            <a:avLst/>
            <a:gdLst>
              <a:gd name="T0" fmla="*/ 15 w 15"/>
              <a:gd name="T1" fmla="*/ 2 h 2"/>
              <a:gd name="T2" fmla="*/ 8 w 15"/>
              <a:gd name="T3" fmla="*/ 0 h 2"/>
              <a:gd name="T4" fmla="*/ 0 w 15"/>
              <a:gd name="T5" fmla="*/ 0 h 2"/>
            </a:gdLst>
            <a:ahLst/>
            <a:cxnLst>
              <a:cxn ang="0">
                <a:pos x="T0" y="T1"/>
              </a:cxn>
              <a:cxn ang="0">
                <a:pos x="T2" y="T3"/>
              </a:cxn>
              <a:cxn ang="0">
                <a:pos x="T4" y="T5"/>
              </a:cxn>
            </a:cxnLst>
            <a:rect l="0" t="0" r="r" b="b"/>
            <a:pathLst>
              <a:path w="15" h="2">
                <a:moveTo>
                  <a:pt x="15" y="2"/>
                </a:moveTo>
                <a:lnTo>
                  <a:pt x="8" y="0"/>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66" name="Freeform 434">
            <a:extLst>
              <a:ext uri="{FF2B5EF4-FFF2-40B4-BE49-F238E27FC236}">
                <a16:creationId xmlns:a16="http://schemas.microsoft.com/office/drawing/2014/main" id="{1E9773C1-6BFC-2EA3-C586-7198237B3245}"/>
              </a:ext>
            </a:extLst>
          </p:cNvPr>
          <p:cNvSpPr>
            <a:spLocks/>
          </p:cNvSpPr>
          <p:nvPr/>
        </p:nvSpPr>
        <p:spPr bwMode="auto">
          <a:xfrm>
            <a:off x="6416675" y="4376739"/>
            <a:ext cx="14288" cy="3175"/>
          </a:xfrm>
          <a:custGeom>
            <a:avLst/>
            <a:gdLst>
              <a:gd name="T0" fmla="*/ 9 w 9"/>
              <a:gd name="T1" fmla="*/ 0 h 2"/>
              <a:gd name="T2" fmla="*/ 5 w 9"/>
              <a:gd name="T3" fmla="*/ 0 h 2"/>
              <a:gd name="T4" fmla="*/ 0 w 9"/>
              <a:gd name="T5" fmla="*/ 2 h 2"/>
            </a:gdLst>
            <a:ahLst/>
            <a:cxnLst>
              <a:cxn ang="0">
                <a:pos x="T0" y="T1"/>
              </a:cxn>
              <a:cxn ang="0">
                <a:pos x="T2" y="T3"/>
              </a:cxn>
              <a:cxn ang="0">
                <a:pos x="T4" y="T5"/>
              </a:cxn>
            </a:cxnLst>
            <a:rect l="0" t="0" r="r" b="b"/>
            <a:pathLst>
              <a:path w="9" h="2">
                <a:moveTo>
                  <a:pt x="9" y="0"/>
                </a:moveTo>
                <a:lnTo>
                  <a:pt x="5" y="0"/>
                </a:lnTo>
                <a:lnTo>
                  <a:pt x="0" y="2"/>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67" name="Freeform 435">
            <a:extLst>
              <a:ext uri="{FF2B5EF4-FFF2-40B4-BE49-F238E27FC236}">
                <a16:creationId xmlns:a16="http://schemas.microsoft.com/office/drawing/2014/main" id="{FB69FF0F-B8A9-302A-0575-ACA565A62C52}"/>
              </a:ext>
            </a:extLst>
          </p:cNvPr>
          <p:cNvSpPr>
            <a:spLocks/>
          </p:cNvSpPr>
          <p:nvPr/>
        </p:nvSpPr>
        <p:spPr bwMode="auto">
          <a:xfrm>
            <a:off x="6402389" y="4379914"/>
            <a:ext cx="14287" cy="9525"/>
          </a:xfrm>
          <a:custGeom>
            <a:avLst/>
            <a:gdLst>
              <a:gd name="T0" fmla="*/ 9 w 9"/>
              <a:gd name="T1" fmla="*/ 0 h 6"/>
              <a:gd name="T2" fmla="*/ 3 w 9"/>
              <a:gd name="T3" fmla="*/ 2 h 6"/>
              <a:gd name="T4" fmla="*/ 0 w 9"/>
              <a:gd name="T5" fmla="*/ 6 h 6"/>
            </a:gdLst>
            <a:ahLst/>
            <a:cxnLst>
              <a:cxn ang="0">
                <a:pos x="T0" y="T1"/>
              </a:cxn>
              <a:cxn ang="0">
                <a:pos x="T2" y="T3"/>
              </a:cxn>
              <a:cxn ang="0">
                <a:pos x="T4" y="T5"/>
              </a:cxn>
            </a:cxnLst>
            <a:rect l="0" t="0" r="r" b="b"/>
            <a:pathLst>
              <a:path w="9" h="6">
                <a:moveTo>
                  <a:pt x="9" y="0"/>
                </a:moveTo>
                <a:lnTo>
                  <a:pt x="3" y="2"/>
                </a:lnTo>
                <a:lnTo>
                  <a:pt x="0" y="6"/>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68" name="Freeform 436">
            <a:extLst>
              <a:ext uri="{FF2B5EF4-FFF2-40B4-BE49-F238E27FC236}">
                <a16:creationId xmlns:a16="http://schemas.microsoft.com/office/drawing/2014/main" id="{7CE98F18-40AD-66F9-805A-B69F2F99D9E1}"/>
              </a:ext>
            </a:extLst>
          </p:cNvPr>
          <p:cNvSpPr>
            <a:spLocks/>
          </p:cNvSpPr>
          <p:nvPr/>
        </p:nvSpPr>
        <p:spPr bwMode="auto">
          <a:xfrm>
            <a:off x="6396038" y="4389438"/>
            <a:ext cx="6350" cy="11112"/>
          </a:xfrm>
          <a:custGeom>
            <a:avLst/>
            <a:gdLst>
              <a:gd name="T0" fmla="*/ 4 w 4"/>
              <a:gd name="T1" fmla="*/ 0 h 7"/>
              <a:gd name="T2" fmla="*/ 2 w 4"/>
              <a:gd name="T3" fmla="*/ 4 h 7"/>
              <a:gd name="T4" fmla="*/ 0 w 4"/>
              <a:gd name="T5" fmla="*/ 7 h 7"/>
            </a:gdLst>
            <a:ahLst/>
            <a:cxnLst>
              <a:cxn ang="0">
                <a:pos x="T0" y="T1"/>
              </a:cxn>
              <a:cxn ang="0">
                <a:pos x="T2" y="T3"/>
              </a:cxn>
              <a:cxn ang="0">
                <a:pos x="T4" y="T5"/>
              </a:cxn>
            </a:cxnLst>
            <a:rect l="0" t="0" r="r" b="b"/>
            <a:pathLst>
              <a:path w="4" h="7">
                <a:moveTo>
                  <a:pt x="4" y="0"/>
                </a:moveTo>
                <a:lnTo>
                  <a:pt x="2" y="4"/>
                </a:lnTo>
                <a:lnTo>
                  <a:pt x="0" y="7"/>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69" name="Freeform 437">
            <a:extLst>
              <a:ext uri="{FF2B5EF4-FFF2-40B4-BE49-F238E27FC236}">
                <a16:creationId xmlns:a16="http://schemas.microsoft.com/office/drawing/2014/main" id="{6D7859F8-6D85-B0B2-FA31-FB31B7B922FD}"/>
              </a:ext>
            </a:extLst>
          </p:cNvPr>
          <p:cNvSpPr>
            <a:spLocks/>
          </p:cNvSpPr>
          <p:nvPr/>
        </p:nvSpPr>
        <p:spPr bwMode="auto">
          <a:xfrm>
            <a:off x="6389688" y="4400551"/>
            <a:ext cx="6350" cy="17463"/>
          </a:xfrm>
          <a:custGeom>
            <a:avLst/>
            <a:gdLst>
              <a:gd name="T0" fmla="*/ 4 w 4"/>
              <a:gd name="T1" fmla="*/ 0 h 11"/>
              <a:gd name="T2" fmla="*/ 2 w 4"/>
              <a:gd name="T3" fmla="*/ 6 h 11"/>
              <a:gd name="T4" fmla="*/ 0 w 4"/>
              <a:gd name="T5" fmla="*/ 11 h 11"/>
            </a:gdLst>
            <a:ahLst/>
            <a:cxnLst>
              <a:cxn ang="0">
                <a:pos x="T0" y="T1"/>
              </a:cxn>
              <a:cxn ang="0">
                <a:pos x="T2" y="T3"/>
              </a:cxn>
              <a:cxn ang="0">
                <a:pos x="T4" y="T5"/>
              </a:cxn>
            </a:cxnLst>
            <a:rect l="0" t="0" r="r" b="b"/>
            <a:pathLst>
              <a:path w="4" h="11">
                <a:moveTo>
                  <a:pt x="4" y="0"/>
                </a:moveTo>
                <a:lnTo>
                  <a:pt x="2" y="6"/>
                </a:lnTo>
                <a:lnTo>
                  <a:pt x="0" y="11"/>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70" name="Freeform 438">
            <a:extLst>
              <a:ext uri="{FF2B5EF4-FFF2-40B4-BE49-F238E27FC236}">
                <a16:creationId xmlns:a16="http://schemas.microsoft.com/office/drawing/2014/main" id="{537F7E93-D9B0-917D-A9C0-A7129E90A095}"/>
              </a:ext>
            </a:extLst>
          </p:cNvPr>
          <p:cNvSpPr>
            <a:spLocks/>
          </p:cNvSpPr>
          <p:nvPr/>
        </p:nvSpPr>
        <p:spPr bwMode="auto">
          <a:xfrm>
            <a:off x="6389689" y="4418014"/>
            <a:ext cx="3175" cy="14287"/>
          </a:xfrm>
          <a:custGeom>
            <a:avLst/>
            <a:gdLst>
              <a:gd name="T0" fmla="*/ 0 w 2"/>
              <a:gd name="T1" fmla="*/ 0 h 9"/>
              <a:gd name="T2" fmla="*/ 2 w 2"/>
              <a:gd name="T3" fmla="*/ 6 h 9"/>
              <a:gd name="T4" fmla="*/ 2 w 2"/>
              <a:gd name="T5" fmla="*/ 9 h 9"/>
            </a:gdLst>
            <a:ahLst/>
            <a:cxnLst>
              <a:cxn ang="0">
                <a:pos x="T0" y="T1"/>
              </a:cxn>
              <a:cxn ang="0">
                <a:pos x="T2" y="T3"/>
              </a:cxn>
              <a:cxn ang="0">
                <a:pos x="T4" y="T5"/>
              </a:cxn>
            </a:cxnLst>
            <a:rect l="0" t="0" r="r" b="b"/>
            <a:pathLst>
              <a:path w="2" h="9">
                <a:moveTo>
                  <a:pt x="0" y="0"/>
                </a:moveTo>
                <a:lnTo>
                  <a:pt x="2" y="6"/>
                </a:lnTo>
                <a:lnTo>
                  <a:pt x="2" y="9"/>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71" name="Freeform 439">
            <a:extLst>
              <a:ext uri="{FF2B5EF4-FFF2-40B4-BE49-F238E27FC236}">
                <a16:creationId xmlns:a16="http://schemas.microsoft.com/office/drawing/2014/main" id="{E370D843-F47B-E179-2461-4BC630623AFA}"/>
              </a:ext>
            </a:extLst>
          </p:cNvPr>
          <p:cNvSpPr>
            <a:spLocks/>
          </p:cNvSpPr>
          <p:nvPr/>
        </p:nvSpPr>
        <p:spPr bwMode="auto">
          <a:xfrm>
            <a:off x="6392864" y="4432301"/>
            <a:ext cx="9525" cy="15875"/>
          </a:xfrm>
          <a:custGeom>
            <a:avLst/>
            <a:gdLst>
              <a:gd name="T0" fmla="*/ 0 w 6"/>
              <a:gd name="T1" fmla="*/ 0 h 10"/>
              <a:gd name="T2" fmla="*/ 2 w 6"/>
              <a:gd name="T3" fmla="*/ 6 h 10"/>
              <a:gd name="T4" fmla="*/ 6 w 6"/>
              <a:gd name="T5" fmla="*/ 10 h 10"/>
            </a:gdLst>
            <a:ahLst/>
            <a:cxnLst>
              <a:cxn ang="0">
                <a:pos x="T0" y="T1"/>
              </a:cxn>
              <a:cxn ang="0">
                <a:pos x="T2" y="T3"/>
              </a:cxn>
              <a:cxn ang="0">
                <a:pos x="T4" y="T5"/>
              </a:cxn>
            </a:cxnLst>
            <a:rect l="0" t="0" r="r" b="b"/>
            <a:pathLst>
              <a:path w="6" h="10">
                <a:moveTo>
                  <a:pt x="0" y="0"/>
                </a:moveTo>
                <a:lnTo>
                  <a:pt x="2" y="6"/>
                </a:lnTo>
                <a:lnTo>
                  <a:pt x="6" y="1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72" name="Freeform 440">
            <a:extLst>
              <a:ext uri="{FF2B5EF4-FFF2-40B4-BE49-F238E27FC236}">
                <a16:creationId xmlns:a16="http://schemas.microsoft.com/office/drawing/2014/main" id="{8696F1B9-82EE-B143-26E3-B17E4AA4F5FD}"/>
              </a:ext>
            </a:extLst>
          </p:cNvPr>
          <p:cNvSpPr>
            <a:spLocks/>
          </p:cNvSpPr>
          <p:nvPr/>
        </p:nvSpPr>
        <p:spPr bwMode="auto">
          <a:xfrm>
            <a:off x="6402389" y="4448176"/>
            <a:ext cx="14287" cy="11113"/>
          </a:xfrm>
          <a:custGeom>
            <a:avLst/>
            <a:gdLst>
              <a:gd name="T0" fmla="*/ 0 w 9"/>
              <a:gd name="T1" fmla="*/ 0 h 7"/>
              <a:gd name="T2" fmla="*/ 3 w 9"/>
              <a:gd name="T3" fmla="*/ 3 h 7"/>
              <a:gd name="T4" fmla="*/ 9 w 9"/>
              <a:gd name="T5" fmla="*/ 7 h 7"/>
            </a:gdLst>
            <a:ahLst/>
            <a:cxnLst>
              <a:cxn ang="0">
                <a:pos x="T0" y="T1"/>
              </a:cxn>
              <a:cxn ang="0">
                <a:pos x="T2" y="T3"/>
              </a:cxn>
              <a:cxn ang="0">
                <a:pos x="T4" y="T5"/>
              </a:cxn>
            </a:cxnLst>
            <a:rect l="0" t="0" r="r" b="b"/>
            <a:pathLst>
              <a:path w="9" h="7">
                <a:moveTo>
                  <a:pt x="0" y="0"/>
                </a:moveTo>
                <a:lnTo>
                  <a:pt x="3" y="3"/>
                </a:lnTo>
                <a:lnTo>
                  <a:pt x="9" y="7"/>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73" name="Freeform 441">
            <a:extLst>
              <a:ext uri="{FF2B5EF4-FFF2-40B4-BE49-F238E27FC236}">
                <a16:creationId xmlns:a16="http://schemas.microsoft.com/office/drawing/2014/main" id="{3E302EAC-4AC4-B091-6F5B-25EAF5585F5F}"/>
              </a:ext>
            </a:extLst>
          </p:cNvPr>
          <p:cNvSpPr>
            <a:spLocks/>
          </p:cNvSpPr>
          <p:nvPr/>
        </p:nvSpPr>
        <p:spPr bwMode="auto">
          <a:xfrm>
            <a:off x="6416675" y="4459289"/>
            <a:ext cx="14288" cy="3175"/>
          </a:xfrm>
          <a:custGeom>
            <a:avLst/>
            <a:gdLst>
              <a:gd name="T0" fmla="*/ 0 w 9"/>
              <a:gd name="T1" fmla="*/ 0 h 2"/>
              <a:gd name="T2" fmla="*/ 4 w 9"/>
              <a:gd name="T3" fmla="*/ 2 h 2"/>
              <a:gd name="T4" fmla="*/ 9 w 9"/>
              <a:gd name="T5" fmla="*/ 2 h 2"/>
            </a:gdLst>
            <a:ahLst/>
            <a:cxnLst>
              <a:cxn ang="0">
                <a:pos x="T0" y="T1"/>
              </a:cxn>
              <a:cxn ang="0">
                <a:pos x="T2" y="T3"/>
              </a:cxn>
              <a:cxn ang="0">
                <a:pos x="T4" y="T5"/>
              </a:cxn>
            </a:cxnLst>
            <a:rect l="0" t="0" r="r" b="b"/>
            <a:pathLst>
              <a:path w="9" h="2">
                <a:moveTo>
                  <a:pt x="0" y="0"/>
                </a:moveTo>
                <a:lnTo>
                  <a:pt x="4" y="2"/>
                </a:lnTo>
                <a:lnTo>
                  <a:pt x="9" y="2"/>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74" name="Freeform 442">
            <a:extLst>
              <a:ext uri="{FF2B5EF4-FFF2-40B4-BE49-F238E27FC236}">
                <a16:creationId xmlns:a16="http://schemas.microsoft.com/office/drawing/2014/main" id="{C65097F9-8CE9-C060-1DD4-82FED2F427E0}"/>
              </a:ext>
            </a:extLst>
          </p:cNvPr>
          <p:cNvSpPr>
            <a:spLocks/>
          </p:cNvSpPr>
          <p:nvPr/>
        </p:nvSpPr>
        <p:spPr bwMode="auto">
          <a:xfrm>
            <a:off x="6430964" y="4459289"/>
            <a:ext cx="26987" cy="3175"/>
          </a:xfrm>
          <a:custGeom>
            <a:avLst/>
            <a:gdLst>
              <a:gd name="T0" fmla="*/ 0 w 17"/>
              <a:gd name="T1" fmla="*/ 2 h 2"/>
              <a:gd name="T2" fmla="*/ 8 w 17"/>
              <a:gd name="T3" fmla="*/ 2 h 2"/>
              <a:gd name="T4" fmla="*/ 17 w 17"/>
              <a:gd name="T5" fmla="*/ 0 h 2"/>
            </a:gdLst>
            <a:ahLst/>
            <a:cxnLst>
              <a:cxn ang="0">
                <a:pos x="T0" y="T1"/>
              </a:cxn>
              <a:cxn ang="0">
                <a:pos x="T2" y="T3"/>
              </a:cxn>
              <a:cxn ang="0">
                <a:pos x="T4" y="T5"/>
              </a:cxn>
            </a:cxnLst>
            <a:rect l="0" t="0" r="r" b="b"/>
            <a:pathLst>
              <a:path w="17" h="2">
                <a:moveTo>
                  <a:pt x="0" y="2"/>
                </a:moveTo>
                <a:lnTo>
                  <a:pt x="8" y="2"/>
                </a:lnTo>
                <a:lnTo>
                  <a:pt x="17"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75" name="Freeform 443">
            <a:extLst>
              <a:ext uri="{FF2B5EF4-FFF2-40B4-BE49-F238E27FC236}">
                <a16:creationId xmlns:a16="http://schemas.microsoft.com/office/drawing/2014/main" id="{765B6E7D-83D5-B61B-E90D-C8E5377A10F1}"/>
              </a:ext>
            </a:extLst>
          </p:cNvPr>
          <p:cNvSpPr>
            <a:spLocks/>
          </p:cNvSpPr>
          <p:nvPr/>
        </p:nvSpPr>
        <p:spPr bwMode="auto">
          <a:xfrm>
            <a:off x="6457951" y="4452938"/>
            <a:ext cx="3175" cy="6350"/>
          </a:xfrm>
          <a:custGeom>
            <a:avLst/>
            <a:gdLst>
              <a:gd name="T0" fmla="*/ 0 w 2"/>
              <a:gd name="T1" fmla="*/ 4 h 4"/>
              <a:gd name="T2" fmla="*/ 0 w 2"/>
              <a:gd name="T3" fmla="*/ 2 h 4"/>
              <a:gd name="T4" fmla="*/ 2 w 2"/>
              <a:gd name="T5" fmla="*/ 0 h 4"/>
            </a:gdLst>
            <a:ahLst/>
            <a:cxnLst>
              <a:cxn ang="0">
                <a:pos x="T0" y="T1"/>
              </a:cxn>
              <a:cxn ang="0">
                <a:pos x="T2" y="T3"/>
              </a:cxn>
              <a:cxn ang="0">
                <a:pos x="T4" y="T5"/>
              </a:cxn>
            </a:cxnLst>
            <a:rect l="0" t="0" r="r" b="b"/>
            <a:pathLst>
              <a:path w="2" h="4">
                <a:moveTo>
                  <a:pt x="0" y="4"/>
                </a:moveTo>
                <a:lnTo>
                  <a:pt x="0" y="2"/>
                </a:lnTo>
                <a:lnTo>
                  <a:pt x="2"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76" name="Freeform 444">
            <a:extLst>
              <a:ext uri="{FF2B5EF4-FFF2-40B4-BE49-F238E27FC236}">
                <a16:creationId xmlns:a16="http://schemas.microsoft.com/office/drawing/2014/main" id="{3FF1A160-81E9-8B9C-6951-7904BBF5E0D0}"/>
              </a:ext>
            </a:extLst>
          </p:cNvPr>
          <p:cNvSpPr>
            <a:spLocks/>
          </p:cNvSpPr>
          <p:nvPr/>
        </p:nvSpPr>
        <p:spPr bwMode="auto">
          <a:xfrm>
            <a:off x="6457951" y="4448176"/>
            <a:ext cx="3175" cy="4763"/>
          </a:xfrm>
          <a:custGeom>
            <a:avLst/>
            <a:gdLst>
              <a:gd name="T0" fmla="*/ 2 w 2"/>
              <a:gd name="T1" fmla="*/ 3 h 3"/>
              <a:gd name="T2" fmla="*/ 0 w 2"/>
              <a:gd name="T3" fmla="*/ 1 h 3"/>
              <a:gd name="T4" fmla="*/ 0 w 2"/>
              <a:gd name="T5" fmla="*/ 0 h 3"/>
            </a:gdLst>
            <a:ahLst/>
            <a:cxnLst>
              <a:cxn ang="0">
                <a:pos x="T0" y="T1"/>
              </a:cxn>
              <a:cxn ang="0">
                <a:pos x="T2" y="T3"/>
              </a:cxn>
              <a:cxn ang="0">
                <a:pos x="T4" y="T5"/>
              </a:cxn>
            </a:cxnLst>
            <a:rect l="0" t="0" r="r" b="b"/>
            <a:pathLst>
              <a:path w="2" h="3">
                <a:moveTo>
                  <a:pt x="2" y="3"/>
                </a:moveTo>
                <a:lnTo>
                  <a:pt x="0" y="1"/>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77" name="Freeform 445">
            <a:extLst>
              <a:ext uri="{FF2B5EF4-FFF2-40B4-BE49-F238E27FC236}">
                <a16:creationId xmlns:a16="http://schemas.microsoft.com/office/drawing/2014/main" id="{7B4F2ECF-A35F-FF86-063E-724983257EE9}"/>
              </a:ext>
            </a:extLst>
          </p:cNvPr>
          <p:cNvSpPr>
            <a:spLocks/>
          </p:cNvSpPr>
          <p:nvPr/>
        </p:nvSpPr>
        <p:spPr bwMode="auto">
          <a:xfrm>
            <a:off x="6430964" y="4445001"/>
            <a:ext cx="26987" cy="3175"/>
          </a:xfrm>
          <a:custGeom>
            <a:avLst/>
            <a:gdLst>
              <a:gd name="T0" fmla="*/ 17 w 17"/>
              <a:gd name="T1" fmla="*/ 2 h 2"/>
              <a:gd name="T2" fmla="*/ 8 w 17"/>
              <a:gd name="T3" fmla="*/ 0 h 2"/>
              <a:gd name="T4" fmla="*/ 0 w 17"/>
              <a:gd name="T5" fmla="*/ 0 h 2"/>
            </a:gdLst>
            <a:ahLst/>
            <a:cxnLst>
              <a:cxn ang="0">
                <a:pos x="T0" y="T1"/>
              </a:cxn>
              <a:cxn ang="0">
                <a:pos x="T2" y="T3"/>
              </a:cxn>
              <a:cxn ang="0">
                <a:pos x="T4" y="T5"/>
              </a:cxn>
            </a:cxnLst>
            <a:rect l="0" t="0" r="r" b="b"/>
            <a:pathLst>
              <a:path w="17" h="2">
                <a:moveTo>
                  <a:pt x="17" y="2"/>
                </a:moveTo>
                <a:lnTo>
                  <a:pt x="8" y="0"/>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78" name="Freeform 446">
            <a:extLst>
              <a:ext uri="{FF2B5EF4-FFF2-40B4-BE49-F238E27FC236}">
                <a16:creationId xmlns:a16="http://schemas.microsoft.com/office/drawing/2014/main" id="{5C97E7A8-9E34-6BB5-65A2-E24B5B1F8C42}"/>
              </a:ext>
            </a:extLst>
          </p:cNvPr>
          <p:cNvSpPr>
            <a:spLocks/>
          </p:cNvSpPr>
          <p:nvPr/>
        </p:nvSpPr>
        <p:spPr bwMode="auto">
          <a:xfrm>
            <a:off x="6416675" y="4445001"/>
            <a:ext cx="14288" cy="3175"/>
          </a:xfrm>
          <a:custGeom>
            <a:avLst/>
            <a:gdLst>
              <a:gd name="T0" fmla="*/ 9 w 9"/>
              <a:gd name="T1" fmla="*/ 0 h 2"/>
              <a:gd name="T2" fmla="*/ 5 w 9"/>
              <a:gd name="T3" fmla="*/ 0 h 2"/>
              <a:gd name="T4" fmla="*/ 0 w 9"/>
              <a:gd name="T5" fmla="*/ 2 h 2"/>
            </a:gdLst>
            <a:ahLst/>
            <a:cxnLst>
              <a:cxn ang="0">
                <a:pos x="T0" y="T1"/>
              </a:cxn>
              <a:cxn ang="0">
                <a:pos x="T2" y="T3"/>
              </a:cxn>
              <a:cxn ang="0">
                <a:pos x="T4" y="T5"/>
              </a:cxn>
            </a:cxnLst>
            <a:rect l="0" t="0" r="r" b="b"/>
            <a:pathLst>
              <a:path w="9" h="2">
                <a:moveTo>
                  <a:pt x="9" y="0"/>
                </a:moveTo>
                <a:lnTo>
                  <a:pt x="5" y="0"/>
                </a:lnTo>
                <a:lnTo>
                  <a:pt x="0" y="2"/>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79" name="Freeform 447">
            <a:extLst>
              <a:ext uri="{FF2B5EF4-FFF2-40B4-BE49-F238E27FC236}">
                <a16:creationId xmlns:a16="http://schemas.microsoft.com/office/drawing/2014/main" id="{6E918D51-C9ED-CC18-FC35-CF09BABC36B6}"/>
              </a:ext>
            </a:extLst>
          </p:cNvPr>
          <p:cNvSpPr>
            <a:spLocks/>
          </p:cNvSpPr>
          <p:nvPr/>
        </p:nvSpPr>
        <p:spPr bwMode="auto">
          <a:xfrm>
            <a:off x="6402389" y="4448176"/>
            <a:ext cx="14287" cy="11113"/>
          </a:xfrm>
          <a:custGeom>
            <a:avLst/>
            <a:gdLst>
              <a:gd name="T0" fmla="*/ 9 w 9"/>
              <a:gd name="T1" fmla="*/ 0 h 7"/>
              <a:gd name="T2" fmla="*/ 3 w 9"/>
              <a:gd name="T3" fmla="*/ 3 h 7"/>
              <a:gd name="T4" fmla="*/ 0 w 9"/>
              <a:gd name="T5" fmla="*/ 7 h 7"/>
            </a:gdLst>
            <a:ahLst/>
            <a:cxnLst>
              <a:cxn ang="0">
                <a:pos x="T0" y="T1"/>
              </a:cxn>
              <a:cxn ang="0">
                <a:pos x="T2" y="T3"/>
              </a:cxn>
              <a:cxn ang="0">
                <a:pos x="T4" y="T5"/>
              </a:cxn>
            </a:cxnLst>
            <a:rect l="0" t="0" r="r" b="b"/>
            <a:pathLst>
              <a:path w="9" h="7">
                <a:moveTo>
                  <a:pt x="9" y="0"/>
                </a:moveTo>
                <a:lnTo>
                  <a:pt x="3" y="3"/>
                </a:lnTo>
                <a:lnTo>
                  <a:pt x="0" y="7"/>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80" name="Freeform 448">
            <a:extLst>
              <a:ext uri="{FF2B5EF4-FFF2-40B4-BE49-F238E27FC236}">
                <a16:creationId xmlns:a16="http://schemas.microsoft.com/office/drawing/2014/main" id="{2E4223A4-7400-0E1C-EADF-424F299BA342}"/>
              </a:ext>
            </a:extLst>
          </p:cNvPr>
          <p:cNvSpPr>
            <a:spLocks/>
          </p:cNvSpPr>
          <p:nvPr/>
        </p:nvSpPr>
        <p:spPr bwMode="auto">
          <a:xfrm>
            <a:off x="6396038" y="4459289"/>
            <a:ext cx="6350" cy="14287"/>
          </a:xfrm>
          <a:custGeom>
            <a:avLst/>
            <a:gdLst>
              <a:gd name="T0" fmla="*/ 4 w 4"/>
              <a:gd name="T1" fmla="*/ 0 h 9"/>
              <a:gd name="T2" fmla="*/ 2 w 4"/>
              <a:gd name="T3" fmla="*/ 4 h 9"/>
              <a:gd name="T4" fmla="*/ 0 w 4"/>
              <a:gd name="T5" fmla="*/ 9 h 9"/>
            </a:gdLst>
            <a:ahLst/>
            <a:cxnLst>
              <a:cxn ang="0">
                <a:pos x="T0" y="T1"/>
              </a:cxn>
              <a:cxn ang="0">
                <a:pos x="T2" y="T3"/>
              </a:cxn>
              <a:cxn ang="0">
                <a:pos x="T4" y="T5"/>
              </a:cxn>
            </a:cxnLst>
            <a:rect l="0" t="0" r="r" b="b"/>
            <a:pathLst>
              <a:path w="4" h="9">
                <a:moveTo>
                  <a:pt x="4" y="0"/>
                </a:moveTo>
                <a:lnTo>
                  <a:pt x="2" y="4"/>
                </a:lnTo>
                <a:lnTo>
                  <a:pt x="0" y="9"/>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81" name="Freeform 449">
            <a:extLst>
              <a:ext uri="{FF2B5EF4-FFF2-40B4-BE49-F238E27FC236}">
                <a16:creationId xmlns:a16="http://schemas.microsoft.com/office/drawing/2014/main" id="{9A35B882-9325-09BE-85A5-471C1F8DECF3}"/>
              </a:ext>
            </a:extLst>
          </p:cNvPr>
          <p:cNvSpPr>
            <a:spLocks/>
          </p:cNvSpPr>
          <p:nvPr/>
        </p:nvSpPr>
        <p:spPr bwMode="auto">
          <a:xfrm>
            <a:off x="6389688" y="4473575"/>
            <a:ext cx="6350" cy="14288"/>
          </a:xfrm>
          <a:custGeom>
            <a:avLst/>
            <a:gdLst>
              <a:gd name="T0" fmla="*/ 4 w 4"/>
              <a:gd name="T1" fmla="*/ 0 h 9"/>
              <a:gd name="T2" fmla="*/ 2 w 4"/>
              <a:gd name="T3" fmla="*/ 4 h 9"/>
              <a:gd name="T4" fmla="*/ 0 w 4"/>
              <a:gd name="T5" fmla="*/ 9 h 9"/>
            </a:gdLst>
            <a:ahLst/>
            <a:cxnLst>
              <a:cxn ang="0">
                <a:pos x="T0" y="T1"/>
              </a:cxn>
              <a:cxn ang="0">
                <a:pos x="T2" y="T3"/>
              </a:cxn>
              <a:cxn ang="0">
                <a:pos x="T4" y="T5"/>
              </a:cxn>
            </a:cxnLst>
            <a:rect l="0" t="0" r="r" b="b"/>
            <a:pathLst>
              <a:path w="4" h="9">
                <a:moveTo>
                  <a:pt x="4" y="0"/>
                </a:moveTo>
                <a:lnTo>
                  <a:pt x="2" y="4"/>
                </a:lnTo>
                <a:lnTo>
                  <a:pt x="0" y="9"/>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82" name="Freeform 450">
            <a:extLst>
              <a:ext uri="{FF2B5EF4-FFF2-40B4-BE49-F238E27FC236}">
                <a16:creationId xmlns:a16="http://schemas.microsoft.com/office/drawing/2014/main" id="{52FDD92D-91E0-EFDB-A4DA-E58635B38205}"/>
              </a:ext>
            </a:extLst>
          </p:cNvPr>
          <p:cNvSpPr>
            <a:spLocks/>
          </p:cNvSpPr>
          <p:nvPr/>
        </p:nvSpPr>
        <p:spPr bwMode="auto">
          <a:xfrm>
            <a:off x="6389689" y="4487864"/>
            <a:ext cx="3175" cy="15875"/>
          </a:xfrm>
          <a:custGeom>
            <a:avLst/>
            <a:gdLst>
              <a:gd name="T0" fmla="*/ 0 w 2"/>
              <a:gd name="T1" fmla="*/ 0 h 10"/>
              <a:gd name="T2" fmla="*/ 2 w 2"/>
              <a:gd name="T3" fmla="*/ 4 h 10"/>
              <a:gd name="T4" fmla="*/ 2 w 2"/>
              <a:gd name="T5" fmla="*/ 10 h 10"/>
            </a:gdLst>
            <a:ahLst/>
            <a:cxnLst>
              <a:cxn ang="0">
                <a:pos x="T0" y="T1"/>
              </a:cxn>
              <a:cxn ang="0">
                <a:pos x="T2" y="T3"/>
              </a:cxn>
              <a:cxn ang="0">
                <a:pos x="T4" y="T5"/>
              </a:cxn>
            </a:cxnLst>
            <a:rect l="0" t="0" r="r" b="b"/>
            <a:pathLst>
              <a:path w="2" h="10">
                <a:moveTo>
                  <a:pt x="0" y="0"/>
                </a:moveTo>
                <a:lnTo>
                  <a:pt x="2" y="4"/>
                </a:lnTo>
                <a:lnTo>
                  <a:pt x="2" y="1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83" name="Freeform 451">
            <a:extLst>
              <a:ext uri="{FF2B5EF4-FFF2-40B4-BE49-F238E27FC236}">
                <a16:creationId xmlns:a16="http://schemas.microsoft.com/office/drawing/2014/main" id="{F3494896-170C-D9A7-0AA8-404EDD6BAE53}"/>
              </a:ext>
            </a:extLst>
          </p:cNvPr>
          <p:cNvSpPr>
            <a:spLocks/>
          </p:cNvSpPr>
          <p:nvPr/>
        </p:nvSpPr>
        <p:spPr bwMode="auto">
          <a:xfrm>
            <a:off x="6392864" y="4503738"/>
            <a:ext cx="9525" cy="11112"/>
          </a:xfrm>
          <a:custGeom>
            <a:avLst/>
            <a:gdLst>
              <a:gd name="T0" fmla="*/ 0 w 6"/>
              <a:gd name="T1" fmla="*/ 0 h 7"/>
              <a:gd name="T2" fmla="*/ 2 w 6"/>
              <a:gd name="T3" fmla="*/ 3 h 7"/>
              <a:gd name="T4" fmla="*/ 6 w 6"/>
              <a:gd name="T5" fmla="*/ 7 h 7"/>
            </a:gdLst>
            <a:ahLst/>
            <a:cxnLst>
              <a:cxn ang="0">
                <a:pos x="T0" y="T1"/>
              </a:cxn>
              <a:cxn ang="0">
                <a:pos x="T2" y="T3"/>
              </a:cxn>
              <a:cxn ang="0">
                <a:pos x="T4" y="T5"/>
              </a:cxn>
            </a:cxnLst>
            <a:rect l="0" t="0" r="r" b="b"/>
            <a:pathLst>
              <a:path w="6" h="7">
                <a:moveTo>
                  <a:pt x="0" y="0"/>
                </a:moveTo>
                <a:lnTo>
                  <a:pt x="2" y="3"/>
                </a:lnTo>
                <a:lnTo>
                  <a:pt x="6" y="7"/>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84" name="Freeform 452">
            <a:extLst>
              <a:ext uri="{FF2B5EF4-FFF2-40B4-BE49-F238E27FC236}">
                <a16:creationId xmlns:a16="http://schemas.microsoft.com/office/drawing/2014/main" id="{08397F1F-A218-1A0B-32A5-2CF04E75CE4C}"/>
              </a:ext>
            </a:extLst>
          </p:cNvPr>
          <p:cNvSpPr>
            <a:spLocks/>
          </p:cNvSpPr>
          <p:nvPr/>
        </p:nvSpPr>
        <p:spPr bwMode="auto">
          <a:xfrm>
            <a:off x="6402388" y="4514851"/>
            <a:ext cx="11112" cy="11113"/>
          </a:xfrm>
          <a:custGeom>
            <a:avLst/>
            <a:gdLst>
              <a:gd name="T0" fmla="*/ 0 w 7"/>
              <a:gd name="T1" fmla="*/ 0 h 7"/>
              <a:gd name="T2" fmla="*/ 3 w 7"/>
              <a:gd name="T3" fmla="*/ 4 h 7"/>
              <a:gd name="T4" fmla="*/ 7 w 7"/>
              <a:gd name="T5" fmla="*/ 7 h 7"/>
            </a:gdLst>
            <a:ahLst/>
            <a:cxnLst>
              <a:cxn ang="0">
                <a:pos x="T0" y="T1"/>
              </a:cxn>
              <a:cxn ang="0">
                <a:pos x="T2" y="T3"/>
              </a:cxn>
              <a:cxn ang="0">
                <a:pos x="T4" y="T5"/>
              </a:cxn>
            </a:cxnLst>
            <a:rect l="0" t="0" r="r" b="b"/>
            <a:pathLst>
              <a:path w="7" h="7">
                <a:moveTo>
                  <a:pt x="0" y="0"/>
                </a:moveTo>
                <a:lnTo>
                  <a:pt x="3" y="4"/>
                </a:lnTo>
                <a:lnTo>
                  <a:pt x="7" y="7"/>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85" name="Freeform 453">
            <a:extLst>
              <a:ext uri="{FF2B5EF4-FFF2-40B4-BE49-F238E27FC236}">
                <a16:creationId xmlns:a16="http://schemas.microsoft.com/office/drawing/2014/main" id="{DAFFAD34-C412-F0AA-4584-1ED9AB73B8B4}"/>
              </a:ext>
            </a:extLst>
          </p:cNvPr>
          <p:cNvSpPr>
            <a:spLocks/>
          </p:cNvSpPr>
          <p:nvPr/>
        </p:nvSpPr>
        <p:spPr bwMode="auto">
          <a:xfrm>
            <a:off x="6413501" y="4525964"/>
            <a:ext cx="17463" cy="3175"/>
          </a:xfrm>
          <a:custGeom>
            <a:avLst/>
            <a:gdLst>
              <a:gd name="T0" fmla="*/ 0 w 11"/>
              <a:gd name="T1" fmla="*/ 0 h 2"/>
              <a:gd name="T2" fmla="*/ 6 w 11"/>
              <a:gd name="T3" fmla="*/ 2 h 2"/>
              <a:gd name="T4" fmla="*/ 11 w 11"/>
              <a:gd name="T5" fmla="*/ 2 h 2"/>
            </a:gdLst>
            <a:ahLst/>
            <a:cxnLst>
              <a:cxn ang="0">
                <a:pos x="T0" y="T1"/>
              </a:cxn>
              <a:cxn ang="0">
                <a:pos x="T2" y="T3"/>
              </a:cxn>
              <a:cxn ang="0">
                <a:pos x="T4" y="T5"/>
              </a:cxn>
            </a:cxnLst>
            <a:rect l="0" t="0" r="r" b="b"/>
            <a:pathLst>
              <a:path w="11" h="2">
                <a:moveTo>
                  <a:pt x="0" y="0"/>
                </a:moveTo>
                <a:lnTo>
                  <a:pt x="6" y="2"/>
                </a:lnTo>
                <a:lnTo>
                  <a:pt x="11" y="2"/>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86" name="Freeform 454">
            <a:extLst>
              <a:ext uri="{FF2B5EF4-FFF2-40B4-BE49-F238E27FC236}">
                <a16:creationId xmlns:a16="http://schemas.microsoft.com/office/drawing/2014/main" id="{56EE873C-7AC4-39BA-94C0-58A99841DA59}"/>
              </a:ext>
            </a:extLst>
          </p:cNvPr>
          <p:cNvSpPr>
            <a:spLocks/>
          </p:cNvSpPr>
          <p:nvPr/>
        </p:nvSpPr>
        <p:spPr bwMode="auto">
          <a:xfrm>
            <a:off x="6430964" y="4525964"/>
            <a:ext cx="26987" cy="3175"/>
          </a:xfrm>
          <a:custGeom>
            <a:avLst/>
            <a:gdLst>
              <a:gd name="T0" fmla="*/ 0 w 17"/>
              <a:gd name="T1" fmla="*/ 2 h 2"/>
              <a:gd name="T2" fmla="*/ 8 w 17"/>
              <a:gd name="T3" fmla="*/ 2 h 2"/>
              <a:gd name="T4" fmla="*/ 17 w 17"/>
              <a:gd name="T5" fmla="*/ 0 h 2"/>
            </a:gdLst>
            <a:ahLst/>
            <a:cxnLst>
              <a:cxn ang="0">
                <a:pos x="T0" y="T1"/>
              </a:cxn>
              <a:cxn ang="0">
                <a:pos x="T2" y="T3"/>
              </a:cxn>
              <a:cxn ang="0">
                <a:pos x="T4" y="T5"/>
              </a:cxn>
            </a:cxnLst>
            <a:rect l="0" t="0" r="r" b="b"/>
            <a:pathLst>
              <a:path w="17" h="2">
                <a:moveTo>
                  <a:pt x="0" y="2"/>
                </a:moveTo>
                <a:lnTo>
                  <a:pt x="8" y="2"/>
                </a:lnTo>
                <a:lnTo>
                  <a:pt x="17"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87" name="Line 455">
            <a:extLst>
              <a:ext uri="{FF2B5EF4-FFF2-40B4-BE49-F238E27FC236}">
                <a16:creationId xmlns:a16="http://schemas.microsoft.com/office/drawing/2014/main" id="{83CC8C62-5FBE-2A15-3607-106763755146}"/>
              </a:ext>
            </a:extLst>
          </p:cNvPr>
          <p:cNvSpPr>
            <a:spLocks noChangeShapeType="1"/>
          </p:cNvSpPr>
          <p:nvPr/>
        </p:nvSpPr>
        <p:spPr bwMode="auto">
          <a:xfrm flipV="1">
            <a:off x="6457951" y="4521201"/>
            <a:ext cx="3175" cy="4763"/>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88" name="Line 456">
            <a:extLst>
              <a:ext uri="{FF2B5EF4-FFF2-40B4-BE49-F238E27FC236}">
                <a16:creationId xmlns:a16="http://schemas.microsoft.com/office/drawing/2014/main" id="{DE8492BA-40FB-E4BC-3302-C0B0A7620AE4}"/>
              </a:ext>
            </a:extLst>
          </p:cNvPr>
          <p:cNvSpPr>
            <a:spLocks noChangeShapeType="1"/>
          </p:cNvSpPr>
          <p:nvPr/>
        </p:nvSpPr>
        <p:spPr bwMode="auto">
          <a:xfrm flipH="1" flipV="1">
            <a:off x="6457951" y="4518026"/>
            <a:ext cx="3175" cy="317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89" name="Freeform 457">
            <a:extLst>
              <a:ext uri="{FF2B5EF4-FFF2-40B4-BE49-F238E27FC236}">
                <a16:creationId xmlns:a16="http://schemas.microsoft.com/office/drawing/2014/main" id="{7C620548-6EEA-F079-FDC1-4CD9996CFEBE}"/>
              </a:ext>
            </a:extLst>
          </p:cNvPr>
          <p:cNvSpPr>
            <a:spLocks/>
          </p:cNvSpPr>
          <p:nvPr/>
        </p:nvSpPr>
        <p:spPr bwMode="auto">
          <a:xfrm>
            <a:off x="6430964" y="4514851"/>
            <a:ext cx="26987" cy="3175"/>
          </a:xfrm>
          <a:custGeom>
            <a:avLst/>
            <a:gdLst>
              <a:gd name="T0" fmla="*/ 17 w 17"/>
              <a:gd name="T1" fmla="*/ 2 h 2"/>
              <a:gd name="T2" fmla="*/ 8 w 17"/>
              <a:gd name="T3" fmla="*/ 0 h 2"/>
              <a:gd name="T4" fmla="*/ 0 w 17"/>
              <a:gd name="T5" fmla="*/ 0 h 2"/>
            </a:gdLst>
            <a:ahLst/>
            <a:cxnLst>
              <a:cxn ang="0">
                <a:pos x="T0" y="T1"/>
              </a:cxn>
              <a:cxn ang="0">
                <a:pos x="T2" y="T3"/>
              </a:cxn>
              <a:cxn ang="0">
                <a:pos x="T4" y="T5"/>
              </a:cxn>
            </a:cxnLst>
            <a:rect l="0" t="0" r="r" b="b"/>
            <a:pathLst>
              <a:path w="17" h="2">
                <a:moveTo>
                  <a:pt x="17" y="2"/>
                </a:moveTo>
                <a:lnTo>
                  <a:pt x="8" y="0"/>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90" name="Freeform 458">
            <a:extLst>
              <a:ext uri="{FF2B5EF4-FFF2-40B4-BE49-F238E27FC236}">
                <a16:creationId xmlns:a16="http://schemas.microsoft.com/office/drawing/2014/main" id="{B89D865A-8E6A-263E-66D9-7F77DAD0A830}"/>
              </a:ext>
            </a:extLst>
          </p:cNvPr>
          <p:cNvSpPr>
            <a:spLocks/>
          </p:cNvSpPr>
          <p:nvPr/>
        </p:nvSpPr>
        <p:spPr bwMode="auto">
          <a:xfrm>
            <a:off x="6416675" y="4514851"/>
            <a:ext cx="14288" cy="3175"/>
          </a:xfrm>
          <a:custGeom>
            <a:avLst/>
            <a:gdLst>
              <a:gd name="T0" fmla="*/ 9 w 9"/>
              <a:gd name="T1" fmla="*/ 0 h 2"/>
              <a:gd name="T2" fmla="*/ 5 w 9"/>
              <a:gd name="T3" fmla="*/ 0 h 2"/>
              <a:gd name="T4" fmla="*/ 0 w 9"/>
              <a:gd name="T5" fmla="*/ 2 h 2"/>
            </a:gdLst>
            <a:ahLst/>
            <a:cxnLst>
              <a:cxn ang="0">
                <a:pos x="T0" y="T1"/>
              </a:cxn>
              <a:cxn ang="0">
                <a:pos x="T2" y="T3"/>
              </a:cxn>
              <a:cxn ang="0">
                <a:pos x="T4" y="T5"/>
              </a:cxn>
            </a:cxnLst>
            <a:rect l="0" t="0" r="r" b="b"/>
            <a:pathLst>
              <a:path w="9" h="2">
                <a:moveTo>
                  <a:pt x="9" y="0"/>
                </a:moveTo>
                <a:lnTo>
                  <a:pt x="5" y="0"/>
                </a:lnTo>
                <a:lnTo>
                  <a:pt x="0" y="2"/>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91" name="Freeform 459">
            <a:extLst>
              <a:ext uri="{FF2B5EF4-FFF2-40B4-BE49-F238E27FC236}">
                <a16:creationId xmlns:a16="http://schemas.microsoft.com/office/drawing/2014/main" id="{F69AB9FA-CA5C-D4C0-9068-0A320A63B65B}"/>
              </a:ext>
            </a:extLst>
          </p:cNvPr>
          <p:cNvSpPr>
            <a:spLocks/>
          </p:cNvSpPr>
          <p:nvPr/>
        </p:nvSpPr>
        <p:spPr bwMode="auto">
          <a:xfrm>
            <a:off x="6402389" y="4518025"/>
            <a:ext cx="14287" cy="7938"/>
          </a:xfrm>
          <a:custGeom>
            <a:avLst/>
            <a:gdLst>
              <a:gd name="T0" fmla="*/ 9 w 9"/>
              <a:gd name="T1" fmla="*/ 0 h 5"/>
              <a:gd name="T2" fmla="*/ 3 w 9"/>
              <a:gd name="T3" fmla="*/ 2 h 5"/>
              <a:gd name="T4" fmla="*/ 0 w 9"/>
              <a:gd name="T5" fmla="*/ 5 h 5"/>
            </a:gdLst>
            <a:ahLst/>
            <a:cxnLst>
              <a:cxn ang="0">
                <a:pos x="T0" y="T1"/>
              </a:cxn>
              <a:cxn ang="0">
                <a:pos x="T2" y="T3"/>
              </a:cxn>
              <a:cxn ang="0">
                <a:pos x="T4" y="T5"/>
              </a:cxn>
            </a:cxnLst>
            <a:rect l="0" t="0" r="r" b="b"/>
            <a:pathLst>
              <a:path w="9" h="5">
                <a:moveTo>
                  <a:pt x="9" y="0"/>
                </a:moveTo>
                <a:lnTo>
                  <a:pt x="3" y="2"/>
                </a:lnTo>
                <a:lnTo>
                  <a:pt x="0" y="5"/>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92" name="Freeform 460">
            <a:extLst>
              <a:ext uri="{FF2B5EF4-FFF2-40B4-BE49-F238E27FC236}">
                <a16:creationId xmlns:a16="http://schemas.microsoft.com/office/drawing/2014/main" id="{8E9AE1FE-0A8F-1F04-272B-44D555D8F1EC}"/>
              </a:ext>
            </a:extLst>
          </p:cNvPr>
          <p:cNvSpPr>
            <a:spLocks/>
          </p:cNvSpPr>
          <p:nvPr/>
        </p:nvSpPr>
        <p:spPr bwMode="auto">
          <a:xfrm>
            <a:off x="6396038" y="4525964"/>
            <a:ext cx="6350" cy="15875"/>
          </a:xfrm>
          <a:custGeom>
            <a:avLst/>
            <a:gdLst>
              <a:gd name="T0" fmla="*/ 4 w 4"/>
              <a:gd name="T1" fmla="*/ 0 h 10"/>
              <a:gd name="T2" fmla="*/ 2 w 4"/>
              <a:gd name="T3" fmla="*/ 4 h 10"/>
              <a:gd name="T4" fmla="*/ 0 w 4"/>
              <a:gd name="T5" fmla="*/ 10 h 10"/>
            </a:gdLst>
            <a:ahLst/>
            <a:cxnLst>
              <a:cxn ang="0">
                <a:pos x="T0" y="T1"/>
              </a:cxn>
              <a:cxn ang="0">
                <a:pos x="T2" y="T3"/>
              </a:cxn>
              <a:cxn ang="0">
                <a:pos x="T4" y="T5"/>
              </a:cxn>
            </a:cxnLst>
            <a:rect l="0" t="0" r="r" b="b"/>
            <a:pathLst>
              <a:path w="4" h="10">
                <a:moveTo>
                  <a:pt x="4" y="0"/>
                </a:moveTo>
                <a:lnTo>
                  <a:pt x="2" y="4"/>
                </a:lnTo>
                <a:lnTo>
                  <a:pt x="0" y="1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93" name="Freeform 461">
            <a:extLst>
              <a:ext uri="{FF2B5EF4-FFF2-40B4-BE49-F238E27FC236}">
                <a16:creationId xmlns:a16="http://schemas.microsoft.com/office/drawing/2014/main" id="{FA1869A9-B31E-16B6-4A53-715552B1C0A2}"/>
              </a:ext>
            </a:extLst>
          </p:cNvPr>
          <p:cNvSpPr>
            <a:spLocks/>
          </p:cNvSpPr>
          <p:nvPr/>
        </p:nvSpPr>
        <p:spPr bwMode="auto">
          <a:xfrm>
            <a:off x="6389688" y="4541839"/>
            <a:ext cx="6350" cy="14287"/>
          </a:xfrm>
          <a:custGeom>
            <a:avLst/>
            <a:gdLst>
              <a:gd name="T0" fmla="*/ 4 w 4"/>
              <a:gd name="T1" fmla="*/ 0 h 9"/>
              <a:gd name="T2" fmla="*/ 2 w 4"/>
              <a:gd name="T3" fmla="*/ 3 h 9"/>
              <a:gd name="T4" fmla="*/ 0 w 4"/>
              <a:gd name="T5" fmla="*/ 9 h 9"/>
            </a:gdLst>
            <a:ahLst/>
            <a:cxnLst>
              <a:cxn ang="0">
                <a:pos x="T0" y="T1"/>
              </a:cxn>
              <a:cxn ang="0">
                <a:pos x="T2" y="T3"/>
              </a:cxn>
              <a:cxn ang="0">
                <a:pos x="T4" y="T5"/>
              </a:cxn>
            </a:cxnLst>
            <a:rect l="0" t="0" r="r" b="b"/>
            <a:pathLst>
              <a:path w="4" h="9">
                <a:moveTo>
                  <a:pt x="4" y="0"/>
                </a:moveTo>
                <a:lnTo>
                  <a:pt x="2" y="3"/>
                </a:lnTo>
                <a:lnTo>
                  <a:pt x="0" y="9"/>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94" name="Freeform 462">
            <a:extLst>
              <a:ext uri="{FF2B5EF4-FFF2-40B4-BE49-F238E27FC236}">
                <a16:creationId xmlns:a16="http://schemas.microsoft.com/office/drawing/2014/main" id="{04FB6F9A-C271-6309-5B59-2A63479B50B1}"/>
              </a:ext>
            </a:extLst>
          </p:cNvPr>
          <p:cNvSpPr>
            <a:spLocks/>
          </p:cNvSpPr>
          <p:nvPr/>
        </p:nvSpPr>
        <p:spPr bwMode="auto">
          <a:xfrm>
            <a:off x="6389689" y="4556126"/>
            <a:ext cx="3175" cy="17463"/>
          </a:xfrm>
          <a:custGeom>
            <a:avLst/>
            <a:gdLst>
              <a:gd name="T0" fmla="*/ 0 w 2"/>
              <a:gd name="T1" fmla="*/ 0 h 11"/>
              <a:gd name="T2" fmla="*/ 2 w 2"/>
              <a:gd name="T3" fmla="*/ 5 h 11"/>
              <a:gd name="T4" fmla="*/ 2 w 2"/>
              <a:gd name="T5" fmla="*/ 11 h 11"/>
            </a:gdLst>
            <a:ahLst/>
            <a:cxnLst>
              <a:cxn ang="0">
                <a:pos x="T0" y="T1"/>
              </a:cxn>
              <a:cxn ang="0">
                <a:pos x="T2" y="T3"/>
              </a:cxn>
              <a:cxn ang="0">
                <a:pos x="T4" y="T5"/>
              </a:cxn>
            </a:cxnLst>
            <a:rect l="0" t="0" r="r" b="b"/>
            <a:pathLst>
              <a:path w="2" h="11">
                <a:moveTo>
                  <a:pt x="0" y="0"/>
                </a:moveTo>
                <a:lnTo>
                  <a:pt x="2" y="5"/>
                </a:lnTo>
                <a:lnTo>
                  <a:pt x="2" y="11"/>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95" name="Freeform 463">
            <a:extLst>
              <a:ext uri="{FF2B5EF4-FFF2-40B4-BE49-F238E27FC236}">
                <a16:creationId xmlns:a16="http://schemas.microsoft.com/office/drawing/2014/main" id="{3EE20A26-64B4-8B9F-75A9-6FEAF10F3009}"/>
              </a:ext>
            </a:extLst>
          </p:cNvPr>
          <p:cNvSpPr>
            <a:spLocks/>
          </p:cNvSpPr>
          <p:nvPr/>
        </p:nvSpPr>
        <p:spPr bwMode="auto">
          <a:xfrm>
            <a:off x="6392864" y="4573588"/>
            <a:ext cx="9525" cy="11112"/>
          </a:xfrm>
          <a:custGeom>
            <a:avLst/>
            <a:gdLst>
              <a:gd name="T0" fmla="*/ 0 w 6"/>
              <a:gd name="T1" fmla="*/ 0 h 7"/>
              <a:gd name="T2" fmla="*/ 2 w 6"/>
              <a:gd name="T3" fmla="*/ 4 h 7"/>
              <a:gd name="T4" fmla="*/ 6 w 6"/>
              <a:gd name="T5" fmla="*/ 7 h 7"/>
            </a:gdLst>
            <a:ahLst/>
            <a:cxnLst>
              <a:cxn ang="0">
                <a:pos x="T0" y="T1"/>
              </a:cxn>
              <a:cxn ang="0">
                <a:pos x="T2" y="T3"/>
              </a:cxn>
              <a:cxn ang="0">
                <a:pos x="T4" y="T5"/>
              </a:cxn>
            </a:cxnLst>
            <a:rect l="0" t="0" r="r" b="b"/>
            <a:pathLst>
              <a:path w="6" h="7">
                <a:moveTo>
                  <a:pt x="0" y="0"/>
                </a:moveTo>
                <a:lnTo>
                  <a:pt x="2" y="4"/>
                </a:lnTo>
                <a:lnTo>
                  <a:pt x="6" y="7"/>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96" name="Freeform 464">
            <a:extLst>
              <a:ext uri="{FF2B5EF4-FFF2-40B4-BE49-F238E27FC236}">
                <a16:creationId xmlns:a16="http://schemas.microsoft.com/office/drawing/2014/main" id="{2035C577-94B2-16D1-F297-02451A7EBF4D}"/>
              </a:ext>
            </a:extLst>
          </p:cNvPr>
          <p:cNvSpPr>
            <a:spLocks/>
          </p:cNvSpPr>
          <p:nvPr/>
        </p:nvSpPr>
        <p:spPr bwMode="auto">
          <a:xfrm>
            <a:off x="6402388" y="4584701"/>
            <a:ext cx="11112" cy="9525"/>
          </a:xfrm>
          <a:custGeom>
            <a:avLst/>
            <a:gdLst>
              <a:gd name="T0" fmla="*/ 0 w 7"/>
              <a:gd name="T1" fmla="*/ 0 h 6"/>
              <a:gd name="T2" fmla="*/ 3 w 7"/>
              <a:gd name="T3" fmla="*/ 4 h 6"/>
              <a:gd name="T4" fmla="*/ 7 w 7"/>
              <a:gd name="T5" fmla="*/ 6 h 6"/>
            </a:gdLst>
            <a:ahLst/>
            <a:cxnLst>
              <a:cxn ang="0">
                <a:pos x="T0" y="T1"/>
              </a:cxn>
              <a:cxn ang="0">
                <a:pos x="T2" y="T3"/>
              </a:cxn>
              <a:cxn ang="0">
                <a:pos x="T4" y="T5"/>
              </a:cxn>
            </a:cxnLst>
            <a:rect l="0" t="0" r="r" b="b"/>
            <a:pathLst>
              <a:path w="7" h="6">
                <a:moveTo>
                  <a:pt x="0" y="0"/>
                </a:moveTo>
                <a:lnTo>
                  <a:pt x="3" y="4"/>
                </a:lnTo>
                <a:lnTo>
                  <a:pt x="7" y="6"/>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97" name="Freeform 465">
            <a:extLst>
              <a:ext uri="{FF2B5EF4-FFF2-40B4-BE49-F238E27FC236}">
                <a16:creationId xmlns:a16="http://schemas.microsoft.com/office/drawing/2014/main" id="{973A4546-9F10-362A-572B-EF568B08530F}"/>
              </a:ext>
            </a:extLst>
          </p:cNvPr>
          <p:cNvSpPr>
            <a:spLocks/>
          </p:cNvSpPr>
          <p:nvPr/>
        </p:nvSpPr>
        <p:spPr bwMode="auto">
          <a:xfrm>
            <a:off x="6413501" y="4594226"/>
            <a:ext cx="17463" cy="4763"/>
          </a:xfrm>
          <a:custGeom>
            <a:avLst/>
            <a:gdLst>
              <a:gd name="T0" fmla="*/ 0 w 11"/>
              <a:gd name="T1" fmla="*/ 0 h 3"/>
              <a:gd name="T2" fmla="*/ 6 w 11"/>
              <a:gd name="T3" fmla="*/ 2 h 3"/>
              <a:gd name="T4" fmla="*/ 11 w 11"/>
              <a:gd name="T5" fmla="*/ 3 h 3"/>
            </a:gdLst>
            <a:ahLst/>
            <a:cxnLst>
              <a:cxn ang="0">
                <a:pos x="T0" y="T1"/>
              </a:cxn>
              <a:cxn ang="0">
                <a:pos x="T2" y="T3"/>
              </a:cxn>
              <a:cxn ang="0">
                <a:pos x="T4" y="T5"/>
              </a:cxn>
            </a:cxnLst>
            <a:rect l="0" t="0" r="r" b="b"/>
            <a:pathLst>
              <a:path w="11" h="3">
                <a:moveTo>
                  <a:pt x="0" y="0"/>
                </a:moveTo>
                <a:lnTo>
                  <a:pt x="6" y="2"/>
                </a:lnTo>
                <a:lnTo>
                  <a:pt x="11" y="3"/>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98" name="Freeform 466">
            <a:extLst>
              <a:ext uri="{FF2B5EF4-FFF2-40B4-BE49-F238E27FC236}">
                <a16:creationId xmlns:a16="http://schemas.microsoft.com/office/drawing/2014/main" id="{B1600070-09D4-F6D2-4608-082B491F0FFE}"/>
              </a:ext>
            </a:extLst>
          </p:cNvPr>
          <p:cNvSpPr>
            <a:spLocks/>
          </p:cNvSpPr>
          <p:nvPr/>
        </p:nvSpPr>
        <p:spPr bwMode="auto">
          <a:xfrm>
            <a:off x="6430964" y="4598989"/>
            <a:ext cx="14287" cy="1587"/>
          </a:xfrm>
          <a:custGeom>
            <a:avLst/>
            <a:gdLst>
              <a:gd name="T0" fmla="*/ 0 w 9"/>
              <a:gd name="T1" fmla="*/ 4 w 9"/>
              <a:gd name="T2" fmla="*/ 9 w 9"/>
            </a:gdLst>
            <a:ahLst/>
            <a:cxnLst>
              <a:cxn ang="0">
                <a:pos x="T0" y="0"/>
              </a:cxn>
              <a:cxn ang="0">
                <a:pos x="T1" y="0"/>
              </a:cxn>
              <a:cxn ang="0">
                <a:pos x="T2" y="0"/>
              </a:cxn>
            </a:cxnLst>
            <a:rect l="0" t="0" r="r" b="b"/>
            <a:pathLst>
              <a:path w="9">
                <a:moveTo>
                  <a:pt x="0" y="0"/>
                </a:moveTo>
                <a:lnTo>
                  <a:pt x="4" y="0"/>
                </a:lnTo>
                <a:lnTo>
                  <a:pt x="9"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499" name="Freeform 467">
            <a:extLst>
              <a:ext uri="{FF2B5EF4-FFF2-40B4-BE49-F238E27FC236}">
                <a16:creationId xmlns:a16="http://schemas.microsoft.com/office/drawing/2014/main" id="{3E58AE79-C731-22C0-81D7-3386A634D752}"/>
              </a:ext>
            </a:extLst>
          </p:cNvPr>
          <p:cNvSpPr>
            <a:spLocks/>
          </p:cNvSpPr>
          <p:nvPr/>
        </p:nvSpPr>
        <p:spPr bwMode="auto">
          <a:xfrm>
            <a:off x="6445251" y="4591050"/>
            <a:ext cx="15875" cy="7938"/>
          </a:xfrm>
          <a:custGeom>
            <a:avLst/>
            <a:gdLst>
              <a:gd name="T0" fmla="*/ 0 w 10"/>
              <a:gd name="T1" fmla="*/ 5 h 5"/>
              <a:gd name="T2" fmla="*/ 4 w 10"/>
              <a:gd name="T3" fmla="*/ 2 h 5"/>
              <a:gd name="T4" fmla="*/ 10 w 10"/>
              <a:gd name="T5" fmla="*/ 0 h 5"/>
            </a:gdLst>
            <a:ahLst/>
            <a:cxnLst>
              <a:cxn ang="0">
                <a:pos x="T0" y="T1"/>
              </a:cxn>
              <a:cxn ang="0">
                <a:pos x="T2" y="T3"/>
              </a:cxn>
              <a:cxn ang="0">
                <a:pos x="T4" y="T5"/>
              </a:cxn>
            </a:cxnLst>
            <a:rect l="0" t="0" r="r" b="b"/>
            <a:pathLst>
              <a:path w="10" h="5">
                <a:moveTo>
                  <a:pt x="0" y="5"/>
                </a:moveTo>
                <a:lnTo>
                  <a:pt x="4" y="2"/>
                </a:lnTo>
                <a:lnTo>
                  <a:pt x="1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00" name="Freeform 468">
            <a:extLst>
              <a:ext uri="{FF2B5EF4-FFF2-40B4-BE49-F238E27FC236}">
                <a16:creationId xmlns:a16="http://schemas.microsoft.com/office/drawing/2014/main" id="{E4A1F417-143E-B00F-781B-2457E48BFABB}"/>
              </a:ext>
            </a:extLst>
          </p:cNvPr>
          <p:cNvSpPr>
            <a:spLocks/>
          </p:cNvSpPr>
          <p:nvPr/>
        </p:nvSpPr>
        <p:spPr bwMode="auto">
          <a:xfrm>
            <a:off x="6461126" y="2462213"/>
            <a:ext cx="239713" cy="412750"/>
          </a:xfrm>
          <a:custGeom>
            <a:avLst/>
            <a:gdLst>
              <a:gd name="T0" fmla="*/ 0 w 151"/>
              <a:gd name="T1" fmla="*/ 260 h 260"/>
              <a:gd name="T2" fmla="*/ 0 w 151"/>
              <a:gd name="T3" fmla="*/ 0 h 260"/>
              <a:gd name="T4" fmla="*/ 151 w 151"/>
              <a:gd name="T5" fmla="*/ 0 h 260"/>
            </a:gdLst>
            <a:ahLst/>
            <a:cxnLst>
              <a:cxn ang="0">
                <a:pos x="T0" y="T1"/>
              </a:cxn>
              <a:cxn ang="0">
                <a:pos x="T2" y="T3"/>
              </a:cxn>
              <a:cxn ang="0">
                <a:pos x="T4" y="T5"/>
              </a:cxn>
            </a:cxnLst>
            <a:rect l="0" t="0" r="r" b="b"/>
            <a:pathLst>
              <a:path w="151" h="260">
                <a:moveTo>
                  <a:pt x="0" y="260"/>
                </a:moveTo>
                <a:lnTo>
                  <a:pt x="0" y="0"/>
                </a:lnTo>
                <a:lnTo>
                  <a:pt x="151"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01" name="Freeform 469">
            <a:extLst>
              <a:ext uri="{FF2B5EF4-FFF2-40B4-BE49-F238E27FC236}">
                <a16:creationId xmlns:a16="http://schemas.microsoft.com/office/drawing/2014/main" id="{CB81F473-AACD-9B4E-5067-F570CBF09C8D}"/>
              </a:ext>
            </a:extLst>
          </p:cNvPr>
          <p:cNvSpPr>
            <a:spLocks/>
          </p:cNvSpPr>
          <p:nvPr/>
        </p:nvSpPr>
        <p:spPr bwMode="auto">
          <a:xfrm>
            <a:off x="6461126" y="3146426"/>
            <a:ext cx="1274763" cy="823913"/>
          </a:xfrm>
          <a:custGeom>
            <a:avLst/>
            <a:gdLst>
              <a:gd name="T0" fmla="*/ 0 w 803"/>
              <a:gd name="T1" fmla="*/ 0 h 519"/>
              <a:gd name="T2" fmla="*/ 0 w 803"/>
              <a:gd name="T3" fmla="*/ 519 h 519"/>
              <a:gd name="T4" fmla="*/ 803 w 803"/>
              <a:gd name="T5" fmla="*/ 519 h 519"/>
            </a:gdLst>
            <a:ahLst/>
            <a:cxnLst>
              <a:cxn ang="0">
                <a:pos x="T0" y="T1"/>
              </a:cxn>
              <a:cxn ang="0">
                <a:pos x="T2" y="T3"/>
              </a:cxn>
              <a:cxn ang="0">
                <a:pos x="T4" y="T5"/>
              </a:cxn>
            </a:cxnLst>
            <a:rect l="0" t="0" r="r" b="b"/>
            <a:pathLst>
              <a:path w="803" h="519">
                <a:moveTo>
                  <a:pt x="0" y="0"/>
                </a:moveTo>
                <a:lnTo>
                  <a:pt x="0" y="519"/>
                </a:lnTo>
                <a:lnTo>
                  <a:pt x="803" y="519"/>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02" name="Freeform 470">
            <a:extLst>
              <a:ext uri="{FF2B5EF4-FFF2-40B4-BE49-F238E27FC236}">
                <a16:creationId xmlns:a16="http://schemas.microsoft.com/office/drawing/2014/main" id="{0C8E0693-CE68-D5E8-CF01-C46930210019}"/>
              </a:ext>
            </a:extLst>
          </p:cNvPr>
          <p:cNvSpPr>
            <a:spLocks/>
          </p:cNvSpPr>
          <p:nvPr/>
        </p:nvSpPr>
        <p:spPr bwMode="auto">
          <a:xfrm>
            <a:off x="5046664" y="2117725"/>
            <a:ext cx="1241425" cy="344488"/>
          </a:xfrm>
          <a:custGeom>
            <a:avLst/>
            <a:gdLst>
              <a:gd name="T0" fmla="*/ 0 w 782"/>
              <a:gd name="T1" fmla="*/ 217 h 217"/>
              <a:gd name="T2" fmla="*/ 0 w 782"/>
              <a:gd name="T3" fmla="*/ 0 h 217"/>
              <a:gd name="T4" fmla="*/ 782 w 782"/>
              <a:gd name="T5" fmla="*/ 0 h 217"/>
            </a:gdLst>
            <a:ahLst/>
            <a:cxnLst>
              <a:cxn ang="0">
                <a:pos x="T0" y="T1"/>
              </a:cxn>
              <a:cxn ang="0">
                <a:pos x="T2" y="T3"/>
              </a:cxn>
              <a:cxn ang="0">
                <a:pos x="T4" y="T5"/>
              </a:cxn>
            </a:cxnLst>
            <a:rect l="0" t="0" r="r" b="b"/>
            <a:pathLst>
              <a:path w="782" h="217">
                <a:moveTo>
                  <a:pt x="0" y="217"/>
                </a:moveTo>
                <a:lnTo>
                  <a:pt x="0" y="0"/>
                </a:lnTo>
                <a:lnTo>
                  <a:pt x="782"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03" name="Freeform 471">
            <a:extLst>
              <a:ext uri="{FF2B5EF4-FFF2-40B4-BE49-F238E27FC236}">
                <a16:creationId xmlns:a16="http://schemas.microsoft.com/office/drawing/2014/main" id="{C3D1A6FC-B75D-0F5F-AA39-D46290D9B561}"/>
              </a:ext>
            </a:extLst>
          </p:cNvPr>
          <p:cNvSpPr>
            <a:spLocks/>
          </p:cNvSpPr>
          <p:nvPr/>
        </p:nvSpPr>
        <p:spPr bwMode="auto">
          <a:xfrm>
            <a:off x="6461125" y="2462214"/>
            <a:ext cx="274638" cy="1587"/>
          </a:xfrm>
          <a:custGeom>
            <a:avLst/>
            <a:gdLst>
              <a:gd name="T0" fmla="*/ 0 w 173"/>
              <a:gd name="T1" fmla="*/ 86 w 173"/>
              <a:gd name="T2" fmla="*/ 173 w 173"/>
            </a:gdLst>
            <a:ahLst/>
            <a:cxnLst>
              <a:cxn ang="0">
                <a:pos x="T0" y="0"/>
              </a:cxn>
              <a:cxn ang="0">
                <a:pos x="T1" y="0"/>
              </a:cxn>
              <a:cxn ang="0">
                <a:pos x="T2" y="0"/>
              </a:cxn>
            </a:cxnLst>
            <a:rect l="0" t="0" r="r" b="b"/>
            <a:pathLst>
              <a:path w="173">
                <a:moveTo>
                  <a:pt x="0" y="0"/>
                </a:moveTo>
                <a:lnTo>
                  <a:pt x="86" y="0"/>
                </a:lnTo>
                <a:lnTo>
                  <a:pt x="173"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04" name="Freeform 472">
            <a:extLst>
              <a:ext uri="{FF2B5EF4-FFF2-40B4-BE49-F238E27FC236}">
                <a16:creationId xmlns:a16="http://schemas.microsoft.com/office/drawing/2014/main" id="{B15BDD10-04EB-8E42-58D8-25607E358AE8}"/>
              </a:ext>
            </a:extLst>
          </p:cNvPr>
          <p:cNvSpPr>
            <a:spLocks/>
          </p:cNvSpPr>
          <p:nvPr/>
        </p:nvSpPr>
        <p:spPr bwMode="auto">
          <a:xfrm>
            <a:off x="6729413" y="2444751"/>
            <a:ext cx="6350" cy="17463"/>
          </a:xfrm>
          <a:custGeom>
            <a:avLst/>
            <a:gdLst>
              <a:gd name="T0" fmla="*/ 0 w 4"/>
              <a:gd name="T1" fmla="*/ 0 h 11"/>
              <a:gd name="T2" fmla="*/ 2 w 4"/>
              <a:gd name="T3" fmla="*/ 6 h 11"/>
              <a:gd name="T4" fmla="*/ 4 w 4"/>
              <a:gd name="T5" fmla="*/ 11 h 11"/>
            </a:gdLst>
            <a:ahLst/>
            <a:cxnLst>
              <a:cxn ang="0">
                <a:pos x="T0" y="T1"/>
              </a:cxn>
              <a:cxn ang="0">
                <a:pos x="T2" y="T3"/>
              </a:cxn>
              <a:cxn ang="0">
                <a:pos x="T4" y="T5"/>
              </a:cxn>
            </a:cxnLst>
            <a:rect l="0" t="0" r="r" b="b"/>
            <a:pathLst>
              <a:path w="4" h="11">
                <a:moveTo>
                  <a:pt x="0" y="0"/>
                </a:moveTo>
                <a:lnTo>
                  <a:pt x="2" y="6"/>
                </a:lnTo>
                <a:lnTo>
                  <a:pt x="4" y="11"/>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05" name="Freeform 473">
            <a:extLst>
              <a:ext uri="{FF2B5EF4-FFF2-40B4-BE49-F238E27FC236}">
                <a16:creationId xmlns:a16="http://schemas.microsoft.com/office/drawing/2014/main" id="{2E44DDD5-E5FC-7D6F-26DC-E95D02712E43}"/>
              </a:ext>
            </a:extLst>
          </p:cNvPr>
          <p:cNvSpPr>
            <a:spLocks/>
          </p:cNvSpPr>
          <p:nvPr/>
        </p:nvSpPr>
        <p:spPr bwMode="auto">
          <a:xfrm>
            <a:off x="6726239" y="2433638"/>
            <a:ext cx="3175" cy="11112"/>
          </a:xfrm>
          <a:custGeom>
            <a:avLst/>
            <a:gdLst>
              <a:gd name="T0" fmla="*/ 0 w 2"/>
              <a:gd name="T1" fmla="*/ 0 h 7"/>
              <a:gd name="T2" fmla="*/ 0 w 2"/>
              <a:gd name="T3" fmla="*/ 4 h 7"/>
              <a:gd name="T4" fmla="*/ 2 w 2"/>
              <a:gd name="T5" fmla="*/ 7 h 7"/>
            </a:gdLst>
            <a:ahLst/>
            <a:cxnLst>
              <a:cxn ang="0">
                <a:pos x="T0" y="T1"/>
              </a:cxn>
              <a:cxn ang="0">
                <a:pos x="T2" y="T3"/>
              </a:cxn>
              <a:cxn ang="0">
                <a:pos x="T4" y="T5"/>
              </a:cxn>
            </a:cxnLst>
            <a:rect l="0" t="0" r="r" b="b"/>
            <a:pathLst>
              <a:path w="2" h="7">
                <a:moveTo>
                  <a:pt x="0" y="0"/>
                </a:moveTo>
                <a:lnTo>
                  <a:pt x="0" y="4"/>
                </a:lnTo>
                <a:lnTo>
                  <a:pt x="2" y="7"/>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06" name="Freeform 474">
            <a:extLst>
              <a:ext uri="{FF2B5EF4-FFF2-40B4-BE49-F238E27FC236}">
                <a16:creationId xmlns:a16="http://schemas.microsoft.com/office/drawing/2014/main" id="{0C0AA92B-E48B-A682-23F7-5C518615E59D}"/>
              </a:ext>
            </a:extLst>
          </p:cNvPr>
          <p:cNvSpPr>
            <a:spLocks/>
          </p:cNvSpPr>
          <p:nvPr/>
        </p:nvSpPr>
        <p:spPr bwMode="auto">
          <a:xfrm>
            <a:off x="6726238" y="2416176"/>
            <a:ext cx="6350" cy="17463"/>
          </a:xfrm>
          <a:custGeom>
            <a:avLst/>
            <a:gdLst>
              <a:gd name="T0" fmla="*/ 4 w 4"/>
              <a:gd name="T1" fmla="*/ 0 h 11"/>
              <a:gd name="T2" fmla="*/ 2 w 4"/>
              <a:gd name="T3" fmla="*/ 5 h 11"/>
              <a:gd name="T4" fmla="*/ 0 w 4"/>
              <a:gd name="T5" fmla="*/ 11 h 11"/>
            </a:gdLst>
            <a:ahLst/>
            <a:cxnLst>
              <a:cxn ang="0">
                <a:pos x="T0" y="T1"/>
              </a:cxn>
              <a:cxn ang="0">
                <a:pos x="T2" y="T3"/>
              </a:cxn>
              <a:cxn ang="0">
                <a:pos x="T4" y="T5"/>
              </a:cxn>
            </a:cxnLst>
            <a:rect l="0" t="0" r="r" b="b"/>
            <a:pathLst>
              <a:path w="4" h="11">
                <a:moveTo>
                  <a:pt x="4" y="0"/>
                </a:moveTo>
                <a:lnTo>
                  <a:pt x="2" y="5"/>
                </a:lnTo>
                <a:lnTo>
                  <a:pt x="0" y="11"/>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07" name="Freeform 475">
            <a:extLst>
              <a:ext uri="{FF2B5EF4-FFF2-40B4-BE49-F238E27FC236}">
                <a16:creationId xmlns:a16="http://schemas.microsoft.com/office/drawing/2014/main" id="{3923A99B-2A11-6361-63BD-153CF503A650}"/>
              </a:ext>
            </a:extLst>
          </p:cNvPr>
          <p:cNvSpPr>
            <a:spLocks/>
          </p:cNvSpPr>
          <p:nvPr/>
        </p:nvSpPr>
        <p:spPr bwMode="auto">
          <a:xfrm>
            <a:off x="6732589" y="2405063"/>
            <a:ext cx="7937" cy="11112"/>
          </a:xfrm>
          <a:custGeom>
            <a:avLst/>
            <a:gdLst>
              <a:gd name="T0" fmla="*/ 5 w 5"/>
              <a:gd name="T1" fmla="*/ 0 h 7"/>
              <a:gd name="T2" fmla="*/ 2 w 5"/>
              <a:gd name="T3" fmla="*/ 3 h 7"/>
              <a:gd name="T4" fmla="*/ 0 w 5"/>
              <a:gd name="T5" fmla="*/ 7 h 7"/>
            </a:gdLst>
            <a:ahLst/>
            <a:cxnLst>
              <a:cxn ang="0">
                <a:pos x="T0" y="T1"/>
              </a:cxn>
              <a:cxn ang="0">
                <a:pos x="T2" y="T3"/>
              </a:cxn>
              <a:cxn ang="0">
                <a:pos x="T4" y="T5"/>
              </a:cxn>
            </a:cxnLst>
            <a:rect l="0" t="0" r="r" b="b"/>
            <a:pathLst>
              <a:path w="5" h="7">
                <a:moveTo>
                  <a:pt x="5" y="0"/>
                </a:moveTo>
                <a:lnTo>
                  <a:pt x="2" y="3"/>
                </a:lnTo>
                <a:lnTo>
                  <a:pt x="0" y="7"/>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08" name="Freeform 476">
            <a:extLst>
              <a:ext uri="{FF2B5EF4-FFF2-40B4-BE49-F238E27FC236}">
                <a16:creationId xmlns:a16="http://schemas.microsoft.com/office/drawing/2014/main" id="{A4B8BE31-42E5-2805-7F0F-5C8CB31CB15B}"/>
              </a:ext>
            </a:extLst>
          </p:cNvPr>
          <p:cNvSpPr>
            <a:spLocks/>
          </p:cNvSpPr>
          <p:nvPr/>
        </p:nvSpPr>
        <p:spPr bwMode="auto">
          <a:xfrm>
            <a:off x="6740526" y="2395539"/>
            <a:ext cx="15875" cy="9525"/>
          </a:xfrm>
          <a:custGeom>
            <a:avLst/>
            <a:gdLst>
              <a:gd name="T0" fmla="*/ 10 w 10"/>
              <a:gd name="T1" fmla="*/ 0 h 6"/>
              <a:gd name="T2" fmla="*/ 4 w 10"/>
              <a:gd name="T3" fmla="*/ 2 h 6"/>
              <a:gd name="T4" fmla="*/ 0 w 10"/>
              <a:gd name="T5" fmla="*/ 6 h 6"/>
            </a:gdLst>
            <a:ahLst/>
            <a:cxnLst>
              <a:cxn ang="0">
                <a:pos x="T0" y="T1"/>
              </a:cxn>
              <a:cxn ang="0">
                <a:pos x="T2" y="T3"/>
              </a:cxn>
              <a:cxn ang="0">
                <a:pos x="T4" y="T5"/>
              </a:cxn>
            </a:cxnLst>
            <a:rect l="0" t="0" r="r" b="b"/>
            <a:pathLst>
              <a:path w="10" h="6">
                <a:moveTo>
                  <a:pt x="10" y="0"/>
                </a:moveTo>
                <a:lnTo>
                  <a:pt x="4" y="2"/>
                </a:lnTo>
                <a:lnTo>
                  <a:pt x="0" y="6"/>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09" name="Freeform 477">
            <a:extLst>
              <a:ext uri="{FF2B5EF4-FFF2-40B4-BE49-F238E27FC236}">
                <a16:creationId xmlns:a16="http://schemas.microsoft.com/office/drawing/2014/main" id="{E8831D9E-596B-A7F2-82F4-77F3FB7385F5}"/>
              </a:ext>
            </a:extLst>
          </p:cNvPr>
          <p:cNvSpPr>
            <a:spLocks/>
          </p:cNvSpPr>
          <p:nvPr/>
        </p:nvSpPr>
        <p:spPr bwMode="auto">
          <a:xfrm>
            <a:off x="6756400" y="2392364"/>
            <a:ext cx="14288" cy="3175"/>
          </a:xfrm>
          <a:custGeom>
            <a:avLst/>
            <a:gdLst>
              <a:gd name="T0" fmla="*/ 9 w 9"/>
              <a:gd name="T1" fmla="*/ 0 h 2"/>
              <a:gd name="T2" fmla="*/ 3 w 9"/>
              <a:gd name="T3" fmla="*/ 0 h 2"/>
              <a:gd name="T4" fmla="*/ 0 w 9"/>
              <a:gd name="T5" fmla="*/ 2 h 2"/>
            </a:gdLst>
            <a:ahLst/>
            <a:cxnLst>
              <a:cxn ang="0">
                <a:pos x="T0" y="T1"/>
              </a:cxn>
              <a:cxn ang="0">
                <a:pos x="T2" y="T3"/>
              </a:cxn>
              <a:cxn ang="0">
                <a:pos x="T4" y="T5"/>
              </a:cxn>
            </a:cxnLst>
            <a:rect l="0" t="0" r="r" b="b"/>
            <a:pathLst>
              <a:path w="9" h="2">
                <a:moveTo>
                  <a:pt x="9" y="0"/>
                </a:moveTo>
                <a:lnTo>
                  <a:pt x="3" y="0"/>
                </a:lnTo>
                <a:lnTo>
                  <a:pt x="0" y="2"/>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10" name="Freeform 478">
            <a:extLst>
              <a:ext uri="{FF2B5EF4-FFF2-40B4-BE49-F238E27FC236}">
                <a16:creationId xmlns:a16="http://schemas.microsoft.com/office/drawing/2014/main" id="{ADF7962F-8CFE-7167-FA7B-D7A1C3FC4FD9}"/>
              </a:ext>
            </a:extLst>
          </p:cNvPr>
          <p:cNvSpPr>
            <a:spLocks/>
          </p:cNvSpPr>
          <p:nvPr/>
        </p:nvSpPr>
        <p:spPr bwMode="auto">
          <a:xfrm>
            <a:off x="6770689" y="2392364"/>
            <a:ext cx="14287" cy="3175"/>
          </a:xfrm>
          <a:custGeom>
            <a:avLst/>
            <a:gdLst>
              <a:gd name="T0" fmla="*/ 9 w 9"/>
              <a:gd name="T1" fmla="*/ 2 h 2"/>
              <a:gd name="T2" fmla="*/ 4 w 9"/>
              <a:gd name="T3" fmla="*/ 0 h 2"/>
              <a:gd name="T4" fmla="*/ 0 w 9"/>
              <a:gd name="T5" fmla="*/ 0 h 2"/>
            </a:gdLst>
            <a:ahLst/>
            <a:cxnLst>
              <a:cxn ang="0">
                <a:pos x="T0" y="T1"/>
              </a:cxn>
              <a:cxn ang="0">
                <a:pos x="T2" y="T3"/>
              </a:cxn>
              <a:cxn ang="0">
                <a:pos x="T4" y="T5"/>
              </a:cxn>
            </a:cxnLst>
            <a:rect l="0" t="0" r="r" b="b"/>
            <a:pathLst>
              <a:path w="9" h="2">
                <a:moveTo>
                  <a:pt x="9" y="2"/>
                </a:moveTo>
                <a:lnTo>
                  <a:pt x="4" y="0"/>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11" name="Freeform 479">
            <a:extLst>
              <a:ext uri="{FF2B5EF4-FFF2-40B4-BE49-F238E27FC236}">
                <a16:creationId xmlns:a16="http://schemas.microsoft.com/office/drawing/2014/main" id="{09FE7670-CB20-3BC6-4038-71997C11C7CE}"/>
              </a:ext>
            </a:extLst>
          </p:cNvPr>
          <p:cNvSpPr>
            <a:spLocks/>
          </p:cNvSpPr>
          <p:nvPr/>
        </p:nvSpPr>
        <p:spPr bwMode="auto">
          <a:xfrm>
            <a:off x="6784975" y="2395539"/>
            <a:ext cx="14288" cy="9525"/>
          </a:xfrm>
          <a:custGeom>
            <a:avLst/>
            <a:gdLst>
              <a:gd name="T0" fmla="*/ 9 w 9"/>
              <a:gd name="T1" fmla="*/ 6 h 6"/>
              <a:gd name="T2" fmla="*/ 6 w 9"/>
              <a:gd name="T3" fmla="*/ 2 h 6"/>
              <a:gd name="T4" fmla="*/ 0 w 9"/>
              <a:gd name="T5" fmla="*/ 0 h 6"/>
            </a:gdLst>
            <a:ahLst/>
            <a:cxnLst>
              <a:cxn ang="0">
                <a:pos x="T0" y="T1"/>
              </a:cxn>
              <a:cxn ang="0">
                <a:pos x="T2" y="T3"/>
              </a:cxn>
              <a:cxn ang="0">
                <a:pos x="T4" y="T5"/>
              </a:cxn>
            </a:cxnLst>
            <a:rect l="0" t="0" r="r" b="b"/>
            <a:pathLst>
              <a:path w="9" h="6">
                <a:moveTo>
                  <a:pt x="9" y="6"/>
                </a:moveTo>
                <a:lnTo>
                  <a:pt x="6" y="2"/>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12" name="Freeform 480">
            <a:extLst>
              <a:ext uri="{FF2B5EF4-FFF2-40B4-BE49-F238E27FC236}">
                <a16:creationId xmlns:a16="http://schemas.microsoft.com/office/drawing/2014/main" id="{BB85951F-68AA-904B-EB5E-0FA508B05683}"/>
              </a:ext>
            </a:extLst>
          </p:cNvPr>
          <p:cNvSpPr>
            <a:spLocks/>
          </p:cNvSpPr>
          <p:nvPr/>
        </p:nvSpPr>
        <p:spPr bwMode="auto">
          <a:xfrm>
            <a:off x="6799263" y="2405064"/>
            <a:ext cx="12700" cy="14287"/>
          </a:xfrm>
          <a:custGeom>
            <a:avLst/>
            <a:gdLst>
              <a:gd name="T0" fmla="*/ 8 w 8"/>
              <a:gd name="T1" fmla="*/ 9 h 9"/>
              <a:gd name="T2" fmla="*/ 4 w 8"/>
              <a:gd name="T3" fmla="*/ 3 h 9"/>
              <a:gd name="T4" fmla="*/ 0 w 8"/>
              <a:gd name="T5" fmla="*/ 0 h 9"/>
            </a:gdLst>
            <a:ahLst/>
            <a:cxnLst>
              <a:cxn ang="0">
                <a:pos x="T0" y="T1"/>
              </a:cxn>
              <a:cxn ang="0">
                <a:pos x="T2" y="T3"/>
              </a:cxn>
              <a:cxn ang="0">
                <a:pos x="T4" y="T5"/>
              </a:cxn>
            </a:cxnLst>
            <a:rect l="0" t="0" r="r" b="b"/>
            <a:pathLst>
              <a:path w="8" h="9">
                <a:moveTo>
                  <a:pt x="8" y="9"/>
                </a:moveTo>
                <a:lnTo>
                  <a:pt x="4" y="3"/>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13" name="Freeform 481">
            <a:extLst>
              <a:ext uri="{FF2B5EF4-FFF2-40B4-BE49-F238E27FC236}">
                <a16:creationId xmlns:a16="http://schemas.microsoft.com/office/drawing/2014/main" id="{191CDC0F-2A73-3263-4C12-91F57836797A}"/>
              </a:ext>
            </a:extLst>
          </p:cNvPr>
          <p:cNvSpPr>
            <a:spLocks/>
          </p:cNvSpPr>
          <p:nvPr/>
        </p:nvSpPr>
        <p:spPr bwMode="auto">
          <a:xfrm>
            <a:off x="6811964" y="2419350"/>
            <a:ext cx="3175" cy="14288"/>
          </a:xfrm>
          <a:custGeom>
            <a:avLst/>
            <a:gdLst>
              <a:gd name="T0" fmla="*/ 2 w 2"/>
              <a:gd name="T1" fmla="*/ 9 h 9"/>
              <a:gd name="T2" fmla="*/ 0 w 2"/>
              <a:gd name="T3" fmla="*/ 3 h 9"/>
              <a:gd name="T4" fmla="*/ 0 w 2"/>
              <a:gd name="T5" fmla="*/ 0 h 9"/>
            </a:gdLst>
            <a:ahLst/>
            <a:cxnLst>
              <a:cxn ang="0">
                <a:pos x="T0" y="T1"/>
              </a:cxn>
              <a:cxn ang="0">
                <a:pos x="T2" y="T3"/>
              </a:cxn>
              <a:cxn ang="0">
                <a:pos x="T4" y="T5"/>
              </a:cxn>
            </a:cxnLst>
            <a:rect l="0" t="0" r="r" b="b"/>
            <a:pathLst>
              <a:path w="2" h="9">
                <a:moveTo>
                  <a:pt x="2" y="9"/>
                </a:moveTo>
                <a:lnTo>
                  <a:pt x="0" y="3"/>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14" name="Freeform 482">
            <a:extLst>
              <a:ext uri="{FF2B5EF4-FFF2-40B4-BE49-F238E27FC236}">
                <a16:creationId xmlns:a16="http://schemas.microsoft.com/office/drawing/2014/main" id="{32356377-5684-80F0-2EE0-8134A0C14A74}"/>
              </a:ext>
            </a:extLst>
          </p:cNvPr>
          <p:cNvSpPr>
            <a:spLocks/>
          </p:cNvSpPr>
          <p:nvPr/>
        </p:nvSpPr>
        <p:spPr bwMode="auto">
          <a:xfrm>
            <a:off x="6811964" y="2433638"/>
            <a:ext cx="3175" cy="23812"/>
          </a:xfrm>
          <a:custGeom>
            <a:avLst/>
            <a:gdLst>
              <a:gd name="T0" fmla="*/ 0 w 2"/>
              <a:gd name="T1" fmla="*/ 15 h 15"/>
              <a:gd name="T2" fmla="*/ 0 w 2"/>
              <a:gd name="T3" fmla="*/ 7 h 15"/>
              <a:gd name="T4" fmla="*/ 2 w 2"/>
              <a:gd name="T5" fmla="*/ 0 h 15"/>
            </a:gdLst>
            <a:ahLst/>
            <a:cxnLst>
              <a:cxn ang="0">
                <a:pos x="T0" y="T1"/>
              </a:cxn>
              <a:cxn ang="0">
                <a:pos x="T2" y="T3"/>
              </a:cxn>
              <a:cxn ang="0">
                <a:pos x="T4" y="T5"/>
              </a:cxn>
            </a:cxnLst>
            <a:rect l="0" t="0" r="r" b="b"/>
            <a:pathLst>
              <a:path w="2" h="15">
                <a:moveTo>
                  <a:pt x="0" y="15"/>
                </a:moveTo>
                <a:lnTo>
                  <a:pt x="0" y="7"/>
                </a:lnTo>
                <a:lnTo>
                  <a:pt x="2"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15" name="Freeform 483">
            <a:extLst>
              <a:ext uri="{FF2B5EF4-FFF2-40B4-BE49-F238E27FC236}">
                <a16:creationId xmlns:a16="http://schemas.microsoft.com/office/drawing/2014/main" id="{A9C190BD-9035-07DA-321B-72758A6AB334}"/>
              </a:ext>
            </a:extLst>
          </p:cNvPr>
          <p:cNvSpPr>
            <a:spLocks/>
          </p:cNvSpPr>
          <p:nvPr/>
        </p:nvSpPr>
        <p:spPr bwMode="auto">
          <a:xfrm>
            <a:off x="6805613" y="2457451"/>
            <a:ext cx="6350" cy="4763"/>
          </a:xfrm>
          <a:custGeom>
            <a:avLst/>
            <a:gdLst>
              <a:gd name="T0" fmla="*/ 0 w 4"/>
              <a:gd name="T1" fmla="*/ 3 h 3"/>
              <a:gd name="T2" fmla="*/ 2 w 4"/>
              <a:gd name="T3" fmla="*/ 1 h 3"/>
              <a:gd name="T4" fmla="*/ 4 w 4"/>
              <a:gd name="T5" fmla="*/ 0 h 3"/>
            </a:gdLst>
            <a:ahLst/>
            <a:cxnLst>
              <a:cxn ang="0">
                <a:pos x="T0" y="T1"/>
              </a:cxn>
              <a:cxn ang="0">
                <a:pos x="T2" y="T3"/>
              </a:cxn>
              <a:cxn ang="0">
                <a:pos x="T4" y="T5"/>
              </a:cxn>
            </a:cxnLst>
            <a:rect l="0" t="0" r="r" b="b"/>
            <a:pathLst>
              <a:path w="4" h="3">
                <a:moveTo>
                  <a:pt x="0" y="3"/>
                </a:moveTo>
                <a:lnTo>
                  <a:pt x="2" y="1"/>
                </a:lnTo>
                <a:lnTo>
                  <a:pt x="4"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16" name="Freeform 484">
            <a:extLst>
              <a:ext uri="{FF2B5EF4-FFF2-40B4-BE49-F238E27FC236}">
                <a16:creationId xmlns:a16="http://schemas.microsoft.com/office/drawing/2014/main" id="{D86D1969-9249-AAC2-6EA2-457D258CAB0D}"/>
              </a:ext>
            </a:extLst>
          </p:cNvPr>
          <p:cNvSpPr>
            <a:spLocks/>
          </p:cNvSpPr>
          <p:nvPr/>
        </p:nvSpPr>
        <p:spPr bwMode="auto">
          <a:xfrm>
            <a:off x="6799263" y="2457451"/>
            <a:ext cx="6350" cy="4763"/>
          </a:xfrm>
          <a:custGeom>
            <a:avLst/>
            <a:gdLst>
              <a:gd name="T0" fmla="*/ 0 w 4"/>
              <a:gd name="T1" fmla="*/ 0 h 3"/>
              <a:gd name="T2" fmla="*/ 0 w 4"/>
              <a:gd name="T3" fmla="*/ 1 h 3"/>
              <a:gd name="T4" fmla="*/ 4 w 4"/>
              <a:gd name="T5" fmla="*/ 3 h 3"/>
            </a:gdLst>
            <a:ahLst/>
            <a:cxnLst>
              <a:cxn ang="0">
                <a:pos x="T0" y="T1"/>
              </a:cxn>
              <a:cxn ang="0">
                <a:pos x="T2" y="T3"/>
              </a:cxn>
              <a:cxn ang="0">
                <a:pos x="T4" y="T5"/>
              </a:cxn>
            </a:cxnLst>
            <a:rect l="0" t="0" r="r" b="b"/>
            <a:pathLst>
              <a:path w="4" h="3">
                <a:moveTo>
                  <a:pt x="0" y="0"/>
                </a:moveTo>
                <a:lnTo>
                  <a:pt x="0" y="1"/>
                </a:lnTo>
                <a:lnTo>
                  <a:pt x="4" y="3"/>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17" name="Freeform 485">
            <a:extLst>
              <a:ext uri="{FF2B5EF4-FFF2-40B4-BE49-F238E27FC236}">
                <a16:creationId xmlns:a16="http://schemas.microsoft.com/office/drawing/2014/main" id="{AA3D0186-37C0-9C0B-104B-28DD8DCF58F4}"/>
              </a:ext>
            </a:extLst>
          </p:cNvPr>
          <p:cNvSpPr>
            <a:spLocks/>
          </p:cNvSpPr>
          <p:nvPr/>
        </p:nvSpPr>
        <p:spPr bwMode="auto">
          <a:xfrm>
            <a:off x="6797675" y="2433638"/>
            <a:ext cx="1588" cy="23812"/>
          </a:xfrm>
          <a:custGeom>
            <a:avLst/>
            <a:gdLst>
              <a:gd name="T0" fmla="*/ 0 w 1"/>
              <a:gd name="T1" fmla="*/ 0 h 15"/>
              <a:gd name="T2" fmla="*/ 0 w 1"/>
              <a:gd name="T3" fmla="*/ 7 h 15"/>
              <a:gd name="T4" fmla="*/ 1 w 1"/>
              <a:gd name="T5" fmla="*/ 15 h 15"/>
            </a:gdLst>
            <a:ahLst/>
            <a:cxnLst>
              <a:cxn ang="0">
                <a:pos x="T0" y="T1"/>
              </a:cxn>
              <a:cxn ang="0">
                <a:pos x="T2" y="T3"/>
              </a:cxn>
              <a:cxn ang="0">
                <a:pos x="T4" y="T5"/>
              </a:cxn>
            </a:cxnLst>
            <a:rect l="0" t="0" r="r" b="b"/>
            <a:pathLst>
              <a:path w="1" h="15">
                <a:moveTo>
                  <a:pt x="0" y="0"/>
                </a:moveTo>
                <a:lnTo>
                  <a:pt x="0" y="7"/>
                </a:lnTo>
                <a:lnTo>
                  <a:pt x="1" y="15"/>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18" name="Freeform 486">
            <a:extLst>
              <a:ext uri="{FF2B5EF4-FFF2-40B4-BE49-F238E27FC236}">
                <a16:creationId xmlns:a16="http://schemas.microsoft.com/office/drawing/2014/main" id="{5089E870-B241-1713-B472-B9A2713FC33E}"/>
              </a:ext>
            </a:extLst>
          </p:cNvPr>
          <p:cNvSpPr>
            <a:spLocks/>
          </p:cNvSpPr>
          <p:nvPr/>
        </p:nvSpPr>
        <p:spPr bwMode="auto">
          <a:xfrm>
            <a:off x="6797675" y="2416176"/>
            <a:ext cx="1588" cy="17463"/>
          </a:xfrm>
          <a:custGeom>
            <a:avLst/>
            <a:gdLst>
              <a:gd name="T0" fmla="*/ 1 w 1"/>
              <a:gd name="T1" fmla="*/ 0 h 11"/>
              <a:gd name="T2" fmla="*/ 0 w 1"/>
              <a:gd name="T3" fmla="*/ 5 h 11"/>
              <a:gd name="T4" fmla="*/ 0 w 1"/>
              <a:gd name="T5" fmla="*/ 11 h 11"/>
            </a:gdLst>
            <a:ahLst/>
            <a:cxnLst>
              <a:cxn ang="0">
                <a:pos x="T0" y="T1"/>
              </a:cxn>
              <a:cxn ang="0">
                <a:pos x="T2" y="T3"/>
              </a:cxn>
              <a:cxn ang="0">
                <a:pos x="T4" y="T5"/>
              </a:cxn>
            </a:cxnLst>
            <a:rect l="0" t="0" r="r" b="b"/>
            <a:pathLst>
              <a:path w="1" h="11">
                <a:moveTo>
                  <a:pt x="1" y="0"/>
                </a:moveTo>
                <a:lnTo>
                  <a:pt x="0" y="5"/>
                </a:lnTo>
                <a:lnTo>
                  <a:pt x="0" y="11"/>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19" name="Freeform 487">
            <a:extLst>
              <a:ext uri="{FF2B5EF4-FFF2-40B4-BE49-F238E27FC236}">
                <a16:creationId xmlns:a16="http://schemas.microsoft.com/office/drawing/2014/main" id="{A87E31DB-FB82-166B-C32C-EA70E769E0DC}"/>
              </a:ext>
            </a:extLst>
          </p:cNvPr>
          <p:cNvSpPr>
            <a:spLocks/>
          </p:cNvSpPr>
          <p:nvPr/>
        </p:nvSpPr>
        <p:spPr bwMode="auto">
          <a:xfrm>
            <a:off x="6799264" y="2405063"/>
            <a:ext cx="9525" cy="11112"/>
          </a:xfrm>
          <a:custGeom>
            <a:avLst/>
            <a:gdLst>
              <a:gd name="T0" fmla="*/ 6 w 6"/>
              <a:gd name="T1" fmla="*/ 0 h 7"/>
              <a:gd name="T2" fmla="*/ 4 w 6"/>
              <a:gd name="T3" fmla="*/ 3 h 7"/>
              <a:gd name="T4" fmla="*/ 0 w 6"/>
              <a:gd name="T5" fmla="*/ 7 h 7"/>
            </a:gdLst>
            <a:ahLst/>
            <a:cxnLst>
              <a:cxn ang="0">
                <a:pos x="T0" y="T1"/>
              </a:cxn>
              <a:cxn ang="0">
                <a:pos x="T2" y="T3"/>
              </a:cxn>
              <a:cxn ang="0">
                <a:pos x="T4" y="T5"/>
              </a:cxn>
            </a:cxnLst>
            <a:rect l="0" t="0" r="r" b="b"/>
            <a:pathLst>
              <a:path w="6" h="7">
                <a:moveTo>
                  <a:pt x="6" y="0"/>
                </a:moveTo>
                <a:lnTo>
                  <a:pt x="4" y="3"/>
                </a:lnTo>
                <a:lnTo>
                  <a:pt x="0" y="7"/>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20" name="Freeform 488">
            <a:extLst>
              <a:ext uri="{FF2B5EF4-FFF2-40B4-BE49-F238E27FC236}">
                <a16:creationId xmlns:a16="http://schemas.microsoft.com/office/drawing/2014/main" id="{880BE357-C3AC-B1C8-2FC6-A2659C98DF2C}"/>
              </a:ext>
            </a:extLst>
          </p:cNvPr>
          <p:cNvSpPr>
            <a:spLocks/>
          </p:cNvSpPr>
          <p:nvPr/>
        </p:nvSpPr>
        <p:spPr bwMode="auto">
          <a:xfrm>
            <a:off x="6808789" y="2395539"/>
            <a:ext cx="14287" cy="9525"/>
          </a:xfrm>
          <a:custGeom>
            <a:avLst/>
            <a:gdLst>
              <a:gd name="T0" fmla="*/ 9 w 9"/>
              <a:gd name="T1" fmla="*/ 0 h 6"/>
              <a:gd name="T2" fmla="*/ 4 w 9"/>
              <a:gd name="T3" fmla="*/ 2 h 6"/>
              <a:gd name="T4" fmla="*/ 0 w 9"/>
              <a:gd name="T5" fmla="*/ 6 h 6"/>
            </a:gdLst>
            <a:ahLst/>
            <a:cxnLst>
              <a:cxn ang="0">
                <a:pos x="T0" y="T1"/>
              </a:cxn>
              <a:cxn ang="0">
                <a:pos x="T2" y="T3"/>
              </a:cxn>
              <a:cxn ang="0">
                <a:pos x="T4" y="T5"/>
              </a:cxn>
            </a:cxnLst>
            <a:rect l="0" t="0" r="r" b="b"/>
            <a:pathLst>
              <a:path w="9" h="6">
                <a:moveTo>
                  <a:pt x="9" y="0"/>
                </a:moveTo>
                <a:lnTo>
                  <a:pt x="4" y="2"/>
                </a:lnTo>
                <a:lnTo>
                  <a:pt x="0" y="6"/>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21" name="Freeform 489">
            <a:extLst>
              <a:ext uri="{FF2B5EF4-FFF2-40B4-BE49-F238E27FC236}">
                <a16:creationId xmlns:a16="http://schemas.microsoft.com/office/drawing/2014/main" id="{9AC03ECD-249D-8D53-D443-36E5AB5D9CF7}"/>
              </a:ext>
            </a:extLst>
          </p:cNvPr>
          <p:cNvSpPr>
            <a:spLocks/>
          </p:cNvSpPr>
          <p:nvPr/>
        </p:nvSpPr>
        <p:spPr bwMode="auto">
          <a:xfrm>
            <a:off x="6823075" y="2392364"/>
            <a:ext cx="14288" cy="3175"/>
          </a:xfrm>
          <a:custGeom>
            <a:avLst/>
            <a:gdLst>
              <a:gd name="T0" fmla="*/ 9 w 9"/>
              <a:gd name="T1" fmla="*/ 0 h 2"/>
              <a:gd name="T2" fmla="*/ 6 w 9"/>
              <a:gd name="T3" fmla="*/ 0 h 2"/>
              <a:gd name="T4" fmla="*/ 0 w 9"/>
              <a:gd name="T5" fmla="*/ 2 h 2"/>
            </a:gdLst>
            <a:ahLst/>
            <a:cxnLst>
              <a:cxn ang="0">
                <a:pos x="T0" y="T1"/>
              </a:cxn>
              <a:cxn ang="0">
                <a:pos x="T2" y="T3"/>
              </a:cxn>
              <a:cxn ang="0">
                <a:pos x="T4" y="T5"/>
              </a:cxn>
            </a:cxnLst>
            <a:rect l="0" t="0" r="r" b="b"/>
            <a:pathLst>
              <a:path w="9" h="2">
                <a:moveTo>
                  <a:pt x="9" y="0"/>
                </a:moveTo>
                <a:lnTo>
                  <a:pt x="6" y="0"/>
                </a:lnTo>
                <a:lnTo>
                  <a:pt x="0" y="2"/>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22" name="Freeform 490">
            <a:extLst>
              <a:ext uri="{FF2B5EF4-FFF2-40B4-BE49-F238E27FC236}">
                <a16:creationId xmlns:a16="http://schemas.microsoft.com/office/drawing/2014/main" id="{3261E5FF-C312-9328-FD6E-C9A3DCD7B458}"/>
              </a:ext>
            </a:extLst>
          </p:cNvPr>
          <p:cNvSpPr>
            <a:spLocks/>
          </p:cNvSpPr>
          <p:nvPr/>
        </p:nvSpPr>
        <p:spPr bwMode="auto">
          <a:xfrm>
            <a:off x="6837363" y="2392364"/>
            <a:ext cx="17462" cy="3175"/>
          </a:xfrm>
          <a:custGeom>
            <a:avLst/>
            <a:gdLst>
              <a:gd name="T0" fmla="*/ 11 w 11"/>
              <a:gd name="T1" fmla="*/ 2 h 2"/>
              <a:gd name="T2" fmla="*/ 6 w 11"/>
              <a:gd name="T3" fmla="*/ 0 h 2"/>
              <a:gd name="T4" fmla="*/ 0 w 11"/>
              <a:gd name="T5" fmla="*/ 0 h 2"/>
            </a:gdLst>
            <a:ahLst/>
            <a:cxnLst>
              <a:cxn ang="0">
                <a:pos x="T0" y="T1"/>
              </a:cxn>
              <a:cxn ang="0">
                <a:pos x="T2" y="T3"/>
              </a:cxn>
              <a:cxn ang="0">
                <a:pos x="T4" y="T5"/>
              </a:cxn>
            </a:cxnLst>
            <a:rect l="0" t="0" r="r" b="b"/>
            <a:pathLst>
              <a:path w="11" h="2">
                <a:moveTo>
                  <a:pt x="11" y="2"/>
                </a:moveTo>
                <a:lnTo>
                  <a:pt x="6" y="0"/>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23" name="Freeform 491">
            <a:extLst>
              <a:ext uri="{FF2B5EF4-FFF2-40B4-BE49-F238E27FC236}">
                <a16:creationId xmlns:a16="http://schemas.microsoft.com/office/drawing/2014/main" id="{696F09D5-F5DF-50FE-325E-3EAB82161727}"/>
              </a:ext>
            </a:extLst>
          </p:cNvPr>
          <p:cNvSpPr>
            <a:spLocks/>
          </p:cNvSpPr>
          <p:nvPr/>
        </p:nvSpPr>
        <p:spPr bwMode="auto">
          <a:xfrm>
            <a:off x="6854825" y="2395539"/>
            <a:ext cx="12700" cy="9525"/>
          </a:xfrm>
          <a:custGeom>
            <a:avLst/>
            <a:gdLst>
              <a:gd name="T0" fmla="*/ 8 w 8"/>
              <a:gd name="T1" fmla="*/ 6 h 6"/>
              <a:gd name="T2" fmla="*/ 4 w 8"/>
              <a:gd name="T3" fmla="*/ 2 h 6"/>
              <a:gd name="T4" fmla="*/ 0 w 8"/>
              <a:gd name="T5" fmla="*/ 0 h 6"/>
            </a:gdLst>
            <a:ahLst/>
            <a:cxnLst>
              <a:cxn ang="0">
                <a:pos x="T0" y="T1"/>
              </a:cxn>
              <a:cxn ang="0">
                <a:pos x="T2" y="T3"/>
              </a:cxn>
              <a:cxn ang="0">
                <a:pos x="T4" y="T5"/>
              </a:cxn>
            </a:cxnLst>
            <a:rect l="0" t="0" r="r" b="b"/>
            <a:pathLst>
              <a:path w="8" h="6">
                <a:moveTo>
                  <a:pt x="8" y="6"/>
                </a:moveTo>
                <a:lnTo>
                  <a:pt x="4" y="2"/>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24" name="Freeform 492">
            <a:extLst>
              <a:ext uri="{FF2B5EF4-FFF2-40B4-BE49-F238E27FC236}">
                <a16:creationId xmlns:a16="http://schemas.microsoft.com/office/drawing/2014/main" id="{9ECB2622-2045-4317-BE50-1B44206EF0E7}"/>
              </a:ext>
            </a:extLst>
          </p:cNvPr>
          <p:cNvSpPr>
            <a:spLocks/>
          </p:cNvSpPr>
          <p:nvPr/>
        </p:nvSpPr>
        <p:spPr bwMode="auto">
          <a:xfrm>
            <a:off x="6867526" y="2405063"/>
            <a:ext cx="11113" cy="11112"/>
          </a:xfrm>
          <a:custGeom>
            <a:avLst/>
            <a:gdLst>
              <a:gd name="T0" fmla="*/ 7 w 7"/>
              <a:gd name="T1" fmla="*/ 7 h 7"/>
              <a:gd name="T2" fmla="*/ 3 w 7"/>
              <a:gd name="T3" fmla="*/ 3 h 7"/>
              <a:gd name="T4" fmla="*/ 0 w 7"/>
              <a:gd name="T5" fmla="*/ 0 h 7"/>
            </a:gdLst>
            <a:ahLst/>
            <a:cxnLst>
              <a:cxn ang="0">
                <a:pos x="T0" y="T1"/>
              </a:cxn>
              <a:cxn ang="0">
                <a:pos x="T2" y="T3"/>
              </a:cxn>
              <a:cxn ang="0">
                <a:pos x="T4" y="T5"/>
              </a:cxn>
            </a:cxnLst>
            <a:rect l="0" t="0" r="r" b="b"/>
            <a:pathLst>
              <a:path w="7" h="7">
                <a:moveTo>
                  <a:pt x="7" y="7"/>
                </a:moveTo>
                <a:lnTo>
                  <a:pt x="3" y="3"/>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25" name="Freeform 493">
            <a:extLst>
              <a:ext uri="{FF2B5EF4-FFF2-40B4-BE49-F238E27FC236}">
                <a16:creationId xmlns:a16="http://schemas.microsoft.com/office/drawing/2014/main" id="{F39F8134-9E83-BE29-57AB-1B6A4409598A}"/>
              </a:ext>
            </a:extLst>
          </p:cNvPr>
          <p:cNvSpPr>
            <a:spLocks/>
          </p:cNvSpPr>
          <p:nvPr/>
        </p:nvSpPr>
        <p:spPr bwMode="auto">
          <a:xfrm>
            <a:off x="6878639" y="2416176"/>
            <a:ext cx="3175" cy="17463"/>
          </a:xfrm>
          <a:custGeom>
            <a:avLst/>
            <a:gdLst>
              <a:gd name="T0" fmla="*/ 2 w 2"/>
              <a:gd name="T1" fmla="*/ 11 h 11"/>
              <a:gd name="T2" fmla="*/ 2 w 2"/>
              <a:gd name="T3" fmla="*/ 5 h 11"/>
              <a:gd name="T4" fmla="*/ 0 w 2"/>
              <a:gd name="T5" fmla="*/ 0 h 11"/>
            </a:gdLst>
            <a:ahLst/>
            <a:cxnLst>
              <a:cxn ang="0">
                <a:pos x="T0" y="T1"/>
              </a:cxn>
              <a:cxn ang="0">
                <a:pos x="T2" y="T3"/>
              </a:cxn>
              <a:cxn ang="0">
                <a:pos x="T4" y="T5"/>
              </a:cxn>
            </a:cxnLst>
            <a:rect l="0" t="0" r="r" b="b"/>
            <a:pathLst>
              <a:path w="2" h="11">
                <a:moveTo>
                  <a:pt x="2" y="11"/>
                </a:moveTo>
                <a:lnTo>
                  <a:pt x="2" y="5"/>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26" name="Freeform 494">
            <a:extLst>
              <a:ext uri="{FF2B5EF4-FFF2-40B4-BE49-F238E27FC236}">
                <a16:creationId xmlns:a16="http://schemas.microsoft.com/office/drawing/2014/main" id="{41258BBC-F015-FB50-A48A-E610F706E3C2}"/>
              </a:ext>
            </a:extLst>
          </p:cNvPr>
          <p:cNvSpPr>
            <a:spLocks/>
          </p:cNvSpPr>
          <p:nvPr/>
        </p:nvSpPr>
        <p:spPr bwMode="auto">
          <a:xfrm>
            <a:off x="6878639" y="2433638"/>
            <a:ext cx="3175" cy="23812"/>
          </a:xfrm>
          <a:custGeom>
            <a:avLst/>
            <a:gdLst>
              <a:gd name="T0" fmla="*/ 0 w 2"/>
              <a:gd name="T1" fmla="*/ 15 h 15"/>
              <a:gd name="T2" fmla="*/ 2 w 2"/>
              <a:gd name="T3" fmla="*/ 7 h 15"/>
              <a:gd name="T4" fmla="*/ 2 w 2"/>
              <a:gd name="T5" fmla="*/ 0 h 15"/>
            </a:gdLst>
            <a:ahLst/>
            <a:cxnLst>
              <a:cxn ang="0">
                <a:pos x="T0" y="T1"/>
              </a:cxn>
              <a:cxn ang="0">
                <a:pos x="T2" y="T3"/>
              </a:cxn>
              <a:cxn ang="0">
                <a:pos x="T4" y="T5"/>
              </a:cxn>
            </a:cxnLst>
            <a:rect l="0" t="0" r="r" b="b"/>
            <a:pathLst>
              <a:path w="2" h="15">
                <a:moveTo>
                  <a:pt x="0" y="15"/>
                </a:moveTo>
                <a:lnTo>
                  <a:pt x="2" y="7"/>
                </a:lnTo>
                <a:lnTo>
                  <a:pt x="2"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27" name="Freeform 495">
            <a:extLst>
              <a:ext uri="{FF2B5EF4-FFF2-40B4-BE49-F238E27FC236}">
                <a16:creationId xmlns:a16="http://schemas.microsoft.com/office/drawing/2014/main" id="{E642EC21-3ACC-2522-FEB4-62AFA3F3D343}"/>
              </a:ext>
            </a:extLst>
          </p:cNvPr>
          <p:cNvSpPr>
            <a:spLocks/>
          </p:cNvSpPr>
          <p:nvPr/>
        </p:nvSpPr>
        <p:spPr bwMode="auto">
          <a:xfrm>
            <a:off x="6872288" y="2457451"/>
            <a:ext cx="6350" cy="4763"/>
          </a:xfrm>
          <a:custGeom>
            <a:avLst/>
            <a:gdLst>
              <a:gd name="T0" fmla="*/ 0 w 4"/>
              <a:gd name="T1" fmla="*/ 3 h 3"/>
              <a:gd name="T2" fmla="*/ 2 w 4"/>
              <a:gd name="T3" fmla="*/ 1 h 3"/>
              <a:gd name="T4" fmla="*/ 4 w 4"/>
              <a:gd name="T5" fmla="*/ 0 h 3"/>
            </a:gdLst>
            <a:ahLst/>
            <a:cxnLst>
              <a:cxn ang="0">
                <a:pos x="T0" y="T1"/>
              </a:cxn>
              <a:cxn ang="0">
                <a:pos x="T2" y="T3"/>
              </a:cxn>
              <a:cxn ang="0">
                <a:pos x="T4" y="T5"/>
              </a:cxn>
            </a:cxnLst>
            <a:rect l="0" t="0" r="r" b="b"/>
            <a:pathLst>
              <a:path w="4" h="3">
                <a:moveTo>
                  <a:pt x="0" y="3"/>
                </a:moveTo>
                <a:lnTo>
                  <a:pt x="2" y="1"/>
                </a:lnTo>
                <a:lnTo>
                  <a:pt x="4"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28" name="Freeform 496">
            <a:extLst>
              <a:ext uri="{FF2B5EF4-FFF2-40B4-BE49-F238E27FC236}">
                <a16:creationId xmlns:a16="http://schemas.microsoft.com/office/drawing/2014/main" id="{FFEB3E8B-6B48-2B4E-6DFD-13E83F649497}"/>
              </a:ext>
            </a:extLst>
          </p:cNvPr>
          <p:cNvSpPr>
            <a:spLocks/>
          </p:cNvSpPr>
          <p:nvPr/>
        </p:nvSpPr>
        <p:spPr bwMode="auto">
          <a:xfrm>
            <a:off x="6867526" y="2457451"/>
            <a:ext cx="4763" cy="4763"/>
          </a:xfrm>
          <a:custGeom>
            <a:avLst/>
            <a:gdLst>
              <a:gd name="T0" fmla="*/ 0 w 3"/>
              <a:gd name="T1" fmla="*/ 0 h 3"/>
              <a:gd name="T2" fmla="*/ 2 w 3"/>
              <a:gd name="T3" fmla="*/ 1 h 3"/>
              <a:gd name="T4" fmla="*/ 3 w 3"/>
              <a:gd name="T5" fmla="*/ 3 h 3"/>
            </a:gdLst>
            <a:ahLst/>
            <a:cxnLst>
              <a:cxn ang="0">
                <a:pos x="T0" y="T1"/>
              </a:cxn>
              <a:cxn ang="0">
                <a:pos x="T2" y="T3"/>
              </a:cxn>
              <a:cxn ang="0">
                <a:pos x="T4" y="T5"/>
              </a:cxn>
            </a:cxnLst>
            <a:rect l="0" t="0" r="r" b="b"/>
            <a:pathLst>
              <a:path w="3" h="3">
                <a:moveTo>
                  <a:pt x="0" y="0"/>
                </a:moveTo>
                <a:lnTo>
                  <a:pt x="2" y="1"/>
                </a:lnTo>
                <a:lnTo>
                  <a:pt x="3" y="3"/>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29" name="Freeform 497">
            <a:extLst>
              <a:ext uri="{FF2B5EF4-FFF2-40B4-BE49-F238E27FC236}">
                <a16:creationId xmlns:a16="http://schemas.microsoft.com/office/drawing/2014/main" id="{E9A31509-C392-C97C-57D3-CCCA40D20510}"/>
              </a:ext>
            </a:extLst>
          </p:cNvPr>
          <p:cNvSpPr>
            <a:spLocks/>
          </p:cNvSpPr>
          <p:nvPr/>
        </p:nvSpPr>
        <p:spPr bwMode="auto">
          <a:xfrm>
            <a:off x="6864351" y="2433638"/>
            <a:ext cx="3175" cy="23812"/>
          </a:xfrm>
          <a:custGeom>
            <a:avLst/>
            <a:gdLst>
              <a:gd name="T0" fmla="*/ 0 w 2"/>
              <a:gd name="T1" fmla="*/ 0 h 15"/>
              <a:gd name="T2" fmla="*/ 0 w 2"/>
              <a:gd name="T3" fmla="*/ 7 h 15"/>
              <a:gd name="T4" fmla="*/ 2 w 2"/>
              <a:gd name="T5" fmla="*/ 15 h 15"/>
            </a:gdLst>
            <a:ahLst/>
            <a:cxnLst>
              <a:cxn ang="0">
                <a:pos x="T0" y="T1"/>
              </a:cxn>
              <a:cxn ang="0">
                <a:pos x="T2" y="T3"/>
              </a:cxn>
              <a:cxn ang="0">
                <a:pos x="T4" y="T5"/>
              </a:cxn>
            </a:cxnLst>
            <a:rect l="0" t="0" r="r" b="b"/>
            <a:pathLst>
              <a:path w="2" h="15">
                <a:moveTo>
                  <a:pt x="0" y="0"/>
                </a:moveTo>
                <a:lnTo>
                  <a:pt x="0" y="7"/>
                </a:lnTo>
                <a:lnTo>
                  <a:pt x="2" y="15"/>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30" name="Freeform 498">
            <a:extLst>
              <a:ext uri="{FF2B5EF4-FFF2-40B4-BE49-F238E27FC236}">
                <a16:creationId xmlns:a16="http://schemas.microsoft.com/office/drawing/2014/main" id="{03196168-86DB-40DB-B5A1-BE09ADE87A82}"/>
              </a:ext>
            </a:extLst>
          </p:cNvPr>
          <p:cNvSpPr>
            <a:spLocks/>
          </p:cNvSpPr>
          <p:nvPr/>
        </p:nvSpPr>
        <p:spPr bwMode="auto">
          <a:xfrm>
            <a:off x="6864351" y="2419350"/>
            <a:ext cx="3175" cy="14288"/>
          </a:xfrm>
          <a:custGeom>
            <a:avLst/>
            <a:gdLst>
              <a:gd name="T0" fmla="*/ 2 w 2"/>
              <a:gd name="T1" fmla="*/ 0 h 9"/>
              <a:gd name="T2" fmla="*/ 2 w 2"/>
              <a:gd name="T3" fmla="*/ 3 h 9"/>
              <a:gd name="T4" fmla="*/ 0 w 2"/>
              <a:gd name="T5" fmla="*/ 9 h 9"/>
            </a:gdLst>
            <a:ahLst/>
            <a:cxnLst>
              <a:cxn ang="0">
                <a:pos x="T0" y="T1"/>
              </a:cxn>
              <a:cxn ang="0">
                <a:pos x="T2" y="T3"/>
              </a:cxn>
              <a:cxn ang="0">
                <a:pos x="T4" y="T5"/>
              </a:cxn>
            </a:cxnLst>
            <a:rect l="0" t="0" r="r" b="b"/>
            <a:pathLst>
              <a:path w="2" h="9">
                <a:moveTo>
                  <a:pt x="2" y="0"/>
                </a:moveTo>
                <a:lnTo>
                  <a:pt x="2" y="3"/>
                </a:lnTo>
                <a:lnTo>
                  <a:pt x="0" y="9"/>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31" name="Freeform 499">
            <a:extLst>
              <a:ext uri="{FF2B5EF4-FFF2-40B4-BE49-F238E27FC236}">
                <a16:creationId xmlns:a16="http://schemas.microsoft.com/office/drawing/2014/main" id="{14F3C20E-AF70-FF36-56A1-AEF4448C4F36}"/>
              </a:ext>
            </a:extLst>
          </p:cNvPr>
          <p:cNvSpPr>
            <a:spLocks/>
          </p:cNvSpPr>
          <p:nvPr/>
        </p:nvSpPr>
        <p:spPr bwMode="auto">
          <a:xfrm>
            <a:off x="6867526" y="2405064"/>
            <a:ext cx="11113" cy="14287"/>
          </a:xfrm>
          <a:custGeom>
            <a:avLst/>
            <a:gdLst>
              <a:gd name="T0" fmla="*/ 7 w 7"/>
              <a:gd name="T1" fmla="*/ 0 h 9"/>
              <a:gd name="T2" fmla="*/ 3 w 7"/>
              <a:gd name="T3" fmla="*/ 3 h 9"/>
              <a:gd name="T4" fmla="*/ 0 w 7"/>
              <a:gd name="T5" fmla="*/ 9 h 9"/>
            </a:gdLst>
            <a:ahLst/>
            <a:cxnLst>
              <a:cxn ang="0">
                <a:pos x="T0" y="T1"/>
              </a:cxn>
              <a:cxn ang="0">
                <a:pos x="T2" y="T3"/>
              </a:cxn>
              <a:cxn ang="0">
                <a:pos x="T4" y="T5"/>
              </a:cxn>
            </a:cxnLst>
            <a:rect l="0" t="0" r="r" b="b"/>
            <a:pathLst>
              <a:path w="7" h="9">
                <a:moveTo>
                  <a:pt x="7" y="0"/>
                </a:moveTo>
                <a:lnTo>
                  <a:pt x="3" y="3"/>
                </a:lnTo>
                <a:lnTo>
                  <a:pt x="0" y="9"/>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32" name="Freeform 500">
            <a:extLst>
              <a:ext uri="{FF2B5EF4-FFF2-40B4-BE49-F238E27FC236}">
                <a16:creationId xmlns:a16="http://schemas.microsoft.com/office/drawing/2014/main" id="{794CCA5A-7DB0-A1BC-B3A5-FA852C92C97F}"/>
              </a:ext>
            </a:extLst>
          </p:cNvPr>
          <p:cNvSpPr>
            <a:spLocks/>
          </p:cNvSpPr>
          <p:nvPr/>
        </p:nvSpPr>
        <p:spPr bwMode="auto">
          <a:xfrm>
            <a:off x="6878639" y="2395539"/>
            <a:ext cx="14287" cy="9525"/>
          </a:xfrm>
          <a:custGeom>
            <a:avLst/>
            <a:gdLst>
              <a:gd name="T0" fmla="*/ 9 w 9"/>
              <a:gd name="T1" fmla="*/ 0 h 6"/>
              <a:gd name="T2" fmla="*/ 6 w 9"/>
              <a:gd name="T3" fmla="*/ 2 h 6"/>
              <a:gd name="T4" fmla="*/ 0 w 9"/>
              <a:gd name="T5" fmla="*/ 6 h 6"/>
            </a:gdLst>
            <a:ahLst/>
            <a:cxnLst>
              <a:cxn ang="0">
                <a:pos x="T0" y="T1"/>
              </a:cxn>
              <a:cxn ang="0">
                <a:pos x="T2" y="T3"/>
              </a:cxn>
              <a:cxn ang="0">
                <a:pos x="T4" y="T5"/>
              </a:cxn>
            </a:cxnLst>
            <a:rect l="0" t="0" r="r" b="b"/>
            <a:pathLst>
              <a:path w="9" h="6">
                <a:moveTo>
                  <a:pt x="9" y="0"/>
                </a:moveTo>
                <a:lnTo>
                  <a:pt x="6" y="2"/>
                </a:lnTo>
                <a:lnTo>
                  <a:pt x="0" y="6"/>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33" name="Freeform 501">
            <a:extLst>
              <a:ext uri="{FF2B5EF4-FFF2-40B4-BE49-F238E27FC236}">
                <a16:creationId xmlns:a16="http://schemas.microsoft.com/office/drawing/2014/main" id="{80FBC8DD-15FC-D5F6-53A3-AAADE544FDF4}"/>
              </a:ext>
            </a:extLst>
          </p:cNvPr>
          <p:cNvSpPr>
            <a:spLocks/>
          </p:cNvSpPr>
          <p:nvPr/>
        </p:nvSpPr>
        <p:spPr bwMode="auto">
          <a:xfrm>
            <a:off x="6892926" y="2392364"/>
            <a:ext cx="15875" cy="3175"/>
          </a:xfrm>
          <a:custGeom>
            <a:avLst/>
            <a:gdLst>
              <a:gd name="T0" fmla="*/ 10 w 10"/>
              <a:gd name="T1" fmla="*/ 0 h 2"/>
              <a:gd name="T2" fmla="*/ 6 w 10"/>
              <a:gd name="T3" fmla="*/ 0 h 2"/>
              <a:gd name="T4" fmla="*/ 0 w 10"/>
              <a:gd name="T5" fmla="*/ 2 h 2"/>
            </a:gdLst>
            <a:ahLst/>
            <a:cxnLst>
              <a:cxn ang="0">
                <a:pos x="T0" y="T1"/>
              </a:cxn>
              <a:cxn ang="0">
                <a:pos x="T2" y="T3"/>
              </a:cxn>
              <a:cxn ang="0">
                <a:pos x="T4" y="T5"/>
              </a:cxn>
            </a:cxnLst>
            <a:rect l="0" t="0" r="r" b="b"/>
            <a:pathLst>
              <a:path w="10" h="2">
                <a:moveTo>
                  <a:pt x="10" y="0"/>
                </a:moveTo>
                <a:lnTo>
                  <a:pt x="6" y="0"/>
                </a:lnTo>
                <a:lnTo>
                  <a:pt x="0" y="2"/>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34" name="Freeform 502">
            <a:extLst>
              <a:ext uri="{FF2B5EF4-FFF2-40B4-BE49-F238E27FC236}">
                <a16:creationId xmlns:a16="http://schemas.microsoft.com/office/drawing/2014/main" id="{C6183D17-B4F1-08E1-5499-7C64FA71D2B3}"/>
              </a:ext>
            </a:extLst>
          </p:cNvPr>
          <p:cNvSpPr>
            <a:spLocks/>
          </p:cNvSpPr>
          <p:nvPr/>
        </p:nvSpPr>
        <p:spPr bwMode="auto">
          <a:xfrm>
            <a:off x="6908800" y="2392364"/>
            <a:ext cx="14288" cy="3175"/>
          </a:xfrm>
          <a:custGeom>
            <a:avLst/>
            <a:gdLst>
              <a:gd name="T0" fmla="*/ 9 w 9"/>
              <a:gd name="T1" fmla="*/ 2 h 2"/>
              <a:gd name="T2" fmla="*/ 5 w 9"/>
              <a:gd name="T3" fmla="*/ 0 h 2"/>
              <a:gd name="T4" fmla="*/ 0 w 9"/>
              <a:gd name="T5" fmla="*/ 0 h 2"/>
            </a:gdLst>
            <a:ahLst/>
            <a:cxnLst>
              <a:cxn ang="0">
                <a:pos x="T0" y="T1"/>
              </a:cxn>
              <a:cxn ang="0">
                <a:pos x="T2" y="T3"/>
              </a:cxn>
              <a:cxn ang="0">
                <a:pos x="T4" y="T5"/>
              </a:cxn>
            </a:cxnLst>
            <a:rect l="0" t="0" r="r" b="b"/>
            <a:pathLst>
              <a:path w="9" h="2">
                <a:moveTo>
                  <a:pt x="9" y="2"/>
                </a:moveTo>
                <a:lnTo>
                  <a:pt x="5" y="0"/>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35" name="Freeform 503">
            <a:extLst>
              <a:ext uri="{FF2B5EF4-FFF2-40B4-BE49-F238E27FC236}">
                <a16:creationId xmlns:a16="http://schemas.microsoft.com/office/drawing/2014/main" id="{3C2F4360-B25C-7CE1-7BF7-57BF4EBBDF7A}"/>
              </a:ext>
            </a:extLst>
          </p:cNvPr>
          <p:cNvSpPr>
            <a:spLocks/>
          </p:cNvSpPr>
          <p:nvPr/>
        </p:nvSpPr>
        <p:spPr bwMode="auto">
          <a:xfrm>
            <a:off x="6923089" y="2395539"/>
            <a:ext cx="14287" cy="9525"/>
          </a:xfrm>
          <a:custGeom>
            <a:avLst/>
            <a:gdLst>
              <a:gd name="T0" fmla="*/ 9 w 9"/>
              <a:gd name="T1" fmla="*/ 6 h 6"/>
              <a:gd name="T2" fmla="*/ 5 w 9"/>
              <a:gd name="T3" fmla="*/ 2 h 6"/>
              <a:gd name="T4" fmla="*/ 0 w 9"/>
              <a:gd name="T5" fmla="*/ 0 h 6"/>
            </a:gdLst>
            <a:ahLst/>
            <a:cxnLst>
              <a:cxn ang="0">
                <a:pos x="T0" y="T1"/>
              </a:cxn>
              <a:cxn ang="0">
                <a:pos x="T2" y="T3"/>
              </a:cxn>
              <a:cxn ang="0">
                <a:pos x="T4" y="T5"/>
              </a:cxn>
            </a:cxnLst>
            <a:rect l="0" t="0" r="r" b="b"/>
            <a:pathLst>
              <a:path w="9" h="6">
                <a:moveTo>
                  <a:pt x="9" y="6"/>
                </a:moveTo>
                <a:lnTo>
                  <a:pt x="5" y="2"/>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36" name="Freeform 504">
            <a:extLst>
              <a:ext uri="{FF2B5EF4-FFF2-40B4-BE49-F238E27FC236}">
                <a16:creationId xmlns:a16="http://schemas.microsoft.com/office/drawing/2014/main" id="{4783590F-BBE9-C723-E56D-29E682D023B2}"/>
              </a:ext>
            </a:extLst>
          </p:cNvPr>
          <p:cNvSpPr>
            <a:spLocks/>
          </p:cNvSpPr>
          <p:nvPr/>
        </p:nvSpPr>
        <p:spPr bwMode="auto">
          <a:xfrm>
            <a:off x="6937376" y="2405063"/>
            <a:ext cx="9525" cy="11112"/>
          </a:xfrm>
          <a:custGeom>
            <a:avLst/>
            <a:gdLst>
              <a:gd name="T0" fmla="*/ 6 w 6"/>
              <a:gd name="T1" fmla="*/ 7 h 7"/>
              <a:gd name="T2" fmla="*/ 4 w 6"/>
              <a:gd name="T3" fmla="*/ 3 h 7"/>
              <a:gd name="T4" fmla="*/ 0 w 6"/>
              <a:gd name="T5" fmla="*/ 0 h 7"/>
            </a:gdLst>
            <a:ahLst/>
            <a:cxnLst>
              <a:cxn ang="0">
                <a:pos x="T0" y="T1"/>
              </a:cxn>
              <a:cxn ang="0">
                <a:pos x="T2" y="T3"/>
              </a:cxn>
              <a:cxn ang="0">
                <a:pos x="T4" y="T5"/>
              </a:cxn>
            </a:cxnLst>
            <a:rect l="0" t="0" r="r" b="b"/>
            <a:pathLst>
              <a:path w="6" h="7">
                <a:moveTo>
                  <a:pt x="6" y="7"/>
                </a:moveTo>
                <a:lnTo>
                  <a:pt x="4" y="3"/>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37" name="Freeform 505">
            <a:extLst>
              <a:ext uri="{FF2B5EF4-FFF2-40B4-BE49-F238E27FC236}">
                <a16:creationId xmlns:a16="http://schemas.microsoft.com/office/drawing/2014/main" id="{42A36CA9-E88E-79C5-CAE5-DAA58C758316}"/>
              </a:ext>
            </a:extLst>
          </p:cNvPr>
          <p:cNvSpPr>
            <a:spLocks/>
          </p:cNvSpPr>
          <p:nvPr/>
        </p:nvSpPr>
        <p:spPr bwMode="auto">
          <a:xfrm>
            <a:off x="6946900" y="2416175"/>
            <a:ext cx="1588" cy="14288"/>
          </a:xfrm>
          <a:custGeom>
            <a:avLst/>
            <a:gdLst>
              <a:gd name="T0" fmla="*/ 1 w 1"/>
              <a:gd name="T1" fmla="*/ 9 h 9"/>
              <a:gd name="T2" fmla="*/ 1 w 1"/>
              <a:gd name="T3" fmla="*/ 5 h 9"/>
              <a:gd name="T4" fmla="*/ 0 w 1"/>
              <a:gd name="T5" fmla="*/ 0 h 9"/>
            </a:gdLst>
            <a:ahLst/>
            <a:cxnLst>
              <a:cxn ang="0">
                <a:pos x="T0" y="T1"/>
              </a:cxn>
              <a:cxn ang="0">
                <a:pos x="T2" y="T3"/>
              </a:cxn>
              <a:cxn ang="0">
                <a:pos x="T4" y="T5"/>
              </a:cxn>
            </a:cxnLst>
            <a:rect l="0" t="0" r="r" b="b"/>
            <a:pathLst>
              <a:path w="1" h="9">
                <a:moveTo>
                  <a:pt x="1" y="9"/>
                </a:moveTo>
                <a:lnTo>
                  <a:pt x="1" y="5"/>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38" name="Freeform 506">
            <a:extLst>
              <a:ext uri="{FF2B5EF4-FFF2-40B4-BE49-F238E27FC236}">
                <a16:creationId xmlns:a16="http://schemas.microsoft.com/office/drawing/2014/main" id="{4014D60E-E83D-4E95-420F-7EE8664A78EE}"/>
              </a:ext>
            </a:extLst>
          </p:cNvPr>
          <p:cNvSpPr>
            <a:spLocks/>
          </p:cNvSpPr>
          <p:nvPr/>
        </p:nvSpPr>
        <p:spPr bwMode="auto">
          <a:xfrm>
            <a:off x="6948489" y="2430464"/>
            <a:ext cx="1587" cy="26987"/>
          </a:xfrm>
          <a:custGeom>
            <a:avLst/>
            <a:gdLst>
              <a:gd name="T0" fmla="*/ 17 h 17"/>
              <a:gd name="T1" fmla="*/ 9 h 17"/>
              <a:gd name="T2" fmla="*/ 0 h 17"/>
            </a:gdLst>
            <a:ahLst/>
            <a:cxnLst>
              <a:cxn ang="0">
                <a:pos x="0" y="T0"/>
              </a:cxn>
              <a:cxn ang="0">
                <a:pos x="0" y="T1"/>
              </a:cxn>
              <a:cxn ang="0">
                <a:pos x="0" y="T2"/>
              </a:cxn>
            </a:cxnLst>
            <a:rect l="0" t="0" r="r" b="b"/>
            <a:pathLst>
              <a:path h="17">
                <a:moveTo>
                  <a:pt x="0" y="17"/>
                </a:moveTo>
                <a:lnTo>
                  <a:pt x="0" y="9"/>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39" name="Freeform 507">
            <a:extLst>
              <a:ext uri="{FF2B5EF4-FFF2-40B4-BE49-F238E27FC236}">
                <a16:creationId xmlns:a16="http://schemas.microsoft.com/office/drawing/2014/main" id="{3AF1C05A-9D74-3FBF-0B07-B65CA936C287}"/>
              </a:ext>
            </a:extLst>
          </p:cNvPr>
          <p:cNvSpPr>
            <a:spLocks/>
          </p:cNvSpPr>
          <p:nvPr/>
        </p:nvSpPr>
        <p:spPr bwMode="auto">
          <a:xfrm>
            <a:off x="6943726" y="2457451"/>
            <a:ext cx="4763" cy="4763"/>
          </a:xfrm>
          <a:custGeom>
            <a:avLst/>
            <a:gdLst>
              <a:gd name="T0" fmla="*/ 0 w 3"/>
              <a:gd name="T1" fmla="*/ 3 h 3"/>
              <a:gd name="T2" fmla="*/ 2 w 3"/>
              <a:gd name="T3" fmla="*/ 1 h 3"/>
              <a:gd name="T4" fmla="*/ 3 w 3"/>
              <a:gd name="T5" fmla="*/ 0 h 3"/>
            </a:gdLst>
            <a:ahLst/>
            <a:cxnLst>
              <a:cxn ang="0">
                <a:pos x="T0" y="T1"/>
              </a:cxn>
              <a:cxn ang="0">
                <a:pos x="T2" y="T3"/>
              </a:cxn>
              <a:cxn ang="0">
                <a:pos x="T4" y="T5"/>
              </a:cxn>
            </a:cxnLst>
            <a:rect l="0" t="0" r="r" b="b"/>
            <a:pathLst>
              <a:path w="3" h="3">
                <a:moveTo>
                  <a:pt x="0" y="3"/>
                </a:moveTo>
                <a:lnTo>
                  <a:pt x="2" y="1"/>
                </a:lnTo>
                <a:lnTo>
                  <a:pt x="3"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40" name="Freeform 508">
            <a:extLst>
              <a:ext uri="{FF2B5EF4-FFF2-40B4-BE49-F238E27FC236}">
                <a16:creationId xmlns:a16="http://schemas.microsoft.com/office/drawing/2014/main" id="{E11BE097-B578-F54D-3925-33689D0CF8AD}"/>
              </a:ext>
            </a:extLst>
          </p:cNvPr>
          <p:cNvSpPr>
            <a:spLocks/>
          </p:cNvSpPr>
          <p:nvPr/>
        </p:nvSpPr>
        <p:spPr bwMode="auto">
          <a:xfrm>
            <a:off x="6937375" y="2457451"/>
            <a:ext cx="6350" cy="4763"/>
          </a:xfrm>
          <a:custGeom>
            <a:avLst/>
            <a:gdLst>
              <a:gd name="T0" fmla="*/ 0 w 4"/>
              <a:gd name="T1" fmla="*/ 0 h 3"/>
              <a:gd name="T2" fmla="*/ 2 w 4"/>
              <a:gd name="T3" fmla="*/ 1 h 3"/>
              <a:gd name="T4" fmla="*/ 4 w 4"/>
              <a:gd name="T5" fmla="*/ 3 h 3"/>
            </a:gdLst>
            <a:ahLst/>
            <a:cxnLst>
              <a:cxn ang="0">
                <a:pos x="T0" y="T1"/>
              </a:cxn>
              <a:cxn ang="0">
                <a:pos x="T2" y="T3"/>
              </a:cxn>
              <a:cxn ang="0">
                <a:pos x="T4" y="T5"/>
              </a:cxn>
            </a:cxnLst>
            <a:rect l="0" t="0" r="r" b="b"/>
            <a:pathLst>
              <a:path w="4" h="3">
                <a:moveTo>
                  <a:pt x="0" y="0"/>
                </a:moveTo>
                <a:lnTo>
                  <a:pt x="2" y="1"/>
                </a:lnTo>
                <a:lnTo>
                  <a:pt x="4" y="3"/>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41" name="Freeform 509">
            <a:extLst>
              <a:ext uri="{FF2B5EF4-FFF2-40B4-BE49-F238E27FC236}">
                <a16:creationId xmlns:a16="http://schemas.microsoft.com/office/drawing/2014/main" id="{1D036988-1A6F-E1AC-6190-F02E65ED22A3}"/>
              </a:ext>
            </a:extLst>
          </p:cNvPr>
          <p:cNvSpPr>
            <a:spLocks/>
          </p:cNvSpPr>
          <p:nvPr/>
        </p:nvSpPr>
        <p:spPr bwMode="auto">
          <a:xfrm>
            <a:off x="6934201" y="2433638"/>
            <a:ext cx="3175" cy="23812"/>
          </a:xfrm>
          <a:custGeom>
            <a:avLst/>
            <a:gdLst>
              <a:gd name="T0" fmla="*/ 0 w 2"/>
              <a:gd name="T1" fmla="*/ 0 h 15"/>
              <a:gd name="T2" fmla="*/ 0 w 2"/>
              <a:gd name="T3" fmla="*/ 7 h 15"/>
              <a:gd name="T4" fmla="*/ 2 w 2"/>
              <a:gd name="T5" fmla="*/ 15 h 15"/>
            </a:gdLst>
            <a:ahLst/>
            <a:cxnLst>
              <a:cxn ang="0">
                <a:pos x="T0" y="T1"/>
              </a:cxn>
              <a:cxn ang="0">
                <a:pos x="T2" y="T3"/>
              </a:cxn>
              <a:cxn ang="0">
                <a:pos x="T4" y="T5"/>
              </a:cxn>
            </a:cxnLst>
            <a:rect l="0" t="0" r="r" b="b"/>
            <a:pathLst>
              <a:path w="2" h="15">
                <a:moveTo>
                  <a:pt x="0" y="0"/>
                </a:moveTo>
                <a:lnTo>
                  <a:pt x="0" y="7"/>
                </a:lnTo>
                <a:lnTo>
                  <a:pt x="2" y="15"/>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42" name="Freeform 510">
            <a:extLst>
              <a:ext uri="{FF2B5EF4-FFF2-40B4-BE49-F238E27FC236}">
                <a16:creationId xmlns:a16="http://schemas.microsoft.com/office/drawing/2014/main" id="{8E074CE4-FFA5-3FA0-EC0C-996B24BE976E}"/>
              </a:ext>
            </a:extLst>
          </p:cNvPr>
          <p:cNvSpPr>
            <a:spLocks/>
          </p:cNvSpPr>
          <p:nvPr/>
        </p:nvSpPr>
        <p:spPr bwMode="auto">
          <a:xfrm>
            <a:off x="6934201" y="2419350"/>
            <a:ext cx="3175" cy="14288"/>
          </a:xfrm>
          <a:custGeom>
            <a:avLst/>
            <a:gdLst>
              <a:gd name="T0" fmla="*/ 2 w 2"/>
              <a:gd name="T1" fmla="*/ 0 h 9"/>
              <a:gd name="T2" fmla="*/ 0 w 2"/>
              <a:gd name="T3" fmla="*/ 3 h 9"/>
              <a:gd name="T4" fmla="*/ 0 w 2"/>
              <a:gd name="T5" fmla="*/ 9 h 9"/>
            </a:gdLst>
            <a:ahLst/>
            <a:cxnLst>
              <a:cxn ang="0">
                <a:pos x="T0" y="T1"/>
              </a:cxn>
              <a:cxn ang="0">
                <a:pos x="T2" y="T3"/>
              </a:cxn>
              <a:cxn ang="0">
                <a:pos x="T4" y="T5"/>
              </a:cxn>
            </a:cxnLst>
            <a:rect l="0" t="0" r="r" b="b"/>
            <a:pathLst>
              <a:path w="2" h="9">
                <a:moveTo>
                  <a:pt x="2" y="0"/>
                </a:moveTo>
                <a:lnTo>
                  <a:pt x="0" y="3"/>
                </a:lnTo>
                <a:lnTo>
                  <a:pt x="0" y="9"/>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43" name="Freeform 511">
            <a:extLst>
              <a:ext uri="{FF2B5EF4-FFF2-40B4-BE49-F238E27FC236}">
                <a16:creationId xmlns:a16="http://schemas.microsoft.com/office/drawing/2014/main" id="{A9743033-32C3-6ACA-2A23-4DCE360EEEEB}"/>
              </a:ext>
            </a:extLst>
          </p:cNvPr>
          <p:cNvSpPr>
            <a:spLocks/>
          </p:cNvSpPr>
          <p:nvPr/>
        </p:nvSpPr>
        <p:spPr bwMode="auto">
          <a:xfrm>
            <a:off x="6937376" y="2405064"/>
            <a:ext cx="11113" cy="14287"/>
          </a:xfrm>
          <a:custGeom>
            <a:avLst/>
            <a:gdLst>
              <a:gd name="T0" fmla="*/ 7 w 7"/>
              <a:gd name="T1" fmla="*/ 0 h 9"/>
              <a:gd name="T2" fmla="*/ 4 w 7"/>
              <a:gd name="T3" fmla="*/ 3 h 9"/>
              <a:gd name="T4" fmla="*/ 0 w 7"/>
              <a:gd name="T5" fmla="*/ 9 h 9"/>
            </a:gdLst>
            <a:ahLst/>
            <a:cxnLst>
              <a:cxn ang="0">
                <a:pos x="T0" y="T1"/>
              </a:cxn>
              <a:cxn ang="0">
                <a:pos x="T2" y="T3"/>
              </a:cxn>
              <a:cxn ang="0">
                <a:pos x="T4" y="T5"/>
              </a:cxn>
            </a:cxnLst>
            <a:rect l="0" t="0" r="r" b="b"/>
            <a:pathLst>
              <a:path w="7" h="9">
                <a:moveTo>
                  <a:pt x="7" y="0"/>
                </a:moveTo>
                <a:lnTo>
                  <a:pt x="4" y="3"/>
                </a:lnTo>
                <a:lnTo>
                  <a:pt x="0" y="9"/>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44" name="Freeform 512">
            <a:extLst>
              <a:ext uri="{FF2B5EF4-FFF2-40B4-BE49-F238E27FC236}">
                <a16:creationId xmlns:a16="http://schemas.microsoft.com/office/drawing/2014/main" id="{DC69F896-3965-A270-8AFE-0E0B309DF4FD}"/>
              </a:ext>
            </a:extLst>
          </p:cNvPr>
          <p:cNvSpPr>
            <a:spLocks/>
          </p:cNvSpPr>
          <p:nvPr/>
        </p:nvSpPr>
        <p:spPr bwMode="auto">
          <a:xfrm>
            <a:off x="6948488" y="2395539"/>
            <a:ext cx="12700" cy="9525"/>
          </a:xfrm>
          <a:custGeom>
            <a:avLst/>
            <a:gdLst>
              <a:gd name="T0" fmla="*/ 8 w 8"/>
              <a:gd name="T1" fmla="*/ 0 h 6"/>
              <a:gd name="T2" fmla="*/ 4 w 8"/>
              <a:gd name="T3" fmla="*/ 2 h 6"/>
              <a:gd name="T4" fmla="*/ 0 w 8"/>
              <a:gd name="T5" fmla="*/ 6 h 6"/>
            </a:gdLst>
            <a:ahLst/>
            <a:cxnLst>
              <a:cxn ang="0">
                <a:pos x="T0" y="T1"/>
              </a:cxn>
              <a:cxn ang="0">
                <a:pos x="T2" y="T3"/>
              </a:cxn>
              <a:cxn ang="0">
                <a:pos x="T4" y="T5"/>
              </a:cxn>
            </a:cxnLst>
            <a:rect l="0" t="0" r="r" b="b"/>
            <a:pathLst>
              <a:path w="8" h="6">
                <a:moveTo>
                  <a:pt x="8" y="0"/>
                </a:moveTo>
                <a:lnTo>
                  <a:pt x="4" y="2"/>
                </a:lnTo>
                <a:lnTo>
                  <a:pt x="0" y="6"/>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45" name="Freeform 513">
            <a:extLst>
              <a:ext uri="{FF2B5EF4-FFF2-40B4-BE49-F238E27FC236}">
                <a16:creationId xmlns:a16="http://schemas.microsoft.com/office/drawing/2014/main" id="{05452CC0-F7BC-9E85-CAE5-7F9F0211D1D8}"/>
              </a:ext>
            </a:extLst>
          </p:cNvPr>
          <p:cNvSpPr>
            <a:spLocks/>
          </p:cNvSpPr>
          <p:nvPr/>
        </p:nvSpPr>
        <p:spPr bwMode="auto">
          <a:xfrm>
            <a:off x="6961188" y="2392364"/>
            <a:ext cx="17462" cy="3175"/>
          </a:xfrm>
          <a:custGeom>
            <a:avLst/>
            <a:gdLst>
              <a:gd name="T0" fmla="*/ 11 w 11"/>
              <a:gd name="T1" fmla="*/ 0 h 2"/>
              <a:gd name="T2" fmla="*/ 5 w 11"/>
              <a:gd name="T3" fmla="*/ 0 h 2"/>
              <a:gd name="T4" fmla="*/ 0 w 11"/>
              <a:gd name="T5" fmla="*/ 2 h 2"/>
            </a:gdLst>
            <a:ahLst/>
            <a:cxnLst>
              <a:cxn ang="0">
                <a:pos x="T0" y="T1"/>
              </a:cxn>
              <a:cxn ang="0">
                <a:pos x="T2" y="T3"/>
              </a:cxn>
              <a:cxn ang="0">
                <a:pos x="T4" y="T5"/>
              </a:cxn>
            </a:cxnLst>
            <a:rect l="0" t="0" r="r" b="b"/>
            <a:pathLst>
              <a:path w="11" h="2">
                <a:moveTo>
                  <a:pt x="11" y="0"/>
                </a:moveTo>
                <a:lnTo>
                  <a:pt x="5" y="0"/>
                </a:lnTo>
                <a:lnTo>
                  <a:pt x="0" y="2"/>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46" name="Freeform 514">
            <a:extLst>
              <a:ext uri="{FF2B5EF4-FFF2-40B4-BE49-F238E27FC236}">
                <a16:creationId xmlns:a16="http://schemas.microsoft.com/office/drawing/2014/main" id="{5FF3A053-4DE5-BFD4-8115-70A1CB288E0F}"/>
              </a:ext>
            </a:extLst>
          </p:cNvPr>
          <p:cNvSpPr>
            <a:spLocks/>
          </p:cNvSpPr>
          <p:nvPr/>
        </p:nvSpPr>
        <p:spPr bwMode="auto">
          <a:xfrm>
            <a:off x="6978650" y="2392364"/>
            <a:ext cx="14288" cy="3175"/>
          </a:xfrm>
          <a:custGeom>
            <a:avLst/>
            <a:gdLst>
              <a:gd name="T0" fmla="*/ 9 w 9"/>
              <a:gd name="T1" fmla="*/ 2 h 2"/>
              <a:gd name="T2" fmla="*/ 3 w 9"/>
              <a:gd name="T3" fmla="*/ 0 h 2"/>
              <a:gd name="T4" fmla="*/ 0 w 9"/>
              <a:gd name="T5" fmla="*/ 0 h 2"/>
            </a:gdLst>
            <a:ahLst/>
            <a:cxnLst>
              <a:cxn ang="0">
                <a:pos x="T0" y="T1"/>
              </a:cxn>
              <a:cxn ang="0">
                <a:pos x="T2" y="T3"/>
              </a:cxn>
              <a:cxn ang="0">
                <a:pos x="T4" y="T5"/>
              </a:cxn>
            </a:cxnLst>
            <a:rect l="0" t="0" r="r" b="b"/>
            <a:pathLst>
              <a:path w="9" h="2">
                <a:moveTo>
                  <a:pt x="9" y="2"/>
                </a:moveTo>
                <a:lnTo>
                  <a:pt x="3" y="0"/>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47" name="Freeform 515">
            <a:extLst>
              <a:ext uri="{FF2B5EF4-FFF2-40B4-BE49-F238E27FC236}">
                <a16:creationId xmlns:a16="http://schemas.microsoft.com/office/drawing/2014/main" id="{BF3DB5F0-2B6E-8941-29D8-CD90B86745BF}"/>
              </a:ext>
            </a:extLst>
          </p:cNvPr>
          <p:cNvSpPr>
            <a:spLocks/>
          </p:cNvSpPr>
          <p:nvPr/>
        </p:nvSpPr>
        <p:spPr bwMode="auto">
          <a:xfrm>
            <a:off x="6992939" y="2395539"/>
            <a:ext cx="14287" cy="9525"/>
          </a:xfrm>
          <a:custGeom>
            <a:avLst/>
            <a:gdLst>
              <a:gd name="T0" fmla="*/ 9 w 9"/>
              <a:gd name="T1" fmla="*/ 6 h 6"/>
              <a:gd name="T2" fmla="*/ 6 w 9"/>
              <a:gd name="T3" fmla="*/ 2 h 6"/>
              <a:gd name="T4" fmla="*/ 0 w 9"/>
              <a:gd name="T5" fmla="*/ 0 h 6"/>
            </a:gdLst>
            <a:ahLst/>
            <a:cxnLst>
              <a:cxn ang="0">
                <a:pos x="T0" y="T1"/>
              </a:cxn>
              <a:cxn ang="0">
                <a:pos x="T2" y="T3"/>
              </a:cxn>
              <a:cxn ang="0">
                <a:pos x="T4" y="T5"/>
              </a:cxn>
            </a:cxnLst>
            <a:rect l="0" t="0" r="r" b="b"/>
            <a:pathLst>
              <a:path w="9" h="6">
                <a:moveTo>
                  <a:pt x="9" y="6"/>
                </a:moveTo>
                <a:lnTo>
                  <a:pt x="6" y="2"/>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48" name="Freeform 516">
            <a:extLst>
              <a:ext uri="{FF2B5EF4-FFF2-40B4-BE49-F238E27FC236}">
                <a16:creationId xmlns:a16="http://schemas.microsoft.com/office/drawing/2014/main" id="{4746C301-4FBE-EF8D-58D9-856352414981}"/>
              </a:ext>
            </a:extLst>
          </p:cNvPr>
          <p:cNvSpPr>
            <a:spLocks/>
          </p:cNvSpPr>
          <p:nvPr/>
        </p:nvSpPr>
        <p:spPr bwMode="auto">
          <a:xfrm>
            <a:off x="7007226" y="2405063"/>
            <a:ext cx="9525" cy="11112"/>
          </a:xfrm>
          <a:custGeom>
            <a:avLst/>
            <a:gdLst>
              <a:gd name="T0" fmla="*/ 6 w 6"/>
              <a:gd name="T1" fmla="*/ 7 h 7"/>
              <a:gd name="T2" fmla="*/ 2 w 6"/>
              <a:gd name="T3" fmla="*/ 3 h 7"/>
              <a:gd name="T4" fmla="*/ 0 w 6"/>
              <a:gd name="T5" fmla="*/ 0 h 7"/>
            </a:gdLst>
            <a:ahLst/>
            <a:cxnLst>
              <a:cxn ang="0">
                <a:pos x="T0" y="T1"/>
              </a:cxn>
              <a:cxn ang="0">
                <a:pos x="T2" y="T3"/>
              </a:cxn>
              <a:cxn ang="0">
                <a:pos x="T4" y="T5"/>
              </a:cxn>
            </a:cxnLst>
            <a:rect l="0" t="0" r="r" b="b"/>
            <a:pathLst>
              <a:path w="6" h="7">
                <a:moveTo>
                  <a:pt x="6" y="7"/>
                </a:moveTo>
                <a:lnTo>
                  <a:pt x="2" y="3"/>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49" name="Freeform 517">
            <a:extLst>
              <a:ext uri="{FF2B5EF4-FFF2-40B4-BE49-F238E27FC236}">
                <a16:creationId xmlns:a16="http://schemas.microsoft.com/office/drawing/2014/main" id="{672FDF5A-04CA-47D8-77E3-AE47F79D9EA1}"/>
              </a:ext>
            </a:extLst>
          </p:cNvPr>
          <p:cNvSpPr>
            <a:spLocks/>
          </p:cNvSpPr>
          <p:nvPr/>
        </p:nvSpPr>
        <p:spPr bwMode="auto">
          <a:xfrm>
            <a:off x="7016751" y="2416175"/>
            <a:ext cx="3175" cy="14288"/>
          </a:xfrm>
          <a:custGeom>
            <a:avLst/>
            <a:gdLst>
              <a:gd name="T0" fmla="*/ 2 w 2"/>
              <a:gd name="T1" fmla="*/ 9 h 9"/>
              <a:gd name="T2" fmla="*/ 0 w 2"/>
              <a:gd name="T3" fmla="*/ 4 h 9"/>
              <a:gd name="T4" fmla="*/ 0 w 2"/>
              <a:gd name="T5" fmla="*/ 0 h 9"/>
            </a:gdLst>
            <a:ahLst/>
            <a:cxnLst>
              <a:cxn ang="0">
                <a:pos x="T0" y="T1"/>
              </a:cxn>
              <a:cxn ang="0">
                <a:pos x="T2" y="T3"/>
              </a:cxn>
              <a:cxn ang="0">
                <a:pos x="T4" y="T5"/>
              </a:cxn>
            </a:cxnLst>
            <a:rect l="0" t="0" r="r" b="b"/>
            <a:pathLst>
              <a:path w="2" h="9">
                <a:moveTo>
                  <a:pt x="2" y="9"/>
                </a:moveTo>
                <a:lnTo>
                  <a:pt x="0" y="4"/>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50" name="Freeform 518">
            <a:extLst>
              <a:ext uri="{FF2B5EF4-FFF2-40B4-BE49-F238E27FC236}">
                <a16:creationId xmlns:a16="http://schemas.microsoft.com/office/drawing/2014/main" id="{4E50E0D6-3127-0DEB-BEF3-DDFCDB2A9BF8}"/>
              </a:ext>
            </a:extLst>
          </p:cNvPr>
          <p:cNvSpPr>
            <a:spLocks/>
          </p:cNvSpPr>
          <p:nvPr/>
        </p:nvSpPr>
        <p:spPr bwMode="auto">
          <a:xfrm>
            <a:off x="7019925" y="2430464"/>
            <a:ext cx="1588" cy="14287"/>
          </a:xfrm>
          <a:custGeom>
            <a:avLst/>
            <a:gdLst>
              <a:gd name="T0" fmla="*/ 9 h 9"/>
              <a:gd name="T1" fmla="*/ 6 h 9"/>
              <a:gd name="T2" fmla="*/ 0 h 9"/>
            </a:gdLst>
            <a:ahLst/>
            <a:cxnLst>
              <a:cxn ang="0">
                <a:pos x="0" y="T0"/>
              </a:cxn>
              <a:cxn ang="0">
                <a:pos x="0" y="T1"/>
              </a:cxn>
              <a:cxn ang="0">
                <a:pos x="0" y="T2"/>
              </a:cxn>
            </a:cxnLst>
            <a:rect l="0" t="0" r="r" b="b"/>
            <a:pathLst>
              <a:path h="9">
                <a:moveTo>
                  <a:pt x="0" y="9"/>
                </a:moveTo>
                <a:lnTo>
                  <a:pt x="0" y="6"/>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51" name="Freeform 519">
            <a:extLst>
              <a:ext uri="{FF2B5EF4-FFF2-40B4-BE49-F238E27FC236}">
                <a16:creationId xmlns:a16="http://schemas.microsoft.com/office/drawing/2014/main" id="{028882DC-E604-DCB7-FD57-9B0E82E12EDF}"/>
              </a:ext>
            </a:extLst>
          </p:cNvPr>
          <p:cNvSpPr>
            <a:spLocks/>
          </p:cNvSpPr>
          <p:nvPr/>
        </p:nvSpPr>
        <p:spPr bwMode="auto">
          <a:xfrm>
            <a:off x="7010401" y="2444751"/>
            <a:ext cx="9525" cy="17463"/>
          </a:xfrm>
          <a:custGeom>
            <a:avLst/>
            <a:gdLst>
              <a:gd name="T0" fmla="*/ 0 w 6"/>
              <a:gd name="T1" fmla="*/ 11 h 11"/>
              <a:gd name="T2" fmla="*/ 4 w 6"/>
              <a:gd name="T3" fmla="*/ 6 h 11"/>
              <a:gd name="T4" fmla="*/ 6 w 6"/>
              <a:gd name="T5" fmla="*/ 0 h 11"/>
            </a:gdLst>
            <a:ahLst/>
            <a:cxnLst>
              <a:cxn ang="0">
                <a:pos x="T0" y="T1"/>
              </a:cxn>
              <a:cxn ang="0">
                <a:pos x="T2" y="T3"/>
              </a:cxn>
              <a:cxn ang="0">
                <a:pos x="T4" y="T5"/>
              </a:cxn>
            </a:cxnLst>
            <a:rect l="0" t="0" r="r" b="b"/>
            <a:pathLst>
              <a:path w="6" h="11">
                <a:moveTo>
                  <a:pt x="0" y="11"/>
                </a:moveTo>
                <a:lnTo>
                  <a:pt x="4" y="6"/>
                </a:lnTo>
                <a:lnTo>
                  <a:pt x="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52" name="Freeform 520">
            <a:extLst>
              <a:ext uri="{FF2B5EF4-FFF2-40B4-BE49-F238E27FC236}">
                <a16:creationId xmlns:a16="http://schemas.microsoft.com/office/drawing/2014/main" id="{BF9828E3-6A17-7F3A-D4B3-611E968D3D5E}"/>
              </a:ext>
            </a:extLst>
          </p:cNvPr>
          <p:cNvSpPr>
            <a:spLocks/>
          </p:cNvSpPr>
          <p:nvPr/>
        </p:nvSpPr>
        <p:spPr bwMode="auto">
          <a:xfrm>
            <a:off x="7010400" y="2427288"/>
            <a:ext cx="482600" cy="68262"/>
          </a:xfrm>
          <a:custGeom>
            <a:avLst/>
            <a:gdLst>
              <a:gd name="T0" fmla="*/ 0 w 304"/>
              <a:gd name="T1" fmla="*/ 22 h 43"/>
              <a:gd name="T2" fmla="*/ 131 w 304"/>
              <a:gd name="T3" fmla="*/ 22 h 43"/>
              <a:gd name="T4" fmla="*/ 131 w 304"/>
              <a:gd name="T5" fmla="*/ 0 h 43"/>
              <a:gd name="T6" fmla="*/ 304 w 304"/>
              <a:gd name="T7" fmla="*/ 0 h 43"/>
              <a:gd name="T8" fmla="*/ 304 w 304"/>
              <a:gd name="T9" fmla="*/ 43 h 43"/>
              <a:gd name="T10" fmla="*/ 131 w 304"/>
              <a:gd name="T11" fmla="*/ 43 h 43"/>
              <a:gd name="T12" fmla="*/ 131 w 304"/>
              <a:gd name="T13" fmla="*/ 22 h 43"/>
            </a:gdLst>
            <a:ahLst/>
            <a:cxnLst>
              <a:cxn ang="0">
                <a:pos x="T0" y="T1"/>
              </a:cxn>
              <a:cxn ang="0">
                <a:pos x="T2" y="T3"/>
              </a:cxn>
              <a:cxn ang="0">
                <a:pos x="T4" y="T5"/>
              </a:cxn>
              <a:cxn ang="0">
                <a:pos x="T6" y="T7"/>
              </a:cxn>
              <a:cxn ang="0">
                <a:pos x="T8" y="T9"/>
              </a:cxn>
              <a:cxn ang="0">
                <a:pos x="T10" y="T11"/>
              </a:cxn>
              <a:cxn ang="0">
                <a:pos x="T12" y="T13"/>
              </a:cxn>
            </a:cxnLst>
            <a:rect l="0" t="0" r="r" b="b"/>
            <a:pathLst>
              <a:path w="304" h="43">
                <a:moveTo>
                  <a:pt x="0" y="22"/>
                </a:moveTo>
                <a:lnTo>
                  <a:pt x="131" y="22"/>
                </a:lnTo>
                <a:lnTo>
                  <a:pt x="131" y="0"/>
                </a:lnTo>
                <a:lnTo>
                  <a:pt x="304" y="0"/>
                </a:lnTo>
                <a:lnTo>
                  <a:pt x="304" y="43"/>
                </a:lnTo>
                <a:lnTo>
                  <a:pt x="131" y="43"/>
                </a:lnTo>
                <a:lnTo>
                  <a:pt x="131" y="22"/>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53" name="Freeform 521">
            <a:extLst>
              <a:ext uri="{FF2B5EF4-FFF2-40B4-BE49-F238E27FC236}">
                <a16:creationId xmlns:a16="http://schemas.microsoft.com/office/drawing/2014/main" id="{B852F713-D77D-4C86-1A14-39C7BC04369B}"/>
              </a:ext>
            </a:extLst>
          </p:cNvPr>
          <p:cNvSpPr>
            <a:spLocks/>
          </p:cNvSpPr>
          <p:nvPr/>
        </p:nvSpPr>
        <p:spPr bwMode="auto">
          <a:xfrm>
            <a:off x="7493000" y="2462213"/>
            <a:ext cx="242888" cy="412750"/>
          </a:xfrm>
          <a:custGeom>
            <a:avLst/>
            <a:gdLst>
              <a:gd name="T0" fmla="*/ 0 w 153"/>
              <a:gd name="T1" fmla="*/ 0 h 260"/>
              <a:gd name="T2" fmla="*/ 153 w 153"/>
              <a:gd name="T3" fmla="*/ 0 h 260"/>
              <a:gd name="T4" fmla="*/ 153 w 153"/>
              <a:gd name="T5" fmla="*/ 260 h 260"/>
            </a:gdLst>
            <a:ahLst/>
            <a:cxnLst>
              <a:cxn ang="0">
                <a:pos x="T0" y="T1"/>
              </a:cxn>
              <a:cxn ang="0">
                <a:pos x="T2" y="T3"/>
              </a:cxn>
              <a:cxn ang="0">
                <a:pos x="T4" y="T5"/>
              </a:cxn>
            </a:cxnLst>
            <a:rect l="0" t="0" r="r" b="b"/>
            <a:pathLst>
              <a:path w="153" h="260">
                <a:moveTo>
                  <a:pt x="0" y="0"/>
                </a:moveTo>
                <a:lnTo>
                  <a:pt x="153" y="0"/>
                </a:lnTo>
                <a:lnTo>
                  <a:pt x="153" y="26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54" name="Line 522">
            <a:extLst>
              <a:ext uri="{FF2B5EF4-FFF2-40B4-BE49-F238E27FC236}">
                <a16:creationId xmlns:a16="http://schemas.microsoft.com/office/drawing/2014/main" id="{8FCA5A1D-F383-8889-66A3-A90FB412479F}"/>
              </a:ext>
            </a:extLst>
          </p:cNvPr>
          <p:cNvSpPr>
            <a:spLocks noChangeShapeType="1"/>
          </p:cNvSpPr>
          <p:nvPr/>
        </p:nvSpPr>
        <p:spPr bwMode="auto">
          <a:xfrm>
            <a:off x="6357938" y="2117725"/>
            <a:ext cx="1377950" cy="1588"/>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55" name="Line 523">
            <a:extLst>
              <a:ext uri="{FF2B5EF4-FFF2-40B4-BE49-F238E27FC236}">
                <a16:creationId xmlns:a16="http://schemas.microsoft.com/office/drawing/2014/main" id="{0910D1C9-1983-826E-598D-66157A23FB0B}"/>
              </a:ext>
            </a:extLst>
          </p:cNvPr>
          <p:cNvSpPr>
            <a:spLocks noChangeShapeType="1"/>
          </p:cNvSpPr>
          <p:nvPr/>
        </p:nvSpPr>
        <p:spPr bwMode="auto">
          <a:xfrm flipV="1">
            <a:off x="6288089" y="2016125"/>
            <a:ext cx="1587" cy="204788"/>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56" name="Line 524">
            <a:extLst>
              <a:ext uri="{FF2B5EF4-FFF2-40B4-BE49-F238E27FC236}">
                <a16:creationId xmlns:a16="http://schemas.microsoft.com/office/drawing/2014/main" id="{E37D525D-6D35-3A1C-1A95-FFC756B21B6B}"/>
              </a:ext>
            </a:extLst>
          </p:cNvPr>
          <p:cNvSpPr>
            <a:spLocks noChangeShapeType="1"/>
          </p:cNvSpPr>
          <p:nvPr/>
        </p:nvSpPr>
        <p:spPr bwMode="auto">
          <a:xfrm>
            <a:off x="6357939" y="2016125"/>
            <a:ext cx="1587" cy="204788"/>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57" name="Line 525">
            <a:extLst>
              <a:ext uri="{FF2B5EF4-FFF2-40B4-BE49-F238E27FC236}">
                <a16:creationId xmlns:a16="http://schemas.microsoft.com/office/drawing/2014/main" id="{4E285173-A6CA-5871-1361-630B16D09AE9}"/>
              </a:ext>
            </a:extLst>
          </p:cNvPr>
          <p:cNvSpPr>
            <a:spLocks noChangeShapeType="1"/>
          </p:cNvSpPr>
          <p:nvPr/>
        </p:nvSpPr>
        <p:spPr bwMode="auto">
          <a:xfrm>
            <a:off x="7735889" y="2117726"/>
            <a:ext cx="1587" cy="823913"/>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58" name="Freeform 526">
            <a:extLst>
              <a:ext uri="{FF2B5EF4-FFF2-40B4-BE49-F238E27FC236}">
                <a16:creationId xmlns:a16="http://schemas.microsoft.com/office/drawing/2014/main" id="{61CB75AB-FD9A-BB4E-C802-14FC3577427F}"/>
              </a:ext>
            </a:extLst>
          </p:cNvPr>
          <p:cNvSpPr>
            <a:spLocks/>
          </p:cNvSpPr>
          <p:nvPr/>
        </p:nvSpPr>
        <p:spPr bwMode="auto">
          <a:xfrm>
            <a:off x="7735888" y="3013076"/>
            <a:ext cx="1308100" cy="957263"/>
          </a:xfrm>
          <a:custGeom>
            <a:avLst/>
            <a:gdLst>
              <a:gd name="T0" fmla="*/ 0 w 824"/>
              <a:gd name="T1" fmla="*/ 0 h 603"/>
              <a:gd name="T2" fmla="*/ 0 w 824"/>
              <a:gd name="T3" fmla="*/ 603 h 603"/>
              <a:gd name="T4" fmla="*/ 824 w 824"/>
              <a:gd name="T5" fmla="*/ 603 h 603"/>
            </a:gdLst>
            <a:ahLst/>
            <a:cxnLst>
              <a:cxn ang="0">
                <a:pos x="T0" y="T1"/>
              </a:cxn>
              <a:cxn ang="0">
                <a:pos x="T2" y="T3"/>
              </a:cxn>
              <a:cxn ang="0">
                <a:pos x="T4" y="T5"/>
              </a:cxn>
            </a:cxnLst>
            <a:rect l="0" t="0" r="r" b="b"/>
            <a:pathLst>
              <a:path w="824" h="603">
                <a:moveTo>
                  <a:pt x="0" y="0"/>
                </a:moveTo>
                <a:lnTo>
                  <a:pt x="0" y="603"/>
                </a:lnTo>
                <a:lnTo>
                  <a:pt x="824" y="603"/>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59" name="Line 527">
            <a:extLst>
              <a:ext uri="{FF2B5EF4-FFF2-40B4-BE49-F238E27FC236}">
                <a16:creationId xmlns:a16="http://schemas.microsoft.com/office/drawing/2014/main" id="{5A624A2A-C0DA-1DFD-2C81-1169412BA085}"/>
              </a:ext>
            </a:extLst>
          </p:cNvPr>
          <p:cNvSpPr>
            <a:spLocks noChangeShapeType="1"/>
          </p:cNvSpPr>
          <p:nvPr/>
        </p:nvSpPr>
        <p:spPr bwMode="auto">
          <a:xfrm>
            <a:off x="7631113" y="2941639"/>
            <a:ext cx="207962" cy="1587"/>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60" name="Line 528">
            <a:extLst>
              <a:ext uri="{FF2B5EF4-FFF2-40B4-BE49-F238E27FC236}">
                <a16:creationId xmlns:a16="http://schemas.microsoft.com/office/drawing/2014/main" id="{30C0A1EB-2844-362D-0398-C0CEAAE768E2}"/>
              </a:ext>
            </a:extLst>
          </p:cNvPr>
          <p:cNvSpPr>
            <a:spLocks noChangeShapeType="1"/>
          </p:cNvSpPr>
          <p:nvPr/>
        </p:nvSpPr>
        <p:spPr bwMode="auto">
          <a:xfrm flipH="1">
            <a:off x="7631113" y="3013075"/>
            <a:ext cx="207962" cy="1588"/>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61" name="Line 529">
            <a:extLst>
              <a:ext uri="{FF2B5EF4-FFF2-40B4-BE49-F238E27FC236}">
                <a16:creationId xmlns:a16="http://schemas.microsoft.com/office/drawing/2014/main" id="{C73F76DF-648E-603F-13CE-BD09343D5EDE}"/>
              </a:ext>
            </a:extLst>
          </p:cNvPr>
          <p:cNvSpPr>
            <a:spLocks noChangeShapeType="1"/>
          </p:cNvSpPr>
          <p:nvPr/>
        </p:nvSpPr>
        <p:spPr bwMode="auto">
          <a:xfrm>
            <a:off x="8318501" y="2941639"/>
            <a:ext cx="207963" cy="1587"/>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62" name="Line 530">
            <a:extLst>
              <a:ext uri="{FF2B5EF4-FFF2-40B4-BE49-F238E27FC236}">
                <a16:creationId xmlns:a16="http://schemas.microsoft.com/office/drawing/2014/main" id="{C2FE7C02-41D4-3106-AA2F-9C18D0541E86}"/>
              </a:ext>
            </a:extLst>
          </p:cNvPr>
          <p:cNvSpPr>
            <a:spLocks noChangeShapeType="1"/>
          </p:cNvSpPr>
          <p:nvPr/>
        </p:nvSpPr>
        <p:spPr bwMode="auto">
          <a:xfrm flipH="1">
            <a:off x="8318501" y="3013075"/>
            <a:ext cx="207963" cy="1588"/>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63" name="Rectangle 531">
            <a:extLst>
              <a:ext uri="{FF2B5EF4-FFF2-40B4-BE49-F238E27FC236}">
                <a16:creationId xmlns:a16="http://schemas.microsoft.com/office/drawing/2014/main" id="{1986BD01-A256-75D0-0F76-BCD14B8334E5}"/>
              </a:ext>
            </a:extLst>
          </p:cNvPr>
          <p:cNvSpPr>
            <a:spLocks noChangeArrowheads="1"/>
          </p:cNvSpPr>
          <p:nvPr/>
        </p:nvSpPr>
        <p:spPr bwMode="auto">
          <a:xfrm>
            <a:off x="9259888" y="3073400"/>
            <a:ext cx="8656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R</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564" name="Freeform 532">
            <a:extLst>
              <a:ext uri="{FF2B5EF4-FFF2-40B4-BE49-F238E27FC236}">
                <a16:creationId xmlns:a16="http://schemas.microsoft.com/office/drawing/2014/main" id="{B2BDBF5D-1515-8AE7-402F-A5A34AA570D9}"/>
              </a:ext>
            </a:extLst>
          </p:cNvPr>
          <p:cNvSpPr>
            <a:spLocks/>
          </p:cNvSpPr>
          <p:nvPr/>
        </p:nvSpPr>
        <p:spPr bwMode="auto">
          <a:xfrm>
            <a:off x="8631239" y="2462213"/>
            <a:ext cx="274637" cy="273050"/>
          </a:xfrm>
          <a:custGeom>
            <a:avLst/>
            <a:gdLst>
              <a:gd name="T0" fmla="*/ 0 w 173"/>
              <a:gd name="T1" fmla="*/ 0 h 172"/>
              <a:gd name="T2" fmla="*/ 173 w 173"/>
              <a:gd name="T3" fmla="*/ 0 h 172"/>
              <a:gd name="T4" fmla="*/ 173 w 173"/>
              <a:gd name="T5" fmla="*/ 172 h 172"/>
            </a:gdLst>
            <a:ahLst/>
            <a:cxnLst>
              <a:cxn ang="0">
                <a:pos x="T0" y="T1"/>
              </a:cxn>
              <a:cxn ang="0">
                <a:pos x="T2" y="T3"/>
              </a:cxn>
              <a:cxn ang="0">
                <a:pos x="T4" y="T5"/>
              </a:cxn>
            </a:cxnLst>
            <a:rect l="0" t="0" r="r" b="b"/>
            <a:pathLst>
              <a:path w="173" h="172">
                <a:moveTo>
                  <a:pt x="0" y="0"/>
                </a:moveTo>
                <a:lnTo>
                  <a:pt x="173" y="0"/>
                </a:lnTo>
                <a:lnTo>
                  <a:pt x="173" y="172"/>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65" name="Freeform 533">
            <a:extLst>
              <a:ext uri="{FF2B5EF4-FFF2-40B4-BE49-F238E27FC236}">
                <a16:creationId xmlns:a16="http://schemas.microsoft.com/office/drawing/2014/main" id="{60FD9C1E-4CD2-647D-4034-2F5DDA8BF86F}"/>
              </a:ext>
            </a:extLst>
          </p:cNvPr>
          <p:cNvSpPr>
            <a:spLocks/>
          </p:cNvSpPr>
          <p:nvPr/>
        </p:nvSpPr>
        <p:spPr bwMode="auto">
          <a:xfrm>
            <a:off x="8891588" y="3155951"/>
            <a:ext cx="11112" cy="3175"/>
          </a:xfrm>
          <a:custGeom>
            <a:avLst/>
            <a:gdLst>
              <a:gd name="T0" fmla="*/ 0 w 7"/>
              <a:gd name="T1" fmla="*/ 0 h 2"/>
              <a:gd name="T2" fmla="*/ 4 w 7"/>
              <a:gd name="T3" fmla="*/ 2 h 2"/>
              <a:gd name="T4" fmla="*/ 7 w 7"/>
              <a:gd name="T5" fmla="*/ 0 h 2"/>
            </a:gdLst>
            <a:ahLst/>
            <a:cxnLst>
              <a:cxn ang="0">
                <a:pos x="T0" y="T1"/>
              </a:cxn>
              <a:cxn ang="0">
                <a:pos x="T2" y="T3"/>
              </a:cxn>
              <a:cxn ang="0">
                <a:pos x="T4" y="T5"/>
              </a:cxn>
            </a:cxnLst>
            <a:rect l="0" t="0" r="r" b="b"/>
            <a:pathLst>
              <a:path w="7" h="2">
                <a:moveTo>
                  <a:pt x="0" y="0"/>
                </a:moveTo>
                <a:lnTo>
                  <a:pt x="4" y="2"/>
                </a:lnTo>
                <a:lnTo>
                  <a:pt x="7"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66" name="Freeform 534">
            <a:extLst>
              <a:ext uri="{FF2B5EF4-FFF2-40B4-BE49-F238E27FC236}">
                <a16:creationId xmlns:a16="http://schemas.microsoft.com/office/drawing/2014/main" id="{CB190580-D108-3183-4BF8-6C9E0FF408A9}"/>
              </a:ext>
            </a:extLst>
          </p:cNvPr>
          <p:cNvSpPr>
            <a:spLocks/>
          </p:cNvSpPr>
          <p:nvPr/>
        </p:nvSpPr>
        <p:spPr bwMode="auto">
          <a:xfrm>
            <a:off x="8859838" y="3152776"/>
            <a:ext cx="25400" cy="3175"/>
          </a:xfrm>
          <a:custGeom>
            <a:avLst/>
            <a:gdLst>
              <a:gd name="T0" fmla="*/ 0 w 16"/>
              <a:gd name="T1" fmla="*/ 0 h 2"/>
              <a:gd name="T2" fmla="*/ 7 w 16"/>
              <a:gd name="T3" fmla="*/ 2 h 2"/>
              <a:gd name="T4" fmla="*/ 16 w 16"/>
              <a:gd name="T5" fmla="*/ 2 h 2"/>
            </a:gdLst>
            <a:ahLst/>
            <a:cxnLst>
              <a:cxn ang="0">
                <a:pos x="T0" y="T1"/>
              </a:cxn>
              <a:cxn ang="0">
                <a:pos x="T2" y="T3"/>
              </a:cxn>
              <a:cxn ang="0">
                <a:pos x="T4" y="T5"/>
              </a:cxn>
            </a:cxnLst>
            <a:rect l="0" t="0" r="r" b="b"/>
            <a:pathLst>
              <a:path w="16" h="2">
                <a:moveTo>
                  <a:pt x="0" y="0"/>
                </a:moveTo>
                <a:lnTo>
                  <a:pt x="7" y="2"/>
                </a:lnTo>
                <a:lnTo>
                  <a:pt x="16" y="2"/>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67" name="Freeform 535">
            <a:extLst>
              <a:ext uri="{FF2B5EF4-FFF2-40B4-BE49-F238E27FC236}">
                <a16:creationId xmlns:a16="http://schemas.microsoft.com/office/drawing/2014/main" id="{8836FF8A-CCB7-F20F-9D2D-336267700902}"/>
              </a:ext>
            </a:extLst>
          </p:cNvPr>
          <p:cNvSpPr>
            <a:spLocks/>
          </p:cNvSpPr>
          <p:nvPr/>
        </p:nvSpPr>
        <p:spPr bwMode="auto">
          <a:xfrm>
            <a:off x="8847138" y="3143251"/>
            <a:ext cx="12700" cy="9525"/>
          </a:xfrm>
          <a:custGeom>
            <a:avLst/>
            <a:gdLst>
              <a:gd name="T0" fmla="*/ 0 w 8"/>
              <a:gd name="T1" fmla="*/ 0 h 6"/>
              <a:gd name="T2" fmla="*/ 4 w 8"/>
              <a:gd name="T3" fmla="*/ 2 h 6"/>
              <a:gd name="T4" fmla="*/ 8 w 8"/>
              <a:gd name="T5" fmla="*/ 6 h 6"/>
            </a:gdLst>
            <a:ahLst/>
            <a:cxnLst>
              <a:cxn ang="0">
                <a:pos x="T0" y="T1"/>
              </a:cxn>
              <a:cxn ang="0">
                <a:pos x="T2" y="T3"/>
              </a:cxn>
              <a:cxn ang="0">
                <a:pos x="T4" y="T5"/>
              </a:cxn>
            </a:cxnLst>
            <a:rect l="0" t="0" r="r" b="b"/>
            <a:pathLst>
              <a:path w="8" h="6">
                <a:moveTo>
                  <a:pt x="0" y="0"/>
                </a:moveTo>
                <a:lnTo>
                  <a:pt x="4" y="2"/>
                </a:lnTo>
                <a:lnTo>
                  <a:pt x="8" y="6"/>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68" name="Freeform 536">
            <a:extLst>
              <a:ext uri="{FF2B5EF4-FFF2-40B4-BE49-F238E27FC236}">
                <a16:creationId xmlns:a16="http://schemas.microsoft.com/office/drawing/2014/main" id="{FE024699-136A-C1BB-8B8C-BE5DC4E06434}"/>
              </a:ext>
            </a:extLst>
          </p:cNvPr>
          <p:cNvSpPr>
            <a:spLocks/>
          </p:cNvSpPr>
          <p:nvPr/>
        </p:nvSpPr>
        <p:spPr bwMode="auto">
          <a:xfrm>
            <a:off x="8839200" y="3128964"/>
            <a:ext cx="7938" cy="14287"/>
          </a:xfrm>
          <a:custGeom>
            <a:avLst/>
            <a:gdLst>
              <a:gd name="T0" fmla="*/ 0 w 5"/>
              <a:gd name="T1" fmla="*/ 0 h 9"/>
              <a:gd name="T2" fmla="*/ 2 w 5"/>
              <a:gd name="T3" fmla="*/ 4 h 9"/>
              <a:gd name="T4" fmla="*/ 5 w 5"/>
              <a:gd name="T5" fmla="*/ 9 h 9"/>
            </a:gdLst>
            <a:ahLst/>
            <a:cxnLst>
              <a:cxn ang="0">
                <a:pos x="T0" y="T1"/>
              </a:cxn>
              <a:cxn ang="0">
                <a:pos x="T2" y="T3"/>
              </a:cxn>
              <a:cxn ang="0">
                <a:pos x="T4" y="T5"/>
              </a:cxn>
            </a:cxnLst>
            <a:rect l="0" t="0" r="r" b="b"/>
            <a:pathLst>
              <a:path w="5" h="9">
                <a:moveTo>
                  <a:pt x="0" y="0"/>
                </a:moveTo>
                <a:lnTo>
                  <a:pt x="2" y="4"/>
                </a:lnTo>
                <a:lnTo>
                  <a:pt x="5" y="9"/>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69" name="Freeform 537">
            <a:extLst>
              <a:ext uri="{FF2B5EF4-FFF2-40B4-BE49-F238E27FC236}">
                <a16:creationId xmlns:a16="http://schemas.microsoft.com/office/drawing/2014/main" id="{9BD6CC86-1F4A-69AD-65DF-A6F92B1B2B26}"/>
              </a:ext>
            </a:extLst>
          </p:cNvPr>
          <p:cNvSpPr>
            <a:spLocks/>
          </p:cNvSpPr>
          <p:nvPr/>
        </p:nvSpPr>
        <p:spPr bwMode="auto">
          <a:xfrm>
            <a:off x="8836026" y="3114675"/>
            <a:ext cx="3175" cy="14288"/>
          </a:xfrm>
          <a:custGeom>
            <a:avLst/>
            <a:gdLst>
              <a:gd name="T0" fmla="*/ 0 w 2"/>
              <a:gd name="T1" fmla="*/ 0 h 9"/>
              <a:gd name="T2" fmla="*/ 0 w 2"/>
              <a:gd name="T3" fmla="*/ 4 h 9"/>
              <a:gd name="T4" fmla="*/ 2 w 2"/>
              <a:gd name="T5" fmla="*/ 9 h 9"/>
            </a:gdLst>
            <a:ahLst/>
            <a:cxnLst>
              <a:cxn ang="0">
                <a:pos x="T0" y="T1"/>
              </a:cxn>
              <a:cxn ang="0">
                <a:pos x="T2" y="T3"/>
              </a:cxn>
              <a:cxn ang="0">
                <a:pos x="T4" y="T5"/>
              </a:cxn>
            </a:cxnLst>
            <a:rect l="0" t="0" r="r" b="b"/>
            <a:pathLst>
              <a:path w="2" h="9">
                <a:moveTo>
                  <a:pt x="0" y="0"/>
                </a:moveTo>
                <a:lnTo>
                  <a:pt x="0" y="4"/>
                </a:lnTo>
                <a:lnTo>
                  <a:pt x="2" y="9"/>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70" name="Freeform 538">
            <a:extLst>
              <a:ext uri="{FF2B5EF4-FFF2-40B4-BE49-F238E27FC236}">
                <a16:creationId xmlns:a16="http://schemas.microsoft.com/office/drawing/2014/main" id="{2F6D8E67-3E59-CECC-3DC2-76A9F55AB3CF}"/>
              </a:ext>
            </a:extLst>
          </p:cNvPr>
          <p:cNvSpPr>
            <a:spLocks/>
          </p:cNvSpPr>
          <p:nvPr/>
        </p:nvSpPr>
        <p:spPr bwMode="auto">
          <a:xfrm>
            <a:off x="8836026" y="3100389"/>
            <a:ext cx="3175" cy="14287"/>
          </a:xfrm>
          <a:custGeom>
            <a:avLst/>
            <a:gdLst>
              <a:gd name="T0" fmla="*/ 2 w 2"/>
              <a:gd name="T1" fmla="*/ 0 h 9"/>
              <a:gd name="T2" fmla="*/ 0 w 2"/>
              <a:gd name="T3" fmla="*/ 3 h 9"/>
              <a:gd name="T4" fmla="*/ 0 w 2"/>
              <a:gd name="T5" fmla="*/ 9 h 9"/>
            </a:gdLst>
            <a:ahLst/>
            <a:cxnLst>
              <a:cxn ang="0">
                <a:pos x="T0" y="T1"/>
              </a:cxn>
              <a:cxn ang="0">
                <a:pos x="T2" y="T3"/>
              </a:cxn>
              <a:cxn ang="0">
                <a:pos x="T4" y="T5"/>
              </a:cxn>
            </a:cxnLst>
            <a:rect l="0" t="0" r="r" b="b"/>
            <a:pathLst>
              <a:path w="2" h="9">
                <a:moveTo>
                  <a:pt x="2" y="0"/>
                </a:moveTo>
                <a:lnTo>
                  <a:pt x="0" y="3"/>
                </a:lnTo>
                <a:lnTo>
                  <a:pt x="0" y="9"/>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71" name="Freeform 539">
            <a:extLst>
              <a:ext uri="{FF2B5EF4-FFF2-40B4-BE49-F238E27FC236}">
                <a16:creationId xmlns:a16="http://schemas.microsoft.com/office/drawing/2014/main" id="{D7197D66-52CD-0FCC-E3EF-3A60F82EB990}"/>
              </a:ext>
            </a:extLst>
          </p:cNvPr>
          <p:cNvSpPr>
            <a:spLocks/>
          </p:cNvSpPr>
          <p:nvPr/>
        </p:nvSpPr>
        <p:spPr bwMode="auto">
          <a:xfrm>
            <a:off x="8839200" y="3082926"/>
            <a:ext cx="7938" cy="17463"/>
          </a:xfrm>
          <a:custGeom>
            <a:avLst/>
            <a:gdLst>
              <a:gd name="T0" fmla="*/ 5 w 5"/>
              <a:gd name="T1" fmla="*/ 0 h 11"/>
              <a:gd name="T2" fmla="*/ 2 w 5"/>
              <a:gd name="T3" fmla="*/ 5 h 11"/>
              <a:gd name="T4" fmla="*/ 0 w 5"/>
              <a:gd name="T5" fmla="*/ 11 h 11"/>
            </a:gdLst>
            <a:ahLst/>
            <a:cxnLst>
              <a:cxn ang="0">
                <a:pos x="T0" y="T1"/>
              </a:cxn>
              <a:cxn ang="0">
                <a:pos x="T2" y="T3"/>
              </a:cxn>
              <a:cxn ang="0">
                <a:pos x="T4" y="T5"/>
              </a:cxn>
            </a:cxnLst>
            <a:rect l="0" t="0" r="r" b="b"/>
            <a:pathLst>
              <a:path w="5" h="11">
                <a:moveTo>
                  <a:pt x="5" y="0"/>
                </a:moveTo>
                <a:lnTo>
                  <a:pt x="2" y="5"/>
                </a:lnTo>
                <a:lnTo>
                  <a:pt x="0" y="11"/>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72" name="Freeform 540">
            <a:extLst>
              <a:ext uri="{FF2B5EF4-FFF2-40B4-BE49-F238E27FC236}">
                <a16:creationId xmlns:a16="http://schemas.microsoft.com/office/drawing/2014/main" id="{6501321B-5E12-6842-3106-43A3D54F3066}"/>
              </a:ext>
            </a:extLst>
          </p:cNvPr>
          <p:cNvSpPr>
            <a:spLocks/>
          </p:cNvSpPr>
          <p:nvPr/>
        </p:nvSpPr>
        <p:spPr bwMode="auto">
          <a:xfrm>
            <a:off x="8847139" y="3073401"/>
            <a:ext cx="15875" cy="9525"/>
          </a:xfrm>
          <a:custGeom>
            <a:avLst/>
            <a:gdLst>
              <a:gd name="T0" fmla="*/ 10 w 10"/>
              <a:gd name="T1" fmla="*/ 0 h 6"/>
              <a:gd name="T2" fmla="*/ 4 w 10"/>
              <a:gd name="T3" fmla="*/ 4 h 6"/>
              <a:gd name="T4" fmla="*/ 0 w 10"/>
              <a:gd name="T5" fmla="*/ 6 h 6"/>
            </a:gdLst>
            <a:ahLst/>
            <a:cxnLst>
              <a:cxn ang="0">
                <a:pos x="T0" y="T1"/>
              </a:cxn>
              <a:cxn ang="0">
                <a:pos x="T2" y="T3"/>
              </a:cxn>
              <a:cxn ang="0">
                <a:pos x="T4" y="T5"/>
              </a:cxn>
            </a:cxnLst>
            <a:rect l="0" t="0" r="r" b="b"/>
            <a:pathLst>
              <a:path w="10" h="6">
                <a:moveTo>
                  <a:pt x="10" y="0"/>
                </a:moveTo>
                <a:lnTo>
                  <a:pt x="4" y="4"/>
                </a:lnTo>
                <a:lnTo>
                  <a:pt x="0" y="6"/>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73" name="Freeform 541">
            <a:extLst>
              <a:ext uri="{FF2B5EF4-FFF2-40B4-BE49-F238E27FC236}">
                <a16:creationId xmlns:a16="http://schemas.microsoft.com/office/drawing/2014/main" id="{9E5AE090-7C4C-C066-82F5-548C5983B8FD}"/>
              </a:ext>
            </a:extLst>
          </p:cNvPr>
          <p:cNvSpPr>
            <a:spLocks/>
          </p:cNvSpPr>
          <p:nvPr/>
        </p:nvSpPr>
        <p:spPr bwMode="auto">
          <a:xfrm>
            <a:off x="8863014" y="3070226"/>
            <a:ext cx="14287" cy="3175"/>
          </a:xfrm>
          <a:custGeom>
            <a:avLst/>
            <a:gdLst>
              <a:gd name="T0" fmla="*/ 9 w 9"/>
              <a:gd name="T1" fmla="*/ 0 h 2"/>
              <a:gd name="T2" fmla="*/ 3 w 9"/>
              <a:gd name="T3" fmla="*/ 0 h 2"/>
              <a:gd name="T4" fmla="*/ 0 w 9"/>
              <a:gd name="T5" fmla="*/ 2 h 2"/>
            </a:gdLst>
            <a:ahLst/>
            <a:cxnLst>
              <a:cxn ang="0">
                <a:pos x="T0" y="T1"/>
              </a:cxn>
              <a:cxn ang="0">
                <a:pos x="T2" y="T3"/>
              </a:cxn>
              <a:cxn ang="0">
                <a:pos x="T4" y="T5"/>
              </a:cxn>
            </a:cxnLst>
            <a:rect l="0" t="0" r="r" b="b"/>
            <a:pathLst>
              <a:path w="9" h="2">
                <a:moveTo>
                  <a:pt x="9" y="0"/>
                </a:moveTo>
                <a:lnTo>
                  <a:pt x="3" y="0"/>
                </a:lnTo>
                <a:lnTo>
                  <a:pt x="0" y="2"/>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74" name="Freeform 542">
            <a:extLst>
              <a:ext uri="{FF2B5EF4-FFF2-40B4-BE49-F238E27FC236}">
                <a16:creationId xmlns:a16="http://schemas.microsoft.com/office/drawing/2014/main" id="{1EC7C8C2-0418-FCEB-D372-AF2466D9D1FD}"/>
              </a:ext>
            </a:extLst>
          </p:cNvPr>
          <p:cNvSpPr>
            <a:spLocks/>
          </p:cNvSpPr>
          <p:nvPr/>
        </p:nvSpPr>
        <p:spPr bwMode="auto">
          <a:xfrm>
            <a:off x="8877301" y="3070226"/>
            <a:ext cx="23813" cy="3175"/>
          </a:xfrm>
          <a:custGeom>
            <a:avLst/>
            <a:gdLst>
              <a:gd name="T0" fmla="*/ 15 w 15"/>
              <a:gd name="T1" fmla="*/ 2 h 2"/>
              <a:gd name="T2" fmla="*/ 7 w 15"/>
              <a:gd name="T3" fmla="*/ 0 h 2"/>
              <a:gd name="T4" fmla="*/ 0 w 15"/>
              <a:gd name="T5" fmla="*/ 0 h 2"/>
            </a:gdLst>
            <a:ahLst/>
            <a:cxnLst>
              <a:cxn ang="0">
                <a:pos x="T0" y="T1"/>
              </a:cxn>
              <a:cxn ang="0">
                <a:pos x="T2" y="T3"/>
              </a:cxn>
              <a:cxn ang="0">
                <a:pos x="T4" y="T5"/>
              </a:cxn>
            </a:cxnLst>
            <a:rect l="0" t="0" r="r" b="b"/>
            <a:pathLst>
              <a:path w="15" h="2">
                <a:moveTo>
                  <a:pt x="15" y="2"/>
                </a:moveTo>
                <a:lnTo>
                  <a:pt x="7" y="0"/>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75" name="Freeform 543">
            <a:extLst>
              <a:ext uri="{FF2B5EF4-FFF2-40B4-BE49-F238E27FC236}">
                <a16:creationId xmlns:a16="http://schemas.microsoft.com/office/drawing/2014/main" id="{A7A8B5D4-1FCC-6F12-71E7-F742F9BFC5CA}"/>
              </a:ext>
            </a:extLst>
          </p:cNvPr>
          <p:cNvSpPr>
            <a:spLocks/>
          </p:cNvSpPr>
          <p:nvPr/>
        </p:nvSpPr>
        <p:spPr bwMode="auto">
          <a:xfrm>
            <a:off x="8901113" y="3073400"/>
            <a:ext cx="4762" cy="6350"/>
          </a:xfrm>
          <a:custGeom>
            <a:avLst/>
            <a:gdLst>
              <a:gd name="T0" fmla="*/ 3 w 3"/>
              <a:gd name="T1" fmla="*/ 4 h 4"/>
              <a:gd name="T2" fmla="*/ 1 w 3"/>
              <a:gd name="T3" fmla="*/ 2 h 4"/>
              <a:gd name="T4" fmla="*/ 0 w 3"/>
              <a:gd name="T5" fmla="*/ 0 h 4"/>
            </a:gdLst>
            <a:ahLst/>
            <a:cxnLst>
              <a:cxn ang="0">
                <a:pos x="T0" y="T1"/>
              </a:cxn>
              <a:cxn ang="0">
                <a:pos x="T2" y="T3"/>
              </a:cxn>
              <a:cxn ang="0">
                <a:pos x="T4" y="T5"/>
              </a:cxn>
            </a:cxnLst>
            <a:rect l="0" t="0" r="r" b="b"/>
            <a:pathLst>
              <a:path w="3" h="4">
                <a:moveTo>
                  <a:pt x="3" y="4"/>
                </a:moveTo>
                <a:lnTo>
                  <a:pt x="1" y="2"/>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76" name="Freeform 544">
            <a:extLst>
              <a:ext uri="{FF2B5EF4-FFF2-40B4-BE49-F238E27FC236}">
                <a16:creationId xmlns:a16="http://schemas.microsoft.com/office/drawing/2014/main" id="{2D8C425D-D54A-C0D6-F34C-18D4BA97728B}"/>
              </a:ext>
            </a:extLst>
          </p:cNvPr>
          <p:cNvSpPr>
            <a:spLocks/>
          </p:cNvSpPr>
          <p:nvPr/>
        </p:nvSpPr>
        <p:spPr bwMode="auto">
          <a:xfrm>
            <a:off x="8901113" y="3079751"/>
            <a:ext cx="4762" cy="3175"/>
          </a:xfrm>
          <a:custGeom>
            <a:avLst/>
            <a:gdLst>
              <a:gd name="T0" fmla="*/ 0 w 3"/>
              <a:gd name="T1" fmla="*/ 2 h 2"/>
              <a:gd name="T2" fmla="*/ 1 w 3"/>
              <a:gd name="T3" fmla="*/ 2 h 2"/>
              <a:gd name="T4" fmla="*/ 3 w 3"/>
              <a:gd name="T5" fmla="*/ 0 h 2"/>
            </a:gdLst>
            <a:ahLst/>
            <a:cxnLst>
              <a:cxn ang="0">
                <a:pos x="T0" y="T1"/>
              </a:cxn>
              <a:cxn ang="0">
                <a:pos x="T2" y="T3"/>
              </a:cxn>
              <a:cxn ang="0">
                <a:pos x="T4" y="T5"/>
              </a:cxn>
            </a:cxnLst>
            <a:rect l="0" t="0" r="r" b="b"/>
            <a:pathLst>
              <a:path w="3" h="2">
                <a:moveTo>
                  <a:pt x="0" y="2"/>
                </a:moveTo>
                <a:lnTo>
                  <a:pt x="1" y="2"/>
                </a:lnTo>
                <a:lnTo>
                  <a:pt x="3"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77" name="Freeform 545">
            <a:extLst>
              <a:ext uri="{FF2B5EF4-FFF2-40B4-BE49-F238E27FC236}">
                <a16:creationId xmlns:a16="http://schemas.microsoft.com/office/drawing/2014/main" id="{BBD52F60-8D70-0C96-EC02-F6E7939B3753}"/>
              </a:ext>
            </a:extLst>
          </p:cNvPr>
          <p:cNvSpPr>
            <a:spLocks/>
          </p:cNvSpPr>
          <p:nvPr/>
        </p:nvSpPr>
        <p:spPr bwMode="auto">
          <a:xfrm>
            <a:off x="8877301" y="3082926"/>
            <a:ext cx="23813" cy="4763"/>
          </a:xfrm>
          <a:custGeom>
            <a:avLst/>
            <a:gdLst>
              <a:gd name="T0" fmla="*/ 0 w 15"/>
              <a:gd name="T1" fmla="*/ 3 h 3"/>
              <a:gd name="T2" fmla="*/ 7 w 15"/>
              <a:gd name="T3" fmla="*/ 2 h 3"/>
              <a:gd name="T4" fmla="*/ 15 w 15"/>
              <a:gd name="T5" fmla="*/ 0 h 3"/>
            </a:gdLst>
            <a:ahLst/>
            <a:cxnLst>
              <a:cxn ang="0">
                <a:pos x="T0" y="T1"/>
              </a:cxn>
              <a:cxn ang="0">
                <a:pos x="T2" y="T3"/>
              </a:cxn>
              <a:cxn ang="0">
                <a:pos x="T4" y="T5"/>
              </a:cxn>
            </a:cxnLst>
            <a:rect l="0" t="0" r="r" b="b"/>
            <a:pathLst>
              <a:path w="15" h="3">
                <a:moveTo>
                  <a:pt x="0" y="3"/>
                </a:moveTo>
                <a:lnTo>
                  <a:pt x="7" y="2"/>
                </a:lnTo>
                <a:lnTo>
                  <a:pt x="15"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78" name="Freeform 546">
            <a:extLst>
              <a:ext uri="{FF2B5EF4-FFF2-40B4-BE49-F238E27FC236}">
                <a16:creationId xmlns:a16="http://schemas.microsoft.com/office/drawing/2014/main" id="{AC003AAB-DAB4-B729-4068-E6B9D79C07C1}"/>
              </a:ext>
            </a:extLst>
          </p:cNvPr>
          <p:cNvSpPr>
            <a:spLocks/>
          </p:cNvSpPr>
          <p:nvPr/>
        </p:nvSpPr>
        <p:spPr bwMode="auto">
          <a:xfrm>
            <a:off x="8859838" y="3082926"/>
            <a:ext cx="17462" cy="4763"/>
          </a:xfrm>
          <a:custGeom>
            <a:avLst/>
            <a:gdLst>
              <a:gd name="T0" fmla="*/ 0 w 11"/>
              <a:gd name="T1" fmla="*/ 0 h 3"/>
              <a:gd name="T2" fmla="*/ 5 w 11"/>
              <a:gd name="T3" fmla="*/ 2 h 3"/>
              <a:gd name="T4" fmla="*/ 11 w 11"/>
              <a:gd name="T5" fmla="*/ 3 h 3"/>
            </a:gdLst>
            <a:ahLst/>
            <a:cxnLst>
              <a:cxn ang="0">
                <a:pos x="T0" y="T1"/>
              </a:cxn>
              <a:cxn ang="0">
                <a:pos x="T2" y="T3"/>
              </a:cxn>
              <a:cxn ang="0">
                <a:pos x="T4" y="T5"/>
              </a:cxn>
            </a:cxnLst>
            <a:rect l="0" t="0" r="r" b="b"/>
            <a:pathLst>
              <a:path w="11" h="3">
                <a:moveTo>
                  <a:pt x="0" y="0"/>
                </a:moveTo>
                <a:lnTo>
                  <a:pt x="5" y="2"/>
                </a:lnTo>
                <a:lnTo>
                  <a:pt x="11" y="3"/>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79" name="Freeform 547">
            <a:extLst>
              <a:ext uri="{FF2B5EF4-FFF2-40B4-BE49-F238E27FC236}">
                <a16:creationId xmlns:a16="http://schemas.microsoft.com/office/drawing/2014/main" id="{E7157BC9-65DD-8E37-7209-011C4C70FF21}"/>
              </a:ext>
            </a:extLst>
          </p:cNvPr>
          <p:cNvSpPr>
            <a:spLocks/>
          </p:cNvSpPr>
          <p:nvPr/>
        </p:nvSpPr>
        <p:spPr bwMode="auto">
          <a:xfrm>
            <a:off x="8847138" y="3073401"/>
            <a:ext cx="12700" cy="9525"/>
          </a:xfrm>
          <a:custGeom>
            <a:avLst/>
            <a:gdLst>
              <a:gd name="T0" fmla="*/ 0 w 8"/>
              <a:gd name="T1" fmla="*/ 0 h 6"/>
              <a:gd name="T2" fmla="*/ 4 w 8"/>
              <a:gd name="T3" fmla="*/ 4 h 6"/>
              <a:gd name="T4" fmla="*/ 8 w 8"/>
              <a:gd name="T5" fmla="*/ 6 h 6"/>
            </a:gdLst>
            <a:ahLst/>
            <a:cxnLst>
              <a:cxn ang="0">
                <a:pos x="T0" y="T1"/>
              </a:cxn>
              <a:cxn ang="0">
                <a:pos x="T2" y="T3"/>
              </a:cxn>
              <a:cxn ang="0">
                <a:pos x="T4" y="T5"/>
              </a:cxn>
            </a:cxnLst>
            <a:rect l="0" t="0" r="r" b="b"/>
            <a:pathLst>
              <a:path w="8" h="6">
                <a:moveTo>
                  <a:pt x="0" y="0"/>
                </a:moveTo>
                <a:lnTo>
                  <a:pt x="4" y="4"/>
                </a:lnTo>
                <a:lnTo>
                  <a:pt x="8" y="6"/>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80" name="Freeform 548">
            <a:extLst>
              <a:ext uri="{FF2B5EF4-FFF2-40B4-BE49-F238E27FC236}">
                <a16:creationId xmlns:a16="http://schemas.microsoft.com/office/drawing/2014/main" id="{0726375D-3E53-A0DD-F864-8F211AA22CD7}"/>
              </a:ext>
            </a:extLst>
          </p:cNvPr>
          <p:cNvSpPr>
            <a:spLocks/>
          </p:cNvSpPr>
          <p:nvPr/>
        </p:nvSpPr>
        <p:spPr bwMode="auto">
          <a:xfrm>
            <a:off x="8839200" y="3062288"/>
            <a:ext cx="7938" cy="11112"/>
          </a:xfrm>
          <a:custGeom>
            <a:avLst/>
            <a:gdLst>
              <a:gd name="T0" fmla="*/ 0 w 5"/>
              <a:gd name="T1" fmla="*/ 0 h 7"/>
              <a:gd name="T2" fmla="*/ 2 w 5"/>
              <a:gd name="T3" fmla="*/ 4 h 7"/>
              <a:gd name="T4" fmla="*/ 5 w 5"/>
              <a:gd name="T5" fmla="*/ 7 h 7"/>
            </a:gdLst>
            <a:ahLst/>
            <a:cxnLst>
              <a:cxn ang="0">
                <a:pos x="T0" y="T1"/>
              </a:cxn>
              <a:cxn ang="0">
                <a:pos x="T2" y="T3"/>
              </a:cxn>
              <a:cxn ang="0">
                <a:pos x="T4" y="T5"/>
              </a:cxn>
            </a:cxnLst>
            <a:rect l="0" t="0" r="r" b="b"/>
            <a:pathLst>
              <a:path w="5" h="7">
                <a:moveTo>
                  <a:pt x="0" y="0"/>
                </a:moveTo>
                <a:lnTo>
                  <a:pt x="2" y="4"/>
                </a:lnTo>
                <a:lnTo>
                  <a:pt x="5" y="7"/>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81" name="Freeform 549">
            <a:extLst>
              <a:ext uri="{FF2B5EF4-FFF2-40B4-BE49-F238E27FC236}">
                <a16:creationId xmlns:a16="http://schemas.microsoft.com/office/drawing/2014/main" id="{059572FB-915C-698E-01BB-B7AB57BB2248}"/>
              </a:ext>
            </a:extLst>
          </p:cNvPr>
          <p:cNvSpPr>
            <a:spLocks/>
          </p:cNvSpPr>
          <p:nvPr/>
        </p:nvSpPr>
        <p:spPr bwMode="auto">
          <a:xfrm>
            <a:off x="8836026" y="3044826"/>
            <a:ext cx="3175" cy="17463"/>
          </a:xfrm>
          <a:custGeom>
            <a:avLst/>
            <a:gdLst>
              <a:gd name="T0" fmla="*/ 0 w 2"/>
              <a:gd name="T1" fmla="*/ 0 h 11"/>
              <a:gd name="T2" fmla="*/ 0 w 2"/>
              <a:gd name="T3" fmla="*/ 5 h 11"/>
              <a:gd name="T4" fmla="*/ 2 w 2"/>
              <a:gd name="T5" fmla="*/ 11 h 11"/>
            </a:gdLst>
            <a:ahLst/>
            <a:cxnLst>
              <a:cxn ang="0">
                <a:pos x="T0" y="T1"/>
              </a:cxn>
              <a:cxn ang="0">
                <a:pos x="T2" y="T3"/>
              </a:cxn>
              <a:cxn ang="0">
                <a:pos x="T4" y="T5"/>
              </a:cxn>
            </a:cxnLst>
            <a:rect l="0" t="0" r="r" b="b"/>
            <a:pathLst>
              <a:path w="2" h="11">
                <a:moveTo>
                  <a:pt x="0" y="0"/>
                </a:moveTo>
                <a:lnTo>
                  <a:pt x="0" y="5"/>
                </a:lnTo>
                <a:lnTo>
                  <a:pt x="2" y="11"/>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82" name="Freeform 550">
            <a:extLst>
              <a:ext uri="{FF2B5EF4-FFF2-40B4-BE49-F238E27FC236}">
                <a16:creationId xmlns:a16="http://schemas.microsoft.com/office/drawing/2014/main" id="{5D1848CF-63B5-D2C8-4768-E9D684AB51D4}"/>
              </a:ext>
            </a:extLst>
          </p:cNvPr>
          <p:cNvSpPr>
            <a:spLocks/>
          </p:cNvSpPr>
          <p:nvPr/>
        </p:nvSpPr>
        <p:spPr bwMode="auto">
          <a:xfrm>
            <a:off x="8836026" y="3030539"/>
            <a:ext cx="3175" cy="14287"/>
          </a:xfrm>
          <a:custGeom>
            <a:avLst/>
            <a:gdLst>
              <a:gd name="T0" fmla="*/ 2 w 2"/>
              <a:gd name="T1" fmla="*/ 0 h 9"/>
              <a:gd name="T2" fmla="*/ 0 w 2"/>
              <a:gd name="T3" fmla="*/ 5 h 9"/>
              <a:gd name="T4" fmla="*/ 0 w 2"/>
              <a:gd name="T5" fmla="*/ 9 h 9"/>
            </a:gdLst>
            <a:ahLst/>
            <a:cxnLst>
              <a:cxn ang="0">
                <a:pos x="T0" y="T1"/>
              </a:cxn>
              <a:cxn ang="0">
                <a:pos x="T2" y="T3"/>
              </a:cxn>
              <a:cxn ang="0">
                <a:pos x="T4" y="T5"/>
              </a:cxn>
            </a:cxnLst>
            <a:rect l="0" t="0" r="r" b="b"/>
            <a:pathLst>
              <a:path w="2" h="9">
                <a:moveTo>
                  <a:pt x="2" y="0"/>
                </a:moveTo>
                <a:lnTo>
                  <a:pt x="0" y="5"/>
                </a:lnTo>
                <a:lnTo>
                  <a:pt x="0" y="9"/>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83" name="Freeform 551">
            <a:extLst>
              <a:ext uri="{FF2B5EF4-FFF2-40B4-BE49-F238E27FC236}">
                <a16:creationId xmlns:a16="http://schemas.microsoft.com/office/drawing/2014/main" id="{CF4B16B8-DB6E-582B-046B-34D7238F711F}"/>
              </a:ext>
            </a:extLst>
          </p:cNvPr>
          <p:cNvSpPr>
            <a:spLocks/>
          </p:cNvSpPr>
          <p:nvPr/>
        </p:nvSpPr>
        <p:spPr bwMode="auto">
          <a:xfrm>
            <a:off x="8839200" y="3014664"/>
            <a:ext cx="7938" cy="15875"/>
          </a:xfrm>
          <a:custGeom>
            <a:avLst/>
            <a:gdLst>
              <a:gd name="T0" fmla="*/ 5 w 5"/>
              <a:gd name="T1" fmla="*/ 0 h 10"/>
              <a:gd name="T2" fmla="*/ 2 w 5"/>
              <a:gd name="T3" fmla="*/ 4 h 10"/>
              <a:gd name="T4" fmla="*/ 0 w 5"/>
              <a:gd name="T5" fmla="*/ 10 h 10"/>
            </a:gdLst>
            <a:ahLst/>
            <a:cxnLst>
              <a:cxn ang="0">
                <a:pos x="T0" y="T1"/>
              </a:cxn>
              <a:cxn ang="0">
                <a:pos x="T2" y="T3"/>
              </a:cxn>
              <a:cxn ang="0">
                <a:pos x="T4" y="T5"/>
              </a:cxn>
            </a:cxnLst>
            <a:rect l="0" t="0" r="r" b="b"/>
            <a:pathLst>
              <a:path w="5" h="10">
                <a:moveTo>
                  <a:pt x="5" y="0"/>
                </a:moveTo>
                <a:lnTo>
                  <a:pt x="2" y="4"/>
                </a:lnTo>
                <a:lnTo>
                  <a:pt x="0" y="1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84" name="Freeform 552">
            <a:extLst>
              <a:ext uri="{FF2B5EF4-FFF2-40B4-BE49-F238E27FC236}">
                <a16:creationId xmlns:a16="http://schemas.microsoft.com/office/drawing/2014/main" id="{E7F542F6-CF07-6C7A-2996-008379734FBE}"/>
              </a:ext>
            </a:extLst>
          </p:cNvPr>
          <p:cNvSpPr>
            <a:spLocks/>
          </p:cNvSpPr>
          <p:nvPr/>
        </p:nvSpPr>
        <p:spPr bwMode="auto">
          <a:xfrm>
            <a:off x="8847138" y="3003551"/>
            <a:ext cx="12700" cy="11113"/>
          </a:xfrm>
          <a:custGeom>
            <a:avLst/>
            <a:gdLst>
              <a:gd name="T0" fmla="*/ 8 w 8"/>
              <a:gd name="T1" fmla="*/ 0 h 7"/>
              <a:gd name="T2" fmla="*/ 4 w 8"/>
              <a:gd name="T3" fmla="*/ 4 h 7"/>
              <a:gd name="T4" fmla="*/ 0 w 8"/>
              <a:gd name="T5" fmla="*/ 7 h 7"/>
            </a:gdLst>
            <a:ahLst/>
            <a:cxnLst>
              <a:cxn ang="0">
                <a:pos x="T0" y="T1"/>
              </a:cxn>
              <a:cxn ang="0">
                <a:pos x="T2" y="T3"/>
              </a:cxn>
              <a:cxn ang="0">
                <a:pos x="T4" y="T5"/>
              </a:cxn>
            </a:cxnLst>
            <a:rect l="0" t="0" r="r" b="b"/>
            <a:pathLst>
              <a:path w="8" h="7">
                <a:moveTo>
                  <a:pt x="8" y="0"/>
                </a:moveTo>
                <a:lnTo>
                  <a:pt x="4" y="4"/>
                </a:lnTo>
                <a:lnTo>
                  <a:pt x="0" y="7"/>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85" name="Freeform 553">
            <a:extLst>
              <a:ext uri="{FF2B5EF4-FFF2-40B4-BE49-F238E27FC236}">
                <a16:creationId xmlns:a16="http://schemas.microsoft.com/office/drawing/2014/main" id="{743279B8-7A82-B5D8-3365-E9169D07129D}"/>
              </a:ext>
            </a:extLst>
          </p:cNvPr>
          <p:cNvSpPr>
            <a:spLocks/>
          </p:cNvSpPr>
          <p:nvPr/>
        </p:nvSpPr>
        <p:spPr bwMode="auto">
          <a:xfrm>
            <a:off x="8859838" y="3000376"/>
            <a:ext cx="17462" cy="3175"/>
          </a:xfrm>
          <a:custGeom>
            <a:avLst/>
            <a:gdLst>
              <a:gd name="T0" fmla="*/ 11 w 11"/>
              <a:gd name="T1" fmla="*/ 0 h 2"/>
              <a:gd name="T2" fmla="*/ 5 w 11"/>
              <a:gd name="T3" fmla="*/ 2 h 2"/>
              <a:gd name="T4" fmla="*/ 0 w 11"/>
              <a:gd name="T5" fmla="*/ 2 h 2"/>
            </a:gdLst>
            <a:ahLst/>
            <a:cxnLst>
              <a:cxn ang="0">
                <a:pos x="T0" y="T1"/>
              </a:cxn>
              <a:cxn ang="0">
                <a:pos x="T2" y="T3"/>
              </a:cxn>
              <a:cxn ang="0">
                <a:pos x="T4" y="T5"/>
              </a:cxn>
            </a:cxnLst>
            <a:rect l="0" t="0" r="r" b="b"/>
            <a:pathLst>
              <a:path w="11" h="2">
                <a:moveTo>
                  <a:pt x="11" y="0"/>
                </a:moveTo>
                <a:lnTo>
                  <a:pt x="5" y="2"/>
                </a:lnTo>
                <a:lnTo>
                  <a:pt x="0" y="2"/>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86" name="Freeform 554">
            <a:extLst>
              <a:ext uri="{FF2B5EF4-FFF2-40B4-BE49-F238E27FC236}">
                <a16:creationId xmlns:a16="http://schemas.microsoft.com/office/drawing/2014/main" id="{FBAED335-8C05-7D8B-4ADF-AC3CD699756D}"/>
              </a:ext>
            </a:extLst>
          </p:cNvPr>
          <p:cNvSpPr>
            <a:spLocks/>
          </p:cNvSpPr>
          <p:nvPr/>
        </p:nvSpPr>
        <p:spPr bwMode="auto">
          <a:xfrm>
            <a:off x="8877301" y="3000376"/>
            <a:ext cx="23813" cy="3175"/>
          </a:xfrm>
          <a:custGeom>
            <a:avLst/>
            <a:gdLst>
              <a:gd name="T0" fmla="*/ 15 w 15"/>
              <a:gd name="T1" fmla="*/ 2 h 2"/>
              <a:gd name="T2" fmla="*/ 7 w 15"/>
              <a:gd name="T3" fmla="*/ 2 h 2"/>
              <a:gd name="T4" fmla="*/ 0 w 15"/>
              <a:gd name="T5" fmla="*/ 0 h 2"/>
            </a:gdLst>
            <a:ahLst/>
            <a:cxnLst>
              <a:cxn ang="0">
                <a:pos x="T0" y="T1"/>
              </a:cxn>
              <a:cxn ang="0">
                <a:pos x="T2" y="T3"/>
              </a:cxn>
              <a:cxn ang="0">
                <a:pos x="T4" y="T5"/>
              </a:cxn>
            </a:cxnLst>
            <a:rect l="0" t="0" r="r" b="b"/>
            <a:pathLst>
              <a:path w="15" h="2">
                <a:moveTo>
                  <a:pt x="15" y="2"/>
                </a:moveTo>
                <a:lnTo>
                  <a:pt x="7" y="2"/>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87" name="Freeform 555">
            <a:extLst>
              <a:ext uri="{FF2B5EF4-FFF2-40B4-BE49-F238E27FC236}">
                <a16:creationId xmlns:a16="http://schemas.microsoft.com/office/drawing/2014/main" id="{837DDE65-F7AD-814A-9C68-3A13C417028C}"/>
              </a:ext>
            </a:extLst>
          </p:cNvPr>
          <p:cNvSpPr>
            <a:spLocks/>
          </p:cNvSpPr>
          <p:nvPr/>
        </p:nvSpPr>
        <p:spPr bwMode="auto">
          <a:xfrm>
            <a:off x="8901113" y="3003550"/>
            <a:ext cx="4762" cy="6350"/>
          </a:xfrm>
          <a:custGeom>
            <a:avLst/>
            <a:gdLst>
              <a:gd name="T0" fmla="*/ 3 w 3"/>
              <a:gd name="T1" fmla="*/ 4 h 4"/>
              <a:gd name="T2" fmla="*/ 1 w 3"/>
              <a:gd name="T3" fmla="*/ 2 h 4"/>
              <a:gd name="T4" fmla="*/ 0 w 3"/>
              <a:gd name="T5" fmla="*/ 0 h 4"/>
            </a:gdLst>
            <a:ahLst/>
            <a:cxnLst>
              <a:cxn ang="0">
                <a:pos x="T0" y="T1"/>
              </a:cxn>
              <a:cxn ang="0">
                <a:pos x="T2" y="T3"/>
              </a:cxn>
              <a:cxn ang="0">
                <a:pos x="T4" y="T5"/>
              </a:cxn>
            </a:cxnLst>
            <a:rect l="0" t="0" r="r" b="b"/>
            <a:pathLst>
              <a:path w="3" h="4">
                <a:moveTo>
                  <a:pt x="3" y="4"/>
                </a:moveTo>
                <a:lnTo>
                  <a:pt x="1" y="2"/>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88" name="Freeform 556">
            <a:extLst>
              <a:ext uri="{FF2B5EF4-FFF2-40B4-BE49-F238E27FC236}">
                <a16:creationId xmlns:a16="http://schemas.microsoft.com/office/drawing/2014/main" id="{F95D1D71-2790-4C59-7861-968C3ACE08A5}"/>
              </a:ext>
            </a:extLst>
          </p:cNvPr>
          <p:cNvSpPr>
            <a:spLocks/>
          </p:cNvSpPr>
          <p:nvPr/>
        </p:nvSpPr>
        <p:spPr bwMode="auto">
          <a:xfrm>
            <a:off x="8901113" y="3009901"/>
            <a:ext cx="4762" cy="4763"/>
          </a:xfrm>
          <a:custGeom>
            <a:avLst/>
            <a:gdLst>
              <a:gd name="T0" fmla="*/ 0 w 3"/>
              <a:gd name="T1" fmla="*/ 3 h 3"/>
              <a:gd name="T2" fmla="*/ 1 w 3"/>
              <a:gd name="T3" fmla="*/ 3 h 3"/>
              <a:gd name="T4" fmla="*/ 3 w 3"/>
              <a:gd name="T5" fmla="*/ 0 h 3"/>
            </a:gdLst>
            <a:ahLst/>
            <a:cxnLst>
              <a:cxn ang="0">
                <a:pos x="T0" y="T1"/>
              </a:cxn>
              <a:cxn ang="0">
                <a:pos x="T2" y="T3"/>
              </a:cxn>
              <a:cxn ang="0">
                <a:pos x="T4" y="T5"/>
              </a:cxn>
            </a:cxnLst>
            <a:rect l="0" t="0" r="r" b="b"/>
            <a:pathLst>
              <a:path w="3" h="3">
                <a:moveTo>
                  <a:pt x="0" y="3"/>
                </a:moveTo>
                <a:lnTo>
                  <a:pt x="1" y="3"/>
                </a:lnTo>
                <a:lnTo>
                  <a:pt x="3"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89" name="Freeform 557">
            <a:extLst>
              <a:ext uri="{FF2B5EF4-FFF2-40B4-BE49-F238E27FC236}">
                <a16:creationId xmlns:a16="http://schemas.microsoft.com/office/drawing/2014/main" id="{6C5C9CBB-CD1C-F9F2-435B-38BC12068BD8}"/>
              </a:ext>
            </a:extLst>
          </p:cNvPr>
          <p:cNvSpPr>
            <a:spLocks/>
          </p:cNvSpPr>
          <p:nvPr/>
        </p:nvSpPr>
        <p:spPr bwMode="auto">
          <a:xfrm>
            <a:off x="8877301" y="3014663"/>
            <a:ext cx="23813" cy="6350"/>
          </a:xfrm>
          <a:custGeom>
            <a:avLst/>
            <a:gdLst>
              <a:gd name="T0" fmla="*/ 0 w 15"/>
              <a:gd name="T1" fmla="*/ 4 h 4"/>
              <a:gd name="T2" fmla="*/ 7 w 15"/>
              <a:gd name="T3" fmla="*/ 4 h 4"/>
              <a:gd name="T4" fmla="*/ 15 w 15"/>
              <a:gd name="T5" fmla="*/ 0 h 4"/>
            </a:gdLst>
            <a:ahLst/>
            <a:cxnLst>
              <a:cxn ang="0">
                <a:pos x="T0" y="T1"/>
              </a:cxn>
              <a:cxn ang="0">
                <a:pos x="T2" y="T3"/>
              </a:cxn>
              <a:cxn ang="0">
                <a:pos x="T4" y="T5"/>
              </a:cxn>
            </a:cxnLst>
            <a:rect l="0" t="0" r="r" b="b"/>
            <a:pathLst>
              <a:path w="15" h="4">
                <a:moveTo>
                  <a:pt x="0" y="4"/>
                </a:moveTo>
                <a:lnTo>
                  <a:pt x="7" y="4"/>
                </a:lnTo>
                <a:lnTo>
                  <a:pt x="15"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90" name="Freeform 558">
            <a:extLst>
              <a:ext uri="{FF2B5EF4-FFF2-40B4-BE49-F238E27FC236}">
                <a16:creationId xmlns:a16="http://schemas.microsoft.com/office/drawing/2014/main" id="{BE05ED43-52D6-5DE4-0A08-7DDCEEC4EC33}"/>
              </a:ext>
            </a:extLst>
          </p:cNvPr>
          <p:cNvSpPr>
            <a:spLocks/>
          </p:cNvSpPr>
          <p:nvPr/>
        </p:nvSpPr>
        <p:spPr bwMode="auto">
          <a:xfrm>
            <a:off x="8859838" y="3014663"/>
            <a:ext cx="17462" cy="6350"/>
          </a:xfrm>
          <a:custGeom>
            <a:avLst/>
            <a:gdLst>
              <a:gd name="T0" fmla="*/ 0 w 11"/>
              <a:gd name="T1" fmla="*/ 0 h 4"/>
              <a:gd name="T2" fmla="*/ 5 w 11"/>
              <a:gd name="T3" fmla="*/ 2 h 4"/>
              <a:gd name="T4" fmla="*/ 11 w 11"/>
              <a:gd name="T5" fmla="*/ 4 h 4"/>
            </a:gdLst>
            <a:ahLst/>
            <a:cxnLst>
              <a:cxn ang="0">
                <a:pos x="T0" y="T1"/>
              </a:cxn>
              <a:cxn ang="0">
                <a:pos x="T2" y="T3"/>
              </a:cxn>
              <a:cxn ang="0">
                <a:pos x="T4" y="T5"/>
              </a:cxn>
            </a:cxnLst>
            <a:rect l="0" t="0" r="r" b="b"/>
            <a:pathLst>
              <a:path w="11" h="4">
                <a:moveTo>
                  <a:pt x="0" y="0"/>
                </a:moveTo>
                <a:lnTo>
                  <a:pt x="5" y="2"/>
                </a:lnTo>
                <a:lnTo>
                  <a:pt x="11" y="4"/>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91" name="Freeform 559">
            <a:extLst>
              <a:ext uri="{FF2B5EF4-FFF2-40B4-BE49-F238E27FC236}">
                <a16:creationId xmlns:a16="http://schemas.microsoft.com/office/drawing/2014/main" id="{EB26201B-D253-2670-2F3C-C95606E95F0D}"/>
              </a:ext>
            </a:extLst>
          </p:cNvPr>
          <p:cNvSpPr>
            <a:spLocks/>
          </p:cNvSpPr>
          <p:nvPr/>
        </p:nvSpPr>
        <p:spPr bwMode="auto">
          <a:xfrm>
            <a:off x="8847138" y="3003551"/>
            <a:ext cx="12700" cy="11113"/>
          </a:xfrm>
          <a:custGeom>
            <a:avLst/>
            <a:gdLst>
              <a:gd name="T0" fmla="*/ 0 w 8"/>
              <a:gd name="T1" fmla="*/ 0 h 7"/>
              <a:gd name="T2" fmla="*/ 4 w 8"/>
              <a:gd name="T3" fmla="*/ 4 h 7"/>
              <a:gd name="T4" fmla="*/ 8 w 8"/>
              <a:gd name="T5" fmla="*/ 7 h 7"/>
            </a:gdLst>
            <a:ahLst/>
            <a:cxnLst>
              <a:cxn ang="0">
                <a:pos x="T0" y="T1"/>
              </a:cxn>
              <a:cxn ang="0">
                <a:pos x="T2" y="T3"/>
              </a:cxn>
              <a:cxn ang="0">
                <a:pos x="T4" y="T5"/>
              </a:cxn>
            </a:cxnLst>
            <a:rect l="0" t="0" r="r" b="b"/>
            <a:pathLst>
              <a:path w="8" h="7">
                <a:moveTo>
                  <a:pt x="0" y="0"/>
                </a:moveTo>
                <a:lnTo>
                  <a:pt x="4" y="4"/>
                </a:lnTo>
                <a:lnTo>
                  <a:pt x="8" y="7"/>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92" name="Freeform 560">
            <a:extLst>
              <a:ext uri="{FF2B5EF4-FFF2-40B4-BE49-F238E27FC236}">
                <a16:creationId xmlns:a16="http://schemas.microsoft.com/office/drawing/2014/main" id="{54D3B4BC-68F9-B1B0-B307-944AA0321D7E}"/>
              </a:ext>
            </a:extLst>
          </p:cNvPr>
          <p:cNvSpPr>
            <a:spLocks/>
          </p:cNvSpPr>
          <p:nvPr/>
        </p:nvSpPr>
        <p:spPr bwMode="auto">
          <a:xfrm>
            <a:off x="8839200" y="2992438"/>
            <a:ext cx="7938" cy="11112"/>
          </a:xfrm>
          <a:custGeom>
            <a:avLst/>
            <a:gdLst>
              <a:gd name="T0" fmla="*/ 0 w 5"/>
              <a:gd name="T1" fmla="*/ 0 h 7"/>
              <a:gd name="T2" fmla="*/ 2 w 5"/>
              <a:gd name="T3" fmla="*/ 3 h 7"/>
              <a:gd name="T4" fmla="*/ 5 w 5"/>
              <a:gd name="T5" fmla="*/ 7 h 7"/>
            </a:gdLst>
            <a:ahLst/>
            <a:cxnLst>
              <a:cxn ang="0">
                <a:pos x="T0" y="T1"/>
              </a:cxn>
              <a:cxn ang="0">
                <a:pos x="T2" y="T3"/>
              </a:cxn>
              <a:cxn ang="0">
                <a:pos x="T4" y="T5"/>
              </a:cxn>
            </a:cxnLst>
            <a:rect l="0" t="0" r="r" b="b"/>
            <a:pathLst>
              <a:path w="5" h="7">
                <a:moveTo>
                  <a:pt x="0" y="0"/>
                </a:moveTo>
                <a:lnTo>
                  <a:pt x="2" y="3"/>
                </a:lnTo>
                <a:lnTo>
                  <a:pt x="5" y="7"/>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93" name="Freeform 561">
            <a:extLst>
              <a:ext uri="{FF2B5EF4-FFF2-40B4-BE49-F238E27FC236}">
                <a16:creationId xmlns:a16="http://schemas.microsoft.com/office/drawing/2014/main" id="{80BD78B6-4B83-8E69-F1E1-DD5122D04F33}"/>
              </a:ext>
            </a:extLst>
          </p:cNvPr>
          <p:cNvSpPr>
            <a:spLocks/>
          </p:cNvSpPr>
          <p:nvPr/>
        </p:nvSpPr>
        <p:spPr bwMode="auto">
          <a:xfrm>
            <a:off x="8836026" y="2976564"/>
            <a:ext cx="3175" cy="15875"/>
          </a:xfrm>
          <a:custGeom>
            <a:avLst/>
            <a:gdLst>
              <a:gd name="T0" fmla="*/ 0 w 2"/>
              <a:gd name="T1" fmla="*/ 0 h 10"/>
              <a:gd name="T2" fmla="*/ 0 w 2"/>
              <a:gd name="T3" fmla="*/ 4 h 10"/>
              <a:gd name="T4" fmla="*/ 2 w 2"/>
              <a:gd name="T5" fmla="*/ 10 h 10"/>
            </a:gdLst>
            <a:ahLst/>
            <a:cxnLst>
              <a:cxn ang="0">
                <a:pos x="T0" y="T1"/>
              </a:cxn>
              <a:cxn ang="0">
                <a:pos x="T2" y="T3"/>
              </a:cxn>
              <a:cxn ang="0">
                <a:pos x="T4" y="T5"/>
              </a:cxn>
            </a:cxnLst>
            <a:rect l="0" t="0" r="r" b="b"/>
            <a:pathLst>
              <a:path w="2" h="10">
                <a:moveTo>
                  <a:pt x="0" y="0"/>
                </a:moveTo>
                <a:lnTo>
                  <a:pt x="0" y="4"/>
                </a:lnTo>
                <a:lnTo>
                  <a:pt x="2" y="1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94" name="Freeform 562">
            <a:extLst>
              <a:ext uri="{FF2B5EF4-FFF2-40B4-BE49-F238E27FC236}">
                <a16:creationId xmlns:a16="http://schemas.microsoft.com/office/drawing/2014/main" id="{31986370-DB69-1975-EF76-A37364068A1B}"/>
              </a:ext>
            </a:extLst>
          </p:cNvPr>
          <p:cNvSpPr>
            <a:spLocks/>
          </p:cNvSpPr>
          <p:nvPr/>
        </p:nvSpPr>
        <p:spPr bwMode="auto">
          <a:xfrm>
            <a:off x="8836026" y="2959101"/>
            <a:ext cx="3175" cy="17463"/>
          </a:xfrm>
          <a:custGeom>
            <a:avLst/>
            <a:gdLst>
              <a:gd name="T0" fmla="*/ 2 w 2"/>
              <a:gd name="T1" fmla="*/ 0 h 11"/>
              <a:gd name="T2" fmla="*/ 0 w 2"/>
              <a:gd name="T3" fmla="*/ 6 h 11"/>
              <a:gd name="T4" fmla="*/ 0 w 2"/>
              <a:gd name="T5" fmla="*/ 11 h 11"/>
            </a:gdLst>
            <a:ahLst/>
            <a:cxnLst>
              <a:cxn ang="0">
                <a:pos x="T0" y="T1"/>
              </a:cxn>
              <a:cxn ang="0">
                <a:pos x="T2" y="T3"/>
              </a:cxn>
              <a:cxn ang="0">
                <a:pos x="T4" y="T5"/>
              </a:cxn>
            </a:cxnLst>
            <a:rect l="0" t="0" r="r" b="b"/>
            <a:pathLst>
              <a:path w="2" h="11">
                <a:moveTo>
                  <a:pt x="2" y="0"/>
                </a:moveTo>
                <a:lnTo>
                  <a:pt x="0" y="6"/>
                </a:lnTo>
                <a:lnTo>
                  <a:pt x="0" y="11"/>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95" name="Freeform 563">
            <a:extLst>
              <a:ext uri="{FF2B5EF4-FFF2-40B4-BE49-F238E27FC236}">
                <a16:creationId xmlns:a16="http://schemas.microsoft.com/office/drawing/2014/main" id="{239610BE-1AE0-E306-2964-AC5B9BB78CF5}"/>
              </a:ext>
            </a:extLst>
          </p:cNvPr>
          <p:cNvSpPr>
            <a:spLocks/>
          </p:cNvSpPr>
          <p:nvPr/>
        </p:nvSpPr>
        <p:spPr bwMode="auto">
          <a:xfrm>
            <a:off x="8839200" y="2947988"/>
            <a:ext cx="7938" cy="11112"/>
          </a:xfrm>
          <a:custGeom>
            <a:avLst/>
            <a:gdLst>
              <a:gd name="T0" fmla="*/ 5 w 5"/>
              <a:gd name="T1" fmla="*/ 0 h 7"/>
              <a:gd name="T2" fmla="*/ 2 w 5"/>
              <a:gd name="T3" fmla="*/ 4 h 7"/>
              <a:gd name="T4" fmla="*/ 0 w 5"/>
              <a:gd name="T5" fmla="*/ 7 h 7"/>
            </a:gdLst>
            <a:ahLst/>
            <a:cxnLst>
              <a:cxn ang="0">
                <a:pos x="T0" y="T1"/>
              </a:cxn>
              <a:cxn ang="0">
                <a:pos x="T2" y="T3"/>
              </a:cxn>
              <a:cxn ang="0">
                <a:pos x="T4" y="T5"/>
              </a:cxn>
            </a:cxnLst>
            <a:rect l="0" t="0" r="r" b="b"/>
            <a:pathLst>
              <a:path w="5" h="7">
                <a:moveTo>
                  <a:pt x="5" y="0"/>
                </a:moveTo>
                <a:lnTo>
                  <a:pt x="2" y="4"/>
                </a:lnTo>
                <a:lnTo>
                  <a:pt x="0" y="7"/>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96" name="Freeform 564">
            <a:extLst>
              <a:ext uri="{FF2B5EF4-FFF2-40B4-BE49-F238E27FC236}">
                <a16:creationId xmlns:a16="http://schemas.microsoft.com/office/drawing/2014/main" id="{60D9AD4E-F1AE-00EB-520F-9672ECE4F5B7}"/>
              </a:ext>
            </a:extLst>
          </p:cNvPr>
          <p:cNvSpPr>
            <a:spLocks/>
          </p:cNvSpPr>
          <p:nvPr/>
        </p:nvSpPr>
        <p:spPr bwMode="auto">
          <a:xfrm>
            <a:off x="8847138" y="2936876"/>
            <a:ext cx="12700" cy="11113"/>
          </a:xfrm>
          <a:custGeom>
            <a:avLst/>
            <a:gdLst>
              <a:gd name="T0" fmla="*/ 8 w 8"/>
              <a:gd name="T1" fmla="*/ 0 h 7"/>
              <a:gd name="T2" fmla="*/ 4 w 8"/>
              <a:gd name="T3" fmla="*/ 3 h 7"/>
              <a:gd name="T4" fmla="*/ 0 w 8"/>
              <a:gd name="T5" fmla="*/ 7 h 7"/>
            </a:gdLst>
            <a:ahLst/>
            <a:cxnLst>
              <a:cxn ang="0">
                <a:pos x="T0" y="T1"/>
              </a:cxn>
              <a:cxn ang="0">
                <a:pos x="T2" y="T3"/>
              </a:cxn>
              <a:cxn ang="0">
                <a:pos x="T4" y="T5"/>
              </a:cxn>
            </a:cxnLst>
            <a:rect l="0" t="0" r="r" b="b"/>
            <a:pathLst>
              <a:path w="8" h="7">
                <a:moveTo>
                  <a:pt x="8" y="0"/>
                </a:moveTo>
                <a:lnTo>
                  <a:pt x="4" y="3"/>
                </a:lnTo>
                <a:lnTo>
                  <a:pt x="0" y="7"/>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97" name="Freeform 565">
            <a:extLst>
              <a:ext uri="{FF2B5EF4-FFF2-40B4-BE49-F238E27FC236}">
                <a16:creationId xmlns:a16="http://schemas.microsoft.com/office/drawing/2014/main" id="{79CF2DA9-F6EC-035D-99AA-890109C203BF}"/>
              </a:ext>
            </a:extLst>
          </p:cNvPr>
          <p:cNvSpPr>
            <a:spLocks/>
          </p:cNvSpPr>
          <p:nvPr/>
        </p:nvSpPr>
        <p:spPr bwMode="auto">
          <a:xfrm>
            <a:off x="8859839" y="2933701"/>
            <a:ext cx="14287" cy="3175"/>
          </a:xfrm>
          <a:custGeom>
            <a:avLst/>
            <a:gdLst>
              <a:gd name="T0" fmla="*/ 9 w 9"/>
              <a:gd name="T1" fmla="*/ 0 h 2"/>
              <a:gd name="T2" fmla="*/ 5 w 9"/>
              <a:gd name="T3" fmla="*/ 2 h 2"/>
              <a:gd name="T4" fmla="*/ 0 w 9"/>
              <a:gd name="T5" fmla="*/ 2 h 2"/>
            </a:gdLst>
            <a:ahLst/>
            <a:cxnLst>
              <a:cxn ang="0">
                <a:pos x="T0" y="T1"/>
              </a:cxn>
              <a:cxn ang="0">
                <a:pos x="T2" y="T3"/>
              </a:cxn>
              <a:cxn ang="0">
                <a:pos x="T4" y="T5"/>
              </a:cxn>
            </a:cxnLst>
            <a:rect l="0" t="0" r="r" b="b"/>
            <a:pathLst>
              <a:path w="9" h="2">
                <a:moveTo>
                  <a:pt x="9" y="0"/>
                </a:moveTo>
                <a:lnTo>
                  <a:pt x="5" y="2"/>
                </a:lnTo>
                <a:lnTo>
                  <a:pt x="0" y="2"/>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98" name="Freeform 566">
            <a:extLst>
              <a:ext uri="{FF2B5EF4-FFF2-40B4-BE49-F238E27FC236}">
                <a16:creationId xmlns:a16="http://schemas.microsoft.com/office/drawing/2014/main" id="{25751498-AF99-626B-BE96-734B76CBC30E}"/>
              </a:ext>
            </a:extLst>
          </p:cNvPr>
          <p:cNvSpPr>
            <a:spLocks/>
          </p:cNvSpPr>
          <p:nvPr/>
        </p:nvSpPr>
        <p:spPr bwMode="auto">
          <a:xfrm>
            <a:off x="8874125" y="2933701"/>
            <a:ext cx="26988" cy="3175"/>
          </a:xfrm>
          <a:custGeom>
            <a:avLst/>
            <a:gdLst>
              <a:gd name="T0" fmla="*/ 17 w 17"/>
              <a:gd name="T1" fmla="*/ 2 h 2"/>
              <a:gd name="T2" fmla="*/ 9 w 17"/>
              <a:gd name="T3" fmla="*/ 2 h 2"/>
              <a:gd name="T4" fmla="*/ 0 w 17"/>
              <a:gd name="T5" fmla="*/ 0 h 2"/>
            </a:gdLst>
            <a:ahLst/>
            <a:cxnLst>
              <a:cxn ang="0">
                <a:pos x="T0" y="T1"/>
              </a:cxn>
              <a:cxn ang="0">
                <a:pos x="T2" y="T3"/>
              </a:cxn>
              <a:cxn ang="0">
                <a:pos x="T4" y="T5"/>
              </a:cxn>
            </a:cxnLst>
            <a:rect l="0" t="0" r="r" b="b"/>
            <a:pathLst>
              <a:path w="17" h="2">
                <a:moveTo>
                  <a:pt x="17" y="2"/>
                </a:moveTo>
                <a:lnTo>
                  <a:pt x="9" y="2"/>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599" name="Freeform 567">
            <a:extLst>
              <a:ext uri="{FF2B5EF4-FFF2-40B4-BE49-F238E27FC236}">
                <a16:creationId xmlns:a16="http://schemas.microsoft.com/office/drawing/2014/main" id="{AE1F8842-69A3-6C77-6432-121916C442B5}"/>
              </a:ext>
            </a:extLst>
          </p:cNvPr>
          <p:cNvSpPr>
            <a:spLocks/>
          </p:cNvSpPr>
          <p:nvPr/>
        </p:nvSpPr>
        <p:spPr bwMode="auto">
          <a:xfrm>
            <a:off x="8901113" y="2936876"/>
            <a:ext cx="4762" cy="4763"/>
          </a:xfrm>
          <a:custGeom>
            <a:avLst/>
            <a:gdLst>
              <a:gd name="T0" fmla="*/ 3 w 3"/>
              <a:gd name="T1" fmla="*/ 3 h 3"/>
              <a:gd name="T2" fmla="*/ 1 w 3"/>
              <a:gd name="T3" fmla="*/ 1 h 3"/>
              <a:gd name="T4" fmla="*/ 0 w 3"/>
              <a:gd name="T5" fmla="*/ 0 h 3"/>
            </a:gdLst>
            <a:ahLst/>
            <a:cxnLst>
              <a:cxn ang="0">
                <a:pos x="T0" y="T1"/>
              </a:cxn>
              <a:cxn ang="0">
                <a:pos x="T2" y="T3"/>
              </a:cxn>
              <a:cxn ang="0">
                <a:pos x="T4" y="T5"/>
              </a:cxn>
            </a:cxnLst>
            <a:rect l="0" t="0" r="r" b="b"/>
            <a:pathLst>
              <a:path w="3" h="3">
                <a:moveTo>
                  <a:pt x="3" y="3"/>
                </a:moveTo>
                <a:lnTo>
                  <a:pt x="1" y="1"/>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600" name="Freeform 568">
            <a:extLst>
              <a:ext uri="{FF2B5EF4-FFF2-40B4-BE49-F238E27FC236}">
                <a16:creationId xmlns:a16="http://schemas.microsoft.com/office/drawing/2014/main" id="{2FF6DD37-FAA2-AEE9-B5FB-0C59F11FDEAB}"/>
              </a:ext>
            </a:extLst>
          </p:cNvPr>
          <p:cNvSpPr>
            <a:spLocks/>
          </p:cNvSpPr>
          <p:nvPr/>
        </p:nvSpPr>
        <p:spPr bwMode="auto">
          <a:xfrm>
            <a:off x="8901113" y="2941639"/>
            <a:ext cx="4762" cy="3175"/>
          </a:xfrm>
          <a:custGeom>
            <a:avLst/>
            <a:gdLst>
              <a:gd name="T0" fmla="*/ 0 w 3"/>
              <a:gd name="T1" fmla="*/ 2 h 2"/>
              <a:gd name="T2" fmla="*/ 1 w 3"/>
              <a:gd name="T3" fmla="*/ 2 h 2"/>
              <a:gd name="T4" fmla="*/ 3 w 3"/>
              <a:gd name="T5" fmla="*/ 0 h 2"/>
            </a:gdLst>
            <a:ahLst/>
            <a:cxnLst>
              <a:cxn ang="0">
                <a:pos x="T0" y="T1"/>
              </a:cxn>
              <a:cxn ang="0">
                <a:pos x="T2" y="T3"/>
              </a:cxn>
              <a:cxn ang="0">
                <a:pos x="T4" y="T5"/>
              </a:cxn>
            </a:cxnLst>
            <a:rect l="0" t="0" r="r" b="b"/>
            <a:pathLst>
              <a:path w="3" h="2">
                <a:moveTo>
                  <a:pt x="0" y="2"/>
                </a:moveTo>
                <a:lnTo>
                  <a:pt x="1" y="2"/>
                </a:lnTo>
                <a:lnTo>
                  <a:pt x="3"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601" name="Freeform 569">
            <a:extLst>
              <a:ext uri="{FF2B5EF4-FFF2-40B4-BE49-F238E27FC236}">
                <a16:creationId xmlns:a16="http://schemas.microsoft.com/office/drawing/2014/main" id="{8C30C905-F29C-754F-25AE-B965CAF8FA3B}"/>
              </a:ext>
            </a:extLst>
          </p:cNvPr>
          <p:cNvSpPr>
            <a:spLocks/>
          </p:cNvSpPr>
          <p:nvPr/>
        </p:nvSpPr>
        <p:spPr bwMode="auto">
          <a:xfrm>
            <a:off x="8877301" y="2944813"/>
            <a:ext cx="23813" cy="6350"/>
          </a:xfrm>
          <a:custGeom>
            <a:avLst/>
            <a:gdLst>
              <a:gd name="T0" fmla="*/ 0 w 15"/>
              <a:gd name="T1" fmla="*/ 4 h 4"/>
              <a:gd name="T2" fmla="*/ 7 w 15"/>
              <a:gd name="T3" fmla="*/ 4 h 4"/>
              <a:gd name="T4" fmla="*/ 15 w 15"/>
              <a:gd name="T5" fmla="*/ 0 h 4"/>
            </a:gdLst>
            <a:ahLst/>
            <a:cxnLst>
              <a:cxn ang="0">
                <a:pos x="T0" y="T1"/>
              </a:cxn>
              <a:cxn ang="0">
                <a:pos x="T2" y="T3"/>
              </a:cxn>
              <a:cxn ang="0">
                <a:pos x="T4" y="T5"/>
              </a:cxn>
            </a:cxnLst>
            <a:rect l="0" t="0" r="r" b="b"/>
            <a:pathLst>
              <a:path w="15" h="4">
                <a:moveTo>
                  <a:pt x="0" y="4"/>
                </a:moveTo>
                <a:lnTo>
                  <a:pt x="7" y="4"/>
                </a:lnTo>
                <a:lnTo>
                  <a:pt x="15"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602" name="Freeform 570">
            <a:extLst>
              <a:ext uri="{FF2B5EF4-FFF2-40B4-BE49-F238E27FC236}">
                <a16:creationId xmlns:a16="http://schemas.microsoft.com/office/drawing/2014/main" id="{950D5AAE-235A-160C-30A3-4104130A51A1}"/>
              </a:ext>
            </a:extLst>
          </p:cNvPr>
          <p:cNvSpPr>
            <a:spLocks/>
          </p:cNvSpPr>
          <p:nvPr/>
        </p:nvSpPr>
        <p:spPr bwMode="auto">
          <a:xfrm>
            <a:off x="8859838" y="2944813"/>
            <a:ext cx="17462" cy="6350"/>
          </a:xfrm>
          <a:custGeom>
            <a:avLst/>
            <a:gdLst>
              <a:gd name="T0" fmla="*/ 0 w 11"/>
              <a:gd name="T1" fmla="*/ 0 h 4"/>
              <a:gd name="T2" fmla="*/ 5 w 11"/>
              <a:gd name="T3" fmla="*/ 4 h 4"/>
              <a:gd name="T4" fmla="*/ 11 w 11"/>
              <a:gd name="T5" fmla="*/ 4 h 4"/>
            </a:gdLst>
            <a:ahLst/>
            <a:cxnLst>
              <a:cxn ang="0">
                <a:pos x="T0" y="T1"/>
              </a:cxn>
              <a:cxn ang="0">
                <a:pos x="T2" y="T3"/>
              </a:cxn>
              <a:cxn ang="0">
                <a:pos x="T4" y="T5"/>
              </a:cxn>
            </a:cxnLst>
            <a:rect l="0" t="0" r="r" b="b"/>
            <a:pathLst>
              <a:path w="11" h="4">
                <a:moveTo>
                  <a:pt x="0" y="0"/>
                </a:moveTo>
                <a:lnTo>
                  <a:pt x="5" y="4"/>
                </a:lnTo>
                <a:lnTo>
                  <a:pt x="11" y="4"/>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603" name="Freeform 571">
            <a:extLst>
              <a:ext uri="{FF2B5EF4-FFF2-40B4-BE49-F238E27FC236}">
                <a16:creationId xmlns:a16="http://schemas.microsoft.com/office/drawing/2014/main" id="{528D75B5-5A3A-4C89-9534-DE28711E9B50}"/>
              </a:ext>
            </a:extLst>
          </p:cNvPr>
          <p:cNvSpPr>
            <a:spLocks/>
          </p:cNvSpPr>
          <p:nvPr/>
        </p:nvSpPr>
        <p:spPr bwMode="auto">
          <a:xfrm>
            <a:off x="8847138" y="2936875"/>
            <a:ext cx="12700" cy="7938"/>
          </a:xfrm>
          <a:custGeom>
            <a:avLst/>
            <a:gdLst>
              <a:gd name="T0" fmla="*/ 0 w 8"/>
              <a:gd name="T1" fmla="*/ 0 h 5"/>
              <a:gd name="T2" fmla="*/ 4 w 8"/>
              <a:gd name="T3" fmla="*/ 3 h 5"/>
              <a:gd name="T4" fmla="*/ 8 w 8"/>
              <a:gd name="T5" fmla="*/ 5 h 5"/>
            </a:gdLst>
            <a:ahLst/>
            <a:cxnLst>
              <a:cxn ang="0">
                <a:pos x="T0" y="T1"/>
              </a:cxn>
              <a:cxn ang="0">
                <a:pos x="T2" y="T3"/>
              </a:cxn>
              <a:cxn ang="0">
                <a:pos x="T4" y="T5"/>
              </a:cxn>
            </a:cxnLst>
            <a:rect l="0" t="0" r="r" b="b"/>
            <a:pathLst>
              <a:path w="8" h="5">
                <a:moveTo>
                  <a:pt x="0" y="0"/>
                </a:moveTo>
                <a:lnTo>
                  <a:pt x="4" y="3"/>
                </a:lnTo>
                <a:lnTo>
                  <a:pt x="8" y="5"/>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604" name="Freeform 572">
            <a:extLst>
              <a:ext uri="{FF2B5EF4-FFF2-40B4-BE49-F238E27FC236}">
                <a16:creationId xmlns:a16="http://schemas.microsoft.com/office/drawing/2014/main" id="{9BA479BF-9376-EE3F-710D-5EC430F2F9C4}"/>
              </a:ext>
            </a:extLst>
          </p:cNvPr>
          <p:cNvSpPr>
            <a:spLocks/>
          </p:cNvSpPr>
          <p:nvPr/>
        </p:nvSpPr>
        <p:spPr bwMode="auto">
          <a:xfrm>
            <a:off x="8839200" y="2924175"/>
            <a:ext cx="7938" cy="12700"/>
          </a:xfrm>
          <a:custGeom>
            <a:avLst/>
            <a:gdLst>
              <a:gd name="T0" fmla="*/ 0 w 5"/>
              <a:gd name="T1" fmla="*/ 0 h 8"/>
              <a:gd name="T2" fmla="*/ 2 w 5"/>
              <a:gd name="T3" fmla="*/ 4 h 8"/>
              <a:gd name="T4" fmla="*/ 5 w 5"/>
              <a:gd name="T5" fmla="*/ 8 h 8"/>
            </a:gdLst>
            <a:ahLst/>
            <a:cxnLst>
              <a:cxn ang="0">
                <a:pos x="T0" y="T1"/>
              </a:cxn>
              <a:cxn ang="0">
                <a:pos x="T2" y="T3"/>
              </a:cxn>
              <a:cxn ang="0">
                <a:pos x="T4" y="T5"/>
              </a:cxn>
            </a:cxnLst>
            <a:rect l="0" t="0" r="r" b="b"/>
            <a:pathLst>
              <a:path w="5" h="8">
                <a:moveTo>
                  <a:pt x="0" y="0"/>
                </a:moveTo>
                <a:lnTo>
                  <a:pt x="2" y="4"/>
                </a:lnTo>
                <a:lnTo>
                  <a:pt x="5" y="8"/>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605" name="Freeform 573">
            <a:extLst>
              <a:ext uri="{FF2B5EF4-FFF2-40B4-BE49-F238E27FC236}">
                <a16:creationId xmlns:a16="http://schemas.microsoft.com/office/drawing/2014/main" id="{80112A4F-922E-C630-3F79-5F36E6F6CEBA}"/>
              </a:ext>
            </a:extLst>
          </p:cNvPr>
          <p:cNvSpPr>
            <a:spLocks/>
          </p:cNvSpPr>
          <p:nvPr/>
        </p:nvSpPr>
        <p:spPr bwMode="auto">
          <a:xfrm>
            <a:off x="8836026" y="2906713"/>
            <a:ext cx="3175" cy="17462"/>
          </a:xfrm>
          <a:custGeom>
            <a:avLst/>
            <a:gdLst>
              <a:gd name="T0" fmla="*/ 0 w 2"/>
              <a:gd name="T1" fmla="*/ 0 h 11"/>
              <a:gd name="T2" fmla="*/ 0 w 2"/>
              <a:gd name="T3" fmla="*/ 6 h 11"/>
              <a:gd name="T4" fmla="*/ 2 w 2"/>
              <a:gd name="T5" fmla="*/ 11 h 11"/>
            </a:gdLst>
            <a:ahLst/>
            <a:cxnLst>
              <a:cxn ang="0">
                <a:pos x="T0" y="T1"/>
              </a:cxn>
              <a:cxn ang="0">
                <a:pos x="T2" y="T3"/>
              </a:cxn>
              <a:cxn ang="0">
                <a:pos x="T4" y="T5"/>
              </a:cxn>
            </a:cxnLst>
            <a:rect l="0" t="0" r="r" b="b"/>
            <a:pathLst>
              <a:path w="2" h="11">
                <a:moveTo>
                  <a:pt x="0" y="0"/>
                </a:moveTo>
                <a:lnTo>
                  <a:pt x="0" y="6"/>
                </a:lnTo>
                <a:lnTo>
                  <a:pt x="2" y="11"/>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606" name="Freeform 574">
            <a:extLst>
              <a:ext uri="{FF2B5EF4-FFF2-40B4-BE49-F238E27FC236}">
                <a16:creationId xmlns:a16="http://schemas.microsoft.com/office/drawing/2014/main" id="{8B294399-B716-A6DB-B6FC-C07009F0FD13}"/>
              </a:ext>
            </a:extLst>
          </p:cNvPr>
          <p:cNvSpPr>
            <a:spLocks/>
          </p:cNvSpPr>
          <p:nvPr/>
        </p:nvSpPr>
        <p:spPr bwMode="auto">
          <a:xfrm>
            <a:off x="8836026" y="2889251"/>
            <a:ext cx="3175" cy="17463"/>
          </a:xfrm>
          <a:custGeom>
            <a:avLst/>
            <a:gdLst>
              <a:gd name="T0" fmla="*/ 2 w 2"/>
              <a:gd name="T1" fmla="*/ 0 h 11"/>
              <a:gd name="T2" fmla="*/ 0 w 2"/>
              <a:gd name="T3" fmla="*/ 6 h 11"/>
              <a:gd name="T4" fmla="*/ 0 w 2"/>
              <a:gd name="T5" fmla="*/ 11 h 11"/>
            </a:gdLst>
            <a:ahLst/>
            <a:cxnLst>
              <a:cxn ang="0">
                <a:pos x="T0" y="T1"/>
              </a:cxn>
              <a:cxn ang="0">
                <a:pos x="T2" y="T3"/>
              </a:cxn>
              <a:cxn ang="0">
                <a:pos x="T4" y="T5"/>
              </a:cxn>
            </a:cxnLst>
            <a:rect l="0" t="0" r="r" b="b"/>
            <a:pathLst>
              <a:path w="2" h="11">
                <a:moveTo>
                  <a:pt x="2" y="0"/>
                </a:moveTo>
                <a:lnTo>
                  <a:pt x="0" y="6"/>
                </a:lnTo>
                <a:lnTo>
                  <a:pt x="0" y="11"/>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607" name="Freeform 575">
            <a:extLst>
              <a:ext uri="{FF2B5EF4-FFF2-40B4-BE49-F238E27FC236}">
                <a16:creationId xmlns:a16="http://schemas.microsoft.com/office/drawing/2014/main" id="{9D84FCCC-50CA-492A-5F21-DA5FD52C08CA}"/>
              </a:ext>
            </a:extLst>
          </p:cNvPr>
          <p:cNvSpPr>
            <a:spLocks/>
          </p:cNvSpPr>
          <p:nvPr/>
        </p:nvSpPr>
        <p:spPr bwMode="auto">
          <a:xfrm>
            <a:off x="8839200" y="2878138"/>
            <a:ext cx="7938" cy="11112"/>
          </a:xfrm>
          <a:custGeom>
            <a:avLst/>
            <a:gdLst>
              <a:gd name="T0" fmla="*/ 5 w 5"/>
              <a:gd name="T1" fmla="*/ 0 h 7"/>
              <a:gd name="T2" fmla="*/ 2 w 5"/>
              <a:gd name="T3" fmla="*/ 3 h 7"/>
              <a:gd name="T4" fmla="*/ 0 w 5"/>
              <a:gd name="T5" fmla="*/ 7 h 7"/>
            </a:gdLst>
            <a:ahLst/>
            <a:cxnLst>
              <a:cxn ang="0">
                <a:pos x="T0" y="T1"/>
              </a:cxn>
              <a:cxn ang="0">
                <a:pos x="T2" y="T3"/>
              </a:cxn>
              <a:cxn ang="0">
                <a:pos x="T4" y="T5"/>
              </a:cxn>
            </a:cxnLst>
            <a:rect l="0" t="0" r="r" b="b"/>
            <a:pathLst>
              <a:path w="5" h="7">
                <a:moveTo>
                  <a:pt x="5" y="0"/>
                </a:moveTo>
                <a:lnTo>
                  <a:pt x="2" y="3"/>
                </a:lnTo>
                <a:lnTo>
                  <a:pt x="0" y="7"/>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608" name="Freeform 576">
            <a:extLst>
              <a:ext uri="{FF2B5EF4-FFF2-40B4-BE49-F238E27FC236}">
                <a16:creationId xmlns:a16="http://schemas.microsoft.com/office/drawing/2014/main" id="{489937A4-FC61-DFD3-A5D3-5E23C6EDA01C}"/>
              </a:ext>
            </a:extLst>
          </p:cNvPr>
          <p:cNvSpPr>
            <a:spLocks/>
          </p:cNvSpPr>
          <p:nvPr/>
        </p:nvSpPr>
        <p:spPr bwMode="auto">
          <a:xfrm>
            <a:off x="8847138" y="2868614"/>
            <a:ext cx="12700" cy="9525"/>
          </a:xfrm>
          <a:custGeom>
            <a:avLst/>
            <a:gdLst>
              <a:gd name="T0" fmla="*/ 8 w 8"/>
              <a:gd name="T1" fmla="*/ 0 h 6"/>
              <a:gd name="T2" fmla="*/ 4 w 8"/>
              <a:gd name="T3" fmla="*/ 2 h 6"/>
              <a:gd name="T4" fmla="*/ 0 w 8"/>
              <a:gd name="T5" fmla="*/ 6 h 6"/>
            </a:gdLst>
            <a:ahLst/>
            <a:cxnLst>
              <a:cxn ang="0">
                <a:pos x="T0" y="T1"/>
              </a:cxn>
              <a:cxn ang="0">
                <a:pos x="T2" y="T3"/>
              </a:cxn>
              <a:cxn ang="0">
                <a:pos x="T4" y="T5"/>
              </a:cxn>
            </a:cxnLst>
            <a:rect l="0" t="0" r="r" b="b"/>
            <a:pathLst>
              <a:path w="8" h="6">
                <a:moveTo>
                  <a:pt x="8" y="0"/>
                </a:moveTo>
                <a:lnTo>
                  <a:pt x="4" y="2"/>
                </a:lnTo>
                <a:lnTo>
                  <a:pt x="0" y="6"/>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609" name="Freeform 577">
            <a:extLst>
              <a:ext uri="{FF2B5EF4-FFF2-40B4-BE49-F238E27FC236}">
                <a16:creationId xmlns:a16="http://schemas.microsoft.com/office/drawing/2014/main" id="{E999B7D8-D6B0-01F1-844B-63FC58EF430A}"/>
              </a:ext>
            </a:extLst>
          </p:cNvPr>
          <p:cNvSpPr>
            <a:spLocks/>
          </p:cNvSpPr>
          <p:nvPr/>
        </p:nvSpPr>
        <p:spPr bwMode="auto">
          <a:xfrm>
            <a:off x="8859839" y="2865439"/>
            <a:ext cx="14287" cy="3175"/>
          </a:xfrm>
          <a:custGeom>
            <a:avLst/>
            <a:gdLst>
              <a:gd name="T0" fmla="*/ 9 w 9"/>
              <a:gd name="T1" fmla="*/ 0 h 2"/>
              <a:gd name="T2" fmla="*/ 3 w 9"/>
              <a:gd name="T3" fmla="*/ 0 h 2"/>
              <a:gd name="T4" fmla="*/ 0 w 9"/>
              <a:gd name="T5" fmla="*/ 2 h 2"/>
            </a:gdLst>
            <a:ahLst/>
            <a:cxnLst>
              <a:cxn ang="0">
                <a:pos x="T0" y="T1"/>
              </a:cxn>
              <a:cxn ang="0">
                <a:pos x="T2" y="T3"/>
              </a:cxn>
              <a:cxn ang="0">
                <a:pos x="T4" y="T5"/>
              </a:cxn>
            </a:cxnLst>
            <a:rect l="0" t="0" r="r" b="b"/>
            <a:pathLst>
              <a:path w="9" h="2">
                <a:moveTo>
                  <a:pt x="9" y="0"/>
                </a:moveTo>
                <a:lnTo>
                  <a:pt x="3" y="0"/>
                </a:lnTo>
                <a:lnTo>
                  <a:pt x="0" y="2"/>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610" name="Freeform 578">
            <a:extLst>
              <a:ext uri="{FF2B5EF4-FFF2-40B4-BE49-F238E27FC236}">
                <a16:creationId xmlns:a16="http://schemas.microsoft.com/office/drawing/2014/main" id="{A3808FA2-0FA7-342D-AD5D-81A4B8D30B3D}"/>
              </a:ext>
            </a:extLst>
          </p:cNvPr>
          <p:cNvSpPr>
            <a:spLocks/>
          </p:cNvSpPr>
          <p:nvPr/>
        </p:nvSpPr>
        <p:spPr bwMode="auto">
          <a:xfrm>
            <a:off x="8874125" y="2863850"/>
            <a:ext cx="14288" cy="1588"/>
          </a:xfrm>
          <a:custGeom>
            <a:avLst/>
            <a:gdLst>
              <a:gd name="T0" fmla="*/ 9 w 9"/>
              <a:gd name="T1" fmla="*/ 1 h 1"/>
              <a:gd name="T2" fmla="*/ 6 w 9"/>
              <a:gd name="T3" fmla="*/ 0 h 1"/>
              <a:gd name="T4" fmla="*/ 0 w 9"/>
              <a:gd name="T5" fmla="*/ 1 h 1"/>
            </a:gdLst>
            <a:ahLst/>
            <a:cxnLst>
              <a:cxn ang="0">
                <a:pos x="T0" y="T1"/>
              </a:cxn>
              <a:cxn ang="0">
                <a:pos x="T2" y="T3"/>
              </a:cxn>
              <a:cxn ang="0">
                <a:pos x="T4" y="T5"/>
              </a:cxn>
            </a:cxnLst>
            <a:rect l="0" t="0" r="r" b="b"/>
            <a:pathLst>
              <a:path w="9" h="1">
                <a:moveTo>
                  <a:pt x="9" y="1"/>
                </a:moveTo>
                <a:lnTo>
                  <a:pt x="6" y="0"/>
                </a:lnTo>
                <a:lnTo>
                  <a:pt x="0" y="1"/>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611" name="Freeform 579">
            <a:extLst>
              <a:ext uri="{FF2B5EF4-FFF2-40B4-BE49-F238E27FC236}">
                <a16:creationId xmlns:a16="http://schemas.microsoft.com/office/drawing/2014/main" id="{1AE4250D-3C0F-6207-D086-15A1B6F18560}"/>
              </a:ext>
            </a:extLst>
          </p:cNvPr>
          <p:cNvSpPr>
            <a:spLocks/>
          </p:cNvSpPr>
          <p:nvPr/>
        </p:nvSpPr>
        <p:spPr bwMode="auto">
          <a:xfrm>
            <a:off x="8888413" y="2865438"/>
            <a:ext cx="17462" cy="6350"/>
          </a:xfrm>
          <a:custGeom>
            <a:avLst/>
            <a:gdLst>
              <a:gd name="T0" fmla="*/ 11 w 11"/>
              <a:gd name="T1" fmla="*/ 4 h 4"/>
              <a:gd name="T2" fmla="*/ 6 w 11"/>
              <a:gd name="T3" fmla="*/ 2 h 4"/>
              <a:gd name="T4" fmla="*/ 0 w 11"/>
              <a:gd name="T5" fmla="*/ 0 h 4"/>
            </a:gdLst>
            <a:ahLst/>
            <a:cxnLst>
              <a:cxn ang="0">
                <a:pos x="T0" y="T1"/>
              </a:cxn>
              <a:cxn ang="0">
                <a:pos x="T2" y="T3"/>
              </a:cxn>
              <a:cxn ang="0">
                <a:pos x="T4" y="T5"/>
              </a:cxn>
            </a:cxnLst>
            <a:rect l="0" t="0" r="r" b="b"/>
            <a:pathLst>
              <a:path w="11" h="4">
                <a:moveTo>
                  <a:pt x="11" y="4"/>
                </a:moveTo>
                <a:lnTo>
                  <a:pt x="6" y="2"/>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612" name="Freeform 580">
            <a:extLst>
              <a:ext uri="{FF2B5EF4-FFF2-40B4-BE49-F238E27FC236}">
                <a16:creationId xmlns:a16="http://schemas.microsoft.com/office/drawing/2014/main" id="{2CD2FB4F-E9BF-9283-8BA9-03515137B6E3}"/>
              </a:ext>
            </a:extLst>
          </p:cNvPr>
          <p:cNvSpPr>
            <a:spLocks/>
          </p:cNvSpPr>
          <p:nvPr/>
        </p:nvSpPr>
        <p:spPr bwMode="auto">
          <a:xfrm>
            <a:off x="9182101" y="3216276"/>
            <a:ext cx="66675" cy="346075"/>
          </a:xfrm>
          <a:custGeom>
            <a:avLst/>
            <a:gdLst>
              <a:gd name="T0" fmla="*/ 20 w 42"/>
              <a:gd name="T1" fmla="*/ 218 h 218"/>
              <a:gd name="T2" fmla="*/ 20 w 42"/>
              <a:gd name="T3" fmla="*/ 174 h 218"/>
              <a:gd name="T4" fmla="*/ 0 w 42"/>
              <a:gd name="T5" fmla="*/ 174 h 218"/>
              <a:gd name="T6" fmla="*/ 0 w 42"/>
              <a:gd name="T7" fmla="*/ 0 h 218"/>
              <a:gd name="T8" fmla="*/ 42 w 42"/>
              <a:gd name="T9" fmla="*/ 0 h 218"/>
              <a:gd name="T10" fmla="*/ 42 w 42"/>
              <a:gd name="T11" fmla="*/ 174 h 218"/>
              <a:gd name="T12" fmla="*/ 20 w 42"/>
              <a:gd name="T13" fmla="*/ 174 h 218"/>
            </a:gdLst>
            <a:ahLst/>
            <a:cxnLst>
              <a:cxn ang="0">
                <a:pos x="T0" y="T1"/>
              </a:cxn>
              <a:cxn ang="0">
                <a:pos x="T2" y="T3"/>
              </a:cxn>
              <a:cxn ang="0">
                <a:pos x="T4" y="T5"/>
              </a:cxn>
              <a:cxn ang="0">
                <a:pos x="T6" y="T7"/>
              </a:cxn>
              <a:cxn ang="0">
                <a:pos x="T8" y="T9"/>
              </a:cxn>
              <a:cxn ang="0">
                <a:pos x="T10" y="T11"/>
              </a:cxn>
              <a:cxn ang="0">
                <a:pos x="T12" y="T13"/>
              </a:cxn>
            </a:cxnLst>
            <a:rect l="0" t="0" r="r" b="b"/>
            <a:pathLst>
              <a:path w="42" h="218">
                <a:moveTo>
                  <a:pt x="20" y="218"/>
                </a:moveTo>
                <a:lnTo>
                  <a:pt x="20" y="174"/>
                </a:lnTo>
                <a:lnTo>
                  <a:pt x="0" y="174"/>
                </a:lnTo>
                <a:lnTo>
                  <a:pt x="0" y="0"/>
                </a:lnTo>
                <a:lnTo>
                  <a:pt x="42" y="0"/>
                </a:lnTo>
                <a:lnTo>
                  <a:pt x="42" y="174"/>
                </a:lnTo>
                <a:lnTo>
                  <a:pt x="20" y="174"/>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613" name="Line 581">
            <a:extLst>
              <a:ext uri="{FF2B5EF4-FFF2-40B4-BE49-F238E27FC236}">
                <a16:creationId xmlns:a16="http://schemas.microsoft.com/office/drawing/2014/main" id="{8417190B-E034-F42E-4133-E675976B887D}"/>
              </a:ext>
            </a:extLst>
          </p:cNvPr>
          <p:cNvSpPr>
            <a:spLocks noChangeShapeType="1"/>
          </p:cNvSpPr>
          <p:nvPr/>
        </p:nvSpPr>
        <p:spPr bwMode="auto">
          <a:xfrm>
            <a:off x="8423275" y="2462214"/>
            <a:ext cx="1588" cy="47942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614" name="Freeform 582">
            <a:extLst>
              <a:ext uri="{FF2B5EF4-FFF2-40B4-BE49-F238E27FC236}">
                <a16:creationId xmlns:a16="http://schemas.microsoft.com/office/drawing/2014/main" id="{925CDADF-E4CF-C8AD-CFA5-97F3F7C4131A}"/>
              </a:ext>
            </a:extLst>
          </p:cNvPr>
          <p:cNvSpPr>
            <a:spLocks/>
          </p:cNvSpPr>
          <p:nvPr/>
        </p:nvSpPr>
        <p:spPr bwMode="auto">
          <a:xfrm>
            <a:off x="8423275" y="3013075"/>
            <a:ext cx="482600" cy="615950"/>
          </a:xfrm>
          <a:custGeom>
            <a:avLst/>
            <a:gdLst>
              <a:gd name="T0" fmla="*/ 0 w 304"/>
              <a:gd name="T1" fmla="*/ 0 h 388"/>
              <a:gd name="T2" fmla="*/ 0 w 304"/>
              <a:gd name="T3" fmla="*/ 388 h 388"/>
              <a:gd name="T4" fmla="*/ 304 w 304"/>
              <a:gd name="T5" fmla="*/ 388 h 388"/>
              <a:gd name="T6" fmla="*/ 304 w 304"/>
              <a:gd name="T7" fmla="*/ 259 h 388"/>
            </a:gdLst>
            <a:ahLst/>
            <a:cxnLst>
              <a:cxn ang="0">
                <a:pos x="T0" y="T1"/>
              </a:cxn>
              <a:cxn ang="0">
                <a:pos x="T2" y="T3"/>
              </a:cxn>
              <a:cxn ang="0">
                <a:pos x="T4" y="T5"/>
              </a:cxn>
              <a:cxn ang="0">
                <a:pos x="T6" y="T7"/>
              </a:cxn>
            </a:cxnLst>
            <a:rect l="0" t="0" r="r" b="b"/>
            <a:pathLst>
              <a:path w="304" h="388">
                <a:moveTo>
                  <a:pt x="0" y="0"/>
                </a:moveTo>
                <a:lnTo>
                  <a:pt x="0" y="388"/>
                </a:lnTo>
                <a:lnTo>
                  <a:pt x="304" y="388"/>
                </a:lnTo>
                <a:lnTo>
                  <a:pt x="304" y="259"/>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615" name="Freeform 583">
            <a:extLst>
              <a:ext uri="{FF2B5EF4-FFF2-40B4-BE49-F238E27FC236}">
                <a16:creationId xmlns:a16="http://schemas.microsoft.com/office/drawing/2014/main" id="{2F5BC6E9-689E-BCC3-FDF3-ED173C9EAF2E}"/>
              </a:ext>
            </a:extLst>
          </p:cNvPr>
          <p:cNvSpPr>
            <a:spLocks/>
          </p:cNvSpPr>
          <p:nvPr/>
        </p:nvSpPr>
        <p:spPr bwMode="auto">
          <a:xfrm>
            <a:off x="7735888" y="2462214"/>
            <a:ext cx="1892300" cy="892175"/>
          </a:xfrm>
          <a:custGeom>
            <a:avLst/>
            <a:gdLst>
              <a:gd name="T0" fmla="*/ 0 w 1192"/>
              <a:gd name="T1" fmla="*/ 0 h 562"/>
              <a:gd name="T2" fmla="*/ 1170 w 1192"/>
              <a:gd name="T3" fmla="*/ 0 h 562"/>
              <a:gd name="T4" fmla="*/ 1170 w 1192"/>
              <a:gd name="T5" fmla="*/ 389 h 562"/>
              <a:gd name="T6" fmla="*/ 1192 w 1192"/>
              <a:gd name="T7" fmla="*/ 389 h 562"/>
              <a:gd name="T8" fmla="*/ 1192 w 1192"/>
              <a:gd name="T9" fmla="*/ 562 h 562"/>
              <a:gd name="T10" fmla="*/ 1148 w 1192"/>
              <a:gd name="T11" fmla="*/ 562 h 562"/>
              <a:gd name="T12" fmla="*/ 1148 w 1192"/>
              <a:gd name="T13" fmla="*/ 389 h 562"/>
              <a:gd name="T14" fmla="*/ 1170 w 1192"/>
              <a:gd name="T15" fmla="*/ 389 h 5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92" h="562">
                <a:moveTo>
                  <a:pt x="0" y="0"/>
                </a:moveTo>
                <a:lnTo>
                  <a:pt x="1170" y="0"/>
                </a:lnTo>
                <a:lnTo>
                  <a:pt x="1170" y="389"/>
                </a:lnTo>
                <a:lnTo>
                  <a:pt x="1192" y="389"/>
                </a:lnTo>
                <a:lnTo>
                  <a:pt x="1192" y="562"/>
                </a:lnTo>
                <a:lnTo>
                  <a:pt x="1148" y="562"/>
                </a:lnTo>
                <a:lnTo>
                  <a:pt x="1148" y="389"/>
                </a:lnTo>
                <a:lnTo>
                  <a:pt x="1170" y="389"/>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616" name="Line 584">
            <a:extLst>
              <a:ext uri="{FF2B5EF4-FFF2-40B4-BE49-F238E27FC236}">
                <a16:creationId xmlns:a16="http://schemas.microsoft.com/office/drawing/2014/main" id="{2C9884EF-09EA-AA70-BCDA-4B7D56A8253C}"/>
              </a:ext>
            </a:extLst>
          </p:cNvPr>
          <p:cNvSpPr>
            <a:spLocks noChangeShapeType="1"/>
          </p:cNvSpPr>
          <p:nvPr/>
        </p:nvSpPr>
        <p:spPr bwMode="auto">
          <a:xfrm>
            <a:off x="8902700" y="3076575"/>
            <a:ext cx="304800" cy="1588"/>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617" name="Line 585">
            <a:extLst>
              <a:ext uri="{FF2B5EF4-FFF2-40B4-BE49-F238E27FC236}">
                <a16:creationId xmlns:a16="http://schemas.microsoft.com/office/drawing/2014/main" id="{83CEAFAA-8F55-45E3-265F-0F83864EF69C}"/>
              </a:ext>
            </a:extLst>
          </p:cNvPr>
          <p:cNvSpPr>
            <a:spLocks noChangeShapeType="1"/>
          </p:cNvSpPr>
          <p:nvPr/>
        </p:nvSpPr>
        <p:spPr bwMode="auto">
          <a:xfrm>
            <a:off x="8905875" y="3152776"/>
            <a:ext cx="1588" cy="339725"/>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618" name="Line 586">
            <a:extLst>
              <a:ext uri="{FF2B5EF4-FFF2-40B4-BE49-F238E27FC236}">
                <a16:creationId xmlns:a16="http://schemas.microsoft.com/office/drawing/2014/main" id="{DDA579E2-B2A2-A640-5252-5A81A30F4AE4}"/>
              </a:ext>
            </a:extLst>
          </p:cNvPr>
          <p:cNvSpPr>
            <a:spLocks noChangeShapeType="1"/>
          </p:cNvSpPr>
          <p:nvPr/>
        </p:nvSpPr>
        <p:spPr bwMode="auto">
          <a:xfrm flipV="1">
            <a:off x="8905875" y="2735263"/>
            <a:ext cx="1588" cy="13970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619" name="Line 587">
            <a:extLst>
              <a:ext uri="{FF2B5EF4-FFF2-40B4-BE49-F238E27FC236}">
                <a16:creationId xmlns:a16="http://schemas.microsoft.com/office/drawing/2014/main" id="{BF0E20B9-542E-B31E-F7D8-D1466837C946}"/>
              </a:ext>
            </a:extLst>
          </p:cNvPr>
          <p:cNvSpPr>
            <a:spLocks noChangeShapeType="1"/>
          </p:cNvSpPr>
          <p:nvPr/>
        </p:nvSpPr>
        <p:spPr bwMode="auto">
          <a:xfrm flipV="1">
            <a:off x="9207500" y="3070225"/>
            <a:ext cx="1588" cy="14605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620" name="Line 588">
            <a:extLst>
              <a:ext uri="{FF2B5EF4-FFF2-40B4-BE49-F238E27FC236}">
                <a16:creationId xmlns:a16="http://schemas.microsoft.com/office/drawing/2014/main" id="{B6A3673B-0C52-D40B-1802-48752C092742}"/>
              </a:ext>
            </a:extLst>
          </p:cNvPr>
          <p:cNvSpPr>
            <a:spLocks noChangeShapeType="1"/>
          </p:cNvSpPr>
          <p:nvPr/>
        </p:nvSpPr>
        <p:spPr bwMode="auto">
          <a:xfrm>
            <a:off x="9213850" y="3562350"/>
            <a:ext cx="1588" cy="407988"/>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621" name="Freeform 589">
            <a:extLst>
              <a:ext uri="{FF2B5EF4-FFF2-40B4-BE49-F238E27FC236}">
                <a16:creationId xmlns:a16="http://schemas.microsoft.com/office/drawing/2014/main" id="{3C8EED99-16BF-762E-E4E4-7085D36394A6}"/>
              </a:ext>
            </a:extLst>
          </p:cNvPr>
          <p:cNvSpPr>
            <a:spLocks/>
          </p:cNvSpPr>
          <p:nvPr/>
        </p:nvSpPr>
        <p:spPr bwMode="auto">
          <a:xfrm>
            <a:off x="9043989" y="3354388"/>
            <a:ext cx="549275" cy="615950"/>
          </a:xfrm>
          <a:custGeom>
            <a:avLst/>
            <a:gdLst>
              <a:gd name="T0" fmla="*/ 0 w 346"/>
              <a:gd name="T1" fmla="*/ 388 h 388"/>
              <a:gd name="T2" fmla="*/ 346 w 346"/>
              <a:gd name="T3" fmla="*/ 388 h 388"/>
              <a:gd name="T4" fmla="*/ 346 w 346"/>
              <a:gd name="T5" fmla="*/ 0 h 388"/>
            </a:gdLst>
            <a:ahLst/>
            <a:cxnLst>
              <a:cxn ang="0">
                <a:pos x="T0" y="T1"/>
              </a:cxn>
              <a:cxn ang="0">
                <a:pos x="T2" y="T3"/>
              </a:cxn>
              <a:cxn ang="0">
                <a:pos x="T4" y="T5"/>
              </a:cxn>
            </a:cxnLst>
            <a:rect l="0" t="0" r="r" b="b"/>
            <a:pathLst>
              <a:path w="346" h="388">
                <a:moveTo>
                  <a:pt x="0" y="388"/>
                </a:moveTo>
                <a:lnTo>
                  <a:pt x="346" y="388"/>
                </a:lnTo>
                <a:lnTo>
                  <a:pt x="346"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622" name="Freeform 590">
            <a:extLst>
              <a:ext uri="{FF2B5EF4-FFF2-40B4-BE49-F238E27FC236}">
                <a16:creationId xmlns:a16="http://schemas.microsoft.com/office/drawing/2014/main" id="{50B02395-7890-9268-C6AE-90F9BBE8754F}"/>
              </a:ext>
            </a:extLst>
          </p:cNvPr>
          <p:cNvSpPr>
            <a:spLocks/>
          </p:cNvSpPr>
          <p:nvPr/>
        </p:nvSpPr>
        <p:spPr bwMode="auto">
          <a:xfrm>
            <a:off x="7727950" y="2462213"/>
            <a:ext cx="14288" cy="6350"/>
          </a:xfrm>
          <a:custGeom>
            <a:avLst/>
            <a:gdLst>
              <a:gd name="T0" fmla="*/ 0 w 9"/>
              <a:gd name="T1" fmla="*/ 0 h 4"/>
              <a:gd name="T2" fmla="*/ 1 w 9"/>
              <a:gd name="T3" fmla="*/ 2 h 4"/>
              <a:gd name="T4" fmla="*/ 1 w 9"/>
              <a:gd name="T5" fmla="*/ 4 h 4"/>
              <a:gd name="T6" fmla="*/ 5 w 9"/>
              <a:gd name="T7" fmla="*/ 4 h 4"/>
              <a:gd name="T8" fmla="*/ 7 w 9"/>
              <a:gd name="T9" fmla="*/ 2 h 4"/>
              <a:gd name="T10" fmla="*/ 9 w 9"/>
              <a:gd name="T11" fmla="*/ 0 h 4"/>
            </a:gdLst>
            <a:ahLst/>
            <a:cxnLst>
              <a:cxn ang="0">
                <a:pos x="T0" y="T1"/>
              </a:cxn>
              <a:cxn ang="0">
                <a:pos x="T2" y="T3"/>
              </a:cxn>
              <a:cxn ang="0">
                <a:pos x="T4" y="T5"/>
              </a:cxn>
              <a:cxn ang="0">
                <a:pos x="T6" y="T7"/>
              </a:cxn>
              <a:cxn ang="0">
                <a:pos x="T8" y="T9"/>
              </a:cxn>
              <a:cxn ang="0">
                <a:pos x="T10" y="T11"/>
              </a:cxn>
            </a:cxnLst>
            <a:rect l="0" t="0" r="r" b="b"/>
            <a:pathLst>
              <a:path w="9" h="4">
                <a:moveTo>
                  <a:pt x="0" y="0"/>
                </a:moveTo>
                <a:lnTo>
                  <a:pt x="1" y="2"/>
                </a:lnTo>
                <a:lnTo>
                  <a:pt x="1" y="4"/>
                </a:lnTo>
                <a:lnTo>
                  <a:pt x="5" y="4"/>
                </a:lnTo>
                <a:lnTo>
                  <a:pt x="7" y="2"/>
                </a:lnTo>
                <a:lnTo>
                  <a:pt x="9" y="0"/>
                </a:lnTo>
              </a:path>
            </a:pathLst>
          </a:custGeom>
          <a:noFill/>
          <a:ln w="111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623" name="Freeform 591">
            <a:extLst>
              <a:ext uri="{FF2B5EF4-FFF2-40B4-BE49-F238E27FC236}">
                <a16:creationId xmlns:a16="http://schemas.microsoft.com/office/drawing/2014/main" id="{0BBDF970-F239-5FD4-9555-8CBB1633D85C}"/>
              </a:ext>
            </a:extLst>
          </p:cNvPr>
          <p:cNvSpPr>
            <a:spLocks/>
          </p:cNvSpPr>
          <p:nvPr/>
        </p:nvSpPr>
        <p:spPr bwMode="auto">
          <a:xfrm>
            <a:off x="7727950" y="2454275"/>
            <a:ext cx="14288" cy="7938"/>
          </a:xfrm>
          <a:custGeom>
            <a:avLst/>
            <a:gdLst>
              <a:gd name="T0" fmla="*/ 9 w 9"/>
              <a:gd name="T1" fmla="*/ 5 h 5"/>
              <a:gd name="T2" fmla="*/ 7 w 9"/>
              <a:gd name="T3" fmla="*/ 2 h 5"/>
              <a:gd name="T4" fmla="*/ 5 w 9"/>
              <a:gd name="T5" fmla="*/ 2 h 5"/>
              <a:gd name="T6" fmla="*/ 3 w 9"/>
              <a:gd name="T7" fmla="*/ 0 h 5"/>
              <a:gd name="T8" fmla="*/ 1 w 9"/>
              <a:gd name="T9" fmla="*/ 2 h 5"/>
              <a:gd name="T10" fmla="*/ 0 w 9"/>
              <a:gd name="T11" fmla="*/ 2 h 5"/>
              <a:gd name="T12" fmla="*/ 0 w 9"/>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9" h="5">
                <a:moveTo>
                  <a:pt x="9" y="5"/>
                </a:moveTo>
                <a:lnTo>
                  <a:pt x="7" y="2"/>
                </a:lnTo>
                <a:lnTo>
                  <a:pt x="5" y="2"/>
                </a:lnTo>
                <a:lnTo>
                  <a:pt x="3" y="0"/>
                </a:lnTo>
                <a:lnTo>
                  <a:pt x="1" y="2"/>
                </a:lnTo>
                <a:lnTo>
                  <a:pt x="0" y="2"/>
                </a:lnTo>
                <a:lnTo>
                  <a:pt x="0" y="5"/>
                </a:lnTo>
              </a:path>
            </a:pathLst>
          </a:custGeom>
          <a:noFill/>
          <a:ln w="111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624" name="Freeform 592">
            <a:extLst>
              <a:ext uri="{FF2B5EF4-FFF2-40B4-BE49-F238E27FC236}">
                <a16:creationId xmlns:a16="http://schemas.microsoft.com/office/drawing/2014/main" id="{E5880308-C60C-B73A-C4C6-333011600CA1}"/>
              </a:ext>
            </a:extLst>
          </p:cNvPr>
          <p:cNvSpPr>
            <a:spLocks/>
          </p:cNvSpPr>
          <p:nvPr/>
        </p:nvSpPr>
        <p:spPr bwMode="auto">
          <a:xfrm>
            <a:off x="8418513" y="2462213"/>
            <a:ext cx="11112" cy="6350"/>
          </a:xfrm>
          <a:custGeom>
            <a:avLst/>
            <a:gdLst>
              <a:gd name="T0" fmla="*/ 0 w 7"/>
              <a:gd name="T1" fmla="*/ 0 h 4"/>
              <a:gd name="T2" fmla="*/ 0 w 7"/>
              <a:gd name="T3" fmla="*/ 2 h 4"/>
              <a:gd name="T4" fmla="*/ 1 w 7"/>
              <a:gd name="T5" fmla="*/ 4 h 4"/>
              <a:gd name="T6" fmla="*/ 3 w 7"/>
              <a:gd name="T7" fmla="*/ 4 h 4"/>
              <a:gd name="T8" fmla="*/ 7 w 7"/>
              <a:gd name="T9" fmla="*/ 2 h 4"/>
              <a:gd name="T10" fmla="*/ 7 w 7"/>
              <a:gd name="T11" fmla="*/ 0 h 4"/>
            </a:gdLst>
            <a:ahLst/>
            <a:cxnLst>
              <a:cxn ang="0">
                <a:pos x="T0" y="T1"/>
              </a:cxn>
              <a:cxn ang="0">
                <a:pos x="T2" y="T3"/>
              </a:cxn>
              <a:cxn ang="0">
                <a:pos x="T4" y="T5"/>
              </a:cxn>
              <a:cxn ang="0">
                <a:pos x="T6" y="T7"/>
              </a:cxn>
              <a:cxn ang="0">
                <a:pos x="T8" y="T9"/>
              </a:cxn>
              <a:cxn ang="0">
                <a:pos x="T10" y="T11"/>
              </a:cxn>
            </a:cxnLst>
            <a:rect l="0" t="0" r="r" b="b"/>
            <a:pathLst>
              <a:path w="7" h="4">
                <a:moveTo>
                  <a:pt x="0" y="0"/>
                </a:moveTo>
                <a:lnTo>
                  <a:pt x="0" y="2"/>
                </a:lnTo>
                <a:lnTo>
                  <a:pt x="1" y="4"/>
                </a:lnTo>
                <a:lnTo>
                  <a:pt x="3" y="4"/>
                </a:lnTo>
                <a:lnTo>
                  <a:pt x="7" y="2"/>
                </a:lnTo>
                <a:lnTo>
                  <a:pt x="7" y="0"/>
                </a:lnTo>
              </a:path>
            </a:pathLst>
          </a:custGeom>
          <a:noFill/>
          <a:ln w="111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625" name="Freeform 593">
            <a:extLst>
              <a:ext uri="{FF2B5EF4-FFF2-40B4-BE49-F238E27FC236}">
                <a16:creationId xmlns:a16="http://schemas.microsoft.com/office/drawing/2014/main" id="{6AE9E3C1-F9BF-F2B4-FBB5-15F8D5AF29D5}"/>
              </a:ext>
            </a:extLst>
          </p:cNvPr>
          <p:cNvSpPr>
            <a:spLocks/>
          </p:cNvSpPr>
          <p:nvPr/>
        </p:nvSpPr>
        <p:spPr bwMode="auto">
          <a:xfrm>
            <a:off x="8418513" y="2454275"/>
            <a:ext cx="11112" cy="7938"/>
          </a:xfrm>
          <a:custGeom>
            <a:avLst/>
            <a:gdLst>
              <a:gd name="T0" fmla="*/ 7 w 7"/>
              <a:gd name="T1" fmla="*/ 5 h 5"/>
              <a:gd name="T2" fmla="*/ 7 w 7"/>
              <a:gd name="T3" fmla="*/ 2 h 5"/>
              <a:gd name="T4" fmla="*/ 5 w 7"/>
              <a:gd name="T5" fmla="*/ 2 h 5"/>
              <a:gd name="T6" fmla="*/ 3 w 7"/>
              <a:gd name="T7" fmla="*/ 0 h 5"/>
              <a:gd name="T8" fmla="*/ 1 w 7"/>
              <a:gd name="T9" fmla="*/ 2 h 5"/>
              <a:gd name="T10" fmla="*/ 0 w 7"/>
              <a:gd name="T11" fmla="*/ 2 h 5"/>
              <a:gd name="T12" fmla="*/ 0 w 7"/>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7" y="5"/>
                </a:moveTo>
                <a:lnTo>
                  <a:pt x="7" y="2"/>
                </a:lnTo>
                <a:lnTo>
                  <a:pt x="5" y="2"/>
                </a:lnTo>
                <a:lnTo>
                  <a:pt x="3" y="0"/>
                </a:lnTo>
                <a:lnTo>
                  <a:pt x="1" y="2"/>
                </a:lnTo>
                <a:lnTo>
                  <a:pt x="0" y="2"/>
                </a:lnTo>
                <a:lnTo>
                  <a:pt x="0" y="5"/>
                </a:lnTo>
              </a:path>
            </a:pathLst>
          </a:custGeom>
          <a:noFill/>
          <a:ln w="111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626" name="Freeform 594">
            <a:extLst>
              <a:ext uri="{FF2B5EF4-FFF2-40B4-BE49-F238E27FC236}">
                <a16:creationId xmlns:a16="http://schemas.microsoft.com/office/drawing/2014/main" id="{C4682C6C-3D59-4167-6570-978E848903D1}"/>
              </a:ext>
            </a:extLst>
          </p:cNvPr>
          <p:cNvSpPr>
            <a:spLocks/>
          </p:cNvSpPr>
          <p:nvPr/>
        </p:nvSpPr>
        <p:spPr bwMode="auto">
          <a:xfrm>
            <a:off x="8897939" y="2462213"/>
            <a:ext cx="14287" cy="6350"/>
          </a:xfrm>
          <a:custGeom>
            <a:avLst/>
            <a:gdLst>
              <a:gd name="T0" fmla="*/ 0 w 9"/>
              <a:gd name="T1" fmla="*/ 0 h 4"/>
              <a:gd name="T2" fmla="*/ 2 w 9"/>
              <a:gd name="T3" fmla="*/ 2 h 4"/>
              <a:gd name="T4" fmla="*/ 3 w 9"/>
              <a:gd name="T5" fmla="*/ 4 h 4"/>
              <a:gd name="T6" fmla="*/ 5 w 9"/>
              <a:gd name="T7" fmla="*/ 4 h 4"/>
              <a:gd name="T8" fmla="*/ 7 w 9"/>
              <a:gd name="T9" fmla="*/ 2 h 4"/>
              <a:gd name="T10" fmla="*/ 9 w 9"/>
              <a:gd name="T11" fmla="*/ 0 h 4"/>
            </a:gdLst>
            <a:ahLst/>
            <a:cxnLst>
              <a:cxn ang="0">
                <a:pos x="T0" y="T1"/>
              </a:cxn>
              <a:cxn ang="0">
                <a:pos x="T2" y="T3"/>
              </a:cxn>
              <a:cxn ang="0">
                <a:pos x="T4" y="T5"/>
              </a:cxn>
              <a:cxn ang="0">
                <a:pos x="T6" y="T7"/>
              </a:cxn>
              <a:cxn ang="0">
                <a:pos x="T8" y="T9"/>
              </a:cxn>
              <a:cxn ang="0">
                <a:pos x="T10" y="T11"/>
              </a:cxn>
            </a:cxnLst>
            <a:rect l="0" t="0" r="r" b="b"/>
            <a:pathLst>
              <a:path w="9" h="4">
                <a:moveTo>
                  <a:pt x="0" y="0"/>
                </a:moveTo>
                <a:lnTo>
                  <a:pt x="2" y="2"/>
                </a:lnTo>
                <a:lnTo>
                  <a:pt x="3" y="4"/>
                </a:lnTo>
                <a:lnTo>
                  <a:pt x="5" y="4"/>
                </a:lnTo>
                <a:lnTo>
                  <a:pt x="7" y="2"/>
                </a:lnTo>
                <a:lnTo>
                  <a:pt x="9" y="0"/>
                </a:lnTo>
              </a:path>
            </a:pathLst>
          </a:custGeom>
          <a:noFill/>
          <a:ln w="111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627" name="Freeform 595">
            <a:extLst>
              <a:ext uri="{FF2B5EF4-FFF2-40B4-BE49-F238E27FC236}">
                <a16:creationId xmlns:a16="http://schemas.microsoft.com/office/drawing/2014/main" id="{E629D8DB-1244-1548-EB13-26C4AA0B16DE}"/>
              </a:ext>
            </a:extLst>
          </p:cNvPr>
          <p:cNvSpPr>
            <a:spLocks/>
          </p:cNvSpPr>
          <p:nvPr/>
        </p:nvSpPr>
        <p:spPr bwMode="auto">
          <a:xfrm>
            <a:off x="8897939" y="2454275"/>
            <a:ext cx="14287" cy="7938"/>
          </a:xfrm>
          <a:custGeom>
            <a:avLst/>
            <a:gdLst>
              <a:gd name="T0" fmla="*/ 9 w 9"/>
              <a:gd name="T1" fmla="*/ 5 h 5"/>
              <a:gd name="T2" fmla="*/ 9 w 9"/>
              <a:gd name="T3" fmla="*/ 2 h 5"/>
              <a:gd name="T4" fmla="*/ 5 w 9"/>
              <a:gd name="T5" fmla="*/ 2 h 5"/>
              <a:gd name="T6" fmla="*/ 3 w 9"/>
              <a:gd name="T7" fmla="*/ 0 h 5"/>
              <a:gd name="T8" fmla="*/ 2 w 9"/>
              <a:gd name="T9" fmla="*/ 2 h 5"/>
              <a:gd name="T10" fmla="*/ 0 w 9"/>
              <a:gd name="T11" fmla="*/ 2 h 5"/>
              <a:gd name="T12" fmla="*/ 0 w 9"/>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9" h="5">
                <a:moveTo>
                  <a:pt x="9" y="5"/>
                </a:moveTo>
                <a:lnTo>
                  <a:pt x="9" y="2"/>
                </a:lnTo>
                <a:lnTo>
                  <a:pt x="5" y="2"/>
                </a:lnTo>
                <a:lnTo>
                  <a:pt x="3" y="0"/>
                </a:lnTo>
                <a:lnTo>
                  <a:pt x="2" y="2"/>
                </a:lnTo>
                <a:lnTo>
                  <a:pt x="0" y="2"/>
                </a:lnTo>
                <a:lnTo>
                  <a:pt x="0" y="5"/>
                </a:lnTo>
              </a:path>
            </a:pathLst>
          </a:custGeom>
          <a:noFill/>
          <a:ln w="111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628" name="Freeform 596">
            <a:extLst>
              <a:ext uri="{FF2B5EF4-FFF2-40B4-BE49-F238E27FC236}">
                <a16:creationId xmlns:a16="http://schemas.microsoft.com/office/drawing/2014/main" id="{423782B4-F2C1-56BA-1390-0B9BA3857906}"/>
              </a:ext>
            </a:extLst>
          </p:cNvPr>
          <p:cNvSpPr>
            <a:spLocks/>
          </p:cNvSpPr>
          <p:nvPr/>
        </p:nvSpPr>
        <p:spPr bwMode="auto">
          <a:xfrm>
            <a:off x="9207500" y="3970339"/>
            <a:ext cx="14288" cy="9525"/>
          </a:xfrm>
          <a:custGeom>
            <a:avLst/>
            <a:gdLst>
              <a:gd name="T0" fmla="*/ 0 w 9"/>
              <a:gd name="T1" fmla="*/ 0 h 6"/>
              <a:gd name="T2" fmla="*/ 0 w 9"/>
              <a:gd name="T3" fmla="*/ 4 h 6"/>
              <a:gd name="T4" fmla="*/ 2 w 9"/>
              <a:gd name="T5" fmla="*/ 4 h 6"/>
              <a:gd name="T6" fmla="*/ 4 w 9"/>
              <a:gd name="T7" fmla="*/ 6 h 6"/>
              <a:gd name="T8" fmla="*/ 6 w 9"/>
              <a:gd name="T9" fmla="*/ 4 h 6"/>
              <a:gd name="T10" fmla="*/ 7 w 9"/>
              <a:gd name="T11" fmla="*/ 4 h 6"/>
              <a:gd name="T12" fmla="*/ 9 w 9"/>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9" h="6">
                <a:moveTo>
                  <a:pt x="0" y="0"/>
                </a:moveTo>
                <a:lnTo>
                  <a:pt x="0" y="4"/>
                </a:lnTo>
                <a:lnTo>
                  <a:pt x="2" y="4"/>
                </a:lnTo>
                <a:lnTo>
                  <a:pt x="4" y="6"/>
                </a:lnTo>
                <a:lnTo>
                  <a:pt x="6" y="4"/>
                </a:lnTo>
                <a:lnTo>
                  <a:pt x="7" y="4"/>
                </a:lnTo>
                <a:lnTo>
                  <a:pt x="9" y="0"/>
                </a:lnTo>
              </a:path>
            </a:pathLst>
          </a:custGeom>
          <a:noFill/>
          <a:ln w="111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629" name="Freeform 597">
            <a:extLst>
              <a:ext uri="{FF2B5EF4-FFF2-40B4-BE49-F238E27FC236}">
                <a16:creationId xmlns:a16="http://schemas.microsoft.com/office/drawing/2014/main" id="{B3B0858E-F6DF-7143-8CEC-A064B29217E8}"/>
              </a:ext>
            </a:extLst>
          </p:cNvPr>
          <p:cNvSpPr>
            <a:spLocks/>
          </p:cNvSpPr>
          <p:nvPr/>
        </p:nvSpPr>
        <p:spPr bwMode="auto">
          <a:xfrm>
            <a:off x="9207500" y="3965576"/>
            <a:ext cx="14288" cy="4763"/>
          </a:xfrm>
          <a:custGeom>
            <a:avLst/>
            <a:gdLst>
              <a:gd name="T0" fmla="*/ 9 w 9"/>
              <a:gd name="T1" fmla="*/ 3 h 3"/>
              <a:gd name="T2" fmla="*/ 7 w 9"/>
              <a:gd name="T3" fmla="*/ 2 h 3"/>
              <a:gd name="T4" fmla="*/ 6 w 9"/>
              <a:gd name="T5" fmla="*/ 0 h 3"/>
              <a:gd name="T6" fmla="*/ 4 w 9"/>
              <a:gd name="T7" fmla="*/ 0 h 3"/>
              <a:gd name="T8" fmla="*/ 2 w 9"/>
              <a:gd name="T9" fmla="*/ 0 h 3"/>
              <a:gd name="T10" fmla="*/ 0 w 9"/>
              <a:gd name="T11" fmla="*/ 2 h 3"/>
              <a:gd name="T12" fmla="*/ 0 w 9"/>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 h="3">
                <a:moveTo>
                  <a:pt x="9" y="3"/>
                </a:moveTo>
                <a:lnTo>
                  <a:pt x="7" y="2"/>
                </a:lnTo>
                <a:lnTo>
                  <a:pt x="6" y="0"/>
                </a:lnTo>
                <a:lnTo>
                  <a:pt x="4" y="0"/>
                </a:lnTo>
                <a:lnTo>
                  <a:pt x="2" y="0"/>
                </a:lnTo>
                <a:lnTo>
                  <a:pt x="0" y="2"/>
                </a:lnTo>
                <a:lnTo>
                  <a:pt x="0" y="3"/>
                </a:lnTo>
              </a:path>
            </a:pathLst>
          </a:custGeom>
          <a:noFill/>
          <a:ln w="111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630" name="Freeform 598">
            <a:extLst>
              <a:ext uri="{FF2B5EF4-FFF2-40B4-BE49-F238E27FC236}">
                <a16:creationId xmlns:a16="http://schemas.microsoft.com/office/drawing/2014/main" id="{73A836F7-694B-DEDC-3A15-5EB31216A6E4}"/>
              </a:ext>
            </a:extLst>
          </p:cNvPr>
          <p:cNvSpPr>
            <a:spLocks/>
          </p:cNvSpPr>
          <p:nvPr/>
        </p:nvSpPr>
        <p:spPr bwMode="auto">
          <a:xfrm>
            <a:off x="7727950" y="3970339"/>
            <a:ext cx="14288" cy="9525"/>
          </a:xfrm>
          <a:custGeom>
            <a:avLst/>
            <a:gdLst>
              <a:gd name="T0" fmla="*/ 0 w 9"/>
              <a:gd name="T1" fmla="*/ 0 h 6"/>
              <a:gd name="T2" fmla="*/ 0 w 9"/>
              <a:gd name="T3" fmla="*/ 4 h 6"/>
              <a:gd name="T4" fmla="*/ 1 w 9"/>
              <a:gd name="T5" fmla="*/ 4 h 6"/>
              <a:gd name="T6" fmla="*/ 3 w 9"/>
              <a:gd name="T7" fmla="*/ 6 h 6"/>
              <a:gd name="T8" fmla="*/ 5 w 9"/>
              <a:gd name="T9" fmla="*/ 4 h 6"/>
              <a:gd name="T10" fmla="*/ 7 w 9"/>
              <a:gd name="T11" fmla="*/ 4 h 6"/>
              <a:gd name="T12" fmla="*/ 9 w 9"/>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9" h="6">
                <a:moveTo>
                  <a:pt x="0" y="0"/>
                </a:moveTo>
                <a:lnTo>
                  <a:pt x="0" y="4"/>
                </a:lnTo>
                <a:lnTo>
                  <a:pt x="1" y="4"/>
                </a:lnTo>
                <a:lnTo>
                  <a:pt x="3" y="6"/>
                </a:lnTo>
                <a:lnTo>
                  <a:pt x="5" y="4"/>
                </a:lnTo>
                <a:lnTo>
                  <a:pt x="7" y="4"/>
                </a:lnTo>
                <a:lnTo>
                  <a:pt x="9" y="0"/>
                </a:lnTo>
              </a:path>
            </a:pathLst>
          </a:custGeom>
          <a:noFill/>
          <a:ln w="111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631" name="Freeform 599">
            <a:extLst>
              <a:ext uri="{FF2B5EF4-FFF2-40B4-BE49-F238E27FC236}">
                <a16:creationId xmlns:a16="http://schemas.microsoft.com/office/drawing/2014/main" id="{0FFEF536-E45B-296E-C97E-A32F1E9A905F}"/>
              </a:ext>
            </a:extLst>
          </p:cNvPr>
          <p:cNvSpPr>
            <a:spLocks/>
          </p:cNvSpPr>
          <p:nvPr/>
        </p:nvSpPr>
        <p:spPr bwMode="auto">
          <a:xfrm>
            <a:off x="7727950" y="3965576"/>
            <a:ext cx="14288" cy="4763"/>
          </a:xfrm>
          <a:custGeom>
            <a:avLst/>
            <a:gdLst>
              <a:gd name="T0" fmla="*/ 9 w 9"/>
              <a:gd name="T1" fmla="*/ 3 h 3"/>
              <a:gd name="T2" fmla="*/ 7 w 9"/>
              <a:gd name="T3" fmla="*/ 2 h 3"/>
              <a:gd name="T4" fmla="*/ 5 w 9"/>
              <a:gd name="T5" fmla="*/ 0 h 3"/>
              <a:gd name="T6" fmla="*/ 3 w 9"/>
              <a:gd name="T7" fmla="*/ 0 h 3"/>
              <a:gd name="T8" fmla="*/ 1 w 9"/>
              <a:gd name="T9" fmla="*/ 0 h 3"/>
              <a:gd name="T10" fmla="*/ 0 w 9"/>
              <a:gd name="T11" fmla="*/ 2 h 3"/>
              <a:gd name="T12" fmla="*/ 0 w 9"/>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 h="3">
                <a:moveTo>
                  <a:pt x="9" y="3"/>
                </a:moveTo>
                <a:lnTo>
                  <a:pt x="7" y="2"/>
                </a:lnTo>
                <a:lnTo>
                  <a:pt x="5" y="0"/>
                </a:lnTo>
                <a:lnTo>
                  <a:pt x="3" y="0"/>
                </a:lnTo>
                <a:lnTo>
                  <a:pt x="1" y="0"/>
                </a:lnTo>
                <a:lnTo>
                  <a:pt x="0" y="2"/>
                </a:lnTo>
                <a:lnTo>
                  <a:pt x="0" y="3"/>
                </a:lnTo>
              </a:path>
            </a:pathLst>
          </a:custGeom>
          <a:noFill/>
          <a:ln w="111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nvGrpSpPr>
          <p:cNvPr id="44635" name="Group 603">
            <a:extLst>
              <a:ext uri="{FF2B5EF4-FFF2-40B4-BE49-F238E27FC236}">
                <a16:creationId xmlns:a16="http://schemas.microsoft.com/office/drawing/2014/main" id="{3AB8B006-CEE5-1161-834F-208969F28CAC}"/>
              </a:ext>
            </a:extLst>
          </p:cNvPr>
          <p:cNvGrpSpPr>
            <a:grpSpLocks/>
          </p:cNvGrpSpPr>
          <p:nvPr/>
        </p:nvGrpSpPr>
        <p:grpSpPr bwMode="auto">
          <a:xfrm>
            <a:off x="8891589" y="3065464"/>
            <a:ext cx="26987" cy="20637"/>
            <a:chOff x="4641" y="1931"/>
            <a:chExt cx="17" cy="13"/>
          </a:xfrm>
        </p:grpSpPr>
        <p:sp>
          <p:nvSpPr>
            <p:cNvPr id="44632" name="Freeform 600">
              <a:extLst>
                <a:ext uri="{FF2B5EF4-FFF2-40B4-BE49-F238E27FC236}">
                  <a16:creationId xmlns:a16="http://schemas.microsoft.com/office/drawing/2014/main" id="{51700BE0-AA8B-660D-0FC2-6E97024622C7}"/>
                </a:ext>
              </a:extLst>
            </p:cNvPr>
            <p:cNvSpPr>
              <a:spLocks/>
            </p:cNvSpPr>
            <p:nvPr/>
          </p:nvSpPr>
          <p:spPr bwMode="auto">
            <a:xfrm>
              <a:off x="4641" y="1936"/>
              <a:ext cx="11" cy="6"/>
            </a:xfrm>
            <a:custGeom>
              <a:avLst/>
              <a:gdLst>
                <a:gd name="T0" fmla="*/ 0 w 11"/>
                <a:gd name="T1" fmla="*/ 6 h 6"/>
                <a:gd name="T2" fmla="*/ 6 w 11"/>
                <a:gd name="T3" fmla="*/ 4 h 6"/>
                <a:gd name="T4" fmla="*/ 11 w 11"/>
                <a:gd name="T5" fmla="*/ 0 h 6"/>
              </a:gdLst>
              <a:ahLst/>
              <a:cxnLst>
                <a:cxn ang="0">
                  <a:pos x="T0" y="T1"/>
                </a:cxn>
                <a:cxn ang="0">
                  <a:pos x="T2" y="T3"/>
                </a:cxn>
                <a:cxn ang="0">
                  <a:pos x="T4" y="T5"/>
                </a:cxn>
              </a:cxnLst>
              <a:rect l="0" t="0" r="r" b="b"/>
              <a:pathLst>
                <a:path w="11" h="6">
                  <a:moveTo>
                    <a:pt x="0" y="6"/>
                  </a:moveTo>
                  <a:lnTo>
                    <a:pt x="6" y="4"/>
                  </a:lnTo>
                  <a:lnTo>
                    <a:pt x="11"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633" name="Freeform 601">
              <a:extLst>
                <a:ext uri="{FF2B5EF4-FFF2-40B4-BE49-F238E27FC236}">
                  <a16:creationId xmlns:a16="http://schemas.microsoft.com/office/drawing/2014/main" id="{D6E223B5-F0DA-439C-768D-9527F4A07FCA}"/>
                </a:ext>
              </a:extLst>
            </p:cNvPr>
            <p:cNvSpPr>
              <a:spLocks/>
            </p:cNvSpPr>
            <p:nvPr/>
          </p:nvSpPr>
          <p:spPr bwMode="auto">
            <a:xfrm>
              <a:off x="4645" y="1936"/>
              <a:ext cx="13" cy="8"/>
            </a:xfrm>
            <a:custGeom>
              <a:avLst/>
              <a:gdLst>
                <a:gd name="T0" fmla="*/ 0 w 13"/>
                <a:gd name="T1" fmla="*/ 0 h 8"/>
                <a:gd name="T2" fmla="*/ 0 w 13"/>
                <a:gd name="T3" fmla="*/ 4 h 8"/>
                <a:gd name="T4" fmla="*/ 2 w 13"/>
                <a:gd name="T5" fmla="*/ 6 h 8"/>
                <a:gd name="T6" fmla="*/ 3 w 13"/>
                <a:gd name="T7" fmla="*/ 8 h 8"/>
                <a:gd name="T8" fmla="*/ 7 w 13"/>
                <a:gd name="T9" fmla="*/ 8 h 8"/>
                <a:gd name="T10" fmla="*/ 11 w 13"/>
                <a:gd name="T11" fmla="*/ 6 h 8"/>
                <a:gd name="T12" fmla="*/ 13 w 13"/>
                <a:gd name="T13" fmla="*/ 4 h 8"/>
                <a:gd name="T14" fmla="*/ 13 w 13"/>
                <a:gd name="T15" fmla="*/ 0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8">
                  <a:moveTo>
                    <a:pt x="0" y="0"/>
                  </a:moveTo>
                  <a:lnTo>
                    <a:pt x="0" y="4"/>
                  </a:lnTo>
                  <a:lnTo>
                    <a:pt x="2" y="6"/>
                  </a:lnTo>
                  <a:lnTo>
                    <a:pt x="3" y="8"/>
                  </a:lnTo>
                  <a:lnTo>
                    <a:pt x="7" y="8"/>
                  </a:lnTo>
                  <a:lnTo>
                    <a:pt x="11" y="6"/>
                  </a:lnTo>
                  <a:lnTo>
                    <a:pt x="13" y="4"/>
                  </a:lnTo>
                  <a:lnTo>
                    <a:pt x="13" y="0"/>
                  </a:lnTo>
                </a:path>
              </a:pathLst>
            </a:custGeom>
            <a:noFill/>
            <a:ln w="206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634" name="Freeform 602">
              <a:extLst>
                <a:ext uri="{FF2B5EF4-FFF2-40B4-BE49-F238E27FC236}">
                  <a16:creationId xmlns:a16="http://schemas.microsoft.com/office/drawing/2014/main" id="{2C3B5F43-826A-F95B-0040-FECCF42777C1}"/>
                </a:ext>
              </a:extLst>
            </p:cNvPr>
            <p:cNvSpPr>
              <a:spLocks/>
            </p:cNvSpPr>
            <p:nvPr/>
          </p:nvSpPr>
          <p:spPr bwMode="auto">
            <a:xfrm>
              <a:off x="4645" y="1931"/>
              <a:ext cx="13" cy="5"/>
            </a:xfrm>
            <a:custGeom>
              <a:avLst/>
              <a:gdLst>
                <a:gd name="T0" fmla="*/ 13 w 13"/>
                <a:gd name="T1" fmla="*/ 5 h 5"/>
                <a:gd name="T2" fmla="*/ 11 w 13"/>
                <a:gd name="T3" fmla="*/ 3 h 5"/>
                <a:gd name="T4" fmla="*/ 9 w 13"/>
                <a:gd name="T5" fmla="*/ 2 h 5"/>
                <a:gd name="T6" fmla="*/ 5 w 13"/>
                <a:gd name="T7" fmla="*/ 0 h 5"/>
                <a:gd name="T8" fmla="*/ 3 w 13"/>
                <a:gd name="T9" fmla="*/ 2 h 5"/>
                <a:gd name="T10" fmla="*/ 0 w 13"/>
                <a:gd name="T11" fmla="*/ 3 h 5"/>
                <a:gd name="T12" fmla="*/ 0 w 13"/>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13" h="5">
                  <a:moveTo>
                    <a:pt x="13" y="5"/>
                  </a:moveTo>
                  <a:lnTo>
                    <a:pt x="11" y="3"/>
                  </a:lnTo>
                  <a:lnTo>
                    <a:pt x="9" y="2"/>
                  </a:lnTo>
                  <a:lnTo>
                    <a:pt x="5" y="0"/>
                  </a:lnTo>
                  <a:lnTo>
                    <a:pt x="3" y="2"/>
                  </a:lnTo>
                  <a:lnTo>
                    <a:pt x="0" y="3"/>
                  </a:lnTo>
                  <a:lnTo>
                    <a:pt x="0" y="5"/>
                  </a:lnTo>
                </a:path>
              </a:pathLst>
            </a:custGeom>
            <a:noFill/>
            <a:ln w="206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sp>
        <p:nvSpPr>
          <p:cNvPr id="44636" name="Rectangle 604">
            <a:extLst>
              <a:ext uri="{FF2B5EF4-FFF2-40B4-BE49-F238E27FC236}">
                <a16:creationId xmlns:a16="http://schemas.microsoft.com/office/drawing/2014/main" id="{C3A1B47B-0B3E-E0C3-D815-77E7A7A09497}"/>
              </a:ext>
            </a:extLst>
          </p:cNvPr>
          <p:cNvSpPr>
            <a:spLocks noChangeArrowheads="1"/>
          </p:cNvSpPr>
          <p:nvPr/>
        </p:nvSpPr>
        <p:spPr bwMode="auto">
          <a:xfrm>
            <a:off x="6330950" y="1778000"/>
            <a:ext cx="8175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C</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637" name="Rectangle 605">
            <a:extLst>
              <a:ext uri="{FF2B5EF4-FFF2-40B4-BE49-F238E27FC236}">
                <a16:creationId xmlns:a16="http://schemas.microsoft.com/office/drawing/2014/main" id="{6FA61DB7-3F94-C94B-4F1D-2167BD12CC9D}"/>
              </a:ext>
            </a:extLst>
          </p:cNvPr>
          <p:cNvSpPr>
            <a:spLocks noChangeArrowheads="1"/>
          </p:cNvSpPr>
          <p:nvPr/>
        </p:nvSpPr>
        <p:spPr bwMode="auto">
          <a:xfrm>
            <a:off x="6826250" y="2135188"/>
            <a:ext cx="6572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L</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638" name="Rectangle 606">
            <a:extLst>
              <a:ext uri="{FF2B5EF4-FFF2-40B4-BE49-F238E27FC236}">
                <a16:creationId xmlns:a16="http://schemas.microsoft.com/office/drawing/2014/main" id="{C6EAFCBD-125B-8E2C-8B32-3C355776DD97}"/>
              </a:ext>
            </a:extLst>
          </p:cNvPr>
          <p:cNvSpPr>
            <a:spLocks noChangeArrowheads="1"/>
          </p:cNvSpPr>
          <p:nvPr/>
        </p:nvSpPr>
        <p:spPr bwMode="auto">
          <a:xfrm>
            <a:off x="7280275" y="2806700"/>
            <a:ext cx="8175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C</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639" name="Rectangle 607">
            <a:extLst>
              <a:ext uri="{FF2B5EF4-FFF2-40B4-BE49-F238E27FC236}">
                <a16:creationId xmlns:a16="http://schemas.microsoft.com/office/drawing/2014/main" id="{2E822B25-D3CD-0A52-DD9C-0BA171C07A48}"/>
              </a:ext>
            </a:extLst>
          </p:cNvPr>
          <p:cNvSpPr>
            <a:spLocks noChangeArrowheads="1"/>
          </p:cNvSpPr>
          <p:nvPr/>
        </p:nvSpPr>
        <p:spPr bwMode="auto">
          <a:xfrm>
            <a:off x="7361238" y="2895600"/>
            <a:ext cx="6091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s</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640" name="Rectangle 608">
            <a:extLst>
              <a:ext uri="{FF2B5EF4-FFF2-40B4-BE49-F238E27FC236}">
                <a16:creationId xmlns:a16="http://schemas.microsoft.com/office/drawing/2014/main" id="{71E4DB11-01F6-C27A-8106-238307331191}"/>
              </a:ext>
            </a:extLst>
          </p:cNvPr>
          <p:cNvSpPr>
            <a:spLocks noChangeArrowheads="1"/>
          </p:cNvSpPr>
          <p:nvPr/>
        </p:nvSpPr>
        <p:spPr bwMode="auto">
          <a:xfrm>
            <a:off x="6931025" y="2149475"/>
            <a:ext cx="6091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s</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641" name="Rectangle 609">
            <a:extLst>
              <a:ext uri="{FF2B5EF4-FFF2-40B4-BE49-F238E27FC236}">
                <a16:creationId xmlns:a16="http://schemas.microsoft.com/office/drawing/2014/main" id="{7CEB6EA9-33DA-BEBC-2F49-D2A99C30A8EB}"/>
              </a:ext>
            </a:extLst>
          </p:cNvPr>
          <p:cNvSpPr>
            <a:spLocks noChangeArrowheads="1"/>
          </p:cNvSpPr>
          <p:nvPr/>
        </p:nvSpPr>
        <p:spPr bwMode="auto">
          <a:xfrm>
            <a:off x="6753225" y="2878138"/>
            <a:ext cx="7053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x</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642" name="Rectangle 610">
            <a:extLst>
              <a:ext uri="{FF2B5EF4-FFF2-40B4-BE49-F238E27FC236}">
                <a16:creationId xmlns:a16="http://schemas.microsoft.com/office/drawing/2014/main" id="{75188D8F-9B37-C107-026F-485629DFCEAE}"/>
              </a:ext>
            </a:extLst>
          </p:cNvPr>
          <p:cNvSpPr>
            <a:spLocks noChangeArrowheads="1"/>
          </p:cNvSpPr>
          <p:nvPr/>
        </p:nvSpPr>
        <p:spPr bwMode="auto">
          <a:xfrm>
            <a:off x="7788275" y="2163763"/>
            <a:ext cx="7053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x</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643" name="Rectangle 611">
            <a:extLst>
              <a:ext uri="{FF2B5EF4-FFF2-40B4-BE49-F238E27FC236}">
                <a16:creationId xmlns:a16="http://schemas.microsoft.com/office/drawing/2014/main" id="{154AEE0B-CA42-41CE-1565-5BD66F54C18A}"/>
              </a:ext>
            </a:extLst>
          </p:cNvPr>
          <p:cNvSpPr>
            <a:spLocks noChangeArrowheads="1"/>
          </p:cNvSpPr>
          <p:nvPr/>
        </p:nvSpPr>
        <p:spPr bwMode="auto">
          <a:xfrm>
            <a:off x="7788275" y="3687763"/>
            <a:ext cx="7053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x</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644" name="Rectangle 612">
            <a:extLst>
              <a:ext uri="{FF2B5EF4-FFF2-40B4-BE49-F238E27FC236}">
                <a16:creationId xmlns:a16="http://schemas.microsoft.com/office/drawing/2014/main" id="{7D09421E-75D0-8700-2CD9-A850D8DCE60C}"/>
              </a:ext>
            </a:extLst>
          </p:cNvPr>
          <p:cNvSpPr>
            <a:spLocks noChangeArrowheads="1"/>
          </p:cNvSpPr>
          <p:nvPr/>
        </p:nvSpPr>
        <p:spPr bwMode="auto">
          <a:xfrm>
            <a:off x="7151688" y="4271963"/>
            <a:ext cx="8656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R</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645" name="Rectangle 613">
            <a:extLst>
              <a:ext uri="{FF2B5EF4-FFF2-40B4-BE49-F238E27FC236}">
                <a16:creationId xmlns:a16="http://schemas.microsoft.com/office/drawing/2014/main" id="{4EFD87C9-0F94-FB0A-C77B-130E379AA98D}"/>
              </a:ext>
            </a:extLst>
          </p:cNvPr>
          <p:cNvSpPr>
            <a:spLocks noChangeArrowheads="1"/>
          </p:cNvSpPr>
          <p:nvPr/>
        </p:nvSpPr>
        <p:spPr bwMode="auto">
          <a:xfrm>
            <a:off x="7874000" y="2214563"/>
            <a:ext cx="7854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1</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646" name="Line 614">
            <a:extLst>
              <a:ext uri="{FF2B5EF4-FFF2-40B4-BE49-F238E27FC236}">
                <a16:creationId xmlns:a16="http://schemas.microsoft.com/office/drawing/2014/main" id="{1EBEE811-78AB-F344-6B4D-D2169297C76F}"/>
              </a:ext>
            </a:extLst>
          </p:cNvPr>
          <p:cNvSpPr>
            <a:spLocks noChangeShapeType="1"/>
          </p:cNvSpPr>
          <p:nvPr/>
        </p:nvSpPr>
        <p:spPr bwMode="auto">
          <a:xfrm>
            <a:off x="6461125" y="4108451"/>
            <a:ext cx="1588" cy="207963"/>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647" name="Freeform 615">
            <a:extLst>
              <a:ext uri="{FF2B5EF4-FFF2-40B4-BE49-F238E27FC236}">
                <a16:creationId xmlns:a16="http://schemas.microsoft.com/office/drawing/2014/main" id="{BF49AF03-62C2-BD58-C69D-9003F4F607E9}"/>
              </a:ext>
            </a:extLst>
          </p:cNvPr>
          <p:cNvSpPr>
            <a:spLocks/>
          </p:cNvSpPr>
          <p:nvPr/>
        </p:nvSpPr>
        <p:spPr bwMode="auto">
          <a:xfrm>
            <a:off x="6461125" y="4316414"/>
            <a:ext cx="654050" cy="479425"/>
          </a:xfrm>
          <a:custGeom>
            <a:avLst/>
            <a:gdLst>
              <a:gd name="T0" fmla="*/ 0 w 412"/>
              <a:gd name="T1" fmla="*/ 173 h 302"/>
              <a:gd name="T2" fmla="*/ 0 w 412"/>
              <a:gd name="T3" fmla="*/ 302 h 302"/>
              <a:gd name="T4" fmla="*/ 195 w 412"/>
              <a:gd name="T5" fmla="*/ 302 h 302"/>
              <a:gd name="T6" fmla="*/ 390 w 412"/>
              <a:gd name="T7" fmla="*/ 302 h 302"/>
              <a:gd name="T8" fmla="*/ 390 w 412"/>
              <a:gd name="T9" fmla="*/ 173 h 302"/>
              <a:gd name="T10" fmla="*/ 412 w 412"/>
              <a:gd name="T11" fmla="*/ 173 h 302"/>
              <a:gd name="T12" fmla="*/ 412 w 412"/>
              <a:gd name="T13" fmla="*/ 0 h 302"/>
              <a:gd name="T14" fmla="*/ 368 w 412"/>
              <a:gd name="T15" fmla="*/ 0 h 302"/>
              <a:gd name="T16" fmla="*/ 368 w 412"/>
              <a:gd name="T17" fmla="*/ 173 h 302"/>
              <a:gd name="T18" fmla="*/ 390 w 412"/>
              <a:gd name="T19" fmla="*/ 173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2" h="302">
                <a:moveTo>
                  <a:pt x="0" y="173"/>
                </a:moveTo>
                <a:lnTo>
                  <a:pt x="0" y="302"/>
                </a:lnTo>
                <a:lnTo>
                  <a:pt x="195" y="302"/>
                </a:lnTo>
                <a:lnTo>
                  <a:pt x="390" y="302"/>
                </a:lnTo>
                <a:lnTo>
                  <a:pt x="390" y="173"/>
                </a:lnTo>
                <a:lnTo>
                  <a:pt x="412" y="173"/>
                </a:lnTo>
                <a:lnTo>
                  <a:pt x="412" y="0"/>
                </a:lnTo>
                <a:lnTo>
                  <a:pt x="368" y="0"/>
                </a:lnTo>
                <a:lnTo>
                  <a:pt x="368" y="173"/>
                </a:lnTo>
                <a:lnTo>
                  <a:pt x="390" y="173"/>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648" name="Freeform 616">
            <a:extLst>
              <a:ext uri="{FF2B5EF4-FFF2-40B4-BE49-F238E27FC236}">
                <a16:creationId xmlns:a16="http://schemas.microsoft.com/office/drawing/2014/main" id="{92933397-6CA3-D611-4B6D-3DD4A21BFFFF}"/>
              </a:ext>
            </a:extLst>
          </p:cNvPr>
          <p:cNvSpPr>
            <a:spLocks/>
          </p:cNvSpPr>
          <p:nvPr/>
        </p:nvSpPr>
        <p:spPr bwMode="auto">
          <a:xfrm>
            <a:off x="6461126" y="4108451"/>
            <a:ext cx="619125" cy="207963"/>
          </a:xfrm>
          <a:custGeom>
            <a:avLst/>
            <a:gdLst>
              <a:gd name="T0" fmla="*/ 390 w 390"/>
              <a:gd name="T1" fmla="*/ 131 h 131"/>
              <a:gd name="T2" fmla="*/ 390 w 390"/>
              <a:gd name="T3" fmla="*/ 0 h 131"/>
              <a:gd name="T4" fmla="*/ 0 w 390"/>
              <a:gd name="T5" fmla="*/ 0 h 131"/>
            </a:gdLst>
            <a:ahLst/>
            <a:cxnLst>
              <a:cxn ang="0">
                <a:pos x="T0" y="T1"/>
              </a:cxn>
              <a:cxn ang="0">
                <a:pos x="T2" y="T3"/>
              </a:cxn>
              <a:cxn ang="0">
                <a:pos x="T4" y="T5"/>
              </a:cxn>
            </a:cxnLst>
            <a:rect l="0" t="0" r="r" b="b"/>
            <a:pathLst>
              <a:path w="390" h="131">
                <a:moveTo>
                  <a:pt x="390" y="131"/>
                </a:moveTo>
                <a:lnTo>
                  <a:pt x="390" y="0"/>
                </a:lnTo>
                <a:lnTo>
                  <a:pt x="0" y="0"/>
                </a:lnTo>
              </a:path>
            </a:pathLst>
          </a:custGeom>
          <a:noFill/>
          <a:ln w="63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649" name="Line 617">
            <a:extLst>
              <a:ext uri="{FF2B5EF4-FFF2-40B4-BE49-F238E27FC236}">
                <a16:creationId xmlns:a16="http://schemas.microsoft.com/office/drawing/2014/main" id="{EFE6EDE2-4F1C-C610-E581-BC74395F7BCD}"/>
              </a:ext>
            </a:extLst>
          </p:cNvPr>
          <p:cNvSpPr>
            <a:spLocks noChangeShapeType="1"/>
          </p:cNvSpPr>
          <p:nvPr/>
        </p:nvSpPr>
        <p:spPr bwMode="auto">
          <a:xfrm>
            <a:off x="6461126" y="4383089"/>
            <a:ext cx="136525" cy="158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650" name="Freeform 618">
            <a:extLst>
              <a:ext uri="{FF2B5EF4-FFF2-40B4-BE49-F238E27FC236}">
                <a16:creationId xmlns:a16="http://schemas.microsoft.com/office/drawing/2014/main" id="{A87F79D1-B1BA-08FF-0AFF-1D3A8F88FA8C}"/>
              </a:ext>
            </a:extLst>
          </p:cNvPr>
          <p:cNvSpPr>
            <a:spLocks/>
          </p:cNvSpPr>
          <p:nvPr/>
        </p:nvSpPr>
        <p:spPr bwMode="auto">
          <a:xfrm>
            <a:off x="6448425" y="4383088"/>
            <a:ext cx="20638" cy="12700"/>
          </a:xfrm>
          <a:custGeom>
            <a:avLst/>
            <a:gdLst>
              <a:gd name="T0" fmla="*/ 0 w 13"/>
              <a:gd name="T1" fmla="*/ 0 h 8"/>
              <a:gd name="T2" fmla="*/ 2 w 13"/>
              <a:gd name="T3" fmla="*/ 4 h 8"/>
              <a:gd name="T4" fmla="*/ 2 w 13"/>
              <a:gd name="T5" fmla="*/ 6 h 8"/>
              <a:gd name="T6" fmla="*/ 6 w 13"/>
              <a:gd name="T7" fmla="*/ 8 h 8"/>
              <a:gd name="T8" fmla="*/ 9 w 13"/>
              <a:gd name="T9" fmla="*/ 8 h 8"/>
              <a:gd name="T10" fmla="*/ 11 w 13"/>
              <a:gd name="T11" fmla="*/ 6 h 8"/>
              <a:gd name="T12" fmla="*/ 13 w 13"/>
              <a:gd name="T13" fmla="*/ 4 h 8"/>
              <a:gd name="T14" fmla="*/ 13 w 13"/>
              <a:gd name="T15" fmla="*/ 0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8">
                <a:moveTo>
                  <a:pt x="0" y="0"/>
                </a:moveTo>
                <a:lnTo>
                  <a:pt x="2" y="4"/>
                </a:lnTo>
                <a:lnTo>
                  <a:pt x="2" y="6"/>
                </a:lnTo>
                <a:lnTo>
                  <a:pt x="6" y="8"/>
                </a:lnTo>
                <a:lnTo>
                  <a:pt x="9" y="8"/>
                </a:lnTo>
                <a:lnTo>
                  <a:pt x="11" y="6"/>
                </a:lnTo>
                <a:lnTo>
                  <a:pt x="13" y="4"/>
                </a:lnTo>
                <a:lnTo>
                  <a:pt x="13" y="0"/>
                </a:lnTo>
              </a:path>
            </a:pathLst>
          </a:custGeom>
          <a:noFill/>
          <a:ln w="206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651" name="Freeform 619">
            <a:extLst>
              <a:ext uri="{FF2B5EF4-FFF2-40B4-BE49-F238E27FC236}">
                <a16:creationId xmlns:a16="http://schemas.microsoft.com/office/drawing/2014/main" id="{41AB2B66-F7B7-BDBB-59F7-965BD6A97BFC}"/>
              </a:ext>
            </a:extLst>
          </p:cNvPr>
          <p:cNvSpPr>
            <a:spLocks/>
          </p:cNvSpPr>
          <p:nvPr/>
        </p:nvSpPr>
        <p:spPr bwMode="auto">
          <a:xfrm>
            <a:off x="6448425" y="4375150"/>
            <a:ext cx="20638" cy="7938"/>
          </a:xfrm>
          <a:custGeom>
            <a:avLst/>
            <a:gdLst>
              <a:gd name="T0" fmla="*/ 13 w 13"/>
              <a:gd name="T1" fmla="*/ 5 h 5"/>
              <a:gd name="T2" fmla="*/ 13 w 13"/>
              <a:gd name="T3" fmla="*/ 1 h 5"/>
              <a:gd name="T4" fmla="*/ 9 w 13"/>
              <a:gd name="T5" fmla="*/ 0 h 5"/>
              <a:gd name="T6" fmla="*/ 8 w 13"/>
              <a:gd name="T7" fmla="*/ 0 h 5"/>
              <a:gd name="T8" fmla="*/ 4 w 13"/>
              <a:gd name="T9" fmla="*/ 0 h 5"/>
              <a:gd name="T10" fmla="*/ 2 w 13"/>
              <a:gd name="T11" fmla="*/ 1 h 5"/>
              <a:gd name="T12" fmla="*/ 0 w 13"/>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13" h="5">
                <a:moveTo>
                  <a:pt x="13" y="5"/>
                </a:moveTo>
                <a:lnTo>
                  <a:pt x="13" y="1"/>
                </a:lnTo>
                <a:lnTo>
                  <a:pt x="9" y="0"/>
                </a:lnTo>
                <a:lnTo>
                  <a:pt x="8" y="0"/>
                </a:lnTo>
                <a:lnTo>
                  <a:pt x="4" y="0"/>
                </a:lnTo>
                <a:lnTo>
                  <a:pt x="2" y="1"/>
                </a:lnTo>
                <a:lnTo>
                  <a:pt x="0" y="5"/>
                </a:lnTo>
              </a:path>
            </a:pathLst>
          </a:custGeom>
          <a:noFill/>
          <a:ln w="206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652" name="Freeform 620">
            <a:extLst>
              <a:ext uri="{FF2B5EF4-FFF2-40B4-BE49-F238E27FC236}">
                <a16:creationId xmlns:a16="http://schemas.microsoft.com/office/drawing/2014/main" id="{68F01DE8-2D3D-26E7-6A02-F08EC1DF1173}"/>
              </a:ext>
            </a:extLst>
          </p:cNvPr>
          <p:cNvSpPr>
            <a:spLocks/>
          </p:cNvSpPr>
          <p:nvPr/>
        </p:nvSpPr>
        <p:spPr bwMode="auto">
          <a:xfrm>
            <a:off x="6764338" y="4108450"/>
            <a:ext cx="12700" cy="6350"/>
          </a:xfrm>
          <a:custGeom>
            <a:avLst/>
            <a:gdLst>
              <a:gd name="T0" fmla="*/ 0 w 8"/>
              <a:gd name="T1" fmla="*/ 0 h 4"/>
              <a:gd name="T2" fmla="*/ 0 w 8"/>
              <a:gd name="T3" fmla="*/ 4 h 4"/>
              <a:gd name="T4" fmla="*/ 2 w 8"/>
              <a:gd name="T5" fmla="*/ 4 h 4"/>
              <a:gd name="T6" fmla="*/ 6 w 8"/>
              <a:gd name="T7" fmla="*/ 4 h 4"/>
              <a:gd name="T8" fmla="*/ 8 w 8"/>
              <a:gd name="T9" fmla="*/ 4 h 4"/>
              <a:gd name="T10" fmla="*/ 8 w 8"/>
              <a:gd name="T11" fmla="*/ 0 h 4"/>
            </a:gdLst>
            <a:ahLst/>
            <a:cxnLst>
              <a:cxn ang="0">
                <a:pos x="T0" y="T1"/>
              </a:cxn>
              <a:cxn ang="0">
                <a:pos x="T2" y="T3"/>
              </a:cxn>
              <a:cxn ang="0">
                <a:pos x="T4" y="T5"/>
              </a:cxn>
              <a:cxn ang="0">
                <a:pos x="T6" y="T7"/>
              </a:cxn>
              <a:cxn ang="0">
                <a:pos x="T8" y="T9"/>
              </a:cxn>
              <a:cxn ang="0">
                <a:pos x="T10" y="T11"/>
              </a:cxn>
            </a:cxnLst>
            <a:rect l="0" t="0" r="r" b="b"/>
            <a:pathLst>
              <a:path w="8" h="4">
                <a:moveTo>
                  <a:pt x="0" y="0"/>
                </a:moveTo>
                <a:lnTo>
                  <a:pt x="0" y="4"/>
                </a:lnTo>
                <a:lnTo>
                  <a:pt x="2" y="4"/>
                </a:lnTo>
                <a:lnTo>
                  <a:pt x="6" y="4"/>
                </a:lnTo>
                <a:lnTo>
                  <a:pt x="8" y="4"/>
                </a:lnTo>
                <a:lnTo>
                  <a:pt x="8" y="0"/>
                </a:lnTo>
              </a:path>
            </a:pathLst>
          </a:custGeom>
          <a:noFill/>
          <a:ln w="111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653" name="Freeform 621">
            <a:extLst>
              <a:ext uri="{FF2B5EF4-FFF2-40B4-BE49-F238E27FC236}">
                <a16:creationId xmlns:a16="http://schemas.microsoft.com/office/drawing/2014/main" id="{5DD8F526-5DF3-4C62-2194-34FE850BD672}"/>
              </a:ext>
            </a:extLst>
          </p:cNvPr>
          <p:cNvSpPr>
            <a:spLocks/>
          </p:cNvSpPr>
          <p:nvPr/>
        </p:nvSpPr>
        <p:spPr bwMode="auto">
          <a:xfrm>
            <a:off x="6764338" y="4102100"/>
            <a:ext cx="12700" cy="6350"/>
          </a:xfrm>
          <a:custGeom>
            <a:avLst/>
            <a:gdLst>
              <a:gd name="T0" fmla="*/ 8 w 8"/>
              <a:gd name="T1" fmla="*/ 4 h 4"/>
              <a:gd name="T2" fmla="*/ 8 w 8"/>
              <a:gd name="T3" fmla="*/ 2 h 4"/>
              <a:gd name="T4" fmla="*/ 6 w 8"/>
              <a:gd name="T5" fmla="*/ 0 h 4"/>
              <a:gd name="T6" fmla="*/ 4 w 8"/>
              <a:gd name="T7" fmla="*/ 0 h 4"/>
              <a:gd name="T8" fmla="*/ 2 w 8"/>
              <a:gd name="T9" fmla="*/ 0 h 4"/>
              <a:gd name="T10" fmla="*/ 0 w 8"/>
              <a:gd name="T11" fmla="*/ 2 h 4"/>
              <a:gd name="T12" fmla="*/ 0 w 8"/>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8" h="4">
                <a:moveTo>
                  <a:pt x="8" y="4"/>
                </a:moveTo>
                <a:lnTo>
                  <a:pt x="8" y="2"/>
                </a:lnTo>
                <a:lnTo>
                  <a:pt x="6" y="0"/>
                </a:lnTo>
                <a:lnTo>
                  <a:pt x="4" y="0"/>
                </a:lnTo>
                <a:lnTo>
                  <a:pt x="2" y="0"/>
                </a:lnTo>
                <a:lnTo>
                  <a:pt x="0" y="2"/>
                </a:lnTo>
                <a:lnTo>
                  <a:pt x="0" y="4"/>
                </a:lnTo>
              </a:path>
            </a:pathLst>
          </a:custGeom>
          <a:noFill/>
          <a:ln w="111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654" name="Freeform 622">
            <a:extLst>
              <a:ext uri="{FF2B5EF4-FFF2-40B4-BE49-F238E27FC236}">
                <a16:creationId xmlns:a16="http://schemas.microsoft.com/office/drawing/2014/main" id="{9BAD4C72-DFFB-5B77-CD8E-85813C79A8CE}"/>
              </a:ext>
            </a:extLst>
          </p:cNvPr>
          <p:cNvSpPr>
            <a:spLocks/>
          </p:cNvSpPr>
          <p:nvPr/>
        </p:nvSpPr>
        <p:spPr bwMode="auto">
          <a:xfrm>
            <a:off x="6764338" y="4795839"/>
            <a:ext cx="12700" cy="7937"/>
          </a:xfrm>
          <a:custGeom>
            <a:avLst/>
            <a:gdLst>
              <a:gd name="T0" fmla="*/ 0 w 8"/>
              <a:gd name="T1" fmla="*/ 0 h 5"/>
              <a:gd name="T2" fmla="*/ 0 w 8"/>
              <a:gd name="T3" fmla="*/ 2 h 5"/>
              <a:gd name="T4" fmla="*/ 2 w 8"/>
              <a:gd name="T5" fmla="*/ 3 h 5"/>
              <a:gd name="T6" fmla="*/ 4 w 8"/>
              <a:gd name="T7" fmla="*/ 5 h 5"/>
              <a:gd name="T8" fmla="*/ 6 w 8"/>
              <a:gd name="T9" fmla="*/ 3 h 5"/>
              <a:gd name="T10" fmla="*/ 8 w 8"/>
              <a:gd name="T11" fmla="*/ 2 h 5"/>
              <a:gd name="T12" fmla="*/ 8 w 8"/>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0" y="0"/>
                </a:moveTo>
                <a:lnTo>
                  <a:pt x="0" y="2"/>
                </a:lnTo>
                <a:lnTo>
                  <a:pt x="2" y="3"/>
                </a:lnTo>
                <a:lnTo>
                  <a:pt x="4" y="5"/>
                </a:lnTo>
                <a:lnTo>
                  <a:pt x="6" y="3"/>
                </a:lnTo>
                <a:lnTo>
                  <a:pt x="8" y="2"/>
                </a:lnTo>
                <a:lnTo>
                  <a:pt x="8" y="0"/>
                </a:lnTo>
              </a:path>
            </a:pathLst>
          </a:custGeom>
          <a:noFill/>
          <a:ln w="111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655" name="Freeform 623">
            <a:extLst>
              <a:ext uri="{FF2B5EF4-FFF2-40B4-BE49-F238E27FC236}">
                <a16:creationId xmlns:a16="http://schemas.microsoft.com/office/drawing/2014/main" id="{CEAE092A-6D3A-8708-D9A9-BA7F2FEF7918}"/>
              </a:ext>
            </a:extLst>
          </p:cNvPr>
          <p:cNvSpPr>
            <a:spLocks/>
          </p:cNvSpPr>
          <p:nvPr/>
        </p:nvSpPr>
        <p:spPr bwMode="auto">
          <a:xfrm>
            <a:off x="6764338" y="4789488"/>
            <a:ext cx="12700" cy="6350"/>
          </a:xfrm>
          <a:custGeom>
            <a:avLst/>
            <a:gdLst>
              <a:gd name="T0" fmla="*/ 8 w 8"/>
              <a:gd name="T1" fmla="*/ 4 h 4"/>
              <a:gd name="T2" fmla="*/ 8 w 8"/>
              <a:gd name="T3" fmla="*/ 2 h 4"/>
              <a:gd name="T4" fmla="*/ 6 w 8"/>
              <a:gd name="T5" fmla="*/ 0 h 4"/>
              <a:gd name="T6" fmla="*/ 2 w 8"/>
              <a:gd name="T7" fmla="*/ 0 h 4"/>
              <a:gd name="T8" fmla="*/ 0 w 8"/>
              <a:gd name="T9" fmla="*/ 2 h 4"/>
              <a:gd name="T10" fmla="*/ 0 w 8"/>
              <a:gd name="T11" fmla="*/ 4 h 4"/>
            </a:gdLst>
            <a:ahLst/>
            <a:cxnLst>
              <a:cxn ang="0">
                <a:pos x="T0" y="T1"/>
              </a:cxn>
              <a:cxn ang="0">
                <a:pos x="T2" y="T3"/>
              </a:cxn>
              <a:cxn ang="0">
                <a:pos x="T4" y="T5"/>
              </a:cxn>
              <a:cxn ang="0">
                <a:pos x="T6" y="T7"/>
              </a:cxn>
              <a:cxn ang="0">
                <a:pos x="T8" y="T9"/>
              </a:cxn>
              <a:cxn ang="0">
                <a:pos x="T10" y="T11"/>
              </a:cxn>
            </a:cxnLst>
            <a:rect l="0" t="0" r="r" b="b"/>
            <a:pathLst>
              <a:path w="8" h="4">
                <a:moveTo>
                  <a:pt x="8" y="4"/>
                </a:moveTo>
                <a:lnTo>
                  <a:pt x="8" y="2"/>
                </a:lnTo>
                <a:lnTo>
                  <a:pt x="6" y="0"/>
                </a:lnTo>
                <a:lnTo>
                  <a:pt x="2" y="0"/>
                </a:lnTo>
                <a:lnTo>
                  <a:pt x="0" y="2"/>
                </a:lnTo>
                <a:lnTo>
                  <a:pt x="0" y="4"/>
                </a:lnTo>
              </a:path>
            </a:pathLst>
          </a:custGeom>
          <a:noFill/>
          <a:ln w="111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656" name="Freeform 624">
            <a:extLst>
              <a:ext uri="{FF2B5EF4-FFF2-40B4-BE49-F238E27FC236}">
                <a16:creationId xmlns:a16="http://schemas.microsoft.com/office/drawing/2014/main" id="{7A63C5AA-13F1-0E16-C623-5B83A95214D5}"/>
              </a:ext>
            </a:extLst>
          </p:cNvPr>
          <p:cNvSpPr>
            <a:spLocks/>
          </p:cNvSpPr>
          <p:nvPr/>
        </p:nvSpPr>
        <p:spPr bwMode="auto">
          <a:xfrm>
            <a:off x="6592888" y="4383089"/>
            <a:ext cx="11112" cy="9525"/>
          </a:xfrm>
          <a:custGeom>
            <a:avLst/>
            <a:gdLst>
              <a:gd name="T0" fmla="*/ 0 w 7"/>
              <a:gd name="T1" fmla="*/ 0 h 6"/>
              <a:gd name="T2" fmla="*/ 0 w 7"/>
              <a:gd name="T3" fmla="*/ 4 h 6"/>
              <a:gd name="T4" fmla="*/ 1 w 7"/>
              <a:gd name="T5" fmla="*/ 4 h 6"/>
              <a:gd name="T6" fmla="*/ 3 w 7"/>
              <a:gd name="T7" fmla="*/ 6 h 6"/>
              <a:gd name="T8" fmla="*/ 5 w 7"/>
              <a:gd name="T9" fmla="*/ 4 h 6"/>
              <a:gd name="T10" fmla="*/ 7 w 7"/>
              <a:gd name="T11" fmla="*/ 4 h 6"/>
              <a:gd name="T12" fmla="*/ 7 w 7"/>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0" y="0"/>
                </a:moveTo>
                <a:lnTo>
                  <a:pt x="0" y="4"/>
                </a:lnTo>
                <a:lnTo>
                  <a:pt x="1" y="4"/>
                </a:lnTo>
                <a:lnTo>
                  <a:pt x="3" y="6"/>
                </a:lnTo>
                <a:lnTo>
                  <a:pt x="5" y="4"/>
                </a:lnTo>
                <a:lnTo>
                  <a:pt x="7" y="4"/>
                </a:lnTo>
                <a:lnTo>
                  <a:pt x="7" y="0"/>
                </a:lnTo>
              </a:path>
            </a:pathLst>
          </a:custGeom>
          <a:noFill/>
          <a:ln w="111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657" name="Freeform 625">
            <a:extLst>
              <a:ext uri="{FF2B5EF4-FFF2-40B4-BE49-F238E27FC236}">
                <a16:creationId xmlns:a16="http://schemas.microsoft.com/office/drawing/2014/main" id="{9BE5A26E-5285-AA90-A5E4-FC54DB8390B9}"/>
              </a:ext>
            </a:extLst>
          </p:cNvPr>
          <p:cNvSpPr>
            <a:spLocks/>
          </p:cNvSpPr>
          <p:nvPr/>
        </p:nvSpPr>
        <p:spPr bwMode="auto">
          <a:xfrm>
            <a:off x="6592888" y="4376738"/>
            <a:ext cx="11112" cy="6350"/>
          </a:xfrm>
          <a:custGeom>
            <a:avLst/>
            <a:gdLst>
              <a:gd name="T0" fmla="*/ 7 w 7"/>
              <a:gd name="T1" fmla="*/ 4 h 4"/>
              <a:gd name="T2" fmla="*/ 7 w 7"/>
              <a:gd name="T3" fmla="*/ 2 h 4"/>
              <a:gd name="T4" fmla="*/ 5 w 7"/>
              <a:gd name="T5" fmla="*/ 0 h 4"/>
              <a:gd name="T6" fmla="*/ 3 w 7"/>
              <a:gd name="T7" fmla="*/ 0 h 4"/>
              <a:gd name="T8" fmla="*/ 0 w 7"/>
              <a:gd name="T9" fmla="*/ 2 h 4"/>
              <a:gd name="T10" fmla="*/ 0 w 7"/>
              <a:gd name="T11" fmla="*/ 4 h 4"/>
            </a:gdLst>
            <a:ahLst/>
            <a:cxnLst>
              <a:cxn ang="0">
                <a:pos x="T0" y="T1"/>
              </a:cxn>
              <a:cxn ang="0">
                <a:pos x="T2" y="T3"/>
              </a:cxn>
              <a:cxn ang="0">
                <a:pos x="T4" y="T5"/>
              </a:cxn>
              <a:cxn ang="0">
                <a:pos x="T6" y="T7"/>
              </a:cxn>
              <a:cxn ang="0">
                <a:pos x="T8" y="T9"/>
              </a:cxn>
              <a:cxn ang="0">
                <a:pos x="T10" y="T11"/>
              </a:cxn>
            </a:cxnLst>
            <a:rect l="0" t="0" r="r" b="b"/>
            <a:pathLst>
              <a:path w="7" h="4">
                <a:moveTo>
                  <a:pt x="7" y="4"/>
                </a:moveTo>
                <a:lnTo>
                  <a:pt x="7" y="2"/>
                </a:lnTo>
                <a:lnTo>
                  <a:pt x="5" y="0"/>
                </a:lnTo>
                <a:lnTo>
                  <a:pt x="3" y="0"/>
                </a:lnTo>
                <a:lnTo>
                  <a:pt x="0" y="2"/>
                </a:lnTo>
                <a:lnTo>
                  <a:pt x="0" y="4"/>
                </a:lnTo>
              </a:path>
            </a:pathLst>
          </a:custGeom>
          <a:noFill/>
          <a:ln w="111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658" name="Rectangle 626">
            <a:extLst>
              <a:ext uri="{FF2B5EF4-FFF2-40B4-BE49-F238E27FC236}">
                <a16:creationId xmlns:a16="http://schemas.microsoft.com/office/drawing/2014/main" id="{9E0E4DBF-79FC-3BE4-8583-9DF1ED72974E}"/>
              </a:ext>
            </a:extLst>
          </p:cNvPr>
          <p:cNvSpPr>
            <a:spLocks noChangeArrowheads="1"/>
          </p:cNvSpPr>
          <p:nvPr/>
        </p:nvSpPr>
        <p:spPr bwMode="auto">
          <a:xfrm>
            <a:off x="7204075" y="4675188"/>
            <a:ext cx="7854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3</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659" name="Rectangle 627">
            <a:extLst>
              <a:ext uri="{FF2B5EF4-FFF2-40B4-BE49-F238E27FC236}">
                <a16:creationId xmlns:a16="http://schemas.microsoft.com/office/drawing/2014/main" id="{842FD87C-D003-D9C9-9A7D-2665B898F10B}"/>
              </a:ext>
            </a:extLst>
          </p:cNvPr>
          <p:cNvSpPr>
            <a:spLocks noChangeArrowheads="1"/>
          </p:cNvSpPr>
          <p:nvPr/>
        </p:nvSpPr>
        <p:spPr bwMode="auto">
          <a:xfrm>
            <a:off x="2847976" y="1658938"/>
            <a:ext cx="400751"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138kV</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660" name="Rectangle 628">
            <a:extLst>
              <a:ext uri="{FF2B5EF4-FFF2-40B4-BE49-F238E27FC236}">
                <a16:creationId xmlns:a16="http://schemas.microsoft.com/office/drawing/2014/main" id="{4BA99CDA-3643-EEBF-9DB4-63268B61CDDB}"/>
              </a:ext>
            </a:extLst>
          </p:cNvPr>
          <p:cNvSpPr>
            <a:spLocks noChangeArrowheads="1"/>
          </p:cNvSpPr>
          <p:nvPr/>
        </p:nvSpPr>
        <p:spPr bwMode="auto">
          <a:xfrm>
            <a:off x="4392614" y="4184650"/>
            <a:ext cx="105631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ROMAN"/>
              </a:rPr>
              <a:t>5kV/115V/66.4V</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661" name="Line 629">
            <a:extLst>
              <a:ext uri="{FF2B5EF4-FFF2-40B4-BE49-F238E27FC236}">
                <a16:creationId xmlns:a16="http://schemas.microsoft.com/office/drawing/2014/main" id="{BEDCE599-ED4F-7FEF-57F0-3459A96D39E4}"/>
              </a:ext>
            </a:extLst>
          </p:cNvPr>
          <p:cNvSpPr>
            <a:spLocks noChangeShapeType="1"/>
          </p:cNvSpPr>
          <p:nvPr/>
        </p:nvSpPr>
        <p:spPr bwMode="auto">
          <a:xfrm flipH="1">
            <a:off x="2568576" y="2805114"/>
            <a:ext cx="207963" cy="1587"/>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662" name="Line 630">
            <a:extLst>
              <a:ext uri="{FF2B5EF4-FFF2-40B4-BE49-F238E27FC236}">
                <a16:creationId xmlns:a16="http://schemas.microsoft.com/office/drawing/2014/main" id="{DFD751E2-2E3E-6728-0D99-C5EC97B36D5E}"/>
              </a:ext>
            </a:extLst>
          </p:cNvPr>
          <p:cNvSpPr>
            <a:spLocks noChangeShapeType="1"/>
          </p:cNvSpPr>
          <p:nvPr/>
        </p:nvSpPr>
        <p:spPr bwMode="auto">
          <a:xfrm flipH="1">
            <a:off x="2568576" y="2735264"/>
            <a:ext cx="207963" cy="1587"/>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663" name="Line 631">
            <a:extLst>
              <a:ext uri="{FF2B5EF4-FFF2-40B4-BE49-F238E27FC236}">
                <a16:creationId xmlns:a16="http://schemas.microsoft.com/office/drawing/2014/main" id="{AE39E1B6-7B58-0C62-43AB-E2EB08D4C074}"/>
              </a:ext>
            </a:extLst>
          </p:cNvPr>
          <p:cNvSpPr>
            <a:spLocks noChangeShapeType="1"/>
          </p:cNvSpPr>
          <p:nvPr/>
        </p:nvSpPr>
        <p:spPr bwMode="auto">
          <a:xfrm flipH="1">
            <a:off x="2109788" y="2936875"/>
            <a:ext cx="544512"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664" name="Line 632">
            <a:extLst>
              <a:ext uri="{FF2B5EF4-FFF2-40B4-BE49-F238E27FC236}">
                <a16:creationId xmlns:a16="http://schemas.microsoft.com/office/drawing/2014/main" id="{A27E2CFB-916F-50E0-68CB-89451CBE9F00}"/>
              </a:ext>
            </a:extLst>
          </p:cNvPr>
          <p:cNvSpPr>
            <a:spLocks noChangeShapeType="1"/>
          </p:cNvSpPr>
          <p:nvPr/>
        </p:nvSpPr>
        <p:spPr bwMode="auto">
          <a:xfrm flipH="1">
            <a:off x="2144714" y="3970339"/>
            <a:ext cx="5619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665" name="Line 633">
            <a:extLst>
              <a:ext uri="{FF2B5EF4-FFF2-40B4-BE49-F238E27FC236}">
                <a16:creationId xmlns:a16="http://schemas.microsoft.com/office/drawing/2014/main" id="{5FDD9127-7014-EC45-70EF-F97C35C4E9CC}"/>
              </a:ext>
            </a:extLst>
          </p:cNvPr>
          <p:cNvSpPr>
            <a:spLocks noChangeShapeType="1"/>
          </p:cNvSpPr>
          <p:nvPr/>
        </p:nvSpPr>
        <p:spPr bwMode="auto">
          <a:xfrm flipV="1">
            <a:off x="2144714" y="3690938"/>
            <a:ext cx="1587" cy="2794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666" name="Line 634">
            <a:extLst>
              <a:ext uri="{FF2B5EF4-FFF2-40B4-BE49-F238E27FC236}">
                <a16:creationId xmlns:a16="http://schemas.microsoft.com/office/drawing/2014/main" id="{263EAF29-548E-B706-4626-4C11F8CEF89F}"/>
              </a:ext>
            </a:extLst>
          </p:cNvPr>
          <p:cNvSpPr>
            <a:spLocks noChangeShapeType="1"/>
          </p:cNvSpPr>
          <p:nvPr/>
        </p:nvSpPr>
        <p:spPr bwMode="auto">
          <a:xfrm flipH="1" flipV="1">
            <a:off x="2005013" y="3270250"/>
            <a:ext cx="139700" cy="4206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667" name="Line 635">
            <a:extLst>
              <a:ext uri="{FF2B5EF4-FFF2-40B4-BE49-F238E27FC236}">
                <a16:creationId xmlns:a16="http://schemas.microsoft.com/office/drawing/2014/main" id="{54B060FF-0246-AFD1-F636-E7C06C6478E5}"/>
              </a:ext>
            </a:extLst>
          </p:cNvPr>
          <p:cNvSpPr>
            <a:spLocks noChangeShapeType="1"/>
          </p:cNvSpPr>
          <p:nvPr/>
        </p:nvSpPr>
        <p:spPr bwMode="auto">
          <a:xfrm>
            <a:off x="2109789" y="2936876"/>
            <a:ext cx="1587" cy="3159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668" name="Rectangle 636">
            <a:extLst>
              <a:ext uri="{FF2B5EF4-FFF2-40B4-BE49-F238E27FC236}">
                <a16:creationId xmlns:a16="http://schemas.microsoft.com/office/drawing/2014/main" id="{92DE5C14-2C9E-7979-4FB2-BDB64A05B1C9}"/>
              </a:ext>
            </a:extLst>
          </p:cNvPr>
          <p:cNvSpPr>
            <a:spLocks noChangeArrowheads="1"/>
          </p:cNvSpPr>
          <p:nvPr/>
        </p:nvSpPr>
        <p:spPr bwMode="auto">
          <a:xfrm>
            <a:off x="2084388" y="3298825"/>
            <a:ext cx="28899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System"/>
              </a:rPr>
              <a:t>SW1</a:t>
            </a:r>
            <a:endParaRPr lang="en-US" altLang="en-US" sz="12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669" name="Line 637">
            <a:extLst>
              <a:ext uri="{FF2B5EF4-FFF2-40B4-BE49-F238E27FC236}">
                <a16:creationId xmlns:a16="http://schemas.microsoft.com/office/drawing/2014/main" id="{5361B899-C8C9-899E-5DAB-40D0D02AA948}"/>
              </a:ext>
            </a:extLst>
          </p:cNvPr>
          <p:cNvSpPr>
            <a:spLocks noChangeShapeType="1"/>
          </p:cNvSpPr>
          <p:nvPr/>
        </p:nvSpPr>
        <p:spPr bwMode="auto">
          <a:xfrm>
            <a:off x="6462713" y="3013075"/>
            <a:ext cx="220662"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670" name="Line 638">
            <a:extLst>
              <a:ext uri="{FF2B5EF4-FFF2-40B4-BE49-F238E27FC236}">
                <a16:creationId xmlns:a16="http://schemas.microsoft.com/office/drawing/2014/main" id="{F331319E-43BF-C85A-1551-BA080EBC5CA1}"/>
              </a:ext>
            </a:extLst>
          </p:cNvPr>
          <p:cNvSpPr>
            <a:spLocks noChangeShapeType="1"/>
          </p:cNvSpPr>
          <p:nvPr/>
        </p:nvSpPr>
        <p:spPr bwMode="auto">
          <a:xfrm>
            <a:off x="3890964" y="2459039"/>
            <a:ext cx="1587" cy="2762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671" name="Line 639">
            <a:extLst>
              <a:ext uri="{FF2B5EF4-FFF2-40B4-BE49-F238E27FC236}">
                <a16:creationId xmlns:a16="http://schemas.microsoft.com/office/drawing/2014/main" id="{A0D7F732-317B-D6E8-50D9-EF8E9F3B7524}"/>
              </a:ext>
            </a:extLst>
          </p:cNvPr>
          <p:cNvSpPr>
            <a:spLocks noChangeShapeType="1"/>
          </p:cNvSpPr>
          <p:nvPr/>
        </p:nvSpPr>
        <p:spPr bwMode="auto">
          <a:xfrm>
            <a:off x="3789363" y="2743201"/>
            <a:ext cx="100012" cy="1762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672" name="Line 640">
            <a:extLst>
              <a:ext uri="{FF2B5EF4-FFF2-40B4-BE49-F238E27FC236}">
                <a16:creationId xmlns:a16="http://schemas.microsoft.com/office/drawing/2014/main" id="{E0E8AE69-93FD-0C99-2657-5A51719F3636}"/>
              </a:ext>
            </a:extLst>
          </p:cNvPr>
          <p:cNvSpPr>
            <a:spLocks noChangeShapeType="1"/>
          </p:cNvSpPr>
          <p:nvPr/>
        </p:nvSpPr>
        <p:spPr bwMode="auto">
          <a:xfrm>
            <a:off x="3886200" y="2916238"/>
            <a:ext cx="1588" cy="1052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673" name="Freeform 641">
            <a:extLst>
              <a:ext uri="{FF2B5EF4-FFF2-40B4-BE49-F238E27FC236}">
                <a16:creationId xmlns:a16="http://schemas.microsoft.com/office/drawing/2014/main" id="{580DC37C-08F0-3912-F116-B1F5A0C7A90C}"/>
              </a:ext>
            </a:extLst>
          </p:cNvPr>
          <p:cNvSpPr>
            <a:spLocks/>
          </p:cNvSpPr>
          <p:nvPr/>
        </p:nvSpPr>
        <p:spPr bwMode="auto">
          <a:xfrm>
            <a:off x="3879851" y="3970339"/>
            <a:ext cx="11113" cy="9525"/>
          </a:xfrm>
          <a:custGeom>
            <a:avLst/>
            <a:gdLst>
              <a:gd name="T0" fmla="*/ 0 w 7"/>
              <a:gd name="T1" fmla="*/ 0 h 6"/>
              <a:gd name="T2" fmla="*/ 0 w 7"/>
              <a:gd name="T3" fmla="*/ 4 h 6"/>
              <a:gd name="T4" fmla="*/ 2 w 7"/>
              <a:gd name="T5" fmla="*/ 4 h 6"/>
              <a:gd name="T6" fmla="*/ 4 w 7"/>
              <a:gd name="T7" fmla="*/ 6 h 6"/>
              <a:gd name="T8" fmla="*/ 6 w 7"/>
              <a:gd name="T9" fmla="*/ 4 h 6"/>
              <a:gd name="T10" fmla="*/ 7 w 7"/>
              <a:gd name="T11" fmla="*/ 4 h 6"/>
              <a:gd name="T12" fmla="*/ 7 w 7"/>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0" y="0"/>
                </a:moveTo>
                <a:lnTo>
                  <a:pt x="0" y="4"/>
                </a:lnTo>
                <a:lnTo>
                  <a:pt x="2" y="4"/>
                </a:lnTo>
                <a:lnTo>
                  <a:pt x="4" y="6"/>
                </a:lnTo>
                <a:lnTo>
                  <a:pt x="6" y="4"/>
                </a:lnTo>
                <a:lnTo>
                  <a:pt x="7" y="4"/>
                </a:lnTo>
                <a:lnTo>
                  <a:pt x="7" y="0"/>
                </a:lnTo>
              </a:path>
            </a:pathLst>
          </a:custGeom>
          <a:noFill/>
          <a:ln w="111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674" name="Freeform 642">
            <a:extLst>
              <a:ext uri="{FF2B5EF4-FFF2-40B4-BE49-F238E27FC236}">
                <a16:creationId xmlns:a16="http://schemas.microsoft.com/office/drawing/2014/main" id="{DC1A7E62-E498-7343-DDF2-57F9026E4089}"/>
              </a:ext>
            </a:extLst>
          </p:cNvPr>
          <p:cNvSpPr>
            <a:spLocks/>
          </p:cNvSpPr>
          <p:nvPr/>
        </p:nvSpPr>
        <p:spPr bwMode="auto">
          <a:xfrm>
            <a:off x="3879851" y="3965576"/>
            <a:ext cx="11113" cy="4763"/>
          </a:xfrm>
          <a:custGeom>
            <a:avLst/>
            <a:gdLst>
              <a:gd name="T0" fmla="*/ 7 w 7"/>
              <a:gd name="T1" fmla="*/ 3 h 3"/>
              <a:gd name="T2" fmla="*/ 7 w 7"/>
              <a:gd name="T3" fmla="*/ 2 h 3"/>
              <a:gd name="T4" fmla="*/ 6 w 7"/>
              <a:gd name="T5" fmla="*/ 0 h 3"/>
              <a:gd name="T6" fmla="*/ 4 w 7"/>
              <a:gd name="T7" fmla="*/ 0 h 3"/>
              <a:gd name="T8" fmla="*/ 2 w 7"/>
              <a:gd name="T9" fmla="*/ 0 h 3"/>
              <a:gd name="T10" fmla="*/ 0 w 7"/>
              <a:gd name="T11" fmla="*/ 2 h 3"/>
              <a:gd name="T12" fmla="*/ 0 w 7"/>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7" y="3"/>
                </a:moveTo>
                <a:lnTo>
                  <a:pt x="7" y="2"/>
                </a:lnTo>
                <a:lnTo>
                  <a:pt x="6" y="0"/>
                </a:lnTo>
                <a:lnTo>
                  <a:pt x="4" y="0"/>
                </a:lnTo>
                <a:lnTo>
                  <a:pt x="2" y="0"/>
                </a:lnTo>
                <a:lnTo>
                  <a:pt x="0" y="2"/>
                </a:lnTo>
                <a:lnTo>
                  <a:pt x="0" y="3"/>
                </a:lnTo>
              </a:path>
            </a:pathLst>
          </a:custGeom>
          <a:noFill/>
          <a:ln w="111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675" name="Freeform 643">
            <a:extLst>
              <a:ext uri="{FF2B5EF4-FFF2-40B4-BE49-F238E27FC236}">
                <a16:creationId xmlns:a16="http://schemas.microsoft.com/office/drawing/2014/main" id="{163E1937-6574-439D-ADFB-62C72AB0053C}"/>
              </a:ext>
            </a:extLst>
          </p:cNvPr>
          <p:cNvSpPr>
            <a:spLocks/>
          </p:cNvSpPr>
          <p:nvPr/>
        </p:nvSpPr>
        <p:spPr bwMode="auto">
          <a:xfrm>
            <a:off x="3889376" y="2457450"/>
            <a:ext cx="11113" cy="7938"/>
          </a:xfrm>
          <a:custGeom>
            <a:avLst/>
            <a:gdLst>
              <a:gd name="T0" fmla="*/ 0 w 7"/>
              <a:gd name="T1" fmla="*/ 0 h 5"/>
              <a:gd name="T2" fmla="*/ 0 w 7"/>
              <a:gd name="T3" fmla="*/ 3 h 5"/>
              <a:gd name="T4" fmla="*/ 1 w 7"/>
              <a:gd name="T5" fmla="*/ 3 h 5"/>
              <a:gd name="T6" fmla="*/ 3 w 7"/>
              <a:gd name="T7" fmla="*/ 5 h 5"/>
              <a:gd name="T8" fmla="*/ 5 w 7"/>
              <a:gd name="T9" fmla="*/ 3 h 5"/>
              <a:gd name="T10" fmla="*/ 7 w 7"/>
              <a:gd name="T11" fmla="*/ 3 h 5"/>
              <a:gd name="T12" fmla="*/ 7 w 7"/>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0" y="0"/>
                </a:moveTo>
                <a:lnTo>
                  <a:pt x="0" y="3"/>
                </a:lnTo>
                <a:lnTo>
                  <a:pt x="1" y="3"/>
                </a:lnTo>
                <a:lnTo>
                  <a:pt x="3" y="5"/>
                </a:lnTo>
                <a:lnTo>
                  <a:pt x="5" y="3"/>
                </a:lnTo>
                <a:lnTo>
                  <a:pt x="7" y="3"/>
                </a:lnTo>
                <a:lnTo>
                  <a:pt x="7" y="0"/>
                </a:lnTo>
              </a:path>
            </a:pathLst>
          </a:custGeom>
          <a:noFill/>
          <a:ln w="111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676" name="Freeform 644">
            <a:extLst>
              <a:ext uri="{FF2B5EF4-FFF2-40B4-BE49-F238E27FC236}">
                <a16:creationId xmlns:a16="http://schemas.microsoft.com/office/drawing/2014/main" id="{38729414-8AC2-B0B4-DAF3-E599418A143B}"/>
              </a:ext>
            </a:extLst>
          </p:cNvPr>
          <p:cNvSpPr>
            <a:spLocks/>
          </p:cNvSpPr>
          <p:nvPr/>
        </p:nvSpPr>
        <p:spPr bwMode="auto">
          <a:xfrm>
            <a:off x="3889376" y="2451100"/>
            <a:ext cx="11113" cy="6350"/>
          </a:xfrm>
          <a:custGeom>
            <a:avLst/>
            <a:gdLst>
              <a:gd name="T0" fmla="*/ 7 w 7"/>
              <a:gd name="T1" fmla="*/ 4 h 4"/>
              <a:gd name="T2" fmla="*/ 7 w 7"/>
              <a:gd name="T3" fmla="*/ 2 h 4"/>
              <a:gd name="T4" fmla="*/ 5 w 7"/>
              <a:gd name="T5" fmla="*/ 0 h 4"/>
              <a:gd name="T6" fmla="*/ 3 w 7"/>
              <a:gd name="T7" fmla="*/ 0 h 4"/>
              <a:gd name="T8" fmla="*/ 1 w 7"/>
              <a:gd name="T9" fmla="*/ 0 h 4"/>
              <a:gd name="T10" fmla="*/ 0 w 7"/>
              <a:gd name="T11" fmla="*/ 2 h 4"/>
              <a:gd name="T12" fmla="*/ 0 w 7"/>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7" h="4">
                <a:moveTo>
                  <a:pt x="7" y="4"/>
                </a:moveTo>
                <a:lnTo>
                  <a:pt x="7" y="2"/>
                </a:lnTo>
                <a:lnTo>
                  <a:pt x="5" y="0"/>
                </a:lnTo>
                <a:lnTo>
                  <a:pt x="3" y="0"/>
                </a:lnTo>
                <a:lnTo>
                  <a:pt x="1" y="0"/>
                </a:lnTo>
                <a:lnTo>
                  <a:pt x="0" y="2"/>
                </a:lnTo>
                <a:lnTo>
                  <a:pt x="0" y="4"/>
                </a:lnTo>
              </a:path>
            </a:pathLst>
          </a:custGeom>
          <a:noFill/>
          <a:ln w="111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4679" name="Text Box 647">
            <a:extLst>
              <a:ext uri="{FF2B5EF4-FFF2-40B4-BE49-F238E27FC236}">
                <a16:creationId xmlns:a16="http://schemas.microsoft.com/office/drawing/2014/main" id="{EA510057-093A-9149-E296-D0475673BF9F}"/>
              </a:ext>
            </a:extLst>
          </p:cNvPr>
          <p:cNvSpPr txBox="1">
            <a:spLocks noChangeArrowheads="1"/>
          </p:cNvSpPr>
          <p:nvPr/>
        </p:nvSpPr>
        <p:spPr bwMode="auto">
          <a:xfrm>
            <a:off x="3794125" y="574675"/>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4680" name="Text Box 648">
            <a:extLst>
              <a:ext uri="{FF2B5EF4-FFF2-40B4-BE49-F238E27FC236}">
                <a16:creationId xmlns:a16="http://schemas.microsoft.com/office/drawing/2014/main" id="{0FD7E6E7-67A1-7D9D-79EE-C4DD3EC6C72C}"/>
              </a:ext>
            </a:extLst>
          </p:cNvPr>
          <p:cNvSpPr txBox="1">
            <a:spLocks noChangeArrowheads="1"/>
          </p:cNvSpPr>
          <p:nvPr/>
        </p:nvSpPr>
        <p:spPr bwMode="auto">
          <a:xfrm>
            <a:off x="3870325" y="650875"/>
            <a:ext cx="3790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A 138 kV CCVT Design</a:t>
            </a:r>
          </a:p>
        </p:txBody>
      </p:sp>
    </p:spTree>
  </p:cSld>
  <p:clrMapOvr>
    <a:masterClrMapping/>
  </p:clrMapOvr>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327" name="Rectangle 247">
            <a:extLst>
              <a:ext uri="{FF2B5EF4-FFF2-40B4-BE49-F238E27FC236}">
                <a16:creationId xmlns:a16="http://schemas.microsoft.com/office/drawing/2014/main" id="{3C9F051E-DA2D-6CC0-B6C3-7E4CBE211DBD}"/>
              </a:ext>
            </a:extLst>
          </p:cNvPr>
          <p:cNvSpPr>
            <a:spLocks noChangeArrowheads="1"/>
          </p:cNvSpPr>
          <p:nvPr/>
        </p:nvSpPr>
        <p:spPr bwMode="auto">
          <a:xfrm>
            <a:off x="2667000" y="2143125"/>
            <a:ext cx="7011988" cy="2459038"/>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084" name="Freeform 4">
            <a:extLst>
              <a:ext uri="{FF2B5EF4-FFF2-40B4-BE49-F238E27FC236}">
                <a16:creationId xmlns:a16="http://schemas.microsoft.com/office/drawing/2014/main" id="{B6A8301D-4477-A9F9-BCE3-F925438B6D2E}"/>
              </a:ext>
            </a:extLst>
          </p:cNvPr>
          <p:cNvSpPr>
            <a:spLocks/>
          </p:cNvSpPr>
          <p:nvPr/>
        </p:nvSpPr>
        <p:spPr bwMode="auto">
          <a:xfrm>
            <a:off x="3214688" y="2522539"/>
            <a:ext cx="17462" cy="7937"/>
          </a:xfrm>
          <a:custGeom>
            <a:avLst/>
            <a:gdLst>
              <a:gd name="T0" fmla="*/ 0 w 11"/>
              <a:gd name="T1" fmla="*/ 0 h 5"/>
              <a:gd name="T2" fmla="*/ 3 w 11"/>
              <a:gd name="T3" fmla="*/ 3 h 5"/>
              <a:gd name="T4" fmla="*/ 5 w 11"/>
              <a:gd name="T5" fmla="*/ 5 h 5"/>
              <a:gd name="T6" fmla="*/ 7 w 11"/>
              <a:gd name="T7" fmla="*/ 5 h 5"/>
              <a:gd name="T8" fmla="*/ 11 w 11"/>
              <a:gd name="T9" fmla="*/ 3 h 5"/>
              <a:gd name="T10" fmla="*/ 11 w 11"/>
              <a:gd name="T11" fmla="*/ 0 h 5"/>
            </a:gdLst>
            <a:ahLst/>
            <a:cxnLst>
              <a:cxn ang="0">
                <a:pos x="T0" y="T1"/>
              </a:cxn>
              <a:cxn ang="0">
                <a:pos x="T2" y="T3"/>
              </a:cxn>
              <a:cxn ang="0">
                <a:pos x="T4" y="T5"/>
              </a:cxn>
              <a:cxn ang="0">
                <a:pos x="T6" y="T7"/>
              </a:cxn>
              <a:cxn ang="0">
                <a:pos x="T8" y="T9"/>
              </a:cxn>
              <a:cxn ang="0">
                <a:pos x="T10" y="T11"/>
              </a:cxn>
            </a:cxnLst>
            <a:rect l="0" t="0" r="r" b="b"/>
            <a:pathLst>
              <a:path w="11" h="5">
                <a:moveTo>
                  <a:pt x="0" y="0"/>
                </a:moveTo>
                <a:lnTo>
                  <a:pt x="3" y="3"/>
                </a:lnTo>
                <a:lnTo>
                  <a:pt x="5" y="5"/>
                </a:lnTo>
                <a:lnTo>
                  <a:pt x="7" y="5"/>
                </a:lnTo>
                <a:lnTo>
                  <a:pt x="11" y="3"/>
                </a:lnTo>
                <a:lnTo>
                  <a:pt x="11"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085" name="Freeform 5">
            <a:extLst>
              <a:ext uri="{FF2B5EF4-FFF2-40B4-BE49-F238E27FC236}">
                <a16:creationId xmlns:a16="http://schemas.microsoft.com/office/drawing/2014/main" id="{45718A34-2739-55A0-E880-46DB950A7DD9}"/>
              </a:ext>
            </a:extLst>
          </p:cNvPr>
          <p:cNvSpPr>
            <a:spLocks/>
          </p:cNvSpPr>
          <p:nvPr/>
        </p:nvSpPr>
        <p:spPr bwMode="auto">
          <a:xfrm>
            <a:off x="3214688" y="2513014"/>
            <a:ext cx="17462" cy="9525"/>
          </a:xfrm>
          <a:custGeom>
            <a:avLst/>
            <a:gdLst>
              <a:gd name="T0" fmla="*/ 11 w 11"/>
              <a:gd name="T1" fmla="*/ 6 h 6"/>
              <a:gd name="T2" fmla="*/ 11 w 11"/>
              <a:gd name="T3" fmla="*/ 2 h 6"/>
              <a:gd name="T4" fmla="*/ 9 w 11"/>
              <a:gd name="T5" fmla="*/ 2 h 6"/>
              <a:gd name="T6" fmla="*/ 7 w 11"/>
              <a:gd name="T7" fmla="*/ 0 h 6"/>
              <a:gd name="T8" fmla="*/ 3 w 11"/>
              <a:gd name="T9" fmla="*/ 2 h 6"/>
              <a:gd name="T10" fmla="*/ 0 w 11"/>
              <a:gd name="T11" fmla="*/ 6 h 6"/>
            </a:gdLst>
            <a:ahLst/>
            <a:cxnLst>
              <a:cxn ang="0">
                <a:pos x="T0" y="T1"/>
              </a:cxn>
              <a:cxn ang="0">
                <a:pos x="T2" y="T3"/>
              </a:cxn>
              <a:cxn ang="0">
                <a:pos x="T4" y="T5"/>
              </a:cxn>
              <a:cxn ang="0">
                <a:pos x="T6" y="T7"/>
              </a:cxn>
              <a:cxn ang="0">
                <a:pos x="T8" y="T9"/>
              </a:cxn>
              <a:cxn ang="0">
                <a:pos x="T10" y="T11"/>
              </a:cxn>
            </a:cxnLst>
            <a:rect l="0" t="0" r="r" b="b"/>
            <a:pathLst>
              <a:path w="11" h="6">
                <a:moveTo>
                  <a:pt x="11" y="6"/>
                </a:moveTo>
                <a:lnTo>
                  <a:pt x="11" y="2"/>
                </a:lnTo>
                <a:lnTo>
                  <a:pt x="9" y="2"/>
                </a:lnTo>
                <a:lnTo>
                  <a:pt x="7" y="0"/>
                </a:lnTo>
                <a:lnTo>
                  <a:pt x="3" y="2"/>
                </a:lnTo>
                <a:lnTo>
                  <a:pt x="0" y="6"/>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086" name="Freeform 6">
            <a:extLst>
              <a:ext uri="{FF2B5EF4-FFF2-40B4-BE49-F238E27FC236}">
                <a16:creationId xmlns:a16="http://schemas.microsoft.com/office/drawing/2014/main" id="{E3949067-EA15-1A59-6843-1FC477374C15}"/>
              </a:ext>
            </a:extLst>
          </p:cNvPr>
          <p:cNvSpPr>
            <a:spLocks/>
          </p:cNvSpPr>
          <p:nvPr/>
        </p:nvSpPr>
        <p:spPr bwMode="auto">
          <a:xfrm>
            <a:off x="3214688" y="3163889"/>
            <a:ext cx="17462" cy="9525"/>
          </a:xfrm>
          <a:custGeom>
            <a:avLst/>
            <a:gdLst>
              <a:gd name="T0" fmla="*/ 0 w 11"/>
              <a:gd name="T1" fmla="*/ 0 h 6"/>
              <a:gd name="T2" fmla="*/ 3 w 11"/>
              <a:gd name="T3" fmla="*/ 4 h 6"/>
              <a:gd name="T4" fmla="*/ 5 w 11"/>
              <a:gd name="T5" fmla="*/ 6 h 6"/>
              <a:gd name="T6" fmla="*/ 7 w 11"/>
              <a:gd name="T7" fmla="*/ 6 h 6"/>
              <a:gd name="T8" fmla="*/ 11 w 11"/>
              <a:gd name="T9" fmla="*/ 4 h 6"/>
              <a:gd name="T10" fmla="*/ 11 w 11"/>
              <a:gd name="T11" fmla="*/ 0 h 6"/>
            </a:gdLst>
            <a:ahLst/>
            <a:cxnLst>
              <a:cxn ang="0">
                <a:pos x="T0" y="T1"/>
              </a:cxn>
              <a:cxn ang="0">
                <a:pos x="T2" y="T3"/>
              </a:cxn>
              <a:cxn ang="0">
                <a:pos x="T4" y="T5"/>
              </a:cxn>
              <a:cxn ang="0">
                <a:pos x="T6" y="T7"/>
              </a:cxn>
              <a:cxn ang="0">
                <a:pos x="T8" y="T9"/>
              </a:cxn>
              <a:cxn ang="0">
                <a:pos x="T10" y="T11"/>
              </a:cxn>
            </a:cxnLst>
            <a:rect l="0" t="0" r="r" b="b"/>
            <a:pathLst>
              <a:path w="11" h="6">
                <a:moveTo>
                  <a:pt x="0" y="0"/>
                </a:moveTo>
                <a:lnTo>
                  <a:pt x="3" y="4"/>
                </a:lnTo>
                <a:lnTo>
                  <a:pt x="5" y="6"/>
                </a:lnTo>
                <a:lnTo>
                  <a:pt x="7" y="6"/>
                </a:lnTo>
                <a:lnTo>
                  <a:pt x="11" y="4"/>
                </a:lnTo>
                <a:lnTo>
                  <a:pt x="11"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087" name="Freeform 7">
            <a:extLst>
              <a:ext uri="{FF2B5EF4-FFF2-40B4-BE49-F238E27FC236}">
                <a16:creationId xmlns:a16="http://schemas.microsoft.com/office/drawing/2014/main" id="{41A8D18A-8873-05D9-DF3E-FAFDD2ACBC2E}"/>
              </a:ext>
            </a:extLst>
          </p:cNvPr>
          <p:cNvSpPr>
            <a:spLocks/>
          </p:cNvSpPr>
          <p:nvPr/>
        </p:nvSpPr>
        <p:spPr bwMode="auto">
          <a:xfrm>
            <a:off x="3214688" y="3157538"/>
            <a:ext cx="17462" cy="6350"/>
          </a:xfrm>
          <a:custGeom>
            <a:avLst/>
            <a:gdLst>
              <a:gd name="T0" fmla="*/ 11 w 11"/>
              <a:gd name="T1" fmla="*/ 4 h 4"/>
              <a:gd name="T2" fmla="*/ 11 w 11"/>
              <a:gd name="T3" fmla="*/ 2 h 4"/>
              <a:gd name="T4" fmla="*/ 9 w 11"/>
              <a:gd name="T5" fmla="*/ 0 h 4"/>
              <a:gd name="T6" fmla="*/ 7 w 11"/>
              <a:gd name="T7" fmla="*/ 0 h 4"/>
              <a:gd name="T8" fmla="*/ 3 w 11"/>
              <a:gd name="T9" fmla="*/ 0 h 4"/>
              <a:gd name="T10" fmla="*/ 3 w 11"/>
              <a:gd name="T11" fmla="*/ 2 h 4"/>
              <a:gd name="T12" fmla="*/ 0 w 11"/>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1" h="4">
                <a:moveTo>
                  <a:pt x="11" y="4"/>
                </a:moveTo>
                <a:lnTo>
                  <a:pt x="11" y="2"/>
                </a:lnTo>
                <a:lnTo>
                  <a:pt x="9" y="0"/>
                </a:lnTo>
                <a:lnTo>
                  <a:pt x="7" y="0"/>
                </a:lnTo>
                <a:lnTo>
                  <a:pt x="3" y="0"/>
                </a:lnTo>
                <a:lnTo>
                  <a:pt x="3" y="2"/>
                </a:lnTo>
                <a:lnTo>
                  <a:pt x="0" y="4"/>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088" name="Line 8">
            <a:extLst>
              <a:ext uri="{FF2B5EF4-FFF2-40B4-BE49-F238E27FC236}">
                <a16:creationId xmlns:a16="http://schemas.microsoft.com/office/drawing/2014/main" id="{37E30A57-3A5A-DD78-C4AE-2E4754B482CF}"/>
              </a:ext>
            </a:extLst>
          </p:cNvPr>
          <p:cNvSpPr>
            <a:spLocks noChangeShapeType="1"/>
          </p:cNvSpPr>
          <p:nvPr/>
        </p:nvSpPr>
        <p:spPr bwMode="auto">
          <a:xfrm flipH="1">
            <a:off x="3101975" y="3567114"/>
            <a:ext cx="242888" cy="1587"/>
          </a:xfrm>
          <a:prstGeom prst="line">
            <a:avLst/>
          </a:prstGeom>
          <a:noFill/>
          <a:ln w="555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089" name="Line 9">
            <a:extLst>
              <a:ext uri="{FF2B5EF4-FFF2-40B4-BE49-F238E27FC236}">
                <a16:creationId xmlns:a16="http://schemas.microsoft.com/office/drawing/2014/main" id="{F7EB524C-22B2-8135-A91C-B0E2102ECDCD}"/>
              </a:ext>
            </a:extLst>
          </p:cNvPr>
          <p:cNvSpPr>
            <a:spLocks noChangeShapeType="1"/>
          </p:cNvSpPr>
          <p:nvPr/>
        </p:nvSpPr>
        <p:spPr bwMode="auto">
          <a:xfrm>
            <a:off x="3101975" y="3489325"/>
            <a:ext cx="242888" cy="1588"/>
          </a:xfrm>
          <a:prstGeom prst="line">
            <a:avLst/>
          </a:prstGeom>
          <a:noFill/>
          <a:ln w="555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090" name="Line 10">
            <a:extLst>
              <a:ext uri="{FF2B5EF4-FFF2-40B4-BE49-F238E27FC236}">
                <a16:creationId xmlns:a16="http://schemas.microsoft.com/office/drawing/2014/main" id="{F3CFB6ED-EC1F-F8B6-59A0-F2CD2804292E}"/>
              </a:ext>
            </a:extLst>
          </p:cNvPr>
          <p:cNvSpPr>
            <a:spLocks noChangeShapeType="1"/>
          </p:cNvSpPr>
          <p:nvPr/>
        </p:nvSpPr>
        <p:spPr bwMode="auto">
          <a:xfrm>
            <a:off x="3225801" y="3167064"/>
            <a:ext cx="239713" cy="1587"/>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091" name="Line 11">
            <a:extLst>
              <a:ext uri="{FF2B5EF4-FFF2-40B4-BE49-F238E27FC236}">
                <a16:creationId xmlns:a16="http://schemas.microsoft.com/office/drawing/2014/main" id="{9AAF112F-B29D-AB66-DAE5-6975DB7E7A2D}"/>
              </a:ext>
            </a:extLst>
          </p:cNvPr>
          <p:cNvSpPr>
            <a:spLocks noChangeShapeType="1"/>
          </p:cNvSpPr>
          <p:nvPr/>
        </p:nvSpPr>
        <p:spPr bwMode="auto">
          <a:xfrm>
            <a:off x="3184526" y="4575175"/>
            <a:ext cx="79375" cy="1588"/>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092" name="Line 12">
            <a:extLst>
              <a:ext uri="{FF2B5EF4-FFF2-40B4-BE49-F238E27FC236}">
                <a16:creationId xmlns:a16="http://schemas.microsoft.com/office/drawing/2014/main" id="{B1C74E20-D3B4-28FD-ECA8-E877E7BF7C08}"/>
              </a:ext>
            </a:extLst>
          </p:cNvPr>
          <p:cNvSpPr>
            <a:spLocks noChangeShapeType="1"/>
          </p:cNvSpPr>
          <p:nvPr/>
        </p:nvSpPr>
        <p:spPr bwMode="auto">
          <a:xfrm>
            <a:off x="3143251" y="4533900"/>
            <a:ext cx="161925" cy="1588"/>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093" name="Line 13">
            <a:extLst>
              <a:ext uri="{FF2B5EF4-FFF2-40B4-BE49-F238E27FC236}">
                <a16:creationId xmlns:a16="http://schemas.microsoft.com/office/drawing/2014/main" id="{3A28D9B5-8081-A63E-EC25-5475AAAA0A7F}"/>
              </a:ext>
            </a:extLst>
          </p:cNvPr>
          <p:cNvSpPr>
            <a:spLocks noChangeShapeType="1"/>
          </p:cNvSpPr>
          <p:nvPr/>
        </p:nvSpPr>
        <p:spPr bwMode="auto">
          <a:xfrm>
            <a:off x="3101975" y="4492625"/>
            <a:ext cx="242888" cy="1588"/>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094" name="Freeform 14">
            <a:extLst>
              <a:ext uri="{FF2B5EF4-FFF2-40B4-BE49-F238E27FC236}">
                <a16:creationId xmlns:a16="http://schemas.microsoft.com/office/drawing/2014/main" id="{600BA0EA-6565-76E1-355B-17980FC68910}"/>
              </a:ext>
            </a:extLst>
          </p:cNvPr>
          <p:cNvSpPr>
            <a:spLocks/>
          </p:cNvSpPr>
          <p:nvPr/>
        </p:nvSpPr>
        <p:spPr bwMode="auto">
          <a:xfrm>
            <a:off x="3225800" y="2844801"/>
            <a:ext cx="1588" cy="644525"/>
          </a:xfrm>
          <a:custGeom>
            <a:avLst/>
            <a:gdLst>
              <a:gd name="T0" fmla="*/ 0 h 406"/>
              <a:gd name="T1" fmla="*/ 203 h 406"/>
              <a:gd name="T2" fmla="*/ 406 h 406"/>
            </a:gdLst>
            <a:ahLst/>
            <a:cxnLst>
              <a:cxn ang="0">
                <a:pos x="0" y="T0"/>
              </a:cxn>
              <a:cxn ang="0">
                <a:pos x="0" y="T1"/>
              </a:cxn>
              <a:cxn ang="0">
                <a:pos x="0" y="T2"/>
              </a:cxn>
            </a:cxnLst>
            <a:rect l="0" t="0" r="r" b="b"/>
            <a:pathLst>
              <a:path h="406">
                <a:moveTo>
                  <a:pt x="0" y="0"/>
                </a:moveTo>
                <a:lnTo>
                  <a:pt x="0" y="203"/>
                </a:lnTo>
                <a:lnTo>
                  <a:pt x="0" y="406"/>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095" name="Line 15">
            <a:extLst>
              <a:ext uri="{FF2B5EF4-FFF2-40B4-BE49-F238E27FC236}">
                <a16:creationId xmlns:a16="http://schemas.microsoft.com/office/drawing/2014/main" id="{35E31263-1E35-341C-6FA2-865BCC65478E}"/>
              </a:ext>
            </a:extLst>
          </p:cNvPr>
          <p:cNvSpPr>
            <a:spLocks noChangeShapeType="1"/>
          </p:cNvSpPr>
          <p:nvPr/>
        </p:nvSpPr>
        <p:spPr bwMode="auto">
          <a:xfrm flipH="1">
            <a:off x="3101975" y="2844800"/>
            <a:ext cx="242888" cy="1588"/>
          </a:xfrm>
          <a:prstGeom prst="line">
            <a:avLst/>
          </a:prstGeom>
          <a:noFill/>
          <a:ln w="555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096" name="Line 16">
            <a:extLst>
              <a:ext uri="{FF2B5EF4-FFF2-40B4-BE49-F238E27FC236}">
                <a16:creationId xmlns:a16="http://schemas.microsoft.com/office/drawing/2014/main" id="{728C2EDA-4E3C-2D54-9024-1A92FB9EB497}"/>
              </a:ext>
            </a:extLst>
          </p:cNvPr>
          <p:cNvSpPr>
            <a:spLocks noChangeShapeType="1"/>
          </p:cNvSpPr>
          <p:nvPr/>
        </p:nvSpPr>
        <p:spPr bwMode="auto">
          <a:xfrm>
            <a:off x="3101975" y="2762250"/>
            <a:ext cx="242888" cy="1588"/>
          </a:xfrm>
          <a:prstGeom prst="line">
            <a:avLst/>
          </a:prstGeom>
          <a:noFill/>
          <a:ln w="555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097" name="Line 17">
            <a:extLst>
              <a:ext uri="{FF2B5EF4-FFF2-40B4-BE49-F238E27FC236}">
                <a16:creationId xmlns:a16="http://schemas.microsoft.com/office/drawing/2014/main" id="{FBEB6C58-4E27-4277-CF24-795D3AB63617}"/>
              </a:ext>
            </a:extLst>
          </p:cNvPr>
          <p:cNvSpPr>
            <a:spLocks noChangeShapeType="1"/>
          </p:cNvSpPr>
          <p:nvPr/>
        </p:nvSpPr>
        <p:spPr bwMode="auto">
          <a:xfrm>
            <a:off x="3225800" y="2522538"/>
            <a:ext cx="1588" cy="239712"/>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098" name="Line 18">
            <a:extLst>
              <a:ext uri="{FF2B5EF4-FFF2-40B4-BE49-F238E27FC236}">
                <a16:creationId xmlns:a16="http://schemas.microsoft.com/office/drawing/2014/main" id="{15ACF286-5E51-7AA3-7472-B71463443245}"/>
              </a:ext>
            </a:extLst>
          </p:cNvPr>
          <p:cNvSpPr>
            <a:spLocks noChangeShapeType="1"/>
          </p:cNvSpPr>
          <p:nvPr/>
        </p:nvSpPr>
        <p:spPr bwMode="auto">
          <a:xfrm>
            <a:off x="2820988" y="2486026"/>
            <a:ext cx="842962" cy="9525"/>
          </a:xfrm>
          <a:prstGeom prst="line">
            <a:avLst/>
          </a:prstGeom>
          <a:noFill/>
          <a:ln w="555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099" name="Rectangle 19">
            <a:extLst>
              <a:ext uri="{FF2B5EF4-FFF2-40B4-BE49-F238E27FC236}">
                <a16:creationId xmlns:a16="http://schemas.microsoft.com/office/drawing/2014/main" id="{B5AA6C62-5C17-DC6F-24C5-0C51D48625E3}"/>
              </a:ext>
            </a:extLst>
          </p:cNvPr>
          <p:cNvSpPr>
            <a:spLocks noChangeArrowheads="1"/>
          </p:cNvSpPr>
          <p:nvPr/>
        </p:nvSpPr>
        <p:spPr bwMode="auto">
          <a:xfrm>
            <a:off x="2820988" y="3341688"/>
            <a:ext cx="136256"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b="1" i="1">
                <a:solidFill>
                  <a:srgbClr val="000000"/>
                </a:solidFill>
                <a:latin typeface="Arial" panose="020B0604020202020204" pitchFamily="34" charset="0"/>
              </a:rPr>
              <a:t>2</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6100" name="Rectangle 20">
            <a:extLst>
              <a:ext uri="{FF2B5EF4-FFF2-40B4-BE49-F238E27FC236}">
                <a16:creationId xmlns:a16="http://schemas.microsoft.com/office/drawing/2014/main" id="{96A93085-BDB6-5DBE-486D-F23249868924}"/>
              </a:ext>
            </a:extLst>
          </p:cNvPr>
          <p:cNvSpPr>
            <a:spLocks noChangeArrowheads="1"/>
          </p:cNvSpPr>
          <p:nvPr/>
        </p:nvSpPr>
        <p:spPr bwMode="auto">
          <a:xfrm>
            <a:off x="2855913" y="2643188"/>
            <a:ext cx="136256"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b="1" i="1">
                <a:solidFill>
                  <a:srgbClr val="000000"/>
                </a:solidFill>
                <a:latin typeface="Arial" panose="020B0604020202020204" pitchFamily="34" charset="0"/>
              </a:rPr>
              <a:t>1</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6101" name="Rectangle 21">
            <a:extLst>
              <a:ext uri="{FF2B5EF4-FFF2-40B4-BE49-F238E27FC236}">
                <a16:creationId xmlns:a16="http://schemas.microsoft.com/office/drawing/2014/main" id="{BDA78630-0E3C-DBD1-205D-872EEDCEE085}"/>
              </a:ext>
            </a:extLst>
          </p:cNvPr>
          <p:cNvSpPr>
            <a:spLocks noChangeArrowheads="1"/>
          </p:cNvSpPr>
          <p:nvPr/>
        </p:nvSpPr>
        <p:spPr bwMode="auto">
          <a:xfrm>
            <a:off x="2667000" y="3232150"/>
            <a:ext cx="176330"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b="1" i="1">
                <a:solidFill>
                  <a:srgbClr val="000000"/>
                </a:solidFill>
                <a:latin typeface="Arial" panose="020B0604020202020204" pitchFamily="34" charset="0"/>
              </a:rPr>
              <a:t>C</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6102" name="Rectangle 22">
            <a:extLst>
              <a:ext uri="{FF2B5EF4-FFF2-40B4-BE49-F238E27FC236}">
                <a16:creationId xmlns:a16="http://schemas.microsoft.com/office/drawing/2014/main" id="{58026869-5365-32DE-BE80-B35E98E4C236}"/>
              </a:ext>
            </a:extLst>
          </p:cNvPr>
          <p:cNvSpPr>
            <a:spLocks noChangeArrowheads="1"/>
          </p:cNvSpPr>
          <p:nvPr/>
        </p:nvSpPr>
        <p:spPr bwMode="auto">
          <a:xfrm>
            <a:off x="2697163" y="2547938"/>
            <a:ext cx="176330"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b="1" i="1">
                <a:solidFill>
                  <a:srgbClr val="000000"/>
                </a:solidFill>
                <a:latin typeface="Arial" panose="020B0604020202020204" pitchFamily="34" charset="0"/>
              </a:rPr>
              <a:t>C</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6103" name="Rectangle 23">
            <a:extLst>
              <a:ext uri="{FF2B5EF4-FFF2-40B4-BE49-F238E27FC236}">
                <a16:creationId xmlns:a16="http://schemas.microsoft.com/office/drawing/2014/main" id="{ECD5576B-6B5A-423E-780A-3BBD1B86A515}"/>
              </a:ext>
            </a:extLst>
          </p:cNvPr>
          <p:cNvSpPr>
            <a:spLocks noChangeArrowheads="1"/>
          </p:cNvSpPr>
          <p:nvPr/>
        </p:nvSpPr>
        <p:spPr bwMode="auto">
          <a:xfrm>
            <a:off x="3059113" y="2139950"/>
            <a:ext cx="338234"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b="1" i="1">
                <a:solidFill>
                  <a:srgbClr val="000000"/>
                </a:solidFill>
                <a:latin typeface="Arial" panose="020B0604020202020204" pitchFamily="34" charset="0"/>
              </a:rPr>
              <a:t>HV</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6104" name="Rectangle 24">
            <a:extLst>
              <a:ext uri="{FF2B5EF4-FFF2-40B4-BE49-F238E27FC236}">
                <a16:creationId xmlns:a16="http://schemas.microsoft.com/office/drawing/2014/main" id="{328FCF3F-6F9D-DD16-05BE-AB0BC8CB4AA4}"/>
              </a:ext>
            </a:extLst>
          </p:cNvPr>
          <p:cNvSpPr>
            <a:spLocks noChangeArrowheads="1"/>
          </p:cNvSpPr>
          <p:nvPr/>
        </p:nvSpPr>
        <p:spPr bwMode="auto">
          <a:xfrm>
            <a:off x="4832350" y="2468563"/>
            <a:ext cx="176330"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b="1" i="1">
                <a:solidFill>
                  <a:srgbClr val="000000"/>
                </a:solidFill>
                <a:latin typeface="Arial" panose="020B0604020202020204" pitchFamily="34" charset="0"/>
              </a:rPr>
              <a:t>C</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6105" name="Rectangle 25">
            <a:extLst>
              <a:ext uri="{FF2B5EF4-FFF2-40B4-BE49-F238E27FC236}">
                <a16:creationId xmlns:a16="http://schemas.microsoft.com/office/drawing/2014/main" id="{143CF607-67AF-B41C-F800-6193B23F6ACC}"/>
              </a:ext>
            </a:extLst>
          </p:cNvPr>
          <p:cNvSpPr>
            <a:spLocks noChangeArrowheads="1"/>
          </p:cNvSpPr>
          <p:nvPr/>
        </p:nvSpPr>
        <p:spPr bwMode="auto">
          <a:xfrm>
            <a:off x="4465638" y="2801938"/>
            <a:ext cx="176330"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b="1" i="1">
                <a:solidFill>
                  <a:srgbClr val="000000"/>
                </a:solidFill>
                <a:latin typeface="Arial" panose="020B0604020202020204" pitchFamily="34" charset="0"/>
              </a:rPr>
              <a:t>C</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6106" name="Rectangle 26">
            <a:extLst>
              <a:ext uri="{FF2B5EF4-FFF2-40B4-BE49-F238E27FC236}">
                <a16:creationId xmlns:a16="http://schemas.microsoft.com/office/drawing/2014/main" id="{1FB198C3-630E-2018-E409-2B3123D91044}"/>
              </a:ext>
            </a:extLst>
          </p:cNvPr>
          <p:cNvSpPr>
            <a:spLocks noChangeArrowheads="1"/>
          </p:cNvSpPr>
          <p:nvPr/>
        </p:nvSpPr>
        <p:spPr bwMode="auto">
          <a:xfrm>
            <a:off x="5103813" y="2862263"/>
            <a:ext cx="176330"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b="1" i="1">
                <a:solidFill>
                  <a:srgbClr val="000000"/>
                </a:solidFill>
                <a:latin typeface="Arial" panose="020B0604020202020204" pitchFamily="34" charset="0"/>
              </a:rPr>
              <a:t>C</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6107" name="Rectangle 27">
            <a:extLst>
              <a:ext uri="{FF2B5EF4-FFF2-40B4-BE49-F238E27FC236}">
                <a16:creationId xmlns:a16="http://schemas.microsoft.com/office/drawing/2014/main" id="{8D33D4BE-478E-5E32-4D3B-BA930315AE61}"/>
              </a:ext>
            </a:extLst>
          </p:cNvPr>
          <p:cNvSpPr>
            <a:spLocks noChangeArrowheads="1"/>
          </p:cNvSpPr>
          <p:nvPr/>
        </p:nvSpPr>
        <p:spPr bwMode="auto">
          <a:xfrm>
            <a:off x="5038725" y="3400425"/>
            <a:ext cx="149080"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b="1" i="1">
                <a:solidFill>
                  <a:srgbClr val="000000"/>
                </a:solidFill>
                <a:latin typeface="Arial" panose="020B0604020202020204" pitchFamily="34" charset="0"/>
              </a:rPr>
              <a:t>p</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6108" name="Rectangle 28">
            <a:extLst>
              <a:ext uri="{FF2B5EF4-FFF2-40B4-BE49-F238E27FC236}">
                <a16:creationId xmlns:a16="http://schemas.microsoft.com/office/drawing/2014/main" id="{E1325430-F48D-B1A7-B562-C337F012B83D}"/>
              </a:ext>
            </a:extLst>
          </p:cNvPr>
          <p:cNvSpPr>
            <a:spLocks noChangeArrowheads="1"/>
          </p:cNvSpPr>
          <p:nvPr/>
        </p:nvSpPr>
        <p:spPr bwMode="auto">
          <a:xfrm>
            <a:off x="5902325" y="2781300"/>
            <a:ext cx="149080"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b="1" i="1">
                <a:solidFill>
                  <a:srgbClr val="000000"/>
                </a:solidFill>
                <a:latin typeface="Arial" panose="020B0604020202020204" pitchFamily="34" charset="0"/>
              </a:rPr>
              <a:t>p</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6109" name="Rectangle 29">
            <a:extLst>
              <a:ext uri="{FF2B5EF4-FFF2-40B4-BE49-F238E27FC236}">
                <a16:creationId xmlns:a16="http://schemas.microsoft.com/office/drawing/2014/main" id="{3848EB0A-6DE9-E65C-AB2A-A7866D1BB5AB}"/>
              </a:ext>
            </a:extLst>
          </p:cNvPr>
          <p:cNvSpPr>
            <a:spLocks noChangeArrowheads="1"/>
          </p:cNvSpPr>
          <p:nvPr/>
        </p:nvSpPr>
        <p:spPr bwMode="auto">
          <a:xfrm>
            <a:off x="6470650" y="2835275"/>
            <a:ext cx="149080"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b="1" i="1">
                <a:solidFill>
                  <a:srgbClr val="000000"/>
                </a:solidFill>
                <a:latin typeface="Arial" panose="020B0604020202020204" pitchFamily="34" charset="0"/>
              </a:rPr>
              <a:t>p</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6110" name="Rectangle 30">
            <a:extLst>
              <a:ext uri="{FF2B5EF4-FFF2-40B4-BE49-F238E27FC236}">
                <a16:creationId xmlns:a16="http://schemas.microsoft.com/office/drawing/2014/main" id="{F39183A2-D1DA-3B7B-6D38-8FA6566EAB98}"/>
              </a:ext>
            </a:extLst>
          </p:cNvPr>
          <p:cNvSpPr>
            <a:spLocks noChangeArrowheads="1"/>
          </p:cNvSpPr>
          <p:nvPr/>
        </p:nvSpPr>
        <p:spPr bwMode="auto">
          <a:xfrm>
            <a:off x="6334125" y="3609975"/>
            <a:ext cx="216406"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b="1" i="1">
                <a:solidFill>
                  <a:srgbClr val="000000"/>
                </a:solidFill>
                <a:latin typeface="Arial" panose="020B0604020202020204" pitchFamily="34" charset="0"/>
              </a:rPr>
              <a:t>m</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6111" name="Rectangle 31">
            <a:extLst>
              <a:ext uri="{FF2B5EF4-FFF2-40B4-BE49-F238E27FC236}">
                <a16:creationId xmlns:a16="http://schemas.microsoft.com/office/drawing/2014/main" id="{3FF98BED-5290-59C0-DA0B-AB13E3678506}"/>
              </a:ext>
            </a:extLst>
          </p:cNvPr>
          <p:cNvSpPr>
            <a:spLocks noChangeArrowheads="1"/>
          </p:cNvSpPr>
          <p:nvPr/>
        </p:nvSpPr>
        <p:spPr bwMode="auto">
          <a:xfrm>
            <a:off x="7248525" y="3619500"/>
            <a:ext cx="216406"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b="1" i="1">
                <a:solidFill>
                  <a:srgbClr val="000000"/>
                </a:solidFill>
                <a:latin typeface="Arial" panose="020B0604020202020204" pitchFamily="34" charset="0"/>
              </a:rPr>
              <a:t>m</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6112" name="Rectangle 32">
            <a:extLst>
              <a:ext uri="{FF2B5EF4-FFF2-40B4-BE49-F238E27FC236}">
                <a16:creationId xmlns:a16="http://schemas.microsoft.com/office/drawing/2014/main" id="{C9748C7E-459A-CA9D-5333-367745F1128C}"/>
              </a:ext>
            </a:extLst>
          </p:cNvPr>
          <p:cNvSpPr>
            <a:spLocks noChangeArrowheads="1"/>
          </p:cNvSpPr>
          <p:nvPr/>
        </p:nvSpPr>
        <p:spPr bwMode="auto">
          <a:xfrm>
            <a:off x="4689475" y="2393950"/>
            <a:ext cx="176330"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b="1" i="1">
                <a:solidFill>
                  <a:srgbClr val="000000"/>
                </a:solidFill>
                <a:latin typeface="Arial" panose="020B0604020202020204" pitchFamily="34" charset="0"/>
              </a:rPr>
              <a:t>C</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6113" name="Rectangle 33">
            <a:extLst>
              <a:ext uri="{FF2B5EF4-FFF2-40B4-BE49-F238E27FC236}">
                <a16:creationId xmlns:a16="http://schemas.microsoft.com/office/drawing/2014/main" id="{8DA93AE7-94A1-0AC8-C23D-A248F68F5766}"/>
              </a:ext>
            </a:extLst>
          </p:cNvPr>
          <p:cNvSpPr>
            <a:spLocks noChangeArrowheads="1"/>
          </p:cNvSpPr>
          <p:nvPr/>
        </p:nvSpPr>
        <p:spPr bwMode="auto">
          <a:xfrm>
            <a:off x="4902200" y="3359150"/>
            <a:ext cx="176330"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b="1" i="1">
                <a:solidFill>
                  <a:srgbClr val="000000"/>
                </a:solidFill>
                <a:latin typeface="Arial" panose="020B0604020202020204" pitchFamily="34" charset="0"/>
              </a:rPr>
              <a:t>C</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6114" name="Rectangle 34">
            <a:extLst>
              <a:ext uri="{FF2B5EF4-FFF2-40B4-BE49-F238E27FC236}">
                <a16:creationId xmlns:a16="http://schemas.microsoft.com/office/drawing/2014/main" id="{418D4C23-F1A5-5432-278E-4F357EC83C0E}"/>
              </a:ext>
            </a:extLst>
          </p:cNvPr>
          <p:cNvSpPr>
            <a:spLocks noChangeArrowheads="1"/>
          </p:cNvSpPr>
          <p:nvPr/>
        </p:nvSpPr>
        <p:spPr bwMode="auto">
          <a:xfrm>
            <a:off x="4987925" y="2784475"/>
            <a:ext cx="176330"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b="1" i="1">
                <a:solidFill>
                  <a:srgbClr val="000000"/>
                </a:solidFill>
                <a:latin typeface="Arial" panose="020B0604020202020204" pitchFamily="34" charset="0"/>
              </a:rPr>
              <a:t>R</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6115" name="Rectangle 35">
            <a:extLst>
              <a:ext uri="{FF2B5EF4-FFF2-40B4-BE49-F238E27FC236}">
                <a16:creationId xmlns:a16="http://schemas.microsoft.com/office/drawing/2014/main" id="{0D744C3D-FCF8-8285-FFE7-E1D270DD85CF}"/>
              </a:ext>
            </a:extLst>
          </p:cNvPr>
          <p:cNvSpPr>
            <a:spLocks noChangeArrowheads="1"/>
          </p:cNvSpPr>
          <p:nvPr/>
        </p:nvSpPr>
        <p:spPr bwMode="auto">
          <a:xfrm>
            <a:off x="4367213" y="2763838"/>
            <a:ext cx="149080"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b="1" i="1">
                <a:solidFill>
                  <a:srgbClr val="000000"/>
                </a:solidFill>
                <a:latin typeface="Arial" panose="020B0604020202020204" pitchFamily="34" charset="0"/>
              </a:rPr>
              <a:t>L</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6116" name="Rectangle 36">
            <a:extLst>
              <a:ext uri="{FF2B5EF4-FFF2-40B4-BE49-F238E27FC236}">
                <a16:creationId xmlns:a16="http://schemas.microsoft.com/office/drawing/2014/main" id="{966205C4-FBCD-7156-5728-C0811CCC070F}"/>
              </a:ext>
            </a:extLst>
          </p:cNvPr>
          <p:cNvSpPr>
            <a:spLocks noChangeArrowheads="1"/>
          </p:cNvSpPr>
          <p:nvPr/>
        </p:nvSpPr>
        <p:spPr bwMode="auto">
          <a:xfrm>
            <a:off x="6323013" y="2770188"/>
            <a:ext cx="176330"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b="1" i="1">
                <a:solidFill>
                  <a:srgbClr val="000000"/>
                </a:solidFill>
                <a:latin typeface="Arial" panose="020B0604020202020204" pitchFamily="34" charset="0"/>
              </a:rPr>
              <a:t>R</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6117" name="Line 37">
            <a:extLst>
              <a:ext uri="{FF2B5EF4-FFF2-40B4-BE49-F238E27FC236}">
                <a16:creationId xmlns:a16="http://schemas.microsoft.com/office/drawing/2014/main" id="{6819E93D-6A6A-1D4F-D341-29EFCD90E76E}"/>
              </a:ext>
            </a:extLst>
          </p:cNvPr>
          <p:cNvSpPr>
            <a:spLocks noChangeShapeType="1"/>
          </p:cNvSpPr>
          <p:nvPr/>
        </p:nvSpPr>
        <p:spPr bwMode="auto">
          <a:xfrm>
            <a:off x="3225800" y="3567114"/>
            <a:ext cx="1588" cy="280987"/>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18" name="Line 38">
            <a:extLst>
              <a:ext uri="{FF2B5EF4-FFF2-40B4-BE49-F238E27FC236}">
                <a16:creationId xmlns:a16="http://schemas.microsoft.com/office/drawing/2014/main" id="{1AD73A41-130D-B889-C42C-EF3101342367}"/>
              </a:ext>
            </a:extLst>
          </p:cNvPr>
          <p:cNvSpPr>
            <a:spLocks noChangeShapeType="1"/>
          </p:cNvSpPr>
          <p:nvPr/>
        </p:nvSpPr>
        <p:spPr bwMode="auto">
          <a:xfrm>
            <a:off x="3225800" y="3729039"/>
            <a:ext cx="1588" cy="763587"/>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19" name="Freeform 39">
            <a:extLst>
              <a:ext uri="{FF2B5EF4-FFF2-40B4-BE49-F238E27FC236}">
                <a16:creationId xmlns:a16="http://schemas.microsoft.com/office/drawing/2014/main" id="{E0B9FD18-6F1E-3274-8CC2-75194276AF22}"/>
              </a:ext>
            </a:extLst>
          </p:cNvPr>
          <p:cNvSpPr>
            <a:spLocks/>
          </p:cNvSpPr>
          <p:nvPr/>
        </p:nvSpPr>
        <p:spPr bwMode="auto">
          <a:xfrm>
            <a:off x="4305300" y="3146426"/>
            <a:ext cx="6350" cy="17463"/>
          </a:xfrm>
          <a:custGeom>
            <a:avLst/>
            <a:gdLst>
              <a:gd name="T0" fmla="*/ 0 w 4"/>
              <a:gd name="T1" fmla="*/ 0 h 11"/>
              <a:gd name="T2" fmla="*/ 2 w 4"/>
              <a:gd name="T3" fmla="*/ 7 h 11"/>
              <a:gd name="T4" fmla="*/ 4 w 4"/>
              <a:gd name="T5" fmla="*/ 11 h 11"/>
            </a:gdLst>
            <a:ahLst/>
            <a:cxnLst>
              <a:cxn ang="0">
                <a:pos x="T0" y="T1"/>
              </a:cxn>
              <a:cxn ang="0">
                <a:pos x="T2" y="T3"/>
              </a:cxn>
              <a:cxn ang="0">
                <a:pos x="T4" y="T5"/>
              </a:cxn>
            </a:cxnLst>
            <a:rect l="0" t="0" r="r" b="b"/>
            <a:pathLst>
              <a:path w="4" h="11">
                <a:moveTo>
                  <a:pt x="0" y="0"/>
                </a:moveTo>
                <a:lnTo>
                  <a:pt x="2" y="7"/>
                </a:lnTo>
                <a:lnTo>
                  <a:pt x="4" y="11"/>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20" name="Freeform 40">
            <a:extLst>
              <a:ext uri="{FF2B5EF4-FFF2-40B4-BE49-F238E27FC236}">
                <a16:creationId xmlns:a16="http://schemas.microsoft.com/office/drawing/2014/main" id="{E9873197-30B9-BA2B-0F4E-557DA02874A8}"/>
              </a:ext>
            </a:extLst>
          </p:cNvPr>
          <p:cNvSpPr>
            <a:spLocks/>
          </p:cNvSpPr>
          <p:nvPr/>
        </p:nvSpPr>
        <p:spPr bwMode="auto">
          <a:xfrm>
            <a:off x="4302126" y="3132139"/>
            <a:ext cx="3175" cy="14287"/>
          </a:xfrm>
          <a:custGeom>
            <a:avLst/>
            <a:gdLst>
              <a:gd name="T0" fmla="*/ 0 w 2"/>
              <a:gd name="T1" fmla="*/ 0 h 9"/>
              <a:gd name="T2" fmla="*/ 0 w 2"/>
              <a:gd name="T3" fmla="*/ 5 h 9"/>
              <a:gd name="T4" fmla="*/ 2 w 2"/>
              <a:gd name="T5" fmla="*/ 9 h 9"/>
            </a:gdLst>
            <a:ahLst/>
            <a:cxnLst>
              <a:cxn ang="0">
                <a:pos x="T0" y="T1"/>
              </a:cxn>
              <a:cxn ang="0">
                <a:pos x="T2" y="T3"/>
              </a:cxn>
              <a:cxn ang="0">
                <a:pos x="T4" y="T5"/>
              </a:cxn>
            </a:cxnLst>
            <a:rect l="0" t="0" r="r" b="b"/>
            <a:pathLst>
              <a:path w="2" h="9">
                <a:moveTo>
                  <a:pt x="0" y="0"/>
                </a:moveTo>
                <a:lnTo>
                  <a:pt x="0" y="5"/>
                </a:lnTo>
                <a:lnTo>
                  <a:pt x="2" y="9"/>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21" name="Freeform 41">
            <a:extLst>
              <a:ext uri="{FF2B5EF4-FFF2-40B4-BE49-F238E27FC236}">
                <a16:creationId xmlns:a16="http://schemas.microsoft.com/office/drawing/2014/main" id="{7AF0BBB8-CDB3-578B-828B-63D16EAC9CAD}"/>
              </a:ext>
            </a:extLst>
          </p:cNvPr>
          <p:cNvSpPr>
            <a:spLocks/>
          </p:cNvSpPr>
          <p:nvPr/>
        </p:nvSpPr>
        <p:spPr bwMode="auto">
          <a:xfrm>
            <a:off x="4302125" y="3113088"/>
            <a:ext cx="6350" cy="19050"/>
          </a:xfrm>
          <a:custGeom>
            <a:avLst/>
            <a:gdLst>
              <a:gd name="T0" fmla="*/ 4 w 4"/>
              <a:gd name="T1" fmla="*/ 0 h 12"/>
              <a:gd name="T2" fmla="*/ 2 w 4"/>
              <a:gd name="T3" fmla="*/ 6 h 12"/>
              <a:gd name="T4" fmla="*/ 0 w 4"/>
              <a:gd name="T5" fmla="*/ 12 h 12"/>
            </a:gdLst>
            <a:ahLst/>
            <a:cxnLst>
              <a:cxn ang="0">
                <a:pos x="T0" y="T1"/>
              </a:cxn>
              <a:cxn ang="0">
                <a:pos x="T2" y="T3"/>
              </a:cxn>
              <a:cxn ang="0">
                <a:pos x="T4" y="T5"/>
              </a:cxn>
            </a:cxnLst>
            <a:rect l="0" t="0" r="r" b="b"/>
            <a:pathLst>
              <a:path w="4" h="12">
                <a:moveTo>
                  <a:pt x="4" y="0"/>
                </a:moveTo>
                <a:lnTo>
                  <a:pt x="2" y="6"/>
                </a:lnTo>
                <a:lnTo>
                  <a:pt x="0" y="1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22" name="Freeform 42">
            <a:extLst>
              <a:ext uri="{FF2B5EF4-FFF2-40B4-BE49-F238E27FC236}">
                <a16:creationId xmlns:a16="http://schemas.microsoft.com/office/drawing/2014/main" id="{66068541-64F6-0ED1-689E-276DA06A4F7F}"/>
              </a:ext>
            </a:extLst>
          </p:cNvPr>
          <p:cNvSpPr>
            <a:spLocks/>
          </p:cNvSpPr>
          <p:nvPr/>
        </p:nvSpPr>
        <p:spPr bwMode="auto">
          <a:xfrm>
            <a:off x="4308476" y="3098800"/>
            <a:ext cx="11113" cy="14288"/>
          </a:xfrm>
          <a:custGeom>
            <a:avLst/>
            <a:gdLst>
              <a:gd name="T0" fmla="*/ 7 w 7"/>
              <a:gd name="T1" fmla="*/ 0 h 9"/>
              <a:gd name="T2" fmla="*/ 2 w 7"/>
              <a:gd name="T3" fmla="*/ 4 h 9"/>
              <a:gd name="T4" fmla="*/ 0 w 7"/>
              <a:gd name="T5" fmla="*/ 9 h 9"/>
            </a:gdLst>
            <a:ahLst/>
            <a:cxnLst>
              <a:cxn ang="0">
                <a:pos x="T0" y="T1"/>
              </a:cxn>
              <a:cxn ang="0">
                <a:pos x="T2" y="T3"/>
              </a:cxn>
              <a:cxn ang="0">
                <a:pos x="T4" y="T5"/>
              </a:cxn>
            </a:cxnLst>
            <a:rect l="0" t="0" r="r" b="b"/>
            <a:pathLst>
              <a:path w="7" h="9">
                <a:moveTo>
                  <a:pt x="7" y="0"/>
                </a:moveTo>
                <a:lnTo>
                  <a:pt x="2" y="4"/>
                </a:lnTo>
                <a:lnTo>
                  <a:pt x="0" y="9"/>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23" name="Freeform 43">
            <a:extLst>
              <a:ext uri="{FF2B5EF4-FFF2-40B4-BE49-F238E27FC236}">
                <a16:creationId xmlns:a16="http://schemas.microsoft.com/office/drawing/2014/main" id="{4833CDEE-BB2B-582B-BEAE-3485CBF490F0}"/>
              </a:ext>
            </a:extLst>
          </p:cNvPr>
          <p:cNvSpPr>
            <a:spLocks/>
          </p:cNvSpPr>
          <p:nvPr/>
        </p:nvSpPr>
        <p:spPr bwMode="auto">
          <a:xfrm>
            <a:off x="4319589" y="3087688"/>
            <a:ext cx="15875" cy="11112"/>
          </a:xfrm>
          <a:custGeom>
            <a:avLst/>
            <a:gdLst>
              <a:gd name="T0" fmla="*/ 10 w 10"/>
              <a:gd name="T1" fmla="*/ 0 h 7"/>
              <a:gd name="T2" fmla="*/ 4 w 10"/>
              <a:gd name="T3" fmla="*/ 3 h 7"/>
              <a:gd name="T4" fmla="*/ 0 w 10"/>
              <a:gd name="T5" fmla="*/ 7 h 7"/>
            </a:gdLst>
            <a:ahLst/>
            <a:cxnLst>
              <a:cxn ang="0">
                <a:pos x="T0" y="T1"/>
              </a:cxn>
              <a:cxn ang="0">
                <a:pos x="T2" y="T3"/>
              </a:cxn>
              <a:cxn ang="0">
                <a:pos x="T4" y="T5"/>
              </a:cxn>
            </a:cxnLst>
            <a:rect l="0" t="0" r="r" b="b"/>
            <a:pathLst>
              <a:path w="10" h="7">
                <a:moveTo>
                  <a:pt x="10" y="0"/>
                </a:moveTo>
                <a:lnTo>
                  <a:pt x="4" y="3"/>
                </a:lnTo>
                <a:lnTo>
                  <a:pt x="0" y="7"/>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24" name="Freeform 44">
            <a:extLst>
              <a:ext uri="{FF2B5EF4-FFF2-40B4-BE49-F238E27FC236}">
                <a16:creationId xmlns:a16="http://schemas.microsoft.com/office/drawing/2014/main" id="{B63D6E97-A50F-8733-D9B4-3EC46CD75832}"/>
              </a:ext>
            </a:extLst>
          </p:cNvPr>
          <p:cNvSpPr>
            <a:spLocks/>
          </p:cNvSpPr>
          <p:nvPr/>
        </p:nvSpPr>
        <p:spPr bwMode="auto">
          <a:xfrm>
            <a:off x="4335463" y="3084514"/>
            <a:ext cx="17462" cy="3175"/>
          </a:xfrm>
          <a:custGeom>
            <a:avLst/>
            <a:gdLst>
              <a:gd name="T0" fmla="*/ 11 w 11"/>
              <a:gd name="T1" fmla="*/ 0 h 2"/>
              <a:gd name="T2" fmla="*/ 5 w 11"/>
              <a:gd name="T3" fmla="*/ 0 h 2"/>
              <a:gd name="T4" fmla="*/ 0 w 11"/>
              <a:gd name="T5" fmla="*/ 2 h 2"/>
            </a:gdLst>
            <a:ahLst/>
            <a:cxnLst>
              <a:cxn ang="0">
                <a:pos x="T0" y="T1"/>
              </a:cxn>
              <a:cxn ang="0">
                <a:pos x="T2" y="T3"/>
              </a:cxn>
              <a:cxn ang="0">
                <a:pos x="T4" y="T5"/>
              </a:cxn>
            </a:cxnLst>
            <a:rect l="0" t="0" r="r" b="b"/>
            <a:pathLst>
              <a:path w="11" h="2">
                <a:moveTo>
                  <a:pt x="11" y="0"/>
                </a:moveTo>
                <a:lnTo>
                  <a:pt x="5" y="0"/>
                </a:lnTo>
                <a:lnTo>
                  <a:pt x="0" y="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25" name="Freeform 45">
            <a:extLst>
              <a:ext uri="{FF2B5EF4-FFF2-40B4-BE49-F238E27FC236}">
                <a16:creationId xmlns:a16="http://schemas.microsoft.com/office/drawing/2014/main" id="{482922AB-70E9-692B-1496-827BA9363894}"/>
              </a:ext>
            </a:extLst>
          </p:cNvPr>
          <p:cNvSpPr>
            <a:spLocks/>
          </p:cNvSpPr>
          <p:nvPr/>
        </p:nvSpPr>
        <p:spPr bwMode="auto">
          <a:xfrm>
            <a:off x="4352926" y="3084514"/>
            <a:ext cx="17463" cy="3175"/>
          </a:xfrm>
          <a:custGeom>
            <a:avLst/>
            <a:gdLst>
              <a:gd name="T0" fmla="*/ 11 w 11"/>
              <a:gd name="T1" fmla="*/ 2 h 2"/>
              <a:gd name="T2" fmla="*/ 7 w 11"/>
              <a:gd name="T3" fmla="*/ 0 h 2"/>
              <a:gd name="T4" fmla="*/ 0 w 11"/>
              <a:gd name="T5" fmla="*/ 0 h 2"/>
            </a:gdLst>
            <a:ahLst/>
            <a:cxnLst>
              <a:cxn ang="0">
                <a:pos x="T0" y="T1"/>
              </a:cxn>
              <a:cxn ang="0">
                <a:pos x="T2" y="T3"/>
              </a:cxn>
              <a:cxn ang="0">
                <a:pos x="T4" y="T5"/>
              </a:cxn>
            </a:cxnLst>
            <a:rect l="0" t="0" r="r" b="b"/>
            <a:pathLst>
              <a:path w="11" h="2">
                <a:moveTo>
                  <a:pt x="11" y="2"/>
                </a:moveTo>
                <a:lnTo>
                  <a:pt x="7" y="0"/>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26" name="Freeform 46">
            <a:extLst>
              <a:ext uri="{FF2B5EF4-FFF2-40B4-BE49-F238E27FC236}">
                <a16:creationId xmlns:a16="http://schemas.microsoft.com/office/drawing/2014/main" id="{17DECAD0-8160-E6E0-11EC-54BC78307FA2}"/>
              </a:ext>
            </a:extLst>
          </p:cNvPr>
          <p:cNvSpPr>
            <a:spLocks/>
          </p:cNvSpPr>
          <p:nvPr/>
        </p:nvSpPr>
        <p:spPr bwMode="auto">
          <a:xfrm>
            <a:off x="4370388" y="3087688"/>
            <a:ext cx="17462" cy="11112"/>
          </a:xfrm>
          <a:custGeom>
            <a:avLst/>
            <a:gdLst>
              <a:gd name="T0" fmla="*/ 11 w 11"/>
              <a:gd name="T1" fmla="*/ 7 h 7"/>
              <a:gd name="T2" fmla="*/ 6 w 11"/>
              <a:gd name="T3" fmla="*/ 3 h 7"/>
              <a:gd name="T4" fmla="*/ 0 w 11"/>
              <a:gd name="T5" fmla="*/ 0 h 7"/>
            </a:gdLst>
            <a:ahLst/>
            <a:cxnLst>
              <a:cxn ang="0">
                <a:pos x="T0" y="T1"/>
              </a:cxn>
              <a:cxn ang="0">
                <a:pos x="T2" y="T3"/>
              </a:cxn>
              <a:cxn ang="0">
                <a:pos x="T4" y="T5"/>
              </a:cxn>
            </a:cxnLst>
            <a:rect l="0" t="0" r="r" b="b"/>
            <a:pathLst>
              <a:path w="11" h="7">
                <a:moveTo>
                  <a:pt x="11" y="7"/>
                </a:moveTo>
                <a:lnTo>
                  <a:pt x="6" y="3"/>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27" name="Freeform 47">
            <a:extLst>
              <a:ext uri="{FF2B5EF4-FFF2-40B4-BE49-F238E27FC236}">
                <a16:creationId xmlns:a16="http://schemas.microsoft.com/office/drawing/2014/main" id="{CD1A27DB-2B62-B5B6-A362-F636CA79A10A}"/>
              </a:ext>
            </a:extLst>
          </p:cNvPr>
          <p:cNvSpPr>
            <a:spLocks/>
          </p:cNvSpPr>
          <p:nvPr/>
        </p:nvSpPr>
        <p:spPr bwMode="auto">
          <a:xfrm>
            <a:off x="4387850" y="3098801"/>
            <a:ext cx="12700" cy="17463"/>
          </a:xfrm>
          <a:custGeom>
            <a:avLst/>
            <a:gdLst>
              <a:gd name="T0" fmla="*/ 8 w 8"/>
              <a:gd name="T1" fmla="*/ 11 h 11"/>
              <a:gd name="T2" fmla="*/ 4 w 8"/>
              <a:gd name="T3" fmla="*/ 4 h 11"/>
              <a:gd name="T4" fmla="*/ 0 w 8"/>
              <a:gd name="T5" fmla="*/ 0 h 11"/>
            </a:gdLst>
            <a:ahLst/>
            <a:cxnLst>
              <a:cxn ang="0">
                <a:pos x="T0" y="T1"/>
              </a:cxn>
              <a:cxn ang="0">
                <a:pos x="T2" y="T3"/>
              </a:cxn>
              <a:cxn ang="0">
                <a:pos x="T4" y="T5"/>
              </a:cxn>
            </a:cxnLst>
            <a:rect l="0" t="0" r="r" b="b"/>
            <a:pathLst>
              <a:path w="8" h="11">
                <a:moveTo>
                  <a:pt x="8" y="11"/>
                </a:moveTo>
                <a:lnTo>
                  <a:pt x="4" y="4"/>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28" name="Freeform 48">
            <a:extLst>
              <a:ext uri="{FF2B5EF4-FFF2-40B4-BE49-F238E27FC236}">
                <a16:creationId xmlns:a16="http://schemas.microsoft.com/office/drawing/2014/main" id="{4BF50B1B-9390-EED9-5EC7-4D9CDB1A82AB}"/>
              </a:ext>
            </a:extLst>
          </p:cNvPr>
          <p:cNvSpPr>
            <a:spLocks/>
          </p:cNvSpPr>
          <p:nvPr/>
        </p:nvSpPr>
        <p:spPr bwMode="auto">
          <a:xfrm>
            <a:off x="4400551" y="3116264"/>
            <a:ext cx="4763" cy="15875"/>
          </a:xfrm>
          <a:custGeom>
            <a:avLst/>
            <a:gdLst>
              <a:gd name="T0" fmla="*/ 3 w 3"/>
              <a:gd name="T1" fmla="*/ 10 h 10"/>
              <a:gd name="T2" fmla="*/ 3 w 3"/>
              <a:gd name="T3" fmla="*/ 4 h 10"/>
              <a:gd name="T4" fmla="*/ 0 w 3"/>
              <a:gd name="T5" fmla="*/ 0 h 10"/>
            </a:gdLst>
            <a:ahLst/>
            <a:cxnLst>
              <a:cxn ang="0">
                <a:pos x="T0" y="T1"/>
              </a:cxn>
              <a:cxn ang="0">
                <a:pos x="T2" y="T3"/>
              </a:cxn>
              <a:cxn ang="0">
                <a:pos x="T4" y="T5"/>
              </a:cxn>
            </a:cxnLst>
            <a:rect l="0" t="0" r="r" b="b"/>
            <a:pathLst>
              <a:path w="3" h="10">
                <a:moveTo>
                  <a:pt x="3" y="10"/>
                </a:moveTo>
                <a:lnTo>
                  <a:pt x="3" y="4"/>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29" name="Freeform 49">
            <a:extLst>
              <a:ext uri="{FF2B5EF4-FFF2-40B4-BE49-F238E27FC236}">
                <a16:creationId xmlns:a16="http://schemas.microsoft.com/office/drawing/2014/main" id="{C0CD7592-AB50-512F-4806-2EA7DB3DC7E0}"/>
              </a:ext>
            </a:extLst>
          </p:cNvPr>
          <p:cNvSpPr>
            <a:spLocks/>
          </p:cNvSpPr>
          <p:nvPr/>
        </p:nvSpPr>
        <p:spPr bwMode="auto">
          <a:xfrm>
            <a:off x="4400551" y="3132139"/>
            <a:ext cx="4763" cy="28575"/>
          </a:xfrm>
          <a:custGeom>
            <a:avLst/>
            <a:gdLst>
              <a:gd name="T0" fmla="*/ 0 w 3"/>
              <a:gd name="T1" fmla="*/ 18 h 18"/>
              <a:gd name="T2" fmla="*/ 3 w 3"/>
              <a:gd name="T3" fmla="*/ 9 h 18"/>
              <a:gd name="T4" fmla="*/ 3 w 3"/>
              <a:gd name="T5" fmla="*/ 0 h 18"/>
            </a:gdLst>
            <a:ahLst/>
            <a:cxnLst>
              <a:cxn ang="0">
                <a:pos x="T0" y="T1"/>
              </a:cxn>
              <a:cxn ang="0">
                <a:pos x="T2" y="T3"/>
              </a:cxn>
              <a:cxn ang="0">
                <a:pos x="T4" y="T5"/>
              </a:cxn>
            </a:cxnLst>
            <a:rect l="0" t="0" r="r" b="b"/>
            <a:pathLst>
              <a:path w="3" h="18">
                <a:moveTo>
                  <a:pt x="0" y="18"/>
                </a:moveTo>
                <a:lnTo>
                  <a:pt x="3" y="9"/>
                </a:lnTo>
                <a:lnTo>
                  <a:pt x="3"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30" name="Freeform 50">
            <a:extLst>
              <a:ext uri="{FF2B5EF4-FFF2-40B4-BE49-F238E27FC236}">
                <a16:creationId xmlns:a16="http://schemas.microsoft.com/office/drawing/2014/main" id="{467D2751-16C6-A2C7-9D96-A4FFECCDB4E2}"/>
              </a:ext>
            </a:extLst>
          </p:cNvPr>
          <p:cNvSpPr>
            <a:spLocks/>
          </p:cNvSpPr>
          <p:nvPr/>
        </p:nvSpPr>
        <p:spPr bwMode="auto">
          <a:xfrm>
            <a:off x="4394200" y="3160714"/>
            <a:ext cx="6350" cy="3175"/>
          </a:xfrm>
          <a:custGeom>
            <a:avLst/>
            <a:gdLst>
              <a:gd name="T0" fmla="*/ 0 w 4"/>
              <a:gd name="T1" fmla="*/ 2 h 2"/>
              <a:gd name="T2" fmla="*/ 2 w 4"/>
              <a:gd name="T3" fmla="*/ 2 h 2"/>
              <a:gd name="T4" fmla="*/ 4 w 4"/>
              <a:gd name="T5" fmla="*/ 0 h 2"/>
            </a:gdLst>
            <a:ahLst/>
            <a:cxnLst>
              <a:cxn ang="0">
                <a:pos x="T0" y="T1"/>
              </a:cxn>
              <a:cxn ang="0">
                <a:pos x="T2" y="T3"/>
              </a:cxn>
              <a:cxn ang="0">
                <a:pos x="T4" y="T5"/>
              </a:cxn>
            </a:cxnLst>
            <a:rect l="0" t="0" r="r" b="b"/>
            <a:pathLst>
              <a:path w="4" h="2">
                <a:moveTo>
                  <a:pt x="0" y="2"/>
                </a:moveTo>
                <a:lnTo>
                  <a:pt x="2" y="2"/>
                </a:lnTo>
                <a:lnTo>
                  <a:pt x="4"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31" name="Freeform 51">
            <a:extLst>
              <a:ext uri="{FF2B5EF4-FFF2-40B4-BE49-F238E27FC236}">
                <a16:creationId xmlns:a16="http://schemas.microsoft.com/office/drawing/2014/main" id="{EC0DA7BD-B20D-6D2B-9235-2EA4E0C2004A}"/>
              </a:ext>
            </a:extLst>
          </p:cNvPr>
          <p:cNvSpPr>
            <a:spLocks/>
          </p:cNvSpPr>
          <p:nvPr/>
        </p:nvSpPr>
        <p:spPr bwMode="auto">
          <a:xfrm>
            <a:off x="4387850" y="3160714"/>
            <a:ext cx="6350" cy="3175"/>
          </a:xfrm>
          <a:custGeom>
            <a:avLst/>
            <a:gdLst>
              <a:gd name="T0" fmla="*/ 0 w 4"/>
              <a:gd name="T1" fmla="*/ 0 h 2"/>
              <a:gd name="T2" fmla="*/ 2 w 4"/>
              <a:gd name="T3" fmla="*/ 2 h 2"/>
              <a:gd name="T4" fmla="*/ 4 w 4"/>
              <a:gd name="T5" fmla="*/ 2 h 2"/>
            </a:gdLst>
            <a:ahLst/>
            <a:cxnLst>
              <a:cxn ang="0">
                <a:pos x="T0" y="T1"/>
              </a:cxn>
              <a:cxn ang="0">
                <a:pos x="T2" y="T3"/>
              </a:cxn>
              <a:cxn ang="0">
                <a:pos x="T4" y="T5"/>
              </a:cxn>
            </a:cxnLst>
            <a:rect l="0" t="0" r="r" b="b"/>
            <a:pathLst>
              <a:path w="4" h="2">
                <a:moveTo>
                  <a:pt x="0" y="0"/>
                </a:moveTo>
                <a:lnTo>
                  <a:pt x="2" y="2"/>
                </a:lnTo>
                <a:lnTo>
                  <a:pt x="4" y="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32" name="Freeform 52">
            <a:extLst>
              <a:ext uri="{FF2B5EF4-FFF2-40B4-BE49-F238E27FC236}">
                <a16:creationId xmlns:a16="http://schemas.microsoft.com/office/drawing/2014/main" id="{41E535A9-FF0E-2807-4C05-0726AA1B37B1}"/>
              </a:ext>
            </a:extLst>
          </p:cNvPr>
          <p:cNvSpPr>
            <a:spLocks/>
          </p:cNvSpPr>
          <p:nvPr/>
        </p:nvSpPr>
        <p:spPr bwMode="auto">
          <a:xfrm>
            <a:off x="4384676" y="3132139"/>
            <a:ext cx="3175" cy="28575"/>
          </a:xfrm>
          <a:custGeom>
            <a:avLst/>
            <a:gdLst>
              <a:gd name="T0" fmla="*/ 0 w 2"/>
              <a:gd name="T1" fmla="*/ 0 h 18"/>
              <a:gd name="T2" fmla="*/ 0 w 2"/>
              <a:gd name="T3" fmla="*/ 9 h 18"/>
              <a:gd name="T4" fmla="*/ 2 w 2"/>
              <a:gd name="T5" fmla="*/ 18 h 18"/>
            </a:gdLst>
            <a:ahLst/>
            <a:cxnLst>
              <a:cxn ang="0">
                <a:pos x="T0" y="T1"/>
              </a:cxn>
              <a:cxn ang="0">
                <a:pos x="T2" y="T3"/>
              </a:cxn>
              <a:cxn ang="0">
                <a:pos x="T4" y="T5"/>
              </a:cxn>
            </a:cxnLst>
            <a:rect l="0" t="0" r="r" b="b"/>
            <a:pathLst>
              <a:path w="2" h="18">
                <a:moveTo>
                  <a:pt x="0" y="0"/>
                </a:moveTo>
                <a:lnTo>
                  <a:pt x="0" y="9"/>
                </a:lnTo>
                <a:lnTo>
                  <a:pt x="2" y="18"/>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33" name="Freeform 53">
            <a:extLst>
              <a:ext uri="{FF2B5EF4-FFF2-40B4-BE49-F238E27FC236}">
                <a16:creationId xmlns:a16="http://schemas.microsoft.com/office/drawing/2014/main" id="{3AD27088-73BD-3251-D277-C8979F76336C}"/>
              </a:ext>
            </a:extLst>
          </p:cNvPr>
          <p:cNvSpPr>
            <a:spLocks/>
          </p:cNvSpPr>
          <p:nvPr/>
        </p:nvSpPr>
        <p:spPr bwMode="auto">
          <a:xfrm>
            <a:off x="4384676" y="3113088"/>
            <a:ext cx="3175" cy="19050"/>
          </a:xfrm>
          <a:custGeom>
            <a:avLst/>
            <a:gdLst>
              <a:gd name="T0" fmla="*/ 2 w 2"/>
              <a:gd name="T1" fmla="*/ 0 h 12"/>
              <a:gd name="T2" fmla="*/ 2 w 2"/>
              <a:gd name="T3" fmla="*/ 6 h 12"/>
              <a:gd name="T4" fmla="*/ 0 w 2"/>
              <a:gd name="T5" fmla="*/ 12 h 12"/>
            </a:gdLst>
            <a:ahLst/>
            <a:cxnLst>
              <a:cxn ang="0">
                <a:pos x="T0" y="T1"/>
              </a:cxn>
              <a:cxn ang="0">
                <a:pos x="T2" y="T3"/>
              </a:cxn>
              <a:cxn ang="0">
                <a:pos x="T4" y="T5"/>
              </a:cxn>
            </a:cxnLst>
            <a:rect l="0" t="0" r="r" b="b"/>
            <a:pathLst>
              <a:path w="2" h="12">
                <a:moveTo>
                  <a:pt x="2" y="0"/>
                </a:moveTo>
                <a:lnTo>
                  <a:pt x="2" y="6"/>
                </a:lnTo>
                <a:lnTo>
                  <a:pt x="0" y="1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34" name="Freeform 54">
            <a:extLst>
              <a:ext uri="{FF2B5EF4-FFF2-40B4-BE49-F238E27FC236}">
                <a16:creationId xmlns:a16="http://schemas.microsoft.com/office/drawing/2014/main" id="{A066C0CB-44AF-7C2B-9443-B2F0A35CAB80}"/>
              </a:ext>
            </a:extLst>
          </p:cNvPr>
          <p:cNvSpPr>
            <a:spLocks/>
          </p:cNvSpPr>
          <p:nvPr/>
        </p:nvSpPr>
        <p:spPr bwMode="auto">
          <a:xfrm>
            <a:off x="4387850" y="3098800"/>
            <a:ext cx="12700" cy="14288"/>
          </a:xfrm>
          <a:custGeom>
            <a:avLst/>
            <a:gdLst>
              <a:gd name="T0" fmla="*/ 8 w 8"/>
              <a:gd name="T1" fmla="*/ 0 h 9"/>
              <a:gd name="T2" fmla="*/ 4 w 8"/>
              <a:gd name="T3" fmla="*/ 4 h 9"/>
              <a:gd name="T4" fmla="*/ 0 w 8"/>
              <a:gd name="T5" fmla="*/ 9 h 9"/>
            </a:gdLst>
            <a:ahLst/>
            <a:cxnLst>
              <a:cxn ang="0">
                <a:pos x="T0" y="T1"/>
              </a:cxn>
              <a:cxn ang="0">
                <a:pos x="T2" y="T3"/>
              </a:cxn>
              <a:cxn ang="0">
                <a:pos x="T4" y="T5"/>
              </a:cxn>
            </a:cxnLst>
            <a:rect l="0" t="0" r="r" b="b"/>
            <a:pathLst>
              <a:path w="8" h="9">
                <a:moveTo>
                  <a:pt x="8" y="0"/>
                </a:moveTo>
                <a:lnTo>
                  <a:pt x="4" y="4"/>
                </a:lnTo>
                <a:lnTo>
                  <a:pt x="0" y="9"/>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35" name="Freeform 55">
            <a:extLst>
              <a:ext uri="{FF2B5EF4-FFF2-40B4-BE49-F238E27FC236}">
                <a16:creationId xmlns:a16="http://schemas.microsoft.com/office/drawing/2014/main" id="{9547F4C6-AD56-A39C-662C-90BA289F2F4C}"/>
              </a:ext>
            </a:extLst>
          </p:cNvPr>
          <p:cNvSpPr>
            <a:spLocks/>
          </p:cNvSpPr>
          <p:nvPr/>
        </p:nvSpPr>
        <p:spPr bwMode="auto">
          <a:xfrm>
            <a:off x="4400550" y="3087688"/>
            <a:ext cx="14288" cy="11112"/>
          </a:xfrm>
          <a:custGeom>
            <a:avLst/>
            <a:gdLst>
              <a:gd name="T0" fmla="*/ 9 w 9"/>
              <a:gd name="T1" fmla="*/ 0 h 7"/>
              <a:gd name="T2" fmla="*/ 5 w 9"/>
              <a:gd name="T3" fmla="*/ 3 h 7"/>
              <a:gd name="T4" fmla="*/ 0 w 9"/>
              <a:gd name="T5" fmla="*/ 7 h 7"/>
            </a:gdLst>
            <a:ahLst/>
            <a:cxnLst>
              <a:cxn ang="0">
                <a:pos x="T0" y="T1"/>
              </a:cxn>
              <a:cxn ang="0">
                <a:pos x="T2" y="T3"/>
              </a:cxn>
              <a:cxn ang="0">
                <a:pos x="T4" y="T5"/>
              </a:cxn>
            </a:cxnLst>
            <a:rect l="0" t="0" r="r" b="b"/>
            <a:pathLst>
              <a:path w="9" h="7">
                <a:moveTo>
                  <a:pt x="9" y="0"/>
                </a:moveTo>
                <a:lnTo>
                  <a:pt x="5" y="3"/>
                </a:lnTo>
                <a:lnTo>
                  <a:pt x="0" y="7"/>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36" name="Freeform 56">
            <a:extLst>
              <a:ext uri="{FF2B5EF4-FFF2-40B4-BE49-F238E27FC236}">
                <a16:creationId xmlns:a16="http://schemas.microsoft.com/office/drawing/2014/main" id="{708F0B63-ECCB-1139-0D4A-3C4D75EDFB4C}"/>
              </a:ext>
            </a:extLst>
          </p:cNvPr>
          <p:cNvSpPr>
            <a:spLocks/>
          </p:cNvSpPr>
          <p:nvPr/>
        </p:nvSpPr>
        <p:spPr bwMode="auto">
          <a:xfrm>
            <a:off x="4414838" y="3084514"/>
            <a:ext cx="17462" cy="3175"/>
          </a:xfrm>
          <a:custGeom>
            <a:avLst/>
            <a:gdLst>
              <a:gd name="T0" fmla="*/ 11 w 11"/>
              <a:gd name="T1" fmla="*/ 0 h 2"/>
              <a:gd name="T2" fmla="*/ 6 w 11"/>
              <a:gd name="T3" fmla="*/ 0 h 2"/>
              <a:gd name="T4" fmla="*/ 0 w 11"/>
              <a:gd name="T5" fmla="*/ 2 h 2"/>
            </a:gdLst>
            <a:ahLst/>
            <a:cxnLst>
              <a:cxn ang="0">
                <a:pos x="T0" y="T1"/>
              </a:cxn>
              <a:cxn ang="0">
                <a:pos x="T2" y="T3"/>
              </a:cxn>
              <a:cxn ang="0">
                <a:pos x="T4" y="T5"/>
              </a:cxn>
            </a:cxnLst>
            <a:rect l="0" t="0" r="r" b="b"/>
            <a:pathLst>
              <a:path w="11" h="2">
                <a:moveTo>
                  <a:pt x="11" y="0"/>
                </a:moveTo>
                <a:lnTo>
                  <a:pt x="6" y="0"/>
                </a:lnTo>
                <a:lnTo>
                  <a:pt x="0" y="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37" name="Freeform 57">
            <a:extLst>
              <a:ext uri="{FF2B5EF4-FFF2-40B4-BE49-F238E27FC236}">
                <a16:creationId xmlns:a16="http://schemas.microsoft.com/office/drawing/2014/main" id="{8E55CE5A-935A-E876-5E5E-C6615ED6AB54}"/>
              </a:ext>
            </a:extLst>
          </p:cNvPr>
          <p:cNvSpPr>
            <a:spLocks/>
          </p:cNvSpPr>
          <p:nvPr/>
        </p:nvSpPr>
        <p:spPr bwMode="auto">
          <a:xfrm>
            <a:off x="4432300" y="3084514"/>
            <a:ext cx="20638" cy="3175"/>
          </a:xfrm>
          <a:custGeom>
            <a:avLst/>
            <a:gdLst>
              <a:gd name="T0" fmla="*/ 13 w 13"/>
              <a:gd name="T1" fmla="*/ 2 h 2"/>
              <a:gd name="T2" fmla="*/ 6 w 13"/>
              <a:gd name="T3" fmla="*/ 0 h 2"/>
              <a:gd name="T4" fmla="*/ 0 w 13"/>
              <a:gd name="T5" fmla="*/ 0 h 2"/>
            </a:gdLst>
            <a:ahLst/>
            <a:cxnLst>
              <a:cxn ang="0">
                <a:pos x="T0" y="T1"/>
              </a:cxn>
              <a:cxn ang="0">
                <a:pos x="T2" y="T3"/>
              </a:cxn>
              <a:cxn ang="0">
                <a:pos x="T4" y="T5"/>
              </a:cxn>
            </a:cxnLst>
            <a:rect l="0" t="0" r="r" b="b"/>
            <a:pathLst>
              <a:path w="13" h="2">
                <a:moveTo>
                  <a:pt x="13" y="2"/>
                </a:moveTo>
                <a:lnTo>
                  <a:pt x="6" y="0"/>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38" name="Freeform 58">
            <a:extLst>
              <a:ext uri="{FF2B5EF4-FFF2-40B4-BE49-F238E27FC236}">
                <a16:creationId xmlns:a16="http://schemas.microsoft.com/office/drawing/2014/main" id="{C29E29FC-13E7-EA7E-F5FF-266834030217}"/>
              </a:ext>
            </a:extLst>
          </p:cNvPr>
          <p:cNvSpPr>
            <a:spLocks/>
          </p:cNvSpPr>
          <p:nvPr/>
        </p:nvSpPr>
        <p:spPr bwMode="auto">
          <a:xfrm>
            <a:off x="4452938" y="3087688"/>
            <a:ext cx="12700" cy="11112"/>
          </a:xfrm>
          <a:custGeom>
            <a:avLst/>
            <a:gdLst>
              <a:gd name="T0" fmla="*/ 8 w 8"/>
              <a:gd name="T1" fmla="*/ 7 h 7"/>
              <a:gd name="T2" fmla="*/ 4 w 8"/>
              <a:gd name="T3" fmla="*/ 3 h 7"/>
              <a:gd name="T4" fmla="*/ 0 w 8"/>
              <a:gd name="T5" fmla="*/ 0 h 7"/>
            </a:gdLst>
            <a:ahLst/>
            <a:cxnLst>
              <a:cxn ang="0">
                <a:pos x="T0" y="T1"/>
              </a:cxn>
              <a:cxn ang="0">
                <a:pos x="T2" y="T3"/>
              </a:cxn>
              <a:cxn ang="0">
                <a:pos x="T4" y="T5"/>
              </a:cxn>
            </a:cxnLst>
            <a:rect l="0" t="0" r="r" b="b"/>
            <a:pathLst>
              <a:path w="8" h="7">
                <a:moveTo>
                  <a:pt x="8" y="7"/>
                </a:moveTo>
                <a:lnTo>
                  <a:pt x="4" y="3"/>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39" name="Freeform 59">
            <a:extLst>
              <a:ext uri="{FF2B5EF4-FFF2-40B4-BE49-F238E27FC236}">
                <a16:creationId xmlns:a16="http://schemas.microsoft.com/office/drawing/2014/main" id="{6E02D889-48D5-F787-0FBB-3273EB2255E4}"/>
              </a:ext>
            </a:extLst>
          </p:cNvPr>
          <p:cNvSpPr>
            <a:spLocks/>
          </p:cNvSpPr>
          <p:nvPr/>
        </p:nvSpPr>
        <p:spPr bwMode="auto">
          <a:xfrm>
            <a:off x="4465639" y="3098800"/>
            <a:ext cx="14287" cy="14288"/>
          </a:xfrm>
          <a:custGeom>
            <a:avLst/>
            <a:gdLst>
              <a:gd name="T0" fmla="*/ 9 w 9"/>
              <a:gd name="T1" fmla="*/ 9 h 9"/>
              <a:gd name="T2" fmla="*/ 5 w 9"/>
              <a:gd name="T3" fmla="*/ 4 h 9"/>
              <a:gd name="T4" fmla="*/ 0 w 9"/>
              <a:gd name="T5" fmla="*/ 0 h 9"/>
            </a:gdLst>
            <a:ahLst/>
            <a:cxnLst>
              <a:cxn ang="0">
                <a:pos x="T0" y="T1"/>
              </a:cxn>
              <a:cxn ang="0">
                <a:pos x="T2" y="T3"/>
              </a:cxn>
              <a:cxn ang="0">
                <a:pos x="T4" y="T5"/>
              </a:cxn>
            </a:cxnLst>
            <a:rect l="0" t="0" r="r" b="b"/>
            <a:pathLst>
              <a:path w="9" h="9">
                <a:moveTo>
                  <a:pt x="9" y="9"/>
                </a:moveTo>
                <a:lnTo>
                  <a:pt x="5" y="4"/>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40" name="Freeform 60">
            <a:extLst>
              <a:ext uri="{FF2B5EF4-FFF2-40B4-BE49-F238E27FC236}">
                <a16:creationId xmlns:a16="http://schemas.microsoft.com/office/drawing/2014/main" id="{3448E4F7-A43B-3F90-DC1D-84E51852D516}"/>
              </a:ext>
            </a:extLst>
          </p:cNvPr>
          <p:cNvSpPr>
            <a:spLocks/>
          </p:cNvSpPr>
          <p:nvPr/>
        </p:nvSpPr>
        <p:spPr bwMode="auto">
          <a:xfrm>
            <a:off x="4479925" y="3113088"/>
            <a:ext cx="6350" cy="19050"/>
          </a:xfrm>
          <a:custGeom>
            <a:avLst/>
            <a:gdLst>
              <a:gd name="T0" fmla="*/ 4 w 4"/>
              <a:gd name="T1" fmla="*/ 12 h 12"/>
              <a:gd name="T2" fmla="*/ 2 w 4"/>
              <a:gd name="T3" fmla="*/ 6 h 12"/>
              <a:gd name="T4" fmla="*/ 0 w 4"/>
              <a:gd name="T5" fmla="*/ 0 h 12"/>
            </a:gdLst>
            <a:ahLst/>
            <a:cxnLst>
              <a:cxn ang="0">
                <a:pos x="T0" y="T1"/>
              </a:cxn>
              <a:cxn ang="0">
                <a:pos x="T2" y="T3"/>
              </a:cxn>
              <a:cxn ang="0">
                <a:pos x="T4" y="T5"/>
              </a:cxn>
            </a:cxnLst>
            <a:rect l="0" t="0" r="r" b="b"/>
            <a:pathLst>
              <a:path w="4" h="12">
                <a:moveTo>
                  <a:pt x="4" y="12"/>
                </a:moveTo>
                <a:lnTo>
                  <a:pt x="2" y="6"/>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41" name="Freeform 61">
            <a:extLst>
              <a:ext uri="{FF2B5EF4-FFF2-40B4-BE49-F238E27FC236}">
                <a16:creationId xmlns:a16="http://schemas.microsoft.com/office/drawing/2014/main" id="{07AACEAA-B272-B6D2-0160-33473FAB0C98}"/>
              </a:ext>
            </a:extLst>
          </p:cNvPr>
          <p:cNvSpPr>
            <a:spLocks/>
          </p:cNvSpPr>
          <p:nvPr/>
        </p:nvSpPr>
        <p:spPr bwMode="auto">
          <a:xfrm>
            <a:off x="4479925" y="3132139"/>
            <a:ext cx="6350" cy="28575"/>
          </a:xfrm>
          <a:custGeom>
            <a:avLst/>
            <a:gdLst>
              <a:gd name="T0" fmla="*/ 0 w 4"/>
              <a:gd name="T1" fmla="*/ 18 h 18"/>
              <a:gd name="T2" fmla="*/ 2 w 4"/>
              <a:gd name="T3" fmla="*/ 9 h 18"/>
              <a:gd name="T4" fmla="*/ 4 w 4"/>
              <a:gd name="T5" fmla="*/ 0 h 18"/>
            </a:gdLst>
            <a:ahLst/>
            <a:cxnLst>
              <a:cxn ang="0">
                <a:pos x="T0" y="T1"/>
              </a:cxn>
              <a:cxn ang="0">
                <a:pos x="T2" y="T3"/>
              </a:cxn>
              <a:cxn ang="0">
                <a:pos x="T4" y="T5"/>
              </a:cxn>
            </a:cxnLst>
            <a:rect l="0" t="0" r="r" b="b"/>
            <a:pathLst>
              <a:path w="4" h="18">
                <a:moveTo>
                  <a:pt x="0" y="18"/>
                </a:moveTo>
                <a:lnTo>
                  <a:pt x="2" y="9"/>
                </a:lnTo>
                <a:lnTo>
                  <a:pt x="4"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42" name="Freeform 62">
            <a:extLst>
              <a:ext uri="{FF2B5EF4-FFF2-40B4-BE49-F238E27FC236}">
                <a16:creationId xmlns:a16="http://schemas.microsoft.com/office/drawing/2014/main" id="{4FD048A5-A3DB-7479-7DAB-0CD8E90E0C75}"/>
              </a:ext>
            </a:extLst>
          </p:cNvPr>
          <p:cNvSpPr>
            <a:spLocks/>
          </p:cNvSpPr>
          <p:nvPr/>
        </p:nvSpPr>
        <p:spPr bwMode="auto">
          <a:xfrm>
            <a:off x="4473575" y="3160714"/>
            <a:ext cx="6350" cy="3175"/>
          </a:xfrm>
          <a:custGeom>
            <a:avLst/>
            <a:gdLst>
              <a:gd name="T0" fmla="*/ 0 w 4"/>
              <a:gd name="T1" fmla="*/ 2 h 2"/>
              <a:gd name="T2" fmla="*/ 4 w 4"/>
              <a:gd name="T3" fmla="*/ 2 h 2"/>
              <a:gd name="T4" fmla="*/ 4 w 4"/>
              <a:gd name="T5" fmla="*/ 0 h 2"/>
            </a:gdLst>
            <a:ahLst/>
            <a:cxnLst>
              <a:cxn ang="0">
                <a:pos x="T0" y="T1"/>
              </a:cxn>
              <a:cxn ang="0">
                <a:pos x="T2" y="T3"/>
              </a:cxn>
              <a:cxn ang="0">
                <a:pos x="T4" y="T5"/>
              </a:cxn>
            </a:cxnLst>
            <a:rect l="0" t="0" r="r" b="b"/>
            <a:pathLst>
              <a:path w="4" h="2">
                <a:moveTo>
                  <a:pt x="0" y="2"/>
                </a:moveTo>
                <a:lnTo>
                  <a:pt x="4" y="2"/>
                </a:lnTo>
                <a:lnTo>
                  <a:pt x="4"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43" name="Freeform 63">
            <a:extLst>
              <a:ext uri="{FF2B5EF4-FFF2-40B4-BE49-F238E27FC236}">
                <a16:creationId xmlns:a16="http://schemas.microsoft.com/office/drawing/2014/main" id="{CE984D12-B1CB-1A5E-406A-52FE12279F20}"/>
              </a:ext>
            </a:extLst>
          </p:cNvPr>
          <p:cNvSpPr>
            <a:spLocks/>
          </p:cNvSpPr>
          <p:nvPr/>
        </p:nvSpPr>
        <p:spPr bwMode="auto">
          <a:xfrm>
            <a:off x="4465639" y="3160714"/>
            <a:ext cx="7937" cy="3175"/>
          </a:xfrm>
          <a:custGeom>
            <a:avLst/>
            <a:gdLst>
              <a:gd name="T0" fmla="*/ 0 w 5"/>
              <a:gd name="T1" fmla="*/ 0 h 2"/>
              <a:gd name="T2" fmla="*/ 3 w 5"/>
              <a:gd name="T3" fmla="*/ 2 h 2"/>
              <a:gd name="T4" fmla="*/ 5 w 5"/>
              <a:gd name="T5" fmla="*/ 2 h 2"/>
            </a:gdLst>
            <a:ahLst/>
            <a:cxnLst>
              <a:cxn ang="0">
                <a:pos x="T0" y="T1"/>
              </a:cxn>
              <a:cxn ang="0">
                <a:pos x="T2" y="T3"/>
              </a:cxn>
              <a:cxn ang="0">
                <a:pos x="T4" y="T5"/>
              </a:cxn>
            </a:cxnLst>
            <a:rect l="0" t="0" r="r" b="b"/>
            <a:pathLst>
              <a:path w="5" h="2">
                <a:moveTo>
                  <a:pt x="0" y="0"/>
                </a:moveTo>
                <a:lnTo>
                  <a:pt x="3" y="2"/>
                </a:lnTo>
                <a:lnTo>
                  <a:pt x="5" y="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44" name="Freeform 64">
            <a:extLst>
              <a:ext uri="{FF2B5EF4-FFF2-40B4-BE49-F238E27FC236}">
                <a16:creationId xmlns:a16="http://schemas.microsoft.com/office/drawing/2014/main" id="{2BC1F16A-01D5-454D-51E3-0B12834372F9}"/>
              </a:ext>
            </a:extLst>
          </p:cNvPr>
          <p:cNvSpPr>
            <a:spLocks/>
          </p:cNvSpPr>
          <p:nvPr/>
        </p:nvSpPr>
        <p:spPr bwMode="auto">
          <a:xfrm>
            <a:off x="4462464" y="3132139"/>
            <a:ext cx="3175" cy="28575"/>
          </a:xfrm>
          <a:custGeom>
            <a:avLst/>
            <a:gdLst>
              <a:gd name="T0" fmla="*/ 0 w 2"/>
              <a:gd name="T1" fmla="*/ 0 h 18"/>
              <a:gd name="T2" fmla="*/ 0 w 2"/>
              <a:gd name="T3" fmla="*/ 9 h 18"/>
              <a:gd name="T4" fmla="*/ 2 w 2"/>
              <a:gd name="T5" fmla="*/ 18 h 18"/>
            </a:gdLst>
            <a:ahLst/>
            <a:cxnLst>
              <a:cxn ang="0">
                <a:pos x="T0" y="T1"/>
              </a:cxn>
              <a:cxn ang="0">
                <a:pos x="T2" y="T3"/>
              </a:cxn>
              <a:cxn ang="0">
                <a:pos x="T4" y="T5"/>
              </a:cxn>
            </a:cxnLst>
            <a:rect l="0" t="0" r="r" b="b"/>
            <a:pathLst>
              <a:path w="2" h="18">
                <a:moveTo>
                  <a:pt x="0" y="0"/>
                </a:moveTo>
                <a:lnTo>
                  <a:pt x="0" y="9"/>
                </a:lnTo>
                <a:lnTo>
                  <a:pt x="2" y="18"/>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45" name="Freeform 65">
            <a:extLst>
              <a:ext uri="{FF2B5EF4-FFF2-40B4-BE49-F238E27FC236}">
                <a16:creationId xmlns:a16="http://schemas.microsoft.com/office/drawing/2014/main" id="{16905133-285D-C79D-9A5E-46880BE33548}"/>
              </a:ext>
            </a:extLst>
          </p:cNvPr>
          <p:cNvSpPr>
            <a:spLocks/>
          </p:cNvSpPr>
          <p:nvPr/>
        </p:nvSpPr>
        <p:spPr bwMode="auto">
          <a:xfrm>
            <a:off x="4462464" y="3116264"/>
            <a:ext cx="3175" cy="15875"/>
          </a:xfrm>
          <a:custGeom>
            <a:avLst/>
            <a:gdLst>
              <a:gd name="T0" fmla="*/ 2 w 2"/>
              <a:gd name="T1" fmla="*/ 0 h 10"/>
              <a:gd name="T2" fmla="*/ 2 w 2"/>
              <a:gd name="T3" fmla="*/ 4 h 10"/>
              <a:gd name="T4" fmla="*/ 0 w 2"/>
              <a:gd name="T5" fmla="*/ 10 h 10"/>
            </a:gdLst>
            <a:ahLst/>
            <a:cxnLst>
              <a:cxn ang="0">
                <a:pos x="T0" y="T1"/>
              </a:cxn>
              <a:cxn ang="0">
                <a:pos x="T2" y="T3"/>
              </a:cxn>
              <a:cxn ang="0">
                <a:pos x="T4" y="T5"/>
              </a:cxn>
            </a:cxnLst>
            <a:rect l="0" t="0" r="r" b="b"/>
            <a:pathLst>
              <a:path w="2" h="10">
                <a:moveTo>
                  <a:pt x="2" y="0"/>
                </a:moveTo>
                <a:lnTo>
                  <a:pt x="2" y="4"/>
                </a:lnTo>
                <a:lnTo>
                  <a:pt x="0" y="1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46" name="Freeform 66">
            <a:extLst>
              <a:ext uri="{FF2B5EF4-FFF2-40B4-BE49-F238E27FC236}">
                <a16:creationId xmlns:a16="http://schemas.microsoft.com/office/drawing/2014/main" id="{BFBE4823-60CA-5C4D-571C-09C488727C5E}"/>
              </a:ext>
            </a:extLst>
          </p:cNvPr>
          <p:cNvSpPr>
            <a:spLocks/>
          </p:cNvSpPr>
          <p:nvPr/>
        </p:nvSpPr>
        <p:spPr bwMode="auto">
          <a:xfrm>
            <a:off x="4465639" y="3098801"/>
            <a:ext cx="14287" cy="17463"/>
          </a:xfrm>
          <a:custGeom>
            <a:avLst/>
            <a:gdLst>
              <a:gd name="T0" fmla="*/ 9 w 9"/>
              <a:gd name="T1" fmla="*/ 0 h 11"/>
              <a:gd name="T2" fmla="*/ 5 w 9"/>
              <a:gd name="T3" fmla="*/ 4 h 11"/>
              <a:gd name="T4" fmla="*/ 0 w 9"/>
              <a:gd name="T5" fmla="*/ 11 h 11"/>
            </a:gdLst>
            <a:ahLst/>
            <a:cxnLst>
              <a:cxn ang="0">
                <a:pos x="T0" y="T1"/>
              </a:cxn>
              <a:cxn ang="0">
                <a:pos x="T2" y="T3"/>
              </a:cxn>
              <a:cxn ang="0">
                <a:pos x="T4" y="T5"/>
              </a:cxn>
            </a:cxnLst>
            <a:rect l="0" t="0" r="r" b="b"/>
            <a:pathLst>
              <a:path w="9" h="11">
                <a:moveTo>
                  <a:pt x="9" y="0"/>
                </a:moveTo>
                <a:lnTo>
                  <a:pt x="5" y="4"/>
                </a:lnTo>
                <a:lnTo>
                  <a:pt x="0" y="11"/>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47" name="Freeform 67">
            <a:extLst>
              <a:ext uri="{FF2B5EF4-FFF2-40B4-BE49-F238E27FC236}">
                <a16:creationId xmlns:a16="http://schemas.microsoft.com/office/drawing/2014/main" id="{7BF67D72-B6A1-88EE-AD9D-B0885DE2872D}"/>
              </a:ext>
            </a:extLst>
          </p:cNvPr>
          <p:cNvSpPr>
            <a:spLocks/>
          </p:cNvSpPr>
          <p:nvPr/>
        </p:nvSpPr>
        <p:spPr bwMode="auto">
          <a:xfrm>
            <a:off x="4479926" y="3087688"/>
            <a:ext cx="17463" cy="11112"/>
          </a:xfrm>
          <a:custGeom>
            <a:avLst/>
            <a:gdLst>
              <a:gd name="T0" fmla="*/ 11 w 11"/>
              <a:gd name="T1" fmla="*/ 0 h 7"/>
              <a:gd name="T2" fmla="*/ 7 w 11"/>
              <a:gd name="T3" fmla="*/ 3 h 7"/>
              <a:gd name="T4" fmla="*/ 0 w 11"/>
              <a:gd name="T5" fmla="*/ 7 h 7"/>
            </a:gdLst>
            <a:ahLst/>
            <a:cxnLst>
              <a:cxn ang="0">
                <a:pos x="T0" y="T1"/>
              </a:cxn>
              <a:cxn ang="0">
                <a:pos x="T2" y="T3"/>
              </a:cxn>
              <a:cxn ang="0">
                <a:pos x="T4" y="T5"/>
              </a:cxn>
            </a:cxnLst>
            <a:rect l="0" t="0" r="r" b="b"/>
            <a:pathLst>
              <a:path w="11" h="7">
                <a:moveTo>
                  <a:pt x="11" y="0"/>
                </a:moveTo>
                <a:lnTo>
                  <a:pt x="7" y="3"/>
                </a:lnTo>
                <a:lnTo>
                  <a:pt x="0" y="7"/>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48" name="Freeform 68">
            <a:extLst>
              <a:ext uri="{FF2B5EF4-FFF2-40B4-BE49-F238E27FC236}">
                <a16:creationId xmlns:a16="http://schemas.microsoft.com/office/drawing/2014/main" id="{5F14404C-E157-ED04-F66B-16F8518AE0F1}"/>
              </a:ext>
            </a:extLst>
          </p:cNvPr>
          <p:cNvSpPr>
            <a:spLocks/>
          </p:cNvSpPr>
          <p:nvPr/>
        </p:nvSpPr>
        <p:spPr bwMode="auto">
          <a:xfrm>
            <a:off x="4497388" y="3084514"/>
            <a:ext cx="17462" cy="3175"/>
          </a:xfrm>
          <a:custGeom>
            <a:avLst/>
            <a:gdLst>
              <a:gd name="T0" fmla="*/ 11 w 11"/>
              <a:gd name="T1" fmla="*/ 0 h 2"/>
              <a:gd name="T2" fmla="*/ 6 w 11"/>
              <a:gd name="T3" fmla="*/ 0 h 2"/>
              <a:gd name="T4" fmla="*/ 0 w 11"/>
              <a:gd name="T5" fmla="*/ 2 h 2"/>
            </a:gdLst>
            <a:ahLst/>
            <a:cxnLst>
              <a:cxn ang="0">
                <a:pos x="T0" y="T1"/>
              </a:cxn>
              <a:cxn ang="0">
                <a:pos x="T2" y="T3"/>
              </a:cxn>
              <a:cxn ang="0">
                <a:pos x="T4" y="T5"/>
              </a:cxn>
            </a:cxnLst>
            <a:rect l="0" t="0" r="r" b="b"/>
            <a:pathLst>
              <a:path w="11" h="2">
                <a:moveTo>
                  <a:pt x="11" y="0"/>
                </a:moveTo>
                <a:lnTo>
                  <a:pt x="6" y="0"/>
                </a:lnTo>
                <a:lnTo>
                  <a:pt x="0" y="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49" name="Freeform 69">
            <a:extLst>
              <a:ext uri="{FF2B5EF4-FFF2-40B4-BE49-F238E27FC236}">
                <a16:creationId xmlns:a16="http://schemas.microsoft.com/office/drawing/2014/main" id="{C40C25A1-4FD4-1E77-0394-A2381C232D94}"/>
              </a:ext>
            </a:extLst>
          </p:cNvPr>
          <p:cNvSpPr>
            <a:spLocks/>
          </p:cNvSpPr>
          <p:nvPr/>
        </p:nvSpPr>
        <p:spPr bwMode="auto">
          <a:xfrm>
            <a:off x="4514850" y="3084514"/>
            <a:ext cx="20638" cy="3175"/>
          </a:xfrm>
          <a:custGeom>
            <a:avLst/>
            <a:gdLst>
              <a:gd name="T0" fmla="*/ 13 w 13"/>
              <a:gd name="T1" fmla="*/ 2 h 2"/>
              <a:gd name="T2" fmla="*/ 6 w 13"/>
              <a:gd name="T3" fmla="*/ 0 h 2"/>
              <a:gd name="T4" fmla="*/ 0 w 13"/>
              <a:gd name="T5" fmla="*/ 0 h 2"/>
            </a:gdLst>
            <a:ahLst/>
            <a:cxnLst>
              <a:cxn ang="0">
                <a:pos x="T0" y="T1"/>
              </a:cxn>
              <a:cxn ang="0">
                <a:pos x="T2" y="T3"/>
              </a:cxn>
              <a:cxn ang="0">
                <a:pos x="T4" y="T5"/>
              </a:cxn>
            </a:cxnLst>
            <a:rect l="0" t="0" r="r" b="b"/>
            <a:pathLst>
              <a:path w="13" h="2">
                <a:moveTo>
                  <a:pt x="13" y="2"/>
                </a:moveTo>
                <a:lnTo>
                  <a:pt x="6" y="0"/>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50" name="Freeform 70">
            <a:extLst>
              <a:ext uri="{FF2B5EF4-FFF2-40B4-BE49-F238E27FC236}">
                <a16:creationId xmlns:a16="http://schemas.microsoft.com/office/drawing/2014/main" id="{C9783D6E-23C1-FC72-5544-8D339F2A6F77}"/>
              </a:ext>
            </a:extLst>
          </p:cNvPr>
          <p:cNvSpPr>
            <a:spLocks/>
          </p:cNvSpPr>
          <p:nvPr/>
        </p:nvSpPr>
        <p:spPr bwMode="auto">
          <a:xfrm>
            <a:off x="4535488" y="3087688"/>
            <a:ext cx="12700" cy="11112"/>
          </a:xfrm>
          <a:custGeom>
            <a:avLst/>
            <a:gdLst>
              <a:gd name="T0" fmla="*/ 8 w 8"/>
              <a:gd name="T1" fmla="*/ 7 h 7"/>
              <a:gd name="T2" fmla="*/ 4 w 8"/>
              <a:gd name="T3" fmla="*/ 3 h 7"/>
              <a:gd name="T4" fmla="*/ 0 w 8"/>
              <a:gd name="T5" fmla="*/ 0 h 7"/>
            </a:gdLst>
            <a:ahLst/>
            <a:cxnLst>
              <a:cxn ang="0">
                <a:pos x="T0" y="T1"/>
              </a:cxn>
              <a:cxn ang="0">
                <a:pos x="T2" y="T3"/>
              </a:cxn>
              <a:cxn ang="0">
                <a:pos x="T4" y="T5"/>
              </a:cxn>
            </a:cxnLst>
            <a:rect l="0" t="0" r="r" b="b"/>
            <a:pathLst>
              <a:path w="8" h="7">
                <a:moveTo>
                  <a:pt x="8" y="7"/>
                </a:moveTo>
                <a:lnTo>
                  <a:pt x="4" y="3"/>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51" name="Freeform 71">
            <a:extLst>
              <a:ext uri="{FF2B5EF4-FFF2-40B4-BE49-F238E27FC236}">
                <a16:creationId xmlns:a16="http://schemas.microsoft.com/office/drawing/2014/main" id="{4DF639ED-CA0B-588C-840C-B675D3E9A3F1}"/>
              </a:ext>
            </a:extLst>
          </p:cNvPr>
          <p:cNvSpPr>
            <a:spLocks/>
          </p:cNvSpPr>
          <p:nvPr/>
        </p:nvSpPr>
        <p:spPr bwMode="auto">
          <a:xfrm>
            <a:off x="4548188" y="3098800"/>
            <a:ext cx="11112" cy="14288"/>
          </a:xfrm>
          <a:custGeom>
            <a:avLst/>
            <a:gdLst>
              <a:gd name="T0" fmla="*/ 7 w 7"/>
              <a:gd name="T1" fmla="*/ 9 h 9"/>
              <a:gd name="T2" fmla="*/ 5 w 7"/>
              <a:gd name="T3" fmla="*/ 4 h 9"/>
              <a:gd name="T4" fmla="*/ 0 w 7"/>
              <a:gd name="T5" fmla="*/ 0 h 9"/>
            </a:gdLst>
            <a:ahLst/>
            <a:cxnLst>
              <a:cxn ang="0">
                <a:pos x="T0" y="T1"/>
              </a:cxn>
              <a:cxn ang="0">
                <a:pos x="T2" y="T3"/>
              </a:cxn>
              <a:cxn ang="0">
                <a:pos x="T4" y="T5"/>
              </a:cxn>
            </a:cxnLst>
            <a:rect l="0" t="0" r="r" b="b"/>
            <a:pathLst>
              <a:path w="7" h="9">
                <a:moveTo>
                  <a:pt x="7" y="9"/>
                </a:moveTo>
                <a:lnTo>
                  <a:pt x="5" y="4"/>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52" name="Freeform 72">
            <a:extLst>
              <a:ext uri="{FF2B5EF4-FFF2-40B4-BE49-F238E27FC236}">
                <a16:creationId xmlns:a16="http://schemas.microsoft.com/office/drawing/2014/main" id="{DBA41EB1-BD03-BA5E-D0F6-19CB47052E26}"/>
              </a:ext>
            </a:extLst>
          </p:cNvPr>
          <p:cNvSpPr>
            <a:spLocks/>
          </p:cNvSpPr>
          <p:nvPr/>
        </p:nvSpPr>
        <p:spPr bwMode="auto">
          <a:xfrm>
            <a:off x="4559300" y="3113088"/>
            <a:ext cx="6350" cy="19050"/>
          </a:xfrm>
          <a:custGeom>
            <a:avLst/>
            <a:gdLst>
              <a:gd name="T0" fmla="*/ 4 w 4"/>
              <a:gd name="T1" fmla="*/ 12 h 12"/>
              <a:gd name="T2" fmla="*/ 2 w 4"/>
              <a:gd name="T3" fmla="*/ 6 h 12"/>
              <a:gd name="T4" fmla="*/ 0 w 4"/>
              <a:gd name="T5" fmla="*/ 0 h 12"/>
            </a:gdLst>
            <a:ahLst/>
            <a:cxnLst>
              <a:cxn ang="0">
                <a:pos x="T0" y="T1"/>
              </a:cxn>
              <a:cxn ang="0">
                <a:pos x="T2" y="T3"/>
              </a:cxn>
              <a:cxn ang="0">
                <a:pos x="T4" y="T5"/>
              </a:cxn>
            </a:cxnLst>
            <a:rect l="0" t="0" r="r" b="b"/>
            <a:pathLst>
              <a:path w="4" h="12">
                <a:moveTo>
                  <a:pt x="4" y="12"/>
                </a:moveTo>
                <a:lnTo>
                  <a:pt x="2" y="6"/>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53" name="Freeform 73">
            <a:extLst>
              <a:ext uri="{FF2B5EF4-FFF2-40B4-BE49-F238E27FC236}">
                <a16:creationId xmlns:a16="http://schemas.microsoft.com/office/drawing/2014/main" id="{A224840B-CCAB-312D-A9CC-03BC5364988E}"/>
              </a:ext>
            </a:extLst>
          </p:cNvPr>
          <p:cNvSpPr>
            <a:spLocks/>
          </p:cNvSpPr>
          <p:nvPr/>
        </p:nvSpPr>
        <p:spPr bwMode="auto">
          <a:xfrm>
            <a:off x="4562476" y="3132139"/>
            <a:ext cx="3175" cy="28575"/>
          </a:xfrm>
          <a:custGeom>
            <a:avLst/>
            <a:gdLst>
              <a:gd name="T0" fmla="*/ 0 w 2"/>
              <a:gd name="T1" fmla="*/ 18 h 18"/>
              <a:gd name="T2" fmla="*/ 0 w 2"/>
              <a:gd name="T3" fmla="*/ 9 h 18"/>
              <a:gd name="T4" fmla="*/ 2 w 2"/>
              <a:gd name="T5" fmla="*/ 0 h 18"/>
            </a:gdLst>
            <a:ahLst/>
            <a:cxnLst>
              <a:cxn ang="0">
                <a:pos x="T0" y="T1"/>
              </a:cxn>
              <a:cxn ang="0">
                <a:pos x="T2" y="T3"/>
              </a:cxn>
              <a:cxn ang="0">
                <a:pos x="T4" y="T5"/>
              </a:cxn>
            </a:cxnLst>
            <a:rect l="0" t="0" r="r" b="b"/>
            <a:pathLst>
              <a:path w="2" h="18">
                <a:moveTo>
                  <a:pt x="0" y="18"/>
                </a:moveTo>
                <a:lnTo>
                  <a:pt x="0" y="9"/>
                </a:lnTo>
                <a:lnTo>
                  <a:pt x="2"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54" name="Freeform 74">
            <a:extLst>
              <a:ext uri="{FF2B5EF4-FFF2-40B4-BE49-F238E27FC236}">
                <a16:creationId xmlns:a16="http://schemas.microsoft.com/office/drawing/2014/main" id="{2CE44569-DDD4-87AD-16DB-0388349DD344}"/>
              </a:ext>
            </a:extLst>
          </p:cNvPr>
          <p:cNvSpPr>
            <a:spLocks/>
          </p:cNvSpPr>
          <p:nvPr/>
        </p:nvSpPr>
        <p:spPr bwMode="auto">
          <a:xfrm>
            <a:off x="4556125" y="3160714"/>
            <a:ext cx="6350" cy="3175"/>
          </a:xfrm>
          <a:custGeom>
            <a:avLst/>
            <a:gdLst>
              <a:gd name="T0" fmla="*/ 0 w 4"/>
              <a:gd name="T1" fmla="*/ 2 h 2"/>
              <a:gd name="T2" fmla="*/ 2 w 4"/>
              <a:gd name="T3" fmla="*/ 2 h 2"/>
              <a:gd name="T4" fmla="*/ 4 w 4"/>
              <a:gd name="T5" fmla="*/ 0 h 2"/>
            </a:gdLst>
            <a:ahLst/>
            <a:cxnLst>
              <a:cxn ang="0">
                <a:pos x="T0" y="T1"/>
              </a:cxn>
              <a:cxn ang="0">
                <a:pos x="T2" y="T3"/>
              </a:cxn>
              <a:cxn ang="0">
                <a:pos x="T4" y="T5"/>
              </a:cxn>
            </a:cxnLst>
            <a:rect l="0" t="0" r="r" b="b"/>
            <a:pathLst>
              <a:path w="4" h="2">
                <a:moveTo>
                  <a:pt x="0" y="2"/>
                </a:moveTo>
                <a:lnTo>
                  <a:pt x="2" y="2"/>
                </a:lnTo>
                <a:lnTo>
                  <a:pt x="4"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55" name="Freeform 75">
            <a:extLst>
              <a:ext uri="{FF2B5EF4-FFF2-40B4-BE49-F238E27FC236}">
                <a16:creationId xmlns:a16="http://schemas.microsoft.com/office/drawing/2014/main" id="{03D1E4D5-73FC-2229-7F1E-B0A30A83753E}"/>
              </a:ext>
            </a:extLst>
          </p:cNvPr>
          <p:cNvSpPr>
            <a:spLocks/>
          </p:cNvSpPr>
          <p:nvPr/>
        </p:nvSpPr>
        <p:spPr bwMode="auto">
          <a:xfrm>
            <a:off x="4548189" y="3160714"/>
            <a:ext cx="7937" cy="3175"/>
          </a:xfrm>
          <a:custGeom>
            <a:avLst/>
            <a:gdLst>
              <a:gd name="T0" fmla="*/ 0 w 5"/>
              <a:gd name="T1" fmla="*/ 0 h 2"/>
              <a:gd name="T2" fmla="*/ 2 w 5"/>
              <a:gd name="T3" fmla="*/ 2 h 2"/>
              <a:gd name="T4" fmla="*/ 5 w 5"/>
              <a:gd name="T5" fmla="*/ 2 h 2"/>
            </a:gdLst>
            <a:ahLst/>
            <a:cxnLst>
              <a:cxn ang="0">
                <a:pos x="T0" y="T1"/>
              </a:cxn>
              <a:cxn ang="0">
                <a:pos x="T2" y="T3"/>
              </a:cxn>
              <a:cxn ang="0">
                <a:pos x="T4" y="T5"/>
              </a:cxn>
            </a:cxnLst>
            <a:rect l="0" t="0" r="r" b="b"/>
            <a:pathLst>
              <a:path w="5" h="2">
                <a:moveTo>
                  <a:pt x="0" y="0"/>
                </a:moveTo>
                <a:lnTo>
                  <a:pt x="2" y="2"/>
                </a:lnTo>
                <a:lnTo>
                  <a:pt x="5" y="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56" name="Freeform 76">
            <a:extLst>
              <a:ext uri="{FF2B5EF4-FFF2-40B4-BE49-F238E27FC236}">
                <a16:creationId xmlns:a16="http://schemas.microsoft.com/office/drawing/2014/main" id="{501BF73A-397A-ACD0-4858-0C3D3DAE9500}"/>
              </a:ext>
            </a:extLst>
          </p:cNvPr>
          <p:cNvSpPr>
            <a:spLocks/>
          </p:cNvSpPr>
          <p:nvPr/>
        </p:nvSpPr>
        <p:spPr bwMode="auto">
          <a:xfrm>
            <a:off x="4545014" y="3132139"/>
            <a:ext cx="3175" cy="28575"/>
          </a:xfrm>
          <a:custGeom>
            <a:avLst/>
            <a:gdLst>
              <a:gd name="T0" fmla="*/ 0 w 2"/>
              <a:gd name="T1" fmla="*/ 0 h 18"/>
              <a:gd name="T2" fmla="*/ 0 w 2"/>
              <a:gd name="T3" fmla="*/ 9 h 18"/>
              <a:gd name="T4" fmla="*/ 2 w 2"/>
              <a:gd name="T5" fmla="*/ 18 h 18"/>
            </a:gdLst>
            <a:ahLst/>
            <a:cxnLst>
              <a:cxn ang="0">
                <a:pos x="T0" y="T1"/>
              </a:cxn>
              <a:cxn ang="0">
                <a:pos x="T2" y="T3"/>
              </a:cxn>
              <a:cxn ang="0">
                <a:pos x="T4" y="T5"/>
              </a:cxn>
            </a:cxnLst>
            <a:rect l="0" t="0" r="r" b="b"/>
            <a:pathLst>
              <a:path w="2" h="18">
                <a:moveTo>
                  <a:pt x="0" y="0"/>
                </a:moveTo>
                <a:lnTo>
                  <a:pt x="0" y="9"/>
                </a:lnTo>
                <a:lnTo>
                  <a:pt x="2" y="18"/>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57" name="Freeform 77">
            <a:extLst>
              <a:ext uri="{FF2B5EF4-FFF2-40B4-BE49-F238E27FC236}">
                <a16:creationId xmlns:a16="http://schemas.microsoft.com/office/drawing/2014/main" id="{383689AC-A45B-4368-1C29-32EC802CFAEC}"/>
              </a:ext>
            </a:extLst>
          </p:cNvPr>
          <p:cNvSpPr>
            <a:spLocks/>
          </p:cNvSpPr>
          <p:nvPr/>
        </p:nvSpPr>
        <p:spPr bwMode="auto">
          <a:xfrm>
            <a:off x="4545014" y="3116264"/>
            <a:ext cx="3175" cy="15875"/>
          </a:xfrm>
          <a:custGeom>
            <a:avLst/>
            <a:gdLst>
              <a:gd name="T0" fmla="*/ 2 w 2"/>
              <a:gd name="T1" fmla="*/ 0 h 10"/>
              <a:gd name="T2" fmla="*/ 0 w 2"/>
              <a:gd name="T3" fmla="*/ 4 h 10"/>
              <a:gd name="T4" fmla="*/ 0 w 2"/>
              <a:gd name="T5" fmla="*/ 10 h 10"/>
            </a:gdLst>
            <a:ahLst/>
            <a:cxnLst>
              <a:cxn ang="0">
                <a:pos x="T0" y="T1"/>
              </a:cxn>
              <a:cxn ang="0">
                <a:pos x="T2" y="T3"/>
              </a:cxn>
              <a:cxn ang="0">
                <a:pos x="T4" y="T5"/>
              </a:cxn>
            </a:cxnLst>
            <a:rect l="0" t="0" r="r" b="b"/>
            <a:pathLst>
              <a:path w="2" h="10">
                <a:moveTo>
                  <a:pt x="2" y="0"/>
                </a:moveTo>
                <a:lnTo>
                  <a:pt x="0" y="4"/>
                </a:lnTo>
                <a:lnTo>
                  <a:pt x="0" y="1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58" name="Freeform 78">
            <a:extLst>
              <a:ext uri="{FF2B5EF4-FFF2-40B4-BE49-F238E27FC236}">
                <a16:creationId xmlns:a16="http://schemas.microsoft.com/office/drawing/2014/main" id="{E73E7044-FA6E-10D9-42C0-784A81AAFD3F}"/>
              </a:ext>
            </a:extLst>
          </p:cNvPr>
          <p:cNvSpPr>
            <a:spLocks/>
          </p:cNvSpPr>
          <p:nvPr/>
        </p:nvSpPr>
        <p:spPr bwMode="auto">
          <a:xfrm>
            <a:off x="4548189" y="3098801"/>
            <a:ext cx="14287" cy="17463"/>
          </a:xfrm>
          <a:custGeom>
            <a:avLst/>
            <a:gdLst>
              <a:gd name="T0" fmla="*/ 9 w 9"/>
              <a:gd name="T1" fmla="*/ 0 h 11"/>
              <a:gd name="T2" fmla="*/ 5 w 9"/>
              <a:gd name="T3" fmla="*/ 4 h 11"/>
              <a:gd name="T4" fmla="*/ 0 w 9"/>
              <a:gd name="T5" fmla="*/ 11 h 11"/>
            </a:gdLst>
            <a:ahLst/>
            <a:cxnLst>
              <a:cxn ang="0">
                <a:pos x="T0" y="T1"/>
              </a:cxn>
              <a:cxn ang="0">
                <a:pos x="T2" y="T3"/>
              </a:cxn>
              <a:cxn ang="0">
                <a:pos x="T4" y="T5"/>
              </a:cxn>
            </a:cxnLst>
            <a:rect l="0" t="0" r="r" b="b"/>
            <a:pathLst>
              <a:path w="9" h="11">
                <a:moveTo>
                  <a:pt x="9" y="0"/>
                </a:moveTo>
                <a:lnTo>
                  <a:pt x="5" y="4"/>
                </a:lnTo>
                <a:lnTo>
                  <a:pt x="0" y="11"/>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59" name="Freeform 79">
            <a:extLst>
              <a:ext uri="{FF2B5EF4-FFF2-40B4-BE49-F238E27FC236}">
                <a16:creationId xmlns:a16="http://schemas.microsoft.com/office/drawing/2014/main" id="{7BC60F16-3EAA-6FB3-68DF-C8C7C980A331}"/>
              </a:ext>
            </a:extLst>
          </p:cNvPr>
          <p:cNvSpPr>
            <a:spLocks/>
          </p:cNvSpPr>
          <p:nvPr/>
        </p:nvSpPr>
        <p:spPr bwMode="auto">
          <a:xfrm>
            <a:off x="4562475" y="3087688"/>
            <a:ext cx="12700" cy="11112"/>
          </a:xfrm>
          <a:custGeom>
            <a:avLst/>
            <a:gdLst>
              <a:gd name="T0" fmla="*/ 8 w 8"/>
              <a:gd name="T1" fmla="*/ 0 h 7"/>
              <a:gd name="T2" fmla="*/ 4 w 8"/>
              <a:gd name="T3" fmla="*/ 3 h 7"/>
              <a:gd name="T4" fmla="*/ 0 w 8"/>
              <a:gd name="T5" fmla="*/ 7 h 7"/>
            </a:gdLst>
            <a:ahLst/>
            <a:cxnLst>
              <a:cxn ang="0">
                <a:pos x="T0" y="T1"/>
              </a:cxn>
              <a:cxn ang="0">
                <a:pos x="T2" y="T3"/>
              </a:cxn>
              <a:cxn ang="0">
                <a:pos x="T4" y="T5"/>
              </a:cxn>
            </a:cxnLst>
            <a:rect l="0" t="0" r="r" b="b"/>
            <a:pathLst>
              <a:path w="8" h="7">
                <a:moveTo>
                  <a:pt x="8" y="0"/>
                </a:moveTo>
                <a:lnTo>
                  <a:pt x="4" y="3"/>
                </a:lnTo>
                <a:lnTo>
                  <a:pt x="0" y="7"/>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60" name="Freeform 80">
            <a:extLst>
              <a:ext uri="{FF2B5EF4-FFF2-40B4-BE49-F238E27FC236}">
                <a16:creationId xmlns:a16="http://schemas.microsoft.com/office/drawing/2014/main" id="{5FB88245-ADF2-59A1-34D2-8EDB4D5C5C95}"/>
              </a:ext>
            </a:extLst>
          </p:cNvPr>
          <p:cNvSpPr>
            <a:spLocks/>
          </p:cNvSpPr>
          <p:nvPr/>
        </p:nvSpPr>
        <p:spPr bwMode="auto">
          <a:xfrm>
            <a:off x="4575175" y="3084514"/>
            <a:ext cx="20638" cy="3175"/>
          </a:xfrm>
          <a:custGeom>
            <a:avLst/>
            <a:gdLst>
              <a:gd name="T0" fmla="*/ 13 w 13"/>
              <a:gd name="T1" fmla="*/ 0 h 2"/>
              <a:gd name="T2" fmla="*/ 7 w 13"/>
              <a:gd name="T3" fmla="*/ 0 h 2"/>
              <a:gd name="T4" fmla="*/ 0 w 13"/>
              <a:gd name="T5" fmla="*/ 2 h 2"/>
            </a:gdLst>
            <a:ahLst/>
            <a:cxnLst>
              <a:cxn ang="0">
                <a:pos x="T0" y="T1"/>
              </a:cxn>
              <a:cxn ang="0">
                <a:pos x="T2" y="T3"/>
              </a:cxn>
              <a:cxn ang="0">
                <a:pos x="T4" y="T5"/>
              </a:cxn>
            </a:cxnLst>
            <a:rect l="0" t="0" r="r" b="b"/>
            <a:pathLst>
              <a:path w="13" h="2">
                <a:moveTo>
                  <a:pt x="13" y="0"/>
                </a:moveTo>
                <a:lnTo>
                  <a:pt x="7" y="0"/>
                </a:lnTo>
                <a:lnTo>
                  <a:pt x="0" y="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61" name="Freeform 81">
            <a:extLst>
              <a:ext uri="{FF2B5EF4-FFF2-40B4-BE49-F238E27FC236}">
                <a16:creationId xmlns:a16="http://schemas.microsoft.com/office/drawing/2014/main" id="{6FF015EC-5DA4-5C45-5455-5D86D61ECA31}"/>
              </a:ext>
            </a:extLst>
          </p:cNvPr>
          <p:cNvSpPr>
            <a:spLocks/>
          </p:cNvSpPr>
          <p:nvPr/>
        </p:nvSpPr>
        <p:spPr bwMode="auto">
          <a:xfrm>
            <a:off x="4595814" y="3084514"/>
            <a:ext cx="20637" cy="3175"/>
          </a:xfrm>
          <a:custGeom>
            <a:avLst/>
            <a:gdLst>
              <a:gd name="T0" fmla="*/ 13 w 13"/>
              <a:gd name="T1" fmla="*/ 2 h 2"/>
              <a:gd name="T2" fmla="*/ 7 w 13"/>
              <a:gd name="T3" fmla="*/ 0 h 2"/>
              <a:gd name="T4" fmla="*/ 0 w 13"/>
              <a:gd name="T5" fmla="*/ 0 h 2"/>
            </a:gdLst>
            <a:ahLst/>
            <a:cxnLst>
              <a:cxn ang="0">
                <a:pos x="T0" y="T1"/>
              </a:cxn>
              <a:cxn ang="0">
                <a:pos x="T2" y="T3"/>
              </a:cxn>
              <a:cxn ang="0">
                <a:pos x="T4" y="T5"/>
              </a:cxn>
            </a:cxnLst>
            <a:rect l="0" t="0" r="r" b="b"/>
            <a:pathLst>
              <a:path w="13" h="2">
                <a:moveTo>
                  <a:pt x="13" y="2"/>
                </a:moveTo>
                <a:lnTo>
                  <a:pt x="7" y="0"/>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62" name="Freeform 82">
            <a:extLst>
              <a:ext uri="{FF2B5EF4-FFF2-40B4-BE49-F238E27FC236}">
                <a16:creationId xmlns:a16="http://schemas.microsoft.com/office/drawing/2014/main" id="{5286A559-5685-2135-80DB-6F5C8B15B02E}"/>
              </a:ext>
            </a:extLst>
          </p:cNvPr>
          <p:cNvSpPr>
            <a:spLocks/>
          </p:cNvSpPr>
          <p:nvPr/>
        </p:nvSpPr>
        <p:spPr bwMode="auto">
          <a:xfrm>
            <a:off x="4616450" y="3087688"/>
            <a:ext cx="14288" cy="11112"/>
          </a:xfrm>
          <a:custGeom>
            <a:avLst/>
            <a:gdLst>
              <a:gd name="T0" fmla="*/ 9 w 9"/>
              <a:gd name="T1" fmla="*/ 7 h 7"/>
              <a:gd name="T2" fmla="*/ 5 w 9"/>
              <a:gd name="T3" fmla="*/ 3 h 7"/>
              <a:gd name="T4" fmla="*/ 0 w 9"/>
              <a:gd name="T5" fmla="*/ 0 h 7"/>
            </a:gdLst>
            <a:ahLst/>
            <a:cxnLst>
              <a:cxn ang="0">
                <a:pos x="T0" y="T1"/>
              </a:cxn>
              <a:cxn ang="0">
                <a:pos x="T2" y="T3"/>
              </a:cxn>
              <a:cxn ang="0">
                <a:pos x="T4" y="T5"/>
              </a:cxn>
            </a:cxnLst>
            <a:rect l="0" t="0" r="r" b="b"/>
            <a:pathLst>
              <a:path w="9" h="7">
                <a:moveTo>
                  <a:pt x="9" y="7"/>
                </a:moveTo>
                <a:lnTo>
                  <a:pt x="5" y="3"/>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63" name="Freeform 83">
            <a:extLst>
              <a:ext uri="{FF2B5EF4-FFF2-40B4-BE49-F238E27FC236}">
                <a16:creationId xmlns:a16="http://schemas.microsoft.com/office/drawing/2014/main" id="{83E938FA-A005-A3E9-1CCD-A70641F03C7E}"/>
              </a:ext>
            </a:extLst>
          </p:cNvPr>
          <p:cNvSpPr>
            <a:spLocks/>
          </p:cNvSpPr>
          <p:nvPr/>
        </p:nvSpPr>
        <p:spPr bwMode="auto">
          <a:xfrm>
            <a:off x="4630739" y="3098800"/>
            <a:ext cx="9525" cy="14288"/>
          </a:xfrm>
          <a:custGeom>
            <a:avLst/>
            <a:gdLst>
              <a:gd name="T0" fmla="*/ 6 w 6"/>
              <a:gd name="T1" fmla="*/ 9 h 9"/>
              <a:gd name="T2" fmla="*/ 4 w 6"/>
              <a:gd name="T3" fmla="*/ 4 h 9"/>
              <a:gd name="T4" fmla="*/ 0 w 6"/>
              <a:gd name="T5" fmla="*/ 0 h 9"/>
            </a:gdLst>
            <a:ahLst/>
            <a:cxnLst>
              <a:cxn ang="0">
                <a:pos x="T0" y="T1"/>
              </a:cxn>
              <a:cxn ang="0">
                <a:pos x="T2" y="T3"/>
              </a:cxn>
              <a:cxn ang="0">
                <a:pos x="T4" y="T5"/>
              </a:cxn>
            </a:cxnLst>
            <a:rect l="0" t="0" r="r" b="b"/>
            <a:pathLst>
              <a:path w="6" h="9">
                <a:moveTo>
                  <a:pt x="6" y="9"/>
                </a:moveTo>
                <a:lnTo>
                  <a:pt x="4" y="4"/>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64" name="Freeform 84">
            <a:extLst>
              <a:ext uri="{FF2B5EF4-FFF2-40B4-BE49-F238E27FC236}">
                <a16:creationId xmlns:a16="http://schemas.microsoft.com/office/drawing/2014/main" id="{DC7B242D-03FC-DB2B-BFED-D1B741D437D4}"/>
              </a:ext>
            </a:extLst>
          </p:cNvPr>
          <p:cNvSpPr>
            <a:spLocks/>
          </p:cNvSpPr>
          <p:nvPr/>
        </p:nvSpPr>
        <p:spPr bwMode="auto">
          <a:xfrm>
            <a:off x="4640263" y="3113088"/>
            <a:ext cx="4762" cy="19050"/>
          </a:xfrm>
          <a:custGeom>
            <a:avLst/>
            <a:gdLst>
              <a:gd name="T0" fmla="*/ 3 w 3"/>
              <a:gd name="T1" fmla="*/ 12 h 12"/>
              <a:gd name="T2" fmla="*/ 0 w 3"/>
              <a:gd name="T3" fmla="*/ 4 h 12"/>
              <a:gd name="T4" fmla="*/ 0 w 3"/>
              <a:gd name="T5" fmla="*/ 0 h 12"/>
            </a:gdLst>
            <a:ahLst/>
            <a:cxnLst>
              <a:cxn ang="0">
                <a:pos x="T0" y="T1"/>
              </a:cxn>
              <a:cxn ang="0">
                <a:pos x="T2" y="T3"/>
              </a:cxn>
              <a:cxn ang="0">
                <a:pos x="T4" y="T5"/>
              </a:cxn>
            </a:cxnLst>
            <a:rect l="0" t="0" r="r" b="b"/>
            <a:pathLst>
              <a:path w="3" h="12">
                <a:moveTo>
                  <a:pt x="3" y="12"/>
                </a:moveTo>
                <a:lnTo>
                  <a:pt x="0" y="4"/>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65" name="Freeform 85">
            <a:extLst>
              <a:ext uri="{FF2B5EF4-FFF2-40B4-BE49-F238E27FC236}">
                <a16:creationId xmlns:a16="http://schemas.microsoft.com/office/drawing/2014/main" id="{6DC0B59B-313B-F08E-D587-8B03BBDD73E4}"/>
              </a:ext>
            </a:extLst>
          </p:cNvPr>
          <p:cNvSpPr>
            <a:spLocks/>
          </p:cNvSpPr>
          <p:nvPr/>
        </p:nvSpPr>
        <p:spPr bwMode="auto">
          <a:xfrm>
            <a:off x="4645025" y="3132139"/>
            <a:ext cx="1588" cy="14287"/>
          </a:xfrm>
          <a:custGeom>
            <a:avLst/>
            <a:gdLst>
              <a:gd name="T0" fmla="*/ 9 h 9"/>
              <a:gd name="T1" fmla="*/ 5 h 9"/>
              <a:gd name="T2" fmla="*/ 0 h 9"/>
            </a:gdLst>
            <a:ahLst/>
            <a:cxnLst>
              <a:cxn ang="0">
                <a:pos x="0" y="T0"/>
              </a:cxn>
              <a:cxn ang="0">
                <a:pos x="0" y="T1"/>
              </a:cxn>
              <a:cxn ang="0">
                <a:pos x="0" y="T2"/>
              </a:cxn>
            </a:cxnLst>
            <a:rect l="0" t="0" r="r" b="b"/>
            <a:pathLst>
              <a:path h="9">
                <a:moveTo>
                  <a:pt x="0" y="9"/>
                </a:moveTo>
                <a:lnTo>
                  <a:pt x="0" y="5"/>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66" name="Freeform 86">
            <a:extLst>
              <a:ext uri="{FF2B5EF4-FFF2-40B4-BE49-F238E27FC236}">
                <a16:creationId xmlns:a16="http://schemas.microsoft.com/office/drawing/2014/main" id="{2CD7599A-7527-0F14-FC8F-45086EB7D9C7}"/>
              </a:ext>
            </a:extLst>
          </p:cNvPr>
          <p:cNvSpPr>
            <a:spLocks/>
          </p:cNvSpPr>
          <p:nvPr/>
        </p:nvSpPr>
        <p:spPr bwMode="auto">
          <a:xfrm>
            <a:off x="4637089" y="3146426"/>
            <a:ext cx="7937" cy="17463"/>
          </a:xfrm>
          <a:custGeom>
            <a:avLst/>
            <a:gdLst>
              <a:gd name="T0" fmla="*/ 0 w 5"/>
              <a:gd name="T1" fmla="*/ 11 h 11"/>
              <a:gd name="T2" fmla="*/ 2 w 5"/>
              <a:gd name="T3" fmla="*/ 7 h 11"/>
              <a:gd name="T4" fmla="*/ 5 w 5"/>
              <a:gd name="T5" fmla="*/ 0 h 11"/>
            </a:gdLst>
            <a:ahLst/>
            <a:cxnLst>
              <a:cxn ang="0">
                <a:pos x="T0" y="T1"/>
              </a:cxn>
              <a:cxn ang="0">
                <a:pos x="T2" y="T3"/>
              </a:cxn>
              <a:cxn ang="0">
                <a:pos x="T4" y="T5"/>
              </a:cxn>
            </a:cxnLst>
            <a:rect l="0" t="0" r="r" b="b"/>
            <a:pathLst>
              <a:path w="5" h="11">
                <a:moveTo>
                  <a:pt x="0" y="11"/>
                </a:moveTo>
                <a:lnTo>
                  <a:pt x="2" y="7"/>
                </a:lnTo>
                <a:lnTo>
                  <a:pt x="5"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67" name="Line 87">
            <a:extLst>
              <a:ext uri="{FF2B5EF4-FFF2-40B4-BE49-F238E27FC236}">
                <a16:creationId xmlns:a16="http://schemas.microsoft.com/office/drawing/2014/main" id="{56F8419D-1B10-8CA9-25E6-DA37D6DB471F}"/>
              </a:ext>
            </a:extLst>
          </p:cNvPr>
          <p:cNvSpPr>
            <a:spLocks noChangeShapeType="1"/>
          </p:cNvSpPr>
          <p:nvPr/>
        </p:nvSpPr>
        <p:spPr bwMode="auto">
          <a:xfrm>
            <a:off x="3344864" y="3167064"/>
            <a:ext cx="966787" cy="1587"/>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68" name="Freeform 88">
            <a:extLst>
              <a:ext uri="{FF2B5EF4-FFF2-40B4-BE49-F238E27FC236}">
                <a16:creationId xmlns:a16="http://schemas.microsoft.com/office/drawing/2014/main" id="{53FECA65-06A1-0022-3389-5D449D20C92F}"/>
              </a:ext>
            </a:extLst>
          </p:cNvPr>
          <p:cNvSpPr>
            <a:spLocks/>
          </p:cNvSpPr>
          <p:nvPr/>
        </p:nvSpPr>
        <p:spPr bwMode="auto">
          <a:xfrm>
            <a:off x="4637089" y="3125789"/>
            <a:ext cx="561975" cy="79375"/>
          </a:xfrm>
          <a:custGeom>
            <a:avLst/>
            <a:gdLst>
              <a:gd name="T0" fmla="*/ 0 w 354"/>
              <a:gd name="T1" fmla="*/ 26 h 50"/>
              <a:gd name="T2" fmla="*/ 151 w 354"/>
              <a:gd name="T3" fmla="*/ 26 h 50"/>
              <a:gd name="T4" fmla="*/ 151 w 354"/>
              <a:gd name="T5" fmla="*/ 0 h 50"/>
              <a:gd name="T6" fmla="*/ 354 w 354"/>
              <a:gd name="T7" fmla="*/ 0 h 50"/>
              <a:gd name="T8" fmla="*/ 354 w 354"/>
              <a:gd name="T9" fmla="*/ 50 h 50"/>
              <a:gd name="T10" fmla="*/ 151 w 354"/>
              <a:gd name="T11" fmla="*/ 50 h 50"/>
              <a:gd name="T12" fmla="*/ 151 w 354"/>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354" h="50">
                <a:moveTo>
                  <a:pt x="0" y="26"/>
                </a:moveTo>
                <a:lnTo>
                  <a:pt x="151" y="26"/>
                </a:lnTo>
                <a:lnTo>
                  <a:pt x="151" y="0"/>
                </a:lnTo>
                <a:lnTo>
                  <a:pt x="354" y="0"/>
                </a:lnTo>
                <a:lnTo>
                  <a:pt x="354" y="50"/>
                </a:lnTo>
                <a:lnTo>
                  <a:pt x="151" y="50"/>
                </a:lnTo>
                <a:lnTo>
                  <a:pt x="151"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69" name="Line 89">
            <a:extLst>
              <a:ext uri="{FF2B5EF4-FFF2-40B4-BE49-F238E27FC236}">
                <a16:creationId xmlns:a16="http://schemas.microsoft.com/office/drawing/2014/main" id="{9BEC601C-8176-30A8-375A-AB934916F201}"/>
              </a:ext>
            </a:extLst>
          </p:cNvPr>
          <p:cNvSpPr>
            <a:spLocks noChangeShapeType="1"/>
          </p:cNvSpPr>
          <p:nvPr/>
        </p:nvSpPr>
        <p:spPr bwMode="auto">
          <a:xfrm>
            <a:off x="4071939" y="2803525"/>
            <a:ext cx="644525" cy="1588"/>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70" name="Line 90">
            <a:extLst>
              <a:ext uri="{FF2B5EF4-FFF2-40B4-BE49-F238E27FC236}">
                <a16:creationId xmlns:a16="http://schemas.microsoft.com/office/drawing/2014/main" id="{4ED078F8-5EC7-D2B2-7643-9C2364FEFAFE}"/>
              </a:ext>
            </a:extLst>
          </p:cNvPr>
          <p:cNvSpPr>
            <a:spLocks noChangeShapeType="1"/>
          </p:cNvSpPr>
          <p:nvPr/>
        </p:nvSpPr>
        <p:spPr bwMode="auto">
          <a:xfrm flipV="1">
            <a:off x="4716464" y="2684463"/>
            <a:ext cx="1587" cy="239712"/>
          </a:xfrm>
          <a:prstGeom prst="line">
            <a:avLst/>
          </a:prstGeom>
          <a:noFill/>
          <a:ln w="555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71" name="Line 91">
            <a:extLst>
              <a:ext uri="{FF2B5EF4-FFF2-40B4-BE49-F238E27FC236}">
                <a16:creationId xmlns:a16="http://schemas.microsoft.com/office/drawing/2014/main" id="{7A12F7EB-2529-7FD5-8E31-FB4075FED007}"/>
              </a:ext>
            </a:extLst>
          </p:cNvPr>
          <p:cNvSpPr>
            <a:spLocks noChangeShapeType="1"/>
          </p:cNvSpPr>
          <p:nvPr/>
        </p:nvSpPr>
        <p:spPr bwMode="auto">
          <a:xfrm>
            <a:off x="4799014" y="2684463"/>
            <a:ext cx="1587" cy="239712"/>
          </a:xfrm>
          <a:prstGeom prst="line">
            <a:avLst/>
          </a:prstGeom>
          <a:noFill/>
          <a:ln w="555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72" name="Line 92">
            <a:extLst>
              <a:ext uri="{FF2B5EF4-FFF2-40B4-BE49-F238E27FC236}">
                <a16:creationId xmlns:a16="http://schemas.microsoft.com/office/drawing/2014/main" id="{92887E36-7CAE-F1FB-494A-2627FE2E39E7}"/>
              </a:ext>
            </a:extLst>
          </p:cNvPr>
          <p:cNvSpPr>
            <a:spLocks noChangeShapeType="1"/>
          </p:cNvSpPr>
          <p:nvPr/>
        </p:nvSpPr>
        <p:spPr bwMode="auto">
          <a:xfrm>
            <a:off x="5199063" y="3167064"/>
            <a:ext cx="525462" cy="1587"/>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73" name="Freeform 93">
            <a:extLst>
              <a:ext uri="{FF2B5EF4-FFF2-40B4-BE49-F238E27FC236}">
                <a16:creationId xmlns:a16="http://schemas.microsoft.com/office/drawing/2014/main" id="{D1979C3A-9176-1873-5609-A9040C51391C}"/>
              </a:ext>
            </a:extLst>
          </p:cNvPr>
          <p:cNvSpPr>
            <a:spLocks/>
          </p:cNvSpPr>
          <p:nvPr/>
        </p:nvSpPr>
        <p:spPr bwMode="auto">
          <a:xfrm>
            <a:off x="5713413" y="3146426"/>
            <a:ext cx="11112" cy="17463"/>
          </a:xfrm>
          <a:custGeom>
            <a:avLst/>
            <a:gdLst>
              <a:gd name="T0" fmla="*/ 0 w 7"/>
              <a:gd name="T1" fmla="*/ 0 h 11"/>
              <a:gd name="T2" fmla="*/ 5 w 7"/>
              <a:gd name="T3" fmla="*/ 7 h 11"/>
              <a:gd name="T4" fmla="*/ 7 w 7"/>
              <a:gd name="T5" fmla="*/ 11 h 11"/>
            </a:gdLst>
            <a:ahLst/>
            <a:cxnLst>
              <a:cxn ang="0">
                <a:pos x="T0" y="T1"/>
              </a:cxn>
              <a:cxn ang="0">
                <a:pos x="T2" y="T3"/>
              </a:cxn>
              <a:cxn ang="0">
                <a:pos x="T4" y="T5"/>
              </a:cxn>
            </a:cxnLst>
            <a:rect l="0" t="0" r="r" b="b"/>
            <a:pathLst>
              <a:path w="7" h="11">
                <a:moveTo>
                  <a:pt x="0" y="0"/>
                </a:moveTo>
                <a:lnTo>
                  <a:pt x="5" y="7"/>
                </a:lnTo>
                <a:lnTo>
                  <a:pt x="7" y="11"/>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74" name="Freeform 94">
            <a:extLst>
              <a:ext uri="{FF2B5EF4-FFF2-40B4-BE49-F238E27FC236}">
                <a16:creationId xmlns:a16="http://schemas.microsoft.com/office/drawing/2014/main" id="{1A1FDE9F-C50E-7888-D8AD-FC3F9AC1169E}"/>
              </a:ext>
            </a:extLst>
          </p:cNvPr>
          <p:cNvSpPr>
            <a:spLocks/>
          </p:cNvSpPr>
          <p:nvPr/>
        </p:nvSpPr>
        <p:spPr bwMode="auto">
          <a:xfrm>
            <a:off x="5713414" y="3132139"/>
            <a:ext cx="1587" cy="14287"/>
          </a:xfrm>
          <a:custGeom>
            <a:avLst/>
            <a:gdLst>
              <a:gd name="T0" fmla="*/ 0 h 9"/>
              <a:gd name="T1" fmla="*/ 5 h 9"/>
              <a:gd name="T2" fmla="*/ 9 h 9"/>
            </a:gdLst>
            <a:ahLst/>
            <a:cxnLst>
              <a:cxn ang="0">
                <a:pos x="0" y="T0"/>
              </a:cxn>
              <a:cxn ang="0">
                <a:pos x="0" y="T1"/>
              </a:cxn>
              <a:cxn ang="0">
                <a:pos x="0" y="T2"/>
              </a:cxn>
            </a:cxnLst>
            <a:rect l="0" t="0" r="r" b="b"/>
            <a:pathLst>
              <a:path h="9">
                <a:moveTo>
                  <a:pt x="0" y="0"/>
                </a:moveTo>
                <a:lnTo>
                  <a:pt x="0" y="5"/>
                </a:lnTo>
                <a:lnTo>
                  <a:pt x="0" y="9"/>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75" name="Freeform 95">
            <a:extLst>
              <a:ext uri="{FF2B5EF4-FFF2-40B4-BE49-F238E27FC236}">
                <a16:creationId xmlns:a16="http://schemas.microsoft.com/office/drawing/2014/main" id="{71EF1316-E73A-3905-0BB8-09AE4E6C65C4}"/>
              </a:ext>
            </a:extLst>
          </p:cNvPr>
          <p:cNvSpPr>
            <a:spLocks/>
          </p:cNvSpPr>
          <p:nvPr/>
        </p:nvSpPr>
        <p:spPr bwMode="auto">
          <a:xfrm>
            <a:off x="5713414" y="3113088"/>
            <a:ext cx="7937" cy="19050"/>
          </a:xfrm>
          <a:custGeom>
            <a:avLst/>
            <a:gdLst>
              <a:gd name="T0" fmla="*/ 5 w 5"/>
              <a:gd name="T1" fmla="*/ 0 h 12"/>
              <a:gd name="T2" fmla="*/ 2 w 5"/>
              <a:gd name="T3" fmla="*/ 6 h 12"/>
              <a:gd name="T4" fmla="*/ 0 w 5"/>
              <a:gd name="T5" fmla="*/ 12 h 12"/>
            </a:gdLst>
            <a:ahLst/>
            <a:cxnLst>
              <a:cxn ang="0">
                <a:pos x="T0" y="T1"/>
              </a:cxn>
              <a:cxn ang="0">
                <a:pos x="T2" y="T3"/>
              </a:cxn>
              <a:cxn ang="0">
                <a:pos x="T4" y="T5"/>
              </a:cxn>
            </a:cxnLst>
            <a:rect l="0" t="0" r="r" b="b"/>
            <a:pathLst>
              <a:path w="5" h="12">
                <a:moveTo>
                  <a:pt x="5" y="0"/>
                </a:moveTo>
                <a:lnTo>
                  <a:pt x="2" y="6"/>
                </a:lnTo>
                <a:lnTo>
                  <a:pt x="0" y="1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76" name="Freeform 96">
            <a:extLst>
              <a:ext uri="{FF2B5EF4-FFF2-40B4-BE49-F238E27FC236}">
                <a16:creationId xmlns:a16="http://schemas.microsoft.com/office/drawing/2014/main" id="{C75D9044-CF89-0222-0E04-1CBDDB04E5F1}"/>
              </a:ext>
            </a:extLst>
          </p:cNvPr>
          <p:cNvSpPr>
            <a:spLocks/>
          </p:cNvSpPr>
          <p:nvPr/>
        </p:nvSpPr>
        <p:spPr bwMode="auto">
          <a:xfrm>
            <a:off x="5721351" y="3098800"/>
            <a:ext cx="9525" cy="14288"/>
          </a:xfrm>
          <a:custGeom>
            <a:avLst/>
            <a:gdLst>
              <a:gd name="T0" fmla="*/ 6 w 6"/>
              <a:gd name="T1" fmla="*/ 0 h 9"/>
              <a:gd name="T2" fmla="*/ 2 w 6"/>
              <a:gd name="T3" fmla="*/ 4 h 9"/>
              <a:gd name="T4" fmla="*/ 0 w 6"/>
              <a:gd name="T5" fmla="*/ 9 h 9"/>
            </a:gdLst>
            <a:ahLst/>
            <a:cxnLst>
              <a:cxn ang="0">
                <a:pos x="T0" y="T1"/>
              </a:cxn>
              <a:cxn ang="0">
                <a:pos x="T2" y="T3"/>
              </a:cxn>
              <a:cxn ang="0">
                <a:pos x="T4" y="T5"/>
              </a:cxn>
            </a:cxnLst>
            <a:rect l="0" t="0" r="r" b="b"/>
            <a:pathLst>
              <a:path w="6" h="9">
                <a:moveTo>
                  <a:pt x="6" y="0"/>
                </a:moveTo>
                <a:lnTo>
                  <a:pt x="2" y="4"/>
                </a:lnTo>
                <a:lnTo>
                  <a:pt x="0" y="9"/>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77" name="Freeform 97">
            <a:extLst>
              <a:ext uri="{FF2B5EF4-FFF2-40B4-BE49-F238E27FC236}">
                <a16:creationId xmlns:a16="http://schemas.microsoft.com/office/drawing/2014/main" id="{D252B30A-070A-1F16-4C00-9BD29BC9E85F}"/>
              </a:ext>
            </a:extLst>
          </p:cNvPr>
          <p:cNvSpPr>
            <a:spLocks/>
          </p:cNvSpPr>
          <p:nvPr/>
        </p:nvSpPr>
        <p:spPr bwMode="auto">
          <a:xfrm>
            <a:off x="5730876" y="3087688"/>
            <a:ext cx="17463" cy="11112"/>
          </a:xfrm>
          <a:custGeom>
            <a:avLst/>
            <a:gdLst>
              <a:gd name="T0" fmla="*/ 11 w 11"/>
              <a:gd name="T1" fmla="*/ 0 h 7"/>
              <a:gd name="T2" fmla="*/ 4 w 11"/>
              <a:gd name="T3" fmla="*/ 3 h 7"/>
              <a:gd name="T4" fmla="*/ 0 w 11"/>
              <a:gd name="T5" fmla="*/ 7 h 7"/>
            </a:gdLst>
            <a:ahLst/>
            <a:cxnLst>
              <a:cxn ang="0">
                <a:pos x="T0" y="T1"/>
              </a:cxn>
              <a:cxn ang="0">
                <a:pos x="T2" y="T3"/>
              </a:cxn>
              <a:cxn ang="0">
                <a:pos x="T4" y="T5"/>
              </a:cxn>
            </a:cxnLst>
            <a:rect l="0" t="0" r="r" b="b"/>
            <a:pathLst>
              <a:path w="11" h="7">
                <a:moveTo>
                  <a:pt x="11" y="0"/>
                </a:moveTo>
                <a:lnTo>
                  <a:pt x="4" y="3"/>
                </a:lnTo>
                <a:lnTo>
                  <a:pt x="0" y="7"/>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78" name="Freeform 98">
            <a:extLst>
              <a:ext uri="{FF2B5EF4-FFF2-40B4-BE49-F238E27FC236}">
                <a16:creationId xmlns:a16="http://schemas.microsoft.com/office/drawing/2014/main" id="{F1BD606D-AD3E-8A00-BEFD-06D6C66E0F79}"/>
              </a:ext>
            </a:extLst>
          </p:cNvPr>
          <p:cNvSpPr>
            <a:spLocks/>
          </p:cNvSpPr>
          <p:nvPr/>
        </p:nvSpPr>
        <p:spPr bwMode="auto">
          <a:xfrm>
            <a:off x="5748338" y="3084514"/>
            <a:ext cx="17462" cy="3175"/>
          </a:xfrm>
          <a:custGeom>
            <a:avLst/>
            <a:gdLst>
              <a:gd name="T0" fmla="*/ 11 w 11"/>
              <a:gd name="T1" fmla="*/ 0 h 2"/>
              <a:gd name="T2" fmla="*/ 4 w 11"/>
              <a:gd name="T3" fmla="*/ 0 h 2"/>
              <a:gd name="T4" fmla="*/ 0 w 11"/>
              <a:gd name="T5" fmla="*/ 2 h 2"/>
            </a:gdLst>
            <a:ahLst/>
            <a:cxnLst>
              <a:cxn ang="0">
                <a:pos x="T0" y="T1"/>
              </a:cxn>
              <a:cxn ang="0">
                <a:pos x="T2" y="T3"/>
              </a:cxn>
              <a:cxn ang="0">
                <a:pos x="T4" y="T5"/>
              </a:cxn>
            </a:cxnLst>
            <a:rect l="0" t="0" r="r" b="b"/>
            <a:pathLst>
              <a:path w="11" h="2">
                <a:moveTo>
                  <a:pt x="11" y="0"/>
                </a:moveTo>
                <a:lnTo>
                  <a:pt x="4" y="0"/>
                </a:lnTo>
                <a:lnTo>
                  <a:pt x="0" y="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79" name="Freeform 99">
            <a:extLst>
              <a:ext uri="{FF2B5EF4-FFF2-40B4-BE49-F238E27FC236}">
                <a16:creationId xmlns:a16="http://schemas.microsoft.com/office/drawing/2014/main" id="{89F3755B-9228-647D-6876-78EBE9C9D0F3}"/>
              </a:ext>
            </a:extLst>
          </p:cNvPr>
          <p:cNvSpPr>
            <a:spLocks/>
          </p:cNvSpPr>
          <p:nvPr/>
        </p:nvSpPr>
        <p:spPr bwMode="auto">
          <a:xfrm>
            <a:off x="5765801" y="3084514"/>
            <a:ext cx="15875" cy="3175"/>
          </a:xfrm>
          <a:custGeom>
            <a:avLst/>
            <a:gdLst>
              <a:gd name="T0" fmla="*/ 10 w 10"/>
              <a:gd name="T1" fmla="*/ 2 h 2"/>
              <a:gd name="T2" fmla="*/ 6 w 10"/>
              <a:gd name="T3" fmla="*/ 0 h 2"/>
              <a:gd name="T4" fmla="*/ 0 w 10"/>
              <a:gd name="T5" fmla="*/ 0 h 2"/>
            </a:gdLst>
            <a:ahLst/>
            <a:cxnLst>
              <a:cxn ang="0">
                <a:pos x="T0" y="T1"/>
              </a:cxn>
              <a:cxn ang="0">
                <a:pos x="T2" y="T3"/>
              </a:cxn>
              <a:cxn ang="0">
                <a:pos x="T4" y="T5"/>
              </a:cxn>
            </a:cxnLst>
            <a:rect l="0" t="0" r="r" b="b"/>
            <a:pathLst>
              <a:path w="10" h="2">
                <a:moveTo>
                  <a:pt x="10" y="2"/>
                </a:moveTo>
                <a:lnTo>
                  <a:pt x="6" y="0"/>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80" name="Freeform 100">
            <a:extLst>
              <a:ext uri="{FF2B5EF4-FFF2-40B4-BE49-F238E27FC236}">
                <a16:creationId xmlns:a16="http://schemas.microsoft.com/office/drawing/2014/main" id="{46923CDD-5F00-8483-25CD-A555191DA405}"/>
              </a:ext>
            </a:extLst>
          </p:cNvPr>
          <p:cNvSpPr>
            <a:spLocks/>
          </p:cNvSpPr>
          <p:nvPr/>
        </p:nvSpPr>
        <p:spPr bwMode="auto">
          <a:xfrm>
            <a:off x="5781676" y="3087688"/>
            <a:ext cx="17463" cy="11112"/>
          </a:xfrm>
          <a:custGeom>
            <a:avLst/>
            <a:gdLst>
              <a:gd name="T0" fmla="*/ 11 w 11"/>
              <a:gd name="T1" fmla="*/ 7 h 7"/>
              <a:gd name="T2" fmla="*/ 7 w 11"/>
              <a:gd name="T3" fmla="*/ 3 h 7"/>
              <a:gd name="T4" fmla="*/ 0 w 11"/>
              <a:gd name="T5" fmla="*/ 0 h 7"/>
            </a:gdLst>
            <a:ahLst/>
            <a:cxnLst>
              <a:cxn ang="0">
                <a:pos x="T0" y="T1"/>
              </a:cxn>
              <a:cxn ang="0">
                <a:pos x="T2" y="T3"/>
              </a:cxn>
              <a:cxn ang="0">
                <a:pos x="T4" y="T5"/>
              </a:cxn>
            </a:cxnLst>
            <a:rect l="0" t="0" r="r" b="b"/>
            <a:pathLst>
              <a:path w="11" h="7">
                <a:moveTo>
                  <a:pt x="11" y="7"/>
                </a:moveTo>
                <a:lnTo>
                  <a:pt x="7" y="3"/>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81" name="Freeform 101">
            <a:extLst>
              <a:ext uri="{FF2B5EF4-FFF2-40B4-BE49-F238E27FC236}">
                <a16:creationId xmlns:a16="http://schemas.microsoft.com/office/drawing/2014/main" id="{3527C57F-4ADF-F80D-9DE8-C8517233C31F}"/>
              </a:ext>
            </a:extLst>
          </p:cNvPr>
          <p:cNvSpPr>
            <a:spLocks/>
          </p:cNvSpPr>
          <p:nvPr/>
        </p:nvSpPr>
        <p:spPr bwMode="auto">
          <a:xfrm>
            <a:off x="5799138" y="3098801"/>
            <a:ext cx="11112" cy="17463"/>
          </a:xfrm>
          <a:custGeom>
            <a:avLst/>
            <a:gdLst>
              <a:gd name="T0" fmla="*/ 7 w 7"/>
              <a:gd name="T1" fmla="*/ 11 h 11"/>
              <a:gd name="T2" fmla="*/ 5 w 7"/>
              <a:gd name="T3" fmla="*/ 4 h 11"/>
              <a:gd name="T4" fmla="*/ 0 w 7"/>
              <a:gd name="T5" fmla="*/ 0 h 11"/>
            </a:gdLst>
            <a:ahLst/>
            <a:cxnLst>
              <a:cxn ang="0">
                <a:pos x="T0" y="T1"/>
              </a:cxn>
              <a:cxn ang="0">
                <a:pos x="T2" y="T3"/>
              </a:cxn>
              <a:cxn ang="0">
                <a:pos x="T4" y="T5"/>
              </a:cxn>
            </a:cxnLst>
            <a:rect l="0" t="0" r="r" b="b"/>
            <a:pathLst>
              <a:path w="7" h="11">
                <a:moveTo>
                  <a:pt x="7" y="11"/>
                </a:moveTo>
                <a:lnTo>
                  <a:pt x="5" y="4"/>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82" name="Freeform 102">
            <a:extLst>
              <a:ext uri="{FF2B5EF4-FFF2-40B4-BE49-F238E27FC236}">
                <a16:creationId xmlns:a16="http://schemas.microsoft.com/office/drawing/2014/main" id="{79CAE2A8-488F-2024-57D9-0D5DFD64C5B0}"/>
              </a:ext>
            </a:extLst>
          </p:cNvPr>
          <p:cNvSpPr>
            <a:spLocks/>
          </p:cNvSpPr>
          <p:nvPr/>
        </p:nvSpPr>
        <p:spPr bwMode="auto">
          <a:xfrm>
            <a:off x="5810250" y="3116264"/>
            <a:ext cx="6350" cy="15875"/>
          </a:xfrm>
          <a:custGeom>
            <a:avLst/>
            <a:gdLst>
              <a:gd name="T0" fmla="*/ 4 w 4"/>
              <a:gd name="T1" fmla="*/ 10 h 10"/>
              <a:gd name="T2" fmla="*/ 4 w 4"/>
              <a:gd name="T3" fmla="*/ 4 h 10"/>
              <a:gd name="T4" fmla="*/ 0 w 4"/>
              <a:gd name="T5" fmla="*/ 0 h 10"/>
            </a:gdLst>
            <a:ahLst/>
            <a:cxnLst>
              <a:cxn ang="0">
                <a:pos x="T0" y="T1"/>
              </a:cxn>
              <a:cxn ang="0">
                <a:pos x="T2" y="T3"/>
              </a:cxn>
              <a:cxn ang="0">
                <a:pos x="T4" y="T5"/>
              </a:cxn>
            </a:cxnLst>
            <a:rect l="0" t="0" r="r" b="b"/>
            <a:pathLst>
              <a:path w="4" h="10">
                <a:moveTo>
                  <a:pt x="4" y="10"/>
                </a:moveTo>
                <a:lnTo>
                  <a:pt x="4" y="4"/>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83" name="Freeform 103">
            <a:extLst>
              <a:ext uri="{FF2B5EF4-FFF2-40B4-BE49-F238E27FC236}">
                <a16:creationId xmlns:a16="http://schemas.microsoft.com/office/drawing/2014/main" id="{66672C19-3B6E-9451-F5C1-41661BCCB4FF}"/>
              </a:ext>
            </a:extLst>
          </p:cNvPr>
          <p:cNvSpPr>
            <a:spLocks/>
          </p:cNvSpPr>
          <p:nvPr/>
        </p:nvSpPr>
        <p:spPr bwMode="auto">
          <a:xfrm>
            <a:off x="5810250" y="3132139"/>
            <a:ext cx="6350" cy="28575"/>
          </a:xfrm>
          <a:custGeom>
            <a:avLst/>
            <a:gdLst>
              <a:gd name="T0" fmla="*/ 0 w 4"/>
              <a:gd name="T1" fmla="*/ 18 h 18"/>
              <a:gd name="T2" fmla="*/ 4 w 4"/>
              <a:gd name="T3" fmla="*/ 9 h 18"/>
              <a:gd name="T4" fmla="*/ 4 w 4"/>
              <a:gd name="T5" fmla="*/ 0 h 18"/>
            </a:gdLst>
            <a:ahLst/>
            <a:cxnLst>
              <a:cxn ang="0">
                <a:pos x="T0" y="T1"/>
              </a:cxn>
              <a:cxn ang="0">
                <a:pos x="T2" y="T3"/>
              </a:cxn>
              <a:cxn ang="0">
                <a:pos x="T4" y="T5"/>
              </a:cxn>
            </a:cxnLst>
            <a:rect l="0" t="0" r="r" b="b"/>
            <a:pathLst>
              <a:path w="4" h="18">
                <a:moveTo>
                  <a:pt x="0" y="18"/>
                </a:moveTo>
                <a:lnTo>
                  <a:pt x="4" y="9"/>
                </a:lnTo>
                <a:lnTo>
                  <a:pt x="4"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84" name="Freeform 104">
            <a:extLst>
              <a:ext uri="{FF2B5EF4-FFF2-40B4-BE49-F238E27FC236}">
                <a16:creationId xmlns:a16="http://schemas.microsoft.com/office/drawing/2014/main" id="{EE068140-C06E-8A6E-6CE2-7EED6F23E96F}"/>
              </a:ext>
            </a:extLst>
          </p:cNvPr>
          <p:cNvSpPr>
            <a:spLocks/>
          </p:cNvSpPr>
          <p:nvPr/>
        </p:nvSpPr>
        <p:spPr bwMode="auto">
          <a:xfrm>
            <a:off x="5807076" y="3160714"/>
            <a:ext cx="3175" cy="3175"/>
          </a:xfrm>
          <a:custGeom>
            <a:avLst/>
            <a:gdLst>
              <a:gd name="T0" fmla="*/ 0 w 2"/>
              <a:gd name="T1" fmla="*/ 2 h 2"/>
              <a:gd name="T2" fmla="*/ 2 w 2"/>
              <a:gd name="T3" fmla="*/ 2 h 2"/>
              <a:gd name="T4" fmla="*/ 2 w 2"/>
              <a:gd name="T5" fmla="*/ 0 h 2"/>
            </a:gdLst>
            <a:ahLst/>
            <a:cxnLst>
              <a:cxn ang="0">
                <a:pos x="T0" y="T1"/>
              </a:cxn>
              <a:cxn ang="0">
                <a:pos x="T2" y="T3"/>
              </a:cxn>
              <a:cxn ang="0">
                <a:pos x="T4" y="T5"/>
              </a:cxn>
            </a:cxnLst>
            <a:rect l="0" t="0" r="r" b="b"/>
            <a:pathLst>
              <a:path w="2" h="2">
                <a:moveTo>
                  <a:pt x="0" y="2"/>
                </a:moveTo>
                <a:lnTo>
                  <a:pt x="2" y="2"/>
                </a:lnTo>
                <a:lnTo>
                  <a:pt x="2"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85" name="Freeform 105">
            <a:extLst>
              <a:ext uri="{FF2B5EF4-FFF2-40B4-BE49-F238E27FC236}">
                <a16:creationId xmlns:a16="http://schemas.microsoft.com/office/drawing/2014/main" id="{239AABC4-AA9C-974A-6691-29F814C3A530}"/>
              </a:ext>
            </a:extLst>
          </p:cNvPr>
          <p:cNvSpPr>
            <a:spLocks/>
          </p:cNvSpPr>
          <p:nvPr/>
        </p:nvSpPr>
        <p:spPr bwMode="auto">
          <a:xfrm>
            <a:off x="5799139" y="3160714"/>
            <a:ext cx="7937" cy="3175"/>
          </a:xfrm>
          <a:custGeom>
            <a:avLst/>
            <a:gdLst>
              <a:gd name="T0" fmla="*/ 0 w 5"/>
              <a:gd name="T1" fmla="*/ 0 h 2"/>
              <a:gd name="T2" fmla="*/ 2 w 5"/>
              <a:gd name="T3" fmla="*/ 2 h 2"/>
              <a:gd name="T4" fmla="*/ 5 w 5"/>
              <a:gd name="T5" fmla="*/ 2 h 2"/>
            </a:gdLst>
            <a:ahLst/>
            <a:cxnLst>
              <a:cxn ang="0">
                <a:pos x="T0" y="T1"/>
              </a:cxn>
              <a:cxn ang="0">
                <a:pos x="T2" y="T3"/>
              </a:cxn>
              <a:cxn ang="0">
                <a:pos x="T4" y="T5"/>
              </a:cxn>
            </a:cxnLst>
            <a:rect l="0" t="0" r="r" b="b"/>
            <a:pathLst>
              <a:path w="5" h="2">
                <a:moveTo>
                  <a:pt x="0" y="0"/>
                </a:moveTo>
                <a:lnTo>
                  <a:pt x="2" y="2"/>
                </a:lnTo>
                <a:lnTo>
                  <a:pt x="5" y="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86" name="Freeform 106">
            <a:extLst>
              <a:ext uri="{FF2B5EF4-FFF2-40B4-BE49-F238E27FC236}">
                <a16:creationId xmlns:a16="http://schemas.microsoft.com/office/drawing/2014/main" id="{E8E2412D-9912-7880-115F-21C6ABE38C55}"/>
              </a:ext>
            </a:extLst>
          </p:cNvPr>
          <p:cNvSpPr>
            <a:spLocks/>
          </p:cNvSpPr>
          <p:nvPr/>
        </p:nvSpPr>
        <p:spPr bwMode="auto">
          <a:xfrm>
            <a:off x="5795964" y="3132139"/>
            <a:ext cx="3175" cy="28575"/>
          </a:xfrm>
          <a:custGeom>
            <a:avLst/>
            <a:gdLst>
              <a:gd name="T0" fmla="*/ 0 w 2"/>
              <a:gd name="T1" fmla="*/ 0 h 18"/>
              <a:gd name="T2" fmla="*/ 0 w 2"/>
              <a:gd name="T3" fmla="*/ 9 h 18"/>
              <a:gd name="T4" fmla="*/ 2 w 2"/>
              <a:gd name="T5" fmla="*/ 18 h 18"/>
            </a:gdLst>
            <a:ahLst/>
            <a:cxnLst>
              <a:cxn ang="0">
                <a:pos x="T0" y="T1"/>
              </a:cxn>
              <a:cxn ang="0">
                <a:pos x="T2" y="T3"/>
              </a:cxn>
              <a:cxn ang="0">
                <a:pos x="T4" y="T5"/>
              </a:cxn>
            </a:cxnLst>
            <a:rect l="0" t="0" r="r" b="b"/>
            <a:pathLst>
              <a:path w="2" h="18">
                <a:moveTo>
                  <a:pt x="0" y="0"/>
                </a:moveTo>
                <a:lnTo>
                  <a:pt x="0" y="9"/>
                </a:lnTo>
                <a:lnTo>
                  <a:pt x="2" y="18"/>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87" name="Freeform 107">
            <a:extLst>
              <a:ext uri="{FF2B5EF4-FFF2-40B4-BE49-F238E27FC236}">
                <a16:creationId xmlns:a16="http://schemas.microsoft.com/office/drawing/2014/main" id="{1A7D5775-DDA5-0C60-F41E-76258CB6D7EF}"/>
              </a:ext>
            </a:extLst>
          </p:cNvPr>
          <p:cNvSpPr>
            <a:spLocks/>
          </p:cNvSpPr>
          <p:nvPr/>
        </p:nvSpPr>
        <p:spPr bwMode="auto">
          <a:xfrm>
            <a:off x="5795964" y="3113088"/>
            <a:ext cx="3175" cy="19050"/>
          </a:xfrm>
          <a:custGeom>
            <a:avLst/>
            <a:gdLst>
              <a:gd name="T0" fmla="*/ 2 w 2"/>
              <a:gd name="T1" fmla="*/ 0 h 12"/>
              <a:gd name="T2" fmla="*/ 0 w 2"/>
              <a:gd name="T3" fmla="*/ 6 h 12"/>
              <a:gd name="T4" fmla="*/ 0 w 2"/>
              <a:gd name="T5" fmla="*/ 12 h 12"/>
            </a:gdLst>
            <a:ahLst/>
            <a:cxnLst>
              <a:cxn ang="0">
                <a:pos x="T0" y="T1"/>
              </a:cxn>
              <a:cxn ang="0">
                <a:pos x="T2" y="T3"/>
              </a:cxn>
              <a:cxn ang="0">
                <a:pos x="T4" y="T5"/>
              </a:cxn>
            </a:cxnLst>
            <a:rect l="0" t="0" r="r" b="b"/>
            <a:pathLst>
              <a:path w="2" h="12">
                <a:moveTo>
                  <a:pt x="2" y="0"/>
                </a:moveTo>
                <a:lnTo>
                  <a:pt x="0" y="6"/>
                </a:lnTo>
                <a:lnTo>
                  <a:pt x="0" y="1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88" name="Freeform 108">
            <a:extLst>
              <a:ext uri="{FF2B5EF4-FFF2-40B4-BE49-F238E27FC236}">
                <a16:creationId xmlns:a16="http://schemas.microsoft.com/office/drawing/2014/main" id="{100B9F20-9322-BE32-D060-2F5EA58FA790}"/>
              </a:ext>
            </a:extLst>
          </p:cNvPr>
          <p:cNvSpPr>
            <a:spLocks/>
          </p:cNvSpPr>
          <p:nvPr/>
        </p:nvSpPr>
        <p:spPr bwMode="auto">
          <a:xfrm>
            <a:off x="5799138" y="3098800"/>
            <a:ext cx="11112" cy="14288"/>
          </a:xfrm>
          <a:custGeom>
            <a:avLst/>
            <a:gdLst>
              <a:gd name="T0" fmla="*/ 7 w 7"/>
              <a:gd name="T1" fmla="*/ 0 h 9"/>
              <a:gd name="T2" fmla="*/ 5 w 7"/>
              <a:gd name="T3" fmla="*/ 4 h 9"/>
              <a:gd name="T4" fmla="*/ 0 w 7"/>
              <a:gd name="T5" fmla="*/ 9 h 9"/>
            </a:gdLst>
            <a:ahLst/>
            <a:cxnLst>
              <a:cxn ang="0">
                <a:pos x="T0" y="T1"/>
              </a:cxn>
              <a:cxn ang="0">
                <a:pos x="T2" y="T3"/>
              </a:cxn>
              <a:cxn ang="0">
                <a:pos x="T4" y="T5"/>
              </a:cxn>
            </a:cxnLst>
            <a:rect l="0" t="0" r="r" b="b"/>
            <a:pathLst>
              <a:path w="7" h="9">
                <a:moveTo>
                  <a:pt x="7" y="0"/>
                </a:moveTo>
                <a:lnTo>
                  <a:pt x="5" y="4"/>
                </a:lnTo>
                <a:lnTo>
                  <a:pt x="0" y="9"/>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89" name="Freeform 109">
            <a:extLst>
              <a:ext uri="{FF2B5EF4-FFF2-40B4-BE49-F238E27FC236}">
                <a16:creationId xmlns:a16="http://schemas.microsoft.com/office/drawing/2014/main" id="{5AED2CDF-B3BF-A766-EAE1-B2AB75414FA3}"/>
              </a:ext>
            </a:extLst>
          </p:cNvPr>
          <p:cNvSpPr>
            <a:spLocks/>
          </p:cNvSpPr>
          <p:nvPr/>
        </p:nvSpPr>
        <p:spPr bwMode="auto">
          <a:xfrm>
            <a:off x="5810251" y="3087688"/>
            <a:ext cx="15875" cy="11112"/>
          </a:xfrm>
          <a:custGeom>
            <a:avLst/>
            <a:gdLst>
              <a:gd name="T0" fmla="*/ 10 w 10"/>
              <a:gd name="T1" fmla="*/ 0 h 7"/>
              <a:gd name="T2" fmla="*/ 4 w 10"/>
              <a:gd name="T3" fmla="*/ 3 h 7"/>
              <a:gd name="T4" fmla="*/ 0 w 10"/>
              <a:gd name="T5" fmla="*/ 7 h 7"/>
            </a:gdLst>
            <a:ahLst/>
            <a:cxnLst>
              <a:cxn ang="0">
                <a:pos x="T0" y="T1"/>
              </a:cxn>
              <a:cxn ang="0">
                <a:pos x="T2" y="T3"/>
              </a:cxn>
              <a:cxn ang="0">
                <a:pos x="T4" y="T5"/>
              </a:cxn>
            </a:cxnLst>
            <a:rect l="0" t="0" r="r" b="b"/>
            <a:pathLst>
              <a:path w="10" h="7">
                <a:moveTo>
                  <a:pt x="10" y="0"/>
                </a:moveTo>
                <a:lnTo>
                  <a:pt x="4" y="3"/>
                </a:lnTo>
                <a:lnTo>
                  <a:pt x="0" y="7"/>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90" name="Freeform 110">
            <a:extLst>
              <a:ext uri="{FF2B5EF4-FFF2-40B4-BE49-F238E27FC236}">
                <a16:creationId xmlns:a16="http://schemas.microsoft.com/office/drawing/2014/main" id="{69D89363-400F-E281-EFB2-D16F5E645E82}"/>
              </a:ext>
            </a:extLst>
          </p:cNvPr>
          <p:cNvSpPr>
            <a:spLocks/>
          </p:cNvSpPr>
          <p:nvPr/>
        </p:nvSpPr>
        <p:spPr bwMode="auto">
          <a:xfrm>
            <a:off x="5826126" y="3084514"/>
            <a:ext cx="17463" cy="3175"/>
          </a:xfrm>
          <a:custGeom>
            <a:avLst/>
            <a:gdLst>
              <a:gd name="T0" fmla="*/ 11 w 11"/>
              <a:gd name="T1" fmla="*/ 0 h 2"/>
              <a:gd name="T2" fmla="*/ 7 w 11"/>
              <a:gd name="T3" fmla="*/ 0 h 2"/>
              <a:gd name="T4" fmla="*/ 0 w 11"/>
              <a:gd name="T5" fmla="*/ 2 h 2"/>
            </a:gdLst>
            <a:ahLst/>
            <a:cxnLst>
              <a:cxn ang="0">
                <a:pos x="T0" y="T1"/>
              </a:cxn>
              <a:cxn ang="0">
                <a:pos x="T2" y="T3"/>
              </a:cxn>
              <a:cxn ang="0">
                <a:pos x="T4" y="T5"/>
              </a:cxn>
            </a:cxnLst>
            <a:rect l="0" t="0" r="r" b="b"/>
            <a:pathLst>
              <a:path w="11" h="2">
                <a:moveTo>
                  <a:pt x="11" y="0"/>
                </a:moveTo>
                <a:lnTo>
                  <a:pt x="7" y="0"/>
                </a:lnTo>
                <a:lnTo>
                  <a:pt x="0" y="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91" name="Freeform 111">
            <a:extLst>
              <a:ext uri="{FF2B5EF4-FFF2-40B4-BE49-F238E27FC236}">
                <a16:creationId xmlns:a16="http://schemas.microsoft.com/office/drawing/2014/main" id="{B0EAA6DE-3F53-0A68-13F5-6CC16D61762D}"/>
              </a:ext>
            </a:extLst>
          </p:cNvPr>
          <p:cNvSpPr>
            <a:spLocks/>
          </p:cNvSpPr>
          <p:nvPr/>
        </p:nvSpPr>
        <p:spPr bwMode="auto">
          <a:xfrm>
            <a:off x="5843589" y="3084514"/>
            <a:ext cx="20637" cy="3175"/>
          </a:xfrm>
          <a:custGeom>
            <a:avLst/>
            <a:gdLst>
              <a:gd name="T0" fmla="*/ 13 w 13"/>
              <a:gd name="T1" fmla="*/ 2 h 2"/>
              <a:gd name="T2" fmla="*/ 7 w 13"/>
              <a:gd name="T3" fmla="*/ 0 h 2"/>
              <a:gd name="T4" fmla="*/ 0 w 13"/>
              <a:gd name="T5" fmla="*/ 0 h 2"/>
            </a:gdLst>
            <a:ahLst/>
            <a:cxnLst>
              <a:cxn ang="0">
                <a:pos x="T0" y="T1"/>
              </a:cxn>
              <a:cxn ang="0">
                <a:pos x="T2" y="T3"/>
              </a:cxn>
              <a:cxn ang="0">
                <a:pos x="T4" y="T5"/>
              </a:cxn>
            </a:cxnLst>
            <a:rect l="0" t="0" r="r" b="b"/>
            <a:pathLst>
              <a:path w="13" h="2">
                <a:moveTo>
                  <a:pt x="13" y="2"/>
                </a:moveTo>
                <a:lnTo>
                  <a:pt x="7" y="0"/>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92" name="Freeform 112">
            <a:extLst>
              <a:ext uri="{FF2B5EF4-FFF2-40B4-BE49-F238E27FC236}">
                <a16:creationId xmlns:a16="http://schemas.microsoft.com/office/drawing/2014/main" id="{92779FEE-C47B-60A7-99C8-3B76137CD862}"/>
              </a:ext>
            </a:extLst>
          </p:cNvPr>
          <p:cNvSpPr>
            <a:spLocks/>
          </p:cNvSpPr>
          <p:nvPr/>
        </p:nvSpPr>
        <p:spPr bwMode="auto">
          <a:xfrm>
            <a:off x="5864225" y="3087688"/>
            <a:ext cx="14288" cy="11112"/>
          </a:xfrm>
          <a:custGeom>
            <a:avLst/>
            <a:gdLst>
              <a:gd name="T0" fmla="*/ 9 w 9"/>
              <a:gd name="T1" fmla="*/ 7 h 7"/>
              <a:gd name="T2" fmla="*/ 5 w 9"/>
              <a:gd name="T3" fmla="*/ 3 h 7"/>
              <a:gd name="T4" fmla="*/ 0 w 9"/>
              <a:gd name="T5" fmla="*/ 0 h 7"/>
            </a:gdLst>
            <a:ahLst/>
            <a:cxnLst>
              <a:cxn ang="0">
                <a:pos x="T0" y="T1"/>
              </a:cxn>
              <a:cxn ang="0">
                <a:pos x="T2" y="T3"/>
              </a:cxn>
              <a:cxn ang="0">
                <a:pos x="T4" y="T5"/>
              </a:cxn>
            </a:cxnLst>
            <a:rect l="0" t="0" r="r" b="b"/>
            <a:pathLst>
              <a:path w="9" h="7">
                <a:moveTo>
                  <a:pt x="9" y="7"/>
                </a:moveTo>
                <a:lnTo>
                  <a:pt x="5" y="3"/>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93" name="Freeform 113">
            <a:extLst>
              <a:ext uri="{FF2B5EF4-FFF2-40B4-BE49-F238E27FC236}">
                <a16:creationId xmlns:a16="http://schemas.microsoft.com/office/drawing/2014/main" id="{A4D8F09F-045D-3C00-6766-197741453257}"/>
              </a:ext>
            </a:extLst>
          </p:cNvPr>
          <p:cNvSpPr>
            <a:spLocks/>
          </p:cNvSpPr>
          <p:nvPr/>
        </p:nvSpPr>
        <p:spPr bwMode="auto">
          <a:xfrm>
            <a:off x="5878513" y="3098800"/>
            <a:ext cx="12700" cy="14288"/>
          </a:xfrm>
          <a:custGeom>
            <a:avLst/>
            <a:gdLst>
              <a:gd name="T0" fmla="*/ 8 w 8"/>
              <a:gd name="T1" fmla="*/ 9 h 9"/>
              <a:gd name="T2" fmla="*/ 4 w 8"/>
              <a:gd name="T3" fmla="*/ 4 h 9"/>
              <a:gd name="T4" fmla="*/ 0 w 8"/>
              <a:gd name="T5" fmla="*/ 0 h 9"/>
            </a:gdLst>
            <a:ahLst/>
            <a:cxnLst>
              <a:cxn ang="0">
                <a:pos x="T0" y="T1"/>
              </a:cxn>
              <a:cxn ang="0">
                <a:pos x="T2" y="T3"/>
              </a:cxn>
              <a:cxn ang="0">
                <a:pos x="T4" y="T5"/>
              </a:cxn>
            </a:cxnLst>
            <a:rect l="0" t="0" r="r" b="b"/>
            <a:pathLst>
              <a:path w="8" h="9">
                <a:moveTo>
                  <a:pt x="8" y="9"/>
                </a:moveTo>
                <a:lnTo>
                  <a:pt x="4" y="4"/>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94" name="Freeform 114">
            <a:extLst>
              <a:ext uri="{FF2B5EF4-FFF2-40B4-BE49-F238E27FC236}">
                <a16:creationId xmlns:a16="http://schemas.microsoft.com/office/drawing/2014/main" id="{538BD653-0C43-C84B-F626-67D463915648}"/>
              </a:ext>
            </a:extLst>
          </p:cNvPr>
          <p:cNvSpPr>
            <a:spLocks/>
          </p:cNvSpPr>
          <p:nvPr/>
        </p:nvSpPr>
        <p:spPr bwMode="auto">
          <a:xfrm>
            <a:off x="5891213" y="3113088"/>
            <a:ext cx="4762" cy="19050"/>
          </a:xfrm>
          <a:custGeom>
            <a:avLst/>
            <a:gdLst>
              <a:gd name="T0" fmla="*/ 3 w 3"/>
              <a:gd name="T1" fmla="*/ 12 h 12"/>
              <a:gd name="T2" fmla="*/ 3 w 3"/>
              <a:gd name="T3" fmla="*/ 6 h 12"/>
              <a:gd name="T4" fmla="*/ 0 w 3"/>
              <a:gd name="T5" fmla="*/ 0 h 12"/>
            </a:gdLst>
            <a:ahLst/>
            <a:cxnLst>
              <a:cxn ang="0">
                <a:pos x="T0" y="T1"/>
              </a:cxn>
              <a:cxn ang="0">
                <a:pos x="T2" y="T3"/>
              </a:cxn>
              <a:cxn ang="0">
                <a:pos x="T4" y="T5"/>
              </a:cxn>
            </a:cxnLst>
            <a:rect l="0" t="0" r="r" b="b"/>
            <a:pathLst>
              <a:path w="3" h="12">
                <a:moveTo>
                  <a:pt x="3" y="12"/>
                </a:moveTo>
                <a:lnTo>
                  <a:pt x="3" y="6"/>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95" name="Freeform 115">
            <a:extLst>
              <a:ext uri="{FF2B5EF4-FFF2-40B4-BE49-F238E27FC236}">
                <a16:creationId xmlns:a16="http://schemas.microsoft.com/office/drawing/2014/main" id="{FE4C8E41-1529-D6D7-441A-E61836003C68}"/>
              </a:ext>
            </a:extLst>
          </p:cNvPr>
          <p:cNvSpPr>
            <a:spLocks/>
          </p:cNvSpPr>
          <p:nvPr/>
        </p:nvSpPr>
        <p:spPr bwMode="auto">
          <a:xfrm>
            <a:off x="5891213" y="3132139"/>
            <a:ext cx="4762" cy="28575"/>
          </a:xfrm>
          <a:custGeom>
            <a:avLst/>
            <a:gdLst>
              <a:gd name="T0" fmla="*/ 0 w 3"/>
              <a:gd name="T1" fmla="*/ 18 h 18"/>
              <a:gd name="T2" fmla="*/ 3 w 3"/>
              <a:gd name="T3" fmla="*/ 9 h 18"/>
              <a:gd name="T4" fmla="*/ 3 w 3"/>
              <a:gd name="T5" fmla="*/ 0 h 18"/>
            </a:gdLst>
            <a:ahLst/>
            <a:cxnLst>
              <a:cxn ang="0">
                <a:pos x="T0" y="T1"/>
              </a:cxn>
              <a:cxn ang="0">
                <a:pos x="T2" y="T3"/>
              </a:cxn>
              <a:cxn ang="0">
                <a:pos x="T4" y="T5"/>
              </a:cxn>
            </a:cxnLst>
            <a:rect l="0" t="0" r="r" b="b"/>
            <a:pathLst>
              <a:path w="3" h="18">
                <a:moveTo>
                  <a:pt x="0" y="18"/>
                </a:moveTo>
                <a:lnTo>
                  <a:pt x="3" y="9"/>
                </a:lnTo>
                <a:lnTo>
                  <a:pt x="3"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96" name="Freeform 116">
            <a:extLst>
              <a:ext uri="{FF2B5EF4-FFF2-40B4-BE49-F238E27FC236}">
                <a16:creationId xmlns:a16="http://schemas.microsoft.com/office/drawing/2014/main" id="{2616BF33-20D1-9AD1-7F9E-761D42CB4CBB}"/>
              </a:ext>
            </a:extLst>
          </p:cNvPr>
          <p:cNvSpPr>
            <a:spLocks/>
          </p:cNvSpPr>
          <p:nvPr/>
        </p:nvSpPr>
        <p:spPr bwMode="auto">
          <a:xfrm>
            <a:off x="5884863" y="3160714"/>
            <a:ext cx="6350" cy="3175"/>
          </a:xfrm>
          <a:custGeom>
            <a:avLst/>
            <a:gdLst>
              <a:gd name="T0" fmla="*/ 0 w 4"/>
              <a:gd name="T1" fmla="*/ 2 h 2"/>
              <a:gd name="T2" fmla="*/ 2 w 4"/>
              <a:gd name="T3" fmla="*/ 2 h 2"/>
              <a:gd name="T4" fmla="*/ 4 w 4"/>
              <a:gd name="T5" fmla="*/ 0 h 2"/>
            </a:gdLst>
            <a:ahLst/>
            <a:cxnLst>
              <a:cxn ang="0">
                <a:pos x="T0" y="T1"/>
              </a:cxn>
              <a:cxn ang="0">
                <a:pos x="T2" y="T3"/>
              </a:cxn>
              <a:cxn ang="0">
                <a:pos x="T4" y="T5"/>
              </a:cxn>
            </a:cxnLst>
            <a:rect l="0" t="0" r="r" b="b"/>
            <a:pathLst>
              <a:path w="4" h="2">
                <a:moveTo>
                  <a:pt x="0" y="2"/>
                </a:moveTo>
                <a:lnTo>
                  <a:pt x="2" y="2"/>
                </a:lnTo>
                <a:lnTo>
                  <a:pt x="4"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97" name="Freeform 117">
            <a:extLst>
              <a:ext uri="{FF2B5EF4-FFF2-40B4-BE49-F238E27FC236}">
                <a16:creationId xmlns:a16="http://schemas.microsoft.com/office/drawing/2014/main" id="{7C481805-230B-73AA-EBF1-0C846B9D1082}"/>
              </a:ext>
            </a:extLst>
          </p:cNvPr>
          <p:cNvSpPr>
            <a:spLocks/>
          </p:cNvSpPr>
          <p:nvPr/>
        </p:nvSpPr>
        <p:spPr bwMode="auto">
          <a:xfrm>
            <a:off x="5878513" y="3160714"/>
            <a:ext cx="6350" cy="3175"/>
          </a:xfrm>
          <a:custGeom>
            <a:avLst/>
            <a:gdLst>
              <a:gd name="T0" fmla="*/ 0 w 4"/>
              <a:gd name="T1" fmla="*/ 0 h 2"/>
              <a:gd name="T2" fmla="*/ 2 w 4"/>
              <a:gd name="T3" fmla="*/ 2 h 2"/>
              <a:gd name="T4" fmla="*/ 4 w 4"/>
              <a:gd name="T5" fmla="*/ 2 h 2"/>
            </a:gdLst>
            <a:ahLst/>
            <a:cxnLst>
              <a:cxn ang="0">
                <a:pos x="T0" y="T1"/>
              </a:cxn>
              <a:cxn ang="0">
                <a:pos x="T2" y="T3"/>
              </a:cxn>
              <a:cxn ang="0">
                <a:pos x="T4" y="T5"/>
              </a:cxn>
            </a:cxnLst>
            <a:rect l="0" t="0" r="r" b="b"/>
            <a:pathLst>
              <a:path w="4" h="2">
                <a:moveTo>
                  <a:pt x="0" y="0"/>
                </a:moveTo>
                <a:lnTo>
                  <a:pt x="2" y="2"/>
                </a:lnTo>
                <a:lnTo>
                  <a:pt x="4" y="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98" name="Freeform 118">
            <a:extLst>
              <a:ext uri="{FF2B5EF4-FFF2-40B4-BE49-F238E27FC236}">
                <a16:creationId xmlns:a16="http://schemas.microsoft.com/office/drawing/2014/main" id="{255FE4FF-5CD0-8261-4932-5864FAC3F651}"/>
              </a:ext>
            </a:extLst>
          </p:cNvPr>
          <p:cNvSpPr>
            <a:spLocks/>
          </p:cNvSpPr>
          <p:nvPr/>
        </p:nvSpPr>
        <p:spPr bwMode="auto">
          <a:xfrm>
            <a:off x="5875339" y="3132139"/>
            <a:ext cx="3175" cy="28575"/>
          </a:xfrm>
          <a:custGeom>
            <a:avLst/>
            <a:gdLst>
              <a:gd name="T0" fmla="*/ 0 w 2"/>
              <a:gd name="T1" fmla="*/ 0 h 18"/>
              <a:gd name="T2" fmla="*/ 2 w 2"/>
              <a:gd name="T3" fmla="*/ 9 h 18"/>
              <a:gd name="T4" fmla="*/ 2 w 2"/>
              <a:gd name="T5" fmla="*/ 18 h 18"/>
            </a:gdLst>
            <a:ahLst/>
            <a:cxnLst>
              <a:cxn ang="0">
                <a:pos x="T0" y="T1"/>
              </a:cxn>
              <a:cxn ang="0">
                <a:pos x="T2" y="T3"/>
              </a:cxn>
              <a:cxn ang="0">
                <a:pos x="T4" y="T5"/>
              </a:cxn>
            </a:cxnLst>
            <a:rect l="0" t="0" r="r" b="b"/>
            <a:pathLst>
              <a:path w="2" h="18">
                <a:moveTo>
                  <a:pt x="0" y="0"/>
                </a:moveTo>
                <a:lnTo>
                  <a:pt x="2" y="9"/>
                </a:lnTo>
                <a:lnTo>
                  <a:pt x="2" y="18"/>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199" name="Freeform 119">
            <a:extLst>
              <a:ext uri="{FF2B5EF4-FFF2-40B4-BE49-F238E27FC236}">
                <a16:creationId xmlns:a16="http://schemas.microsoft.com/office/drawing/2014/main" id="{6AFD29B5-3914-004E-79DE-BB747128A0E7}"/>
              </a:ext>
            </a:extLst>
          </p:cNvPr>
          <p:cNvSpPr>
            <a:spLocks/>
          </p:cNvSpPr>
          <p:nvPr/>
        </p:nvSpPr>
        <p:spPr bwMode="auto">
          <a:xfrm>
            <a:off x="5875338" y="3116264"/>
            <a:ext cx="6350" cy="15875"/>
          </a:xfrm>
          <a:custGeom>
            <a:avLst/>
            <a:gdLst>
              <a:gd name="T0" fmla="*/ 4 w 4"/>
              <a:gd name="T1" fmla="*/ 0 h 10"/>
              <a:gd name="T2" fmla="*/ 2 w 4"/>
              <a:gd name="T3" fmla="*/ 4 h 10"/>
              <a:gd name="T4" fmla="*/ 0 w 4"/>
              <a:gd name="T5" fmla="*/ 10 h 10"/>
            </a:gdLst>
            <a:ahLst/>
            <a:cxnLst>
              <a:cxn ang="0">
                <a:pos x="T0" y="T1"/>
              </a:cxn>
              <a:cxn ang="0">
                <a:pos x="T2" y="T3"/>
              </a:cxn>
              <a:cxn ang="0">
                <a:pos x="T4" y="T5"/>
              </a:cxn>
            </a:cxnLst>
            <a:rect l="0" t="0" r="r" b="b"/>
            <a:pathLst>
              <a:path w="4" h="10">
                <a:moveTo>
                  <a:pt x="4" y="0"/>
                </a:moveTo>
                <a:lnTo>
                  <a:pt x="2" y="4"/>
                </a:lnTo>
                <a:lnTo>
                  <a:pt x="0" y="1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00" name="Freeform 120">
            <a:extLst>
              <a:ext uri="{FF2B5EF4-FFF2-40B4-BE49-F238E27FC236}">
                <a16:creationId xmlns:a16="http://schemas.microsoft.com/office/drawing/2014/main" id="{88ADCC24-198F-FE77-7FB2-6D7BBEADEE83}"/>
              </a:ext>
            </a:extLst>
          </p:cNvPr>
          <p:cNvSpPr>
            <a:spLocks/>
          </p:cNvSpPr>
          <p:nvPr/>
        </p:nvSpPr>
        <p:spPr bwMode="auto">
          <a:xfrm>
            <a:off x="5881689" y="3098801"/>
            <a:ext cx="9525" cy="17463"/>
          </a:xfrm>
          <a:custGeom>
            <a:avLst/>
            <a:gdLst>
              <a:gd name="T0" fmla="*/ 6 w 6"/>
              <a:gd name="T1" fmla="*/ 0 h 11"/>
              <a:gd name="T2" fmla="*/ 2 w 6"/>
              <a:gd name="T3" fmla="*/ 4 h 11"/>
              <a:gd name="T4" fmla="*/ 0 w 6"/>
              <a:gd name="T5" fmla="*/ 11 h 11"/>
            </a:gdLst>
            <a:ahLst/>
            <a:cxnLst>
              <a:cxn ang="0">
                <a:pos x="T0" y="T1"/>
              </a:cxn>
              <a:cxn ang="0">
                <a:pos x="T2" y="T3"/>
              </a:cxn>
              <a:cxn ang="0">
                <a:pos x="T4" y="T5"/>
              </a:cxn>
            </a:cxnLst>
            <a:rect l="0" t="0" r="r" b="b"/>
            <a:pathLst>
              <a:path w="6" h="11">
                <a:moveTo>
                  <a:pt x="6" y="0"/>
                </a:moveTo>
                <a:lnTo>
                  <a:pt x="2" y="4"/>
                </a:lnTo>
                <a:lnTo>
                  <a:pt x="0" y="11"/>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01" name="Freeform 121">
            <a:extLst>
              <a:ext uri="{FF2B5EF4-FFF2-40B4-BE49-F238E27FC236}">
                <a16:creationId xmlns:a16="http://schemas.microsoft.com/office/drawing/2014/main" id="{F0E5DC52-4654-1120-4832-9E9A63DBD7F0}"/>
              </a:ext>
            </a:extLst>
          </p:cNvPr>
          <p:cNvSpPr>
            <a:spLocks/>
          </p:cNvSpPr>
          <p:nvPr/>
        </p:nvSpPr>
        <p:spPr bwMode="auto">
          <a:xfrm>
            <a:off x="5891213" y="3087688"/>
            <a:ext cx="17462" cy="11112"/>
          </a:xfrm>
          <a:custGeom>
            <a:avLst/>
            <a:gdLst>
              <a:gd name="T0" fmla="*/ 11 w 11"/>
              <a:gd name="T1" fmla="*/ 0 h 7"/>
              <a:gd name="T2" fmla="*/ 7 w 11"/>
              <a:gd name="T3" fmla="*/ 3 h 7"/>
              <a:gd name="T4" fmla="*/ 0 w 11"/>
              <a:gd name="T5" fmla="*/ 7 h 7"/>
            </a:gdLst>
            <a:ahLst/>
            <a:cxnLst>
              <a:cxn ang="0">
                <a:pos x="T0" y="T1"/>
              </a:cxn>
              <a:cxn ang="0">
                <a:pos x="T2" y="T3"/>
              </a:cxn>
              <a:cxn ang="0">
                <a:pos x="T4" y="T5"/>
              </a:cxn>
            </a:cxnLst>
            <a:rect l="0" t="0" r="r" b="b"/>
            <a:pathLst>
              <a:path w="11" h="7">
                <a:moveTo>
                  <a:pt x="11" y="0"/>
                </a:moveTo>
                <a:lnTo>
                  <a:pt x="7" y="3"/>
                </a:lnTo>
                <a:lnTo>
                  <a:pt x="0" y="7"/>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02" name="Freeform 122">
            <a:extLst>
              <a:ext uri="{FF2B5EF4-FFF2-40B4-BE49-F238E27FC236}">
                <a16:creationId xmlns:a16="http://schemas.microsoft.com/office/drawing/2014/main" id="{303E947A-FEDE-836C-218F-51210CB7A655}"/>
              </a:ext>
            </a:extLst>
          </p:cNvPr>
          <p:cNvSpPr>
            <a:spLocks/>
          </p:cNvSpPr>
          <p:nvPr/>
        </p:nvSpPr>
        <p:spPr bwMode="auto">
          <a:xfrm>
            <a:off x="5908676" y="3084514"/>
            <a:ext cx="17463" cy="3175"/>
          </a:xfrm>
          <a:custGeom>
            <a:avLst/>
            <a:gdLst>
              <a:gd name="T0" fmla="*/ 11 w 11"/>
              <a:gd name="T1" fmla="*/ 0 h 2"/>
              <a:gd name="T2" fmla="*/ 7 w 11"/>
              <a:gd name="T3" fmla="*/ 0 h 2"/>
              <a:gd name="T4" fmla="*/ 0 w 11"/>
              <a:gd name="T5" fmla="*/ 2 h 2"/>
            </a:gdLst>
            <a:ahLst/>
            <a:cxnLst>
              <a:cxn ang="0">
                <a:pos x="T0" y="T1"/>
              </a:cxn>
              <a:cxn ang="0">
                <a:pos x="T2" y="T3"/>
              </a:cxn>
              <a:cxn ang="0">
                <a:pos x="T4" y="T5"/>
              </a:cxn>
            </a:cxnLst>
            <a:rect l="0" t="0" r="r" b="b"/>
            <a:pathLst>
              <a:path w="11" h="2">
                <a:moveTo>
                  <a:pt x="11" y="0"/>
                </a:moveTo>
                <a:lnTo>
                  <a:pt x="7" y="0"/>
                </a:lnTo>
                <a:lnTo>
                  <a:pt x="0" y="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03" name="Freeform 123">
            <a:extLst>
              <a:ext uri="{FF2B5EF4-FFF2-40B4-BE49-F238E27FC236}">
                <a16:creationId xmlns:a16="http://schemas.microsoft.com/office/drawing/2014/main" id="{6C35A3DA-FC95-F77F-3FBB-4DCF721365DA}"/>
              </a:ext>
            </a:extLst>
          </p:cNvPr>
          <p:cNvSpPr>
            <a:spLocks/>
          </p:cNvSpPr>
          <p:nvPr/>
        </p:nvSpPr>
        <p:spPr bwMode="auto">
          <a:xfrm>
            <a:off x="5926138" y="3084514"/>
            <a:ext cx="17462" cy="3175"/>
          </a:xfrm>
          <a:custGeom>
            <a:avLst/>
            <a:gdLst>
              <a:gd name="T0" fmla="*/ 11 w 11"/>
              <a:gd name="T1" fmla="*/ 2 h 2"/>
              <a:gd name="T2" fmla="*/ 7 w 11"/>
              <a:gd name="T3" fmla="*/ 0 h 2"/>
              <a:gd name="T4" fmla="*/ 0 w 11"/>
              <a:gd name="T5" fmla="*/ 0 h 2"/>
            </a:gdLst>
            <a:ahLst/>
            <a:cxnLst>
              <a:cxn ang="0">
                <a:pos x="T0" y="T1"/>
              </a:cxn>
              <a:cxn ang="0">
                <a:pos x="T2" y="T3"/>
              </a:cxn>
              <a:cxn ang="0">
                <a:pos x="T4" y="T5"/>
              </a:cxn>
            </a:cxnLst>
            <a:rect l="0" t="0" r="r" b="b"/>
            <a:pathLst>
              <a:path w="11" h="2">
                <a:moveTo>
                  <a:pt x="11" y="2"/>
                </a:moveTo>
                <a:lnTo>
                  <a:pt x="7" y="0"/>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04" name="Freeform 124">
            <a:extLst>
              <a:ext uri="{FF2B5EF4-FFF2-40B4-BE49-F238E27FC236}">
                <a16:creationId xmlns:a16="http://schemas.microsoft.com/office/drawing/2014/main" id="{64DB71A5-2ACE-EE2A-CF0A-F373A5635E0B}"/>
              </a:ext>
            </a:extLst>
          </p:cNvPr>
          <p:cNvSpPr>
            <a:spLocks/>
          </p:cNvSpPr>
          <p:nvPr/>
        </p:nvSpPr>
        <p:spPr bwMode="auto">
          <a:xfrm>
            <a:off x="5943601" y="3087688"/>
            <a:ext cx="17463" cy="11112"/>
          </a:xfrm>
          <a:custGeom>
            <a:avLst/>
            <a:gdLst>
              <a:gd name="T0" fmla="*/ 11 w 11"/>
              <a:gd name="T1" fmla="*/ 7 h 7"/>
              <a:gd name="T2" fmla="*/ 6 w 11"/>
              <a:gd name="T3" fmla="*/ 3 h 7"/>
              <a:gd name="T4" fmla="*/ 0 w 11"/>
              <a:gd name="T5" fmla="*/ 0 h 7"/>
            </a:gdLst>
            <a:ahLst/>
            <a:cxnLst>
              <a:cxn ang="0">
                <a:pos x="T0" y="T1"/>
              </a:cxn>
              <a:cxn ang="0">
                <a:pos x="T2" y="T3"/>
              </a:cxn>
              <a:cxn ang="0">
                <a:pos x="T4" y="T5"/>
              </a:cxn>
            </a:cxnLst>
            <a:rect l="0" t="0" r="r" b="b"/>
            <a:pathLst>
              <a:path w="11" h="7">
                <a:moveTo>
                  <a:pt x="11" y="7"/>
                </a:moveTo>
                <a:lnTo>
                  <a:pt x="6" y="3"/>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05" name="Freeform 125">
            <a:extLst>
              <a:ext uri="{FF2B5EF4-FFF2-40B4-BE49-F238E27FC236}">
                <a16:creationId xmlns:a16="http://schemas.microsoft.com/office/drawing/2014/main" id="{E56546FD-8FEE-D419-0B56-D588EB3E056A}"/>
              </a:ext>
            </a:extLst>
          </p:cNvPr>
          <p:cNvSpPr>
            <a:spLocks/>
          </p:cNvSpPr>
          <p:nvPr/>
        </p:nvSpPr>
        <p:spPr bwMode="auto">
          <a:xfrm>
            <a:off x="5961064" y="3098800"/>
            <a:ext cx="9525" cy="14288"/>
          </a:xfrm>
          <a:custGeom>
            <a:avLst/>
            <a:gdLst>
              <a:gd name="T0" fmla="*/ 6 w 6"/>
              <a:gd name="T1" fmla="*/ 9 h 9"/>
              <a:gd name="T2" fmla="*/ 4 w 6"/>
              <a:gd name="T3" fmla="*/ 4 h 9"/>
              <a:gd name="T4" fmla="*/ 0 w 6"/>
              <a:gd name="T5" fmla="*/ 0 h 9"/>
            </a:gdLst>
            <a:ahLst/>
            <a:cxnLst>
              <a:cxn ang="0">
                <a:pos x="T0" y="T1"/>
              </a:cxn>
              <a:cxn ang="0">
                <a:pos x="T2" y="T3"/>
              </a:cxn>
              <a:cxn ang="0">
                <a:pos x="T4" y="T5"/>
              </a:cxn>
            </a:cxnLst>
            <a:rect l="0" t="0" r="r" b="b"/>
            <a:pathLst>
              <a:path w="6" h="9">
                <a:moveTo>
                  <a:pt x="6" y="9"/>
                </a:moveTo>
                <a:lnTo>
                  <a:pt x="4" y="4"/>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06" name="Freeform 126">
            <a:extLst>
              <a:ext uri="{FF2B5EF4-FFF2-40B4-BE49-F238E27FC236}">
                <a16:creationId xmlns:a16="http://schemas.microsoft.com/office/drawing/2014/main" id="{8E66741C-9C90-D9A6-4EA2-866DEF9C2EB3}"/>
              </a:ext>
            </a:extLst>
          </p:cNvPr>
          <p:cNvSpPr>
            <a:spLocks/>
          </p:cNvSpPr>
          <p:nvPr/>
        </p:nvSpPr>
        <p:spPr bwMode="auto">
          <a:xfrm>
            <a:off x="5970589" y="3113088"/>
            <a:ext cx="3175" cy="19050"/>
          </a:xfrm>
          <a:custGeom>
            <a:avLst/>
            <a:gdLst>
              <a:gd name="T0" fmla="*/ 2 w 2"/>
              <a:gd name="T1" fmla="*/ 12 h 12"/>
              <a:gd name="T2" fmla="*/ 2 w 2"/>
              <a:gd name="T3" fmla="*/ 6 h 12"/>
              <a:gd name="T4" fmla="*/ 0 w 2"/>
              <a:gd name="T5" fmla="*/ 0 h 12"/>
            </a:gdLst>
            <a:ahLst/>
            <a:cxnLst>
              <a:cxn ang="0">
                <a:pos x="T0" y="T1"/>
              </a:cxn>
              <a:cxn ang="0">
                <a:pos x="T2" y="T3"/>
              </a:cxn>
              <a:cxn ang="0">
                <a:pos x="T4" y="T5"/>
              </a:cxn>
            </a:cxnLst>
            <a:rect l="0" t="0" r="r" b="b"/>
            <a:pathLst>
              <a:path w="2" h="12">
                <a:moveTo>
                  <a:pt x="2" y="12"/>
                </a:moveTo>
                <a:lnTo>
                  <a:pt x="2" y="6"/>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07" name="Freeform 127">
            <a:extLst>
              <a:ext uri="{FF2B5EF4-FFF2-40B4-BE49-F238E27FC236}">
                <a16:creationId xmlns:a16="http://schemas.microsoft.com/office/drawing/2014/main" id="{FA426408-16C7-6325-AFC3-63F91ED6590D}"/>
              </a:ext>
            </a:extLst>
          </p:cNvPr>
          <p:cNvSpPr>
            <a:spLocks/>
          </p:cNvSpPr>
          <p:nvPr/>
        </p:nvSpPr>
        <p:spPr bwMode="auto">
          <a:xfrm>
            <a:off x="5970589" y="3132139"/>
            <a:ext cx="3175" cy="28575"/>
          </a:xfrm>
          <a:custGeom>
            <a:avLst/>
            <a:gdLst>
              <a:gd name="T0" fmla="*/ 0 w 2"/>
              <a:gd name="T1" fmla="*/ 18 h 18"/>
              <a:gd name="T2" fmla="*/ 2 w 2"/>
              <a:gd name="T3" fmla="*/ 9 h 18"/>
              <a:gd name="T4" fmla="*/ 2 w 2"/>
              <a:gd name="T5" fmla="*/ 0 h 18"/>
            </a:gdLst>
            <a:ahLst/>
            <a:cxnLst>
              <a:cxn ang="0">
                <a:pos x="T0" y="T1"/>
              </a:cxn>
              <a:cxn ang="0">
                <a:pos x="T2" y="T3"/>
              </a:cxn>
              <a:cxn ang="0">
                <a:pos x="T4" y="T5"/>
              </a:cxn>
            </a:cxnLst>
            <a:rect l="0" t="0" r="r" b="b"/>
            <a:pathLst>
              <a:path w="2" h="18">
                <a:moveTo>
                  <a:pt x="0" y="18"/>
                </a:moveTo>
                <a:lnTo>
                  <a:pt x="2" y="9"/>
                </a:lnTo>
                <a:lnTo>
                  <a:pt x="2"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08" name="Freeform 128">
            <a:extLst>
              <a:ext uri="{FF2B5EF4-FFF2-40B4-BE49-F238E27FC236}">
                <a16:creationId xmlns:a16="http://schemas.microsoft.com/office/drawing/2014/main" id="{AB408110-4F7D-BA1B-B6E8-BB2183EBEBD9}"/>
              </a:ext>
            </a:extLst>
          </p:cNvPr>
          <p:cNvSpPr>
            <a:spLocks/>
          </p:cNvSpPr>
          <p:nvPr/>
        </p:nvSpPr>
        <p:spPr bwMode="auto">
          <a:xfrm>
            <a:off x="5967414" y="3160714"/>
            <a:ext cx="3175" cy="3175"/>
          </a:xfrm>
          <a:custGeom>
            <a:avLst/>
            <a:gdLst>
              <a:gd name="T0" fmla="*/ 0 w 2"/>
              <a:gd name="T1" fmla="*/ 2 h 2"/>
              <a:gd name="T2" fmla="*/ 2 w 2"/>
              <a:gd name="T3" fmla="*/ 2 h 2"/>
              <a:gd name="T4" fmla="*/ 2 w 2"/>
              <a:gd name="T5" fmla="*/ 0 h 2"/>
            </a:gdLst>
            <a:ahLst/>
            <a:cxnLst>
              <a:cxn ang="0">
                <a:pos x="T0" y="T1"/>
              </a:cxn>
              <a:cxn ang="0">
                <a:pos x="T2" y="T3"/>
              </a:cxn>
              <a:cxn ang="0">
                <a:pos x="T4" y="T5"/>
              </a:cxn>
            </a:cxnLst>
            <a:rect l="0" t="0" r="r" b="b"/>
            <a:pathLst>
              <a:path w="2" h="2">
                <a:moveTo>
                  <a:pt x="0" y="2"/>
                </a:moveTo>
                <a:lnTo>
                  <a:pt x="2" y="2"/>
                </a:lnTo>
                <a:lnTo>
                  <a:pt x="2"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09" name="Freeform 129">
            <a:extLst>
              <a:ext uri="{FF2B5EF4-FFF2-40B4-BE49-F238E27FC236}">
                <a16:creationId xmlns:a16="http://schemas.microsoft.com/office/drawing/2014/main" id="{1B9E2964-8C8E-16C8-879A-B39601E629D2}"/>
              </a:ext>
            </a:extLst>
          </p:cNvPr>
          <p:cNvSpPr>
            <a:spLocks/>
          </p:cNvSpPr>
          <p:nvPr/>
        </p:nvSpPr>
        <p:spPr bwMode="auto">
          <a:xfrm>
            <a:off x="5961063" y="3160714"/>
            <a:ext cx="6350" cy="3175"/>
          </a:xfrm>
          <a:custGeom>
            <a:avLst/>
            <a:gdLst>
              <a:gd name="T0" fmla="*/ 0 w 4"/>
              <a:gd name="T1" fmla="*/ 0 h 2"/>
              <a:gd name="T2" fmla="*/ 2 w 4"/>
              <a:gd name="T3" fmla="*/ 2 h 2"/>
              <a:gd name="T4" fmla="*/ 4 w 4"/>
              <a:gd name="T5" fmla="*/ 2 h 2"/>
            </a:gdLst>
            <a:ahLst/>
            <a:cxnLst>
              <a:cxn ang="0">
                <a:pos x="T0" y="T1"/>
              </a:cxn>
              <a:cxn ang="0">
                <a:pos x="T2" y="T3"/>
              </a:cxn>
              <a:cxn ang="0">
                <a:pos x="T4" y="T5"/>
              </a:cxn>
            </a:cxnLst>
            <a:rect l="0" t="0" r="r" b="b"/>
            <a:pathLst>
              <a:path w="4" h="2">
                <a:moveTo>
                  <a:pt x="0" y="0"/>
                </a:moveTo>
                <a:lnTo>
                  <a:pt x="2" y="2"/>
                </a:lnTo>
                <a:lnTo>
                  <a:pt x="4" y="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10" name="Freeform 130">
            <a:extLst>
              <a:ext uri="{FF2B5EF4-FFF2-40B4-BE49-F238E27FC236}">
                <a16:creationId xmlns:a16="http://schemas.microsoft.com/office/drawing/2014/main" id="{C6660BE9-22AD-93C4-A1AD-D655AA0E4407}"/>
              </a:ext>
            </a:extLst>
          </p:cNvPr>
          <p:cNvSpPr>
            <a:spLocks/>
          </p:cNvSpPr>
          <p:nvPr/>
        </p:nvSpPr>
        <p:spPr bwMode="auto">
          <a:xfrm>
            <a:off x="5956301" y="3132139"/>
            <a:ext cx="4763" cy="28575"/>
          </a:xfrm>
          <a:custGeom>
            <a:avLst/>
            <a:gdLst>
              <a:gd name="T0" fmla="*/ 0 w 3"/>
              <a:gd name="T1" fmla="*/ 0 h 18"/>
              <a:gd name="T2" fmla="*/ 0 w 3"/>
              <a:gd name="T3" fmla="*/ 9 h 18"/>
              <a:gd name="T4" fmla="*/ 3 w 3"/>
              <a:gd name="T5" fmla="*/ 18 h 18"/>
            </a:gdLst>
            <a:ahLst/>
            <a:cxnLst>
              <a:cxn ang="0">
                <a:pos x="T0" y="T1"/>
              </a:cxn>
              <a:cxn ang="0">
                <a:pos x="T2" y="T3"/>
              </a:cxn>
              <a:cxn ang="0">
                <a:pos x="T4" y="T5"/>
              </a:cxn>
            </a:cxnLst>
            <a:rect l="0" t="0" r="r" b="b"/>
            <a:pathLst>
              <a:path w="3" h="18">
                <a:moveTo>
                  <a:pt x="0" y="0"/>
                </a:moveTo>
                <a:lnTo>
                  <a:pt x="0" y="9"/>
                </a:lnTo>
                <a:lnTo>
                  <a:pt x="3" y="18"/>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11" name="Freeform 131">
            <a:extLst>
              <a:ext uri="{FF2B5EF4-FFF2-40B4-BE49-F238E27FC236}">
                <a16:creationId xmlns:a16="http://schemas.microsoft.com/office/drawing/2014/main" id="{B5305D9C-9774-CA1D-48C2-D45DC885D0DF}"/>
              </a:ext>
            </a:extLst>
          </p:cNvPr>
          <p:cNvSpPr>
            <a:spLocks/>
          </p:cNvSpPr>
          <p:nvPr/>
        </p:nvSpPr>
        <p:spPr bwMode="auto">
          <a:xfrm>
            <a:off x="5956301" y="3116264"/>
            <a:ext cx="4763" cy="15875"/>
          </a:xfrm>
          <a:custGeom>
            <a:avLst/>
            <a:gdLst>
              <a:gd name="T0" fmla="*/ 3 w 3"/>
              <a:gd name="T1" fmla="*/ 0 h 10"/>
              <a:gd name="T2" fmla="*/ 0 w 3"/>
              <a:gd name="T3" fmla="*/ 4 h 10"/>
              <a:gd name="T4" fmla="*/ 0 w 3"/>
              <a:gd name="T5" fmla="*/ 10 h 10"/>
            </a:gdLst>
            <a:ahLst/>
            <a:cxnLst>
              <a:cxn ang="0">
                <a:pos x="T0" y="T1"/>
              </a:cxn>
              <a:cxn ang="0">
                <a:pos x="T2" y="T3"/>
              </a:cxn>
              <a:cxn ang="0">
                <a:pos x="T4" y="T5"/>
              </a:cxn>
            </a:cxnLst>
            <a:rect l="0" t="0" r="r" b="b"/>
            <a:pathLst>
              <a:path w="3" h="10">
                <a:moveTo>
                  <a:pt x="3" y="0"/>
                </a:moveTo>
                <a:lnTo>
                  <a:pt x="0" y="4"/>
                </a:lnTo>
                <a:lnTo>
                  <a:pt x="0" y="1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12" name="Freeform 132">
            <a:extLst>
              <a:ext uri="{FF2B5EF4-FFF2-40B4-BE49-F238E27FC236}">
                <a16:creationId xmlns:a16="http://schemas.microsoft.com/office/drawing/2014/main" id="{11023F41-A4B0-D15A-1538-E3F5336A3D58}"/>
              </a:ext>
            </a:extLst>
          </p:cNvPr>
          <p:cNvSpPr>
            <a:spLocks/>
          </p:cNvSpPr>
          <p:nvPr/>
        </p:nvSpPr>
        <p:spPr bwMode="auto">
          <a:xfrm>
            <a:off x="5961064" y="3098801"/>
            <a:ext cx="9525" cy="17463"/>
          </a:xfrm>
          <a:custGeom>
            <a:avLst/>
            <a:gdLst>
              <a:gd name="T0" fmla="*/ 6 w 6"/>
              <a:gd name="T1" fmla="*/ 0 h 11"/>
              <a:gd name="T2" fmla="*/ 2 w 6"/>
              <a:gd name="T3" fmla="*/ 4 h 11"/>
              <a:gd name="T4" fmla="*/ 0 w 6"/>
              <a:gd name="T5" fmla="*/ 11 h 11"/>
            </a:gdLst>
            <a:ahLst/>
            <a:cxnLst>
              <a:cxn ang="0">
                <a:pos x="T0" y="T1"/>
              </a:cxn>
              <a:cxn ang="0">
                <a:pos x="T2" y="T3"/>
              </a:cxn>
              <a:cxn ang="0">
                <a:pos x="T4" y="T5"/>
              </a:cxn>
            </a:cxnLst>
            <a:rect l="0" t="0" r="r" b="b"/>
            <a:pathLst>
              <a:path w="6" h="11">
                <a:moveTo>
                  <a:pt x="6" y="0"/>
                </a:moveTo>
                <a:lnTo>
                  <a:pt x="2" y="4"/>
                </a:lnTo>
                <a:lnTo>
                  <a:pt x="0" y="11"/>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13" name="Freeform 133">
            <a:extLst>
              <a:ext uri="{FF2B5EF4-FFF2-40B4-BE49-F238E27FC236}">
                <a16:creationId xmlns:a16="http://schemas.microsoft.com/office/drawing/2014/main" id="{5353FFCE-F777-F02E-0CC1-621ABC552CCD}"/>
              </a:ext>
            </a:extLst>
          </p:cNvPr>
          <p:cNvSpPr>
            <a:spLocks/>
          </p:cNvSpPr>
          <p:nvPr/>
        </p:nvSpPr>
        <p:spPr bwMode="auto">
          <a:xfrm>
            <a:off x="5970588" y="3087688"/>
            <a:ext cx="17462" cy="11112"/>
          </a:xfrm>
          <a:custGeom>
            <a:avLst/>
            <a:gdLst>
              <a:gd name="T0" fmla="*/ 11 w 11"/>
              <a:gd name="T1" fmla="*/ 0 h 7"/>
              <a:gd name="T2" fmla="*/ 7 w 11"/>
              <a:gd name="T3" fmla="*/ 3 h 7"/>
              <a:gd name="T4" fmla="*/ 0 w 11"/>
              <a:gd name="T5" fmla="*/ 7 h 7"/>
            </a:gdLst>
            <a:ahLst/>
            <a:cxnLst>
              <a:cxn ang="0">
                <a:pos x="T0" y="T1"/>
              </a:cxn>
              <a:cxn ang="0">
                <a:pos x="T2" y="T3"/>
              </a:cxn>
              <a:cxn ang="0">
                <a:pos x="T4" y="T5"/>
              </a:cxn>
            </a:cxnLst>
            <a:rect l="0" t="0" r="r" b="b"/>
            <a:pathLst>
              <a:path w="11" h="7">
                <a:moveTo>
                  <a:pt x="11" y="0"/>
                </a:moveTo>
                <a:lnTo>
                  <a:pt x="7" y="3"/>
                </a:lnTo>
                <a:lnTo>
                  <a:pt x="0" y="7"/>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14" name="Freeform 134">
            <a:extLst>
              <a:ext uri="{FF2B5EF4-FFF2-40B4-BE49-F238E27FC236}">
                <a16:creationId xmlns:a16="http://schemas.microsoft.com/office/drawing/2014/main" id="{BC163B67-E589-82F8-2999-B76981AE5A3D}"/>
              </a:ext>
            </a:extLst>
          </p:cNvPr>
          <p:cNvSpPr>
            <a:spLocks/>
          </p:cNvSpPr>
          <p:nvPr/>
        </p:nvSpPr>
        <p:spPr bwMode="auto">
          <a:xfrm>
            <a:off x="5988051" y="3084514"/>
            <a:ext cx="17463" cy="3175"/>
          </a:xfrm>
          <a:custGeom>
            <a:avLst/>
            <a:gdLst>
              <a:gd name="T0" fmla="*/ 11 w 11"/>
              <a:gd name="T1" fmla="*/ 0 h 2"/>
              <a:gd name="T2" fmla="*/ 6 w 11"/>
              <a:gd name="T3" fmla="*/ 0 h 2"/>
              <a:gd name="T4" fmla="*/ 0 w 11"/>
              <a:gd name="T5" fmla="*/ 2 h 2"/>
            </a:gdLst>
            <a:ahLst/>
            <a:cxnLst>
              <a:cxn ang="0">
                <a:pos x="T0" y="T1"/>
              </a:cxn>
              <a:cxn ang="0">
                <a:pos x="T2" y="T3"/>
              </a:cxn>
              <a:cxn ang="0">
                <a:pos x="T4" y="T5"/>
              </a:cxn>
            </a:cxnLst>
            <a:rect l="0" t="0" r="r" b="b"/>
            <a:pathLst>
              <a:path w="11" h="2">
                <a:moveTo>
                  <a:pt x="11" y="0"/>
                </a:moveTo>
                <a:lnTo>
                  <a:pt x="6" y="0"/>
                </a:lnTo>
                <a:lnTo>
                  <a:pt x="0" y="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15" name="Freeform 135">
            <a:extLst>
              <a:ext uri="{FF2B5EF4-FFF2-40B4-BE49-F238E27FC236}">
                <a16:creationId xmlns:a16="http://schemas.microsoft.com/office/drawing/2014/main" id="{F1875DC7-BC9C-AEE8-87F4-051F3DD30AD1}"/>
              </a:ext>
            </a:extLst>
          </p:cNvPr>
          <p:cNvSpPr>
            <a:spLocks/>
          </p:cNvSpPr>
          <p:nvPr/>
        </p:nvSpPr>
        <p:spPr bwMode="auto">
          <a:xfrm>
            <a:off x="6005514" y="3084514"/>
            <a:ext cx="20637" cy="3175"/>
          </a:xfrm>
          <a:custGeom>
            <a:avLst/>
            <a:gdLst>
              <a:gd name="T0" fmla="*/ 13 w 13"/>
              <a:gd name="T1" fmla="*/ 2 h 2"/>
              <a:gd name="T2" fmla="*/ 8 w 13"/>
              <a:gd name="T3" fmla="*/ 0 h 2"/>
              <a:gd name="T4" fmla="*/ 0 w 13"/>
              <a:gd name="T5" fmla="*/ 0 h 2"/>
            </a:gdLst>
            <a:ahLst/>
            <a:cxnLst>
              <a:cxn ang="0">
                <a:pos x="T0" y="T1"/>
              </a:cxn>
              <a:cxn ang="0">
                <a:pos x="T2" y="T3"/>
              </a:cxn>
              <a:cxn ang="0">
                <a:pos x="T4" y="T5"/>
              </a:cxn>
            </a:cxnLst>
            <a:rect l="0" t="0" r="r" b="b"/>
            <a:pathLst>
              <a:path w="13" h="2">
                <a:moveTo>
                  <a:pt x="13" y="2"/>
                </a:moveTo>
                <a:lnTo>
                  <a:pt x="8" y="0"/>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16" name="Freeform 136">
            <a:extLst>
              <a:ext uri="{FF2B5EF4-FFF2-40B4-BE49-F238E27FC236}">
                <a16:creationId xmlns:a16="http://schemas.microsoft.com/office/drawing/2014/main" id="{09C3CF77-9D37-0A40-CB75-61539CB42AAB}"/>
              </a:ext>
            </a:extLst>
          </p:cNvPr>
          <p:cNvSpPr>
            <a:spLocks/>
          </p:cNvSpPr>
          <p:nvPr/>
        </p:nvSpPr>
        <p:spPr bwMode="auto">
          <a:xfrm>
            <a:off x="6026151" y="3087688"/>
            <a:ext cx="15875" cy="11112"/>
          </a:xfrm>
          <a:custGeom>
            <a:avLst/>
            <a:gdLst>
              <a:gd name="T0" fmla="*/ 10 w 10"/>
              <a:gd name="T1" fmla="*/ 7 h 7"/>
              <a:gd name="T2" fmla="*/ 6 w 10"/>
              <a:gd name="T3" fmla="*/ 3 h 7"/>
              <a:gd name="T4" fmla="*/ 0 w 10"/>
              <a:gd name="T5" fmla="*/ 0 h 7"/>
            </a:gdLst>
            <a:ahLst/>
            <a:cxnLst>
              <a:cxn ang="0">
                <a:pos x="T0" y="T1"/>
              </a:cxn>
              <a:cxn ang="0">
                <a:pos x="T2" y="T3"/>
              </a:cxn>
              <a:cxn ang="0">
                <a:pos x="T4" y="T5"/>
              </a:cxn>
            </a:cxnLst>
            <a:rect l="0" t="0" r="r" b="b"/>
            <a:pathLst>
              <a:path w="10" h="7">
                <a:moveTo>
                  <a:pt x="10" y="7"/>
                </a:moveTo>
                <a:lnTo>
                  <a:pt x="6" y="3"/>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17" name="Freeform 137">
            <a:extLst>
              <a:ext uri="{FF2B5EF4-FFF2-40B4-BE49-F238E27FC236}">
                <a16:creationId xmlns:a16="http://schemas.microsoft.com/office/drawing/2014/main" id="{C23A5DE5-74C9-0BEB-C66F-5189F5748D0C}"/>
              </a:ext>
            </a:extLst>
          </p:cNvPr>
          <p:cNvSpPr>
            <a:spLocks/>
          </p:cNvSpPr>
          <p:nvPr/>
        </p:nvSpPr>
        <p:spPr bwMode="auto">
          <a:xfrm>
            <a:off x="6042026" y="3098800"/>
            <a:ext cx="11113" cy="14288"/>
          </a:xfrm>
          <a:custGeom>
            <a:avLst/>
            <a:gdLst>
              <a:gd name="T0" fmla="*/ 7 w 7"/>
              <a:gd name="T1" fmla="*/ 9 h 9"/>
              <a:gd name="T2" fmla="*/ 3 w 7"/>
              <a:gd name="T3" fmla="*/ 4 h 9"/>
              <a:gd name="T4" fmla="*/ 0 w 7"/>
              <a:gd name="T5" fmla="*/ 0 h 9"/>
            </a:gdLst>
            <a:ahLst/>
            <a:cxnLst>
              <a:cxn ang="0">
                <a:pos x="T0" y="T1"/>
              </a:cxn>
              <a:cxn ang="0">
                <a:pos x="T2" y="T3"/>
              </a:cxn>
              <a:cxn ang="0">
                <a:pos x="T4" y="T5"/>
              </a:cxn>
            </a:cxnLst>
            <a:rect l="0" t="0" r="r" b="b"/>
            <a:pathLst>
              <a:path w="7" h="9">
                <a:moveTo>
                  <a:pt x="7" y="9"/>
                </a:moveTo>
                <a:lnTo>
                  <a:pt x="3" y="4"/>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18" name="Freeform 138">
            <a:extLst>
              <a:ext uri="{FF2B5EF4-FFF2-40B4-BE49-F238E27FC236}">
                <a16:creationId xmlns:a16="http://schemas.microsoft.com/office/drawing/2014/main" id="{E7C24F8B-F973-56FC-BAB0-C6DAEEB327EE}"/>
              </a:ext>
            </a:extLst>
          </p:cNvPr>
          <p:cNvSpPr>
            <a:spLocks/>
          </p:cNvSpPr>
          <p:nvPr/>
        </p:nvSpPr>
        <p:spPr bwMode="auto">
          <a:xfrm>
            <a:off x="6053139" y="3113088"/>
            <a:ext cx="3175" cy="19050"/>
          </a:xfrm>
          <a:custGeom>
            <a:avLst/>
            <a:gdLst>
              <a:gd name="T0" fmla="*/ 2 w 2"/>
              <a:gd name="T1" fmla="*/ 12 h 12"/>
              <a:gd name="T2" fmla="*/ 2 w 2"/>
              <a:gd name="T3" fmla="*/ 4 h 12"/>
              <a:gd name="T4" fmla="*/ 0 w 2"/>
              <a:gd name="T5" fmla="*/ 0 h 12"/>
            </a:gdLst>
            <a:ahLst/>
            <a:cxnLst>
              <a:cxn ang="0">
                <a:pos x="T0" y="T1"/>
              </a:cxn>
              <a:cxn ang="0">
                <a:pos x="T2" y="T3"/>
              </a:cxn>
              <a:cxn ang="0">
                <a:pos x="T4" y="T5"/>
              </a:cxn>
            </a:cxnLst>
            <a:rect l="0" t="0" r="r" b="b"/>
            <a:pathLst>
              <a:path w="2" h="12">
                <a:moveTo>
                  <a:pt x="2" y="12"/>
                </a:moveTo>
                <a:lnTo>
                  <a:pt x="2" y="4"/>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19" name="Freeform 139">
            <a:extLst>
              <a:ext uri="{FF2B5EF4-FFF2-40B4-BE49-F238E27FC236}">
                <a16:creationId xmlns:a16="http://schemas.microsoft.com/office/drawing/2014/main" id="{4DB47A58-CC09-86B2-1FDB-938FB2870AEE}"/>
              </a:ext>
            </a:extLst>
          </p:cNvPr>
          <p:cNvSpPr>
            <a:spLocks/>
          </p:cNvSpPr>
          <p:nvPr/>
        </p:nvSpPr>
        <p:spPr bwMode="auto">
          <a:xfrm>
            <a:off x="6056314" y="3132139"/>
            <a:ext cx="3175" cy="14287"/>
          </a:xfrm>
          <a:custGeom>
            <a:avLst/>
            <a:gdLst>
              <a:gd name="T0" fmla="*/ 0 w 2"/>
              <a:gd name="T1" fmla="*/ 9 h 9"/>
              <a:gd name="T2" fmla="*/ 2 w 2"/>
              <a:gd name="T3" fmla="*/ 5 h 9"/>
              <a:gd name="T4" fmla="*/ 0 w 2"/>
              <a:gd name="T5" fmla="*/ 0 h 9"/>
            </a:gdLst>
            <a:ahLst/>
            <a:cxnLst>
              <a:cxn ang="0">
                <a:pos x="T0" y="T1"/>
              </a:cxn>
              <a:cxn ang="0">
                <a:pos x="T2" y="T3"/>
              </a:cxn>
              <a:cxn ang="0">
                <a:pos x="T4" y="T5"/>
              </a:cxn>
            </a:cxnLst>
            <a:rect l="0" t="0" r="r" b="b"/>
            <a:pathLst>
              <a:path w="2" h="9">
                <a:moveTo>
                  <a:pt x="0" y="9"/>
                </a:moveTo>
                <a:lnTo>
                  <a:pt x="2" y="5"/>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20" name="Freeform 140">
            <a:extLst>
              <a:ext uri="{FF2B5EF4-FFF2-40B4-BE49-F238E27FC236}">
                <a16:creationId xmlns:a16="http://schemas.microsoft.com/office/drawing/2014/main" id="{AFE5F3B0-5535-F309-5E41-91F86A590229}"/>
              </a:ext>
            </a:extLst>
          </p:cNvPr>
          <p:cNvSpPr>
            <a:spLocks/>
          </p:cNvSpPr>
          <p:nvPr/>
        </p:nvSpPr>
        <p:spPr bwMode="auto">
          <a:xfrm>
            <a:off x="6046789" y="3146426"/>
            <a:ext cx="9525" cy="17463"/>
          </a:xfrm>
          <a:custGeom>
            <a:avLst/>
            <a:gdLst>
              <a:gd name="T0" fmla="*/ 0 w 6"/>
              <a:gd name="T1" fmla="*/ 11 h 11"/>
              <a:gd name="T2" fmla="*/ 4 w 6"/>
              <a:gd name="T3" fmla="*/ 7 h 11"/>
              <a:gd name="T4" fmla="*/ 6 w 6"/>
              <a:gd name="T5" fmla="*/ 0 h 11"/>
            </a:gdLst>
            <a:ahLst/>
            <a:cxnLst>
              <a:cxn ang="0">
                <a:pos x="T0" y="T1"/>
              </a:cxn>
              <a:cxn ang="0">
                <a:pos x="T2" y="T3"/>
              </a:cxn>
              <a:cxn ang="0">
                <a:pos x="T4" y="T5"/>
              </a:cxn>
            </a:cxnLst>
            <a:rect l="0" t="0" r="r" b="b"/>
            <a:pathLst>
              <a:path w="6" h="11">
                <a:moveTo>
                  <a:pt x="0" y="11"/>
                </a:moveTo>
                <a:lnTo>
                  <a:pt x="4" y="7"/>
                </a:lnTo>
                <a:lnTo>
                  <a:pt x="6"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21" name="Freeform 141">
            <a:extLst>
              <a:ext uri="{FF2B5EF4-FFF2-40B4-BE49-F238E27FC236}">
                <a16:creationId xmlns:a16="http://schemas.microsoft.com/office/drawing/2014/main" id="{1B485103-4DB4-548C-1C87-3986FC23310F}"/>
              </a:ext>
            </a:extLst>
          </p:cNvPr>
          <p:cNvSpPr>
            <a:spLocks/>
          </p:cNvSpPr>
          <p:nvPr/>
        </p:nvSpPr>
        <p:spPr bwMode="auto">
          <a:xfrm>
            <a:off x="6046788" y="3125789"/>
            <a:ext cx="565150" cy="79375"/>
          </a:xfrm>
          <a:custGeom>
            <a:avLst/>
            <a:gdLst>
              <a:gd name="T0" fmla="*/ 0 w 356"/>
              <a:gd name="T1" fmla="*/ 26 h 50"/>
              <a:gd name="T2" fmla="*/ 153 w 356"/>
              <a:gd name="T3" fmla="*/ 26 h 50"/>
              <a:gd name="T4" fmla="*/ 153 w 356"/>
              <a:gd name="T5" fmla="*/ 0 h 50"/>
              <a:gd name="T6" fmla="*/ 356 w 356"/>
              <a:gd name="T7" fmla="*/ 0 h 50"/>
              <a:gd name="T8" fmla="*/ 356 w 356"/>
              <a:gd name="T9" fmla="*/ 50 h 50"/>
              <a:gd name="T10" fmla="*/ 153 w 356"/>
              <a:gd name="T11" fmla="*/ 50 h 50"/>
              <a:gd name="T12" fmla="*/ 153 w 356"/>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356" h="50">
                <a:moveTo>
                  <a:pt x="0" y="26"/>
                </a:moveTo>
                <a:lnTo>
                  <a:pt x="153" y="26"/>
                </a:lnTo>
                <a:lnTo>
                  <a:pt x="153" y="0"/>
                </a:lnTo>
                <a:lnTo>
                  <a:pt x="356" y="0"/>
                </a:lnTo>
                <a:lnTo>
                  <a:pt x="356" y="50"/>
                </a:lnTo>
                <a:lnTo>
                  <a:pt x="153" y="50"/>
                </a:lnTo>
                <a:lnTo>
                  <a:pt x="153"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22" name="Freeform 142">
            <a:extLst>
              <a:ext uri="{FF2B5EF4-FFF2-40B4-BE49-F238E27FC236}">
                <a16:creationId xmlns:a16="http://schemas.microsoft.com/office/drawing/2014/main" id="{61472996-337A-188C-69C9-410BDDFBFF7A}"/>
              </a:ext>
            </a:extLst>
          </p:cNvPr>
          <p:cNvSpPr>
            <a:spLocks/>
          </p:cNvSpPr>
          <p:nvPr/>
        </p:nvSpPr>
        <p:spPr bwMode="auto">
          <a:xfrm>
            <a:off x="4799014" y="2803525"/>
            <a:ext cx="644525" cy="685800"/>
          </a:xfrm>
          <a:custGeom>
            <a:avLst/>
            <a:gdLst>
              <a:gd name="T0" fmla="*/ 0 w 406"/>
              <a:gd name="T1" fmla="*/ 0 h 432"/>
              <a:gd name="T2" fmla="*/ 406 w 406"/>
              <a:gd name="T3" fmla="*/ 0 h 432"/>
              <a:gd name="T4" fmla="*/ 406 w 406"/>
              <a:gd name="T5" fmla="*/ 432 h 432"/>
            </a:gdLst>
            <a:ahLst/>
            <a:cxnLst>
              <a:cxn ang="0">
                <a:pos x="T0" y="T1"/>
              </a:cxn>
              <a:cxn ang="0">
                <a:pos x="T2" y="T3"/>
              </a:cxn>
              <a:cxn ang="0">
                <a:pos x="T4" y="T5"/>
              </a:cxn>
            </a:cxnLst>
            <a:rect l="0" t="0" r="r" b="b"/>
            <a:pathLst>
              <a:path w="406" h="432">
                <a:moveTo>
                  <a:pt x="0" y="0"/>
                </a:moveTo>
                <a:lnTo>
                  <a:pt x="406" y="0"/>
                </a:lnTo>
                <a:lnTo>
                  <a:pt x="406" y="43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23" name="Line 143">
            <a:extLst>
              <a:ext uri="{FF2B5EF4-FFF2-40B4-BE49-F238E27FC236}">
                <a16:creationId xmlns:a16="http://schemas.microsoft.com/office/drawing/2014/main" id="{24B5A8B4-894D-6BFB-CF0E-B62D01947094}"/>
              </a:ext>
            </a:extLst>
          </p:cNvPr>
          <p:cNvSpPr>
            <a:spLocks noChangeShapeType="1"/>
          </p:cNvSpPr>
          <p:nvPr/>
        </p:nvSpPr>
        <p:spPr bwMode="auto">
          <a:xfrm>
            <a:off x="5322888" y="3489325"/>
            <a:ext cx="239712" cy="1588"/>
          </a:xfrm>
          <a:prstGeom prst="line">
            <a:avLst/>
          </a:prstGeom>
          <a:noFill/>
          <a:ln w="555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24" name="Line 144">
            <a:extLst>
              <a:ext uri="{FF2B5EF4-FFF2-40B4-BE49-F238E27FC236}">
                <a16:creationId xmlns:a16="http://schemas.microsoft.com/office/drawing/2014/main" id="{BF8850EE-6599-FA46-9EA7-B0920DCA27B3}"/>
              </a:ext>
            </a:extLst>
          </p:cNvPr>
          <p:cNvSpPr>
            <a:spLocks noChangeShapeType="1"/>
          </p:cNvSpPr>
          <p:nvPr/>
        </p:nvSpPr>
        <p:spPr bwMode="auto">
          <a:xfrm flipH="1">
            <a:off x="5322888" y="3567114"/>
            <a:ext cx="239712" cy="1587"/>
          </a:xfrm>
          <a:prstGeom prst="line">
            <a:avLst/>
          </a:prstGeom>
          <a:noFill/>
          <a:ln w="555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25" name="Freeform 145">
            <a:extLst>
              <a:ext uri="{FF2B5EF4-FFF2-40B4-BE49-F238E27FC236}">
                <a16:creationId xmlns:a16="http://schemas.microsoft.com/office/drawing/2014/main" id="{BB4B14C6-31CB-30AA-7D72-B21FB189E8A6}"/>
              </a:ext>
            </a:extLst>
          </p:cNvPr>
          <p:cNvSpPr>
            <a:spLocks/>
          </p:cNvSpPr>
          <p:nvPr/>
        </p:nvSpPr>
        <p:spPr bwMode="auto">
          <a:xfrm>
            <a:off x="3225800" y="4211639"/>
            <a:ext cx="2217738" cy="115887"/>
          </a:xfrm>
          <a:custGeom>
            <a:avLst/>
            <a:gdLst>
              <a:gd name="T0" fmla="*/ 0 w 1397"/>
              <a:gd name="T1" fmla="*/ 73 h 73"/>
              <a:gd name="T2" fmla="*/ 1397 w 1397"/>
              <a:gd name="T3" fmla="*/ 73 h 73"/>
              <a:gd name="T4" fmla="*/ 1397 w 1397"/>
              <a:gd name="T5" fmla="*/ 0 h 73"/>
            </a:gdLst>
            <a:ahLst/>
            <a:cxnLst>
              <a:cxn ang="0">
                <a:pos x="T0" y="T1"/>
              </a:cxn>
              <a:cxn ang="0">
                <a:pos x="T2" y="T3"/>
              </a:cxn>
              <a:cxn ang="0">
                <a:pos x="T4" y="T5"/>
              </a:cxn>
            </a:cxnLst>
            <a:rect l="0" t="0" r="r" b="b"/>
            <a:pathLst>
              <a:path w="1397" h="73">
                <a:moveTo>
                  <a:pt x="0" y="73"/>
                </a:moveTo>
                <a:lnTo>
                  <a:pt x="1397" y="73"/>
                </a:lnTo>
                <a:lnTo>
                  <a:pt x="1397"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26" name="Rectangle 146">
            <a:extLst>
              <a:ext uri="{FF2B5EF4-FFF2-40B4-BE49-F238E27FC236}">
                <a16:creationId xmlns:a16="http://schemas.microsoft.com/office/drawing/2014/main" id="{AC5A5D32-40D6-2B81-5111-D11E721B805E}"/>
              </a:ext>
            </a:extLst>
          </p:cNvPr>
          <p:cNvSpPr>
            <a:spLocks noChangeArrowheads="1"/>
          </p:cNvSpPr>
          <p:nvPr/>
        </p:nvSpPr>
        <p:spPr bwMode="auto">
          <a:xfrm>
            <a:off x="5795963" y="2790825"/>
            <a:ext cx="149080"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b="1" i="1">
                <a:solidFill>
                  <a:srgbClr val="000000"/>
                </a:solidFill>
                <a:latin typeface="Arial" panose="020B0604020202020204" pitchFamily="34" charset="0"/>
              </a:rPr>
              <a:t>L</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6227" name="Freeform 147">
            <a:extLst>
              <a:ext uri="{FF2B5EF4-FFF2-40B4-BE49-F238E27FC236}">
                <a16:creationId xmlns:a16="http://schemas.microsoft.com/office/drawing/2014/main" id="{EF350AD3-32E8-9BDE-E248-9C7892BF86F7}"/>
              </a:ext>
            </a:extLst>
          </p:cNvPr>
          <p:cNvSpPr>
            <a:spLocks/>
          </p:cNvSpPr>
          <p:nvPr/>
        </p:nvSpPr>
        <p:spPr bwMode="auto">
          <a:xfrm>
            <a:off x="6715126" y="3930650"/>
            <a:ext cx="15875" cy="6350"/>
          </a:xfrm>
          <a:custGeom>
            <a:avLst/>
            <a:gdLst>
              <a:gd name="T0" fmla="*/ 0 w 10"/>
              <a:gd name="T1" fmla="*/ 4 h 4"/>
              <a:gd name="T2" fmla="*/ 6 w 10"/>
              <a:gd name="T3" fmla="*/ 2 h 4"/>
              <a:gd name="T4" fmla="*/ 10 w 10"/>
              <a:gd name="T5" fmla="*/ 0 h 4"/>
            </a:gdLst>
            <a:ahLst/>
            <a:cxnLst>
              <a:cxn ang="0">
                <a:pos x="T0" y="T1"/>
              </a:cxn>
              <a:cxn ang="0">
                <a:pos x="T2" y="T3"/>
              </a:cxn>
              <a:cxn ang="0">
                <a:pos x="T4" y="T5"/>
              </a:cxn>
            </a:cxnLst>
            <a:rect l="0" t="0" r="r" b="b"/>
            <a:pathLst>
              <a:path w="10" h="4">
                <a:moveTo>
                  <a:pt x="0" y="4"/>
                </a:moveTo>
                <a:lnTo>
                  <a:pt x="6" y="2"/>
                </a:lnTo>
                <a:lnTo>
                  <a:pt x="1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28" name="Freeform 148">
            <a:extLst>
              <a:ext uri="{FF2B5EF4-FFF2-40B4-BE49-F238E27FC236}">
                <a16:creationId xmlns:a16="http://schemas.microsoft.com/office/drawing/2014/main" id="{A48D7524-5AEC-D4C4-4F69-4A99E19D35FF}"/>
              </a:ext>
            </a:extLst>
          </p:cNvPr>
          <p:cNvSpPr>
            <a:spLocks/>
          </p:cNvSpPr>
          <p:nvPr/>
        </p:nvSpPr>
        <p:spPr bwMode="auto">
          <a:xfrm>
            <a:off x="6700839" y="3937001"/>
            <a:ext cx="14287" cy="4763"/>
          </a:xfrm>
          <a:custGeom>
            <a:avLst/>
            <a:gdLst>
              <a:gd name="T0" fmla="*/ 0 w 9"/>
              <a:gd name="T1" fmla="*/ 0 h 3"/>
              <a:gd name="T2" fmla="*/ 4 w 9"/>
              <a:gd name="T3" fmla="*/ 3 h 3"/>
              <a:gd name="T4" fmla="*/ 9 w 9"/>
              <a:gd name="T5" fmla="*/ 0 h 3"/>
            </a:gdLst>
            <a:ahLst/>
            <a:cxnLst>
              <a:cxn ang="0">
                <a:pos x="T0" y="T1"/>
              </a:cxn>
              <a:cxn ang="0">
                <a:pos x="T2" y="T3"/>
              </a:cxn>
              <a:cxn ang="0">
                <a:pos x="T4" y="T5"/>
              </a:cxn>
            </a:cxnLst>
            <a:rect l="0" t="0" r="r" b="b"/>
            <a:pathLst>
              <a:path w="9" h="3">
                <a:moveTo>
                  <a:pt x="0" y="0"/>
                </a:moveTo>
                <a:lnTo>
                  <a:pt x="4" y="3"/>
                </a:lnTo>
                <a:lnTo>
                  <a:pt x="9"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29" name="Freeform 149">
            <a:extLst>
              <a:ext uri="{FF2B5EF4-FFF2-40B4-BE49-F238E27FC236}">
                <a16:creationId xmlns:a16="http://schemas.microsoft.com/office/drawing/2014/main" id="{7F3EE4E0-7068-46F9-94A2-B6096EE72576}"/>
              </a:ext>
            </a:extLst>
          </p:cNvPr>
          <p:cNvSpPr>
            <a:spLocks/>
          </p:cNvSpPr>
          <p:nvPr/>
        </p:nvSpPr>
        <p:spPr bwMode="auto">
          <a:xfrm>
            <a:off x="6680200" y="3933826"/>
            <a:ext cx="20638" cy="3175"/>
          </a:xfrm>
          <a:custGeom>
            <a:avLst/>
            <a:gdLst>
              <a:gd name="T0" fmla="*/ 0 w 13"/>
              <a:gd name="T1" fmla="*/ 0 h 2"/>
              <a:gd name="T2" fmla="*/ 6 w 13"/>
              <a:gd name="T3" fmla="*/ 2 h 2"/>
              <a:gd name="T4" fmla="*/ 13 w 13"/>
              <a:gd name="T5" fmla="*/ 2 h 2"/>
            </a:gdLst>
            <a:ahLst/>
            <a:cxnLst>
              <a:cxn ang="0">
                <a:pos x="T0" y="T1"/>
              </a:cxn>
              <a:cxn ang="0">
                <a:pos x="T2" y="T3"/>
              </a:cxn>
              <a:cxn ang="0">
                <a:pos x="T4" y="T5"/>
              </a:cxn>
            </a:cxnLst>
            <a:rect l="0" t="0" r="r" b="b"/>
            <a:pathLst>
              <a:path w="13" h="2">
                <a:moveTo>
                  <a:pt x="0" y="0"/>
                </a:moveTo>
                <a:lnTo>
                  <a:pt x="6" y="2"/>
                </a:lnTo>
                <a:lnTo>
                  <a:pt x="13" y="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30" name="Freeform 150">
            <a:extLst>
              <a:ext uri="{FF2B5EF4-FFF2-40B4-BE49-F238E27FC236}">
                <a16:creationId xmlns:a16="http://schemas.microsoft.com/office/drawing/2014/main" id="{EAECB8A8-66F0-E85A-835A-54BE37468BFA}"/>
              </a:ext>
            </a:extLst>
          </p:cNvPr>
          <p:cNvSpPr>
            <a:spLocks/>
          </p:cNvSpPr>
          <p:nvPr/>
        </p:nvSpPr>
        <p:spPr bwMode="auto">
          <a:xfrm>
            <a:off x="6665914" y="3924301"/>
            <a:ext cx="14287" cy="9525"/>
          </a:xfrm>
          <a:custGeom>
            <a:avLst/>
            <a:gdLst>
              <a:gd name="T0" fmla="*/ 0 w 9"/>
              <a:gd name="T1" fmla="*/ 0 h 6"/>
              <a:gd name="T2" fmla="*/ 5 w 9"/>
              <a:gd name="T3" fmla="*/ 4 h 6"/>
              <a:gd name="T4" fmla="*/ 9 w 9"/>
              <a:gd name="T5" fmla="*/ 6 h 6"/>
            </a:gdLst>
            <a:ahLst/>
            <a:cxnLst>
              <a:cxn ang="0">
                <a:pos x="T0" y="T1"/>
              </a:cxn>
              <a:cxn ang="0">
                <a:pos x="T2" y="T3"/>
              </a:cxn>
              <a:cxn ang="0">
                <a:pos x="T4" y="T5"/>
              </a:cxn>
            </a:cxnLst>
            <a:rect l="0" t="0" r="r" b="b"/>
            <a:pathLst>
              <a:path w="9" h="6">
                <a:moveTo>
                  <a:pt x="0" y="0"/>
                </a:moveTo>
                <a:lnTo>
                  <a:pt x="5" y="4"/>
                </a:lnTo>
                <a:lnTo>
                  <a:pt x="9" y="6"/>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31" name="Freeform 151">
            <a:extLst>
              <a:ext uri="{FF2B5EF4-FFF2-40B4-BE49-F238E27FC236}">
                <a16:creationId xmlns:a16="http://schemas.microsoft.com/office/drawing/2014/main" id="{9946FFB2-BB22-0FAB-B701-8F496060BF42}"/>
              </a:ext>
            </a:extLst>
          </p:cNvPr>
          <p:cNvSpPr>
            <a:spLocks/>
          </p:cNvSpPr>
          <p:nvPr/>
        </p:nvSpPr>
        <p:spPr bwMode="auto">
          <a:xfrm>
            <a:off x="6656389" y="3906838"/>
            <a:ext cx="9525" cy="17462"/>
          </a:xfrm>
          <a:custGeom>
            <a:avLst/>
            <a:gdLst>
              <a:gd name="T0" fmla="*/ 0 w 6"/>
              <a:gd name="T1" fmla="*/ 0 h 11"/>
              <a:gd name="T2" fmla="*/ 2 w 6"/>
              <a:gd name="T3" fmla="*/ 7 h 11"/>
              <a:gd name="T4" fmla="*/ 6 w 6"/>
              <a:gd name="T5" fmla="*/ 11 h 11"/>
            </a:gdLst>
            <a:ahLst/>
            <a:cxnLst>
              <a:cxn ang="0">
                <a:pos x="T0" y="T1"/>
              </a:cxn>
              <a:cxn ang="0">
                <a:pos x="T2" y="T3"/>
              </a:cxn>
              <a:cxn ang="0">
                <a:pos x="T4" y="T5"/>
              </a:cxn>
            </a:cxnLst>
            <a:rect l="0" t="0" r="r" b="b"/>
            <a:pathLst>
              <a:path w="6" h="11">
                <a:moveTo>
                  <a:pt x="0" y="0"/>
                </a:moveTo>
                <a:lnTo>
                  <a:pt x="2" y="7"/>
                </a:lnTo>
                <a:lnTo>
                  <a:pt x="6" y="11"/>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32" name="Freeform 152">
            <a:extLst>
              <a:ext uri="{FF2B5EF4-FFF2-40B4-BE49-F238E27FC236}">
                <a16:creationId xmlns:a16="http://schemas.microsoft.com/office/drawing/2014/main" id="{5C93473B-5F18-8F1B-1DF0-8110A45B6B3C}"/>
              </a:ext>
            </a:extLst>
          </p:cNvPr>
          <p:cNvSpPr>
            <a:spLocks/>
          </p:cNvSpPr>
          <p:nvPr/>
        </p:nvSpPr>
        <p:spPr bwMode="auto">
          <a:xfrm>
            <a:off x="6653214" y="3889376"/>
            <a:ext cx="3175" cy="17463"/>
          </a:xfrm>
          <a:custGeom>
            <a:avLst/>
            <a:gdLst>
              <a:gd name="T0" fmla="*/ 0 w 2"/>
              <a:gd name="T1" fmla="*/ 0 h 11"/>
              <a:gd name="T2" fmla="*/ 0 w 2"/>
              <a:gd name="T3" fmla="*/ 7 h 11"/>
              <a:gd name="T4" fmla="*/ 2 w 2"/>
              <a:gd name="T5" fmla="*/ 11 h 11"/>
            </a:gdLst>
            <a:ahLst/>
            <a:cxnLst>
              <a:cxn ang="0">
                <a:pos x="T0" y="T1"/>
              </a:cxn>
              <a:cxn ang="0">
                <a:pos x="T2" y="T3"/>
              </a:cxn>
              <a:cxn ang="0">
                <a:pos x="T4" y="T5"/>
              </a:cxn>
            </a:cxnLst>
            <a:rect l="0" t="0" r="r" b="b"/>
            <a:pathLst>
              <a:path w="2" h="11">
                <a:moveTo>
                  <a:pt x="0" y="0"/>
                </a:moveTo>
                <a:lnTo>
                  <a:pt x="0" y="7"/>
                </a:lnTo>
                <a:lnTo>
                  <a:pt x="2" y="11"/>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33" name="Freeform 153">
            <a:extLst>
              <a:ext uri="{FF2B5EF4-FFF2-40B4-BE49-F238E27FC236}">
                <a16:creationId xmlns:a16="http://schemas.microsoft.com/office/drawing/2014/main" id="{FCBE343C-7352-5E70-8BAF-3C21FC899B2C}"/>
              </a:ext>
            </a:extLst>
          </p:cNvPr>
          <p:cNvSpPr>
            <a:spLocks/>
          </p:cNvSpPr>
          <p:nvPr/>
        </p:nvSpPr>
        <p:spPr bwMode="auto">
          <a:xfrm>
            <a:off x="6653214" y="3871913"/>
            <a:ext cx="3175" cy="17462"/>
          </a:xfrm>
          <a:custGeom>
            <a:avLst/>
            <a:gdLst>
              <a:gd name="T0" fmla="*/ 2 w 2"/>
              <a:gd name="T1" fmla="*/ 0 h 11"/>
              <a:gd name="T2" fmla="*/ 0 w 2"/>
              <a:gd name="T3" fmla="*/ 5 h 11"/>
              <a:gd name="T4" fmla="*/ 0 w 2"/>
              <a:gd name="T5" fmla="*/ 11 h 11"/>
            </a:gdLst>
            <a:ahLst/>
            <a:cxnLst>
              <a:cxn ang="0">
                <a:pos x="T0" y="T1"/>
              </a:cxn>
              <a:cxn ang="0">
                <a:pos x="T2" y="T3"/>
              </a:cxn>
              <a:cxn ang="0">
                <a:pos x="T4" y="T5"/>
              </a:cxn>
            </a:cxnLst>
            <a:rect l="0" t="0" r="r" b="b"/>
            <a:pathLst>
              <a:path w="2" h="11">
                <a:moveTo>
                  <a:pt x="2" y="0"/>
                </a:moveTo>
                <a:lnTo>
                  <a:pt x="0" y="5"/>
                </a:lnTo>
                <a:lnTo>
                  <a:pt x="0" y="11"/>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34" name="Freeform 154">
            <a:extLst>
              <a:ext uri="{FF2B5EF4-FFF2-40B4-BE49-F238E27FC236}">
                <a16:creationId xmlns:a16="http://schemas.microsoft.com/office/drawing/2014/main" id="{F9D2EA3F-DD66-46B2-069A-F4FF3826ECF8}"/>
              </a:ext>
            </a:extLst>
          </p:cNvPr>
          <p:cNvSpPr>
            <a:spLocks/>
          </p:cNvSpPr>
          <p:nvPr/>
        </p:nvSpPr>
        <p:spPr bwMode="auto">
          <a:xfrm>
            <a:off x="6656389" y="3856039"/>
            <a:ext cx="9525" cy="15875"/>
          </a:xfrm>
          <a:custGeom>
            <a:avLst/>
            <a:gdLst>
              <a:gd name="T0" fmla="*/ 6 w 6"/>
              <a:gd name="T1" fmla="*/ 0 h 10"/>
              <a:gd name="T2" fmla="*/ 2 w 6"/>
              <a:gd name="T3" fmla="*/ 4 h 10"/>
              <a:gd name="T4" fmla="*/ 0 w 6"/>
              <a:gd name="T5" fmla="*/ 10 h 10"/>
            </a:gdLst>
            <a:ahLst/>
            <a:cxnLst>
              <a:cxn ang="0">
                <a:pos x="T0" y="T1"/>
              </a:cxn>
              <a:cxn ang="0">
                <a:pos x="T2" y="T3"/>
              </a:cxn>
              <a:cxn ang="0">
                <a:pos x="T4" y="T5"/>
              </a:cxn>
            </a:cxnLst>
            <a:rect l="0" t="0" r="r" b="b"/>
            <a:pathLst>
              <a:path w="6" h="10">
                <a:moveTo>
                  <a:pt x="6" y="0"/>
                </a:moveTo>
                <a:lnTo>
                  <a:pt x="2" y="4"/>
                </a:lnTo>
                <a:lnTo>
                  <a:pt x="0" y="1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35" name="Freeform 155">
            <a:extLst>
              <a:ext uri="{FF2B5EF4-FFF2-40B4-BE49-F238E27FC236}">
                <a16:creationId xmlns:a16="http://schemas.microsoft.com/office/drawing/2014/main" id="{6E1DEB3F-1444-49BF-D53C-F0C53125BC68}"/>
              </a:ext>
            </a:extLst>
          </p:cNvPr>
          <p:cNvSpPr>
            <a:spLocks/>
          </p:cNvSpPr>
          <p:nvPr/>
        </p:nvSpPr>
        <p:spPr bwMode="auto">
          <a:xfrm>
            <a:off x="6665914" y="3841750"/>
            <a:ext cx="14287" cy="14288"/>
          </a:xfrm>
          <a:custGeom>
            <a:avLst/>
            <a:gdLst>
              <a:gd name="T0" fmla="*/ 9 w 9"/>
              <a:gd name="T1" fmla="*/ 0 h 9"/>
              <a:gd name="T2" fmla="*/ 5 w 9"/>
              <a:gd name="T3" fmla="*/ 4 h 9"/>
              <a:gd name="T4" fmla="*/ 0 w 9"/>
              <a:gd name="T5" fmla="*/ 9 h 9"/>
            </a:gdLst>
            <a:ahLst/>
            <a:cxnLst>
              <a:cxn ang="0">
                <a:pos x="T0" y="T1"/>
              </a:cxn>
              <a:cxn ang="0">
                <a:pos x="T2" y="T3"/>
              </a:cxn>
              <a:cxn ang="0">
                <a:pos x="T4" y="T5"/>
              </a:cxn>
            </a:cxnLst>
            <a:rect l="0" t="0" r="r" b="b"/>
            <a:pathLst>
              <a:path w="9" h="9">
                <a:moveTo>
                  <a:pt x="9" y="0"/>
                </a:moveTo>
                <a:lnTo>
                  <a:pt x="5" y="4"/>
                </a:lnTo>
                <a:lnTo>
                  <a:pt x="0" y="9"/>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36" name="Freeform 156">
            <a:extLst>
              <a:ext uri="{FF2B5EF4-FFF2-40B4-BE49-F238E27FC236}">
                <a16:creationId xmlns:a16="http://schemas.microsoft.com/office/drawing/2014/main" id="{21D4FAF0-2F6B-E352-AF19-6736C96DF23F}"/>
              </a:ext>
            </a:extLst>
          </p:cNvPr>
          <p:cNvSpPr>
            <a:spLocks/>
          </p:cNvSpPr>
          <p:nvPr/>
        </p:nvSpPr>
        <p:spPr bwMode="auto">
          <a:xfrm>
            <a:off x="6680200" y="3838576"/>
            <a:ext cx="20638" cy="3175"/>
          </a:xfrm>
          <a:custGeom>
            <a:avLst/>
            <a:gdLst>
              <a:gd name="T0" fmla="*/ 13 w 13"/>
              <a:gd name="T1" fmla="*/ 0 h 2"/>
              <a:gd name="T2" fmla="*/ 6 w 13"/>
              <a:gd name="T3" fmla="*/ 0 h 2"/>
              <a:gd name="T4" fmla="*/ 0 w 13"/>
              <a:gd name="T5" fmla="*/ 2 h 2"/>
            </a:gdLst>
            <a:ahLst/>
            <a:cxnLst>
              <a:cxn ang="0">
                <a:pos x="T0" y="T1"/>
              </a:cxn>
              <a:cxn ang="0">
                <a:pos x="T2" y="T3"/>
              </a:cxn>
              <a:cxn ang="0">
                <a:pos x="T4" y="T5"/>
              </a:cxn>
            </a:cxnLst>
            <a:rect l="0" t="0" r="r" b="b"/>
            <a:pathLst>
              <a:path w="13" h="2">
                <a:moveTo>
                  <a:pt x="13" y="0"/>
                </a:moveTo>
                <a:lnTo>
                  <a:pt x="6" y="0"/>
                </a:lnTo>
                <a:lnTo>
                  <a:pt x="0" y="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37" name="Freeform 157">
            <a:extLst>
              <a:ext uri="{FF2B5EF4-FFF2-40B4-BE49-F238E27FC236}">
                <a16:creationId xmlns:a16="http://schemas.microsoft.com/office/drawing/2014/main" id="{16C9BE8E-6BDE-4FA6-6B53-2190988B18C9}"/>
              </a:ext>
            </a:extLst>
          </p:cNvPr>
          <p:cNvSpPr>
            <a:spLocks/>
          </p:cNvSpPr>
          <p:nvPr/>
        </p:nvSpPr>
        <p:spPr bwMode="auto">
          <a:xfrm>
            <a:off x="6700839" y="3838576"/>
            <a:ext cx="26987" cy="3175"/>
          </a:xfrm>
          <a:custGeom>
            <a:avLst/>
            <a:gdLst>
              <a:gd name="T0" fmla="*/ 17 w 17"/>
              <a:gd name="T1" fmla="*/ 2 h 2"/>
              <a:gd name="T2" fmla="*/ 9 w 17"/>
              <a:gd name="T3" fmla="*/ 0 h 2"/>
              <a:gd name="T4" fmla="*/ 0 w 17"/>
              <a:gd name="T5" fmla="*/ 0 h 2"/>
            </a:gdLst>
            <a:ahLst/>
            <a:cxnLst>
              <a:cxn ang="0">
                <a:pos x="T0" y="T1"/>
              </a:cxn>
              <a:cxn ang="0">
                <a:pos x="T2" y="T3"/>
              </a:cxn>
              <a:cxn ang="0">
                <a:pos x="T4" y="T5"/>
              </a:cxn>
            </a:cxnLst>
            <a:rect l="0" t="0" r="r" b="b"/>
            <a:pathLst>
              <a:path w="17" h="2">
                <a:moveTo>
                  <a:pt x="17" y="2"/>
                </a:moveTo>
                <a:lnTo>
                  <a:pt x="9" y="0"/>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38" name="Freeform 158">
            <a:extLst>
              <a:ext uri="{FF2B5EF4-FFF2-40B4-BE49-F238E27FC236}">
                <a16:creationId xmlns:a16="http://schemas.microsoft.com/office/drawing/2014/main" id="{1FEC9E83-EE94-C4E2-60CC-0CE4A06A86FF}"/>
              </a:ext>
            </a:extLst>
          </p:cNvPr>
          <p:cNvSpPr>
            <a:spLocks/>
          </p:cNvSpPr>
          <p:nvPr/>
        </p:nvSpPr>
        <p:spPr bwMode="auto">
          <a:xfrm>
            <a:off x="6727826" y="3841750"/>
            <a:ext cx="3175" cy="6350"/>
          </a:xfrm>
          <a:custGeom>
            <a:avLst/>
            <a:gdLst>
              <a:gd name="T0" fmla="*/ 2 w 2"/>
              <a:gd name="T1" fmla="*/ 4 h 4"/>
              <a:gd name="T2" fmla="*/ 2 w 2"/>
              <a:gd name="T3" fmla="*/ 2 h 4"/>
              <a:gd name="T4" fmla="*/ 0 w 2"/>
              <a:gd name="T5" fmla="*/ 0 h 4"/>
            </a:gdLst>
            <a:ahLst/>
            <a:cxnLst>
              <a:cxn ang="0">
                <a:pos x="T0" y="T1"/>
              </a:cxn>
              <a:cxn ang="0">
                <a:pos x="T2" y="T3"/>
              </a:cxn>
              <a:cxn ang="0">
                <a:pos x="T4" y="T5"/>
              </a:cxn>
            </a:cxnLst>
            <a:rect l="0" t="0" r="r" b="b"/>
            <a:pathLst>
              <a:path w="2" h="4">
                <a:moveTo>
                  <a:pt x="2" y="4"/>
                </a:moveTo>
                <a:lnTo>
                  <a:pt x="2" y="2"/>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39" name="Freeform 159">
            <a:extLst>
              <a:ext uri="{FF2B5EF4-FFF2-40B4-BE49-F238E27FC236}">
                <a16:creationId xmlns:a16="http://schemas.microsoft.com/office/drawing/2014/main" id="{5BD0A556-843E-D20C-3A10-F9A000F2EB0E}"/>
              </a:ext>
            </a:extLst>
          </p:cNvPr>
          <p:cNvSpPr>
            <a:spLocks/>
          </p:cNvSpPr>
          <p:nvPr/>
        </p:nvSpPr>
        <p:spPr bwMode="auto">
          <a:xfrm>
            <a:off x="6727826" y="3848100"/>
            <a:ext cx="3175" cy="7938"/>
          </a:xfrm>
          <a:custGeom>
            <a:avLst/>
            <a:gdLst>
              <a:gd name="T0" fmla="*/ 0 w 2"/>
              <a:gd name="T1" fmla="*/ 5 h 5"/>
              <a:gd name="T2" fmla="*/ 2 w 2"/>
              <a:gd name="T3" fmla="*/ 3 h 5"/>
              <a:gd name="T4" fmla="*/ 2 w 2"/>
              <a:gd name="T5" fmla="*/ 0 h 5"/>
            </a:gdLst>
            <a:ahLst/>
            <a:cxnLst>
              <a:cxn ang="0">
                <a:pos x="T0" y="T1"/>
              </a:cxn>
              <a:cxn ang="0">
                <a:pos x="T2" y="T3"/>
              </a:cxn>
              <a:cxn ang="0">
                <a:pos x="T4" y="T5"/>
              </a:cxn>
            </a:cxnLst>
            <a:rect l="0" t="0" r="r" b="b"/>
            <a:pathLst>
              <a:path w="2" h="5">
                <a:moveTo>
                  <a:pt x="0" y="5"/>
                </a:moveTo>
                <a:lnTo>
                  <a:pt x="2" y="3"/>
                </a:lnTo>
                <a:lnTo>
                  <a:pt x="2"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40" name="Freeform 160">
            <a:extLst>
              <a:ext uri="{FF2B5EF4-FFF2-40B4-BE49-F238E27FC236}">
                <a16:creationId xmlns:a16="http://schemas.microsoft.com/office/drawing/2014/main" id="{646610DF-EEF8-1C7C-FE2C-59027E0FEF38}"/>
              </a:ext>
            </a:extLst>
          </p:cNvPr>
          <p:cNvSpPr>
            <a:spLocks/>
          </p:cNvSpPr>
          <p:nvPr/>
        </p:nvSpPr>
        <p:spPr bwMode="auto">
          <a:xfrm>
            <a:off x="6700839" y="3856039"/>
            <a:ext cx="26987" cy="3175"/>
          </a:xfrm>
          <a:custGeom>
            <a:avLst/>
            <a:gdLst>
              <a:gd name="T0" fmla="*/ 0 w 17"/>
              <a:gd name="T1" fmla="*/ 2 h 2"/>
              <a:gd name="T2" fmla="*/ 9 w 17"/>
              <a:gd name="T3" fmla="*/ 2 h 2"/>
              <a:gd name="T4" fmla="*/ 17 w 17"/>
              <a:gd name="T5" fmla="*/ 0 h 2"/>
            </a:gdLst>
            <a:ahLst/>
            <a:cxnLst>
              <a:cxn ang="0">
                <a:pos x="T0" y="T1"/>
              </a:cxn>
              <a:cxn ang="0">
                <a:pos x="T2" y="T3"/>
              </a:cxn>
              <a:cxn ang="0">
                <a:pos x="T4" y="T5"/>
              </a:cxn>
            </a:cxnLst>
            <a:rect l="0" t="0" r="r" b="b"/>
            <a:pathLst>
              <a:path w="17" h="2">
                <a:moveTo>
                  <a:pt x="0" y="2"/>
                </a:moveTo>
                <a:lnTo>
                  <a:pt x="9" y="2"/>
                </a:lnTo>
                <a:lnTo>
                  <a:pt x="17"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41" name="Freeform 161">
            <a:extLst>
              <a:ext uri="{FF2B5EF4-FFF2-40B4-BE49-F238E27FC236}">
                <a16:creationId xmlns:a16="http://schemas.microsoft.com/office/drawing/2014/main" id="{49F633C5-75CB-C12B-2D87-2DCABC26FC8F}"/>
              </a:ext>
            </a:extLst>
          </p:cNvPr>
          <p:cNvSpPr>
            <a:spLocks/>
          </p:cNvSpPr>
          <p:nvPr/>
        </p:nvSpPr>
        <p:spPr bwMode="auto">
          <a:xfrm>
            <a:off x="6680200" y="3856039"/>
            <a:ext cx="20638" cy="3175"/>
          </a:xfrm>
          <a:custGeom>
            <a:avLst/>
            <a:gdLst>
              <a:gd name="T0" fmla="*/ 0 w 13"/>
              <a:gd name="T1" fmla="*/ 0 h 2"/>
              <a:gd name="T2" fmla="*/ 6 w 13"/>
              <a:gd name="T3" fmla="*/ 2 h 2"/>
              <a:gd name="T4" fmla="*/ 13 w 13"/>
              <a:gd name="T5" fmla="*/ 2 h 2"/>
            </a:gdLst>
            <a:ahLst/>
            <a:cxnLst>
              <a:cxn ang="0">
                <a:pos x="T0" y="T1"/>
              </a:cxn>
              <a:cxn ang="0">
                <a:pos x="T2" y="T3"/>
              </a:cxn>
              <a:cxn ang="0">
                <a:pos x="T4" y="T5"/>
              </a:cxn>
            </a:cxnLst>
            <a:rect l="0" t="0" r="r" b="b"/>
            <a:pathLst>
              <a:path w="13" h="2">
                <a:moveTo>
                  <a:pt x="0" y="0"/>
                </a:moveTo>
                <a:lnTo>
                  <a:pt x="6" y="2"/>
                </a:lnTo>
                <a:lnTo>
                  <a:pt x="13" y="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42" name="Freeform 162">
            <a:extLst>
              <a:ext uri="{FF2B5EF4-FFF2-40B4-BE49-F238E27FC236}">
                <a16:creationId xmlns:a16="http://schemas.microsoft.com/office/drawing/2014/main" id="{0D6A2572-1EFF-ED2D-2E3D-8DDE964F7AE5}"/>
              </a:ext>
            </a:extLst>
          </p:cNvPr>
          <p:cNvSpPr>
            <a:spLocks/>
          </p:cNvSpPr>
          <p:nvPr/>
        </p:nvSpPr>
        <p:spPr bwMode="auto">
          <a:xfrm>
            <a:off x="6665914" y="3844926"/>
            <a:ext cx="14287" cy="11113"/>
          </a:xfrm>
          <a:custGeom>
            <a:avLst/>
            <a:gdLst>
              <a:gd name="T0" fmla="*/ 0 w 9"/>
              <a:gd name="T1" fmla="*/ 0 h 7"/>
              <a:gd name="T2" fmla="*/ 5 w 9"/>
              <a:gd name="T3" fmla="*/ 2 h 7"/>
              <a:gd name="T4" fmla="*/ 9 w 9"/>
              <a:gd name="T5" fmla="*/ 7 h 7"/>
            </a:gdLst>
            <a:ahLst/>
            <a:cxnLst>
              <a:cxn ang="0">
                <a:pos x="T0" y="T1"/>
              </a:cxn>
              <a:cxn ang="0">
                <a:pos x="T2" y="T3"/>
              </a:cxn>
              <a:cxn ang="0">
                <a:pos x="T4" y="T5"/>
              </a:cxn>
            </a:cxnLst>
            <a:rect l="0" t="0" r="r" b="b"/>
            <a:pathLst>
              <a:path w="9" h="7">
                <a:moveTo>
                  <a:pt x="0" y="0"/>
                </a:moveTo>
                <a:lnTo>
                  <a:pt x="5" y="2"/>
                </a:lnTo>
                <a:lnTo>
                  <a:pt x="9" y="7"/>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43" name="Freeform 163">
            <a:extLst>
              <a:ext uri="{FF2B5EF4-FFF2-40B4-BE49-F238E27FC236}">
                <a16:creationId xmlns:a16="http://schemas.microsoft.com/office/drawing/2014/main" id="{07E4493D-43ED-4DA9-4755-08F85ED82EFA}"/>
              </a:ext>
            </a:extLst>
          </p:cNvPr>
          <p:cNvSpPr>
            <a:spLocks/>
          </p:cNvSpPr>
          <p:nvPr/>
        </p:nvSpPr>
        <p:spPr bwMode="auto">
          <a:xfrm>
            <a:off x="6656389" y="3827463"/>
            <a:ext cx="9525" cy="17462"/>
          </a:xfrm>
          <a:custGeom>
            <a:avLst/>
            <a:gdLst>
              <a:gd name="T0" fmla="*/ 0 w 6"/>
              <a:gd name="T1" fmla="*/ 0 h 11"/>
              <a:gd name="T2" fmla="*/ 2 w 6"/>
              <a:gd name="T3" fmla="*/ 7 h 11"/>
              <a:gd name="T4" fmla="*/ 6 w 6"/>
              <a:gd name="T5" fmla="*/ 11 h 11"/>
            </a:gdLst>
            <a:ahLst/>
            <a:cxnLst>
              <a:cxn ang="0">
                <a:pos x="T0" y="T1"/>
              </a:cxn>
              <a:cxn ang="0">
                <a:pos x="T2" y="T3"/>
              </a:cxn>
              <a:cxn ang="0">
                <a:pos x="T4" y="T5"/>
              </a:cxn>
            </a:cxnLst>
            <a:rect l="0" t="0" r="r" b="b"/>
            <a:pathLst>
              <a:path w="6" h="11">
                <a:moveTo>
                  <a:pt x="0" y="0"/>
                </a:moveTo>
                <a:lnTo>
                  <a:pt x="2" y="7"/>
                </a:lnTo>
                <a:lnTo>
                  <a:pt x="6" y="11"/>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44" name="Freeform 164">
            <a:extLst>
              <a:ext uri="{FF2B5EF4-FFF2-40B4-BE49-F238E27FC236}">
                <a16:creationId xmlns:a16="http://schemas.microsoft.com/office/drawing/2014/main" id="{21A03661-A16A-F2C2-A110-456EBE0FAFA0}"/>
              </a:ext>
            </a:extLst>
          </p:cNvPr>
          <p:cNvSpPr>
            <a:spLocks/>
          </p:cNvSpPr>
          <p:nvPr/>
        </p:nvSpPr>
        <p:spPr bwMode="auto">
          <a:xfrm>
            <a:off x="6653214" y="3811589"/>
            <a:ext cx="3175" cy="15875"/>
          </a:xfrm>
          <a:custGeom>
            <a:avLst/>
            <a:gdLst>
              <a:gd name="T0" fmla="*/ 0 w 2"/>
              <a:gd name="T1" fmla="*/ 0 h 10"/>
              <a:gd name="T2" fmla="*/ 0 w 2"/>
              <a:gd name="T3" fmla="*/ 4 h 10"/>
              <a:gd name="T4" fmla="*/ 2 w 2"/>
              <a:gd name="T5" fmla="*/ 10 h 10"/>
            </a:gdLst>
            <a:ahLst/>
            <a:cxnLst>
              <a:cxn ang="0">
                <a:pos x="T0" y="T1"/>
              </a:cxn>
              <a:cxn ang="0">
                <a:pos x="T2" y="T3"/>
              </a:cxn>
              <a:cxn ang="0">
                <a:pos x="T4" y="T5"/>
              </a:cxn>
            </a:cxnLst>
            <a:rect l="0" t="0" r="r" b="b"/>
            <a:pathLst>
              <a:path w="2" h="10">
                <a:moveTo>
                  <a:pt x="0" y="0"/>
                </a:moveTo>
                <a:lnTo>
                  <a:pt x="0" y="4"/>
                </a:lnTo>
                <a:lnTo>
                  <a:pt x="2" y="1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45" name="Freeform 165">
            <a:extLst>
              <a:ext uri="{FF2B5EF4-FFF2-40B4-BE49-F238E27FC236}">
                <a16:creationId xmlns:a16="http://schemas.microsoft.com/office/drawing/2014/main" id="{F6425CEC-DEA8-1C18-7E30-79A08AEC084B}"/>
              </a:ext>
            </a:extLst>
          </p:cNvPr>
          <p:cNvSpPr>
            <a:spLocks/>
          </p:cNvSpPr>
          <p:nvPr/>
        </p:nvSpPr>
        <p:spPr bwMode="auto">
          <a:xfrm>
            <a:off x="6653214" y="3790950"/>
            <a:ext cx="3175" cy="20638"/>
          </a:xfrm>
          <a:custGeom>
            <a:avLst/>
            <a:gdLst>
              <a:gd name="T0" fmla="*/ 2 w 2"/>
              <a:gd name="T1" fmla="*/ 0 h 13"/>
              <a:gd name="T2" fmla="*/ 0 w 2"/>
              <a:gd name="T3" fmla="*/ 6 h 13"/>
              <a:gd name="T4" fmla="*/ 0 w 2"/>
              <a:gd name="T5" fmla="*/ 13 h 13"/>
            </a:gdLst>
            <a:ahLst/>
            <a:cxnLst>
              <a:cxn ang="0">
                <a:pos x="T0" y="T1"/>
              </a:cxn>
              <a:cxn ang="0">
                <a:pos x="T2" y="T3"/>
              </a:cxn>
              <a:cxn ang="0">
                <a:pos x="T4" y="T5"/>
              </a:cxn>
            </a:cxnLst>
            <a:rect l="0" t="0" r="r" b="b"/>
            <a:pathLst>
              <a:path w="2" h="13">
                <a:moveTo>
                  <a:pt x="2" y="0"/>
                </a:moveTo>
                <a:lnTo>
                  <a:pt x="0" y="6"/>
                </a:lnTo>
                <a:lnTo>
                  <a:pt x="0" y="13"/>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46" name="Freeform 166">
            <a:extLst>
              <a:ext uri="{FF2B5EF4-FFF2-40B4-BE49-F238E27FC236}">
                <a16:creationId xmlns:a16="http://schemas.microsoft.com/office/drawing/2014/main" id="{CC88DDBB-5CCB-930C-ACB1-25CF0D7624BC}"/>
              </a:ext>
            </a:extLst>
          </p:cNvPr>
          <p:cNvSpPr>
            <a:spLocks/>
          </p:cNvSpPr>
          <p:nvPr/>
        </p:nvSpPr>
        <p:spPr bwMode="auto">
          <a:xfrm>
            <a:off x="6656389" y="3776664"/>
            <a:ext cx="9525" cy="14287"/>
          </a:xfrm>
          <a:custGeom>
            <a:avLst/>
            <a:gdLst>
              <a:gd name="T0" fmla="*/ 6 w 6"/>
              <a:gd name="T1" fmla="*/ 0 h 9"/>
              <a:gd name="T2" fmla="*/ 2 w 6"/>
              <a:gd name="T3" fmla="*/ 4 h 9"/>
              <a:gd name="T4" fmla="*/ 0 w 6"/>
              <a:gd name="T5" fmla="*/ 9 h 9"/>
            </a:gdLst>
            <a:ahLst/>
            <a:cxnLst>
              <a:cxn ang="0">
                <a:pos x="T0" y="T1"/>
              </a:cxn>
              <a:cxn ang="0">
                <a:pos x="T2" y="T3"/>
              </a:cxn>
              <a:cxn ang="0">
                <a:pos x="T4" y="T5"/>
              </a:cxn>
            </a:cxnLst>
            <a:rect l="0" t="0" r="r" b="b"/>
            <a:pathLst>
              <a:path w="6" h="9">
                <a:moveTo>
                  <a:pt x="6" y="0"/>
                </a:moveTo>
                <a:lnTo>
                  <a:pt x="2" y="4"/>
                </a:lnTo>
                <a:lnTo>
                  <a:pt x="0" y="9"/>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47" name="Freeform 167">
            <a:extLst>
              <a:ext uri="{FF2B5EF4-FFF2-40B4-BE49-F238E27FC236}">
                <a16:creationId xmlns:a16="http://schemas.microsoft.com/office/drawing/2014/main" id="{09978441-6476-CAFB-F1CF-F11FDA5C6A4F}"/>
              </a:ext>
            </a:extLst>
          </p:cNvPr>
          <p:cNvSpPr>
            <a:spLocks/>
          </p:cNvSpPr>
          <p:nvPr/>
        </p:nvSpPr>
        <p:spPr bwMode="auto">
          <a:xfrm>
            <a:off x="6665914" y="3762375"/>
            <a:ext cx="14287" cy="14288"/>
          </a:xfrm>
          <a:custGeom>
            <a:avLst/>
            <a:gdLst>
              <a:gd name="T0" fmla="*/ 9 w 9"/>
              <a:gd name="T1" fmla="*/ 0 h 9"/>
              <a:gd name="T2" fmla="*/ 5 w 9"/>
              <a:gd name="T3" fmla="*/ 3 h 9"/>
              <a:gd name="T4" fmla="*/ 0 w 9"/>
              <a:gd name="T5" fmla="*/ 9 h 9"/>
            </a:gdLst>
            <a:ahLst/>
            <a:cxnLst>
              <a:cxn ang="0">
                <a:pos x="T0" y="T1"/>
              </a:cxn>
              <a:cxn ang="0">
                <a:pos x="T2" y="T3"/>
              </a:cxn>
              <a:cxn ang="0">
                <a:pos x="T4" y="T5"/>
              </a:cxn>
            </a:cxnLst>
            <a:rect l="0" t="0" r="r" b="b"/>
            <a:pathLst>
              <a:path w="9" h="9">
                <a:moveTo>
                  <a:pt x="9" y="0"/>
                </a:moveTo>
                <a:lnTo>
                  <a:pt x="5" y="3"/>
                </a:lnTo>
                <a:lnTo>
                  <a:pt x="0" y="9"/>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48" name="Freeform 168">
            <a:extLst>
              <a:ext uri="{FF2B5EF4-FFF2-40B4-BE49-F238E27FC236}">
                <a16:creationId xmlns:a16="http://schemas.microsoft.com/office/drawing/2014/main" id="{0ADB1F3A-8D8E-95C0-BCE4-C959AE2DC0D4}"/>
              </a:ext>
            </a:extLst>
          </p:cNvPr>
          <p:cNvSpPr>
            <a:spLocks/>
          </p:cNvSpPr>
          <p:nvPr/>
        </p:nvSpPr>
        <p:spPr bwMode="auto">
          <a:xfrm>
            <a:off x="6680200" y="3759201"/>
            <a:ext cx="20638" cy="3175"/>
          </a:xfrm>
          <a:custGeom>
            <a:avLst/>
            <a:gdLst>
              <a:gd name="T0" fmla="*/ 13 w 13"/>
              <a:gd name="T1" fmla="*/ 0 h 2"/>
              <a:gd name="T2" fmla="*/ 6 w 13"/>
              <a:gd name="T3" fmla="*/ 0 h 2"/>
              <a:gd name="T4" fmla="*/ 0 w 13"/>
              <a:gd name="T5" fmla="*/ 2 h 2"/>
            </a:gdLst>
            <a:ahLst/>
            <a:cxnLst>
              <a:cxn ang="0">
                <a:pos x="T0" y="T1"/>
              </a:cxn>
              <a:cxn ang="0">
                <a:pos x="T2" y="T3"/>
              </a:cxn>
              <a:cxn ang="0">
                <a:pos x="T4" y="T5"/>
              </a:cxn>
            </a:cxnLst>
            <a:rect l="0" t="0" r="r" b="b"/>
            <a:pathLst>
              <a:path w="13" h="2">
                <a:moveTo>
                  <a:pt x="13" y="0"/>
                </a:moveTo>
                <a:lnTo>
                  <a:pt x="6" y="0"/>
                </a:lnTo>
                <a:lnTo>
                  <a:pt x="0" y="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49" name="Freeform 169">
            <a:extLst>
              <a:ext uri="{FF2B5EF4-FFF2-40B4-BE49-F238E27FC236}">
                <a16:creationId xmlns:a16="http://schemas.microsoft.com/office/drawing/2014/main" id="{1C1592D9-870C-7AF9-7CE0-6F15A95AE2BB}"/>
              </a:ext>
            </a:extLst>
          </p:cNvPr>
          <p:cNvSpPr>
            <a:spLocks/>
          </p:cNvSpPr>
          <p:nvPr/>
        </p:nvSpPr>
        <p:spPr bwMode="auto">
          <a:xfrm>
            <a:off x="6700839" y="3759201"/>
            <a:ext cx="26987" cy="3175"/>
          </a:xfrm>
          <a:custGeom>
            <a:avLst/>
            <a:gdLst>
              <a:gd name="T0" fmla="*/ 17 w 17"/>
              <a:gd name="T1" fmla="*/ 2 h 2"/>
              <a:gd name="T2" fmla="*/ 9 w 17"/>
              <a:gd name="T3" fmla="*/ 0 h 2"/>
              <a:gd name="T4" fmla="*/ 0 w 17"/>
              <a:gd name="T5" fmla="*/ 0 h 2"/>
            </a:gdLst>
            <a:ahLst/>
            <a:cxnLst>
              <a:cxn ang="0">
                <a:pos x="T0" y="T1"/>
              </a:cxn>
              <a:cxn ang="0">
                <a:pos x="T2" y="T3"/>
              </a:cxn>
              <a:cxn ang="0">
                <a:pos x="T4" y="T5"/>
              </a:cxn>
            </a:cxnLst>
            <a:rect l="0" t="0" r="r" b="b"/>
            <a:pathLst>
              <a:path w="17" h="2">
                <a:moveTo>
                  <a:pt x="17" y="2"/>
                </a:moveTo>
                <a:lnTo>
                  <a:pt x="9" y="0"/>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50" name="Freeform 170">
            <a:extLst>
              <a:ext uri="{FF2B5EF4-FFF2-40B4-BE49-F238E27FC236}">
                <a16:creationId xmlns:a16="http://schemas.microsoft.com/office/drawing/2014/main" id="{C04ADE97-8252-0B88-62A1-DC13480CC660}"/>
              </a:ext>
            </a:extLst>
          </p:cNvPr>
          <p:cNvSpPr>
            <a:spLocks/>
          </p:cNvSpPr>
          <p:nvPr/>
        </p:nvSpPr>
        <p:spPr bwMode="auto">
          <a:xfrm>
            <a:off x="6727826" y="3762375"/>
            <a:ext cx="3175" cy="7938"/>
          </a:xfrm>
          <a:custGeom>
            <a:avLst/>
            <a:gdLst>
              <a:gd name="T0" fmla="*/ 2 w 2"/>
              <a:gd name="T1" fmla="*/ 5 h 5"/>
              <a:gd name="T2" fmla="*/ 2 w 2"/>
              <a:gd name="T3" fmla="*/ 3 h 5"/>
              <a:gd name="T4" fmla="*/ 0 w 2"/>
              <a:gd name="T5" fmla="*/ 0 h 5"/>
            </a:gdLst>
            <a:ahLst/>
            <a:cxnLst>
              <a:cxn ang="0">
                <a:pos x="T0" y="T1"/>
              </a:cxn>
              <a:cxn ang="0">
                <a:pos x="T2" y="T3"/>
              </a:cxn>
              <a:cxn ang="0">
                <a:pos x="T4" y="T5"/>
              </a:cxn>
            </a:cxnLst>
            <a:rect l="0" t="0" r="r" b="b"/>
            <a:pathLst>
              <a:path w="2" h="5">
                <a:moveTo>
                  <a:pt x="2" y="5"/>
                </a:moveTo>
                <a:lnTo>
                  <a:pt x="2" y="3"/>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51" name="Freeform 171">
            <a:extLst>
              <a:ext uri="{FF2B5EF4-FFF2-40B4-BE49-F238E27FC236}">
                <a16:creationId xmlns:a16="http://schemas.microsoft.com/office/drawing/2014/main" id="{DC355DBD-B367-013A-1705-1F0BA095C79D}"/>
              </a:ext>
            </a:extLst>
          </p:cNvPr>
          <p:cNvSpPr>
            <a:spLocks/>
          </p:cNvSpPr>
          <p:nvPr/>
        </p:nvSpPr>
        <p:spPr bwMode="auto">
          <a:xfrm>
            <a:off x="6727826" y="3770313"/>
            <a:ext cx="3175" cy="6350"/>
          </a:xfrm>
          <a:custGeom>
            <a:avLst/>
            <a:gdLst>
              <a:gd name="T0" fmla="*/ 0 w 2"/>
              <a:gd name="T1" fmla="*/ 4 h 4"/>
              <a:gd name="T2" fmla="*/ 2 w 2"/>
              <a:gd name="T3" fmla="*/ 2 h 4"/>
              <a:gd name="T4" fmla="*/ 2 w 2"/>
              <a:gd name="T5" fmla="*/ 0 h 4"/>
            </a:gdLst>
            <a:ahLst/>
            <a:cxnLst>
              <a:cxn ang="0">
                <a:pos x="T0" y="T1"/>
              </a:cxn>
              <a:cxn ang="0">
                <a:pos x="T2" y="T3"/>
              </a:cxn>
              <a:cxn ang="0">
                <a:pos x="T4" y="T5"/>
              </a:cxn>
            </a:cxnLst>
            <a:rect l="0" t="0" r="r" b="b"/>
            <a:pathLst>
              <a:path w="2" h="4">
                <a:moveTo>
                  <a:pt x="0" y="4"/>
                </a:moveTo>
                <a:lnTo>
                  <a:pt x="2" y="2"/>
                </a:lnTo>
                <a:lnTo>
                  <a:pt x="2"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52" name="Freeform 172">
            <a:extLst>
              <a:ext uri="{FF2B5EF4-FFF2-40B4-BE49-F238E27FC236}">
                <a16:creationId xmlns:a16="http://schemas.microsoft.com/office/drawing/2014/main" id="{4937451F-2B1D-A3F6-2461-C794FFBE071B}"/>
              </a:ext>
            </a:extLst>
          </p:cNvPr>
          <p:cNvSpPr>
            <a:spLocks/>
          </p:cNvSpPr>
          <p:nvPr/>
        </p:nvSpPr>
        <p:spPr bwMode="auto">
          <a:xfrm>
            <a:off x="6700839" y="3776664"/>
            <a:ext cx="26987" cy="3175"/>
          </a:xfrm>
          <a:custGeom>
            <a:avLst/>
            <a:gdLst>
              <a:gd name="T0" fmla="*/ 0 w 17"/>
              <a:gd name="T1" fmla="*/ 2 h 2"/>
              <a:gd name="T2" fmla="*/ 9 w 17"/>
              <a:gd name="T3" fmla="*/ 2 h 2"/>
              <a:gd name="T4" fmla="*/ 17 w 17"/>
              <a:gd name="T5" fmla="*/ 0 h 2"/>
            </a:gdLst>
            <a:ahLst/>
            <a:cxnLst>
              <a:cxn ang="0">
                <a:pos x="T0" y="T1"/>
              </a:cxn>
              <a:cxn ang="0">
                <a:pos x="T2" y="T3"/>
              </a:cxn>
              <a:cxn ang="0">
                <a:pos x="T4" y="T5"/>
              </a:cxn>
            </a:cxnLst>
            <a:rect l="0" t="0" r="r" b="b"/>
            <a:pathLst>
              <a:path w="17" h="2">
                <a:moveTo>
                  <a:pt x="0" y="2"/>
                </a:moveTo>
                <a:lnTo>
                  <a:pt x="9" y="2"/>
                </a:lnTo>
                <a:lnTo>
                  <a:pt x="17"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53" name="Freeform 173">
            <a:extLst>
              <a:ext uri="{FF2B5EF4-FFF2-40B4-BE49-F238E27FC236}">
                <a16:creationId xmlns:a16="http://schemas.microsoft.com/office/drawing/2014/main" id="{40D7AC8C-D5D2-1189-E704-041D20677E7F}"/>
              </a:ext>
            </a:extLst>
          </p:cNvPr>
          <p:cNvSpPr>
            <a:spLocks/>
          </p:cNvSpPr>
          <p:nvPr/>
        </p:nvSpPr>
        <p:spPr bwMode="auto">
          <a:xfrm>
            <a:off x="6680200" y="3773488"/>
            <a:ext cx="20638" cy="6350"/>
          </a:xfrm>
          <a:custGeom>
            <a:avLst/>
            <a:gdLst>
              <a:gd name="T0" fmla="*/ 0 w 13"/>
              <a:gd name="T1" fmla="*/ 0 h 4"/>
              <a:gd name="T2" fmla="*/ 6 w 13"/>
              <a:gd name="T3" fmla="*/ 2 h 4"/>
              <a:gd name="T4" fmla="*/ 13 w 13"/>
              <a:gd name="T5" fmla="*/ 4 h 4"/>
            </a:gdLst>
            <a:ahLst/>
            <a:cxnLst>
              <a:cxn ang="0">
                <a:pos x="T0" y="T1"/>
              </a:cxn>
              <a:cxn ang="0">
                <a:pos x="T2" y="T3"/>
              </a:cxn>
              <a:cxn ang="0">
                <a:pos x="T4" y="T5"/>
              </a:cxn>
            </a:cxnLst>
            <a:rect l="0" t="0" r="r" b="b"/>
            <a:pathLst>
              <a:path w="13" h="4">
                <a:moveTo>
                  <a:pt x="0" y="0"/>
                </a:moveTo>
                <a:lnTo>
                  <a:pt x="6" y="2"/>
                </a:lnTo>
                <a:lnTo>
                  <a:pt x="13" y="4"/>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54" name="Freeform 174">
            <a:extLst>
              <a:ext uri="{FF2B5EF4-FFF2-40B4-BE49-F238E27FC236}">
                <a16:creationId xmlns:a16="http://schemas.microsoft.com/office/drawing/2014/main" id="{351A9FD3-D300-EBA7-AEA5-6A8085A23874}"/>
              </a:ext>
            </a:extLst>
          </p:cNvPr>
          <p:cNvSpPr>
            <a:spLocks/>
          </p:cNvSpPr>
          <p:nvPr/>
        </p:nvSpPr>
        <p:spPr bwMode="auto">
          <a:xfrm>
            <a:off x="6665914" y="3759200"/>
            <a:ext cx="14287" cy="14288"/>
          </a:xfrm>
          <a:custGeom>
            <a:avLst/>
            <a:gdLst>
              <a:gd name="T0" fmla="*/ 0 w 9"/>
              <a:gd name="T1" fmla="*/ 0 h 9"/>
              <a:gd name="T2" fmla="*/ 5 w 9"/>
              <a:gd name="T3" fmla="*/ 7 h 9"/>
              <a:gd name="T4" fmla="*/ 9 w 9"/>
              <a:gd name="T5" fmla="*/ 9 h 9"/>
            </a:gdLst>
            <a:ahLst/>
            <a:cxnLst>
              <a:cxn ang="0">
                <a:pos x="T0" y="T1"/>
              </a:cxn>
              <a:cxn ang="0">
                <a:pos x="T2" y="T3"/>
              </a:cxn>
              <a:cxn ang="0">
                <a:pos x="T4" y="T5"/>
              </a:cxn>
            </a:cxnLst>
            <a:rect l="0" t="0" r="r" b="b"/>
            <a:pathLst>
              <a:path w="9" h="9">
                <a:moveTo>
                  <a:pt x="0" y="0"/>
                </a:moveTo>
                <a:lnTo>
                  <a:pt x="5" y="7"/>
                </a:lnTo>
                <a:lnTo>
                  <a:pt x="9" y="9"/>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55" name="Freeform 175">
            <a:extLst>
              <a:ext uri="{FF2B5EF4-FFF2-40B4-BE49-F238E27FC236}">
                <a16:creationId xmlns:a16="http://schemas.microsoft.com/office/drawing/2014/main" id="{065DD811-D685-E080-526F-F1E8D54A1757}"/>
              </a:ext>
            </a:extLst>
          </p:cNvPr>
          <p:cNvSpPr>
            <a:spLocks/>
          </p:cNvSpPr>
          <p:nvPr/>
        </p:nvSpPr>
        <p:spPr bwMode="auto">
          <a:xfrm>
            <a:off x="6656389" y="3746500"/>
            <a:ext cx="9525" cy="12700"/>
          </a:xfrm>
          <a:custGeom>
            <a:avLst/>
            <a:gdLst>
              <a:gd name="T0" fmla="*/ 0 w 6"/>
              <a:gd name="T1" fmla="*/ 0 h 8"/>
              <a:gd name="T2" fmla="*/ 2 w 6"/>
              <a:gd name="T3" fmla="*/ 4 h 8"/>
              <a:gd name="T4" fmla="*/ 6 w 6"/>
              <a:gd name="T5" fmla="*/ 8 h 8"/>
            </a:gdLst>
            <a:ahLst/>
            <a:cxnLst>
              <a:cxn ang="0">
                <a:pos x="T0" y="T1"/>
              </a:cxn>
              <a:cxn ang="0">
                <a:pos x="T2" y="T3"/>
              </a:cxn>
              <a:cxn ang="0">
                <a:pos x="T4" y="T5"/>
              </a:cxn>
            </a:cxnLst>
            <a:rect l="0" t="0" r="r" b="b"/>
            <a:pathLst>
              <a:path w="6" h="8">
                <a:moveTo>
                  <a:pt x="0" y="0"/>
                </a:moveTo>
                <a:lnTo>
                  <a:pt x="2" y="4"/>
                </a:lnTo>
                <a:lnTo>
                  <a:pt x="6" y="8"/>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56" name="Freeform 176">
            <a:extLst>
              <a:ext uri="{FF2B5EF4-FFF2-40B4-BE49-F238E27FC236}">
                <a16:creationId xmlns:a16="http://schemas.microsoft.com/office/drawing/2014/main" id="{5C16C5E7-899F-F9B7-3EF5-F3033FA14D28}"/>
              </a:ext>
            </a:extLst>
          </p:cNvPr>
          <p:cNvSpPr>
            <a:spLocks/>
          </p:cNvSpPr>
          <p:nvPr/>
        </p:nvSpPr>
        <p:spPr bwMode="auto">
          <a:xfrm>
            <a:off x="6653214" y="3729038"/>
            <a:ext cx="3175" cy="17462"/>
          </a:xfrm>
          <a:custGeom>
            <a:avLst/>
            <a:gdLst>
              <a:gd name="T0" fmla="*/ 0 w 2"/>
              <a:gd name="T1" fmla="*/ 0 h 11"/>
              <a:gd name="T2" fmla="*/ 0 w 2"/>
              <a:gd name="T3" fmla="*/ 6 h 11"/>
              <a:gd name="T4" fmla="*/ 2 w 2"/>
              <a:gd name="T5" fmla="*/ 11 h 11"/>
            </a:gdLst>
            <a:ahLst/>
            <a:cxnLst>
              <a:cxn ang="0">
                <a:pos x="T0" y="T1"/>
              </a:cxn>
              <a:cxn ang="0">
                <a:pos x="T2" y="T3"/>
              </a:cxn>
              <a:cxn ang="0">
                <a:pos x="T4" y="T5"/>
              </a:cxn>
            </a:cxnLst>
            <a:rect l="0" t="0" r="r" b="b"/>
            <a:pathLst>
              <a:path w="2" h="11">
                <a:moveTo>
                  <a:pt x="0" y="0"/>
                </a:moveTo>
                <a:lnTo>
                  <a:pt x="0" y="6"/>
                </a:lnTo>
                <a:lnTo>
                  <a:pt x="2" y="11"/>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57" name="Freeform 177">
            <a:extLst>
              <a:ext uri="{FF2B5EF4-FFF2-40B4-BE49-F238E27FC236}">
                <a16:creationId xmlns:a16="http://schemas.microsoft.com/office/drawing/2014/main" id="{0A873DB1-CCF6-3361-57E3-B1DF704C9DBE}"/>
              </a:ext>
            </a:extLst>
          </p:cNvPr>
          <p:cNvSpPr>
            <a:spLocks/>
          </p:cNvSpPr>
          <p:nvPr/>
        </p:nvSpPr>
        <p:spPr bwMode="auto">
          <a:xfrm>
            <a:off x="6653214" y="3711576"/>
            <a:ext cx="1587" cy="17463"/>
          </a:xfrm>
          <a:custGeom>
            <a:avLst/>
            <a:gdLst>
              <a:gd name="T0" fmla="*/ 0 h 11"/>
              <a:gd name="T1" fmla="*/ 4 h 11"/>
              <a:gd name="T2" fmla="*/ 11 h 11"/>
            </a:gdLst>
            <a:ahLst/>
            <a:cxnLst>
              <a:cxn ang="0">
                <a:pos x="0" y="T0"/>
              </a:cxn>
              <a:cxn ang="0">
                <a:pos x="0" y="T1"/>
              </a:cxn>
              <a:cxn ang="0">
                <a:pos x="0" y="T2"/>
              </a:cxn>
            </a:cxnLst>
            <a:rect l="0" t="0" r="r" b="b"/>
            <a:pathLst>
              <a:path h="11">
                <a:moveTo>
                  <a:pt x="0" y="0"/>
                </a:moveTo>
                <a:lnTo>
                  <a:pt x="0" y="4"/>
                </a:lnTo>
                <a:lnTo>
                  <a:pt x="0" y="11"/>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58" name="Freeform 178">
            <a:extLst>
              <a:ext uri="{FF2B5EF4-FFF2-40B4-BE49-F238E27FC236}">
                <a16:creationId xmlns:a16="http://schemas.microsoft.com/office/drawing/2014/main" id="{81CCE160-F7CA-68FA-1EF2-ABD2584E9C94}"/>
              </a:ext>
            </a:extLst>
          </p:cNvPr>
          <p:cNvSpPr>
            <a:spLocks/>
          </p:cNvSpPr>
          <p:nvPr/>
        </p:nvSpPr>
        <p:spPr bwMode="auto">
          <a:xfrm>
            <a:off x="6653213" y="3694113"/>
            <a:ext cx="12700" cy="17462"/>
          </a:xfrm>
          <a:custGeom>
            <a:avLst/>
            <a:gdLst>
              <a:gd name="T0" fmla="*/ 8 w 8"/>
              <a:gd name="T1" fmla="*/ 0 h 11"/>
              <a:gd name="T2" fmla="*/ 4 w 8"/>
              <a:gd name="T3" fmla="*/ 5 h 11"/>
              <a:gd name="T4" fmla="*/ 0 w 8"/>
              <a:gd name="T5" fmla="*/ 11 h 11"/>
            </a:gdLst>
            <a:ahLst/>
            <a:cxnLst>
              <a:cxn ang="0">
                <a:pos x="T0" y="T1"/>
              </a:cxn>
              <a:cxn ang="0">
                <a:pos x="T2" y="T3"/>
              </a:cxn>
              <a:cxn ang="0">
                <a:pos x="T4" y="T5"/>
              </a:cxn>
            </a:cxnLst>
            <a:rect l="0" t="0" r="r" b="b"/>
            <a:pathLst>
              <a:path w="8" h="11">
                <a:moveTo>
                  <a:pt x="8" y="0"/>
                </a:moveTo>
                <a:lnTo>
                  <a:pt x="4" y="5"/>
                </a:lnTo>
                <a:lnTo>
                  <a:pt x="0" y="11"/>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59" name="Freeform 179">
            <a:extLst>
              <a:ext uri="{FF2B5EF4-FFF2-40B4-BE49-F238E27FC236}">
                <a16:creationId xmlns:a16="http://schemas.microsoft.com/office/drawing/2014/main" id="{30EB82DB-EE9E-A89D-0979-7A545D11066A}"/>
              </a:ext>
            </a:extLst>
          </p:cNvPr>
          <p:cNvSpPr>
            <a:spLocks/>
          </p:cNvSpPr>
          <p:nvPr/>
        </p:nvSpPr>
        <p:spPr bwMode="auto">
          <a:xfrm>
            <a:off x="6665914" y="3684589"/>
            <a:ext cx="14287" cy="9525"/>
          </a:xfrm>
          <a:custGeom>
            <a:avLst/>
            <a:gdLst>
              <a:gd name="T0" fmla="*/ 9 w 9"/>
              <a:gd name="T1" fmla="*/ 0 h 6"/>
              <a:gd name="T2" fmla="*/ 5 w 9"/>
              <a:gd name="T3" fmla="*/ 2 h 6"/>
              <a:gd name="T4" fmla="*/ 0 w 9"/>
              <a:gd name="T5" fmla="*/ 6 h 6"/>
            </a:gdLst>
            <a:ahLst/>
            <a:cxnLst>
              <a:cxn ang="0">
                <a:pos x="T0" y="T1"/>
              </a:cxn>
              <a:cxn ang="0">
                <a:pos x="T2" y="T3"/>
              </a:cxn>
              <a:cxn ang="0">
                <a:pos x="T4" y="T5"/>
              </a:cxn>
            </a:cxnLst>
            <a:rect l="0" t="0" r="r" b="b"/>
            <a:pathLst>
              <a:path w="9" h="6">
                <a:moveTo>
                  <a:pt x="9" y="0"/>
                </a:moveTo>
                <a:lnTo>
                  <a:pt x="5" y="2"/>
                </a:lnTo>
                <a:lnTo>
                  <a:pt x="0" y="6"/>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60" name="Freeform 180">
            <a:extLst>
              <a:ext uri="{FF2B5EF4-FFF2-40B4-BE49-F238E27FC236}">
                <a16:creationId xmlns:a16="http://schemas.microsoft.com/office/drawing/2014/main" id="{3896DCCA-55BE-251A-E25E-64F783B60314}"/>
              </a:ext>
            </a:extLst>
          </p:cNvPr>
          <p:cNvSpPr>
            <a:spLocks/>
          </p:cNvSpPr>
          <p:nvPr/>
        </p:nvSpPr>
        <p:spPr bwMode="auto">
          <a:xfrm>
            <a:off x="6680201" y="3678238"/>
            <a:ext cx="17463" cy="6350"/>
          </a:xfrm>
          <a:custGeom>
            <a:avLst/>
            <a:gdLst>
              <a:gd name="T0" fmla="*/ 11 w 11"/>
              <a:gd name="T1" fmla="*/ 0 h 4"/>
              <a:gd name="T2" fmla="*/ 4 w 11"/>
              <a:gd name="T3" fmla="*/ 2 h 4"/>
              <a:gd name="T4" fmla="*/ 0 w 11"/>
              <a:gd name="T5" fmla="*/ 4 h 4"/>
            </a:gdLst>
            <a:ahLst/>
            <a:cxnLst>
              <a:cxn ang="0">
                <a:pos x="T0" y="T1"/>
              </a:cxn>
              <a:cxn ang="0">
                <a:pos x="T2" y="T3"/>
              </a:cxn>
              <a:cxn ang="0">
                <a:pos x="T4" y="T5"/>
              </a:cxn>
            </a:cxnLst>
            <a:rect l="0" t="0" r="r" b="b"/>
            <a:pathLst>
              <a:path w="11" h="4">
                <a:moveTo>
                  <a:pt x="11" y="0"/>
                </a:moveTo>
                <a:lnTo>
                  <a:pt x="4" y="2"/>
                </a:lnTo>
                <a:lnTo>
                  <a:pt x="0" y="4"/>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61" name="Freeform 181">
            <a:extLst>
              <a:ext uri="{FF2B5EF4-FFF2-40B4-BE49-F238E27FC236}">
                <a16:creationId xmlns:a16="http://schemas.microsoft.com/office/drawing/2014/main" id="{CB0BB396-B39C-1573-BDA0-F494871730D7}"/>
              </a:ext>
            </a:extLst>
          </p:cNvPr>
          <p:cNvSpPr>
            <a:spLocks/>
          </p:cNvSpPr>
          <p:nvPr/>
        </p:nvSpPr>
        <p:spPr bwMode="auto">
          <a:xfrm>
            <a:off x="6697663" y="3678238"/>
            <a:ext cx="30162" cy="6350"/>
          </a:xfrm>
          <a:custGeom>
            <a:avLst/>
            <a:gdLst>
              <a:gd name="T0" fmla="*/ 19 w 19"/>
              <a:gd name="T1" fmla="*/ 4 h 4"/>
              <a:gd name="T2" fmla="*/ 11 w 19"/>
              <a:gd name="T3" fmla="*/ 0 h 4"/>
              <a:gd name="T4" fmla="*/ 0 w 19"/>
              <a:gd name="T5" fmla="*/ 0 h 4"/>
            </a:gdLst>
            <a:ahLst/>
            <a:cxnLst>
              <a:cxn ang="0">
                <a:pos x="T0" y="T1"/>
              </a:cxn>
              <a:cxn ang="0">
                <a:pos x="T2" y="T3"/>
              </a:cxn>
              <a:cxn ang="0">
                <a:pos x="T4" y="T5"/>
              </a:cxn>
            </a:cxnLst>
            <a:rect l="0" t="0" r="r" b="b"/>
            <a:pathLst>
              <a:path w="19" h="4">
                <a:moveTo>
                  <a:pt x="19" y="4"/>
                </a:moveTo>
                <a:lnTo>
                  <a:pt x="11" y="0"/>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62" name="Freeform 182">
            <a:extLst>
              <a:ext uri="{FF2B5EF4-FFF2-40B4-BE49-F238E27FC236}">
                <a16:creationId xmlns:a16="http://schemas.microsoft.com/office/drawing/2014/main" id="{0C452378-4B7E-7048-383E-4CF672733584}"/>
              </a:ext>
            </a:extLst>
          </p:cNvPr>
          <p:cNvSpPr>
            <a:spLocks/>
          </p:cNvSpPr>
          <p:nvPr/>
        </p:nvSpPr>
        <p:spPr bwMode="auto">
          <a:xfrm>
            <a:off x="6727826" y="3684589"/>
            <a:ext cx="3175" cy="3175"/>
          </a:xfrm>
          <a:custGeom>
            <a:avLst/>
            <a:gdLst>
              <a:gd name="T0" fmla="*/ 2 w 2"/>
              <a:gd name="T1" fmla="*/ 2 h 2"/>
              <a:gd name="T2" fmla="*/ 2 w 2"/>
              <a:gd name="T3" fmla="*/ 0 h 2"/>
              <a:gd name="T4" fmla="*/ 0 w 2"/>
              <a:gd name="T5" fmla="*/ 0 h 2"/>
            </a:gdLst>
            <a:ahLst/>
            <a:cxnLst>
              <a:cxn ang="0">
                <a:pos x="T0" y="T1"/>
              </a:cxn>
              <a:cxn ang="0">
                <a:pos x="T2" y="T3"/>
              </a:cxn>
              <a:cxn ang="0">
                <a:pos x="T4" y="T5"/>
              </a:cxn>
            </a:cxnLst>
            <a:rect l="0" t="0" r="r" b="b"/>
            <a:pathLst>
              <a:path w="2" h="2">
                <a:moveTo>
                  <a:pt x="2" y="2"/>
                </a:moveTo>
                <a:lnTo>
                  <a:pt x="2" y="0"/>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63" name="Freeform 183">
            <a:extLst>
              <a:ext uri="{FF2B5EF4-FFF2-40B4-BE49-F238E27FC236}">
                <a16:creationId xmlns:a16="http://schemas.microsoft.com/office/drawing/2014/main" id="{F360A97B-7C22-4772-6421-DE2525AD6C0E}"/>
              </a:ext>
            </a:extLst>
          </p:cNvPr>
          <p:cNvSpPr>
            <a:spLocks/>
          </p:cNvSpPr>
          <p:nvPr/>
        </p:nvSpPr>
        <p:spPr bwMode="auto">
          <a:xfrm>
            <a:off x="6727826" y="3687763"/>
            <a:ext cx="3175" cy="6350"/>
          </a:xfrm>
          <a:custGeom>
            <a:avLst/>
            <a:gdLst>
              <a:gd name="T0" fmla="*/ 0 w 2"/>
              <a:gd name="T1" fmla="*/ 4 h 4"/>
              <a:gd name="T2" fmla="*/ 2 w 2"/>
              <a:gd name="T3" fmla="*/ 2 h 4"/>
              <a:gd name="T4" fmla="*/ 2 w 2"/>
              <a:gd name="T5" fmla="*/ 0 h 4"/>
            </a:gdLst>
            <a:ahLst/>
            <a:cxnLst>
              <a:cxn ang="0">
                <a:pos x="T0" y="T1"/>
              </a:cxn>
              <a:cxn ang="0">
                <a:pos x="T2" y="T3"/>
              </a:cxn>
              <a:cxn ang="0">
                <a:pos x="T4" y="T5"/>
              </a:cxn>
            </a:cxnLst>
            <a:rect l="0" t="0" r="r" b="b"/>
            <a:pathLst>
              <a:path w="2" h="4">
                <a:moveTo>
                  <a:pt x="0" y="4"/>
                </a:moveTo>
                <a:lnTo>
                  <a:pt x="2" y="2"/>
                </a:lnTo>
                <a:lnTo>
                  <a:pt x="2"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64" name="Freeform 184">
            <a:extLst>
              <a:ext uri="{FF2B5EF4-FFF2-40B4-BE49-F238E27FC236}">
                <a16:creationId xmlns:a16="http://schemas.microsoft.com/office/drawing/2014/main" id="{251E1AB0-AE91-D82C-E8DC-7752B33B56E2}"/>
              </a:ext>
            </a:extLst>
          </p:cNvPr>
          <p:cNvSpPr>
            <a:spLocks/>
          </p:cNvSpPr>
          <p:nvPr/>
        </p:nvSpPr>
        <p:spPr bwMode="auto">
          <a:xfrm>
            <a:off x="6700839" y="3694114"/>
            <a:ext cx="26987" cy="3175"/>
          </a:xfrm>
          <a:custGeom>
            <a:avLst/>
            <a:gdLst>
              <a:gd name="T0" fmla="*/ 0 w 17"/>
              <a:gd name="T1" fmla="*/ 2 h 2"/>
              <a:gd name="T2" fmla="*/ 9 w 17"/>
              <a:gd name="T3" fmla="*/ 2 h 2"/>
              <a:gd name="T4" fmla="*/ 17 w 17"/>
              <a:gd name="T5" fmla="*/ 0 h 2"/>
            </a:gdLst>
            <a:ahLst/>
            <a:cxnLst>
              <a:cxn ang="0">
                <a:pos x="T0" y="T1"/>
              </a:cxn>
              <a:cxn ang="0">
                <a:pos x="T2" y="T3"/>
              </a:cxn>
              <a:cxn ang="0">
                <a:pos x="T4" y="T5"/>
              </a:cxn>
            </a:cxnLst>
            <a:rect l="0" t="0" r="r" b="b"/>
            <a:pathLst>
              <a:path w="17" h="2">
                <a:moveTo>
                  <a:pt x="0" y="2"/>
                </a:moveTo>
                <a:lnTo>
                  <a:pt x="9" y="2"/>
                </a:lnTo>
                <a:lnTo>
                  <a:pt x="17"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65" name="Freeform 185">
            <a:extLst>
              <a:ext uri="{FF2B5EF4-FFF2-40B4-BE49-F238E27FC236}">
                <a16:creationId xmlns:a16="http://schemas.microsoft.com/office/drawing/2014/main" id="{4661AFD9-5457-ED99-2C7D-71681DEDD9AA}"/>
              </a:ext>
            </a:extLst>
          </p:cNvPr>
          <p:cNvSpPr>
            <a:spLocks/>
          </p:cNvSpPr>
          <p:nvPr/>
        </p:nvSpPr>
        <p:spPr bwMode="auto">
          <a:xfrm>
            <a:off x="6680200" y="3694114"/>
            <a:ext cx="20638" cy="3175"/>
          </a:xfrm>
          <a:custGeom>
            <a:avLst/>
            <a:gdLst>
              <a:gd name="T0" fmla="*/ 0 w 13"/>
              <a:gd name="T1" fmla="*/ 0 h 2"/>
              <a:gd name="T2" fmla="*/ 6 w 13"/>
              <a:gd name="T3" fmla="*/ 2 h 2"/>
              <a:gd name="T4" fmla="*/ 13 w 13"/>
              <a:gd name="T5" fmla="*/ 2 h 2"/>
            </a:gdLst>
            <a:ahLst/>
            <a:cxnLst>
              <a:cxn ang="0">
                <a:pos x="T0" y="T1"/>
              </a:cxn>
              <a:cxn ang="0">
                <a:pos x="T2" y="T3"/>
              </a:cxn>
              <a:cxn ang="0">
                <a:pos x="T4" y="T5"/>
              </a:cxn>
            </a:cxnLst>
            <a:rect l="0" t="0" r="r" b="b"/>
            <a:pathLst>
              <a:path w="13" h="2">
                <a:moveTo>
                  <a:pt x="0" y="0"/>
                </a:moveTo>
                <a:lnTo>
                  <a:pt x="6" y="2"/>
                </a:lnTo>
                <a:lnTo>
                  <a:pt x="13" y="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66" name="Freeform 186">
            <a:extLst>
              <a:ext uri="{FF2B5EF4-FFF2-40B4-BE49-F238E27FC236}">
                <a16:creationId xmlns:a16="http://schemas.microsoft.com/office/drawing/2014/main" id="{B02CBD0E-DB83-650B-9173-69E1C7AC4788}"/>
              </a:ext>
            </a:extLst>
          </p:cNvPr>
          <p:cNvSpPr>
            <a:spLocks/>
          </p:cNvSpPr>
          <p:nvPr/>
        </p:nvSpPr>
        <p:spPr bwMode="auto">
          <a:xfrm>
            <a:off x="6665914" y="3684589"/>
            <a:ext cx="14287" cy="9525"/>
          </a:xfrm>
          <a:custGeom>
            <a:avLst/>
            <a:gdLst>
              <a:gd name="T0" fmla="*/ 0 w 9"/>
              <a:gd name="T1" fmla="*/ 0 h 6"/>
              <a:gd name="T2" fmla="*/ 5 w 9"/>
              <a:gd name="T3" fmla="*/ 4 h 6"/>
              <a:gd name="T4" fmla="*/ 9 w 9"/>
              <a:gd name="T5" fmla="*/ 6 h 6"/>
            </a:gdLst>
            <a:ahLst/>
            <a:cxnLst>
              <a:cxn ang="0">
                <a:pos x="T0" y="T1"/>
              </a:cxn>
              <a:cxn ang="0">
                <a:pos x="T2" y="T3"/>
              </a:cxn>
              <a:cxn ang="0">
                <a:pos x="T4" y="T5"/>
              </a:cxn>
            </a:cxnLst>
            <a:rect l="0" t="0" r="r" b="b"/>
            <a:pathLst>
              <a:path w="9" h="6">
                <a:moveTo>
                  <a:pt x="0" y="0"/>
                </a:moveTo>
                <a:lnTo>
                  <a:pt x="5" y="4"/>
                </a:lnTo>
                <a:lnTo>
                  <a:pt x="9" y="6"/>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67" name="Freeform 187">
            <a:extLst>
              <a:ext uri="{FF2B5EF4-FFF2-40B4-BE49-F238E27FC236}">
                <a16:creationId xmlns:a16="http://schemas.microsoft.com/office/drawing/2014/main" id="{4032E4E0-C081-3819-1BAC-4E43662084A4}"/>
              </a:ext>
            </a:extLst>
          </p:cNvPr>
          <p:cNvSpPr>
            <a:spLocks/>
          </p:cNvSpPr>
          <p:nvPr/>
        </p:nvSpPr>
        <p:spPr bwMode="auto">
          <a:xfrm>
            <a:off x="6656389" y="3667126"/>
            <a:ext cx="9525" cy="17463"/>
          </a:xfrm>
          <a:custGeom>
            <a:avLst/>
            <a:gdLst>
              <a:gd name="T0" fmla="*/ 0 w 6"/>
              <a:gd name="T1" fmla="*/ 0 h 11"/>
              <a:gd name="T2" fmla="*/ 2 w 6"/>
              <a:gd name="T3" fmla="*/ 4 h 11"/>
              <a:gd name="T4" fmla="*/ 6 w 6"/>
              <a:gd name="T5" fmla="*/ 11 h 11"/>
            </a:gdLst>
            <a:ahLst/>
            <a:cxnLst>
              <a:cxn ang="0">
                <a:pos x="T0" y="T1"/>
              </a:cxn>
              <a:cxn ang="0">
                <a:pos x="T2" y="T3"/>
              </a:cxn>
              <a:cxn ang="0">
                <a:pos x="T4" y="T5"/>
              </a:cxn>
            </a:cxnLst>
            <a:rect l="0" t="0" r="r" b="b"/>
            <a:pathLst>
              <a:path w="6" h="11">
                <a:moveTo>
                  <a:pt x="0" y="0"/>
                </a:moveTo>
                <a:lnTo>
                  <a:pt x="2" y="4"/>
                </a:lnTo>
                <a:lnTo>
                  <a:pt x="6" y="11"/>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68" name="Freeform 188">
            <a:extLst>
              <a:ext uri="{FF2B5EF4-FFF2-40B4-BE49-F238E27FC236}">
                <a16:creationId xmlns:a16="http://schemas.microsoft.com/office/drawing/2014/main" id="{9A2E1189-8E3B-2BB4-F52E-312FA4201800}"/>
              </a:ext>
            </a:extLst>
          </p:cNvPr>
          <p:cNvSpPr>
            <a:spLocks/>
          </p:cNvSpPr>
          <p:nvPr/>
        </p:nvSpPr>
        <p:spPr bwMode="auto">
          <a:xfrm>
            <a:off x="6653214" y="3646489"/>
            <a:ext cx="3175" cy="20637"/>
          </a:xfrm>
          <a:custGeom>
            <a:avLst/>
            <a:gdLst>
              <a:gd name="T0" fmla="*/ 0 w 2"/>
              <a:gd name="T1" fmla="*/ 0 h 13"/>
              <a:gd name="T2" fmla="*/ 0 w 2"/>
              <a:gd name="T3" fmla="*/ 7 h 13"/>
              <a:gd name="T4" fmla="*/ 2 w 2"/>
              <a:gd name="T5" fmla="*/ 13 h 13"/>
            </a:gdLst>
            <a:ahLst/>
            <a:cxnLst>
              <a:cxn ang="0">
                <a:pos x="T0" y="T1"/>
              </a:cxn>
              <a:cxn ang="0">
                <a:pos x="T2" y="T3"/>
              </a:cxn>
              <a:cxn ang="0">
                <a:pos x="T4" y="T5"/>
              </a:cxn>
            </a:cxnLst>
            <a:rect l="0" t="0" r="r" b="b"/>
            <a:pathLst>
              <a:path w="2" h="13">
                <a:moveTo>
                  <a:pt x="0" y="0"/>
                </a:moveTo>
                <a:lnTo>
                  <a:pt x="0" y="7"/>
                </a:lnTo>
                <a:lnTo>
                  <a:pt x="2" y="13"/>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69" name="Freeform 189">
            <a:extLst>
              <a:ext uri="{FF2B5EF4-FFF2-40B4-BE49-F238E27FC236}">
                <a16:creationId xmlns:a16="http://schemas.microsoft.com/office/drawing/2014/main" id="{D983B566-8D2A-08A2-9A34-51F087B92EC4}"/>
              </a:ext>
            </a:extLst>
          </p:cNvPr>
          <p:cNvSpPr>
            <a:spLocks/>
          </p:cNvSpPr>
          <p:nvPr/>
        </p:nvSpPr>
        <p:spPr bwMode="auto">
          <a:xfrm>
            <a:off x="6653214" y="3629026"/>
            <a:ext cx="3175" cy="17463"/>
          </a:xfrm>
          <a:custGeom>
            <a:avLst/>
            <a:gdLst>
              <a:gd name="T0" fmla="*/ 2 w 2"/>
              <a:gd name="T1" fmla="*/ 0 h 11"/>
              <a:gd name="T2" fmla="*/ 0 w 2"/>
              <a:gd name="T3" fmla="*/ 7 h 11"/>
              <a:gd name="T4" fmla="*/ 0 w 2"/>
              <a:gd name="T5" fmla="*/ 11 h 11"/>
            </a:gdLst>
            <a:ahLst/>
            <a:cxnLst>
              <a:cxn ang="0">
                <a:pos x="T0" y="T1"/>
              </a:cxn>
              <a:cxn ang="0">
                <a:pos x="T2" y="T3"/>
              </a:cxn>
              <a:cxn ang="0">
                <a:pos x="T4" y="T5"/>
              </a:cxn>
            </a:cxnLst>
            <a:rect l="0" t="0" r="r" b="b"/>
            <a:pathLst>
              <a:path w="2" h="11">
                <a:moveTo>
                  <a:pt x="2" y="0"/>
                </a:moveTo>
                <a:lnTo>
                  <a:pt x="0" y="7"/>
                </a:lnTo>
                <a:lnTo>
                  <a:pt x="0" y="11"/>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70" name="Freeform 190">
            <a:extLst>
              <a:ext uri="{FF2B5EF4-FFF2-40B4-BE49-F238E27FC236}">
                <a16:creationId xmlns:a16="http://schemas.microsoft.com/office/drawing/2014/main" id="{704BC411-8B3B-6360-799A-F1FE004B18CE}"/>
              </a:ext>
            </a:extLst>
          </p:cNvPr>
          <p:cNvSpPr>
            <a:spLocks/>
          </p:cNvSpPr>
          <p:nvPr/>
        </p:nvSpPr>
        <p:spPr bwMode="auto">
          <a:xfrm>
            <a:off x="6656389" y="3613151"/>
            <a:ext cx="9525" cy="15875"/>
          </a:xfrm>
          <a:custGeom>
            <a:avLst/>
            <a:gdLst>
              <a:gd name="T0" fmla="*/ 6 w 6"/>
              <a:gd name="T1" fmla="*/ 0 h 10"/>
              <a:gd name="T2" fmla="*/ 2 w 6"/>
              <a:gd name="T3" fmla="*/ 4 h 10"/>
              <a:gd name="T4" fmla="*/ 0 w 6"/>
              <a:gd name="T5" fmla="*/ 10 h 10"/>
            </a:gdLst>
            <a:ahLst/>
            <a:cxnLst>
              <a:cxn ang="0">
                <a:pos x="T0" y="T1"/>
              </a:cxn>
              <a:cxn ang="0">
                <a:pos x="T2" y="T3"/>
              </a:cxn>
              <a:cxn ang="0">
                <a:pos x="T4" y="T5"/>
              </a:cxn>
            </a:cxnLst>
            <a:rect l="0" t="0" r="r" b="b"/>
            <a:pathLst>
              <a:path w="6" h="10">
                <a:moveTo>
                  <a:pt x="6" y="0"/>
                </a:moveTo>
                <a:lnTo>
                  <a:pt x="2" y="4"/>
                </a:lnTo>
                <a:lnTo>
                  <a:pt x="0" y="1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71" name="Freeform 191">
            <a:extLst>
              <a:ext uri="{FF2B5EF4-FFF2-40B4-BE49-F238E27FC236}">
                <a16:creationId xmlns:a16="http://schemas.microsoft.com/office/drawing/2014/main" id="{7F3C1F68-74FE-AB21-9F57-E73C552664EA}"/>
              </a:ext>
            </a:extLst>
          </p:cNvPr>
          <p:cNvSpPr>
            <a:spLocks/>
          </p:cNvSpPr>
          <p:nvPr/>
        </p:nvSpPr>
        <p:spPr bwMode="auto">
          <a:xfrm>
            <a:off x="6665913" y="3605214"/>
            <a:ext cx="11112" cy="7937"/>
          </a:xfrm>
          <a:custGeom>
            <a:avLst/>
            <a:gdLst>
              <a:gd name="T0" fmla="*/ 7 w 7"/>
              <a:gd name="T1" fmla="*/ 0 h 5"/>
              <a:gd name="T2" fmla="*/ 3 w 7"/>
              <a:gd name="T3" fmla="*/ 2 h 5"/>
              <a:gd name="T4" fmla="*/ 0 w 7"/>
              <a:gd name="T5" fmla="*/ 5 h 5"/>
            </a:gdLst>
            <a:ahLst/>
            <a:cxnLst>
              <a:cxn ang="0">
                <a:pos x="T0" y="T1"/>
              </a:cxn>
              <a:cxn ang="0">
                <a:pos x="T2" y="T3"/>
              </a:cxn>
              <a:cxn ang="0">
                <a:pos x="T4" y="T5"/>
              </a:cxn>
            </a:cxnLst>
            <a:rect l="0" t="0" r="r" b="b"/>
            <a:pathLst>
              <a:path w="7" h="5">
                <a:moveTo>
                  <a:pt x="7" y="0"/>
                </a:moveTo>
                <a:lnTo>
                  <a:pt x="3" y="2"/>
                </a:lnTo>
                <a:lnTo>
                  <a:pt x="0" y="5"/>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72" name="Freeform 192">
            <a:extLst>
              <a:ext uri="{FF2B5EF4-FFF2-40B4-BE49-F238E27FC236}">
                <a16:creationId xmlns:a16="http://schemas.microsoft.com/office/drawing/2014/main" id="{15B394BA-133E-B4CC-CB99-0F86C6C57FE0}"/>
              </a:ext>
            </a:extLst>
          </p:cNvPr>
          <p:cNvSpPr>
            <a:spLocks/>
          </p:cNvSpPr>
          <p:nvPr/>
        </p:nvSpPr>
        <p:spPr bwMode="auto">
          <a:xfrm>
            <a:off x="6677025" y="3598863"/>
            <a:ext cx="20638" cy="6350"/>
          </a:xfrm>
          <a:custGeom>
            <a:avLst/>
            <a:gdLst>
              <a:gd name="T0" fmla="*/ 13 w 13"/>
              <a:gd name="T1" fmla="*/ 0 h 4"/>
              <a:gd name="T2" fmla="*/ 6 w 13"/>
              <a:gd name="T3" fmla="*/ 0 h 4"/>
              <a:gd name="T4" fmla="*/ 0 w 13"/>
              <a:gd name="T5" fmla="*/ 4 h 4"/>
            </a:gdLst>
            <a:ahLst/>
            <a:cxnLst>
              <a:cxn ang="0">
                <a:pos x="T0" y="T1"/>
              </a:cxn>
              <a:cxn ang="0">
                <a:pos x="T2" y="T3"/>
              </a:cxn>
              <a:cxn ang="0">
                <a:pos x="T4" y="T5"/>
              </a:cxn>
            </a:cxnLst>
            <a:rect l="0" t="0" r="r" b="b"/>
            <a:pathLst>
              <a:path w="13" h="4">
                <a:moveTo>
                  <a:pt x="13" y="0"/>
                </a:moveTo>
                <a:lnTo>
                  <a:pt x="6" y="0"/>
                </a:lnTo>
                <a:lnTo>
                  <a:pt x="0" y="4"/>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73" name="Freeform 193">
            <a:extLst>
              <a:ext uri="{FF2B5EF4-FFF2-40B4-BE49-F238E27FC236}">
                <a16:creationId xmlns:a16="http://schemas.microsoft.com/office/drawing/2014/main" id="{529B095E-AC1A-E2E0-3537-A17D4D3E94FA}"/>
              </a:ext>
            </a:extLst>
          </p:cNvPr>
          <p:cNvSpPr>
            <a:spLocks/>
          </p:cNvSpPr>
          <p:nvPr/>
        </p:nvSpPr>
        <p:spPr bwMode="auto">
          <a:xfrm>
            <a:off x="6697663" y="3598864"/>
            <a:ext cx="17462" cy="1587"/>
          </a:xfrm>
          <a:custGeom>
            <a:avLst/>
            <a:gdLst>
              <a:gd name="T0" fmla="*/ 11 w 11"/>
              <a:gd name="T1" fmla="*/ 6 w 11"/>
              <a:gd name="T2" fmla="*/ 0 w 11"/>
            </a:gdLst>
            <a:ahLst/>
            <a:cxnLst>
              <a:cxn ang="0">
                <a:pos x="T0" y="0"/>
              </a:cxn>
              <a:cxn ang="0">
                <a:pos x="T1" y="0"/>
              </a:cxn>
              <a:cxn ang="0">
                <a:pos x="T2" y="0"/>
              </a:cxn>
            </a:cxnLst>
            <a:rect l="0" t="0" r="r" b="b"/>
            <a:pathLst>
              <a:path w="11">
                <a:moveTo>
                  <a:pt x="11" y="0"/>
                </a:moveTo>
                <a:lnTo>
                  <a:pt x="6" y="0"/>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74" name="Freeform 194">
            <a:extLst>
              <a:ext uri="{FF2B5EF4-FFF2-40B4-BE49-F238E27FC236}">
                <a16:creationId xmlns:a16="http://schemas.microsoft.com/office/drawing/2014/main" id="{FB478F81-F15D-8E77-A018-9D0F57DD4CD7}"/>
              </a:ext>
            </a:extLst>
          </p:cNvPr>
          <p:cNvSpPr>
            <a:spLocks/>
          </p:cNvSpPr>
          <p:nvPr/>
        </p:nvSpPr>
        <p:spPr bwMode="auto">
          <a:xfrm>
            <a:off x="6715126" y="3598864"/>
            <a:ext cx="15875" cy="9525"/>
          </a:xfrm>
          <a:custGeom>
            <a:avLst/>
            <a:gdLst>
              <a:gd name="T0" fmla="*/ 10 w 10"/>
              <a:gd name="T1" fmla="*/ 6 h 6"/>
              <a:gd name="T2" fmla="*/ 6 w 10"/>
              <a:gd name="T3" fmla="*/ 2 h 6"/>
              <a:gd name="T4" fmla="*/ 0 w 10"/>
              <a:gd name="T5" fmla="*/ 0 h 6"/>
            </a:gdLst>
            <a:ahLst/>
            <a:cxnLst>
              <a:cxn ang="0">
                <a:pos x="T0" y="T1"/>
              </a:cxn>
              <a:cxn ang="0">
                <a:pos x="T2" y="T3"/>
              </a:cxn>
              <a:cxn ang="0">
                <a:pos x="T4" y="T5"/>
              </a:cxn>
            </a:cxnLst>
            <a:rect l="0" t="0" r="r" b="b"/>
            <a:pathLst>
              <a:path w="10" h="6">
                <a:moveTo>
                  <a:pt x="10" y="6"/>
                </a:moveTo>
                <a:lnTo>
                  <a:pt x="6" y="2"/>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76" name="Line 196">
            <a:extLst>
              <a:ext uri="{FF2B5EF4-FFF2-40B4-BE49-F238E27FC236}">
                <a16:creationId xmlns:a16="http://schemas.microsoft.com/office/drawing/2014/main" id="{881C4FC0-D740-7803-0B4E-3D6F4DB9D9F2}"/>
              </a:ext>
            </a:extLst>
          </p:cNvPr>
          <p:cNvSpPr>
            <a:spLocks noChangeShapeType="1"/>
          </p:cNvSpPr>
          <p:nvPr/>
        </p:nvSpPr>
        <p:spPr bwMode="auto">
          <a:xfrm flipV="1">
            <a:off x="6896100" y="3167064"/>
            <a:ext cx="1588" cy="280987"/>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77" name="Freeform 197">
            <a:extLst>
              <a:ext uri="{FF2B5EF4-FFF2-40B4-BE49-F238E27FC236}">
                <a16:creationId xmlns:a16="http://schemas.microsoft.com/office/drawing/2014/main" id="{62788DC6-43AD-53FC-0E85-AE3BAADF6F7B}"/>
              </a:ext>
            </a:extLst>
          </p:cNvPr>
          <p:cNvSpPr>
            <a:spLocks/>
          </p:cNvSpPr>
          <p:nvPr/>
        </p:nvSpPr>
        <p:spPr bwMode="auto">
          <a:xfrm>
            <a:off x="6731000" y="3930651"/>
            <a:ext cx="325438" cy="161925"/>
          </a:xfrm>
          <a:custGeom>
            <a:avLst/>
            <a:gdLst>
              <a:gd name="T0" fmla="*/ 0 w 205"/>
              <a:gd name="T1" fmla="*/ 0 h 102"/>
              <a:gd name="T2" fmla="*/ 0 w 205"/>
              <a:gd name="T3" fmla="*/ 102 h 102"/>
              <a:gd name="T4" fmla="*/ 205 w 205"/>
              <a:gd name="T5" fmla="*/ 102 h 102"/>
            </a:gdLst>
            <a:ahLst/>
            <a:cxnLst>
              <a:cxn ang="0">
                <a:pos x="T0" y="T1"/>
              </a:cxn>
              <a:cxn ang="0">
                <a:pos x="T2" y="T3"/>
              </a:cxn>
              <a:cxn ang="0">
                <a:pos x="T4" y="T5"/>
              </a:cxn>
            </a:cxnLst>
            <a:rect l="0" t="0" r="r" b="b"/>
            <a:pathLst>
              <a:path w="205" h="102">
                <a:moveTo>
                  <a:pt x="0" y="0"/>
                </a:moveTo>
                <a:lnTo>
                  <a:pt x="0" y="102"/>
                </a:lnTo>
                <a:lnTo>
                  <a:pt x="205" y="10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78" name="Freeform 198">
            <a:extLst>
              <a:ext uri="{FF2B5EF4-FFF2-40B4-BE49-F238E27FC236}">
                <a16:creationId xmlns:a16="http://schemas.microsoft.com/office/drawing/2014/main" id="{A88F57A1-F23C-AFDD-0A84-5B4CF9B97C32}"/>
              </a:ext>
            </a:extLst>
          </p:cNvPr>
          <p:cNvSpPr>
            <a:spLocks/>
          </p:cNvSpPr>
          <p:nvPr/>
        </p:nvSpPr>
        <p:spPr bwMode="auto">
          <a:xfrm>
            <a:off x="7016750" y="3608389"/>
            <a:ext cx="77788" cy="484187"/>
          </a:xfrm>
          <a:custGeom>
            <a:avLst/>
            <a:gdLst>
              <a:gd name="T0" fmla="*/ 25 w 49"/>
              <a:gd name="T1" fmla="*/ 305 h 305"/>
              <a:gd name="T2" fmla="*/ 25 w 49"/>
              <a:gd name="T3" fmla="*/ 203 h 305"/>
              <a:gd name="T4" fmla="*/ 0 w 49"/>
              <a:gd name="T5" fmla="*/ 203 h 305"/>
              <a:gd name="T6" fmla="*/ 0 w 49"/>
              <a:gd name="T7" fmla="*/ 0 h 305"/>
              <a:gd name="T8" fmla="*/ 49 w 49"/>
              <a:gd name="T9" fmla="*/ 0 h 305"/>
              <a:gd name="T10" fmla="*/ 49 w 49"/>
              <a:gd name="T11" fmla="*/ 203 h 305"/>
              <a:gd name="T12" fmla="*/ 0 w 49"/>
              <a:gd name="T13" fmla="*/ 203 h 305"/>
            </a:gdLst>
            <a:ahLst/>
            <a:cxnLst>
              <a:cxn ang="0">
                <a:pos x="T0" y="T1"/>
              </a:cxn>
              <a:cxn ang="0">
                <a:pos x="T2" y="T3"/>
              </a:cxn>
              <a:cxn ang="0">
                <a:pos x="T4" y="T5"/>
              </a:cxn>
              <a:cxn ang="0">
                <a:pos x="T6" y="T7"/>
              </a:cxn>
              <a:cxn ang="0">
                <a:pos x="T8" y="T9"/>
              </a:cxn>
              <a:cxn ang="0">
                <a:pos x="T10" y="T11"/>
              </a:cxn>
              <a:cxn ang="0">
                <a:pos x="T12" y="T13"/>
              </a:cxn>
            </a:cxnLst>
            <a:rect l="0" t="0" r="r" b="b"/>
            <a:pathLst>
              <a:path w="49" h="305">
                <a:moveTo>
                  <a:pt x="25" y="305"/>
                </a:moveTo>
                <a:lnTo>
                  <a:pt x="25" y="203"/>
                </a:lnTo>
                <a:lnTo>
                  <a:pt x="0" y="203"/>
                </a:lnTo>
                <a:lnTo>
                  <a:pt x="0" y="0"/>
                </a:lnTo>
                <a:lnTo>
                  <a:pt x="49" y="0"/>
                </a:lnTo>
                <a:lnTo>
                  <a:pt x="49" y="203"/>
                </a:lnTo>
                <a:lnTo>
                  <a:pt x="0" y="203"/>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79" name="Line 199">
            <a:extLst>
              <a:ext uri="{FF2B5EF4-FFF2-40B4-BE49-F238E27FC236}">
                <a16:creationId xmlns:a16="http://schemas.microsoft.com/office/drawing/2014/main" id="{98365F89-DB4A-F325-B8E9-A2BDDE7213DE}"/>
              </a:ext>
            </a:extLst>
          </p:cNvPr>
          <p:cNvSpPr>
            <a:spLocks noChangeShapeType="1"/>
          </p:cNvSpPr>
          <p:nvPr/>
        </p:nvSpPr>
        <p:spPr bwMode="auto">
          <a:xfrm>
            <a:off x="6896100" y="4092576"/>
            <a:ext cx="1588" cy="239713"/>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80" name="Freeform 200">
            <a:extLst>
              <a:ext uri="{FF2B5EF4-FFF2-40B4-BE49-F238E27FC236}">
                <a16:creationId xmlns:a16="http://schemas.microsoft.com/office/drawing/2014/main" id="{083CE66A-11B2-83ED-429E-310DE0E464EC}"/>
              </a:ext>
            </a:extLst>
          </p:cNvPr>
          <p:cNvSpPr>
            <a:spLocks/>
          </p:cNvSpPr>
          <p:nvPr/>
        </p:nvSpPr>
        <p:spPr bwMode="auto">
          <a:xfrm>
            <a:off x="6570664" y="3567113"/>
            <a:ext cx="242887" cy="404812"/>
          </a:xfrm>
          <a:custGeom>
            <a:avLst/>
            <a:gdLst>
              <a:gd name="T0" fmla="*/ 153 w 153"/>
              <a:gd name="T1" fmla="*/ 0 h 255"/>
              <a:gd name="T2" fmla="*/ 153 w 153"/>
              <a:gd name="T3" fmla="*/ 52 h 255"/>
              <a:gd name="T4" fmla="*/ 0 w 153"/>
              <a:gd name="T5" fmla="*/ 203 h 255"/>
              <a:gd name="T6" fmla="*/ 0 w 153"/>
              <a:gd name="T7" fmla="*/ 255 h 255"/>
            </a:gdLst>
            <a:ahLst/>
            <a:cxnLst>
              <a:cxn ang="0">
                <a:pos x="T0" y="T1"/>
              </a:cxn>
              <a:cxn ang="0">
                <a:pos x="T2" y="T3"/>
              </a:cxn>
              <a:cxn ang="0">
                <a:pos x="T4" y="T5"/>
              </a:cxn>
              <a:cxn ang="0">
                <a:pos x="T6" y="T7"/>
              </a:cxn>
            </a:cxnLst>
            <a:rect l="0" t="0" r="r" b="b"/>
            <a:pathLst>
              <a:path w="153" h="255">
                <a:moveTo>
                  <a:pt x="153" y="0"/>
                </a:moveTo>
                <a:lnTo>
                  <a:pt x="153" y="52"/>
                </a:lnTo>
                <a:lnTo>
                  <a:pt x="0" y="203"/>
                </a:lnTo>
                <a:lnTo>
                  <a:pt x="0" y="255"/>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81" name="Rectangle 201">
            <a:extLst>
              <a:ext uri="{FF2B5EF4-FFF2-40B4-BE49-F238E27FC236}">
                <a16:creationId xmlns:a16="http://schemas.microsoft.com/office/drawing/2014/main" id="{3E6CFE2A-0EAC-9FCA-0202-55F3B29653DC}"/>
              </a:ext>
            </a:extLst>
          </p:cNvPr>
          <p:cNvSpPr>
            <a:spLocks noChangeArrowheads="1"/>
          </p:cNvSpPr>
          <p:nvPr/>
        </p:nvSpPr>
        <p:spPr bwMode="auto">
          <a:xfrm>
            <a:off x="6234113" y="3489325"/>
            <a:ext cx="149080"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b="1" i="1">
                <a:solidFill>
                  <a:srgbClr val="000000"/>
                </a:solidFill>
                <a:latin typeface="Arial" panose="020B0604020202020204" pitchFamily="34" charset="0"/>
              </a:rPr>
              <a:t>L</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6282" name="Rectangle 202">
            <a:extLst>
              <a:ext uri="{FF2B5EF4-FFF2-40B4-BE49-F238E27FC236}">
                <a16:creationId xmlns:a16="http://schemas.microsoft.com/office/drawing/2014/main" id="{A8C912F6-A6EB-D26B-510F-C23EB3EADB30}"/>
              </a:ext>
            </a:extLst>
          </p:cNvPr>
          <p:cNvSpPr>
            <a:spLocks noChangeArrowheads="1"/>
          </p:cNvSpPr>
          <p:nvPr/>
        </p:nvSpPr>
        <p:spPr bwMode="auto">
          <a:xfrm>
            <a:off x="7135813" y="3500438"/>
            <a:ext cx="176330"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b="1" i="1">
                <a:solidFill>
                  <a:srgbClr val="000000"/>
                </a:solidFill>
                <a:latin typeface="Arial" panose="020B0604020202020204" pitchFamily="34" charset="0"/>
              </a:rPr>
              <a:t>R</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6283" name="Line 203">
            <a:extLst>
              <a:ext uri="{FF2B5EF4-FFF2-40B4-BE49-F238E27FC236}">
                <a16:creationId xmlns:a16="http://schemas.microsoft.com/office/drawing/2014/main" id="{6D16F9AA-9F5D-E231-1D67-89F240A82C0C}"/>
              </a:ext>
            </a:extLst>
          </p:cNvPr>
          <p:cNvSpPr>
            <a:spLocks noChangeShapeType="1"/>
          </p:cNvSpPr>
          <p:nvPr/>
        </p:nvSpPr>
        <p:spPr bwMode="auto">
          <a:xfrm>
            <a:off x="5443539" y="3567113"/>
            <a:ext cx="1587" cy="685800"/>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85" name="Freeform 205">
            <a:extLst>
              <a:ext uri="{FF2B5EF4-FFF2-40B4-BE49-F238E27FC236}">
                <a16:creationId xmlns:a16="http://schemas.microsoft.com/office/drawing/2014/main" id="{14B5CA70-9AB1-5EBD-73CA-E4C83C7D1BA8}"/>
              </a:ext>
            </a:extLst>
          </p:cNvPr>
          <p:cNvSpPr>
            <a:spLocks/>
          </p:cNvSpPr>
          <p:nvPr/>
        </p:nvSpPr>
        <p:spPr bwMode="auto">
          <a:xfrm>
            <a:off x="5432426" y="3163889"/>
            <a:ext cx="17463" cy="9525"/>
          </a:xfrm>
          <a:custGeom>
            <a:avLst/>
            <a:gdLst>
              <a:gd name="T0" fmla="*/ 0 w 11"/>
              <a:gd name="T1" fmla="*/ 0 h 6"/>
              <a:gd name="T2" fmla="*/ 2 w 11"/>
              <a:gd name="T3" fmla="*/ 4 h 6"/>
              <a:gd name="T4" fmla="*/ 5 w 11"/>
              <a:gd name="T5" fmla="*/ 6 h 6"/>
              <a:gd name="T6" fmla="*/ 9 w 11"/>
              <a:gd name="T7" fmla="*/ 6 h 6"/>
              <a:gd name="T8" fmla="*/ 11 w 11"/>
              <a:gd name="T9" fmla="*/ 4 h 6"/>
              <a:gd name="T10" fmla="*/ 11 w 11"/>
              <a:gd name="T11" fmla="*/ 0 h 6"/>
            </a:gdLst>
            <a:ahLst/>
            <a:cxnLst>
              <a:cxn ang="0">
                <a:pos x="T0" y="T1"/>
              </a:cxn>
              <a:cxn ang="0">
                <a:pos x="T2" y="T3"/>
              </a:cxn>
              <a:cxn ang="0">
                <a:pos x="T4" y="T5"/>
              </a:cxn>
              <a:cxn ang="0">
                <a:pos x="T6" y="T7"/>
              </a:cxn>
              <a:cxn ang="0">
                <a:pos x="T8" y="T9"/>
              </a:cxn>
              <a:cxn ang="0">
                <a:pos x="T10" y="T11"/>
              </a:cxn>
            </a:cxnLst>
            <a:rect l="0" t="0" r="r" b="b"/>
            <a:pathLst>
              <a:path w="11" h="6">
                <a:moveTo>
                  <a:pt x="0" y="0"/>
                </a:moveTo>
                <a:lnTo>
                  <a:pt x="2" y="4"/>
                </a:lnTo>
                <a:lnTo>
                  <a:pt x="5" y="6"/>
                </a:lnTo>
                <a:lnTo>
                  <a:pt x="9" y="6"/>
                </a:lnTo>
                <a:lnTo>
                  <a:pt x="11" y="4"/>
                </a:lnTo>
                <a:lnTo>
                  <a:pt x="11"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86" name="Freeform 206">
            <a:extLst>
              <a:ext uri="{FF2B5EF4-FFF2-40B4-BE49-F238E27FC236}">
                <a16:creationId xmlns:a16="http://schemas.microsoft.com/office/drawing/2014/main" id="{8CC57ED3-5D1A-8CA0-D8EE-07B11BF37EBD}"/>
              </a:ext>
            </a:extLst>
          </p:cNvPr>
          <p:cNvSpPr>
            <a:spLocks/>
          </p:cNvSpPr>
          <p:nvPr/>
        </p:nvSpPr>
        <p:spPr bwMode="auto">
          <a:xfrm>
            <a:off x="5432426" y="3157538"/>
            <a:ext cx="17463" cy="6350"/>
          </a:xfrm>
          <a:custGeom>
            <a:avLst/>
            <a:gdLst>
              <a:gd name="T0" fmla="*/ 11 w 11"/>
              <a:gd name="T1" fmla="*/ 4 h 4"/>
              <a:gd name="T2" fmla="*/ 11 w 11"/>
              <a:gd name="T3" fmla="*/ 2 h 4"/>
              <a:gd name="T4" fmla="*/ 9 w 11"/>
              <a:gd name="T5" fmla="*/ 0 h 4"/>
              <a:gd name="T6" fmla="*/ 7 w 11"/>
              <a:gd name="T7" fmla="*/ 0 h 4"/>
              <a:gd name="T8" fmla="*/ 5 w 11"/>
              <a:gd name="T9" fmla="*/ 0 h 4"/>
              <a:gd name="T10" fmla="*/ 2 w 11"/>
              <a:gd name="T11" fmla="*/ 2 h 4"/>
              <a:gd name="T12" fmla="*/ 0 w 11"/>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1" h="4">
                <a:moveTo>
                  <a:pt x="11" y="4"/>
                </a:moveTo>
                <a:lnTo>
                  <a:pt x="11" y="2"/>
                </a:lnTo>
                <a:lnTo>
                  <a:pt x="9" y="0"/>
                </a:lnTo>
                <a:lnTo>
                  <a:pt x="7" y="0"/>
                </a:lnTo>
                <a:lnTo>
                  <a:pt x="5" y="0"/>
                </a:lnTo>
                <a:lnTo>
                  <a:pt x="2" y="2"/>
                </a:lnTo>
                <a:lnTo>
                  <a:pt x="0" y="4"/>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87" name="Freeform 207">
            <a:extLst>
              <a:ext uri="{FF2B5EF4-FFF2-40B4-BE49-F238E27FC236}">
                <a16:creationId xmlns:a16="http://schemas.microsoft.com/office/drawing/2014/main" id="{7F196B3C-EECC-9B68-8753-0FD4CD73924A}"/>
              </a:ext>
            </a:extLst>
          </p:cNvPr>
          <p:cNvSpPr>
            <a:spLocks/>
          </p:cNvSpPr>
          <p:nvPr/>
        </p:nvSpPr>
        <p:spPr bwMode="auto">
          <a:xfrm>
            <a:off x="6886576" y="3163889"/>
            <a:ext cx="15875" cy="9525"/>
          </a:xfrm>
          <a:custGeom>
            <a:avLst/>
            <a:gdLst>
              <a:gd name="T0" fmla="*/ 0 w 10"/>
              <a:gd name="T1" fmla="*/ 0 h 6"/>
              <a:gd name="T2" fmla="*/ 2 w 10"/>
              <a:gd name="T3" fmla="*/ 4 h 6"/>
              <a:gd name="T4" fmla="*/ 4 w 10"/>
              <a:gd name="T5" fmla="*/ 6 h 6"/>
              <a:gd name="T6" fmla="*/ 6 w 10"/>
              <a:gd name="T7" fmla="*/ 6 h 6"/>
              <a:gd name="T8" fmla="*/ 8 w 10"/>
              <a:gd name="T9" fmla="*/ 4 h 6"/>
              <a:gd name="T10" fmla="*/ 10 w 10"/>
              <a:gd name="T11" fmla="*/ 0 h 6"/>
            </a:gdLst>
            <a:ahLst/>
            <a:cxnLst>
              <a:cxn ang="0">
                <a:pos x="T0" y="T1"/>
              </a:cxn>
              <a:cxn ang="0">
                <a:pos x="T2" y="T3"/>
              </a:cxn>
              <a:cxn ang="0">
                <a:pos x="T4" y="T5"/>
              </a:cxn>
              <a:cxn ang="0">
                <a:pos x="T6" y="T7"/>
              </a:cxn>
              <a:cxn ang="0">
                <a:pos x="T8" y="T9"/>
              </a:cxn>
              <a:cxn ang="0">
                <a:pos x="T10" y="T11"/>
              </a:cxn>
            </a:cxnLst>
            <a:rect l="0" t="0" r="r" b="b"/>
            <a:pathLst>
              <a:path w="10" h="6">
                <a:moveTo>
                  <a:pt x="0" y="0"/>
                </a:moveTo>
                <a:lnTo>
                  <a:pt x="2" y="4"/>
                </a:lnTo>
                <a:lnTo>
                  <a:pt x="4" y="6"/>
                </a:lnTo>
                <a:lnTo>
                  <a:pt x="6" y="6"/>
                </a:lnTo>
                <a:lnTo>
                  <a:pt x="8" y="4"/>
                </a:lnTo>
                <a:lnTo>
                  <a:pt x="1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88" name="Freeform 208">
            <a:extLst>
              <a:ext uri="{FF2B5EF4-FFF2-40B4-BE49-F238E27FC236}">
                <a16:creationId xmlns:a16="http://schemas.microsoft.com/office/drawing/2014/main" id="{7904D325-21CE-58D6-E1FC-94E481F5D32D}"/>
              </a:ext>
            </a:extLst>
          </p:cNvPr>
          <p:cNvSpPr>
            <a:spLocks/>
          </p:cNvSpPr>
          <p:nvPr/>
        </p:nvSpPr>
        <p:spPr bwMode="auto">
          <a:xfrm>
            <a:off x="6886576" y="3157538"/>
            <a:ext cx="15875" cy="6350"/>
          </a:xfrm>
          <a:custGeom>
            <a:avLst/>
            <a:gdLst>
              <a:gd name="T0" fmla="*/ 10 w 10"/>
              <a:gd name="T1" fmla="*/ 4 h 4"/>
              <a:gd name="T2" fmla="*/ 8 w 10"/>
              <a:gd name="T3" fmla="*/ 2 h 4"/>
              <a:gd name="T4" fmla="*/ 6 w 10"/>
              <a:gd name="T5" fmla="*/ 0 h 4"/>
              <a:gd name="T6" fmla="*/ 4 w 10"/>
              <a:gd name="T7" fmla="*/ 0 h 4"/>
              <a:gd name="T8" fmla="*/ 0 w 10"/>
              <a:gd name="T9" fmla="*/ 2 h 4"/>
              <a:gd name="T10" fmla="*/ 0 w 10"/>
              <a:gd name="T11" fmla="*/ 4 h 4"/>
            </a:gdLst>
            <a:ahLst/>
            <a:cxnLst>
              <a:cxn ang="0">
                <a:pos x="T0" y="T1"/>
              </a:cxn>
              <a:cxn ang="0">
                <a:pos x="T2" y="T3"/>
              </a:cxn>
              <a:cxn ang="0">
                <a:pos x="T4" y="T5"/>
              </a:cxn>
              <a:cxn ang="0">
                <a:pos x="T6" y="T7"/>
              </a:cxn>
              <a:cxn ang="0">
                <a:pos x="T8" y="T9"/>
              </a:cxn>
              <a:cxn ang="0">
                <a:pos x="T10" y="T11"/>
              </a:cxn>
            </a:cxnLst>
            <a:rect l="0" t="0" r="r" b="b"/>
            <a:pathLst>
              <a:path w="10" h="4">
                <a:moveTo>
                  <a:pt x="10" y="4"/>
                </a:moveTo>
                <a:lnTo>
                  <a:pt x="8" y="2"/>
                </a:lnTo>
                <a:lnTo>
                  <a:pt x="6" y="0"/>
                </a:lnTo>
                <a:lnTo>
                  <a:pt x="4" y="0"/>
                </a:lnTo>
                <a:lnTo>
                  <a:pt x="0" y="2"/>
                </a:lnTo>
                <a:lnTo>
                  <a:pt x="0" y="4"/>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89" name="Freeform 209">
            <a:extLst>
              <a:ext uri="{FF2B5EF4-FFF2-40B4-BE49-F238E27FC236}">
                <a16:creationId xmlns:a16="http://schemas.microsoft.com/office/drawing/2014/main" id="{8CB245DC-1176-6F5B-D9F9-519642B6BECE}"/>
              </a:ext>
            </a:extLst>
          </p:cNvPr>
          <p:cNvSpPr>
            <a:spLocks/>
          </p:cNvSpPr>
          <p:nvPr/>
        </p:nvSpPr>
        <p:spPr bwMode="auto">
          <a:xfrm>
            <a:off x="6886576" y="3448050"/>
            <a:ext cx="15875" cy="6350"/>
          </a:xfrm>
          <a:custGeom>
            <a:avLst/>
            <a:gdLst>
              <a:gd name="T0" fmla="*/ 0 w 10"/>
              <a:gd name="T1" fmla="*/ 0 h 4"/>
              <a:gd name="T2" fmla="*/ 0 w 10"/>
              <a:gd name="T3" fmla="*/ 2 h 4"/>
              <a:gd name="T4" fmla="*/ 4 w 10"/>
              <a:gd name="T5" fmla="*/ 4 h 4"/>
              <a:gd name="T6" fmla="*/ 6 w 10"/>
              <a:gd name="T7" fmla="*/ 4 h 4"/>
              <a:gd name="T8" fmla="*/ 8 w 10"/>
              <a:gd name="T9" fmla="*/ 2 h 4"/>
              <a:gd name="T10" fmla="*/ 10 w 10"/>
              <a:gd name="T11" fmla="*/ 0 h 4"/>
            </a:gdLst>
            <a:ahLst/>
            <a:cxnLst>
              <a:cxn ang="0">
                <a:pos x="T0" y="T1"/>
              </a:cxn>
              <a:cxn ang="0">
                <a:pos x="T2" y="T3"/>
              </a:cxn>
              <a:cxn ang="0">
                <a:pos x="T4" y="T5"/>
              </a:cxn>
              <a:cxn ang="0">
                <a:pos x="T6" y="T7"/>
              </a:cxn>
              <a:cxn ang="0">
                <a:pos x="T8" y="T9"/>
              </a:cxn>
              <a:cxn ang="0">
                <a:pos x="T10" y="T11"/>
              </a:cxn>
            </a:cxnLst>
            <a:rect l="0" t="0" r="r" b="b"/>
            <a:pathLst>
              <a:path w="10" h="4">
                <a:moveTo>
                  <a:pt x="0" y="0"/>
                </a:moveTo>
                <a:lnTo>
                  <a:pt x="0" y="2"/>
                </a:lnTo>
                <a:lnTo>
                  <a:pt x="4" y="4"/>
                </a:lnTo>
                <a:lnTo>
                  <a:pt x="6" y="4"/>
                </a:lnTo>
                <a:lnTo>
                  <a:pt x="8" y="2"/>
                </a:lnTo>
                <a:lnTo>
                  <a:pt x="1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90" name="Freeform 210">
            <a:extLst>
              <a:ext uri="{FF2B5EF4-FFF2-40B4-BE49-F238E27FC236}">
                <a16:creationId xmlns:a16="http://schemas.microsoft.com/office/drawing/2014/main" id="{008814E5-2BBF-F4EF-6070-8365FB761F9A}"/>
              </a:ext>
            </a:extLst>
          </p:cNvPr>
          <p:cNvSpPr>
            <a:spLocks/>
          </p:cNvSpPr>
          <p:nvPr/>
        </p:nvSpPr>
        <p:spPr bwMode="auto">
          <a:xfrm>
            <a:off x="6886576" y="3436938"/>
            <a:ext cx="15875" cy="11112"/>
          </a:xfrm>
          <a:custGeom>
            <a:avLst/>
            <a:gdLst>
              <a:gd name="T0" fmla="*/ 10 w 10"/>
              <a:gd name="T1" fmla="*/ 7 h 7"/>
              <a:gd name="T2" fmla="*/ 8 w 10"/>
              <a:gd name="T3" fmla="*/ 3 h 7"/>
              <a:gd name="T4" fmla="*/ 6 w 10"/>
              <a:gd name="T5" fmla="*/ 0 h 7"/>
              <a:gd name="T6" fmla="*/ 4 w 10"/>
              <a:gd name="T7" fmla="*/ 0 h 7"/>
              <a:gd name="T8" fmla="*/ 0 w 10"/>
              <a:gd name="T9" fmla="*/ 3 h 7"/>
              <a:gd name="T10" fmla="*/ 0 w 10"/>
              <a:gd name="T11" fmla="*/ 7 h 7"/>
            </a:gdLst>
            <a:ahLst/>
            <a:cxnLst>
              <a:cxn ang="0">
                <a:pos x="T0" y="T1"/>
              </a:cxn>
              <a:cxn ang="0">
                <a:pos x="T2" y="T3"/>
              </a:cxn>
              <a:cxn ang="0">
                <a:pos x="T4" y="T5"/>
              </a:cxn>
              <a:cxn ang="0">
                <a:pos x="T6" y="T7"/>
              </a:cxn>
              <a:cxn ang="0">
                <a:pos x="T8" y="T9"/>
              </a:cxn>
              <a:cxn ang="0">
                <a:pos x="T10" y="T11"/>
              </a:cxn>
            </a:cxnLst>
            <a:rect l="0" t="0" r="r" b="b"/>
            <a:pathLst>
              <a:path w="10" h="7">
                <a:moveTo>
                  <a:pt x="10" y="7"/>
                </a:moveTo>
                <a:lnTo>
                  <a:pt x="8" y="3"/>
                </a:lnTo>
                <a:lnTo>
                  <a:pt x="6" y="0"/>
                </a:lnTo>
                <a:lnTo>
                  <a:pt x="4" y="0"/>
                </a:lnTo>
                <a:lnTo>
                  <a:pt x="0" y="3"/>
                </a:lnTo>
                <a:lnTo>
                  <a:pt x="0" y="7"/>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91" name="Freeform 211">
            <a:extLst>
              <a:ext uri="{FF2B5EF4-FFF2-40B4-BE49-F238E27FC236}">
                <a16:creationId xmlns:a16="http://schemas.microsoft.com/office/drawing/2014/main" id="{A565A4D2-BDC0-C90A-788A-D0E8655623B6}"/>
              </a:ext>
            </a:extLst>
          </p:cNvPr>
          <p:cNvSpPr>
            <a:spLocks/>
          </p:cNvSpPr>
          <p:nvPr/>
        </p:nvSpPr>
        <p:spPr bwMode="auto">
          <a:xfrm>
            <a:off x="6886576" y="4092575"/>
            <a:ext cx="15875" cy="6350"/>
          </a:xfrm>
          <a:custGeom>
            <a:avLst/>
            <a:gdLst>
              <a:gd name="T0" fmla="*/ 0 w 10"/>
              <a:gd name="T1" fmla="*/ 0 h 4"/>
              <a:gd name="T2" fmla="*/ 0 w 10"/>
              <a:gd name="T3" fmla="*/ 2 h 4"/>
              <a:gd name="T4" fmla="*/ 4 w 10"/>
              <a:gd name="T5" fmla="*/ 4 h 4"/>
              <a:gd name="T6" fmla="*/ 6 w 10"/>
              <a:gd name="T7" fmla="*/ 4 h 4"/>
              <a:gd name="T8" fmla="*/ 8 w 10"/>
              <a:gd name="T9" fmla="*/ 2 h 4"/>
              <a:gd name="T10" fmla="*/ 10 w 10"/>
              <a:gd name="T11" fmla="*/ 0 h 4"/>
            </a:gdLst>
            <a:ahLst/>
            <a:cxnLst>
              <a:cxn ang="0">
                <a:pos x="T0" y="T1"/>
              </a:cxn>
              <a:cxn ang="0">
                <a:pos x="T2" y="T3"/>
              </a:cxn>
              <a:cxn ang="0">
                <a:pos x="T4" y="T5"/>
              </a:cxn>
              <a:cxn ang="0">
                <a:pos x="T6" y="T7"/>
              </a:cxn>
              <a:cxn ang="0">
                <a:pos x="T8" y="T9"/>
              </a:cxn>
              <a:cxn ang="0">
                <a:pos x="T10" y="T11"/>
              </a:cxn>
            </a:cxnLst>
            <a:rect l="0" t="0" r="r" b="b"/>
            <a:pathLst>
              <a:path w="10" h="4">
                <a:moveTo>
                  <a:pt x="0" y="0"/>
                </a:moveTo>
                <a:lnTo>
                  <a:pt x="0" y="2"/>
                </a:lnTo>
                <a:lnTo>
                  <a:pt x="4" y="4"/>
                </a:lnTo>
                <a:lnTo>
                  <a:pt x="6" y="4"/>
                </a:lnTo>
                <a:lnTo>
                  <a:pt x="8" y="2"/>
                </a:lnTo>
                <a:lnTo>
                  <a:pt x="1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92" name="Freeform 212">
            <a:extLst>
              <a:ext uri="{FF2B5EF4-FFF2-40B4-BE49-F238E27FC236}">
                <a16:creationId xmlns:a16="http://schemas.microsoft.com/office/drawing/2014/main" id="{DB82399D-FD3F-0665-E20C-A8A3D518C112}"/>
              </a:ext>
            </a:extLst>
          </p:cNvPr>
          <p:cNvSpPr>
            <a:spLocks/>
          </p:cNvSpPr>
          <p:nvPr/>
        </p:nvSpPr>
        <p:spPr bwMode="auto">
          <a:xfrm>
            <a:off x="6886576" y="4081463"/>
            <a:ext cx="15875" cy="11112"/>
          </a:xfrm>
          <a:custGeom>
            <a:avLst/>
            <a:gdLst>
              <a:gd name="T0" fmla="*/ 10 w 10"/>
              <a:gd name="T1" fmla="*/ 7 h 7"/>
              <a:gd name="T2" fmla="*/ 8 w 10"/>
              <a:gd name="T3" fmla="*/ 2 h 7"/>
              <a:gd name="T4" fmla="*/ 6 w 10"/>
              <a:gd name="T5" fmla="*/ 0 h 7"/>
              <a:gd name="T6" fmla="*/ 4 w 10"/>
              <a:gd name="T7" fmla="*/ 0 h 7"/>
              <a:gd name="T8" fmla="*/ 0 w 10"/>
              <a:gd name="T9" fmla="*/ 2 h 7"/>
              <a:gd name="T10" fmla="*/ 0 w 10"/>
              <a:gd name="T11" fmla="*/ 7 h 7"/>
            </a:gdLst>
            <a:ahLst/>
            <a:cxnLst>
              <a:cxn ang="0">
                <a:pos x="T0" y="T1"/>
              </a:cxn>
              <a:cxn ang="0">
                <a:pos x="T2" y="T3"/>
              </a:cxn>
              <a:cxn ang="0">
                <a:pos x="T4" y="T5"/>
              </a:cxn>
              <a:cxn ang="0">
                <a:pos x="T6" y="T7"/>
              </a:cxn>
              <a:cxn ang="0">
                <a:pos x="T8" y="T9"/>
              </a:cxn>
              <a:cxn ang="0">
                <a:pos x="T10" y="T11"/>
              </a:cxn>
            </a:cxnLst>
            <a:rect l="0" t="0" r="r" b="b"/>
            <a:pathLst>
              <a:path w="10" h="7">
                <a:moveTo>
                  <a:pt x="10" y="7"/>
                </a:moveTo>
                <a:lnTo>
                  <a:pt x="8" y="2"/>
                </a:lnTo>
                <a:lnTo>
                  <a:pt x="6" y="0"/>
                </a:lnTo>
                <a:lnTo>
                  <a:pt x="4" y="0"/>
                </a:lnTo>
                <a:lnTo>
                  <a:pt x="0" y="2"/>
                </a:lnTo>
                <a:lnTo>
                  <a:pt x="0" y="7"/>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nvGrpSpPr>
          <p:cNvPr id="46295" name="Group 215">
            <a:extLst>
              <a:ext uri="{FF2B5EF4-FFF2-40B4-BE49-F238E27FC236}">
                <a16:creationId xmlns:a16="http://schemas.microsoft.com/office/drawing/2014/main" id="{64BBC6B0-8AEE-0741-95CA-3F53B425E59F}"/>
              </a:ext>
            </a:extLst>
          </p:cNvPr>
          <p:cNvGrpSpPr>
            <a:grpSpLocks/>
          </p:cNvGrpSpPr>
          <p:nvPr/>
        </p:nvGrpSpPr>
        <p:grpSpPr bwMode="auto">
          <a:xfrm>
            <a:off x="6886576" y="4324350"/>
            <a:ext cx="15875" cy="14288"/>
            <a:chOff x="3378" y="2724"/>
            <a:chExt cx="10" cy="9"/>
          </a:xfrm>
        </p:grpSpPr>
        <p:sp>
          <p:nvSpPr>
            <p:cNvPr id="46293" name="Freeform 213">
              <a:extLst>
                <a:ext uri="{FF2B5EF4-FFF2-40B4-BE49-F238E27FC236}">
                  <a16:creationId xmlns:a16="http://schemas.microsoft.com/office/drawing/2014/main" id="{04E61BE1-5434-0104-BA2E-D29B433C0C04}"/>
                </a:ext>
              </a:extLst>
            </p:cNvPr>
            <p:cNvSpPr>
              <a:spLocks/>
            </p:cNvSpPr>
            <p:nvPr/>
          </p:nvSpPr>
          <p:spPr bwMode="auto">
            <a:xfrm>
              <a:off x="3378" y="2729"/>
              <a:ext cx="10" cy="4"/>
            </a:xfrm>
            <a:custGeom>
              <a:avLst/>
              <a:gdLst>
                <a:gd name="T0" fmla="*/ 0 w 10"/>
                <a:gd name="T1" fmla="*/ 0 h 4"/>
                <a:gd name="T2" fmla="*/ 0 w 10"/>
                <a:gd name="T3" fmla="*/ 4 h 4"/>
                <a:gd name="T4" fmla="*/ 4 w 10"/>
                <a:gd name="T5" fmla="*/ 4 h 4"/>
                <a:gd name="T6" fmla="*/ 6 w 10"/>
                <a:gd name="T7" fmla="*/ 4 h 4"/>
                <a:gd name="T8" fmla="*/ 8 w 10"/>
                <a:gd name="T9" fmla="*/ 4 h 4"/>
                <a:gd name="T10" fmla="*/ 10 w 10"/>
                <a:gd name="T11" fmla="*/ 0 h 4"/>
              </a:gdLst>
              <a:ahLst/>
              <a:cxnLst>
                <a:cxn ang="0">
                  <a:pos x="T0" y="T1"/>
                </a:cxn>
                <a:cxn ang="0">
                  <a:pos x="T2" y="T3"/>
                </a:cxn>
                <a:cxn ang="0">
                  <a:pos x="T4" y="T5"/>
                </a:cxn>
                <a:cxn ang="0">
                  <a:pos x="T6" y="T7"/>
                </a:cxn>
                <a:cxn ang="0">
                  <a:pos x="T8" y="T9"/>
                </a:cxn>
                <a:cxn ang="0">
                  <a:pos x="T10" y="T11"/>
                </a:cxn>
              </a:cxnLst>
              <a:rect l="0" t="0" r="r" b="b"/>
              <a:pathLst>
                <a:path w="10" h="4">
                  <a:moveTo>
                    <a:pt x="0" y="0"/>
                  </a:moveTo>
                  <a:lnTo>
                    <a:pt x="0" y="4"/>
                  </a:lnTo>
                  <a:lnTo>
                    <a:pt x="4" y="4"/>
                  </a:lnTo>
                  <a:lnTo>
                    <a:pt x="6" y="4"/>
                  </a:lnTo>
                  <a:lnTo>
                    <a:pt x="8" y="4"/>
                  </a:lnTo>
                  <a:lnTo>
                    <a:pt x="1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94" name="Freeform 214">
              <a:extLst>
                <a:ext uri="{FF2B5EF4-FFF2-40B4-BE49-F238E27FC236}">
                  <a16:creationId xmlns:a16="http://schemas.microsoft.com/office/drawing/2014/main" id="{C15848DC-6B28-7DE2-38FB-1E932CF257DC}"/>
                </a:ext>
              </a:extLst>
            </p:cNvPr>
            <p:cNvSpPr>
              <a:spLocks/>
            </p:cNvSpPr>
            <p:nvPr/>
          </p:nvSpPr>
          <p:spPr bwMode="auto">
            <a:xfrm>
              <a:off x="3378" y="2724"/>
              <a:ext cx="10" cy="5"/>
            </a:xfrm>
            <a:custGeom>
              <a:avLst/>
              <a:gdLst>
                <a:gd name="T0" fmla="*/ 10 w 10"/>
                <a:gd name="T1" fmla="*/ 5 h 5"/>
                <a:gd name="T2" fmla="*/ 8 w 10"/>
                <a:gd name="T3" fmla="*/ 2 h 5"/>
                <a:gd name="T4" fmla="*/ 6 w 10"/>
                <a:gd name="T5" fmla="*/ 0 h 5"/>
                <a:gd name="T6" fmla="*/ 4 w 10"/>
                <a:gd name="T7" fmla="*/ 0 h 5"/>
                <a:gd name="T8" fmla="*/ 0 w 10"/>
                <a:gd name="T9" fmla="*/ 2 h 5"/>
                <a:gd name="T10" fmla="*/ 0 w 10"/>
                <a:gd name="T11" fmla="*/ 5 h 5"/>
              </a:gdLst>
              <a:ahLst/>
              <a:cxnLst>
                <a:cxn ang="0">
                  <a:pos x="T0" y="T1"/>
                </a:cxn>
                <a:cxn ang="0">
                  <a:pos x="T2" y="T3"/>
                </a:cxn>
                <a:cxn ang="0">
                  <a:pos x="T4" y="T5"/>
                </a:cxn>
                <a:cxn ang="0">
                  <a:pos x="T6" y="T7"/>
                </a:cxn>
                <a:cxn ang="0">
                  <a:pos x="T8" y="T9"/>
                </a:cxn>
                <a:cxn ang="0">
                  <a:pos x="T10" y="T11"/>
                </a:cxn>
              </a:cxnLst>
              <a:rect l="0" t="0" r="r" b="b"/>
              <a:pathLst>
                <a:path w="10" h="5">
                  <a:moveTo>
                    <a:pt x="10" y="5"/>
                  </a:moveTo>
                  <a:lnTo>
                    <a:pt x="8" y="2"/>
                  </a:lnTo>
                  <a:lnTo>
                    <a:pt x="6" y="0"/>
                  </a:lnTo>
                  <a:lnTo>
                    <a:pt x="4" y="0"/>
                  </a:lnTo>
                  <a:lnTo>
                    <a:pt x="0" y="2"/>
                  </a:lnTo>
                  <a:lnTo>
                    <a:pt x="0" y="5"/>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sp>
        <p:nvSpPr>
          <p:cNvPr id="46296" name="Freeform 216">
            <a:extLst>
              <a:ext uri="{FF2B5EF4-FFF2-40B4-BE49-F238E27FC236}">
                <a16:creationId xmlns:a16="http://schemas.microsoft.com/office/drawing/2014/main" id="{AE6B285B-00E9-0535-7F54-97A53A6141C6}"/>
              </a:ext>
            </a:extLst>
          </p:cNvPr>
          <p:cNvSpPr>
            <a:spLocks/>
          </p:cNvSpPr>
          <p:nvPr/>
        </p:nvSpPr>
        <p:spPr bwMode="auto">
          <a:xfrm>
            <a:off x="5432426" y="4332288"/>
            <a:ext cx="17463" cy="6350"/>
          </a:xfrm>
          <a:custGeom>
            <a:avLst/>
            <a:gdLst>
              <a:gd name="T0" fmla="*/ 0 w 11"/>
              <a:gd name="T1" fmla="*/ 0 h 4"/>
              <a:gd name="T2" fmla="*/ 2 w 11"/>
              <a:gd name="T3" fmla="*/ 2 h 4"/>
              <a:gd name="T4" fmla="*/ 5 w 11"/>
              <a:gd name="T5" fmla="*/ 4 h 4"/>
              <a:gd name="T6" fmla="*/ 7 w 11"/>
              <a:gd name="T7" fmla="*/ 4 h 4"/>
              <a:gd name="T8" fmla="*/ 9 w 11"/>
              <a:gd name="T9" fmla="*/ 4 h 4"/>
              <a:gd name="T10" fmla="*/ 11 w 11"/>
              <a:gd name="T11" fmla="*/ 2 h 4"/>
              <a:gd name="T12" fmla="*/ 11 w 11"/>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1" h="4">
                <a:moveTo>
                  <a:pt x="0" y="0"/>
                </a:moveTo>
                <a:lnTo>
                  <a:pt x="2" y="2"/>
                </a:lnTo>
                <a:lnTo>
                  <a:pt x="5" y="4"/>
                </a:lnTo>
                <a:lnTo>
                  <a:pt x="7" y="4"/>
                </a:lnTo>
                <a:lnTo>
                  <a:pt x="9" y="4"/>
                </a:lnTo>
                <a:lnTo>
                  <a:pt x="11" y="2"/>
                </a:lnTo>
                <a:lnTo>
                  <a:pt x="11"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97" name="Freeform 217">
            <a:extLst>
              <a:ext uri="{FF2B5EF4-FFF2-40B4-BE49-F238E27FC236}">
                <a16:creationId xmlns:a16="http://schemas.microsoft.com/office/drawing/2014/main" id="{35AF269C-245B-8EE0-C1EA-739D0A1B58FB}"/>
              </a:ext>
            </a:extLst>
          </p:cNvPr>
          <p:cNvSpPr>
            <a:spLocks/>
          </p:cNvSpPr>
          <p:nvPr/>
        </p:nvSpPr>
        <p:spPr bwMode="auto">
          <a:xfrm>
            <a:off x="5432426" y="4324350"/>
            <a:ext cx="17463" cy="7938"/>
          </a:xfrm>
          <a:custGeom>
            <a:avLst/>
            <a:gdLst>
              <a:gd name="T0" fmla="*/ 11 w 11"/>
              <a:gd name="T1" fmla="*/ 5 h 5"/>
              <a:gd name="T2" fmla="*/ 11 w 11"/>
              <a:gd name="T3" fmla="*/ 2 h 5"/>
              <a:gd name="T4" fmla="*/ 9 w 11"/>
              <a:gd name="T5" fmla="*/ 0 h 5"/>
              <a:gd name="T6" fmla="*/ 7 w 11"/>
              <a:gd name="T7" fmla="*/ 0 h 5"/>
              <a:gd name="T8" fmla="*/ 5 w 11"/>
              <a:gd name="T9" fmla="*/ 0 h 5"/>
              <a:gd name="T10" fmla="*/ 2 w 11"/>
              <a:gd name="T11" fmla="*/ 2 h 5"/>
              <a:gd name="T12" fmla="*/ 0 w 11"/>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11" h="5">
                <a:moveTo>
                  <a:pt x="11" y="5"/>
                </a:moveTo>
                <a:lnTo>
                  <a:pt x="11" y="2"/>
                </a:lnTo>
                <a:lnTo>
                  <a:pt x="9" y="0"/>
                </a:lnTo>
                <a:lnTo>
                  <a:pt x="7" y="0"/>
                </a:lnTo>
                <a:lnTo>
                  <a:pt x="5" y="0"/>
                </a:lnTo>
                <a:lnTo>
                  <a:pt x="2" y="2"/>
                </a:lnTo>
                <a:lnTo>
                  <a:pt x="0" y="5"/>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98" name="Freeform 218">
            <a:extLst>
              <a:ext uri="{FF2B5EF4-FFF2-40B4-BE49-F238E27FC236}">
                <a16:creationId xmlns:a16="http://schemas.microsoft.com/office/drawing/2014/main" id="{C72C707A-24AA-81C6-D9DE-0E2E67C4FB48}"/>
              </a:ext>
            </a:extLst>
          </p:cNvPr>
          <p:cNvSpPr>
            <a:spLocks/>
          </p:cNvSpPr>
          <p:nvPr/>
        </p:nvSpPr>
        <p:spPr bwMode="auto">
          <a:xfrm>
            <a:off x="3214688" y="4332288"/>
            <a:ext cx="17462" cy="6350"/>
          </a:xfrm>
          <a:custGeom>
            <a:avLst/>
            <a:gdLst>
              <a:gd name="T0" fmla="*/ 0 w 11"/>
              <a:gd name="T1" fmla="*/ 0 h 4"/>
              <a:gd name="T2" fmla="*/ 3 w 11"/>
              <a:gd name="T3" fmla="*/ 2 h 4"/>
              <a:gd name="T4" fmla="*/ 3 w 11"/>
              <a:gd name="T5" fmla="*/ 4 h 4"/>
              <a:gd name="T6" fmla="*/ 7 w 11"/>
              <a:gd name="T7" fmla="*/ 4 h 4"/>
              <a:gd name="T8" fmla="*/ 9 w 11"/>
              <a:gd name="T9" fmla="*/ 4 h 4"/>
              <a:gd name="T10" fmla="*/ 11 w 11"/>
              <a:gd name="T11" fmla="*/ 2 h 4"/>
              <a:gd name="T12" fmla="*/ 11 w 11"/>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1" h="4">
                <a:moveTo>
                  <a:pt x="0" y="0"/>
                </a:moveTo>
                <a:lnTo>
                  <a:pt x="3" y="2"/>
                </a:lnTo>
                <a:lnTo>
                  <a:pt x="3" y="4"/>
                </a:lnTo>
                <a:lnTo>
                  <a:pt x="7" y="4"/>
                </a:lnTo>
                <a:lnTo>
                  <a:pt x="9" y="4"/>
                </a:lnTo>
                <a:lnTo>
                  <a:pt x="11" y="2"/>
                </a:lnTo>
                <a:lnTo>
                  <a:pt x="11"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299" name="Freeform 219">
            <a:extLst>
              <a:ext uri="{FF2B5EF4-FFF2-40B4-BE49-F238E27FC236}">
                <a16:creationId xmlns:a16="http://schemas.microsoft.com/office/drawing/2014/main" id="{C2A6872C-6934-7B8C-F008-FB1CCC09BEA9}"/>
              </a:ext>
            </a:extLst>
          </p:cNvPr>
          <p:cNvSpPr>
            <a:spLocks/>
          </p:cNvSpPr>
          <p:nvPr/>
        </p:nvSpPr>
        <p:spPr bwMode="auto">
          <a:xfrm>
            <a:off x="3214688" y="4324350"/>
            <a:ext cx="17462" cy="7938"/>
          </a:xfrm>
          <a:custGeom>
            <a:avLst/>
            <a:gdLst>
              <a:gd name="T0" fmla="*/ 11 w 11"/>
              <a:gd name="T1" fmla="*/ 5 h 5"/>
              <a:gd name="T2" fmla="*/ 11 w 11"/>
              <a:gd name="T3" fmla="*/ 2 h 5"/>
              <a:gd name="T4" fmla="*/ 9 w 11"/>
              <a:gd name="T5" fmla="*/ 0 h 5"/>
              <a:gd name="T6" fmla="*/ 7 w 11"/>
              <a:gd name="T7" fmla="*/ 0 h 5"/>
              <a:gd name="T8" fmla="*/ 3 w 11"/>
              <a:gd name="T9" fmla="*/ 0 h 5"/>
              <a:gd name="T10" fmla="*/ 3 w 11"/>
              <a:gd name="T11" fmla="*/ 2 h 5"/>
              <a:gd name="T12" fmla="*/ 0 w 11"/>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11" h="5">
                <a:moveTo>
                  <a:pt x="11" y="5"/>
                </a:moveTo>
                <a:lnTo>
                  <a:pt x="11" y="2"/>
                </a:lnTo>
                <a:lnTo>
                  <a:pt x="9" y="0"/>
                </a:lnTo>
                <a:lnTo>
                  <a:pt x="7" y="0"/>
                </a:lnTo>
                <a:lnTo>
                  <a:pt x="3" y="0"/>
                </a:lnTo>
                <a:lnTo>
                  <a:pt x="3" y="2"/>
                </a:lnTo>
                <a:lnTo>
                  <a:pt x="0" y="5"/>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300" name="Freeform 220">
            <a:extLst>
              <a:ext uri="{FF2B5EF4-FFF2-40B4-BE49-F238E27FC236}">
                <a16:creationId xmlns:a16="http://schemas.microsoft.com/office/drawing/2014/main" id="{56904587-35C8-F8FA-4A45-6DE34E29ADAB}"/>
              </a:ext>
            </a:extLst>
          </p:cNvPr>
          <p:cNvSpPr>
            <a:spLocks/>
          </p:cNvSpPr>
          <p:nvPr/>
        </p:nvSpPr>
        <p:spPr bwMode="auto">
          <a:xfrm>
            <a:off x="4062414" y="3163889"/>
            <a:ext cx="15875" cy="9525"/>
          </a:xfrm>
          <a:custGeom>
            <a:avLst/>
            <a:gdLst>
              <a:gd name="T0" fmla="*/ 0 w 10"/>
              <a:gd name="T1" fmla="*/ 0 h 6"/>
              <a:gd name="T2" fmla="*/ 2 w 10"/>
              <a:gd name="T3" fmla="*/ 4 h 6"/>
              <a:gd name="T4" fmla="*/ 4 w 10"/>
              <a:gd name="T5" fmla="*/ 6 h 6"/>
              <a:gd name="T6" fmla="*/ 8 w 10"/>
              <a:gd name="T7" fmla="*/ 6 h 6"/>
              <a:gd name="T8" fmla="*/ 8 w 10"/>
              <a:gd name="T9" fmla="*/ 4 h 6"/>
              <a:gd name="T10" fmla="*/ 10 w 10"/>
              <a:gd name="T11" fmla="*/ 0 h 6"/>
            </a:gdLst>
            <a:ahLst/>
            <a:cxnLst>
              <a:cxn ang="0">
                <a:pos x="T0" y="T1"/>
              </a:cxn>
              <a:cxn ang="0">
                <a:pos x="T2" y="T3"/>
              </a:cxn>
              <a:cxn ang="0">
                <a:pos x="T4" y="T5"/>
              </a:cxn>
              <a:cxn ang="0">
                <a:pos x="T6" y="T7"/>
              </a:cxn>
              <a:cxn ang="0">
                <a:pos x="T8" y="T9"/>
              </a:cxn>
              <a:cxn ang="0">
                <a:pos x="T10" y="T11"/>
              </a:cxn>
            </a:cxnLst>
            <a:rect l="0" t="0" r="r" b="b"/>
            <a:pathLst>
              <a:path w="10" h="6">
                <a:moveTo>
                  <a:pt x="0" y="0"/>
                </a:moveTo>
                <a:lnTo>
                  <a:pt x="2" y="4"/>
                </a:lnTo>
                <a:lnTo>
                  <a:pt x="4" y="6"/>
                </a:lnTo>
                <a:lnTo>
                  <a:pt x="8" y="6"/>
                </a:lnTo>
                <a:lnTo>
                  <a:pt x="8" y="4"/>
                </a:lnTo>
                <a:lnTo>
                  <a:pt x="1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301" name="Freeform 221">
            <a:extLst>
              <a:ext uri="{FF2B5EF4-FFF2-40B4-BE49-F238E27FC236}">
                <a16:creationId xmlns:a16="http://schemas.microsoft.com/office/drawing/2014/main" id="{9DE79902-2F39-43CA-D930-C48BBAF1FF22}"/>
              </a:ext>
            </a:extLst>
          </p:cNvPr>
          <p:cNvSpPr>
            <a:spLocks/>
          </p:cNvSpPr>
          <p:nvPr/>
        </p:nvSpPr>
        <p:spPr bwMode="auto">
          <a:xfrm>
            <a:off x="4062414" y="3157538"/>
            <a:ext cx="15875" cy="6350"/>
          </a:xfrm>
          <a:custGeom>
            <a:avLst/>
            <a:gdLst>
              <a:gd name="T0" fmla="*/ 10 w 10"/>
              <a:gd name="T1" fmla="*/ 4 h 4"/>
              <a:gd name="T2" fmla="*/ 10 w 10"/>
              <a:gd name="T3" fmla="*/ 2 h 4"/>
              <a:gd name="T4" fmla="*/ 8 w 10"/>
              <a:gd name="T5" fmla="*/ 0 h 4"/>
              <a:gd name="T6" fmla="*/ 6 w 10"/>
              <a:gd name="T7" fmla="*/ 0 h 4"/>
              <a:gd name="T8" fmla="*/ 4 w 10"/>
              <a:gd name="T9" fmla="*/ 0 h 4"/>
              <a:gd name="T10" fmla="*/ 2 w 10"/>
              <a:gd name="T11" fmla="*/ 2 h 4"/>
              <a:gd name="T12" fmla="*/ 0 w 10"/>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0" h="4">
                <a:moveTo>
                  <a:pt x="10" y="4"/>
                </a:moveTo>
                <a:lnTo>
                  <a:pt x="10" y="2"/>
                </a:lnTo>
                <a:lnTo>
                  <a:pt x="8" y="0"/>
                </a:lnTo>
                <a:lnTo>
                  <a:pt x="6" y="0"/>
                </a:lnTo>
                <a:lnTo>
                  <a:pt x="4" y="0"/>
                </a:lnTo>
                <a:lnTo>
                  <a:pt x="2" y="2"/>
                </a:lnTo>
                <a:lnTo>
                  <a:pt x="0" y="4"/>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302" name="Line 222">
            <a:extLst>
              <a:ext uri="{FF2B5EF4-FFF2-40B4-BE49-F238E27FC236}">
                <a16:creationId xmlns:a16="http://schemas.microsoft.com/office/drawing/2014/main" id="{C8F548E3-31E5-0D6E-5C92-D3D3FE45A244}"/>
              </a:ext>
            </a:extLst>
          </p:cNvPr>
          <p:cNvSpPr>
            <a:spLocks noChangeShapeType="1"/>
          </p:cNvSpPr>
          <p:nvPr/>
        </p:nvSpPr>
        <p:spPr bwMode="auto">
          <a:xfrm>
            <a:off x="4311650" y="3043239"/>
            <a:ext cx="325438" cy="1587"/>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303" name="Line 223">
            <a:extLst>
              <a:ext uri="{FF2B5EF4-FFF2-40B4-BE49-F238E27FC236}">
                <a16:creationId xmlns:a16="http://schemas.microsoft.com/office/drawing/2014/main" id="{5F1FC453-DDFA-4E7F-E182-946524274432}"/>
              </a:ext>
            </a:extLst>
          </p:cNvPr>
          <p:cNvSpPr>
            <a:spLocks noChangeShapeType="1"/>
          </p:cNvSpPr>
          <p:nvPr/>
        </p:nvSpPr>
        <p:spPr bwMode="auto">
          <a:xfrm flipV="1">
            <a:off x="4075114" y="2803525"/>
            <a:ext cx="1587" cy="369888"/>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305" name="Rectangle 225">
            <a:extLst>
              <a:ext uri="{FF2B5EF4-FFF2-40B4-BE49-F238E27FC236}">
                <a16:creationId xmlns:a16="http://schemas.microsoft.com/office/drawing/2014/main" id="{2001F1CA-D150-D167-168A-810FB0576250}"/>
              </a:ext>
            </a:extLst>
          </p:cNvPr>
          <p:cNvSpPr>
            <a:spLocks noChangeArrowheads="1"/>
          </p:cNvSpPr>
          <p:nvPr/>
        </p:nvSpPr>
        <p:spPr bwMode="auto">
          <a:xfrm>
            <a:off x="7488238" y="3486151"/>
            <a:ext cx="658812" cy="4921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306" name="Rectangle 226">
            <a:extLst>
              <a:ext uri="{FF2B5EF4-FFF2-40B4-BE49-F238E27FC236}">
                <a16:creationId xmlns:a16="http://schemas.microsoft.com/office/drawing/2014/main" id="{22885413-5BF6-D09B-2C71-59E5070F3C8C}"/>
              </a:ext>
            </a:extLst>
          </p:cNvPr>
          <p:cNvSpPr>
            <a:spLocks noChangeArrowheads="1"/>
          </p:cNvSpPr>
          <p:nvPr/>
        </p:nvSpPr>
        <p:spPr bwMode="auto">
          <a:xfrm>
            <a:off x="7488238" y="3486151"/>
            <a:ext cx="658812" cy="4921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307" name="Rectangle 227">
            <a:extLst>
              <a:ext uri="{FF2B5EF4-FFF2-40B4-BE49-F238E27FC236}">
                <a16:creationId xmlns:a16="http://schemas.microsoft.com/office/drawing/2014/main" id="{3DD45257-216A-B8F4-1953-1E374F839AF4}"/>
              </a:ext>
            </a:extLst>
          </p:cNvPr>
          <p:cNvSpPr>
            <a:spLocks noChangeArrowheads="1"/>
          </p:cNvSpPr>
          <p:nvPr/>
        </p:nvSpPr>
        <p:spPr bwMode="auto">
          <a:xfrm>
            <a:off x="7488238" y="3486151"/>
            <a:ext cx="658812" cy="3286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308" name="Rectangle 228">
            <a:extLst>
              <a:ext uri="{FF2B5EF4-FFF2-40B4-BE49-F238E27FC236}">
                <a16:creationId xmlns:a16="http://schemas.microsoft.com/office/drawing/2014/main" id="{91EE79C7-C843-7E13-FF85-FEA978590033}"/>
              </a:ext>
            </a:extLst>
          </p:cNvPr>
          <p:cNvSpPr>
            <a:spLocks noChangeArrowheads="1"/>
          </p:cNvSpPr>
          <p:nvPr/>
        </p:nvSpPr>
        <p:spPr bwMode="auto">
          <a:xfrm>
            <a:off x="7488238" y="3486151"/>
            <a:ext cx="658812" cy="4921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309" name="Rectangle 229">
            <a:extLst>
              <a:ext uri="{FF2B5EF4-FFF2-40B4-BE49-F238E27FC236}">
                <a16:creationId xmlns:a16="http://schemas.microsoft.com/office/drawing/2014/main" id="{C8AFD7EC-6DAB-9E48-2D58-42D307C7655D}"/>
              </a:ext>
            </a:extLst>
          </p:cNvPr>
          <p:cNvSpPr>
            <a:spLocks noChangeArrowheads="1"/>
          </p:cNvSpPr>
          <p:nvPr/>
        </p:nvSpPr>
        <p:spPr bwMode="auto">
          <a:xfrm>
            <a:off x="7488238" y="3486151"/>
            <a:ext cx="658812" cy="4921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310" name="Rectangle 230">
            <a:extLst>
              <a:ext uri="{FF2B5EF4-FFF2-40B4-BE49-F238E27FC236}">
                <a16:creationId xmlns:a16="http://schemas.microsoft.com/office/drawing/2014/main" id="{C9E51310-BBC8-45DE-719B-049ECB91D767}"/>
              </a:ext>
            </a:extLst>
          </p:cNvPr>
          <p:cNvSpPr>
            <a:spLocks noChangeArrowheads="1"/>
          </p:cNvSpPr>
          <p:nvPr/>
        </p:nvSpPr>
        <p:spPr bwMode="auto">
          <a:xfrm>
            <a:off x="7488238" y="3484563"/>
            <a:ext cx="660400" cy="495300"/>
          </a:xfrm>
          <a:prstGeom prst="rect">
            <a:avLst/>
          </a:prstGeom>
          <a:solidFill>
            <a:srgbClr val="FFFFFF"/>
          </a:solidFill>
          <a:ln w="26988">
            <a:solidFill>
              <a:srgbClr val="000000"/>
            </a:solidFill>
            <a:miter lim="800000"/>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311" name="Line 231">
            <a:extLst>
              <a:ext uri="{FF2B5EF4-FFF2-40B4-BE49-F238E27FC236}">
                <a16:creationId xmlns:a16="http://schemas.microsoft.com/office/drawing/2014/main" id="{8DE13F60-8514-E9B4-F364-2004616C5D9F}"/>
              </a:ext>
            </a:extLst>
          </p:cNvPr>
          <p:cNvSpPr>
            <a:spLocks noChangeShapeType="1"/>
          </p:cNvSpPr>
          <p:nvPr/>
        </p:nvSpPr>
        <p:spPr bwMode="auto">
          <a:xfrm>
            <a:off x="8475664" y="3173414"/>
            <a:ext cx="1587" cy="312737"/>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312" name="Line 232">
            <a:extLst>
              <a:ext uri="{FF2B5EF4-FFF2-40B4-BE49-F238E27FC236}">
                <a16:creationId xmlns:a16="http://schemas.microsoft.com/office/drawing/2014/main" id="{23576F78-C406-9413-80C5-0834236542CD}"/>
              </a:ext>
            </a:extLst>
          </p:cNvPr>
          <p:cNvSpPr>
            <a:spLocks noChangeShapeType="1"/>
          </p:cNvSpPr>
          <p:nvPr/>
        </p:nvSpPr>
        <p:spPr bwMode="auto">
          <a:xfrm flipH="1">
            <a:off x="7818439" y="3170238"/>
            <a:ext cx="3175" cy="315912"/>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313" name="Line 233">
            <a:extLst>
              <a:ext uri="{FF2B5EF4-FFF2-40B4-BE49-F238E27FC236}">
                <a16:creationId xmlns:a16="http://schemas.microsoft.com/office/drawing/2014/main" id="{34D20519-B498-8F76-64C8-5CF1274FC4DC}"/>
              </a:ext>
            </a:extLst>
          </p:cNvPr>
          <p:cNvSpPr>
            <a:spLocks noChangeShapeType="1"/>
          </p:cNvSpPr>
          <p:nvPr/>
        </p:nvSpPr>
        <p:spPr bwMode="auto">
          <a:xfrm>
            <a:off x="7818439" y="3975101"/>
            <a:ext cx="1587" cy="360363"/>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314" name="Rectangle 234">
            <a:extLst>
              <a:ext uri="{FF2B5EF4-FFF2-40B4-BE49-F238E27FC236}">
                <a16:creationId xmlns:a16="http://schemas.microsoft.com/office/drawing/2014/main" id="{6D9D2563-C9E7-58A0-A814-ED194D589665}"/>
              </a:ext>
            </a:extLst>
          </p:cNvPr>
          <p:cNvSpPr>
            <a:spLocks noChangeArrowheads="1"/>
          </p:cNvSpPr>
          <p:nvPr/>
        </p:nvSpPr>
        <p:spPr bwMode="auto">
          <a:xfrm>
            <a:off x="8402639" y="3484563"/>
            <a:ext cx="166687" cy="488950"/>
          </a:xfrm>
          <a:prstGeom prst="rect">
            <a:avLst/>
          </a:prstGeom>
          <a:solidFill>
            <a:srgbClr val="CCFFFF"/>
          </a:solidFill>
          <a:ln w="26988">
            <a:solidFill>
              <a:srgbClr val="000000"/>
            </a:solidFill>
            <a:miter lim="800000"/>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315" name="Rectangle 235">
            <a:extLst>
              <a:ext uri="{FF2B5EF4-FFF2-40B4-BE49-F238E27FC236}">
                <a16:creationId xmlns:a16="http://schemas.microsoft.com/office/drawing/2014/main" id="{B7A719F9-89F6-E84B-758E-2529739A4DF3}"/>
              </a:ext>
            </a:extLst>
          </p:cNvPr>
          <p:cNvSpPr>
            <a:spLocks noChangeArrowheads="1"/>
          </p:cNvSpPr>
          <p:nvPr/>
        </p:nvSpPr>
        <p:spPr bwMode="auto">
          <a:xfrm>
            <a:off x="8774113" y="3622675"/>
            <a:ext cx="149080"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b="1" i="1">
                <a:solidFill>
                  <a:srgbClr val="000000"/>
                </a:solidFill>
                <a:latin typeface="Arial" panose="020B0604020202020204" pitchFamily="34" charset="0"/>
              </a:rPr>
              <a:t>b</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6316" name="Rectangle 236">
            <a:extLst>
              <a:ext uri="{FF2B5EF4-FFF2-40B4-BE49-F238E27FC236}">
                <a16:creationId xmlns:a16="http://schemas.microsoft.com/office/drawing/2014/main" id="{538A8C2C-09CA-1D8A-139B-ECDCA728C549}"/>
              </a:ext>
            </a:extLst>
          </p:cNvPr>
          <p:cNvSpPr>
            <a:spLocks noChangeArrowheads="1"/>
          </p:cNvSpPr>
          <p:nvPr/>
        </p:nvSpPr>
        <p:spPr bwMode="auto">
          <a:xfrm>
            <a:off x="8585200" y="3503613"/>
            <a:ext cx="176330"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b="1" i="1">
                <a:solidFill>
                  <a:srgbClr val="000000"/>
                </a:solidFill>
                <a:latin typeface="Arial" panose="020B0604020202020204" pitchFamily="34" charset="0"/>
              </a:rPr>
              <a:t>R</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6317" name="Rectangle 237">
            <a:extLst>
              <a:ext uri="{FF2B5EF4-FFF2-40B4-BE49-F238E27FC236}">
                <a16:creationId xmlns:a16="http://schemas.microsoft.com/office/drawing/2014/main" id="{B54FD70E-D1D0-8FC4-1456-270582D1CC5B}"/>
              </a:ext>
            </a:extLst>
          </p:cNvPr>
          <p:cNvSpPr>
            <a:spLocks noChangeArrowheads="1"/>
          </p:cNvSpPr>
          <p:nvPr/>
        </p:nvSpPr>
        <p:spPr bwMode="auto">
          <a:xfrm>
            <a:off x="7527926" y="3589338"/>
            <a:ext cx="487313"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a:solidFill>
                  <a:srgbClr val="000000"/>
                </a:solidFill>
                <a:latin typeface="Arial" panose="020B0604020202020204" pitchFamily="34" charset="0"/>
              </a:rPr>
              <a:t>FSC</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6318" name="Line 238">
            <a:extLst>
              <a:ext uri="{FF2B5EF4-FFF2-40B4-BE49-F238E27FC236}">
                <a16:creationId xmlns:a16="http://schemas.microsoft.com/office/drawing/2014/main" id="{CF0D3BA9-1C7C-EDAC-C075-7E335DDE7581}"/>
              </a:ext>
            </a:extLst>
          </p:cNvPr>
          <p:cNvSpPr>
            <a:spLocks noChangeShapeType="1"/>
          </p:cNvSpPr>
          <p:nvPr/>
        </p:nvSpPr>
        <p:spPr bwMode="auto">
          <a:xfrm>
            <a:off x="6615113" y="3160714"/>
            <a:ext cx="1860550" cy="1587"/>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319" name="Line 239">
            <a:extLst>
              <a:ext uri="{FF2B5EF4-FFF2-40B4-BE49-F238E27FC236}">
                <a16:creationId xmlns:a16="http://schemas.microsoft.com/office/drawing/2014/main" id="{88EA9C66-55B2-4650-A5A8-2817F1C2B0C0}"/>
              </a:ext>
            </a:extLst>
          </p:cNvPr>
          <p:cNvSpPr>
            <a:spLocks noChangeShapeType="1"/>
          </p:cNvSpPr>
          <p:nvPr/>
        </p:nvSpPr>
        <p:spPr bwMode="auto">
          <a:xfrm flipV="1">
            <a:off x="8475664" y="3962401"/>
            <a:ext cx="1587" cy="373063"/>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320" name="Line 240">
            <a:extLst>
              <a:ext uri="{FF2B5EF4-FFF2-40B4-BE49-F238E27FC236}">
                <a16:creationId xmlns:a16="http://schemas.microsoft.com/office/drawing/2014/main" id="{C0872657-6071-5E26-5E33-83E605FA61B6}"/>
              </a:ext>
            </a:extLst>
          </p:cNvPr>
          <p:cNvSpPr>
            <a:spLocks noChangeShapeType="1"/>
          </p:cNvSpPr>
          <p:nvPr/>
        </p:nvSpPr>
        <p:spPr bwMode="auto">
          <a:xfrm>
            <a:off x="5443539" y="4332289"/>
            <a:ext cx="3032125" cy="1587"/>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nvGrpSpPr>
          <p:cNvPr id="46323" name="Group 243">
            <a:extLst>
              <a:ext uri="{FF2B5EF4-FFF2-40B4-BE49-F238E27FC236}">
                <a16:creationId xmlns:a16="http://schemas.microsoft.com/office/drawing/2014/main" id="{02C5F14C-537A-0711-EF35-20AE87555C14}"/>
              </a:ext>
            </a:extLst>
          </p:cNvPr>
          <p:cNvGrpSpPr>
            <a:grpSpLocks/>
          </p:cNvGrpSpPr>
          <p:nvPr/>
        </p:nvGrpSpPr>
        <p:grpSpPr bwMode="auto">
          <a:xfrm>
            <a:off x="7810501" y="3160713"/>
            <a:ext cx="17463" cy="12700"/>
            <a:chOff x="3960" y="1991"/>
            <a:chExt cx="11" cy="8"/>
          </a:xfrm>
        </p:grpSpPr>
        <p:sp>
          <p:nvSpPr>
            <p:cNvPr id="46321" name="Freeform 241">
              <a:extLst>
                <a:ext uri="{FF2B5EF4-FFF2-40B4-BE49-F238E27FC236}">
                  <a16:creationId xmlns:a16="http://schemas.microsoft.com/office/drawing/2014/main" id="{5DE4E134-8A37-0585-53A9-684A235394A8}"/>
                </a:ext>
              </a:extLst>
            </p:cNvPr>
            <p:cNvSpPr>
              <a:spLocks/>
            </p:cNvSpPr>
            <p:nvPr/>
          </p:nvSpPr>
          <p:spPr bwMode="auto">
            <a:xfrm>
              <a:off x="3960" y="1995"/>
              <a:ext cx="11" cy="4"/>
            </a:xfrm>
            <a:custGeom>
              <a:avLst/>
              <a:gdLst>
                <a:gd name="T0" fmla="*/ 0 w 11"/>
                <a:gd name="T1" fmla="*/ 0 h 4"/>
                <a:gd name="T2" fmla="*/ 0 w 11"/>
                <a:gd name="T3" fmla="*/ 4 h 4"/>
                <a:gd name="T4" fmla="*/ 5 w 11"/>
                <a:gd name="T5" fmla="*/ 4 h 4"/>
                <a:gd name="T6" fmla="*/ 7 w 11"/>
                <a:gd name="T7" fmla="*/ 4 h 4"/>
                <a:gd name="T8" fmla="*/ 9 w 11"/>
                <a:gd name="T9" fmla="*/ 4 h 4"/>
                <a:gd name="T10" fmla="*/ 11 w 11"/>
                <a:gd name="T11" fmla="*/ 0 h 4"/>
              </a:gdLst>
              <a:ahLst/>
              <a:cxnLst>
                <a:cxn ang="0">
                  <a:pos x="T0" y="T1"/>
                </a:cxn>
                <a:cxn ang="0">
                  <a:pos x="T2" y="T3"/>
                </a:cxn>
                <a:cxn ang="0">
                  <a:pos x="T4" y="T5"/>
                </a:cxn>
                <a:cxn ang="0">
                  <a:pos x="T6" y="T7"/>
                </a:cxn>
                <a:cxn ang="0">
                  <a:pos x="T8" y="T9"/>
                </a:cxn>
                <a:cxn ang="0">
                  <a:pos x="T10" y="T11"/>
                </a:cxn>
              </a:cxnLst>
              <a:rect l="0" t="0" r="r" b="b"/>
              <a:pathLst>
                <a:path w="11" h="4">
                  <a:moveTo>
                    <a:pt x="0" y="0"/>
                  </a:moveTo>
                  <a:lnTo>
                    <a:pt x="0" y="4"/>
                  </a:lnTo>
                  <a:lnTo>
                    <a:pt x="5" y="4"/>
                  </a:lnTo>
                  <a:lnTo>
                    <a:pt x="7" y="4"/>
                  </a:lnTo>
                  <a:lnTo>
                    <a:pt x="9" y="4"/>
                  </a:lnTo>
                  <a:lnTo>
                    <a:pt x="11"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322" name="Freeform 242">
              <a:extLst>
                <a:ext uri="{FF2B5EF4-FFF2-40B4-BE49-F238E27FC236}">
                  <a16:creationId xmlns:a16="http://schemas.microsoft.com/office/drawing/2014/main" id="{A0667C75-999F-D199-AF47-19E0D514252B}"/>
                </a:ext>
              </a:extLst>
            </p:cNvPr>
            <p:cNvSpPr>
              <a:spLocks/>
            </p:cNvSpPr>
            <p:nvPr/>
          </p:nvSpPr>
          <p:spPr bwMode="auto">
            <a:xfrm>
              <a:off x="3960" y="1991"/>
              <a:ext cx="11" cy="4"/>
            </a:xfrm>
            <a:custGeom>
              <a:avLst/>
              <a:gdLst>
                <a:gd name="T0" fmla="*/ 11 w 11"/>
                <a:gd name="T1" fmla="*/ 4 h 4"/>
                <a:gd name="T2" fmla="*/ 9 w 11"/>
                <a:gd name="T3" fmla="*/ 2 h 4"/>
                <a:gd name="T4" fmla="*/ 7 w 11"/>
                <a:gd name="T5" fmla="*/ 0 h 4"/>
                <a:gd name="T6" fmla="*/ 5 w 11"/>
                <a:gd name="T7" fmla="*/ 0 h 4"/>
                <a:gd name="T8" fmla="*/ 0 w 11"/>
                <a:gd name="T9" fmla="*/ 2 h 4"/>
                <a:gd name="T10" fmla="*/ 0 w 11"/>
                <a:gd name="T11" fmla="*/ 4 h 4"/>
              </a:gdLst>
              <a:ahLst/>
              <a:cxnLst>
                <a:cxn ang="0">
                  <a:pos x="T0" y="T1"/>
                </a:cxn>
                <a:cxn ang="0">
                  <a:pos x="T2" y="T3"/>
                </a:cxn>
                <a:cxn ang="0">
                  <a:pos x="T4" y="T5"/>
                </a:cxn>
                <a:cxn ang="0">
                  <a:pos x="T6" y="T7"/>
                </a:cxn>
                <a:cxn ang="0">
                  <a:pos x="T8" y="T9"/>
                </a:cxn>
                <a:cxn ang="0">
                  <a:pos x="T10" y="T11"/>
                </a:cxn>
              </a:cxnLst>
              <a:rect l="0" t="0" r="r" b="b"/>
              <a:pathLst>
                <a:path w="11" h="4">
                  <a:moveTo>
                    <a:pt x="11" y="4"/>
                  </a:moveTo>
                  <a:lnTo>
                    <a:pt x="9" y="2"/>
                  </a:lnTo>
                  <a:lnTo>
                    <a:pt x="7" y="0"/>
                  </a:lnTo>
                  <a:lnTo>
                    <a:pt x="5" y="0"/>
                  </a:lnTo>
                  <a:lnTo>
                    <a:pt x="0" y="2"/>
                  </a:lnTo>
                  <a:lnTo>
                    <a:pt x="0" y="4"/>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grpSp>
        <p:nvGrpSpPr>
          <p:cNvPr id="46326" name="Group 246">
            <a:extLst>
              <a:ext uri="{FF2B5EF4-FFF2-40B4-BE49-F238E27FC236}">
                <a16:creationId xmlns:a16="http://schemas.microsoft.com/office/drawing/2014/main" id="{33BC11D2-4893-E4A1-0873-F59889A49B31}"/>
              </a:ext>
            </a:extLst>
          </p:cNvPr>
          <p:cNvGrpSpPr>
            <a:grpSpLocks/>
          </p:cNvGrpSpPr>
          <p:nvPr/>
        </p:nvGrpSpPr>
        <p:grpSpPr bwMode="auto">
          <a:xfrm>
            <a:off x="7815264" y="4318000"/>
            <a:ext cx="15875" cy="14288"/>
            <a:chOff x="3963" y="2720"/>
            <a:chExt cx="10" cy="9"/>
          </a:xfrm>
        </p:grpSpPr>
        <p:sp>
          <p:nvSpPr>
            <p:cNvPr id="46324" name="Freeform 244">
              <a:extLst>
                <a:ext uri="{FF2B5EF4-FFF2-40B4-BE49-F238E27FC236}">
                  <a16:creationId xmlns:a16="http://schemas.microsoft.com/office/drawing/2014/main" id="{856C7683-6935-57EA-3E7B-59924DB87A73}"/>
                </a:ext>
              </a:extLst>
            </p:cNvPr>
            <p:cNvSpPr>
              <a:spLocks/>
            </p:cNvSpPr>
            <p:nvPr/>
          </p:nvSpPr>
          <p:spPr bwMode="auto">
            <a:xfrm>
              <a:off x="3963" y="2724"/>
              <a:ext cx="10" cy="5"/>
            </a:xfrm>
            <a:custGeom>
              <a:avLst/>
              <a:gdLst>
                <a:gd name="T0" fmla="*/ 0 w 10"/>
                <a:gd name="T1" fmla="*/ 0 h 5"/>
                <a:gd name="T2" fmla="*/ 0 w 10"/>
                <a:gd name="T3" fmla="*/ 5 h 5"/>
                <a:gd name="T4" fmla="*/ 4 w 10"/>
                <a:gd name="T5" fmla="*/ 5 h 5"/>
                <a:gd name="T6" fmla="*/ 6 w 10"/>
                <a:gd name="T7" fmla="*/ 5 h 5"/>
                <a:gd name="T8" fmla="*/ 8 w 10"/>
                <a:gd name="T9" fmla="*/ 5 h 5"/>
                <a:gd name="T10" fmla="*/ 10 w 10"/>
                <a:gd name="T11" fmla="*/ 0 h 5"/>
              </a:gdLst>
              <a:ahLst/>
              <a:cxnLst>
                <a:cxn ang="0">
                  <a:pos x="T0" y="T1"/>
                </a:cxn>
                <a:cxn ang="0">
                  <a:pos x="T2" y="T3"/>
                </a:cxn>
                <a:cxn ang="0">
                  <a:pos x="T4" y="T5"/>
                </a:cxn>
                <a:cxn ang="0">
                  <a:pos x="T6" y="T7"/>
                </a:cxn>
                <a:cxn ang="0">
                  <a:pos x="T8" y="T9"/>
                </a:cxn>
                <a:cxn ang="0">
                  <a:pos x="T10" y="T11"/>
                </a:cxn>
              </a:cxnLst>
              <a:rect l="0" t="0" r="r" b="b"/>
              <a:pathLst>
                <a:path w="10" h="5">
                  <a:moveTo>
                    <a:pt x="0" y="0"/>
                  </a:moveTo>
                  <a:lnTo>
                    <a:pt x="0" y="5"/>
                  </a:lnTo>
                  <a:lnTo>
                    <a:pt x="4" y="5"/>
                  </a:lnTo>
                  <a:lnTo>
                    <a:pt x="6" y="5"/>
                  </a:lnTo>
                  <a:lnTo>
                    <a:pt x="8" y="5"/>
                  </a:lnTo>
                  <a:lnTo>
                    <a:pt x="1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6325" name="Freeform 245">
              <a:extLst>
                <a:ext uri="{FF2B5EF4-FFF2-40B4-BE49-F238E27FC236}">
                  <a16:creationId xmlns:a16="http://schemas.microsoft.com/office/drawing/2014/main" id="{B3A9B4EB-3AA1-5BCB-A8B8-797B8E72FD90}"/>
                </a:ext>
              </a:extLst>
            </p:cNvPr>
            <p:cNvSpPr>
              <a:spLocks/>
            </p:cNvSpPr>
            <p:nvPr/>
          </p:nvSpPr>
          <p:spPr bwMode="auto">
            <a:xfrm>
              <a:off x="3963" y="2720"/>
              <a:ext cx="10" cy="4"/>
            </a:xfrm>
            <a:custGeom>
              <a:avLst/>
              <a:gdLst>
                <a:gd name="T0" fmla="*/ 10 w 10"/>
                <a:gd name="T1" fmla="*/ 4 h 4"/>
                <a:gd name="T2" fmla="*/ 8 w 10"/>
                <a:gd name="T3" fmla="*/ 2 h 4"/>
                <a:gd name="T4" fmla="*/ 6 w 10"/>
                <a:gd name="T5" fmla="*/ 0 h 4"/>
                <a:gd name="T6" fmla="*/ 4 w 10"/>
                <a:gd name="T7" fmla="*/ 0 h 4"/>
                <a:gd name="T8" fmla="*/ 0 w 10"/>
                <a:gd name="T9" fmla="*/ 2 h 4"/>
                <a:gd name="T10" fmla="*/ 0 w 10"/>
                <a:gd name="T11" fmla="*/ 4 h 4"/>
              </a:gdLst>
              <a:ahLst/>
              <a:cxnLst>
                <a:cxn ang="0">
                  <a:pos x="T0" y="T1"/>
                </a:cxn>
                <a:cxn ang="0">
                  <a:pos x="T2" y="T3"/>
                </a:cxn>
                <a:cxn ang="0">
                  <a:pos x="T4" y="T5"/>
                </a:cxn>
                <a:cxn ang="0">
                  <a:pos x="T6" y="T7"/>
                </a:cxn>
                <a:cxn ang="0">
                  <a:pos x="T8" y="T9"/>
                </a:cxn>
                <a:cxn ang="0">
                  <a:pos x="T10" y="T11"/>
                </a:cxn>
              </a:cxnLst>
              <a:rect l="0" t="0" r="r" b="b"/>
              <a:pathLst>
                <a:path w="10" h="4">
                  <a:moveTo>
                    <a:pt x="10" y="4"/>
                  </a:moveTo>
                  <a:lnTo>
                    <a:pt x="8" y="2"/>
                  </a:lnTo>
                  <a:lnTo>
                    <a:pt x="6" y="0"/>
                  </a:lnTo>
                  <a:lnTo>
                    <a:pt x="4" y="0"/>
                  </a:lnTo>
                  <a:lnTo>
                    <a:pt x="0" y="2"/>
                  </a:lnTo>
                  <a:lnTo>
                    <a:pt x="0" y="4"/>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sp>
        <p:nvSpPr>
          <p:cNvPr id="46083" name="Text Box 3">
            <a:extLst>
              <a:ext uri="{FF2B5EF4-FFF2-40B4-BE49-F238E27FC236}">
                <a16:creationId xmlns:a16="http://schemas.microsoft.com/office/drawing/2014/main" id="{C4CE4199-8EC2-11A0-5577-FFF3397EF293}"/>
              </a:ext>
            </a:extLst>
          </p:cNvPr>
          <p:cNvSpPr txBox="1">
            <a:spLocks noChangeArrowheads="1"/>
          </p:cNvSpPr>
          <p:nvPr/>
        </p:nvSpPr>
        <p:spPr bwMode="auto">
          <a:xfrm>
            <a:off x="4467226" y="904875"/>
            <a:ext cx="34464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Generic CCVT Model</a:t>
            </a:r>
          </a:p>
        </p:txBody>
      </p:sp>
      <p:sp>
        <p:nvSpPr>
          <p:cNvPr id="46329" name="Freeform 249">
            <a:extLst>
              <a:ext uri="{FF2B5EF4-FFF2-40B4-BE49-F238E27FC236}">
                <a16:creationId xmlns:a16="http://schemas.microsoft.com/office/drawing/2014/main" id="{50B0C896-41D1-A68B-8285-8E446633AED9}"/>
              </a:ext>
            </a:extLst>
          </p:cNvPr>
          <p:cNvSpPr>
            <a:spLocks/>
          </p:cNvSpPr>
          <p:nvPr/>
        </p:nvSpPr>
        <p:spPr bwMode="auto">
          <a:xfrm>
            <a:off x="6705600" y="3454400"/>
            <a:ext cx="336550" cy="127000"/>
          </a:xfrm>
          <a:custGeom>
            <a:avLst/>
            <a:gdLst>
              <a:gd name="T0" fmla="*/ 0 w 192"/>
              <a:gd name="T1" fmla="*/ 96 h 96"/>
              <a:gd name="T2" fmla="*/ 0 w 192"/>
              <a:gd name="T3" fmla="*/ 0 h 96"/>
              <a:gd name="T4" fmla="*/ 192 w 192"/>
              <a:gd name="T5" fmla="*/ 0 h 96"/>
              <a:gd name="T6" fmla="*/ 192 w 192"/>
              <a:gd name="T7" fmla="*/ 96 h 96"/>
            </a:gdLst>
            <a:ahLst/>
            <a:cxnLst>
              <a:cxn ang="0">
                <a:pos x="T0" y="T1"/>
              </a:cxn>
              <a:cxn ang="0">
                <a:pos x="T2" y="T3"/>
              </a:cxn>
              <a:cxn ang="0">
                <a:pos x="T4" y="T5"/>
              </a:cxn>
              <a:cxn ang="0">
                <a:pos x="T6" y="T7"/>
              </a:cxn>
            </a:cxnLst>
            <a:rect l="0" t="0" r="r" b="b"/>
            <a:pathLst>
              <a:path w="192" h="96">
                <a:moveTo>
                  <a:pt x="0" y="96"/>
                </a:moveTo>
                <a:lnTo>
                  <a:pt x="0" y="0"/>
                </a:lnTo>
                <a:lnTo>
                  <a:pt x="192" y="0"/>
                </a:lnTo>
                <a:lnTo>
                  <a:pt x="192" y="96"/>
                </a:ln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Tree>
  </p:cSld>
  <p:clrMapOvr>
    <a:masterClrMapping/>
  </p:clrMapOvr>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666" name="Group 610">
            <a:extLst>
              <a:ext uri="{FF2B5EF4-FFF2-40B4-BE49-F238E27FC236}">
                <a16:creationId xmlns:a16="http://schemas.microsoft.com/office/drawing/2014/main" id="{B0C07B64-315A-9C5E-9F18-BD2B282434B7}"/>
              </a:ext>
            </a:extLst>
          </p:cNvPr>
          <p:cNvGrpSpPr>
            <a:grpSpLocks/>
          </p:cNvGrpSpPr>
          <p:nvPr/>
        </p:nvGrpSpPr>
        <p:grpSpPr bwMode="auto">
          <a:xfrm>
            <a:off x="1524000" y="269876"/>
            <a:ext cx="8458200" cy="5859463"/>
            <a:chOff x="0" y="170"/>
            <a:chExt cx="5328" cy="3691"/>
          </a:xfrm>
        </p:grpSpPr>
        <p:sp>
          <p:nvSpPr>
            <p:cNvPr id="45419" name="Rectangle 363">
              <a:extLst>
                <a:ext uri="{FF2B5EF4-FFF2-40B4-BE49-F238E27FC236}">
                  <a16:creationId xmlns:a16="http://schemas.microsoft.com/office/drawing/2014/main" id="{05DAECCF-2E07-EB43-AB39-E0E52E6BB1A7}"/>
                </a:ext>
              </a:extLst>
            </p:cNvPr>
            <p:cNvSpPr>
              <a:spLocks noChangeArrowheads="1"/>
            </p:cNvSpPr>
            <p:nvPr/>
          </p:nvSpPr>
          <p:spPr bwMode="auto">
            <a:xfrm>
              <a:off x="1680" y="1248"/>
              <a:ext cx="3648" cy="2613"/>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059" name="Rectangle 3">
              <a:extLst>
                <a:ext uri="{FF2B5EF4-FFF2-40B4-BE49-F238E27FC236}">
                  <a16:creationId xmlns:a16="http://schemas.microsoft.com/office/drawing/2014/main" id="{033E001F-6DF5-5189-4233-CA8F86BD704A}"/>
                </a:ext>
              </a:extLst>
            </p:cNvPr>
            <p:cNvSpPr>
              <a:spLocks noChangeArrowheads="1"/>
            </p:cNvSpPr>
            <p:nvPr/>
          </p:nvSpPr>
          <p:spPr bwMode="auto">
            <a:xfrm>
              <a:off x="1934" y="3562"/>
              <a:ext cx="125"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a:solidFill>
                    <a:srgbClr val="000000"/>
                  </a:solidFill>
                  <a:latin typeface="Arial" panose="020B0604020202020204" pitchFamily="34" charset="0"/>
                </a:rPr>
                <a:t>10</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5060" name="Rectangle 4">
              <a:extLst>
                <a:ext uri="{FF2B5EF4-FFF2-40B4-BE49-F238E27FC236}">
                  <a16:creationId xmlns:a16="http://schemas.microsoft.com/office/drawing/2014/main" id="{A3C9EF78-8A95-6711-D09E-757E6ABE1FAA}"/>
                </a:ext>
              </a:extLst>
            </p:cNvPr>
            <p:cNvSpPr>
              <a:spLocks noChangeArrowheads="1"/>
            </p:cNvSpPr>
            <p:nvPr/>
          </p:nvSpPr>
          <p:spPr bwMode="auto">
            <a:xfrm>
              <a:off x="2049" y="3547"/>
              <a:ext cx="36" cy="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800">
                  <a:solidFill>
                    <a:srgbClr val="000000"/>
                  </a:solidFill>
                  <a:latin typeface="Arial" panose="020B0604020202020204" pitchFamily="34" charset="0"/>
                </a:rPr>
                <a:t>1</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5061" name="Rectangle 5">
              <a:extLst>
                <a:ext uri="{FF2B5EF4-FFF2-40B4-BE49-F238E27FC236}">
                  <a16:creationId xmlns:a16="http://schemas.microsoft.com/office/drawing/2014/main" id="{CF6BA254-FB75-23EC-0505-FB67E17C76F0}"/>
                </a:ext>
              </a:extLst>
            </p:cNvPr>
            <p:cNvSpPr>
              <a:spLocks noChangeArrowheads="1"/>
            </p:cNvSpPr>
            <p:nvPr/>
          </p:nvSpPr>
          <p:spPr bwMode="auto">
            <a:xfrm>
              <a:off x="2990" y="3562"/>
              <a:ext cx="125"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a:solidFill>
                    <a:srgbClr val="000000"/>
                  </a:solidFill>
                  <a:latin typeface="Arial" panose="020B0604020202020204" pitchFamily="34" charset="0"/>
                </a:rPr>
                <a:t>10</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5062" name="Rectangle 6">
              <a:extLst>
                <a:ext uri="{FF2B5EF4-FFF2-40B4-BE49-F238E27FC236}">
                  <a16:creationId xmlns:a16="http://schemas.microsoft.com/office/drawing/2014/main" id="{F765FC43-AA01-6B7A-ABA3-31A750C77695}"/>
                </a:ext>
              </a:extLst>
            </p:cNvPr>
            <p:cNvSpPr>
              <a:spLocks noChangeArrowheads="1"/>
            </p:cNvSpPr>
            <p:nvPr/>
          </p:nvSpPr>
          <p:spPr bwMode="auto">
            <a:xfrm>
              <a:off x="3105" y="3547"/>
              <a:ext cx="36" cy="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800">
                  <a:solidFill>
                    <a:srgbClr val="000000"/>
                  </a:solidFill>
                  <a:latin typeface="Arial" panose="020B0604020202020204" pitchFamily="34" charset="0"/>
                </a:rPr>
                <a:t>2</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5063" name="Rectangle 7">
              <a:extLst>
                <a:ext uri="{FF2B5EF4-FFF2-40B4-BE49-F238E27FC236}">
                  <a16:creationId xmlns:a16="http://schemas.microsoft.com/office/drawing/2014/main" id="{BB99324B-8E1C-810D-8E2C-47D9193474F0}"/>
                </a:ext>
              </a:extLst>
            </p:cNvPr>
            <p:cNvSpPr>
              <a:spLocks noChangeArrowheads="1"/>
            </p:cNvSpPr>
            <p:nvPr/>
          </p:nvSpPr>
          <p:spPr bwMode="auto">
            <a:xfrm>
              <a:off x="4046" y="3562"/>
              <a:ext cx="125"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a:solidFill>
                    <a:srgbClr val="000000"/>
                  </a:solidFill>
                  <a:latin typeface="Arial" panose="020B0604020202020204" pitchFamily="34" charset="0"/>
                </a:rPr>
                <a:t>10</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5064" name="Rectangle 8">
              <a:extLst>
                <a:ext uri="{FF2B5EF4-FFF2-40B4-BE49-F238E27FC236}">
                  <a16:creationId xmlns:a16="http://schemas.microsoft.com/office/drawing/2014/main" id="{C3658B76-C1B3-F763-CDDD-95785E152FBB}"/>
                </a:ext>
              </a:extLst>
            </p:cNvPr>
            <p:cNvSpPr>
              <a:spLocks noChangeArrowheads="1"/>
            </p:cNvSpPr>
            <p:nvPr/>
          </p:nvSpPr>
          <p:spPr bwMode="auto">
            <a:xfrm>
              <a:off x="4161" y="3547"/>
              <a:ext cx="36" cy="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800">
                  <a:solidFill>
                    <a:srgbClr val="000000"/>
                  </a:solidFill>
                  <a:latin typeface="Arial" panose="020B0604020202020204" pitchFamily="34" charset="0"/>
                </a:rPr>
                <a:t>3</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5065" name="Rectangle 9">
              <a:extLst>
                <a:ext uri="{FF2B5EF4-FFF2-40B4-BE49-F238E27FC236}">
                  <a16:creationId xmlns:a16="http://schemas.microsoft.com/office/drawing/2014/main" id="{CF08274B-DA20-2249-A96E-77865D4EF30A}"/>
                </a:ext>
              </a:extLst>
            </p:cNvPr>
            <p:cNvSpPr>
              <a:spLocks noChangeArrowheads="1"/>
            </p:cNvSpPr>
            <p:nvPr/>
          </p:nvSpPr>
          <p:spPr bwMode="auto">
            <a:xfrm>
              <a:off x="5110" y="3562"/>
              <a:ext cx="125"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a:solidFill>
                    <a:srgbClr val="000000"/>
                  </a:solidFill>
                  <a:latin typeface="Arial" panose="020B0604020202020204" pitchFamily="34" charset="0"/>
                </a:rPr>
                <a:t>10</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5066" name="Rectangle 10">
              <a:extLst>
                <a:ext uri="{FF2B5EF4-FFF2-40B4-BE49-F238E27FC236}">
                  <a16:creationId xmlns:a16="http://schemas.microsoft.com/office/drawing/2014/main" id="{8FB05908-2AAE-9DAF-5394-9DFB23B98D87}"/>
                </a:ext>
              </a:extLst>
            </p:cNvPr>
            <p:cNvSpPr>
              <a:spLocks noChangeArrowheads="1"/>
            </p:cNvSpPr>
            <p:nvPr/>
          </p:nvSpPr>
          <p:spPr bwMode="auto">
            <a:xfrm>
              <a:off x="5224" y="3547"/>
              <a:ext cx="36" cy="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800">
                  <a:solidFill>
                    <a:srgbClr val="000000"/>
                  </a:solidFill>
                  <a:latin typeface="Arial" panose="020B0604020202020204" pitchFamily="34" charset="0"/>
                </a:rPr>
                <a:t>4</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5068" name="Line 12">
              <a:extLst>
                <a:ext uri="{FF2B5EF4-FFF2-40B4-BE49-F238E27FC236}">
                  <a16:creationId xmlns:a16="http://schemas.microsoft.com/office/drawing/2014/main" id="{BA7AC4C3-0DFC-C2A2-F016-D090FF38582F}"/>
                </a:ext>
              </a:extLst>
            </p:cNvPr>
            <p:cNvSpPr>
              <a:spLocks noChangeShapeType="1"/>
            </p:cNvSpPr>
            <p:nvPr/>
          </p:nvSpPr>
          <p:spPr bwMode="auto">
            <a:xfrm flipV="1">
              <a:off x="2000" y="1368"/>
              <a:ext cx="1" cy="214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069" name="Line 13">
              <a:extLst>
                <a:ext uri="{FF2B5EF4-FFF2-40B4-BE49-F238E27FC236}">
                  <a16:creationId xmlns:a16="http://schemas.microsoft.com/office/drawing/2014/main" id="{4A4F92FA-8523-8EB4-D9FF-77F0170D887F}"/>
                </a:ext>
              </a:extLst>
            </p:cNvPr>
            <p:cNvSpPr>
              <a:spLocks noChangeShapeType="1"/>
            </p:cNvSpPr>
            <p:nvPr/>
          </p:nvSpPr>
          <p:spPr bwMode="auto">
            <a:xfrm>
              <a:off x="2000" y="1368"/>
              <a:ext cx="25"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070" name="Line 14">
              <a:extLst>
                <a:ext uri="{FF2B5EF4-FFF2-40B4-BE49-F238E27FC236}">
                  <a16:creationId xmlns:a16="http://schemas.microsoft.com/office/drawing/2014/main" id="{E85BF9B4-DDFA-3C9B-F7C2-B9D188EC78D2}"/>
                </a:ext>
              </a:extLst>
            </p:cNvPr>
            <p:cNvSpPr>
              <a:spLocks noChangeShapeType="1"/>
            </p:cNvSpPr>
            <p:nvPr/>
          </p:nvSpPr>
          <p:spPr bwMode="auto">
            <a:xfrm flipV="1">
              <a:off x="3064" y="1368"/>
              <a:ext cx="0" cy="214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071" name="Line 15">
              <a:extLst>
                <a:ext uri="{FF2B5EF4-FFF2-40B4-BE49-F238E27FC236}">
                  <a16:creationId xmlns:a16="http://schemas.microsoft.com/office/drawing/2014/main" id="{96993C5D-595D-B660-7E58-C1BE59CA1131}"/>
                </a:ext>
              </a:extLst>
            </p:cNvPr>
            <p:cNvSpPr>
              <a:spLocks noChangeShapeType="1"/>
            </p:cNvSpPr>
            <p:nvPr/>
          </p:nvSpPr>
          <p:spPr bwMode="auto">
            <a:xfrm>
              <a:off x="3064" y="1368"/>
              <a:ext cx="25"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072" name="Line 16">
              <a:extLst>
                <a:ext uri="{FF2B5EF4-FFF2-40B4-BE49-F238E27FC236}">
                  <a16:creationId xmlns:a16="http://schemas.microsoft.com/office/drawing/2014/main" id="{C0DC9151-93A5-EE97-1967-55EE06A1D454}"/>
                </a:ext>
              </a:extLst>
            </p:cNvPr>
            <p:cNvSpPr>
              <a:spLocks noChangeShapeType="1"/>
            </p:cNvSpPr>
            <p:nvPr/>
          </p:nvSpPr>
          <p:spPr bwMode="auto">
            <a:xfrm flipV="1">
              <a:off x="4120" y="1368"/>
              <a:ext cx="1" cy="214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073" name="Line 17">
              <a:extLst>
                <a:ext uri="{FF2B5EF4-FFF2-40B4-BE49-F238E27FC236}">
                  <a16:creationId xmlns:a16="http://schemas.microsoft.com/office/drawing/2014/main" id="{9F00F384-479B-0931-F1D0-AF007F885F8B}"/>
                </a:ext>
              </a:extLst>
            </p:cNvPr>
            <p:cNvSpPr>
              <a:spLocks noChangeShapeType="1"/>
            </p:cNvSpPr>
            <p:nvPr/>
          </p:nvSpPr>
          <p:spPr bwMode="auto">
            <a:xfrm>
              <a:off x="4120" y="1368"/>
              <a:ext cx="25"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074" name="Line 18">
              <a:extLst>
                <a:ext uri="{FF2B5EF4-FFF2-40B4-BE49-F238E27FC236}">
                  <a16:creationId xmlns:a16="http://schemas.microsoft.com/office/drawing/2014/main" id="{057331E9-AC16-AEEB-A086-5E78845156AF}"/>
                </a:ext>
              </a:extLst>
            </p:cNvPr>
            <p:cNvSpPr>
              <a:spLocks noChangeShapeType="1"/>
            </p:cNvSpPr>
            <p:nvPr/>
          </p:nvSpPr>
          <p:spPr bwMode="auto">
            <a:xfrm flipV="1">
              <a:off x="5184" y="1368"/>
              <a:ext cx="1" cy="214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075" name="Line 19">
              <a:extLst>
                <a:ext uri="{FF2B5EF4-FFF2-40B4-BE49-F238E27FC236}">
                  <a16:creationId xmlns:a16="http://schemas.microsoft.com/office/drawing/2014/main" id="{67AD552A-0A05-DD7D-35C4-ACE2C38EC4FA}"/>
                </a:ext>
              </a:extLst>
            </p:cNvPr>
            <p:cNvSpPr>
              <a:spLocks noChangeShapeType="1"/>
            </p:cNvSpPr>
            <p:nvPr/>
          </p:nvSpPr>
          <p:spPr bwMode="auto">
            <a:xfrm>
              <a:off x="5184" y="1368"/>
              <a:ext cx="24"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076" name="Line 20">
              <a:extLst>
                <a:ext uri="{FF2B5EF4-FFF2-40B4-BE49-F238E27FC236}">
                  <a16:creationId xmlns:a16="http://schemas.microsoft.com/office/drawing/2014/main" id="{064B5AA2-64F1-BABF-7DED-CA58234B0514}"/>
                </a:ext>
              </a:extLst>
            </p:cNvPr>
            <p:cNvSpPr>
              <a:spLocks noChangeShapeType="1"/>
            </p:cNvSpPr>
            <p:nvPr/>
          </p:nvSpPr>
          <p:spPr bwMode="auto">
            <a:xfrm>
              <a:off x="2000" y="3507"/>
              <a:ext cx="3186" cy="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077" name="Line 21">
              <a:extLst>
                <a:ext uri="{FF2B5EF4-FFF2-40B4-BE49-F238E27FC236}">
                  <a16:creationId xmlns:a16="http://schemas.microsoft.com/office/drawing/2014/main" id="{89A1FE59-E9BE-B4FA-3E6A-A952C920D16C}"/>
                </a:ext>
              </a:extLst>
            </p:cNvPr>
            <p:cNvSpPr>
              <a:spLocks noChangeShapeType="1"/>
            </p:cNvSpPr>
            <p:nvPr/>
          </p:nvSpPr>
          <p:spPr bwMode="auto">
            <a:xfrm>
              <a:off x="5184" y="3507"/>
              <a:ext cx="24" cy="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078" name="Line 22">
              <a:extLst>
                <a:ext uri="{FF2B5EF4-FFF2-40B4-BE49-F238E27FC236}">
                  <a16:creationId xmlns:a16="http://schemas.microsoft.com/office/drawing/2014/main" id="{2D19A95F-7AE9-AD19-6EE3-EB5FB0590E42}"/>
                </a:ext>
              </a:extLst>
            </p:cNvPr>
            <p:cNvSpPr>
              <a:spLocks noChangeShapeType="1"/>
            </p:cNvSpPr>
            <p:nvPr/>
          </p:nvSpPr>
          <p:spPr bwMode="auto">
            <a:xfrm>
              <a:off x="2000" y="2972"/>
              <a:ext cx="3186"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079" name="Line 23">
              <a:extLst>
                <a:ext uri="{FF2B5EF4-FFF2-40B4-BE49-F238E27FC236}">
                  <a16:creationId xmlns:a16="http://schemas.microsoft.com/office/drawing/2014/main" id="{478B3309-8AD4-32E7-50E3-F826E90D5110}"/>
                </a:ext>
              </a:extLst>
            </p:cNvPr>
            <p:cNvSpPr>
              <a:spLocks noChangeShapeType="1"/>
            </p:cNvSpPr>
            <p:nvPr/>
          </p:nvSpPr>
          <p:spPr bwMode="auto">
            <a:xfrm>
              <a:off x="5184" y="2972"/>
              <a:ext cx="24"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080" name="Line 24">
              <a:extLst>
                <a:ext uri="{FF2B5EF4-FFF2-40B4-BE49-F238E27FC236}">
                  <a16:creationId xmlns:a16="http://schemas.microsoft.com/office/drawing/2014/main" id="{5844475B-4757-6EDA-1095-4F78B840E685}"/>
                </a:ext>
              </a:extLst>
            </p:cNvPr>
            <p:cNvSpPr>
              <a:spLocks noChangeShapeType="1"/>
            </p:cNvSpPr>
            <p:nvPr/>
          </p:nvSpPr>
          <p:spPr bwMode="auto">
            <a:xfrm>
              <a:off x="2000" y="2437"/>
              <a:ext cx="3186"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081" name="Line 25">
              <a:extLst>
                <a:ext uri="{FF2B5EF4-FFF2-40B4-BE49-F238E27FC236}">
                  <a16:creationId xmlns:a16="http://schemas.microsoft.com/office/drawing/2014/main" id="{58BF70F0-DFAE-F588-E4EB-945C2237AB25}"/>
                </a:ext>
              </a:extLst>
            </p:cNvPr>
            <p:cNvSpPr>
              <a:spLocks noChangeShapeType="1"/>
            </p:cNvSpPr>
            <p:nvPr/>
          </p:nvSpPr>
          <p:spPr bwMode="auto">
            <a:xfrm>
              <a:off x="5184" y="2437"/>
              <a:ext cx="24"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082" name="Line 26">
              <a:extLst>
                <a:ext uri="{FF2B5EF4-FFF2-40B4-BE49-F238E27FC236}">
                  <a16:creationId xmlns:a16="http://schemas.microsoft.com/office/drawing/2014/main" id="{C4D5D258-691E-ACAB-391D-79E1F0145F2E}"/>
                </a:ext>
              </a:extLst>
            </p:cNvPr>
            <p:cNvSpPr>
              <a:spLocks noChangeShapeType="1"/>
            </p:cNvSpPr>
            <p:nvPr/>
          </p:nvSpPr>
          <p:spPr bwMode="auto">
            <a:xfrm>
              <a:off x="2000" y="1902"/>
              <a:ext cx="3186"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083" name="Line 27">
              <a:extLst>
                <a:ext uri="{FF2B5EF4-FFF2-40B4-BE49-F238E27FC236}">
                  <a16:creationId xmlns:a16="http://schemas.microsoft.com/office/drawing/2014/main" id="{1BF78025-B557-4BD5-985F-8CB0FA6298F1}"/>
                </a:ext>
              </a:extLst>
            </p:cNvPr>
            <p:cNvSpPr>
              <a:spLocks noChangeShapeType="1"/>
            </p:cNvSpPr>
            <p:nvPr/>
          </p:nvSpPr>
          <p:spPr bwMode="auto">
            <a:xfrm>
              <a:off x="5184" y="1902"/>
              <a:ext cx="24"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084" name="Line 28">
              <a:extLst>
                <a:ext uri="{FF2B5EF4-FFF2-40B4-BE49-F238E27FC236}">
                  <a16:creationId xmlns:a16="http://schemas.microsoft.com/office/drawing/2014/main" id="{9B2A7A43-0D8C-AD1C-F9C1-1147D0C8B2CF}"/>
                </a:ext>
              </a:extLst>
            </p:cNvPr>
            <p:cNvSpPr>
              <a:spLocks noChangeShapeType="1"/>
            </p:cNvSpPr>
            <p:nvPr/>
          </p:nvSpPr>
          <p:spPr bwMode="auto">
            <a:xfrm>
              <a:off x="2000" y="1368"/>
              <a:ext cx="3186"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085" name="Line 29">
              <a:extLst>
                <a:ext uri="{FF2B5EF4-FFF2-40B4-BE49-F238E27FC236}">
                  <a16:creationId xmlns:a16="http://schemas.microsoft.com/office/drawing/2014/main" id="{80E019B6-8030-5EE5-CA5D-C97862409B41}"/>
                </a:ext>
              </a:extLst>
            </p:cNvPr>
            <p:cNvSpPr>
              <a:spLocks noChangeShapeType="1"/>
            </p:cNvSpPr>
            <p:nvPr/>
          </p:nvSpPr>
          <p:spPr bwMode="auto">
            <a:xfrm>
              <a:off x="5184" y="1368"/>
              <a:ext cx="24"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086" name="Line 30">
              <a:extLst>
                <a:ext uri="{FF2B5EF4-FFF2-40B4-BE49-F238E27FC236}">
                  <a16:creationId xmlns:a16="http://schemas.microsoft.com/office/drawing/2014/main" id="{B5B62A33-5131-EDF5-5E98-7D2BF69E6F1F}"/>
                </a:ext>
              </a:extLst>
            </p:cNvPr>
            <p:cNvSpPr>
              <a:spLocks noChangeShapeType="1"/>
            </p:cNvSpPr>
            <p:nvPr/>
          </p:nvSpPr>
          <p:spPr bwMode="auto">
            <a:xfrm flipV="1">
              <a:off x="2000" y="1368"/>
              <a:ext cx="1" cy="214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087" name="Line 31">
              <a:extLst>
                <a:ext uri="{FF2B5EF4-FFF2-40B4-BE49-F238E27FC236}">
                  <a16:creationId xmlns:a16="http://schemas.microsoft.com/office/drawing/2014/main" id="{E9D93477-5748-3427-00E1-B84A811E6E1A}"/>
                </a:ext>
              </a:extLst>
            </p:cNvPr>
            <p:cNvSpPr>
              <a:spLocks noChangeShapeType="1"/>
            </p:cNvSpPr>
            <p:nvPr/>
          </p:nvSpPr>
          <p:spPr bwMode="auto">
            <a:xfrm>
              <a:off x="2000" y="1368"/>
              <a:ext cx="3186"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088" name="Line 32">
              <a:extLst>
                <a:ext uri="{FF2B5EF4-FFF2-40B4-BE49-F238E27FC236}">
                  <a16:creationId xmlns:a16="http://schemas.microsoft.com/office/drawing/2014/main" id="{8C649954-2E31-266D-9F3B-D11FCA713880}"/>
                </a:ext>
              </a:extLst>
            </p:cNvPr>
            <p:cNvSpPr>
              <a:spLocks noChangeShapeType="1"/>
            </p:cNvSpPr>
            <p:nvPr/>
          </p:nvSpPr>
          <p:spPr bwMode="auto">
            <a:xfrm flipV="1">
              <a:off x="2000" y="1368"/>
              <a:ext cx="1" cy="214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089" name="Line 33">
              <a:extLst>
                <a:ext uri="{FF2B5EF4-FFF2-40B4-BE49-F238E27FC236}">
                  <a16:creationId xmlns:a16="http://schemas.microsoft.com/office/drawing/2014/main" id="{47200DD6-FAB4-3FD8-FF4B-879F2362E13A}"/>
                </a:ext>
              </a:extLst>
            </p:cNvPr>
            <p:cNvSpPr>
              <a:spLocks noChangeShapeType="1"/>
            </p:cNvSpPr>
            <p:nvPr/>
          </p:nvSpPr>
          <p:spPr bwMode="auto">
            <a:xfrm>
              <a:off x="2000" y="1368"/>
              <a:ext cx="3186"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090" name="Line 34">
              <a:extLst>
                <a:ext uri="{FF2B5EF4-FFF2-40B4-BE49-F238E27FC236}">
                  <a16:creationId xmlns:a16="http://schemas.microsoft.com/office/drawing/2014/main" id="{CF309316-EE6D-68DB-CFB8-85E626D709AE}"/>
                </a:ext>
              </a:extLst>
            </p:cNvPr>
            <p:cNvSpPr>
              <a:spLocks noChangeShapeType="1"/>
            </p:cNvSpPr>
            <p:nvPr/>
          </p:nvSpPr>
          <p:spPr bwMode="auto">
            <a:xfrm flipV="1">
              <a:off x="2000" y="1368"/>
              <a:ext cx="1" cy="214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091" name="Line 35">
              <a:extLst>
                <a:ext uri="{FF2B5EF4-FFF2-40B4-BE49-F238E27FC236}">
                  <a16:creationId xmlns:a16="http://schemas.microsoft.com/office/drawing/2014/main" id="{FAA67712-5CE8-8FA9-DD4E-DC27D559986B}"/>
                </a:ext>
              </a:extLst>
            </p:cNvPr>
            <p:cNvSpPr>
              <a:spLocks noChangeShapeType="1"/>
            </p:cNvSpPr>
            <p:nvPr/>
          </p:nvSpPr>
          <p:spPr bwMode="auto">
            <a:xfrm>
              <a:off x="2000" y="1368"/>
              <a:ext cx="3186"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092" name="Line 36">
              <a:extLst>
                <a:ext uri="{FF2B5EF4-FFF2-40B4-BE49-F238E27FC236}">
                  <a16:creationId xmlns:a16="http://schemas.microsoft.com/office/drawing/2014/main" id="{08D30416-326E-ABA6-B9AE-5F3A873D1F0E}"/>
                </a:ext>
              </a:extLst>
            </p:cNvPr>
            <p:cNvSpPr>
              <a:spLocks noChangeShapeType="1"/>
            </p:cNvSpPr>
            <p:nvPr/>
          </p:nvSpPr>
          <p:spPr bwMode="auto">
            <a:xfrm>
              <a:off x="2000" y="3507"/>
              <a:ext cx="3186" cy="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093" name="Line 37">
              <a:extLst>
                <a:ext uri="{FF2B5EF4-FFF2-40B4-BE49-F238E27FC236}">
                  <a16:creationId xmlns:a16="http://schemas.microsoft.com/office/drawing/2014/main" id="{908D18A4-C21B-ED4E-CCDE-C59DC4F7F0BC}"/>
                </a:ext>
              </a:extLst>
            </p:cNvPr>
            <p:cNvSpPr>
              <a:spLocks noChangeShapeType="1"/>
            </p:cNvSpPr>
            <p:nvPr/>
          </p:nvSpPr>
          <p:spPr bwMode="auto">
            <a:xfrm>
              <a:off x="2000" y="1368"/>
              <a:ext cx="3186"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094" name="Line 38">
              <a:extLst>
                <a:ext uri="{FF2B5EF4-FFF2-40B4-BE49-F238E27FC236}">
                  <a16:creationId xmlns:a16="http://schemas.microsoft.com/office/drawing/2014/main" id="{992E86E4-8FF9-BA3C-ACF2-511ACDF5BE05}"/>
                </a:ext>
              </a:extLst>
            </p:cNvPr>
            <p:cNvSpPr>
              <a:spLocks noChangeShapeType="1"/>
            </p:cNvSpPr>
            <p:nvPr/>
          </p:nvSpPr>
          <p:spPr bwMode="auto">
            <a:xfrm flipV="1">
              <a:off x="2000" y="1368"/>
              <a:ext cx="1" cy="214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095" name="Line 39">
              <a:extLst>
                <a:ext uri="{FF2B5EF4-FFF2-40B4-BE49-F238E27FC236}">
                  <a16:creationId xmlns:a16="http://schemas.microsoft.com/office/drawing/2014/main" id="{5FA80190-E428-769C-F1F6-D16AF4CABB4E}"/>
                </a:ext>
              </a:extLst>
            </p:cNvPr>
            <p:cNvSpPr>
              <a:spLocks noChangeShapeType="1"/>
            </p:cNvSpPr>
            <p:nvPr/>
          </p:nvSpPr>
          <p:spPr bwMode="auto">
            <a:xfrm flipV="1">
              <a:off x="5184" y="1368"/>
              <a:ext cx="1" cy="214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096" name="Line 40">
              <a:extLst>
                <a:ext uri="{FF2B5EF4-FFF2-40B4-BE49-F238E27FC236}">
                  <a16:creationId xmlns:a16="http://schemas.microsoft.com/office/drawing/2014/main" id="{02267FCE-215A-9DC2-BA2A-C850BD2D6AE2}"/>
                </a:ext>
              </a:extLst>
            </p:cNvPr>
            <p:cNvSpPr>
              <a:spLocks noChangeShapeType="1"/>
            </p:cNvSpPr>
            <p:nvPr/>
          </p:nvSpPr>
          <p:spPr bwMode="auto">
            <a:xfrm>
              <a:off x="2000" y="1368"/>
              <a:ext cx="25"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097" name="Line 41">
              <a:extLst>
                <a:ext uri="{FF2B5EF4-FFF2-40B4-BE49-F238E27FC236}">
                  <a16:creationId xmlns:a16="http://schemas.microsoft.com/office/drawing/2014/main" id="{C605D5D6-FAF8-BFC1-21E9-CE15B667ABFF}"/>
                </a:ext>
              </a:extLst>
            </p:cNvPr>
            <p:cNvSpPr>
              <a:spLocks noChangeShapeType="1"/>
            </p:cNvSpPr>
            <p:nvPr/>
          </p:nvSpPr>
          <p:spPr bwMode="auto">
            <a:xfrm>
              <a:off x="5184" y="3507"/>
              <a:ext cx="24" cy="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098" name="Line 42">
              <a:extLst>
                <a:ext uri="{FF2B5EF4-FFF2-40B4-BE49-F238E27FC236}">
                  <a16:creationId xmlns:a16="http://schemas.microsoft.com/office/drawing/2014/main" id="{F5BB51E4-8CCE-38B5-8A3C-61B8C1B9967B}"/>
                </a:ext>
              </a:extLst>
            </p:cNvPr>
            <p:cNvSpPr>
              <a:spLocks noChangeShapeType="1"/>
            </p:cNvSpPr>
            <p:nvPr/>
          </p:nvSpPr>
          <p:spPr bwMode="auto">
            <a:xfrm>
              <a:off x="2000" y="3507"/>
              <a:ext cx="3186" cy="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099" name="Line 43">
              <a:extLst>
                <a:ext uri="{FF2B5EF4-FFF2-40B4-BE49-F238E27FC236}">
                  <a16:creationId xmlns:a16="http://schemas.microsoft.com/office/drawing/2014/main" id="{8BE1513C-6964-7F23-1420-FBE199732DE2}"/>
                </a:ext>
              </a:extLst>
            </p:cNvPr>
            <p:cNvSpPr>
              <a:spLocks noChangeShapeType="1"/>
            </p:cNvSpPr>
            <p:nvPr/>
          </p:nvSpPr>
          <p:spPr bwMode="auto">
            <a:xfrm flipV="1">
              <a:off x="2000" y="1368"/>
              <a:ext cx="1" cy="214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00" name="Line 44">
              <a:extLst>
                <a:ext uri="{FF2B5EF4-FFF2-40B4-BE49-F238E27FC236}">
                  <a16:creationId xmlns:a16="http://schemas.microsoft.com/office/drawing/2014/main" id="{24C7CE61-E265-40EA-13D5-20F17C94AB2A}"/>
                </a:ext>
              </a:extLst>
            </p:cNvPr>
            <p:cNvSpPr>
              <a:spLocks noChangeShapeType="1"/>
            </p:cNvSpPr>
            <p:nvPr/>
          </p:nvSpPr>
          <p:spPr bwMode="auto">
            <a:xfrm>
              <a:off x="2000" y="3507"/>
              <a:ext cx="25" cy="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01" name="Line 45">
              <a:extLst>
                <a:ext uri="{FF2B5EF4-FFF2-40B4-BE49-F238E27FC236}">
                  <a16:creationId xmlns:a16="http://schemas.microsoft.com/office/drawing/2014/main" id="{0A88DA80-9BE8-364A-546E-1E3512035C76}"/>
                </a:ext>
              </a:extLst>
            </p:cNvPr>
            <p:cNvSpPr>
              <a:spLocks noChangeShapeType="1"/>
            </p:cNvSpPr>
            <p:nvPr/>
          </p:nvSpPr>
          <p:spPr bwMode="auto">
            <a:xfrm flipV="1">
              <a:off x="2000" y="3492"/>
              <a:ext cx="1" cy="17"/>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02" name="Line 46">
              <a:extLst>
                <a:ext uri="{FF2B5EF4-FFF2-40B4-BE49-F238E27FC236}">
                  <a16:creationId xmlns:a16="http://schemas.microsoft.com/office/drawing/2014/main" id="{81AE8B44-5AEB-7897-F39D-96C218DEA208}"/>
                </a:ext>
              </a:extLst>
            </p:cNvPr>
            <p:cNvSpPr>
              <a:spLocks noChangeShapeType="1"/>
            </p:cNvSpPr>
            <p:nvPr/>
          </p:nvSpPr>
          <p:spPr bwMode="auto">
            <a:xfrm>
              <a:off x="2000" y="1368"/>
              <a:ext cx="1" cy="16"/>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03" name="Line 47">
              <a:extLst>
                <a:ext uri="{FF2B5EF4-FFF2-40B4-BE49-F238E27FC236}">
                  <a16:creationId xmlns:a16="http://schemas.microsoft.com/office/drawing/2014/main" id="{42433F22-B00F-1ACA-E64C-F1BB917EBA2D}"/>
                </a:ext>
              </a:extLst>
            </p:cNvPr>
            <p:cNvSpPr>
              <a:spLocks noChangeShapeType="1"/>
            </p:cNvSpPr>
            <p:nvPr/>
          </p:nvSpPr>
          <p:spPr bwMode="auto">
            <a:xfrm flipV="1">
              <a:off x="2000" y="1368"/>
              <a:ext cx="1" cy="214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04" name="Line 48">
              <a:extLst>
                <a:ext uri="{FF2B5EF4-FFF2-40B4-BE49-F238E27FC236}">
                  <a16:creationId xmlns:a16="http://schemas.microsoft.com/office/drawing/2014/main" id="{557644AC-6400-99A8-2011-694F5685C457}"/>
                </a:ext>
              </a:extLst>
            </p:cNvPr>
            <p:cNvSpPr>
              <a:spLocks noChangeShapeType="1"/>
            </p:cNvSpPr>
            <p:nvPr/>
          </p:nvSpPr>
          <p:spPr bwMode="auto">
            <a:xfrm>
              <a:off x="2000" y="1368"/>
              <a:ext cx="25"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05" name="Line 49">
              <a:extLst>
                <a:ext uri="{FF2B5EF4-FFF2-40B4-BE49-F238E27FC236}">
                  <a16:creationId xmlns:a16="http://schemas.microsoft.com/office/drawing/2014/main" id="{4D5D7CB8-D7FB-9402-17D3-27AC2F8D10A1}"/>
                </a:ext>
              </a:extLst>
            </p:cNvPr>
            <p:cNvSpPr>
              <a:spLocks noChangeShapeType="1"/>
            </p:cNvSpPr>
            <p:nvPr/>
          </p:nvSpPr>
          <p:spPr bwMode="auto">
            <a:xfrm flipV="1">
              <a:off x="2000" y="3478"/>
              <a:ext cx="1" cy="3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06" name="Line 50">
              <a:extLst>
                <a:ext uri="{FF2B5EF4-FFF2-40B4-BE49-F238E27FC236}">
                  <a16:creationId xmlns:a16="http://schemas.microsoft.com/office/drawing/2014/main" id="{C7351004-C9F1-B28D-B655-DFE43526B078}"/>
                </a:ext>
              </a:extLst>
            </p:cNvPr>
            <p:cNvSpPr>
              <a:spLocks noChangeShapeType="1"/>
            </p:cNvSpPr>
            <p:nvPr/>
          </p:nvSpPr>
          <p:spPr bwMode="auto">
            <a:xfrm>
              <a:off x="2000" y="1368"/>
              <a:ext cx="1" cy="3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07" name="Line 51">
              <a:extLst>
                <a:ext uri="{FF2B5EF4-FFF2-40B4-BE49-F238E27FC236}">
                  <a16:creationId xmlns:a16="http://schemas.microsoft.com/office/drawing/2014/main" id="{36DEA3C0-377B-31FC-A83A-15BDDC7EF999}"/>
                </a:ext>
              </a:extLst>
            </p:cNvPr>
            <p:cNvSpPr>
              <a:spLocks noChangeShapeType="1"/>
            </p:cNvSpPr>
            <p:nvPr/>
          </p:nvSpPr>
          <p:spPr bwMode="auto">
            <a:xfrm flipV="1">
              <a:off x="2322" y="3492"/>
              <a:ext cx="1" cy="17"/>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08" name="Line 52">
              <a:extLst>
                <a:ext uri="{FF2B5EF4-FFF2-40B4-BE49-F238E27FC236}">
                  <a16:creationId xmlns:a16="http://schemas.microsoft.com/office/drawing/2014/main" id="{C43A11E9-365E-F402-847B-F88BCC84C82F}"/>
                </a:ext>
              </a:extLst>
            </p:cNvPr>
            <p:cNvSpPr>
              <a:spLocks noChangeShapeType="1"/>
            </p:cNvSpPr>
            <p:nvPr/>
          </p:nvSpPr>
          <p:spPr bwMode="auto">
            <a:xfrm>
              <a:off x="2322" y="1368"/>
              <a:ext cx="1" cy="16"/>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09" name="Line 53">
              <a:extLst>
                <a:ext uri="{FF2B5EF4-FFF2-40B4-BE49-F238E27FC236}">
                  <a16:creationId xmlns:a16="http://schemas.microsoft.com/office/drawing/2014/main" id="{7C5E8218-8842-2B38-6629-27DADB46ACA9}"/>
                </a:ext>
              </a:extLst>
            </p:cNvPr>
            <p:cNvSpPr>
              <a:spLocks noChangeShapeType="1"/>
            </p:cNvSpPr>
            <p:nvPr/>
          </p:nvSpPr>
          <p:spPr bwMode="auto">
            <a:xfrm flipV="1">
              <a:off x="2322" y="1368"/>
              <a:ext cx="1" cy="214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10" name="Line 54">
              <a:extLst>
                <a:ext uri="{FF2B5EF4-FFF2-40B4-BE49-F238E27FC236}">
                  <a16:creationId xmlns:a16="http://schemas.microsoft.com/office/drawing/2014/main" id="{347C45B5-4A10-409C-7F17-2F99F84951D7}"/>
                </a:ext>
              </a:extLst>
            </p:cNvPr>
            <p:cNvSpPr>
              <a:spLocks noChangeShapeType="1"/>
            </p:cNvSpPr>
            <p:nvPr/>
          </p:nvSpPr>
          <p:spPr bwMode="auto">
            <a:xfrm>
              <a:off x="2322" y="1368"/>
              <a:ext cx="25"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11" name="Line 55">
              <a:extLst>
                <a:ext uri="{FF2B5EF4-FFF2-40B4-BE49-F238E27FC236}">
                  <a16:creationId xmlns:a16="http://schemas.microsoft.com/office/drawing/2014/main" id="{42796B17-27B2-32EB-32B7-9AA2C395C261}"/>
                </a:ext>
              </a:extLst>
            </p:cNvPr>
            <p:cNvSpPr>
              <a:spLocks noChangeShapeType="1"/>
            </p:cNvSpPr>
            <p:nvPr/>
          </p:nvSpPr>
          <p:spPr bwMode="auto">
            <a:xfrm flipV="1">
              <a:off x="2503" y="3492"/>
              <a:ext cx="1" cy="17"/>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12" name="Line 56">
              <a:extLst>
                <a:ext uri="{FF2B5EF4-FFF2-40B4-BE49-F238E27FC236}">
                  <a16:creationId xmlns:a16="http://schemas.microsoft.com/office/drawing/2014/main" id="{43DA8FCD-ACA0-A175-B7C9-D18889031BA3}"/>
                </a:ext>
              </a:extLst>
            </p:cNvPr>
            <p:cNvSpPr>
              <a:spLocks noChangeShapeType="1"/>
            </p:cNvSpPr>
            <p:nvPr/>
          </p:nvSpPr>
          <p:spPr bwMode="auto">
            <a:xfrm>
              <a:off x="2503" y="1368"/>
              <a:ext cx="1" cy="16"/>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13" name="Line 57">
              <a:extLst>
                <a:ext uri="{FF2B5EF4-FFF2-40B4-BE49-F238E27FC236}">
                  <a16:creationId xmlns:a16="http://schemas.microsoft.com/office/drawing/2014/main" id="{A5086F72-6CAD-905C-217B-FD89BCAB5874}"/>
                </a:ext>
              </a:extLst>
            </p:cNvPr>
            <p:cNvSpPr>
              <a:spLocks noChangeShapeType="1"/>
            </p:cNvSpPr>
            <p:nvPr/>
          </p:nvSpPr>
          <p:spPr bwMode="auto">
            <a:xfrm flipV="1">
              <a:off x="2503" y="1368"/>
              <a:ext cx="1" cy="214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14" name="Line 58">
              <a:extLst>
                <a:ext uri="{FF2B5EF4-FFF2-40B4-BE49-F238E27FC236}">
                  <a16:creationId xmlns:a16="http://schemas.microsoft.com/office/drawing/2014/main" id="{DBB74AE7-A284-4DEE-7132-657F1FEC0EC8}"/>
                </a:ext>
              </a:extLst>
            </p:cNvPr>
            <p:cNvSpPr>
              <a:spLocks noChangeShapeType="1"/>
            </p:cNvSpPr>
            <p:nvPr/>
          </p:nvSpPr>
          <p:spPr bwMode="auto">
            <a:xfrm>
              <a:off x="2503" y="1368"/>
              <a:ext cx="25"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15" name="Line 59">
              <a:extLst>
                <a:ext uri="{FF2B5EF4-FFF2-40B4-BE49-F238E27FC236}">
                  <a16:creationId xmlns:a16="http://schemas.microsoft.com/office/drawing/2014/main" id="{919656FA-28A8-590E-DBAB-6C7521E7D020}"/>
                </a:ext>
              </a:extLst>
            </p:cNvPr>
            <p:cNvSpPr>
              <a:spLocks noChangeShapeType="1"/>
            </p:cNvSpPr>
            <p:nvPr/>
          </p:nvSpPr>
          <p:spPr bwMode="auto">
            <a:xfrm flipV="1">
              <a:off x="2635" y="3492"/>
              <a:ext cx="1" cy="17"/>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16" name="Line 60">
              <a:extLst>
                <a:ext uri="{FF2B5EF4-FFF2-40B4-BE49-F238E27FC236}">
                  <a16:creationId xmlns:a16="http://schemas.microsoft.com/office/drawing/2014/main" id="{3573C14D-CEB4-D8B3-AB41-CED49F6D8A95}"/>
                </a:ext>
              </a:extLst>
            </p:cNvPr>
            <p:cNvSpPr>
              <a:spLocks noChangeShapeType="1"/>
            </p:cNvSpPr>
            <p:nvPr/>
          </p:nvSpPr>
          <p:spPr bwMode="auto">
            <a:xfrm>
              <a:off x="2635" y="1368"/>
              <a:ext cx="1" cy="16"/>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17" name="Line 61">
              <a:extLst>
                <a:ext uri="{FF2B5EF4-FFF2-40B4-BE49-F238E27FC236}">
                  <a16:creationId xmlns:a16="http://schemas.microsoft.com/office/drawing/2014/main" id="{6BDB0688-3A52-CAF7-8451-015011B519B4}"/>
                </a:ext>
              </a:extLst>
            </p:cNvPr>
            <p:cNvSpPr>
              <a:spLocks noChangeShapeType="1"/>
            </p:cNvSpPr>
            <p:nvPr/>
          </p:nvSpPr>
          <p:spPr bwMode="auto">
            <a:xfrm flipV="1">
              <a:off x="2635" y="1368"/>
              <a:ext cx="1" cy="214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18" name="Line 62">
              <a:extLst>
                <a:ext uri="{FF2B5EF4-FFF2-40B4-BE49-F238E27FC236}">
                  <a16:creationId xmlns:a16="http://schemas.microsoft.com/office/drawing/2014/main" id="{D978516E-6C5A-23F6-FEE1-483375E98E6B}"/>
                </a:ext>
              </a:extLst>
            </p:cNvPr>
            <p:cNvSpPr>
              <a:spLocks noChangeShapeType="1"/>
            </p:cNvSpPr>
            <p:nvPr/>
          </p:nvSpPr>
          <p:spPr bwMode="auto">
            <a:xfrm>
              <a:off x="2635" y="1368"/>
              <a:ext cx="25"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19" name="Line 63">
              <a:extLst>
                <a:ext uri="{FF2B5EF4-FFF2-40B4-BE49-F238E27FC236}">
                  <a16:creationId xmlns:a16="http://schemas.microsoft.com/office/drawing/2014/main" id="{354185FD-EA00-234F-0C2A-4828DF5CE5F4}"/>
                </a:ext>
              </a:extLst>
            </p:cNvPr>
            <p:cNvSpPr>
              <a:spLocks noChangeShapeType="1"/>
            </p:cNvSpPr>
            <p:nvPr/>
          </p:nvSpPr>
          <p:spPr bwMode="auto">
            <a:xfrm flipV="1">
              <a:off x="2743" y="3492"/>
              <a:ext cx="1" cy="17"/>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20" name="Line 64">
              <a:extLst>
                <a:ext uri="{FF2B5EF4-FFF2-40B4-BE49-F238E27FC236}">
                  <a16:creationId xmlns:a16="http://schemas.microsoft.com/office/drawing/2014/main" id="{C74513C7-F398-6F41-9904-CC4BD150BE66}"/>
                </a:ext>
              </a:extLst>
            </p:cNvPr>
            <p:cNvSpPr>
              <a:spLocks noChangeShapeType="1"/>
            </p:cNvSpPr>
            <p:nvPr/>
          </p:nvSpPr>
          <p:spPr bwMode="auto">
            <a:xfrm>
              <a:off x="2743" y="1368"/>
              <a:ext cx="1" cy="16"/>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21" name="Line 65">
              <a:extLst>
                <a:ext uri="{FF2B5EF4-FFF2-40B4-BE49-F238E27FC236}">
                  <a16:creationId xmlns:a16="http://schemas.microsoft.com/office/drawing/2014/main" id="{62696B94-D8D9-D91C-E6C2-1F0D19F2D6AB}"/>
                </a:ext>
              </a:extLst>
            </p:cNvPr>
            <p:cNvSpPr>
              <a:spLocks noChangeShapeType="1"/>
            </p:cNvSpPr>
            <p:nvPr/>
          </p:nvSpPr>
          <p:spPr bwMode="auto">
            <a:xfrm flipV="1">
              <a:off x="2743" y="1368"/>
              <a:ext cx="1" cy="214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22" name="Line 66">
              <a:extLst>
                <a:ext uri="{FF2B5EF4-FFF2-40B4-BE49-F238E27FC236}">
                  <a16:creationId xmlns:a16="http://schemas.microsoft.com/office/drawing/2014/main" id="{29086AAF-E179-ED31-21E5-39DAC3686B2C}"/>
                </a:ext>
              </a:extLst>
            </p:cNvPr>
            <p:cNvSpPr>
              <a:spLocks noChangeShapeType="1"/>
            </p:cNvSpPr>
            <p:nvPr/>
          </p:nvSpPr>
          <p:spPr bwMode="auto">
            <a:xfrm>
              <a:off x="2743" y="1368"/>
              <a:ext cx="25"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23" name="Line 67">
              <a:extLst>
                <a:ext uri="{FF2B5EF4-FFF2-40B4-BE49-F238E27FC236}">
                  <a16:creationId xmlns:a16="http://schemas.microsoft.com/office/drawing/2014/main" id="{4DEA8D5A-1E3B-D639-39AF-10AC3D949B3A}"/>
                </a:ext>
              </a:extLst>
            </p:cNvPr>
            <p:cNvSpPr>
              <a:spLocks noChangeShapeType="1"/>
            </p:cNvSpPr>
            <p:nvPr/>
          </p:nvSpPr>
          <p:spPr bwMode="auto">
            <a:xfrm flipV="1">
              <a:off x="2824" y="3492"/>
              <a:ext cx="1" cy="17"/>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24" name="Line 68">
              <a:extLst>
                <a:ext uri="{FF2B5EF4-FFF2-40B4-BE49-F238E27FC236}">
                  <a16:creationId xmlns:a16="http://schemas.microsoft.com/office/drawing/2014/main" id="{144FBEA9-F54B-B0B2-F403-3D76C5FF0F79}"/>
                </a:ext>
              </a:extLst>
            </p:cNvPr>
            <p:cNvSpPr>
              <a:spLocks noChangeShapeType="1"/>
            </p:cNvSpPr>
            <p:nvPr/>
          </p:nvSpPr>
          <p:spPr bwMode="auto">
            <a:xfrm>
              <a:off x="2824" y="1368"/>
              <a:ext cx="1" cy="16"/>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25" name="Line 69">
              <a:extLst>
                <a:ext uri="{FF2B5EF4-FFF2-40B4-BE49-F238E27FC236}">
                  <a16:creationId xmlns:a16="http://schemas.microsoft.com/office/drawing/2014/main" id="{05B3BA43-0DD1-A30C-FF84-3EC73CD46966}"/>
                </a:ext>
              </a:extLst>
            </p:cNvPr>
            <p:cNvSpPr>
              <a:spLocks noChangeShapeType="1"/>
            </p:cNvSpPr>
            <p:nvPr/>
          </p:nvSpPr>
          <p:spPr bwMode="auto">
            <a:xfrm flipV="1">
              <a:off x="2824" y="1368"/>
              <a:ext cx="1" cy="214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26" name="Line 70">
              <a:extLst>
                <a:ext uri="{FF2B5EF4-FFF2-40B4-BE49-F238E27FC236}">
                  <a16:creationId xmlns:a16="http://schemas.microsoft.com/office/drawing/2014/main" id="{AA5E239B-E2B6-93FA-D15E-0E6D19EDF853}"/>
                </a:ext>
              </a:extLst>
            </p:cNvPr>
            <p:cNvSpPr>
              <a:spLocks noChangeShapeType="1"/>
            </p:cNvSpPr>
            <p:nvPr/>
          </p:nvSpPr>
          <p:spPr bwMode="auto">
            <a:xfrm>
              <a:off x="2824" y="1368"/>
              <a:ext cx="25"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27" name="Line 71">
              <a:extLst>
                <a:ext uri="{FF2B5EF4-FFF2-40B4-BE49-F238E27FC236}">
                  <a16:creationId xmlns:a16="http://schemas.microsoft.com/office/drawing/2014/main" id="{1FD9236C-0C47-01DF-4F76-2C8708259B7F}"/>
                </a:ext>
              </a:extLst>
            </p:cNvPr>
            <p:cNvSpPr>
              <a:spLocks noChangeShapeType="1"/>
            </p:cNvSpPr>
            <p:nvPr/>
          </p:nvSpPr>
          <p:spPr bwMode="auto">
            <a:xfrm flipV="1">
              <a:off x="2899" y="3492"/>
              <a:ext cx="1" cy="17"/>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28" name="Line 72">
              <a:extLst>
                <a:ext uri="{FF2B5EF4-FFF2-40B4-BE49-F238E27FC236}">
                  <a16:creationId xmlns:a16="http://schemas.microsoft.com/office/drawing/2014/main" id="{FE48885F-9B21-451A-351B-296B528409AE}"/>
                </a:ext>
              </a:extLst>
            </p:cNvPr>
            <p:cNvSpPr>
              <a:spLocks noChangeShapeType="1"/>
            </p:cNvSpPr>
            <p:nvPr/>
          </p:nvSpPr>
          <p:spPr bwMode="auto">
            <a:xfrm>
              <a:off x="2899" y="1368"/>
              <a:ext cx="1" cy="16"/>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29" name="Line 73">
              <a:extLst>
                <a:ext uri="{FF2B5EF4-FFF2-40B4-BE49-F238E27FC236}">
                  <a16:creationId xmlns:a16="http://schemas.microsoft.com/office/drawing/2014/main" id="{3FB4C924-3A5E-9C15-14A4-1C14B0175816}"/>
                </a:ext>
              </a:extLst>
            </p:cNvPr>
            <p:cNvSpPr>
              <a:spLocks noChangeShapeType="1"/>
            </p:cNvSpPr>
            <p:nvPr/>
          </p:nvSpPr>
          <p:spPr bwMode="auto">
            <a:xfrm flipV="1">
              <a:off x="2899" y="1368"/>
              <a:ext cx="1" cy="214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30" name="Line 74">
              <a:extLst>
                <a:ext uri="{FF2B5EF4-FFF2-40B4-BE49-F238E27FC236}">
                  <a16:creationId xmlns:a16="http://schemas.microsoft.com/office/drawing/2014/main" id="{30E51332-314C-077E-21B7-7200522599D9}"/>
                </a:ext>
              </a:extLst>
            </p:cNvPr>
            <p:cNvSpPr>
              <a:spLocks noChangeShapeType="1"/>
            </p:cNvSpPr>
            <p:nvPr/>
          </p:nvSpPr>
          <p:spPr bwMode="auto">
            <a:xfrm>
              <a:off x="2899" y="1368"/>
              <a:ext cx="26"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31" name="Line 75">
              <a:extLst>
                <a:ext uri="{FF2B5EF4-FFF2-40B4-BE49-F238E27FC236}">
                  <a16:creationId xmlns:a16="http://schemas.microsoft.com/office/drawing/2014/main" id="{FB181F3E-0305-5AC5-19C5-DEA5A9E753F7}"/>
                </a:ext>
              </a:extLst>
            </p:cNvPr>
            <p:cNvSpPr>
              <a:spLocks noChangeShapeType="1"/>
            </p:cNvSpPr>
            <p:nvPr/>
          </p:nvSpPr>
          <p:spPr bwMode="auto">
            <a:xfrm flipV="1">
              <a:off x="2957" y="3492"/>
              <a:ext cx="1" cy="17"/>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32" name="Line 76">
              <a:extLst>
                <a:ext uri="{FF2B5EF4-FFF2-40B4-BE49-F238E27FC236}">
                  <a16:creationId xmlns:a16="http://schemas.microsoft.com/office/drawing/2014/main" id="{3036E2D0-D190-441C-1286-AB7C95A6809C}"/>
                </a:ext>
              </a:extLst>
            </p:cNvPr>
            <p:cNvSpPr>
              <a:spLocks noChangeShapeType="1"/>
            </p:cNvSpPr>
            <p:nvPr/>
          </p:nvSpPr>
          <p:spPr bwMode="auto">
            <a:xfrm>
              <a:off x="2957" y="1368"/>
              <a:ext cx="1" cy="16"/>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33" name="Line 77">
              <a:extLst>
                <a:ext uri="{FF2B5EF4-FFF2-40B4-BE49-F238E27FC236}">
                  <a16:creationId xmlns:a16="http://schemas.microsoft.com/office/drawing/2014/main" id="{6FBC513D-D560-4E04-6684-B42B38B3F6C1}"/>
                </a:ext>
              </a:extLst>
            </p:cNvPr>
            <p:cNvSpPr>
              <a:spLocks noChangeShapeType="1"/>
            </p:cNvSpPr>
            <p:nvPr/>
          </p:nvSpPr>
          <p:spPr bwMode="auto">
            <a:xfrm flipV="1">
              <a:off x="2957" y="1368"/>
              <a:ext cx="1" cy="214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34" name="Line 78">
              <a:extLst>
                <a:ext uri="{FF2B5EF4-FFF2-40B4-BE49-F238E27FC236}">
                  <a16:creationId xmlns:a16="http://schemas.microsoft.com/office/drawing/2014/main" id="{39E360FA-59F9-83DD-CDC0-935E7498D63C}"/>
                </a:ext>
              </a:extLst>
            </p:cNvPr>
            <p:cNvSpPr>
              <a:spLocks noChangeShapeType="1"/>
            </p:cNvSpPr>
            <p:nvPr/>
          </p:nvSpPr>
          <p:spPr bwMode="auto">
            <a:xfrm>
              <a:off x="2957" y="1368"/>
              <a:ext cx="25"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35" name="Line 79">
              <a:extLst>
                <a:ext uri="{FF2B5EF4-FFF2-40B4-BE49-F238E27FC236}">
                  <a16:creationId xmlns:a16="http://schemas.microsoft.com/office/drawing/2014/main" id="{381832AF-4A78-002A-EE0A-200E88F9E0CC}"/>
                </a:ext>
              </a:extLst>
            </p:cNvPr>
            <p:cNvSpPr>
              <a:spLocks noChangeShapeType="1"/>
            </p:cNvSpPr>
            <p:nvPr/>
          </p:nvSpPr>
          <p:spPr bwMode="auto">
            <a:xfrm flipV="1">
              <a:off x="3013" y="3492"/>
              <a:ext cx="1" cy="17"/>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36" name="Line 80">
              <a:extLst>
                <a:ext uri="{FF2B5EF4-FFF2-40B4-BE49-F238E27FC236}">
                  <a16:creationId xmlns:a16="http://schemas.microsoft.com/office/drawing/2014/main" id="{9B2FD3CB-71AE-3427-B719-E487BF1D1C38}"/>
                </a:ext>
              </a:extLst>
            </p:cNvPr>
            <p:cNvSpPr>
              <a:spLocks noChangeShapeType="1"/>
            </p:cNvSpPr>
            <p:nvPr/>
          </p:nvSpPr>
          <p:spPr bwMode="auto">
            <a:xfrm>
              <a:off x="3013" y="1368"/>
              <a:ext cx="1" cy="16"/>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37" name="Line 81">
              <a:extLst>
                <a:ext uri="{FF2B5EF4-FFF2-40B4-BE49-F238E27FC236}">
                  <a16:creationId xmlns:a16="http://schemas.microsoft.com/office/drawing/2014/main" id="{835195C2-76AB-BBAA-E9E0-FC56D640AE9B}"/>
                </a:ext>
              </a:extLst>
            </p:cNvPr>
            <p:cNvSpPr>
              <a:spLocks noChangeShapeType="1"/>
            </p:cNvSpPr>
            <p:nvPr/>
          </p:nvSpPr>
          <p:spPr bwMode="auto">
            <a:xfrm flipV="1">
              <a:off x="3013" y="1368"/>
              <a:ext cx="1" cy="214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38" name="Line 82">
              <a:extLst>
                <a:ext uri="{FF2B5EF4-FFF2-40B4-BE49-F238E27FC236}">
                  <a16:creationId xmlns:a16="http://schemas.microsoft.com/office/drawing/2014/main" id="{6C13AC08-4737-B527-F325-6CF39AF7D238}"/>
                </a:ext>
              </a:extLst>
            </p:cNvPr>
            <p:cNvSpPr>
              <a:spLocks noChangeShapeType="1"/>
            </p:cNvSpPr>
            <p:nvPr/>
          </p:nvSpPr>
          <p:spPr bwMode="auto">
            <a:xfrm>
              <a:off x="3013" y="1368"/>
              <a:ext cx="26"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39" name="Line 83">
              <a:extLst>
                <a:ext uri="{FF2B5EF4-FFF2-40B4-BE49-F238E27FC236}">
                  <a16:creationId xmlns:a16="http://schemas.microsoft.com/office/drawing/2014/main" id="{94D09F2B-000B-9624-8A8E-207E5F5CD9F1}"/>
                </a:ext>
              </a:extLst>
            </p:cNvPr>
            <p:cNvSpPr>
              <a:spLocks noChangeShapeType="1"/>
            </p:cNvSpPr>
            <p:nvPr/>
          </p:nvSpPr>
          <p:spPr bwMode="auto">
            <a:xfrm flipV="1">
              <a:off x="3064" y="3492"/>
              <a:ext cx="0" cy="17"/>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40" name="Line 84">
              <a:extLst>
                <a:ext uri="{FF2B5EF4-FFF2-40B4-BE49-F238E27FC236}">
                  <a16:creationId xmlns:a16="http://schemas.microsoft.com/office/drawing/2014/main" id="{366AEF37-18F4-3120-C8CF-7FD0581D4B00}"/>
                </a:ext>
              </a:extLst>
            </p:cNvPr>
            <p:cNvSpPr>
              <a:spLocks noChangeShapeType="1"/>
            </p:cNvSpPr>
            <p:nvPr/>
          </p:nvSpPr>
          <p:spPr bwMode="auto">
            <a:xfrm>
              <a:off x="3064" y="1368"/>
              <a:ext cx="0" cy="16"/>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41" name="Line 85">
              <a:extLst>
                <a:ext uri="{FF2B5EF4-FFF2-40B4-BE49-F238E27FC236}">
                  <a16:creationId xmlns:a16="http://schemas.microsoft.com/office/drawing/2014/main" id="{81740DEE-AB20-ED57-B970-FE207097E0B4}"/>
                </a:ext>
              </a:extLst>
            </p:cNvPr>
            <p:cNvSpPr>
              <a:spLocks noChangeShapeType="1"/>
            </p:cNvSpPr>
            <p:nvPr/>
          </p:nvSpPr>
          <p:spPr bwMode="auto">
            <a:xfrm flipV="1">
              <a:off x="3064" y="1368"/>
              <a:ext cx="0" cy="214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42" name="Line 86">
              <a:extLst>
                <a:ext uri="{FF2B5EF4-FFF2-40B4-BE49-F238E27FC236}">
                  <a16:creationId xmlns:a16="http://schemas.microsoft.com/office/drawing/2014/main" id="{9C070F3E-1F73-2F3C-E642-97B473B65EC5}"/>
                </a:ext>
              </a:extLst>
            </p:cNvPr>
            <p:cNvSpPr>
              <a:spLocks noChangeShapeType="1"/>
            </p:cNvSpPr>
            <p:nvPr/>
          </p:nvSpPr>
          <p:spPr bwMode="auto">
            <a:xfrm>
              <a:off x="3064" y="1368"/>
              <a:ext cx="25"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43" name="Line 87">
              <a:extLst>
                <a:ext uri="{FF2B5EF4-FFF2-40B4-BE49-F238E27FC236}">
                  <a16:creationId xmlns:a16="http://schemas.microsoft.com/office/drawing/2014/main" id="{3C993A6C-C36F-F900-D348-2F54DD7591BB}"/>
                </a:ext>
              </a:extLst>
            </p:cNvPr>
            <p:cNvSpPr>
              <a:spLocks noChangeShapeType="1"/>
            </p:cNvSpPr>
            <p:nvPr/>
          </p:nvSpPr>
          <p:spPr bwMode="auto">
            <a:xfrm flipV="1">
              <a:off x="3064" y="3478"/>
              <a:ext cx="0" cy="3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44" name="Line 88">
              <a:extLst>
                <a:ext uri="{FF2B5EF4-FFF2-40B4-BE49-F238E27FC236}">
                  <a16:creationId xmlns:a16="http://schemas.microsoft.com/office/drawing/2014/main" id="{3D117209-8BCB-006E-B4DB-FC8658D1D4A3}"/>
                </a:ext>
              </a:extLst>
            </p:cNvPr>
            <p:cNvSpPr>
              <a:spLocks noChangeShapeType="1"/>
            </p:cNvSpPr>
            <p:nvPr/>
          </p:nvSpPr>
          <p:spPr bwMode="auto">
            <a:xfrm>
              <a:off x="3064" y="1368"/>
              <a:ext cx="0" cy="3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45" name="Line 89">
              <a:extLst>
                <a:ext uri="{FF2B5EF4-FFF2-40B4-BE49-F238E27FC236}">
                  <a16:creationId xmlns:a16="http://schemas.microsoft.com/office/drawing/2014/main" id="{7E538A4A-E445-175B-F119-337E6EFF546A}"/>
                </a:ext>
              </a:extLst>
            </p:cNvPr>
            <p:cNvSpPr>
              <a:spLocks noChangeShapeType="1"/>
            </p:cNvSpPr>
            <p:nvPr/>
          </p:nvSpPr>
          <p:spPr bwMode="auto">
            <a:xfrm flipV="1">
              <a:off x="3377" y="3492"/>
              <a:ext cx="1" cy="17"/>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46" name="Line 90">
              <a:extLst>
                <a:ext uri="{FF2B5EF4-FFF2-40B4-BE49-F238E27FC236}">
                  <a16:creationId xmlns:a16="http://schemas.microsoft.com/office/drawing/2014/main" id="{CCFE04C7-7AA9-DCDA-5799-52F58D3F1D56}"/>
                </a:ext>
              </a:extLst>
            </p:cNvPr>
            <p:cNvSpPr>
              <a:spLocks noChangeShapeType="1"/>
            </p:cNvSpPr>
            <p:nvPr/>
          </p:nvSpPr>
          <p:spPr bwMode="auto">
            <a:xfrm>
              <a:off x="3377" y="1368"/>
              <a:ext cx="1" cy="16"/>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47" name="Line 91">
              <a:extLst>
                <a:ext uri="{FF2B5EF4-FFF2-40B4-BE49-F238E27FC236}">
                  <a16:creationId xmlns:a16="http://schemas.microsoft.com/office/drawing/2014/main" id="{2B0ADF05-6695-C734-9D70-842994BDFF4A}"/>
                </a:ext>
              </a:extLst>
            </p:cNvPr>
            <p:cNvSpPr>
              <a:spLocks noChangeShapeType="1"/>
            </p:cNvSpPr>
            <p:nvPr/>
          </p:nvSpPr>
          <p:spPr bwMode="auto">
            <a:xfrm flipV="1">
              <a:off x="3377" y="1368"/>
              <a:ext cx="1" cy="214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48" name="Line 92">
              <a:extLst>
                <a:ext uri="{FF2B5EF4-FFF2-40B4-BE49-F238E27FC236}">
                  <a16:creationId xmlns:a16="http://schemas.microsoft.com/office/drawing/2014/main" id="{67798F20-00AE-4232-B039-2B27BFDA8953}"/>
                </a:ext>
              </a:extLst>
            </p:cNvPr>
            <p:cNvSpPr>
              <a:spLocks noChangeShapeType="1"/>
            </p:cNvSpPr>
            <p:nvPr/>
          </p:nvSpPr>
          <p:spPr bwMode="auto">
            <a:xfrm>
              <a:off x="3377" y="1368"/>
              <a:ext cx="25"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49" name="Line 93">
              <a:extLst>
                <a:ext uri="{FF2B5EF4-FFF2-40B4-BE49-F238E27FC236}">
                  <a16:creationId xmlns:a16="http://schemas.microsoft.com/office/drawing/2014/main" id="{A1B82090-8E61-154C-1099-DC63B76C24E0}"/>
                </a:ext>
              </a:extLst>
            </p:cNvPr>
            <p:cNvSpPr>
              <a:spLocks noChangeShapeType="1"/>
            </p:cNvSpPr>
            <p:nvPr/>
          </p:nvSpPr>
          <p:spPr bwMode="auto">
            <a:xfrm flipV="1">
              <a:off x="3566" y="3492"/>
              <a:ext cx="1" cy="17"/>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50" name="Line 94">
              <a:extLst>
                <a:ext uri="{FF2B5EF4-FFF2-40B4-BE49-F238E27FC236}">
                  <a16:creationId xmlns:a16="http://schemas.microsoft.com/office/drawing/2014/main" id="{903CCD5B-AF4B-FBA3-778D-1C8689F26535}"/>
                </a:ext>
              </a:extLst>
            </p:cNvPr>
            <p:cNvSpPr>
              <a:spLocks noChangeShapeType="1"/>
            </p:cNvSpPr>
            <p:nvPr/>
          </p:nvSpPr>
          <p:spPr bwMode="auto">
            <a:xfrm>
              <a:off x="3566" y="1368"/>
              <a:ext cx="1" cy="16"/>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51" name="Line 95">
              <a:extLst>
                <a:ext uri="{FF2B5EF4-FFF2-40B4-BE49-F238E27FC236}">
                  <a16:creationId xmlns:a16="http://schemas.microsoft.com/office/drawing/2014/main" id="{4E248558-9F0A-2B36-42BD-F2EAE9E95855}"/>
                </a:ext>
              </a:extLst>
            </p:cNvPr>
            <p:cNvSpPr>
              <a:spLocks noChangeShapeType="1"/>
            </p:cNvSpPr>
            <p:nvPr/>
          </p:nvSpPr>
          <p:spPr bwMode="auto">
            <a:xfrm flipV="1">
              <a:off x="3566" y="1368"/>
              <a:ext cx="1" cy="214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52" name="Line 96">
              <a:extLst>
                <a:ext uri="{FF2B5EF4-FFF2-40B4-BE49-F238E27FC236}">
                  <a16:creationId xmlns:a16="http://schemas.microsoft.com/office/drawing/2014/main" id="{9FB26235-B652-F386-334D-6CA49C1D3569}"/>
                </a:ext>
              </a:extLst>
            </p:cNvPr>
            <p:cNvSpPr>
              <a:spLocks noChangeShapeType="1"/>
            </p:cNvSpPr>
            <p:nvPr/>
          </p:nvSpPr>
          <p:spPr bwMode="auto">
            <a:xfrm>
              <a:off x="3566" y="1368"/>
              <a:ext cx="25"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53" name="Line 97">
              <a:extLst>
                <a:ext uri="{FF2B5EF4-FFF2-40B4-BE49-F238E27FC236}">
                  <a16:creationId xmlns:a16="http://schemas.microsoft.com/office/drawing/2014/main" id="{963A4723-5F64-F291-EE59-09344A79A038}"/>
                </a:ext>
              </a:extLst>
            </p:cNvPr>
            <p:cNvSpPr>
              <a:spLocks noChangeShapeType="1"/>
            </p:cNvSpPr>
            <p:nvPr/>
          </p:nvSpPr>
          <p:spPr bwMode="auto">
            <a:xfrm flipV="1">
              <a:off x="3699" y="3492"/>
              <a:ext cx="1" cy="17"/>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54" name="Line 98">
              <a:extLst>
                <a:ext uri="{FF2B5EF4-FFF2-40B4-BE49-F238E27FC236}">
                  <a16:creationId xmlns:a16="http://schemas.microsoft.com/office/drawing/2014/main" id="{12DA0F44-2D47-4D83-71DF-3D5BF8CEFF26}"/>
                </a:ext>
              </a:extLst>
            </p:cNvPr>
            <p:cNvSpPr>
              <a:spLocks noChangeShapeType="1"/>
            </p:cNvSpPr>
            <p:nvPr/>
          </p:nvSpPr>
          <p:spPr bwMode="auto">
            <a:xfrm>
              <a:off x="3699" y="1368"/>
              <a:ext cx="1" cy="16"/>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55" name="Line 99">
              <a:extLst>
                <a:ext uri="{FF2B5EF4-FFF2-40B4-BE49-F238E27FC236}">
                  <a16:creationId xmlns:a16="http://schemas.microsoft.com/office/drawing/2014/main" id="{2A4F4629-D6F7-C0A3-BA27-5268D15927CE}"/>
                </a:ext>
              </a:extLst>
            </p:cNvPr>
            <p:cNvSpPr>
              <a:spLocks noChangeShapeType="1"/>
            </p:cNvSpPr>
            <p:nvPr/>
          </p:nvSpPr>
          <p:spPr bwMode="auto">
            <a:xfrm flipV="1">
              <a:off x="3699" y="1368"/>
              <a:ext cx="1" cy="214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56" name="Line 100">
              <a:extLst>
                <a:ext uri="{FF2B5EF4-FFF2-40B4-BE49-F238E27FC236}">
                  <a16:creationId xmlns:a16="http://schemas.microsoft.com/office/drawing/2014/main" id="{217FF223-EDA8-4E22-B786-973EC878BE0D}"/>
                </a:ext>
              </a:extLst>
            </p:cNvPr>
            <p:cNvSpPr>
              <a:spLocks noChangeShapeType="1"/>
            </p:cNvSpPr>
            <p:nvPr/>
          </p:nvSpPr>
          <p:spPr bwMode="auto">
            <a:xfrm>
              <a:off x="3699" y="1368"/>
              <a:ext cx="24"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57" name="Line 101">
              <a:extLst>
                <a:ext uri="{FF2B5EF4-FFF2-40B4-BE49-F238E27FC236}">
                  <a16:creationId xmlns:a16="http://schemas.microsoft.com/office/drawing/2014/main" id="{E333DEB1-5F46-479D-B5C5-7AC6BA56AEC3}"/>
                </a:ext>
              </a:extLst>
            </p:cNvPr>
            <p:cNvSpPr>
              <a:spLocks noChangeShapeType="1"/>
            </p:cNvSpPr>
            <p:nvPr/>
          </p:nvSpPr>
          <p:spPr bwMode="auto">
            <a:xfrm flipV="1">
              <a:off x="3806" y="3492"/>
              <a:ext cx="1" cy="17"/>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58" name="Line 102">
              <a:extLst>
                <a:ext uri="{FF2B5EF4-FFF2-40B4-BE49-F238E27FC236}">
                  <a16:creationId xmlns:a16="http://schemas.microsoft.com/office/drawing/2014/main" id="{63512688-3E12-DB4A-F223-A70E49AC372B}"/>
                </a:ext>
              </a:extLst>
            </p:cNvPr>
            <p:cNvSpPr>
              <a:spLocks noChangeShapeType="1"/>
            </p:cNvSpPr>
            <p:nvPr/>
          </p:nvSpPr>
          <p:spPr bwMode="auto">
            <a:xfrm>
              <a:off x="3806" y="1368"/>
              <a:ext cx="1" cy="16"/>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59" name="Line 103">
              <a:extLst>
                <a:ext uri="{FF2B5EF4-FFF2-40B4-BE49-F238E27FC236}">
                  <a16:creationId xmlns:a16="http://schemas.microsoft.com/office/drawing/2014/main" id="{103657F0-44AB-8920-1AB4-F2F75268E91A}"/>
                </a:ext>
              </a:extLst>
            </p:cNvPr>
            <p:cNvSpPr>
              <a:spLocks noChangeShapeType="1"/>
            </p:cNvSpPr>
            <p:nvPr/>
          </p:nvSpPr>
          <p:spPr bwMode="auto">
            <a:xfrm flipV="1">
              <a:off x="3806" y="1368"/>
              <a:ext cx="1" cy="214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60" name="Line 104">
              <a:extLst>
                <a:ext uri="{FF2B5EF4-FFF2-40B4-BE49-F238E27FC236}">
                  <a16:creationId xmlns:a16="http://schemas.microsoft.com/office/drawing/2014/main" id="{DE7877EE-995D-67AB-D932-3EB7CC3B8FEB}"/>
                </a:ext>
              </a:extLst>
            </p:cNvPr>
            <p:cNvSpPr>
              <a:spLocks noChangeShapeType="1"/>
            </p:cNvSpPr>
            <p:nvPr/>
          </p:nvSpPr>
          <p:spPr bwMode="auto">
            <a:xfrm>
              <a:off x="3806" y="1368"/>
              <a:ext cx="25"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61" name="Line 105">
              <a:extLst>
                <a:ext uri="{FF2B5EF4-FFF2-40B4-BE49-F238E27FC236}">
                  <a16:creationId xmlns:a16="http://schemas.microsoft.com/office/drawing/2014/main" id="{BD710CDD-94D2-EB8E-4ACE-8D204BADE64C}"/>
                </a:ext>
              </a:extLst>
            </p:cNvPr>
            <p:cNvSpPr>
              <a:spLocks noChangeShapeType="1"/>
            </p:cNvSpPr>
            <p:nvPr/>
          </p:nvSpPr>
          <p:spPr bwMode="auto">
            <a:xfrm flipV="1">
              <a:off x="3888" y="3492"/>
              <a:ext cx="1" cy="17"/>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62" name="Line 106">
              <a:extLst>
                <a:ext uri="{FF2B5EF4-FFF2-40B4-BE49-F238E27FC236}">
                  <a16:creationId xmlns:a16="http://schemas.microsoft.com/office/drawing/2014/main" id="{1A76C82F-33BD-6609-2D6D-D0CFB0873280}"/>
                </a:ext>
              </a:extLst>
            </p:cNvPr>
            <p:cNvSpPr>
              <a:spLocks noChangeShapeType="1"/>
            </p:cNvSpPr>
            <p:nvPr/>
          </p:nvSpPr>
          <p:spPr bwMode="auto">
            <a:xfrm>
              <a:off x="3888" y="1368"/>
              <a:ext cx="1" cy="16"/>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63" name="Line 107">
              <a:extLst>
                <a:ext uri="{FF2B5EF4-FFF2-40B4-BE49-F238E27FC236}">
                  <a16:creationId xmlns:a16="http://schemas.microsoft.com/office/drawing/2014/main" id="{AE47A585-AC39-74A9-166E-59F16DC9CAC3}"/>
                </a:ext>
              </a:extLst>
            </p:cNvPr>
            <p:cNvSpPr>
              <a:spLocks noChangeShapeType="1"/>
            </p:cNvSpPr>
            <p:nvPr/>
          </p:nvSpPr>
          <p:spPr bwMode="auto">
            <a:xfrm flipV="1">
              <a:off x="3888" y="1368"/>
              <a:ext cx="1" cy="214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64" name="Line 108">
              <a:extLst>
                <a:ext uri="{FF2B5EF4-FFF2-40B4-BE49-F238E27FC236}">
                  <a16:creationId xmlns:a16="http://schemas.microsoft.com/office/drawing/2014/main" id="{D232F75A-8F5A-2069-6FFC-B22A2D5190B4}"/>
                </a:ext>
              </a:extLst>
            </p:cNvPr>
            <p:cNvSpPr>
              <a:spLocks noChangeShapeType="1"/>
            </p:cNvSpPr>
            <p:nvPr/>
          </p:nvSpPr>
          <p:spPr bwMode="auto">
            <a:xfrm>
              <a:off x="3888" y="1368"/>
              <a:ext cx="25"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65" name="Line 109">
              <a:extLst>
                <a:ext uri="{FF2B5EF4-FFF2-40B4-BE49-F238E27FC236}">
                  <a16:creationId xmlns:a16="http://schemas.microsoft.com/office/drawing/2014/main" id="{E95D7B5F-795C-6B6E-4F85-639D51DF07DE}"/>
                </a:ext>
              </a:extLst>
            </p:cNvPr>
            <p:cNvSpPr>
              <a:spLocks noChangeShapeType="1"/>
            </p:cNvSpPr>
            <p:nvPr/>
          </p:nvSpPr>
          <p:spPr bwMode="auto">
            <a:xfrm flipV="1">
              <a:off x="3954" y="3492"/>
              <a:ext cx="1" cy="17"/>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66" name="Line 110">
              <a:extLst>
                <a:ext uri="{FF2B5EF4-FFF2-40B4-BE49-F238E27FC236}">
                  <a16:creationId xmlns:a16="http://schemas.microsoft.com/office/drawing/2014/main" id="{FF21E80A-BD9E-5582-0EA6-46F73D72B909}"/>
                </a:ext>
              </a:extLst>
            </p:cNvPr>
            <p:cNvSpPr>
              <a:spLocks noChangeShapeType="1"/>
            </p:cNvSpPr>
            <p:nvPr/>
          </p:nvSpPr>
          <p:spPr bwMode="auto">
            <a:xfrm>
              <a:off x="3954" y="1368"/>
              <a:ext cx="1" cy="16"/>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67" name="Line 111">
              <a:extLst>
                <a:ext uri="{FF2B5EF4-FFF2-40B4-BE49-F238E27FC236}">
                  <a16:creationId xmlns:a16="http://schemas.microsoft.com/office/drawing/2014/main" id="{7F628D6D-04F1-9AD6-B229-86A66C56117B}"/>
                </a:ext>
              </a:extLst>
            </p:cNvPr>
            <p:cNvSpPr>
              <a:spLocks noChangeShapeType="1"/>
            </p:cNvSpPr>
            <p:nvPr/>
          </p:nvSpPr>
          <p:spPr bwMode="auto">
            <a:xfrm flipV="1">
              <a:off x="3954" y="1368"/>
              <a:ext cx="1" cy="214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68" name="Line 112">
              <a:extLst>
                <a:ext uri="{FF2B5EF4-FFF2-40B4-BE49-F238E27FC236}">
                  <a16:creationId xmlns:a16="http://schemas.microsoft.com/office/drawing/2014/main" id="{9F76D814-0EA4-AE9F-BF6F-EB863D87BF30}"/>
                </a:ext>
              </a:extLst>
            </p:cNvPr>
            <p:cNvSpPr>
              <a:spLocks noChangeShapeType="1"/>
            </p:cNvSpPr>
            <p:nvPr/>
          </p:nvSpPr>
          <p:spPr bwMode="auto">
            <a:xfrm>
              <a:off x="3954" y="1368"/>
              <a:ext cx="25"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69" name="Line 113">
              <a:extLst>
                <a:ext uri="{FF2B5EF4-FFF2-40B4-BE49-F238E27FC236}">
                  <a16:creationId xmlns:a16="http://schemas.microsoft.com/office/drawing/2014/main" id="{5C19F314-DAA4-16A1-A571-0B28BBB03E7E}"/>
                </a:ext>
              </a:extLst>
            </p:cNvPr>
            <p:cNvSpPr>
              <a:spLocks noChangeShapeType="1"/>
            </p:cNvSpPr>
            <p:nvPr/>
          </p:nvSpPr>
          <p:spPr bwMode="auto">
            <a:xfrm flipV="1">
              <a:off x="4020" y="3492"/>
              <a:ext cx="1" cy="17"/>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70" name="Line 114">
              <a:extLst>
                <a:ext uri="{FF2B5EF4-FFF2-40B4-BE49-F238E27FC236}">
                  <a16:creationId xmlns:a16="http://schemas.microsoft.com/office/drawing/2014/main" id="{93180E20-8A5E-1414-DEDA-5B82B992BA09}"/>
                </a:ext>
              </a:extLst>
            </p:cNvPr>
            <p:cNvSpPr>
              <a:spLocks noChangeShapeType="1"/>
            </p:cNvSpPr>
            <p:nvPr/>
          </p:nvSpPr>
          <p:spPr bwMode="auto">
            <a:xfrm>
              <a:off x="4020" y="1368"/>
              <a:ext cx="1" cy="16"/>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71" name="Line 115">
              <a:extLst>
                <a:ext uri="{FF2B5EF4-FFF2-40B4-BE49-F238E27FC236}">
                  <a16:creationId xmlns:a16="http://schemas.microsoft.com/office/drawing/2014/main" id="{D0FED664-3D96-1088-8FE9-8ADA6C4748BE}"/>
                </a:ext>
              </a:extLst>
            </p:cNvPr>
            <p:cNvSpPr>
              <a:spLocks noChangeShapeType="1"/>
            </p:cNvSpPr>
            <p:nvPr/>
          </p:nvSpPr>
          <p:spPr bwMode="auto">
            <a:xfrm flipV="1">
              <a:off x="4020" y="1368"/>
              <a:ext cx="1" cy="214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72" name="Line 116">
              <a:extLst>
                <a:ext uri="{FF2B5EF4-FFF2-40B4-BE49-F238E27FC236}">
                  <a16:creationId xmlns:a16="http://schemas.microsoft.com/office/drawing/2014/main" id="{1D6586FF-ED6B-6196-9208-801056962D0D}"/>
                </a:ext>
              </a:extLst>
            </p:cNvPr>
            <p:cNvSpPr>
              <a:spLocks noChangeShapeType="1"/>
            </p:cNvSpPr>
            <p:nvPr/>
          </p:nvSpPr>
          <p:spPr bwMode="auto">
            <a:xfrm>
              <a:off x="4020" y="1368"/>
              <a:ext cx="26"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73" name="Line 117">
              <a:extLst>
                <a:ext uri="{FF2B5EF4-FFF2-40B4-BE49-F238E27FC236}">
                  <a16:creationId xmlns:a16="http://schemas.microsoft.com/office/drawing/2014/main" id="{3BDF3500-13E6-A2AF-564A-A5326D7EBFD3}"/>
                </a:ext>
              </a:extLst>
            </p:cNvPr>
            <p:cNvSpPr>
              <a:spLocks noChangeShapeType="1"/>
            </p:cNvSpPr>
            <p:nvPr/>
          </p:nvSpPr>
          <p:spPr bwMode="auto">
            <a:xfrm flipV="1">
              <a:off x="4071" y="3492"/>
              <a:ext cx="0" cy="17"/>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74" name="Line 118">
              <a:extLst>
                <a:ext uri="{FF2B5EF4-FFF2-40B4-BE49-F238E27FC236}">
                  <a16:creationId xmlns:a16="http://schemas.microsoft.com/office/drawing/2014/main" id="{080C398F-8B80-7F0B-2CC7-9D994BCF9B7C}"/>
                </a:ext>
              </a:extLst>
            </p:cNvPr>
            <p:cNvSpPr>
              <a:spLocks noChangeShapeType="1"/>
            </p:cNvSpPr>
            <p:nvPr/>
          </p:nvSpPr>
          <p:spPr bwMode="auto">
            <a:xfrm>
              <a:off x="4071" y="1368"/>
              <a:ext cx="0" cy="16"/>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75" name="Line 119">
              <a:extLst>
                <a:ext uri="{FF2B5EF4-FFF2-40B4-BE49-F238E27FC236}">
                  <a16:creationId xmlns:a16="http://schemas.microsoft.com/office/drawing/2014/main" id="{9E1EF2F4-8525-259C-1628-5095B3AE34A3}"/>
                </a:ext>
              </a:extLst>
            </p:cNvPr>
            <p:cNvSpPr>
              <a:spLocks noChangeShapeType="1"/>
            </p:cNvSpPr>
            <p:nvPr/>
          </p:nvSpPr>
          <p:spPr bwMode="auto">
            <a:xfrm flipV="1">
              <a:off x="4071" y="1368"/>
              <a:ext cx="0" cy="214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76" name="Line 120">
              <a:extLst>
                <a:ext uri="{FF2B5EF4-FFF2-40B4-BE49-F238E27FC236}">
                  <a16:creationId xmlns:a16="http://schemas.microsoft.com/office/drawing/2014/main" id="{44CB74D6-275B-080D-79D2-C1081D6BED4F}"/>
                </a:ext>
              </a:extLst>
            </p:cNvPr>
            <p:cNvSpPr>
              <a:spLocks noChangeShapeType="1"/>
            </p:cNvSpPr>
            <p:nvPr/>
          </p:nvSpPr>
          <p:spPr bwMode="auto">
            <a:xfrm>
              <a:off x="4071" y="1368"/>
              <a:ext cx="24"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77" name="Line 121">
              <a:extLst>
                <a:ext uri="{FF2B5EF4-FFF2-40B4-BE49-F238E27FC236}">
                  <a16:creationId xmlns:a16="http://schemas.microsoft.com/office/drawing/2014/main" id="{7FF3F9ED-D35A-71D0-A46C-6BBEA361FC71}"/>
                </a:ext>
              </a:extLst>
            </p:cNvPr>
            <p:cNvSpPr>
              <a:spLocks noChangeShapeType="1"/>
            </p:cNvSpPr>
            <p:nvPr/>
          </p:nvSpPr>
          <p:spPr bwMode="auto">
            <a:xfrm flipV="1">
              <a:off x="4120" y="3492"/>
              <a:ext cx="1" cy="17"/>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78" name="Line 122">
              <a:extLst>
                <a:ext uri="{FF2B5EF4-FFF2-40B4-BE49-F238E27FC236}">
                  <a16:creationId xmlns:a16="http://schemas.microsoft.com/office/drawing/2014/main" id="{4C1D2080-8CF3-C1AD-B9B1-7139DF4C6FD6}"/>
                </a:ext>
              </a:extLst>
            </p:cNvPr>
            <p:cNvSpPr>
              <a:spLocks noChangeShapeType="1"/>
            </p:cNvSpPr>
            <p:nvPr/>
          </p:nvSpPr>
          <p:spPr bwMode="auto">
            <a:xfrm>
              <a:off x="4120" y="1368"/>
              <a:ext cx="1" cy="16"/>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79" name="Line 123">
              <a:extLst>
                <a:ext uri="{FF2B5EF4-FFF2-40B4-BE49-F238E27FC236}">
                  <a16:creationId xmlns:a16="http://schemas.microsoft.com/office/drawing/2014/main" id="{C6E21AE2-9985-30DB-AC04-CB87C6062C04}"/>
                </a:ext>
              </a:extLst>
            </p:cNvPr>
            <p:cNvSpPr>
              <a:spLocks noChangeShapeType="1"/>
            </p:cNvSpPr>
            <p:nvPr/>
          </p:nvSpPr>
          <p:spPr bwMode="auto">
            <a:xfrm flipV="1">
              <a:off x="4120" y="1368"/>
              <a:ext cx="1" cy="214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80" name="Line 124">
              <a:extLst>
                <a:ext uri="{FF2B5EF4-FFF2-40B4-BE49-F238E27FC236}">
                  <a16:creationId xmlns:a16="http://schemas.microsoft.com/office/drawing/2014/main" id="{923D23AE-310C-A16D-0088-42D36FF2BAF2}"/>
                </a:ext>
              </a:extLst>
            </p:cNvPr>
            <p:cNvSpPr>
              <a:spLocks noChangeShapeType="1"/>
            </p:cNvSpPr>
            <p:nvPr/>
          </p:nvSpPr>
          <p:spPr bwMode="auto">
            <a:xfrm>
              <a:off x="4120" y="1368"/>
              <a:ext cx="25"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81" name="Line 125">
              <a:extLst>
                <a:ext uri="{FF2B5EF4-FFF2-40B4-BE49-F238E27FC236}">
                  <a16:creationId xmlns:a16="http://schemas.microsoft.com/office/drawing/2014/main" id="{27538B40-0C04-1323-3115-7EE478AC873A}"/>
                </a:ext>
              </a:extLst>
            </p:cNvPr>
            <p:cNvSpPr>
              <a:spLocks noChangeShapeType="1"/>
            </p:cNvSpPr>
            <p:nvPr/>
          </p:nvSpPr>
          <p:spPr bwMode="auto">
            <a:xfrm flipV="1">
              <a:off x="4120" y="3478"/>
              <a:ext cx="1" cy="3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82" name="Line 126">
              <a:extLst>
                <a:ext uri="{FF2B5EF4-FFF2-40B4-BE49-F238E27FC236}">
                  <a16:creationId xmlns:a16="http://schemas.microsoft.com/office/drawing/2014/main" id="{C098C355-ED49-2345-557C-CA3A44B0A62C}"/>
                </a:ext>
              </a:extLst>
            </p:cNvPr>
            <p:cNvSpPr>
              <a:spLocks noChangeShapeType="1"/>
            </p:cNvSpPr>
            <p:nvPr/>
          </p:nvSpPr>
          <p:spPr bwMode="auto">
            <a:xfrm>
              <a:off x="4120" y="1368"/>
              <a:ext cx="1" cy="3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83" name="Line 127">
              <a:extLst>
                <a:ext uri="{FF2B5EF4-FFF2-40B4-BE49-F238E27FC236}">
                  <a16:creationId xmlns:a16="http://schemas.microsoft.com/office/drawing/2014/main" id="{F4C373FA-6D46-B1FB-C735-B72324089B4E}"/>
                </a:ext>
              </a:extLst>
            </p:cNvPr>
            <p:cNvSpPr>
              <a:spLocks noChangeShapeType="1"/>
            </p:cNvSpPr>
            <p:nvPr/>
          </p:nvSpPr>
          <p:spPr bwMode="auto">
            <a:xfrm flipV="1">
              <a:off x="4442" y="3492"/>
              <a:ext cx="1" cy="17"/>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84" name="Line 128">
              <a:extLst>
                <a:ext uri="{FF2B5EF4-FFF2-40B4-BE49-F238E27FC236}">
                  <a16:creationId xmlns:a16="http://schemas.microsoft.com/office/drawing/2014/main" id="{D0526D3A-4990-1A50-F06E-48E11940C0CF}"/>
                </a:ext>
              </a:extLst>
            </p:cNvPr>
            <p:cNvSpPr>
              <a:spLocks noChangeShapeType="1"/>
            </p:cNvSpPr>
            <p:nvPr/>
          </p:nvSpPr>
          <p:spPr bwMode="auto">
            <a:xfrm>
              <a:off x="4442" y="1368"/>
              <a:ext cx="1" cy="16"/>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85" name="Line 129">
              <a:extLst>
                <a:ext uri="{FF2B5EF4-FFF2-40B4-BE49-F238E27FC236}">
                  <a16:creationId xmlns:a16="http://schemas.microsoft.com/office/drawing/2014/main" id="{FB17B615-C5FA-CE3A-1784-B3F721F5CD98}"/>
                </a:ext>
              </a:extLst>
            </p:cNvPr>
            <p:cNvSpPr>
              <a:spLocks noChangeShapeType="1"/>
            </p:cNvSpPr>
            <p:nvPr/>
          </p:nvSpPr>
          <p:spPr bwMode="auto">
            <a:xfrm flipV="1">
              <a:off x="4442" y="1368"/>
              <a:ext cx="1" cy="214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86" name="Line 130">
              <a:extLst>
                <a:ext uri="{FF2B5EF4-FFF2-40B4-BE49-F238E27FC236}">
                  <a16:creationId xmlns:a16="http://schemas.microsoft.com/office/drawing/2014/main" id="{21E20119-3F43-88C0-DAF2-4B50CB46F1F8}"/>
                </a:ext>
              </a:extLst>
            </p:cNvPr>
            <p:cNvSpPr>
              <a:spLocks noChangeShapeType="1"/>
            </p:cNvSpPr>
            <p:nvPr/>
          </p:nvSpPr>
          <p:spPr bwMode="auto">
            <a:xfrm>
              <a:off x="4442" y="1368"/>
              <a:ext cx="25"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87" name="Line 131">
              <a:extLst>
                <a:ext uri="{FF2B5EF4-FFF2-40B4-BE49-F238E27FC236}">
                  <a16:creationId xmlns:a16="http://schemas.microsoft.com/office/drawing/2014/main" id="{1AE73793-8923-5FAE-988C-6274F73B21BD}"/>
                </a:ext>
              </a:extLst>
            </p:cNvPr>
            <p:cNvSpPr>
              <a:spLocks noChangeShapeType="1"/>
            </p:cNvSpPr>
            <p:nvPr/>
          </p:nvSpPr>
          <p:spPr bwMode="auto">
            <a:xfrm flipV="1">
              <a:off x="4631" y="3492"/>
              <a:ext cx="1" cy="17"/>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88" name="Line 132">
              <a:extLst>
                <a:ext uri="{FF2B5EF4-FFF2-40B4-BE49-F238E27FC236}">
                  <a16:creationId xmlns:a16="http://schemas.microsoft.com/office/drawing/2014/main" id="{F5FBB6A9-1706-9D9B-D43F-391A45F808E0}"/>
                </a:ext>
              </a:extLst>
            </p:cNvPr>
            <p:cNvSpPr>
              <a:spLocks noChangeShapeType="1"/>
            </p:cNvSpPr>
            <p:nvPr/>
          </p:nvSpPr>
          <p:spPr bwMode="auto">
            <a:xfrm>
              <a:off x="4631" y="1368"/>
              <a:ext cx="1" cy="16"/>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89" name="Line 133">
              <a:extLst>
                <a:ext uri="{FF2B5EF4-FFF2-40B4-BE49-F238E27FC236}">
                  <a16:creationId xmlns:a16="http://schemas.microsoft.com/office/drawing/2014/main" id="{D90DBB21-B22C-310B-7547-2004CA48EEF9}"/>
                </a:ext>
              </a:extLst>
            </p:cNvPr>
            <p:cNvSpPr>
              <a:spLocks noChangeShapeType="1"/>
            </p:cNvSpPr>
            <p:nvPr/>
          </p:nvSpPr>
          <p:spPr bwMode="auto">
            <a:xfrm flipV="1">
              <a:off x="4631" y="1368"/>
              <a:ext cx="1" cy="214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90" name="Line 134">
              <a:extLst>
                <a:ext uri="{FF2B5EF4-FFF2-40B4-BE49-F238E27FC236}">
                  <a16:creationId xmlns:a16="http://schemas.microsoft.com/office/drawing/2014/main" id="{0AC2F8BF-4D50-7201-D24D-3C5327519BCD}"/>
                </a:ext>
              </a:extLst>
            </p:cNvPr>
            <p:cNvSpPr>
              <a:spLocks noChangeShapeType="1"/>
            </p:cNvSpPr>
            <p:nvPr/>
          </p:nvSpPr>
          <p:spPr bwMode="auto">
            <a:xfrm>
              <a:off x="4631" y="1368"/>
              <a:ext cx="25"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91" name="Line 135">
              <a:extLst>
                <a:ext uri="{FF2B5EF4-FFF2-40B4-BE49-F238E27FC236}">
                  <a16:creationId xmlns:a16="http://schemas.microsoft.com/office/drawing/2014/main" id="{211F0A0A-06AF-81D0-1497-625300D911A7}"/>
                </a:ext>
              </a:extLst>
            </p:cNvPr>
            <p:cNvSpPr>
              <a:spLocks noChangeShapeType="1"/>
            </p:cNvSpPr>
            <p:nvPr/>
          </p:nvSpPr>
          <p:spPr bwMode="auto">
            <a:xfrm flipV="1">
              <a:off x="4763" y="3492"/>
              <a:ext cx="1" cy="17"/>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92" name="Line 136">
              <a:extLst>
                <a:ext uri="{FF2B5EF4-FFF2-40B4-BE49-F238E27FC236}">
                  <a16:creationId xmlns:a16="http://schemas.microsoft.com/office/drawing/2014/main" id="{8C32122D-6EE3-21CE-DE61-CE050EE9D957}"/>
                </a:ext>
              </a:extLst>
            </p:cNvPr>
            <p:cNvSpPr>
              <a:spLocks noChangeShapeType="1"/>
            </p:cNvSpPr>
            <p:nvPr/>
          </p:nvSpPr>
          <p:spPr bwMode="auto">
            <a:xfrm>
              <a:off x="4763" y="1368"/>
              <a:ext cx="1" cy="16"/>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93" name="Line 137">
              <a:extLst>
                <a:ext uri="{FF2B5EF4-FFF2-40B4-BE49-F238E27FC236}">
                  <a16:creationId xmlns:a16="http://schemas.microsoft.com/office/drawing/2014/main" id="{241B7456-EF9D-7870-9F05-DD45619ADD35}"/>
                </a:ext>
              </a:extLst>
            </p:cNvPr>
            <p:cNvSpPr>
              <a:spLocks noChangeShapeType="1"/>
            </p:cNvSpPr>
            <p:nvPr/>
          </p:nvSpPr>
          <p:spPr bwMode="auto">
            <a:xfrm flipV="1">
              <a:off x="4763" y="1368"/>
              <a:ext cx="1" cy="214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94" name="Line 138">
              <a:extLst>
                <a:ext uri="{FF2B5EF4-FFF2-40B4-BE49-F238E27FC236}">
                  <a16:creationId xmlns:a16="http://schemas.microsoft.com/office/drawing/2014/main" id="{62B2CCCE-E742-3497-9BE3-66E0E1E321A0}"/>
                </a:ext>
              </a:extLst>
            </p:cNvPr>
            <p:cNvSpPr>
              <a:spLocks noChangeShapeType="1"/>
            </p:cNvSpPr>
            <p:nvPr/>
          </p:nvSpPr>
          <p:spPr bwMode="auto">
            <a:xfrm>
              <a:off x="4763" y="1368"/>
              <a:ext cx="25"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95" name="Line 139">
              <a:extLst>
                <a:ext uri="{FF2B5EF4-FFF2-40B4-BE49-F238E27FC236}">
                  <a16:creationId xmlns:a16="http://schemas.microsoft.com/office/drawing/2014/main" id="{1D96849F-4847-3D65-BB10-13C2F58F1C24}"/>
                </a:ext>
              </a:extLst>
            </p:cNvPr>
            <p:cNvSpPr>
              <a:spLocks noChangeShapeType="1"/>
            </p:cNvSpPr>
            <p:nvPr/>
          </p:nvSpPr>
          <p:spPr bwMode="auto">
            <a:xfrm flipV="1">
              <a:off x="4863" y="3492"/>
              <a:ext cx="1" cy="17"/>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96" name="Line 140">
              <a:extLst>
                <a:ext uri="{FF2B5EF4-FFF2-40B4-BE49-F238E27FC236}">
                  <a16:creationId xmlns:a16="http://schemas.microsoft.com/office/drawing/2014/main" id="{A65A970E-1F1F-960D-6C1D-27A6D53D16D6}"/>
                </a:ext>
              </a:extLst>
            </p:cNvPr>
            <p:cNvSpPr>
              <a:spLocks noChangeShapeType="1"/>
            </p:cNvSpPr>
            <p:nvPr/>
          </p:nvSpPr>
          <p:spPr bwMode="auto">
            <a:xfrm>
              <a:off x="4863" y="1368"/>
              <a:ext cx="1" cy="16"/>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97" name="Line 141">
              <a:extLst>
                <a:ext uri="{FF2B5EF4-FFF2-40B4-BE49-F238E27FC236}">
                  <a16:creationId xmlns:a16="http://schemas.microsoft.com/office/drawing/2014/main" id="{D8EF123E-6079-55D4-BC3B-D6668B6E282D}"/>
                </a:ext>
              </a:extLst>
            </p:cNvPr>
            <p:cNvSpPr>
              <a:spLocks noChangeShapeType="1"/>
            </p:cNvSpPr>
            <p:nvPr/>
          </p:nvSpPr>
          <p:spPr bwMode="auto">
            <a:xfrm flipV="1">
              <a:off x="4863" y="1368"/>
              <a:ext cx="1" cy="214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98" name="Line 142">
              <a:extLst>
                <a:ext uri="{FF2B5EF4-FFF2-40B4-BE49-F238E27FC236}">
                  <a16:creationId xmlns:a16="http://schemas.microsoft.com/office/drawing/2014/main" id="{013BA919-9C3A-2B41-8462-5639E1CFB816}"/>
                </a:ext>
              </a:extLst>
            </p:cNvPr>
            <p:cNvSpPr>
              <a:spLocks noChangeShapeType="1"/>
            </p:cNvSpPr>
            <p:nvPr/>
          </p:nvSpPr>
          <p:spPr bwMode="auto">
            <a:xfrm>
              <a:off x="4863" y="1368"/>
              <a:ext cx="25"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199" name="Line 143">
              <a:extLst>
                <a:ext uri="{FF2B5EF4-FFF2-40B4-BE49-F238E27FC236}">
                  <a16:creationId xmlns:a16="http://schemas.microsoft.com/office/drawing/2014/main" id="{AD1EC5EA-55AC-E3A2-5391-30DEC8E718C6}"/>
                </a:ext>
              </a:extLst>
            </p:cNvPr>
            <p:cNvSpPr>
              <a:spLocks noChangeShapeType="1"/>
            </p:cNvSpPr>
            <p:nvPr/>
          </p:nvSpPr>
          <p:spPr bwMode="auto">
            <a:xfrm flipV="1">
              <a:off x="4945" y="3492"/>
              <a:ext cx="0" cy="17"/>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00" name="Line 144">
              <a:extLst>
                <a:ext uri="{FF2B5EF4-FFF2-40B4-BE49-F238E27FC236}">
                  <a16:creationId xmlns:a16="http://schemas.microsoft.com/office/drawing/2014/main" id="{DB8FE6F9-7D57-E6F1-6BA8-71BF312F892D}"/>
                </a:ext>
              </a:extLst>
            </p:cNvPr>
            <p:cNvSpPr>
              <a:spLocks noChangeShapeType="1"/>
            </p:cNvSpPr>
            <p:nvPr/>
          </p:nvSpPr>
          <p:spPr bwMode="auto">
            <a:xfrm>
              <a:off x="4945" y="1368"/>
              <a:ext cx="0" cy="16"/>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01" name="Line 145">
              <a:extLst>
                <a:ext uri="{FF2B5EF4-FFF2-40B4-BE49-F238E27FC236}">
                  <a16:creationId xmlns:a16="http://schemas.microsoft.com/office/drawing/2014/main" id="{8EC00938-B209-8698-5A30-E15A1853B32C}"/>
                </a:ext>
              </a:extLst>
            </p:cNvPr>
            <p:cNvSpPr>
              <a:spLocks noChangeShapeType="1"/>
            </p:cNvSpPr>
            <p:nvPr/>
          </p:nvSpPr>
          <p:spPr bwMode="auto">
            <a:xfrm flipV="1">
              <a:off x="4945" y="1368"/>
              <a:ext cx="0" cy="214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02" name="Line 146">
              <a:extLst>
                <a:ext uri="{FF2B5EF4-FFF2-40B4-BE49-F238E27FC236}">
                  <a16:creationId xmlns:a16="http://schemas.microsoft.com/office/drawing/2014/main" id="{FDFA26DF-7E9D-DC3C-C2C9-11660E82A240}"/>
                </a:ext>
              </a:extLst>
            </p:cNvPr>
            <p:cNvSpPr>
              <a:spLocks noChangeShapeType="1"/>
            </p:cNvSpPr>
            <p:nvPr/>
          </p:nvSpPr>
          <p:spPr bwMode="auto">
            <a:xfrm>
              <a:off x="4945" y="1368"/>
              <a:ext cx="25"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03" name="Line 147">
              <a:extLst>
                <a:ext uri="{FF2B5EF4-FFF2-40B4-BE49-F238E27FC236}">
                  <a16:creationId xmlns:a16="http://schemas.microsoft.com/office/drawing/2014/main" id="{E6E0EFD3-A5B3-8F79-0216-99DB236A41AA}"/>
                </a:ext>
              </a:extLst>
            </p:cNvPr>
            <p:cNvSpPr>
              <a:spLocks noChangeShapeType="1"/>
            </p:cNvSpPr>
            <p:nvPr/>
          </p:nvSpPr>
          <p:spPr bwMode="auto">
            <a:xfrm flipV="1">
              <a:off x="5019" y="3492"/>
              <a:ext cx="1" cy="17"/>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04" name="Line 148">
              <a:extLst>
                <a:ext uri="{FF2B5EF4-FFF2-40B4-BE49-F238E27FC236}">
                  <a16:creationId xmlns:a16="http://schemas.microsoft.com/office/drawing/2014/main" id="{1FCBFFD9-A4C6-A6BD-7D4D-019E8C6DBC64}"/>
                </a:ext>
              </a:extLst>
            </p:cNvPr>
            <p:cNvSpPr>
              <a:spLocks noChangeShapeType="1"/>
            </p:cNvSpPr>
            <p:nvPr/>
          </p:nvSpPr>
          <p:spPr bwMode="auto">
            <a:xfrm>
              <a:off x="5019" y="1368"/>
              <a:ext cx="1" cy="16"/>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05" name="Line 149">
              <a:extLst>
                <a:ext uri="{FF2B5EF4-FFF2-40B4-BE49-F238E27FC236}">
                  <a16:creationId xmlns:a16="http://schemas.microsoft.com/office/drawing/2014/main" id="{432A22BB-7650-D1B8-7887-8F4EABE09F74}"/>
                </a:ext>
              </a:extLst>
            </p:cNvPr>
            <p:cNvSpPr>
              <a:spLocks noChangeShapeType="1"/>
            </p:cNvSpPr>
            <p:nvPr/>
          </p:nvSpPr>
          <p:spPr bwMode="auto">
            <a:xfrm flipV="1">
              <a:off x="5019" y="1368"/>
              <a:ext cx="1" cy="214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06" name="Line 150">
              <a:extLst>
                <a:ext uri="{FF2B5EF4-FFF2-40B4-BE49-F238E27FC236}">
                  <a16:creationId xmlns:a16="http://schemas.microsoft.com/office/drawing/2014/main" id="{558BA483-541E-3EE4-9284-91FC2EF6812A}"/>
                </a:ext>
              </a:extLst>
            </p:cNvPr>
            <p:cNvSpPr>
              <a:spLocks noChangeShapeType="1"/>
            </p:cNvSpPr>
            <p:nvPr/>
          </p:nvSpPr>
          <p:spPr bwMode="auto">
            <a:xfrm>
              <a:off x="5019" y="1368"/>
              <a:ext cx="25"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07" name="Line 151">
              <a:extLst>
                <a:ext uri="{FF2B5EF4-FFF2-40B4-BE49-F238E27FC236}">
                  <a16:creationId xmlns:a16="http://schemas.microsoft.com/office/drawing/2014/main" id="{D84C9FE7-5A5E-142E-812D-6B7BBFAD7F6A}"/>
                </a:ext>
              </a:extLst>
            </p:cNvPr>
            <p:cNvSpPr>
              <a:spLocks noChangeShapeType="1"/>
            </p:cNvSpPr>
            <p:nvPr/>
          </p:nvSpPr>
          <p:spPr bwMode="auto">
            <a:xfrm flipV="1">
              <a:off x="5085" y="3492"/>
              <a:ext cx="1" cy="17"/>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08" name="Line 152">
              <a:extLst>
                <a:ext uri="{FF2B5EF4-FFF2-40B4-BE49-F238E27FC236}">
                  <a16:creationId xmlns:a16="http://schemas.microsoft.com/office/drawing/2014/main" id="{9D022660-6D45-D83C-30A8-12B7E0E648E6}"/>
                </a:ext>
              </a:extLst>
            </p:cNvPr>
            <p:cNvSpPr>
              <a:spLocks noChangeShapeType="1"/>
            </p:cNvSpPr>
            <p:nvPr/>
          </p:nvSpPr>
          <p:spPr bwMode="auto">
            <a:xfrm>
              <a:off x="5085" y="1368"/>
              <a:ext cx="1" cy="16"/>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09" name="Line 153">
              <a:extLst>
                <a:ext uri="{FF2B5EF4-FFF2-40B4-BE49-F238E27FC236}">
                  <a16:creationId xmlns:a16="http://schemas.microsoft.com/office/drawing/2014/main" id="{9FAA7603-1B36-6CD1-12BE-7B146E94CCB7}"/>
                </a:ext>
              </a:extLst>
            </p:cNvPr>
            <p:cNvSpPr>
              <a:spLocks noChangeShapeType="1"/>
            </p:cNvSpPr>
            <p:nvPr/>
          </p:nvSpPr>
          <p:spPr bwMode="auto">
            <a:xfrm flipV="1">
              <a:off x="5085" y="1368"/>
              <a:ext cx="1" cy="214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10" name="Line 154">
              <a:extLst>
                <a:ext uri="{FF2B5EF4-FFF2-40B4-BE49-F238E27FC236}">
                  <a16:creationId xmlns:a16="http://schemas.microsoft.com/office/drawing/2014/main" id="{1D0532DB-6995-020C-3998-9B109E2F1A4E}"/>
                </a:ext>
              </a:extLst>
            </p:cNvPr>
            <p:cNvSpPr>
              <a:spLocks noChangeShapeType="1"/>
            </p:cNvSpPr>
            <p:nvPr/>
          </p:nvSpPr>
          <p:spPr bwMode="auto">
            <a:xfrm>
              <a:off x="5085" y="1368"/>
              <a:ext cx="25"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11" name="Line 155">
              <a:extLst>
                <a:ext uri="{FF2B5EF4-FFF2-40B4-BE49-F238E27FC236}">
                  <a16:creationId xmlns:a16="http://schemas.microsoft.com/office/drawing/2014/main" id="{F65CBD15-74EB-795F-7C2E-BA63A2CF809B}"/>
                </a:ext>
              </a:extLst>
            </p:cNvPr>
            <p:cNvSpPr>
              <a:spLocks noChangeShapeType="1"/>
            </p:cNvSpPr>
            <p:nvPr/>
          </p:nvSpPr>
          <p:spPr bwMode="auto">
            <a:xfrm flipV="1">
              <a:off x="5134" y="3492"/>
              <a:ext cx="1" cy="17"/>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12" name="Line 156">
              <a:extLst>
                <a:ext uri="{FF2B5EF4-FFF2-40B4-BE49-F238E27FC236}">
                  <a16:creationId xmlns:a16="http://schemas.microsoft.com/office/drawing/2014/main" id="{D78BFEC4-1EC5-8D89-02DC-506FB0203DC6}"/>
                </a:ext>
              </a:extLst>
            </p:cNvPr>
            <p:cNvSpPr>
              <a:spLocks noChangeShapeType="1"/>
            </p:cNvSpPr>
            <p:nvPr/>
          </p:nvSpPr>
          <p:spPr bwMode="auto">
            <a:xfrm>
              <a:off x="5134" y="1368"/>
              <a:ext cx="1" cy="16"/>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13" name="Line 157">
              <a:extLst>
                <a:ext uri="{FF2B5EF4-FFF2-40B4-BE49-F238E27FC236}">
                  <a16:creationId xmlns:a16="http://schemas.microsoft.com/office/drawing/2014/main" id="{C3D9AD96-D34B-6881-5F54-B33E47B5922B}"/>
                </a:ext>
              </a:extLst>
            </p:cNvPr>
            <p:cNvSpPr>
              <a:spLocks noChangeShapeType="1"/>
            </p:cNvSpPr>
            <p:nvPr/>
          </p:nvSpPr>
          <p:spPr bwMode="auto">
            <a:xfrm flipV="1">
              <a:off x="5134" y="1368"/>
              <a:ext cx="1" cy="214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14" name="Line 158">
              <a:extLst>
                <a:ext uri="{FF2B5EF4-FFF2-40B4-BE49-F238E27FC236}">
                  <a16:creationId xmlns:a16="http://schemas.microsoft.com/office/drawing/2014/main" id="{08C7CF78-0C7F-7633-A04A-BA70D40C40AA}"/>
                </a:ext>
              </a:extLst>
            </p:cNvPr>
            <p:cNvSpPr>
              <a:spLocks noChangeShapeType="1"/>
            </p:cNvSpPr>
            <p:nvPr/>
          </p:nvSpPr>
          <p:spPr bwMode="auto">
            <a:xfrm>
              <a:off x="5134" y="1368"/>
              <a:ext cx="25"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15" name="Line 159">
              <a:extLst>
                <a:ext uri="{FF2B5EF4-FFF2-40B4-BE49-F238E27FC236}">
                  <a16:creationId xmlns:a16="http://schemas.microsoft.com/office/drawing/2014/main" id="{11406D87-2331-1746-DB12-166F712849A2}"/>
                </a:ext>
              </a:extLst>
            </p:cNvPr>
            <p:cNvSpPr>
              <a:spLocks noChangeShapeType="1"/>
            </p:cNvSpPr>
            <p:nvPr/>
          </p:nvSpPr>
          <p:spPr bwMode="auto">
            <a:xfrm flipV="1">
              <a:off x="5184" y="3492"/>
              <a:ext cx="1" cy="17"/>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16" name="Line 160">
              <a:extLst>
                <a:ext uri="{FF2B5EF4-FFF2-40B4-BE49-F238E27FC236}">
                  <a16:creationId xmlns:a16="http://schemas.microsoft.com/office/drawing/2014/main" id="{9FABC821-99FC-7F7C-F845-84677BF2E7F8}"/>
                </a:ext>
              </a:extLst>
            </p:cNvPr>
            <p:cNvSpPr>
              <a:spLocks noChangeShapeType="1"/>
            </p:cNvSpPr>
            <p:nvPr/>
          </p:nvSpPr>
          <p:spPr bwMode="auto">
            <a:xfrm>
              <a:off x="5184" y="1368"/>
              <a:ext cx="1" cy="16"/>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17" name="Line 161">
              <a:extLst>
                <a:ext uri="{FF2B5EF4-FFF2-40B4-BE49-F238E27FC236}">
                  <a16:creationId xmlns:a16="http://schemas.microsoft.com/office/drawing/2014/main" id="{DF6BA758-1CA1-BCFF-983C-9800DE98C1C0}"/>
                </a:ext>
              </a:extLst>
            </p:cNvPr>
            <p:cNvSpPr>
              <a:spLocks noChangeShapeType="1"/>
            </p:cNvSpPr>
            <p:nvPr/>
          </p:nvSpPr>
          <p:spPr bwMode="auto">
            <a:xfrm flipV="1">
              <a:off x="5184" y="1368"/>
              <a:ext cx="1" cy="214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18" name="Line 162">
              <a:extLst>
                <a:ext uri="{FF2B5EF4-FFF2-40B4-BE49-F238E27FC236}">
                  <a16:creationId xmlns:a16="http://schemas.microsoft.com/office/drawing/2014/main" id="{96B0B46F-5908-8946-743A-40A238265302}"/>
                </a:ext>
              </a:extLst>
            </p:cNvPr>
            <p:cNvSpPr>
              <a:spLocks noChangeShapeType="1"/>
            </p:cNvSpPr>
            <p:nvPr/>
          </p:nvSpPr>
          <p:spPr bwMode="auto">
            <a:xfrm>
              <a:off x="5184" y="1368"/>
              <a:ext cx="24"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19" name="Line 163">
              <a:extLst>
                <a:ext uri="{FF2B5EF4-FFF2-40B4-BE49-F238E27FC236}">
                  <a16:creationId xmlns:a16="http://schemas.microsoft.com/office/drawing/2014/main" id="{99D77CAB-DAF1-52F8-98BF-B57CE5D9D99B}"/>
                </a:ext>
              </a:extLst>
            </p:cNvPr>
            <p:cNvSpPr>
              <a:spLocks noChangeShapeType="1"/>
            </p:cNvSpPr>
            <p:nvPr/>
          </p:nvSpPr>
          <p:spPr bwMode="auto">
            <a:xfrm flipV="1">
              <a:off x="5184" y="3478"/>
              <a:ext cx="1" cy="3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20" name="Line 164">
              <a:extLst>
                <a:ext uri="{FF2B5EF4-FFF2-40B4-BE49-F238E27FC236}">
                  <a16:creationId xmlns:a16="http://schemas.microsoft.com/office/drawing/2014/main" id="{3721A343-62D1-AFD3-9F7E-9BB8E0A8030A}"/>
                </a:ext>
              </a:extLst>
            </p:cNvPr>
            <p:cNvSpPr>
              <a:spLocks noChangeShapeType="1"/>
            </p:cNvSpPr>
            <p:nvPr/>
          </p:nvSpPr>
          <p:spPr bwMode="auto">
            <a:xfrm>
              <a:off x="5184" y="1368"/>
              <a:ext cx="1" cy="3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21" name="Line 165">
              <a:extLst>
                <a:ext uri="{FF2B5EF4-FFF2-40B4-BE49-F238E27FC236}">
                  <a16:creationId xmlns:a16="http://schemas.microsoft.com/office/drawing/2014/main" id="{C2C9B2C2-9B32-DF35-D7BB-6EA18271618F}"/>
                </a:ext>
              </a:extLst>
            </p:cNvPr>
            <p:cNvSpPr>
              <a:spLocks noChangeShapeType="1"/>
            </p:cNvSpPr>
            <p:nvPr/>
          </p:nvSpPr>
          <p:spPr bwMode="auto">
            <a:xfrm>
              <a:off x="2000" y="3507"/>
              <a:ext cx="19" cy="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22" name="Line 166">
              <a:extLst>
                <a:ext uri="{FF2B5EF4-FFF2-40B4-BE49-F238E27FC236}">
                  <a16:creationId xmlns:a16="http://schemas.microsoft.com/office/drawing/2014/main" id="{E0F24119-E5A0-C932-FD91-F0BEC2A7F5A0}"/>
                </a:ext>
              </a:extLst>
            </p:cNvPr>
            <p:cNvSpPr>
              <a:spLocks noChangeShapeType="1"/>
            </p:cNvSpPr>
            <p:nvPr/>
          </p:nvSpPr>
          <p:spPr bwMode="auto">
            <a:xfrm flipH="1">
              <a:off x="5167" y="3507"/>
              <a:ext cx="19" cy="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23" name="Line 167">
              <a:extLst>
                <a:ext uri="{FF2B5EF4-FFF2-40B4-BE49-F238E27FC236}">
                  <a16:creationId xmlns:a16="http://schemas.microsoft.com/office/drawing/2014/main" id="{B7757FC8-31C9-D1E3-514F-1C873D2F1BF6}"/>
                </a:ext>
              </a:extLst>
            </p:cNvPr>
            <p:cNvSpPr>
              <a:spLocks noChangeShapeType="1"/>
            </p:cNvSpPr>
            <p:nvPr/>
          </p:nvSpPr>
          <p:spPr bwMode="auto">
            <a:xfrm>
              <a:off x="2000" y="3507"/>
              <a:ext cx="3186" cy="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24" name="Line 168">
              <a:extLst>
                <a:ext uri="{FF2B5EF4-FFF2-40B4-BE49-F238E27FC236}">
                  <a16:creationId xmlns:a16="http://schemas.microsoft.com/office/drawing/2014/main" id="{68C62C0E-B341-67FD-B7C9-FE07341C1431}"/>
                </a:ext>
              </a:extLst>
            </p:cNvPr>
            <p:cNvSpPr>
              <a:spLocks noChangeShapeType="1"/>
            </p:cNvSpPr>
            <p:nvPr/>
          </p:nvSpPr>
          <p:spPr bwMode="auto">
            <a:xfrm>
              <a:off x="5184" y="3507"/>
              <a:ext cx="24" cy="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25" name="Line 169">
              <a:extLst>
                <a:ext uri="{FF2B5EF4-FFF2-40B4-BE49-F238E27FC236}">
                  <a16:creationId xmlns:a16="http://schemas.microsoft.com/office/drawing/2014/main" id="{0FA41CAF-5CC3-15C8-33EB-A42CBD39A5EA}"/>
                </a:ext>
              </a:extLst>
            </p:cNvPr>
            <p:cNvSpPr>
              <a:spLocks noChangeShapeType="1"/>
            </p:cNvSpPr>
            <p:nvPr/>
          </p:nvSpPr>
          <p:spPr bwMode="auto">
            <a:xfrm>
              <a:off x="2000" y="3507"/>
              <a:ext cx="36" cy="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26" name="Line 170">
              <a:extLst>
                <a:ext uri="{FF2B5EF4-FFF2-40B4-BE49-F238E27FC236}">
                  <a16:creationId xmlns:a16="http://schemas.microsoft.com/office/drawing/2014/main" id="{1E06BCF2-13BB-7FB5-75AF-007A168EECA6}"/>
                </a:ext>
              </a:extLst>
            </p:cNvPr>
            <p:cNvSpPr>
              <a:spLocks noChangeShapeType="1"/>
            </p:cNvSpPr>
            <p:nvPr/>
          </p:nvSpPr>
          <p:spPr bwMode="auto">
            <a:xfrm flipH="1">
              <a:off x="5152" y="3507"/>
              <a:ext cx="34" cy="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27" name="Line 171">
              <a:extLst>
                <a:ext uri="{FF2B5EF4-FFF2-40B4-BE49-F238E27FC236}">
                  <a16:creationId xmlns:a16="http://schemas.microsoft.com/office/drawing/2014/main" id="{D93A554C-4127-3B73-5499-A2EB934C7E8A}"/>
                </a:ext>
              </a:extLst>
            </p:cNvPr>
            <p:cNvSpPr>
              <a:spLocks noChangeShapeType="1"/>
            </p:cNvSpPr>
            <p:nvPr/>
          </p:nvSpPr>
          <p:spPr bwMode="auto">
            <a:xfrm>
              <a:off x="2000" y="3344"/>
              <a:ext cx="19" cy="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28" name="Line 172">
              <a:extLst>
                <a:ext uri="{FF2B5EF4-FFF2-40B4-BE49-F238E27FC236}">
                  <a16:creationId xmlns:a16="http://schemas.microsoft.com/office/drawing/2014/main" id="{135F00B4-9C97-6817-CA75-22B36E6B9A3A}"/>
                </a:ext>
              </a:extLst>
            </p:cNvPr>
            <p:cNvSpPr>
              <a:spLocks noChangeShapeType="1"/>
            </p:cNvSpPr>
            <p:nvPr/>
          </p:nvSpPr>
          <p:spPr bwMode="auto">
            <a:xfrm flipH="1">
              <a:off x="5167" y="3344"/>
              <a:ext cx="19" cy="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30" name="Line 174">
              <a:extLst>
                <a:ext uri="{FF2B5EF4-FFF2-40B4-BE49-F238E27FC236}">
                  <a16:creationId xmlns:a16="http://schemas.microsoft.com/office/drawing/2014/main" id="{679B515C-797C-8BCE-DD1E-6B3818733604}"/>
                </a:ext>
              </a:extLst>
            </p:cNvPr>
            <p:cNvSpPr>
              <a:spLocks noChangeShapeType="1"/>
            </p:cNvSpPr>
            <p:nvPr/>
          </p:nvSpPr>
          <p:spPr bwMode="auto">
            <a:xfrm>
              <a:off x="5184" y="3344"/>
              <a:ext cx="24" cy="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31" name="Line 175">
              <a:extLst>
                <a:ext uri="{FF2B5EF4-FFF2-40B4-BE49-F238E27FC236}">
                  <a16:creationId xmlns:a16="http://schemas.microsoft.com/office/drawing/2014/main" id="{97DE3551-2B29-69B3-F88B-F1FEAB9C66C2}"/>
                </a:ext>
              </a:extLst>
            </p:cNvPr>
            <p:cNvSpPr>
              <a:spLocks noChangeShapeType="1"/>
            </p:cNvSpPr>
            <p:nvPr/>
          </p:nvSpPr>
          <p:spPr bwMode="auto">
            <a:xfrm>
              <a:off x="2000" y="3253"/>
              <a:ext cx="19"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32" name="Line 176">
              <a:extLst>
                <a:ext uri="{FF2B5EF4-FFF2-40B4-BE49-F238E27FC236}">
                  <a16:creationId xmlns:a16="http://schemas.microsoft.com/office/drawing/2014/main" id="{9129CD9C-DF03-9FE4-ACEB-B46F6CC26C4D}"/>
                </a:ext>
              </a:extLst>
            </p:cNvPr>
            <p:cNvSpPr>
              <a:spLocks noChangeShapeType="1"/>
            </p:cNvSpPr>
            <p:nvPr/>
          </p:nvSpPr>
          <p:spPr bwMode="auto">
            <a:xfrm flipH="1">
              <a:off x="5167" y="3253"/>
              <a:ext cx="19"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34" name="Line 178">
              <a:extLst>
                <a:ext uri="{FF2B5EF4-FFF2-40B4-BE49-F238E27FC236}">
                  <a16:creationId xmlns:a16="http://schemas.microsoft.com/office/drawing/2014/main" id="{A9E37998-ACDB-BFF2-C45C-7F4C60C62B85}"/>
                </a:ext>
              </a:extLst>
            </p:cNvPr>
            <p:cNvSpPr>
              <a:spLocks noChangeShapeType="1"/>
            </p:cNvSpPr>
            <p:nvPr/>
          </p:nvSpPr>
          <p:spPr bwMode="auto">
            <a:xfrm>
              <a:off x="5184" y="3253"/>
              <a:ext cx="24"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35" name="Line 179">
              <a:extLst>
                <a:ext uri="{FF2B5EF4-FFF2-40B4-BE49-F238E27FC236}">
                  <a16:creationId xmlns:a16="http://schemas.microsoft.com/office/drawing/2014/main" id="{ED82F5C4-E19C-8D77-3EB0-D7CD152BD60D}"/>
                </a:ext>
              </a:extLst>
            </p:cNvPr>
            <p:cNvSpPr>
              <a:spLocks noChangeShapeType="1"/>
            </p:cNvSpPr>
            <p:nvPr/>
          </p:nvSpPr>
          <p:spPr bwMode="auto">
            <a:xfrm>
              <a:off x="2000" y="3182"/>
              <a:ext cx="19"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36" name="Line 180">
              <a:extLst>
                <a:ext uri="{FF2B5EF4-FFF2-40B4-BE49-F238E27FC236}">
                  <a16:creationId xmlns:a16="http://schemas.microsoft.com/office/drawing/2014/main" id="{F00F46E8-739C-FD6C-7693-7FF69AFF797B}"/>
                </a:ext>
              </a:extLst>
            </p:cNvPr>
            <p:cNvSpPr>
              <a:spLocks noChangeShapeType="1"/>
            </p:cNvSpPr>
            <p:nvPr/>
          </p:nvSpPr>
          <p:spPr bwMode="auto">
            <a:xfrm flipH="1">
              <a:off x="5167" y="3182"/>
              <a:ext cx="19"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38" name="Line 182">
              <a:extLst>
                <a:ext uri="{FF2B5EF4-FFF2-40B4-BE49-F238E27FC236}">
                  <a16:creationId xmlns:a16="http://schemas.microsoft.com/office/drawing/2014/main" id="{6C09A5C2-FDF5-6B87-9F66-D204E6C3B74E}"/>
                </a:ext>
              </a:extLst>
            </p:cNvPr>
            <p:cNvSpPr>
              <a:spLocks noChangeShapeType="1"/>
            </p:cNvSpPr>
            <p:nvPr/>
          </p:nvSpPr>
          <p:spPr bwMode="auto">
            <a:xfrm>
              <a:off x="5184" y="3182"/>
              <a:ext cx="24"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39" name="Line 183">
              <a:extLst>
                <a:ext uri="{FF2B5EF4-FFF2-40B4-BE49-F238E27FC236}">
                  <a16:creationId xmlns:a16="http://schemas.microsoft.com/office/drawing/2014/main" id="{E2531188-7929-5267-165B-F124F69512D6}"/>
                </a:ext>
              </a:extLst>
            </p:cNvPr>
            <p:cNvSpPr>
              <a:spLocks noChangeShapeType="1"/>
            </p:cNvSpPr>
            <p:nvPr/>
          </p:nvSpPr>
          <p:spPr bwMode="auto">
            <a:xfrm>
              <a:off x="2000" y="3134"/>
              <a:ext cx="19"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40" name="Line 184">
              <a:extLst>
                <a:ext uri="{FF2B5EF4-FFF2-40B4-BE49-F238E27FC236}">
                  <a16:creationId xmlns:a16="http://schemas.microsoft.com/office/drawing/2014/main" id="{A69A7CEE-F139-471C-9AC7-8135A01B4130}"/>
                </a:ext>
              </a:extLst>
            </p:cNvPr>
            <p:cNvSpPr>
              <a:spLocks noChangeShapeType="1"/>
            </p:cNvSpPr>
            <p:nvPr/>
          </p:nvSpPr>
          <p:spPr bwMode="auto">
            <a:xfrm flipH="1">
              <a:off x="5167" y="3134"/>
              <a:ext cx="19"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42" name="Line 186">
              <a:extLst>
                <a:ext uri="{FF2B5EF4-FFF2-40B4-BE49-F238E27FC236}">
                  <a16:creationId xmlns:a16="http://schemas.microsoft.com/office/drawing/2014/main" id="{D560ADCE-0564-286A-168D-F49F4CFA2C79}"/>
                </a:ext>
              </a:extLst>
            </p:cNvPr>
            <p:cNvSpPr>
              <a:spLocks noChangeShapeType="1"/>
            </p:cNvSpPr>
            <p:nvPr/>
          </p:nvSpPr>
          <p:spPr bwMode="auto">
            <a:xfrm>
              <a:off x="5184" y="3134"/>
              <a:ext cx="24"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43" name="Line 187">
              <a:extLst>
                <a:ext uri="{FF2B5EF4-FFF2-40B4-BE49-F238E27FC236}">
                  <a16:creationId xmlns:a16="http://schemas.microsoft.com/office/drawing/2014/main" id="{1B9CC154-6D76-4325-BE3B-85EE55647994}"/>
                </a:ext>
              </a:extLst>
            </p:cNvPr>
            <p:cNvSpPr>
              <a:spLocks noChangeShapeType="1"/>
            </p:cNvSpPr>
            <p:nvPr/>
          </p:nvSpPr>
          <p:spPr bwMode="auto">
            <a:xfrm>
              <a:off x="2000" y="3091"/>
              <a:ext cx="19"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44" name="Line 188">
              <a:extLst>
                <a:ext uri="{FF2B5EF4-FFF2-40B4-BE49-F238E27FC236}">
                  <a16:creationId xmlns:a16="http://schemas.microsoft.com/office/drawing/2014/main" id="{27505D85-8C67-E6C4-745B-30D4C185174B}"/>
                </a:ext>
              </a:extLst>
            </p:cNvPr>
            <p:cNvSpPr>
              <a:spLocks noChangeShapeType="1"/>
            </p:cNvSpPr>
            <p:nvPr/>
          </p:nvSpPr>
          <p:spPr bwMode="auto">
            <a:xfrm flipH="1">
              <a:off x="5167" y="3091"/>
              <a:ext cx="19"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46" name="Line 190">
              <a:extLst>
                <a:ext uri="{FF2B5EF4-FFF2-40B4-BE49-F238E27FC236}">
                  <a16:creationId xmlns:a16="http://schemas.microsoft.com/office/drawing/2014/main" id="{F348E2B9-40B5-3A4A-5EF4-692B08D88A88}"/>
                </a:ext>
              </a:extLst>
            </p:cNvPr>
            <p:cNvSpPr>
              <a:spLocks noChangeShapeType="1"/>
            </p:cNvSpPr>
            <p:nvPr/>
          </p:nvSpPr>
          <p:spPr bwMode="auto">
            <a:xfrm>
              <a:off x="5184" y="3091"/>
              <a:ext cx="24"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47" name="Line 191">
              <a:extLst>
                <a:ext uri="{FF2B5EF4-FFF2-40B4-BE49-F238E27FC236}">
                  <a16:creationId xmlns:a16="http://schemas.microsoft.com/office/drawing/2014/main" id="{8BDCA218-C8C6-6831-9691-3416CD594225}"/>
                </a:ext>
              </a:extLst>
            </p:cNvPr>
            <p:cNvSpPr>
              <a:spLocks noChangeShapeType="1"/>
            </p:cNvSpPr>
            <p:nvPr/>
          </p:nvSpPr>
          <p:spPr bwMode="auto">
            <a:xfrm>
              <a:off x="2000" y="3057"/>
              <a:ext cx="19" cy="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48" name="Line 192">
              <a:extLst>
                <a:ext uri="{FF2B5EF4-FFF2-40B4-BE49-F238E27FC236}">
                  <a16:creationId xmlns:a16="http://schemas.microsoft.com/office/drawing/2014/main" id="{F77E6BDC-D345-F28A-B9E3-A4A60D6E6734}"/>
                </a:ext>
              </a:extLst>
            </p:cNvPr>
            <p:cNvSpPr>
              <a:spLocks noChangeShapeType="1"/>
            </p:cNvSpPr>
            <p:nvPr/>
          </p:nvSpPr>
          <p:spPr bwMode="auto">
            <a:xfrm flipH="1">
              <a:off x="5167" y="3057"/>
              <a:ext cx="19" cy="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50" name="Line 194">
              <a:extLst>
                <a:ext uri="{FF2B5EF4-FFF2-40B4-BE49-F238E27FC236}">
                  <a16:creationId xmlns:a16="http://schemas.microsoft.com/office/drawing/2014/main" id="{E113DFB6-FD38-59D6-9FE7-EF8AD960915B}"/>
                </a:ext>
              </a:extLst>
            </p:cNvPr>
            <p:cNvSpPr>
              <a:spLocks noChangeShapeType="1"/>
            </p:cNvSpPr>
            <p:nvPr/>
          </p:nvSpPr>
          <p:spPr bwMode="auto">
            <a:xfrm>
              <a:off x="5184" y="3057"/>
              <a:ext cx="24" cy="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51" name="Line 195">
              <a:extLst>
                <a:ext uri="{FF2B5EF4-FFF2-40B4-BE49-F238E27FC236}">
                  <a16:creationId xmlns:a16="http://schemas.microsoft.com/office/drawing/2014/main" id="{47897152-52E0-86EF-350C-E22A78E6510B}"/>
                </a:ext>
              </a:extLst>
            </p:cNvPr>
            <p:cNvSpPr>
              <a:spLocks noChangeShapeType="1"/>
            </p:cNvSpPr>
            <p:nvPr/>
          </p:nvSpPr>
          <p:spPr bwMode="auto">
            <a:xfrm>
              <a:off x="2000" y="3021"/>
              <a:ext cx="19"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52" name="Line 196">
              <a:extLst>
                <a:ext uri="{FF2B5EF4-FFF2-40B4-BE49-F238E27FC236}">
                  <a16:creationId xmlns:a16="http://schemas.microsoft.com/office/drawing/2014/main" id="{A7755623-5DF4-C04D-F756-83B7E4D6C62D}"/>
                </a:ext>
              </a:extLst>
            </p:cNvPr>
            <p:cNvSpPr>
              <a:spLocks noChangeShapeType="1"/>
            </p:cNvSpPr>
            <p:nvPr/>
          </p:nvSpPr>
          <p:spPr bwMode="auto">
            <a:xfrm flipH="1">
              <a:off x="5167" y="3021"/>
              <a:ext cx="19"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54" name="Line 198">
              <a:extLst>
                <a:ext uri="{FF2B5EF4-FFF2-40B4-BE49-F238E27FC236}">
                  <a16:creationId xmlns:a16="http://schemas.microsoft.com/office/drawing/2014/main" id="{14474C02-D202-009E-8D16-19BEED52478A}"/>
                </a:ext>
              </a:extLst>
            </p:cNvPr>
            <p:cNvSpPr>
              <a:spLocks noChangeShapeType="1"/>
            </p:cNvSpPr>
            <p:nvPr/>
          </p:nvSpPr>
          <p:spPr bwMode="auto">
            <a:xfrm>
              <a:off x="5184" y="3021"/>
              <a:ext cx="24"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55" name="Line 199">
              <a:extLst>
                <a:ext uri="{FF2B5EF4-FFF2-40B4-BE49-F238E27FC236}">
                  <a16:creationId xmlns:a16="http://schemas.microsoft.com/office/drawing/2014/main" id="{24B8A00F-C9BB-C9B3-8FB9-58A206AB2E21}"/>
                </a:ext>
              </a:extLst>
            </p:cNvPr>
            <p:cNvSpPr>
              <a:spLocks noChangeShapeType="1"/>
            </p:cNvSpPr>
            <p:nvPr/>
          </p:nvSpPr>
          <p:spPr bwMode="auto">
            <a:xfrm>
              <a:off x="2000" y="2992"/>
              <a:ext cx="19"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56" name="Line 200">
              <a:extLst>
                <a:ext uri="{FF2B5EF4-FFF2-40B4-BE49-F238E27FC236}">
                  <a16:creationId xmlns:a16="http://schemas.microsoft.com/office/drawing/2014/main" id="{0BAAC4DE-DB66-11C7-02F3-090F074D975F}"/>
                </a:ext>
              </a:extLst>
            </p:cNvPr>
            <p:cNvSpPr>
              <a:spLocks noChangeShapeType="1"/>
            </p:cNvSpPr>
            <p:nvPr/>
          </p:nvSpPr>
          <p:spPr bwMode="auto">
            <a:xfrm flipH="1">
              <a:off x="5167" y="2992"/>
              <a:ext cx="19"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58" name="Line 202">
              <a:extLst>
                <a:ext uri="{FF2B5EF4-FFF2-40B4-BE49-F238E27FC236}">
                  <a16:creationId xmlns:a16="http://schemas.microsoft.com/office/drawing/2014/main" id="{709AE84D-246D-646E-90B4-4C9DB92710C5}"/>
                </a:ext>
              </a:extLst>
            </p:cNvPr>
            <p:cNvSpPr>
              <a:spLocks noChangeShapeType="1"/>
            </p:cNvSpPr>
            <p:nvPr/>
          </p:nvSpPr>
          <p:spPr bwMode="auto">
            <a:xfrm>
              <a:off x="5184" y="2992"/>
              <a:ext cx="24"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60" name="Line 204">
              <a:extLst>
                <a:ext uri="{FF2B5EF4-FFF2-40B4-BE49-F238E27FC236}">
                  <a16:creationId xmlns:a16="http://schemas.microsoft.com/office/drawing/2014/main" id="{0E171F7F-75A4-AEBD-EFCB-99AEB9DB43C9}"/>
                </a:ext>
              </a:extLst>
            </p:cNvPr>
            <p:cNvSpPr>
              <a:spLocks noChangeShapeType="1"/>
            </p:cNvSpPr>
            <p:nvPr/>
          </p:nvSpPr>
          <p:spPr bwMode="auto">
            <a:xfrm>
              <a:off x="2000" y="2972"/>
              <a:ext cx="19"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61" name="Line 205">
              <a:extLst>
                <a:ext uri="{FF2B5EF4-FFF2-40B4-BE49-F238E27FC236}">
                  <a16:creationId xmlns:a16="http://schemas.microsoft.com/office/drawing/2014/main" id="{552EF1CC-0361-ABA9-949D-BD372967C936}"/>
                </a:ext>
              </a:extLst>
            </p:cNvPr>
            <p:cNvSpPr>
              <a:spLocks noChangeShapeType="1"/>
            </p:cNvSpPr>
            <p:nvPr/>
          </p:nvSpPr>
          <p:spPr bwMode="auto">
            <a:xfrm flipH="1">
              <a:off x="5167" y="2972"/>
              <a:ext cx="19"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62" name="Line 206">
              <a:extLst>
                <a:ext uri="{FF2B5EF4-FFF2-40B4-BE49-F238E27FC236}">
                  <a16:creationId xmlns:a16="http://schemas.microsoft.com/office/drawing/2014/main" id="{F0E554F7-BFDE-B9C3-8B96-50CDAE75C74E}"/>
                </a:ext>
              </a:extLst>
            </p:cNvPr>
            <p:cNvSpPr>
              <a:spLocks noChangeShapeType="1"/>
            </p:cNvSpPr>
            <p:nvPr/>
          </p:nvSpPr>
          <p:spPr bwMode="auto">
            <a:xfrm>
              <a:off x="2000" y="2972"/>
              <a:ext cx="3186"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63" name="Line 207">
              <a:extLst>
                <a:ext uri="{FF2B5EF4-FFF2-40B4-BE49-F238E27FC236}">
                  <a16:creationId xmlns:a16="http://schemas.microsoft.com/office/drawing/2014/main" id="{E5F57683-14C7-870B-043C-B32E1CE7C405}"/>
                </a:ext>
              </a:extLst>
            </p:cNvPr>
            <p:cNvSpPr>
              <a:spLocks noChangeShapeType="1"/>
            </p:cNvSpPr>
            <p:nvPr/>
          </p:nvSpPr>
          <p:spPr bwMode="auto">
            <a:xfrm>
              <a:off x="5184" y="2972"/>
              <a:ext cx="24"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64" name="Line 208">
              <a:extLst>
                <a:ext uri="{FF2B5EF4-FFF2-40B4-BE49-F238E27FC236}">
                  <a16:creationId xmlns:a16="http://schemas.microsoft.com/office/drawing/2014/main" id="{ECCA0B4B-851B-4848-01D5-75F404CC2023}"/>
                </a:ext>
              </a:extLst>
            </p:cNvPr>
            <p:cNvSpPr>
              <a:spLocks noChangeShapeType="1"/>
            </p:cNvSpPr>
            <p:nvPr/>
          </p:nvSpPr>
          <p:spPr bwMode="auto">
            <a:xfrm>
              <a:off x="2000" y="2972"/>
              <a:ext cx="36"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65" name="Line 209">
              <a:extLst>
                <a:ext uri="{FF2B5EF4-FFF2-40B4-BE49-F238E27FC236}">
                  <a16:creationId xmlns:a16="http://schemas.microsoft.com/office/drawing/2014/main" id="{0B93867A-00FC-7C37-D82A-82FA3F131DA3}"/>
                </a:ext>
              </a:extLst>
            </p:cNvPr>
            <p:cNvSpPr>
              <a:spLocks noChangeShapeType="1"/>
            </p:cNvSpPr>
            <p:nvPr/>
          </p:nvSpPr>
          <p:spPr bwMode="auto">
            <a:xfrm flipH="1">
              <a:off x="5152" y="2972"/>
              <a:ext cx="34"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66" name="Line 210">
              <a:extLst>
                <a:ext uri="{FF2B5EF4-FFF2-40B4-BE49-F238E27FC236}">
                  <a16:creationId xmlns:a16="http://schemas.microsoft.com/office/drawing/2014/main" id="{738A5C9C-ACC7-68B1-6A2F-3406AE2537DC}"/>
                </a:ext>
              </a:extLst>
            </p:cNvPr>
            <p:cNvSpPr>
              <a:spLocks noChangeShapeType="1"/>
            </p:cNvSpPr>
            <p:nvPr/>
          </p:nvSpPr>
          <p:spPr bwMode="auto">
            <a:xfrm>
              <a:off x="2000" y="2809"/>
              <a:ext cx="19" cy="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67" name="Line 211">
              <a:extLst>
                <a:ext uri="{FF2B5EF4-FFF2-40B4-BE49-F238E27FC236}">
                  <a16:creationId xmlns:a16="http://schemas.microsoft.com/office/drawing/2014/main" id="{89076CD6-8659-BF06-BA90-6907B9F3946D}"/>
                </a:ext>
              </a:extLst>
            </p:cNvPr>
            <p:cNvSpPr>
              <a:spLocks noChangeShapeType="1"/>
            </p:cNvSpPr>
            <p:nvPr/>
          </p:nvSpPr>
          <p:spPr bwMode="auto">
            <a:xfrm flipH="1">
              <a:off x="5167" y="2809"/>
              <a:ext cx="19" cy="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69" name="Line 213">
              <a:extLst>
                <a:ext uri="{FF2B5EF4-FFF2-40B4-BE49-F238E27FC236}">
                  <a16:creationId xmlns:a16="http://schemas.microsoft.com/office/drawing/2014/main" id="{2D90FB6A-A687-E9E3-F5BC-361E31293575}"/>
                </a:ext>
              </a:extLst>
            </p:cNvPr>
            <p:cNvSpPr>
              <a:spLocks noChangeShapeType="1"/>
            </p:cNvSpPr>
            <p:nvPr/>
          </p:nvSpPr>
          <p:spPr bwMode="auto">
            <a:xfrm>
              <a:off x="5184" y="2809"/>
              <a:ext cx="24" cy="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70" name="Line 214">
              <a:extLst>
                <a:ext uri="{FF2B5EF4-FFF2-40B4-BE49-F238E27FC236}">
                  <a16:creationId xmlns:a16="http://schemas.microsoft.com/office/drawing/2014/main" id="{A872A01F-38BB-018F-7F9C-E504D4FA3B9A}"/>
                </a:ext>
              </a:extLst>
            </p:cNvPr>
            <p:cNvSpPr>
              <a:spLocks noChangeShapeType="1"/>
            </p:cNvSpPr>
            <p:nvPr/>
          </p:nvSpPr>
          <p:spPr bwMode="auto">
            <a:xfrm>
              <a:off x="2000" y="2720"/>
              <a:ext cx="19" cy="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71" name="Line 215">
              <a:extLst>
                <a:ext uri="{FF2B5EF4-FFF2-40B4-BE49-F238E27FC236}">
                  <a16:creationId xmlns:a16="http://schemas.microsoft.com/office/drawing/2014/main" id="{B7B057D1-B2EF-E149-C122-5F288B0F7F01}"/>
                </a:ext>
              </a:extLst>
            </p:cNvPr>
            <p:cNvSpPr>
              <a:spLocks noChangeShapeType="1"/>
            </p:cNvSpPr>
            <p:nvPr/>
          </p:nvSpPr>
          <p:spPr bwMode="auto">
            <a:xfrm flipH="1">
              <a:off x="5167" y="2720"/>
              <a:ext cx="19" cy="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73" name="Line 217">
              <a:extLst>
                <a:ext uri="{FF2B5EF4-FFF2-40B4-BE49-F238E27FC236}">
                  <a16:creationId xmlns:a16="http://schemas.microsoft.com/office/drawing/2014/main" id="{C7A945F3-5E97-0464-A54C-D044011DB6F5}"/>
                </a:ext>
              </a:extLst>
            </p:cNvPr>
            <p:cNvSpPr>
              <a:spLocks noChangeShapeType="1"/>
            </p:cNvSpPr>
            <p:nvPr/>
          </p:nvSpPr>
          <p:spPr bwMode="auto">
            <a:xfrm>
              <a:off x="5184" y="2720"/>
              <a:ext cx="24" cy="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74" name="Line 218">
              <a:extLst>
                <a:ext uri="{FF2B5EF4-FFF2-40B4-BE49-F238E27FC236}">
                  <a16:creationId xmlns:a16="http://schemas.microsoft.com/office/drawing/2014/main" id="{2120C7FF-DE03-A047-0DC2-7CF8DF17C898}"/>
                </a:ext>
              </a:extLst>
            </p:cNvPr>
            <p:cNvSpPr>
              <a:spLocks noChangeShapeType="1"/>
            </p:cNvSpPr>
            <p:nvPr/>
          </p:nvSpPr>
          <p:spPr bwMode="auto">
            <a:xfrm>
              <a:off x="2000" y="2647"/>
              <a:ext cx="19"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75" name="Line 219">
              <a:extLst>
                <a:ext uri="{FF2B5EF4-FFF2-40B4-BE49-F238E27FC236}">
                  <a16:creationId xmlns:a16="http://schemas.microsoft.com/office/drawing/2014/main" id="{44098D32-3BEB-462C-BAF3-EA36EE13539C}"/>
                </a:ext>
              </a:extLst>
            </p:cNvPr>
            <p:cNvSpPr>
              <a:spLocks noChangeShapeType="1"/>
            </p:cNvSpPr>
            <p:nvPr/>
          </p:nvSpPr>
          <p:spPr bwMode="auto">
            <a:xfrm flipH="1">
              <a:off x="5167" y="2647"/>
              <a:ext cx="19"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77" name="Line 221">
              <a:extLst>
                <a:ext uri="{FF2B5EF4-FFF2-40B4-BE49-F238E27FC236}">
                  <a16:creationId xmlns:a16="http://schemas.microsoft.com/office/drawing/2014/main" id="{6F0425EE-0699-849B-764B-9864CD49F75A}"/>
                </a:ext>
              </a:extLst>
            </p:cNvPr>
            <p:cNvSpPr>
              <a:spLocks noChangeShapeType="1"/>
            </p:cNvSpPr>
            <p:nvPr/>
          </p:nvSpPr>
          <p:spPr bwMode="auto">
            <a:xfrm>
              <a:off x="5184" y="2647"/>
              <a:ext cx="24"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78" name="Line 222">
              <a:extLst>
                <a:ext uri="{FF2B5EF4-FFF2-40B4-BE49-F238E27FC236}">
                  <a16:creationId xmlns:a16="http://schemas.microsoft.com/office/drawing/2014/main" id="{4121EB73-42BD-2AC9-D3B6-98FB9D1E2FB2}"/>
                </a:ext>
              </a:extLst>
            </p:cNvPr>
            <p:cNvSpPr>
              <a:spLocks noChangeShapeType="1"/>
            </p:cNvSpPr>
            <p:nvPr/>
          </p:nvSpPr>
          <p:spPr bwMode="auto">
            <a:xfrm>
              <a:off x="2000" y="2598"/>
              <a:ext cx="19"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79" name="Line 223">
              <a:extLst>
                <a:ext uri="{FF2B5EF4-FFF2-40B4-BE49-F238E27FC236}">
                  <a16:creationId xmlns:a16="http://schemas.microsoft.com/office/drawing/2014/main" id="{0A46EE8E-4397-A1B5-5CCE-A761BD1000AA}"/>
                </a:ext>
              </a:extLst>
            </p:cNvPr>
            <p:cNvSpPr>
              <a:spLocks noChangeShapeType="1"/>
            </p:cNvSpPr>
            <p:nvPr/>
          </p:nvSpPr>
          <p:spPr bwMode="auto">
            <a:xfrm flipH="1">
              <a:off x="5167" y="2598"/>
              <a:ext cx="19"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81" name="Line 225">
              <a:extLst>
                <a:ext uri="{FF2B5EF4-FFF2-40B4-BE49-F238E27FC236}">
                  <a16:creationId xmlns:a16="http://schemas.microsoft.com/office/drawing/2014/main" id="{BB3CEE14-4112-FC85-DCF5-10938B65EE51}"/>
                </a:ext>
              </a:extLst>
            </p:cNvPr>
            <p:cNvSpPr>
              <a:spLocks noChangeShapeType="1"/>
            </p:cNvSpPr>
            <p:nvPr/>
          </p:nvSpPr>
          <p:spPr bwMode="auto">
            <a:xfrm>
              <a:off x="5184" y="2598"/>
              <a:ext cx="24"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82" name="Line 226">
              <a:extLst>
                <a:ext uri="{FF2B5EF4-FFF2-40B4-BE49-F238E27FC236}">
                  <a16:creationId xmlns:a16="http://schemas.microsoft.com/office/drawing/2014/main" id="{717B7E3E-82B5-B8DA-B333-4D94F79A75F7}"/>
                </a:ext>
              </a:extLst>
            </p:cNvPr>
            <p:cNvSpPr>
              <a:spLocks noChangeShapeType="1"/>
            </p:cNvSpPr>
            <p:nvPr/>
          </p:nvSpPr>
          <p:spPr bwMode="auto">
            <a:xfrm>
              <a:off x="2000" y="2557"/>
              <a:ext cx="19" cy="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83" name="Line 227">
              <a:extLst>
                <a:ext uri="{FF2B5EF4-FFF2-40B4-BE49-F238E27FC236}">
                  <a16:creationId xmlns:a16="http://schemas.microsoft.com/office/drawing/2014/main" id="{F7FF2189-5DD0-0E6A-072D-B6C5AA208B0E}"/>
                </a:ext>
              </a:extLst>
            </p:cNvPr>
            <p:cNvSpPr>
              <a:spLocks noChangeShapeType="1"/>
            </p:cNvSpPr>
            <p:nvPr/>
          </p:nvSpPr>
          <p:spPr bwMode="auto">
            <a:xfrm flipH="1">
              <a:off x="5167" y="2557"/>
              <a:ext cx="19" cy="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85" name="Line 229">
              <a:extLst>
                <a:ext uri="{FF2B5EF4-FFF2-40B4-BE49-F238E27FC236}">
                  <a16:creationId xmlns:a16="http://schemas.microsoft.com/office/drawing/2014/main" id="{BDCC35AC-4334-FAFD-1C72-DC29DEC5CECB}"/>
                </a:ext>
              </a:extLst>
            </p:cNvPr>
            <p:cNvSpPr>
              <a:spLocks noChangeShapeType="1"/>
            </p:cNvSpPr>
            <p:nvPr/>
          </p:nvSpPr>
          <p:spPr bwMode="auto">
            <a:xfrm>
              <a:off x="5184" y="2557"/>
              <a:ext cx="24" cy="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86" name="Line 230">
              <a:extLst>
                <a:ext uri="{FF2B5EF4-FFF2-40B4-BE49-F238E27FC236}">
                  <a16:creationId xmlns:a16="http://schemas.microsoft.com/office/drawing/2014/main" id="{60B8AC07-BD29-2832-5A09-2F9D222CFAB3}"/>
                </a:ext>
              </a:extLst>
            </p:cNvPr>
            <p:cNvSpPr>
              <a:spLocks noChangeShapeType="1"/>
            </p:cNvSpPr>
            <p:nvPr/>
          </p:nvSpPr>
          <p:spPr bwMode="auto">
            <a:xfrm>
              <a:off x="2000" y="2522"/>
              <a:ext cx="19" cy="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87" name="Line 231">
              <a:extLst>
                <a:ext uri="{FF2B5EF4-FFF2-40B4-BE49-F238E27FC236}">
                  <a16:creationId xmlns:a16="http://schemas.microsoft.com/office/drawing/2014/main" id="{0B083973-F9D5-38A0-FE2D-E724E11F425C}"/>
                </a:ext>
              </a:extLst>
            </p:cNvPr>
            <p:cNvSpPr>
              <a:spLocks noChangeShapeType="1"/>
            </p:cNvSpPr>
            <p:nvPr/>
          </p:nvSpPr>
          <p:spPr bwMode="auto">
            <a:xfrm flipH="1">
              <a:off x="5167" y="2522"/>
              <a:ext cx="19" cy="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89" name="Line 233">
              <a:extLst>
                <a:ext uri="{FF2B5EF4-FFF2-40B4-BE49-F238E27FC236}">
                  <a16:creationId xmlns:a16="http://schemas.microsoft.com/office/drawing/2014/main" id="{2EFEFDE1-1407-B63E-8167-726F00D7A914}"/>
                </a:ext>
              </a:extLst>
            </p:cNvPr>
            <p:cNvSpPr>
              <a:spLocks noChangeShapeType="1"/>
            </p:cNvSpPr>
            <p:nvPr/>
          </p:nvSpPr>
          <p:spPr bwMode="auto">
            <a:xfrm>
              <a:off x="5184" y="2522"/>
              <a:ext cx="24" cy="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90" name="Line 234">
              <a:extLst>
                <a:ext uri="{FF2B5EF4-FFF2-40B4-BE49-F238E27FC236}">
                  <a16:creationId xmlns:a16="http://schemas.microsoft.com/office/drawing/2014/main" id="{DB9B6B98-FD32-7D2C-F48C-A83DD95E8F93}"/>
                </a:ext>
              </a:extLst>
            </p:cNvPr>
            <p:cNvSpPr>
              <a:spLocks noChangeShapeType="1"/>
            </p:cNvSpPr>
            <p:nvPr/>
          </p:nvSpPr>
          <p:spPr bwMode="auto">
            <a:xfrm>
              <a:off x="2000" y="2486"/>
              <a:ext cx="19"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91" name="Line 235">
              <a:extLst>
                <a:ext uri="{FF2B5EF4-FFF2-40B4-BE49-F238E27FC236}">
                  <a16:creationId xmlns:a16="http://schemas.microsoft.com/office/drawing/2014/main" id="{3720FCD1-257D-22D7-7D27-44B7179AC158}"/>
                </a:ext>
              </a:extLst>
            </p:cNvPr>
            <p:cNvSpPr>
              <a:spLocks noChangeShapeType="1"/>
            </p:cNvSpPr>
            <p:nvPr/>
          </p:nvSpPr>
          <p:spPr bwMode="auto">
            <a:xfrm flipH="1">
              <a:off x="5167" y="2486"/>
              <a:ext cx="19"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93" name="Line 237">
              <a:extLst>
                <a:ext uri="{FF2B5EF4-FFF2-40B4-BE49-F238E27FC236}">
                  <a16:creationId xmlns:a16="http://schemas.microsoft.com/office/drawing/2014/main" id="{54378D44-A68B-6F7D-79EB-C3C40C19C3B2}"/>
                </a:ext>
              </a:extLst>
            </p:cNvPr>
            <p:cNvSpPr>
              <a:spLocks noChangeShapeType="1"/>
            </p:cNvSpPr>
            <p:nvPr/>
          </p:nvSpPr>
          <p:spPr bwMode="auto">
            <a:xfrm>
              <a:off x="5184" y="2486"/>
              <a:ext cx="24"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94" name="Line 238">
              <a:extLst>
                <a:ext uri="{FF2B5EF4-FFF2-40B4-BE49-F238E27FC236}">
                  <a16:creationId xmlns:a16="http://schemas.microsoft.com/office/drawing/2014/main" id="{D75F84AC-F854-5EA0-130B-4456FDC9F36B}"/>
                </a:ext>
              </a:extLst>
            </p:cNvPr>
            <p:cNvSpPr>
              <a:spLocks noChangeShapeType="1"/>
            </p:cNvSpPr>
            <p:nvPr/>
          </p:nvSpPr>
          <p:spPr bwMode="auto">
            <a:xfrm>
              <a:off x="2000" y="2458"/>
              <a:ext cx="19" cy="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95" name="Line 239">
              <a:extLst>
                <a:ext uri="{FF2B5EF4-FFF2-40B4-BE49-F238E27FC236}">
                  <a16:creationId xmlns:a16="http://schemas.microsoft.com/office/drawing/2014/main" id="{8BD909CF-C593-874A-C675-B046801DCA09}"/>
                </a:ext>
              </a:extLst>
            </p:cNvPr>
            <p:cNvSpPr>
              <a:spLocks noChangeShapeType="1"/>
            </p:cNvSpPr>
            <p:nvPr/>
          </p:nvSpPr>
          <p:spPr bwMode="auto">
            <a:xfrm flipH="1">
              <a:off x="5167" y="2458"/>
              <a:ext cx="19" cy="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97" name="Line 241">
              <a:extLst>
                <a:ext uri="{FF2B5EF4-FFF2-40B4-BE49-F238E27FC236}">
                  <a16:creationId xmlns:a16="http://schemas.microsoft.com/office/drawing/2014/main" id="{DFA9C244-5826-EC24-3103-D40544D989AB}"/>
                </a:ext>
              </a:extLst>
            </p:cNvPr>
            <p:cNvSpPr>
              <a:spLocks noChangeShapeType="1"/>
            </p:cNvSpPr>
            <p:nvPr/>
          </p:nvSpPr>
          <p:spPr bwMode="auto">
            <a:xfrm>
              <a:off x="5184" y="2458"/>
              <a:ext cx="24" cy="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98" name="Line 242">
              <a:extLst>
                <a:ext uri="{FF2B5EF4-FFF2-40B4-BE49-F238E27FC236}">
                  <a16:creationId xmlns:a16="http://schemas.microsoft.com/office/drawing/2014/main" id="{34CA8DFC-42B9-B05E-22D5-8BA7340A8167}"/>
                </a:ext>
              </a:extLst>
            </p:cNvPr>
            <p:cNvSpPr>
              <a:spLocks noChangeShapeType="1"/>
            </p:cNvSpPr>
            <p:nvPr/>
          </p:nvSpPr>
          <p:spPr bwMode="auto">
            <a:xfrm>
              <a:off x="2000" y="2437"/>
              <a:ext cx="19"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299" name="Line 243">
              <a:extLst>
                <a:ext uri="{FF2B5EF4-FFF2-40B4-BE49-F238E27FC236}">
                  <a16:creationId xmlns:a16="http://schemas.microsoft.com/office/drawing/2014/main" id="{749AA349-74E2-31BF-AB26-2DAABEC854C2}"/>
                </a:ext>
              </a:extLst>
            </p:cNvPr>
            <p:cNvSpPr>
              <a:spLocks noChangeShapeType="1"/>
            </p:cNvSpPr>
            <p:nvPr/>
          </p:nvSpPr>
          <p:spPr bwMode="auto">
            <a:xfrm flipH="1">
              <a:off x="5167" y="2437"/>
              <a:ext cx="19"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01" name="Line 245">
              <a:extLst>
                <a:ext uri="{FF2B5EF4-FFF2-40B4-BE49-F238E27FC236}">
                  <a16:creationId xmlns:a16="http://schemas.microsoft.com/office/drawing/2014/main" id="{61FE3CE3-2197-FAF0-6058-BD19146F6D0C}"/>
                </a:ext>
              </a:extLst>
            </p:cNvPr>
            <p:cNvSpPr>
              <a:spLocks noChangeShapeType="1"/>
            </p:cNvSpPr>
            <p:nvPr/>
          </p:nvSpPr>
          <p:spPr bwMode="auto">
            <a:xfrm>
              <a:off x="5184" y="2437"/>
              <a:ext cx="24"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02" name="Line 246">
              <a:extLst>
                <a:ext uri="{FF2B5EF4-FFF2-40B4-BE49-F238E27FC236}">
                  <a16:creationId xmlns:a16="http://schemas.microsoft.com/office/drawing/2014/main" id="{800C15BE-7429-4047-18CB-B6D679D51130}"/>
                </a:ext>
              </a:extLst>
            </p:cNvPr>
            <p:cNvSpPr>
              <a:spLocks noChangeShapeType="1"/>
            </p:cNvSpPr>
            <p:nvPr/>
          </p:nvSpPr>
          <p:spPr bwMode="auto">
            <a:xfrm>
              <a:off x="2000" y="2437"/>
              <a:ext cx="36"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03" name="Line 247">
              <a:extLst>
                <a:ext uri="{FF2B5EF4-FFF2-40B4-BE49-F238E27FC236}">
                  <a16:creationId xmlns:a16="http://schemas.microsoft.com/office/drawing/2014/main" id="{914FA447-6516-36A2-6147-D1CE314FDBA3}"/>
                </a:ext>
              </a:extLst>
            </p:cNvPr>
            <p:cNvSpPr>
              <a:spLocks noChangeShapeType="1"/>
            </p:cNvSpPr>
            <p:nvPr/>
          </p:nvSpPr>
          <p:spPr bwMode="auto">
            <a:xfrm flipH="1">
              <a:off x="5152" y="2437"/>
              <a:ext cx="34"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04" name="Line 248">
              <a:extLst>
                <a:ext uri="{FF2B5EF4-FFF2-40B4-BE49-F238E27FC236}">
                  <a16:creationId xmlns:a16="http://schemas.microsoft.com/office/drawing/2014/main" id="{873376A8-2473-73BA-C7FD-02CB4CF20EAF}"/>
                </a:ext>
              </a:extLst>
            </p:cNvPr>
            <p:cNvSpPr>
              <a:spLocks noChangeShapeType="1"/>
            </p:cNvSpPr>
            <p:nvPr/>
          </p:nvSpPr>
          <p:spPr bwMode="auto">
            <a:xfrm>
              <a:off x="2000" y="2275"/>
              <a:ext cx="19"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05" name="Line 249">
              <a:extLst>
                <a:ext uri="{FF2B5EF4-FFF2-40B4-BE49-F238E27FC236}">
                  <a16:creationId xmlns:a16="http://schemas.microsoft.com/office/drawing/2014/main" id="{77A0748F-B52E-5E4F-D3F3-55FD002884FD}"/>
                </a:ext>
              </a:extLst>
            </p:cNvPr>
            <p:cNvSpPr>
              <a:spLocks noChangeShapeType="1"/>
            </p:cNvSpPr>
            <p:nvPr/>
          </p:nvSpPr>
          <p:spPr bwMode="auto">
            <a:xfrm flipH="1">
              <a:off x="5167" y="2275"/>
              <a:ext cx="19"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07" name="Line 251">
              <a:extLst>
                <a:ext uri="{FF2B5EF4-FFF2-40B4-BE49-F238E27FC236}">
                  <a16:creationId xmlns:a16="http://schemas.microsoft.com/office/drawing/2014/main" id="{E6253803-613E-D4FE-412E-42C227D33AB3}"/>
                </a:ext>
              </a:extLst>
            </p:cNvPr>
            <p:cNvSpPr>
              <a:spLocks noChangeShapeType="1"/>
            </p:cNvSpPr>
            <p:nvPr/>
          </p:nvSpPr>
          <p:spPr bwMode="auto">
            <a:xfrm>
              <a:off x="5184" y="2275"/>
              <a:ext cx="24"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08" name="Line 252">
              <a:extLst>
                <a:ext uri="{FF2B5EF4-FFF2-40B4-BE49-F238E27FC236}">
                  <a16:creationId xmlns:a16="http://schemas.microsoft.com/office/drawing/2014/main" id="{11F9F3E6-90F2-7675-5A69-6B9B295D184F}"/>
                </a:ext>
              </a:extLst>
            </p:cNvPr>
            <p:cNvSpPr>
              <a:spLocks noChangeShapeType="1"/>
            </p:cNvSpPr>
            <p:nvPr/>
          </p:nvSpPr>
          <p:spPr bwMode="auto">
            <a:xfrm>
              <a:off x="2000" y="2185"/>
              <a:ext cx="19"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09" name="Line 253">
              <a:extLst>
                <a:ext uri="{FF2B5EF4-FFF2-40B4-BE49-F238E27FC236}">
                  <a16:creationId xmlns:a16="http://schemas.microsoft.com/office/drawing/2014/main" id="{CD38D507-6FE5-33D1-C01E-2ABCC09D79F0}"/>
                </a:ext>
              </a:extLst>
            </p:cNvPr>
            <p:cNvSpPr>
              <a:spLocks noChangeShapeType="1"/>
            </p:cNvSpPr>
            <p:nvPr/>
          </p:nvSpPr>
          <p:spPr bwMode="auto">
            <a:xfrm flipH="1">
              <a:off x="5167" y="2185"/>
              <a:ext cx="19"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11" name="Line 255">
              <a:extLst>
                <a:ext uri="{FF2B5EF4-FFF2-40B4-BE49-F238E27FC236}">
                  <a16:creationId xmlns:a16="http://schemas.microsoft.com/office/drawing/2014/main" id="{166ACBB6-3443-5387-DB38-9A7D9A46607D}"/>
                </a:ext>
              </a:extLst>
            </p:cNvPr>
            <p:cNvSpPr>
              <a:spLocks noChangeShapeType="1"/>
            </p:cNvSpPr>
            <p:nvPr/>
          </p:nvSpPr>
          <p:spPr bwMode="auto">
            <a:xfrm>
              <a:off x="5184" y="2185"/>
              <a:ext cx="24"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12" name="Line 256">
              <a:extLst>
                <a:ext uri="{FF2B5EF4-FFF2-40B4-BE49-F238E27FC236}">
                  <a16:creationId xmlns:a16="http://schemas.microsoft.com/office/drawing/2014/main" id="{74141BDE-8DAB-F7B0-0082-83C3E83867D3}"/>
                </a:ext>
              </a:extLst>
            </p:cNvPr>
            <p:cNvSpPr>
              <a:spLocks noChangeShapeType="1"/>
            </p:cNvSpPr>
            <p:nvPr/>
          </p:nvSpPr>
          <p:spPr bwMode="auto">
            <a:xfrm>
              <a:off x="2000" y="2112"/>
              <a:ext cx="19"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13" name="Line 257">
              <a:extLst>
                <a:ext uri="{FF2B5EF4-FFF2-40B4-BE49-F238E27FC236}">
                  <a16:creationId xmlns:a16="http://schemas.microsoft.com/office/drawing/2014/main" id="{DC241B16-44FC-0D54-EE52-0BABACB32A3A}"/>
                </a:ext>
              </a:extLst>
            </p:cNvPr>
            <p:cNvSpPr>
              <a:spLocks noChangeShapeType="1"/>
            </p:cNvSpPr>
            <p:nvPr/>
          </p:nvSpPr>
          <p:spPr bwMode="auto">
            <a:xfrm flipH="1">
              <a:off x="5167" y="2112"/>
              <a:ext cx="19"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15" name="Line 259">
              <a:extLst>
                <a:ext uri="{FF2B5EF4-FFF2-40B4-BE49-F238E27FC236}">
                  <a16:creationId xmlns:a16="http://schemas.microsoft.com/office/drawing/2014/main" id="{B5252128-EEB4-720E-8B21-BC5F58888DBA}"/>
                </a:ext>
              </a:extLst>
            </p:cNvPr>
            <p:cNvSpPr>
              <a:spLocks noChangeShapeType="1"/>
            </p:cNvSpPr>
            <p:nvPr/>
          </p:nvSpPr>
          <p:spPr bwMode="auto">
            <a:xfrm>
              <a:off x="5184" y="2112"/>
              <a:ext cx="24"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16" name="Line 260">
              <a:extLst>
                <a:ext uri="{FF2B5EF4-FFF2-40B4-BE49-F238E27FC236}">
                  <a16:creationId xmlns:a16="http://schemas.microsoft.com/office/drawing/2014/main" id="{FD650B8B-4468-F13E-438D-C555579A2BFB}"/>
                </a:ext>
              </a:extLst>
            </p:cNvPr>
            <p:cNvSpPr>
              <a:spLocks noChangeShapeType="1"/>
            </p:cNvSpPr>
            <p:nvPr/>
          </p:nvSpPr>
          <p:spPr bwMode="auto">
            <a:xfrm>
              <a:off x="2000" y="2064"/>
              <a:ext cx="19"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17" name="Line 261">
              <a:extLst>
                <a:ext uri="{FF2B5EF4-FFF2-40B4-BE49-F238E27FC236}">
                  <a16:creationId xmlns:a16="http://schemas.microsoft.com/office/drawing/2014/main" id="{D81630E3-3453-1185-D158-F1ACDC1B6ABC}"/>
                </a:ext>
              </a:extLst>
            </p:cNvPr>
            <p:cNvSpPr>
              <a:spLocks noChangeShapeType="1"/>
            </p:cNvSpPr>
            <p:nvPr/>
          </p:nvSpPr>
          <p:spPr bwMode="auto">
            <a:xfrm flipH="1">
              <a:off x="5167" y="2064"/>
              <a:ext cx="19"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19" name="Line 263">
              <a:extLst>
                <a:ext uri="{FF2B5EF4-FFF2-40B4-BE49-F238E27FC236}">
                  <a16:creationId xmlns:a16="http://schemas.microsoft.com/office/drawing/2014/main" id="{7C26E2D1-A92C-518C-2C70-D36E5F132C10}"/>
                </a:ext>
              </a:extLst>
            </p:cNvPr>
            <p:cNvSpPr>
              <a:spLocks noChangeShapeType="1"/>
            </p:cNvSpPr>
            <p:nvPr/>
          </p:nvSpPr>
          <p:spPr bwMode="auto">
            <a:xfrm>
              <a:off x="5184" y="2064"/>
              <a:ext cx="24"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20" name="Line 264">
              <a:extLst>
                <a:ext uri="{FF2B5EF4-FFF2-40B4-BE49-F238E27FC236}">
                  <a16:creationId xmlns:a16="http://schemas.microsoft.com/office/drawing/2014/main" id="{71569909-1F86-B73A-B6AB-4EB3AB0AD772}"/>
                </a:ext>
              </a:extLst>
            </p:cNvPr>
            <p:cNvSpPr>
              <a:spLocks noChangeShapeType="1"/>
            </p:cNvSpPr>
            <p:nvPr/>
          </p:nvSpPr>
          <p:spPr bwMode="auto">
            <a:xfrm>
              <a:off x="2000" y="2022"/>
              <a:ext cx="19" cy="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21" name="Line 265">
              <a:extLst>
                <a:ext uri="{FF2B5EF4-FFF2-40B4-BE49-F238E27FC236}">
                  <a16:creationId xmlns:a16="http://schemas.microsoft.com/office/drawing/2014/main" id="{9B99AC78-B1AB-F909-9C62-356CFE01C0F7}"/>
                </a:ext>
              </a:extLst>
            </p:cNvPr>
            <p:cNvSpPr>
              <a:spLocks noChangeShapeType="1"/>
            </p:cNvSpPr>
            <p:nvPr/>
          </p:nvSpPr>
          <p:spPr bwMode="auto">
            <a:xfrm flipH="1">
              <a:off x="5167" y="2022"/>
              <a:ext cx="19" cy="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23" name="Line 267">
              <a:extLst>
                <a:ext uri="{FF2B5EF4-FFF2-40B4-BE49-F238E27FC236}">
                  <a16:creationId xmlns:a16="http://schemas.microsoft.com/office/drawing/2014/main" id="{B267FD30-C54B-653B-0BEE-E8CF97AC400F}"/>
                </a:ext>
              </a:extLst>
            </p:cNvPr>
            <p:cNvSpPr>
              <a:spLocks noChangeShapeType="1"/>
            </p:cNvSpPr>
            <p:nvPr/>
          </p:nvSpPr>
          <p:spPr bwMode="auto">
            <a:xfrm>
              <a:off x="5184" y="2022"/>
              <a:ext cx="24" cy="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24" name="Line 268">
              <a:extLst>
                <a:ext uri="{FF2B5EF4-FFF2-40B4-BE49-F238E27FC236}">
                  <a16:creationId xmlns:a16="http://schemas.microsoft.com/office/drawing/2014/main" id="{784AB839-95CF-DD2A-F589-1A9B0358359D}"/>
                </a:ext>
              </a:extLst>
            </p:cNvPr>
            <p:cNvSpPr>
              <a:spLocks noChangeShapeType="1"/>
            </p:cNvSpPr>
            <p:nvPr/>
          </p:nvSpPr>
          <p:spPr bwMode="auto">
            <a:xfrm>
              <a:off x="2000" y="1987"/>
              <a:ext cx="19"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25" name="Line 269">
              <a:extLst>
                <a:ext uri="{FF2B5EF4-FFF2-40B4-BE49-F238E27FC236}">
                  <a16:creationId xmlns:a16="http://schemas.microsoft.com/office/drawing/2014/main" id="{AA5428C3-E7FD-A9FB-040D-1209BC5B7B15}"/>
                </a:ext>
              </a:extLst>
            </p:cNvPr>
            <p:cNvSpPr>
              <a:spLocks noChangeShapeType="1"/>
            </p:cNvSpPr>
            <p:nvPr/>
          </p:nvSpPr>
          <p:spPr bwMode="auto">
            <a:xfrm flipH="1">
              <a:off x="5167" y="1987"/>
              <a:ext cx="19"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27" name="Line 271">
              <a:extLst>
                <a:ext uri="{FF2B5EF4-FFF2-40B4-BE49-F238E27FC236}">
                  <a16:creationId xmlns:a16="http://schemas.microsoft.com/office/drawing/2014/main" id="{361FE91F-5456-40CC-869F-1C9228E5EAE0}"/>
                </a:ext>
              </a:extLst>
            </p:cNvPr>
            <p:cNvSpPr>
              <a:spLocks noChangeShapeType="1"/>
            </p:cNvSpPr>
            <p:nvPr/>
          </p:nvSpPr>
          <p:spPr bwMode="auto">
            <a:xfrm>
              <a:off x="5184" y="1987"/>
              <a:ext cx="24"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28" name="Line 272">
              <a:extLst>
                <a:ext uri="{FF2B5EF4-FFF2-40B4-BE49-F238E27FC236}">
                  <a16:creationId xmlns:a16="http://schemas.microsoft.com/office/drawing/2014/main" id="{2D9F6C41-75D3-1B40-B961-56D714EB90FE}"/>
                </a:ext>
              </a:extLst>
            </p:cNvPr>
            <p:cNvSpPr>
              <a:spLocks noChangeShapeType="1"/>
            </p:cNvSpPr>
            <p:nvPr/>
          </p:nvSpPr>
          <p:spPr bwMode="auto">
            <a:xfrm>
              <a:off x="2000" y="1953"/>
              <a:ext cx="19" cy="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29" name="Line 273">
              <a:extLst>
                <a:ext uri="{FF2B5EF4-FFF2-40B4-BE49-F238E27FC236}">
                  <a16:creationId xmlns:a16="http://schemas.microsoft.com/office/drawing/2014/main" id="{A2449C71-434C-33FA-A732-11A43495705D}"/>
                </a:ext>
              </a:extLst>
            </p:cNvPr>
            <p:cNvSpPr>
              <a:spLocks noChangeShapeType="1"/>
            </p:cNvSpPr>
            <p:nvPr/>
          </p:nvSpPr>
          <p:spPr bwMode="auto">
            <a:xfrm flipH="1">
              <a:off x="5167" y="1953"/>
              <a:ext cx="19" cy="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31" name="Line 275">
              <a:extLst>
                <a:ext uri="{FF2B5EF4-FFF2-40B4-BE49-F238E27FC236}">
                  <a16:creationId xmlns:a16="http://schemas.microsoft.com/office/drawing/2014/main" id="{A193BF00-BC4D-5DC4-ADAE-F7ACCE62DA9C}"/>
                </a:ext>
              </a:extLst>
            </p:cNvPr>
            <p:cNvSpPr>
              <a:spLocks noChangeShapeType="1"/>
            </p:cNvSpPr>
            <p:nvPr/>
          </p:nvSpPr>
          <p:spPr bwMode="auto">
            <a:xfrm>
              <a:off x="5184" y="1953"/>
              <a:ext cx="24" cy="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32" name="Line 276">
              <a:extLst>
                <a:ext uri="{FF2B5EF4-FFF2-40B4-BE49-F238E27FC236}">
                  <a16:creationId xmlns:a16="http://schemas.microsoft.com/office/drawing/2014/main" id="{E86FA969-80E7-875D-3DF2-4C3DB309267C}"/>
                </a:ext>
              </a:extLst>
            </p:cNvPr>
            <p:cNvSpPr>
              <a:spLocks noChangeShapeType="1"/>
            </p:cNvSpPr>
            <p:nvPr/>
          </p:nvSpPr>
          <p:spPr bwMode="auto">
            <a:xfrm>
              <a:off x="2000" y="1924"/>
              <a:ext cx="19"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33" name="Line 277">
              <a:extLst>
                <a:ext uri="{FF2B5EF4-FFF2-40B4-BE49-F238E27FC236}">
                  <a16:creationId xmlns:a16="http://schemas.microsoft.com/office/drawing/2014/main" id="{6790B852-2129-110F-EDAA-2D4DD69E5DED}"/>
                </a:ext>
              </a:extLst>
            </p:cNvPr>
            <p:cNvSpPr>
              <a:spLocks noChangeShapeType="1"/>
            </p:cNvSpPr>
            <p:nvPr/>
          </p:nvSpPr>
          <p:spPr bwMode="auto">
            <a:xfrm flipH="1">
              <a:off x="5167" y="1924"/>
              <a:ext cx="19"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35" name="Line 279">
              <a:extLst>
                <a:ext uri="{FF2B5EF4-FFF2-40B4-BE49-F238E27FC236}">
                  <a16:creationId xmlns:a16="http://schemas.microsoft.com/office/drawing/2014/main" id="{68ABD1B2-1F41-1806-0575-C7B97F100675}"/>
                </a:ext>
              </a:extLst>
            </p:cNvPr>
            <p:cNvSpPr>
              <a:spLocks noChangeShapeType="1"/>
            </p:cNvSpPr>
            <p:nvPr/>
          </p:nvSpPr>
          <p:spPr bwMode="auto">
            <a:xfrm>
              <a:off x="5184" y="1924"/>
              <a:ext cx="24"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36" name="Line 280">
              <a:extLst>
                <a:ext uri="{FF2B5EF4-FFF2-40B4-BE49-F238E27FC236}">
                  <a16:creationId xmlns:a16="http://schemas.microsoft.com/office/drawing/2014/main" id="{852AF2FE-E64C-2118-6D91-04B952D21492}"/>
                </a:ext>
              </a:extLst>
            </p:cNvPr>
            <p:cNvSpPr>
              <a:spLocks noChangeShapeType="1"/>
            </p:cNvSpPr>
            <p:nvPr/>
          </p:nvSpPr>
          <p:spPr bwMode="auto">
            <a:xfrm>
              <a:off x="2000" y="1902"/>
              <a:ext cx="19"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37" name="Line 281">
              <a:extLst>
                <a:ext uri="{FF2B5EF4-FFF2-40B4-BE49-F238E27FC236}">
                  <a16:creationId xmlns:a16="http://schemas.microsoft.com/office/drawing/2014/main" id="{CB7E2CE9-AF5F-C5B8-2AD2-5E3BEA598497}"/>
                </a:ext>
              </a:extLst>
            </p:cNvPr>
            <p:cNvSpPr>
              <a:spLocks noChangeShapeType="1"/>
            </p:cNvSpPr>
            <p:nvPr/>
          </p:nvSpPr>
          <p:spPr bwMode="auto">
            <a:xfrm flipH="1">
              <a:off x="5167" y="1902"/>
              <a:ext cx="19"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38" name="Line 282">
              <a:extLst>
                <a:ext uri="{FF2B5EF4-FFF2-40B4-BE49-F238E27FC236}">
                  <a16:creationId xmlns:a16="http://schemas.microsoft.com/office/drawing/2014/main" id="{50BAB3A3-59A2-E194-E377-F13FAB2C174F}"/>
                </a:ext>
              </a:extLst>
            </p:cNvPr>
            <p:cNvSpPr>
              <a:spLocks noChangeShapeType="1"/>
            </p:cNvSpPr>
            <p:nvPr/>
          </p:nvSpPr>
          <p:spPr bwMode="auto">
            <a:xfrm>
              <a:off x="2000" y="1902"/>
              <a:ext cx="3186"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39" name="Line 283">
              <a:extLst>
                <a:ext uri="{FF2B5EF4-FFF2-40B4-BE49-F238E27FC236}">
                  <a16:creationId xmlns:a16="http://schemas.microsoft.com/office/drawing/2014/main" id="{1B0FCAF8-BD1F-C3D6-0912-4A5A1708A1FD}"/>
                </a:ext>
              </a:extLst>
            </p:cNvPr>
            <p:cNvSpPr>
              <a:spLocks noChangeShapeType="1"/>
            </p:cNvSpPr>
            <p:nvPr/>
          </p:nvSpPr>
          <p:spPr bwMode="auto">
            <a:xfrm>
              <a:off x="5184" y="1902"/>
              <a:ext cx="24"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40" name="Line 284">
              <a:extLst>
                <a:ext uri="{FF2B5EF4-FFF2-40B4-BE49-F238E27FC236}">
                  <a16:creationId xmlns:a16="http://schemas.microsoft.com/office/drawing/2014/main" id="{5505D194-E22C-0909-B217-68A03B553A84}"/>
                </a:ext>
              </a:extLst>
            </p:cNvPr>
            <p:cNvSpPr>
              <a:spLocks noChangeShapeType="1"/>
            </p:cNvSpPr>
            <p:nvPr/>
          </p:nvSpPr>
          <p:spPr bwMode="auto">
            <a:xfrm>
              <a:off x="2000" y="1902"/>
              <a:ext cx="36"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41" name="Line 285">
              <a:extLst>
                <a:ext uri="{FF2B5EF4-FFF2-40B4-BE49-F238E27FC236}">
                  <a16:creationId xmlns:a16="http://schemas.microsoft.com/office/drawing/2014/main" id="{E85B03A5-20EB-38FA-2028-9CAD069C6DBB}"/>
                </a:ext>
              </a:extLst>
            </p:cNvPr>
            <p:cNvSpPr>
              <a:spLocks noChangeShapeType="1"/>
            </p:cNvSpPr>
            <p:nvPr/>
          </p:nvSpPr>
          <p:spPr bwMode="auto">
            <a:xfrm flipH="1">
              <a:off x="5152" y="1902"/>
              <a:ext cx="34"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42" name="Line 286">
              <a:extLst>
                <a:ext uri="{FF2B5EF4-FFF2-40B4-BE49-F238E27FC236}">
                  <a16:creationId xmlns:a16="http://schemas.microsoft.com/office/drawing/2014/main" id="{4D7DAC12-5DF8-5F06-7E4E-BB95DEE42E92}"/>
                </a:ext>
              </a:extLst>
            </p:cNvPr>
            <p:cNvSpPr>
              <a:spLocks noChangeShapeType="1"/>
            </p:cNvSpPr>
            <p:nvPr/>
          </p:nvSpPr>
          <p:spPr bwMode="auto">
            <a:xfrm>
              <a:off x="2000" y="1740"/>
              <a:ext cx="19"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43" name="Line 287">
              <a:extLst>
                <a:ext uri="{FF2B5EF4-FFF2-40B4-BE49-F238E27FC236}">
                  <a16:creationId xmlns:a16="http://schemas.microsoft.com/office/drawing/2014/main" id="{22DAB92F-1EF7-6D75-49C3-26455DB68BDF}"/>
                </a:ext>
              </a:extLst>
            </p:cNvPr>
            <p:cNvSpPr>
              <a:spLocks noChangeShapeType="1"/>
            </p:cNvSpPr>
            <p:nvPr/>
          </p:nvSpPr>
          <p:spPr bwMode="auto">
            <a:xfrm flipH="1">
              <a:off x="5167" y="1740"/>
              <a:ext cx="19"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45" name="Line 289">
              <a:extLst>
                <a:ext uri="{FF2B5EF4-FFF2-40B4-BE49-F238E27FC236}">
                  <a16:creationId xmlns:a16="http://schemas.microsoft.com/office/drawing/2014/main" id="{4ACEB25D-4E9B-4561-5EC4-C69FA33D7EC2}"/>
                </a:ext>
              </a:extLst>
            </p:cNvPr>
            <p:cNvSpPr>
              <a:spLocks noChangeShapeType="1"/>
            </p:cNvSpPr>
            <p:nvPr/>
          </p:nvSpPr>
          <p:spPr bwMode="auto">
            <a:xfrm>
              <a:off x="5184" y="1740"/>
              <a:ext cx="24"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46" name="Line 290">
              <a:extLst>
                <a:ext uri="{FF2B5EF4-FFF2-40B4-BE49-F238E27FC236}">
                  <a16:creationId xmlns:a16="http://schemas.microsoft.com/office/drawing/2014/main" id="{ED7E41F7-3ECE-4F62-7126-4CF184FBD70A}"/>
                </a:ext>
              </a:extLst>
            </p:cNvPr>
            <p:cNvSpPr>
              <a:spLocks noChangeShapeType="1"/>
            </p:cNvSpPr>
            <p:nvPr/>
          </p:nvSpPr>
          <p:spPr bwMode="auto">
            <a:xfrm>
              <a:off x="2000" y="1650"/>
              <a:ext cx="19"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47" name="Line 291">
              <a:extLst>
                <a:ext uri="{FF2B5EF4-FFF2-40B4-BE49-F238E27FC236}">
                  <a16:creationId xmlns:a16="http://schemas.microsoft.com/office/drawing/2014/main" id="{5E985324-E90F-9892-CB3D-028347BA2F16}"/>
                </a:ext>
              </a:extLst>
            </p:cNvPr>
            <p:cNvSpPr>
              <a:spLocks noChangeShapeType="1"/>
            </p:cNvSpPr>
            <p:nvPr/>
          </p:nvSpPr>
          <p:spPr bwMode="auto">
            <a:xfrm flipH="1">
              <a:off x="5167" y="1650"/>
              <a:ext cx="19"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49" name="Line 293">
              <a:extLst>
                <a:ext uri="{FF2B5EF4-FFF2-40B4-BE49-F238E27FC236}">
                  <a16:creationId xmlns:a16="http://schemas.microsoft.com/office/drawing/2014/main" id="{29F5772D-F29F-445A-A2CB-D1A83425B549}"/>
                </a:ext>
              </a:extLst>
            </p:cNvPr>
            <p:cNvSpPr>
              <a:spLocks noChangeShapeType="1"/>
            </p:cNvSpPr>
            <p:nvPr/>
          </p:nvSpPr>
          <p:spPr bwMode="auto">
            <a:xfrm>
              <a:off x="5184" y="1650"/>
              <a:ext cx="24"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50" name="Line 294">
              <a:extLst>
                <a:ext uri="{FF2B5EF4-FFF2-40B4-BE49-F238E27FC236}">
                  <a16:creationId xmlns:a16="http://schemas.microsoft.com/office/drawing/2014/main" id="{C5CCB94C-1302-5879-24AF-C449B1284CAB}"/>
                </a:ext>
              </a:extLst>
            </p:cNvPr>
            <p:cNvSpPr>
              <a:spLocks noChangeShapeType="1"/>
            </p:cNvSpPr>
            <p:nvPr/>
          </p:nvSpPr>
          <p:spPr bwMode="auto">
            <a:xfrm>
              <a:off x="2000" y="1580"/>
              <a:ext cx="19"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51" name="Line 295">
              <a:extLst>
                <a:ext uri="{FF2B5EF4-FFF2-40B4-BE49-F238E27FC236}">
                  <a16:creationId xmlns:a16="http://schemas.microsoft.com/office/drawing/2014/main" id="{A4AFAF30-2F0B-3B8E-6D95-848890CA1F2B}"/>
                </a:ext>
              </a:extLst>
            </p:cNvPr>
            <p:cNvSpPr>
              <a:spLocks noChangeShapeType="1"/>
            </p:cNvSpPr>
            <p:nvPr/>
          </p:nvSpPr>
          <p:spPr bwMode="auto">
            <a:xfrm flipH="1">
              <a:off x="5167" y="1580"/>
              <a:ext cx="19"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53" name="Line 297">
              <a:extLst>
                <a:ext uri="{FF2B5EF4-FFF2-40B4-BE49-F238E27FC236}">
                  <a16:creationId xmlns:a16="http://schemas.microsoft.com/office/drawing/2014/main" id="{A5720D88-4F79-B2E0-AC6F-20B39EA1CDC0}"/>
                </a:ext>
              </a:extLst>
            </p:cNvPr>
            <p:cNvSpPr>
              <a:spLocks noChangeShapeType="1"/>
            </p:cNvSpPr>
            <p:nvPr/>
          </p:nvSpPr>
          <p:spPr bwMode="auto">
            <a:xfrm>
              <a:off x="5184" y="1580"/>
              <a:ext cx="24"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54" name="Line 298">
              <a:extLst>
                <a:ext uri="{FF2B5EF4-FFF2-40B4-BE49-F238E27FC236}">
                  <a16:creationId xmlns:a16="http://schemas.microsoft.com/office/drawing/2014/main" id="{F5BB68B6-AB92-12D3-D5EB-1928D4157ADF}"/>
                </a:ext>
              </a:extLst>
            </p:cNvPr>
            <p:cNvSpPr>
              <a:spLocks noChangeShapeType="1"/>
            </p:cNvSpPr>
            <p:nvPr/>
          </p:nvSpPr>
          <p:spPr bwMode="auto">
            <a:xfrm>
              <a:off x="2000" y="1529"/>
              <a:ext cx="19"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55" name="Line 299">
              <a:extLst>
                <a:ext uri="{FF2B5EF4-FFF2-40B4-BE49-F238E27FC236}">
                  <a16:creationId xmlns:a16="http://schemas.microsoft.com/office/drawing/2014/main" id="{E32FC361-D9CF-52A6-E276-EF0AEE1745E6}"/>
                </a:ext>
              </a:extLst>
            </p:cNvPr>
            <p:cNvSpPr>
              <a:spLocks noChangeShapeType="1"/>
            </p:cNvSpPr>
            <p:nvPr/>
          </p:nvSpPr>
          <p:spPr bwMode="auto">
            <a:xfrm flipH="1">
              <a:off x="5167" y="1529"/>
              <a:ext cx="19"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57" name="Line 301">
              <a:extLst>
                <a:ext uri="{FF2B5EF4-FFF2-40B4-BE49-F238E27FC236}">
                  <a16:creationId xmlns:a16="http://schemas.microsoft.com/office/drawing/2014/main" id="{0721F9E1-BE76-4E9A-07F7-47A948A96FA4}"/>
                </a:ext>
              </a:extLst>
            </p:cNvPr>
            <p:cNvSpPr>
              <a:spLocks noChangeShapeType="1"/>
            </p:cNvSpPr>
            <p:nvPr/>
          </p:nvSpPr>
          <p:spPr bwMode="auto">
            <a:xfrm>
              <a:off x="5184" y="1529"/>
              <a:ext cx="24"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58" name="Line 302">
              <a:extLst>
                <a:ext uri="{FF2B5EF4-FFF2-40B4-BE49-F238E27FC236}">
                  <a16:creationId xmlns:a16="http://schemas.microsoft.com/office/drawing/2014/main" id="{A869E030-7DEE-478D-17C4-147E2B40738D}"/>
                </a:ext>
              </a:extLst>
            </p:cNvPr>
            <p:cNvSpPr>
              <a:spLocks noChangeShapeType="1"/>
            </p:cNvSpPr>
            <p:nvPr/>
          </p:nvSpPr>
          <p:spPr bwMode="auto">
            <a:xfrm>
              <a:off x="2000" y="1487"/>
              <a:ext cx="19"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59" name="Line 303">
              <a:extLst>
                <a:ext uri="{FF2B5EF4-FFF2-40B4-BE49-F238E27FC236}">
                  <a16:creationId xmlns:a16="http://schemas.microsoft.com/office/drawing/2014/main" id="{48A40ECE-EEE6-38CA-4606-88411BC13F3D}"/>
                </a:ext>
              </a:extLst>
            </p:cNvPr>
            <p:cNvSpPr>
              <a:spLocks noChangeShapeType="1"/>
            </p:cNvSpPr>
            <p:nvPr/>
          </p:nvSpPr>
          <p:spPr bwMode="auto">
            <a:xfrm flipH="1">
              <a:off x="5167" y="1487"/>
              <a:ext cx="19"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61" name="Line 305">
              <a:extLst>
                <a:ext uri="{FF2B5EF4-FFF2-40B4-BE49-F238E27FC236}">
                  <a16:creationId xmlns:a16="http://schemas.microsoft.com/office/drawing/2014/main" id="{A97FC0FA-B11D-7CC7-4172-495AC390D76A}"/>
                </a:ext>
              </a:extLst>
            </p:cNvPr>
            <p:cNvSpPr>
              <a:spLocks noChangeShapeType="1"/>
            </p:cNvSpPr>
            <p:nvPr/>
          </p:nvSpPr>
          <p:spPr bwMode="auto">
            <a:xfrm>
              <a:off x="5184" y="1487"/>
              <a:ext cx="24"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62" name="Line 306">
              <a:extLst>
                <a:ext uri="{FF2B5EF4-FFF2-40B4-BE49-F238E27FC236}">
                  <a16:creationId xmlns:a16="http://schemas.microsoft.com/office/drawing/2014/main" id="{AFECC1D6-F9D4-6D95-D212-7544EFA4D012}"/>
                </a:ext>
              </a:extLst>
            </p:cNvPr>
            <p:cNvSpPr>
              <a:spLocks noChangeShapeType="1"/>
            </p:cNvSpPr>
            <p:nvPr/>
          </p:nvSpPr>
          <p:spPr bwMode="auto">
            <a:xfrm>
              <a:off x="2000" y="1453"/>
              <a:ext cx="19" cy="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63" name="Line 307">
              <a:extLst>
                <a:ext uri="{FF2B5EF4-FFF2-40B4-BE49-F238E27FC236}">
                  <a16:creationId xmlns:a16="http://schemas.microsoft.com/office/drawing/2014/main" id="{586EF8AE-5E97-C41E-26E7-C6368867B02E}"/>
                </a:ext>
              </a:extLst>
            </p:cNvPr>
            <p:cNvSpPr>
              <a:spLocks noChangeShapeType="1"/>
            </p:cNvSpPr>
            <p:nvPr/>
          </p:nvSpPr>
          <p:spPr bwMode="auto">
            <a:xfrm flipH="1">
              <a:off x="5167" y="1453"/>
              <a:ext cx="19" cy="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65" name="Line 309">
              <a:extLst>
                <a:ext uri="{FF2B5EF4-FFF2-40B4-BE49-F238E27FC236}">
                  <a16:creationId xmlns:a16="http://schemas.microsoft.com/office/drawing/2014/main" id="{104573E4-C65C-1996-79A1-2D62FB69D797}"/>
                </a:ext>
              </a:extLst>
            </p:cNvPr>
            <p:cNvSpPr>
              <a:spLocks noChangeShapeType="1"/>
            </p:cNvSpPr>
            <p:nvPr/>
          </p:nvSpPr>
          <p:spPr bwMode="auto">
            <a:xfrm>
              <a:off x="5184" y="1453"/>
              <a:ext cx="24" cy="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66" name="Line 310">
              <a:extLst>
                <a:ext uri="{FF2B5EF4-FFF2-40B4-BE49-F238E27FC236}">
                  <a16:creationId xmlns:a16="http://schemas.microsoft.com/office/drawing/2014/main" id="{1210E2D2-F11F-1C76-5882-8340021B78CC}"/>
                </a:ext>
              </a:extLst>
            </p:cNvPr>
            <p:cNvSpPr>
              <a:spLocks noChangeShapeType="1"/>
            </p:cNvSpPr>
            <p:nvPr/>
          </p:nvSpPr>
          <p:spPr bwMode="auto">
            <a:xfrm>
              <a:off x="2000" y="1417"/>
              <a:ext cx="19"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67" name="Line 311">
              <a:extLst>
                <a:ext uri="{FF2B5EF4-FFF2-40B4-BE49-F238E27FC236}">
                  <a16:creationId xmlns:a16="http://schemas.microsoft.com/office/drawing/2014/main" id="{27FAC4ED-70CB-8849-8EC9-7E5E59E01537}"/>
                </a:ext>
              </a:extLst>
            </p:cNvPr>
            <p:cNvSpPr>
              <a:spLocks noChangeShapeType="1"/>
            </p:cNvSpPr>
            <p:nvPr/>
          </p:nvSpPr>
          <p:spPr bwMode="auto">
            <a:xfrm flipH="1">
              <a:off x="5167" y="1417"/>
              <a:ext cx="19"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69" name="Line 313">
              <a:extLst>
                <a:ext uri="{FF2B5EF4-FFF2-40B4-BE49-F238E27FC236}">
                  <a16:creationId xmlns:a16="http://schemas.microsoft.com/office/drawing/2014/main" id="{DD0A6BC7-9D3D-1843-C7C5-679A25AEF7CB}"/>
                </a:ext>
              </a:extLst>
            </p:cNvPr>
            <p:cNvSpPr>
              <a:spLocks noChangeShapeType="1"/>
            </p:cNvSpPr>
            <p:nvPr/>
          </p:nvSpPr>
          <p:spPr bwMode="auto">
            <a:xfrm>
              <a:off x="5184" y="1417"/>
              <a:ext cx="24"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70" name="Line 314">
              <a:extLst>
                <a:ext uri="{FF2B5EF4-FFF2-40B4-BE49-F238E27FC236}">
                  <a16:creationId xmlns:a16="http://schemas.microsoft.com/office/drawing/2014/main" id="{B2CDB165-52F7-923F-572C-E01D626FE8F9}"/>
                </a:ext>
              </a:extLst>
            </p:cNvPr>
            <p:cNvSpPr>
              <a:spLocks noChangeShapeType="1"/>
            </p:cNvSpPr>
            <p:nvPr/>
          </p:nvSpPr>
          <p:spPr bwMode="auto">
            <a:xfrm>
              <a:off x="2000" y="1389"/>
              <a:ext cx="19" cy="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71" name="Line 315">
              <a:extLst>
                <a:ext uri="{FF2B5EF4-FFF2-40B4-BE49-F238E27FC236}">
                  <a16:creationId xmlns:a16="http://schemas.microsoft.com/office/drawing/2014/main" id="{99107573-793C-9C4C-2F6A-61FC8F212959}"/>
                </a:ext>
              </a:extLst>
            </p:cNvPr>
            <p:cNvSpPr>
              <a:spLocks noChangeShapeType="1"/>
            </p:cNvSpPr>
            <p:nvPr/>
          </p:nvSpPr>
          <p:spPr bwMode="auto">
            <a:xfrm flipH="1">
              <a:off x="5167" y="1389"/>
              <a:ext cx="19" cy="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73" name="Line 317">
              <a:extLst>
                <a:ext uri="{FF2B5EF4-FFF2-40B4-BE49-F238E27FC236}">
                  <a16:creationId xmlns:a16="http://schemas.microsoft.com/office/drawing/2014/main" id="{4E8AB149-09C7-DE3F-A5B4-6EA1116009C2}"/>
                </a:ext>
              </a:extLst>
            </p:cNvPr>
            <p:cNvSpPr>
              <a:spLocks noChangeShapeType="1"/>
            </p:cNvSpPr>
            <p:nvPr/>
          </p:nvSpPr>
          <p:spPr bwMode="auto">
            <a:xfrm>
              <a:off x="5184" y="1389"/>
              <a:ext cx="24" cy="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74" name="Line 318">
              <a:extLst>
                <a:ext uri="{FF2B5EF4-FFF2-40B4-BE49-F238E27FC236}">
                  <a16:creationId xmlns:a16="http://schemas.microsoft.com/office/drawing/2014/main" id="{95802486-75F0-0337-8A34-8196301736D0}"/>
                </a:ext>
              </a:extLst>
            </p:cNvPr>
            <p:cNvSpPr>
              <a:spLocks noChangeShapeType="1"/>
            </p:cNvSpPr>
            <p:nvPr/>
          </p:nvSpPr>
          <p:spPr bwMode="auto">
            <a:xfrm>
              <a:off x="2000" y="1368"/>
              <a:ext cx="19"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75" name="Line 319">
              <a:extLst>
                <a:ext uri="{FF2B5EF4-FFF2-40B4-BE49-F238E27FC236}">
                  <a16:creationId xmlns:a16="http://schemas.microsoft.com/office/drawing/2014/main" id="{EF52F6AB-212B-EB1B-3C69-3F67FEAB901B}"/>
                </a:ext>
              </a:extLst>
            </p:cNvPr>
            <p:cNvSpPr>
              <a:spLocks noChangeShapeType="1"/>
            </p:cNvSpPr>
            <p:nvPr/>
          </p:nvSpPr>
          <p:spPr bwMode="auto">
            <a:xfrm flipH="1">
              <a:off x="5167" y="1368"/>
              <a:ext cx="19"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76" name="Line 320">
              <a:extLst>
                <a:ext uri="{FF2B5EF4-FFF2-40B4-BE49-F238E27FC236}">
                  <a16:creationId xmlns:a16="http://schemas.microsoft.com/office/drawing/2014/main" id="{C0C62D85-C0D3-EF8F-D16E-134ED09BB703}"/>
                </a:ext>
              </a:extLst>
            </p:cNvPr>
            <p:cNvSpPr>
              <a:spLocks noChangeShapeType="1"/>
            </p:cNvSpPr>
            <p:nvPr/>
          </p:nvSpPr>
          <p:spPr bwMode="auto">
            <a:xfrm>
              <a:off x="2000" y="1368"/>
              <a:ext cx="3186"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77" name="Line 321">
              <a:extLst>
                <a:ext uri="{FF2B5EF4-FFF2-40B4-BE49-F238E27FC236}">
                  <a16:creationId xmlns:a16="http://schemas.microsoft.com/office/drawing/2014/main" id="{5840289C-A25C-C923-954D-31A2DAF5A21F}"/>
                </a:ext>
              </a:extLst>
            </p:cNvPr>
            <p:cNvSpPr>
              <a:spLocks noChangeShapeType="1"/>
            </p:cNvSpPr>
            <p:nvPr/>
          </p:nvSpPr>
          <p:spPr bwMode="auto">
            <a:xfrm>
              <a:off x="5184" y="1368"/>
              <a:ext cx="24"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78" name="Line 322">
              <a:extLst>
                <a:ext uri="{FF2B5EF4-FFF2-40B4-BE49-F238E27FC236}">
                  <a16:creationId xmlns:a16="http://schemas.microsoft.com/office/drawing/2014/main" id="{080477BF-ED27-95A4-7979-35E6186A3C59}"/>
                </a:ext>
              </a:extLst>
            </p:cNvPr>
            <p:cNvSpPr>
              <a:spLocks noChangeShapeType="1"/>
            </p:cNvSpPr>
            <p:nvPr/>
          </p:nvSpPr>
          <p:spPr bwMode="auto">
            <a:xfrm>
              <a:off x="2000" y="1368"/>
              <a:ext cx="36"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79" name="Line 323">
              <a:extLst>
                <a:ext uri="{FF2B5EF4-FFF2-40B4-BE49-F238E27FC236}">
                  <a16:creationId xmlns:a16="http://schemas.microsoft.com/office/drawing/2014/main" id="{6AE0C8A3-01D2-40D7-9509-20031319BABE}"/>
                </a:ext>
              </a:extLst>
            </p:cNvPr>
            <p:cNvSpPr>
              <a:spLocks noChangeShapeType="1"/>
            </p:cNvSpPr>
            <p:nvPr/>
          </p:nvSpPr>
          <p:spPr bwMode="auto">
            <a:xfrm flipH="1">
              <a:off x="5152" y="1368"/>
              <a:ext cx="34"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80" name="Line 324">
              <a:extLst>
                <a:ext uri="{FF2B5EF4-FFF2-40B4-BE49-F238E27FC236}">
                  <a16:creationId xmlns:a16="http://schemas.microsoft.com/office/drawing/2014/main" id="{97F93556-601D-3FDA-CFCB-AC8F4DEB5CD2}"/>
                </a:ext>
              </a:extLst>
            </p:cNvPr>
            <p:cNvSpPr>
              <a:spLocks noChangeShapeType="1"/>
            </p:cNvSpPr>
            <p:nvPr/>
          </p:nvSpPr>
          <p:spPr bwMode="auto">
            <a:xfrm>
              <a:off x="2000" y="3507"/>
              <a:ext cx="3186" cy="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81" name="Line 325">
              <a:extLst>
                <a:ext uri="{FF2B5EF4-FFF2-40B4-BE49-F238E27FC236}">
                  <a16:creationId xmlns:a16="http://schemas.microsoft.com/office/drawing/2014/main" id="{29A8A024-AC89-BACC-FC8E-037F172EA13E}"/>
                </a:ext>
              </a:extLst>
            </p:cNvPr>
            <p:cNvSpPr>
              <a:spLocks noChangeShapeType="1"/>
            </p:cNvSpPr>
            <p:nvPr/>
          </p:nvSpPr>
          <p:spPr bwMode="auto">
            <a:xfrm>
              <a:off x="2000" y="1368"/>
              <a:ext cx="3186"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82" name="Line 326">
              <a:extLst>
                <a:ext uri="{FF2B5EF4-FFF2-40B4-BE49-F238E27FC236}">
                  <a16:creationId xmlns:a16="http://schemas.microsoft.com/office/drawing/2014/main" id="{19EAAF35-D055-5FCA-E65A-CF2B3C500D7B}"/>
                </a:ext>
              </a:extLst>
            </p:cNvPr>
            <p:cNvSpPr>
              <a:spLocks noChangeShapeType="1"/>
            </p:cNvSpPr>
            <p:nvPr/>
          </p:nvSpPr>
          <p:spPr bwMode="auto">
            <a:xfrm flipV="1">
              <a:off x="2000" y="1368"/>
              <a:ext cx="1" cy="214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83" name="Line 327">
              <a:extLst>
                <a:ext uri="{FF2B5EF4-FFF2-40B4-BE49-F238E27FC236}">
                  <a16:creationId xmlns:a16="http://schemas.microsoft.com/office/drawing/2014/main" id="{C245717F-51C3-F51F-1CFA-5C1F89510004}"/>
                </a:ext>
              </a:extLst>
            </p:cNvPr>
            <p:cNvSpPr>
              <a:spLocks noChangeShapeType="1"/>
            </p:cNvSpPr>
            <p:nvPr/>
          </p:nvSpPr>
          <p:spPr bwMode="auto">
            <a:xfrm flipV="1">
              <a:off x="5184" y="1368"/>
              <a:ext cx="1" cy="214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84" name="Line 328">
              <a:extLst>
                <a:ext uri="{FF2B5EF4-FFF2-40B4-BE49-F238E27FC236}">
                  <a16:creationId xmlns:a16="http://schemas.microsoft.com/office/drawing/2014/main" id="{19FEA583-F7E6-1626-4A7A-D956C6AF050A}"/>
                </a:ext>
              </a:extLst>
            </p:cNvPr>
            <p:cNvSpPr>
              <a:spLocks noChangeShapeType="1"/>
            </p:cNvSpPr>
            <p:nvPr/>
          </p:nvSpPr>
          <p:spPr bwMode="auto">
            <a:xfrm>
              <a:off x="2000" y="3507"/>
              <a:ext cx="25" cy="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85" name="Line 329">
              <a:extLst>
                <a:ext uri="{FF2B5EF4-FFF2-40B4-BE49-F238E27FC236}">
                  <a16:creationId xmlns:a16="http://schemas.microsoft.com/office/drawing/2014/main" id="{6B4620CA-A5C2-7C14-E3AD-F9CB29A1F624}"/>
                </a:ext>
              </a:extLst>
            </p:cNvPr>
            <p:cNvSpPr>
              <a:spLocks noChangeShapeType="1"/>
            </p:cNvSpPr>
            <p:nvPr/>
          </p:nvSpPr>
          <p:spPr bwMode="auto">
            <a:xfrm>
              <a:off x="5184" y="1368"/>
              <a:ext cx="24"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86" name="Freeform 330">
              <a:extLst>
                <a:ext uri="{FF2B5EF4-FFF2-40B4-BE49-F238E27FC236}">
                  <a16:creationId xmlns:a16="http://schemas.microsoft.com/office/drawing/2014/main" id="{5941255B-8789-2D95-D706-07EBB268C11D}"/>
                </a:ext>
              </a:extLst>
            </p:cNvPr>
            <p:cNvSpPr>
              <a:spLocks/>
            </p:cNvSpPr>
            <p:nvPr/>
          </p:nvSpPr>
          <p:spPr bwMode="auto">
            <a:xfrm>
              <a:off x="2000" y="1410"/>
              <a:ext cx="3184" cy="1751"/>
            </a:xfrm>
            <a:custGeom>
              <a:avLst/>
              <a:gdLst>
                <a:gd name="T0" fmla="*/ 48 w 3686"/>
                <a:gd name="T1" fmla="*/ 389 h 2105"/>
                <a:gd name="T2" fmla="*/ 115 w 3686"/>
                <a:gd name="T3" fmla="*/ 355 h 2105"/>
                <a:gd name="T4" fmla="*/ 171 w 3686"/>
                <a:gd name="T5" fmla="*/ 322 h 2105"/>
                <a:gd name="T6" fmla="*/ 228 w 3686"/>
                <a:gd name="T7" fmla="*/ 278 h 2105"/>
                <a:gd name="T8" fmla="*/ 296 w 3686"/>
                <a:gd name="T9" fmla="*/ 245 h 2105"/>
                <a:gd name="T10" fmla="*/ 352 w 3686"/>
                <a:gd name="T11" fmla="*/ 211 h 2105"/>
                <a:gd name="T12" fmla="*/ 419 w 3686"/>
                <a:gd name="T13" fmla="*/ 170 h 2105"/>
                <a:gd name="T14" fmla="*/ 476 w 3686"/>
                <a:gd name="T15" fmla="*/ 126 h 2105"/>
                <a:gd name="T16" fmla="*/ 543 w 3686"/>
                <a:gd name="T17" fmla="*/ 92 h 2105"/>
                <a:gd name="T18" fmla="*/ 603 w 3686"/>
                <a:gd name="T19" fmla="*/ 51 h 2105"/>
                <a:gd name="T20" fmla="*/ 659 w 3686"/>
                <a:gd name="T21" fmla="*/ 17 h 2105"/>
                <a:gd name="T22" fmla="*/ 724 w 3686"/>
                <a:gd name="T23" fmla="*/ 0 h 2105"/>
                <a:gd name="T24" fmla="*/ 783 w 3686"/>
                <a:gd name="T25" fmla="*/ 0 h 2105"/>
                <a:gd name="T26" fmla="*/ 850 w 3686"/>
                <a:gd name="T27" fmla="*/ 17 h 2105"/>
                <a:gd name="T28" fmla="*/ 906 w 3686"/>
                <a:gd name="T29" fmla="*/ 34 h 2105"/>
                <a:gd name="T30" fmla="*/ 972 w 3686"/>
                <a:gd name="T31" fmla="*/ 51 h 2105"/>
                <a:gd name="T32" fmla="*/ 1031 w 3686"/>
                <a:gd name="T33" fmla="*/ 42 h 2105"/>
                <a:gd name="T34" fmla="*/ 1098 w 3686"/>
                <a:gd name="T35" fmla="*/ 34 h 2105"/>
                <a:gd name="T36" fmla="*/ 1154 w 3686"/>
                <a:gd name="T37" fmla="*/ 17 h 2105"/>
                <a:gd name="T38" fmla="*/ 1212 w 3686"/>
                <a:gd name="T39" fmla="*/ 8 h 2105"/>
                <a:gd name="T40" fmla="*/ 1279 w 3686"/>
                <a:gd name="T41" fmla="*/ 17 h 2105"/>
                <a:gd name="T42" fmla="*/ 1337 w 3686"/>
                <a:gd name="T43" fmla="*/ 34 h 2105"/>
                <a:gd name="T44" fmla="*/ 1404 w 3686"/>
                <a:gd name="T45" fmla="*/ 58 h 2105"/>
                <a:gd name="T46" fmla="*/ 1460 w 3686"/>
                <a:gd name="T47" fmla="*/ 92 h 2105"/>
                <a:gd name="T48" fmla="*/ 1527 w 3686"/>
                <a:gd name="T49" fmla="*/ 126 h 2105"/>
                <a:gd name="T50" fmla="*/ 1586 w 3686"/>
                <a:gd name="T51" fmla="*/ 160 h 2105"/>
                <a:gd name="T52" fmla="*/ 1642 w 3686"/>
                <a:gd name="T53" fmla="*/ 194 h 2105"/>
                <a:gd name="T54" fmla="*/ 1708 w 3686"/>
                <a:gd name="T55" fmla="*/ 228 h 2105"/>
                <a:gd name="T56" fmla="*/ 1767 w 3686"/>
                <a:gd name="T57" fmla="*/ 271 h 2105"/>
                <a:gd name="T58" fmla="*/ 1834 w 3686"/>
                <a:gd name="T59" fmla="*/ 303 h 2105"/>
                <a:gd name="T60" fmla="*/ 1890 w 3686"/>
                <a:gd name="T61" fmla="*/ 337 h 2105"/>
                <a:gd name="T62" fmla="*/ 1959 w 3686"/>
                <a:gd name="T63" fmla="*/ 371 h 2105"/>
                <a:gd name="T64" fmla="*/ 2015 w 3686"/>
                <a:gd name="T65" fmla="*/ 414 h 2105"/>
                <a:gd name="T66" fmla="*/ 2072 w 3686"/>
                <a:gd name="T67" fmla="*/ 448 h 2105"/>
                <a:gd name="T68" fmla="*/ 2139 w 3686"/>
                <a:gd name="T69" fmla="*/ 491 h 2105"/>
                <a:gd name="T70" fmla="*/ 2195 w 3686"/>
                <a:gd name="T71" fmla="*/ 523 h 2105"/>
                <a:gd name="T72" fmla="*/ 2262 w 3686"/>
                <a:gd name="T73" fmla="*/ 567 h 2105"/>
                <a:gd name="T74" fmla="*/ 2322 w 3686"/>
                <a:gd name="T75" fmla="*/ 609 h 2105"/>
                <a:gd name="T76" fmla="*/ 2387 w 3686"/>
                <a:gd name="T77" fmla="*/ 659 h 2105"/>
                <a:gd name="T78" fmla="*/ 2443 w 3686"/>
                <a:gd name="T79" fmla="*/ 711 h 2105"/>
                <a:gd name="T80" fmla="*/ 2502 w 3686"/>
                <a:gd name="T81" fmla="*/ 769 h 2105"/>
                <a:gd name="T82" fmla="*/ 2569 w 3686"/>
                <a:gd name="T83" fmla="*/ 844 h 2105"/>
                <a:gd name="T84" fmla="*/ 2625 w 3686"/>
                <a:gd name="T85" fmla="*/ 946 h 2105"/>
                <a:gd name="T86" fmla="*/ 2694 w 3686"/>
                <a:gd name="T87" fmla="*/ 1091 h 2105"/>
                <a:gd name="T88" fmla="*/ 2750 w 3686"/>
                <a:gd name="T89" fmla="*/ 1419 h 2105"/>
                <a:gd name="T90" fmla="*/ 2817 w 3686"/>
                <a:gd name="T91" fmla="*/ 1344 h 2105"/>
                <a:gd name="T92" fmla="*/ 2875 w 3686"/>
                <a:gd name="T93" fmla="*/ 1048 h 2105"/>
                <a:gd name="T94" fmla="*/ 2942 w 3686"/>
                <a:gd name="T95" fmla="*/ 897 h 2105"/>
                <a:gd name="T96" fmla="*/ 2998 w 3686"/>
                <a:gd name="T97" fmla="*/ 786 h 2105"/>
                <a:gd name="T98" fmla="*/ 3057 w 3686"/>
                <a:gd name="T99" fmla="*/ 693 h 2105"/>
                <a:gd name="T100" fmla="*/ 3123 w 3686"/>
                <a:gd name="T101" fmla="*/ 618 h 2105"/>
                <a:gd name="T102" fmla="*/ 3179 w 3686"/>
                <a:gd name="T103" fmla="*/ 533 h 2105"/>
                <a:gd name="T104" fmla="*/ 3246 w 3686"/>
                <a:gd name="T105" fmla="*/ 448 h 2105"/>
                <a:gd name="T106" fmla="*/ 3305 w 3686"/>
                <a:gd name="T107" fmla="*/ 355 h 2105"/>
                <a:gd name="T108" fmla="*/ 3371 w 3686"/>
                <a:gd name="T109" fmla="*/ 278 h 2105"/>
                <a:gd name="T110" fmla="*/ 3428 w 3686"/>
                <a:gd name="T111" fmla="*/ 262 h 2105"/>
                <a:gd name="T112" fmla="*/ 3486 w 3686"/>
                <a:gd name="T113" fmla="*/ 312 h 2105"/>
                <a:gd name="T114" fmla="*/ 3553 w 3686"/>
                <a:gd name="T115" fmla="*/ 389 h 2105"/>
                <a:gd name="T116" fmla="*/ 3610 w 3686"/>
                <a:gd name="T117" fmla="*/ 457 h 2105"/>
                <a:gd name="T118" fmla="*/ 3678 w 3686"/>
                <a:gd name="T119" fmla="*/ 516 h 2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686" h="2105">
                  <a:moveTo>
                    <a:pt x="0" y="414"/>
                  </a:moveTo>
                  <a:lnTo>
                    <a:pt x="9" y="405"/>
                  </a:lnTo>
                  <a:lnTo>
                    <a:pt x="27" y="397"/>
                  </a:lnTo>
                  <a:lnTo>
                    <a:pt x="38" y="397"/>
                  </a:lnTo>
                  <a:lnTo>
                    <a:pt x="48" y="389"/>
                  </a:lnTo>
                  <a:lnTo>
                    <a:pt x="56" y="380"/>
                  </a:lnTo>
                  <a:lnTo>
                    <a:pt x="77" y="371"/>
                  </a:lnTo>
                  <a:lnTo>
                    <a:pt x="86" y="363"/>
                  </a:lnTo>
                  <a:lnTo>
                    <a:pt x="94" y="363"/>
                  </a:lnTo>
                  <a:lnTo>
                    <a:pt x="115" y="355"/>
                  </a:lnTo>
                  <a:lnTo>
                    <a:pt x="125" y="346"/>
                  </a:lnTo>
                  <a:lnTo>
                    <a:pt x="133" y="337"/>
                  </a:lnTo>
                  <a:lnTo>
                    <a:pt x="142" y="330"/>
                  </a:lnTo>
                  <a:lnTo>
                    <a:pt x="161" y="322"/>
                  </a:lnTo>
                  <a:lnTo>
                    <a:pt x="171" y="322"/>
                  </a:lnTo>
                  <a:lnTo>
                    <a:pt x="180" y="312"/>
                  </a:lnTo>
                  <a:lnTo>
                    <a:pt x="200" y="303"/>
                  </a:lnTo>
                  <a:lnTo>
                    <a:pt x="209" y="296"/>
                  </a:lnTo>
                  <a:lnTo>
                    <a:pt x="219" y="288"/>
                  </a:lnTo>
                  <a:lnTo>
                    <a:pt x="228" y="278"/>
                  </a:lnTo>
                  <a:lnTo>
                    <a:pt x="248" y="278"/>
                  </a:lnTo>
                  <a:lnTo>
                    <a:pt x="257" y="271"/>
                  </a:lnTo>
                  <a:lnTo>
                    <a:pt x="267" y="262"/>
                  </a:lnTo>
                  <a:lnTo>
                    <a:pt x="286" y="254"/>
                  </a:lnTo>
                  <a:lnTo>
                    <a:pt x="296" y="245"/>
                  </a:lnTo>
                  <a:lnTo>
                    <a:pt x="305" y="237"/>
                  </a:lnTo>
                  <a:lnTo>
                    <a:pt x="313" y="228"/>
                  </a:lnTo>
                  <a:lnTo>
                    <a:pt x="334" y="220"/>
                  </a:lnTo>
                  <a:lnTo>
                    <a:pt x="344" y="220"/>
                  </a:lnTo>
                  <a:lnTo>
                    <a:pt x="352" y="211"/>
                  </a:lnTo>
                  <a:lnTo>
                    <a:pt x="372" y="204"/>
                  </a:lnTo>
                  <a:lnTo>
                    <a:pt x="382" y="194"/>
                  </a:lnTo>
                  <a:lnTo>
                    <a:pt x="390" y="186"/>
                  </a:lnTo>
                  <a:lnTo>
                    <a:pt x="401" y="177"/>
                  </a:lnTo>
                  <a:lnTo>
                    <a:pt x="419" y="170"/>
                  </a:lnTo>
                  <a:lnTo>
                    <a:pt x="428" y="160"/>
                  </a:lnTo>
                  <a:lnTo>
                    <a:pt x="440" y="152"/>
                  </a:lnTo>
                  <a:lnTo>
                    <a:pt x="457" y="143"/>
                  </a:lnTo>
                  <a:lnTo>
                    <a:pt x="467" y="136"/>
                  </a:lnTo>
                  <a:lnTo>
                    <a:pt x="476" y="126"/>
                  </a:lnTo>
                  <a:lnTo>
                    <a:pt x="487" y="126"/>
                  </a:lnTo>
                  <a:lnTo>
                    <a:pt x="505" y="118"/>
                  </a:lnTo>
                  <a:lnTo>
                    <a:pt x="515" y="109"/>
                  </a:lnTo>
                  <a:lnTo>
                    <a:pt x="526" y="102"/>
                  </a:lnTo>
                  <a:lnTo>
                    <a:pt x="543" y="92"/>
                  </a:lnTo>
                  <a:lnTo>
                    <a:pt x="553" y="84"/>
                  </a:lnTo>
                  <a:lnTo>
                    <a:pt x="564" y="75"/>
                  </a:lnTo>
                  <a:lnTo>
                    <a:pt x="572" y="68"/>
                  </a:lnTo>
                  <a:lnTo>
                    <a:pt x="591" y="58"/>
                  </a:lnTo>
                  <a:lnTo>
                    <a:pt x="603" y="51"/>
                  </a:lnTo>
                  <a:lnTo>
                    <a:pt x="611" y="42"/>
                  </a:lnTo>
                  <a:lnTo>
                    <a:pt x="630" y="42"/>
                  </a:lnTo>
                  <a:lnTo>
                    <a:pt x="639" y="34"/>
                  </a:lnTo>
                  <a:lnTo>
                    <a:pt x="649" y="25"/>
                  </a:lnTo>
                  <a:lnTo>
                    <a:pt x="659" y="17"/>
                  </a:lnTo>
                  <a:lnTo>
                    <a:pt x="678" y="17"/>
                  </a:lnTo>
                  <a:lnTo>
                    <a:pt x="687" y="8"/>
                  </a:lnTo>
                  <a:lnTo>
                    <a:pt x="697" y="8"/>
                  </a:lnTo>
                  <a:lnTo>
                    <a:pt x="715" y="0"/>
                  </a:lnTo>
                  <a:lnTo>
                    <a:pt x="724" y="0"/>
                  </a:lnTo>
                  <a:lnTo>
                    <a:pt x="735" y="0"/>
                  </a:lnTo>
                  <a:lnTo>
                    <a:pt x="745" y="0"/>
                  </a:lnTo>
                  <a:lnTo>
                    <a:pt x="763" y="0"/>
                  </a:lnTo>
                  <a:lnTo>
                    <a:pt x="774" y="0"/>
                  </a:lnTo>
                  <a:lnTo>
                    <a:pt x="783" y="0"/>
                  </a:lnTo>
                  <a:lnTo>
                    <a:pt x="801" y="0"/>
                  </a:lnTo>
                  <a:lnTo>
                    <a:pt x="812" y="0"/>
                  </a:lnTo>
                  <a:lnTo>
                    <a:pt x="822" y="8"/>
                  </a:lnTo>
                  <a:lnTo>
                    <a:pt x="830" y="8"/>
                  </a:lnTo>
                  <a:lnTo>
                    <a:pt x="850" y="17"/>
                  </a:lnTo>
                  <a:lnTo>
                    <a:pt x="860" y="17"/>
                  </a:lnTo>
                  <a:lnTo>
                    <a:pt x="868" y="25"/>
                  </a:lnTo>
                  <a:lnTo>
                    <a:pt x="889" y="25"/>
                  </a:lnTo>
                  <a:lnTo>
                    <a:pt x="897" y="34"/>
                  </a:lnTo>
                  <a:lnTo>
                    <a:pt x="906" y="34"/>
                  </a:lnTo>
                  <a:lnTo>
                    <a:pt x="916" y="42"/>
                  </a:lnTo>
                  <a:lnTo>
                    <a:pt x="934" y="42"/>
                  </a:lnTo>
                  <a:lnTo>
                    <a:pt x="945" y="42"/>
                  </a:lnTo>
                  <a:lnTo>
                    <a:pt x="954" y="42"/>
                  </a:lnTo>
                  <a:lnTo>
                    <a:pt x="972" y="51"/>
                  </a:lnTo>
                  <a:lnTo>
                    <a:pt x="983" y="51"/>
                  </a:lnTo>
                  <a:lnTo>
                    <a:pt x="993" y="51"/>
                  </a:lnTo>
                  <a:lnTo>
                    <a:pt x="1010" y="51"/>
                  </a:lnTo>
                  <a:lnTo>
                    <a:pt x="1022" y="42"/>
                  </a:lnTo>
                  <a:lnTo>
                    <a:pt x="1031" y="42"/>
                  </a:lnTo>
                  <a:lnTo>
                    <a:pt x="1041" y="42"/>
                  </a:lnTo>
                  <a:lnTo>
                    <a:pt x="1060" y="42"/>
                  </a:lnTo>
                  <a:lnTo>
                    <a:pt x="1070" y="34"/>
                  </a:lnTo>
                  <a:lnTo>
                    <a:pt x="1079" y="34"/>
                  </a:lnTo>
                  <a:lnTo>
                    <a:pt x="1098" y="34"/>
                  </a:lnTo>
                  <a:lnTo>
                    <a:pt x="1108" y="25"/>
                  </a:lnTo>
                  <a:lnTo>
                    <a:pt x="1116" y="25"/>
                  </a:lnTo>
                  <a:lnTo>
                    <a:pt x="1125" y="25"/>
                  </a:lnTo>
                  <a:lnTo>
                    <a:pt x="1146" y="17"/>
                  </a:lnTo>
                  <a:lnTo>
                    <a:pt x="1154" y="17"/>
                  </a:lnTo>
                  <a:lnTo>
                    <a:pt x="1164" y="17"/>
                  </a:lnTo>
                  <a:lnTo>
                    <a:pt x="1185" y="17"/>
                  </a:lnTo>
                  <a:lnTo>
                    <a:pt x="1193" y="8"/>
                  </a:lnTo>
                  <a:lnTo>
                    <a:pt x="1202" y="8"/>
                  </a:lnTo>
                  <a:lnTo>
                    <a:pt x="1212" y="8"/>
                  </a:lnTo>
                  <a:lnTo>
                    <a:pt x="1231" y="8"/>
                  </a:lnTo>
                  <a:lnTo>
                    <a:pt x="1241" y="8"/>
                  </a:lnTo>
                  <a:lnTo>
                    <a:pt x="1250" y="8"/>
                  </a:lnTo>
                  <a:lnTo>
                    <a:pt x="1269" y="17"/>
                  </a:lnTo>
                  <a:lnTo>
                    <a:pt x="1279" y="17"/>
                  </a:lnTo>
                  <a:lnTo>
                    <a:pt x="1289" y="17"/>
                  </a:lnTo>
                  <a:lnTo>
                    <a:pt x="1300" y="25"/>
                  </a:lnTo>
                  <a:lnTo>
                    <a:pt x="1317" y="25"/>
                  </a:lnTo>
                  <a:lnTo>
                    <a:pt x="1327" y="25"/>
                  </a:lnTo>
                  <a:lnTo>
                    <a:pt x="1337" y="34"/>
                  </a:lnTo>
                  <a:lnTo>
                    <a:pt x="1356" y="34"/>
                  </a:lnTo>
                  <a:lnTo>
                    <a:pt x="1365" y="42"/>
                  </a:lnTo>
                  <a:lnTo>
                    <a:pt x="1375" y="51"/>
                  </a:lnTo>
                  <a:lnTo>
                    <a:pt x="1385" y="51"/>
                  </a:lnTo>
                  <a:lnTo>
                    <a:pt x="1404" y="58"/>
                  </a:lnTo>
                  <a:lnTo>
                    <a:pt x="1412" y="68"/>
                  </a:lnTo>
                  <a:lnTo>
                    <a:pt x="1421" y="68"/>
                  </a:lnTo>
                  <a:lnTo>
                    <a:pt x="1442" y="75"/>
                  </a:lnTo>
                  <a:lnTo>
                    <a:pt x="1450" y="84"/>
                  </a:lnTo>
                  <a:lnTo>
                    <a:pt x="1460" y="92"/>
                  </a:lnTo>
                  <a:lnTo>
                    <a:pt x="1471" y="92"/>
                  </a:lnTo>
                  <a:lnTo>
                    <a:pt x="1488" y="102"/>
                  </a:lnTo>
                  <a:lnTo>
                    <a:pt x="1498" y="109"/>
                  </a:lnTo>
                  <a:lnTo>
                    <a:pt x="1509" y="118"/>
                  </a:lnTo>
                  <a:lnTo>
                    <a:pt x="1527" y="126"/>
                  </a:lnTo>
                  <a:lnTo>
                    <a:pt x="1536" y="136"/>
                  </a:lnTo>
                  <a:lnTo>
                    <a:pt x="1548" y="136"/>
                  </a:lnTo>
                  <a:lnTo>
                    <a:pt x="1557" y="143"/>
                  </a:lnTo>
                  <a:lnTo>
                    <a:pt x="1575" y="152"/>
                  </a:lnTo>
                  <a:lnTo>
                    <a:pt x="1586" y="160"/>
                  </a:lnTo>
                  <a:lnTo>
                    <a:pt x="1594" y="170"/>
                  </a:lnTo>
                  <a:lnTo>
                    <a:pt x="1613" y="177"/>
                  </a:lnTo>
                  <a:lnTo>
                    <a:pt x="1624" y="177"/>
                  </a:lnTo>
                  <a:lnTo>
                    <a:pt x="1632" y="186"/>
                  </a:lnTo>
                  <a:lnTo>
                    <a:pt x="1642" y="194"/>
                  </a:lnTo>
                  <a:lnTo>
                    <a:pt x="1661" y="204"/>
                  </a:lnTo>
                  <a:lnTo>
                    <a:pt x="1669" y="211"/>
                  </a:lnTo>
                  <a:lnTo>
                    <a:pt x="1680" y="220"/>
                  </a:lnTo>
                  <a:lnTo>
                    <a:pt x="1700" y="220"/>
                  </a:lnTo>
                  <a:lnTo>
                    <a:pt x="1708" y="228"/>
                  </a:lnTo>
                  <a:lnTo>
                    <a:pt x="1719" y="237"/>
                  </a:lnTo>
                  <a:lnTo>
                    <a:pt x="1728" y="245"/>
                  </a:lnTo>
                  <a:lnTo>
                    <a:pt x="1746" y="254"/>
                  </a:lnTo>
                  <a:lnTo>
                    <a:pt x="1757" y="262"/>
                  </a:lnTo>
                  <a:lnTo>
                    <a:pt x="1767" y="271"/>
                  </a:lnTo>
                  <a:lnTo>
                    <a:pt x="1784" y="271"/>
                  </a:lnTo>
                  <a:lnTo>
                    <a:pt x="1795" y="278"/>
                  </a:lnTo>
                  <a:lnTo>
                    <a:pt x="1805" y="288"/>
                  </a:lnTo>
                  <a:lnTo>
                    <a:pt x="1813" y="296"/>
                  </a:lnTo>
                  <a:lnTo>
                    <a:pt x="1834" y="303"/>
                  </a:lnTo>
                  <a:lnTo>
                    <a:pt x="1843" y="312"/>
                  </a:lnTo>
                  <a:lnTo>
                    <a:pt x="1851" y="312"/>
                  </a:lnTo>
                  <a:lnTo>
                    <a:pt x="1872" y="322"/>
                  </a:lnTo>
                  <a:lnTo>
                    <a:pt x="1882" y="330"/>
                  </a:lnTo>
                  <a:lnTo>
                    <a:pt x="1890" y="337"/>
                  </a:lnTo>
                  <a:lnTo>
                    <a:pt x="1899" y="346"/>
                  </a:lnTo>
                  <a:lnTo>
                    <a:pt x="1920" y="355"/>
                  </a:lnTo>
                  <a:lnTo>
                    <a:pt x="1928" y="363"/>
                  </a:lnTo>
                  <a:lnTo>
                    <a:pt x="1938" y="363"/>
                  </a:lnTo>
                  <a:lnTo>
                    <a:pt x="1959" y="371"/>
                  </a:lnTo>
                  <a:lnTo>
                    <a:pt x="1967" y="380"/>
                  </a:lnTo>
                  <a:lnTo>
                    <a:pt x="1976" y="389"/>
                  </a:lnTo>
                  <a:lnTo>
                    <a:pt x="1986" y="397"/>
                  </a:lnTo>
                  <a:lnTo>
                    <a:pt x="2005" y="405"/>
                  </a:lnTo>
                  <a:lnTo>
                    <a:pt x="2015" y="414"/>
                  </a:lnTo>
                  <a:lnTo>
                    <a:pt x="2024" y="414"/>
                  </a:lnTo>
                  <a:lnTo>
                    <a:pt x="2043" y="423"/>
                  </a:lnTo>
                  <a:lnTo>
                    <a:pt x="2053" y="431"/>
                  </a:lnTo>
                  <a:lnTo>
                    <a:pt x="2063" y="439"/>
                  </a:lnTo>
                  <a:lnTo>
                    <a:pt x="2072" y="448"/>
                  </a:lnTo>
                  <a:lnTo>
                    <a:pt x="2091" y="457"/>
                  </a:lnTo>
                  <a:lnTo>
                    <a:pt x="2101" y="465"/>
                  </a:lnTo>
                  <a:lnTo>
                    <a:pt x="2110" y="473"/>
                  </a:lnTo>
                  <a:lnTo>
                    <a:pt x="2130" y="482"/>
                  </a:lnTo>
                  <a:lnTo>
                    <a:pt x="2139" y="491"/>
                  </a:lnTo>
                  <a:lnTo>
                    <a:pt x="2147" y="491"/>
                  </a:lnTo>
                  <a:lnTo>
                    <a:pt x="2157" y="499"/>
                  </a:lnTo>
                  <a:lnTo>
                    <a:pt x="2178" y="507"/>
                  </a:lnTo>
                  <a:lnTo>
                    <a:pt x="2186" y="516"/>
                  </a:lnTo>
                  <a:lnTo>
                    <a:pt x="2195" y="523"/>
                  </a:lnTo>
                  <a:lnTo>
                    <a:pt x="2216" y="533"/>
                  </a:lnTo>
                  <a:lnTo>
                    <a:pt x="2224" y="541"/>
                  </a:lnTo>
                  <a:lnTo>
                    <a:pt x="2234" y="550"/>
                  </a:lnTo>
                  <a:lnTo>
                    <a:pt x="2245" y="557"/>
                  </a:lnTo>
                  <a:lnTo>
                    <a:pt x="2262" y="567"/>
                  </a:lnTo>
                  <a:lnTo>
                    <a:pt x="2272" y="575"/>
                  </a:lnTo>
                  <a:lnTo>
                    <a:pt x="2283" y="584"/>
                  </a:lnTo>
                  <a:lnTo>
                    <a:pt x="2301" y="591"/>
                  </a:lnTo>
                  <a:lnTo>
                    <a:pt x="2310" y="601"/>
                  </a:lnTo>
                  <a:lnTo>
                    <a:pt x="2322" y="609"/>
                  </a:lnTo>
                  <a:lnTo>
                    <a:pt x="2330" y="618"/>
                  </a:lnTo>
                  <a:lnTo>
                    <a:pt x="2349" y="625"/>
                  </a:lnTo>
                  <a:lnTo>
                    <a:pt x="2360" y="643"/>
                  </a:lnTo>
                  <a:lnTo>
                    <a:pt x="2366" y="652"/>
                  </a:lnTo>
                  <a:lnTo>
                    <a:pt x="2387" y="659"/>
                  </a:lnTo>
                  <a:lnTo>
                    <a:pt x="2397" y="669"/>
                  </a:lnTo>
                  <a:lnTo>
                    <a:pt x="2405" y="677"/>
                  </a:lnTo>
                  <a:lnTo>
                    <a:pt x="2416" y="693"/>
                  </a:lnTo>
                  <a:lnTo>
                    <a:pt x="2435" y="702"/>
                  </a:lnTo>
                  <a:lnTo>
                    <a:pt x="2443" y="711"/>
                  </a:lnTo>
                  <a:lnTo>
                    <a:pt x="2454" y="727"/>
                  </a:lnTo>
                  <a:lnTo>
                    <a:pt x="2473" y="735"/>
                  </a:lnTo>
                  <a:lnTo>
                    <a:pt x="2481" y="744"/>
                  </a:lnTo>
                  <a:lnTo>
                    <a:pt x="2493" y="761"/>
                  </a:lnTo>
                  <a:lnTo>
                    <a:pt x="2502" y="769"/>
                  </a:lnTo>
                  <a:lnTo>
                    <a:pt x="2520" y="786"/>
                  </a:lnTo>
                  <a:lnTo>
                    <a:pt x="2531" y="803"/>
                  </a:lnTo>
                  <a:lnTo>
                    <a:pt x="2541" y="810"/>
                  </a:lnTo>
                  <a:lnTo>
                    <a:pt x="2558" y="829"/>
                  </a:lnTo>
                  <a:lnTo>
                    <a:pt x="2569" y="844"/>
                  </a:lnTo>
                  <a:lnTo>
                    <a:pt x="2579" y="863"/>
                  </a:lnTo>
                  <a:lnTo>
                    <a:pt x="2587" y="878"/>
                  </a:lnTo>
                  <a:lnTo>
                    <a:pt x="2606" y="905"/>
                  </a:lnTo>
                  <a:lnTo>
                    <a:pt x="2617" y="922"/>
                  </a:lnTo>
                  <a:lnTo>
                    <a:pt x="2625" y="946"/>
                  </a:lnTo>
                  <a:lnTo>
                    <a:pt x="2645" y="963"/>
                  </a:lnTo>
                  <a:lnTo>
                    <a:pt x="2656" y="989"/>
                  </a:lnTo>
                  <a:lnTo>
                    <a:pt x="2664" y="1023"/>
                  </a:lnTo>
                  <a:lnTo>
                    <a:pt x="2683" y="1057"/>
                  </a:lnTo>
                  <a:lnTo>
                    <a:pt x="2694" y="1091"/>
                  </a:lnTo>
                  <a:lnTo>
                    <a:pt x="2702" y="1132"/>
                  </a:lnTo>
                  <a:lnTo>
                    <a:pt x="2712" y="1184"/>
                  </a:lnTo>
                  <a:lnTo>
                    <a:pt x="2731" y="1242"/>
                  </a:lnTo>
                  <a:lnTo>
                    <a:pt x="2740" y="1310"/>
                  </a:lnTo>
                  <a:lnTo>
                    <a:pt x="2750" y="1419"/>
                  </a:lnTo>
                  <a:lnTo>
                    <a:pt x="2760" y="1589"/>
                  </a:lnTo>
                  <a:lnTo>
                    <a:pt x="2779" y="2105"/>
                  </a:lnTo>
                  <a:lnTo>
                    <a:pt x="2788" y="1691"/>
                  </a:lnTo>
                  <a:lnTo>
                    <a:pt x="2798" y="1462"/>
                  </a:lnTo>
                  <a:lnTo>
                    <a:pt x="2817" y="1344"/>
                  </a:lnTo>
                  <a:lnTo>
                    <a:pt x="2827" y="1252"/>
                  </a:lnTo>
                  <a:lnTo>
                    <a:pt x="2836" y="1193"/>
                  </a:lnTo>
                  <a:lnTo>
                    <a:pt x="2844" y="1132"/>
                  </a:lnTo>
                  <a:lnTo>
                    <a:pt x="2865" y="1091"/>
                  </a:lnTo>
                  <a:lnTo>
                    <a:pt x="2875" y="1048"/>
                  </a:lnTo>
                  <a:lnTo>
                    <a:pt x="2883" y="1014"/>
                  </a:lnTo>
                  <a:lnTo>
                    <a:pt x="2904" y="980"/>
                  </a:lnTo>
                  <a:lnTo>
                    <a:pt x="2913" y="946"/>
                  </a:lnTo>
                  <a:lnTo>
                    <a:pt x="2921" y="922"/>
                  </a:lnTo>
                  <a:lnTo>
                    <a:pt x="2942" y="897"/>
                  </a:lnTo>
                  <a:lnTo>
                    <a:pt x="2952" y="871"/>
                  </a:lnTo>
                  <a:lnTo>
                    <a:pt x="2960" y="854"/>
                  </a:lnTo>
                  <a:lnTo>
                    <a:pt x="2969" y="829"/>
                  </a:lnTo>
                  <a:lnTo>
                    <a:pt x="2988" y="810"/>
                  </a:lnTo>
                  <a:lnTo>
                    <a:pt x="2998" y="786"/>
                  </a:lnTo>
                  <a:lnTo>
                    <a:pt x="3008" y="769"/>
                  </a:lnTo>
                  <a:lnTo>
                    <a:pt x="3027" y="752"/>
                  </a:lnTo>
                  <a:lnTo>
                    <a:pt x="3036" y="735"/>
                  </a:lnTo>
                  <a:lnTo>
                    <a:pt x="3046" y="718"/>
                  </a:lnTo>
                  <a:lnTo>
                    <a:pt x="3057" y="693"/>
                  </a:lnTo>
                  <a:lnTo>
                    <a:pt x="3075" y="677"/>
                  </a:lnTo>
                  <a:lnTo>
                    <a:pt x="3084" y="659"/>
                  </a:lnTo>
                  <a:lnTo>
                    <a:pt x="3094" y="643"/>
                  </a:lnTo>
                  <a:lnTo>
                    <a:pt x="3113" y="635"/>
                  </a:lnTo>
                  <a:lnTo>
                    <a:pt x="3123" y="618"/>
                  </a:lnTo>
                  <a:lnTo>
                    <a:pt x="3132" y="601"/>
                  </a:lnTo>
                  <a:lnTo>
                    <a:pt x="3140" y="584"/>
                  </a:lnTo>
                  <a:lnTo>
                    <a:pt x="3161" y="567"/>
                  </a:lnTo>
                  <a:lnTo>
                    <a:pt x="3171" y="550"/>
                  </a:lnTo>
                  <a:lnTo>
                    <a:pt x="3179" y="533"/>
                  </a:lnTo>
                  <a:lnTo>
                    <a:pt x="3199" y="516"/>
                  </a:lnTo>
                  <a:lnTo>
                    <a:pt x="3209" y="499"/>
                  </a:lnTo>
                  <a:lnTo>
                    <a:pt x="3217" y="482"/>
                  </a:lnTo>
                  <a:lnTo>
                    <a:pt x="3228" y="465"/>
                  </a:lnTo>
                  <a:lnTo>
                    <a:pt x="3246" y="448"/>
                  </a:lnTo>
                  <a:lnTo>
                    <a:pt x="3255" y="431"/>
                  </a:lnTo>
                  <a:lnTo>
                    <a:pt x="3267" y="414"/>
                  </a:lnTo>
                  <a:lnTo>
                    <a:pt x="3284" y="389"/>
                  </a:lnTo>
                  <a:lnTo>
                    <a:pt x="3294" y="371"/>
                  </a:lnTo>
                  <a:lnTo>
                    <a:pt x="3305" y="355"/>
                  </a:lnTo>
                  <a:lnTo>
                    <a:pt x="3315" y="337"/>
                  </a:lnTo>
                  <a:lnTo>
                    <a:pt x="3332" y="322"/>
                  </a:lnTo>
                  <a:lnTo>
                    <a:pt x="3342" y="312"/>
                  </a:lnTo>
                  <a:lnTo>
                    <a:pt x="3353" y="296"/>
                  </a:lnTo>
                  <a:lnTo>
                    <a:pt x="3371" y="278"/>
                  </a:lnTo>
                  <a:lnTo>
                    <a:pt x="3380" y="271"/>
                  </a:lnTo>
                  <a:lnTo>
                    <a:pt x="3391" y="271"/>
                  </a:lnTo>
                  <a:lnTo>
                    <a:pt x="3399" y="262"/>
                  </a:lnTo>
                  <a:lnTo>
                    <a:pt x="3418" y="262"/>
                  </a:lnTo>
                  <a:lnTo>
                    <a:pt x="3428" y="262"/>
                  </a:lnTo>
                  <a:lnTo>
                    <a:pt x="3438" y="271"/>
                  </a:lnTo>
                  <a:lnTo>
                    <a:pt x="3457" y="278"/>
                  </a:lnTo>
                  <a:lnTo>
                    <a:pt x="3466" y="288"/>
                  </a:lnTo>
                  <a:lnTo>
                    <a:pt x="3476" y="303"/>
                  </a:lnTo>
                  <a:lnTo>
                    <a:pt x="3486" y="312"/>
                  </a:lnTo>
                  <a:lnTo>
                    <a:pt x="3505" y="330"/>
                  </a:lnTo>
                  <a:lnTo>
                    <a:pt x="3514" y="346"/>
                  </a:lnTo>
                  <a:lnTo>
                    <a:pt x="3524" y="355"/>
                  </a:lnTo>
                  <a:lnTo>
                    <a:pt x="3543" y="371"/>
                  </a:lnTo>
                  <a:lnTo>
                    <a:pt x="3553" y="389"/>
                  </a:lnTo>
                  <a:lnTo>
                    <a:pt x="3562" y="405"/>
                  </a:lnTo>
                  <a:lnTo>
                    <a:pt x="3572" y="414"/>
                  </a:lnTo>
                  <a:lnTo>
                    <a:pt x="3590" y="431"/>
                  </a:lnTo>
                  <a:lnTo>
                    <a:pt x="3601" y="439"/>
                  </a:lnTo>
                  <a:lnTo>
                    <a:pt x="3610" y="457"/>
                  </a:lnTo>
                  <a:lnTo>
                    <a:pt x="3628" y="473"/>
                  </a:lnTo>
                  <a:lnTo>
                    <a:pt x="3639" y="482"/>
                  </a:lnTo>
                  <a:lnTo>
                    <a:pt x="3649" y="491"/>
                  </a:lnTo>
                  <a:lnTo>
                    <a:pt x="3657" y="507"/>
                  </a:lnTo>
                  <a:lnTo>
                    <a:pt x="3678" y="516"/>
                  </a:lnTo>
                  <a:lnTo>
                    <a:pt x="3686" y="533"/>
                  </a:lnTo>
                </a:path>
              </a:pathLst>
            </a:custGeom>
            <a:noFill/>
            <a:ln w="41275">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87" name="Rectangle 331">
              <a:extLst>
                <a:ext uri="{FF2B5EF4-FFF2-40B4-BE49-F238E27FC236}">
                  <a16:creationId xmlns:a16="http://schemas.microsoft.com/office/drawing/2014/main" id="{A28D6665-33ED-96D4-651D-299E20E186D4}"/>
                </a:ext>
              </a:extLst>
            </p:cNvPr>
            <p:cNvSpPr>
              <a:spLocks noChangeArrowheads="1"/>
            </p:cNvSpPr>
            <p:nvPr/>
          </p:nvSpPr>
          <p:spPr bwMode="auto">
            <a:xfrm>
              <a:off x="3207" y="3710"/>
              <a:ext cx="814"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b="1">
                  <a:solidFill>
                    <a:srgbClr val="000000"/>
                  </a:solidFill>
                  <a:latin typeface="Arial" panose="020B0604020202020204" pitchFamily="34" charset="0"/>
                </a:rPr>
                <a:t>Frequency [Hz]</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5388" name="Rectangle 332">
              <a:extLst>
                <a:ext uri="{FF2B5EF4-FFF2-40B4-BE49-F238E27FC236}">
                  <a16:creationId xmlns:a16="http://schemas.microsoft.com/office/drawing/2014/main" id="{7494692C-48D0-8CCC-33E6-CBAA47F0B2B3}"/>
                </a:ext>
              </a:extLst>
            </p:cNvPr>
            <p:cNvSpPr>
              <a:spLocks noChangeArrowheads="1"/>
            </p:cNvSpPr>
            <p:nvPr/>
          </p:nvSpPr>
          <p:spPr bwMode="auto">
            <a:xfrm>
              <a:off x="3605" y="3069"/>
              <a:ext cx="466" cy="27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89" name="Rectangle 333">
              <a:extLst>
                <a:ext uri="{FF2B5EF4-FFF2-40B4-BE49-F238E27FC236}">
                  <a16:creationId xmlns:a16="http://schemas.microsoft.com/office/drawing/2014/main" id="{07032398-85B5-3034-BBAA-7A5576908E32}"/>
                </a:ext>
              </a:extLst>
            </p:cNvPr>
            <p:cNvSpPr>
              <a:spLocks noChangeArrowheads="1"/>
            </p:cNvSpPr>
            <p:nvPr/>
          </p:nvSpPr>
          <p:spPr bwMode="auto">
            <a:xfrm>
              <a:off x="3773" y="3101"/>
              <a:ext cx="133"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300" b="1">
                  <a:solidFill>
                    <a:srgbClr val="000000"/>
                  </a:solidFill>
                  <a:latin typeface="Arial" panose="020B0604020202020204" pitchFamily="34" charset="0"/>
                </a:rPr>
                <a:t>Cc</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5390" name="Rectangle 334">
              <a:extLst>
                <a:ext uri="{FF2B5EF4-FFF2-40B4-BE49-F238E27FC236}">
                  <a16:creationId xmlns:a16="http://schemas.microsoft.com/office/drawing/2014/main" id="{092D32BF-0218-5951-0B4C-5B5B7C70DE55}"/>
                </a:ext>
              </a:extLst>
            </p:cNvPr>
            <p:cNvSpPr>
              <a:spLocks noChangeArrowheads="1"/>
            </p:cNvSpPr>
            <p:nvPr/>
          </p:nvSpPr>
          <p:spPr bwMode="auto">
            <a:xfrm>
              <a:off x="3685" y="3202"/>
              <a:ext cx="319"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300" b="1">
                  <a:solidFill>
                    <a:srgbClr val="000000"/>
                  </a:solidFill>
                  <a:latin typeface="Arial" panose="020B0604020202020204" pitchFamily="34" charset="0"/>
                </a:rPr>
                <a:t>higher</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5391" name="Rectangle 335">
              <a:extLst>
                <a:ext uri="{FF2B5EF4-FFF2-40B4-BE49-F238E27FC236}">
                  <a16:creationId xmlns:a16="http://schemas.microsoft.com/office/drawing/2014/main" id="{7F8395A4-64D3-54D5-3C58-8A0E17A7C639}"/>
                </a:ext>
              </a:extLst>
            </p:cNvPr>
            <p:cNvSpPr>
              <a:spLocks noChangeArrowheads="1"/>
            </p:cNvSpPr>
            <p:nvPr/>
          </p:nvSpPr>
          <p:spPr bwMode="auto">
            <a:xfrm>
              <a:off x="4274" y="1463"/>
              <a:ext cx="468" cy="27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92" name="Rectangle 336">
              <a:extLst>
                <a:ext uri="{FF2B5EF4-FFF2-40B4-BE49-F238E27FC236}">
                  <a16:creationId xmlns:a16="http://schemas.microsoft.com/office/drawing/2014/main" id="{4F79EDCE-0A86-25D6-D00D-8AD9B3F57C98}"/>
                </a:ext>
              </a:extLst>
            </p:cNvPr>
            <p:cNvSpPr>
              <a:spLocks noChangeArrowheads="1"/>
            </p:cNvSpPr>
            <p:nvPr/>
          </p:nvSpPr>
          <p:spPr bwMode="auto">
            <a:xfrm>
              <a:off x="4440" y="1495"/>
              <a:ext cx="139"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300" b="1">
                  <a:solidFill>
                    <a:srgbClr val="000000"/>
                  </a:solidFill>
                  <a:latin typeface="Arial" panose="020B0604020202020204" pitchFamily="34" charset="0"/>
                </a:rPr>
                <a:t>Cp</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5393" name="Rectangle 337">
              <a:extLst>
                <a:ext uri="{FF2B5EF4-FFF2-40B4-BE49-F238E27FC236}">
                  <a16:creationId xmlns:a16="http://schemas.microsoft.com/office/drawing/2014/main" id="{FCED498E-D5BF-E219-AEA6-E24894096220}"/>
                </a:ext>
              </a:extLst>
            </p:cNvPr>
            <p:cNvSpPr>
              <a:spLocks noChangeArrowheads="1"/>
            </p:cNvSpPr>
            <p:nvPr/>
          </p:nvSpPr>
          <p:spPr bwMode="auto">
            <a:xfrm>
              <a:off x="4355" y="1597"/>
              <a:ext cx="319"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300" b="1">
                  <a:solidFill>
                    <a:srgbClr val="000000"/>
                  </a:solidFill>
                  <a:latin typeface="Arial" panose="020B0604020202020204" pitchFamily="34" charset="0"/>
                </a:rPr>
                <a:t>higher</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5394" name="Rectangle 338">
              <a:extLst>
                <a:ext uri="{FF2B5EF4-FFF2-40B4-BE49-F238E27FC236}">
                  <a16:creationId xmlns:a16="http://schemas.microsoft.com/office/drawing/2014/main" id="{B6BF8E0C-FD75-DCA4-D68D-F2BA51A986C2}"/>
                </a:ext>
              </a:extLst>
            </p:cNvPr>
            <p:cNvSpPr>
              <a:spLocks noChangeArrowheads="1"/>
            </p:cNvSpPr>
            <p:nvPr/>
          </p:nvSpPr>
          <p:spPr bwMode="auto">
            <a:xfrm>
              <a:off x="4718" y="1938"/>
              <a:ext cx="511" cy="27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95" name="Rectangle 339">
              <a:extLst>
                <a:ext uri="{FF2B5EF4-FFF2-40B4-BE49-F238E27FC236}">
                  <a16:creationId xmlns:a16="http://schemas.microsoft.com/office/drawing/2014/main" id="{9F70348D-760B-086C-8AE2-E2D194C326E4}"/>
                </a:ext>
              </a:extLst>
            </p:cNvPr>
            <p:cNvSpPr>
              <a:spLocks noChangeArrowheads="1"/>
            </p:cNvSpPr>
            <p:nvPr/>
          </p:nvSpPr>
          <p:spPr bwMode="auto">
            <a:xfrm>
              <a:off x="4906" y="1970"/>
              <a:ext cx="139"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300" b="1">
                  <a:solidFill>
                    <a:srgbClr val="000000"/>
                  </a:solidFill>
                  <a:latin typeface="Arial" panose="020B0604020202020204" pitchFamily="34" charset="0"/>
                </a:rPr>
                <a:t>Cp</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5396" name="Rectangle 340">
              <a:extLst>
                <a:ext uri="{FF2B5EF4-FFF2-40B4-BE49-F238E27FC236}">
                  <a16:creationId xmlns:a16="http://schemas.microsoft.com/office/drawing/2014/main" id="{5BF642C0-73E7-4E01-DF7A-DEBA3716DFF8}"/>
                </a:ext>
              </a:extLst>
            </p:cNvPr>
            <p:cNvSpPr>
              <a:spLocks noChangeArrowheads="1"/>
            </p:cNvSpPr>
            <p:nvPr/>
          </p:nvSpPr>
          <p:spPr bwMode="auto">
            <a:xfrm>
              <a:off x="4798" y="2071"/>
              <a:ext cx="364"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300" b="1">
                  <a:solidFill>
                    <a:srgbClr val="000000"/>
                  </a:solidFill>
                  <a:latin typeface="Arial" panose="020B0604020202020204" pitchFamily="34" charset="0"/>
                </a:rPr>
                <a:t>smaller</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5397" name="Rectangle 341">
              <a:extLst>
                <a:ext uri="{FF2B5EF4-FFF2-40B4-BE49-F238E27FC236}">
                  <a16:creationId xmlns:a16="http://schemas.microsoft.com/office/drawing/2014/main" id="{5C6292CA-6B9C-D579-1700-84BC3C687950}"/>
                </a:ext>
              </a:extLst>
            </p:cNvPr>
            <p:cNvSpPr>
              <a:spLocks noChangeArrowheads="1"/>
            </p:cNvSpPr>
            <p:nvPr/>
          </p:nvSpPr>
          <p:spPr bwMode="auto">
            <a:xfrm>
              <a:off x="2370" y="1762"/>
              <a:ext cx="1036" cy="27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398" name="Rectangle 342">
              <a:extLst>
                <a:ext uri="{FF2B5EF4-FFF2-40B4-BE49-F238E27FC236}">
                  <a16:creationId xmlns:a16="http://schemas.microsoft.com/office/drawing/2014/main" id="{761E6A6C-C63A-295F-78EC-D38544506026}"/>
                </a:ext>
              </a:extLst>
            </p:cNvPr>
            <p:cNvSpPr>
              <a:spLocks noChangeArrowheads="1"/>
            </p:cNvSpPr>
            <p:nvPr/>
          </p:nvSpPr>
          <p:spPr bwMode="auto">
            <a:xfrm>
              <a:off x="2823" y="1795"/>
              <a:ext cx="133"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300" b="1">
                  <a:solidFill>
                    <a:srgbClr val="000000"/>
                  </a:solidFill>
                  <a:latin typeface="Arial" panose="020B0604020202020204" pitchFamily="34" charset="0"/>
                </a:rPr>
                <a:t>Ce</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5399" name="Rectangle 343">
              <a:extLst>
                <a:ext uri="{FF2B5EF4-FFF2-40B4-BE49-F238E27FC236}">
                  <a16:creationId xmlns:a16="http://schemas.microsoft.com/office/drawing/2014/main" id="{12E69946-1128-6446-2EC5-2FA14D03D1CA}"/>
                </a:ext>
              </a:extLst>
            </p:cNvPr>
            <p:cNvSpPr>
              <a:spLocks noChangeArrowheads="1"/>
            </p:cNvSpPr>
            <p:nvPr/>
          </p:nvSpPr>
          <p:spPr bwMode="auto">
            <a:xfrm>
              <a:off x="2450" y="1895"/>
              <a:ext cx="915"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300" b="1">
                  <a:solidFill>
                    <a:srgbClr val="000000"/>
                  </a:solidFill>
                  <a:latin typeface="Arial" panose="020B0604020202020204" pitchFamily="34" charset="0"/>
                </a:rPr>
                <a:t>higher        smaller</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5400" name="Rectangle 344">
              <a:extLst>
                <a:ext uri="{FF2B5EF4-FFF2-40B4-BE49-F238E27FC236}">
                  <a16:creationId xmlns:a16="http://schemas.microsoft.com/office/drawing/2014/main" id="{E575B8B2-F750-5156-63E3-4A42536DBA3C}"/>
                </a:ext>
              </a:extLst>
            </p:cNvPr>
            <p:cNvSpPr>
              <a:spLocks noChangeArrowheads="1"/>
            </p:cNvSpPr>
            <p:nvPr/>
          </p:nvSpPr>
          <p:spPr bwMode="auto">
            <a:xfrm>
              <a:off x="4643" y="3126"/>
              <a:ext cx="511" cy="27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01" name="Rectangle 345">
              <a:extLst>
                <a:ext uri="{FF2B5EF4-FFF2-40B4-BE49-F238E27FC236}">
                  <a16:creationId xmlns:a16="http://schemas.microsoft.com/office/drawing/2014/main" id="{46ED82DB-54A4-0FC4-3320-3924DE1FF295}"/>
                </a:ext>
              </a:extLst>
            </p:cNvPr>
            <p:cNvSpPr>
              <a:spLocks noChangeArrowheads="1"/>
            </p:cNvSpPr>
            <p:nvPr/>
          </p:nvSpPr>
          <p:spPr bwMode="auto">
            <a:xfrm>
              <a:off x="4834" y="3157"/>
              <a:ext cx="133"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300" b="1">
                  <a:solidFill>
                    <a:srgbClr val="000000"/>
                  </a:solidFill>
                  <a:latin typeface="Arial" panose="020B0604020202020204" pitchFamily="34" charset="0"/>
                </a:rPr>
                <a:t>Cc</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5402" name="Rectangle 346">
              <a:extLst>
                <a:ext uri="{FF2B5EF4-FFF2-40B4-BE49-F238E27FC236}">
                  <a16:creationId xmlns:a16="http://schemas.microsoft.com/office/drawing/2014/main" id="{BD2D12A1-76AE-AFB8-B36A-3B2867549BFF}"/>
                </a:ext>
              </a:extLst>
            </p:cNvPr>
            <p:cNvSpPr>
              <a:spLocks noChangeArrowheads="1"/>
            </p:cNvSpPr>
            <p:nvPr/>
          </p:nvSpPr>
          <p:spPr bwMode="auto">
            <a:xfrm>
              <a:off x="4723" y="3259"/>
              <a:ext cx="364"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300" b="1">
                  <a:solidFill>
                    <a:srgbClr val="000000"/>
                  </a:solidFill>
                  <a:latin typeface="Arial" panose="020B0604020202020204" pitchFamily="34" charset="0"/>
                </a:rPr>
                <a:t>smaller</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5403" name="Rectangle 347">
              <a:extLst>
                <a:ext uri="{FF2B5EF4-FFF2-40B4-BE49-F238E27FC236}">
                  <a16:creationId xmlns:a16="http://schemas.microsoft.com/office/drawing/2014/main" id="{1D578DEC-9176-7A52-3FFF-60D90F626C7D}"/>
                </a:ext>
              </a:extLst>
            </p:cNvPr>
            <p:cNvSpPr>
              <a:spLocks noChangeArrowheads="1"/>
            </p:cNvSpPr>
            <p:nvPr/>
          </p:nvSpPr>
          <p:spPr bwMode="auto">
            <a:xfrm rot="16200000">
              <a:off x="1598" y="2340"/>
              <a:ext cx="494"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b="1">
                  <a:solidFill>
                    <a:srgbClr val="000000"/>
                  </a:solidFill>
                  <a:latin typeface="Arial" panose="020B0604020202020204" pitchFamily="34" charset="0"/>
                </a:rPr>
                <a:t>Gain [db]</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5404" name="Line 348">
              <a:extLst>
                <a:ext uri="{FF2B5EF4-FFF2-40B4-BE49-F238E27FC236}">
                  <a16:creationId xmlns:a16="http://schemas.microsoft.com/office/drawing/2014/main" id="{CDA93729-A738-D179-F86C-FB4C9BA04205}"/>
                </a:ext>
              </a:extLst>
            </p:cNvPr>
            <p:cNvSpPr>
              <a:spLocks noChangeShapeType="1"/>
            </p:cNvSpPr>
            <p:nvPr/>
          </p:nvSpPr>
          <p:spPr bwMode="auto">
            <a:xfrm>
              <a:off x="2549" y="1656"/>
              <a:ext cx="673" cy="0"/>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05" name="Freeform 349">
              <a:extLst>
                <a:ext uri="{FF2B5EF4-FFF2-40B4-BE49-F238E27FC236}">
                  <a16:creationId xmlns:a16="http://schemas.microsoft.com/office/drawing/2014/main" id="{426B0973-8E35-53B4-D603-163480ABFB53}"/>
                </a:ext>
              </a:extLst>
            </p:cNvPr>
            <p:cNvSpPr>
              <a:spLocks/>
            </p:cNvSpPr>
            <p:nvPr/>
          </p:nvSpPr>
          <p:spPr bwMode="auto">
            <a:xfrm>
              <a:off x="2487" y="1625"/>
              <a:ext cx="83" cy="61"/>
            </a:xfrm>
            <a:custGeom>
              <a:avLst/>
              <a:gdLst>
                <a:gd name="T0" fmla="*/ 96 w 96"/>
                <a:gd name="T1" fmla="*/ 0 h 73"/>
                <a:gd name="T2" fmla="*/ 81 w 96"/>
                <a:gd name="T3" fmla="*/ 37 h 73"/>
                <a:gd name="T4" fmla="*/ 96 w 96"/>
                <a:gd name="T5" fmla="*/ 73 h 73"/>
                <a:gd name="T6" fmla="*/ 0 w 96"/>
                <a:gd name="T7" fmla="*/ 37 h 73"/>
                <a:gd name="T8" fmla="*/ 96 w 96"/>
                <a:gd name="T9" fmla="*/ 0 h 73"/>
              </a:gdLst>
              <a:ahLst/>
              <a:cxnLst>
                <a:cxn ang="0">
                  <a:pos x="T0" y="T1"/>
                </a:cxn>
                <a:cxn ang="0">
                  <a:pos x="T2" y="T3"/>
                </a:cxn>
                <a:cxn ang="0">
                  <a:pos x="T4" y="T5"/>
                </a:cxn>
                <a:cxn ang="0">
                  <a:pos x="T6" y="T7"/>
                </a:cxn>
                <a:cxn ang="0">
                  <a:pos x="T8" y="T9"/>
                </a:cxn>
              </a:cxnLst>
              <a:rect l="0" t="0" r="r" b="b"/>
              <a:pathLst>
                <a:path w="96" h="73">
                  <a:moveTo>
                    <a:pt x="96" y="0"/>
                  </a:moveTo>
                  <a:lnTo>
                    <a:pt x="81" y="37"/>
                  </a:lnTo>
                  <a:lnTo>
                    <a:pt x="96" y="73"/>
                  </a:lnTo>
                  <a:lnTo>
                    <a:pt x="0" y="37"/>
                  </a:lnTo>
                  <a:lnTo>
                    <a:pt x="9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06" name="Freeform 350">
              <a:extLst>
                <a:ext uri="{FF2B5EF4-FFF2-40B4-BE49-F238E27FC236}">
                  <a16:creationId xmlns:a16="http://schemas.microsoft.com/office/drawing/2014/main" id="{5E25ADEB-9406-D2B1-DAC3-1348F90F2393}"/>
                </a:ext>
              </a:extLst>
            </p:cNvPr>
            <p:cNvSpPr>
              <a:spLocks/>
            </p:cNvSpPr>
            <p:nvPr/>
          </p:nvSpPr>
          <p:spPr bwMode="auto">
            <a:xfrm>
              <a:off x="3199" y="1625"/>
              <a:ext cx="83" cy="61"/>
            </a:xfrm>
            <a:custGeom>
              <a:avLst/>
              <a:gdLst>
                <a:gd name="T0" fmla="*/ 0 w 96"/>
                <a:gd name="T1" fmla="*/ 73 h 73"/>
                <a:gd name="T2" fmla="*/ 14 w 96"/>
                <a:gd name="T3" fmla="*/ 37 h 73"/>
                <a:gd name="T4" fmla="*/ 0 w 96"/>
                <a:gd name="T5" fmla="*/ 0 h 73"/>
                <a:gd name="T6" fmla="*/ 96 w 96"/>
                <a:gd name="T7" fmla="*/ 37 h 73"/>
                <a:gd name="T8" fmla="*/ 0 w 96"/>
                <a:gd name="T9" fmla="*/ 73 h 73"/>
              </a:gdLst>
              <a:ahLst/>
              <a:cxnLst>
                <a:cxn ang="0">
                  <a:pos x="T0" y="T1"/>
                </a:cxn>
                <a:cxn ang="0">
                  <a:pos x="T2" y="T3"/>
                </a:cxn>
                <a:cxn ang="0">
                  <a:pos x="T4" y="T5"/>
                </a:cxn>
                <a:cxn ang="0">
                  <a:pos x="T6" y="T7"/>
                </a:cxn>
                <a:cxn ang="0">
                  <a:pos x="T8" y="T9"/>
                </a:cxn>
              </a:cxnLst>
              <a:rect l="0" t="0" r="r" b="b"/>
              <a:pathLst>
                <a:path w="96" h="73">
                  <a:moveTo>
                    <a:pt x="0" y="73"/>
                  </a:moveTo>
                  <a:lnTo>
                    <a:pt x="14" y="37"/>
                  </a:lnTo>
                  <a:lnTo>
                    <a:pt x="0" y="0"/>
                  </a:lnTo>
                  <a:lnTo>
                    <a:pt x="96" y="37"/>
                  </a:lnTo>
                  <a:lnTo>
                    <a:pt x="0" y="7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07" name="Line 351">
              <a:extLst>
                <a:ext uri="{FF2B5EF4-FFF2-40B4-BE49-F238E27FC236}">
                  <a16:creationId xmlns:a16="http://schemas.microsoft.com/office/drawing/2014/main" id="{6B1C0085-852B-85FD-956E-89CB93418EFA}"/>
                </a:ext>
              </a:extLst>
            </p:cNvPr>
            <p:cNvSpPr>
              <a:spLocks noChangeShapeType="1"/>
            </p:cNvSpPr>
            <p:nvPr/>
          </p:nvSpPr>
          <p:spPr bwMode="auto">
            <a:xfrm>
              <a:off x="4084" y="3022"/>
              <a:ext cx="674" cy="1"/>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08" name="Freeform 352">
              <a:extLst>
                <a:ext uri="{FF2B5EF4-FFF2-40B4-BE49-F238E27FC236}">
                  <a16:creationId xmlns:a16="http://schemas.microsoft.com/office/drawing/2014/main" id="{87EEB8C6-5772-D333-FD12-474077E9F94B}"/>
                </a:ext>
              </a:extLst>
            </p:cNvPr>
            <p:cNvSpPr>
              <a:spLocks/>
            </p:cNvSpPr>
            <p:nvPr/>
          </p:nvSpPr>
          <p:spPr bwMode="auto">
            <a:xfrm>
              <a:off x="4022" y="2992"/>
              <a:ext cx="83" cy="60"/>
            </a:xfrm>
            <a:custGeom>
              <a:avLst/>
              <a:gdLst>
                <a:gd name="T0" fmla="*/ 96 w 96"/>
                <a:gd name="T1" fmla="*/ 0 h 73"/>
                <a:gd name="T2" fmla="*/ 81 w 96"/>
                <a:gd name="T3" fmla="*/ 37 h 73"/>
                <a:gd name="T4" fmla="*/ 96 w 96"/>
                <a:gd name="T5" fmla="*/ 73 h 73"/>
                <a:gd name="T6" fmla="*/ 0 w 96"/>
                <a:gd name="T7" fmla="*/ 37 h 73"/>
                <a:gd name="T8" fmla="*/ 96 w 96"/>
                <a:gd name="T9" fmla="*/ 0 h 73"/>
              </a:gdLst>
              <a:ahLst/>
              <a:cxnLst>
                <a:cxn ang="0">
                  <a:pos x="T0" y="T1"/>
                </a:cxn>
                <a:cxn ang="0">
                  <a:pos x="T2" y="T3"/>
                </a:cxn>
                <a:cxn ang="0">
                  <a:pos x="T4" y="T5"/>
                </a:cxn>
                <a:cxn ang="0">
                  <a:pos x="T6" y="T7"/>
                </a:cxn>
                <a:cxn ang="0">
                  <a:pos x="T8" y="T9"/>
                </a:cxn>
              </a:cxnLst>
              <a:rect l="0" t="0" r="r" b="b"/>
              <a:pathLst>
                <a:path w="96" h="73">
                  <a:moveTo>
                    <a:pt x="96" y="0"/>
                  </a:moveTo>
                  <a:lnTo>
                    <a:pt x="81" y="37"/>
                  </a:lnTo>
                  <a:lnTo>
                    <a:pt x="96" y="73"/>
                  </a:lnTo>
                  <a:lnTo>
                    <a:pt x="0" y="37"/>
                  </a:lnTo>
                  <a:lnTo>
                    <a:pt x="9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09" name="Freeform 353">
              <a:extLst>
                <a:ext uri="{FF2B5EF4-FFF2-40B4-BE49-F238E27FC236}">
                  <a16:creationId xmlns:a16="http://schemas.microsoft.com/office/drawing/2014/main" id="{372E882B-21BF-A77F-C352-92CDC3DA4826}"/>
                </a:ext>
              </a:extLst>
            </p:cNvPr>
            <p:cNvSpPr>
              <a:spLocks/>
            </p:cNvSpPr>
            <p:nvPr/>
          </p:nvSpPr>
          <p:spPr bwMode="auto">
            <a:xfrm>
              <a:off x="4735" y="2992"/>
              <a:ext cx="83" cy="60"/>
            </a:xfrm>
            <a:custGeom>
              <a:avLst/>
              <a:gdLst>
                <a:gd name="T0" fmla="*/ 0 w 96"/>
                <a:gd name="T1" fmla="*/ 73 h 73"/>
                <a:gd name="T2" fmla="*/ 14 w 96"/>
                <a:gd name="T3" fmla="*/ 37 h 73"/>
                <a:gd name="T4" fmla="*/ 0 w 96"/>
                <a:gd name="T5" fmla="*/ 0 h 73"/>
                <a:gd name="T6" fmla="*/ 96 w 96"/>
                <a:gd name="T7" fmla="*/ 37 h 73"/>
                <a:gd name="T8" fmla="*/ 0 w 96"/>
                <a:gd name="T9" fmla="*/ 73 h 73"/>
              </a:gdLst>
              <a:ahLst/>
              <a:cxnLst>
                <a:cxn ang="0">
                  <a:pos x="T0" y="T1"/>
                </a:cxn>
                <a:cxn ang="0">
                  <a:pos x="T2" y="T3"/>
                </a:cxn>
                <a:cxn ang="0">
                  <a:pos x="T4" y="T5"/>
                </a:cxn>
                <a:cxn ang="0">
                  <a:pos x="T6" y="T7"/>
                </a:cxn>
                <a:cxn ang="0">
                  <a:pos x="T8" y="T9"/>
                </a:cxn>
              </a:cxnLst>
              <a:rect l="0" t="0" r="r" b="b"/>
              <a:pathLst>
                <a:path w="96" h="73">
                  <a:moveTo>
                    <a:pt x="0" y="73"/>
                  </a:moveTo>
                  <a:lnTo>
                    <a:pt x="14" y="37"/>
                  </a:lnTo>
                  <a:lnTo>
                    <a:pt x="0" y="0"/>
                  </a:lnTo>
                  <a:lnTo>
                    <a:pt x="96" y="37"/>
                  </a:lnTo>
                  <a:lnTo>
                    <a:pt x="0" y="7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10" name="Line 354">
              <a:extLst>
                <a:ext uri="{FF2B5EF4-FFF2-40B4-BE49-F238E27FC236}">
                  <a16:creationId xmlns:a16="http://schemas.microsoft.com/office/drawing/2014/main" id="{DCE977EC-63CF-C2B7-C9B4-236C43F01B71}"/>
                </a:ext>
              </a:extLst>
            </p:cNvPr>
            <p:cNvSpPr>
              <a:spLocks noChangeShapeType="1"/>
            </p:cNvSpPr>
            <p:nvPr/>
          </p:nvSpPr>
          <p:spPr bwMode="auto">
            <a:xfrm flipV="1">
              <a:off x="4939" y="1482"/>
              <a:ext cx="0" cy="321"/>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11" name="Freeform 355">
              <a:extLst>
                <a:ext uri="{FF2B5EF4-FFF2-40B4-BE49-F238E27FC236}">
                  <a16:creationId xmlns:a16="http://schemas.microsoft.com/office/drawing/2014/main" id="{66CE706A-FB1A-726A-48E4-2E44F2C5E657}"/>
                </a:ext>
              </a:extLst>
            </p:cNvPr>
            <p:cNvSpPr>
              <a:spLocks/>
            </p:cNvSpPr>
            <p:nvPr/>
          </p:nvSpPr>
          <p:spPr bwMode="auto">
            <a:xfrm>
              <a:off x="4903" y="1783"/>
              <a:ext cx="72" cy="71"/>
            </a:xfrm>
            <a:custGeom>
              <a:avLst/>
              <a:gdLst>
                <a:gd name="T0" fmla="*/ 0 w 83"/>
                <a:gd name="T1" fmla="*/ 0 h 85"/>
                <a:gd name="T2" fmla="*/ 41 w 83"/>
                <a:gd name="T3" fmla="*/ 12 h 85"/>
                <a:gd name="T4" fmla="*/ 83 w 83"/>
                <a:gd name="T5" fmla="*/ 0 h 85"/>
                <a:gd name="T6" fmla="*/ 41 w 83"/>
                <a:gd name="T7" fmla="*/ 85 h 85"/>
                <a:gd name="T8" fmla="*/ 0 w 83"/>
                <a:gd name="T9" fmla="*/ 0 h 85"/>
              </a:gdLst>
              <a:ahLst/>
              <a:cxnLst>
                <a:cxn ang="0">
                  <a:pos x="T0" y="T1"/>
                </a:cxn>
                <a:cxn ang="0">
                  <a:pos x="T2" y="T3"/>
                </a:cxn>
                <a:cxn ang="0">
                  <a:pos x="T4" y="T5"/>
                </a:cxn>
                <a:cxn ang="0">
                  <a:pos x="T6" y="T7"/>
                </a:cxn>
                <a:cxn ang="0">
                  <a:pos x="T8" y="T9"/>
                </a:cxn>
              </a:cxnLst>
              <a:rect l="0" t="0" r="r" b="b"/>
              <a:pathLst>
                <a:path w="83" h="85">
                  <a:moveTo>
                    <a:pt x="0" y="0"/>
                  </a:moveTo>
                  <a:lnTo>
                    <a:pt x="41" y="12"/>
                  </a:lnTo>
                  <a:lnTo>
                    <a:pt x="83" y="0"/>
                  </a:lnTo>
                  <a:lnTo>
                    <a:pt x="41" y="85"/>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12" name="Freeform 356">
              <a:extLst>
                <a:ext uri="{FF2B5EF4-FFF2-40B4-BE49-F238E27FC236}">
                  <a16:creationId xmlns:a16="http://schemas.microsoft.com/office/drawing/2014/main" id="{9EA59E8C-F996-F32F-50BE-C63D1036ADF5}"/>
                </a:ext>
              </a:extLst>
            </p:cNvPr>
            <p:cNvSpPr>
              <a:spLocks/>
            </p:cNvSpPr>
            <p:nvPr/>
          </p:nvSpPr>
          <p:spPr bwMode="auto">
            <a:xfrm>
              <a:off x="4903" y="1429"/>
              <a:ext cx="72" cy="71"/>
            </a:xfrm>
            <a:custGeom>
              <a:avLst/>
              <a:gdLst>
                <a:gd name="T0" fmla="*/ 83 w 83"/>
                <a:gd name="T1" fmla="*/ 85 h 85"/>
                <a:gd name="T2" fmla="*/ 41 w 83"/>
                <a:gd name="T3" fmla="*/ 72 h 85"/>
                <a:gd name="T4" fmla="*/ 0 w 83"/>
                <a:gd name="T5" fmla="*/ 85 h 85"/>
                <a:gd name="T6" fmla="*/ 41 w 83"/>
                <a:gd name="T7" fmla="*/ 0 h 85"/>
                <a:gd name="T8" fmla="*/ 83 w 83"/>
                <a:gd name="T9" fmla="*/ 85 h 85"/>
              </a:gdLst>
              <a:ahLst/>
              <a:cxnLst>
                <a:cxn ang="0">
                  <a:pos x="T0" y="T1"/>
                </a:cxn>
                <a:cxn ang="0">
                  <a:pos x="T2" y="T3"/>
                </a:cxn>
                <a:cxn ang="0">
                  <a:pos x="T4" y="T5"/>
                </a:cxn>
                <a:cxn ang="0">
                  <a:pos x="T6" y="T7"/>
                </a:cxn>
                <a:cxn ang="0">
                  <a:pos x="T8" y="T9"/>
                </a:cxn>
              </a:cxnLst>
              <a:rect l="0" t="0" r="r" b="b"/>
              <a:pathLst>
                <a:path w="83" h="85">
                  <a:moveTo>
                    <a:pt x="83" y="85"/>
                  </a:moveTo>
                  <a:lnTo>
                    <a:pt x="41" y="72"/>
                  </a:lnTo>
                  <a:lnTo>
                    <a:pt x="0" y="85"/>
                  </a:lnTo>
                  <a:lnTo>
                    <a:pt x="41" y="0"/>
                  </a:lnTo>
                  <a:lnTo>
                    <a:pt x="83" y="8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13" name="Line 357">
              <a:extLst>
                <a:ext uri="{FF2B5EF4-FFF2-40B4-BE49-F238E27FC236}">
                  <a16:creationId xmlns:a16="http://schemas.microsoft.com/office/drawing/2014/main" id="{3520BE53-45FD-8DDA-6BC6-B07E8632D86C}"/>
                </a:ext>
              </a:extLst>
            </p:cNvPr>
            <p:cNvSpPr>
              <a:spLocks noChangeShapeType="1"/>
            </p:cNvSpPr>
            <p:nvPr/>
          </p:nvSpPr>
          <p:spPr bwMode="auto">
            <a:xfrm>
              <a:off x="3801" y="1787"/>
              <a:ext cx="1215" cy="707"/>
            </a:xfrm>
            <a:prstGeom prst="line">
              <a:avLst/>
            </a:prstGeom>
            <a:noFill/>
            <a:ln w="41275">
              <a:solidFill>
                <a:srgbClr val="3333CC"/>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14" name="Rectangle 358">
              <a:extLst>
                <a:ext uri="{FF2B5EF4-FFF2-40B4-BE49-F238E27FC236}">
                  <a16:creationId xmlns:a16="http://schemas.microsoft.com/office/drawing/2014/main" id="{86F75381-DEF6-4E05-E5CA-97E2F87CC621}"/>
                </a:ext>
              </a:extLst>
            </p:cNvPr>
            <p:cNvSpPr>
              <a:spLocks noChangeArrowheads="1"/>
            </p:cNvSpPr>
            <p:nvPr/>
          </p:nvSpPr>
          <p:spPr bwMode="auto">
            <a:xfrm>
              <a:off x="4583" y="2610"/>
              <a:ext cx="594" cy="27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15" name="Rectangle 359">
              <a:extLst>
                <a:ext uri="{FF2B5EF4-FFF2-40B4-BE49-F238E27FC236}">
                  <a16:creationId xmlns:a16="http://schemas.microsoft.com/office/drawing/2014/main" id="{A0FA8820-DB46-4770-91E1-66EE1DC6D7C8}"/>
                </a:ext>
              </a:extLst>
            </p:cNvPr>
            <p:cNvSpPr>
              <a:spLocks noChangeArrowheads="1"/>
            </p:cNvSpPr>
            <p:nvPr/>
          </p:nvSpPr>
          <p:spPr bwMode="auto">
            <a:xfrm>
              <a:off x="4663" y="2644"/>
              <a:ext cx="445"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300">
                  <a:solidFill>
                    <a:srgbClr val="000000"/>
                  </a:solidFill>
                  <a:latin typeface="Arial" panose="020B0604020202020204" pitchFamily="34" charset="0"/>
                </a:rPr>
                <a:t>Cc &amp; Cp  </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5416" name="Rectangle 360">
              <a:extLst>
                <a:ext uri="{FF2B5EF4-FFF2-40B4-BE49-F238E27FC236}">
                  <a16:creationId xmlns:a16="http://schemas.microsoft.com/office/drawing/2014/main" id="{470AB829-BC9B-78F8-836D-99278CCD0A05}"/>
                </a:ext>
              </a:extLst>
            </p:cNvPr>
            <p:cNvSpPr>
              <a:spLocks noChangeArrowheads="1"/>
            </p:cNvSpPr>
            <p:nvPr/>
          </p:nvSpPr>
          <p:spPr bwMode="auto">
            <a:xfrm>
              <a:off x="4663" y="2745"/>
              <a:ext cx="452"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300">
                  <a:solidFill>
                    <a:srgbClr val="000000"/>
                  </a:solidFill>
                  <a:latin typeface="Arial" panose="020B0604020202020204" pitchFamily="34" charset="0"/>
                </a:rPr>
                <a:t>neglected</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5417" name="Line 361">
              <a:extLst>
                <a:ext uri="{FF2B5EF4-FFF2-40B4-BE49-F238E27FC236}">
                  <a16:creationId xmlns:a16="http://schemas.microsoft.com/office/drawing/2014/main" id="{1ECF3F86-8FF8-0991-6950-F3555C1173E6}"/>
                </a:ext>
              </a:extLst>
            </p:cNvPr>
            <p:cNvSpPr>
              <a:spLocks noChangeShapeType="1"/>
            </p:cNvSpPr>
            <p:nvPr/>
          </p:nvSpPr>
          <p:spPr bwMode="auto">
            <a:xfrm flipV="1">
              <a:off x="4784" y="2525"/>
              <a:ext cx="80" cy="82"/>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18" name="Freeform 362">
              <a:extLst>
                <a:ext uri="{FF2B5EF4-FFF2-40B4-BE49-F238E27FC236}">
                  <a16:creationId xmlns:a16="http://schemas.microsoft.com/office/drawing/2014/main" id="{0A71989D-BEB6-94B0-8F3D-BB4F55B63C0A}"/>
                </a:ext>
              </a:extLst>
            </p:cNvPr>
            <p:cNvSpPr>
              <a:spLocks/>
            </p:cNvSpPr>
            <p:nvPr/>
          </p:nvSpPr>
          <p:spPr bwMode="auto">
            <a:xfrm>
              <a:off x="4825" y="2485"/>
              <a:ext cx="81" cy="74"/>
            </a:xfrm>
            <a:custGeom>
              <a:avLst/>
              <a:gdLst>
                <a:gd name="T0" fmla="*/ 64 w 94"/>
                <a:gd name="T1" fmla="*/ 89 h 89"/>
                <a:gd name="T2" fmla="*/ 41 w 94"/>
                <a:gd name="T3" fmla="*/ 55 h 89"/>
                <a:gd name="T4" fmla="*/ 0 w 94"/>
                <a:gd name="T5" fmla="*/ 41 h 89"/>
                <a:gd name="T6" fmla="*/ 94 w 94"/>
                <a:gd name="T7" fmla="*/ 0 h 89"/>
                <a:gd name="T8" fmla="*/ 64 w 94"/>
                <a:gd name="T9" fmla="*/ 89 h 89"/>
              </a:gdLst>
              <a:ahLst/>
              <a:cxnLst>
                <a:cxn ang="0">
                  <a:pos x="T0" y="T1"/>
                </a:cxn>
                <a:cxn ang="0">
                  <a:pos x="T2" y="T3"/>
                </a:cxn>
                <a:cxn ang="0">
                  <a:pos x="T4" y="T5"/>
                </a:cxn>
                <a:cxn ang="0">
                  <a:pos x="T6" y="T7"/>
                </a:cxn>
                <a:cxn ang="0">
                  <a:pos x="T8" y="T9"/>
                </a:cxn>
              </a:cxnLst>
              <a:rect l="0" t="0" r="r" b="b"/>
              <a:pathLst>
                <a:path w="94" h="89">
                  <a:moveTo>
                    <a:pt x="64" y="89"/>
                  </a:moveTo>
                  <a:lnTo>
                    <a:pt x="41" y="55"/>
                  </a:lnTo>
                  <a:lnTo>
                    <a:pt x="0" y="41"/>
                  </a:lnTo>
                  <a:lnTo>
                    <a:pt x="94" y="0"/>
                  </a:lnTo>
                  <a:lnTo>
                    <a:pt x="64" y="8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20" name="Text Box 364">
              <a:extLst>
                <a:ext uri="{FF2B5EF4-FFF2-40B4-BE49-F238E27FC236}">
                  <a16:creationId xmlns:a16="http://schemas.microsoft.com/office/drawing/2014/main" id="{6289C7B2-94FF-CAB8-1441-07A11933A5F0}"/>
                </a:ext>
              </a:extLst>
            </p:cNvPr>
            <p:cNvSpPr txBox="1">
              <a:spLocks noChangeArrowheads="1"/>
            </p:cNvSpPr>
            <p:nvPr/>
          </p:nvSpPr>
          <p:spPr bwMode="auto">
            <a:xfrm>
              <a:off x="1334" y="170"/>
              <a:ext cx="3371"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lvl="2"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CCVT Frequency Response</a:t>
              </a:r>
            </a:p>
          </p:txBody>
        </p:sp>
        <p:grpSp>
          <p:nvGrpSpPr>
            <p:cNvPr id="45422" name="Group 366">
              <a:extLst>
                <a:ext uri="{FF2B5EF4-FFF2-40B4-BE49-F238E27FC236}">
                  <a16:creationId xmlns:a16="http://schemas.microsoft.com/office/drawing/2014/main" id="{583C841C-1409-DE9D-407B-2EACF4056F84}"/>
                </a:ext>
              </a:extLst>
            </p:cNvPr>
            <p:cNvGrpSpPr>
              <a:grpSpLocks/>
            </p:cNvGrpSpPr>
            <p:nvPr/>
          </p:nvGrpSpPr>
          <p:grpSpPr bwMode="auto">
            <a:xfrm>
              <a:off x="0" y="576"/>
              <a:ext cx="2256" cy="960"/>
              <a:chOff x="720" y="1348"/>
              <a:chExt cx="4417" cy="1551"/>
            </a:xfrm>
          </p:grpSpPr>
          <p:sp>
            <p:nvSpPr>
              <p:cNvPr id="45423" name="Rectangle 367">
                <a:extLst>
                  <a:ext uri="{FF2B5EF4-FFF2-40B4-BE49-F238E27FC236}">
                    <a16:creationId xmlns:a16="http://schemas.microsoft.com/office/drawing/2014/main" id="{3A639AD6-0C81-0FAC-AEEC-FF9A1BC976CB}"/>
                  </a:ext>
                </a:extLst>
              </p:cNvPr>
              <p:cNvSpPr>
                <a:spLocks noChangeArrowheads="1"/>
              </p:cNvSpPr>
              <p:nvPr/>
            </p:nvSpPr>
            <p:spPr bwMode="auto">
              <a:xfrm>
                <a:off x="720" y="1350"/>
                <a:ext cx="4417" cy="1549"/>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nvGrpSpPr>
              <p:cNvPr id="45424" name="Group 368">
                <a:extLst>
                  <a:ext uri="{FF2B5EF4-FFF2-40B4-BE49-F238E27FC236}">
                    <a16:creationId xmlns:a16="http://schemas.microsoft.com/office/drawing/2014/main" id="{E0AF2129-6F1A-A5C9-B417-560CA1ED92E9}"/>
                  </a:ext>
                </a:extLst>
              </p:cNvPr>
              <p:cNvGrpSpPr>
                <a:grpSpLocks/>
              </p:cNvGrpSpPr>
              <p:nvPr/>
            </p:nvGrpSpPr>
            <p:grpSpPr bwMode="auto">
              <a:xfrm>
                <a:off x="720" y="1348"/>
                <a:ext cx="3026" cy="1535"/>
                <a:chOff x="720" y="1348"/>
                <a:chExt cx="3026" cy="1535"/>
              </a:xfrm>
            </p:grpSpPr>
            <p:sp>
              <p:nvSpPr>
                <p:cNvPr id="45425" name="Freeform 369">
                  <a:extLst>
                    <a:ext uri="{FF2B5EF4-FFF2-40B4-BE49-F238E27FC236}">
                      <a16:creationId xmlns:a16="http://schemas.microsoft.com/office/drawing/2014/main" id="{E2BE7E62-0C65-0EB7-449E-FD9D4340D115}"/>
                    </a:ext>
                  </a:extLst>
                </p:cNvPr>
                <p:cNvSpPr>
                  <a:spLocks/>
                </p:cNvSpPr>
                <p:nvPr/>
              </p:nvSpPr>
              <p:spPr bwMode="auto">
                <a:xfrm>
                  <a:off x="1065" y="1589"/>
                  <a:ext cx="11" cy="5"/>
                </a:xfrm>
                <a:custGeom>
                  <a:avLst/>
                  <a:gdLst>
                    <a:gd name="T0" fmla="*/ 0 w 11"/>
                    <a:gd name="T1" fmla="*/ 0 h 5"/>
                    <a:gd name="T2" fmla="*/ 3 w 11"/>
                    <a:gd name="T3" fmla="*/ 3 h 5"/>
                    <a:gd name="T4" fmla="*/ 5 w 11"/>
                    <a:gd name="T5" fmla="*/ 5 h 5"/>
                    <a:gd name="T6" fmla="*/ 7 w 11"/>
                    <a:gd name="T7" fmla="*/ 5 h 5"/>
                    <a:gd name="T8" fmla="*/ 11 w 11"/>
                    <a:gd name="T9" fmla="*/ 3 h 5"/>
                    <a:gd name="T10" fmla="*/ 11 w 11"/>
                    <a:gd name="T11" fmla="*/ 0 h 5"/>
                  </a:gdLst>
                  <a:ahLst/>
                  <a:cxnLst>
                    <a:cxn ang="0">
                      <a:pos x="T0" y="T1"/>
                    </a:cxn>
                    <a:cxn ang="0">
                      <a:pos x="T2" y="T3"/>
                    </a:cxn>
                    <a:cxn ang="0">
                      <a:pos x="T4" y="T5"/>
                    </a:cxn>
                    <a:cxn ang="0">
                      <a:pos x="T6" y="T7"/>
                    </a:cxn>
                    <a:cxn ang="0">
                      <a:pos x="T8" y="T9"/>
                    </a:cxn>
                    <a:cxn ang="0">
                      <a:pos x="T10" y="T11"/>
                    </a:cxn>
                  </a:cxnLst>
                  <a:rect l="0" t="0" r="r" b="b"/>
                  <a:pathLst>
                    <a:path w="11" h="5">
                      <a:moveTo>
                        <a:pt x="0" y="0"/>
                      </a:moveTo>
                      <a:lnTo>
                        <a:pt x="3" y="3"/>
                      </a:lnTo>
                      <a:lnTo>
                        <a:pt x="5" y="5"/>
                      </a:lnTo>
                      <a:lnTo>
                        <a:pt x="7" y="5"/>
                      </a:lnTo>
                      <a:lnTo>
                        <a:pt x="11" y="3"/>
                      </a:lnTo>
                      <a:lnTo>
                        <a:pt x="11"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26" name="Freeform 370">
                  <a:extLst>
                    <a:ext uri="{FF2B5EF4-FFF2-40B4-BE49-F238E27FC236}">
                      <a16:creationId xmlns:a16="http://schemas.microsoft.com/office/drawing/2014/main" id="{E804C405-813E-2E76-3E2F-C7CFBA107817}"/>
                    </a:ext>
                  </a:extLst>
                </p:cNvPr>
                <p:cNvSpPr>
                  <a:spLocks/>
                </p:cNvSpPr>
                <p:nvPr/>
              </p:nvSpPr>
              <p:spPr bwMode="auto">
                <a:xfrm>
                  <a:off x="1065" y="1583"/>
                  <a:ext cx="11" cy="6"/>
                </a:xfrm>
                <a:custGeom>
                  <a:avLst/>
                  <a:gdLst>
                    <a:gd name="T0" fmla="*/ 11 w 11"/>
                    <a:gd name="T1" fmla="*/ 6 h 6"/>
                    <a:gd name="T2" fmla="*/ 11 w 11"/>
                    <a:gd name="T3" fmla="*/ 2 h 6"/>
                    <a:gd name="T4" fmla="*/ 9 w 11"/>
                    <a:gd name="T5" fmla="*/ 2 h 6"/>
                    <a:gd name="T6" fmla="*/ 7 w 11"/>
                    <a:gd name="T7" fmla="*/ 0 h 6"/>
                    <a:gd name="T8" fmla="*/ 3 w 11"/>
                    <a:gd name="T9" fmla="*/ 2 h 6"/>
                    <a:gd name="T10" fmla="*/ 0 w 11"/>
                    <a:gd name="T11" fmla="*/ 6 h 6"/>
                  </a:gdLst>
                  <a:ahLst/>
                  <a:cxnLst>
                    <a:cxn ang="0">
                      <a:pos x="T0" y="T1"/>
                    </a:cxn>
                    <a:cxn ang="0">
                      <a:pos x="T2" y="T3"/>
                    </a:cxn>
                    <a:cxn ang="0">
                      <a:pos x="T4" y="T5"/>
                    </a:cxn>
                    <a:cxn ang="0">
                      <a:pos x="T6" y="T7"/>
                    </a:cxn>
                    <a:cxn ang="0">
                      <a:pos x="T8" y="T9"/>
                    </a:cxn>
                    <a:cxn ang="0">
                      <a:pos x="T10" y="T11"/>
                    </a:cxn>
                  </a:cxnLst>
                  <a:rect l="0" t="0" r="r" b="b"/>
                  <a:pathLst>
                    <a:path w="11" h="6">
                      <a:moveTo>
                        <a:pt x="11" y="6"/>
                      </a:moveTo>
                      <a:lnTo>
                        <a:pt x="11" y="2"/>
                      </a:lnTo>
                      <a:lnTo>
                        <a:pt x="9" y="2"/>
                      </a:lnTo>
                      <a:lnTo>
                        <a:pt x="7" y="0"/>
                      </a:lnTo>
                      <a:lnTo>
                        <a:pt x="3" y="2"/>
                      </a:lnTo>
                      <a:lnTo>
                        <a:pt x="0" y="6"/>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27" name="Freeform 371">
                  <a:extLst>
                    <a:ext uri="{FF2B5EF4-FFF2-40B4-BE49-F238E27FC236}">
                      <a16:creationId xmlns:a16="http://schemas.microsoft.com/office/drawing/2014/main" id="{40C920B1-E35C-9418-85AD-FDB8FE81A946}"/>
                    </a:ext>
                  </a:extLst>
                </p:cNvPr>
                <p:cNvSpPr>
                  <a:spLocks/>
                </p:cNvSpPr>
                <p:nvPr/>
              </p:nvSpPr>
              <p:spPr bwMode="auto">
                <a:xfrm>
                  <a:off x="1065" y="1993"/>
                  <a:ext cx="11" cy="6"/>
                </a:xfrm>
                <a:custGeom>
                  <a:avLst/>
                  <a:gdLst>
                    <a:gd name="T0" fmla="*/ 0 w 11"/>
                    <a:gd name="T1" fmla="*/ 0 h 6"/>
                    <a:gd name="T2" fmla="*/ 3 w 11"/>
                    <a:gd name="T3" fmla="*/ 4 h 6"/>
                    <a:gd name="T4" fmla="*/ 5 w 11"/>
                    <a:gd name="T5" fmla="*/ 6 h 6"/>
                    <a:gd name="T6" fmla="*/ 7 w 11"/>
                    <a:gd name="T7" fmla="*/ 6 h 6"/>
                    <a:gd name="T8" fmla="*/ 11 w 11"/>
                    <a:gd name="T9" fmla="*/ 4 h 6"/>
                    <a:gd name="T10" fmla="*/ 11 w 11"/>
                    <a:gd name="T11" fmla="*/ 0 h 6"/>
                  </a:gdLst>
                  <a:ahLst/>
                  <a:cxnLst>
                    <a:cxn ang="0">
                      <a:pos x="T0" y="T1"/>
                    </a:cxn>
                    <a:cxn ang="0">
                      <a:pos x="T2" y="T3"/>
                    </a:cxn>
                    <a:cxn ang="0">
                      <a:pos x="T4" y="T5"/>
                    </a:cxn>
                    <a:cxn ang="0">
                      <a:pos x="T6" y="T7"/>
                    </a:cxn>
                    <a:cxn ang="0">
                      <a:pos x="T8" y="T9"/>
                    </a:cxn>
                    <a:cxn ang="0">
                      <a:pos x="T10" y="T11"/>
                    </a:cxn>
                  </a:cxnLst>
                  <a:rect l="0" t="0" r="r" b="b"/>
                  <a:pathLst>
                    <a:path w="11" h="6">
                      <a:moveTo>
                        <a:pt x="0" y="0"/>
                      </a:moveTo>
                      <a:lnTo>
                        <a:pt x="3" y="4"/>
                      </a:lnTo>
                      <a:lnTo>
                        <a:pt x="5" y="6"/>
                      </a:lnTo>
                      <a:lnTo>
                        <a:pt x="7" y="6"/>
                      </a:lnTo>
                      <a:lnTo>
                        <a:pt x="11" y="4"/>
                      </a:lnTo>
                      <a:lnTo>
                        <a:pt x="11"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28" name="Freeform 372">
                  <a:extLst>
                    <a:ext uri="{FF2B5EF4-FFF2-40B4-BE49-F238E27FC236}">
                      <a16:creationId xmlns:a16="http://schemas.microsoft.com/office/drawing/2014/main" id="{085A2769-7AC8-F3B7-3766-6868324FBA18}"/>
                    </a:ext>
                  </a:extLst>
                </p:cNvPr>
                <p:cNvSpPr>
                  <a:spLocks/>
                </p:cNvSpPr>
                <p:nvPr/>
              </p:nvSpPr>
              <p:spPr bwMode="auto">
                <a:xfrm>
                  <a:off x="1065" y="1989"/>
                  <a:ext cx="11" cy="4"/>
                </a:xfrm>
                <a:custGeom>
                  <a:avLst/>
                  <a:gdLst>
                    <a:gd name="T0" fmla="*/ 11 w 11"/>
                    <a:gd name="T1" fmla="*/ 4 h 4"/>
                    <a:gd name="T2" fmla="*/ 11 w 11"/>
                    <a:gd name="T3" fmla="*/ 2 h 4"/>
                    <a:gd name="T4" fmla="*/ 9 w 11"/>
                    <a:gd name="T5" fmla="*/ 0 h 4"/>
                    <a:gd name="T6" fmla="*/ 7 w 11"/>
                    <a:gd name="T7" fmla="*/ 0 h 4"/>
                    <a:gd name="T8" fmla="*/ 3 w 11"/>
                    <a:gd name="T9" fmla="*/ 0 h 4"/>
                    <a:gd name="T10" fmla="*/ 3 w 11"/>
                    <a:gd name="T11" fmla="*/ 2 h 4"/>
                    <a:gd name="T12" fmla="*/ 0 w 11"/>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1" h="4">
                      <a:moveTo>
                        <a:pt x="11" y="4"/>
                      </a:moveTo>
                      <a:lnTo>
                        <a:pt x="11" y="2"/>
                      </a:lnTo>
                      <a:lnTo>
                        <a:pt x="9" y="0"/>
                      </a:lnTo>
                      <a:lnTo>
                        <a:pt x="7" y="0"/>
                      </a:lnTo>
                      <a:lnTo>
                        <a:pt x="3" y="0"/>
                      </a:lnTo>
                      <a:lnTo>
                        <a:pt x="3" y="2"/>
                      </a:lnTo>
                      <a:lnTo>
                        <a:pt x="0" y="4"/>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29" name="Line 373">
                  <a:extLst>
                    <a:ext uri="{FF2B5EF4-FFF2-40B4-BE49-F238E27FC236}">
                      <a16:creationId xmlns:a16="http://schemas.microsoft.com/office/drawing/2014/main" id="{8FB9ED3D-C583-2891-4F7A-515F8530CA9D}"/>
                    </a:ext>
                  </a:extLst>
                </p:cNvPr>
                <p:cNvSpPr>
                  <a:spLocks noChangeShapeType="1"/>
                </p:cNvSpPr>
                <p:nvPr/>
              </p:nvSpPr>
              <p:spPr bwMode="auto">
                <a:xfrm flipH="1">
                  <a:off x="994" y="2247"/>
                  <a:ext cx="153" cy="1"/>
                </a:xfrm>
                <a:prstGeom prst="line">
                  <a:avLst/>
                </a:prstGeom>
                <a:noFill/>
                <a:ln w="555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30" name="Line 374">
                  <a:extLst>
                    <a:ext uri="{FF2B5EF4-FFF2-40B4-BE49-F238E27FC236}">
                      <a16:creationId xmlns:a16="http://schemas.microsoft.com/office/drawing/2014/main" id="{31424DEC-990A-10BB-C705-3636CAD30E02}"/>
                    </a:ext>
                  </a:extLst>
                </p:cNvPr>
                <p:cNvSpPr>
                  <a:spLocks noChangeShapeType="1"/>
                </p:cNvSpPr>
                <p:nvPr/>
              </p:nvSpPr>
              <p:spPr bwMode="auto">
                <a:xfrm>
                  <a:off x="994" y="2198"/>
                  <a:ext cx="153" cy="1"/>
                </a:xfrm>
                <a:prstGeom prst="line">
                  <a:avLst/>
                </a:prstGeom>
                <a:noFill/>
                <a:ln w="555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31" name="Line 375">
                  <a:extLst>
                    <a:ext uri="{FF2B5EF4-FFF2-40B4-BE49-F238E27FC236}">
                      <a16:creationId xmlns:a16="http://schemas.microsoft.com/office/drawing/2014/main" id="{61AB2E6A-EB05-6AE6-82BD-00523AA6268D}"/>
                    </a:ext>
                  </a:extLst>
                </p:cNvPr>
                <p:cNvSpPr>
                  <a:spLocks noChangeShapeType="1"/>
                </p:cNvSpPr>
                <p:nvPr/>
              </p:nvSpPr>
              <p:spPr bwMode="auto">
                <a:xfrm>
                  <a:off x="1072" y="1995"/>
                  <a:ext cx="151" cy="1"/>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32" name="Line 376">
                  <a:extLst>
                    <a:ext uri="{FF2B5EF4-FFF2-40B4-BE49-F238E27FC236}">
                      <a16:creationId xmlns:a16="http://schemas.microsoft.com/office/drawing/2014/main" id="{4AEC27D7-97BA-AC03-D31B-54B827178186}"/>
                    </a:ext>
                  </a:extLst>
                </p:cNvPr>
                <p:cNvSpPr>
                  <a:spLocks noChangeShapeType="1"/>
                </p:cNvSpPr>
                <p:nvPr/>
              </p:nvSpPr>
              <p:spPr bwMode="auto">
                <a:xfrm>
                  <a:off x="1046" y="2882"/>
                  <a:ext cx="50" cy="1"/>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33" name="Line 377">
                  <a:extLst>
                    <a:ext uri="{FF2B5EF4-FFF2-40B4-BE49-F238E27FC236}">
                      <a16:creationId xmlns:a16="http://schemas.microsoft.com/office/drawing/2014/main" id="{063EAE0A-FBD6-A609-817E-DCA5348A0D49}"/>
                    </a:ext>
                  </a:extLst>
                </p:cNvPr>
                <p:cNvSpPr>
                  <a:spLocks noChangeShapeType="1"/>
                </p:cNvSpPr>
                <p:nvPr/>
              </p:nvSpPr>
              <p:spPr bwMode="auto">
                <a:xfrm>
                  <a:off x="1020" y="2856"/>
                  <a:ext cx="102" cy="1"/>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34" name="Line 378">
                  <a:extLst>
                    <a:ext uri="{FF2B5EF4-FFF2-40B4-BE49-F238E27FC236}">
                      <a16:creationId xmlns:a16="http://schemas.microsoft.com/office/drawing/2014/main" id="{CFAE2455-8A07-0103-5FFB-A9BE56CFF0DF}"/>
                    </a:ext>
                  </a:extLst>
                </p:cNvPr>
                <p:cNvSpPr>
                  <a:spLocks noChangeShapeType="1"/>
                </p:cNvSpPr>
                <p:nvPr/>
              </p:nvSpPr>
              <p:spPr bwMode="auto">
                <a:xfrm>
                  <a:off x="994" y="2830"/>
                  <a:ext cx="153" cy="1"/>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35" name="Freeform 379">
                  <a:extLst>
                    <a:ext uri="{FF2B5EF4-FFF2-40B4-BE49-F238E27FC236}">
                      <a16:creationId xmlns:a16="http://schemas.microsoft.com/office/drawing/2014/main" id="{C42D9D90-174C-87A0-9DC5-AC2D055A01DF}"/>
                    </a:ext>
                  </a:extLst>
                </p:cNvPr>
                <p:cNvSpPr>
                  <a:spLocks/>
                </p:cNvSpPr>
                <p:nvPr/>
              </p:nvSpPr>
              <p:spPr bwMode="auto">
                <a:xfrm>
                  <a:off x="1072" y="1792"/>
                  <a:ext cx="1" cy="406"/>
                </a:xfrm>
                <a:custGeom>
                  <a:avLst/>
                  <a:gdLst>
                    <a:gd name="T0" fmla="*/ 0 h 406"/>
                    <a:gd name="T1" fmla="*/ 203 h 406"/>
                    <a:gd name="T2" fmla="*/ 406 h 406"/>
                  </a:gdLst>
                  <a:ahLst/>
                  <a:cxnLst>
                    <a:cxn ang="0">
                      <a:pos x="0" y="T0"/>
                    </a:cxn>
                    <a:cxn ang="0">
                      <a:pos x="0" y="T1"/>
                    </a:cxn>
                    <a:cxn ang="0">
                      <a:pos x="0" y="T2"/>
                    </a:cxn>
                  </a:cxnLst>
                  <a:rect l="0" t="0" r="r" b="b"/>
                  <a:pathLst>
                    <a:path h="406">
                      <a:moveTo>
                        <a:pt x="0" y="0"/>
                      </a:moveTo>
                      <a:lnTo>
                        <a:pt x="0" y="203"/>
                      </a:lnTo>
                      <a:lnTo>
                        <a:pt x="0" y="406"/>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36" name="Line 380">
                  <a:extLst>
                    <a:ext uri="{FF2B5EF4-FFF2-40B4-BE49-F238E27FC236}">
                      <a16:creationId xmlns:a16="http://schemas.microsoft.com/office/drawing/2014/main" id="{86A819D8-DD53-111A-0A9F-9F1AA287838B}"/>
                    </a:ext>
                  </a:extLst>
                </p:cNvPr>
                <p:cNvSpPr>
                  <a:spLocks noChangeShapeType="1"/>
                </p:cNvSpPr>
                <p:nvPr/>
              </p:nvSpPr>
              <p:spPr bwMode="auto">
                <a:xfrm flipH="1">
                  <a:off x="994" y="1792"/>
                  <a:ext cx="153" cy="1"/>
                </a:xfrm>
                <a:prstGeom prst="line">
                  <a:avLst/>
                </a:prstGeom>
                <a:noFill/>
                <a:ln w="555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37" name="Line 381">
                  <a:extLst>
                    <a:ext uri="{FF2B5EF4-FFF2-40B4-BE49-F238E27FC236}">
                      <a16:creationId xmlns:a16="http://schemas.microsoft.com/office/drawing/2014/main" id="{649BB1E7-9B81-E8AD-0EBA-974BCBE68B48}"/>
                    </a:ext>
                  </a:extLst>
                </p:cNvPr>
                <p:cNvSpPr>
                  <a:spLocks noChangeShapeType="1"/>
                </p:cNvSpPr>
                <p:nvPr/>
              </p:nvSpPr>
              <p:spPr bwMode="auto">
                <a:xfrm>
                  <a:off x="994" y="1740"/>
                  <a:ext cx="153" cy="1"/>
                </a:xfrm>
                <a:prstGeom prst="line">
                  <a:avLst/>
                </a:prstGeom>
                <a:noFill/>
                <a:ln w="555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38" name="Line 382">
                  <a:extLst>
                    <a:ext uri="{FF2B5EF4-FFF2-40B4-BE49-F238E27FC236}">
                      <a16:creationId xmlns:a16="http://schemas.microsoft.com/office/drawing/2014/main" id="{05158090-285D-32B4-7AD7-12D9CBA70C7F}"/>
                    </a:ext>
                  </a:extLst>
                </p:cNvPr>
                <p:cNvSpPr>
                  <a:spLocks noChangeShapeType="1"/>
                </p:cNvSpPr>
                <p:nvPr/>
              </p:nvSpPr>
              <p:spPr bwMode="auto">
                <a:xfrm>
                  <a:off x="1072" y="1589"/>
                  <a:ext cx="1" cy="151"/>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39" name="Line 383">
                  <a:extLst>
                    <a:ext uri="{FF2B5EF4-FFF2-40B4-BE49-F238E27FC236}">
                      <a16:creationId xmlns:a16="http://schemas.microsoft.com/office/drawing/2014/main" id="{23B78EEC-52E3-F286-27AD-0A26632DFEDD}"/>
                    </a:ext>
                  </a:extLst>
                </p:cNvPr>
                <p:cNvSpPr>
                  <a:spLocks noChangeShapeType="1"/>
                </p:cNvSpPr>
                <p:nvPr/>
              </p:nvSpPr>
              <p:spPr bwMode="auto">
                <a:xfrm>
                  <a:off x="817" y="1566"/>
                  <a:ext cx="531" cy="6"/>
                </a:xfrm>
                <a:prstGeom prst="line">
                  <a:avLst/>
                </a:prstGeom>
                <a:noFill/>
                <a:ln w="555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40" name="Rectangle 384">
                  <a:extLst>
                    <a:ext uri="{FF2B5EF4-FFF2-40B4-BE49-F238E27FC236}">
                      <a16:creationId xmlns:a16="http://schemas.microsoft.com/office/drawing/2014/main" id="{3D3A99D6-19C4-AC37-67A0-09DB88745E51}"/>
                    </a:ext>
                  </a:extLst>
                </p:cNvPr>
                <p:cNvSpPr>
                  <a:spLocks noChangeArrowheads="1"/>
                </p:cNvSpPr>
                <p:nvPr/>
              </p:nvSpPr>
              <p:spPr bwMode="auto">
                <a:xfrm>
                  <a:off x="818" y="2106"/>
                  <a:ext cx="87" cy="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000" b="1" i="1">
                      <a:solidFill>
                        <a:srgbClr val="000000"/>
                      </a:solidFill>
                      <a:latin typeface="Arial" panose="020B0604020202020204" pitchFamily="34" charset="0"/>
                    </a:rPr>
                    <a:t>2</a:t>
                  </a:r>
                  <a:endParaRPr lang="en-US" altLang="en-US" sz="10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5441" name="Rectangle 385">
                  <a:extLst>
                    <a:ext uri="{FF2B5EF4-FFF2-40B4-BE49-F238E27FC236}">
                      <a16:creationId xmlns:a16="http://schemas.microsoft.com/office/drawing/2014/main" id="{10371E8E-CDD4-8453-4696-613E6A9BE1E8}"/>
                    </a:ext>
                  </a:extLst>
                </p:cNvPr>
                <p:cNvSpPr>
                  <a:spLocks noChangeArrowheads="1"/>
                </p:cNvSpPr>
                <p:nvPr/>
              </p:nvSpPr>
              <p:spPr bwMode="auto">
                <a:xfrm>
                  <a:off x="839" y="1665"/>
                  <a:ext cx="87" cy="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000" b="1" i="1">
                      <a:solidFill>
                        <a:srgbClr val="000000"/>
                      </a:solidFill>
                      <a:latin typeface="Arial" panose="020B0604020202020204" pitchFamily="34" charset="0"/>
                    </a:rPr>
                    <a:t>1</a:t>
                  </a:r>
                  <a:endParaRPr lang="en-US" altLang="en-US" sz="10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5442" name="Rectangle 386">
                  <a:extLst>
                    <a:ext uri="{FF2B5EF4-FFF2-40B4-BE49-F238E27FC236}">
                      <a16:creationId xmlns:a16="http://schemas.microsoft.com/office/drawing/2014/main" id="{6957E1C1-66AC-A818-976F-FFC2D7DC6EA4}"/>
                    </a:ext>
                  </a:extLst>
                </p:cNvPr>
                <p:cNvSpPr>
                  <a:spLocks noChangeArrowheads="1"/>
                </p:cNvSpPr>
                <p:nvPr/>
              </p:nvSpPr>
              <p:spPr bwMode="auto">
                <a:xfrm>
                  <a:off x="720" y="2038"/>
                  <a:ext cx="115" cy="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000" b="1" i="1">
                      <a:solidFill>
                        <a:srgbClr val="000000"/>
                      </a:solidFill>
                      <a:latin typeface="Arial" panose="020B0604020202020204" pitchFamily="34" charset="0"/>
                    </a:rPr>
                    <a:t>C</a:t>
                  </a:r>
                  <a:endParaRPr lang="en-US" altLang="en-US" sz="10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5443" name="Rectangle 387">
                  <a:extLst>
                    <a:ext uri="{FF2B5EF4-FFF2-40B4-BE49-F238E27FC236}">
                      <a16:creationId xmlns:a16="http://schemas.microsoft.com/office/drawing/2014/main" id="{360A7166-22B4-E7FB-4C51-643AF88BE6AC}"/>
                    </a:ext>
                  </a:extLst>
                </p:cNvPr>
                <p:cNvSpPr>
                  <a:spLocks noChangeArrowheads="1"/>
                </p:cNvSpPr>
                <p:nvPr/>
              </p:nvSpPr>
              <p:spPr bwMode="auto">
                <a:xfrm>
                  <a:off x="740" y="1605"/>
                  <a:ext cx="115" cy="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000" b="1" i="1">
                      <a:solidFill>
                        <a:srgbClr val="000000"/>
                      </a:solidFill>
                      <a:latin typeface="Arial" panose="020B0604020202020204" pitchFamily="34" charset="0"/>
                    </a:rPr>
                    <a:t>C</a:t>
                  </a:r>
                  <a:endParaRPr lang="en-US" altLang="en-US" sz="10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5444" name="Rectangle 388">
                  <a:extLst>
                    <a:ext uri="{FF2B5EF4-FFF2-40B4-BE49-F238E27FC236}">
                      <a16:creationId xmlns:a16="http://schemas.microsoft.com/office/drawing/2014/main" id="{76378773-4E66-38AB-0F38-695DAEA7F87A}"/>
                    </a:ext>
                  </a:extLst>
                </p:cNvPr>
                <p:cNvSpPr>
                  <a:spLocks noChangeArrowheads="1"/>
                </p:cNvSpPr>
                <p:nvPr/>
              </p:nvSpPr>
              <p:spPr bwMode="auto">
                <a:xfrm>
                  <a:off x="967" y="1348"/>
                  <a:ext cx="219" cy="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000" b="1" i="1">
                      <a:solidFill>
                        <a:srgbClr val="000000"/>
                      </a:solidFill>
                      <a:latin typeface="Arial" panose="020B0604020202020204" pitchFamily="34" charset="0"/>
                    </a:rPr>
                    <a:t>HV</a:t>
                  </a:r>
                  <a:endParaRPr lang="en-US" altLang="en-US" sz="10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5445" name="Rectangle 389">
                  <a:extLst>
                    <a:ext uri="{FF2B5EF4-FFF2-40B4-BE49-F238E27FC236}">
                      <a16:creationId xmlns:a16="http://schemas.microsoft.com/office/drawing/2014/main" id="{38149BAF-D8B1-FD6B-AC72-A49DD6C0A95F}"/>
                    </a:ext>
                  </a:extLst>
                </p:cNvPr>
                <p:cNvSpPr>
                  <a:spLocks noChangeArrowheads="1"/>
                </p:cNvSpPr>
                <p:nvPr/>
              </p:nvSpPr>
              <p:spPr bwMode="auto">
                <a:xfrm>
                  <a:off x="2085" y="1553"/>
                  <a:ext cx="115" cy="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000" b="1" i="1">
                      <a:solidFill>
                        <a:srgbClr val="000000"/>
                      </a:solidFill>
                      <a:latin typeface="Arial" panose="020B0604020202020204" pitchFamily="34" charset="0"/>
                    </a:rPr>
                    <a:t>C</a:t>
                  </a:r>
                  <a:endParaRPr lang="en-US" altLang="en-US" sz="10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5446" name="Rectangle 390">
                  <a:extLst>
                    <a:ext uri="{FF2B5EF4-FFF2-40B4-BE49-F238E27FC236}">
                      <a16:creationId xmlns:a16="http://schemas.microsoft.com/office/drawing/2014/main" id="{E2853618-2004-99D0-5552-B911A3D4F7BC}"/>
                    </a:ext>
                  </a:extLst>
                </p:cNvPr>
                <p:cNvSpPr>
                  <a:spLocks noChangeArrowheads="1"/>
                </p:cNvSpPr>
                <p:nvPr/>
              </p:nvSpPr>
              <p:spPr bwMode="auto">
                <a:xfrm>
                  <a:off x="1854" y="1765"/>
                  <a:ext cx="115" cy="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000" b="1" i="1">
                      <a:solidFill>
                        <a:srgbClr val="000000"/>
                      </a:solidFill>
                      <a:latin typeface="Arial" panose="020B0604020202020204" pitchFamily="34" charset="0"/>
                    </a:rPr>
                    <a:t>C</a:t>
                  </a:r>
                  <a:endParaRPr lang="en-US" altLang="en-US" sz="10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5447" name="Rectangle 391">
                  <a:extLst>
                    <a:ext uri="{FF2B5EF4-FFF2-40B4-BE49-F238E27FC236}">
                      <a16:creationId xmlns:a16="http://schemas.microsoft.com/office/drawing/2014/main" id="{9904DF51-48D2-D5C1-B6D8-441F7D47D150}"/>
                    </a:ext>
                  </a:extLst>
                </p:cNvPr>
                <p:cNvSpPr>
                  <a:spLocks noChangeArrowheads="1"/>
                </p:cNvSpPr>
                <p:nvPr/>
              </p:nvSpPr>
              <p:spPr bwMode="auto">
                <a:xfrm>
                  <a:off x="2255" y="1802"/>
                  <a:ext cx="115" cy="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000" b="1" i="1">
                      <a:solidFill>
                        <a:srgbClr val="000000"/>
                      </a:solidFill>
                      <a:latin typeface="Arial" panose="020B0604020202020204" pitchFamily="34" charset="0"/>
                    </a:rPr>
                    <a:t>C</a:t>
                  </a:r>
                  <a:endParaRPr lang="en-US" altLang="en-US" sz="10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5448" name="Rectangle 392">
                  <a:extLst>
                    <a:ext uri="{FF2B5EF4-FFF2-40B4-BE49-F238E27FC236}">
                      <a16:creationId xmlns:a16="http://schemas.microsoft.com/office/drawing/2014/main" id="{CDBF7EBD-7190-04AA-F646-A53E159DF15B}"/>
                    </a:ext>
                  </a:extLst>
                </p:cNvPr>
                <p:cNvSpPr>
                  <a:spLocks noChangeArrowheads="1"/>
                </p:cNvSpPr>
                <p:nvPr/>
              </p:nvSpPr>
              <p:spPr bwMode="auto">
                <a:xfrm>
                  <a:off x="2214" y="2145"/>
                  <a:ext cx="97" cy="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000" b="1" i="1">
                      <a:solidFill>
                        <a:srgbClr val="000000"/>
                      </a:solidFill>
                      <a:latin typeface="Arial" panose="020B0604020202020204" pitchFamily="34" charset="0"/>
                    </a:rPr>
                    <a:t>p</a:t>
                  </a:r>
                  <a:endParaRPr lang="en-US" altLang="en-US" sz="10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5449" name="Rectangle 393">
                  <a:extLst>
                    <a:ext uri="{FF2B5EF4-FFF2-40B4-BE49-F238E27FC236}">
                      <a16:creationId xmlns:a16="http://schemas.microsoft.com/office/drawing/2014/main" id="{16E17278-B566-1FB2-4B6D-ED8AD0695163}"/>
                    </a:ext>
                  </a:extLst>
                </p:cNvPr>
                <p:cNvSpPr>
                  <a:spLocks noChangeArrowheads="1"/>
                </p:cNvSpPr>
                <p:nvPr/>
              </p:nvSpPr>
              <p:spPr bwMode="auto">
                <a:xfrm>
                  <a:off x="2758" y="1754"/>
                  <a:ext cx="97" cy="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000" b="1" i="1">
                      <a:solidFill>
                        <a:srgbClr val="000000"/>
                      </a:solidFill>
                      <a:latin typeface="Arial" panose="020B0604020202020204" pitchFamily="34" charset="0"/>
                    </a:rPr>
                    <a:t>p</a:t>
                  </a:r>
                  <a:endParaRPr lang="en-US" altLang="en-US" sz="10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5450" name="Rectangle 394">
                  <a:extLst>
                    <a:ext uri="{FF2B5EF4-FFF2-40B4-BE49-F238E27FC236}">
                      <a16:creationId xmlns:a16="http://schemas.microsoft.com/office/drawing/2014/main" id="{8625B993-C9E5-2C90-E444-57A9D206E003}"/>
                    </a:ext>
                  </a:extLst>
                </p:cNvPr>
                <p:cNvSpPr>
                  <a:spLocks noChangeArrowheads="1"/>
                </p:cNvSpPr>
                <p:nvPr/>
              </p:nvSpPr>
              <p:spPr bwMode="auto">
                <a:xfrm>
                  <a:off x="3116" y="1787"/>
                  <a:ext cx="96"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000" b="1" i="1">
                      <a:solidFill>
                        <a:srgbClr val="000000"/>
                      </a:solidFill>
                      <a:latin typeface="Arial" panose="020B0604020202020204" pitchFamily="34" charset="0"/>
                    </a:rPr>
                    <a:t>p</a:t>
                  </a:r>
                  <a:endParaRPr lang="en-US" altLang="en-US" sz="10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5451" name="Rectangle 395">
                  <a:extLst>
                    <a:ext uri="{FF2B5EF4-FFF2-40B4-BE49-F238E27FC236}">
                      <a16:creationId xmlns:a16="http://schemas.microsoft.com/office/drawing/2014/main" id="{2EF655DB-6573-9090-C890-AC27006B1A27}"/>
                    </a:ext>
                  </a:extLst>
                </p:cNvPr>
                <p:cNvSpPr>
                  <a:spLocks noChangeArrowheads="1"/>
                </p:cNvSpPr>
                <p:nvPr/>
              </p:nvSpPr>
              <p:spPr bwMode="auto">
                <a:xfrm>
                  <a:off x="3030" y="2275"/>
                  <a:ext cx="140" cy="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000" b="1" i="1">
                      <a:solidFill>
                        <a:srgbClr val="000000"/>
                      </a:solidFill>
                      <a:latin typeface="Arial" panose="020B0604020202020204" pitchFamily="34" charset="0"/>
                    </a:rPr>
                    <a:t>m</a:t>
                  </a:r>
                  <a:endParaRPr lang="en-US" altLang="en-US" sz="10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5452" name="Rectangle 396">
                  <a:extLst>
                    <a:ext uri="{FF2B5EF4-FFF2-40B4-BE49-F238E27FC236}">
                      <a16:creationId xmlns:a16="http://schemas.microsoft.com/office/drawing/2014/main" id="{0AC2046B-E1DA-A205-4C89-D18C6485E905}"/>
                    </a:ext>
                  </a:extLst>
                </p:cNvPr>
                <p:cNvSpPr>
                  <a:spLocks noChangeArrowheads="1"/>
                </p:cNvSpPr>
                <p:nvPr/>
              </p:nvSpPr>
              <p:spPr bwMode="auto">
                <a:xfrm>
                  <a:off x="3606" y="2280"/>
                  <a:ext cx="140" cy="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000" b="1" i="1">
                      <a:solidFill>
                        <a:srgbClr val="000000"/>
                      </a:solidFill>
                      <a:latin typeface="Arial" panose="020B0604020202020204" pitchFamily="34" charset="0"/>
                    </a:rPr>
                    <a:t>m</a:t>
                  </a:r>
                  <a:endParaRPr lang="en-US" altLang="en-US" sz="10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5453" name="Rectangle 397">
                  <a:extLst>
                    <a:ext uri="{FF2B5EF4-FFF2-40B4-BE49-F238E27FC236}">
                      <a16:creationId xmlns:a16="http://schemas.microsoft.com/office/drawing/2014/main" id="{CCA43CA9-39A3-9DA4-D3A3-10D5A34ECD70}"/>
                    </a:ext>
                  </a:extLst>
                </p:cNvPr>
                <p:cNvSpPr>
                  <a:spLocks noChangeArrowheads="1"/>
                </p:cNvSpPr>
                <p:nvPr/>
              </p:nvSpPr>
              <p:spPr bwMode="auto">
                <a:xfrm>
                  <a:off x="1995" y="1508"/>
                  <a:ext cx="115" cy="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000" b="1" i="1">
                      <a:solidFill>
                        <a:srgbClr val="000000"/>
                      </a:solidFill>
                      <a:latin typeface="Arial" panose="020B0604020202020204" pitchFamily="34" charset="0"/>
                    </a:rPr>
                    <a:t>C</a:t>
                  </a:r>
                  <a:endParaRPr lang="en-US" altLang="en-US" sz="10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5454" name="Rectangle 398">
                  <a:extLst>
                    <a:ext uri="{FF2B5EF4-FFF2-40B4-BE49-F238E27FC236}">
                      <a16:creationId xmlns:a16="http://schemas.microsoft.com/office/drawing/2014/main" id="{5FB196A8-80E6-8026-7346-E76EDD5D6120}"/>
                    </a:ext>
                  </a:extLst>
                </p:cNvPr>
                <p:cNvSpPr>
                  <a:spLocks noChangeArrowheads="1"/>
                </p:cNvSpPr>
                <p:nvPr/>
              </p:nvSpPr>
              <p:spPr bwMode="auto">
                <a:xfrm>
                  <a:off x="2128" y="2117"/>
                  <a:ext cx="115" cy="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000" b="1" i="1">
                      <a:solidFill>
                        <a:srgbClr val="000000"/>
                      </a:solidFill>
                      <a:latin typeface="Arial" panose="020B0604020202020204" pitchFamily="34" charset="0"/>
                    </a:rPr>
                    <a:t>C</a:t>
                  </a:r>
                  <a:endParaRPr lang="en-US" altLang="en-US" sz="10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5455" name="Rectangle 399">
                  <a:extLst>
                    <a:ext uri="{FF2B5EF4-FFF2-40B4-BE49-F238E27FC236}">
                      <a16:creationId xmlns:a16="http://schemas.microsoft.com/office/drawing/2014/main" id="{9A050005-062A-FB3E-BEA3-EDD88B56EF25}"/>
                    </a:ext>
                  </a:extLst>
                </p:cNvPr>
                <p:cNvSpPr>
                  <a:spLocks noChangeArrowheads="1"/>
                </p:cNvSpPr>
                <p:nvPr/>
              </p:nvSpPr>
              <p:spPr bwMode="auto">
                <a:xfrm>
                  <a:off x="2183" y="1754"/>
                  <a:ext cx="115" cy="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000" b="1" i="1">
                      <a:solidFill>
                        <a:srgbClr val="000000"/>
                      </a:solidFill>
                      <a:latin typeface="Arial" panose="020B0604020202020204" pitchFamily="34" charset="0"/>
                    </a:rPr>
                    <a:t>R</a:t>
                  </a:r>
                  <a:endParaRPr lang="en-US" altLang="en-US" sz="10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5456" name="Rectangle 400">
                  <a:extLst>
                    <a:ext uri="{FF2B5EF4-FFF2-40B4-BE49-F238E27FC236}">
                      <a16:creationId xmlns:a16="http://schemas.microsoft.com/office/drawing/2014/main" id="{FAD23E07-7E4A-09BB-1FC1-37471FAD18BD}"/>
                    </a:ext>
                  </a:extLst>
                </p:cNvPr>
                <p:cNvSpPr>
                  <a:spLocks noChangeArrowheads="1"/>
                </p:cNvSpPr>
                <p:nvPr/>
              </p:nvSpPr>
              <p:spPr bwMode="auto">
                <a:xfrm>
                  <a:off x="1791" y="1741"/>
                  <a:ext cx="97" cy="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000" b="1" i="1">
                      <a:solidFill>
                        <a:srgbClr val="000000"/>
                      </a:solidFill>
                      <a:latin typeface="Arial" panose="020B0604020202020204" pitchFamily="34" charset="0"/>
                    </a:rPr>
                    <a:t>L</a:t>
                  </a:r>
                  <a:endParaRPr lang="en-US" altLang="en-US" sz="10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5457" name="Rectangle 401">
                  <a:extLst>
                    <a:ext uri="{FF2B5EF4-FFF2-40B4-BE49-F238E27FC236}">
                      <a16:creationId xmlns:a16="http://schemas.microsoft.com/office/drawing/2014/main" id="{F08286CA-C5AB-902C-A4EA-A7722A268630}"/>
                    </a:ext>
                  </a:extLst>
                </p:cNvPr>
                <p:cNvSpPr>
                  <a:spLocks noChangeArrowheads="1"/>
                </p:cNvSpPr>
                <p:nvPr/>
              </p:nvSpPr>
              <p:spPr bwMode="auto">
                <a:xfrm>
                  <a:off x="3022" y="1749"/>
                  <a:ext cx="115" cy="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000" b="1" i="1">
                      <a:solidFill>
                        <a:srgbClr val="000000"/>
                      </a:solidFill>
                      <a:latin typeface="Arial" panose="020B0604020202020204" pitchFamily="34" charset="0"/>
                    </a:rPr>
                    <a:t>R</a:t>
                  </a:r>
                  <a:endParaRPr lang="en-US" altLang="en-US" sz="10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5458" name="Line 402">
                  <a:extLst>
                    <a:ext uri="{FF2B5EF4-FFF2-40B4-BE49-F238E27FC236}">
                      <a16:creationId xmlns:a16="http://schemas.microsoft.com/office/drawing/2014/main" id="{64BE6F66-4046-7E8B-4952-D518EE0489F7}"/>
                    </a:ext>
                  </a:extLst>
                </p:cNvPr>
                <p:cNvSpPr>
                  <a:spLocks noChangeShapeType="1"/>
                </p:cNvSpPr>
                <p:nvPr/>
              </p:nvSpPr>
              <p:spPr bwMode="auto">
                <a:xfrm>
                  <a:off x="1072" y="2247"/>
                  <a:ext cx="1" cy="177"/>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59" name="Line 403">
                  <a:extLst>
                    <a:ext uri="{FF2B5EF4-FFF2-40B4-BE49-F238E27FC236}">
                      <a16:creationId xmlns:a16="http://schemas.microsoft.com/office/drawing/2014/main" id="{B98F743D-5E0A-5AA2-8B24-222859C2A91D}"/>
                    </a:ext>
                  </a:extLst>
                </p:cNvPr>
                <p:cNvSpPr>
                  <a:spLocks noChangeShapeType="1"/>
                </p:cNvSpPr>
                <p:nvPr/>
              </p:nvSpPr>
              <p:spPr bwMode="auto">
                <a:xfrm>
                  <a:off x="1072" y="2349"/>
                  <a:ext cx="1" cy="481"/>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60" name="Freeform 404">
                  <a:extLst>
                    <a:ext uri="{FF2B5EF4-FFF2-40B4-BE49-F238E27FC236}">
                      <a16:creationId xmlns:a16="http://schemas.microsoft.com/office/drawing/2014/main" id="{6878D2E4-A04E-F050-8E60-240658E6049D}"/>
                    </a:ext>
                  </a:extLst>
                </p:cNvPr>
                <p:cNvSpPr>
                  <a:spLocks/>
                </p:cNvSpPr>
                <p:nvPr/>
              </p:nvSpPr>
              <p:spPr bwMode="auto">
                <a:xfrm>
                  <a:off x="1752" y="1982"/>
                  <a:ext cx="4" cy="11"/>
                </a:xfrm>
                <a:custGeom>
                  <a:avLst/>
                  <a:gdLst>
                    <a:gd name="T0" fmla="*/ 0 w 4"/>
                    <a:gd name="T1" fmla="*/ 0 h 11"/>
                    <a:gd name="T2" fmla="*/ 2 w 4"/>
                    <a:gd name="T3" fmla="*/ 7 h 11"/>
                    <a:gd name="T4" fmla="*/ 4 w 4"/>
                    <a:gd name="T5" fmla="*/ 11 h 11"/>
                  </a:gdLst>
                  <a:ahLst/>
                  <a:cxnLst>
                    <a:cxn ang="0">
                      <a:pos x="T0" y="T1"/>
                    </a:cxn>
                    <a:cxn ang="0">
                      <a:pos x="T2" y="T3"/>
                    </a:cxn>
                    <a:cxn ang="0">
                      <a:pos x="T4" y="T5"/>
                    </a:cxn>
                  </a:cxnLst>
                  <a:rect l="0" t="0" r="r" b="b"/>
                  <a:pathLst>
                    <a:path w="4" h="11">
                      <a:moveTo>
                        <a:pt x="0" y="0"/>
                      </a:moveTo>
                      <a:lnTo>
                        <a:pt x="2" y="7"/>
                      </a:lnTo>
                      <a:lnTo>
                        <a:pt x="4" y="11"/>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61" name="Freeform 405">
                  <a:extLst>
                    <a:ext uri="{FF2B5EF4-FFF2-40B4-BE49-F238E27FC236}">
                      <a16:creationId xmlns:a16="http://schemas.microsoft.com/office/drawing/2014/main" id="{2CB3E670-459A-628B-1429-24520B2C2DD1}"/>
                    </a:ext>
                  </a:extLst>
                </p:cNvPr>
                <p:cNvSpPr>
                  <a:spLocks/>
                </p:cNvSpPr>
                <p:nvPr/>
              </p:nvSpPr>
              <p:spPr bwMode="auto">
                <a:xfrm>
                  <a:off x="1750" y="1973"/>
                  <a:ext cx="2" cy="9"/>
                </a:xfrm>
                <a:custGeom>
                  <a:avLst/>
                  <a:gdLst>
                    <a:gd name="T0" fmla="*/ 0 w 2"/>
                    <a:gd name="T1" fmla="*/ 0 h 9"/>
                    <a:gd name="T2" fmla="*/ 0 w 2"/>
                    <a:gd name="T3" fmla="*/ 5 h 9"/>
                    <a:gd name="T4" fmla="*/ 2 w 2"/>
                    <a:gd name="T5" fmla="*/ 9 h 9"/>
                  </a:gdLst>
                  <a:ahLst/>
                  <a:cxnLst>
                    <a:cxn ang="0">
                      <a:pos x="T0" y="T1"/>
                    </a:cxn>
                    <a:cxn ang="0">
                      <a:pos x="T2" y="T3"/>
                    </a:cxn>
                    <a:cxn ang="0">
                      <a:pos x="T4" y="T5"/>
                    </a:cxn>
                  </a:cxnLst>
                  <a:rect l="0" t="0" r="r" b="b"/>
                  <a:pathLst>
                    <a:path w="2" h="9">
                      <a:moveTo>
                        <a:pt x="0" y="0"/>
                      </a:moveTo>
                      <a:lnTo>
                        <a:pt x="0" y="5"/>
                      </a:lnTo>
                      <a:lnTo>
                        <a:pt x="2" y="9"/>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62" name="Freeform 406">
                  <a:extLst>
                    <a:ext uri="{FF2B5EF4-FFF2-40B4-BE49-F238E27FC236}">
                      <a16:creationId xmlns:a16="http://schemas.microsoft.com/office/drawing/2014/main" id="{B10B45D8-A472-905F-BB36-3E07E2F7E5C0}"/>
                    </a:ext>
                  </a:extLst>
                </p:cNvPr>
                <p:cNvSpPr>
                  <a:spLocks/>
                </p:cNvSpPr>
                <p:nvPr/>
              </p:nvSpPr>
              <p:spPr bwMode="auto">
                <a:xfrm>
                  <a:off x="1750" y="1961"/>
                  <a:ext cx="4" cy="12"/>
                </a:xfrm>
                <a:custGeom>
                  <a:avLst/>
                  <a:gdLst>
                    <a:gd name="T0" fmla="*/ 4 w 4"/>
                    <a:gd name="T1" fmla="*/ 0 h 12"/>
                    <a:gd name="T2" fmla="*/ 2 w 4"/>
                    <a:gd name="T3" fmla="*/ 6 h 12"/>
                    <a:gd name="T4" fmla="*/ 0 w 4"/>
                    <a:gd name="T5" fmla="*/ 12 h 12"/>
                  </a:gdLst>
                  <a:ahLst/>
                  <a:cxnLst>
                    <a:cxn ang="0">
                      <a:pos x="T0" y="T1"/>
                    </a:cxn>
                    <a:cxn ang="0">
                      <a:pos x="T2" y="T3"/>
                    </a:cxn>
                    <a:cxn ang="0">
                      <a:pos x="T4" y="T5"/>
                    </a:cxn>
                  </a:cxnLst>
                  <a:rect l="0" t="0" r="r" b="b"/>
                  <a:pathLst>
                    <a:path w="4" h="12">
                      <a:moveTo>
                        <a:pt x="4" y="0"/>
                      </a:moveTo>
                      <a:lnTo>
                        <a:pt x="2" y="6"/>
                      </a:lnTo>
                      <a:lnTo>
                        <a:pt x="0" y="1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63" name="Freeform 407">
                  <a:extLst>
                    <a:ext uri="{FF2B5EF4-FFF2-40B4-BE49-F238E27FC236}">
                      <a16:creationId xmlns:a16="http://schemas.microsoft.com/office/drawing/2014/main" id="{C5206AFA-284B-FABA-7EC8-58D31F25CDAF}"/>
                    </a:ext>
                  </a:extLst>
                </p:cNvPr>
                <p:cNvSpPr>
                  <a:spLocks/>
                </p:cNvSpPr>
                <p:nvPr/>
              </p:nvSpPr>
              <p:spPr bwMode="auto">
                <a:xfrm>
                  <a:off x="1754" y="1952"/>
                  <a:ext cx="7" cy="9"/>
                </a:xfrm>
                <a:custGeom>
                  <a:avLst/>
                  <a:gdLst>
                    <a:gd name="T0" fmla="*/ 7 w 7"/>
                    <a:gd name="T1" fmla="*/ 0 h 9"/>
                    <a:gd name="T2" fmla="*/ 2 w 7"/>
                    <a:gd name="T3" fmla="*/ 4 h 9"/>
                    <a:gd name="T4" fmla="*/ 0 w 7"/>
                    <a:gd name="T5" fmla="*/ 9 h 9"/>
                  </a:gdLst>
                  <a:ahLst/>
                  <a:cxnLst>
                    <a:cxn ang="0">
                      <a:pos x="T0" y="T1"/>
                    </a:cxn>
                    <a:cxn ang="0">
                      <a:pos x="T2" y="T3"/>
                    </a:cxn>
                    <a:cxn ang="0">
                      <a:pos x="T4" y="T5"/>
                    </a:cxn>
                  </a:cxnLst>
                  <a:rect l="0" t="0" r="r" b="b"/>
                  <a:pathLst>
                    <a:path w="7" h="9">
                      <a:moveTo>
                        <a:pt x="7" y="0"/>
                      </a:moveTo>
                      <a:lnTo>
                        <a:pt x="2" y="4"/>
                      </a:lnTo>
                      <a:lnTo>
                        <a:pt x="0" y="9"/>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64" name="Freeform 408">
                  <a:extLst>
                    <a:ext uri="{FF2B5EF4-FFF2-40B4-BE49-F238E27FC236}">
                      <a16:creationId xmlns:a16="http://schemas.microsoft.com/office/drawing/2014/main" id="{EBC65B44-2250-1B04-CCE1-FDB83F94277A}"/>
                    </a:ext>
                  </a:extLst>
                </p:cNvPr>
                <p:cNvSpPr>
                  <a:spLocks/>
                </p:cNvSpPr>
                <p:nvPr/>
              </p:nvSpPr>
              <p:spPr bwMode="auto">
                <a:xfrm>
                  <a:off x="1761" y="1945"/>
                  <a:ext cx="10" cy="7"/>
                </a:xfrm>
                <a:custGeom>
                  <a:avLst/>
                  <a:gdLst>
                    <a:gd name="T0" fmla="*/ 10 w 10"/>
                    <a:gd name="T1" fmla="*/ 0 h 7"/>
                    <a:gd name="T2" fmla="*/ 4 w 10"/>
                    <a:gd name="T3" fmla="*/ 3 h 7"/>
                    <a:gd name="T4" fmla="*/ 0 w 10"/>
                    <a:gd name="T5" fmla="*/ 7 h 7"/>
                  </a:gdLst>
                  <a:ahLst/>
                  <a:cxnLst>
                    <a:cxn ang="0">
                      <a:pos x="T0" y="T1"/>
                    </a:cxn>
                    <a:cxn ang="0">
                      <a:pos x="T2" y="T3"/>
                    </a:cxn>
                    <a:cxn ang="0">
                      <a:pos x="T4" y="T5"/>
                    </a:cxn>
                  </a:cxnLst>
                  <a:rect l="0" t="0" r="r" b="b"/>
                  <a:pathLst>
                    <a:path w="10" h="7">
                      <a:moveTo>
                        <a:pt x="10" y="0"/>
                      </a:moveTo>
                      <a:lnTo>
                        <a:pt x="4" y="3"/>
                      </a:lnTo>
                      <a:lnTo>
                        <a:pt x="0" y="7"/>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65" name="Freeform 409">
                  <a:extLst>
                    <a:ext uri="{FF2B5EF4-FFF2-40B4-BE49-F238E27FC236}">
                      <a16:creationId xmlns:a16="http://schemas.microsoft.com/office/drawing/2014/main" id="{F7A24ED8-B3B5-071D-1795-A55C4FEB2E9A}"/>
                    </a:ext>
                  </a:extLst>
                </p:cNvPr>
                <p:cNvSpPr>
                  <a:spLocks/>
                </p:cNvSpPr>
                <p:nvPr/>
              </p:nvSpPr>
              <p:spPr bwMode="auto">
                <a:xfrm>
                  <a:off x="1771" y="1943"/>
                  <a:ext cx="11" cy="2"/>
                </a:xfrm>
                <a:custGeom>
                  <a:avLst/>
                  <a:gdLst>
                    <a:gd name="T0" fmla="*/ 11 w 11"/>
                    <a:gd name="T1" fmla="*/ 0 h 2"/>
                    <a:gd name="T2" fmla="*/ 5 w 11"/>
                    <a:gd name="T3" fmla="*/ 0 h 2"/>
                    <a:gd name="T4" fmla="*/ 0 w 11"/>
                    <a:gd name="T5" fmla="*/ 2 h 2"/>
                  </a:gdLst>
                  <a:ahLst/>
                  <a:cxnLst>
                    <a:cxn ang="0">
                      <a:pos x="T0" y="T1"/>
                    </a:cxn>
                    <a:cxn ang="0">
                      <a:pos x="T2" y="T3"/>
                    </a:cxn>
                    <a:cxn ang="0">
                      <a:pos x="T4" y="T5"/>
                    </a:cxn>
                  </a:cxnLst>
                  <a:rect l="0" t="0" r="r" b="b"/>
                  <a:pathLst>
                    <a:path w="11" h="2">
                      <a:moveTo>
                        <a:pt x="11" y="0"/>
                      </a:moveTo>
                      <a:lnTo>
                        <a:pt x="5" y="0"/>
                      </a:lnTo>
                      <a:lnTo>
                        <a:pt x="0" y="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66" name="Freeform 410">
                  <a:extLst>
                    <a:ext uri="{FF2B5EF4-FFF2-40B4-BE49-F238E27FC236}">
                      <a16:creationId xmlns:a16="http://schemas.microsoft.com/office/drawing/2014/main" id="{CA020EA1-5193-40CD-B98C-BE31AB30722A}"/>
                    </a:ext>
                  </a:extLst>
                </p:cNvPr>
                <p:cNvSpPr>
                  <a:spLocks/>
                </p:cNvSpPr>
                <p:nvPr/>
              </p:nvSpPr>
              <p:spPr bwMode="auto">
                <a:xfrm>
                  <a:off x="1782" y="1943"/>
                  <a:ext cx="11" cy="2"/>
                </a:xfrm>
                <a:custGeom>
                  <a:avLst/>
                  <a:gdLst>
                    <a:gd name="T0" fmla="*/ 11 w 11"/>
                    <a:gd name="T1" fmla="*/ 2 h 2"/>
                    <a:gd name="T2" fmla="*/ 7 w 11"/>
                    <a:gd name="T3" fmla="*/ 0 h 2"/>
                    <a:gd name="T4" fmla="*/ 0 w 11"/>
                    <a:gd name="T5" fmla="*/ 0 h 2"/>
                  </a:gdLst>
                  <a:ahLst/>
                  <a:cxnLst>
                    <a:cxn ang="0">
                      <a:pos x="T0" y="T1"/>
                    </a:cxn>
                    <a:cxn ang="0">
                      <a:pos x="T2" y="T3"/>
                    </a:cxn>
                    <a:cxn ang="0">
                      <a:pos x="T4" y="T5"/>
                    </a:cxn>
                  </a:cxnLst>
                  <a:rect l="0" t="0" r="r" b="b"/>
                  <a:pathLst>
                    <a:path w="11" h="2">
                      <a:moveTo>
                        <a:pt x="11" y="2"/>
                      </a:moveTo>
                      <a:lnTo>
                        <a:pt x="7" y="0"/>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67" name="Freeform 411">
                  <a:extLst>
                    <a:ext uri="{FF2B5EF4-FFF2-40B4-BE49-F238E27FC236}">
                      <a16:creationId xmlns:a16="http://schemas.microsoft.com/office/drawing/2014/main" id="{9214BCA7-B684-DECE-993C-B3EFF815FFA1}"/>
                    </a:ext>
                  </a:extLst>
                </p:cNvPr>
                <p:cNvSpPr>
                  <a:spLocks/>
                </p:cNvSpPr>
                <p:nvPr/>
              </p:nvSpPr>
              <p:spPr bwMode="auto">
                <a:xfrm>
                  <a:off x="1793" y="1945"/>
                  <a:ext cx="11" cy="7"/>
                </a:xfrm>
                <a:custGeom>
                  <a:avLst/>
                  <a:gdLst>
                    <a:gd name="T0" fmla="*/ 11 w 11"/>
                    <a:gd name="T1" fmla="*/ 7 h 7"/>
                    <a:gd name="T2" fmla="*/ 6 w 11"/>
                    <a:gd name="T3" fmla="*/ 3 h 7"/>
                    <a:gd name="T4" fmla="*/ 0 w 11"/>
                    <a:gd name="T5" fmla="*/ 0 h 7"/>
                  </a:gdLst>
                  <a:ahLst/>
                  <a:cxnLst>
                    <a:cxn ang="0">
                      <a:pos x="T0" y="T1"/>
                    </a:cxn>
                    <a:cxn ang="0">
                      <a:pos x="T2" y="T3"/>
                    </a:cxn>
                    <a:cxn ang="0">
                      <a:pos x="T4" y="T5"/>
                    </a:cxn>
                  </a:cxnLst>
                  <a:rect l="0" t="0" r="r" b="b"/>
                  <a:pathLst>
                    <a:path w="11" h="7">
                      <a:moveTo>
                        <a:pt x="11" y="7"/>
                      </a:moveTo>
                      <a:lnTo>
                        <a:pt x="6" y="3"/>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68" name="Freeform 412">
                  <a:extLst>
                    <a:ext uri="{FF2B5EF4-FFF2-40B4-BE49-F238E27FC236}">
                      <a16:creationId xmlns:a16="http://schemas.microsoft.com/office/drawing/2014/main" id="{93F5B892-1021-BDD0-CF98-D9F4DADF2FD4}"/>
                    </a:ext>
                  </a:extLst>
                </p:cNvPr>
                <p:cNvSpPr>
                  <a:spLocks/>
                </p:cNvSpPr>
                <p:nvPr/>
              </p:nvSpPr>
              <p:spPr bwMode="auto">
                <a:xfrm>
                  <a:off x="1804" y="1952"/>
                  <a:ext cx="8" cy="11"/>
                </a:xfrm>
                <a:custGeom>
                  <a:avLst/>
                  <a:gdLst>
                    <a:gd name="T0" fmla="*/ 8 w 8"/>
                    <a:gd name="T1" fmla="*/ 11 h 11"/>
                    <a:gd name="T2" fmla="*/ 4 w 8"/>
                    <a:gd name="T3" fmla="*/ 4 h 11"/>
                    <a:gd name="T4" fmla="*/ 0 w 8"/>
                    <a:gd name="T5" fmla="*/ 0 h 11"/>
                  </a:gdLst>
                  <a:ahLst/>
                  <a:cxnLst>
                    <a:cxn ang="0">
                      <a:pos x="T0" y="T1"/>
                    </a:cxn>
                    <a:cxn ang="0">
                      <a:pos x="T2" y="T3"/>
                    </a:cxn>
                    <a:cxn ang="0">
                      <a:pos x="T4" y="T5"/>
                    </a:cxn>
                  </a:cxnLst>
                  <a:rect l="0" t="0" r="r" b="b"/>
                  <a:pathLst>
                    <a:path w="8" h="11">
                      <a:moveTo>
                        <a:pt x="8" y="11"/>
                      </a:moveTo>
                      <a:lnTo>
                        <a:pt x="4" y="4"/>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69" name="Freeform 413">
                  <a:extLst>
                    <a:ext uri="{FF2B5EF4-FFF2-40B4-BE49-F238E27FC236}">
                      <a16:creationId xmlns:a16="http://schemas.microsoft.com/office/drawing/2014/main" id="{BB8A47B0-646B-82D9-1F4F-8A0B563C8EFA}"/>
                    </a:ext>
                  </a:extLst>
                </p:cNvPr>
                <p:cNvSpPr>
                  <a:spLocks/>
                </p:cNvSpPr>
                <p:nvPr/>
              </p:nvSpPr>
              <p:spPr bwMode="auto">
                <a:xfrm>
                  <a:off x="1812" y="1963"/>
                  <a:ext cx="3" cy="10"/>
                </a:xfrm>
                <a:custGeom>
                  <a:avLst/>
                  <a:gdLst>
                    <a:gd name="T0" fmla="*/ 3 w 3"/>
                    <a:gd name="T1" fmla="*/ 10 h 10"/>
                    <a:gd name="T2" fmla="*/ 3 w 3"/>
                    <a:gd name="T3" fmla="*/ 4 h 10"/>
                    <a:gd name="T4" fmla="*/ 0 w 3"/>
                    <a:gd name="T5" fmla="*/ 0 h 10"/>
                  </a:gdLst>
                  <a:ahLst/>
                  <a:cxnLst>
                    <a:cxn ang="0">
                      <a:pos x="T0" y="T1"/>
                    </a:cxn>
                    <a:cxn ang="0">
                      <a:pos x="T2" y="T3"/>
                    </a:cxn>
                    <a:cxn ang="0">
                      <a:pos x="T4" y="T5"/>
                    </a:cxn>
                  </a:cxnLst>
                  <a:rect l="0" t="0" r="r" b="b"/>
                  <a:pathLst>
                    <a:path w="3" h="10">
                      <a:moveTo>
                        <a:pt x="3" y="10"/>
                      </a:moveTo>
                      <a:lnTo>
                        <a:pt x="3" y="4"/>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70" name="Freeform 414">
                  <a:extLst>
                    <a:ext uri="{FF2B5EF4-FFF2-40B4-BE49-F238E27FC236}">
                      <a16:creationId xmlns:a16="http://schemas.microsoft.com/office/drawing/2014/main" id="{044D70A1-57DE-1304-BCCD-4116002E1EE3}"/>
                    </a:ext>
                  </a:extLst>
                </p:cNvPr>
                <p:cNvSpPr>
                  <a:spLocks/>
                </p:cNvSpPr>
                <p:nvPr/>
              </p:nvSpPr>
              <p:spPr bwMode="auto">
                <a:xfrm>
                  <a:off x="1812" y="1973"/>
                  <a:ext cx="3" cy="18"/>
                </a:xfrm>
                <a:custGeom>
                  <a:avLst/>
                  <a:gdLst>
                    <a:gd name="T0" fmla="*/ 0 w 3"/>
                    <a:gd name="T1" fmla="*/ 18 h 18"/>
                    <a:gd name="T2" fmla="*/ 3 w 3"/>
                    <a:gd name="T3" fmla="*/ 9 h 18"/>
                    <a:gd name="T4" fmla="*/ 3 w 3"/>
                    <a:gd name="T5" fmla="*/ 0 h 18"/>
                  </a:gdLst>
                  <a:ahLst/>
                  <a:cxnLst>
                    <a:cxn ang="0">
                      <a:pos x="T0" y="T1"/>
                    </a:cxn>
                    <a:cxn ang="0">
                      <a:pos x="T2" y="T3"/>
                    </a:cxn>
                    <a:cxn ang="0">
                      <a:pos x="T4" y="T5"/>
                    </a:cxn>
                  </a:cxnLst>
                  <a:rect l="0" t="0" r="r" b="b"/>
                  <a:pathLst>
                    <a:path w="3" h="18">
                      <a:moveTo>
                        <a:pt x="0" y="18"/>
                      </a:moveTo>
                      <a:lnTo>
                        <a:pt x="3" y="9"/>
                      </a:lnTo>
                      <a:lnTo>
                        <a:pt x="3"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71" name="Freeform 415">
                  <a:extLst>
                    <a:ext uri="{FF2B5EF4-FFF2-40B4-BE49-F238E27FC236}">
                      <a16:creationId xmlns:a16="http://schemas.microsoft.com/office/drawing/2014/main" id="{0429B4C9-1B4A-C734-C5B0-CE69CB109BB8}"/>
                    </a:ext>
                  </a:extLst>
                </p:cNvPr>
                <p:cNvSpPr>
                  <a:spLocks/>
                </p:cNvSpPr>
                <p:nvPr/>
              </p:nvSpPr>
              <p:spPr bwMode="auto">
                <a:xfrm>
                  <a:off x="1808" y="1991"/>
                  <a:ext cx="4" cy="2"/>
                </a:xfrm>
                <a:custGeom>
                  <a:avLst/>
                  <a:gdLst>
                    <a:gd name="T0" fmla="*/ 0 w 4"/>
                    <a:gd name="T1" fmla="*/ 2 h 2"/>
                    <a:gd name="T2" fmla="*/ 2 w 4"/>
                    <a:gd name="T3" fmla="*/ 2 h 2"/>
                    <a:gd name="T4" fmla="*/ 4 w 4"/>
                    <a:gd name="T5" fmla="*/ 0 h 2"/>
                  </a:gdLst>
                  <a:ahLst/>
                  <a:cxnLst>
                    <a:cxn ang="0">
                      <a:pos x="T0" y="T1"/>
                    </a:cxn>
                    <a:cxn ang="0">
                      <a:pos x="T2" y="T3"/>
                    </a:cxn>
                    <a:cxn ang="0">
                      <a:pos x="T4" y="T5"/>
                    </a:cxn>
                  </a:cxnLst>
                  <a:rect l="0" t="0" r="r" b="b"/>
                  <a:pathLst>
                    <a:path w="4" h="2">
                      <a:moveTo>
                        <a:pt x="0" y="2"/>
                      </a:moveTo>
                      <a:lnTo>
                        <a:pt x="2" y="2"/>
                      </a:lnTo>
                      <a:lnTo>
                        <a:pt x="4"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72" name="Freeform 416">
                  <a:extLst>
                    <a:ext uri="{FF2B5EF4-FFF2-40B4-BE49-F238E27FC236}">
                      <a16:creationId xmlns:a16="http://schemas.microsoft.com/office/drawing/2014/main" id="{50D814BE-1E84-2B48-8E35-683B6945BDB0}"/>
                    </a:ext>
                  </a:extLst>
                </p:cNvPr>
                <p:cNvSpPr>
                  <a:spLocks/>
                </p:cNvSpPr>
                <p:nvPr/>
              </p:nvSpPr>
              <p:spPr bwMode="auto">
                <a:xfrm>
                  <a:off x="1804" y="1991"/>
                  <a:ext cx="4" cy="2"/>
                </a:xfrm>
                <a:custGeom>
                  <a:avLst/>
                  <a:gdLst>
                    <a:gd name="T0" fmla="*/ 0 w 4"/>
                    <a:gd name="T1" fmla="*/ 0 h 2"/>
                    <a:gd name="T2" fmla="*/ 2 w 4"/>
                    <a:gd name="T3" fmla="*/ 2 h 2"/>
                    <a:gd name="T4" fmla="*/ 4 w 4"/>
                    <a:gd name="T5" fmla="*/ 2 h 2"/>
                  </a:gdLst>
                  <a:ahLst/>
                  <a:cxnLst>
                    <a:cxn ang="0">
                      <a:pos x="T0" y="T1"/>
                    </a:cxn>
                    <a:cxn ang="0">
                      <a:pos x="T2" y="T3"/>
                    </a:cxn>
                    <a:cxn ang="0">
                      <a:pos x="T4" y="T5"/>
                    </a:cxn>
                  </a:cxnLst>
                  <a:rect l="0" t="0" r="r" b="b"/>
                  <a:pathLst>
                    <a:path w="4" h="2">
                      <a:moveTo>
                        <a:pt x="0" y="0"/>
                      </a:moveTo>
                      <a:lnTo>
                        <a:pt x="2" y="2"/>
                      </a:lnTo>
                      <a:lnTo>
                        <a:pt x="4" y="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73" name="Freeform 417">
                  <a:extLst>
                    <a:ext uri="{FF2B5EF4-FFF2-40B4-BE49-F238E27FC236}">
                      <a16:creationId xmlns:a16="http://schemas.microsoft.com/office/drawing/2014/main" id="{A5BE5907-FC8B-3CD4-CB17-D8A1EAFC5928}"/>
                    </a:ext>
                  </a:extLst>
                </p:cNvPr>
                <p:cNvSpPr>
                  <a:spLocks/>
                </p:cNvSpPr>
                <p:nvPr/>
              </p:nvSpPr>
              <p:spPr bwMode="auto">
                <a:xfrm>
                  <a:off x="1802" y="1973"/>
                  <a:ext cx="2" cy="18"/>
                </a:xfrm>
                <a:custGeom>
                  <a:avLst/>
                  <a:gdLst>
                    <a:gd name="T0" fmla="*/ 0 w 2"/>
                    <a:gd name="T1" fmla="*/ 0 h 18"/>
                    <a:gd name="T2" fmla="*/ 0 w 2"/>
                    <a:gd name="T3" fmla="*/ 9 h 18"/>
                    <a:gd name="T4" fmla="*/ 2 w 2"/>
                    <a:gd name="T5" fmla="*/ 18 h 18"/>
                  </a:gdLst>
                  <a:ahLst/>
                  <a:cxnLst>
                    <a:cxn ang="0">
                      <a:pos x="T0" y="T1"/>
                    </a:cxn>
                    <a:cxn ang="0">
                      <a:pos x="T2" y="T3"/>
                    </a:cxn>
                    <a:cxn ang="0">
                      <a:pos x="T4" y="T5"/>
                    </a:cxn>
                  </a:cxnLst>
                  <a:rect l="0" t="0" r="r" b="b"/>
                  <a:pathLst>
                    <a:path w="2" h="18">
                      <a:moveTo>
                        <a:pt x="0" y="0"/>
                      </a:moveTo>
                      <a:lnTo>
                        <a:pt x="0" y="9"/>
                      </a:lnTo>
                      <a:lnTo>
                        <a:pt x="2" y="18"/>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74" name="Freeform 418">
                  <a:extLst>
                    <a:ext uri="{FF2B5EF4-FFF2-40B4-BE49-F238E27FC236}">
                      <a16:creationId xmlns:a16="http://schemas.microsoft.com/office/drawing/2014/main" id="{B74CDBA5-0FB6-E920-DF66-8FD6A26092A6}"/>
                    </a:ext>
                  </a:extLst>
                </p:cNvPr>
                <p:cNvSpPr>
                  <a:spLocks/>
                </p:cNvSpPr>
                <p:nvPr/>
              </p:nvSpPr>
              <p:spPr bwMode="auto">
                <a:xfrm>
                  <a:off x="1802" y="1961"/>
                  <a:ext cx="2" cy="12"/>
                </a:xfrm>
                <a:custGeom>
                  <a:avLst/>
                  <a:gdLst>
                    <a:gd name="T0" fmla="*/ 2 w 2"/>
                    <a:gd name="T1" fmla="*/ 0 h 12"/>
                    <a:gd name="T2" fmla="*/ 2 w 2"/>
                    <a:gd name="T3" fmla="*/ 6 h 12"/>
                    <a:gd name="T4" fmla="*/ 0 w 2"/>
                    <a:gd name="T5" fmla="*/ 12 h 12"/>
                  </a:gdLst>
                  <a:ahLst/>
                  <a:cxnLst>
                    <a:cxn ang="0">
                      <a:pos x="T0" y="T1"/>
                    </a:cxn>
                    <a:cxn ang="0">
                      <a:pos x="T2" y="T3"/>
                    </a:cxn>
                    <a:cxn ang="0">
                      <a:pos x="T4" y="T5"/>
                    </a:cxn>
                  </a:cxnLst>
                  <a:rect l="0" t="0" r="r" b="b"/>
                  <a:pathLst>
                    <a:path w="2" h="12">
                      <a:moveTo>
                        <a:pt x="2" y="0"/>
                      </a:moveTo>
                      <a:lnTo>
                        <a:pt x="2" y="6"/>
                      </a:lnTo>
                      <a:lnTo>
                        <a:pt x="0" y="1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75" name="Freeform 419">
                  <a:extLst>
                    <a:ext uri="{FF2B5EF4-FFF2-40B4-BE49-F238E27FC236}">
                      <a16:creationId xmlns:a16="http://schemas.microsoft.com/office/drawing/2014/main" id="{CB0ED5C7-3E2A-CCBB-A47D-10C03FC12383}"/>
                    </a:ext>
                  </a:extLst>
                </p:cNvPr>
                <p:cNvSpPr>
                  <a:spLocks/>
                </p:cNvSpPr>
                <p:nvPr/>
              </p:nvSpPr>
              <p:spPr bwMode="auto">
                <a:xfrm>
                  <a:off x="1804" y="1952"/>
                  <a:ext cx="8" cy="9"/>
                </a:xfrm>
                <a:custGeom>
                  <a:avLst/>
                  <a:gdLst>
                    <a:gd name="T0" fmla="*/ 8 w 8"/>
                    <a:gd name="T1" fmla="*/ 0 h 9"/>
                    <a:gd name="T2" fmla="*/ 4 w 8"/>
                    <a:gd name="T3" fmla="*/ 4 h 9"/>
                    <a:gd name="T4" fmla="*/ 0 w 8"/>
                    <a:gd name="T5" fmla="*/ 9 h 9"/>
                  </a:gdLst>
                  <a:ahLst/>
                  <a:cxnLst>
                    <a:cxn ang="0">
                      <a:pos x="T0" y="T1"/>
                    </a:cxn>
                    <a:cxn ang="0">
                      <a:pos x="T2" y="T3"/>
                    </a:cxn>
                    <a:cxn ang="0">
                      <a:pos x="T4" y="T5"/>
                    </a:cxn>
                  </a:cxnLst>
                  <a:rect l="0" t="0" r="r" b="b"/>
                  <a:pathLst>
                    <a:path w="8" h="9">
                      <a:moveTo>
                        <a:pt x="8" y="0"/>
                      </a:moveTo>
                      <a:lnTo>
                        <a:pt x="4" y="4"/>
                      </a:lnTo>
                      <a:lnTo>
                        <a:pt x="0" y="9"/>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76" name="Freeform 420">
                  <a:extLst>
                    <a:ext uri="{FF2B5EF4-FFF2-40B4-BE49-F238E27FC236}">
                      <a16:creationId xmlns:a16="http://schemas.microsoft.com/office/drawing/2014/main" id="{5BACF0C3-B992-2BEB-FCA0-1F983E7A0EA2}"/>
                    </a:ext>
                  </a:extLst>
                </p:cNvPr>
                <p:cNvSpPr>
                  <a:spLocks/>
                </p:cNvSpPr>
                <p:nvPr/>
              </p:nvSpPr>
              <p:spPr bwMode="auto">
                <a:xfrm>
                  <a:off x="1812" y="1945"/>
                  <a:ext cx="9" cy="7"/>
                </a:xfrm>
                <a:custGeom>
                  <a:avLst/>
                  <a:gdLst>
                    <a:gd name="T0" fmla="*/ 9 w 9"/>
                    <a:gd name="T1" fmla="*/ 0 h 7"/>
                    <a:gd name="T2" fmla="*/ 5 w 9"/>
                    <a:gd name="T3" fmla="*/ 3 h 7"/>
                    <a:gd name="T4" fmla="*/ 0 w 9"/>
                    <a:gd name="T5" fmla="*/ 7 h 7"/>
                  </a:gdLst>
                  <a:ahLst/>
                  <a:cxnLst>
                    <a:cxn ang="0">
                      <a:pos x="T0" y="T1"/>
                    </a:cxn>
                    <a:cxn ang="0">
                      <a:pos x="T2" y="T3"/>
                    </a:cxn>
                    <a:cxn ang="0">
                      <a:pos x="T4" y="T5"/>
                    </a:cxn>
                  </a:cxnLst>
                  <a:rect l="0" t="0" r="r" b="b"/>
                  <a:pathLst>
                    <a:path w="9" h="7">
                      <a:moveTo>
                        <a:pt x="9" y="0"/>
                      </a:moveTo>
                      <a:lnTo>
                        <a:pt x="5" y="3"/>
                      </a:lnTo>
                      <a:lnTo>
                        <a:pt x="0" y="7"/>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77" name="Freeform 421">
                  <a:extLst>
                    <a:ext uri="{FF2B5EF4-FFF2-40B4-BE49-F238E27FC236}">
                      <a16:creationId xmlns:a16="http://schemas.microsoft.com/office/drawing/2014/main" id="{8E20F3AE-474B-1286-0A38-49522880857D}"/>
                    </a:ext>
                  </a:extLst>
                </p:cNvPr>
                <p:cNvSpPr>
                  <a:spLocks/>
                </p:cNvSpPr>
                <p:nvPr/>
              </p:nvSpPr>
              <p:spPr bwMode="auto">
                <a:xfrm>
                  <a:off x="1821" y="1943"/>
                  <a:ext cx="11" cy="2"/>
                </a:xfrm>
                <a:custGeom>
                  <a:avLst/>
                  <a:gdLst>
                    <a:gd name="T0" fmla="*/ 11 w 11"/>
                    <a:gd name="T1" fmla="*/ 0 h 2"/>
                    <a:gd name="T2" fmla="*/ 6 w 11"/>
                    <a:gd name="T3" fmla="*/ 0 h 2"/>
                    <a:gd name="T4" fmla="*/ 0 w 11"/>
                    <a:gd name="T5" fmla="*/ 2 h 2"/>
                  </a:gdLst>
                  <a:ahLst/>
                  <a:cxnLst>
                    <a:cxn ang="0">
                      <a:pos x="T0" y="T1"/>
                    </a:cxn>
                    <a:cxn ang="0">
                      <a:pos x="T2" y="T3"/>
                    </a:cxn>
                    <a:cxn ang="0">
                      <a:pos x="T4" y="T5"/>
                    </a:cxn>
                  </a:cxnLst>
                  <a:rect l="0" t="0" r="r" b="b"/>
                  <a:pathLst>
                    <a:path w="11" h="2">
                      <a:moveTo>
                        <a:pt x="11" y="0"/>
                      </a:moveTo>
                      <a:lnTo>
                        <a:pt x="6" y="0"/>
                      </a:lnTo>
                      <a:lnTo>
                        <a:pt x="0" y="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78" name="Freeform 422">
                  <a:extLst>
                    <a:ext uri="{FF2B5EF4-FFF2-40B4-BE49-F238E27FC236}">
                      <a16:creationId xmlns:a16="http://schemas.microsoft.com/office/drawing/2014/main" id="{D2F3D5B5-7EF0-60D6-21F3-1E78E185F4B2}"/>
                    </a:ext>
                  </a:extLst>
                </p:cNvPr>
                <p:cNvSpPr>
                  <a:spLocks/>
                </p:cNvSpPr>
                <p:nvPr/>
              </p:nvSpPr>
              <p:spPr bwMode="auto">
                <a:xfrm>
                  <a:off x="1832" y="1943"/>
                  <a:ext cx="13" cy="2"/>
                </a:xfrm>
                <a:custGeom>
                  <a:avLst/>
                  <a:gdLst>
                    <a:gd name="T0" fmla="*/ 13 w 13"/>
                    <a:gd name="T1" fmla="*/ 2 h 2"/>
                    <a:gd name="T2" fmla="*/ 6 w 13"/>
                    <a:gd name="T3" fmla="*/ 0 h 2"/>
                    <a:gd name="T4" fmla="*/ 0 w 13"/>
                    <a:gd name="T5" fmla="*/ 0 h 2"/>
                  </a:gdLst>
                  <a:ahLst/>
                  <a:cxnLst>
                    <a:cxn ang="0">
                      <a:pos x="T0" y="T1"/>
                    </a:cxn>
                    <a:cxn ang="0">
                      <a:pos x="T2" y="T3"/>
                    </a:cxn>
                    <a:cxn ang="0">
                      <a:pos x="T4" y="T5"/>
                    </a:cxn>
                  </a:cxnLst>
                  <a:rect l="0" t="0" r="r" b="b"/>
                  <a:pathLst>
                    <a:path w="13" h="2">
                      <a:moveTo>
                        <a:pt x="13" y="2"/>
                      </a:moveTo>
                      <a:lnTo>
                        <a:pt x="6" y="0"/>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79" name="Freeform 423">
                  <a:extLst>
                    <a:ext uri="{FF2B5EF4-FFF2-40B4-BE49-F238E27FC236}">
                      <a16:creationId xmlns:a16="http://schemas.microsoft.com/office/drawing/2014/main" id="{D3F0440A-709F-B009-1E66-FBE5019C9161}"/>
                    </a:ext>
                  </a:extLst>
                </p:cNvPr>
                <p:cNvSpPr>
                  <a:spLocks/>
                </p:cNvSpPr>
                <p:nvPr/>
              </p:nvSpPr>
              <p:spPr bwMode="auto">
                <a:xfrm>
                  <a:off x="1845" y="1945"/>
                  <a:ext cx="8" cy="7"/>
                </a:xfrm>
                <a:custGeom>
                  <a:avLst/>
                  <a:gdLst>
                    <a:gd name="T0" fmla="*/ 8 w 8"/>
                    <a:gd name="T1" fmla="*/ 7 h 7"/>
                    <a:gd name="T2" fmla="*/ 4 w 8"/>
                    <a:gd name="T3" fmla="*/ 3 h 7"/>
                    <a:gd name="T4" fmla="*/ 0 w 8"/>
                    <a:gd name="T5" fmla="*/ 0 h 7"/>
                  </a:gdLst>
                  <a:ahLst/>
                  <a:cxnLst>
                    <a:cxn ang="0">
                      <a:pos x="T0" y="T1"/>
                    </a:cxn>
                    <a:cxn ang="0">
                      <a:pos x="T2" y="T3"/>
                    </a:cxn>
                    <a:cxn ang="0">
                      <a:pos x="T4" y="T5"/>
                    </a:cxn>
                  </a:cxnLst>
                  <a:rect l="0" t="0" r="r" b="b"/>
                  <a:pathLst>
                    <a:path w="8" h="7">
                      <a:moveTo>
                        <a:pt x="8" y="7"/>
                      </a:moveTo>
                      <a:lnTo>
                        <a:pt x="4" y="3"/>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80" name="Freeform 424">
                  <a:extLst>
                    <a:ext uri="{FF2B5EF4-FFF2-40B4-BE49-F238E27FC236}">
                      <a16:creationId xmlns:a16="http://schemas.microsoft.com/office/drawing/2014/main" id="{8EC85659-65E2-898B-8A84-E02DB0BA63C7}"/>
                    </a:ext>
                  </a:extLst>
                </p:cNvPr>
                <p:cNvSpPr>
                  <a:spLocks/>
                </p:cNvSpPr>
                <p:nvPr/>
              </p:nvSpPr>
              <p:spPr bwMode="auto">
                <a:xfrm>
                  <a:off x="1853" y="1952"/>
                  <a:ext cx="9" cy="9"/>
                </a:xfrm>
                <a:custGeom>
                  <a:avLst/>
                  <a:gdLst>
                    <a:gd name="T0" fmla="*/ 9 w 9"/>
                    <a:gd name="T1" fmla="*/ 9 h 9"/>
                    <a:gd name="T2" fmla="*/ 5 w 9"/>
                    <a:gd name="T3" fmla="*/ 4 h 9"/>
                    <a:gd name="T4" fmla="*/ 0 w 9"/>
                    <a:gd name="T5" fmla="*/ 0 h 9"/>
                  </a:gdLst>
                  <a:ahLst/>
                  <a:cxnLst>
                    <a:cxn ang="0">
                      <a:pos x="T0" y="T1"/>
                    </a:cxn>
                    <a:cxn ang="0">
                      <a:pos x="T2" y="T3"/>
                    </a:cxn>
                    <a:cxn ang="0">
                      <a:pos x="T4" y="T5"/>
                    </a:cxn>
                  </a:cxnLst>
                  <a:rect l="0" t="0" r="r" b="b"/>
                  <a:pathLst>
                    <a:path w="9" h="9">
                      <a:moveTo>
                        <a:pt x="9" y="9"/>
                      </a:moveTo>
                      <a:lnTo>
                        <a:pt x="5" y="4"/>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81" name="Freeform 425">
                  <a:extLst>
                    <a:ext uri="{FF2B5EF4-FFF2-40B4-BE49-F238E27FC236}">
                      <a16:creationId xmlns:a16="http://schemas.microsoft.com/office/drawing/2014/main" id="{479ACCAC-E251-530A-83E4-ED726D6F617B}"/>
                    </a:ext>
                  </a:extLst>
                </p:cNvPr>
                <p:cNvSpPr>
                  <a:spLocks/>
                </p:cNvSpPr>
                <p:nvPr/>
              </p:nvSpPr>
              <p:spPr bwMode="auto">
                <a:xfrm>
                  <a:off x="1862" y="1961"/>
                  <a:ext cx="4" cy="12"/>
                </a:xfrm>
                <a:custGeom>
                  <a:avLst/>
                  <a:gdLst>
                    <a:gd name="T0" fmla="*/ 4 w 4"/>
                    <a:gd name="T1" fmla="*/ 12 h 12"/>
                    <a:gd name="T2" fmla="*/ 2 w 4"/>
                    <a:gd name="T3" fmla="*/ 6 h 12"/>
                    <a:gd name="T4" fmla="*/ 0 w 4"/>
                    <a:gd name="T5" fmla="*/ 0 h 12"/>
                  </a:gdLst>
                  <a:ahLst/>
                  <a:cxnLst>
                    <a:cxn ang="0">
                      <a:pos x="T0" y="T1"/>
                    </a:cxn>
                    <a:cxn ang="0">
                      <a:pos x="T2" y="T3"/>
                    </a:cxn>
                    <a:cxn ang="0">
                      <a:pos x="T4" y="T5"/>
                    </a:cxn>
                  </a:cxnLst>
                  <a:rect l="0" t="0" r="r" b="b"/>
                  <a:pathLst>
                    <a:path w="4" h="12">
                      <a:moveTo>
                        <a:pt x="4" y="12"/>
                      </a:moveTo>
                      <a:lnTo>
                        <a:pt x="2" y="6"/>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82" name="Freeform 426">
                  <a:extLst>
                    <a:ext uri="{FF2B5EF4-FFF2-40B4-BE49-F238E27FC236}">
                      <a16:creationId xmlns:a16="http://schemas.microsoft.com/office/drawing/2014/main" id="{082ED322-CEAC-3502-DC27-E75E4A957C67}"/>
                    </a:ext>
                  </a:extLst>
                </p:cNvPr>
                <p:cNvSpPr>
                  <a:spLocks/>
                </p:cNvSpPr>
                <p:nvPr/>
              </p:nvSpPr>
              <p:spPr bwMode="auto">
                <a:xfrm>
                  <a:off x="1862" y="1973"/>
                  <a:ext cx="4" cy="18"/>
                </a:xfrm>
                <a:custGeom>
                  <a:avLst/>
                  <a:gdLst>
                    <a:gd name="T0" fmla="*/ 0 w 4"/>
                    <a:gd name="T1" fmla="*/ 18 h 18"/>
                    <a:gd name="T2" fmla="*/ 2 w 4"/>
                    <a:gd name="T3" fmla="*/ 9 h 18"/>
                    <a:gd name="T4" fmla="*/ 4 w 4"/>
                    <a:gd name="T5" fmla="*/ 0 h 18"/>
                  </a:gdLst>
                  <a:ahLst/>
                  <a:cxnLst>
                    <a:cxn ang="0">
                      <a:pos x="T0" y="T1"/>
                    </a:cxn>
                    <a:cxn ang="0">
                      <a:pos x="T2" y="T3"/>
                    </a:cxn>
                    <a:cxn ang="0">
                      <a:pos x="T4" y="T5"/>
                    </a:cxn>
                  </a:cxnLst>
                  <a:rect l="0" t="0" r="r" b="b"/>
                  <a:pathLst>
                    <a:path w="4" h="18">
                      <a:moveTo>
                        <a:pt x="0" y="18"/>
                      </a:moveTo>
                      <a:lnTo>
                        <a:pt x="2" y="9"/>
                      </a:lnTo>
                      <a:lnTo>
                        <a:pt x="4"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83" name="Freeform 427">
                  <a:extLst>
                    <a:ext uri="{FF2B5EF4-FFF2-40B4-BE49-F238E27FC236}">
                      <a16:creationId xmlns:a16="http://schemas.microsoft.com/office/drawing/2014/main" id="{0E431C8B-E688-0A41-5EC5-390AF134BDA4}"/>
                    </a:ext>
                  </a:extLst>
                </p:cNvPr>
                <p:cNvSpPr>
                  <a:spLocks/>
                </p:cNvSpPr>
                <p:nvPr/>
              </p:nvSpPr>
              <p:spPr bwMode="auto">
                <a:xfrm>
                  <a:off x="1858" y="1991"/>
                  <a:ext cx="4" cy="2"/>
                </a:xfrm>
                <a:custGeom>
                  <a:avLst/>
                  <a:gdLst>
                    <a:gd name="T0" fmla="*/ 0 w 4"/>
                    <a:gd name="T1" fmla="*/ 2 h 2"/>
                    <a:gd name="T2" fmla="*/ 4 w 4"/>
                    <a:gd name="T3" fmla="*/ 2 h 2"/>
                    <a:gd name="T4" fmla="*/ 4 w 4"/>
                    <a:gd name="T5" fmla="*/ 0 h 2"/>
                  </a:gdLst>
                  <a:ahLst/>
                  <a:cxnLst>
                    <a:cxn ang="0">
                      <a:pos x="T0" y="T1"/>
                    </a:cxn>
                    <a:cxn ang="0">
                      <a:pos x="T2" y="T3"/>
                    </a:cxn>
                    <a:cxn ang="0">
                      <a:pos x="T4" y="T5"/>
                    </a:cxn>
                  </a:cxnLst>
                  <a:rect l="0" t="0" r="r" b="b"/>
                  <a:pathLst>
                    <a:path w="4" h="2">
                      <a:moveTo>
                        <a:pt x="0" y="2"/>
                      </a:moveTo>
                      <a:lnTo>
                        <a:pt x="4" y="2"/>
                      </a:lnTo>
                      <a:lnTo>
                        <a:pt x="4"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84" name="Freeform 428">
                  <a:extLst>
                    <a:ext uri="{FF2B5EF4-FFF2-40B4-BE49-F238E27FC236}">
                      <a16:creationId xmlns:a16="http://schemas.microsoft.com/office/drawing/2014/main" id="{8589C133-C46D-9432-940D-659474FA9C8D}"/>
                    </a:ext>
                  </a:extLst>
                </p:cNvPr>
                <p:cNvSpPr>
                  <a:spLocks/>
                </p:cNvSpPr>
                <p:nvPr/>
              </p:nvSpPr>
              <p:spPr bwMode="auto">
                <a:xfrm>
                  <a:off x="1853" y="1991"/>
                  <a:ext cx="5" cy="2"/>
                </a:xfrm>
                <a:custGeom>
                  <a:avLst/>
                  <a:gdLst>
                    <a:gd name="T0" fmla="*/ 0 w 5"/>
                    <a:gd name="T1" fmla="*/ 0 h 2"/>
                    <a:gd name="T2" fmla="*/ 3 w 5"/>
                    <a:gd name="T3" fmla="*/ 2 h 2"/>
                    <a:gd name="T4" fmla="*/ 5 w 5"/>
                    <a:gd name="T5" fmla="*/ 2 h 2"/>
                  </a:gdLst>
                  <a:ahLst/>
                  <a:cxnLst>
                    <a:cxn ang="0">
                      <a:pos x="T0" y="T1"/>
                    </a:cxn>
                    <a:cxn ang="0">
                      <a:pos x="T2" y="T3"/>
                    </a:cxn>
                    <a:cxn ang="0">
                      <a:pos x="T4" y="T5"/>
                    </a:cxn>
                  </a:cxnLst>
                  <a:rect l="0" t="0" r="r" b="b"/>
                  <a:pathLst>
                    <a:path w="5" h="2">
                      <a:moveTo>
                        <a:pt x="0" y="0"/>
                      </a:moveTo>
                      <a:lnTo>
                        <a:pt x="3" y="2"/>
                      </a:lnTo>
                      <a:lnTo>
                        <a:pt x="5" y="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85" name="Freeform 429">
                  <a:extLst>
                    <a:ext uri="{FF2B5EF4-FFF2-40B4-BE49-F238E27FC236}">
                      <a16:creationId xmlns:a16="http://schemas.microsoft.com/office/drawing/2014/main" id="{AFA03E01-DA16-3AC0-49BB-4484840AC878}"/>
                    </a:ext>
                  </a:extLst>
                </p:cNvPr>
                <p:cNvSpPr>
                  <a:spLocks/>
                </p:cNvSpPr>
                <p:nvPr/>
              </p:nvSpPr>
              <p:spPr bwMode="auto">
                <a:xfrm>
                  <a:off x="1851" y="1973"/>
                  <a:ext cx="2" cy="18"/>
                </a:xfrm>
                <a:custGeom>
                  <a:avLst/>
                  <a:gdLst>
                    <a:gd name="T0" fmla="*/ 0 w 2"/>
                    <a:gd name="T1" fmla="*/ 0 h 18"/>
                    <a:gd name="T2" fmla="*/ 0 w 2"/>
                    <a:gd name="T3" fmla="*/ 9 h 18"/>
                    <a:gd name="T4" fmla="*/ 2 w 2"/>
                    <a:gd name="T5" fmla="*/ 18 h 18"/>
                  </a:gdLst>
                  <a:ahLst/>
                  <a:cxnLst>
                    <a:cxn ang="0">
                      <a:pos x="T0" y="T1"/>
                    </a:cxn>
                    <a:cxn ang="0">
                      <a:pos x="T2" y="T3"/>
                    </a:cxn>
                    <a:cxn ang="0">
                      <a:pos x="T4" y="T5"/>
                    </a:cxn>
                  </a:cxnLst>
                  <a:rect l="0" t="0" r="r" b="b"/>
                  <a:pathLst>
                    <a:path w="2" h="18">
                      <a:moveTo>
                        <a:pt x="0" y="0"/>
                      </a:moveTo>
                      <a:lnTo>
                        <a:pt x="0" y="9"/>
                      </a:lnTo>
                      <a:lnTo>
                        <a:pt x="2" y="18"/>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86" name="Freeform 430">
                  <a:extLst>
                    <a:ext uri="{FF2B5EF4-FFF2-40B4-BE49-F238E27FC236}">
                      <a16:creationId xmlns:a16="http://schemas.microsoft.com/office/drawing/2014/main" id="{F84DE145-A459-6BBA-6D2D-A71C897ABB49}"/>
                    </a:ext>
                  </a:extLst>
                </p:cNvPr>
                <p:cNvSpPr>
                  <a:spLocks/>
                </p:cNvSpPr>
                <p:nvPr/>
              </p:nvSpPr>
              <p:spPr bwMode="auto">
                <a:xfrm>
                  <a:off x="1851" y="1963"/>
                  <a:ext cx="2" cy="10"/>
                </a:xfrm>
                <a:custGeom>
                  <a:avLst/>
                  <a:gdLst>
                    <a:gd name="T0" fmla="*/ 2 w 2"/>
                    <a:gd name="T1" fmla="*/ 0 h 10"/>
                    <a:gd name="T2" fmla="*/ 2 w 2"/>
                    <a:gd name="T3" fmla="*/ 4 h 10"/>
                    <a:gd name="T4" fmla="*/ 0 w 2"/>
                    <a:gd name="T5" fmla="*/ 10 h 10"/>
                  </a:gdLst>
                  <a:ahLst/>
                  <a:cxnLst>
                    <a:cxn ang="0">
                      <a:pos x="T0" y="T1"/>
                    </a:cxn>
                    <a:cxn ang="0">
                      <a:pos x="T2" y="T3"/>
                    </a:cxn>
                    <a:cxn ang="0">
                      <a:pos x="T4" y="T5"/>
                    </a:cxn>
                  </a:cxnLst>
                  <a:rect l="0" t="0" r="r" b="b"/>
                  <a:pathLst>
                    <a:path w="2" h="10">
                      <a:moveTo>
                        <a:pt x="2" y="0"/>
                      </a:moveTo>
                      <a:lnTo>
                        <a:pt x="2" y="4"/>
                      </a:lnTo>
                      <a:lnTo>
                        <a:pt x="0" y="1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87" name="Freeform 431">
                  <a:extLst>
                    <a:ext uri="{FF2B5EF4-FFF2-40B4-BE49-F238E27FC236}">
                      <a16:creationId xmlns:a16="http://schemas.microsoft.com/office/drawing/2014/main" id="{24D05D45-0FE3-F710-D9BE-7E1193843C26}"/>
                    </a:ext>
                  </a:extLst>
                </p:cNvPr>
                <p:cNvSpPr>
                  <a:spLocks/>
                </p:cNvSpPr>
                <p:nvPr/>
              </p:nvSpPr>
              <p:spPr bwMode="auto">
                <a:xfrm>
                  <a:off x="1853" y="1952"/>
                  <a:ext cx="9" cy="11"/>
                </a:xfrm>
                <a:custGeom>
                  <a:avLst/>
                  <a:gdLst>
                    <a:gd name="T0" fmla="*/ 9 w 9"/>
                    <a:gd name="T1" fmla="*/ 0 h 11"/>
                    <a:gd name="T2" fmla="*/ 5 w 9"/>
                    <a:gd name="T3" fmla="*/ 4 h 11"/>
                    <a:gd name="T4" fmla="*/ 0 w 9"/>
                    <a:gd name="T5" fmla="*/ 11 h 11"/>
                  </a:gdLst>
                  <a:ahLst/>
                  <a:cxnLst>
                    <a:cxn ang="0">
                      <a:pos x="T0" y="T1"/>
                    </a:cxn>
                    <a:cxn ang="0">
                      <a:pos x="T2" y="T3"/>
                    </a:cxn>
                    <a:cxn ang="0">
                      <a:pos x="T4" y="T5"/>
                    </a:cxn>
                  </a:cxnLst>
                  <a:rect l="0" t="0" r="r" b="b"/>
                  <a:pathLst>
                    <a:path w="9" h="11">
                      <a:moveTo>
                        <a:pt x="9" y="0"/>
                      </a:moveTo>
                      <a:lnTo>
                        <a:pt x="5" y="4"/>
                      </a:lnTo>
                      <a:lnTo>
                        <a:pt x="0" y="11"/>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88" name="Freeform 432">
                  <a:extLst>
                    <a:ext uri="{FF2B5EF4-FFF2-40B4-BE49-F238E27FC236}">
                      <a16:creationId xmlns:a16="http://schemas.microsoft.com/office/drawing/2014/main" id="{7C06B0D3-FC52-617A-06F1-1747E4F6C314}"/>
                    </a:ext>
                  </a:extLst>
                </p:cNvPr>
                <p:cNvSpPr>
                  <a:spLocks/>
                </p:cNvSpPr>
                <p:nvPr/>
              </p:nvSpPr>
              <p:spPr bwMode="auto">
                <a:xfrm>
                  <a:off x="1862" y="1945"/>
                  <a:ext cx="11" cy="7"/>
                </a:xfrm>
                <a:custGeom>
                  <a:avLst/>
                  <a:gdLst>
                    <a:gd name="T0" fmla="*/ 11 w 11"/>
                    <a:gd name="T1" fmla="*/ 0 h 7"/>
                    <a:gd name="T2" fmla="*/ 7 w 11"/>
                    <a:gd name="T3" fmla="*/ 3 h 7"/>
                    <a:gd name="T4" fmla="*/ 0 w 11"/>
                    <a:gd name="T5" fmla="*/ 7 h 7"/>
                  </a:gdLst>
                  <a:ahLst/>
                  <a:cxnLst>
                    <a:cxn ang="0">
                      <a:pos x="T0" y="T1"/>
                    </a:cxn>
                    <a:cxn ang="0">
                      <a:pos x="T2" y="T3"/>
                    </a:cxn>
                    <a:cxn ang="0">
                      <a:pos x="T4" y="T5"/>
                    </a:cxn>
                  </a:cxnLst>
                  <a:rect l="0" t="0" r="r" b="b"/>
                  <a:pathLst>
                    <a:path w="11" h="7">
                      <a:moveTo>
                        <a:pt x="11" y="0"/>
                      </a:moveTo>
                      <a:lnTo>
                        <a:pt x="7" y="3"/>
                      </a:lnTo>
                      <a:lnTo>
                        <a:pt x="0" y="7"/>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89" name="Freeform 433">
                  <a:extLst>
                    <a:ext uri="{FF2B5EF4-FFF2-40B4-BE49-F238E27FC236}">
                      <a16:creationId xmlns:a16="http://schemas.microsoft.com/office/drawing/2014/main" id="{F226D184-2E4B-9E1A-1CA8-32AAE81983B9}"/>
                    </a:ext>
                  </a:extLst>
                </p:cNvPr>
                <p:cNvSpPr>
                  <a:spLocks/>
                </p:cNvSpPr>
                <p:nvPr/>
              </p:nvSpPr>
              <p:spPr bwMode="auto">
                <a:xfrm>
                  <a:off x="1873" y="1943"/>
                  <a:ext cx="11" cy="2"/>
                </a:xfrm>
                <a:custGeom>
                  <a:avLst/>
                  <a:gdLst>
                    <a:gd name="T0" fmla="*/ 11 w 11"/>
                    <a:gd name="T1" fmla="*/ 0 h 2"/>
                    <a:gd name="T2" fmla="*/ 6 w 11"/>
                    <a:gd name="T3" fmla="*/ 0 h 2"/>
                    <a:gd name="T4" fmla="*/ 0 w 11"/>
                    <a:gd name="T5" fmla="*/ 2 h 2"/>
                  </a:gdLst>
                  <a:ahLst/>
                  <a:cxnLst>
                    <a:cxn ang="0">
                      <a:pos x="T0" y="T1"/>
                    </a:cxn>
                    <a:cxn ang="0">
                      <a:pos x="T2" y="T3"/>
                    </a:cxn>
                    <a:cxn ang="0">
                      <a:pos x="T4" y="T5"/>
                    </a:cxn>
                  </a:cxnLst>
                  <a:rect l="0" t="0" r="r" b="b"/>
                  <a:pathLst>
                    <a:path w="11" h="2">
                      <a:moveTo>
                        <a:pt x="11" y="0"/>
                      </a:moveTo>
                      <a:lnTo>
                        <a:pt x="6" y="0"/>
                      </a:lnTo>
                      <a:lnTo>
                        <a:pt x="0" y="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90" name="Freeform 434">
                  <a:extLst>
                    <a:ext uri="{FF2B5EF4-FFF2-40B4-BE49-F238E27FC236}">
                      <a16:creationId xmlns:a16="http://schemas.microsoft.com/office/drawing/2014/main" id="{1B7B689D-09E9-00CE-93DF-B94D19737759}"/>
                    </a:ext>
                  </a:extLst>
                </p:cNvPr>
                <p:cNvSpPr>
                  <a:spLocks/>
                </p:cNvSpPr>
                <p:nvPr/>
              </p:nvSpPr>
              <p:spPr bwMode="auto">
                <a:xfrm>
                  <a:off x="1884" y="1943"/>
                  <a:ext cx="13" cy="2"/>
                </a:xfrm>
                <a:custGeom>
                  <a:avLst/>
                  <a:gdLst>
                    <a:gd name="T0" fmla="*/ 13 w 13"/>
                    <a:gd name="T1" fmla="*/ 2 h 2"/>
                    <a:gd name="T2" fmla="*/ 6 w 13"/>
                    <a:gd name="T3" fmla="*/ 0 h 2"/>
                    <a:gd name="T4" fmla="*/ 0 w 13"/>
                    <a:gd name="T5" fmla="*/ 0 h 2"/>
                  </a:gdLst>
                  <a:ahLst/>
                  <a:cxnLst>
                    <a:cxn ang="0">
                      <a:pos x="T0" y="T1"/>
                    </a:cxn>
                    <a:cxn ang="0">
                      <a:pos x="T2" y="T3"/>
                    </a:cxn>
                    <a:cxn ang="0">
                      <a:pos x="T4" y="T5"/>
                    </a:cxn>
                  </a:cxnLst>
                  <a:rect l="0" t="0" r="r" b="b"/>
                  <a:pathLst>
                    <a:path w="13" h="2">
                      <a:moveTo>
                        <a:pt x="13" y="2"/>
                      </a:moveTo>
                      <a:lnTo>
                        <a:pt x="6" y="0"/>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91" name="Freeform 435">
                  <a:extLst>
                    <a:ext uri="{FF2B5EF4-FFF2-40B4-BE49-F238E27FC236}">
                      <a16:creationId xmlns:a16="http://schemas.microsoft.com/office/drawing/2014/main" id="{A22372B8-D6BE-91E9-C691-A5C8BA5499C8}"/>
                    </a:ext>
                  </a:extLst>
                </p:cNvPr>
                <p:cNvSpPr>
                  <a:spLocks/>
                </p:cNvSpPr>
                <p:nvPr/>
              </p:nvSpPr>
              <p:spPr bwMode="auto">
                <a:xfrm>
                  <a:off x="1897" y="1945"/>
                  <a:ext cx="8" cy="7"/>
                </a:xfrm>
                <a:custGeom>
                  <a:avLst/>
                  <a:gdLst>
                    <a:gd name="T0" fmla="*/ 8 w 8"/>
                    <a:gd name="T1" fmla="*/ 7 h 7"/>
                    <a:gd name="T2" fmla="*/ 4 w 8"/>
                    <a:gd name="T3" fmla="*/ 3 h 7"/>
                    <a:gd name="T4" fmla="*/ 0 w 8"/>
                    <a:gd name="T5" fmla="*/ 0 h 7"/>
                  </a:gdLst>
                  <a:ahLst/>
                  <a:cxnLst>
                    <a:cxn ang="0">
                      <a:pos x="T0" y="T1"/>
                    </a:cxn>
                    <a:cxn ang="0">
                      <a:pos x="T2" y="T3"/>
                    </a:cxn>
                    <a:cxn ang="0">
                      <a:pos x="T4" y="T5"/>
                    </a:cxn>
                  </a:cxnLst>
                  <a:rect l="0" t="0" r="r" b="b"/>
                  <a:pathLst>
                    <a:path w="8" h="7">
                      <a:moveTo>
                        <a:pt x="8" y="7"/>
                      </a:moveTo>
                      <a:lnTo>
                        <a:pt x="4" y="3"/>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92" name="Freeform 436">
                  <a:extLst>
                    <a:ext uri="{FF2B5EF4-FFF2-40B4-BE49-F238E27FC236}">
                      <a16:creationId xmlns:a16="http://schemas.microsoft.com/office/drawing/2014/main" id="{2D9CC3C5-F395-753A-7E85-ABB49CB6E426}"/>
                    </a:ext>
                  </a:extLst>
                </p:cNvPr>
                <p:cNvSpPr>
                  <a:spLocks/>
                </p:cNvSpPr>
                <p:nvPr/>
              </p:nvSpPr>
              <p:spPr bwMode="auto">
                <a:xfrm>
                  <a:off x="1905" y="1952"/>
                  <a:ext cx="7" cy="9"/>
                </a:xfrm>
                <a:custGeom>
                  <a:avLst/>
                  <a:gdLst>
                    <a:gd name="T0" fmla="*/ 7 w 7"/>
                    <a:gd name="T1" fmla="*/ 9 h 9"/>
                    <a:gd name="T2" fmla="*/ 5 w 7"/>
                    <a:gd name="T3" fmla="*/ 4 h 9"/>
                    <a:gd name="T4" fmla="*/ 0 w 7"/>
                    <a:gd name="T5" fmla="*/ 0 h 9"/>
                  </a:gdLst>
                  <a:ahLst/>
                  <a:cxnLst>
                    <a:cxn ang="0">
                      <a:pos x="T0" y="T1"/>
                    </a:cxn>
                    <a:cxn ang="0">
                      <a:pos x="T2" y="T3"/>
                    </a:cxn>
                    <a:cxn ang="0">
                      <a:pos x="T4" y="T5"/>
                    </a:cxn>
                  </a:cxnLst>
                  <a:rect l="0" t="0" r="r" b="b"/>
                  <a:pathLst>
                    <a:path w="7" h="9">
                      <a:moveTo>
                        <a:pt x="7" y="9"/>
                      </a:moveTo>
                      <a:lnTo>
                        <a:pt x="5" y="4"/>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93" name="Freeform 437">
                  <a:extLst>
                    <a:ext uri="{FF2B5EF4-FFF2-40B4-BE49-F238E27FC236}">
                      <a16:creationId xmlns:a16="http://schemas.microsoft.com/office/drawing/2014/main" id="{C942F545-6DD4-F93A-32BA-0AC881745E77}"/>
                    </a:ext>
                  </a:extLst>
                </p:cNvPr>
                <p:cNvSpPr>
                  <a:spLocks/>
                </p:cNvSpPr>
                <p:nvPr/>
              </p:nvSpPr>
              <p:spPr bwMode="auto">
                <a:xfrm>
                  <a:off x="1912" y="1961"/>
                  <a:ext cx="4" cy="12"/>
                </a:xfrm>
                <a:custGeom>
                  <a:avLst/>
                  <a:gdLst>
                    <a:gd name="T0" fmla="*/ 4 w 4"/>
                    <a:gd name="T1" fmla="*/ 12 h 12"/>
                    <a:gd name="T2" fmla="*/ 2 w 4"/>
                    <a:gd name="T3" fmla="*/ 6 h 12"/>
                    <a:gd name="T4" fmla="*/ 0 w 4"/>
                    <a:gd name="T5" fmla="*/ 0 h 12"/>
                  </a:gdLst>
                  <a:ahLst/>
                  <a:cxnLst>
                    <a:cxn ang="0">
                      <a:pos x="T0" y="T1"/>
                    </a:cxn>
                    <a:cxn ang="0">
                      <a:pos x="T2" y="T3"/>
                    </a:cxn>
                    <a:cxn ang="0">
                      <a:pos x="T4" y="T5"/>
                    </a:cxn>
                  </a:cxnLst>
                  <a:rect l="0" t="0" r="r" b="b"/>
                  <a:pathLst>
                    <a:path w="4" h="12">
                      <a:moveTo>
                        <a:pt x="4" y="12"/>
                      </a:moveTo>
                      <a:lnTo>
                        <a:pt x="2" y="6"/>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94" name="Freeform 438">
                  <a:extLst>
                    <a:ext uri="{FF2B5EF4-FFF2-40B4-BE49-F238E27FC236}">
                      <a16:creationId xmlns:a16="http://schemas.microsoft.com/office/drawing/2014/main" id="{1F06C3BE-AE17-A238-1979-89A2319AC28E}"/>
                    </a:ext>
                  </a:extLst>
                </p:cNvPr>
                <p:cNvSpPr>
                  <a:spLocks/>
                </p:cNvSpPr>
                <p:nvPr/>
              </p:nvSpPr>
              <p:spPr bwMode="auto">
                <a:xfrm>
                  <a:off x="1914" y="1973"/>
                  <a:ext cx="2" cy="18"/>
                </a:xfrm>
                <a:custGeom>
                  <a:avLst/>
                  <a:gdLst>
                    <a:gd name="T0" fmla="*/ 0 w 2"/>
                    <a:gd name="T1" fmla="*/ 18 h 18"/>
                    <a:gd name="T2" fmla="*/ 0 w 2"/>
                    <a:gd name="T3" fmla="*/ 9 h 18"/>
                    <a:gd name="T4" fmla="*/ 2 w 2"/>
                    <a:gd name="T5" fmla="*/ 0 h 18"/>
                  </a:gdLst>
                  <a:ahLst/>
                  <a:cxnLst>
                    <a:cxn ang="0">
                      <a:pos x="T0" y="T1"/>
                    </a:cxn>
                    <a:cxn ang="0">
                      <a:pos x="T2" y="T3"/>
                    </a:cxn>
                    <a:cxn ang="0">
                      <a:pos x="T4" y="T5"/>
                    </a:cxn>
                  </a:cxnLst>
                  <a:rect l="0" t="0" r="r" b="b"/>
                  <a:pathLst>
                    <a:path w="2" h="18">
                      <a:moveTo>
                        <a:pt x="0" y="18"/>
                      </a:moveTo>
                      <a:lnTo>
                        <a:pt x="0" y="9"/>
                      </a:lnTo>
                      <a:lnTo>
                        <a:pt x="2"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95" name="Freeform 439">
                  <a:extLst>
                    <a:ext uri="{FF2B5EF4-FFF2-40B4-BE49-F238E27FC236}">
                      <a16:creationId xmlns:a16="http://schemas.microsoft.com/office/drawing/2014/main" id="{7EF197A1-70E7-D937-8BA6-8EC062F099AB}"/>
                    </a:ext>
                  </a:extLst>
                </p:cNvPr>
                <p:cNvSpPr>
                  <a:spLocks/>
                </p:cNvSpPr>
                <p:nvPr/>
              </p:nvSpPr>
              <p:spPr bwMode="auto">
                <a:xfrm>
                  <a:off x="1910" y="1991"/>
                  <a:ext cx="4" cy="2"/>
                </a:xfrm>
                <a:custGeom>
                  <a:avLst/>
                  <a:gdLst>
                    <a:gd name="T0" fmla="*/ 0 w 4"/>
                    <a:gd name="T1" fmla="*/ 2 h 2"/>
                    <a:gd name="T2" fmla="*/ 2 w 4"/>
                    <a:gd name="T3" fmla="*/ 2 h 2"/>
                    <a:gd name="T4" fmla="*/ 4 w 4"/>
                    <a:gd name="T5" fmla="*/ 0 h 2"/>
                  </a:gdLst>
                  <a:ahLst/>
                  <a:cxnLst>
                    <a:cxn ang="0">
                      <a:pos x="T0" y="T1"/>
                    </a:cxn>
                    <a:cxn ang="0">
                      <a:pos x="T2" y="T3"/>
                    </a:cxn>
                    <a:cxn ang="0">
                      <a:pos x="T4" y="T5"/>
                    </a:cxn>
                  </a:cxnLst>
                  <a:rect l="0" t="0" r="r" b="b"/>
                  <a:pathLst>
                    <a:path w="4" h="2">
                      <a:moveTo>
                        <a:pt x="0" y="2"/>
                      </a:moveTo>
                      <a:lnTo>
                        <a:pt x="2" y="2"/>
                      </a:lnTo>
                      <a:lnTo>
                        <a:pt x="4"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96" name="Freeform 440">
                  <a:extLst>
                    <a:ext uri="{FF2B5EF4-FFF2-40B4-BE49-F238E27FC236}">
                      <a16:creationId xmlns:a16="http://schemas.microsoft.com/office/drawing/2014/main" id="{851DFD6F-F370-195D-9A19-37E195A9BAAD}"/>
                    </a:ext>
                  </a:extLst>
                </p:cNvPr>
                <p:cNvSpPr>
                  <a:spLocks/>
                </p:cNvSpPr>
                <p:nvPr/>
              </p:nvSpPr>
              <p:spPr bwMode="auto">
                <a:xfrm>
                  <a:off x="1905" y="1991"/>
                  <a:ext cx="5" cy="2"/>
                </a:xfrm>
                <a:custGeom>
                  <a:avLst/>
                  <a:gdLst>
                    <a:gd name="T0" fmla="*/ 0 w 5"/>
                    <a:gd name="T1" fmla="*/ 0 h 2"/>
                    <a:gd name="T2" fmla="*/ 2 w 5"/>
                    <a:gd name="T3" fmla="*/ 2 h 2"/>
                    <a:gd name="T4" fmla="*/ 5 w 5"/>
                    <a:gd name="T5" fmla="*/ 2 h 2"/>
                  </a:gdLst>
                  <a:ahLst/>
                  <a:cxnLst>
                    <a:cxn ang="0">
                      <a:pos x="T0" y="T1"/>
                    </a:cxn>
                    <a:cxn ang="0">
                      <a:pos x="T2" y="T3"/>
                    </a:cxn>
                    <a:cxn ang="0">
                      <a:pos x="T4" y="T5"/>
                    </a:cxn>
                  </a:cxnLst>
                  <a:rect l="0" t="0" r="r" b="b"/>
                  <a:pathLst>
                    <a:path w="5" h="2">
                      <a:moveTo>
                        <a:pt x="0" y="0"/>
                      </a:moveTo>
                      <a:lnTo>
                        <a:pt x="2" y="2"/>
                      </a:lnTo>
                      <a:lnTo>
                        <a:pt x="5" y="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97" name="Freeform 441">
                  <a:extLst>
                    <a:ext uri="{FF2B5EF4-FFF2-40B4-BE49-F238E27FC236}">
                      <a16:creationId xmlns:a16="http://schemas.microsoft.com/office/drawing/2014/main" id="{E68733CC-9D2B-BC81-02AA-2EB0ED20D018}"/>
                    </a:ext>
                  </a:extLst>
                </p:cNvPr>
                <p:cNvSpPr>
                  <a:spLocks/>
                </p:cNvSpPr>
                <p:nvPr/>
              </p:nvSpPr>
              <p:spPr bwMode="auto">
                <a:xfrm>
                  <a:off x="1903" y="1973"/>
                  <a:ext cx="2" cy="18"/>
                </a:xfrm>
                <a:custGeom>
                  <a:avLst/>
                  <a:gdLst>
                    <a:gd name="T0" fmla="*/ 0 w 2"/>
                    <a:gd name="T1" fmla="*/ 0 h 18"/>
                    <a:gd name="T2" fmla="*/ 0 w 2"/>
                    <a:gd name="T3" fmla="*/ 9 h 18"/>
                    <a:gd name="T4" fmla="*/ 2 w 2"/>
                    <a:gd name="T5" fmla="*/ 18 h 18"/>
                  </a:gdLst>
                  <a:ahLst/>
                  <a:cxnLst>
                    <a:cxn ang="0">
                      <a:pos x="T0" y="T1"/>
                    </a:cxn>
                    <a:cxn ang="0">
                      <a:pos x="T2" y="T3"/>
                    </a:cxn>
                    <a:cxn ang="0">
                      <a:pos x="T4" y="T5"/>
                    </a:cxn>
                  </a:cxnLst>
                  <a:rect l="0" t="0" r="r" b="b"/>
                  <a:pathLst>
                    <a:path w="2" h="18">
                      <a:moveTo>
                        <a:pt x="0" y="0"/>
                      </a:moveTo>
                      <a:lnTo>
                        <a:pt x="0" y="9"/>
                      </a:lnTo>
                      <a:lnTo>
                        <a:pt x="2" y="18"/>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98" name="Freeform 442">
                  <a:extLst>
                    <a:ext uri="{FF2B5EF4-FFF2-40B4-BE49-F238E27FC236}">
                      <a16:creationId xmlns:a16="http://schemas.microsoft.com/office/drawing/2014/main" id="{6358442F-8C39-FA40-F46B-21D094517006}"/>
                    </a:ext>
                  </a:extLst>
                </p:cNvPr>
                <p:cNvSpPr>
                  <a:spLocks/>
                </p:cNvSpPr>
                <p:nvPr/>
              </p:nvSpPr>
              <p:spPr bwMode="auto">
                <a:xfrm>
                  <a:off x="1903" y="1963"/>
                  <a:ext cx="2" cy="10"/>
                </a:xfrm>
                <a:custGeom>
                  <a:avLst/>
                  <a:gdLst>
                    <a:gd name="T0" fmla="*/ 2 w 2"/>
                    <a:gd name="T1" fmla="*/ 0 h 10"/>
                    <a:gd name="T2" fmla="*/ 0 w 2"/>
                    <a:gd name="T3" fmla="*/ 4 h 10"/>
                    <a:gd name="T4" fmla="*/ 0 w 2"/>
                    <a:gd name="T5" fmla="*/ 10 h 10"/>
                  </a:gdLst>
                  <a:ahLst/>
                  <a:cxnLst>
                    <a:cxn ang="0">
                      <a:pos x="T0" y="T1"/>
                    </a:cxn>
                    <a:cxn ang="0">
                      <a:pos x="T2" y="T3"/>
                    </a:cxn>
                    <a:cxn ang="0">
                      <a:pos x="T4" y="T5"/>
                    </a:cxn>
                  </a:cxnLst>
                  <a:rect l="0" t="0" r="r" b="b"/>
                  <a:pathLst>
                    <a:path w="2" h="10">
                      <a:moveTo>
                        <a:pt x="2" y="0"/>
                      </a:moveTo>
                      <a:lnTo>
                        <a:pt x="0" y="4"/>
                      </a:lnTo>
                      <a:lnTo>
                        <a:pt x="0" y="1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499" name="Freeform 443">
                  <a:extLst>
                    <a:ext uri="{FF2B5EF4-FFF2-40B4-BE49-F238E27FC236}">
                      <a16:creationId xmlns:a16="http://schemas.microsoft.com/office/drawing/2014/main" id="{85BCABA5-CCBD-6EB3-C80C-F6C7A7BC09AA}"/>
                    </a:ext>
                  </a:extLst>
                </p:cNvPr>
                <p:cNvSpPr>
                  <a:spLocks/>
                </p:cNvSpPr>
                <p:nvPr/>
              </p:nvSpPr>
              <p:spPr bwMode="auto">
                <a:xfrm>
                  <a:off x="1905" y="1952"/>
                  <a:ext cx="9" cy="11"/>
                </a:xfrm>
                <a:custGeom>
                  <a:avLst/>
                  <a:gdLst>
                    <a:gd name="T0" fmla="*/ 9 w 9"/>
                    <a:gd name="T1" fmla="*/ 0 h 11"/>
                    <a:gd name="T2" fmla="*/ 5 w 9"/>
                    <a:gd name="T3" fmla="*/ 4 h 11"/>
                    <a:gd name="T4" fmla="*/ 0 w 9"/>
                    <a:gd name="T5" fmla="*/ 11 h 11"/>
                  </a:gdLst>
                  <a:ahLst/>
                  <a:cxnLst>
                    <a:cxn ang="0">
                      <a:pos x="T0" y="T1"/>
                    </a:cxn>
                    <a:cxn ang="0">
                      <a:pos x="T2" y="T3"/>
                    </a:cxn>
                    <a:cxn ang="0">
                      <a:pos x="T4" y="T5"/>
                    </a:cxn>
                  </a:cxnLst>
                  <a:rect l="0" t="0" r="r" b="b"/>
                  <a:pathLst>
                    <a:path w="9" h="11">
                      <a:moveTo>
                        <a:pt x="9" y="0"/>
                      </a:moveTo>
                      <a:lnTo>
                        <a:pt x="5" y="4"/>
                      </a:lnTo>
                      <a:lnTo>
                        <a:pt x="0" y="11"/>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00" name="Freeform 444">
                  <a:extLst>
                    <a:ext uri="{FF2B5EF4-FFF2-40B4-BE49-F238E27FC236}">
                      <a16:creationId xmlns:a16="http://schemas.microsoft.com/office/drawing/2014/main" id="{1546CBCA-507E-70CC-0202-4CBE58DD0808}"/>
                    </a:ext>
                  </a:extLst>
                </p:cNvPr>
                <p:cNvSpPr>
                  <a:spLocks/>
                </p:cNvSpPr>
                <p:nvPr/>
              </p:nvSpPr>
              <p:spPr bwMode="auto">
                <a:xfrm>
                  <a:off x="1914" y="1945"/>
                  <a:ext cx="8" cy="7"/>
                </a:xfrm>
                <a:custGeom>
                  <a:avLst/>
                  <a:gdLst>
                    <a:gd name="T0" fmla="*/ 8 w 8"/>
                    <a:gd name="T1" fmla="*/ 0 h 7"/>
                    <a:gd name="T2" fmla="*/ 4 w 8"/>
                    <a:gd name="T3" fmla="*/ 3 h 7"/>
                    <a:gd name="T4" fmla="*/ 0 w 8"/>
                    <a:gd name="T5" fmla="*/ 7 h 7"/>
                  </a:gdLst>
                  <a:ahLst/>
                  <a:cxnLst>
                    <a:cxn ang="0">
                      <a:pos x="T0" y="T1"/>
                    </a:cxn>
                    <a:cxn ang="0">
                      <a:pos x="T2" y="T3"/>
                    </a:cxn>
                    <a:cxn ang="0">
                      <a:pos x="T4" y="T5"/>
                    </a:cxn>
                  </a:cxnLst>
                  <a:rect l="0" t="0" r="r" b="b"/>
                  <a:pathLst>
                    <a:path w="8" h="7">
                      <a:moveTo>
                        <a:pt x="8" y="0"/>
                      </a:moveTo>
                      <a:lnTo>
                        <a:pt x="4" y="3"/>
                      </a:lnTo>
                      <a:lnTo>
                        <a:pt x="0" y="7"/>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01" name="Freeform 445">
                  <a:extLst>
                    <a:ext uri="{FF2B5EF4-FFF2-40B4-BE49-F238E27FC236}">
                      <a16:creationId xmlns:a16="http://schemas.microsoft.com/office/drawing/2014/main" id="{78CFB8E0-302B-E137-0D9C-9CF2880BBC1C}"/>
                    </a:ext>
                  </a:extLst>
                </p:cNvPr>
                <p:cNvSpPr>
                  <a:spLocks/>
                </p:cNvSpPr>
                <p:nvPr/>
              </p:nvSpPr>
              <p:spPr bwMode="auto">
                <a:xfrm>
                  <a:off x="1922" y="1943"/>
                  <a:ext cx="13" cy="2"/>
                </a:xfrm>
                <a:custGeom>
                  <a:avLst/>
                  <a:gdLst>
                    <a:gd name="T0" fmla="*/ 13 w 13"/>
                    <a:gd name="T1" fmla="*/ 0 h 2"/>
                    <a:gd name="T2" fmla="*/ 7 w 13"/>
                    <a:gd name="T3" fmla="*/ 0 h 2"/>
                    <a:gd name="T4" fmla="*/ 0 w 13"/>
                    <a:gd name="T5" fmla="*/ 2 h 2"/>
                  </a:gdLst>
                  <a:ahLst/>
                  <a:cxnLst>
                    <a:cxn ang="0">
                      <a:pos x="T0" y="T1"/>
                    </a:cxn>
                    <a:cxn ang="0">
                      <a:pos x="T2" y="T3"/>
                    </a:cxn>
                    <a:cxn ang="0">
                      <a:pos x="T4" y="T5"/>
                    </a:cxn>
                  </a:cxnLst>
                  <a:rect l="0" t="0" r="r" b="b"/>
                  <a:pathLst>
                    <a:path w="13" h="2">
                      <a:moveTo>
                        <a:pt x="13" y="0"/>
                      </a:moveTo>
                      <a:lnTo>
                        <a:pt x="7" y="0"/>
                      </a:lnTo>
                      <a:lnTo>
                        <a:pt x="0" y="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02" name="Freeform 446">
                  <a:extLst>
                    <a:ext uri="{FF2B5EF4-FFF2-40B4-BE49-F238E27FC236}">
                      <a16:creationId xmlns:a16="http://schemas.microsoft.com/office/drawing/2014/main" id="{9ED9802B-A8F3-B07D-03AB-10143F26D600}"/>
                    </a:ext>
                  </a:extLst>
                </p:cNvPr>
                <p:cNvSpPr>
                  <a:spLocks/>
                </p:cNvSpPr>
                <p:nvPr/>
              </p:nvSpPr>
              <p:spPr bwMode="auto">
                <a:xfrm>
                  <a:off x="1935" y="1943"/>
                  <a:ext cx="13" cy="2"/>
                </a:xfrm>
                <a:custGeom>
                  <a:avLst/>
                  <a:gdLst>
                    <a:gd name="T0" fmla="*/ 13 w 13"/>
                    <a:gd name="T1" fmla="*/ 2 h 2"/>
                    <a:gd name="T2" fmla="*/ 7 w 13"/>
                    <a:gd name="T3" fmla="*/ 0 h 2"/>
                    <a:gd name="T4" fmla="*/ 0 w 13"/>
                    <a:gd name="T5" fmla="*/ 0 h 2"/>
                  </a:gdLst>
                  <a:ahLst/>
                  <a:cxnLst>
                    <a:cxn ang="0">
                      <a:pos x="T0" y="T1"/>
                    </a:cxn>
                    <a:cxn ang="0">
                      <a:pos x="T2" y="T3"/>
                    </a:cxn>
                    <a:cxn ang="0">
                      <a:pos x="T4" y="T5"/>
                    </a:cxn>
                  </a:cxnLst>
                  <a:rect l="0" t="0" r="r" b="b"/>
                  <a:pathLst>
                    <a:path w="13" h="2">
                      <a:moveTo>
                        <a:pt x="13" y="2"/>
                      </a:moveTo>
                      <a:lnTo>
                        <a:pt x="7" y="0"/>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03" name="Freeform 447">
                  <a:extLst>
                    <a:ext uri="{FF2B5EF4-FFF2-40B4-BE49-F238E27FC236}">
                      <a16:creationId xmlns:a16="http://schemas.microsoft.com/office/drawing/2014/main" id="{C1B0B9EA-CEB3-51DE-8429-43D1EE0C0553}"/>
                    </a:ext>
                  </a:extLst>
                </p:cNvPr>
                <p:cNvSpPr>
                  <a:spLocks/>
                </p:cNvSpPr>
                <p:nvPr/>
              </p:nvSpPr>
              <p:spPr bwMode="auto">
                <a:xfrm>
                  <a:off x="1948" y="1945"/>
                  <a:ext cx="9" cy="7"/>
                </a:xfrm>
                <a:custGeom>
                  <a:avLst/>
                  <a:gdLst>
                    <a:gd name="T0" fmla="*/ 9 w 9"/>
                    <a:gd name="T1" fmla="*/ 7 h 7"/>
                    <a:gd name="T2" fmla="*/ 5 w 9"/>
                    <a:gd name="T3" fmla="*/ 3 h 7"/>
                    <a:gd name="T4" fmla="*/ 0 w 9"/>
                    <a:gd name="T5" fmla="*/ 0 h 7"/>
                  </a:gdLst>
                  <a:ahLst/>
                  <a:cxnLst>
                    <a:cxn ang="0">
                      <a:pos x="T0" y="T1"/>
                    </a:cxn>
                    <a:cxn ang="0">
                      <a:pos x="T2" y="T3"/>
                    </a:cxn>
                    <a:cxn ang="0">
                      <a:pos x="T4" y="T5"/>
                    </a:cxn>
                  </a:cxnLst>
                  <a:rect l="0" t="0" r="r" b="b"/>
                  <a:pathLst>
                    <a:path w="9" h="7">
                      <a:moveTo>
                        <a:pt x="9" y="7"/>
                      </a:moveTo>
                      <a:lnTo>
                        <a:pt x="5" y="3"/>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04" name="Freeform 448">
                  <a:extLst>
                    <a:ext uri="{FF2B5EF4-FFF2-40B4-BE49-F238E27FC236}">
                      <a16:creationId xmlns:a16="http://schemas.microsoft.com/office/drawing/2014/main" id="{2FC59D35-6C25-0761-2CE4-8F12BEA7684A}"/>
                    </a:ext>
                  </a:extLst>
                </p:cNvPr>
                <p:cNvSpPr>
                  <a:spLocks/>
                </p:cNvSpPr>
                <p:nvPr/>
              </p:nvSpPr>
              <p:spPr bwMode="auto">
                <a:xfrm>
                  <a:off x="1957" y="1952"/>
                  <a:ext cx="6" cy="9"/>
                </a:xfrm>
                <a:custGeom>
                  <a:avLst/>
                  <a:gdLst>
                    <a:gd name="T0" fmla="*/ 6 w 6"/>
                    <a:gd name="T1" fmla="*/ 9 h 9"/>
                    <a:gd name="T2" fmla="*/ 4 w 6"/>
                    <a:gd name="T3" fmla="*/ 4 h 9"/>
                    <a:gd name="T4" fmla="*/ 0 w 6"/>
                    <a:gd name="T5" fmla="*/ 0 h 9"/>
                  </a:gdLst>
                  <a:ahLst/>
                  <a:cxnLst>
                    <a:cxn ang="0">
                      <a:pos x="T0" y="T1"/>
                    </a:cxn>
                    <a:cxn ang="0">
                      <a:pos x="T2" y="T3"/>
                    </a:cxn>
                    <a:cxn ang="0">
                      <a:pos x="T4" y="T5"/>
                    </a:cxn>
                  </a:cxnLst>
                  <a:rect l="0" t="0" r="r" b="b"/>
                  <a:pathLst>
                    <a:path w="6" h="9">
                      <a:moveTo>
                        <a:pt x="6" y="9"/>
                      </a:moveTo>
                      <a:lnTo>
                        <a:pt x="4" y="4"/>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05" name="Freeform 449">
                  <a:extLst>
                    <a:ext uri="{FF2B5EF4-FFF2-40B4-BE49-F238E27FC236}">
                      <a16:creationId xmlns:a16="http://schemas.microsoft.com/office/drawing/2014/main" id="{C44DC9B2-6431-258B-E1EE-02EE41F01327}"/>
                    </a:ext>
                  </a:extLst>
                </p:cNvPr>
                <p:cNvSpPr>
                  <a:spLocks/>
                </p:cNvSpPr>
                <p:nvPr/>
              </p:nvSpPr>
              <p:spPr bwMode="auto">
                <a:xfrm>
                  <a:off x="1963" y="1961"/>
                  <a:ext cx="3" cy="12"/>
                </a:xfrm>
                <a:custGeom>
                  <a:avLst/>
                  <a:gdLst>
                    <a:gd name="T0" fmla="*/ 3 w 3"/>
                    <a:gd name="T1" fmla="*/ 12 h 12"/>
                    <a:gd name="T2" fmla="*/ 0 w 3"/>
                    <a:gd name="T3" fmla="*/ 4 h 12"/>
                    <a:gd name="T4" fmla="*/ 0 w 3"/>
                    <a:gd name="T5" fmla="*/ 0 h 12"/>
                  </a:gdLst>
                  <a:ahLst/>
                  <a:cxnLst>
                    <a:cxn ang="0">
                      <a:pos x="T0" y="T1"/>
                    </a:cxn>
                    <a:cxn ang="0">
                      <a:pos x="T2" y="T3"/>
                    </a:cxn>
                    <a:cxn ang="0">
                      <a:pos x="T4" y="T5"/>
                    </a:cxn>
                  </a:cxnLst>
                  <a:rect l="0" t="0" r="r" b="b"/>
                  <a:pathLst>
                    <a:path w="3" h="12">
                      <a:moveTo>
                        <a:pt x="3" y="12"/>
                      </a:moveTo>
                      <a:lnTo>
                        <a:pt x="0" y="4"/>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06" name="Freeform 450">
                  <a:extLst>
                    <a:ext uri="{FF2B5EF4-FFF2-40B4-BE49-F238E27FC236}">
                      <a16:creationId xmlns:a16="http://schemas.microsoft.com/office/drawing/2014/main" id="{69049110-92E2-6B3A-217D-B2431C309F56}"/>
                    </a:ext>
                  </a:extLst>
                </p:cNvPr>
                <p:cNvSpPr>
                  <a:spLocks/>
                </p:cNvSpPr>
                <p:nvPr/>
              </p:nvSpPr>
              <p:spPr bwMode="auto">
                <a:xfrm>
                  <a:off x="1966" y="1973"/>
                  <a:ext cx="1" cy="9"/>
                </a:xfrm>
                <a:custGeom>
                  <a:avLst/>
                  <a:gdLst>
                    <a:gd name="T0" fmla="*/ 9 h 9"/>
                    <a:gd name="T1" fmla="*/ 5 h 9"/>
                    <a:gd name="T2" fmla="*/ 0 h 9"/>
                  </a:gdLst>
                  <a:ahLst/>
                  <a:cxnLst>
                    <a:cxn ang="0">
                      <a:pos x="0" y="T0"/>
                    </a:cxn>
                    <a:cxn ang="0">
                      <a:pos x="0" y="T1"/>
                    </a:cxn>
                    <a:cxn ang="0">
                      <a:pos x="0" y="T2"/>
                    </a:cxn>
                  </a:cxnLst>
                  <a:rect l="0" t="0" r="r" b="b"/>
                  <a:pathLst>
                    <a:path h="9">
                      <a:moveTo>
                        <a:pt x="0" y="9"/>
                      </a:moveTo>
                      <a:lnTo>
                        <a:pt x="0" y="5"/>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07" name="Freeform 451">
                  <a:extLst>
                    <a:ext uri="{FF2B5EF4-FFF2-40B4-BE49-F238E27FC236}">
                      <a16:creationId xmlns:a16="http://schemas.microsoft.com/office/drawing/2014/main" id="{9D38565C-94BF-2BD1-95B2-4BCF70A6686A}"/>
                    </a:ext>
                  </a:extLst>
                </p:cNvPr>
                <p:cNvSpPr>
                  <a:spLocks/>
                </p:cNvSpPr>
                <p:nvPr/>
              </p:nvSpPr>
              <p:spPr bwMode="auto">
                <a:xfrm>
                  <a:off x="1961" y="1982"/>
                  <a:ext cx="5" cy="11"/>
                </a:xfrm>
                <a:custGeom>
                  <a:avLst/>
                  <a:gdLst>
                    <a:gd name="T0" fmla="*/ 0 w 5"/>
                    <a:gd name="T1" fmla="*/ 11 h 11"/>
                    <a:gd name="T2" fmla="*/ 2 w 5"/>
                    <a:gd name="T3" fmla="*/ 7 h 11"/>
                    <a:gd name="T4" fmla="*/ 5 w 5"/>
                    <a:gd name="T5" fmla="*/ 0 h 11"/>
                  </a:gdLst>
                  <a:ahLst/>
                  <a:cxnLst>
                    <a:cxn ang="0">
                      <a:pos x="T0" y="T1"/>
                    </a:cxn>
                    <a:cxn ang="0">
                      <a:pos x="T2" y="T3"/>
                    </a:cxn>
                    <a:cxn ang="0">
                      <a:pos x="T4" y="T5"/>
                    </a:cxn>
                  </a:cxnLst>
                  <a:rect l="0" t="0" r="r" b="b"/>
                  <a:pathLst>
                    <a:path w="5" h="11">
                      <a:moveTo>
                        <a:pt x="0" y="11"/>
                      </a:moveTo>
                      <a:lnTo>
                        <a:pt x="2" y="7"/>
                      </a:lnTo>
                      <a:lnTo>
                        <a:pt x="5"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08" name="Line 452">
                  <a:extLst>
                    <a:ext uri="{FF2B5EF4-FFF2-40B4-BE49-F238E27FC236}">
                      <a16:creationId xmlns:a16="http://schemas.microsoft.com/office/drawing/2014/main" id="{3B4C505D-87FE-ECE9-5F77-6955C9BBB4F4}"/>
                    </a:ext>
                  </a:extLst>
                </p:cNvPr>
                <p:cNvSpPr>
                  <a:spLocks noChangeShapeType="1"/>
                </p:cNvSpPr>
                <p:nvPr/>
              </p:nvSpPr>
              <p:spPr bwMode="auto">
                <a:xfrm>
                  <a:off x="1147" y="1995"/>
                  <a:ext cx="609" cy="1"/>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09" name="Freeform 453">
                  <a:extLst>
                    <a:ext uri="{FF2B5EF4-FFF2-40B4-BE49-F238E27FC236}">
                      <a16:creationId xmlns:a16="http://schemas.microsoft.com/office/drawing/2014/main" id="{E4EEFCB0-ECBB-E5FB-F000-381EC1195843}"/>
                    </a:ext>
                  </a:extLst>
                </p:cNvPr>
                <p:cNvSpPr>
                  <a:spLocks/>
                </p:cNvSpPr>
                <p:nvPr/>
              </p:nvSpPr>
              <p:spPr bwMode="auto">
                <a:xfrm>
                  <a:off x="1961" y="1969"/>
                  <a:ext cx="354" cy="50"/>
                </a:xfrm>
                <a:custGeom>
                  <a:avLst/>
                  <a:gdLst>
                    <a:gd name="T0" fmla="*/ 0 w 354"/>
                    <a:gd name="T1" fmla="*/ 26 h 50"/>
                    <a:gd name="T2" fmla="*/ 151 w 354"/>
                    <a:gd name="T3" fmla="*/ 26 h 50"/>
                    <a:gd name="T4" fmla="*/ 151 w 354"/>
                    <a:gd name="T5" fmla="*/ 0 h 50"/>
                    <a:gd name="T6" fmla="*/ 354 w 354"/>
                    <a:gd name="T7" fmla="*/ 0 h 50"/>
                    <a:gd name="T8" fmla="*/ 354 w 354"/>
                    <a:gd name="T9" fmla="*/ 50 h 50"/>
                    <a:gd name="T10" fmla="*/ 151 w 354"/>
                    <a:gd name="T11" fmla="*/ 50 h 50"/>
                    <a:gd name="T12" fmla="*/ 151 w 354"/>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354" h="50">
                      <a:moveTo>
                        <a:pt x="0" y="26"/>
                      </a:moveTo>
                      <a:lnTo>
                        <a:pt x="151" y="26"/>
                      </a:lnTo>
                      <a:lnTo>
                        <a:pt x="151" y="0"/>
                      </a:lnTo>
                      <a:lnTo>
                        <a:pt x="354" y="0"/>
                      </a:lnTo>
                      <a:lnTo>
                        <a:pt x="354" y="50"/>
                      </a:lnTo>
                      <a:lnTo>
                        <a:pt x="151" y="50"/>
                      </a:lnTo>
                      <a:lnTo>
                        <a:pt x="151"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10" name="Line 454">
                  <a:extLst>
                    <a:ext uri="{FF2B5EF4-FFF2-40B4-BE49-F238E27FC236}">
                      <a16:creationId xmlns:a16="http://schemas.microsoft.com/office/drawing/2014/main" id="{6F934C44-4FD8-EE52-0C6A-01E3645DEB2C}"/>
                    </a:ext>
                  </a:extLst>
                </p:cNvPr>
                <p:cNvSpPr>
                  <a:spLocks noChangeShapeType="1"/>
                </p:cNvSpPr>
                <p:nvPr/>
              </p:nvSpPr>
              <p:spPr bwMode="auto">
                <a:xfrm>
                  <a:off x="1605" y="1766"/>
                  <a:ext cx="406" cy="1"/>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11" name="Line 455">
                  <a:extLst>
                    <a:ext uri="{FF2B5EF4-FFF2-40B4-BE49-F238E27FC236}">
                      <a16:creationId xmlns:a16="http://schemas.microsoft.com/office/drawing/2014/main" id="{1B7BE5EF-7009-BC0E-A525-481B27F7DE09}"/>
                    </a:ext>
                  </a:extLst>
                </p:cNvPr>
                <p:cNvSpPr>
                  <a:spLocks noChangeShapeType="1"/>
                </p:cNvSpPr>
                <p:nvPr/>
              </p:nvSpPr>
              <p:spPr bwMode="auto">
                <a:xfrm flipV="1">
                  <a:off x="2011" y="1691"/>
                  <a:ext cx="1" cy="151"/>
                </a:xfrm>
                <a:prstGeom prst="line">
                  <a:avLst/>
                </a:prstGeom>
                <a:noFill/>
                <a:ln w="555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12" name="Line 456">
                  <a:extLst>
                    <a:ext uri="{FF2B5EF4-FFF2-40B4-BE49-F238E27FC236}">
                      <a16:creationId xmlns:a16="http://schemas.microsoft.com/office/drawing/2014/main" id="{40C26F59-3DF3-444F-90C9-307E587E19EB}"/>
                    </a:ext>
                  </a:extLst>
                </p:cNvPr>
                <p:cNvSpPr>
                  <a:spLocks noChangeShapeType="1"/>
                </p:cNvSpPr>
                <p:nvPr/>
              </p:nvSpPr>
              <p:spPr bwMode="auto">
                <a:xfrm>
                  <a:off x="2063" y="1691"/>
                  <a:ext cx="1" cy="151"/>
                </a:xfrm>
                <a:prstGeom prst="line">
                  <a:avLst/>
                </a:prstGeom>
                <a:noFill/>
                <a:ln w="555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13" name="Line 457">
                  <a:extLst>
                    <a:ext uri="{FF2B5EF4-FFF2-40B4-BE49-F238E27FC236}">
                      <a16:creationId xmlns:a16="http://schemas.microsoft.com/office/drawing/2014/main" id="{36DCD109-8358-341F-E9B2-14C8626630DA}"/>
                    </a:ext>
                  </a:extLst>
                </p:cNvPr>
                <p:cNvSpPr>
                  <a:spLocks noChangeShapeType="1"/>
                </p:cNvSpPr>
                <p:nvPr/>
              </p:nvSpPr>
              <p:spPr bwMode="auto">
                <a:xfrm>
                  <a:off x="2315" y="1995"/>
                  <a:ext cx="331" cy="1"/>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14" name="Freeform 458">
                  <a:extLst>
                    <a:ext uri="{FF2B5EF4-FFF2-40B4-BE49-F238E27FC236}">
                      <a16:creationId xmlns:a16="http://schemas.microsoft.com/office/drawing/2014/main" id="{E38F8DFE-0651-DDD7-EEC7-545026D4BF74}"/>
                    </a:ext>
                  </a:extLst>
                </p:cNvPr>
                <p:cNvSpPr>
                  <a:spLocks/>
                </p:cNvSpPr>
                <p:nvPr/>
              </p:nvSpPr>
              <p:spPr bwMode="auto">
                <a:xfrm>
                  <a:off x="2639" y="1982"/>
                  <a:ext cx="7" cy="11"/>
                </a:xfrm>
                <a:custGeom>
                  <a:avLst/>
                  <a:gdLst>
                    <a:gd name="T0" fmla="*/ 0 w 7"/>
                    <a:gd name="T1" fmla="*/ 0 h 11"/>
                    <a:gd name="T2" fmla="*/ 5 w 7"/>
                    <a:gd name="T3" fmla="*/ 7 h 11"/>
                    <a:gd name="T4" fmla="*/ 7 w 7"/>
                    <a:gd name="T5" fmla="*/ 11 h 11"/>
                  </a:gdLst>
                  <a:ahLst/>
                  <a:cxnLst>
                    <a:cxn ang="0">
                      <a:pos x="T0" y="T1"/>
                    </a:cxn>
                    <a:cxn ang="0">
                      <a:pos x="T2" y="T3"/>
                    </a:cxn>
                    <a:cxn ang="0">
                      <a:pos x="T4" y="T5"/>
                    </a:cxn>
                  </a:cxnLst>
                  <a:rect l="0" t="0" r="r" b="b"/>
                  <a:pathLst>
                    <a:path w="7" h="11">
                      <a:moveTo>
                        <a:pt x="0" y="0"/>
                      </a:moveTo>
                      <a:lnTo>
                        <a:pt x="5" y="7"/>
                      </a:lnTo>
                      <a:lnTo>
                        <a:pt x="7" y="11"/>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15" name="Freeform 459">
                  <a:extLst>
                    <a:ext uri="{FF2B5EF4-FFF2-40B4-BE49-F238E27FC236}">
                      <a16:creationId xmlns:a16="http://schemas.microsoft.com/office/drawing/2014/main" id="{6BDF2AA1-B099-C054-7A63-9550AF39156A}"/>
                    </a:ext>
                  </a:extLst>
                </p:cNvPr>
                <p:cNvSpPr>
                  <a:spLocks/>
                </p:cNvSpPr>
                <p:nvPr/>
              </p:nvSpPr>
              <p:spPr bwMode="auto">
                <a:xfrm>
                  <a:off x="2639" y="1973"/>
                  <a:ext cx="1" cy="9"/>
                </a:xfrm>
                <a:custGeom>
                  <a:avLst/>
                  <a:gdLst>
                    <a:gd name="T0" fmla="*/ 0 h 9"/>
                    <a:gd name="T1" fmla="*/ 5 h 9"/>
                    <a:gd name="T2" fmla="*/ 9 h 9"/>
                  </a:gdLst>
                  <a:ahLst/>
                  <a:cxnLst>
                    <a:cxn ang="0">
                      <a:pos x="0" y="T0"/>
                    </a:cxn>
                    <a:cxn ang="0">
                      <a:pos x="0" y="T1"/>
                    </a:cxn>
                    <a:cxn ang="0">
                      <a:pos x="0" y="T2"/>
                    </a:cxn>
                  </a:cxnLst>
                  <a:rect l="0" t="0" r="r" b="b"/>
                  <a:pathLst>
                    <a:path h="9">
                      <a:moveTo>
                        <a:pt x="0" y="0"/>
                      </a:moveTo>
                      <a:lnTo>
                        <a:pt x="0" y="5"/>
                      </a:lnTo>
                      <a:lnTo>
                        <a:pt x="0" y="9"/>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16" name="Freeform 460">
                  <a:extLst>
                    <a:ext uri="{FF2B5EF4-FFF2-40B4-BE49-F238E27FC236}">
                      <a16:creationId xmlns:a16="http://schemas.microsoft.com/office/drawing/2014/main" id="{A146782F-1BA3-8EDD-93E3-7213F6932767}"/>
                    </a:ext>
                  </a:extLst>
                </p:cNvPr>
                <p:cNvSpPr>
                  <a:spLocks/>
                </p:cNvSpPr>
                <p:nvPr/>
              </p:nvSpPr>
              <p:spPr bwMode="auto">
                <a:xfrm>
                  <a:off x="2639" y="1961"/>
                  <a:ext cx="5" cy="12"/>
                </a:xfrm>
                <a:custGeom>
                  <a:avLst/>
                  <a:gdLst>
                    <a:gd name="T0" fmla="*/ 5 w 5"/>
                    <a:gd name="T1" fmla="*/ 0 h 12"/>
                    <a:gd name="T2" fmla="*/ 2 w 5"/>
                    <a:gd name="T3" fmla="*/ 6 h 12"/>
                    <a:gd name="T4" fmla="*/ 0 w 5"/>
                    <a:gd name="T5" fmla="*/ 12 h 12"/>
                  </a:gdLst>
                  <a:ahLst/>
                  <a:cxnLst>
                    <a:cxn ang="0">
                      <a:pos x="T0" y="T1"/>
                    </a:cxn>
                    <a:cxn ang="0">
                      <a:pos x="T2" y="T3"/>
                    </a:cxn>
                    <a:cxn ang="0">
                      <a:pos x="T4" y="T5"/>
                    </a:cxn>
                  </a:cxnLst>
                  <a:rect l="0" t="0" r="r" b="b"/>
                  <a:pathLst>
                    <a:path w="5" h="12">
                      <a:moveTo>
                        <a:pt x="5" y="0"/>
                      </a:moveTo>
                      <a:lnTo>
                        <a:pt x="2" y="6"/>
                      </a:lnTo>
                      <a:lnTo>
                        <a:pt x="0" y="1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17" name="Freeform 461">
                  <a:extLst>
                    <a:ext uri="{FF2B5EF4-FFF2-40B4-BE49-F238E27FC236}">
                      <a16:creationId xmlns:a16="http://schemas.microsoft.com/office/drawing/2014/main" id="{54DCAC88-768A-A6E2-7DD8-E6F54C4A493C}"/>
                    </a:ext>
                  </a:extLst>
                </p:cNvPr>
                <p:cNvSpPr>
                  <a:spLocks/>
                </p:cNvSpPr>
                <p:nvPr/>
              </p:nvSpPr>
              <p:spPr bwMode="auto">
                <a:xfrm>
                  <a:off x="2644" y="1952"/>
                  <a:ext cx="6" cy="9"/>
                </a:xfrm>
                <a:custGeom>
                  <a:avLst/>
                  <a:gdLst>
                    <a:gd name="T0" fmla="*/ 6 w 6"/>
                    <a:gd name="T1" fmla="*/ 0 h 9"/>
                    <a:gd name="T2" fmla="*/ 2 w 6"/>
                    <a:gd name="T3" fmla="*/ 4 h 9"/>
                    <a:gd name="T4" fmla="*/ 0 w 6"/>
                    <a:gd name="T5" fmla="*/ 9 h 9"/>
                  </a:gdLst>
                  <a:ahLst/>
                  <a:cxnLst>
                    <a:cxn ang="0">
                      <a:pos x="T0" y="T1"/>
                    </a:cxn>
                    <a:cxn ang="0">
                      <a:pos x="T2" y="T3"/>
                    </a:cxn>
                    <a:cxn ang="0">
                      <a:pos x="T4" y="T5"/>
                    </a:cxn>
                  </a:cxnLst>
                  <a:rect l="0" t="0" r="r" b="b"/>
                  <a:pathLst>
                    <a:path w="6" h="9">
                      <a:moveTo>
                        <a:pt x="6" y="0"/>
                      </a:moveTo>
                      <a:lnTo>
                        <a:pt x="2" y="4"/>
                      </a:lnTo>
                      <a:lnTo>
                        <a:pt x="0" y="9"/>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18" name="Freeform 462">
                  <a:extLst>
                    <a:ext uri="{FF2B5EF4-FFF2-40B4-BE49-F238E27FC236}">
                      <a16:creationId xmlns:a16="http://schemas.microsoft.com/office/drawing/2014/main" id="{4130DE91-85F9-1940-C6A3-7B36573F4128}"/>
                    </a:ext>
                  </a:extLst>
                </p:cNvPr>
                <p:cNvSpPr>
                  <a:spLocks/>
                </p:cNvSpPr>
                <p:nvPr/>
              </p:nvSpPr>
              <p:spPr bwMode="auto">
                <a:xfrm>
                  <a:off x="2650" y="1945"/>
                  <a:ext cx="11" cy="7"/>
                </a:xfrm>
                <a:custGeom>
                  <a:avLst/>
                  <a:gdLst>
                    <a:gd name="T0" fmla="*/ 11 w 11"/>
                    <a:gd name="T1" fmla="*/ 0 h 7"/>
                    <a:gd name="T2" fmla="*/ 4 w 11"/>
                    <a:gd name="T3" fmla="*/ 3 h 7"/>
                    <a:gd name="T4" fmla="*/ 0 w 11"/>
                    <a:gd name="T5" fmla="*/ 7 h 7"/>
                  </a:gdLst>
                  <a:ahLst/>
                  <a:cxnLst>
                    <a:cxn ang="0">
                      <a:pos x="T0" y="T1"/>
                    </a:cxn>
                    <a:cxn ang="0">
                      <a:pos x="T2" y="T3"/>
                    </a:cxn>
                    <a:cxn ang="0">
                      <a:pos x="T4" y="T5"/>
                    </a:cxn>
                  </a:cxnLst>
                  <a:rect l="0" t="0" r="r" b="b"/>
                  <a:pathLst>
                    <a:path w="11" h="7">
                      <a:moveTo>
                        <a:pt x="11" y="0"/>
                      </a:moveTo>
                      <a:lnTo>
                        <a:pt x="4" y="3"/>
                      </a:lnTo>
                      <a:lnTo>
                        <a:pt x="0" y="7"/>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19" name="Freeform 463">
                  <a:extLst>
                    <a:ext uri="{FF2B5EF4-FFF2-40B4-BE49-F238E27FC236}">
                      <a16:creationId xmlns:a16="http://schemas.microsoft.com/office/drawing/2014/main" id="{A2223A86-A5AB-0642-821C-943A6CEB0203}"/>
                    </a:ext>
                  </a:extLst>
                </p:cNvPr>
                <p:cNvSpPr>
                  <a:spLocks/>
                </p:cNvSpPr>
                <p:nvPr/>
              </p:nvSpPr>
              <p:spPr bwMode="auto">
                <a:xfrm>
                  <a:off x="2661" y="1943"/>
                  <a:ext cx="11" cy="2"/>
                </a:xfrm>
                <a:custGeom>
                  <a:avLst/>
                  <a:gdLst>
                    <a:gd name="T0" fmla="*/ 11 w 11"/>
                    <a:gd name="T1" fmla="*/ 0 h 2"/>
                    <a:gd name="T2" fmla="*/ 4 w 11"/>
                    <a:gd name="T3" fmla="*/ 0 h 2"/>
                    <a:gd name="T4" fmla="*/ 0 w 11"/>
                    <a:gd name="T5" fmla="*/ 2 h 2"/>
                  </a:gdLst>
                  <a:ahLst/>
                  <a:cxnLst>
                    <a:cxn ang="0">
                      <a:pos x="T0" y="T1"/>
                    </a:cxn>
                    <a:cxn ang="0">
                      <a:pos x="T2" y="T3"/>
                    </a:cxn>
                    <a:cxn ang="0">
                      <a:pos x="T4" y="T5"/>
                    </a:cxn>
                  </a:cxnLst>
                  <a:rect l="0" t="0" r="r" b="b"/>
                  <a:pathLst>
                    <a:path w="11" h="2">
                      <a:moveTo>
                        <a:pt x="11" y="0"/>
                      </a:moveTo>
                      <a:lnTo>
                        <a:pt x="4" y="0"/>
                      </a:lnTo>
                      <a:lnTo>
                        <a:pt x="0" y="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20" name="Freeform 464">
                  <a:extLst>
                    <a:ext uri="{FF2B5EF4-FFF2-40B4-BE49-F238E27FC236}">
                      <a16:creationId xmlns:a16="http://schemas.microsoft.com/office/drawing/2014/main" id="{7FAB5009-983C-DA1D-A2C3-1E45BEFBFCFF}"/>
                    </a:ext>
                  </a:extLst>
                </p:cNvPr>
                <p:cNvSpPr>
                  <a:spLocks/>
                </p:cNvSpPr>
                <p:nvPr/>
              </p:nvSpPr>
              <p:spPr bwMode="auto">
                <a:xfrm>
                  <a:off x="2672" y="1943"/>
                  <a:ext cx="10" cy="2"/>
                </a:xfrm>
                <a:custGeom>
                  <a:avLst/>
                  <a:gdLst>
                    <a:gd name="T0" fmla="*/ 10 w 10"/>
                    <a:gd name="T1" fmla="*/ 2 h 2"/>
                    <a:gd name="T2" fmla="*/ 6 w 10"/>
                    <a:gd name="T3" fmla="*/ 0 h 2"/>
                    <a:gd name="T4" fmla="*/ 0 w 10"/>
                    <a:gd name="T5" fmla="*/ 0 h 2"/>
                  </a:gdLst>
                  <a:ahLst/>
                  <a:cxnLst>
                    <a:cxn ang="0">
                      <a:pos x="T0" y="T1"/>
                    </a:cxn>
                    <a:cxn ang="0">
                      <a:pos x="T2" y="T3"/>
                    </a:cxn>
                    <a:cxn ang="0">
                      <a:pos x="T4" y="T5"/>
                    </a:cxn>
                  </a:cxnLst>
                  <a:rect l="0" t="0" r="r" b="b"/>
                  <a:pathLst>
                    <a:path w="10" h="2">
                      <a:moveTo>
                        <a:pt x="10" y="2"/>
                      </a:moveTo>
                      <a:lnTo>
                        <a:pt x="6" y="0"/>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21" name="Freeform 465">
                  <a:extLst>
                    <a:ext uri="{FF2B5EF4-FFF2-40B4-BE49-F238E27FC236}">
                      <a16:creationId xmlns:a16="http://schemas.microsoft.com/office/drawing/2014/main" id="{93100974-DADC-8700-5D0A-4D8894EB3285}"/>
                    </a:ext>
                  </a:extLst>
                </p:cNvPr>
                <p:cNvSpPr>
                  <a:spLocks/>
                </p:cNvSpPr>
                <p:nvPr/>
              </p:nvSpPr>
              <p:spPr bwMode="auto">
                <a:xfrm>
                  <a:off x="2682" y="1945"/>
                  <a:ext cx="11" cy="7"/>
                </a:xfrm>
                <a:custGeom>
                  <a:avLst/>
                  <a:gdLst>
                    <a:gd name="T0" fmla="*/ 11 w 11"/>
                    <a:gd name="T1" fmla="*/ 7 h 7"/>
                    <a:gd name="T2" fmla="*/ 7 w 11"/>
                    <a:gd name="T3" fmla="*/ 3 h 7"/>
                    <a:gd name="T4" fmla="*/ 0 w 11"/>
                    <a:gd name="T5" fmla="*/ 0 h 7"/>
                  </a:gdLst>
                  <a:ahLst/>
                  <a:cxnLst>
                    <a:cxn ang="0">
                      <a:pos x="T0" y="T1"/>
                    </a:cxn>
                    <a:cxn ang="0">
                      <a:pos x="T2" y="T3"/>
                    </a:cxn>
                    <a:cxn ang="0">
                      <a:pos x="T4" y="T5"/>
                    </a:cxn>
                  </a:cxnLst>
                  <a:rect l="0" t="0" r="r" b="b"/>
                  <a:pathLst>
                    <a:path w="11" h="7">
                      <a:moveTo>
                        <a:pt x="11" y="7"/>
                      </a:moveTo>
                      <a:lnTo>
                        <a:pt x="7" y="3"/>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22" name="Freeform 466">
                  <a:extLst>
                    <a:ext uri="{FF2B5EF4-FFF2-40B4-BE49-F238E27FC236}">
                      <a16:creationId xmlns:a16="http://schemas.microsoft.com/office/drawing/2014/main" id="{17B15B49-D1F7-12E5-FFFC-50D4271F5D40}"/>
                    </a:ext>
                  </a:extLst>
                </p:cNvPr>
                <p:cNvSpPr>
                  <a:spLocks/>
                </p:cNvSpPr>
                <p:nvPr/>
              </p:nvSpPr>
              <p:spPr bwMode="auto">
                <a:xfrm>
                  <a:off x="2693" y="1952"/>
                  <a:ext cx="7" cy="11"/>
                </a:xfrm>
                <a:custGeom>
                  <a:avLst/>
                  <a:gdLst>
                    <a:gd name="T0" fmla="*/ 7 w 7"/>
                    <a:gd name="T1" fmla="*/ 11 h 11"/>
                    <a:gd name="T2" fmla="*/ 5 w 7"/>
                    <a:gd name="T3" fmla="*/ 4 h 11"/>
                    <a:gd name="T4" fmla="*/ 0 w 7"/>
                    <a:gd name="T5" fmla="*/ 0 h 11"/>
                  </a:gdLst>
                  <a:ahLst/>
                  <a:cxnLst>
                    <a:cxn ang="0">
                      <a:pos x="T0" y="T1"/>
                    </a:cxn>
                    <a:cxn ang="0">
                      <a:pos x="T2" y="T3"/>
                    </a:cxn>
                    <a:cxn ang="0">
                      <a:pos x="T4" y="T5"/>
                    </a:cxn>
                  </a:cxnLst>
                  <a:rect l="0" t="0" r="r" b="b"/>
                  <a:pathLst>
                    <a:path w="7" h="11">
                      <a:moveTo>
                        <a:pt x="7" y="11"/>
                      </a:moveTo>
                      <a:lnTo>
                        <a:pt x="5" y="4"/>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23" name="Freeform 467">
                  <a:extLst>
                    <a:ext uri="{FF2B5EF4-FFF2-40B4-BE49-F238E27FC236}">
                      <a16:creationId xmlns:a16="http://schemas.microsoft.com/office/drawing/2014/main" id="{447D5D26-3D77-1887-E15C-66E84603437E}"/>
                    </a:ext>
                  </a:extLst>
                </p:cNvPr>
                <p:cNvSpPr>
                  <a:spLocks/>
                </p:cNvSpPr>
                <p:nvPr/>
              </p:nvSpPr>
              <p:spPr bwMode="auto">
                <a:xfrm>
                  <a:off x="2700" y="1963"/>
                  <a:ext cx="4" cy="10"/>
                </a:xfrm>
                <a:custGeom>
                  <a:avLst/>
                  <a:gdLst>
                    <a:gd name="T0" fmla="*/ 4 w 4"/>
                    <a:gd name="T1" fmla="*/ 10 h 10"/>
                    <a:gd name="T2" fmla="*/ 4 w 4"/>
                    <a:gd name="T3" fmla="*/ 4 h 10"/>
                    <a:gd name="T4" fmla="*/ 0 w 4"/>
                    <a:gd name="T5" fmla="*/ 0 h 10"/>
                  </a:gdLst>
                  <a:ahLst/>
                  <a:cxnLst>
                    <a:cxn ang="0">
                      <a:pos x="T0" y="T1"/>
                    </a:cxn>
                    <a:cxn ang="0">
                      <a:pos x="T2" y="T3"/>
                    </a:cxn>
                    <a:cxn ang="0">
                      <a:pos x="T4" y="T5"/>
                    </a:cxn>
                  </a:cxnLst>
                  <a:rect l="0" t="0" r="r" b="b"/>
                  <a:pathLst>
                    <a:path w="4" h="10">
                      <a:moveTo>
                        <a:pt x="4" y="10"/>
                      </a:moveTo>
                      <a:lnTo>
                        <a:pt x="4" y="4"/>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24" name="Freeform 468">
                  <a:extLst>
                    <a:ext uri="{FF2B5EF4-FFF2-40B4-BE49-F238E27FC236}">
                      <a16:creationId xmlns:a16="http://schemas.microsoft.com/office/drawing/2014/main" id="{F7DD470B-93B8-7A7E-62B3-B3B8BC463EEC}"/>
                    </a:ext>
                  </a:extLst>
                </p:cNvPr>
                <p:cNvSpPr>
                  <a:spLocks/>
                </p:cNvSpPr>
                <p:nvPr/>
              </p:nvSpPr>
              <p:spPr bwMode="auto">
                <a:xfrm>
                  <a:off x="2700" y="1973"/>
                  <a:ext cx="4" cy="18"/>
                </a:xfrm>
                <a:custGeom>
                  <a:avLst/>
                  <a:gdLst>
                    <a:gd name="T0" fmla="*/ 0 w 4"/>
                    <a:gd name="T1" fmla="*/ 18 h 18"/>
                    <a:gd name="T2" fmla="*/ 4 w 4"/>
                    <a:gd name="T3" fmla="*/ 9 h 18"/>
                    <a:gd name="T4" fmla="*/ 4 w 4"/>
                    <a:gd name="T5" fmla="*/ 0 h 18"/>
                  </a:gdLst>
                  <a:ahLst/>
                  <a:cxnLst>
                    <a:cxn ang="0">
                      <a:pos x="T0" y="T1"/>
                    </a:cxn>
                    <a:cxn ang="0">
                      <a:pos x="T2" y="T3"/>
                    </a:cxn>
                    <a:cxn ang="0">
                      <a:pos x="T4" y="T5"/>
                    </a:cxn>
                  </a:cxnLst>
                  <a:rect l="0" t="0" r="r" b="b"/>
                  <a:pathLst>
                    <a:path w="4" h="18">
                      <a:moveTo>
                        <a:pt x="0" y="18"/>
                      </a:moveTo>
                      <a:lnTo>
                        <a:pt x="4" y="9"/>
                      </a:lnTo>
                      <a:lnTo>
                        <a:pt x="4"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25" name="Freeform 469">
                  <a:extLst>
                    <a:ext uri="{FF2B5EF4-FFF2-40B4-BE49-F238E27FC236}">
                      <a16:creationId xmlns:a16="http://schemas.microsoft.com/office/drawing/2014/main" id="{ACA2AE1E-64A6-260F-48F8-F6BEAFE0F216}"/>
                    </a:ext>
                  </a:extLst>
                </p:cNvPr>
                <p:cNvSpPr>
                  <a:spLocks/>
                </p:cNvSpPr>
                <p:nvPr/>
              </p:nvSpPr>
              <p:spPr bwMode="auto">
                <a:xfrm>
                  <a:off x="2698" y="1991"/>
                  <a:ext cx="2" cy="2"/>
                </a:xfrm>
                <a:custGeom>
                  <a:avLst/>
                  <a:gdLst>
                    <a:gd name="T0" fmla="*/ 0 w 2"/>
                    <a:gd name="T1" fmla="*/ 2 h 2"/>
                    <a:gd name="T2" fmla="*/ 2 w 2"/>
                    <a:gd name="T3" fmla="*/ 2 h 2"/>
                    <a:gd name="T4" fmla="*/ 2 w 2"/>
                    <a:gd name="T5" fmla="*/ 0 h 2"/>
                  </a:gdLst>
                  <a:ahLst/>
                  <a:cxnLst>
                    <a:cxn ang="0">
                      <a:pos x="T0" y="T1"/>
                    </a:cxn>
                    <a:cxn ang="0">
                      <a:pos x="T2" y="T3"/>
                    </a:cxn>
                    <a:cxn ang="0">
                      <a:pos x="T4" y="T5"/>
                    </a:cxn>
                  </a:cxnLst>
                  <a:rect l="0" t="0" r="r" b="b"/>
                  <a:pathLst>
                    <a:path w="2" h="2">
                      <a:moveTo>
                        <a:pt x="0" y="2"/>
                      </a:moveTo>
                      <a:lnTo>
                        <a:pt x="2" y="2"/>
                      </a:lnTo>
                      <a:lnTo>
                        <a:pt x="2"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26" name="Freeform 470">
                  <a:extLst>
                    <a:ext uri="{FF2B5EF4-FFF2-40B4-BE49-F238E27FC236}">
                      <a16:creationId xmlns:a16="http://schemas.microsoft.com/office/drawing/2014/main" id="{0D93A08A-2A50-4254-CF64-6425741F4E75}"/>
                    </a:ext>
                  </a:extLst>
                </p:cNvPr>
                <p:cNvSpPr>
                  <a:spLocks/>
                </p:cNvSpPr>
                <p:nvPr/>
              </p:nvSpPr>
              <p:spPr bwMode="auto">
                <a:xfrm>
                  <a:off x="2693" y="1991"/>
                  <a:ext cx="5" cy="2"/>
                </a:xfrm>
                <a:custGeom>
                  <a:avLst/>
                  <a:gdLst>
                    <a:gd name="T0" fmla="*/ 0 w 5"/>
                    <a:gd name="T1" fmla="*/ 0 h 2"/>
                    <a:gd name="T2" fmla="*/ 2 w 5"/>
                    <a:gd name="T3" fmla="*/ 2 h 2"/>
                    <a:gd name="T4" fmla="*/ 5 w 5"/>
                    <a:gd name="T5" fmla="*/ 2 h 2"/>
                  </a:gdLst>
                  <a:ahLst/>
                  <a:cxnLst>
                    <a:cxn ang="0">
                      <a:pos x="T0" y="T1"/>
                    </a:cxn>
                    <a:cxn ang="0">
                      <a:pos x="T2" y="T3"/>
                    </a:cxn>
                    <a:cxn ang="0">
                      <a:pos x="T4" y="T5"/>
                    </a:cxn>
                  </a:cxnLst>
                  <a:rect l="0" t="0" r="r" b="b"/>
                  <a:pathLst>
                    <a:path w="5" h="2">
                      <a:moveTo>
                        <a:pt x="0" y="0"/>
                      </a:moveTo>
                      <a:lnTo>
                        <a:pt x="2" y="2"/>
                      </a:lnTo>
                      <a:lnTo>
                        <a:pt x="5" y="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27" name="Freeform 471">
                  <a:extLst>
                    <a:ext uri="{FF2B5EF4-FFF2-40B4-BE49-F238E27FC236}">
                      <a16:creationId xmlns:a16="http://schemas.microsoft.com/office/drawing/2014/main" id="{5BDF4088-C49F-8186-90CB-17562114B6A8}"/>
                    </a:ext>
                  </a:extLst>
                </p:cNvPr>
                <p:cNvSpPr>
                  <a:spLocks/>
                </p:cNvSpPr>
                <p:nvPr/>
              </p:nvSpPr>
              <p:spPr bwMode="auto">
                <a:xfrm>
                  <a:off x="2691" y="1973"/>
                  <a:ext cx="2" cy="18"/>
                </a:xfrm>
                <a:custGeom>
                  <a:avLst/>
                  <a:gdLst>
                    <a:gd name="T0" fmla="*/ 0 w 2"/>
                    <a:gd name="T1" fmla="*/ 0 h 18"/>
                    <a:gd name="T2" fmla="*/ 0 w 2"/>
                    <a:gd name="T3" fmla="*/ 9 h 18"/>
                    <a:gd name="T4" fmla="*/ 2 w 2"/>
                    <a:gd name="T5" fmla="*/ 18 h 18"/>
                  </a:gdLst>
                  <a:ahLst/>
                  <a:cxnLst>
                    <a:cxn ang="0">
                      <a:pos x="T0" y="T1"/>
                    </a:cxn>
                    <a:cxn ang="0">
                      <a:pos x="T2" y="T3"/>
                    </a:cxn>
                    <a:cxn ang="0">
                      <a:pos x="T4" y="T5"/>
                    </a:cxn>
                  </a:cxnLst>
                  <a:rect l="0" t="0" r="r" b="b"/>
                  <a:pathLst>
                    <a:path w="2" h="18">
                      <a:moveTo>
                        <a:pt x="0" y="0"/>
                      </a:moveTo>
                      <a:lnTo>
                        <a:pt x="0" y="9"/>
                      </a:lnTo>
                      <a:lnTo>
                        <a:pt x="2" y="18"/>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28" name="Freeform 472">
                  <a:extLst>
                    <a:ext uri="{FF2B5EF4-FFF2-40B4-BE49-F238E27FC236}">
                      <a16:creationId xmlns:a16="http://schemas.microsoft.com/office/drawing/2014/main" id="{54971637-8FF5-D527-1D8C-2952ECC5CB87}"/>
                    </a:ext>
                  </a:extLst>
                </p:cNvPr>
                <p:cNvSpPr>
                  <a:spLocks/>
                </p:cNvSpPr>
                <p:nvPr/>
              </p:nvSpPr>
              <p:spPr bwMode="auto">
                <a:xfrm>
                  <a:off x="2691" y="1961"/>
                  <a:ext cx="2" cy="12"/>
                </a:xfrm>
                <a:custGeom>
                  <a:avLst/>
                  <a:gdLst>
                    <a:gd name="T0" fmla="*/ 2 w 2"/>
                    <a:gd name="T1" fmla="*/ 0 h 12"/>
                    <a:gd name="T2" fmla="*/ 0 w 2"/>
                    <a:gd name="T3" fmla="*/ 6 h 12"/>
                    <a:gd name="T4" fmla="*/ 0 w 2"/>
                    <a:gd name="T5" fmla="*/ 12 h 12"/>
                  </a:gdLst>
                  <a:ahLst/>
                  <a:cxnLst>
                    <a:cxn ang="0">
                      <a:pos x="T0" y="T1"/>
                    </a:cxn>
                    <a:cxn ang="0">
                      <a:pos x="T2" y="T3"/>
                    </a:cxn>
                    <a:cxn ang="0">
                      <a:pos x="T4" y="T5"/>
                    </a:cxn>
                  </a:cxnLst>
                  <a:rect l="0" t="0" r="r" b="b"/>
                  <a:pathLst>
                    <a:path w="2" h="12">
                      <a:moveTo>
                        <a:pt x="2" y="0"/>
                      </a:moveTo>
                      <a:lnTo>
                        <a:pt x="0" y="6"/>
                      </a:lnTo>
                      <a:lnTo>
                        <a:pt x="0" y="1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29" name="Freeform 473">
                  <a:extLst>
                    <a:ext uri="{FF2B5EF4-FFF2-40B4-BE49-F238E27FC236}">
                      <a16:creationId xmlns:a16="http://schemas.microsoft.com/office/drawing/2014/main" id="{7CAFF108-35FD-9FB6-A5A9-39A559100228}"/>
                    </a:ext>
                  </a:extLst>
                </p:cNvPr>
                <p:cNvSpPr>
                  <a:spLocks/>
                </p:cNvSpPr>
                <p:nvPr/>
              </p:nvSpPr>
              <p:spPr bwMode="auto">
                <a:xfrm>
                  <a:off x="2693" y="1952"/>
                  <a:ext cx="7" cy="9"/>
                </a:xfrm>
                <a:custGeom>
                  <a:avLst/>
                  <a:gdLst>
                    <a:gd name="T0" fmla="*/ 7 w 7"/>
                    <a:gd name="T1" fmla="*/ 0 h 9"/>
                    <a:gd name="T2" fmla="*/ 5 w 7"/>
                    <a:gd name="T3" fmla="*/ 4 h 9"/>
                    <a:gd name="T4" fmla="*/ 0 w 7"/>
                    <a:gd name="T5" fmla="*/ 9 h 9"/>
                  </a:gdLst>
                  <a:ahLst/>
                  <a:cxnLst>
                    <a:cxn ang="0">
                      <a:pos x="T0" y="T1"/>
                    </a:cxn>
                    <a:cxn ang="0">
                      <a:pos x="T2" y="T3"/>
                    </a:cxn>
                    <a:cxn ang="0">
                      <a:pos x="T4" y="T5"/>
                    </a:cxn>
                  </a:cxnLst>
                  <a:rect l="0" t="0" r="r" b="b"/>
                  <a:pathLst>
                    <a:path w="7" h="9">
                      <a:moveTo>
                        <a:pt x="7" y="0"/>
                      </a:moveTo>
                      <a:lnTo>
                        <a:pt x="5" y="4"/>
                      </a:lnTo>
                      <a:lnTo>
                        <a:pt x="0" y="9"/>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30" name="Freeform 474">
                  <a:extLst>
                    <a:ext uri="{FF2B5EF4-FFF2-40B4-BE49-F238E27FC236}">
                      <a16:creationId xmlns:a16="http://schemas.microsoft.com/office/drawing/2014/main" id="{AB7EA9F3-63A2-BF5B-A48C-8DE2634C1E24}"/>
                    </a:ext>
                  </a:extLst>
                </p:cNvPr>
                <p:cNvSpPr>
                  <a:spLocks/>
                </p:cNvSpPr>
                <p:nvPr/>
              </p:nvSpPr>
              <p:spPr bwMode="auto">
                <a:xfrm>
                  <a:off x="2700" y="1945"/>
                  <a:ext cx="10" cy="7"/>
                </a:xfrm>
                <a:custGeom>
                  <a:avLst/>
                  <a:gdLst>
                    <a:gd name="T0" fmla="*/ 10 w 10"/>
                    <a:gd name="T1" fmla="*/ 0 h 7"/>
                    <a:gd name="T2" fmla="*/ 4 w 10"/>
                    <a:gd name="T3" fmla="*/ 3 h 7"/>
                    <a:gd name="T4" fmla="*/ 0 w 10"/>
                    <a:gd name="T5" fmla="*/ 7 h 7"/>
                  </a:gdLst>
                  <a:ahLst/>
                  <a:cxnLst>
                    <a:cxn ang="0">
                      <a:pos x="T0" y="T1"/>
                    </a:cxn>
                    <a:cxn ang="0">
                      <a:pos x="T2" y="T3"/>
                    </a:cxn>
                    <a:cxn ang="0">
                      <a:pos x="T4" y="T5"/>
                    </a:cxn>
                  </a:cxnLst>
                  <a:rect l="0" t="0" r="r" b="b"/>
                  <a:pathLst>
                    <a:path w="10" h="7">
                      <a:moveTo>
                        <a:pt x="10" y="0"/>
                      </a:moveTo>
                      <a:lnTo>
                        <a:pt x="4" y="3"/>
                      </a:lnTo>
                      <a:lnTo>
                        <a:pt x="0" y="7"/>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31" name="Freeform 475">
                  <a:extLst>
                    <a:ext uri="{FF2B5EF4-FFF2-40B4-BE49-F238E27FC236}">
                      <a16:creationId xmlns:a16="http://schemas.microsoft.com/office/drawing/2014/main" id="{95B8011A-4FDF-1411-604A-DF2607BC7046}"/>
                    </a:ext>
                  </a:extLst>
                </p:cNvPr>
                <p:cNvSpPr>
                  <a:spLocks/>
                </p:cNvSpPr>
                <p:nvPr/>
              </p:nvSpPr>
              <p:spPr bwMode="auto">
                <a:xfrm>
                  <a:off x="2710" y="1943"/>
                  <a:ext cx="11" cy="2"/>
                </a:xfrm>
                <a:custGeom>
                  <a:avLst/>
                  <a:gdLst>
                    <a:gd name="T0" fmla="*/ 11 w 11"/>
                    <a:gd name="T1" fmla="*/ 0 h 2"/>
                    <a:gd name="T2" fmla="*/ 7 w 11"/>
                    <a:gd name="T3" fmla="*/ 0 h 2"/>
                    <a:gd name="T4" fmla="*/ 0 w 11"/>
                    <a:gd name="T5" fmla="*/ 2 h 2"/>
                  </a:gdLst>
                  <a:ahLst/>
                  <a:cxnLst>
                    <a:cxn ang="0">
                      <a:pos x="T0" y="T1"/>
                    </a:cxn>
                    <a:cxn ang="0">
                      <a:pos x="T2" y="T3"/>
                    </a:cxn>
                    <a:cxn ang="0">
                      <a:pos x="T4" y="T5"/>
                    </a:cxn>
                  </a:cxnLst>
                  <a:rect l="0" t="0" r="r" b="b"/>
                  <a:pathLst>
                    <a:path w="11" h="2">
                      <a:moveTo>
                        <a:pt x="11" y="0"/>
                      </a:moveTo>
                      <a:lnTo>
                        <a:pt x="7" y="0"/>
                      </a:lnTo>
                      <a:lnTo>
                        <a:pt x="0" y="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32" name="Freeform 476">
                  <a:extLst>
                    <a:ext uri="{FF2B5EF4-FFF2-40B4-BE49-F238E27FC236}">
                      <a16:creationId xmlns:a16="http://schemas.microsoft.com/office/drawing/2014/main" id="{14437EE3-F989-2730-BC16-8FAD6A435B94}"/>
                    </a:ext>
                  </a:extLst>
                </p:cNvPr>
                <p:cNvSpPr>
                  <a:spLocks/>
                </p:cNvSpPr>
                <p:nvPr/>
              </p:nvSpPr>
              <p:spPr bwMode="auto">
                <a:xfrm>
                  <a:off x="2721" y="1943"/>
                  <a:ext cx="13" cy="2"/>
                </a:xfrm>
                <a:custGeom>
                  <a:avLst/>
                  <a:gdLst>
                    <a:gd name="T0" fmla="*/ 13 w 13"/>
                    <a:gd name="T1" fmla="*/ 2 h 2"/>
                    <a:gd name="T2" fmla="*/ 7 w 13"/>
                    <a:gd name="T3" fmla="*/ 0 h 2"/>
                    <a:gd name="T4" fmla="*/ 0 w 13"/>
                    <a:gd name="T5" fmla="*/ 0 h 2"/>
                  </a:gdLst>
                  <a:ahLst/>
                  <a:cxnLst>
                    <a:cxn ang="0">
                      <a:pos x="T0" y="T1"/>
                    </a:cxn>
                    <a:cxn ang="0">
                      <a:pos x="T2" y="T3"/>
                    </a:cxn>
                    <a:cxn ang="0">
                      <a:pos x="T4" y="T5"/>
                    </a:cxn>
                  </a:cxnLst>
                  <a:rect l="0" t="0" r="r" b="b"/>
                  <a:pathLst>
                    <a:path w="13" h="2">
                      <a:moveTo>
                        <a:pt x="13" y="2"/>
                      </a:moveTo>
                      <a:lnTo>
                        <a:pt x="7" y="0"/>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33" name="Freeform 477">
                  <a:extLst>
                    <a:ext uri="{FF2B5EF4-FFF2-40B4-BE49-F238E27FC236}">
                      <a16:creationId xmlns:a16="http://schemas.microsoft.com/office/drawing/2014/main" id="{658A1558-429C-3D1A-F306-9361CBB6F43D}"/>
                    </a:ext>
                  </a:extLst>
                </p:cNvPr>
                <p:cNvSpPr>
                  <a:spLocks/>
                </p:cNvSpPr>
                <p:nvPr/>
              </p:nvSpPr>
              <p:spPr bwMode="auto">
                <a:xfrm>
                  <a:off x="2734" y="1945"/>
                  <a:ext cx="9" cy="7"/>
                </a:xfrm>
                <a:custGeom>
                  <a:avLst/>
                  <a:gdLst>
                    <a:gd name="T0" fmla="*/ 9 w 9"/>
                    <a:gd name="T1" fmla="*/ 7 h 7"/>
                    <a:gd name="T2" fmla="*/ 5 w 9"/>
                    <a:gd name="T3" fmla="*/ 3 h 7"/>
                    <a:gd name="T4" fmla="*/ 0 w 9"/>
                    <a:gd name="T5" fmla="*/ 0 h 7"/>
                  </a:gdLst>
                  <a:ahLst/>
                  <a:cxnLst>
                    <a:cxn ang="0">
                      <a:pos x="T0" y="T1"/>
                    </a:cxn>
                    <a:cxn ang="0">
                      <a:pos x="T2" y="T3"/>
                    </a:cxn>
                    <a:cxn ang="0">
                      <a:pos x="T4" y="T5"/>
                    </a:cxn>
                  </a:cxnLst>
                  <a:rect l="0" t="0" r="r" b="b"/>
                  <a:pathLst>
                    <a:path w="9" h="7">
                      <a:moveTo>
                        <a:pt x="9" y="7"/>
                      </a:moveTo>
                      <a:lnTo>
                        <a:pt x="5" y="3"/>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34" name="Freeform 478">
                  <a:extLst>
                    <a:ext uri="{FF2B5EF4-FFF2-40B4-BE49-F238E27FC236}">
                      <a16:creationId xmlns:a16="http://schemas.microsoft.com/office/drawing/2014/main" id="{9B3C9D9B-FEB6-6798-66AB-EB6B80904581}"/>
                    </a:ext>
                  </a:extLst>
                </p:cNvPr>
                <p:cNvSpPr>
                  <a:spLocks/>
                </p:cNvSpPr>
                <p:nvPr/>
              </p:nvSpPr>
              <p:spPr bwMode="auto">
                <a:xfrm>
                  <a:off x="2743" y="1952"/>
                  <a:ext cx="8" cy="9"/>
                </a:xfrm>
                <a:custGeom>
                  <a:avLst/>
                  <a:gdLst>
                    <a:gd name="T0" fmla="*/ 8 w 8"/>
                    <a:gd name="T1" fmla="*/ 9 h 9"/>
                    <a:gd name="T2" fmla="*/ 4 w 8"/>
                    <a:gd name="T3" fmla="*/ 4 h 9"/>
                    <a:gd name="T4" fmla="*/ 0 w 8"/>
                    <a:gd name="T5" fmla="*/ 0 h 9"/>
                  </a:gdLst>
                  <a:ahLst/>
                  <a:cxnLst>
                    <a:cxn ang="0">
                      <a:pos x="T0" y="T1"/>
                    </a:cxn>
                    <a:cxn ang="0">
                      <a:pos x="T2" y="T3"/>
                    </a:cxn>
                    <a:cxn ang="0">
                      <a:pos x="T4" y="T5"/>
                    </a:cxn>
                  </a:cxnLst>
                  <a:rect l="0" t="0" r="r" b="b"/>
                  <a:pathLst>
                    <a:path w="8" h="9">
                      <a:moveTo>
                        <a:pt x="8" y="9"/>
                      </a:moveTo>
                      <a:lnTo>
                        <a:pt x="4" y="4"/>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35" name="Freeform 479">
                  <a:extLst>
                    <a:ext uri="{FF2B5EF4-FFF2-40B4-BE49-F238E27FC236}">
                      <a16:creationId xmlns:a16="http://schemas.microsoft.com/office/drawing/2014/main" id="{9E641C81-CEAF-F8F7-2846-F4BEEDD4B686}"/>
                    </a:ext>
                  </a:extLst>
                </p:cNvPr>
                <p:cNvSpPr>
                  <a:spLocks/>
                </p:cNvSpPr>
                <p:nvPr/>
              </p:nvSpPr>
              <p:spPr bwMode="auto">
                <a:xfrm>
                  <a:off x="2751" y="1961"/>
                  <a:ext cx="3" cy="12"/>
                </a:xfrm>
                <a:custGeom>
                  <a:avLst/>
                  <a:gdLst>
                    <a:gd name="T0" fmla="*/ 3 w 3"/>
                    <a:gd name="T1" fmla="*/ 12 h 12"/>
                    <a:gd name="T2" fmla="*/ 3 w 3"/>
                    <a:gd name="T3" fmla="*/ 6 h 12"/>
                    <a:gd name="T4" fmla="*/ 0 w 3"/>
                    <a:gd name="T5" fmla="*/ 0 h 12"/>
                  </a:gdLst>
                  <a:ahLst/>
                  <a:cxnLst>
                    <a:cxn ang="0">
                      <a:pos x="T0" y="T1"/>
                    </a:cxn>
                    <a:cxn ang="0">
                      <a:pos x="T2" y="T3"/>
                    </a:cxn>
                    <a:cxn ang="0">
                      <a:pos x="T4" y="T5"/>
                    </a:cxn>
                  </a:cxnLst>
                  <a:rect l="0" t="0" r="r" b="b"/>
                  <a:pathLst>
                    <a:path w="3" h="12">
                      <a:moveTo>
                        <a:pt x="3" y="12"/>
                      </a:moveTo>
                      <a:lnTo>
                        <a:pt x="3" y="6"/>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36" name="Freeform 480">
                  <a:extLst>
                    <a:ext uri="{FF2B5EF4-FFF2-40B4-BE49-F238E27FC236}">
                      <a16:creationId xmlns:a16="http://schemas.microsoft.com/office/drawing/2014/main" id="{0EA1CDEF-3190-7B2B-9AC3-1BCC77BA5F88}"/>
                    </a:ext>
                  </a:extLst>
                </p:cNvPr>
                <p:cNvSpPr>
                  <a:spLocks/>
                </p:cNvSpPr>
                <p:nvPr/>
              </p:nvSpPr>
              <p:spPr bwMode="auto">
                <a:xfrm>
                  <a:off x="2751" y="1973"/>
                  <a:ext cx="3" cy="18"/>
                </a:xfrm>
                <a:custGeom>
                  <a:avLst/>
                  <a:gdLst>
                    <a:gd name="T0" fmla="*/ 0 w 3"/>
                    <a:gd name="T1" fmla="*/ 18 h 18"/>
                    <a:gd name="T2" fmla="*/ 3 w 3"/>
                    <a:gd name="T3" fmla="*/ 9 h 18"/>
                    <a:gd name="T4" fmla="*/ 3 w 3"/>
                    <a:gd name="T5" fmla="*/ 0 h 18"/>
                  </a:gdLst>
                  <a:ahLst/>
                  <a:cxnLst>
                    <a:cxn ang="0">
                      <a:pos x="T0" y="T1"/>
                    </a:cxn>
                    <a:cxn ang="0">
                      <a:pos x="T2" y="T3"/>
                    </a:cxn>
                    <a:cxn ang="0">
                      <a:pos x="T4" y="T5"/>
                    </a:cxn>
                  </a:cxnLst>
                  <a:rect l="0" t="0" r="r" b="b"/>
                  <a:pathLst>
                    <a:path w="3" h="18">
                      <a:moveTo>
                        <a:pt x="0" y="18"/>
                      </a:moveTo>
                      <a:lnTo>
                        <a:pt x="3" y="9"/>
                      </a:lnTo>
                      <a:lnTo>
                        <a:pt x="3"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37" name="Freeform 481">
                  <a:extLst>
                    <a:ext uri="{FF2B5EF4-FFF2-40B4-BE49-F238E27FC236}">
                      <a16:creationId xmlns:a16="http://schemas.microsoft.com/office/drawing/2014/main" id="{BB57C6F0-BE2A-2AF7-5274-5AB6FBCBF8BB}"/>
                    </a:ext>
                  </a:extLst>
                </p:cNvPr>
                <p:cNvSpPr>
                  <a:spLocks/>
                </p:cNvSpPr>
                <p:nvPr/>
              </p:nvSpPr>
              <p:spPr bwMode="auto">
                <a:xfrm>
                  <a:off x="2747" y="1991"/>
                  <a:ext cx="4" cy="2"/>
                </a:xfrm>
                <a:custGeom>
                  <a:avLst/>
                  <a:gdLst>
                    <a:gd name="T0" fmla="*/ 0 w 4"/>
                    <a:gd name="T1" fmla="*/ 2 h 2"/>
                    <a:gd name="T2" fmla="*/ 2 w 4"/>
                    <a:gd name="T3" fmla="*/ 2 h 2"/>
                    <a:gd name="T4" fmla="*/ 4 w 4"/>
                    <a:gd name="T5" fmla="*/ 0 h 2"/>
                  </a:gdLst>
                  <a:ahLst/>
                  <a:cxnLst>
                    <a:cxn ang="0">
                      <a:pos x="T0" y="T1"/>
                    </a:cxn>
                    <a:cxn ang="0">
                      <a:pos x="T2" y="T3"/>
                    </a:cxn>
                    <a:cxn ang="0">
                      <a:pos x="T4" y="T5"/>
                    </a:cxn>
                  </a:cxnLst>
                  <a:rect l="0" t="0" r="r" b="b"/>
                  <a:pathLst>
                    <a:path w="4" h="2">
                      <a:moveTo>
                        <a:pt x="0" y="2"/>
                      </a:moveTo>
                      <a:lnTo>
                        <a:pt x="2" y="2"/>
                      </a:lnTo>
                      <a:lnTo>
                        <a:pt x="4"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38" name="Freeform 482">
                  <a:extLst>
                    <a:ext uri="{FF2B5EF4-FFF2-40B4-BE49-F238E27FC236}">
                      <a16:creationId xmlns:a16="http://schemas.microsoft.com/office/drawing/2014/main" id="{214FDBF7-AACD-239F-5388-5AC722AA2F00}"/>
                    </a:ext>
                  </a:extLst>
                </p:cNvPr>
                <p:cNvSpPr>
                  <a:spLocks/>
                </p:cNvSpPr>
                <p:nvPr/>
              </p:nvSpPr>
              <p:spPr bwMode="auto">
                <a:xfrm>
                  <a:off x="2743" y="1991"/>
                  <a:ext cx="4" cy="2"/>
                </a:xfrm>
                <a:custGeom>
                  <a:avLst/>
                  <a:gdLst>
                    <a:gd name="T0" fmla="*/ 0 w 4"/>
                    <a:gd name="T1" fmla="*/ 0 h 2"/>
                    <a:gd name="T2" fmla="*/ 2 w 4"/>
                    <a:gd name="T3" fmla="*/ 2 h 2"/>
                    <a:gd name="T4" fmla="*/ 4 w 4"/>
                    <a:gd name="T5" fmla="*/ 2 h 2"/>
                  </a:gdLst>
                  <a:ahLst/>
                  <a:cxnLst>
                    <a:cxn ang="0">
                      <a:pos x="T0" y="T1"/>
                    </a:cxn>
                    <a:cxn ang="0">
                      <a:pos x="T2" y="T3"/>
                    </a:cxn>
                    <a:cxn ang="0">
                      <a:pos x="T4" y="T5"/>
                    </a:cxn>
                  </a:cxnLst>
                  <a:rect l="0" t="0" r="r" b="b"/>
                  <a:pathLst>
                    <a:path w="4" h="2">
                      <a:moveTo>
                        <a:pt x="0" y="0"/>
                      </a:moveTo>
                      <a:lnTo>
                        <a:pt x="2" y="2"/>
                      </a:lnTo>
                      <a:lnTo>
                        <a:pt x="4" y="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39" name="Freeform 483">
                  <a:extLst>
                    <a:ext uri="{FF2B5EF4-FFF2-40B4-BE49-F238E27FC236}">
                      <a16:creationId xmlns:a16="http://schemas.microsoft.com/office/drawing/2014/main" id="{74020FC3-C04C-0DA3-031E-8E01FCE7E31C}"/>
                    </a:ext>
                  </a:extLst>
                </p:cNvPr>
                <p:cNvSpPr>
                  <a:spLocks/>
                </p:cNvSpPr>
                <p:nvPr/>
              </p:nvSpPr>
              <p:spPr bwMode="auto">
                <a:xfrm>
                  <a:off x="2741" y="1973"/>
                  <a:ext cx="2" cy="18"/>
                </a:xfrm>
                <a:custGeom>
                  <a:avLst/>
                  <a:gdLst>
                    <a:gd name="T0" fmla="*/ 0 w 2"/>
                    <a:gd name="T1" fmla="*/ 0 h 18"/>
                    <a:gd name="T2" fmla="*/ 2 w 2"/>
                    <a:gd name="T3" fmla="*/ 9 h 18"/>
                    <a:gd name="T4" fmla="*/ 2 w 2"/>
                    <a:gd name="T5" fmla="*/ 18 h 18"/>
                  </a:gdLst>
                  <a:ahLst/>
                  <a:cxnLst>
                    <a:cxn ang="0">
                      <a:pos x="T0" y="T1"/>
                    </a:cxn>
                    <a:cxn ang="0">
                      <a:pos x="T2" y="T3"/>
                    </a:cxn>
                    <a:cxn ang="0">
                      <a:pos x="T4" y="T5"/>
                    </a:cxn>
                  </a:cxnLst>
                  <a:rect l="0" t="0" r="r" b="b"/>
                  <a:pathLst>
                    <a:path w="2" h="18">
                      <a:moveTo>
                        <a:pt x="0" y="0"/>
                      </a:moveTo>
                      <a:lnTo>
                        <a:pt x="2" y="9"/>
                      </a:lnTo>
                      <a:lnTo>
                        <a:pt x="2" y="18"/>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40" name="Freeform 484">
                  <a:extLst>
                    <a:ext uri="{FF2B5EF4-FFF2-40B4-BE49-F238E27FC236}">
                      <a16:creationId xmlns:a16="http://schemas.microsoft.com/office/drawing/2014/main" id="{25E76B74-F993-3A55-0578-2142024EFBC5}"/>
                    </a:ext>
                  </a:extLst>
                </p:cNvPr>
                <p:cNvSpPr>
                  <a:spLocks/>
                </p:cNvSpPr>
                <p:nvPr/>
              </p:nvSpPr>
              <p:spPr bwMode="auto">
                <a:xfrm>
                  <a:off x="2741" y="1963"/>
                  <a:ext cx="4" cy="10"/>
                </a:xfrm>
                <a:custGeom>
                  <a:avLst/>
                  <a:gdLst>
                    <a:gd name="T0" fmla="*/ 4 w 4"/>
                    <a:gd name="T1" fmla="*/ 0 h 10"/>
                    <a:gd name="T2" fmla="*/ 2 w 4"/>
                    <a:gd name="T3" fmla="*/ 4 h 10"/>
                    <a:gd name="T4" fmla="*/ 0 w 4"/>
                    <a:gd name="T5" fmla="*/ 10 h 10"/>
                  </a:gdLst>
                  <a:ahLst/>
                  <a:cxnLst>
                    <a:cxn ang="0">
                      <a:pos x="T0" y="T1"/>
                    </a:cxn>
                    <a:cxn ang="0">
                      <a:pos x="T2" y="T3"/>
                    </a:cxn>
                    <a:cxn ang="0">
                      <a:pos x="T4" y="T5"/>
                    </a:cxn>
                  </a:cxnLst>
                  <a:rect l="0" t="0" r="r" b="b"/>
                  <a:pathLst>
                    <a:path w="4" h="10">
                      <a:moveTo>
                        <a:pt x="4" y="0"/>
                      </a:moveTo>
                      <a:lnTo>
                        <a:pt x="2" y="4"/>
                      </a:lnTo>
                      <a:lnTo>
                        <a:pt x="0" y="1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41" name="Freeform 485">
                  <a:extLst>
                    <a:ext uri="{FF2B5EF4-FFF2-40B4-BE49-F238E27FC236}">
                      <a16:creationId xmlns:a16="http://schemas.microsoft.com/office/drawing/2014/main" id="{3ABE867E-A284-6CC8-D50F-533D5070B9F2}"/>
                    </a:ext>
                  </a:extLst>
                </p:cNvPr>
                <p:cNvSpPr>
                  <a:spLocks/>
                </p:cNvSpPr>
                <p:nvPr/>
              </p:nvSpPr>
              <p:spPr bwMode="auto">
                <a:xfrm>
                  <a:off x="2745" y="1952"/>
                  <a:ext cx="6" cy="11"/>
                </a:xfrm>
                <a:custGeom>
                  <a:avLst/>
                  <a:gdLst>
                    <a:gd name="T0" fmla="*/ 6 w 6"/>
                    <a:gd name="T1" fmla="*/ 0 h 11"/>
                    <a:gd name="T2" fmla="*/ 2 w 6"/>
                    <a:gd name="T3" fmla="*/ 4 h 11"/>
                    <a:gd name="T4" fmla="*/ 0 w 6"/>
                    <a:gd name="T5" fmla="*/ 11 h 11"/>
                  </a:gdLst>
                  <a:ahLst/>
                  <a:cxnLst>
                    <a:cxn ang="0">
                      <a:pos x="T0" y="T1"/>
                    </a:cxn>
                    <a:cxn ang="0">
                      <a:pos x="T2" y="T3"/>
                    </a:cxn>
                    <a:cxn ang="0">
                      <a:pos x="T4" y="T5"/>
                    </a:cxn>
                  </a:cxnLst>
                  <a:rect l="0" t="0" r="r" b="b"/>
                  <a:pathLst>
                    <a:path w="6" h="11">
                      <a:moveTo>
                        <a:pt x="6" y="0"/>
                      </a:moveTo>
                      <a:lnTo>
                        <a:pt x="2" y="4"/>
                      </a:lnTo>
                      <a:lnTo>
                        <a:pt x="0" y="11"/>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42" name="Freeform 486">
                  <a:extLst>
                    <a:ext uri="{FF2B5EF4-FFF2-40B4-BE49-F238E27FC236}">
                      <a16:creationId xmlns:a16="http://schemas.microsoft.com/office/drawing/2014/main" id="{AE681F74-44DD-7311-DD50-6BC07E0D351F}"/>
                    </a:ext>
                  </a:extLst>
                </p:cNvPr>
                <p:cNvSpPr>
                  <a:spLocks/>
                </p:cNvSpPr>
                <p:nvPr/>
              </p:nvSpPr>
              <p:spPr bwMode="auto">
                <a:xfrm>
                  <a:off x="2751" y="1945"/>
                  <a:ext cx="11" cy="7"/>
                </a:xfrm>
                <a:custGeom>
                  <a:avLst/>
                  <a:gdLst>
                    <a:gd name="T0" fmla="*/ 11 w 11"/>
                    <a:gd name="T1" fmla="*/ 0 h 7"/>
                    <a:gd name="T2" fmla="*/ 7 w 11"/>
                    <a:gd name="T3" fmla="*/ 3 h 7"/>
                    <a:gd name="T4" fmla="*/ 0 w 11"/>
                    <a:gd name="T5" fmla="*/ 7 h 7"/>
                  </a:gdLst>
                  <a:ahLst/>
                  <a:cxnLst>
                    <a:cxn ang="0">
                      <a:pos x="T0" y="T1"/>
                    </a:cxn>
                    <a:cxn ang="0">
                      <a:pos x="T2" y="T3"/>
                    </a:cxn>
                    <a:cxn ang="0">
                      <a:pos x="T4" y="T5"/>
                    </a:cxn>
                  </a:cxnLst>
                  <a:rect l="0" t="0" r="r" b="b"/>
                  <a:pathLst>
                    <a:path w="11" h="7">
                      <a:moveTo>
                        <a:pt x="11" y="0"/>
                      </a:moveTo>
                      <a:lnTo>
                        <a:pt x="7" y="3"/>
                      </a:lnTo>
                      <a:lnTo>
                        <a:pt x="0" y="7"/>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43" name="Freeform 487">
                  <a:extLst>
                    <a:ext uri="{FF2B5EF4-FFF2-40B4-BE49-F238E27FC236}">
                      <a16:creationId xmlns:a16="http://schemas.microsoft.com/office/drawing/2014/main" id="{54B6B0FB-0D14-7E11-EA5E-99CE1733768F}"/>
                    </a:ext>
                  </a:extLst>
                </p:cNvPr>
                <p:cNvSpPr>
                  <a:spLocks/>
                </p:cNvSpPr>
                <p:nvPr/>
              </p:nvSpPr>
              <p:spPr bwMode="auto">
                <a:xfrm>
                  <a:off x="2762" y="1943"/>
                  <a:ext cx="11" cy="2"/>
                </a:xfrm>
                <a:custGeom>
                  <a:avLst/>
                  <a:gdLst>
                    <a:gd name="T0" fmla="*/ 11 w 11"/>
                    <a:gd name="T1" fmla="*/ 0 h 2"/>
                    <a:gd name="T2" fmla="*/ 7 w 11"/>
                    <a:gd name="T3" fmla="*/ 0 h 2"/>
                    <a:gd name="T4" fmla="*/ 0 w 11"/>
                    <a:gd name="T5" fmla="*/ 2 h 2"/>
                  </a:gdLst>
                  <a:ahLst/>
                  <a:cxnLst>
                    <a:cxn ang="0">
                      <a:pos x="T0" y="T1"/>
                    </a:cxn>
                    <a:cxn ang="0">
                      <a:pos x="T2" y="T3"/>
                    </a:cxn>
                    <a:cxn ang="0">
                      <a:pos x="T4" y="T5"/>
                    </a:cxn>
                  </a:cxnLst>
                  <a:rect l="0" t="0" r="r" b="b"/>
                  <a:pathLst>
                    <a:path w="11" h="2">
                      <a:moveTo>
                        <a:pt x="11" y="0"/>
                      </a:moveTo>
                      <a:lnTo>
                        <a:pt x="7" y="0"/>
                      </a:lnTo>
                      <a:lnTo>
                        <a:pt x="0" y="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44" name="Freeform 488">
                  <a:extLst>
                    <a:ext uri="{FF2B5EF4-FFF2-40B4-BE49-F238E27FC236}">
                      <a16:creationId xmlns:a16="http://schemas.microsoft.com/office/drawing/2014/main" id="{8EE41648-2E34-D238-49C0-F0B93EDF2352}"/>
                    </a:ext>
                  </a:extLst>
                </p:cNvPr>
                <p:cNvSpPr>
                  <a:spLocks/>
                </p:cNvSpPr>
                <p:nvPr/>
              </p:nvSpPr>
              <p:spPr bwMode="auto">
                <a:xfrm>
                  <a:off x="2773" y="1943"/>
                  <a:ext cx="11" cy="2"/>
                </a:xfrm>
                <a:custGeom>
                  <a:avLst/>
                  <a:gdLst>
                    <a:gd name="T0" fmla="*/ 11 w 11"/>
                    <a:gd name="T1" fmla="*/ 2 h 2"/>
                    <a:gd name="T2" fmla="*/ 7 w 11"/>
                    <a:gd name="T3" fmla="*/ 0 h 2"/>
                    <a:gd name="T4" fmla="*/ 0 w 11"/>
                    <a:gd name="T5" fmla="*/ 0 h 2"/>
                  </a:gdLst>
                  <a:ahLst/>
                  <a:cxnLst>
                    <a:cxn ang="0">
                      <a:pos x="T0" y="T1"/>
                    </a:cxn>
                    <a:cxn ang="0">
                      <a:pos x="T2" y="T3"/>
                    </a:cxn>
                    <a:cxn ang="0">
                      <a:pos x="T4" y="T5"/>
                    </a:cxn>
                  </a:cxnLst>
                  <a:rect l="0" t="0" r="r" b="b"/>
                  <a:pathLst>
                    <a:path w="11" h="2">
                      <a:moveTo>
                        <a:pt x="11" y="2"/>
                      </a:moveTo>
                      <a:lnTo>
                        <a:pt x="7" y="0"/>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45" name="Freeform 489">
                  <a:extLst>
                    <a:ext uri="{FF2B5EF4-FFF2-40B4-BE49-F238E27FC236}">
                      <a16:creationId xmlns:a16="http://schemas.microsoft.com/office/drawing/2014/main" id="{6E9AD4D5-DC60-0918-8BB1-6B110C34B027}"/>
                    </a:ext>
                  </a:extLst>
                </p:cNvPr>
                <p:cNvSpPr>
                  <a:spLocks/>
                </p:cNvSpPr>
                <p:nvPr/>
              </p:nvSpPr>
              <p:spPr bwMode="auto">
                <a:xfrm>
                  <a:off x="2784" y="1945"/>
                  <a:ext cx="11" cy="7"/>
                </a:xfrm>
                <a:custGeom>
                  <a:avLst/>
                  <a:gdLst>
                    <a:gd name="T0" fmla="*/ 11 w 11"/>
                    <a:gd name="T1" fmla="*/ 7 h 7"/>
                    <a:gd name="T2" fmla="*/ 6 w 11"/>
                    <a:gd name="T3" fmla="*/ 3 h 7"/>
                    <a:gd name="T4" fmla="*/ 0 w 11"/>
                    <a:gd name="T5" fmla="*/ 0 h 7"/>
                  </a:gdLst>
                  <a:ahLst/>
                  <a:cxnLst>
                    <a:cxn ang="0">
                      <a:pos x="T0" y="T1"/>
                    </a:cxn>
                    <a:cxn ang="0">
                      <a:pos x="T2" y="T3"/>
                    </a:cxn>
                    <a:cxn ang="0">
                      <a:pos x="T4" y="T5"/>
                    </a:cxn>
                  </a:cxnLst>
                  <a:rect l="0" t="0" r="r" b="b"/>
                  <a:pathLst>
                    <a:path w="11" h="7">
                      <a:moveTo>
                        <a:pt x="11" y="7"/>
                      </a:moveTo>
                      <a:lnTo>
                        <a:pt x="6" y="3"/>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46" name="Freeform 490">
                  <a:extLst>
                    <a:ext uri="{FF2B5EF4-FFF2-40B4-BE49-F238E27FC236}">
                      <a16:creationId xmlns:a16="http://schemas.microsoft.com/office/drawing/2014/main" id="{70735029-1C32-BECC-4180-02522E699E0E}"/>
                    </a:ext>
                  </a:extLst>
                </p:cNvPr>
                <p:cNvSpPr>
                  <a:spLocks/>
                </p:cNvSpPr>
                <p:nvPr/>
              </p:nvSpPr>
              <p:spPr bwMode="auto">
                <a:xfrm>
                  <a:off x="2795" y="1952"/>
                  <a:ext cx="6" cy="9"/>
                </a:xfrm>
                <a:custGeom>
                  <a:avLst/>
                  <a:gdLst>
                    <a:gd name="T0" fmla="*/ 6 w 6"/>
                    <a:gd name="T1" fmla="*/ 9 h 9"/>
                    <a:gd name="T2" fmla="*/ 4 w 6"/>
                    <a:gd name="T3" fmla="*/ 4 h 9"/>
                    <a:gd name="T4" fmla="*/ 0 w 6"/>
                    <a:gd name="T5" fmla="*/ 0 h 9"/>
                  </a:gdLst>
                  <a:ahLst/>
                  <a:cxnLst>
                    <a:cxn ang="0">
                      <a:pos x="T0" y="T1"/>
                    </a:cxn>
                    <a:cxn ang="0">
                      <a:pos x="T2" y="T3"/>
                    </a:cxn>
                    <a:cxn ang="0">
                      <a:pos x="T4" y="T5"/>
                    </a:cxn>
                  </a:cxnLst>
                  <a:rect l="0" t="0" r="r" b="b"/>
                  <a:pathLst>
                    <a:path w="6" h="9">
                      <a:moveTo>
                        <a:pt x="6" y="9"/>
                      </a:moveTo>
                      <a:lnTo>
                        <a:pt x="4" y="4"/>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47" name="Freeform 491">
                  <a:extLst>
                    <a:ext uri="{FF2B5EF4-FFF2-40B4-BE49-F238E27FC236}">
                      <a16:creationId xmlns:a16="http://schemas.microsoft.com/office/drawing/2014/main" id="{2FDC1BEA-252A-E641-3DB7-F6A07A042E61}"/>
                    </a:ext>
                  </a:extLst>
                </p:cNvPr>
                <p:cNvSpPr>
                  <a:spLocks/>
                </p:cNvSpPr>
                <p:nvPr/>
              </p:nvSpPr>
              <p:spPr bwMode="auto">
                <a:xfrm>
                  <a:off x="2801" y="1961"/>
                  <a:ext cx="2" cy="12"/>
                </a:xfrm>
                <a:custGeom>
                  <a:avLst/>
                  <a:gdLst>
                    <a:gd name="T0" fmla="*/ 2 w 2"/>
                    <a:gd name="T1" fmla="*/ 12 h 12"/>
                    <a:gd name="T2" fmla="*/ 2 w 2"/>
                    <a:gd name="T3" fmla="*/ 6 h 12"/>
                    <a:gd name="T4" fmla="*/ 0 w 2"/>
                    <a:gd name="T5" fmla="*/ 0 h 12"/>
                  </a:gdLst>
                  <a:ahLst/>
                  <a:cxnLst>
                    <a:cxn ang="0">
                      <a:pos x="T0" y="T1"/>
                    </a:cxn>
                    <a:cxn ang="0">
                      <a:pos x="T2" y="T3"/>
                    </a:cxn>
                    <a:cxn ang="0">
                      <a:pos x="T4" y="T5"/>
                    </a:cxn>
                  </a:cxnLst>
                  <a:rect l="0" t="0" r="r" b="b"/>
                  <a:pathLst>
                    <a:path w="2" h="12">
                      <a:moveTo>
                        <a:pt x="2" y="12"/>
                      </a:moveTo>
                      <a:lnTo>
                        <a:pt x="2" y="6"/>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48" name="Freeform 492">
                  <a:extLst>
                    <a:ext uri="{FF2B5EF4-FFF2-40B4-BE49-F238E27FC236}">
                      <a16:creationId xmlns:a16="http://schemas.microsoft.com/office/drawing/2014/main" id="{49AFC367-17F1-8A1E-669F-ADCC7AD4F2B4}"/>
                    </a:ext>
                  </a:extLst>
                </p:cNvPr>
                <p:cNvSpPr>
                  <a:spLocks/>
                </p:cNvSpPr>
                <p:nvPr/>
              </p:nvSpPr>
              <p:spPr bwMode="auto">
                <a:xfrm>
                  <a:off x="2801" y="1973"/>
                  <a:ext cx="2" cy="18"/>
                </a:xfrm>
                <a:custGeom>
                  <a:avLst/>
                  <a:gdLst>
                    <a:gd name="T0" fmla="*/ 0 w 2"/>
                    <a:gd name="T1" fmla="*/ 18 h 18"/>
                    <a:gd name="T2" fmla="*/ 2 w 2"/>
                    <a:gd name="T3" fmla="*/ 9 h 18"/>
                    <a:gd name="T4" fmla="*/ 2 w 2"/>
                    <a:gd name="T5" fmla="*/ 0 h 18"/>
                  </a:gdLst>
                  <a:ahLst/>
                  <a:cxnLst>
                    <a:cxn ang="0">
                      <a:pos x="T0" y="T1"/>
                    </a:cxn>
                    <a:cxn ang="0">
                      <a:pos x="T2" y="T3"/>
                    </a:cxn>
                    <a:cxn ang="0">
                      <a:pos x="T4" y="T5"/>
                    </a:cxn>
                  </a:cxnLst>
                  <a:rect l="0" t="0" r="r" b="b"/>
                  <a:pathLst>
                    <a:path w="2" h="18">
                      <a:moveTo>
                        <a:pt x="0" y="18"/>
                      </a:moveTo>
                      <a:lnTo>
                        <a:pt x="2" y="9"/>
                      </a:lnTo>
                      <a:lnTo>
                        <a:pt x="2"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49" name="Freeform 493">
                  <a:extLst>
                    <a:ext uri="{FF2B5EF4-FFF2-40B4-BE49-F238E27FC236}">
                      <a16:creationId xmlns:a16="http://schemas.microsoft.com/office/drawing/2014/main" id="{B84D2AF2-3DBD-BE4E-3C8F-D4D9CBFDB5F1}"/>
                    </a:ext>
                  </a:extLst>
                </p:cNvPr>
                <p:cNvSpPr>
                  <a:spLocks/>
                </p:cNvSpPr>
                <p:nvPr/>
              </p:nvSpPr>
              <p:spPr bwMode="auto">
                <a:xfrm>
                  <a:off x="2799" y="1991"/>
                  <a:ext cx="2" cy="2"/>
                </a:xfrm>
                <a:custGeom>
                  <a:avLst/>
                  <a:gdLst>
                    <a:gd name="T0" fmla="*/ 0 w 2"/>
                    <a:gd name="T1" fmla="*/ 2 h 2"/>
                    <a:gd name="T2" fmla="*/ 2 w 2"/>
                    <a:gd name="T3" fmla="*/ 2 h 2"/>
                    <a:gd name="T4" fmla="*/ 2 w 2"/>
                    <a:gd name="T5" fmla="*/ 0 h 2"/>
                  </a:gdLst>
                  <a:ahLst/>
                  <a:cxnLst>
                    <a:cxn ang="0">
                      <a:pos x="T0" y="T1"/>
                    </a:cxn>
                    <a:cxn ang="0">
                      <a:pos x="T2" y="T3"/>
                    </a:cxn>
                    <a:cxn ang="0">
                      <a:pos x="T4" y="T5"/>
                    </a:cxn>
                  </a:cxnLst>
                  <a:rect l="0" t="0" r="r" b="b"/>
                  <a:pathLst>
                    <a:path w="2" h="2">
                      <a:moveTo>
                        <a:pt x="0" y="2"/>
                      </a:moveTo>
                      <a:lnTo>
                        <a:pt x="2" y="2"/>
                      </a:lnTo>
                      <a:lnTo>
                        <a:pt x="2"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50" name="Freeform 494">
                  <a:extLst>
                    <a:ext uri="{FF2B5EF4-FFF2-40B4-BE49-F238E27FC236}">
                      <a16:creationId xmlns:a16="http://schemas.microsoft.com/office/drawing/2014/main" id="{759BA403-ED06-A838-D132-41914DD87F8B}"/>
                    </a:ext>
                  </a:extLst>
                </p:cNvPr>
                <p:cNvSpPr>
                  <a:spLocks/>
                </p:cNvSpPr>
                <p:nvPr/>
              </p:nvSpPr>
              <p:spPr bwMode="auto">
                <a:xfrm>
                  <a:off x="2795" y="1991"/>
                  <a:ext cx="4" cy="2"/>
                </a:xfrm>
                <a:custGeom>
                  <a:avLst/>
                  <a:gdLst>
                    <a:gd name="T0" fmla="*/ 0 w 4"/>
                    <a:gd name="T1" fmla="*/ 0 h 2"/>
                    <a:gd name="T2" fmla="*/ 2 w 4"/>
                    <a:gd name="T3" fmla="*/ 2 h 2"/>
                    <a:gd name="T4" fmla="*/ 4 w 4"/>
                    <a:gd name="T5" fmla="*/ 2 h 2"/>
                  </a:gdLst>
                  <a:ahLst/>
                  <a:cxnLst>
                    <a:cxn ang="0">
                      <a:pos x="T0" y="T1"/>
                    </a:cxn>
                    <a:cxn ang="0">
                      <a:pos x="T2" y="T3"/>
                    </a:cxn>
                    <a:cxn ang="0">
                      <a:pos x="T4" y="T5"/>
                    </a:cxn>
                  </a:cxnLst>
                  <a:rect l="0" t="0" r="r" b="b"/>
                  <a:pathLst>
                    <a:path w="4" h="2">
                      <a:moveTo>
                        <a:pt x="0" y="0"/>
                      </a:moveTo>
                      <a:lnTo>
                        <a:pt x="2" y="2"/>
                      </a:lnTo>
                      <a:lnTo>
                        <a:pt x="4" y="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51" name="Freeform 495">
                  <a:extLst>
                    <a:ext uri="{FF2B5EF4-FFF2-40B4-BE49-F238E27FC236}">
                      <a16:creationId xmlns:a16="http://schemas.microsoft.com/office/drawing/2014/main" id="{9DB016A1-7E76-EBE7-304D-C6ED88A0E14D}"/>
                    </a:ext>
                  </a:extLst>
                </p:cNvPr>
                <p:cNvSpPr>
                  <a:spLocks/>
                </p:cNvSpPr>
                <p:nvPr/>
              </p:nvSpPr>
              <p:spPr bwMode="auto">
                <a:xfrm>
                  <a:off x="2792" y="1973"/>
                  <a:ext cx="3" cy="18"/>
                </a:xfrm>
                <a:custGeom>
                  <a:avLst/>
                  <a:gdLst>
                    <a:gd name="T0" fmla="*/ 0 w 3"/>
                    <a:gd name="T1" fmla="*/ 0 h 18"/>
                    <a:gd name="T2" fmla="*/ 0 w 3"/>
                    <a:gd name="T3" fmla="*/ 9 h 18"/>
                    <a:gd name="T4" fmla="*/ 3 w 3"/>
                    <a:gd name="T5" fmla="*/ 18 h 18"/>
                  </a:gdLst>
                  <a:ahLst/>
                  <a:cxnLst>
                    <a:cxn ang="0">
                      <a:pos x="T0" y="T1"/>
                    </a:cxn>
                    <a:cxn ang="0">
                      <a:pos x="T2" y="T3"/>
                    </a:cxn>
                    <a:cxn ang="0">
                      <a:pos x="T4" y="T5"/>
                    </a:cxn>
                  </a:cxnLst>
                  <a:rect l="0" t="0" r="r" b="b"/>
                  <a:pathLst>
                    <a:path w="3" h="18">
                      <a:moveTo>
                        <a:pt x="0" y="0"/>
                      </a:moveTo>
                      <a:lnTo>
                        <a:pt x="0" y="9"/>
                      </a:lnTo>
                      <a:lnTo>
                        <a:pt x="3" y="18"/>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52" name="Freeform 496">
                  <a:extLst>
                    <a:ext uri="{FF2B5EF4-FFF2-40B4-BE49-F238E27FC236}">
                      <a16:creationId xmlns:a16="http://schemas.microsoft.com/office/drawing/2014/main" id="{A7320B18-92FC-871A-FF14-E809C0FF7D69}"/>
                    </a:ext>
                  </a:extLst>
                </p:cNvPr>
                <p:cNvSpPr>
                  <a:spLocks/>
                </p:cNvSpPr>
                <p:nvPr/>
              </p:nvSpPr>
              <p:spPr bwMode="auto">
                <a:xfrm>
                  <a:off x="2792" y="1963"/>
                  <a:ext cx="3" cy="10"/>
                </a:xfrm>
                <a:custGeom>
                  <a:avLst/>
                  <a:gdLst>
                    <a:gd name="T0" fmla="*/ 3 w 3"/>
                    <a:gd name="T1" fmla="*/ 0 h 10"/>
                    <a:gd name="T2" fmla="*/ 0 w 3"/>
                    <a:gd name="T3" fmla="*/ 4 h 10"/>
                    <a:gd name="T4" fmla="*/ 0 w 3"/>
                    <a:gd name="T5" fmla="*/ 10 h 10"/>
                  </a:gdLst>
                  <a:ahLst/>
                  <a:cxnLst>
                    <a:cxn ang="0">
                      <a:pos x="T0" y="T1"/>
                    </a:cxn>
                    <a:cxn ang="0">
                      <a:pos x="T2" y="T3"/>
                    </a:cxn>
                    <a:cxn ang="0">
                      <a:pos x="T4" y="T5"/>
                    </a:cxn>
                  </a:cxnLst>
                  <a:rect l="0" t="0" r="r" b="b"/>
                  <a:pathLst>
                    <a:path w="3" h="10">
                      <a:moveTo>
                        <a:pt x="3" y="0"/>
                      </a:moveTo>
                      <a:lnTo>
                        <a:pt x="0" y="4"/>
                      </a:lnTo>
                      <a:lnTo>
                        <a:pt x="0" y="1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53" name="Freeform 497">
                  <a:extLst>
                    <a:ext uri="{FF2B5EF4-FFF2-40B4-BE49-F238E27FC236}">
                      <a16:creationId xmlns:a16="http://schemas.microsoft.com/office/drawing/2014/main" id="{C25F308D-83C7-414B-FF94-FD396335B628}"/>
                    </a:ext>
                  </a:extLst>
                </p:cNvPr>
                <p:cNvSpPr>
                  <a:spLocks/>
                </p:cNvSpPr>
                <p:nvPr/>
              </p:nvSpPr>
              <p:spPr bwMode="auto">
                <a:xfrm>
                  <a:off x="2795" y="1952"/>
                  <a:ext cx="6" cy="11"/>
                </a:xfrm>
                <a:custGeom>
                  <a:avLst/>
                  <a:gdLst>
                    <a:gd name="T0" fmla="*/ 6 w 6"/>
                    <a:gd name="T1" fmla="*/ 0 h 11"/>
                    <a:gd name="T2" fmla="*/ 2 w 6"/>
                    <a:gd name="T3" fmla="*/ 4 h 11"/>
                    <a:gd name="T4" fmla="*/ 0 w 6"/>
                    <a:gd name="T5" fmla="*/ 11 h 11"/>
                  </a:gdLst>
                  <a:ahLst/>
                  <a:cxnLst>
                    <a:cxn ang="0">
                      <a:pos x="T0" y="T1"/>
                    </a:cxn>
                    <a:cxn ang="0">
                      <a:pos x="T2" y="T3"/>
                    </a:cxn>
                    <a:cxn ang="0">
                      <a:pos x="T4" y="T5"/>
                    </a:cxn>
                  </a:cxnLst>
                  <a:rect l="0" t="0" r="r" b="b"/>
                  <a:pathLst>
                    <a:path w="6" h="11">
                      <a:moveTo>
                        <a:pt x="6" y="0"/>
                      </a:moveTo>
                      <a:lnTo>
                        <a:pt x="2" y="4"/>
                      </a:lnTo>
                      <a:lnTo>
                        <a:pt x="0" y="11"/>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54" name="Freeform 498">
                  <a:extLst>
                    <a:ext uri="{FF2B5EF4-FFF2-40B4-BE49-F238E27FC236}">
                      <a16:creationId xmlns:a16="http://schemas.microsoft.com/office/drawing/2014/main" id="{0BF1ECDE-047E-59D1-820B-2DBAE528A89F}"/>
                    </a:ext>
                  </a:extLst>
                </p:cNvPr>
                <p:cNvSpPr>
                  <a:spLocks/>
                </p:cNvSpPr>
                <p:nvPr/>
              </p:nvSpPr>
              <p:spPr bwMode="auto">
                <a:xfrm>
                  <a:off x="2801" y="1945"/>
                  <a:ext cx="11" cy="7"/>
                </a:xfrm>
                <a:custGeom>
                  <a:avLst/>
                  <a:gdLst>
                    <a:gd name="T0" fmla="*/ 11 w 11"/>
                    <a:gd name="T1" fmla="*/ 0 h 7"/>
                    <a:gd name="T2" fmla="*/ 7 w 11"/>
                    <a:gd name="T3" fmla="*/ 3 h 7"/>
                    <a:gd name="T4" fmla="*/ 0 w 11"/>
                    <a:gd name="T5" fmla="*/ 7 h 7"/>
                  </a:gdLst>
                  <a:ahLst/>
                  <a:cxnLst>
                    <a:cxn ang="0">
                      <a:pos x="T0" y="T1"/>
                    </a:cxn>
                    <a:cxn ang="0">
                      <a:pos x="T2" y="T3"/>
                    </a:cxn>
                    <a:cxn ang="0">
                      <a:pos x="T4" y="T5"/>
                    </a:cxn>
                  </a:cxnLst>
                  <a:rect l="0" t="0" r="r" b="b"/>
                  <a:pathLst>
                    <a:path w="11" h="7">
                      <a:moveTo>
                        <a:pt x="11" y="0"/>
                      </a:moveTo>
                      <a:lnTo>
                        <a:pt x="7" y="3"/>
                      </a:lnTo>
                      <a:lnTo>
                        <a:pt x="0" y="7"/>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55" name="Freeform 499">
                  <a:extLst>
                    <a:ext uri="{FF2B5EF4-FFF2-40B4-BE49-F238E27FC236}">
                      <a16:creationId xmlns:a16="http://schemas.microsoft.com/office/drawing/2014/main" id="{0A8218AA-4075-162B-035E-D269001905A9}"/>
                    </a:ext>
                  </a:extLst>
                </p:cNvPr>
                <p:cNvSpPr>
                  <a:spLocks/>
                </p:cNvSpPr>
                <p:nvPr/>
              </p:nvSpPr>
              <p:spPr bwMode="auto">
                <a:xfrm>
                  <a:off x="2812" y="1943"/>
                  <a:ext cx="11" cy="2"/>
                </a:xfrm>
                <a:custGeom>
                  <a:avLst/>
                  <a:gdLst>
                    <a:gd name="T0" fmla="*/ 11 w 11"/>
                    <a:gd name="T1" fmla="*/ 0 h 2"/>
                    <a:gd name="T2" fmla="*/ 6 w 11"/>
                    <a:gd name="T3" fmla="*/ 0 h 2"/>
                    <a:gd name="T4" fmla="*/ 0 w 11"/>
                    <a:gd name="T5" fmla="*/ 2 h 2"/>
                  </a:gdLst>
                  <a:ahLst/>
                  <a:cxnLst>
                    <a:cxn ang="0">
                      <a:pos x="T0" y="T1"/>
                    </a:cxn>
                    <a:cxn ang="0">
                      <a:pos x="T2" y="T3"/>
                    </a:cxn>
                    <a:cxn ang="0">
                      <a:pos x="T4" y="T5"/>
                    </a:cxn>
                  </a:cxnLst>
                  <a:rect l="0" t="0" r="r" b="b"/>
                  <a:pathLst>
                    <a:path w="11" h="2">
                      <a:moveTo>
                        <a:pt x="11" y="0"/>
                      </a:moveTo>
                      <a:lnTo>
                        <a:pt x="6" y="0"/>
                      </a:lnTo>
                      <a:lnTo>
                        <a:pt x="0" y="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56" name="Freeform 500">
                  <a:extLst>
                    <a:ext uri="{FF2B5EF4-FFF2-40B4-BE49-F238E27FC236}">
                      <a16:creationId xmlns:a16="http://schemas.microsoft.com/office/drawing/2014/main" id="{14C66EBF-7EF9-93E6-05AB-32F578000148}"/>
                    </a:ext>
                  </a:extLst>
                </p:cNvPr>
                <p:cNvSpPr>
                  <a:spLocks/>
                </p:cNvSpPr>
                <p:nvPr/>
              </p:nvSpPr>
              <p:spPr bwMode="auto">
                <a:xfrm>
                  <a:off x="2823" y="1943"/>
                  <a:ext cx="13" cy="2"/>
                </a:xfrm>
                <a:custGeom>
                  <a:avLst/>
                  <a:gdLst>
                    <a:gd name="T0" fmla="*/ 13 w 13"/>
                    <a:gd name="T1" fmla="*/ 2 h 2"/>
                    <a:gd name="T2" fmla="*/ 8 w 13"/>
                    <a:gd name="T3" fmla="*/ 0 h 2"/>
                    <a:gd name="T4" fmla="*/ 0 w 13"/>
                    <a:gd name="T5" fmla="*/ 0 h 2"/>
                  </a:gdLst>
                  <a:ahLst/>
                  <a:cxnLst>
                    <a:cxn ang="0">
                      <a:pos x="T0" y="T1"/>
                    </a:cxn>
                    <a:cxn ang="0">
                      <a:pos x="T2" y="T3"/>
                    </a:cxn>
                    <a:cxn ang="0">
                      <a:pos x="T4" y="T5"/>
                    </a:cxn>
                  </a:cxnLst>
                  <a:rect l="0" t="0" r="r" b="b"/>
                  <a:pathLst>
                    <a:path w="13" h="2">
                      <a:moveTo>
                        <a:pt x="13" y="2"/>
                      </a:moveTo>
                      <a:lnTo>
                        <a:pt x="8" y="0"/>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57" name="Freeform 501">
                  <a:extLst>
                    <a:ext uri="{FF2B5EF4-FFF2-40B4-BE49-F238E27FC236}">
                      <a16:creationId xmlns:a16="http://schemas.microsoft.com/office/drawing/2014/main" id="{CCA9CB1D-F914-BDAE-8C8D-784490AFE87B}"/>
                    </a:ext>
                  </a:extLst>
                </p:cNvPr>
                <p:cNvSpPr>
                  <a:spLocks/>
                </p:cNvSpPr>
                <p:nvPr/>
              </p:nvSpPr>
              <p:spPr bwMode="auto">
                <a:xfrm>
                  <a:off x="2836" y="1945"/>
                  <a:ext cx="10" cy="7"/>
                </a:xfrm>
                <a:custGeom>
                  <a:avLst/>
                  <a:gdLst>
                    <a:gd name="T0" fmla="*/ 10 w 10"/>
                    <a:gd name="T1" fmla="*/ 7 h 7"/>
                    <a:gd name="T2" fmla="*/ 6 w 10"/>
                    <a:gd name="T3" fmla="*/ 3 h 7"/>
                    <a:gd name="T4" fmla="*/ 0 w 10"/>
                    <a:gd name="T5" fmla="*/ 0 h 7"/>
                  </a:gdLst>
                  <a:ahLst/>
                  <a:cxnLst>
                    <a:cxn ang="0">
                      <a:pos x="T0" y="T1"/>
                    </a:cxn>
                    <a:cxn ang="0">
                      <a:pos x="T2" y="T3"/>
                    </a:cxn>
                    <a:cxn ang="0">
                      <a:pos x="T4" y="T5"/>
                    </a:cxn>
                  </a:cxnLst>
                  <a:rect l="0" t="0" r="r" b="b"/>
                  <a:pathLst>
                    <a:path w="10" h="7">
                      <a:moveTo>
                        <a:pt x="10" y="7"/>
                      </a:moveTo>
                      <a:lnTo>
                        <a:pt x="6" y="3"/>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58" name="Freeform 502">
                  <a:extLst>
                    <a:ext uri="{FF2B5EF4-FFF2-40B4-BE49-F238E27FC236}">
                      <a16:creationId xmlns:a16="http://schemas.microsoft.com/office/drawing/2014/main" id="{696FA9E5-2C67-3CB8-28F6-BE9293A1F063}"/>
                    </a:ext>
                  </a:extLst>
                </p:cNvPr>
                <p:cNvSpPr>
                  <a:spLocks/>
                </p:cNvSpPr>
                <p:nvPr/>
              </p:nvSpPr>
              <p:spPr bwMode="auto">
                <a:xfrm>
                  <a:off x="2846" y="1952"/>
                  <a:ext cx="7" cy="9"/>
                </a:xfrm>
                <a:custGeom>
                  <a:avLst/>
                  <a:gdLst>
                    <a:gd name="T0" fmla="*/ 7 w 7"/>
                    <a:gd name="T1" fmla="*/ 9 h 9"/>
                    <a:gd name="T2" fmla="*/ 3 w 7"/>
                    <a:gd name="T3" fmla="*/ 4 h 9"/>
                    <a:gd name="T4" fmla="*/ 0 w 7"/>
                    <a:gd name="T5" fmla="*/ 0 h 9"/>
                  </a:gdLst>
                  <a:ahLst/>
                  <a:cxnLst>
                    <a:cxn ang="0">
                      <a:pos x="T0" y="T1"/>
                    </a:cxn>
                    <a:cxn ang="0">
                      <a:pos x="T2" y="T3"/>
                    </a:cxn>
                    <a:cxn ang="0">
                      <a:pos x="T4" y="T5"/>
                    </a:cxn>
                  </a:cxnLst>
                  <a:rect l="0" t="0" r="r" b="b"/>
                  <a:pathLst>
                    <a:path w="7" h="9">
                      <a:moveTo>
                        <a:pt x="7" y="9"/>
                      </a:moveTo>
                      <a:lnTo>
                        <a:pt x="3" y="4"/>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59" name="Freeform 503">
                  <a:extLst>
                    <a:ext uri="{FF2B5EF4-FFF2-40B4-BE49-F238E27FC236}">
                      <a16:creationId xmlns:a16="http://schemas.microsoft.com/office/drawing/2014/main" id="{647798D3-F59D-3694-B5D5-787A9998D27F}"/>
                    </a:ext>
                  </a:extLst>
                </p:cNvPr>
                <p:cNvSpPr>
                  <a:spLocks/>
                </p:cNvSpPr>
                <p:nvPr/>
              </p:nvSpPr>
              <p:spPr bwMode="auto">
                <a:xfrm>
                  <a:off x="2853" y="1961"/>
                  <a:ext cx="2" cy="12"/>
                </a:xfrm>
                <a:custGeom>
                  <a:avLst/>
                  <a:gdLst>
                    <a:gd name="T0" fmla="*/ 2 w 2"/>
                    <a:gd name="T1" fmla="*/ 12 h 12"/>
                    <a:gd name="T2" fmla="*/ 2 w 2"/>
                    <a:gd name="T3" fmla="*/ 4 h 12"/>
                    <a:gd name="T4" fmla="*/ 0 w 2"/>
                    <a:gd name="T5" fmla="*/ 0 h 12"/>
                  </a:gdLst>
                  <a:ahLst/>
                  <a:cxnLst>
                    <a:cxn ang="0">
                      <a:pos x="T0" y="T1"/>
                    </a:cxn>
                    <a:cxn ang="0">
                      <a:pos x="T2" y="T3"/>
                    </a:cxn>
                    <a:cxn ang="0">
                      <a:pos x="T4" y="T5"/>
                    </a:cxn>
                  </a:cxnLst>
                  <a:rect l="0" t="0" r="r" b="b"/>
                  <a:pathLst>
                    <a:path w="2" h="12">
                      <a:moveTo>
                        <a:pt x="2" y="12"/>
                      </a:moveTo>
                      <a:lnTo>
                        <a:pt x="2" y="4"/>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60" name="Freeform 504">
                  <a:extLst>
                    <a:ext uri="{FF2B5EF4-FFF2-40B4-BE49-F238E27FC236}">
                      <a16:creationId xmlns:a16="http://schemas.microsoft.com/office/drawing/2014/main" id="{A24118FD-9C2F-A79F-EB73-861B23D48268}"/>
                    </a:ext>
                  </a:extLst>
                </p:cNvPr>
                <p:cNvSpPr>
                  <a:spLocks/>
                </p:cNvSpPr>
                <p:nvPr/>
              </p:nvSpPr>
              <p:spPr bwMode="auto">
                <a:xfrm>
                  <a:off x="2855" y="1973"/>
                  <a:ext cx="2" cy="9"/>
                </a:xfrm>
                <a:custGeom>
                  <a:avLst/>
                  <a:gdLst>
                    <a:gd name="T0" fmla="*/ 0 w 2"/>
                    <a:gd name="T1" fmla="*/ 9 h 9"/>
                    <a:gd name="T2" fmla="*/ 2 w 2"/>
                    <a:gd name="T3" fmla="*/ 5 h 9"/>
                    <a:gd name="T4" fmla="*/ 0 w 2"/>
                    <a:gd name="T5" fmla="*/ 0 h 9"/>
                  </a:gdLst>
                  <a:ahLst/>
                  <a:cxnLst>
                    <a:cxn ang="0">
                      <a:pos x="T0" y="T1"/>
                    </a:cxn>
                    <a:cxn ang="0">
                      <a:pos x="T2" y="T3"/>
                    </a:cxn>
                    <a:cxn ang="0">
                      <a:pos x="T4" y="T5"/>
                    </a:cxn>
                  </a:cxnLst>
                  <a:rect l="0" t="0" r="r" b="b"/>
                  <a:pathLst>
                    <a:path w="2" h="9">
                      <a:moveTo>
                        <a:pt x="0" y="9"/>
                      </a:moveTo>
                      <a:lnTo>
                        <a:pt x="2" y="5"/>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61" name="Freeform 505">
                  <a:extLst>
                    <a:ext uri="{FF2B5EF4-FFF2-40B4-BE49-F238E27FC236}">
                      <a16:creationId xmlns:a16="http://schemas.microsoft.com/office/drawing/2014/main" id="{7E7920B8-BB32-A141-6CDE-4B3814AB3BCF}"/>
                    </a:ext>
                  </a:extLst>
                </p:cNvPr>
                <p:cNvSpPr>
                  <a:spLocks/>
                </p:cNvSpPr>
                <p:nvPr/>
              </p:nvSpPr>
              <p:spPr bwMode="auto">
                <a:xfrm>
                  <a:off x="2849" y="1982"/>
                  <a:ext cx="6" cy="11"/>
                </a:xfrm>
                <a:custGeom>
                  <a:avLst/>
                  <a:gdLst>
                    <a:gd name="T0" fmla="*/ 0 w 6"/>
                    <a:gd name="T1" fmla="*/ 11 h 11"/>
                    <a:gd name="T2" fmla="*/ 4 w 6"/>
                    <a:gd name="T3" fmla="*/ 7 h 11"/>
                    <a:gd name="T4" fmla="*/ 6 w 6"/>
                    <a:gd name="T5" fmla="*/ 0 h 11"/>
                  </a:gdLst>
                  <a:ahLst/>
                  <a:cxnLst>
                    <a:cxn ang="0">
                      <a:pos x="T0" y="T1"/>
                    </a:cxn>
                    <a:cxn ang="0">
                      <a:pos x="T2" y="T3"/>
                    </a:cxn>
                    <a:cxn ang="0">
                      <a:pos x="T4" y="T5"/>
                    </a:cxn>
                  </a:cxnLst>
                  <a:rect l="0" t="0" r="r" b="b"/>
                  <a:pathLst>
                    <a:path w="6" h="11">
                      <a:moveTo>
                        <a:pt x="0" y="11"/>
                      </a:moveTo>
                      <a:lnTo>
                        <a:pt x="4" y="7"/>
                      </a:lnTo>
                      <a:lnTo>
                        <a:pt x="6"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62" name="Freeform 506">
                  <a:extLst>
                    <a:ext uri="{FF2B5EF4-FFF2-40B4-BE49-F238E27FC236}">
                      <a16:creationId xmlns:a16="http://schemas.microsoft.com/office/drawing/2014/main" id="{BDF6A65D-39B8-86B3-65C4-56ACE6266EF7}"/>
                    </a:ext>
                  </a:extLst>
                </p:cNvPr>
                <p:cNvSpPr>
                  <a:spLocks/>
                </p:cNvSpPr>
                <p:nvPr/>
              </p:nvSpPr>
              <p:spPr bwMode="auto">
                <a:xfrm>
                  <a:off x="2849" y="1969"/>
                  <a:ext cx="356" cy="50"/>
                </a:xfrm>
                <a:custGeom>
                  <a:avLst/>
                  <a:gdLst>
                    <a:gd name="T0" fmla="*/ 0 w 356"/>
                    <a:gd name="T1" fmla="*/ 26 h 50"/>
                    <a:gd name="T2" fmla="*/ 153 w 356"/>
                    <a:gd name="T3" fmla="*/ 26 h 50"/>
                    <a:gd name="T4" fmla="*/ 153 w 356"/>
                    <a:gd name="T5" fmla="*/ 0 h 50"/>
                    <a:gd name="T6" fmla="*/ 356 w 356"/>
                    <a:gd name="T7" fmla="*/ 0 h 50"/>
                    <a:gd name="T8" fmla="*/ 356 w 356"/>
                    <a:gd name="T9" fmla="*/ 50 h 50"/>
                    <a:gd name="T10" fmla="*/ 153 w 356"/>
                    <a:gd name="T11" fmla="*/ 50 h 50"/>
                    <a:gd name="T12" fmla="*/ 153 w 356"/>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356" h="50">
                      <a:moveTo>
                        <a:pt x="0" y="26"/>
                      </a:moveTo>
                      <a:lnTo>
                        <a:pt x="153" y="26"/>
                      </a:lnTo>
                      <a:lnTo>
                        <a:pt x="153" y="0"/>
                      </a:lnTo>
                      <a:lnTo>
                        <a:pt x="356" y="0"/>
                      </a:lnTo>
                      <a:lnTo>
                        <a:pt x="356" y="50"/>
                      </a:lnTo>
                      <a:lnTo>
                        <a:pt x="153" y="50"/>
                      </a:lnTo>
                      <a:lnTo>
                        <a:pt x="153"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63" name="Freeform 507">
                  <a:extLst>
                    <a:ext uri="{FF2B5EF4-FFF2-40B4-BE49-F238E27FC236}">
                      <a16:creationId xmlns:a16="http://schemas.microsoft.com/office/drawing/2014/main" id="{DD29F2C0-697E-2439-8C33-4E42A4E0EA30}"/>
                    </a:ext>
                  </a:extLst>
                </p:cNvPr>
                <p:cNvSpPr>
                  <a:spLocks/>
                </p:cNvSpPr>
                <p:nvPr/>
              </p:nvSpPr>
              <p:spPr bwMode="auto">
                <a:xfrm>
                  <a:off x="2063" y="1766"/>
                  <a:ext cx="406" cy="432"/>
                </a:xfrm>
                <a:custGeom>
                  <a:avLst/>
                  <a:gdLst>
                    <a:gd name="T0" fmla="*/ 0 w 406"/>
                    <a:gd name="T1" fmla="*/ 0 h 432"/>
                    <a:gd name="T2" fmla="*/ 406 w 406"/>
                    <a:gd name="T3" fmla="*/ 0 h 432"/>
                    <a:gd name="T4" fmla="*/ 406 w 406"/>
                    <a:gd name="T5" fmla="*/ 432 h 432"/>
                  </a:gdLst>
                  <a:ahLst/>
                  <a:cxnLst>
                    <a:cxn ang="0">
                      <a:pos x="T0" y="T1"/>
                    </a:cxn>
                    <a:cxn ang="0">
                      <a:pos x="T2" y="T3"/>
                    </a:cxn>
                    <a:cxn ang="0">
                      <a:pos x="T4" y="T5"/>
                    </a:cxn>
                  </a:cxnLst>
                  <a:rect l="0" t="0" r="r" b="b"/>
                  <a:pathLst>
                    <a:path w="406" h="432">
                      <a:moveTo>
                        <a:pt x="0" y="0"/>
                      </a:moveTo>
                      <a:lnTo>
                        <a:pt x="406" y="0"/>
                      </a:lnTo>
                      <a:lnTo>
                        <a:pt x="406" y="43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64" name="Line 508">
                  <a:extLst>
                    <a:ext uri="{FF2B5EF4-FFF2-40B4-BE49-F238E27FC236}">
                      <a16:creationId xmlns:a16="http://schemas.microsoft.com/office/drawing/2014/main" id="{861B34EA-ED32-2C17-BFDE-1ED039CA8B3C}"/>
                    </a:ext>
                  </a:extLst>
                </p:cNvPr>
                <p:cNvSpPr>
                  <a:spLocks noChangeShapeType="1"/>
                </p:cNvSpPr>
                <p:nvPr/>
              </p:nvSpPr>
              <p:spPr bwMode="auto">
                <a:xfrm>
                  <a:off x="2393" y="2198"/>
                  <a:ext cx="151" cy="1"/>
                </a:xfrm>
                <a:prstGeom prst="line">
                  <a:avLst/>
                </a:prstGeom>
                <a:noFill/>
                <a:ln w="555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65" name="Line 509">
                  <a:extLst>
                    <a:ext uri="{FF2B5EF4-FFF2-40B4-BE49-F238E27FC236}">
                      <a16:creationId xmlns:a16="http://schemas.microsoft.com/office/drawing/2014/main" id="{C19D531E-B86A-9681-AF2F-1769446CF5B2}"/>
                    </a:ext>
                  </a:extLst>
                </p:cNvPr>
                <p:cNvSpPr>
                  <a:spLocks noChangeShapeType="1"/>
                </p:cNvSpPr>
                <p:nvPr/>
              </p:nvSpPr>
              <p:spPr bwMode="auto">
                <a:xfrm flipH="1">
                  <a:off x="2393" y="2247"/>
                  <a:ext cx="151" cy="1"/>
                </a:xfrm>
                <a:prstGeom prst="line">
                  <a:avLst/>
                </a:prstGeom>
                <a:noFill/>
                <a:ln w="555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66" name="Freeform 510">
                  <a:extLst>
                    <a:ext uri="{FF2B5EF4-FFF2-40B4-BE49-F238E27FC236}">
                      <a16:creationId xmlns:a16="http://schemas.microsoft.com/office/drawing/2014/main" id="{E2C319B4-496C-0254-23B1-125A4030878F}"/>
                    </a:ext>
                  </a:extLst>
                </p:cNvPr>
                <p:cNvSpPr>
                  <a:spLocks/>
                </p:cNvSpPr>
                <p:nvPr/>
              </p:nvSpPr>
              <p:spPr bwMode="auto">
                <a:xfrm>
                  <a:off x="1072" y="2653"/>
                  <a:ext cx="1397" cy="73"/>
                </a:xfrm>
                <a:custGeom>
                  <a:avLst/>
                  <a:gdLst>
                    <a:gd name="T0" fmla="*/ 0 w 1397"/>
                    <a:gd name="T1" fmla="*/ 73 h 73"/>
                    <a:gd name="T2" fmla="*/ 1397 w 1397"/>
                    <a:gd name="T3" fmla="*/ 73 h 73"/>
                    <a:gd name="T4" fmla="*/ 1397 w 1397"/>
                    <a:gd name="T5" fmla="*/ 0 h 73"/>
                  </a:gdLst>
                  <a:ahLst/>
                  <a:cxnLst>
                    <a:cxn ang="0">
                      <a:pos x="T0" y="T1"/>
                    </a:cxn>
                    <a:cxn ang="0">
                      <a:pos x="T2" y="T3"/>
                    </a:cxn>
                    <a:cxn ang="0">
                      <a:pos x="T4" y="T5"/>
                    </a:cxn>
                  </a:cxnLst>
                  <a:rect l="0" t="0" r="r" b="b"/>
                  <a:pathLst>
                    <a:path w="1397" h="73">
                      <a:moveTo>
                        <a:pt x="0" y="73"/>
                      </a:moveTo>
                      <a:lnTo>
                        <a:pt x="1397" y="73"/>
                      </a:lnTo>
                      <a:lnTo>
                        <a:pt x="1397"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67" name="Rectangle 511">
                  <a:extLst>
                    <a:ext uri="{FF2B5EF4-FFF2-40B4-BE49-F238E27FC236}">
                      <a16:creationId xmlns:a16="http://schemas.microsoft.com/office/drawing/2014/main" id="{9186A212-06E2-0AB1-45B9-1084CB63E027}"/>
                    </a:ext>
                  </a:extLst>
                </p:cNvPr>
                <p:cNvSpPr>
                  <a:spLocks noChangeArrowheads="1"/>
                </p:cNvSpPr>
                <p:nvPr/>
              </p:nvSpPr>
              <p:spPr bwMode="auto">
                <a:xfrm>
                  <a:off x="2692" y="1760"/>
                  <a:ext cx="97" cy="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000" b="1" i="1">
                      <a:solidFill>
                        <a:srgbClr val="000000"/>
                      </a:solidFill>
                      <a:latin typeface="Arial" panose="020B0604020202020204" pitchFamily="34" charset="0"/>
                    </a:rPr>
                    <a:t>L</a:t>
                  </a:r>
                  <a:endParaRPr lang="en-US" altLang="en-US" sz="10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5568" name="Freeform 512">
                  <a:extLst>
                    <a:ext uri="{FF2B5EF4-FFF2-40B4-BE49-F238E27FC236}">
                      <a16:creationId xmlns:a16="http://schemas.microsoft.com/office/drawing/2014/main" id="{9E640CAE-655C-773B-B095-0F3A2127C8B9}"/>
                    </a:ext>
                  </a:extLst>
                </p:cNvPr>
                <p:cNvSpPr>
                  <a:spLocks/>
                </p:cNvSpPr>
                <p:nvPr/>
              </p:nvSpPr>
              <p:spPr bwMode="auto">
                <a:xfrm>
                  <a:off x="3270" y="2476"/>
                  <a:ext cx="10" cy="4"/>
                </a:xfrm>
                <a:custGeom>
                  <a:avLst/>
                  <a:gdLst>
                    <a:gd name="T0" fmla="*/ 0 w 10"/>
                    <a:gd name="T1" fmla="*/ 4 h 4"/>
                    <a:gd name="T2" fmla="*/ 6 w 10"/>
                    <a:gd name="T3" fmla="*/ 2 h 4"/>
                    <a:gd name="T4" fmla="*/ 10 w 10"/>
                    <a:gd name="T5" fmla="*/ 0 h 4"/>
                  </a:gdLst>
                  <a:ahLst/>
                  <a:cxnLst>
                    <a:cxn ang="0">
                      <a:pos x="T0" y="T1"/>
                    </a:cxn>
                    <a:cxn ang="0">
                      <a:pos x="T2" y="T3"/>
                    </a:cxn>
                    <a:cxn ang="0">
                      <a:pos x="T4" y="T5"/>
                    </a:cxn>
                  </a:cxnLst>
                  <a:rect l="0" t="0" r="r" b="b"/>
                  <a:pathLst>
                    <a:path w="10" h="4">
                      <a:moveTo>
                        <a:pt x="0" y="4"/>
                      </a:moveTo>
                      <a:lnTo>
                        <a:pt x="6" y="2"/>
                      </a:lnTo>
                      <a:lnTo>
                        <a:pt x="1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69" name="Freeform 513">
                  <a:extLst>
                    <a:ext uri="{FF2B5EF4-FFF2-40B4-BE49-F238E27FC236}">
                      <a16:creationId xmlns:a16="http://schemas.microsoft.com/office/drawing/2014/main" id="{B5DFBC77-1807-2D5A-77E8-5BC073AA7A26}"/>
                    </a:ext>
                  </a:extLst>
                </p:cNvPr>
                <p:cNvSpPr>
                  <a:spLocks/>
                </p:cNvSpPr>
                <p:nvPr/>
              </p:nvSpPr>
              <p:spPr bwMode="auto">
                <a:xfrm>
                  <a:off x="3261" y="2480"/>
                  <a:ext cx="9" cy="3"/>
                </a:xfrm>
                <a:custGeom>
                  <a:avLst/>
                  <a:gdLst>
                    <a:gd name="T0" fmla="*/ 0 w 9"/>
                    <a:gd name="T1" fmla="*/ 0 h 3"/>
                    <a:gd name="T2" fmla="*/ 4 w 9"/>
                    <a:gd name="T3" fmla="*/ 3 h 3"/>
                    <a:gd name="T4" fmla="*/ 9 w 9"/>
                    <a:gd name="T5" fmla="*/ 0 h 3"/>
                  </a:gdLst>
                  <a:ahLst/>
                  <a:cxnLst>
                    <a:cxn ang="0">
                      <a:pos x="T0" y="T1"/>
                    </a:cxn>
                    <a:cxn ang="0">
                      <a:pos x="T2" y="T3"/>
                    </a:cxn>
                    <a:cxn ang="0">
                      <a:pos x="T4" y="T5"/>
                    </a:cxn>
                  </a:cxnLst>
                  <a:rect l="0" t="0" r="r" b="b"/>
                  <a:pathLst>
                    <a:path w="9" h="3">
                      <a:moveTo>
                        <a:pt x="0" y="0"/>
                      </a:moveTo>
                      <a:lnTo>
                        <a:pt x="4" y="3"/>
                      </a:lnTo>
                      <a:lnTo>
                        <a:pt x="9"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70" name="Freeform 514">
                  <a:extLst>
                    <a:ext uri="{FF2B5EF4-FFF2-40B4-BE49-F238E27FC236}">
                      <a16:creationId xmlns:a16="http://schemas.microsoft.com/office/drawing/2014/main" id="{A62DB4BB-8959-0BCB-51A6-6D191201756E}"/>
                    </a:ext>
                  </a:extLst>
                </p:cNvPr>
                <p:cNvSpPr>
                  <a:spLocks/>
                </p:cNvSpPr>
                <p:nvPr/>
              </p:nvSpPr>
              <p:spPr bwMode="auto">
                <a:xfrm>
                  <a:off x="3248" y="2478"/>
                  <a:ext cx="13" cy="2"/>
                </a:xfrm>
                <a:custGeom>
                  <a:avLst/>
                  <a:gdLst>
                    <a:gd name="T0" fmla="*/ 0 w 13"/>
                    <a:gd name="T1" fmla="*/ 0 h 2"/>
                    <a:gd name="T2" fmla="*/ 6 w 13"/>
                    <a:gd name="T3" fmla="*/ 2 h 2"/>
                    <a:gd name="T4" fmla="*/ 13 w 13"/>
                    <a:gd name="T5" fmla="*/ 2 h 2"/>
                  </a:gdLst>
                  <a:ahLst/>
                  <a:cxnLst>
                    <a:cxn ang="0">
                      <a:pos x="T0" y="T1"/>
                    </a:cxn>
                    <a:cxn ang="0">
                      <a:pos x="T2" y="T3"/>
                    </a:cxn>
                    <a:cxn ang="0">
                      <a:pos x="T4" y="T5"/>
                    </a:cxn>
                  </a:cxnLst>
                  <a:rect l="0" t="0" r="r" b="b"/>
                  <a:pathLst>
                    <a:path w="13" h="2">
                      <a:moveTo>
                        <a:pt x="0" y="0"/>
                      </a:moveTo>
                      <a:lnTo>
                        <a:pt x="6" y="2"/>
                      </a:lnTo>
                      <a:lnTo>
                        <a:pt x="13" y="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71" name="Freeform 515">
                  <a:extLst>
                    <a:ext uri="{FF2B5EF4-FFF2-40B4-BE49-F238E27FC236}">
                      <a16:creationId xmlns:a16="http://schemas.microsoft.com/office/drawing/2014/main" id="{9F2AF450-8180-8E01-FFEA-A2FE969F747B}"/>
                    </a:ext>
                  </a:extLst>
                </p:cNvPr>
                <p:cNvSpPr>
                  <a:spLocks/>
                </p:cNvSpPr>
                <p:nvPr/>
              </p:nvSpPr>
              <p:spPr bwMode="auto">
                <a:xfrm>
                  <a:off x="3239" y="2472"/>
                  <a:ext cx="9" cy="6"/>
                </a:xfrm>
                <a:custGeom>
                  <a:avLst/>
                  <a:gdLst>
                    <a:gd name="T0" fmla="*/ 0 w 9"/>
                    <a:gd name="T1" fmla="*/ 0 h 6"/>
                    <a:gd name="T2" fmla="*/ 5 w 9"/>
                    <a:gd name="T3" fmla="*/ 4 h 6"/>
                    <a:gd name="T4" fmla="*/ 9 w 9"/>
                    <a:gd name="T5" fmla="*/ 6 h 6"/>
                  </a:gdLst>
                  <a:ahLst/>
                  <a:cxnLst>
                    <a:cxn ang="0">
                      <a:pos x="T0" y="T1"/>
                    </a:cxn>
                    <a:cxn ang="0">
                      <a:pos x="T2" y="T3"/>
                    </a:cxn>
                    <a:cxn ang="0">
                      <a:pos x="T4" y="T5"/>
                    </a:cxn>
                  </a:cxnLst>
                  <a:rect l="0" t="0" r="r" b="b"/>
                  <a:pathLst>
                    <a:path w="9" h="6">
                      <a:moveTo>
                        <a:pt x="0" y="0"/>
                      </a:moveTo>
                      <a:lnTo>
                        <a:pt x="5" y="4"/>
                      </a:lnTo>
                      <a:lnTo>
                        <a:pt x="9" y="6"/>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72" name="Freeform 516">
                  <a:extLst>
                    <a:ext uri="{FF2B5EF4-FFF2-40B4-BE49-F238E27FC236}">
                      <a16:creationId xmlns:a16="http://schemas.microsoft.com/office/drawing/2014/main" id="{816DD052-F420-661D-78DD-9D60E046DB4F}"/>
                    </a:ext>
                  </a:extLst>
                </p:cNvPr>
                <p:cNvSpPr>
                  <a:spLocks/>
                </p:cNvSpPr>
                <p:nvPr/>
              </p:nvSpPr>
              <p:spPr bwMode="auto">
                <a:xfrm>
                  <a:off x="3233" y="2461"/>
                  <a:ext cx="6" cy="11"/>
                </a:xfrm>
                <a:custGeom>
                  <a:avLst/>
                  <a:gdLst>
                    <a:gd name="T0" fmla="*/ 0 w 6"/>
                    <a:gd name="T1" fmla="*/ 0 h 11"/>
                    <a:gd name="T2" fmla="*/ 2 w 6"/>
                    <a:gd name="T3" fmla="*/ 7 h 11"/>
                    <a:gd name="T4" fmla="*/ 6 w 6"/>
                    <a:gd name="T5" fmla="*/ 11 h 11"/>
                  </a:gdLst>
                  <a:ahLst/>
                  <a:cxnLst>
                    <a:cxn ang="0">
                      <a:pos x="T0" y="T1"/>
                    </a:cxn>
                    <a:cxn ang="0">
                      <a:pos x="T2" y="T3"/>
                    </a:cxn>
                    <a:cxn ang="0">
                      <a:pos x="T4" y="T5"/>
                    </a:cxn>
                  </a:cxnLst>
                  <a:rect l="0" t="0" r="r" b="b"/>
                  <a:pathLst>
                    <a:path w="6" h="11">
                      <a:moveTo>
                        <a:pt x="0" y="0"/>
                      </a:moveTo>
                      <a:lnTo>
                        <a:pt x="2" y="7"/>
                      </a:lnTo>
                      <a:lnTo>
                        <a:pt x="6" y="11"/>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73" name="Freeform 517">
                  <a:extLst>
                    <a:ext uri="{FF2B5EF4-FFF2-40B4-BE49-F238E27FC236}">
                      <a16:creationId xmlns:a16="http://schemas.microsoft.com/office/drawing/2014/main" id="{B51646ED-9143-DEF9-34E2-E7428205EDF6}"/>
                    </a:ext>
                  </a:extLst>
                </p:cNvPr>
                <p:cNvSpPr>
                  <a:spLocks/>
                </p:cNvSpPr>
                <p:nvPr/>
              </p:nvSpPr>
              <p:spPr bwMode="auto">
                <a:xfrm>
                  <a:off x="3231" y="2450"/>
                  <a:ext cx="2" cy="11"/>
                </a:xfrm>
                <a:custGeom>
                  <a:avLst/>
                  <a:gdLst>
                    <a:gd name="T0" fmla="*/ 0 w 2"/>
                    <a:gd name="T1" fmla="*/ 0 h 11"/>
                    <a:gd name="T2" fmla="*/ 0 w 2"/>
                    <a:gd name="T3" fmla="*/ 7 h 11"/>
                    <a:gd name="T4" fmla="*/ 2 w 2"/>
                    <a:gd name="T5" fmla="*/ 11 h 11"/>
                  </a:gdLst>
                  <a:ahLst/>
                  <a:cxnLst>
                    <a:cxn ang="0">
                      <a:pos x="T0" y="T1"/>
                    </a:cxn>
                    <a:cxn ang="0">
                      <a:pos x="T2" y="T3"/>
                    </a:cxn>
                    <a:cxn ang="0">
                      <a:pos x="T4" y="T5"/>
                    </a:cxn>
                  </a:cxnLst>
                  <a:rect l="0" t="0" r="r" b="b"/>
                  <a:pathLst>
                    <a:path w="2" h="11">
                      <a:moveTo>
                        <a:pt x="0" y="0"/>
                      </a:moveTo>
                      <a:lnTo>
                        <a:pt x="0" y="7"/>
                      </a:lnTo>
                      <a:lnTo>
                        <a:pt x="2" y="11"/>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74" name="Freeform 518">
                  <a:extLst>
                    <a:ext uri="{FF2B5EF4-FFF2-40B4-BE49-F238E27FC236}">
                      <a16:creationId xmlns:a16="http://schemas.microsoft.com/office/drawing/2014/main" id="{8D51E014-CB61-0C2E-0DA4-9EFCF9CFAD59}"/>
                    </a:ext>
                  </a:extLst>
                </p:cNvPr>
                <p:cNvSpPr>
                  <a:spLocks/>
                </p:cNvSpPr>
                <p:nvPr/>
              </p:nvSpPr>
              <p:spPr bwMode="auto">
                <a:xfrm>
                  <a:off x="3231" y="2439"/>
                  <a:ext cx="2" cy="11"/>
                </a:xfrm>
                <a:custGeom>
                  <a:avLst/>
                  <a:gdLst>
                    <a:gd name="T0" fmla="*/ 2 w 2"/>
                    <a:gd name="T1" fmla="*/ 0 h 11"/>
                    <a:gd name="T2" fmla="*/ 0 w 2"/>
                    <a:gd name="T3" fmla="*/ 5 h 11"/>
                    <a:gd name="T4" fmla="*/ 0 w 2"/>
                    <a:gd name="T5" fmla="*/ 11 h 11"/>
                  </a:gdLst>
                  <a:ahLst/>
                  <a:cxnLst>
                    <a:cxn ang="0">
                      <a:pos x="T0" y="T1"/>
                    </a:cxn>
                    <a:cxn ang="0">
                      <a:pos x="T2" y="T3"/>
                    </a:cxn>
                    <a:cxn ang="0">
                      <a:pos x="T4" y="T5"/>
                    </a:cxn>
                  </a:cxnLst>
                  <a:rect l="0" t="0" r="r" b="b"/>
                  <a:pathLst>
                    <a:path w="2" h="11">
                      <a:moveTo>
                        <a:pt x="2" y="0"/>
                      </a:moveTo>
                      <a:lnTo>
                        <a:pt x="0" y="5"/>
                      </a:lnTo>
                      <a:lnTo>
                        <a:pt x="0" y="11"/>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75" name="Freeform 519">
                  <a:extLst>
                    <a:ext uri="{FF2B5EF4-FFF2-40B4-BE49-F238E27FC236}">
                      <a16:creationId xmlns:a16="http://schemas.microsoft.com/office/drawing/2014/main" id="{ED56F114-423F-ECE7-EA93-001AA9882891}"/>
                    </a:ext>
                  </a:extLst>
                </p:cNvPr>
                <p:cNvSpPr>
                  <a:spLocks/>
                </p:cNvSpPr>
                <p:nvPr/>
              </p:nvSpPr>
              <p:spPr bwMode="auto">
                <a:xfrm>
                  <a:off x="3233" y="2429"/>
                  <a:ext cx="6" cy="10"/>
                </a:xfrm>
                <a:custGeom>
                  <a:avLst/>
                  <a:gdLst>
                    <a:gd name="T0" fmla="*/ 6 w 6"/>
                    <a:gd name="T1" fmla="*/ 0 h 10"/>
                    <a:gd name="T2" fmla="*/ 2 w 6"/>
                    <a:gd name="T3" fmla="*/ 4 h 10"/>
                    <a:gd name="T4" fmla="*/ 0 w 6"/>
                    <a:gd name="T5" fmla="*/ 10 h 10"/>
                  </a:gdLst>
                  <a:ahLst/>
                  <a:cxnLst>
                    <a:cxn ang="0">
                      <a:pos x="T0" y="T1"/>
                    </a:cxn>
                    <a:cxn ang="0">
                      <a:pos x="T2" y="T3"/>
                    </a:cxn>
                    <a:cxn ang="0">
                      <a:pos x="T4" y="T5"/>
                    </a:cxn>
                  </a:cxnLst>
                  <a:rect l="0" t="0" r="r" b="b"/>
                  <a:pathLst>
                    <a:path w="6" h="10">
                      <a:moveTo>
                        <a:pt x="6" y="0"/>
                      </a:moveTo>
                      <a:lnTo>
                        <a:pt x="2" y="4"/>
                      </a:lnTo>
                      <a:lnTo>
                        <a:pt x="0" y="1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76" name="Freeform 520">
                  <a:extLst>
                    <a:ext uri="{FF2B5EF4-FFF2-40B4-BE49-F238E27FC236}">
                      <a16:creationId xmlns:a16="http://schemas.microsoft.com/office/drawing/2014/main" id="{3AA74214-1730-A043-599A-C1B60E20CBAB}"/>
                    </a:ext>
                  </a:extLst>
                </p:cNvPr>
                <p:cNvSpPr>
                  <a:spLocks/>
                </p:cNvSpPr>
                <p:nvPr/>
              </p:nvSpPr>
              <p:spPr bwMode="auto">
                <a:xfrm>
                  <a:off x="3239" y="2420"/>
                  <a:ext cx="9" cy="9"/>
                </a:xfrm>
                <a:custGeom>
                  <a:avLst/>
                  <a:gdLst>
                    <a:gd name="T0" fmla="*/ 9 w 9"/>
                    <a:gd name="T1" fmla="*/ 0 h 9"/>
                    <a:gd name="T2" fmla="*/ 5 w 9"/>
                    <a:gd name="T3" fmla="*/ 4 h 9"/>
                    <a:gd name="T4" fmla="*/ 0 w 9"/>
                    <a:gd name="T5" fmla="*/ 9 h 9"/>
                  </a:gdLst>
                  <a:ahLst/>
                  <a:cxnLst>
                    <a:cxn ang="0">
                      <a:pos x="T0" y="T1"/>
                    </a:cxn>
                    <a:cxn ang="0">
                      <a:pos x="T2" y="T3"/>
                    </a:cxn>
                    <a:cxn ang="0">
                      <a:pos x="T4" y="T5"/>
                    </a:cxn>
                  </a:cxnLst>
                  <a:rect l="0" t="0" r="r" b="b"/>
                  <a:pathLst>
                    <a:path w="9" h="9">
                      <a:moveTo>
                        <a:pt x="9" y="0"/>
                      </a:moveTo>
                      <a:lnTo>
                        <a:pt x="5" y="4"/>
                      </a:lnTo>
                      <a:lnTo>
                        <a:pt x="0" y="9"/>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77" name="Freeform 521">
                  <a:extLst>
                    <a:ext uri="{FF2B5EF4-FFF2-40B4-BE49-F238E27FC236}">
                      <a16:creationId xmlns:a16="http://schemas.microsoft.com/office/drawing/2014/main" id="{1DCD60FA-F5DE-86DB-4888-A58EB65DDBE8}"/>
                    </a:ext>
                  </a:extLst>
                </p:cNvPr>
                <p:cNvSpPr>
                  <a:spLocks/>
                </p:cNvSpPr>
                <p:nvPr/>
              </p:nvSpPr>
              <p:spPr bwMode="auto">
                <a:xfrm>
                  <a:off x="3248" y="2418"/>
                  <a:ext cx="13" cy="2"/>
                </a:xfrm>
                <a:custGeom>
                  <a:avLst/>
                  <a:gdLst>
                    <a:gd name="T0" fmla="*/ 13 w 13"/>
                    <a:gd name="T1" fmla="*/ 0 h 2"/>
                    <a:gd name="T2" fmla="*/ 6 w 13"/>
                    <a:gd name="T3" fmla="*/ 0 h 2"/>
                    <a:gd name="T4" fmla="*/ 0 w 13"/>
                    <a:gd name="T5" fmla="*/ 2 h 2"/>
                  </a:gdLst>
                  <a:ahLst/>
                  <a:cxnLst>
                    <a:cxn ang="0">
                      <a:pos x="T0" y="T1"/>
                    </a:cxn>
                    <a:cxn ang="0">
                      <a:pos x="T2" y="T3"/>
                    </a:cxn>
                    <a:cxn ang="0">
                      <a:pos x="T4" y="T5"/>
                    </a:cxn>
                  </a:cxnLst>
                  <a:rect l="0" t="0" r="r" b="b"/>
                  <a:pathLst>
                    <a:path w="13" h="2">
                      <a:moveTo>
                        <a:pt x="13" y="0"/>
                      </a:moveTo>
                      <a:lnTo>
                        <a:pt x="6" y="0"/>
                      </a:lnTo>
                      <a:lnTo>
                        <a:pt x="0" y="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78" name="Freeform 522">
                  <a:extLst>
                    <a:ext uri="{FF2B5EF4-FFF2-40B4-BE49-F238E27FC236}">
                      <a16:creationId xmlns:a16="http://schemas.microsoft.com/office/drawing/2014/main" id="{7F8C986C-EA24-9072-8D2F-7071D5B1736C}"/>
                    </a:ext>
                  </a:extLst>
                </p:cNvPr>
                <p:cNvSpPr>
                  <a:spLocks/>
                </p:cNvSpPr>
                <p:nvPr/>
              </p:nvSpPr>
              <p:spPr bwMode="auto">
                <a:xfrm>
                  <a:off x="3261" y="2418"/>
                  <a:ext cx="17" cy="2"/>
                </a:xfrm>
                <a:custGeom>
                  <a:avLst/>
                  <a:gdLst>
                    <a:gd name="T0" fmla="*/ 17 w 17"/>
                    <a:gd name="T1" fmla="*/ 2 h 2"/>
                    <a:gd name="T2" fmla="*/ 9 w 17"/>
                    <a:gd name="T3" fmla="*/ 0 h 2"/>
                    <a:gd name="T4" fmla="*/ 0 w 17"/>
                    <a:gd name="T5" fmla="*/ 0 h 2"/>
                  </a:gdLst>
                  <a:ahLst/>
                  <a:cxnLst>
                    <a:cxn ang="0">
                      <a:pos x="T0" y="T1"/>
                    </a:cxn>
                    <a:cxn ang="0">
                      <a:pos x="T2" y="T3"/>
                    </a:cxn>
                    <a:cxn ang="0">
                      <a:pos x="T4" y="T5"/>
                    </a:cxn>
                  </a:cxnLst>
                  <a:rect l="0" t="0" r="r" b="b"/>
                  <a:pathLst>
                    <a:path w="17" h="2">
                      <a:moveTo>
                        <a:pt x="17" y="2"/>
                      </a:moveTo>
                      <a:lnTo>
                        <a:pt x="9" y="0"/>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79" name="Freeform 523">
                  <a:extLst>
                    <a:ext uri="{FF2B5EF4-FFF2-40B4-BE49-F238E27FC236}">
                      <a16:creationId xmlns:a16="http://schemas.microsoft.com/office/drawing/2014/main" id="{57882766-B20C-C06E-2BA9-504F788D185B}"/>
                    </a:ext>
                  </a:extLst>
                </p:cNvPr>
                <p:cNvSpPr>
                  <a:spLocks/>
                </p:cNvSpPr>
                <p:nvPr/>
              </p:nvSpPr>
              <p:spPr bwMode="auto">
                <a:xfrm>
                  <a:off x="3278" y="2420"/>
                  <a:ext cx="2" cy="4"/>
                </a:xfrm>
                <a:custGeom>
                  <a:avLst/>
                  <a:gdLst>
                    <a:gd name="T0" fmla="*/ 2 w 2"/>
                    <a:gd name="T1" fmla="*/ 4 h 4"/>
                    <a:gd name="T2" fmla="*/ 2 w 2"/>
                    <a:gd name="T3" fmla="*/ 2 h 4"/>
                    <a:gd name="T4" fmla="*/ 0 w 2"/>
                    <a:gd name="T5" fmla="*/ 0 h 4"/>
                  </a:gdLst>
                  <a:ahLst/>
                  <a:cxnLst>
                    <a:cxn ang="0">
                      <a:pos x="T0" y="T1"/>
                    </a:cxn>
                    <a:cxn ang="0">
                      <a:pos x="T2" y="T3"/>
                    </a:cxn>
                    <a:cxn ang="0">
                      <a:pos x="T4" y="T5"/>
                    </a:cxn>
                  </a:cxnLst>
                  <a:rect l="0" t="0" r="r" b="b"/>
                  <a:pathLst>
                    <a:path w="2" h="4">
                      <a:moveTo>
                        <a:pt x="2" y="4"/>
                      </a:moveTo>
                      <a:lnTo>
                        <a:pt x="2" y="2"/>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80" name="Freeform 524">
                  <a:extLst>
                    <a:ext uri="{FF2B5EF4-FFF2-40B4-BE49-F238E27FC236}">
                      <a16:creationId xmlns:a16="http://schemas.microsoft.com/office/drawing/2014/main" id="{9114A3A0-5FC9-7463-0708-7C689188254F}"/>
                    </a:ext>
                  </a:extLst>
                </p:cNvPr>
                <p:cNvSpPr>
                  <a:spLocks/>
                </p:cNvSpPr>
                <p:nvPr/>
              </p:nvSpPr>
              <p:spPr bwMode="auto">
                <a:xfrm>
                  <a:off x="3278" y="2424"/>
                  <a:ext cx="2" cy="5"/>
                </a:xfrm>
                <a:custGeom>
                  <a:avLst/>
                  <a:gdLst>
                    <a:gd name="T0" fmla="*/ 0 w 2"/>
                    <a:gd name="T1" fmla="*/ 5 h 5"/>
                    <a:gd name="T2" fmla="*/ 2 w 2"/>
                    <a:gd name="T3" fmla="*/ 3 h 5"/>
                    <a:gd name="T4" fmla="*/ 2 w 2"/>
                    <a:gd name="T5" fmla="*/ 0 h 5"/>
                  </a:gdLst>
                  <a:ahLst/>
                  <a:cxnLst>
                    <a:cxn ang="0">
                      <a:pos x="T0" y="T1"/>
                    </a:cxn>
                    <a:cxn ang="0">
                      <a:pos x="T2" y="T3"/>
                    </a:cxn>
                    <a:cxn ang="0">
                      <a:pos x="T4" y="T5"/>
                    </a:cxn>
                  </a:cxnLst>
                  <a:rect l="0" t="0" r="r" b="b"/>
                  <a:pathLst>
                    <a:path w="2" h="5">
                      <a:moveTo>
                        <a:pt x="0" y="5"/>
                      </a:moveTo>
                      <a:lnTo>
                        <a:pt x="2" y="3"/>
                      </a:lnTo>
                      <a:lnTo>
                        <a:pt x="2"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81" name="Freeform 525">
                  <a:extLst>
                    <a:ext uri="{FF2B5EF4-FFF2-40B4-BE49-F238E27FC236}">
                      <a16:creationId xmlns:a16="http://schemas.microsoft.com/office/drawing/2014/main" id="{9BAB57FC-7EEF-2EBF-8925-9D82FC1198D5}"/>
                    </a:ext>
                  </a:extLst>
                </p:cNvPr>
                <p:cNvSpPr>
                  <a:spLocks/>
                </p:cNvSpPr>
                <p:nvPr/>
              </p:nvSpPr>
              <p:spPr bwMode="auto">
                <a:xfrm>
                  <a:off x="3261" y="2429"/>
                  <a:ext cx="17" cy="2"/>
                </a:xfrm>
                <a:custGeom>
                  <a:avLst/>
                  <a:gdLst>
                    <a:gd name="T0" fmla="*/ 0 w 17"/>
                    <a:gd name="T1" fmla="*/ 2 h 2"/>
                    <a:gd name="T2" fmla="*/ 9 w 17"/>
                    <a:gd name="T3" fmla="*/ 2 h 2"/>
                    <a:gd name="T4" fmla="*/ 17 w 17"/>
                    <a:gd name="T5" fmla="*/ 0 h 2"/>
                  </a:gdLst>
                  <a:ahLst/>
                  <a:cxnLst>
                    <a:cxn ang="0">
                      <a:pos x="T0" y="T1"/>
                    </a:cxn>
                    <a:cxn ang="0">
                      <a:pos x="T2" y="T3"/>
                    </a:cxn>
                    <a:cxn ang="0">
                      <a:pos x="T4" y="T5"/>
                    </a:cxn>
                  </a:cxnLst>
                  <a:rect l="0" t="0" r="r" b="b"/>
                  <a:pathLst>
                    <a:path w="17" h="2">
                      <a:moveTo>
                        <a:pt x="0" y="2"/>
                      </a:moveTo>
                      <a:lnTo>
                        <a:pt x="9" y="2"/>
                      </a:lnTo>
                      <a:lnTo>
                        <a:pt x="17"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82" name="Freeform 526">
                  <a:extLst>
                    <a:ext uri="{FF2B5EF4-FFF2-40B4-BE49-F238E27FC236}">
                      <a16:creationId xmlns:a16="http://schemas.microsoft.com/office/drawing/2014/main" id="{2C333DFC-12C8-71FE-29B0-D305A8B2749F}"/>
                    </a:ext>
                  </a:extLst>
                </p:cNvPr>
                <p:cNvSpPr>
                  <a:spLocks/>
                </p:cNvSpPr>
                <p:nvPr/>
              </p:nvSpPr>
              <p:spPr bwMode="auto">
                <a:xfrm>
                  <a:off x="3248" y="2429"/>
                  <a:ext cx="13" cy="2"/>
                </a:xfrm>
                <a:custGeom>
                  <a:avLst/>
                  <a:gdLst>
                    <a:gd name="T0" fmla="*/ 0 w 13"/>
                    <a:gd name="T1" fmla="*/ 0 h 2"/>
                    <a:gd name="T2" fmla="*/ 6 w 13"/>
                    <a:gd name="T3" fmla="*/ 2 h 2"/>
                    <a:gd name="T4" fmla="*/ 13 w 13"/>
                    <a:gd name="T5" fmla="*/ 2 h 2"/>
                  </a:gdLst>
                  <a:ahLst/>
                  <a:cxnLst>
                    <a:cxn ang="0">
                      <a:pos x="T0" y="T1"/>
                    </a:cxn>
                    <a:cxn ang="0">
                      <a:pos x="T2" y="T3"/>
                    </a:cxn>
                    <a:cxn ang="0">
                      <a:pos x="T4" y="T5"/>
                    </a:cxn>
                  </a:cxnLst>
                  <a:rect l="0" t="0" r="r" b="b"/>
                  <a:pathLst>
                    <a:path w="13" h="2">
                      <a:moveTo>
                        <a:pt x="0" y="0"/>
                      </a:moveTo>
                      <a:lnTo>
                        <a:pt x="6" y="2"/>
                      </a:lnTo>
                      <a:lnTo>
                        <a:pt x="13" y="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83" name="Freeform 527">
                  <a:extLst>
                    <a:ext uri="{FF2B5EF4-FFF2-40B4-BE49-F238E27FC236}">
                      <a16:creationId xmlns:a16="http://schemas.microsoft.com/office/drawing/2014/main" id="{854EA670-39DF-9921-3B4D-5129B28A3A13}"/>
                    </a:ext>
                  </a:extLst>
                </p:cNvPr>
                <p:cNvSpPr>
                  <a:spLocks/>
                </p:cNvSpPr>
                <p:nvPr/>
              </p:nvSpPr>
              <p:spPr bwMode="auto">
                <a:xfrm>
                  <a:off x="3239" y="2422"/>
                  <a:ext cx="9" cy="7"/>
                </a:xfrm>
                <a:custGeom>
                  <a:avLst/>
                  <a:gdLst>
                    <a:gd name="T0" fmla="*/ 0 w 9"/>
                    <a:gd name="T1" fmla="*/ 0 h 7"/>
                    <a:gd name="T2" fmla="*/ 5 w 9"/>
                    <a:gd name="T3" fmla="*/ 2 h 7"/>
                    <a:gd name="T4" fmla="*/ 9 w 9"/>
                    <a:gd name="T5" fmla="*/ 7 h 7"/>
                  </a:gdLst>
                  <a:ahLst/>
                  <a:cxnLst>
                    <a:cxn ang="0">
                      <a:pos x="T0" y="T1"/>
                    </a:cxn>
                    <a:cxn ang="0">
                      <a:pos x="T2" y="T3"/>
                    </a:cxn>
                    <a:cxn ang="0">
                      <a:pos x="T4" y="T5"/>
                    </a:cxn>
                  </a:cxnLst>
                  <a:rect l="0" t="0" r="r" b="b"/>
                  <a:pathLst>
                    <a:path w="9" h="7">
                      <a:moveTo>
                        <a:pt x="0" y="0"/>
                      </a:moveTo>
                      <a:lnTo>
                        <a:pt x="5" y="2"/>
                      </a:lnTo>
                      <a:lnTo>
                        <a:pt x="9" y="7"/>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84" name="Freeform 528">
                  <a:extLst>
                    <a:ext uri="{FF2B5EF4-FFF2-40B4-BE49-F238E27FC236}">
                      <a16:creationId xmlns:a16="http://schemas.microsoft.com/office/drawing/2014/main" id="{1DF2E692-BF95-1282-FD75-EED4E93832A0}"/>
                    </a:ext>
                  </a:extLst>
                </p:cNvPr>
                <p:cNvSpPr>
                  <a:spLocks/>
                </p:cNvSpPr>
                <p:nvPr/>
              </p:nvSpPr>
              <p:spPr bwMode="auto">
                <a:xfrm>
                  <a:off x="3233" y="2411"/>
                  <a:ext cx="6" cy="11"/>
                </a:xfrm>
                <a:custGeom>
                  <a:avLst/>
                  <a:gdLst>
                    <a:gd name="T0" fmla="*/ 0 w 6"/>
                    <a:gd name="T1" fmla="*/ 0 h 11"/>
                    <a:gd name="T2" fmla="*/ 2 w 6"/>
                    <a:gd name="T3" fmla="*/ 7 h 11"/>
                    <a:gd name="T4" fmla="*/ 6 w 6"/>
                    <a:gd name="T5" fmla="*/ 11 h 11"/>
                  </a:gdLst>
                  <a:ahLst/>
                  <a:cxnLst>
                    <a:cxn ang="0">
                      <a:pos x="T0" y="T1"/>
                    </a:cxn>
                    <a:cxn ang="0">
                      <a:pos x="T2" y="T3"/>
                    </a:cxn>
                    <a:cxn ang="0">
                      <a:pos x="T4" y="T5"/>
                    </a:cxn>
                  </a:cxnLst>
                  <a:rect l="0" t="0" r="r" b="b"/>
                  <a:pathLst>
                    <a:path w="6" h="11">
                      <a:moveTo>
                        <a:pt x="0" y="0"/>
                      </a:moveTo>
                      <a:lnTo>
                        <a:pt x="2" y="7"/>
                      </a:lnTo>
                      <a:lnTo>
                        <a:pt x="6" y="11"/>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85" name="Freeform 529">
                  <a:extLst>
                    <a:ext uri="{FF2B5EF4-FFF2-40B4-BE49-F238E27FC236}">
                      <a16:creationId xmlns:a16="http://schemas.microsoft.com/office/drawing/2014/main" id="{4DF3C77F-32CE-685A-1511-D8113F50E76E}"/>
                    </a:ext>
                  </a:extLst>
                </p:cNvPr>
                <p:cNvSpPr>
                  <a:spLocks/>
                </p:cNvSpPr>
                <p:nvPr/>
              </p:nvSpPr>
              <p:spPr bwMode="auto">
                <a:xfrm>
                  <a:off x="3231" y="2401"/>
                  <a:ext cx="2" cy="10"/>
                </a:xfrm>
                <a:custGeom>
                  <a:avLst/>
                  <a:gdLst>
                    <a:gd name="T0" fmla="*/ 0 w 2"/>
                    <a:gd name="T1" fmla="*/ 0 h 10"/>
                    <a:gd name="T2" fmla="*/ 0 w 2"/>
                    <a:gd name="T3" fmla="*/ 4 h 10"/>
                    <a:gd name="T4" fmla="*/ 2 w 2"/>
                    <a:gd name="T5" fmla="*/ 10 h 10"/>
                  </a:gdLst>
                  <a:ahLst/>
                  <a:cxnLst>
                    <a:cxn ang="0">
                      <a:pos x="T0" y="T1"/>
                    </a:cxn>
                    <a:cxn ang="0">
                      <a:pos x="T2" y="T3"/>
                    </a:cxn>
                    <a:cxn ang="0">
                      <a:pos x="T4" y="T5"/>
                    </a:cxn>
                  </a:cxnLst>
                  <a:rect l="0" t="0" r="r" b="b"/>
                  <a:pathLst>
                    <a:path w="2" h="10">
                      <a:moveTo>
                        <a:pt x="0" y="0"/>
                      </a:moveTo>
                      <a:lnTo>
                        <a:pt x="0" y="4"/>
                      </a:lnTo>
                      <a:lnTo>
                        <a:pt x="2" y="1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86" name="Freeform 530">
                  <a:extLst>
                    <a:ext uri="{FF2B5EF4-FFF2-40B4-BE49-F238E27FC236}">
                      <a16:creationId xmlns:a16="http://schemas.microsoft.com/office/drawing/2014/main" id="{A7CD56FB-8FE3-E3BE-0924-FE9B2D68D22C}"/>
                    </a:ext>
                  </a:extLst>
                </p:cNvPr>
                <p:cNvSpPr>
                  <a:spLocks/>
                </p:cNvSpPr>
                <p:nvPr/>
              </p:nvSpPr>
              <p:spPr bwMode="auto">
                <a:xfrm>
                  <a:off x="3231" y="2388"/>
                  <a:ext cx="2" cy="13"/>
                </a:xfrm>
                <a:custGeom>
                  <a:avLst/>
                  <a:gdLst>
                    <a:gd name="T0" fmla="*/ 2 w 2"/>
                    <a:gd name="T1" fmla="*/ 0 h 13"/>
                    <a:gd name="T2" fmla="*/ 0 w 2"/>
                    <a:gd name="T3" fmla="*/ 6 h 13"/>
                    <a:gd name="T4" fmla="*/ 0 w 2"/>
                    <a:gd name="T5" fmla="*/ 13 h 13"/>
                  </a:gdLst>
                  <a:ahLst/>
                  <a:cxnLst>
                    <a:cxn ang="0">
                      <a:pos x="T0" y="T1"/>
                    </a:cxn>
                    <a:cxn ang="0">
                      <a:pos x="T2" y="T3"/>
                    </a:cxn>
                    <a:cxn ang="0">
                      <a:pos x="T4" y="T5"/>
                    </a:cxn>
                  </a:cxnLst>
                  <a:rect l="0" t="0" r="r" b="b"/>
                  <a:pathLst>
                    <a:path w="2" h="13">
                      <a:moveTo>
                        <a:pt x="2" y="0"/>
                      </a:moveTo>
                      <a:lnTo>
                        <a:pt x="0" y="6"/>
                      </a:lnTo>
                      <a:lnTo>
                        <a:pt x="0" y="13"/>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87" name="Freeform 531">
                  <a:extLst>
                    <a:ext uri="{FF2B5EF4-FFF2-40B4-BE49-F238E27FC236}">
                      <a16:creationId xmlns:a16="http://schemas.microsoft.com/office/drawing/2014/main" id="{1BD286EF-B059-22CC-7D84-E37B7BF9102F}"/>
                    </a:ext>
                  </a:extLst>
                </p:cNvPr>
                <p:cNvSpPr>
                  <a:spLocks/>
                </p:cNvSpPr>
                <p:nvPr/>
              </p:nvSpPr>
              <p:spPr bwMode="auto">
                <a:xfrm>
                  <a:off x="3233" y="2379"/>
                  <a:ext cx="6" cy="9"/>
                </a:xfrm>
                <a:custGeom>
                  <a:avLst/>
                  <a:gdLst>
                    <a:gd name="T0" fmla="*/ 6 w 6"/>
                    <a:gd name="T1" fmla="*/ 0 h 9"/>
                    <a:gd name="T2" fmla="*/ 2 w 6"/>
                    <a:gd name="T3" fmla="*/ 4 h 9"/>
                    <a:gd name="T4" fmla="*/ 0 w 6"/>
                    <a:gd name="T5" fmla="*/ 9 h 9"/>
                  </a:gdLst>
                  <a:ahLst/>
                  <a:cxnLst>
                    <a:cxn ang="0">
                      <a:pos x="T0" y="T1"/>
                    </a:cxn>
                    <a:cxn ang="0">
                      <a:pos x="T2" y="T3"/>
                    </a:cxn>
                    <a:cxn ang="0">
                      <a:pos x="T4" y="T5"/>
                    </a:cxn>
                  </a:cxnLst>
                  <a:rect l="0" t="0" r="r" b="b"/>
                  <a:pathLst>
                    <a:path w="6" h="9">
                      <a:moveTo>
                        <a:pt x="6" y="0"/>
                      </a:moveTo>
                      <a:lnTo>
                        <a:pt x="2" y="4"/>
                      </a:lnTo>
                      <a:lnTo>
                        <a:pt x="0" y="9"/>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88" name="Freeform 532">
                  <a:extLst>
                    <a:ext uri="{FF2B5EF4-FFF2-40B4-BE49-F238E27FC236}">
                      <a16:creationId xmlns:a16="http://schemas.microsoft.com/office/drawing/2014/main" id="{1353E9C2-8892-1C2F-8DE1-0FD2847EDEB3}"/>
                    </a:ext>
                  </a:extLst>
                </p:cNvPr>
                <p:cNvSpPr>
                  <a:spLocks/>
                </p:cNvSpPr>
                <p:nvPr/>
              </p:nvSpPr>
              <p:spPr bwMode="auto">
                <a:xfrm>
                  <a:off x="3239" y="2370"/>
                  <a:ext cx="9" cy="9"/>
                </a:xfrm>
                <a:custGeom>
                  <a:avLst/>
                  <a:gdLst>
                    <a:gd name="T0" fmla="*/ 9 w 9"/>
                    <a:gd name="T1" fmla="*/ 0 h 9"/>
                    <a:gd name="T2" fmla="*/ 5 w 9"/>
                    <a:gd name="T3" fmla="*/ 3 h 9"/>
                    <a:gd name="T4" fmla="*/ 0 w 9"/>
                    <a:gd name="T5" fmla="*/ 9 h 9"/>
                  </a:gdLst>
                  <a:ahLst/>
                  <a:cxnLst>
                    <a:cxn ang="0">
                      <a:pos x="T0" y="T1"/>
                    </a:cxn>
                    <a:cxn ang="0">
                      <a:pos x="T2" y="T3"/>
                    </a:cxn>
                    <a:cxn ang="0">
                      <a:pos x="T4" y="T5"/>
                    </a:cxn>
                  </a:cxnLst>
                  <a:rect l="0" t="0" r="r" b="b"/>
                  <a:pathLst>
                    <a:path w="9" h="9">
                      <a:moveTo>
                        <a:pt x="9" y="0"/>
                      </a:moveTo>
                      <a:lnTo>
                        <a:pt x="5" y="3"/>
                      </a:lnTo>
                      <a:lnTo>
                        <a:pt x="0" y="9"/>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89" name="Freeform 533">
                  <a:extLst>
                    <a:ext uri="{FF2B5EF4-FFF2-40B4-BE49-F238E27FC236}">
                      <a16:creationId xmlns:a16="http://schemas.microsoft.com/office/drawing/2014/main" id="{8FBAA9C5-3F23-B398-1BB8-372BEF8AB101}"/>
                    </a:ext>
                  </a:extLst>
                </p:cNvPr>
                <p:cNvSpPr>
                  <a:spLocks/>
                </p:cNvSpPr>
                <p:nvPr/>
              </p:nvSpPr>
              <p:spPr bwMode="auto">
                <a:xfrm>
                  <a:off x="3248" y="2368"/>
                  <a:ext cx="13" cy="2"/>
                </a:xfrm>
                <a:custGeom>
                  <a:avLst/>
                  <a:gdLst>
                    <a:gd name="T0" fmla="*/ 13 w 13"/>
                    <a:gd name="T1" fmla="*/ 0 h 2"/>
                    <a:gd name="T2" fmla="*/ 6 w 13"/>
                    <a:gd name="T3" fmla="*/ 0 h 2"/>
                    <a:gd name="T4" fmla="*/ 0 w 13"/>
                    <a:gd name="T5" fmla="*/ 2 h 2"/>
                  </a:gdLst>
                  <a:ahLst/>
                  <a:cxnLst>
                    <a:cxn ang="0">
                      <a:pos x="T0" y="T1"/>
                    </a:cxn>
                    <a:cxn ang="0">
                      <a:pos x="T2" y="T3"/>
                    </a:cxn>
                    <a:cxn ang="0">
                      <a:pos x="T4" y="T5"/>
                    </a:cxn>
                  </a:cxnLst>
                  <a:rect l="0" t="0" r="r" b="b"/>
                  <a:pathLst>
                    <a:path w="13" h="2">
                      <a:moveTo>
                        <a:pt x="13" y="0"/>
                      </a:moveTo>
                      <a:lnTo>
                        <a:pt x="6" y="0"/>
                      </a:lnTo>
                      <a:lnTo>
                        <a:pt x="0" y="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90" name="Freeform 534">
                  <a:extLst>
                    <a:ext uri="{FF2B5EF4-FFF2-40B4-BE49-F238E27FC236}">
                      <a16:creationId xmlns:a16="http://schemas.microsoft.com/office/drawing/2014/main" id="{45D821B9-F435-FEB9-0326-BA8CA03EAD7F}"/>
                    </a:ext>
                  </a:extLst>
                </p:cNvPr>
                <p:cNvSpPr>
                  <a:spLocks/>
                </p:cNvSpPr>
                <p:nvPr/>
              </p:nvSpPr>
              <p:spPr bwMode="auto">
                <a:xfrm>
                  <a:off x="3261" y="2368"/>
                  <a:ext cx="17" cy="2"/>
                </a:xfrm>
                <a:custGeom>
                  <a:avLst/>
                  <a:gdLst>
                    <a:gd name="T0" fmla="*/ 17 w 17"/>
                    <a:gd name="T1" fmla="*/ 2 h 2"/>
                    <a:gd name="T2" fmla="*/ 9 w 17"/>
                    <a:gd name="T3" fmla="*/ 0 h 2"/>
                    <a:gd name="T4" fmla="*/ 0 w 17"/>
                    <a:gd name="T5" fmla="*/ 0 h 2"/>
                  </a:gdLst>
                  <a:ahLst/>
                  <a:cxnLst>
                    <a:cxn ang="0">
                      <a:pos x="T0" y="T1"/>
                    </a:cxn>
                    <a:cxn ang="0">
                      <a:pos x="T2" y="T3"/>
                    </a:cxn>
                    <a:cxn ang="0">
                      <a:pos x="T4" y="T5"/>
                    </a:cxn>
                  </a:cxnLst>
                  <a:rect l="0" t="0" r="r" b="b"/>
                  <a:pathLst>
                    <a:path w="17" h="2">
                      <a:moveTo>
                        <a:pt x="17" y="2"/>
                      </a:moveTo>
                      <a:lnTo>
                        <a:pt x="9" y="0"/>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91" name="Freeform 535">
                  <a:extLst>
                    <a:ext uri="{FF2B5EF4-FFF2-40B4-BE49-F238E27FC236}">
                      <a16:creationId xmlns:a16="http://schemas.microsoft.com/office/drawing/2014/main" id="{720467DD-9285-5ECA-ECBD-8E4BBFC3D927}"/>
                    </a:ext>
                  </a:extLst>
                </p:cNvPr>
                <p:cNvSpPr>
                  <a:spLocks/>
                </p:cNvSpPr>
                <p:nvPr/>
              </p:nvSpPr>
              <p:spPr bwMode="auto">
                <a:xfrm>
                  <a:off x="3278" y="2370"/>
                  <a:ext cx="2" cy="5"/>
                </a:xfrm>
                <a:custGeom>
                  <a:avLst/>
                  <a:gdLst>
                    <a:gd name="T0" fmla="*/ 2 w 2"/>
                    <a:gd name="T1" fmla="*/ 5 h 5"/>
                    <a:gd name="T2" fmla="*/ 2 w 2"/>
                    <a:gd name="T3" fmla="*/ 3 h 5"/>
                    <a:gd name="T4" fmla="*/ 0 w 2"/>
                    <a:gd name="T5" fmla="*/ 0 h 5"/>
                  </a:gdLst>
                  <a:ahLst/>
                  <a:cxnLst>
                    <a:cxn ang="0">
                      <a:pos x="T0" y="T1"/>
                    </a:cxn>
                    <a:cxn ang="0">
                      <a:pos x="T2" y="T3"/>
                    </a:cxn>
                    <a:cxn ang="0">
                      <a:pos x="T4" y="T5"/>
                    </a:cxn>
                  </a:cxnLst>
                  <a:rect l="0" t="0" r="r" b="b"/>
                  <a:pathLst>
                    <a:path w="2" h="5">
                      <a:moveTo>
                        <a:pt x="2" y="5"/>
                      </a:moveTo>
                      <a:lnTo>
                        <a:pt x="2" y="3"/>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92" name="Freeform 536">
                  <a:extLst>
                    <a:ext uri="{FF2B5EF4-FFF2-40B4-BE49-F238E27FC236}">
                      <a16:creationId xmlns:a16="http://schemas.microsoft.com/office/drawing/2014/main" id="{FF0C17E5-BE12-0F82-3515-7DB98BC9149E}"/>
                    </a:ext>
                  </a:extLst>
                </p:cNvPr>
                <p:cNvSpPr>
                  <a:spLocks/>
                </p:cNvSpPr>
                <p:nvPr/>
              </p:nvSpPr>
              <p:spPr bwMode="auto">
                <a:xfrm>
                  <a:off x="3278" y="2375"/>
                  <a:ext cx="2" cy="4"/>
                </a:xfrm>
                <a:custGeom>
                  <a:avLst/>
                  <a:gdLst>
                    <a:gd name="T0" fmla="*/ 0 w 2"/>
                    <a:gd name="T1" fmla="*/ 4 h 4"/>
                    <a:gd name="T2" fmla="*/ 2 w 2"/>
                    <a:gd name="T3" fmla="*/ 2 h 4"/>
                    <a:gd name="T4" fmla="*/ 2 w 2"/>
                    <a:gd name="T5" fmla="*/ 0 h 4"/>
                  </a:gdLst>
                  <a:ahLst/>
                  <a:cxnLst>
                    <a:cxn ang="0">
                      <a:pos x="T0" y="T1"/>
                    </a:cxn>
                    <a:cxn ang="0">
                      <a:pos x="T2" y="T3"/>
                    </a:cxn>
                    <a:cxn ang="0">
                      <a:pos x="T4" y="T5"/>
                    </a:cxn>
                  </a:cxnLst>
                  <a:rect l="0" t="0" r="r" b="b"/>
                  <a:pathLst>
                    <a:path w="2" h="4">
                      <a:moveTo>
                        <a:pt x="0" y="4"/>
                      </a:moveTo>
                      <a:lnTo>
                        <a:pt x="2" y="2"/>
                      </a:lnTo>
                      <a:lnTo>
                        <a:pt x="2"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93" name="Freeform 537">
                  <a:extLst>
                    <a:ext uri="{FF2B5EF4-FFF2-40B4-BE49-F238E27FC236}">
                      <a16:creationId xmlns:a16="http://schemas.microsoft.com/office/drawing/2014/main" id="{BF364CEC-5E4B-CBEC-AE31-B9D31571BB78}"/>
                    </a:ext>
                  </a:extLst>
                </p:cNvPr>
                <p:cNvSpPr>
                  <a:spLocks/>
                </p:cNvSpPr>
                <p:nvPr/>
              </p:nvSpPr>
              <p:spPr bwMode="auto">
                <a:xfrm>
                  <a:off x="3261" y="2379"/>
                  <a:ext cx="17" cy="2"/>
                </a:xfrm>
                <a:custGeom>
                  <a:avLst/>
                  <a:gdLst>
                    <a:gd name="T0" fmla="*/ 0 w 17"/>
                    <a:gd name="T1" fmla="*/ 2 h 2"/>
                    <a:gd name="T2" fmla="*/ 9 w 17"/>
                    <a:gd name="T3" fmla="*/ 2 h 2"/>
                    <a:gd name="T4" fmla="*/ 17 w 17"/>
                    <a:gd name="T5" fmla="*/ 0 h 2"/>
                  </a:gdLst>
                  <a:ahLst/>
                  <a:cxnLst>
                    <a:cxn ang="0">
                      <a:pos x="T0" y="T1"/>
                    </a:cxn>
                    <a:cxn ang="0">
                      <a:pos x="T2" y="T3"/>
                    </a:cxn>
                    <a:cxn ang="0">
                      <a:pos x="T4" y="T5"/>
                    </a:cxn>
                  </a:cxnLst>
                  <a:rect l="0" t="0" r="r" b="b"/>
                  <a:pathLst>
                    <a:path w="17" h="2">
                      <a:moveTo>
                        <a:pt x="0" y="2"/>
                      </a:moveTo>
                      <a:lnTo>
                        <a:pt x="9" y="2"/>
                      </a:lnTo>
                      <a:lnTo>
                        <a:pt x="17"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94" name="Freeform 538">
                  <a:extLst>
                    <a:ext uri="{FF2B5EF4-FFF2-40B4-BE49-F238E27FC236}">
                      <a16:creationId xmlns:a16="http://schemas.microsoft.com/office/drawing/2014/main" id="{6218DD7B-399D-D9CE-48D7-7B8B543F6105}"/>
                    </a:ext>
                  </a:extLst>
                </p:cNvPr>
                <p:cNvSpPr>
                  <a:spLocks/>
                </p:cNvSpPr>
                <p:nvPr/>
              </p:nvSpPr>
              <p:spPr bwMode="auto">
                <a:xfrm>
                  <a:off x="3248" y="2377"/>
                  <a:ext cx="13" cy="4"/>
                </a:xfrm>
                <a:custGeom>
                  <a:avLst/>
                  <a:gdLst>
                    <a:gd name="T0" fmla="*/ 0 w 13"/>
                    <a:gd name="T1" fmla="*/ 0 h 4"/>
                    <a:gd name="T2" fmla="*/ 6 w 13"/>
                    <a:gd name="T3" fmla="*/ 2 h 4"/>
                    <a:gd name="T4" fmla="*/ 13 w 13"/>
                    <a:gd name="T5" fmla="*/ 4 h 4"/>
                  </a:gdLst>
                  <a:ahLst/>
                  <a:cxnLst>
                    <a:cxn ang="0">
                      <a:pos x="T0" y="T1"/>
                    </a:cxn>
                    <a:cxn ang="0">
                      <a:pos x="T2" y="T3"/>
                    </a:cxn>
                    <a:cxn ang="0">
                      <a:pos x="T4" y="T5"/>
                    </a:cxn>
                  </a:cxnLst>
                  <a:rect l="0" t="0" r="r" b="b"/>
                  <a:pathLst>
                    <a:path w="13" h="4">
                      <a:moveTo>
                        <a:pt x="0" y="0"/>
                      </a:moveTo>
                      <a:lnTo>
                        <a:pt x="6" y="2"/>
                      </a:lnTo>
                      <a:lnTo>
                        <a:pt x="13" y="4"/>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95" name="Freeform 539">
                  <a:extLst>
                    <a:ext uri="{FF2B5EF4-FFF2-40B4-BE49-F238E27FC236}">
                      <a16:creationId xmlns:a16="http://schemas.microsoft.com/office/drawing/2014/main" id="{DE1E997F-6B98-079E-3D3D-E89D44097978}"/>
                    </a:ext>
                  </a:extLst>
                </p:cNvPr>
                <p:cNvSpPr>
                  <a:spLocks/>
                </p:cNvSpPr>
                <p:nvPr/>
              </p:nvSpPr>
              <p:spPr bwMode="auto">
                <a:xfrm>
                  <a:off x="3239" y="2368"/>
                  <a:ext cx="9" cy="9"/>
                </a:xfrm>
                <a:custGeom>
                  <a:avLst/>
                  <a:gdLst>
                    <a:gd name="T0" fmla="*/ 0 w 9"/>
                    <a:gd name="T1" fmla="*/ 0 h 9"/>
                    <a:gd name="T2" fmla="*/ 5 w 9"/>
                    <a:gd name="T3" fmla="*/ 7 h 9"/>
                    <a:gd name="T4" fmla="*/ 9 w 9"/>
                    <a:gd name="T5" fmla="*/ 9 h 9"/>
                  </a:gdLst>
                  <a:ahLst/>
                  <a:cxnLst>
                    <a:cxn ang="0">
                      <a:pos x="T0" y="T1"/>
                    </a:cxn>
                    <a:cxn ang="0">
                      <a:pos x="T2" y="T3"/>
                    </a:cxn>
                    <a:cxn ang="0">
                      <a:pos x="T4" y="T5"/>
                    </a:cxn>
                  </a:cxnLst>
                  <a:rect l="0" t="0" r="r" b="b"/>
                  <a:pathLst>
                    <a:path w="9" h="9">
                      <a:moveTo>
                        <a:pt x="0" y="0"/>
                      </a:moveTo>
                      <a:lnTo>
                        <a:pt x="5" y="7"/>
                      </a:lnTo>
                      <a:lnTo>
                        <a:pt x="9" y="9"/>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96" name="Freeform 540">
                  <a:extLst>
                    <a:ext uri="{FF2B5EF4-FFF2-40B4-BE49-F238E27FC236}">
                      <a16:creationId xmlns:a16="http://schemas.microsoft.com/office/drawing/2014/main" id="{ABA28346-43EB-F79E-6FB9-F15D4FC12FE2}"/>
                    </a:ext>
                  </a:extLst>
                </p:cNvPr>
                <p:cNvSpPr>
                  <a:spLocks/>
                </p:cNvSpPr>
                <p:nvPr/>
              </p:nvSpPr>
              <p:spPr bwMode="auto">
                <a:xfrm>
                  <a:off x="3233" y="2360"/>
                  <a:ext cx="6" cy="8"/>
                </a:xfrm>
                <a:custGeom>
                  <a:avLst/>
                  <a:gdLst>
                    <a:gd name="T0" fmla="*/ 0 w 6"/>
                    <a:gd name="T1" fmla="*/ 0 h 8"/>
                    <a:gd name="T2" fmla="*/ 2 w 6"/>
                    <a:gd name="T3" fmla="*/ 4 h 8"/>
                    <a:gd name="T4" fmla="*/ 6 w 6"/>
                    <a:gd name="T5" fmla="*/ 8 h 8"/>
                  </a:gdLst>
                  <a:ahLst/>
                  <a:cxnLst>
                    <a:cxn ang="0">
                      <a:pos x="T0" y="T1"/>
                    </a:cxn>
                    <a:cxn ang="0">
                      <a:pos x="T2" y="T3"/>
                    </a:cxn>
                    <a:cxn ang="0">
                      <a:pos x="T4" y="T5"/>
                    </a:cxn>
                  </a:cxnLst>
                  <a:rect l="0" t="0" r="r" b="b"/>
                  <a:pathLst>
                    <a:path w="6" h="8">
                      <a:moveTo>
                        <a:pt x="0" y="0"/>
                      </a:moveTo>
                      <a:lnTo>
                        <a:pt x="2" y="4"/>
                      </a:lnTo>
                      <a:lnTo>
                        <a:pt x="6" y="8"/>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97" name="Freeform 541">
                  <a:extLst>
                    <a:ext uri="{FF2B5EF4-FFF2-40B4-BE49-F238E27FC236}">
                      <a16:creationId xmlns:a16="http://schemas.microsoft.com/office/drawing/2014/main" id="{E7308F46-9C8D-C25C-CFAD-BB52BDD1EB8A}"/>
                    </a:ext>
                  </a:extLst>
                </p:cNvPr>
                <p:cNvSpPr>
                  <a:spLocks/>
                </p:cNvSpPr>
                <p:nvPr/>
              </p:nvSpPr>
              <p:spPr bwMode="auto">
                <a:xfrm>
                  <a:off x="3231" y="2349"/>
                  <a:ext cx="2" cy="11"/>
                </a:xfrm>
                <a:custGeom>
                  <a:avLst/>
                  <a:gdLst>
                    <a:gd name="T0" fmla="*/ 0 w 2"/>
                    <a:gd name="T1" fmla="*/ 0 h 11"/>
                    <a:gd name="T2" fmla="*/ 0 w 2"/>
                    <a:gd name="T3" fmla="*/ 6 h 11"/>
                    <a:gd name="T4" fmla="*/ 2 w 2"/>
                    <a:gd name="T5" fmla="*/ 11 h 11"/>
                  </a:gdLst>
                  <a:ahLst/>
                  <a:cxnLst>
                    <a:cxn ang="0">
                      <a:pos x="T0" y="T1"/>
                    </a:cxn>
                    <a:cxn ang="0">
                      <a:pos x="T2" y="T3"/>
                    </a:cxn>
                    <a:cxn ang="0">
                      <a:pos x="T4" y="T5"/>
                    </a:cxn>
                  </a:cxnLst>
                  <a:rect l="0" t="0" r="r" b="b"/>
                  <a:pathLst>
                    <a:path w="2" h="11">
                      <a:moveTo>
                        <a:pt x="0" y="0"/>
                      </a:moveTo>
                      <a:lnTo>
                        <a:pt x="0" y="6"/>
                      </a:lnTo>
                      <a:lnTo>
                        <a:pt x="2" y="11"/>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98" name="Freeform 542">
                  <a:extLst>
                    <a:ext uri="{FF2B5EF4-FFF2-40B4-BE49-F238E27FC236}">
                      <a16:creationId xmlns:a16="http://schemas.microsoft.com/office/drawing/2014/main" id="{337DBCBA-6E53-62A8-D5FF-2A418292E92D}"/>
                    </a:ext>
                  </a:extLst>
                </p:cNvPr>
                <p:cNvSpPr>
                  <a:spLocks/>
                </p:cNvSpPr>
                <p:nvPr/>
              </p:nvSpPr>
              <p:spPr bwMode="auto">
                <a:xfrm>
                  <a:off x="3231" y="2338"/>
                  <a:ext cx="1" cy="11"/>
                </a:xfrm>
                <a:custGeom>
                  <a:avLst/>
                  <a:gdLst>
                    <a:gd name="T0" fmla="*/ 0 h 11"/>
                    <a:gd name="T1" fmla="*/ 4 h 11"/>
                    <a:gd name="T2" fmla="*/ 11 h 11"/>
                  </a:gdLst>
                  <a:ahLst/>
                  <a:cxnLst>
                    <a:cxn ang="0">
                      <a:pos x="0" y="T0"/>
                    </a:cxn>
                    <a:cxn ang="0">
                      <a:pos x="0" y="T1"/>
                    </a:cxn>
                    <a:cxn ang="0">
                      <a:pos x="0" y="T2"/>
                    </a:cxn>
                  </a:cxnLst>
                  <a:rect l="0" t="0" r="r" b="b"/>
                  <a:pathLst>
                    <a:path h="11">
                      <a:moveTo>
                        <a:pt x="0" y="0"/>
                      </a:moveTo>
                      <a:lnTo>
                        <a:pt x="0" y="4"/>
                      </a:lnTo>
                      <a:lnTo>
                        <a:pt x="0" y="11"/>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599" name="Freeform 543">
                  <a:extLst>
                    <a:ext uri="{FF2B5EF4-FFF2-40B4-BE49-F238E27FC236}">
                      <a16:creationId xmlns:a16="http://schemas.microsoft.com/office/drawing/2014/main" id="{A3A0CFE7-18F4-102E-9DA9-4617C6E03286}"/>
                    </a:ext>
                  </a:extLst>
                </p:cNvPr>
                <p:cNvSpPr>
                  <a:spLocks/>
                </p:cNvSpPr>
                <p:nvPr/>
              </p:nvSpPr>
              <p:spPr bwMode="auto">
                <a:xfrm>
                  <a:off x="3231" y="2327"/>
                  <a:ext cx="8" cy="11"/>
                </a:xfrm>
                <a:custGeom>
                  <a:avLst/>
                  <a:gdLst>
                    <a:gd name="T0" fmla="*/ 8 w 8"/>
                    <a:gd name="T1" fmla="*/ 0 h 11"/>
                    <a:gd name="T2" fmla="*/ 4 w 8"/>
                    <a:gd name="T3" fmla="*/ 5 h 11"/>
                    <a:gd name="T4" fmla="*/ 0 w 8"/>
                    <a:gd name="T5" fmla="*/ 11 h 11"/>
                  </a:gdLst>
                  <a:ahLst/>
                  <a:cxnLst>
                    <a:cxn ang="0">
                      <a:pos x="T0" y="T1"/>
                    </a:cxn>
                    <a:cxn ang="0">
                      <a:pos x="T2" y="T3"/>
                    </a:cxn>
                    <a:cxn ang="0">
                      <a:pos x="T4" y="T5"/>
                    </a:cxn>
                  </a:cxnLst>
                  <a:rect l="0" t="0" r="r" b="b"/>
                  <a:pathLst>
                    <a:path w="8" h="11">
                      <a:moveTo>
                        <a:pt x="8" y="0"/>
                      </a:moveTo>
                      <a:lnTo>
                        <a:pt x="4" y="5"/>
                      </a:lnTo>
                      <a:lnTo>
                        <a:pt x="0" y="11"/>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600" name="Freeform 544">
                  <a:extLst>
                    <a:ext uri="{FF2B5EF4-FFF2-40B4-BE49-F238E27FC236}">
                      <a16:creationId xmlns:a16="http://schemas.microsoft.com/office/drawing/2014/main" id="{40B13553-1A58-EE4D-665A-0C37BC7EBA32}"/>
                    </a:ext>
                  </a:extLst>
                </p:cNvPr>
                <p:cNvSpPr>
                  <a:spLocks/>
                </p:cNvSpPr>
                <p:nvPr/>
              </p:nvSpPr>
              <p:spPr bwMode="auto">
                <a:xfrm>
                  <a:off x="3239" y="2321"/>
                  <a:ext cx="9" cy="6"/>
                </a:xfrm>
                <a:custGeom>
                  <a:avLst/>
                  <a:gdLst>
                    <a:gd name="T0" fmla="*/ 9 w 9"/>
                    <a:gd name="T1" fmla="*/ 0 h 6"/>
                    <a:gd name="T2" fmla="*/ 5 w 9"/>
                    <a:gd name="T3" fmla="*/ 2 h 6"/>
                    <a:gd name="T4" fmla="*/ 0 w 9"/>
                    <a:gd name="T5" fmla="*/ 6 h 6"/>
                  </a:gdLst>
                  <a:ahLst/>
                  <a:cxnLst>
                    <a:cxn ang="0">
                      <a:pos x="T0" y="T1"/>
                    </a:cxn>
                    <a:cxn ang="0">
                      <a:pos x="T2" y="T3"/>
                    </a:cxn>
                    <a:cxn ang="0">
                      <a:pos x="T4" y="T5"/>
                    </a:cxn>
                  </a:cxnLst>
                  <a:rect l="0" t="0" r="r" b="b"/>
                  <a:pathLst>
                    <a:path w="9" h="6">
                      <a:moveTo>
                        <a:pt x="9" y="0"/>
                      </a:moveTo>
                      <a:lnTo>
                        <a:pt x="5" y="2"/>
                      </a:lnTo>
                      <a:lnTo>
                        <a:pt x="0" y="6"/>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601" name="Freeform 545">
                  <a:extLst>
                    <a:ext uri="{FF2B5EF4-FFF2-40B4-BE49-F238E27FC236}">
                      <a16:creationId xmlns:a16="http://schemas.microsoft.com/office/drawing/2014/main" id="{09EEE330-7F73-8B38-841B-471150ED3040}"/>
                    </a:ext>
                  </a:extLst>
                </p:cNvPr>
                <p:cNvSpPr>
                  <a:spLocks/>
                </p:cNvSpPr>
                <p:nvPr/>
              </p:nvSpPr>
              <p:spPr bwMode="auto">
                <a:xfrm>
                  <a:off x="3248" y="2317"/>
                  <a:ext cx="11" cy="4"/>
                </a:xfrm>
                <a:custGeom>
                  <a:avLst/>
                  <a:gdLst>
                    <a:gd name="T0" fmla="*/ 11 w 11"/>
                    <a:gd name="T1" fmla="*/ 0 h 4"/>
                    <a:gd name="T2" fmla="*/ 4 w 11"/>
                    <a:gd name="T3" fmla="*/ 2 h 4"/>
                    <a:gd name="T4" fmla="*/ 0 w 11"/>
                    <a:gd name="T5" fmla="*/ 4 h 4"/>
                  </a:gdLst>
                  <a:ahLst/>
                  <a:cxnLst>
                    <a:cxn ang="0">
                      <a:pos x="T0" y="T1"/>
                    </a:cxn>
                    <a:cxn ang="0">
                      <a:pos x="T2" y="T3"/>
                    </a:cxn>
                    <a:cxn ang="0">
                      <a:pos x="T4" y="T5"/>
                    </a:cxn>
                  </a:cxnLst>
                  <a:rect l="0" t="0" r="r" b="b"/>
                  <a:pathLst>
                    <a:path w="11" h="4">
                      <a:moveTo>
                        <a:pt x="11" y="0"/>
                      </a:moveTo>
                      <a:lnTo>
                        <a:pt x="4" y="2"/>
                      </a:lnTo>
                      <a:lnTo>
                        <a:pt x="0" y="4"/>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602" name="Freeform 546">
                  <a:extLst>
                    <a:ext uri="{FF2B5EF4-FFF2-40B4-BE49-F238E27FC236}">
                      <a16:creationId xmlns:a16="http://schemas.microsoft.com/office/drawing/2014/main" id="{B50838AD-00E8-DC5C-4326-3D424FFFD3E1}"/>
                    </a:ext>
                  </a:extLst>
                </p:cNvPr>
                <p:cNvSpPr>
                  <a:spLocks/>
                </p:cNvSpPr>
                <p:nvPr/>
              </p:nvSpPr>
              <p:spPr bwMode="auto">
                <a:xfrm>
                  <a:off x="3259" y="2317"/>
                  <a:ext cx="19" cy="4"/>
                </a:xfrm>
                <a:custGeom>
                  <a:avLst/>
                  <a:gdLst>
                    <a:gd name="T0" fmla="*/ 19 w 19"/>
                    <a:gd name="T1" fmla="*/ 4 h 4"/>
                    <a:gd name="T2" fmla="*/ 11 w 19"/>
                    <a:gd name="T3" fmla="*/ 0 h 4"/>
                    <a:gd name="T4" fmla="*/ 0 w 19"/>
                    <a:gd name="T5" fmla="*/ 0 h 4"/>
                  </a:gdLst>
                  <a:ahLst/>
                  <a:cxnLst>
                    <a:cxn ang="0">
                      <a:pos x="T0" y="T1"/>
                    </a:cxn>
                    <a:cxn ang="0">
                      <a:pos x="T2" y="T3"/>
                    </a:cxn>
                    <a:cxn ang="0">
                      <a:pos x="T4" y="T5"/>
                    </a:cxn>
                  </a:cxnLst>
                  <a:rect l="0" t="0" r="r" b="b"/>
                  <a:pathLst>
                    <a:path w="19" h="4">
                      <a:moveTo>
                        <a:pt x="19" y="4"/>
                      </a:moveTo>
                      <a:lnTo>
                        <a:pt x="11" y="0"/>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603" name="Freeform 547">
                  <a:extLst>
                    <a:ext uri="{FF2B5EF4-FFF2-40B4-BE49-F238E27FC236}">
                      <a16:creationId xmlns:a16="http://schemas.microsoft.com/office/drawing/2014/main" id="{EEAB82D8-4F65-CCD4-029E-8AFCBC0DFF74}"/>
                    </a:ext>
                  </a:extLst>
                </p:cNvPr>
                <p:cNvSpPr>
                  <a:spLocks/>
                </p:cNvSpPr>
                <p:nvPr/>
              </p:nvSpPr>
              <p:spPr bwMode="auto">
                <a:xfrm>
                  <a:off x="3278" y="2321"/>
                  <a:ext cx="2" cy="2"/>
                </a:xfrm>
                <a:custGeom>
                  <a:avLst/>
                  <a:gdLst>
                    <a:gd name="T0" fmla="*/ 2 w 2"/>
                    <a:gd name="T1" fmla="*/ 2 h 2"/>
                    <a:gd name="T2" fmla="*/ 2 w 2"/>
                    <a:gd name="T3" fmla="*/ 0 h 2"/>
                    <a:gd name="T4" fmla="*/ 0 w 2"/>
                    <a:gd name="T5" fmla="*/ 0 h 2"/>
                  </a:gdLst>
                  <a:ahLst/>
                  <a:cxnLst>
                    <a:cxn ang="0">
                      <a:pos x="T0" y="T1"/>
                    </a:cxn>
                    <a:cxn ang="0">
                      <a:pos x="T2" y="T3"/>
                    </a:cxn>
                    <a:cxn ang="0">
                      <a:pos x="T4" y="T5"/>
                    </a:cxn>
                  </a:cxnLst>
                  <a:rect l="0" t="0" r="r" b="b"/>
                  <a:pathLst>
                    <a:path w="2" h="2">
                      <a:moveTo>
                        <a:pt x="2" y="2"/>
                      </a:moveTo>
                      <a:lnTo>
                        <a:pt x="2" y="0"/>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604" name="Freeform 548">
                  <a:extLst>
                    <a:ext uri="{FF2B5EF4-FFF2-40B4-BE49-F238E27FC236}">
                      <a16:creationId xmlns:a16="http://schemas.microsoft.com/office/drawing/2014/main" id="{13321220-602A-1C62-D415-09E5AC65EBDD}"/>
                    </a:ext>
                  </a:extLst>
                </p:cNvPr>
                <p:cNvSpPr>
                  <a:spLocks/>
                </p:cNvSpPr>
                <p:nvPr/>
              </p:nvSpPr>
              <p:spPr bwMode="auto">
                <a:xfrm>
                  <a:off x="3278" y="2323"/>
                  <a:ext cx="2" cy="4"/>
                </a:xfrm>
                <a:custGeom>
                  <a:avLst/>
                  <a:gdLst>
                    <a:gd name="T0" fmla="*/ 0 w 2"/>
                    <a:gd name="T1" fmla="*/ 4 h 4"/>
                    <a:gd name="T2" fmla="*/ 2 w 2"/>
                    <a:gd name="T3" fmla="*/ 2 h 4"/>
                    <a:gd name="T4" fmla="*/ 2 w 2"/>
                    <a:gd name="T5" fmla="*/ 0 h 4"/>
                  </a:gdLst>
                  <a:ahLst/>
                  <a:cxnLst>
                    <a:cxn ang="0">
                      <a:pos x="T0" y="T1"/>
                    </a:cxn>
                    <a:cxn ang="0">
                      <a:pos x="T2" y="T3"/>
                    </a:cxn>
                    <a:cxn ang="0">
                      <a:pos x="T4" y="T5"/>
                    </a:cxn>
                  </a:cxnLst>
                  <a:rect l="0" t="0" r="r" b="b"/>
                  <a:pathLst>
                    <a:path w="2" h="4">
                      <a:moveTo>
                        <a:pt x="0" y="4"/>
                      </a:moveTo>
                      <a:lnTo>
                        <a:pt x="2" y="2"/>
                      </a:lnTo>
                      <a:lnTo>
                        <a:pt x="2"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605" name="Freeform 549">
                  <a:extLst>
                    <a:ext uri="{FF2B5EF4-FFF2-40B4-BE49-F238E27FC236}">
                      <a16:creationId xmlns:a16="http://schemas.microsoft.com/office/drawing/2014/main" id="{CA494F48-EC01-9B0F-D65D-E7D75FEEF468}"/>
                    </a:ext>
                  </a:extLst>
                </p:cNvPr>
                <p:cNvSpPr>
                  <a:spLocks/>
                </p:cNvSpPr>
                <p:nvPr/>
              </p:nvSpPr>
              <p:spPr bwMode="auto">
                <a:xfrm>
                  <a:off x="3261" y="2327"/>
                  <a:ext cx="17" cy="2"/>
                </a:xfrm>
                <a:custGeom>
                  <a:avLst/>
                  <a:gdLst>
                    <a:gd name="T0" fmla="*/ 0 w 17"/>
                    <a:gd name="T1" fmla="*/ 2 h 2"/>
                    <a:gd name="T2" fmla="*/ 9 w 17"/>
                    <a:gd name="T3" fmla="*/ 2 h 2"/>
                    <a:gd name="T4" fmla="*/ 17 w 17"/>
                    <a:gd name="T5" fmla="*/ 0 h 2"/>
                  </a:gdLst>
                  <a:ahLst/>
                  <a:cxnLst>
                    <a:cxn ang="0">
                      <a:pos x="T0" y="T1"/>
                    </a:cxn>
                    <a:cxn ang="0">
                      <a:pos x="T2" y="T3"/>
                    </a:cxn>
                    <a:cxn ang="0">
                      <a:pos x="T4" y="T5"/>
                    </a:cxn>
                  </a:cxnLst>
                  <a:rect l="0" t="0" r="r" b="b"/>
                  <a:pathLst>
                    <a:path w="17" h="2">
                      <a:moveTo>
                        <a:pt x="0" y="2"/>
                      </a:moveTo>
                      <a:lnTo>
                        <a:pt x="9" y="2"/>
                      </a:lnTo>
                      <a:lnTo>
                        <a:pt x="17"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606" name="Freeform 550">
                  <a:extLst>
                    <a:ext uri="{FF2B5EF4-FFF2-40B4-BE49-F238E27FC236}">
                      <a16:creationId xmlns:a16="http://schemas.microsoft.com/office/drawing/2014/main" id="{A451D476-FFF3-A8A5-6239-EE9F61A524AB}"/>
                    </a:ext>
                  </a:extLst>
                </p:cNvPr>
                <p:cNvSpPr>
                  <a:spLocks/>
                </p:cNvSpPr>
                <p:nvPr/>
              </p:nvSpPr>
              <p:spPr bwMode="auto">
                <a:xfrm>
                  <a:off x="3248" y="2327"/>
                  <a:ext cx="13" cy="2"/>
                </a:xfrm>
                <a:custGeom>
                  <a:avLst/>
                  <a:gdLst>
                    <a:gd name="T0" fmla="*/ 0 w 13"/>
                    <a:gd name="T1" fmla="*/ 0 h 2"/>
                    <a:gd name="T2" fmla="*/ 6 w 13"/>
                    <a:gd name="T3" fmla="*/ 2 h 2"/>
                    <a:gd name="T4" fmla="*/ 13 w 13"/>
                    <a:gd name="T5" fmla="*/ 2 h 2"/>
                  </a:gdLst>
                  <a:ahLst/>
                  <a:cxnLst>
                    <a:cxn ang="0">
                      <a:pos x="T0" y="T1"/>
                    </a:cxn>
                    <a:cxn ang="0">
                      <a:pos x="T2" y="T3"/>
                    </a:cxn>
                    <a:cxn ang="0">
                      <a:pos x="T4" y="T5"/>
                    </a:cxn>
                  </a:cxnLst>
                  <a:rect l="0" t="0" r="r" b="b"/>
                  <a:pathLst>
                    <a:path w="13" h="2">
                      <a:moveTo>
                        <a:pt x="0" y="0"/>
                      </a:moveTo>
                      <a:lnTo>
                        <a:pt x="6" y="2"/>
                      </a:lnTo>
                      <a:lnTo>
                        <a:pt x="13" y="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607" name="Freeform 551">
                  <a:extLst>
                    <a:ext uri="{FF2B5EF4-FFF2-40B4-BE49-F238E27FC236}">
                      <a16:creationId xmlns:a16="http://schemas.microsoft.com/office/drawing/2014/main" id="{4F712A6B-7D02-C02B-58A1-044B6B04D5FC}"/>
                    </a:ext>
                  </a:extLst>
                </p:cNvPr>
                <p:cNvSpPr>
                  <a:spLocks/>
                </p:cNvSpPr>
                <p:nvPr/>
              </p:nvSpPr>
              <p:spPr bwMode="auto">
                <a:xfrm>
                  <a:off x="3239" y="2321"/>
                  <a:ext cx="9" cy="6"/>
                </a:xfrm>
                <a:custGeom>
                  <a:avLst/>
                  <a:gdLst>
                    <a:gd name="T0" fmla="*/ 0 w 9"/>
                    <a:gd name="T1" fmla="*/ 0 h 6"/>
                    <a:gd name="T2" fmla="*/ 5 w 9"/>
                    <a:gd name="T3" fmla="*/ 4 h 6"/>
                    <a:gd name="T4" fmla="*/ 9 w 9"/>
                    <a:gd name="T5" fmla="*/ 6 h 6"/>
                  </a:gdLst>
                  <a:ahLst/>
                  <a:cxnLst>
                    <a:cxn ang="0">
                      <a:pos x="T0" y="T1"/>
                    </a:cxn>
                    <a:cxn ang="0">
                      <a:pos x="T2" y="T3"/>
                    </a:cxn>
                    <a:cxn ang="0">
                      <a:pos x="T4" y="T5"/>
                    </a:cxn>
                  </a:cxnLst>
                  <a:rect l="0" t="0" r="r" b="b"/>
                  <a:pathLst>
                    <a:path w="9" h="6">
                      <a:moveTo>
                        <a:pt x="0" y="0"/>
                      </a:moveTo>
                      <a:lnTo>
                        <a:pt x="5" y="4"/>
                      </a:lnTo>
                      <a:lnTo>
                        <a:pt x="9" y="6"/>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608" name="Freeform 552">
                  <a:extLst>
                    <a:ext uri="{FF2B5EF4-FFF2-40B4-BE49-F238E27FC236}">
                      <a16:creationId xmlns:a16="http://schemas.microsoft.com/office/drawing/2014/main" id="{D0653D3D-DFD3-200A-810F-48D3692C1181}"/>
                    </a:ext>
                  </a:extLst>
                </p:cNvPr>
                <p:cNvSpPr>
                  <a:spLocks/>
                </p:cNvSpPr>
                <p:nvPr/>
              </p:nvSpPr>
              <p:spPr bwMode="auto">
                <a:xfrm>
                  <a:off x="3233" y="2310"/>
                  <a:ext cx="6" cy="11"/>
                </a:xfrm>
                <a:custGeom>
                  <a:avLst/>
                  <a:gdLst>
                    <a:gd name="T0" fmla="*/ 0 w 6"/>
                    <a:gd name="T1" fmla="*/ 0 h 11"/>
                    <a:gd name="T2" fmla="*/ 2 w 6"/>
                    <a:gd name="T3" fmla="*/ 4 h 11"/>
                    <a:gd name="T4" fmla="*/ 6 w 6"/>
                    <a:gd name="T5" fmla="*/ 11 h 11"/>
                  </a:gdLst>
                  <a:ahLst/>
                  <a:cxnLst>
                    <a:cxn ang="0">
                      <a:pos x="T0" y="T1"/>
                    </a:cxn>
                    <a:cxn ang="0">
                      <a:pos x="T2" y="T3"/>
                    </a:cxn>
                    <a:cxn ang="0">
                      <a:pos x="T4" y="T5"/>
                    </a:cxn>
                  </a:cxnLst>
                  <a:rect l="0" t="0" r="r" b="b"/>
                  <a:pathLst>
                    <a:path w="6" h="11">
                      <a:moveTo>
                        <a:pt x="0" y="0"/>
                      </a:moveTo>
                      <a:lnTo>
                        <a:pt x="2" y="4"/>
                      </a:lnTo>
                      <a:lnTo>
                        <a:pt x="6" y="11"/>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609" name="Freeform 553">
                  <a:extLst>
                    <a:ext uri="{FF2B5EF4-FFF2-40B4-BE49-F238E27FC236}">
                      <a16:creationId xmlns:a16="http://schemas.microsoft.com/office/drawing/2014/main" id="{2D7C222F-EC61-D374-AADD-45CAB921CFDB}"/>
                    </a:ext>
                  </a:extLst>
                </p:cNvPr>
                <p:cNvSpPr>
                  <a:spLocks/>
                </p:cNvSpPr>
                <p:nvPr/>
              </p:nvSpPr>
              <p:spPr bwMode="auto">
                <a:xfrm>
                  <a:off x="3231" y="2297"/>
                  <a:ext cx="2" cy="13"/>
                </a:xfrm>
                <a:custGeom>
                  <a:avLst/>
                  <a:gdLst>
                    <a:gd name="T0" fmla="*/ 0 w 2"/>
                    <a:gd name="T1" fmla="*/ 0 h 13"/>
                    <a:gd name="T2" fmla="*/ 0 w 2"/>
                    <a:gd name="T3" fmla="*/ 7 h 13"/>
                    <a:gd name="T4" fmla="*/ 2 w 2"/>
                    <a:gd name="T5" fmla="*/ 13 h 13"/>
                  </a:gdLst>
                  <a:ahLst/>
                  <a:cxnLst>
                    <a:cxn ang="0">
                      <a:pos x="T0" y="T1"/>
                    </a:cxn>
                    <a:cxn ang="0">
                      <a:pos x="T2" y="T3"/>
                    </a:cxn>
                    <a:cxn ang="0">
                      <a:pos x="T4" y="T5"/>
                    </a:cxn>
                  </a:cxnLst>
                  <a:rect l="0" t="0" r="r" b="b"/>
                  <a:pathLst>
                    <a:path w="2" h="13">
                      <a:moveTo>
                        <a:pt x="0" y="0"/>
                      </a:moveTo>
                      <a:lnTo>
                        <a:pt x="0" y="7"/>
                      </a:lnTo>
                      <a:lnTo>
                        <a:pt x="2" y="13"/>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610" name="Freeform 554">
                  <a:extLst>
                    <a:ext uri="{FF2B5EF4-FFF2-40B4-BE49-F238E27FC236}">
                      <a16:creationId xmlns:a16="http://schemas.microsoft.com/office/drawing/2014/main" id="{371ECA0B-091E-8039-2D5B-458405BBC9F7}"/>
                    </a:ext>
                  </a:extLst>
                </p:cNvPr>
                <p:cNvSpPr>
                  <a:spLocks/>
                </p:cNvSpPr>
                <p:nvPr/>
              </p:nvSpPr>
              <p:spPr bwMode="auto">
                <a:xfrm>
                  <a:off x="3231" y="2286"/>
                  <a:ext cx="2" cy="11"/>
                </a:xfrm>
                <a:custGeom>
                  <a:avLst/>
                  <a:gdLst>
                    <a:gd name="T0" fmla="*/ 2 w 2"/>
                    <a:gd name="T1" fmla="*/ 0 h 11"/>
                    <a:gd name="T2" fmla="*/ 0 w 2"/>
                    <a:gd name="T3" fmla="*/ 7 h 11"/>
                    <a:gd name="T4" fmla="*/ 0 w 2"/>
                    <a:gd name="T5" fmla="*/ 11 h 11"/>
                  </a:gdLst>
                  <a:ahLst/>
                  <a:cxnLst>
                    <a:cxn ang="0">
                      <a:pos x="T0" y="T1"/>
                    </a:cxn>
                    <a:cxn ang="0">
                      <a:pos x="T2" y="T3"/>
                    </a:cxn>
                    <a:cxn ang="0">
                      <a:pos x="T4" y="T5"/>
                    </a:cxn>
                  </a:cxnLst>
                  <a:rect l="0" t="0" r="r" b="b"/>
                  <a:pathLst>
                    <a:path w="2" h="11">
                      <a:moveTo>
                        <a:pt x="2" y="0"/>
                      </a:moveTo>
                      <a:lnTo>
                        <a:pt x="0" y="7"/>
                      </a:lnTo>
                      <a:lnTo>
                        <a:pt x="0" y="11"/>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611" name="Freeform 555">
                  <a:extLst>
                    <a:ext uri="{FF2B5EF4-FFF2-40B4-BE49-F238E27FC236}">
                      <a16:creationId xmlns:a16="http://schemas.microsoft.com/office/drawing/2014/main" id="{8A5B54B2-9248-A8EF-0EC0-051E73B56DC3}"/>
                    </a:ext>
                  </a:extLst>
                </p:cNvPr>
                <p:cNvSpPr>
                  <a:spLocks/>
                </p:cNvSpPr>
                <p:nvPr/>
              </p:nvSpPr>
              <p:spPr bwMode="auto">
                <a:xfrm>
                  <a:off x="3233" y="2276"/>
                  <a:ext cx="6" cy="10"/>
                </a:xfrm>
                <a:custGeom>
                  <a:avLst/>
                  <a:gdLst>
                    <a:gd name="T0" fmla="*/ 6 w 6"/>
                    <a:gd name="T1" fmla="*/ 0 h 10"/>
                    <a:gd name="T2" fmla="*/ 2 w 6"/>
                    <a:gd name="T3" fmla="*/ 4 h 10"/>
                    <a:gd name="T4" fmla="*/ 0 w 6"/>
                    <a:gd name="T5" fmla="*/ 10 h 10"/>
                  </a:gdLst>
                  <a:ahLst/>
                  <a:cxnLst>
                    <a:cxn ang="0">
                      <a:pos x="T0" y="T1"/>
                    </a:cxn>
                    <a:cxn ang="0">
                      <a:pos x="T2" y="T3"/>
                    </a:cxn>
                    <a:cxn ang="0">
                      <a:pos x="T4" y="T5"/>
                    </a:cxn>
                  </a:cxnLst>
                  <a:rect l="0" t="0" r="r" b="b"/>
                  <a:pathLst>
                    <a:path w="6" h="10">
                      <a:moveTo>
                        <a:pt x="6" y="0"/>
                      </a:moveTo>
                      <a:lnTo>
                        <a:pt x="2" y="4"/>
                      </a:lnTo>
                      <a:lnTo>
                        <a:pt x="0" y="1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612" name="Freeform 556">
                  <a:extLst>
                    <a:ext uri="{FF2B5EF4-FFF2-40B4-BE49-F238E27FC236}">
                      <a16:creationId xmlns:a16="http://schemas.microsoft.com/office/drawing/2014/main" id="{200E5EEF-5FE9-1CB3-CEDC-4369612F2714}"/>
                    </a:ext>
                  </a:extLst>
                </p:cNvPr>
                <p:cNvSpPr>
                  <a:spLocks/>
                </p:cNvSpPr>
                <p:nvPr/>
              </p:nvSpPr>
              <p:spPr bwMode="auto">
                <a:xfrm>
                  <a:off x="3239" y="2271"/>
                  <a:ext cx="7" cy="5"/>
                </a:xfrm>
                <a:custGeom>
                  <a:avLst/>
                  <a:gdLst>
                    <a:gd name="T0" fmla="*/ 7 w 7"/>
                    <a:gd name="T1" fmla="*/ 0 h 5"/>
                    <a:gd name="T2" fmla="*/ 3 w 7"/>
                    <a:gd name="T3" fmla="*/ 2 h 5"/>
                    <a:gd name="T4" fmla="*/ 0 w 7"/>
                    <a:gd name="T5" fmla="*/ 5 h 5"/>
                  </a:gdLst>
                  <a:ahLst/>
                  <a:cxnLst>
                    <a:cxn ang="0">
                      <a:pos x="T0" y="T1"/>
                    </a:cxn>
                    <a:cxn ang="0">
                      <a:pos x="T2" y="T3"/>
                    </a:cxn>
                    <a:cxn ang="0">
                      <a:pos x="T4" y="T5"/>
                    </a:cxn>
                  </a:cxnLst>
                  <a:rect l="0" t="0" r="r" b="b"/>
                  <a:pathLst>
                    <a:path w="7" h="5">
                      <a:moveTo>
                        <a:pt x="7" y="0"/>
                      </a:moveTo>
                      <a:lnTo>
                        <a:pt x="3" y="2"/>
                      </a:lnTo>
                      <a:lnTo>
                        <a:pt x="0" y="5"/>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613" name="Freeform 557">
                  <a:extLst>
                    <a:ext uri="{FF2B5EF4-FFF2-40B4-BE49-F238E27FC236}">
                      <a16:creationId xmlns:a16="http://schemas.microsoft.com/office/drawing/2014/main" id="{3D5D8556-27A0-AC9D-0983-AC761BE77C48}"/>
                    </a:ext>
                  </a:extLst>
                </p:cNvPr>
                <p:cNvSpPr>
                  <a:spLocks/>
                </p:cNvSpPr>
                <p:nvPr/>
              </p:nvSpPr>
              <p:spPr bwMode="auto">
                <a:xfrm>
                  <a:off x="3246" y="2267"/>
                  <a:ext cx="13" cy="4"/>
                </a:xfrm>
                <a:custGeom>
                  <a:avLst/>
                  <a:gdLst>
                    <a:gd name="T0" fmla="*/ 13 w 13"/>
                    <a:gd name="T1" fmla="*/ 0 h 4"/>
                    <a:gd name="T2" fmla="*/ 6 w 13"/>
                    <a:gd name="T3" fmla="*/ 0 h 4"/>
                    <a:gd name="T4" fmla="*/ 0 w 13"/>
                    <a:gd name="T5" fmla="*/ 4 h 4"/>
                  </a:gdLst>
                  <a:ahLst/>
                  <a:cxnLst>
                    <a:cxn ang="0">
                      <a:pos x="T0" y="T1"/>
                    </a:cxn>
                    <a:cxn ang="0">
                      <a:pos x="T2" y="T3"/>
                    </a:cxn>
                    <a:cxn ang="0">
                      <a:pos x="T4" y="T5"/>
                    </a:cxn>
                  </a:cxnLst>
                  <a:rect l="0" t="0" r="r" b="b"/>
                  <a:pathLst>
                    <a:path w="13" h="4">
                      <a:moveTo>
                        <a:pt x="13" y="0"/>
                      </a:moveTo>
                      <a:lnTo>
                        <a:pt x="6" y="0"/>
                      </a:lnTo>
                      <a:lnTo>
                        <a:pt x="0" y="4"/>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614" name="Freeform 558">
                  <a:extLst>
                    <a:ext uri="{FF2B5EF4-FFF2-40B4-BE49-F238E27FC236}">
                      <a16:creationId xmlns:a16="http://schemas.microsoft.com/office/drawing/2014/main" id="{DDBAE81A-3160-ADC9-E621-F39D35C14EA9}"/>
                    </a:ext>
                  </a:extLst>
                </p:cNvPr>
                <p:cNvSpPr>
                  <a:spLocks/>
                </p:cNvSpPr>
                <p:nvPr/>
              </p:nvSpPr>
              <p:spPr bwMode="auto">
                <a:xfrm>
                  <a:off x="3259" y="2267"/>
                  <a:ext cx="11" cy="1"/>
                </a:xfrm>
                <a:custGeom>
                  <a:avLst/>
                  <a:gdLst>
                    <a:gd name="T0" fmla="*/ 11 w 11"/>
                    <a:gd name="T1" fmla="*/ 6 w 11"/>
                    <a:gd name="T2" fmla="*/ 0 w 11"/>
                  </a:gdLst>
                  <a:ahLst/>
                  <a:cxnLst>
                    <a:cxn ang="0">
                      <a:pos x="T0" y="0"/>
                    </a:cxn>
                    <a:cxn ang="0">
                      <a:pos x="T1" y="0"/>
                    </a:cxn>
                    <a:cxn ang="0">
                      <a:pos x="T2" y="0"/>
                    </a:cxn>
                  </a:cxnLst>
                  <a:rect l="0" t="0" r="r" b="b"/>
                  <a:pathLst>
                    <a:path w="11">
                      <a:moveTo>
                        <a:pt x="11" y="0"/>
                      </a:moveTo>
                      <a:lnTo>
                        <a:pt x="6" y="0"/>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615" name="Freeform 559">
                  <a:extLst>
                    <a:ext uri="{FF2B5EF4-FFF2-40B4-BE49-F238E27FC236}">
                      <a16:creationId xmlns:a16="http://schemas.microsoft.com/office/drawing/2014/main" id="{41013EBD-F7A7-4EE6-025A-5D8DC7A668F1}"/>
                    </a:ext>
                  </a:extLst>
                </p:cNvPr>
                <p:cNvSpPr>
                  <a:spLocks/>
                </p:cNvSpPr>
                <p:nvPr/>
              </p:nvSpPr>
              <p:spPr bwMode="auto">
                <a:xfrm>
                  <a:off x="3270" y="2267"/>
                  <a:ext cx="10" cy="6"/>
                </a:xfrm>
                <a:custGeom>
                  <a:avLst/>
                  <a:gdLst>
                    <a:gd name="T0" fmla="*/ 10 w 10"/>
                    <a:gd name="T1" fmla="*/ 6 h 6"/>
                    <a:gd name="T2" fmla="*/ 6 w 10"/>
                    <a:gd name="T3" fmla="*/ 2 h 6"/>
                    <a:gd name="T4" fmla="*/ 0 w 10"/>
                    <a:gd name="T5" fmla="*/ 0 h 6"/>
                  </a:gdLst>
                  <a:ahLst/>
                  <a:cxnLst>
                    <a:cxn ang="0">
                      <a:pos x="T0" y="T1"/>
                    </a:cxn>
                    <a:cxn ang="0">
                      <a:pos x="T2" y="T3"/>
                    </a:cxn>
                    <a:cxn ang="0">
                      <a:pos x="T4" y="T5"/>
                    </a:cxn>
                  </a:cxnLst>
                  <a:rect l="0" t="0" r="r" b="b"/>
                  <a:pathLst>
                    <a:path w="10" h="6">
                      <a:moveTo>
                        <a:pt x="10" y="6"/>
                      </a:moveTo>
                      <a:lnTo>
                        <a:pt x="6" y="2"/>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616" name="Rectangle 560">
                  <a:extLst>
                    <a:ext uri="{FF2B5EF4-FFF2-40B4-BE49-F238E27FC236}">
                      <a16:creationId xmlns:a16="http://schemas.microsoft.com/office/drawing/2014/main" id="{6D1CC610-EA66-2928-FF7B-DADB14C51C5B}"/>
                    </a:ext>
                  </a:extLst>
                </p:cNvPr>
                <p:cNvSpPr>
                  <a:spLocks noChangeArrowheads="1"/>
                </p:cNvSpPr>
                <p:nvPr/>
              </p:nvSpPr>
              <p:spPr bwMode="auto">
                <a:xfrm>
                  <a:off x="3288" y="2180"/>
                  <a:ext cx="189" cy="85"/>
                </a:xfrm>
                <a:prstGeom prst="rect">
                  <a:avLst/>
                </a:prstGeom>
                <a:noFill/>
                <a:ln w="26988">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617" name="Line 561">
                  <a:extLst>
                    <a:ext uri="{FF2B5EF4-FFF2-40B4-BE49-F238E27FC236}">
                      <a16:creationId xmlns:a16="http://schemas.microsoft.com/office/drawing/2014/main" id="{19C5788A-4E6F-D2EE-A97A-17BE026A9B83}"/>
                    </a:ext>
                  </a:extLst>
                </p:cNvPr>
                <p:cNvSpPr>
                  <a:spLocks noChangeShapeType="1"/>
                </p:cNvSpPr>
                <p:nvPr/>
              </p:nvSpPr>
              <p:spPr bwMode="auto">
                <a:xfrm flipV="1">
                  <a:off x="3384" y="1995"/>
                  <a:ext cx="1" cy="177"/>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618" name="Freeform 562">
                  <a:extLst>
                    <a:ext uri="{FF2B5EF4-FFF2-40B4-BE49-F238E27FC236}">
                      <a16:creationId xmlns:a16="http://schemas.microsoft.com/office/drawing/2014/main" id="{A5C2FC5F-D5CD-B109-0A18-414936FEF587}"/>
                    </a:ext>
                  </a:extLst>
                </p:cNvPr>
                <p:cNvSpPr>
                  <a:spLocks/>
                </p:cNvSpPr>
                <p:nvPr/>
              </p:nvSpPr>
              <p:spPr bwMode="auto">
                <a:xfrm>
                  <a:off x="3280" y="2476"/>
                  <a:ext cx="205" cy="102"/>
                </a:xfrm>
                <a:custGeom>
                  <a:avLst/>
                  <a:gdLst>
                    <a:gd name="T0" fmla="*/ 0 w 205"/>
                    <a:gd name="T1" fmla="*/ 0 h 102"/>
                    <a:gd name="T2" fmla="*/ 0 w 205"/>
                    <a:gd name="T3" fmla="*/ 102 h 102"/>
                    <a:gd name="T4" fmla="*/ 205 w 205"/>
                    <a:gd name="T5" fmla="*/ 102 h 102"/>
                  </a:gdLst>
                  <a:ahLst/>
                  <a:cxnLst>
                    <a:cxn ang="0">
                      <a:pos x="T0" y="T1"/>
                    </a:cxn>
                    <a:cxn ang="0">
                      <a:pos x="T2" y="T3"/>
                    </a:cxn>
                    <a:cxn ang="0">
                      <a:pos x="T4" y="T5"/>
                    </a:cxn>
                  </a:cxnLst>
                  <a:rect l="0" t="0" r="r" b="b"/>
                  <a:pathLst>
                    <a:path w="205" h="102">
                      <a:moveTo>
                        <a:pt x="0" y="0"/>
                      </a:moveTo>
                      <a:lnTo>
                        <a:pt x="0" y="102"/>
                      </a:lnTo>
                      <a:lnTo>
                        <a:pt x="205" y="10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619" name="Freeform 563">
                  <a:extLst>
                    <a:ext uri="{FF2B5EF4-FFF2-40B4-BE49-F238E27FC236}">
                      <a16:creationId xmlns:a16="http://schemas.microsoft.com/office/drawing/2014/main" id="{835B8C50-8024-F16A-11F5-8CE6B3DE4909}"/>
                    </a:ext>
                  </a:extLst>
                </p:cNvPr>
                <p:cNvSpPr>
                  <a:spLocks/>
                </p:cNvSpPr>
                <p:nvPr/>
              </p:nvSpPr>
              <p:spPr bwMode="auto">
                <a:xfrm>
                  <a:off x="3460" y="2273"/>
                  <a:ext cx="49" cy="305"/>
                </a:xfrm>
                <a:custGeom>
                  <a:avLst/>
                  <a:gdLst>
                    <a:gd name="T0" fmla="*/ 25 w 49"/>
                    <a:gd name="T1" fmla="*/ 305 h 305"/>
                    <a:gd name="T2" fmla="*/ 25 w 49"/>
                    <a:gd name="T3" fmla="*/ 203 h 305"/>
                    <a:gd name="T4" fmla="*/ 0 w 49"/>
                    <a:gd name="T5" fmla="*/ 203 h 305"/>
                    <a:gd name="T6" fmla="*/ 0 w 49"/>
                    <a:gd name="T7" fmla="*/ 0 h 305"/>
                    <a:gd name="T8" fmla="*/ 49 w 49"/>
                    <a:gd name="T9" fmla="*/ 0 h 305"/>
                    <a:gd name="T10" fmla="*/ 49 w 49"/>
                    <a:gd name="T11" fmla="*/ 203 h 305"/>
                    <a:gd name="T12" fmla="*/ 0 w 49"/>
                    <a:gd name="T13" fmla="*/ 203 h 305"/>
                  </a:gdLst>
                  <a:ahLst/>
                  <a:cxnLst>
                    <a:cxn ang="0">
                      <a:pos x="T0" y="T1"/>
                    </a:cxn>
                    <a:cxn ang="0">
                      <a:pos x="T2" y="T3"/>
                    </a:cxn>
                    <a:cxn ang="0">
                      <a:pos x="T4" y="T5"/>
                    </a:cxn>
                    <a:cxn ang="0">
                      <a:pos x="T6" y="T7"/>
                    </a:cxn>
                    <a:cxn ang="0">
                      <a:pos x="T8" y="T9"/>
                    </a:cxn>
                    <a:cxn ang="0">
                      <a:pos x="T10" y="T11"/>
                    </a:cxn>
                    <a:cxn ang="0">
                      <a:pos x="T12" y="T13"/>
                    </a:cxn>
                  </a:cxnLst>
                  <a:rect l="0" t="0" r="r" b="b"/>
                  <a:pathLst>
                    <a:path w="49" h="305">
                      <a:moveTo>
                        <a:pt x="25" y="305"/>
                      </a:moveTo>
                      <a:lnTo>
                        <a:pt x="25" y="203"/>
                      </a:lnTo>
                      <a:lnTo>
                        <a:pt x="0" y="203"/>
                      </a:lnTo>
                      <a:lnTo>
                        <a:pt x="0" y="0"/>
                      </a:lnTo>
                      <a:lnTo>
                        <a:pt x="49" y="0"/>
                      </a:lnTo>
                      <a:lnTo>
                        <a:pt x="49" y="203"/>
                      </a:lnTo>
                      <a:lnTo>
                        <a:pt x="0" y="203"/>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620" name="Line 564">
                  <a:extLst>
                    <a:ext uri="{FF2B5EF4-FFF2-40B4-BE49-F238E27FC236}">
                      <a16:creationId xmlns:a16="http://schemas.microsoft.com/office/drawing/2014/main" id="{2202128F-3988-5614-4E15-CC6DF647A08F}"/>
                    </a:ext>
                  </a:extLst>
                </p:cNvPr>
                <p:cNvSpPr>
                  <a:spLocks noChangeShapeType="1"/>
                </p:cNvSpPr>
                <p:nvPr/>
              </p:nvSpPr>
              <p:spPr bwMode="auto">
                <a:xfrm>
                  <a:off x="3384" y="2578"/>
                  <a:ext cx="1" cy="151"/>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621" name="Freeform 565">
                  <a:extLst>
                    <a:ext uri="{FF2B5EF4-FFF2-40B4-BE49-F238E27FC236}">
                      <a16:creationId xmlns:a16="http://schemas.microsoft.com/office/drawing/2014/main" id="{FB8853BC-4A5D-704F-F333-FD3C07A12DA6}"/>
                    </a:ext>
                  </a:extLst>
                </p:cNvPr>
                <p:cNvSpPr>
                  <a:spLocks/>
                </p:cNvSpPr>
                <p:nvPr/>
              </p:nvSpPr>
              <p:spPr bwMode="auto">
                <a:xfrm>
                  <a:off x="3179" y="2247"/>
                  <a:ext cx="153" cy="255"/>
                </a:xfrm>
                <a:custGeom>
                  <a:avLst/>
                  <a:gdLst>
                    <a:gd name="T0" fmla="*/ 153 w 153"/>
                    <a:gd name="T1" fmla="*/ 0 h 255"/>
                    <a:gd name="T2" fmla="*/ 153 w 153"/>
                    <a:gd name="T3" fmla="*/ 52 h 255"/>
                    <a:gd name="T4" fmla="*/ 0 w 153"/>
                    <a:gd name="T5" fmla="*/ 203 h 255"/>
                    <a:gd name="T6" fmla="*/ 0 w 153"/>
                    <a:gd name="T7" fmla="*/ 255 h 255"/>
                  </a:gdLst>
                  <a:ahLst/>
                  <a:cxnLst>
                    <a:cxn ang="0">
                      <a:pos x="T0" y="T1"/>
                    </a:cxn>
                    <a:cxn ang="0">
                      <a:pos x="T2" y="T3"/>
                    </a:cxn>
                    <a:cxn ang="0">
                      <a:pos x="T4" y="T5"/>
                    </a:cxn>
                    <a:cxn ang="0">
                      <a:pos x="T6" y="T7"/>
                    </a:cxn>
                  </a:cxnLst>
                  <a:rect l="0" t="0" r="r" b="b"/>
                  <a:pathLst>
                    <a:path w="153" h="255">
                      <a:moveTo>
                        <a:pt x="153" y="0"/>
                      </a:moveTo>
                      <a:lnTo>
                        <a:pt x="153" y="52"/>
                      </a:lnTo>
                      <a:lnTo>
                        <a:pt x="0" y="203"/>
                      </a:lnTo>
                      <a:lnTo>
                        <a:pt x="0" y="255"/>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622" name="Rectangle 566">
                  <a:extLst>
                    <a:ext uri="{FF2B5EF4-FFF2-40B4-BE49-F238E27FC236}">
                      <a16:creationId xmlns:a16="http://schemas.microsoft.com/office/drawing/2014/main" id="{54E003E5-F8CF-F566-9E74-C6B156CF869D}"/>
                    </a:ext>
                  </a:extLst>
                </p:cNvPr>
                <p:cNvSpPr>
                  <a:spLocks noChangeArrowheads="1"/>
                </p:cNvSpPr>
                <p:nvPr/>
              </p:nvSpPr>
              <p:spPr bwMode="auto">
                <a:xfrm>
                  <a:off x="2968" y="2198"/>
                  <a:ext cx="97" cy="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000" b="1" i="1">
                      <a:solidFill>
                        <a:srgbClr val="000000"/>
                      </a:solidFill>
                      <a:latin typeface="Arial" panose="020B0604020202020204" pitchFamily="34" charset="0"/>
                    </a:rPr>
                    <a:t>L</a:t>
                  </a:r>
                  <a:endParaRPr lang="en-US" altLang="en-US" sz="10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5623" name="Rectangle 567">
                  <a:extLst>
                    <a:ext uri="{FF2B5EF4-FFF2-40B4-BE49-F238E27FC236}">
                      <a16:creationId xmlns:a16="http://schemas.microsoft.com/office/drawing/2014/main" id="{914C68E3-70FF-68A4-D0EA-7141104F8276}"/>
                    </a:ext>
                  </a:extLst>
                </p:cNvPr>
                <p:cNvSpPr>
                  <a:spLocks noChangeArrowheads="1"/>
                </p:cNvSpPr>
                <p:nvPr/>
              </p:nvSpPr>
              <p:spPr bwMode="auto">
                <a:xfrm>
                  <a:off x="3535" y="2204"/>
                  <a:ext cx="115" cy="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000" b="1" i="1">
                      <a:solidFill>
                        <a:srgbClr val="000000"/>
                      </a:solidFill>
                      <a:latin typeface="Arial" panose="020B0604020202020204" pitchFamily="34" charset="0"/>
                    </a:rPr>
                    <a:t>R</a:t>
                  </a:r>
                  <a:endParaRPr lang="en-US" altLang="en-US" sz="10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5624" name="Line 568">
                  <a:extLst>
                    <a:ext uri="{FF2B5EF4-FFF2-40B4-BE49-F238E27FC236}">
                      <a16:creationId xmlns:a16="http://schemas.microsoft.com/office/drawing/2014/main" id="{A457C95E-EB78-2F01-CE23-B3FEA3FCD415}"/>
                    </a:ext>
                  </a:extLst>
                </p:cNvPr>
                <p:cNvSpPr>
                  <a:spLocks noChangeShapeType="1"/>
                </p:cNvSpPr>
                <p:nvPr/>
              </p:nvSpPr>
              <p:spPr bwMode="auto">
                <a:xfrm>
                  <a:off x="2469" y="2247"/>
                  <a:ext cx="1" cy="432"/>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sp>
            <p:nvSpPr>
              <p:cNvPr id="45625" name="Freeform 569">
                <a:extLst>
                  <a:ext uri="{FF2B5EF4-FFF2-40B4-BE49-F238E27FC236}">
                    <a16:creationId xmlns:a16="http://schemas.microsoft.com/office/drawing/2014/main" id="{8D183AE8-F2B0-B24E-1BFF-4F03C536E190}"/>
                  </a:ext>
                </a:extLst>
              </p:cNvPr>
              <p:cNvSpPr>
                <a:spLocks/>
              </p:cNvSpPr>
              <p:nvPr/>
            </p:nvSpPr>
            <p:spPr bwMode="auto">
              <a:xfrm>
                <a:off x="2462" y="1993"/>
                <a:ext cx="11" cy="6"/>
              </a:xfrm>
              <a:custGeom>
                <a:avLst/>
                <a:gdLst>
                  <a:gd name="T0" fmla="*/ 0 w 11"/>
                  <a:gd name="T1" fmla="*/ 0 h 6"/>
                  <a:gd name="T2" fmla="*/ 2 w 11"/>
                  <a:gd name="T3" fmla="*/ 4 h 6"/>
                  <a:gd name="T4" fmla="*/ 5 w 11"/>
                  <a:gd name="T5" fmla="*/ 6 h 6"/>
                  <a:gd name="T6" fmla="*/ 9 w 11"/>
                  <a:gd name="T7" fmla="*/ 6 h 6"/>
                  <a:gd name="T8" fmla="*/ 11 w 11"/>
                  <a:gd name="T9" fmla="*/ 4 h 6"/>
                  <a:gd name="T10" fmla="*/ 11 w 11"/>
                  <a:gd name="T11" fmla="*/ 0 h 6"/>
                </a:gdLst>
                <a:ahLst/>
                <a:cxnLst>
                  <a:cxn ang="0">
                    <a:pos x="T0" y="T1"/>
                  </a:cxn>
                  <a:cxn ang="0">
                    <a:pos x="T2" y="T3"/>
                  </a:cxn>
                  <a:cxn ang="0">
                    <a:pos x="T4" y="T5"/>
                  </a:cxn>
                  <a:cxn ang="0">
                    <a:pos x="T6" y="T7"/>
                  </a:cxn>
                  <a:cxn ang="0">
                    <a:pos x="T8" y="T9"/>
                  </a:cxn>
                  <a:cxn ang="0">
                    <a:pos x="T10" y="T11"/>
                  </a:cxn>
                </a:cxnLst>
                <a:rect l="0" t="0" r="r" b="b"/>
                <a:pathLst>
                  <a:path w="11" h="6">
                    <a:moveTo>
                      <a:pt x="0" y="0"/>
                    </a:moveTo>
                    <a:lnTo>
                      <a:pt x="2" y="4"/>
                    </a:lnTo>
                    <a:lnTo>
                      <a:pt x="5" y="6"/>
                    </a:lnTo>
                    <a:lnTo>
                      <a:pt x="9" y="6"/>
                    </a:lnTo>
                    <a:lnTo>
                      <a:pt x="11" y="4"/>
                    </a:lnTo>
                    <a:lnTo>
                      <a:pt x="11"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626" name="Freeform 570">
                <a:extLst>
                  <a:ext uri="{FF2B5EF4-FFF2-40B4-BE49-F238E27FC236}">
                    <a16:creationId xmlns:a16="http://schemas.microsoft.com/office/drawing/2014/main" id="{A4750F03-1AE6-875F-D82A-045E7D940A02}"/>
                  </a:ext>
                </a:extLst>
              </p:cNvPr>
              <p:cNvSpPr>
                <a:spLocks/>
              </p:cNvSpPr>
              <p:nvPr/>
            </p:nvSpPr>
            <p:spPr bwMode="auto">
              <a:xfrm>
                <a:off x="2462" y="1989"/>
                <a:ext cx="11" cy="4"/>
              </a:xfrm>
              <a:custGeom>
                <a:avLst/>
                <a:gdLst>
                  <a:gd name="T0" fmla="*/ 11 w 11"/>
                  <a:gd name="T1" fmla="*/ 4 h 4"/>
                  <a:gd name="T2" fmla="*/ 11 w 11"/>
                  <a:gd name="T3" fmla="*/ 2 h 4"/>
                  <a:gd name="T4" fmla="*/ 9 w 11"/>
                  <a:gd name="T5" fmla="*/ 0 h 4"/>
                  <a:gd name="T6" fmla="*/ 7 w 11"/>
                  <a:gd name="T7" fmla="*/ 0 h 4"/>
                  <a:gd name="T8" fmla="*/ 5 w 11"/>
                  <a:gd name="T9" fmla="*/ 0 h 4"/>
                  <a:gd name="T10" fmla="*/ 2 w 11"/>
                  <a:gd name="T11" fmla="*/ 2 h 4"/>
                  <a:gd name="T12" fmla="*/ 0 w 11"/>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1" h="4">
                    <a:moveTo>
                      <a:pt x="11" y="4"/>
                    </a:moveTo>
                    <a:lnTo>
                      <a:pt x="11" y="2"/>
                    </a:lnTo>
                    <a:lnTo>
                      <a:pt x="9" y="0"/>
                    </a:lnTo>
                    <a:lnTo>
                      <a:pt x="7" y="0"/>
                    </a:lnTo>
                    <a:lnTo>
                      <a:pt x="5" y="0"/>
                    </a:lnTo>
                    <a:lnTo>
                      <a:pt x="2" y="2"/>
                    </a:lnTo>
                    <a:lnTo>
                      <a:pt x="0" y="4"/>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627" name="Freeform 571">
                <a:extLst>
                  <a:ext uri="{FF2B5EF4-FFF2-40B4-BE49-F238E27FC236}">
                    <a16:creationId xmlns:a16="http://schemas.microsoft.com/office/drawing/2014/main" id="{F194A7B6-C800-1688-83BF-EA93774B4A71}"/>
                  </a:ext>
                </a:extLst>
              </p:cNvPr>
              <p:cNvSpPr>
                <a:spLocks/>
              </p:cNvSpPr>
              <p:nvPr/>
            </p:nvSpPr>
            <p:spPr bwMode="auto">
              <a:xfrm>
                <a:off x="3378" y="1993"/>
                <a:ext cx="10" cy="6"/>
              </a:xfrm>
              <a:custGeom>
                <a:avLst/>
                <a:gdLst>
                  <a:gd name="T0" fmla="*/ 0 w 10"/>
                  <a:gd name="T1" fmla="*/ 0 h 6"/>
                  <a:gd name="T2" fmla="*/ 2 w 10"/>
                  <a:gd name="T3" fmla="*/ 4 h 6"/>
                  <a:gd name="T4" fmla="*/ 4 w 10"/>
                  <a:gd name="T5" fmla="*/ 6 h 6"/>
                  <a:gd name="T6" fmla="*/ 6 w 10"/>
                  <a:gd name="T7" fmla="*/ 6 h 6"/>
                  <a:gd name="T8" fmla="*/ 8 w 10"/>
                  <a:gd name="T9" fmla="*/ 4 h 6"/>
                  <a:gd name="T10" fmla="*/ 10 w 10"/>
                  <a:gd name="T11" fmla="*/ 0 h 6"/>
                </a:gdLst>
                <a:ahLst/>
                <a:cxnLst>
                  <a:cxn ang="0">
                    <a:pos x="T0" y="T1"/>
                  </a:cxn>
                  <a:cxn ang="0">
                    <a:pos x="T2" y="T3"/>
                  </a:cxn>
                  <a:cxn ang="0">
                    <a:pos x="T4" y="T5"/>
                  </a:cxn>
                  <a:cxn ang="0">
                    <a:pos x="T6" y="T7"/>
                  </a:cxn>
                  <a:cxn ang="0">
                    <a:pos x="T8" y="T9"/>
                  </a:cxn>
                  <a:cxn ang="0">
                    <a:pos x="T10" y="T11"/>
                  </a:cxn>
                </a:cxnLst>
                <a:rect l="0" t="0" r="r" b="b"/>
                <a:pathLst>
                  <a:path w="10" h="6">
                    <a:moveTo>
                      <a:pt x="0" y="0"/>
                    </a:moveTo>
                    <a:lnTo>
                      <a:pt x="2" y="4"/>
                    </a:lnTo>
                    <a:lnTo>
                      <a:pt x="4" y="6"/>
                    </a:lnTo>
                    <a:lnTo>
                      <a:pt x="6" y="6"/>
                    </a:lnTo>
                    <a:lnTo>
                      <a:pt x="8" y="4"/>
                    </a:lnTo>
                    <a:lnTo>
                      <a:pt x="1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628" name="Freeform 572">
                <a:extLst>
                  <a:ext uri="{FF2B5EF4-FFF2-40B4-BE49-F238E27FC236}">
                    <a16:creationId xmlns:a16="http://schemas.microsoft.com/office/drawing/2014/main" id="{EB57CE86-45D8-8309-5378-AB217E86F93D}"/>
                  </a:ext>
                </a:extLst>
              </p:cNvPr>
              <p:cNvSpPr>
                <a:spLocks/>
              </p:cNvSpPr>
              <p:nvPr/>
            </p:nvSpPr>
            <p:spPr bwMode="auto">
              <a:xfrm>
                <a:off x="3378" y="1989"/>
                <a:ext cx="10" cy="4"/>
              </a:xfrm>
              <a:custGeom>
                <a:avLst/>
                <a:gdLst>
                  <a:gd name="T0" fmla="*/ 10 w 10"/>
                  <a:gd name="T1" fmla="*/ 4 h 4"/>
                  <a:gd name="T2" fmla="*/ 8 w 10"/>
                  <a:gd name="T3" fmla="*/ 2 h 4"/>
                  <a:gd name="T4" fmla="*/ 6 w 10"/>
                  <a:gd name="T5" fmla="*/ 0 h 4"/>
                  <a:gd name="T6" fmla="*/ 4 w 10"/>
                  <a:gd name="T7" fmla="*/ 0 h 4"/>
                  <a:gd name="T8" fmla="*/ 0 w 10"/>
                  <a:gd name="T9" fmla="*/ 2 h 4"/>
                  <a:gd name="T10" fmla="*/ 0 w 10"/>
                  <a:gd name="T11" fmla="*/ 4 h 4"/>
                </a:gdLst>
                <a:ahLst/>
                <a:cxnLst>
                  <a:cxn ang="0">
                    <a:pos x="T0" y="T1"/>
                  </a:cxn>
                  <a:cxn ang="0">
                    <a:pos x="T2" y="T3"/>
                  </a:cxn>
                  <a:cxn ang="0">
                    <a:pos x="T4" y="T5"/>
                  </a:cxn>
                  <a:cxn ang="0">
                    <a:pos x="T6" y="T7"/>
                  </a:cxn>
                  <a:cxn ang="0">
                    <a:pos x="T8" y="T9"/>
                  </a:cxn>
                  <a:cxn ang="0">
                    <a:pos x="T10" y="T11"/>
                  </a:cxn>
                </a:cxnLst>
                <a:rect l="0" t="0" r="r" b="b"/>
                <a:pathLst>
                  <a:path w="10" h="4">
                    <a:moveTo>
                      <a:pt x="10" y="4"/>
                    </a:moveTo>
                    <a:lnTo>
                      <a:pt x="8" y="2"/>
                    </a:lnTo>
                    <a:lnTo>
                      <a:pt x="6" y="0"/>
                    </a:lnTo>
                    <a:lnTo>
                      <a:pt x="4" y="0"/>
                    </a:lnTo>
                    <a:lnTo>
                      <a:pt x="0" y="2"/>
                    </a:lnTo>
                    <a:lnTo>
                      <a:pt x="0" y="4"/>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629" name="Freeform 573">
                <a:extLst>
                  <a:ext uri="{FF2B5EF4-FFF2-40B4-BE49-F238E27FC236}">
                    <a16:creationId xmlns:a16="http://schemas.microsoft.com/office/drawing/2014/main" id="{573E928E-383F-CDA4-BCB4-62EE4AE8771A}"/>
                  </a:ext>
                </a:extLst>
              </p:cNvPr>
              <p:cNvSpPr>
                <a:spLocks/>
              </p:cNvSpPr>
              <p:nvPr/>
            </p:nvSpPr>
            <p:spPr bwMode="auto">
              <a:xfrm>
                <a:off x="3378" y="2172"/>
                <a:ext cx="10" cy="4"/>
              </a:xfrm>
              <a:custGeom>
                <a:avLst/>
                <a:gdLst>
                  <a:gd name="T0" fmla="*/ 0 w 10"/>
                  <a:gd name="T1" fmla="*/ 0 h 4"/>
                  <a:gd name="T2" fmla="*/ 0 w 10"/>
                  <a:gd name="T3" fmla="*/ 2 h 4"/>
                  <a:gd name="T4" fmla="*/ 4 w 10"/>
                  <a:gd name="T5" fmla="*/ 4 h 4"/>
                  <a:gd name="T6" fmla="*/ 6 w 10"/>
                  <a:gd name="T7" fmla="*/ 4 h 4"/>
                  <a:gd name="T8" fmla="*/ 8 w 10"/>
                  <a:gd name="T9" fmla="*/ 2 h 4"/>
                  <a:gd name="T10" fmla="*/ 10 w 10"/>
                  <a:gd name="T11" fmla="*/ 0 h 4"/>
                </a:gdLst>
                <a:ahLst/>
                <a:cxnLst>
                  <a:cxn ang="0">
                    <a:pos x="T0" y="T1"/>
                  </a:cxn>
                  <a:cxn ang="0">
                    <a:pos x="T2" y="T3"/>
                  </a:cxn>
                  <a:cxn ang="0">
                    <a:pos x="T4" y="T5"/>
                  </a:cxn>
                  <a:cxn ang="0">
                    <a:pos x="T6" y="T7"/>
                  </a:cxn>
                  <a:cxn ang="0">
                    <a:pos x="T8" y="T9"/>
                  </a:cxn>
                  <a:cxn ang="0">
                    <a:pos x="T10" y="T11"/>
                  </a:cxn>
                </a:cxnLst>
                <a:rect l="0" t="0" r="r" b="b"/>
                <a:pathLst>
                  <a:path w="10" h="4">
                    <a:moveTo>
                      <a:pt x="0" y="0"/>
                    </a:moveTo>
                    <a:lnTo>
                      <a:pt x="0" y="2"/>
                    </a:lnTo>
                    <a:lnTo>
                      <a:pt x="4" y="4"/>
                    </a:lnTo>
                    <a:lnTo>
                      <a:pt x="6" y="4"/>
                    </a:lnTo>
                    <a:lnTo>
                      <a:pt x="8" y="2"/>
                    </a:lnTo>
                    <a:lnTo>
                      <a:pt x="1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630" name="Freeform 574">
                <a:extLst>
                  <a:ext uri="{FF2B5EF4-FFF2-40B4-BE49-F238E27FC236}">
                    <a16:creationId xmlns:a16="http://schemas.microsoft.com/office/drawing/2014/main" id="{5862181E-F06B-2F65-4325-1F314BC7FB34}"/>
                  </a:ext>
                </a:extLst>
              </p:cNvPr>
              <p:cNvSpPr>
                <a:spLocks/>
              </p:cNvSpPr>
              <p:nvPr/>
            </p:nvSpPr>
            <p:spPr bwMode="auto">
              <a:xfrm>
                <a:off x="3378" y="2165"/>
                <a:ext cx="10" cy="7"/>
              </a:xfrm>
              <a:custGeom>
                <a:avLst/>
                <a:gdLst>
                  <a:gd name="T0" fmla="*/ 10 w 10"/>
                  <a:gd name="T1" fmla="*/ 7 h 7"/>
                  <a:gd name="T2" fmla="*/ 8 w 10"/>
                  <a:gd name="T3" fmla="*/ 3 h 7"/>
                  <a:gd name="T4" fmla="*/ 6 w 10"/>
                  <a:gd name="T5" fmla="*/ 0 h 7"/>
                  <a:gd name="T6" fmla="*/ 4 w 10"/>
                  <a:gd name="T7" fmla="*/ 0 h 7"/>
                  <a:gd name="T8" fmla="*/ 0 w 10"/>
                  <a:gd name="T9" fmla="*/ 3 h 7"/>
                  <a:gd name="T10" fmla="*/ 0 w 10"/>
                  <a:gd name="T11" fmla="*/ 7 h 7"/>
                </a:gdLst>
                <a:ahLst/>
                <a:cxnLst>
                  <a:cxn ang="0">
                    <a:pos x="T0" y="T1"/>
                  </a:cxn>
                  <a:cxn ang="0">
                    <a:pos x="T2" y="T3"/>
                  </a:cxn>
                  <a:cxn ang="0">
                    <a:pos x="T4" y="T5"/>
                  </a:cxn>
                  <a:cxn ang="0">
                    <a:pos x="T6" y="T7"/>
                  </a:cxn>
                  <a:cxn ang="0">
                    <a:pos x="T8" y="T9"/>
                  </a:cxn>
                  <a:cxn ang="0">
                    <a:pos x="T10" y="T11"/>
                  </a:cxn>
                </a:cxnLst>
                <a:rect l="0" t="0" r="r" b="b"/>
                <a:pathLst>
                  <a:path w="10" h="7">
                    <a:moveTo>
                      <a:pt x="10" y="7"/>
                    </a:moveTo>
                    <a:lnTo>
                      <a:pt x="8" y="3"/>
                    </a:lnTo>
                    <a:lnTo>
                      <a:pt x="6" y="0"/>
                    </a:lnTo>
                    <a:lnTo>
                      <a:pt x="4" y="0"/>
                    </a:lnTo>
                    <a:lnTo>
                      <a:pt x="0" y="3"/>
                    </a:lnTo>
                    <a:lnTo>
                      <a:pt x="0" y="7"/>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631" name="Freeform 575">
                <a:extLst>
                  <a:ext uri="{FF2B5EF4-FFF2-40B4-BE49-F238E27FC236}">
                    <a16:creationId xmlns:a16="http://schemas.microsoft.com/office/drawing/2014/main" id="{44A3FA53-60F9-7187-E8FD-96D003C9274A}"/>
                  </a:ext>
                </a:extLst>
              </p:cNvPr>
              <p:cNvSpPr>
                <a:spLocks/>
              </p:cNvSpPr>
              <p:nvPr/>
            </p:nvSpPr>
            <p:spPr bwMode="auto">
              <a:xfrm>
                <a:off x="3378" y="2578"/>
                <a:ext cx="10" cy="4"/>
              </a:xfrm>
              <a:custGeom>
                <a:avLst/>
                <a:gdLst>
                  <a:gd name="T0" fmla="*/ 0 w 10"/>
                  <a:gd name="T1" fmla="*/ 0 h 4"/>
                  <a:gd name="T2" fmla="*/ 0 w 10"/>
                  <a:gd name="T3" fmla="*/ 2 h 4"/>
                  <a:gd name="T4" fmla="*/ 4 w 10"/>
                  <a:gd name="T5" fmla="*/ 4 h 4"/>
                  <a:gd name="T6" fmla="*/ 6 w 10"/>
                  <a:gd name="T7" fmla="*/ 4 h 4"/>
                  <a:gd name="T8" fmla="*/ 8 w 10"/>
                  <a:gd name="T9" fmla="*/ 2 h 4"/>
                  <a:gd name="T10" fmla="*/ 10 w 10"/>
                  <a:gd name="T11" fmla="*/ 0 h 4"/>
                </a:gdLst>
                <a:ahLst/>
                <a:cxnLst>
                  <a:cxn ang="0">
                    <a:pos x="T0" y="T1"/>
                  </a:cxn>
                  <a:cxn ang="0">
                    <a:pos x="T2" y="T3"/>
                  </a:cxn>
                  <a:cxn ang="0">
                    <a:pos x="T4" y="T5"/>
                  </a:cxn>
                  <a:cxn ang="0">
                    <a:pos x="T6" y="T7"/>
                  </a:cxn>
                  <a:cxn ang="0">
                    <a:pos x="T8" y="T9"/>
                  </a:cxn>
                  <a:cxn ang="0">
                    <a:pos x="T10" y="T11"/>
                  </a:cxn>
                </a:cxnLst>
                <a:rect l="0" t="0" r="r" b="b"/>
                <a:pathLst>
                  <a:path w="10" h="4">
                    <a:moveTo>
                      <a:pt x="0" y="0"/>
                    </a:moveTo>
                    <a:lnTo>
                      <a:pt x="0" y="2"/>
                    </a:lnTo>
                    <a:lnTo>
                      <a:pt x="4" y="4"/>
                    </a:lnTo>
                    <a:lnTo>
                      <a:pt x="6" y="4"/>
                    </a:lnTo>
                    <a:lnTo>
                      <a:pt x="8" y="2"/>
                    </a:lnTo>
                    <a:lnTo>
                      <a:pt x="1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632" name="Freeform 576">
                <a:extLst>
                  <a:ext uri="{FF2B5EF4-FFF2-40B4-BE49-F238E27FC236}">
                    <a16:creationId xmlns:a16="http://schemas.microsoft.com/office/drawing/2014/main" id="{EFD5B850-3A87-E4F2-C3E6-5D55E4F7926F}"/>
                  </a:ext>
                </a:extLst>
              </p:cNvPr>
              <p:cNvSpPr>
                <a:spLocks/>
              </p:cNvSpPr>
              <p:nvPr/>
            </p:nvSpPr>
            <p:spPr bwMode="auto">
              <a:xfrm>
                <a:off x="3378" y="2571"/>
                <a:ext cx="10" cy="7"/>
              </a:xfrm>
              <a:custGeom>
                <a:avLst/>
                <a:gdLst>
                  <a:gd name="T0" fmla="*/ 10 w 10"/>
                  <a:gd name="T1" fmla="*/ 7 h 7"/>
                  <a:gd name="T2" fmla="*/ 8 w 10"/>
                  <a:gd name="T3" fmla="*/ 2 h 7"/>
                  <a:gd name="T4" fmla="*/ 6 w 10"/>
                  <a:gd name="T5" fmla="*/ 0 h 7"/>
                  <a:gd name="T6" fmla="*/ 4 w 10"/>
                  <a:gd name="T7" fmla="*/ 0 h 7"/>
                  <a:gd name="T8" fmla="*/ 0 w 10"/>
                  <a:gd name="T9" fmla="*/ 2 h 7"/>
                  <a:gd name="T10" fmla="*/ 0 w 10"/>
                  <a:gd name="T11" fmla="*/ 7 h 7"/>
                </a:gdLst>
                <a:ahLst/>
                <a:cxnLst>
                  <a:cxn ang="0">
                    <a:pos x="T0" y="T1"/>
                  </a:cxn>
                  <a:cxn ang="0">
                    <a:pos x="T2" y="T3"/>
                  </a:cxn>
                  <a:cxn ang="0">
                    <a:pos x="T4" y="T5"/>
                  </a:cxn>
                  <a:cxn ang="0">
                    <a:pos x="T6" y="T7"/>
                  </a:cxn>
                  <a:cxn ang="0">
                    <a:pos x="T8" y="T9"/>
                  </a:cxn>
                  <a:cxn ang="0">
                    <a:pos x="T10" y="T11"/>
                  </a:cxn>
                </a:cxnLst>
                <a:rect l="0" t="0" r="r" b="b"/>
                <a:pathLst>
                  <a:path w="10" h="7">
                    <a:moveTo>
                      <a:pt x="10" y="7"/>
                    </a:moveTo>
                    <a:lnTo>
                      <a:pt x="8" y="2"/>
                    </a:lnTo>
                    <a:lnTo>
                      <a:pt x="6" y="0"/>
                    </a:lnTo>
                    <a:lnTo>
                      <a:pt x="4" y="0"/>
                    </a:lnTo>
                    <a:lnTo>
                      <a:pt x="0" y="2"/>
                    </a:lnTo>
                    <a:lnTo>
                      <a:pt x="0" y="7"/>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nvGrpSpPr>
              <p:cNvPr id="45633" name="Group 577">
                <a:extLst>
                  <a:ext uri="{FF2B5EF4-FFF2-40B4-BE49-F238E27FC236}">
                    <a16:creationId xmlns:a16="http://schemas.microsoft.com/office/drawing/2014/main" id="{4D4AE393-3383-A592-801E-BBCB0FD95846}"/>
                  </a:ext>
                </a:extLst>
              </p:cNvPr>
              <p:cNvGrpSpPr>
                <a:grpSpLocks/>
              </p:cNvGrpSpPr>
              <p:nvPr/>
            </p:nvGrpSpPr>
            <p:grpSpPr bwMode="auto">
              <a:xfrm>
                <a:off x="3378" y="2724"/>
                <a:ext cx="10" cy="9"/>
                <a:chOff x="3378" y="2724"/>
                <a:chExt cx="10" cy="9"/>
              </a:xfrm>
            </p:grpSpPr>
            <p:sp>
              <p:nvSpPr>
                <p:cNvPr id="45634" name="Freeform 578">
                  <a:extLst>
                    <a:ext uri="{FF2B5EF4-FFF2-40B4-BE49-F238E27FC236}">
                      <a16:creationId xmlns:a16="http://schemas.microsoft.com/office/drawing/2014/main" id="{CB879D76-78FD-9BC9-B113-B2659D4C1CFF}"/>
                    </a:ext>
                  </a:extLst>
                </p:cNvPr>
                <p:cNvSpPr>
                  <a:spLocks/>
                </p:cNvSpPr>
                <p:nvPr/>
              </p:nvSpPr>
              <p:spPr bwMode="auto">
                <a:xfrm>
                  <a:off x="3378" y="2729"/>
                  <a:ext cx="10" cy="4"/>
                </a:xfrm>
                <a:custGeom>
                  <a:avLst/>
                  <a:gdLst>
                    <a:gd name="T0" fmla="*/ 0 w 10"/>
                    <a:gd name="T1" fmla="*/ 0 h 4"/>
                    <a:gd name="T2" fmla="*/ 0 w 10"/>
                    <a:gd name="T3" fmla="*/ 4 h 4"/>
                    <a:gd name="T4" fmla="*/ 4 w 10"/>
                    <a:gd name="T5" fmla="*/ 4 h 4"/>
                    <a:gd name="T6" fmla="*/ 6 w 10"/>
                    <a:gd name="T7" fmla="*/ 4 h 4"/>
                    <a:gd name="T8" fmla="*/ 8 w 10"/>
                    <a:gd name="T9" fmla="*/ 4 h 4"/>
                    <a:gd name="T10" fmla="*/ 10 w 10"/>
                    <a:gd name="T11" fmla="*/ 0 h 4"/>
                  </a:gdLst>
                  <a:ahLst/>
                  <a:cxnLst>
                    <a:cxn ang="0">
                      <a:pos x="T0" y="T1"/>
                    </a:cxn>
                    <a:cxn ang="0">
                      <a:pos x="T2" y="T3"/>
                    </a:cxn>
                    <a:cxn ang="0">
                      <a:pos x="T4" y="T5"/>
                    </a:cxn>
                    <a:cxn ang="0">
                      <a:pos x="T6" y="T7"/>
                    </a:cxn>
                    <a:cxn ang="0">
                      <a:pos x="T8" y="T9"/>
                    </a:cxn>
                    <a:cxn ang="0">
                      <a:pos x="T10" y="T11"/>
                    </a:cxn>
                  </a:cxnLst>
                  <a:rect l="0" t="0" r="r" b="b"/>
                  <a:pathLst>
                    <a:path w="10" h="4">
                      <a:moveTo>
                        <a:pt x="0" y="0"/>
                      </a:moveTo>
                      <a:lnTo>
                        <a:pt x="0" y="4"/>
                      </a:lnTo>
                      <a:lnTo>
                        <a:pt x="4" y="4"/>
                      </a:lnTo>
                      <a:lnTo>
                        <a:pt x="6" y="4"/>
                      </a:lnTo>
                      <a:lnTo>
                        <a:pt x="8" y="4"/>
                      </a:lnTo>
                      <a:lnTo>
                        <a:pt x="1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635" name="Freeform 579">
                  <a:extLst>
                    <a:ext uri="{FF2B5EF4-FFF2-40B4-BE49-F238E27FC236}">
                      <a16:creationId xmlns:a16="http://schemas.microsoft.com/office/drawing/2014/main" id="{EA39D1AF-7E85-77A2-2CFA-E354708B7FB7}"/>
                    </a:ext>
                  </a:extLst>
                </p:cNvPr>
                <p:cNvSpPr>
                  <a:spLocks/>
                </p:cNvSpPr>
                <p:nvPr/>
              </p:nvSpPr>
              <p:spPr bwMode="auto">
                <a:xfrm>
                  <a:off x="3378" y="2724"/>
                  <a:ext cx="10" cy="5"/>
                </a:xfrm>
                <a:custGeom>
                  <a:avLst/>
                  <a:gdLst>
                    <a:gd name="T0" fmla="*/ 10 w 10"/>
                    <a:gd name="T1" fmla="*/ 5 h 5"/>
                    <a:gd name="T2" fmla="*/ 8 w 10"/>
                    <a:gd name="T3" fmla="*/ 2 h 5"/>
                    <a:gd name="T4" fmla="*/ 6 w 10"/>
                    <a:gd name="T5" fmla="*/ 0 h 5"/>
                    <a:gd name="T6" fmla="*/ 4 w 10"/>
                    <a:gd name="T7" fmla="*/ 0 h 5"/>
                    <a:gd name="T8" fmla="*/ 0 w 10"/>
                    <a:gd name="T9" fmla="*/ 2 h 5"/>
                    <a:gd name="T10" fmla="*/ 0 w 10"/>
                    <a:gd name="T11" fmla="*/ 5 h 5"/>
                  </a:gdLst>
                  <a:ahLst/>
                  <a:cxnLst>
                    <a:cxn ang="0">
                      <a:pos x="T0" y="T1"/>
                    </a:cxn>
                    <a:cxn ang="0">
                      <a:pos x="T2" y="T3"/>
                    </a:cxn>
                    <a:cxn ang="0">
                      <a:pos x="T4" y="T5"/>
                    </a:cxn>
                    <a:cxn ang="0">
                      <a:pos x="T6" y="T7"/>
                    </a:cxn>
                    <a:cxn ang="0">
                      <a:pos x="T8" y="T9"/>
                    </a:cxn>
                    <a:cxn ang="0">
                      <a:pos x="T10" y="T11"/>
                    </a:cxn>
                  </a:cxnLst>
                  <a:rect l="0" t="0" r="r" b="b"/>
                  <a:pathLst>
                    <a:path w="10" h="5">
                      <a:moveTo>
                        <a:pt x="10" y="5"/>
                      </a:moveTo>
                      <a:lnTo>
                        <a:pt x="8" y="2"/>
                      </a:lnTo>
                      <a:lnTo>
                        <a:pt x="6" y="0"/>
                      </a:lnTo>
                      <a:lnTo>
                        <a:pt x="4" y="0"/>
                      </a:lnTo>
                      <a:lnTo>
                        <a:pt x="0" y="2"/>
                      </a:lnTo>
                      <a:lnTo>
                        <a:pt x="0" y="5"/>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sp>
            <p:nvSpPr>
              <p:cNvPr id="45636" name="Freeform 580">
                <a:extLst>
                  <a:ext uri="{FF2B5EF4-FFF2-40B4-BE49-F238E27FC236}">
                    <a16:creationId xmlns:a16="http://schemas.microsoft.com/office/drawing/2014/main" id="{8AABF226-24AB-064D-C6A0-0AE7570004E7}"/>
                  </a:ext>
                </a:extLst>
              </p:cNvPr>
              <p:cNvSpPr>
                <a:spLocks/>
              </p:cNvSpPr>
              <p:nvPr/>
            </p:nvSpPr>
            <p:spPr bwMode="auto">
              <a:xfrm>
                <a:off x="2462" y="2729"/>
                <a:ext cx="11" cy="4"/>
              </a:xfrm>
              <a:custGeom>
                <a:avLst/>
                <a:gdLst>
                  <a:gd name="T0" fmla="*/ 0 w 11"/>
                  <a:gd name="T1" fmla="*/ 0 h 4"/>
                  <a:gd name="T2" fmla="*/ 2 w 11"/>
                  <a:gd name="T3" fmla="*/ 2 h 4"/>
                  <a:gd name="T4" fmla="*/ 5 w 11"/>
                  <a:gd name="T5" fmla="*/ 4 h 4"/>
                  <a:gd name="T6" fmla="*/ 7 w 11"/>
                  <a:gd name="T7" fmla="*/ 4 h 4"/>
                  <a:gd name="T8" fmla="*/ 9 w 11"/>
                  <a:gd name="T9" fmla="*/ 4 h 4"/>
                  <a:gd name="T10" fmla="*/ 11 w 11"/>
                  <a:gd name="T11" fmla="*/ 2 h 4"/>
                  <a:gd name="T12" fmla="*/ 11 w 11"/>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1" h="4">
                    <a:moveTo>
                      <a:pt x="0" y="0"/>
                    </a:moveTo>
                    <a:lnTo>
                      <a:pt x="2" y="2"/>
                    </a:lnTo>
                    <a:lnTo>
                      <a:pt x="5" y="4"/>
                    </a:lnTo>
                    <a:lnTo>
                      <a:pt x="7" y="4"/>
                    </a:lnTo>
                    <a:lnTo>
                      <a:pt x="9" y="4"/>
                    </a:lnTo>
                    <a:lnTo>
                      <a:pt x="11" y="2"/>
                    </a:lnTo>
                    <a:lnTo>
                      <a:pt x="11"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637" name="Freeform 581">
                <a:extLst>
                  <a:ext uri="{FF2B5EF4-FFF2-40B4-BE49-F238E27FC236}">
                    <a16:creationId xmlns:a16="http://schemas.microsoft.com/office/drawing/2014/main" id="{BF73FFFC-9650-0460-FB86-0FB0EDB9FC7C}"/>
                  </a:ext>
                </a:extLst>
              </p:cNvPr>
              <p:cNvSpPr>
                <a:spLocks/>
              </p:cNvSpPr>
              <p:nvPr/>
            </p:nvSpPr>
            <p:spPr bwMode="auto">
              <a:xfrm>
                <a:off x="2462" y="2724"/>
                <a:ext cx="11" cy="5"/>
              </a:xfrm>
              <a:custGeom>
                <a:avLst/>
                <a:gdLst>
                  <a:gd name="T0" fmla="*/ 11 w 11"/>
                  <a:gd name="T1" fmla="*/ 5 h 5"/>
                  <a:gd name="T2" fmla="*/ 11 w 11"/>
                  <a:gd name="T3" fmla="*/ 2 h 5"/>
                  <a:gd name="T4" fmla="*/ 9 w 11"/>
                  <a:gd name="T5" fmla="*/ 0 h 5"/>
                  <a:gd name="T6" fmla="*/ 7 w 11"/>
                  <a:gd name="T7" fmla="*/ 0 h 5"/>
                  <a:gd name="T8" fmla="*/ 5 w 11"/>
                  <a:gd name="T9" fmla="*/ 0 h 5"/>
                  <a:gd name="T10" fmla="*/ 2 w 11"/>
                  <a:gd name="T11" fmla="*/ 2 h 5"/>
                  <a:gd name="T12" fmla="*/ 0 w 11"/>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11" h="5">
                    <a:moveTo>
                      <a:pt x="11" y="5"/>
                    </a:moveTo>
                    <a:lnTo>
                      <a:pt x="11" y="2"/>
                    </a:lnTo>
                    <a:lnTo>
                      <a:pt x="9" y="0"/>
                    </a:lnTo>
                    <a:lnTo>
                      <a:pt x="7" y="0"/>
                    </a:lnTo>
                    <a:lnTo>
                      <a:pt x="5" y="0"/>
                    </a:lnTo>
                    <a:lnTo>
                      <a:pt x="2" y="2"/>
                    </a:lnTo>
                    <a:lnTo>
                      <a:pt x="0" y="5"/>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638" name="Freeform 582">
                <a:extLst>
                  <a:ext uri="{FF2B5EF4-FFF2-40B4-BE49-F238E27FC236}">
                    <a16:creationId xmlns:a16="http://schemas.microsoft.com/office/drawing/2014/main" id="{48B53AFA-DAD2-9AE5-0CD4-84F26738B186}"/>
                  </a:ext>
                </a:extLst>
              </p:cNvPr>
              <p:cNvSpPr>
                <a:spLocks/>
              </p:cNvSpPr>
              <p:nvPr/>
            </p:nvSpPr>
            <p:spPr bwMode="auto">
              <a:xfrm>
                <a:off x="1065" y="2729"/>
                <a:ext cx="11" cy="4"/>
              </a:xfrm>
              <a:custGeom>
                <a:avLst/>
                <a:gdLst>
                  <a:gd name="T0" fmla="*/ 0 w 11"/>
                  <a:gd name="T1" fmla="*/ 0 h 4"/>
                  <a:gd name="T2" fmla="*/ 3 w 11"/>
                  <a:gd name="T3" fmla="*/ 2 h 4"/>
                  <a:gd name="T4" fmla="*/ 3 w 11"/>
                  <a:gd name="T5" fmla="*/ 4 h 4"/>
                  <a:gd name="T6" fmla="*/ 7 w 11"/>
                  <a:gd name="T7" fmla="*/ 4 h 4"/>
                  <a:gd name="T8" fmla="*/ 9 w 11"/>
                  <a:gd name="T9" fmla="*/ 4 h 4"/>
                  <a:gd name="T10" fmla="*/ 11 w 11"/>
                  <a:gd name="T11" fmla="*/ 2 h 4"/>
                  <a:gd name="T12" fmla="*/ 11 w 11"/>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1" h="4">
                    <a:moveTo>
                      <a:pt x="0" y="0"/>
                    </a:moveTo>
                    <a:lnTo>
                      <a:pt x="3" y="2"/>
                    </a:lnTo>
                    <a:lnTo>
                      <a:pt x="3" y="4"/>
                    </a:lnTo>
                    <a:lnTo>
                      <a:pt x="7" y="4"/>
                    </a:lnTo>
                    <a:lnTo>
                      <a:pt x="9" y="4"/>
                    </a:lnTo>
                    <a:lnTo>
                      <a:pt x="11" y="2"/>
                    </a:lnTo>
                    <a:lnTo>
                      <a:pt x="11"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639" name="Freeform 583">
                <a:extLst>
                  <a:ext uri="{FF2B5EF4-FFF2-40B4-BE49-F238E27FC236}">
                    <a16:creationId xmlns:a16="http://schemas.microsoft.com/office/drawing/2014/main" id="{B0186FA6-9A72-5055-9B8A-CCCB95AD8B6E}"/>
                  </a:ext>
                </a:extLst>
              </p:cNvPr>
              <p:cNvSpPr>
                <a:spLocks/>
              </p:cNvSpPr>
              <p:nvPr/>
            </p:nvSpPr>
            <p:spPr bwMode="auto">
              <a:xfrm>
                <a:off x="1065" y="2724"/>
                <a:ext cx="11" cy="5"/>
              </a:xfrm>
              <a:custGeom>
                <a:avLst/>
                <a:gdLst>
                  <a:gd name="T0" fmla="*/ 11 w 11"/>
                  <a:gd name="T1" fmla="*/ 5 h 5"/>
                  <a:gd name="T2" fmla="*/ 11 w 11"/>
                  <a:gd name="T3" fmla="*/ 2 h 5"/>
                  <a:gd name="T4" fmla="*/ 9 w 11"/>
                  <a:gd name="T5" fmla="*/ 0 h 5"/>
                  <a:gd name="T6" fmla="*/ 7 w 11"/>
                  <a:gd name="T7" fmla="*/ 0 h 5"/>
                  <a:gd name="T8" fmla="*/ 3 w 11"/>
                  <a:gd name="T9" fmla="*/ 0 h 5"/>
                  <a:gd name="T10" fmla="*/ 3 w 11"/>
                  <a:gd name="T11" fmla="*/ 2 h 5"/>
                  <a:gd name="T12" fmla="*/ 0 w 11"/>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11" h="5">
                    <a:moveTo>
                      <a:pt x="11" y="5"/>
                    </a:moveTo>
                    <a:lnTo>
                      <a:pt x="11" y="2"/>
                    </a:lnTo>
                    <a:lnTo>
                      <a:pt x="9" y="0"/>
                    </a:lnTo>
                    <a:lnTo>
                      <a:pt x="7" y="0"/>
                    </a:lnTo>
                    <a:lnTo>
                      <a:pt x="3" y="0"/>
                    </a:lnTo>
                    <a:lnTo>
                      <a:pt x="3" y="2"/>
                    </a:lnTo>
                    <a:lnTo>
                      <a:pt x="0" y="5"/>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640" name="Freeform 584">
                <a:extLst>
                  <a:ext uri="{FF2B5EF4-FFF2-40B4-BE49-F238E27FC236}">
                    <a16:creationId xmlns:a16="http://schemas.microsoft.com/office/drawing/2014/main" id="{A2A86AFD-6E75-3B0E-5E10-9B4D533AFC20}"/>
                  </a:ext>
                </a:extLst>
              </p:cNvPr>
              <p:cNvSpPr>
                <a:spLocks/>
              </p:cNvSpPr>
              <p:nvPr/>
            </p:nvSpPr>
            <p:spPr bwMode="auto">
              <a:xfrm>
                <a:off x="1599" y="1993"/>
                <a:ext cx="10" cy="6"/>
              </a:xfrm>
              <a:custGeom>
                <a:avLst/>
                <a:gdLst>
                  <a:gd name="T0" fmla="*/ 0 w 10"/>
                  <a:gd name="T1" fmla="*/ 0 h 6"/>
                  <a:gd name="T2" fmla="*/ 2 w 10"/>
                  <a:gd name="T3" fmla="*/ 4 h 6"/>
                  <a:gd name="T4" fmla="*/ 4 w 10"/>
                  <a:gd name="T5" fmla="*/ 6 h 6"/>
                  <a:gd name="T6" fmla="*/ 8 w 10"/>
                  <a:gd name="T7" fmla="*/ 6 h 6"/>
                  <a:gd name="T8" fmla="*/ 8 w 10"/>
                  <a:gd name="T9" fmla="*/ 4 h 6"/>
                  <a:gd name="T10" fmla="*/ 10 w 10"/>
                  <a:gd name="T11" fmla="*/ 0 h 6"/>
                </a:gdLst>
                <a:ahLst/>
                <a:cxnLst>
                  <a:cxn ang="0">
                    <a:pos x="T0" y="T1"/>
                  </a:cxn>
                  <a:cxn ang="0">
                    <a:pos x="T2" y="T3"/>
                  </a:cxn>
                  <a:cxn ang="0">
                    <a:pos x="T4" y="T5"/>
                  </a:cxn>
                  <a:cxn ang="0">
                    <a:pos x="T6" y="T7"/>
                  </a:cxn>
                  <a:cxn ang="0">
                    <a:pos x="T8" y="T9"/>
                  </a:cxn>
                  <a:cxn ang="0">
                    <a:pos x="T10" y="T11"/>
                  </a:cxn>
                </a:cxnLst>
                <a:rect l="0" t="0" r="r" b="b"/>
                <a:pathLst>
                  <a:path w="10" h="6">
                    <a:moveTo>
                      <a:pt x="0" y="0"/>
                    </a:moveTo>
                    <a:lnTo>
                      <a:pt x="2" y="4"/>
                    </a:lnTo>
                    <a:lnTo>
                      <a:pt x="4" y="6"/>
                    </a:lnTo>
                    <a:lnTo>
                      <a:pt x="8" y="6"/>
                    </a:lnTo>
                    <a:lnTo>
                      <a:pt x="8" y="4"/>
                    </a:lnTo>
                    <a:lnTo>
                      <a:pt x="1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641" name="Freeform 585">
                <a:extLst>
                  <a:ext uri="{FF2B5EF4-FFF2-40B4-BE49-F238E27FC236}">
                    <a16:creationId xmlns:a16="http://schemas.microsoft.com/office/drawing/2014/main" id="{716E1FB6-F63B-DCB6-DAEE-53C5F17C0F09}"/>
                  </a:ext>
                </a:extLst>
              </p:cNvPr>
              <p:cNvSpPr>
                <a:spLocks/>
              </p:cNvSpPr>
              <p:nvPr/>
            </p:nvSpPr>
            <p:spPr bwMode="auto">
              <a:xfrm>
                <a:off x="1599" y="1989"/>
                <a:ext cx="10" cy="4"/>
              </a:xfrm>
              <a:custGeom>
                <a:avLst/>
                <a:gdLst>
                  <a:gd name="T0" fmla="*/ 10 w 10"/>
                  <a:gd name="T1" fmla="*/ 4 h 4"/>
                  <a:gd name="T2" fmla="*/ 10 w 10"/>
                  <a:gd name="T3" fmla="*/ 2 h 4"/>
                  <a:gd name="T4" fmla="*/ 8 w 10"/>
                  <a:gd name="T5" fmla="*/ 0 h 4"/>
                  <a:gd name="T6" fmla="*/ 6 w 10"/>
                  <a:gd name="T7" fmla="*/ 0 h 4"/>
                  <a:gd name="T8" fmla="*/ 4 w 10"/>
                  <a:gd name="T9" fmla="*/ 0 h 4"/>
                  <a:gd name="T10" fmla="*/ 2 w 10"/>
                  <a:gd name="T11" fmla="*/ 2 h 4"/>
                  <a:gd name="T12" fmla="*/ 0 w 10"/>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0" h="4">
                    <a:moveTo>
                      <a:pt x="10" y="4"/>
                    </a:moveTo>
                    <a:lnTo>
                      <a:pt x="10" y="2"/>
                    </a:lnTo>
                    <a:lnTo>
                      <a:pt x="8" y="0"/>
                    </a:lnTo>
                    <a:lnTo>
                      <a:pt x="6" y="0"/>
                    </a:lnTo>
                    <a:lnTo>
                      <a:pt x="4" y="0"/>
                    </a:lnTo>
                    <a:lnTo>
                      <a:pt x="2" y="2"/>
                    </a:lnTo>
                    <a:lnTo>
                      <a:pt x="0" y="4"/>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642" name="Line 586">
                <a:extLst>
                  <a:ext uri="{FF2B5EF4-FFF2-40B4-BE49-F238E27FC236}">
                    <a16:creationId xmlns:a16="http://schemas.microsoft.com/office/drawing/2014/main" id="{A7E0F9A0-7D17-7AAA-A4C0-B81F48958460}"/>
                  </a:ext>
                </a:extLst>
              </p:cNvPr>
              <p:cNvSpPr>
                <a:spLocks noChangeShapeType="1"/>
              </p:cNvSpPr>
              <p:nvPr/>
            </p:nvSpPr>
            <p:spPr bwMode="auto">
              <a:xfrm>
                <a:off x="1756" y="1917"/>
                <a:ext cx="205" cy="1"/>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643" name="Line 587">
                <a:extLst>
                  <a:ext uri="{FF2B5EF4-FFF2-40B4-BE49-F238E27FC236}">
                    <a16:creationId xmlns:a16="http://schemas.microsoft.com/office/drawing/2014/main" id="{0750ACB7-2A06-FA18-46AE-9A0EECE69752}"/>
                  </a:ext>
                </a:extLst>
              </p:cNvPr>
              <p:cNvSpPr>
                <a:spLocks noChangeShapeType="1"/>
              </p:cNvSpPr>
              <p:nvPr/>
            </p:nvSpPr>
            <p:spPr bwMode="auto">
              <a:xfrm flipV="1">
                <a:off x="1607" y="1766"/>
                <a:ext cx="1" cy="233"/>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644" name="Rectangle 588">
                <a:extLst>
                  <a:ext uri="{FF2B5EF4-FFF2-40B4-BE49-F238E27FC236}">
                    <a16:creationId xmlns:a16="http://schemas.microsoft.com/office/drawing/2014/main" id="{3DEF73DB-B9C1-8A08-A053-D4DEBE7FD73F}"/>
                  </a:ext>
                </a:extLst>
              </p:cNvPr>
              <p:cNvSpPr>
                <a:spLocks noChangeArrowheads="1"/>
              </p:cNvSpPr>
              <p:nvPr/>
            </p:nvSpPr>
            <p:spPr bwMode="auto">
              <a:xfrm>
                <a:off x="3757" y="2196"/>
                <a:ext cx="415" cy="31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645" name="Rectangle 589">
                <a:extLst>
                  <a:ext uri="{FF2B5EF4-FFF2-40B4-BE49-F238E27FC236}">
                    <a16:creationId xmlns:a16="http://schemas.microsoft.com/office/drawing/2014/main" id="{36D77CB6-941E-740B-8334-5B6F288A075A}"/>
                  </a:ext>
                </a:extLst>
              </p:cNvPr>
              <p:cNvSpPr>
                <a:spLocks noChangeArrowheads="1"/>
              </p:cNvSpPr>
              <p:nvPr/>
            </p:nvSpPr>
            <p:spPr bwMode="auto">
              <a:xfrm>
                <a:off x="3757" y="2196"/>
                <a:ext cx="415" cy="31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646" name="Rectangle 590">
                <a:extLst>
                  <a:ext uri="{FF2B5EF4-FFF2-40B4-BE49-F238E27FC236}">
                    <a16:creationId xmlns:a16="http://schemas.microsoft.com/office/drawing/2014/main" id="{F96F6BEB-6451-33BE-1649-0BF9A771DA57}"/>
                  </a:ext>
                </a:extLst>
              </p:cNvPr>
              <p:cNvSpPr>
                <a:spLocks noChangeArrowheads="1"/>
              </p:cNvSpPr>
              <p:nvPr/>
            </p:nvSpPr>
            <p:spPr bwMode="auto">
              <a:xfrm>
                <a:off x="3757" y="2196"/>
                <a:ext cx="415" cy="20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647" name="Rectangle 591">
                <a:extLst>
                  <a:ext uri="{FF2B5EF4-FFF2-40B4-BE49-F238E27FC236}">
                    <a16:creationId xmlns:a16="http://schemas.microsoft.com/office/drawing/2014/main" id="{5BAD0465-5503-377E-0286-C1E50297814F}"/>
                  </a:ext>
                </a:extLst>
              </p:cNvPr>
              <p:cNvSpPr>
                <a:spLocks noChangeArrowheads="1"/>
              </p:cNvSpPr>
              <p:nvPr/>
            </p:nvSpPr>
            <p:spPr bwMode="auto">
              <a:xfrm>
                <a:off x="3757" y="2196"/>
                <a:ext cx="415" cy="31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648" name="Rectangle 592">
                <a:extLst>
                  <a:ext uri="{FF2B5EF4-FFF2-40B4-BE49-F238E27FC236}">
                    <a16:creationId xmlns:a16="http://schemas.microsoft.com/office/drawing/2014/main" id="{E5DA1E32-7840-344C-F6A4-F6CB5A19F079}"/>
                  </a:ext>
                </a:extLst>
              </p:cNvPr>
              <p:cNvSpPr>
                <a:spLocks noChangeArrowheads="1"/>
              </p:cNvSpPr>
              <p:nvPr/>
            </p:nvSpPr>
            <p:spPr bwMode="auto">
              <a:xfrm>
                <a:off x="3757" y="2196"/>
                <a:ext cx="415" cy="31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649" name="Rectangle 593">
                <a:extLst>
                  <a:ext uri="{FF2B5EF4-FFF2-40B4-BE49-F238E27FC236}">
                    <a16:creationId xmlns:a16="http://schemas.microsoft.com/office/drawing/2014/main" id="{FAC8B216-9E9C-72CF-80D5-DC5875CA4056}"/>
                  </a:ext>
                </a:extLst>
              </p:cNvPr>
              <p:cNvSpPr>
                <a:spLocks noChangeArrowheads="1"/>
              </p:cNvSpPr>
              <p:nvPr/>
            </p:nvSpPr>
            <p:spPr bwMode="auto">
              <a:xfrm>
                <a:off x="3757" y="2195"/>
                <a:ext cx="416" cy="312"/>
              </a:xfrm>
              <a:prstGeom prst="rect">
                <a:avLst/>
              </a:prstGeom>
              <a:solidFill>
                <a:srgbClr val="FFFFFF"/>
              </a:solidFill>
              <a:ln w="26988">
                <a:solidFill>
                  <a:srgbClr val="000000"/>
                </a:solidFill>
                <a:miter lim="800000"/>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650" name="Line 594">
                <a:extLst>
                  <a:ext uri="{FF2B5EF4-FFF2-40B4-BE49-F238E27FC236}">
                    <a16:creationId xmlns:a16="http://schemas.microsoft.com/office/drawing/2014/main" id="{16F3666C-15A5-E3D6-D22A-6FAAC75C3297}"/>
                  </a:ext>
                </a:extLst>
              </p:cNvPr>
              <p:cNvSpPr>
                <a:spLocks noChangeShapeType="1"/>
              </p:cNvSpPr>
              <p:nvPr/>
            </p:nvSpPr>
            <p:spPr bwMode="auto">
              <a:xfrm>
                <a:off x="4379" y="1999"/>
                <a:ext cx="1" cy="197"/>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651" name="Line 595">
                <a:extLst>
                  <a:ext uri="{FF2B5EF4-FFF2-40B4-BE49-F238E27FC236}">
                    <a16:creationId xmlns:a16="http://schemas.microsoft.com/office/drawing/2014/main" id="{4057E3E3-83D9-373D-965B-081A02E1843A}"/>
                  </a:ext>
                </a:extLst>
              </p:cNvPr>
              <p:cNvSpPr>
                <a:spLocks noChangeShapeType="1"/>
              </p:cNvSpPr>
              <p:nvPr/>
            </p:nvSpPr>
            <p:spPr bwMode="auto">
              <a:xfrm flipH="1">
                <a:off x="3965" y="1997"/>
                <a:ext cx="2" cy="199"/>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652" name="Line 596">
                <a:extLst>
                  <a:ext uri="{FF2B5EF4-FFF2-40B4-BE49-F238E27FC236}">
                    <a16:creationId xmlns:a16="http://schemas.microsoft.com/office/drawing/2014/main" id="{E487F501-B92F-DE33-C708-1E98FB8E5587}"/>
                  </a:ext>
                </a:extLst>
              </p:cNvPr>
              <p:cNvSpPr>
                <a:spLocks noChangeShapeType="1"/>
              </p:cNvSpPr>
              <p:nvPr/>
            </p:nvSpPr>
            <p:spPr bwMode="auto">
              <a:xfrm>
                <a:off x="3965" y="2504"/>
                <a:ext cx="1" cy="227"/>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653" name="Rectangle 597">
                <a:extLst>
                  <a:ext uri="{FF2B5EF4-FFF2-40B4-BE49-F238E27FC236}">
                    <a16:creationId xmlns:a16="http://schemas.microsoft.com/office/drawing/2014/main" id="{2F8BCAF2-BD1E-D59E-AE77-CF995CD01A66}"/>
                  </a:ext>
                </a:extLst>
              </p:cNvPr>
              <p:cNvSpPr>
                <a:spLocks noChangeArrowheads="1"/>
              </p:cNvSpPr>
              <p:nvPr/>
            </p:nvSpPr>
            <p:spPr bwMode="auto">
              <a:xfrm>
                <a:off x="4333" y="2195"/>
                <a:ext cx="105" cy="308"/>
              </a:xfrm>
              <a:prstGeom prst="rect">
                <a:avLst/>
              </a:prstGeom>
              <a:solidFill>
                <a:srgbClr val="CCFFFF"/>
              </a:solidFill>
              <a:ln w="26988">
                <a:solidFill>
                  <a:srgbClr val="000000"/>
                </a:solidFill>
                <a:miter lim="800000"/>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654" name="Rectangle 598">
                <a:extLst>
                  <a:ext uri="{FF2B5EF4-FFF2-40B4-BE49-F238E27FC236}">
                    <a16:creationId xmlns:a16="http://schemas.microsoft.com/office/drawing/2014/main" id="{7D5EF65B-EBAD-A73E-650B-CCA1B27394F7}"/>
                  </a:ext>
                </a:extLst>
              </p:cNvPr>
              <p:cNvSpPr>
                <a:spLocks noChangeArrowheads="1"/>
              </p:cNvSpPr>
              <p:nvPr/>
            </p:nvSpPr>
            <p:spPr bwMode="auto">
              <a:xfrm>
                <a:off x="4567" y="2282"/>
                <a:ext cx="97" cy="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000" b="1" i="1">
                    <a:solidFill>
                      <a:srgbClr val="000000"/>
                    </a:solidFill>
                    <a:latin typeface="Arial" panose="020B0604020202020204" pitchFamily="34" charset="0"/>
                  </a:rPr>
                  <a:t>b</a:t>
                </a:r>
                <a:endParaRPr lang="en-US" altLang="en-US" sz="10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5655" name="Rectangle 599">
                <a:extLst>
                  <a:ext uri="{FF2B5EF4-FFF2-40B4-BE49-F238E27FC236}">
                    <a16:creationId xmlns:a16="http://schemas.microsoft.com/office/drawing/2014/main" id="{2D3F910D-D867-0748-3E4C-E7847DE5802C}"/>
                  </a:ext>
                </a:extLst>
              </p:cNvPr>
              <p:cNvSpPr>
                <a:spLocks noChangeArrowheads="1"/>
              </p:cNvSpPr>
              <p:nvPr/>
            </p:nvSpPr>
            <p:spPr bwMode="auto">
              <a:xfrm>
                <a:off x="4448" y="2204"/>
                <a:ext cx="115" cy="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000" b="1" i="1">
                    <a:solidFill>
                      <a:srgbClr val="000000"/>
                    </a:solidFill>
                    <a:latin typeface="Arial" panose="020B0604020202020204" pitchFamily="34" charset="0"/>
                  </a:rPr>
                  <a:t>R</a:t>
                </a:r>
                <a:endParaRPr lang="en-US" altLang="en-US" sz="10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5656" name="Rectangle 600">
                <a:extLst>
                  <a:ext uri="{FF2B5EF4-FFF2-40B4-BE49-F238E27FC236}">
                    <a16:creationId xmlns:a16="http://schemas.microsoft.com/office/drawing/2014/main" id="{53840ED7-9803-312D-7D60-8D7A6E3B0CD2}"/>
                  </a:ext>
                </a:extLst>
              </p:cNvPr>
              <p:cNvSpPr>
                <a:spLocks noChangeArrowheads="1"/>
              </p:cNvSpPr>
              <p:nvPr/>
            </p:nvSpPr>
            <p:spPr bwMode="auto">
              <a:xfrm>
                <a:off x="3782" y="2259"/>
                <a:ext cx="316" cy="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000">
                    <a:solidFill>
                      <a:srgbClr val="000000"/>
                    </a:solidFill>
                    <a:latin typeface="Arial" panose="020B0604020202020204" pitchFamily="34" charset="0"/>
                  </a:rPr>
                  <a:t>FSC</a:t>
                </a:r>
                <a:endParaRPr lang="en-US" altLang="en-US" sz="10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45657" name="Line 601">
                <a:extLst>
                  <a:ext uri="{FF2B5EF4-FFF2-40B4-BE49-F238E27FC236}">
                    <a16:creationId xmlns:a16="http://schemas.microsoft.com/office/drawing/2014/main" id="{A06320E6-F399-0E67-18DA-70FE9829FEBA}"/>
                  </a:ext>
                </a:extLst>
              </p:cNvPr>
              <p:cNvSpPr>
                <a:spLocks noChangeShapeType="1"/>
              </p:cNvSpPr>
              <p:nvPr/>
            </p:nvSpPr>
            <p:spPr bwMode="auto">
              <a:xfrm>
                <a:off x="3207" y="1991"/>
                <a:ext cx="1172" cy="1"/>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658" name="Line 602">
                <a:extLst>
                  <a:ext uri="{FF2B5EF4-FFF2-40B4-BE49-F238E27FC236}">
                    <a16:creationId xmlns:a16="http://schemas.microsoft.com/office/drawing/2014/main" id="{4C2F7EA3-2E2F-56D9-178E-4CCCC652B898}"/>
                  </a:ext>
                </a:extLst>
              </p:cNvPr>
              <p:cNvSpPr>
                <a:spLocks noChangeShapeType="1"/>
              </p:cNvSpPr>
              <p:nvPr/>
            </p:nvSpPr>
            <p:spPr bwMode="auto">
              <a:xfrm flipV="1">
                <a:off x="4379" y="2496"/>
                <a:ext cx="1" cy="235"/>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659" name="Line 603">
                <a:extLst>
                  <a:ext uri="{FF2B5EF4-FFF2-40B4-BE49-F238E27FC236}">
                    <a16:creationId xmlns:a16="http://schemas.microsoft.com/office/drawing/2014/main" id="{9E5DA704-5B08-B354-0322-1BD64D28ED6E}"/>
                  </a:ext>
                </a:extLst>
              </p:cNvPr>
              <p:cNvSpPr>
                <a:spLocks noChangeShapeType="1"/>
              </p:cNvSpPr>
              <p:nvPr/>
            </p:nvSpPr>
            <p:spPr bwMode="auto">
              <a:xfrm>
                <a:off x="2469" y="2729"/>
                <a:ext cx="1910" cy="1"/>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nvGrpSpPr>
              <p:cNvPr id="45660" name="Group 604">
                <a:extLst>
                  <a:ext uri="{FF2B5EF4-FFF2-40B4-BE49-F238E27FC236}">
                    <a16:creationId xmlns:a16="http://schemas.microsoft.com/office/drawing/2014/main" id="{948D15CD-B19F-2D13-74BB-782D41D5D95E}"/>
                  </a:ext>
                </a:extLst>
              </p:cNvPr>
              <p:cNvGrpSpPr>
                <a:grpSpLocks/>
              </p:cNvGrpSpPr>
              <p:nvPr/>
            </p:nvGrpSpPr>
            <p:grpSpPr bwMode="auto">
              <a:xfrm>
                <a:off x="3960" y="1991"/>
                <a:ext cx="11" cy="8"/>
                <a:chOff x="3960" y="1991"/>
                <a:chExt cx="11" cy="8"/>
              </a:xfrm>
            </p:grpSpPr>
            <p:sp>
              <p:nvSpPr>
                <p:cNvPr id="45661" name="Freeform 605">
                  <a:extLst>
                    <a:ext uri="{FF2B5EF4-FFF2-40B4-BE49-F238E27FC236}">
                      <a16:creationId xmlns:a16="http://schemas.microsoft.com/office/drawing/2014/main" id="{D69EC673-80A7-D80A-DBF5-FD91F761748C}"/>
                    </a:ext>
                  </a:extLst>
                </p:cNvPr>
                <p:cNvSpPr>
                  <a:spLocks/>
                </p:cNvSpPr>
                <p:nvPr/>
              </p:nvSpPr>
              <p:spPr bwMode="auto">
                <a:xfrm>
                  <a:off x="3960" y="1995"/>
                  <a:ext cx="11" cy="4"/>
                </a:xfrm>
                <a:custGeom>
                  <a:avLst/>
                  <a:gdLst>
                    <a:gd name="T0" fmla="*/ 0 w 11"/>
                    <a:gd name="T1" fmla="*/ 0 h 4"/>
                    <a:gd name="T2" fmla="*/ 0 w 11"/>
                    <a:gd name="T3" fmla="*/ 4 h 4"/>
                    <a:gd name="T4" fmla="*/ 5 w 11"/>
                    <a:gd name="T5" fmla="*/ 4 h 4"/>
                    <a:gd name="T6" fmla="*/ 7 w 11"/>
                    <a:gd name="T7" fmla="*/ 4 h 4"/>
                    <a:gd name="T8" fmla="*/ 9 w 11"/>
                    <a:gd name="T9" fmla="*/ 4 h 4"/>
                    <a:gd name="T10" fmla="*/ 11 w 11"/>
                    <a:gd name="T11" fmla="*/ 0 h 4"/>
                  </a:gdLst>
                  <a:ahLst/>
                  <a:cxnLst>
                    <a:cxn ang="0">
                      <a:pos x="T0" y="T1"/>
                    </a:cxn>
                    <a:cxn ang="0">
                      <a:pos x="T2" y="T3"/>
                    </a:cxn>
                    <a:cxn ang="0">
                      <a:pos x="T4" y="T5"/>
                    </a:cxn>
                    <a:cxn ang="0">
                      <a:pos x="T6" y="T7"/>
                    </a:cxn>
                    <a:cxn ang="0">
                      <a:pos x="T8" y="T9"/>
                    </a:cxn>
                    <a:cxn ang="0">
                      <a:pos x="T10" y="T11"/>
                    </a:cxn>
                  </a:cxnLst>
                  <a:rect l="0" t="0" r="r" b="b"/>
                  <a:pathLst>
                    <a:path w="11" h="4">
                      <a:moveTo>
                        <a:pt x="0" y="0"/>
                      </a:moveTo>
                      <a:lnTo>
                        <a:pt x="0" y="4"/>
                      </a:lnTo>
                      <a:lnTo>
                        <a:pt x="5" y="4"/>
                      </a:lnTo>
                      <a:lnTo>
                        <a:pt x="7" y="4"/>
                      </a:lnTo>
                      <a:lnTo>
                        <a:pt x="9" y="4"/>
                      </a:lnTo>
                      <a:lnTo>
                        <a:pt x="11"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662" name="Freeform 606">
                  <a:extLst>
                    <a:ext uri="{FF2B5EF4-FFF2-40B4-BE49-F238E27FC236}">
                      <a16:creationId xmlns:a16="http://schemas.microsoft.com/office/drawing/2014/main" id="{609E1F85-1EEC-73CF-BC0E-4A0A371F80A2}"/>
                    </a:ext>
                  </a:extLst>
                </p:cNvPr>
                <p:cNvSpPr>
                  <a:spLocks/>
                </p:cNvSpPr>
                <p:nvPr/>
              </p:nvSpPr>
              <p:spPr bwMode="auto">
                <a:xfrm>
                  <a:off x="3960" y="1991"/>
                  <a:ext cx="11" cy="4"/>
                </a:xfrm>
                <a:custGeom>
                  <a:avLst/>
                  <a:gdLst>
                    <a:gd name="T0" fmla="*/ 11 w 11"/>
                    <a:gd name="T1" fmla="*/ 4 h 4"/>
                    <a:gd name="T2" fmla="*/ 9 w 11"/>
                    <a:gd name="T3" fmla="*/ 2 h 4"/>
                    <a:gd name="T4" fmla="*/ 7 w 11"/>
                    <a:gd name="T5" fmla="*/ 0 h 4"/>
                    <a:gd name="T6" fmla="*/ 5 w 11"/>
                    <a:gd name="T7" fmla="*/ 0 h 4"/>
                    <a:gd name="T8" fmla="*/ 0 w 11"/>
                    <a:gd name="T9" fmla="*/ 2 h 4"/>
                    <a:gd name="T10" fmla="*/ 0 w 11"/>
                    <a:gd name="T11" fmla="*/ 4 h 4"/>
                  </a:gdLst>
                  <a:ahLst/>
                  <a:cxnLst>
                    <a:cxn ang="0">
                      <a:pos x="T0" y="T1"/>
                    </a:cxn>
                    <a:cxn ang="0">
                      <a:pos x="T2" y="T3"/>
                    </a:cxn>
                    <a:cxn ang="0">
                      <a:pos x="T4" y="T5"/>
                    </a:cxn>
                    <a:cxn ang="0">
                      <a:pos x="T6" y="T7"/>
                    </a:cxn>
                    <a:cxn ang="0">
                      <a:pos x="T8" y="T9"/>
                    </a:cxn>
                    <a:cxn ang="0">
                      <a:pos x="T10" y="T11"/>
                    </a:cxn>
                  </a:cxnLst>
                  <a:rect l="0" t="0" r="r" b="b"/>
                  <a:pathLst>
                    <a:path w="11" h="4">
                      <a:moveTo>
                        <a:pt x="11" y="4"/>
                      </a:moveTo>
                      <a:lnTo>
                        <a:pt x="9" y="2"/>
                      </a:lnTo>
                      <a:lnTo>
                        <a:pt x="7" y="0"/>
                      </a:lnTo>
                      <a:lnTo>
                        <a:pt x="5" y="0"/>
                      </a:lnTo>
                      <a:lnTo>
                        <a:pt x="0" y="2"/>
                      </a:lnTo>
                      <a:lnTo>
                        <a:pt x="0" y="4"/>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grpSp>
            <p:nvGrpSpPr>
              <p:cNvPr id="45663" name="Group 607">
                <a:extLst>
                  <a:ext uri="{FF2B5EF4-FFF2-40B4-BE49-F238E27FC236}">
                    <a16:creationId xmlns:a16="http://schemas.microsoft.com/office/drawing/2014/main" id="{21AA4086-5533-A746-0DF0-62EF36046656}"/>
                  </a:ext>
                </a:extLst>
              </p:cNvPr>
              <p:cNvGrpSpPr>
                <a:grpSpLocks/>
              </p:cNvGrpSpPr>
              <p:nvPr/>
            </p:nvGrpSpPr>
            <p:grpSpPr bwMode="auto">
              <a:xfrm>
                <a:off x="3963" y="2720"/>
                <a:ext cx="10" cy="9"/>
                <a:chOff x="3963" y="2720"/>
                <a:chExt cx="10" cy="9"/>
              </a:xfrm>
            </p:grpSpPr>
            <p:sp>
              <p:nvSpPr>
                <p:cNvPr id="45664" name="Freeform 608">
                  <a:extLst>
                    <a:ext uri="{FF2B5EF4-FFF2-40B4-BE49-F238E27FC236}">
                      <a16:creationId xmlns:a16="http://schemas.microsoft.com/office/drawing/2014/main" id="{0BA7C475-B038-2BEC-9E0D-FC24EBAF3DBC}"/>
                    </a:ext>
                  </a:extLst>
                </p:cNvPr>
                <p:cNvSpPr>
                  <a:spLocks/>
                </p:cNvSpPr>
                <p:nvPr/>
              </p:nvSpPr>
              <p:spPr bwMode="auto">
                <a:xfrm>
                  <a:off x="3963" y="2724"/>
                  <a:ext cx="10" cy="5"/>
                </a:xfrm>
                <a:custGeom>
                  <a:avLst/>
                  <a:gdLst>
                    <a:gd name="T0" fmla="*/ 0 w 10"/>
                    <a:gd name="T1" fmla="*/ 0 h 5"/>
                    <a:gd name="T2" fmla="*/ 0 w 10"/>
                    <a:gd name="T3" fmla="*/ 5 h 5"/>
                    <a:gd name="T4" fmla="*/ 4 w 10"/>
                    <a:gd name="T5" fmla="*/ 5 h 5"/>
                    <a:gd name="T6" fmla="*/ 6 w 10"/>
                    <a:gd name="T7" fmla="*/ 5 h 5"/>
                    <a:gd name="T8" fmla="*/ 8 w 10"/>
                    <a:gd name="T9" fmla="*/ 5 h 5"/>
                    <a:gd name="T10" fmla="*/ 10 w 10"/>
                    <a:gd name="T11" fmla="*/ 0 h 5"/>
                  </a:gdLst>
                  <a:ahLst/>
                  <a:cxnLst>
                    <a:cxn ang="0">
                      <a:pos x="T0" y="T1"/>
                    </a:cxn>
                    <a:cxn ang="0">
                      <a:pos x="T2" y="T3"/>
                    </a:cxn>
                    <a:cxn ang="0">
                      <a:pos x="T4" y="T5"/>
                    </a:cxn>
                    <a:cxn ang="0">
                      <a:pos x="T6" y="T7"/>
                    </a:cxn>
                    <a:cxn ang="0">
                      <a:pos x="T8" y="T9"/>
                    </a:cxn>
                    <a:cxn ang="0">
                      <a:pos x="T10" y="T11"/>
                    </a:cxn>
                  </a:cxnLst>
                  <a:rect l="0" t="0" r="r" b="b"/>
                  <a:pathLst>
                    <a:path w="10" h="5">
                      <a:moveTo>
                        <a:pt x="0" y="0"/>
                      </a:moveTo>
                      <a:lnTo>
                        <a:pt x="0" y="5"/>
                      </a:lnTo>
                      <a:lnTo>
                        <a:pt x="4" y="5"/>
                      </a:lnTo>
                      <a:lnTo>
                        <a:pt x="6" y="5"/>
                      </a:lnTo>
                      <a:lnTo>
                        <a:pt x="8" y="5"/>
                      </a:lnTo>
                      <a:lnTo>
                        <a:pt x="1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5665" name="Freeform 609">
                  <a:extLst>
                    <a:ext uri="{FF2B5EF4-FFF2-40B4-BE49-F238E27FC236}">
                      <a16:creationId xmlns:a16="http://schemas.microsoft.com/office/drawing/2014/main" id="{AD4015C1-EBFA-9C33-DD7A-6C3EA607890D}"/>
                    </a:ext>
                  </a:extLst>
                </p:cNvPr>
                <p:cNvSpPr>
                  <a:spLocks/>
                </p:cNvSpPr>
                <p:nvPr/>
              </p:nvSpPr>
              <p:spPr bwMode="auto">
                <a:xfrm>
                  <a:off x="3963" y="2720"/>
                  <a:ext cx="10" cy="4"/>
                </a:xfrm>
                <a:custGeom>
                  <a:avLst/>
                  <a:gdLst>
                    <a:gd name="T0" fmla="*/ 10 w 10"/>
                    <a:gd name="T1" fmla="*/ 4 h 4"/>
                    <a:gd name="T2" fmla="*/ 8 w 10"/>
                    <a:gd name="T3" fmla="*/ 2 h 4"/>
                    <a:gd name="T4" fmla="*/ 6 w 10"/>
                    <a:gd name="T5" fmla="*/ 0 h 4"/>
                    <a:gd name="T6" fmla="*/ 4 w 10"/>
                    <a:gd name="T7" fmla="*/ 0 h 4"/>
                    <a:gd name="T8" fmla="*/ 0 w 10"/>
                    <a:gd name="T9" fmla="*/ 2 h 4"/>
                    <a:gd name="T10" fmla="*/ 0 w 10"/>
                    <a:gd name="T11" fmla="*/ 4 h 4"/>
                  </a:gdLst>
                  <a:ahLst/>
                  <a:cxnLst>
                    <a:cxn ang="0">
                      <a:pos x="T0" y="T1"/>
                    </a:cxn>
                    <a:cxn ang="0">
                      <a:pos x="T2" y="T3"/>
                    </a:cxn>
                    <a:cxn ang="0">
                      <a:pos x="T4" y="T5"/>
                    </a:cxn>
                    <a:cxn ang="0">
                      <a:pos x="T6" y="T7"/>
                    </a:cxn>
                    <a:cxn ang="0">
                      <a:pos x="T8" y="T9"/>
                    </a:cxn>
                    <a:cxn ang="0">
                      <a:pos x="T10" y="T11"/>
                    </a:cxn>
                  </a:cxnLst>
                  <a:rect l="0" t="0" r="r" b="b"/>
                  <a:pathLst>
                    <a:path w="10" h="4">
                      <a:moveTo>
                        <a:pt x="10" y="4"/>
                      </a:moveTo>
                      <a:lnTo>
                        <a:pt x="8" y="2"/>
                      </a:lnTo>
                      <a:lnTo>
                        <a:pt x="6" y="0"/>
                      </a:lnTo>
                      <a:lnTo>
                        <a:pt x="4" y="0"/>
                      </a:lnTo>
                      <a:lnTo>
                        <a:pt x="0" y="2"/>
                      </a:lnTo>
                      <a:lnTo>
                        <a:pt x="0" y="4"/>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grpSp>
      </p:grpSp>
    </p:spTree>
  </p:cSld>
  <p:clrMapOvr>
    <a:masterClrMapping/>
  </p:clrMapOvr>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168" name="Group 64">
            <a:extLst>
              <a:ext uri="{FF2B5EF4-FFF2-40B4-BE49-F238E27FC236}">
                <a16:creationId xmlns:a16="http://schemas.microsoft.com/office/drawing/2014/main" id="{BE11CC6B-4A5B-DAA9-8987-29BAC2EB7EE8}"/>
              </a:ext>
            </a:extLst>
          </p:cNvPr>
          <p:cNvGrpSpPr>
            <a:grpSpLocks/>
          </p:cNvGrpSpPr>
          <p:nvPr/>
        </p:nvGrpSpPr>
        <p:grpSpPr bwMode="auto">
          <a:xfrm>
            <a:off x="2057401" y="658813"/>
            <a:ext cx="8188325" cy="4438650"/>
            <a:chOff x="336" y="415"/>
            <a:chExt cx="5158" cy="2796"/>
          </a:xfrm>
        </p:grpSpPr>
        <p:sp>
          <p:nvSpPr>
            <p:cNvPr id="47163" name="Rectangle 59">
              <a:extLst>
                <a:ext uri="{FF2B5EF4-FFF2-40B4-BE49-F238E27FC236}">
                  <a16:creationId xmlns:a16="http://schemas.microsoft.com/office/drawing/2014/main" id="{0CA854D8-A85F-AE7A-556E-D4484415145B}"/>
                </a:ext>
              </a:extLst>
            </p:cNvPr>
            <p:cNvSpPr>
              <a:spLocks noChangeArrowheads="1"/>
            </p:cNvSpPr>
            <p:nvPr/>
          </p:nvSpPr>
          <p:spPr bwMode="auto">
            <a:xfrm>
              <a:off x="1205" y="3038"/>
              <a:ext cx="2872" cy="1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66FF66"/>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b="1">
                  <a:solidFill>
                    <a:srgbClr val="FFCCFF"/>
                  </a:solidFill>
                  <a:latin typeface="Arial" panose="020B0604020202020204" pitchFamily="34" charset="0"/>
                </a:rPr>
                <a:t>        a)                           b)                           c)</a:t>
              </a:r>
              <a:endParaRPr lang="en-US" altLang="en-US" sz="2400" b="1">
                <a:solidFill>
                  <a:srgbClr val="FFCCFF"/>
                </a:solidFill>
                <a:effectLst>
                  <a:outerShdw blurRad="38100" dist="38100" dir="2700000" algn="tl">
                    <a:srgbClr val="000000"/>
                  </a:outerShdw>
                </a:effectLst>
                <a:latin typeface="Times New Roman" panose="02020603050405020304" pitchFamily="18" charset="0"/>
              </a:endParaRPr>
            </a:p>
          </p:txBody>
        </p:sp>
        <p:sp>
          <p:nvSpPr>
            <p:cNvPr id="47107" name="Text Box 3">
              <a:extLst>
                <a:ext uri="{FF2B5EF4-FFF2-40B4-BE49-F238E27FC236}">
                  <a16:creationId xmlns:a16="http://schemas.microsoft.com/office/drawing/2014/main" id="{C93E3EAA-7367-512D-8728-4273F4ACDB9A}"/>
                </a:ext>
              </a:extLst>
            </p:cNvPr>
            <p:cNvSpPr txBox="1">
              <a:spLocks noChangeArrowheads="1"/>
            </p:cNvSpPr>
            <p:nvPr/>
          </p:nvSpPr>
          <p:spPr bwMode="auto">
            <a:xfrm>
              <a:off x="336" y="415"/>
              <a:ext cx="5158" cy="6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lvl="2"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A)  FSC Circuit Diagram </a:t>
              </a:r>
            </a:p>
            <a:p>
              <a:pPr lvl="2"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B)  FSC Digital Model (Lf represented as inductor) </a:t>
              </a:r>
            </a:p>
            <a:p>
              <a:pPr lvl="2" eaLnBrk="0" fontAlgn="base" hangingPunct="0">
                <a:spcBef>
                  <a:spcPct val="0"/>
                </a:spcBef>
                <a:spcAft>
                  <a:spcPct val="0"/>
                </a:spcAft>
              </a:pPr>
              <a:r>
                <a:rPr lang="en-US" altLang="en-US" sz="2000" b="1">
                  <a:solidFill>
                    <a:srgbClr val="FFFFFF"/>
                  </a:solidFill>
                  <a:effectLst>
                    <a:outerShdw blurRad="38100" dist="38100" dir="2700000" algn="tl">
                      <a:srgbClr val="000000"/>
                    </a:outerShdw>
                  </a:effectLst>
                  <a:latin typeface="Bookman Old Style" panose="02050604050505020204" pitchFamily="18" charset="0"/>
                </a:rPr>
                <a:t>C)  FSC Digital Model (Lf represented as transformer) </a:t>
              </a:r>
            </a:p>
          </p:txBody>
        </p:sp>
        <p:grpSp>
          <p:nvGrpSpPr>
            <p:cNvPr id="47165" name="Group 61">
              <a:extLst>
                <a:ext uri="{FF2B5EF4-FFF2-40B4-BE49-F238E27FC236}">
                  <a16:creationId xmlns:a16="http://schemas.microsoft.com/office/drawing/2014/main" id="{DCF70C90-6C5D-E4B9-F040-9528ACB22590}"/>
                </a:ext>
              </a:extLst>
            </p:cNvPr>
            <p:cNvGrpSpPr>
              <a:grpSpLocks/>
            </p:cNvGrpSpPr>
            <p:nvPr/>
          </p:nvGrpSpPr>
          <p:grpSpPr bwMode="auto">
            <a:xfrm>
              <a:off x="1107" y="1531"/>
              <a:ext cx="851" cy="1337"/>
              <a:chOff x="1107" y="1531"/>
              <a:chExt cx="851" cy="1337"/>
            </a:xfrm>
          </p:grpSpPr>
          <p:sp>
            <p:nvSpPr>
              <p:cNvPr id="47109" name="Line 5">
                <a:extLst>
                  <a:ext uri="{FF2B5EF4-FFF2-40B4-BE49-F238E27FC236}">
                    <a16:creationId xmlns:a16="http://schemas.microsoft.com/office/drawing/2014/main" id="{D0ABF0AB-B2CB-6AB8-9BF8-CEE8E0D8FDCC}"/>
                  </a:ext>
                </a:extLst>
              </p:cNvPr>
              <p:cNvSpPr>
                <a:spLocks noChangeShapeType="1"/>
              </p:cNvSpPr>
              <p:nvPr/>
            </p:nvSpPr>
            <p:spPr bwMode="auto">
              <a:xfrm>
                <a:off x="1346" y="1539"/>
                <a:ext cx="1" cy="309"/>
              </a:xfrm>
              <a:prstGeom prst="line">
                <a:avLst/>
              </a:prstGeom>
              <a:noFill/>
              <a:ln w="38100">
                <a:solidFill>
                  <a:srgbClr val="66FF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nvGrpSpPr>
              <p:cNvPr id="47112" name="Group 8">
                <a:extLst>
                  <a:ext uri="{FF2B5EF4-FFF2-40B4-BE49-F238E27FC236}">
                    <a16:creationId xmlns:a16="http://schemas.microsoft.com/office/drawing/2014/main" id="{67A30821-FB96-8D96-7B94-F26C04797763}"/>
                  </a:ext>
                </a:extLst>
              </p:cNvPr>
              <p:cNvGrpSpPr>
                <a:grpSpLocks/>
              </p:cNvGrpSpPr>
              <p:nvPr/>
            </p:nvGrpSpPr>
            <p:grpSpPr bwMode="auto">
              <a:xfrm>
                <a:off x="1254" y="1863"/>
                <a:ext cx="174" cy="81"/>
                <a:chOff x="1254" y="1863"/>
                <a:chExt cx="174" cy="81"/>
              </a:xfrm>
            </p:grpSpPr>
            <p:sp>
              <p:nvSpPr>
                <p:cNvPr id="47110" name="Line 6">
                  <a:extLst>
                    <a:ext uri="{FF2B5EF4-FFF2-40B4-BE49-F238E27FC236}">
                      <a16:creationId xmlns:a16="http://schemas.microsoft.com/office/drawing/2014/main" id="{BE5397F4-31C6-8404-DA32-E4FC87C9EADB}"/>
                    </a:ext>
                  </a:extLst>
                </p:cNvPr>
                <p:cNvSpPr>
                  <a:spLocks noChangeShapeType="1"/>
                </p:cNvSpPr>
                <p:nvPr/>
              </p:nvSpPr>
              <p:spPr bwMode="auto">
                <a:xfrm>
                  <a:off x="1254" y="1863"/>
                  <a:ext cx="174" cy="1"/>
                </a:xfrm>
                <a:prstGeom prst="line">
                  <a:avLst/>
                </a:prstGeom>
                <a:noFill/>
                <a:ln w="76200">
                  <a:solidFill>
                    <a:srgbClr val="FF00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7111" name="Line 7">
                  <a:extLst>
                    <a:ext uri="{FF2B5EF4-FFF2-40B4-BE49-F238E27FC236}">
                      <a16:creationId xmlns:a16="http://schemas.microsoft.com/office/drawing/2014/main" id="{8D9C0E25-D5DD-5CD2-8099-46A7881EFE9C}"/>
                    </a:ext>
                  </a:extLst>
                </p:cNvPr>
                <p:cNvSpPr>
                  <a:spLocks noChangeShapeType="1"/>
                </p:cNvSpPr>
                <p:nvPr/>
              </p:nvSpPr>
              <p:spPr bwMode="auto">
                <a:xfrm>
                  <a:off x="1254" y="1943"/>
                  <a:ext cx="174" cy="1"/>
                </a:xfrm>
                <a:prstGeom prst="line">
                  <a:avLst/>
                </a:prstGeom>
                <a:noFill/>
                <a:ln w="76200">
                  <a:solidFill>
                    <a:srgbClr val="FF00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sp>
            <p:nvSpPr>
              <p:cNvPr id="47113" name="Line 9">
                <a:extLst>
                  <a:ext uri="{FF2B5EF4-FFF2-40B4-BE49-F238E27FC236}">
                    <a16:creationId xmlns:a16="http://schemas.microsoft.com/office/drawing/2014/main" id="{8BBE446D-C349-5ED7-1F55-4B93B390FD99}"/>
                  </a:ext>
                </a:extLst>
              </p:cNvPr>
              <p:cNvSpPr>
                <a:spLocks noChangeShapeType="1"/>
              </p:cNvSpPr>
              <p:nvPr/>
            </p:nvSpPr>
            <p:spPr bwMode="auto">
              <a:xfrm>
                <a:off x="1335" y="1962"/>
                <a:ext cx="1" cy="207"/>
              </a:xfrm>
              <a:prstGeom prst="line">
                <a:avLst/>
              </a:prstGeom>
              <a:noFill/>
              <a:ln w="38100">
                <a:solidFill>
                  <a:srgbClr val="66FF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7114" name="Line 10">
                <a:extLst>
                  <a:ext uri="{FF2B5EF4-FFF2-40B4-BE49-F238E27FC236}">
                    <a16:creationId xmlns:a16="http://schemas.microsoft.com/office/drawing/2014/main" id="{1735B6A8-B546-F074-00BB-606E874A187A}"/>
                  </a:ext>
                </a:extLst>
              </p:cNvPr>
              <p:cNvSpPr>
                <a:spLocks noChangeShapeType="1"/>
              </p:cNvSpPr>
              <p:nvPr/>
            </p:nvSpPr>
            <p:spPr bwMode="auto">
              <a:xfrm flipV="1">
                <a:off x="1335" y="2166"/>
                <a:ext cx="325" cy="2"/>
              </a:xfrm>
              <a:prstGeom prst="line">
                <a:avLst/>
              </a:prstGeom>
              <a:noFill/>
              <a:ln w="38100">
                <a:solidFill>
                  <a:srgbClr val="66FF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7115" name="Line 11">
                <a:extLst>
                  <a:ext uri="{FF2B5EF4-FFF2-40B4-BE49-F238E27FC236}">
                    <a16:creationId xmlns:a16="http://schemas.microsoft.com/office/drawing/2014/main" id="{30B120E7-DFCF-C63C-278E-B217262CFDE0}"/>
                  </a:ext>
                </a:extLst>
              </p:cNvPr>
              <p:cNvSpPr>
                <a:spLocks noChangeShapeType="1"/>
              </p:cNvSpPr>
              <p:nvPr/>
            </p:nvSpPr>
            <p:spPr bwMode="auto">
              <a:xfrm flipV="1">
                <a:off x="1660" y="1539"/>
                <a:ext cx="1" cy="623"/>
              </a:xfrm>
              <a:prstGeom prst="line">
                <a:avLst/>
              </a:prstGeom>
              <a:noFill/>
              <a:ln w="38100">
                <a:solidFill>
                  <a:srgbClr val="66FF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7116" name="Rectangle 12">
                <a:extLst>
                  <a:ext uri="{FF2B5EF4-FFF2-40B4-BE49-F238E27FC236}">
                    <a16:creationId xmlns:a16="http://schemas.microsoft.com/office/drawing/2014/main" id="{2CF1409A-F8D1-DD79-4C7F-A026B5F3D1EE}"/>
                  </a:ext>
                </a:extLst>
              </p:cNvPr>
              <p:cNvSpPr>
                <a:spLocks noChangeArrowheads="1"/>
              </p:cNvSpPr>
              <p:nvPr/>
            </p:nvSpPr>
            <p:spPr bwMode="auto">
              <a:xfrm>
                <a:off x="1609" y="1740"/>
                <a:ext cx="105" cy="266"/>
              </a:xfrm>
              <a:prstGeom prst="rect">
                <a:avLst/>
              </a:prstGeom>
              <a:solidFill>
                <a:srgbClr val="66FF66"/>
              </a:solidFill>
              <a:ln w="38100">
                <a:solidFill>
                  <a:srgbClr val="66FF66"/>
                </a:solidFill>
                <a:miter lim="800000"/>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7117" name="Line 13">
                <a:extLst>
                  <a:ext uri="{FF2B5EF4-FFF2-40B4-BE49-F238E27FC236}">
                    <a16:creationId xmlns:a16="http://schemas.microsoft.com/office/drawing/2014/main" id="{8E007C4C-AE88-0FA6-2B13-38161DFBB862}"/>
                  </a:ext>
                </a:extLst>
              </p:cNvPr>
              <p:cNvSpPr>
                <a:spLocks noChangeShapeType="1"/>
              </p:cNvSpPr>
              <p:nvPr/>
            </p:nvSpPr>
            <p:spPr bwMode="auto">
              <a:xfrm>
                <a:off x="1723" y="1871"/>
                <a:ext cx="111" cy="1"/>
              </a:xfrm>
              <a:prstGeom prst="line">
                <a:avLst/>
              </a:prstGeom>
              <a:noFill/>
              <a:ln w="38100">
                <a:solidFill>
                  <a:srgbClr val="66FF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7118" name="Line 14">
                <a:extLst>
                  <a:ext uri="{FF2B5EF4-FFF2-40B4-BE49-F238E27FC236}">
                    <a16:creationId xmlns:a16="http://schemas.microsoft.com/office/drawing/2014/main" id="{45A6B167-22BC-6A44-084C-F03AF392A0D8}"/>
                  </a:ext>
                </a:extLst>
              </p:cNvPr>
              <p:cNvSpPr>
                <a:spLocks noChangeShapeType="1"/>
              </p:cNvSpPr>
              <p:nvPr/>
            </p:nvSpPr>
            <p:spPr bwMode="auto">
              <a:xfrm>
                <a:off x="1831" y="1890"/>
                <a:ext cx="1" cy="532"/>
              </a:xfrm>
              <a:prstGeom prst="line">
                <a:avLst/>
              </a:prstGeom>
              <a:noFill/>
              <a:ln w="38100">
                <a:solidFill>
                  <a:srgbClr val="66FF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7119" name="Rectangle 15">
                <a:extLst>
                  <a:ext uri="{FF2B5EF4-FFF2-40B4-BE49-F238E27FC236}">
                    <a16:creationId xmlns:a16="http://schemas.microsoft.com/office/drawing/2014/main" id="{913F8F30-63AC-9A46-B4FF-38858D19BA6C}"/>
                  </a:ext>
                </a:extLst>
              </p:cNvPr>
              <p:cNvSpPr>
                <a:spLocks noChangeArrowheads="1"/>
              </p:cNvSpPr>
              <p:nvPr/>
            </p:nvSpPr>
            <p:spPr bwMode="auto">
              <a:xfrm>
                <a:off x="1807" y="2431"/>
                <a:ext cx="58" cy="220"/>
              </a:xfrm>
              <a:prstGeom prst="rect">
                <a:avLst/>
              </a:prstGeom>
              <a:solidFill>
                <a:schemeClr val="folHlink"/>
              </a:solidFill>
              <a:ln w="38100">
                <a:solidFill>
                  <a:schemeClr val="folHlink"/>
                </a:solidFill>
                <a:miter lim="800000"/>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7120" name="Line 16">
                <a:extLst>
                  <a:ext uri="{FF2B5EF4-FFF2-40B4-BE49-F238E27FC236}">
                    <a16:creationId xmlns:a16="http://schemas.microsoft.com/office/drawing/2014/main" id="{A4907EED-21A6-5739-8C63-0BBF1311D9E2}"/>
                  </a:ext>
                </a:extLst>
              </p:cNvPr>
              <p:cNvSpPr>
                <a:spLocks noChangeShapeType="1"/>
              </p:cNvSpPr>
              <p:nvPr/>
            </p:nvSpPr>
            <p:spPr bwMode="auto">
              <a:xfrm>
                <a:off x="1831" y="2660"/>
                <a:ext cx="1" cy="192"/>
              </a:xfrm>
              <a:prstGeom prst="line">
                <a:avLst/>
              </a:prstGeom>
              <a:noFill/>
              <a:ln w="38100">
                <a:solidFill>
                  <a:srgbClr val="66FF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7122" name="Rectangle 18">
                <a:extLst>
                  <a:ext uri="{FF2B5EF4-FFF2-40B4-BE49-F238E27FC236}">
                    <a16:creationId xmlns:a16="http://schemas.microsoft.com/office/drawing/2014/main" id="{D742277F-C386-4580-8F26-BA497BAABF45}"/>
                  </a:ext>
                </a:extLst>
              </p:cNvPr>
              <p:cNvSpPr>
                <a:spLocks noChangeArrowheads="1"/>
              </p:cNvSpPr>
              <p:nvPr/>
            </p:nvSpPr>
            <p:spPr bwMode="auto">
              <a:xfrm>
                <a:off x="1107" y="2055"/>
                <a:ext cx="152" cy="1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66FF66"/>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b="1">
                    <a:solidFill>
                      <a:srgbClr val="FFCCFF"/>
                    </a:solidFill>
                    <a:latin typeface="Arial" panose="020B0604020202020204" pitchFamily="34" charset="0"/>
                  </a:rPr>
                  <a:t>Cf</a:t>
                </a:r>
                <a:endParaRPr lang="en-US" altLang="en-US" sz="2400" b="1">
                  <a:solidFill>
                    <a:srgbClr val="FFCCFF"/>
                  </a:solidFill>
                  <a:effectLst>
                    <a:outerShdw blurRad="38100" dist="38100" dir="2700000" algn="tl">
                      <a:srgbClr val="000000"/>
                    </a:outerShdw>
                  </a:effectLst>
                  <a:latin typeface="Times New Roman" panose="02020603050405020304" pitchFamily="18" charset="0"/>
                </a:endParaRPr>
              </a:p>
            </p:txBody>
          </p:sp>
          <p:sp>
            <p:nvSpPr>
              <p:cNvPr id="47123" name="Rectangle 19">
                <a:extLst>
                  <a:ext uri="{FF2B5EF4-FFF2-40B4-BE49-F238E27FC236}">
                    <a16:creationId xmlns:a16="http://schemas.microsoft.com/office/drawing/2014/main" id="{D8290DA4-F547-822A-0300-31FDF0AB9874}"/>
                  </a:ext>
                </a:extLst>
              </p:cNvPr>
              <p:cNvSpPr>
                <a:spLocks noChangeArrowheads="1"/>
              </p:cNvSpPr>
              <p:nvPr/>
            </p:nvSpPr>
            <p:spPr bwMode="auto">
              <a:xfrm>
                <a:off x="1822" y="1687"/>
                <a:ext cx="136" cy="1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66FF66"/>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b="1">
                    <a:solidFill>
                      <a:srgbClr val="FFCCFF"/>
                    </a:solidFill>
                    <a:latin typeface="Arial" panose="020B0604020202020204" pitchFamily="34" charset="0"/>
                  </a:rPr>
                  <a:t>Lf</a:t>
                </a:r>
                <a:endParaRPr lang="en-US" altLang="en-US" sz="2400" b="1">
                  <a:solidFill>
                    <a:srgbClr val="FFCCFF"/>
                  </a:solidFill>
                  <a:effectLst>
                    <a:outerShdw blurRad="38100" dist="38100" dir="2700000" algn="tl">
                      <a:srgbClr val="000000"/>
                    </a:outerShdw>
                  </a:effectLst>
                  <a:latin typeface="Times New Roman" panose="02020603050405020304" pitchFamily="18" charset="0"/>
                </a:endParaRPr>
              </a:p>
            </p:txBody>
          </p:sp>
          <p:sp>
            <p:nvSpPr>
              <p:cNvPr id="47124" name="Rectangle 20">
                <a:extLst>
                  <a:ext uri="{FF2B5EF4-FFF2-40B4-BE49-F238E27FC236}">
                    <a16:creationId xmlns:a16="http://schemas.microsoft.com/office/drawing/2014/main" id="{4383DCEA-8A6D-6F18-C8A8-DBDA326A89E4}"/>
                  </a:ext>
                </a:extLst>
              </p:cNvPr>
              <p:cNvSpPr>
                <a:spLocks noChangeArrowheads="1"/>
              </p:cNvSpPr>
              <p:nvPr/>
            </p:nvSpPr>
            <p:spPr bwMode="auto">
              <a:xfrm>
                <a:off x="1538" y="2486"/>
                <a:ext cx="152" cy="1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66FF66"/>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b="1">
                    <a:solidFill>
                      <a:srgbClr val="FFCCFF"/>
                    </a:solidFill>
                    <a:latin typeface="Arial" panose="020B0604020202020204" pitchFamily="34" charset="0"/>
                  </a:rPr>
                  <a:t>Rf</a:t>
                </a:r>
                <a:endParaRPr lang="en-US" altLang="en-US" sz="2400" b="1">
                  <a:solidFill>
                    <a:srgbClr val="FFCCFF"/>
                  </a:solidFill>
                  <a:effectLst>
                    <a:outerShdw blurRad="38100" dist="38100" dir="2700000" algn="tl">
                      <a:srgbClr val="000000"/>
                    </a:outerShdw>
                  </a:effectLst>
                  <a:latin typeface="Times New Roman" panose="02020603050405020304" pitchFamily="18" charset="0"/>
                </a:endParaRPr>
              </a:p>
            </p:txBody>
          </p:sp>
          <p:sp>
            <p:nvSpPr>
              <p:cNvPr id="47108" name="Line 4">
                <a:extLst>
                  <a:ext uri="{FF2B5EF4-FFF2-40B4-BE49-F238E27FC236}">
                    <a16:creationId xmlns:a16="http://schemas.microsoft.com/office/drawing/2014/main" id="{4B6873AE-AC2B-2820-6E82-C343243DAD7E}"/>
                  </a:ext>
                </a:extLst>
              </p:cNvPr>
              <p:cNvSpPr>
                <a:spLocks noChangeShapeType="1"/>
              </p:cNvSpPr>
              <p:nvPr/>
            </p:nvSpPr>
            <p:spPr bwMode="auto">
              <a:xfrm>
                <a:off x="1224" y="1531"/>
                <a:ext cx="717" cy="1"/>
              </a:xfrm>
              <a:prstGeom prst="line">
                <a:avLst/>
              </a:prstGeom>
              <a:noFill/>
              <a:ln w="76200">
                <a:solidFill>
                  <a:schemeClr va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7121" name="Line 17">
                <a:extLst>
                  <a:ext uri="{FF2B5EF4-FFF2-40B4-BE49-F238E27FC236}">
                    <a16:creationId xmlns:a16="http://schemas.microsoft.com/office/drawing/2014/main" id="{0C1711C8-237D-92A3-2B30-F3B3B608CAF9}"/>
                  </a:ext>
                </a:extLst>
              </p:cNvPr>
              <p:cNvSpPr>
                <a:spLocks noChangeShapeType="1"/>
              </p:cNvSpPr>
              <p:nvPr/>
            </p:nvSpPr>
            <p:spPr bwMode="auto">
              <a:xfrm>
                <a:off x="1220" y="2867"/>
                <a:ext cx="713" cy="1"/>
              </a:xfrm>
              <a:prstGeom prst="line">
                <a:avLst/>
              </a:prstGeom>
              <a:noFill/>
              <a:ln w="76200">
                <a:solidFill>
                  <a:schemeClr va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grpSp>
          <p:nvGrpSpPr>
            <p:cNvPr id="47166" name="Group 62">
              <a:extLst>
                <a:ext uri="{FF2B5EF4-FFF2-40B4-BE49-F238E27FC236}">
                  <a16:creationId xmlns:a16="http://schemas.microsoft.com/office/drawing/2014/main" id="{E67E0F2E-1C5A-934E-EE59-40325F3F63A8}"/>
                </a:ext>
              </a:extLst>
            </p:cNvPr>
            <p:cNvGrpSpPr>
              <a:grpSpLocks/>
            </p:cNvGrpSpPr>
            <p:nvPr/>
          </p:nvGrpSpPr>
          <p:grpSpPr bwMode="auto">
            <a:xfrm>
              <a:off x="2266" y="1539"/>
              <a:ext cx="851" cy="1338"/>
              <a:chOff x="2266" y="1539"/>
              <a:chExt cx="851" cy="1338"/>
            </a:xfrm>
          </p:grpSpPr>
          <p:sp>
            <p:nvSpPr>
              <p:cNvPr id="47126" name="Line 22">
                <a:extLst>
                  <a:ext uri="{FF2B5EF4-FFF2-40B4-BE49-F238E27FC236}">
                    <a16:creationId xmlns:a16="http://schemas.microsoft.com/office/drawing/2014/main" id="{6E52F996-4E50-EBDE-6FA6-C2FF7D46EA08}"/>
                  </a:ext>
                </a:extLst>
              </p:cNvPr>
              <p:cNvSpPr>
                <a:spLocks noChangeShapeType="1"/>
              </p:cNvSpPr>
              <p:nvPr/>
            </p:nvSpPr>
            <p:spPr bwMode="auto">
              <a:xfrm>
                <a:off x="2505" y="1548"/>
                <a:ext cx="1" cy="309"/>
              </a:xfrm>
              <a:prstGeom prst="line">
                <a:avLst/>
              </a:prstGeom>
              <a:noFill/>
              <a:ln w="38100">
                <a:solidFill>
                  <a:srgbClr val="66FF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nvGrpSpPr>
              <p:cNvPr id="47129" name="Group 25">
                <a:extLst>
                  <a:ext uri="{FF2B5EF4-FFF2-40B4-BE49-F238E27FC236}">
                    <a16:creationId xmlns:a16="http://schemas.microsoft.com/office/drawing/2014/main" id="{84FDE726-6329-98A6-38EB-6135F5D4F4E7}"/>
                  </a:ext>
                </a:extLst>
              </p:cNvPr>
              <p:cNvGrpSpPr>
                <a:grpSpLocks/>
              </p:cNvGrpSpPr>
              <p:nvPr/>
            </p:nvGrpSpPr>
            <p:grpSpPr bwMode="auto">
              <a:xfrm>
                <a:off x="2415" y="1871"/>
                <a:ext cx="174" cy="82"/>
                <a:chOff x="2415" y="1871"/>
                <a:chExt cx="174" cy="82"/>
              </a:xfrm>
            </p:grpSpPr>
            <p:sp>
              <p:nvSpPr>
                <p:cNvPr id="47127" name="Line 23">
                  <a:extLst>
                    <a:ext uri="{FF2B5EF4-FFF2-40B4-BE49-F238E27FC236}">
                      <a16:creationId xmlns:a16="http://schemas.microsoft.com/office/drawing/2014/main" id="{3BF1C4E0-29E4-E312-D4D3-67273622D8C9}"/>
                    </a:ext>
                  </a:extLst>
                </p:cNvPr>
                <p:cNvSpPr>
                  <a:spLocks noChangeShapeType="1"/>
                </p:cNvSpPr>
                <p:nvPr/>
              </p:nvSpPr>
              <p:spPr bwMode="auto">
                <a:xfrm>
                  <a:off x="2415" y="1871"/>
                  <a:ext cx="174" cy="1"/>
                </a:xfrm>
                <a:prstGeom prst="line">
                  <a:avLst/>
                </a:prstGeom>
                <a:noFill/>
                <a:ln w="76200">
                  <a:solidFill>
                    <a:srgbClr val="FF00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7128" name="Line 24">
                  <a:extLst>
                    <a:ext uri="{FF2B5EF4-FFF2-40B4-BE49-F238E27FC236}">
                      <a16:creationId xmlns:a16="http://schemas.microsoft.com/office/drawing/2014/main" id="{066AA259-45FB-FE5C-9F35-8BB75D5A38F6}"/>
                    </a:ext>
                  </a:extLst>
                </p:cNvPr>
                <p:cNvSpPr>
                  <a:spLocks noChangeShapeType="1"/>
                </p:cNvSpPr>
                <p:nvPr/>
              </p:nvSpPr>
              <p:spPr bwMode="auto">
                <a:xfrm>
                  <a:off x="2415" y="1952"/>
                  <a:ext cx="174" cy="1"/>
                </a:xfrm>
                <a:prstGeom prst="line">
                  <a:avLst/>
                </a:prstGeom>
                <a:noFill/>
                <a:ln w="76200">
                  <a:solidFill>
                    <a:srgbClr val="FF00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sp>
            <p:nvSpPr>
              <p:cNvPr id="47130" name="Line 26">
                <a:extLst>
                  <a:ext uri="{FF2B5EF4-FFF2-40B4-BE49-F238E27FC236}">
                    <a16:creationId xmlns:a16="http://schemas.microsoft.com/office/drawing/2014/main" id="{DDFB8B0D-783A-CCB0-4DD4-E24A78B1E1FE}"/>
                  </a:ext>
                </a:extLst>
              </p:cNvPr>
              <p:cNvSpPr>
                <a:spLocks noChangeShapeType="1"/>
              </p:cNvSpPr>
              <p:nvPr/>
            </p:nvSpPr>
            <p:spPr bwMode="auto">
              <a:xfrm>
                <a:off x="2496" y="1970"/>
                <a:ext cx="1" cy="210"/>
              </a:xfrm>
              <a:prstGeom prst="line">
                <a:avLst/>
              </a:prstGeom>
              <a:noFill/>
              <a:ln w="38100">
                <a:solidFill>
                  <a:srgbClr val="66FF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7131" name="Line 27">
                <a:extLst>
                  <a:ext uri="{FF2B5EF4-FFF2-40B4-BE49-F238E27FC236}">
                    <a16:creationId xmlns:a16="http://schemas.microsoft.com/office/drawing/2014/main" id="{12F00E40-2299-9A9F-FFD8-6446906E9103}"/>
                  </a:ext>
                </a:extLst>
              </p:cNvPr>
              <p:cNvSpPr>
                <a:spLocks noChangeShapeType="1"/>
              </p:cNvSpPr>
              <p:nvPr/>
            </p:nvSpPr>
            <p:spPr bwMode="auto">
              <a:xfrm>
                <a:off x="2502" y="2177"/>
                <a:ext cx="320" cy="1"/>
              </a:xfrm>
              <a:prstGeom prst="line">
                <a:avLst/>
              </a:prstGeom>
              <a:noFill/>
              <a:ln w="38100">
                <a:solidFill>
                  <a:srgbClr val="66FF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7132" name="Line 28">
                <a:extLst>
                  <a:ext uri="{FF2B5EF4-FFF2-40B4-BE49-F238E27FC236}">
                    <a16:creationId xmlns:a16="http://schemas.microsoft.com/office/drawing/2014/main" id="{C5BABCB1-D6E8-EC53-FB5E-096C04E0154B}"/>
                  </a:ext>
                </a:extLst>
              </p:cNvPr>
              <p:cNvSpPr>
                <a:spLocks noChangeShapeType="1"/>
              </p:cNvSpPr>
              <p:nvPr/>
            </p:nvSpPr>
            <p:spPr bwMode="auto">
              <a:xfrm flipV="1">
                <a:off x="2821" y="1548"/>
                <a:ext cx="1" cy="621"/>
              </a:xfrm>
              <a:prstGeom prst="line">
                <a:avLst/>
              </a:prstGeom>
              <a:noFill/>
              <a:ln w="38100">
                <a:solidFill>
                  <a:srgbClr val="66FF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7133" name="Rectangle 29">
                <a:extLst>
                  <a:ext uri="{FF2B5EF4-FFF2-40B4-BE49-F238E27FC236}">
                    <a16:creationId xmlns:a16="http://schemas.microsoft.com/office/drawing/2014/main" id="{CD99E899-5B6E-C4C8-F66A-5315F616AAA9}"/>
                  </a:ext>
                </a:extLst>
              </p:cNvPr>
              <p:cNvSpPr>
                <a:spLocks noChangeArrowheads="1"/>
              </p:cNvSpPr>
              <p:nvPr/>
            </p:nvSpPr>
            <p:spPr bwMode="auto">
              <a:xfrm>
                <a:off x="2769" y="1748"/>
                <a:ext cx="104" cy="267"/>
              </a:xfrm>
              <a:prstGeom prst="rect">
                <a:avLst/>
              </a:prstGeom>
              <a:solidFill>
                <a:srgbClr val="66FF66"/>
              </a:solidFill>
              <a:ln w="38100">
                <a:solidFill>
                  <a:srgbClr val="66FF66"/>
                </a:solidFill>
                <a:miter lim="800000"/>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7134" name="Line 30">
                <a:extLst>
                  <a:ext uri="{FF2B5EF4-FFF2-40B4-BE49-F238E27FC236}">
                    <a16:creationId xmlns:a16="http://schemas.microsoft.com/office/drawing/2014/main" id="{60A3572D-9A89-D838-458B-34754BDB36A9}"/>
                  </a:ext>
                </a:extLst>
              </p:cNvPr>
              <p:cNvSpPr>
                <a:spLocks noChangeShapeType="1"/>
              </p:cNvSpPr>
              <p:nvPr/>
            </p:nvSpPr>
            <p:spPr bwMode="auto">
              <a:xfrm>
                <a:off x="2657" y="2186"/>
                <a:ext cx="1" cy="218"/>
              </a:xfrm>
              <a:prstGeom prst="line">
                <a:avLst/>
              </a:prstGeom>
              <a:noFill/>
              <a:ln w="38100">
                <a:solidFill>
                  <a:srgbClr val="66FF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7135" name="Rectangle 31">
                <a:extLst>
                  <a:ext uri="{FF2B5EF4-FFF2-40B4-BE49-F238E27FC236}">
                    <a16:creationId xmlns:a16="http://schemas.microsoft.com/office/drawing/2014/main" id="{67BA9E93-6EF1-CF53-DDEE-F8311361DF3A}"/>
                  </a:ext>
                </a:extLst>
              </p:cNvPr>
              <p:cNvSpPr>
                <a:spLocks noChangeArrowheads="1"/>
              </p:cNvSpPr>
              <p:nvPr/>
            </p:nvSpPr>
            <p:spPr bwMode="auto">
              <a:xfrm>
                <a:off x="2625" y="2412"/>
                <a:ext cx="59" cy="223"/>
              </a:xfrm>
              <a:prstGeom prst="rect">
                <a:avLst/>
              </a:prstGeom>
              <a:solidFill>
                <a:schemeClr val="folHlink"/>
              </a:solidFill>
              <a:ln w="38100">
                <a:solidFill>
                  <a:schemeClr val="folHlink"/>
                </a:solidFill>
                <a:miter lim="800000"/>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7136" name="Line 32">
                <a:extLst>
                  <a:ext uri="{FF2B5EF4-FFF2-40B4-BE49-F238E27FC236}">
                    <a16:creationId xmlns:a16="http://schemas.microsoft.com/office/drawing/2014/main" id="{6DEDA7F4-9A4B-EC71-EDB0-DEFEA50BBEED}"/>
                  </a:ext>
                </a:extLst>
              </p:cNvPr>
              <p:cNvSpPr>
                <a:spLocks noChangeShapeType="1"/>
              </p:cNvSpPr>
              <p:nvPr/>
            </p:nvSpPr>
            <p:spPr bwMode="auto">
              <a:xfrm>
                <a:off x="2654" y="2656"/>
                <a:ext cx="1" cy="207"/>
              </a:xfrm>
              <a:prstGeom prst="line">
                <a:avLst/>
              </a:prstGeom>
              <a:noFill/>
              <a:ln w="38100">
                <a:solidFill>
                  <a:srgbClr val="66FF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7138" name="Rectangle 34">
                <a:extLst>
                  <a:ext uri="{FF2B5EF4-FFF2-40B4-BE49-F238E27FC236}">
                    <a16:creationId xmlns:a16="http://schemas.microsoft.com/office/drawing/2014/main" id="{9AF62532-8792-EB5F-473B-7B919C34ADC6}"/>
                  </a:ext>
                </a:extLst>
              </p:cNvPr>
              <p:cNvSpPr>
                <a:spLocks noChangeArrowheads="1"/>
              </p:cNvSpPr>
              <p:nvPr/>
            </p:nvSpPr>
            <p:spPr bwMode="auto">
              <a:xfrm>
                <a:off x="2266" y="2064"/>
                <a:ext cx="152" cy="1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66FF66"/>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b="1">
                    <a:solidFill>
                      <a:srgbClr val="FFCCFF"/>
                    </a:solidFill>
                    <a:latin typeface="Arial" panose="020B0604020202020204" pitchFamily="34" charset="0"/>
                  </a:rPr>
                  <a:t>Cf</a:t>
                </a:r>
                <a:endParaRPr lang="en-US" altLang="en-US" sz="2400" b="1">
                  <a:solidFill>
                    <a:srgbClr val="FFCCFF"/>
                  </a:solidFill>
                  <a:effectLst>
                    <a:outerShdw blurRad="38100" dist="38100" dir="2700000" algn="tl">
                      <a:srgbClr val="000000"/>
                    </a:outerShdw>
                  </a:effectLst>
                  <a:latin typeface="Times New Roman" panose="02020603050405020304" pitchFamily="18" charset="0"/>
                </a:endParaRPr>
              </a:p>
            </p:txBody>
          </p:sp>
          <p:sp>
            <p:nvSpPr>
              <p:cNvPr id="47139" name="Rectangle 35">
                <a:extLst>
                  <a:ext uri="{FF2B5EF4-FFF2-40B4-BE49-F238E27FC236}">
                    <a16:creationId xmlns:a16="http://schemas.microsoft.com/office/drawing/2014/main" id="{010303B0-5F52-C9C1-AF53-386891ECEDC0}"/>
                  </a:ext>
                </a:extLst>
              </p:cNvPr>
              <p:cNvSpPr>
                <a:spLocks noChangeArrowheads="1"/>
              </p:cNvSpPr>
              <p:nvPr/>
            </p:nvSpPr>
            <p:spPr bwMode="auto">
              <a:xfrm>
                <a:off x="2981" y="1803"/>
                <a:ext cx="136" cy="1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66FF66"/>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b="1">
                    <a:solidFill>
                      <a:srgbClr val="FFCCFF"/>
                    </a:solidFill>
                    <a:latin typeface="Arial" panose="020B0604020202020204" pitchFamily="34" charset="0"/>
                  </a:rPr>
                  <a:t>Lf</a:t>
                </a:r>
                <a:endParaRPr lang="en-US" altLang="en-US" sz="2400" b="1">
                  <a:solidFill>
                    <a:srgbClr val="FFCCFF"/>
                  </a:solidFill>
                  <a:effectLst>
                    <a:outerShdw blurRad="38100" dist="38100" dir="2700000" algn="tl">
                      <a:srgbClr val="000000"/>
                    </a:outerShdw>
                  </a:effectLst>
                  <a:latin typeface="Times New Roman" panose="02020603050405020304" pitchFamily="18" charset="0"/>
                </a:endParaRPr>
              </a:p>
            </p:txBody>
          </p:sp>
          <p:sp>
            <p:nvSpPr>
              <p:cNvPr id="47140" name="Rectangle 36">
                <a:extLst>
                  <a:ext uri="{FF2B5EF4-FFF2-40B4-BE49-F238E27FC236}">
                    <a16:creationId xmlns:a16="http://schemas.microsoft.com/office/drawing/2014/main" id="{B67B1DB4-2801-B9D0-BF6E-FA30CF86E218}"/>
                  </a:ext>
                </a:extLst>
              </p:cNvPr>
              <p:cNvSpPr>
                <a:spLocks noChangeArrowheads="1"/>
              </p:cNvSpPr>
              <p:nvPr/>
            </p:nvSpPr>
            <p:spPr bwMode="auto">
              <a:xfrm>
                <a:off x="2366" y="2459"/>
                <a:ext cx="152" cy="1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66FF66"/>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b="1">
                    <a:solidFill>
                      <a:srgbClr val="FFCCFF"/>
                    </a:solidFill>
                    <a:latin typeface="Arial" panose="020B0604020202020204" pitchFamily="34" charset="0"/>
                  </a:rPr>
                  <a:t>Rf</a:t>
                </a:r>
                <a:endParaRPr lang="en-US" altLang="en-US" sz="2400" b="1">
                  <a:solidFill>
                    <a:srgbClr val="FFCCFF"/>
                  </a:solidFill>
                  <a:effectLst>
                    <a:outerShdw blurRad="38100" dist="38100" dir="2700000" algn="tl">
                      <a:srgbClr val="000000"/>
                    </a:outerShdw>
                  </a:effectLst>
                  <a:latin typeface="Times New Roman" panose="02020603050405020304" pitchFamily="18" charset="0"/>
                </a:endParaRPr>
              </a:p>
            </p:txBody>
          </p:sp>
          <p:sp>
            <p:nvSpPr>
              <p:cNvPr id="47125" name="Line 21">
                <a:extLst>
                  <a:ext uri="{FF2B5EF4-FFF2-40B4-BE49-F238E27FC236}">
                    <a16:creationId xmlns:a16="http://schemas.microsoft.com/office/drawing/2014/main" id="{489A8441-B167-D950-FAC3-18A315611E8D}"/>
                  </a:ext>
                </a:extLst>
              </p:cNvPr>
              <p:cNvSpPr>
                <a:spLocks noChangeShapeType="1"/>
              </p:cNvSpPr>
              <p:nvPr/>
            </p:nvSpPr>
            <p:spPr bwMode="auto">
              <a:xfrm>
                <a:off x="2388" y="1539"/>
                <a:ext cx="713" cy="1"/>
              </a:xfrm>
              <a:prstGeom prst="line">
                <a:avLst/>
              </a:prstGeom>
              <a:noFill/>
              <a:ln w="76200">
                <a:solidFill>
                  <a:schemeClr va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7137" name="Line 33">
                <a:extLst>
                  <a:ext uri="{FF2B5EF4-FFF2-40B4-BE49-F238E27FC236}">
                    <a16:creationId xmlns:a16="http://schemas.microsoft.com/office/drawing/2014/main" id="{6D0AD93C-62DC-F4E9-A027-638BEFD78C86}"/>
                  </a:ext>
                </a:extLst>
              </p:cNvPr>
              <p:cNvSpPr>
                <a:spLocks noChangeShapeType="1"/>
              </p:cNvSpPr>
              <p:nvPr/>
            </p:nvSpPr>
            <p:spPr bwMode="auto">
              <a:xfrm>
                <a:off x="2379" y="2876"/>
                <a:ext cx="713" cy="1"/>
              </a:xfrm>
              <a:prstGeom prst="line">
                <a:avLst/>
              </a:prstGeom>
              <a:noFill/>
              <a:ln w="76200">
                <a:solidFill>
                  <a:schemeClr va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grpSp>
          <p:nvGrpSpPr>
            <p:cNvPr id="47167" name="Group 63">
              <a:extLst>
                <a:ext uri="{FF2B5EF4-FFF2-40B4-BE49-F238E27FC236}">
                  <a16:creationId xmlns:a16="http://schemas.microsoft.com/office/drawing/2014/main" id="{C1AC7A31-1A91-460C-1708-F4F390E9E916}"/>
                </a:ext>
              </a:extLst>
            </p:cNvPr>
            <p:cNvGrpSpPr>
              <a:grpSpLocks/>
            </p:cNvGrpSpPr>
            <p:nvPr/>
          </p:nvGrpSpPr>
          <p:grpSpPr bwMode="auto">
            <a:xfrm>
              <a:off x="3444" y="1548"/>
              <a:ext cx="1034" cy="1338"/>
              <a:chOff x="3444" y="1548"/>
              <a:chExt cx="1034" cy="1338"/>
            </a:xfrm>
          </p:grpSpPr>
          <p:sp>
            <p:nvSpPr>
              <p:cNvPr id="47142" name="Line 38">
                <a:extLst>
                  <a:ext uri="{FF2B5EF4-FFF2-40B4-BE49-F238E27FC236}">
                    <a16:creationId xmlns:a16="http://schemas.microsoft.com/office/drawing/2014/main" id="{E36AB97E-6EE6-8294-9D0A-472561877D80}"/>
                  </a:ext>
                </a:extLst>
              </p:cNvPr>
              <p:cNvSpPr>
                <a:spLocks noChangeShapeType="1"/>
              </p:cNvSpPr>
              <p:nvPr/>
            </p:nvSpPr>
            <p:spPr bwMode="auto">
              <a:xfrm>
                <a:off x="3682" y="1557"/>
                <a:ext cx="1" cy="182"/>
              </a:xfrm>
              <a:prstGeom prst="line">
                <a:avLst/>
              </a:prstGeom>
              <a:noFill/>
              <a:ln w="38100">
                <a:solidFill>
                  <a:srgbClr val="66FF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nvGrpSpPr>
              <p:cNvPr id="47145" name="Group 41">
                <a:extLst>
                  <a:ext uri="{FF2B5EF4-FFF2-40B4-BE49-F238E27FC236}">
                    <a16:creationId xmlns:a16="http://schemas.microsoft.com/office/drawing/2014/main" id="{9A4EA0E4-A251-E10F-63AD-CF9CF90A37F2}"/>
                  </a:ext>
                </a:extLst>
              </p:cNvPr>
              <p:cNvGrpSpPr>
                <a:grpSpLocks/>
              </p:cNvGrpSpPr>
              <p:nvPr/>
            </p:nvGrpSpPr>
            <p:grpSpPr bwMode="auto">
              <a:xfrm>
                <a:off x="3592" y="1755"/>
                <a:ext cx="175" cy="81"/>
                <a:chOff x="3592" y="1755"/>
                <a:chExt cx="175" cy="81"/>
              </a:xfrm>
            </p:grpSpPr>
            <p:sp>
              <p:nvSpPr>
                <p:cNvPr id="47143" name="Line 39">
                  <a:extLst>
                    <a:ext uri="{FF2B5EF4-FFF2-40B4-BE49-F238E27FC236}">
                      <a16:creationId xmlns:a16="http://schemas.microsoft.com/office/drawing/2014/main" id="{35C86669-2EEB-416A-B152-CECEC9CA486F}"/>
                    </a:ext>
                  </a:extLst>
                </p:cNvPr>
                <p:cNvSpPr>
                  <a:spLocks noChangeShapeType="1"/>
                </p:cNvSpPr>
                <p:nvPr/>
              </p:nvSpPr>
              <p:spPr bwMode="auto">
                <a:xfrm>
                  <a:off x="3592" y="1755"/>
                  <a:ext cx="175" cy="1"/>
                </a:xfrm>
                <a:prstGeom prst="line">
                  <a:avLst/>
                </a:prstGeom>
                <a:noFill/>
                <a:ln w="76200">
                  <a:solidFill>
                    <a:srgbClr val="FF00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7144" name="Line 40">
                  <a:extLst>
                    <a:ext uri="{FF2B5EF4-FFF2-40B4-BE49-F238E27FC236}">
                      <a16:creationId xmlns:a16="http://schemas.microsoft.com/office/drawing/2014/main" id="{7347DB6E-7B4B-5877-081F-4D9461B0002F}"/>
                    </a:ext>
                  </a:extLst>
                </p:cNvPr>
                <p:cNvSpPr>
                  <a:spLocks noChangeShapeType="1"/>
                </p:cNvSpPr>
                <p:nvPr/>
              </p:nvSpPr>
              <p:spPr bwMode="auto">
                <a:xfrm>
                  <a:off x="3592" y="1835"/>
                  <a:ext cx="175" cy="1"/>
                </a:xfrm>
                <a:prstGeom prst="line">
                  <a:avLst/>
                </a:prstGeom>
                <a:noFill/>
                <a:ln w="76200">
                  <a:solidFill>
                    <a:srgbClr val="FF00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sp>
            <p:nvSpPr>
              <p:cNvPr id="47146" name="Line 42">
                <a:extLst>
                  <a:ext uri="{FF2B5EF4-FFF2-40B4-BE49-F238E27FC236}">
                    <a16:creationId xmlns:a16="http://schemas.microsoft.com/office/drawing/2014/main" id="{C6BA1614-3C72-211D-C14A-76ADFAF19FAB}"/>
                  </a:ext>
                </a:extLst>
              </p:cNvPr>
              <p:cNvSpPr>
                <a:spLocks noChangeShapeType="1"/>
              </p:cNvSpPr>
              <p:nvPr/>
            </p:nvSpPr>
            <p:spPr bwMode="auto">
              <a:xfrm>
                <a:off x="3682" y="1863"/>
                <a:ext cx="1" cy="155"/>
              </a:xfrm>
              <a:prstGeom prst="line">
                <a:avLst/>
              </a:prstGeom>
              <a:noFill/>
              <a:ln w="38100">
                <a:solidFill>
                  <a:srgbClr val="66FF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7147" name="Line 43">
                <a:extLst>
                  <a:ext uri="{FF2B5EF4-FFF2-40B4-BE49-F238E27FC236}">
                    <a16:creationId xmlns:a16="http://schemas.microsoft.com/office/drawing/2014/main" id="{0A8E070C-82EB-910A-845C-ECEF629029AF}"/>
                  </a:ext>
                </a:extLst>
              </p:cNvPr>
              <p:cNvSpPr>
                <a:spLocks noChangeShapeType="1"/>
              </p:cNvSpPr>
              <p:nvPr/>
            </p:nvSpPr>
            <p:spPr bwMode="auto">
              <a:xfrm>
                <a:off x="3684" y="2018"/>
                <a:ext cx="323" cy="1"/>
              </a:xfrm>
              <a:prstGeom prst="line">
                <a:avLst/>
              </a:prstGeom>
              <a:noFill/>
              <a:ln w="38100">
                <a:solidFill>
                  <a:srgbClr val="66FF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7148" name="Rectangle 44">
                <a:extLst>
                  <a:ext uri="{FF2B5EF4-FFF2-40B4-BE49-F238E27FC236}">
                    <a16:creationId xmlns:a16="http://schemas.microsoft.com/office/drawing/2014/main" id="{4E6A23B4-24A0-8815-B501-67810F3C4912}"/>
                  </a:ext>
                </a:extLst>
              </p:cNvPr>
              <p:cNvSpPr>
                <a:spLocks noChangeArrowheads="1"/>
              </p:cNvSpPr>
              <p:nvPr/>
            </p:nvSpPr>
            <p:spPr bwMode="auto">
              <a:xfrm>
                <a:off x="4175" y="2079"/>
                <a:ext cx="51" cy="267"/>
              </a:xfrm>
              <a:prstGeom prst="rect">
                <a:avLst/>
              </a:prstGeom>
              <a:solidFill>
                <a:srgbClr val="66FF66"/>
              </a:solidFill>
              <a:ln w="38100">
                <a:solidFill>
                  <a:srgbClr val="66FF66"/>
                </a:solidFill>
                <a:miter lim="800000"/>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7149" name="Rectangle 45">
                <a:extLst>
                  <a:ext uri="{FF2B5EF4-FFF2-40B4-BE49-F238E27FC236}">
                    <a16:creationId xmlns:a16="http://schemas.microsoft.com/office/drawing/2014/main" id="{6BEEAAFA-03FD-7B6B-6D76-7FADCC3C4D0A}"/>
                  </a:ext>
                </a:extLst>
              </p:cNvPr>
              <p:cNvSpPr>
                <a:spLocks noChangeArrowheads="1"/>
              </p:cNvSpPr>
              <p:nvPr/>
            </p:nvSpPr>
            <p:spPr bwMode="auto">
              <a:xfrm>
                <a:off x="4067" y="2516"/>
                <a:ext cx="59" cy="221"/>
              </a:xfrm>
              <a:prstGeom prst="rect">
                <a:avLst/>
              </a:prstGeom>
              <a:solidFill>
                <a:schemeClr val="folHlink"/>
              </a:solidFill>
              <a:ln w="38100">
                <a:solidFill>
                  <a:schemeClr val="folHlink"/>
                </a:solidFill>
                <a:miter lim="800000"/>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7151" name="Rectangle 47">
                <a:extLst>
                  <a:ext uri="{FF2B5EF4-FFF2-40B4-BE49-F238E27FC236}">
                    <a16:creationId xmlns:a16="http://schemas.microsoft.com/office/drawing/2014/main" id="{2F3FB2A2-50D6-68F6-39CC-7BC7F4916132}"/>
                  </a:ext>
                </a:extLst>
              </p:cNvPr>
              <p:cNvSpPr>
                <a:spLocks noChangeArrowheads="1"/>
              </p:cNvSpPr>
              <p:nvPr/>
            </p:nvSpPr>
            <p:spPr bwMode="auto">
              <a:xfrm>
                <a:off x="3444" y="2073"/>
                <a:ext cx="152" cy="1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66FF66"/>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b="1">
                    <a:solidFill>
                      <a:srgbClr val="FFCCFF"/>
                    </a:solidFill>
                    <a:latin typeface="Arial" panose="020B0604020202020204" pitchFamily="34" charset="0"/>
                  </a:rPr>
                  <a:t>Cf</a:t>
                </a:r>
                <a:endParaRPr lang="en-US" altLang="en-US" sz="2400" b="1">
                  <a:solidFill>
                    <a:srgbClr val="FFCCFF"/>
                  </a:solidFill>
                  <a:effectLst>
                    <a:outerShdw blurRad="38100" dist="38100" dir="2700000" algn="tl">
                      <a:srgbClr val="000000"/>
                    </a:outerShdw>
                  </a:effectLst>
                  <a:latin typeface="Times New Roman" panose="02020603050405020304" pitchFamily="18" charset="0"/>
                </a:endParaRPr>
              </a:p>
            </p:txBody>
          </p:sp>
          <p:sp>
            <p:nvSpPr>
              <p:cNvPr id="47152" name="Rectangle 48">
                <a:extLst>
                  <a:ext uri="{FF2B5EF4-FFF2-40B4-BE49-F238E27FC236}">
                    <a16:creationId xmlns:a16="http://schemas.microsoft.com/office/drawing/2014/main" id="{B47DF3D6-8AFA-7131-6470-F080564DAFBE}"/>
                  </a:ext>
                </a:extLst>
              </p:cNvPr>
              <p:cNvSpPr>
                <a:spLocks noChangeArrowheads="1"/>
              </p:cNvSpPr>
              <p:nvPr/>
            </p:nvSpPr>
            <p:spPr bwMode="auto">
              <a:xfrm>
                <a:off x="4342" y="2142"/>
                <a:ext cx="136" cy="1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66FF66"/>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b="1">
                    <a:solidFill>
                      <a:srgbClr val="FFCCFF"/>
                    </a:solidFill>
                    <a:latin typeface="Arial" panose="020B0604020202020204" pitchFamily="34" charset="0"/>
                  </a:rPr>
                  <a:t>Lf</a:t>
                </a:r>
                <a:endParaRPr lang="en-US" altLang="en-US" sz="2400" b="1">
                  <a:solidFill>
                    <a:srgbClr val="FFCCFF"/>
                  </a:solidFill>
                  <a:effectLst>
                    <a:outerShdw blurRad="38100" dist="38100" dir="2700000" algn="tl">
                      <a:srgbClr val="000000"/>
                    </a:outerShdw>
                  </a:effectLst>
                  <a:latin typeface="Times New Roman" panose="02020603050405020304" pitchFamily="18" charset="0"/>
                </a:endParaRPr>
              </a:p>
            </p:txBody>
          </p:sp>
          <p:sp>
            <p:nvSpPr>
              <p:cNvPr id="47153" name="Rectangle 49">
                <a:extLst>
                  <a:ext uri="{FF2B5EF4-FFF2-40B4-BE49-F238E27FC236}">
                    <a16:creationId xmlns:a16="http://schemas.microsoft.com/office/drawing/2014/main" id="{411B23B4-33DE-5432-FEFE-81DF96F079A5}"/>
                  </a:ext>
                </a:extLst>
              </p:cNvPr>
              <p:cNvSpPr>
                <a:spLocks noChangeArrowheads="1"/>
              </p:cNvSpPr>
              <p:nvPr/>
            </p:nvSpPr>
            <p:spPr bwMode="auto">
              <a:xfrm>
                <a:off x="3809" y="2553"/>
                <a:ext cx="152" cy="1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66FF66"/>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b="1">
                    <a:solidFill>
                      <a:srgbClr val="FFCCFF"/>
                    </a:solidFill>
                    <a:latin typeface="Arial" panose="020B0604020202020204" pitchFamily="34" charset="0"/>
                  </a:rPr>
                  <a:t>Rf</a:t>
                </a:r>
                <a:endParaRPr lang="en-US" altLang="en-US" sz="2400" b="1">
                  <a:solidFill>
                    <a:srgbClr val="FFCCFF"/>
                  </a:solidFill>
                  <a:effectLst>
                    <a:outerShdw blurRad="38100" dist="38100" dir="2700000" algn="tl">
                      <a:srgbClr val="000000"/>
                    </a:outerShdw>
                  </a:effectLst>
                  <a:latin typeface="Times New Roman" panose="02020603050405020304" pitchFamily="18" charset="0"/>
                </a:endParaRPr>
              </a:p>
            </p:txBody>
          </p:sp>
          <p:sp>
            <p:nvSpPr>
              <p:cNvPr id="47154" name="Rectangle 50">
                <a:extLst>
                  <a:ext uri="{FF2B5EF4-FFF2-40B4-BE49-F238E27FC236}">
                    <a16:creationId xmlns:a16="http://schemas.microsoft.com/office/drawing/2014/main" id="{33726D16-DA9E-B007-BA17-E094BDB04B15}"/>
                  </a:ext>
                </a:extLst>
              </p:cNvPr>
              <p:cNvSpPr>
                <a:spLocks noChangeArrowheads="1"/>
              </p:cNvSpPr>
              <p:nvPr/>
            </p:nvSpPr>
            <p:spPr bwMode="auto">
              <a:xfrm>
                <a:off x="3983" y="2090"/>
                <a:ext cx="51" cy="265"/>
              </a:xfrm>
              <a:prstGeom prst="rect">
                <a:avLst/>
              </a:prstGeom>
              <a:solidFill>
                <a:srgbClr val="66FF66"/>
              </a:solidFill>
              <a:ln w="38100">
                <a:solidFill>
                  <a:srgbClr val="66FF66"/>
                </a:solidFill>
                <a:miter lim="800000"/>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7155" name="Line 51">
                <a:extLst>
                  <a:ext uri="{FF2B5EF4-FFF2-40B4-BE49-F238E27FC236}">
                    <a16:creationId xmlns:a16="http://schemas.microsoft.com/office/drawing/2014/main" id="{2F6A19BE-2D62-AA86-D110-0533E4553CD6}"/>
                  </a:ext>
                </a:extLst>
              </p:cNvPr>
              <p:cNvSpPr>
                <a:spLocks noChangeShapeType="1"/>
              </p:cNvSpPr>
              <p:nvPr/>
            </p:nvSpPr>
            <p:spPr bwMode="auto">
              <a:xfrm flipV="1">
                <a:off x="4007" y="2024"/>
                <a:ext cx="1" cy="66"/>
              </a:xfrm>
              <a:prstGeom prst="line">
                <a:avLst/>
              </a:prstGeom>
              <a:noFill/>
              <a:ln w="38100">
                <a:solidFill>
                  <a:srgbClr val="66FF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7156" name="Line 52">
                <a:extLst>
                  <a:ext uri="{FF2B5EF4-FFF2-40B4-BE49-F238E27FC236}">
                    <a16:creationId xmlns:a16="http://schemas.microsoft.com/office/drawing/2014/main" id="{4437E833-2DF6-CC81-0724-A50829EFCA65}"/>
                  </a:ext>
                </a:extLst>
              </p:cNvPr>
              <p:cNvSpPr>
                <a:spLocks noChangeShapeType="1"/>
              </p:cNvSpPr>
              <p:nvPr/>
            </p:nvSpPr>
            <p:spPr bwMode="auto">
              <a:xfrm>
                <a:off x="4004" y="2354"/>
                <a:ext cx="1" cy="78"/>
              </a:xfrm>
              <a:prstGeom prst="line">
                <a:avLst/>
              </a:prstGeom>
              <a:noFill/>
              <a:ln w="38100">
                <a:solidFill>
                  <a:srgbClr val="66FF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7157" name="Line 53">
                <a:extLst>
                  <a:ext uri="{FF2B5EF4-FFF2-40B4-BE49-F238E27FC236}">
                    <a16:creationId xmlns:a16="http://schemas.microsoft.com/office/drawing/2014/main" id="{B2BEB785-85C8-8C6C-CF52-9E709FB17C9A}"/>
                  </a:ext>
                </a:extLst>
              </p:cNvPr>
              <p:cNvSpPr>
                <a:spLocks noChangeShapeType="1"/>
              </p:cNvSpPr>
              <p:nvPr/>
            </p:nvSpPr>
            <p:spPr bwMode="auto">
              <a:xfrm>
                <a:off x="4004" y="2428"/>
                <a:ext cx="185" cy="1"/>
              </a:xfrm>
              <a:prstGeom prst="line">
                <a:avLst/>
              </a:prstGeom>
              <a:noFill/>
              <a:ln w="38100">
                <a:solidFill>
                  <a:srgbClr val="66FF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7158" name="Line 54">
                <a:extLst>
                  <a:ext uri="{FF2B5EF4-FFF2-40B4-BE49-F238E27FC236}">
                    <a16:creationId xmlns:a16="http://schemas.microsoft.com/office/drawing/2014/main" id="{32E0B5B1-6F8E-FB76-B9CB-B4D6CB1C2F9A}"/>
                  </a:ext>
                </a:extLst>
              </p:cNvPr>
              <p:cNvSpPr>
                <a:spLocks noChangeShapeType="1"/>
              </p:cNvSpPr>
              <p:nvPr/>
            </p:nvSpPr>
            <p:spPr bwMode="auto">
              <a:xfrm>
                <a:off x="4094" y="2094"/>
                <a:ext cx="1" cy="285"/>
              </a:xfrm>
              <a:prstGeom prst="line">
                <a:avLst/>
              </a:prstGeom>
              <a:noFill/>
              <a:ln w="19050">
                <a:solidFill>
                  <a:srgbClr val="66FF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7159" name="Line 55">
                <a:extLst>
                  <a:ext uri="{FF2B5EF4-FFF2-40B4-BE49-F238E27FC236}">
                    <a16:creationId xmlns:a16="http://schemas.microsoft.com/office/drawing/2014/main" id="{BE10B1EF-F425-0F95-1F86-D58AFEA060F4}"/>
                  </a:ext>
                </a:extLst>
              </p:cNvPr>
              <p:cNvSpPr>
                <a:spLocks noChangeShapeType="1"/>
              </p:cNvSpPr>
              <p:nvPr/>
            </p:nvSpPr>
            <p:spPr bwMode="auto">
              <a:xfrm>
                <a:off x="4198" y="2351"/>
                <a:ext cx="1" cy="80"/>
              </a:xfrm>
              <a:prstGeom prst="line">
                <a:avLst/>
              </a:prstGeom>
              <a:noFill/>
              <a:ln w="38100">
                <a:solidFill>
                  <a:srgbClr val="66FF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7160" name="Line 56">
                <a:extLst>
                  <a:ext uri="{FF2B5EF4-FFF2-40B4-BE49-F238E27FC236}">
                    <a16:creationId xmlns:a16="http://schemas.microsoft.com/office/drawing/2014/main" id="{7CA14740-14A6-E655-CADF-441D8BC4EA8F}"/>
                  </a:ext>
                </a:extLst>
              </p:cNvPr>
              <p:cNvSpPr>
                <a:spLocks noChangeShapeType="1"/>
              </p:cNvSpPr>
              <p:nvPr/>
            </p:nvSpPr>
            <p:spPr bwMode="auto">
              <a:xfrm>
                <a:off x="4094" y="2428"/>
                <a:ext cx="1" cy="81"/>
              </a:xfrm>
              <a:prstGeom prst="line">
                <a:avLst/>
              </a:prstGeom>
              <a:noFill/>
              <a:ln w="38100">
                <a:solidFill>
                  <a:srgbClr val="66FF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7161" name="Line 57">
                <a:extLst>
                  <a:ext uri="{FF2B5EF4-FFF2-40B4-BE49-F238E27FC236}">
                    <a16:creationId xmlns:a16="http://schemas.microsoft.com/office/drawing/2014/main" id="{7BEC62F3-BD7A-AEF1-42F4-AEB6FDA9D043}"/>
                  </a:ext>
                </a:extLst>
              </p:cNvPr>
              <p:cNvSpPr>
                <a:spLocks noChangeShapeType="1"/>
              </p:cNvSpPr>
              <p:nvPr/>
            </p:nvSpPr>
            <p:spPr bwMode="auto">
              <a:xfrm>
                <a:off x="4095" y="2755"/>
                <a:ext cx="1" cy="129"/>
              </a:xfrm>
              <a:prstGeom prst="line">
                <a:avLst/>
              </a:prstGeom>
              <a:noFill/>
              <a:ln w="38100">
                <a:solidFill>
                  <a:srgbClr val="66FF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7162" name="Line 58">
                <a:extLst>
                  <a:ext uri="{FF2B5EF4-FFF2-40B4-BE49-F238E27FC236}">
                    <a16:creationId xmlns:a16="http://schemas.microsoft.com/office/drawing/2014/main" id="{5A8A08A2-BA20-72B3-1C01-46EA13696DC4}"/>
                  </a:ext>
                </a:extLst>
              </p:cNvPr>
              <p:cNvSpPr>
                <a:spLocks noChangeShapeType="1"/>
              </p:cNvSpPr>
              <p:nvPr/>
            </p:nvSpPr>
            <p:spPr bwMode="auto">
              <a:xfrm flipV="1">
                <a:off x="4196" y="1557"/>
                <a:ext cx="1" cy="506"/>
              </a:xfrm>
              <a:prstGeom prst="line">
                <a:avLst/>
              </a:prstGeom>
              <a:noFill/>
              <a:ln w="38100">
                <a:solidFill>
                  <a:srgbClr val="66FF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7141" name="Line 37">
                <a:extLst>
                  <a:ext uri="{FF2B5EF4-FFF2-40B4-BE49-F238E27FC236}">
                    <a16:creationId xmlns:a16="http://schemas.microsoft.com/office/drawing/2014/main" id="{60C0B47B-CE77-0DCD-7EBB-22A5E615A3DC}"/>
                  </a:ext>
                </a:extLst>
              </p:cNvPr>
              <p:cNvSpPr>
                <a:spLocks noChangeShapeType="1"/>
              </p:cNvSpPr>
              <p:nvPr/>
            </p:nvSpPr>
            <p:spPr bwMode="auto">
              <a:xfrm>
                <a:off x="3565" y="1548"/>
                <a:ext cx="714" cy="1"/>
              </a:xfrm>
              <a:prstGeom prst="line">
                <a:avLst/>
              </a:prstGeom>
              <a:noFill/>
              <a:ln w="76200">
                <a:solidFill>
                  <a:schemeClr va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7150" name="Line 46">
                <a:extLst>
                  <a:ext uri="{FF2B5EF4-FFF2-40B4-BE49-F238E27FC236}">
                    <a16:creationId xmlns:a16="http://schemas.microsoft.com/office/drawing/2014/main" id="{288718A4-D484-C72B-DB43-E8EBDEEE30DA}"/>
                  </a:ext>
                </a:extLst>
              </p:cNvPr>
              <p:cNvSpPr>
                <a:spLocks noChangeShapeType="1"/>
              </p:cNvSpPr>
              <p:nvPr/>
            </p:nvSpPr>
            <p:spPr bwMode="auto">
              <a:xfrm>
                <a:off x="3556" y="2885"/>
                <a:ext cx="714" cy="1"/>
              </a:xfrm>
              <a:prstGeom prst="line">
                <a:avLst/>
              </a:prstGeom>
              <a:noFill/>
              <a:ln w="76200">
                <a:solidFill>
                  <a:schemeClr va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grpSp>
    </p:spTree>
  </p:cSld>
  <p:clrMapOvr>
    <a:masterClrMapping/>
  </p:clrMapOvr>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2613" name="Group 149">
            <a:extLst>
              <a:ext uri="{FF2B5EF4-FFF2-40B4-BE49-F238E27FC236}">
                <a16:creationId xmlns:a16="http://schemas.microsoft.com/office/drawing/2014/main" id="{50D2FE2A-EE09-804E-6BC1-D0EB829B50DE}"/>
              </a:ext>
            </a:extLst>
          </p:cNvPr>
          <p:cNvGrpSpPr>
            <a:grpSpLocks/>
          </p:cNvGrpSpPr>
          <p:nvPr/>
        </p:nvGrpSpPr>
        <p:grpSpPr bwMode="auto">
          <a:xfrm>
            <a:off x="2286001" y="685801"/>
            <a:ext cx="7669213" cy="5318125"/>
            <a:chOff x="480" y="432"/>
            <a:chExt cx="4831" cy="3350"/>
          </a:xfrm>
        </p:grpSpPr>
        <p:grpSp>
          <p:nvGrpSpPr>
            <p:cNvPr id="62593" name="Group 129">
              <a:extLst>
                <a:ext uri="{FF2B5EF4-FFF2-40B4-BE49-F238E27FC236}">
                  <a16:creationId xmlns:a16="http://schemas.microsoft.com/office/drawing/2014/main" id="{7530EAD1-AA74-5A62-4D8A-DCD80A06A4CF}"/>
                </a:ext>
              </a:extLst>
            </p:cNvPr>
            <p:cNvGrpSpPr>
              <a:grpSpLocks/>
            </p:cNvGrpSpPr>
            <p:nvPr/>
          </p:nvGrpSpPr>
          <p:grpSpPr bwMode="auto">
            <a:xfrm>
              <a:off x="1496" y="1094"/>
              <a:ext cx="3815" cy="2688"/>
              <a:chOff x="904" y="906"/>
              <a:chExt cx="3815" cy="2688"/>
            </a:xfrm>
          </p:grpSpPr>
          <p:sp>
            <p:nvSpPr>
              <p:cNvPr id="62467" name="Rectangle 3">
                <a:extLst>
                  <a:ext uri="{FF2B5EF4-FFF2-40B4-BE49-F238E27FC236}">
                    <a16:creationId xmlns:a16="http://schemas.microsoft.com/office/drawing/2014/main" id="{8C4816DF-0752-590A-ABD9-BAD8F6BFD5A0}"/>
                  </a:ext>
                </a:extLst>
              </p:cNvPr>
              <p:cNvSpPr>
                <a:spLocks noChangeArrowheads="1"/>
              </p:cNvSpPr>
              <p:nvPr/>
            </p:nvSpPr>
            <p:spPr bwMode="auto">
              <a:xfrm>
                <a:off x="1577" y="964"/>
                <a:ext cx="2995" cy="2208"/>
              </a:xfrm>
              <a:prstGeom prst="rect">
                <a:avLst/>
              </a:prstGeom>
              <a:noFill/>
              <a:ln w="12700">
                <a:solidFill>
                  <a:srgbClr val="B2B2B2"/>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468" name="Rectangle 4">
                <a:extLst>
                  <a:ext uri="{FF2B5EF4-FFF2-40B4-BE49-F238E27FC236}">
                    <a16:creationId xmlns:a16="http://schemas.microsoft.com/office/drawing/2014/main" id="{5711C5F5-294E-56EE-7943-D4E9F2A5549C}"/>
                  </a:ext>
                </a:extLst>
              </p:cNvPr>
              <p:cNvSpPr>
                <a:spLocks noChangeArrowheads="1"/>
              </p:cNvSpPr>
              <p:nvPr/>
            </p:nvSpPr>
            <p:spPr bwMode="auto">
              <a:xfrm>
                <a:off x="1577" y="964"/>
                <a:ext cx="2995" cy="2208"/>
              </a:xfrm>
              <a:prstGeom prst="rect">
                <a:avLst/>
              </a:prstGeom>
              <a:noFill/>
              <a:ln w="12700">
                <a:solidFill>
                  <a:srgbClr val="B2B2B2"/>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469" name="Line 5">
                <a:extLst>
                  <a:ext uri="{FF2B5EF4-FFF2-40B4-BE49-F238E27FC236}">
                    <a16:creationId xmlns:a16="http://schemas.microsoft.com/office/drawing/2014/main" id="{B5858CCB-9E28-F1E9-E68E-F4CF39A1A8C3}"/>
                  </a:ext>
                </a:extLst>
              </p:cNvPr>
              <p:cNvSpPr>
                <a:spLocks noChangeShapeType="1"/>
              </p:cNvSpPr>
              <p:nvPr/>
            </p:nvSpPr>
            <p:spPr bwMode="auto">
              <a:xfrm flipV="1">
                <a:off x="1573" y="960"/>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470" name="Line 6">
                <a:extLst>
                  <a:ext uri="{FF2B5EF4-FFF2-40B4-BE49-F238E27FC236}">
                    <a16:creationId xmlns:a16="http://schemas.microsoft.com/office/drawing/2014/main" id="{28E148C3-4809-C335-3FD1-84C515002B60}"/>
                  </a:ext>
                </a:extLst>
              </p:cNvPr>
              <p:cNvSpPr>
                <a:spLocks noChangeShapeType="1"/>
              </p:cNvSpPr>
              <p:nvPr/>
            </p:nvSpPr>
            <p:spPr bwMode="auto">
              <a:xfrm flipV="1">
                <a:off x="3077" y="960"/>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471" name="Line 7">
                <a:extLst>
                  <a:ext uri="{FF2B5EF4-FFF2-40B4-BE49-F238E27FC236}">
                    <a16:creationId xmlns:a16="http://schemas.microsoft.com/office/drawing/2014/main" id="{BB62F419-101E-28D8-A541-7CFA7604AC99}"/>
                  </a:ext>
                </a:extLst>
              </p:cNvPr>
              <p:cNvSpPr>
                <a:spLocks noChangeShapeType="1"/>
              </p:cNvSpPr>
              <p:nvPr/>
            </p:nvSpPr>
            <p:spPr bwMode="auto">
              <a:xfrm flipV="1">
                <a:off x="4576" y="960"/>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472" name="Line 8">
                <a:extLst>
                  <a:ext uri="{FF2B5EF4-FFF2-40B4-BE49-F238E27FC236}">
                    <a16:creationId xmlns:a16="http://schemas.microsoft.com/office/drawing/2014/main" id="{788BB6CD-7649-F17D-52E4-BE7B749A07E0}"/>
                  </a:ext>
                </a:extLst>
              </p:cNvPr>
              <p:cNvSpPr>
                <a:spLocks noChangeShapeType="1"/>
              </p:cNvSpPr>
              <p:nvPr/>
            </p:nvSpPr>
            <p:spPr bwMode="auto">
              <a:xfrm>
                <a:off x="1573" y="3176"/>
                <a:ext cx="3005"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473" name="Line 9">
                <a:extLst>
                  <a:ext uri="{FF2B5EF4-FFF2-40B4-BE49-F238E27FC236}">
                    <a16:creationId xmlns:a16="http://schemas.microsoft.com/office/drawing/2014/main" id="{1C0E248B-F253-F918-C7A3-0E87ED204591}"/>
                  </a:ext>
                </a:extLst>
              </p:cNvPr>
              <p:cNvSpPr>
                <a:spLocks noChangeShapeType="1"/>
              </p:cNvSpPr>
              <p:nvPr/>
            </p:nvSpPr>
            <p:spPr bwMode="auto">
              <a:xfrm>
                <a:off x="1573" y="2858"/>
                <a:ext cx="3005"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474" name="Line 10">
                <a:extLst>
                  <a:ext uri="{FF2B5EF4-FFF2-40B4-BE49-F238E27FC236}">
                    <a16:creationId xmlns:a16="http://schemas.microsoft.com/office/drawing/2014/main" id="{5B640EFA-3143-FE96-5A8A-8E632D45C54F}"/>
                  </a:ext>
                </a:extLst>
              </p:cNvPr>
              <p:cNvSpPr>
                <a:spLocks noChangeShapeType="1"/>
              </p:cNvSpPr>
              <p:nvPr/>
            </p:nvSpPr>
            <p:spPr bwMode="auto">
              <a:xfrm>
                <a:off x="1573" y="2546"/>
                <a:ext cx="3005"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475" name="Line 11">
                <a:extLst>
                  <a:ext uri="{FF2B5EF4-FFF2-40B4-BE49-F238E27FC236}">
                    <a16:creationId xmlns:a16="http://schemas.microsoft.com/office/drawing/2014/main" id="{DE3AC768-EE57-FE11-561A-13C6C2D5D47A}"/>
                  </a:ext>
                </a:extLst>
              </p:cNvPr>
              <p:cNvSpPr>
                <a:spLocks noChangeShapeType="1"/>
              </p:cNvSpPr>
              <p:nvPr/>
            </p:nvSpPr>
            <p:spPr bwMode="auto">
              <a:xfrm>
                <a:off x="1573" y="2227"/>
                <a:ext cx="3005"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476" name="Line 12">
                <a:extLst>
                  <a:ext uri="{FF2B5EF4-FFF2-40B4-BE49-F238E27FC236}">
                    <a16:creationId xmlns:a16="http://schemas.microsoft.com/office/drawing/2014/main" id="{D9BBF015-20F2-62AC-3CAE-83E90890B3B5}"/>
                  </a:ext>
                </a:extLst>
              </p:cNvPr>
              <p:cNvSpPr>
                <a:spLocks noChangeShapeType="1"/>
              </p:cNvSpPr>
              <p:nvPr/>
            </p:nvSpPr>
            <p:spPr bwMode="auto">
              <a:xfrm>
                <a:off x="1573" y="1908"/>
                <a:ext cx="3005"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477" name="Line 13">
                <a:extLst>
                  <a:ext uri="{FF2B5EF4-FFF2-40B4-BE49-F238E27FC236}">
                    <a16:creationId xmlns:a16="http://schemas.microsoft.com/office/drawing/2014/main" id="{52E4ED88-917F-5F0A-80BA-348F5F042E30}"/>
                  </a:ext>
                </a:extLst>
              </p:cNvPr>
              <p:cNvSpPr>
                <a:spLocks noChangeShapeType="1"/>
              </p:cNvSpPr>
              <p:nvPr/>
            </p:nvSpPr>
            <p:spPr bwMode="auto">
              <a:xfrm>
                <a:off x="1573" y="1590"/>
                <a:ext cx="3005"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478" name="Line 14">
                <a:extLst>
                  <a:ext uri="{FF2B5EF4-FFF2-40B4-BE49-F238E27FC236}">
                    <a16:creationId xmlns:a16="http://schemas.microsoft.com/office/drawing/2014/main" id="{F864E1AF-5C11-0C4A-9B7A-1EF4BBE25DB9}"/>
                  </a:ext>
                </a:extLst>
              </p:cNvPr>
              <p:cNvSpPr>
                <a:spLocks noChangeShapeType="1"/>
              </p:cNvSpPr>
              <p:nvPr/>
            </p:nvSpPr>
            <p:spPr bwMode="auto">
              <a:xfrm>
                <a:off x="1573" y="1278"/>
                <a:ext cx="3005"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479" name="Line 15">
                <a:extLst>
                  <a:ext uri="{FF2B5EF4-FFF2-40B4-BE49-F238E27FC236}">
                    <a16:creationId xmlns:a16="http://schemas.microsoft.com/office/drawing/2014/main" id="{E204AAAA-1BD8-48B1-275A-B2419CA580B7}"/>
                  </a:ext>
                </a:extLst>
              </p:cNvPr>
              <p:cNvSpPr>
                <a:spLocks noChangeShapeType="1"/>
              </p:cNvSpPr>
              <p:nvPr/>
            </p:nvSpPr>
            <p:spPr bwMode="auto">
              <a:xfrm>
                <a:off x="1573" y="960"/>
                <a:ext cx="3005"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480" name="Line 16">
                <a:extLst>
                  <a:ext uri="{FF2B5EF4-FFF2-40B4-BE49-F238E27FC236}">
                    <a16:creationId xmlns:a16="http://schemas.microsoft.com/office/drawing/2014/main" id="{E504ED94-9E65-70A5-C997-7F0B825ADBF1}"/>
                  </a:ext>
                </a:extLst>
              </p:cNvPr>
              <p:cNvSpPr>
                <a:spLocks noChangeShapeType="1"/>
              </p:cNvSpPr>
              <p:nvPr/>
            </p:nvSpPr>
            <p:spPr bwMode="auto">
              <a:xfrm>
                <a:off x="1573" y="3176"/>
                <a:ext cx="3005"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481" name="Line 17">
                <a:extLst>
                  <a:ext uri="{FF2B5EF4-FFF2-40B4-BE49-F238E27FC236}">
                    <a16:creationId xmlns:a16="http://schemas.microsoft.com/office/drawing/2014/main" id="{6E72A1FD-A925-19AF-6A91-1CD581A14F22}"/>
                  </a:ext>
                </a:extLst>
              </p:cNvPr>
              <p:cNvSpPr>
                <a:spLocks noChangeShapeType="1"/>
              </p:cNvSpPr>
              <p:nvPr/>
            </p:nvSpPr>
            <p:spPr bwMode="auto">
              <a:xfrm>
                <a:off x="1573" y="960"/>
                <a:ext cx="3005"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482" name="Line 18">
                <a:extLst>
                  <a:ext uri="{FF2B5EF4-FFF2-40B4-BE49-F238E27FC236}">
                    <a16:creationId xmlns:a16="http://schemas.microsoft.com/office/drawing/2014/main" id="{433DCFCA-6010-157B-C0EF-EACE76BF9932}"/>
                  </a:ext>
                </a:extLst>
              </p:cNvPr>
              <p:cNvSpPr>
                <a:spLocks noChangeShapeType="1"/>
              </p:cNvSpPr>
              <p:nvPr/>
            </p:nvSpPr>
            <p:spPr bwMode="auto">
              <a:xfrm flipV="1">
                <a:off x="1573" y="960"/>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483" name="Line 19">
                <a:extLst>
                  <a:ext uri="{FF2B5EF4-FFF2-40B4-BE49-F238E27FC236}">
                    <a16:creationId xmlns:a16="http://schemas.microsoft.com/office/drawing/2014/main" id="{39B6DA83-85E4-E62B-8459-43AA0F7D7B97}"/>
                  </a:ext>
                </a:extLst>
              </p:cNvPr>
              <p:cNvSpPr>
                <a:spLocks noChangeShapeType="1"/>
              </p:cNvSpPr>
              <p:nvPr/>
            </p:nvSpPr>
            <p:spPr bwMode="auto">
              <a:xfrm flipV="1">
                <a:off x="4576" y="960"/>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484" name="Line 20">
                <a:extLst>
                  <a:ext uri="{FF2B5EF4-FFF2-40B4-BE49-F238E27FC236}">
                    <a16:creationId xmlns:a16="http://schemas.microsoft.com/office/drawing/2014/main" id="{0056151B-C1E2-C97F-7344-3BF3B26CDE08}"/>
                  </a:ext>
                </a:extLst>
              </p:cNvPr>
              <p:cNvSpPr>
                <a:spLocks noChangeShapeType="1"/>
              </p:cNvSpPr>
              <p:nvPr/>
            </p:nvSpPr>
            <p:spPr bwMode="auto">
              <a:xfrm>
                <a:off x="1573" y="3176"/>
                <a:ext cx="3005"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485" name="Line 21">
                <a:extLst>
                  <a:ext uri="{FF2B5EF4-FFF2-40B4-BE49-F238E27FC236}">
                    <a16:creationId xmlns:a16="http://schemas.microsoft.com/office/drawing/2014/main" id="{7840505E-13CA-222E-EC22-0BEBF7244A75}"/>
                  </a:ext>
                </a:extLst>
              </p:cNvPr>
              <p:cNvSpPr>
                <a:spLocks noChangeShapeType="1"/>
              </p:cNvSpPr>
              <p:nvPr/>
            </p:nvSpPr>
            <p:spPr bwMode="auto">
              <a:xfrm flipV="1">
                <a:off x="1573" y="960"/>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486" name="Line 22">
                <a:extLst>
                  <a:ext uri="{FF2B5EF4-FFF2-40B4-BE49-F238E27FC236}">
                    <a16:creationId xmlns:a16="http://schemas.microsoft.com/office/drawing/2014/main" id="{630C57E3-172E-F085-A42F-60B0517A2E27}"/>
                  </a:ext>
                </a:extLst>
              </p:cNvPr>
              <p:cNvSpPr>
                <a:spLocks noChangeShapeType="1"/>
              </p:cNvSpPr>
              <p:nvPr/>
            </p:nvSpPr>
            <p:spPr bwMode="auto">
              <a:xfrm flipV="1">
                <a:off x="1573" y="3162"/>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487" name="Line 23">
                <a:extLst>
                  <a:ext uri="{FF2B5EF4-FFF2-40B4-BE49-F238E27FC236}">
                    <a16:creationId xmlns:a16="http://schemas.microsoft.com/office/drawing/2014/main" id="{AD875E2B-BFA0-B8CD-53C3-680F02C8BBEE}"/>
                  </a:ext>
                </a:extLst>
              </p:cNvPr>
              <p:cNvSpPr>
                <a:spLocks noChangeShapeType="1"/>
              </p:cNvSpPr>
              <p:nvPr/>
            </p:nvSpPr>
            <p:spPr bwMode="auto">
              <a:xfrm>
                <a:off x="1573" y="958"/>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488" name="Line 24">
                <a:extLst>
                  <a:ext uri="{FF2B5EF4-FFF2-40B4-BE49-F238E27FC236}">
                    <a16:creationId xmlns:a16="http://schemas.microsoft.com/office/drawing/2014/main" id="{D19850E6-A6B2-DE1A-D0CD-659DA03F03A9}"/>
                  </a:ext>
                </a:extLst>
              </p:cNvPr>
              <p:cNvSpPr>
                <a:spLocks noChangeShapeType="1"/>
              </p:cNvSpPr>
              <p:nvPr/>
            </p:nvSpPr>
            <p:spPr bwMode="auto">
              <a:xfrm flipV="1">
                <a:off x="1573" y="960"/>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489" name="Line 25">
                <a:extLst>
                  <a:ext uri="{FF2B5EF4-FFF2-40B4-BE49-F238E27FC236}">
                    <a16:creationId xmlns:a16="http://schemas.microsoft.com/office/drawing/2014/main" id="{E8FDC110-7F97-0482-440F-74E566EB4269}"/>
                  </a:ext>
                </a:extLst>
              </p:cNvPr>
              <p:cNvSpPr>
                <a:spLocks noChangeShapeType="1"/>
              </p:cNvSpPr>
              <p:nvPr/>
            </p:nvSpPr>
            <p:spPr bwMode="auto">
              <a:xfrm flipV="1">
                <a:off x="1573" y="3150"/>
                <a:ext cx="1" cy="2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490" name="Line 26">
                <a:extLst>
                  <a:ext uri="{FF2B5EF4-FFF2-40B4-BE49-F238E27FC236}">
                    <a16:creationId xmlns:a16="http://schemas.microsoft.com/office/drawing/2014/main" id="{5BA015EB-B218-6465-465D-D036A7099AA2}"/>
                  </a:ext>
                </a:extLst>
              </p:cNvPr>
              <p:cNvSpPr>
                <a:spLocks noChangeShapeType="1"/>
              </p:cNvSpPr>
              <p:nvPr/>
            </p:nvSpPr>
            <p:spPr bwMode="auto">
              <a:xfrm>
                <a:off x="1573" y="960"/>
                <a:ext cx="1" cy="27"/>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491" name="Line 27">
                <a:extLst>
                  <a:ext uri="{FF2B5EF4-FFF2-40B4-BE49-F238E27FC236}">
                    <a16:creationId xmlns:a16="http://schemas.microsoft.com/office/drawing/2014/main" id="{8BC23DBA-860A-9E4C-FC21-6D563616D0D4}"/>
                  </a:ext>
                </a:extLst>
              </p:cNvPr>
              <p:cNvSpPr>
                <a:spLocks noChangeShapeType="1"/>
              </p:cNvSpPr>
              <p:nvPr/>
            </p:nvSpPr>
            <p:spPr bwMode="auto">
              <a:xfrm flipV="1">
                <a:off x="2023" y="3162"/>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492" name="Line 28">
                <a:extLst>
                  <a:ext uri="{FF2B5EF4-FFF2-40B4-BE49-F238E27FC236}">
                    <a16:creationId xmlns:a16="http://schemas.microsoft.com/office/drawing/2014/main" id="{33361065-C2ED-CD03-0CE6-31C92D1796F0}"/>
                  </a:ext>
                </a:extLst>
              </p:cNvPr>
              <p:cNvSpPr>
                <a:spLocks noChangeShapeType="1"/>
              </p:cNvSpPr>
              <p:nvPr/>
            </p:nvSpPr>
            <p:spPr bwMode="auto">
              <a:xfrm>
                <a:off x="2023" y="958"/>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493" name="Line 29">
                <a:extLst>
                  <a:ext uri="{FF2B5EF4-FFF2-40B4-BE49-F238E27FC236}">
                    <a16:creationId xmlns:a16="http://schemas.microsoft.com/office/drawing/2014/main" id="{1D597E18-28EA-4CDC-9CC9-264554C86E24}"/>
                  </a:ext>
                </a:extLst>
              </p:cNvPr>
              <p:cNvSpPr>
                <a:spLocks noChangeShapeType="1"/>
              </p:cNvSpPr>
              <p:nvPr/>
            </p:nvSpPr>
            <p:spPr bwMode="auto">
              <a:xfrm flipV="1">
                <a:off x="2023" y="960"/>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494" name="Line 30">
                <a:extLst>
                  <a:ext uri="{FF2B5EF4-FFF2-40B4-BE49-F238E27FC236}">
                    <a16:creationId xmlns:a16="http://schemas.microsoft.com/office/drawing/2014/main" id="{1BB4BD98-25A3-8068-0D92-E89355B22D65}"/>
                  </a:ext>
                </a:extLst>
              </p:cNvPr>
              <p:cNvSpPr>
                <a:spLocks noChangeShapeType="1"/>
              </p:cNvSpPr>
              <p:nvPr/>
            </p:nvSpPr>
            <p:spPr bwMode="auto">
              <a:xfrm flipV="1">
                <a:off x="2286" y="3162"/>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495" name="Line 31">
                <a:extLst>
                  <a:ext uri="{FF2B5EF4-FFF2-40B4-BE49-F238E27FC236}">
                    <a16:creationId xmlns:a16="http://schemas.microsoft.com/office/drawing/2014/main" id="{D4C15776-6456-415E-063C-53AAD49C2A56}"/>
                  </a:ext>
                </a:extLst>
              </p:cNvPr>
              <p:cNvSpPr>
                <a:spLocks noChangeShapeType="1"/>
              </p:cNvSpPr>
              <p:nvPr/>
            </p:nvSpPr>
            <p:spPr bwMode="auto">
              <a:xfrm>
                <a:off x="2286" y="958"/>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496" name="Line 32">
                <a:extLst>
                  <a:ext uri="{FF2B5EF4-FFF2-40B4-BE49-F238E27FC236}">
                    <a16:creationId xmlns:a16="http://schemas.microsoft.com/office/drawing/2014/main" id="{06A33A0A-EAB8-0E33-2397-FB6BF00F6985}"/>
                  </a:ext>
                </a:extLst>
              </p:cNvPr>
              <p:cNvSpPr>
                <a:spLocks noChangeShapeType="1"/>
              </p:cNvSpPr>
              <p:nvPr/>
            </p:nvSpPr>
            <p:spPr bwMode="auto">
              <a:xfrm flipV="1">
                <a:off x="2286" y="960"/>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497" name="Line 33">
                <a:extLst>
                  <a:ext uri="{FF2B5EF4-FFF2-40B4-BE49-F238E27FC236}">
                    <a16:creationId xmlns:a16="http://schemas.microsoft.com/office/drawing/2014/main" id="{25B04B39-D665-224A-E493-A44E24150459}"/>
                  </a:ext>
                </a:extLst>
              </p:cNvPr>
              <p:cNvSpPr>
                <a:spLocks noChangeShapeType="1"/>
              </p:cNvSpPr>
              <p:nvPr/>
            </p:nvSpPr>
            <p:spPr bwMode="auto">
              <a:xfrm flipV="1">
                <a:off x="2474" y="3162"/>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498" name="Line 34">
                <a:extLst>
                  <a:ext uri="{FF2B5EF4-FFF2-40B4-BE49-F238E27FC236}">
                    <a16:creationId xmlns:a16="http://schemas.microsoft.com/office/drawing/2014/main" id="{374BA77D-5DC0-0D7D-1F39-8213EC5FC4C7}"/>
                  </a:ext>
                </a:extLst>
              </p:cNvPr>
              <p:cNvSpPr>
                <a:spLocks noChangeShapeType="1"/>
              </p:cNvSpPr>
              <p:nvPr/>
            </p:nvSpPr>
            <p:spPr bwMode="auto">
              <a:xfrm>
                <a:off x="2474" y="958"/>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499" name="Line 35">
                <a:extLst>
                  <a:ext uri="{FF2B5EF4-FFF2-40B4-BE49-F238E27FC236}">
                    <a16:creationId xmlns:a16="http://schemas.microsoft.com/office/drawing/2014/main" id="{D0775E33-9723-0BEF-B179-95071D8396DE}"/>
                  </a:ext>
                </a:extLst>
              </p:cNvPr>
              <p:cNvSpPr>
                <a:spLocks noChangeShapeType="1"/>
              </p:cNvSpPr>
              <p:nvPr/>
            </p:nvSpPr>
            <p:spPr bwMode="auto">
              <a:xfrm flipV="1">
                <a:off x="2474" y="960"/>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00" name="Line 36">
                <a:extLst>
                  <a:ext uri="{FF2B5EF4-FFF2-40B4-BE49-F238E27FC236}">
                    <a16:creationId xmlns:a16="http://schemas.microsoft.com/office/drawing/2014/main" id="{BD20DF5B-140D-3B7C-55BE-28F1F99BADCC}"/>
                  </a:ext>
                </a:extLst>
              </p:cNvPr>
              <p:cNvSpPr>
                <a:spLocks noChangeShapeType="1"/>
              </p:cNvSpPr>
              <p:nvPr/>
            </p:nvSpPr>
            <p:spPr bwMode="auto">
              <a:xfrm flipV="1">
                <a:off x="2620" y="3162"/>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01" name="Line 37">
                <a:extLst>
                  <a:ext uri="{FF2B5EF4-FFF2-40B4-BE49-F238E27FC236}">
                    <a16:creationId xmlns:a16="http://schemas.microsoft.com/office/drawing/2014/main" id="{4C2C4287-3222-5274-80E8-CF897F0CAE13}"/>
                  </a:ext>
                </a:extLst>
              </p:cNvPr>
              <p:cNvSpPr>
                <a:spLocks noChangeShapeType="1"/>
              </p:cNvSpPr>
              <p:nvPr/>
            </p:nvSpPr>
            <p:spPr bwMode="auto">
              <a:xfrm>
                <a:off x="2620" y="958"/>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02" name="Line 38">
                <a:extLst>
                  <a:ext uri="{FF2B5EF4-FFF2-40B4-BE49-F238E27FC236}">
                    <a16:creationId xmlns:a16="http://schemas.microsoft.com/office/drawing/2014/main" id="{961DF172-E469-1F75-DFC9-6BEB1D0D4310}"/>
                  </a:ext>
                </a:extLst>
              </p:cNvPr>
              <p:cNvSpPr>
                <a:spLocks noChangeShapeType="1"/>
              </p:cNvSpPr>
              <p:nvPr/>
            </p:nvSpPr>
            <p:spPr bwMode="auto">
              <a:xfrm flipV="1">
                <a:off x="2620" y="960"/>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03" name="Line 39">
                <a:extLst>
                  <a:ext uri="{FF2B5EF4-FFF2-40B4-BE49-F238E27FC236}">
                    <a16:creationId xmlns:a16="http://schemas.microsoft.com/office/drawing/2014/main" id="{1F5AC31A-FFB8-669C-D8EB-32F0A0EB98EC}"/>
                  </a:ext>
                </a:extLst>
              </p:cNvPr>
              <p:cNvSpPr>
                <a:spLocks noChangeShapeType="1"/>
              </p:cNvSpPr>
              <p:nvPr/>
            </p:nvSpPr>
            <p:spPr bwMode="auto">
              <a:xfrm flipV="1">
                <a:off x="2738" y="3162"/>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04" name="Line 40">
                <a:extLst>
                  <a:ext uri="{FF2B5EF4-FFF2-40B4-BE49-F238E27FC236}">
                    <a16:creationId xmlns:a16="http://schemas.microsoft.com/office/drawing/2014/main" id="{128E0EF8-94B0-234F-AC8C-06A9821772C4}"/>
                  </a:ext>
                </a:extLst>
              </p:cNvPr>
              <p:cNvSpPr>
                <a:spLocks noChangeShapeType="1"/>
              </p:cNvSpPr>
              <p:nvPr/>
            </p:nvSpPr>
            <p:spPr bwMode="auto">
              <a:xfrm>
                <a:off x="2738" y="958"/>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05" name="Line 41">
                <a:extLst>
                  <a:ext uri="{FF2B5EF4-FFF2-40B4-BE49-F238E27FC236}">
                    <a16:creationId xmlns:a16="http://schemas.microsoft.com/office/drawing/2014/main" id="{6B548766-3510-CE25-0764-C222A7EBC780}"/>
                  </a:ext>
                </a:extLst>
              </p:cNvPr>
              <p:cNvSpPr>
                <a:spLocks noChangeShapeType="1"/>
              </p:cNvSpPr>
              <p:nvPr/>
            </p:nvSpPr>
            <p:spPr bwMode="auto">
              <a:xfrm flipV="1">
                <a:off x="2738" y="960"/>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06" name="Line 42">
                <a:extLst>
                  <a:ext uri="{FF2B5EF4-FFF2-40B4-BE49-F238E27FC236}">
                    <a16:creationId xmlns:a16="http://schemas.microsoft.com/office/drawing/2014/main" id="{DC4619FF-F77C-0639-36BB-962BD4DBE9EC}"/>
                  </a:ext>
                </a:extLst>
              </p:cNvPr>
              <p:cNvSpPr>
                <a:spLocks noChangeShapeType="1"/>
              </p:cNvSpPr>
              <p:nvPr/>
            </p:nvSpPr>
            <p:spPr bwMode="auto">
              <a:xfrm flipV="1">
                <a:off x="2841" y="3162"/>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07" name="Line 43">
                <a:extLst>
                  <a:ext uri="{FF2B5EF4-FFF2-40B4-BE49-F238E27FC236}">
                    <a16:creationId xmlns:a16="http://schemas.microsoft.com/office/drawing/2014/main" id="{25B56312-A63A-2BDA-4995-926EF3CE10B9}"/>
                  </a:ext>
                </a:extLst>
              </p:cNvPr>
              <p:cNvSpPr>
                <a:spLocks noChangeShapeType="1"/>
              </p:cNvSpPr>
              <p:nvPr/>
            </p:nvSpPr>
            <p:spPr bwMode="auto">
              <a:xfrm>
                <a:off x="2841" y="958"/>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08" name="Line 44">
                <a:extLst>
                  <a:ext uri="{FF2B5EF4-FFF2-40B4-BE49-F238E27FC236}">
                    <a16:creationId xmlns:a16="http://schemas.microsoft.com/office/drawing/2014/main" id="{25B8F2AE-5649-10A5-EFE2-6C7D310CEE92}"/>
                  </a:ext>
                </a:extLst>
              </p:cNvPr>
              <p:cNvSpPr>
                <a:spLocks noChangeShapeType="1"/>
              </p:cNvSpPr>
              <p:nvPr/>
            </p:nvSpPr>
            <p:spPr bwMode="auto">
              <a:xfrm flipV="1">
                <a:off x="2841" y="960"/>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09" name="Line 45">
                <a:extLst>
                  <a:ext uri="{FF2B5EF4-FFF2-40B4-BE49-F238E27FC236}">
                    <a16:creationId xmlns:a16="http://schemas.microsoft.com/office/drawing/2014/main" id="{E999B945-B251-2F24-0F02-8DDFC1873A97}"/>
                  </a:ext>
                </a:extLst>
              </p:cNvPr>
              <p:cNvSpPr>
                <a:spLocks noChangeShapeType="1"/>
              </p:cNvSpPr>
              <p:nvPr/>
            </p:nvSpPr>
            <p:spPr bwMode="auto">
              <a:xfrm flipV="1">
                <a:off x="2931" y="3162"/>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10" name="Line 46">
                <a:extLst>
                  <a:ext uri="{FF2B5EF4-FFF2-40B4-BE49-F238E27FC236}">
                    <a16:creationId xmlns:a16="http://schemas.microsoft.com/office/drawing/2014/main" id="{C7855082-EEFD-3852-A041-F0144660773E}"/>
                  </a:ext>
                </a:extLst>
              </p:cNvPr>
              <p:cNvSpPr>
                <a:spLocks noChangeShapeType="1"/>
              </p:cNvSpPr>
              <p:nvPr/>
            </p:nvSpPr>
            <p:spPr bwMode="auto">
              <a:xfrm>
                <a:off x="2931" y="958"/>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11" name="Line 47">
                <a:extLst>
                  <a:ext uri="{FF2B5EF4-FFF2-40B4-BE49-F238E27FC236}">
                    <a16:creationId xmlns:a16="http://schemas.microsoft.com/office/drawing/2014/main" id="{A5648837-A391-6DD1-340C-D033A3129419}"/>
                  </a:ext>
                </a:extLst>
              </p:cNvPr>
              <p:cNvSpPr>
                <a:spLocks noChangeShapeType="1"/>
              </p:cNvSpPr>
              <p:nvPr/>
            </p:nvSpPr>
            <p:spPr bwMode="auto">
              <a:xfrm flipV="1">
                <a:off x="2931" y="960"/>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12" name="Line 48">
                <a:extLst>
                  <a:ext uri="{FF2B5EF4-FFF2-40B4-BE49-F238E27FC236}">
                    <a16:creationId xmlns:a16="http://schemas.microsoft.com/office/drawing/2014/main" id="{3712E3F0-E2F7-F73F-FE73-83CF2F4935E9}"/>
                  </a:ext>
                </a:extLst>
              </p:cNvPr>
              <p:cNvSpPr>
                <a:spLocks noChangeShapeType="1"/>
              </p:cNvSpPr>
              <p:nvPr/>
            </p:nvSpPr>
            <p:spPr bwMode="auto">
              <a:xfrm flipV="1">
                <a:off x="3008" y="3162"/>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13" name="Line 49">
                <a:extLst>
                  <a:ext uri="{FF2B5EF4-FFF2-40B4-BE49-F238E27FC236}">
                    <a16:creationId xmlns:a16="http://schemas.microsoft.com/office/drawing/2014/main" id="{7992E241-3D74-2214-13FC-DB19FB57781D}"/>
                  </a:ext>
                </a:extLst>
              </p:cNvPr>
              <p:cNvSpPr>
                <a:spLocks noChangeShapeType="1"/>
              </p:cNvSpPr>
              <p:nvPr/>
            </p:nvSpPr>
            <p:spPr bwMode="auto">
              <a:xfrm>
                <a:off x="3008" y="958"/>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14" name="Line 50">
                <a:extLst>
                  <a:ext uri="{FF2B5EF4-FFF2-40B4-BE49-F238E27FC236}">
                    <a16:creationId xmlns:a16="http://schemas.microsoft.com/office/drawing/2014/main" id="{806084A7-0033-E705-604B-A89DBD1BFD25}"/>
                  </a:ext>
                </a:extLst>
              </p:cNvPr>
              <p:cNvSpPr>
                <a:spLocks noChangeShapeType="1"/>
              </p:cNvSpPr>
              <p:nvPr/>
            </p:nvSpPr>
            <p:spPr bwMode="auto">
              <a:xfrm flipV="1">
                <a:off x="3008" y="960"/>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15" name="Line 51">
                <a:extLst>
                  <a:ext uri="{FF2B5EF4-FFF2-40B4-BE49-F238E27FC236}">
                    <a16:creationId xmlns:a16="http://schemas.microsoft.com/office/drawing/2014/main" id="{C2AB4CF6-C1CE-DE29-4000-D60DAA426847}"/>
                  </a:ext>
                </a:extLst>
              </p:cNvPr>
              <p:cNvSpPr>
                <a:spLocks noChangeShapeType="1"/>
              </p:cNvSpPr>
              <p:nvPr/>
            </p:nvSpPr>
            <p:spPr bwMode="auto">
              <a:xfrm flipV="1">
                <a:off x="3077" y="3162"/>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16" name="Line 52">
                <a:extLst>
                  <a:ext uri="{FF2B5EF4-FFF2-40B4-BE49-F238E27FC236}">
                    <a16:creationId xmlns:a16="http://schemas.microsoft.com/office/drawing/2014/main" id="{E18F0B53-2CD5-FD91-F9BC-B91CEBE6DB0B}"/>
                  </a:ext>
                </a:extLst>
              </p:cNvPr>
              <p:cNvSpPr>
                <a:spLocks noChangeShapeType="1"/>
              </p:cNvSpPr>
              <p:nvPr/>
            </p:nvSpPr>
            <p:spPr bwMode="auto">
              <a:xfrm>
                <a:off x="3077" y="958"/>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17" name="Line 53">
                <a:extLst>
                  <a:ext uri="{FF2B5EF4-FFF2-40B4-BE49-F238E27FC236}">
                    <a16:creationId xmlns:a16="http://schemas.microsoft.com/office/drawing/2014/main" id="{A75FCA2E-71FC-093C-B83E-AD8E98A0513E}"/>
                  </a:ext>
                </a:extLst>
              </p:cNvPr>
              <p:cNvSpPr>
                <a:spLocks noChangeShapeType="1"/>
              </p:cNvSpPr>
              <p:nvPr/>
            </p:nvSpPr>
            <p:spPr bwMode="auto">
              <a:xfrm flipV="1">
                <a:off x="3077" y="960"/>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18" name="Line 54">
                <a:extLst>
                  <a:ext uri="{FF2B5EF4-FFF2-40B4-BE49-F238E27FC236}">
                    <a16:creationId xmlns:a16="http://schemas.microsoft.com/office/drawing/2014/main" id="{50E0A4EA-855E-EB12-3749-8E97A451BD6A}"/>
                  </a:ext>
                </a:extLst>
              </p:cNvPr>
              <p:cNvSpPr>
                <a:spLocks noChangeShapeType="1"/>
              </p:cNvSpPr>
              <p:nvPr/>
            </p:nvSpPr>
            <p:spPr bwMode="auto">
              <a:xfrm flipV="1">
                <a:off x="3077" y="3150"/>
                <a:ext cx="1" cy="2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19" name="Line 55">
                <a:extLst>
                  <a:ext uri="{FF2B5EF4-FFF2-40B4-BE49-F238E27FC236}">
                    <a16:creationId xmlns:a16="http://schemas.microsoft.com/office/drawing/2014/main" id="{9F05B311-0585-F499-162B-68D9E553EC06}"/>
                  </a:ext>
                </a:extLst>
              </p:cNvPr>
              <p:cNvSpPr>
                <a:spLocks noChangeShapeType="1"/>
              </p:cNvSpPr>
              <p:nvPr/>
            </p:nvSpPr>
            <p:spPr bwMode="auto">
              <a:xfrm>
                <a:off x="3077" y="960"/>
                <a:ext cx="1" cy="27"/>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20" name="Line 56">
                <a:extLst>
                  <a:ext uri="{FF2B5EF4-FFF2-40B4-BE49-F238E27FC236}">
                    <a16:creationId xmlns:a16="http://schemas.microsoft.com/office/drawing/2014/main" id="{74A0FC01-00B8-7A8F-E088-788DA5642588}"/>
                  </a:ext>
                </a:extLst>
              </p:cNvPr>
              <p:cNvSpPr>
                <a:spLocks noChangeShapeType="1"/>
              </p:cNvSpPr>
              <p:nvPr/>
            </p:nvSpPr>
            <p:spPr bwMode="auto">
              <a:xfrm flipV="1">
                <a:off x="3528" y="3162"/>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21" name="Line 57">
                <a:extLst>
                  <a:ext uri="{FF2B5EF4-FFF2-40B4-BE49-F238E27FC236}">
                    <a16:creationId xmlns:a16="http://schemas.microsoft.com/office/drawing/2014/main" id="{1D9021F7-2ECC-C46F-AF18-F3DBE86DF272}"/>
                  </a:ext>
                </a:extLst>
              </p:cNvPr>
              <p:cNvSpPr>
                <a:spLocks noChangeShapeType="1"/>
              </p:cNvSpPr>
              <p:nvPr/>
            </p:nvSpPr>
            <p:spPr bwMode="auto">
              <a:xfrm>
                <a:off x="3528" y="958"/>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22" name="Line 58">
                <a:extLst>
                  <a:ext uri="{FF2B5EF4-FFF2-40B4-BE49-F238E27FC236}">
                    <a16:creationId xmlns:a16="http://schemas.microsoft.com/office/drawing/2014/main" id="{25898E75-14F8-3B0F-60D6-5763187EC012}"/>
                  </a:ext>
                </a:extLst>
              </p:cNvPr>
              <p:cNvSpPr>
                <a:spLocks noChangeShapeType="1"/>
              </p:cNvSpPr>
              <p:nvPr/>
            </p:nvSpPr>
            <p:spPr bwMode="auto">
              <a:xfrm flipV="1">
                <a:off x="3528" y="960"/>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23" name="Line 59">
                <a:extLst>
                  <a:ext uri="{FF2B5EF4-FFF2-40B4-BE49-F238E27FC236}">
                    <a16:creationId xmlns:a16="http://schemas.microsoft.com/office/drawing/2014/main" id="{29347763-AE09-6957-866B-D6BD75C94AF8}"/>
                  </a:ext>
                </a:extLst>
              </p:cNvPr>
              <p:cNvSpPr>
                <a:spLocks noChangeShapeType="1"/>
              </p:cNvSpPr>
              <p:nvPr/>
            </p:nvSpPr>
            <p:spPr bwMode="auto">
              <a:xfrm flipV="1">
                <a:off x="3792" y="3162"/>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24" name="Line 60">
                <a:extLst>
                  <a:ext uri="{FF2B5EF4-FFF2-40B4-BE49-F238E27FC236}">
                    <a16:creationId xmlns:a16="http://schemas.microsoft.com/office/drawing/2014/main" id="{99DBB317-4820-B81D-70CF-0D928B7D9D1E}"/>
                  </a:ext>
                </a:extLst>
              </p:cNvPr>
              <p:cNvSpPr>
                <a:spLocks noChangeShapeType="1"/>
              </p:cNvSpPr>
              <p:nvPr/>
            </p:nvSpPr>
            <p:spPr bwMode="auto">
              <a:xfrm>
                <a:off x="3792" y="958"/>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25" name="Line 61">
                <a:extLst>
                  <a:ext uri="{FF2B5EF4-FFF2-40B4-BE49-F238E27FC236}">
                    <a16:creationId xmlns:a16="http://schemas.microsoft.com/office/drawing/2014/main" id="{A2D430AB-04EC-E5F5-F807-0A5322729FBC}"/>
                  </a:ext>
                </a:extLst>
              </p:cNvPr>
              <p:cNvSpPr>
                <a:spLocks noChangeShapeType="1"/>
              </p:cNvSpPr>
              <p:nvPr/>
            </p:nvSpPr>
            <p:spPr bwMode="auto">
              <a:xfrm flipV="1">
                <a:off x="3792" y="960"/>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26" name="Line 62">
                <a:extLst>
                  <a:ext uri="{FF2B5EF4-FFF2-40B4-BE49-F238E27FC236}">
                    <a16:creationId xmlns:a16="http://schemas.microsoft.com/office/drawing/2014/main" id="{BF30185C-0559-2AE5-01EB-FEDB527FA2BF}"/>
                  </a:ext>
                </a:extLst>
              </p:cNvPr>
              <p:cNvSpPr>
                <a:spLocks noChangeShapeType="1"/>
              </p:cNvSpPr>
              <p:nvPr/>
            </p:nvSpPr>
            <p:spPr bwMode="auto">
              <a:xfrm flipV="1">
                <a:off x="3979" y="3162"/>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27" name="Line 63">
                <a:extLst>
                  <a:ext uri="{FF2B5EF4-FFF2-40B4-BE49-F238E27FC236}">
                    <a16:creationId xmlns:a16="http://schemas.microsoft.com/office/drawing/2014/main" id="{AF8F2BC0-6247-1EB0-4086-794427069310}"/>
                  </a:ext>
                </a:extLst>
              </p:cNvPr>
              <p:cNvSpPr>
                <a:spLocks noChangeShapeType="1"/>
              </p:cNvSpPr>
              <p:nvPr/>
            </p:nvSpPr>
            <p:spPr bwMode="auto">
              <a:xfrm>
                <a:off x="3979" y="958"/>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28" name="Line 64">
                <a:extLst>
                  <a:ext uri="{FF2B5EF4-FFF2-40B4-BE49-F238E27FC236}">
                    <a16:creationId xmlns:a16="http://schemas.microsoft.com/office/drawing/2014/main" id="{85519565-27EC-EB72-87E8-22F3679F3105}"/>
                  </a:ext>
                </a:extLst>
              </p:cNvPr>
              <p:cNvSpPr>
                <a:spLocks noChangeShapeType="1"/>
              </p:cNvSpPr>
              <p:nvPr/>
            </p:nvSpPr>
            <p:spPr bwMode="auto">
              <a:xfrm flipV="1">
                <a:off x="3979" y="960"/>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29" name="Line 65">
                <a:extLst>
                  <a:ext uri="{FF2B5EF4-FFF2-40B4-BE49-F238E27FC236}">
                    <a16:creationId xmlns:a16="http://schemas.microsoft.com/office/drawing/2014/main" id="{45C39D31-AD7C-335E-209A-839F24122A3D}"/>
                  </a:ext>
                </a:extLst>
              </p:cNvPr>
              <p:cNvSpPr>
                <a:spLocks noChangeShapeType="1"/>
              </p:cNvSpPr>
              <p:nvPr/>
            </p:nvSpPr>
            <p:spPr bwMode="auto">
              <a:xfrm flipV="1">
                <a:off x="4124" y="3162"/>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30" name="Line 66">
                <a:extLst>
                  <a:ext uri="{FF2B5EF4-FFF2-40B4-BE49-F238E27FC236}">
                    <a16:creationId xmlns:a16="http://schemas.microsoft.com/office/drawing/2014/main" id="{6A9E376C-85ED-E5FD-7B9D-3CAB1922EA30}"/>
                  </a:ext>
                </a:extLst>
              </p:cNvPr>
              <p:cNvSpPr>
                <a:spLocks noChangeShapeType="1"/>
              </p:cNvSpPr>
              <p:nvPr/>
            </p:nvSpPr>
            <p:spPr bwMode="auto">
              <a:xfrm>
                <a:off x="4124" y="958"/>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31" name="Line 67">
                <a:extLst>
                  <a:ext uri="{FF2B5EF4-FFF2-40B4-BE49-F238E27FC236}">
                    <a16:creationId xmlns:a16="http://schemas.microsoft.com/office/drawing/2014/main" id="{D7CF91AA-CC3F-EFD5-D9B3-77253ACC6D1B}"/>
                  </a:ext>
                </a:extLst>
              </p:cNvPr>
              <p:cNvSpPr>
                <a:spLocks noChangeShapeType="1"/>
              </p:cNvSpPr>
              <p:nvPr/>
            </p:nvSpPr>
            <p:spPr bwMode="auto">
              <a:xfrm flipV="1">
                <a:off x="4124" y="960"/>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32" name="Line 68">
                <a:extLst>
                  <a:ext uri="{FF2B5EF4-FFF2-40B4-BE49-F238E27FC236}">
                    <a16:creationId xmlns:a16="http://schemas.microsoft.com/office/drawing/2014/main" id="{BB2F8A1A-2726-6ACA-0D0F-12F0E075DA8A}"/>
                  </a:ext>
                </a:extLst>
              </p:cNvPr>
              <p:cNvSpPr>
                <a:spLocks noChangeShapeType="1"/>
              </p:cNvSpPr>
              <p:nvPr/>
            </p:nvSpPr>
            <p:spPr bwMode="auto">
              <a:xfrm flipV="1">
                <a:off x="4242" y="3162"/>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33" name="Line 69">
                <a:extLst>
                  <a:ext uri="{FF2B5EF4-FFF2-40B4-BE49-F238E27FC236}">
                    <a16:creationId xmlns:a16="http://schemas.microsoft.com/office/drawing/2014/main" id="{7D6C4F6A-A4D3-C8EB-74F1-B37B4B3852B5}"/>
                  </a:ext>
                </a:extLst>
              </p:cNvPr>
              <p:cNvSpPr>
                <a:spLocks noChangeShapeType="1"/>
              </p:cNvSpPr>
              <p:nvPr/>
            </p:nvSpPr>
            <p:spPr bwMode="auto">
              <a:xfrm>
                <a:off x="4242" y="958"/>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34" name="Line 70">
                <a:extLst>
                  <a:ext uri="{FF2B5EF4-FFF2-40B4-BE49-F238E27FC236}">
                    <a16:creationId xmlns:a16="http://schemas.microsoft.com/office/drawing/2014/main" id="{FAD290CC-2E47-5339-E9B7-F7C1B3349672}"/>
                  </a:ext>
                </a:extLst>
              </p:cNvPr>
              <p:cNvSpPr>
                <a:spLocks noChangeShapeType="1"/>
              </p:cNvSpPr>
              <p:nvPr/>
            </p:nvSpPr>
            <p:spPr bwMode="auto">
              <a:xfrm flipV="1">
                <a:off x="4242" y="960"/>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35" name="Line 71">
                <a:extLst>
                  <a:ext uri="{FF2B5EF4-FFF2-40B4-BE49-F238E27FC236}">
                    <a16:creationId xmlns:a16="http://schemas.microsoft.com/office/drawing/2014/main" id="{FB25FCF1-4B39-40B3-0ADC-B39F5A4F6B0A}"/>
                  </a:ext>
                </a:extLst>
              </p:cNvPr>
              <p:cNvSpPr>
                <a:spLocks noChangeShapeType="1"/>
              </p:cNvSpPr>
              <p:nvPr/>
            </p:nvSpPr>
            <p:spPr bwMode="auto">
              <a:xfrm flipV="1">
                <a:off x="4340" y="3162"/>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36" name="Line 72">
                <a:extLst>
                  <a:ext uri="{FF2B5EF4-FFF2-40B4-BE49-F238E27FC236}">
                    <a16:creationId xmlns:a16="http://schemas.microsoft.com/office/drawing/2014/main" id="{63033336-E59A-2FD1-7802-A1A07D393FAB}"/>
                  </a:ext>
                </a:extLst>
              </p:cNvPr>
              <p:cNvSpPr>
                <a:spLocks noChangeShapeType="1"/>
              </p:cNvSpPr>
              <p:nvPr/>
            </p:nvSpPr>
            <p:spPr bwMode="auto">
              <a:xfrm>
                <a:off x="4340" y="958"/>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37" name="Line 73">
                <a:extLst>
                  <a:ext uri="{FF2B5EF4-FFF2-40B4-BE49-F238E27FC236}">
                    <a16:creationId xmlns:a16="http://schemas.microsoft.com/office/drawing/2014/main" id="{7F175437-4F2B-F642-DED0-BE80677DC147}"/>
                  </a:ext>
                </a:extLst>
              </p:cNvPr>
              <p:cNvSpPr>
                <a:spLocks noChangeShapeType="1"/>
              </p:cNvSpPr>
              <p:nvPr/>
            </p:nvSpPr>
            <p:spPr bwMode="auto">
              <a:xfrm flipV="1">
                <a:off x="4340" y="960"/>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38" name="Line 74">
                <a:extLst>
                  <a:ext uri="{FF2B5EF4-FFF2-40B4-BE49-F238E27FC236}">
                    <a16:creationId xmlns:a16="http://schemas.microsoft.com/office/drawing/2014/main" id="{ED560D30-3BE6-4DC1-F071-EC0926F7843C}"/>
                  </a:ext>
                </a:extLst>
              </p:cNvPr>
              <p:cNvSpPr>
                <a:spLocks noChangeShapeType="1"/>
              </p:cNvSpPr>
              <p:nvPr/>
            </p:nvSpPr>
            <p:spPr bwMode="auto">
              <a:xfrm flipV="1">
                <a:off x="4430" y="3162"/>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39" name="Line 75">
                <a:extLst>
                  <a:ext uri="{FF2B5EF4-FFF2-40B4-BE49-F238E27FC236}">
                    <a16:creationId xmlns:a16="http://schemas.microsoft.com/office/drawing/2014/main" id="{33D5B062-F1E2-6235-0B3F-03C99BD574F1}"/>
                  </a:ext>
                </a:extLst>
              </p:cNvPr>
              <p:cNvSpPr>
                <a:spLocks noChangeShapeType="1"/>
              </p:cNvSpPr>
              <p:nvPr/>
            </p:nvSpPr>
            <p:spPr bwMode="auto">
              <a:xfrm>
                <a:off x="4430" y="958"/>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40" name="Line 76">
                <a:extLst>
                  <a:ext uri="{FF2B5EF4-FFF2-40B4-BE49-F238E27FC236}">
                    <a16:creationId xmlns:a16="http://schemas.microsoft.com/office/drawing/2014/main" id="{6E4D35EB-0E0A-3663-7230-56ED89DF8D9C}"/>
                  </a:ext>
                </a:extLst>
              </p:cNvPr>
              <p:cNvSpPr>
                <a:spLocks noChangeShapeType="1"/>
              </p:cNvSpPr>
              <p:nvPr/>
            </p:nvSpPr>
            <p:spPr bwMode="auto">
              <a:xfrm flipV="1">
                <a:off x="4430" y="960"/>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41" name="Line 77">
                <a:extLst>
                  <a:ext uri="{FF2B5EF4-FFF2-40B4-BE49-F238E27FC236}">
                    <a16:creationId xmlns:a16="http://schemas.microsoft.com/office/drawing/2014/main" id="{9BE5F9B5-262E-A04A-FC9D-6CC4061BBEB8}"/>
                  </a:ext>
                </a:extLst>
              </p:cNvPr>
              <p:cNvSpPr>
                <a:spLocks noChangeShapeType="1"/>
              </p:cNvSpPr>
              <p:nvPr/>
            </p:nvSpPr>
            <p:spPr bwMode="auto">
              <a:xfrm flipV="1">
                <a:off x="4506" y="3162"/>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42" name="Line 78">
                <a:extLst>
                  <a:ext uri="{FF2B5EF4-FFF2-40B4-BE49-F238E27FC236}">
                    <a16:creationId xmlns:a16="http://schemas.microsoft.com/office/drawing/2014/main" id="{D927FEEE-FB89-C4FD-52AD-F60953DDC26E}"/>
                  </a:ext>
                </a:extLst>
              </p:cNvPr>
              <p:cNvSpPr>
                <a:spLocks noChangeShapeType="1"/>
              </p:cNvSpPr>
              <p:nvPr/>
            </p:nvSpPr>
            <p:spPr bwMode="auto">
              <a:xfrm>
                <a:off x="4506" y="958"/>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43" name="Line 79">
                <a:extLst>
                  <a:ext uri="{FF2B5EF4-FFF2-40B4-BE49-F238E27FC236}">
                    <a16:creationId xmlns:a16="http://schemas.microsoft.com/office/drawing/2014/main" id="{558AD8E3-574E-0D37-6080-E179A43F29CB}"/>
                  </a:ext>
                </a:extLst>
              </p:cNvPr>
              <p:cNvSpPr>
                <a:spLocks noChangeShapeType="1"/>
              </p:cNvSpPr>
              <p:nvPr/>
            </p:nvSpPr>
            <p:spPr bwMode="auto">
              <a:xfrm flipV="1">
                <a:off x="4506" y="960"/>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44" name="Line 80">
                <a:extLst>
                  <a:ext uri="{FF2B5EF4-FFF2-40B4-BE49-F238E27FC236}">
                    <a16:creationId xmlns:a16="http://schemas.microsoft.com/office/drawing/2014/main" id="{FA062874-9CE3-8C00-0196-969F0B780918}"/>
                  </a:ext>
                </a:extLst>
              </p:cNvPr>
              <p:cNvSpPr>
                <a:spLocks noChangeShapeType="1"/>
              </p:cNvSpPr>
              <p:nvPr/>
            </p:nvSpPr>
            <p:spPr bwMode="auto">
              <a:xfrm flipV="1">
                <a:off x="4576" y="3162"/>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45" name="Line 81">
                <a:extLst>
                  <a:ext uri="{FF2B5EF4-FFF2-40B4-BE49-F238E27FC236}">
                    <a16:creationId xmlns:a16="http://schemas.microsoft.com/office/drawing/2014/main" id="{DEBA3038-D612-D7A8-36ED-28EFC0905F80}"/>
                  </a:ext>
                </a:extLst>
              </p:cNvPr>
              <p:cNvSpPr>
                <a:spLocks noChangeShapeType="1"/>
              </p:cNvSpPr>
              <p:nvPr/>
            </p:nvSpPr>
            <p:spPr bwMode="auto">
              <a:xfrm>
                <a:off x="4576" y="958"/>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46" name="Line 82">
                <a:extLst>
                  <a:ext uri="{FF2B5EF4-FFF2-40B4-BE49-F238E27FC236}">
                    <a16:creationId xmlns:a16="http://schemas.microsoft.com/office/drawing/2014/main" id="{FCA496B8-884C-21FB-8D1F-75C4C093567B}"/>
                  </a:ext>
                </a:extLst>
              </p:cNvPr>
              <p:cNvSpPr>
                <a:spLocks noChangeShapeType="1"/>
              </p:cNvSpPr>
              <p:nvPr/>
            </p:nvSpPr>
            <p:spPr bwMode="auto">
              <a:xfrm flipV="1">
                <a:off x="4576" y="960"/>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47" name="Line 83">
                <a:extLst>
                  <a:ext uri="{FF2B5EF4-FFF2-40B4-BE49-F238E27FC236}">
                    <a16:creationId xmlns:a16="http://schemas.microsoft.com/office/drawing/2014/main" id="{9F497B0B-33BF-5942-E19F-9AF5A0B18C90}"/>
                  </a:ext>
                </a:extLst>
              </p:cNvPr>
              <p:cNvSpPr>
                <a:spLocks noChangeShapeType="1"/>
              </p:cNvSpPr>
              <p:nvPr/>
            </p:nvSpPr>
            <p:spPr bwMode="auto">
              <a:xfrm flipV="1">
                <a:off x="4576" y="3150"/>
                <a:ext cx="1" cy="2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48" name="Line 84">
                <a:extLst>
                  <a:ext uri="{FF2B5EF4-FFF2-40B4-BE49-F238E27FC236}">
                    <a16:creationId xmlns:a16="http://schemas.microsoft.com/office/drawing/2014/main" id="{790623B2-2C12-19BE-10DD-A8E6945CA88B}"/>
                  </a:ext>
                </a:extLst>
              </p:cNvPr>
              <p:cNvSpPr>
                <a:spLocks noChangeShapeType="1"/>
              </p:cNvSpPr>
              <p:nvPr/>
            </p:nvSpPr>
            <p:spPr bwMode="auto">
              <a:xfrm>
                <a:off x="4576" y="960"/>
                <a:ext cx="1" cy="27"/>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49" name="Line 85">
                <a:extLst>
                  <a:ext uri="{FF2B5EF4-FFF2-40B4-BE49-F238E27FC236}">
                    <a16:creationId xmlns:a16="http://schemas.microsoft.com/office/drawing/2014/main" id="{5B44CCA0-E0A4-0142-9938-24CF5E55BD8A}"/>
                  </a:ext>
                </a:extLst>
              </p:cNvPr>
              <p:cNvSpPr>
                <a:spLocks noChangeShapeType="1"/>
              </p:cNvSpPr>
              <p:nvPr/>
            </p:nvSpPr>
            <p:spPr bwMode="auto">
              <a:xfrm>
                <a:off x="1573" y="3176"/>
                <a:ext cx="29"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50" name="Line 86">
                <a:extLst>
                  <a:ext uri="{FF2B5EF4-FFF2-40B4-BE49-F238E27FC236}">
                    <a16:creationId xmlns:a16="http://schemas.microsoft.com/office/drawing/2014/main" id="{ADE87230-764C-8ECD-4839-E7471F55FC01}"/>
                  </a:ext>
                </a:extLst>
              </p:cNvPr>
              <p:cNvSpPr>
                <a:spLocks noChangeShapeType="1"/>
              </p:cNvSpPr>
              <p:nvPr/>
            </p:nvSpPr>
            <p:spPr bwMode="auto">
              <a:xfrm flipH="1">
                <a:off x="4548" y="3176"/>
                <a:ext cx="30"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51" name="Line 87">
                <a:extLst>
                  <a:ext uri="{FF2B5EF4-FFF2-40B4-BE49-F238E27FC236}">
                    <a16:creationId xmlns:a16="http://schemas.microsoft.com/office/drawing/2014/main" id="{91A37897-E805-B934-D413-E5080C6492F4}"/>
                  </a:ext>
                </a:extLst>
              </p:cNvPr>
              <p:cNvSpPr>
                <a:spLocks noChangeShapeType="1"/>
              </p:cNvSpPr>
              <p:nvPr/>
            </p:nvSpPr>
            <p:spPr bwMode="auto">
              <a:xfrm>
                <a:off x="1573" y="2858"/>
                <a:ext cx="29"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52" name="Line 88">
                <a:extLst>
                  <a:ext uri="{FF2B5EF4-FFF2-40B4-BE49-F238E27FC236}">
                    <a16:creationId xmlns:a16="http://schemas.microsoft.com/office/drawing/2014/main" id="{E67B3C63-D02A-2310-661E-6C7B96EA5782}"/>
                  </a:ext>
                </a:extLst>
              </p:cNvPr>
              <p:cNvSpPr>
                <a:spLocks noChangeShapeType="1"/>
              </p:cNvSpPr>
              <p:nvPr/>
            </p:nvSpPr>
            <p:spPr bwMode="auto">
              <a:xfrm flipH="1">
                <a:off x="4548" y="2858"/>
                <a:ext cx="30"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53" name="Line 89">
                <a:extLst>
                  <a:ext uri="{FF2B5EF4-FFF2-40B4-BE49-F238E27FC236}">
                    <a16:creationId xmlns:a16="http://schemas.microsoft.com/office/drawing/2014/main" id="{799C9759-5E2C-B562-6751-B2CB054D8C9A}"/>
                  </a:ext>
                </a:extLst>
              </p:cNvPr>
              <p:cNvSpPr>
                <a:spLocks noChangeShapeType="1"/>
              </p:cNvSpPr>
              <p:nvPr/>
            </p:nvSpPr>
            <p:spPr bwMode="auto">
              <a:xfrm>
                <a:off x="1573" y="2546"/>
                <a:ext cx="29"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54" name="Line 90">
                <a:extLst>
                  <a:ext uri="{FF2B5EF4-FFF2-40B4-BE49-F238E27FC236}">
                    <a16:creationId xmlns:a16="http://schemas.microsoft.com/office/drawing/2014/main" id="{5F3992D4-D954-97B0-2D11-6FD58D0DE4AD}"/>
                  </a:ext>
                </a:extLst>
              </p:cNvPr>
              <p:cNvSpPr>
                <a:spLocks noChangeShapeType="1"/>
              </p:cNvSpPr>
              <p:nvPr/>
            </p:nvSpPr>
            <p:spPr bwMode="auto">
              <a:xfrm flipH="1">
                <a:off x="4548" y="2546"/>
                <a:ext cx="30"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55" name="Line 91">
                <a:extLst>
                  <a:ext uri="{FF2B5EF4-FFF2-40B4-BE49-F238E27FC236}">
                    <a16:creationId xmlns:a16="http://schemas.microsoft.com/office/drawing/2014/main" id="{0769839E-D389-FA73-A48F-6C5690AF682A}"/>
                  </a:ext>
                </a:extLst>
              </p:cNvPr>
              <p:cNvSpPr>
                <a:spLocks noChangeShapeType="1"/>
              </p:cNvSpPr>
              <p:nvPr/>
            </p:nvSpPr>
            <p:spPr bwMode="auto">
              <a:xfrm>
                <a:off x="1573" y="2227"/>
                <a:ext cx="29"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56" name="Line 92">
                <a:extLst>
                  <a:ext uri="{FF2B5EF4-FFF2-40B4-BE49-F238E27FC236}">
                    <a16:creationId xmlns:a16="http://schemas.microsoft.com/office/drawing/2014/main" id="{C4211424-7DA1-2DFD-AB56-DF6D7CE017D7}"/>
                  </a:ext>
                </a:extLst>
              </p:cNvPr>
              <p:cNvSpPr>
                <a:spLocks noChangeShapeType="1"/>
              </p:cNvSpPr>
              <p:nvPr/>
            </p:nvSpPr>
            <p:spPr bwMode="auto">
              <a:xfrm flipH="1">
                <a:off x="4548" y="2227"/>
                <a:ext cx="30"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57" name="Line 93">
                <a:extLst>
                  <a:ext uri="{FF2B5EF4-FFF2-40B4-BE49-F238E27FC236}">
                    <a16:creationId xmlns:a16="http://schemas.microsoft.com/office/drawing/2014/main" id="{BAEB5449-657B-B18A-69B9-1A12667B8186}"/>
                  </a:ext>
                </a:extLst>
              </p:cNvPr>
              <p:cNvSpPr>
                <a:spLocks noChangeShapeType="1"/>
              </p:cNvSpPr>
              <p:nvPr/>
            </p:nvSpPr>
            <p:spPr bwMode="auto">
              <a:xfrm>
                <a:off x="1573" y="1908"/>
                <a:ext cx="29"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58" name="Line 94">
                <a:extLst>
                  <a:ext uri="{FF2B5EF4-FFF2-40B4-BE49-F238E27FC236}">
                    <a16:creationId xmlns:a16="http://schemas.microsoft.com/office/drawing/2014/main" id="{99A12846-C651-B5E2-7AF6-912ABCBB7E85}"/>
                  </a:ext>
                </a:extLst>
              </p:cNvPr>
              <p:cNvSpPr>
                <a:spLocks noChangeShapeType="1"/>
              </p:cNvSpPr>
              <p:nvPr/>
            </p:nvSpPr>
            <p:spPr bwMode="auto">
              <a:xfrm flipH="1">
                <a:off x="4548" y="1908"/>
                <a:ext cx="30"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59" name="Line 95">
                <a:extLst>
                  <a:ext uri="{FF2B5EF4-FFF2-40B4-BE49-F238E27FC236}">
                    <a16:creationId xmlns:a16="http://schemas.microsoft.com/office/drawing/2014/main" id="{D68FA908-64AF-F880-0F3D-CB5FF902FA20}"/>
                  </a:ext>
                </a:extLst>
              </p:cNvPr>
              <p:cNvSpPr>
                <a:spLocks noChangeShapeType="1"/>
              </p:cNvSpPr>
              <p:nvPr/>
            </p:nvSpPr>
            <p:spPr bwMode="auto">
              <a:xfrm>
                <a:off x="1573" y="1590"/>
                <a:ext cx="29"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60" name="Line 96">
                <a:extLst>
                  <a:ext uri="{FF2B5EF4-FFF2-40B4-BE49-F238E27FC236}">
                    <a16:creationId xmlns:a16="http://schemas.microsoft.com/office/drawing/2014/main" id="{7B6B69EB-6DBB-3033-3E8E-A2C7658B8C89}"/>
                  </a:ext>
                </a:extLst>
              </p:cNvPr>
              <p:cNvSpPr>
                <a:spLocks noChangeShapeType="1"/>
              </p:cNvSpPr>
              <p:nvPr/>
            </p:nvSpPr>
            <p:spPr bwMode="auto">
              <a:xfrm flipH="1">
                <a:off x="4548" y="1590"/>
                <a:ext cx="30"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61" name="Line 97">
                <a:extLst>
                  <a:ext uri="{FF2B5EF4-FFF2-40B4-BE49-F238E27FC236}">
                    <a16:creationId xmlns:a16="http://schemas.microsoft.com/office/drawing/2014/main" id="{7D6AE2F3-6FFF-7695-E77A-C4895DE512D5}"/>
                  </a:ext>
                </a:extLst>
              </p:cNvPr>
              <p:cNvSpPr>
                <a:spLocks noChangeShapeType="1"/>
              </p:cNvSpPr>
              <p:nvPr/>
            </p:nvSpPr>
            <p:spPr bwMode="auto">
              <a:xfrm>
                <a:off x="1573" y="1278"/>
                <a:ext cx="29"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62" name="Line 98">
                <a:extLst>
                  <a:ext uri="{FF2B5EF4-FFF2-40B4-BE49-F238E27FC236}">
                    <a16:creationId xmlns:a16="http://schemas.microsoft.com/office/drawing/2014/main" id="{E580EBB3-42DE-5E2B-96F2-4382D870D3C7}"/>
                  </a:ext>
                </a:extLst>
              </p:cNvPr>
              <p:cNvSpPr>
                <a:spLocks noChangeShapeType="1"/>
              </p:cNvSpPr>
              <p:nvPr/>
            </p:nvSpPr>
            <p:spPr bwMode="auto">
              <a:xfrm flipH="1">
                <a:off x="4548" y="1278"/>
                <a:ext cx="30"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63" name="Line 99">
                <a:extLst>
                  <a:ext uri="{FF2B5EF4-FFF2-40B4-BE49-F238E27FC236}">
                    <a16:creationId xmlns:a16="http://schemas.microsoft.com/office/drawing/2014/main" id="{24117CFB-05D5-F41E-A69E-A4B1C4944856}"/>
                  </a:ext>
                </a:extLst>
              </p:cNvPr>
              <p:cNvSpPr>
                <a:spLocks noChangeShapeType="1"/>
              </p:cNvSpPr>
              <p:nvPr/>
            </p:nvSpPr>
            <p:spPr bwMode="auto">
              <a:xfrm>
                <a:off x="1573" y="960"/>
                <a:ext cx="29"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64" name="Line 100">
                <a:extLst>
                  <a:ext uri="{FF2B5EF4-FFF2-40B4-BE49-F238E27FC236}">
                    <a16:creationId xmlns:a16="http://schemas.microsoft.com/office/drawing/2014/main" id="{B450D4B8-D9EE-9EB2-AD3B-79AC6BA9DD38}"/>
                  </a:ext>
                </a:extLst>
              </p:cNvPr>
              <p:cNvSpPr>
                <a:spLocks noChangeShapeType="1"/>
              </p:cNvSpPr>
              <p:nvPr/>
            </p:nvSpPr>
            <p:spPr bwMode="auto">
              <a:xfrm flipH="1">
                <a:off x="4548" y="960"/>
                <a:ext cx="30"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65" name="Line 101">
                <a:extLst>
                  <a:ext uri="{FF2B5EF4-FFF2-40B4-BE49-F238E27FC236}">
                    <a16:creationId xmlns:a16="http://schemas.microsoft.com/office/drawing/2014/main" id="{1E5D2564-003C-9EA1-FB8F-8A16F9661638}"/>
                  </a:ext>
                </a:extLst>
              </p:cNvPr>
              <p:cNvSpPr>
                <a:spLocks noChangeShapeType="1"/>
              </p:cNvSpPr>
              <p:nvPr/>
            </p:nvSpPr>
            <p:spPr bwMode="auto">
              <a:xfrm>
                <a:off x="1573" y="3176"/>
                <a:ext cx="3005"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66" name="Line 102">
                <a:extLst>
                  <a:ext uri="{FF2B5EF4-FFF2-40B4-BE49-F238E27FC236}">
                    <a16:creationId xmlns:a16="http://schemas.microsoft.com/office/drawing/2014/main" id="{56B72C95-0343-AC10-CF22-FB8F59EB237A}"/>
                  </a:ext>
                </a:extLst>
              </p:cNvPr>
              <p:cNvSpPr>
                <a:spLocks noChangeShapeType="1"/>
              </p:cNvSpPr>
              <p:nvPr/>
            </p:nvSpPr>
            <p:spPr bwMode="auto">
              <a:xfrm>
                <a:off x="1573" y="960"/>
                <a:ext cx="3005"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67" name="Line 103">
                <a:extLst>
                  <a:ext uri="{FF2B5EF4-FFF2-40B4-BE49-F238E27FC236}">
                    <a16:creationId xmlns:a16="http://schemas.microsoft.com/office/drawing/2014/main" id="{AE372CC1-3252-48B7-0198-918172FB2DE9}"/>
                  </a:ext>
                </a:extLst>
              </p:cNvPr>
              <p:cNvSpPr>
                <a:spLocks noChangeShapeType="1"/>
              </p:cNvSpPr>
              <p:nvPr/>
            </p:nvSpPr>
            <p:spPr bwMode="auto">
              <a:xfrm flipV="1">
                <a:off x="1573" y="960"/>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68" name="Line 104">
                <a:extLst>
                  <a:ext uri="{FF2B5EF4-FFF2-40B4-BE49-F238E27FC236}">
                    <a16:creationId xmlns:a16="http://schemas.microsoft.com/office/drawing/2014/main" id="{5C1B3492-D356-7D15-AF1A-8E35D5086307}"/>
                  </a:ext>
                </a:extLst>
              </p:cNvPr>
              <p:cNvSpPr>
                <a:spLocks noChangeShapeType="1"/>
              </p:cNvSpPr>
              <p:nvPr/>
            </p:nvSpPr>
            <p:spPr bwMode="auto">
              <a:xfrm flipV="1">
                <a:off x="4576" y="960"/>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69" name="Rectangle 105">
                <a:extLst>
                  <a:ext uri="{FF2B5EF4-FFF2-40B4-BE49-F238E27FC236}">
                    <a16:creationId xmlns:a16="http://schemas.microsoft.com/office/drawing/2014/main" id="{89FCCA87-9A43-5E2A-A662-2AC9ED2CB53A}"/>
                  </a:ext>
                </a:extLst>
              </p:cNvPr>
              <p:cNvSpPr>
                <a:spLocks noChangeArrowheads="1"/>
              </p:cNvSpPr>
              <p:nvPr/>
            </p:nvSpPr>
            <p:spPr bwMode="auto">
              <a:xfrm>
                <a:off x="1266" y="3123"/>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700" b="1">
                    <a:solidFill>
                      <a:srgbClr val="FFFF66"/>
                    </a:solidFill>
                    <a:latin typeface="Arial" panose="020B0604020202020204" pitchFamily="34" charset="0"/>
                  </a:rPr>
                  <a:t>0</a:t>
                </a:r>
                <a:endParaRPr lang="en-US" altLang="en-US" sz="2400" b="1">
                  <a:solidFill>
                    <a:srgbClr val="FFFF66"/>
                  </a:solidFill>
                  <a:effectLst>
                    <a:outerShdw blurRad="38100" dist="38100" dir="2700000" algn="tl">
                      <a:srgbClr val="000000"/>
                    </a:outerShdw>
                  </a:effectLst>
                  <a:latin typeface="Times New Roman" panose="02020603050405020304" pitchFamily="18" charset="0"/>
                </a:endParaRPr>
              </a:p>
            </p:txBody>
          </p:sp>
          <p:sp>
            <p:nvSpPr>
              <p:cNvPr id="62570" name="Rectangle 106">
                <a:extLst>
                  <a:ext uri="{FF2B5EF4-FFF2-40B4-BE49-F238E27FC236}">
                    <a16:creationId xmlns:a16="http://schemas.microsoft.com/office/drawing/2014/main" id="{A8C13189-C4ED-E85A-62C2-95D8FA9E21C0}"/>
                  </a:ext>
                </a:extLst>
              </p:cNvPr>
              <p:cNvSpPr>
                <a:spLocks noChangeArrowheads="1"/>
              </p:cNvSpPr>
              <p:nvPr/>
            </p:nvSpPr>
            <p:spPr bwMode="auto">
              <a:xfrm>
                <a:off x="1168" y="2804"/>
                <a:ext cx="230"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700" b="1">
                    <a:solidFill>
                      <a:srgbClr val="FFFF66"/>
                    </a:solidFill>
                    <a:latin typeface="Arial" panose="020B0604020202020204" pitchFamily="34" charset="0"/>
                  </a:rPr>
                  <a:t>100</a:t>
                </a:r>
                <a:endParaRPr lang="en-US" altLang="en-US" sz="2400" b="1">
                  <a:solidFill>
                    <a:srgbClr val="FFFF66"/>
                  </a:solidFill>
                  <a:effectLst>
                    <a:outerShdw blurRad="38100" dist="38100" dir="2700000" algn="tl">
                      <a:srgbClr val="000000"/>
                    </a:outerShdw>
                  </a:effectLst>
                  <a:latin typeface="Times New Roman" panose="02020603050405020304" pitchFamily="18" charset="0"/>
                </a:endParaRPr>
              </a:p>
            </p:txBody>
          </p:sp>
          <p:sp>
            <p:nvSpPr>
              <p:cNvPr id="62571" name="Rectangle 107">
                <a:extLst>
                  <a:ext uri="{FF2B5EF4-FFF2-40B4-BE49-F238E27FC236}">
                    <a16:creationId xmlns:a16="http://schemas.microsoft.com/office/drawing/2014/main" id="{3B43AADC-C834-D44F-E2A2-CEFBE2F68E3A}"/>
                  </a:ext>
                </a:extLst>
              </p:cNvPr>
              <p:cNvSpPr>
                <a:spLocks noChangeArrowheads="1"/>
              </p:cNvSpPr>
              <p:nvPr/>
            </p:nvSpPr>
            <p:spPr bwMode="auto">
              <a:xfrm>
                <a:off x="1168" y="2492"/>
                <a:ext cx="230"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700" b="1">
                    <a:solidFill>
                      <a:srgbClr val="FFFF66"/>
                    </a:solidFill>
                    <a:latin typeface="Arial" panose="020B0604020202020204" pitchFamily="34" charset="0"/>
                  </a:rPr>
                  <a:t>200</a:t>
                </a:r>
                <a:endParaRPr lang="en-US" altLang="en-US" sz="2400" b="1">
                  <a:solidFill>
                    <a:srgbClr val="FFFF66"/>
                  </a:solidFill>
                  <a:effectLst>
                    <a:outerShdw blurRad="38100" dist="38100" dir="2700000" algn="tl">
                      <a:srgbClr val="000000"/>
                    </a:outerShdw>
                  </a:effectLst>
                  <a:latin typeface="Times New Roman" panose="02020603050405020304" pitchFamily="18" charset="0"/>
                </a:endParaRPr>
              </a:p>
            </p:txBody>
          </p:sp>
          <p:sp>
            <p:nvSpPr>
              <p:cNvPr id="62572" name="Rectangle 108">
                <a:extLst>
                  <a:ext uri="{FF2B5EF4-FFF2-40B4-BE49-F238E27FC236}">
                    <a16:creationId xmlns:a16="http://schemas.microsoft.com/office/drawing/2014/main" id="{D296358F-6CCE-4E03-DEE5-0968F5F61E93}"/>
                  </a:ext>
                </a:extLst>
              </p:cNvPr>
              <p:cNvSpPr>
                <a:spLocks noChangeArrowheads="1"/>
              </p:cNvSpPr>
              <p:nvPr/>
            </p:nvSpPr>
            <p:spPr bwMode="auto">
              <a:xfrm>
                <a:off x="1168" y="2174"/>
                <a:ext cx="230"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700" b="1">
                    <a:solidFill>
                      <a:srgbClr val="FFFF66"/>
                    </a:solidFill>
                    <a:latin typeface="Arial" panose="020B0604020202020204" pitchFamily="34" charset="0"/>
                  </a:rPr>
                  <a:t>300</a:t>
                </a:r>
                <a:endParaRPr lang="en-US" altLang="en-US" sz="2400" b="1">
                  <a:solidFill>
                    <a:srgbClr val="FFFF66"/>
                  </a:solidFill>
                  <a:effectLst>
                    <a:outerShdw blurRad="38100" dist="38100" dir="2700000" algn="tl">
                      <a:srgbClr val="000000"/>
                    </a:outerShdw>
                  </a:effectLst>
                  <a:latin typeface="Times New Roman" panose="02020603050405020304" pitchFamily="18" charset="0"/>
                </a:endParaRPr>
              </a:p>
            </p:txBody>
          </p:sp>
          <p:sp>
            <p:nvSpPr>
              <p:cNvPr id="62573" name="Rectangle 109">
                <a:extLst>
                  <a:ext uri="{FF2B5EF4-FFF2-40B4-BE49-F238E27FC236}">
                    <a16:creationId xmlns:a16="http://schemas.microsoft.com/office/drawing/2014/main" id="{AA39036F-3CB7-40A8-F9E7-8B6AAC466174}"/>
                  </a:ext>
                </a:extLst>
              </p:cNvPr>
              <p:cNvSpPr>
                <a:spLocks noChangeArrowheads="1"/>
              </p:cNvSpPr>
              <p:nvPr/>
            </p:nvSpPr>
            <p:spPr bwMode="auto">
              <a:xfrm>
                <a:off x="1168" y="1856"/>
                <a:ext cx="230"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700" b="1">
                    <a:solidFill>
                      <a:srgbClr val="FFFF66"/>
                    </a:solidFill>
                    <a:latin typeface="Arial" panose="020B0604020202020204" pitchFamily="34" charset="0"/>
                  </a:rPr>
                  <a:t>400</a:t>
                </a:r>
                <a:endParaRPr lang="en-US" altLang="en-US" sz="2400" b="1">
                  <a:solidFill>
                    <a:srgbClr val="FFFF66"/>
                  </a:solidFill>
                  <a:effectLst>
                    <a:outerShdw blurRad="38100" dist="38100" dir="2700000" algn="tl">
                      <a:srgbClr val="000000"/>
                    </a:outerShdw>
                  </a:effectLst>
                  <a:latin typeface="Times New Roman" panose="02020603050405020304" pitchFamily="18" charset="0"/>
                </a:endParaRPr>
              </a:p>
            </p:txBody>
          </p:sp>
          <p:sp>
            <p:nvSpPr>
              <p:cNvPr id="62574" name="Rectangle 110">
                <a:extLst>
                  <a:ext uri="{FF2B5EF4-FFF2-40B4-BE49-F238E27FC236}">
                    <a16:creationId xmlns:a16="http://schemas.microsoft.com/office/drawing/2014/main" id="{E91DAD5A-33E6-90D9-C5BC-D046387676BB}"/>
                  </a:ext>
                </a:extLst>
              </p:cNvPr>
              <p:cNvSpPr>
                <a:spLocks noChangeArrowheads="1"/>
              </p:cNvSpPr>
              <p:nvPr/>
            </p:nvSpPr>
            <p:spPr bwMode="auto">
              <a:xfrm>
                <a:off x="1168" y="1536"/>
                <a:ext cx="230"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700" b="1">
                    <a:solidFill>
                      <a:srgbClr val="FFFF66"/>
                    </a:solidFill>
                    <a:latin typeface="Arial" panose="020B0604020202020204" pitchFamily="34" charset="0"/>
                  </a:rPr>
                  <a:t>500</a:t>
                </a:r>
                <a:endParaRPr lang="en-US" altLang="en-US" sz="2400" b="1">
                  <a:solidFill>
                    <a:srgbClr val="FFFF66"/>
                  </a:solidFill>
                  <a:effectLst>
                    <a:outerShdw blurRad="38100" dist="38100" dir="2700000" algn="tl">
                      <a:srgbClr val="000000"/>
                    </a:outerShdw>
                  </a:effectLst>
                  <a:latin typeface="Times New Roman" panose="02020603050405020304" pitchFamily="18" charset="0"/>
                </a:endParaRPr>
              </a:p>
            </p:txBody>
          </p:sp>
          <p:sp>
            <p:nvSpPr>
              <p:cNvPr id="62575" name="Rectangle 111">
                <a:extLst>
                  <a:ext uri="{FF2B5EF4-FFF2-40B4-BE49-F238E27FC236}">
                    <a16:creationId xmlns:a16="http://schemas.microsoft.com/office/drawing/2014/main" id="{B7DD814F-5B5E-1D0C-F9CC-1CEE0807CB08}"/>
                  </a:ext>
                </a:extLst>
              </p:cNvPr>
              <p:cNvSpPr>
                <a:spLocks noChangeArrowheads="1"/>
              </p:cNvSpPr>
              <p:nvPr/>
            </p:nvSpPr>
            <p:spPr bwMode="auto">
              <a:xfrm>
                <a:off x="1168" y="1225"/>
                <a:ext cx="230"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700" b="1">
                    <a:solidFill>
                      <a:srgbClr val="FFFF66"/>
                    </a:solidFill>
                    <a:latin typeface="Arial" panose="020B0604020202020204" pitchFamily="34" charset="0"/>
                  </a:rPr>
                  <a:t>600</a:t>
                </a:r>
                <a:endParaRPr lang="en-US" altLang="en-US" sz="2400" b="1">
                  <a:solidFill>
                    <a:srgbClr val="FFFF66"/>
                  </a:solidFill>
                  <a:effectLst>
                    <a:outerShdw blurRad="38100" dist="38100" dir="2700000" algn="tl">
                      <a:srgbClr val="000000"/>
                    </a:outerShdw>
                  </a:effectLst>
                  <a:latin typeface="Times New Roman" panose="02020603050405020304" pitchFamily="18" charset="0"/>
                </a:endParaRPr>
              </a:p>
            </p:txBody>
          </p:sp>
          <p:sp>
            <p:nvSpPr>
              <p:cNvPr id="62576" name="Rectangle 112">
                <a:extLst>
                  <a:ext uri="{FF2B5EF4-FFF2-40B4-BE49-F238E27FC236}">
                    <a16:creationId xmlns:a16="http://schemas.microsoft.com/office/drawing/2014/main" id="{287BA0D6-585C-AE94-3F62-1452939FC6FD}"/>
                  </a:ext>
                </a:extLst>
              </p:cNvPr>
              <p:cNvSpPr>
                <a:spLocks noChangeArrowheads="1"/>
              </p:cNvSpPr>
              <p:nvPr/>
            </p:nvSpPr>
            <p:spPr bwMode="auto">
              <a:xfrm>
                <a:off x="1168" y="906"/>
                <a:ext cx="230"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700" b="1">
                    <a:solidFill>
                      <a:srgbClr val="FFFF66"/>
                    </a:solidFill>
                    <a:latin typeface="Arial" panose="020B0604020202020204" pitchFamily="34" charset="0"/>
                  </a:rPr>
                  <a:t>700</a:t>
                </a:r>
                <a:endParaRPr lang="en-US" altLang="en-US" sz="2400" b="1">
                  <a:solidFill>
                    <a:srgbClr val="FFFF66"/>
                  </a:solidFill>
                  <a:effectLst>
                    <a:outerShdw blurRad="38100" dist="38100" dir="2700000" algn="tl">
                      <a:srgbClr val="000000"/>
                    </a:outerShdw>
                  </a:effectLst>
                  <a:latin typeface="Times New Roman" panose="02020603050405020304" pitchFamily="18" charset="0"/>
                </a:endParaRPr>
              </a:p>
            </p:txBody>
          </p:sp>
          <p:sp>
            <p:nvSpPr>
              <p:cNvPr id="62577" name="Rectangle 113">
                <a:extLst>
                  <a:ext uri="{FF2B5EF4-FFF2-40B4-BE49-F238E27FC236}">
                    <a16:creationId xmlns:a16="http://schemas.microsoft.com/office/drawing/2014/main" id="{961A234F-73D1-D414-56D4-B9DBAB7D314B}"/>
                  </a:ext>
                </a:extLst>
              </p:cNvPr>
              <p:cNvSpPr>
                <a:spLocks noChangeArrowheads="1"/>
              </p:cNvSpPr>
              <p:nvPr/>
            </p:nvSpPr>
            <p:spPr bwMode="auto">
              <a:xfrm rot="16200000">
                <a:off x="353" y="1903"/>
                <a:ext cx="126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700" b="1">
                    <a:solidFill>
                      <a:srgbClr val="FFFF66"/>
                    </a:solidFill>
                    <a:latin typeface="Arial" panose="020B0604020202020204" pitchFamily="34" charset="0"/>
                  </a:rPr>
                  <a:t>FSC Impedance [</a:t>
                </a:r>
                <a:r>
                  <a:rPr lang="en-US" altLang="en-US" sz="1700" b="1">
                    <a:solidFill>
                      <a:srgbClr val="FFFF66"/>
                    </a:solidFill>
                    <a:latin typeface="Symbol" panose="05050102010706020507" pitchFamily="18" charset="2"/>
                  </a:rPr>
                  <a:t>W</a:t>
                </a:r>
                <a:r>
                  <a:rPr lang="en-US" altLang="en-US" sz="1700" b="1">
                    <a:solidFill>
                      <a:srgbClr val="FFFF66"/>
                    </a:solidFill>
                    <a:latin typeface="Arial" panose="020B0604020202020204" pitchFamily="34" charset="0"/>
                  </a:rPr>
                  <a:t>]</a:t>
                </a:r>
                <a:endParaRPr lang="en-US" altLang="en-US" sz="2400" b="1">
                  <a:solidFill>
                    <a:srgbClr val="FFFF66"/>
                  </a:solidFill>
                  <a:effectLst>
                    <a:outerShdw blurRad="38100" dist="38100" dir="2700000" algn="tl">
                      <a:srgbClr val="000000"/>
                    </a:outerShdw>
                  </a:effectLst>
                  <a:latin typeface="Times New Roman" panose="02020603050405020304" pitchFamily="18" charset="0"/>
                </a:endParaRPr>
              </a:p>
            </p:txBody>
          </p:sp>
          <p:sp>
            <p:nvSpPr>
              <p:cNvPr id="62580" name="Rectangle 116">
                <a:extLst>
                  <a:ext uri="{FF2B5EF4-FFF2-40B4-BE49-F238E27FC236}">
                    <a16:creationId xmlns:a16="http://schemas.microsoft.com/office/drawing/2014/main" id="{8573FD0F-1749-4A83-57EF-CD51D5547401}"/>
                  </a:ext>
                </a:extLst>
              </p:cNvPr>
              <p:cNvSpPr>
                <a:spLocks noChangeArrowheads="1"/>
              </p:cNvSpPr>
              <p:nvPr/>
            </p:nvSpPr>
            <p:spPr bwMode="auto">
              <a:xfrm>
                <a:off x="1464" y="3210"/>
                <a:ext cx="153"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700" b="1">
                    <a:solidFill>
                      <a:srgbClr val="FFFF66"/>
                    </a:solidFill>
                    <a:latin typeface="Arial" panose="020B0604020202020204" pitchFamily="34" charset="0"/>
                  </a:rPr>
                  <a:t>10</a:t>
                </a:r>
                <a:endParaRPr lang="en-US" altLang="en-US" sz="2400" b="1">
                  <a:solidFill>
                    <a:srgbClr val="FFFF66"/>
                  </a:solidFill>
                  <a:effectLst>
                    <a:outerShdw blurRad="38100" dist="38100" dir="2700000" algn="tl">
                      <a:srgbClr val="000000"/>
                    </a:outerShdw>
                  </a:effectLst>
                  <a:latin typeface="Times New Roman" panose="02020603050405020304" pitchFamily="18" charset="0"/>
                </a:endParaRPr>
              </a:p>
            </p:txBody>
          </p:sp>
          <p:sp>
            <p:nvSpPr>
              <p:cNvPr id="62581" name="Rectangle 117">
                <a:extLst>
                  <a:ext uri="{FF2B5EF4-FFF2-40B4-BE49-F238E27FC236}">
                    <a16:creationId xmlns:a16="http://schemas.microsoft.com/office/drawing/2014/main" id="{0AD3DF96-4905-3820-D5FC-FA606640D3F6}"/>
                  </a:ext>
                </a:extLst>
              </p:cNvPr>
              <p:cNvSpPr>
                <a:spLocks noChangeArrowheads="1"/>
              </p:cNvSpPr>
              <p:nvPr/>
            </p:nvSpPr>
            <p:spPr bwMode="auto">
              <a:xfrm>
                <a:off x="2968" y="3210"/>
                <a:ext cx="230"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700" b="1">
                    <a:solidFill>
                      <a:srgbClr val="FFFF66"/>
                    </a:solidFill>
                    <a:latin typeface="Arial" panose="020B0604020202020204" pitchFamily="34" charset="0"/>
                  </a:rPr>
                  <a:t>100</a:t>
                </a:r>
                <a:endParaRPr lang="en-US" altLang="en-US" sz="2400" b="1">
                  <a:solidFill>
                    <a:srgbClr val="FFFF66"/>
                  </a:solidFill>
                  <a:effectLst>
                    <a:outerShdw blurRad="38100" dist="38100" dir="2700000" algn="tl">
                      <a:srgbClr val="000000"/>
                    </a:outerShdw>
                  </a:effectLst>
                  <a:latin typeface="Times New Roman" panose="02020603050405020304" pitchFamily="18" charset="0"/>
                </a:endParaRPr>
              </a:p>
            </p:txBody>
          </p:sp>
          <p:sp>
            <p:nvSpPr>
              <p:cNvPr id="62582" name="Rectangle 118">
                <a:extLst>
                  <a:ext uri="{FF2B5EF4-FFF2-40B4-BE49-F238E27FC236}">
                    <a16:creationId xmlns:a16="http://schemas.microsoft.com/office/drawing/2014/main" id="{C04E9854-7C19-BA8A-4F3A-4F1FF5795CBB}"/>
                  </a:ext>
                </a:extLst>
              </p:cNvPr>
              <p:cNvSpPr>
                <a:spLocks noChangeArrowheads="1"/>
              </p:cNvSpPr>
              <p:nvPr/>
            </p:nvSpPr>
            <p:spPr bwMode="auto">
              <a:xfrm>
                <a:off x="4412" y="3210"/>
                <a:ext cx="30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700" b="1">
                    <a:solidFill>
                      <a:srgbClr val="FFFF66"/>
                    </a:solidFill>
                    <a:latin typeface="Arial" panose="020B0604020202020204" pitchFamily="34" charset="0"/>
                  </a:rPr>
                  <a:t>1000</a:t>
                </a:r>
                <a:endParaRPr lang="en-US" altLang="en-US" sz="2400" b="1">
                  <a:solidFill>
                    <a:srgbClr val="FFFF66"/>
                  </a:solidFill>
                  <a:effectLst>
                    <a:outerShdw blurRad="38100" dist="38100" dir="2700000" algn="tl">
                      <a:srgbClr val="000000"/>
                    </a:outerShdw>
                  </a:effectLst>
                  <a:latin typeface="Times New Roman" panose="02020603050405020304" pitchFamily="18" charset="0"/>
                </a:endParaRPr>
              </a:p>
            </p:txBody>
          </p:sp>
          <p:sp>
            <p:nvSpPr>
              <p:cNvPr id="62583" name="Rectangle 119">
                <a:extLst>
                  <a:ext uri="{FF2B5EF4-FFF2-40B4-BE49-F238E27FC236}">
                    <a16:creationId xmlns:a16="http://schemas.microsoft.com/office/drawing/2014/main" id="{64285503-13AA-4736-DBFA-97F53969DC23}"/>
                  </a:ext>
                </a:extLst>
              </p:cNvPr>
              <p:cNvSpPr>
                <a:spLocks noChangeArrowheads="1"/>
              </p:cNvSpPr>
              <p:nvPr/>
            </p:nvSpPr>
            <p:spPr bwMode="auto">
              <a:xfrm>
                <a:off x="2488" y="3429"/>
                <a:ext cx="993"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700" b="1">
                    <a:solidFill>
                      <a:srgbClr val="FFFF66"/>
                    </a:solidFill>
                    <a:latin typeface="Arial" panose="020B0604020202020204" pitchFamily="34" charset="0"/>
                  </a:rPr>
                  <a:t>Frequency [Hz]</a:t>
                </a:r>
                <a:endParaRPr lang="en-US" altLang="en-US" sz="2400" b="1">
                  <a:solidFill>
                    <a:srgbClr val="FFFF66"/>
                  </a:solidFill>
                  <a:effectLst>
                    <a:outerShdw blurRad="38100" dist="38100" dir="2700000" algn="tl">
                      <a:srgbClr val="000000"/>
                    </a:outerShdw>
                  </a:effectLst>
                  <a:latin typeface="Times New Roman" panose="02020603050405020304" pitchFamily="18" charset="0"/>
                </a:endParaRPr>
              </a:p>
            </p:txBody>
          </p:sp>
          <p:sp>
            <p:nvSpPr>
              <p:cNvPr id="62584" name="Freeform 120">
                <a:extLst>
                  <a:ext uri="{FF2B5EF4-FFF2-40B4-BE49-F238E27FC236}">
                    <a16:creationId xmlns:a16="http://schemas.microsoft.com/office/drawing/2014/main" id="{4A25C187-DAAA-181F-F905-D90232C8AD83}"/>
                  </a:ext>
                </a:extLst>
              </p:cNvPr>
              <p:cNvSpPr>
                <a:spLocks/>
              </p:cNvSpPr>
              <p:nvPr/>
            </p:nvSpPr>
            <p:spPr bwMode="auto">
              <a:xfrm>
                <a:off x="1780" y="998"/>
                <a:ext cx="2344" cy="2062"/>
              </a:xfrm>
              <a:custGeom>
                <a:avLst/>
                <a:gdLst>
                  <a:gd name="T0" fmla="*/ 159 w 2344"/>
                  <a:gd name="T1" fmla="*/ 4109 h 4123"/>
                  <a:gd name="T2" fmla="*/ 320 w 2344"/>
                  <a:gd name="T3" fmla="*/ 4097 h 4123"/>
                  <a:gd name="T4" fmla="*/ 451 w 2344"/>
                  <a:gd name="T5" fmla="*/ 4084 h 4123"/>
                  <a:gd name="T6" fmla="*/ 562 w 2344"/>
                  <a:gd name="T7" fmla="*/ 4070 h 4123"/>
                  <a:gd name="T8" fmla="*/ 652 w 2344"/>
                  <a:gd name="T9" fmla="*/ 4044 h 4123"/>
                  <a:gd name="T10" fmla="*/ 736 w 2344"/>
                  <a:gd name="T11" fmla="*/ 3993 h 4123"/>
                  <a:gd name="T12" fmla="*/ 812 w 2344"/>
                  <a:gd name="T13" fmla="*/ 3902 h 4123"/>
                  <a:gd name="T14" fmla="*/ 874 w 2344"/>
                  <a:gd name="T15" fmla="*/ 3706 h 4123"/>
                  <a:gd name="T16" fmla="*/ 929 w 2344"/>
                  <a:gd name="T17" fmla="*/ 3030 h 4123"/>
                  <a:gd name="T18" fmla="*/ 985 w 2344"/>
                  <a:gd name="T19" fmla="*/ 0 h 4123"/>
                  <a:gd name="T20" fmla="*/ 1040 w 2344"/>
                  <a:gd name="T21" fmla="*/ 3200 h 4123"/>
                  <a:gd name="T22" fmla="*/ 1083 w 2344"/>
                  <a:gd name="T23" fmla="*/ 3680 h 4123"/>
                  <a:gd name="T24" fmla="*/ 1131 w 2344"/>
                  <a:gd name="T25" fmla="*/ 3850 h 4123"/>
                  <a:gd name="T26" fmla="*/ 1165 w 2344"/>
                  <a:gd name="T27" fmla="*/ 3941 h 4123"/>
                  <a:gd name="T28" fmla="*/ 1208 w 2344"/>
                  <a:gd name="T29" fmla="*/ 3979 h 4123"/>
                  <a:gd name="T30" fmla="*/ 1242 w 2344"/>
                  <a:gd name="T31" fmla="*/ 4018 h 4123"/>
                  <a:gd name="T32" fmla="*/ 1276 w 2344"/>
                  <a:gd name="T33" fmla="*/ 4032 h 4123"/>
                  <a:gd name="T34" fmla="*/ 1311 w 2344"/>
                  <a:gd name="T35" fmla="*/ 4058 h 4123"/>
                  <a:gd name="T36" fmla="*/ 1339 w 2344"/>
                  <a:gd name="T37" fmla="*/ 4070 h 4123"/>
                  <a:gd name="T38" fmla="*/ 1374 w 2344"/>
                  <a:gd name="T39" fmla="*/ 4070 h 4123"/>
                  <a:gd name="T40" fmla="*/ 1401 w 2344"/>
                  <a:gd name="T41" fmla="*/ 4084 h 4123"/>
                  <a:gd name="T42" fmla="*/ 1429 w 2344"/>
                  <a:gd name="T43" fmla="*/ 4084 h 4123"/>
                  <a:gd name="T44" fmla="*/ 1457 w 2344"/>
                  <a:gd name="T45" fmla="*/ 4084 h 4123"/>
                  <a:gd name="T46" fmla="*/ 1485 w 2344"/>
                  <a:gd name="T47" fmla="*/ 4097 h 4123"/>
                  <a:gd name="T48" fmla="*/ 1512 w 2344"/>
                  <a:gd name="T49" fmla="*/ 4097 h 4123"/>
                  <a:gd name="T50" fmla="*/ 1540 w 2344"/>
                  <a:gd name="T51" fmla="*/ 4097 h 4123"/>
                  <a:gd name="T52" fmla="*/ 1567 w 2344"/>
                  <a:gd name="T53" fmla="*/ 4097 h 4123"/>
                  <a:gd name="T54" fmla="*/ 1596 w 2344"/>
                  <a:gd name="T55" fmla="*/ 4097 h 4123"/>
                  <a:gd name="T56" fmla="*/ 1623 w 2344"/>
                  <a:gd name="T57" fmla="*/ 4109 h 4123"/>
                  <a:gd name="T58" fmla="*/ 1651 w 2344"/>
                  <a:gd name="T59" fmla="*/ 4109 h 4123"/>
                  <a:gd name="T60" fmla="*/ 1678 w 2344"/>
                  <a:gd name="T61" fmla="*/ 4109 h 4123"/>
                  <a:gd name="T62" fmla="*/ 1707 w 2344"/>
                  <a:gd name="T63" fmla="*/ 4109 h 4123"/>
                  <a:gd name="T64" fmla="*/ 1735 w 2344"/>
                  <a:gd name="T65" fmla="*/ 4109 h 4123"/>
                  <a:gd name="T66" fmla="*/ 1762 w 2344"/>
                  <a:gd name="T67" fmla="*/ 4109 h 4123"/>
                  <a:gd name="T68" fmla="*/ 1790 w 2344"/>
                  <a:gd name="T69" fmla="*/ 4109 h 4123"/>
                  <a:gd name="T70" fmla="*/ 1817 w 2344"/>
                  <a:gd name="T71" fmla="*/ 4109 h 4123"/>
                  <a:gd name="T72" fmla="*/ 1846 w 2344"/>
                  <a:gd name="T73" fmla="*/ 4109 h 4123"/>
                  <a:gd name="T74" fmla="*/ 1873 w 2344"/>
                  <a:gd name="T75" fmla="*/ 4109 h 4123"/>
                  <a:gd name="T76" fmla="*/ 1901 w 2344"/>
                  <a:gd name="T77" fmla="*/ 4109 h 4123"/>
                  <a:gd name="T78" fmla="*/ 1928 w 2344"/>
                  <a:gd name="T79" fmla="*/ 4109 h 4123"/>
                  <a:gd name="T80" fmla="*/ 1956 w 2344"/>
                  <a:gd name="T81" fmla="*/ 4109 h 4123"/>
                  <a:gd name="T82" fmla="*/ 1984 w 2344"/>
                  <a:gd name="T83" fmla="*/ 4109 h 4123"/>
                  <a:gd name="T84" fmla="*/ 2012 w 2344"/>
                  <a:gd name="T85" fmla="*/ 4109 h 4123"/>
                  <a:gd name="T86" fmla="*/ 2039 w 2344"/>
                  <a:gd name="T87" fmla="*/ 4123 h 4123"/>
                  <a:gd name="T88" fmla="*/ 2067 w 2344"/>
                  <a:gd name="T89" fmla="*/ 4123 h 4123"/>
                  <a:gd name="T90" fmla="*/ 2095 w 2344"/>
                  <a:gd name="T91" fmla="*/ 4123 h 4123"/>
                  <a:gd name="T92" fmla="*/ 2123 w 2344"/>
                  <a:gd name="T93" fmla="*/ 4123 h 4123"/>
                  <a:gd name="T94" fmla="*/ 2150 w 2344"/>
                  <a:gd name="T95" fmla="*/ 4123 h 4123"/>
                  <a:gd name="T96" fmla="*/ 2178 w 2344"/>
                  <a:gd name="T97" fmla="*/ 4123 h 4123"/>
                  <a:gd name="T98" fmla="*/ 2206 w 2344"/>
                  <a:gd name="T99" fmla="*/ 4123 h 4123"/>
                  <a:gd name="T100" fmla="*/ 2234 w 2344"/>
                  <a:gd name="T101" fmla="*/ 4123 h 4123"/>
                  <a:gd name="T102" fmla="*/ 2262 w 2344"/>
                  <a:gd name="T103" fmla="*/ 4123 h 4123"/>
                  <a:gd name="T104" fmla="*/ 2289 w 2344"/>
                  <a:gd name="T105" fmla="*/ 4123 h 4123"/>
                  <a:gd name="T106" fmla="*/ 2317 w 2344"/>
                  <a:gd name="T107" fmla="*/ 4123 h 4123"/>
                  <a:gd name="T108" fmla="*/ 2344 w 2344"/>
                  <a:gd name="T109" fmla="*/ 4123 h 4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344" h="4123">
                    <a:moveTo>
                      <a:pt x="0" y="4109"/>
                    </a:moveTo>
                    <a:lnTo>
                      <a:pt x="56" y="4109"/>
                    </a:lnTo>
                    <a:lnTo>
                      <a:pt x="111" y="4109"/>
                    </a:lnTo>
                    <a:lnTo>
                      <a:pt x="159" y="4109"/>
                    </a:lnTo>
                    <a:lnTo>
                      <a:pt x="202" y="4109"/>
                    </a:lnTo>
                    <a:lnTo>
                      <a:pt x="243" y="4109"/>
                    </a:lnTo>
                    <a:lnTo>
                      <a:pt x="284" y="4097"/>
                    </a:lnTo>
                    <a:lnTo>
                      <a:pt x="320" y="4097"/>
                    </a:lnTo>
                    <a:lnTo>
                      <a:pt x="354" y="4097"/>
                    </a:lnTo>
                    <a:lnTo>
                      <a:pt x="388" y="4097"/>
                    </a:lnTo>
                    <a:lnTo>
                      <a:pt x="424" y="4097"/>
                    </a:lnTo>
                    <a:lnTo>
                      <a:pt x="451" y="4084"/>
                    </a:lnTo>
                    <a:lnTo>
                      <a:pt x="479" y="4084"/>
                    </a:lnTo>
                    <a:lnTo>
                      <a:pt x="506" y="4084"/>
                    </a:lnTo>
                    <a:lnTo>
                      <a:pt x="534" y="4070"/>
                    </a:lnTo>
                    <a:lnTo>
                      <a:pt x="562" y="4070"/>
                    </a:lnTo>
                    <a:lnTo>
                      <a:pt x="583" y="4070"/>
                    </a:lnTo>
                    <a:lnTo>
                      <a:pt x="611" y="4058"/>
                    </a:lnTo>
                    <a:lnTo>
                      <a:pt x="631" y="4058"/>
                    </a:lnTo>
                    <a:lnTo>
                      <a:pt x="652" y="4044"/>
                    </a:lnTo>
                    <a:lnTo>
                      <a:pt x="673" y="4032"/>
                    </a:lnTo>
                    <a:lnTo>
                      <a:pt x="694" y="4018"/>
                    </a:lnTo>
                    <a:lnTo>
                      <a:pt x="715" y="4006"/>
                    </a:lnTo>
                    <a:lnTo>
                      <a:pt x="736" y="3993"/>
                    </a:lnTo>
                    <a:lnTo>
                      <a:pt x="756" y="3979"/>
                    </a:lnTo>
                    <a:lnTo>
                      <a:pt x="770" y="3953"/>
                    </a:lnTo>
                    <a:lnTo>
                      <a:pt x="791" y="3941"/>
                    </a:lnTo>
                    <a:lnTo>
                      <a:pt x="812" y="3902"/>
                    </a:lnTo>
                    <a:lnTo>
                      <a:pt x="826" y="3876"/>
                    </a:lnTo>
                    <a:lnTo>
                      <a:pt x="840" y="3837"/>
                    </a:lnTo>
                    <a:lnTo>
                      <a:pt x="860" y="3785"/>
                    </a:lnTo>
                    <a:lnTo>
                      <a:pt x="874" y="3706"/>
                    </a:lnTo>
                    <a:lnTo>
                      <a:pt x="888" y="3615"/>
                    </a:lnTo>
                    <a:lnTo>
                      <a:pt x="902" y="3524"/>
                    </a:lnTo>
                    <a:lnTo>
                      <a:pt x="915" y="3317"/>
                    </a:lnTo>
                    <a:lnTo>
                      <a:pt x="929" y="3030"/>
                    </a:lnTo>
                    <a:lnTo>
                      <a:pt x="944" y="2706"/>
                    </a:lnTo>
                    <a:lnTo>
                      <a:pt x="958" y="1756"/>
                    </a:lnTo>
                    <a:lnTo>
                      <a:pt x="972" y="196"/>
                    </a:lnTo>
                    <a:lnTo>
                      <a:pt x="985" y="0"/>
                    </a:lnTo>
                    <a:lnTo>
                      <a:pt x="999" y="1522"/>
                    </a:lnTo>
                    <a:lnTo>
                      <a:pt x="1013" y="2524"/>
                    </a:lnTo>
                    <a:lnTo>
                      <a:pt x="1027" y="2900"/>
                    </a:lnTo>
                    <a:lnTo>
                      <a:pt x="1040" y="3200"/>
                    </a:lnTo>
                    <a:lnTo>
                      <a:pt x="1047" y="3368"/>
                    </a:lnTo>
                    <a:lnTo>
                      <a:pt x="1061" y="3485"/>
                    </a:lnTo>
                    <a:lnTo>
                      <a:pt x="1076" y="3589"/>
                    </a:lnTo>
                    <a:lnTo>
                      <a:pt x="1083" y="3680"/>
                    </a:lnTo>
                    <a:lnTo>
                      <a:pt x="1096" y="3720"/>
                    </a:lnTo>
                    <a:lnTo>
                      <a:pt x="1103" y="3771"/>
                    </a:lnTo>
                    <a:lnTo>
                      <a:pt x="1117" y="3811"/>
                    </a:lnTo>
                    <a:lnTo>
                      <a:pt x="1131" y="3850"/>
                    </a:lnTo>
                    <a:lnTo>
                      <a:pt x="1138" y="3876"/>
                    </a:lnTo>
                    <a:lnTo>
                      <a:pt x="1151" y="3902"/>
                    </a:lnTo>
                    <a:lnTo>
                      <a:pt x="1158" y="3914"/>
                    </a:lnTo>
                    <a:lnTo>
                      <a:pt x="1165" y="3941"/>
                    </a:lnTo>
                    <a:lnTo>
                      <a:pt x="1179" y="3953"/>
                    </a:lnTo>
                    <a:lnTo>
                      <a:pt x="1186" y="3967"/>
                    </a:lnTo>
                    <a:lnTo>
                      <a:pt x="1201" y="3979"/>
                    </a:lnTo>
                    <a:lnTo>
                      <a:pt x="1208" y="3979"/>
                    </a:lnTo>
                    <a:lnTo>
                      <a:pt x="1214" y="3993"/>
                    </a:lnTo>
                    <a:lnTo>
                      <a:pt x="1228" y="4006"/>
                    </a:lnTo>
                    <a:lnTo>
                      <a:pt x="1235" y="4018"/>
                    </a:lnTo>
                    <a:lnTo>
                      <a:pt x="1242" y="4018"/>
                    </a:lnTo>
                    <a:lnTo>
                      <a:pt x="1249" y="4018"/>
                    </a:lnTo>
                    <a:lnTo>
                      <a:pt x="1263" y="4032"/>
                    </a:lnTo>
                    <a:lnTo>
                      <a:pt x="1269" y="4032"/>
                    </a:lnTo>
                    <a:lnTo>
                      <a:pt x="1276" y="4032"/>
                    </a:lnTo>
                    <a:lnTo>
                      <a:pt x="1283" y="4044"/>
                    </a:lnTo>
                    <a:lnTo>
                      <a:pt x="1297" y="4044"/>
                    </a:lnTo>
                    <a:lnTo>
                      <a:pt x="1304" y="4044"/>
                    </a:lnTo>
                    <a:lnTo>
                      <a:pt x="1311" y="4058"/>
                    </a:lnTo>
                    <a:lnTo>
                      <a:pt x="1318" y="4058"/>
                    </a:lnTo>
                    <a:lnTo>
                      <a:pt x="1325" y="4058"/>
                    </a:lnTo>
                    <a:lnTo>
                      <a:pt x="1332" y="4058"/>
                    </a:lnTo>
                    <a:lnTo>
                      <a:pt x="1339" y="4070"/>
                    </a:lnTo>
                    <a:lnTo>
                      <a:pt x="1346" y="4070"/>
                    </a:lnTo>
                    <a:lnTo>
                      <a:pt x="1353" y="4070"/>
                    </a:lnTo>
                    <a:lnTo>
                      <a:pt x="1367" y="4070"/>
                    </a:lnTo>
                    <a:lnTo>
                      <a:pt x="1374" y="4070"/>
                    </a:lnTo>
                    <a:lnTo>
                      <a:pt x="1381" y="4070"/>
                    </a:lnTo>
                    <a:lnTo>
                      <a:pt x="1387" y="4070"/>
                    </a:lnTo>
                    <a:lnTo>
                      <a:pt x="1394" y="4084"/>
                    </a:lnTo>
                    <a:lnTo>
                      <a:pt x="1401" y="4084"/>
                    </a:lnTo>
                    <a:lnTo>
                      <a:pt x="1408" y="4084"/>
                    </a:lnTo>
                    <a:lnTo>
                      <a:pt x="1415" y="4084"/>
                    </a:lnTo>
                    <a:lnTo>
                      <a:pt x="1422" y="4084"/>
                    </a:lnTo>
                    <a:lnTo>
                      <a:pt x="1429" y="4084"/>
                    </a:lnTo>
                    <a:lnTo>
                      <a:pt x="1436" y="4084"/>
                    </a:lnTo>
                    <a:lnTo>
                      <a:pt x="1442" y="4084"/>
                    </a:lnTo>
                    <a:lnTo>
                      <a:pt x="1450" y="4084"/>
                    </a:lnTo>
                    <a:lnTo>
                      <a:pt x="1457" y="4084"/>
                    </a:lnTo>
                    <a:lnTo>
                      <a:pt x="1464" y="4097"/>
                    </a:lnTo>
                    <a:lnTo>
                      <a:pt x="1471" y="4097"/>
                    </a:lnTo>
                    <a:lnTo>
                      <a:pt x="1478" y="4097"/>
                    </a:lnTo>
                    <a:lnTo>
                      <a:pt x="1485" y="4097"/>
                    </a:lnTo>
                    <a:lnTo>
                      <a:pt x="1492" y="4097"/>
                    </a:lnTo>
                    <a:lnTo>
                      <a:pt x="1499" y="4097"/>
                    </a:lnTo>
                    <a:lnTo>
                      <a:pt x="1505" y="4097"/>
                    </a:lnTo>
                    <a:lnTo>
                      <a:pt x="1512" y="4097"/>
                    </a:lnTo>
                    <a:lnTo>
                      <a:pt x="1519" y="4097"/>
                    </a:lnTo>
                    <a:lnTo>
                      <a:pt x="1526" y="4097"/>
                    </a:lnTo>
                    <a:lnTo>
                      <a:pt x="1533" y="4097"/>
                    </a:lnTo>
                    <a:lnTo>
                      <a:pt x="1540" y="4097"/>
                    </a:lnTo>
                    <a:lnTo>
                      <a:pt x="1547" y="4097"/>
                    </a:lnTo>
                    <a:lnTo>
                      <a:pt x="1554" y="4097"/>
                    </a:lnTo>
                    <a:lnTo>
                      <a:pt x="1560" y="4097"/>
                    </a:lnTo>
                    <a:lnTo>
                      <a:pt x="1567" y="4097"/>
                    </a:lnTo>
                    <a:lnTo>
                      <a:pt x="1574" y="4097"/>
                    </a:lnTo>
                    <a:lnTo>
                      <a:pt x="1582" y="4097"/>
                    </a:lnTo>
                    <a:lnTo>
                      <a:pt x="1589" y="4097"/>
                    </a:lnTo>
                    <a:lnTo>
                      <a:pt x="1596" y="4097"/>
                    </a:lnTo>
                    <a:lnTo>
                      <a:pt x="1603" y="4109"/>
                    </a:lnTo>
                    <a:lnTo>
                      <a:pt x="1610" y="4109"/>
                    </a:lnTo>
                    <a:lnTo>
                      <a:pt x="1617" y="4109"/>
                    </a:lnTo>
                    <a:lnTo>
                      <a:pt x="1623" y="4109"/>
                    </a:lnTo>
                    <a:lnTo>
                      <a:pt x="1630" y="4109"/>
                    </a:lnTo>
                    <a:lnTo>
                      <a:pt x="1637" y="4109"/>
                    </a:lnTo>
                    <a:lnTo>
                      <a:pt x="1644" y="4109"/>
                    </a:lnTo>
                    <a:lnTo>
                      <a:pt x="1651" y="4109"/>
                    </a:lnTo>
                    <a:lnTo>
                      <a:pt x="1658" y="4109"/>
                    </a:lnTo>
                    <a:lnTo>
                      <a:pt x="1665" y="4109"/>
                    </a:lnTo>
                    <a:lnTo>
                      <a:pt x="1672" y="4109"/>
                    </a:lnTo>
                    <a:lnTo>
                      <a:pt x="1678" y="4109"/>
                    </a:lnTo>
                    <a:lnTo>
                      <a:pt x="1685" y="4109"/>
                    </a:lnTo>
                    <a:lnTo>
                      <a:pt x="1692" y="4109"/>
                    </a:lnTo>
                    <a:lnTo>
                      <a:pt x="1699" y="4109"/>
                    </a:lnTo>
                    <a:lnTo>
                      <a:pt x="1707" y="4109"/>
                    </a:lnTo>
                    <a:lnTo>
                      <a:pt x="1714" y="4109"/>
                    </a:lnTo>
                    <a:lnTo>
                      <a:pt x="1721" y="4109"/>
                    </a:lnTo>
                    <a:lnTo>
                      <a:pt x="1728" y="4109"/>
                    </a:lnTo>
                    <a:lnTo>
                      <a:pt x="1735" y="4109"/>
                    </a:lnTo>
                    <a:lnTo>
                      <a:pt x="1741" y="4109"/>
                    </a:lnTo>
                    <a:lnTo>
                      <a:pt x="1748" y="4109"/>
                    </a:lnTo>
                    <a:lnTo>
                      <a:pt x="1755" y="4109"/>
                    </a:lnTo>
                    <a:lnTo>
                      <a:pt x="1762" y="4109"/>
                    </a:lnTo>
                    <a:lnTo>
                      <a:pt x="1769" y="4109"/>
                    </a:lnTo>
                    <a:lnTo>
                      <a:pt x="1776" y="4109"/>
                    </a:lnTo>
                    <a:lnTo>
                      <a:pt x="1783" y="4109"/>
                    </a:lnTo>
                    <a:lnTo>
                      <a:pt x="1790" y="4109"/>
                    </a:lnTo>
                    <a:lnTo>
                      <a:pt x="1796" y="4109"/>
                    </a:lnTo>
                    <a:lnTo>
                      <a:pt x="1803" y="4109"/>
                    </a:lnTo>
                    <a:lnTo>
                      <a:pt x="1810" y="4109"/>
                    </a:lnTo>
                    <a:lnTo>
                      <a:pt x="1817" y="4109"/>
                    </a:lnTo>
                    <a:lnTo>
                      <a:pt x="1824" y="4109"/>
                    </a:lnTo>
                    <a:lnTo>
                      <a:pt x="1831" y="4109"/>
                    </a:lnTo>
                    <a:lnTo>
                      <a:pt x="1839" y="4109"/>
                    </a:lnTo>
                    <a:lnTo>
                      <a:pt x="1846" y="4109"/>
                    </a:lnTo>
                    <a:lnTo>
                      <a:pt x="1853" y="4109"/>
                    </a:lnTo>
                    <a:lnTo>
                      <a:pt x="1859" y="4109"/>
                    </a:lnTo>
                    <a:lnTo>
                      <a:pt x="1866" y="4109"/>
                    </a:lnTo>
                    <a:lnTo>
                      <a:pt x="1873" y="4109"/>
                    </a:lnTo>
                    <a:lnTo>
                      <a:pt x="1880" y="4109"/>
                    </a:lnTo>
                    <a:lnTo>
                      <a:pt x="1887" y="4109"/>
                    </a:lnTo>
                    <a:lnTo>
                      <a:pt x="1894" y="4109"/>
                    </a:lnTo>
                    <a:lnTo>
                      <a:pt x="1901" y="4109"/>
                    </a:lnTo>
                    <a:lnTo>
                      <a:pt x="1908" y="4109"/>
                    </a:lnTo>
                    <a:lnTo>
                      <a:pt x="1914" y="4109"/>
                    </a:lnTo>
                    <a:lnTo>
                      <a:pt x="1921" y="4109"/>
                    </a:lnTo>
                    <a:lnTo>
                      <a:pt x="1928" y="4109"/>
                    </a:lnTo>
                    <a:lnTo>
                      <a:pt x="1935" y="4109"/>
                    </a:lnTo>
                    <a:lnTo>
                      <a:pt x="1942" y="4109"/>
                    </a:lnTo>
                    <a:lnTo>
                      <a:pt x="1949" y="4109"/>
                    </a:lnTo>
                    <a:lnTo>
                      <a:pt x="1956" y="4109"/>
                    </a:lnTo>
                    <a:lnTo>
                      <a:pt x="1964" y="4109"/>
                    </a:lnTo>
                    <a:lnTo>
                      <a:pt x="1971" y="4109"/>
                    </a:lnTo>
                    <a:lnTo>
                      <a:pt x="1977" y="4109"/>
                    </a:lnTo>
                    <a:lnTo>
                      <a:pt x="1984" y="4109"/>
                    </a:lnTo>
                    <a:lnTo>
                      <a:pt x="1991" y="4109"/>
                    </a:lnTo>
                    <a:lnTo>
                      <a:pt x="1998" y="4109"/>
                    </a:lnTo>
                    <a:lnTo>
                      <a:pt x="2005" y="4109"/>
                    </a:lnTo>
                    <a:lnTo>
                      <a:pt x="2012" y="4109"/>
                    </a:lnTo>
                    <a:lnTo>
                      <a:pt x="2019" y="4109"/>
                    </a:lnTo>
                    <a:lnTo>
                      <a:pt x="2026" y="4109"/>
                    </a:lnTo>
                    <a:lnTo>
                      <a:pt x="2032" y="4109"/>
                    </a:lnTo>
                    <a:lnTo>
                      <a:pt x="2039" y="4123"/>
                    </a:lnTo>
                    <a:lnTo>
                      <a:pt x="2046" y="4109"/>
                    </a:lnTo>
                    <a:lnTo>
                      <a:pt x="2053" y="4123"/>
                    </a:lnTo>
                    <a:lnTo>
                      <a:pt x="2060" y="4123"/>
                    </a:lnTo>
                    <a:lnTo>
                      <a:pt x="2067" y="4123"/>
                    </a:lnTo>
                    <a:lnTo>
                      <a:pt x="2074" y="4123"/>
                    </a:lnTo>
                    <a:lnTo>
                      <a:pt x="2081" y="4123"/>
                    </a:lnTo>
                    <a:lnTo>
                      <a:pt x="2088" y="4123"/>
                    </a:lnTo>
                    <a:lnTo>
                      <a:pt x="2095" y="4123"/>
                    </a:lnTo>
                    <a:lnTo>
                      <a:pt x="2102" y="4123"/>
                    </a:lnTo>
                    <a:lnTo>
                      <a:pt x="2109" y="4123"/>
                    </a:lnTo>
                    <a:lnTo>
                      <a:pt x="2116" y="4123"/>
                    </a:lnTo>
                    <a:lnTo>
                      <a:pt x="2123" y="4123"/>
                    </a:lnTo>
                    <a:lnTo>
                      <a:pt x="2130" y="4123"/>
                    </a:lnTo>
                    <a:lnTo>
                      <a:pt x="2137" y="4123"/>
                    </a:lnTo>
                    <a:lnTo>
                      <a:pt x="2144" y="4123"/>
                    </a:lnTo>
                    <a:lnTo>
                      <a:pt x="2150" y="4123"/>
                    </a:lnTo>
                    <a:lnTo>
                      <a:pt x="2157" y="4123"/>
                    </a:lnTo>
                    <a:lnTo>
                      <a:pt x="2164" y="4123"/>
                    </a:lnTo>
                    <a:lnTo>
                      <a:pt x="2171" y="4123"/>
                    </a:lnTo>
                    <a:lnTo>
                      <a:pt x="2178" y="4123"/>
                    </a:lnTo>
                    <a:lnTo>
                      <a:pt x="2185" y="4123"/>
                    </a:lnTo>
                    <a:lnTo>
                      <a:pt x="2192" y="4123"/>
                    </a:lnTo>
                    <a:lnTo>
                      <a:pt x="2199" y="4123"/>
                    </a:lnTo>
                    <a:lnTo>
                      <a:pt x="2206" y="4123"/>
                    </a:lnTo>
                    <a:lnTo>
                      <a:pt x="2212" y="4123"/>
                    </a:lnTo>
                    <a:lnTo>
                      <a:pt x="2220" y="4123"/>
                    </a:lnTo>
                    <a:lnTo>
                      <a:pt x="2227" y="4123"/>
                    </a:lnTo>
                    <a:lnTo>
                      <a:pt x="2234" y="4123"/>
                    </a:lnTo>
                    <a:lnTo>
                      <a:pt x="2241" y="4123"/>
                    </a:lnTo>
                    <a:lnTo>
                      <a:pt x="2248" y="4123"/>
                    </a:lnTo>
                    <a:lnTo>
                      <a:pt x="2255" y="4123"/>
                    </a:lnTo>
                    <a:lnTo>
                      <a:pt x="2262" y="4123"/>
                    </a:lnTo>
                    <a:lnTo>
                      <a:pt x="2268" y="4123"/>
                    </a:lnTo>
                    <a:lnTo>
                      <a:pt x="2275" y="4123"/>
                    </a:lnTo>
                    <a:lnTo>
                      <a:pt x="2282" y="4123"/>
                    </a:lnTo>
                    <a:lnTo>
                      <a:pt x="2289" y="4123"/>
                    </a:lnTo>
                    <a:lnTo>
                      <a:pt x="2296" y="4123"/>
                    </a:lnTo>
                    <a:lnTo>
                      <a:pt x="2303" y="4123"/>
                    </a:lnTo>
                    <a:lnTo>
                      <a:pt x="2310" y="4123"/>
                    </a:lnTo>
                    <a:lnTo>
                      <a:pt x="2317" y="4123"/>
                    </a:lnTo>
                    <a:lnTo>
                      <a:pt x="2324" y="4123"/>
                    </a:lnTo>
                    <a:lnTo>
                      <a:pt x="2330" y="4123"/>
                    </a:lnTo>
                    <a:lnTo>
                      <a:pt x="2337" y="4123"/>
                    </a:lnTo>
                    <a:lnTo>
                      <a:pt x="2344" y="4123"/>
                    </a:lnTo>
                  </a:path>
                </a:pathLst>
              </a:custGeom>
              <a:noFill/>
              <a:ln w="38100" cmpd="sng">
                <a:solidFill>
                  <a:srgbClr val="FF99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88" name="Rectangle 124">
                <a:extLst>
                  <a:ext uri="{FF2B5EF4-FFF2-40B4-BE49-F238E27FC236}">
                    <a16:creationId xmlns:a16="http://schemas.microsoft.com/office/drawing/2014/main" id="{783F1B89-22AA-0A98-634E-8699AAC51250}"/>
                  </a:ext>
                </a:extLst>
              </p:cNvPr>
              <p:cNvSpPr>
                <a:spLocks noChangeArrowheads="1"/>
              </p:cNvSpPr>
              <p:nvPr/>
            </p:nvSpPr>
            <p:spPr bwMode="auto">
              <a:xfrm>
                <a:off x="2680" y="2901"/>
                <a:ext cx="140"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400" b="1">
                    <a:solidFill>
                      <a:srgbClr val="FFFF66"/>
                    </a:solidFill>
                    <a:latin typeface="Times New Roman" panose="02020603050405020304" pitchFamily="18" charset="0"/>
                  </a:rPr>
                  <a:t>A</a:t>
                </a:r>
                <a:endParaRPr lang="en-US" altLang="en-US" sz="2400" b="1">
                  <a:solidFill>
                    <a:srgbClr val="FFFF66"/>
                  </a:solidFill>
                  <a:effectLst>
                    <a:outerShdw blurRad="38100" dist="38100" dir="2700000" algn="tl">
                      <a:srgbClr val="000000"/>
                    </a:outerShdw>
                  </a:effectLst>
                  <a:latin typeface="Times New Roman" panose="02020603050405020304" pitchFamily="18" charset="0"/>
                </a:endParaRPr>
              </a:p>
            </p:txBody>
          </p:sp>
        </p:grpSp>
        <p:grpSp>
          <p:nvGrpSpPr>
            <p:cNvPr id="62594" name="Group 130">
              <a:extLst>
                <a:ext uri="{FF2B5EF4-FFF2-40B4-BE49-F238E27FC236}">
                  <a16:creationId xmlns:a16="http://schemas.microsoft.com/office/drawing/2014/main" id="{2124CB74-7D59-A679-8354-CFA6E15AA805}"/>
                </a:ext>
              </a:extLst>
            </p:cNvPr>
            <p:cNvGrpSpPr>
              <a:grpSpLocks/>
            </p:cNvGrpSpPr>
            <p:nvPr/>
          </p:nvGrpSpPr>
          <p:grpSpPr bwMode="auto">
            <a:xfrm>
              <a:off x="480" y="672"/>
              <a:ext cx="851" cy="1337"/>
              <a:chOff x="1107" y="1531"/>
              <a:chExt cx="851" cy="1337"/>
            </a:xfrm>
          </p:grpSpPr>
          <p:sp>
            <p:nvSpPr>
              <p:cNvPr id="62595" name="Line 131">
                <a:extLst>
                  <a:ext uri="{FF2B5EF4-FFF2-40B4-BE49-F238E27FC236}">
                    <a16:creationId xmlns:a16="http://schemas.microsoft.com/office/drawing/2014/main" id="{2BBDD0BB-A392-6E37-9461-C99C44DF3561}"/>
                  </a:ext>
                </a:extLst>
              </p:cNvPr>
              <p:cNvSpPr>
                <a:spLocks noChangeShapeType="1"/>
              </p:cNvSpPr>
              <p:nvPr/>
            </p:nvSpPr>
            <p:spPr bwMode="auto">
              <a:xfrm>
                <a:off x="1346" y="1539"/>
                <a:ext cx="1" cy="309"/>
              </a:xfrm>
              <a:prstGeom prst="line">
                <a:avLst/>
              </a:prstGeom>
              <a:noFill/>
              <a:ln w="38100">
                <a:solidFill>
                  <a:srgbClr val="66FF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nvGrpSpPr>
              <p:cNvPr id="62596" name="Group 132">
                <a:extLst>
                  <a:ext uri="{FF2B5EF4-FFF2-40B4-BE49-F238E27FC236}">
                    <a16:creationId xmlns:a16="http://schemas.microsoft.com/office/drawing/2014/main" id="{3340B14C-12F1-7414-1814-13AC92E05107}"/>
                  </a:ext>
                </a:extLst>
              </p:cNvPr>
              <p:cNvGrpSpPr>
                <a:grpSpLocks/>
              </p:cNvGrpSpPr>
              <p:nvPr/>
            </p:nvGrpSpPr>
            <p:grpSpPr bwMode="auto">
              <a:xfrm>
                <a:off x="1254" y="1863"/>
                <a:ext cx="174" cy="81"/>
                <a:chOff x="1254" y="1863"/>
                <a:chExt cx="174" cy="81"/>
              </a:xfrm>
            </p:grpSpPr>
            <p:sp>
              <p:nvSpPr>
                <p:cNvPr id="62597" name="Line 133">
                  <a:extLst>
                    <a:ext uri="{FF2B5EF4-FFF2-40B4-BE49-F238E27FC236}">
                      <a16:creationId xmlns:a16="http://schemas.microsoft.com/office/drawing/2014/main" id="{E448B63B-27CD-A735-3DE8-6F14C34148EF}"/>
                    </a:ext>
                  </a:extLst>
                </p:cNvPr>
                <p:cNvSpPr>
                  <a:spLocks noChangeShapeType="1"/>
                </p:cNvSpPr>
                <p:nvPr/>
              </p:nvSpPr>
              <p:spPr bwMode="auto">
                <a:xfrm>
                  <a:off x="1254" y="1863"/>
                  <a:ext cx="174" cy="1"/>
                </a:xfrm>
                <a:prstGeom prst="line">
                  <a:avLst/>
                </a:prstGeom>
                <a:noFill/>
                <a:ln w="76200">
                  <a:solidFill>
                    <a:srgbClr val="FF00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598" name="Line 134">
                  <a:extLst>
                    <a:ext uri="{FF2B5EF4-FFF2-40B4-BE49-F238E27FC236}">
                      <a16:creationId xmlns:a16="http://schemas.microsoft.com/office/drawing/2014/main" id="{BEF63277-3735-993E-0362-884313A0415B}"/>
                    </a:ext>
                  </a:extLst>
                </p:cNvPr>
                <p:cNvSpPr>
                  <a:spLocks noChangeShapeType="1"/>
                </p:cNvSpPr>
                <p:nvPr/>
              </p:nvSpPr>
              <p:spPr bwMode="auto">
                <a:xfrm>
                  <a:off x="1254" y="1943"/>
                  <a:ext cx="174" cy="1"/>
                </a:xfrm>
                <a:prstGeom prst="line">
                  <a:avLst/>
                </a:prstGeom>
                <a:noFill/>
                <a:ln w="76200">
                  <a:solidFill>
                    <a:srgbClr val="FF00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sp>
            <p:nvSpPr>
              <p:cNvPr id="62599" name="Line 135">
                <a:extLst>
                  <a:ext uri="{FF2B5EF4-FFF2-40B4-BE49-F238E27FC236}">
                    <a16:creationId xmlns:a16="http://schemas.microsoft.com/office/drawing/2014/main" id="{A221691E-E43F-7E15-8C1C-7628C83968B4}"/>
                  </a:ext>
                </a:extLst>
              </p:cNvPr>
              <p:cNvSpPr>
                <a:spLocks noChangeShapeType="1"/>
              </p:cNvSpPr>
              <p:nvPr/>
            </p:nvSpPr>
            <p:spPr bwMode="auto">
              <a:xfrm>
                <a:off x="1335" y="1962"/>
                <a:ext cx="1" cy="207"/>
              </a:xfrm>
              <a:prstGeom prst="line">
                <a:avLst/>
              </a:prstGeom>
              <a:noFill/>
              <a:ln w="38100">
                <a:solidFill>
                  <a:srgbClr val="66FF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600" name="Line 136">
                <a:extLst>
                  <a:ext uri="{FF2B5EF4-FFF2-40B4-BE49-F238E27FC236}">
                    <a16:creationId xmlns:a16="http://schemas.microsoft.com/office/drawing/2014/main" id="{39CA6876-9228-5F03-9619-BDD103A314A1}"/>
                  </a:ext>
                </a:extLst>
              </p:cNvPr>
              <p:cNvSpPr>
                <a:spLocks noChangeShapeType="1"/>
              </p:cNvSpPr>
              <p:nvPr/>
            </p:nvSpPr>
            <p:spPr bwMode="auto">
              <a:xfrm flipV="1">
                <a:off x="1335" y="2166"/>
                <a:ext cx="325" cy="2"/>
              </a:xfrm>
              <a:prstGeom prst="line">
                <a:avLst/>
              </a:prstGeom>
              <a:noFill/>
              <a:ln w="38100">
                <a:solidFill>
                  <a:srgbClr val="66FF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601" name="Line 137">
                <a:extLst>
                  <a:ext uri="{FF2B5EF4-FFF2-40B4-BE49-F238E27FC236}">
                    <a16:creationId xmlns:a16="http://schemas.microsoft.com/office/drawing/2014/main" id="{56E4C522-2C36-53B0-E6A8-940021E26DA7}"/>
                  </a:ext>
                </a:extLst>
              </p:cNvPr>
              <p:cNvSpPr>
                <a:spLocks noChangeShapeType="1"/>
              </p:cNvSpPr>
              <p:nvPr/>
            </p:nvSpPr>
            <p:spPr bwMode="auto">
              <a:xfrm flipV="1">
                <a:off x="1660" y="1539"/>
                <a:ext cx="1" cy="623"/>
              </a:xfrm>
              <a:prstGeom prst="line">
                <a:avLst/>
              </a:prstGeom>
              <a:noFill/>
              <a:ln w="38100">
                <a:solidFill>
                  <a:srgbClr val="66FF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602" name="Rectangle 138">
                <a:extLst>
                  <a:ext uri="{FF2B5EF4-FFF2-40B4-BE49-F238E27FC236}">
                    <a16:creationId xmlns:a16="http://schemas.microsoft.com/office/drawing/2014/main" id="{64782758-0D9E-C0A6-220D-B6DADCA51DD9}"/>
                  </a:ext>
                </a:extLst>
              </p:cNvPr>
              <p:cNvSpPr>
                <a:spLocks noChangeArrowheads="1"/>
              </p:cNvSpPr>
              <p:nvPr/>
            </p:nvSpPr>
            <p:spPr bwMode="auto">
              <a:xfrm>
                <a:off x="1609" y="1740"/>
                <a:ext cx="105" cy="266"/>
              </a:xfrm>
              <a:prstGeom prst="rect">
                <a:avLst/>
              </a:prstGeom>
              <a:solidFill>
                <a:srgbClr val="66FF66"/>
              </a:solidFill>
              <a:ln w="38100">
                <a:solidFill>
                  <a:srgbClr val="66FF66"/>
                </a:solidFill>
                <a:miter lim="800000"/>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603" name="Line 139">
                <a:extLst>
                  <a:ext uri="{FF2B5EF4-FFF2-40B4-BE49-F238E27FC236}">
                    <a16:creationId xmlns:a16="http://schemas.microsoft.com/office/drawing/2014/main" id="{BDE8E04F-702D-1C68-8B7D-A0702BB4CB3C}"/>
                  </a:ext>
                </a:extLst>
              </p:cNvPr>
              <p:cNvSpPr>
                <a:spLocks noChangeShapeType="1"/>
              </p:cNvSpPr>
              <p:nvPr/>
            </p:nvSpPr>
            <p:spPr bwMode="auto">
              <a:xfrm>
                <a:off x="1723" y="1871"/>
                <a:ext cx="111" cy="1"/>
              </a:xfrm>
              <a:prstGeom prst="line">
                <a:avLst/>
              </a:prstGeom>
              <a:noFill/>
              <a:ln w="38100">
                <a:solidFill>
                  <a:srgbClr val="66FF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604" name="Line 140">
                <a:extLst>
                  <a:ext uri="{FF2B5EF4-FFF2-40B4-BE49-F238E27FC236}">
                    <a16:creationId xmlns:a16="http://schemas.microsoft.com/office/drawing/2014/main" id="{D7C4CE82-F4AB-86B4-1338-85E6F2335793}"/>
                  </a:ext>
                </a:extLst>
              </p:cNvPr>
              <p:cNvSpPr>
                <a:spLocks noChangeShapeType="1"/>
              </p:cNvSpPr>
              <p:nvPr/>
            </p:nvSpPr>
            <p:spPr bwMode="auto">
              <a:xfrm>
                <a:off x="1831" y="1890"/>
                <a:ext cx="1" cy="532"/>
              </a:xfrm>
              <a:prstGeom prst="line">
                <a:avLst/>
              </a:prstGeom>
              <a:noFill/>
              <a:ln w="38100">
                <a:solidFill>
                  <a:srgbClr val="66FF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605" name="Rectangle 141">
                <a:extLst>
                  <a:ext uri="{FF2B5EF4-FFF2-40B4-BE49-F238E27FC236}">
                    <a16:creationId xmlns:a16="http://schemas.microsoft.com/office/drawing/2014/main" id="{339716BB-8797-FECD-C16C-9C98A1489F54}"/>
                  </a:ext>
                </a:extLst>
              </p:cNvPr>
              <p:cNvSpPr>
                <a:spLocks noChangeArrowheads="1"/>
              </p:cNvSpPr>
              <p:nvPr/>
            </p:nvSpPr>
            <p:spPr bwMode="auto">
              <a:xfrm>
                <a:off x="1807" y="2431"/>
                <a:ext cx="58" cy="220"/>
              </a:xfrm>
              <a:prstGeom prst="rect">
                <a:avLst/>
              </a:prstGeom>
              <a:solidFill>
                <a:schemeClr val="folHlink"/>
              </a:solidFill>
              <a:ln w="38100">
                <a:solidFill>
                  <a:schemeClr val="folHlink"/>
                </a:solidFill>
                <a:miter lim="800000"/>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606" name="Line 142">
                <a:extLst>
                  <a:ext uri="{FF2B5EF4-FFF2-40B4-BE49-F238E27FC236}">
                    <a16:creationId xmlns:a16="http://schemas.microsoft.com/office/drawing/2014/main" id="{D30FB2B2-AC03-DAFF-49DC-75221ECBFB3A}"/>
                  </a:ext>
                </a:extLst>
              </p:cNvPr>
              <p:cNvSpPr>
                <a:spLocks noChangeShapeType="1"/>
              </p:cNvSpPr>
              <p:nvPr/>
            </p:nvSpPr>
            <p:spPr bwMode="auto">
              <a:xfrm>
                <a:off x="1831" y="2660"/>
                <a:ext cx="1" cy="192"/>
              </a:xfrm>
              <a:prstGeom prst="line">
                <a:avLst/>
              </a:prstGeom>
              <a:noFill/>
              <a:ln w="38100">
                <a:solidFill>
                  <a:srgbClr val="66FF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607" name="Rectangle 143">
                <a:extLst>
                  <a:ext uri="{FF2B5EF4-FFF2-40B4-BE49-F238E27FC236}">
                    <a16:creationId xmlns:a16="http://schemas.microsoft.com/office/drawing/2014/main" id="{6BF27FEF-5043-9F02-7601-2E0770EC8350}"/>
                  </a:ext>
                </a:extLst>
              </p:cNvPr>
              <p:cNvSpPr>
                <a:spLocks noChangeArrowheads="1"/>
              </p:cNvSpPr>
              <p:nvPr/>
            </p:nvSpPr>
            <p:spPr bwMode="auto">
              <a:xfrm>
                <a:off x="1107" y="2055"/>
                <a:ext cx="152" cy="1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66FF66"/>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b="1">
                    <a:solidFill>
                      <a:srgbClr val="FFCCFF"/>
                    </a:solidFill>
                    <a:latin typeface="Arial" panose="020B0604020202020204" pitchFamily="34" charset="0"/>
                  </a:rPr>
                  <a:t>Cf</a:t>
                </a:r>
                <a:endParaRPr lang="en-US" altLang="en-US" sz="2400" b="1">
                  <a:solidFill>
                    <a:srgbClr val="FFCCFF"/>
                  </a:solidFill>
                  <a:effectLst>
                    <a:outerShdw blurRad="38100" dist="38100" dir="2700000" algn="tl">
                      <a:srgbClr val="000000"/>
                    </a:outerShdw>
                  </a:effectLst>
                  <a:latin typeface="Times New Roman" panose="02020603050405020304" pitchFamily="18" charset="0"/>
                </a:endParaRPr>
              </a:p>
            </p:txBody>
          </p:sp>
          <p:sp>
            <p:nvSpPr>
              <p:cNvPr id="62608" name="Rectangle 144">
                <a:extLst>
                  <a:ext uri="{FF2B5EF4-FFF2-40B4-BE49-F238E27FC236}">
                    <a16:creationId xmlns:a16="http://schemas.microsoft.com/office/drawing/2014/main" id="{10D99FBB-384B-58F8-9C1E-FD90BEF39DCE}"/>
                  </a:ext>
                </a:extLst>
              </p:cNvPr>
              <p:cNvSpPr>
                <a:spLocks noChangeArrowheads="1"/>
              </p:cNvSpPr>
              <p:nvPr/>
            </p:nvSpPr>
            <p:spPr bwMode="auto">
              <a:xfrm>
                <a:off x="1822" y="1687"/>
                <a:ext cx="136" cy="1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66FF66"/>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b="1">
                    <a:solidFill>
                      <a:srgbClr val="FFCCFF"/>
                    </a:solidFill>
                    <a:latin typeface="Arial" panose="020B0604020202020204" pitchFamily="34" charset="0"/>
                  </a:rPr>
                  <a:t>Lf</a:t>
                </a:r>
                <a:endParaRPr lang="en-US" altLang="en-US" sz="2400" b="1">
                  <a:solidFill>
                    <a:srgbClr val="FFCCFF"/>
                  </a:solidFill>
                  <a:effectLst>
                    <a:outerShdw blurRad="38100" dist="38100" dir="2700000" algn="tl">
                      <a:srgbClr val="000000"/>
                    </a:outerShdw>
                  </a:effectLst>
                  <a:latin typeface="Times New Roman" panose="02020603050405020304" pitchFamily="18" charset="0"/>
                </a:endParaRPr>
              </a:p>
            </p:txBody>
          </p:sp>
          <p:sp>
            <p:nvSpPr>
              <p:cNvPr id="62609" name="Rectangle 145">
                <a:extLst>
                  <a:ext uri="{FF2B5EF4-FFF2-40B4-BE49-F238E27FC236}">
                    <a16:creationId xmlns:a16="http://schemas.microsoft.com/office/drawing/2014/main" id="{3E7643B6-AACF-429C-47C3-EB2744942F85}"/>
                  </a:ext>
                </a:extLst>
              </p:cNvPr>
              <p:cNvSpPr>
                <a:spLocks noChangeArrowheads="1"/>
              </p:cNvSpPr>
              <p:nvPr/>
            </p:nvSpPr>
            <p:spPr bwMode="auto">
              <a:xfrm>
                <a:off x="1538" y="2486"/>
                <a:ext cx="152" cy="1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66FF66"/>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b="1">
                    <a:solidFill>
                      <a:srgbClr val="FFCCFF"/>
                    </a:solidFill>
                    <a:latin typeface="Arial" panose="020B0604020202020204" pitchFamily="34" charset="0"/>
                  </a:rPr>
                  <a:t>Rf</a:t>
                </a:r>
                <a:endParaRPr lang="en-US" altLang="en-US" sz="2400" b="1">
                  <a:solidFill>
                    <a:srgbClr val="FFCCFF"/>
                  </a:solidFill>
                  <a:effectLst>
                    <a:outerShdw blurRad="38100" dist="38100" dir="2700000" algn="tl">
                      <a:srgbClr val="000000"/>
                    </a:outerShdw>
                  </a:effectLst>
                  <a:latin typeface="Times New Roman" panose="02020603050405020304" pitchFamily="18" charset="0"/>
                </a:endParaRPr>
              </a:p>
            </p:txBody>
          </p:sp>
          <p:sp>
            <p:nvSpPr>
              <p:cNvPr id="62610" name="Line 146">
                <a:extLst>
                  <a:ext uri="{FF2B5EF4-FFF2-40B4-BE49-F238E27FC236}">
                    <a16:creationId xmlns:a16="http://schemas.microsoft.com/office/drawing/2014/main" id="{D75B9B0D-A1C5-760A-F0F4-511A95D3775F}"/>
                  </a:ext>
                </a:extLst>
              </p:cNvPr>
              <p:cNvSpPr>
                <a:spLocks noChangeShapeType="1"/>
              </p:cNvSpPr>
              <p:nvPr/>
            </p:nvSpPr>
            <p:spPr bwMode="auto">
              <a:xfrm>
                <a:off x="1224" y="1531"/>
                <a:ext cx="717" cy="1"/>
              </a:xfrm>
              <a:prstGeom prst="line">
                <a:avLst/>
              </a:prstGeom>
              <a:noFill/>
              <a:ln w="76200">
                <a:solidFill>
                  <a:schemeClr va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62611" name="Line 147">
                <a:extLst>
                  <a:ext uri="{FF2B5EF4-FFF2-40B4-BE49-F238E27FC236}">
                    <a16:creationId xmlns:a16="http://schemas.microsoft.com/office/drawing/2014/main" id="{7F275C54-763B-B6BC-D858-6ECC9356680E}"/>
                  </a:ext>
                </a:extLst>
              </p:cNvPr>
              <p:cNvSpPr>
                <a:spLocks noChangeShapeType="1"/>
              </p:cNvSpPr>
              <p:nvPr/>
            </p:nvSpPr>
            <p:spPr bwMode="auto">
              <a:xfrm>
                <a:off x="1220" y="2867"/>
                <a:ext cx="713" cy="1"/>
              </a:xfrm>
              <a:prstGeom prst="line">
                <a:avLst/>
              </a:prstGeom>
              <a:noFill/>
              <a:ln w="76200">
                <a:solidFill>
                  <a:schemeClr va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sp>
          <p:nvSpPr>
            <p:cNvPr id="62612" name="Rectangle 148">
              <a:extLst>
                <a:ext uri="{FF2B5EF4-FFF2-40B4-BE49-F238E27FC236}">
                  <a16:creationId xmlns:a16="http://schemas.microsoft.com/office/drawing/2014/main" id="{ED1B54E1-777B-87F0-E71E-6430D048314C}"/>
                </a:ext>
              </a:extLst>
            </p:cNvPr>
            <p:cNvSpPr>
              <a:spLocks noChangeArrowheads="1"/>
            </p:cNvSpPr>
            <p:nvPr/>
          </p:nvSpPr>
          <p:spPr bwMode="auto">
            <a:xfrm>
              <a:off x="2256" y="432"/>
              <a:ext cx="251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lvl="2"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Times New Roman" panose="02020603050405020304" pitchFamily="18" charset="0"/>
                </a:rPr>
                <a:t>FSC Circuit Diagram </a:t>
              </a:r>
            </a:p>
          </p:txBody>
        </p:sp>
      </p:grpSp>
    </p:spTree>
  </p:cSld>
  <p:clrMapOvr>
    <a:masterClrMapping/>
  </p:clrMapOvr>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6638" name="Group 142">
            <a:extLst>
              <a:ext uri="{FF2B5EF4-FFF2-40B4-BE49-F238E27FC236}">
                <a16:creationId xmlns:a16="http://schemas.microsoft.com/office/drawing/2014/main" id="{5EA5CBF4-BDDB-78B9-649A-5F04D2A4D47C}"/>
              </a:ext>
            </a:extLst>
          </p:cNvPr>
          <p:cNvGrpSpPr>
            <a:grpSpLocks/>
          </p:cNvGrpSpPr>
          <p:nvPr/>
        </p:nvGrpSpPr>
        <p:grpSpPr bwMode="auto">
          <a:xfrm>
            <a:off x="2362201" y="685801"/>
            <a:ext cx="7593013" cy="5318125"/>
            <a:chOff x="528" y="432"/>
            <a:chExt cx="4783" cy="3350"/>
          </a:xfrm>
        </p:grpSpPr>
        <p:sp>
          <p:nvSpPr>
            <p:cNvPr id="106499" name="Rectangle 3">
              <a:extLst>
                <a:ext uri="{FF2B5EF4-FFF2-40B4-BE49-F238E27FC236}">
                  <a16:creationId xmlns:a16="http://schemas.microsoft.com/office/drawing/2014/main" id="{79394F09-7902-4391-3629-AD977F98F4F3}"/>
                </a:ext>
              </a:extLst>
            </p:cNvPr>
            <p:cNvSpPr>
              <a:spLocks noChangeArrowheads="1"/>
            </p:cNvSpPr>
            <p:nvPr/>
          </p:nvSpPr>
          <p:spPr bwMode="auto">
            <a:xfrm>
              <a:off x="2169" y="1152"/>
              <a:ext cx="2995" cy="2208"/>
            </a:xfrm>
            <a:prstGeom prst="rect">
              <a:avLst/>
            </a:prstGeom>
            <a:noFill/>
            <a:ln w="12700">
              <a:solidFill>
                <a:srgbClr val="B2B2B2"/>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00" name="Rectangle 4">
              <a:extLst>
                <a:ext uri="{FF2B5EF4-FFF2-40B4-BE49-F238E27FC236}">
                  <a16:creationId xmlns:a16="http://schemas.microsoft.com/office/drawing/2014/main" id="{33711D9B-9D6E-3AE3-51AC-AB36D214A218}"/>
                </a:ext>
              </a:extLst>
            </p:cNvPr>
            <p:cNvSpPr>
              <a:spLocks noChangeArrowheads="1"/>
            </p:cNvSpPr>
            <p:nvPr/>
          </p:nvSpPr>
          <p:spPr bwMode="auto">
            <a:xfrm>
              <a:off x="2169" y="1152"/>
              <a:ext cx="2995" cy="2208"/>
            </a:xfrm>
            <a:prstGeom prst="rect">
              <a:avLst/>
            </a:prstGeom>
            <a:noFill/>
            <a:ln w="12700">
              <a:solidFill>
                <a:srgbClr val="B2B2B2"/>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01" name="Line 5">
              <a:extLst>
                <a:ext uri="{FF2B5EF4-FFF2-40B4-BE49-F238E27FC236}">
                  <a16:creationId xmlns:a16="http://schemas.microsoft.com/office/drawing/2014/main" id="{52D668D4-BD6D-15FF-3D34-5916B75AE412}"/>
                </a:ext>
              </a:extLst>
            </p:cNvPr>
            <p:cNvSpPr>
              <a:spLocks noChangeShapeType="1"/>
            </p:cNvSpPr>
            <p:nvPr/>
          </p:nvSpPr>
          <p:spPr bwMode="auto">
            <a:xfrm flipV="1">
              <a:off x="2165" y="1148"/>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02" name="Line 6">
              <a:extLst>
                <a:ext uri="{FF2B5EF4-FFF2-40B4-BE49-F238E27FC236}">
                  <a16:creationId xmlns:a16="http://schemas.microsoft.com/office/drawing/2014/main" id="{6B5A5FC2-661B-F1D2-B9D1-8C3E0BDC148B}"/>
                </a:ext>
              </a:extLst>
            </p:cNvPr>
            <p:cNvSpPr>
              <a:spLocks noChangeShapeType="1"/>
            </p:cNvSpPr>
            <p:nvPr/>
          </p:nvSpPr>
          <p:spPr bwMode="auto">
            <a:xfrm flipV="1">
              <a:off x="3669" y="1148"/>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03" name="Line 7">
              <a:extLst>
                <a:ext uri="{FF2B5EF4-FFF2-40B4-BE49-F238E27FC236}">
                  <a16:creationId xmlns:a16="http://schemas.microsoft.com/office/drawing/2014/main" id="{2DD889E7-05A2-BC4A-E7E3-04977B1E8982}"/>
                </a:ext>
              </a:extLst>
            </p:cNvPr>
            <p:cNvSpPr>
              <a:spLocks noChangeShapeType="1"/>
            </p:cNvSpPr>
            <p:nvPr/>
          </p:nvSpPr>
          <p:spPr bwMode="auto">
            <a:xfrm flipV="1">
              <a:off x="5168" y="1148"/>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04" name="Line 8">
              <a:extLst>
                <a:ext uri="{FF2B5EF4-FFF2-40B4-BE49-F238E27FC236}">
                  <a16:creationId xmlns:a16="http://schemas.microsoft.com/office/drawing/2014/main" id="{D94C016C-03A0-3C2D-D3C2-E9D388FB0449}"/>
                </a:ext>
              </a:extLst>
            </p:cNvPr>
            <p:cNvSpPr>
              <a:spLocks noChangeShapeType="1"/>
            </p:cNvSpPr>
            <p:nvPr/>
          </p:nvSpPr>
          <p:spPr bwMode="auto">
            <a:xfrm>
              <a:off x="2165" y="3364"/>
              <a:ext cx="3005"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05" name="Line 9">
              <a:extLst>
                <a:ext uri="{FF2B5EF4-FFF2-40B4-BE49-F238E27FC236}">
                  <a16:creationId xmlns:a16="http://schemas.microsoft.com/office/drawing/2014/main" id="{9FD3811E-A607-2E22-E889-3C48715FCABE}"/>
                </a:ext>
              </a:extLst>
            </p:cNvPr>
            <p:cNvSpPr>
              <a:spLocks noChangeShapeType="1"/>
            </p:cNvSpPr>
            <p:nvPr/>
          </p:nvSpPr>
          <p:spPr bwMode="auto">
            <a:xfrm>
              <a:off x="2165" y="3046"/>
              <a:ext cx="3005"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06" name="Line 10">
              <a:extLst>
                <a:ext uri="{FF2B5EF4-FFF2-40B4-BE49-F238E27FC236}">
                  <a16:creationId xmlns:a16="http://schemas.microsoft.com/office/drawing/2014/main" id="{54B25981-E6D4-7BA9-65F5-39C6EA116866}"/>
                </a:ext>
              </a:extLst>
            </p:cNvPr>
            <p:cNvSpPr>
              <a:spLocks noChangeShapeType="1"/>
            </p:cNvSpPr>
            <p:nvPr/>
          </p:nvSpPr>
          <p:spPr bwMode="auto">
            <a:xfrm>
              <a:off x="2165" y="2734"/>
              <a:ext cx="3005"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07" name="Line 11">
              <a:extLst>
                <a:ext uri="{FF2B5EF4-FFF2-40B4-BE49-F238E27FC236}">
                  <a16:creationId xmlns:a16="http://schemas.microsoft.com/office/drawing/2014/main" id="{1DFB6A32-88C7-FF21-4984-00B2B1586763}"/>
                </a:ext>
              </a:extLst>
            </p:cNvPr>
            <p:cNvSpPr>
              <a:spLocks noChangeShapeType="1"/>
            </p:cNvSpPr>
            <p:nvPr/>
          </p:nvSpPr>
          <p:spPr bwMode="auto">
            <a:xfrm>
              <a:off x="2165" y="2415"/>
              <a:ext cx="3005"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08" name="Line 12">
              <a:extLst>
                <a:ext uri="{FF2B5EF4-FFF2-40B4-BE49-F238E27FC236}">
                  <a16:creationId xmlns:a16="http://schemas.microsoft.com/office/drawing/2014/main" id="{CFC067E9-84F1-98CD-E759-DC2D3ED323B7}"/>
                </a:ext>
              </a:extLst>
            </p:cNvPr>
            <p:cNvSpPr>
              <a:spLocks noChangeShapeType="1"/>
            </p:cNvSpPr>
            <p:nvPr/>
          </p:nvSpPr>
          <p:spPr bwMode="auto">
            <a:xfrm>
              <a:off x="2165" y="2096"/>
              <a:ext cx="3005"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09" name="Line 13">
              <a:extLst>
                <a:ext uri="{FF2B5EF4-FFF2-40B4-BE49-F238E27FC236}">
                  <a16:creationId xmlns:a16="http://schemas.microsoft.com/office/drawing/2014/main" id="{664F635D-5171-A23C-DC73-F0805682F4B4}"/>
                </a:ext>
              </a:extLst>
            </p:cNvPr>
            <p:cNvSpPr>
              <a:spLocks noChangeShapeType="1"/>
            </p:cNvSpPr>
            <p:nvPr/>
          </p:nvSpPr>
          <p:spPr bwMode="auto">
            <a:xfrm>
              <a:off x="2165" y="1778"/>
              <a:ext cx="3005"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10" name="Line 14">
              <a:extLst>
                <a:ext uri="{FF2B5EF4-FFF2-40B4-BE49-F238E27FC236}">
                  <a16:creationId xmlns:a16="http://schemas.microsoft.com/office/drawing/2014/main" id="{89762595-6975-8B5A-9899-69CC4702891A}"/>
                </a:ext>
              </a:extLst>
            </p:cNvPr>
            <p:cNvSpPr>
              <a:spLocks noChangeShapeType="1"/>
            </p:cNvSpPr>
            <p:nvPr/>
          </p:nvSpPr>
          <p:spPr bwMode="auto">
            <a:xfrm>
              <a:off x="2165" y="1466"/>
              <a:ext cx="3005"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11" name="Line 15">
              <a:extLst>
                <a:ext uri="{FF2B5EF4-FFF2-40B4-BE49-F238E27FC236}">
                  <a16:creationId xmlns:a16="http://schemas.microsoft.com/office/drawing/2014/main" id="{32FE7EBE-F690-532D-CFF5-6DB6EDBCEEBF}"/>
                </a:ext>
              </a:extLst>
            </p:cNvPr>
            <p:cNvSpPr>
              <a:spLocks noChangeShapeType="1"/>
            </p:cNvSpPr>
            <p:nvPr/>
          </p:nvSpPr>
          <p:spPr bwMode="auto">
            <a:xfrm>
              <a:off x="2165" y="1148"/>
              <a:ext cx="3005"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12" name="Line 16">
              <a:extLst>
                <a:ext uri="{FF2B5EF4-FFF2-40B4-BE49-F238E27FC236}">
                  <a16:creationId xmlns:a16="http://schemas.microsoft.com/office/drawing/2014/main" id="{FCAC18CD-412C-6675-7480-1CF1AEE74D7D}"/>
                </a:ext>
              </a:extLst>
            </p:cNvPr>
            <p:cNvSpPr>
              <a:spLocks noChangeShapeType="1"/>
            </p:cNvSpPr>
            <p:nvPr/>
          </p:nvSpPr>
          <p:spPr bwMode="auto">
            <a:xfrm>
              <a:off x="2165" y="3364"/>
              <a:ext cx="3005"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13" name="Line 17">
              <a:extLst>
                <a:ext uri="{FF2B5EF4-FFF2-40B4-BE49-F238E27FC236}">
                  <a16:creationId xmlns:a16="http://schemas.microsoft.com/office/drawing/2014/main" id="{AF665DD2-0BB0-1C13-4B14-3EA5FDCDE1B4}"/>
                </a:ext>
              </a:extLst>
            </p:cNvPr>
            <p:cNvSpPr>
              <a:spLocks noChangeShapeType="1"/>
            </p:cNvSpPr>
            <p:nvPr/>
          </p:nvSpPr>
          <p:spPr bwMode="auto">
            <a:xfrm>
              <a:off x="2165" y="1148"/>
              <a:ext cx="3005"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14" name="Line 18">
              <a:extLst>
                <a:ext uri="{FF2B5EF4-FFF2-40B4-BE49-F238E27FC236}">
                  <a16:creationId xmlns:a16="http://schemas.microsoft.com/office/drawing/2014/main" id="{65EAD115-0121-2DD4-29C2-5B3C1E4B19CF}"/>
                </a:ext>
              </a:extLst>
            </p:cNvPr>
            <p:cNvSpPr>
              <a:spLocks noChangeShapeType="1"/>
            </p:cNvSpPr>
            <p:nvPr/>
          </p:nvSpPr>
          <p:spPr bwMode="auto">
            <a:xfrm flipV="1">
              <a:off x="2165" y="1148"/>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15" name="Line 19">
              <a:extLst>
                <a:ext uri="{FF2B5EF4-FFF2-40B4-BE49-F238E27FC236}">
                  <a16:creationId xmlns:a16="http://schemas.microsoft.com/office/drawing/2014/main" id="{4C2747AA-E51B-37A9-6812-4AFBE9ADE5AA}"/>
                </a:ext>
              </a:extLst>
            </p:cNvPr>
            <p:cNvSpPr>
              <a:spLocks noChangeShapeType="1"/>
            </p:cNvSpPr>
            <p:nvPr/>
          </p:nvSpPr>
          <p:spPr bwMode="auto">
            <a:xfrm flipV="1">
              <a:off x="5168" y="1148"/>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16" name="Line 20">
              <a:extLst>
                <a:ext uri="{FF2B5EF4-FFF2-40B4-BE49-F238E27FC236}">
                  <a16:creationId xmlns:a16="http://schemas.microsoft.com/office/drawing/2014/main" id="{360FC4F3-F8EE-AA45-CADC-0998D17D2C0A}"/>
                </a:ext>
              </a:extLst>
            </p:cNvPr>
            <p:cNvSpPr>
              <a:spLocks noChangeShapeType="1"/>
            </p:cNvSpPr>
            <p:nvPr/>
          </p:nvSpPr>
          <p:spPr bwMode="auto">
            <a:xfrm>
              <a:off x="2165" y="3364"/>
              <a:ext cx="3005"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17" name="Line 21">
              <a:extLst>
                <a:ext uri="{FF2B5EF4-FFF2-40B4-BE49-F238E27FC236}">
                  <a16:creationId xmlns:a16="http://schemas.microsoft.com/office/drawing/2014/main" id="{AC5C8EE7-65EE-CC06-3D48-7D85A6B5959D}"/>
                </a:ext>
              </a:extLst>
            </p:cNvPr>
            <p:cNvSpPr>
              <a:spLocks noChangeShapeType="1"/>
            </p:cNvSpPr>
            <p:nvPr/>
          </p:nvSpPr>
          <p:spPr bwMode="auto">
            <a:xfrm flipV="1">
              <a:off x="2165" y="1148"/>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18" name="Line 22">
              <a:extLst>
                <a:ext uri="{FF2B5EF4-FFF2-40B4-BE49-F238E27FC236}">
                  <a16:creationId xmlns:a16="http://schemas.microsoft.com/office/drawing/2014/main" id="{B82DDF74-F84A-D14D-BB5C-9B5B17F34ED7}"/>
                </a:ext>
              </a:extLst>
            </p:cNvPr>
            <p:cNvSpPr>
              <a:spLocks noChangeShapeType="1"/>
            </p:cNvSpPr>
            <p:nvPr/>
          </p:nvSpPr>
          <p:spPr bwMode="auto">
            <a:xfrm flipV="1">
              <a:off x="2165" y="3350"/>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19" name="Line 23">
              <a:extLst>
                <a:ext uri="{FF2B5EF4-FFF2-40B4-BE49-F238E27FC236}">
                  <a16:creationId xmlns:a16="http://schemas.microsoft.com/office/drawing/2014/main" id="{19386ACA-9FCA-94CF-A9A2-95368262CD55}"/>
                </a:ext>
              </a:extLst>
            </p:cNvPr>
            <p:cNvSpPr>
              <a:spLocks noChangeShapeType="1"/>
            </p:cNvSpPr>
            <p:nvPr/>
          </p:nvSpPr>
          <p:spPr bwMode="auto">
            <a:xfrm>
              <a:off x="2165" y="1146"/>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20" name="Line 24">
              <a:extLst>
                <a:ext uri="{FF2B5EF4-FFF2-40B4-BE49-F238E27FC236}">
                  <a16:creationId xmlns:a16="http://schemas.microsoft.com/office/drawing/2014/main" id="{12AA759D-1882-D1A5-42CA-23EF29B8310A}"/>
                </a:ext>
              </a:extLst>
            </p:cNvPr>
            <p:cNvSpPr>
              <a:spLocks noChangeShapeType="1"/>
            </p:cNvSpPr>
            <p:nvPr/>
          </p:nvSpPr>
          <p:spPr bwMode="auto">
            <a:xfrm flipV="1">
              <a:off x="2165" y="1148"/>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21" name="Line 25">
              <a:extLst>
                <a:ext uri="{FF2B5EF4-FFF2-40B4-BE49-F238E27FC236}">
                  <a16:creationId xmlns:a16="http://schemas.microsoft.com/office/drawing/2014/main" id="{18F6A6C2-C241-9960-BBBB-A28D3D974555}"/>
                </a:ext>
              </a:extLst>
            </p:cNvPr>
            <p:cNvSpPr>
              <a:spLocks noChangeShapeType="1"/>
            </p:cNvSpPr>
            <p:nvPr/>
          </p:nvSpPr>
          <p:spPr bwMode="auto">
            <a:xfrm flipV="1">
              <a:off x="2165" y="3338"/>
              <a:ext cx="1" cy="2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22" name="Line 26">
              <a:extLst>
                <a:ext uri="{FF2B5EF4-FFF2-40B4-BE49-F238E27FC236}">
                  <a16:creationId xmlns:a16="http://schemas.microsoft.com/office/drawing/2014/main" id="{CAC22F19-6CC0-3CD4-2148-D0DFB2B5D0F0}"/>
                </a:ext>
              </a:extLst>
            </p:cNvPr>
            <p:cNvSpPr>
              <a:spLocks noChangeShapeType="1"/>
            </p:cNvSpPr>
            <p:nvPr/>
          </p:nvSpPr>
          <p:spPr bwMode="auto">
            <a:xfrm>
              <a:off x="2165" y="1148"/>
              <a:ext cx="1" cy="27"/>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23" name="Line 27">
              <a:extLst>
                <a:ext uri="{FF2B5EF4-FFF2-40B4-BE49-F238E27FC236}">
                  <a16:creationId xmlns:a16="http://schemas.microsoft.com/office/drawing/2014/main" id="{1023E344-9B09-B664-E85B-E37C7F25415E}"/>
                </a:ext>
              </a:extLst>
            </p:cNvPr>
            <p:cNvSpPr>
              <a:spLocks noChangeShapeType="1"/>
            </p:cNvSpPr>
            <p:nvPr/>
          </p:nvSpPr>
          <p:spPr bwMode="auto">
            <a:xfrm flipV="1">
              <a:off x="2615" y="3350"/>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24" name="Line 28">
              <a:extLst>
                <a:ext uri="{FF2B5EF4-FFF2-40B4-BE49-F238E27FC236}">
                  <a16:creationId xmlns:a16="http://schemas.microsoft.com/office/drawing/2014/main" id="{948C39C6-A9FF-601C-A540-BAB3626AFF63}"/>
                </a:ext>
              </a:extLst>
            </p:cNvPr>
            <p:cNvSpPr>
              <a:spLocks noChangeShapeType="1"/>
            </p:cNvSpPr>
            <p:nvPr/>
          </p:nvSpPr>
          <p:spPr bwMode="auto">
            <a:xfrm>
              <a:off x="2615" y="1146"/>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25" name="Line 29">
              <a:extLst>
                <a:ext uri="{FF2B5EF4-FFF2-40B4-BE49-F238E27FC236}">
                  <a16:creationId xmlns:a16="http://schemas.microsoft.com/office/drawing/2014/main" id="{6DAB8016-8431-26EE-F369-EED29C927D2E}"/>
                </a:ext>
              </a:extLst>
            </p:cNvPr>
            <p:cNvSpPr>
              <a:spLocks noChangeShapeType="1"/>
            </p:cNvSpPr>
            <p:nvPr/>
          </p:nvSpPr>
          <p:spPr bwMode="auto">
            <a:xfrm flipV="1">
              <a:off x="2615" y="1148"/>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26" name="Line 30">
              <a:extLst>
                <a:ext uri="{FF2B5EF4-FFF2-40B4-BE49-F238E27FC236}">
                  <a16:creationId xmlns:a16="http://schemas.microsoft.com/office/drawing/2014/main" id="{4E1BC93A-13BD-9FE2-5C8E-6FB3716E286A}"/>
                </a:ext>
              </a:extLst>
            </p:cNvPr>
            <p:cNvSpPr>
              <a:spLocks noChangeShapeType="1"/>
            </p:cNvSpPr>
            <p:nvPr/>
          </p:nvSpPr>
          <p:spPr bwMode="auto">
            <a:xfrm flipV="1">
              <a:off x="2878" y="3350"/>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27" name="Line 31">
              <a:extLst>
                <a:ext uri="{FF2B5EF4-FFF2-40B4-BE49-F238E27FC236}">
                  <a16:creationId xmlns:a16="http://schemas.microsoft.com/office/drawing/2014/main" id="{2D80CF51-231D-1B8F-1555-4BD317523E1B}"/>
                </a:ext>
              </a:extLst>
            </p:cNvPr>
            <p:cNvSpPr>
              <a:spLocks noChangeShapeType="1"/>
            </p:cNvSpPr>
            <p:nvPr/>
          </p:nvSpPr>
          <p:spPr bwMode="auto">
            <a:xfrm>
              <a:off x="2878" y="1146"/>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28" name="Line 32">
              <a:extLst>
                <a:ext uri="{FF2B5EF4-FFF2-40B4-BE49-F238E27FC236}">
                  <a16:creationId xmlns:a16="http://schemas.microsoft.com/office/drawing/2014/main" id="{F50A27BA-EB35-58C5-3B00-D3CF0D1D1830}"/>
                </a:ext>
              </a:extLst>
            </p:cNvPr>
            <p:cNvSpPr>
              <a:spLocks noChangeShapeType="1"/>
            </p:cNvSpPr>
            <p:nvPr/>
          </p:nvSpPr>
          <p:spPr bwMode="auto">
            <a:xfrm flipV="1">
              <a:off x="2878" y="1148"/>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29" name="Line 33">
              <a:extLst>
                <a:ext uri="{FF2B5EF4-FFF2-40B4-BE49-F238E27FC236}">
                  <a16:creationId xmlns:a16="http://schemas.microsoft.com/office/drawing/2014/main" id="{B64ECDFE-1545-7FAC-8FCA-108E1E863926}"/>
                </a:ext>
              </a:extLst>
            </p:cNvPr>
            <p:cNvSpPr>
              <a:spLocks noChangeShapeType="1"/>
            </p:cNvSpPr>
            <p:nvPr/>
          </p:nvSpPr>
          <p:spPr bwMode="auto">
            <a:xfrm flipV="1">
              <a:off x="3066" y="3350"/>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30" name="Line 34">
              <a:extLst>
                <a:ext uri="{FF2B5EF4-FFF2-40B4-BE49-F238E27FC236}">
                  <a16:creationId xmlns:a16="http://schemas.microsoft.com/office/drawing/2014/main" id="{615DD7EE-2491-B4EC-7EEA-E8544B566A53}"/>
                </a:ext>
              </a:extLst>
            </p:cNvPr>
            <p:cNvSpPr>
              <a:spLocks noChangeShapeType="1"/>
            </p:cNvSpPr>
            <p:nvPr/>
          </p:nvSpPr>
          <p:spPr bwMode="auto">
            <a:xfrm>
              <a:off x="3066" y="1146"/>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31" name="Line 35">
              <a:extLst>
                <a:ext uri="{FF2B5EF4-FFF2-40B4-BE49-F238E27FC236}">
                  <a16:creationId xmlns:a16="http://schemas.microsoft.com/office/drawing/2014/main" id="{F2661058-47BE-9028-63EE-3ACDCEE0A520}"/>
                </a:ext>
              </a:extLst>
            </p:cNvPr>
            <p:cNvSpPr>
              <a:spLocks noChangeShapeType="1"/>
            </p:cNvSpPr>
            <p:nvPr/>
          </p:nvSpPr>
          <p:spPr bwMode="auto">
            <a:xfrm flipV="1">
              <a:off x="3066" y="1148"/>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32" name="Line 36">
              <a:extLst>
                <a:ext uri="{FF2B5EF4-FFF2-40B4-BE49-F238E27FC236}">
                  <a16:creationId xmlns:a16="http://schemas.microsoft.com/office/drawing/2014/main" id="{0913413B-250D-583F-C1B4-C64F2EC80799}"/>
                </a:ext>
              </a:extLst>
            </p:cNvPr>
            <p:cNvSpPr>
              <a:spLocks noChangeShapeType="1"/>
            </p:cNvSpPr>
            <p:nvPr/>
          </p:nvSpPr>
          <p:spPr bwMode="auto">
            <a:xfrm flipV="1">
              <a:off x="3212" y="3350"/>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33" name="Line 37">
              <a:extLst>
                <a:ext uri="{FF2B5EF4-FFF2-40B4-BE49-F238E27FC236}">
                  <a16:creationId xmlns:a16="http://schemas.microsoft.com/office/drawing/2014/main" id="{8C489F3E-D086-84ED-EF05-2B8CF09B47FA}"/>
                </a:ext>
              </a:extLst>
            </p:cNvPr>
            <p:cNvSpPr>
              <a:spLocks noChangeShapeType="1"/>
            </p:cNvSpPr>
            <p:nvPr/>
          </p:nvSpPr>
          <p:spPr bwMode="auto">
            <a:xfrm>
              <a:off x="3212" y="1146"/>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34" name="Line 38">
              <a:extLst>
                <a:ext uri="{FF2B5EF4-FFF2-40B4-BE49-F238E27FC236}">
                  <a16:creationId xmlns:a16="http://schemas.microsoft.com/office/drawing/2014/main" id="{2FC6CC6B-4894-E06D-1EBD-7916623BCDBF}"/>
                </a:ext>
              </a:extLst>
            </p:cNvPr>
            <p:cNvSpPr>
              <a:spLocks noChangeShapeType="1"/>
            </p:cNvSpPr>
            <p:nvPr/>
          </p:nvSpPr>
          <p:spPr bwMode="auto">
            <a:xfrm flipV="1">
              <a:off x="3212" y="1148"/>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35" name="Line 39">
              <a:extLst>
                <a:ext uri="{FF2B5EF4-FFF2-40B4-BE49-F238E27FC236}">
                  <a16:creationId xmlns:a16="http://schemas.microsoft.com/office/drawing/2014/main" id="{5B73AE2B-4081-7CF6-6DA8-5109A5DA7257}"/>
                </a:ext>
              </a:extLst>
            </p:cNvPr>
            <p:cNvSpPr>
              <a:spLocks noChangeShapeType="1"/>
            </p:cNvSpPr>
            <p:nvPr/>
          </p:nvSpPr>
          <p:spPr bwMode="auto">
            <a:xfrm flipV="1">
              <a:off x="3330" y="3350"/>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36" name="Line 40">
              <a:extLst>
                <a:ext uri="{FF2B5EF4-FFF2-40B4-BE49-F238E27FC236}">
                  <a16:creationId xmlns:a16="http://schemas.microsoft.com/office/drawing/2014/main" id="{E5F78182-1387-4E7A-46D6-5945A1ADBDF4}"/>
                </a:ext>
              </a:extLst>
            </p:cNvPr>
            <p:cNvSpPr>
              <a:spLocks noChangeShapeType="1"/>
            </p:cNvSpPr>
            <p:nvPr/>
          </p:nvSpPr>
          <p:spPr bwMode="auto">
            <a:xfrm>
              <a:off x="3330" y="1146"/>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37" name="Line 41">
              <a:extLst>
                <a:ext uri="{FF2B5EF4-FFF2-40B4-BE49-F238E27FC236}">
                  <a16:creationId xmlns:a16="http://schemas.microsoft.com/office/drawing/2014/main" id="{EAEF10C4-E3D1-37B4-EAF6-81F8839DDE44}"/>
                </a:ext>
              </a:extLst>
            </p:cNvPr>
            <p:cNvSpPr>
              <a:spLocks noChangeShapeType="1"/>
            </p:cNvSpPr>
            <p:nvPr/>
          </p:nvSpPr>
          <p:spPr bwMode="auto">
            <a:xfrm flipV="1">
              <a:off x="3330" y="1148"/>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38" name="Line 42">
              <a:extLst>
                <a:ext uri="{FF2B5EF4-FFF2-40B4-BE49-F238E27FC236}">
                  <a16:creationId xmlns:a16="http://schemas.microsoft.com/office/drawing/2014/main" id="{5DFA0C30-69C7-2548-CB35-32C9F0F587E0}"/>
                </a:ext>
              </a:extLst>
            </p:cNvPr>
            <p:cNvSpPr>
              <a:spLocks noChangeShapeType="1"/>
            </p:cNvSpPr>
            <p:nvPr/>
          </p:nvSpPr>
          <p:spPr bwMode="auto">
            <a:xfrm flipV="1">
              <a:off x="3433" y="3350"/>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39" name="Line 43">
              <a:extLst>
                <a:ext uri="{FF2B5EF4-FFF2-40B4-BE49-F238E27FC236}">
                  <a16:creationId xmlns:a16="http://schemas.microsoft.com/office/drawing/2014/main" id="{A947DEE8-93D0-A588-7433-94E7B4B24320}"/>
                </a:ext>
              </a:extLst>
            </p:cNvPr>
            <p:cNvSpPr>
              <a:spLocks noChangeShapeType="1"/>
            </p:cNvSpPr>
            <p:nvPr/>
          </p:nvSpPr>
          <p:spPr bwMode="auto">
            <a:xfrm>
              <a:off x="3433" y="1146"/>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40" name="Line 44">
              <a:extLst>
                <a:ext uri="{FF2B5EF4-FFF2-40B4-BE49-F238E27FC236}">
                  <a16:creationId xmlns:a16="http://schemas.microsoft.com/office/drawing/2014/main" id="{531264BB-2195-2725-C49E-68ACC3F286A2}"/>
                </a:ext>
              </a:extLst>
            </p:cNvPr>
            <p:cNvSpPr>
              <a:spLocks noChangeShapeType="1"/>
            </p:cNvSpPr>
            <p:nvPr/>
          </p:nvSpPr>
          <p:spPr bwMode="auto">
            <a:xfrm flipV="1">
              <a:off x="3433" y="1148"/>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41" name="Line 45">
              <a:extLst>
                <a:ext uri="{FF2B5EF4-FFF2-40B4-BE49-F238E27FC236}">
                  <a16:creationId xmlns:a16="http://schemas.microsoft.com/office/drawing/2014/main" id="{48975BFA-21E0-0213-E0D2-4A3290B41026}"/>
                </a:ext>
              </a:extLst>
            </p:cNvPr>
            <p:cNvSpPr>
              <a:spLocks noChangeShapeType="1"/>
            </p:cNvSpPr>
            <p:nvPr/>
          </p:nvSpPr>
          <p:spPr bwMode="auto">
            <a:xfrm flipV="1">
              <a:off x="3523" y="3350"/>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42" name="Line 46">
              <a:extLst>
                <a:ext uri="{FF2B5EF4-FFF2-40B4-BE49-F238E27FC236}">
                  <a16:creationId xmlns:a16="http://schemas.microsoft.com/office/drawing/2014/main" id="{85330416-6B27-D130-D4AF-1C920ECA2D30}"/>
                </a:ext>
              </a:extLst>
            </p:cNvPr>
            <p:cNvSpPr>
              <a:spLocks noChangeShapeType="1"/>
            </p:cNvSpPr>
            <p:nvPr/>
          </p:nvSpPr>
          <p:spPr bwMode="auto">
            <a:xfrm>
              <a:off x="3523" y="1146"/>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43" name="Line 47">
              <a:extLst>
                <a:ext uri="{FF2B5EF4-FFF2-40B4-BE49-F238E27FC236}">
                  <a16:creationId xmlns:a16="http://schemas.microsoft.com/office/drawing/2014/main" id="{A9835DD2-DF33-73E6-32FE-2F1B0A6DE8E3}"/>
                </a:ext>
              </a:extLst>
            </p:cNvPr>
            <p:cNvSpPr>
              <a:spLocks noChangeShapeType="1"/>
            </p:cNvSpPr>
            <p:nvPr/>
          </p:nvSpPr>
          <p:spPr bwMode="auto">
            <a:xfrm flipV="1">
              <a:off x="3523" y="1148"/>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44" name="Line 48">
              <a:extLst>
                <a:ext uri="{FF2B5EF4-FFF2-40B4-BE49-F238E27FC236}">
                  <a16:creationId xmlns:a16="http://schemas.microsoft.com/office/drawing/2014/main" id="{6185F81B-E560-6EB0-9FDB-14CBA2165D39}"/>
                </a:ext>
              </a:extLst>
            </p:cNvPr>
            <p:cNvSpPr>
              <a:spLocks noChangeShapeType="1"/>
            </p:cNvSpPr>
            <p:nvPr/>
          </p:nvSpPr>
          <p:spPr bwMode="auto">
            <a:xfrm flipV="1">
              <a:off x="3600" y="3350"/>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45" name="Line 49">
              <a:extLst>
                <a:ext uri="{FF2B5EF4-FFF2-40B4-BE49-F238E27FC236}">
                  <a16:creationId xmlns:a16="http://schemas.microsoft.com/office/drawing/2014/main" id="{7DFC903C-68CA-8D98-4B81-1643D795A0C6}"/>
                </a:ext>
              </a:extLst>
            </p:cNvPr>
            <p:cNvSpPr>
              <a:spLocks noChangeShapeType="1"/>
            </p:cNvSpPr>
            <p:nvPr/>
          </p:nvSpPr>
          <p:spPr bwMode="auto">
            <a:xfrm>
              <a:off x="3600" y="1146"/>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46" name="Line 50">
              <a:extLst>
                <a:ext uri="{FF2B5EF4-FFF2-40B4-BE49-F238E27FC236}">
                  <a16:creationId xmlns:a16="http://schemas.microsoft.com/office/drawing/2014/main" id="{8D393D6D-6055-967D-0AEF-FA06CB794379}"/>
                </a:ext>
              </a:extLst>
            </p:cNvPr>
            <p:cNvSpPr>
              <a:spLocks noChangeShapeType="1"/>
            </p:cNvSpPr>
            <p:nvPr/>
          </p:nvSpPr>
          <p:spPr bwMode="auto">
            <a:xfrm flipV="1">
              <a:off x="3600" y="1148"/>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47" name="Line 51">
              <a:extLst>
                <a:ext uri="{FF2B5EF4-FFF2-40B4-BE49-F238E27FC236}">
                  <a16:creationId xmlns:a16="http://schemas.microsoft.com/office/drawing/2014/main" id="{9A6C8260-F54A-7272-26A5-198610A12B09}"/>
                </a:ext>
              </a:extLst>
            </p:cNvPr>
            <p:cNvSpPr>
              <a:spLocks noChangeShapeType="1"/>
            </p:cNvSpPr>
            <p:nvPr/>
          </p:nvSpPr>
          <p:spPr bwMode="auto">
            <a:xfrm flipV="1">
              <a:off x="3669" y="3350"/>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48" name="Line 52">
              <a:extLst>
                <a:ext uri="{FF2B5EF4-FFF2-40B4-BE49-F238E27FC236}">
                  <a16:creationId xmlns:a16="http://schemas.microsoft.com/office/drawing/2014/main" id="{CA94643A-6212-7D96-A81D-89C956DE6BDC}"/>
                </a:ext>
              </a:extLst>
            </p:cNvPr>
            <p:cNvSpPr>
              <a:spLocks noChangeShapeType="1"/>
            </p:cNvSpPr>
            <p:nvPr/>
          </p:nvSpPr>
          <p:spPr bwMode="auto">
            <a:xfrm>
              <a:off x="3669" y="1146"/>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49" name="Line 53">
              <a:extLst>
                <a:ext uri="{FF2B5EF4-FFF2-40B4-BE49-F238E27FC236}">
                  <a16:creationId xmlns:a16="http://schemas.microsoft.com/office/drawing/2014/main" id="{A86779AD-60AB-2061-3442-F8AB355A462B}"/>
                </a:ext>
              </a:extLst>
            </p:cNvPr>
            <p:cNvSpPr>
              <a:spLocks noChangeShapeType="1"/>
            </p:cNvSpPr>
            <p:nvPr/>
          </p:nvSpPr>
          <p:spPr bwMode="auto">
            <a:xfrm flipV="1">
              <a:off x="3669" y="1148"/>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50" name="Line 54">
              <a:extLst>
                <a:ext uri="{FF2B5EF4-FFF2-40B4-BE49-F238E27FC236}">
                  <a16:creationId xmlns:a16="http://schemas.microsoft.com/office/drawing/2014/main" id="{00D277F5-E61A-E2B0-4882-BE4291B5597B}"/>
                </a:ext>
              </a:extLst>
            </p:cNvPr>
            <p:cNvSpPr>
              <a:spLocks noChangeShapeType="1"/>
            </p:cNvSpPr>
            <p:nvPr/>
          </p:nvSpPr>
          <p:spPr bwMode="auto">
            <a:xfrm flipV="1">
              <a:off x="3669" y="3338"/>
              <a:ext cx="1" cy="2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51" name="Line 55">
              <a:extLst>
                <a:ext uri="{FF2B5EF4-FFF2-40B4-BE49-F238E27FC236}">
                  <a16:creationId xmlns:a16="http://schemas.microsoft.com/office/drawing/2014/main" id="{D118EFBB-7E4E-2743-DD5F-9507D4F4594F}"/>
                </a:ext>
              </a:extLst>
            </p:cNvPr>
            <p:cNvSpPr>
              <a:spLocks noChangeShapeType="1"/>
            </p:cNvSpPr>
            <p:nvPr/>
          </p:nvSpPr>
          <p:spPr bwMode="auto">
            <a:xfrm>
              <a:off x="3669" y="1148"/>
              <a:ext cx="1" cy="27"/>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52" name="Line 56">
              <a:extLst>
                <a:ext uri="{FF2B5EF4-FFF2-40B4-BE49-F238E27FC236}">
                  <a16:creationId xmlns:a16="http://schemas.microsoft.com/office/drawing/2014/main" id="{BA2C95F4-A177-64FE-3466-620BC8B94E06}"/>
                </a:ext>
              </a:extLst>
            </p:cNvPr>
            <p:cNvSpPr>
              <a:spLocks noChangeShapeType="1"/>
            </p:cNvSpPr>
            <p:nvPr/>
          </p:nvSpPr>
          <p:spPr bwMode="auto">
            <a:xfrm flipV="1">
              <a:off x="4120" y="3350"/>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53" name="Line 57">
              <a:extLst>
                <a:ext uri="{FF2B5EF4-FFF2-40B4-BE49-F238E27FC236}">
                  <a16:creationId xmlns:a16="http://schemas.microsoft.com/office/drawing/2014/main" id="{C217B813-B075-34EC-27A8-2B0F2D55C5E7}"/>
                </a:ext>
              </a:extLst>
            </p:cNvPr>
            <p:cNvSpPr>
              <a:spLocks noChangeShapeType="1"/>
            </p:cNvSpPr>
            <p:nvPr/>
          </p:nvSpPr>
          <p:spPr bwMode="auto">
            <a:xfrm>
              <a:off x="4120" y="1146"/>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54" name="Line 58">
              <a:extLst>
                <a:ext uri="{FF2B5EF4-FFF2-40B4-BE49-F238E27FC236}">
                  <a16:creationId xmlns:a16="http://schemas.microsoft.com/office/drawing/2014/main" id="{150C2B09-8F5A-A441-4F9B-DCE6894472F1}"/>
                </a:ext>
              </a:extLst>
            </p:cNvPr>
            <p:cNvSpPr>
              <a:spLocks noChangeShapeType="1"/>
            </p:cNvSpPr>
            <p:nvPr/>
          </p:nvSpPr>
          <p:spPr bwMode="auto">
            <a:xfrm flipV="1">
              <a:off x="4120" y="1148"/>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55" name="Line 59">
              <a:extLst>
                <a:ext uri="{FF2B5EF4-FFF2-40B4-BE49-F238E27FC236}">
                  <a16:creationId xmlns:a16="http://schemas.microsoft.com/office/drawing/2014/main" id="{BE3973F7-785D-2ABF-E16F-5C621DD124E6}"/>
                </a:ext>
              </a:extLst>
            </p:cNvPr>
            <p:cNvSpPr>
              <a:spLocks noChangeShapeType="1"/>
            </p:cNvSpPr>
            <p:nvPr/>
          </p:nvSpPr>
          <p:spPr bwMode="auto">
            <a:xfrm flipV="1">
              <a:off x="4384" y="3350"/>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56" name="Line 60">
              <a:extLst>
                <a:ext uri="{FF2B5EF4-FFF2-40B4-BE49-F238E27FC236}">
                  <a16:creationId xmlns:a16="http://schemas.microsoft.com/office/drawing/2014/main" id="{A01B1381-0FC5-5A47-E998-50A9502907A6}"/>
                </a:ext>
              </a:extLst>
            </p:cNvPr>
            <p:cNvSpPr>
              <a:spLocks noChangeShapeType="1"/>
            </p:cNvSpPr>
            <p:nvPr/>
          </p:nvSpPr>
          <p:spPr bwMode="auto">
            <a:xfrm>
              <a:off x="4384" y="1146"/>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57" name="Line 61">
              <a:extLst>
                <a:ext uri="{FF2B5EF4-FFF2-40B4-BE49-F238E27FC236}">
                  <a16:creationId xmlns:a16="http://schemas.microsoft.com/office/drawing/2014/main" id="{C3A686AA-7EF0-F8D9-D5A8-C4A6E05D3218}"/>
                </a:ext>
              </a:extLst>
            </p:cNvPr>
            <p:cNvSpPr>
              <a:spLocks noChangeShapeType="1"/>
            </p:cNvSpPr>
            <p:nvPr/>
          </p:nvSpPr>
          <p:spPr bwMode="auto">
            <a:xfrm flipV="1">
              <a:off x="4384" y="1148"/>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58" name="Line 62">
              <a:extLst>
                <a:ext uri="{FF2B5EF4-FFF2-40B4-BE49-F238E27FC236}">
                  <a16:creationId xmlns:a16="http://schemas.microsoft.com/office/drawing/2014/main" id="{B4733165-30E2-41F1-8E94-5AB3C2E2A0A6}"/>
                </a:ext>
              </a:extLst>
            </p:cNvPr>
            <p:cNvSpPr>
              <a:spLocks noChangeShapeType="1"/>
            </p:cNvSpPr>
            <p:nvPr/>
          </p:nvSpPr>
          <p:spPr bwMode="auto">
            <a:xfrm flipV="1">
              <a:off x="4571" y="3350"/>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59" name="Line 63">
              <a:extLst>
                <a:ext uri="{FF2B5EF4-FFF2-40B4-BE49-F238E27FC236}">
                  <a16:creationId xmlns:a16="http://schemas.microsoft.com/office/drawing/2014/main" id="{982D4A08-B213-D4C3-3A64-97D455CD6C0C}"/>
                </a:ext>
              </a:extLst>
            </p:cNvPr>
            <p:cNvSpPr>
              <a:spLocks noChangeShapeType="1"/>
            </p:cNvSpPr>
            <p:nvPr/>
          </p:nvSpPr>
          <p:spPr bwMode="auto">
            <a:xfrm>
              <a:off x="4571" y="1146"/>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60" name="Line 64">
              <a:extLst>
                <a:ext uri="{FF2B5EF4-FFF2-40B4-BE49-F238E27FC236}">
                  <a16:creationId xmlns:a16="http://schemas.microsoft.com/office/drawing/2014/main" id="{2B6187C1-CCE8-853B-6795-3885BBBB2BBA}"/>
                </a:ext>
              </a:extLst>
            </p:cNvPr>
            <p:cNvSpPr>
              <a:spLocks noChangeShapeType="1"/>
            </p:cNvSpPr>
            <p:nvPr/>
          </p:nvSpPr>
          <p:spPr bwMode="auto">
            <a:xfrm flipV="1">
              <a:off x="4571" y="1148"/>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61" name="Line 65">
              <a:extLst>
                <a:ext uri="{FF2B5EF4-FFF2-40B4-BE49-F238E27FC236}">
                  <a16:creationId xmlns:a16="http://schemas.microsoft.com/office/drawing/2014/main" id="{BCBF2ED6-2FA7-E92D-C41F-C8326A4FDB14}"/>
                </a:ext>
              </a:extLst>
            </p:cNvPr>
            <p:cNvSpPr>
              <a:spLocks noChangeShapeType="1"/>
            </p:cNvSpPr>
            <p:nvPr/>
          </p:nvSpPr>
          <p:spPr bwMode="auto">
            <a:xfrm flipV="1">
              <a:off x="4716" y="3350"/>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62" name="Line 66">
              <a:extLst>
                <a:ext uri="{FF2B5EF4-FFF2-40B4-BE49-F238E27FC236}">
                  <a16:creationId xmlns:a16="http://schemas.microsoft.com/office/drawing/2014/main" id="{19BFB8B6-6C87-3AEE-7133-E777A05D7B9E}"/>
                </a:ext>
              </a:extLst>
            </p:cNvPr>
            <p:cNvSpPr>
              <a:spLocks noChangeShapeType="1"/>
            </p:cNvSpPr>
            <p:nvPr/>
          </p:nvSpPr>
          <p:spPr bwMode="auto">
            <a:xfrm>
              <a:off x="4716" y="1146"/>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63" name="Line 67">
              <a:extLst>
                <a:ext uri="{FF2B5EF4-FFF2-40B4-BE49-F238E27FC236}">
                  <a16:creationId xmlns:a16="http://schemas.microsoft.com/office/drawing/2014/main" id="{CD83BD17-9ACF-F2D3-6692-40DAE5363F50}"/>
                </a:ext>
              </a:extLst>
            </p:cNvPr>
            <p:cNvSpPr>
              <a:spLocks noChangeShapeType="1"/>
            </p:cNvSpPr>
            <p:nvPr/>
          </p:nvSpPr>
          <p:spPr bwMode="auto">
            <a:xfrm flipV="1">
              <a:off x="4716" y="1148"/>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64" name="Line 68">
              <a:extLst>
                <a:ext uri="{FF2B5EF4-FFF2-40B4-BE49-F238E27FC236}">
                  <a16:creationId xmlns:a16="http://schemas.microsoft.com/office/drawing/2014/main" id="{EE841831-9D00-87CE-1960-70AEB4AD1BA5}"/>
                </a:ext>
              </a:extLst>
            </p:cNvPr>
            <p:cNvSpPr>
              <a:spLocks noChangeShapeType="1"/>
            </p:cNvSpPr>
            <p:nvPr/>
          </p:nvSpPr>
          <p:spPr bwMode="auto">
            <a:xfrm flipV="1">
              <a:off x="4834" y="3350"/>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65" name="Line 69">
              <a:extLst>
                <a:ext uri="{FF2B5EF4-FFF2-40B4-BE49-F238E27FC236}">
                  <a16:creationId xmlns:a16="http://schemas.microsoft.com/office/drawing/2014/main" id="{A03134A7-1FAD-81E8-AF39-FEF2E7E3B7EC}"/>
                </a:ext>
              </a:extLst>
            </p:cNvPr>
            <p:cNvSpPr>
              <a:spLocks noChangeShapeType="1"/>
            </p:cNvSpPr>
            <p:nvPr/>
          </p:nvSpPr>
          <p:spPr bwMode="auto">
            <a:xfrm>
              <a:off x="4834" y="1146"/>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66" name="Line 70">
              <a:extLst>
                <a:ext uri="{FF2B5EF4-FFF2-40B4-BE49-F238E27FC236}">
                  <a16:creationId xmlns:a16="http://schemas.microsoft.com/office/drawing/2014/main" id="{9542D22A-F191-30D1-75B1-888566D08C46}"/>
                </a:ext>
              </a:extLst>
            </p:cNvPr>
            <p:cNvSpPr>
              <a:spLocks noChangeShapeType="1"/>
            </p:cNvSpPr>
            <p:nvPr/>
          </p:nvSpPr>
          <p:spPr bwMode="auto">
            <a:xfrm flipV="1">
              <a:off x="4834" y="1148"/>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67" name="Line 71">
              <a:extLst>
                <a:ext uri="{FF2B5EF4-FFF2-40B4-BE49-F238E27FC236}">
                  <a16:creationId xmlns:a16="http://schemas.microsoft.com/office/drawing/2014/main" id="{77923918-0A20-74C5-E2CF-6404F36E0709}"/>
                </a:ext>
              </a:extLst>
            </p:cNvPr>
            <p:cNvSpPr>
              <a:spLocks noChangeShapeType="1"/>
            </p:cNvSpPr>
            <p:nvPr/>
          </p:nvSpPr>
          <p:spPr bwMode="auto">
            <a:xfrm flipV="1">
              <a:off x="4932" y="3350"/>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68" name="Line 72">
              <a:extLst>
                <a:ext uri="{FF2B5EF4-FFF2-40B4-BE49-F238E27FC236}">
                  <a16:creationId xmlns:a16="http://schemas.microsoft.com/office/drawing/2014/main" id="{3CDF3F3E-5BE6-8E75-9DC3-DA6880F38D0B}"/>
                </a:ext>
              </a:extLst>
            </p:cNvPr>
            <p:cNvSpPr>
              <a:spLocks noChangeShapeType="1"/>
            </p:cNvSpPr>
            <p:nvPr/>
          </p:nvSpPr>
          <p:spPr bwMode="auto">
            <a:xfrm>
              <a:off x="4932" y="1146"/>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69" name="Line 73">
              <a:extLst>
                <a:ext uri="{FF2B5EF4-FFF2-40B4-BE49-F238E27FC236}">
                  <a16:creationId xmlns:a16="http://schemas.microsoft.com/office/drawing/2014/main" id="{C4765625-26B1-9342-9344-AA2E95A60A7E}"/>
                </a:ext>
              </a:extLst>
            </p:cNvPr>
            <p:cNvSpPr>
              <a:spLocks noChangeShapeType="1"/>
            </p:cNvSpPr>
            <p:nvPr/>
          </p:nvSpPr>
          <p:spPr bwMode="auto">
            <a:xfrm flipV="1">
              <a:off x="4932" y="1148"/>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70" name="Line 74">
              <a:extLst>
                <a:ext uri="{FF2B5EF4-FFF2-40B4-BE49-F238E27FC236}">
                  <a16:creationId xmlns:a16="http://schemas.microsoft.com/office/drawing/2014/main" id="{7F73B492-C212-8FAA-FB25-9450ABCE6CE3}"/>
                </a:ext>
              </a:extLst>
            </p:cNvPr>
            <p:cNvSpPr>
              <a:spLocks noChangeShapeType="1"/>
            </p:cNvSpPr>
            <p:nvPr/>
          </p:nvSpPr>
          <p:spPr bwMode="auto">
            <a:xfrm flipV="1">
              <a:off x="5022" y="3350"/>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71" name="Line 75">
              <a:extLst>
                <a:ext uri="{FF2B5EF4-FFF2-40B4-BE49-F238E27FC236}">
                  <a16:creationId xmlns:a16="http://schemas.microsoft.com/office/drawing/2014/main" id="{B908E904-D15F-B334-3B07-F99225750B57}"/>
                </a:ext>
              </a:extLst>
            </p:cNvPr>
            <p:cNvSpPr>
              <a:spLocks noChangeShapeType="1"/>
            </p:cNvSpPr>
            <p:nvPr/>
          </p:nvSpPr>
          <p:spPr bwMode="auto">
            <a:xfrm>
              <a:off x="5022" y="1146"/>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72" name="Line 76">
              <a:extLst>
                <a:ext uri="{FF2B5EF4-FFF2-40B4-BE49-F238E27FC236}">
                  <a16:creationId xmlns:a16="http://schemas.microsoft.com/office/drawing/2014/main" id="{1B85C125-A188-9132-1C9B-DA8F5038CFDE}"/>
                </a:ext>
              </a:extLst>
            </p:cNvPr>
            <p:cNvSpPr>
              <a:spLocks noChangeShapeType="1"/>
            </p:cNvSpPr>
            <p:nvPr/>
          </p:nvSpPr>
          <p:spPr bwMode="auto">
            <a:xfrm flipV="1">
              <a:off x="5022" y="1148"/>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73" name="Line 77">
              <a:extLst>
                <a:ext uri="{FF2B5EF4-FFF2-40B4-BE49-F238E27FC236}">
                  <a16:creationId xmlns:a16="http://schemas.microsoft.com/office/drawing/2014/main" id="{64702AA1-ABDD-5EAC-4000-DEAC0553858C}"/>
                </a:ext>
              </a:extLst>
            </p:cNvPr>
            <p:cNvSpPr>
              <a:spLocks noChangeShapeType="1"/>
            </p:cNvSpPr>
            <p:nvPr/>
          </p:nvSpPr>
          <p:spPr bwMode="auto">
            <a:xfrm flipV="1">
              <a:off x="5098" y="3350"/>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74" name="Line 78">
              <a:extLst>
                <a:ext uri="{FF2B5EF4-FFF2-40B4-BE49-F238E27FC236}">
                  <a16:creationId xmlns:a16="http://schemas.microsoft.com/office/drawing/2014/main" id="{6D84B41F-C7EA-AFBA-29DF-93F6CF1545DB}"/>
                </a:ext>
              </a:extLst>
            </p:cNvPr>
            <p:cNvSpPr>
              <a:spLocks noChangeShapeType="1"/>
            </p:cNvSpPr>
            <p:nvPr/>
          </p:nvSpPr>
          <p:spPr bwMode="auto">
            <a:xfrm>
              <a:off x="5098" y="1146"/>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75" name="Line 79">
              <a:extLst>
                <a:ext uri="{FF2B5EF4-FFF2-40B4-BE49-F238E27FC236}">
                  <a16:creationId xmlns:a16="http://schemas.microsoft.com/office/drawing/2014/main" id="{3CB6BD75-E30E-3A99-6F49-B0EC55409B01}"/>
                </a:ext>
              </a:extLst>
            </p:cNvPr>
            <p:cNvSpPr>
              <a:spLocks noChangeShapeType="1"/>
            </p:cNvSpPr>
            <p:nvPr/>
          </p:nvSpPr>
          <p:spPr bwMode="auto">
            <a:xfrm flipV="1">
              <a:off x="5098" y="1148"/>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76" name="Line 80">
              <a:extLst>
                <a:ext uri="{FF2B5EF4-FFF2-40B4-BE49-F238E27FC236}">
                  <a16:creationId xmlns:a16="http://schemas.microsoft.com/office/drawing/2014/main" id="{A132A52D-1366-0B21-F90F-43DB09D2E09B}"/>
                </a:ext>
              </a:extLst>
            </p:cNvPr>
            <p:cNvSpPr>
              <a:spLocks noChangeShapeType="1"/>
            </p:cNvSpPr>
            <p:nvPr/>
          </p:nvSpPr>
          <p:spPr bwMode="auto">
            <a:xfrm flipV="1">
              <a:off x="5168" y="3350"/>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77" name="Line 81">
              <a:extLst>
                <a:ext uri="{FF2B5EF4-FFF2-40B4-BE49-F238E27FC236}">
                  <a16:creationId xmlns:a16="http://schemas.microsoft.com/office/drawing/2014/main" id="{9F8944D5-65C5-218A-D508-D924443DAFC0}"/>
                </a:ext>
              </a:extLst>
            </p:cNvPr>
            <p:cNvSpPr>
              <a:spLocks noChangeShapeType="1"/>
            </p:cNvSpPr>
            <p:nvPr/>
          </p:nvSpPr>
          <p:spPr bwMode="auto">
            <a:xfrm>
              <a:off x="5168" y="1146"/>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78" name="Line 82">
              <a:extLst>
                <a:ext uri="{FF2B5EF4-FFF2-40B4-BE49-F238E27FC236}">
                  <a16:creationId xmlns:a16="http://schemas.microsoft.com/office/drawing/2014/main" id="{8B54FA31-66AB-DDFE-5535-394B54EFF79A}"/>
                </a:ext>
              </a:extLst>
            </p:cNvPr>
            <p:cNvSpPr>
              <a:spLocks noChangeShapeType="1"/>
            </p:cNvSpPr>
            <p:nvPr/>
          </p:nvSpPr>
          <p:spPr bwMode="auto">
            <a:xfrm flipV="1">
              <a:off x="5168" y="1148"/>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79" name="Line 83">
              <a:extLst>
                <a:ext uri="{FF2B5EF4-FFF2-40B4-BE49-F238E27FC236}">
                  <a16:creationId xmlns:a16="http://schemas.microsoft.com/office/drawing/2014/main" id="{3925FA2F-9DAD-43CF-54AE-20251413A4D8}"/>
                </a:ext>
              </a:extLst>
            </p:cNvPr>
            <p:cNvSpPr>
              <a:spLocks noChangeShapeType="1"/>
            </p:cNvSpPr>
            <p:nvPr/>
          </p:nvSpPr>
          <p:spPr bwMode="auto">
            <a:xfrm flipV="1">
              <a:off x="5168" y="3338"/>
              <a:ext cx="1" cy="2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80" name="Line 84">
              <a:extLst>
                <a:ext uri="{FF2B5EF4-FFF2-40B4-BE49-F238E27FC236}">
                  <a16:creationId xmlns:a16="http://schemas.microsoft.com/office/drawing/2014/main" id="{27088B26-0B43-7ABD-5AB7-0C3505CB219B}"/>
                </a:ext>
              </a:extLst>
            </p:cNvPr>
            <p:cNvSpPr>
              <a:spLocks noChangeShapeType="1"/>
            </p:cNvSpPr>
            <p:nvPr/>
          </p:nvSpPr>
          <p:spPr bwMode="auto">
            <a:xfrm>
              <a:off x="5168" y="1148"/>
              <a:ext cx="1" cy="27"/>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81" name="Line 85">
              <a:extLst>
                <a:ext uri="{FF2B5EF4-FFF2-40B4-BE49-F238E27FC236}">
                  <a16:creationId xmlns:a16="http://schemas.microsoft.com/office/drawing/2014/main" id="{B2AB193D-C145-2C74-577B-34739C5936DA}"/>
                </a:ext>
              </a:extLst>
            </p:cNvPr>
            <p:cNvSpPr>
              <a:spLocks noChangeShapeType="1"/>
            </p:cNvSpPr>
            <p:nvPr/>
          </p:nvSpPr>
          <p:spPr bwMode="auto">
            <a:xfrm>
              <a:off x="2165" y="3364"/>
              <a:ext cx="29"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82" name="Line 86">
              <a:extLst>
                <a:ext uri="{FF2B5EF4-FFF2-40B4-BE49-F238E27FC236}">
                  <a16:creationId xmlns:a16="http://schemas.microsoft.com/office/drawing/2014/main" id="{055CC13A-BA9C-9C04-95B2-12ACF4C504B1}"/>
                </a:ext>
              </a:extLst>
            </p:cNvPr>
            <p:cNvSpPr>
              <a:spLocks noChangeShapeType="1"/>
            </p:cNvSpPr>
            <p:nvPr/>
          </p:nvSpPr>
          <p:spPr bwMode="auto">
            <a:xfrm flipH="1">
              <a:off x="5140" y="3364"/>
              <a:ext cx="30"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83" name="Line 87">
              <a:extLst>
                <a:ext uri="{FF2B5EF4-FFF2-40B4-BE49-F238E27FC236}">
                  <a16:creationId xmlns:a16="http://schemas.microsoft.com/office/drawing/2014/main" id="{F233AFF4-A92A-BB9B-7F5B-535CC266F916}"/>
                </a:ext>
              </a:extLst>
            </p:cNvPr>
            <p:cNvSpPr>
              <a:spLocks noChangeShapeType="1"/>
            </p:cNvSpPr>
            <p:nvPr/>
          </p:nvSpPr>
          <p:spPr bwMode="auto">
            <a:xfrm>
              <a:off x="2165" y="3046"/>
              <a:ext cx="29"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84" name="Line 88">
              <a:extLst>
                <a:ext uri="{FF2B5EF4-FFF2-40B4-BE49-F238E27FC236}">
                  <a16:creationId xmlns:a16="http://schemas.microsoft.com/office/drawing/2014/main" id="{EF304C45-5945-6A0D-1A23-97196A8D67BB}"/>
                </a:ext>
              </a:extLst>
            </p:cNvPr>
            <p:cNvSpPr>
              <a:spLocks noChangeShapeType="1"/>
            </p:cNvSpPr>
            <p:nvPr/>
          </p:nvSpPr>
          <p:spPr bwMode="auto">
            <a:xfrm flipH="1">
              <a:off x="5140" y="3046"/>
              <a:ext cx="30"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85" name="Line 89">
              <a:extLst>
                <a:ext uri="{FF2B5EF4-FFF2-40B4-BE49-F238E27FC236}">
                  <a16:creationId xmlns:a16="http://schemas.microsoft.com/office/drawing/2014/main" id="{2C461C7E-EB93-ACB3-DEE9-3977942AA9F6}"/>
                </a:ext>
              </a:extLst>
            </p:cNvPr>
            <p:cNvSpPr>
              <a:spLocks noChangeShapeType="1"/>
            </p:cNvSpPr>
            <p:nvPr/>
          </p:nvSpPr>
          <p:spPr bwMode="auto">
            <a:xfrm>
              <a:off x="2165" y="2734"/>
              <a:ext cx="29"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86" name="Line 90">
              <a:extLst>
                <a:ext uri="{FF2B5EF4-FFF2-40B4-BE49-F238E27FC236}">
                  <a16:creationId xmlns:a16="http://schemas.microsoft.com/office/drawing/2014/main" id="{469A512D-3602-615D-1181-2791402B0EA7}"/>
                </a:ext>
              </a:extLst>
            </p:cNvPr>
            <p:cNvSpPr>
              <a:spLocks noChangeShapeType="1"/>
            </p:cNvSpPr>
            <p:nvPr/>
          </p:nvSpPr>
          <p:spPr bwMode="auto">
            <a:xfrm flipH="1">
              <a:off x="5140" y="2734"/>
              <a:ext cx="30"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87" name="Line 91">
              <a:extLst>
                <a:ext uri="{FF2B5EF4-FFF2-40B4-BE49-F238E27FC236}">
                  <a16:creationId xmlns:a16="http://schemas.microsoft.com/office/drawing/2014/main" id="{37CADC89-F58C-F01D-2BD4-2509E3DF6403}"/>
                </a:ext>
              </a:extLst>
            </p:cNvPr>
            <p:cNvSpPr>
              <a:spLocks noChangeShapeType="1"/>
            </p:cNvSpPr>
            <p:nvPr/>
          </p:nvSpPr>
          <p:spPr bwMode="auto">
            <a:xfrm>
              <a:off x="2165" y="2415"/>
              <a:ext cx="29"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88" name="Line 92">
              <a:extLst>
                <a:ext uri="{FF2B5EF4-FFF2-40B4-BE49-F238E27FC236}">
                  <a16:creationId xmlns:a16="http://schemas.microsoft.com/office/drawing/2014/main" id="{E1E42567-4E99-0E34-16B8-BE66D1480B4A}"/>
                </a:ext>
              </a:extLst>
            </p:cNvPr>
            <p:cNvSpPr>
              <a:spLocks noChangeShapeType="1"/>
            </p:cNvSpPr>
            <p:nvPr/>
          </p:nvSpPr>
          <p:spPr bwMode="auto">
            <a:xfrm flipH="1">
              <a:off x="5140" y="2415"/>
              <a:ext cx="30"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89" name="Line 93">
              <a:extLst>
                <a:ext uri="{FF2B5EF4-FFF2-40B4-BE49-F238E27FC236}">
                  <a16:creationId xmlns:a16="http://schemas.microsoft.com/office/drawing/2014/main" id="{F88B9692-55AD-D2F9-7E87-D2FCCFA7D5CB}"/>
                </a:ext>
              </a:extLst>
            </p:cNvPr>
            <p:cNvSpPr>
              <a:spLocks noChangeShapeType="1"/>
            </p:cNvSpPr>
            <p:nvPr/>
          </p:nvSpPr>
          <p:spPr bwMode="auto">
            <a:xfrm>
              <a:off x="2165" y="2096"/>
              <a:ext cx="29"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90" name="Line 94">
              <a:extLst>
                <a:ext uri="{FF2B5EF4-FFF2-40B4-BE49-F238E27FC236}">
                  <a16:creationId xmlns:a16="http://schemas.microsoft.com/office/drawing/2014/main" id="{73ACBEA5-73AA-36E5-96DC-B174B48E0244}"/>
                </a:ext>
              </a:extLst>
            </p:cNvPr>
            <p:cNvSpPr>
              <a:spLocks noChangeShapeType="1"/>
            </p:cNvSpPr>
            <p:nvPr/>
          </p:nvSpPr>
          <p:spPr bwMode="auto">
            <a:xfrm flipH="1">
              <a:off x="5140" y="2096"/>
              <a:ext cx="30"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91" name="Line 95">
              <a:extLst>
                <a:ext uri="{FF2B5EF4-FFF2-40B4-BE49-F238E27FC236}">
                  <a16:creationId xmlns:a16="http://schemas.microsoft.com/office/drawing/2014/main" id="{7609F357-1FE7-D3B2-4358-681F9D5269BB}"/>
                </a:ext>
              </a:extLst>
            </p:cNvPr>
            <p:cNvSpPr>
              <a:spLocks noChangeShapeType="1"/>
            </p:cNvSpPr>
            <p:nvPr/>
          </p:nvSpPr>
          <p:spPr bwMode="auto">
            <a:xfrm>
              <a:off x="2165" y="1778"/>
              <a:ext cx="29"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92" name="Line 96">
              <a:extLst>
                <a:ext uri="{FF2B5EF4-FFF2-40B4-BE49-F238E27FC236}">
                  <a16:creationId xmlns:a16="http://schemas.microsoft.com/office/drawing/2014/main" id="{1377B1E5-F86B-0AA5-1757-D4866F09516E}"/>
                </a:ext>
              </a:extLst>
            </p:cNvPr>
            <p:cNvSpPr>
              <a:spLocks noChangeShapeType="1"/>
            </p:cNvSpPr>
            <p:nvPr/>
          </p:nvSpPr>
          <p:spPr bwMode="auto">
            <a:xfrm flipH="1">
              <a:off x="5140" y="1778"/>
              <a:ext cx="30"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93" name="Line 97">
              <a:extLst>
                <a:ext uri="{FF2B5EF4-FFF2-40B4-BE49-F238E27FC236}">
                  <a16:creationId xmlns:a16="http://schemas.microsoft.com/office/drawing/2014/main" id="{C4843E04-FD13-C37E-D760-4301018D2C2F}"/>
                </a:ext>
              </a:extLst>
            </p:cNvPr>
            <p:cNvSpPr>
              <a:spLocks noChangeShapeType="1"/>
            </p:cNvSpPr>
            <p:nvPr/>
          </p:nvSpPr>
          <p:spPr bwMode="auto">
            <a:xfrm>
              <a:off x="2165" y="1466"/>
              <a:ext cx="29"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94" name="Line 98">
              <a:extLst>
                <a:ext uri="{FF2B5EF4-FFF2-40B4-BE49-F238E27FC236}">
                  <a16:creationId xmlns:a16="http://schemas.microsoft.com/office/drawing/2014/main" id="{2AAAB6E3-BFA5-7F74-6492-4EC62ABFF01E}"/>
                </a:ext>
              </a:extLst>
            </p:cNvPr>
            <p:cNvSpPr>
              <a:spLocks noChangeShapeType="1"/>
            </p:cNvSpPr>
            <p:nvPr/>
          </p:nvSpPr>
          <p:spPr bwMode="auto">
            <a:xfrm flipH="1">
              <a:off x="5140" y="1466"/>
              <a:ext cx="30"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95" name="Line 99">
              <a:extLst>
                <a:ext uri="{FF2B5EF4-FFF2-40B4-BE49-F238E27FC236}">
                  <a16:creationId xmlns:a16="http://schemas.microsoft.com/office/drawing/2014/main" id="{C12A710F-CCAA-BCAE-6B8D-F6A80E00F4D4}"/>
                </a:ext>
              </a:extLst>
            </p:cNvPr>
            <p:cNvSpPr>
              <a:spLocks noChangeShapeType="1"/>
            </p:cNvSpPr>
            <p:nvPr/>
          </p:nvSpPr>
          <p:spPr bwMode="auto">
            <a:xfrm>
              <a:off x="2165" y="1148"/>
              <a:ext cx="29"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96" name="Line 100">
              <a:extLst>
                <a:ext uri="{FF2B5EF4-FFF2-40B4-BE49-F238E27FC236}">
                  <a16:creationId xmlns:a16="http://schemas.microsoft.com/office/drawing/2014/main" id="{2B6EB2E0-E333-4B65-531B-66CB53B9D9B4}"/>
                </a:ext>
              </a:extLst>
            </p:cNvPr>
            <p:cNvSpPr>
              <a:spLocks noChangeShapeType="1"/>
            </p:cNvSpPr>
            <p:nvPr/>
          </p:nvSpPr>
          <p:spPr bwMode="auto">
            <a:xfrm flipH="1">
              <a:off x="5140" y="1148"/>
              <a:ext cx="30"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97" name="Line 101">
              <a:extLst>
                <a:ext uri="{FF2B5EF4-FFF2-40B4-BE49-F238E27FC236}">
                  <a16:creationId xmlns:a16="http://schemas.microsoft.com/office/drawing/2014/main" id="{6F47E301-81DE-8877-3966-F80F27AF0949}"/>
                </a:ext>
              </a:extLst>
            </p:cNvPr>
            <p:cNvSpPr>
              <a:spLocks noChangeShapeType="1"/>
            </p:cNvSpPr>
            <p:nvPr/>
          </p:nvSpPr>
          <p:spPr bwMode="auto">
            <a:xfrm>
              <a:off x="2165" y="3364"/>
              <a:ext cx="3005"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98" name="Line 102">
              <a:extLst>
                <a:ext uri="{FF2B5EF4-FFF2-40B4-BE49-F238E27FC236}">
                  <a16:creationId xmlns:a16="http://schemas.microsoft.com/office/drawing/2014/main" id="{FB680A0F-DCF6-9679-466C-11E10D26DAF1}"/>
                </a:ext>
              </a:extLst>
            </p:cNvPr>
            <p:cNvSpPr>
              <a:spLocks noChangeShapeType="1"/>
            </p:cNvSpPr>
            <p:nvPr/>
          </p:nvSpPr>
          <p:spPr bwMode="auto">
            <a:xfrm>
              <a:off x="2165" y="1148"/>
              <a:ext cx="3005"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599" name="Line 103">
              <a:extLst>
                <a:ext uri="{FF2B5EF4-FFF2-40B4-BE49-F238E27FC236}">
                  <a16:creationId xmlns:a16="http://schemas.microsoft.com/office/drawing/2014/main" id="{73055DA6-89DB-DF87-2DAE-C5F77F9A96E3}"/>
                </a:ext>
              </a:extLst>
            </p:cNvPr>
            <p:cNvSpPr>
              <a:spLocks noChangeShapeType="1"/>
            </p:cNvSpPr>
            <p:nvPr/>
          </p:nvSpPr>
          <p:spPr bwMode="auto">
            <a:xfrm flipV="1">
              <a:off x="2165" y="1148"/>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600" name="Line 104">
              <a:extLst>
                <a:ext uri="{FF2B5EF4-FFF2-40B4-BE49-F238E27FC236}">
                  <a16:creationId xmlns:a16="http://schemas.microsoft.com/office/drawing/2014/main" id="{BFA0FDAF-824E-867E-CD94-916E9E2D31B5}"/>
                </a:ext>
              </a:extLst>
            </p:cNvPr>
            <p:cNvSpPr>
              <a:spLocks noChangeShapeType="1"/>
            </p:cNvSpPr>
            <p:nvPr/>
          </p:nvSpPr>
          <p:spPr bwMode="auto">
            <a:xfrm flipV="1">
              <a:off x="5168" y="1148"/>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601" name="Rectangle 105">
              <a:extLst>
                <a:ext uri="{FF2B5EF4-FFF2-40B4-BE49-F238E27FC236}">
                  <a16:creationId xmlns:a16="http://schemas.microsoft.com/office/drawing/2014/main" id="{E7FDF9B8-8B2F-541F-B278-6644C1F91493}"/>
                </a:ext>
              </a:extLst>
            </p:cNvPr>
            <p:cNvSpPr>
              <a:spLocks noChangeArrowheads="1"/>
            </p:cNvSpPr>
            <p:nvPr/>
          </p:nvSpPr>
          <p:spPr bwMode="auto">
            <a:xfrm>
              <a:off x="1858" y="3311"/>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700" b="1">
                  <a:solidFill>
                    <a:srgbClr val="FFFF66"/>
                  </a:solidFill>
                  <a:latin typeface="Arial" panose="020B0604020202020204" pitchFamily="34" charset="0"/>
                </a:rPr>
                <a:t>0</a:t>
              </a:r>
              <a:endParaRPr lang="en-US" altLang="en-US" sz="2400" b="1">
                <a:solidFill>
                  <a:srgbClr val="FFFF66"/>
                </a:solidFill>
                <a:effectLst>
                  <a:outerShdw blurRad="38100" dist="38100" dir="2700000" algn="tl">
                    <a:srgbClr val="000000"/>
                  </a:outerShdw>
                </a:effectLst>
                <a:latin typeface="Times New Roman" panose="02020603050405020304" pitchFamily="18" charset="0"/>
              </a:endParaRPr>
            </a:p>
          </p:txBody>
        </p:sp>
        <p:sp>
          <p:nvSpPr>
            <p:cNvPr id="106602" name="Rectangle 106">
              <a:extLst>
                <a:ext uri="{FF2B5EF4-FFF2-40B4-BE49-F238E27FC236}">
                  <a16:creationId xmlns:a16="http://schemas.microsoft.com/office/drawing/2014/main" id="{471CCE7D-1BE5-0DF9-B426-209BD87BFDD8}"/>
                </a:ext>
              </a:extLst>
            </p:cNvPr>
            <p:cNvSpPr>
              <a:spLocks noChangeArrowheads="1"/>
            </p:cNvSpPr>
            <p:nvPr/>
          </p:nvSpPr>
          <p:spPr bwMode="auto">
            <a:xfrm>
              <a:off x="1760" y="2992"/>
              <a:ext cx="230"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700" b="1">
                  <a:solidFill>
                    <a:srgbClr val="FFFF66"/>
                  </a:solidFill>
                  <a:latin typeface="Arial" panose="020B0604020202020204" pitchFamily="34" charset="0"/>
                </a:rPr>
                <a:t>100</a:t>
              </a:r>
              <a:endParaRPr lang="en-US" altLang="en-US" sz="2400" b="1">
                <a:solidFill>
                  <a:srgbClr val="FFFF66"/>
                </a:solidFill>
                <a:effectLst>
                  <a:outerShdw blurRad="38100" dist="38100" dir="2700000" algn="tl">
                    <a:srgbClr val="000000"/>
                  </a:outerShdw>
                </a:effectLst>
                <a:latin typeface="Times New Roman" panose="02020603050405020304" pitchFamily="18" charset="0"/>
              </a:endParaRPr>
            </a:p>
          </p:txBody>
        </p:sp>
        <p:sp>
          <p:nvSpPr>
            <p:cNvPr id="106603" name="Rectangle 107">
              <a:extLst>
                <a:ext uri="{FF2B5EF4-FFF2-40B4-BE49-F238E27FC236}">
                  <a16:creationId xmlns:a16="http://schemas.microsoft.com/office/drawing/2014/main" id="{4B4CE589-DB20-807D-6155-DA0A0C57BF00}"/>
                </a:ext>
              </a:extLst>
            </p:cNvPr>
            <p:cNvSpPr>
              <a:spLocks noChangeArrowheads="1"/>
            </p:cNvSpPr>
            <p:nvPr/>
          </p:nvSpPr>
          <p:spPr bwMode="auto">
            <a:xfrm>
              <a:off x="1760" y="2680"/>
              <a:ext cx="230"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700" b="1">
                  <a:solidFill>
                    <a:srgbClr val="FFFF66"/>
                  </a:solidFill>
                  <a:latin typeface="Arial" panose="020B0604020202020204" pitchFamily="34" charset="0"/>
                </a:rPr>
                <a:t>200</a:t>
              </a:r>
              <a:endParaRPr lang="en-US" altLang="en-US" sz="2400" b="1">
                <a:solidFill>
                  <a:srgbClr val="FFFF66"/>
                </a:solidFill>
                <a:effectLst>
                  <a:outerShdw blurRad="38100" dist="38100" dir="2700000" algn="tl">
                    <a:srgbClr val="000000"/>
                  </a:outerShdw>
                </a:effectLst>
                <a:latin typeface="Times New Roman" panose="02020603050405020304" pitchFamily="18" charset="0"/>
              </a:endParaRPr>
            </a:p>
          </p:txBody>
        </p:sp>
        <p:sp>
          <p:nvSpPr>
            <p:cNvPr id="106604" name="Rectangle 108">
              <a:extLst>
                <a:ext uri="{FF2B5EF4-FFF2-40B4-BE49-F238E27FC236}">
                  <a16:creationId xmlns:a16="http://schemas.microsoft.com/office/drawing/2014/main" id="{8AAA218A-7BBE-74E6-8A30-888BA9FE6465}"/>
                </a:ext>
              </a:extLst>
            </p:cNvPr>
            <p:cNvSpPr>
              <a:spLocks noChangeArrowheads="1"/>
            </p:cNvSpPr>
            <p:nvPr/>
          </p:nvSpPr>
          <p:spPr bwMode="auto">
            <a:xfrm>
              <a:off x="1760" y="2362"/>
              <a:ext cx="230"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700" b="1">
                  <a:solidFill>
                    <a:srgbClr val="FFFF66"/>
                  </a:solidFill>
                  <a:latin typeface="Arial" panose="020B0604020202020204" pitchFamily="34" charset="0"/>
                </a:rPr>
                <a:t>300</a:t>
              </a:r>
              <a:endParaRPr lang="en-US" altLang="en-US" sz="2400" b="1">
                <a:solidFill>
                  <a:srgbClr val="FFFF66"/>
                </a:solidFill>
                <a:effectLst>
                  <a:outerShdw blurRad="38100" dist="38100" dir="2700000" algn="tl">
                    <a:srgbClr val="000000"/>
                  </a:outerShdw>
                </a:effectLst>
                <a:latin typeface="Times New Roman" panose="02020603050405020304" pitchFamily="18" charset="0"/>
              </a:endParaRPr>
            </a:p>
          </p:txBody>
        </p:sp>
        <p:sp>
          <p:nvSpPr>
            <p:cNvPr id="106605" name="Rectangle 109">
              <a:extLst>
                <a:ext uri="{FF2B5EF4-FFF2-40B4-BE49-F238E27FC236}">
                  <a16:creationId xmlns:a16="http://schemas.microsoft.com/office/drawing/2014/main" id="{27D7CACE-8241-6645-B48B-EF71B5442E6D}"/>
                </a:ext>
              </a:extLst>
            </p:cNvPr>
            <p:cNvSpPr>
              <a:spLocks noChangeArrowheads="1"/>
            </p:cNvSpPr>
            <p:nvPr/>
          </p:nvSpPr>
          <p:spPr bwMode="auto">
            <a:xfrm>
              <a:off x="1760" y="2044"/>
              <a:ext cx="230"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700" b="1">
                  <a:solidFill>
                    <a:srgbClr val="FFFF66"/>
                  </a:solidFill>
                  <a:latin typeface="Arial" panose="020B0604020202020204" pitchFamily="34" charset="0"/>
                </a:rPr>
                <a:t>400</a:t>
              </a:r>
              <a:endParaRPr lang="en-US" altLang="en-US" sz="2400" b="1">
                <a:solidFill>
                  <a:srgbClr val="FFFF66"/>
                </a:solidFill>
                <a:effectLst>
                  <a:outerShdw blurRad="38100" dist="38100" dir="2700000" algn="tl">
                    <a:srgbClr val="000000"/>
                  </a:outerShdw>
                </a:effectLst>
                <a:latin typeface="Times New Roman" panose="02020603050405020304" pitchFamily="18" charset="0"/>
              </a:endParaRPr>
            </a:p>
          </p:txBody>
        </p:sp>
        <p:sp>
          <p:nvSpPr>
            <p:cNvPr id="106606" name="Rectangle 110">
              <a:extLst>
                <a:ext uri="{FF2B5EF4-FFF2-40B4-BE49-F238E27FC236}">
                  <a16:creationId xmlns:a16="http://schemas.microsoft.com/office/drawing/2014/main" id="{844B2E33-9AD7-3310-A16E-325BB750E9C2}"/>
                </a:ext>
              </a:extLst>
            </p:cNvPr>
            <p:cNvSpPr>
              <a:spLocks noChangeArrowheads="1"/>
            </p:cNvSpPr>
            <p:nvPr/>
          </p:nvSpPr>
          <p:spPr bwMode="auto">
            <a:xfrm>
              <a:off x="1760" y="1724"/>
              <a:ext cx="230"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700" b="1">
                  <a:solidFill>
                    <a:srgbClr val="FFFF66"/>
                  </a:solidFill>
                  <a:latin typeface="Arial" panose="020B0604020202020204" pitchFamily="34" charset="0"/>
                </a:rPr>
                <a:t>500</a:t>
              </a:r>
              <a:endParaRPr lang="en-US" altLang="en-US" sz="2400" b="1">
                <a:solidFill>
                  <a:srgbClr val="FFFF66"/>
                </a:solidFill>
                <a:effectLst>
                  <a:outerShdw blurRad="38100" dist="38100" dir="2700000" algn="tl">
                    <a:srgbClr val="000000"/>
                  </a:outerShdw>
                </a:effectLst>
                <a:latin typeface="Times New Roman" panose="02020603050405020304" pitchFamily="18" charset="0"/>
              </a:endParaRPr>
            </a:p>
          </p:txBody>
        </p:sp>
        <p:sp>
          <p:nvSpPr>
            <p:cNvPr id="106607" name="Rectangle 111">
              <a:extLst>
                <a:ext uri="{FF2B5EF4-FFF2-40B4-BE49-F238E27FC236}">
                  <a16:creationId xmlns:a16="http://schemas.microsoft.com/office/drawing/2014/main" id="{769AD891-D178-B27B-36E0-5DE6C0C49919}"/>
                </a:ext>
              </a:extLst>
            </p:cNvPr>
            <p:cNvSpPr>
              <a:spLocks noChangeArrowheads="1"/>
            </p:cNvSpPr>
            <p:nvPr/>
          </p:nvSpPr>
          <p:spPr bwMode="auto">
            <a:xfrm>
              <a:off x="1760" y="1413"/>
              <a:ext cx="230"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700" b="1">
                  <a:solidFill>
                    <a:srgbClr val="FFFF66"/>
                  </a:solidFill>
                  <a:latin typeface="Arial" panose="020B0604020202020204" pitchFamily="34" charset="0"/>
                </a:rPr>
                <a:t>600</a:t>
              </a:r>
              <a:endParaRPr lang="en-US" altLang="en-US" sz="2400" b="1">
                <a:solidFill>
                  <a:srgbClr val="FFFF66"/>
                </a:solidFill>
                <a:effectLst>
                  <a:outerShdw blurRad="38100" dist="38100" dir="2700000" algn="tl">
                    <a:srgbClr val="000000"/>
                  </a:outerShdw>
                </a:effectLst>
                <a:latin typeface="Times New Roman" panose="02020603050405020304" pitchFamily="18" charset="0"/>
              </a:endParaRPr>
            </a:p>
          </p:txBody>
        </p:sp>
        <p:sp>
          <p:nvSpPr>
            <p:cNvPr id="106608" name="Rectangle 112">
              <a:extLst>
                <a:ext uri="{FF2B5EF4-FFF2-40B4-BE49-F238E27FC236}">
                  <a16:creationId xmlns:a16="http://schemas.microsoft.com/office/drawing/2014/main" id="{B7248AB5-BFF6-80B2-824C-5B00245AA708}"/>
                </a:ext>
              </a:extLst>
            </p:cNvPr>
            <p:cNvSpPr>
              <a:spLocks noChangeArrowheads="1"/>
            </p:cNvSpPr>
            <p:nvPr/>
          </p:nvSpPr>
          <p:spPr bwMode="auto">
            <a:xfrm>
              <a:off x="1760" y="1094"/>
              <a:ext cx="230"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700" b="1">
                  <a:solidFill>
                    <a:srgbClr val="FFFF66"/>
                  </a:solidFill>
                  <a:latin typeface="Arial" panose="020B0604020202020204" pitchFamily="34" charset="0"/>
                </a:rPr>
                <a:t>700</a:t>
              </a:r>
              <a:endParaRPr lang="en-US" altLang="en-US" sz="2400" b="1">
                <a:solidFill>
                  <a:srgbClr val="FFFF66"/>
                </a:solidFill>
                <a:effectLst>
                  <a:outerShdw blurRad="38100" dist="38100" dir="2700000" algn="tl">
                    <a:srgbClr val="000000"/>
                  </a:outerShdw>
                </a:effectLst>
                <a:latin typeface="Times New Roman" panose="02020603050405020304" pitchFamily="18" charset="0"/>
              </a:endParaRPr>
            </a:p>
          </p:txBody>
        </p:sp>
        <p:sp>
          <p:nvSpPr>
            <p:cNvPr id="106609" name="Rectangle 113">
              <a:extLst>
                <a:ext uri="{FF2B5EF4-FFF2-40B4-BE49-F238E27FC236}">
                  <a16:creationId xmlns:a16="http://schemas.microsoft.com/office/drawing/2014/main" id="{11060DD5-762D-6DCE-56D9-5316F9AA471E}"/>
                </a:ext>
              </a:extLst>
            </p:cNvPr>
            <p:cNvSpPr>
              <a:spLocks noChangeArrowheads="1"/>
            </p:cNvSpPr>
            <p:nvPr/>
          </p:nvSpPr>
          <p:spPr bwMode="auto">
            <a:xfrm rot="16200000">
              <a:off x="945" y="2091"/>
              <a:ext cx="126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700" b="1">
                  <a:solidFill>
                    <a:srgbClr val="FFFF66"/>
                  </a:solidFill>
                  <a:latin typeface="Arial" panose="020B0604020202020204" pitchFamily="34" charset="0"/>
                </a:rPr>
                <a:t>FSC Impedance [</a:t>
              </a:r>
              <a:r>
                <a:rPr lang="en-US" altLang="en-US" sz="1700" b="1">
                  <a:solidFill>
                    <a:srgbClr val="FFFF66"/>
                  </a:solidFill>
                  <a:latin typeface="Symbol" panose="05050102010706020507" pitchFamily="18" charset="2"/>
                </a:rPr>
                <a:t>W</a:t>
              </a:r>
              <a:r>
                <a:rPr lang="en-US" altLang="en-US" sz="1700" b="1">
                  <a:solidFill>
                    <a:srgbClr val="FFFF66"/>
                  </a:solidFill>
                  <a:latin typeface="Arial" panose="020B0604020202020204" pitchFamily="34" charset="0"/>
                </a:rPr>
                <a:t>]</a:t>
              </a:r>
              <a:endParaRPr lang="en-US" altLang="en-US" sz="2400" b="1">
                <a:solidFill>
                  <a:srgbClr val="FFFF66"/>
                </a:solidFill>
                <a:effectLst>
                  <a:outerShdw blurRad="38100" dist="38100" dir="2700000" algn="tl">
                    <a:srgbClr val="000000"/>
                  </a:outerShdw>
                </a:effectLst>
                <a:latin typeface="Times New Roman" panose="02020603050405020304" pitchFamily="18" charset="0"/>
              </a:endParaRPr>
            </a:p>
          </p:txBody>
        </p:sp>
        <p:sp>
          <p:nvSpPr>
            <p:cNvPr id="106610" name="Rectangle 114">
              <a:extLst>
                <a:ext uri="{FF2B5EF4-FFF2-40B4-BE49-F238E27FC236}">
                  <a16:creationId xmlns:a16="http://schemas.microsoft.com/office/drawing/2014/main" id="{294020B4-46D1-6F57-B0A6-CFB7ED46DEDC}"/>
                </a:ext>
              </a:extLst>
            </p:cNvPr>
            <p:cNvSpPr>
              <a:spLocks noChangeArrowheads="1"/>
            </p:cNvSpPr>
            <p:nvPr/>
          </p:nvSpPr>
          <p:spPr bwMode="auto">
            <a:xfrm>
              <a:off x="2056" y="3398"/>
              <a:ext cx="153"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700" b="1">
                  <a:solidFill>
                    <a:srgbClr val="FFFF66"/>
                  </a:solidFill>
                  <a:latin typeface="Arial" panose="020B0604020202020204" pitchFamily="34" charset="0"/>
                </a:rPr>
                <a:t>10</a:t>
              </a:r>
              <a:endParaRPr lang="en-US" altLang="en-US" sz="2400" b="1">
                <a:solidFill>
                  <a:srgbClr val="FFFF66"/>
                </a:solidFill>
                <a:effectLst>
                  <a:outerShdw blurRad="38100" dist="38100" dir="2700000" algn="tl">
                    <a:srgbClr val="000000"/>
                  </a:outerShdw>
                </a:effectLst>
                <a:latin typeface="Times New Roman" panose="02020603050405020304" pitchFamily="18" charset="0"/>
              </a:endParaRPr>
            </a:p>
          </p:txBody>
        </p:sp>
        <p:sp>
          <p:nvSpPr>
            <p:cNvPr id="106611" name="Rectangle 115">
              <a:extLst>
                <a:ext uri="{FF2B5EF4-FFF2-40B4-BE49-F238E27FC236}">
                  <a16:creationId xmlns:a16="http://schemas.microsoft.com/office/drawing/2014/main" id="{C5665274-0A7A-67D8-B0EA-E8B7788CE61E}"/>
                </a:ext>
              </a:extLst>
            </p:cNvPr>
            <p:cNvSpPr>
              <a:spLocks noChangeArrowheads="1"/>
            </p:cNvSpPr>
            <p:nvPr/>
          </p:nvSpPr>
          <p:spPr bwMode="auto">
            <a:xfrm>
              <a:off x="3560" y="3398"/>
              <a:ext cx="230"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700" b="1">
                  <a:solidFill>
                    <a:srgbClr val="FFFF66"/>
                  </a:solidFill>
                  <a:latin typeface="Arial" panose="020B0604020202020204" pitchFamily="34" charset="0"/>
                </a:rPr>
                <a:t>100</a:t>
              </a:r>
              <a:endParaRPr lang="en-US" altLang="en-US" sz="2400" b="1">
                <a:solidFill>
                  <a:srgbClr val="FFFF66"/>
                </a:solidFill>
                <a:effectLst>
                  <a:outerShdw blurRad="38100" dist="38100" dir="2700000" algn="tl">
                    <a:srgbClr val="000000"/>
                  </a:outerShdw>
                </a:effectLst>
                <a:latin typeface="Times New Roman" panose="02020603050405020304" pitchFamily="18" charset="0"/>
              </a:endParaRPr>
            </a:p>
          </p:txBody>
        </p:sp>
        <p:sp>
          <p:nvSpPr>
            <p:cNvPr id="106612" name="Rectangle 116">
              <a:extLst>
                <a:ext uri="{FF2B5EF4-FFF2-40B4-BE49-F238E27FC236}">
                  <a16:creationId xmlns:a16="http://schemas.microsoft.com/office/drawing/2014/main" id="{E9317755-84B2-C377-87ED-EF28FBAE8116}"/>
                </a:ext>
              </a:extLst>
            </p:cNvPr>
            <p:cNvSpPr>
              <a:spLocks noChangeArrowheads="1"/>
            </p:cNvSpPr>
            <p:nvPr/>
          </p:nvSpPr>
          <p:spPr bwMode="auto">
            <a:xfrm>
              <a:off x="5004" y="3398"/>
              <a:ext cx="30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700" b="1">
                  <a:solidFill>
                    <a:srgbClr val="FFFF66"/>
                  </a:solidFill>
                  <a:latin typeface="Arial" panose="020B0604020202020204" pitchFamily="34" charset="0"/>
                </a:rPr>
                <a:t>1000</a:t>
              </a:r>
              <a:endParaRPr lang="en-US" altLang="en-US" sz="2400" b="1">
                <a:solidFill>
                  <a:srgbClr val="FFFF66"/>
                </a:solidFill>
                <a:effectLst>
                  <a:outerShdw blurRad="38100" dist="38100" dir="2700000" algn="tl">
                    <a:srgbClr val="000000"/>
                  </a:outerShdw>
                </a:effectLst>
                <a:latin typeface="Times New Roman" panose="02020603050405020304" pitchFamily="18" charset="0"/>
              </a:endParaRPr>
            </a:p>
          </p:txBody>
        </p:sp>
        <p:sp>
          <p:nvSpPr>
            <p:cNvPr id="106613" name="Rectangle 117">
              <a:extLst>
                <a:ext uri="{FF2B5EF4-FFF2-40B4-BE49-F238E27FC236}">
                  <a16:creationId xmlns:a16="http://schemas.microsoft.com/office/drawing/2014/main" id="{7C422159-0F29-8440-6F79-5CDA141D1AF1}"/>
                </a:ext>
              </a:extLst>
            </p:cNvPr>
            <p:cNvSpPr>
              <a:spLocks noChangeArrowheads="1"/>
            </p:cNvSpPr>
            <p:nvPr/>
          </p:nvSpPr>
          <p:spPr bwMode="auto">
            <a:xfrm>
              <a:off x="3080" y="3617"/>
              <a:ext cx="993"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700" b="1">
                  <a:solidFill>
                    <a:srgbClr val="FFFF66"/>
                  </a:solidFill>
                  <a:latin typeface="Arial" panose="020B0604020202020204" pitchFamily="34" charset="0"/>
                </a:rPr>
                <a:t>Frequency [Hz]</a:t>
              </a:r>
              <a:endParaRPr lang="en-US" altLang="en-US" sz="2400" b="1">
                <a:solidFill>
                  <a:srgbClr val="FFFF66"/>
                </a:solidFill>
                <a:effectLst>
                  <a:outerShdw blurRad="38100" dist="38100" dir="2700000" algn="tl">
                    <a:srgbClr val="000000"/>
                  </a:outerShdw>
                </a:effectLst>
                <a:latin typeface="Times New Roman" panose="02020603050405020304" pitchFamily="18" charset="0"/>
              </a:endParaRPr>
            </a:p>
          </p:txBody>
        </p:sp>
        <p:sp>
          <p:nvSpPr>
            <p:cNvPr id="106614" name="Freeform 118">
              <a:extLst>
                <a:ext uri="{FF2B5EF4-FFF2-40B4-BE49-F238E27FC236}">
                  <a16:creationId xmlns:a16="http://schemas.microsoft.com/office/drawing/2014/main" id="{80A8C613-0298-20D9-47DC-C3505E9688EE}"/>
                </a:ext>
              </a:extLst>
            </p:cNvPr>
            <p:cNvSpPr>
              <a:spLocks/>
            </p:cNvSpPr>
            <p:nvPr/>
          </p:nvSpPr>
          <p:spPr bwMode="auto">
            <a:xfrm>
              <a:off x="2372" y="1186"/>
              <a:ext cx="2344" cy="2062"/>
            </a:xfrm>
            <a:custGeom>
              <a:avLst/>
              <a:gdLst>
                <a:gd name="T0" fmla="*/ 159 w 2344"/>
                <a:gd name="T1" fmla="*/ 4109 h 4123"/>
                <a:gd name="T2" fmla="*/ 320 w 2344"/>
                <a:gd name="T3" fmla="*/ 4097 h 4123"/>
                <a:gd name="T4" fmla="*/ 451 w 2344"/>
                <a:gd name="T5" fmla="*/ 4084 h 4123"/>
                <a:gd name="T6" fmla="*/ 562 w 2344"/>
                <a:gd name="T7" fmla="*/ 4070 h 4123"/>
                <a:gd name="T8" fmla="*/ 652 w 2344"/>
                <a:gd name="T9" fmla="*/ 4044 h 4123"/>
                <a:gd name="T10" fmla="*/ 736 w 2344"/>
                <a:gd name="T11" fmla="*/ 3993 h 4123"/>
                <a:gd name="T12" fmla="*/ 812 w 2344"/>
                <a:gd name="T13" fmla="*/ 3902 h 4123"/>
                <a:gd name="T14" fmla="*/ 874 w 2344"/>
                <a:gd name="T15" fmla="*/ 3706 h 4123"/>
                <a:gd name="T16" fmla="*/ 929 w 2344"/>
                <a:gd name="T17" fmla="*/ 3030 h 4123"/>
                <a:gd name="T18" fmla="*/ 985 w 2344"/>
                <a:gd name="T19" fmla="*/ 0 h 4123"/>
                <a:gd name="T20" fmla="*/ 1040 w 2344"/>
                <a:gd name="T21" fmla="*/ 3200 h 4123"/>
                <a:gd name="T22" fmla="*/ 1083 w 2344"/>
                <a:gd name="T23" fmla="*/ 3680 h 4123"/>
                <a:gd name="T24" fmla="*/ 1131 w 2344"/>
                <a:gd name="T25" fmla="*/ 3850 h 4123"/>
                <a:gd name="T26" fmla="*/ 1165 w 2344"/>
                <a:gd name="T27" fmla="*/ 3941 h 4123"/>
                <a:gd name="T28" fmla="*/ 1208 w 2344"/>
                <a:gd name="T29" fmla="*/ 3979 h 4123"/>
                <a:gd name="T30" fmla="*/ 1242 w 2344"/>
                <a:gd name="T31" fmla="*/ 4018 h 4123"/>
                <a:gd name="T32" fmla="*/ 1276 w 2344"/>
                <a:gd name="T33" fmla="*/ 4032 h 4123"/>
                <a:gd name="T34" fmla="*/ 1311 w 2344"/>
                <a:gd name="T35" fmla="*/ 4058 h 4123"/>
                <a:gd name="T36" fmla="*/ 1339 w 2344"/>
                <a:gd name="T37" fmla="*/ 4070 h 4123"/>
                <a:gd name="T38" fmla="*/ 1374 w 2344"/>
                <a:gd name="T39" fmla="*/ 4070 h 4123"/>
                <a:gd name="T40" fmla="*/ 1401 w 2344"/>
                <a:gd name="T41" fmla="*/ 4084 h 4123"/>
                <a:gd name="T42" fmla="*/ 1429 w 2344"/>
                <a:gd name="T43" fmla="*/ 4084 h 4123"/>
                <a:gd name="T44" fmla="*/ 1457 w 2344"/>
                <a:gd name="T45" fmla="*/ 4084 h 4123"/>
                <a:gd name="T46" fmla="*/ 1485 w 2344"/>
                <a:gd name="T47" fmla="*/ 4097 h 4123"/>
                <a:gd name="T48" fmla="*/ 1512 w 2344"/>
                <a:gd name="T49" fmla="*/ 4097 h 4123"/>
                <a:gd name="T50" fmla="*/ 1540 w 2344"/>
                <a:gd name="T51" fmla="*/ 4097 h 4123"/>
                <a:gd name="T52" fmla="*/ 1567 w 2344"/>
                <a:gd name="T53" fmla="*/ 4097 h 4123"/>
                <a:gd name="T54" fmla="*/ 1596 w 2344"/>
                <a:gd name="T55" fmla="*/ 4097 h 4123"/>
                <a:gd name="T56" fmla="*/ 1623 w 2344"/>
                <a:gd name="T57" fmla="*/ 4109 h 4123"/>
                <a:gd name="T58" fmla="*/ 1651 w 2344"/>
                <a:gd name="T59" fmla="*/ 4109 h 4123"/>
                <a:gd name="T60" fmla="*/ 1678 w 2344"/>
                <a:gd name="T61" fmla="*/ 4109 h 4123"/>
                <a:gd name="T62" fmla="*/ 1707 w 2344"/>
                <a:gd name="T63" fmla="*/ 4109 h 4123"/>
                <a:gd name="T64" fmla="*/ 1735 w 2344"/>
                <a:gd name="T65" fmla="*/ 4109 h 4123"/>
                <a:gd name="T66" fmla="*/ 1762 w 2344"/>
                <a:gd name="T67" fmla="*/ 4109 h 4123"/>
                <a:gd name="T68" fmla="*/ 1790 w 2344"/>
                <a:gd name="T69" fmla="*/ 4109 h 4123"/>
                <a:gd name="T70" fmla="*/ 1817 w 2344"/>
                <a:gd name="T71" fmla="*/ 4109 h 4123"/>
                <a:gd name="T72" fmla="*/ 1846 w 2344"/>
                <a:gd name="T73" fmla="*/ 4109 h 4123"/>
                <a:gd name="T74" fmla="*/ 1873 w 2344"/>
                <a:gd name="T75" fmla="*/ 4109 h 4123"/>
                <a:gd name="T76" fmla="*/ 1901 w 2344"/>
                <a:gd name="T77" fmla="*/ 4109 h 4123"/>
                <a:gd name="T78" fmla="*/ 1928 w 2344"/>
                <a:gd name="T79" fmla="*/ 4109 h 4123"/>
                <a:gd name="T80" fmla="*/ 1956 w 2344"/>
                <a:gd name="T81" fmla="*/ 4109 h 4123"/>
                <a:gd name="T82" fmla="*/ 1984 w 2344"/>
                <a:gd name="T83" fmla="*/ 4109 h 4123"/>
                <a:gd name="T84" fmla="*/ 2012 w 2344"/>
                <a:gd name="T85" fmla="*/ 4109 h 4123"/>
                <a:gd name="T86" fmla="*/ 2039 w 2344"/>
                <a:gd name="T87" fmla="*/ 4123 h 4123"/>
                <a:gd name="T88" fmla="*/ 2067 w 2344"/>
                <a:gd name="T89" fmla="*/ 4123 h 4123"/>
                <a:gd name="T90" fmla="*/ 2095 w 2344"/>
                <a:gd name="T91" fmla="*/ 4123 h 4123"/>
                <a:gd name="T92" fmla="*/ 2123 w 2344"/>
                <a:gd name="T93" fmla="*/ 4123 h 4123"/>
                <a:gd name="T94" fmla="*/ 2150 w 2344"/>
                <a:gd name="T95" fmla="*/ 4123 h 4123"/>
                <a:gd name="T96" fmla="*/ 2178 w 2344"/>
                <a:gd name="T97" fmla="*/ 4123 h 4123"/>
                <a:gd name="T98" fmla="*/ 2206 w 2344"/>
                <a:gd name="T99" fmla="*/ 4123 h 4123"/>
                <a:gd name="T100" fmla="*/ 2234 w 2344"/>
                <a:gd name="T101" fmla="*/ 4123 h 4123"/>
                <a:gd name="T102" fmla="*/ 2262 w 2344"/>
                <a:gd name="T103" fmla="*/ 4123 h 4123"/>
                <a:gd name="T104" fmla="*/ 2289 w 2344"/>
                <a:gd name="T105" fmla="*/ 4123 h 4123"/>
                <a:gd name="T106" fmla="*/ 2317 w 2344"/>
                <a:gd name="T107" fmla="*/ 4123 h 4123"/>
                <a:gd name="T108" fmla="*/ 2344 w 2344"/>
                <a:gd name="T109" fmla="*/ 4123 h 4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344" h="4123">
                  <a:moveTo>
                    <a:pt x="0" y="4109"/>
                  </a:moveTo>
                  <a:lnTo>
                    <a:pt x="56" y="4109"/>
                  </a:lnTo>
                  <a:lnTo>
                    <a:pt x="111" y="4109"/>
                  </a:lnTo>
                  <a:lnTo>
                    <a:pt x="159" y="4109"/>
                  </a:lnTo>
                  <a:lnTo>
                    <a:pt x="202" y="4109"/>
                  </a:lnTo>
                  <a:lnTo>
                    <a:pt x="243" y="4109"/>
                  </a:lnTo>
                  <a:lnTo>
                    <a:pt x="284" y="4097"/>
                  </a:lnTo>
                  <a:lnTo>
                    <a:pt x="320" y="4097"/>
                  </a:lnTo>
                  <a:lnTo>
                    <a:pt x="354" y="4097"/>
                  </a:lnTo>
                  <a:lnTo>
                    <a:pt x="388" y="4097"/>
                  </a:lnTo>
                  <a:lnTo>
                    <a:pt x="424" y="4097"/>
                  </a:lnTo>
                  <a:lnTo>
                    <a:pt x="451" y="4084"/>
                  </a:lnTo>
                  <a:lnTo>
                    <a:pt x="479" y="4084"/>
                  </a:lnTo>
                  <a:lnTo>
                    <a:pt x="506" y="4084"/>
                  </a:lnTo>
                  <a:lnTo>
                    <a:pt x="534" y="4070"/>
                  </a:lnTo>
                  <a:lnTo>
                    <a:pt x="562" y="4070"/>
                  </a:lnTo>
                  <a:lnTo>
                    <a:pt x="583" y="4070"/>
                  </a:lnTo>
                  <a:lnTo>
                    <a:pt x="611" y="4058"/>
                  </a:lnTo>
                  <a:lnTo>
                    <a:pt x="631" y="4058"/>
                  </a:lnTo>
                  <a:lnTo>
                    <a:pt x="652" y="4044"/>
                  </a:lnTo>
                  <a:lnTo>
                    <a:pt x="673" y="4032"/>
                  </a:lnTo>
                  <a:lnTo>
                    <a:pt x="694" y="4018"/>
                  </a:lnTo>
                  <a:lnTo>
                    <a:pt x="715" y="4006"/>
                  </a:lnTo>
                  <a:lnTo>
                    <a:pt x="736" y="3993"/>
                  </a:lnTo>
                  <a:lnTo>
                    <a:pt x="756" y="3979"/>
                  </a:lnTo>
                  <a:lnTo>
                    <a:pt x="770" y="3953"/>
                  </a:lnTo>
                  <a:lnTo>
                    <a:pt x="791" y="3941"/>
                  </a:lnTo>
                  <a:lnTo>
                    <a:pt x="812" y="3902"/>
                  </a:lnTo>
                  <a:lnTo>
                    <a:pt x="826" y="3876"/>
                  </a:lnTo>
                  <a:lnTo>
                    <a:pt x="840" y="3837"/>
                  </a:lnTo>
                  <a:lnTo>
                    <a:pt x="860" y="3785"/>
                  </a:lnTo>
                  <a:lnTo>
                    <a:pt x="874" y="3706"/>
                  </a:lnTo>
                  <a:lnTo>
                    <a:pt x="888" y="3615"/>
                  </a:lnTo>
                  <a:lnTo>
                    <a:pt x="902" y="3524"/>
                  </a:lnTo>
                  <a:lnTo>
                    <a:pt x="915" y="3317"/>
                  </a:lnTo>
                  <a:lnTo>
                    <a:pt x="929" y="3030"/>
                  </a:lnTo>
                  <a:lnTo>
                    <a:pt x="944" y="2706"/>
                  </a:lnTo>
                  <a:lnTo>
                    <a:pt x="958" y="1756"/>
                  </a:lnTo>
                  <a:lnTo>
                    <a:pt x="972" y="196"/>
                  </a:lnTo>
                  <a:lnTo>
                    <a:pt x="985" y="0"/>
                  </a:lnTo>
                  <a:lnTo>
                    <a:pt x="999" y="1522"/>
                  </a:lnTo>
                  <a:lnTo>
                    <a:pt x="1013" y="2524"/>
                  </a:lnTo>
                  <a:lnTo>
                    <a:pt x="1027" y="2900"/>
                  </a:lnTo>
                  <a:lnTo>
                    <a:pt x="1040" y="3200"/>
                  </a:lnTo>
                  <a:lnTo>
                    <a:pt x="1047" y="3368"/>
                  </a:lnTo>
                  <a:lnTo>
                    <a:pt x="1061" y="3485"/>
                  </a:lnTo>
                  <a:lnTo>
                    <a:pt x="1076" y="3589"/>
                  </a:lnTo>
                  <a:lnTo>
                    <a:pt x="1083" y="3680"/>
                  </a:lnTo>
                  <a:lnTo>
                    <a:pt x="1096" y="3720"/>
                  </a:lnTo>
                  <a:lnTo>
                    <a:pt x="1103" y="3771"/>
                  </a:lnTo>
                  <a:lnTo>
                    <a:pt x="1117" y="3811"/>
                  </a:lnTo>
                  <a:lnTo>
                    <a:pt x="1131" y="3850"/>
                  </a:lnTo>
                  <a:lnTo>
                    <a:pt x="1138" y="3876"/>
                  </a:lnTo>
                  <a:lnTo>
                    <a:pt x="1151" y="3902"/>
                  </a:lnTo>
                  <a:lnTo>
                    <a:pt x="1158" y="3914"/>
                  </a:lnTo>
                  <a:lnTo>
                    <a:pt x="1165" y="3941"/>
                  </a:lnTo>
                  <a:lnTo>
                    <a:pt x="1179" y="3953"/>
                  </a:lnTo>
                  <a:lnTo>
                    <a:pt x="1186" y="3967"/>
                  </a:lnTo>
                  <a:lnTo>
                    <a:pt x="1201" y="3979"/>
                  </a:lnTo>
                  <a:lnTo>
                    <a:pt x="1208" y="3979"/>
                  </a:lnTo>
                  <a:lnTo>
                    <a:pt x="1214" y="3993"/>
                  </a:lnTo>
                  <a:lnTo>
                    <a:pt x="1228" y="4006"/>
                  </a:lnTo>
                  <a:lnTo>
                    <a:pt x="1235" y="4018"/>
                  </a:lnTo>
                  <a:lnTo>
                    <a:pt x="1242" y="4018"/>
                  </a:lnTo>
                  <a:lnTo>
                    <a:pt x="1249" y="4018"/>
                  </a:lnTo>
                  <a:lnTo>
                    <a:pt x="1263" y="4032"/>
                  </a:lnTo>
                  <a:lnTo>
                    <a:pt x="1269" y="4032"/>
                  </a:lnTo>
                  <a:lnTo>
                    <a:pt x="1276" y="4032"/>
                  </a:lnTo>
                  <a:lnTo>
                    <a:pt x="1283" y="4044"/>
                  </a:lnTo>
                  <a:lnTo>
                    <a:pt x="1297" y="4044"/>
                  </a:lnTo>
                  <a:lnTo>
                    <a:pt x="1304" y="4044"/>
                  </a:lnTo>
                  <a:lnTo>
                    <a:pt x="1311" y="4058"/>
                  </a:lnTo>
                  <a:lnTo>
                    <a:pt x="1318" y="4058"/>
                  </a:lnTo>
                  <a:lnTo>
                    <a:pt x="1325" y="4058"/>
                  </a:lnTo>
                  <a:lnTo>
                    <a:pt x="1332" y="4058"/>
                  </a:lnTo>
                  <a:lnTo>
                    <a:pt x="1339" y="4070"/>
                  </a:lnTo>
                  <a:lnTo>
                    <a:pt x="1346" y="4070"/>
                  </a:lnTo>
                  <a:lnTo>
                    <a:pt x="1353" y="4070"/>
                  </a:lnTo>
                  <a:lnTo>
                    <a:pt x="1367" y="4070"/>
                  </a:lnTo>
                  <a:lnTo>
                    <a:pt x="1374" y="4070"/>
                  </a:lnTo>
                  <a:lnTo>
                    <a:pt x="1381" y="4070"/>
                  </a:lnTo>
                  <a:lnTo>
                    <a:pt x="1387" y="4070"/>
                  </a:lnTo>
                  <a:lnTo>
                    <a:pt x="1394" y="4084"/>
                  </a:lnTo>
                  <a:lnTo>
                    <a:pt x="1401" y="4084"/>
                  </a:lnTo>
                  <a:lnTo>
                    <a:pt x="1408" y="4084"/>
                  </a:lnTo>
                  <a:lnTo>
                    <a:pt x="1415" y="4084"/>
                  </a:lnTo>
                  <a:lnTo>
                    <a:pt x="1422" y="4084"/>
                  </a:lnTo>
                  <a:lnTo>
                    <a:pt x="1429" y="4084"/>
                  </a:lnTo>
                  <a:lnTo>
                    <a:pt x="1436" y="4084"/>
                  </a:lnTo>
                  <a:lnTo>
                    <a:pt x="1442" y="4084"/>
                  </a:lnTo>
                  <a:lnTo>
                    <a:pt x="1450" y="4084"/>
                  </a:lnTo>
                  <a:lnTo>
                    <a:pt x="1457" y="4084"/>
                  </a:lnTo>
                  <a:lnTo>
                    <a:pt x="1464" y="4097"/>
                  </a:lnTo>
                  <a:lnTo>
                    <a:pt x="1471" y="4097"/>
                  </a:lnTo>
                  <a:lnTo>
                    <a:pt x="1478" y="4097"/>
                  </a:lnTo>
                  <a:lnTo>
                    <a:pt x="1485" y="4097"/>
                  </a:lnTo>
                  <a:lnTo>
                    <a:pt x="1492" y="4097"/>
                  </a:lnTo>
                  <a:lnTo>
                    <a:pt x="1499" y="4097"/>
                  </a:lnTo>
                  <a:lnTo>
                    <a:pt x="1505" y="4097"/>
                  </a:lnTo>
                  <a:lnTo>
                    <a:pt x="1512" y="4097"/>
                  </a:lnTo>
                  <a:lnTo>
                    <a:pt x="1519" y="4097"/>
                  </a:lnTo>
                  <a:lnTo>
                    <a:pt x="1526" y="4097"/>
                  </a:lnTo>
                  <a:lnTo>
                    <a:pt x="1533" y="4097"/>
                  </a:lnTo>
                  <a:lnTo>
                    <a:pt x="1540" y="4097"/>
                  </a:lnTo>
                  <a:lnTo>
                    <a:pt x="1547" y="4097"/>
                  </a:lnTo>
                  <a:lnTo>
                    <a:pt x="1554" y="4097"/>
                  </a:lnTo>
                  <a:lnTo>
                    <a:pt x="1560" y="4097"/>
                  </a:lnTo>
                  <a:lnTo>
                    <a:pt x="1567" y="4097"/>
                  </a:lnTo>
                  <a:lnTo>
                    <a:pt x="1574" y="4097"/>
                  </a:lnTo>
                  <a:lnTo>
                    <a:pt x="1582" y="4097"/>
                  </a:lnTo>
                  <a:lnTo>
                    <a:pt x="1589" y="4097"/>
                  </a:lnTo>
                  <a:lnTo>
                    <a:pt x="1596" y="4097"/>
                  </a:lnTo>
                  <a:lnTo>
                    <a:pt x="1603" y="4109"/>
                  </a:lnTo>
                  <a:lnTo>
                    <a:pt x="1610" y="4109"/>
                  </a:lnTo>
                  <a:lnTo>
                    <a:pt x="1617" y="4109"/>
                  </a:lnTo>
                  <a:lnTo>
                    <a:pt x="1623" y="4109"/>
                  </a:lnTo>
                  <a:lnTo>
                    <a:pt x="1630" y="4109"/>
                  </a:lnTo>
                  <a:lnTo>
                    <a:pt x="1637" y="4109"/>
                  </a:lnTo>
                  <a:lnTo>
                    <a:pt x="1644" y="4109"/>
                  </a:lnTo>
                  <a:lnTo>
                    <a:pt x="1651" y="4109"/>
                  </a:lnTo>
                  <a:lnTo>
                    <a:pt x="1658" y="4109"/>
                  </a:lnTo>
                  <a:lnTo>
                    <a:pt x="1665" y="4109"/>
                  </a:lnTo>
                  <a:lnTo>
                    <a:pt x="1672" y="4109"/>
                  </a:lnTo>
                  <a:lnTo>
                    <a:pt x="1678" y="4109"/>
                  </a:lnTo>
                  <a:lnTo>
                    <a:pt x="1685" y="4109"/>
                  </a:lnTo>
                  <a:lnTo>
                    <a:pt x="1692" y="4109"/>
                  </a:lnTo>
                  <a:lnTo>
                    <a:pt x="1699" y="4109"/>
                  </a:lnTo>
                  <a:lnTo>
                    <a:pt x="1707" y="4109"/>
                  </a:lnTo>
                  <a:lnTo>
                    <a:pt x="1714" y="4109"/>
                  </a:lnTo>
                  <a:lnTo>
                    <a:pt x="1721" y="4109"/>
                  </a:lnTo>
                  <a:lnTo>
                    <a:pt x="1728" y="4109"/>
                  </a:lnTo>
                  <a:lnTo>
                    <a:pt x="1735" y="4109"/>
                  </a:lnTo>
                  <a:lnTo>
                    <a:pt x="1741" y="4109"/>
                  </a:lnTo>
                  <a:lnTo>
                    <a:pt x="1748" y="4109"/>
                  </a:lnTo>
                  <a:lnTo>
                    <a:pt x="1755" y="4109"/>
                  </a:lnTo>
                  <a:lnTo>
                    <a:pt x="1762" y="4109"/>
                  </a:lnTo>
                  <a:lnTo>
                    <a:pt x="1769" y="4109"/>
                  </a:lnTo>
                  <a:lnTo>
                    <a:pt x="1776" y="4109"/>
                  </a:lnTo>
                  <a:lnTo>
                    <a:pt x="1783" y="4109"/>
                  </a:lnTo>
                  <a:lnTo>
                    <a:pt x="1790" y="4109"/>
                  </a:lnTo>
                  <a:lnTo>
                    <a:pt x="1796" y="4109"/>
                  </a:lnTo>
                  <a:lnTo>
                    <a:pt x="1803" y="4109"/>
                  </a:lnTo>
                  <a:lnTo>
                    <a:pt x="1810" y="4109"/>
                  </a:lnTo>
                  <a:lnTo>
                    <a:pt x="1817" y="4109"/>
                  </a:lnTo>
                  <a:lnTo>
                    <a:pt x="1824" y="4109"/>
                  </a:lnTo>
                  <a:lnTo>
                    <a:pt x="1831" y="4109"/>
                  </a:lnTo>
                  <a:lnTo>
                    <a:pt x="1839" y="4109"/>
                  </a:lnTo>
                  <a:lnTo>
                    <a:pt x="1846" y="4109"/>
                  </a:lnTo>
                  <a:lnTo>
                    <a:pt x="1853" y="4109"/>
                  </a:lnTo>
                  <a:lnTo>
                    <a:pt x="1859" y="4109"/>
                  </a:lnTo>
                  <a:lnTo>
                    <a:pt x="1866" y="4109"/>
                  </a:lnTo>
                  <a:lnTo>
                    <a:pt x="1873" y="4109"/>
                  </a:lnTo>
                  <a:lnTo>
                    <a:pt x="1880" y="4109"/>
                  </a:lnTo>
                  <a:lnTo>
                    <a:pt x="1887" y="4109"/>
                  </a:lnTo>
                  <a:lnTo>
                    <a:pt x="1894" y="4109"/>
                  </a:lnTo>
                  <a:lnTo>
                    <a:pt x="1901" y="4109"/>
                  </a:lnTo>
                  <a:lnTo>
                    <a:pt x="1908" y="4109"/>
                  </a:lnTo>
                  <a:lnTo>
                    <a:pt x="1914" y="4109"/>
                  </a:lnTo>
                  <a:lnTo>
                    <a:pt x="1921" y="4109"/>
                  </a:lnTo>
                  <a:lnTo>
                    <a:pt x="1928" y="4109"/>
                  </a:lnTo>
                  <a:lnTo>
                    <a:pt x="1935" y="4109"/>
                  </a:lnTo>
                  <a:lnTo>
                    <a:pt x="1942" y="4109"/>
                  </a:lnTo>
                  <a:lnTo>
                    <a:pt x="1949" y="4109"/>
                  </a:lnTo>
                  <a:lnTo>
                    <a:pt x="1956" y="4109"/>
                  </a:lnTo>
                  <a:lnTo>
                    <a:pt x="1964" y="4109"/>
                  </a:lnTo>
                  <a:lnTo>
                    <a:pt x="1971" y="4109"/>
                  </a:lnTo>
                  <a:lnTo>
                    <a:pt x="1977" y="4109"/>
                  </a:lnTo>
                  <a:lnTo>
                    <a:pt x="1984" y="4109"/>
                  </a:lnTo>
                  <a:lnTo>
                    <a:pt x="1991" y="4109"/>
                  </a:lnTo>
                  <a:lnTo>
                    <a:pt x="1998" y="4109"/>
                  </a:lnTo>
                  <a:lnTo>
                    <a:pt x="2005" y="4109"/>
                  </a:lnTo>
                  <a:lnTo>
                    <a:pt x="2012" y="4109"/>
                  </a:lnTo>
                  <a:lnTo>
                    <a:pt x="2019" y="4109"/>
                  </a:lnTo>
                  <a:lnTo>
                    <a:pt x="2026" y="4109"/>
                  </a:lnTo>
                  <a:lnTo>
                    <a:pt x="2032" y="4109"/>
                  </a:lnTo>
                  <a:lnTo>
                    <a:pt x="2039" y="4123"/>
                  </a:lnTo>
                  <a:lnTo>
                    <a:pt x="2046" y="4109"/>
                  </a:lnTo>
                  <a:lnTo>
                    <a:pt x="2053" y="4123"/>
                  </a:lnTo>
                  <a:lnTo>
                    <a:pt x="2060" y="4123"/>
                  </a:lnTo>
                  <a:lnTo>
                    <a:pt x="2067" y="4123"/>
                  </a:lnTo>
                  <a:lnTo>
                    <a:pt x="2074" y="4123"/>
                  </a:lnTo>
                  <a:lnTo>
                    <a:pt x="2081" y="4123"/>
                  </a:lnTo>
                  <a:lnTo>
                    <a:pt x="2088" y="4123"/>
                  </a:lnTo>
                  <a:lnTo>
                    <a:pt x="2095" y="4123"/>
                  </a:lnTo>
                  <a:lnTo>
                    <a:pt x="2102" y="4123"/>
                  </a:lnTo>
                  <a:lnTo>
                    <a:pt x="2109" y="4123"/>
                  </a:lnTo>
                  <a:lnTo>
                    <a:pt x="2116" y="4123"/>
                  </a:lnTo>
                  <a:lnTo>
                    <a:pt x="2123" y="4123"/>
                  </a:lnTo>
                  <a:lnTo>
                    <a:pt x="2130" y="4123"/>
                  </a:lnTo>
                  <a:lnTo>
                    <a:pt x="2137" y="4123"/>
                  </a:lnTo>
                  <a:lnTo>
                    <a:pt x="2144" y="4123"/>
                  </a:lnTo>
                  <a:lnTo>
                    <a:pt x="2150" y="4123"/>
                  </a:lnTo>
                  <a:lnTo>
                    <a:pt x="2157" y="4123"/>
                  </a:lnTo>
                  <a:lnTo>
                    <a:pt x="2164" y="4123"/>
                  </a:lnTo>
                  <a:lnTo>
                    <a:pt x="2171" y="4123"/>
                  </a:lnTo>
                  <a:lnTo>
                    <a:pt x="2178" y="4123"/>
                  </a:lnTo>
                  <a:lnTo>
                    <a:pt x="2185" y="4123"/>
                  </a:lnTo>
                  <a:lnTo>
                    <a:pt x="2192" y="4123"/>
                  </a:lnTo>
                  <a:lnTo>
                    <a:pt x="2199" y="4123"/>
                  </a:lnTo>
                  <a:lnTo>
                    <a:pt x="2206" y="4123"/>
                  </a:lnTo>
                  <a:lnTo>
                    <a:pt x="2212" y="4123"/>
                  </a:lnTo>
                  <a:lnTo>
                    <a:pt x="2220" y="4123"/>
                  </a:lnTo>
                  <a:lnTo>
                    <a:pt x="2227" y="4123"/>
                  </a:lnTo>
                  <a:lnTo>
                    <a:pt x="2234" y="4123"/>
                  </a:lnTo>
                  <a:lnTo>
                    <a:pt x="2241" y="4123"/>
                  </a:lnTo>
                  <a:lnTo>
                    <a:pt x="2248" y="4123"/>
                  </a:lnTo>
                  <a:lnTo>
                    <a:pt x="2255" y="4123"/>
                  </a:lnTo>
                  <a:lnTo>
                    <a:pt x="2262" y="4123"/>
                  </a:lnTo>
                  <a:lnTo>
                    <a:pt x="2268" y="4123"/>
                  </a:lnTo>
                  <a:lnTo>
                    <a:pt x="2275" y="4123"/>
                  </a:lnTo>
                  <a:lnTo>
                    <a:pt x="2282" y="4123"/>
                  </a:lnTo>
                  <a:lnTo>
                    <a:pt x="2289" y="4123"/>
                  </a:lnTo>
                  <a:lnTo>
                    <a:pt x="2296" y="4123"/>
                  </a:lnTo>
                  <a:lnTo>
                    <a:pt x="2303" y="4123"/>
                  </a:lnTo>
                  <a:lnTo>
                    <a:pt x="2310" y="4123"/>
                  </a:lnTo>
                  <a:lnTo>
                    <a:pt x="2317" y="4123"/>
                  </a:lnTo>
                  <a:lnTo>
                    <a:pt x="2324" y="4123"/>
                  </a:lnTo>
                  <a:lnTo>
                    <a:pt x="2330" y="4123"/>
                  </a:lnTo>
                  <a:lnTo>
                    <a:pt x="2337" y="4123"/>
                  </a:lnTo>
                  <a:lnTo>
                    <a:pt x="2344" y="4123"/>
                  </a:lnTo>
                </a:path>
              </a:pathLst>
            </a:custGeom>
            <a:noFill/>
            <a:ln w="38100" cmpd="sng">
              <a:solidFill>
                <a:srgbClr val="FF99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616" name="Freeform 120">
              <a:extLst>
                <a:ext uri="{FF2B5EF4-FFF2-40B4-BE49-F238E27FC236}">
                  <a16:creationId xmlns:a16="http://schemas.microsoft.com/office/drawing/2014/main" id="{CC319ED6-DE9B-8D1E-74CE-CBC76392DA57}"/>
                </a:ext>
              </a:extLst>
            </p:cNvPr>
            <p:cNvSpPr>
              <a:spLocks/>
            </p:cNvSpPr>
            <p:nvPr/>
          </p:nvSpPr>
          <p:spPr bwMode="auto">
            <a:xfrm>
              <a:off x="2165" y="1245"/>
              <a:ext cx="2551" cy="1937"/>
            </a:xfrm>
            <a:custGeom>
              <a:avLst/>
              <a:gdLst>
                <a:gd name="T0" fmla="*/ 0 w 2551"/>
                <a:gd name="T1" fmla="*/ 3692 h 3874"/>
                <a:gd name="T2" fmla="*/ 450 w 2551"/>
                <a:gd name="T3" fmla="*/ 2925 h 3874"/>
                <a:gd name="T4" fmla="*/ 713 w 2551"/>
                <a:gd name="T5" fmla="*/ 1793 h 3874"/>
                <a:gd name="T6" fmla="*/ 901 w 2551"/>
                <a:gd name="T7" fmla="*/ 650 h 3874"/>
                <a:gd name="T8" fmla="*/ 1047 w 2551"/>
                <a:gd name="T9" fmla="*/ 0 h 3874"/>
                <a:gd name="T10" fmla="*/ 1165 w 2551"/>
                <a:gd name="T11" fmla="*/ 0 h 3874"/>
                <a:gd name="T12" fmla="*/ 1268 w 2551"/>
                <a:gd name="T13" fmla="*/ 403 h 3874"/>
                <a:gd name="T14" fmla="*/ 1358 w 2551"/>
                <a:gd name="T15" fmla="*/ 909 h 3874"/>
                <a:gd name="T16" fmla="*/ 1435 w 2551"/>
                <a:gd name="T17" fmla="*/ 1389 h 3874"/>
                <a:gd name="T18" fmla="*/ 1504 w 2551"/>
                <a:gd name="T19" fmla="*/ 1793 h 3874"/>
                <a:gd name="T20" fmla="*/ 1560 w 2551"/>
                <a:gd name="T21" fmla="*/ 2119 h 3874"/>
                <a:gd name="T22" fmla="*/ 1622 w 2551"/>
                <a:gd name="T23" fmla="*/ 2391 h 3874"/>
                <a:gd name="T24" fmla="*/ 1671 w 2551"/>
                <a:gd name="T25" fmla="*/ 2599 h 3874"/>
                <a:gd name="T26" fmla="*/ 1719 w 2551"/>
                <a:gd name="T27" fmla="*/ 2781 h 3874"/>
                <a:gd name="T28" fmla="*/ 1767 w 2551"/>
                <a:gd name="T29" fmla="*/ 2925 h 3874"/>
                <a:gd name="T30" fmla="*/ 1810 w 2551"/>
                <a:gd name="T31" fmla="*/ 3042 h 3874"/>
                <a:gd name="T32" fmla="*/ 1844 w 2551"/>
                <a:gd name="T33" fmla="*/ 3133 h 3874"/>
                <a:gd name="T34" fmla="*/ 1885 w 2551"/>
                <a:gd name="T35" fmla="*/ 3223 h 3874"/>
                <a:gd name="T36" fmla="*/ 1921 w 2551"/>
                <a:gd name="T37" fmla="*/ 3301 h 3874"/>
                <a:gd name="T38" fmla="*/ 1955 w 2551"/>
                <a:gd name="T39" fmla="*/ 3354 h 3874"/>
                <a:gd name="T40" fmla="*/ 1983 w 2551"/>
                <a:gd name="T41" fmla="*/ 3405 h 3874"/>
                <a:gd name="T42" fmla="*/ 2017 w 2551"/>
                <a:gd name="T43" fmla="*/ 3457 h 3874"/>
                <a:gd name="T44" fmla="*/ 2046 w 2551"/>
                <a:gd name="T45" fmla="*/ 3496 h 3874"/>
                <a:gd name="T46" fmla="*/ 2073 w 2551"/>
                <a:gd name="T47" fmla="*/ 3536 h 3874"/>
                <a:gd name="T48" fmla="*/ 2101 w 2551"/>
                <a:gd name="T49" fmla="*/ 3575 h 3874"/>
                <a:gd name="T50" fmla="*/ 2121 w 2551"/>
                <a:gd name="T51" fmla="*/ 3601 h 3874"/>
                <a:gd name="T52" fmla="*/ 2149 w 2551"/>
                <a:gd name="T53" fmla="*/ 3627 h 3874"/>
                <a:gd name="T54" fmla="*/ 2171 w 2551"/>
                <a:gd name="T55" fmla="*/ 3652 h 3874"/>
                <a:gd name="T56" fmla="*/ 2198 w 2551"/>
                <a:gd name="T57" fmla="*/ 3666 h 3874"/>
                <a:gd name="T58" fmla="*/ 2219 w 2551"/>
                <a:gd name="T59" fmla="*/ 3692 h 3874"/>
                <a:gd name="T60" fmla="*/ 2239 w 2551"/>
                <a:gd name="T61" fmla="*/ 3704 h 3874"/>
                <a:gd name="T62" fmla="*/ 2260 w 2551"/>
                <a:gd name="T63" fmla="*/ 3718 h 3874"/>
                <a:gd name="T64" fmla="*/ 2281 w 2551"/>
                <a:gd name="T65" fmla="*/ 3731 h 3874"/>
                <a:gd name="T66" fmla="*/ 2302 w 2551"/>
                <a:gd name="T67" fmla="*/ 3743 h 3874"/>
                <a:gd name="T68" fmla="*/ 2316 w 2551"/>
                <a:gd name="T69" fmla="*/ 3757 h 3874"/>
                <a:gd name="T70" fmla="*/ 2337 w 2551"/>
                <a:gd name="T71" fmla="*/ 3769 h 3874"/>
                <a:gd name="T72" fmla="*/ 2357 w 2551"/>
                <a:gd name="T73" fmla="*/ 3783 h 3874"/>
                <a:gd name="T74" fmla="*/ 2371 w 2551"/>
                <a:gd name="T75" fmla="*/ 3795 h 3874"/>
                <a:gd name="T76" fmla="*/ 2385 w 2551"/>
                <a:gd name="T77" fmla="*/ 3795 h 3874"/>
                <a:gd name="T78" fmla="*/ 2406 w 2551"/>
                <a:gd name="T79" fmla="*/ 3808 h 3874"/>
                <a:gd name="T80" fmla="*/ 2419 w 2551"/>
                <a:gd name="T81" fmla="*/ 3822 h 3874"/>
                <a:gd name="T82" fmla="*/ 2434 w 2551"/>
                <a:gd name="T83" fmla="*/ 3822 h 3874"/>
                <a:gd name="T84" fmla="*/ 2455 w 2551"/>
                <a:gd name="T85" fmla="*/ 3834 h 3874"/>
                <a:gd name="T86" fmla="*/ 2469 w 2551"/>
                <a:gd name="T87" fmla="*/ 3834 h 3874"/>
                <a:gd name="T88" fmla="*/ 2482 w 2551"/>
                <a:gd name="T89" fmla="*/ 3848 h 3874"/>
                <a:gd name="T90" fmla="*/ 2496 w 2551"/>
                <a:gd name="T91" fmla="*/ 3848 h 3874"/>
                <a:gd name="T92" fmla="*/ 2510 w 2551"/>
                <a:gd name="T93" fmla="*/ 3860 h 3874"/>
                <a:gd name="T94" fmla="*/ 2524 w 2551"/>
                <a:gd name="T95" fmla="*/ 3860 h 3874"/>
                <a:gd name="T96" fmla="*/ 2537 w 2551"/>
                <a:gd name="T97" fmla="*/ 3860 h 3874"/>
                <a:gd name="T98" fmla="*/ 2551 w 2551"/>
                <a:gd name="T99" fmla="*/ 3874 h 38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51" h="3874">
                  <a:moveTo>
                    <a:pt x="0" y="3692"/>
                  </a:moveTo>
                  <a:lnTo>
                    <a:pt x="450" y="2925"/>
                  </a:lnTo>
                  <a:lnTo>
                    <a:pt x="713" y="1793"/>
                  </a:lnTo>
                  <a:lnTo>
                    <a:pt x="901" y="650"/>
                  </a:lnTo>
                  <a:lnTo>
                    <a:pt x="1047" y="0"/>
                  </a:lnTo>
                  <a:lnTo>
                    <a:pt x="1165" y="0"/>
                  </a:lnTo>
                  <a:lnTo>
                    <a:pt x="1268" y="403"/>
                  </a:lnTo>
                  <a:lnTo>
                    <a:pt x="1358" y="909"/>
                  </a:lnTo>
                  <a:lnTo>
                    <a:pt x="1435" y="1389"/>
                  </a:lnTo>
                  <a:lnTo>
                    <a:pt x="1504" y="1793"/>
                  </a:lnTo>
                  <a:lnTo>
                    <a:pt x="1560" y="2119"/>
                  </a:lnTo>
                  <a:lnTo>
                    <a:pt x="1622" y="2391"/>
                  </a:lnTo>
                  <a:lnTo>
                    <a:pt x="1671" y="2599"/>
                  </a:lnTo>
                  <a:lnTo>
                    <a:pt x="1719" y="2781"/>
                  </a:lnTo>
                  <a:lnTo>
                    <a:pt x="1767" y="2925"/>
                  </a:lnTo>
                  <a:lnTo>
                    <a:pt x="1810" y="3042"/>
                  </a:lnTo>
                  <a:lnTo>
                    <a:pt x="1844" y="3133"/>
                  </a:lnTo>
                  <a:lnTo>
                    <a:pt x="1885" y="3223"/>
                  </a:lnTo>
                  <a:lnTo>
                    <a:pt x="1921" y="3301"/>
                  </a:lnTo>
                  <a:lnTo>
                    <a:pt x="1955" y="3354"/>
                  </a:lnTo>
                  <a:lnTo>
                    <a:pt x="1983" y="3405"/>
                  </a:lnTo>
                  <a:lnTo>
                    <a:pt x="2017" y="3457"/>
                  </a:lnTo>
                  <a:lnTo>
                    <a:pt x="2046" y="3496"/>
                  </a:lnTo>
                  <a:lnTo>
                    <a:pt x="2073" y="3536"/>
                  </a:lnTo>
                  <a:lnTo>
                    <a:pt x="2101" y="3575"/>
                  </a:lnTo>
                  <a:lnTo>
                    <a:pt x="2121" y="3601"/>
                  </a:lnTo>
                  <a:lnTo>
                    <a:pt x="2149" y="3627"/>
                  </a:lnTo>
                  <a:lnTo>
                    <a:pt x="2171" y="3652"/>
                  </a:lnTo>
                  <a:lnTo>
                    <a:pt x="2198" y="3666"/>
                  </a:lnTo>
                  <a:lnTo>
                    <a:pt x="2219" y="3692"/>
                  </a:lnTo>
                  <a:lnTo>
                    <a:pt x="2239" y="3704"/>
                  </a:lnTo>
                  <a:lnTo>
                    <a:pt x="2260" y="3718"/>
                  </a:lnTo>
                  <a:lnTo>
                    <a:pt x="2281" y="3731"/>
                  </a:lnTo>
                  <a:lnTo>
                    <a:pt x="2302" y="3743"/>
                  </a:lnTo>
                  <a:lnTo>
                    <a:pt x="2316" y="3757"/>
                  </a:lnTo>
                  <a:lnTo>
                    <a:pt x="2337" y="3769"/>
                  </a:lnTo>
                  <a:lnTo>
                    <a:pt x="2357" y="3783"/>
                  </a:lnTo>
                  <a:lnTo>
                    <a:pt x="2371" y="3795"/>
                  </a:lnTo>
                  <a:lnTo>
                    <a:pt x="2385" y="3795"/>
                  </a:lnTo>
                  <a:lnTo>
                    <a:pt x="2406" y="3808"/>
                  </a:lnTo>
                  <a:lnTo>
                    <a:pt x="2419" y="3822"/>
                  </a:lnTo>
                  <a:lnTo>
                    <a:pt x="2434" y="3822"/>
                  </a:lnTo>
                  <a:lnTo>
                    <a:pt x="2455" y="3834"/>
                  </a:lnTo>
                  <a:lnTo>
                    <a:pt x="2469" y="3834"/>
                  </a:lnTo>
                  <a:lnTo>
                    <a:pt x="2482" y="3848"/>
                  </a:lnTo>
                  <a:lnTo>
                    <a:pt x="2496" y="3848"/>
                  </a:lnTo>
                  <a:lnTo>
                    <a:pt x="2510" y="3860"/>
                  </a:lnTo>
                  <a:lnTo>
                    <a:pt x="2524" y="3860"/>
                  </a:lnTo>
                  <a:lnTo>
                    <a:pt x="2537" y="3860"/>
                  </a:lnTo>
                  <a:lnTo>
                    <a:pt x="2551" y="3874"/>
                  </a:lnTo>
                </a:path>
              </a:pathLst>
            </a:custGeom>
            <a:noFill/>
            <a:ln w="38100" cmpd="sng">
              <a:solidFill>
                <a:srgbClr val="CC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617" name="Rectangle 121">
              <a:extLst>
                <a:ext uri="{FF2B5EF4-FFF2-40B4-BE49-F238E27FC236}">
                  <a16:creationId xmlns:a16="http://schemas.microsoft.com/office/drawing/2014/main" id="{8467C1C6-6326-ACB3-266C-B16F7B8EE758}"/>
                </a:ext>
              </a:extLst>
            </p:cNvPr>
            <p:cNvSpPr>
              <a:spLocks noChangeArrowheads="1"/>
            </p:cNvSpPr>
            <p:nvPr/>
          </p:nvSpPr>
          <p:spPr bwMode="auto">
            <a:xfrm>
              <a:off x="3272" y="3089"/>
              <a:ext cx="140"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400" b="1">
                  <a:solidFill>
                    <a:srgbClr val="FFFF66"/>
                  </a:solidFill>
                  <a:latin typeface="Times New Roman" panose="02020603050405020304" pitchFamily="18" charset="0"/>
                </a:rPr>
                <a:t>A</a:t>
              </a:r>
              <a:endParaRPr lang="en-US" altLang="en-US" sz="2400" b="1">
                <a:solidFill>
                  <a:srgbClr val="FFFF66"/>
                </a:solidFill>
                <a:effectLst>
                  <a:outerShdw blurRad="38100" dist="38100" dir="2700000" algn="tl">
                    <a:srgbClr val="000000"/>
                  </a:outerShdw>
                </a:effectLst>
                <a:latin typeface="Times New Roman" panose="02020603050405020304" pitchFamily="18" charset="0"/>
              </a:endParaRPr>
            </a:p>
          </p:txBody>
        </p:sp>
        <p:sp>
          <p:nvSpPr>
            <p:cNvPr id="106619" name="Rectangle 123">
              <a:extLst>
                <a:ext uri="{FF2B5EF4-FFF2-40B4-BE49-F238E27FC236}">
                  <a16:creationId xmlns:a16="http://schemas.microsoft.com/office/drawing/2014/main" id="{C193FC58-15A5-7614-7DE6-C723E517B788}"/>
                </a:ext>
              </a:extLst>
            </p:cNvPr>
            <p:cNvSpPr>
              <a:spLocks noChangeArrowheads="1"/>
            </p:cNvSpPr>
            <p:nvPr/>
          </p:nvSpPr>
          <p:spPr bwMode="auto">
            <a:xfrm>
              <a:off x="2406" y="2531"/>
              <a:ext cx="129"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400" b="1">
                  <a:solidFill>
                    <a:srgbClr val="FFFF66"/>
                  </a:solidFill>
                  <a:latin typeface="Times New Roman" panose="02020603050405020304" pitchFamily="18" charset="0"/>
                </a:rPr>
                <a:t>B</a:t>
              </a:r>
              <a:endParaRPr lang="en-US" altLang="en-US" sz="2400" b="1">
                <a:solidFill>
                  <a:srgbClr val="FFFF66"/>
                </a:solidFill>
                <a:effectLst>
                  <a:outerShdw blurRad="38100" dist="38100" dir="2700000" algn="tl">
                    <a:srgbClr val="000000"/>
                  </a:outerShdw>
                </a:effectLst>
                <a:latin typeface="Times New Roman" panose="02020603050405020304" pitchFamily="18" charset="0"/>
              </a:endParaRPr>
            </a:p>
          </p:txBody>
        </p:sp>
        <p:grpSp>
          <p:nvGrpSpPr>
            <p:cNvPr id="106620" name="Group 124">
              <a:extLst>
                <a:ext uri="{FF2B5EF4-FFF2-40B4-BE49-F238E27FC236}">
                  <a16:creationId xmlns:a16="http://schemas.microsoft.com/office/drawing/2014/main" id="{CA275CDA-9E18-CD65-A9BD-622242953331}"/>
                </a:ext>
              </a:extLst>
            </p:cNvPr>
            <p:cNvGrpSpPr>
              <a:grpSpLocks/>
            </p:cNvGrpSpPr>
            <p:nvPr/>
          </p:nvGrpSpPr>
          <p:grpSpPr bwMode="auto">
            <a:xfrm>
              <a:off x="528" y="528"/>
              <a:ext cx="851" cy="1338"/>
              <a:chOff x="2266" y="1539"/>
              <a:chExt cx="851" cy="1338"/>
            </a:xfrm>
          </p:grpSpPr>
          <p:sp>
            <p:nvSpPr>
              <p:cNvPr id="106621" name="Line 125">
                <a:extLst>
                  <a:ext uri="{FF2B5EF4-FFF2-40B4-BE49-F238E27FC236}">
                    <a16:creationId xmlns:a16="http://schemas.microsoft.com/office/drawing/2014/main" id="{7AAB0D0B-F4E5-A399-C88D-66A50D090D52}"/>
                  </a:ext>
                </a:extLst>
              </p:cNvPr>
              <p:cNvSpPr>
                <a:spLocks noChangeShapeType="1"/>
              </p:cNvSpPr>
              <p:nvPr/>
            </p:nvSpPr>
            <p:spPr bwMode="auto">
              <a:xfrm>
                <a:off x="2505" y="1548"/>
                <a:ext cx="1" cy="309"/>
              </a:xfrm>
              <a:prstGeom prst="line">
                <a:avLst/>
              </a:prstGeom>
              <a:noFill/>
              <a:ln w="38100">
                <a:solidFill>
                  <a:srgbClr val="66FF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nvGrpSpPr>
              <p:cNvPr id="106622" name="Group 126">
                <a:extLst>
                  <a:ext uri="{FF2B5EF4-FFF2-40B4-BE49-F238E27FC236}">
                    <a16:creationId xmlns:a16="http://schemas.microsoft.com/office/drawing/2014/main" id="{414DACD4-E232-6685-5361-0050F5D869C9}"/>
                  </a:ext>
                </a:extLst>
              </p:cNvPr>
              <p:cNvGrpSpPr>
                <a:grpSpLocks/>
              </p:cNvGrpSpPr>
              <p:nvPr/>
            </p:nvGrpSpPr>
            <p:grpSpPr bwMode="auto">
              <a:xfrm>
                <a:off x="2415" y="1871"/>
                <a:ext cx="174" cy="82"/>
                <a:chOff x="2415" y="1871"/>
                <a:chExt cx="174" cy="82"/>
              </a:xfrm>
            </p:grpSpPr>
            <p:sp>
              <p:nvSpPr>
                <p:cNvPr id="106623" name="Line 127">
                  <a:extLst>
                    <a:ext uri="{FF2B5EF4-FFF2-40B4-BE49-F238E27FC236}">
                      <a16:creationId xmlns:a16="http://schemas.microsoft.com/office/drawing/2014/main" id="{1C31CC09-8C76-5845-164E-53830DB19838}"/>
                    </a:ext>
                  </a:extLst>
                </p:cNvPr>
                <p:cNvSpPr>
                  <a:spLocks noChangeShapeType="1"/>
                </p:cNvSpPr>
                <p:nvPr/>
              </p:nvSpPr>
              <p:spPr bwMode="auto">
                <a:xfrm>
                  <a:off x="2415" y="1871"/>
                  <a:ext cx="174" cy="1"/>
                </a:xfrm>
                <a:prstGeom prst="line">
                  <a:avLst/>
                </a:prstGeom>
                <a:noFill/>
                <a:ln w="76200">
                  <a:solidFill>
                    <a:srgbClr val="FF00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624" name="Line 128">
                  <a:extLst>
                    <a:ext uri="{FF2B5EF4-FFF2-40B4-BE49-F238E27FC236}">
                      <a16:creationId xmlns:a16="http://schemas.microsoft.com/office/drawing/2014/main" id="{B8F929B0-11B8-10B5-958D-FEC4D1E1EDAD}"/>
                    </a:ext>
                  </a:extLst>
                </p:cNvPr>
                <p:cNvSpPr>
                  <a:spLocks noChangeShapeType="1"/>
                </p:cNvSpPr>
                <p:nvPr/>
              </p:nvSpPr>
              <p:spPr bwMode="auto">
                <a:xfrm>
                  <a:off x="2415" y="1952"/>
                  <a:ext cx="174" cy="1"/>
                </a:xfrm>
                <a:prstGeom prst="line">
                  <a:avLst/>
                </a:prstGeom>
                <a:noFill/>
                <a:ln w="76200">
                  <a:solidFill>
                    <a:srgbClr val="FF00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sp>
            <p:nvSpPr>
              <p:cNvPr id="106625" name="Line 129">
                <a:extLst>
                  <a:ext uri="{FF2B5EF4-FFF2-40B4-BE49-F238E27FC236}">
                    <a16:creationId xmlns:a16="http://schemas.microsoft.com/office/drawing/2014/main" id="{C0195100-DD59-92B0-46B9-BB81E2CE8C77}"/>
                  </a:ext>
                </a:extLst>
              </p:cNvPr>
              <p:cNvSpPr>
                <a:spLocks noChangeShapeType="1"/>
              </p:cNvSpPr>
              <p:nvPr/>
            </p:nvSpPr>
            <p:spPr bwMode="auto">
              <a:xfrm>
                <a:off x="2496" y="1970"/>
                <a:ext cx="1" cy="210"/>
              </a:xfrm>
              <a:prstGeom prst="line">
                <a:avLst/>
              </a:prstGeom>
              <a:noFill/>
              <a:ln w="38100">
                <a:solidFill>
                  <a:srgbClr val="66FF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626" name="Line 130">
                <a:extLst>
                  <a:ext uri="{FF2B5EF4-FFF2-40B4-BE49-F238E27FC236}">
                    <a16:creationId xmlns:a16="http://schemas.microsoft.com/office/drawing/2014/main" id="{B03EF663-866E-5E79-432B-8E4C2C58DCAB}"/>
                  </a:ext>
                </a:extLst>
              </p:cNvPr>
              <p:cNvSpPr>
                <a:spLocks noChangeShapeType="1"/>
              </p:cNvSpPr>
              <p:nvPr/>
            </p:nvSpPr>
            <p:spPr bwMode="auto">
              <a:xfrm>
                <a:off x="2502" y="2177"/>
                <a:ext cx="320" cy="1"/>
              </a:xfrm>
              <a:prstGeom prst="line">
                <a:avLst/>
              </a:prstGeom>
              <a:noFill/>
              <a:ln w="38100">
                <a:solidFill>
                  <a:srgbClr val="66FF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627" name="Line 131">
                <a:extLst>
                  <a:ext uri="{FF2B5EF4-FFF2-40B4-BE49-F238E27FC236}">
                    <a16:creationId xmlns:a16="http://schemas.microsoft.com/office/drawing/2014/main" id="{EC972528-71A4-E4FB-A547-F6B9811FC442}"/>
                  </a:ext>
                </a:extLst>
              </p:cNvPr>
              <p:cNvSpPr>
                <a:spLocks noChangeShapeType="1"/>
              </p:cNvSpPr>
              <p:nvPr/>
            </p:nvSpPr>
            <p:spPr bwMode="auto">
              <a:xfrm flipV="1">
                <a:off x="2821" y="1548"/>
                <a:ext cx="1" cy="621"/>
              </a:xfrm>
              <a:prstGeom prst="line">
                <a:avLst/>
              </a:prstGeom>
              <a:noFill/>
              <a:ln w="38100">
                <a:solidFill>
                  <a:srgbClr val="66FF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628" name="Rectangle 132">
                <a:extLst>
                  <a:ext uri="{FF2B5EF4-FFF2-40B4-BE49-F238E27FC236}">
                    <a16:creationId xmlns:a16="http://schemas.microsoft.com/office/drawing/2014/main" id="{C66CAACF-AC2E-B83F-FE2F-4CCA45ADC6BD}"/>
                  </a:ext>
                </a:extLst>
              </p:cNvPr>
              <p:cNvSpPr>
                <a:spLocks noChangeArrowheads="1"/>
              </p:cNvSpPr>
              <p:nvPr/>
            </p:nvSpPr>
            <p:spPr bwMode="auto">
              <a:xfrm>
                <a:off x="2769" y="1748"/>
                <a:ext cx="104" cy="267"/>
              </a:xfrm>
              <a:prstGeom prst="rect">
                <a:avLst/>
              </a:prstGeom>
              <a:solidFill>
                <a:srgbClr val="66FF66"/>
              </a:solidFill>
              <a:ln w="38100">
                <a:solidFill>
                  <a:srgbClr val="66FF66"/>
                </a:solidFill>
                <a:miter lim="800000"/>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629" name="Line 133">
                <a:extLst>
                  <a:ext uri="{FF2B5EF4-FFF2-40B4-BE49-F238E27FC236}">
                    <a16:creationId xmlns:a16="http://schemas.microsoft.com/office/drawing/2014/main" id="{E9BF4C63-2CD6-E546-0EF6-9DC4FAA35B64}"/>
                  </a:ext>
                </a:extLst>
              </p:cNvPr>
              <p:cNvSpPr>
                <a:spLocks noChangeShapeType="1"/>
              </p:cNvSpPr>
              <p:nvPr/>
            </p:nvSpPr>
            <p:spPr bwMode="auto">
              <a:xfrm>
                <a:off x="2657" y="2186"/>
                <a:ext cx="1" cy="218"/>
              </a:xfrm>
              <a:prstGeom prst="line">
                <a:avLst/>
              </a:prstGeom>
              <a:noFill/>
              <a:ln w="38100">
                <a:solidFill>
                  <a:srgbClr val="66FF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630" name="Rectangle 134">
                <a:extLst>
                  <a:ext uri="{FF2B5EF4-FFF2-40B4-BE49-F238E27FC236}">
                    <a16:creationId xmlns:a16="http://schemas.microsoft.com/office/drawing/2014/main" id="{28F45F90-52B3-163C-4A34-D3825C80D3F4}"/>
                  </a:ext>
                </a:extLst>
              </p:cNvPr>
              <p:cNvSpPr>
                <a:spLocks noChangeArrowheads="1"/>
              </p:cNvSpPr>
              <p:nvPr/>
            </p:nvSpPr>
            <p:spPr bwMode="auto">
              <a:xfrm>
                <a:off x="2625" y="2412"/>
                <a:ext cx="59" cy="223"/>
              </a:xfrm>
              <a:prstGeom prst="rect">
                <a:avLst/>
              </a:prstGeom>
              <a:solidFill>
                <a:schemeClr val="folHlink"/>
              </a:solidFill>
              <a:ln w="38100">
                <a:solidFill>
                  <a:schemeClr val="folHlink"/>
                </a:solidFill>
                <a:miter lim="800000"/>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631" name="Line 135">
                <a:extLst>
                  <a:ext uri="{FF2B5EF4-FFF2-40B4-BE49-F238E27FC236}">
                    <a16:creationId xmlns:a16="http://schemas.microsoft.com/office/drawing/2014/main" id="{7947819D-39DA-12D2-D5D8-979D4E234170}"/>
                  </a:ext>
                </a:extLst>
              </p:cNvPr>
              <p:cNvSpPr>
                <a:spLocks noChangeShapeType="1"/>
              </p:cNvSpPr>
              <p:nvPr/>
            </p:nvSpPr>
            <p:spPr bwMode="auto">
              <a:xfrm>
                <a:off x="2654" y="2656"/>
                <a:ext cx="1" cy="207"/>
              </a:xfrm>
              <a:prstGeom prst="line">
                <a:avLst/>
              </a:prstGeom>
              <a:noFill/>
              <a:ln w="38100">
                <a:solidFill>
                  <a:srgbClr val="66FF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632" name="Rectangle 136">
                <a:extLst>
                  <a:ext uri="{FF2B5EF4-FFF2-40B4-BE49-F238E27FC236}">
                    <a16:creationId xmlns:a16="http://schemas.microsoft.com/office/drawing/2014/main" id="{E75D11E4-E212-C145-17CD-E1EF06D90C4C}"/>
                  </a:ext>
                </a:extLst>
              </p:cNvPr>
              <p:cNvSpPr>
                <a:spLocks noChangeArrowheads="1"/>
              </p:cNvSpPr>
              <p:nvPr/>
            </p:nvSpPr>
            <p:spPr bwMode="auto">
              <a:xfrm>
                <a:off x="2266" y="2064"/>
                <a:ext cx="152" cy="1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66FF66"/>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b="1">
                    <a:solidFill>
                      <a:srgbClr val="FFCCFF"/>
                    </a:solidFill>
                    <a:latin typeface="Arial" panose="020B0604020202020204" pitchFamily="34" charset="0"/>
                  </a:rPr>
                  <a:t>Cf</a:t>
                </a:r>
                <a:endParaRPr lang="en-US" altLang="en-US" sz="2400" b="1">
                  <a:solidFill>
                    <a:srgbClr val="FFCCFF"/>
                  </a:solidFill>
                  <a:effectLst>
                    <a:outerShdw blurRad="38100" dist="38100" dir="2700000" algn="tl">
                      <a:srgbClr val="000000"/>
                    </a:outerShdw>
                  </a:effectLst>
                  <a:latin typeface="Times New Roman" panose="02020603050405020304" pitchFamily="18" charset="0"/>
                </a:endParaRPr>
              </a:p>
            </p:txBody>
          </p:sp>
          <p:sp>
            <p:nvSpPr>
              <p:cNvPr id="106633" name="Rectangle 137">
                <a:extLst>
                  <a:ext uri="{FF2B5EF4-FFF2-40B4-BE49-F238E27FC236}">
                    <a16:creationId xmlns:a16="http://schemas.microsoft.com/office/drawing/2014/main" id="{1E18A625-3227-1DD3-C96A-E2D9A1B88114}"/>
                  </a:ext>
                </a:extLst>
              </p:cNvPr>
              <p:cNvSpPr>
                <a:spLocks noChangeArrowheads="1"/>
              </p:cNvSpPr>
              <p:nvPr/>
            </p:nvSpPr>
            <p:spPr bwMode="auto">
              <a:xfrm>
                <a:off x="2981" y="1803"/>
                <a:ext cx="136" cy="1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66FF66"/>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b="1">
                    <a:solidFill>
                      <a:srgbClr val="FFCCFF"/>
                    </a:solidFill>
                    <a:latin typeface="Arial" panose="020B0604020202020204" pitchFamily="34" charset="0"/>
                  </a:rPr>
                  <a:t>Lf</a:t>
                </a:r>
                <a:endParaRPr lang="en-US" altLang="en-US" sz="2400" b="1">
                  <a:solidFill>
                    <a:srgbClr val="FFCCFF"/>
                  </a:solidFill>
                  <a:effectLst>
                    <a:outerShdw blurRad="38100" dist="38100" dir="2700000" algn="tl">
                      <a:srgbClr val="000000"/>
                    </a:outerShdw>
                  </a:effectLst>
                  <a:latin typeface="Times New Roman" panose="02020603050405020304" pitchFamily="18" charset="0"/>
                </a:endParaRPr>
              </a:p>
            </p:txBody>
          </p:sp>
          <p:sp>
            <p:nvSpPr>
              <p:cNvPr id="106634" name="Rectangle 138">
                <a:extLst>
                  <a:ext uri="{FF2B5EF4-FFF2-40B4-BE49-F238E27FC236}">
                    <a16:creationId xmlns:a16="http://schemas.microsoft.com/office/drawing/2014/main" id="{9B0266D9-7C47-DB6B-8DDA-5DEAE2E9300F}"/>
                  </a:ext>
                </a:extLst>
              </p:cNvPr>
              <p:cNvSpPr>
                <a:spLocks noChangeArrowheads="1"/>
              </p:cNvSpPr>
              <p:nvPr/>
            </p:nvSpPr>
            <p:spPr bwMode="auto">
              <a:xfrm>
                <a:off x="2366" y="2459"/>
                <a:ext cx="152" cy="1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66FF66"/>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b="1">
                    <a:solidFill>
                      <a:srgbClr val="FFCCFF"/>
                    </a:solidFill>
                    <a:latin typeface="Arial" panose="020B0604020202020204" pitchFamily="34" charset="0"/>
                  </a:rPr>
                  <a:t>Rf</a:t>
                </a:r>
                <a:endParaRPr lang="en-US" altLang="en-US" sz="2400" b="1">
                  <a:solidFill>
                    <a:srgbClr val="FFCCFF"/>
                  </a:solidFill>
                  <a:effectLst>
                    <a:outerShdw blurRad="38100" dist="38100" dir="2700000" algn="tl">
                      <a:srgbClr val="000000"/>
                    </a:outerShdw>
                  </a:effectLst>
                  <a:latin typeface="Times New Roman" panose="02020603050405020304" pitchFamily="18" charset="0"/>
                </a:endParaRPr>
              </a:p>
            </p:txBody>
          </p:sp>
          <p:sp>
            <p:nvSpPr>
              <p:cNvPr id="106635" name="Line 139">
                <a:extLst>
                  <a:ext uri="{FF2B5EF4-FFF2-40B4-BE49-F238E27FC236}">
                    <a16:creationId xmlns:a16="http://schemas.microsoft.com/office/drawing/2014/main" id="{686CB449-B224-1A37-81DB-52D34B3C6783}"/>
                  </a:ext>
                </a:extLst>
              </p:cNvPr>
              <p:cNvSpPr>
                <a:spLocks noChangeShapeType="1"/>
              </p:cNvSpPr>
              <p:nvPr/>
            </p:nvSpPr>
            <p:spPr bwMode="auto">
              <a:xfrm>
                <a:off x="2388" y="1539"/>
                <a:ext cx="713" cy="1"/>
              </a:xfrm>
              <a:prstGeom prst="line">
                <a:avLst/>
              </a:prstGeom>
              <a:noFill/>
              <a:ln w="76200">
                <a:solidFill>
                  <a:schemeClr va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6636" name="Line 140">
                <a:extLst>
                  <a:ext uri="{FF2B5EF4-FFF2-40B4-BE49-F238E27FC236}">
                    <a16:creationId xmlns:a16="http://schemas.microsoft.com/office/drawing/2014/main" id="{EB1DEC23-DFA1-2141-0D6A-C6280E547210}"/>
                  </a:ext>
                </a:extLst>
              </p:cNvPr>
              <p:cNvSpPr>
                <a:spLocks noChangeShapeType="1"/>
              </p:cNvSpPr>
              <p:nvPr/>
            </p:nvSpPr>
            <p:spPr bwMode="auto">
              <a:xfrm>
                <a:off x="2379" y="2876"/>
                <a:ext cx="713" cy="1"/>
              </a:xfrm>
              <a:prstGeom prst="line">
                <a:avLst/>
              </a:prstGeom>
              <a:noFill/>
              <a:ln w="76200">
                <a:solidFill>
                  <a:schemeClr va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sp>
          <p:nvSpPr>
            <p:cNvPr id="106637" name="Rectangle 141">
              <a:extLst>
                <a:ext uri="{FF2B5EF4-FFF2-40B4-BE49-F238E27FC236}">
                  <a16:creationId xmlns:a16="http://schemas.microsoft.com/office/drawing/2014/main" id="{11E93FB4-DD76-6F11-ECCA-E95211A5F590}"/>
                </a:ext>
              </a:extLst>
            </p:cNvPr>
            <p:cNvSpPr>
              <a:spLocks noChangeArrowheads="1"/>
            </p:cNvSpPr>
            <p:nvPr/>
          </p:nvSpPr>
          <p:spPr bwMode="auto">
            <a:xfrm>
              <a:off x="2152" y="432"/>
              <a:ext cx="2441" cy="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Times New Roman" panose="02020603050405020304" pitchFamily="18" charset="0"/>
                </a:rPr>
                <a:t>FSC Digital Model </a:t>
              </a:r>
            </a:p>
            <a:p>
              <a:pPr algn="ct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Times New Roman" panose="02020603050405020304" pitchFamily="18" charset="0"/>
                </a:rPr>
                <a:t>(Lf represented as inductor)</a:t>
              </a:r>
            </a:p>
          </p:txBody>
        </p:sp>
      </p:grpSp>
    </p:spTree>
  </p:cSld>
  <p:clrMapOvr>
    <a:masterClrMapping/>
  </p:clrMapOvr>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7668" name="Group 148">
            <a:extLst>
              <a:ext uri="{FF2B5EF4-FFF2-40B4-BE49-F238E27FC236}">
                <a16:creationId xmlns:a16="http://schemas.microsoft.com/office/drawing/2014/main" id="{2B1D24BC-6C48-E65B-E42F-2E50A1BEF459}"/>
              </a:ext>
            </a:extLst>
          </p:cNvPr>
          <p:cNvGrpSpPr>
            <a:grpSpLocks/>
          </p:cNvGrpSpPr>
          <p:nvPr/>
        </p:nvGrpSpPr>
        <p:grpSpPr bwMode="auto">
          <a:xfrm>
            <a:off x="2209801" y="609601"/>
            <a:ext cx="7745413" cy="5394325"/>
            <a:chOff x="432" y="384"/>
            <a:chExt cx="4879" cy="3398"/>
          </a:xfrm>
        </p:grpSpPr>
        <p:sp>
          <p:nvSpPr>
            <p:cNvPr id="107523" name="Rectangle 3">
              <a:extLst>
                <a:ext uri="{FF2B5EF4-FFF2-40B4-BE49-F238E27FC236}">
                  <a16:creationId xmlns:a16="http://schemas.microsoft.com/office/drawing/2014/main" id="{1453317B-6FF8-6855-4B10-58EC371FCD46}"/>
                </a:ext>
              </a:extLst>
            </p:cNvPr>
            <p:cNvSpPr>
              <a:spLocks noChangeArrowheads="1"/>
            </p:cNvSpPr>
            <p:nvPr/>
          </p:nvSpPr>
          <p:spPr bwMode="auto">
            <a:xfrm>
              <a:off x="2169" y="1152"/>
              <a:ext cx="2995" cy="2208"/>
            </a:xfrm>
            <a:prstGeom prst="rect">
              <a:avLst/>
            </a:prstGeom>
            <a:noFill/>
            <a:ln w="12700">
              <a:solidFill>
                <a:srgbClr val="B2B2B2"/>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24" name="Rectangle 4">
              <a:extLst>
                <a:ext uri="{FF2B5EF4-FFF2-40B4-BE49-F238E27FC236}">
                  <a16:creationId xmlns:a16="http://schemas.microsoft.com/office/drawing/2014/main" id="{75DF9C12-C6F2-6F5F-735F-8F3566988209}"/>
                </a:ext>
              </a:extLst>
            </p:cNvPr>
            <p:cNvSpPr>
              <a:spLocks noChangeArrowheads="1"/>
            </p:cNvSpPr>
            <p:nvPr/>
          </p:nvSpPr>
          <p:spPr bwMode="auto">
            <a:xfrm>
              <a:off x="2169" y="1152"/>
              <a:ext cx="2995" cy="2208"/>
            </a:xfrm>
            <a:prstGeom prst="rect">
              <a:avLst/>
            </a:prstGeom>
            <a:noFill/>
            <a:ln w="12700">
              <a:solidFill>
                <a:srgbClr val="B2B2B2"/>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25" name="Line 5">
              <a:extLst>
                <a:ext uri="{FF2B5EF4-FFF2-40B4-BE49-F238E27FC236}">
                  <a16:creationId xmlns:a16="http://schemas.microsoft.com/office/drawing/2014/main" id="{CBD96945-D0C9-9E11-5E97-397DE462E226}"/>
                </a:ext>
              </a:extLst>
            </p:cNvPr>
            <p:cNvSpPr>
              <a:spLocks noChangeShapeType="1"/>
            </p:cNvSpPr>
            <p:nvPr/>
          </p:nvSpPr>
          <p:spPr bwMode="auto">
            <a:xfrm flipV="1">
              <a:off x="2165" y="1148"/>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26" name="Line 6">
              <a:extLst>
                <a:ext uri="{FF2B5EF4-FFF2-40B4-BE49-F238E27FC236}">
                  <a16:creationId xmlns:a16="http://schemas.microsoft.com/office/drawing/2014/main" id="{2D1D04AD-CCF5-5A96-BCB7-BFED12383D7B}"/>
                </a:ext>
              </a:extLst>
            </p:cNvPr>
            <p:cNvSpPr>
              <a:spLocks noChangeShapeType="1"/>
            </p:cNvSpPr>
            <p:nvPr/>
          </p:nvSpPr>
          <p:spPr bwMode="auto">
            <a:xfrm flipV="1">
              <a:off x="3669" y="1148"/>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27" name="Line 7">
              <a:extLst>
                <a:ext uri="{FF2B5EF4-FFF2-40B4-BE49-F238E27FC236}">
                  <a16:creationId xmlns:a16="http://schemas.microsoft.com/office/drawing/2014/main" id="{9347A700-D23D-E319-8540-B0DA5C3884B7}"/>
                </a:ext>
              </a:extLst>
            </p:cNvPr>
            <p:cNvSpPr>
              <a:spLocks noChangeShapeType="1"/>
            </p:cNvSpPr>
            <p:nvPr/>
          </p:nvSpPr>
          <p:spPr bwMode="auto">
            <a:xfrm flipV="1">
              <a:off x="5168" y="1148"/>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28" name="Line 8">
              <a:extLst>
                <a:ext uri="{FF2B5EF4-FFF2-40B4-BE49-F238E27FC236}">
                  <a16:creationId xmlns:a16="http://schemas.microsoft.com/office/drawing/2014/main" id="{B6B751FC-F1B5-C3B1-86FA-E0469799D97B}"/>
                </a:ext>
              </a:extLst>
            </p:cNvPr>
            <p:cNvSpPr>
              <a:spLocks noChangeShapeType="1"/>
            </p:cNvSpPr>
            <p:nvPr/>
          </p:nvSpPr>
          <p:spPr bwMode="auto">
            <a:xfrm>
              <a:off x="2165" y="3364"/>
              <a:ext cx="3005"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29" name="Line 9">
              <a:extLst>
                <a:ext uri="{FF2B5EF4-FFF2-40B4-BE49-F238E27FC236}">
                  <a16:creationId xmlns:a16="http://schemas.microsoft.com/office/drawing/2014/main" id="{E531A072-0902-C50E-3DD7-D29A1A92161E}"/>
                </a:ext>
              </a:extLst>
            </p:cNvPr>
            <p:cNvSpPr>
              <a:spLocks noChangeShapeType="1"/>
            </p:cNvSpPr>
            <p:nvPr/>
          </p:nvSpPr>
          <p:spPr bwMode="auto">
            <a:xfrm>
              <a:off x="2165" y="3046"/>
              <a:ext cx="3005"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30" name="Line 10">
              <a:extLst>
                <a:ext uri="{FF2B5EF4-FFF2-40B4-BE49-F238E27FC236}">
                  <a16:creationId xmlns:a16="http://schemas.microsoft.com/office/drawing/2014/main" id="{13DE2267-6B24-8482-8D99-A5AB2AAF01B7}"/>
                </a:ext>
              </a:extLst>
            </p:cNvPr>
            <p:cNvSpPr>
              <a:spLocks noChangeShapeType="1"/>
            </p:cNvSpPr>
            <p:nvPr/>
          </p:nvSpPr>
          <p:spPr bwMode="auto">
            <a:xfrm>
              <a:off x="2165" y="2734"/>
              <a:ext cx="3005"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31" name="Line 11">
              <a:extLst>
                <a:ext uri="{FF2B5EF4-FFF2-40B4-BE49-F238E27FC236}">
                  <a16:creationId xmlns:a16="http://schemas.microsoft.com/office/drawing/2014/main" id="{90E7596E-41DD-AE6B-B30F-6EA0E24F68D7}"/>
                </a:ext>
              </a:extLst>
            </p:cNvPr>
            <p:cNvSpPr>
              <a:spLocks noChangeShapeType="1"/>
            </p:cNvSpPr>
            <p:nvPr/>
          </p:nvSpPr>
          <p:spPr bwMode="auto">
            <a:xfrm>
              <a:off x="2165" y="2415"/>
              <a:ext cx="3005"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32" name="Line 12">
              <a:extLst>
                <a:ext uri="{FF2B5EF4-FFF2-40B4-BE49-F238E27FC236}">
                  <a16:creationId xmlns:a16="http://schemas.microsoft.com/office/drawing/2014/main" id="{9B1B62CC-3B32-A717-9CD6-349163620195}"/>
                </a:ext>
              </a:extLst>
            </p:cNvPr>
            <p:cNvSpPr>
              <a:spLocks noChangeShapeType="1"/>
            </p:cNvSpPr>
            <p:nvPr/>
          </p:nvSpPr>
          <p:spPr bwMode="auto">
            <a:xfrm>
              <a:off x="2165" y="2096"/>
              <a:ext cx="3005"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33" name="Line 13">
              <a:extLst>
                <a:ext uri="{FF2B5EF4-FFF2-40B4-BE49-F238E27FC236}">
                  <a16:creationId xmlns:a16="http://schemas.microsoft.com/office/drawing/2014/main" id="{E4619445-A917-2341-9FAE-4D1981BCC392}"/>
                </a:ext>
              </a:extLst>
            </p:cNvPr>
            <p:cNvSpPr>
              <a:spLocks noChangeShapeType="1"/>
            </p:cNvSpPr>
            <p:nvPr/>
          </p:nvSpPr>
          <p:spPr bwMode="auto">
            <a:xfrm>
              <a:off x="2165" y="1778"/>
              <a:ext cx="3005"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34" name="Line 14">
              <a:extLst>
                <a:ext uri="{FF2B5EF4-FFF2-40B4-BE49-F238E27FC236}">
                  <a16:creationId xmlns:a16="http://schemas.microsoft.com/office/drawing/2014/main" id="{976376C1-30D0-89F0-1FD5-89AAF35A6DAA}"/>
                </a:ext>
              </a:extLst>
            </p:cNvPr>
            <p:cNvSpPr>
              <a:spLocks noChangeShapeType="1"/>
            </p:cNvSpPr>
            <p:nvPr/>
          </p:nvSpPr>
          <p:spPr bwMode="auto">
            <a:xfrm>
              <a:off x="2165" y="1466"/>
              <a:ext cx="3005"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35" name="Line 15">
              <a:extLst>
                <a:ext uri="{FF2B5EF4-FFF2-40B4-BE49-F238E27FC236}">
                  <a16:creationId xmlns:a16="http://schemas.microsoft.com/office/drawing/2014/main" id="{80521F9A-9B9F-B915-499F-1D5600083DF1}"/>
                </a:ext>
              </a:extLst>
            </p:cNvPr>
            <p:cNvSpPr>
              <a:spLocks noChangeShapeType="1"/>
            </p:cNvSpPr>
            <p:nvPr/>
          </p:nvSpPr>
          <p:spPr bwMode="auto">
            <a:xfrm>
              <a:off x="2165" y="1148"/>
              <a:ext cx="3005"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36" name="Line 16">
              <a:extLst>
                <a:ext uri="{FF2B5EF4-FFF2-40B4-BE49-F238E27FC236}">
                  <a16:creationId xmlns:a16="http://schemas.microsoft.com/office/drawing/2014/main" id="{A9566933-5450-9330-DFE5-A682A8BE4C3F}"/>
                </a:ext>
              </a:extLst>
            </p:cNvPr>
            <p:cNvSpPr>
              <a:spLocks noChangeShapeType="1"/>
            </p:cNvSpPr>
            <p:nvPr/>
          </p:nvSpPr>
          <p:spPr bwMode="auto">
            <a:xfrm>
              <a:off x="2165" y="3364"/>
              <a:ext cx="3005"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37" name="Line 17">
              <a:extLst>
                <a:ext uri="{FF2B5EF4-FFF2-40B4-BE49-F238E27FC236}">
                  <a16:creationId xmlns:a16="http://schemas.microsoft.com/office/drawing/2014/main" id="{62F30798-80AE-3FB3-E143-8AC9649CD951}"/>
                </a:ext>
              </a:extLst>
            </p:cNvPr>
            <p:cNvSpPr>
              <a:spLocks noChangeShapeType="1"/>
            </p:cNvSpPr>
            <p:nvPr/>
          </p:nvSpPr>
          <p:spPr bwMode="auto">
            <a:xfrm>
              <a:off x="2165" y="1148"/>
              <a:ext cx="3005"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38" name="Line 18">
              <a:extLst>
                <a:ext uri="{FF2B5EF4-FFF2-40B4-BE49-F238E27FC236}">
                  <a16:creationId xmlns:a16="http://schemas.microsoft.com/office/drawing/2014/main" id="{BA5A3AB2-7585-4C03-4025-0E1632E089E0}"/>
                </a:ext>
              </a:extLst>
            </p:cNvPr>
            <p:cNvSpPr>
              <a:spLocks noChangeShapeType="1"/>
            </p:cNvSpPr>
            <p:nvPr/>
          </p:nvSpPr>
          <p:spPr bwMode="auto">
            <a:xfrm flipV="1">
              <a:off x="2165" y="1148"/>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39" name="Line 19">
              <a:extLst>
                <a:ext uri="{FF2B5EF4-FFF2-40B4-BE49-F238E27FC236}">
                  <a16:creationId xmlns:a16="http://schemas.microsoft.com/office/drawing/2014/main" id="{D9C34BB5-F0BB-1192-6CE5-6AF4CE941F37}"/>
                </a:ext>
              </a:extLst>
            </p:cNvPr>
            <p:cNvSpPr>
              <a:spLocks noChangeShapeType="1"/>
            </p:cNvSpPr>
            <p:nvPr/>
          </p:nvSpPr>
          <p:spPr bwMode="auto">
            <a:xfrm flipV="1">
              <a:off x="5168" y="1148"/>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40" name="Line 20">
              <a:extLst>
                <a:ext uri="{FF2B5EF4-FFF2-40B4-BE49-F238E27FC236}">
                  <a16:creationId xmlns:a16="http://schemas.microsoft.com/office/drawing/2014/main" id="{651608B0-FCF4-6A08-93CA-D06ED9CD1644}"/>
                </a:ext>
              </a:extLst>
            </p:cNvPr>
            <p:cNvSpPr>
              <a:spLocks noChangeShapeType="1"/>
            </p:cNvSpPr>
            <p:nvPr/>
          </p:nvSpPr>
          <p:spPr bwMode="auto">
            <a:xfrm>
              <a:off x="2165" y="3364"/>
              <a:ext cx="3005"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41" name="Line 21">
              <a:extLst>
                <a:ext uri="{FF2B5EF4-FFF2-40B4-BE49-F238E27FC236}">
                  <a16:creationId xmlns:a16="http://schemas.microsoft.com/office/drawing/2014/main" id="{788AEA40-D553-0D9F-ECE1-11FFFA4EB5F5}"/>
                </a:ext>
              </a:extLst>
            </p:cNvPr>
            <p:cNvSpPr>
              <a:spLocks noChangeShapeType="1"/>
            </p:cNvSpPr>
            <p:nvPr/>
          </p:nvSpPr>
          <p:spPr bwMode="auto">
            <a:xfrm flipV="1">
              <a:off x="2165" y="1148"/>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42" name="Line 22">
              <a:extLst>
                <a:ext uri="{FF2B5EF4-FFF2-40B4-BE49-F238E27FC236}">
                  <a16:creationId xmlns:a16="http://schemas.microsoft.com/office/drawing/2014/main" id="{120F8DE6-6A0F-847A-09FF-4F40A71496B6}"/>
                </a:ext>
              </a:extLst>
            </p:cNvPr>
            <p:cNvSpPr>
              <a:spLocks noChangeShapeType="1"/>
            </p:cNvSpPr>
            <p:nvPr/>
          </p:nvSpPr>
          <p:spPr bwMode="auto">
            <a:xfrm flipV="1">
              <a:off x="2165" y="3350"/>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43" name="Line 23">
              <a:extLst>
                <a:ext uri="{FF2B5EF4-FFF2-40B4-BE49-F238E27FC236}">
                  <a16:creationId xmlns:a16="http://schemas.microsoft.com/office/drawing/2014/main" id="{E61274E2-7B1B-5C66-9C58-7DC9A2E07797}"/>
                </a:ext>
              </a:extLst>
            </p:cNvPr>
            <p:cNvSpPr>
              <a:spLocks noChangeShapeType="1"/>
            </p:cNvSpPr>
            <p:nvPr/>
          </p:nvSpPr>
          <p:spPr bwMode="auto">
            <a:xfrm>
              <a:off x="2165" y="1146"/>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44" name="Line 24">
              <a:extLst>
                <a:ext uri="{FF2B5EF4-FFF2-40B4-BE49-F238E27FC236}">
                  <a16:creationId xmlns:a16="http://schemas.microsoft.com/office/drawing/2014/main" id="{5697F4DB-F968-0583-763B-ACBA3A4DCB7B}"/>
                </a:ext>
              </a:extLst>
            </p:cNvPr>
            <p:cNvSpPr>
              <a:spLocks noChangeShapeType="1"/>
            </p:cNvSpPr>
            <p:nvPr/>
          </p:nvSpPr>
          <p:spPr bwMode="auto">
            <a:xfrm flipV="1">
              <a:off x="2165" y="1148"/>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45" name="Line 25">
              <a:extLst>
                <a:ext uri="{FF2B5EF4-FFF2-40B4-BE49-F238E27FC236}">
                  <a16:creationId xmlns:a16="http://schemas.microsoft.com/office/drawing/2014/main" id="{742C44FB-C611-FFAD-58B2-75A95BCE3BBB}"/>
                </a:ext>
              </a:extLst>
            </p:cNvPr>
            <p:cNvSpPr>
              <a:spLocks noChangeShapeType="1"/>
            </p:cNvSpPr>
            <p:nvPr/>
          </p:nvSpPr>
          <p:spPr bwMode="auto">
            <a:xfrm flipV="1">
              <a:off x="2165" y="3338"/>
              <a:ext cx="1" cy="2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46" name="Line 26">
              <a:extLst>
                <a:ext uri="{FF2B5EF4-FFF2-40B4-BE49-F238E27FC236}">
                  <a16:creationId xmlns:a16="http://schemas.microsoft.com/office/drawing/2014/main" id="{47478FCD-D8FA-3EBD-1883-6E9382C58F7F}"/>
                </a:ext>
              </a:extLst>
            </p:cNvPr>
            <p:cNvSpPr>
              <a:spLocks noChangeShapeType="1"/>
            </p:cNvSpPr>
            <p:nvPr/>
          </p:nvSpPr>
          <p:spPr bwMode="auto">
            <a:xfrm>
              <a:off x="2165" y="1148"/>
              <a:ext cx="1" cy="27"/>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47" name="Line 27">
              <a:extLst>
                <a:ext uri="{FF2B5EF4-FFF2-40B4-BE49-F238E27FC236}">
                  <a16:creationId xmlns:a16="http://schemas.microsoft.com/office/drawing/2014/main" id="{CCC948AB-950F-95C3-75EB-BA3A323EF7CF}"/>
                </a:ext>
              </a:extLst>
            </p:cNvPr>
            <p:cNvSpPr>
              <a:spLocks noChangeShapeType="1"/>
            </p:cNvSpPr>
            <p:nvPr/>
          </p:nvSpPr>
          <p:spPr bwMode="auto">
            <a:xfrm flipV="1">
              <a:off x="2615" y="3350"/>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48" name="Line 28">
              <a:extLst>
                <a:ext uri="{FF2B5EF4-FFF2-40B4-BE49-F238E27FC236}">
                  <a16:creationId xmlns:a16="http://schemas.microsoft.com/office/drawing/2014/main" id="{A900BA8B-AE85-AB20-578F-E9713B8BAFB6}"/>
                </a:ext>
              </a:extLst>
            </p:cNvPr>
            <p:cNvSpPr>
              <a:spLocks noChangeShapeType="1"/>
            </p:cNvSpPr>
            <p:nvPr/>
          </p:nvSpPr>
          <p:spPr bwMode="auto">
            <a:xfrm>
              <a:off x="2615" y="1146"/>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49" name="Line 29">
              <a:extLst>
                <a:ext uri="{FF2B5EF4-FFF2-40B4-BE49-F238E27FC236}">
                  <a16:creationId xmlns:a16="http://schemas.microsoft.com/office/drawing/2014/main" id="{BB923B16-53A6-9F9F-3559-E3256FFB915C}"/>
                </a:ext>
              </a:extLst>
            </p:cNvPr>
            <p:cNvSpPr>
              <a:spLocks noChangeShapeType="1"/>
            </p:cNvSpPr>
            <p:nvPr/>
          </p:nvSpPr>
          <p:spPr bwMode="auto">
            <a:xfrm flipV="1">
              <a:off x="2615" y="1148"/>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50" name="Line 30">
              <a:extLst>
                <a:ext uri="{FF2B5EF4-FFF2-40B4-BE49-F238E27FC236}">
                  <a16:creationId xmlns:a16="http://schemas.microsoft.com/office/drawing/2014/main" id="{D5E346D8-376C-06D9-DEAE-79D8B4B1E82D}"/>
                </a:ext>
              </a:extLst>
            </p:cNvPr>
            <p:cNvSpPr>
              <a:spLocks noChangeShapeType="1"/>
            </p:cNvSpPr>
            <p:nvPr/>
          </p:nvSpPr>
          <p:spPr bwMode="auto">
            <a:xfrm flipV="1">
              <a:off x="2878" y="3350"/>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51" name="Line 31">
              <a:extLst>
                <a:ext uri="{FF2B5EF4-FFF2-40B4-BE49-F238E27FC236}">
                  <a16:creationId xmlns:a16="http://schemas.microsoft.com/office/drawing/2014/main" id="{1555A6C6-88E4-39BD-E9A3-58D3E6B9EE2B}"/>
                </a:ext>
              </a:extLst>
            </p:cNvPr>
            <p:cNvSpPr>
              <a:spLocks noChangeShapeType="1"/>
            </p:cNvSpPr>
            <p:nvPr/>
          </p:nvSpPr>
          <p:spPr bwMode="auto">
            <a:xfrm>
              <a:off x="2878" y="1146"/>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52" name="Line 32">
              <a:extLst>
                <a:ext uri="{FF2B5EF4-FFF2-40B4-BE49-F238E27FC236}">
                  <a16:creationId xmlns:a16="http://schemas.microsoft.com/office/drawing/2014/main" id="{C5155C03-34AC-C188-4E61-B8D36916BAD5}"/>
                </a:ext>
              </a:extLst>
            </p:cNvPr>
            <p:cNvSpPr>
              <a:spLocks noChangeShapeType="1"/>
            </p:cNvSpPr>
            <p:nvPr/>
          </p:nvSpPr>
          <p:spPr bwMode="auto">
            <a:xfrm flipV="1">
              <a:off x="2878" y="1148"/>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53" name="Line 33">
              <a:extLst>
                <a:ext uri="{FF2B5EF4-FFF2-40B4-BE49-F238E27FC236}">
                  <a16:creationId xmlns:a16="http://schemas.microsoft.com/office/drawing/2014/main" id="{1D70D56E-923C-E3E6-836E-5BEC4CB9D690}"/>
                </a:ext>
              </a:extLst>
            </p:cNvPr>
            <p:cNvSpPr>
              <a:spLocks noChangeShapeType="1"/>
            </p:cNvSpPr>
            <p:nvPr/>
          </p:nvSpPr>
          <p:spPr bwMode="auto">
            <a:xfrm flipV="1">
              <a:off x="3066" y="3350"/>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54" name="Line 34">
              <a:extLst>
                <a:ext uri="{FF2B5EF4-FFF2-40B4-BE49-F238E27FC236}">
                  <a16:creationId xmlns:a16="http://schemas.microsoft.com/office/drawing/2014/main" id="{F6BD34FB-0F19-7CD1-48B3-4ABA570EA732}"/>
                </a:ext>
              </a:extLst>
            </p:cNvPr>
            <p:cNvSpPr>
              <a:spLocks noChangeShapeType="1"/>
            </p:cNvSpPr>
            <p:nvPr/>
          </p:nvSpPr>
          <p:spPr bwMode="auto">
            <a:xfrm>
              <a:off x="3066" y="1146"/>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55" name="Line 35">
              <a:extLst>
                <a:ext uri="{FF2B5EF4-FFF2-40B4-BE49-F238E27FC236}">
                  <a16:creationId xmlns:a16="http://schemas.microsoft.com/office/drawing/2014/main" id="{11788D93-DAB8-E87C-73FD-2A516CDEE1DE}"/>
                </a:ext>
              </a:extLst>
            </p:cNvPr>
            <p:cNvSpPr>
              <a:spLocks noChangeShapeType="1"/>
            </p:cNvSpPr>
            <p:nvPr/>
          </p:nvSpPr>
          <p:spPr bwMode="auto">
            <a:xfrm flipV="1">
              <a:off x="3066" y="1148"/>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56" name="Line 36">
              <a:extLst>
                <a:ext uri="{FF2B5EF4-FFF2-40B4-BE49-F238E27FC236}">
                  <a16:creationId xmlns:a16="http://schemas.microsoft.com/office/drawing/2014/main" id="{CBEAF020-8667-9839-29FB-AF1DE824AD1F}"/>
                </a:ext>
              </a:extLst>
            </p:cNvPr>
            <p:cNvSpPr>
              <a:spLocks noChangeShapeType="1"/>
            </p:cNvSpPr>
            <p:nvPr/>
          </p:nvSpPr>
          <p:spPr bwMode="auto">
            <a:xfrm flipV="1">
              <a:off x="3212" y="3350"/>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57" name="Line 37">
              <a:extLst>
                <a:ext uri="{FF2B5EF4-FFF2-40B4-BE49-F238E27FC236}">
                  <a16:creationId xmlns:a16="http://schemas.microsoft.com/office/drawing/2014/main" id="{F9F67B08-EC88-F4DD-F437-3B05CCF75FA0}"/>
                </a:ext>
              </a:extLst>
            </p:cNvPr>
            <p:cNvSpPr>
              <a:spLocks noChangeShapeType="1"/>
            </p:cNvSpPr>
            <p:nvPr/>
          </p:nvSpPr>
          <p:spPr bwMode="auto">
            <a:xfrm>
              <a:off x="3212" y="1146"/>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58" name="Line 38">
              <a:extLst>
                <a:ext uri="{FF2B5EF4-FFF2-40B4-BE49-F238E27FC236}">
                  <a16:creationId xmlns:a16="http://schemas.microsoft.com/office/drawing/2014/main" id="{42CD9E62-D848-B42F-D9EE-371C11ABCC05}"/>
                </a:ext>
              </a:extLst>
            </p:cNvPr>
            <p:cNvSpPr>
              <a:spLocks noChangeShapeType="1"/>
            </p:cNvSpPr>
            <p:nvPr/>
          </p:nvSpPr>
          <p:spPr bwMode="auto">
            <a:xfrm flipV="1">
              <a:off x="3212" y="1148"/>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59" name="Line 39">
              <a:extLst>
                <a:ext uri="{FF2B5EF4-FFF2-40B4-BE49-F238E27FC236}">
                  <a16:creationId xmlns:a16="http://schemas.microsoft.com/office/drawing/2014/main" id="{D69DB54C-A5AF-B125-4971-0D6CFE1A9866}"/>
                </a:ext>
              </a:extLst>
            </p:cNvPr>
            <p:cNvSpPr>
              <a:spLocks noChangeShapeType="1"/>
            </p:cNvSpPr>
            <p:nvPr/>
          </p:nvSpPr>
          <p:spPr bwMode="auto">
            <a:xfrm flipV="1">
              <a:off x="3330" y="3350"/>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60" name="Line 40">
              <a:extLst>
                <a:ext uri="{FF2B5EF4-FFF2-40B4-BE49-F238E27FC236}">
                  <a16:creationId xmlns:a16="http://schemas.microsoft.com/office/drawing/2014/main" id="{922C409F-AFB0-B798-B024-4699BA2089B2}"/>
                </a:ext>
              </a:extLst>
            </p:cNvPr>
            <p:cNvSpPr>
              <a:spLocks noChangeShapeType="1"/>
            </p:cNvSpPr>
            <p:nvPr/>
          </p:nvSpPr>
          <p:spPr bwMode="auto">
            <a:xfrm>
              <a:off x="3330" y="1146"/>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61" name="Line 41">
              <a:extLst>
                <a:ext uri="{FF2B5EF4-FFF2-40B4-BE49-F238E27FC236}">
                  <a16:creationId xmlns:a16="http://schemas.microsoft.com/office/drawing/2014/main" id="{249E61F4-5D32-A795-1B00-F72994C6C8DB}"/>
                </a:ext>
              </a:extLst>
            </p:cNvPr>
            <p:cNvSpPr>
              <a:spLocks noChangeShapeType="1"/>
            </p:cNvSpPr>
            <p:nvPr/>
          </p:nvSpPr>
          <p:spPr bwMode="auto">
            <a:xfrm flipV="1">
              <a:off x="3330" y="1148"/>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62" name="Line 42">
              <a:extLst>
                <a:ext uri="{FF2B5EF4-FFF2-40B4-BE49-F238E27FC236}">
                  <a16:creationId xmlns:a16="http://schemas.microsoft.com/office/drawing/2014/main" id="{871CA03A-33CC-35B8-934E-49DCAF13B226}"/>
                </a:ext>
              </a:extLst>
            </p:cNvPr>
            <p:cNvSpPr>
              <a:spLocks noChangeShapeType="1"/>
            </p:cNvSpPr>
            <p:nvPr/>
          </p:nvSpPr>
          <p:spPr bwMode="auto">
            <a:xfrm flipV="1">
              <a:off x="3433" y="3350"/>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63" name="Line 43">
              <a:extLst>
                <a:ext uri="{FF2B5EF4-FFF2-40B4-BE49-F238E27FC236}">
                  <a16:creationId xmlns:a16="http://schemas.microsoft.com/office/drawing/2014/main" id="{BF138820-0FF9-BB55-A0FA-1AC7035174E5}"/>
                </a:ext>
              </a:extLst>
            </p:cNvPr>
            <p:cNvSpPr>
              <a:spLocks noChangeShapeType="1"/>
            </p:cNvSpPr>
            <p:nvPr/>
          </p:nvSpPr>
          <p:spPr bwMode="auto">
            <a:xfrm>
              <a:off x="3433" y="1146"/>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64" name="Line 44">
              <a:extLst>
                <a:ext uri="{FF2B5EF4-FFF2-40B4-BE49-F238E27FC236}">
                  <a16:creationId xmlns:a16="http://schemas.microsoft.com/office/drawing/2014/main" id="{D668E144-05E8-F2AB-D2CE-426D8BCC7E67}"/>
                </a:ext>
              </a:extLst>
            </p:cNvPr>
            <p:cNvSpPr>
              <a:spLocks noChangeShapeType="1"/>
            </p:cNvSpPr>
            <p:nvPr/>
          </p:nvSpPr>
          <p:spPr bwMode="auto">
            <a:xfrm flipV="1">
              <a:off x="3433" y="1148"/>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65" name="Line 45">
              <a:extLst>
                <a:ext uri="{FF2B5EF4-FFF2-40B4-BE49-F238E27FC236}">
                  <a16:creationId xmlns:a16="http://schemas.microsoft.com/office/drawing/2014/main" id="{A211C24E-58E0-0AE6-BBAD-4C408F458284}"/>
                </a:ext>
              </a:extLst>
            </p:cNvPr>
            <p:cNvSpPr>
              <a:spLocks noChangeShapeType="1"/>
            </p:cNvSpPr>
            <p:nvPr/>
          </p:nvSpPr>
          <p:spPr bwMode="auto">
            <a:xfrm flipV="1">
              <a:off x="3523" y="3350"/>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66" name="Line 46">
              <a:extLst>
                <a:ext uri="{FF2B5EF4-FFF2-40B4-BE49-F238E27FC236}">
                  <a16:creationId xmlns:a16="http://schemas.microsoft.com/office/drawing/2014/main" id="{905E0AFD-3D09-C810-FC86-5C6F180F222B}"/>
                </a:ext>
              </a:extLst>
            </p:cNvPr>
            <p:cNvSpPr>
              <a:spLocks noChangeShapeType="1"/>
            </p:cNvSpPr>
            <p:nvPr/>
          </p:nvSpPr>
          <p:spPr bwMode="auto">
            <a:xfrm>
              <a:off x="3523" y="1146"/>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67" name="Line 47">
              <a:extLst>
                <a:ext uri="{FF2B5EF4-FFF2-40B4-BE49-F238E27FC236}">
                  <a16:creationId xmlns:a16="http://schemas.microsoft.com/office/drawing/2014/main" id="{18FBA587-3118-B395-4339-D2BD875FF739}"/>
                </a:ext>
              </a:extLst>
            </p:cNvPr>
            <p:cNvSpPr>
              <a:spLocks noChangeShapeType="1"/>
            </p:cNvSpPr>
            <p:nvPr/>
          </p:nvSpPr>
          <p:spPr bwMode="auto">
            <a:xfrm flipV="1">
              <a:off x="3523" y="1148"/>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68" name="Line 48">
              <a:extLst>
                <a:ext uri="{FF2B5EF4-FFF2-40B4-BE49-F238E27FC236}">
                  <a16:creationId xmlns:a16="http://schemas.microsoft.com/office/drawing/2014/main" id="{EFACD091-BF1B-24C7-D3E8-B1CDAB17201E}"/>
                </a:ext>
              </a:extLst>
            </p:cNvPr>
            <p:cNvSpPr>
              <a:spLocks noChangeShapeType="1"/>
            </p:cNvSpPr>
            <p:nvPr/>
          </p:nvSpPr>
          <p:spPr bwMode="auto">
            <a:xfrm flipV="1">
              <a:off x="3600" y="3350"/>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69" name="Line 49">
              <a:extLst>
                <a:ext uri="{FF2B5EF4-FFF2-40B4-BE49-F238E27FC236}">
                  <a16:creationId xmlns:a16="http://schemas.microsoft.com/office/drawing/2014/main" id="{31291098-5476-6375-0E63-A9F90E0E0571}"/>
                </a:ext>
              </a:extLst>
            </p:cNvPr>
            <p:cNvSpPr>
              <a:spLocks noChangeShapeType="1"/>
            </p:cNvSpPr>
            <p:nvPr/>
          </p:nvSpPr>
          <p:spPr bwMode="auto">
            <a:xfrm>
              <a:off x="3600" y="1146"/>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70" name="Line 50">
              <a:extLst>
                <a:ext uri="{FF2B5EF4-FFF2-40B4-BE49-F238E27FC236}">
                  <a16:creationId xmlns:a16="http://schemas.microsoft.com/office/drawing/2014/main" id="{2D0C0041-B3F1-AE92-A48B-38E5E1433DCB}"/>
                </a:ext>
              </a:extLst>
            </p:cNvPr>
            <p:cNvSpPr>
              <a:spLocks noChangeShapeType="1"/>
            </p:cNvSpPr>
            <p:nvPr/>
          </p:nvSpPr>
          <p:spPr bwMode="auto">
            <a:xfrm flipV="1">
              <a:off x="3600" y="1148"/>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71" name="Line 51">
              <a:extLst>
                <a:ext uri="{FF2B5EF4-FFF2-40B4-BE49-F238E27FC236}">
                  <a16:creationId xmlns:a16="http://schemas.microsoft.com/office/drawing/2014/main" id="{540333DF-12E1-43C6-C4CA-15BCC297226B}"/>
                </a:ext>
              </a:extLst>
            </p:cNvPr>
            <p:cNvSpPr>
              <a:spLocks noChangeShapeType="1"/>
            </p:cNvSpPr>
            <p:nvPr/>
          </p:nvSpPr>
          <p:spPr bwMode="auto">
            <a:xfrm flipV="1">
              <a:off x="3669" y="3350"/>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72" name="Line 52">
              <a:extLst>
                <a:ext uri="{FF2B5EF4-FFF2-40B4-BE49-F238E27FC236}">
                  <a16:creationId xmlns:a16="http://schemas.microsoft.com/office/drawing/2014/main" id="{CBD508BF-9219-B50E-5255-8593B26F1069}"/>
                </a:ext>
              </a:extLst>
            </p:cNvPr>
            <p:cNvSpPr>
              <a:spLocks noChangeShapeType="1"/>
            </p:cNvSpPr>
            <p:nvPr/>
          </p:nvSpPr>
          <p:spPr bwMode="auto">
            <a:xfrm>
              <a:off x="3669" y="1146"/>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73" name="Line 53">
              <a:extLst>
                <a:ext uri="{FF2B5EF4-FFF2-40B4-BE49-F238E27FC236}">
                  <a16:creationId xmlns:a16="http://schemas.microsoft.com/office/drawing/2014/main" id="{D97DA341-FC82-1D8C-9DCD-7D89004CF003}"/>
                </a:ext>
              </a:extLst>
            </p:cNvPr>
            <p:cNvSpPr>
              <a:spLocks noChangeShapeType="1"/>
            </p:cNvSpPr>
            <p:nvPr/>
          </p:nvSpPr>
          <p:spPr bwMode="auto">
            <a:xfrm flipV="1">
              <a:off x="3669" y="1148"/>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74" name="Line 54">
              <a:extLst>
                <a:ext uri="{FF2B5EF4-FFF2-40B4-BE49-F238E27FC236}">
                  <a16:creationId xmlns:a16="http://schemas.microsoft.com/office/drawing/2014/main" id="{D7B2B488-82AF-2E74-BF77-D95E1D6D8A5D}"/>
                </a:ext>
              </a:extLst>
            </p:cNvPr>
            <p:cNvSpPr>
              <a:spLocks noChangeShapeType="1"/>
            </p:cNvSpPr>
            <p:nvPr/>
          </p:nvSpPr>
          <p:spPr bwMode="auto">
            <a:xfrm flipV="1">
              <a:off x="3669" y="3338"/>
              <a:ext cx="1" cy="2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75" name="Line 55">
              <a:extLst>
                <a:ext uri="{FF2B5EF4-FFF2-40B4-BE49-F238E27FC236}">
                  <a16:creationId xmlns:a16="http://schemas.microsoft.com/office/drawing/2014/main" id="{288D1F1A-CC19-48F7-18FB-B9CC57D2393F}"/>
                </a:ext>
              </a:extLst>
            </p:cNvPr>
            <p:cNvSpPr>
              <a:spLocks noChangeShapeType="1"/>
            </p:cNvSpPr>
            <p:nvPr/>
          </p:nvSpPr>
          <p:spPr bwMode="auto">
            <a:xfrm>
              <a:off x="3669" y="1148"/>
              <a:ext cx="1" cy="27"/>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76" name="Line 56">
              <a:extLst>
                <a:ext uri="{FF2B5EF4-FFF2-40B4-BE49-F238E27FC236}">
                  <a16:creationId xmlns:a16="http://schemas.microsoft.com/office/drawing/2014/main" id="{4E8D50D0-F3E0-5BDB-388A-40AA53A0CA24}"/>
                </a:ext>
              </a:extLst>
            </p:cNvPr>
            <p:cNvSpPr>
              <a:spLocks noChangeShapeType="1"/>
            </p:cNvSpPr>
            <p:nvPr/>
          </p:nvSpPr>
          <p:spPr bwMode="auto">
            <a:xfrm flipV="1">
              <a:off x="4120" y="3350"/>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77" name="Line 57">
              <a:extLst>
                <a:ext uri="{FF2B5EF4-FFF2-40B4-BE49-F238E27FC236}">
                  <a16:creationId xmlns:a16="http://schemas.microsoft.com/office/drawing/2014/main" id="{63EAC805-7E66-6FB8-352B-06723EB79F77}"/>
                </a:ext>
              </a:extLst>
            </p:cNvPr>
            <p:cNvSpPr>
              <a:spLocks noChangeShapeType="1"/>
            </p:cNvSpPr>
            <p:nvPr/>
          </p:nvSpPr>
          <p:spPr bwMode="auto">
            <a:xfrm>
              <a:off x="4120" y="1146"/>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78" name="Line 58">
              <a:extLst>
                <a:ext uri="{FF2B5EF4-FFF2-40B4-BE49-F238E27FC236}">
                  <a16:creationId xmlns:a16="http://schemas.microsoft.com/office/drawing/2014/main" id="{7BFEA8C8-ABCE-1679-A760-1416A7A591BF}"/>
                </a:ext>
              </a:extLst>
            </p:cNvPr>
            <p:cNvSpPr>
              <a:spLocks noChangeShapeType="1"/>
            </p:cNvSpPr>
            <p:nvPr/>
          </p:nvSpPr>
          <p:spPr bwMode="auto">
            <a:xfrm flipV="1">
              <a:off x="4120" y="1148"/>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79" name="Line 59">
              <a:extLst>
                <a:ext uri="{FF2B5EF4-FFF2-40B4-BE49-F238E27FC236}">
                  <a16:creationId xmlns:a16="http://schemas.microsoft.com/office/drawing/2014/main" id="{F19B211B-48C9-AE39-F163-F12AE5D86105}"/>
                </a:ext>
              </a:extLst>
            </p:cNvPr>
            <p:cNvSpPr>
              <a:spLocks noChangeShapeType="1"/>
            </p:cNvSpPr>
            <p:nvPr/>
          </p:nvSpPr>
          <p:spPr bwMode="auto">
            <a:xfrm flipV="1">
              <a:off x="4384" y="3350"/>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80" name="Line 60">
              <a:extLst>
                <a:ext uri="{FF2B5EF4-FFF2-40B4-BE49-F238E27FC236}">
                  <a16:creationId xmlns:a16="http://schemas.microsoft.com/office/drawing/2014/main" id="{8C3F0AA8-F4CF-2A4D-98FC-FE3882D2CE3C}"/>
                </a:ext>
              </a:extLst>
            </p:cNvPr>
            <p:cNvSpPr>
              <a:spLocks noChangeShapeType="1"/>
            </p:cNvSpPr>
            <p:nvPr/>
          </p:nvSpPr>
          <p:spPr bwMode="auto">
            <a:xfrm>
              <a:off x="4384" y="1146"/>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81" name="Line 61">
              <a:extLst>
                <a:ext uri="{FF2B5EF4-FFF2-40B4-BE49-F238E27FC236}">
                  <a16:creationId xmlns:a16="http://schemas.microsoft.com/office/drawing/2014/main" id="{A0690401-4935-75ED-9A8A-6D16A9F9FF06}"/>
                </a:ext>
              </a:extLst>
            </p:cNvPr>
            <p:cNvSpPr>
              <a:spLocks noChangeShapeType="1"/>
            </p:cNvSpPr>
            <p:nvPr/>
          </p:nvSpPr>
          <p:spPr bwMode="auto">
            <a:xfrm flipV="1">
              <a:off x="4384" y="1148"/>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82" name="Line 62">
              <a:extLst>
                <a:ext uri="{FF2B5EF4-FFF2-40B4-BE49-F238E27FC236}">
                  <a16:creationId xmlns:a16="http://schemas.microsoft.com/office/drawing/2014/main" id="{B4E66588-9B5B-291C-8E7C-8D4175199436}"/>
                </a:ext>
              </a:extLst>
            </p:cNvPr>
            <p:cNvSpPr>
              <a:spLocks noChangeShapeType="1"/>
            </p:cNvSpPr>
            <p:nvPr/>
          </p:nvSpPr>
          <p:spPr bwMode="auto">
            <a:xfrm flipV="1">
              <a:off x="4571" y="3350"/>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83" name="Line 63">
              <a:extLst>
                <a:ext uri="{FF2B5EF4-FFF2-40B4-BE49-F238E27FC236}">
                  <a16:creationId xmlns:a16="http://schemas.microsoft.com/office/drawing/2014/main" id="{33623622-805C-7438-84A5-EF1B9B341D17}"/>
                </a:ext>
              </a:extLst>
            </p:cNvPr>
            <p:cNvSpPr>
              <a:spLocks noChangeShapeType="1"/>
            </p:cNvSpPr>
            <p:nvPr/>
          </p:nvSpPr>
          <p:spPr bwMode="auto">
            <a:xfrm>
              <a:off x="4571" y="1146"/>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84" name="Line 64">
              <a:extLst>
                <a:ext uri="{FF2B5EF4-FFF2-40B4-BE49-F238E27FC236}">
                  <a16:creationId xmlns:a16="http://schemas.microsoft.com/office/drawing/2014/main" id="{E8004D66-3953-B7BD-C5BD-F308E445F558}"/>
                </a:ext>
              </a:extLst>
            </p:cNvPr>
            <p:cNvSpPr>
              <a:spLocks noChangeShapeType="1"/>
            </p:cNvSpPr>
            <p:nvPr/>
          </p:nvSpPr>
          <p:spPr bwMode="auto">
            <a:xfrm flipV="1">
              <a:off x="4571" y="1148"/>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85" name="Line 65">
              <a:extLst>
                <a:ext uri="{FF2B5EF4-FFF2-40B4-BE49-F238E27FC236}">
                  <a16:creationId xmlns:a16="http://schemas.microsoft.com/office/drawing/2014/main" id="{32AE63E1-C927-03E5-26A9-836642C61189}"/>
                </a:ext>
              </a:extLst>
            </p:cNvPr>
            <p:cNvSpPr>
              <a:spLocks noChangeShapeType="1"/>
            </p:cNvSpPr>
            <p:nvPr/>
          </p:nvSpPr>
          <p:spPr bwMode="auto">
            <a:xfrm flipV="1">
              <a:off x="4716" y="3350"/>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86" name="Line 66">
              <a:extLst>
                <a:ext uri="{FF2B5EF4-FFF2-40B4-BE49-F238E27FC236}">
                  <a16:creationId xmlns:a16="http://schemas.microsoft.com/office/drawing/2014/main" id="{2A777CA8-4F18-0925-81B0-50E7931C5AD2}"/>
                </a:ext>
              </a:extLst>
            </p:cNvPr>
            <p:cNvSpPr>
              <a:spLocks noChangeShapeType="1"/>
            </p:cNvSpPr>
            <p:nvPr/>
          </p:nvSpPr>
          <p:spPr bwMode="auto">
            <a:xfrm>
              <a:off x="4716" y="1146"/>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87" name="Line 67">
              <a:extLst>
                <a:ext uri="{FF2B5EF4-FFF2-40B4-BE49-F238E27FC236}">
                  <a16:creationId xmlns:a16="http://schemas.microsoft.com/office/drawing/2014/main" id="{4789FF78-D35E-5256-3F86-67DB06E2CB0A}"/>
                </a:ext>
              </a:extLst>
            </p:cNvPr>
            <p:cNvSpPr>
              <a:spLocks noChangeShapeType="1"/>
            </p:cNvSpPr>
            <p:nvPr/>
          </p:nvSpPr>
          <p:spPr bwMode="auto">
            <a:xfrm flipV="1">
              <a:off x="4716" y="1148"/>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88" name="Line 68">
              <a:extLst>
                <a:ext uri="{FF2B5EF4-FFF2-40B4-BE49-F238E27FC236}">
                  <a16:creationId xmlns:a16="http://schemas.microsoft.com/office/drawing/2014/main" id="{3D61CA26-224E-0611-0D89-13AB9C2467C1}"/>
                </a:ext>
              </a:extLst>
            </p:cNvPr>
            <p:cNvSpPr>
              <a:spLocks noChangeShapeType="1"/>
            </p:cNvSpPr>
            <p:nvPr/>
          </p:nvSpPr>
          <p:spPr bwMode="auto">
            <a:xfrm flipV="1">
              <a:off x="4834" y="3350"/>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89" name="Line 69">
              <a:extLst>
                <a:ext uri="{FF2B5EF4-FFF2-40B4-BE49-F238E27FC236}">
                  <a16:creationId xmlns:a16="http://schemas.microsoft.com/office/drawing/2014/main" id="{AA044FEF-2671-C18F-46CF-352A71D22580}"/>
                </a:ext>
              </a:extLst>
            </p:cNvPr>
            <p:cNvSpPr>
              <a:spLocks noChangeShapeType="1"/>
            </p:cNvSpPr>
            <p:nvPr/>
          </p:nvSpPr>
          <p:spPr bwMode="auto">
            <a:xfrm>
              <a:off x="4834" y="1146"/>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90" name="Line 70">
              <a:extLst>
                <a:ext uri="{FF2B5EF4-FFF2-40B4-BE49-F238E27FC236}">
                  <a16:creationId xmlns:a16="http://schemas.microsoft.com/office/drawing/2014/main" id="{7A04EF8E-0489-A71A-7630-0B4A06135C1A}"/>
                </a:ext>
              </a:extLst>
            </p:cNvPr>
            <p:cNvSpPr>
              <a:spLocks noChangeShapeType="1"/>
            </p:cNvSpPr>
            <p:nvPr/>
          </p:nvSpPr>
          <p:spPr bwMode="auto">
            <a:xfrm flipV="1">
              <a:off x="4834" y="1148"/>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91" name="Line 71">
              <a:extLst>
                <a:ext uri="{FF2B5EF4-FFF2-40B4-BE49-F238E27FC236}">
                  <a16:creationId xmlns:a16="http://schemas.microsoft.com/office/drawing/2014/main" id="{A7D7DCD8-6C71-645D-E28F-392847368776}"/>
                </a:ext>
              </a:extLst>
            </p:cNvPr>
            <p:cNvSpPr>
              <a:spLocks noChangeShapeType="1"/>
            </p:cNvSpPr>
            <p:nvPr/>
          </p:nvSpPr>
          <p:spPr bwMode="auto">
            <a:xfrm flipV="1">
              <a:off x="4932" y="3350"/>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92" name="Line 72">
              <a:extLst>
                <a:ext uri="{FF2B5EF4-FFF2-40B4-BE49-F238E27FC236}">
                  <a16:creationId xmlns:a16="http://schemas.microsoft.com/office/drawing/2014/main" id="{C61BC315-657F-2889-5E72-EEB73A1FFBE9}"/>
                </a:ext>
              </a:extLst>
            </p:cNvPr>
            <p:cNvSpPr>
              <a:spLocks noChangeShapeType="1"/>
            </p:cNvSpPr>
            <p:nvPr/>
          </p:nvSpPr>
          <p:spPr bwMode="auto">
            <a:xfrm>
              <a:off x="4932" y="1146"/>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93" name="Line 73">
              <a:extLst>
                <a:ext uri="{FF2B5EF4-FFF2-40B4-BE49-F238E27FC236}">
                  <a16:creationId xmlns:a16="http://schemas.microsoft.com/office/drawing/2014/main" id="{B9B707F1-E085-F7F9-15AD-FF57773E1E26}"/>
                </a:ext>
              </a:extLst>
            </p:cNvPr>
            <p:cNvSpPr>
              <a:spLocks noChangeShapeType="1"/>
            </p:cNvSpPr>
            <p:nvPr/>
          </p:nvSpPr>
          <p:spPr bwMode="auto">
            <a:xfrm flipV="1">
              <a:off x="4932" y="1148"/>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94" name="Line 74">
              <a:extLst>
                <a:ext uri="{FF2B5EF4-FFF2-40B4-BE49-F238E27FC236}">
                  <a16:creationId xmlns:a16="http://schemas.microsoft.com/office/drawing/2014/main" id="{0DE367BC-3D50-5573-1B3C-2389E1D605EC}"/>
                </a:ext>
              </a:extLst>
            </p:cNvPr>
            <p:cNvSpPr>
              <a:spLocks noChangeShapeType="1"/>
            </p:cNvSpPr>
            <p:nvPr/>
          </p:nvSpPr>
          <p:spPr bwMode="auto">
            <a:xfrm flipV="1">
              <a:off x="5022" y="3350"/>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95" name="Line 75">
              <a:extLst>
                <a:ext uri="{FF2B5EF4-FFF2-40B4-BE49-F238E27FC236}">
                  <a16:creationId xmlns:a16="http://schemas.microsoft.com/office/drawing/2014/main" id="{3AAB6D23-9EDD-6325-C897-529269256269}"/>
                </a:ext>
              </a:extLst>
            </p:cNvPr>
            <p:cNvSpPr>
              <a:spLocks noChangeShapeType="1"/>
            </p:cNvSpPr>
            <p:nvPr/>
          </p:nvSpPr>
          <p:spPr bwMode="auto">
            <a:xfrm>
              <a:off x="5022" y="1146"/>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96" name="Line 76">
              <a:extLst>
                <a:ext uri="{FF2B5EF4-FFF2-40B4-BE49-F238E27FC236}">
                  <a16:creationId xmlns:a16="http://schemas.microsoft.com/office/drawing/2014/main" id="{27371506-6CC9-92D0-3A46-544D938E75FB}"/>
                </a:ext>
              </a:extLst>
            </p:cNvPr>
            <p:cNvSpPr>
              <a:spLocks noChangeShapeType="1"/>
            </p:cNvSpPr>
            <p:nvPr/>
          </p:nvSpPr>
          <p:spPr bwMode="auto">
            <a:xfrm flipV="1">
              <a:off x="5022" y="1148"/>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97" name="Line 77">
              <a:extLst>
                <a:ext uri="{FF2B5EF4-FFF2-40B4-BE49-F238E27FC236}">
                  <a16:creationId xmlns:a16="http://schemas.microsoft.com/office/drawing/2014/main" id="{031A7E3F-1392-25F3-8FC3-5899BA7B5A80}"/>
                </a:ext>
              </a:extLst>
            </p:cNvPr>
            <p:cNvSpPr>
              <a:spLocks noChangeShapeType="1"/>
            </p:cNvSpPr>
            <p:nvPr/>
          </p:nvSpPr>
          <p:spPr bwMode="auto">
            <a:xfrm flipV="1">
              <a:off x="5098" y="3350"/>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98" name="Line 78">
              <a:extLst>
                <a:ext uri="{FF2B5EF4-FFF2-40B4-BE49-F238E27FC236}">
                  <a16:creationId xmlns:a16="http://schemas.microsoft.com/office/drawing/2014/main" id="{D938A82F-05BB-888A-C574-8F7FEAAA78B2}"/>
                </a:ext>
              </a:extLst>
            </p:cNvPr>
            <p:cNvSpPr>
              <a:spLocks noChangeShapeType="1"/>
            </p:cNvSpPr>
            <p:nvPr/>
          </p:nvSpPr>
          <p:spPr bwMode="auto">
            <a:xfrm>
              <a:off x="5098" y="1146"/>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599" name="Line 79">
              <a:extLst>
                <a:ext uri="{FF2B5EF4-FFF2-40B4-BE49-F238E27FC236}">
                  <a16:creationId xmlns:a16="http://schemas.microsoft.com/office/drawing/2014/main" id="{01FC867C-F43E-C567-7AB3-FDBCC6766907}"/>
                </a:ext>
              </a:extLst>
            </p:cNvPr>
            <p:cNvSpPr>
              <a:spLocks noChangeShapeType="1"/>
            </p:cNvSpPr>
            <p:nvPr/>
          </p:nvSpPr>
          <p:spPr bwMode="auto">
            <a:xfrm flipV="1">
              <a:off x="5098" y="1148"/>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600" name="Line 80">
              <a:extLst>
                <a:ext uri="{FF2B5EF4-FFF2-40B4-BE49-F238E27FC236}">
                  <a16:creationId xmlns:a16="http://schemas.microsoft.com/office/drawing/2014/main" id="{1920B049-0C47-82AE-FBA1-E8EBDB27F154}"/>
                </a:ext>
              </a:extLst>
            </p:cNvPr>
            <p:cNvSpPr>
              <a:spLocks noChangeShapeType="1"/>
            </p:cNvSpPr>
            <p:nvPr/>
          </p:nvSpPr>
          <p:spPr bwMode="auto">
            <a:xfrm flipV="1">
              <a:off x="5168" y="3350"/>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601" name="Line 81">
              <a:extLst>
                <a:ext uri="{FF2B5EF4-FFF2-40B4-BE49-F238E27FC236}">
                  <a16:creationId xmlns:a16="http://schemas.microsoft.com/office/drawing/2014/main" id="{9AF882ED-5CB7-2C4A-E47F-ABDAAC1E723F}"/>
                </a:ext>
              </a:extLst>
            </p:cNvPr>
            <p:cNvSpPr>
              <a:spLocks noChangeShapeType="1"/>
            </p:cNvSpPr>
            <p:nvPr/>
          </p:nvSpPr>
          <p:spPr bwMode="auto">
            <a:xfrm>
              <a:off x="5168" y="1146"/>
              <a:ext cx="1" cy="16"/>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602" name="Line 82">
              <a:extLst>
                <a:ext uri="{FF2B5EF4-FFF2-40B4-BE49-F238E27FC236}">
                  <a16:creationId xmlns:a16="http://schemas.microsoft.com/office/drawing/2014/main" id="{EC9EC2C3-57C2-76F3-E71D-D95BE3CF362B}"/>
                </a:ext>
              </a:extLst>
            </p:cNvPr>
            <p:cNvSpPr>
              <a:spLocks noChangeShapeType="1"/>
            </p:cNvSpPr>
            <p:nvPr/>
          </p:nvSpPr>
          <p:spPr bwMode="auto">
            <a:xfrm flipV="1">
              <a:off x="5168" y="1148"/>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603" name="Line 83">
              <a:extLst>
                <a:ext uri="{FF2B5EF4-FFF2-40B4-BE49-F238E27FC236}">
                  <a16:creationId xmlns:a16="http://schemas.microsoft.com/office/drawing/2014/main" id="{49523F1D-EE17-3590-5E56-8304198B3DDB}"/>
                </a:ext>
              </a:extLst>
            </p:cNvPr>
            <p:cNvSpPr>
              <a:spLocks noChangeShapeType="1"/>
            </p:cNvSpPr>
            <p:nvPr/>
          </p:nvSpPr>
          <p:spPr bwMode="auto">
            <a:xfrm flipV="1">
              <a:off x="5168" y="3338"/>
              <a:ext cx="1" cy="2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604" name="Line 84">
              <a:extLst>
                <a:ext uri="{FF2B5EF4-FFF2-40B4-BE49-F238E27FC236}">
                  <a16:creationId xmlns:a16="http://schemas.microsoft.com/office/drawing/2014/main" id="{281AC49A-5BC2-5196-6964-7AA3EEC1C1DA}"/>
                </a:ext>
              </a:extLst>
            </p:cNvPr>
            <p:cNvSpPr>
              <a:spLocks noChangeShapeType="1"/>
            </p:cNvSpPr>
            <p:nvPr/>
          </p:nvSpPr>
          <p:spPr bwMode="auto">
            <a:xfrm>
              <a:off x="5168" y="1148"/>
              <a:ext cx="1" cy="27"/>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605" name="Line 85">
              <a:extLst>
                <a:ext uri="{FF2B5EF4-FFF2-40B4-BE49-F238E27FC236}">
                  <a16:creationId xmlns:a16="http://schemas.microsoft.com/office/drawing/2014/main" id="{AB12FCAD-2F55-927A-0E64-0CE9B6059E9A}"/>
                </a:ext>
              </a:extLst>
            </p:cNvPr>
            <p:cNvSpPr>
              <a:spLocks noChangeShapeType="1"/>
            </p:cNvSpPr>
            <p:nvPr/>
          </p:nvSpPr>
          <p:spPr bwMode="auto">
            <a:xfrm>
              <a:off x="2165" y="3364"/>
              <a:ext cx="29"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606" name="Line 86">
              <a:extLst>
                <a:ext uri="{FF2B5EF4-FFF2-40B4-BE49-F238E27FC236}">
                  <a16:creationId xmlns:a16="http://schemas.microsoft.com/office/drawing/2014/main" id="{48BD40A0-38FD-8651-DE0D-68A1E687A156}"/>
                </a:ext>
              </a:extLst>
            </p:cNvPr>
            <p:cNvSpPr>
              <a:spLocks noChangeShapeType="1"/>
            </p:cNvSpPr>
            <p:nvPr/>
          </p:nvSpPr>
          <p:spPr bwMode="auto">
            <a:xfrm flipH="1">
              <a:off x="5140" y="3364"/>
              <a:ext cx="30"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607" name="Line 87">
              <a:extLst>
                <a:ext uri="{FF2B5EF4-FFF2-40B4-BE49-F238E27FC236}">
                  <a16:creationId xmlns:a16="http://schemas.microsoft.com/office/drawing/2014/main" id="{D5FF7049-AF3F-DF3D-88D5-391BEA751154}"/>
                </a:ext>
              </a:extLst>
            </p:cNvPr>
            <p:cNvSpPr>
              <a:spLocks noChangeShapeType="1"/>
            </p:cNvSpPr>
            <p:nvPr/>
          </p:nvSpPr>
          <p:spPr bwMode="auto">
            <a:xfrm>
              <a:off x="2165" y="3046"/>
              <a:ext cx="29"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608" name="Line 88">
              <a:extLst>
                <a:ext uri="{FF2B5EF4-FFF2-40B4-BE49-F238E27FC236}">
                  <a16:creationId xmlns:a16="http://schemas.microsoft.com/office/drawing/2014/main" id="{F04854DC-6D12-E779-19C8-F983D5D82068}"/>
                </a:ext>
              </a:extLst>
            </p:cNvPr>
            <p:cNvSpPr>
              <a:spLocks noChangeShapeType="1"/>
            </p:cNvSpPr>
            <p:nvPr/>
          </p:nvSpPr>
          <p:spPr bwMode="auto">
            <a:xfrm flipH="1">
              <a:off x="5140" y="3046"/>
              <a:ext cx="30"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609" name="Line 89">
              <a:extLst>
                <a:ext uri="{FF2B5EF4-FFF2-40B4-BE49-F238E27FC236}">
                  <a16:creationId xmlns:a16="http://schemas.microsoft.com/office/drawing/2014/main" id="{171DCE8A-3208-93EA-973A-7F85DEA4A1E1}"/>
                </a:ext>
              </a:extLst>
            </p:cNvPr>
            <p:cNvSpPr>
              <a:spLocks noChangeShapeType="1"/>
            </p:cNvSpPr>
            <p:nvPr/>
          </p:nvSpPr>
          <p:spPr bwMode="auto">
            <a:xfrm>
              <a:off x="2165" y="2734"/>
              <a:ext cx="29"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610" name="Line 90">
              <a:extLst>
                <a:ext uri="{FF2B5EF4-FFF2-40B4-BE49-F238E27FC236}">
                  <a16:creationId xmlns:a16="http://schemas.microsoft.com/office/drawing/2014/main" id="{76A356A7-10E0-749C-3540-6A147F679423}"/>
                </a:ext>
              </a:extLst>
            </p:cNvPr>
            <p:cNvSpPr>
              <a:spLocks noChangeShapeType="1"/>
            </p:cNvSpPr>
            <p:nvPr/>
          </p:nvSpPr>
          <p:spPr bwMode="auto">
            <a:xfrm flipH="1">
              <a:off x="5140" y="2734"/>
              <a:ext cx="30"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611" name="Line 91">
              <a:extLst>
                <a:ext uri="{FF2B5EF4-FFF2-40B4-BE49-F238E27FC236}">
                  <a16:creationId xmlns:a16="http://schemas.microsoft.com/office/drawing/2014/main" id="{BF9749A0-F9CC-4C4B-A0C2-DCDBBFC31210}"/>
                </a:ext>
              </a:extLst>
            </p:cNvPr>
            <p:cNvSpPr>
              <a:spLocks noChangeShapeType="1"/>
            </p:cNvSpPr>
            <p:nvPr/>
          </p:nvSpPr>
          <p:spPr bwMode="auto">
            <a:xfrm>
              <a:off x="2165" y="2415"/>
              <a:ext cx="29"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612" name="Line 92">
              <a:extLst>
                <a:ext uri="{FF2B5EF4-FFF2-40B4-BE49-F238E27FC236}">
                  <a16:creationId xmlns:a16="http://schemas.microsoft.com/office/drawing/2014/main" id="{1F07E29C-210A-E2E4-76DD-5BB5C8E894FD}"/>
                </a:ext>
              </a:extLst>
            </p:cNvPr>
            <p:cNvSpPr>
              <a:spLocks noChangeShapeType="1"/>
            </p:cNvSpPr>
            <p:nvPr/>
          </p:nvSpPr>
          <p:spPr bwMode="auto">
            <a:xfrm flipH="1">
              <a:off x="5140" y="2415"/>
              <a:ext cx="30"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613" name="Line 93">
              <a:extLst>
                <a:ext uri="{FF2B5EF4-FFF2-40B4-BE49-F238E27FC236}">
                  <a16:creationId xmlns:a16="http://schemas.microsoft.com/office/drawing/2014/main" id="{3EBBBF89-7A88-B95D-B2E8-93B72855C2D7}"/>
                </a:ext>
              </a:extLst>
            </p:cNvPr>
            <p:cNvSpPr>
              <a:spLocks noChangeShapeType="1"/>
            </p:cNvSpPr>
            <p:nvPr/>
          </p:nvSpPr>
          <p:spPr bwMode="auto">
            <a:xfrm>
              <a:off x="2165" y="2096"/>
              <a:ext cx="29"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614" name="Line 94">
              <a:extLst>
                <a:ext uri="{FF2B5EF4-FFF2-40B4-BE49-F238E27FC236}">
                  <a16:creationId xmlns:a16="http://schemas.microsoft.com/office/drawing/2014/main" id="{4D916DF1-1577-6FEE-F443-6263545EC6ED}"/>
                </a:ext>
              </a:extLst>
            </p:cNvPr>
            <p:cNvSpPr>
              <a:spLocks noChangeShapeType="1"/>
            </p:cNvSpPr>
            <p:nvPr/>
          </p:nvSpPr>
          <p:spPr bwMode="auto">
            <a:xfrm flipH="1">
              <a:off x="5140" y="2096"/>
              <a:ext cx="30"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615" name="Line 95">
              <a:extLst>
                <a:ext uri="{FF2B5EF4-FFF2-40B4-BE49-F238E27FC236}">
                  <a16:creationId xmlns:a16="http://schemas.microsoft.com/office/drawing/2014/main" id="{7A0858A9-7C9E-3D4F-D0B0-47AD4288A892}"/>
                </a:ext>
              </a:extLst>
            </p:cNvPr>
            <p:cNvSpPr>
              <a:spLocks noChangeShapeType="1"/>
            </p:cNvSpPr>
            <p:nvPr/>
          </p:nvSpPr>
          <p:spPr bwMode="auto">
            <a:xfrm>
              <a:off x="2165" y="1778"/>
              <a:ext cx="29"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616" name="Line 96">
              <a:extLst>
                <a:ext uri="{FF2B5EF4-FFF2-40B4-BE49-F238E27FC236}">
                  <a16:creationId xmlns:a16="http://schemas.microsoft.com/office/drawing/2014/main" id="{2C9F8B3E-B5E3-1B24-8DE5-1EB66FEF5DBF}"/>
                </a:ext>
              </a:extLst>
            </p:cNvPr>
            <p:cNvSpPr>
              <a:spLocks noChangeShapeType="1"/>
            </p:cNvSpPr>
            <p:nvPr/>
          </p:nvSpPr>
          <p:spPr bwMode="auto">
            <a:xfrm flipH="1">
              <a:off x="5140" y="1778"/>
              <a:ext cx="30"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617" name="Line 97">
              <a:extLst>
                <a:ext uri="{FF2B5EF4-FFF2-40B4-BE49-F238E27FC236}">
                  <a16:creationId xmlns:a16="http://schemas.microsoft.com/office/drawing/2014/main" id="{85BA6CCC-A519-D023-97F9-8F6917C44EE1}"/>
                </a:ext>
              </a:extLst>
            </p:cNvPr>
            <p:cNvSpPr>
              <a:spLocks noChangeShapeType="1"/>
            </p:cNvSpPr>
            <p:nvPr/>
          </p:nvSpPr>
          <p:spPr bwMode="auto">
            <a:xfrm>
              <a:off x="2165" y="1466"/>
              <a:ext cx="29"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618" name="Line 98">
              <a:extLst>
                <a:ext uri="{FF2B5EF4-FFF2-40B4-BE49-F238E27FC236}">
                  <a16:creationId xmlns:a16="http://schemas.microsoft.com/office/drawing/2014/main" id="{2075463A-5124-E02F-6D85-C2FC9FC6392D}"/>
                </a:ext>
              </a:extLst>
            </p:cNvPr>
            <p:cNvSpPr>
              <a:spLocks noChangeShapeType="1"/>
            </p:cNvSpPr>
            <p:nvPr/>
          </p:nvSpPr>
          <p:spPr bwMode="auto">
            <a:xfrm flipH="1">
              <a:off x="5140" y="1466"/>
              <a:ext cx="30"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619" name="Line 99">
              <a:extLst>
                <a:ext uri="{FF2B5EF4-FFF2-40B4-BE49-F238E27FC236}">
                  <a16:creationId xmlns:a16="http://schemas.microsoft.com/office/drawing/2014/main" id="{DBB0C868-DC16-F9DF-5866-8571D0FBF0B2}"/>
                </a:ext>
              </a:extLst>
            </p:cNvPr>
            <p:cNvSpPr>
              <a:spLocks noChangeShapeType="1"/>
            </p:cNvSpPr>
            <p:nvPr/>
          </p:nvSpPr>
          <p:spPr bwMode="auto">
            <a:xfrm>
              <a:off x="2165" y="1148"/>
              <a:ext cx="29"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620" name="Line 100">
              <a:extLst>
                <a:ext uri="{FF2B5EF4-FFF2-40B4-BE49-F238E27FC236}">
                  <a16:creationId xmlns:a16="http://schemas.microsoft.com/office/drawing/2014/main" id="{A0E9330D-FB1A-226A-6136-0E696D8CFEA1}"/>
                </a:ext>
              </a:extLst>
            </p:cNvPr>
            <p:cNvSpPr>
              <a:spLocks noChangeShapeType="1"/>
            </p:cNvSpPr>
            <p:nvPr/>
          </p:nvSpPr>
          <p:spPr bwMode="auto">
            <a:xfrm flipH="1">
              <a:off x="5140" y="1148"/>
              <a:ext cx="30"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621" name="Line 101">
              <a:extLst>
                <a:ext uri="{FF2B5EF4-FFF2-40B4-BE49-F238E27FC236}">
                  <a16:creationId xmlns:a16="http://schemas.microsoft.com/office/drawing/2014/main" id="{E0883199-7CE4-8F5E-B0DB-11B084B4E08A}"/>
                </a:ext>
              </a:extLst>
            </p:cNvPr>
            <p:cNvSpPr>
              <a:spLocks noChangeShapeType="1"/>
            </p:cNvSpPr>
            <p:nvPr/>
          </p:nvSpPr>
          <p:spPr bwMode="auto">
            <a:xfrm>
              <a:off x="2165" y="3364"/>
              <a:ext cx="3005"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622" name="Line 102">
              <a:extLst>
                <a:ext uri="{FF2B5EF4-FFF2-40B4-BE49-F238E27FC236}">
                  <a16:creationId xmlns:a16="http://schemas.microsoft.com/office/drawing/2014/main" id="{F16B9752-08BC-644E-AA27-6D115595BCF5}"/>
                </a:ext>
              </a:extLst>
            </p:cNvPr>
            <p:cNvSpPr>
              <a:spLocks noChangeShapeType="1"/>
            </p:cNvSpPr>
            <p:nvPr/>
          </p:nvSpPr>
          <p:spPr bwMode="auto">
            <a:xfrm>
              <a:off x="2165" y="1148"/>
              <a:ext cx="3005" cy="1"/>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623" name="Line 103">
              <a:extLst>
                <a:ext uri="{FF2B5EF4-FFF2-40B4-BE49-F238E27FC236}">
                  <a16:creationId xmlns:a16="http://schemas.microsoft.com/office/drawing/2014/main" id="{5859DE09-2358-1DB5-927C-DB1619C78399}"/>
                </a:ext>
              </a:extLst>
            </p:cNvPr>
            <p:cNvSpPr>
              <a:spLocks noChangeShapeType="1"/>
            </p:cNvSpPr>
            <p:nvPr/>
          </p:nvSpPr>
          <p:spPr bwMode="auto">
            <a:xfrm flipV="1">
              <a:off x="2165" y="1148"/>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624" name="Line 104">
              <a:extLst>
                <a:ext uri="{FF2B5EF4-FFF2-40B4-BE49-F238E27FC236}">
                  <a16:creationId xmlns:a16="http://schemas.microsoft.com/office/drawing/2014/main" id="{1FD9E6EC-0F82-DCDF-E6E3-141232028028}"/>
                </a:ext>
              </a:extLst>
            </p:cNvPr>
            <p:cNvSpPr>
              <a:spLocks noChangeShapeType="1"/>
            </p:cNvSpPr>
            <p:nvPr/>
          </p:nvSpPr>
          <p:spPr bwMode="auto">
            <a:xfrm flipV="1">
              <a:off x="5168" y="1148"/>
              <a:ext cx="1" cy="2218"/>
            </a:xfrm>
            <a:prstGeom prst="line">
              <a:avLst/>
            </a:prstGeom>
            <a:noFill/>
            <a:ln w="12700">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625" name="Rectangle 105">
              <a:extLst>
                <a:ext uri="{FF2B5EF4-FFF2-40B4-BE49-F238E27FC236}">
                  <a16:creationId xmlns:a16="http://schemas.microsoft.com/office/drawing/2014/main" id="{A20227EE-5A73-3C4F-9AC8-B01602ED20BB}"/>
                </a:ext>
              </a:extLst>
            </p:cNvPr>
            <p:cNvSpPr>
              <a:spLocks noChangeArrowheads="1"/>
            </p:cNvSpPr>
            <p:nvPr/>
          </p:nvSpPr>
          <p:spPr bwMode="auto">
            <a:xfrm>
              <a:off x="1858" y="3311"/>
              <a:ext cx="7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700" b="1">
                  <a:solidFill>
                    <a:srgbClr val="FFFF66"/>
                  </a:solidFill>
                  <a:latin typeface="Arial" panose="020B0604020202020204" pitchFamily="34" charset="0"/>
                </a:rPr>
                <a:t>0</a:t>
              </a:r>
              <a:endParaRPr lang="en-US" altLang="en-US" sz="2400" b="1">
                <a:solidFill>
                  <a:srgbClr val="FFFF66"/>
                </a:solidFill>
                <a:effectLst>
                  <a:outerShdw blurRad="38100" dist="38100" dir="2700000" algn="tl">
                    <a:srgbClr val="000000"/>
                  </a:outerShdw>
                </a:effectLst>
                <a:latin typeface="Times New Roman" panose="02020603050405020304" pitchFamily="18" charset="0"/>
              </a:endParaRPr>
            </a:p>
          </p:txBody>
        </p:sp>
        <p:sp>
          <p:nvSpPr>
            <p:cNvPr id="107626" name="Rectangle 106">
              <a:extLst>
                <a:ext uri="{FF2B5EF4-FFF2-40B4-BE49-F238E27FC236}">
                  <a16:creationId xmlns:a16="http://schemas.microsoft.com/office/drawing/2014/main" id="{9CE7241F-3C8D-E12D-AE98-C32D7442420B}"/>
                </a:ext>
              </a:extLst>
            </p:cNvPr>
            <p:cNvSpPr>
              <a:spLocks noChangeArrowheads="1"/>
            </p:cNvSpPr>
            <p:nvPr/>
          </p:nvSpPr>
          <p:spPr bwMode="auto">
            <a:xfrm>
              <a:off x="1760" y="2992"/>
              <a:ext cx="230"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700" b="1">
                  <a:solidFill>
                    <a:srgbClr val="FFFF66"/>
                  </a:solidFill>
                  <a:latin typeface="Arial" panose="020B0604020202020204" pitchFamily="34" charset="0"/>
                </a:rPr>
                <a:t>100</a:t>
              </a:r>
              <a:endParaRPr lang="en-US" altLang="en-US" sz="2400" b="1">
                <a:solidFill>
                  <a:srgbClr val="FFFF66"/>
                </a:solidFill>
                <a:effectLst>
                  <a:outerShdw blurRad="38100" dist="38100" dir="2700000" algn="tl">
                    <a:srgbClr val="000000"/>
                  </a:outerShdw>
                </a:effectLst>
                <a:latin typeface="Times New Roman" panose="02020603050405020304" pitchFamily="18" charset="0"/>
              </a:endParaRPr>
            </a:p>
          </p:txBody>
        </p:sp>
        <p:sp>
          <p:nvSpPr>
            <p:cNvPr id="107627" name="Rectangle 107">
              <a:extLst>
                <a:ext uri="{FF2B5EF4-FFF2-40B4-BE49-F238E27FC236}">
                  <a16:creationId xmlns:a16="http://schemas.microsoft.com/office/drawing/2014/main" id="{1D171619-E242-FE93-A1C2-D311CD0B0D94}"/>
                </a:ext>
              </a:extLst>
            </p:cNvPr>
            <p:cNvSpPr>
              <a:spLocks noChangeArrowheads="1"/>
            </p:cNvSpPr>
            <p:nvPr/>
          </p:nvSpPr>
          <p:spPr bwMode="auto">
            <a:xfrm>
              <a:off x="1760" y="2680"/>
              <a:ext cx="230"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700" b="1">
                  <a:solidFill>
                    <a:srgbClr val="FFFF66"/>
                  </a:solidFill>
                  <a:latin typeface="Arial" panose="020B0604020202020204" pitchFamily="34" charset="0"/>
                </a:rPr>
                <a:t>200</a:t>
              </a:r>
              <a:endParaRPr lang="en-US" altLang="en-US" sz="2400" b="1">
                <a:solidFill>
                  <a:srgbClr val="FFFF66"/>
                </a:solidFill>
                <a:effectLst>
                  <a:outerShdw blurRad="38100" dist="38100" dir="2700000" algn="tl">
                    <a:srgbClr val="000000"/>
                  </a:outerShdw>
                </a:effectLst>
                <a:latin typeface="Times New Roman" panose="02020603050405020304" pitchFamily="18" charset="0"/>
              </a:endParaRPr>
            </a:p>
          </p:txBody>
        </p:sp>
        <p:sp>
          <p:nvSpPr>
            <p:cNvPr id="107628" name="Rectangle 108">
              <a:extLst>
                <a:ext uri="{FF2B5EF4-FFF2-40B4-BE49-F238E27FC236}">
                  <a16:creationId xmlns:a16="http://schemas.microsoft.com/office/drawing/2014/main" id="{E351E941-CFD1-B262-3E75-BA16A005B78F}"/>
                </a:ext>
              </a:extLst>
            </p:cNvPr>
            <p:cNvSpPr>
              <a:spLocks noChangeArrowheads="1"/>
            </p:cNvSpPr>
            <p:nvPr/>
          </p:nvSpPr>
          <p:spPr bwMode="auto">
            <a:xfrm>
              <a:off x="1760" y="2362"/>
              <a:ext cx="230"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700" b="1">
                  <a:solidFill>
                    <a:srgbClr val="FFFF66"/>
                  </a:solidFill>
                  <a:latin typeface="Arial" panose="020B0604020202020204" pitchFamily="34" charset="0"/>
                </a:rPr>
                <a:t>300</a:t>
              </a:r>
              <a:endParaRPr lang="en-US" altLang="en-US" sz="2400" b="1">
                <a:solidFill>
                  <a:srgbClr val="FFFF66"/>
                </a:solidFill>
                <a:effectLst>
                  <a:outerShdw blurRad="38100" dist="38100" dir="2700000" algn="tl">
                    <a:srgbClr val="000000"/>
                  </a:outerShdw>
                </a:effectLst>
                <a:latin typeface="Times New Roman" panose="02020603050405020304" pitchFamily="18" charset="0"/>
              </a:endParaRPr>
            </a:p>
          </p:txBody>
        </p:sp>
        <p:sp>
          <p:nvSpPr>
            <p:cNvPr id="107629" name="Rectangle 109">
              <a:extLst>
                <a:ext uri="{FF2B5EF4-FFF2-40B4-BE49-F238E27FC236}">
                  <a16:creationId xmlns:a16="http://schemas.microsoft.com/office/drawing/2014/main" id="{1A36ED66-8121-BAF9-4784-B28EFB0ADCC5}"/>
                </a:ext>
              </a:extLst>
            </p:cNvPr>
            <p:cNvSpPr>
              <a:spLocks noChangeArrowheads="1"/>
            </p:cNvSpPr>
            <p:nvPr/>
          </p:nvSpPr>
          <p:spPr bwMode="auto">
            <a:xfrm>
              <a:off x="1760" y="2044"/>
              <a:ext cx="230"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700" b="1">
                  <a:solidFill>
                    <a:srgbClr val="FFFF66"/>
                  </a:solidFill>
                  <a:latin typeface="Arial" panose="020B0604020202020204" pitchFamily="34" charset="0"/>
                </a:rPr>
                <a:t>400</a:t>
              </a:r>
              <a:endParaRPr lang="en-US" altLang="en-US" sz="2400" b="1">
                <a:solidFill>
                  <a:srgbClr val="FFFF66"/>
                </a:solidFill>
                <a:effectLst>
                  <a:outerShdw blurRad="38100" dist="38100" dir="2700000" algn="tl">
                    <a:srgbClr val="000000"/>
                  </a:outerShdw>
                </a:effectLst>
                <a:latin typeface="Times New Roman" panose="02020603050405020304" pitchFamily="18" charset="0"/>
              </a:endParaRPr>
            </a:p>
          </p:txBody>
        </p:sp>
        <p:sp>
          <p:nvSpPr>
            <p:cNvPr id="107630" name="Rectangle 110">
              <a:extLst>
                <a:ext uri="{FF2B5EF4-FFF2-40B4-BE49-F238E27FC236}">
                  <a16:creationId xmlns:a16="http://schemas.microsoft.com/office/drawing/2014/main" id="{4A47F48B-8C79-97F0-8695-1E93AD233775}"/>
                </a:ext>
              </a:extLst>
            </p:cNvPr>
            <p:cNvSpPr>
              <a:spLocks noChangeArrowheads="1"/>
            </p:cNvSpPr>
            <p:nvPr/>
          </p:nvSpPr>
          <p:spPr bwMode="auto">
            <a:xfrm>
              <a:off x="1760" y="1724"/>
              <a:ext cx="230"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700" b="1">
                  <a:solidFill>
                    <a:srgbClr val="FFFF66"/>
                  </a:solidFill>
                  <a:latin typeface="Arial" panose="020B0604020202020204" pitchFamily="34" charset="0"/>
                </a:rPr>
                <a:t>500</a:t>
              </a:r>
              <a:endParaRPr lang="en-US" altLang="en-US" sz="2400" b="1">
                <a:solidFill>
                  <a:srgbClr val="FFFF66"/>
                </a:solidFill>
                <a:effectLst>
                  <a:outerShdw blurRad="38100" dist="38100" dir="2700000" algn="tl">
                    <a:srgbClr val="000000"/>
                  </a:outerShdw>
                </a:effectLst>
                <a:latin typeface="Times New Roman" panose="02020603050405020304" pitchFamily="18" charset="0"/>
              </a:endParaRPr>
            </a:p>
          </p:txBody>
        </p:sp>
        <p:sp>
          <p:nvSpPr>
            <p:cNvPr id="107631" name="Rectangle 111">
              <a:extLst>
                <a:ext uri="{FF2B5EF4-FFF2-40B4-BE49-F238E27FC236}">
                  <a16:creationId xmlns:a16="http://schemas.microsoft.com/office/drawing/2014/main" id="{EBF7A92D-4962-336A-F8E3-CDB2EC9783D1}"/>
                </a:ext>
              </a:extLst>
            </p:cNvPr>
            <p:cNvSpPr>
              <a:spLocks noChangeArrowheads="1"/>
            </p:cNvSpPr>
            <p:nvPr/>
          </p:nvSpPr>
          <p:spPr bwMode="auto">
            <a:xfrm>
              <a:off x="1760" y="1413"/>
              <a:ext cx="230"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700" b="1">
                  <a:solidFill>
                    <a:srgbClr val="FFFF66"/>
                  </a:solidFill>
                  <a:latin typeface="Arial" panose="020B0604020202020204" pitchFamily="34" charset="0"/>
                </a:rPr>
                <a:t>600</a:t>
              </a:r>
              <a:endParaRPr lang="en-US" altLang="en-US" sz="2400" b="1">
                <a:solidFill>
                  <a:srgbClr val="FFFF66"/>
                </a:solidFill>
                <a:effectLst>
                  <a:outerShdw blurRad="38100" dist="38100" dir="2700000" algn="tl">
                    <a:srgbClr val="000000"/>
                  </a:outerShdw>
                </a:effectLst>
                <a:latin typeface="Times New Roman" panose="02020603050405020304" pitchFamily="18" charset="0"/>
              </a:endParaRPr>
            </a:p>
          </p:txBody>
        </p:sp>
        <p:sp>
          <p:nvSpPr>
            <p:cNvPr id="107632" name="Rectangle 112">
              <a:extLst>
                <a:ext uri="{FF2B5EF4-FFF2-40B4-BE49-F238E27FC236}">
                  <a16:creationId xmlns:a16="http://schemas.microsoft.com/office/drawing/2014/main" id="{E36055B4-F1F5-1C5E-7732-591383C8F7F5}"/>
                </a:ext>
              </a:extLst>
            </p:cNvPr>
            <p:cNvSpPr>
              <a:spLocks noChangeArrowheads="1"/>
            </p:cNvSpPr>
            <p:nvPr/>
          </p:nvSpPr>
          <p:spPr bwMode="auto">
            <a:xfrm>
              <a:off x="1760" y="1094"/>
              <a:ext cx="230"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700" b="1">
                  <a:solidFill>
                    <a:srgbClr val="FFFF66"/>
                  </a:solidFill>
                  <a:latin typeface="Arial" panose="020B0604020202020204" pitchFamily="34" charset="0"/>
                </a:rPr>
                <a:t>700</a:t>
              </a:r>
              <a:endParaRPr lang="en-US" altLang="en-US" sz="2400" b="1">
                <a:solidFill>
                  <a:srgbClr val="FFFF66"/>
                </a:solidFill>
                <a:effectLst>
                  <a:outerShdw blurRad="38100" dist="38100" dir="2700000" algn="tl">
                    <a:srgbClr val="000000"/>
                  </a:outerShdw>
                </a:effectLst>
                <a:latin typeface="Times New Roman" panose="02020603050405020304" pitchFamily="18" charset="0"/>
              </a:endParaRPr>
            </a:p>
          </p:txBody>
        </p:sp>
        <p:sp>
          <p:nvSpPr>
            <p:cNvPr id="107633" name="Rectangle 113">
              <a:extLst>
                <a:ext uri="{FF2B5EF4-FFF2-40B4-BE49-F238E27FC236}">
                  <a16:creationId xmlns:a16="http://schemas.microsoft.com/office/drawing/2014/main" id="{DDD6E98C-08AF-1B0A-AD2A-FF2C78E87A59}"/>
                </a:ext>
              </a:extLst>
            </p:cNvPr>
            <p:cNvSpPr>
              <a:spLocks noChangeArrowheads="1"/>
            </p:cNvSpPr>
            <p:nvPr/>
          </p:nvSpPr>
          <p:spPr bwMode="auto">
            <a:xfrm rot="16200000">
              <a:off x="945" y="2091"/>
              <a:ext cx="126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700" b="1">
                  <a:solidFill>
                    <a:srgbClr val="FFFF66"/>
                  </a:solidFill>
                  <a:latin typeface="Arial" panose="020B0604020202020204" pitchFamily="34" charset="0"/>
                </a:rPr>
                <a:t>FSC Impedance [</a:t>
              </a:r>
              <a:r>
                <a:rPr lang="en-US" altLang="en-US" sz="1700" b="1">
                  <a:solidFill>
                    <a:srgbClr val="FFFF66"/>
                  </a:solidFill>
                  <a:latin typeface="Symbol" panose="05050102010706020507" pitchFamily="18" charset="2"/>
                </a:rPr>
                <a:t>W</a:t>
              </a:r>
              <a:r>
                <a:rPr lang="en-US" altLang="en-US" sz="1700" b="1">
                  <a:solidFill>
                    <a:srgbClr val="FFFF66"/>
                  </a:solidFill>
                  <a:latin typeface="Arial" panose="020B0604020202020204" pitchFamily="34" charset="0"/>
                </a:rPr>
                <a:t>]</a:t>
              </a:r>
              <a:endParaRPr lang="en-US" altLang="en-US" sz="2400" b="1">
                <a:solidFill>
                  <a:srgbClr val="FFFF66"/>
                </a:solidFill>
                <a:effectLst>
                  <a:outerShdw blurRad="38100" dist="38100" dir="2700000" algn="tl">
                    <a:srgbClr val="000000"/>
                  </a:outerShdw>
                </a:effectLst>
                <a:latin typeface="Times New Roman" panose="02020603050405020304" pitchFamily="18" charset="0"/>
              </a:endParaRPr>
            </a:p>
          </p:txBody>
        </p:sp>
        <p:sp>
          <p:nvSpPr>
            <p:cNvPr id="107634" name="Rectangle 114">
              <a:extLst>
                <a:ext uri="{FF2B5EF4-FFF2-40B4-BE49-F238E27FC236}">
                  <a16:creationId xmlns:a16="http://schemas.microsoft.com/office/drawing/2014/main" id="{C6566881-A71C-4893-739D-EE47BFA82CC2}"/>
                </a:ext>
              </a:extLst>
            </p:cNvPr>
            <p:cNvSpPr>
              <a:spLocks noChangeArrowheads="1"/>
            </p:cNvSpPr>
            <p:nvPr/>
          </p:nvSpPr>
          <p:spPr bwMode="auto">
            <a:xfrm>
              <a:off x="2056" y="3398"/>
              <a:ext cx="153"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700" b="1">
                  <a:solidFill>
                    <a:srgbClr val="FFFF66"/>
                  </a:solidFill>
                  <a:latin typeface="Arial" panose="020B0604020202020204" pitchFamily="34" charset="0"/>
                </a:rPr>
                <a:t>10</a:t>
              </a:r>
              <a:endParaRPr lang="en-US" altLang="en-US" sz="2400" b="1">
                <a:solidFill>
                  <a:srgbClr val="FFFF66"/>
                </a:solidFill>
                <a:effectLst>
                  <a:outerShdw blurRad="38100" dist="38100" dir="2700000" algn="tl">
                    <a:srgbClr val="000000"/>
                  </a:outerShdw>
                </a:effectLst>
                <a:latin typeface="Times New Roman" panose="02020603050405020304" pitchFamily="18" charset="0"/>
              </a:endParaRPr>
            </a:p>
          </p:txBody>
        </p:sp>
        <p:sp>
          <p:nvSpPr>
            <p:cNvPr id="107635" name="Rectangle 115">
              <a:extLst>
                <a:ext uri="{FF2B5EF4-FFF2-40B4-BE49-F238E27FC236}">
                  <a16:creationId xmlns:a16="http://schemas.microsoft.com/office/drawing/2014/main" id="{1D415543-6682-1C77-C7B9-F6E450FC32CE}"/>
                </a:ext>
              </a:extLst>
            </p:cNvPr>
            <p:cNvSpPr>
              <a:spLocks noChangeArrowheads="1"/>
            </p:cNvSpPr>
            <p:nvPr/>
          </p:nvSpPr>
          <p:spPr bwMode="auto">
            <a:xfrm>
              <a:off x="3560" y="3398"/>
              <a:ext cx="230"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700" b="1">
                  <a:solidFill>
                    <a:srgbClr val="FFFF66"/>
                  </a:solidFill>
                  <a:latin typeface="Arial" panose="020B0604020202020204" pitchFamily="34" charset="0"/>
                </a:rPr>
                <a:t>100</a:t>
              </a:r>
              <a:endParaRPr lang="en-US" altLang="en-US" sz="2400" b="1">
                <a:solidFill>
                  <a:srgbClr val="FFFF66"/>
                </a:solidFill>
                <a:effectLst>
                  <a:outerShdw blurRad="38100" dist="38100" dir="2700000" algn="tl">
                    <a:srgbClr val="000000"/>
                  </a:outerShdw>
                </a:effectLst>
                <a:latin typeface="Times New Roman" panose="02020603050405020304" pitchFamily="18" charset="0"/>
              </a:endParaRPr>
            </a:p>
          </p:txBody>
        </p:sp>
        <p:sp>
          <p:nvSpPr>
            <p:cNvPr id="107636" name="Rectangle 116">
              <a:extLst>
                <a:ext uri="{FF2B5EF4-FFF2-40B4-BE49-F238E27FC236}">
                  <a16:creationId xmlns:a16="http://schemas.microsoft.com/office/drawing/2014/main" id="{A324F288-EA30-BA46-9C91-8DBC9437730F}"/>
                </a:ext>
              </a:extLst>
            </p:cNvPr>
            <p:cNvSpPr>
              <a:spLocks noChangeArrowheads="1"/>
            </p:cNvSpPr>
            <p:nvPr/>
          </p:nvSpPr>
          <p:spPr bwMode="auto">
            <a:xfrm>
              <a:off x="5004" y="3398"/>
              <a:ext cx="30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700" b="1">
                  <a:solidFill>
                    <a:srgbClr val="FFFF66"/>
                  </a:solidFill>
                  <a:latin typeface="Arial" panose="020B0604020202020204" pitchFamily="34" charset="0"/>
                </a:rPr>
                <a:t>1000</a:t>
              </a:r>
              <a:endParaRPr lang="en-US" altLang="en-US" sz="2400" b="1">
                <a:solidFill>
                  <a:srgbClr val="FFFF66"/>
                </a:solidFill>
                <a:effectLst>
                  <a:outerShdw blurRad="38100" dist="38100" dir="2700000" algn="tl">
                    <a:srgbClr val="000000"/>
                  </a:outerShdw>
                </a:effectLst>
                <a:latin typeface="Times New Roman" panose="02020603050405020304" pitchFamily="18" charset="0"/>
              </a:endParaRPr>
            </a:p>
          </p:txBody>
        </p:sp>
        <p:sp>
          <p:nvSpPr>
            <p:cNvPr id="107637" name="Rectangle 117">
              <a:extLst>
                <a:ext uri="{FF2B5EF4-FFF2-40B4-BE49-F238E27FC236}">
                  <a16:creationId xmlns:a16="http://schemas.microsoft.com/office/drawing/2014/main" id="{2A3BA30D-0F72-956D-435E-C25DED09FEB7}"/>
                </a:ext>
              </a:extLst>
            </p:cNvPr>
            <p:cNvSpPr>
              <a:spLocks noChangeArrowheads="1"/>
            </p:cNvSpPr>
            <p:nvPr/>
          </p:nvSpPr>
          <p:spPr bwMode="auto">
            <a:xfrm>
              <a:off x="3080" y="3617"/>
              <a:ext cx="993"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700" b="1">
                  <a:solidFill>
                    <a:srgbClr val="FFFF66"/>
                  </a:solidFill>
                  <a:latin typeface="Arial" panose="020B0604020202020204" pitchFamily="34" charset="0"/>
                </a:rPr>
                <a:t>Frequency [Hz]</a:t>
              </a:r>
              <a:endParaRPr lang="en-US" altLang="en-US" sz="2400" b="1">
                <a:solidFill>
                  <a:srgbClr val="FFFF66"/>
                </a:solidFill>
                <a:effectLst>
                  <a:outerShdw blurRad="38100" dist="38100" dir="2700000" algn="tl">
                    <a:srgbClr val="000000"/>
                  </a:outerShdw>
                </a:effectLst>
                <a:latin typeface="Times New Roman" panose="02020603050405020304" pitchFamily="18" charset="0"/>
              </a:endParaRPr>
            </a:p>
          </p:txBody>
        </p:sp>
        <p:sp>
          <p:nvSpPr>
            <p:cNvPr id="107638" name="Freeform 118">
              <a:extLst>
                <a:ext uri="{FF2B5EF4-FFF2-40B4-BE49-F238E27FC236}">
                  <a16:creationId xmlns:a16="http://schemas.microsoft.com/office/drawing/2014/main" id="{7ED7C2D8-A07D-4FA0-9A27-66C50E7E1C85}"/>
                </a:ext>
              </a:extLst>
            </p:cNvPr>
            <p:cNvSpPr>
              <a:spLocks/>
            </p:cNvSpPr>
            <p:nvPr/>
          </p:nvSpPr>
          <p:spPr bwMode="auto">
            <a:xfrm>
              <a:off x="2372" y="1186"/>
              <a:ext cx="2344" cy="2062"/>
            </a:xfrm>
            <a:custGeom>
              <a:avLst/>
              <a:gdLst>
                <a:gd name="T0" fmla="*/ 159 w 2344"/>
                <a:gd name="T1" fmla="*/ 4109 h 4123"/>
                <a:gd name="T2" fmla="*/ 320 w 2344"/>
                <a:gd name="T3" fmla="*/ 4097 h 4123"/>
                <a:gd name="T4" fmla="*/ 451 w 2344"/>
                <a:gd name="T5" fmla="*/ 4084 h 4123"/>
                <a:gd name="T6" fmla="*/ 562 w 2344"/>
                <a:gd name="T7" fmla="*/ 4070 h 4123"/>
                <a:gd name="T8" fmla="*/ 652 w 2344"/>
                <a:gd name="T9" fmla="*/ 4044 h 4123"/>
                <a:gd name="T10" fmla="*/ 736 w 2344"/>
                <a:gd name="T11" fmla="*/ 3993 h 4123"/>
                <a:gd name="T12" fmla="*/ 812 w 2344"/>
                <a:gd name="T13" fmla="*/ 3902 h 4123"/>
                <a:gd name="T14" fmla="*/ 874 w 2344"/>
                <a:gd name="T15" fmla="*/ 3706 h 4123"/>
                <a:gd name="T16" fmla="*/ 929 w 2344"/>
                <a:gd name="T17" fmla="*/ 3030 h 4123"/>
                <a:gd name="T18" fmla="*/ 985 w 2344"/>
                <a:gd name="T19" fmla="*/ 0 h 4123"/>
                <a:gd name="T20" fmla="*/ 1040 w 2344"/>
                <a:gd name="T21" fmla="*/ 3200 h 4123"/>
                <a:gd name="T22" fmla="*/ 1083 w 2344"/>
                <a:gd name="T23" fmla="*/ 3680 h 4123"/>
                <a:gd name="T24" fmla="*/ 1131 w 2344"/>
                <a:gd name="T25" fmla="*/ 3850 h 4123"/>
                <a:gd name="T26" fmla="*/ 1165 w 2344"/>
                <a:gd name="T27" fmla="*/ 3941 h 4123"/>
                <a:gd name="T28" fmla="*/ 1208 w 2344"/>
                <a:gd name="T29" fmla="*/ 3979 h 4123"/>
                <a:gd name="T30" fmla="*/ 1242 w 2344"/>
                <a:gd name="T31" fmla="*/ 4018 h 4123"/>
                <a:gd name="T32" fmla="*/ 1276 w 2344"/>
                <a:gd name="T33" fmla="*/ 4032 h 4123"/>
                <a:gd name="T34" fmla="*/ 1311 w 2344"/>
                <a:gd name="T35" fmla="*/ 4058 h 4123"/>
                <a:gd name="T36" fmla="*/ 1339 w 2344"/>
                <a:gd name="T37" fmla="*/ 4070 h 4123"/>
                <a:gd name="T38" fmla="*/ 1374 w 2344"/>
                <a:gd name="T39" fmla="*/ 4070 h 4123"/>
                <a:gd name="T40" fmla="*/ 1401 w 2344"/>
                <a:gd name="T41" fmla="*/ 4084 h 4123"/>
                <a:gd name="T42" fmla="*/ 1429 w 2344"/>
                <a:gd name="T43" fmla="*/ 4084 h 4123"/>
                <a:gd name="T44" fmla="*/ 1457 w 2344"/>
                <a:gd name="T45" fmla="*/ 4084 h 4123"/>
                <a:gd name="T46" fmla="*/ 1485 w 2344"/>
                <a:gd name="T47" fmla="*/ 4097 h 4123"/>
                <a:gd name="T48" fmla="*/ 1512 w 2344"/>
                <a:gd name="T49" fmla="*/ 4097 h 4123"/>
                <a:gd name="T50" fmla="*/ 1540 w 2344"/>
                <a:gd name="T51" fmla="*/ 4097 h 4123"/>
                <a:gd name="T52" fmla="*/ 1567 w 2344"/>
                <a:gd name="T53" fmla="*/ 4097 h 4123"/>
                <a:gd name="T54" fmla="*/ 1596 w 2344"/>
                <a:gd name="T55" fmla="*/ 4097 h 4123"/>
                <a:gd name="T56" fmla="*/ 1623 w 2344"/>
                <a:gd name="T57" fmla="*/ 4109 h 4123"/>
                <a:gd name="T58" fmla="*/ 1651 w 2344"/>
                <a:gd name="T59" fmla="*/ 4109 h 4123"/>
                <a:gd name="T60" fmla="*/ 1678 w 2344"/>
                <a:gd name="T61" fmla="*/ 4109 h 4123"/>
                <a:gd name="T62" fmla="*/ 1707 w 2344"/>
                <a:gd name="T63" fmla="*/ 4109 h 4123"/>
                <a:gd name="T64" fmla="*/ 1735 w 2344"/>
                <a:gd name="T65" fmla="*/ 4109 h 4123"/>
                <a:gd name="T66" fmla="*/ 1762 w 2344"/>
                <a:gd name="T67" fmla="*/ 4109 h 4123"/>
                <a:gd name="T68" fmla="*/ 1790 w 2344"/>
                <a:gd name="T69" fmla="*/ 4109 h 4123"/>
                <a:gd name="T70" fmla="*/ 1817 w 2344"/>
                <a:gd name="T71" fmla="*/ 4109 h 4123"/>
                <a:gd name="T72" fmla="*/ 1846 w 2344"/>
                <a:gd name="T73" fmla="*/ 4109 h 4123"/>
                <a:gd name="T74" fmla="*/ 1873 w 2344"/>
                <a:gd name="T75" fmla="*/ 4109 h 4123"/>
                <a:gd name="T76" fmla="*/ 1901 w 2344"/>
                <a:gd name="T77" fmla="*/ 4109 h 4123"/>
                <a:gd name="T78" fmla="*/ 1928 w 2344"/>
                <a:gd name="T79" fmla="*/ 4109 h 4123"/>
                <a:gd name="T80" fmla="*/ 1956 w 2344"/>
                <a:gd name="T81" fmla="*/ 4109 h 4123"/>
                <a:gd name="T82" fmla="*/ 1984 w 2344"/>
                <a:gd name="T83" fmla="*/ 4109 h 4123"/>
                <a:gd name="T84" fmla="*/ 2012 w 2344"/>
                <a:gd name="T85" fmla="*/ 4109 h 4123"/>
                <a:gd name="T86" fmla="*/ 2039 w 2344"/>
                <a:gd name="T87" fmla="*/ 4123 h 4123"/>
                <a:gd name="T88" fmla="*/ 2067 w 2344"/>
                <a:gd name="T89" fmla="*/ 4123 h 4123"/>
                <a:gd name="T90" fmla="*/ 2095 w 2344"/>
                <a:gd name="T91" fmla="*/ 4123 h 4123"/>
                <a:gd name="T92" fmla="*/ 2123 w 2344"/>
                <a:gd name="T93" fmla="*/ 4123 h 4123"/>
                <a:gd name="T94" fmla="*/ 2150 w 2344"/>
                <a:gd name="T95" fmla="*/ 4123 h 4123"/>
                <a:gd name="T96" fmla="*/ 2178 w 2344"/>
                <a:gd name="T97" fmla="*/ 4123 h 4123"/>
                <a:gd name="T98" fmla="*/ 2206 w 2344"/>
                <a:gd name="T99" fmla="*/ 4123 h 4123"/>
                <a:gd name="T100" fmla="*/ 2234 w 2344"/>
                <a:gd name="T101" fmla="*/ 4123 h 4123"/>
                <a:gd name="T102" fmla="*/ 2262 w 2344"/>
                <a:gd name="T103" fmla="*/ 4123 h 4123"/>
                <a:gd name="T104" fmla="*/ 2289 w 2344"/>
                <a:gd name="T105" fmla="*/ 4123 h 4123"/>
                <a:gd name="T106" fmla="*/ 2317 w 2344"/>
                <a:gd name="T107" fmla="*/ 4123 h 4123"/>
                <a:gd name="T108" fmla="*/ 2344 w 2344"/>
                <a:gd name="T109" fmla="*/ 4123 h 4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344" h="4123">
                  <a:moveTo>
                    <a:pt x="0" y="4109"/>
                  </a:moveTo>
                  <a:lnTo>
                    <a:pt x="56" y="4109"/>
                  </a:lnTo>
                  <a:lnTo>
                    <a:pt x="111" y="4109"/>
                  </a:lnTo>
                  <a:lnTo>
                    <a:pt x="159" y="4109"/>
                  </a:lnTo>
                  <a:lnTo>
                    <a:pt x="202" y="4109"/>
                  </a:lnTo>
                  <a:lnTo>
                    <a:pt x="243" y="4109"/>
                  </a:lnTo>
                  <a:lnTo>
                    <a:pt x="284" y="4097"/>
                  </a:lnTo>
                  <a:lnTo>
                    <a:pt x="320" y="4097"/>
                  </a:lnTo>
                  <a:lnTo>
                    <a:pt x="354" y="4097"/>
                  </a:lnTo>
                  <a:lnTo>
                    <a:pt x="388" y="4097"/>
                  </a:lnTo>
                  <a:lnTo>
                    <a:pt x="424" y="4097"/>
                  </a:lnTo>
                  <a:lnTo>
                    <a:pt x="451" y="4084"/>
                  </a:lnTo>
                  <a:lnTo>
                    <a:pt x="479" y="4084"/>
                  </a:lnTo>
                  <a:lnTo>
                    <a:pt x="506" y="4084"/>
                  </a:lnTo>
                  <a:lnTo>
                    <a:pt x="534" y="4070"/>
                  </a:lnTo>
                  <a:lnTo>
                    <a:pt x="562" y="4070"/>
                  </a:lnTo>
                  <a:lnTo>
                    <a:pt x="583" y="4070"/>
                  </a:lnTo>
                  <a:lnTo>
                    <a:pt x="611" y="4058"/>
                  </a:lnTo>
                  <a:lnTo>
                    <a:pt x="631" y="4058"/>
                  </a:lnTo>
                  <a:lnTo>
                    <a:pt x="652" y="4044"/>
                  </a:lnTo>
                  <a:lnTo>
                    <a:pt x="673" y="4032"/>
                  </a:lnTo>
                  <a:lnTo>
                    <a:pt x="694" y="4018"/>
                  </a:lnTo>
                  <a:lnTo>
                    <a:pt x="715" y="4006"/>
                  </a:lnTo>
                  <a:lnTo>
                    <a:pt x="736" y="3993"/>
                  </a:lnTo>
                  <a:lnTo>
                    <a:pt x="756" y="3979"/>
                  </a:lnTo>
                  <a:lnTo>
                    <a:pt x="770" y="3953"/>
                  </a:lnTo>
                  <a:lnTo>
                    <a:pt x="791" y="3941"/>
                  </a:lnTo>
                  <a:lnTo>
                    <a:pt x="812" y="3902"/>
                  </a:lnTo>
                  <a:lnTo>
                    <a:pt x="826" y="3876"/>
                  </a:lnTo>
                  <a:lnTo>
                    <a:pt x="840" y="3837"/>
                  </a:lnTo>
                  <a:lnTo>
                    <a:pt x="860" y="3785"/>
                  </a:lnTo>
                  <a:lnTo>
                    <a:pt x="874" y="3706"/>
                  </a:lnTo>
                  <a:lnTo>
                    <a:pt x="888" y="3615"/>
                  </a:lnTo>
                  <a:lnTo>
                    <a:pt x="902" y="3524"/>
                  </a:lnTo>
                  <a:lnTo>
                    <a:pt x="915" y="3317"/>
                  </a:lnTo>
                  <a:lnTo>
                    <a:pt x="929" y="3030"/>
                  </a:lnTo>
                  <a:lnTo>
                    <a:pt x="944" y="2706"/>
                  </a:lnTo>
                  <a:lnTo>
                    <a:pt x="958" y="1756"/>
                  </a:lnTo>
                  <a:lnTo>
                    <a:pt x="972" y="196"/>
                  </a:lnTo>
                  <a:lnTo>
                    <a:pt x="985" y="0"/>
                  </a:lnTo>
                  <a:lnTo>
                    <a:pt x="999" y="1522"/>
                  </a:lnTo>
                  <a:lnTo>
                    <a:pt x="1013" y="2524"/>
                  </a:lnTo>
                  <a:lnTo>
                    <a:pt x="1027" y="2900"/>
                  </a:lnTo>
                  <a:lnTo>
                    <a:pt x="1040" y="3200"/>
                  </a:lnTo>
                  <a:lnTo>
                    <a:pt x="1047" y="3368"/>
                  </a:lnTo>
                  <a:lnTo>
                    <a:pt x="1061" y="3485"/>
                  </a:lnTo>
                  <a:lnTo>
                    <a:pt x="1076" y="3589"/>
                  </a:lnTo>
                  <a:lnTo>
                    <a:pt x="1083" y="3680"/>
                  </a:lnTo>
                  <a:lnTo>
                    <a:pt x="1096" y="3720"/>
                  </a:lnTo>
                  <a:lnTo>
                    <a:pt x="1103" y="3771"/>
                  </a:lnTo>
                  <a:lnTo>
                    <a:pt x="1117" y="3811"/>
                  </a:lnTo>
                  <a:lnTo>
                    <a:pt x="1131" y="3850"/>
                  </a:lnTo>
                  <a:lnTo>
                    <a:pt x="1138" y="3876"/>
                  </a:lnTo>
                  <a:lnTo>
                    <a:pt x="1151" y="3902"/>
                  </a:lnTo>
                  <a:lnTo>
                    <a:pt x="1158" y="3914"/>
                  </a:lnTo>
                  <a:lnTo>
                    <a:pt x="1165" y="3941"/>
                  </a:lnTo>
                  <a:lnTo>
                    <a:pt x="1179" y="3953"/>
                  </a:lnTo>
                  <a:lnTo>
                    <a:pt x="1186" y="3967"/>
                  </a:lnTo>
                  <a:lnTo>
                    <a:pt x="1201" y="3979"/>
                  </a:lnTo>
                  <a:lnTo>
                    <a:pt x="1208" y="3979"/>
                  </a:lnTo>
                  <a:lnTo>
                    <a:pt x="1214" y="3993"/>
                  </a:lnTo>
                  <a:lnTo>
                    <a:pt x="1228" y="4006"/>
                  </a:lnTo>
                  <a:lnTo>
                    <a:pt x="1235" y="4018"/>
                  </a:lnTo>
                  <a:lnTo>
                    <a:pt x="1242" y="4018"/>
                  </a:lnTo>
                  <a:lnTo>
                    <a:pt x="1249" y="4018"/>
                  </a:lnTo>
                  <a:lnTo>
                    <a:pt x="1263" y="4032"/>
                  </a:lnTo>
                  <a:lnTo>
                    <a:pt x="1269" y="4032"/>
                  </a:lnTo>
                  <a:lnTo>
                    <a:pt x="1276" y="4032"/>
                  </a:lnTo>
                  <a:lnTo>
                    <a:pt x="1283" y="4044"/>
                  </a:lnTo>
                  <a:lnTo>
                    <a:pt x="1297" y="4044"/>
                  </a:lnTo>
                  <a:lnTo>
                    <a:pt x="1304" y="4044"/>
                  </a:lnTo>
                  <a:lnTo>
                    <a:pt x="1311" y="4058"/>
                  </a:lnTo>
                  <a:lnTo>
                    <a:pt x="1318" y="4058"/>
                  </a:lnTo>
                  <a:lnTo>
                    <a:pt x="1325" y="4058"/>
                  </a:lnTo>
                  <a:lnTo>
                    <a:pt x="1332" y="4058"/>
                  </a:lnTo>
                  <a:lnTo>
                    <a:pt x="1339" y="4070"/>
                  </a:lnTo>
                  <a:lnTo>
                    <a:pt x="1346" y="4070"/>
                  </a:lnTo>
                  <a:lnTo>
                    <a:pt x="1353" y="4070"/>
                  </a:lnTo>
                  <a:lnTo>
                    <a:pt x="1367" y="4070"/>
                  </a:lnTo>
                  <a:lnTo>
                    <a:pt x="1374" y="4070"/>
                  </a:lnTo>
                  <a:lnTo>
                    <a:pt x="1381" y="4070"/>
                  </a:lnTo>
                  <a:lnTo>
                    <a:pt x="1387" y="4070"/>
                  </a:lnTo>
                  <a:lnTo>
                    <a:pt x="1394" y="4084"/>
                  </a:lnTo>
                  <a:lnTo>
                    <a:pt x="1401" y="4084"/>
                  </a:lnTo>
                  <a:lnTo>
                    <a:pt x="1408" y="4084"/>
                  </a:lnTo>
                  <a:lnTo>
                    <a:pt x="1415" y="4084"/>
                  </a:lnTo>
                  <a:lnTo>
                    <a:pt x="1422" y="4084"/>
                  </a:lnTo>
                  <a:lnTo>
                    <a:pt x="1429" y="4084"/>
                  </a:lnTo>
                  <a:lnTo>
                    <a:pt x="1436" y="4084"/>
                  </a:lnTo>
                  <a:lnTo>
                    <a:pt x="1442" y="4084"/>
                  </a:lnTo>
                  <a:lnTo>
                    <a:pt x="1450" y="4084"/>
                  </a:lnTo>
                  <a:lnTo>
                    <a:pt x="1457" y="4084"/>
                  </a:lnTo>
                  <a:lnTo>
                    <a:pt x="1464" y="4097"/>
                  </a:lnTo>
                  <a:lnTo>
                    <a:pt x="1471" y="4097"/>
                  </a:lnTo>
                  <a:lnTo>
                    <a:pt x="1478" y="4097"/>
                  </a:lnTo>
                  <a:lnTo>
                    <a:pt x="1485" y="4097"/>
                  </a:lnTo>
                  <a:lnTo>
                    <a:pt x="1492" y="4097"/>
                  </a:lnTo>
                  <a:lnTo>
                    <a:pt x="1499" y="4097"/>
                  </a:lnTo>
                  <a:lnTo>
                    <a:pt x="1505" y="4097"/>
                  </a:lnTo>
                  <a:lnTo>
                    <a:pt x="1512" y="4097"/>
                  </a:lnTo>
                  <a:lnTo>
                    <a:pt x="1519" y="4097"/>
                  </a:lnTo>
                  <a:lnTo>
                    <a:pt x="1526" y="4097"/>
                  </a:lnTo>
                  <a:lnTo>
                    <a:pt x="1533" y="4097"/>
                  </a:lnTo>
                  <a:lnTo>
                    <a:pt x="1540" y="4097"/>
                  </a:lnTo>
                  <a:lnTo>
                    <a:pt x="1547" y="4097"/>
                  </a:lnTo>
                  <a:lnTo>
                    <a:pt x="1554" y="4097"/>
                  </a:lnTo>
                  <a:lnTo>
                    <a:pt x="1560" y="4097"/>
                  </a:lnTo>
                  <a:lnTo>
                    <a:pt x="1567" y="4097"/>
                  </a:lnTo>
                  <a:lnTo>
                    <a:pt x="1574" y="4097"/>
                  </a:lnTo>
                  <a:lnTo>
                    <a:pt x="1582" y="4097"/>
                  </a:lnTo>
                  <a:lnTo>
                    <a:pt x="1589" y="4097"/>
                  </a:lnTo>
                  <a:lnTo>
                    <a:pt x="1596" y="4097"/>
                  </a:lnTo>
                  <a:lnTo>
                    <a:pt x="1603" y="4109"/>
                  </a:lnTo>
                  <a:lnTo>
                    <a:pt x="1610" y="4109"/>
                  </a:lnTo>
                  <a:lnTo>
                    <a:pt x="1617" y="4109"/>
                  </a:lnTo>
                  <a:lnTo>
                    <a:pt x="1623" y="4109"/>
                  </a:lnTo>
                  <a:lnTo>
                    <a:pt x="1630" y="4109"/>
                  </a:lnTo>
                  <a:lnTo>
                    <a:pt x="1637" y="4109"/>
                  </a:lnTo>
                  <a:lnTo>
                    <a:pt x="1644" y="4109"/>
                  </a:lnTo>
                  <a:lnTo>
                    <a:pt x="1651" y="4109"/>
                  </a:lnTo>
                  <a:lnTo>
                    <a:pt x="1658" y="4109"/>
                  </a:lnTo>
                  <a:lnTo>
                    <a:pt x="1665" y="4109"/>
                  </a:lnTo>
                  <a:lnTo>
                    <a:pt x="1672" y="4109"/>
                  </a:lnTo>
                  <a:lnTo>
                    <a:pt x="1678" y="4109"/>
                  </a:lnTo>
                  <a:lnTo>
                    <a:pt x="1685" y="4109"/>
                  </a:lnTo>
                  <a:lnTo>
                    <a:pt x="1692" y="4109"/>
                  </a:lnTo>
                  <a:lnTo>
                    <a:pt x="1699" y="4109"/>
                  </a:lnTo>
                  <a:lnTo>
                    <a:pt x="1707" y="4109"/>
                  </a:lnTo>
                  <a:lnTo>
                    <a:pt x="1714" y="4109"/>
                  </a:lnTo>
                  <a:lnTo>
                    <a:pt x="1721" y="4109"/>
                  </a:lnTo>
                  <a:lnTo>
                    <a:pt x="1728" y="4109"/>
                  </a:lnTo>
                  <a:lnTo>
                    <a:pt x="1735" y="4109"/>
                  </a:lnTo>
                  <a:lnTo>
                    <a:pt x="1741" y="4109"/>
                  </a:lnTo>
                  <a:lnTo>
                    <a:pt x="1748" y="4109"/>
                  </a:lnTo>
                  <a:lnTo>
                    <a:pt x="1755" y="4109"/>
                  </a:lnTo>
                  <a:lnTo>
                    <a:pt x="1762" y="4109"/>
                  </a:lnTo>
                  <a:lnTo>
                    <a:pt x="1769" y="4109"/>
                  </a:lnTo>
                  <a:lnTo>
                    <a:pt x="1776" y="4109"/>
                  </a:lnTo>
                  <a:lnTo>
                    <a:pt x="1783" y="4109"/>
                  </a:lnTo>
                  <a:lnTo>
                    <a:pt x="1790" y="4109"/>
                  </a:lnTo>
                  <a:lnTo>
                    <a:pt x="1796" y="4109"/>
                  </a:lnTo>
                  <a:lnTo>
                    <a:pt x="1803" y="4109"/>
                  </a:lnTo>
                  <a:lnTo>
                    <a:pt x="1810" y="4109"/>
                  </a:lnTo>
                  <a:lnTo>
                    <a:pt x="1817" y="4109"/>
                  </a:lnTo>
                  <a:lnTo>
                    <a:pt x="1824" y="4109"/>
                  </a:lnTo>
                  <a:lnTo>
                    <a:pt x="1831" y="4109"/>
                  </a:lnTo>
                  <a:lnTo>
                    <a:pt x="1839" y="4109"/>
                  </a:lnTo>
                  <a:lnTo>
                    <a:pt x="1846" y="4109"/>
                  </a:lnTo>
                  <a:lnTo>
                    <a:pt x="1853" y="4109"/>
                  </a:lnTo>
                  <a:lnTo>
                    <a:pt x="1859" y="4109"/>
                  </a:lnTo>
                  <a:lnTo>
                    <a:pt x="1866" y="4109"/>
                  </a:lnTo>
                  <a:lnTo>
                    <a:pt x="1873" y="4109"/>
                  </a:lnTo>
                  <a:lnTo>
                    <a:pt x="1880" y="4109"/>
                  </a:lnTo>
                  <a:lnTo>
                    <a:pt x="1887" y="4109"/>
                  </a:lnTo>
                  <a:lnTo>
                    <a:pt x="1894" y="4109"/>
                  </a:lnTo>
                  <a:lnTo>
                    <a:pt x="1901" y="4109"/>
                  </a:lnTo>
                  <a:lnTo>
                    <a:pt x="1908" y="4109"/>
                  </a:lnTo>
                  <a:lnTo>
                    <a:pt x="1914" y="4109"/>
                  </a:lnTo>
                  <a:lnTo>
                    <a:pt x="1921" y="4109"/>
                  </a:lnTo>
                  <a:lnTo>
                    <a:pt x="1928" y="4109"/>
                  </a:lnTo>
                  <a:lnTo>
                    <a:pt x="1935" y="4109"/>
                  </a:lnTo>
                  <a:lnTo>
                    <a:pt x="1942" y="4109"/>
                  </a:lnTo>
                  <a:lnTo>
                    <a:pt x="1949" y="4109"/>
                  </a:lnTo>
                  <a:lnTo>
                    <a:pt x="1956" y="4109"/>
                  </a:lnTo>
                  <a:lnTo>
                    <a:pt x="1964" y="4109"/>
                  </a:lnTo>
                  <a:lnTo>
                    <a:pt x="1971" y="4109"/>
                  </a:lnTo>
                  <a:lnTo>
                    <a:pt x="1977" y="4109"/>
                  </a:lnTo>
                  <a:lnTo>
                    <a:pt x="1984" y="4109"/>
                  </a:lnTo>
                  <a:lnTo>
                    <a:pt x="1991" y="4109"/>
                  </a:lnTo>
                  <a:lnTo>
                    <a:pt x="1998" y="4109"/>
                  </a:lnTo>
                  <a:lnTo>
                    <a:pt x="2005" y="4109"/>
                  </a:lnTo>
                  <a:lnTo>
                    <a:pt x="2012" y="4109"/>
                  </a:lnTo>
                  <a:lnTo>
                    <a:pt x="2019" y="4109"/>
                  </a:lnTo>
                  <a:lnTo>
                    <a:pt x="2026" y="4109"/>
                  </a:lnTo>
                  <a:lnTo>
                    <a:pt x="2032" y="4109"/>
                  </a:lnTo>
                  <a:lnTo>
                    <a:pt x="2039" y="4123"/>
                  </a:lnTo>
                  <a:lnTo>
                    <a:pt x="2046" y="4109"/>
                  </a:lnTo>
                  <a:lnTo>
                    <a:pt x="2053" y="4123"/>
                  </a:lnTo>
                  <a:lnTo>
                    <a:pt x="2060" y="4123"/>
                  </a:lnTo>
                  <a:lnTo>
                    <a:pt x="2067" y="4123"/>
                  </a:lnTo>
                  <a:lnTo>
                    <a:pt x="2074" y="4123"/>
                  </a:lnTo>
                  <a:lnTo>
                    <a:pt x="2081" y="4123"/>
                  </a:lnTo>
                  <a:lnTo>
                    <a:pt x="2088" y="4123"/>
                  </a:lnTo>
                  <a:lnTo>
                    <a:pt x="2095" y="4123"/>
                  </a:lnTo>
                  <a:lnTo>
                    <a:pt x="2102" y="4123"/>
                  </a:lnTo>
                  <a:lnTo>
                    <a:pt x="2109" y="4123"/>
                  </a:lnTo>
                  <a:lnTo>
                    <a:pt x="2116" y="4123"/>
                  </a:lnTo>
                  <a:lnTo>
                    <a:pt x="2123" y="4123"/>
                  </a:lnTo>
                  <a:lnTo>
                    <a:pt x="2130" y="4123"/>
                  </a:lnTo>
                  <a:lnTo>
                    <a:pt x="2137" y="4123"/>
                  </a:lnTo>
                  <a:lnTo>
                    <a:pt x="2144" y="4123"/>
                  </a:lnTo>
                  <a:lnTo>
                    <a:pt x="2150" y="4123"/>
                  </a:lnTo>
                  <a:lnTo>
                    <a:pt x="2157" y="4123"/>
                  </a:lnTo>
                  <a:lnTo>
                    <a:pt x="2164" y="4123"/>
                  </a:lnTo>
                  <a:lnTo>
                    <a:pt x="2171" y="4123"/>
                  </a:lnTo>
                  <a:lnTo>
                    <a:pt x="2178" y="4123"/>
                  </a:lnTo>
                  <a:lnTo>
                    <a:pt x="2185" y="4123"/>
                  </a:lnTo>
                  <a:lnTo>
                    <a:pt x="2192" y="4123"/>
                  </a:lnTo>
                  <a:lnTo>
                    <a:pt x="2199" y="4123"/>
                  </a:lnTo>
                  <a:lnTo>
                    <a:pt x="2206" y="4123"/>
                  </a:lnTo>
                  <a:lnTo>
                    <a:pt x="2212" y="4123"/>
                  </a:lnTo>
                  <a:lnTo>
                    <a:pt x="2220" y="4123"/>
                  </a:lnTo>
                  <a:lnTo>
                    <a:pt x="2227" y="4123"/>
                  </a:lnTo>
                  <a:lnTo>
                    <a:pt x="2234" y="4123"/>
                  </a:lnTo>
                  <a:lnTo>
                    <a:pt x="2241" y="4123"/>
                  </a:lnTo>
                  <a:lnTo>
                    <a:pt x="2248" y="4123"/>
                  </a:lnTo>
                  <a:lnTo>
                    <a:pt x="2255" y="4123"/>
                  </a:lnTo>
                  <a:lnTo>
                    <a:pt x="2262" y="4123"/>
                  </a:lnTo>
                  <a:lnTo>
                    <a:pt x="2268" y="4123"/>
                  </a:lnTo>
                  <a:lnTo>
                    <a:pt x="2275" y="4123"/>
                  </a:lnTo>
                  <a:lnTo>
                    <a:pt x="2282" y="4123"/>
                  </a:lnTo>
                  <a:lnTo>
                    <a:pt x="2289" y="4123"/>
                  </a:lnTo>
                  <a:lnTo>
                    <a:pt x="2296" y="4123"/>
                  </a:lnTo>
                  <a:lnTo>
                    <a:pt x="2303" y="4123"/>
                  </a:lnTo>
                  <a:lnTo>
                    <a:pt x="2310" y="4123"/>
                  </a:lnTo>
                  <a:lnTo>
                    <a:pt x="2317" y="4123"/>
                  </a:lnTo>
                  <a:lnTo>
                    <a:pt x="2324" y="4123"/>
                  </a:lnTo>
                  <a:lnTo>
                    <a:pt x="2330" y="4123"/>
                  </a:lnTo>
                  <a:lnTo>
                    <a:pt x="2337" y="4123"/>
                  </a:lnTo>
                  <a:lnTo>
                    <a:pt x="2344" y="4123"/>
                  </a:lnTo>
                </a:path>
              </a:pathLst>
            </a:custGeom>
            <a:noFill/>
            <a:ln w="38100" cmpd="sng">
              <a:solidFill>
                <a:srgbClr val="FF99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639" name="Freeform 119">
              <a:extLst>
                <a:ext uri="{FF2B5EF4-FFF2-40B4-BE49-F238E27FC236}">
                  <a16:creationId xmlns:a16="http://schemas.microsoft.com/office/drawing/2014/main" id="{2E657949-9946-19FA-0CCD-549A2A7B374F}"/>
                </a:ext>
              </a:extLst>
            </p:cNvPr>
            <p:cNvSpPr>
              <a:spLocks/>
            </p:cNvSpPr>
            <p:nvPr/>
          </p:nvSpPr>
          <p:spPr bwMode="auto">
            <a:xfrm>
              <a:off x="2165" y="1226"/>
              <a:ext cx="2537" cy="2009"/>
            </a:xfrm>
            <a:custGeom>
              <a:avLst/>
              <a:gdLst>
                <a:gd name="T0" fmla="*/ 221 w 2537"/>
                <a:gd name="T1" fmla="*/ 4018 h 4018"/>
                <a:gd name="T2" fmla="*/ 450 w 2537"/>
                <a:gd name="T3" fmla="*/ 4005 h 4018"/>
                <a:gd name="T4" fmla="*/ 623 w 2537"/>
                <a:gd name="T5" fmla="*/ 3991 h 4018"/>
                <a:gd name="T6" fmla="*/ 755 w 2537"/>
                <a:gd name="T7" fmla="*/ 3953 h 4018"/>
                <a:gd name="T8" fmla="*/ 873 w 2537"/>
                <a:gd name="T9" fmla="*/ 3888 h 4018"/>
                <a:gd name="T10" fmla="*/ 963 w 2537"/>
                <a:gd name="T11" fmla="*/ 3706 h 4018"/>
                <a:gd name="T12" fmla="*/ 1047 w 2537"/>
                <a:gd name="T13" fmla="*/ 3133 h 4018"/>
                <a:gd name="T14" fmla="*/ 1122 w 2537"/>
                <a:gd name="T15" fmla="*/ 546 h 4018"/>
                <a:gd name="T16" fmla="*/ 1192 w 2537"/>
                <a:gd name="T17" fmla="*/ 1951 h 4018"/>
                <a:gd name="T18" fmla="*/ 1247 w 2537"/>
                <a:gd name="T19" fmla="*/ 3303 h 4018"/>
                <a:gd name="T20" fmla="*/ 1303 w 2537"/>
                <a:gd name="T21" fmla="*/ 3667 h 4018"/>
                <a:gd name="T22" fmla="*/ 1358 w 2537"/>
                <a:gd name="T23" fmla="*/ 3797 h 4018"/>
                <a:gd name="T24" fmla="*/ 1401 w 2537"/>
                <a:gd name="T25" fmla="*/ 3874 h 4018"/>
                <a:gd name="T26" fmla="*/ 1449 w 2537"/>
                <a:gd name="T27" fmla="*/ 3914 h 4018"/>
                <a:gd name="T28" fmla="*/ 1490 w 2537"/>
                <a:gd name="T29" fmla="*/ 3939 h 4018"/>
                <a:gd name="T30" fmla="*/ 1525 w 2537"/>
                <a:gd name="T31" fmla="*/ 3953 h 4018"/>
                <a:gd name="T32" fmla="*/ 1560 w 2537"/>
                <a:gd name="T33" fmla="*/ 3965 h 4018"/>
                <a:gd name="T34" fmla="*/ 1594 w 2537"/>
                <a:gd name="T35" fmla="*/ 3979 h 4018"/>
                <a:gd name="T36" fmla="*/ 1629 w 2537"/>
                <a:gd name="T37" fmla="*/ 3979 h 4018"/>
                <a:gd name="T38" fmla="*/ 1664 w 2537"/>
                <a:gd name="T39" fmla="*/ 3991 h 4018"/>
                <a:gd name="T40" fmla="*/ 1692 w 2537"/>
                <a:gd name="T41" fmla="*/ 3991 h 4018"/>
                <a:gd name="T42" fmla="*/ 1719 w 2537"/>
                <a:gd name="T43" fmla="*/ 3991 h 4018"/>
                <a:gd name="T44" fmla="*/ 1747 w 2537"/>
                <a:gd name="T45" fmla="*/ 4005 h 4018"/>
                <a:gd name="T46" fmla="*/ 1774 w 2537"/>
                <a:gd name="T47" fmla="*/ 4005 h 4018"/>
                <a:gd name="T48" fmla="*/ 1803 w 2537"/>
                <a:gd name="T49" fmla="*/ 4005 h 4018"/>
                <a:gd name="T50" fmla="*/ 1824 w 2537"/>
                <a:gd name="T51" fmla="*/ 4005 h 4018"/>
                <a:gd name="T52" fmla="*/ 1844 w 2537"/>
                <a:gd name="T53" fmla="*/ 4005 h 4018"/>
                <a:gd name="T54" fmla="*/ 1872 w 2537"/>
                <a:gd name="T55" fmla="*/ 4005 h 4018"/>
                <a:gd name="T56" fmla="*/ 1892 w 2537"/>
                <a:gd name="T57" fmla="*/ 4005 h 4018"/>
                <a:gd name="T58" fmla="*/ 1914 w 2537"/>
                <a:gd name="T59" fmla="*/ 4005 h 4018"/>
                <a:gd name="T60" fmla="*/ 1935 w 2537"/>
                <a:gd name="T61" fmla="*/ 4018 h 4018"/>
                <a:gd name="T62" fmla="*/ 1955 w 2537"/>
                <a:gd name="T63" fmla="*/ 4018 h 4018"/>
                <a:gd name="T64" fmla="*/ 1976 w 2537"/>
                <a:gd name="T65" fmla="*/ 4018 h 4018"/>
                <a:gd name="T66" fmla="*/ 1997 w 2537"/>
                <a:gd name="T67" fmla="*/ 4018 h 4018"/>
                <a:gd name="T68" fmla="*/ 2017 w 2537"/>
                <a:gd name="T69" fmla="*/ 4018 h 4018"/>
                <a:gd name="T70" fmla="*/ 2038 w 2537"/>
                <a:gd name="T71" fmla="*/ 4018 h 4018"/>
                <a:gd name="T72" fmla="*/ 2060 w 2537"/>
                <a:gd name="T73" fmla="*/ 4018 h 4018"/>
                <a:gd name="T74" fmla="*/ 2080 w 2537"/>
                <a:gd name="T75" fmla="*/ 4018 h 4018"/>
                <a:gd name="T76" fmla="*/ 2101 w 2537"/>
                <a:gd name="T77" fmla="*/ 4018 h 4018"/>
                <a:gd name="T78" fmla="*/ 2121 w 2537"/>
                <a:gd name="T79" fmla="*/ 4018 h 4018"/>
                <a:gd name="T80" fmla="*/ 2142 w 2537"/>
                <a:gd name="T81" fmla="*/ 4018 h 4018"/>
                <a:gd name="T82" fmla="*/ 2163 w 2537"/>
                <a:gd name="T83" fmla="*/ 4018 h 4018"/>
                <a:gd name="T84" fmla="*/ 2184 w 2537"/>
                <a:gd name="T85" fmla="*/ 4018 h 4018"/>
                <a:gd name="T86" fmla="*/ 2205 w 2537"/>
                <a:gd name="T87" fmla="*/ 4018 h 4018"/>
                <a:gd name="T88" fmla="*/ 2226 w 2537"/>
                <a:gd name="T89" fmla="*/ 4018 h 4018"/>
                <a:gd name="T90" fmla="*/ 2246 w 2537"/>
                <a:gd name="T91" fmla="*/ 4018 h 4018"/>
                <a:gd name="T92" fmla="*/ 2267 w 2537"/>
                <a:gd name="T93" fmla="*/ 4018 h 4018"/>
                <a:gd name="T94" fmla="*/ 2288 w 2537"/>
                <a:gd name="T95" fmla="*/ 4018 h 4018"/>
                <a:gd name="T96" fmla="*/ 2309 w 2537"/>
                <a:gd name="T97" fmla="*/ 4018 h 4018"/>
                <a:gd name="T98" fmla="*/ 2330 w 2537"/>
                <a:gd name="T99" fmla="*/ 4018 h 4018"/>
                <a:gd name="T100" fmla="*/ 2351 w 2537"/>
                <a:gd name="T101" fmla="*/ 4018 h 4018"/>
                <a:gd name="T102" fmla="*/ 2371 w 2537"/>
                <a:gd name="T103" fmla="*/ 4018 h 4018"/>
                <a:gd name="T104" fmla="*/ 2392 w 2537"/>
                <a:gd name="T105" fmla="*/ 4018 h 4018"/>
                <a:gd name="T106" fmla="*/ 2413 w 2537"/>
                <a:gd name="T107" fmla="*/ 4018 h 4018"/>
                <a:gd name="T108" fmla="*/ 2434 w 2537"/>
                <a:gd name="T109" fmla="*/ 4018 h 4018"/>
                <a:gd name="T110" fmla="*/ 2455 w 2537"/>
                <a:gd name="T111" fmla="*/ 4018 h 4018"/>
                <a:gd name="T112" fmla="*/ 2475 w 2537"/>
                <a:gd name="T113" fmla="*/ 4018 h 4018"/>
                <a:gd name="T114" fmla="*/ 2496 w 2537"/>
                <a:gd name="T115" fmla="*/ 4018 h 4018"/>
                <a:gd name="T116" fmla="*/ 2517 w 2537"/>
                <a:gd name="T117" fmla="*/ 4018 h 4018"/>
                <a:gd name="T118" fmla="*/ 2537 w 2537"/>
                <a:gd name="T119" fmla="*/ 4018 h 4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537" h="4018">
                  <a:moveTo>
                    <a:pt x="0" y="4018"/>
                  </a:moveTo>
                  <a:lnTo>
                    <a:pt x="118" y="4018"/>
                  </a:lnTo>
                  <a:lnTo>
                    <a:pt x="221" y="4018"/>
                  </a:lnTo>
                  <a:lnTo>
                    <a:pt x="304" y="4018"/>
                  </a:lnTo>
                  <a:lnTo>
                    <a:pt x="381" y="4005"/>
                  </a:lnTo>
                  <a:lnTo>
                    <a:pt x="450" y="4005"/>
                  </a:lnTo>
                  <a:lnTo>
                    <a:pt x="513" y="4005"/>
                  </a:lnTo>
                  <a:lnTo>
                    <a:pt x="568" y="3991"/>
                  </a:lnTo>
                  <a:lnTo>
                    <a:pt x="623" y="3991"/>
                  </a:lnTo>
                  <a:lnTo>
                    <a:pt x="672" y="3979"/>
                  </a:lnTo>
                  <a:lnTo>
                    <a:pt x="713" y="3965"/>
                  </a:lnTo>
                  <a:lnTo>
                    <a:pt x="755" y="3953"/>
                  </a:lnTo>
                  <a:lnTo>
                    <a:pt x="797" y="3939"/>
                  </a:lnTo>
                  <a:lnTo>
                    <a:pt x="831" y="3914"/>
                  </a:lnTo>
                  <a:lnTo>
                    <a:pt x="873" y="3888"/>
                  </a:lnTo>
                  <a:lnTo>
                    <a:pt x="901" y="3848"/>
                  </a:lnTo>
                  <a:lnTo>
                    <a:pt x="936" y="3783"/>
                  </a:lnTo>
                  <a:lnTo>
                    <a:pt x="963" y="3706"/>
                  </a:lnTo>
                  <a:lnTo>
                    <a:pt x="991" y="3601"/>
                  </a:lnTo>
                  <a:lnTo>
                    <a:pt x="1019" y="3420"/>
                  </a:lnTo>
                  <a:lnTo>
                    <a:pt x="1047" y="3133"/>
                  </a:lnTo>
                  <a:lnTo>
                    <a:pt x="1074" y="2639"/>
                  </a:lnTo>
                  <a:lnTo>
                    <a:pt x="1102" y="1769"/>
                  </a:lnTo>
                  <a:lnTo>
                    <a:pt x="1122" y="546"/>
                  </a:lnTo>
                  <a:lnTo>
                    <a:pt x="1144" y="0"/>
                  </a:lnTo>
                  <a:lnTo>
                    <a:pt x="1165" y="884"/>
                  </a:lnTo>
                  <a:lnTo>
                    <a:pt x="1192" y="1951"/>
                  </a:lnTo>
                  <a:lnTo>
                    <a:pt x="1213" y="2639"/>
                  </a:lnTo>
                  <a:lnTo>
                    <a:pt x="1227" y="3056"/>
                  </a:lnTo>
                  <a:lnTo>
                    <a:pt x="1247" y="3303"/>
                  </a:lnTo>
                  <a:lnTo>
                    <a:pt x="1268" y="3471"/>
                  </a:lnTo>
                  <a:lnTo>
                    <a:pt x="1290" y="3576"/>
                  </a:lnTo>
                  <a:lnTo>
                    <a:pt x="1303" y="3667"/>
                  </a:lnTo>
                  <a:lnTo>
                    <a:pt x="1324" y="3718"/>
                  </a:lnTo>
                  <a:lnTo>
                    <a:pt x="1338" y="3771"/>
                  </a:lnTo>
                  <a:lnTo>
                    <a:pt x="1358" y="3797"/>
                  </a:lnTo>
                  <a:lnTo>
                    <a:pt x="1372" y="3823"/>
                  </a:lnTo>
                  <a:lnTo>
                    <a:pt x="1386" y="3848"/>
                  </a:lnTo>
                  <a:lnTo>
                    <a:pt x="1401" y="3874"/>
                  </a:lnTo>
                  <a:lnTo>
                    <a:pt x="1415" y="3888"/>
                  </a:lnTo>
                  <a:lnTo>
                    <a:pt x="1435" y="3900"/>
                  </a:lnTo>
                  <a:lnTo>
                    <a:pt x="1449" y="3914"/>
                  </a:lnTo>
                  <a:lnTo>
                    <a:pt x="1463" y="3927"/>
                  </a:lnTo>
                  <a:lnTo>
                    <a:pt x="1476" y="3927"/>
                  </a:lnTo>
                  <a:lnTo>
                    <a:pt x="1490" y="3939"/>
                  </a:lnTo>
                  <a:lnTo>
                    <a:pt x="1504" y="3939"/>
                  </a:lnTo>
                  <a:lnTo>
                    <a:pt x="1511" y="3953"/>
                  </a:lnTo>
                  <a:lnTo>
                    <a:pt x="1525" y="3953"/>
                  </a:lnTo>
                  <a:lnTo>
                    <a:pt x="1539" y="3953"/>
                  </a:lnTo>
                  <a:lnTo>
                    <a:pt x="1553" y="3965"/>
                  </a:lnTo>
                  <a:lnTo>
                    <a:pt x="1560" y="3965"/>
                  </a:lnTo>
                  <a:lnTo>
                    <a:pt x="1574" y="3965"/>
                  </a:lnTo>
                  <a:lnTo>
                    <a:pt x="1588" y="3979"/>
                  </a:lnTo>
                  <a:lnTo>
                    <a:pt x="1594" y="3979"/>
                  </a:lnTo>
                  <a:lnTo>
                    <a:pt x="1608" y="3979"/>
                  </a:lnTo>
                  <a:lnTo>
                    <a:pt x="1622" y="3979"/>
                  </a:lnTo>
                  <a:lnTo>
                    <a:pt x="1629" y="3979"/>
                  </a:lnTo>
                  <a:lnTo>
                    <a:pt x="1643" y="3979"/>
                  </a:lnTo>
                  <a:lnTo>
                    <a:pt x="1649" y="3991"/>
                  </a:lnTo>
                  <a:lnTo>
                    <a:pt x="1664" y="3991"/>
                  </a:lnTo>
                  <a:lnTo>
                    <a:pt x="1671" y="3991"/>
                  </a:lnTo>
                  <a:lnTo>
                    <a:pt x="1685" y="3991"/>
                  </a:lnTo>
                  <a:lnTo>
                    <a:pt x="1692" y="3991"/>
                  </a:lnTo>
                  <a:lnTo>
                    <a:pt x="1699" y="3991"/>
                  </a:lnTo>
                  <a:lnTo>
                    <a:pt x="1712" y="3991"/>
                  </a:lnTo>
                  <a:lnTo>
                    <a:pt x="1719" y="3991"/>
                  </a:lnTo>
                  <a:lnTo>
                    <a:pt x="1726" y="3991"/>
                  </a:lnTo>
                  <a:lnTo>
                    <a:pt x="1740" y="4005"/>
                  </a:lnTo>
                  <a:lnTo>
                    <a:pt x="1747" y="4005"/>
                  </a:lnTo>
                  <a:lnTo>
                    <a:pt x="1754" y="4005"/>
                  </a:lnTo>
                  <a:lnTo>
                    <a:pt x="1767" y="4005"/>
                  </a:lnTo>
                  <a:lnTo>
                    <a:pt x="1774" y="4005"/>
                  </a:lnTo>
                  <a:lnTo>
                    <a:pt x="1781" y="4005"/>
                  </a:lnTo>
                  <a:lnTo>
                    <a:pt x="1789" y="4005"/>
                  </a:lnTo>
                  <a:lnTo>
                    <a:pt x="1803" y="4005"/>
                  </a:lnTo>
                  <a:lnTo>
                    <a:pt x="1810" y="4005"/>
                  </a:lnTo>
                  <a:lnTo>
                    <a:pt x="1817" y="4005"/>
                  </a:lnTo>
                  <a:lnTo>
                    <a:pt x="1824" y="4005"/>
                  </a:lnTo>
                  <a:lnTo>
                    <a:pt x="1830" y="4005"/>
                  </a:lnTo>
                  <a:lnTo>
                    <a:pt x="1837" y="4005"/>
                  </a:lnTo>
                  <a:lnTo>
                    <a:pt x="1844" y="4005"/>
                  </a:lnTo>
                  <a:lnTo>
                    <a:pt x="1851" y="4005"/>
                  </a:lnTo>
                  <a:lnTo>
                    <a:pt x="1865" y="4005"/>
                  </a:lnTo>
                  <a:lnTo>
                    <a:pt x="1872" y="4005"/>
                  </a:lnTo>
                  <a:lnTo>
                    <a:pt x="1879" y="4005"/>
                  </a:lnTo>
                  <a:lnTo>
                    <a:pt x="1885" y="4005"/>
                  </a:lnTo>
                  <a:lnTo>
                    <a:pt x="1892" y="4005"/>
                  </a:lnTo>
                  <a:lnTo>
                    <a:pt x="1899" y="4005"/>
                  </a:lnTo>
                  <a:lnTo>
                    <a:pt x="1906" y="4005"/>
                  </a:lnTo>
                  <a:lnTo>
                    <a:pt x="1914" y="4005"/>
                  </a:lnTo>
                  <a:lnTo>
                    <a:pt x="1921" y="4018"/>
                  </a:lnTo>
                  <a:lnTo>
                    <a:pt x="1928" y="4018"/>
                  </a:lnTo>
                  <a:lnTo>
                    <a:pt x="1935" y="4018"/>
                  </a:lnTo>
                  <a:lnTo>
                    <a:pt x="1942" y="4018"/>
                  </a:lnTo>
                  <a:lnTo>
                    <a:pt x="1948" y="4018"/>
                  </a:lnTo>
                  <a:lnTo>
                    <a:pt x="1955" y="4018"/>
                  </a:lnTo>
                  <a:lnTo>
                    <a:pt x="1962" y="4018"/>
                  </a:lnTo>
                  <a:lnTo>
                    <a:pt x="1969" y="4018"/>
                  </a:lnTo>
                  <a:lnTo>
                    <a:pt x="1976" y="4018"/>
                  </a:lnTo>
                  <a:lnTo>
                    <a:pt x="1983" y="4018"/>
                  </a:lnTo>
                  <a:lnTo>
                    <a:pt x="1990" y="4018"/>
                  </a:lnTo>
                  <a:lnTo>
                    <a:pt x="1997" y="4018"/>
                  </a:lnTo>
                  <a:lnTo>
                    <a:pt x="2003" y="4018"/>
                  </a:lnTo>
                  <a:lnTo>
                    <a:pt x="2010" y="4018"/>
                  </a:lnTo>
                  <a:lnTo>
                    <a:pt x="2017" y="4018"/>
                  </a:lnTo>
                  <a:lnTo>
                    <a:pt x="2024" y="4018"/>
                  </a:lnTo>
                  <a:lnTo>
                    <a:pt x="2031" y="4018"/>
                  </a:lnTo>
                  <a:lnTo>
                    <a:pt x="2038" y="4018"/>
                  </a:lnTo>
                  <a:lnTo>
                    <a:pt x="2046" y="4018"/>
                  </a:lnTo>
                  <a:lnTo>
                    <a:pt x="2053" y="4018"/>
                  </a:lnTo>
                  <a:lnTo>
                    <a:pt x="2060" y="4018"/>
                  </a:lnTo>
                  <a:lnTo>
                    <a:pt x="2066" y="4018"/>
                  </a:lnTo>
                  <a:lnTo>
                    <a:pt x="2073" y="4018"/>
                  </a:lnTo>
                  <a:lnTo>
                    <a:pt x="2080" y="4018"/>
                  </a:lnTo>
                  <a:lnTo>
                    <a:pt x="2087" y="4018"/>
                  </a:lnTo>
                  <a:lnTo>
                    <a:pt x="2094" y="4018"/>
                  </a:lnTo>
                  <a:lnTo>
                    <a:pt x="2101" y="4018"/>
                  </a:lnTo>
                  <a:lnTo>
                    <a:pt x="2108" y="4018"/>
                  </a:lnTo>
                  <a:lnTo>
                    <a:pt x="2115" y="4018"/>
                  </a:lnTo>
                  <a:lnTo>
                    <a:pt x="2121" y="4018"/>
                  </a:lnTo>
                  <a:lnTo>
                    <a:pt x="2128" y="4018"/>
                  </a:lnTo>
                  <a:lnTo>
                    <a:pt x="2135" y="4018"/>
                  </a:lnTo>
                  <a:lnTo>
                    <a:pt x="2142" y="4018"/>
                  </a:lnTo>
                  <a:lnTo>
                    <a:pt x="2149" y="4018"/>
                  </a:lnTo>
                  <a:lnTo>
                    <a:pt x="2156" y="4018"/>
                  </a:lnTo>
                  <a:lnTo>
                    <a:pt x="2163" y="4018"/>
                  </a:lnTo>
                  <a:lnTo>
                    <a:pt x="2171" y="4018"/>
                  </a:lnTo>
                  <a:lnTo>
                    <a:pt x="2178" y="4018"/>
                  </a:lnTo>
                  <a:lnTo>
                    <a:pt x="2184" y="4018"/>
                  </a:lnTo>
                  <a:lnTo>
                    <a:pt x="2191" y="4018"/>
                  </a:lnTo>
                  <a:lnTo>
                    <a:pt x="2198" y="4018"/>
                  </a:lnTo>
                  <a:lnTo>
                    <a:pt x="2205" y="4018"/>
                  </a:lnTo>
                  <a:lnTo>
                    <a:pt x="2212" y="4018"/>
                  </a:lnTo>
                  <a:lnTo>
                    <a:pt x="2219" y="4018"/>
                  </a:lnTo>
                  <a:lnTo>
                    <a:pt x="2226" y="4018"/>
                  </a:lnTo>
                  <a:lnTo>
                    <a:pt x="2233" y="4018"/>
                  </a:lnTo>
                  <a:lnTo>
                    <a:pt x="2239" y="4018"/>
                  </a:lnTo>
                  <a:lnTo>
                    <a:pt x="2246" y="4018"/>
                  </a:lnTo>
                  <a:lnTo>
                    <a:pt x="2253" y="4018"/>
                  </a:lnTo>
                  <a:lnTo>
                    <a:pt x="2260" y="4018"/>
                  </a:lnTo>
                  <a:lnTo>
                    <a:pt x="2267" y="4018"/>
                  </a:lnTo>
                  <a:lnTo>
                    <a:pt x="2274" y="4018"/>
                  </a:lnTo>
                  <a:lnTo>
                    <a:pt x="2281" y="4018"/>
                  </a:lnTo>
                  <a:lnTo>
                    <a:pt x="2288" y="4018"/>
                  </a:lnTo>
                  <a:lnTo>
                    <a:pt x="2295" y="4018"/>
                  </a:lnTo>
                  <a:lnTo>
                    <a:pt x="2302" y="4018"/>
                  </a:lnTo>
                  <a:lnTo>
                    <a:pt x="2309" y="4018"/>
                  </a:lnTo>
                  <a:lnTo>
                    <a:pt x="2316" y="4018"/>
                  </a:lnTo>
                  <a:lnTo>
                    <a:pt x="2323" y="4018"/>
                  </a:lnTo>
                  <a:lnTo>
                    <a:pt x="2330" y="4018"/>
                  </a:lnTo>
                  <a:lnTo>
                    <a:pt x="2337" y="4018"/>
                  </a:lnTo>
                  <a:lnTo>
                    <a:pt x="2344" y="4018"/>
                  </a:lnTo>
                  <a:lnTo>
                    <a:pt x="2351" y="4018"/>
                  </a:lnTo>
                  <a:lnTo>
                    <a:pt x="2357" y="4018"/>
                  </a:lnTo>
                  <a:lnTo>
                    <a:pt x="2364" y="4018"/>
                  </a:lnTo>
                  <a:lnTo>
                    <a:pt x="2371" y="4018"/>
                  </a:lnTo>
                  <a:lnTo>
                    <a:pt x="2378" y="4018"/>
                  </a:lnTo>
                  <a:lnTo>
                    <a:pt x="2385" y="4018"/>
                  </a:lnTo>
                  <a:lnTo>
                    <a:pt x="2392" y="4018"/>
                  </a:lnTo>
                  <a:lnTo>
                    <a:pt x="2399" y="4018"/>
                  </a:lnTo>
                  <a:lnTo>
                    <a:pt x="2406" y="4018"/>
                  </a:lnTo>
                  <a:lnTo>
                    <a:pt x="2413" y="4018"/>
                  </a:lnTo>
                  <a:lnTo>
                    <a:pt x="2419" y="4018"/>
                  </a:lnTo>
                  <a:lnTo>
                    <a:pt x="2427" y="4018"/>
                  </a:lnTo>
                  <a:lnTo>
                    <a:pt x="2434" y="4018"/>
                  </a:lnTo>
                  <a:lnTo>
                    <a:pt x="2441" y="4018"/>
                  </a:lnTo>
                  <a:lnTo>
                    <a:pt x="2448" y="4018"/>
                  </a:lnTo>
                  <a:lnTo>
                    <a:pt x="2455" y="4018"/>
                  </a:lnTo>
                  <a:lnTo>
                    <a:pt x="2462" y="4018"/>
                  </a:lnTo>
                  <a:lnTo>
                    <a:pt x="2469" y="4018"/>
                  </a:lnTo>
                  <a:lnTo>
                    <a:pt x="2475" y="4018"/>
                  </a:lnTo>
                  <a:lnTo>
                    <a:pt x="2482" y="4018"/>
                  </a:lnTo>
                  <a:lnTo>
                    <a:pt x="2489" y="4018"/>
                  </a:lnTo>
                  <a:lnTo>
                    <a:pt x="2496" y="4018"/>
                  </a:lnTo>
                  <a:lnTo>
                    <a:pt x="2503" y="4018"/>
                  </a:lnTo>
                  <a:lnTo>
                    <a:pt x="2510" y="4018"/>
                  </a:lnTo>
                  <a:lnTo>
                    <a:pt x="2517" y="4018"/>
                  </a:lnTo>
                  <a:lnTo>
                    <a:pt x="2524" y="4018"/>
                  </a:lnTo>
                  <a:lnTo>
                    <a:pt x="2531" y="4018"/>
                  </a:lnTo>
                  <a:lnTo>
                    <a:pt x="2537" y="4018"/>
                  </a:lnTo>
                </a:path>
              </a:pathLst>
            </a:custGeom>
            <a:noFill/>
            <a:ln w="38100" cmpd="sng">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641" name="Rectangle 121">
              <a:extLst>
                <a:ext uri="{FF2B5EF4-FFF2-40B4-BE49-F238E27FC236}">
                  <a16:creationId xmlns:a16="http://schemas.microsoft.com/office/drawing/2014/main" id="{D815F12B-D077-5F3D-DE4F-9D097FBECAC5}"/>
                </a:ext>
              </a:extLst>
            </p:cNvPr>
            <p:cNvSpPr>
              <a:spLocks noChangeArrowheads="1"/>
            </p:cNvSpPr>
            <p:nvPr/>
          </p:nvSpPr>
          <p:spPr bwMode="auto">
            <a:xfrm>
              <a:off x="3272" y="3089"/>
              <a:ext cx="140"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400" b="1">
                  <a:solidFill>
                    <a:srgbClr val="FFFF66"/>
                  </a:solidFill>
                  <a:latin typeface="Times New Roman" panose="02020603050405020304" pitchFamily="18" charset="0"/>
                </a:rPr>
                <a:t>A</a:t>
              </a:r>
              <a:endParaRPr lang="en-US" altLang="en-US" sz="2400" b="1">
                <a:solidFill>
                  <a:srgbClr val="FFFF66"/>
                </a:solidFill>
                <a:effectLst>
                  <a:outerShdw blurRad="38100" dist="38100" dir="2700000" algn="tl">
                    <a:srgbClr val="000000"/>
                  </a:outerShdw>
                </a:effectLst>
                <a:latin typeface="Times New Roman" panose="02020603050405020304" pitchFamily="18" charset="0"/>
              </a:endParaRPr>
            </a:p>
          </p:txBody>
        </p:sp>
        <p:sp>
          <p:nvSpPr>
            <p:cNvPr id="107642" name="Rectangle 122">
              <a:extLst>
                <a:ext uri="{FF2B5EF4-FFF2-40B4-BE49-F238E27FC236}">
                  <a16:creationId xmlns:a16="http://schemas.microsoft.com/office/drawing/2014/main" id="{72935EBA-C4DF-FBF8-7DE6-FDC6A20EC5B7}"/>
                </a:ext>
              </a:extLst>
            </p:cNvPr>
            <p:cNvSpPr>
              <a:spLocks noChangeArrowheads="1"/>
            </p:cNvSpPr>
            <p:nvPr/>
          </p:nvSpPr>
          <p:spPr bwMode="auto">
            <a:xfrm>
              <a:off x="2936" y="2801"/>
              <a:ext cx="140"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400" b="1">
                  <a:solidFill>
                    <a:srgbClr val="FFFF66"/>
                  </a:solidFill>
                  <a:latin typeface="Times New Roman" panose="02020603050405020304" pitchFamily="18" charset="0"/>
                </a:rPr>
                <a:t>C</a:t>
              </a:r>
              <a:endParaRPr lang="en-US" altLang="en-US" sz="2400" b="1">
                <a:solidFill>
                  <a:srgbClr val="FFFF66"/>
                </a:solidFill>
                <a:effectLst>
                  <a:outerShdw blurRad="38100" dist="38100" dir="2700000" algn="tl">
                    <a:srgbClr val="000000"/>
                  </a:outerShdw>
                </a:effectLst>
                <a:latin typeface="Times New Roman" panose="02020603050405020304" pitchFamily="18" charset="0"/>
              </a:endParaRPr>
            </a:p>
          </p:txBody>
        </p:sp>
        <p:grpSp>
          <p:nvGrpSpPr>
            <p:cNvPr id="107644" name="Group 124">
              <a:extLst>
                <a:ext uri="{FF2B5EF4-FFF2-40B4-BE49-F238E27FC236}">
                  <a16:creationId xmlns:a16="http://schemas.microsoft.com/office/drawing/2014/main" id="{BC416BB7-E97B-D9BB-CE60-BCA839BCBF28}"/>
                </a:ext>
              </a:extLst>
            </p:cNvPr>
            <p:cNvGrpSpPr>
              <a:grpSpLocks/>
            </p:cNvGrpSpPr>
            <p:nvPr/>
          </p:nvGrpSpPr>
          <p:grpSpPr bwMode="auto">
            <a:xfrm>
              <a:off x="432" y="576"/>
              <a:ext cx="1034" cy="1338"/>
              <a:chOff x="3444" y="1548"/>
              <a:chExt cx="1034" cy="1338"/>
            </a:xfrm>
          </p:grpSpPr>
          <p:sp>
            <p:nvSpPr>
              <p:cNvPr id="107645" name="Line 125">
                <a:extLst>
                  <a:ext uri="{FF2B5EF4-FFF2-40B4-BE49-F238E27FC236}">
                    <a16:creationId xmlns:a16="http://schemas.microsoft.com/office/drawing/2014/main" id="{BE06F497-9447-859B-7E6E-8469FE91F5FD}"/>
                  </a:ext>
                </a:extLst>
              </p:cNvPr>
              <p:cNvSpPr>
                <a:spLocks noChangeShapeType="1"/>
              </p:cNvSpPr>
              <p:nvPr/>
            </p:nvSpPr>
            <p:spPr bwMode="auto">
              <a:xfrm>
                <a:off x="3682" y="1557"/>
                <a:ext cx="1" cy="182"/>
              </a:xfrm>
              <a:prstGeom prst="line">
                <a:avLst/>
              </a:prstGeom>
              <a:noFill/>
              <a:ln w="38100">
                <a:solidFill>
                  <a:srgbClr val="66FF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nvGrpSpPr>
              <p:cNvPr id="107646" name="Group 126">
                <a:extLst>
                  <a:ext uri="{FF2B5EF4-FFF2-40B4-BE49-F238E27FC236}">
                    <a16:creationId xmlns:a16="http://schemas.microsoft.com/office/drawing/2014/main" id="{3C3BA6DA-5877-5AF0-56CB-6D5435B83C19}"/>
                  </a:ext>
                </a:extLst>
              </p:cNvPr>
              <p:cNvGrpSpPr>
                <a:grpSpLocks/>
              </p:cNvGrpSpPr>
              <p:nvPr/>
            </p:nvGrpSpPr>
            <p:grpSpPr bwMode="auto">
              <a:xfrm>
                <a:off x="3592" y="1755"/>
                <a:ext cx="175" cy="81"/>
                <a:chOff x="3592" y="1755"/>
                <a:chExt cx="175" cy="81"/>
              </a:xfrm>
            </p:grpSpPr>
            <p:sp>
              <p:nvSpPr>
                <p:cNvPr id="107647" name="Line 127">
                  <a:extLst>
                    <a:ext uri="{FF2B5EF4-FFF2-40B4-BE49-F238E27FC236}">
                      <a16:creationId xmlns:a16="http://schemas.microsoft.com/office/drawing/2014/main" id="{19D9E301-810E-1FA1-8A37-13E31EFC95DC}"/>
                    </a:ext>
                  </a:extLst>
                </p:cNvPr>
                <p:cNvSpPr>
                  <a:spLocks noChangeShapeType="1"/>
                </p:cNvSpPr>
                <p:nvPr/>
              </p:nvSpPr>
              <p:spPr bwMode="auto">
                <a:xfrm>
                  <a:off x="3592" y="1755"/>
                  <a:ext cx="175" cy="1"/>
                </a:xfrm>
                <a:prstGeom prst="line">
                  <a:avLst/>
                </a:prstGeom>
                <a:noFill/>
                <a:ln w="76200">
                  <a:solidFill>
                    <a:srgbClr val="FF00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648" name="Line 128">
                  <a:extLst>
                    <a:ext uri="{FF2B5EF4-FFF2-40B4-BE49-F238E27FC236}">
                      <a16:creationId xmlns:a16="http://schemas.microsoft.com/office/drawing/2014/main" id="{D6F8A624-B7E7-61A0-057D-01E0CC7B01F1}"/>
                    </a:ext>
                  </a:extLst>
                </p:cNvPr>
                <p:cNvSpPr>
                  <a:spLocks noChangeShapeType="1"/>
                </p:cNvSpPr>
                <p:nvPr/>
              </p:nvSpPr>
              <p:spPr bwMode="auto">
                <a:xfrm>
                  <a:off x="3592" y="1835"/>
                  <a:ext cx="175" cy="1"/>
                </a:xfrm>
                <a:prstGeom prst="line">
                  <a:avLst/>
                </a:prstGeom>
                <a:noFill/>
                <a:ln w="76200">
                  <a:solidFill>
                    <a:srgbClr val="FF00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sp>
            <p:nvSpPr>
              <p:cNvPr id="107649" name="Line 129">
                <a:extLst>
                  <a:ext uri="{FF2B5EF4-FFF2-40B4-BE49-F238E27FC236}">
                    <a16:creationId xmlns:a16="http://schemas.microsoft.com/office/drawing/2014/main" id="{D9FC6F03-26C2-18CE-BDC2-0326BF350907}"/>
                  </a:ext>
                </a:extLst>
              </p:cNvPr>
              <p:cNvSpPr>
                <a:spLocks noChangeShapeType="1"/>
              </p:cNvSpPr>
              <p:nvPr/>
            </p:nvSpPr>
            <p:spPr bwMode="auto">
              <a:xfrm>
                <a:off x="3682" y="1863"/>
                <a:ext cx="1" cy="155"/>
              </a:xfrm>
              <a:prstGeom prst="line">
                <a:avLst/>
              </a:prstGeom>
              <a:noFill/>
              <a:ln w="38100">
                <a:solidFill>
                  <a:srgbClr val="66FF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650" name="Line 130">
                <a:extLst>
                  <a:ext uri="{FF2B5EF4-FFF2-40B4-BE49-F238E27FC236}">
                    <a16:creationId xmlns:a16="http://schemas.microsoft.com/office/drawing/2014/main" id="{3D918BA0-A7FA-1B00-FB09-C81281EC5C3E}"/>
                  </a:ext>
                </a:extLst>
              </p:cNvPr>
              <p:cNvSpPr>
                <a:spLocks noChangeShapeType="1"/>
              </p:cNvSpPr>
              <p:nvPr/>
            </p:nvSpPr>
            <p:spPr bwMode="auto">
              <a:xfrm>
                <a:off x="3684" y="2018"/>
                <a:ext cx="323" cy="1"/>
              </a:xfrm>
              <a:prstGeom prst="line">
                <a:avLst/>
              </a:prstGeom>
              <a:noFill/>
              <a:ln w="38100">
                <a:solidFill>
                  <a:srgbClr val="66FF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651" name="Rectangle 131">
                <a:extLst>
                  <a:ext uri="{FF2B5EF4-FFF2-40B4-BE49-F238E27FC236}">
                    <a16:creationId xmlns:a16="http://schemas.microsoft.com/office/drawing/2014/main" id="{7B0FB2BB-F5F0-59F0-ACD4-E7134B556631}"/>
                  </a:ext>
                </a:extLst>
              </p:cNvPr>
              <p:cNvSpPr>
                <a:spLocks noChangeArrowheads="1"/>
              </p:cNvSpPr>
              <p:nvPr/>
            </p:nvSpPr>
            <p:spPr bwMode="auto">
              <a:xfrm>
                <a:off x="4175" y="2079"/>
                <a:ext cx="51" cy="267"/>
              </a:xfrm>
              <a:prstGeom prst="rect">
                <a:avLst/>
              </a:prstGeom>
              <a:solidFill>
                <a:srgbClr val="66FF66"/>
              </a:solidFill>
              <a:ln w="38100">
                <a:solidFill>
                  <a:srgbClr val="66FF66"/>
                </a:solidFill>
                <a:miter lim="800000"/>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652" name="Rectangle 132">
                <a:extLst>
                  <a:ext uri="{FF2B5EF4-FFF2-40B4-BE49-F238E27FC236}">
                    <a16:creationId xmlns:a16="http://schemas.microsoft.com/office/drawing/2014/main" id="{D4FFDDCF-C5D2-D228-8C00-C4B9E7A3FEEA}"/>
                  </a:ext>
                </a:extLst>
              </p:cNvPr>
              <p:cNvSpPr>
                <a:spLocks noChangeArrowheads="1"/>
              </p:cNvSpPr>
              <p:nvPr/>
            </p:nvSpPr>
            <p:spPr bwMode="auto">
              <a:xfrm>
                <a:off x="4067" y="2516"/>
                <a:ext cx="59" cy="221"/>
              </a:xfrm>
              <a:prstGeom prst="rect">
                <a:avLst/>
              </a:prstGeom>
              <a:solidFill>
                <a:schemeClr val="folHlink"/>
              </a:solidFill>
              <a:ln w="38100">
                <a:solidFill>
                  <a:schemeClr val="folHlink"/>
                </a:solidFill>
                <a:miter lim="800000"/>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653" name="Rectangle 133">
                <a:extLst>
                  <a:ext uri="{FF2B5EF4-FFF2-40B4-BE49-F238E27FC236}">
                    <a16:creationId xmlns:a16="http://schemas.microsoft.com/office/drawing/2014/main" id="{47C0914A-72C6-208C-8440-0F5B24A6C030}"/>
                  </a:ext>
                </a:extLst>
              </p:cNvPr>
              <p:cNvSpPr>
                <a:spLocks noChangeArrowheads="1"/>
              </p:cNvSpPr>
              <p:nvPr/>
            </p:nvSpPr>
            <p:spPr bwMode="auto">
              <a:xfrm>
                <a:off x="3444" y="2073"/>
                <a:ext cx="152" cy="1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66FF66"/>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b="1">
                    <a:solidFill>
                      <a:srgbClr val="FFCCFF"/>
                    </a:solidFill>
                    <a:latin typeface="Arial" panose="020B0604020202020204" pitchFamily="34" charset="0"/>
                  </a:rPr>
                  <a:t>Cf</a:t>
                </a:r>
                <a:endParaRPr lang="en-US" altLang="en-US" sz="2400" b="1">
                  <a:solidFill>
                    <a:srgbClr val="FFCCFF"/>
                  </a:solidFill>
                  <a:effectLst>
                    <a:outerShdw blurRad="38100" dist="38100" dir="2700000" algn="tl">
                      <a:srgbClr val="000000"/>
                    </a:outerShdw>
                  </a:effectLst>
                  <a:latin typeface="Times New Roman" panose="02020603050405020304" pitchFamily="18" charset="0"/>
                </a:endParaRPr>
              </a:p>
            </p:txBody>
          </p:sp>
          <p:sp>
            <p:nvSpPr>
              <p:cNvPr id="107654" name="Rectangle 134">
                <a:extLst>
                  <a:ext uri="{FF2B5EF4-FFF2-40B4-BE49-F238E27FC236}">
                    <a16:creationId xmlns:a16="http://schemas.microsoft.com/office/drawing/2014/main" id="{339B328F-9A32-C285-9687-53622E879917}"/>
                  </a:ext>
                </a:extLst>
              </p:cNvPr>
              <p:cNvSpPr>
                <a:spLocks noChangeArrowheads="1"/>
              </p:cNvSpPr>
              <p:nvPr/>
            </p:nvSpPr>
            <p:spPr bwMode="auto">
              <a:xfrm>
                <a:off x="4342" y="2142"/>
                <a:ext cx="136" cy="1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66FF66"/>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b="1">
                    <a:solidFill>
                      <a:srgbClr val="FFCCFF"/>
                    </a:solidFill>
                    <a:latin typeface="Arial" panose="020B0604020202020204" pitchFamily="34" charset="0"/>
                  </a:rPr>
                  <a:t>Lf</a:t>
                </a:r>
                <a:endParaRPr lang="en-US" altLang="en-US" sz="2400" b="1">
                  <a:solidFill>
                    <a:srgbClr val="FFCCFF"/>
                  </a:solidFill>
                  <a:effectLst>
                    <a:outerShdw blurRad="38100" dist="38100" dir="2700000" algn="tl">
                      <a:srgbClr val="000000"/>
                    </a:outerShdw>
                  </a:effectLst>
                  <a:latin typeface="Times New Roman" panose="02020603050405020304" pitchFamily="18" charset="0"/>
                </a:endParaRPr>
              </a:p>
            </p:txBody>
          </p:sp>
          <p:sp>
            <p:nvSpPr>
              <p:cNvPr id="107655" name="Rectangle 135">
                <a:extLst>
                  <a:ext uri="{FF2B5EF4-FFF2-40B4-BE49-F238E27FC236}">
                    <a16:creationId xmlns:a16="http://schemas.microsoft.com/office/drawing/2014/main" id="{AEC81478-77DD-7551-D869-92D005F4E6BC}"/>
                  </a:ext>
                </a:extLst>
              </p:cNvPr>
              <p:cNvSpPr>
                <a:spLocks noChangeArrowheads="1"/>
              </p:cNvSpPr>
              <p:nvPr/>
            </p:nvSpPr>
            <p:spPr bwMode="auto">
              <a:xfrm>
                <a:off x="3809" y="2553"/>
                <a:ext cx="152" cy="1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66FF66"/>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b="1">
                    <a:solidFill>
                      <a:srgbClr val="FFCCFF"/>
                    </a:solidFill>
                    <a:latin typeface="Arial" panose="020B0604020202020204" pitchFamily="34" charset="0"/>
                  </a:rPr>
                  <a:t>Rf</a:t>
                </a:r>
                <a:endParaRPr lang="en-US" altLang="en-US" sz="2400" b="1">
                  <a:solidFill>
                    <a:srgbClr val="FFCCFF"/>
                  </a:solidFill>
                  <a:effectLst>
                    <a:outerShdw blurRad="38100" dist="38100" dir="2700000" algn="tl">
                      <a:srgbClr val="000000"/>
                    </a:outerShdw>
                  </a:effectLst>
                  <a:latin typeface="Times New Roman" panose="02020603050405020304" pitchFamily="18" charset="0"/>
                </a:endParaRPr>
              </a:p>
            </p:txBody>
          </p:sp>
          <p:sp>
            <p:nvSpPr>
              <p:cNvPr id="107656" name="Rectangle 136">
                <a:extLst>
                  <a:ext uri="{FF2B5EF4-FFF2-40B4-BE49-F238E27FC236}">
                    <a16:creationId xmlns:a16="http://schemas.microsoft.com/office/drawing/2014/main" id="{4A933B4F-7369-C34B-BA3F-248C0D0455A4}"/>
                  </a:ext>
                </a:extLst>
              </p:cNvPr>
              <p:cNvSpPr>
                <a:spLocks noChangeArrowheads="1"/>
              </p:cNvSpPr>
              <p:nvPr/>
            </p:nvSpPr>
            <p:spPr bwMode="auto">
              <a:xfrm>
                <a:off x="3983" y="2090"/>
                <a:ext cx="51" cy="265"/>
              </a:xfrm>
              <a:prstGeom prst="rect">
                <a:avLst/>
              </a:prstGeom>
              <a:solidFill>
                <a:srgbClr val="66FF66"/>
              </a:solidFill>
              <a:ln w="38100">
                <a:solidFill>
                  <a:srgbClr val="66FF66"/>
                </a:solidFill>
                <a:miter lim="800000"/>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657" name="Line 137">
                <a:extLst>
                  <a:ext uri="{FF2B5EF4-FFF2-40B4-BE49-F238E27FC236}">
                    <a16:creationId xmlns:a16="http://schemas.microsoft.com/office/drawing/2014/main" id="{DE07B7EC-8610-671D-0CBC-EC3958EA5AAE}"/>
                  </a:ext>
                </a:extLst>
              </p:cNvPr>
              <p:cNvSpPr>
                <a:spLocks noChangeShapeType="1"/>
              </p:cNvSpPr>
              <p:nvPr/>
            </p:nvSpPr>
            <p:spPr bwMode="auto">
              <a:xfrm flipV="1">
                <a:off x="4007" y="2024"/>
                <a:ext cx="1" cy="66"/>
              </a:xfrm>
              <a:prstGeom prst="line">
                <a:avLst/>
              </a:prstGeom>
              <a:noFill/>
              <a:ln w="38100">
                <a:solidFill>
                  <a:srgbClr val="66FF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658" name="Line 138">
                <a:extLst>
                  <a:ext uri="{FF2B5EF4-FFF2-40B4-BE49-F238E27FC236}">
                    <a16:creationId xmlns:a16="http://schemas.microsoft.com/office/drawing/2014/main" id="{789D635F-D7D2-F33A-AEA1-90CF54815486}"/>
                  </a:ext>
                </a:extLst>
              </p:cNvPr>
              <p:cNvSpPr>
                <a:spLocks noChangeShapeType="1"/>
              </p:cNvSpPr>
              <p:nvPr/>
            </p:nvSpPr>
            <p:spPr bwMode="auto">
              <a:xfrm>
                <a:off x="4004" y="2354"/>
                <a:ext cx="1" cy="78"/>
              </a:xfrm>
              <a:prstGeom prst="line">
                <a:avLst/>
              </a:prstGeom>
              <a:noFill/>
              <a:ln w="38100">
                <a:solidFill>
                  <a:srgbClr val="66FF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659" name="Line 139">
                <a:extLst>
                  <a:ext uri="{FF2B5EF4-FFF2-40B4-BE49-F238E27FC236}">
                    <a16:creationId xmlns:a16="http://schemas.microsoft.com/office/drawing/2014/main" id="{F1BB4A55-257D-8E0C-438E-0979F9D12281}"/>
                  </a:ext>
                </a:extLst>
              </p:cNvPr>
              <p:cNvSpPr>
                <a:spLocks noChangeShapeType="1"/>
              </p:cNvSpPr>
              <p:nvPr/>
            </p:nvSpPr>
            <p:spPr bwMode="auto">
              <a:xfrm>
                <a:off x="4004" y="2428"/>
                <a:ext cx="185" cy="1"/>
              </a:xfrm>
              <a:prstGeom prst="line">
                <a:avLst/>
              </a:prstGeom>
              <a:noFill/>
              <a:ln w="38100">
                <a:solidFill>
                  <a:srgbClr val="66FF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660" name="Line 140">
                <a:extLst>
                  <a:ext uri="{FF2B5EF4-FFF2-40B4-BE49-F238E27FC236}">
                    <a16:creationId xmlns:a16="http://schemas.microsoft.com/office/drawing/2014/main" id="{6900ED09-9F5F-A7F8-D631-2D4A2F1E6674}"/>
                  </a:ext>
                </a:extLst>
              </p:cNvPr>
              <p:cNvSpPr>
                <a:spLocks noChangeShapeType="1"/>
              </p:cNvSpPr>
              <p:nvPr/>
            </p:nvSpPr>
            <p:spPr bwMode="auto">
              <a:xfrm>
                <a:off x="4094" y="2094"/>
                <a:ext cx="1" cy="285"/>
              </a:xfrm>
              <a:prstGeom prst="line">
                <a:avLst/>
              </a:prstGeom>
              <a:noFill/>
              <a:ln w="19050">
                <a:solidFill>
                  <a:srgbClr val="66FF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661" name="Line 141">
                <a:extLst>
                  <a:ext uri="{FF2B5EF4-FFF2-40B4-BE49-F238E27FC236}">
                    <a16:creationId xmlns:a16="http://schemas.microsoft.com/office/drawing/2014/main" id="{24DE2BF0-DF81-8373-0F06-04CE293C6A8C}"/>
                  </a:ext>
                </a:extLst>
              </p:cNvPr>
              <p:cNvSpPr>
                <a:spLocks noChangeShapeType="1"/>
              </p:cNvSpPr>
              <p:nvPr/>
            </p:nvSpPr>
            <p:spPr bwMode="auto">
              <a:xfrm>
                <a:off x="4198" y="2351"/>
                <a:ext cx="1" cy="80"/>
              </a:xfrm>
              <a:prstGeom prst="line">
                <a:avLst/>
              </a:prstGeom>
              <a:noFill/>
              <a:ln w="38100">
                <a:solidFill>
                  <a:srgbClr val="66FF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662" name="Line 142">
                <a:extLst>
                  <a:ext uri="{FF2B5EF4-FFF2-40B4-BE49-F238E27FC236}">
                    <a16:creationId xmlns:a16="http://schemas.microsoft.com/office/drawing/2014/main" id="{5389872B-6664-2590-AD62-27426216D458}"/>
                  </a:ext>
                </a:extLst>
              </p:cNvPr>
              <p:cNvSpPr>
                <a:spLocks noChangeShapeType="1"/>
              </p:cNvSpPr>
              <p:nvPr/>
            </p:nvSpPr>
            <p:spPr bwMode="auto">
              <a:xfrm>
                <a:off x="4094" y="2428"/>
                <a:ext cx="1" cy="81"/>
              </a:xfrm>
              <a:prstGeom prst="line">
                <a:avLst/>
              </a:prstGeom>
              <a:noFill/>
              <a:ln w="38100">
                <a:solidFill>
                  <a:srgbClr val="66FF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663" name="Line 143">
                <a:extLst>
                  <a:ext uri="{FF2B5EF4-FFF2-40B4-BE49-F238E27FC236}">
                    <a16:creationId xmlns:a16="http://schemas.microsoft.com/office/drawing/2014/main" id="{75037F88-C6E5-6A1F-B89F-F74E1A54E26E}"/>
                  </a:ext>
                </a:extLst>
              </p:cNvPr>
              <p:cNvSpPr>
                <a:spLocks noChangeShapeType="1"/>
              </p:cNvSpPr>
              <p:nvPr/>
            </p:nvSpPr>
            <p:spPr bwMode="auto">
              <a:xfrm>
                <a:off x="4095" y="2755"/>
                <a:ext cx="1" cy="129"/>
              </a:xfrm>
              <a:prstGeom prst="line">
                <a:avLst/>
              </a:prstGeom>
              <a:noFill/>
              <a:ln w="38100">
                <a:solidFill>
                  <a:srgbClr val="66FF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664" name="Line 144">
                <a:extLst>
                  <a:ext uri="{FF2B5EF4-FFF2-40B4-BE49-F238E27FC236}">
                    <a16:creationId xmlns:a16="http://schemas.microsoft.com/office/drawing/2014/main" id="{3CFE4561-58C2-B652-9658-2E3AA85C425D}"/>
                  </a:ext>
                </a:extLst>
              </p:cNvPr>
              <p:cNvSpPr>
                <a:spLocks noChangeShapeType="1"/>
              </p:cNvSpPr>
              <p:nvPr/>
            </p:nvSpPr>
            <p:spPr bwMode="auto">
              <a:xfrm flipV="1">
                <a:off x="4196" y="1557"/>
                <a:ext cx="1" cy="506"/>
              </a:xfrm>
              <a:prstGeom prst="line">
                <a:avLst/>
              </a:prstGeom>
              <a:noFill/>
              <a:ln w="38100">
                <a:solidFill>
                  <a:srgbClr val="66FF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665" name="Line 145">
                <a:extLst>
                  <a:ext uri="{FF2B5EF4-FFF2-40B4-BE49-F238E27FC236}">
                    <a16:creationId xmlns:a16="http://schemas.microsoft.com/office/drawing/2014/main" id="{0AE8225B-A161-5607-87D6-3DE2C45A4F20}"/>
                  </a:ext>
                </a:extLst>
              </p:cNvPr>
              <p:cNvSpPr>
                <a:spLocks noChangeShapeType="1"/>
              </p:cNvSpPr>
              <p:nvPr/>
            </p:nvSpPr>
            <p:spPr bwMode="auto">
              <a:xfrm>
                <a:off x="3565" y="1548"/>
                <a:ext cx="714" cy="1"/>
              </a:xfrm>
              <a:prstGeom prst="line">
                <a:avLst/>
              </a:prstGeom>
              <a:noFill/>
              <a:ln w="76200">
                <a:solidFill>
                  <a:schemeClr va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107666" name="Line 146">
                <a:extLst>
                  <a:ext uri="{FF2B5EF4-FFF2-40B4-BE49-F238E27FC236}">
                    <a16:creationId xmlns:a16="http://schemas.microsoft.com/office/drawing/2014/main" id="{20362CDC-0CAD-9F6F-70E6-8C849753D563}"/>
                  </a:ext>
                </a:extLst>
              </p:cNvPr>
              <p:cNvSpPr>
                <a:spLocks noChangeShapeType="1"/>
              </p:cNvSpPr>
              <p:nvPr/>
            </p:nvSpPr>
            <p:spPr bwMode="auto">
              <a:xfrm>
                <a:off x="3556" y="2885"/>
                <a:ext cx="714" cy="1"/>
              </a:xfrm>
              <a:prstGeom prst="line">
                <a:avLst/>
              </a:prstGeom>
              <a:noFill/>
              <a:ln w="76200">
                <a:solidFill>
                  <a:schemeClr val="hlink"/>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sp>
          <p:nvSpPr>
            <p:cNvPr id="107667" name="Rectangle 147">
              <a:extLst>
                <a:ext uri="{FF2B5EF4-FFF2-40B4-BE49-F238E27FC236}">
                  <a16:creationId xmlns:a16="http://schemas.microsoft.com/office/drawing/2014/main" id="{C94C9020-D90D-F7F8-CB14-78CAD4885290}"/>
                </a:ext>
              </a:extLst>
            </p:cNvPr>
            <p:cNvSpPr>
              <a:spLocks noChangeArrowheads="1"/>
            </p:cNvSpPr>
            <p:nvPr/>
          </p:nvSpPr>
          <p:spPr bwMode="auto">
            <a:xfrm>
              <a:off x="2055" y="384"/>
              <a:ext cx="2742" cy="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Times New Roman" panose="02020603050405020304" pitchFamily="18" charset="0"/>
                </a:rPr>
                <a:t>FSC Digital Model</a:t>
              </a:r>
            </a:p>
            <a:p>
              <a:pPr algn="ct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Times New Roman" panose="02020603050405020304" pitchFamily="18" charset="0"/>
                </a:rPr>
                <a:t>(Lf represented as transformer)</a:t>
              </a:r>
            </a:p>
          </p:txBody>
        </p: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a:extLst>
              <a:ext uri="{FF2B5EF4-FFF2-40B4-BE49-F238E27FC236}">
                <a16:creationId xmlns:a16="http://schemas.microsoft.com/office/drawing/2014/main" id="{1F7EEDC7-BA6A-612D-8378-01B3E610F687}"/>
              </a:ext>
            </a:extLst>
          </p:cNvPr>
          <p:cNvSpPr>
            <a:spLocks noChangeArrowheads="1"/>
          </p:cNvSpPr>
          <p:nvPr>
            <p:ph type="body" idx="1"/>
          </p:nvPr>
        </p:nvSpPr>
        <p:spPr>
          <a:xfrm>
            <a:off x="2057400" y="1981200"/>
            <a:ext cx="8153400" cy="4572000"/>
          </a:xfrm>
          <a:solidFill>
            <a:schemeClr val="bg2"/>
          </a:solidFill>
          <a:ln/>
          <a:effectLst>
            <a:outerShdw dist="107763" dir="2700000" algn="ctr" rotWithShape="0">
              <a:srgbClr val="FC0128"/>
            </a:outerShdw>
          </a:effectLst>
        </p:spPr>
        <p:txBody>
          <a:bodyPr/>
          <a:lstStyle/>
          <a:p>
            <a:r>
              <a:rPr lang="en-US" altLang="en-US" sz="2800">
                <a:effectLst/>
                <a:latin typeface="Arial" panose="020B0604020202020204" pitchFamily="34" charset="0"/>
              </a:rPr>
              <a:t>Period of natural frequency is about 1.5 ms</a:t>
            </a:r>
          </a:p>
        </p:txBody>
      </p:sp>
      <p:sp>
        <p:nvSpPr>
          <p:cNvPr id="100355" name="Rectangle 3">
            <a:extLst>
              <a:ext uri="{FF2B5EF4-FFF2-40B4-BE49-F238E27FC236}">
                <a16:creationId xmlns:a16="http://schemas.microsoft.com/office/drawing/2014/main" id="{76129362-AA81-7286-D47F-98B7B03D8860}"/>
              </a:ext>
            </a:extLst>
          </p:cNvPr>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100356" name="Rectangle 4">
            <a:extLst>
              <a:ext uri="{FF2B5EF4-FFF2-40B4-BE49-F238E27FC236}">
                <a16:creationId xmlns:a16="http://schemas.microsoft.com/office/drawing/2014/main" id="{0116E174-5770-1F34-75D9-27C0CE916F34}"/>
              </a:ext>
            </a:extLst>
          </p:cNvPr>
          <p:cNvSpPr>
            <a:spLocks noChangeArrowheads="1"/>
          </p:cNvSpPr>
          <p:nvPr/>
        </p:nvSpPr>
        <p:spPr bwMode="auto">
          <a:xfrm>
            <a:off x="4648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100357" name="Rectangle 5">
            <a:extLst>
              <a:ext uri="{FF2B5EF4-FFF2-40B4-BE49-F238E27FC236}">
                <a16:creationId xmlns:a16="http://schemas.microsoft.com/office/drawing/2014/main" id="{29F6C942-2E12-7A6D-1C14-68DF479E7414}"/>
              </a:ext>
            </a:extLst>
          </p:cNvPr>
          <p:cNvSpPr>
            <a:spLocks noChangeArrowheads="1"/>
          </p:cNvSpPr>
          <p:nvPr>
            <p:ph type="title"/>
          </p:nvPr>
        </p:nvSpPr>
        <p:spPr>
          <a:solidFill>
            <a:schemeClr val="accent2"/>
          </a:solidFill>
          <a:ln/>
          <a:effectLst>
            <a:outerShdw dist="107763" dir="2700000" algn="ctr" rotWithShape="0">
              <a:srgbClr val="FC0128"/>
            </a:outerShdw>
          </a:effectLst>
        </p:spPr>
        <p:txBody>
          <a:bodyPr/>
          <a:lstStyle/>
          <a:p>
            <a:r>
              <a:rPr lang="en-US" altLang="en-US">
                <a:solidFill>
                  <a:srgbClr val="FC0128"/>
                </a:solidFill>
              </a:rPr>
              <a:t>Time Step</a:t>
            </a:r>
          </a:p>
        </p:txBody>
      </p:sp>
      <p:grpSp>
        <p:nvGrpSpPr>
          <p:cNvPr id="100362" name="Group 10">
            <a:extLst>
              <a:ext uri="{FF2B5EF4-FFF2-40B4-BE49-F238E27FC236}">
                <a16:creationId xmlns:a16="http://schemas.microsoft.com/office/drawing/2014/main" id="{54A9B0A4-A97C-B78F-E30A-2AF7970ABDA4}"/>
              </a:ext>
            </a:extLst>
          </p:cNvPr>
          <p:cNvGrpSpPr>
            <a:grpSpLocks/>
          </p:cNvGrpSpPr>
          <p:nvPr/>
        </p:nvGrpSpPr>
        <p:grpSpPr bwMode="auto">
          <a:xfrm>
            <a:off x="2286000" y="5334001"/>
            <a:ext cx="7315200" cy="606425"/>
            <a:chOff x="432" y="2736"/>
            <a:chExt cx="4608" cy="382"/>
          </a:xfrm>
        </p:grpSpPr>
        <p:graphicFrame>
          <p:nvGraphicFramePr>
            <p:cNvPr id="100359" name="Object 7">
              <a:extLst>
                <a:ext uri="{FF2B5EF4-FFF2-40B4-BE49-F238E27FC236}">
                  <a16:creationId xmlns:a16="http://schemas.microsoft.com/office/drawing/2014/main" id="{70409876-85AC-3586-6434-ED993150FAAC}"/>
                </a:ext>
              </a:extLst>
            </p:cNvPr>
            <p:cNvGraphicFramePr>
              <a:graphicFrameLocks noChangeAspect="1"/>
            </p:cNvGraphicFramePr>
            <p:nvPr/>
          </p:nvGraphicFramePr>
          <p:xfrm>
            <a:off x="432" y="2784"/>
            <a:ext cx="1008" cy="334"/>
          </p:xfrm>
          <a:graphic>
            <a:graphicData uri="http://schemas.openxmlformats.org/presentationml/2006/ole">
              <mc:AlternateContent xmlns:mc="http://schemas.openxmlformats.org/markup-compatibility/2006">
                <mc:Choice xmlns:v="urn:schemas-microsoft-com:vml" Requires="v">
                  <p:oleObj name="Equation" r:id="rId3" imgW="647640" imgH="215640" progId="Equation.3">
                    <p:embed/>
                  </p:oleObj>
                </mc:Choice>
                <mc:Fallback>
                  <p:oleObj name="Equation" r:id="rId3" imgW="647640" imgH="215640" progId="Equation.3">
                    <p:embed/>
                    <p:pic>
                      <p:nvPicPr>
                        <p:cNvPr id="100359" name="Object 7">
                          <a:extLst>
                            <a:ext uri="{FF2B5EF4-FFF2-40B4-BE49-F238E27FC236}">
                              <a16:creationId xmlns:a16="http://schemas.microsoft.com/office/drawing/2014/main" id="{70409876-85AC-3586-6434-ED993150FAA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2" y="2784"/>
                          <a:ext cx="1008" cy="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0360" name="Object 8">
              <a:extLst>
                <a:ext uri="{FF2B5EF4-FFF2-40B4-BE49-F238E27FC236}">
                  <a16:creationId xmlns:a16="http://schemas.microsoft.com/office/drawing/2014/main" id="{8CCB3504-DA5C-7EC0-05A5-E1EF5B4F6535}"/>
                </a:ext>
              </a:extLst>
            </p:cNvPr>
            <p:cNvGraphicFramePr>
              <a:graphicFrameLocks noChangeAspect="1"/>
            </p:cNvGraphicFramePr>
            <p:nvPr/>
          </p:nvGraphicFramePr>
          <p:xfrm>
            <a:off x="1872" y="2736"/>
            <a:ext cx="1440" cy="328"/>
          </p:xfrm>
          <a:graphic>
            <a:graphicData uri="http://schemas.openxmlformats.org/presentationml/2006/ole">
              <mc:AlternateContent xmlns:mc="http://schemas.openxmlformats.org/markup-compatibility/2006">
                <mc:Choice xmlns:v="urn:schemas-microsoft-com:vml" Requires="v">
                  <p:oleObj name="Equation" r:id="rId5" imgW="939600" imgH="215640" progId="Equation.3">
                    <p:embed/>
                  </p:oleObj>
                </mc:Choice>
                <mc:Fallback>
                  <p:oleObj name="Equation" r:id="rId5" imgW="939600" imgH="215640" progId="Equation.3">
                    <p:embed/>
                    <p:pic>
                      <p:nvPicPr>
                        <p:cNvPr id="100360" name="Object 8">
                          <a:extLst>
                            <a:ext uri="{FF2B5EF4-FFF2-40B4-BE49-F238E27FC236}">
                              <a16:creationId xmlns:a16="http://schemas.microsoft.com/office/drawing/2014/main" id="{8CCB3504-DA5C-7EC0-05A5-E1EF5B4F653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72" y="2736"/>
                          <a:ext cx="1440" cy="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0361" name="Object 9">
              <a:extLst>
                <a:ext uri="{FF2B5EF4-FFF2-40B4-BE49-F238E27FC236}">
                  <a16:creationId xmlns:a16="http://schemas.microsoft.com/office/drawing/2014/main" id="{4482C553-745D-FDD0-7AC2-D83B019913C5}"/>
                </a:ext>
              </a:extLst>
            </p:cNvPr>
            <p:cNvGraphicFramePr>
              <a:graphicFrameLocks noChangeAspect="1"/>
            </p:cNvGraphicFramePr>
            <p:nvPr/>
          </p:nvGraphicFramePr>
          <p:xfrm>
            <a:off x="3648" y="2736"/>
            <a:ext cx="1392" cy="362"/>
          </p:xfrm>
          <a:graphic>
            <a:graphicData uri="http://schemas.openxmlformats.org/presentationml/2006/ole">
              <mc:AlternateContent xmlns:mc="http://schemas.openxmlformats.org/markup-compatibility/2006">
                <mc:Choice xmlns:v="urn:schemas-microsoft-com:vml" Requires="v">
                  <p:oleObj name="Equation" r:id="rId7" imgW="825480" imgH="215640" progId="Equation.3">
                    <p:embed/>
                  </p:oleObj>
                </mc:Choice>
                <mc:Fallback>
                  <p:oleObj name="Equation" r:id="rId7" imgW="825480" imgH="215640" progId="Equation.3">
                    <p:embed/>
                    <p:pic>
                      <p:nvPicPr>
                        <p:cNvPr id="100361" name="Object 9">
                          <a:extLst>
                            <a:ext uri="{FF2B5EF4-FFF2-40B4-BE49-F238E27FC236}">
                              <a16:creationId xmlns:a16="http://schemas.microsoft.com/office/drawing/2014/main" id="{4482C553-745D-FDD0-7AC2-D83B019913C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648" y="2736"/>
                          <a:ext cx="1392" cy="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aphicFrame>
        <p:nvGraphicFramePr>
          <p:cNvPr id="100363" name="Object 11">
            <a:extLst>
              <a:ext uri="{FF2B5EF4-FFF2-40B4-BE49-F238E27FC236}">
                <a16:creationId xmlns:a16="http://schemas.microsoft.com/office/drawing/2014/main" id="{40CF80EC-F9C8-F15E-999C-B072638734B2}"/>
              </a:ext>
            </a:extLst>
          </p:cNvPr>
          <p:cNvGraphicFramePr>
            <a:graphicFrameLocks noChangeAspect="1"/>
          </p:cNvGraphicFramePr>
          <p:nvPr/>
        </p:nvGraphicFramePr>
        <p:xfrm>
          <a:off x="2209800" y="5943601"/>
          <a:ext cx="2133600" cy="536575"/>
        </p:xfrm>
        <a:graphic>
          <a:graphicData uri="http://schemas.openxmlformats.org/presentationml/2006/ole">
            <mc:AlternateContent xmlns:mc="http://schemas.openxmlformats.org/markup-compatibility/2006">
              <mc:Choice xmlns:v="urn:schemas-microsoft-com:vml" Requires="v">
                <p:oleObj name="Equation" r:id="rId9" imgW="850680" imgH="215640" progId="Equation.3">
                  <p:embed/>
                </p:oleObj>
              </mc:Choice>
              <mc:Fallback>
                <p:oleObj name="Equation" r:id="rId9" imgW="850680" imgH="215640" progId="Equation.3">
                  <p:embed/>
                  <p:pic>
                    <p:nvPicPr>
                      <p:cNvPr id="100363" name="Object 11">
                        <a:extLst>
                          <a:ext uri="{FF2B5EF4-FFF2-40B4-BE49-F238E27FC236}">
                            <a16:creationId xmlns:a16="http://schemas.microsoft.com/office/drawing/2014/main" id="{40CF80EC-F9C8-F15E-999C-B072638734B2}"/>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209800" y="5943601"/>
                        <a:ext cx="21336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0364" name="Object 12">
            <a:extLst>
              <a:ext uri="{FF2B5EF4-FFF2-40B4-BE49-F238E27FC236}">
                <a16:creationId xmlns:a16="http://schemas.microsoft.com/office/drawing/2014/main" id="{5B165EC8-AAC5-2735-16DA-900DBFE404A7}"/>
              </a:ext>
            </a:extLst>
          </p:cNvPr>
          <p:cNvGraphicFramePr>
            <a:graphicFrameLocks noChangeAspect="1"/>
          </p:cNvGraphicFramePr>
          <p:nvPr/>
        </p:nvGraphicFramePr>
        <p:xfrm>
          <a:off x="3048001" y="2743201"/>
          <a:ext cx="5459413" cy="2366963"/>
        </p:xfrm>
        <a:graphic>
          <a:graphicData uri="http://schemas.openxmlformats.org/presentationml/2006/ole">
            <mc:AlternateContent xmlns:mc="http://schemas.openxmlformats.org/markup-compatibility/2006">
              <mc:Choice xmlns:v="urn:schemas-microsoft-com:vml" Requires="v">
                <p:oleObj name="Picture" r:id="rId11" imgW="4087440" imgH="1772280" progId="Word.Picture.8">
                  <p:embed/>
                </p:oleObj>
              </mc:Choice>
              <mc:Fallback>
                <p:oleObj name="Picture" r:id="rId11" imgW="4087440" imgH="1772280" progId="Word.Picture.8">
                  <p:embed/>
                  <p:pic>
                    <p:nvPicPr>
                      <p:cNvPr id="100364" name="Object 12">
                        <a:extLst>
                          <a:ext uri="{FF2B5EF4-FFF2-40B4-BE49-F238E27FC236}">
                            <a16:creationId xmlns:a16="http://schemas.microsoft.com/office/drawing/2014/main" id="{5B165EC8-AAC5-2735-16DA-900DBFE404A7}"/>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048001" y="2743201"/>
                        <a:ext cx="5459413" cy="2366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ransition/>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0178" name="Object 2">
            <a:extLst>
              <a:ext uri="{FF2B5EF4-FFF2-40B4-BE49-F238E27FC236}">
                <a16:creationId xmlns:a16="http://schemas.microsoft.com/office/drawing/2014/main" id="{18B31338-6A74-C733-BFD0-78FC84A37EC3}"/>
              </a:ext>
            </a:extLst>
          </p:cNvPr>
          <p:cNvGraphicFramePr>
            <a:graphicFrameLocks noChangeAspect="1"/>
          </p:cNvGraphicFramePr>
          <p:nvPr/>
        </p:nvGraphicFramePr>
        <p:xfrm>
          <a:off x="3505201" y="457200"/>
          <a:ext cx="5249863" cy="5943600"/>
        </p:xfrm>
        <a:graphic>
          <a:graphicData uri="http://schemas.openxmlformats.org/presentationml/2006/ole">
            <mc:AlternateContent xmlns:mc="http://schemas.openxmlformats.org/markup-compatibility/2006">
              <mc:Choice xmlns:v="urn:schemas-microsoft-com:vml" Requires="v">
                <p:oleObj name="Document" r:id="rId2" imgW="5632560" imgH="2741760" progId="Word.Document.8">
                  <p:embed/>
                </p:oleObj>
              </mc:Choice>
              <mc:Fallback>
                <p:oleObj name="Document" r:id="rId2" imgW="5632560" imgH="2741760" progId="Word.Document.8">
                  <p:embed/>
                  <p:pic>
                    <p:nvPicPr>
                      <p:cNvPr id="50178" name="Object 2">
                        <a:extLst>
                          <a:ext uri="{FF2B5EF4-FFF2-40B4-BE49-F238E27FC236}">
                            <a16:creationId xmlns:a16="http://schemas.microsoft.com/office/drawing/2014/main" id="{18B31338-6A74-C733-BFD0-78FC84A37EC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8395" r="48633" b="-11118"/>
                      <a:stretch>
                        <a:fillRect/>
                      </a:stretch>
                    </p:blipFill>
                    <p:spPr bwMode="auto">
                      <a:xfrm>
                        <a:off x="3505201" y="457200"/>
                        <a:ext cx="5249863" cy="5943600"/>
                      </a:xfrm>
                      <a:prstGeom prst="rect">
                        <a:avLst/>
                      </a:prstGeom>
                      <a:solidFill>
                        <a:srgbClr val="CC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156" name="Group 28">
            <a:extLst>
              <a:ext uri="{FF2B5EF4-FFF2-40B4-BE49-F238E27FC236}">
                <a16:creationId xmlns:a16="http://schemas.microsoft.com/office/drawing/2014/main" id="{9B354696-3BD4-FEF2-0C44-808A7325FE78}"/>
              </a:ext>
            </a:extLst>
          </p:cNvPr>
          <p:cNvGrpSpPr>
            <a:grpSpLocks/>
          </p:cNvGrpSpPr>
          <p:nvPr/>
        </p:nvGrpSpPr>
        <p:grpSpPr bwMode="auto">
          <a:xfrm>
            <a:off x="2679700" y="422275"/>
            <a:ext cx="7005638" cy="5614988"/>
            <a:chOff x="728" y="266"/>
            <a:chExt cx="4413" cy="3537"/>
          </a:xfrm>
        </p:grpSpPr>
        <p:sp>
          <p:nvSpPr>
            <p:cNvPr id="48155" name="Rectangle 27">
              <a:extLst>
                <a:ext uri="{FF2B5EF4-FFF2-40B4-BE49-F238E27FC236}">
                  <a16:creationId xmlns:a16="http://schemas.microsoft.com/office/drawing/2014/main" id="{8D934403-CC06-449D-3E64-3E004A958951}"/>
                </a:ext>
              </a:extLst>
            </p:cNvPr>
            <p:cNvSpPr>
              <a:spLocks noChangeArrowheads="1"/>
            </p:cNvSpPr>
            <p:nvPr/>
          </p:nvSpPr>
          <p:spPr bwMode="auto">
            <a:xfrm>
              <a:off x="728" y="880"/>
              <a:ext cx="4272" cy="2923"/>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8132" name="Rectangle 4">
              <a:extLst>
                <a:ext uri="{FF2B5EF4-FFF2-40B4-BE49-F238E27FC236}">
                  <a16:creationId xmlns:a16="http://schemas.microsoft.com/office/drawing/2014/main" id="{84598A52-11EC-9AAB-E9AE-E447CBFD149B}"/>
                </a:ext>
              </a:extLst>
            </p:cNvPr>
            <p:cNvSpPr>
              <a:spLocks noChangeArrowheads="1"/>
            </p:cNvSpPr>
            <p:nvPr/>
          </p:nvSpPr>
          <p:spPr bwMode="auto">
            <a:xfrm>
              <a:off x="1365" y="1127"/>
              <a:ext cx="3144" cy="2129"/>
            </a:xfrm>
            <a:prstGeom prst="rect">
              <a:avLst/>
            </a:prstGeom>
            <a:noFill/>
            <a:ln w="1746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8133" name="Rectangle 5">
              <a:extLst>
                <a:ext uri="{FF2B5EF4-FFF2-40B4-BE49-F238E27FC236}">
                  <a16:creationId xmlns:a16="http://schemas.microsoft.com/office/drawing/2014/main" id="{DDCBC8AE-DB92-91E2-F1D6-FE0A58697A91}"/>
                </a:ext>
              </a:extLst>
            </p:cNvPr>
            <p:cNvSpPr>
              <a:spLocks noChangeArrowheads="1"/>
            </p:cNvSpPr>
            <p:nvPr/>
          </p:nvSpPr>
          <p:spPr bwMode="auto">
            <a:xfrm>
              <a:off x="1305" y="3272"/>
              <a:ext cx="212"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000000"/>
                  </a:solidFill>
                  <a:latin typeface="Bookman Old Style" panose="02050604050505020204" pitchFamily="18" charset="0"/>
                </a:rPr>
                <a:t>10</a:t>
              </a:r>
              <a:endParaRPr lang="en-US" altLang="en-US" sz="2000" b="1">
                <a:solidFill>
                  <a:srgbClr val="000000"/>
                </a:solidFill>
                <a:effectLst>
                  <a:outerShdw blurRad="38100" dist="38100" dir="2700000" algn="tl">
                    <a:srgbClr val="FFFFFF"/>
                  </a:outerShdw>
                </a:effectLst>
                <a:latin typeface="Bookman Old Style" panose="02050604050505020204" pitchFamily="18" charset="0"/>
              </a:endParaRPr>
            </a:p>
          </p:txBody>
        </p:sp>
        <p:sp>
          <p:nvSpPr>
            <p:cNvPr id="48134" name="Rectangle 6">
              <a:extLst>
                <a:ext uri="{FF2B5EF4-FFF2-40B4-BE49-F238E27FC236}">
                  <a16:creationId xmlns:a16="http://schemas.microsoft.com/office/drawing/2014/main" id="{8A6AD026-E8D5-D13D-9D33-ADF00ED23215}"/>
                </a:ext>
              </a:extLst>
            </p:cNvPr>
            <p:cNvSpPr>
              <a:spLocks noChangeArrowheads="1"/>
            </p:cNvSpPr>
            <p:nvPr/>
          </p:nvSpPr>
          <p:spPr bwMode="auto">
            <a:xfrm>
              <a:off x="2345" y="3272"/>
              <a:ext cx="31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000000"/>
                  </a:solidFill>
                  <a:latin typeface="Bookman Old Style" panose="02050604050505020204" pitchFamily="18" charset="0"/>
                </a:rPr>
                <a:t>100</a:t>
              </a:r>
              <a:endParaRPr lang="en-US" altLang="en-US" sz="2000" b="1">
                <a:solidFill>
                  <a:srgbClr val="000000"/>
                </a:solidFill>
                <a:effectLst>
                  <a:outerShdw blurRad="38100" dist="38100" dir="2700000" algn="tl">
                    <a:srgbClr val="FFFFFF"/>
                  </a:outerShdw>
                </a:effectLst>
                <a:latin typeface="Bookman Old Style" panose="02050604050505020204" pitchFamily="18" charset="0"/>
              </a:endParaRPr>
            </a:p>
          </p:txBody>
        </p:sp>
        <p:sp>
          <p:nvSpPr>
            <p:cNvPr id="48135" name="Rectangle 7">
              <a:extLst>
                <a:ext uri="{FF2B5EF4-FFF2-40B4-BE49-F238E27FC236}">
                  <a16:creationId xmlns:a16="http://schemas.microsoft.com/office/drawing/2014/main" id="{00C1BFE1-8640-2050-E1EE-238645A3CC3E}"/>
                </a:ext>
              </a:extLst>
            </p:cNvPr>
            <p:cNvSpPr>
              <a:spLocks noChangeArrowheads="1"/>
            </p:cNvSpPr>
            <p:nvPr/>
          </p:nvSpPr>
          <p:spPr bwMode="auto">
            <a:xfrm>
              <a:off x="3318" y="3281"/>
              <a:ext cx="424"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000000"/>
                  </a:solidFill>
                  <a:latin typeface="Bookman Old Style" panose="02050604050505020204" pitchFamily="18" charset="0"/>
                </a:rPr>
                <a:t>1000</a:t>
              </a:r>
              <a:endParaRPr lang="en-US" altLang="en-US" sz="2000" b="1">
                <a:solidFill>
                  <a:srgbClr val="000000"/>
                </a:solidFill>
                <a:effectLst>
                  <a:outerShdw blurRad="38100" dist="38100" dir="2700000" algn="tl">
                    <a:srgbClr val="FFFFFF"/>
                  </a:outerShdw>
                </a:effectLst>
                <a:latin typeface="Bookman Old Style" panose="02050604050505020204" pitchFamily="18" charset="0"/>
              </a:endParaRPr>
            </a:p>
          </p:txBody>
        </p:sp>
        <p:sp>
          <p:nvSpPr>
            <p:cNvPr id="48136" name="Rectangle 8">
              <a:extLst>
                <a:ext uri="{FF2B5EF4-FFF2-40B4-BE49-F238E27FC236}">
                  <a16:creationId xmlns:a16="http://schemas.microsoft.com/office/drawing/2014/main" id="{31B13611-B229-9CBB-5EEE-37102199FC1A}"/>
                </a:ext>
              </a:extLst>
            </p:cNvPr>
            <p:cNvSpPr>
              <a:spLocks noChangeArrowheads="1"/>
            </p:cNvSpPr>
            <p:nvPr/>
          </p:nvSpPr>
          <p:spPr bwMode="auto">
            <a:xfrm>
              <a:off x="4310" y="3272"/>
              <a:ext cx="53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000000"/>
                  </a:solidFill>
                  <a:latin typeface="Bookman Old Style" panose="02050604050505020204" pitchFamily="18" charset="0"/>
                </a:rPr>
                <a:t>10000</a:t>
              </a:r>
              <a:endParaRPr lang="en-US" altLang="en-US" sz="2000" b="1">
                <a:solidFill>
                  <a:srgbClr val="000000"/>
                </a:solidFill>
                <a:effectLst>
                  <a:outerShdw blurRad="38100" dist="38100" dir="2700000" algn="tl">
                    <a:srgbClr val="FFFFFF"/>
                  </a:outerShdw>
                </a:effectLst>
                <a:latin typeface="Bookman Old Style" panose="02050604050505020204" pitchFamily="18" charset="0"/>
              </a:endParaRPr>
            </a:p>
          </p:txBody>
        </p:sp>
        <p:grpSp>
          <p:nvGrpSpPr>
            <p:cNvPr id="48143" name="Group 15">
              <a:extLst>
                <a:ext uri="{FF2B5EF4-FFF2-40B4-BE49-F238E27FC236}">
                  <a16:creationId xmlns:a16="http://schemas.microsoft.com/office/drawing/2014/main" id="{42182F58-E901-1910-D4CC-190ADF5F3FA3}"/>
                </a:ext>
              </a:extLst>
            </p:cNvPr>
            <p:cNvGrpSpPr>
              <a:grpSpLocks/>
            </p:cNvGrpSpPr>
            <p:nvPr/>
          </p:nvGrpSpPr>
          <p:grpSpPr bwMode="auto">
            <a:xfrm>
              <a:off x="1062" y="1041"/>
              <a:ext cx="270" cy="2318"/>
              <a:chOff x="1062" y="1041"/>
              <a:chExt cx="270" cy="2318"/>
            </a:xfrm>
          </p:grpSpPr>
          <p:sp>
            <p:nvSpPr>
              <p:cNvPr id="48137" name="Rectangle 9">
                <a:extLst>
                  <a:ext uri="{FF2B5EF4-FFF2-40B4-BE49-F238E27FC236}">
                    <a16:creationId xmlns:a16="http://schemas.microsoft.com/office/drawing/2014/main" id="{C1889659-833C-D299-5155-4A5FE3C5A50B}"/>
                  </a:ext>
                </a:extLst>
              </p:cNvPr>
              <p:cNvSpPr>
                <a:spLocks noChangeArrowheads="1"/>
              </p:cNvSpPr>
              <p:nvPr/>
            </p:nvSpPr>
            <p:spPr bwMode="auto">
              <a:xfrm>
                <a:off x="1062" y="3167"/>
                <a:ext cx="27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000000"/>
                    </a:solidFill>
                    <a:latin typeface="Bookman Old Style" panose="02050604050505020204" pitchFamily="18" charset="0"/>
                  </a:rPr>
                  <a:t>-80</a:t>
                </a:r>
                <a:endParaRPr lang="en-US" altLang="en-US" sz="2000" b="1">
                  <a:solidFill>
                    <a:srgbClr val="000000"/>
                  </a:solidFill>
                  <a:effectLst>
                    <a:outerShdw blurRad="38100" dist="38100" dir="2700000" algn="tl">
                      <a:srgbClr val="FFFFFF"/>
                    </a:outerShdw>
                  </a:effectLst>
                  <a:latin typeface="Bookman Old Style" panose="02050604050505020204" pitchFamily="18" charset="0"/>
                </a:endParaRPr>
              </a:p>
            </p:txBody>
          </p:sp>
          <p:sp>
            <p:nvSpPr>
              <p:cNvPr id="48138" name="Rectangle 10">
                <a:extLst>
                  <a:ext uri="{FF2B5EF4-FFF2-40B4-BE49-F238E27FC236}">
                    <a16:creationId xmlns:a16="http://schemas.microsoft.com/office/drawing/2014/main" id="{1175FEDB-E4B5-0690-3FF5-AA8CCFA9C0FB}"/>
                  </a:ext>
                </a:extLst>
              </p:cNvPr>
              <p:cNvSpPr>
                <a:spLocks noChangeArrowheads="1"/>
              </p:cNvSpPr>
              <p:nvPr/>
            </p:nvSpPr>
            <p:spPr bwMode="auto">
              <a:xfrm>
                <a:off x="1062" y="2741"/>
                <a:ext cx="27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000000"/>
                    </a:solidFill>
                    <a:latin typeface="Bookman Old Style" panose="02050604050505020204" pitchFamily="18" charset="0"/>
                  </a:rPr>
                  <a:t>-60</a:t>
                </a:r>
                <a:endParaRPr lang="en-US" altLang="en-US" sz="2000" b="1">
                  <a:solidFill>
                    <a:srgbClr val="000000"/>
                  </a:solidFill>
                  <a:effectLst>
                    <a:outerShdw blurRad="38100" dist="38100" dir="2700000" algn="tl">
                      <a:srgbClr val="FFFFFF"/>
                    </a:outerShdw>
                  </a:effectLst>
                  <a:latin typeface="Bookman Old Style" panose="02050604050505020204" pitchFamily="18" charset="0"/>
                </a:endParaRPr>
              </a:p>
            </p:txBody>
          </p:sp>
          <p:sp>
            <p:nvSpPr>
              <p:cNvPr id="48139" name="Rectangle 11">
                <a:extLst>
                  <a:ext uri="{FF2B5EF4-FFF2-40B4-BE49-F238E27FC236}">
                    <a16:creationId xmlns:a16="http://schemas.microsoft.com/office/drawing/2014/main" id="{CFE0A94B-E195-491C-5839-40F6130B51ED}"/>
                  </a:ext>
                </a:extLst>
              </p:cNvPr>
              <p:cNvSpPr>
                <a:spLocks noChangeArrowheads="1"/>
              </p:cNvSpPr>
              <p:nvPr/>
            </p:nvSpPr>
            <p:spPr bwMode="auto">
              <a:xfrm>
                <a:off x="1062" y="2314"/>
                <a:ext cx="27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000000"/>
                    </a:solidFill>
                    <a:latin typeface="Bookman Old Style" panose="02050604050505020204" pitchFamily="18" charset="0"/>
                  </a:rPr>
                  <a:t>-40</a:t>
                </a:r>
                <a:endParaRPr lang="en-US" altLang="en-US" sz="2000" b="1">
                  <a:solidFill>
                    <a:srgbClr val="000000"/>
                  </a:solidFill>
                  <a:effectLst>
                    <a:outerShdw blurRad="38100" dist="38100" dir="2700000" algn="tl">
                      <a:srgbClr val="FFFFFF"/>
                    </a:outerShdw>
                  </a:effectLst>
                  <a:latin typeface="Bookman Old Style" panose="02050604050505020204" pitchFamily="18" charset="0"/>
                </a:endParaRPr>
              </a:p>
            </p:txBody>
          </p:sp>
          <p:sp>
            <p:nvSpPr>
              <p:cNvPr id="48140" name="Rectangle 12">
                <a:extLst>
                  <a:ext uri="{FF2B5EF4-FFF2-40B4-BE49-F238E27FC236}">
                    <a16:creationId xmlns:a16="http://schemas.microsoft.com/office/drawing/2014/main" id="{826E8AE6-B91C-7AA0-0936-1005BF68E8AA}"/>
                  </a:ext>
                </a:extLst>
              </p:cNvPr>
              <p:cNvSpPr>
                <a:spLocks noChangeArrowheads="1"/>
              </p:cNvSpPr>
              <p:nvPr/>
            </p:nvSpPr>
            <p:spPr bwMode="auto">
              <a:xfrm>
                <a:off x="1062" y="1894"/>
                <a:ext cx="27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000000"/>
                    </a:solidFill>
                    <a:latin typeface="Bookman Old Style" panose="02050604050505020204" pitchFamily="18" charset="0"/>
                  </a:rPr>
                  <a:t>-20</a:t>
                </a:r>
                <a:endParaRPr lang="en-US" altLang="en-US" sz="2000" b="1">
                  <a:solidFill>
                    <a:srgbClr val="000000"/>
                  </a:solidFill>
                  <a:effectLst>
                    <a:outerShdw blurRad="38100" dist="38100" dir="2700000" algn="tl">
                      <a:srgbClr val="FFFFFF"/>
                    </a:outerShdw>
                  </a:effectLst>
                  <a:latin typeface="Bookman Old Style" panose="02050604050505020204" pitchFamily="18" charset="0"/>
                </a:endParaRPr>
              </a:p>
            </p:txBody>
          </p:sp>
          <p:sp>
            <p:nvSpPr>
              <p:cNvPr id="48141" name="Rectangle 13">
                <a:extLst>
                  <a:ext uri="{FF2B5EF4-FFF2-40B4-BE49-F238E27FC236}">
                    <a16:creationId xmlns:a16="http://schemas.microsoft.com/office/drawing/2014/main" id="{E284A81A-C2C4-8F93-AEC9-3A91C565174F}"/>
                  </a:ext>
                </a:extLst>
              </p:cNvPr>
              <p:cNvSpPr>
                <a:spLocks noChangeArrowheads="1"/>
              </p:cNvSpPr>
              <p:nvPr/>
            </p:nvSpPr>
            <p:spPr bwMode="auto">
              <a:xfrm>
                <a:off x="1150" y="1468"/>
                <a:ext cx="106"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000000"/>
                    </a:solidFill>
                    <a:latin typeface="Bookman Old Style" panose="02050604050505020204" pitchFamily="18" charset="0"/>
                  </a:rPr>
                  <a:t>0</a:t>
                </a:r>
                <a:endParaRPr lang="en-US" altLang="en-US" sz="2000" b="1">
                  <a:solidFill>
                    <a:srgbClr val="000000"/>
                  </a:solidFill>
                  <a:effectLst>
                    <a:outerShdw blurRad="38100" dist="38100" dir="2700000" algn="tl">
                      <a:srgbClr val="FFFFFF"/>
                    </a:outerShdw>
                  </a:effectLst>
                  <a:latin typeface="Bookman Old Style" panose="02050604050505020204" pitchFamily="18" charset="0"/>
                </a:endParaRPr>
              </a:p>
            </p:txBody>
          </p:sp>
          <p:sp>
            <p:nvSpPr>
              <p:cNvPr id="48142" name="Rectangle 14">
                <a:extLst>
                  <a:ext uri="{FF2B5EF4-FFF2-40B4-BE49-F238E27FC236}">
                    <a16:creationId xmlns:a16="http://schemas.microsoft.com/office/drawing/2014/main" id="{D12CB541-4366-E3DB-06C6-E34BC4DE65FA}"/>
                  </a:ext>
                </a:extLst>
              </p:cNvPr>
              <p:cNvSpPr>
                <a:spLocks noChangeArrowheads="1"/>
              </p:cNvSpPr>
              <p:nvPr/>
            </p:nvSpPr>
            <p:spPr bwMode="auto">
              <a:xfrm>
                <a:off x="1095" y="1041"/>
                <a:ext cx="212"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000000"/>
                    </a:solidFill>
                    <a:latin typeface="Bookman Old Style" panose="02050604050505020204" pitchFamily="18" charset="0"/>
                  </a:rPr>
                  <a:t>20</a:t>
                </a:r>
                <a:endParaRPr lang="en-US" altLang="en-US" sz="2000" b="1">
                  <a:solidFill>
                    <a:srgbClr val="000000"/>
                  </a:solidFill>
                  <a:effectLst>
                    <a:outerShdw blurRad="38100" dist="38100" dir="2700000" algn="tl">
                      <a:srgbClr val="FFFFFF"/>
                    </a:outerShdw>
                  </a:effectLst>
                  <a:latin typeface="Bookman Old Style" panose="02050604050505020204" pitchFamily="18" charset="0"/>
                </a:endParaRPr>
              </a:p>
            </p:txBody>
          </p:sp>
        </p:grpSp>
        <p:sp>
          <p:nvSpPr>
            <p:cNvPr id="48144" name="Freeform 16">
              <a:extLst>
                <a:ext uri="{FF2B5EF4-FFF2-40B4-BE49-F238E27FC236}">
                  <a16:creationId xmlns:a16="http://schemas.microsoft.com/office/drawing/2014/main" id="{0A8021DC-BE9B-FD96-5265-F7BB1A722148}"/>
                </a:ext>
              </a:extLst>
            </p:cNvPr>
            <p:cNvSpPr>
              <a:spLocks/>
            </p:cNvSpPr>
            <p:nvPr/>
          </p:nvSpPr>
          <p:spPr bwMode="auto">
            <a:xfrm>
              <a:off x="1370" y="1530"/>
              <a:ext cx="3035" cy="1300"/>
            </a:xfrm>
            <a:custGeom>
              <a:avLst/>
              <a:gdLst>
                <a:gd name="T0" fmla="*/ 317 w 3035"/>
                <a:gd name="T1" fmla="*/ 111 h 1300"/>
                <a:gd name="T2" fmla="*/ 626 w 3035"/>
                <a:gd name="T3" fmla="*/ 0 h 1300"/>
                <a:gd name="T4" fmla="*/ 812 w 3035"/>
                <a:gd name="T5" fmla="*/ 20 h 1300"/>
                <a:gd name="T6" fmla="*/ 942 w 3035"/>
                <a:gd name="T7" fmla="*/ 14 h 1300"/>
                <a:gd name="T8" fmla="*/ 1047 w 3035"/>
                <a:gd name="T9" fmla="*/ 14 h 1300"/>
                <a:gd name="T10" fmla="*/ 1129 w 3035"/>
                <a:gd name="T11" fmla="*/ 27 h 1300"/>
                <a:gd name="T12" fmla="*/ 1192 w 3035"/>
                <a:gd name="T13" fmla="*/ 48 h 1300"/>
                <a:gd name="T14" fmla="*/ 1258 w 3035"/>
                <a:gd name="T15" fmla="*/ 76 h 1300"/>
                <a:gd name="T16" fmla="*/ 1316 w 3035"/>
                <a:gd name="T17" fmla="*/ 97 h 1300"/>
                <a:gd name="T18" fmla="*/ 1355 w 3035"/>
                <a:gd name="T19" fmla="*/ 118 h 1300"/>
                <a:gd name="T20" fmla="*/ 1542 w 3035"/>
                <a:gd name="T21" fmla="*/ 195 h 1300"/>
                <a:gd name="T22" fmla="*/ 1672 w 3035"/>
                <a:gd name="T23" fmla="*/ 250 h 1300"/>
                <a:gd name="T24" fmla="*/ 1778 w 3035"/>
                <a:gd name="T25" fmla="*/ 301 h 1300"/>
                <a:gd name="T26" fmla="*/ 1858 w 3035"/>
                <a:gd name="T27" fmla="*/ 335 h 1300"/>
                <a:gd name="T28" fmla="*/ 1924 w 3035"/>
                <a:gd name="T29" fmla="*/ 370 h 1300"/>
                <a:gd name="T30" fmla="*/ 1989 w 3035"/>
                <a:gd name="T31" fmla="*/ 405 h 1300"/>
                <a:gd name="T32" fmla="*/ 2036 w 3035"/>
                <a:gd name="T33" fmla="*/ 433 h 1300"/>
                <a:gd name="T34" fmla="*/ 2087 w 3035"/>
                <a:gd name="T35" fmla="*/ 460 h 1300"/>
                <a:gd name="T36" fmla="*/ 2134 w 3035"/>
                <a:gd name="T37" fmla="*/ 488 h 1300"/>
                <a:gd name="T38" fmla="*/ 2175 w 3035"/>
                <a:gd name="T39" fmla="*/ 517 h 1300"/>
                <a:gd name="T40" fmla="*/ 2208 w 3035"/>
                <a:gd name="T41" fmla="*/ 552 h 1300"/>
                <a:gd name="T42" fmla="*/ 2240 w 3035"/>
                <a:gd name="T43" fmla="*/ 580 h 1300"/>
                <a:gd name="T44" fmla="*/ 2273 w 3035"/>
                <a:gd name="T45" fmla="*/ 615 h 1300"/>
                <a:gd name="T46" fmla="*/ 2305 w 3035"/>
                <a:gd name="T47" fmla="*/ 656 h 1300"/>
                <a:gd name="T48" fmla="*/ 2330 w 3035"/>
                <a:gd name="T49" fmla="*/ 705 h 1300"/>
                <a:gd name="T50" fmla="*/ 2354 w 3035"/>
                <a:gd name="T51" fmla="*/ 762 h 1300"/>
                <a:gd name="T52" fmla="*/ 2377 w 3035"/>
                <a:gd name="T53" fmla="*/ 846 h 1300"/>
                <a:gd name="T54" fmla="*/ 2402 w 3035"/>
                <a:gd name="T55" fmla="*/ 1000 h 1300"/>
                <a:gd name="T56" fmla="*/ 2426 w 3035"/>
                <a:gd name="T57" fmla="*/ 1300 h 1300"/>
                <a:gd name="T58" fmla="*/ 2443 w 3035"/>
                <a:gd name="T59" fmla="*/ 936 h 1300"/>
                <a:gd name="T60" fmla="*/ 2467 w 3035"/>
                <a:gd name="T61" fmla="*/ 825 h 1300"/>
                <a:gd name="T62" fmla="*/ 2484 w 3035"/>
                <a:gd name="T63" fmla="*/ 755 h 1300"/>
                <a:gd name="T64" fmla="*/ 2508 w 3035"/>
                <a:gd name="T65" fmla="*/ 705 h 1300"/>
                <a:gd name="T66" fmla="*/ 2606 w 3035"/>
                <a:gd name="T67" fmla="*/ 538 h 1300"/>
                <a:gd name="T68" fmla="*/ 2629 w 3035"/>
                <a:gd name="T69" fmla="*/ 503 h 1300"/>
                <a:gd name="T70" fmla="*/ 2653 w 3035"/>
                <a:gd name="T71" fmla="*/ 467 h 1300"/>
                <a:gd name="T72" fmla="*/ 2679 w 3035"/>
                <a:gd name="T73" fmla="*/ 439 h 1300"/>
                <a:gd name="T74" fmla="*/ 2702 w 3035"/>
                <a:gd name="T75" fmla="*/ 411 h 1300"/>
                <a:gd name="T76" fmla="*/ 2727 w 3035"/>
                <a:gd name="T77" fmla="*/ 383 h 1300"/>
                <a:gd name="T78" fmla="*/ 2751 w 3035"/>
                <a:gd name="T79" fmla="*/ 356 h 1300"/>
                <a:gd name="T80" fmla="*/ 2768 w 3035"/>
                <a:gd name="T81" fmla="*/ 335 h 1300"/>
                <a:gd name="T82" fmla="*/ 2792 w 3035"/>
                <a:gd name="T83" fmla="*/ 307 h 1300"/>
                <a:gd name="T84" fmla="*/ 2808 w 3035"/>
                <a:gd name="T85" fmla="*/ 286 h 1300"/>
                <a:gd name="T86" fmla="*/ 2825 w 3035"/>
                <a:gd name="T87" fmla="*/ 265 h 1300"/>
                <a:gd name="T88" fmla="*/ 2849 w 3035"/>
                <a:gd name="T89" fmla="*/ 245 h 1300"/>
                <a:gd name="T90" fmla="*/ 2865 w 3035"/>
                <a:gd name="T91" fmla="*/ 224 h 1300"/>
                <a:gd name="T92" fmla="*/ 2882 w 3035"/>
                <a:gd name="T93" fmla="*/ 216 h 1300"/>
                <a:gd name="T94" fmla="*/ 2898 w 3035"/>
                <a:gd name="T95" fmla="*/ 208 h 1300"/>
                <a:gd name="T96" fmla="*/ 2914 w 3035"/>
                <a:gd name="T97" fmla="*/ 208 h 1300"/>
                <a:gd name="T98" fmla="*/ 2929 w 3035"/>
                <a:gd name="T99" fmla="*/ 216 h 1300"/>
                <a:gd name="T100" fmla="*/ 2947 w 3035"/>
                <a:gd name="T101" fmla="*/ 229 h 1300"/>
                <a:gd name="T102" fmla="*/ 2962 w 3035"/>
                <a:gd name="T103" fmla="*/ 245 h 1300"/>
                <a:gd name="T104" fmla="*/ 2980 w 3035"/>
                <a:gd name="T105" fmla="*/ 258 h 1300"/>
                <a:gd name="T106" fmla="*/ 2988 w 3035"/>
                <a:gd name="T107" fmla="*/ 273 h 1300"/>
                <a:gd name="T108" fmla="*/ 3003 w 3035"/>
                <a:gd name="T109" fmla="*/ 286 h 1300"/>
                <a:gd name="T110" fmla="*/ 3020 w 3035"/>
                <a:gd name="T111" fmla="*/ 301 h 1300"/>
                <a:gd name="T112" fmla="*/ 3035 w 3035"/>
                <a:gd name="T113" fmla="*/ 314 h 1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35" h="1300">
                  <a:moveTo>
                    <a:pt x="0" y="250"/>
                  </a:moveTo>
                  <a:lnTo>
                    <a:pt x="317" y="111"/>
                  </a:lnTo>
                  <a:lnTo>
                    <a:pt x="495" y="34"/>
                  </a:lnTo>
                  <a:lnTo>
                    <a:pt x="626" y="0"/>
                  </a:lnTo>
                  <a:lnTo>
                    <a:pt x="730" y="14"/>
                  </a:lnTo>
                  <a:lnTo>
                    <a:pt x="812" y="20"/>
                  </a:lnTo>
                  <a:lnTo>
                    <a:pt x="884" y="20"/>
                  </a:lnTo>
                  <a:lnTo>
                    <a:pt x="942" y="14"/>
                  </a:lnTo>
                  <a:lnTo>
                    <a:pt x="998" y="7"/>
                  </a:lnTo>
                  <a:lnTo>
                    <a:pt x="1047" y="14"/>
                  </a:lnTo>
                  <a:lnTo>
                    <a:pt x="1088" y="20"/>
                  </a:lnTo>
                  <a:lnTo>
                    <a:pt x="1129" y="27"/>
                  </a:lnTo>
                  <a:lnTo>
                    <a:pt x="1161" y="41"/>
                  </a:lnTo>
                  <a:lnTo>
                    <a:pt x="1192" y="48"/>
                  </a:lnTo>
                  <a:lnTo>
                    <a:pt x="1225" y="62"/>
                  </a:lnTo>
                  <a:lnTo>
                    <a:pt x="1258" y="76"/>
                  </a:lnTo>
                  <a:lnTo>
                    <a:pt x="1283" y="83"/>
                  </a:lnTo>
                  <a:lnTo>
                    <a:pt x="1316" y="97"/>
                  </a:lnTo>
                  <a:lnTo>
                    <a:pt x="1339" y="104"/>
                  </a:lnTo>
                  <a:lnTo>
                    <a:pt x="1355" y="118"/>
                  </a:lnTo>
                  <a:lnTo>
                    <a:pt x="1461" y="160"/>
                  </a:lnTo>
                  <a:lnTo>
                    <a:pt x="1542" y="195"/>
                  </a:lnTo>
                  <a:lnTo>
                    <a:pt x="1615" y="229"/>
                  </a:lnTo>
                  <a:lnTo>
                    <a:pt x="1672" y="250"/>
                  </a:lnTo>
                  <a:lnTo>
                    <a:pt x="1729" y="279"/>
                  </a:lnTo>
                  <a:lnTo>
                    <a:pt x="1778" y="301"/>
                  </a:lnTo>
                  <a:lnTo>
                    <a:pt x="1818" y="321"/>
                  </a:lnTo>
                  <a:lnTo>
                    <a:pt x="1858" y="335"/>
                  </a:lnTo>
                  <a:lnTo>
                    <a:pt x="1891" y="356"/>
                  </a:lnTo>
                  <a:lnTo>
                    <a:pt x="1924" y="370"/>
                  </a:lnTo>
                  <a:lnTo>
                    <a:pt x="1956" y="390"/>
                  </a:lnTo>
                  <a:lnTo>
                    <a:pt x="1989" y="405"/>
                  </a:lnTo>
                  <a:lnTo>
                    <a:pt x="2012" y="418"/>
                  </a:lnTo>
                  <a:lnTo>
                    <a:pt x="2036" y="433"/>
                  </a:lnTo>
                  <a:lnTo>
                    <a:pt x="2061" y="446"/>
                  </a:lnTo>
                  <a:lnTo>
                    <a:pt x="2087" y="460"/>
                  </a:lnTo>
                  <a:lnTo>
                    <a:pt x="2110" y="474"/>
                  </a:lnTo>
                  <a:lnTo>
                    <a:pt x="2134" y="488"/>
                  </a:lnTo>
                  <a:lnTo>
                    <a:pt x="2152" y="503"/>
                  </a:lnTo>
                  <a:lnTo>
                    <a:pt x="2175" y="517"/>
                  </a:lnTo>
                  <a:lnTo>
                    <a:pt x="2191" y="538"/>
                  </a:lnTo>
                  <a:lnTo>
                    <a:pt x="2208" y="552"/>
                  </a:lnTo>
                  <a:lnTo>
                    <a:pt x="2224" y="565"/>
                  </a:lnTo>
                  <a:lnTo>
                    <a:pt x="2240" y="580"/>
                  </a:lnTo>
                  <a:lnTo>
                    <a:pt x="2257" y="600"/>
                  </a:lnTo>
                  <a:lnTo>
                    <a:pt x="2273" y="615"/>
                  </a:lnTo>
                  <a:lnTo>
                    <a:pt x="2289" y="636"/>
                  </a:lnTo>
                  <a:lnTo>
                    <a:pt x="2305" y="656"/>
                  </a:lnTo>
                  <a:lnTo>
                    <a:pt x="2312" y="677"/>
                  </a:lnTo>
                  <a:lnTo>
                    <a:pt x="2330" y="705"/>
                  </a:lnTo>
                  <a:lnTo>
                    <a:pt x="2345" y="733"/>
                  </a:lnTo>
                  <a:lnTo>
                    <a:pt x="2354" y="762"/>
                  </a:lnTo>
                  <a:lnTo>
                    <a:pt x="2371" y="803"/>
                  </a:lnTo>
                  <a:lnTo>
                    <a:pt x="2377" y="846"/>
                  </a:lnTo>
                  <a:lnTo>
                    <a:pt x="2395" y="908"/>
                  </a:lnTo>
                  <a:lnTo>
                    <a:pt x="2402" y="1000"/>
                  </a:lnTo>
                  <a:lnTo>
                    <a:pt x="2410" y="1167"/>
                  </a:lnTo>
                  <a:lnTo>
                    <a:pt x="2426" y="1300"/>
                  </a:lnTo>
                  <a:lnTo>
                    <a:pt x="2435" y="1041"/>
                  </a:lnTo>
                  <a:lnTo>
                    <a:pt x="2443" y="936"/>
                  </a:lnTo>
                  <a:lnTo>
                    <a:pt x="2459" y="874"/>
                  </a:lnTo>
                  <a:lnTo>
                    <a:pt x="2467" y="825"/>
                  </a:lnTo>
                  <a:lnTo>
                    <a:pt x="2475" y="790"/>
                  </a:lnTo>
                  <a:lnTo>
                    <a:pt x="2484" y="755"/>
                  </a:lnTo>
                  <a:lnTo>
                    <a:pt x="2492" y="733"/>
                  </a:lnTo>
                  <a:lnTo>
                    <a:pt x="2508" y="705"/>
                  </a:lnTo>
                  <a:lnTo>
                    <a:pt x="2588" y="559"/>
                  </a:lnTo>
                  <a:lnTo>
                    <a:pt x="2606" y="538"/>
                  </a:lnTo>
                  <a:lnTo>
                    <a:pt x="2614" y="524"/>
                  </a:lnTo>
                  <a:lnTo>
                    <a:pt x="2629" y="503"/>
                  </a:lnTo>
                  <a:lnTo>
                    <a:pt x="2647" y="488"/>
                  </a:lnTo>
                  <a:lnTo>
                    <a:pt x="2653" y="467"/>
                  </a:lnTo>
                  <a:lnTo>
                    <a:pt x="2670" y="454"/>
                  </a:lnTo>
                  <a:lnTo>
                    <a:pt x="2679" y="439"/>
                  </a:lnTo>
                  <a:lnTo>
                    <a:pt x="2694" y="426"/>
                  </a:lnTo>
                  <a:lnTo>
                    <a:pt x="2702" y="411"/>
                  </a:lnTo>
                  <a:lnTo>
                    <a:pt x="2719" y="398"/>
                  </a:lnTo>
                  <a:lnTo>
                    <a:pt x="2727" y="383"/>
                  </a:lnTo>
                  <a:lnTo>
                    <a:pt x="2743" y="370"/>
                  </a:lnTo>
                  <a:lnTo>
                    <a:pt x="2751" y="356"/>
                  </a:lnTo>
                  <a:lnTo>
                    <a:pt x="2759" y="349"/>
                  </a:lnTo>
                  <a:lnTo>
                    <a:pt x="2768" y="335"/>
                  </a:lnTo>
                  <a:lnTo>
                    <a:pt x="2784" y="321"/>
                  </a:lnTo>
                  <a:lnTo>
                    <a:pt x="2792" y="307"/>
                  </a:lnTo>
                  <a:lnTo>
                    <a:pt x="2800" y="301"/>
                  </a:lnTo>
                  <a:lnTo>
                    <a:pt x="2808" y="286"/>
                  </a:lnTo>
                  <a:lnTo>
                    <a:pt x="2816" y="273"/>
                  </a:lnTo>
                  <a:lnTo>
                    <a:pt x="2825" y="265"/>
                  </a:lnTo>
                  <a:lnTo>
                    <a:pt x="2833" y="250"/>
                  </a:lnTo>
                  <a:lnTo>
                    <a:pt x="2849" y="245"/>
                  </a:lnTo>
                  <a:lnTo>
                    <a:pt x="2857" y="229"/>
                  </a:lnTo>
                  <a:lnTo>
                    <a:pt x="2865" y="224"/>
                  </a:lnTo>
                  <a:lnTo>
                    <a:pt x="2872" y="216"/>
                  </a:lnTo>
                  <a:lnTo>
                    <a:pt x="2882" y="216"/>
                  </a:lnTo>
                  <a:lnTo>
                    <a:pt x="2890" y="208"/>
                  </a:lnTo>
                  <a:lnTo>
                    <a:pt x="2898" y="208"/>
                  </a:lnTo>
                  <a:lnTo>
                    <a:pt x="2905" y="208"/>
                  </a:lnTo>
                  <a:lnTo>
                    <a:pt x="2914" y="208"/>
                  </a:lnTo>
                  <a:lnTo>
                    <a:pt x="2922" y="216"/>
                  </a:lnTo>
                  <a:lnTo>
                    <a:pt x="2929" y="216"/>
                  </a:lnTo>
                  <a:lnTo>
                    <a:pt x="2937" y="224"/>
                  </a:lnTo>
                  <a:lnTo>
                    <a:pt x="2947" y="229"/>
                  </a:lnTo>
                  <a:lnTo>
                    <a:pt x="2955" y="236"/>
                  </a:lnTo>
                  <a:lnTo>
                    <a:pt x="2962" y="245"/>
                  </a:lnTo>
                  <a:lnTo>
                    <a:pt x="2970" y="250"/>
                  </a:lnTo>
                  <a:lnTo>
                    <a:pt x="2980" y="258"/>
                  </a:lnTo>
                  <a:lnTo>
                    <a:pt x="2988" y="265"/>
                  </a:lnTo>
                  <a:lnTo>
                    <a:pt x="2988" y="273"/>
                  </a:lnTo>
                  <a:lnTo>
                    <a:pt x="2995" y="279"/>
                  </a:lnTo>
                  <a:lnTo>
                    <a:pt x="3003" y="286"/>
                  </a:lnTo>
                  <a:lnTo>
                    <a:pt x="3012" y="293"/>
                  </a:lnTo>
                  <a:lnTo>
                    <a:pt x="3020" y="301"/>
                  </a:lnTo>
                  <a:lnTo>
                    <a:pt x="3027" y="307"/>
                  </a:lnTo>
                  <a:lnTo>
                    <a:pt x="3035" y="314"/>
                  </a:lnTo>
                </a:path>
              </a:pathLst>
            </a:custGeom>
            <a:noFill/>
            <a:ln w="349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8145" name="Freeform 17">
              <a:extLst>
                <a:ext uri="{FF2B5EF4-FFF2-40B4-BE49-F238E27FC236}">
                  <a16:creationId xmlns:a16="http://schemas.microsoft.com/office/drawing/2014/main" id="{D8CB605B-AB0D-BC45-EBAC-58A3F787F6CB}"/>
                </a:ext>
              </a:extLst>
            </p:cNvPr>
            <p:cNvSpPr>
              <a:spLocks/>
            </p:cNvSpPr>
            <p:nvPr/>
          </p:nvSpPr>
          <p:spPr bwMode="auto">
            <a:xfrm>
              <a:off x="1370" y="1530"/>
              <a:ext cx="3133" cy="797"/>
            </a:xfrm>
            <a:custGeom>
              <a:avLst/>
              <a:gdLst>
                <a:gd name="T0" fmla="*/ 0 w 3133"/>
                <a:gd name="T1" fmla="*/ 265 h 797"/>
                <a:gd name="T2" fmla="*/ 317 w 3133"/>
                <a:gd name="T3" fmla="*/ 118 h 797"/>
                <a:gd name="T4" fmla="*/ 495 w 3133"/>
                <a:gd name="T5" fmla="*/ 34 h 797"/>
                <a:gd name="T6" fmla="*/ 626 w 3133"/>
                <a:gd name="T7" fmla="*/ 0 h 797"/>
                <a:gd name="T8" fmla="*/ 730 w 3133"/>
                <a:gd name="T9" fmla="*/ 7 h 797"/>
                <a:gd name="T10" fmla="*/ 771 w 3133"/>
                <a:gd name="T11" fmla="*/ 14 h 797"/>
                <a:gd name="T12" fmla="*/ 812 w 3133"/>
                <a:gd name="T13" fmla="*/ 20 h 797"/>
                <a:gd name="T14" fmla="*/ 884 w 3133"/>
                <a:gd name="T15" fmla="*/ 20 h 797"/>
                <a:gd name="T16" fmla="*/ 942 w 3133"/>
                <a:gd name="T17" fmla="*/ 14 h 797"/>
                <a:gd name="T18" fmla="*/ 998 w 3133"/>
                <a:gd name="T19" fmla="*/ 7 h 797"/>
                <a:gd name="T20" fmla="*/ 1047 w 3133"/>
                <a:gd name="T21" fmla="*/ 7 h 797"/>
                <a:gd name="T22" fmla="*/ 1355 w 3133"/>
                <a:gd name="T23" fmla="*/ 111 h 797"/>
                <a:gd name="T24" fmla="*/ 1542 w 3133"/>
                <a:gd name="T25" fmla="*/ 195 h 797"/>
                <a:gd name="T26" fmla="*/ 1778 w 3133"/>
                <a:gd name="T27" fmla="*/ 293 h 797"/>
                <a:gd name="T28" fmla="*/ 2087 w 3133"/>
                <a:gd name="T29" fmla="*/ 454 h 797"/>
                <a:gd name="T30" fmla="*/ 2273 w 3133"/>
                <a:gd name="T31" fmla="*/ 636 h 797"/>
                <a:gd name="T32" fmla="*/ 2371 w 3133"/>
                <a:gd name="T33" fmla="*/ 797 h 797"/>
                <a:gd name="T34" fmla="*/ 2402 w 3133"/>
                <a:gd name="T35" fmla="*/ 755 h 797"/>
                <a:gd name="T36" fmla="*/ 2508 w 3133"/>
                <a:gd name="T37" fmla="*/ 559 h 797"/>
                <a:gd name="T38" fmla="*/ 2588 w 3133"/>
                <a:gd name="T39" fmla="*/ 460 h 797"/>
                <a:gd name="T40" fmla="*/ 2719 w 3133"/>
                <a:gd name="T41" fmla="*/ 314 h 797"/>
                <a:gd name="T42" fmla="*/ 2816 w 3133"/>
                <a:gd name="T43" fmla="*/ 236 h 797"/>
                <a:gd name="T44" fmla="*/ 2898 w 3133"/>
                <a:gd name="T45" fmla="*/ 216 h 797"/>
                <a:gd name="T46" fmla="*/ 2970 w 3133"/>
                <a:gd name="T47" fmla="*/ 258 h 797"/>
                <a:gd name="T48" fmla="*/ 3035 w 3133"/>
                <a:gd name="T49" fmla="*/ 329 h 797"/>
                <a:gd name="T50" fmla="*/ 3083 w 3133"/>
                <a:gd name="T51" fmla="*/ 329 h 797"/>
                <a:gd name="T52" fmla="*/ 3133 w 3133"/>
                <a:gd name="T53" fmla="*/ 342 h 7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133" h="797">
                  <a:moveTo>
                    <a:pt x="0" y="265"/>
                  </a:moveTo>
                  <a:lnTo>
                    <a:pt x="317" y="118"/>
                  </a:lnTo>
                  <a:lnTo>
                    <a:pt x="495" y="34"/>
                  </a:lnTo>
                  <a:lnTo>
                    <a:pt x="626" y="0"/>
                  </a:lnTo>
                  <a:lnTo>
                    <a:pt x="730" y="7"/>
                  </a:lnTo>
                  <a:lnTo>
                    <a:pt x="771" y="14"/>
                  </a:lnTo>
                  <a:lnTo>
                    <a:pt x="812" y="20"/>
                  </a:lnTo>
                  <a:lnTo>
                    <a:pt x="884" y="20"/>
                  </a:lnTo>
                  <a:lnTo>
                    <a:pt x="942" y="14"/>
                  </a:lnTo>
                  <a:lnTo>
                    <a:pt x="998" y="7"/>
                  </a:lnTo>
                  <a:lnTo>
                    <a:pt x="1047" y="7"/>
                  </a:lnTo>
                  <a:lnTo>
                    <a:pt x="1355" y="111"/>
                  </a:lnTo>
                  <a:lnTo>
                    <a:pt x="1542" y="195"/>
                  </a:lnTo>
                  <a:lnTo>
                    <a:pt x="1778" y="293"/>
                  </a:lnTo>
                  <a:lnTo>
                    <a:pt x="2087" y="454"/>
                  </a:lnTo>
                  <a:lnTo>
                    <a:pt x="2273" y="636"/>
                  </a:lnTo>
                  <a:lnTo>
                    <a:pt x="2371" y="797"/>
                  </a:lnTo>
                  <a:lnTo>
                    <a:pt x="2402" y="755"/>
                  </a:lnTo>
                  <a:lnTo>
                    <a:pt x="2508" y="559"/>
                  </a:lnTo>
                  <a:lnTo>
                    <a:pt x="2588" y="460"/>
                  </a:lnTo>
                  <a:lnTo>
                    <a:pt x="2719" y="314"/>
                  </a:lnTo>
                  <a:lnTo>
                    <a:pt x="2816" y="236"/>
                  </a:lnTo>
                  <a:lnTo>
                    <a:pt x="2898" y="216"/>
                  </a:lnTo>
                  <a:lnTo>
                    <a:pt x="2970" y="258"/>
                  </a:lnTo>
                  <a:lnTo>
                    <a:pt x="3035" y="329"/>
                  </a:lnTo>
                  <a:lnTo>
                    <a:pt x="3083" y="329"/>
                  </a:lnTo>
                  <a:lnTo>
                    <a:pt x="3133" y="342"/>
                  </a:lnTo>
                </a:path>
              </a:pathLst>
            </a:custGeom>
            <a:noFill/>
            <a:ln w="34925">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8146" name="Rectangle 18">
              <a:extLst>
                <a:ext uri="{FF2B5EF4-FFF2-40B4-BE49-F238E27FC236}">
                  <a16:creationId xmlns:a16="http://schemas.microsoft.com/office/drawing/2014/main" id="{7D97FEAF-D959-1420-554C-B64DBC686A37}"/>
                </a:ext>
              </a:extLst>
            </p:cNvPr>
            <p:cNvSpPr>
              <a:spLocks noChangeArrowheads="1"/>
            </p:cNvSpPr>
            <p:nvPr/>
          </p:nvSpPr>
          <p:spPr bwMode="auto">
            <a:xfrm rot="16200000">
              <a:off x="531" y="1974"/>
              <a:ext cx="733"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000000"/>
                  </a:solidFill>
                  <a:latin typeface="Bookman Old Style" panose="02050604050505020204" pitchFamily="18" charset="0"/>
                </a:rPr>
                <a:t>Gain [db]</a:t>
              </a:r>
              <a:endParaRPr lang="en-US" altLang="en-US" sz="2000" b="1">
                <a:solidFill>
                  <a:srgbClr val="000000"/>
                </a:solidFill>
                <a:effectLst>
                  <a:outerShdw blurRad="38100" dist="38100" dir="2700000" algn="tl">
                    <a:srgbClr val="FFFFFF"/>
                  </a:outerShdw>
                </a:effectLst>
                <a:latin typeface="Bookman Old Style" panose="02050604050505020204" pitchFamily="18" charset="0"/>
              </a:endParaRPr>
            </a:p>
          </p:txBody>
        </p:sp>
        <p:sp>
          <p:nvSpPr>
            <p:cNvPr id="48147" name="Rectangle 19">
              <a:extLst>
                <a:ext uri="{FF2B5EF4-FFF2-40B4-BE49-F238E27FC236}">
                  <a16:creationId xmlns:a16="http://schemas.microsoft.com/office/drawing/2014/main" id="{1D8B0277-D973-8442-C5C8-4446A8F7CAD2}"/>
                </a:ext>
              </a:extLst>
            </p:cNvPr>
            <p:cNvSpPr>
              <a:spLocks noChangeArrowheads="1"/>
            </p:cNvSpPr>
            <p:nvPr/>
          </p:nvSpPr>
          <p:spPr bwMode="auto">
            <a:xfrm>
              <a:off x="2512" y="3490"/>
              <a:ext cx="1246"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000000"/>
                  </a:solidFill>
                  <a:latin typeface="Bookman Old Style" panose="02050604050505020204" pitchFamily="18" charset="0"/>
                </a:rPr>
                <a:t>Frequency [Hz]</a:t>
              </a:r>
              <a:endParaRPr lang="en-US" altLang="en-US" sz="2000" b="1">
                <a:solidFill>
                  <a:srgbClr val="000000"/>
                </a:solidFill>
                <a:effectLst>
                  <a:outerShdw blurRad="38100" dist="38100" dir="2700000" algn="tl">
                    <a:srgbClr val="FFFFFF"/>
                  </a:outerShdw>
                </a:effectLst>
                <a:latin typeface="Bookman Old Style" panose="02050604050505020204" pitchFamily="18" charset="0"/>
              </a:endParaRPr>
            </a:p>
          </p:txBody>
        </p:sp>
        <p:sp>
          <p:nvSpPr>
            <p:cNvPr id="48148" name="Rectangle 20">
              <a:extLst>
                <a:ext uri="{FF2B5EF4-FFF2-40B4-BE49-F238E27FC236}">
                  <a16:creationId xmlns:a16="http://schemas.microsoft.com/office/drawing/2014/main" id="{12BE4DC3-C870-341E-A26A-78530E28AE79}"/>
                </a:ext>
              </a:extLst>
            </p:cNvPr>
            <p:cNvSpPr>
              <a:spLocks noChangeArrowheads="1"/>
            </p:cNvSpPr>
            <p:nvPr/>
          </p:nvSpPr>
          <p:spPr bwMode="auto">
            <a:xfrm>
              <a:off x="2751" y="2439"/>
              <a:ext cx="333"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000000"/>
                  </a:solidFill>
                  <a:latin typeface="Bookman Old Style" panose="02050604050505020204" pitchFamily="18" charset="0"/>
                </a:rPr>
                <a:t>ATP</a:t>
              </a:r>
              <a:endParaRPr lang="en-US" altLang="en-US" sz="2000" b="1">
                <a:solidFill>
                  <a:srgbClr val="000000"/>
                </a:solidFill>
                <a:effectLst>
                  <a:outerShdw blurRad="38100" dist="38100" dir="2700000" algn="tl">
                    <a:srgbClr val="FFFFFF"/>
                  </a:outerShdw>
                </a:effectLst>
                <a:latin typeface="Bookman Old Style" panose="02050604050505020204" pitchFamily="18" charset="0"/>
              </a:endParaRPr>
            </a:p>
          </p:txBody>
        </p:sp>
        <p:sp>
          <p:nvSpPr>
            <p:cNvPr id="48149" name="Rectangle 21">
              <a:extLst>
                <a:ext uri="{FF2B5EF4-FFF2-40B4-BE49-F238E27FC236}">
                  <a16:creationId xmlns:a16="http://schemas.microsoft.com/office/drawing/2014/main" id="{C1588E2A-92BF-E807-BA1A-1324C23B1CE2}"/>
                </a:ext>
              </a:extLst>
            </p:cNvPr>
            <p:cNvSpPr>
              <a:spLocks noChangeArrowheads="1"/>
            </p:cNvSpPr>
            <p:nvPr/>
          </p:nvSpPr>
          <p:spPr bwMode="auto">
            <a:xfrm>
              <a:off x="2751" y="2597"/>
              <a:ext cx="917"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000000"/>
                  </a:solidFill>
                  <a:latin typeface="Bookman Old Style" panose="02050604050505020204" pitchFamily="18" charset="0"/>
                </a:rPr>
                <a:t>Simulation</a:t>
              </a:r>
              <a:endParaRPr lang="en-US" altLang="en-US" sz="2000" b="1">
                <a:solidFill>
                  <a:srgbClr val="000000"/>
                </a:solidFill>
                <a:effectLst>
                  <a:outerShdw blurRad="38100" dist="38100" dir="2700000" algn="tl">
                    <a:srgbClr val="FFFFFF"/>
                  </a:outerShdw>
                </a:effectLst>
                <a:latin typeface="Bookman Old Style" panose="02050604050505020204" pitchFamily="18" charset="0"/>
              </a:endParaRPr>
            </a:p>
          </p:txBody>
        </p:sp>
        <p:sp>
          <p:nvSpPr>
            <p:cNvPr id="48150" name="Rectangle 22">
              <a:extLst>
                <a:ext uri="{FF2B5EF4-FFF2-40B4-BE49-F238E27FC236}">
                  <a16:creationId xmlns:a16="http://schemas.microsoft.com/office/drawing/2014/main" id="{89F3A086-B43C-222B-6CDA-737C8294C684}"/>
                </a:ext>
              </a:extLst>
            </p:cNvPr>
            <p:cNvSpPr>
              <a:spLocks noChangeArrowheads="1"/>
            </p:cNvSpPr>
            <p:nvPr/>
          </p:nvSpPr>
          <p:spPr bwMode="auto">
            <a:xfrm>
              <a:off x="3160" y="1355"/>
              <a:ext cx="112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000000"/>
                  </a:solidFill>
                  <a:latin typeface="Bookman Old Style" panose="02050604050505020204" pitchFamily="18" charset="0"/>
                </a:rPr>
                <a:t>Measurement</a:t>
              </a:r>
              <a:endParaRPr lang="en-US" altLang="en-US" sz="2000" b="1">
                <a:solidFill>
                  <a:srgbClr val="000000"/>
                </a:solidFill>
                <a:effectLst>
                  <a:outerShdw blurRad="38100" dist="38100" dir="2700000" algn="tl">
                    <a:srgbClr val="FFFFFF"/>
                  </a:outerShdw>
                </a:effectLst>
                <a:latin typeface="Bookman Old Style" panose="02050604050505020204" pitchFamily="18" charset="0"/>
              </a:endParaRPr>
            </a:p>
          </p:txBody>
        </p:sp>
        <p:sp>
          <p:nvSpPr>
            <p:cNvPr id="48151" name="Line 23">
              <a:extLst>
                <a:ext uri="{FF2B5EF4-FFF2-40B4-BE49-F238E27FC236}">
                  <a16:creationId xmlns:a16="http://schemas.microsoft.com/office/drawing/2014/main" id="{A008D752-4F69-7B81-46A4-5EAE4198D68A}"/>
                </a:ext>
              </a:extLst>
            </p:cNvPr>
            <p:cNvSpPr>
              <a:spLocks noChangeShapeType="1"/>
            </p:cNvSpPr>
            <p:nvPr/>
          </p:nvSpPr>
          <p:spPr bwMode="auto">
            <a:xfrm>
              <a:off x="3317" y="2510"/>
              <a:ext cx="289"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8152" name="Freeform 24">
              <a:extLst>
                <a:ext uri="{FF2B5EF4-FFF2-40B4-BE49-F238E27FC236}">
                  <a16:creationId xmlns:a16="http://schemas.microsoft.com/office/drawing/2014/main" id="{D5B500DA-C052-AA87-294E-1F8762979175}"/>
                </a:ext>
              </a:extLst>
            </p:cNvPr>
            <p:cNvSpPr>
              <a:spLocks/>
            </p:cNvSpPr>
            <p:nvPr/>
          </p:nvSpPr>
          <p:spPr bwMode="auto">
            <a:xfrm>
              <a:off x="3583" y="2479"/>
              <a:ext cx="82" cy="61"/>
            </a:xfrm>
            <a:custGeom>
              <a:avLst/>
              <a:gdLst>
                <a:gd name="T0" fmla="*/ 0 w 82"/>
                <a:gd name="T1" fmla="*/ 61 h 61"/>
                <a:gd name="T2" fmla="*/ 12 w 82"/>
                <a:gd name="T3" fmla="*/ 31 h 61"/>
                <a:gd name="T4" fmla="*/ 0 w 82"/>
                <a:gd name="T5" fmla="*/ 0 h 61"/>
                <a:gd name="T6" fmla="*/ 82 w 82"/>
                <a:gd name="T7" fmla="*/ 31 h 61"/>
                <a:gd name="T8" fmla="*/ 0 w 82"/>
                <a:gd name="T9" fmla="*/ 61 h 61"/>
              </a:gdLst>
              <a:ahLst/>
              <a:cxnLst>
                <a:cxn ang="0">
                  <a:pos x="T0" y="T1"/>
                </a:cxn>
                <a:cxn ang="0">
                  <a:pos x="T2" y="T3"/>
                </a:cxn>
                <a:cxn ang="0">
                  <a:pos x="T4" y="T5"/>
                </a:cxn>
                <a:cxn ang="0">
                  <a:pos x="T6" y="T7"/>
                </a:cxn>
                <a:cxn ang="0">
                  <a:pos x="T8" y="T9"/>
                </a:cxn>
              </a:cxnLst>
              <a:rect l="0" t="0" r="r" b="b"/>
              <a:pathLst>
                <a:path w="82" h="61">
                  <a:moveTo>
                    <a:pt x="0" y="61"/>
                  </a:moveTo>
                  <a:lnTo>
                    <a:pt x="12" y="31"/>
                  </a:lnTo>
                  <a:lnTo>
                    <a:pt x="0" y="0"/>
                  </a:lnTo>
                  <a:lnTo>
                    <a:pt x="82" y="31"/>
                  </a:lnTo>
                  <a:lnTo>
                    <a:pt x="0" y="6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8153" name="Line 25">
              <a:extLst>
                <a:ext uri="{FF2B5EF4-FFF2-40B4-BE49-F238E27FC236}">
                  <a16:creationId xmlns:a16="http://schemas.microsoft.com/office/drawing/2014/main" id="{74988883-60F8-60FB-FB13-27FF6AAC46C4}"/>
                </a:ext>
              </a:extLst>
            </p:cNvPr>
            <p:cNvSpPr>
              <a:spLocks noChangeShapeType="1"/>
            </p:cNvSpPr>
            <p:nvPr/>
          </p:nvSpPr>
          <p:spPr bwMode="auto">
            <a:xfrm>
              <a:off x="3686" y="1619"/>
              <a:ext cx="193" cy="238"/>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8154" name="Freeform 26">
              <a:extLst>
                <a:ext uri="{FF2B5EF4-FFF2-40B4-BE49-F238E27FC236}">
                  <a16:creationId xmlns:a16="http://schemas.microsoft.com/office/drawing/2014/main" id="{4FDB3A86-E5AB-4E62-3A20-DAA45ECD14E1}"/>
                </a:ext>
              </a:extLst>
            </p:cNvPr>
            <p:cNvSpPr>
              <a:spLocks/>
            </p:cNvSpPr>
            <p:nvPr/>
          </p:nvSpPr>
          <p:spPr bwMode="auto">
            <a:xfrm>
              <a:off x="3839" y="1825"/>
              <a:ext cx="76" cy="75"/>
            </a:xfrm>
            <a:custGeom>
              <a:avLst/>
              <a:gdLst>
                <a:gd name="T0" fmla="*/ 0 w 76"/>
                <a:gd name="T1" fmla="*/ 35 h 75"/>
                <a:gd name="T2" fmla="*/ 36 w 76"/>
                <a:gd name="T3" fmla="*/ 26 h 75"/>
                <a:gd name="T4" fmla="*/ 58 w 76"/>
                <a:gd name="T5" fmla="*/ 0 h 75"/>
                <a:gd name="T6" fmla="*/ 76 w 76"/>
                <a:gd name="T7" fmla="*/ 75 h 75"/>
                <a:gd name="T8" fmla="*/ 0 w 76"/>
                <a:gd name="T9" fmla="*/ 35 h 75"/>
              </a:gdLst>
              <a:ahLst/>
              <a:cxnLst>
                <a:cxn ang="0">
                  <a:pos x="T0" y="T1"/>
                </a:cxn>
                <a:cxn ang="0">
                  <a:pos x="T2" y="T3"/>
                </a:cxn>
                <a:cxn ang="0">
                  <a:pos x="T4" y="T5"/>
                </a:cxn>
                <a:cxn ang="0">
                  <a:pos x="T6" y="T7"/>
                </a:cxn>
                <a:cxn ang="0">
                  <a:pos x="T8" y="T9"/>
                </a:cxn>
              </a:cxnLst>
              <a:rect l="0" t="0" r="r" b="b"/>
              <a:pathLst>
                <a:path w="76" h="75">
                  <a:moveTo>
                    <a:pt x="0" y="35"/>
                  </a:moveTo>
                  <a:lnTo>
                    <a:pt x="36" y="26"/>
                  </a:lnTo>
                  <a:lnTo>
                    <a:pt x="58" y="0"/>
                  </a:lnTo>
                  <a:lnTo>
                    <a:pt x="76" y="75"/>
                  </a:lnTo>
                  <a:lnTo>
                    <a:pt x="0" y="3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48131" name="Text Box 3">
              <a:extLst>
                <a:ext uri="{FF2B5EF4-FFF2-40B4-BE49-F238E27FC236}">
                  <a16:creationId xmlns:a16="http://schemas.microsoft.com/office/drawing/2014/main" id="{614BAB4D-9DA0-AA15-AB1F-57282DAD53C2}"/>
                </a:ext>
              </a:extLst>
            </p:cNvPr>
            <p:cNvSpPr txBox="1">
              <a:spLocks noChangeArrowheads="1"/>
            </p:cNvSpPr>
            <p:nvPr/>
          </p:nvSpPr>
          <p:spPr bwMode="auto">
            <a:xfrm>
              <a:off x="998" y="266"/>
              <a:ext cx="4143" cy="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lvl="2"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PCA-5 CCVT Frequency Response </a:t>
              </a:r>
            </a:p>
            <a:p>
              <a:pPr lvl="2"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(Measured vs. ATP Simulation)</a:t>
              </a:r>
            </a:p>
          </p:txBody>
        </p:sp>
      </p:grpSp>
    </p:spTree>
  </p:cSld>
  <p:clrMapOvr>
    <a:masterClrMapping/>
  </p:clrMapOvr>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373" name="Group 5">
            <a:extLst>
              <a:ext uri="{FF2B5EF4-FFF2-40B4-BE49-F238E27FC236}">
                <a16:creationId xmlns:a16="http://schemas.microsoft.com/office/drawing/2014/main" id="{527BAAD2-0EE1-5E11-40C9-80F60374895D}"/>
              </a:ext>
            </a:extLst>
          </p:cNvPr>
          <p:cNvGrpSpPr>
            <a:grpSpLocks/>
          </p:cNvGrpSpPr>
          <p:nvPr/>
        </p:nvGrpSpPr>
        <p:grpSpPr bwMode="auto">
          <a:xfrm>
            <a:off x="1676400" y="914400"/>
            <a:ext cx="3581400" cy="1524000"/>
            <a:chOff x="720" y="1348"/>
            <a:chExt cx="4417" cy="1551"/>
          </a:xfrm>
        </p:grpSpPr>
        <p:sp>
          <p:nvSpPr>
            <p:cNvPr id="58374" name="Rectangle 6">
              <a:extLst>
                <a:ext uri="{FF2B5EF4-FFF2-40B4-BE49-F238E27FC236}">
                  <a16:creationId xmlns:a16="http://schemas.microsoft.com/office/drawing/2014/main" id="{D8A0FC06-6F85-071F-BB77-26BE3898877D}"/>
                </a:ext>
              </a:extLst>
            </p:cNvPr>
            <p:cNvSpPr>
              <a:spLocks noChangeArrowheads="1"/>
            </p:cNvSpPr>
            <p:nvPr/>
          </p:nvSpPr>
          <p:spPr bwMode="auto">
            <a:xfrm>
              <a:off x="720" y="1350"/>
              <a:ext cx="4417" cy="1549"/>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nvGrpSpPr>
            <p:cNvPr id="58375" name="Group 7">
              <a:extLst>
                <a:ext uri="{FF2B5EF4-FFF2-40B4-BE49-F238E27FC236}">
                  <a16:creationId xmlns:a16="http://schemas.microsoft.com/office/drawing/2014/main" id="{643DD63D-C86D-AAF0-F72D-1FE93ECCEBD8}"/>
                </a:ext>
              </a:extLst>
            </p:cNvPr>
            <p:cNvGrpSpPr>
              <a:grpSpLocks/>
            </p:cNvGrpSpPr>
            <p:nvPr/>
          </p:nvGrpSpPr>
          <p:grpSpPr bwMode="auto">
            <a:xfrm>
              <a:off x="720" y="1348"/>
              <a:ext cx="3026" cy="1535"/>
              <a:chOff x="720" y="1348"/>
              <a:chExt cx="3026" cy="1535"/>
            </a:xfrm>
          </p:grpSpPr>
          <p:sp>
            <p:nvSpPr>
              <p:cNvPr id="58376" name="Freeform 8">
                <a:extLst>
                  <a:ext uri="{FF2B5EF4-FFF2-40B4-BE49-F238E27FC236}">
                    <a16:creationId xmlns:a16="http://schemas.microsoft.com/office/drawing/2014/main" id="{B0B692D1-776A-E6D7-0B7F-B632227E27F4}"/>
                  </a:ext>
                </a:extLst>
              </p:cNvPr>
              <p:cNvSpPr>
                <a:spLocks/>
              </p:cNvSpPr>
              <p:nvPr/>
            </p:nvSpPr>
            <p:spPr bwMode="auto">
              <a:xfrm>
                <a:off x="1065" y="1589"/>
                <a:ext cx="11" cy="5"/>
              </a:xfrm>
              <a:custGeom>
                <a:avLst/>
                <a:gdLst>
                  <a:gd name="T0" fmla="*/ 0 w 11"/>
                  <a:gd name="T1" fmla="*/ 0 h 5"/>
                  <a:gd name="T2" fmla="*/ 3 w 11"/>
                  <a:gd name="T3" fmla="*/ 3 h 5"/>
                  <a:gd name="T4" fmla="*/ 5 w 11"/>
                  <a:gd name="T5" fmla="*/ 5 h 5"/>
                  <a:gd name="T6" fmla="*/ 7 w 11"/>
                  <a:gd name="T7" fmla="*/ 5 h 5"/>
                  <a:gd name="T8" fmla="*/ 11 w 11"/>
                  <a:gd name="T9" fmla="*/ 3 h 5"/>
                  <a:gd name="T10" fmla="*/ 11 w 11"/>
                  <a:gd name="T11" fmla="*/ 0 h 5"/>
                </a:gdLst>
                <a:ahLst/>
                <a:cxnLst>
                  <a:cxn ang="0">
                    <a:pos x="T0" y="T1"/>
                  </a:cxn>
                  <a:cxn ang="0">
                    <a:pos x="T2" y="T3"/>
                  </a:cxn>
                  <a:cxn ang="0">
                    <a:pos x="T4" y="T5"/>
                  </a:cxn>
                  <a:cxn ang="0">
                    <a:pos x="T6" y="T7"/>
                  </a:cxn>
                  <a:cxn ang="0">
                    <a:pos x="T8" y="T9"/>
                  </a:cxn>
                  <a:cxn ang="0">
                    <a:pos x="T10" y="T11"/>
                  </a:cxn>
                </a:cxnLst>
                <a:rect l="0" t="0" r="r" b="b"/>
                <a:pathLst>
                  <a:path w="11" h="5">
                    <a:moveTo>
                      <a:pt x="0" y="0"/>
                    </a:moveTo>
                    <a:lnTo>
                      <a:pt x="3" y="3"/>
                    </a:lnTo>
                    <a:lnTo>
                      <a:pt x="5" y="5"/>
                    </a:lnTo>
                    <a:lnTo>
                      <a:pt x="7" y="5"/>
                    </a:lnTo>
                    <a:lnTo>
                      <a:pt x="11" y="3"/>
                    </a:lnTo>
                    <a:lnTo>
                      <a:pt x="11"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377" name="Freeform 9">
                <a:extLst>
                  <a:ext uri="{FF2B5EF4-FFF2-40B4-BE49-F238E27FC236}">
                    <a16:creationId xmlns:a16="http://schemas.microsoft.com/office/drawing/2014/main" id="{22EE8BB7-BB0A-5650-C601-53C62563FBA4}"/>
                  </a:ext>
                </a:extLst>
              </p:cNvPr>
              <p:cNvSpPr>
                <a:spLocks/>
              </p:cNvSpPr>
              <p:nvPr/>
            </p:nvSpPr>
            <p:spPr bwMode="auto">
              <a:xfrm>
                <a:off x="1065" y="1583"/>
                <a:ext cx="11" cy="6"/>
              </a:xfrm>
              <a:custGeom>
                <a:avLst/>
                <a:gdLst>
                  <a:gd name="T0" fmla="*/ 11 w 11"/>
                  <a:gd name="T1" fmla="*/ 6 h 6"/>
                  <a:gd name="T2" fmla="*/ 11 w 11"/>
                  <a:gd name="T3" fmla="*/ 2 h 6"/>
                  <a:gd name="T4" fmla="*/ 9 w 11"/>
                  <a:gd name="T5" fmla="*/ 2 h 6"/>
                  <a:gd name="T6" fmla="*/ 7 w 11"/>
                  <a:gd name="T7" fmla="*/ 0 h 6"/>
                  <a:gd name="T8" fmla="*/ 3 w 11"/>
                  <a:gd name="T9" fmla="*/ 2 h 6"/>
                  <a:gd name="T10" fmla="*/ 0 w 11"/>
                  <a:gd name="T11" fmla="*/ 6 h 6"/>
                </a:gdLst>
                <a:ahLst/>
                <a:cxnLst>
                  <a:cxn ang="0">
                    <a:pos x="T0" y="T1"/>
                  </a:cxn>
                  <a:cxn ang="0">
                    <a:pos x="T2" y="T3"/>
                  </a:cxn>
                  <a:cxn ang="0">
                    <a:pos x="T4" y="T5"/>
                  </a:cxn>
                  <a:cxn ang="0">
                    <a:pos x="T6" y="T7"/>
                  </a:cxn>
                  <a:cxn ang="0">
                    <a:pos x="T8" y="T9"/>
                  </a:cxn>
                  <a:cxn ang="0">
                    <a:pos x="T10" y="T11"/>
                  </a:cxn>
                </a:cxnLst>
                <a:rect l="0" t="0" r="r" b="b"/>
                <a:pathLst>
                  <a:path w="11" h="6">
                    <a:moveTo>
                      <a:pt x="11" y="6"/>
                    </a:moveTo>
                    <a:lnTo>
                      <a:pt x="11" y="2"/>
                    </a:lnTo>
                    <a:lnTo>
                      <a:pt x="9" y="2"/>
                    </a:lnTo>
                    <a:lnTo>
                      <a:pt x="7" y="0"/>
                    </a:lnTo>
                    <a:lnTo>
                      <a:pt x="3" y="2"/>
                    </a:lnTo>
                    <a:lnTo>
                      <a:pt x="0" y="6"/>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378" name="Freeform 10">
                <a:extLst>
                  <a:ext uri="{FF2B5EF4-FFF2-40B4-BE49-F238E27FC236}">
                    <a16:creationId xmlns:a16="http://schemas.microsoft.com/office/drawing/2014/main" id="{CE71E03D-2BE0-2DC0-11FD-4E84B1958FAE}"/>
                  </a:ext>
                </a:extLst>
              </p:cNvPr>
              <p:cNvSpPr>
                <a:spLocks/>
              </p:cNvSpPr>
              <p:nvPr/>
            </p:nvSpPr>
            <p:spPr bwMode="auto">
              <a:xfrm>
                <a:off x="1065" y="1993"/>
                <a:ext cx="11" cy="6"/>
              </a:xfrm>
              <a:custGeom>
                <a:avLst/>
                <a:gdLst>
                  <a:gd name="T0" fmla="*/ 0 w 11"/>
                  <a:gd name="T1" fmla="*/ 0 h 6"/>
                  <a:gd name="T2" fmla="*/ 3 w 11"/>
                  <a:gd name="T3" fmla="*/ 4 h 6"/>
                  <a:gd name="T4" fmla="*/ 5 w 11"/>
                  <a:gd name="T5" fmla="*/ 6 h 6"/>
                  <a:gd name="T6" fmla="*/ 7 w 11"/>
                  <a:gd name="T7" fmla="*/ 6 h 6"/>
                  <a:gd name="T8" fmla="*/ 11 w 11"/>
                  <a:gd name="T9" fmla="*/ 4 h 6"/>
                  <a:gd name="T10" fmla="*/ 11 w 11"/>
                  <a:gd name="T11" fmla="*/ 0 h 6"/>
                </a:gdLst>
                <a:ahLst/>
                <a:cxnLst>
                  <a:cxn ang="0">
                    <a:pos x="T0" y="T1"/>
                  </a:cxn>
                  <a:cxn ang="0">
                    <a:pos x="T2" y="T3"/>
                  </a:cxn>
                  <a:cxn ang="0">
                    <a:pos x="T4" y="T5"/>
                  </a:cxn>
                  <a:cxn ang="0">
                    <a:pos x="T6" y="T7"/>
                  </a:cxn>
                  <a:cxn ang="0">
                    <a:pos x="T8" y="T9"/>
                  </a:cxn>
                  <a:cxn ang="0">
                    <a:pos x="T10" y="T11"/>
                  </a:cxn>
                </a:cxnLst>
                <a:rect l="0" t="0" r="r" b="b"/>
                <a:pathLst>
                  <a:path w="11" h="6">
                    <a:moveTo>
                      <a:pt x="0" y="0"/>
                    </a:moveTo>
                    <a:lnTo>
                      <a:pt x="3" y="4"/>
                    </a:lnTo>
                    <a:lnTo>
                      <a:pt x="5" y="6"/>
                    </a:lnTo>
                    <a:lnTo>
                      <a:pt x="7" y="6"/>
                    </a:lnTo>
                    <a:lnTo>
                      <a:pt x="11" y="4"/>
                    </a:lnTo>
                    <a:lnTo>
                      <a:pt x="11"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379" name="Freeform 11">
                <a:extLst>
                  <a:ext uri="{FF2B5EF4-FFF2-40B4-BE49-F238E27FC236}">
                    <a16:creationId xmlns:a16="http://schemas.microsoft.com/office/drawing/2014/main" id="{A2210EF6-734F-862D-FF06-903D79278BC6}"/>
                  </a:ext>
                </a:extLst>
              </p:cNvPr>
              <p:cNvSpPr>
                <a:spLocks/>
              </p:cNvSpPr>
              <p:nvPr/>
            </p:nvSpPr>
            <p:spPr bwMode="auto">
              <a:xfrm>
                <a:off x="1065" y="1989"/>
                <a:ext cx="11" cy="4"/>
              </a:xfrm>
              <a:custGeom>
                <a:avLst/>
                <a:gdLst>
                  <a:gd name="T0" fmla="*/ 11 w 11"/>
                  <a:gd name="T1" fmla="*/ 4 h 4"/>
                  <a:gd name="T2" fmla="*/ 11 w 11"/>
                  <a:gd name="T3" fmla="*/ 2 h 4"/>
                  <a:gd name="T4" fmla="*/ 9 w 11"/>
                  <a:gd name="T5" fmla="*/ 0 h 4"/>
                  <a:gd name="T6" fmla="*/ 7 w 11"/>
                  <a:gd name="T7" fmla="*/ 0 h 4"/>
                  <a:gd name="T8" fmla="*/ 3 w 11"/>
                  <a:gd name="T9" fmla="*/ 0 h 4"/>
                  <a:gd name="T10" fmla="*/ 3 w 11"/>
                  <a:gd name="T11" fmla="*/ 2 h 4"/>
                  <a:gd name="T12" fmla="*/ 0 w 11"/>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1" h="4">
                    <a:moveTo>
                      <a:pt x="11" y="4"/>
                    </a:moveTo>
                    <a:lnTo>
                      <a:pt x="11" y="2"/>
                    </a:lnTo>
                    <a:lnTo>
                      <a:pt x="9" y="0"/>
                    </a:lnTo>
                    <a:lnTo>
                      <a:pt x="7" y="0"/>
                    </a:lnTo>
                    <a:lnTo>
                      <a:pt x="3" y="0"/>
                    </a:lnTo>
                    <a:lnTo>
                      <a:pt x="3" y="2"/>
                    </a:lnTo>
                    <a:lnTo>
                      <a:pt x="0" y="4"/>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380" name="Line 12">
                <a:extLst>
                  <a:ext uri="{FF2B5EF4-FFF2-40B4-BE49-F238E27FC236}">
                    <a16:creationId xmlns:a16="http://schemas.microsoft.com/office/drawing/2014/main" id="{B1DF2B80-AD85-4E8D-7108-C8D8F7B8F5C9}"/>
                  </a:ext>
                </a:extLst>
              </p:cNvPr>
              <p:cNvSpPr>
                <a:spLocks noChangeShapeType="1"/>
              </p:cNvSpPr>
              <p:nvPr/>
            </p:nvSpPr>
            <p:spPr bwMode="auto">
              <a:xfrm flipH="1">
                <a:off x="994" y="2247"/>
                <a:ext cx="153" cy="1"/>
              </a:xfrm>
              <a:prstGeom prst="line">
                <a:avLst/>
              </a:prstGeom>
              <a:noFill/>
              <a:ln w="555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381" name="Line 13">
                <a:extLst>
                  <a:ext uri="{FF2B5EF4-FFF2-40B4-BE49-F238E27FC236}">
                    <a16:creationId xmlns:a16="http://schemas.microsoft.com/office/drawing/2014/main" id="{11BF7618-DB18-11BF-C645-C196A0BF6D56}"/>
                  </a:ext>
                </a:extLst>
              </p:cNvPr>
              <p:cNvSpPr>
                <a:spLocks noChangeShapeType="1"/>
              </p:cNvSpPr>
              <p:nvPr/>
            </p:nvSpPr>
            <p:spPr bwMode="auto">
              <a:xfrm>
                <a:off x="994" y="2198"/>
                <a:ext cx="153" cy="1"/>
              </a:xfrm>
              <a:prstGeom prst="line">
                <a:avLst/>
              </a:prstGeom>
              <a:noFill/>
              <a:ln w="555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382" name="Line 14">
                <a:extLst>
                  <a:ext uri="{FF2B5EF4-FFF2-40B4-BE49-F238E27FC236}">
                    <a16:creationId xmlns:a16="http://schemas.microsoft.com/office/drawing/2014/main" id="{76167709-D23B-A858-0D04-6E29F8584F9B}"/>
                  </a:ext>
                </a:extLst>
              </p:cNvPr>
              <p:cNvSpPr>
                <a:spLocks noChangeShapeType="1"/>
              </p:cNvSpPr>
              <p:nvPr/>
            </p:nvSpPr>
            <p:spPr bwMode="auto">
              <a:xfrm>
                <a:off x="1072" y="1995"/>
                <a:ext cx="151" cy="1"/>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383" name="Line 15">
                <a:extLst>
                  <a:ext uri="{FF2B5EF4-FFF2-40B4-BE49-F238E27FC236}">
                    <a16:creationId xmlns:a16="http://schemas.microsoft.com/office/drawing/2014/main" id="{45E94C0C-7875-7324-0C81-056D90CA5093}"/>
                  </a:ext>
                </a:extLst>
              </p:cNvPr>
              <p:cNvSpPr>
                <a:spLocks noChangeShapeType="1"/>
              </p:cNvSpPr>
              <p:nvPr/>
            </p:nvSpPr>
            <p:spPr bwMode="auto">
              <a:xfrm>
                <a:off x="1046" y="2882"/>
                <a:ext cx="50" cy="1"/>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384" name="Line 16">
                <a:extLst>
                  <a:ext uri="{FF2B5EF4-FFF2-40B4-BE49-F238E27FC236}">
                    <a16:creationId xmlns:a16="http://schemas.microsoft.com/office/drawing/2014/main" id="{9892DB22-6C41-D335-72FC-D930BCAF538C}"/>
                  </a:ext>
                </a:extLst>
              </p:cNvPr>
              <p:cNvSpPr>
                <a:spLocks noChangeShapeType="1"/>
              </p:cNvSpPr>
              <p:nvPr/>
            </p:nvSpPr>
            <p:spPr bwMode="auto">
              <a:xfrm>
                <a:off x="1020" y="2856"/>
                <a:ext cx="102" cy="1"/>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385" name="Line 17">
                <a:extLst>
                  <a:ext uri="{FF2B5EF4-FFF2-40B4-BE49-F238E27FC236}">
                    <a16:creationId xmlns:a16="http://schemas.microsoft.com/office/drawing/2014/main" id="{DC8DB807-C202-387B-FDEE-020776BECE7C}"/>
                  </a:ext>
                </a:extLst>
              </p:cNvPr>
              <p:cNvSpPr>
                <a:spLocks noChangeShapeType="1"/>
              </p:cNvSpPr>
              <p:nvPr/>
            </p:nvSpPr>
            <p:spPr bwMode="auto">
              <a:xfrm>
                <a:off x="994" y="2830"/>
                <a:ext cx="153" cy="1"/>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386" name="Freeform 18">
                <a:extLst>
                  <a:ext uri="{FF2B5EF4-FFF2-40B4-BE49-F238E27FC236}">
                    <a16:creationId xmlns:a16="http://schemas.microsoft.com/office/drawing/2014/main" id="{2335B92F-193B-6F94-1DB0-25475C303473}"/>
                  </a:ext>
                </a:extLst>
              </p:cNvPr>
              <p:cNvSpPr>
                <a:spLocks/>
              </p:cNvSpPr>
              <p:nvPr/>
            </p:nvSpPr>
            <p:spPr bwMode="auto">
              <a:xfrm>
                <a:off x="1072" y="1792"/>
                <a:ext cx="1" cy="406"/>
              </a:xfrm>
              <a:custGeom>
                <a:avLst/>
                <a:gdLst>
                  <a:gd name="T0" fmla="*/ 0 h 406"/>
                  <a:gd name="T1" fmla="*/ 203 h 406"/>
                  <a:gd name="T2" fmla="*/ 406 h 406"/>
                </a:gdLst>
                <a:ahLst/>
                <a:cxnLst>
                  <a:cxn ang="0">
                    <a:pos x="0" y="T0"/>
                  </a:cxn>
                  <a:cxn ang="0">
                    <a:pos x="0" y="T1"/>
                  </a:cxn>
                  <a:cxn ang="0">
                    <a:pos x="0" y="T2"/>
                  </a:cxn>
                </a:cxnLst>
                <a:rect l="0" t="0" r="r" b="b"/>
                <a:pathLst>
                  <a:path h="406">
                    <a:moveTo>
                      <a:pt x="0" y="0"/>
                    </a:moveTo>
                    <a:lnTo>
                      <a:pt x="0" y="203"/>
                    </a:lnTo>
                    <a:lnTo>
                      <a:pt x="0" y="406"/>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387" name="Line 19">
                <a:extLst>
                  <a:ext uri="{FF2B5EF4-FFF2-40B4-BE49-F238E27FC236}">
                    <a16:creationId xmlns:a16="http://schemas.microsoft.com/office/drawing/2014/main" id="{F1D6B061-8ACA-A0A4-3322-E12FC8D3B1A1}"/>
                  </a:ext>
                </a:extLst>
              </p:cNvPr>
              <p:cNvSpPr>
                <a:spLocks noChangeShapeType="1"/>
              </p:cNvSpPr>
              <p:nvPr/>
            </p:nvSpPr>
            <p:spPr bwMode="auto">
              <a:xfrm flipH="1">
                <a:off x="994" y="1792"/>
                <a:ext cx="153" cy="1"/>
              </a:xfrm>
              <a:prstGeom prst="line">
                <a:avLst/>
              </a:prstGeom>
              <a:noFill/>
              <a:ln w="555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388" name="Line 20">
                <a:extLst>
                  <a:ext uri="{FF2B5EF4-FFF2-40B4-BE49-F238E27FC236}">
                    <a16:creationId xmlns:a16="http://schemas.microsoft.com/office/drawing/2014/main" id="{15EADC27-A1AD-9358-8113-A19241361443}"/>
                  </a:ext>
                </a:extLst>
              </p:cNvPr>
              <p:cNvSpPr>
                <a:spLocks noChangeShapeType="1"/>
              </p:cNvSpPr>
              <p:nvPr/>
            </p:nvSpPr>
            <p:spPr bwMode="auto">
              <a:xfrm>
                <a:off x="994" y="1740"/>
                <a:ext cx="153" cy="1"/>
              </a:xfrm>
              <a:prstGeom prst="line">
                <a:avLst/>
              </a:prstGeom>
              <a:noFill/>
              <a:ln w="555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389" name="Line 21">
                <a:extLst>
                  <a:ext uri="{FF2B5EF4-FFF2-40B4-BE49-F238E27FC236}">
                    <a16:creationId xmlns:a16="http://schemas.microsoft.com/office/drawing/2014/main" id="{33D87696-E985-7FD9-E7F9-0535B45CCDD3}"/>
                  </a:ext>
                </a:extLst>
              </p:cNvPr>
              <p:cNvSpPr>
                <a:spLocks noChangeShapeType="1"/>
              </p:cNvSpPr>
              <p:nvPr/>
            </p:nvSpPr>
            <p:spPr bwMode="auto">
              <a:xfrm>
                <a:off x="1072" y="1589"/>
                <a:ext cx="1" cy="151"/>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390" name="Line 22">
                <a:extLst>
                  <a:ext uri="{FF2B5EF4-FFF2-40B4-BE49-F238E27FC236}">
                    <a16:creationId xmlns:a16="http://schemas.microsoft.com/office/drawing/2014/main" id="{57317191-DE94-7BB0-BBCE-46DB89C9D5DE}"/>
                  </a:ext>
                </a:extLst>
              </p:cNvPr>
              <p:cNvSpPr>
                <a:spLocks noChangeShapeType="1"/>
              </p:cNvSpPr>
              <p:nvPr/>
            </p:nvSpPr>
            <p:spPr bwMode="auto">
              <a:xfrm>
                <a:off x="817" y="1566"/>
                <a:ext cx="531" cy="6"/>
              </a:xfrm>
              <a:prstGeom prst="line">
                <a:avLst/>
              </a:prstGeom>
              <a:noFill/>
              <a:ln w="555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391" name="Rectangle 23">
                <a:extLst>
                  <a:ext uri="{FF2B5EF4-FFF2-40B4-BE49-F238E27FC236}">
                    <a16:creationId xmlns:a16="http://schemas.microsoft.com/office/drawing/2014/main" id="{741F39D5-2BC6-CDD9-70D0-B224774962D9}"/>
                  </a:ext>
                </a:extLst>
              </p:cNvPr>
              <p:cNvSpPr>
                <a:spLocks noChangeArrowheads="1"/>
              </p:cNvSpPr>
              <p:nvPr/>
            </p:nvSpPr>
            <p:spPr bwMode="auto">
              <a:xfrm>
                <a:off x="818" y="2106"/>
                <a:ext cx="87" cy="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000" b="1" i="1">
                    <a:solidFill>
                      <a:srgbClr val="000000"/>
                    </a:solidFill>
                    <a:latin typeface="Arial" panose="020B0604020202020204" pitchFamily="34" charset="0"/>
                  </a:rPr>
                  <a:t>2</a:t>
                </a:r>
                <a:endParaRPr lang="en-US" altLang="en-US" sz="10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8392" name="Rectangle 24">
                <a:extLst>
                  <a:ext uri="{FF2B5EF4-FFF2-40B4-BE49-F238E27FC236}">
                    <a16:creationId xmlns:a16="http://schemas.microsoft.com/office/drawing/2014/main" id="{720578A9-8D26-BA21-B4D0-384AA25B7518}"/>
                  </a:ext>
                </a:extLst>
              </p:cNvPr>
              <p:cNvSpPr>
                <a:spLocks noChangeArrowheads="1"/>
              </p:cNvSpPr>
              <p:nvPr/>
            </p:nvSpPr>
            <p:spPr bwMode="auto">
              <a:xfrm>
                <a:off x="839" y="1665"/>
                <a:ext cx="87" cy="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000" b="1" i="1">
                    <a:solidFill>
                      <a:srgbClr val="000000"/>
                    </a:solidFill>
                    <a:latin typeface="Arial" panose="020B0604020202020204" pitchFamily="34" charset="0"/>
                  </a:rPr>
                  <a:t>1</a:t>
                </a:r>
                <a:endParaRPr lang="en-US" altLang="en-US" sz="10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8393" name="Rectangle 25">
                <a:extLst>
                  <a:ext uri="{FF2B5EF4-FFF2-40B4-BE49-F238E27FC236}">
                    <a16:creationId xmlns:a16="http://schemas.microsoft.com/office/drawing/2014/main" id="{36FC544C-257F-8EA2-021C-BE5159651B11}"/>
                  </a:ext>
                </a:extLst>
              </p:cNvPr>
              <p:cNvSpPr>
                <a:spLocks noChangeArrowheads="1"/>
              </p:cNvSpPr>
              <p:nvPr/>
            </p:nvSpPr>
            <p:spPr bwMode="auto">
              <a:xfrm>
                <a:off x="720" y="2038"/>
                <a:ext cx="115" cy="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000" b="1" i="1">
                    <a:solidFill>
                      <a:srgbClr val="000000"/>
                    </a:solidFill>
                    <a:latin typeface="Arial" panose="020B0604020202020204" pitchFamily="34" charset="0"/>
                  </a:rPr>
                  <a:t>C</a:t>
                </a:r>
                <a:endParaRPr lang="en-US" altLang="en-US" sz="10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8394" name="Rectangle 26">
                <a:extLst>
                  <a:ext uri="{FF2B5EF4-FFF2-40B4-BE49-F238E27FC236}">
                    <a16:creationId xmlns:a16="http://schemas.microsoft.com/office/drawing/2014/main" id="{D7095CA3-AE96-02B3-7A0B-D57F4DCC4626}"/>
                  </a:ext>
                </a:extLst>
              </p:cNvPr>
              <p:cNvSpPr>
                <a:spLocks noChangeArrowheads="1"/>
              </p:cNvSpPr>
              <p:nvPr/>
            </p:nvSpPr>
            <p:spPr bwMode="auto">
              <a:xfrm>
                <a:off x="740" y="1605"/>
                <a:ext cx="115" cy="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000" b="1" i="1">
                    <a:solidFill>
                      <a:srgbClr val="000000"/>
                    </a:solidFill>
                    <a:latin typeface="Arial" panose="020B0604020202020204" pitchFamily="34" charset="0"/>
                  </a:rPr>
                  <a:t>C</a:t>
                </a:r>
                <a:endParaRPr lang="en-US" altLang="en-US" sz="10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8395" name="Rectangle 27">
                <a:extLst>
                  <a:ext uri="{FF2B5EF4-FFF2-40B4-BE49-F238E27FC236}">
                    <a16:creationId xmlns:a16="http://schemas.microsoft.com/office/drawing/2014/main" id="{DB2E7179-4C3F-FB47-EF2D-64548B331247}"/>
                  </a:ext>
                </a:extLst>
              </p:cNvPr>
              <p:cNvSpPr>
                <a:spLocks noChangeArrowheads="1"/>
              </p:cNvSpPr>
              <p:nvPr/>
            </p:nvSpPr>
            <p:spPr bwMode="auto">
              <a:xfrm>
                <a:off x="967" y="1348"/>
                <a:ext cx="219" cy="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000" b="1" i="1">
                    <a:solidFill>
                      <a:srgbClr val="000000"/>
                    </a:solidFill>
                    <a:latin typeface="Arial" panose="020B0604020202020204" pitchFamily="34" charset="0"/>
                  </a:rPr>
                  <a:t>HV</a:t>
                </a:r>
                <a:endParaRPr lang="en-US" altLang="en-US" sz="10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8396" name="Rectangle 28">
                <a:extLst>
                  <a:ext uri="{FF2B5EF4-FFF2-40B4-BE49-F238E27FC236}">
                    <a16:creationId xmlns:a16="http://schemas.microsoft.com/office/drawing/2014/main" id="{655E3900-215B-2812-67A8-FFCF1AB2D6CD}"/>
                  </a:ext>
                </a:extLst>
              </p:cNvPr>
              <p:cNvSpPr>
                <a:spLocks noChangeArrowheads="1"/>
              </p:cNvSpPr>
              <p:nvPr/>
            </p:nvSpPr>
            <p:spPr bwMode="auto">
              <a:xfrm>
                <a:off x="2085" y="1553"/>
                <a:ext cx="115" cy="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000" b="1" i="1">
                    <a:solidFill>
                      <a:srgbClr val="000000"/>
                    </a:solidFill>
                    <a:latin typeface="Arial" panose="020B0604020202020204" pitchFamily="34" charset="0"/>
                  </a:rPr>
                  <a:t>C</a:t>
                </a:r>
                <a:endParaRPr lang="en-US" altLang="en-US" sz="10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8397" name="Rectangle 29">
                <a:extLst>
                  <a:ext uri="{FF2B5EF4-FFF2-40B4-BE49-F238E27FC236}">
                    <a16:creationId xmlns:a16="http://schemas.microsoft.com/office/drawing/2014/main" id="{764AEF5B-C21B-1DE4-DF28-BABE44E340AE}"/>
                  </a:ext>
                </a:extLst>
              </p:cNvPr>
              <p:cNvSpPr>
                <a:spLocks noChangeArrowheads="1"/>
              </p:cNvSpPr>
              <p:nvPr/>
            </p:nvSpPr>
            <p:spPr bwMode="auto">
              <a:xfrm>
                <a:off x="1854" y="1765"/>
                <a:ext cx="115" cy="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000" b="1" i="1">
                    <a:solidFill>
                      <a:srgbClr val="000000"/>
                    </a:solidFill>
                    <a:latin typeface="Arial" panose="020B0604020202020204" pitchFamily="34" charset="0"/>
                  </a:rPr>
                  <a:t>C</a:t>
                </a:r>
                <a:endParaRPr lang="en-US" altLang="en-US" sz="10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8398" name="Rectangle 30">
                <a:extLst>
                  <a:ext uri="{FF2B5EF4-FFF2-40B4-BE49-F238E27FC236}">
                    <a16:creationId xmlns:a16="http://schemas.microsoft.com/office/drawing/2014/main" id="{CEA9187E-A15F-3F67-4C6E-F06A8F676F7D}"/>
                  </a:ext>
                </a:extLst>
              </p:cNvPr>
              <p:cNvSpPr>
                <a:spLocks noChangeArrowheads="1"/>
              </p:cNvSpPr>
              <p:nvPr/>
            </p:nvSpPr>
            <p:spPr bwMode="auto">
              <a:xfrm>
                <a:off x="2255" y="1802"/>
                <a:ext cx="115" cy="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000" b="1" i="1">
                    <a:solidFill>
                      <a:srgbClr val="000000"/>
                    </a:solidFill>
                    <a:latin typeface="Arial" panose="020B0604020202020204" pitchFamily="34" charset="0"/>
                  </a:rPr>
                  <a:t>C</a:t>
                </a:r>
                <a:endParaRPr lang="en-US" altLang="en-US" sz="10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8399" name="Rectangle 31">
                <a:extLst>
                  <a:ext uri="{FF2B5EF4-FFF2-40B4-BE49-F238E27FC236}">
                    <a16:creationId xmlns:a16="http://schemas.microsoft.com/office/drawing/2014/main" id="{00A32245-42CB-498D-5F3C-30539EA1F3C5}"/>
                  </a:ext>
                </a:extLst>
              </p:cNvPr>
              <p:cNvSpPr>
                <a:spLocks noChangeArrowheads="1"/>
              </p:cNvSpPr>
              <p:nvPr/>
            </p:nvSpPr>
            <p:spPr bwMode="auto">
              <a:xfrm>
                <a:off x="2214" y="2145"/>
                <a:ext cx="97" cy="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000" b="1" i="1">
                    <a:solidFill>
                      <a:srgbClr val="000000"/>
                    </a:solidFill>
                    <a:latin typeface="Arial" panose="020B0604020202020204" pitchFamily="34" charset="0"/>
                  </a:rPr>
                  <a:t>p</a:t>
                </a:r>
                <a:endParaRPr lang="en-US" altLang="en-US" sz="10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8400" name="Rectangle 32">
                <a:extLst>
                  <a:ext uri="{FF2B5EF4-FFF2-40B4-BE49-F238E27FC236}">
                    <a16:creationId xmlns:a16="http://schemas.microsoft.com/office/drawing/2014/main" id="{630CDBC5-6D39-468E-2511-F86EC339D147}"/>
                  </a:ext>
                </a:extLst>
              </p:cNvPr>
              <p:cNvSpPr>
                <a:spLocks noChangeArrowheads="1"/>
              </p:cNvSpPr>
              <p:nvPr/>
            </p:nvSpPr>
            <p:spPr bwMode="auto">
              <a:xfrm>
                <a:off x="2758" y="1754"/>
                <a:ext cx="97" cy="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000" b="1" i="1">
                    <a:solidFill>
                      <a:srgbClr val="000000"/>
                    </a:solidFill>
                    <a:latin typeface="Arial" panose="020B0604020202020204" pitchFamily="34" charset="0"/>
                  </a:rPr>
                  <a:t>p</a:t>
                </a:r>
                <a:endParaRPr lang="en-US" altLang="en-US" sz="10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8401" name="Rectangle 33">
                <a:extLst>
                  <a:ext uri="{FF2B5EF4-FFF2-40B4-BE49-F238E27FC236}">
                    <a16:creationId xmlns:a16="http://schemas.microsoft.com/office/drawing/2014/main" id="{57792FD9-54AC-0832-308D-37AF51A68F56}"/>
                  </a:ext>
                </a:extLst>
              </p:cNvPr>
              <p:cNvSpPr>
                <a:spLocks noChangeArrowheads="1"/>
              </p:cNvSpPr>
              <p:nvPr/>
            </p:nvSpPr>
            <p:spPr bwMode="auto">
              <a:xfrm>
                <a:off x="3116" y="1787"/>
                <a:ext cx="96"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000" b="1" i="1">
                    <a:solidFill>
                      <a:srgbClr val="000000"/>
                    </a:solidFill>
                    <a:latin typeface="Arial" panose="020B0604020202020204" pitchFamily="34" charset="0"/>
                  </a:rPr>
                  <a:t>p</a:t>
                </a:r>
                <a:endParaRPr lang="en-US" altLang="en-US" sz="10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8402" name="Rectangle 34">
                <a:extLst>
                  <a:ext uri="{FF2B5EF4-FFF2-40B4-BE49-F238E27FC236}">
                    <a16:creationId xmlns:a16="http://schemas.microsoft.com/office/drawing/2014/main" id="{C8C9494E-3179-5480-8159-A49C0B80A3C5}"/>
                  </a:ext>
                </a:extLst>
              </p:cNvPr>
              <p:cNvSpPr>
                <a:spLocks noChangeArrowheads="1"/>
              </p:cNvSpPr>
              <p:nvPr/>
            </p:nvSpPr>
            <p:spPr bwMode="auto">
              <a:xfrm>
                <a:off x="3030" y="2275"/>
                <a:ext cx="140" cy="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000" b="1" i="1">
                    <a:solidFill>
                      <a:srgbClr val="000000"/>
                    </a:solidFill>
                    <a:latin typeface="Arial" panose="020B0604020202020204" pitchFamily="34" charset="0"/>
                  </a:rPr>
                  <a:t>m</a:t>
                </a:r>
                <a:endParaRPr lang="en-US" altLang="en-US" sz="10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8403" name="Rectangle 35">
                <a:extLst>
                  <a:ext uri="{FF2B5EF4-FFF2-40B4-BE49-F238E27FC236}">
                    <a16:creationId xmlns:a16="http://schemas.microsoft.com/office/drawing/2014/main" id="{7B75E3F3-7E65-78C9-9C19-F91D17670EA5}"/>
                  </a:ext>
                </a:extLst>
              </p:cNvPr>
              <p:cNvSpPr>
                <a:spLocks noChangeArrowheads="1"/>
              </p:cNvSpPr>
              <p:nvPr/>
            </p:nvSpPr>
            <p:spPr bwMode="auto">
              <a:xfrm>
                <a:off x="3606" y="2280"/>
                <a:ext cx="140" cy="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000" b="1" i="1">
                    <a:solidFill>
                      <a:srgbClr val="000000"/>
                    </a:solidFill>
                    <a:latin typeface="Arial" panose="020B0604020202020204" pitchFamily="34" charset="0"/>
                  </a:rPr>
                  <a:t>m</a:t>
                </a:r>
                <a:endParaRPr lang="en-US" altLang="en-US" sz="10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8404" name="Rectangle 36">
                <a:extLst>
                  <a:ext uri="{FF2B5EF4-FFF2-40B4-BE49-F238E27FC236}">
                    <a16:creationId xmlns:a16="http://schemas.microsoft.com/office/drawing/2014/main" id="{217AC0F1-A0F5-F395-0F74-049E6B113A29}"/>
                  </a:ext>
                </a:extLst>
              </p:cNvPr>
              <p:cNvSpPr>
                <a:spLocks noChangeArrowheads="1"/>
              </p:cNvSpPr>
              <p:nvPr/>
            </p:nvSpPr>
            <p:spPr bwMode="auto">
              <a:xfrm>
                <a:off x="1995" y="1508"/>
                <a:ext cx="115" cy="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000" b="1" i="1">
                    <a:solidFill>
                      <a:srgbClr val="000000"/>
                    </a:solidFill>
                    <a:latin typeface="Arial" panose="020B0604020202020204" pitchFamily="34" charset="0"/>
                  </a:rPr>
                  <a:t>C</a:t>
                </a:r>
                <a:endParaRPr lang="en-US" altLang="en-US" sz="10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8405" name="Rectangle 37">
                <a:extLst>
                  <a:ext uri="{FF2B5EF4-FFF2-40B4-BE49-F238E27FC236}">
                    <a16:creationId xmlns:a16="http://schemas.microsoft.com/office/drawing/2014/main" id="{0526EC51-74B3-E8B8-263B-98DFE65E1FF2}"/>
                  </a:ext>
                </a:extLst>
              </p:cNvPr>
              <p:cNvSpPr>
                <a:spLocks noChangeArrowheads="1"/>
              </p:cNvSpPr>
              <p:nvPr/>
            </p:nvSpPr>
            <p:spPr bwMode="auto">
              <a:xfrm>
                <a:off x="2128" y="2117"/>
                <a:ext cx="115" cy="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000" b="1" i="1">
                    <a:solidFill>
                      <a:srgbClr val="000000"/>
                    </a:solidFill>
                    <a:latin typeface="Arial" panose="020B0604020202020204" pitchFamily="34" charset="0"/>
                  </a:rPr>
                  <a:t>C</a:t>
                </a:r>
                <a:endParaRPr lang="en-US" altLang="en-US" sz="10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8406" name="Rectangle 38">
                <a:extLst>
                  <a:ext uri="{FF2B5EF4-FFF2-40B4-BE49-F238E27FC236}">
                    <a16:creationId xmlns:a16="http://schemas.microsoft.com/office/drawing/2014/main" id="{DCFC8A67-9518-CD20-EF40-F4E2F937B479}"/>
                  </a:ext>
                </a:extLst>
              </p:cNvPr>
              <p:cNvSpPr>
                <a:spLocks noChangeArrowheads="1"/>
              </p:cNvSpPr>
              <p:nvPr/>
            </p:nvSpPr>
            <p:spPr bwMode="auto">
              <a:xfrm>
                <a:off x="2183" y="1754"/>
                <a:ext cx="115" cy="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000" b="1" i="1">
                    <a:solidFill>
                      <a:srgbClr val="000000"/>
                    </a:solidFill>
                    <a:latin typeface="Arial" panose="020B0604020202020204" pitchFamily="34" charset="0"/>
                  </a:rPr>
                  <a:t>R</a:t>
                </a:r>
                <a:endParaRPr lang="en-US" altLang="en-US" sz="10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8407" name="Rectangle 39">
                <a:extLst>
                  <a:ext uri="{FF2B5EF4-FFF2-40B4-BE49-F238E27FC236}">
                    <a16:creationId xmlns:a16="http://schemas.microsoft.com/office/drawing/2014/main" id="{0BF8FF65-9233-E562-5596-6BA39ABFE139}"/>
                  </a:ext>
                </a:extLst>
              </p:cNvPr>
              <p:cNvSpPr>
                <a:spLocks noChangeArrowheads="1"/>
              </p:cNvSpPr>
              <p:nvPr/>
            </p:nvSpPr>
            <p:spPr bwMode="auto">
              <a:xfrm>
                <a:off x="1791" y="1741"/>
                <a:ext cx="97" cy="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000" b="1" i="1">
                    <a:solidFill>
                      <a:srgbClr val="000000"/>
                    </a:solidFill>
                    <a:latin typeface="Arial" panose="020B0604020202020204" pitchFamily="34" charset="0"/>
                  </a:rPr>
                  <a:t>L</a:t>
                </a:r>
                <a:endParaRPr lang="en-US" altLang="en-US" sz="10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8408" name="Rectangle 40">
                <a:extLst>
                  <a:ext uri="{FF2B5EF4-FFF2-40B4-BE49-F238E27FC236}">
                    <a16:creationId xmlns:a16="http://schemas.microsoft.com/office/drawing/2014/main" id="{A595FD1D-7296-F957-4A56-BD7F8412F09F}"/>
                  </a:ext>
                </a:extLst>
              </p:cNvPr>
              <p:cNvSpPr>
                <a:spLocks noChangeArrowheads="1"/>
              </p:cNvSpPr>
              <p:nvPr/>
            </p:nvSpPr>
            <p:spPr bwMode="auto">
              <a:xfrm>
                <a:off x="3022" y="1749"/>
                <a:ext cx="115" cy="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000" b="1" i="1">
                    <a:solidFill>
                      <a:srgbClr val="000000"/>
                    </a:solidFill>
                    <a:latin typeface="Arial" panose="020B0604020202020204" pitchFamily="34" charset="0"/>
                  </a:rPr>
                  <a:t>R</a:t>
                </a:r>
                <a:endParaRPr lang="en-US" altLang="en-US" sz="10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8409" name="Line 41">
                <a:extLst>
                  <a:ext uri="{FF2B5EF4-FFF2-40B4-BE49-F238E27FC236}">
                    <a16:creationId xmlns:a16="http://schemas.microsoft.com/office/drawing/2014/main" id="{D9D87160-BCAE-E2C0-71D5-A7F8CE1CC098}"/>
                  </a:ext>
                </a:extLst>
              </p:cNvPr>
              <p:cNvSpPr>
                <a:spLocks noChangeShapeType="1"/>
              </p:cNvSpPr>
              <p:nvPr/>
            </p:nvSpPr>
            <p:spPr bwMode="auto">
              <a:xfrm>
                <a:off x="1072" y="2247"/>
                <a:ext cx="1" cy="177"/>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10" name="Line 42">
                <a:extLst>
                  <a:ext uri="{FF2B5EF4-FFF2-40B4-BE49-F238E27FC236}">
                    <a16:creationId xmlns:a16="http://schemas.microsoft.com/office/drawing/2014/main" id="{64FE0E1A-57BB-8129-C05C-20942FFE0232}"/>
                  </a:ext>
                </a:extLst>
              </p:cNvPr>
              <p:cNvSpPr>
                <a:spLocks noChangeShapeType="1"/>
              </p:cNvSpPr>
              <p:nvPr/>
            </p:nvSpPr>
            <p:spPr bwMode="auto">
              <a:xfrm>
                <a:off x="1072" y="2349"/>
                <a:ext cx="1" cy="481"/>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11" name="Freeform 43">
                <a:extLst>
                  <a:ext uri="{FF2B5EF4-FFF2-40B4-BE49-F238E27FC236}">
                    <a16:creationId xmlns:a16="http://schemas.microsoft.com/office/drawing/2014/main" id="{CC7DF98B-D743-29FF-95B2-4B214CBC1B64}"/>
                  </a:ext>
                </a:extLst>
              </p:cNvPr>
              <p:cNvSpPr>
                <a:spLocks/>
              </p:cNvSpPr>
              <p:nvPr/>
            </p:nvSpPr>
            <p:spPr bwMode="auto">
              <a:xfrm>
                <a:off x="1752" y="1982"/>
                <a:ext cx="4" cy="11"/>
              </a:xfrm>
              <a:custGeom>
                <a:avLst/>
                <a:gdLst>
                  <a:gd name="T0" fmla="*/ 0 w 4"/>
                  <a:gd name="T1" fmla="*/ 0 h 11"/>
                  <a:gd name="T2" fmla="*/ 2 w 4"/>
                  <a:gd name="T3" fmla="*/ 7 h 11"/>
                  <a:gd name="T4" fmla="*/ 4 w 4"/>
                  <a:gd name="T5" fmla="*/ 11 h 11"/>
                </a:gdLst>
                <a:ahLst/>
                <a:cxnLst>
                  <a:cxn ang="0">
                    <a:pos x="T0" y="T1"/>
                  </a:cxn>
                  <a:cxn ang="0">
                    <a:pos x="T2" y="T3"/>
                  </a:cxn>
                  <a:cxn ang="0">
                    <a:pos x="T4" y="T5"/>
                  </a:cxn>
                </a:cxnLst>
                <a:rect l="0" t="0" r="r" b="b"/>
                <a:pathLst>
                  <a:path w="4" h="11">
                    <a:moveTo>
                      <a:pt x="0" y="0"/>
                    </a:moveTo>
                    <a:lnTo>
                      <a:pt x="2" y="7"/>
                    </a:lnTo>
                    <a:lnTo>
                      <a:pt x="4" y="11"/>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12" name="Freeform 44">
                <a:extLst>
                  <a:ext uri="{FF2B5EF4-FFF2-40B4-BE49-F238E27FC236}">
                    <a16:creationId xmlns:a16="http://schemas.microsoft.com/office/drawing/2014/main" id="{9ED570BA-EB89-7B4C-61B6-20B2806EA6A2}"/>
                  </a:ext>
                </a:extLst>
              </p:cNvPr>
              <p:cNvSpPr>
                <a:spLocks/>
              </p:cNvSpPr>
              <p:nvPr/>
            </p:nvSpPr>
            <p:spPr bwMode="auto">
              <a:xfrm>
                <a:off x="1750" y="1973"/>
                <a:ext cx="2" cy="9"/>
              </a:xfrm>
              <a:custGeom>
                <a:avLst/>
                <a:gdLst>
                  <a:gd name="T0" fmla="*/ 0 w 2"/>
                  <a:gd name="T1" fmla="*/ 0 h 9"/>
                  <a:gd name="T2" fmla="*/ 0 w 2"/>
                  <a:gd name="T3" fmla="*/ 5 h 9"/>
                  <a:gd name="T4" fmla="*/ 2 w 2"/>
                  <a:gd name="T5" fmla="*/ 9 h 9"/>
                </a:gdLst>
                <a:ahLst/>
                <a:cxnLst>
                  <a:cxn ang="0">
                    <a:pos x="T0" y="T1"/>
                  </a:cxn>
                  <a:cxn ang="0">
                    <a:pos x="T2" y="T3"/>
                  </a:cxn>
                  <a:cxn ang="0">
                    <a:pos x="T4" y="T5"/>
                  </a:cxn>
                </a:cxnLst>
                <a:rect l="0" t="0" r="r" b="b"/>
                <a:pathLst>
                  <a:path w="2" h="9">
                    <a:moveTo>
                      <a:pt x="0" y="0"/>
                    </a:moveTo>
                    <a:lnTo>
                      <a:pt x="0" y="5"/>
                    </a:lnTo>
                    <a:lnTo>
                      <a:pt x="2" y="9"/>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13" name="Freeform 45">
                <a:extLst>
                  <a:ext uri="{FF2B5EF4-FFF2-40B4-BE49-F238E27FC236}">
                    <a16:creationId xmlns:a16="http://schemas.microsoft.com/office/drawing/2014/main" id="{3CA2A714-7F41-898F-F8CF-0845CC3B40C8}"/>
                  </a:ext>
                </a:extLst>
              </p:cNvPr>
              <p:cNvSpPr>
                <a:spLocks/>
              </p:cNvSpPr>
              <p:nvPr/>
            </p:nvSpPr>
            <p:spPr bwMode="auto">
              <a:xfrm>
                <a:off x="1750" y="1961"/>
                <a:ext cx="4" cy="12"/>
              </a:xfrm>
              <a:custGeom>
                <a:avLst/>
                <a:gdLst>
                  <a:gd name="T0" fmla="*/ 4 w 4"/>
                  <a:gd name="T1" fmla="*/ 0 h 12"/>
                  <a:gd name="T2" fmla="*/ 2 w 4"/>
                  <a:gd name="T3" fmla="*/ 6 h 12"/>
                  <a:gd name="T4" fmla="*/ 0 w 4"/>
                  <a:gd name="T5" fmla="*/ 12 h 12"/>
                </a:gdLst>
                <a:ahLst/>
                <a:cxnLst>
                  <a:cxn ang="0">
                    <a:pos x="T0" y="T1"/>
                  </a:cxn>
                  <a:cxn ang="0">
                    <a:pos x="T2" y="T3"/>
                  </a:cxn>
                  <a:cxn ang="0">
                    <a:pos x="T4" y="T5"/>
                  </a:cxn>
                </a:cxnLst>
                <a:rect l="0" t="0" r="r" b="b"/>
                <a:pathLst>
                  <a:path w="4" h="12">
                    <a:moveTo>
                      <a:pt x="4" y="0"/>
                    </a:moveTo>
                    <a:lnTo>
                      <a:pt x="2" y="6"/>
                    </a:lnTo>
                    <a:lnTo>
                      <a:pt x="0" y="1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14" name="Freeform 46">
                <a:extLst>
                  <a:ext uri="{FF2B5EF4-FFF2-40B4-BE49-F238E27FC236}">
                    <a16:creationId xmlns:a16="http://schemas.microsoft.com/office/drawing/2014/main" id="{954B357E-1D78-112F-E3DA-98963002B567}"/>
                  </a:ext>
                </a:extLst>
              </p:cNvPr>
              <p:cNvSpPr>
                <a:spLocks/>
              </p:cNvSpPr>
              <p:nvPr/>
            </p:nvSpPr>
            <p:spPr bwMode="auto">
              <a:xfrm>
                <a:off x="1754" y="1952"/>
                <a:ext cx="7" cy="9"/>
              </a:xfrm>
              <a:custGeom>
                <a:avLst/>
                <a:gdLst>
                  <a:gd name="T0" fmla="*/ 7 w 7"/>
                  <a:gd name="T1" fmla="*/ 0 h 9"/>
                  <a:gd name="T2" fmla="*/ 2 w 7"/>
                  <a:gd name="T3" fmla="*/ 4 h 9"/>
                  <a:gd name="T4" fmla="*/ 0 w 7"/>
                  <a:gd name="T5" fmla="*/ 9 h 9"/>
                </a:gdLst>
                <a:ahLst/>
                <a:cxnLst>
                  <a:cxn ang="0">
                    <a:pos x="T0" y="T1"/>
                  </a:cxn>
                  <a:cxn ang="0">
                    <a:pos x="T2" y="T3"/>
                  </a:cxn>
                  <a:cxn ang="0">
                    <a:pos x="T4" y="T5"/>
                  </a:cxn>
                </a:cxnLst>
                <a:rect l="0" t="0" r="r" b="b"/>
                <a:pathLst>
                  <a:path w="7" h="9">
                    <a:moveTo>
                      <a:pt x="7" y="0"/>
                    </a:moveTo>
                    <a:lnTo>
                      <a:pt x="2" y="4"/>
                    </a:lnTo>
                    <a:lnTo>
                      <a:pt x="0" y="9"/>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15" name="Freeform 47">
                <a:extLst>
                  <a:ext uri="{FF2B5EF4-FFF2-40B4-BE49-F238E27FC236}">
                    <a16:creationId xmlns:a16="http://schemas.microsoft.com/office/drawing/2014/main" id="{1A50348E-7624-FB0F-4634-B1F10531785A}"/>
                  </a:ext>
                </a:extLst>
              </p:cNvPr>
              <p:cNvSpPr>
                <a:spLocks/>
              </p:cNvSpPr>
              <p:nvPr/>
            </p:nvSpPr>
            <p:spPr bwMode="auto">
              <a:xfrm>
                <a:off x="1761" y="1945"/>
                <a:ext cx="10" cy="7"/>
              </a:xfrm>
              <a:custGeom>
                <a:avLst/>
                <a:gdLst>
                  <a:gd name="T0" fmla="*/ 10 w 10"/>
                  <a:gd name="T1" fmla="*/ 0 h 7"/>
                  <a:gd name="T2" fmla="*/ 4 w 10"/>
                  <a:gd name="T3" fmla="*/ 3 h 7"/>
                  <a:gd name="T4" fmla="*/ 0 w 10"/>
                  <a:gd name="T5" fmla="*/ 7 h 7"/>
                </a:gdLst>
                <a:ahLst/>
                <a:cxnLst>
                  <a:cxn ang="0">
                    <a:pos x="T0" y="T1"/>
                  </a:cxn>
                  <a:cxn ang="0">
                    <a:pos x="T2" y="T3"/>
                  </a:cxn>
                  <a:cxn ang="0">
                    <a:pos x="T4" y="T5"/>
                  </a:cxn>
                </a:cxnLst>
                <a:rect l="0" t="0" r="r" b="b"/>
                <a:pathLst>
                  <a:path w="10" h="7">
                    <a:moveTo>
                      <a:pt x="10" y="0"/>
                    </a:moveTo>
                    <a:lnTo>
                      <a:pt x="4" y="3"/>
                    </a:lnTo>
                    <a:lnTo>
                      <a:pt x="0" y="7"/>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16" name="Freeform 48">
                <a:extLst>
                  <a:ext uri="{FF2B5EF4-FFF2-40B4-BE49-F238E27FC236}">
                    <a16:creationId xmlns:a16="http://schemas.microsoft.com/office/drawing/2014/main" id="{2A06F0DD-29C3-E258-CC15-A610685742C6}"/>
                  </a:ext>
                </a:extLst>
              </p:cNvPr>
              <p:cNvSpPr>
                <a:spLocks/>
              </p:cNvSpPr>
              <p:nvPr/>
            </p:nvSpPr>
            <p:spPr bwMode="auto">
              <a:xfrm>
                <a:off x="1771" y="1943"/>
                <a:ext cx="11" cy="2"/>
              </a:xfrm>
              <a:custGeom>
                <a:avLst/>
                <a:gdLst>
                  <a:gd name="T0" fmla="*/ 11 w 11"/>
                  <a:gd name="T1" fmla="*/ 0 h 2"/>
                  <a:gd name="T2" fmla="*/ 5 w 11"/>
                  <a:gd name="T3" fmla="*/ 0 h 2"/>
                  <a:gd name="T4" fmla="*/ 0 w 11"/>
                  <a:gd name="T5" fmla="*/ 2 h 2"/>
                </a:gdLst>
                <a:ahLst/>
                <a:cxnLst>
                  <a:cxn ang="0">
                    <a:pos x="T0" y="T1"/>
                  </a:cxn>
                  <a:cxn ang="0">
                    <a:pos x="T2" y="T3"/>
                  </a:cxn>
                  <a:cxn ang="0">
                    <a:pos x="T4" y="T5"/>
                  </a:cxn>
                </a:cxnLst>
                <a:rect l="0" t="0" r="r" b="b"/>
                <a:pathLst>
                  <a:path w="11" h="2">
                    <a:moveTo>
                      <a:pt x="11" y="0"/>
                    </a:moveTo>
                    <a:lnTo>
                      <a:pt x="5" y="0"/>
                    </a:lnTo>
                    <a:lnTo>
                      <a:pt x="0" y="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17" name="Freeform 49">
                <a:extLst>
                  <a:ext uri="{FF2B5EF4-FFF2-40B4-BE49-F238E27FC236}">
                    <a16:creationId xmlns:a16="http://schemas.microsoft.com/office/drawing/2014/main" id="{09376034-D4C7-0C31-7387-823F57E3855B}"/>
                  </a:ext>
                </a:extLst>
              </p:cNvPr>
              <p:cNvSpPr>
                <a:spLocks/>
              </p:cNvSpPr>
              <p:nvPr/>
            </p:nvSpPr>
            <p:spPr bwMode="auto">
              <a:xfrm>
                <a:off x="1782" y="1943"/>
                <a:ext cx="11" cy="2"/>
              </a:xfrm>
              <a:custGeom>
                <a:avLst/>
                <a:gdLst>
                  <a:gd name="T0" fmla="*/ 11 w 11"/>
                  <a:gd name="T1" fmla="*/ 2 h 2"/>
                  <a:gd name="T2" fmla="*/ 7 w 11"/>
                  <a:gd name="T3" fmla="*/ 0 h 2"/>
                  <a:gd name="T4" fmla="*/ 0 w 11"/>
                  <a:gd name="T5" fmla="*/ 0 h 2"/>
                </a:gdLst>
                <a:ahLst/>
                <a:cxnLst>
                  <a:cxn ang="0">
                    <a:pos x="T0" y="T1"/>
                  </a:cxn>
                  <a:cxn ang="0">
                    <a:pos x="T2" y="T3"/>
                  </a:cxn>
                  <a:cxn ang="0">
                    <a:pos x="T4" y="T5"/>
                  </a:cxn>
                </a:cxnLst>
                <a:rect l="0" t="0" r="r" b="b"/>
                <a:pathLst>
                  <a:path w="11" h="2">
                    <a:moveTo>
                      <a:pt x="11" y="2"/>
                    </a:moveTo>
                    <a:lnTo>
                      <a:pt x="7" y="0"/>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18" name="Freeform 50">
                <a:extLst>
                  <a:ext uri="{FF2B5EF4-FFF2-40B4-BE49-F238E27FC236}">
                    <a16:creationId xmlns:a16="http://schemas.microsoft.com/office/drawing/2014/main" id="{B56752CC-8471-4E57-1F76-57FAC4E810B1}"/>
                  </a:ext>
                </a:extLst>
              </p:cNvPr>
              <p:cNvSpPr>
                <a:spLocks/>
              </p:cNvSpPr>
              <p:nvPr/>
            </p:nvSpPr>
            <p:spPr bwMode="auto">
              <a:xfrm>
                <a:off x="1793" y="1945"/>
                <a:ext cx="11" cy="7"/>
              </a:xfrm>
              <a:custGeom>
                <a:avLst/>
                <a:gdLst>
                  <a:gd name="T0" fmla="*/ 11 w 11"/>
                  <a:gd name="T1" fmla="*/ 7 h 7"/>
                  <a:gd name="T2" fmla="*/ 6 w 11"/>
                  <a:gd name="T3" fmla="*/ 3 h 7"/>
                  <a:gd name="T4" fmla="*/ 0 w 11"/>
                  <a:gd name="T5" fmla="*/ 0 h 7"/>
                </a:gdLst>
                <a:ahLst/>
                <a:cxnLst>
                  <a:cxn ang="0">
                    <a:pos x="T0" y="T1"/>
                  </a:cxn>
                  <a:cxn ang="0">
                    <a:pos x="T2" y="T3"/>
                  </a:cxn>
                  <a:cxn ang="0">
                    <a:pos x="T4" y="T5"/>
                  </a:cxn>
                </a:cxnLst>
                <a:rect l="0" t="0" r="r" b="b"/>
                <a:pathLst>
                  <a:path w="11" h="7">
                    <a:moveTo>
                      <a:pt x="11" y="7"/>
                    </a:moveTo>
                    <a:lnTo>
                      <a:pt x="6" y="3"/>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19" name="Freeform 51">
                <a:extLst>
                  <a:ext uri="{FF2B5EF4-FFF2-40B4-BE49-F238E27FC236}">
                    <a16:creationId xmlns:a16="http://schemas.microsoft.com/office/drawing/2014/main" id="{B30F8B2B-D53F-B191-1508-D50D1DAF85B3}"/>
                  </a:ext>
                </a:extLst>
              </p:cNvPr>
              <p:cNvSpPr>
                <a:spLocks/>
              </p:cNvSpPr>
              <p:nvPr/>
            </p:nvSpPr>
            <p:spPr bwMode="auto">
              <a:xfrm>
                <a:off x="1804" y="1952"/>
                <a:ext cx="8" cy="11"/>
              </a:xfrm>
              <a:custGeom>
                <a:avLst/>
                <a:gdLst>
                  <a:gd name="T0" fmla="*/ 8 w 8"/>
                  <a:gd name="T1" fmla="*/ 11 h 11"/>
                  <a:gd name="T2" fmla="*/ 4 w 8"/>
                  <a:gd name="T3" fmla="*/ 4 h 11"/>
                  <a:gd name="T4" fmla="*/ 0 w 8"/>
                  <a:gd name="T5" fmla="*/ 0 h 11"/>
                </a:gdLst>
                <a:ahLst/>
                <a:cxnLst>
                  <a:cxn ang="0">
                    <a:pos x="T0" y="T1"/>
                  </a:cxn>
                  <a:cxn ang="0">
                    <a:pos x="T2" y="T3"/>
                  </a:cxn>
                  <a:cxn ang="0">
                    <a:pos x="T4" y="T5"/>
                  </a:cxn>
                </a:cxnLst>
                <a:rect l="0" t="0" r="r" b="b"/>
                <a:pathLst>
                  <a:path w="8" h="11">
                    <a:moveTo>
                      <a:pt x="8" y="11"/>
                    </a:moveTo>
                    <a:lnTo>
                      <a:pt x="4" y="4"/>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20" name="Freeform 52">
                <a:extLst>
                  <a:ext uri="{FF2B5EF4-FFF2-40B4-BE49-F238E27FC236}">
                    <a16:creationId xmlns:a16="http://schemas.microsoft.com/office/drawing/2014/main" id="{C1CECA7C-DD5F-D31E-FA0A-C1371231518C}"/>
                  </a:ext>
                </a:extLst>
              </p:cNvPr>
              <p:cNvSpPr>
                <a:spLocks/>
              </p:cNvSpPr>
              <p:nvPr/>
            </p:nvSpPr>
            <p:spPr bwMode="auto">
              <a:xfrm>
                <a:off x="1812" y="1963"/>
                <a:ext cx="3" cy="10"/>
              </a:xfrm>
              <a:custGeom>
                <a:avLst/>
                <a:gdLst>
                  <a:gd name="T0" fmla="*/ 3 w 3"/>
                  <a:gd name="T1" fmla="*/ 10 h 10"/>
                  <a:gd name="T2" fmla="*/ 3 w 3"/>
                  <a:gd name="T3" fmla="*/ 4 h 10"/>
                  <a:gd name="T4" fmla="*/ 0 w 3"/>
                  <a:gd name="T5" fmla="*/ 0 h 10"/>
                </a:gdLst>
                <a:ahLst/>
                <a:cxnLst>
                  <a:cxn ang="0">
                    <a:pos x="T0" y="T1"/>
                  </a:cxn>
                  <a:cxn ang="0">
                    <a:pos x="T2" y="T3"/>
                  </a:cxn>
                  <a:cxn ang="0">
                    <a:pos x="T4" y="T5"/>
                  </a:cxn>
                </a:cxnLst>
                <a:rect l="0" t="0" r="r" b="b"/>
                <a:pathLst>
                  <a:path w="3" h="10">
                    <a:moveTo>
                      <a:pt x="3" y="10"/>
                    </a:moveTo>
                    <a:lnTo>
                      <a:pt x="3" y="4"/>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21" name="Freeform 53">
                <a:extLst>
                  <a:ext uri="{FF2B5EF4-FFF2-40B4-BE49-F238E27FC236}">
                    <a16:creationId xmlns:a16="http://schemas.microsoft.com/office/drawing/2014/main" id="{A4B1E16D-7326-5892-3299-FB42CB3F881A}"/>
                  </a:ext>
                </a:extLst>
              </p:cNvPr>
              <p:cNvSpPr>
                <a:spLocks/>
              </p:cNvSpPr>
              <p:nvPr/>
            </p:nvSpPr>
            <p:spPr bwMode="auto">
              <a:xfrm>
                <a:off x="1812" y="1973"/>
                <a:ext cx="3" cy="18"/>
              </a:xfrm>
              <a:custGeom>
                <a:avLst/>
                <a:gdLst>
                  <a:gd name="T0" fmla="*/ 0 w 3"/>
                  <a:gd name="T1" fmla="*/ 18 h 18"/>
                  <a:gd name="T2" fmla="*/ 3 w 3"/>
                  <a:gd name="T3" fmla="*/ 9 h 18"/>
                  <a:gd name="T4" fmla="*/ 3 w 3"/>
                  <a:gd name="T5" fmla="*/ 0 h 18"/>
                </a:gdLst>
                <a:ahLst/>
                <a:cxnLst>
                  <a:cxn ang="0">
                    <a:pos x="T0" y="T1"/>
                  </a:cxn>
                  <a:cxn ang="0">
                    <a:pos x="T2" y="T3"/>
                  </a:cxn>
                  <a:cxn ang="0">
                    <a:pos x="T4" y="T5"/>
                  </a:cxn>
                </a:cxnLst>
                <a:rect l="0" t="0" r="r" b="b"/>
                <a:pathLst>
                  <a:path w="3" h="18">
                    <a:moveTo>
                      <a:pt x="0" y="18"/>
                    </a:moveTo>
                    <a:lnTo>
                      <a:pt x="3" y="9"/>
                    </a:lnTo>
                    <a:lnTo>
                      <a:pt x="3"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22" name="Freeform 54">
                <a:extLst>
                  <a:ext uri="{FF2B5EF4-FFF2-40B4-BE49-F238E27FC236}">
                    <a16:creationId xmlns:a16="http://schemas.microsoft.com/office/drawing/2014/main" id="{5E6B2DD0-88CF-EE30-E33B-93E5E33D3D6B}"/>
                  </a:ext>
                </a:extLst>
              </p:cNvPr>
              <p:cNvSpPr>
                <a:spLocks/>
              </p:cNvSpPr>
              <p:nvPr/>
            </p:nvSpPr>
            <p:spPr bwMode="auto">
              <a:xfrm>
                <a:off x="1808" y="1991"/>
                <a:ext cx="4" cy="2"/>
              </a:xfrm>
              <a:custGeom>
                <a:avLst/>
                <a:gdLst>
                  <a:gd name="T0" fmla="*/ 0 w 4"/>
                  <a:gd name="T1" fmla="*/ 2 h 2"/>
                  <a:gd name="T2" fmla="*/ 2 w 4"/>
                  <a:gd name="T3" fmla="*/ 2 h 2"/>
                  <a:gd name="T4" fmla="*/ 4 w 4"/>
                  <a:gd name="T5" fmla="*/ 0 h 2"/>
                </a:gdLst>
                <a:ahLst/>
                <a:cxnLst>
                  <a:cxn ang="0">
                    <a:pos x="T0" y="T1"/>
                  </a:cxn>
                  <a:cxn ang="0">
                    <a:pos x="T2" y="T3"/>
                  </a:cxn>
                  <a:cxn ang="0">
                    <a:pos x="T4" y="T5"/>
                  </a:cxn>
                </a:cxnLst>
                <a:rect l="0" t="0" r="r" b="b"/>
                <a:pathLst>
                  <a:path w="4" h="2">
                    <a:moveTo>
                      <a:pt x="0" y="2"/>
                    </a:moveTo>
                    <a:lnTo>
                      <a:pt x="2" y="2"/>
                    </a:lnTo>
                    <a:lnTo>
                      <a:pt x="4"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23" name="Freeform 55">
                <a:extLst>
                  <a:ext uri="{FF2B5EF4-FFF2-40B4-BE49-F238E27FC236}">
                    <a16:creationId xmlns:a16="http://schemas.microsoft.com/office/drawing/2014/main" id="{521248C4-A43A-F6EE-64CE-EE26EE26FC81}"/>
                  </a:ext>
                </a:extLst>
              </p:cNvPr>
              <p:cNvSpPr>
                <a:spLocks/>
              </p:cNvSpPr>
              <p:nvPr/>
            </p:nvSpPr>
            <p:spPr bwMode="auto">
              <a:xfrm>
                <a:off x="1804" y="1991"/>
                <a:ext cx="4" cy="2"/>
              </a:xfrm>
              <a:custGeom>
                <a:avLst/>
                <a:gdLst>
                  <a:gd name="T0" fmla="*/ 0 w 4"/>
                  <a:gd name="T1" fmla="*/ 0 h 2"/>
                  <a:gd name="T2" fmla="*/ 2 w 4"/>
                  <a:gd name="T3" fmla="*/ 2 h 2"/>
                  <a:gd name="T4" fmla="*/ 4 w 4"/>
                  <a:gd name="T5" fmla="*/ 2 h 2"/>
                </a:gdLst>
                <a:ahLst/>
                <a:cxnLst>
                  <a:cxn ang="0">
                    <a:pos x="T0" y="T1"/>
                  </a:cxn>
                  <a:cxn ang="0">
                    <a:pos x="T2" y="T3"/>
                  </a:cxn>
                  <a:cxn ang="0">
                    <a:pos x="T4" y="T5"/>
                  </a:cxn>
                </a:cxnLst>
                <a:rect l="0" t="0" r="r" b="b"/>
                <a:pathLst>
                  <a:path w="4" h="2">
                    <a:moveTo>
                      <a:pt x="0" y="0"/>
                    </a:moveTo>
                    <a:lnTo>
                      <a:pt x="2" y="2"/>
                    </a:lnTo>
                    <a:lnTo>
                      <a:pt x="4" y="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24" name="Freeform 56">
                <a:extLst>
                  <a:ext uri="{FF2B5EF4-FFF2-40B4-BE49-F238E27FC236}">
                    <a16:creationId xmlns:a16="http://schemas.microsoft.com/office/drawing/2014/main" id="{036194C1-3002-C6F0-6F42-ED86A2E6CB14}"/>
                  </a:ext>
                </a:extLst>
              </p:cNvPr>
              <p:cNvSpPr>
                <a:spLocks/>
              </p:cNvSpPr>
              <p:nvPr/>
            </p:nvSpPr>
            <p:spPr bwMode="auto">
              <a:xfrm>
                <a:off x="1802" y="1973"/>
                <a:ext cx="2" cy="18"/>
              </a:xfrm>
              <a:custGeom>
                <a:avLst/>
                <a:gdLst>
                  <a:gd name="T0" fmla="*/ 0 w 2"/>
                  <a:gd name="T1" fmla="*/ 0 h 18"/>
                  <a:gd name="T2" fmla="*/ 0 w 2"/>
                  <a:gd name="T3" fmla="*/ 9 h 18"/>
                  <a:gd name="T4" fmla="*/ 2 w 2"/>
                  <a:gd name="T5" fmla="*/ 18 h 18"/>
                </a:gdLst>
                <a:ahLst/>
                <a:cxnLst>
                  <a:cxn ang="0">
                    <a:pos x="T0" y="T1"/>
                  </a:cxn>
                  <a:cxn ang="0">
                    <a:pos x="T2" y="T3"/>
                  </a:cxn>
                  <a:cxn ang="0">
                    <a:pos x="T4" y="T5"/>
                  </a:cxn>
                </a:cxnLst>
                <a:rect l="0" t="0" r="r" b="b"/>
                <a:pathLst>
                  <a:path w="2" h="18">
                    <a:moveTo>
                      <a:pt x="0" y="0"/>
                    </a:moveTo>
                    <a:lnTo>
                      <a:pt x="0" y="9"/>
                    </a:lnTo>
                    <a:lnTo>
                      <a:pt x="2" y="18"/>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25" name="Freeform 57">
                <a:extLst>
                  <a:ext uri="{FF2B5EF4-FFF2-40B4-BE49-F238E27FC236}">
                    <a16:creationId xmlns:a16="http://schemas.microsoft.com/office/drawing/2014/main" id="{F2321DF3-C4D8-423B-BE77-AE37FCCC2EEA}"/>
                  </a:ext>
                </a:extLst>
              </p:cNvPr>
              <p:cNvSpPr>
                <a:spLocks/>
              </p:cNvSpPr>
              <p:nvPr/>
            </p:nvSpPr>
            <p:spPr bwMode="auto">
              <a:xfrm>
                <a:off x="1802" y="1961"/>
                <a:ext cx="2" cy="12"/>
              </a:xfrm>
              <a:custGeom>
                <a:avLst/>
                <a:gdLst>
                  <a:gd name="T0" fmla="*/ 2 w 2"/>
                  <a:gd name="T1" fmla="*/ 0 h 12"/>
                  <a:gd name="T2" fmla="*/ 2 w 2"/>
                  <a:gd name="T3" fmla="*/ 6 h 12"/>
                  <a:gd name="T4" fmla="*/ 0 w 2"/>
                  <a:gd name="T5" fmla="*/ 12 h 12"/>
                </a:gdLst>
                <a:ahLst/>
                <a:cxnLst>
                  <a:cxn ang="0">
                    <a:pos x="T0" y="T1"/>
                  </a:cxn>
                  <a:cxn ang="0">
                    <a:pos x="T2" y="T3"/>
                  </a:cxn>
                  <a:cxn ang="0">
                    <a:pos x="T4" y="T5"/>
                  </a:cxn>
                </a:cxnLst>
                <a:rect l="0" t="0" r="r" b="b"/>
                <a:pathLst>
                  <a:path w="2" h="12">
                    <a:moveTo>
                      <a:pt x="2" y="0"/>
                    </a:moveTo>
                    <a:lnTo>
                      <a:pt x="2" y="6"/>
                    </a:lnTo>
                    <a:lnTo>
                      <a:pt x="0" y="1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26" name="Freeform 58">
                <a:extLst>
                  <a:ext uri="{FF2B5EF4-FFF2-40B4-BE49-F238E27FC236}">
                    <a16:creationId xmlns:a16="http://schemas.microsoft.com/office/drawing/2014/main" id="{20DB09F6-0515-2A4B-87B2-C4A08BF3A9BD}"/>
                  </a:ext>
                </a:extLst>
              </p:cNvPr>
              <p:cNvSpPr>
                <a:spLocks/>
              </p:cNvSpPr>
              <p:nvPr/>
            </p:nvSpPr>
            <p:spPr bwMode="auto">
              <a:xfrm>
                <a:off x="1804" y="1952"/>
                <a:ext cx="8" cy="9"/>
              </a:xfrm>
              <a:custGeom>
                <a:avLst/>
                <a:gdLst>
                  <a:gd name="T0" fmla="*/ 8 w 8"/>
                  <a:gd name="T1" fmla="*/ 0 h 9"/>
                  <a:gd name="T2" fmla="*/ 4 w 8"/>
                  <a:gd name="T3" fmla="*/ 4 h 9"/>
                  <a:gd name="T4" fmla="*/ 0 w 8"/>
                  <a:gd name="T5" fmla="*/ 9 h 9"/>
                </a:gdLst>
                <a:ahLst/>
                <a:cxnLst>
                  <a:cxn ang="0">
                    <a:pos x="T0" y="T1"/>
                  </a:cxn>
                  <a:cxn ang="0">
                    <a:pos x="T2" y="T3"/>
                  </a:cxn>
                  <a:cxn ang="0">
                    <a:pos x="T4" y="T5"/>
                  </a:cxn>
                </a:cxnLst>
                <a:rect l="0" t="0" r="r" b="b"/>
                <a:pathLst>
                  <a:path w="8" h="9">
                    <a:moveTo>
                      <a:pt x="8" y="0"/>
                    </a:moveTo>
                    <a:lnTo>
                      <a:pt x="4" y="4"/>
                    </a:lnTo>
                    <a:lnTo>
                      <a:pt x="0" y="9"/>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27" name="Freeform 59">
                <a:extLst>
                  <a:ext uri="{FF2B5EF4-FFF2-40B4-BE49-F238E27FC236}">
                    <a16:creationId xmlns:a16="http://schemas.microsoft.com/office/drawing/2014/main" id="{58DA09ED-6BF4-A327-306E-045D2469F52D}"/>
                  </a:ext>
                </a:extLst>
              </p:cNvPr>
              <p:cNvSpPr>
                <a:spLocks/>
              </p:cNvSpPr>
              <p:nvPr/>
            </p:nvSpPr>
            <p:spPr bwMode="auto">
              <a:xfrm>
                <a:off x="1812" y="1945"/>
                <a:ext cx="9" cy="7"/>
              </a:xfrm>
              <a:custGeom>
                <a:avLst/>
                <a:gdLst>
                  <a:gd name="T0" fmla="*/ 9 w 9"/>
                  <a:gd name="T1" fmla="*/ 0 h 7"/>
                  <a:gd name="T2" fmla="*/ 5 w 9"/>
                  <a:gd name="T3" fmla="*/ 3 h 7"/>
                  <a:gd name="T4" fmla="*/ 0 w 9"/>
                  <a:gd name="T5" fmla="*/ 7 h 7"/>
                </a:gdLst>
                <a:ahLst/>
                <a:cxnLst>
                  <a:cxn ang="0">
                    <a:pos x="T0" y="T1"/>
                  </a:cxn>
                  <a:cxn ang="0">
                    <a:pos x="T2" y="T3"/>
                  </a:cxn>
                  <a:cxn ang="0">
                    <a:pos x="T4" y="T5"/>
                  </a:cxn>
                </a:cxnLst>
                <a:rect l="0" t="0" r="r" b="b"/>
                <a:pathLst>
                  <a:path w="9" h="7">
                    <a:moveTo>
                      <a:pt x="9" y="0"/>
                    </a:moveTo>
                    <a:lnTo>
                      <a:pt x="5" y="3"/>
                    </a:lnTo>
                    <a:lnTo>
                      <a:pt x="0" y="7"/>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28" name="Freeform 60">
                <a:extLst>
                  <a:ext uri="{FF2B5EF4-FFF2-40B4-BE49-F238E27FC236}">
                    <a16:creationId xmlns:a16="http://schemas.microsoft.com/office/drawing/2014/main" id="{74327F0F-EAC3-2DB0-61C8-F4F331D813EC}"/>
                  </a:ext>
                </a:extLst>
              </p:cNvPr>
              <p:cNvSpPr>
                <a:spLocks/>
              </p:cNvSpPr>
              <p:nvPr/>
            </p:nvSpPr>
            <p:spPr bwMode="auto">
              <a:xfrm>
                <a:off x="1821" y="1943"/>
                <a:ext cx="11" cy="2"/>
              </a:xfrm>
              <a:custGeom>
                <a:avLst/>
                <a:gdLst>
                  <a:gd name="T0" fmla="*/ 11 w 11"/>
                  <a:gd name="T1" fmla="*/ 0 h 2"/>
                  <a:gd name="T2" fmla="*/ 6 w 11"/>
                  <a:gd name="T3" fmla="*/ 0 h 2"/>
                  <a:gd name="T4" fmla="*/ 0 w 11"/>
                  <a:gd name="T5" fmla="*/ 2 h 2"/>
                </a:gdLst>
                <a:ahLst/>
                <a:cxnLst>
                  <a:cxn ang="0">
                    <a:pos x="T0" y="T1"/>
                  </a:cxn>
                  <a:cxn ang="0">
                    <a:pos x="T2" y="T3"/>
                  </a:cxn>
                  <a:cxn ang="0">
                    <a:pos x="T4" y="T5"/>
                  </a:cxn>
                </a:cxnLst>
                <a:rect l="0" t="0" r="r" b="b"/>
                <a:pathLst>
                  <a:path w="11" h="2">
                    <a:moveTo>
                      <a:pt x="11" y="0"/>
                    </a:moveTo>
                    <a:lnTo>
                      <a:pt x="6" y="0"/>
                    </a:lnTo>
                    <a:lnTo>
                      <a:pt x="0" y="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29" name="Freeform 61">
                <a:extLst>
                  <a:ext uri="{FF2B5EF4-FFF2-40B4-BE49-F238E27FC236}">
                    <a16:creationId xmlns:a16="http://schemas.microsoft.com/office/drawing/2014/main" id="{4979B1B8-698C-A1F9-147E-C997EE00609D}"/>
                  </a:ext>
                </a:extLst>
              </p:cNvPr>
              <p:cNvSpPr>
                <a:spLocks/>
              </p:cNvSpPr>
              <p:nvPr/>
            </p:nvSpPr>
            <p:spPr bwMode="auto">
              <a:xfrm>
                <a:off x="1832" y="1943"/>
                <a:ext cx="13" cy="2"/>
              </a:xfrm>
              <a:custGeom>
                <a:avLst/>
                <a:gdLst>
                  <a:gd name="T0" fmla="*/ 13 w 13"/>
                  <a:gd name="T1" fmla="*/ 2 h 2"/>
                  <a:gd name="T2" fmla="*/ 6 w 13"/>
                  <a:gd name="T3" fmla="*/ 0 h 2"/>
                  <a:gd name="T4" fmla="*/ 0 w 13"/>
                  <a:gd name="T5" fmla="*/ 0 h 2"/>
                </a:gdLst>
                <a:ahLst/>
                <a:cxnLst>
                  <a:cxn ang="0">
                    <a:pos x="T0" y="T1"/>
                  </a:cxn>
                  <a:cxn ang="0">
                    <a:pos x="T2" y="T3"/>
                  </a:cxn>
                  <a:cxn ang="0">
                    <a:pos x="T4" y="T5"/>
                  </a:cxn>
                </a:cxnLst>
                <a:rect l="0" t="0" r="r" b="b"/>
                <a:pathLst>
                  <a:path w="13" h="2">
                    <a:moveTo>
                      <a:pt x="13" y="2"/>
                    </a:moveTo>
                    <a:lnTo>
                      <a:pt x="6" y="0"/>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30" name="Freeform 62">
                <a:extLst>
                  <a:ext uri="{FF2B5EF4-FFF2-40B4-BE49-F238E27FC236}">
                    <a16:creationId xmlns:a16="http://schemas.microsoft.com/office/drawing/2014/main" id="{1EB3276E-DCAF-D005-0EF9-6D78CE0E886D}"/>
                  </a:ext>
                </a:extLst>
              </p:cNvPr>
              <p:cNvSpPr>
                <a:spLocks/>
              </p:cNvSpPr>
              <p:nvPr/>
            </p:nvSpPr>
            <p:spPr bwMode="auto">
              <a:xfrm>
                <a:off x="1845" y="1945"/>
                <a:ext cx="8" cy="7"/>
              </a:xfrm>
              <a:custGeom>
                <a:avLst/>
                <a:gdLst>
                  <a:gd name="T0" fmla="*/ 8 w 8"/>
                  <a:gd name="T1" fmla="*/ 7 h 7"/>
                  <a:gd name="T2" fmla="*/ 4 w 8"/>
                  <a:gd name="T3" fmla="*/ 3 h 7"/>
                  <a:gd name="T4" fmla="*/ 0 w 8"/>
                  <a:gd name="T5" fmla="*/ 0 h 7"/>
                </a:gdLst>
                <a:ahLst/>
                <a:cxnLst>
                  <a:cxn ang="0">
                    <a:pos x="T0" y="T1"/>
                  </a:cxn>
                  <a:cxn ang="0">
                    <a:pos x="T2" y="T3"/>
                  </a:cxn>
                  <a:cxn ang="0">
                    <a:pos x="T4" y="T5"/>
                  </a:cxn>
                </a:cxnLst>
                <a:rect l="0" t="0" r="r" b="b"/>
                <a:pathLst>
                  <a:path w="8" h="7">
                    <a:moveTo>
                      <a:pt x="8" y="7"/>
                    </a:moveTo>
                    <a:lnTo>
                      <a:pt x="4" y="3"/>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31" name="Freeform 63">
                <a:extLst>
                  <a:ext uri="{FF2B5EF4-FFF2-40B4-BE49-F238E27FC236}">
                    <a16:creationId xmlns:a16="http://schemas.microsoft.com/office/drawing/2014/main" id="{D96C39C8-4B9C-B73F-7392-D8185E5AF008}"/>
                  </a:ext>
                </a:extLst>
              </p:cNvPr>
              <p:cNvSpPr>
                <a:spLocks/>
              </p:cNvSpPr>
              <p:nvPr/>
            </p:nvSpPr>
            <p:spPr bwMode="auto">
              <a:xfrm>
                <a:off x="1853" y="1952"/>
                <a:ext cx="9" cy="9"/>
              </a:xfrm>
              <a:custGeom>
                <a:avLst/>
                <a:gdLst>
                  <a:gd name="T0" fmla="*/ 9 w 9"/>
                  <a:gd name="T1" fmla="*/ 9 h 9"/>
                  <a:gd name="T2" fmla="*/ 5 w 9"/>
                  <a:gd name="T3" fmla="*/ 4 h 9"/>
                  <a:gd name="T4" fmla="*/ 0 w 9"/>
                  <a:gd name="T5" fmla="*/ 0 h 9"/>
                </a:gdLst>
                <a:ahLst/>
                <a:cxnLst>
                  <a:cxn ang="0">
                    <a:pos x="T0" y="T1"/>
                  </a:cxn>
                  <a:cxn ang="0">
                    <a:pos x="T2" y="T3"/>
                  </a:cxn>
                  <a:cxn ang="0">
                    <a:pos x="T4" y="T5"/>
                  </a:cxn>
                </a:cxnLst>
                <a:rect l="0" t="0" r="r" b="b"/>
                <a:pathLst>
                  <a:path w="9" h="9">
                    <a:moveTo>
                      <a:pt x="9" y="9"/>
                    </a:moveTo>
                    <a:lnTo>
                      <a:pt x="5" y="4"/>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32" name="Freeform 64">
                <a:extLst>
                  <a:ext uri="{FF2B5EF4-FFF2-40B4-BE49-F238E27FC236}">
                    <a16:creationId xmlns:a16="http://schemas.microsoft.com/office/drawing/2014/main" id="{87BA15E5-6AE6-5386-2800-A9233F69D86E}"/>
                  </a:ext>
                </a:extLst>
              </p:cNvPr>
              <p:cNvSpPr>
                <a:spLocks/>
              </p:cNvSpPr>
              <p:nvPr/>
            </p:nvSpPr>
            <p:spPr bwMode="auto">
              <a:xfrm>
                <a:off x="1862" y="1961"/>
                <a:ext cx="4" cy="12"/>
              </a:xfrm>
              <a:custGeom>
                <a:avLst/>
                <a:gdLst>
                  <a:gd name="T0" fmla="*/ 4 w 4"/>
                  <a:gd name="T1" fmla="*/ 12 h 12"/>
                  <a:gd name="T2" fmla="*/ 2 w 4"/>
                  <a:gd name="T3" fmla="*/ 6 h 12"/>
                  <a:gd name="T4" fmla="*/ 0 w 4"/>
                  <a:gd name="T5" fmla="*/ 0 h 12"/>
                </a:gdLst>
                <a:ahLst/>
                <a:cxnLst>
                  <a:cxn ang="0">
                    <a:pos x="T0" y="T1"/>
                  </a:cxn>
                  <a:cxn ang="0">
                    <a:pos x="T2" y="T3"/>
                  </a:cxn>
                  <a:cxn ang="0">
                    <a:pos x="T4" y="T5"/>
                  </a:cxn>
                </a:cxnLst>
                <a:rect l="0" t="0" r="r" b="b"/>
                <a:pathLst>
                  <a:path w="4" h="12">
                    <a:moveTo>
                      <a:pt x="4" y="12"/>
                    </a:moveTo>
                    <a:lnTo>
                      <a:pt x="2" y="6"/>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33" name="Freeform 65">
                <a:extLst>
                  <a:ext uri="{FF2B5EF4-FFF2-40B4-BE49-F238E27FC236}">
                    <a16:creationId xmlns:a16="http://schemas.microsoft.com/office/drawing/2014/main" id="{CB5D41A3-2A60-0A56-E97F-D5EB01751505}"/>
                  </a:ext>
                </a:extLst>
              </p:cNvPr>
              <p:cNvSpPr>
                <a:spLocks/>
              </p:cNvSpPr>
              <p:nvPr/>
            </p:nvSpPr>
            <p:spPr bwMode="auto">
              <a:xfrm>
                <a:off x="1862" y="1973"/>
                <a:ext cx="4" cy="18"/>
              </a:xfrm>
              <a:custGeom>
                <a:avLst/>
                <a:gdLst>
                  <a:gd name="T0" fmla="*/ 0 w 4"/>
                  <a:gd name="T1" fmla="*/ 18 h 18"/>
                  <a:gd name="T2" fmla="*/ 2 w 4"/>
                  <a:gd name="T3" fmla="*/ 9 h 18"/>
                  <a:gd name="T4" fmla="*/ 4 w 4"/>
                  <a:gd name="T5" fmla="*/ 0 h 18"/>
                </a:gdLst>
                <a:ahLst/>
                <a:cxnLst>
                  <a:cxn ang="0">
                    <a:pos x="T0" y="T1"/>
                  </a:cxn>
                  <a:cxn ang="0">
                    <a:pos x="T2" y="T3"/>
                  </a:cxn>
                  <a:cxn ang="0">
                    <a:pos x="T4" y="T5"/>
                  </a:cxn>
                </a:cxnLst>
                <a:rect l="0" t="0" r="r" b="b"/>
                <a:pathLst>
                  <a:path w="4" h="18">
                    <a:moveTo>
                      <a:pt x="0" y="18"/>
                    </a:moveTo>
                    <a:lnTo>
                      <a:pt x="2" y="9"/>
                    </a:lnTo>
                    <a:lnTo>
                      <a:pt x="4"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34" name="Freeform 66">
                <a:extLst>
                  <a:ext uri="{FF2B5EF4-FFF2-40B4-BE49-F238E27FC236}">
                    <a16:creationId xmlns:a16="http://schemas.microsoft.com/office/drawing/2014/main" id="{A31A8741-58B4-32B2-99F7-C3AEC58B0852}"/>
                  </a:ext>
                </a:extLst>
              </p:cNvPr>
              <p:cNvSpPr>
                <a:spLocks/>
              </p:cNvSpPr>
              <p:nvPr/>
            </p:nvSpPr>
            <p:spPr bwMode="auto">
              <a:xfrm>
                <a:off x="1858" y="1991"/>
                <a:ext cx="4" cy="2"/>
              </a:xfrm>
              <a:custGeom>
                <a:avLst/>
                <a:gdLst>
                  <a:gd name="T0" fmla="*/ 0 w 4"/>
                  <a:gd name="T1" fmla="*/ 2 h 2"/>
                  <a:gd name="T2" fmla="*/ 4 w 4"/>
                  <a:gd name="T3" fmla="*/ 2 h 2"/>
                  <a:gd name="T4" fmla="*/ 4 w 4"/>
                  <a:gd name="T5" fmla="*/ 0 h 2"/>
                </a:gdLst>
                <a:ahLst/>
                <a:cxnLst>
                  <a:cxn ang="0">
                    <a:pos x="T0" y="T1"/>
                  </a:cxn>
                  <a:cxn ang="0">
                    <a:pos x="T2" y="T3"/>
                  </a:cxn>
                  <a:cxn ang="0">
                    <a:pos x="T4" y="T5"/>
                  </a:cxn>
                </a:cxnLst>
                <a:rect l="0" t="0" r="r" b="b"/>
                <a:pathLst>
                  <a:path w="4" h="2">
                    <a:moveTo>
                      <a:pt x="0" y="2"/>
                    </a:moveTo>
                    <a:lnTo>
                      <a:pt x="4" y="2"/>
                    </a:lnTo>
                    <a:lnTo>
                      <a:pt x="4"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35" name="Freeform 67">
                <a:extLst>
                  <a:ext uri="{FF2B5EF4-FFF2-40B4-BE49-F238E27FC236}">
                    <a16:creationId xmlns:a16="http://schemas.microsoft.com/office/drawing/2014/main" id="{6B45536D-0123-58EF-77FE-25EA3C47A0EB}"/>
                  </a:ext>
                </a:extLst>
              </p:cNvPr>
              <p:cNvSpPr>
                <a:spLocks/>
              </p:cNvSpPr>
              <p:nvPr/>
            </p:nvSpPr>
            <p:spPr bwMode="auto">
              <a:xfrm>
                <a:off x="1853" y="1991"/>
                <a:ext cx="5" cy="2"/>
              </a:xfrm>
              <a:custGeom>
                <a:avLst/>
                <a:gdLst>
                  <a:gd name="T0" fmla="*/ 0 w 5"/>
                  <a:gd name="T1" fmla="*/ 0 h 2"/>
                  <a:gd name="T2" fmla="*/ 3 w 5"/>
                  <a:gd name="T3" fmla="*/ 2 h 2"/>
                  <a:gd name="T4" fmla="*/ 5 w 5"/>
                  <a:gd name="T5" fmla="*/ 2 h 2"/>
                </a:gdLst>
                <a:ahLst/>
                <a:cxnLst>
                  <a:cxn ang="0">
                    <a:pos x="T0" y="T1"/>
                  </a:cxn>
                  <a:cxn ang="0">
                    <a:pos x="T2" y="T3"/>
                  </a:cxn>
                  <a:cxn ang="0">
                    <a:pos x="T4" y="T5"/>
                  </a:cxn>
                </a:cxnLst>
                <a:rect l="0" t="0" r="r" b="b"/>
                <a:pathLst>
                  <a:path w="5" h="2">
                    <a:moveTo>
                      <a:pt x="0" y="0"/>
                    </a:moveTo>
                    <a:lnTo>
                      <a:pt x="3" y="2"/>
                    </a:lnTo>
                    <a:lnTo>
                      <a:pt x="5" y="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36" name="Freeform 68">
                <a:extLst>
                  <a:ext uri="{FF2B5EF4-FFF2-40B4-BE49-F238E27FC236}">
                    <a16:creationId xmlns:a16="http://schemas.microsoft.com/office/drawing/2014/main" id="{D43EE577-9024-5E12-92D3-54A3A08C1290}"/>
                  </a:ext>
                </a:extLst>
              </p:cNvPr>
              <p:cNvSpPr>
                <a:spLocks/>
              </p:cNvSpPr>
              <p:nvPr/>
            </p:nvSpPr>
            <p:spPr bwMode="auto">
              <a:xfrm>
                <a:off x="1851" y="1973"/>
                <a:ext cx="2" cy="18"/>
              </a:xfrm>
              <a:custGeom>
                <a:avLst/>
                <a:gdLst>
                  <a:gd name="T0" fmla="*/ 0 w 2"/>
                  <a:gd name="T1" fmla="*/ 0 h 18"/>
                  <a:gd name="T2" fmla="*/ 0 w 2"/>
                  <a:gd name="T3" fmla="*/ 9 h 18"/>
                  <a:gd name="T4" fmla="*/ 2 w 2"/>
                  <a:gd name="T5" fmla="*/ 18 h 18"/>
                </a:gdLst>
                <a:ahLst/>
                <a:cxnLst>
                  <a:cxn ang="0">
                    <a:pos x="T0" y="T1"/>
                  </a:cxn>
                  <a:cxn ang="0">
                    <a:pos x="T2" y="T3"/>
                  </a:cxn>
                  <a:cxn ang="0">
                    <a:pos x="T4" y="T5"/>
                  </a:cxn>
                </a:cxnLst>
                <a:rect l="0" t="0" r="r" b="b"/>
                <a:pathLst>
                  <a:path w="2" h="18">
                    <a:moveTo>
                      <a:pt x="0" y="0"/>
                    </a:moveTo>
                    <a:lnTo>
                      <a:pt x="0" y="9"/>
                    </a:lnTo>
                    <a:lnTo>
                      <a:pt x="2" y="18"/>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37" name="Freeform 69">
                <a:extLst>
                  <a:ext uri="{FF2B5EF4-FFF2-40B4-BE49-F238E27FC236}">
                    <a16:creationId xmlns:a16="http://schemas.microsoft.com/office/drawing/2014/main" id="{633F3BD4-FC86-5898-EBCF-E7AF5AD67655}"/>
                  </a:ext>
                </a:extLst>
              </p:cNvPr>
              <p:cNvSpPr>
                <a:spLocks/>
              </p:cNvSpPr>
              <p:nvPr/>
            </p:nvSpPr>
            <p:spPr bwMode="auto">
              <a:xfrm>
                <a:off x="1851" y="1963"/>
                <a:ext cx="2" cy="10"/>
              </a:xfrm>
              <a:custGeom>
                <a:avLst/>
                <a:gdLst>
                  <a:gd name="T0" fmla="*/ 2 w 2"/>
                  <a:gd name="T1" fmla="*/ 0 h 10"/>
                  <a:gd name="T2" fmla="*/ 2 w 2"/>
                  <a:gd name="T3" fmla="*/ 4 h 10"/>
                  <a:gd name="T4" fmla="*/ 0 w 2"/>
                  <a:gd name="T5" fmla="*/ 10 h 10"/>
                </a:gdLst>
                <a:ahLst/>
                <a:cxnLst>
                  <a:cxn ang="0">
                    <a:pos x="T0" y="T1"/>
                  </a:cxn>
                  <a:cxn ang="0">
                    <a:pos x="T2" y="T3"/>
                  </a:cxn>
                  <a:cxn ang="0">
                    <a:pos x="T4" y="T5"/>
                  </a:cxn>
                </a:cxnLst>
                <a:rect l="0" t="0" r="r" b="b"/>
                <a:pathLst>
                  <a:path w="2" h="10">
                    <a:moveTo>
                      <a:pt x="2" y="0"/>
                    </a:moveTo>
                    <a:lnTo>
                      <a:pt x="2" y="4"/>
                    </a:lnTo>
                    <a:lnTo>
                      <a:pt x="0" y="1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38" name="Freeform 70">
                <a:extLst>
                  <a:ext uri="{FF2B5EF4-FFF2-40B4-BE49-F238E27FC236}">
                    <a16:creationId xmlns:a16="http://schemas.microsoft.com/office/drawing/2014/main" id="{0A96F2F6-B0D1-84E4-553C-0F5DBE8F97EB}"/>
                  </a:ext>
                </a:extLst>
              </p:cNvPr>
              <p:cNvSpPr>
                <a:spLocks/>
              </p:cNvSpPr>
              <p:nvPr/>
            </p:nvSpPr>
            <p:spPr bwMode="auto">
              <a:xfrm>
                <a:off x="1853" y="1952"/>
                <a:ext cx="9" cy="11"/>
              </a:xfrm>
              <a:custGeom>
                <a:avLst/>
                <a:gdLst>
                  <a:gd name="T0" fmla="*/ 9 w 9"/>
                  <a:gd name="T1" fmla="*/ 0 h 11"/>
                  <a:gd name="T2" fmla="*/ 5 w 9"/>
                  <a:gd name="T3" fmla="*/ 4 h 11"/>
                  <a:gd name="T4" fmla="*/ 0 w 9"/>
                  <a:gd name="T5" fmla="*/ 11 h 11"/>
                </a:gdLst>
                <a:ahLst/>
                <a:cxnLst>
                  <a:cxn ang="0">
                    <a:pos x="T0" y="T1"/>
                  </a:cxn>
                  <a:cxn ang="0">
                    <a:pos x="T2" y="T3"/>
                  </a:cxn>
                  <a:cxn ang="0">
                    <a:pos x="T4" y="T5"/>
                  </a:cxn>
                </a:cxnLst>
                <a:rect l="0" t="0" r="r" b="b"/>
                <a:pathLst>
                  <a:path w="9" h="11">
                    <a:moveTo>
                      <a:pt x="9" y="0"/>
                    </a:moveTo>
                    <a:lnTo>
                      <a:pt x="5" y="4"/>
                    </a:lnTo>
                    <a:lnTo>
                      <a:pt x="0" y="11"/>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39" name="Freeform 71">
                <a:extLst>
                  <a:ext uri="{FF2B5EF4-FFF2-40B4-BE49-F238E27FC236}">
                    <a16:creationId xmlns:a16="http://schemas.microsoft.com/office/drawing/2014/main" id="{3B6CD4D0-A8D5-124A-423F-58EE38E80C94}"/>
                  </a:ext>
                </a:extLst>
              </p:cNvPr>
              <p:cNvSpPr>
                <a:spLocks/>
              </p:cNvSpPr>
              <p:nvPr/>
            </p:nvSpPr>
            <p:spPr bwMode="auto">
              <a:xfrm>
                <a:off x="1862" y="1945"/>
                <a:ext cx="11" cy="7"/>
              </a:xfrm>
              <a:custGeom>
                <a:avLst/>
                <a:gdLst>
                  <a:gd name="T0" fmla="*/ 11 w 11"/>
                  <a:gd name="T1" fmla="*/ 0 h 7"/>
                  <a:gd name="T2" fmla="*/ 7 w 11"/>
                  <a:gd name="T3" fmla="*/ 3 h 7"/>
                  <a:gd name="T4" fmla="*/ 0 w 11"/>
                  <a:gd name="T5" fmla="*/ 7 h 7"/>
                </a:gdLst>
                <a:ahLst/>
                <a:cxnLst>
                  <a:cxn ang="0">
                    <a:pos x="T0" y="T1"/>
                  </a:cxn>
                  <a:cxn ang="0">
                    <a:pos x="T2" y="T3"/>
                  </a:cxn>
                  <a:cxn ang="0">
                    <a:pos x="T4" y="T5"/>
                  </a:cxn>
                </a:cxnLst>
                <a:rect l="0" t="0" r="r" b="b"/>
                <a:pathLst>
                  <a:path w="11" h="7">
                    <a:moveTo>
                      <a:pt x="11" y="0"/>
                    </a:moveTo>
                    <a:lnTo>
                      <a:pt x="7" y="3"/>
                    </a:lnTo>
                    <a:lnTo>
                      <a:pt x="0" y="7"/>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40" name="Freeform 72">
                <a:extLst>
                  <a:ext uri="{FF2B5EF4-FFF2-40B4-BE49-F238E27FC236}">
                    <a16:creationId xmlns:a16="http://schemas.microsoft.com/office/drawing/2014/main" id="{B5DCC60D-3350-0155-C2A5-6AE268E75A76}"/>
                  </a:ext>
                </a:extLst>
              </p:cNvPr>
              <p:cNvSpPr>
                <a:spLocks/>
              </p:cNvSpPr>
              <p:nvPr/>
            </p:nvSpPr>
            <p:spPr bwMode="auto">
              <a:xfrm>
                <a:off x="1873" y="1943"/>
                <a:ext cx="11" cy="2"/>
              </a:xfrm>
              <a:custGeom>
                <a:avLst/>
                <a:gdLst>
                  <a:gd name="T0" fmla="*/ 11 w 11"/>
                  <a:gd name="T1" fmla="*/ 0 h 2"/>
                  <a:gd name="T2" fmla="*/ 6 w 11"/>
                  <a:gd name="T3" fmla="*/ 0 h 2"/>
                  <a:gd name="T4" fmla="*/ 0 w 11"/>
                  <a:gd name="T5" fmla="*/ 2 h 2"/>
                </a:gdLst>
                <a:ahLst/>
                <a:cxnLst>
                  <a:cxn ang="0">
                    <a:pos x="T0" y="T1"/>
                  </a:cxn>
                  <a:cxn ang="0">
                    <a:pos x="T2" y="T3"/>
                  </a:cxn>
                  <a:cxn ang="0">
                    <a:pos x="T4" y="T5"/>
                  </a:cxn>
                </a:cxnLst>
                <a:rect l="0" t="0" r="r" b="b"/>
                <a:pathLst>
                  <a:path w="11" h="2">
                    <a:moveTo>
                      <a:pt x="11" y="0"/>
                    </a:moveTo>
                    <a:lnTo>
                      <a:pt x="6" y="0"/>
                    </a:lnTo>
                    <a:lnTo>
                      <a:pt x="0" y="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41" name="Freeform 73">
                <a:extLst>
                  <a:ext uri="{FF2B5EF4-FFF2-40B4-BE49-F238E27FC236}">
                    <a16:creationId xmlns:a16="http://schemas.microsoft.com/office/drawing/2014/main" id="{F73B6B25-C7D3-A79E-AA34-4937663A27F7}"/>
                  </a:ext>
                </a:extLst>
              </p:cNvPr>
              <p:cNvSpPr>
                <a:spLocks/>
              </p:cNvSpPr>
              <p:nvPr/>
            </p:nvSpPr>
            <p:spPr bwMode="auto">
              <a:xfrm>
                <a:off x="1884" y="1943"/>
                <a:ext cx="13" cy="2"/>
              </a:xfrm>
              <a:custGeom>
                <a:avLst/>
                <a:gdLst>
                  <a:gd name="T0" fmla="*/ 13 w 13"/>
                  <a:gd name="T1" fmla="*/ 2 h 2"/>
                  <a:gd name="T2" fmla="*/ 6 w 13"/>
                  <a:gd name="T3" fmla="*/ 0 h 2"/>
                  <a:gd name="T4" fmla="*/ 0 w 13"/>
                  <a:gd name="T5" fmla="*/ 0 h 2"/>
                </a:gdLst>
                <a:ahLst/>
                <a:cxnLst>
                  <a:cxn ang="0">
                    <a:pos x="T0" y="T1"/>
                  </a:cxn>
                  <a:cxn ang="0">
                    <a:pos x="T2" y="T3"/>
                  </a:cxn>
                  <a:cxn ang="0">
                    <a:pos x="T4" y="T5"/>
                  </a:cxn>
                </a:cxnLst>
                <a:rect l="0" t="0" r="r" b="b"/>
                <a:pathLst>
                  <a:path w="13" h="2">
                    <a:moveTo>
                      <a:pt x="13" y="2"/>
                    </a:moveTo>
                    <a:lnTo>
                      <a:pt x="6" y="0"/>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42" name="Freeform 74">
                <a:extLst>
                  <a:ext uri="{FF2B5EF4-FFF2-40B4-BE49-F238E27FC236}">
                    <a16:creationId xmlns:a16="http://schemas.microsoft.com/office/drawing/2014/main" id="{50D5AF91-FD10-B8CA-F6C8-E205CE8FD805}"/>
                  </a:ext>
                </a:extLst>
              </p:cNvPr>
              <p:cNvSpPr>
                <a:spLocks/>
              </p:cNvSpPr>
              <p:nvPr/>
            </p:nvSpPr>
            <p:spPr bwMode="auto">
              <a:xfrm>
                <a:off x="1897" y="1945"/>
                <a:ext cx="8" cy="7"/>
              </a:xfrm>
              <a:custGeom>
                <a:avLst/>
                <a:gdLst>
                  <a:gd name="T0" fmla="*/ 8 w 8"/>
                  <a:gd name="T1" fmla="*/ 7 h 7"/>
                  <a:gd name="T2" fmla="*/ 4 w 8"/>
                  <a:gd name="T3" fmla="*/ 3 h 7"/>
                  <a:gd name="T4" fmla="*/ 0 w 8"/>
                  <a:gd name="T5" fmla="*/ 0 h 7"/>
                </a:gdLst>
                <a:ahLst/>
                <a:cxnLst>
                  <a:cxn ang="0">
                    <a:pos x="T0" y="T1"/>
                  </a:cxn>
                  <a:cxn ang="0">
                    <a:pos x="T2" y="T3"/>
                  </a:cxn>
                  <a:cxn ang="0">
                    <a:pos x="T4" y="T5"/>
                  </a:cxn>
                </a:cxnLst>
                <a:rect l="0" t="0" r="r" b="b"/>
                <a:pathLst>
                  <a:path w="8" h="7">
                    <a:moveTo>
                      <a:pt x="8" y="7"/>
                    </a:moveTo>
                    <a:lnTo>
                      <a:pt x="4" y="3"/>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43" name="Freeform 75">
                <a:extLst>
                  <a:ext uri="{FF2B5EF4-FFF2-40B4-BE49-F238E27FC236}">
                    <a16:creationId xmlns:a16="http://schemas.microsoft.com/office/drawing/2014/main" id="{B04CE028-725A-37B8-1015-8DC68D9B79EF}"/>
                  </a:ext>
                </a:extLst>
              </p:cNvPr>
              <p:cNvSpPr>
                <a:spLocks/>
              </p:cNvSpPr>
              <p:nvPr/>
            </p:nvSpPr>
            <p:spPr bwMode="auto">
              <a:xfrm>
                <a:off x="1905" y="1952"/>
                <a:ext cx="7" cy="9"/>
              </a:xfrm>
              <a:custGeom>
                <a:avLst/>
                <a:gdLst>
                  <a:gd name="T0" fmla="*/ 7 w 7"/>
                  <a:gd name="T1" fmla="*/ 9 h 9"/>
                  <a:gd name="T2" fmla="*/ 5 w 7"/>
                  <a:gd name="T3" fmla="*/ 4 h 9"/>
                  <a:gd name="T4" fmla="*/ 0 w 7"/>
                  <a:gd name="T5" fmla="*/ 0 h 9"/>
                </a:gdLst>
                <a:ahLst/>
                <a:cxnLst>
                  <a:cxn ang="0">
                    <a:pos x="T0" y="T1"/>
                  </a:cxn>
                  <a:cxn ang="0">
                    <a:pos x="T2" y="T3"/>
                  </a:cxn>
                  <a:cxn ang="0">
                    <a:pos x="T4" y="T5"/>
                  </a:cxn>
                </a:cxnLst>
                <a:rect l="0" t="0" r="r" b="b"/>
                <a:pathLst>
                  <a:path w="7" h="9">
                    <a:moveTo>
                      <a:pt x="7" y="9"/>
                    </a:moveTo>
                    <a:lnTo>
                      <a:pt x="5" y="4"/>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44" name="Freeform 76">
                <a:extLst>
                  <a:ext uri="{FF2B5EF4-FFF2-40B4-BE49-F238E27FC236}">
                    <a16:creationId xmlns:a16="http://schemas.microsoft.com/office/drawing/2014/main" id="{E9B5B463-E5DA-7811-6E38-56F53A0F638B}"/>
                  </a:ext>
                </a:extLst>
              </p:cNvPr>
              <p:cNvSpPr>
                <a:spLocks/>
              </p:cNvSpPr>
              <p:nvPr/>
            </p:nvSpPr>
            <p:spPr bwMode="auto">
              <a:xfrm>
                <a:off x="1912" y="1961"/>
                <a:ext cx="4" cy="12"/>
              </a:xfrm>
              <a:custGeom>
                <a:avLst/>
                <a:gdLst>
                  <a:gd name="T0" fmla="*/ 4 w 4"/>
                  <a:gd name="T1" fmla="*/ 12 h 12"/>
                  <a:gd name="T2" fmla="*/ 2 w 4"/>
                  <a:gd name="T3" fmla="*/ 6 h 12"/>
                  <a:gd name="T4" fmla="*/ 0 w 4"/>
                  <a:gd name="T5" fmla="*/ 0 h 12"/>
                </a:gdLst>
                <a:ahLst/>
                <a:cxnLst>
                  <a:cxn ang="0">
                    <a:pos x="T0" y="T1"/>
                  </a:cxn>
                  <a:cxn ang="0">
                    <a:pos x="T2" y="T3"/>
                  </a:cxn>
                  <a:cxn ang="0">
                    <a:pos x="T4" y="T5"/>
                  </a:cxn>
                </a:cxnLst>
                <a:rect l="0" t="0" r="r" b="b"/>
                <a:pathLst>
                  <a:path w="4" h="12">
                    <a:moveTo>
                      <a:pt x="4" y="12"/>
                    </a:moveTo>
                    <a:lnTo>
                      <a:pt x="2" y="6"/>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45" name="Freeform 77">
                <a:extLst>
                  <a:ext uri="{FF2B5EF4-FFF2-40B4-BE49-F238E27FC236}">
                    <a16:creationId xmlns:a16="http://schemas.microsoft.com/office/drawing/2014/main" id="{0F8450BB-BE46-DD7C-FBDE-E3B2E54B1A53}"/>
                  </a:ext>
                </a:extLst>
              </p:cNvPr>
              <p:cNvSpPr>
                <a:spLocks/>
              </p:cNvSpPr>
              <p:nvPr/>
            </p:nvSpPr>
            <p:spPr bwMode="auto">
              <a:xfrm>
                <a:off x="1914" y="1973"/>
                <a:ext cx="2" cy="18"/>
              </a:xfrm>
              <a:custGeom>
                <a:avLst/>
                <a:gdLst>
                  <a:gd name="T0" fmla="*/ 0 w 2"/>
                  <a:gd name="T1" fmla="*/ 18 h 18"/>
                  <a:gd name="T2" fmla="*/ 0 w 2"/>
                  <a:gd name="T3" fmla="*/ 9 h 18"/>
                  <a:gd name="T4" fmla="*/ 2 w 2"/>
                  <a:gd name="T5" fmla="*/ 0 h 18"/>
                </a:gdLst>
                <a:ahLst/>
                <a:cxnLst>
                  <a:cxn ang="0">
                    <a:pos x="T0" y="T1"/>
                  </a:cxn>
                  <a:cxn ang="0">
                    <a:pos x="T2" y="T3"/>
                  </a:cxn>
                  <a:cxn ang="0">
                    <a:pos x="T4" y="T5"/>
                  </a:cxn>
                </a:cxnLst>
                <a:rect l="0" t="0" r="r" b="b"/>
                <a:pathLst>
                  <a:path w="2" h="18">
                    <a:moveTo>
                      <a:pt x="0" y="18"/>
                    </a:moveTo>
                    <a:lnTo>
                      <a:pt x="0" y="9"/>
                    </a:lnTo>
                    <a:lnTo>
                      <a:pt x="2"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46" name="Freeform 78">
                <a:extLst>
                  <a:ext uri="{FF2B5EF4-FFF2-40B4-BE49-F238E27FC236}">
                    <a16:creationId xmlns:a16="http://schemas.microsoft.com/office/drawing/2014/main" id="{028264B7-AF52-2051-F102-245A171C8270}"/>
                  </a:ext>
                </a:extLst>
              </p:cNvPr>
              <p:cNvSpPr>
                <a:spLocks/>
              </p:cNvSpPr>
              <p:nvPr/>
            </p:nvSpPr>
            <p:spPr bwMode="auto">
              <a:xfrm>
                <a:off x="1910" y="1991"/>
                <a:ext cx="4" cy="2"/>
              </a:xfrm>
              <a:custGeom>
                <a:avLst/>
                <a:gdLst>
                  <a:gd name="T0" fmla="*/ 0 w 4"/>
                  <a:gd name="T1" fmla="*/ 2 h 2"/>
                  <a:gd name="T2" fmla="*/ 2 w 4"/>
                  <a:gd name="T3" fmla="*/ 2 h 2"/>
                  <a:gd name="T4" fmla="*/ 4 w 4"/>
                  <a:gd name="T5" fmla="*/ 0 h 2"/>
                </a:gdLst>
                <a:ahLst/>
                <a:cxnLst>
                  <a:cxn ang="0">
                    <a:pos x="T0" y="T1"/>
                  </a:cxn>
                  <a:cxn ang="0">
                    <a:pos x="T2" y="T3"/>
                  </a:cxn>
                  <a:cxn ang="0">
                    <a:pos x="T4" y="T5"/>
                  </a:cxn>
                </a:cxnLst>
                <a:rect l="0" t="0" r="r" b="b"/>
                <a:pathLst>
                  <a:path w="4" h="2">
                    <a:moveTo>
                      <a:pt x="0" y="2"/>
                    </a:moveTo>
                    <a:lnTo>
                      <a:pt x="2" y="2"/>
                    </a:lnTo>
                    <a:lnTo>
                      <a:pt x="4"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47" name="Freeform 79">
                <a:extLst>
                  <a:ext uri="{FF2B5EF4-FFF2-40B4-BE49-F238E27FC236}">
                    <a16:creationId xmlns:a16="http://schemas.microsoft.com/office/drawing/2014/main" id="{836E68B4-4A53-1D22-ACD5-3CE8B9C6421D}"/>
                  </a:ext>
                </a:extLst>
              </p:cNvPr>
              <p:cNvSpPr>
                <a:spLocks/>
              </p:cNvSpPr>
              <p:nvPr/>
            </p:nvSpPr>
            <p:spPr bwMode="auto">
              <a:xfrm>
                <a:off x="1905" y="1991"/>
                <a:ext cx="5" cy="2"/>
              </a:xfrm>
              <a:custGeom>
                <a:avLst/>
                <a:gdLst>
                  <a:gd name="T0" fmla="*/ 0 w 5"/>
                  <a:gd name="T1" fmla="*/ 0 h 2"/>
                  <a:gd name="T2" fmla="*/ 2 w 5"/>
                  <a:gd name="T3" fmla="*/ 2 h 2"/>
                  <a:gd name="T4" fmla="*/ 5 w 5"/>
                  <a:gd name="T5" fmla="*/ 2 h 2"/>
                </a:gdLst>
                <a:ahLst/>
                <a:cxnLst>
                  <a:cxn ang="0">
                    <a:pos x="T0" y="T1"/>
                  </a:cxn>
                  <a:cxn ang="0">
                    <a:pos x="T2" y="T3"/>
                  </a:cxn>
                  <a:cxn ang="0">
                    <a:pos x="T4" y="T5"/>
                  </a:cxn>
                </a:cxnLst>
                <a:rect l="0" t="0" r="r" b="b"/>
                <a:pathLst>
                  <a:path w="5" h="2">
                    <a:moveTo>
                      <a:pt x="0" y="0"/>
                    </a:moveTo>
                    <a:lnTo>
                      <a:pt x="2" y="2"/>
                    </a:lnTo>
                    <a:lnTo>
                      <a:pt x="5" y="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48" name="Freeform 80">
                <a:extLst>
                  <a:ext uri="{FF2B5EF4-FFF2-40B4-BE49-F238E27FC236}">
                    <a16:creationId xmlns:a16="http://schemas.microsoft.com/office/drawing/2014/main" id="{1038B545-ACBB-9B2E-9C10-5C88774E0551}"/>
                  </a:ext>
                </a:extLst>
              </p:cNvPr>
              <p:cNvSpPr>
                <a:spLocks/>
              </p:cNvSpPr>
              <p:nvPr/>
            </p:nvSpPr>
            <p:spPr bwMode="auto">
              <a:xfrm>
                <a:off x="1903" y="1973"/>
                <a:ext cx="2" cy="18"/>
              </a:xfrm>
              <a:custGeom>
                <a:avLst/>
                <a:gdLst>
                  <a:gd name="T0" fmla="*/ 0 w 2"/>
                  <a:gd name="T1" fmla="*/ 0 h 18"/>
                  <a:gd name="T2" fmla="*/ 0 w 2"/>
                  <a:gd name="T3" fmla="*/ 9 h 18"/>
                  <a:gd name="T4" fmla="*/ 2 w 2"/>
                  <a:gd name="T5" fmla="*/ 18 h 18"/>
                </a:gdLst>
                <a:ahLst/>
                <a:cxnLst>
                  <a:cxn ang="0">
                    <a:pos x="T0" y="T1"/>
                  </a:cxn>
                  <a:cxn ang="0">
                    <a:pos x="T2" y="T3"/>
                  </a:cxn>
                  <a:cxn ang="0">
                    <a:pos x="T4" y="T5"/>
                  </a:cxn>
                </a:cxnLst>
                <a:rect l="0" t="0" r="r" b="b"/>
                <a:pathLst>
                  <a:path w="2" h="18">
                    <a:moveTo>
                      <a:pt x="0" y="0"/>
                    </a:moveTo>
                    <a:lnTo>
                      <a:pt x="0" y="9"/>
                    </a:lnTo>
                    <a:lnTo>
                      <a:pt x="2" y="18"/>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49" name="Freeform 81">
                <a:extLst>
                  <a:ext uri="{FF2B5EF4-FFF2-40B4-BE49-F238E27FC236}">
                    <a16:creationId xmlns:a16="http://schemas.microsoft.com/office/drawing/2014/main" id="{7685489A-5298-08B0-C135-CCB70F898268}"/>
                  </a:ext>
                </a:extLst>
              </p:cNvPr>
              <p:cNvSpPr>
                <a:spLocks/>
              </p:cNvSpPr>
              <p:nvPr/>
            </p:nvSpPr>
            <p:spPr bwMode="auto">
              <a:xfrm>
                <a:off x="1903" y="1963"/>
                <a:ext cx="2" cy="10"/>
              </a:xfrm>
              <a:custGeom>
                <a:avLst/>
                <a:gdLst>
                  <a:gd name="T0" fmla="*/ 2 w 2"/>
                  <a:gd name="T1" fmla="*/ 0 h 10"/>
                  <a:gd name="T2" fmla="*/ 0 w 2"/>
                  <a:gd name="T3" fmla="*/ 4 h 10"/>
                  <a:gd name="T4" fmla="*/ 0 w 2"/>
                  <a:gd name="T5" fmla="*/ 10 h 10"/>
                </a:gdLst>
                <a:ahLst/>
                <a:cxnLst>
                  <a:cxn ang="0">
                    <a:pos x="T0" y="T1"/>
                  </a:cxn>
                  <a:cxn ang="0">
                    <a:pos x="T2" y="T3"/>
                  </a:cxn>
                  <a:cxn ang="0">
                    <a:pos x="T4" y="T5"/>
                  </a:cxn>
                </a:cxnLst>
                <a:rect l="0" t="0" r="r" b="b"/>
                <a:pathLst>
                  <a:path w="2" h="10">
                    <a:moveTo>
                      <a:pt x="2" y="0"/>
                    </a:moveTo>
                    <a:lnTo>
                      <a:pt x="0" y="4"/>
                    </a:lnTo>
                    <a:lnTo>
                      <a:pt x="0" y="1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50" name="Freeform 82">
                <a:extLst>
                  <a:ext uri="{FF2B5EF4-FFF2-40B4-BE49-F238E27FC236}">
                    <a16:creationId xmlns:a16="http://schemas.microsoft.com/office/drawing/2014/main" id="{F455FD87-7DA6-A670-C6F8-D16983B51F9B}"/>
                  </a:ext>
                </a:extLst>
              </p:cNvPr>
              <p:cNvSpPr>
                <a:spLocks/>
              </p:cNvSpPr>
              <p:nvPr/>
            </p:nvSpPr>
            <p:spPr bwMode="auto">
              <a:xfrm>
                <a:off x="1905" y="1952"/>
                <a:ext cx="9" cy="11"/>
              </a:xfrm>
              <a:custGeom>
                <a:avLst/>
                <a:gdLst>
                  <a:gd name="T0" fmla="*/ 9 w 9"/>
                  <a:gd name="T1" fmla="*/ 0 h 11"/>
                  <a:gd name="T2" fmla="*/ 5 w 9"/>
                  <a:gd name="T3" fmla="*/ 4 h 11"/>
                  <a:gd name="T4" fmla="*/ 0 w 9"/>
                  <a:gd name="T5" fmla="*/ 11 h 11"/>
                </a:gdLst>
                <a:ahLst/>
                <a:cxnLst>
                  <a:cxn ang="0">
                    <a:pos x="T0" y="T1"/>
                  </a:cxn>
                  <a:cxn ang="0">
                    <a:pos x="T2" y="T3"/>
                  </a:cxn>
                  <a:cxn ang="0">
                    <a:pos x="T4" y="T5"/>
                  </a:cxn>
                </a:cxnLst>
                <a:rect l="0" t="0" r="r" b="b"/>
                <a:pathLst>
                  <a:path w="9" h="11">
                    <a:moveTo>
                      <a:pt x="9" y="0"/>
                    </a:moveTo>
                    <a:lnTo>
                      <a:pt x="5" y="4"/>
                    </a:lnTo>
                    <a:lnTo>
                      <a:pt x="0" y="11"/>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51" name="Freeform 83">
                <a:extLst>
                  <a:ext uri="{FF2B5EF4-FFF2-40B4-BE49-F238E27FC236}">
                    <a16:creationId xmlns:a16="http://schemas.microsoft.com/office/drawing/2014/main" id="{B441894E-F387-8497-20E8-E6A07F6E6439}"/>
                  </a:ext>
                </a:extLst>
              </p:cNvPr>
              <p:cNvSpPr>
                <a:spLocks/>
              </p:cNvSpPr>
              <p:nvPr/>
            </p:nvSpPr>
            <p:spPr bwMode="auto">
              <a:xfrm>
                <a:off x="1914" y="1945"/>
                <a:ext cx="8" cy="7"/>
              </a:xfrm>
              <a:custGeom>
                <a:avLst/>
                <a:gdLst>
                  <a:gd name="T0" fmla="*/ 8 w 8"/>
                  <a:gd name="T1" fmla="*/ 0 h 7"/>
                  <a:gd name="T2" fmla="*/ 4 w 8"/>
                  <a:gd name="T3" fmla="*/ 3 h 7"/>
                  <a:gd name="T4" fmla="*/ 0 w 8"/>
                  <a:gd name="T5" fmla="*/ 7 h 7"/>
                </a:gdLst>
                <a:ahLst/>
                <a:cxnLst>
                  <a:cxn ang="0">
                    <a:pos x="T0" y="T1"/>
                  </a:cxn>
                  <a:cxn ang="0">
                    <a:pos x="T2" y="T3"/>
                  </a:cxn>
                  <a:cxn ang="0">
                    <a:pos x="T4" y="T5"/>
                  </a:cxn>
                </a:cxnLst>
                <a:rect l="0" t="0" r="r" b="b"/>
                <a:pathLst>
                  <a:path w="8" h="7">
                    <a:moveTo>
                      <a:pt x="8" y="0"/>
                    </a:moveTo>
                    <a:lnTo>
                      <a:pt x="4" y="3"/>
                    </a:lnTo>
                    <a:lnTo>
                      <a:pt x="0" y="7"/>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52" name="Freeform 84">
                <a:extLst>
                  <a:ext uri="{FF2B5EF4-FFF2-40B4-BE49-F238E27FC236}">
                    <a16:creationId xmlns:a16="http://schemas.microsoft.com/office/drawing/2014/main" id="{B55B8D6F-CE6A-73B5-E3A6-4819A89E06B1}"/>
                  </a:ext>
                </a:extLst>
              </p:cNvPr>
              <p:cNvSpPr>
                <a:spLocks/>
              </p:cNvSpPr>
              <p:nvPr/>
            </p:nvSpPr>
            <p:spPr bwMode="auto">
              <a:xfrm>
                <a:off x="1922" y="1943"/>
                <a:ext cx="13" cy="2"/>
              </a:xfrm>
              <a:custGeom>
                <a:avLst/>
                <a:gdLst>
                  <a:gd name="T0" fmla="*/ 13 w 13"/>
                  <a:gd name="T1" fmla="*/ 0 h 2"/>
                  <a:gd name="T2" fmla="*/ 7 w 13"/>
                  <a:gd name="T3" fmla="*/ 0 h 2"/>
                  <a:gd name="T4" fmla="*/ 0 w 13"/>
                  <a:gd name="T5" fmla="*/ 2 h 2"/>
                </a:gdLst>
                <a:ahLst/>
                <a:cxnLst>
                  <a:cxn ang="0">
                    <a:pos x="T0" y="T1"/>
                  </a:cxn>
                  <a:cxn ang="0">
                    <a:pos x="T2" y="T3"/>
                  </a:cxn>
                  <a:cxn ang="0">
                    <a:pos x="T4" y="T5"/>
                  </a:cxn>
                </a:cxnLst>
                <a:rect l="0" t="0" r="r" b="b"/>
                <a:pathLst>
                  <a:path w="13" h="2">
                    <a:moveTo>
                      <a:pt x="13" y="0"/>
                    </a:moveTo>
                    <a:lnTo>
                      <a:pt x="7" y="0"/>
                    </a:lnTo>
                    <a:lnTo>
                      <a:pt x="0" y="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53" name="Freeform 85">
                <a:extLst>
                  <a:ext uri="{FF2B5EF4-FFF2-40B4-BE49-F238E27FC236}">
                    <a16:creationId xmlns:a16="http://schemas.microsoft.com/office/drawing/2014/main" id="{B8CA65BD-3FE9-E490-FF17-BFB1AADE1865}"/>
                  </a:ext>
                </a:extLst>
              </p:cNvPr>
              <p:cNvSpPr>
                <a:spLocks/>
              </p:cNvSpPr>
              <p:nvPr/>
            </p:nvSpPr>
            <p:spPr bwMode="auto">
              <a:xfrm>
                <a:off x="1935" y="1943"/>
                <a:ext cx="13" cy="2"/>
              </a:xfrm>
              <a:custGeom>
                <a:avLst/>
                <a:gdLst>
                  <a:gd name="T0" fmla="*/ 13 w 13"/>
                  <a:gd name="T1" fmla="*/ 2 h 2"/>
                  <a:gd name="T2" fmla="*/ 7 w 13"/>
                  <a:gd name="T3" fmla="*/ 0 h 2"/>
                  <a:gd name="T4" fmla="*/ 0 w 13"/>
                  <a:gd name="T5" fmla="*/ 0 h 2"/>
                </a:gdLst>
                <a:ahLst/>
                <a:cxnLst>
                  <a:cxn ang="0">
                    <a:pos x="T0" y="T1"/>
                  </a:cxn>
                  <a:cxn ang="0">
                    <a:pos x="T2" y="T3"/>
                  </a:cxn>
                  <a:cxn ang="0">
                    <a:pos x="T4" y="T5"/>
                  </a:cxn>
                </a:cxnLst>
                <a:rect l="0" t="0" r="r" b="b"/>
                <a:pathLst>
                  <a:path w="13" h="2">
                    <a:moveTo>
                      <a:pt x="13" y="2"/>
                    </a:moveTo>
                    <a:lnTo>
                      <a:pt x="7" y="0"/>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54" name="Freeform 86">
                <a:extLst>
                  <a:ext uri="{FF2B5EF4-FFF2-40B4-BE49-F238E27FC236}">
                    <a16:creationId xmlns:a16="http://schemas.microsoft.com/office/drawing/2014/main" id="{73EBCA9B-7004-05DD-3348-0E352D877B34}"/>
                  </a:ext>
                </a:extLst>
              </p:cNvPr>
              <p:cNvSpPr>
                <a:spLocks/>
              </p:cNvSpPr>
              <p:nvPr/>
            </p:nvSpPr>
            <p:spPr bwMode="auto">
              <a:xfrm>
                <a:off x="1948" y="1945"/>
                <a:ext cx="9" cy="7"/>
              </a:xfrm>
              <a:custGeom>
                <a:avLst/>
                <a:gdLst>
                  <a:gd name="T0" fmla="*/ 9 w 9"/>
                  <a:gd name="T1" fmla="*/ 7 h 7"/>
                  <a:gd name="T2" fmla="*/ 5 w 9"/>
                  <a:gd name="T3" fmla="*/ 3 h 7"/>
                  <a:gd name="T4" fmla="*/ 0 w 9"/>
                  <a:gd name="T5" fmla="*/ 0 h 7"/>
                </a:gdLst>
                <a:ahLst/>
                <a:cxnLst>
                  <a:cxn ang="0">
                    <a:pos x="T0" y="T1"/>
                  </a:cxn>
                  <a:cxn ang="0">
                    <a:pos x="T2" y="T3"/>
                  </a:cxn>
                  <a:cxn ang="0">
                    <a:pos x="T4" y="T5"/>
                  </a:cxn>
                </a:cxnLst>
                <a:rect l="0" t="0" r="r" b="b"/>
                <a:pathLst>
                  <a:path w="9" h="7">
                    <a:moveTo>
                      <a:pt x="9" y="7"/>
                    </a:moveTo>
                    <a:lnTo>
                      <a:pt x="5" y="3"/>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55" name="Freeform 87">
                <a:extLst>
                  <a:ext uri="{FF2B5EF4-FFF2-40B4-BE49-F238E27FC236}">
                    <a16:creationId xmlns:a16="http://schemas.microsoft.com/office/drawing/2014/main" id="{3DC12C6A-5B97-0508-4737-458A28EBC7CF}"/>
                  </a:ext>
                </a:extLst>
              </p:cNvPr>
              <p:cNvSpPr>
                <a:spLocks/>
              </p:cNvSpPr>
              <p:nvPr/>
            </p:nvSpPr>
            <p:spPr bwMode="auto">
              <a:xfrm>
                <a:off x="1957" y="1952"/>
                <a:ext cx="6" cy="9"/>
              </a:xfrm>
              <a:custGeom>
                <a:avLst/>
                <a:gdLst>
                  <a:gd name="T0" fmla="*/ 6 w 6"/>
                  <a:gd name="T1" fmla="*/ 9 h 9"/>
                  <a:gd name="T2" fmla="*/ 4 w 6"/>
                  <a:gd name="T3" fmla="*/ 4 h 9"/>
                  <a:gd name="T4" fmla="*/ 0 w 6"/>
                  <a:gd name="T5" fmla="*/ 0 h 9"/>
                </a:gdLst>
                <a:ahLst/>
                <a:cxnLst>
                  <a:cxn ang="0">
                    <a:pos x="T0" y="T1"/>
                  </a:cxn>
                  <a:cxn ang="0">
                    <a:pos x="T2" y="T3"/>
                  </a:cxn>
                  <a:cxn ang="0">
                    <a:pos x="T4" y="T5"/>
                  </a:cxn>
                </a:cxnLst>
                <a:rect l="0" t="0" r="r" b="b"/>
                <a:pathLst>
                  <a:path w="6" h="9">
                    <a:moveTo>
                      <a:pt x="6" y="9"/>
                    </a:moveTo>
                    <a:lnTo>
                      <a:pt x="4" y="4"/>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56" name="Freeform 88">
                <a:extLst>
                  <a:ext uri="{FF2B5EF4-FFF2-40B4-BE49-F238E27FC236}">
                    <a16:creationId xmlns:a16="http://schemas.microsoft.com/office/drawing/2014/main" id="{3145D56F-B1C7-DDC3-CEC1-4A32F114CA6E}"/>
                  </a:ext>
                </a:extLst>
              </p:cNvPr>
              <p:cNvSpPr>
                <a:spLocks/>
              </p:cNvSpPr>
              <p:nvPr/>
            </p:nvSpPr>
            <p:spPr bwMode="auto">
              <a:xfrm>
                <a:off x="1963" y="1961"/>
                <a:ext cx="3" cy="12"/>
              </a:xfrm>
              <a:custGeom>
                <a:avLst/>
                <a:gdLst>
                  <a:gd name="T0" fmla="*/ 3 w 3"/>
                  <a:gd name="T1" fmla="*/ 12 h 12"/>
                  <a:gd name="T2" fmla="*/ 0 w 3"/>
                  <a:gd name="T3" fmla="*/ 4 h 12"/>
                  <a:gd name="T4" fmla="*/ 0 w 3"/>
                  <a:gd name="T5" fmla="*/ 0 h 12"/>
                </a:gdLst>
                <a:ahLst/>
                <a:cxnLst>
                  <a:cxn ang="0">
                    <a:pos x="T0" y="T1"/>
                  </a:cxn>
                  <a:cxn ang="0">
                    <a:pos x="T2" y="T3"/>
                  </a:cxn>
                  <a:cxn ang="0">
                    <a:pos x="T4" y="T5"/>
                  </a:cxn>
                </a:cxnLst>
                <a:rect l="0" t="0" r="r" b="b"/>
                <a:pathLst>
                  <a:path w="3" h="12">
                    <a:moveTo>
                      <a:pt x="3" y="12"/>
                    </a:moveTo>
                    <a:lnTo>
                      <a:pt x="0" y="4"/>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57" name="Freeform 89">
                <a:extLst>
                  <a:ext uri="{FF2B5EF4-FFF2-40B4-BE49-F238E27FC236}">
                    <a16:creationId xmlns:a16="http://schemas.microsoft.com/office/drawing/2014/main" id="{AEC906E9-E15B-7533-B1ED-D91850E47829}"/>
                  </a:ext>
                </a:extLst>
              </p:cNvPr>
              <p:cNvSpPr>
                <a:spLocks/>
              </p:cNvSpPr>
              <p:nvPr/>
            </p:nvSpPr>
            <p:spPr bwMode="auto">
              <a:xfrm>
                <a:off x="1966" y="1973"/>
                <a:ext cx="1" cy="9"/>
              </a:xfrm>
              <a:custGeom>
                <a:avLst/>
                <a:gdLst>
                  <a:gd name="T0" fmla="*/ 9 h 9"/>
                  <a:gd name="T1" fmla="*/ 5 h 9"/>
                  <a:gd name="T2" fmla="*/ 0 h 9"/>
                </a:gdLst>
                <a:ahLst/>
                <a:cxnLst>
                  <a:cxn ang="0">
                    <a:pos x="0" y="T0"/>
                  </a:cxn>
                  <a:cxn ang="0">
                    <a:pos x="0" y="T1"/>
                  </a:cxn>
                  <a:cxn ang="0">
                    <a:pos x="0" y="T2"/>
                  </a:cxn>
                </a:cxnLst>
                <a:rect l="0" t="0" r="r" b="b"/>
                <a:pathLst>
                  <a:path h="9">
                    <a:moveTo>
                      <a:pt x="0" y="9"/>
                    </a:moveTo>
                    <a:lnTo>
                      <a:pt x="0" y="5"/>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58" name="Freeform 90">
                <a:extLst>
                  <a:ext uri="{FF2B5EF4-FFF2-40B4-BE49-F238E27FC236}">
                    <a16:creationId xmlns:a16="http://schemas.microsoft.com/office/drawing/2014/main" id="{341BEAF6-DF4E-4618-B8B8-C8137323F728}"/>
                  </a:ext>
                </a:extLst>
              </p:cNvPr>
              <p:cNvSpPr>
                <a:spLocks/>
              </p:cNvSpPr>
              <p:nvPr/>
            </p:nvSpPr>
            <p:spPr bwMode="auto">
              <a:xfrm>
                <a:off x="1961" y="1982"/>
                <a:ext cx="5" cy="11"/>
              </a:xfrm>
              <a:custGeom>
                <a:avLst/>
                <a:gdLst>
                  <a:gd name="T0" fmla="*/ 0 w 5"/>
                  <a:gd name="T1" fmla="*/ 11 h 11"/>
                  <a:gd name="T2" fmla="*/ 2 w 5"/>
                  <a:gd name="T3" fmla="*/ 7 h 11"/>
                  <a:gd name="T4" fmla="*/ 5 w 5"/>
                  <a:gd name="T5" fmla="*/ 0 h 11"/>
                </a:gdLst>
                <a:ahLst/>
                <a:cxnLst>
                  <a:cxn ang="0">
                    <a:pos x="T0" y="T1"/>
                  </a:cxn>
                  <a:cxn ang="0">
                    <a:pos x="T2" y="T3"/>
                  </a:cxn>
                  <a:cxn ang="0">
                    <a:pos x="T4" y="T5"/>
                  </a:cxn>
                </a:cxnLst>
                <a:rect l="0" t="0" r="r" b="b"/>
                <a:pathLst>
                  <a:path w="5" h="11">
                    <a:moveTo>
                      <a:pt x="0" y="11"/>
                    </a:moveTo>
                    <a:lnTo>
                      <a:pt x="2" y="7"/>
                    </a:lnTo>
                    <a:lnTo>
                      <a:pt x="5"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59" name="Line 91">
                <a:extLst>
                  <a:ext uri="{FF2B5EF4-FFF2-40B4-BE49-F238E27FC236}">
                    <a16:creationId xmlns:a16="http://schemas.microsoft.com/office/drawing/2014/main" id="{38B1B742-4424-11FE-03BB-87D094368330}"/>
                  </a:ext>
                </a:extLst>
              </p:cNvPr>
              <p:cNvSpPr>
                <a:spLocks noChangeShapeType="1"/>
              </p:cNvSpPr>
              <p:nvPr/>
            </p:nvSpPr>
            <p:spPr bwMode="auto">
              <a:xfrm>
                <a:off x="1147" y="1995"/>
                <a:ext cx="609" cy="1"/>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60" name="Freeform 92">
                <a:extLst>
                  <a:ext uri="{FF2B5EF4-FFF2-40B4-BE49-F238E27FC236}">
                    <a16:creationId xmlns:a16="http://schemas.microsoft.com/office/drawing/2014/main" id="{B41093C6-2E71-CFAA-513D-18C9FF14F268}"/>
                  </a:ext>
                </a:extLst>
              </p:cNvPr>
              <p:cNvSpPr>
                <a:spLocks/>
              </p:cNvSpPr>
              <p:nvPr/>
            </p:nvSpPr>
            <p:spPr bwMode="auto">
              <a:xfrm>
                <a:off x="1961" y="1969"/>
                <a:ext cx="354" cy="50"/>
              </a:xfrm>
              <a:custGeom>
                <a:avLst/>
                <a:gdLst>
                  <a:gd name="T0" fmla="*/ 0 w 354"/>
                  <a:gd name="T1" fmla="*/ 26 h 50"/>
                  <a:gd name="T2" fmla="*/ 151 w 354"/>
                  <a:gd name="T3" fmla="*/ 26 h 50"/>
                  <a:gd name="T4" fmla="*/ 151 w 354"/>
                  <a:gd name="T5" fmla="*/ 0 h 50"/>
                  <a:gd name="T6" fmla="*/ 354 w 354"/>
                  <a:gd name="T7" fmla="*/ 0 h 50"/>
                  <a:gd name="T8" fmla="*/ 354 w 354"/>
                  <a:gd name="T9" fmla="*/ 50 h 50"/>
                  <a:gd name="T10" fmla="*/ 151 w 354"/>
                  <a:gd name="T11" fmla="*/ 50 h 50"/>
                  <a:gd name="T12" fmla="*/ 151 w 354"/>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354" h="50">
                    <a:moveTo>
                      <a:pt x="0" y="26"/>
                    </a:moveTo>
                    <a:lnTo>
                      <a:pt x="151" y="26"/>
                    </a:lnTo>
                    <a:lnTo>
                      <a:pt x="151" y="0"/>
                    </a:lnTo>
                    <a:lnTo>
                      <a:pt x="354" y="0"/>
                    </a:lnTo>
                    <a:lnTo>
                      <a:pt x="354" y="50"/>
                    </a:lnTo>
                    <a:lnTo>
                      <a:pt x="151" y="50"/>
                    </a:lnTo>
                    <a:lnTo>
                      <a:pt x="151"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61" name="Line 93">
                <a:extLst>
                  <a:ext uri="{FF2B5EF4-FFF2-40B4-BE49-F238E27FC236}">
                    <a16:creationId xmlns:a16="http://schemas.microsoft.com/office/drawing/2014/main" id="{9FF8AFF5-50A4-A17C-A10F-A38675CC264C}"/>
                  </a:ext>
                </a:extLst>
              </p:cNvPr>
              <p:cNvSpPr>
                <a:spLocks noChangeShapeType="1"/>
              </p:cNvSpPr>
              <p:nvPr/>
            </p:nvSpPr>
            <p:spPr bwMode="auto">
              <a:xfrm>
                <a:off x="1605" y="1766"/>
                <a:ext cx="406" cy="1"/>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62" name="Line 94">
                <a:extLst>
                  <a:ext uri="{FF2B5EF4-FFF2-40B4-BE49-F238E27FC236}">
                    <a16:creationId xmlns:a16="http://schemas.microsoft.com/office/drawing/2014/main" id="{9FD7D5E5-24C0-C3BF-7312-CF89F7284D28}"/>
                  </a:ext>
                </a:extLst>
              </p:cNvPr>
              <p:cNvSpPr>
                <a:spLocks noChangeShapeType="1"/>
              </p:cNvSpPr>
              <p:nvPr/>
            </p:nvSpPr>
            <p:spPr bwMode="auto">
              <a:xfrm flipV="1">
                <a:off x="2011" y="1691"/>
                <a:ext cx="1" cy="151"/>
              </a:xfrm>
              <a:prstGeom prst="line">
                <a:avLst/>
              </a:prstGeom>
              <a:noFill/>
              <a:ln w="555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63" name="Line 95">
                <a:extLst>
                  <a:ext uri="{FF2B5EF4-FFF2-40B4-BE49-F238E27FC236}">
                    <a16:creationId xmlns:a16="http://schemas.microsoft.com/office/drawing/2014/main" id="{47BA99A5-756A-F143-DD3B-7A4B184C4A04}"/>
                  </a:ext>
                </a:extLst>
              </p:cNvPr>
              <p:cNvSpPr>
                <a:spLocks noChangeShapeType="1"/>
              </p:cNvSpPr>
              <p:nvPr/>
            </p:nvSpPr>
            <p:spPr bwMode="auto">
              <a:xfrm>
                <a:off x="2063" y="1691"/>
                <a:ext cx="1" cy="151"/>
              </a:xfrm>
              <a:prstGeom prst="line">
                <a:avLst/>
              </a:prstGeom>
              <a:noFill/>
              <a:ln w="555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64" name="Line 96">
                <a:extLst>
                  <a:ext uri="{FF2B5EF4-FFF2-40B4-BE49-F238E27FC236}">
                    <a16:creationId xmlns:a16="http://schemas.microsoft.com/office/drawing/2014/main" id="{77822566-B03B-C184-486A-77FEE2A1D1D2}"/>
                  </a:ext>
                </a:extLst>
              </p:cNvPr>
              <p:cNvSpPr>
                <a:spLocks noChangeShapeType="1"/>
              </p:cNvSpPr>
              <p:nvPr/>
            </p:nvSpPr>
            <p:spPr bwMode="auto">
              <a:xfrm>
                <a:off x="2315" y="1995"/>
                <a:ext cx="331" cy="1"/>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65" name="Freeform 97">
                <a:extLst>
                  <a:ext uri="{FF2B5EF4-FFF2-40B4-BE49-F238E27FC236}">
                    <a16:creationId xmlns:a16="http://schemas.microsoft.com/office/drawing/2014/main" id="{5E7AF397-CFB8-C06C-B88E-CA71712C683D}"/>
                  </a:ext>
                </a:extLst>
              </p:cNvPr>
              <p:cNvSpPr>
                <a:spLocks/>
              </p:cNvSpPr>
              <p:nvPr/>
            </p:nvSpPr>
            <p:spPr bwMode="auto">
              <a:xfrm>
                <a:off x="2639" y="1982"/>
                <a:ext cx="7" cy="11"/>
              </a:xfrm>
              <a:custGeom>
                <a:avLst/>
                <a:gdLst>
                  <a:gd name="T0" fmla="*/ 0 w 7"/>
                  <a:gd name="T1" fmla="*/ 0 h 11"/>
                  <a:gd name="T2" fmla="*/ 5 w 7"/>
                  <a:gd name="T3" fmla="*/ 7 h 11"/>
                  <a:gd name="T4" fmla="*/ 7 w 7"/>
                  <a:gd name="T5" fmla="*/ 11 h 11"/>
                </a:gdLst>
                <a:ahLst/>
                <a:cxnLst>
                  <a:cxn ang="0">
                    <a:pos x="T0" y="T1"/>
                  </a:cxn>
                  <a:cxn ang="0">
                    <a:pos x="T2" y="T3"/>
                  </a:cxn>
                  <a:cxn ang="0">
                    <a:pos x="T4" y="T5"/>
                  </a:cxn>
                </a:cxnLst>
                <a:rect l="0" t="0" r="r" b="b"/>
                <a:pathLst>
                  <a:path w="7" h="11">
                    <a:moveTo>
                      <a:pt x="0" y="0"/>
                    </a:moveTo>
                    <a:lnTo>
                      <a:pt x="5" y="7"/>
                    </a:lnTo>
                    <a:lnTo>
                      <a:pt x="7" y="11"/>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66" name="Freeform 98">
                <a:extLst>
                  <a:ext uri="{FF2B5EF4-FFF2-40B4-BE49-F238E27FC236}">
                    <a16:creationId xmlns:a16="http://schemas.microsoft.com/office/drawing/2014/main" id="{CF25C1D7-FB92-2515-F11F-77EDBB86EED2}"/>
                  </a:ext>
                </a:extLst>
              </p:cNvPr>
              <p:cNvSpPr>
                <a:spLocks/>
              </p:cNvSpPr>
              <p:nvPr/>
            </p:nvSpPr>
            <p:spPr bwMode="auto">
              <a:xfrm>
                <a:off x="2639" y="1973"/>
                <a:ext cx="1" cy="9"/>
              </a:xfrm>
              <a:custGeom>
                <a:avLst/>
                <a:gdLst>
                  <a:gd name="T0" fmla="*/ 0 h 9"/>
                  <a:gd name="T1" fmla="*/ 5 h 9"/>
                  <a:gd name="T2" fmla="*/ 9 h 9"/>
                </a:gdLst>
                <a:ahLst/>
                <a:cxnLst>
                  <a:cxn ang="0">
                    <a:pos x="0" y="T0"/>
                  </a:cxn>
                  <a:cxn ang="0">
                    <a:pos x="0" y="T1"/>
                  </a:cxn>
                  <a:cxn ang="0">
                    <a:pos x="0" y="T2"/>
                  </a:cxn>
                </a:cxnLst>
                <a:rect l="0" t="0" r="r" b="b"/>
                <a:pathLst>
                  <a:path h="9">
                    <a:moveTo>
                      <a:pt x="0" y="0"/>
                    </a:moveTo>
                    <a:lnTo>
                      <a:pt x="0" y="5"/>
                    </a:lnTo>
                    <a:lnTo>
                      <a:pt x="0" y="9"/>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67" name="Freeform 99">
                <a:extLst>
                  <a:ext uri="{FF2B5EF4-FFF2-40B4-BE49-F238E27FC236}">
                    <a16:creationId xmlns:a16="http://schemas.microsoft.com/office/drawing/2014/main" id="{36B2F8E3-DD58-5F14-083E-CB9770B247D7}"/>
                  </a:ext>
                </a:extLst>
              </p:cNvPr>
              <p:cNvSpPr>
                <a:spLocks/>
              </p:cNvSpPr>
              <p:nvPr/>
            </p:nvSpPr>
            <p:spPr bwMode="auto">
              <a:xfrm>
                <a:off x="2639" y="1961"/>
                <a:ext cx="5" cy="12"/>
              </a:xfrm>
              <a:custGeom>
                <a:avLst/>
                <a:gdLst>
                  <a:gd name="T0" fmla="*/ 5 w 5"/>
                  <a:gd name="T1" fmla="*/ 0 h 12"/>
                  <a:gd name="T2" fmla="*/ 2 w 5"/>
                  <a:gd name="T3" fmla="*/ 6 h 12"/>
                  <a:gd name="T4" fmla="*/ 0 w 5"/>
                  <a:gd name="T5" fmla="*/ 12 h 12"/>
                </a:gdLst>
                <a:ahLst/>
                <a:cxnLst>
                  <a:cxn ang="0">
                    <a:pos x="T0" y="T1"/>
                  </a:cxn>
                  <a:cxn ang="0">
                    <a:pos x="T2" y="T3"/>
                  </a:cxn>
                  <a:cxn ang="0">
                    <a:pos x="T4" y="T5"/>
                  </a:cxn>
                </a:cxnLst>
                <a:rect l="0" t="0" r="r" b="b"/>
                <a:pathLst>
                  <a:path w="5" h="12">
                    <a:moveTo>
                      <a:pt x="5" y="0"/>
                    </a:moveTo>
                    <a:lnTo>
                      <a:pt x="2" y="6"/>
                    </a:lnTo>
                    <a:lnTo>
                      <a:pt x="0" y="1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68" name="Freeform 100">
                <a:extLst>
                  <a:ext uri="{FF2B5EF4-FFF2-40B4-BE49-F238E27FC236}">
                    <a16:creationId xmlns:a16="http://schemas.microsoft.com/office/drawing/2014/main" id="{6A37266F-750D-833D-23D5-A7602C43ACEC}"/>
                  </a:ext>
                </a:extLst>
              </p:cNvPr>
              <p:cNvSpPr>
                <a:spLocks/>
              </p:cNvSpPr>
              <p:nvPr/>
            </p:nvSpPr>
            <p:spPr bwMode="auto">
              <a:xfrm>
                <a:off x="2644" y="1952"/>
                <a:ext cx="6" cy="9"/>
              </a:xfrm>
              <a:custGeom>
                <a:avLst/>
                <a:gdLst>
                  <a:gd name="T0" fmla="*/ 6 w 6"/>
                  <a:gd name="T1" fmla="*/ 0 h 9"/>
                  <a:gd name="T2" fmla="*/ 2 w 6"/>
                  <a:gd name="T3" fmla="*/ 4 h 9"/>
                  <a:gd name="T4" fmla="*/ 0 w 6"/>
                  <a:gd name="T5" fmla="*/ 9 h 9"/>
                </a:gdLst>
                <a:ahLst/>
                <a:cxnLst>
                  <a:cxn ang="0">
                    <a:pos x="T0" y="T1"/>
                  </a:cxn>
                  <a:cxn ang="0">
                    <a:pos x="T2" y="T3"/>
                  </a:cxn>
                  <a:cxn ang="0">
                    <a:pos x="T4" y="T5"/>
                  </a:cxn>
                </a:cxnLst>
                <a:rect l="0" t="0" r="r" b="b"/>
                <a:pathLst>
                  <a:path w="6" h="9">
                    <a:moveTo>
                      <a:pt x="6" y="0"/>
                    </a:moveTo>
                    <a:lnTo>
                      <a:pt x="2" y="4"/>
                    </a:lnTo>
                    <a:lnTo>
                      <a:pt x="0" y="9"/>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69" name="Freeform 101">
                <a:extLst>
                  <a:ext uri="{FF2B5EF4-FFF2-40B4-BE49-F238E27FC236}">
                    <a16:creationId xmlns:a16="http://schemas.microsoft.com/office/drawing/2014/main" id="{24BEC1CF-894F-1FBC-C1D7-1AA77188EEB5}"/>
                  </a:ext>
                </a:extLst>
              </p:cNvPr>
              <p:cNvSpPr>
                <a:spLocks/>
              </p:cNvSpPr>
              <p:nvPr/>
            </p:nvSpPr>
            <p:spPr bwMode="auto">
              <a:xfrm>
                <a:off x="2650" y="1945"/>
                <a:ext cx="11" cy="7"/>
              </a:xfrm>
              <a:custGeom>
                <a:avLst/>
                <a:gdLst>
                  <a:gd name="T0" fmla="*/ 11 w 11"/>
                  <a:gd name="T1" fmla="*/ 0 h 7"/>
                  <a:gd name="T2" fmla="*/ 4 w 11"/>
                  <a:gd name="T3" fmla="*/ 3 h 7"/>
                  <a:gd name="T4" fmla="*/ 0 w 11"/>
                  <a:gd name="T5" fmla="*/ 7 h 7"/>
                </a:gdLst>
                <a:ahLst/>
                <a:cxnLst>
                  <a:cxn ang="0">
                    <a:pos x="T0" y="T1"/>
                  </a:cxn>
                  <a:cxn ang="0">
                    <a:pos x="T2" y="T3"/>
                  </a:cxn>
                  <a:cxn ang="0">
                    <a:pos x="T4" y="T5"/>
                  </a:cxn>
                </a:cxnLst>
                <a:rect l="0" t="0" r="r" b="b"/>
                <a:pathLst>
                  <a:path w="11" h="7">
                    <a:moveTo>
                      <a:pt x="11" y="0"/>
                    </a:moveTo>
                    <a:lnTo>
                      <a:pt x="4" y="3"/>
                    </a:lnTo>
                    <a:lnTo>
                      <a:pt x="0" y="7"/>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70" name="Freeform 102">
                <a:extLst>
                  <a:ext uri="{FF2B5EF4-FFF2-40B4-BE49-F238E27FC236}">
                    <a16:creationId xmlns:a16="http://schemas.microsoft.com/office/drawing/2014/main" id="{227E17CA-1C6A-38B2-B3D1-F5B9505ED7B5}"/>
                  </a:ext>
                </a:extLst>
              </p:cNvPr>
              <p:cNvSpPr>
                <a:spLocks/>
              </p:cNvSpPr>
              <p:nvPr/>
            </p:nvSpPr>
            <p:spPr bwMode="auto">
              <a:xfrm>
                <a:off x="2661" y="1943"/>
                <a:ext cx="11" cy="2"/>
              </a:xfrm>
              <a:custGeom>
                <a:avLst/>
                <a:gdLst>
                  <a:gd name="T0" fmla="*/ 11 w 11"/>
                  <a:gd name="T1" fmla="*/ 0 h 2"/>
                  <a:gd name="T2" fmla="*/ 4 w 11"/>
                  <a:gd name="T3" fmla="*/ 0 h 2"/>
                  <a:gd name="T4" fmla="*/ 0 w 11"/>
                  <a:gd name="T5" fmla="*/ 2 h 2"/>
                </a:gdLst>
                <a:ahLst/>
                <a:cxnLst>
                  <a:cxn ang="0">
                    <a:pos x="T0" y="T1"/>
                  </a:cxn>
                  <a:cxn ang="0">
                    <a:pos x="T2" y="T3"/>
                  </a:cxn>
                  <a:cxn ang="0">
                    <a:pos x="T4" y="T5"/>
                  </a:cxn>
                </a:cxnLst>
                <a:rect l="0" t="0" r="r" b="b"/>
                <a:pathLst>
                  <a:path w="11" h="2">
                    <a:moveTo>
                      <a:pt x="11" y="0"/>
                    </a:moveTo>
                    <a:lnTo>
                      <a:pt x="4" y="0"/>
                    </a:lnTo>
                    <a:lnTo>
                      <a:pt x="0" y="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71" name="Freeform 103">
                <a:extLst>
                  <a:ext uri="{FF2B5EF4-FFF2-40B4-BE49-F238E27FC236}">
                    <a16:creationId xmlns:a16="http://schemas.microsoft.com/office/drawing/2014/main" id="{6666ACF6-A8CD-4C3E-E9C2-58F6D73B7888}"/>
                  </a:ext>
                </a:extLst>
              </p:cNvPr>
              <p:cNvSpPr>
                <a:spLocks/>
              </p:cNvSpPr>
              <p:nvPr/>
            </p:nvSpPr>
            <p:spPr bwMode="auto">
              <a:xfrm>
                <a:off x="2672" y="1943"/>
                <a:ext cx="10" cy="2"/>
              </a:xfrm>
              <a:custGeom>
                <a:avLst/>
                <a:gdLst>
                  <a:gd name="T0" fmla="*/ 10 w 10"/>
                  <a:gd name="T1" fmla="*/ 2 h 2"/>
                  <a:gd name="T2" fmla="*/ 6 w 10"/>
                  <a:gd name="T3" fmla="*/ 0 h 2"/>
                  <a:gd name="T4" fmla="*/ 0 w 10"/>
                  <a:gd name="T5" fmla="*/ 0 h 2"/>
                </a:gdLst>
                <a:ahLst/>
                <a:cxnLst>
                  <a:cxn ang="0">
                    <a:pos x="T0" y="T1"/>
                  </a:cxn>
                  <a:cxn ang="0">
                    <a:pos x="T2" y="T3"/>
                  </a:cxn>
                  <a:cxn ang="0">
                    <a:pos x="T4" y="T5"/>
                  </a:cxn>
                </a:cxnLst>
                <a:rect l="0" t="0" r="r" b="b"/>
                <a:pathLst>
                  <a:path w="10" h="2">
                    <a:moveTo>
                      <a:pt x="10" y="2"/>
                    </a:moveTo>
                    <a:lnTo>
                      <a:pt x="6" y="0"/>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72" name="Freeform 104">
                <a:extLst>
                  <a:ext uri="{FF2B5EF4-FFF2-40B4-BE49-F238E27FC236}">
                    <a16:creationId xmlns:a16="http://schemas.microsoft.com/office/drawing/2014/main" id="{620251B5-C35B-97F7-C6A9-8A7637B954B2}"/>
                  </a:ext>
                </a:extLst>
              </p:cNvPr>
              <p:cNvSpPr>
                <a:spLocks/>
              </p:cNvSpPr>
              <p:nvPr/>
            </p:nvSpPr>
            <p:spPr bwMode="auto">
              <a:xfrm>
                <a:off x="2682" y="1945"/>
                <a:ext cx="11" cy="7"/>
              </a:xfrm>
              <a:custGeom>
                <a:avLst/>
                <a:gdLst>
                  <a:gd name="T0" fmla="*/ 11 w 11"/>
                  <a:gd name="T1" fmla="*/ 7 h 7"/>
                  <a:gd name="T2" fmla="*/ 7 w 11"/>
                  <a:gd name="T3" fmla="*/ 3 h 7"/>
                  <a:gd name="T4" fmla="*/ 0 w 11"/>
                  <a:gd name="T5" fmla="*/ 0 h 7"/>
                </a:gdLst>
                <a:ahLst/>
                <a:cxnLst>
                  <a:cxn ang="0">
                    <a:pos x="T0" y="T1"/>
                  </a:cxn>
                  <a:cxn ang="0">
                    <a:pos x="T2" y="T3"/>
                  </a:cxn>
                  <a:cxn ang="0">
                    <a:pos x="T4" y="T5"/>
                  </a:cxn>
                </a:cxnLst>
                <a:rect l="0" t="0" r="r" b="b"/>
                <a:pathLst>
                  <a:path w="11" h="7">
                    <a:moveTo>
                      <a:pt x="11" y="7"/>
                    </a:moveTo>
                    <a:lnTo>
                      <a:pt x="7" y="3"/>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73" name="Freeform 105">
                <a:extLst>
                  <a:ext uri="{FF2B5EF4-FFF2-40B4-BE49-F238E27FC236}">
                    <a16:creationId xmlns:a16="http://schemas.microsoft.com/office/drawing/2014/main" id="{CBAF264D-AF2F-1EED-A863-74A81FA41966}"/>
                  </a:ext>
                </a:extLst>
              </p:cNvPr>
              <p:cNvSpPr>
                <a:spLocks/>
              </p:cNvSpPr>
              <p:nvPr/>
            </p:nvSpPr>
            <p:spPr bwMode="auto">
              <a:xfrm>
                <a:off x="2693" y="1952"/>
                <a:ext cx="7" cy="11"/>
              </a:xfrm>
              <a:custGeom>
                <a:avLst/>
                <a:gdLst>
                  <a:gd name="T0" fmla="*/ 7 w 7"/>
                  <a:gd name="T1" fmla="*/ 11 h 11"/>
                  <a:gd name="T2" fmla="*/ 5 w 7"/>
                  <a:gd name="T3" fmla="*/ 4 h 11"/>
                  <a:gd name="T4" fmla="*/ 0 w 7"/>
                  <a:gd name="T5" fmla="*/ 0 h 11"/>
                </a:gdLst>
                <a:ahLst/>
                <a:cxnLst>
                  <a:cxn ang="0">
                    <a:pos x="T0" y="T1"/>
                  </a:cxn>
                  <a:cxn ang="0">
                    <a:pos x="T2" y="T3"/>
                  </a:cxn>
                  <a:cxn ang="0">
                    <a:pos x="T4" y="T5"/>
                  </a:cxn>
                </a:cxnLst>
                <a:rect l="0" t="0" r="r" b="b"/>
                <a:pathLst>
                  <a:path w="7" h="11">
                    <a:moveTo>
                      <a:pt x="7" y="11"/>
                    </a:moveTo>
                    <a:lnTo>
                      <a:pt x="5" y="4"/>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74" name="Freeform 106">
                <a:extLst>
                  <a:ext uri="{FF2B5EF4-FFF2-40B4-BE49-F238E27FC236}">
                    <a16:creationId xmlns:a16="http://schemas.microsoft.com/office/drawing/2014/main" id="{1AEA6756-5A07-785A-8392-0470FF060B63}"/>
                  </a:ext>
                </a:extLst>
              </p:cNvPr>
              <p:cNvSpPr>
                <a:spLocks/>
              </p:cNvSpPr>
              <p:nvPr/>
            </p:nvSpPr>
            <p:spPr bwMode="auto">
              <a:xfrm>
                <a:off x="2700" y="1963"/>
                <a:ext cx="4" cy="10"/>
              </a:xfrm>
              <a:custGeom>
                <a:avLst/>
                <a:gdLst>
                  <a:gd name="T0" fmla="*/ 4 w 4"/>
                  <a:gd name="T1" fmla="*/ 10 h 10"/>
                  <a:gd name="T2" fmla="*/ 4 w 4"/>
                  <a:gd name="T3" fmla="*/ 4 h 10"/>
                  <a:gd name="T4" fmla="*/ 0 w 4"/>
                  <a:gd name="T5" fmla="*/ 0 h 10"/>
                </a:gdLst>
                <a:ahLst/>
                <a:cxnLst>
                  <a:cxn ang="0">
                    <a:pos x="T0" y="T1"/>
                  </a:cxn>
                  <a:cxn ang="0">
                    <a:pos x="T2" y="T3"/>
                  </a:cxn>
                  <a:cxn ang="0">
                    <a:pos x="T4" y="T5"/>
                  </a:cxn>
                </a:cxnLst>
                <a:rect l="0" t="0" r="r" b="b"/>
                <a:pathLst>
                  <a:path w="4" h="10">
                    <a:moveTo>
                      <a:pt x="4" y="10"/>
                    </a:moveTo>
                    <a:lnTo>
                      <a:pt x="4" y="4"/>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75" name="Freeform 107">
                <a:extLst>
                  <a:ext uri="{FF2B5EF4-FFF2-40B4-BE49-F238E27FC236}">
                    <a16:creationId xmlns:a16="http://schemas.microsoft.com/office/drawing/2014/main" id="{8718BE9B-6081-054F-55E5-CDDCD325AF37}"/>
                  </a:ext>
                </a:extLst>
              </p:cNvPr>
              <p:cNvSpPr>
                <a:spLocks/>
              </p:cNvSpPr>
              <p:nvPr/>
            </p:nvSpPr>
            <p:spPr bwMode="auto">
              <a:xfrm>
                <a:off x="2700" y="1973"/>
                <a:ext cx="4" cy="18"/>
              </a:xfrm>
              <a:custGeom>
                <a:avLst/>
                <a:gdLst>
                  <a:gd name="T0" fmla="*/ 0 w 4"/>
                  <a:gd name="T1" fmla="*/ 18 h 18"/>
                  <a:gd name="T2" fmla="*/ 4 w 4"/>
                  <a:gd name="T3" fmla="*/ 9 h 18"/>
                  <a:gd name="T4" fmla="*/ 4 w 4"/>
                  <a:gd name="T5" fmla="*/ 0 h 18"/>
                </a:gdLst>
                <a:ahLst/>
                <a:cxnLst>
                  <a:cxn ang="0">
                    <a:pos x="T0" y="T1"/>
                  </a:cxn>
                  <a:cxn ang="0">
                    <a:pos x="T2" y="T3"/>
                  </a:cxn>
                  <a:cxn ang="0">
                    <a:pos x="T4" y="T5"/>
                  </a:cxn>
                </a:cxnLst>
                <a:rect l="0" t="0" r="r" b="b"/>
                <a:pathLst>
                  <a:path w="4" h="18">
                    <a:moveTo>
                      <a:pt x="0" y="18"/>
                    </a:moveTo>
                    <a:lnTo>
                      <a:pt x="4" y="9"/>
                    </a:lnTo>
                    <a:lnTo>
                      <a:pt x="4"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76" name="Freeform 108">
                <a:extLst>
                  <a:ext uri="{FF2B5EF4-FFF2-40B4-BE49-F238E27FC236}">
                    <a16:creationId xmlns:a16="http://schemas.microsoft.com/office/drawing/2014/main" id="{3902A6D5-E840-E7EF-0A21-E0CD15581ED2}"/>
                  </a:ext>
                </a:extLst>
              </p:cNvPr>
              <p:cNvSpPr>
                <a:spLocks/>
              </p:cNvSpPr>
              <p:nvPr/>
            </p:nvSpPr>
            <p:spPr bwMode="auto">
              <a:xfrm>
                <a:off x="2698" y="1991"/>
                <a:ext cx="2" cy="2"/>
              </a:xfrm>
              <a:custGeom>
                <a:avLst/>
                <a:gdLst>
                  <a:gd name="T0" fmla="*/ 0 w 2"/>
                  <a:gd name="T1" fmla="*/ 2 h 2"/>
                  <a:gd name="T2" fmla="*/ 2 w 2"/>
                  <a:gd name="T3" fmla="*/ 2 h 2"/>
                  <a:gd name="T4" fmla="*/ 2 w 2"/>
                  <a:gd name="T5" fmla="*/ 0 h 2"/>
                </a:gdLst>
                <a:ahLst/>
                <a:cxnLst>
                  <a:cxn ang="0">
                    <a:pos x="T0" y="T1"/>
                  </a:cxn>
                  <a:cxn ang="0">
                    <a:pos x="T2" y="T3"/>
                  </a:cxn>
                  <a:cxn ang="0">
                    <a:pos x="T4" y="T5"/>
                  </a:cxn>
                </a:cxnLst>
                <a:rect l="0" t="0" r="r" b="b"/>
                <a:pathLst>
                  <a:path w="2" h="2">
                    <a:moveTo>
                      <a:pt x="0" y="2"/>
                    </a:moveTo>
                    <a:lnTo>
                      <a:pt x="2" y="2"/>
                    </a:lnTo>
                    <a:lnTo>
                      <a:pt x="2"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77" name="Freeform 109">
                <a:extLst>
                  <a:ext uri="{FF2B5EF4-FFF2-40B4-BE49-F238E27FC236}">
                    <a16:creationId xmlns:a16="http://schemas.microsoft.com/office/drawing/2014/main" id="{86211992-44CD-FA20-A0C0-131376872C9A}"/>
                  </a:ext>
                </a:extLst>
              </p:cNvPr>
              <p:cNvSpPr>
                <a:spLocks/>
              </p:cNvSpPr>
              <p:nvPr/>
            </p:nvSpPr>
            <p:spPr bwMode="auto">
              <a:xfrm>
                <a:off x="2693" y="1991"/>
                <a:ext cx="5" cy="2"/>
              </a:xfrm>
              <a:custGeom>
                <a:avLst/>
                <a:gdLst>
                  <a:gd name="T0" fmla="*/ 0 w 5"/>
                  <a:gd name="T1" fmla="*/ 0 h 2"/>
                  <a:gd name="T2" fmla="*/ 2 w 5"/>
                  <a:gd name="T3" fmla="*/ 2 h 2"/>
                  <a:gd name="T4" fmla="*/ 5 w 5"/>
                  <a:gd name="T5" fmla="*/ 2 h 2"/>
                </a:gdLst>
                <a:ahLst/>
                <a:cxnLst>
                  <a:cxn ang="0">
                    <a:pos x="T0" y="T1"/>
                  </a:cxn>
                  <a:cxn ang="0">
                    <a:pos x="T2" y="T3"/>
                  </a:cxn>
                  <a:cxn ang="0">
                    <a:pos x="T4" y="T5"/>
                  </a:cxn>
                </a:cxnLst>
                <a:rect l="0" t="0" r="r" b="b"/>
                <a:pathLst>
                  <a:path w="5" h="2">
                    <a:moveTo>
                      <a:pt x="0" y="0"/>
                    </a:moveTo>
                    <a:lnTo>
                      <a:pt x="2" y="2"/>
                    </a:lnTo>
                    <a:lnTo>
                      <a:pt x="5" y="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78" name="Freeform 110">
                <a:extLst>
                  <a:ext uri="{FF2B5EF4-FFF2-40B4-BE49-F238E27FC236}">
                    <a16:creationId xmlns:a16="http://schemas.microsoft.com/office/drawing/2014/main" id="{F9B1A4F5-AD7F-9CE5-3FCF-220AC3A8C18B}"/>
                  </a:ext>
                </a:extLst>
              </p:cNvPr>
              <p:cNvSpPr>
                <a:spLocks/>
              </p:cNvSpPr>
              <p:nvPr/>
            </p:nvSpPr>
            <p:spPr bwMode="auto">
              <a:xfrm>
                <a:off x="2691" y="1973"/>
                <a:ext cx="2" cy="18"/>
              </a:xfrm>
              <a:custGeom>
                <a:avLst/>
                <a:gdLst>
                  <a:gd name="T0" fmla="*/ 0 w 2"/>
                  <a:gd name="T1" fmla="*/ 0 h 18"/>
                  <a:gd name="T2" fmla="*/ 0 w 2"/>
                  <a:gd name="T3" fmla="*/ 9 h 18"/>
                  <a:gd name="T4" fmla="*/ 2 w 2"/>
                  <a:gd name="T5" fmla="*/ 18 h 18"/>
                </a:gdLst>
                <a:ahLst/>
                <a:cxnLst>
                  <a:cxn ang="0">
                    <a:pos x="T0" y="T1"/>
                  </a:cxn>
                  <a:cxn ang="0">
                    <a:pos x="T2" y="T3"/>
                  </a:cxn>
                  <a:cxn ang="0">
                    <a:pos x="T4" y="T5"/>
                  </a:cxn>
                </a:cxnLst>
                <a:rect l="0" t="0" r="r" b="b"/>
                <a:pathLst>
                  <a:path w="2" h="18">
                    <a:moveTo>
                      <a:pt x="0" y="0"/>
                    </a:moveTo>
                    <a:lnTo>
                      <a:pt x="0" y="9"/>
                    </a:lnTo>
                    <a:lnTo>
                      <a:pt x="2" y="18"/>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79" name="Freeform 111">
                <a:extLst>
                  <a:ext uri="{FF2B5EF4-FFF2-40B4-BE49-F238E27FC236}">
                    <a16:creationId xmlns:a16="http://schemas.microsoft.com/office/drawing/2014/main" id="{BAA9B04A-412C-6938-FAE8-B58EF17C1603}"/>
                  </a:ext>
                </a:extLst>
              </p:cNvPr>
              <p:cNvSpPr>
                <a:spLocks/>
              </p:cNvSpPr>
              <p:nvPr/>
            </p:nvSpPr>
            <p:spPr bwMode="auto">
              <a:xfrm>
                <a:off x="2691" y="1961"/>
                <a:ext cx="2" cy="12"/>
              </a:xfrm>
              <a:custGeom>
                <a:avLst/>
                <a:gdLst>
                  <a:gd name="T0" fmla="*/ 2 w 2"/>
                  <a:gd name="T1" fmla="*/ 0 h 12"/>
                  <a:gd name="T2" fmla="*/ 0 w 2"/>
                  <a:gd name="T3" fmla="*/ 6 h 12"/>
                  <a:gd name="T4" fmla="*/ 0 w 2"/>
                  <a:gd name="T5" fmla="*/ 12 h 12"/>
                </a:gdLst>
                <a:ahLst/>
                <a:cxnLst>
                  <a:cxn ang="0">
                    <a:pos x="T0" y="T1"/>
                  </a:cxn>
                  <a:cxn ang="0">
                    <a:pos x="T2" y="T3"/>
                  </a:cxn>
                  <a:cxn ang="0">
                    <a:pos x="T4" y="T5"/>
                  </a:cxn>
                </a:cxnLst>
                <a:rect l="0" t="0" r="r" b="b"/>
                <a:pathLst>
                  <a:path w="2" h="12">
                    <a:moveTo>
                      <a:pt x="2" y="0"/>
                    </a:moveTo>
                    <a:lnTo>
                      <a:pt x="0" y="6"/>
                    </a:lnTo>
                    <a:lnTo>
                      <a:pt x="0" y="1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80" name="Freeform 112">
                <a:extLst>
                  <a:ext uri="{FF2B5EF4-FFF2-40B4-BE49-F238E27FC236}">
                    <a16:creationId xmlns:a16="http://schemas.microsoft.com/office/drawing/2014/main" id="{2BF13FFE-5ACC-A92E-6B90-52D87CC855E8}"/>
                  </a:ext>
                </a:extLst>
              </p:cNvPr>
              <p:cNvSpPr>
                <a:spLocks/>
              </p:cNvSpPr>
              <p:nvPr/>
            </p:nvSpPr>
            <p:spPr bwMode="auto">
              <a:xfrm>
                <a:off x="2693" y="1952"/>
                <a:ext cx="7" cy="9"/>
              </a:xfrm>
              <a:custGeom>
                <a:avLst/>
                <a:gdLst>
                  <a:gd name="T0" fmla="*/ 7 w 7"/>
                  <a:gd name="T1" fmla="*/ 0 h 9"/>
                  <a:gd name="T2" fmla="*/ 5 w 7"/>
                  <a:gd name="T3" fmla="*/ 4 h 9"/>
                  <a:gd name="T4" fmla="*/ 0 w 7"/>
                  <a:gd name="T5" fmla="*/ 9 h 9"/>
                </a:gdLst>
                <a:ahLst/>
                <a:cxnLst>
                  <a:cxn ang="0">
                    <a:pos x="T0" y="T1"/>
                  </a:cxn>
                  <a:cxn ang="0">
                    <a:pos x="T2" y="T3"/>
                  </a:cxn>
                  <a:cxn ang="0">
                    <a:pos x="T4" y="T5"/>
                  </a:cxn>
                </a:cxnLst>
                <a:rect l="0" t="0" r="r" b="b"/>
                <a:pathLst>
                  <a:path w="7" h="9">
                    <a:moveTo>
                      <a:pt x="7" y="0"/>
                    </a:moveTo>
                    <a:lnTo>
                      <a:pt x="5" y="4"/>
                    </a:lnTo>
                    <a:lnTo>
                      <a:pt x="0" y="9"/>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81" name="Freeform 113">
                <a:extLst>
                  <a:ext uri="{FF2B5EF4-FFF2-40B4-BE49-F238E27FC236}">
                    <a16:creationId xmlns:a16="http://schemas.microsoft.com/office/drawing/2014/main" id="{6AD8C430-D0D1-1A54-296B-C1F626EF535A}"/>
                  </a:ext>
                </a:extLst>
              </p:cNvPr>
              <p:cNvSpPr>
                <a:spLocks/>
              </p:cNvSpPr>
              <p:nvPr/>
            </p:nvSpPr>
            <p:spPr bwMode="auto">
              <a:xfrm>
                <a:off x="2700" y="1945"/>
                <a:ext cx="10" cy="7"/>
              </a:xfrm>
              <a:custGeom>
                <a:avLst/>
                <a:gdLst>
                  <a:gd name="T0" fmla="*/ 10 w 10"/>
                  <a:gd name="T1" fmla="*/ 0 h 7"/>
                  <a:gd name="T2" fmla="*/ 4 w 10"/>
                  <a:gd name="T3" fmla="*/ 3 h 7"/>
                  <a:gd name="T4" fmla="*/ 0 w 10"/>
                  <a:gd name="T5" fmla="*/ 7 h 7"/>
                </a:gdLst>
                <a:ahLst/>
                <a:cxnLst>
                  <a:cxn ang="0">
                    <a:pos x="T0" y="T1"/>
                  </a:cxn>
                  <a:cxn ang="0">
                    <a:pos x="T2" y="T3"/>
                  </a:cxn>
                  <a:cxn ang="0">
                    <a:pos x="T4" y="T5"/>
                  </a:cxn>
                </a:cxnLst>
                <a:rect l="0" t="0" r="r" b="b"/>
                <a:pathLst>
                  <a:path w="10" h="7">
                    <a:moveTo>
                      <a:pt x="10" y="0"/>
                    </a:moveTo>
                    <a:lnTo>
                      <a:pt x="4" y="3"/>
                    </a:lnTo>
                    <a:lnTo>
                      <a:pt x="0" y="7"/>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82" name="Freeform 114">
                <a:extLst>
                  <a:ext uri="{FF2B5EF4-FFF2-40B4-BE49-F238E27FC236}">
                    <a16:creationId xmlns:a16="http://schemas.microsoft.com/office/drawing/2014/main" id="{D9C4EAF4-F019-D878-9900-35E83AC906F7}"/>
                  </a:ext>
                </a:extLst>
              </p:cNvPr>
              <p:cNvSpPr>
                <a:spLocks/>
              </p:cNvSpPr>
              <p:nvPr/>
            </p:nvSpPr>
            <p:spPr bwMode="auto">
              <a:xfrm>
                <a:off x="2710" y="1943"/>
                <a:ext cx="11" cy="2"/>
              </a:xfrm>
              <a:custGeom>
                <a:avLst/>
                <a:gdLst>
                  <a:gd name="T0" fmla="*/ 11 w 11"/>
                  <a:gd name="T1" fmla="*/ 0 h 2"/>
                  <a:gd name="T2" fmla="*/ 7 w 11"/>
                  <a:gd name="T3" fmla="*/ 0 h 2"/>
                  <a:gd name="T4" fmla="*/ 0 w 11"/>
                  <a:gd name="T5" fmla="*/ 2 h 2"/>
                </a:gdLst>
                <a:ahLst/>
                <a:cxnLst>
                  <a:cxn ang="0">
                    <a:pos x="T0" y="T1"/>
                  </a:cxn>
                  <a:cxn ang="0">
                    <a:pos x="T2" y="T3"/>
                  </a:cxn>
                  <a:cxn ang="0">
                    <a:pos x="T4" y="T5"/>
                  </a:cxn>
                </a:cxnLst>
                <a:rect l="0" t="0" r="r" b="b"/>
                <a:pathLst>
                  <a:path w="11" h="2">
                    <a:moveTo>
                      <a:pt x="11" y="0"/>
                    </a:moveTo>
                    <a:lnTo>
                      <a:pt x="7" y="0"/>
                    </a:lnTo>
                    <a:lnTo>
                      <a:pt x="0" y="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83" name="Freeform 115">
                <a:extLst>
                  <a:ext uri="{FF2B5EF4-FFF2-40B4-BE49-F238E27FC236}">
                    <a16:creationId xmlns:a16="http://schemas.microsoft.com/office/drawing/2014/main" id="{F4C05C9C-3D57-6B65-45A9-75072BF1745D}"/>
                  </a:ext>
                </a:extLst>
              </p:cNvPr>
              <p:cNvSpPr>
                <a:spLocks/>
              </p:cNvSpPr>
              <p:nvPr/>
            </p:nvSpPr>
            <p:spPr bwMode="auto">
              <a:xfrm>
                <a:off x="2721" y="1943"/>
                <a:ext cx="13" cy="2"/>
              </a:xfrm>
              <a:custGeom>
                <a:avLst/>
                <a:gdLst>
                  <a:gd name="T0" fmla="*/ 13 w 13"/>
                  <a:gd name="T1" fmla="*/ 2 h 2"/>
                  <a:gd name="T2" fmla="*/ 7 w 13"/>
                  <a:gd name="T3" fmla="*/ 0 h 2"/>
                  <a:gd name="T4" fmla="*/ 0 w 13"/>
                  <a:gd name="T5" fmla="*/ 0 h 2"/>
                </a:gdLst>
                <a:ahLst/>
                <a:cxnLst>
                  <a:cxn ang="0">
                    <a:pos x="T0" y="T1"/>
                  </a:cxn>
                  <a:cxn ang="0">
                    <a:pos x="T2" y="T3"/>
                  </a:cxn>
                  <a:cxn ang="0">
                    <a:pos x="T4" y="T5"/>
                  </a:cxn>
                </a:cxnLst>
                <a:rect l="0" t="0" r="r" b="b"/>
                <a:pathLst>
                  <a:path w="13" h="2">
                    <a:moveTo>
                      <a:pt x="13" y="2"/>
                    </a:moveTo>
                    <a:lnTo>
                      <a:pt x="7" y="0"/>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84" name="Freeform 116">
                <a:extLst>
                  <a:ext uri="{FF2B5EF4-FFF2-40B4-BE49-F238E27FC236}">
                    <a16:creationId xmlns:a16="http://schemas.microsoft.com/office/drawing/2014/main" id="{C69DE62E-2AFA-E17C-C1C2-83C76D4B908C}"/>
                  </a:ext>
                </a:extLst>
              </p:cNvPr>
              <p:cNvSpPr>
                <a:spLocks/>
              </p:cNvSpPr>
              <p:nvPr/>
            </p:nvSpPr>
            <p:spPr bwMode="auto">
              <a:xfrm>
                <a:off x="2734" y="1945"/>
                <a:ext cx="9" cy="7"/>
              </a:xfrm>
              <a:custGeom>
                <a:avLst/>
                <a:gdLst>
                  <a:gd name="T0" fmla="*/ 9 w 9"/>
                  <a:gd name="T1" fmla="*/ 7 h 7"/>
                  <a:gd name="T2" fmla="*/ 5 w 9"/>
                  <a:gd name="T3" fmla="*/ 3 h 7"/>
                  <a:gd name="T4" fmla="*/ 0 w 9"/>
                  <a:gd name="T5" fmla="*/ 0 h 7"/>
                </a:gdLst>
                <a:ahLst/>
                <a:cxnLst>
                  <a:cxn ang="0">
                    <a:pos x="T0" y="T1"/>
                  </a:cxn>
                  <a:cxn ang="0">
                    <a:pos x="T2" y="T3"/>
                  </a:cxn>
                  <a:cxn ang="0">
                    <a:pos x="T4" y="T5"/>
                  </a:cxn>
                </a:cxnLst>
                <a:rect l="0" t="0" r="r" b="b"/>
                <a:pathLst>
                  <a:path w="9" h="7">
                    <a:moveTo>
                      <a:pt x="9" y="7"/>
                    </a:moveTo>
                    <a:lnTo>
                      <a:pt x="5" y="3"/>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85" name="Freeform 117">
                <a:extLst>
                  <a:ext uri="{FF2B5EF4-FFF2-40B4-BE49-F238E27FC236}">
                    <a16:creationId xmlns:a16="http://schemas.microsoft.com/office/drawing/2014/main" id="{E020E446-530F-9DA3-AF59-559FDCDE7ED1}"/>
                  </a:ext>
                </a:extLst>
              </p:cNvPr>
              <p:cNvSpPr>
                <a:spLocks/>
              </p:cNvSpPr>
              <p:nvPr/>
            </p:nvSpPr>
            <p:spPr bwMode="auto">
              <a:xfrm>
                <a:off x="2743" y="1952"/>
                <a:ext cx="8" cy="9"/>
              </a:xfrm>
              <a:custGeom>
                <a:avLst/>
                <a:gdLst>
                  <a:gd name="T0" fmla="*/ 8 w 8"/>
                  <a:gd name="T1" fmla="*/ 9 h 9"/>
                  <a:gd name="T2" fmla="*/ 4 w 8"/>
                  <a:gd name="T3" fmla="*/ 4 h 9"/>
                  <a:gd name="T4" fmla="*/ 0 w 8"/>
                  <a:gd name="T5" fmla="*/ 0 h 9"/>
                </a:gdLst>
                <a:ahLst/>
                <a:cxnLst>
                  <a:cxn ang="0">
                    <a:pos x="T0" y="T1"/>
                  </a:cxn>
                  <a:cxn ang="0">
                    <a:pos x="T2" y="T3"/>
                  </a:cxn>
                  <a:cxn ang="0">
                    <a:pos x="T4" y="T5"/>
                  </a:cxn>
                </a:cxnLst>
                <a:rect l="0" t="0" r="r" b="b"/>
                <a:pathLst>
                  <a:path w="8" h="9">
                    <a:moveTo>
                      <a:pt x="8" y="9"/>
                    </a:moveTo>
                    <a:lnTo>
                      <a:pt x="4" y="4"/>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86" name="Freeform 118">
                <a:extLst>
                  <a:ext uri="{FF2B5EF4-FFF2-40B4-BE49-F238E27FC236}">
                    <a16:creationId xmlns:a16="http://schemas.microsoft.com/office/drawing/2014/main" id="{1F467773-7CC7-46AF-19D6-6B5120AFE755}"/>
                  </a:ext>
                </a:extLst>
              </p:cNvPr>
              <p:cNvSpPr>
                <a:spLocks/>
              </p:cNvSpPr>
              <p:nvPr/>
            </p:nvSpPr>
            <p:spPr bwMode="auto">
              <a:xfrm>
                <a:off x="2751" y="1961"/>
                <a:ext cx="3" cy="12"/>
              </a:xfrm>
              <a:custGeom>
                <a:avLst/>
                <a:gdLst>
                  <a:gd name="T0" fmla="*/ 3 w 3"/>
                  <a:gd name="T1" fmla="*/ 12 h 12"/>
                  <a:gd name="T2" fmla="*/ 3 w 3"/>
                  <a:gd name="T3" fmla="*/ 6 h 12"/>
                  <a:gd name="T4" fmla="*/ 0 w 3"/>
                  <a:gd name="T5" fmla="*/ 0 h 12"/>
                </a:gdLst>
                <a:ahLst/>
                <a:cxnLst>
                  <a:cxn ang="0">
                    <a:pos x="T0" y="T1"/>
                  </a:cxn>
                  <a:cxn ang="0">
                    <a:pos x="T2" y="T3"/>
                  </a:cxn>
                  <a:cxn ang="0">
                    <a:pos x="T4" y="T5"/>
                  </a:cxn>
                </a:cxnLst>
                <a:rect l="0" t="0" r="r" b="b"/>
                <a:pathLst>
                  <a:path w="3" h="12">
                    <a:moveTo>
                      <a:pt x="3" y="12"/>
                    </a:moveTo>
                    <a:lnTo>
                      <a:pt x="3" y="6"/>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87" name="Freeform 119">
                <a:extLst>
                  <a:ext uri="{FF2B5EF4-FFF2-40B4-BE49-F238E27FC236}">
                    <a16:creationId xmlns:a16="http://schemas.microsoft.com/office/drawing/2014/main" id="{5282ECCF-3247-74FF-73EA-5969C7B4C51D}"/>
                  </a:ext>
                </a:extLst>
              </p:cNvPr>
              <p:cNvSpPr>
                <a:spLocks/>
              </p:cNvSpPr>
              <p:nvPr/>
            </p:nvSpPr>
            <p:spPr bwMode="auto">
              <a:xfrm>
                <a:off x="2751" y="1973"/>
                <a:ext cx="3" cy="18"/>
              </a:xfrm>
              <a:custGeom>
                <a:avLst/>
                <a:gdLst>
                  <a:gd name="T0" fmla="*/ 0 w 3"/>
                  <a:gd name="T1" fmla="*/ 18 h 18"/>
                  <a:gd name="T2" fmla="*/ 3 w 3"/>
                  <a:gd name="T3" fmla="*/ 9 h 18"/>
                  <a:gd name="T4" fmla="*/ 3 w 3"/>
                  <a:gd name="T5" fmla="*/ 0 h 18"/>
                </a:gdLst>
                <a:ahLst/>
                <a:cxnLst>
                  <a:cxn ang="0">
                    <a:pos x="T0" y="T1"/>
                  </a:cxn>
                  <a:cxn ang="0">
                    <a:pos x="T2" y="T3"/>
                  </a:cxn>
                  <a:cxn ang="0">
                    <a:pos x="T4" y="T5"/>
                  </a:cxn>
                </a:cxnLst>
                <a:rect l="0" t="0" r="r" b="b"/>
                <a:pathLst>
                  <a:path w="3" h="18">
                    <a:moveTo>
                      <a:pt x="0" y="18"/>
                    </a:moveTo>
                    <a:lnTo>
                      <a:pt x="3" y="9"/>
                    </a:lnTo>
                    <a:lnTo>
                      <a:pt x="3"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88" name="Freeform 120">
                <a:extLst>
                  <a:ext uri="{FF2B5EF4-FFF2-40B4-BE49-F238E27FC236}">
                    <a16:creationId xmlns:a16="http://schemas.microsoft.com/office/drawing/2014/main" id="{9F6CCA37-85BD-8F3C-BFC3-0A51A59E67F8}"/>
                  </a:ext>
                </a:extLst>
              </p:cNvPr>
              <p:cNvSpPr>
                <a:spLocks/>
              </p:cNvSpPr>
              <p:nvPr/>
            </p:nvSpPr>
            <p:spPr bwMode="auto">
              <a:xfrm>
                <a:off x="2747" y="1991"/>
                <a:ext cx="4" cy="2"/>
              </a:xfrm>
              <a:custGeom>
                <a:avLst/>
                <a:gdLst>
                  <a:gd name="T0" fmla="*/ 0 w 4"/>
                  <a:gd name="T1" fmla="*/ 2 h 2"/>
                  <a:gd name="T2" fmla="*/ 2 w 4"/>
                  <a:gd name="T3" fmla="*/ 2 h 2"/>
                  <a:gd name="T4" fmla="*/ 4 w 4"/>
                  <a:gd name="T5" fmla="*/ 0 h 2"/>
                </a:gdLst>
                <a:ahLst/>
                <a:cxnLst>
                  <a:cxn ang="0">
                    <a:pos x="T0" y="T1"/>
                  </a:cxn>
                  <a:cxn ang="0">
                    <a:pos x="T2" y="T3"/>
                  </a:cxn>
                  <a:cxn ang="0">
                    <a:pos x="T4" y="T5"/>
                  </a:cxn>
                </a:cxnLst>
                <a:rect l="0" t="0" r="r" b="b"/>
                <a:pathLst>
                  <a:path w="4" h="2">
                    <a:moveTo>
                      <a:pt x="0" y="2"/>
                    </a:moveTo>
                    <a:lnTo>
                      <a:pt x="2" y="2"/>
                    </a:lnTo>
                    <a:lnTo>
                      <a:pt x="4"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89" name="Freeform 121">
                <a:extLst>
                  <a:ext uri="{FF2B5EF4-FFF2-40B4-BE49-F238E27FC236}">
                    <a16:creationId xmlns:a16="http://schemas.microsoft.com/office/drawing/2014/main" id="{3C8B59A8-D8D5-57AD-7F97-095EABB6FBDF}"/>
                  </a:ext>
                </a:extLst>
              </p:cNvPr>
              <p:cNvSpPr>
                <a:spLocks/>
              </p:cNvSpPr>
              <p:nvPr/>
            </p:nvSpPr>
            <p:spPr bwMode="auto">
              <a:xfrm>
                <a:off x="2743" y="1991"/>
                <a:ext cx="4" cy="2"/>
              </a:xfrm>
              <a:custGeom>
                <a:avLst/>
                <a:gdLst>
                  <a:gd name="T0" fmla="*/ 0 w 4"/>
                  <a:gd name="T1" fmla="*/ 0 h 2"/>
                  <a:gd name="T2" fmla="*/ 2 w 4"/>
                  <a:gd name="T3" fmla="*/ 2 h 2"/>
                  <a:gd name="T4" fmla="*/ 4 w 4"/>
                  <a:gd name="T5" fmla="*/ 2 h 2"/>
                </a:gdLst>
                <a:ahLst/>
                <a:cxnLst>
                  <a:cxn ang="0">
                    <a:pos x="T0" y="T1"/>
                  </a:cxn>
                  <a:cxn ang="0">
                    <a:pos x="T2" y="T3"/>
                  </a:cxn>
                  <a:cxn ang="0">
                    <a:pos x="T4" y="T5"/>
                  </a:cxn>
                </a:cxnLst>
                <a:rect l="0" t="0" r="r" b="b"/>
                <a:pathLst>
                  <a:path w="4" h="2">
                    <a:moveTo>
                      <a:pt x="0" y="0"/>
                    </a:moveTo>
                    <a:lnTo>
                      <a:pt x="2" y="2"/>
                    </a:lnTo>
                    <a:lnTo>
                      <a:pt x="4" y="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90" name="Freeform 122">
                <a:extLst>
                  <a:ext uri="{FF2B5EF4-FFF2-40B4-BE49-F238E27FC236}">
                    <a16:creationId xmlns:a16="http://schemas.microsoft.com/office/drawing/2014/main" id="{D0C8C47B-CB89-0F43-1CCD-F5F368A5135F}"/>
                  </a:ext>
                </a:extLst>
              </p:cNvPr>
              <p:cNvSpPr>
                <a:spLocks/>
              </p:cNvSpPr>
              <p:nvPr/>
            </p:nvSpPr>
            <p:spPr bwMode="auto">
              <a:xfrm>
                <a:off x="2741" y="1973"/>
                <a:ext cx="2" cy="18"/>
              </a:xfrm>
              <a:custGeom>
                <a:avLst/>
                <a:gdLst>
                  <a:gd name="T0" fmla="*/ 0 w 2"/>
                  <a:gd name="T1" fmla="*/ 0 h 18"/>
                  <a:gd name="T2" fmla="*/ 2 w 2"/>
                  <a:gd name="T3" fmla="*/ 9 h 18"/>
                  <a:gd name="T4" fmla="*/ 2 w 2"/>
                  <a:gd name="T5" fmla="*/ 18 h 18"/>
                </a:gdLst>
                <a:ahLst/>
                <a:cxnLst>
                  <a:cxn ang="0">
                    <a:pos x="T0" y="T1"/>
                  </a:cxn>
                  <a:cxn ang="0">
                    <a:pos x="T2" y="T3"/>
                  </a:cxn>
                  <a:cxn ang="0">
                    <a:pos x="T4" y="T5"/>
                  </a:cxn>
                </a:cxnLst>
                <a:rect l="0" t="0" r="r" b="b"/>
                <a:pathLst>
                  <a:path w="2" h="18">
                    <a:moveTo>
                      <a:pt x="0" y="0"/>
                    </a:moveTo>
                    <a:lnTo>
                      <a:pt x="2" y="9"/>
                    </a:lnTo>
                    <a:lnTo>
                      <a:pt x="2" y="18"/>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91" name="Freeform 123">
                <a:extLst>
                  <a:ext uri="{FF2B5EF4-FFF2-40B4-BE49-F238E27FC236}">
                    <a16:creationId xmlns:a16="http://schemas.microsoft.com/office/drawing/2014/main" id="{CD9A4E90-0FD4-7B70-9C49-780B06DACE8F}"/>
                  </a:ext>
                </a:extLst>
              </p:cNvPr>
              <p:cNvSpPr>
                <a:spLocks/>
              </p:cNvSpPr>
              <p:nvPr/>
            </p:nvSpPr>
            <p:spPr bwMode="auto">
              <a:xfrm>
                <a:off x="2741" y="1963"/>
                <a:ext cx="4" cy="10"/>
              </a:xfrm>
              <a:custGeom>
                <a:avLst/>
                <a:gdLst>
                  <a:gd name="T0" fmla="*/ 4 w 4"/>
                  <a:gd name="T1" fmla="*/ 0 h 10"/>
                  <a:gd name="T2" fmla="*/ 2 w 4"/>
                  <a:gd name="T3" fmla="*/ 4 h 10"/>
                  <a:gd name="T4" fmla="*/ 0 w 4"/>
                  <a:gd name="T5" fmla="*/ 10 h 10"/>
                </a:gdLst>
                <a:ahLst/>
                <a:cxnLst>
                  <a:cxn ang="0">
                    <a:pos x="T0" y="T1"/>
                  </a:cxn>
                  <a:cxn ang="0">
                    <a:pos x="T2" y="T3"/>
                  </a:cxn>
                  <a:cxn ang="0">
                    <a:pos x="T4" y="T5"/>
                  </a:cxn>
                </a:cxnLst>
                <a:rect l="0" t="0" r="r" b="b"/>
                <a:pathLst>
                  <a:path w="4" h="10">
                    <a:moveTo>
                      <a:pt x="4" y="0"/>
                    </a:moveTo>
                    <a:lnTo>
                      <a:pt x="2" y="4"/>
                    </a:lnTo>
                    <a:lnTo>
                      <a:pt x="0" y="1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92" name="Freeform 124">
                <a:extLst>
                  <a:ext uri="{FF2B5EF4-FFF2-40B4-BE49-F238E27FC236}">
                    <a16:creationId xmlns:a16="http://schemas.microsoft.com/office/drawing/2014/main" id="{42088E85-D0F7-A4B9-C4D4-A591B5BEEEB9}"/>
                  </a:ext>
                </a:extLst>
              </p:cNvPr>
              <p:cNvSpPr>
                <a:spLocks/>
              </p:cNvSpPr>
              <p:nvPr/>
            </p:nvSpPr>
            <p:spPr bwMode="auto">
              <a:xfrm>
                <a:off x="2745" y="1952"/>
                <a:ext cx="6" cy="11"/>
              </a:xfrm>
              <a:custGeom>
                <a:avLst/>
                <a:gdLst>
                  <a:gd name="T0" fmla="*/ 6 w 6"/>
                  <a:gd name="T1" fmla="*/ 0 h 11"/>
                  <a:gd name="T2" fmla="*/ 2 w 6"/>
                  <a:gd name="T3" fmla="*/ 4 h 11"/>
                  <a:gd name="T4" fmla="*/ 0 w 6"/>
                  <a:gd name="T5" fmla="*/ 11 h 11"/>
                </a:gdLst>
                <a:ahLst/>
                <a:cxnLst>
                  <a:cxn ang="0">
                    <a:pos x="T0" y="T1"/>
                  </a:cxn>
                  <a:cxn ang="0">
                    <a:pos x="T2" y="T3"/>
                  </a:cxn>
                  <a:cxn ang="0">
                    <a:pos x="T4" y="T5"/>
                  </a:cxn>
                </a:cxnLst>
                <a:rect l="0" t="0" r="r" b="b"/>
                <a:pathLst>
                  <a:path w="6" h="11">
                    <a:moveTo>
                      <a:pt x="6" y="0"/>
                    </a:moveTo>
                    <a:lnTo>
                      <a:pt x="2" y="4"/>
                    </a:lnTo>
                    <a:lnTo>
                      <a:pt x="0" y="11"/>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93" name="Freeform 125">
                <a:extLst>
                  <a:ext uri="{FF2B5EF4-FFF2-40B4-BE49-F238E27FC236}">
                    <a16:creationId xmlns:a16="http://schemas.microsoft.com/office/drawing/2014/main" id="{0FF45430-8454-1B5A-A8BA-4AC400544DEB}"/>
                  </a:ext>
                </a:extLst>
              </p:cNvPr>
              <p:cNvSpPr>
                <a:spLocks/>
              </p:cNvSpPr>
              <p:nvPr/>
            </p:nvSpPr>
            <p:spPr bwMode="auto">
              <a:xfrm>
                <a:off x="2751" y="1945"/>
                <a:ext cx="11" cy="7"/>
              </a:xfrm>
              <a:custGeom>
                <a:avLst/>
                <a:gdLst>
                  <a:gd name="T0" fmla="*/ 11 w 11"/>
                  <a:gd name="T1" fmla="*/ 0 h 7"/>
                  <a:gd name="T2" fmla="*/ 7 w 11"/>
                  <a:gd name="T3" fmla="*/ 3 h 7"/>
                  <a:gd name="T4" fmla="*/ 0 w 11"/>
                  <a:gd name="T5" fmla="*/ 7 h 7"/>
                </a:gdLst>
                <a:ahLst/>
                <a:cxnLst>
                  <a:cxn ang="0">
                    <a:pos x="T0" y="T1"/>
                  </a:cxn>
                  <a:cxn ang="0">
                    <a:pos x="T2" y="T3"/>
                  </a:cxn>
                  <a:cxn ang="0">
                    <a:pos x="T4" y="T5"/>
                  </a:cxn>
                </a:cxnLst>
                <a:rect l="0" t="0" r="r" b="b"/>
                <a:pathLst>
                  <a:path w="11" h="7">
                    <a:moveTo>
                      <a:pt x="11" y="0"/>
                    </a:moveTo>
                    <a:lnTo>
                      <a:pt x="7" y="3"/>
                    </a:lnTo>
                    <a:lnTo>
                      <a:pt x="0" y="7"/>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94" name="Freeform 126">
                <a:extLst>
                  <a:ext uri="{FF2B5EF4-FFF2-40B4-BE49-F238E27FC236}">
                    <a16:creationId xmlns:a16="http://schemas.microsoft.com/office/drawing/2014/main" id="{1F0BECE2-6D07-DDE6-9CE5-D0B62317891C}"/>
                  </a:ext>
                </a:extLst>
              </p:cNvPr>
              <p:cNvSpPr>
                <a:spLocks/>
              </p:cNvSpPr>
              <p:nvPr/>
            </p:nvSpPr>
            <p:spPr bwMode="auto">
              <a:xfrm>
                <a:off x="2762" y="1943"/>
                <a:ext cx="11" cy="2"/>
              </a:xfrm>
              <a:custGeom>
                <a:avLst/>
                <a:gdLst>
                  <a:gd name="T0" fmla="*/ 11 w 11"/>
                  <a:gd name="T1" fmla="*/ 0 h 2"/>
                  <a:gd name="T2" fmla="*/ 7 w 11"/>
                  <a:gd name="T3" fmla="*/ 0 h 2"/>
                  <a:gd name="T4" fmla="*/ 0 w 11"/>
                  <a:gd name="T5" fmla="*/ 2 h 2"/>
                </a:gdLst>
                <a:ahLst/>
                <a:cxnLst>
                  <a:cxn ang="0">
                    <a:pos x="T0" y="T1"/>
                  </a:cxn>
                  <a:cxn ang="0">
                    <a:pos x="T2" y="T3"/>
                  </a:cxn>
                  <a:cxn ang="0">
                    <a:pos x="T4" y="T5"/>
                  </a:cxn>
                </a:cxnLst>
                <a:rect l="0" t="0" r="r" b="b"/>
                <a:pathLst>
                  <a:path w="11" h="2">
                    <a:moveTo>
                      <a:pt x="11" y="0"/>
                    </a:moveTo>
                    <a:lnTo>
                      <a:pt x="7" y="0"/>
                    </a:lnTo>
                    <a:lnTo>
                      <a:pt x="0" y="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95" name="Freeform 127">
                <a:extLst>
                  <a:ext uri="{FF2B5EF4-FFF2-40B4-BE49-F238E27FC236}">
                    <a16:creationId xmlns:a16="http://schemas.microsoft.com/office/drawing/2014/main" id="{1D1C9609-8220-DA51-9E74-72F45E9ACEDB}"/>
                  </a:ext>
                </a:extLst>
              </p:cNvPr>
              <p:cNvSpPr>
                <a:spLocks/>
              </p:cNvSpPr>
              <p:nvPr/>
            </p:nvSpPr>
            <p:spPr bwMode="auto">
              <a:xfrm>
                <a:off x="2773" y="1943"/>
                <a:ext cx="11" cy="2"/>
              </a:xfrm>
              <a:custGeom>
                <a:avLst/>
                <a:gdLst>
                  <a:gd name="T0" fmla="*/ 11 w 11"/>
                  <a:gd name="T1" fmla="*/ 2 h 2"/>
                  <a:gd name="T2" fmla="*/ 7 w 11"/>
                  <a:gd name="T3" fmla="*/ 0 h 2"/>
                  <a:gd name="T4" fmla="*/ 0 w 11"/>
                  <a:gd name="T5" fmla="*/ 0 h 2"/>
                </a:gdLst>
                <a:ahLst/>
                <a:cxnLst>
                  <a:cxn ang="0">
                    <a:pos x="T0" y="T1"/>
                  </a:cxn>
                  <a:cxn ang="0">
                    <a:pos x="T2" y="T3"/>
                  </a:cxn>
                  <a:cxn ang="0">
                    <a:pos x="T4" y="T5"/>
                  </a:cxn>
                </a:cxnLst>
                <a:rect l="0" t="0" r="r" b="b"/>
                <a:pathLst>
                  <a:path w="11" h="2">
                    <a:moveTo>
                      <a:pt x="11" y="2"/>
                    </a:moveTo>
                    <a:lnTo>
                      <a:pt x="7" y="0"/>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96" name="Freeform 128">
                <a:extLst>
                  <a:ext uri="{FF2B5EF4-FFF2-40B4-BE49-F238E27FC236}">
                    <a16:creationId xmlns:a16="http://schemas.microsoft.com/office/drawing/2014/main" id="{019D1B65-0397-6B0D-3DAC-57890B506B09}"/>
                  </a:ext>
                </a:extLst>
              </p:cNvPr>
              <p:cNvSpPr>
                <a:spLocks/>
              </p:cNvSpPr>
              <p:nvPr/>
            </p:nvSpPr>
            <p:spPr bwMode="auto">
              <a:xfrm>
                <a:off x="2784" y="1945"/>
                <a:ext cx="11" cy="7"/>
              </a:xfrm>
              <a:custGeom>
                <a:avLst/>
                <a:gdLst>
                  <a:gd name="T0" fmla="*/ 11 w 11"/>
                  <a:gd name="T1" fmla="*/ 7 h 7"/>
                  <a:gd name="T2" fmla="*/ 6 w 11"/>
                  <a:gd name="T3" fmla="*/ 3 h 7"/>
                  <a:gd name="T4" fmla="*/ 0 w 11"/>
                  <a:gd name="T5" fmla="*/ 0 h 7"/>
                </a:gdLst>
                <a:ahLst/>
                <a:cxnLst>
                  <a:cxn ang="0">
                    <a:pos x="T0" y="T1"/>
                  </a:cxn>
                  <a:cxn ang="0">
                    <a:pos x="T2" y="T3"/>
                  </a:cxn>
                  <a:cxn ang="0">
                    <a:pos x="T4" y="T5"/>
                  </a:cxn>
                </a:cxnLst>
                <a:rect l="0" t="0" r="r" b="b"/>
                <a:pathLst>
                  <a:path w="11" h="7">
                    <a:moveTo>
                      <a:pt x="11" y="7"/>
                    </a:moveTo>
                    <a:lnTo>
                      <a:pt x="6" y="3"/>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97" name="Freeform 129">
                <a:extLst>
                  <a:ext uri="{FF2B5EF4-FFF2-40B4-BE49-F238E27FC236}">
                    <a16:creationId xmlns:a16="http://schemas.microsoft.com/office/drawing/2014/main" id="{36A2CD75-3A81-CC69-BC01-CBDC2D7DA6FA}"/>
                  </a:ext>
                </a:extLst>
              </p:cNvPr>
              <p:cNvSpPr>
                <a:spLocks/>
              </p:cNvSpPr>
              <p:nvPr/>
            </p:nvSpPr>
            <p:spPr bwMode="auto">
              <a:xfrm>
                <a:off x="2795" y="1952"/>
                <a:ext cx="6" cy="9"/>
              </a:xfrm>
              <a:custGeom>
                <a:avLst/>
                <a:gdLst>
                  <a:gd name="T0" fmla="*/ 6 w 6"/>
                  <a:gd name="T1" fmla="*/ 9 h 9"/>
                  <a:gd name="T2" fmla="*/ 4 w 6"/>
                  <a:gd name="T3" fmla="*/ 4 h 9"/>
                  <a:gd name="T4" fmla="*/ 0 w 6"/>
                  <a:gd name="T5" fmla="*/ 0 h 9"/>
                </a:gdLst>
                <a:ahLst/>
                <a:cxnLst>
                  <a:cxn ang="0">
                    <a:pos x="T0" y="T1"/>
                  </a:cxn>
                  <a:cxn ang="0">
                    <a:pos x="T2" y="T3"/>
                  </a:cxn>
                  <a:cxn ang="0">
                    <a:pos x="T4" y="T5"/>
                  </a:cxn>
                </a:cxnLst>
                <a:rect l="0" t="0" r="r" b="b"/>
                <a:pathLst>
                  <a:path w="6" h="9">
                    <a:moveTo>
                      <a:pt x="6" y="9"/>
                    </a:moveTo>
                    <a:lnTo>
                      <a:pt x="4" y="4"/>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98" name="Freeform 130">
                <a:extLst>
                  <a:ext uri="{FF2B5EF4-FFF2-40B4-BE49-F238E27FC236}">
                    <a16:creationId xmlns:a16="http://schemas.microsoft.com/office/drawing/2014/main" id="{3A08E083-7D10-A75C-1FD8-6DD57A6FB0C9}"/>
                  </a:ext>
                </a:extLst>
              </p:cNvPr>
              <p:cNvSpPr>
                <a:spLocks/>
              </p:cNvSpPr>
              <p:nvPr/>
            </p:nvSpPr>
            <p:spPr bwMode="auto">
              <a:xfrm>
                <a:off x="2801" y="1961"/>
                <a:ext cx="2" cy="12"/>
              </a:xfrm>
              <a:custGeom>
                <a:avLst/>
                <a:gdLst>
                  <a:gd name="T0" fmla="*/ 2 w 2"/>
                  <a:gd name="T1" fmla="*/ 12 h 12"/>
                  <a:gd name="T2" fmla="*/ 2 w 2"/>
                  <a:gd name="T3" fmla="*/ 6 h 12"/>
                  <a:gd name="T4" fmla="*/ 0 w 2"/>
                  <a:gd name="T5" fmla="*/ 0 h 12"/>
                </a:gdLst>
                <a:ahLst/>
                <a:cxnLst>
                  <a:cxn ang="0">
                    <a:pos x="T0" y="T1"/>
                  </a:cxn>
                  <a:cxn ang="0">
                    <a:pos x="T2" y="T3"/>
                  </a:cxn>
                  <a:cxn ang="0">
                    <a:pos x="T4" y="T5"/>
                  </a:cxn>
                </a:cxnLst>
                <a:rect l="0" t="0" r="r" b="b"/>
                <a:pathLst>
                  <a:path w="2" h="12">
                    <a:moveTo>
                      <a:pt x="2" y="12"/>
                    </a:moveTo>
                    <a:lnTo>
                      <a:pt x="2" y="6"/>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499" name="Freeform 131">
                <a:extLst>
                  <a:ext uri="{FF2B5EF4-FFF2-40B4-BE49-F238E27FC236}">
                    <a16:creationId xmlns:a16="http://schemas.microsoft.com/office/drawing/2014/main" id="{D874FFF7-AA4D-F433-920A-9BC0DBEDA956}"/>
                  </a:ext>
                </a:extLst>
              </p:cNvPr>
              <p:cNvSpPr>
                <a:spLocks/>
              </p:cNvSpPr>
              <p:nvPr/>
            </p:nvSpPr>
            <p:spPr bwMode="auto">
              <a:xfrm>
                <a:off x="2801" y="1973"/>
                <a:ext cx="2" cy="18"/>
              </a:xfrm>
              <a:custGeom>
                <a:avLst/>
                <a:gdLst>
                  <a:gd name="T0" fmla="*/ 0 w 2"/>
                  <a:gd name="T1" fmla="*/ 18 h 18"/>
                  <a:gd name="T2" fmla="*/ 2 w 2"/>
                  <a:gd name="T3" fmla="*/ 9 h 18"/>
                  <a:gd name="T4" fmla="*/ 2 w 2"/>
                  <a:gd name="T5" fmla="*/ 0 h 18"/>
                </a:gdLst>
                <a:ahLst/>
                <a:cxnLst>
                  <a:cxn ang="0">
                    <a:pos x="T0" y="T1"/>
                  </a:cxn>
                  <a:cxn ang="0">
                    <a:pos x="T2" y="T3"/>
                  </a:cxn>
                  <a:cxn ang="0">
                    <a:pos x="T4" y="T5"/>
                  </a:cxn>
                </a:cxnLst>
                <a:rect l="0" t="0" r="r" b="b"/>
                <a:pathLst>
                  <a:path w="2" h="18">
                    <a:moveTo>
                      <a:pt x="0" y="18"/>
                    </a:moveTo>
                    <a:lnTo>
                      <a:pt x="2" y="9"/>
                    </a:lnTo>
                    <a:lnTo>
                      <a:pt x="2"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00" name="Freeform 132">
                <a:extLst>
                  <a:ext uri="{FF2B5EF4-FFF2-40B4-BE49-F238E27FC236}">
                    <a16:creationId xmlns:a16="http://schemas.microsoft.com/office/drawing/2014/main" id="{9B9D3A5D-A2E6-E319-FA99-88E738B07084}"/>
                  </a:ext>
                </a:extLst>
              </p:cNvPr>
              <p:cNvSpPr>
                <a:spLocks/>
              </p:cNvSpPr>
              <p:nvPr/>
            </p:nvSpPr>
            <p:spPr bwMode="auto">
              <a:xfrm>
                <a:off x="2799" y="1991"/>
                <a:ext cx="2" cy="2"/>
              </a:xfrm>
              <a:custGeom>
                <a:avLst/>
                <a:gdLst>
                  <a:gd name="T0" fmla="*/ 0 w 2"/>
                  <a:gd name="T1" fmla="*/ 2 h 2"/>
                  <a:gd name="T2" fmla="*/ 2 w 2"/>
                  <a:gd name="T3" fmla="*/ 2 h 2"/>
                  <a:gd name="T4" fmla="*/ 2 w 2"/>
                  <a:gd name="T5" fmla="*/ 0 h 2"/>
                </a:gdLst>
                <a:ahLst/>
                <a:cxnLst>
                  <a:cxn ang="0">
                    <a:pos x="T0" y="T1"/>
                  </a:cxn>
                  <a:cxn ang="0">
                    <a:pos x="T2" y="T3"/>
                  </a:cxn>
                  <a:cxn ang="0">
                    <a:pos x="T4" y="T5"/>
                  </a:cxn>
                </a:cxnLst>
                <a:rect l="0" t="0" r="r" b="b"/>
                <a:pathLst>
                  <a:path w="2" h="2">
                    <a:moveTo>
                      <a:pt x="0" y="2"/>
                    </a:moveTo>
                    <a:lnTo>
                      <a:pt x="2" y="2"/>
                    </a:lnTo>
                    <a:lnTo>
                      <a:pt x="2"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01" name="Freeform 133">
                <a:extLst>
                  <a:ext uri="{FF2B5EF4-FFF2-40B4-BE49-F238E27FC236}">
                    <a16:creationId xmlns:a16="http://schemas.microsoft.com/office/drawing/2014/main" id="{0E8EBF8B-68C4-2DFD-18A6-1E553D33E036}"/>
                  </a:ext>
                </a:extLst>
              </p:cNvPr>
              <p:cNvSpPr>
                <a:spLocks/>
              </p:cNvSpPr>
              <p:nvPr/>
            </p:nvSpPr>
            <p:spPr bwMode="auto">
              <a:xfrm>
                <a:off x="2795" y="1991"/>
                <a:ext cx="4" cy="2"/>
              </a:xfrm>
              <a:custGeom>
                <a:avLst/>
                <a:gdLst>
                  <a:gd name="T0" fmla="*/ 0 w 4"/>
                  <a:gd name="T1" fmla="*/ 0 h 2"/>
                  <a:gd name="T2" fmla="*/ 2 w 4"/>
                  <a:gd name="T3" fmla="*/ 2 h 2"/>
                  <a:gd name="T4" fmla="*/ 4 w 4"/>
                  <a:gd name="T5" fmla="*/ 2 h 2"/>
                </a:gdLst>
                <a:ahLst/>
                <a:cxnLst>
                  <a:cxn ang="0">
                    <a:pos x="T0" y="T1"/>
                  </a:cxn>
                  <a:cxn ang="0">
                    <a:pos x="T2" y="T3"/>
                  </a:cxn>
                  <a:cxn ang="0">
                    <a:pos x="T4" y="T5"/>
                  </a:cxn>
                </a:cxnLst>
                <a:rect l="0" t="0" r="r" b="b"/>
                <a:pathLst>
                  <a:path w="4" h="2">
                    <a:moveTo>
                      <a:pt x="0" y="0"/>
                    </a:moveTo>
                    <a:lnTo>
                      <a:pt x="2" y="2"/>
                    </a:lnTo>
                    <a:lnTo>
                      <a:pt x="4" y="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02" name="Freeform 134">
                <a:extLst>
                  <a:ext uri="{FF2B5EF4-FFF2-40B4-BE49-F238E27FC236}">
                    <a16:creationId xmlns:a16="http://schemas.microsoft.com/office/drawing/2014/main" id="{9C3B8385-1876-0C6A-0FB2-1161018B0BF5}"/>
                  </a:ext>
                </a:extLst>
              </p:cNvPr>
              <p:cNvSpPr>
                <a:spLocks/>
              </p:cNvSpPr>
              <p:nvPr/>
            </p:nvSpPr>
            <p:spPr bwMode="auto">
              <a:xfrm>
                <a:off x="2792" y="1973"/>
                <a:ext cx="3" cy="18"/>
              </a:xfrm>
              <a:custGeom>
                <a:avLst/>
                <a:gdLst>
                  <a:gd name="T0" fmla="*/ 0 w 3"/>
                  <a:gd name="T1" fmla="*/ 0 h 18"/>
                  <a:gd name="T2" fmla="*/ 0 w 3"/>
                  <a:gd name="T3" fmla="*/ 9 h 18"/>
                  <a:gd name="T4" fmla="*/ 3 w 3"/>
                  <a:gd name="T5" fmla="*/ 18 h 18"/>
                </a:gdLst>
                <a:ahLst/>
                <a:cxnLst>
                  <a:cxn ang="0">
                    <a:pos x="T0" y="T1"/>
                  </a:cxn>
                  <a:cxn ang="0">
                    <a:pos x="T2" y="T3"/>
                  </a:cxn>
                  <a:cxn ang="0">
                    <a:pos x="T4" y="T5"/>
                  </a:cxn>
                </a:cxnLst>
                <a:rect l="0" t="0" r="r" b="b"/>
                <a:pathLst>
                  <a:path w="3" h="18">
                    <a:moveTo>
                      <a:pt x="0" y="0"/>
                    </a:moveTo>
                    <a:lnTo>
                      <a:pt x="0" y="9"/>
                    </a:lnTo>
                    <a:lnTo>
                      <a:pt x="3" y="18"/>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03" name="Freeform 135">
                <a:extLst>
                  <a:ext uri="{FF2B5EF4-FFF2-40B4-BE49-F238E27FC236}">
                    <a16:creationId xmlns:a16="http://schemas.microsoft.com/office/drawing/2014/main" id="{A7EA551A-5196-4C0B-CEFE-8CD1CB95BDAB}"/>
                  </a:ext>
                </a:extLst>
              </p:cNvPr>
              <p:cNvSpPr>
                <a:spLocks/>
              </p:cNvSpPr>
              <p:nvPr/>
            </p:nvSpPr>
            <p:spPr bwMode="auto">
              <a:xfrm>
                <a:off x="2792" y="1963"/>
                <a:ext cx="3" cy="10"/>
              </a:xfrm>
              <a:custGeom>
                <a:avLst/>
                <a:gdLst>
                  <a:gd name="T0" fmla="*/ 3 w 3"/>
                  <a:gd name="T1" fmla="*/ 0 h 10"/>
                  <a:gd name="T2" fmla="*/ 0 w 3"/>
                  <a:gd name="T3" fmla="*/ 4 h 10"/>
                  <a:gd name="T4" fmla="*/ 0 w 3"/>
                  <a:gd name="T5" fmla="*/ 10 h 10"/>
                </a:gdLst>
                <a:ahLst/>
                <a:cxnLst>
                  <a:cxn ang="0">
                    <a:pos x="T0" y="T1"/>
                  </a:cxn>
                  <a:cxn ang="0">
                    <a:pos x="T2" y="T3"/>
                  </a:cxn>
                  <a:cxn ang="0">
                    <a:pos x="T4" y="T5"/>
                  </a:cxn>
                </a:cxnLst>
                <a:rect l="0" t="0" r="r" b="b"/>
                <a:pathLst>
                  <a:path w="3" h="10">
                    <a:moveTo>
                      <a:pt x="3" y="0"/>
                    </a:moveTo>
                    <a:lnTo>
                      <a:pt x="0" y="4"/>
                    </a:lnTo>
                    <a:lnTo>
                      <a:pt x="0" y="1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04" name="Freeform 136">
                <a:extLst>
                  <a:ext uri="{FF2B5EF4-FFF2-40B4-BE49-F238E27FC236}">
                    <a16:creationId xmlns:a16="http://schemas.microsoft.com/office/drawing/2014/main" id="{A7A111F1-6CBB-21B1-CF78-B13C71D0AE15}"/>
                  </a:ext>
                </a:extLst>
              </p:cNvPr>
              <p:cNvSpPr>
                <a:spLocks/>
              </p:cNvSpPr>
              <p:nvPr/>
            </p:nvSpPr>
            <p:spPr bwMode="auto">
              <a:xfrm>
                <a:off x="2795" y="1952"/>
                <a:ext cx="6" cy="11"/>
              </a:xfrm>
              <a:custGeom>
                <a:avLst/>
                <a:gdLst>
                  <a:gd name="T0" fmla="*/ 6 w 6"/>
                  <a:gd name="T1" fmla="*/ 0 h 11"/>
                  <a:gd name="T2" fmla="*/ 2 w 6"/>
                  <a:gd name="T3" fmla="*/ 4 h 11"/>
                  <a:gd name="T4" fmla="*/ 0 w 6"/>
                  <a:gd name="T5" fmla="*/ 11 h 11"/>
                </a:gdLst>
                <a:ahLst/>
                <a:cxnLst>
                  <a:cxn ang="0">
                    <a:pos x="T0" y="T1"/>
                  </a:cxn>
                  <a:cxn ang="0">
                    <a:pos x="T2" y="T3"/>
                  </a:cxn>
                  <a:cxn ang="0">
                    <a:pos x="T4" y="T5"/>
                  </a:cxn>
                </a:cxnLst>
                <a:rect l="0" t="0" r="r" b="b"/>
                <a:pathLst>
                  <a:path w="6" h="11">
                    <a:moveTo>
                      <a:pt x="6" y="0"/>
                    </a:moveTo>
                    <a:lnTo>
                      <a:pt x="2" y="4"/>
                    </a:lnTo>
                    <a:lnTo>
                      <a:pt x="0" y="11"/>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05" name="Freeform 137">
                <a:extLst>
                  <a:ext uri="{FF2B5EF4-FFF2-40B4-BE49-F238E27FC236}">
                    <a16:creationId xmlns:a16="http://schemas.microsoft.com/office/drawing/2014/main" id="{FD8EFD4A-7B5E-F098-2DAA-C10658D68C39}"/>
                  </a:ext>
                </a:extLst>
              </p:cNvPr>
              <p:cNvSpPr>
                <a:spLocks/>
              </p:cNvSpPr>
              <p:nvPr/>
            </p:nvSpPr>
            <p:spPr bwMode="auto">
              <a:xfrm>
                <a:off x="2801" y="1945"/>
                <a:ext cx="11" cy="7"/>
              </a:xfrm>
              <a:custGeom>
                <a:avLst/>
                <a:gdLst>
                  <a:gd name="T0" fmla="*/ 11 w 11"/>
                  <a:gd name="T1" fmla="*/ 0 h 7"/>
                  <a:gd name="T2" fmla="*/ 7 w 11"/>
                  <a:gd name="T3" fmla="*/ 3 h 7"/>
                  <a:gd name="T4" fmla="*/ 0 w 11"/>
                  <a:gd name="T5" fmla="*/ 7 h 7"/>
                </a:gdLst>
                <a:ahLst/>
                <a:cxnLst>
                  <a:cxn ang="0">
                    <a:pos x="T0" y="T1"/>
                  </a:cxn>
                  <a:cxn ang="0">
                    <a:pos x="T2" y="T3"/>
                  </a:cxn>
                  <a:cxn ang="0">
                    <a:pos x="T4" y="T5"/>
                  </a:cxn>
                </a:cxnLst>
                <a:rect l="0" t="0" r="r" b="b"/>
                <a:pathLst>
                  <a:path w="11" h="7">
                    <a:moveTo>
                      <a:pt x="11" y="0"/>
                    </a:moveTo>
                    <a:lnTo>
                      <a:pt x="7" y="3"/>
                    </a:lnTo>
                    <a:lnTo>
                      <a:pt x="0" y="7"/>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06" name="Freeform 138">
                <a:extLst>
                  <a:ext uri="{FF2B5EF4-FFF2-40B4-BE49-F238E27FC236}">
                    <a16:creationId xmlns:a16="http://schemas.microsoft.com/office/drawing/2014/main" id="{338F94FD-96B7-0B0B-948F-03EDAB2C9C57}"/>
                  </a:ext>
                </a:extLst>
              </p:cNvPr>
              <p:cNvSpPr>
                <a:spLocks/>
              </p:cNvSpPr>
              <p:nvPr/>
            </p:nvSpPr>
            <p:spPr bwMode="auto">
              <a:xfrm>
                <a:off x="2812" y="1943"/>
                <a:ext cx="11" cy="2"/>
              </a:xfrm>
              <a:custGeom>
                <a:avLst/>
                <a:gdLst>
                  <a:gd name="T0" fmla="*/ 11 w 11"/>
                  <a:gd name="T1" fmla="*/ 0 h 2"/>
                  <a:gd name="T2" fmla="*/ 6 w 11"/>
                  <a:gd name="T3" fmla="*/ 0 h 2"/>
                  <a:gd name="T4" fmla="*/ 0 w 11"/>
                  <a:gd name="T5" fmla="*/ 2 h 2"/>
                </a:gdLst>
                <a:ahLst/>
                <a:cxnLst>
                  <a:cxn ang="0">
                    <a:pos x="T0" y="T1"/>
                  </a:cxn>
                  <a:cxn ang="0">
                    <a:pos x="T2" y="T3"/>
                  </a:cxn>
                  <a:cxn ang="0">
                    <a:pos x="T4" y="T5"/>
                  </a:cxn>
                </a:cxnLst>
                <a:rect l="0" t="0" r="r" b="b"/>
                <a:pathLst>
                  <a:path w="11" h="2">
                    <a:moveTo>
                      <a:pt x="11" y="0"/>
                    </a:moveTo>
                    <a:lnTo>
                      <a:pt x="6" y="0"/>
                    </a:lnTo>
                    <a:lnTo>
                      <a:pt x="0" y="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07" name="Freeform 139">
                <a:extLst>
                  <a:ext uri="{FF2B5EF4-FFF2-40B4-BE49-F238E27FC236}">
                    <a16:creationId xmlns:a16="http://schemas.microsoft.com/office/drawing/2014/main" id="{49174AC4-9FC9-392F-824D-E7FA7D4D7F5C}"/>
                  </a:ext>
                </a:extLst>
              </p:cNvPr>
              <p:cNvSpPr>
                <a:spLocks/>
              </p:cNvSpPr>
              <p:nvPr/>
            </p:nvSpPr>
            <p:spPr bwMode="auto">
              <a:xfrm>
                <a:off x="2823" y="1943"/>
                <a:ext cx="13" cy="2"/>
              </a:xfrm>
              <a:custGeom>
                <a:avLst/>
                <a:gdLst>
                  <a:gd name="T0" fmla="*/ 13 w 13"/>
                  <a:gd name="T1" fmla="*/ 2 h 2"/>
                  <a:gd name="T2" fmla="*/ 8 w 13"/>
                  <a:gd name="T3" fmla="*/ 0 h 2"/>
                  <a:gd name="T4" fmla="*/ 0 w 13"/>
                  <a:gd name="T5" fmla="*/ 0 h 2"/>
                </a:gdLst>
                <a:ahLst/>
                <a:cxnLst>
                  <a:cxn ang="0">
                    <a:pos x="T0" y="T1"/>
                  </a:cxn>
                  <a:cxn ang="0">
                    <a:pos x="T2" y="T3"/>
                  </a:cxn>
                  <a:cxn ang="0">
                    <a:pos x="T4" y="T5"/>
                  </a:cxn>
                </a:cxnLst>
                <a:rect l="0" t="0" r="r" b="b"/>
                <a:pathLst>
                  <a:path w="13" h="2">
                    <a:moveTo>
                      <a:pt x="13" y="2"/>
                    </a:moveTo>
                    <a:lnTo>
                      <a:pt x="8" y="0"/>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08" name="Freeform 140">
                <a:extLst>
                  <a:ext uri="{FF2B5EF4-FFF2-40B4-BE49-F238E27FC236}">
                    <a16:creationId xmlns:a16="http://schemas.microsoft.com/office/drawing/2014/main" id="{D2AD0D2C-9F0F-30A6-324E-D47F3E64E159}"/>
                  </a:ext>
                </a:extLst>
              </p:cNvPr>
              <p:cNvSpPr>
                <a:spLocks/>
              </p:cNvSpPr>
              <p:nvPr/>
            </p:nvSpPr>
            <p:spPr bwMode="auto">
              <a:xfrm>
                <a:off x="2836" y="1945"/>
                <a:ext cx="10" cy="7"/>
              </a:xfrm>
              <a:custGeom>
                <a:avLst/>
                <a:gdLst>
                  <a:gd name="T0" fmla="*/ 10 w 10"/>
                  <a:gd name="T1" fmla="*/ 7 h 7"/>
                  <a:gd name="T2" fmla="*/ 6 w 10"/>
                  <a:gd name="T3" fmla="*/ 3 h 7"/>
                  <a:gd name="T4" fmla="*/ 0 w 10"/>
                  <a:gd name="T5" fmla="*/ 0 h 7"/>
                </a:gdLst>
                <a:ahLst/>
                <a:cxnLst>
                  <a:cxn ang="0">
                    <a:pos x="T0" y="T1"/>
                  </a:cxn>
                  <a:cxn ang="0">
                    <a:pos x="T2" y="T3"/>
                  </a:cxn>
                  <a:cxn ang="0">
                    <a:pos x="T4" y="T5"/>
                  </a:cxn>
                </a:cxnLst>
                <a:rect l="0" t="0" r="r" b="b"/>
                <a:pathLst>
                  <a:path w="10" h="7">
                    <a:moveTo>
                      <a:pt x="10" y="7"/>
                    </a:moveTo>
                    <a:lnTo>
                      <a:pt x="6" y="3"/>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09" name="Freeform 141">
                <a:extLst>
                  <a:ext uri="{FF2B5EF4-FFF2-40B4-BE49-F238E27FC236}">
                    <a16:creationId xmlns:a16="http://schemas.microsoft.com/office/drawing/2014/main" id="{061B4A54-9F9D-62E3-967D-FD476234BCA6}"/>
                  </a:ext>
                </a:extLst>
              </p:cNvPr>
              <p:cNvSpPr>
                <a:spLocks/>
              </p:cNvSpPr>
              <p:nvPr/>
            </p:nvSpPr>
            <p:spPr bwMode="auto">
              <a:xfrm>
                <a:off x="2846" y="1952"/>
                <a:ext cx="7" cy="9"/>
              </a:xfrm>
              <a:custGeom>
                <a:avLst/>
                <a:gdLst>
                  <a:gd name="T0" fmla="*/ 7 w 7"/>
                  <a:gd name="T1" fmla="*/ 9 h 9"/>
                  <a:gd name="T2" fmla="*/ 3 w 7"/>
                  <a:gd name="T3" fmla="*/ 4 h 9"/>
                  <a:gd name="T4" fmla="*/ 0 w 7"/>
                  <a:gd name="T5" fmla="*/ 0 h 9"/>
                </a:gdLst>
                <a:ahLst/>
                <a:cxnLst>
                  <a:cxn ang="0">
                    <a:pos x="T0" y="T1"/>
                  </a:cxn>
                  <a:cxn ang="0">
                    <a:pos x="T2" y="T3"/>
                  </a:cxn>
                  <a:cxn ang="0">
                    <a:pos x="T4" y="T5"/>
                  </a:cxn>
                </a:cxnLst>
                <a:rect l="0" t="0" r="r" b="b"/>
                <a:pathLst>
                  <a:path w="7" h="9">
                    <a:moveTo>
                      <a:pt x="7" y="9"/>
                    </a:moveTo>
                    <a:lnTo>
                      <a:pt x="3" y="4"/>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10" name="Freeform 142">
                <a:extLst>
                  <a:ext uri="{FF2B5EF4-FFF2-40B4-BE49-F238E27FC236}">
                    <a16:creationId xmlns:a16="http://schemas.microsoft.com/office/drawing/2014/main" id="{D3FFA432-91A0-6BAE-CC51-90ABB8CE3FBF}"/>
                  </a:ext>
                </a:extLst>
              </p:cNvPr>
              <p:cNvSpPr>
                <a:spLocks/>
              </p:cNvSpPr>
              <p:nvPr/>
            </p:nvSpPr>
            <p:spPr bwMode="auto">
              <a:xfrm>
                <a:off x="2853" y="1961"/>
                <a:ext cx="2" cy="12"/>
              </a:xfrm>
              <a:custGeom>
                <a:avLst/>
                <a:gdLst>
                  <a:gd name="T0" fmla="*/ 2 w 2"/>
                  <a:gd name="T1" fmla="*/ 12 h 12"/>
                  <a:gd name="T2" fmla="*/ 2 w 2"/>
                  <a:gd name="T3" fmla="*/ 4 h 12"/>
                  <a:gd name="T4" fmla="*/ 0 w 2"/>
                  <a:gd name="T5" fmla="*/ 0 h 12"/>
                </a:gdLst>
                <a:ahLst/>
                <a:cxnLst>
                  <a:cxn ang="0">
                    <a:pos x="T0" y="T1"/>
                  </a:cxn>
                  <a:cxn ang="0">
                    <a:pos x="T2" y="T3"/>
                  </a:cxn>
                  <a:cxn ang="0">
                    <a:pos x="T4" y="T5"/>
                  </a:cxn>
                </a:cxnLst>
                <a:rect l="0" t="0" r="r" b="b"/>
                <a:pathLst>
                  <a:path w="2" h="12">
                    <a:moveTo>
                      <a:pt x="2" y="12"/>
                    </a:moveTo>
                    <a:lnTo>
                      <a:pt x="2" y="4"/>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11" name="Freeform 143">
                <a:extLst>
                  <a:ext uri="{FF2B5EF4-FFF2-40B4-BE49-F238E27FC236}">
                    <a16:creationId xmlns:a16="http://schemas.microsoft.com/office/drawing/2014/main" id="{E7C58878-934A-4A59-D9EE-A33934F98905}"/>
                  </a:ext>
                </a:extLst>
              </p:cNvPr>
              <p:cNvSpPr>
                <a:spLocks/>
              </p:cNvSpPr>
              <p:nvPr/>
            </p:nvSpPr>
            <p:spPr bwMode="auto">
              <a:xfrm>
                <a:off x="2855" y="1973"/>
                <a:ext cx="2" cy="9"/>
              </a:xfrm>
              <a:custGeom>
                <a:avLst/>
                <a:gdLst>
                  <a:gd name="T0" fmla="*/ 0 w 2"/>
                  <a:gd name="T1" fmla="*/ 9 h 9"/>
                  <a:gd name="T2" fmla="*/ 2 w 2"/>
                  <a:gd name="T3" fmla="*/ 5 h 9"/>
                  <a:gd name="T4" fmla="*/ 0 w 2"/>
                  <a:gd name="T5" fmla="*/ 0 h 9"/>
                </a:gdLst>
                <a:ahLst/>
                <a:cxnLst>
                  <a:cxn ang="0">
                    <a:pos x="T0" y="T1"/>
                  </a:cxn>
                  <a:cxn ang="0">
                    <a:pos x="T2" y="T3"/>
                  </a:cxn>
                  <a:cxn ang="0">
                    <a:pos x="T4" y="T5"/>
                  </a:cxn>
                </a:cxnLst>
                <a:rect l="0" t="0" r="r" b="b"/>
                <a:pathLst>
                  <a:path w="2" h="9">
                    <a:moveTo>
                      <a:pt x="0" y="9"/>
                    </a:moveTo>
                    <a:lnTo>
                      <a:pt x="2" y="5"/>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12" name="Freeform 144">
                <a:extLst>
                  <a:ext uri="{FF2B5EF4-FFF2-40B4-BE49-F238E27FC236}">
                    <a16:creationId xmlns:a16="http://schemas.microsoft.com/office/drawing/2014/main" id="{5E615D27-0B78-A49E-0E8C-8D8E9A6C601E}"/>
                  </a:ext>
                </a:extLst>
              </p:cNvPr>
              <p:cNvSpPr>
                <a:spLocks/>
              </p:cNvSpPr>
              <p:nvPr/>
            </p:nvSpPr>
            <p:spPr bwMode="auto">
              <a:xfrm>
                <a:off x="2849" y="1982"/>
                <a:ext cx="6" cy="11"/>
              </a:xfrm>
              <a:custGeom>
                <a:avLst/>
                <a:gdLst>
                  <a:gd name="T0" fmla="*/ 0 w 6"/>
                  <a:gd name="T1" fmla="*/ 11 h 11"/>
                  <a:gd name="T2" fmla="*/ 4 w 6"/>
                  <a:gd name="T3" fmla="*/ 7 h 11"/>
                  <a:gd name="T4" fmla="*/ 6 w 6"/>
                  <a:gd name="T5" fmla="*/ 0 h 11"/>
                </a:gdLst>
                <a:ahLst/>
                <a:cxnLst>
                  <a:cxn ang="0">
                    <a:pos x="T0" y="T1"/>
                  </a:cxn>
                  <a:cxn ang="0">
                    <a:pos x="T2" y="T3"/>
                  </a:cxn>
                  <a:cxn ang="0">
                    <a:pos x="T4" y="T5"/>
                  </a:cxn>
                </a:cxnLst>
                <a:rect l="0" t="0" r="r" b="b"/>
                <a:pathLst>
                  <a:path w="6" h="11">
                    <a:moveTo>
                      <a:pt x="0" y="11"/>
                    </a:moveTo>
                    <a:lnTo>
                      <a:pt x="4" y="7"/>
                    </a:lnTo>
                    <a:lnTo>
                      <a:pt x="6"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13" name="Freeform 145">
                <a:extLst>
                  <a:ext uri="{FF2B5EF4-FFF2-40B4-BE49-F238E27FC236}">
                    <a16:creationId xmlns:a16="http://schemas.microsoft.com/office/drawing/2014/main" id="{DDDECA77-88AE-4391-B892-DE7D10F65FB8}"/>
                  </a:ext>
                </a:extLst>
              </p:cNvPr>
              <p:cNvSpPr>
                <a:spLocks/>
              </p:cNvSpPr>
              <p:nvPr/>
            </p:nvSpPr>
            <p:spPr bwMode="auto">
              <a:xfrm>
                <a:off x="2849" y="1969"/>
                <a:ext cx="356" cy="50"/>
              </a:xfrm>
              <a:custGeom>
                <a:avLst/>
                <a:gdLst>
                  <a:gd name="T0" fmla="*/ 0 w 356"/>
                  <a:gd name="T1" fmla="*/ 26 h 50"/>
                  <a:gd name="T2" fmla="*/ 153 w 356"/>
                  <a:gd name="T3" fmla="*/ 26 h 50"/>
                  <a:gd name="T4" fmla="*/ 153 w 356"/>
                  <a:gd name="T5" fmla="*/ 0 h 50"/>
                  <a:gd name="T6" fmla="*/ 356 w 356"/>
                  <a:gd name="T7" fmla="*/ 0 h 50"/>
                  <a:gd name="T8" fmla="*/ 356 w 356"/>
                  <a:gd name="T9" fmla="*/ 50 h 50"/>
                  <a:gd name="T10" fmla="*/ 153 w 356"/>
                  <a:gd name="T11" fmla="*/ 50 h 50"/>
                  <a:gd name="T12" fmla="*/ 153 w 356"/>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356" h="50">
                    <a:moveTo>
                      <a:pt x="0" y="26"/>
                    </a:moveTo>
                    <a:lnTo>
                      <a:pt x="153" y="26"/>
                    </a:lnTo>
                    <a:lnTo>
                      <a:pt x="153" y="0"/>
                    </a:lnTo>
                    <a:lnTo>
                      <a:pt x="356" y="0"/>
                    </a:lnTo>
                    <a:lnTo>
                      <a:pt x="356" y="50"/>
                    </a:lnTo>
                    <a:lnTo>
                      <a:pt x="153" y="50"/>
                    </a:lnTo>
                    <a:lnTo>
                      <a:pt x="153"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14" name="Freeform 146">
                <a:extLst>
                  <a:ext uri="{FF2B5EF4-FFF2-40B4-BE49-F238E27FC236}">
                    <a16:creationId xmlns:a16="http://schemas.microsoft.com/office/drawing/2014/main" id="{C04B89F6-C069-5563-898B-C7135E55BFC8}"/>
                  </a:ext>
                </a:extLst>
              </p:cNvPr>
              <p:cNvSpPr>
                <a:spLocks/>
              </p:cNvSpPr>
              <p:nvPr/>
            </p:nvSpPr>
            <p:spPr bwMode="auto">
              <a:xfrm>
                <a:off x="2063" y="1766"/>
                <a:ext cx="406" cy="432"/>
              </a:xfrm>
              <a:custGeom>
                <a:avLst/>
                <a:gdLst>
                  <a:gd name="T0" fmla="*/ 0 w 406"/>
                  <a:gd name="T1" fmla="*/ 0 h 432"/>
                  <a:gd name="T2" fmla="*/ 406 w 406"/>
                  <a:gd name="T3" fmla="*/ 0 h 432"/>
                  <a:gd name="T4" fmla="*/ 406 w 406"/>
                  <a:gd name="T5" fmla="*/ 432 h 432"/>
                </a:gdLst>
                <a:ahLst/>
                <a:cxnLst>
                  <a:cxn ang="0">
                    <a:pos x="T0" y="T1"/>
                  </a:cxn>
                  <a:cxn ang="0">
                    <a:pos x="T2" y="T3"/>
                  </a:cxn>
                  <a:cxn ang="0">
                    <a:pos x="T4" y="T5"/>
                  </a:cxn>
                </a:cxnLst>
                <a:rect l="0" t="0" r="r" b="b"/>
                <a:pathLst>
                  <a:path w="406" h="432">
                    <a:moveTo>
                      <a:pt x="0" y="0"/>
                    </a:moveTo>
                    <a:lnTo>
                      <a:pt x="406" y="0"/>
                    </a:lnTo>
                    <a:lnTo>
                      <a:pt x="406" y="43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15" name="Line 147">
                <a:extLst>
                  <a:ext uri="{FF2B5EF4-FFF2-40B4-BE49-F238E27FC236}">
                    <a16:creationId xmlns:a16="http://schemas.microsoft.com/office/drawing/2014/main" id="{4ABCD778-DBBF-ADED-4FD3-2FAF4F74280D}"/>
                  </a:ext>
                </a:extLst>
              </p:cNvPr>
              <p:cNvSpPr>
                <a:spLocks noChangeShapeType="1"/>
              </p:cNvSpPr>
              <p:nvPr/>
            </p:nvSpPr>
            <p:spPr bwMode="auto">
              <a:xfrm>
                <a:off x="2393" y="2198"/>
                <a:ext cx="151" cy="1"/>
              </a:xfrm>
              <a:prstGeom prst="line">
                <a:avLst/>
              </a:prstGeom>
              <a:noFill/>
              <a:ln w="555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16" name="Line 148">
                <a:extLst>
                  <a:ext uri="{FF2B5EF4-FFF2-40B4-BE49-F238E27FC236}">
                    <a16:creationId xmlns:a16="http://schemas.microsoft.com/office/drawing/2014/main" id="{37833CBC-E7B4-DC2E-B604-AC205E9A903F}"/>
                  </a:ext>
                </a:extLst>
              </p:cNvPr>
              <p:cNvSpPr>
                <a:spLocks noChangeShapeType="1"/>
              </p:cNvSpPr>
              <p:nvPr/>
            </p:nvSpPr>
            <p:spPr bwMode="auto">
              <a:xfrm flipH="1">
                <a:off x="2393" y="2247"/>
                <a:ext cx="151" cy="1"/>
              </a:xfrm>
              <a:prstGeom prst="line">
                <a:avLst/>
              </a:prstGeom>
              <a:noFill/>
              <a:ln w="5556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17" name="Freeform 149">
                <a:extLst>
                  <a:ext uri="{FF2B5EF4-FFF2-40B4-BE49-F238E27FC236}">
                    <a16:creationId xmlns:a16="http://schemas.microsoft.com/office/drawing/2014/main" id="{C80DB35C-8A1A-3401-C6AC-6AD795C8F0F8}"/>
                  </a:ext>
                </a:extLst>
              </p:cNvPr>
              <p:cNvSpPr>
                <a:spLocks/>
              </p:cNvSpPr>
              <p:nvPr/>
            </p:nvSpPr>
            <p:spPr bwMode="auto">
              <a:xfrm>
                <a:off x="1072" y="2653"/>
                <a:ext cx="1397" cy="73"/>
              </a:xfrm>
              <a:custGeom>
                <a:avLst/>
                <a:gdLst>
                  <a:gd name="T0" fmla="*/ 0 w 1397"/>
                  <a:gd name="T1" fmla="*/ 73 h 73"/>
                  <a:gd name="T2" fmla="*/ 1397 w 1397"/>
                  <a:gd name="T3" fmla="*/ 73 h 73"/>
                  <a:gd name="T4" fmla="*/ 1397 w 1397"/>
                  <a:gd name="T5" fmla="*/ 0 h 73"/>
                </a:gdLst>
                <a:ahLst/>
                <a:cxnLst>
                  <a:cxn ang="0">
                    <a:pos x="T0" y="T1"/>
                  </a:cxn>
                  <a:cxn ang="0">
                    <a:pos x="T2" y="T3"/>
                  </a:cxn>
                  <a:cxn ang="0">
                    <a:pos x="T4" y="T5"/>
                  </a:cxn>
                </a:cxnLst>
                <a:rect l="0" t="0" r="r" b="b"/>
                <a:pathLst>
                  <a:path w="1397" h="73">
                    <a:moveTo>
                      <a:pt x="0" y="73"/>
                    </a:moveTo>
                    <a:lnTo>
                      <a:pt x="1397" y="73"/>
                    </a:lnTo>
                    <a:lnTo>
                      <a:pt x="1397"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18" name="Rectangle 150">
                <a:extLst>
                  <a:ext uri="{FF2B5EF4-FFF2-40B4-BE49-F238E27FC236}">
                    <a16:creationId xmlns:a16="http://schemas.microsoft.com/office/drawing/2014/main" id="{355513AD-661B-7537-B4B2-A01A093EA7F4}"/>
                  </a:ext>
                </a:extLst>
              </p:cNvPr>
              <p:cNvSpPr>
                <a:spLocks noChangeArrowheads="1"/>
              </p:cNvSpPr>
              <p:nvPr/>
            </p:nvSpPr>
            <p:spPr bwMode="auto">
              <a:xfrm>
                <a:off x="2692" y="1760"/>
                <a:ext cx="97" cy="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000" b="1" i="1">
                    <a:solidFill>
                      <a:srgbClr val="000000"/>
                    </a:solidFill>
                    <a:latin typeface="Arial" panose="020B0604020202020204" pitchFamily="34" charset="0"/>
                  </a:rPr>
                  <a:t>L</a:t>
                </a:r>
                <a:endParaRPr lang="en-US" altLang="en-US" sz="10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8519" name="Freeform 151">
                <a:extLst>
                  <a:ext uri="{FF2B5EF4-FFF2-40B4-BE49-F238E27FC236}">
                    <a16:creationId xmlns:a16="http://schemas.microsoft.com/office/drawing/2014/main" id="{5A3B5304-773E-AF26-796D-7C71652AE1BA}"/>
                  </a:ext>
                </a:extLst>
              </p:cNvPr>
              <p:cNvSpPr>
                <a:spLocks/>
              </p:cNvSpPr>
              <p:nvPr/>
            </p:nvSpPr>
            <p:spPr bwMode="auto">
              <a:xfrm>
                <a:off x="3270" y="2476"/>
                <a:ext cx="10" cy="4"/>
              </a:xfrm>
              <a:custGeom>
                <a:avLst/>
                <a:gdLst>
                  <a:gd name="T0" fmla="*/ 0 w 10"/>
                  <a:gd name="T1" fmla="*/ 4 h 4"/>
                  <a:gd name="T2" fmla="*/ 6 w 10"/>
                  <a:gd name="T3" fmla="*/ 2 h 4"/>
                  <a:gd name="T4" fmla="*/ 10 w 10"/>
                  <a:gd name="T5" fmla="*/ 0 h 4"/>
                </a:gdLst>
                <a:ahLst/>
                <a:cxnLst>
                  <a:cxn ang="0">
                    <a:pos x="T0" y="T1"/>
                  </a:cxn>
                  <a:cxn ang="0">
                    <a:pos x="T2" y="T3"/>
                  </a:cxn>
                  <a:cxn ang="0">
                    <a:pos x="T4" y="T5"/>
                  </a:cxn>
                </a:cxnLst>
                <a:rect l="0" t="0" r="r" b="b"/>
                <a:pathLst>
                  <a:path w="10" h="4">
                    <a:moveTo>
                      <a:pt x="0" y="4"/>
                    </a:moveTo>
                    <a:lnTo>
                      <a:pt x="6" y="2"/>
                    </a:lnTo>
                    <a:lnTo>
                      <a:pt x="1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20" name="Freeform 152">
                <a:extLst>
                  <a:ext uri="{FF2B5EF4-FFF2-40B4-BE49-F238E27FC236}">
                    <a16:creationId xmlns:a16="http://schemas.microsoft.com/office/drawing/2014/main" id="{84B7EFA7-87FE-7969-2E0A-38A9CF5BAAEF}"/>
                  </a:ext>
                </a:extLst>
              </p:cNvPr>
              <p:cNvSpPr>
                <a:spLocks/>
              </p:cNvSpPr>
              <p:nvPr/>
            </p:nvSpPr>
            <p:spPr bwMode="auto">
              <a:xfrm>
                <a:off x="3261" y="2480"/>
                <a:ext cx="9" cy="3"/>
              </a:xfrm>
              <a:custGeom>
                <a:avLst/>
                <a:gdLst>
                  <a:gd name="T0" fmla="*/ 0 w 9"/>
                  <a:gd name="T1" fmla="*/ 0 h 3"/>
                  <a:gd name="T2" fmla="*/ 4 w 9"/>
                  <a:gd name="T3" fmla="*/ 3 h 3"/>
                  <a:gd name="T4" fmla="*/ 9 w 9"/>
                  <a:gd name="T5" fmla="*/ 0 h 3"/>
                </a:gdLst>
                <a:ahLst/>
                <a:cxnLst>
                  <a:cxn ang="0">
                    <a:pos x="T0" y="T1"/>
                  </a:cxn>
                  <a:cxn ang="0">
                    <a:pos x="T2" y="T3"/>
                  </a:cxn>
                  <a:cxn ang="0">
                    <a:pos x="T4" y="T5"/>
                  </a:cxn>
                </a:cxnLst>
                <a:rect l="0" t="0" r="r" b="b"/>
                <a:pathLst>
                  <a:path w="9" h="3">
                    <a:moveTo>
                      <a:pt x="0" y="0"/>
                    </a:moveTo>
                    <a:lnTo>
                      <a:pt x="4" y="3"/>
                    </a:lnTo>
                    <a:lnTo>
                      <a:pt x="9"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21" name="Freeform 153">
                <a:extLst>
                  <a:ext uri="{FF2B5EF4-FFF2-40B4-BE49-F238E27FC236}">
                    <a16:creationId xmlns:a16="http://schemas.microsoft.com/office/drawing/2014/main" id="{42D7025A-6668-5EE1-3DC1-9B50D4374938}"/>
                  </a:ext>
                </a:extLst>
              </p:cNvPr>
              <p:cNvSpPr>
                <a:spLocks/>
              </p:cNvSpPr>
              <p:nvPr/>
            </p:nvSpPr>
            <p:spPr bwMode="auto">
              <a:xfrm>
                <a:off x="3248" y="2478"/>
                <a:ext cx="13" cy="2"/>
              </a:xfrm>
              <a:custGeom>
                <a:avLst/>
                <a:gdLst>
                  <a:gd name="T0" fmla="*/ 0 w 13"/>
                  <a:gd name="T1" fmla="*/ 0 h 2"/>
                  <a:gd name="T2" fmla="*/ 6 w 13"/>
                  <a:gd name="T3" fmla="*/ 2 h 2"/>
                  <a:gd name="T4" fmla="*/ 13 w 13"/>
                  <a:gd name="T5" fmla="*/ 2 h 2"/>
                </a:gdLst>
                <a:ahLst/>
                <a:cxnLst>
                  <a:cxn ang="0">
                    <a:pos x="T0" y="T1"/>
                  </a:cxn>
                  <a:cxn ang="0">
                    <a:pos x="T2" y="T3"/>
                  </a:cxn>
                  <a:cxn ang="0">
                    <a:pos x="T4" y="T5"/>
                  </a:cxn>
                </a:cxnLst>
                <a:rect l="0" t="0" r="r" b="b"/>
                <a:pathLst>
                  <a:path w="13" h="2">
                    <a:moveTo>
                      <a:pt x="0" y="0"/>
                    </a:moveTo>
                    <a:lnTo>
                      <a:pt x="6" y="2"/>
                    </a:lnTo>
                    <a:lnTo>
                      <a:pt x="13" y="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22" name="Freeform 154">
                <a:extLst>
                  <a:ext uri="{FF2B5EF4-FFF2-40B4-BE49-F238E27FC236}">
                    <a16:creationId xmlns:a16="http://schemas.microsoft.com/office/drawing/2014/main" id="{BAF2F00C-4CD2-6F43-93D0-F37D5F27617F}"/>
                  </a:ext>
                </a:extLst>
              </p:cNvPr>
              <p:cNvSpPr>
                <a:spLocks/>
              </p:cNvSpPr>
              <p:nvPr/>
            </p:nvSpPr>
            <p:spPr bwMode="auto">
              <a:xfrm>
                <a:off x="3239" y="2472"/>
                <a:ext cx="9" cy="6"/>
              </a:xfrm>
              <a:custGeom>
                <a:avLst/>
                <a:gdLst>
                  <a:gd name="T0" fmla="*/ 0 w 9"/>
                  <a:gd name="T1" fmla="*/ 0 h 6"/>
                  <a:gd name="T2" fmla="*/ 5 w 9"/>
                  <a:gd name="T3" fmla="*/ 4 h 6"/>
                  <a:gd name="T4" fmla="*/ 9 w 9"/>
                  <a:gd name="T5" fmla="*/ 6 h 6"/>
                </a:gdLst>
                <a:ahLst/>
                <a:cxnLst>
                  <a:cxn ang="0">
                    <a:pos x="T0" y="T1"/>
                  </a:cxn>
                  <a:cxn ang="0">
                    <a:pos x="T2" y="T3"/>
                  </a:cxn>
                  <a:cxn ang="0">
                    <a:pos x="T4" y="T5"/>
                  </a:cxn>
                </a:cxnLst>
                <a:rect l="0" t="0" r="r" b="b"/>
                <a:pathLst>
                  <a:path w="9" h="6">
                    <a:moveTo>
                      <a:pt x="0" y="0"/>
                    </a:moveTo>
                    <a:lnTo>
                      <a:pt x="5" y="4"/>
                    </a:lnTo>
                    <a:lnTo>
                      <a:pt x="9" y="6"/>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23" name="Freeform 155">
                <a:extLst>
                  <a:ext uri="{FF2B5EF4-FFF2-40B4-BE49-F238E27FC236}">
                    <a16:creationId xmlns:a16="http://schemas.microsoft.com/office/drawing/2014/main" id="{6BDF18D2-6FF7-B3D9-C140-4BAF8A13AC7B}"/>
                  </a:ext>
                </a:extLst>
              </p:cNvPr>
              <p:cNvSpPr>
                <a:spLocks/>
              </p:cNvSpPr>
              <p:nvPr/>
            </p:nvSpPr>
            <p:spPr bwMode="auto">
              <a:xfrm>
                <a:off x="3233" y="2461"/>
                <a:ext cx="6" cy="11"/>
              </a:xfrm>
              <a:custGeom>
                <a:avLst/>
                <a:gdLst>
                  <a:gd name="T0" fmla="*/ 0 w 6"/>
                  <a:gd name="T1" fmla="*/ 0 h 11"/>
                  <a:gd name="T2" fmla="*/ 2 w 6"/>
                  <a:gd name="T3" fmla="*/ 7 h 11"/>
                  <a:gd name="T4" fmla="*/ 6 w 6"/>
                  <a:gd name="T5" fmla="*/ 11 h 11"/>
                </a:gdLst>
                <a:ahLst/>
                <a:cxnLst>
                  <a:cxn ang="0">
                    <a:pos x="T0" y="T1"/>
                  </a:cxn>
                  <a:cxn ang="0">
                    <a:pos x="T2" y="T3"/>
                  </a:cxn>
                  <a:cxn ang="0">
                    <a:pos x="T4" y="T5"/>
                  </a:cxn>
                </a:cxnLst>
                <a:rect l="0" t="0" r="r" b="b"/>
                <a:pathLst>
                  <a:path w="6" h="11">
                    <a:moveTo>
                      <a:pt x="0" y="0"/>
                    </a:moveTo>
                    <a:lnTo>
                      <a:pt x="2" y="7"/>
                    </a:lnTo>
                    <a:lnTo>
                      <a:pt x="6" y="11"/>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24" name="Freeform 156">
                <a:extLst>
                  <a:ext uri="{FF2B5EF4-FFF2-40B4-BE49-F238E27FC236}">
                    <a16:creationId xmlns:a16="http://schemas.microsoft.com/office/drawing/2014/main" id="{91AB38EF-F469-90F9-FF4E-35DC05FA11F0}"/>
                  </a:ext>
                </a:extLst>
              </p:cNvPr>
              <p:cNvSpPr>
                <a:spLocks/>
              </p:cNvSpPr>
              <p:nvPr/>
            </p:nvSpPr>
            <p:spPr bwMode="auto">
              <a:xfrm>
                <a:off x="3231" y="2450"/>
                <a:ext cx="2" cy="11"/>
              </a:xfrm>
              <a:custGeom>
                <a:avLst/>
                <a:gdLst>
                  <a:gd name="T0" fmla="*/ 0 w 2"/>
                  <a:gd name="T1" fmla="*/ 0 h 11"/>
                  <a:gd name="T2" fmla="*/ 0 w 2"/>
                  <a:gd name="T3" fmla="*/ 7 h 11"/>
                  <a:gd name="T4" fmla="*/ 2 w 2"/>
                  <a:gd name="T5" fmla="*/ 11 h 11"/>
                </a:gdLst>
                <a:ahLst/>
                <a:cxnLst>
                  <a:cxn ang="0">
                    <a:pos x="T0" y="T1"/>
                  </a:cxn>
                  <a:cxn ang="0">
                    <a:pos x="T2" y="T3"/>
                  </a:cxn>
                  <a:cxn ang="0">
                    <a:pos x="T4" y="T5"/>
                  </a:cxn>
                </a:cxnLst>
                <a:rect l="0" t="0" r="r" b="b"/>
                <a:pathLst>
                  <a:path w="2" h="11">
                    <a:moveTo>
                      <a:pt x="0" y="0"/>
                    </a:moveTo>
                    <a:lnTo>
                      <a:pt x="0" y="7"/>
                    </a:lnTo>
                    <a:lnTo>
                      <a:pt x="2" y="11"/>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25" name="Freeform 157">
                <a:extLst>
                  <a:ext uri="{FF2B5EF4-FFF2-40B4-BE49-F238E27FC236}">
                    <a16:creationId xmlns:a16="http://schemas.microsoft.com/office/drawing/2014/main" id="{C865BD6C-A752-74F3-0D78-2458C1BE6EA4}"/>
                  </a:ext>
                </a:extLst>
              </p:cNvPr>
              <p:cNvSpPr>
                <a:spLocks/>
              </p:cNvSpPr>
              <p:nvPr/>
            </p:nvSpPr>
            <p:spPr bwMode="auto">
              <a:xfrm>
                <a:off x="3231" y="2439"/>
                <a:ext cx="2" cy="11"/>
              </a:xfrm>
              <a:custGeom>
                <a:avLst/>
                <a:gdLst>
                  <a:gd name="T0" fmla="*/ 2 w 2"/>
                  <a:gd name="T1" fmla="*/ 0 h 11"/>
                  <a:gd name="T2" fmla="*/ 0 w 2"/>
                  <a:gd name="T3" fmla="*/ 5 h 11"/>
                  <a:gd name="T4" fmla="*/ 0 w 2"/>
                  <a:gd name="T5" fmla="*/ 11 h 11"/>
                </a:gdLst>
                <a:ahLst/>
                <a:cxnLst>
                  <a:cxn ang="0">
                    <a:pos x="T0" y="T1"/>
                  </a:cxn>
                  <a:cxn ang="0">
                    <a:pos x="T2" y="T3"/>
                  </a:cxn>
                  <a:cxn ang="0">
                    <a:pos x="T4" y="T5"/>
                  </a:cxn>
                </a:cxnLst>
                <a:rect l="0" t="0" r="r" b="b"/>
                <a:pathLst>
                  <a:path w="2" h="11">
                    <a:moveTo>
                      <a:pt x="2" y="0"/>
                    </a:moveTo>
                    <a:lnTo>
                      <a:pt x="0" y="5"/>
                    </a:lnTo>
                    <a:lnTo>
                      <a:pt x="0" y="11"/>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26" name="Freeform 158">
                <a:extLst>
                  <a:ext uri="{FF2B5EF4-FFF2-40B4-BE49-F238E27FC236}">
                    <a16:creationId xmlns:a16="http://schemas.microsoft.com/office/drawing/2014/main" id="{0BAA5676-93A4-DE86-148D-5E0CA5991995}"/>
                  </a:ext>
                </a:extLst>
              </p:cNvPr>
              <p:cNvSpPr>
                <a:spLocks/>
              </p:cNvSpPr>
              <p:nvPr/>
            </p:nvSpPr>
            <p:spPr bwMode="auto">
              <a:xfrm>
                <a:off x="3233" y="2429"/>
                <a:ext cx="6" cy="10"/>
              </a:xfrm>
              <a:custGeom>
                <a:avLst/>
                <a:gdLst>
                  <a:gd name="T0" fmla="*/ 6 w 6"/>
                  <a:gd name="T1" fmla="*/ 0 h 10"/>
                  <a:gd name="T2" fmla="*/ 2 w 6"/>
                  <a:gd name="T3" fmla="*/ 4 h 10"/>
                  <a:gd name="T4" fmla="*/ 0 w 6"/>
                  <a:gd name="T5" fmla="*/ 10 h 10"/>
                </a:gdLst>
                <a:ahLst/>
                <a:cxnLst>
                  <a:cxn ang="0">
                    <a:pos x="T0" y="T1"/>
                  </a:cxn>
                  <a:cxn ang="0">
                    <a:pos x="T2" y="T3"/>
                  </a:cxn>
                  <a:cxn ang="0">
                    <a:pos x="T4" y="T5"/>
                  </a:cxn>
                </a:cxnLst>
                <a:rect l="0" t="0" r="r" b="b"/>
                <a:pathLst>
                  <a:path w="6" h="10">
                    <a:moveTo>
                      <a:pt x="6" y="0"/>
                    </a:moveTo>
                    <a:lnTo>
                      <a:pt x="2" y="4"/>
                    </a:lnTo>
                    <a:lnTo>
                      <a:pt x="0" y="1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27" name="Freeform 159">
                <a:extLst>
                  <a:ext uri="{FF2B5EF4-FFF2-40B4-BE49-F238E27FC236}">
                    <a16:creationId xmlns:a16="http://schemas.microsoft.com/office/drawing/2014/main" id="{A59DA465-3F90-6580-DAAC-1C426EC2F01C}"/>
                  </a:ext>
                </a:extLst>
              </p:cNvPr>
              <p:cNvSpPr>
                <a:spLocks/>
              </p:cNvSpPr>
              <p:nvPr/>
            </p:nvSpPr>
            <p:spPr bwMode="auto">
              <a:xfrm>
                <a:off x="3239" y="2420"/>
                <a:ext cx="9" cy="9"/>
              </a:xfrm>
              <a:custGeom>
                <a:avLst/>
                <a:gdLst>
                  <a:gd name="T0" fmla="*/ 9 w 9"/>
                  <a:gd name="T1" fmla="*/ 0 h 9"/>
                  <a:gd name="T2" fmla="*/ 5 w 9"/>
                  <a:gd name="T3" fmla="*/ 4 h 9"/>
                  <a:gd name="T4" fmla="*/ 0 w 9"/>
                  <a:gd name="T5" fmla="*/ 9 h 9"/>
                </a:gdLst>
                <a:ahLst/>
                <a:cxnLst>
                  <a:cxn ang="0">
                    <a:pos x="T0" y="T1"/>
                  </a:cxn>
                  <a:cxn ang="0">
                    <a:pos x="T2" y="T3"/>
                  </a:cxn>
                  <a:cxn ang="0">
                    <a:pos x="T4" y="T5"/>
                  </a:cxn>
                </a:cxnLst>
                <a:rect l="0" t="0" r="r" b="b"/>
                <a:pathLst>
                  <a:path w="9" h="9">
                    <a:moveTo>
                      <a:pt x="9" y="0"/>
                    </a:moveTo>
                    <a:lnTo>
                      <a:pt x="5" y="4"/>
                    </a:lnTo>
                    <a:lnTo>
                      <a:pt x="0" y="9"/>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28" name="Freeform 160">
                <a:extLst>
                  <a:ext uri="{FF2B5EF4-FFF2-40B4-BE49-F238E27FC236}">
                    <a16:creationId xmlns:a16="http://schemas.microsoft.com/office/drawing/2014/main" id="{8861987B-FED8-B6B2-E562-356FB7875141}"/>
                  </a:ext>
                </a:extLst>
              </p:cNvPr>
              <p:cNvSpPr>
                <a:spLocks/>
              </p:cNvSpPr>
              <p:nvPr/>
            </p:nvSpPr>
            <p:spPr bwMode="auto">
              <a:xfrm>
                <a:off x="3248" y="2418"/>
                <a:ext cx="13" cy="2"/>
              </a:xfrm>
              <a:custGeom>
                <a:avLst/>
                <a:gdLst>
                  <a:gd name="T0" fmla="*/ 13 w 13"/>
                  <a:gd name="T1" fmla="*/ 0 h 2"/>
                  <a:gd name="T2" fmla="*/ 6 w 13"/>
                  <a:gd name="T3" fmla="*/ 0 h 2"/>
                  <a:gd name="T4" fmla="*/ 0 w 13"/>
                  <a:gd name="T5" fmla="*/ 2 h 2"/>
                </a:gdLst>
                <a:ahLst/>
                <a:cxnLst>
                  <a:cxn ang="0">
                    <a:pos x="T0" y="T1"/>
                  </a:cxn>
                  <a:cxn ang="0">
                    <a:pos x="T2" y="T3"/>
                  </a:cxn>
                  <a:cxn ang="0">
                    <a:pos x="T4" y="T5"/>
                  </a:cxn>
                </a:cxnLst>
                <a:rect l="0" t="0" r="r" b="b"/>
                <a:pathLst>
                  <a:path w="13" h="2">
                    <a:moveTo>
                      <a:pt x="13" y="0"/>
                    </a:moveTo>
                    <a:lnTo>
                      <a:pt x="6" y="0"/>
                    </a:lnTo>
                    <a:lnTo>
                      <a:pt x="0" y="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29" name="Freeform 161">
                <a:extLst>
                  <a:ext uri="{FF2B5EF4-FFF2-40B4-BE49-F238E27FC236}">
                    <a16:creationId xmlns:a16="http://schemas.microsoft.com/office/drawing/2014/main" id="{676A70D0-C411-95D1-737D-023685BB58E3}"/>
                  </a:ext>
                </a:extLst>
              </p:cNvPr>
              <p:cNvSpPr>
                <a:spLocks/>
              </p:cNvSpPr>
              <p:nvPr/>
            </p:nvSpPr>
            <p:spPr bwMode="auto">
              <a:xfrm>
                <a:off x="3261" y="2418"/>
                <a:ext cx="17" cy="2"/>
              </a:xfrm>
              <a:custGeom>
                <a:avLst/>
                <a:gdLst>
                  <a:gd name="T0" fmla="*/ 17 w 17"/>
                  <a:gd name="T1" fmla="*/ 2 h 2"/>
                  <a:gd name="T2" fmla="*/ 9 w 17"/>
                  <a:gd name="T3" fmla="*/ 0 h 2"/>
                  <a:gd name="T4" fmla="*/ 0 w 17"/>
                  <a:gd name="T5" fmla="*/ 0 h 2"/>
                </a:gdLst>
                <a:ahLst/>
                <a:cxnLst>
                  <a:cxn ang="0">
                    <a:pos x="T0" y="T1"/>
                  </a:cxn>
                  <a:cxn ang="0">
                    <a:pos x="T2" y="T3"/>
                  </a:cxn>
                  <a:cxn ang="0">
                    <a:pos x="T4" y="T5"/>
                  </a:cxn>
                </a:cxnLst>
                <a:rect l="0" t="0" r="r" b="b"/>
                <a:pathLst>
                  <a:path w="17" h="2">
                    <a:moveTo>
                      <a:pt x="17" y="2"/>
                    </a:moveTo>
                    <a:lnTo>
                      <a:pt x="9" y="0"/>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30" name="Freeform 162">
                <a:extLst>
                  <a:ext uri="{FF2B5EF4-FFF2-40B4-BE49-F238E27FC236}">
                    <a16:creationId xmlns:a16="http://schemas.microsoft.com/office/drawing/2014/main" id="{5096E51F-15A7-CD44-5692-26E61033AB9F}"/>
                  </a:ext>
                </a:extLst>
              </p:cNvPr>
              <p:cNvSpPr>
                <a:spLocks/>
              </p:cNvSpPr>
              <p:nvPr/>
            </p:nvSpPr>
            <p:spPr bwMode="auto">
              <a:xfrm>
                <a:off x="3278" y="2420"/>
                <a:ext cx="2" cy="4"/>
              </a:xfrm>
              <a:custGeom>
                <a:avLst/>
                <a:gdLst>
                  <a:gd name="T0" fmla="*/ 2 w 2"/>
                  <a:gd name="T1" fmla="*/ 4 h 4"/>
                  <a:gd name="T2" fmla="*/ 2 w 2"/>
                  <a:gd name="T3" fmla="*/ 2 h 4"/>
                  <a:gd name="T4" fmla="*/ 0 w 2"/>
                  <a:gd name="T5" fmla="*/ 0 h 4"/>
                </a:gdLst>
                <a:ahLst/>
                <a:cxnLst>
                  <a:cxn ang="0">
                    <a:pos x="T0" y="T1"/>
                  </a:cxn>
                  <a:cxn ang="0">
                    <a:pos x="T2" y="T3"/>
                  </a:cxn>
                  <a:cxn ang="0">
                    <a:pos x="T4" y="T5"/>
                  </a:cxn>
                </a:cxnLst>
                <a:rect l="0" t="0" r="r" b="b"/>
                <a:pathLst>
                  <a:path w="2" h="4">
                    <a:moveTo>
                      <a:pt x="2" y="4"/>
                    </a:moveTo>
                    <a:lnTo>
                      <a:pt x="2" y="2"/>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31" name="Freeform 163">
                <a:extLst>
                  <a:ext uri="{FF2B5EF4-FFF2-40B4-BE49-F238E27FC236}">
                    <a16:creationId xmlns:a16="http://schemas.microsoft.com/office/drawing/2014/main" id="{4A2E6D2D-6BA4-0FE9-B31C-8A1103431D5C}"/>
                  </a:ext>
                </a:extLst>
              </p:cNvPr>
              <p:cNvSpPr>
                <a:spLocks/>
              </p:cNvSpPr>
              <p:nvPr/>
            </p:nvSpPr>
            <p:spPr bwMode="auto">
              <a:xfrm>
                <a:off x="3278" y="2424"/>
                <a:ext cx="2" cy="5"/>
              </a:xfrm>
              <a:custGeom>
                <a:avLst/>
                <a:gdLst>
                  <a:gd name="T0" fmla="*/ 0 w 2"/>
                  <a:gd name="T1" fmla="*/ 5 h 5"/>
                  <a:gd name="T2" fmla="*/ 2 w 2"/>
                  <a:gd name="T3" fmla="*/ 3 h 5"/>
                  <a:gd name="T4" fmla="*/ 2 w 2"/>
                  <a:gd name="T5" fmla="*/ 0 h 5"/>
                </a:gdLst>
                <a:ahLst/>
                <a:cxnLst>
                  <a:cxn ang="0">
                    <a:pos x="T0" y="T1"/>
                  </a:cxn>
                  <a:cxn ang="0">
                    <a:pos x="T2" y="T3"/>
                  </a:cxn>
                  <a:cxn ang="0">
                    <a:pos x="T4" y="T5"/>
                  </a:cxn>
                </a:cxnLst>
                <a:rect l="0" t="0" r="r" b="b"/>
                <a:pathLst>
                  <a:path w="2" h="5">
                    <a:moveTo>
                      <a:pt x="0" y="5"/>
                    </a:moveTo>
                    <a:lnTo>
                      <a:pt x="2" y="3"/>
                    </a:lnTo>
                    <a:lnTo>
                      <a:pt x="2"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32" name="Freeform 164">
                <a:extLst>
                  <a:ext uri="{FF2B5EF4-FFF2-40B4-BE49-F238E27FC236}">
                    <a16:creationId xmlns:a16="http://schemas.microsoft.com/office/drawing/2014/main" id="{0E2FC5E9-4B5C-A59D-3833-6E8F789398E2}"/>
                  </a:ext>
                </a:extLst>
              </p:cNvPr>
              <p:cNvSpPr>
                <a:spLocks/>
              </p:cNvSpPr>
              <p:nvPr/>
            </p:nvSpPr>
            <p:spPr bwMode="auto">
              <a:xfrm>
                <a:off x="3261" y="2429"/>
                <a:ext cx="17" cy="2"/>
              </a:xfrm>
              <a:custGeom>
                <a:avLst/>
                <a:gdLst>
                  <a:gd name="T0" fmla="*/ 0 w 17"/>
                  <a:gd name="T1" fmla="*/ 2 h 2"/>
                  <a:gd name="T2" fmla="*/ 9 w 17"/>
                  <a:gd name="T3" fmla="*/ 2 h 2"/>
                  <a:gd name="T4" fmla="*/ 17 w 17"/>
                  <a:gd name="T5" fmla="*/ 0 h 2"/>
                </a:gdLst>
                <a:ahLst/>
                <a:cxnLst>
                  <a:cxn ang="0">
                    <a:pos x="T0" y="T1"/>
                  </a:cxn>
                  <a:cxn ang="0">
                    <a:pos x="T2" y="T3"/>
                  </a:cxn>
                  <a:cxn ang="0">
                    <a:pos x="T4" y="T5"/>
                  </a:cxn>
                </a:cxnLst>
                <a:rect l="0" t="0" r="r" b="b"/>
                <a:pathLst>
                  <a:path w="17" h="2">
                    <a:moveTo>
                      <a:pt x="0" y="2"/>
                    </a:moveTo>
                    <a:lnTo>
                      <a:pt x="9" y="2"/>
                    </a:lnTo>
                    <a:lnTo>
                      <a:pt x="17"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33" name="Freeform 165">
                <a:extLst>
                  <a:ext uri="{FF2B5EF4-FFF2-40B4-BE49-F238E27FC236}">
                    <a16:creationId xmlns:a16="http://schemas.microsoft.com/office/drawing/2014/main" id="{CD028A86-E913-26B8-1517-08E7952A37EE}"/>
                  </a:ext>
                </a:extLst>
              </p:cNvPr>
              <p:cNvSpPr>
                <a:spLocks/>
              </p:cNvSpPr>
              <p:nvPr/>
            </p:nvSpPr>
            <p:spPr bwMode="auto">
              <a:xfrm>
                <a:off x="3248" y="2429"/>
                <a:ext cx="13" cy="2"/>
              </a:xfrm>
              <a:custGeom>
                <a:avLst/>
                <a:gdLst>
                  <a:gd name="T0" fmla="*/ 0 w 13"/>
                  <a:gd name="T1" fmla="*/ 0 h 2"/>
                  <a:gd name="T2" fmla="*/ 6 w 13"/>
                  <a:gd name="T3" fmla="*/ 2 h 2"/>
                  <a:gd name="T4" fmla="*/ 13 w 13"/>
                  <a:gd name="T5" fmla="*/ 2 h 2"/>
                </a:gdLst>
                <a:ahLst/>
                <a:cxnLst>
                  <a:cxn ang="0">
                    <a:pos x="T0" y="T1"/>
                  </a:cxn>
                  <a:cxn ang="0">
                    <a:pos x="T2" y="T3"/>
                  </a:cxn>
                  <a:cxn ang="0">
                    <a:pos x="T4" y="T5"/>
                  </a:cxn>
                </a:cxnLst>
                <a:rect l="0" t="0" r="r" b="b"/>
                <a:pathLst>
                  <a:path w="13" h="2">
                    <a:moveTo>
                      <a:pt x="0" y="0"/>
                    </a:moveTo>
                    <a:lnTo>
                      <a:pt x="6" y="2"/>
                    </a:lnTo>
                    <a:lnTo>
                      <a:pt x="13" y="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34" name="Freeform 166">
                <a:extLst>
                  <a:ext uri="{FF2B5EF4-FFF2-40B4-BE49-F238E27FC236}">
                    <a16:creationId xmlns:a16="http://schemas.microsoft.com/office/drawing/2014/main" id="{3B77314C-C681-0752-9F3C-D8304C23EF2F}"/>
                  </a:ext>
                </a:extLst>
              </p:cNvPr>
              <p:cNvSpPr>
                <a:spLocks/>
              </p:cNvSpPr>
              <p:nvPr/>
            </p:nvSpPr>
            <p:spPr bwMode="auto">
              <a:xfrm>
                <a:off x="3239" y="2422"/>
                <a:ext cx="9" cy="7"/>
              </a:xfrm>
              <a:custGeom>
                <a:avLst/>
                <a:gdLst>
                  <a:gd name="T0" fmla="*/ 0 w 9"/>
                  <a:gd name="T1" fmla="*/ 0 h 7"/>
                  <a:gd name="T2" fmla="*/ 5 w 9"/>
                  <a:gd name="T3" fmla="*/ 2 h 7"/>
                  <a:gd name="T4" fmla="*/ 9 w 9"/>
                  <a:gd name="T5" fmla="*/ 7 h 7"/>
                </a:gdLst>
                <a:ahLst/>
                <a:cxnLst>
                  <a:cxn ang="0">
                    <a:pos x="T0" y="T1"/>
                  </a:cxn>
                  <a:cxn ang="0">
                    <a:pos x="T2" y="T3"/>
                  </a:cxn>
                  <a:cxn ang="0">
                    <a:pos x="T4" y="T5"/>
                  </a:cxn>
                </a:cxnLst>
                <a:rect l="0" t="0" r="r" b="b"/>
                <a:pathLst>
                  <a:path w="9" h="7">
                    <a:moveTo>
                      <a:pt x="0" y="0"/>
                    </a:moveTo>
                    <a:lnTo>
                      <a:pt x="5" y="2"/>
                    </a:lnTo>
                    <a:lnTo>
                      <a:pt x="9" y="7"/>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35" name="Freeform 167">
                <a:extLst>
                  <a:ext uri="{FF2B5EF4-FFF2-40B4-BE49-F238E27FC236}">
                    <a16:creationId xmlns:a16="http://schemas.microsoft.com/office/drawing/2014/main" id="{93FF092D-616A-947E-8093-D855929460F8}"/>
                  </a:ext>
                </a:extLst>
              </p:cNvPr>
              <p:cNvSpPr>
                <a:spLocks/>
              </p:cNvSpPr>
              <p:nvPr/>
            </p:nvSpPr>
            <p:spPr bwMode="auto">
              <a:xfrm>
                <a:off x="3233" y="2411"/>
                <a:ext cx="6" cy="11"/>
              </a:xfrm>
              <a:custGeom>
                <a:avLst/>
                <a:gdLst>
                  <a:gd name="T0" fmla="*/ 0 w 6"/>
                  <a:gd name="T1" fmla="*/ 0 h 11"/>
                  <a:gd name="T2" fmla="*/ 2 w 6"/>
                  <a:gd name="T3" fmla="*/ 7 h 11"/>
                  <a:gd name="T4" fmla="*/ 6 w 6"/>
                  <a:gd name="T5" fmla="*/ 11 h 11"/>
                </a:gdLst>
                <a:ahLst/>
                <a:cxnLst>
                  <a:cxn ang="0">
                    <a:pos x="T0" y="T1"/>
                  </a:cxn>
                  <a:cxn ang="0">
                    <a:pos x="T2" y="T3"/>
                  </a:cxn>
                  <a:cxn ang="0">
                    <a:pos x="T4" y="T5"/>
                  </a:cxn>
                </a:cxnLst>
                <a:rect l="0" t="0" r="r" b="b"/>
                <a:pathLst>
                  <a:path w="6" h="11">
                    <a:moveTo>
                      <a:pt x="0" y="0"/>
                    </a:moveTo>
                    <a:lnTo>
                      <a:pt x="2" y="7"/>
                    </a:lnTo>
                    <a:lnTo>
                      <a:pt x="6" y="11"/>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36" name="Freeform 168">
                <a:extLst>
                  <a:ext uri="{FF2B5EF4-FFF2-40B4-BE49-F238E27FC236}">
                    <a16:creationId xmlns:a16="http://schemas.microsoft.com/office/drawing/2014/main" id="{029EA707-1829-27C0-0FBC-6AF087AB41B0}"/>
                  </a:ext>
                </a:extLst>
              </p:cNvPr>
              <p:cNvSpPr>
                <a:spLocks/>
              </p:cNvSpPr>
              <p:nvPr/>
            </p:nvSpPr>
            <p:spPr bwMode="auto">
              <a:xfrm>
                <a:off x="3231" y="2401"/>
                <a:ext cx="2" cy="10"/>
              </a:xfrm>
              <a:custGeom>
                <a:avLst/>
                <a:gdLst>
                  <a:gd name="T0" fmla="*/ 0 w 2"/>
                  <a:gd name="T1" fmla="*/ 0 h 10"/>
                  <a:gd name="T2" fmla="*/ 0 w 2"/>
                  <a:gd name="T3" fmla="*/ 4 h 10"/>
                  <a:gd name="T4" fmla="*/ 2 w 2"/>
                  <a:gd name="T5" fmla="*/ 10 h 10"/>
                </a:gdLst>
                <a:ahLst/>
                <a:cxnLst>
                  <a:cxn ang="0">
                    <a:pos x="T0" y="T1"/>
                  </a:cxn>
                  <a:cxn ang="0">
                    <a:pos x="T2" y="T3"/>
                  </a:cxn>
                  <a:cxn ang="0">
                    <a:pos x="T4" y="T5"/>
                  </a:cxn>
                </a:cxnLst>
                <a:rect l="0" t="0" r="r" b="b"/>
                <a:pathLst>
                  <a:path w="2" h="10">
                    <a:moveTo>
                      <a:pt x="0" y="0"/>
                    </a:moveTo>
                    <a:lnTo>
                      <a:pt x="0" y="4"/>
                    </a:lnTo>
                    <a:lnTo>
                      <a:pt x="2" y="1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37" name="Freeform 169">
                <a:extLst>
                  <a:ext uri="{FF2B5EF4-FFF2-40B4-BE49-F238E27FC236}">
                    <a16:creationId xmlns:a16="http://schemas.microsoft.com/office/drawing/2014/main" id="{C176ABE1-0F0A-5436-C0A2-84BA4620B91F}"/>
                  </a:ext>
                </a:extLst>
              </p:cNvPr>
              <p:cNvSpPr>
                <a:spLocks/>
              </p:cNvSpPr>
              <p:nvPr/>
            </p:nvSpPr>
            <p:spPr bwMode="auto">
              <a:xfrm>
                <a:off x="3231" y="2388"/>
                <a:ext cx="2" cy="13"/>
              </a:xfrm>
              <a:custGeom>
                <a:avLst/>
                <a:gdLst>
                  <a:gd name="T0" fmla="*/ 2 w 2"/>
                  <a:gd name="T1" fmla="*/ 0 h 13"/>
                  <a:gd name="T2" fmla="*/ 0 w 2"/>
                  <a:gd name="T3" fmla="*/ 6 h 13"/>
                  <a:gd name="T4" fmla="*/ 0 w 2"/>
                  <a:gd name="T5" fmla="*/ 13 h 13"/>
                </a:gdLst>
                <a:ahLst/>
                <a:cxnLst>
                  <a:cxn ang="0">
                    <a:pos x="T0" y="T1"/>
                  </a:cxn>
                  <a:cxn ang="0">
                    <a:pos x="T2" y="T3"/>
                  </a:cxn>
                  <a:cxn ang="0">
                    <a:pos x="T4" y="T5"/>
                  </a:cxn>
                </a:cxnLst>
                <a:rect l="0" t="0" r="r" b="b"/>
                <a:pathLst>
                  <a:path w="2" h="13">
                    <a:moveTo>
                      <a:pt x="2" y="0"/>
                    </a:moveTo>
                    <a:lnTo>
                      <a:pt x="0" y="6"/>
                    </a:lnTo>
                    <a:lnTo>
                      <a:pt x="0" y="13"/>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38" name="Freeform 170">
                <a:extLst>
                  <a:ext uri="{FF2B5EF4-FFF2-40B4-BE49-F238E27FC236}">
                    <a16:creationId xmlns:a16="http://schemas.microsoft.com/office/drawing/2014/main" id="{2A77BB48-163F-CC56-991F-BD904F1078C4}"/>
                  </a:ext>
                </a:extLst>
              </p:cNvPr>
              <p:cNvSpPr>
                <a:spLocks/>
              </p:cNvSpPr>
              <p:nvPr/>
            </p:nvSpPr>
            <p:spPr bwMode="auto">
              <a:xfrm>
                <a:off x="3233" y="2379"/>
                <a:ext cx="6" cy="9"/>
              </a:xfrm>
              <a:custGeom>
                <a:avLst/>
                <a:gdLst>
                  <a:gd name="T0" fmla="*/ 6 w 6"/>
                  <a:gd name="T1" fmla="*/ 0 h 9"/>
                  <a:gd name="T2" fmla="*/ 2 w 6"/>
                  <a:gd name="T3" fmla="*/ 4 h 9"/>
                  <a:gd name="T4" fmla="*/ 0 w 6"/>
                  <a:gd name="T5" fmla="*/ 9 h 9"/>
                </a:gdLst>
                <a:ahLst/>
                <a:cxnLst>
                  <a:cxn ang="0">
                    <a:pos x="T0" y="T1"/>
                  </a:cxn>
                  <a:cxn ang="0">
                    <a:pos x="T2" y="T3"/>
                  </a:cxn>
                  <a:cxn ang="0">
                    <a:pos x="T4" y="T5"/>
                  </a:cxn>
                </a:cxnLst>
                <a:rect l="0" t="0" r="r" b="b"/>
                <a:pathLst>
                  <a:path w="6" h="9">
                    <a:moveTo>
                      <a:pt x="6" y="0"/>
                    </a:moveTo>
                    <a:lnTo>
                      <a:pt x="2" y="4"/>
                    </a:lnTo>
                    <a:lnTo>
                      <a:pt x="0" y="9"/>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39" name="Freeform 171">
                <a:extLst>
                  <a:ext uri="{FF2B5EF4-FFF2-40B4-BE49-F238E27FC236}">
                    <a16:creationId xmlns:a16="http://schemas.microsoft.com/office/drawing/2014/main" id="{47073F90-37D9-6D10-1F1F-56848AECF3B2}"/>
                  </a:ext>
                </a:extLst>
              </p:cNvPr>
              <p:cNvSpPr>
                <a:spLocks/>
              </p:cNvSpPr>
              <p:nvPr/>
            </p:nvSpPr>
            <p:spPr bwMode="auto">
              <a:xfrm>
                <a:off x="3239" y="2370"/>
                <a:ext cx="9" cy="9"/>
              </a:xfrm>
              <a:custGeom>
                <a:avLst/>
                <a:gdLst>
                  <a:gd name="T0" fmla="*/ 9 w 9"/>
                  <a:gd name="T1" fmla="*/ 0 h 9"/>
                  <a:gd name="T2" fmla="*/ 5 w 9"/>
                  <a:gd name="T3" fmla="*/ 3 h 9"/>
                  <a:gd name="T4" fmla="*/ 0 w 9"/>
                  <a:gd name="T5" fmla="*/ 9 h 9"/>
                </a:gdLst>
                <a:ahLst/>
                <a:cxnLst>
                  <a:cxn ang="0">
                    <a:pos x="T0" y="T1"/>
                  </a:cxn>
                  <a:cxn ang="0">
                    <a:pos x="T2" y="T3"/>
                  </a:cxn>
                  <a:cxn ang="0">
                    <a:pos x="T4" y="T5"/>
                  </a:cxn>
                </a:cxnLst>
                <a:rect l="0" t="0" r="r" b="b"/>
                <a:pathLst>
                  <a:path w="9" h="9">
                    <a:moveTo>
                      <a:pt x="9" y="0"/>
                    </a:moveTo>
                    <a:lnTo>
                      <a:pt x="5" y="3"/>
                    </a:lnTo>
                    <a:lnTo>
                      <a:pt x="0" y="9"/>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40" name="Freeform 172">
                <a:extLst>
                  <a:ext uri="{FF2B5EF4-FFF2-40B4-BE49-F238E27FC236}">
                    <a16:creationId xmlns:a16="http://schemas.microsoft.com/office/drawing/2014/main" id="{96D63D4E-AC34-5A15-73D1-498AF15F97ED}"/>
                  </a:ext>
                </a:extLst>
              </p:cNvPr>
              <p:cNvSpPr>
                <a:spLocks/>
              </p:cNvSpPr>
              <p:nvPr/>
            </p:nvSpPr>
            <p:spPr bwMode="auto">
              <a:xfrm>
                <a:off x="3248" y="2368"/>
                <a:ext cx="13" cy="2"/>
              </a:xfrm>
              <a:custGeom>
                <a:avLst/>
                <a:gdLst>
                  <a:gd name="T0" fmla="*/ 13 w 13"/>
                  <a:gd name="T1" fmla="*/ 0 h 2"/>
                  <a:gd name="T2" fmla="*/ 6 w 13"/>
                  <a:gd name="T3" fmla="*/ 0 h 2"/>
                  <a:gd name="T4" fmla="*/ 0 w 13"/>
                  <a:gd name="T5" fmla="*/ 2 h 2"/>
                </a:gdLst>
                <a:ahLst/>
                <a:cxnLst>
                  <a:cxn ang="0">
                    <a:pos x="T0" y="T1"/>
                  </a:cxn>
                  <a:cxn ang="0">
                    <a:pos x="T2" y="T3"/>
                  </a:cxn>
                  <a:cxn ang="0">
                    <a:pos x="T4" y="T5"/>
                  </a:cxn>
                </a:cxnLst>
                <a:rect l="0" t="0" r="r" b="b"/>
                <a:pathLst>
                  <a:path w="13" h="2">
                    <a:moveTo>
                      <a:pt x="13" y="0"/>
                    </a:moveTo>
                    <a:lnTo>
                      <a:pt x="6" y="0"/>
                    </a:lnTo>
                    <a:lnTo>
                      <a:pt x="0" y="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41" name="Freeform 173">
                <a:extLst>
                  <a:ext uri="{FF2B5EF4-FFF2-40B4-BE49-F238E27FC236}">
                    <a16:creationId xmlns:a16="http://schemas.microsoft.com/office/drawing/2014/main" id="{884FBA27-F472-A1DE-C3DB-B89E5115949C}"/>
                  </a:ext>
                </a:extLst>
              </p:cNvPr>
              <p:cNvSpPr>
                <a:spLocks/>
              </p:cNvSpPr>
              <p:nvPr/>
            </p:nvSpPr>
            <p:spPr bwMode="auto">
              <a:xfrm>
                <a:off x="3261" y="2368"/>
                <a:ext cx="17" cy="2"/>
              </a:xfrm>
              <a:custGeom>
                <a:avLst/>
                <a:gdLst>
                  <a:gd name="T0" fmla="*/ 17 w 17"/>
                  <a:gd name="T1" fmla="*/ 2 h 2"/>
                  <a:gd name="T2" fmla="*/ 9 w 17"/>
                  <a:gd name="T3" fmla="*/ 0 h 2"/>
                  <a:gd name="T4" fmla="*/ 0 w 17"/>
                  <a:gd name="T5" fmla="*/ 0 h 2"/>
                </a:gdLst>
                <a:ahLst/>
                <a:cxnLst>
                  <a:cxn ang="0">
                    <a:pos x="T0" y="T1"/>
                  </a:cxn>
                  <a:cxn ang="0">
                    <a:pos x="T2" y="T3"/>
                  </a:cxn>
                  <a:cxn ang="0">
                    <a:pos x="T4" y="T5"/>
                  </a:cxn>
                </a:cxnLst>
                <a:rect l="0" t="0" r="r" b="b"/>
                <a:pathLst>
                  <a:path w="17" h="2">
                    <a:moveTo>
                      <a:pt x="17" y="2"/>
                    </a:moveTo>
                    <a:lnTo>
                      <a:pt x="9" y="0"/>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42" name="Freeform 174">
                <a:extLst>
                  <a:ext uri="{FF2B5EF4-FFF2-40B4-BE49-F238E27FC236}">
                    <a16:creationId xmlns:a16="http://schemas.microsoft.com/office/drawing/2014/main" id="{438A9854-A15E-BE49-B39B-9650F42E64CE}"/>
                  </a:ext>
                </a:extLst>
              </p:cNvPr>
              <p:cNvSpPr>
                <a:spLocks/>
              </p:cNvSpPr>
              <p:nvPr/>
            </p:nvSpPr>
            <p:spPr bwMode="auto">
              <a:xfrm>
                <a:off x="3278" y="2370"/>
                <a:ext cx="2" cy="5"/>
              </a:xfrm>
              <a:custGeom>
                <a:avLst/>
                <a:gdLst>
                  <a:gd name="T0" fmla="*/ 2 w 2"/>
                  <a:gd name="T1" fmla="*/ 5 h 5"/>
                  <a:gd name="T2" fmla="*/ 2 w 2"/>
                  <a:gd name="T3" fmla="*/ 3 h 5"/>
                  <a:gd name="T4" fmla="*/ 0 w 2"/>
                  <a:gd name="T5" fmla="*/ 0 h 5"/>
                </a:gdLst>
                <a:ahLst/>
                <a:cxnLst>
                  <a:cxn ang="0">
                    <a:pos x="T0" y="T1"/>
                  </a:cxn>
                  <a:cxn ang="0">
                    <a:pos x="T2" y="T3"/>
                  </a:cxn>
                  <a:cxn ang="0">
                    <a:pos x="T4" y="T5"/>
                  </a:cxn>
                </a:cxnLst>
                <a:rect l="0" t="0" r="r" b="b"/>
                <a:pathLst>
                  <a:path w="2" h="5">
                    <a:moveTo>
                      <a:pt x="2" y="5"/>
                    </a:moveTo>
                    <a:lnTo>
                      <a:pt x="2" y="3"/>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43" name="Freeform 175">
                <a:extLst>
                  <a:ext uri="{FF2B5EF4-FFF2-40B4-BE49-F238E27FC236}">
                    <a16:creationId xmlns:a16="http://schemas.microsoft.com/office/drawing/2014/main" id="{EC69BFD9-B3ED-1AAA-1C51-E584097620E0}"/>
                  </a:ext>
                </a:extLst>
              </p:cNvPr>
              <p:cNvSpPr>
                <a:spLocks/>
              </p:cNvSpPr>
              <p:nvPr/>
            </p:nvSpPr>
            <p:spPr bwMode="auto">
              <a:xfrm>
                <a:off x="3278" y="2375"/>
                <a:ext cx="2" cy="4"/>
              </a:xfrm>
              <a:custGeom>
                <a:avLst/>
                <a:gdLst>
                  <a:gd name="T0" fmla="*/ 0 w 2"/>
                  <a:gd name="T1" fmla="*/ 4 h 4"/>
                  <a:gd name="T2" fmla="*/ 2 w 2"/>
                  <a:gd name="T3" fmla="*/ 2 h 4"/>
                  <a:gd name="T4" fmla="*/ 2 w 2"/>
                  <a:gd name="T5" fmla="*/ 0 h 4"/>
                </a:gdLst>
                <a:ahLst/>
                <a:cxnLst>
                  <a:cxn ang="0">
                    <a:pos x="T0" y="T1"/>
                  </a:cxn>
                  <a:cxn ang="0">
                    <a:pos x="T2" y="T3"/>
                  </a:cxn>
                  <a:cxn ang="0">
                    <a:pos x="T4" y="T5"/>
                  </a:cxn>
                </a:cxnLst>
                <a:rect l="0" t="0" r="r" b="b"/>
                <a:pathLst>
                  <a:path w="2" h="4">
                    <a:moveTo>
                      <a:pt x="0" y="4"/>
                    </a:moveTo>
                    <a:lnTo>
                      <a:pt x="2" y="2"/>
                    </a:lnTo>
                    <a:lnTo>
                      <a:pt x="2"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44" name="Freeform 176">
                <a:extLst>
                  <a:ext uri="{FF2B5EF4-FFF2-40B4-BE49-F238E27FC236}">
                    <a16:creationId xmlns:a16="http://schemas.microsoft.com/office/drawing/2014/main" id="{5BDC8803-B26E-4B50-D8D7-1C3ABC26A303}"/>
                  </a:ext>
                </a:extLst>
              </p:cNvPr>
              <p:cNvSpPr>
                <a:spLocks/>
              </p:cNvSpPr>
              <p:nvPr/>
            </p:nvSpPr>
            <p:spPr bwMode="auto">
              <a:xfrm>
                <a:off x="3261" y="2379"/>
                <a:ext cx="17" cy="2"/>
              </a:xfrm>
              <a:custGeom>
                <a:avLst/>
                <a:gdLst>
                  <a:gd name="T0" fmla="*/ 0 w 17"/>
                  <a:gd name="T1" fmla="*/ 2 h 2"/>
                  <a:gd name="T2" fmla="*/ 9 w 17"/>
                  <a:gd name="T3" fmla="*/ 2 h 2"/>
                  <a:gd name="T4" fmla="*/ 17 w 17"/>
                  <a:gd name="T5" fmla="*/ 0 h 2"/>
                </a:gdLst>
                <a:ahLst/>
                <a:cxnLst>
                  <a:cxn ang="0">
                    <a:pos x="T0" y="T1"/>
                  </a:cxn>
                  <a:cxn ang="0">
                    <a:pos x="T2" y="T3"/>
                  </a:cxn>
                  <a:cxn ang="0">
                    <a:pos x="T4" y="T5"/>
                  </a:cxn>
                </a:cxnLst>
                <a:rect l="0" t="0" r="r" b="b"/>
                <a:pathLst>
                  <a:path w="17" h="2">
                    <a:moveTo>
                      <a:pt x="0" y="2"/>
                    </a:moveTo>
                    <a:lnTo>
                      <a:pt x="9" y="2"/>
                    </a:lnTo>
                    <a:lnTo>
                      <a:pt x="17"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45" name="Freeform 177">
                <a:extLst>
                  <a:ext uri="{FF2B5EF4-FFF2-40B4-BE49-F238E27FC236}">
                    <a16:creationId xmlns:a16="http://schemas.microsoft.com/office/drawing/2014/main" id="{182D1A25-074A-B74D-9C4F-5CF78F7E4F0F}"/>
                  </a:ext>
                </a:extLst>
              </p:cNvPr>
              <p:cNvSpPr>
                <a:spLocks/>
              </p:cNvSpPr>
              <p:nvPr/>
            </p:nvSpPr>
            <p:spPr bwMode="auto">
              <a:xfrm>
                <a:off x="3248" y="2377"/>
                <a:ext cx="13" cy="4"/>
              </a:xfrm>
              <a:custGeom>
                <a:avLst/>
                <a:gdLst>
                  <a:gd name="T0" fmla="*/ 0 w 13"/>
                  <a:gd name="T1" fmla="*/ 0 h 4"/>
                  <a:gd name="T2" fmla="*/ 6 w 13"/>
                  <a:gd name="T3" fmla="*/ 2 h 4"/>
                  <a:gd name="T4" fmla="*/ 13 w 13"/>
                  <a:gd name="T5" fmla="*/ 4 h 4"/>
                </a:gdLst>
                <a:ahLst/>
                <a:cxnLst>
                  <a:cxn ang="0">
                    <a:pos x="T0" y="T1"/>
                  </a:cxn>
                  <a:cxn ang="0">
                    <a:pos x="T2" y="T3"/>
                  </a:cxn>
                  <a:cxn ang="0">
                    <a:pos x="T4" y="T5"/>
                  </a:cxn>
                </a:cxnLst>
                <a:rect l="0" t="0" r="r" b="b"/>
                <a:pathLst>
                  <a:path w="13" h="4">
                    <a:moveTo>
                      <a:pt x="0" y="0"/>
                    </a:moveTo>
                    <a:lnTo>
                      <a:pt x="6" y="2"/>
                    </a:lnTo>
                    <a:lnTo>
                      <a:pt x="13" y="4"/>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46" name="Freeform 178">
                <a:extLst>
                  <a:ext uri="{FF2B5EF4-FFF2-40B4-BE49-F238E27FC236}">
                    <a16:creationId xmlns:a16="http://schemas.microsoft.com/office/drawing/2014/main" id="{77550A89-817A-4FD2-5524-BCD967211BB3}"/>
                  </a:ext>
                </a:extLst>
              </p:cNvPr>
              <p:cNvSpPr>
                <a:spLocks/>
              </p:cNvSpPr>
              <p:nvPr/>
            </p:nvSpPr>
            <p:spPr bwMode="auto">
              <a:xfrm>
                <a:off x="3239" y="2368"/>
                <a:ext cx="9" cy="9"/>
              </a:xfrm>
              <a:custGeom>
                <a:avLst/>
                <a:gdLst>
                  <a:gd name="T0" fmla="*/ 0 w 9"/>
                  <a:gd name="T1" fmla="*/ 0 h 9"/>
                  <a:gd name="T2" fmla="*/ 5 w 9"/>
                  <a:gd name="T3" fmla="*/ 7 h 9"/>
                  <a:gd name="T4" fmla="*/ 9 w 9"/>
                  <a:gd name="T5" fmla="*/ 9 h 9"/>
                </a:gdLst>
                <a:ahLst/>
                <a:cxnLst>
                  <a:cxn ang="0">
                    <a:pos x="T0" y="T1"/>
                  </a:cxn>
                  <a:cxn ang="0">
                    <a:pos x="T2" y="T3"/>
                  </a:cxn>
                  <a:cxn ang="0">
                    <a:pos x="T4" y="T5"/>
                  </a:cxn>
                </a:cxnLst>
                <a:rect l="0" t="0" r="r" b="b"/>
                <a:pathLst>
                  <a:path w="9" h="9">
                    <a:moveTo>
                      <a:pt x="0" y="0"/>
                    </a:moveTo>
                    <a:lnTo>
                      <a:pt x="5" y="7"/>
                    </a:lnTo>
                    <a:lnTo>
                      <a:pt x="9" y="9"/>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47" name="Freeform 179">
                <a:extLst>
                  <a:ext uri="{FF2B5EF4-FFF2-40B4-BE49-F238E27FC236}">
                    <a16:creationId xmlns:a16="http://schemas.microsoft.com/office/drawing/2014/main" id="{B57674F5-FC4F-93AC-D274-CFFDDB57895F}"/>
                  </a:ext>
                </a:extLst>
              </p:cNvPr>
              <p:cNvSpPr>
                <a:spLocks/>
              </p:cNvSpPr>
              <p:nvPr/>
            </p:nvSpPr>
            <p:spPr bwMode="auto">
              <a:xfrm>
                <a:off x="3233" y="2360"/>
                <a:ext cx="6" cy="8"/>
              </a:xfrm>
              <a:custGeom>
                <a:avLst/>
                <a:gdLst>
                  <a:gd name="T0" fmla="*/ 0 w 6"/>
                  <a:gd name="T1" fmla="*/ 0 h 8"/>
                  <a:gd name="T2" fmla="*/ 2 w 6"/>
                  <a:gd name="T3" fmla="*/ 4 h 8"/>
                  <a:gd name="T4" fmla="*/ 6 w 6"/>
                  <a:gd name="T5" fmla="*/ 8 h 8"/>
                </a:gdLst>
                <a:ahLst/>
                <a:cxnLst>
                  <a:cxn ang="0">
                    <a:pos x="T0" y="T1"/>
                  </a:cxn>
                  <a:cxn ang="0">
                    <a:pos x="T2" y="T3"/>
                  </a:cxn>
                  <a:cxn ang="0">
                    <a:pos x="T4" y="T5"/>
                  </a:cxn>
                </a:cxnLst>
                <a:rect l="0" t="0" r="r" b="b"/>
                <a:pathLst>
                  <a:path w="6" h="8">
                    <a:moveTo>
                      <a:pt x="0" y="0"/>
                    </a:moveTo>
                    <a:lnTo>
                      <a:pt x="2" y="4"/>
                    </a:lnTo>
                    <a:lnTo>
                      <a:pt x="6" y="8"/>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48" name="Freeform 180">
                <a:extLst>
                  <a:ext uri="{FF2B5EF4-FFF2-40B4-BE49-F238E27FC236}">
                    <a16:creationId xmlns:a16="http://schemas.microsoft.com/office/drawing/2014/main" id="{8B561541-180F-9BE2-B1DD-B395D282A29C}"/>
                  </a:ext>
                </a:extLst>
              </p:cNvPr>
              <p:cNvSpPr>
                <a:spLocks/>
              </p:cNvSpPr>
              <p:nvPr/>
            </p:nvSpPr>
            <p:spPr bwMode="auto">
              <a:xfrm>
                <a:off x="3231" y="2349"/>
                <a:ext cx="2" cy="11"/>
              </a:xfrm>
              <a:custGeom>
                <a:avLst/>
                <a:gdLst>
                  <a:gd name="T0" fmla="*/ 0 w 2"/>
                  <a:gd name="T1" fmla="*/ 0 h 11"/>
                  <a:gd name="T2" fmla="*/ 0 w 2"/>
                  <a:gd name="T3" fmla="*/ 6 h 11"/>
                  <a:gd name="T4" fmla="*/ 2 w 2"/>
                  <a:gd name="T5" fmla="*/ 11 h 11"/>
                </a:gdLst>
                <a:ahLst/>
                <a:cxnLst>
                  <a:cxn ang="0">
                    <a:pos x="T0" y="T1"/>
                  </a:cxn>
                  <a:cxn ang="0">
                    <a:pos x="T2" y="T3"/>
                  </a:cxn>
                  <a:cxn ang="0">
                    <a:pos x="T4" y="T5"/>
                  </a:cxn>
                </a:cxnLst>
                <a:rect l="0" t="0" r="r" b="b"/>
                <a:pathLst>
                  <a:path w="2" h="11">
                    <a:moveTo>
                      <a:pt x="0" y="0"/>
                    </a:moveTo>
                    <a:lnTo>
                      <a:pt x="0" y="6"/>
                    </a:lnTo>
                    <a:lnTo>
                      <a:pt x="2" y="11"/>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49" name="Freeform 181">
                <a:extLst>
                  <a:ext uri="{FF2B5EF4-FFF2-40B4-BE49-F238E27FC236}">
                    <a16:creationId xmlns:a16="http://schemas.microsoft.com/office/drawing/2014/main" id="{09B2BF3D-11FE-391C-196D-4D88B76F6DAD}"/>
                  </a:ext>
                </a:extLst>
              </p:cNvPr>
              <p:cNvSpPr>
                <a:spLocks/>
              </p:cNvSpPr>
              <p:nvPr/>
            </p:nvSpPr>
            <p:spPr bwMode="auto">
              <a:xfrm>
                <a:off x="3231" y="2338"/>
                <a:ext cx="1" cy="11"/>
              </a:xfrm>
              <a:custGeom>
                <a:avLst/>
                <a:gdLst>
                  <a:gd name="T0" fmla="*/ 0 h 11"/>
                  <a:gd name="T1" fmla="*/ 4 h 11"/>
                  <a:gd name="T2" fmla="*/ 11 h 11"/>
                </a:gdLst>
                <a:ahLst/>
                <a:cxnLst>
                  <a:cxn ang="0">
                    <a:pos x="0" y="T0"/>
                  </a:cxn>
                  <a:cxn ang="0">
                    <a:pos x="0" y="T1"/>
                  </a:cxn>
                  <a:cxn ang="0">
                    <a:pos x="0" y="T2"/>
                  </a:cxn>
                </a:cxnLst>
                <a:rect l="0" t="0" r="r" b="b"/>
                <a:pathLst>
                  <a:path h="11">
                    <a:moveTo>
                      <a:pt x="0" y="0"/>
                    </a:moveTo>
                    <a:lnTo>
                      <a:pt x="0" y="4"/>
                    </a:lnTo>
                    <a:lnTo>
                      <a:pt x="0" y="11"/>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50" name="Freeform 182">
                <a:extLst>
                  <a:ext uri="{FF2B5EF4-FFF2-40B4-BE49-F238E27FC236}">
                    <a16:creationId xmlns:a16="http://schemas.microsoft.com/office/drawing/2014/main" id="{A1353BD5-1D8B-C17C-DCC3-A29D801160EE}"/>
                  </a:ext>
                </a:extLst>
              </p:cNvPr>
              <p:cNvSpPr>
                <a:spLocks/>
              </p:cNvSpPr>
              <p:nvPr/>
            </p:nvSpPr>
            <p:spPr bwMode="auto">
              <a:xfrm>
                <a:off x="3231" y="2327"/>
                <a:ext cx="8" cy="11"/>
              </a:xfrm>
              <a:custGeom>
                <a:avLst/>
                <a:gdLst>
                  <a:gd name="T0" fmla="*/ 8 w 8"/>
                  <a:gd name="T1" fmla="*/ 0 h 11"/>
                  <a:gd name="T2" fmla="*/ 4 w 8"/>
                  <a:gd name="T3" fmla="*/ 5 h 11"/>
                  <a:gd name="T4" fmla="*/ 0 w 8"/>
                  <a:gd name="T5" fmla="*/ 11 h 11"/>
                </a:gdLst>
                <a:ahLst/>
                <a:cxnLst>
                  <a:cxn ang="0">
                    <a:pos x="T0" y="T1"/>
                  </a:cxn>
                  <a:cxn ang="0">
                    <a:pos x="T2" y="T3"/>
                  </a:cxn>
                  <a:cxn ang="0">
                    <a:pos x="T4" y="T5"/>
                  </a:cxn>
                </a:cxnLst>
                <a:rect l="0" t="0" r="r" b="b"/>
                <a:pathLst>
                  <a:path w="8" h="11">
                    <a:moveTo>
                      <a:pt x="8" y="0"/>
                    </a:moveTo>
                    <a:lnTo>
                      <a:pt x="4" y="5"/>
                    </a:lnTo>
                    <a:lnTo>
                      <a:pt x="0" y="11"/>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51" name="Freeform 183">
                <a:extLst>
                  <a:ext uri="{FF2B5EF4-FFF2-40B4-BE49-F238E27FC236}">
                    <a16:creationId xmlns:a16="http://schemas.microsoft.com/office/drawing/2014/main" id="{39DA0B0C-F35B-E01C-6B0B-72642A4F623C}"/>
                  </a:ext>
                </a:extLst>
              </p:cNvPr>
              <p:cNvSpPr>
                <a:spLocks/>
              </p:cNvSpPr>
              <p:nvPr/>
            </p:nvSpPr>
            <p:spPr bwMode="auto">
              <a:xfrm>
                <a:off x="3239" y="2321"/>
                <a:ext cx="9" cy="6"/>
              </a:xfrm>
              <a:custGeom>
                <a:avLst/>
                <a:gdLst>
                  <a:gd name="T0" fmla="*/ 9 w 9"/>
                  <a:gd name="T1" fmla="*/ 0 h 6"/>
                  <a:gd name="T2" fmla="*/ 5 w 9"/>
                  <a:gd name="T3" fmla="*/ 2 h 6"/>
                  <a:gd name="T4" fmla="*/ 0 w 9"/>
                  <a:gd name="T5" fmla="*/ 6 h 6"/>
                </a:gdLst>
                <a:ahLst/>
                <a:cxnLst>
                  <a:cxn ang="0">
                    <a:pos x="T0" y="T1"/>
                  </a:cxn>
                  <a:cxn ang="0">
                    <a:pos x="T2" y="T3"/>
                  </a:cxn>
                  <a:cxn ang="0">
                    <a:pos x="T4" y="T5"/>
                  </a:cxn>
                </a:cxnLst>
                <a:rect l="0" t="0" r="r" b="b"/>
                <a:pathLst>
                  <a:path w="9" h="6">
                    <a:moveTo>
                      <a:pt x="9" y="0"/>
                    </a:moveTo>
                    <a:lnTo>
                      <a:pt x="5" y="2"/>
                    </a:lnTo>
                    <a:lnTo>
                      <a:pt x="0" y="6"/>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52" name="Freeform 184">
                <a:extLst>
                  <a:ext uri="{FF2B5EF4-FFF2-40B4-BE49-F238E27FC236}">
                    <a16:creationId xmlns:a16="http://schemas.microsoft.com/office/drawing/2014/main" id="{2EE6B9D0-26FB-5BC8-C75B-726165A4C410}"/>
                  </a:ext>
                </a:extLst>
              </p:cNvPr>
              <p:cNvSpPr>
                <a:spLocks/>
              </p:cNvSpPr>
              <p:nvPr/>
            </p:nvSpPr>
            <p:spPr bwMode="auto">
              <a:xfrm>
                <a:off x="3248" y="2317"/>
                <a:ext cx="11" cy="4"/>
              </a:xfrm>
              <a:custGeom>
                <a:avLst/>
                <a:gdLst>
                  <a:gd name="T0" fmla="*/ 11 w 11"/>
                  <a:gd name="T1" fmla="*/ 0 h 4"/>
                  <a:gd name="T2" fmla="*/ 4 w 11"/>
                  <a:gd name="T3" fmla="*/ 2 h 4"/>
                  <a:gd name="T4" fmla="*/ 0 w 11"/>
                  <a:gd name="T5" fmla="*/ 4 h 4"/>
                </a:gdLst>
                <a:ahLst/>
                <a:cxnLst>
                  <a:cxn ang="0">
                    <a:pos x="T0" y="T1"/>
                  </a:cxn>
                  <a:cxn ang="0">
                    <a:pos x="T2" y="T3"/>
                  </a:cxn>
                  <a:cxn ang="0">
                    <a:pos x="T4" y="T5"/>
                  </a:cxn>
                </a:cxnLst>
                <a:rect l="0" t="0" r="r" b="b"/>
                <a:pathLst>
                  <a:path w="11" h="4">
                    <a:moveTo>
                      <a:pt x="11" y="0"/>
                    </a:moveTo>
                    <a:lnTo>
                      <a:pt x="4" y="2"/>
                    </a:lnTo>
                    <a:lnTo>
                      <a:pt x="0" y="4"/>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53" name="Freeform 185">
                <a:extLst>
                  <a:ext uri="{FF2B5EF4-FFF2-40B4-BE49-F238E27FC236}">
                    <a16:creationId xmlns:a16="http://schemas.microsoft.com/office/drawing/2014/main" id="{9F6EFDDE-AB8D-83C8-B82A-78992902EAEC}"/>
                  </a:ext>
                </a:extLst>
              </p:cNvPr>
              <p:cNvSpPr>
                <a:spLocks/>
              </p:cNvSpPr>
              <p:nvPr/>
            </p:nvSpPr>
            <p:spPr bwMode="auto">
              <a:xfrm>
                <a:off x="3259" y="2317"/>
                <a:ext cx="19" cy="4"/>
              </a:xfrm>
              <a:custGeom>
                <a:avLst/>
                <a:gdLst>
                  <a:gd name="T0" fmla="*/ 19 w 19"/>
                  <a:gd name="T1" fmla="*/ 4 h 4"/>
                  <a:gd name="T2" fmla="*/ 11 w 19"/>
                  <a:gd name="T3" fmla="*/ 0 h 4"/>
                  <a:gd name="T4" fmla="*/ 0 w 19"/>
                  <a:gd name="T5" fmla="*/ 0 h 4"/>
                </a:gdLst>
                <a:ahLst/>
                <a:cxnLst>
                  <a:cxn ang="0">
                    <a:pos x="T0" y="T1"/>
                  </a:cxn>
                  <a:cxn ang="0">
                    <a:pos x="T2" y="T3"/>
                  </a:cxn>
                  <a:cxn ang="0">
                    <a:pos x="T4" y="T5"/>
                  </a:cxn>
                </a:cxnLst>
                <a:rect l="0" t="0" r="r" b="b"/>
                <a:pathLst>
                  <a:path w="19" h="4">
                    <a:moveTo>
                      <a:pt x="19" y="4"/>
                    </a:moveTo>
                    <a:lnTo>
                      <a:pt x="11" y="0"/>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54" name="Freeform 186">
                <a:extLst>
                  <a:ext uri="{FF2B5EF4-FFF2-40B4-BE49-F238E27FC236}">
                    <a16:creationId xmlns:a16="http://schemas.microsoft.com/office/drawing/2014/main" id="{AF8AA187-7E3C-373C-5304-E1CDBC1FD3BA}"/>
                  </a:ext>
                </a:extLst>
              </p:cNvPr>
              <p:cNvSpPr>
                <a:spLocks/>
              </p:cNvSpPr>
              <p:nvPr/>
            </p:nvSpPr>
            <p:spPr bwMode="auto">
              <a:xfrm>
                <a:off x="3278" y="2321"/>
                <a:ext cx="2" cy="2"/>
              </a:xfrm>
              <a:custGeom>
                <a:avLst/>
                <a:gdLst>
                  <a:gd name="T0" fmla="*/ 2 w 2"/>
                  <a:gd name="T1" fmla="*/ 2 h 2"/>
                  <a:gd name="T2" fmla="*/ 2 w 2"/>
                  <a:gd name="T3" fmla="*/ 0 h 2"/>
                  <a:gd name="T4" fmla="*/ 0 w 2"/>
                  <a:gd name="T5" fmla="*/ 0 h 2"/>
                </a:gdLst>
                <a:ahLst/>
                <a:cxnLst>
                  <a:cxn ang="0">
                    <a:pos x="T0" y="T1"/>
                  </a:cxn>
                  <a:cxn ang="0">
                    <a:pos x="T2" y="T3"/>
                  </a:cxn>
                  <a:cxn ang="0">
                    <a:pos x="T4" y="T5"/>
                  </a:cxn>
                </a:cxnLst>
                <a:rect l="0" t="0" r="r" b="b"/>
                <a:pathLst>
                  <a:path w="2" h="2">
                    <a:moveTo>
                      <a:pt x="2" y="2"/>
                    </a:moveTo>
                    <a:lnTo>
                      <a:pt x="2" y="0"/>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55" name="Freeform 187">
                <a:extLst>
                  <a:ext uri="{FF2B5EF4-FFF2-40B4-BE49-F238E27FC236}">
                    <a16:creationId xmlns:a16="http://schemas.microsoft.com/office/drawing/2014/main" id="{16C80068-E982-07D1-AD4E-31B1F8BB4317}"/>
                  </a:ext>
                </a:extLst>
              </p:cNvPr>
              <p:cNvSpPr>
                <a:spLocks/>
              </p:cNvSpPr>
              <p:nvPr/>
            </p:nvSpPr>
            <p:spPr bwMode="auto">
              <a:xfrm>
                <a:off x="3278" y="2323"/>
                <a:ext cx="2" cy="4"/>
              </a:xfrm>
              <a:custGeom>
                <a:avLst/>
                <a:gdLst>
                  <a:gd name="T0" fmla="*/ 0 w 2"/>
                  <a:gd name="T1" fmla="*/ 4 h 4"/>
                  <a:gd name="T2" fmla="*/ 2 w 2"/>
                  <a:gd name="T3" fmla="*/ 2 h 4"/>
                  <a:gd name="T4" fmla="*/ 2 w 2"/>
                  <a:gd name="T5" fmla="*/ 0 h 4"/>
                </a:gdLst>
                <a:ahLst/>
                <a:cxnLst>
                  <a:cxn ang="0">
                    <a:pos x="T0" y="T1"/>
                  </a:cxn>
                  <a:cxn ang="0">
                    <a:pos x="T2" y="T3"/>
                  </a:cxn>
                  <a:cxn ang="0">
                    <a:pos x="T4" y="T5"/>
                  </a:cxn>
                </a:cxnLst>
                <a:rect l="0" t="0" r="r" b="b"/>
                <a:pathLst>
                  <a:path w="2" h="4">
                    <a:moveTo>
                      <a:pt x="0" y="4"/>
                    </a:moveTo>
                    <a:lnTo>
                      <a:pt x="2" y="2"/>
                    </a:lnTo>
                    <a:lnTo>
                      <a:pt x="2"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56" name="Freeform 188">
                <a:extLst>
                  <a:ext uri="{FF2B5EF4-FFF2-40B4-BE49-F238E27FC236}">
                    <a16:creationId xmlns:a16="http://schemas.microsoft.com/office/drawing/2014/main" id="{7A8A4D00-E0DB-815A-3801-5BFAFC49F4E8}"/>
                  </a:ext>
                </a:extLst>
              </p:cNvPr>
              <p:cNvSpPr>
                <a:spLocks/>
              </p:cNvSpPr>
              <p:nvPr/>
            </p:nvSpPr>
            <p:spPr bwMode="auto">
              <a:xfrm>
                <a:off x="3261" y="2327"/>
                <a:ext cx="17" cy="2"/>
              </a:xfrm>
              <a:custGeom>
                <a:avLst/>
                <a:gdLst>
                  <a:gd name="T0" fmla="*/ 0 w 17"/>
                  <a:gd name="T1" fmla="*/ 2 h 2"/>
                  <a:gd name="T2" fmla="*/ 9 w 17"/>
                  <a:gd name="T3" fmla="*/ 2 h 2"/>
                  <a:gd name="T4" fmla="*/ 17 w 17"/>
                  <a:gd name="T5" fmla="*/ 0 h 2"/>
                </a:gdLst>
                <a:ahLst/>
                <a:cxnLst>
                  <a:cxn ang="0">
                    <a:pos x="T0" y="T1"/>
                  </a:cxn>
                  <a:cxn ang="0">
                    <a:pos x="T2" y="T3"/>
                  </a:cxn>
                  <a:cxn ang="0">
                    <a:pos x="T4" y="T5"/>
                  </a:cxn>
                </a:cxnLst>
                <a:rect l="0" t="0" r="r" b="b"/>
                <a:pathLst>
                  <a:path w="17" h="2">
                    <a:moveTo>
                      <a:pt x="0" y="2"/>
                    </a:moveTo>
                    <a:lnTo>
                      <a:pt x="9" y="2"/>
                    </a:lnTo>
                    <a:lnTo>
                      <a:pt x="17"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57" name="Freeform 189">
                <a:extLst>
                  <a:ext uri="{FF2B5EF4-FFF2-40B4-BE49-F238E27FC236}">
                    <a16:creationId xmlns:a16="http://schemas.microsoft.com/office/drawing/2014/main" id="{B0BC71D3-5F52-6FAF-8E82-A1A335FC7082}"/>
                  </a:ext>
                </a:extLst>
              </p:cNvPr>
              <p:cNvSpPr>
                <a:spLocks/>
              </p:cNvSpPr>
              <p:nvPr/>
            </p:nvSpPr>
            <p:spPr bwMode="auto">
              <a:xfrm>
                <a:off x="3248" y="2327"/>
                <a:ext cx="13" cy="2"/>
              </a:xfrm>
              <a:custGeom>
                <a:avLst/>
                <a:gdLst>
                  <a:gd name="T0" fmla="*/ 0 w 13"/>
                  <a:gd name="T1" fmla="*/ 0 h 2"/>
                  <a:gd name="T2" fmla="*/ 6 w 13"/>
                  <a:gd name="T3" fmla="*/ 2 h 2"/>
                  <a:gd name="T4" fmla="*/ 13 w 13"/>
                  <a:gd name="T5" fmla="*/ 2 h 2"/>
                </a:gdLst>
                <a:ahLst/>
                <a:cxnLst>
                  <a:cxn ang="0">
                    <a:pos x="T0" y="T1"/>
                  </a:cxn>
                  <a:cxn ang="0">
                    <a:pos x="T2" y="T3"/>
                  </a:cxn>
                  <a:cxn ang="0">
                    <a:pos x="T4" y="T5"/>
                  </a:cxn>
                </a:cxnLst>
                <a:rect l="0" t="0" r="r" b="b"/>
                <a:pathLst>
                  <a:path w="13" h="2">
                    <a:moveTo>
                      <a:pt x="0" y="0"/>
                    </a:moveTo>
                    <a:lnTo>
                      <a:pt x="6" y="2"/>
                    </a:lnTo>
                    <a:lnTo>
                      <a:pt x="13" y="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58" name="Freeform 190">
                <a:extLst>
                  <a:ext uri="{FF2B5EF4-FFF2-40B4-BE49-F238E27FC236}">
                    <a16:creationId xmlns:a16="http://schemas.microsoft.com/office/drawing/2014/main" id="{F91DB332-9797-345E-E811-FAF4FA1AFD67}"/>
                  </a:ext>
                </a:extLst>
              </p:cNvPr>
              <p:cNvSpPr>
                <a:spLocks/>
              </p:cNvSpPr>
              <p:nvPr/>
            </p:nvSpPr>
            <p:spPr bwMode="auto">
              <a:xfrm>
                <a:off x="3239" y="2321"/>
                <a:ext cx="9" cy="6"/>
              </a:xfrm>
              <a:custGeom>
                <a:avLst/>
                <a:gdLst>
                  <a:gd name="T0" fmla="*/ 0 w 9"/>
                  <a:gd name="T1" fmla="*/ 0 h 6"/>
                  <a:gd name="T2" fmla="*/ 5 w 9"/>
                  <a:gd name="T3" fmla="*/ 4 h 6"/>
                  <a:gd name="T4" fmla="*/ 9 w 9"/>
                  <a:gd name="T5" fmla="*/ 6 h 6"/>
                </a:gdLst>
                <a:ahLst/>
                <a:cxnLst>
                  <a:cxn ang="0">
                    <a:pos x="T0" y="T1"/>
                  </a:cxn>
                  <a:cxn ang="0">
                    <a:pos x="T2" y="T3"/>
                  </a:cxn>
                  <a:cxn ang="0">
                    <a:pos x="T4" y="T5"/>
                  </a:cxn>
                </a:cxnLst>
                <a:rect l="0" t="0" r="r" b="b"/>
                <a:pathLst>
                  <a:path w="9" h="6">
                    <a:moveTo>
                      <a:pt x="0" y="0"/>
                    </a:moveTo>
                    <a:lnTo>
                      <a:pt x="5" y="4"/>
                    </a:lnTo>
                    <a:lnTo>
                      <a:pt x="9" y="6"/>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59" name="Freeform 191">
                <a:extLst>
                  <a:ext uri="{FF2B5EF4-FFF2-40B4-BE49-F238E27FC236}">
                    <a16:creationId xmlns:a16="http://schemas.microsoft.com/office/drawing/2014/main" id="{93DA2326-908F-B03C-8829-853BAB6E1A50}"/>
                  </a:ext>
                </a:extLst>
              </p:cNvPr>
              <p:cNvSpPr>
                <a:spLocks/>
              </p:cNvSpPr>
              <p:nvPr/>
            </p:nvSpPr>
            <p:spPr bwMode="auto">
              <a:xfrm>
                <a:off x="3233" y="2310"/>
                <a:ext cx="6" cy="11"/>
              </a:xfrm>
              <a:custGeom>
                <a:avLst/>
                <a:gdLst>
                  <a:gd name="T0" fmla="*/ 0 w 6"/>
                  <a:gd name="T1" fmla="*/ 0 h 11"/>
                  <a:gd name="T2" fmla="*/ 2 w 6"/>
                  <a:gd name="T3" fmla="*/ 4 h 11"/>
                  <a:gd name="T4" fmla="*/ 6 w 6"/>
                  <a:gd name="T5" fmla="*/ 11 h 11"/>
                </a:gdLst>
                <a:ahLst/>
                <a:cxnLst>
                  <a:cxn ang="0">
                    <a:pos x="T0" y="T1"/>
                  </a:cxn>
                  <a:cxn ang="0">
                    <a:pos x="T2" y="T3"/>
                  </a:cxn>
                  <a:cxn ang="0">
                    <a:pos x="T4" y="T5"/>
                  </a:cxn>
                </a:cxnLst>
                <a:rect l="0" t="0" r="r" b="b"/>
                <a:pathLst>
                  <a:path w="6" h="11">
                    <a:moveTo>
                      <a:pt x="0" y="0"/>
                    </a:moveTo>
                    <a:lnTo>
                      <a:pt x="2" y="4"/>
                    </a:lnTo>
                    <a:lnTo>
                      <a:pt x="6" y="11"/>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60" name="Freeform 192">
                <a:extLst>
                  <a:ext uri="{FF2B5EF4-FFF2-40B4-BE49-F238E27FC236}">
                    <a16:creationId xmlns:a16="http://schemas.microsoft.com/office/drawing/2014/main" id="{CE9B4C74-5A0F-21DD-D731-121C05669A87}"/>
                  </a:ext>
                </a:extLst>
              </p:cNvPr>
              <p:cNvSpPr>
                <a:spLocks/>
              </p:cNvSpPr>
              <p:nvPr/>
            </p:nvSpPr>
            <p:spPr bwMode="auto">
              <a:xfrm>
                <a:off x="3231" y="2297"/>
                <a:ext cx="2" cy="13"/>
              </a:xfrm>
              <a:custGeom>
                <a:avLst/>
                <a:gdLst>
                  <a:gd name="T0" fmla="*/ 0 w 2"/>
                  <a:gd name="T1" fmla="*/ 0 h 13"/>
                  <a:gd name="T2" fmla="*/ 0 w 2"/>
                  <a:gd name="T3" fmla="*/ 7 h 13"/>
                  <a:gd name="T4" fmla="*/ 2 w 2"/>
                  <a:gd name="T5" fmla="*/ 13 h 13"/>
                </a:gdLst>
                <a:ahLst/>
                <a:cxnLst>
                  <a:cxn ang="0">
                    <a:pos x="T0" y="T1"/>
                  </a:cxn>
                  <a:cxn ang="0">
                    <a:pos x="T2" y="T3"/>
                  </a:cxn>
                  <a:cxn ang="0">
                    <a:pos x="T4" y="T5"/>
                  </a:cxn>
                </a:cxnLst>
                <a:rect l="0" t="0" r="r" b="b"/>
                <a:pathLst>
                  <a:path w="2" h="13">
                    <a:moveTo>
                      <a:pt x="0" y="0"/>
                    </a:moveTo>
                    <a:lnTo>
                      <a:pt x="0" y="7"/>
                    </a:lnTo>
                    <a:lnTo>
                      <a:pt x="2" y="13"/>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61" name="Freeform 193">
                <a:extLst>
                  <a:ext uri="{FF2B5EF4-FFF2-40B4-BE49-F238E27FC236}">
                    <a16:creationId xmlns:a16="http://schemas.microsoft.com/office/drawing/2014/main" id="{840BFD65-672B-EF4B-AC84-8B0D812BF8B1}"/>
                  </a:ext>
                </a:extLst>
              </p:cNvPr>
              <p:cNvSpPr>
                <a:spLocks/>
              </p:cNvSpPr>
              <p:nvPr/>
            </p:nvSpPr>
            <p:spPr bwMode="auto">
              <a:xfrm>
                <a:off x="3231" y="2286"/>
                <a:ext cx="2" cy="11"/>
              </a:xfrm>
              <a:custGeom>
                <a:avLst/>
                <a:gdLst>
                  <a:gd name="T0" fmla="*/ 2 w 2"/>
                  <a:gd name="T1" fmla="*/ 0 h 11"/>
                  <a:gd name="T2" fmla="*/ 0 w 2"/>
                  <a:gd name="T3" fmla="*/ 7 h 11"/>
                  <a:gd name="T4" fmla="*/ 0 w 2"/>
                  <a:gd name="T5" fmla="*/ 11 h 11"/>
                </a:gdLst>
                <a:ahLst/>
                <a:cxnLst>
                  <a:cxn ang="0">
                    <a:pos x="T0" y="T1"/>
                  </a:cxn>
                  <a:cxn ang="0">
                    <a:pos x="T2" y="T3"/>
                  </a:cxn>
                  <a:cxn ang="0">
                    <a:pos x="T4" y="T5"/>
                  </a:cxn>
                </a:cxnLst>
                <a:rect l="0" t="0" r="r" b="b"/>
                <a:pathLst>
                  <a:path w="2" h="11">
                    <a:moveTo>
                      <a:pt x="2" y="0"/>
                    </a:moveTo>
                    <a:lnTo>
                      <a:pt x="0" y="7"/>
                    </a:lnTo>
                    <a:lnTo>
                      <a:pt x="0" y="11"/>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62" name="Freeform 194">
                <a:extLst>
                  <a:ext uri="{FF2B5EF4-FFF2-40B4-BE49-F238E27FC236}">
                    <a16:creationId xmlns:a16="http://schemas.microsoft.com/office/drawing/2014/main" id="{F542D25D-F4C7-E817-F754-3BB82D126F4D}"/>
                  </a:ext>
                </a:extLst>
              </p:cNvPr>
              <p:cNvSpPr>
                <a:spLocks/>
              </p:cNvSpPr>
              <p:nvPr/>
            </p:nvSpPr>
            <p:spPr bwMode="auto">
              <a:xfrm>
                <a:off x="3233" y="2276"/>
                <a:ext cx="6" cy="10"/>
              </a:xfrm>
              <a:custGeom>
                <a:avLst/>
                <a:gdLst>
                  <a:gd name="T0" fmla="*/ 6 w 6"/>
                  <a:gd name="T1" fmla="*/ 0 h 10"/>
                  <a:gd name="T2" fmla="*/ 2 w 6"/>
                  <a:gd name="T3" fmla="*/ 4 h 10"/>
                  <a:gd name="T4" fmla="*/ 0 w 6"/>
                  <a:gd name="T5" fmla="*/ 10 h 10"/>
                </a:gdLst>
                <a:ahLst/>
                <a:cxnLst>
                  <a:cxn ang="0">
                    <a:pos x="T0" y="T1"/>
                  </a:cxn>
                  <a:cxn ang="0">
                    <a:pos x="T2" y="T3"/>
                  </a:cxn>
                  <a:cxn ang="0">
                    <a:pos x="T4" y="T5"/>
                  </a:cxn>
                </a:cxnLst>
                <a:rect l="0" t="0" r="r" b="b"/>
                <a:pathLst>
                  <a:path w="6" h="10">
                    <a:moveTo>
                      <a:pt x="6" y="0"/>
                    </a:moveTo>
                    <a:lnTo>
                      <a:pt x="2" y="4"/>
                    </a:lnTo>
                    <a:lnTo>
                      <a:pt x="0" y="1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63" name="Freeform 195">
                <a:extLst>
                  <a:ext uri="{FF2B5EF4-FFF2-40B4-BE49-F238E27FC236}">
                    <a16:creationId xmlns:a16="http://schemas.microsoft.com/office/drawing/2014/main" id="{5B74CF8E-09E0-A06A-CA7F-A49CA7BE9F07}"/>
                  </a:ext>
                </a:extLst>
              </p:cNvPr>
              <p:cNvSpPr>
                <a:spLocks/>
              </p:cNvSpPr>
              <p:nvPr/>
            </p:nvSpPr>
            <p:spPr bwMode="auto">
              <a:xfrm>
                <a:off x="3239" y="2271"/>
                <a:ext cx="7" cy="5"/>
              </a:xfrm>
              <a:custGeom>
                <a:avLst/>
                <a:gdLst>
                  <a:gd name="T0" fmla="*/ 7 w 7"/>
                  <a:gd name="T1" fmla="*/ 0 h 5"/>
                  <a:gd name="T2" fmla="*/ 3 w 7"/>
                  <a:gd name="T3" fmla="*/ 2 h 5"/>
                  <a:gd name="T4" fmla="*/ 0 w 7"/>
                  <a:gd name="T5" fmla="*/ 5 h 5"/>
                </a:gdLst>
                <a:ahLst/>
                <a:cxnLst>
                  <a:cxn ang="0">
                    <a:pos x="T0" y="T1"/>
                  </a:cxn>
                  <a:cxn ang="0">
                    <a:pos x="T2" y="T3"/>
                  </a:cxn>
                  <a:cxn ang="0">
                    <a:pos x="T4" y="T5"/>
                  </a:cxn>
                </a:cxnLst>
                <a:rect l="0" t="0" r="r" b="b"/>
                <a:pathLst>
                  <a:path w="7" h="5">
                    <a:moveTo>
                      <a:pt x="7" y="0"/>
                    </a:moveTo>
                    <a:lnTo>
                      <a:pt x="3" y="2"/>
                    </a:lnTo>
                    <a:lnTo>
                      <a:pt x="0" y="5"/>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64" name="Freeform 196">
                <a:extLst>
                  <a:ext uri="{FF2B5EF4-FFF2-40B4-BE49-F238E27FC236}">
                    <a16:creationId xmlns:a16="http://schemas.microsoft.com/office/drawing/2014/main" id="{FAA2CD17-1F4E-38DF-EB8B-803148C7041A}"/>
                  </a:ext>
                </a:extLst>
              </p:cNvPr>
              <p:cNvSpPr>
                <a:spLocks/>
              </p:cNvSpPr>
              <p:nvPr/>
            </p:nvSpPr>
            <p:spPr bwMode="auto">
              <a:xfrm>
                <a:off x="3246" y="2267"/>
                <a:ext cx="13" cy="4"/>
              </a:xfrm>
              <a:custGeom>
                <a:avLst/>
                <a:gdLst>
                  <a:gd name="T0" fmla="*/ 13 w 13"/>
                  <a:gd name="T1" fmla="*/ 0 h 4"/>
                  <a:gd name="T2" fmla="*/ 6 w 13"/>
                  <a:gd name="T3" fmla="*/ 0 h 4"/>
                  <a:gd name="T4" fmla="*/ 0 w 13"/>
                  <a:gd name="T5" fmla="*/ 4 h 4"/>
                </a:gdLst>
                <a:ahLst/>
                <a:cxnLst>
                  <a:cxn ang="0">
                    <a:pos x="T0" y="T1"/>
                  </a:cxn>
                  <a:cxn ang="0">
                    <a:pos x="T2" y="T3"/>
                  </a:cxn>
                  <a:cxn ang="0">
                    <a:pos x="T4" y="T5"/>
                  </a:cxn>
                </a:cxnLst>
                <a:rect l="0" t="0" r="r" b="b"/>
                <a:pathLst>
                  <a:path w="13" h="4">
                    <a:moveTo>
                      <a:pt x="13" y="0"/>
                    </a:moveTo>
                    <a:lnTo>
                      <a:pt x="6" y="0"/>
                    </a:lnTo>
                    <a:lnTo>
                      <a:pt x="0" y="4"/>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65" name="Freeform 197">
                <a:extLst>
                  <a:ext uri="{FF2B5EF4-FFF2-40B4-BE49-F238E27FC236}">
                    <a16:creationId xmlns:a16="http://schemas.microsoft.com/office/drawing/2014/main" id="{B6618276-835D-A2DD-A252-6F1D767E2BB2}"/>
                  </a:ext>
                </a:extLst>
              </p:cNvPr>
              <p:cNvSpPr>
                <a:spLocks/>
              </p:cNvSpPr>
              <p:nvPr/>
            </p:nvSpPr>
            <p:spPr bwMode="auto">
              <a:xfrm>
                <a:off x="3259" y="2267"/>
                <a:ext cx="11" cy="1"/>
              </a:xfrm>
              <a:custGeom>
                <a:avLst/>
                <a:gdLst>
                  <a:gd name="T0" fmla="*/ 11 w 11"/>
                  <a:gd name="T1" fmla="*/ 6 w 11"/>
                  <a:gd name="T2" fmla="*/ 0 w 11"/>
                </a:gdLst>
                <a:ahLst/>
                <a:cxnLst>
                  <a:cxn ang="0">
                    <a:pos x="T0" y="0"/>
                  </a:cxn>
                  <a:cxn ang="0">
                    <a:pos x="T1" y="0"/>
                  </a:cxn>
                  <a:cxn ang="0">
                    <a:pos x="T2" y="0"/>
                  </a:cxn>
                </a:cxnLst>
                <a:rect l="0" t="0" r="r" b="b"/>
                <a:pathLst>
                  <a:path w="11">
                    <a:moveTo>
                      <a:pt x="11" y="0"/>
                    </a:moveTo>
                    <a:lnTo>
                      <a:pt x="6" y="0"/>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66" name="Freeform 198">
                <a:extLst>
                  <a:ext uri="{FF2B5EF4-FFF2-40B4-BE49-F238E27FC236}">
                    <a16:creationId xmlns:a16="http://schemas.microsoft.com/office/drawing/2014/main" id="{9A480757-72E1-CB39-FA61-26E12B78BC42}"/>
                  </a:ext>
                </a:extLst>
              </p:cNvPr>
              <p:cNvSpPr>
                <a:spLocks/>
              </p:cNvSpPr>
              <p:nvPr/>
            </p:nvSpPr>
            <p:spPr bwMode="auto">
              <a:xfrm>
                <a:off x="3270" y="2267"/>
                <a:ext cx="10" cy="6"/>
              </a:xfrm>
              <a:custGeom>
                <a:avLst/>
                <a:gdLst>
                  <a:gd name="T0" fmla="*/ 10 w 10"/>
                  <a:gd name="T1" fmla="*/ 6 h 6"/>
                  <a:gd name="T2" fmla="*/ 6 w 10"/>
                  <a:gd name="T3" fmla="*/ 2 h 6"/>
                  <a:gd name="T4" fmla="*/ 0 w 10"/>
                  <a:gd name="T5" fmla="*/ 0 h 6"/>
                </a:gdLst>
                <a:ahLst/>
                <a:cxnLst>
                  <a:cxn ang="0">
                    <a:pos x="T0" y="T1"/>
                  </a:cxn>
                  <a:cxn ang="0">
                    <a:pos x="T2" y="T3"/>
                  </a:cxn>
                  <a:cxn ang="0">
                    <a:pos x="T4" y="T5"/>
                  </a:cxn>
                </a:cxnLst>
                <a:rect l="0" t="0" r="r" b="b"/>
                <a:pathLst>
                  <a:path w="10" h="6">
                    <a:moveTo>
                      <a:pt x="10" y="6"/>
                    </a:moveTo>
                    <a:lnTo>
                      <a:pt x="6" y="2"/>
                    </a:lnTo>
                    <a:lnTo>
                      <a:pt x="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67" name="Rectangle 199">
                <a:extLst>
                  <a:ext uri="{FF2B5EF4-FFF2-40B4-BE49-F238E27FC236}">
                    <a16:creationId xmlns:a16="http://schemas.microsoft.com/office/drawing/2014/main" id="{4F128D1D-1839-D100-1160-24734F2F33FF}"/>
                  </a:ext>
                </a:extLst>
              </p:cNvPr>
              <p:cNvSpPr>
                <a:spLocks noChangeArrowheads="1"/>
              </p:cNvSpPr>
              <p:nvPr/>
            </p:nvSpPr>
            <p:spPr bwMode="auto">
              <a:xfrm>
                <a:off x="3288" y="2180"/>
                <a:ext cx="189" cy="85"/>
              </a:xfrm>
              <a:prstGeom prst="rect">
                <a:avLst/>
              </a:prstGeom>
              <a:noFill/>
              <a:ln w="26988">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68" name="Line 200">
                <a:extLst>
                  <a:ext uri="{FF2B5EF4-FFF2-40B4-BE49-F238E27FC236}">
                    <a16:creationId xmlns:a16="http://schemas.microsoft.com/office/drawing/2014/main" id="{0AF29EAB-6F1C-8CCB-BD6D-CE06FA71DCE1}"/>
                  </a:ext>
                </a:extLst>
              </p:cNvPr>
              <p:cNvSpPr>
                <a:spLocks noChangeShapeType="1"/>
              </p:cNvSpPr>
              <p:nvPr/>
            </p:nvSpPr>
            <p:spPr bwMode="auto">
              <a:xfrm flipV="1">
                <a:off x="3384" y="1995"/>
                <a:ext cx="1" cy="177"/>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69" name="Freeform 201">
                <a:extLst>
                  <a:ext uri="{FF2B5EF4-FFF2-40B4-BE49-F238E27FC236}">
                    <a16:creationId xmlns:a16="http://schemas.microsoft.com/office/drawing/2014/main" id="{AFB88FE7-1490-E0A8-1754-136A8F9BAAE3}"/>
                  </a:ext>
                </a:extLst>
              </p:cNvPr>
              <p:cNvSpPr>
                <a:spLocks/>
              </p:cNvSpPr>
              <p:nvPr/>
            </p:nvSpPr>
            <p:spPr bwMode="auto">
              <a:xfrm>
                <a:off x="3280" y="2476"/>
                <a:ext cx="205" cy="102"/>
              </a:xfrm>
              <a:custGeom>
                <a:avLst/>
                <a:gdLst>
                  <a:gd name="T0" fmla="*/ 0 w 205"/>
                  <a:gd name="T1" fmla="*/ 0 h 102"/>
                  <a:gd name="T2" fmla="*/ 0 w 205"/>
                  <a:gd name="T3" fmla="*/ 102 h 102"/>
                  <a:gd name="T4" fmla="*/ 205 w 205"/>
                  <a:gd name="T5" fmla="*/ 102 h 102"/>
                </a:gdLst>
                <a:ahLst/>
                <a:cxnLst>
                  <a:cxn ang="0">
                    <a:pos x="T0" y="T1"/>
                  </a:cxn>
                  <a:cxn ang="0">
                    <a:pos x="T2" y="T3"/>
                  </a:cxn>
                  <a:cxn ang="0">
                    <a:pos x="T4" y="T5"/>
                  </a:cxn>
                </a:cxnLst>
                <a:rect l="0" t="0" r="r" b="b"/>
                <a:pathLst>
                  <a:path w="205" h="102">
                    <a:moveTo>
                      <a:pt x="0" y="0"/>
                    </a:moveTo>
                    <a:lnTo>
                      <a:pt x="0" y="102"/>
                    </a:lnTo>
                    <a:lnTo>
                      <a:pt x="205" y="102"/>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70" name="Freeform 202">
                <a:extLst>
                  <a:ext uri="{FF2B5EF4-FFF2-40B4-BE49-F238E27FC236}">
                    <a16:creationId xmlns:a16="http://schemas.microsoft.com/office/drawing/2014/main" id="{B0CBCB4D-B0A0-A5AC-4957-336AD7AC81C3}"/>
                  </a:ext>
                </a:extLst>
              </p:cNvPr>
              <p:cNvSpPr>
                <a:spLocks/>
              </p:cNvSpPr>
              <p:nvPr/>
            </p:nvSpPr>
            <p:spPr bwMode="auto">
              <a:xfrm>
                <a:off x="3460" y="2273"/>
                <a:ext cx="49" cy="305"/>
              </a:xfrm>
              <a:custGeom>
                <a:avLst/>
                <a:gdLst>
                  <a:gd name="T0" fmla="*/ 25 w 49"/>
                  <a:gd name="T1" fmla="*/ 305 h 305"/>
                  <a:gd name="T2" fmla="*/ 25 w 49"/>
                  <a:gd name="T3" fmla="*/ 203 h 305"/>
                  <a:gd name="T4" fmla="*/ 0 w 49"/>
                  <a:gd name="T5" fmla="*/ 203 h 305"/>
                  <a:gd name="T6" fmla="*/ 0 w 49"/>
                  <a:gd name="T7" fmla="*/ 0 h 305"/>
                  <a:gd name="T8" fmla="*/ 49 w 49"/>
                  <a:gd name="T9" fmla="*/ 0 h 305"/>
                  <a:gd name="T10" fmla="*/ 49 w 49"/>
                  <a:gd name="T11" fmla="*/ 203 h 305"/>
                  <a:gd name="T12" fmla="*/ 0 w 49"/>
                  <a:gd name="T13" fmla="*/ 203 h 305"/>
                </a:gdLst>
                <a:ahLst/>
                <a:cxnLst>
                  <a:cxn ang="0">
                    <a:pos x="T0" y="T1"/>
                  </a:cxn>
                  <a:cxn ang="0">
                    <a:pos x="T2" y="T3"/>
                  </a:cxn>
                  <a:cxn ang="0">
                    <a:pos x="T4" y="T5"/>
                  </a:cxn>
                  <a:cxn ang="0">
                    <a:pos x="T6" y="T7"/>
                  </a:cxn>
                  <a:cxn ang="0">
                    <a:pos x="T8" y="T9"/>
                  </a:cxn>
                  <a:cxn ang="0">
                    <a:pos x="T10" y="T11"/>
                  </a:cxn>
                  <a:cxn ang="0">
                    <a:pos x="T12" y="T13"/>
                  </a:cxn>
                </a:cxnLst>
                <a:rect l="0" t="0" r="r" b="b"/>
                <a:pathLst>
                  <a:path w="49" h="305">
                    <a:moveTo>
                      <a:pt x="25" y="305"/>
                    </a:moveTo>
                    <a:lnTo>
                      <a:pt x="25" y="203"/>
                    </a:lnTo>
                    <a:lnTo>
                      <a:pt x="0" y="203"/>
                    </a:lnTo>
                    <a:lnTo>
                      <a:pt x="0" y="0"/>
                    </a:lnTo>
                    <a:lnTo>
                      <a:pt x="49" y="0"/>
                    </a:lnTo>
                    <a:lnTo>
                      <a:pt x="49" y="203"/>
                    </a:lnTo>
                    <a:lnTo>
                      <a:pt x="0" y="203"/>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71" name="Line 203">
                <a:extLst>
                  <a:ext uri="{FF2B5EF4-FFF2-40B4-BE49-F238E27FC236}">
                    <a16:creationId xmlns:a16="http://schemas.microsoft.com/office/drawing/2014/main" id="{5FC1C063-105B-D7D8-682A-F77BC2FAE85C}"/>
                  </a:ext>
                </a:extLst>
              </p:cNvPr>
              <p:cNvSpPr>
                <a:spLocks noChangeShapeType="1"/>
              </p:cNvSpPr>
              <p:nvPr/>
            </p:nvSpPr>
            <p:spPr bwMode="auto">
              <a:xfrm>
                <a:off x="3384" y="2578"/>
                <a:ext cx="1" cy="151"/>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72" name="Freeform 204">
                <a:extLst>
                  <a:ext uri="{FF2B5EF4-FFF2-40B4-BE49-F238E27FC236}">
                    <a16:creationId xmlns:a16="http://schemas.microsoft.com/office/drawing/2014/main" id="{EB576D52-D869-0ECA-BF6B-A77BCCA493EF}"/>
                  </a:ext>
                </a:extLst>
              </p:cNvPr>
              <p:cNvSpPr>
                <a:spLocks/>
              </p:cNvSpPr>
              <p:nvPr/>
            </p:nvSpPr>
            <p:spPr bwMode="auto">
              <a:xfrm>
                <a:off x="3179" y="2247"/>
                <a:ext cx="153" cy="255"/>
              </a:xfrm>
              <a:custGeom>
                <a:avLst/>
                <a:gdLst>
                  <a:gd name="T0" fmla="*/ 153 w 153"/>
                  <a:gd name="T1" fmla="*/ 0 h 255"/>
                  <a:gd name="T2" fmla="*/ 153 w 153"/>
                  <a:gd name="T3" fmla="*/ 52 h 255"/>
                  <a:gd name="T4" fmla="*/ 0 w 153"/>
                  <a:gd name="T5" fmla="*/ 203 h 255"/>
                  <a:gd name="T6" fmla="*/ 0 w 153"/>
                  <a:gd name="T7" fmla="*/ 255 h 255"/>
                </a:gdLst>
                <a:ahLst/>
                <a:cxnLst>
                  <a:cxn ang="0">
                    <a:pos x="T0" y="T1"/>
                  </a:cxn>
                  <a:cxn ang="0">
                    <a:pos x="T2" y="T3"/>
                  </a:cxn>
                  <a:cxn ang="0">
                    <a:pos x="T4" y="T5"/>
                  </a:cxn>
                  <a:cxn ang="0">
                    <a:pos x="T6" y="T7"/>
                  </a:cxn>
                </a:cxnLst>
                <a:rect l="0" t="0" r="r" b="b"/>
                <a:pathLst>
                  <a:path w="153" h="255">
                    <a:moveTo>
                      <a:pt x="153" y="0"/>
                    </a:moveTo>
                    <a:lnTo>
                      <a:pt x="153" y="52"/>
                    </a:lnTo>
                    <a:lnTo>
                      <a:pt x="0" y="203"/>
                    </a:lnTo>
                    <a:lnTo>
                      <a:pt x="0" y="255"/>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73" name="Rectangle 205">
                <a:extLst>
                  <a:ext uri="{FF2B5EF4-FFF2-40B4-BE49-F238E27FC236}">
                    <a16:creationId xmlns:a16="http://schemas.microsoft.com/office/drawing/2014/main" id="{3787DF3A-4FE9-F08F-2382-553813635B17}"/>
                  </a:ext>
                </a:extLst>
              </p:cNvPr>
              <p:cNvSpPr>
                <a:spLocks noChangeArrowheads="1"/>
              </p:cNvSpPr>
              <p:nvPr/>
            </p:nvSpPr>
            <p:spPr bwMode="auto">
              <a:xfrm>
                <a:off x="2968" y="2198"/>
                <a:ext cx="97" cy="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000" b="1" i="1">
                    <a:solidFill>
                      <a:srgbClr val="000000"/>
                    </a:solidFill>
                    <a:latin typeface="Arial" panose="020B0604020202020204" pitchFamily="34" charset="0"/>
                  </a:rPr>
                  <a:t>L</a:t>
                </a:r>
                <a:endParaRPr lang="en-US" altLang="en-US" sz="10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8574" name="Rectangle 206">
                <a:extLst>
                  <a:ext uri="{FF2B5EF4-FFF2-40B4-BE49-F238E27FC236}">
                    <a16:creationId xmlns:a16="http://schemas.microsoft.com/office/drawing/2014/main" id="{4E160600-CD0A-6C0F-00A2-562E01FD0461}"/>
                  </a:ext>
                </a:extLst>
              </p:cNvPr>
              <p:cNvSpPr>
                <a:spLocks noChangeArrowheads="1"/>
              </p:cNvSpPr>
              <p:nvPr/>
            </p:nvSpPr>
            <p:spPr bwMode="auto">
              <a:xfrm>
                <a:off x="3535" y="2204"/>
                <a:ext cx="115" cy="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000" b="1" i="1">
                    <a:solidFill>
                      <a:srgbClr val="000000"/>
                    </a:solidFill>
                    <a:latin typeface="Arial" panose="020B0604020202020204" pitchFamily="34" charset="0"/>
                  </a:rPr>
                  <a:t>R</a:t>
                </a:r>
                <a:endParaRPr lang="en-US" altLang="en-US" sz="10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8575" name="Line 207">
                <a:extLst>
                  <a:ext uri="{FF2B5EF4-FFF2-40B4-BE49-F238E27FC236}">
                    <a16:creationId xmlns:a16="http://schemas.microsoft.com/office/drawing/2014/main" id="{99CC9327-E830-55DD-68F0-781462C75E03}"/>
                  </a:ext>
                </a:extLst>
              </p:cNvPr>
              <p:cNvSpPr>
                <a:spLocks noChangeShapeType="1"/>
              </p:cNvSpPr>
              <p:nvPr/>
            </p:nvSpPr>
            <p:spPr bwMode="auto">
              <a:xfrm>
                <a:off x="2469" y="2247"/>
                <a:ext cx="1" cy="432"/>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sp>
          <p:nvSpPr>
            <p:cNvPr id="58576" name="Freeform 208">
              <a:extLst>
                <a:ext uri="{FF2B5EF4-FFF2-40B4-BE49-F238E27FC236}">
                  <a16:creationId xmlns:a16="http://schemas.microsoft.com/office/drawing/2014/main" id="{A4536191-5B07-EA86-DEA9-870B356A7656}"/>
                </a:ext>
              </a:extLst>
            </p:cNvPr>
            <p:cNvSpPr>
              <a:spLocks/>
            </p:cNvSpPr>
            <p:nvPr/>
          </p:nvSpPr>
          <p:spPr bwMode="auto">
            <a:xfrm>
              <a:off x="2462" y="1993"/>
              <a:ext cx="11" cy="6"/>
            </a:xfrm>
            <a:custGeom>
              <a:avLst/>
              <a:gdLst>
                <a:gd name="T0" fmla="*/ 0 w 11"/>
                <a:gd name="T1" fmla="*/ 0 h 6"/>
                <a:gd name="T2" fmla="*/ 2 w 11"/>
                <a:gd name="T3" fmla="*/ 4 h 6"/>
                <a:gd name="T4" fmla="*/ 5 w 11"/>
                <a:gd name="T5" fmla="*/ 6 h 6"/>
                <a:gd name="T6" fmla="*/ 9 w 11"/>
                <a:gd name="T7" fmla="*/ 6 h 6"/>
                <a:gd name="T8" fmla="*/ 11 w 11"/>
                <a:gd name="T9" fmla="*/ 4 h 6"/>
                <a:gd name="T10" fmla="*/ 11 w 11"/>
                <a:gd name="T11" fmla="*/ 0 h 6"/>
              </a:gdLst>
              <a:ahLst/>
              <a:cxnLst>
                <a:cxn ang="0">
                  <a:pos x="T0" y="T1"/>
                </a:cxn>
                <a:cxn ang="0">
                  <a:pos x="T2" y="T3"/>
                </a:cxn>
                <a:cxn ang="0">
                  <a:pos x="T4" y="T5"/>
                </a:cxn>
                <a:cxn ang="0">
                  <a:pos x="T6" y="T7"/>
                </a:cxn>
                <a:cxn ang="0">
                  <a:pos x="T8" y="T9"/>
                </a:cxn>
                <a:cxn ang="0">
                  <a:pos x="T10" y="T11"/>
                </a:cxn>
              </a:cxnLst>
              <a:rect l="0" t="0" r="r" b="b"/>
              <a:pathLst>
                <a:path w="11" h="6">
                  <a:moveTo>
                    <a:pt x="0" y="0"/>
                  </a:moveTo>
                  <a:lnTo>
                    <a:pt x="2" y="4"/>
                  </a:lnTo>
                  <a:lnTo>
                    <a:pt x="5" y="6"/>
                  </a:lnTo>
                  <a:lnTo>
                    <a:pt x="9" y="6"/>
                  </a:lnTo>
                  <a:lnTo>
                    <a:pt x="11" y="4"/>
                  </a:lnTo>
                  <a:lnTo>
                    <a:pt x="11"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77" name="Freeform 209">
              <a:extLst>
                <a:ext uri="{FF2B5EF4-FFF2-40B4-BE49-F238E27FC236}">
                  <a16:creationId xmlns:a16="http://schemas.microsoft.com/office/drawing/2014/main" id="{C74E2D75-493C-4EF7-6061-30DDF66179E8}"/>
                </a:ext>
              </a:extLst>
            </p:cNvPr>
            <p:cNvSpPr>
              <a:spLocks/>
            </p:cNvSpPr>
            <p:nvPr/>
          </p:nvSpPr>
          <p:spPr bwMode="auto">
            <a:xfrm>
              <a:off x="2462" y="1989"/>
              <a:ext cx="11" cy="4"/>
            </a:xfrm>
            <a:custGeom>
              <a:avLst/>
              <a:gdLst>
                <a:gd name="T0" fmla="*/ 11 w 11"/>
                <a:gd name="T1" fmla="*/ 4 h 4"/>
                <a:gd name="T2" fmla="*/ 11 w 11"/>
                <a:gd name="T3" fmla="*/ 2 h 4"/>
                <a:gd name="T4" fmla="*/ 9 w 11"/>
                <a:gd name="T5" fmla="*/ 0 h 4"/>
                <a:gd name="T6" fmla="*/ 7 w 11"/>
                <a:gd name="T7" fmla="*/ 0 h 4"/>
                <a:gd name="T8" fmla="*/ 5 w 11"/>
                <a:gd name="T9" fmla="*/ 0 h 4"/>
                <a:gd name="T10" fmla="*/ 2 w 11"/>
                <a:gd name="T11" fmla="*/ 2 h 4"/>
                <a:gd name="T12" fmla="*/ 0 w 11"/>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1" h="4">
                  <a:moveTo>
                    <a:pt x="11" y="4"/>
                  </a:moveTo>
                  <a:lnTo>
                    <a:pt x="11" y="2"/>
                  </a:lnTo>
                  <a:lnTo>
                    <a:pt x="9" y="0"/>
                  </a:lnTo>
                  <a:lnTo>
                    <a:pt x="7" y="0"/>
                  </a:lnTo>
                  <a:lnTo>
                    <a:pt x="5" y="0"/>
                  </a:lnTo>
                  <a:lnTo>
                    <a:pt x="2" y="2"/>
                  </a:lnTo>
                  <a:lnTo>
                    <a:pt x="0" y="4"/>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78" name="Freeform 210">
              <a:extLst>
                <a:ext uri="{FF2B5EF4-FFF2-40B4-BE49-F238E27FC236}">
                  <a16:creationId xmlns:a16="http://schemas.microsoft.com/office/drawing/2014/main" id="{8BA13E40-E793-A69C-466F-4B291C689BDD}"/>
                </a:ext>
              </a:extLst>
            </p:cNvPr>
            <p:cNvSpPr>
              <a:spLocks/>
            </p:cNvSpPr>
            <p:nvPr/>
          </p:nvSpPr>
          <p:spPr bwMode="auto">
            <a:xfrm>
              <a:off x="3378" y="1993"/>
              <a:ext cx="10" cy="6"/>
            </a:xfrm>
            <a:custGeom>
              <a:avLst/>
              <a:gdLst>
                <a:gd name="T0" fmla="*/ 0 w 10"/>
                <a:gd name="T1" fmla="*/ 0 h 6"/>
                <a:gd name="T2" fmla="*/ 2 w 10"/>
                <a:gd name="T3" fmla="*/ 4 h 6"/>
                <a:gd name="T4" fmla="*/ 4 w 10"/>
                <a:gd name="T5" fmla="*/ 6 h 6"/>
                <a:gd name="T6" fmla="*/ 6 w 10"/>
                <a:gd name="T7" fmla="*/ 6 h 6"/>
                <a:gd name="T8" fmla="*/ 8 w 10"/>
                <a:gd name="T9" fmla="*/ 4 h 6"/>
                <a:gd name="T10" fmla="*/ 10 w 10"/>
                <a:gd name="T11" fmla="*/ 0 h 6"/>
              </a:gdLst>
              <a:ahLst/>
              <a:cxnLst>
                <a:cxn ang="0">
                  <a:pos x="T0" y="T1"/>
                </a:cxn>
                <a:cxn ang="0">
                  <a:pos x="T2" y="T3"/>
                </a:cxn>
                <a:cxn ang="0">
                  <a:pos x="T4" y="T5"/>
                </a:cxn>
                <a:cxn ang="0">
                  <a:pos x="T6" y="T7"/>
                </a:cxn>
                <a:cxn ang="0">
                  <a:pos x="T8" y="T9"/>
                </a:cxn>
                <a:cxn ang="0">
                  <a:pos x="T10" y="T11"/>
                </a:cxn>
              </a:cxnLst>
              <a:rect l="0" t="0" r="r" b="b"/>
              <a:pathLst>
                <a:path w="10" h="6">
                  <a:moveTo>
                    <a:pt x="0" y="0"/>
                  </a:moveTo>
                  <a:lnTo>
                    <a:pt x="2" y="4"/>
                  </a:lnTo>
                  <a:lnTo>
                    <a:pt x="4" y="6"/>
                  </a:lnTo>
                  <a:lnTo>
                    <a:pt x="6" y="6"/>
                  </a:lnTo>
                  <a:lnTo>
                    <a:pt x="8" y="4"/>
                  </a:lnTo>
                  <a:lnTo>
                    <a:pt x="1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79" name="Freeform 211">
              <a:extLst>
                <a:ext uri="{FF2B5EF4-FFF2-40B4-BE49-F238E27FC236}">
                  <a16:creationId xmlns:a16="http://schemas.microsoft.com/office/drawing/2014/main" id="{FE90D8E2-1236-BEE2-07E2-C33BB39B4BF0}"/>
                </a:ext>
              </a:extLst>
            </p:cNvPr>
            <p:cNvSpPr>
              <a:spLocks/>
            </p:cNvSpPr>
            <p:nvPr/>
          </p:nvSpPr>
          <p:spPr bwMode="auto">
            <a:xfrm>
              <a:off x="3378" y="1989"/>
              <a:ext cx="10" cy="4"/>
            </a:xfrm>
            <a:custGeom>
              <a:avLst/>
              <a:gdLst>
                <a:gd name="T0" fmla="*/ 10 w 10"/>
                <a:gd name="T1" fmla="*/ 4 h 4"/>
                <a:gd name="T2" fmla="*/ 8 w 10"/>
                <a:gd name="T3" fmla="*/ 2 h 4"/>
                <a:gd name="T4" fmla="*/ 6 w 10"/>
                <a:gd name="T5" fmla="*/ 0 h 4"/>
                <a:gd name="T6" fmla="*/ 4 w 10"/>
                <a:gd name="T7" fmla="*/ 0 h 4"/>
                <a:gd name="T8" fmla="*/ 0 w 10"/>
                <a:gd name="T9" fmla="*/ 2 h 4"/>
                <a:gd name="T10" fmla="*/ 0 w 10"/>
                <a:gd name="T11" fmla="*/ 4 h 4"/>
              </a:gdLst>
              <a:ahLst/>
              <a:cxnLst>
                <a:cxn ang="0">
                  <a:pos x="T0" y="T1"/>
                </a:cxn>
                <a:cxn ang="0">
                  <a:pos x="T2" y="T3"/>
                </a:cxn>
                <a:cxn ang="0">
                  <a:pos x="T4" y="T5"/>
                </a:cxn>
                <a:cxn ang="0">
                  <a:pos x="T6" y="T7"/>
                </a:cxn>
                <a:cxn ang="0">
                  <a:pos x="T8" y="T9"/>
                </a:cxn>
                <a:cxn ang="0">
                  <a:pos x="T10" y="T11"/>
                </a:cxn>
              </a:cxnLst>
              <a:rect l="0" t="0" r="r" b="b"/>
              <a:pathLst>
                <a:path w="10" h="4">
                  <a:moveTo>
                    <a:pt x="10" y="4"/>
                  </a:moveTo>
                  <a:lnTo>
                    <a:pt x="8" y="2"/>
                  </a:lnTo>
                  <a:lnTo>
                    <a:pt x="6" y="0"/>
                  </a:lnTo>
                  <a:lnTo>
                    <a:pt x="4" y="0"/>
                  </a:lnTo>
                  <a:lnTo>
                    <a:pt x="0" y="2"/>
                  </a:lnTo>
                  <a:lnTo>
                    <a:pt x="0" y="4"/>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80" name="Freeform 212">
              <a:extLst>
                <a:ext uri="{FF2B5EF4-FFF2-40B4-BE49-F238E27FC236}">
                  <a16:creationId xmlns:a16="http://schemas.microsoft.com/office/drawing/2014/main" id="{88A033AD-BD0F-3D9B-4015-DA33F819DB27}"/>
                </a:ext>
              </a:extLst>
            </p:cNvPr>
            <p:cNvSpPr>
              <a:spLocks/>
            </p:cNvSpPr>
            <p:nvPr/>
          </p:nvSpPr>
          <p:spPr bwMode="auto">
            <a:xfrm>
              <a:off x="3378" y="2172"/>
              <a:ext cx="10" cy="4"/>
            </a:xfrm>
            <a:custGeom>
              <a:avLst/>
              <a:gdLst>
                <a:gd name="T0" fmla="*/ 0 w 10"/>
                <a:gd name="T1" fmla="*/ 0 h 4"/>
                <a:gd name="T2" fmla="*/ 0 w 10"/>
                <a:gd name="T3" fmla="*/ 2 h 4"/>
                <a:gd name="T4" fmla="*/ 4 w 10"/>
                <a:gd name="T5" fmla="*/ 4 h 4"/>
                <a:gd name="T6" fmla="*/ 6 w 10"/>
                <a:gd name="T7" fmla="*/ 4 h 4"/>
                <a:gd name="T8" fmla="*/ 8 w 10"/>
                <a:gd name="T9" fmla="*/ 2 h 4"/>
                <a:gd name="T10" fmla="*/ 10 w 10"/>
                <a:gd name="T11" fmla="*/ 0 h 4"/>
              </a:gdLst>
              <a:ahLst/>
              <a:cxnLst>
                <a:cxn ang="0">
                  <a:pos x="T0" y="T1"/>
                </a:cxn>
                <a:cxn ang="0">
                  <a:pos x="T2" y="T3"/>
                </a:cxn>
                <a:cxn ang="0">
                  <a:pos x="T4" y="T5"/>
                </a:cxn>
                <a:cxn ang="0">
                  <a:pos x="T6" y="T7"/>
                </a:cxn>
                <a:cxn ang="0">
                  <a:pos x="T8" y="T9"/>
                </a:cxn>
                <a:cxn ang="0">
                  <a:pos x="T10" y="T11"/>
                </a:cxn>
              </a:cxnLst>
              <a:rect l="0" t="0" r="r" b="b"/>
              <a:pathLst>
                <a:path w="10" h="4">
                  <a:moveTo>
                    <a:pt x="0" y="0"/>
                  </a:moveTo>
                  <a:lnTo>
                    <a:pt x="0" y="2"/>
                  </a:lnTo>
                  <a:lnTo>
                    <a:pt x="4" y="4"/>
                  </a:lnTo>
                  <a:lnTo>
                    <a:pt x="6" y="4"/>
                  </a:lnTo>
                  <a:lnTo>
                    <a:pt x="8" y="2"/>
                  </a:lnTo>
                  <a:lnTo>
                    <a:pt x="1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81" name="Freeform 213">
              <a:extLst>
                <a:ext uri="{FF2B5EF4-FFF2-40B4-BE49-F238E27FC236}">
                  <a16:creationId xmlns:a16="http://schemas.microsoft.com/office/drawing/2014/main" id="{01B9BD42-A154-10CB-F837-F77E1B74F0F0}"/>
                </a:ext>
              </a:extLst>
            </p:cNvPr>
            <p:cNvSpPr>
              <a:spLocks/>
            </p:cNvSpPr>
            <p:nvPr/>
          </p:nvSpPr>
          <p:spPr bwMode="auto">
            <a:xfrm>
              <a:off x="3378" y="2165"/>
              <a:ext cx="10" cy="7"/>
            </a:xfrm>
            <a:custGeom>
              <a:avLst/>
              <a:gdLst>
                <a:gd name="T0" fmla="*/ 10 w 10"/>
                <a:gd name="T1" fmla="*/ 7 h 7"/>
                <a:gd name="T2" fmla="*/ 8 w 10"/>
                <a:gd name="T3" fmla="*/ 3 h 7"/>
                <a:gd name="T4" fmla="*/ 6 w 10"/>
                <a:gd name="T5" fmla="*/ 0 h 7"/>
                <a:gd name="T6" fmla="*/ 4 w 10"/>
                <a:gd name="T7" fmla="*/ 0 h 7"/>
                <a:gd name="T8" fmla="*/ 0 w 10"/>
                <a:gd name="T9" fmla="*/ 3 h 7"/>
                <a:gd name="T10" fmla="*/ 0 w 10"/>
                <a:gd name="T11" fmla="*/ 7 h 7"/>
              </a:gdLst>
              <a:ahLst/>
              <a:cxnLst>
                <a:cxn ang="0">
                  <a:pos x="T0" y="T1"/>
                </a:cxn>
                <a:cxn ang="0">
                  <a:pos x="T2" y="T3"/>
                </a:cxn>
                <a:cxn ang="0">
                  <a:pos x="T4" y="T5"/>
                </a:cxn>
                <a:cxn ang="0">
                  <a:pos x="T6" y="T7"/>
                </a:cxn>
                <a:cxn ang="0">
                  <a:pos x="T8" y="T9"/>
                </a:cxn>
                <a:cxn ang="0">
                  <a:pos x="T10" y="T11"/>
                </a:cxn>
              </a:cxnLst>
              <a:rect l="0" t="0" r="r" b="b"/>
              <a:pathLst>
                <a:path w="10" h="7">
                  <a:moveTo>
                    <a:pt x="10" y="7"/>
                  </a:moveTo>
                  <a:lnTo>
                    <a:pt x="8" y="3"/>
                  </a:lnTo>
                  <a:lnTo>
                    <a:pt x="6" y="0"/>
                  </a:lnTo>
                  <a:lnTo>
                    <a:pt x="4" y="0"/>
                  </a:lnTo>
                  <a:lnTo>
                    <a:pt x="0" y="3"/>
                  </a:lnTo>
                  <a:lnTo>
                    <a:pt x="0" y="7"/>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82" name="Freeform 214">
              <a:extLst>
                <a:ext uri="{FF2B5EF4-FFF2-40B4-BE49-F238E27FC236}">
                  <a16:creationId xmlns:a16="http://schemas.microsoft.com/office/drawing/2014/main" id="{08D92969-1E53-22E1-C6F8-3A8A6B5E09AA}"/>
                </a:ext>
              </a:extLst>
            </p:cNvPr>
            <p:cNvSpPr>
              <a:spLocks/>
            </p:cNvSpPr>
            <p:nvPr/>
          </p:nvSpPr>
          <p:spPr bwMode="auto">
            <a:xfrm>
              <a:off x="3378" y="2578"/>
              <a:ext cx="10" cy="4"/>
            </a:xfrm>
            <a:custGeom>
              <a:avLst/>
              <a:gdLst>
                <a:gd name="T0" fmla="*/ 0 w 10"/>
                <a:gd name="T1" fmla="*/ 0 h 4"/>
                <a:gd name="T2" fmla="*/ 0 w 10"/>
                <a:gd name="T3" fmla="*/ 2 h 4"/>
                <a:gd name="T4" fmla="*/ 4 w 10"/>
                <a:gd name="T5" fmla="*/ 4 h 4"/>
                <a:gd name="T6" fmla="*/ 6 w 10"/>
                <a:gd name="T7" fmla="*/ 4 h 4"/>
                <a:gd name="T8" fmla="*/ 8 w 10"/>
                <a:gd name="T9" fmla="*/ 2 h 4"/>
                <a:gd name="T10" fmla="*/ 10 w 10"/>
                <a:gd name="T11" fmla="*/ 0 h 4"/>
              </a:gdLst>
              <a:ahLst/>
              <a:cxnLst>
                <a:cxn ang="0">
                  <a:pos x="T0" y="T1"/>
                </a:cxn>
                <a:cxn ang="0">
                  <a:pos x="T2" y="T3"/>
                </a:cxn>
                <a:cxn ang="0">
                  <a:pos x="T4" y="T5"/>
                </a:cxn>
                <a:cxn ang="0">
                  <a:pos x="T6" y="T7"/>
                </a:cxn>
                <a:cxn ang="0">
                  <a:pos x="T8" y="T9"/>
                </a:cxn>
                <a:cxn ang="0">
                  <a:pos x="T10" y="T11"/>
                </a:cxn>
              </a:cxnLst>
              <a:rect l="0" t="0" r="r" b="b"/>
              <a:pathLst>
                <a:path w="10" h="4">
                  <a:moveTo>
                    <a:pt x="0" y="0"/>
                  </a:moveTo>
                  <a:lnTo>
                    <a:pt x="0" y="2"/>
                  </a:lnTo>
                  <a:lnTo>
                    <a:pt x="4" y="4"/>
                  </a:lnTo>
                  <a:lnTo>
                    <a:pt x="6" y="4"/>
                  </a:lnTo>
                  <a:lnTo>
                    <a:pt x="8" y="2"/>
                  </a:lnTo>
                  <a:lnTo>
                    <a:pt x="1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83" name="Freeform 215">
              <a:extLst>
                <a:ext uri="{FF2B5EF4-FFF2-40B4-BE49-F238E27FC236}">
                  <a16:creationId xmlns:a16="http://schemas.microsoft.com/office/drawing/2014/main" id="{11439335-CE65-E72D-8D12-3CD36314DBB1}"/>
                </a:ext>
              </a:extLst>
            </p:cNvPr>
            <p:cNvSpPr>
              <a:spLocks/>
            </p:cNvSpPr>
            <p:nvPr/>
          </p:nvSpPr>
          <p:spPr bwMode="auto">
            <a:xfrm>
              <a:off x="3378" y="2571"/>
              <a:ext cx="10" cy="7"/>
            </a:xfrm>
            <a:custGeom>
              <a:avLst/>
              <a:gdLst>
                <a:gd name="T0" fmla="*/ 10 w 10"/>
                <a:gd name="T1" fmla="*/ 7 h 7"/>
                <a:gd name="T2" fmla="*/ 8 w 10"/>
                <a:gd name="T3" fmla="*/ 2 h 7"/>
                <a:gd name="T4" fmla="*/ 6 w 10"/>
                <a:gd name="T5" fmla="*/ 0 h 7"/>
                <a:gd name="T6" fmla="*/ 4 w 10"/>
                <a:gd name="T7" fmla="*/ 0 h 7"/>
                <a:gd name="T8" fmla="*/ 0 w 10"/>
                <a:gd name="T9" fmla="*/ 2 h 7"/>
                <a:gd name="T10" fmla="*/ 0 w 10"/>
                <a:gd name="T11" fmla="*/ 7 h 7"/>
              </a:gdLst>
              <a:ahLst/>
              <a:cxnLst>
                <a:cxn ang="0">
                  <a:pos x="T0" y="T1"/>
                </a:cxn>
                <a:cxn ang="0">
                  <a:pos x="T2" y="T3"/>
                </a:cxn>
                <a:cxn ang="0">
                  <a:pos x="T4" y="T5"/>
                </a:cxn>
                <a:cxn ang="0">
                  <a:pos x="T6" y="T7"/>
                </a:cxn>
                <a:cxn ang="0">
                  <a:pos x="T8" y="T9"/>
                </a:cxn>
                <a:cxn ang="0">
                  <a:pos x="T10" y="T11"/>
                </a:cxn>
              </a:cxnLst>
              <a:rect l="0" t="0" r="r" b="b"/>
              <a:pathLst>
                <a:path w="10" h="7">
                  <a:moveTo>
                    <a:pt x="10" y="7"/>
                  </a:moveTo>
                  <a:lnTo>
                    <a:pt x="8" y="2"/>
                  </a:lnTo>
                  <a:lnTo>
                    <a:pt x="6" y="0"/>
                  </a:lnTo>
                  <a:lnTo>
                    <a:pt x="4" y="0"/>
                  </a:lnTo>
                  <a:lnTo>
                    <a:pt x="0" y="2"/>
                  </a:lnTo>
                  <a:lnTo>
                    <a:pt x="0" y="7"/>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nvGrpSpPr>
            <p:cNvPr id="58584" name="Group 216">
              <a:extLst>
                <a:ext uri="{FF2B5EF4-FFF2-40B4-BE49-F238E27FC236}">
                  <a16:creationId xmlns:a16="http://schemas.microsoft.com/office/drawing/2014/main" id="{E806A92C-ACFE-D21A-A17C-C15BF6C11599}"/>
                </a:ext>
              </a:extLst>
            </p:cNvPr>
            <p:cNvGrpSpPr>
              <a:grpSpLocks/>
            </p:cNvGrpSpPr>
            <p:nvPr/>
          </p:nvGrpSpPr>
          <p:grpSpPr bwMode="auto">
            <a:xfrm>
              <a:off x="3378" y="2724"/>
              <a:ext cx="10" cy="9"/>
              <a:chOff x="3378" y="2724"/>
              <a:chExt cx="10" cy="9"/>
            </a:xfrm>
          </p:grpSpPr>
          <p:sp>
            <p:nvSpPr>
              <p:cNvPr id="58585" name="Freeform 217">
                <a:extLst>
                  <a:ext uri="{FF2B5EF4-FFF2-40B4-BE49-F238E27FC236}">
                    <a16:creationId xmlns:a16="http://schemas.microsoft.com/office/drawing/2014/main" id="{BD924F12-9999-F887-292B-EF0B5568A2D8}"/>
                  </a:ext>
                </a:extLst>
              </p:cNvPr>
              <p:cNvSpPr>
                <a:spLocks/>
              </p:cNvSpPr>
              <p:nvPr/>
            </p:nvSpPr>
            <p:spPr bwMode="auto">
              <a:xfrm>
                <a:off x="3378" y="2729"/>
                <a:ext cx="10" cy="4"/>
              </a:xfrm>
              <a:custGeom>
                <a:avLst/>
                <a:gdLst>
                  <a:gd name="T0" fmla="*/ 0 w 10"/>
                  <a:gd name="T1" fmla="*/ 0 h 4"/>
                  <a:gd name="T2" fmla="*/ 0 w 10"/>
                  <a:gd name="T3" fmla="*/ 4 h 4"/>
                  <a:gd name="T4" fmla="*/ 4 w 10"/>
                  <a:gd name="T5" fmla="*/ 4 h 4"/>
                  <a:gd name="T6" fmla="*/ 6 w 10"/>
                  <a:gd name="T7" fmla="*/ 4 h 4"/>
                  <a:gd name="T8" fmla="*/ 8 w 10"/>
                  <a:gd name="T9" fmla="*/ 4 h 4"/>
                  <a:gd name="T10" fmla="*/ 10 w 10"/>
                  <a:gd name="T11" fmla="*/ 0 h 4"/>
                </a:gdLst>
                <a:ahLst/>
                <a:cxnLst>
                  <a:cxn ang="0">
                    <a:pos x="T0" y="T1"/>
                  </a:cxn>
                  <a:cxn ang="0">
                    <a:pos x="T2" y="T3"/>
                  </a:cxn>
                  <a:cxn ang="0">
                    <a:pos x="T4" y="T5"/>
                  </a:cxn>
                  <a:cxn ang="0">
                    <a:pos x="T6" y="T7"/>
                  </a:cxn>
                  <a:cxn ang="0">
                    <a:pos x="T8" y="T9"/>
                  </a:cxn>
                  <a:cxn ang="0">
                    <a:pos x="T10" y="T11"/>
                  </a:cxn>
                </a:cxnLst>
                <a:rect l="0" t="0" r="r" b="b"/>
                <a:pathLst>
                  <a:path w="10" h="4">
                    <a:moveTo>
                      <a:pt x="0" y="0"/>
                    </a:moveTo>
                    <a:lnTo>
                      <a:pt x="0" y="4"/>
                    </a:lnTo>
                    <a:lnTo>
                      <a:pt x="4" y="4"/>
                    </a:lnTo>
                    <a:lnTo>
                      <a:pt x="6" y="4"/>
                    </a:lnTo>
                    <a:lnTo>
                      <a:pt x="8" y="4"/>
                    </a:lnTo>
                    <a:lnTo>
                      <a:pt x="1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86" name="Freeform 218">
                <a:extLst>
                  <a:ext uri="{FF2B5EF4-FFF2-40B4-BE49-F238E27FC236}">
                    <a16:creationId xmlns:a16="http://schemas.microsoft.com/office/drawing/2014/main" id="{7F537A0F-E3A2-6BA8-92C9-9A72EF41ED03}"/>
                  </a:ext>
                </a:extLst>
              </p:cNvPr>
              <p:cNvSpPr>
                <a:spLocks/>
              </p:cNvSpPr>
              <p:nvPr/>
            </p:nvSpPr>
            <p:spPr bwMode="auto">
              <a:xfrm>
                <a:off x="3378" y="2724"/>
                <a:ext cx="10" cy="5"/>
              </a:xfrm>
              <a:custGeom>
                <a:avLst/>
                <a:gdLst>
                  <a:gd name="T0" fmla="*/ 10 w 10"/>
                  <a:gd name="T1" fmla="*/ 5 h 5"/>
                  <a:gd name="T2" fmla="*/ 8 w 10"/>
                  <a:gd name="T3" fmla="*/ 2 h 5"/>
                  <a:gd name="T4" fmla="*/ 6 w 10"/>
                  <a:gd name="T5" fmla="*/ 0 h 5"/>
                  <a:gd name="T6" fmla="*/ 4 w 10"/>
                  <a:gd name="T7" fmla="*/ 0 h 5"/>
                  <a:gd name="T8" fmla="*/ 0 w 10"/>
                  <a:gd name="T9" fmla="*/ 2 h 5"/>
                  <a:gd name="T10" fmla="*/ 0 w 10"/>
                  <a:gd name="T11" fmla="*/ 5 h 5"/>
                </a:gdLst>
                <a:ahLst/>
                <a:cxnLst>
                  <a:cxn ang="0">
                    <a:pos x="T0" y="T1"/>
                  </a:cxn>
                  <a:cxn ang="0">
                    <a:pos x="T2" y="T3"/>
                  </a:cxn>
                  <a:cxn ang="0">
                    <a:pos x="T4" y="T5"/>
                  </a:cxn>
                  <a:cxn ang="0">
                    <a:pos x="T6" y="T7"/>
                  </a:cxn>
                  <a:cxn ang="0">
                    <a:pos x="T8" y="T9"/>
                  </a:cxn>
                  <a:cxn ang="0">
                    <a:pos x="T10" y="T11"/>
                  </a:cxn>
                </a:cxnLst>
                <a:rect l="0" t="0" r="r" b="b"/>
                <a:pathLst>
                  <a:path w="10" h="5">
                    <a:moveTo>
                      <a:pt x="10" y="5"/>
                    </a:moveTo>
                    <a:lnTo>
                      <a:pt x="8" y="2"/>
                    </a:lnTo>
                    <a:lnTo>
                      <a:pt x="6" y="0"/>
                    </a:lnTo>
                    <a:lnTo>
                      <a:pt x="4" y="0"/>
                    </a:lnTo>
                    <a:lnTo>
                      <a:pt x="0" y="2"/>
                    </a:lnTo>
                    <a:lnTo>
                      <a:pt x="0" y="5"/>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sp>
          <p:nvSpPr>
            <p:cNvPr id="58587" name="Freeform 219">
              <a:extLst>
                <a:ext uri="{FF2B5EF4-FFF2-40B4-BE49-F238E27FC236}">
                  <a16:creationId xmlns:a16="http://schemas.microsoft.com/office/drawing/2014/main" id="{E55CD904-4008-C868-1770-00A535ED6333}"/>
                </a:ext>
              </a:extLst>
            </p:cNvPr>
            <p:cNvSpPr>
              <a:spLocks/>
            </p:cNvSpPr>
            <p:nvPr/>
          </p:nvSpPr>
          <p:spPr bwMode="auto">
            <a:xfrm>
              <a:off x="2462" y="2729"/>
              <a:ext cx="11" cy="4"/>
            </a:xfrm>
            <a:custGeom>
              <a:avLst/>
              <a:gdLst>
                <a:gd name="T0" fmla="*/ 0 w 11"/>
                <a:gd name="T1" fmla="*/ 0 h 4"/>
                <a:gd name="T2" fmla="*/ 2 w 11"/>
                <a:gd name="T3" fmla="*/ 2 h 4"/>
                <a:gd name="T4" fmla="*/ 5 w 11"/>
                <a:gd name="T5" fmla="*/ 4 h 4"/>
                <a:gd name="T6" fmla="*/ 7 w 11"/>
                <a:gd name="T7" fmla="*/ 4 h 4"/>
                <a:gd name="T8" fmla="*/ 9 w 11"/>
                <a:gd name="T9" fmla="*/ 4 h 4"/>
                <a:gd name="T10" fmla="*/ 11 w 11"/>
                <a:gd name="T11" fmla="*/ 2 h 4"/>
                <a:gd name="T12" fmla="*/ 11 w 11"/>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1" h="4">
                  <a:moveTo>
                    <a:pt x="0" y="0"/>
                  </a:moveTo>
                  <a:lnTo>
                    <a:pt x="2" y="2"/>
                  </a:lnTo>
                  <a:lnTo>
                    <a:pt x="5" y="4"/>
                  </a:lnTo>
                  <a:lnTo>
                    <a:pt x="7" y="4"/>
                  </a:lnTo>
                  <a:lnTo>
                    <a:pt x="9" y="4"/>
                  </a:lnTo>
                  <a:lnTo>
                    <a:pt x="11" y="2"/>
                  </a:lnTo>
                  <a:lnTo>
                    <a:pt x="11"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88" name="Freeform 220">
              <a:extLst>
                <a:ext uri="{FF2B5EF4-FFF2-40B4-BE49-F238E27FC236}">
                  <a16:creationId xmlns:a16="http://schemas.microsoft.com/office/drawing/2014/main" id="{9411E8B4-6B0F-4BE4-235A-6E1E3C0ACED8}"/>
                </a:ext>
              </a:extLst>
            </p:cNvPr>
            <p:cNvSpPr>
              <a:spLocks/>
            </p:cNvSpPr>
            <p:nvPr/>
          </p:nvSpPr>
          <p:spPr bwMode="auto">
            <a:xfrm>
              <a:off x="2462" y="2724"/>
              <a:ext cx="11" cy="5"/>
            </a:xfrm>
            <a:custGeom>
              <a:avLst/>
              <a:gdLst>
                <a:gd name="T0" fmla="*/ 11 w 11"/>
                <a:gd name="T1" fmla="*/ 5 h 5"/>
                <a:gd name="T2" fmla="*/ 11 w 11"/>
                <a:gd name="T3" fmla="*/ 2 h 5"/>
                <a:gd name="T4" fmla="*/ 9 w 11"/>
                <a:gd name="T5" fmla="*/ 0 h 5"/>
                <a:gd name="T6" fmla="*/ 7 w 11"/>
                <a:gd name="T7" fmla="*/ 0 h 5"/>
                <a:gd name="T8" fmla="*/ 5 w 11"/>
                <a:gd name="T9" fmla="*/ 0 h 5"/>
                <a:gd name="T10" fmla="*/ 2 w 11"/>
                <a:gd name="T11" fmla="*/ 2 h 5"/>
                <a:gd name="T12" fmla="*/ 0 w 11"/>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11" h="5">
                  <a:moveTo>
                    <a:pt x="11" y="5"/>
                  </a:moveTo>
                  <a:lnTo>
                    <a:pt x="11" y="2"/>
                  </a:lnTo>
                  <a:lnTo>
                    <a:pt x="9" y="0"/>
                  </a:lnTo>
                  <a:lnTo>
                    <a:pt x="7" y="0"/>
                  </a:lnTo>
                  <a:lnTo>
                    <a:pt x="5" y="0"/>
                  </a:lnTo>
                  <a:lnTo>
                    <a:pt x="2" y="2"/>
                  </a:lnTo>
                  <a:lnTo>
                    <a:pt x="0" y="5"/>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89" name="Freeform 221">
              <a:extLst>
                <a:ext uri="{FF2B5EF4-FFF2-40B4-BE49-F238E27FC236}">
                  <a16:creationId xmlns:a16="http://schemas.microsoft.com/office/drawing/2014/main" id="{866A10F4-629A-A267-8CED-C2B2AD332356}"/>
                </a:ext>
              </a:extLst>
            </p:cNvPr>
            <p:cNvSpPr>
              <a:spLocks/>
            </p:cNvSpPr>
            <p:nvPr/>
          </p:nvSpPr>
          <p:spPr bwMode="auto">
            <a:xfrm>
              <a:off x="1065" y="2729"/>
              <a:ext cx="11" cy="4"/>
            </a:xfrm>
            <a:custGeom>
              <a:avLst/>
              <a:gdLst>
                <a:gd name="T0" fmla="*/ 0 w 11"/>
                <a:gd name="T1" fmla="*/ 0 h 4"/>
                <a:gd name="T2" fmla="*/ 3 w 11"/>
                <a:gd name="T3" fmla="*/ 2 h 4"/>
                <a:gd name="T4" fmla="*/ 3 w 11"/>
                <a:gd name="T5" fmla="*/ 4 h 4"/>
                <a:gd name="T6" fmla="*/ 7 w 11"/>
                <a:gd name="T7" fmla="*/ 4 h 4"/>
                <a:gd name="T8" fmla="*/ 9 w 11"/>
                <a:gd name="T9" fmla="*/ 4 h 4"/>
                <a:gd name="T10" fmla="*/ 11 w 11"/>
                <a:gd name="T11" fmla="*/ 2 h 4"/>
                <a:gd name="T12" fmla="*/ 11 w 11"/>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1" h="4">
                  <a:moveTo>
                    <a:pt x="0" y="0"/>
                  </a:moveTo>
                  <a:lnTo>
                    <a:pt x="3" y="2"/>
                  </a:lnTo>
                  <a:lnTo>
                    <a:pt x="3" y="4"/>
                  </a:lnTo>
                  <a:lnTo>
                    <a:pt x="7" y="4"/>
                  </a:lnTo>
                  <a:lnTo>
                    <a:pt x="9" y="4"/>
                  </a:lnTo>
                  <a:lnTo>
                    <a:pt x="11" y="2"/>
                  </a:lnTo>
                  <a:lnTo>
                    <a:pt x="11"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90" name="Freeform 222">
              <a:extLst>
                <a:ext uri="{FF2B5EF4-FFF2-40B4-BE49-F238E27FC236}">
                  <a16:creationId xmlns:a16="http://schemas.microsoft.com/office/drawing/2014/main" id="{517E89E9-A198-F146-CA84-550E7718BEBB}"/>
                </a:ext>
              </a:extLst>
            </p:cNvPr>
            <p:cNvSpPr>
              <a:spLocks/>
            </p:cNvSpPr>
            <p:nvPr/>
          </p:nvSpPr>
          <p:spPr bwMode="auto">
            <a:xfrm>
              <a:off x="1065" y="2724"/>
              <a:ext cx="11" cy="5"/>
            </a:xfrm>
            <a:custGeom>
              <a:avLst/>
              <a:gdLst>
                <a:gd name="T0" fmla="*/ 11 w 11"/>
                <a:gd name="T1" fmla="*/ 5 h 5"/>
                <a:gd name="T2" fmla="*/ 11 w 11"/>
                <a:gd name="T3" fmla="*/ 2 h 5"/>
                <a:gd name="T4" fmla="*/ 9 w 11"/>
                <a:gd name="T5" fmla="*/ 0 h 5"/>
                <a:gd name="T6" fmla="*/ 7 w 11"/>
                <a:gd name="T7" fmla="*/ 0 h 5"/>
                <a:gd name="T8" fmla="*/ 3 w 11"/>
                <a:gd name="T9" fmla="*/ 0 h 5"/>
                <a:gd name="T10" fmla="*/ 3 w 11"/>
                <a:gd name="T11" fmla="*/ 2 h 5"/>
                <a:gd name="T12" fmla="*/ 0 w 11"/>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11" h="5">
                  <a:moveTo>
                    <a:pt x="11" y="5"/>
                  </a:moveTo>
                  <a:lnTo>
                    <a:pt x="11" y="2"/>
                  </a:lnTo>
                  <a:lnTo>
                    <a:pt x="9" y="0"/>
                  </a:lnTo>
                  <a:lnTo>
                    <a:pt x="7" y="0"/>
                  </a:lnTo>
                  <a:lnTo>
                    <a:pt x="3" y="0"/>
                  </a:lnTo>
                  <a:lnTo>
                    <a:pt x="3" y="2"/>
                  </a:lnTo>
                  <a:lnTo>
                    <a:pt x="0" y="5"/>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91" name="Freeform 223">
              <a:extLst>
                <a:ext uri="{FF2B5EF4-FFF2-40B4-BE49-F238E27FC236}">
                  <a16:creationId xmlns:a16="http://schemas.microsoft.com/office/drawing/2014/main" id="{7EBB5721-1B05-3638-99B3-AAF472850461}"/>
                </a:ext>
              </a:extLst>
            </p:cNvPr>
            <p:cNvSpPr>
              <a:spLocks/>
            </p:cNvSpPr>
            <p:nvPr/>
          </p:nvSpPr>
          <p:spPr bwMode="auto">
            <a:xfrm>
              <a:off x="1599" y="1993"/>
              <a:ext cx="10" cy="6"/>
            </a:xfrm>
            <a:custGeom>
              <a:avLst/>
              <a:gdLst>
                <a:gd name="T0" fmla="*/ 0 w 10"/>
                <a:gd name="T1" fmla="*/ 0 h 6"/>
                <a:gd name="T2" fmla="*/ 2 w 10"/>
                <a:gd name="T3" fmla="*/ 4 h 6"/>
                <a:gd name="T4" fmla="*/ 4 w 10"/>
                <a:gd name="T5" fmla="*/ 6 h 6"/>
                <a:gd name="T6" fmla="*/ 8 w 10"/>
                <a:gd name="T7" fmla="*/ 6 h 6"/>
                <a:gd name="T8" fmla="*/ 8 w 10"/>
                <a:gd name="T9" fmla="*/ 4 h 6"/>
                <a:gd name="T10" fmla="*/ 10 w 10"/>
                <a:gd name="T11" fmla="*/ 0 h 6"/>
              </a:gdLst>
              <a:ahLst/>
              <a:cxnLst>
                <a:cxn ang="0">
                  <a:pos x="T0" y="T1"/>
                </a:cxn>
                <a:cxn ang="0">
                  <a:pos x="T2" y="T3"/>
                </a:cxn>
                <a:cxn ang="0">
                  <a:pos x="T4" y="T5"/>
                </a:cxn>
                <a:cxn ang="0">
                  <a:pos x="T6" y="T7"/>
                </a:cxn>
                <a:cxn ang="0">
                  <a:pos x="T8" y="T9"/>
                </a:cxn>
                <a:cxn ang="0">
                  <a:pos x="T10" y="T11"/>
                </a:cxn>
              </a:cxnLst>
              <a:rect l="0" t="0" r="r" b="b"/>
              <a:pathLst>
                <a:path w="10" h="6">
                  <a:moveTo>
                    <a:pt x="0" y="0"/>
                  </a:moveTo>
                  <a:lnTo>
                    <a:pt x="2" y="4"/>
                  </a:lnTo>
                  <a:lnTo>
                    <a:pt x="4" y="6"/>
                  </a:lnTo>
                  <a:lnTo>
                    <a:pt x="8" y="6"/>
                  </a:lnTo>
                  <a:lnTo>
                    <a:pt x="8" y="4"/>
                  </a:lnTo>
                  <a:lnTo>
                    <a:pt x="1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92" name="Freeform 224">
              <a:extLst>
                <a:ext uri="{FF2B5EF4-FFF2-40B4-BE49-F238E27FC236}">
                  <a16:creationId xmlns:a16="http://schemas.microsoft.com/office/drawing/2014/main" id="{FBF683C9-0621-27EF-0EBC-F4E48747EC2E}"/>
                </a:ext>
              </a:extLst>
            </p:cNvPr>
            <p:cNvSpPr>
              <a:spLocks/>
            </p:cNvSpPr>
            <p:nvPr/>
          </p:nvSpPr>
          <p:spPr bwMode="auto">
            <a:xfrm>
              <a:off x="1599" y="1989"/>
              <a:ext cx="10" cy="4"/>
            </a:xfrm>
            <a:custGeom>
              <a:avLst/>
              <a:gdLst>
                <a:gd name="T0" fmla="*/ 10 w 10"/>
                <a:gd name="T1" fmla="*/ 4 h 4"/>
                <a:gd name="T2" fmla="*/ 10 w 10"/>
                <a:gd name="T3" fmla="*/ 2 h 4"/>
                <a:gd name="T4" fmla="*/ 8 w 10"/>
                <a:gd name="T5" fmla="*/ 0 h 4"/>
                <a:gd name="T6" fmla="*/ 6 w 10"/>
                <a:gd name="T7" fmla="*/ 0 h 4"/>
                <a:gd name="T8" fmla="*/ 4 w 10"/>
                <a:gd name="T9" fmla="*/ 0 h 4"/>
                <a:gd name="T10" fmla="*/ 2 w 10"/>
                <a:gd name="T11" fmla="*/ 2 h 4"/>
                <a:gd name="T12" fmla="*/ 0 w 10"/>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0" h="4">
                  <a:moveTo>
                    <a:pt x="10" y="4"/>
                  </a:moveTo>
                  <a:lnTo>
                    <a:pt x="10" y="2"/>
                  </a:lnTo>
                  <a:lnTo>
                    <a:pt x="8" y="0"/>
                  </a:lnTo>
                  <a:lnTo>
                    <a:pt x="6" y="0"/>
                  </a:lnTo>
                  <a:lnTo>
                    <a:pt x="4" y="0"/>
                  </a:lnTo>
                  <a:lnTo>
                    <a:pt x="2" y="2"/>
                  </a:lnTo>
                  <a:lnTo>
                    <a:pt x="0" y="4"/>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93" name="Line 225">
              <a:extLst>
                <a:ext uri="{FF2B5EF4-FFF2-40B4-BE49-F238E27FC236}">
                  <a16:creationId xmlns:a16="http://schemas.microsoft.com/office/drawing/2014/main" id="{DB9CAEA7-C55A-BED1-3369-71B2E850326F}"/>
                </a:ext>
              </a:extLst>
            </p:cNvPr>
            <p:cNvSpPr>
              <a:spLocks noChangeShapeType="1"/>
            </p:cNvSpPr>
            <p:nvPr/>
          </p:nvSpPr>
          <p:spPr bwMode="auto">
            <a:xfrm>
              <a:off x="1756" y="1917"/>
              <a:ext cx="205" cy="1"/>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94" name="Line 226">
              <a:extLst>
                <a:ext uri="{FF2B5EF4-FFF2-40B4-BE49-F238E27FC236}">
                  <a16:creationId xmlns:a16="http://schemas.microsoft.com/office/drawing/2014/main" id="{2BCACCC5-00C6-BCC7-06F6-DCED7339FDFD}"/>
                </a:ext>
              </a:extLst>
            </p:cNvPr>
            <p:cNvSpPr>
              <a:spLocks noChangeShapeType="1"/>
            </p:cNvSpPr>
            <p:nvPr/>
          </p:nvSpPr>
          <p:spPr bwMode="auto">
            <a:xfrm flipV="1">
              <a:off x="1607" y="1766"/>
              <a:ext cx="1" cy="233"/>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95" name="Rectangle 227">
              <a:extLst>
                <a:ext uri="{FF2B5EF4-FFF2-40B4-BE49-F238E27FC236}">
                  <a16:creationId xmlns:a16="http://schemas.microsoft.com/office/drawing/2014/main" id="{74B32EAE-ECD0-84CC-EC2E-4A5DB8A55878}"/>
                </a:ext>
              </a:extLst>
            </p:cNvPr>
            <p:cNvSpPr>
              <a:spLocks noChangeArrowheads="1"/>
            </p:cNvSpPr>
            <p:nvPr/>
          </p:nvSpPr>
          <p:spPr bwMode="auto">
            <a:xfrm>
              <a:off x="3757" y="2196"/>
              <a:ext cx="415" cy="31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96" name="Rectangle 228">
              <a:extLst>
                <a:ext uri="{FF2B5EF4-FFF2-40B4-BE49-F238E27FC236}">
                  <a16:creationId xmlns:a16="http://schemas.microsoft.com/office/drawing/2014/main" id="{CD69AFEB-3598-C1E0-2730-4BA48FF9DE65}"/>
                </a:ext>
              </a:extLst>
            </p:cNvPr>
            <p:cNvSpPr>
              <a:spLocks noChangeArrowheads="1"/>
            </p:cNvSpPr>
            <p:nvPr/>
          </p:nvSpPr>
          <p:spPr bwMode="auto">
            <a:xfrm>
              <a:off x="3757" y="2196"/>
              <a:ext cx="415" cy="31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97" name="Rectangle 229">
              <a:extLst>
                <a:ext uri="{FF2B5EF4-FFF2-40B4-BE49-F238E27FC236}">
                  <a16:creationId xmlns:a16="http://schemas.microsoft.com/office/drawing/2014/main" id="{BA22283E-9A6E-23EE-4F57-B581AEC244DB}"/>
                </a:ext>
              </a:extLst>
            </p:cNvPr>
            <p:cNvSpPr>
              <a:spLocks noChangeArrowheads="1"/>
            </p:cNvSpPr>
            <p:nvPr/>
          </p:nvSpPr>
          <p:spPr bwMode="auto">
            <a:xfrm>
              <a:off x="3757" y="2196"/>
              <a:ext cx="415" cy="20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98" name="Rectangle 230">
              <a:extLst>
                <a:ext uri="{FF2B5EF4-FFF2-40B4-BE49-F238E27FC236}">
                  <a16:creationId xmlns:a16="http://schemas.microsoft.com/office/drawing/2014/main" id="{3E51EEC0-878F-3C62-969B-E385F94498DE}"/>
                </a:ext>
              </a:extLst>
            </p:cNvPr>
            <p:cNvSpPr>
              <a:spLocks noChangeArrowheads="1"/>
            </p:cNvSpPr>
            <p:nvPr/>
          </p:nvSpPr>
          <p:spPr bwMode="auto">
            <a:xfrm>
              <a:off x="3757" y="2196"/>
              <a:ext cx="415" cy="31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599" name="Rectangle 231">
              <a:extLst>
                <a:ext uri="{FF2B5EF4-FFF2-40B4-BE49-F238E27FC236}">
                  <a16:creationId xmlns:a16="http://schemas.microsoft.com/office/drawing/2014/main" id="{EDF59217-A5AF-AAC5-5A39-705DB0E7F292}"/>
                </a:ext>
              </a:extLst>
            </p:cNvPr>
            <p:cNvSpPr>
              <a:spLocks noChangeArrowheads="1"/>
            </p:cNvSpPr>
            <p:nvPr/>
          </p:nvSpPr>
          <p:spPr bwMode="auto">
            <a:xfrm>
              <a:off x="3757" y="2196"/>
              <a:ext cx="415" cy="31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600" name="Rectangle 232">
              <a:extLst>
                <a:ext uri="{FF2B5EF4-FFF2-40B4-BE49-F238E27FC236}">
                  <a16:creationId xmlns:a16="http://schemas.microsoft.com/office/drawing/2014/main" id="{0057326E-B041-F5AD-1304-C347C4A546A9}"/>
                </a:ext>
              </a:extLst>
            </p:cNvPr>
            <p:cNvSpPr>
              <a:spLocks noChangeArrowheads="1"/>
            </p:cNvSpPr>
            <p:nvPr/>
          </p:nvSpPr>
          <p:spPr bwMode="auto">
            <a:xfrm>
              <a:off x="3757" y="2195"/>
              <a:ext cx="416" cy="312"/>
            </a:xfrm>
            <a:prstGeom prst="rect">
              <a:avLst/>
            </a:prstGeom>
            <a:solidFill>
              <a:srgbClr val="FFFFFF"/>
            </a:solidFill>
            <a:ln w="26988">
              <a:solidFill>
                <a:srgbClr val="000000"/>
              </a:solidFill>
              <a:miter lim="800000"/>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601" name="Line 233">
              <a:extLst>
                <a:ext uri="{FF2B5EF4-FFF2-40B4-BE49-F238E27FC236}">
                  <a16:creationId xmlns:a16="http://schemas.microsoft.com/office/drawing/2014/main" id="{1D7AC9A1-31B8-E125-FF4F-58F37915C936}"/>
                </a:ext>
              </a:extLst>
            </p:cNvPr>
            <p:cNvSpPr>
              <a:spLocks noChangeShapeType="1"/>
            </p:cNvSpPr>
            <p:nvPr/>
          </p:nvSpPr>
          <p:spPr bwMode="auto">
            <a:xfrm>
              <a:off x="4379" y="1999"/>
              <a:ext cx="1" cy="197"/>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602" name="Line 234">
              <a:extLst>
                <a:ext uri="{FF2B5EF4-FFF2-40B4-BE49-F238E27FC236}">
                  <a16:creationId xmlns:a16="http://schemas.microsoft.com/office/drawing/2014/main" id="{AFAAEBD4-0600-BAE8-E427-2581490B2C2C}"/>
                </a:ext>
              </a:extLst>
            </p:cNvPr>
            <p:cNvSpPr>
              <a:spLocks noChangeShapeType="1"/>
            </p:cNvSpPr>
            <p:nvPr/>
          </p:nvSpPr>
          <p:spPr bwMode="auto">
            <a:xfrm flipH="1">
              <a:off x="3965" y="1997"/>
              <a:ext cx="2" cy="199"/>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603" name="Line 235">
              <a:extLst>
                <a:ext uri="{FF2B5EF4-FFF2-40B4-BE49-F238E27FC236}">
                  <a16:creationId xmlns:a16="http://schemas.microsoft.com/office/drawing/2014/main" id="{0CAA4422-A830-86AC-5DD8-260B8ACFAB15}"/>
                </a:ext>
              </a:extLst>
            </p:cNvPr>
            <p:cNvSpPr>
              <a:spLocks noChangeShapeType="1"/>
            </p:cNvSpPr>
            <p:nvPr/>
          </p:nvSpPr>
          <p:spPr bwMode="auto">
            <a:xfrm>
              <a:off x="3965" y="2504"/>
              <a:ext cx="1" cy="227"/>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604" name="Rectangle 236">
              <a:extLst>
                <a:ext uri="{FF2B5EF4-FFF2-40B4-BE49-F238E27FC236}">
                  <a16:creationId xmlns:a16="http://schemas.microsoft.com/office/drawing/2014/main" id="{B39BF260-D227-4665-DC5E-90ACADAF3EC0}"/>
                </a:ext>
              </a:extLst>
            </p:cNvPr>
            <p:cNvSpPr>
              <a:spLocks noChangeArrowheads="1"/>
            </p:cNvSpPr>
            <p:nvPr/>
          </p:nvSpPr>
          <p:spPr bwMode="auto">
            <a:xfrm>
              <a:off x="4333" y="2195"/>
              <a:ext cx="105" cy="308"/>
            </a:xfrm>
            <a:prstGeom prst="rect">
              <a:avLst/>
            </a:prstGeom>
            <a:solidFill>
              <a:srgbClr val="CCFFFF"/>
            </a:solidFill>
            <a:ln w="26988">
              <a:solidFill>
                <a:srgbClr val="000000"/>
              </a:solidFill>
              <a:miter lim="800000"/>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605" name="Rectangle 237">
              <a:extLst>
                <a:ext uri="{FF2B5EF4-FFF2-40B4-BE49-F238E27FC236}">
                  <a16:creationId xmlns:a16="http://schemas.microsoft.com/office/drawing/2014/main" id="{53F73131-6960-8752-9D62-CE2E44CAA2EF}"/>
                </a:ext>
              </a:extLst>
            </p:cNvPr>
            <p:cNvSpPr>
              <a:spLocks noChangeArrowheads="1"/>
            </p:cNvSpPr>
            <p:nvPr/>
          </p:nvSpPr>
          <p:spPr bwMode="auto">
            <a:xfrm>
              <a:off x="4567" y="2282"/>
              <a:ext cx="97" cy="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000" b="1" i="1">
                  <a:solidFill>
                    <a:srgbClr val="000000"/>
                  </a:solidFill>
                  <a:latin typeface="Arial" panose="020B0604020202020204" pitchFamily="34" charset="0"/>
                </a:rPr>
                <a:t>b</a:t>
              </a:r>
              <a:endParaRPr lang="en-US" altLang="en-US" sz="10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8606" name="Rectangle 238">
              <a:extLst>
                <a:ext uri="{FF2B5EF4-FFF2-40B4-BE49-F238E27FC236}">
                  <a16:creationId xmlns:a16="http://schemas.microsoft.com/office/drawing/2014/main" id="{C73CC71E-DB5A-0D00-FE51-72A2DB484EEE}"/>
                </a:ext>
              </a:extLst>
            </p:cNvPr>
            <p:cNvSpPr>
              <a:spLocks noChangeArrowheads="1"/>
            </p:cNvSpPr>
            <p:nvPr/>
          </p:nvSpPr>
          <p:spPr bwMode="auto">
            <a:xfrm>
              <a:off x="4448" y="2204"/>
              <a:ext cx="115" cy="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000" b="1" i="1">
                  <a:solidFill>
                    <a:srgbClr val="000000"/>
                  </a:solidFill>
                  <a:latin typeface="Arial" panose="020B0604020202020204" pitchFamily="34" charset="0"/>
                </a:rPr>
                <a:t>R</a:t>
              </a:r>
              <a:endParaRPr lang="en-US" altLang="en-US" sz="10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8607" name="Rectangle 239">
              <a:extLst>
                <a:ext uri="{FF2B5EF4-FFF2-40B4-BE49-F238E27FC236}">
                  <a16:creationId xmlns:a16="http://schemas.microsoft.com/office/drawing/2014/main" id="{350A941D-373B-0ED1-1CE5-C0B75AAEB1AF}"/>
                </a:ext>
              </a:extLst>
            </p:cNvPr>
            <p:cNvSpPr>
              <a:spLocks noChangeArrowheads="1"/>
            </p:cNvSpPr>
            <p:nvPr/>
          </p:nvSpPr>
          <p:spPr bwMode="auto">
            <a:xfrm>
              <a:off x="3782" y="2259"/>
              <a:ext cx="316" cy="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000">
                  <a:solidFill>
                    <a:srgbClr val="000000"/>
                  </a:solidFill>
                  <a:latin typeface="Arial" panose="020B0604020202020204" pitchFamily="34" charset="0"/>
                </a:rPr>
                <a:t>FSC</a:t>
              </a:r>
              <a:endParaRPr lang="en-US" altLang="en-US" sz="10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8608" name="Line 240">
              <a:extLst>
                <a:ext uri="{FF2B5EF4-FFF2-40B4-BE49-F238E27FC236}">
                  <a16:creationId xmlns:a16="http://schemas.microsoft.com/office/drawing/2014/main" id="{A78F4633-2DC8-DD85-C6D1-B0D97CA250C7}"/>
                </a:ext>
              </a:extLst>
            </p:cNvPr>
            <p:cNvSpPr>
              <a:spLocks noChangeShapeType="1"/>
            </p:cNvSpPr>
            <p:nvPr/>
          </p:nvSpPr>
          <p:spPr bwMode="auto">
            <a:xfrm>
              <a:off x="3207" y="1991"/>
              <a:ext cx="1172" cy="1"/>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609" name="Line 241">
              <a:extLst>
                <a:ext uri="{FF2B5EF4-FFF2-40B4-BE49-F238E27FC236}">
                  <a16:creationId xmlns:a16="http://schemas.microsoft.com/office/drawing/2014/main" id="{23CFFC62-81E5-2325-94A7-44E779AFD7F7}"/>
                </a:ext>
              </a:extLst>
            </p:cNvPr>
            <p:cNvSpPr>
              <a:spLocks noChangeShapeType="1"/>
            </p:cNvSpPr>
            <p:nvPr/>
          </p:nvSpPr>
          <p:spPr bwMode="auto">
            <a:xfrm flipV="1">
              <a:off x="4379" y="2496"/>
              <a:ext cx="1" cy="235"/>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610" name="Line 242">
              <a:extLst>
                <a:ext uri="{FF2B5EF4-FFF2-40B4-BE49-F238E27FC236}">
                  <a16:creationId xmlns:a16="http://schemas.microsoft.com/office/drawing/2014/main" id="{D5CC7CCE-AB64-4EA0-B0BB-262CA032F8FE}"/>
                </a:ext>
              </a:extLst>
            </p:cNvPr>
            <p:cNvSpPr>
              <a:spLocks noChangeShapeType="1"/>
            </p:cNvSpPr>
            <p:nvPr/>
          </p:nvSpPr>
          <p:spPr bwMode="auto">
            <a:xfrm>
              <a:off x="2469" y="2729"/>
              <a:ext cx="1910" cy="1"/>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nvGrpSpPr>
            <p:cNvPr id="58611" name="Group 243">
              <a:extLst>
                <a:ext uri="{FF2B5EF4-FFF2-40B4-BE49-F238E27FC236}">
                  <a16:creationId xmlns:a16="http://schemas.microsoft.com/office/drawing/2014/main" id="{F63BBD95-407D-011F-9B53-C6A1F6749024}"/>
                </a:ext>
              </a:extLst>
            </p:cNvPr>
            <p:cNvGrpSpPr>
              <a:grpSpLocks/>
            </p:cNvGrpSpPr>
            <p:nvPr/>
          </p:nvGrpSpPr>
          <p:grpSpPr bwMode="auto">
            <a:xfrm>
              <a:off x="3960" y="1991"/>
              <a:ext cx="11" cy="8"/>
              <a:chOff x="3960" y="1991"/>
              <a:chExt cx="11" cy="8"/>
            </a:xfrm>
          </p:grpSpPr>
          <p:sp>
            <p:nvSpPr>
              <p:cNvPr id="58612" name="Freeform 244">
                <a:extLst>
                  <a:ext uri="{FF2B5EF4-FFF2-40B4-BE49-F238E27FC236}">
                    <a16:creationId xmlns:a16="http://schemas.microsoft.com/office/drawing/2014/main" id="{A933A8AA-7B66-7793-8134-32C61CAB2899}"/>
                  </a:ext>
                </a:extLst>
              </p:cNvPr>
              <p:cNvSpPr>
                <a:spLocks/>
              </p:cNvSpPr>
              <p:nvPr/>
            </p:nvSpPr>
            <p:spPr bwMode="auto">
              <a:xfrm>
                <a:off x="3960" y="1995"/>
                <a:ext cx="11" cy="4"/>
              </a:xfrm>
              <a:custGeom>
                <a:avLst/>
                <a:gdLst>
                  <a:gd name="T0" fmla="*/ 0 w 11"/>
                  <a:gd name="T1" fmla="*/ 0 h 4"/>
                  <a:gd name="T2" fmla="*/ 0 w 11"/>
                  <a:gd name="T3" fmla="*/ 4 h 4"/>
                  <a:gd name="T4" fmla="*/ 5 w 11"/>
                  <a:gd name="T5" fmla="*/ 4 h 4"/>
                  <a:gd name="T6" fmla="*/ 7 w 11"/>
                  <a:gd name="T7" fmla="*/ 4 h 4"/>
                  <a:gd name="T8" fmla="*/ 9 w 11"/>
                  <a:gd name="T9" fmla="*/ 4 h 4"/>
                  <a:gd name="T10" fmla="*/ 11 w 11"/>
                  <a:gd name="T11" fmla="*/ 0 h 4"/>
                </a:gdLst>
                <a:ahLst/>
                <a:cxnLst>
                  <a:cxn ang="0">
                    <a:pos x="T0" y="T1"/>
                  </a:cxn>
                  <a:cxn ang="0">
                    <a:pos x="T2" y="T3"/>
                  </a:cxn>
                  <a:cxn ang="0">
                    <a:pos x="T4" y="T5"/>
                  </a:cxn>
                  <a:cxn ang="0">
                    <a:pos x="T6" y="T7"/>
                  </a:cxn>
                  <a:cxn ang="0">
                    <a:pos x="T8" y="T9"/>
                  </a:cxn>
                  <a:cxn ang="0">
                    <a:pos x="T10" y="T11"/>
                  </a:cxn>
                </a:cxnLst>
                <a:rect l="0" t="0" r="r" b="b"/>
                <a:pathLst>
                  <a:path w="11" h="4">
                    <a:moveTo>
                      <a:pt x="0" y="0"/>
                    </a:moveTo>
                    <a:lnTo>
                      <a:pt x="0" y="4"/>
                    </a:lnTo>
                    <a:lnTo>
                      <a:pt x="5" y="4"/>
                    </a:lnTo>
                    <a:lnTo>
                      <a:pt x="7" y="4"/>
                    </a:lnTo>
                    <a:lnTo>
                      <a:pt x="9" y="4"/>
                    </a:lnTo>
                    <a:lnTo>
                      <a:pt x="11"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613" name="Freeform 245">
                <a:extLst>
                  <a:ext uri="{FF2B5EF4-FFF2-40B4-BE49-F238E27FC236}">
                    <a16:creationId xmlns:a16="http://schemas.microsoft.com/office/drawing/2014/main" id="{C36F110C-E576-0DA1-51B3-D20D31BF13AD}"/>
                  </a:ext>
                </a:extLst>
              </p:cNvPr>
              <p:cNvSpPr>
                <a:spLocks/>
              </p:cNvSpPr>
              <p:nvPr/>
            </p:nvSpPr>
            <p:spPr bwMode="auto">
              <a:xfrm>
                <a:off x="3960" y="1991"/>
                <a:ext cx="11" cy="4"/>
              </a:xfrm>
              <a:custGeom>
                <a:avLst/>
                <a:gdLst>
                  <a:gd name="T0" fmla="*/ 11 w 11"/>
                  <a:gd name="T1" fmla="*/ 4 h 4"/>
                  <a:gd name="T2" fmla="*/ 9 w 11"/>
                  <a:gd name="T3" fmla="*/ 2 h 4"/>
                  <a:gd name="T4" fmla="*/ 7 w 11"/>
                  <a:gd name="T5" fmla="*/ 0 h 4"/>
                  <a:gd name="T6" fmla="*/ 5 w 11"/>
                  <a:gd name="T7" fmla="*/ 0 h 4"/>
                  <a:gd name="T8" fmla="*/ 0 w 11"/>
                  <a:gd name="T9" fmla="*/ 2 h 4"/>
                  <a:gd name="T10" fmla="*/ 0 w 11"/>
                  <a:gd name="T11" fmla="*/ 4 h 4"/>
                </a:gdLst>
                <a:ahLst/>
                <a:cxnLst>
                  <a:cxn ang="0">
                    <a:pos x="T0" y="T1"/>
                  </a:cxn>
                  <a:cxn ang="0">
                    <a:pos x="T2" y="T3"/>
                  </a:cxn>
                  <a:cxn ang="0">
                    <a:pos x="T4" y="T5"/>
                  </a:cxn>
                  <a:cxn ang="0">
                    <a:pos x="T6" y="T7"/>
                  </a:cxn>
                  <a:cxn ang="0">
                    <a:pos x="T8" y="T9"/>
                  </a:cxn>
                  <a:cxn ang="0">
                    <a:pos x="T10" y="T11"/>
                  </a:cxn>
                </a:cxnLst>
                <a:rect l="0" t="0" r="r" b="b"/>
                <a:pathLst>
                  <a:path w="11" h="4">
                    <a:moveTo>
                      <a:pt x="11" y="4"/>
                    </a:moveTo>
                    <a:lnTo>
                      <a:pt x="9" y="2"/>
                    </a:lnTo>
                    <a:lnTo>
                      <a:pt x="7" y="0"/>
                    </a:lnTo>
                    <a:lnTo>
                      <a:pt x="5" y="0"/>
                    </a:lnTo>
                    <a:lnTo>
                      <a:pt x="0" y="2"/>
                    </a:lnTo>
                    <a:lnTo>
                      <a:pt x="0" y="4"/>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grpSp>
          <p:nvGrpSpPr>
            <p:cNvPr id="58614" name="Group 246">
              <a:extLst>
                <a:ext uri="{FF2B5EF4-FFF2-40B4-BE49-F238E27FC236}">
                  <a16:creationId xmlns:a16="http://schemas.microsoft.com/office/drawing/2014/main" id="{42415C8B-CF88-AB47-2A15-BFAE1BF67710}"/>
                </a:ext>
              </a:extLst>
            </p:cNvPr>
            <p:cNvGrpSpPr>
              <a:grpSpLocks/>
            </p:cNvGrpSpPr>
            <p:nvPr/>
          </p:nvGrpSpPr>
          <p:grpSpPr bwMode="auto">
            <a:xfrm>
              <a:off x="3963" y="2720"/>
              <a:ext cx="10" cy="9"/>
              <a:chOff x="3963" y="2720"/>
              <a:chExt cx="10" cy="9"/>
            </a:xfrm>
          </p:grpSpPr>
          <p:sp>
            <p:nvSpPr>
              <p:cNvPr id="58615" name="Freeform 247">
                <a:extLst>
                  <a:ext uri="{FF2B5EF4-FFF2-40B4-BE49-F238E27FC236}">
                    <a16:creationId xmlns:a16="http://schemas.microsoft.com/office/drawing/2014/main" id="{4120AE94-88B9-3437-E3F3-78F8D6369E4B}"/>
                  </a:ext>
                </a:extLst>
              </p:cNvPr>
              <p:cNvSpPr>
                <a:spLocks/>
              </p:cNvSpPr>
              <p:nvPr/>
            </p:nvSpPr>
            <p:spPr bwMode="auto">
              <a:xfrm>
                <a:off x="3963" y="2724"/>
                <a:ext cx="10" cy="5"/>
              </a:xfrm>
              <a:custGeom>
                <a:avLst/>
                <a:gdLst>
                  <a:gd name="T0" fmla="*/ 0 w 10"/>
                  <a:gd name="T1" fmla="*/ 0 h 5"/>
                  <a:gd name="T2" fmla="*/ 0 w 10"/>
                  <a:gd name="T3" fmla="*/ 5 h 5"/>
                  <a:gd name="T4" fmla="*/ 4 w 10"/>
                  <a:gd name="T5" fmla="*/ 5 h 5"/>
                  <a:gd name="T6" fmla="*/ 6 w 10"/>
                  <a:gd name="T7" fmla="*/ 5 h 5"/>
                  <a:gd name="T8" fmla="*/ 8 w 10"/>
                  <a:gd name="T9" fmla="*/ 5 h 5"/>
                  <a:gd name="T10" fmla="*/ 10 w 10"/>
                  <a:gd name="T11" fmla="*/ 0 h 5"/>
                </a:gdLst>
                <a:ahLst/>
                <a:cxnLst>
                  <a:cxn ang="0">
                    <a:pos x="T0" y="T1"/>
                  </a:cxn>
                  <a:cxn ang="0">
                    <a:pos x="T2" y="T3"/>
                  </a:cxn>
                  <a:cxn ang="0">
                    <a:pos x="T4" y="T5"/>
                  </a:cxn>
                  <a:cxn ang="0">
                    <a:pos x="T6" y="T7"/>
                  </a:cxn>
                  <a:cxn ang="0">
                    <a:pos x="T8" y="T9"/>
                  </a:cxn>
                  <a:cxn ang="0">
                    <a:pos x="T10" y="T11"/>
                  </a:cxn>
                </a:cxnLst>
                <a:rect l="0" t="0" r="r" b="b"/>
                <a:pathLst>
                  <a:path w="10" h="5">
                    <a:moveTo>
                      <a:pt x="0" y="0"/>
                    </a:moveTo>
                    <a:lnTo>
                      <a:pt x="0" y="5"/>
                    </a:lnTo>
                    <a:lnTo>
                      <a:pt x="4" y="5"/>
                    </a:lnTo>
                    <a:lnTo>
                      <a:pt x="6" y="5"/>
                    </a:lnTo>
                    <a:lnTo>
                      <a:pt x="8" y="5"/>
                    </a:lnTo>
                    <a:lnTo>
                      <a:pt x="10" y="0"/>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8616" name="Freeform 248">
                <a:extLst>
                  <a:ext uri="{FF2B5EF4-FFF2-40B4-BE49-F238E27FC236}">
                    <a16:creationId xmlns:a16="http://schemas.microsoft.com/office/drawing/2014/main" id="{C048AA5C-7241-2BD5-A80F-6191066250B3}"/>
                  </a:ext>
                </a:extLst>
              </p:cNvPr>
              <p:cNvSpPr>
                <a:spLocks/>
              </p:cNvSpPr>
              <p:nvPr/>
            </p:nvSpPr>
            <p:spPr bwMode="auto">
              <a:xfrm>
                <a:off x="3963" y="2720"/>
                <a:ext cx="10" cy="4"/>
              </a:xfrm>
              <a:custGeom>
                <a:avLst/>
                <a:gdLst>
                  <a:gd name="T0" fmla="*/ 10 w 10"/>
                  <a:gd name="T1" fmla="*/ 4 h 4"/>
                  <a:gd name="T2" fmla="*/ 8 w 10"/>
                  <a:gd name="T3" fmla="*/ 2 h 4"/>
                  <a:gd name="T4" fmla="*/ 6 w 10"/>
                  <a:gd name="T5" fmla="*/ 0 h 4"/>
                  <a:gd name="T6" fmla="*/ 4 w 10"/>
                  <a:gd name="T7" fmla="*/ 0 h 4"/>
                  <a:gd name="T8" fmla="*/ 0 w 10"/>
                  <a:gd name="T9" fmla="*/ 2 h 4"/>
                  <a:gd name="T10" fmla="*/ 0 w 10"/>
                  <a:gd name="T11" fmla="*/ 4 h 4"/>
                </a:gdLst>
                <a:ahLst/>
                <a:cxnLst>
                  <a:cxn ang="0">
                    <a:pos x="T0" y="T1"/>
                  </a:cxn>
                  <a:cxn ang="0">
                    <a:pos x="T2" y="T3"/>
                  </a:cxn>
                  <a:cxn ang="0">
                    <a:pos x="T4" y="T5"/>
                  </a:cxn>
                  <a:cxn ang="0">
                    <a:pos x="T6" y="T7"/>
                  </a:cxn>
                  <a:cxn ang="0">
                    <a:pos x="T8" y="T9"/>
                  </a:cxn>
                  <a:cxn ang="0">
                    <a:pos x="T10" y="T11"/>
                  </a:cxn>
                </a:cxnLst>
                <a:rect l="0" t="0" r="r" b="b"/>
                <a:pathLst>
                  <a:path w="10" h="4">
                    <a:moveTo>
                      <a:pt x="10" y="4"/>
                    </a:moveTo>
                    <a:lnTo>
                      <a:pt x="8" y="2"/>
                    </a:lnTo>
                    <a:lnTo>
                      <a:pt x="6" y="0"/>
                    </a:lnTo>
                    <a:lnTo>
                      <a:pt x="4" y="0"/>
                    </a:lnTo>
                    <a:lnTo>
                      <a:pt x="0" y="2"/>
                    </a:lnTo>
                    <a:lnTo>
                      <a:pt x="0" y="4"/>
                    </a:lnTo>
                  </a:path>
                </a:pathLst>
              </a:custGeom>
              <a:noFill/>
              <a:ln w="269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grpSp>
      <p:graphicFrame>
        <p:nvGraphicFramePr>
          <p:cNvPr id="58371" name="Object 3">
            <a:extLst>
              <a:ext uri="{FF2B5EF4-FFF2-40B4-BE49-F238E27FC236}">
                <a16:creationId xmlns:a16="http://schemas.microsoft.com/office/drawing/2014/main" id="{FF60CF15-0990-F541-406B-D1D9FCB767C6}"/>
              </a:ext>
            </a:extLst>
          </p:cNvPr>
          <p:cNvGraphicFramePr>
            <a:graphicFrameLocks noChangeAspect="1"/>
          </p:cNvGraphicFramePr>
          <p:nvPr/>
        </p:nvGraphicFramePr>
        <p:xfrm>
          <a:off x="4970464" y="304800"/>
          <a:ext cx="5316537" cy="6553200"/>
        </p:xfrm>
        <a:graphic>
          <a:graphicData uri="http://schemas.openxmlformats.org/presentationml/2006/ole">
            <mc:AlternateContent xmlns:mc="http://schemas.openxmlformats.org/markup-compatibility/2006">
              <mc:Choice xmlns:v="urn:schemas-microsoft-com:vml" Requires="v">
                <p:oleObj name="Document" r:id="rId2" imgW="6309360" imgH="4114800" progId="Word.Document.8">
                  <p:embed/>
                </p:oleObj>
              </mc:Choice>
              <mc:Fallback>
                <p:oleObj name="Document" r:id="rId2" imgW="6309360" imgH="4114800" progId="Word.Document.8">
                  <p:embed/>
                  <p:pic>
                    <p:nvPicPr>
                      <p:cNvPr id="58371" name="Object 3">
                        <a:extLst>
                          <a:ext uri="{FF2B5EF4-FFF2-40B4-BE49-F238E27FC236}">
                            <a16:creationId xmlns:a16="http://schemas.microsoft.com/office/drawing/2014/main" id="{FF60CF15-0990-F541-406B-D1D9FCB767C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245" t="-3703" r="44424" b="-3703"/>
                      <a:stretch>
                        <a:fillRect/>
                      </a:stretch>
                    </p:blipFill>
                    <p:spPr bwMode="auto">
                      <a:xfrm>
                        <a:off x="4970464" y="304800"/>
                        <a:ext cx="5316537" cy="6553200"/>
                      </a:xfrm>
                      <a:prstGeom prst="rect">
                        <a:avLst/>
                      </a:prstGeom>
                      <a:solidFill>
                        <a:srgbClr val="CC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ext Box 2">
            <a:extLst>
              <a:ext uri="{FF2B5EF4-FFF2-40B4-BE49-F238E27FC236}">
                <a16:creationId xmlns:a16="http://schemas.microsoft.com/office/drawing/2014/main" id="{C64E0E12-BA38-BFAE-4766-21DCE7C8BC90}"/>
              </a:ext>
            </a:extLst>
          </p:cNvPr>
          <p:cNvSpPr txBox="1">
            <a:spLocks noChangeArrowheads="1"/>
          </p:cNvSpPr>
          <p:nvPr/>
        </p:nvSpPr>
        <p:spPr bwMode="auto">
          <a:xfrm>
            <a:off x="2867421" y="1946275"/>
            <a:ext cx="6287299"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CCVT Modeling </a:t>
            </a:r>
          </a:p>
          <a:p>
            <a:pPr algn="ctr" eaLnBrk="0" fontAlgn="base" hangingPunct="0">
              <a:spcBef>
                <a:spcPct val="0"/>
              </a:spcBef>
              <a:spcAft>
                <a:spcPct val="0"/>
              </a:spcAft>
            </a:pP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a:p>
            <a:pPr algn="ct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using </a:t>
            </a:r>
          </a:p>
          <a:p>
            <a:pPr algn="ctr" eaLnBrk="0" fontAlgn="base" hangingPunct="0">
              <a:spcBef>
                <a:spcPct val="0"/>
              </a:spcBef>
              <a:spcAft>
                <a:spcPct val="0"/>
              </a:spcAft>
            </a:pP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a:p>
            <a:pPr algn="ct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Transfer Function and Fitting Method</a:t>
            </a:r>
          </a:p>
        </p:txBody>
      </p:sp>
    </p:spTree>
  </p:cSld>
  <p:clrMapOvr>
    <a:masterClrMapping/>
  </p:clrMapOvr>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520" name="Object 320">
            <a:extLst>
              <a:ext uri="{FF2B5EF4-FFF2-40B4-BE49-F238E27FC236}">
                <a16:creationId xmlns:a16="http://schemas.microsoft.com/office/drawing/2014/main" id="{AC4B9D10-A4E9-EEF9-427E-B0DF8B7E7E46}"/>
              </a:ext>
            </a:extLst>
          </p:cNvPr>
          <p:cNvGraphicFramePr>
            <a:graphicFrameLocks noChangeAspect="1"/>
          </p:cNvGraphicFramePr>
          <p:nvPr/>
        </p:nvGraphicFramePr>
        <p:xfrm>
          <a:off x="3900489" y="1681164"/>
          <a:ext cx="4391025" cy="3495675"/>
        </p:xfrm>
        <a:graphic>
          <a:graphicData uri="http://schemas.openxmlformats.org/presentationml/2006/ole">
            <mc:AlternateContent xmlns:mc="http://schemas.openxmlformats.org/markup-compatibility/2006">
              <mc:Choice xmlns:v="urn:schemas-microsoft-com:vml" Requires="v">
                <p:oleObj name="Bitmap Image" r:id="rId2" imgW="4390476" imgH="3495238" progId="Paint.Picture">
                  <p:embed/>
                </p:oleObj>
              </mc:Choice>
              <mc:Fallback>
                <p:oleObj name="Bitmap Image" r:id="rId2" imgW="4390476" imgH="3495238" progId="Paint.Picture">
                  <p:embed/>
                  <p:pic>
                    <p:nvPicPr>
                      <p:cNvPr id="51520" name="Object 320">
                        <a:extLst>
                          <a:ext uri="{FF2B5EF4-FFF2-40B4-BE49-F238E27FC236}">
                            <a16:creationId xmlns:a16="http://schemas.microsoft.com/office/drawing/2014/main" id="{AC4B9D10-A4E9-EEF9-427E-B0DF8B7E7E4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00489" y="1681164"/>
                        <a:ext cx="4391025" cy="3495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1522" name="Rectangle 322">
            <a:extLst>
              <a:ext uri="{FF2B5EF4-FFF2-40B4-BE49-F238E27FC236}">
                <a16:creationId xmlns:a16="http://schemas.microsoft.com/office/drawing/2014/main" id="{9E81D269-D3E1-591B-9F7A-3114C0BAF82F}"/>
              </a:ext>
            </a:extLst>
          </p:cNvPr>
          <p:cNvSpPr>
            <a:spLocks noChangeArrowheads="1"/>
          </p:cNvSpPr>
          <p:nvPr/>
        </p:nvSpPr>
        <p:spPr bwMode="auto">
          <a:xfrm>
            <a:off x="4572000" y="2819400"/>
            <a:ext cx="762000" cy="1371600"/>
          </a:xfrm>
          <a:prstGeom prst="rect">
            <a:avLst/>
          </a:prstGeom>
          <a:noFill/>
          <a:ln w="28575">
            <a:solidFill>
              <a:srgbClr val="FF0066"/>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1523" name="Text Box 323">
            <a:extLst>
              <a:ext uri="{FF2B5EF4-FFF2-40B4-BE49-F238E27FC236}">
                <a16:creationId xmlns:a16="http://schemas.microsoft.com/office/drawing/2014/main" id="{E13EB00C-6A08-8BB0-C331-53A4C85798DB}"/>
              </a:ext>
            </a:extLst>
          </p:cNvPr>
          <p:cNvSpPr txBox="1">
            <a:spLocks noChangeArrowheads="1"/>
          </p:cNvSpPr>
          <p:nvPr/>
        </p:nvSpPr>
        <p:spPr bwMode="auto">
          <a:xfrm>
            <a:off x="1944688" y="725489"/>
            <a:ext cx="81978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lvl="2" algn="ctr" eaLnBrk="0" fontAlgn="base" hangingPunct="0">
              <a:spcBef>
                <a:spcPct val="0"/>
              </a:spcBef>
              <a:spcAft>
                <a:spcPct val="0"/>
              </a:spcAft>
            </a:pPr>
            <a:r>
              <a:rPr lang="en-US" altLang="en-US" sz="2000" b="1">
                <a:solidFill>
                  <a:srgbClr val="FFFF66"/>
                </a:solidFill>
                <a:effectLst>
                  <a:outerShdw blurRad="38100" dist="38100" dir="2700000" algn="tl">
                    <a:srgbClr val="000000"/>
                  </a:outerShdw>
                </a:effectLst>
                <a:latin typeface="Bookman Old Style" panose="02050604050505020204" pitchFamily="18" charset="0"/>
              </a:rPr>
              <a:t>Single-Line-to-Ground Fault </a:t>
            </a:r>
          </a:p>
          <a:p>
            <a:pPr lvl="2" algn="ctr" eaLnBrk="0" fontAlgn="base" hangingPunct="0">
              <a:spcBef>
                <a:spcPct val="0"/>
              </a:spcBef>
              <a:spcAft>
                <a:spcPct val="0"/>
              </a:spcAft>
            </a:pPr>
            <a:r>
              <a:rPr lang="en-US" altLang="en-US" sz="2000" b="1">
                <a:solidFill>
                  <a:srgbClr val="FFFF66"/>
                </a:solidFill>
                <a:effectLst>
                  <a:outerShdw blurRad="38100" dist="38100" dir="2700000" algn="tl">
                    <a:srgbClr val="000000"/>
                  </a:outerShdw>
                </a:effectLst>
                <a:latin typeface="Bookman Old Style" panose="02050604050505020204" pitchFamily="18" charset="0"/>
              </a:rPr>
              <a:t>(recorded at the CCVT secondary and Haefely divider)</a:t>
            </a:r>
          </a:p>
        </p:txBody>
      </p:sp>
    </p:spTree>
  </p:cSld>
  <p:clrMapOvr>
    <a:masterClrMapping/>
  </p:clrMapOvr>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2226" name="Object 2">
            <a:extLst>
              <a:ext uri="{FF2B5EF4-FFF2-40B4-BE49-F238E27FC236}">
                <a16:creationId xmlns:a16="http://schemas.microsoft.com/office/drawing/2014/main" id="{9E32D11E-EACB-1541-1870-46EFB2FEAF02}"/>
              </a:ext>
            </a:extLst>
          </p:cNvPr>
          <p:cNvGraphicFramePr>
            <a:graphicFrameLocks noChangeAspect="1"/>
          </p:cNvGraphicFramePr>
          <p:nvPr/>
        </p:nvGraphicFramePr>
        <p:xfrm>
          <a:off x="3838575" y="1681164"/>
          <a:ext cx="4514850" cy="3495675"/>
        </p:xfrm>
        <a:graphic>
          <a:graphicData uri="http://schemas.openxmlformats.org/presentationml/2006/ole">
            <mc:AlternateContent xmlns:mc="http://schemas.openxmlformats.org/markup-compatibility/2006">
              <mc:Choice xmlns:v="urn:schemas-microsoft-com:vml" Requires="v">
                <p:oleObj name="Bitmap Image" r:id="rId2" imgW="4514286" imgH="3495238" progId="Paint.Picture">
                  <p:embed/>
                </p:oleObj>
              </mc:Choice>
              <mc:Fallback>
                <p:oleObj name="Bitmap Image" r:id="rId2" imgW="4514286" imgH="3495238" progId="Paint.Picture">
                  <p:embed/>
                  <p:pic>
                    <p:nvPicPr>
                      <p:cNvPr id="52226" name="Object 2">
                        <a:extLst>
                          <a:ext uri="{FF2B5EF4-FFF2-40B4-BE49-F238E27FC236}">
                            <a16:creationId xmlns:a16="http://schemas.microsoft.com/office/drawing/2014/main" id="{9E32D11E-EACB-1541-1870-46EFB2FEAF0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38575" y="1681164"/>
                        <a:ext cx="4514850" cy="3495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2227" name="Text Box 3">
            <a:extLst>
              <a:ext uri="{FF2B5EF4-FFF2-40B4-BE49-F238E27FC236}">
                <a16:creationId xmlns:a16="http://schemas.microsoft.com/office/drawing/2014/main" id="{CC3C8B25-4C3A-3CB7-A841-0B70C040FD02}"/>
              </a:ext>
            </a:extLst>
          </p:cNvPr>
          <p:cNvSpPr txBox="1">
            <a:spLocks noChangeArrowheads="1"/>
          </p:cNvSpPr>
          <p:nvPr/>
        </p:nvSpPr>
        <p:spPr bwMode="auto">
          <a:xfrm>
            <a:off x="2752726" y="841375"/>
            <a:ext cx="69135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Time Response of the 500 kV TEHM CCVT</a:t>
            </a:r>
          </a:p>
        </p:txBody>
      </p:sp>
    </p:spTree>
  </p:cSld>
  <p:clrMapOvr>
    <a:masterClrMapping/>
  </p:clrMapOvr>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542" name="Rectangle 294">
            <a:extLst>
              <a:ext uri="{FF2B5EF4-FFF2-40B4-BE49-F238E27FC236}">
                <a16:creationId xmlns:a16="http://schemas.microsoft.com/office/drawing/2014/main" id="{809BCCC6-4946-701F-2148-214079DA6CB5}"/>
              </a:ext>
            </a:extLst>
          </p:cNvPr>
          <p:cNvSpPr>
            <a:spLocks noChangeArrowheads="1"/>
          </p:cNvSpPr>
          <p:nvPr/>
        </p:nvSpPr>
        <p:spPr bwMode="auto">
          <a:xfrm>
            <a:off x="2438400" y="1676400"/>
            <a:ext cx="7086600" cy="4730750"/>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356" name="Rectangle 108">
            <a:extLst>
              <a:ext uri="{FF2B5EF4-FFF2-40B4-BE49-F238E27FC236}">
                <a16:creationId xmlns:a16="http://schemas.microsoft.com/office/drawing/2014/main" id="{5229D87F-70BF-D753-146D-1A05BC10A98E}"/>
              </a:ext>
            </a:extLst>
          </p:cNvPr>
          <p:cNvSpPr>
            <a:spLocks noChangeArrowheads="1"/>
          </p:cNvSpPr>
          <p:nvPr/>
        </p:nvSpPr>
        <p:spPr bwMode="auto">
          <a:xfrm>
            <a:off x="3189288" y="5922963"/>
            <a:ext cx="19877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b="1">
                <a:solidFill>
                  <a:srgbClr val="000000"/>
                </a:solidFill>
                <a:latin typeface="Helvetica" panose="020B0604020202020204" pitchFamily="34" charset="0"/>
              </a:rPr>
              <a:t>10</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3357" name="Rectangle 109">
            <a:extLst>
              <a:ext uri="{FF2B5EF4-FFF2-40B4-BE49-F238E27FC236}">
                <a16:creationId xmlns:a16="http://schemas.microsoft.com/office/drawing/2014/main" id="{884EB9A3-EF53-3697-849B-8B7B6FEE624F}"/>
              </a:ext>
            </a:extLst>
          </p:cNvPr>
          <p:cNvSpPr>
            <a:spLocks noChangeArrowheads="1"/>
          </p:cNvSpPr>
          <p:nvPr/>
        </p:nvSpPr>
        <p:spPr bwMode="auto">
          <a:xfrm>
            <a:off x="3403600" y="5886450"/>
            <a:ext cx="57150"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800" b="1">
                <a:solidFill>
                  <a:srgbClr val="000000"/>
                </a:solidFill>
                <a:latin typeface="Helvetica" panose="020B0604020202020204" pitchFamily="34" charset="0"/>
              </a:rPr>
              <a:t>0</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3358" name="Rectangle 110">
            <a:extLst>
              <a:ext uri="{FF2B5EF4-FFF2-40B4-BE49-F238E27FC236}">
                <a16:creationId xmlns:a16="http://schemas.microsoft.com/office/drawing/2014/main" id="{C6D6ED83-163D-1393-B5F4-E1AC418EE4D0}"/>
              </a:ext>
            </a:extLst>
          </p:cNvPr>
          <p:cNvSpPr>
            <a:spLocks noChangeArrowheads="1"/>
          </p:cNvSpPr>
          <p:nvPr/>
        </p:nvSpPr>
        <p:spPr bwMode="auto">
          <a:xfrm>
            <a:off x="4692650" y="5922963"/>
            <a:ext cx="19877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b="1">
                <a:solidFill>
                  <a:srgbClr val="000000"/>
                </a:solidFill>
                <a:latin typeface="Helvetica" panose="020B0604020202020204" pitchFamily="34" charset="0"/>
              </a:rPr>
              <a:t>10</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3359" name="Rectangle 111">
            <a:extLst>
              <a:ext uri="{FF2B5EF4-FFF2-40B4-BE49-F238E27FC236}">
                <a16:creationId xmlns:a16="http://schemas.microsoft.com/office/drawing/2014/main" id="{576443A2-86CB-6A49-1B95-0380F0370EE4}"/>
              </a:ext>
            </a:extLst>
          </p:cNvPr>
          <p:cNvSpPr>
            <a:spLocks noChangeArrowheads="1"/>
          </p:cNvSpPr>
          <p:nvPr/>
        </p:nvSpPr>
        <p:spPr bwMode="auto">
          <a:xfrm>
            <a:off x="4908550" y="5886450"/>
            <a:ext cx="57150"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800" b="1">
                <a:solidFill>
                  <a:srgbClr val="000000"/>
                </a:solidFill>
                <a:latin typeface="Helvetica" panose="020B0604020202020204" pitchFamily="34" charset="0"/>
              </a:rPr>
              <a:t>1</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3360" name="Rectangle 112">
            <a:extLst>
              <a:ext uri="{FF2B5EF4-FFF2-40B4-BE49-F238E27FC236}">
                <a16:creationId xmlns:a16="http://schemas.microsoft.com/office/drawing/2014/main" id="{7B791F05-FFC3-4D71-FBD5-E8249F975FF1}"/>
              </a:ext>
            </a:extLst>
          </p:cNvPr>
          <p:cNvSpPr>
            <a:spLocks noChangeArrowheads="1"/>
          </p:cNvSpPr>
          <p:nvPr/>
        </p:nvSpPr>
        <p:spPr bwMode="auto">
          <a:xfrm>
            <a:off x="6151563" y="5922963"/>
            <a:ext cx="19877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b="1">
                <a:solidFill>
                  <a:srgbClr val="000000"/>
                </a:solidFill>
                <a:latin typeface="Helvetica" panose="020B0604020202020204" pitchFamily="34" charset="0"/>
              </a:rPr>
              <a:t>10</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3361" name="Rectangle 113">
            <a:extLst>
              <a:ext uri="{FF2B5EF4-FFF2-40B4-BE49-F238E27FC236}">
                <a16:creationId xmlns:a16="http://schemas.microsoft.com/office/drawing/2014/main" id="{541178DD-54E9-4966-8B46-13AFA3C2AFE7}"/>
              </a:ext>
            </a:extLst>
          </p:cNvPr>
          <p:cNvSpPr>
            <a:spLocks noChangeArrowheads="1"/>
          </p:cNvSpPr>
          <p:nvPr/>
        </p:nvSpPr>
        <p:spPr bwMode="auto">
          <a:xfrm>
            <a:off x="6365875" y="5886450"/>
            <a:ext cx="57150"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800" b="1">
                <a:solidFill>
                  <a:srgbClr val="000000"/>
                </a:solidFill>
                <a:latin typeface="Helvetica" panose="020B0604020202020204" pitchFamily="34" charset="0"/>
              </a:rPr>
              <a:t>2</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3362" name="Rectangle 114">
            <a:extLst>
              <a:ext uri="{FF2B5EF4-FFF2-40B4-BE49-F238E27FC236}">
                <a16:creationId xmlns:a16="http://schemas.microsoft.com/office/drawing/2014/main" id="{1735F2A3-5977-64A5-8C1D-D77F835A413D}"/>
              </a:ext>
            </a:extLst>
          </p:cNvPr>
          <p:cNvSpPr>
            <a:spLocks noChangeArrowheads="1"/>
          </p:cNvSpPr>
          <p:nvPr/>
        </p:nvSpPr>
        <p:spPr bwMode="auto">
          <a:xfrm>
            <a:off x="7640638" y="5922963"/>
            <a:ext cx="19877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b="1">
                <a:solidFill>
                  <a:srgbClr val="000000"/>
                </a:solidFill>
                <a:latin typeface="Helvetica" panose="020B0604020202020204" pitchFamily="34" charset="0"/>
              </a:rPr>
              <a:t>10</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3363" name="Rectangle 115">
            <a:extLst>
              <a:ext uri="{FF2B5EF4-FFF2-40B4-BE49-F238E27FC236}">
                <a16:creationId xmlns:a16="http://schemas.microsoft.com/office/drawing/2014/main" id="{E21DD5C7-619E-48B3-5DC4-927234DCEFFB}"/>
              </a:ext>
            </a:extLst>
          </p:cNvPr>
          <p:cNvSpPr>
            <a:spLocks noChangeArrowheads="1"/>
          </p:cNvSpPr>
          <p:nvPr/>
        </p:nvSpPr>
        <p:spPr bwMode="auto">
          <a:xfrm>
            <a:off x="7854950" y="5886450"/>
            <a:ext cx="57150"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800" b="1">
                <a:solidFill>
                  <a:srgbClr val="000000"/>
                </a:solidFill>
                <a:latin typeface="Helvetica" panose="020B0604020202020204" pitchFamily="34" charset="0"/>
              </a:rPr>
              <a:t>3</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3364" name="Rectangle 116">
            <a:extLst>
              <a:ext uri="{FF2B5EF4-FFF2-40B4-BE49-F238E27FC236}">
                <a16:creationId xmlns:a16="http://schemas.microsoft.com/office/drawing/2014/main" id="{73C2C807-13AA-CBB2-A0D2-38E2ED2E43A6}"/>
              </a:ext>
            </a:extLst>
          </p:cNvPr>
          <p:cNvSpPr>
            <a:spLocks noChangeArrowheads="1"/>
          </p:cNvSpPr>
          <p:nvPr/>
        </p:nvSpPr>
        <p:spPr bwMode="auto">
          <a:xfrm>
            <a:off x="9113838" y="5922963"/>
            <a:ext cx="19877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b="1">
                <a:solidFill>
                  <a:srgbClr val="000000"/>
                </a:solidFill>
                <a:latin typeface="Helvetica" panose="020B0604020202020204" pitchFamily="34" charset="0"/>
              </a:rPr>
              <a:t>10</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3365" name="Rectangle 117">
            <a:extLst>
              <a:ext uri="{FF2B5EF4-FFF2-40B4-BE49-F238E27FC236}">
                <a16:creationId xmlns:a16="http://schemas.microsoft.com/office/drawing/2014/main" id="{E50A65CB-0D08-0B7A-2365-04C305E27415}"/>
              </a:ext>
            </a:extLst>
          </p:cNvPr>
          <p:cNvSpPr>
            <a:spLocks noChangeArrowheads="1"/>
          </p:cNvSpPr>
          <p:nvPr/>
        </p:nvSpPr>
        <p:spPr bwMode="auto">
          <a:xfrm>
            <a:off x="9328150" y="5886450"/>
            <a:ext cx="57150"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800" b="1">
                <a:solidFill>
                  <a:srgbClr val="000000"/>
                </a:solidFill>
                <a:latin typeface="Helvetica" panose="020B0604020202020204" pitchFamily="34" charset="0"/>
              </a:rPr>
              <a:t>4</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3366" name="Rectangle 118">
            <a:extLst>
              <a:ext uri="{FF2B5EF4-FFF2-40B4-BE49-F238E27FC236}">
                <a16:creationId xmlns:a16="http://schemas.microsoft.com/office/drawing/2014/main" id="{89687917-3D4E-6F7F-800E-8E0B894B5A20}"/>
              </a:ext>
            </a:extLst>
          </p:cNvPr>
          <p:cNvSpPr>
            <a:spLocks noChangeArrowheads="1"/>
          </p:cNvSpPr>
          <p:nvPr/>
        </p:nvSpPr>
        <p:spPr bwMode="auto">
          <a:xfrm>
            <a:off x="2989263" y="5726113"/>
            <a:ext cx="25808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b="1">
                <a:solidFill>
                  <a:srgbClr val="000000"/>
                </a:solidFill>
                <a:latin typeface="Helvetica" panose="020B0604020202020204" pitchFamily="34" charset="0"/>
              </a:rPr>
              <a:t>-50</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3367" name="Rectangle 119">
            <a:extLst>
              <a:ext uri="{FF2B5EF4-FFF2-40B4-BE49-F238E27FC236}">
                <a16:creationId xmlns:a16="http://schemas.microsoft.com/office/drawing/2014/main" id="{88BB5F39-5371-4262-DE62-50DFE633682B}"/>
              </a:ext>
            </a:extLst>
          </p:cNvPr>
          <p:cNvSpPr>
            <a:spLocks noChangeArrowheads="1"/>
          </p:cNvSpPr>
          <p:nvPr/>
        </p:nvSpPr>
        <p:spPr bwMode="auto">
          <a:xfrm>
            <a:off x="2989263" y="5057775"/>
            <a:ext cx="25808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b="1">
                <a:solidFill>
                  <a:srgbClr val="000000"/>
                </a:solidFill>
                <a:latin typeface="Helvetica" panose="020B0604020202020204" pitchFamily="34" charset="0"/>
              </a:rPr>
              <a:t>-40</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3368" name="Rectangle 120">
            <a:extLst>
              <a:ext uri="{FF2B5EF4-FFF2-40B4-BE49-F238E27FC236}">
                <a16:creationId xmlns:a16="http://schemas.microsoft.com/office/drawing/2014/main" id="{708190BE-EDDC-87E6-B9D5-5C3FAE6CD14E}"/>
              </a:ext>
            </a:extLst>
          </p:cNvPr>
          <p:cNvSpPr>
            <a:spLocks noChangeArrowheads="1"/>
          </p:cNvSpPr>
          <p:nvPr/>
        </p:nvSpPr>
        <p:spPr bwMode="auto">
          <a:xfrm>
            <a:off x="2989263" y="4400550"/>
            <a:ext cx="25808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b="1">
                <a:solidFill>
                  <a:srgbClr val="000000"/>
                </a:solidFill>
                <a:latin typeface="Helvetica" panose="020B0604020202020204" pitchFamily="34" charset="0"/>
              </a:rPr>
              <a:t>-30</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3369" name="Rectangle 121">
            <a:extLst>
              <a:ext uri="{FF2B5EF4-FFF2-40B4-BE49-F238E27FC236}">
                <a16:creationId xmlns:a16="http://schemas.microsoft.com/office/drawing/2014/main" id="{F17AEF15-46C5-D15B-CDF5-D4E6E6FBA969}"/>
              </a:ext>
            </a:extLst>
          </p:cNvPr>
          <p:cNvSpPr>
            <a:spLocks noChangeArrowheads="1"/>
          </p:cNvSpPr>
          <p:nvPr/>
        </p:nvSpPr>
        <p:spPr bwMode="auto">
          <a:xfrm>
            <a:off x="2989263" y="3732213"/>
            <a:ext cx="25808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b="1">
                <a:solidFill>
                  <a:srgbClr val="000000"/>
                </a:solidFill>
                <a:latin typeface="Helvetica" panose="020B0604020202020204" pitchFamily="34" charset="0"/>
              </a:rPr>
              <a:t>-20</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3370" name="Rectangle 122">
            <a:extLst>
              <a:ext uri="{FF2B5EF4-FFF2-40B4-BE49-F238E27FC236}">
                <a16:creationId xmlns:a16="http://schemas.microsoft.com/office/drawing/2014/main" id="{346FAD85-A6B1-7219-E8AD-1F2789279E06}"/>
              </a:ext>
            </a:extLst>
          </p:cNvPr>
          <p:cNvSpPr>
            <a:spLocks noChangeArrowheads="1"/>
          </p:cNvSpPr>
          <p:nvPr/>
        </p:nvSpPr>
        <p:spPr bwMode="auto">
          <a:xfrm>
            <a:off x="2989263" y="3063875"/>
            <a:ext cx="25808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b="1">
                <a:solidFill>
                  <a:srgbClr val="000000"/>
                </a:solidFill>
                <a:latin typeface="Helvetica" panose="020B0604020202020204" pitchFamily="34" charset="0"/>
              </a:rPr>
              <a:t>-10</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3371" name="Rectangle 123">
            <a:extLst>
              <a:ext uri="{FF2B5EF4-FFF2-40B4-BE49-F238E27FC236}">
                <a16:creationId xmlns:a16="http://schemas.microsoft.com/office/drawing/2014/main" id="{4B974811-906B-8523-88D2-39D0F93E9F72}"/>
              </a:ext>
            </a:extLst>
          </p:cNvPr>
          <p:cNvSpPr>
            <a:spLocks noChangeArrowheads="1"/>
          </p:cNvSpPr>
          <p:nvPr/>
        </p:nvSpPr>
        <p:spPr bwMode="auto">
          <a:xfrm>
            <a:off x="3159125" y="2408238"/>
            <a:ext cx="9938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b="1">
                <a:solidFill>
                  <a:srgbClr val="000000"/>
                </a:solidFill>
                <a:latin typeface="Helvetica" panose="020B0604020202020204" pitchFamily="34" charset="0"/>
              </a:rPr>
              <a:t>0</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3372" name="Rectangle 124">
            <a:extLst>
              <a:ext uri="{FF2B5EF4-FFF2-40B4-BE49-F238E27FC236}">
                <a16:creationId xmlns:a16="http://schemas.microsoft.com/office/drawing/2014/main" id="{BE5530A3-37BB-B009-FD82-99D59C3CEBDF}"/>
              </a:ext>
            </a:extLst>
          </p:cNvPr>
          <p:cNvSpPr>
            <a:spLocks noChangeArrowheads="1"/>
          </p:cNvSpPr>
          <p:nvPr/>
        </p:nvSpPr>
        <p:spPr bwMode="auto">
          <a:xfrm>
            <a:off x="3051175" y="1739900"/>
            <a:ext cx="19877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b="1">
                <a:solidFill>
                  <a:srgbClr val="000000"/>
                </a:solidFill>
                <a:latin typeface="Helvetica" panose="020B0604020202020204" pitchFamily="34" charset="0"/>
              </a:rPr>
              <a:t>10</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grpSp>
        <p:nvGrpSpPr>
          <p:cNvPr id="53538" name="Group 290">
            <a:extLst>
              <a:ext uri="{FF2B5EF4-FFF2-40B4-BE49-F238E27FC236}">
                <a16:creationId xmlns:a16="http://schemas.microsoft.com/office/drawing/2014/main" id="{4EA1CA62-1B1F-D9FB-B6FC-415D265D4E13}"/>
              </a:ext>
            </a:extLst>
          </p:cNvPr>
          <p:cNvGrpSpPr>
            <a:grpSpLocks/>
          </p:cNvGrpSpPr>
          <p:nvPr/>
        </p:nvGrpSpPr>
        <p:grpSpPr bwMode="auto">
          <a:xfrm>
            <a:off x="3327400" y="1843089"/>
            <a:ext cx="5970588" cy="3989387"/>
            <a:chOff x="1136" y="1161"/>
            <a:chExt cx="3761" cy="2513"/>
          </a:xfrm>
        </p:grpSpPr>
        <p:sp>
          <p:nvSpPr>
            <p:cNvPr id="53373" name="Line 125">
              <a:extLst>
                <a:ext uri="{FF2B5EF4-FFF2-40B4-BE49-F238E27FC236}">
                  <a16:creationId xmlns:a16="http://schemas.microsoft.com/office/drawing/2014/main" id="{0E01D8C4-C597-EDA6-3EA4-44CEDFB3FF97}"/>
                </a:ext>
              </a:extLst>
            </p:cNvPr>
            <p:cNvSpPr>
              <a:spLocks noChangeShapeType="1"/>
            </p:cNvSpPr>
            <p:nvPr/>
          </p:nvSpPr>
          <p:spPr bwMode="auto">
            <a:xfrm flipV="1">
              <a:off x="1136" y="1161"/>
              <a:ext cx="1" cy="2513"/>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374" name="Line 126">
              <a:extLst>
                <a:ext uri="{FF2B5EF4-FFF2-40B4-BE49-F238E27FC236}">
                  <a16:creationId xmlns:a16="http://schemas.microsoft.com/office/drawing/2014/main" id="{62EF6011-ADE9-BA24-51B3-018CB8913072}"/>
                </a:ext>
              </a:extLst>
            </p:cNvPr>
            <p:cNvSpPr>
              <a:spLocks noChangeShapeType="1"/>
            </p:cNvSpPr>
            <p:nvPr/>
          </p:nvSpPr>
          <p:spPr bwMode="auto">
            <a:xfrm flipV="1">
              <a:off x="2074" y="1161"/>
              <a:ext cx="1" cy="2513"/>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375" name="Line 127">
              <a:extLst>
                <a:ext uri="{FF2B5EF4-FFF2-40B4-BE49-F238E27FC236}">
                  <a16:creationId xmlns:a16="http://schemas.microsoft.com/office/drawing/2014/main" id="{8315C656-2DD6-AE94-8D03-F0AE6624AD39}"/>
                </a:ext>
              </a:extLst>
            </p:cNvPr>
            <p:cNvSpPr>
              <a:spLocks noChangeShapeType="1"/>
            </p:cNvSpPr>
            <p:nvPr/>
          </p:nvSpPr>
          <p:spPr bwMode="auto">
            <a:xfrm flipV="1">
              <a:off x="3002" y="1161"/>
              <a:ext cx="1" cy="2513"/>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376" name="Line 128">
              <a:extLst>
                <a:ext uri="{FF2B5EF4-FFF2-40B4-BE49-F238E27FC236}">
                  <a16:creationId xmlns:a16="http://schemas.microsoft.com/office/drawing/2014/main" id="{40873044-5C1D-3683-16CF-A4E164C64C81}"/>
                </a:ext>
              </a:extLst>
            </p:cNvPr>
            <p:cNvSpPr>
              <a:spLocks noChangeShapeType="1"/>
            </p:cNvSpPr>
            <p:nvPr/>
          </p:nvSpPr>
          <p:spPr bwMode="auto">
            <a:xfrm flipV="1">
              <a:off x="3940" y="1161"/>
              <a:ext cx="1" cy="2513"/>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377" name="Line 129">
              <a:extLst>
                <a:ext uri="{FF2B5EF4-FFF2-40B4-BE49-F238E27FC236}">
                  <a16:creationId xmlns:a16="http://schemas.microsoft.com/office/drawing/2014/main" id="{CE71D14A-1A59-783B-9A71-48315574A0F8}"/>
                </a:ext>
              </a:extLst>
            </p:cNvPr>
            <p:cNvSpPr>
              <a:spLocks noChangeShapeType="1"/>
            </p:cNvSpPr>
            <p:nvPr/>
          </p:nvSpPr>
          <p:spPr bwMode="auto">
            <a:xfrm flipV="1">
              <a:off x="4868" y="1161"/>
              <a:ext cx="1" cy="2513"/>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378" name="Line 130">
              <a:extLst>
                <a:ext uri="{FF2B5EF4-FFF2-40B4-BE49-F238E27FC236}">
                  <a16:creationId xmlns:a16="http://schemas.microsoft.com/office/drawing/2014/main" id="{EA19A172-9E29-A610-A164-A2E8BF895C78}"/>
                </a:ext>
              </a:extLst>
            </p:cNvPr>
            <p:cNvSpPr>
              <a:spLocks noChangeShapeType="1"/>
            </p:cNvSpPr>
            <p:nvPr/>
          </p:nvSpPr>
          <p:spPr bwMode="auto">
            <a:xfrm>
              <a:off x="1136" y="3672"/>
              <a:ext cx="3735"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379" name="Line 131">
              <a:extLst>
                <a:ext uri="{FF2B5EF4-FFF2-40B4-BE49-F238E27FC236}">
                  <a16:creationId xmlns:a16="http://schemas.microsoft.com/office/drawing/2014/main" id="{7844E2B3-007D-7256-86E1-E18B4C73B42E}"/>
                </a:ext>
              </a:extLst>
            </p:cNvPr>
            <p:cNvSpPr>
              <a:spLocks noChangeShapeType="1"/>
            </p:cNvSpPr>
            <p:nvPr/>
          </p:nvSpPr>
          <p:spPr bwMode="auto">
            <a:xfrm>
              <a:off x="1136" y="3251"/>
              <a:ext cx="3735"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380" name="Line 132">
              <a:extLst>
                <a:ext uri="{FF2B5EF4-FFF2-40B4-BE49-F238E27FC236}">
                  <a16:creationId xmlns:a16="http://schemas.microsoft.com/office/drawing/2014/main" id="{F666CF9A-5CFE-C5FE-0D83-C9CAC530C1EC}"/>
                </a:ext>
              </a:extLst>
            </p:cNvPr>
            <p:cNvSpPr>
              <a:spLocks noChangeShapeType="1"/>
            </p:cNvSpPr>
            <p:nvPr/>
          </p:nvSpPr>
          <p:spPr bwMode="auto">
            <a:xfrm>
              <a:off x="1136" y="2837"/>
              <a:ext cx="3735"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381" name="Line 133">
              <a:extLst>
                <a:ext uri="{FF2B5EF4-FFF2-40B4-BE49-F238E27FC236}">
                  <a16:creationId xmlns:a16="http://schemas.microsoft.com/office/drawing/2014/main" id="{143E3E6B-5820-E70D-89A7-E1EAF4DA19E9}"/>
                </a:ext>
              </a:extLst>
            </p:cNvPr>
            <p:cNvSpPr>
              <a:spLocks noChangeShapeType="1"/>
            </p:cNvSpPr>
            <p:nvPr/>
          </p:nvSpPr>
          <p:spPr bwMode="auto">
            <a:xfrm>
              <a:off x="1136" y="2416"/>
              <a:ext cx="3735"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382" name="Line 134">
              <a:extLst>
                <a:ext uri="{FF2B5EF4-FFF2-40B4-BE49-F238E27FC236}">
                  <a16:creationId xmlns:a16="http://schemas.microsoft.com/office/drawing/2014/main" id="{23AA7745-4200-6F96-6E26-50A1CA67B48D}"/>
                </a:ext>
              </a:extLst>
            </p:cNvPr>
            <p:cNvSpPr>
              <a:spLocks noChangeShapeType="1"/>
            </p:cNvSpPr>
            <p:nvPr/>
          </p:nvSpPr>
          <p:spPr bwMode="auto">
            <a:xfrm>
              <a:off x="1136" y="1995"/>
              <a:ext cx="3735"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383" name="Line 135">
              <a:extLst>
                <a:ext uri="{FF2B5EF4-FFF2-40B4-BE49-F238E27FC236}">
                  <a16:creationId xmlns:a16="http://schemas.microsoft.com/office/drawing/2014/main" id="{83D6B7E8-0869-5818-1564-6C9F4BBDD681}"/>
                </a:ext>
              </a:extLst>
            </p:cNvPr>
            <p:cNvSpPr>
              <a:spLocks noChangeShapeType="1"/>
            </p:cNvSpPr>
            <p:nvPr/>
          </p:nvSpPr>
          <p:spPr bwMode="auto">
            <a:xfrm>
              <a:off x="1136" y="1582"/>
              <a:ext cx="3735"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384" name="Line 136">
              <a:extLst>
                <a:ext uri="{FF2B5EF4-FFF2-40B4-BE49-F238E27FC236}">
                  <a16:creationId xmlns:a16="http://schemas.microsoft.com/office/drawing/2014/main" id="{46F4FE14-3414-01E9-16E5-5C223C62107C}"/>
                </a:ext>
              </a:extLst>
            </p:cNvPr>
            <p:cNvSpPr>
              <a:spLocks noChangeShapeType="1"/>
            </p:cNvSpPr>
            <p:nvPr/>
          </p:nvSpPr>
          <p:spPr bwMode="auto">
            <a:xfrm>
              <a:off x="1136" y="1161"/>
              <a:ext cx="3735"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385" name="Freeform 137">
              <a:extLst>
                <a:ext uri="{FF2B5EF4-FFF2-40B4-BE49-F238E27FC236}">
                  <a16:creationId xmlns:a16="http://schemas.microsoft.com/office/drawing/2014/main" id="{F415E274-4737-3640-6BE7-8B41C731001C}"/>
                </a:ext>
              </a:extLst>
            </p:cNvPr>
            <p:cNvSpPr>
              <a:spLocks/>
            </p:cNvSpPr>
            <p:nvPr/>
          </p:nvSpPr>
          <p:spPr bwMode="auto">
            <a:xfrm>
              <a:off x="1136" y="1161"/>
              <a:ext cx="3732" cy="2511"/>
            </a:xfrm>
            <a:custGeom>
              <a:avLst/>
              <a:gdLst>
                <a:gd name="T0" fmla="*/ 0 w 3732"/>
                <a:gd name="T1" fmla="*/ 2511 h 2511"/>
                <a:gd name="T2" fmla="*/ 0 w 3732"/>
                <a:gd name="T3" fmla="*/ 0 h 2511"/>
                <a:gd name="T4" fmla="*/ 3732 w 3732"/>
                <a:gd name="T5" fmla="*/ 0 h 2511"/>
              </a:gdLst>
              <a:ahLst/>
              <a:cxnLst>
                <a:cxn ang="0">
                  <a:pos x="T0" y="T1"/>
                </a:cxn>
                <a:cxn ang="0">
                  <a:pos x="T2" y="T3"/>
                </a:cxn>
                <a:cxn ang="0">
                  <a:pos x="T4" y="T5"/>
                </a:cxn>
              </a:cxnLst>
              <a:rect l="0" t="0" r="r" b="b"/>
              <a:pathLst>
                <a:path w="3732" h="2511">
                  <a:moveTo>
                    <a:pt x="0" y="2511"/>
                  </a:moveTo>
                  <a:lnTo>
                    <a:pt x="0" y="0"/>
                  </a:lnTo>
                  <a:lnTo>
                    <a:pt x="3732" y="0"/>
                  </a:lnTo>
                </a:path>
              </a:pathLst>
            </a:custGeom>
            <a:noFill/>
            <a:ln w="20638">
              <a:solidFill>
                <a:srgbClr val="B2B2B2"/>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386" name="Freeform 138">
              <a:extLst>
                <a:ext uri="{FF2B5EF4-FFF2-40B4-BE49-F238E27FC236}">
                  <a16:creationId xmlns:a16="http://schemas.microsoft.com/office/drawing/2014/main" id="{BC112E45-AD48-F9E7-7B5D-D59F99698120}"/>
                </a:ext>
              </a:extLst>
            </p:cNvPr>
            <p:cNvSpPr>
              <a:spLocks/>
            </p:cNvSpPr>
            <p:nvPr/>
          </p:nvSpPr>
          <p:spPr bwMode="auto">
            <a:xfrm>
              <a:off x="1136" y="1161"/>
              <a:ext cx="3732" cy="2511"/>
            </a:xfrm>
            <a:custGeom>
              <a:avLst/>
              <a:gdLst>
                <a:gd name="T0" fmla="*/ 0 w 3732"/>
                <a:gd name="T1" fmla="*/ 2511 h 2511"/>
                <a:gd name="T2" fmla="*/ 0 w 3732"/>
                <a:gd name="T3" fmla="*/ 0 h 2511"/>
                <a:gd name="T4" fmla="*/ 3732 w 3732"/>
                <a:gd name="T5" fmla="*/ 0 h 2511"/>
              </a:gdLst>
              <a:ahLst/>
              <a:cxnLst>
                <a:cxn ang="0">
                  <a:pos x="T0" y="T1"/>
                </a:cxn>
                <a:cxn ang="0">
                  <a:pos x="T2" y="T3"/>
                </a:cxn>
                <a:cxn ang="0">
                  <a:pos x="T4" y="T5"/>
                </a:cxn>
              </a:cxnLst>
              <a:rect l="0" t="0" r="r" b="b"/>
              <a:pathLst>
                <a:path w="3732" h="2511">
                  <a:moveTo>
                    <a:pt x="0" y="2511"/>
                  </a:moveTo>
                  <a:lnTo>
                    <a:pt x="0" y="0"/>
                  </a:lnTo>
                  <a:lnTo>
                    <a:pt x="3732" y="0"/>
                  </a:lnTo>
                </a:path>
              </a:pathLst>
            </a:custGeom>
            <a:noFill/>
            <a:ln w="20638">
              <a:solidFill>
                <a:srgbClr val="B2B2B2"/>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387" name="Freeform 139">
              <a:extLst>
                <a:ext uri="{FF2B5EF4-FFF2-40B4-BE49-F238E27FC236}">
                  <a16:creationId xmlns:a16="http://schemas.microsoft.com/office/drawing/2014/main" id="{90C540F0-D8A8-1B29-1195-BEF7075E3712}"/>
                </a:ext>
              </a:extLst>
            </p:cNvPr>
            <p:cNvSpPr>
              <a:spLocks/>
            </p:cNvSpPr>
            <p:nvPr/>
          </p:nvSpPr>
          <p:spPr bwMode="auto">
            <a:xfrm>
              <a:off x="1136" y="1161"/>
              <a:ext cx="3732" cy="2511"/>
            </a:xfrm>
            <a:custGeom>
              <a:avLst/>
              <a:gdLst>
                <a:gd name="T0" fmla="*/ 0 w 3732"/>
                <a:gd name="T1" fmla="*/ 2511 h 2511"/>
                <a:gd name="T2" fmla="*/ 0 w 3732"/>
                <a:gd name="T3" fmla="*/ 0 h 2511"/>
                <a:gd name="T4" fmla="*/ 3732 w 3732"/>
                <a:gd name="T5" fmla="*/ 0 h 2511"/>
              </a:gdLst>
              <a:ahLst/>
              <a:cxnLst>
                <a:cxn ang="0">
                  <a:pos x="T0" y="T1"/>
                </a:cxn>
                <a:cxn ang="0">
                  <a:pos x="T2" y="T3"/>
                </a:cxn>
                <a:cxn ang="0">
                  <a:pos x="T4" y="T5"/>
                </a:cxn>
              </a:cxnLst>
              <a:rect l="0" t="0" r="r" b="b"/>
              <a:pathLst>
                <a:path w="3732" h="2511">
                  <a:moveTo>
                    <a:pt x="0" y="2511"/>
                  </a:moveTo>
                  <a:lnTo>
                    <a:pt x="0" y="0"/>
                  </a:lnTo>
                  <a:lnTo>
                    <a:pt x="3732" y="0"/>
                  </a:lnTo>
                </a:path>
              </a:pathLst>
            </a:custGeom>
            <a:noFill/>
            <a:ln w="20638">
              <a:solidFill>
                <a:srgbClr val="B2B2B2"/>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388" name="Line 140">
              <a:extLst>
                <a:ext uri="{FF2B5EF4-FFF2-40B4-BE49-F238E27FC236}">
                  <a16:creationId xmlns:a16="http://schemas.microsoft.com/office/drawing/2014/main" id="{CD4CB05A-C70F-11AA-9A8B-98FB6B275D88}"/>
                </a:ext>
              </a:extLst>
            </p:cNvPr>
            <p:cNvSpPr>
              <a:spLocks noChangeShapeType="1"/>
            </p:cNvSpPr>
            <p:nvPr/>
          </p:nvSpPr>
          <p:spPr bwMode="auto">
            <a:xfrm>
              <a:off x="1136" y="3672"/>
              <a:ext cx="3735"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389" name="Line 141">
              <a:extLst>
                <a:ext uri="{FF2B5EF4-FFF2-40B4-BE49-F238E27FC236}">
                  <a16:creationId xmlns:a16="http://schemas.microsoft.com/office/drawing/2014/main" id="{87DD59D1-270A-BE65-C8AD-EA7E8293075D}"/>
                </a:ext>
              </a:extLst>
            </p:cNvPr>
            <p:cNvSpPr>
              <a:spLocks noChangeShapeType="1"/>
            </p:cNvSpPr>
            <p:nvPr/>
          </p:nvSpPr>
          <p:spPr bwMode="auto">
            <a:xfrm>
              <a:off x="1136" y="1161"/>
              <a:ext cx="3735"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390" name="Line 142">
              <a:extLst>
                <a:ext uri="{FF2B5EF4-FFF2-40B4-BE49-F238E27FC236}">
                  <a16:creationId xmlns:a16="http://schemas.microsoft.com/office/drawing/2014/main" id="{9BA78B44-A823-71ED-66AB-2A2DD0AD35BD}"/>
                </a:ext>
              </a:extLst>
            </p:cNvPr>
            <p:cNvSpPr>
              <a:spLocks noChangeShapeType="1"/>
            </p:cNvSpPr>
            <p:nvPr/>
          </p:nvSpPr>
          <p:spPr bwMode="auto">
            <a:xfrm flipV="1">
              <a:off x="1136" y="1161"/>
              <a:ext cx="1" cy="2513"/>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391" name="Line 143">
              <a:extLst>
                <a:ext uri="{FF2B5EF4-FFF2-40B4-BE49-F238E27FC236}">
                  <a16:creationId xmlns:a16="http://schemas.microsoft.com/office/drawing/2014/main" id="{B82565EF-C57E-53AF-5542-00A385056504}"/>
                </a:ext>
              </a:extLst>
            </p:cNvPr>
            <p:cNvSpPr>
              <a:spLocks noChangeShapeType="1"/>
            </p:cNvSpPr>
            <p:nvPr/>
          </p:nvSpPr>
          <p:spPr bwMode="auto">
            <a:xfrm flipV="1">
              <a:off x="4868" y="1161"/>
              <a:ext cx="1" cy="2513"/>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392" name="Line 144">
              <a:extLst>
                <a:ext uri="{FF2B5EF4-FFF2-40B4-BE49-F238E27FC236}">
                  <a16:creationId xmlns:a16="http://schemas.microsoft.com/office/drawing/2014/main" id="{29DA96DF-44E4-E094-EB74-8239446AD7AE}"/>
                </a:ext>
              </a:extLst>
            </p:cNvPr>
            <p:cNvSpPr>
              <a:spLocks noChangeShapeType="1"/>
            </p:cNvSpPr>
            <p:nvPr/>
          </p:nvSpPr>
          <p:spPr bwMode="auto">
            <a:xfrm>
              <a:off x="1136" y="1161"/>
              <a:ext cx="29"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393" name="Line 145">
              <a:extLst>
                <a:ext uri="{FF2B5EF4-FFF2-40B4-BE49-F238E27FC236}">
                  <a16:creationId xmlns:a16="http://schemas.microsoft.com/office/drawing/2014/main" id="{65E24ED2-E07F-86C8-A9C1-94E4929CD5B3}"/>
                </a:ext>
              </a:extLst>
            </p:cNvPr>
            <p:cNvSpPr>
              <a:spLocks noChangeShapeType="1"/>
            </p:cNvSpPr>
            <p:nvPr/>
          </p:nvSpPr>
          <p:spPr bwMode="auto">
            <a:xfrm>
              <a:off x="4868" y="3672"/>
              <a:ext cx="29"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394" name="Line 146">
              <a:extLst>
                <a:ext uri="{FF2B5EF4-FFF2-40B4-BE49-F238E27FC236}">
                  <a16:creationId xmlns:a16="http://schemas.microsoft.com/office/drawing/2014/main" id="{5205698D-FCB8-DC64-E539-D8B03396DC60}"/>
                </a:ext>
              </a:extLst>
            </p:cNvPr>
            <p:cNvSpPr>
              <a:spLocks noChangeShapeType="1"/>
            </p:cNvSpPr>
            <p:nvPr/>
          </p:nvSpPr>
          <p:spPr bwMode="auto">
            <a:xfrm>
              <a:off x="1136" y="3672"/>
              <a:ext cx="3735"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395" name="Line 147">
              <a:extLst>
                <a:ext uri="{FF2B5EF4-FFF2-40B4-BE49-F238E27FC236}">
                  <a16:creationId xmlns:a16="http://schemas.microsoft.com/office/drawing/2014/main" id="{F1F35D98-ACFE-660A-9BB5-EAD1C951BAD7}"/>
                </a:ext>
              </a:extLst>
            </p:cNvPr>
            <p:cNvSpPr>
              <a:spLocks noChangeShapeType="1"/>
            </p:cNvSpPr>
            <p:nvPr/>
          </p:nvSpPr>
          <p:spPr bwMode="auto">
            <a:xfrm flipV="1">
              <a:off x="1136" y="1161"/>
              <a:ext cx="1" cy="2513"/>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396" name="Line 148">
              <a:extLst>
                <a:ext uri="{FF2B5EF4-FFF2-40B4-BE49-F238E27FC236}">
                  <a16:creationId xmlns:a16="http://schemas.microsoft.com/office/drawing/2014/main" id="{F235862B-B2C6-AE67-552F-9A3906A32A75}"/>
                </a:ext>
              </a:extLst>
            </p:cNvPr>
            <p:cNvSpPr>
              <a:spLocks noChangeShapeType="1"/>
            </p:cNvSpPr>
            <p:nvPr/>
          </p:nvSpPr>
          <p:spPr bwMode="auto">
            <a:xfrm>
              <a:off x="1136" y="3672"/>
              <a:ext cx="29"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397" name="Line 149">
              <a:extLst>
                <a:ext uri="{FF2B5EF4-FFF2-40B4-BE49-F238E27FC236}">
                  <a16:creationId xmlns:a16="http://schemas.microsoft.com/office/drawing/2014/main" id="{9A750E6A-AF22-2AD4-2033-448BC73CBE81}"/>
                </a:ext>
              </a:extLst>
            </p:cNvPr>
            <p:cNvSpPr>
              <a:spLocks noChangeShapeType="1"/>
            </p:cNvSpPr>
            <p:nvPr/>
          </p:nvSpPr>
          <p:spPr bwMode="auto">
            <a:xfrm flipV="1">
              <a:off x="1136" y="3655"/>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398" name="Line 150">
              <a:extLst>
                <a:ext uri="{FF2B5EF4-FFF2-40B4-BE49-F238E27FC236}">
                  <a16:creationId xmlns:a16="http://schemas.microsoft.com/office/drawing/2014/main" id="{70F1224B-11D0-5263-C912-B68D8F24582A}"/>
                </a:ext>
              </a:extLst>
            </p:cNvPr>
            <p:cNvSpPr>
              <a:spLocks noChangeShapeType="1"/>
            </p:cNvSpPr>
            <p:nvPr/>
          </p:nvSpPr>
          <p:spPr bwMode="auto">
            <a:xfrm>
              <a:off x="1136" y="1161"/>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399" name="Line 151">
              <a:extLst>
                <a:ext uri="{FF2B5EF4-FFF2-40B4-BE49-F238E27FC236}">
                  <a16:creationId xmlns:a16="http://schemas.microsoft.com/office/drawing/2014/main" id="{997A2216-24F5-5D60-FC03-2AEE0F85DDC3}"/>
                </a:ext>
              </a:extLst>
            </p:cNvPr>
            <p:cNvSpPr>
              <a:spLocks noChangeShapeType="1"/>
            </p:cNvSpPr>
            <p:nvPr/>
          </p:nvSpPr>
          <p:spPr bwMode="auto">
            <a:xfrm flipV="1">
              <a:off x="1136" y="1161"/>
              <a:ext cx="1" cy="2513"/>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00" name="Line 152">
              <a:extLst>
                <a:ext uri="{FF2B5EF4-FFF2-40B4-BE49-F238E27FC236}">
                  <a16:creationId xmlns:a16="http://schemas.microsoft.com/office/drawing/2014/main" id="{170F08B1-BA7F-B883-7FD6-7ECB88952388}"/>
                </a:ext>
              </a:extLst>
            </p:cNvPr>
            <p:cNvSpPr>
              <a:spLocks noChangeShapeType="1"/>
            </p:cNvSpPr>
            <p:nvPr/>
          </p:nvSpPr>
          <p:spPr bwMode="auto">
            <a:xfrm flipV="1">
              <a:off x="1136" y="3638"/>
              <a:ext cx="1" cy="36"/>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01" name="Line 153">
              <a:extLst>
                <a:ext uri="{FF2B5EF4-FFF2-40B4-BE49-F238E27FC236}">
                  <a16:creationId xmlns:a16="http://schemas.microsoft.com/office/drawing/2014/main" id="{C33E932A-E160-4839-F2A7-A98DD57B0D83}"/>
                </a:ext>
              </a:extLst>
            </p:cNvPr>
            <p:cNvSpPr>
              <a:spLocks noChangeShapeType="1"/>
            </p:cNvSpPr>
            <p:nvPr/>
          </p:nvSpPr>
          <p:spPr bwMode="auto">
            <a:xfrm>
              <a:off x="1136" y="1161"/>
              <a:ext cx="1" cy="34"/>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02" name="Line 154">
              <a:extLst>
                <a:ext uri="{FF2B5EF4-FFF2-40B4-BE49-F238E27FC236}">
                  <a16:creationId xmlns:a16="http://schemas.microsoft.com/office/drawing/2014/main" id="{99CC1916-AB38-07DA-AB6C-311F3685D1E5}"/>
                </a:ext>
              </a:extLst>
            </p:cNvPr>
            <p:cNvSpPr>
              <a:spLocks noChangeShapeType="1"/>
            </p:cNvSpPr>
            <p:nvPr/>
          </p:nvSpPr>
          <p:spPr bwMode="auto">
            <a:xfrm flipV="1">
              <a:off x="1417" y="3655"/>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03" name="Line 155">
              <a:extLst>
                <a:ext uri="{FF2B5EF4-FFF2-40B4-BE49-F238E27FC236}">
                  <a16:creationId xmlns:a16="http://schemas.microsoft.com/office/drawing/2014/main" id="{20C6F301-B71F-451B-AE53-8CF37BFD418E}"/>
                </a:ext>
              </a:extLst>
            </p:cNvPr>
            <p:cNvSpPr>
              <a:spLocks noChangeShapeType="1"/>
            </p:cNvSpPr>
            <p:nvPr/>
          </p:nvSpPr>
          <p:spPr bwMode="auto">
            <a:xfrm>
              <a:off x="1417" y="1161"/>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04" name="Line 156">
              <a:extLst>
                <a:ext uri="{FF2B5EF4-FFF2-40B4-BE49-F238E27FC236}">
                  <a16:creationId xmlns:a16="http://schemas.microsoft.com/office/drawing/2014/main" id="{588981FE-3F69-8460-F8CC-30EF456EBB47}"/>
                </a:ext>
              </a:extLst>
            </p:cNvPr>
            <p:cNvSpPr>
              <a:spLocks noChangeShapeType="1"/>
            </p:cNvSpPr>
            <p:nvPr/>
          </p:nvSpPr>
          <p:spPr bwMode="auto">
            <a:xfrm flipV="1">
              <a:off x="1417" y="1161"/>
              <a:ext cx="1" cy="2513"/>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05" name="Line 157">
              <a:extLst>
                <a:ext uri="{FF2B5EF4-FFF2-40B4-BE49-F238E27FC236}">
                  <a16:creationId xmlns:a16="http://schemas.microsoft.com/office/drawing/2014/main" id="{94A4F669-FD18-1ED3-7F54-14C2DFEDEE85}"/>
                </a:ext>
              </a:extLst>
            </p:cNvPr>
            <p:cNvSpPr>
              <a:spLocks noChangeShapeType="1"/>
            </p:cNvSpPr>
            <p:nvPr/>
          </p:nvSpPr>
          <p:spPr bwMode="auto">
            <a:xfrm flipV="1">
              <a:off x="1582" y="3655"/>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06" name="Line 158">
              <a:extLst>
                <a:ext uri="{FF2B5EF4-FFF2-40B4-BE49-F238E27FC236}">
                  <a16:creationId xmlns:a16="http://schemas.microsoft.com/office/drawing/2014/main" id="{C809A905-414B-201C-2381-10C8609B51F8}"/>
                </a:ext>
              </a:extLst>
            </p:cNvPr>
            <p:cNvSpPr>
              <a:spLocks noChangeShapeType="1"/>
            </p:cNvSpPr>
            <p:nvPr/>
          </p:nvSpPr>
          <p:spPr bwMode="auto">
            <a:xfrm>
              <a:off x="1582" y="1161"/>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07" name="Line 159">
              <a:extLst>
                <a:ext uri="{FF2B5EF4-FFF2-40B4-BE49-F238E27FC236}">
                  <a16:creationId xmlns:a16="http://schemas.microsoft.com/office/drawing/2014/main" id="{1ED5482E-74F4-C32B-CE45-CF2D8A356FA9}"/>
                </a:ext>
              </a:extLst>
            </p:cNvPr>
            <p:cNvSpPr>
              <a:spLocks noChangeShapeType="1"/>
            </p:cNvSpPr>
            <p:nvPr/>
          </p:nvSpPr>
          <p:spPr bwMode="auto">
            <a:xfrm flipV="1">
              <a:off x="1582" y="1161"/>
              <a:ext cx="1" cy="2513"/>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08" name="Line 160">
              <a:extLst>
                <a:ext uri="{FF2B5EF4-FFF2-40B4-BE49-F238E27FC236}">
                  <a16:creationId xmlns:a16="http://schemas.microsoft.com/office/drawing/2014/main" id="{75A8D872-D53A-0F40-C0B7-234C439EE7AA}"/>
                </a:ext>
              </a:extLst>
            </p:cNvPr>
            <p:cNvSpPr>
              <a:spLocks noChangeShapeType="1"/>
            </p:cNvSpPr>
            <p:nvPr/>
          </p:nvSpPr>
          <p:spPr bwMode="auto">
            <a:xfrm flipV="1">
              <a:off x="1698" y="3655"/>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09" name="Line 161">
              <a:extLst>
                <a:ext uri="{FF2B5EF4-FFF2-40B4-BE49-F238E27FC236}">
                  <a16:creationId xmlns:a16="http://schemas.microsoft.com/office/drawing/2014/main" id="{F59BD159-80BF-A17F-AC77-1F7B704E0ED9}"/>
                </a:ext>
              </a:extLst>
            </p:cNvPr>
            <p:cNvSpPr>
              <a:spLocks noChangeShapeType="1"/>
            </p:cNvSpPr>
            <p:nvPr/>
          </p:nvSpPr>
          <p:spPr bwMode="auto">
            <a:xfrm>
              <a:off x="1698" y="1161"/>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10" name="Line 162">
              <a:extLst>
                <a:ext uri="{FF2B5EF4-FFF2-40B4-BE49-F238E27FC236}">
                  <a16:creationId xmlns:a16="http://schemas.microsoft.com/office/drawing/2014/main" id="{2B186A64-2C29-AAC6-AE43-33D3B2015180}"/>
                </a:ext>
              </a:extLst>
            </p:cNvPr>
            <p:cNvSpPr>
              <a:spLocks noChangeShapeType="1"/>
            </p:cNvSpPr>
            <p:nvPr/>
          </p:nvSpPr>
          <p:spPr bwMode="auto">
            <a:xfrm flipV="1">
              <a:off x="1698" y="1161"/>
              <a:ext cx="1" cy="2513"/>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11" name="Line 163">
              <a:extLst>
                <a:ext uri="{FF2B5EF4-FFF2-40B4-BE49-F238E27FC236}">
                  <a16:creationId xmlns:a16="http://schemas.microsoft.com/office/drawing/2014/main" id="{13F685BB-9369-25F0-83A5-C6E5F7CA0D8D}"/>
                </a:ext>
              </a:extLst>
            </p:cNvPr>
            <p:cNvSpPr>
              <a:spLocks noChangeShapeType="1"/>
            </p:cNvSpPr>
            <p:nvPr/>
          </p:nvSpPr>
          <p:spPr bwMode="auto">
            <a:xfrm flipV="1">
              <a:off x="1783" y="3655"/>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12" name="Line 164">
              <a:extLst>
                <a:ext uri="{FF2B5EF4-FFF2-40B4-BE49-F238E27FC236}">
                  <a16:creationId xmlns:a16="http://schemas.microsoft.com/office/drawing/2014/main" id="{9F80422A-15C7-F3D0-27C2-D4E6C2F2604C}"/>
                </a:ext>
              </a:extLst>
            </p:cNvPr>
            <p:cNvSpPr>
              <a:spLocks noChangeShapeType="1"/>
            </p:cNvSpPr>
            <p:nvPr/>
          </p:nvSpPr>
          <p:spPr bwMode="auto">
            <a:xfrm>
              <a:off x="1783" y="1161"/>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13" name="Line 165">
              <a:extLst>
                <a:ext uri="{FF2B5EF4-FFF2-40B4-BE49-F238E27FC236}">
                  <a16:creationId xmlns:a16="http://schemas.microsoft.com/office/drawing/2014/main" id="{F21FF7C3-5F8B-99C2-88A1-4AE3B4284341}"/>
                </a:ext>
              </a:extLst>
            </p:cNvPr>
            <p:cNvSpPr>
              <a:spLocks noChangeShapeType="1"/>
            </p:cNvSpPr>
            <p:nvPr/>
          </p:nvSpPr>
          <p:spPr bwMode="auto">
            <a:xfrm flipV="1">
              <a:off x="1783" y="1161"/>
              <a:ext cx="1" cy="2513"/>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14" name="Line 166">
              <a:extLst>
                <a:ext uri="{FF2B5EF4-FFF2-40B4-BE49-F238E27FC236}">
                  <a16:creationId xmlns:a16="http://schemas.microsoft.com/office/drawing/2014/main" id="{506A3561-9A1F-14D6-46E2-0EBCAF91495A}"/>
                </a:ext>
              </a:extLst>
            </p:cNvPr>
            <p:cNvSpPr>
              <a:spLocks noChangeShapeType="1"/>
            </p:cNvSpPr>
            <p:nvPr/>
          </p:nvSpPr>
          <p:spPr bwMode="auto">
            <a:xfrm flipV="1">
              <a:off x="1861" y="3655"/>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15" name="Line 167">
              <a:extLst>
                <a:ext uri="{FF2B5EF4-FFF2-40B4-BE49-F238E27FC236}">
                  <a16:creationId xmlns:a16="http://schemas.microsoft.com/office/drawing/2014/main" id="{A4798C38-EC17-75AF-6219-9A8841635213}"/>
                </a:ext>
              </a:extLst>
            </p:cNvPr>
            <p:cNvSpPr>
              <a:spLocks noChangeShapeType="1"/>
            </p:cNvSpPr>
            <p:nvPr/>
          </p:nvSpPr>
          <p:spPr bwMode="auto">
            <a:xfrm>
              <a:off x="1861" y="1161"/>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16" name="Line 168">
              <a:extLst>
                <a:ext uri="{FF2B5EF4-FFF2-40B4-BE49-F238E27FC236}">
                  <a16:creationId xmlns:a16="http://schemas.microsoft.com/office/drawing/2014/main" id="{CB6D2496-EA11-BA8D-E172-A46F9314CD20}"/>
                </a:ext>
              </a:extLst>
            </p:cNvPr>
            <p:cNvSpPr>
              <a:spLocks noChangeShapeType="1"/>
            </p:cNvSpPr>
            <p:nvPr/>
          </p:nvSpPr>
          <p:spPr bwMode="auto">
            <a:xfrm flipV="1">
              <a:off x="1861" y="1161"/>
              <a:ext cx="1" cy="2513"/>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17" name="Line 169">
              <a:extLst>
                <a:ext uri="{FF2B5EF4-FFF2-40B4-BE49-F238E27FC236}">
                  <a16:creationId xmlns:a16="http://schemas.microsoft.com/office/drawing/2014/main" id="{A16349B5-6869-6848-340D-50A5051009BD}"/>
                </a:ext>
              </a:extLst>
            </p:cNvPr>
            <p:cNvSpPr>
              <a:spLocks noChangeShapeType="1"/>
            </p:cNvSpPr>
            <p:nvPr/>
          </p:nvSpPr>
          <p:spPr bwMode="auto">
            <a:xfrm flipV="1">
              <a:off x="1929" y="3655"/>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18" name="Line 170">
              <a:extLst>
                <a:ext uri="{FF2B5EF4-FFF2-40B4-BE49-F238E27FC236}">
                  <a16:creationId xmlns:a16="http://schemas.microsoft.com/office/drawing/2014/main" id="{6B29E7BB-BF07-B5CE-1FD4-83D2D1D467F8}"/>
                </a:ext>
              </a:extLst>
            </p:cNvPr>
            <p:cNvSpPr>
              <a:spLocks noChangeShapeType="1"/>
            </p:cNvSpPr>
            <p:nvPr/>
          </p:nvSpPr>
          <p:spPr bwMode="auto">
            <a:xfrm>
              <a:off x="1929" y="1161"/>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19" name="Line 171">
              <a:extLst>
                <a:ext uri="{FF2B5EF4-FFF2-40B4-BE49-F238E27FC236}">
                  <a16:creationId xmlns:a16="http://schemas.microsoft.com/office/drawing/2014/main" id="{106A2B62-5D52-F51B-B8AE-45EE81CA86D2}"/>
                </a:ext>
              </a:extLst>
            </p:cNvPr>
            <p:cNvSpPr>
              <a:spLocks noChangeShapeType="1"/>
            </p:cNvSpPr>
            <p:nvPr/>
          </p:nvSpPr>
          <p:spPr bwMode="auto">
            <a:xfrm flipV="1">
              <a:off x="1929" y="1161"/>
              <a:ext cx="1" cy="2513"/>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20" name="Line 172">
              <a:extLst>
                <a:ext uri="{FF2B5EF4-FFF2-40B4-BE49-F238E27FC236}">
                  <a16:creationId xmlns:a16="http://schemas.microsoft.com/office/drawing/2014/main" id="{1D7EC03B-235D-FA28-2204-E44DAE047025}"/>
                </a:ext>
              </a:extLst>
            </p:cNvPr>
            <p:cNvSpPr>
              <a:spLocks noChangeShapeType="1"/>
            </p:cNvSpPr>
            <p:nvPr/>
          </p:nvSpPr>
          <p:spPr bwMode="auto">
            <a:xfrm flipV="1">
              <a:off x="1977" y="3655"/>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21" name="Line 173">
              <a:extLst>
                <a:ext uri="{FF2B5EF4-FFF2-40B4-BE49-F238E27FC236}">
                  <a16:creationId xmlns:a16="http://schemas.microsoft.com/office/drawing/2014/main" id="{BD678BD4-6690-BB4D-5FC0-D9890ADA55C4}"/>
                </a:ext>
              </a:extLst>
            </p:cNvPr>
            <p:cNvSpPr>
              <a:spLocks noChangeShapeType="1"/>
            </p:cNvSpPr>
            <p:nvPr/>
          </p:nvSpPr>
          <p:spPr bwMode="auto">
            <a:xfrm>
              <a:off x="1977" y="1161"/>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22" name="Line 174">
              <a:extLst>
                <a:ext uri="{FF2B5EF4-FFF2-40B4-BE49-F238E27FC236}">
                  <a16:creationId xmlns:a16="http://schemas.microsoft.com/office/drawing/2014/main" id="{087DE2E3-4E09-A30F-FD12-AC3FAD3F8254}"/>
                </a:ext>
              </a:extLst>
            </p:cNvPr>
            <p:cNvSpPr>
              <a:spLocks noChangeShapeType="1"/>
            </p:cNvSpPr>
            <p:nvPr/>
          </p:nvSpPr>
          <p:spPr bwMode="auto">
            <a:xfrm flipV="1">
              <a:off x="1977" y="1161"/>
              <a:ext cx="1" cy="2513"/>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23" name="Line 175">
              <a:extLst>
                <a:ext uri="{FF2B5EF4-FFF2-40B4-BE49-F238E27FC236}">
                  <a16:creationId xmlns:a16="http://schemas.microsoft.com/office/drawing/2014/main" id="{F343A0A5-E97B-5F31-5E12-5ED2FB4108DD}"/>
                </a:ext>
              </a:extLst>
            </p:cNvPr>
            <p:cNvSpPr>
              <a:spLocks noChangeShapeType="1"/>
            </p:cNvSpPr>
            <p:nvPr/>
          </p:nvSpPr>
          <p:spPr bwMode="auto">
            <a:xfrm flipV="1">
              <a:off x="2025" y="3655"/>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24" name="Line 176">
              <a:extLst>
                <a:ext uri="{FF2B5EF4-FFF2-40B4-BE49-F238E27FC236}">
                  <a16:creationId xmlns:a16="http://schemas.microsoft.com/office/drawing/2014/main" id="{3E72B044-6AA1-9339-3E18-BAAD1DD6F92B}"/>
                </a:ext>
              </a:extLst>
            </p:cNvPr>
            <p:cNvSpPr>
              <a:spLocks noChangeShapeType="1"/>
            </p:cNvSpPr>
            <p:nvPr/>
          </p:nvSpPr>
          <p:spPr bwMode="auto">
            <a:xfrm>
              <a:off x="2025" y="1161"/>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25" name="Line 177">
              <a:extLst>
                <a:ext uri="{FF2B5EF4-FFF2-40B4-BE49-F238E27FC236}">
                  <a16:creationId xmlns:a16="http://schemas.microsoft.com/office/drawing/2014/main" id="{769CD710-6D27-840C-6A7A-D4C120EB2D4E}"/>
                </a:ext>
              </a:extLst>
            </p:cNvPr>
            <p:cNvSpPr>
              <a:spLocks noChangeShapeType="1"/>
            </p:cNvSpPr>
            <p:nvPr/>
          </p:nvSpPr>
          <p:spPr bwMode="auto">
            <a:xfrm flipV="1">
              <a:off x="2025" y="1161"/>
              <a:ext cx="1" cy="2513"/>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26" name="Line 178">
              <a:extLst>
                <a:ext uri="{FF2B5EF4-FFF2-40B4-BE49-F238E27FC236}">
                  <a16:creationId xmlns:a16="http://schemas.microsoft.com/office/drawing/2014/main" id="{3B7793CA-3A5B-A12A-FE70-C054D6EA5267}"/>
                </a:ext>
              </a:extLst>
            </p:cNvPr>
            <p:cNvSpPr>
              <a:spLocks noChangeShapeType="1"/>
            </p:cNvSpPr>
            <p:nvPr/>
          </p:nvSpPr>
          <p:spPr bwMode="auto">
            <a:xfrm flipV="1">
              <a:off x="2074" y="3655"/>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27" name="Line 179">
              <a:extLst>
                <a:ext uri="{FF2B5EF4-FFF2-40B4-BE49-F238E27FC236}">
                  <a16:creationId xmlns:a16="http://schemas.microsoft.com/office/drawing/2014/main" id="{5A69BE1C-F65B-3FEE-A89E-3994F22C55D5}"/>
                </a:ext>
              </a:extLst>
            </p:cNvPr>
            <p:cNvSpPr>
              <a:spLocks noChangeShapeType="1"/>
            </p:cNvSpPr>
            <p:nvPr/>
          </p:nvSpPr>
          <p:spPr bwMode="auto">
            <a:xfrm>
              <a:off x="2074" y="1161"/>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28" name="Line 180">
              <a:extLst>
                <a:ext uri="{FF2B5EF4-FFF2-40B4-BE49-F238E27FC236}">
                  <a16:creationId xmlns:a16="http://schemas.microsoft.com/office/drawing/2014/main" id="{4CD3CFA8-F532-4CC4-5A18-CEE04E3238BB}"/>
                </a:ext>
              </a:extLst>
            </p:cNvPr>
            <p:cNvSpPr>
              <a:spLocks noChangeShapeType="1"/>
            </p:cNvSpPr>
            <p:nvPr/>
          </p:nvSpPr>
          <p:spPr bwMode="auto">
            <a:xfrm flipV="1">
              <a:off x="2074" y="1161"/>
              <a:ext cx="1" cy="2513"/>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29" name="Line 181">
              <a:extLst>
                <a:ext uri="{FF2B5EF4-FFF2-40B4-BE49-F238E27FC236}">
                  <a16:creationId xmlns:a16="http://schemas.microsoft.com/office/drawing/2014/main" id="{689B2B23-8064-182F-46FA-604A8B13025F}"/>
                </a:ext>
              </a:extLst>
            </p:cNvPr>
            <p:cNvSpPr>
              <a:spLocks noChangeShapeType="1"/>
            </p:cNvSpPr>
            <p:nvPr/>
          </p:nvSpPr>
          <p:spPr bwMode="auto">
            <a:xfrm flipV="1">
              <a:off x="2074" y="3638"/>
              <a:ext cx="1" cy="36"/>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30" name="Line 182">
              <a:extLst>
                <a:ext uri="{FF2B5EF4-FFF2-40B4-BE49-F238E27FC236}">
                  <a16:creationId xmlns:a16="http://schemas.microsoft.com/office/drawing/2014/main" id="{93464BA2-5E8A-A7A1-B16B-1A212F20861E}"/>
                </a:ext>
              </a:extLst>
            </p:cNvPr>
            <p:cNvSpPr>
              <a:spLocks noChangeShapeType="1"/>
            </p:cNvSpPr>
            <p:nvPr/>
          </p:nvSpPr>
          <p:spPr bwMode="auto">
            <a:xfrm>
              <a:off x="2074" y="1161"/>
              <a:ext cx="1" cy="34"/>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31" name="Line 183">
              <a:extLst>
                <a:ext uri="{FF2B5EF4-FFF2-40B4-BE49-F238E27FC236}">
                  <a16:creationId xmlns:a16="http://schemas.microsoft.com/office/drawing/2014/main" id="{A219625F-8FEB-95B3-C7D5-E8C172A52897}"/>
                </a:ext>
              </a:extLst>
            </p:cNvPr>
            <p:cNvSpPr>
              <a:spLocks noChangeShapeType="1"/>
            </p:cNvSpPr>
            <p:nvPr/>
          </p:nvSpPr>
          <p:spPr bwMode="auto">
            <a:xfrm flipV="1">
              <a:off x="2355" y="3655"/>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32" name="Line 184">
              <a:extLst>
                <a:ext uri="{FF2B5EF4-FFF2-40B4-BE49-F238E27FC236}">
                  <a16:creationId xmlns:a16="http://schemas.microsoft.com/office/drawing/2014/main" id="{87BC6386-A990-75DF-48CB-653D24982D0A}"/>
                </a:ext>
              </a:extLst>
            </p:cNvPr>
            <p:cNvSpPr>
              <a:spLocks noChangeShapeType="1"/>
            </p:cNvSpPr>
            <p:nvPr/>
          </p:nvSpPr>
          <p:spPr bwMode="auto">
            <a:xfrm>
              <a:off x="2355" y="1161"/>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33" name="Line 185">
              <a:extLst>
                <a:ext uri="{FF2B5EF4-FFF2-40B4-BE49-F238E27FC236}">
                  <a16:creationId xmlns:a16="http://schemas.microsoft.com/office/drawing/2014/main" id="{0869A26E-9F48-81E0-0B4C-2D41D90B5C04}"/>
                </a:ext>
              </a:extLst>
            </p:cNvPr>
            <p:cNvSpPr>
              <a:spLocks noChangeShapeType="1"/>
            </p:cNvSpPr>
            <p:nvPr/>
          </p:nvSpPr>
          <p:spPr bwMode="auto">
            <a:xfrm flipV="1">
              <a:off x="2355" y="1161"/>
              <a:ext cx="1" cy="2513"/>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34" name="Line 186">
              <a:extLst>
                <a:ext uri="{FF2B5EF4-FFF2-40B4-BE49-F238E27FC236}">
                  <a16:creationId xmlns:a16="http://schemas.microsoft.com/office/drawing/2014/main" id="{3E4FAAB3-6FBF-6AA3-66F8-EF2CBFE7CB5A}"/>
                </a:ext>
              </a:extLst>
            </p:cNvPr>
            <p:cNvSpPr>
              <a:spLocks noChangeShapeType="1"/>
            </p:cNvSpPr>
            <p:nvPr/>
          </p:nvSpPr>
          <p:spPr bwMode="auto">
            <a:xfrm flipV="1">
              <a:off x="2519" y="3655"/>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35" name="Line 187">
              <a:extLst>
                <a:ext uri="{FF2B5EF4-FFF2-40B4-BE49-F238E27FC236}">
                  <a16:creationId xmlns:a16="http://schemas.microsoft.com/office/drawing/2014/main" id="{7E176F4F-19F8-91D6-147F-6B59DBB8F7F2}"/>
                </a:ext>
              </a:extLst>
            </p:cNvPr>
            <p:cNvSpPr>
              <a:spLocks noChangeShapeType="1"/>
            </p:cNvSpPr>
            <p:nvPr/>
          </p:nvSpPr>
          <p:spPr bwMode="auto">
            <a:xfrm>
              <a:off x="2519" y="1161"/>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36" name="Line 188">
              <a:extLst>
                <a:ext uri="{FF2B5EF4-FFF2-40B4-BE49-F238E27FC236}">
                  <a16:creationId xmlns:a16="http://schemas.microsoft.com/office/drawing/2014/main" id="{16D06F15-FFDD-FADD-F082-F8088D827008}"/>
                </a:ext>
              </a:extLst>
            </p:cNvPr>
            <p:cNvSpPr>
              <a:spLocks noChangeShapeType="1"/>
            </p:cNvSpPr>
            <p:nvPr/>
          </p:nvSpPr>
          <p:spPr bwMode="auto">
            <a:xfrm flipV="1">
              <a:off x="2519" y="1161"/>
              <a:ext cx="1" cy="2513"/>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37" name="Line 189">
              <a:extLst>
                <a:ext uri="{FF2B5EF4-FFF2-40B4-BE49-F238E27FC236}">
                  <a16:creationId xmlns:a16="http://schemas.microsoft.com/office/drawing/2014/main" id="{514C411F-27DC-2FCE-45EE-67576676A6F1}"/>
                </a:ext>
              </a:extLst>
            </p:cNvPr>
            <p:cNvSpPr>
              <a:spLocks noChangeShapeType="1"/>
            </p:cNvSpPr>
            <p:nvPr/>
          </p:nvSpPr>
          <p:spPr bwMode="auto">
            <a:xfrm flipV="1">
              <a:off x="2634" y="3655"/>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38" name="Line 190">
              <a:extLst>
                <a:ext uri="{FF2B5EF4-FFF2-40B4-BE49-F238E27FC236}">
                  <a16:creationId xmlns:a16="http://schemas.microsoft.com/office/drawing/2014/main" id="{699BB9AF-8AE3-B2D0-4A90-3E753C33D4BC}"/>
                </a:ext>
              </a:extLst>
            </p:cNvPr>
            <p:cNvSpPr>
              <a:spLocks noChangeShapeType="1"/>
            </p:cNvSpPr>
            <p:nvPr/>
          </p:nvSpPr>
          <p:spPr bwMode="auto">
            <a:xfrm>
              <a:off x="2634" y="1161"/>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39" name="Line 191">
              <a:extLst>
                <a:ext uri="{FF2B5EF4-FFF2-40B4-BE49-F238E27FC236}">
                  <a16:creationId xmlns:a16="http://schemas.microsoft.com/office/drawing/2014/main" id="{A4727F10-7A35-9276-0294-A333897D3642}"/>
                </a:ext>
              </a:extLst>
            </p:cNvPr>
            <p:cNvSpPr>
              <a:spLocks noChangeShapeType="1"/>
            </p:cNvSpPr>
            <p:nvPr/>
          </p:nvSpPr>
          <p:spPr bwMode="auto">
            <a:xfrm flipV="1">
              <a:off x="2634" y="1161"/>
              <a:ext cx="1" cy="2513"/>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40" name="Line 192">
              <a:extLst>
                <a:ext uri="{FF2B5EF4-FFF2-40B4-BE49-F238E27FC236}">
                  <a16:creationId xmlns:a16="http://schemas.microsoft.com/office/drawing/2014/main" id="{F62F9E25-9624-4735-1C93-F426F2DB5F54}"/>
                </a:ext>
              </a:extLst>
            </p:cNvPr>
            <p:cNvSpPr>
              <a:spLocks noChangeShapeType="1"/>
            </p:cNvSpPr>
            <p:nvPr/>
          </p:nvSpPr>
          <p:spPr bwMode="auto">
            <a:xfrm flipV="1">
              <a:off x="2721" y="3655"/>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41" name="Line 193">
              <a:extLst>
                <a:ext uri="{FF2B5EF4-FFF2-40B4-BE49-F238E27FC236}">
                  <a16:creationId xmlns:a16="http://schemas.microsoft.com/office/drawing/2014/main" id="{84EB4465-6D5F-DAE4-9F77-BB02E9784DE4}"/>
                </a:ext>
              </a:extLst>
            </p:cNvPr>
            <p:cNvSpPr>
              <a:spLocks noChangeShapeType="1"/>
            </p:cNvSpPr>
            <p:nvPr/>
          </p:nvSpPr>
          <p:spPr bwMode="auto">
            <a:xfrm>
              <a:off x="2721" y="1161"/>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42" name="Line 194">
              <a:extLst>
                <a:ext uri="{FF2B5EF4-FFF2-40B4-BE49-F238E27FC236}">
                  <a16:creationId xmlns:a16="http://schemas.microsoft.com/office/drawing/2014/main" id="{FBE75222-E77B-4866-720C-905B9AD02C28}"/>
                </a:ext>
              </a:extLst>
            </p:cNvPr>
            <p:cNvSpPr>
              <a:spLocks noChangeShapeType="1"/>
            </p:cNvSpPr>
            <p:nvPr/>
          </p:nvSpPr>
          <p:spPr bwMode="auto">
            <a:xfrm flipV="1">
              <a:off x="2721" y="1161"/>
              <a:ext cx="1" cy="2513"/>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43" name="Line 195">
              <a:extLst>
                <a:ext uri="{FF2B5EF4-FFF2-40B4-BE49-F238E27FC236}">
                  <a16:creationId xmlns:a16="http://schemas.microsoft.com/office/drawing/2014/main" id="{BD86278C-1B6A-559B-3EE6-7D0E4788D441}"/>
                </a:ext>
              </a:extLst>
            </p:cNvPr>
            <p:cNvSpPr>
              <a:spLocks noChangeShapeType="1"/>
            </p:cNvSpPr>
            <p:nvPr/>
          </p:nvSpPr>
          <p:spPr bwMode="auto">
            <a:xfrm flipV="1">
              <a:off x="2799" y="3655"/>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44" name="Line 196">
              <a:extLst>
                <a:ext uri="{FF2B5EF4-FFF2-40B4-BE49-F238E27FC236}">
                  <a16:creationId xmlns:a16="http://schemas.microsoft.com/office/drawing/2014/main" id="{735FC6A9-0836-C277-0613-4EA83ED02231}"/>
                </a:ext>
              </a:extLst>
            </p:cNvPr>
            <p:cNvSpPr>
              <a:spLocks noChangeShapeType="1"/>
            </p:cNvSpPr>
            <p:nvPr/>
          </p:nvSpPr>
          <p:spPr bwMode="auto">
            <a:xfrm>
              <a:off x="2799" y="1161"/>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45" name="Line 197">
              <a:extLst>
                <a:ext uri="{FF2B5EF4-FFF2-40B4-BE49-F238E27FC236}">
                  <a16:creationId xmlns:a16="http://schemas.microsoft.com/office/drawing/2014/main" id="{13272174-1903-8367-02BF-89603D44E227}"/>
                </a:ext>
              </a:extLst>
            </p:cNvPr>
            <p:cNvSpPr>
              <a:spLocks noChangeShapeType="1"/>
            </p:cNvSpPr>
            <p:nvPr/>
          </p:nvSpPr>
          <p:spPr bwMode="auto">
            <a:xfrm flipV="1">
              <a:off x="2799" y="1161"/>
              <a:ext cx="1" cy="2513"/>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46" name="Line 198">
              <a:extLst>
                <a:ext uri="{FF2B5EF4-FFF2-40B4-BE49-F238E27FC236}">
                  <a16:creationId xmlns:a16="http://schemas.microsoft.com/office/drawing/2014/main" id="{386B6EFE-531E-7C69-5236-4DD0C127F0B6}"/>
                </a:ext>
              </a:extLst>
            </p:cNvPr>
            <p:cNvSpPr>
              <a:spLocks noChangeShapeType="1"/>
            </p:cNvSpPr>
            <p:nvPr/>
          </p:nvSpPr>
          <p:spPr bwMode="auto">
            <a:xfrm flipV="1">
              <a:off x="2857" y="3655"/>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47" name="Line 199">
              <a:extLst>
                <a:ext uri="{FF2B5EF4-FFF2-40B4-BE49-F238E27FC236}">
                  <a16:creationId xmlns:a16="http://schemas.microsoft.com/office/drawing/2014/main" id="{2F7A8E48-CCB9-026B-B77A-D6E99E9BD4DC}"/>
                </a:ext>
              </a:extLst>
            </p:cNvPr>
            <p:cNvSpPr>
              <a:spLocks noChangeShapeType="1"/>
            </p:cNvSpPr>
            <p:nvPr/>
          </p:nvSpPr>
          <p:spPr bwMode="auto">
            <a:xfrm>
              <a:off x="2857" y="1161"/>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48" name="Line 200">
              <a:extLst>
                <a:ext uri="{FF2B5EF4-FFF2-40B4-BE49-F238E27FC236}">
                  <a16:creationId xmlns:a16="http://schemas.microsoft.com/office/drawing/2014/main" id="{689CA36A-8B18-57AF-47A1-D916598C7FA9}"/>
                </a:ext>
              </a:extLst>
            </p:cNvPr>
            <p:cNvSpPr>
              <a:spLocks noChangeShapeType="1"/>
            </p:cNvSpPr>
            <p:nvPr/>
          </p:nvSpPr>
          <p:spPr bwMode="auto">
            <a:xfrm flipV="1">
              <a:off x="2857" y="1161"/>
              <a:ext cx="1" cy="2513"/>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49" name="Line 201">
              <a:extLst>
                <a:ext uri="{FF2B5EF4-FFF2-40B4-BE49-F238E27FC236}">
                  <a16:creationId xmlns:a16="http://schemas.microsoft.com/office/drawing/2014/main" id="{45E8D053-5904-489E-D8E4-283B9B0A491E}"/>
                </a:ext>
              </a:extLst>
            </p:cNvPr>
            <p:cNvSpPr>
              <a:spLocks noChangeShapeType="1"/>
            </p:cNvSpPr>
            <p:nvPr/>
          </p:nvSpPr>
          <p:spPr bwMode="auto">
            <a:xfrm flipV="1">
              <a:off x="2915" y="3655"/>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50" name="Line 202">
              <a:extLst>
                <a:ext uri="{FF2B5EF4-FFF2-40B4-BE49-F238E27FC236}">
                  <a16:creationId xmlns:a16="http://schemas.microsoft.com/office/drawing/2014/main" id="{E789A9DA-927A-BE37-52AE-3DA088A0BFEC}"/>
                </a:ext>
              </a:extLst>
            </p:cNvPr>
            <p:cNvSpPr>
              <a:spLocks noChangeShapeType="1"/>
            </p:cNvSpPr>
            <p:nvPr/>
          </p:nvSpPr>
          <p:spPr bwMode="auto">
            <a:xfrm>
              <a:off x="2915" y="1161"/>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51" name="Line 203">
              <a:extLst>
                <a:ext uri="{FF2B5EF4-FFF2-40B4-BE49-F238E27FC236}">
                  <a16:creationId xmlns:a16="http://schemas.microsoft.com/office/drawing/2014/main" id="{19845649-95B8-6FF2-2941-9DEBCED5C06D}"/>
                </a:ext>
              </a:extLst>
            </p:cNvPr>
            <p:cNvSpPr>
              <a:spLocks noChangeShapeType="1"/>
            </p:cNvSpPr>
            <p:nvPr/>
          </p:nvSpPr>
          <p:spPr bwMode="auto">
            <a:xfrm flipV="1">
              <a:off x="2915" y="1161"/>
              <a:ext cx="1" cy="2513"/>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52" name="Line 204">
              <a:extLst>
                <a:ext uri="{FF2B5EF4-FFF2-40B4-BE49-F238E27FC236}">
                  <a16:creationId xmlns:a16="http://schemas.microsoft.com/office/drawing/2014/main" id="{013F28C0-C864-504D-0763-5386A9ADDFCB}"/>
                </a:ext>
              </a:extLst>
            </p:cNvPr>
            <p:cNvSpPr>
              <a:spLocks noChangeShapeType="1"/>
            </p:cNvSpPr>
            <p:nvPr/>
          </p:nvSpPr>
          <p:spPr bwMode="auto">
            <a:xfrm flipV="1">
              <a:off x="2963" y="3655"/>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53" name="Line 205">
              <a:extLst>
                <a:ext uri="{FF2B5EF4-FFF2-40B4-BE49-F238E27FC236}">
                  <a16:creationId xmlns:a16="http://schemas.microsoft.com/office/drawing/2014/main" id="{AC58F98B-A6F7-4947-8EF0-C7092750C869}"/>
                </a:ext>
              </a:extLst>
            </p:cNvPr>
            <p:cNvSpPr>
              <a:spLocks noChangeShapeType="1"/>
            </p:cNvSpPr>
            <p:nvPr/>
          </p:nvSpPr>
          <p:spPr bwMode="auto">
            <a:xfrm>
              <a:off x="2963" y="1161"/>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54" name="Line 206">
              <a:extLst>
                <a:ext uri="{FF2B5EF4-FFF2-40B4-BE49-F238E27FC236}">
                  <a16:creationId xmlns:a16="http://schemas.microsoft.com/office/drawing/2014/main" id="{0A8C2F7B-0288-5A65-5158-300D36C26D1E}"/>
                </a:ext>
              </a:extLst>
            </p:cNvPr>
            <p:cNvSpPr>
              <a:spLocks noChangeShapeType="1"/>
            </p:cNvSpPr>
            <p:nvPr/>
          </p:nvSpPr>
          <p:spPr bwMode="auto">
            <a:xfrm flipV="1">
              <a:off x="2963" y="1161"/>
              <a:ext cx="1" cy="2513"/>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55" name="Line 207">
              <a:extLst>
                <a:ext uri="{FF2B5EF4-FFF2-40B4-BE49-F238E27FC236}">
                  <a16:creationId xmlns:a16="http://schemas.microsoft.com/office/drawing/2014/main" id="{689ABCDA-61BA-5805-D8EC-99E53CD82159}"/>
                </a:ext>
              </a:extLst>
            </p:cNvPr>
            <p:cNvSpPr>
              <a:spLocks noChangeShapeType="1"/>
            </p:cNvSpPr>
            <p:nvPr/>
          </p:nvSpPr>
          <p:spPr bwMode="auto">
            <a:xfrm flipV="1">
              <a:off x="3002" y="3655"/>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56" name="Line 208">
              <a:extLst>
                <a:ext uri="{FF2B5EF4-FFF2-40B4-BE49-F238E27FC236}">
                  <a16:creationId xmlns:a16="http://schemas.microsoft.com/office/drawing/2014/main" id="{71EFDC65-E410-4849-E96E-2BD06D3C80D3}"/>
                </a:ext>
              </a:extLst>
            </p:cNvPr>
            <p:cNvSpPr>
              <a:spLocks noChangeShapeType="1"/>
            </p:cNvSpPr>
            <p:nvPr/>
          </p:nvSpPr>
          <p:spPr bwMode="auto">
            <a:xfrm>
              <a:off x="3002" y="1161"/>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57" name="Line 209">
              <a:extLst>
                <a:ext uri="{FF2B5EF4-FFF2-40B4-BE49-F238E27FC236}">
                  <a16:creationId xmlns:a16="http://schemas.microsoft.com/office/drawing/2014/main" id="{1D5C89BF-8C7A-7454-0429-BA18D739E458}"/>
                </a:ext>
              </a:extLst>
            </p:cNvPr>
            <p:cNvSpPr>
              <a:spLocks noChangeShapeType="1"/>
            </p:cNvSpPr>
            <p:nvPr/>
          </p:nvSpPr>
          <p:spPr bwMode="auto">
            <a:xfrm flipV="1">
              <a:off x="3002" y="1161"/>
              <a:ext cx="1" cy="2513"/>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58" name="Line 210">
              <a:extLst>
                <a:ext uri="{FF2B5EF4-FFF2-40B4-BE49-F238E27FC236}">
                  <a16:creationId xmlns:a16="http://schemas.microsoft.com/office/drawing/2014/main" id="{76ABD2D9-3A8F-8326-D0C9-F6A1DA28CBF4}"/>
                </a:ext>
              </a:extLst>
            </p:cNvPr>
            <p:cNvSpPr>
              <a:spLocks noChangeShapeType="1"/>
            </p:cNvSpPr>
            <p:nvPr/>
          </p:nvSpPr>
          <p:spPr bwMode="auto">
            <a:xfrm flipV="1">
              <a:off x="3002" y="3638"/>
              <a:ext cx="1" cy="36"/>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59" name="Line 211">
              <a:extLst>
                <a:ext uri="{FF2B5EF4-FFF2-40B4-BE49-F238E27FC236}">
                  <a16:creationId xmlns:a16="http://schemas.microsoft.com/office/drawing/2014/main" id="{3A48C420-544D-FD74-74B7-C0833D067C00}"/>
                </a:ext>
              </a:extLst>
            </p:cNvPr>
            <p:cNvSpPr>
              <a:spLocks noChangeShapeType="1"/>
            </p:cNvSpPr>
            <p:nvPr/>
          </p:nvSpPr>
          <p:spPr bwMode="auto">
            <a:xfrm>
              <a:off x="3002" y="1161"/>
              <a:ext cx="1" cy="34"/>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60" name="Line 212">
              <a:extLst>
                <a:ext uri="{FF2B5EF4-FFF2-40B4-BE49-F238E27FC236}">
                  <a16:creationId xmlns:a16="http://schemas.microsoft.com/office/drawing/2014/main" id="{74895EE2-3F55-60FE-E1A6-83776145CF6E}"/>
                </a:ext>
              </a:extLst>
            </p:cNvPr>
            <p:cNvSpPr>
              <a:spLocks noChangeShapeType="1"/>
            </p:cNvSpPr>
            <p:nvPr/>
          </p:nvSpPr>
          <p:spPr bwMode="auto">
            <a:xfrm flipV="1">
              <a:off x="3283" y="3655"/>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61" name="Line 213">
              <a:extLst>
                <a:ext uri="{FF2B5EF4-FFF2-40B4-BE49-F238E27FC236}">
                  <a16:creationId xmlns:a16="http://schemas.microsoft.com/office/drawing/2014/main" id="{A7592235-8832-81D8-DC92-48A3C552FB6F}"/>
                </a:ext>
              </a:extLst>
            </p:cNvPr>
            <p:cNvSpPr>
              <a:spLocks noChangeShapeType="1"/>
            </p:cNvSpPr>
            <p:nvPr/>
          </p:nvSpPr>
          <p:spPr bwMode="auto">
            <a:xfrm>
              <a:off x="3283" y="1161"/>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62" name="Line 214">
              <a:extLst>
                <a:ext uri="{FF2B5EF4-FFF2-40B4-BE49-F238E27FC236}">
                  <a16:creationId xmlns:a16="http://schemas.microsoft.com/office/drawing/2014/main" id="{D6C7D308-C4DB-7770-0EA6-5DBA4A693304}"/>
                </a:ext>
              </a:extLst>
            </p:cNvPr>
            <p:cNvSpPr>
              <a:spLocks noChangeShapeType="1"/>
            </p:cNvSpPr>
            <p:nvPr/>
          </p:nvSpPr>
          <p:spPr bwMode="auto">
            <a:xfrm flipV="1">
              <a:off x="3283" y="1161"/>
              <a:ext cx="1" cy="2513"/>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63" name="Line 215">
              <a:extLst>
                <a:ext uri="{FF2B5EF4-FFF2-40B4-BE49-F238E27FC236}">
                  <a16:creationId xmlns:a16="http://schemas.microsoft.com/office/drawing/2014/main" id="{9966B034-6608-A151-AD51-3B5EA0D1C14C}"/>
                </a:ext>
              </a:extLst>
            </p:cNvPr>
            <p:cNvSpPr>
              <a:spLocks noChangeShapeType="1"/>
            </p:cNvSpPr>
            <p:nvPr/>
          </p:nvSpPr>
          <p:spPr bwMode="auto">
            <a:xfrm flipV="1">
              <a:off x="3446" y="3655"/>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64" name="Line 216">
              <a:extLst>
                <a:ext uri="{FF2B5EF4-FFF2-40B4-BE49-F238E27FC236}">
                  <a16:creationId xmlns:a16="http://schemas.microsoft.com/office/drawing/2014/main" id="{CD3FD096-DED7-3C46-AAF9-9556DBFF54B9}"/>
                </a:ext>
              </a:extLst>
            </p:cNvPr>
            <p:cNvSpPr>
              <a:spLocks noChangeShapeType="1"/>
            </p:cNvSpPr>
            <p:nvPr/>
          </p:nvSpPr>
          <p:spPr bwMode="auto">
            <a:xfrm>
              <a:off x="3446" y="1161"/>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65" name="Line 217">
              <a:extLst>
                <a:ext uri="{FF2B5EF4-FFF2-40B4-BE49-F238E27FC236}">
                  <a16:creationId xmlns:a16="http://schemas.microsoft.com/office/drawing/2014/main" id="{DAD02AC9-A4D6-A925-416C-06760BA486D6}"/>
                </a:ext>
              </a:extLst>
            </p:cNvPr>
            <p:cNvSpPr>
              <a:spLocks noChangeShapeType="1"/>
            </p:cNvSpPr>
            <p:nvPr/>
          </p:nvSpPr>
          <p:spPr bwMode="auto">
            <a:xfrm flipV="1">
              <a:off x="3446" y="1161"/>
              <a:ext cx="1" cy="2513"/>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66" name="Line 218">
              <a:extLst>
                <a:ext uri="{FF2B5EF4-FFF2-40B4-BE49-F238E27FC236}">
                  <a16:creationId xmlns:a16="http://schemas.microsoft.com/office/drawing/2014/main" id="{E521F03B-A2FA-4592-79F0-B98F8B5946A9}"/>
                </a:ext>
              </a:extLst>
            </p:cNvPr>
            <p:cNvSpPr>
              <a:spLocks noChangeShapeType="1"/>
            </p:cNvSpPr>
            <p:nvPr/>
          </p:nvSpPr>
          <p:spPr bwMode="auto">
            <a:xfrm flipV="1">
              <a:off x="3562" y="3655"/>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67" name="Line 219">
              <a:extLst>
                <a:ext uri="{FF2B5EF4-FFF2-40B4-BE49-F238E27FC236}">
                  <a16:creationId xmlns:a16="http://schemas.microsoft.com/office/drawing/2014/main" id="{988B8C96-1102-3E9F-D3AE-64F458779C68}"/>
                </a:ext>
              </a:extLst>
            </p:cNvPr>
            <p:cNvSpPr>
              <a:spLocks noChangeShapeType="1"/>
            </p:cNvSpPr>
            <p:nvPr/>
          </p:nvSpPr>
          <p:spPr bwMode="auto">
            <a:xfrm>
              <a:off x="3562" y="1161"/>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68" name="Line 220">
              <a:extLst>
                <a:ext uri="{FF2B5EF4-FFF2-40B4-BE49-F238E27FC236}">
                  <a16:creationId xmlns:a16="http://schemas.microsoft.com/office/drawing/2014/main" id="{06100D3C-8BE6-7F99-FB38-8E2740E4400A}"/>
                </a:ext>
              </a:extLst>
            </p:cNvPr>
            <p:cNvSpPr>
              <a:spLocks noChangeShapeType="1"/>
            </p:cNvSpPr>
            <p:nvPr/>
          </p:nvSpPr>
          <p:spPr bwMode="auto">
            <a:xfrm flipV="1">
              <a:off x="3562" y="1161"/>
              <a:ext cx="1" cy="2513"/>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69" name="Line 221">
              <a:extLst>
                <a:ext uri="{FF2B5EF4-FFF2-40B4-BE49-F238E27FC236}">
                  <a16:creationId xmlns:a16="http://schemas.microsoft.com/office/drawing/2014/main" id="{F8774932-E136-115A-BCFC-33EBE455F7EA}"/>
                </a:ext>
              </a:extLst>
            </p:cNvPr>
            <p:cNvSpPr>
              <a:spLocks noChangeShapeType="1"/>
            </p:cNvSpPr>
            <p:nvPr/>
          </p:nvSpPr>
          <p:spPr bwMode="auto">
            <a:xfrm flipV="1">
              <a:off x="3649" y="3655"/>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70" name="Line 222">
              <a:extLst>
                <a:ext uri="{FF2B5EF4-FFF2-40B4-BE49-F238E27FC236}">
                  <a16:creationId xmlns:a16="http://schemas.microsoft.com/office/drawing/2014/main" id="{F7BC9605-99B6-5D0F-F14C-57507CDD56A8}"/>
                </a:ext>
              </a:extLst>
            </p:cNvPr>
            <p:cNvSpPr>
              <a:spLocks noChangeShapeType="1"/>
            </p:cNvSpPr>
            <p:nvPr/>
          </p:nvSpPr>
          <p:spPr bwMode="auto">
            <a:xfrm>
              <a:off x="3649" y="1161"/>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71" name="Line 223">
              <a:extLst>
                <a:ext uri="{FF2B5EF4-FFF2-40B4-BE49-F238E27FC236}">
                  <a16:creationId xmlns:a16="http://schemas.microsoft.com/office/drawing/2014/main" id="{ED3DA205-987A-6C16-C202-B31F691DF8A0}"/>
                </a:ext>
              </a:extLst>
            </p:cNvPr>
            <p:cNvSpPr>
              <a:spLocks noChangeShapeType="1"/>
            </p:cNvSpPr>
            <p:nvPr/>
          </p:nvSpPr>
          <p:spPr bwMode="auto">
            <a:xfrm flipV="1">
              <a:off x="3649" y="1161"/>
              <a:ext cx="1" cy="2513"/>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72" name="Line 224">
              <a:extLst>
                <a:ext uri="{FF2B5EF4-FFF2-40B4-BE49-F238E27FC236}">
                  <a16:creationId xmlns:a16="http://schemas.microsoft.com/office/drawing/2014/main" id="{303A9430-9444-74DE-636B-78320002E68F}"/>
                </a:ext>
              </a:extLst>
            </p:cNvPr>
            <p:cNvSpPr>
              <a:spLocks noChangeShapeType="1"/>
            </p:cNvSpPr>
            <p:nvPr/>
          </p:nvSpPr>
          <p:spPr bwMode="auto">
            <a:xfrm flipV="1">
              <a:off x="3727" y="3655"/>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73" name="Line 225">
              <a:extLst>
                <a:ext uri="{FF2B5EF4-FFF2-40B4-BE49-F238E27FC236}">
                  <a16:creationId xmlns:a16="http://schemas.microsoft.com/office/drawing/2014/main" id="{5EE52623-6B89-B0F5-91AE-F635B93B550B}"/>
                </a:ext>
              </a:extLst>
            </p:cNvPr>
            <p:cNvSpPr>
              <a:spLocks noChangeShapeType="1"/>
            </p:cNvSpPr>
            <p:nvPr/>
          </p:nvSpPr>
          <p:spPr bwMode="auto">
            <a:xfrm>
              <a:off x="3727" y="1161"/>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74" name="Line 226">
              <a:extLst>
                <a:ext uri="{FF2B5EF4-FFF2-40B4-BE49-F238E27FC236}">
                  <a16:creationId xmlns:a16="http://schemas.microsoft.com/office/drawing/2014/main" id="{883F5B8C-D4BB-A17E-5AD8-AB391C3A905D}"/>
                </a:ext>
              </a:extLst>
            </p:cNvPr>
            <p:cNvSpPr>
              <a:spLocks noChangeShapeType="1"/>
            </p:cNvSpPr>
            <p:nvPr/>
          </p:nvSpPr>
          <p:spPr bwMode="auto">
            <a:xfrm flipV="1">
              <a:off x="3727" y="1161"/>
              <a:ext cx="1" cy="2513"/>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75" name="Line 227">
              <a:extLst>
                <a:ext uri="{FF2B5EF4-FFF2-40B4-BE49-F238E27FC236}">
                  <a16:creationId xmlns:a16="http://schemas.microsoft.com/office/drawing/2014/main" id="{DB559122-EC2A-A0ED-4E1E-66D5285256E1}"/>
                </a:ext>
              </a:extLst>
            </p:cNvPr>
            <p:cNvSpPr>
              <a:spLocks noChangeShapeType="1"/>
            </p:cNvSpPr>
            <p:nvPr/>
          </p:nvSpPr>
          <p:spPr bwMode="auto">
            <a:xfrm flipV="1">
              <a:off x="3794" y="3655"/>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76" name="Line 228">
              <a:extLst>
                <a:ext uri="{FF2B5EF4-FFF2-40B4-BE49-F238E27FC236}">
                  <a16:creationId xmlns:a16="http://schemas.microsoft.com/office/drawing/2014/main" id="{C138984C-8CEB-BD72-BF49-329F8B3CE522}"/>
                </a:ext>
              </a:extLst>
            </p:cNvPr>
            <p:cNvSpPr>
              <a:spLocks noChangeShapeType="1"/>
            </p:cNvSpPr>
            <p:nvPr/>
          </p:nvSpPr>
          <p:spPr bwMode="auto">
            <a:xfrm>
              <a:off x="3794" y="1161"/>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77" name="Line 229">
              <a:extLst>
                <a:ext uri="{FF2B5EF4-FFF2-40B4-BE49-F238E27FC236}">
                  <a16:creationId xmlns:a16="http://schemas.microsoft.com/office/drawing/2014/main" id="{B954FFCC-A78A-5DD2-38A4-A68F0A046A90}"/>
                </a:ext>
              </a:extLst>
            </p:cNvPr>
            <p:cNvSpPr>
              <a:spLocks noChangeShapeType="1"/>
            </p:cNvSpPr>
            <p:nvPr/>
          </p:nvSpPr>
          <p:spPr bwMode="auto">
            <a:xfrm flipV="1">
              <a:off x="3794" y="1161"/>
              <a:ext cx="1" cy="2513"/>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78" name="Line 230">
              <a:extLst>
                <a:ext uri="{FF2B5EF4-FFF2-40B4-BE49-F238E27FC236}">
                  <a16:creationId xmlns:a16="http://schemas.microsoft.com/office/drawing/2014/main" id="{AA15FAEC-4741-8C19-55ED-3BD9BCB486D0}"/>
                </a:ext>
              </a:extLst>
            </p:cNvPr>
            <p:cNvSpPr>
              <a:spLocks noChangeShapeType="1"/>
            </p:cNvSpPr>
            <p:nvPr/>
          </p:nvSpPr>
          <p:spPr bwMode="auto">
            <a:xfrm flipV="1">
              <a:off x="3843" y="3655"/>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79" name="Line 231">
              <a:extLst>
                <a:ext uri="{FF2B5EF4-FFF2-40B4-BE49-F238E27FC236}">
                  <a16:creationId xmlns:a16="http://schemas.microsoft.com/office/drawing/2014/main" id="{14AFA9F0-6AA8-2DEE-3A86-0477A01C167E}"/>
                </a:ext>
              </a:extLst>
            </p:cNvPr>
            <p:cNvSpPr>
              <a:spLocks noChangeShapeType="1"/>
            </p:cNvSpPr>
            <p:nvPr/>
          </p:nvSpPr>
          <p:spPr bwMode="auto">
            <a:xfrm>
              <a:off x="3843" y="1161"/>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80" name="Line 232">
              <a:extLst>
                <a:ext uri="{FF2B5EF4-FFF2-40B4-BE49-F238E27FC236}">
                  <a16:creationId xmlns:a16="http://schemas.microsoft.com/office/drawing/2014/main" id="{462B12A5-A289-FE8F-56AB-5A36DA9B3DC9}"/>
                </a:ext>
              </a:extLst>
            </p:cNvPr>
            <p:cNvSpPr>
              <a:spLocks noChangeShapeType="1"/>
            </p:cNvSpPr>
            <p:nvPr/>
          </p:nvSpPr>
          <p:spPr bwMode="auto">
            <a:xfrm flipV="1">
              <a:off x="3843" y="1161"/>
              <a:ext cx="1" cy="2513"/>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81" name="Line 233">
              <a:extLst>
                <a:ext uri="{FF2B5EF4-FFF2-40B4-BE49-F238E27FC236}">
                  <a16:creationId xmlns:a16="http://schemas.microsoft.com/office/drawing/2014/main" id="{60E0AD55-D9AD-A1ED-EA3B-986D0A080114}"/>
                </a:ext>
              </a:extLst>
            </p:cNvPr>
            <p:cNvSpPr>
              <a:spLocks noChangeShapeType="1"/>
            </p:cNvSpPr>
            <p:nvPr/>
          </p:nvSpPr>
          <p:spPr bwMode="auto">
            <a:xfrm flipV="1">
              <a:off x="3891" y="3655"/>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82" name="Line 234">
              <a:extLst>
                <a:ext uri="{FF2B5EF4-FFF2-40B4-BE49-F238E27FC236}">
                  <a16:creationId xmlns:a16="http://schemas.microsoft.com/office/drawing/2014/main" id="{2D137039-3B29-F1E0-BF6D-61CC7DA25166}"/>
                </a:ext>
              </a:extLst>
            </p:cNvPr>
            <p:cNvSpPr>
              <a:spLocks noChangeShapeType="1"/>
            </p:cNvSpPr>
            <p:nvPr/>
          </p:nvSpPr>
          <p:spPr bwMode="auto">
            <a:xfrm>
              <a:off x="3891" y="1161"/>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83" name="Line 235">
              <a:extLst>
                <a:ext uri="{FF2B5EF4-FFF2-40B4-BE49-F238E27FC236}">
                  <a16:creationId xmlns:a16="http://schemas.microsoft.com/office/drawing/2014/main" id="{2D67360B-E976-0BF4-0BF2-3C235FB7040A}"/>
                </a:ext>
              </a:extLst>
            </p:cNvPr>
            <p:cNvSpPr>
              <a:spLocks noChangeShapeType="1"/>
            </p:cNvSpPr>
            <p:nvPr/>
          </p:nvSpPr>
          <p:spPr bwMode="auto">
            <a:xfrm flipV="1">
              <a:off x="3891" y="1161"/>
              <a:ext cx="1" cy="2513"/>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84" name="Line 236">
              <a:extLst>
                <a:ext uri="{FF2B5EF4-FFF2-40B4-BE49-F238E27FC236}">
                  <a16:creationId xmlns:a16="http://schemas.microsoft.com/office/drawing/2014/main" id="{E24B0050-3117-8EDF-DA81-401B857DC575}"/>
                </a:ext>
              </a:extLst>
            </p:cNvPr>
            <p:cNvSpPr>
              <a:spLocks noChangeShapeType="1"/>
            </p:cNvSpPr>
            <p:nvPr/>
          </p:nvSpPr>
          <p:spPr bwMode="auto">
            <a:xfrm flipV="1">
              <a:off x="3940" y="3655"/>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85" name="Line 237">
              <a:extLst>
                <a:ext uri="{FF2B5EF4-FFF2-40B4-BE49-F238E27FC236}">
                  <a16:creationId xmlns:a16="http://schemas.microsoft.com/office/drawing/2014/main" id="{7EDB3C58-100D-E8B7-64A2-BC304567339F}"/>
                </a:ext>
              </a:extLst>
            </p:cNvPr>
            <p:cNvSpPr>
              <a:spLocks noChangeShapeType="1"/>
            </p:cNvSpPr>
            <p:nvPr/>
          </p:nvSpPr>
          <p:spPr bwMode="auto">
            <a:xfrm>
              <a:off x="3940" y="1161"/>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86" name="Line 238">
              <a:extLst>
                <a:ext uri="{FF2B5EF4-FFF2-40B4-BE49-F238E27FC236}">
                  <a16:creationId xmlns:a16="http://schemas.microsoft.com/office/drawing/2014/main" id="{77A4617E-F08F-9A23-D215-9EB06F876E25}"/>
                </a:ext>
              </a:extLst>
            </p:cNvPr>
            <p:cNvSpPr>
              <a:spLocks noChangeShapeType="1"/>
            </p:cNvSpPr>
            <p:nvPr/>
          </p:nvSpPr>
          <p:spPr bwMode="auto">
            <a:xfrm flipV="1">
              <a:off x="3940" y="1161"/>
              <a:ext cx="1" cy="2513"/>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87" name="Line 239">
              <a:extLst>
                <a:ext uri="{FF2B5EF4-FFF2-40B4-BE49-F238E27FC236}">
                  <a16:creationId xmlns:a16="http://schemas.microsoft.com/office/drawing/2014/main" id="{9530718C-CAF2-DF20-4677-24FEEEB3A623}"/>
                </a:ext>
              </a:extLst>
            </p:cNvPr>
            <p:cNvSpPr>
              <a:spLocks noChangeShapeType="1"/>
            </p:cNvSpPr>
            <p:nvPr/>
          </p:nvSpPr>
          <p:spPr bwMode="auto">
            <a:xfrm flipV="1">
              <a:off x="3940" y="3638"/>
              <a:ext cx="1" cy="36"/>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88" name="Line 240">
              <a:extLst>
                <a:ext uri="{FF2B5EF4-FFF2-40B4-BE49-F238E27FC236}">
                  <a16:creationId xmlns:a16="http://schemas.microsoft.com/office/drawing/2014/main" id="{5705F88F-955C-23B4-8434-1EE94A2D706D}"/>
                </a:ext>
              </a:extLst>
            </p:cNvPr>
            <p:cNvSpPr>
              <a:spLocks noChangeShapeType="1"/>
            </p:cNvSpPr>
            <p:nvPr/>
          </p:nvSpPr>
          <p:spPr bwMode="auto">
            <a:xfrm>
              <a:off x="3940" y="1161"/>
              <a:ext cx="1" cy="34"/>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89" name="Line 241">
              <a:extLst>
                <a:ext uri="{FF2B5EF4-FFF2-40B4-BE49-F238E27FC236}">
                  <a16:creationId xmlns:a16="http://schemas.microsoft.com/office/drawing/2014/main" id="{1BC8475F-AAF1-8204-112C-3E696D938DEB}"/>
                </a:ext>
              </a:extLst>
            </p:cNvPr>
            <p:cNvSpPr>
              <a:spLocks noChangeShapeType="1"/>
            </p:cNvSpPr>
            <p:nvPr/>
          </p:nvSpPr>
          <p:spPr bwMode="auto">
            <a:xfrm flipV="1">
              <a:off x="4219" y="3655"/>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90" name="Line 242">
              <a:extLst>
                <a:ext uri="{FF2B5EF4-FFF2-40B4-BE49-F238E27FC236}">
                  <a16:creationId xmlns:a16="http://schemas.microsoft.com/office/drawing/2014/main" id="{C31C141B-664F-050D-12BE-F7A659EB7744}"/>
                </a:ext>
              </a:extLst>
            </p:cNvPr>
            <p:cNvSpPr>
              <a:spLocks noChangeShapeType="1"/>
            </p:cNvSpPr>
            <p:nvPr/>
          </p:nvSpPr>
          <p:spPr bwMode="auto">
            <a:xfrm>
              <a:off x="4219" y="1161"/>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91" name="Line 243">
              <a:extLst>
                <a:ext uri="{FF2B5EF4-FFF2-40B4-BE49-F238E27FC236}">
                  <a16:creationId xmlns:a16="http://schemas.microsoft.com/office/drawing/2014/main" id="{602A1D97-5506-89C9-341A-C585DC0794E0}"/>
                </a:ext>
              </a:extLst>
            </p:cNvPr>
            <p:cNvSpPr>
              <a:spLocks noChangeShapeType="1"/>
            </p:cNvSpPr>
            <p:nvPr/>
          </p:nvSpPr>
          <p:spPr bwMode="auto">
            <a:xfrm flipV="1">
              <a:off x="4219" y="1161"/>
              <a:ext cx="1" cy="2513"/>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92" name="Line 244">
              <a:extLst>
                <a:ext uri="{FF2B5EF4-FFF2-40B4-BE49-F238E27FC236}">
                  <a16:creationId xmlns:a16="http://schemas.microsoft.com/office/drawing/2014/main" id="{34C95CAE-293E-2984-05B8-92DECBA0A069}"/>
                </a:ext>
              </a:extLst>
            </p:cNvPr>
            <p:cNvSpPr>
              <a:spLocks noChangeShapeType="1"/>
            </p:cNvSpPr>
            <p:nvPr/>
          </p:nvSpPr>
          <p:spPr bwMode="auto">
            <a:xfrm flipV="1">
              <a:off x="4384" y="3655"/>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93" name="Line 245">
              <a:extLst>
                <a:ext uri="{FF2B5EF4-FFF2-40B4-BE49-F238E27FC236}">
                  <a16:creationId xmlns:a16="http://schemas.microsoft.com/office/drawing/2014/main" id="{E27AB1CA-89B6-33AC-DB5A-0B6E4F1B486A}"/>
                </a:ext>
              </a:extLst>
            </p:cNvPr>
            <p:cNvSpPr>
              <a:spLocks noChangeShapeType="1"/>
            </p:cNvSpPr>
            <p:nvPr/>
          </p:nvSpPr>
          <p:spPr bwMode="auto">
            <a:xfrm>
              <a:off x="4384" y="1161"/>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94" name="Line 246">
              <a:extLst>
                <a:ext uri="{FF2B5EF4-FFF2-40B4-BE49-F238E27FC236}">
                  <a16:creationId xmlns:a16="http://schemas.microsoft.com/office/drawing/2014/main" id="{19A1B633-2E20-0450-7DF2-2031CA89EB44}"/>
                </a:ext>
              </a:extLst>
            </p:cNvPr>
            <p:cNvSpPr>
              <a:spLocks noChangeShapeType="1"/>
            </p:cNvSpPr>
            <p:nvPr/>
          </p:nvSpPr>
          <p:spPr bwMode="auto">
            <a:xfrm flipV="1">
              <a:off x="4384" y="1161"/>
              <a:ext cx="1" cy="2513"/>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95" name="Line 247">
              <a:extLst>
                <a:ext uri="{FF2B5EF4-FFF2-40B4-BE49-F238E27FC236}">
                  <a16:creationId xmlns:a16="http://schemas.microsoft.com/office/drawing/2014/main" id="{1AAD88DA-CDC1-9365-67DE-0B782F0D5851}"/>
                </a:ext>
              </a:extLst>
            </p:cNvPr>
            <p:cNvSpPr>
              <a:spLocks noChangeShapeType="1"/>
            </p:cNvSpPr>
            <p:nvPr/>
          </p:nvSpPr>
          <p:spPr bwMode="auto">
            <a:xfrm flipV="1">
              <a:off x="4500" y="3655"/>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96" name="Line 248">
              <a:extLst>
                <a:ext uri="{FF2B5EF4-FFF2-40B4-BE49-F238E27FC236}">
                  <a16:creationId xmlns:a16="http://schemas.microsoft.com/office/drawing/2014/main" id="{1F96C5D6-8397-FDF7-3B42-B9674E19A743}"/>
                </a:ext>
              </a:extLst>
            </p:cNvPr>
            <p:cNvSpPr>
              <a:spLocks noChangeShapeType="1"/>
            </p:cNvSpPr>
            <p:nvPr/>
          </p:nvSpPr>
          <p:spPr bwMode="auto">
            <a:xfrm>
              <a:off x="4500" y="1161"/>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97" name="Line 249">
              <a:extLst>
                <a:ext uri="{FF2B5EF4-FFF2-40B4-BE49-F238E27FC236}">
                  <a16:creationId xmlns:a16="http://schemas.microsoft.com/office/drawing/2014/main" id="{5846A578-80FE-0DBE-4925-AA65D5580666}"/>
                </a:ext>
              </a:extLst>
            </p:cNvPr>
            <p:cNvSpPr>
              <a:spLocks noChangeShapeType="1"/>
            </p:cNvSpPr>
            <p:nvPr/>
          </p:nvSpPr>
          <p:spPr bwMode="auto">
            <a:xfrm flipV="1">
              <a:off x="4500" y="1161"/>
              <a:ext cx="1" cy="2513"/>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98" name="Line 250">
              <a:extLst>
                <a:ext uri="{FF2B5EF4-FFF2-40B4-BE49-F238E27FC236}">
                  <a16:creationId xmlns:a16="http://schemas.microsoft.com/office/drawing/2014/main" id="{44A4FE3F-8572-FDDA-DB9E-CCFA4E7C491D}"/>
                </a:ext>
              </a:extLst>
            </p:cNvPr>
            <p:cNvSpPr>
              <a:spLocks noChangeShapeType="1"/>
            </p:cNvSpPr>
            <p:nvPr/>
          </p:nvSpPr>
          <p:spPr bwMode="auto">
            <a:xfrm flipV="1">
              <a:off x="4587" y="3655"/>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499" name="Line 251">
              <a:extLst>
                <a:ext uri="{FF2B5EF4-FFF2-40B4-BE49-F238E27FC236}">
                  <a16:creationId xmlns:a16="http://schemas.microsoft.com/office/drawing/2014/main" id="{10F1289F-8AD9-CC68-4023-C4E9ABDEE2EE}"/>
                </a:ext>
              </a:extLst>
            </p:cNvPr>
            <p:cNvSpPr>
              <a:spLocks noChangeShapeType="1"/>
            </p:cNvSpPr>
            <p:nvPr/>
          </p:nvSpPr>
          <p:spPr bwMode="auto">
            <a:xfrm>
              <a:off x="4587" y="1161"/>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500" name="Line 252">
              <a:extLst>
                <a:ext uri="{FF2B5EF4-FFF2-40B4-BE49-F238E27FC236}">
                  <a16:creationId xmlns:a16="http://schemas.microsoft.com/office/drawing/2014/main" id="{67B930AF-5B66-DD89-7D2E-47468C48307B}"/>
                </a:ext>
              </a:extLst>
            </p:cNvPr>
            <p:cNvSpPr>
              <a:spLocks noChangeShapeType="1"/>
            </p:cNvSpPr>
            <p:nvPr/>
          </p:nvSpPr>
          <p:spPr bwMode="auto">
            <a:xfrm flipV="1">
              <a:off x="4587" y="1161"/>
              <a:ext cx="1" cy="2513"/>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501" name="Line 253">
              <a:extLst>
                <a:ext uri="{FF2B5EF4-FFF2-40B4-BE49-F238E27FC236}">
                  <a16:creationId xmlns:a16="http://schemas.microsoft.com/office/drawing/2014/main" id="{3AF0B7A7-3067-7397-6AE7-BCDA747BF751}"/>
                </a:ext>
              </a:extLst>
            </p:cNvPr>
            <p:cNvSpPr>
              <a:spLocks noChangeShapeType="1"/>
            </p:cNvSpPr>
            <p:nvPr/>
          </p:nvSpPr>
          <p:spPr bwMode="auto">
            <a:xfrm flipV="1">
              <a:off x="4664" y="3655"/>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502" name="Line 254">
              <a:extLst>
                <a:ext uri="{FF2B5EF4-FFF2-40B4-BE49-F238E27FC236}">
                  <a16:creationId xmlns:a16="http://schemas.microsoft.com/office/drawing/2014/main" id="{803C0D1F-F3CC-AA45-C628-1C6E91BAF35F}"/>
                </a:ext>
              </a:extLst>
            </p:cNvPr>
            <p:cNvSpPr>
              <a:spLocks noChangeShapeType="1"/>
            </p:cNvSpPr>
            <p:nvPr/>
          </p:nvSpPr>
          <p:spPr bwMode="auto">
            <a:xfrm>
              <a:off x="4664" y="1161"/>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503" name="Line 255">
              <a:extLst>
                <a:ext uri="{FF2B5EF4-FFF2-40B4-BE49-F238E27FC236}">
                  <a16:creationId xmlns:a16="http://schemas.microsoft.com/office/drawing/2014/main" id="{C65404AE-4BD3-6ADE-FDEF-75645EA8052A}"/>
                </a:ext>
              </a:extLst>
            </p:cNvPr>
            <p:cNvSpPr>
              <a:spLocks noChangeShapeType="1"/>
            </p:cNvSpPr>
            <p:nvPr/>
          </p:nvSpPr>
          <p:spPr bwMode="auto">
            <a:xfrm flipV="1">
              <a:off x="4664" y="1161"/>
              <a:ext cx="1" cy="2513"/>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504" name="Line 256">
              <a:extLst>
                <a:ext uri="{FF2B5EF4-FFF2-40B4-BE49-F238E27FC236}">
                  <a16:creationId xmlns:a16="http://schemas.microsoft.com/office/drawing/2014/main" id="{7AB1EC18-8D96-8B08-3503-8162AE5CC24F}"/>
                </a:ext>
              </a:extLst>
            </p:cNvPr>
            <p:cNvSpPr>
              <a:spLocks noChangeShapeType="1"/>
            </p:cNvSpPr>
            <p:nvPr/>
          </p:nvSpPr>
          <p:spPr bwMode="auto">
            <a:xfrm flipV="1">
              <a:off x="4723" y="3655"/>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505" name="Line 257">
              <a:extLst>
                <a:ext uri="{FF2B5EF4-FFF2-40B4-BE49-F238E27FC236}">
                  <a16:creationId xmlns:a16="http://schemas.microsoft.com/office/drawing/2014/main" id="{A0D003BB-ABDB-77E8-9A6B-73829BE17B00}"/>
                </a:ext>
              </a:extLst>
            </p:cNvPr>
            <p:cNvSpPr>
              <a:spLocks noChangeShapeType="1"/>
            </p:cNvSpPr>
            <p:nvPr/>
          </p:nvSpPr>
          <p:spPr bwMode="auto">
            <a:xfrm>
              <a:off x="4723" y="1161"/>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506" name="Line 258">
              <a:extLst>
                <a:ext uri="{FF2B5EF4-FFF2-40B4-BE49-F238E27FC236}">
                  <a16:creationId xmlns:a16="http://schemas.microsoft.com/office/drawing/2014/main" id="{CCA3A58D-2E49-D408-29A5-1A84269A0530}"/>
                </a:ext>
              </a:extLst>
            </p:cNvPr>
            <p:cNvSpPr>
              <a:spLocks noChangeShapeType="1"/>
            </p:cNvSpPr>
            <p:nvPr/>
          </p:nvSpPr>
          <p:spPr bwMode="auto">
            <a:xfrm flipV="1">
              <a:off x="4723" y="1161"/>
              <a:ext cx="1" cy="2513"/>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507" name="Line 259">
              <a:extLst>
                <a:ext uri="{FF2B5EF4-FFF2-40B4-BE49-F238E27FC236}">
                  <a16:creationId xmlns:a16="http://schemas.microsoft.com/office/drawing/2014/main" id="{88A7C84D-464E-0853-2AE4-A19E0A400FB3}"/>
                </a:ext>
              </a:extLst>
            </p:cNvPr>
            <p:cNvSpPr>
              <a:spLocks noChangeShapeType="1"/>
            </p:cNvSpPr>
            <p:nvPr/>
          </p:nvSpPr>
          <p:spPr bwMode="auto">
            <a:xfrm flipV="1">
              <a:off x="4781" y="3655"/>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508" name="Line 260">
              <a:extLst>
                <a:ext uri="{FF2B5EF4-FFF2-40B4-BE49-F238E27FC236}">
                  <a16:creationId xmlns:a16="http://schemas.microsoft.com/office/drawing/2014/main" id="{B5CAC7DD-6C81-906D-D6FB-94E9FC6F65F7}"/>
                </a:ext>
              </a:extLst>
            </p:cNvPr>
            <p:cNvSpPr>
              <a:spLocks noChangeShapeType="1"/>
            </p:cNvSpPr>
            <p:nvPr/>
          </p:nvSpPr>
          <p:spPr bwMode="auto">
            <a:xfrm>
              <a:off x="4781" y="1161"/>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509" name="Line 261">
              <a:extLst>
                <a:ext uri="{FF2B5EF4-FFF2-40B4-BE49-F238E27FC236}">
                  <a16:creationId xmlns:a16="http://schemas.microsoft.com/office/drawing/2014/main" id="{97FAF812-7D97-68CA-6DFB-62EFC0D04F35}"/>
                </a:ext>
              </a:extLst>
            </p:cNvPr>
            <p:cNvSpPr>
              <a:spLocks noChangeShapeType="1"/>
            </p:cNvSpPr>
            <p:nvPr/>
          </p:nvSpPr>
          <p:spPr bwMode="auto">
            <a:xfrm flipV="1">
              <a:off x="4781" y="1161"/>
              <a:ext cx="1" cy="2513"/>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510" name="Line 262">
              <a:extLst>
                <a:ext uri="{FF2B5EF4-FFF2-40B4-BE49-F238E27FC236}">
                  <a16:creationId xmlns:a16="http://schemas.microsoft.com/office/drawing/2014/main" id="{D87CF832-5550-3DFE-BCB2-7DEF42C5B8A7}"/>
                </a:ext>
              </a:extLst>
            </p:cNvPr>
            <p:cNvSpPr>
              <a:spLocks noChangeShapeType="1"/>
            </p:cNvSpPr>
            <p:nvPr/>
          </p:nvSpPr>
          <p:spPr bwMode="auto">
            <a:xfrm flipV="1">
              <a:off x="4829" y="3655"/>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511" name="Line 263">
              <a:extLst>
                <a:ext uri="{FF2B5EF4-FFF2-40B4-BE49-F238E27FC236}">
                  <a16:creationId xmlns:a16="http://schemas.microsoft.com/office/drawing/2014/main" id="{E42E1116-D49E-AEBB-BF70-98680BA6A29E}"/>
                </a:ext>
              </a:extLst>
            </p:cNvPr>
            <p:cNvSpPr>
              <a:spLocks noChangeShapeType="1"/>
            </p:cNvSpPr>
            <p:nvPr/>
          </p:nvSpPr>
          <p:spPr bwMode="auto">
            <a:xfrm>
              <a:off x="4829" y="1161"/>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512" name="Line 264">
              <a:extLst>
                <a:ext uri="{FF2B5EF4-FFF2-40B4-BE49-F238E27FC236}">
                  <a16:creationId xmlns:a16="http://schemas.microsoft.com/office/drawing/2014/main" id="{0D014F83-A67F-8435-1BE6-FBA40A5F84C9}"/>
                </a:ext>
              </a:extLst>
            </p:cNvPr>
            <p:cNvSpPr>
              <a:spLocks noChangeShapeType="1"/>
            </p:cNvSpPr>
            <p:nvPr/>
          </p:nvSpPr>
          <p:spPr bwMode="auto">
            <a:xfrm flipV="1">
              <a:off x="4829" y="1161"/>
              <a:ext cx="1" cy="2513"/>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513" name="Line 265">
              <a:extLst>
                <a:ext uri="{FF2B5EF4-FFF2-40B4-BE49-F238E27FC236}">
                  <a16:creationId xmlns:a16="http://schemas.microsoft.com/office/drawing/2014/main" id="{AAB83E8A-15B0-3E61-CB1E-4FBBBFF2BA70}"/>
                </a:ext>
              </a:extLst>
            </p:cNvPr>
            <p:cNvSpPr>
              <a:spLocks noChangeShapeType="1"/>
            </p:cNvSpPr>
            <p:nvPr/>
          </p:nvSpPr>
          <p:spPr bwMode="auto">
            <a:xfrm flipV="1">
              <a:off x="4868" y="3655"/>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514" name="Line 266">
              <a:extLst>
                <a:ext uri="{FF2B5EF4-FFF2-40B4-BE49-F238E27FC236}">
                  <a16:creationId xmlns:a16="http://schemas.microsoft.com/office/drawing/2014/main" id="{0E0AEC63-A79F-86F5-9DE3-B0D7C38C31DE}"/>
                </a:ext>
              </a:extLst>
            </p:cNvPr>
            <p:cNvSpPr>
              <a:spLocks noChangeShapeType="1"/>
            </p:cNvSpPr>
            <p:nvPr/>
          </p:nvSpPr>
          <p:spPr bwMode="auto">
            <a:xfrm>
              <a:off x="4868" y="1161"/>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515" name="Line 267">
              <a:extLst>
                <a:ext uri="{FF2B5EF4-FFF2-40B4-BE49-F238E27FC236}">
                  <a16:creationId xmlns:a16="http://schemas.microsoft.com/office/drawing/2014/main" id="{8A235B19-5E8E-6FC5-5290-BEF085B7F352}"/>
                </a:ext>
              </a:extLst>
            </p:cNvPr>
            <p:cNvSpPr>
              <a:spLocks noChangeShapeType="1"/>
            </p:cNvSpPr>
            <p:nvPr/>
          </p:nvSpPr>
          <p:spPr bwMode="auto">
            <a:xfrm flipV="1">
              <a:off x="4868" y="1161"/>
              <a:ext cx="1" cy="2513"/>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516" name="Line 268">
              <a:extLst>
                <a:ext uri="{FF2B5EF4-FFF2-40B4-BE49-F238E27FC236}">
                  <a16:creationId xmlns:a16="http://schemas.microsoft.com/office/drawing/2014/main" id="{8FBB5E93-B772-0113-7A68-A822A2C545F2}"/>
                </a:ext>
              </a:extLst>
            </p:cNvPr>
            <p:cNvSpPr>
              <a:spLocks noChangeShapeType="1"/>
            </p:cNvSpPr>
            <p:nvPr/>
          </p:nvSpPr>
          <p:spPr bwMode="auto">
            <a:xfrm flipV="1">
              <a:off x="4868" y="3638"/>
              <a:ext cx="1" cy="36"/>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517" name="Line 269">
              <a:extLst>
                <a:ext uri="{FF2B5EF4-FFF2-40B4-BE49-F238E27FC236}">
                  <a16:creationId xmlns:a16="http://schemas.microsoft.com/office/drawing/2014/main" id="{7B740402-9A8C-77A3-681D-16E7B0D20655}"/>
                </a:ext>
              </a:extLst>
            </p:cNvPr>
            <p:cNvSpPr>
              <a:spLocks noChangeShapeType="1"/>
            </p:cNvSpPr>
            <p:nvPr/>
          </p:nvSpPr>
          <p:spPr bwMode="auto">
            <a:xfrm>
              <a:off x="4868" y="1161"/>
              <a:ext cx="1" cy="34"/>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518" name="Line 270">
              <a:extLst>
                <a:ext uri="{FF2B5EF4-FFF2-40B4-BE49-F238E27FC236}">
                  <a16:creationId xmlns:a16="http://schemas.microsoft.com/office/drawing/2014/main" id="{333E6957-0C6B-31B3-D5E0-F56808E3C6FD}"/>
                </a:ext>
              </a:extLst>
            </p:cNvPr>
            <p:cNvSpPr>
              <a:spLocks noChangeShapeType="1"/>
            </p:cNvSpPr>
            <p:nvPr/>
          </p:nvSpPr>
          <p:spPr bwMode="auto">
            <a:xfrm>
              <a:off x="1136" y="3672"/>
              <a:ext cx="42"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519" name="Line 271">
              <a:extLst>
                <a:ext uri="{FF2B5EF4-FFF2-40B4-BE49-F238E27FC236}">
                  <a16:creationId xmlns:a16="http://schemas.microsoft.com/office/drawing/2014/main" id="{2F11F3EB-8931-AB9D-4190-92DAA8F988E8}"/>
                </a:ext>
              </a:extLst>
            </p:cNvPr>
            <p:cNvSpPr>
              <a:spLocks noChangeShapeType="1"/>
            </p:cNvSpPr>
            <p:nvPr/>
          </p:nvSpPr>
          <p:spPr bwMode="auto">
            <a:xfrm flipH="1">
              <a:off x="4829" y="3672"/>
              <a:ext cx="42"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520" name="Line 272">
              <a:extLst>
                <a:ext uri="{FF2B5EF4-FFF2-40B4-BE49-F238E27FC236}">
                  <a16:creationId xmlns:a16="http://schemas.microsoft.com/office/drawing/2014/main" id="{D51DB6C5-976F-DB57-3E29-640DA8F30787}"/>
                </a:ext>
              </a:extLst>
            </p:cNvPr>
            <p:cNvSpPr>
              <a:spLocks noChangeShapeType="1"/>
            </p:cNvSpPr>
            <p:nvPr/>
          </p:nvSpPr>
          <p:spPr bwMode="auto">
            <a:xfrm>
              <a:off x="1136" y="3251"/>
              <a:ext cx="42"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521" name="Line 273">
              <a:extLst>
                <a:ext uri="{FF2B5EF4-FFF2-40B4-BE49-F238E27FC236}">
                  <a16:creationId xmlns:a16="http://schemas.microsoft.com/office/drawing/2014/main" id="{BB1DC104-D4C4-E1A6-DC2F-9D6AB8FB84C3}"/>
                </a:ext>
              </a:extLst>
            </p:cNvPr>
            <p:cNvSpPr>
              <a:spLocks noChangeShapeType="1"/>
            </p:cNvSpPr>
            <p:nvPr/>
          </p:nvSpPr>
          <p:spPr bwMode="auto">
            <a:xfrm flipH="1">
              <a:off x="4829" y="3251"/>
              <a:ext cx="42"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522" name="Line 274">
              <a:extLst>
                <a:ext uri="{FF2B5EF4-FFF2-40B4-BE49-F238E27FC236}">
                  <a16:creationId xmlns:a16="http://schemas.microsoft.com/office/drawing/2014/main" id="{AFDE68F0-0937-CAB0-04CE-E4E6B4AEC45D}"/>
                </a:ext>
              </a:extLst>
            </p:cNvPr>
            <p:cNvSpPr>
              <a:spLocks noChangeShapeType="1"/>
            </p:cNvSpPr>
            <p:nvPr/>
          </p:nvSpPr>
          <p:spPr bwMode="auto">
            <a:xfrm>
              <a:off x="1136" y="2837"/>
              <a:ext cx="42"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523" name="Line 275">
              <a:extLst>
                <a:ext uri="{FF2B5EF4-FFF2-40B4-BE49-F238E27FC236}">
                  <a16:creationId xmlns:a16="http://schemas.microsoft.com/office/drawing/2014/main" id="{F237AE6F-E29F-715D-7842-FE8F660B2845}"/>
                </a:ext>
              </a:extLst>
            </p:cNvPr>
            <p:cNvSpPr>
              <a:spLocks noChangeShapeType="1"/>
            </p:cNvSpPr>
            <p:nvPr/>
          </p:nvSpPr>
          <p:spPr bwMode="auto">
            <a:xfrm flipH="1">
              <a:off x="4829" y="2837"/>
              <a:ext cx="42"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524" name="Line 276">
              <a:extLst>
                <a:ext uri="{FF2B5EF4-FFF2-40B4-BE49-F238E27FC236}">
                  <a16:creationId xmlns:a16="http://schemas.microsoft.com/office/drawing/2014/main" id="{9DE5FD63-6DC5-0B2B-5EE1-3BBB3C2E5970}"/>
                </a:ext>
              </a:extLst>
            </p:cNvPr>
            <p:cNvSpPr>
              <a:spLocks noChangeShapeType="1"/>
            </p:cNvSpPr>
            <p:nvPr/>
          </p:nvSpPr>
          <p:spPr bwMode="auto">
            <a:xfrm>
              <a:off x="1136" y="2416"/>
              <a:ext cx="42"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525" name="Line 277">
              <a:extLst>
                <a:ext uri="{FF2B5EF4-FFF2-40B4-BE49-F238E27FC236}">
                  <a16:creationId xmlns:a16="http://schemas.microsoft.com/office/drawing/2014/main" id="{E4DB0F28-EA8F-C4B9-E2A3-B0E591E7F616}"/>
                </a:ext>
              </a:extLst>
            </p:cNvPr>
            <p:cNvSpPr>
              <a:spLocks noChangeShapeType="1"/>
            </p:cNvSpPr>
            <p:nvPr/>
          </p:nvSpPr>
          <p:spPr bwMode="auto">
            <a:xfrm flipH="1">
              <a:off x="4829" y="2416"/>
              <a:ext cx="42"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526" name="Line 278">
              <a:extLst>
                <a:ext uri="{FF2B5EF4-FFF2-40B4-BE49-F238E27FC236}">
                  <a16:creationId xmlns:a16="http://schemas.microsoft.com/office/drawing/2014/main" id="{0341E45B-7926-B5C2-F385-358F1E6BB275}"/>
                </a:ext>
              </a:extLst>
            </p:cNvPr>
            <p:cNvSpPr>
              <a:spLocks noChangeShapeType="1"/>
            </p:cNvSpPr>
            <p:nvPr/>
          </p:nvSpPr>
          <p:spPr bwMode="auto">
            <a:xfrm>
              <a:off x="1136" y="1995"/>
              <a:ext cx="42"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527" name="Line 279">
              <a:extLst>
                <a:ext uri="{FF2B5EF4-FFF2-40B4-BE49-F238E27FC236}">
                  <a16:creationId xmlns:a16="http://schemas.microsoft.com/office/drawing/2014/main" id="{50520C7B-82C1-B238-BC45-F5D18E4FC88B}"/>
                </a:ext>
              </a:extLst>
            </p:cNvPr>
            <p:cNvSpPr>
              <a:spLocks noChangeShapeType="1"/>
            </p:cNvSpPr>
            <p:nvPr/>
          </p:nvSpPr>
          <p:spPr bwMode="auto">
            <a:xfrm flipH="1">
              <a:off x="4829" y="1995"/>
              <a:ext cx="42"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528" name="Line 280">
              <a:extLst>
                <a:ext uri="{FF2B5EF4-FFF2-40B4-BE49-F238E27FC236}">
                  <a16:creationId xmlns:a16="http://schemas.microsoft.com/office/drawing/2014/main" id="{E4D70CE7-4D15-C6E2-023C-041CD3C0A963}"/>
                </a:ext>
              </a:extLst>
            </p:cNvPr>
            <p:cNvSpPr>
              <a:spLocks noChangeShapeType="1"/>
            </p:cNvSpPr>
            <p:nvPr/>
          </p:nvSpPr>
          <p:spPr bwMode="auto">
            <a:xfrm>
              <a:off x="1136" y="1582"/>
              <a:ext cx="42"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529" name="Line 281">
              <a:extLst>
                <a:ext uri="{FF2B5EF4-FFF2-40B4-BE49-F238E27FC236}">
                  <a16:creationId xmlns:a16="http://schemas.microsoft.com/office/drawing/2014/main" id="{2F745475-805F-4D7A-13A6-0F1EC1AA2747}"/>
                </a:ext>
              </a:extLst>
            </p:cNvPr>
            <p:cNvSpPr>
              <a:spLocks noChangeShapeType="1"/>
            </p:cNvSpPr>
            <p:nvPr/>
          </p:nvSpPr>
          <p:spPr bwMode="auto">
            <a:xfrm flipH="1">
              <a:off x="4829" y="1582"/>
              <a:ext cx="42"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530" name="Line 282">
              <a:extLst>
                <a:ext uri="{FF2B5EF4-FFF2-40B4-BE49-F238E27FC236}">
                  <a16:creationId xmlns:a16="http://schemas.microsoft.com/office/drawing/2014/main" id="{0BBB977A-E13C-A845-E36C-F9657741DB3D}"/>
                </a:ext>
              </a:extLst>
            </p:cNvPr>
            <p:cNvSpPr>
              <a:spLocks noChangeShapeType="1"/>
            </p:cNvSpPr>
            <p:nvPr/>
          </p:nvSpPr>
          <p:spPr bwMode="auto">
            <a:xfrm>
              <a:off x="1136" y="1161"/>
              <a:ext cx="42"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531" name="Line 283">
              <a:extLst>
                <a:ext uri="{FF2B5EF4-FFF2-40B4-BE49-F238E27FC236}">
                  <a16:creationId xmlns:a16="http://schemas.microsoft.com/office/drawing/2014/main" id="{92EA98B6-85DF-CB11-FF95-4154A44591BF}"/>
                </a:ext>
              </a:extLst>
            </p:cNvPr>
            <p:cNvSpPr>
              <a:spLocks noChangeShapeType="1"/>
            </p:cNvSpPr>
            <p:nvPr/>
          </p:nvSpPr>
          <p:spPr bwMode="auto">
            <a:xfrm flipH="1">
              <a:off x="4829" y="1161"/>
              <a:ext cx="42"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532" name="Line 284">
              <a:extLst>
                <a:ext uri="{FF2B5EF4-FFF2-40B4-BE49-F238E27FC236}">
                  <a16:creationId xmlns:a16="http://schemas.microsoft.com/office/drawing/2014/main" id="{7E72E1E7-4BBB-59D2-C1F7-5D7D09883CE4}"/>
                </a:ext>
              </a:extLst>
            </p:cNvPr>
            <p:cNvSpPr>
              <a:spLocks noChangeShapeType="1"/>
            </p:cNvSpPr>
            <p:nvPr/>
          </p:nvSpPr>
          <p:spPr bwMode="auto">
            <a:xfrm>
              <a:off x="1136" y="3672"/>
              <a:ext cx="3735"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533" name="Line 285">
              <a:extLst>
                <a:ext uri="{FF2B5EF4-FFF2-40B4-BE49-F238E27FC236}">
                  <a16:creationId xmlns:a16="http://schemas.microsoft.com/office/drawing/2014/main" id="{1E54D838-D0C8-5F6F-A438-DEA376104572}"/>
                </a:ext>
              </a:extLst>
            </p:cNvPr>
            <p:cNvSpPr>
              <a:spLocks noChangeShapeType="1"/>
            </p:cNvSpPr>
            <p:nvPr/>
          </p:nvSpPr>
          <p:spPr bwMode="auto">
            <a:xfrm>
              <a:off x="1136" y="1161"/>
              <a:ext cx="3735"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534" name="Line 286">
              <a:extLst>
                <a:ext uri="{FF2B5EF4-FFF2-40B4-BE49-F238E27FC236}">
                  <a16:creationId xmlns:a16="http://schemas.microsoft.com/office/drawing/2014/main" id="{1E1E8272-EE88-162F-57BB-26180A11F8D2}"/>
                </a:ext>
              </a:extLst>
            </p:cNvPr>
            <p:cNvSpPr>
              <a:spLocks noChangeShapeType="1"/>
            </p:cNvSpPr>
            <p:nvPr/>
          </p:nvSpPr>
          <p:spPr bwMode="auto">
            <a:xfrm flipV="1">
              <a:off x="1136" y="1161"/>
              <a:ext cx="1" cy="2513"/>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535" name="Line 287">
              <a:extLst>
                <a:ext uri="{FF2B5EF4-FFF2-40B4-BE49-F238E27FC236}">
                  <a16:creationId xmlns:a16="http://schemas.microsoft.com/office/drawing/2014/main" id="{45761D89-74E2-C691-9F06-984A21549392}"/>
                </a:ext>
              </a:extLst>
            </p:cNvPr>
            <p:cNvSpPr>
              <a:spLocks noChangeShapeType="1"/>
            </p:cNvSpPr>
            <p:nvPr/>
          </p:nvSpPr>
          <p:spPr bwMode="auto">
            <a:xfrm flipV="1">
              <a:off x="4868" y="1161"/>
              <a:ext cx="1" cy="2513"/>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536" name="Line 288">
              <a:extLst>
                <a:ext uri="{FF2B5EF4-FFF2-40B4-BE49-F238E27FC236}">
                  <a16:creationId xmlns:a16="http://schemas.microsoft.com/office/drawing/2014/main" id="{45C444D4-B653-83DA-55D9-719DA9338CCC}"/>
                </a:ext>
              </a:extLst>
            </p:cNvPr>
            <p:cNvSpPr>
              <a:spLocks noChangeShapeType="1"/>
            </p:cNvSpPr>
            <p:nvPr/>
          </p:nvSpPr>
          <p:spPr bwMode="auto">
            <a:xfrm>
              <a:off x="1136" y="3672"/>
              <a:ext cx="29"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537" name="Line 289">
              <a:extLst>
                <a:ext uri="{FF2B5EF4-FFF2-40B4-BE49-F238E27FC236}">
                  <a16:creationId xmlns:a16="http://schemas.microsoft.com/office/drawing/2014/main" id="{62E7FF73-D901-D8DC-9100-1945FB8CD6AE}"/>
                </a:ext>
              </a:extLst>
            </p:cNvPr>
            <p:cNvSpPr>
              <a:spLocks noChangeShapeType="1"/>
            </p:cNvSpPr>
            <p:nvPr/>
          </p:nvSpPr>
          <p:spPr bwMode="auto">
            <a:xfrm>
              <a:off x="4868" y="1161"/>
              <a:ext cx="29"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sp>
        <p:nvSpPr>
          <p:cNvPr id="53539" name="Rectangle 291">
            <a:extLst>
              <a:ext uri="{FF2B5EF4-FFF2-40B4-BE49-F238E27FC236}">
                <a16:creationId xmlns:a16="http://schemas.microsoft.com/office/drawing/2014/main" id="{D87DDC01-EFF7-3221-AA14-7D7664898BF1}"/>
              </a:ext>
            </a:extLst>
          </p:cNvPr>
          <p:cNvSpPr>
            <a:spLocks noChangeArrowheads="1"/>
          </p:cNvSpPr>
          <p:nvPr/>
        </p:nvSpPr>
        <p:spPr bwMode="auto">
          <a:xfrm>
            <a:off x="5613400" y="6130925"/>
            <a:ext cx="129202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b="1">
                <a:solidFill>
                  <a:srgbClr val="000000"/>
                </a:solidFill>
                <a:latin typeface="Helvetica" panose="020B0604020202020204" pitchFamily="34" charset="0"/>
              </a:rPr>
              <a:t>Frequency [Hz]</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3540" name="Rectangle 292">
            <a:extLst>
              <a:ext uri="{FF2B5EF4-FFF2-40B4-BE49-F238E27FC236}">
                <a16:creationId xmlns:a16="http://schemas.microsoft.com/office/drawing/2014/main" id="{EE7BF9AE-DCBB-4C5B-921C-233794BB257C}"/>
              </a:ext>
            </a:extLst>
          </p:cNvPr>
          <p:cNvSpPr>
            <a:spLocks noChangeArrowheads="1"/>
          </p:cNvSpPr>
          <p:nvPr/>
        </p:nvSpPr>
        <p:spPr bwMode="auto">
          <a:xfrm rot="16200000">
            <a:off x="2251255" y="3833247"/>
            <a:ext cx="783869"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400" b="1">
                <a:solidFill>
                  <a:srgbClr val="000000"/>
                </a:solidFill>
                <a:latin typeface="Helvetica" panose="020B0604020202020204" pitchFamily="34" charset="0"/>
              </a:rPr>
              <a:t>Gain [db]</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3541" name="Freeform 293">
            <a:extLst>
              <a:ext uri="{FF2B5EF4-FFF2-40B4-BE49-F238E27FC236}">
                <a16:creationId xmlns:a16="http://schemas.microsoft.com/office/drawing/2014/main" id="{B240328E-A335-3ADE-0686-1CBFCF29171F}"/>
              </a:ext>
            </a:extLst>
          </p:cNvPr>
          <p:cNvSpPr>
            <a:spLocks/>
          </p:cNvSpPr>
          <p:nvPr/>
        </p:nvSpPr>
        <p:spPr bwMode="auto">
          <a:xfrm>
            <a:off x="4800600" y="2459038"/>
            <a:ext cx="4451350" cy="3041650"/>
          </a:xfrm>
          <a:custGeom>
            <a:avLst/>
            <a:gdLst>
              <a:gd name="T0" fmla="*/ 1122 w 2804"/>
              <a:gd name="T1" fmla="*/ 16 h 1916"/>
              <a:gd name="T2" fmla="*/ 1401 w 2804"/>
              <a:gd name="T3" fmla="*/ 33 h 1916"/>
              <a:gd name="T4" fmla="*/ 1566 w 2804"/>
              <a:gd name="T5" fmla="*/ 41 h 1916"/>
              <a:gd name="T6" fmla="*/ 1682 w 2804"/>
              <a:gd name="T7" fmla="*/ 74 h 1916"/>
              <a:gd name="T8" fmla="*/ 1779 w 2804"/>
              <a:gd name="T9" fmla="*/ 272 h 1916"/>
              <a:gd name="T10" fmla="*/ 1847 w 2804"/>
              <a:gd name="T11" fmla="*/ 875 h 1916"/>
              <a:gd name="T12" fmla="*/ 1914 w 2804"/>
              <a:gd name="T13" fmla="*/ 396 h 1916"/>
              <a:gd name="T14" fmla="*/ 1973 w 2804"/>
              <a:gd name="T15" fmla="*/ 371 h 1916"/>
              <a:gd name="T16" fmla="*/ 2021 w 2804"/>
              <a:gd name="T17" fmla="*/ 354 h 1916"/>
              <a:gd name="T18" fmla="*/ 2069 w 2804"/>
              <a:gd name="T19" fmla="*/ 338 h 1916"/>
              <a:gd name="T20" fmla="*/ 2116 w 2804"/>
              <a:gd name="T21" fmla="*/ 371 h 1916"/>
              <a:gd name="T22" fmla="*/ 2165 w 2804"/>
              <a:gd name="T23" fmla="*/ 363 h 1916"/>
              <a:gd name="T24" fmla="*/ 2194 w 2804"/>
              <a:gd name="T25" fmla="*/ 454 h 1916"/>
              <a:gd name="T26" fmla="*/ 2223 w 2804"/>
              <a:gd name="T27" fmla="*/ 437 h 1916"/>
              <a:gd name="T28" fmla="*/ 2252 w 2804"/>
              <a:gd name="T29" fmla="*/ 479 h 1916"/>
              <a:gd name="T30" fmla="*/ 2281 w 2804"/>
              <a:gd name="T31" fmla="*/ 462 h 1916"/>
              <a:gd name="T32" fmla="*/ 2310 w 2804"/>
              <a:gd name="T33" fmla="*/ 504 h 1916"/>
              <a:gd name="T34" fmla="*/ 2329 w 2804"/>
              <a:gd name="T35" fmla="*/ 528 h 1916"/>
              <a:gd name="T36" fmla="*/ 2349 w 2804"/>
              <a:gd name="T37" fmla="*/ 545 h 1916"/>
              <a:gd name="T38" fmla="*/ 2368 w 2804"/>
              <a:gd name="T39" fmla="*/ 537 h 1916"/>
              <a:gd name="T40" fmla="*/ 2387 w 2804"/>
              <a:gd name="T41" fmla="*/ 578 h 1916"/>
              <a:gd name="T42" fmla="*/ 2407 w 2804"/>
              <a:gd name="T43" fmla="*/ 726 h 1916"/>
              <a:gd name="T44" fmla="*/ 2426 w 2804"/>
              <a:gd name="T45" fmla="*/ 595 h 1916"/>
              <a:gd name="T46" fmla="*/ 2445 w 2804"/>
              <a:gd name="T47" fmla="*/ 628 h 1916"/>
              <a:gd name="T48" fmla="*/ 2465 w 2804"/>
              <a:gd name="T49" fmla="*/ 734 h 1916"/>
              <a:gd name="T50" fmla="*/ 2475 w 2804"/>
              <a:gd name="T51" fmla="*/ 759 h 1916"/>
              <a:gd name="T52" fmla="*/ 2494 w 2804"/>
              <a:gd name="T53" fmla="*/ 751 h 1916"/>
              <a:gd name="T54" fmla="*/ 2504 w 2804"/>
              <a:gd name="T55" fmla="*/ 941 h 1916"/>
              <a:gd name="T56" fmla="*/ 2523 w 2804"/>
              <a:gd name="T57" fmla="*/ 1288 h 1916"/>
              <a:gd name="T58" fmla="*/ 2533 w 2804"/>
              <a:gd name="T59" fmla="*/ 999 h 1916"/>
              <a:gd name="T60" fmla="*/ 2542 w 2804"/>
              <a:gd name="T61" fmla="*/ 784 h 1916"/>
              <a:gd name="T62" fmla="*/ 2562 w 2804"/>
              <a:gd name="T63" fmla="*/ 767 h 1916"/>
              <a:gd name="T64" fmla="*/ 2571 w 2804"/>
              <a:gd name="T65" fmla="*/ 1024 h 1916"/>
              <a:gd name="T66" fmla="*/ 2581 w 2804"/>
              <a:gd name="T67" fmla="*/ 1279 h 1916"/>
              <a:gd name="T68" fmla="*/ 2591 w 2804"/>
              <a:gd name="T69" fmla="*/ 1379 h 1916"/>
              <a:gd name="T70" fmla="*/ 2600 w 2804"/>
              <a:gd name="T71" fmla="*/ 1140 h 1916"/>
              <a:gd name="T72" fmla="*/ 2610 w 2804"/>
              <a:gd name="T73" fmla="*/ 1065 h 1916"/>
              <a:gd name="T74" fmla="*/ 2629 w 2804"/>
              <a:gd name="T75" fmla="*/ 933 h 1916"/>
              <a:gd name="T76" fmla="*/ 2639 w 2804"/>
              <a:gd name="T77" fmla="*/ 867 h 1916"/>
              <a:gd name="T78" fmla="*/ 2649 w 2804"/>
              <a:gd name="T79" fmla="*/ 941 h 1916"/>
              <a:gd name="T80" fmla="*/ 2659 w 2804"/>
              <a:gd name="T81" fmla="*/ 1140 h 1916"/>
              <a:gd name="T82" fmla="*/ 2659 w 2804"/>
              <a:gd name="T83" fmla="*/ 1098 h 1916"/>
              <a:gd name="T84" fmla="*/ 2668 w 2804"/>
              <a:gd name="T85" fmla="*/ 974 h 1916"/>
              <a:gd name="T86" fmla="*/ 2678 w 2804"/>
              <a:gd name="T87" fmla="*/ 858 h 1916"/>
              <a:gd name="T88" fmla="*/ 2688 w 2804"/>
              <a:gd name="T89" fmla="*/ 817 h 1916"/>
              <a:gd name="T90" fmla="*/ 2697 w 2804"/>
              <a:gd name="T91" fmla="*/ 792 h 1916"/>
              <a:gd name="T92" fmla="*/ 2707 w 2804"/>
              <a:gd name="T93" fmla="*/ 726 h 1916"/>
              <a:gd name="T94" fmla="*/ 2717 w 2804"/>
              <a:gd name="T95" fmla="*/ 1007 h 1916"/>
              <a:gd name="T96" fmla="*/ 2726 w 2804"/>
              <a:gd name="T97" fmla="*/ 949 h 1916"/>
              <a:gd name="T98" fmla="*/ 2736 w 2804"/>
              <a:gd name="T99" fmla="*/ 966 h 1916"/>
              <a:gd name="T100" fmla="*/ 2736 w 2804"/>
              <a:gd name="T101" fmla="*/ 809 h 1916"/>
              <a:gd name="T102" fmla="*/ 2746 w 2804"/>
              <a:gd name="T103" fmla="*/ 999 h 1916"/>
              <a:gd name="T104" fmla="*/ 2755 w 2804"/>
              <a:gd name="T105" fmla="*/ 974 h 1916"/>
              <a:gd name="T106" fmla="*/ 2765 w 2804"/>
              <a:gd name="T107" fmla="*/ 1123 h 1916"/>
              <a:gd name="T108" fmla="*/ 2775 w 2804"/>
              <a:gd name="T109" fmla="*/ 1016 h 1916"/>
              <a:gd name="T110" fmla="*/ 2775 w 2804"/>
              <a:gd name="T111" fmla="*/ 1362 h 1916"/>
              <a:gd name="T112" fmla="*/ 2784 w 2804"/>
              <a:gd name="T113" fmla="*/ 925 h 1916"/>
              <a:gd name="T114" fmla="*/ 2794 w 2804"/>
              <a:gd name="T115" fmla="*/ 1312 h 1916"/>
              <a:gd name="T116" fmla="*/ 2794 w 2804"/>
              <a:gd name="T117" fmla="*/ 1016 h 1916"/>
              <a:gd name="T118" fmla="*/ 2804 w 2804"/>
              <a:gd name="T119" fmla="*/ 1098 h 1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04" h="1916">
                <a:moveTo>
                  <a:pt x="0" y="0"/>
                </a:moveTo>
                <a:lnTo>
                  <a:pt x="281" y="16"/>
                </a:lnTo>
                <a:lnTo>
                  <a:pt x="446" y="16"/>
                </a:lnTo>
                <a:lnTo>
                  <a:pt x="560" y="16"/>
                </a:lnTo>
                <a:lnTo>
                  <a:pt x="647" y="16"/>
                </a:lnTo>
                <a:lnTo>
                  <a:pt x="725" y="16"/>
                </a:lnTo>
                <a:lnTo>
                  <a:pt x="783" y="16"/>
                </a:lnTo>
                <a:lnTo>
                  <a:pt x="841" y="25"/>
                </a:lnTo>
                <a:lnTo>
                  <a:pt x="890" y="25"/>
                </a:lnTo>
                <a:lnTo>
                  <a:pt x="928" y="25"/>
                </a:lnTo>
                <a:lnTo>
                  <a:pt x="967" y="25"/>
                </a:lnTo>
                <a:lnTo>
                  <a:pt x="1006" y="16"/>
                </a:lnTo>
                <a:lnTo>
                  <a:pt x="1035" y="16"/>
                </a:lnTo>
                <a:lnTo>
                  <a:pt x="1064" y="25"/>
                </a:lnTo>
                <a:lnTo>
                  <a:pt x="1093" y="25"/>
                </a:lnTo>
                <a:lnTo>
                  <a:pt x="1122" y="16"/>
                </a:lnTo>
                <a:lnTo>
                  <a:pt x="1141" y="16"/>
                </a:lnTo>
                <a:lnTo>
                  <a:pt x="1170" y="33"/>
                </a:lnTo>
                <a:lnTo>
                  <a:pt x="1190" y="33"/>
                </a:lnTo>
                <a:lnTo>
                  <a:pt x="1209" y="25"/>
                </a:lnTo>
                <a:lnTo>
                  <a:pt x="1228" y="25"/>
                </a:lnTo>
                <a:lnTo>
                  <a:pt x="1248" y="25"/>
                </a:lnTo>
                <a:lnTo>
                  <a:pt x="1266" y="25"/>
                </a:lnTo>
                <a:lnTo>
                  <a:pt x="1285" y="25"/>
                </a:lnTo>
                <a:lnTo>
                  <a:pt x="1295" y="33"/>
                </a:lnTo>
                <a:lnTo>
                  <a:pt x="1314" y="33"/>
                </a:lnTo>
                <a:lnTo>
                  <a:pt x="1333" y="33"/>
                </a:lnTo>
                <a:lnTo>
                  <a:pt x="1343" y="33"/>
                </a:lnTo>
                <a:lnTo>
                  <a:pt x="1362" y="33"/>
                </a:lnTo>
                <a:lnTo>
                  <a:pt x="1372" y="33"/>
                </a:lnTo>
                <a:lnTo>
                  <a:pt x="1382" y="25"/>
                </a:lnTo>
                <a:lnTo>
                  <a:pt x="1401" y="33"/>
                </a:lnTo>
                <a:lnTo>
                  <a:pt x="1411" y="41"/>
                </a:lnTo>
                <a:lnTo>
                  <a:pt x="1421" y="33"/>
                </a:lnTo>
                <a:lnTo>
                  <a:pt x="1440" y="25"/>
                </a:lnTo>
                <a:lnTo>
                  <a:pt x="1450" y="33"/>
                </a:lnTo>
                <a:lnTo>
                  <a:pt x="1459" y="33"/>
                </a:lnTo>
                <a:lnTo>
                  <a:pt x="1469" y="25"/>
                </a:lnTo>
                <a:lnTo>
                  <a:pt x="1479" y="25"/>
                </a:lnTo>
                <a:lnTo>
                  <a:pt x="1488" y="33"/>
                </a:lnTo>
                <a:lnTo>
                  <a:pt x="1498" y="41"/>
                </a:lnTo>
                <a:lnTo>
                  <a:pt x="1508" y="41"/>
                </a:lnTo>
                <a:lnTo>
                  <a:pt x="1517" y="41"/>
                </a:lnTo>
                <a:lnTo>
                  <a:pt x="1527" y="41"/>
                </a:lnTo>
                <a:lnTo>
                  <a:pt x="1537" y="25"/>
                </a:lnTo>
                <a:lnTo>
                  <a:pt x="1546" y="33"/>
                </a:lnTo>
                <a:lnTo>
                  <a:pt x="1556" y="41"/>
                </a:lnTo>
                <a:lnTo>
                  <a:pt x="1566" y="41"/>
                </a:lnTo>
                <a:lnTo>
                  <a:pt x="1575" y="49"/>
                </a:lnTo>
                <a:lnTo>
                  <a:pt x="1575" y="66"/>
                </a:lnTo>
                <a:lnTo>
                  <a:pt x="1585" y="58"/>
                </a:lnTo>
                <a:lnTo>
                  <a:pt x="1595" y="33"/>
                </a:lnTo>
                <a:lnTo>
                  <a:pt x="1605" y="25"/>
                </a:lnTo>
                <a:lnTo>
                  <a:pt x="1614" y="33"/>
                </a:lnTo>
                <a:lnTo>
                  <a:pt x="1614" y="25"/>
                </a:lnTo>
                <a:lnTo>
                  <a:pt x="1624" y="25"/>
                </a:lnTo>
                <a:lnTo>
                  <a:pt x="1634" y="41"/>
                </a:lnTo>
                <a:lnTo>
                  <a:pt x="1643" y="49"/>
                </a:lnTo>
                <a:lnTo>
                  <a:pt x="1643" y="41"/>
                </a:lnTo>
                <a:lnTo>
                  <a:pt x="1653" y="49"/>
                </a:lnTo>
                <a:lnTo>
                  <a:pt x="1663" y="49"/>
                </a:lnTo>
                <a:lnTo>
                  <a:pt x="1672" y="49"/>
                </a:lnTo>
                <a:lnTo>
                  <a:pt x="1682" y="58"/>
                </a:lnTo>
                <a:lnTo>
                  <a:pt x="1682" y="74"/>
                </a:lnTo>
                <a:lnTo>
                  <a:pt x="1692" y="91"/>
                </a:lnTo>
                <a:lnTo>
                  <a:pt x="1701" y="83"/>
                </a:lnTo>
                <a:lnTo>
                  <a:pt x="1701" y="74"/>
                </a:lnTo>
                <a:lnTo>
                  <a:pt x="1711" y="66"/>
                </a:lnTo>
                <a:lnTo>
                  <a:pt x="1721" y="49"/>
                </a:lnTo>
                <a:lnTo>
                  <a:pt x="1721" y="66"/>
                </a:lnTo>
                <a:lnTo>
                  <a:pt x="1730" y="91"/>
                </a:lnTo>
                <a:lnTo>
                  <a:pt x="1730" y="116"/>
                </a:lnTo>
                <a:lnTo>
                  <a:pt x="1740" y="124"/>
                </a:lnTo>
                <a:lnTo>
                  <a:pt x="1740" y="116"/>
                </a:lnTo>
                <a:lnTo>
                  <a:pt x="1750" y="107"/>
                </a:lnTo>
                <a:lnTo>
                  <a:pt x="1759" y="132"/>
                </a:lnTo>
                <a:lnTo>
                  <a:pt x="1759" y="149"/>
                </a:lnTo>
                <a:lnTo>
                  <a:pt x="1769" y="172"/>
                </a:lnTo>
                <a:lnTo>
                  <a:pt x="1769" y="230"/>
                </a:lnTo>
                <a:lnTo>
                  <a:pt x="1779" y="272"/>
                </a:lnTo>
                <a:lnTo>
                  <a:pt x="1779" y="288"/>
                </a:lnTo>
                <a:lnTo>
                  <a:pt x="1789" y="305"/>
                </a:lnTo>
                <a:lnTo>
                  <a:pt x="1789" y="321"/>
                </a:lnTo>
                <a:lnTo>
                  <a:pt x="1798" y="330"/>
                </a:lnTo>
                <a:lnTo>
                  <a:pt x="1798" y="346"/>
                </a:lnTo>
                <a:lnTo>
                  <a:pt x="1808" y="404"/>
                </a:lnTo>
                <a:lnTo>
                  <a:pt x="1808" y="512"/>
                </a:lnTo>
                <a:lnTo>
                  <a:pt x="1818" y="586"/>
                </a:lnTo>
                <a:lnTo>
                  <a:pt x="1818" y="611"/>
                </a:lnTo>
                <a:lnTo>
                  <a:pt x="1827" y="628"/>
                </a:lnTo>
                <a:lnTo>
                  <a:pt x="1827" y="619"/>
                </a:lnTo>
                <a:lnTo>
                  <a:pt x="1827" y="684"/>
                </a:lnTo>
                <a:lnTo>
                  <a:pt x="1837" y="867"/>
                </a:lnTo>
                <a:lnTo>
                  <a:pt x="1837" y="1032"/>
                </a:lnTo>
                <a:lnTo>
                  <a:pt x="1847" y="1024"/>
                </a:lnTo>
                <a:lnTo>
                  <a:pt x="1847" y="875"/>
                </a:lnTo>
                <a:lnTo>
                  <a:pt x="1856" y="775"/>
                </a:lnTo>
                <a:lnTo>
                  <a:pt x="1856" y="809"/>
                </a:lnTo>
                <a:lnTo>
                  <a:pt x="1866" y="850"/>
                </a:lnTo>
                <a:lnTo>
                  <a:pt x="1866" y="751"/>
                </a:lnTo>
                <a:lnTo>
                  <a:pt x="1866" y="701"/>
                </a:lnTo>
                <a:lnTo>
                  <a:pt x="1876" y="653"/>
                </a:lnTo>
                <a:lnTo>
                  <a:pt x="1876" y="562"/>
                </a:lnTo>
                <a:lnTo>
                  <a:pt x="1885" y="562"/>
                </a:lnTo>
                <a:lnTo>
                  <a:pt x="1885" y="520"/>
                </a:lnTo>
                <a:lnTo>
                  <a:pt x="1885" y="487"/>
                </a:lnTo>
                <a:lnTo>
                  <a:pt x="1895" y="470"/>
                </a:lnTo>
                <a:lnTo>
                  <a:pt x="1905" y="470"/>
                </a:lnTo>
                <a:lnTo>
                  <a:pt x="1905" y="454"/>
                </a:lnTo>
                <a:lnTo>
                  <a:pt x="1905" y="437"/>
                </a:lnTo>
                <a:lnTo>
                  <a:pt x="1914" y="404"/>
                </a:lnTo>
                <a:lnTo>
                  <a:pt x="1914" y="396"/>
                </a:lnTo>
                <a:lnTo>
                  <a:pt x="1914" y="437"/>
                </a:lnTo>
                <a:lnTo>
                  <a:pt x="1924" y="446"/>
                </a:lnTo>
                <a:lnTo>
                  <a:pt x="1924" y="412"/>
                </a:lnTo>
                <a:lnTo>
                  <a:pt x="1924" y="396"/>
                </a:lnTo>
                <a:lnTo>
                  <a:pt x="1934" y="388"/>
                </a:lnTo>
                <a:lnTo>
                  <a:pt x="1934" y="396"/>
                </a:lnTo>
                <a:lnTo>
                  <a:pt x="1943" y="363"/>
                </a:lnTo>
                <a:lnTo>
                  <a:pt x="1943" y="371"/>
                </a:lnTo>
                <a:lnTo>
                  <a:pt x="1953" y="396"/>
                </a:lnTo>
                <a:lnTo>
                  <a:pt x="1953" y="363"/>
                </a:lnTo>
                <a:lnTo>
                  <a:pt x="1953" y="338"/>
                </a:lnTo>
                <a:lnTo>
                  <a:pt x="1963" y="338"/>
                </a:lnTo>
                <a:lnTo>
                  <a:pt x="1963" y="371"/>
                </a:lnTo>
                <a:lnTo>
                  <a:pt x="1963" y="379"/>
                </a:lnTo>
                <a:lnTo>
                  <a:pt x="1973" y="379"/>
                </a:lnTo>
                <a:lnTo>
                  <a:pt x="1973" y="371"/>
                </a:lnTo>
                <a:lnTo>
                  <a:pt x="1973" y="363"/>
                </a:lnTo>
                <a:lnTo>
                  <a:pt x="1982" y="371"/>
                </a:lnTo>
                <a:lnTo>
                  <a:pt x="1982" y="338"/>
                </a:lnTo>
                <a:lnTo>
                  <a:pt x="1992" y="338"/>
                </a:lnTo>
                <a:lnTo>
                  <a:pt x="1992" y="346"/>
                </a:lnTo>
                <a:lnTo>
                  <a:pt x="1992" y="363"/>
                </a:lnTo>
                <a:lnTo>
                  <a:pt x="2002" y="379"/>
                </a:lnTo>
                <a:lnTo>
                  <a:pt x="2002" y="321"/>
                </a:lnTo>
                <a:lnTo>
                  <a:pt x="2002" y="288"/>
                </a:lnTo>
                <a:lnTo>
                  <a:pt x="2002" y="330"/>
                </a:lnTo>
                <a:lnTo>
                  <a:pt x="2011" y="346"/>
                </a:lnTo>
                <a:lnTo>
                  <a:pt x="2011" y="330"/>
                </a:lnTo>
                <a:lnTo>
                  <a:pt x="2011" y="363"/>
                </a:lnTo>
                <a:lnTo>
                  <a:pt x="2021" y="371"/>
                </a:lnTo>
                <a:lnTo>
                  <a:pt x="2021" y="330"/>
                </a:lnTo>
                <a:lnTo>
                  <a:pt x="2021" y="354"/>
                </a:lnTo>
                <a:lnTo>
                  <a:pt x="2021" y="346"/>
                </a:lnTo>
                <a:lnTo>
                  <a:pt x="2031" y="338"/>
                </a:lnTo>
                <a:lnTo>
                  <a:pt x="2031" y="479"/>
                </a:lnTo>
                <a:lnTo>
                  <a:pt x="2031" y="412"/>
                </a:lnTo>
                <a:lnTo>
                  <a:pt x="2040" y="272"/>
                </a:lnTo>
                <a:lnTo>
                  <a:pt x="2040" y="321"/>
                </a:lnTo>
                <a:lnTo>
                  <a:pt x="2040" y="346"/>
                </a:lnTo>
                <a:lnTo>
                  <a:pt x="2040" y="354"/>
                </a:lnTo>
                <a:lnTo>
                  <a:pt x="2050" y="338"/>
                </a:lnTo>
                <a:lnTo>
                  <a:pt x="2050" y="346"/>
                </a:lnTo>
                <a:lnTo>
                  <a:pt x="2060" y="338"/>
                </a:lnTo>
                <a:lnTo>
                  <a:pt x="2060" y="363"/>
                </a:lnTo>
                <a:lnTo>
                  <a:pt x="2060" y="346"/>
                </a:lnTo>
                <a:lnTo>
                  <a:pt x="2060" y="321"/>
                </a:lnTo>
                <a:lnTo>
                  <a:pt x="2069" y="363"/>
                </a:lnTo>
                <a:lnTo>
                  <a:pt x="2069" y="338"/>
                </a:lnTo>
                <a:lnTo>
                  <a:pt x="2077" y="321"/>
                </a:lnTo>
                <a:lnTo>
                  <a:pt x="2077" y="338"/>
                </a:lnTo>
                <a:lnTo>
                  <a:pt x="2087" y="346"/>
                </a:lnTo>
                <a:lnTo>
                  <a:pt x="2087" y="354"/>
                </a:lnTo>
                <a:lnTo>
                  <a:pt x="2087" y="379"/>
                </a:lnTo>
                <a:lnTo>
                  <a:pt x="2097" y="354"/>
                </a:lnTo>
                <a:lnTo>
                  <a:pt x="2097" y="330"/>
                </a:lnTo>
                <a:lnTo>
                  <a:pt x="2097" y="346"/>
                </a:lnTo>
                <a:lnTo>
                  <a:pt x="2097" y="354"/>
                </a:lnTo>
                <a:lnTo>
                  <a:pt x="2106" y="379"/>
                </a:lnTo>
                <a:lnTo>
                  <a:pt x="2106" y="354"/>
                </a:lnTo>
                <a:lnTo>
                  <a:pt x="2106" y="346"/>
                </a:lnTo>
                <a:lnTo>
                  <a:pt x="2116" y="330"/>
                </a:lnTo>
                <a:lnTo>
                  <a:pt x="2116" y="346"/>
                </a:lnTo>
                <a:lnTo>
                  <a:pt x="2116" y="363"/>
                </a:lnTo>
                <a:lnTo>
                  <a:pt x="2116" y="371"/>
                </a:lnTo>
                <a:lnTo>
                  <a:pt x="2126" y="371"/>
                </a:lnTo>
                <a:lnTo>
                  <a:pt x="2126" y="363"/>
                </a:lnTo>
                <a:lnTo>
                  <a:pt x="2126" y="346"/>
                </a:lnTo>
                <a:lnTo>
                  <a:pt x="2126" y="338"/>
                </a:lnTo>
                <a:lnTo>
                  <a:pt x="2126" y="354"/>
                </a:lnTo>
                <a:lnTo>
                  <a:pt x="2136" y="354"/>
                </a:lnTo>
                <a:lnTo>
                  <a:pt x="2136" y="363"/>
                </a:lnTo>
                <a:lnTo>
                  <a:pt x="2136" y="346"/>
                </a:lnTo>
                <a:lnTo>
                  <a:pt x="2145" y="338"/>
                </a:lnTo>
                <a:lnTo>
                  <a:pt x="2145" y="379"/>
                </a:lnTo>
                <a:lnTo>
                  <a:pt x="2145" y="354"/>
                </a:lnTo>
                <a:lnTo>
                  <a:pt x="2145" y="371"/>
                </a:lnTo>
                <a:lnTo>
                  <a:pt x="2155" y="379"/>
                </a:lnTo>
                <a:lnTo>
                  <a:pt x="2155" y="404"/>
                </a:lnTo>
                <a:lnTo>
                  <a:pt x="2155" y="412"/>
                </a:lnTo>
                <a:lnTo>
                  <a:pt x="2165" y="363"/>
                </a:lnTo>
                <a:lnTo>
                  <a:pt x="2165" y="379"/>
                </a:lnTo>
                <a:lnTo>
                  <a:pt x="2165" y="388"/>
                </a:lnTo>
                <a:lnTo>
                  <a:pt x="2165" y="371"/>
                </a:lnTo>
                <a:lnTo>
                  <a:pt x="2174" y="354"/>
                </a:lnTo>
                <a:lnTo>
                  <a:pt x="2174" y="371"/>
                </a:lnTo>
                <a:lnTo>
                  <a:pt x="2174" y="388"/>
                </a:lnTo>
                <a:lnTo>
                  <a:pt x="2174" y="346"/>
                </a:lnTo>
                <a:lnTo>
                  <a:pt x="2174" y="313"/>
                </a:lnTo>
                <a:lnTo>
                  <a:pt x="2184" y="363"/>
                </a:lnTo>
                <a:lnTo>
                  <a:pt x="2184" y="371"/>
                </a:lnTo>
                <a:lnTo>
                  <a:pt x="2184" y="346"/>
                </a:lnTo>
                <a:lnTo>
                  <a:pt x="2184" y="404"/>
                </a:lnTo>
                <a:lnTo>
                  <a:pt x="2184" y="396"/>
                </a:lnTo>
                <a:lnTo>
                  <a:pt x="2184" y="379"/>
                </a:lnTo>
                <a:lnTo>
                  <a:pt x="2194" y="404"/>
                </a:lnTo>
                <a:lnTo>
                  <a:pt x="2194" y="454"/>
                </a:lnTo>
                <a:lnTo>
                  <a:pt x="2194" y="404"/>
                </a:lnTo>
                <a:lnTo>
                  <a:pt x="2194" y="379"/>
                </a:lnTo>
                <a:lnTo>
                  <a:pt x="2194" y="446"/>
                </a:lnTo>
                <a:lnTo>
                  <a:pt x="2203" y="437"/>
                </a:lnTo>
                <a:lnTo>
                  <a:pt x="2203" y="396"/>
                </a:lnTo>
                <a:lnTo>
                  <a:pt x="2203" y="421"/>
                </a:lnTo>
                <a:lnTo>
                  <a:pt x="2203" y="446"/>
                </a:lnTo>
                <a:lnTo>
                  <a:pt x="2213" y="421"/>
                </a:lnTo>
                <a:lnTo>
                  <a:pt x="2213" y="437"/>
                </a:lnTo>
                <a:lnTo>
                  <a:pt x="2213" y="396"/>
                </a:lnTo>
                <a:lnTo>
                  <a:pt x="2213" y="412"/>
                </a:lnTo>
                <a:lnTo>
                  <a:pt x="2213" y="404"/>
                </a:lnTo>
                <a:lnTo>
                  <a:pt x="2223" y="412"/>
                </a:lnTo>
                <a:lnTo>
                  <a:pt x="2223" y="437"/>
                </a:lnTo>
                <a:lnTo>
                  <a:pt x="2223" y="421"/>
                </a:lnTo>
                <a:lnTo>
                  <a:pt x="2223" y="437"/>
                </a:lnTo>
                <a:lnTo>
                  <a:pt x="2223" y="504"/>
                </a:lnTo>
                <a:lnTo>
                  <a:pt x="2232" y="487"/>
                </a:lnTo>
                <a:lnTo>
                  <a:pt x="2232" y="454"/>
                </a:lnTo>
                <a:lnTo>
                  <a:pt x="2232" y="429"/>
                </a:lnTo>
                <a:lnTo>
                  <a:pt x="2232" y="388"/>
                </a:lnTo>
                <a:lnTo>
                  <a:pt x="2232" y="396"/>
                </a:lnTo>
                <a:lnTo>
                  <a:pt x="2242" y="396"/>
                </a:lnTo>
                <a:lnTo>
                  <a:pt x="2242" y="429"/>
                </a:lnTo>
                <a:lnTo>
                  <a:pt x="2242" y="412"/>
                </a:lnTo>
                <a:lnTo>
                  <a:pt x="2242" y="429"/>
                </a:lnTo>
                <a:lnTo>
                  <a:pt x="2242" y="446"/>
                </a:lnTo>
                <a:lnTo>
                  <a:pt x="2252" y="429"/>
                </a:lnTo>
                <a:lnTo>
                  <a:pt x="2252" y="446"/>
                </a:lnTo>
                <a:lnTo>
                  <a:pt x="2252" y="470"/>
                </a:lnTo>
                <a:lnTo>
                  <a:pt x="2252" y="446"/>
                </a:lnTo>
                <a:lnTo>
                  <a:pt x="2252" y="479"/>
                </a:lnTo>
                <a:lnTo>
                  <a:pt x="2252" y="537"/>
                </a:lnTo>
                <a:lnTo>
                  <a:pt x="2261" y="512"/>
                </a:lnTo>
                <a:lnTo>
                  <a:pt x="2261" y="454"/>
                </a:lnTo>
                <a:lnTo>
                  <a:pt x="2261" y="462"/>
                </a:lnTo>
                <a:lnTo>
                  <a:pt x="2261" y="504"/>
                </a:lnTo>
                <a:lnTo>
                  <a:pt x="2261" y="512"/>
                </a:lnTo>
                <a:lnTo>
                  <a:pt x="2261" y="487"/>
                </a:lnTo>
                <a:lnTo>
                  <a:pt x="2261" y="479"/>
                </a:lnTo>
                <a:lnTo>
                  <a:pt x="2271" y="470"/>
                </a:lnTo>
                <a:lnTo>
                  <a:pt x="2271" y="495"/>
                </a:lnTo>
                <a:lnTo>
                  <a:pt x="2271" y="479"/>
                </a:lnTo>
                <a:lnTo>
                  <a:pt x="2271" y="487"/>
                </a:lnTo>
                <a:lnTo>
                  <a:pt x="2281" y="470"/>
                </a:lnTo>
                <a:lnTo>
                  <a:pt x="2281" y="462"/>
                </a:lnTo>
                <a:lnTo>
                  <a:pt x="2281" y="487"/>
                </a:lnTo>
                <a:lnTo>
                  <a:pt x="2281" y="462"/>
                </a:lnTo>
                <a:lnTo>
                  <a:pt x="2281" y="479"/>
                </a:lnTo>
                <a:lnTo>
                  <a:pt x="2291" y="446"/>
                </a:lnTo>
                <a:lnTo>
                  <a:pt x="2291" y="429"/>
                </a:lnTo>
                <a:lnTo>
                  <a:pt x="2291" y="470"/>
                </a:lnTo>
                <a:lnTo>
                  <a:pt x="2291" y="495"/>
                </a:lnTo>
                <a:lnTo>
                  <a:pt x="2291" y="487"/>
                </a:lnTo>
                <a:lnTo>
                  <a:pt x="2291" y="520"/>
                </a:lnTo>
                <a:lnTo>
                  <a:pt x="2291" y="462"/>
                </a:lnTo>
                <a:lnTo>
                  <a:pt x="2300" y="470"/>
                </a:lnTo>
                <a:lnTo>
                  <a:pt x="2300" y="504"/>
                </a:lnTo>
                <a:lnTo>
                  <a:pt x="2300" y="512"/>
                </a:lnTo>
                <a:lnTo>
                  <a:pt x="2300" y="479"/>
                </a:lnTo>
                <a:lnTo>
                  <a:pt x="2300" y="495"/>
                </a:lnTo>
                <a:lnTo>
                  <a:pt x="2300" y="487"/>
                </a:lnTo>
                <a:lnTo>
                  <a:pt x="2300" y="479"/>
                </a:lnTo>
                <a:lnTo>
                  <a:pt x="2310" y="504"/>
                </a:lnTo>
                <a:lnTo>
                  <a:pt x="2310" y="537"/>
                </a:lnTo>
                <a:lnTo>
                  <a:pt x="2310" y="487"/>
                </a:lnTo>
                <a:lnTo>
                  <a:pt x="2310" y="462"/>
                </a:lnTo>
                <a:lnTo>
                  <a:pt x="2310" y="479"/>
                </a:lnTo>
                <a:lnTo>
                  <a:pt x="2310" y="487"/>
                </a:lnTo>
                <a:lnTo>
                  <a:pt x="2310" y="437"/>
                </a:lnTo>
                <a:lnTo>
                  <a:pt x="2320" y="421"/>
                </a:lnTo>
                <a:lnTo>
                  <a:pt x="2320" y="487"/>
                </a:lnTo>
                <a:lnTo>
                  <a:pt x="2320" y="512"/>
                </a:lnTo>
                <a:lnTo>
                  <a:pt x="2320" y="495"/>
                </a:lnTo>
                <a:lnTo>
                  <a:pt x="2320" y="487"/>
                </a:lnTo>
                <a:lnTo>
                  <a:pt x="2320" y="537"/>
                </a:lnTo>
                <a:lnTo>
                  <a:pt x="2320" y="512"/>
                </a:lnTo>
                <a:lnTo>
                  <a:pt x="2320" y="504"/>
                </a:lnTo>
                <a:lnTo>
                  <a:pt x="2329" y="504"/>
                </a:lnTo>
                <a:lnTo>
                  <a:pt x="2329" y="528"/>
                </a:lnTo>
                <a:lnTo>
                  <a:pt x="2329" y="553"/>
                </a:lnTo>
                <a:lnTo>
                  <a:pt x="2329" y="528"/>
                </a:lnTo>
                <a:lnTo>
                  <a:pt x="2329" y="537"/>
                </a:lnTo>
                <a:lnTo>
                  <a:pt x="2329" y="504"/>
                </a:lnTo>
                <a:lnTo>
                  <a:pt x="2339" y="537"/>
                </a:lnTo>
                <a:lnTo>
                  <a:pt x="2339" y="545"/>
                </a:lnTo>
                <a:lnTo>
                  <a:pt x="2339" y="578"/>
                </a:lnTo>
                <a:lnTo>
                  <a:pt x="2339" y="553"/>
                </a:lnTo>
                <a:lnTo>
                  <a:pt x="2339" y="504"/>
                </a:lnTo>
                <a:lnTo>
                  <a:pt x="2339" y="462"/>
                </a:lnTo>
                <a:lnTo>
                  <a:pt x="2339" y="545"/>
                </a:lnTo>
                <a:lnTo>
                  <a:pt x="2349" y="512"/>
                </a:lnTo>
                <a:lnTo>
                  <a:pt x="2349" y="537"/>
                </a:lnTo>
                <a:lnTo>
                  <a:pt x="2349" y="570"/>
                </a:lnTo>
                <a:lnTo>
                  <a:pt x="2349" y="595"/>
                </a:lnTo>
                <a:lnTo>
                  <a:pt x="2349" y="545"/>
                </a:lnTo>
                <a:lnTo>
                  <a:pt x="2349" y="553"/>
                </a:lnTo>
                <a:lnTo>
                  <a:pt x="2349" y="570"/>
                </a:lnTo>
                <a:lnTo>
                  <a:pt x="2358" y="537"/>
                </a:lnTo>
                <a:lnTo>
                  <a:pt x="2358" y="586"/>
                </a:lnTo>
                <a:lnTo>
                  <a:pt x="2358" y="528"/>
                </a:lnTo>
                <a:lnTo>
                  <a:pt x="2358" y="537"/>
                </a:lnTo>
                <a:lnTo>
                  <a:pt x="2358" y="570"/>
                </a:lnTo>
                <a:lnTo>
                  <a:pt x="2358" y="603"/>
                </a:lnTo>
                <a:lnTo>
                  <a:pt x="2358" y="595"/>
                </a:lnTo>
                <a:lnTo>
                  <a:pt x="2358" y="562"/>
                </a:lnTo>
                <a:lnTo>
                  <a:pt x="2368" y="553"/>
                </a:lnTo>
                <a:lnTo>
                  <a:pt x="2368" y="595"/>
                </a:lnTo>
                <a:lnTo>
                  <a:pt x="2368" y="653"/>
                </a:lnTo>
                <a:lnTo>
                  <a:pt x="2368" y="636"/>
                </a:lnTo>
                <a:lnTo>
                  <a:pt x="2368" y="487"/>
                </a:lnTo>
                <a:lnTo>
                  <a:pt x="2368" y="537"/>
                </a:lnTo>
                <a:lnTo>
                  <a:pt x="2368" y="603"/>
                </a:lnTo>
                <a:lnTo>
                  <a:pt x="2368" y="562"/>
                </a:lnTo>
                <a:lnTo>
                  <a:pt x="2378" y="562"/>
                </a:lnTo>
                <a:lnTo>
                  <a:pt x="2378" y="528"/>
                </a:lnTo>
                <a:lnTo>
                  <a:pt x="2378" y="520"/>
                </a:lnTo>
                <a:lnTo>
                  <a:pt x="2378" y="586"/>
                </a:lnTo>
                <a:lnTo>
                  <a:pt x="2378" y="570"/>
                </a:lnTo>
                <a:lnTo>
                  <a:pt x="2378" y="578"/>
                </a:lnTo>
                <a:lnTo>
                  <a:pt x="2378" y="504"/>
                </a:lnTo>
                <a:lnTo>
                  <a:pt x="2387" y="537"/>
                </a:lnTo>
                <a:lnTo>
                  <a:pt x="2387" y="619"/>
                </a:lnTo>
                <a:lnTo>
                  <a:pt x="2387" y="653"/>
                </a:lnTo>
                <a:lnTo>
                  <a:pt x="2387" y="586"/>
                </a:lnTo>
                <a:lnTo>
                  <a:pt x="2387" y="545"/>
                </a:lnTo>
                <a:lnTo>
                  <a:pt x="2387" y="528"/>
                </a:lnTo>
                <a:lnTo>
                  <a:pt x="2387" y="578"/>
                </a:lnTo>
                <a:lnTo>
                  <a:pt x="2387" y="562"/>
                </a:lnTo>
                <a:lnTo>
                  <a:pt x="2397" y="603"/>
                </a:lnTo>
                <a:lnTo>
                  <a:pt x="2397" y="578"/>
                </a:lnTo>
                <a:lnTo>
                  <a:pt x="2397" y="553"/>
                </a:lnTo>
                <a:lnTo>
                  <a:pt x="2397" y="603"/>
                </a:lnTo>
                <a:lnTo>
                  <a:pt x="2397" y="570"/>
                </a:lnTo>
                <a:lnTo>
                  <a:pt x="2397" y="545"/>
                </a:lnTo>
                <a:lnTo>
                  <a:pt x="2397" y="553"/>
                </a:lnTo>
                <a:lnTo>
                  <a:pt x="2397" y="570"/>
                </a:lnTo>
                <a:lnTo>
                  <a:pt x="2397" y="578"/>
                </a:lnTo>
                <a:lnTo>
                  <a:pt x="2407" y="595"/>
                </a:lnTo>
                <a:lnTo>
                  <a:pt x="2407" y="619"/>
                </a:lnTo>
                <a:lnTo>
                  <a:pt x="2407" y="684"/>
                </a:lnTo>
                <a:lnTo>
                  <a:pt x="2407" y="619"/>
                </a:lnTo>
                <a:lnTo>
                  <a:pt x="2407" y="644"/>
                </a:lnTo>
                <a:lnTo>
                  <a:pt x="2407" y="726"/>
                </a:lnTo>
                <a:lnTo>
                  <a:pt x="2407" y="619"/>
                </a:lnTo>
                <a:lnTo>
                  <a:pt x="2407" y="603"/>
                </a:lnTo>
                <a:lnTo>
                  <a:pt x="2407" y="628"/>
                </a:lnTo>
                <a:lnTo>
                  <a:pt x="2416" y="611"/>
                </a:lnTo>
                <a:lnTo>
                  <a:pt x="2416" y="578"/>
                </a:lnTo>
                <a:lnTo>
                  <a:pt x="2416" y="570"/>
                </a:lnTo>
                <a:lnTo>
                  <a:pt x="2416" y="578"/>
                </a:lnTo>
                <a:lnTo>
                  <a:pt x="2416" y="520"/>
                </a:lnTo>
                <a:lnTo>
                  <a:pt x="2416" y="528"/>
                </a:lnTo>
                <a:lnTo>
                  <a:pt x="2416" y="578"/>
                </a:lnTo>
                <a:lnTo>
                  <a:pt x="2416" y="619"/>
                </a:lnTo>
                <a:lnTo>
                  <a:pt x="2416" y="636"/>
                </a:lnTo>
                <a:lnTo>
                  <a:pt x="2426" y="669"/>
                </a:lnTo>
                <a:lnTo>
                  <a:pt x="2426" y="644"/>
                </a:lnTo>
                <a:lnTo>
                  <a:pt x="2426" y="603"/>
                </a:lnTo>
                <a:lnTo>
                  <a:pt x="2426" y="595"/>
                </a:lnTo>
                <a:lnTo>
                  <a:pt x="2426" y="669"/>
                </a:lnTo>
                <a:lnTo>
                  <a:pt x="2426" y="636"/>
                </a:lnTo>
                <a:lnTo>
                  <a:pt x="2426" y="611"/>
                </a:lnTo>
                <a:lnTo>
                  <a:pt x="2426" y="628"/>
                </a:lnTo>
                <a:lnTo>
                  <a:pt x="2436" y="619"/>
                </a:lnTo>
                <a:lnTo>
                  <a:pt x="2436" y="595"/>
                </a:lnTo>
                <a:lnTo>
                  <a:pt x="2436" y="628"/>
                </a:lnTo>
                <a:lnTo>
                  <a:pt x="2436" y="570"/>
                </a:lnTo>
                <a:lnTo>
                  <a:pt x="2436" y="562"/>
                </a:lnTo>
                <a:lnTo>
                  <a:pt x="2436" y="603"/>
                </a:lnTo>
                <a:lnTo>
                  <a:pt x="2436" y="562"/>
                </a:lnTo>
                <a:lnTo>
                  <a:pt x="2436" y="603"/>
                </a:lnTo>
                <a:lnTo>
                  <a:pt x="2445" y="636"/>
                </a:lnTo>
                <a:lnTo>
                  <a:pt x="2445" y="644"/>
                </a:lnTo>
                <a:lnTo>
                  <a:pt x="2445" y="586"/>
                </a:lnTo>
                <a:lnTo>
                  <a:pt x="2445" y="628"/>
                </a:lnTo>
                <a:lnTo>
                  <a:pt x="2445" y="676"/>
                </a:lnTo>
                <a:lnTo>
                  <a:pt x="2445" y="644"/>
                </a:lnTo>
                <a:lnTo>
                  <a:pt x="2445" y="628"/>
                </a:lnTo>
                <a:lnTo>
                  <a:pt x="2445" y="693"/>
                </a:lnTo>
                <a:lnTo>
                  <a:pt x="2445" y="751"/>
                </a:lnTo>
                <a:lnTo>
                  <a:pt x="2455" y="701"/>
                </a:lnTo>
                <a:lnTo>
                  <a:pt x="2455" y="726"/>
                </a:lnTo>
                <a:lnTo>
                  <a:pt x="2455" y="751"/>
                </a:lnTo>
                <a:lnTo>
                  <a:pt x="2455" y="693"/>
                </a:lnTo>
                <a:lnTo>
                  <a:pt x="2455" y="669"/>
                </a:lnTo>
                <a:lnTo>
                  <a:pt x="2455" y="767"/>
                </a:lnTo>
                <a:lnTo>
                  <a:pt x="2455" y="759"/>
                </a:lnTo>
                <a:lnTo>
                  <a:pt x="2455" y="717"/>
                </a:lnTo>
                <a:lnTo>
                  <a:pt x="2465" y="775"/>
                </a:lnTo>
                <a:lnTo>
                  <a:pt x="2465" y="751"/>
                </a:lnTo>
                <a:lnTo>
                  <a:pt x="2465" y="734"/>
                </a:lnTo>
                <a:lnTo>
                  <a:pt x="2465" y="684"/>
                </a:lnTo>
                <a:lnTo>
                  <a:pt x="2465" y="693"/>
                </a:lnTo>
                <a:lnTo>
                  <a:pt x="2465" y="701"/>
                </a:lnTo>
                <a:lnTo>
                  <a:pt x="2465" y="734"/>
                </a:lnTo>
                <a:lnTo>
                  <a:pt x="2465" y="742"/>
                </a:lnTo>
                <a:lnTo>
                  <a:pt x="2465" y="676"/>
                </a:lnTo>
                <a:lnTo>
                  <a:pt x="2465" y="684"/>
                </a:lnTo>
                <a:lnTo>
                  <a:pt x="2475" y="775"/>
                </a:lnTo>
                <a:lnTo>
                  <a:pt x="2475" y="709"/>
                </a:lnTo>
                <a:lnTo>
                  <a:pt x="2475" y="693"/>
                </a:lnTo>
                <a:lnTo>
                  <a:pt x="2475" y="701"/>
                </a:lnTo>
                <a:lnTo>
                  <a:pt x="2475" y="676"/>
                </a:lnTo>
                <a:lnTo>
                  <a:pt x="2475" y="717"/>
                </a:lnTo>
                <a:lnTo>
                  <a:pt x="2475" y="775"/>
                </a:lnTo>
                <a:lnTo>
                  <a:pt x="2475" y="792"/>
                </a:lnTo>
                <a:lnTo>
                  <a:pt x="2475" y="759"/>
                </a:lnTo>
                <a:lnTo>
                  <a:pt x="2475" y="669"/>
                </a:lnTo>
                <a:lnTo>
                  <a:pt x="2475" y="825"/>
                </a:lnTo>
                <a:lnTo>
                  <a:pt x="2484" y="991"/>
                </a:lnTo>
                <a:lnTo>
                  <a:pt x="2484" y="751"/>
                </a:lnTo>
                <a:lnTo>
                  <a:pt x="2484" y="784"/>
                </a:lnTo>
                <a:lnTo>
                  <a:pt x="2484" y="751"/>
                </a:lnTo>
                <a:lnTo>
                  <a:pt x="2484" y="717"/>
                </a:lnTo>
                <a:lnTo>
                  <a:pt x="2484" y="817"/>
                </a:lnTo>
                <a:lnTo>
                  <a:pt x="2484" y="875"/>
                </a:lnTo>
                <a:lnTo>
                  <a:pt x="2484" y="775"/>
                </a:lnTo>
                <a:lnTo>
                  <a:pt x="2484" y="742"/>
                </a:lnTo>
                <a:lnTo>
                  <a:pt x="2484" y="751"/>
                </a:lnTo>
                <a:lnTo>
                  <a:pt x="2484" y="775"/>
                </a:lnTo>
                <a:lnTo>
                  <a:pt x="2494" y="858"/>
                </a:lnTo>
                <a:lnTo>
                  <a:pt x="2494" y="875"/>
                </a:lnTo>
                <a:lnTo>
                  <a:pt x="2494" y="751"/>
                </a:lnTo>
                <a:lnTo>
                  <a:pt x="2494" y="775"/>
                </a:lnTo>
                <a:lnTo>
                  <a:pt x="2494" y="825"/>
                </a:lnTo>
                <a:lnTo>
                  <a:pt x="2494" y="817"/>
                </a:lnTo>
                <a:lnTo>
                  <a:pt x="2494" y="891"/>
                </a:lnTo>
                <a:lnTo>
                  <a:pt x="2494" y="875"/>
                </a:lnTo>
                <a:lnTo>
                  <a:pt x="2494" y="900"/>
                </a:lnTo>
                <a:lnTo>
                  <a:pt x="2494" y="883"/>
                </a:lnTo>
                <a:lnTo>
                  <a:pt x="2504" y="858"/>
                </a:lnTo>
                <a:lnTo>
                  <a:pt x="2504" y="842"/>
                </a:lnTo>
                <a:lnTo>
                  <a:pt x="2504" y="908"/>
                </a:lnTo>
                <a:lnTo>
                  <a:pt x="2504" y="900"/>
                </a:lnTo>
                <a:lnTo>
                  <a:pt x="2504" y="883"/>
                </a:lnTo>
                <a:lnTo>
                  <a:pt x="2504" y="1057"/>
                </a:lnTo>
                <a:lnTo>
                  <a:pt x="2504" y="966"/>
                </a:lnTo>
                <a:lnTo>
                  <a:pt x="2504" y="983"/>
                </a:lnTo>
                <a:lnTo>
                  <a:pt x="2504" y="941"/>
                </a:lnTo>
                <a:lnTo>
                  <a:pt x="2504" y="991"/>
                </a:lnTo>
                <a:lnTo>
                  <a:pt x="2504" y="1016"/>
                </a:lnTo>
                <a:lnTo>
                  <a:pt x="2513" y="1007"/>
                </a:lnTo>
                <a:lnTo>
                  <a:pt x="2513" y="1016"/>
                </a:lnTo>
                <a:lnTo>
                  <a:pt x="2513" y="1049"/>
                </a:lnTo>
                <a:lnTo>
                  <a:pt x="2513" y="1057"/>
                </a:lnTo>
                <a:lnTo>
                  <a:pt x="2513" y="1024"/>
                </a:lnTo>
                <a:lnTo>
                  <a:pt x="2513" y="974"/>
                </a:lnTo>
                <a:lnTo>
                  <a:pt x="2513" y="966"/>
                </a:lnTo>
                <a:lnTo>
                  <a:pt x="2513" y="991"/>
                </a:lnTo>
                <a:lnTo>
                  <a:pt x="2513" y="1057"/>
                </a:lnTo>
                <a:lnTo>
                  <a:pt x="2513" y="1115"/>
                </a:lnTo>
                <a:lnTo>
                  <a:pt x="2513" y="1205"/>
                </a:lnTo>
                <a:lnTo>
                  <a:pt x="2523" y="1196"/>
                </a:lnTo>
                <a:lnTo>
                  <a:pt x="2523" y="1263"/>
                </a:lnTo>
                <a:lnTo>
                  <a:pt x="2523" y="1288"/>
                </a:lnTo>
                <a:lnTo>
                  <a:pt x="2523" y="1246"/>
                </a:lnTo>
                <a:lnTo>
                  <a:pt x="2523" y="1288"/>
                </a:lnTo>
                <a:lnTo>
                  <a:pt x="2523" y="1428"/>
                </a:lnTo>
                <a:lnTo>
                  <a:pt x="2523" y="1536"/>
                </a:lnTo>
                <a:lnTo>
                  <a:pt x="2523" y="1387"/>
                </a:lnTo>
                <a:lnTo>
                  <a:pt x="2523" y="1312"/>
                </a:lnTo>
                <a:lnTo>
                  <a:pt x="2523" y="1453"/>
                </a:lnTo>
                <a:lnTo>
                  <a:pt x="2523" y="1503"/>
                </a:lnTo>
                <a:lnTo>
                  <a:pt x="2533" y="1337"/>
                </a:lnTo>
                <a:lnTo>
                  <a:pt x="2533" y="1173"/>
                </a:lnTo>
                <a:lnTo>
                  <a:pt x="2533" y="1107"/>
                </a:lnTo>
                <a:lnTo>
                  <a:pt x="2533" y="1115"/>
                </a:lnTo>
                <a:lnTo>
                  <a:pt x="2533" y="1057"/>
                </a:lnTo>
                <a:lnTo>
                  <a:pt x="2533" y="1123"/>
                </a:lnTo>
                <a:lnTo>
                  <a:pt x="2533" y="1082"/>
                </a:lnTo>
                <a:lnTo>
                  <a:pt x="2533" y="999"/>
                </a:lnTo>
                <a:lnTo>
                  <a:pt x="2533" y="1016"/>
                </a:lnTo>
                <a:lnTo>
                  <a:pt x="2533" y="867"/>
                </a:lnTo>
                <a:lnTo>
                  <a:pt x="2533" y="916"/>
                </a:lnTo>
                <a:lnTo>
                  <a:pt x="2533" y="900"/>
                </a:lnTo>
                <a:lnTo>
                  <a:pt x="2542" y="867"/>
                </a:lnTo>
                <a:lnTo>
                  <a:pt x="2542" y="833"/>
                </a:lnTo>
                <a:lnTo>
                  <a:pt x="2542" y="792"/>
                </a:lnTo>
                <a:lnTo>
                  <a:pt x="2542" y="800"/>
                </a:lnTo>
                <a:lnTo>
                  <a:pt x="2542" y="759"/>
                </a:lnTo>
                <a:lnTo>
                  <a:pt x="2542" y="800"/>
                </a:lnTo>
                <a:lnTo>
                  <a:pt x="2542" y="825"/>
                </a:lnTo>
                <a:lnTo>
                  <a:pt x="2542" y="858"/>
                </a:lnTo>
                <a:lnTo>
                  <a:pt x="2542" y="883"/>
                </a:lnTo>
                <a:lnTo>
                  <a:pt x="2542" y="850"/>
                </a:lnTo>
                <a:lnTo>
                  <a:pt x="2542" y="792"/>
                </a:lnTo>
                <a:lnTo>
                  <a:pt x="2542" y="784"/>
                </a:lnTo>
                <a:lnTo>
                  <a:pt x="2552" y="775"/>
                </a:lnTo>
                <a:lnTo>
                  <a:pt x="2552" y="916"/>
                </a:lnTo>
                <a:lnTo>
                  <a:pt x="2552" y="941"/>
                </a:lnTo>
                <a:lnTo>
                  <a:pt x="2552" y="817"/>
                </a:lnTo>
                <a:lnTo>
                  <a:pt x="2552" y="825"/>
                </a:lnTo>
                <a:lnTo>
                  <a:pt x="2552" y="842"/>
                </a:lnTo>
                <a:lnTo>
                  <a:pt x="2552" y="858"/>
                </a:lnTo>
                <a:lnTo>
                  <a:pt x="2552" y="908"/>
                </a:lnTo>
                <a:lnTo>
                  <a:pt x="2552" y="916"/>
                </a:lnTo>
                <a:lnTo>
                  <a:pt x="2552" y="867"/>
                </a:lnTo>
                <a:lnTo>
                  <a:pt x="2552" y="883"/>
                </a:lnTo>
                <a:lnTo>
                  <a:pt x="2552" y="891"/>
                </a:lnTo>
                <a:lnTo>
                  <a:pt x="2562" y="958"/>
                </a:lnTo>
                <a:lnTo>
                  <a:pt x="2562" y="991"/>
                </a:lnTo>
                <a:lnTo>
                  <a:pt x="2562" y="900"/>
                </a:lnTo>
                <a:lnTo>
                  <a:pt x="2562" y="767"/>
                </a:lnTo>
                <a:lnTo>
                  <a:pt x="2562" y="825"/>
                </a:lnTo>
                <a:lnTo>
                  <a:pt x="2562" y="966"/>
                </a:lnTo>
                <a:lnTo>
                  <a:pt x="2562" y="999"/>
                </a:lnTo>
                <a:lnTo>
                  <a:pt x="2562" y="891"/>
                </a:lnTo>
                <a:lnTo>
                  <a:pt x="2562" y="900"/>
                </a:lnTo>
                <a:lnTo>
                  <a:pt x="2562" y="891"/>
                </a:lnTo>
                <a:lnTo>
                  <a:pt x="2562" y="916"/>
                </a:lnTo>
                <a:lnTo>
                  <a:pt x="2562" y="983"/>
                </a:lnTo>
                <a:lnTo>
                  <a:pt x="2562" y="949"/>
                </a:lnTo>
                <a:lnTo>
                  <a:pt x="2571" y="991"/>
                </a:lnTo>
                <a:lnTo>
                  <a:pt x="2571" y="1024"/>
                </a:lnTo>
                <a:lnTo>
                  <a:pt x="2571" y="958"/>
                </a:lnTo>
                <a:lnTo>
                  <a:pt x="2571" y="933"/>
                </a:lnTo>
                <a:lnTo>
                  <a:pt x="2571" y="916"/>
                </a:lnTo>
                <a:lnTo>
                  <a:pt x="2571" y="958"/>
                </a:lnTo>
                <a:lnTo>
                  <a:pt x="2571" y="1024"/>
                </a:lnTo>
                <a:lnTo>
                  <a:pt x="2571" y="1082"/>
                </a:lnTo>
                <a:lnTo>
                  <a:pt x="2571" y="1140"/>
                </a:lnTo>
                <a:lnTo>
                  <a:pt x="2571" y="1238"/>
                </a:lnTo>
                <a:lnTo>
                  <a:pt x="2571" y="1156"/>
                </a:lnTo>
                <a:lnTo>
                  <a:pt x="2571" y="1188"/>
                </a:lnTo>
                <a:lnTo>
                  <a:pt x="2571" y="1205"/>
                </a:lnTo>
                <a:lnTo>
                  <a:pt x="2581" y="1221"/>
                </a:lnTo>
                <a:lnTo>
                  <a:pt x="2581" y="1082"/>
                </a:lnTo>
                <a:lnTo>
                  <a:pt x="2581" y="1057"/>
                </a:lnTo>
                <a:lnTo>
                  <a:pt x="2581" y="1098"/>
                </a:lnTo>
                <a:lnTo>
                  <a:pt x="2581" y="1107"/>
                </a:lnTo>
                <a:lnTo>
                  <a:pt x="2581" y="1082"/>
                </a:lnTo>
                <a:lnTo>
                  <a:pt x="2581" y="1132"/>
                </a:lnTo>
                <a:lnTo>
                  <a:pt x="2581" y="1370"/>
                </a:lnTo>
                <a:lnTo>
                  <a:pt x="2581" y="1321"/>
                </a:lnTo>
                <a:lnTo>
                  <a:pt x="2581" y="1279"/>
                </a:lnTo>
                <a:lnTo>
                  <a:pt x="2581" y="1221"/>
                </a:lnTo>
                <a:lnTo>
                  <a:pt x="2581" y="1115"/>
                </a:lnTo>
                <a:lnTo>
                  <a:pt x="2581" y="1196"/>
                </a:lnTo>
                <a:lnTo>
                  <a:pt x="2581" y="1279"/>
                </a:lnTo>
                <a:lnTo>
                  <a:pt x="2591" y="1254"/>
                </a:lnTo>
                <a:lnTo>
                  <a:pt x="2591" y="1196"/>
                </a:lnTo>
                <a:lnTo>
                  <a:pt x="2591" y="1098"/>
                </a:lnTo>
                <a:lnTo>
                  <a:pt x="2591" y="1148"/>
                </a:lnTo>
                <a:lnTo>
                  <a:pt x="2591" y="1246"/>
                </a:lnTo>
                <a:lnTo>
                  <a:pt x="2591" y="1321"/>
                </a:lnTo>
                <a:lnTo>
                  <a:pt x="2591" y="1205"/>
                </a:lnTo>
                <a:lnTo>
                  <a:pt x="2591" y="875"/>
                </a:lnTo>
                <a:lnTo>
                  <a:pt x="2591" y="759"/>
                </a:lnTo>
                <a:lnTo>
                  <a:pt x="2591" y="958"/>
                </a:lnTo>
                <a:lnTo>
                  <a:pt x="2591" y="1916"/>
                </a:lnTo>
                <a:lnTo>
                  <a:pt x="2591" y="1379"/>
                </a:lnTo>
                <a:lnTo>
                  <a:pt x="2591" y="1288"/>
                </a:lnTo>
                <a:lnTo>
                  <a:pt x="2591" y="1312"/>
                </a:lnTo>
                <a:lnTo>
                  <a:pt x="2591" y="1420"/>
                </a:lnTo>
                <a:lnTo>
                  <a:pt x="2600" y="1362"/>
                </a:lnTo>
                <a:lnTo>
                  <a:pt x="2600" y="1329"/>
                </a:lnTo>
                <a:lnTo>
                  <a:pt x="2600" y="1486"/>
                </a:lnTo>
                <a:lnTo>
                  <a:pt x="2600" y="1709"/>
                </a:lnTo>
                <a:lnTo>
                  <a:pt x="2600" y="1263"/>
                </a:lnTo>
                <a:lnTo>
                  <a:pt x="2600" y="916"/>
                </a:lnTo>
                <a:lnTo>
                  <a:pt x="2600" y="1049"/>
                </a:lnTo>
                <a:lnTo>
                  <a:pt x="2600" y="1016"/>
                </a:lnTo>
                <a:lnTo>
                  <a:pt x="2600" y="1024"/>
                </a:lnTo>
                <a:lnTo>
                  <a:pt x="2600" y="1082"/>
                </a:lnTo>
                <a:lnTo>
                  <a:pt x="2600" y="1098"/>
                </a:lnTo>
                <a:lnTo>
                  <a:pt x="2600" y="1107"/>
                </a:lnTo>
                <a:lnTo>
                  <a:pt x="2600" y="1140"/>
                </a:lnTo>
                <a:lnTo>
                  <a:pt x="2610" y="1238"/>
                </a:lnTo>
                <a:lnTo>
                  <a:pt x="2610" y="1140"/>
                </a:lnTo>
                <a:lnTo>
                  <a:pt x="2610" y="1132"/>
                </a:lnTo>
                <a:lnTo>
                  <a:pt x="2610" y="1065"/>
                </a:lnTo>
                <a:lnTo>
                  <a:pt x="2610" y="1074"/>
                </a:lnTo>
                <a:lnTo>
                  <a:pt x="2610" y="1123"/>
                </a:lnTo>
                <a:lnTo>
                  <a:pt x="2610" y="1140"/>
                </a:lnTo>
                <a:lnTo>
                  <a:pt x="2610" y="1024"/>
                </a:lnTo>
                <a:lnTo>
                  <a:pt x="2610" y="1057"/>
                </a:lnTo>
                <a:lnTo>
                  <a:pt x="2610" y="1082"/>
                </a:lnTo>
                <a:lnTo>
                  <a:pt x="2610" y="1132"/>
                </a:lnTo>
                <a:lnTo>
                  <a:pt x="2610" y="1165"/>
                </a:lnTo>
                <a:lnTo>
                  <a:pt x="2610" y="1115"/>
                </a:lnTo>
                <a:lnTo>
                  <a:pt x="2610" y="1123"/>
                </a:lnTo>
                <a:lnTo>
                  <a:pt x="2610" y="1107"/>
                </a:lnTo>
                <a:lnTo>
                  <a:pt x="2610" y="1065"/>
                </a:lnTo>
                <a:lnTo>
                  <a:pt x="2620" y="1221"/>
                </a:lnTo>
                <a:lnTo>
                  <a:pt x="2620" y="1049"/>
                </a:lnTo>
                <a:lnTo>
                  <a:pt x="2620" y="958"/>
                </a:lnTo>
                <a:lnTo>
                  <a:pt x="2620" y="991"/>
                </a:lnTo>
                <a:lnTo>
                  <a:pt x="2620" y="1007"/>
                </a:lnTo>
                <a:lnTo>
                  <a:pt x="2620" y="941"/>
                </a:lnTo>
                <a:lnTo>
                  <a:pt x="2620" y="883"/>
                </a:lnTo>
                <a:lnTo>
                  <a:pt x="2620" y="941"/>
                </a:lnTo>
                <a:lnTo>
                  <a:pt x="2620" y="1057"/>
                </a:lnTo>
                <a:lnTo>
                  <a:pt x="2620" y="999"/>
                </a:lnTo>
                <a:lnTo>
                  <a:pt x="2620" y="941"/>
                </a:lnTo>
                <a:lnTo>
                  <a:pt x="2620" y="916"/>
                </a:lnTo>
                <a:lnTo>
                  <a:pt x="2620" y="958"/>
                </a:lnTo>
                <a:lnTo>
                  <a:pt x="2620" y="966"/>
                </a:lnTo>
                <a:lnTo>
                  <a:pt x="2620" y="933"/>
                </a:lnTo>
                <a:lnTo>
                  <a:pt x="2629" y="933"/>
                </a:lnTo>
                <a:lnTo>
                  <a:pt x="2629" y="966"/>
                </a:lnTo>
                <a:lnTo>
                  <a:pt x="2629" y="991"/>
                </a:lnTo>
                <a:lnTo>
                  <a:pt x="2629" y="933"/>
                </a:lnTo>
                <a:lnTo>
                  <a:pt x="2629" y="858"/>
                </a:lnTo>
                <a:lnTo>
                  <a:pt x="2629" y="933"/>
                </a:lnTo>
                <a:lnTo>
                  <a:pt x="2629" y="867"/>
                </a:lnTo>
                <a:lnTo>
                  <a:pt x="2629" y="751"/>
                </a:lnTo>
                <a:lnTo>
                  <a:pt x="2629" y="833"/>
                </a:lnTo>
                <a:lnTo>
                  <a:pt x="2629" y="883"/>
                </a:lnTo>
                <a:lnTo>
                  <a:pt x="2629" y="966"/>
                </a:lnTo>
                <a:lnTo>
                  <a:pt x="2629" y="933"/>
                </a:lnTo>
                <a:lnTo>
                  <a:pt x="2629" y="908"/>
                </a:lnTo>
                <a:lnTo>
                  <a:pt x="2629" y="842"/>
                </a:lnTo>
                <a:lnTo>
                  <a:pt x="2629" y="916"/>
                </a:lnTo>
                <a:lnTo>
                  <a:pt x="2629" y="883"/>
                </a:lnTo>
                <a:lnTo>
                  <a:pt x="2639" y="867"/>
                </a:lnTo>
                <a:lnTo>
                  <a:pt x="2639" y="817"/>
                </a:lnTo>
                <a:lnTo>
                  <a:pt x="2639" y="800"/>
                </a:lnTo>
                <a:lnTo>
                  <a:pt x="2639" y="842"/>
                </a:lnTo>
                <a:lnTo>
                  <a:pt x="2639" y="891"/>
                </a:lnTo>
                <a:lnTo>
                  <a:pt x="2639" y="883"/>
                </a:lnTo>
                <a:lnTo>
                  <a:pt x="2639" y="767"/>
                </a:lnTo>
                <a:lnTo>
                  <a:pt x="2639" y="833"/>
                </a:lnTo>
                <a:lnTo>
                  <a:pt x="2639" y="842"/>
                </a:lnTo>
                <a:lnTo>
                  <a:pt x="2639" y="883"/>
                </a:lnTo>
                <a:lnTo>
                  <a:pt x="2639" y="817"/>
                </a:lnTo>
                <a:lnTo>
                  <a:pt x="2639" y="842"/>
                </a:lnTo>
                <a:lnTo>
                  <a:pt x="2639" y="883"/>
                </a:lnTo>
                <a:lnTo>
                  <a:pt x="2639" y="900"/>
                </a:lnTo>
                <a:lnTo>
                  <a:pt x="2639" y="941"/>
                </a:lnTo>
                <a:lnTo>
                  <a:pt x="2649" y="908"/>
                </a:lnTo>
                <a:lnTo>
                  <a:pt x="2649" y="941"/>
                </a:lnTo>
                <a:lnTo>
                  <a:pt x="2649" y="958"/>
                </a:lnTo>
                <a:lnTo>
                  <a:pt x="2649" y="916"/>
                </a:lnTo>
                <a:lnTo>
                  <a:pt x="2649" y="1032"/>
                </a:lnTo>
                <a:lnTo>
                  <a:pt x="2649" y="1098"/>
                </a:lnTo>
                <a:lnTo>
                  <a:pt x="2649" y="974"/>
                </a:lnTo>
                <a:lnTo>
                  <a:pt x="2649" y="991"/>
                </a:lnTo>
                <a:lnTo>
                  <a:pt x="2649" y="1107"/>
                </a:lnTo>
                <a:lnTo>
                  <a:pt x="2649" y="1082"/>
                </a:lnTo>
                <a:lnTo>
                  <a:pt x="2649" y="1074"/>
                </a:lnTo>
                <a:lnTo>
                  <a:pt x="2649" y="1065"/>
                </a:lnTo>
                <a:lnTo>
                  <a:pt x="2649" y="1123"/>
                </a:lnTo>
                <a:lnTo>
                  <a:pt x="2649" y="1279"/>
                </a:lnTo>
                <a:lnTo>
                  <a:pt x="2649" y="1387"/>
                </a:lnTo>
                <a:lnTo>
                  <a:pt x="2649" y="1123"/>
                </a:lnTo>
                <a:lnTo>
                  <a:pt x="2649" y="1065"/>
                </a:lnTo>
                <a:lnTo>
                  <a:pt x="2659" y="1140"/>
                </a:lnTo>
                <a:lnTo>
                  <a:pt x="2659" y="1470"/>
                </a:lnTo>
                <a:lnTo>
                  <a:pt x="2659" y="1791"/>
                </a:lnTo>
                <a:lnTo>
                  <a:pt x="2659" y="1420"/>
                </a:lnTo>
                <a:lnTo>
                  <a:pt x="2659" y="1428"/>
                </a:lnTo>
                <a:lnTo>
                  <a:pt x="2659" y="1717"/>
                </a:lnTo>
                <a:lnTo>
                  <a:pt x="2659" y="1495"/>
                </a:lnTo>
                <a:lnTo>
                  <a:pt x="2659" y="1362"/>
                </a:lnTo>
                <a:lnTo>
                  <a:pt x="2659" y="1470"/>
                </a:lnTo>
                <a:lnTo>
                  <a:pt x="2659" y="1279"/>
                </a:lnTo>
                <a:lnTo>
                  <a:pt x="2659" y="1437"/>
                </a:lnTo>
                <a:lnTo>
                  <a:pt x="2659" y="1329"/>
                </a:lnTo>
                <a:lnTo>
                  <a:pt x="2659" y="1188"/>
                </a:lnTo>
                <a:lnTo>
                  <a:pt x="2659" y="1246"/>
                </a:lnTo>
                <a:lnTo>
                  <a:pt x="2659" y="1196"/>
                </a:lnTo>
                <a:lnTo>
                  <a:pt x="2659" y="1132"/>
                </a:lnTo>
                <a:lnTo>
                  <a:pt x="2659" y="1098"/>
                </a:lnTo>
                <a:lnTo>
                  <a:pt x="2668" y="1132"/>
                </a:lnTo>
                <a:lnTo>
                  <a:pt x="2668" y="1271"/>
                </a:lnTo>
                <a:lnTo>
                  <a:pt x="2668" y="1213"/>
                </a:lnTo>
                <a:lnTo>
                  <a:pt x="2668" y="1188"/>
                </a:lnTo>
                <a:lnTo>
                  <a:pt x="2668" y="1173"/>
                </a:lnTo>
                <a:lnTo>
                  <a:pt x="2668" y="1148"/>
                </a:lnTo>
                <a:lnTo>
                  <a:pt x="2668" y="1115"/>
                </a:lnTo>
                <a:lnTo>
                  <a:pt x="2668" y="1032"/>
                </a:lnTo>
                <a:lnTo>
                  <a:pt x="2668" y="1082"/>
                </a:lnTo>
                <a:lnTo>
                  <a:pt x="2668" y="1156"/>
                </a:lnTo>
                <a:lnTo>
                  <a:pt x="2668" y="1140"/>
                </a:lnTo>
                <a:lnTo>
                  <a:pt x="2668" y="966"/>
                </a:lnTo>
                <a:lnTo>
                  <a:pt x="2668" y="1074"/>
                </a:lnTo>
                <a:lnTo>
                  <a:pt x="2668" y="1107"/>
                </a:lnTo>
                <a:lnTo>
                  <a:pt x="2668" y="966"/>
                </a:lnTo>
                <a:lnTo>
                  <a:pt x="2668" y="974"/>
                </a:lnTo>
                <a:lnTo>
                  <a:pt x="2668" y="1016"/>
                </a:lnTo>
                <a:lnTo>
                  <a:pt x="2678" y="925"/>
                </a:lnTo>
                <a:lnTo>
                  <a:pt x="2678" y="1065"/>
                </a:lnTo>
                <a:lnTo>
                  <a:pt x="2678" y="974"/>
                </a:lnTo>
                <a:lnTo>
                  <a:pt x="2678" y="850"/>
                </a:lnTo>
                <a:lnTo>
                  <a:pt x="2678" y="891"/>
                </a:lnTo>
                <a:lnTo>
                  <a:pt x="2678" y="900"/>
                </a:lnTo>
                <a:lnTo>
                  <a:pt x="2678" y="858"/>
                </a:lnTo>
                <a:lnTo>
                  <a:pt x="2678" y="767"/>
                </a:lnTo>
                <a:lnTo>
                  <a:pt x="2678" y="800"/>
                </a:lnTo>
                <a:lnTo>
                  <a:pt x="2678" y="734"/>
                </a:lnTo>
                <a:lnTo>
                  <a:pt x="2678" y="850"/>
                </a:lnTo>
                <a:lnTo>
                  <a:pt x="2678" y="908"/>
                </a:lnTo>
                <a:lnTo>
                  <a:pt x="2678" y="958"/>
                </a:lnTo>
                <a:lnTo>
                  <a:pt x="2678" y="966"/>
                </a:lnTo>
                <a:lnTo>
                  <a:pt x="2678" y="858"/>
                </a:lnTo>
                <a:lnTo>
                  <a:pt x="2678" y="726"/>
                </a:lnTo>
                <a:lnTo>
                  <a:pt x="2678" y="800"/>
                </a:lnTo>
                <a:lnTo>
                  <a:pt x="2688" y="850"/>
                </a:lnTo>
                <a:lnTo>
                  <a:pt x="2688" y="717"/>
                </a:lnTo>
                <a:lnTo>
                  <a:pt x="2688" y="726"/>
                </a:lnTo>
                <a:lnTo>
                  <a:pt x="2688" y="850"/>
                </a:lnTo>
                <a:lnTo>
                  <a:pt x="2688" y="883"/>
                </a:lnTo>
                <a:lnTo>
                  <a:pt x="2688" y="983"/>
                </a:lnTo>
                <a:lnTo>
                  <a:pt x="2688" y="1123"/>
                </a:lnTo>
                <a:lnTo>
                  <a:pt x="2688" y="983"/>
                </a:lnTo>
                <a:lnTo>
                  <a:pt x="2688" y="867"/>
                </a:lnTo>
                <a:lnTo>
                  <a:pt x="2688" y="800"/>
                </a:lnTo>
                <a:lnTo>
                  <a:pt x="2688" y="883"/>
                </a:lnTo>
                <a:lnTo>
                  <a:pt x="2688" y="825"/>
                </a:lnTo>
                <a:lnTo>
                  <a:pt x="2688" y="767"/>
                </a:lnTo>
                <a:lnTo>
                  <a:pt x="2688" y="817"/>
                </a:lnTo>
                <a:lnTo>
                  <a:pt x="2688" y="825"/>
                </a:lnTo>
                <a:lnTo>
                  <a:pt x="2688" y="693"/>
                </a:lnTo>
                <a:lnTo>
                  <a:pt x="2688" y="742"/>
                </a:lnTo>
                <a:lnTo>
                  <a:pt x="2688" y="784"/>
                </a:lnTo>
                <a:lnTo>
                  <a:pt x="2688" y="742"/>
                </a:lnTo>
                <a:lnTo>
                  <a:pt x="2697" y="825"/>
                </a:lnTo>
                <a:lnTo>
                  <a:pt x="2697" y="800"/>
                </a:lnTo>
                <a:lnTo>
                  <a:pt x="2697" y="883"/>
                </a:lnTo>
                <a:lnTo>
                  <a:pt x="2697" y="925"/>
                </a:lnTo>
                <a:lnTo>
                  <a:pt x="2697" y="949"/>
                </a:lnTo>
                <a:lnTo>
                  <a:pt x="2697" y="817"/>
                </a:lnTo>
                <a:lnTo>
                  <a:pt x="2697" y="925"/>
                </a:lnTo>
                <a:lnTo>
                  <a:pt x="2697" y="1007"/>
                </a:lnTo>
                <a:lnTo>
                  <a:pt x="2697" y="999"/>
                </a:lnTo>
                <a:lnTo>
                  <a:pt x="2697" y="825"/>
                </a:lnTo>
                <a:lnTo>
                  <a:pt x="2697" y="792"/>
                </a:lnTo>
                <a:lnTo>
                  <a:pt x="2697" y="867"/>
                </a:lnTo>
                <a:lnTo>
                  <a:pt x="2697" y="784"/>
                </a:lnTo>
                <a:lnTo>
                  <a:pt x="2697" y="883"/>
                </a:lnTo>
                <a:lnTo>
                  <a:pt x="2697" y="867"/>
                </a:lnTo>
                <a:lnTo>
                  <a:pt x="2697" y="842"/>
                </a:lnTo>
                <a:lnTo>
                  <a:pt x="2697" y="949"/>
                </a:lnTo>
                <a:lnTo>
                  <a:pt x="2697" y="850"/>
                </a:lnTo>
                <a:lnTo>
                  <a:pt x="2707" y="875"/>
                </a:lnTo>
                <a:lnTo>
                  <a:pt x="2707" y="759"/>
                </a:lnTo>
                <a:lnTo>
                  <a:pt x="2707" y="833"/>
                </a:lnTo>
                <a:lnTo>
                  <a:pt x="2707" y="949"/>
                </a:lnTo>
                <a:lnTo>
                  <a:pt x="2707" y="825"/>
                </a:lnTo>
                <a:lnTo>
                  <a:pt x="2707" y="809"/>
                </a:lnTo>
                <a:lnTo>
                  <a:pt x="2707" y="925"/>
                </a:lnTo>
                <a:lnTo>
                  <a:pt x="2707" y="817"/>
                </a:lnTo>
                <a:lnTo>
                  <a:pt x="2707" y="726"/>
                </a:lnTo>
                <a:lnTo>
                  <a:pt x="2707" y="661"/>
                </a:lnTo>
                <a:lnTo>
                  <a:pt x="2707" y="701"/>
                </a:lnTo>
                <a:lnTo>
                  <a:pt x="2707" y="784"/>
                </a:lnTo>
                <a:lnTo>
                  <a:pt x="2707" y="867"/>
                </a:lnTo>
                <a:lnTo>
                  <a:pt x="2707" y="792"/>
                </a:lnTo>
                <a:lnTo>
                  <a:pt x="2707" y="751"/>
                </a:lnTo>
                <a:lnTo>
                  <a:pt x="2707" y="817"/>
                </a:lnTo>
                <a:lnTo>
                  <a:pt x="2707" y="858"/>
                </a:lnTo>
                <a:lnTo>
                  <a:pt x="2717" y="867"/>
                </a:lnTo>
                <a:lnTo>
                  <a:pt x="2717" y="809"/>
                </a:lnTo>
                <a:lnTo>
                  <a:pt x="2717" y="858"/>
                </a:lnTo>
                <a:lnTo>
                  <a:pt x="2717" y="999"/>
                </a:lnTo>
                <a:lnTo>
                  <a:pt x="2717" y="958"/>
                </a:lnTo>
                <a:lnTo>
                  <a:pt x="2717" y="842"/>
                </a:lnTo>
                <a:lnTo>
                  <a:pt x="2717" y="916"/>
                </a:lnTo>
                <a:lnTo>
                  <a:pt x="2717" y="1007"/>
                </a:lnTo>
                <a:lnTo>
                  <a:pt x="2717" y="1024"/>
                </a:lnTo>
                <a:lnTo>
                  <a:pt x="2717" y="883"/>
                </a:lnTo>
                <a:lnTo>
                  <a:pt x="2717" y="891"/>
                </a:lnTo>
                <a:lnTo>
                  <a:pt x="2717" y="933"/>
                </a:lnTo>
                <a:lnTo>
                  <a:pt x="2717" y="916"/>
                </a:lnTo>
                <a:lnTo>
                  <a:pt x="2717" y="958"/>
                </a:lnTo>
                <a:lnTo>
                  <a:pt x="2717" y="891"/>
                </a:lnTo>
                <a:lnTo>
                  <a:pt x="2717" y="792"/>
                </a:lnTo>
                <a:lnTo>
                  <a:pt x="2717" y="867"/>
                </a:lnTo>
                <a:lnTo>
                  <a:pt x="2717" y="900"/>
                </a:lnTo>
                <a:lnTo>
                  <a:pt x="2717" y="1040"/>
                </a:lnTo>
                <a:lnTo>
                  <a:pt x="2726" y="941"/>
                </a:lnTo>
                <a:lnTo>
                  <a:pt x="2726" y="949"/>
                </a:lnTo>
                <a:lnTo>
                  <a:pt x="2726" y="875"/>
                </a:lnTo>
                <a:lnTo>
                  <a:pt x="2726" y="983"/>
                </a:lnTo>
                <a:lnTo>
                  <a:pt x="2726" y="949"/>
                </a:lnTo>
                <a:lnTo>
                  <a:pt x="2726" y="825"/>
                </a:lnTo>
                <a:lnTo>
                  <a:pt x="2726" y="908"/>
                </a:lnTo>
                <a:lnTo>
                  <a:pt x="2726" y="974"/>
                </a:lnTo>
                <a:lnTo>
                  <a:pt x="2726" y="999"/>
                </a:lnTo>
                <a:lnTo>
                  <a:pt x="2726" y="958"/>
                </a:lnTo>
                <a:lnTo>
                  <a:pt x="2726" y="983"/>
                </a:lnTo>
                <a:lnTo>
                  <a:pt x="2726" y="991"/>
                </a:lnTo>
                <a:lnTo>
                  <a:pt x="2726" y="817"/>
                </a:lnTo>
                <a:lnTo>
                  <a:pt x="2726" y="949"/>
                </a:lnTo>
                <a:lnTo>
                  <a:pt x="2726" y="842"/>
                </a:lnTo>
                <a:lnTo>
                  <a:pt x="2726" y="883"/>
                </a:lnTo>
                <a:lnTo>
                  <a:pt x="2726" y="966"/>
                </a:lnTo>
                <a:lnTo>
                  <a:pt x="2726" y="941"/>
                </a:lnTo>
                <a:lnTo>
                  <a:pt x="2726" y="949"/>
                </a:lnTo>
                <a:lnTo>
                  <a:pt x="2736" y="941"/>
                </a:lnTo>
                <a:lnTo>
                  <a:pt x="2736" y="966"/>
                </a:lnTo>
                <a:lnTo>
                  <a:pt x="2736" y="933"/>
                </a:lnTo>
                <a:lnTo>
                  <a:pt x="2736" y="941"/>
                </a:lnTo>
                <a:lnTo>
                  <a:pt x="2736" y="1007"/>
                </a:lnTo>
                <a:lnTo>
                  <a:pt x="2736" y="933"/>
                </a:lnTo>
                <a:lnTo>
                  <a:pt x="2736" y="916"/>
                </a:lnTo>
                <a:lnTo>
                  <a:pt x="2736" y="966"/>
                </a:lnTo>
                <a:lnTo>
                  <a:pt x="2736" y="925"/>
                </a:lnTo>
                <a:lnTo>
                  <a:pt x="2736" y="900"/>
                </a:lnTo>
                <a:lnTo>
                  <a:pt x="2736" y="1049"/>
                </a:lnTo>
                <a:lnTo>
                  <a:pt x="2736" y="991"/>
                </a:lnTo>
                <a:lnTo>
                  <a:pt x="2736" y="809"/>
                </a:lnTo>
                <a:lnTo>
                  <a:pt x="2736" y="1016"/>
                </a:lnTo>
                <a:lnTo>
                  <a:pt x="2736" y="966"/>
                </a:lnTo>
                <a:lnTo>
                  <a:pt x="2736" y="933"/>
                </a:lnTo>
                <a:lnTo>
                  <a:pt x="2736" y="875"/>
                </a:lnTo>
                <a:lnTo>
                  <a:pt x="2736" y="809"/>
                </a:lnTo>
                <a:lnTo>
                  <a:pt x="2736" y="734"/>
                </a:lnTo>
                <a:lnTo>
                  <a:pt x="2746" y="933"/>
                </a:lnTo>
                <a:lnTo>
                  <a:pt x="2746" y="941"/>
                </a:lnTo>
                <a:lnTo>
                  <a:pt x="2746" y="916"/>
                </a:lnTo>
                <a:lnTo>
                  <a:pt x="2746" y="983"/>
                </a:lnTo>
                <a:lnTo>
                  <a:pt x="2746" y="817"/>
                </a:lnTo>
                <a:lnTo>
                  <a:pt x="2746" y="717"/>
                </a:lnTo>
                <a:lnTo>
                  <a:pt x="2746" y="867"/>
                </a:lnTo>
                <a:lnTo>
                  <a:pt x="2746" y="983"/>
                </a:lnTo>
                <a:lnTo>
                  <a:pt x="2746" y="1065"/>
                </a:lnTo>
                <a:lnTo>
                  <a:pt x="2746" y="958"/>
                </a:lnTo>
                <a:lnTo>
                  <a:pt x="2746" y="784"/>
                </a:lnTo>
                <a:lnTo>
                  <a:pt x="2746" y="1196"/>
                </a:lnTo>
                <a:lnTo>
                  <a:pt x="2746" y="991"/>
                </a:lnTo>
                <a:lnTo>
                  <a:pt x="2746" y="833"/>
                </a:lnTo>
                <a:lnTo>
                  <a:pt x="2746" y="999"/>
                </a:lnTo>
                <a:lnTo>
                  <a:pt x="2746" y="916"/>
                </a:lnTo>
                <a:lnTo>
                  <a:pt x="2746" y="817"/>
                </a:lnTo>
                <a:lnTo>
                  <a:pt x="2746" y="983"/>
                </a:lnTo>
                <a:lnTo>
                  <a:pt x="2746" y="949"/>
                </a:lnTo>
                <a:lnTo>
                  <a:pt x="2746" y="933"/>
                </a:lnTo>
                <a:lnTo>
                  <a:pt x="2746" y="858"/>
                </a:lnTo>
                <a:lnTo>
                  <a:pt x="2755" y="867"/>
                </a:lnTo>
                <a:lnTo>
                  <a:pt x="2755" y="833"/>
                </a:lnTo>
                <a:lnTo>
                  <a:pt x="2755" y="775"/>
                </a:lnTo>
                <a:lnTo>
                  <a:pt x="2755" y="867"/>
                </a:lnTo>
                <a:lnTo>
                  <a:pt x="2755" y="966"/>
                </a:lnTo>
                <a:lnTo>
                  <a:pt x="2755" y="949"/>
                </a:lnTo>
                <a:lnTo>
                  <a:pt x="2755" y="867"/>
                </a:lnTo>
                <a:lnTo>
                  <a:pt x="2755" y="734"/>
                </a:lnTo>
                <a:lnTo>
                  <a:pt x="2755" y="916"/>
                </a:lnTo>
                <a:lnTo>
                  <a:pt x="2755" y="974"/>
                </a:lnTo>
                <a:lnTo>
                  <a:pt x="2755" y="933"/>
                </a:lnTo>
                <a:lnTo>
                  <a:pt x="2755" y="1074"/>
                </a:lnTo>
                <a:lnTo>
                  <a:pt x="2755" y="958"/>
                </a:lnTo>
                <a:lnTo>
                  <a:pt x="2755" y="941"/>
                </a:lnTo>
                <a:lnTo>
                  <a:pt x="2755" y="850"/>
                </a:lnTo>
                <a:lnTo>
                  <a:pt x="2755" y="941"/>
                </a:lnTo>
                <a:lnTo>
                  <a:pt x="2755" y="1090"/>
                </a:lnTo>
                <a:lnTo>
                  <a:pt x="2755" y="867"/>
                </a:lnTo>
                <a:lnTo>
                  <a:pt x="2755" y="891"/>
                </a:lnTo>
                <a:lnTo>
                  <a:pt x="2765" y="983"/>
                </a:lnTo>
                <a:lnTo>
                  <a:pt x="2765" y="941"/>
                </a:lnTo>
                <a:lnTo>
                  <a:pt x="2765" y="974"/>
                </a:lnTo>
                <a:lnTo>
                  <a:pt x="2765" y="916"/>
                </a:lnTo>
                <a:lnTo>
                  <a:pt x="2765" y="875"/>
                </a:lnTo>
                <a:lnTo>
                  <a:pt x="2765" y="974"/>
                </a:lnTo>
                <a:lnTo>
                  <a:pt x="2765" y="1123"/>
                </a:lnTo>
                <a:lnTo>
                  <a:pt x="2765" y="958"/>
                </a:lnTo>
                <a:lnTo>
                  <a:pt x="2765" y="949"/>
                </a:lnTo>
                <a:lnTo>
                  <a:pt x="2765" y="941"/>
                </a:lnTo>
                <a:lnTo>
                  <a:pt x="2765" y="974"/>
                </a:lnTo>
                <a:lnTo>
                  <a:pt x="2765" y="1049"/>
                </a:lnTo>
                <a:lnTo>
                  <a:pt x="2765" y="1016"/>
                </a:lnTo>
                <a:lnTo>
                  <a:pt x="2765" y="1007"/>
                </a:lnTo>
                <a:lnTo>
                  <a:pt x="2765" y="1165"/>
                </a:lnTo>
                <a:lnTo>
                  <a:pt x="2765" y="1107"/>
                </a:lnTo>
                <a:lnTo>
                  <a:pt x="2765" y="1090"/>
                </a:lnTo>
                <a:lnTo>
                  <a:pt x="2765" y="1016"/>
                </a:lnTo>
                <a:lnTo>
                  <a:pt x="2765" y="933"/>
                </a:lnTo>
                <a:lnTo>
                  <a:pt x="2765" y="875"/>
                </a:lnTo>
                <a:lnTo>
                  <a:pt x="2765" y="1098"/>
                </a:lnTo>
                <a:lnTo>
                  <a:pt x="2775" y="1090"/>
                </a:lnTo>
                <a:lnTo>
                  <a:pt x="2775" y="1016"/>
                </a:lnTo>
                <a:lnTo>
                  <a:pt x="2775" y="1173"/>
                </a:lnTo>
                <a:lnTo>
                  <a:pt x="2775" y="1057"/>
                </a:lnTo>
                <a:lnTo>
                  <a:pt x="2775" y="1221"/>
                </a:lnTo>
                <a:lnTo>
                  <a:pt x="2775" y="1412"/>
                </a:lnTo>
                <a:lnTo>
                  <a:pt x="2775" y="1123"/>
                </a:lnTo>
                <a:lnTo>
                  <a:pt x="2775" y="1090"/>
                </a:lnTo>
                <a:lnTo>
                  <a:pt x="2775" y="1098"/>
                </a:lnTo>
                <a:lnTo>
                  <a:pt x="2775" y="1181"/>
                </a:lnTo>
                <a:lnTo>
                  <a:pt x="2775" y="1057"/>
                </a:lnTo>
                <a:lnTo>
                  <a:pt x="2775" y="1173"/>
                </a:lnTo>
                <a:lnTo>
                  <a:pt x="2775" y="1230"/>
                </a:lnTo>
                <a:lnTo>
                  <a:pt x="2775" y="991"/>
                </a:lnTo>
                <a:lnTo>
                  <a:pt x="2775" y="1049"/>
                </a:lnTo>
                <a:lnTo>
                  <a:pt x="2775" y="1082"/>
                </a:lnTo>
                <a:lnTo>
                  <a:pt x="2775" y="1140"/>
                </a:lnTo>
                <a:lnTo>
                  <a:pt x="2775" y="1362"/>
                </a:lnTo>
                <a:lnTo>
                  <a:pt x="2775" y="1312"/>
                </a:lnTo>
                <a:lnTo>
                  <a:pt x="2775" y="1321"/>
                </a:lnTo>
                <a:lnTo>
                  <a:pt x="2775" y="1098"/>
                </a:lnTo>
                <a:lnTo>
                  <a:pt x="2775" y="1074"/>
                </a:lnTo>
                <a:lnTo>
                  <a:pt x="2784" y="1140"/>
                </a:lnTo>
                <a:lnTo>
                  <a:pt x="2784" y="974"/>
                </a:lnTo>
                <a:lnTo>
                  <a:pt x="2784" y="1057"/>
                </a:lnTo>
                <a:lnTo>
                  <a:pt x="2784" y="1148"/>
                </a:lnTo>
                <a:lnTo>
                  <a:pt x="2784" y="1362"/>
                </a:lnTo>
                <a:lnTo>
                  <a:pt x="2784" y="1370"/>
                </a:lnTo>
                <a:lnTo>
                  <a:pt x="2784" y="1156"/>
                </a:lnTo>
                <a:lnTo>
                  <a:pt x="2784" y="1065"/>
                </a:lnTo>
                <a:lnTo>
                  <a:pt x="2784" y="1196"/>
                </a:lnTo>
                <a:lnTo>
                  <a:pt x="2784" y="1263"/>
                </a:lnTo>
                <a:lnTo>
                  <a:pt x="2784" y="941"/>
                </a:lnTo>
                <a:lnTo>
                  <a:pt x="2784" y="925"/>
                </a:lnTo>
                <a:lnTo>
                  <a:pt x="2784" y="1007"/>
                </a:lnTo>
                <a:lnTo>
                  <a:pt x="2784" y="1304"/>
                </a:lnTo>
                <a:lnTo>
                  <a:pt x="2784" y="1478"/>
                </a:lnTo>
                <a:lnTo>
                  <a:pt x="2784" y="1196"/>
                </a:lnTo>
                <a:lnTo>
                  <a:pt x="2784" y="941"/>
                </a:lnTo>
                <a:lnTo>
                  <a:pt x="2784" y="1148"/>
                </a:lnTo>
                <a:lnTo>
                  <a:pt x="2784" y="1213"/>
                </a:lnTo>
                <a:lnTo>
                  <a:pt x="2784" y="1221"/>
                </a:lnTo>
                <a:lnTo>
                  <a:pt x="2784" y="1082"/>
                </a:lnTo>
                <a:lnTo>
                  <a:pt x="2784" y="1007"/>
                </a:lnTo>
                <a:lnTo>
                  <a:pt x="2784" y="958"/>
                </a:lnTo>
                <a:lnTo>
                  <a:pt x="2794" y="1132"/>
                </a:lnTo>
                <a:lnTo>
                  <a:pt x="2794" y="1016"/>
                </a:lnTo>
                <a:lnTo>
                  <a:pt x="2794" y="1049"/>
                </a:lnTo>
                <a:lnTo>
                  <a:pt x="2794" y="1254"/>
                </a:lnTo>
                <a:lnTo>
                  <a:pt x="2794" y="1312"/>
                </a:lnTo>
                <a:lnTo>
                  <a:pt x="2794" y="1148"/>
                </a:lnTo>
                <a:lnTo>
                  <a:pt x="2794" y="1246"/>
                </a:lnTo>
                <a:lnTo>
                  <a:pt x="2794" y="1279"/>
                </a:lnTo>
                <a:lnTo>
                  <a:pt x="2794" y="1123"/>
                </a:lnTo>
                <a:lnTo>
                  <a:pt x="2794" y="1213"/>
                </a:lnTo>
                <a:lnTo>
                  <a:pt x="2794" y="1074"/>
                </a:lnTo>
                <a:lnTo>
                  <a:pt x="2794" y="1090"/>
                </a:lnTo>
                <a:lnTo>
                  <a:pt x="2794" y="1263"/>
                </a:lnTo>
                <a:lnTo>
                  <a:pt x="2794" y="1016"/>
                </a:lnTo>
                <a:lnTo>
                  <a:pt x="2794" y="966"/>
                </a:lnTo>
                <a:lnTo>
                  <a:pt x="2794" y="1007"/>
                </a:lnTo>
                <a:lnTo>
                  <a:pt x="2794" y="1074"/>
                </a:lnTo>
                <a:lnTo>
                  <a:pt x="2794" y="1007"/>
                </a:lnTo>
                <a:lnTo>
                  <a:pt x="2794" y="1082"/>
                </a:lnTo>
                <a:lnTo>
                  <a:pt x="2794" y="1098"/>
                </a:lnTo>
                <a:lnTo>
                  <a:pt x="2794" y="1016"/>
                </a:lnTo>
                <a:lnTo>
                  <a:pt x="2794" y="1213"/>
                </a:lnTo>
                <a:lnTo>
                  <a:pt x="2794" y="1627"/>
                </a:lnTo>
                <a:lnTo>
                  <a:pt x="2794" y="1173"/>
                </a:lnTo>
                <a:lnTo>
                  <a:pt x="2804" y="1024"/>
                </a:lnTo>
                <a:lnTo>
                  <a:pt x="2804" y="991"/>
                </a:lnTo>
                <a:lnTo>
                  <a:pt x="2804" y="1032"/>
                </a:lnTo>
                <a:lnTo>
                  <a:pt x="2804" y="1115"/>
                </a:lnTo>
                <a:lnTo>
                  <a:pt x="2804" y="1156"/>
                </a:lnTo>
                <a:lnTo>
                  <a:pt x="2804" y="1098"/>
                </a:lnTo>
                <a:lnTo>
                  <a:pt x="2804" y="1115"/>
                </a:lnTo>
                <a:lnTo>
                  <a:pt x="2804" y="1140"/>
                </a:lnTo>
                <a:lnTo>
                  <a:pt x="2804" y="1173"/>
                </a:lnTo>
                <a:lnTo>
                  <a:pt x="2804" y="1288"/>
                </a:lnTo>
                <a:lnTo>
                  <a:pt x="2804" y="1173"/>
                </a:lnTo>
                <a:lnTo>
                  <a:pt x="2804" y="1148"/>
                </a:lnTo>
                <a:lnTo>
                  <a:pt x="2804" y="1098"/>
                </a:lnTo>
              </a:path>
            </a:pathLst>
          </a:custGeom>
          <a:noFill/>
          <a:ln w="20638">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3543" name="Text Box 295">
            <a:extLst>
              <a:ext uri="{FF2B5EF4-FFF2-40B4-BE49-F238E27FC236}">
                <a16:creationId xmlns:a16="http://schemas.microsoft.com/office/drawing/2014/main" id="{C876C978-82CD-F895-B1F1-EF7ACF0E5DD6}"/>
              </a:ext>
            </a:extLst>
          </p:cNvPr>
          <p:cNvSpPr txBox="1">
            <a:spLocks noChangeArrowheads="1"/>
          </p:cNvSpPr>
          <p:nvPr/>
        </p:nvSpPr>
        <p:spPr bwMode="auto">
          <a:xfrm>
            <a:off x="2133601" y="342901"/>
            <a:ext cx="8414483"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lvl="1"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Frequency Response of the 500 kV TEHM CCVT </a:t>
            </a:r>
          </a:p>
          <a:p>
            <a:pPr lvl="1"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obtained from Measurements and </a:t>
            </a:r>
          </a:p>
          <a:p>
            <a:pPr lvl="1"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calculated using MATLAB</a:t>
            </a:r>
            <a:r>
              <a:rPr lang="en-US" altLang="en-US" sz="2400" b="1">
                <a:solidFill>
                  <a:srgbClr val="FFFF66"/>
                </a:solidFill>
                <a:effectLst>
                  <a:outerShdw blurRad="38100" dist="38100" dir="2700000" algn="tl">
                    <a:srgbClr val="000000"/>
                  </a:outerShdw>
                </a:effectLst>
                <a:latin typeface="Bookman Old Style" panose="02050604050505020204" pitchFamily="18" charset="0"/>
                <a:sym typeface="Symbol" panose="05050102010706020507" pitchFamily="18" charset="2"/>
              </a:rPr>
              <a:t></a:t>
            </a:r>
            <a:endParaRPr lang="en-US" altLang="en-US" sz="2400" b="1">
              <a:solidFill>
                <a:srgbClr val="FFFF66"/>
              </a:solidFill>
              <a:effectLst>
                <a:outerShdw blurRad="38100" dist="38100" dir="2700000" algn="tl">
                  <a:srgbClr val="000000"/>
                </a:outerShdw>
              </a:effectLst>
              <a:latin typeface="Bookman Old Style" panose="02050604050505020204" pitchFamily="18" charset="0"/>
            </a:endParaRPr>
          </a:p>
        </p:txBody>
      </p:sp>
    </p:spTree>
  </p:cSld>
  <p:clrMapOvr>
    <a:masterClrMapping/>
  </p:clrMapOvr>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332" name="Rectangle 60">
            <a:extLst>
              <a:ext uri="{FF2B5EF4-FFF2-40B4-BE49-F238E27FC236}">
                <a16:creationId xmlns:a16="http://schemas.microsoft.com/office/drawing/2014/main" id="{45361B66-FCBB-26DF-D4BB-0EBB544427B5}"/>
              </a:ext>
            </a:extLst>
          </p:cNvPr>
          <p:cNvSpPr>
            <a:spLocks noChangeArrowheads="1"/>
          </p:cNvSpPr>
          <p:nvPr/>
        </p:nvSpPr>
        <p:spPr bwMode="auto">
          <a:xfrm>
            <a:off x="2438400" y="1905001"/>
            <a:ext cx="6781800" cy="4391025"/>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4275" name="Line 3">
            <a:extLst>
              <a:ext uri="{FF2B5EF4-FFF2-40B4-BE49-F238E27FC236}">
                <a16:creationId xmlns:a16="http://schemas.microsoft.com/office/drawing/2014/main" id="{A22CC065-F0F0-715A-2DEF-D6E00AEE0F6A}"/>
              </a:ext>
            </a:extLst>
          </p:cNvPr>
          <p:cNvSpPr>
            <a:spLocks noChangeShapeType="1"/>
          </p:cNvSpPr>
          <p:nvPr/>
        </p:nvSpPr>
        <p:spPr bwMode="auto">
          <a:xfrm>
            <a:off x="3032126" y="2651125"/>
            <a:ext cx="1890713" cy="1588"/>
          </a:xfrm>
          <a:prstGeom prst="line">
            <a:avLst/>
          </a:prstGeom>
          <a:noFill/>
          <a:ln w="4921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4276" name="Line 4">
            <a:extLst>
              <a:ext uri="{FF2B5EF4-FFF2-40B4-BE49-F238E27FC236}">
                <a16:creationId xmlns:a16="http://schemas.microsoft.com/office/drawing/2014/main" id="{5C64A1BE-9136-0A08-DFC3-2F1D32E037E9}"/>
              </a:ext>
            </a:extLst>
          </p:cNvPr>
          <p:cNvSpPr>
            <a:spLocks noChangeShapeType="1"/>
          </p:cNvSpPr>
          <p:nvPr/>
        </p:nvSpPr>
        <p:spPr bwMode="auto">
          <a:xfrm>
            <a:off x="3349625" y="2651125"/>
            <a:ext cx="1588" cy="1206500"/>
          </a:xfrm>
          <a:prstGeom prst="line">
            <a:avLst/>
          </a:prstGeom>
          <a:noFill/>
          <a:ln w="4921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4277" name="Line 5">
            <a:extLst>
              <a:ext uri="{FF2B5EF4-FFF2-40B4-BE49-F238E27FC236}">
                <a16:creationId xmlns:a16="http://schemas.microsoft.com/office/drawing/2014/main" id="{03BDD283-E0A3-093C-953B-50887D9CC909}"/>
              </a:ext>
            </a:extLst>
          </p:cNvPr>
          <p:cNvSpPr>
            <a:spLocks noChangeShapeType="1"/>
          </p:cNvSpPr>
          <p:nvPr/>
        </p:nvSpPr>
        <p:spPr bwMode="auto">
          <a:xfrm>
            <a:off x="3140076" y="3852864"/>
            <a:ext cx="423863" cy="1587"/>
          </a:xfrm>
          <a:prstGeom prst="line">
            <a:avLst/>
          </a:prstGeom>
          <a:noFill/>
          <a:ln w="9683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4278" name="Line 6">
            <a:extLst>
              <a:ext uri="{FF2B5EF4-FFF2-40B4-BE49-F238E27FC236}">
                <a16:creationId xmlns:a16="http://schemas.microsoft.com/office/drawing/2014/main" id="{07F0CFA6-B7DD-C5BF-EDEC-CFE94590A26D}"/>
              </a:ext>
            </a:extLst>
          </p:cNvPr>
          <p:cNvSpPr>
            <a:spLocks noChangeShapeType="1"/>
          </p:cNvSpPr>
          <p:nvPr/>
        </p:nvSpPr>
        <p:spPr bwMode="auto">
          <a:xfrm>
            <a:off x="3140076" y="4059239"/>
            <a:ext cx="423863" cy="1587"/>
          </a:xfrm>
          <a:prstGeom prst="line">
            <a:avLst/>
          </a:prstGeom>
          <a:noFill/>
          <a:ln w="9683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4279" name="Line 7">
            <a:extLst>
              <a:ext uri="{FF2B5EF4-FFF2-40B4-BE49-F238E27FC236}">
                <a16:creationId xmlns:a16="http://schemas.microsoft.com/office/drawing/2014/main" id="{D6BC2209-772A-625B-73E7-D6069CC7FE51}"/>
              </a:ext>
            </a:extLst>
          </p:cNvPr>
          <p:cNvSpPr>
            <a:spLocks noChangeShapeType="1"/>
          </p:cNvSpPr>
          <p:nvPr/>
        </p:nvSpPr>
        <p:spPr bwMode="auto">
          <a:xfrm>
            <a:off x="3190876" y="5056189"/>
            <a:ext cx="423863" cy="1587"/>
          </a:xfrm>
          <a:prstGeom prst="line">
            <a:avLst/>
          </a:prstGeom>
          <a:noFill/>
          <a:ln w="9683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4280" name="Line 8">
            <a:extLst>
              <a:ext uri="{FF2B5EF4-FFF2-40B4-BE49-F238E27FC236}">
                <a16:creationId xmlns:a16="http://schemas.microsoft.com/office/drawing/2014/main" id="{5B6668CF-ABDA-D666-1FE9-BE39517B92E5}"/>
              </a:ext>
            </a:extLst>
          </p:cNvPr>
          <p:cNvSpPr>
            <a:spLocks noChangeShapeType="1"/>
          </p:cNvSpPr>
          <p:nvPr/>
        </p:nvSpPr>
        <p:spPr bwMode="auto">
          <a:xfrm>
            <a:off x="3190876" y="5262564"/>
            <a:ext cx="423863" cy="1587"/>
          </a:xfrm>
          <a:prstGeom prst="line">
            <a:avLst/>
          </a:prstGeom>
          <a:noFill/>
          <a:ln w="96838">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4281" name="Line 9">
            <a:extLst>
              <a:ext uri="{FF2B5EF4-FFF2-40B4-BE49-F238E27FC236}">
                <a16:creationId xmlns:a16="http://schemas.microsoft.com/office/drawing/2014/main" id="{7DAA583C-7836-06B8-E802-55ACCFB9A11B}"/>
              </a:ext>
            </a:extLst>
          </p:cNvPr>
          <p:cNvSpPr>
            <a:spLocks noChangeShapeType="1"/>
          </p:cNvSpPr>
          <p:nvPr/>
        </p:nvSpPr>
        <p:spPr bwMode="auto">
          <a:xfrm>
            <a:off x="3349625" y="4114800"/>
            <a:ext cx="1588" cy="947738"/>
          </a:xfrm>
          <a:prstGeom prst="line">
            <a:avLst/>
          </a:prstGeom>
          <a:noFill/>
          <a:ln w="4921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4282" name="Line 10">
            <a:extLst>
              <a:ext uri="{FF2B5EF4-FFF2-40B4-BE49-F238E27FC236}">
                <a16:creationId xmlns:a16="http://schemas.microsoft.com/office/drawing/2014/main" id="{215DE377-6030-0EB1-EE37-30C234D96B76}"/>
              </a:ext>
            </a:extLst>
          </p:cNvPr>
          <p:cNvSpPr>
            <a:spLocks noChangeShapeType="1"/>
          </p:cNvSpPr>
          <p:nvPr/>
        </p:nvSpPr>
        <p:spPr bwMode="auto">
          <a:xfrm>
            <a:off x="3349625" y="5262563"/>
            <a:ext cx="1588" cy="582612"/>
          </a:xfrm>
          <a:prstGeom prst="line">
            <a:avLst/>
          </a:prstGeom>
          <a:noFill/>
          <a:ln w="4921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4283" name="Line 11">
            <a:extLst>
              <a:ext uri="{FF2B5EF4-FFF2-40B4-BE49-F238E27FC236}">
                <a16:creationId xmlns:a16="http://schemas.microsoft.com/office/drawing/2014/main" id="{B8F18F11-C1E7-F532-2004-E1C9137E7392}"/>
              </a:ext>
            </a:extLst>
          </p:cNvPr>
          <p:cNvSpPr>
            <a:spLocks noChangeShapeType="1"/>
          </p:cNvSpPr>
          <p:nvPr/>
        </p:nvSpPr>
        <p:spPr bwMode="auto">
          <a:xfrm>
            <a:off x="3140076" y="5888039"/>
            <a:ext cx="423863" cy="1587"/>
          </a:xfrm>
          <a:prstGeom prst="line">
            <a:avLst/>
          </a:prstGeom>
          <a:noFill/>
          <a:ln w="4921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4284" name="Line 12">
            <a:extLst>
              <a:ext uri="{FF2B5EF4-FFF2-40B4-BE49-F238E27FC236}">
                <a16:creationId xmlns:a16="http://schemas.microsoft.com/office/drawing/2014/main" id="{27F86F94-C030-133D-5C08-DC59A6DBE39A}"/>
              </a:ext>
            </a:extLst>
          </p:cNvPr>
          <p:cNvSpPr>
            <a:spLocks noChangeShapeType="1"/>
          </p:cNvSpPr>
          <p:nvPr/>
        </p:nvSpPr>
        <p:spPr bwMode="auto">
          <a:xfrm>
            <a:off x="3243264" y="6046789"/>
            <a:ext cx="212725" cy="1587"/>
          </a:xfrm>
          <a:prstGeom prst="line">
            <a:avLst/>
          </a:prstGeom>
          <a:noFill/>
          <a:ln w="4921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4285" name="Line 13">
            <a:extLst>
              <a:ext uri="{FF2B5EF4-FFF2-40B4-BE49-F238E27FC236}">
                <a16:creationId xmlns:a16="http://schemas.microsoft.com/office/drawing/2014/main" id="{31A6347A-8D84-3578-AA10-27554C85EF16}"/>
              </a:ext>
            </a:extLst>
          </p:cNvPr>
          <p:cNvSpPr>
            <a:spLocks noChangeShapeType="1"/>
          </p:cNvSpPr>
          <p:nvPr/>
        </p:nvSpPr>
        <p:spPr bwMode="auto">
          <a:xfrm>
            <a:off x="3402014" y="4427539"/>
            <a:ext cx="2670175" cy="1587"/>
          </a:xfrm>
          <a:prstGeom prst="line">
            <a:avLst/>
          </a:prstGeom>
          <a:noFill/>
          <a:ln w="4921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4286" name="Line 14">
            <a:extLst>
              <a:ext uri="{FF2B5EF4-FFF2-40B4-BE49-F238E27FC236}">
                <a16:creationId xmlns:a16="http://schemas.microsoft.com/office/drawing/2014/main" id="{E49A54BB-7448-29CD-594C-A91BD9285DC1}"/>
              </a:ext>
            </a:extLst>
          </p:cNvPr>
          <p:cNvSpPr>
            <a:spLocks noChangeShapeType="1"/>
          </p:cNvSpPr>
          <p:nvPr/>
        </p:nvSpPr>
        <p:spPr bwMode="auto">
          <a:xfrm>
            <a:off x="3349626" y="5629275"/>
            <a:ext cx="893763" cy="1588"/>
          </a:xfrm>
          <a:prstGeom prst="line">
            <a:avLst/>
          </a:prstGeom>
          <a:noFill/>
          <a:ln w="4921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4287" name="Rectangle 15">
            <a:extLst>
              <a:ext uri="{FF2B5EF4-FFF2-40B4-BE49-F238E27FC236}">
                <a16:creationId xmlns:a16="http://schemas.microsoft.com/office/drawing/2014/main" id="{C9BDBB15-11A6-406D-8621-14ED2610CE1A}"/>
              </a:ext>
            </a:extLst>
          </p:cNvPr>
          <p:cNvSpPr>
            <a:spLocks noChangeArrowheads="1"/>
          </p:cNvSpPr>
          <p:nvPr/>
        </p:nvSpPr>
        <p:spPr bwMode="auto">
          <a:xfrm>
            <a:off x="4260851" y="5548314"/>
            <a:ext cx="531813" cy="166687"/>
          </a:xfrm>
          <a:prstGeom prst="rect">
            <a:avLst/>
          </a:prstGeom>
          <a:solidFill>
            <a:srgbClr val="000000"/>
          </a:solidFill>
          <a:ln w="49213">
            <a:solidFill>
              <a:srgbClr val="000000"/>
            </a:solidFill>
            <a:miter lim="800000"/>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4288" name="Line 16">
            <a:extLst>
              <a:ext uri="{FF2B5EF4-FFF2-40B4-BE49-F238E27FC236}">
                <a16:creationId xmlns:a16="http://schemas.microsoft.com/office/drawing/2014/main" id="{65B50E8E-FD26-C762-17E8-58D04ED192A4}"/>
              </a:ext>
            </a:extLst>
          </p:cNvPr>
          <p:cNvSpPr>
            <a:spLocks noChangeShapeType="1"/>
          </p:cNvSpPr>
          <p:nvPr/>
        </p:nvSpPr>
        <p:spPr bwMode="auto">
          <a:xfrm>
            <a:off x="4237039" y="5418139"/>
            <a:ext cx="579437" cy="1587"/>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4289" name="Line 17">
            <a:extLst>
              <a:ext uri="{FF2B5EF4-FFF2-40B4-BE49-F238E27FC236}">
                <a16:creationId xmlns:a16="http://schemas.microsoft.com/office/drawing/2014/main" id="{8B26C2A8-4B92-0891-61DC-9F7BE7F66DA3}"/>
              </a:ext>
            </a:extLst>
          </p:cNvPr>
          <p:cNvSpPr>
            <a:spLocks noChangeShapeType="1"/>
          </p:cNvSpPr>
          <p:nvPr/>
        </p:nvSpPr>
        <p:spPr bwMode="auto">
          <a:xfrm>
            <a:off x="6065839" y="4427538"/>
            <a:ext cx="1587" cy="214312"/>
          </a:xfrm>
          <a:prstGeom prst="line">
            <a:avLst/>
          </a:prstGeom>
          <a:noFill/>
          <a:ln w="4921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4290" name="Rectangle 18">
            <a:extLst>
              <a:ext uri="{FF2B5EF4-FFF2-40B4-BE49-F238E27FC236}">
                <a16:creationId xmlns:a16="http://schemas.microsoft.com/office/drawing/2014/main" id="{5927E520-D63D-19DF-63FE-37981609A509}"/>
              </a:ext>
            </a:extLst>
          </p:cNvPr>
          <p:cNvSpPr>
            <a:spLocks noChangeArrowheads="1"/>
          </p:cNvSpPr>
          <p:nvPr/>
        </p:nvSpPr>
        <p:spPr bwMode="auto">
          <a:xfrm>
            <a:off x="5986464" y="4711700"/>
            <a:ext cx="168275" cy="636588"/>
          </a:xfrm>
          <a:prstGeom prst="rect">
            <a:avLst/>
          </a:prstGeom>
          <a:solidFill>
            <a:srgbClr val="000000"/>
          </a:solidFill>
          <a:ln w="49213">
            <a:solidFill>
              <a:srgbClr val="000000"/>
            </a:solidFill>
            <a:miter lim="800000"/>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4291" name="Line 19">
            <a:extLst>
              <a:ext uri="{FF2B5EF4-FFF2-40B4-BE49-F238E27FC236}">
                <a16:creationId xmlns:a16="http://schemas.microsoft.com/office/drawing/2014/main" id="{59738D25-19B8-ADB4-0A03-B5AF6B74D267}"/>
              </a:ext>
            </a:extLst>
          </p:cNvPr>
          <p:cNvSpPr>
            <a:spLocks noChangeShapeType="1"/>
          </p:cNvSpPr>
          <p:nvPr/>
        </p:nvSpPr>
        <p:spPr bwMode="auto">
          <a:xfrm>
            <a:off x="6065839" y="5367338"/>
            <a:ext cx="1587" cy="266700"/>
          </a:xfrm>
          <a:prstGeom prst="line">
            <a:avLst/>
          </a:prstGeom>
          <a:noFill/>
          <a:ln w="4921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4292" name="Line 20">
            <a:extLst>
              <a:ext uri="{FF2B5EF4-FFF2-40B4-BE49-F238E27FC236}">
                <a16:creationId xmlns:a16="http://schemas.microsoft.com/office/drawing/2014/main" id="{39BCA52D-FC0D-C9A0-AB0F-F3899A847C82}"/>
              </a:ext>
            </a:extLst>
          </p:cNvPr>
          <p:cNvSpPr>
            <a:spLocks noChangeShapeType="1"/>
          </p:cNvSpPr>
          <p:nvPr/>
        </p:nvSpPr>
        <p:spPr bwMode="auto">
          <a:xfrm>
            <a:off x="6275389" y="4687888"/>
            <a:ext cx="1587" cy="736600"/>
          </a:xfrm>
          <a:prstGeom prst="line">
            <a:avLst/>
          </a:prstGeom>
          <a:noFill/>
          <a:ln w="4921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4293" name="Rectangle 21">
            <a:extLst>
              <a:ext uri="{FF2B5EF4-FFF2-40B4-BE49-F238E27FC236}">
                <a16:creationId xmlns:a16="http://schemas.microsoft.com/office/drawing/2014/main" id="{37630792-B7E5-A666-4DD2-9790DB8C74E2}"/>
              </a:ext>
            </a:extLst>
          </p:cNvPr>
          <p:cNvSpPr>
            <a:spLocks noChangeArrowheads="1"/>
          </p:cNvSpPr>
          <p:nvPr/>
        </p:nvSpPr>
        <p:spPr bwMode="auto">
          <a:xfrm>
            <a:off x="6457950" y="4711700"/>
            <a:ext cx="166688" cy="636588"/>
          </a:xfrm>
          <a:prstGeom prst="rect">
            <a:avLst/>
          </a:prstGeom>
          <a:solidFill>
            <a:srgbClr val="000000"/>
          </a:solidFill>
          <a:ln w="49213">
            <a:solidFill>
              <a:srgbClr val="000000"/>
            </a:solidFill>
            <a:miter lim="800000"/>
            <a:headEnd/>
            <a:tailEnd/>
          </a:ln>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4294" name="Line 22">
            <a:extLst>
              <a:ext uri="{FF2B5EF4-FFF2-40B4-BE49-F238E27FC236}">
                <a16:creationId xmlns:a16="http://schemas.microsoft.com/office/drawing/2014/main" id="{CC03B7D8-6756-D148-C69A-D612CB64E100}"/>
              </a:ext>
            </a:extLst>
          </p:cNvPr>
          <p:cNvSpPr>
            <a:spLocks noChangeShapeType="1"/>
          </p:cNvSpPr>
          <p:nvPr/>
        </p:nvSpPr>
        <p:spPr bwMode="auto">
          <a:xfrm flipV="1">
            <a:off x="6538914" y="4427538"/>
            <a:ext cx="1587" cy="214312"/>
          </a:xfrm>
          <a:prstGeom prst="line">
            <a:avLst/>
          </a:prstGeom>
          <a:noFill/>
          <a:ln w="4921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4295" name="Line 23">
            <a:extLst>
              <a:ext uri="{FF2B5EF4-FFF2-40B4-BE49-F238E27FC236}">
                <a16:creationId xmlns:a16="http://schemas.microsoft.com/office/drawing/2014/main" id="{7A5886A9-51D9-ADA3-D891-A5832E6FF0B2}"/>
              </a:ext>
            </a:extLst>
          </p:cNvPr>
          <p:cNvSpPr>
            <a:spLocks noChangeShapeType="1"/>
          </p:cNvSpPr>
          <p:nvPr/>
        </p:nvSpPr>
        <p:spPr bwMode="auto">
          <a:xfrm>
            <a:off x="6538914" y="4376739"/>
            <a:ext cx="1627187" cy="1587"/>
          </a:xfrm>
          <a:prstGeom prst="line">
            <a:avLst/>
          </a:prstGeom>
          <a:noFill/>
          <a:ln w="4921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4296" name="Line 24">
            <a:extLst>
              <a:ext uri="{FF2B5EF4-FFF2-40B4-BE49-F238E27FC236}">
                <a16:creationId xmlns:a16="http://schemas.microsoft.com/office/drawing/2014/main" id="{0D7531C2-8F1A-A6CF-2785-78C5EF1B4A2C}"/>
              </a:ext>
            </a:extLst>
          </p:cNvPr>
          <p:cNvSpPr>
            <a:spLocks noChangeShapeType="1"/>
          </p:cNvSpPr>
          <p:nvPr/>
        </p:nvSpPr>
        <p:spPr bwMode="auto">
          <a:xfrm>
            <a:off x="6589714" y="5629275"/>
            <a:ext cx="1628775" cy="1588"/>
          </a:xfrm>
          <a:prstGeom prst="line">
            <a:avLst/>
          </a:prstGeom>
          <a:noFill/>
          <a:ln w="4921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4297" name="Line 25">
            <a:extLst>
              <a:ext uri="{FF2B5EF4-FFF2-40B4-BE49-F238E27FC236}">
                <a16:creationId xmlns:a16="http://schemas.microsoft.com/office/drawing/2014/main" id="{A01DA3BB-9792-1912-1FB3-36F873A85083}"/>
              </a:ext>
            </a:extLst>
          </p:cNvPr>
          <p:cNvSpPr>
            <a:spLocks noChangeShapeType="1"/>
          </p:cNvSpPr>
          <p:nvPr/>
        </p:nvSpPr>
        <p:spPr bwMode="auto">
          <a:xfrm flipV="1">
            <a:off x="6538914" y="5418138"/>
            <a:ext cx="1587" cy="215900"/>
          </a:xfrm>
          <a:prstGeom prst="line">
            <a:avLst/>
          </a:prstGeom>
          <a:noFill/>
          <a:ln w="4921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4298" name="Line 26">
            <a:extLst>
              <a:ext uri="{FF2B5EF4-FFF2-40B4-BE49-F238E27FC236}">
                <a16:creationId xmlns:a16="http://schemas.microsoft.com/office/drawing/2014/main" id="{1199D092-12AB-32F4-1B62-3A51295DC8C7}"/>
              </a:ext>
            </a:extLst>
          </p:cNvPr>
          <p:cNvSpPr>
            <a:spLocks noChangeShapeType="1"/>
          </p:cNvSpPr>
          <p:nvPr/>
        </p:nvSpPr>
        <p:spPr bwMode="auto">
          <a:xfrm>
            <a:off x="8212139" y="4376738"/>
            <a:ext cx="1587" cy="265112"/>
          </a:xfrm>
          <a:prstGeom prst="line">
            <a:avLst/>
          </a:prstGeom>
          <a:noFill/>
          <a:ln w="4921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4299" name="Rectangle 27">
            <a:extLst>
              <a:ext uri="{FF2B5EF4-FFF2-40B4-BE49-F238E27FC236}">
                <a16:creationId xmlns:a16="http://schemas.microsoft.com/office/drawing/2014/main" id="{7F88AC4B-AFE6-4B69-1A5E-156D1969B337}"/>
              </a:ext>
            </a:extLst>
          </p:cNvPr>
          <p:cNvSpPr>
            <a:spLocks noChangeArrowheads="1"/>
          </p:cNvSpPr>
          <p:nvPr/>
        </p:nvSpPr>
        <p:spPr bwMode="auto">
          <a:xfrm>
            <a:off x="8131176" y="4659314"/>
            <a:ext cx="169863" cy="688975"/>
          </a:xfrm>
          <a:prstGeom prst="rect">
            <a:avLst/>
          </a:prstGeom>
          <a:noFill/>
          <a:ln w="492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4300" name="Line 28">
            <a:extLst>
              <a:ext uri="{FF2B5EF4-FFF2-40B4-BE49-F238E27FC236}">
                <a16:creationId xmlns:a16="http://schemas.microsoft.com/office/drawing/2014/main" id="{455D380B-014E-9B50-5E96-5B0906EED9BC}"/>
              </a:ext>
            </a:extLst>
          </p:cNvPr>
          <p:cNvSpPr>
            <a:spLocks noChangeShapeType="1"/>
          </p:cNvSpPr>
          <p:nvPr/>
        </p:nvSpPr>
        <p:spPr bwMode="auto">
          <a:xfrm>
            <a:off x="8212139" y="5367338"/>
            <a:ext cx="1587" cy="266700"/>
          </a:xfrm>
          <a:prstGeom prst="line">
            <a:avLst/>
          </a:prstGeom>
          <a:noFill/>
          <a:ln w="4921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4301" name="Line 29">
            <a:extLst>
              <a:ext uri="{FF2B5EF4-FFF2-40B4-BE49-F238E27FC236}">
                <a16:creationId xmlns:a16="http://schemas.microsoft.com/office/drawing/2014/main" id="{DBD30F55-9DD5-D0F0-7CA3-3BE843C799D5}"/>
              </a:ext>
            </a:extLst>
          </p:cNvPr>
          <p:cNvSpPr>
            <a:spLocks noChangeShapeType="1"/>
          </p:cNvSpPr>
          <p:nvPr/>
        </p:nvSpPr>
        <p:spPr bwMode="auto">
          <a:xfrm flipV="1">
            <a:off x="3978275" y="5159376"/>
            <a:ext cx="1588" cy="474663"/>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4302" name="Line 30">
            <a:extLst>
              <a:ext uri="{FF2B5EF4-FFF2-40B4-BE49-F238E27FC236}">
                <a16:creationId xmlns:a16="http://schemas.microsoft.com/office/drawing/2014/main" id="{6E19D28E-B7A0-5A55-EB2F-ED91F1BCA02D}"/>
              </a:ext>
            </a:extLst>
          </p:cNvPr>
          <p:cNvSpPr>
            <a:spLocks noChangeShapeType="1"/>
          </p:cNvSpPr>
          <p:nvPr/>
        </p:nvSpPr>
        <p:spPr bwMode="auto">
          <a:xfrm flipV="1">
            <a:off x="5127625" y="5000626"/>
            <a:ext cx="1588" cy="633413"/>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nvGrpSpPr>
          <p:cNvPr id="54305" name="Group 33">
            <a:extLst>
              <a:ext uri="{FF2B5EF4-FFF2-40B4-BE49-F238E27FC236}">
                <a16:creationId xmlns:a16="http://schemas.microsoft.com/office/drawing/2014/main" id="{0B9B16C0-8EB4-31E3-FA16-D9CB35A7B2F9}"/>
              </a:ext>
            </a:extLst>
          </p:cNvPr>
          <p:cNvGrpSpPr>
            <a:grpSpLocks/>
          </p:cNvGrpSpPr>
          <p:nvPr/>
        </p:nvGrpSpPr>
        <p:grpSpPr bwMode="auto">
          <a:xfrm>
            <a:off x="4446588" y="5056188"/>
            <a:ext cx="106362" cy="265112"/>
            <a:chOff x="1841" y="3185"/>
            <a:chExt cx="67" cy="167"/>
          </a:xfrm>
        </p:grpSpPr>
        <p:sp>
          <p:nvSpPr>
            <p:cNvPr id="54303" name="Line 31">
              <a:extLst>
                <a:ext uri="{FF2B5EF4-FFF2-40B4-BE49-F238E27FC236}">
                  <a16:creationId xmlns:a16="http://schemas.microsoft.com/office/drawing/2014/main" id="{9BD8711B-9085-7613-1BEF-96F1FFFE983F}"/>
                </a:ext>
              </a:extLst>
            </p:cNvPr>
            <p:cNvSpPr>
              <a:spLocks noChangeShapeType="1"/>
            </p:cNvSpPr>
            <p:nvPr/>
          </p:nvSpPr>
          <p:spPr bwMode="auto">
            <a:xfrm flipV="1">
              <a:off x="1841" y="3185"/>
              <a:ext cx="1" cy="167"/>
            </a:xfrm>
            <a:prstGeom prst="line">
              <a:avLst/>
            </a:prstGeom>
            <a:noFill/>
            <a:ln w="4921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4304" name="Line 32">
              <a:extLst>
                <a:ext uri="{FF2B5EF4-FFF2-40B4-BE49-F238E27FC236}">
                  <a16:creationId xmlns:a16="http://schemas.microsoft.com/office/drawing/2014/main" id="{61EC38EB-375A-A96B-27E7-9446B5F04B7D}"/>
                </a:ext>
              </a:extLst>
            </p:cNvPr>
            <p:cNvSpPr>
              <a:spLocks noChangeShapeType="1"/>
            </p:cNvSpPr>
            <p:nvPr/>
          </p:nvSpPr>
          <p:spPr bwMode="auto">
            <a:xfrm flipV="1">
              <a:off x="1907" y="3185"/>
              <a:ext cx="1" cy="167"/>
            </a:xfrm>
            <a:prstGeom prst="line">
              <a:avLst/>
            </a:prstGeom>
            <a:noFill/>
            <a:ln w="4921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grpSp>
        <p:nvGrpSpPr>
          <p:cNvPr id="54308" name="Group 36">
            <a:extLst>
              <a:ext uri="{FF2B5EF4-FFF2-40B4-BE49-F238E27FC236}">
                <a16:creationId xmlns:a16="http://schemas.microsoft.com/office/drawing/2014/main" id="{6A27CFFE-FEF7-0232-3303-AF043775AB8D}"/>
              </a:ext>
            </a:extLst>
          </p:cNvPr>
          <p:cNvGrpSpPr>
            <a:grpSpLocks/>
          </p:cNvGrpSpPr>
          <p:nvPr/>
        </p:nvGrpSpPr>
        <p:grpSpPr bwMode="auto">
          <a:xfrm>
            <a:off x="5019676" y="4897439"/>
            <a:ext cx="271463" cy="104775"/>
            <a:chOff x="2202" y="3085"/>
            <a:chExt cx="171" cy="66"/>
          </a:xfrm>
        </p:grpSpPr>
        <p:sp>
          <p:nvSpPr>
            <p:cNvPr id="54306" name="Line 34">
              <a:extLst>
                <a:ext uri="{FF2B5EF4-FFF2-40B4-BE49-F238E27FC236}">
                  <a16:creationId xmlns:a16="http://schemas.microsoft.com/office/drawing/2014/main" id="{0D9BE72F-1A94-97CD-F60B-98D41569AE52}"/>
                </a:ext>
              </a:extLst>
            </p:cNvPr>
            <p:cNvSpPr>
              <a:spLocks noChangeShapeType="1"/>
            </p:cNvSpPr>
            <p:nvPr/>
          </p:nvSpPr>
          <p:spPr bwMode="auto">
            <a:xfrm>
              <a:off x="2202" y="3150"/>
              <a:ext cx="171" cy="1"/>
            </a:xfrm>
            <a:prstGeom prst="line">
              <a:avLst/>
            </a:prstGeom>
            <a:noFill/>
            <a:ln w="4921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4307" name="Line 35">
              <a:extLst>
                <a:ext uri="{FF2B5EF4-FFF2-40B4-BE49-F238E27FC236}">
                  <a16:creationId xmlns:a16="http://schemas.microsoft.com/office/drawing/2014/main" id="{51E764E1-A142-5B9D-7E69-0CBF8E1BBB8C}"/>
                </a:ext>
              </a:extLst>
            </p:cNvPr>
            <p:cNvSpPr>
              <a:spLocks noChangeShapeType="1"/>
            </p:cNvSpPr>
            <p:nvPr/>
          </p:nvSpPr>
          <p:spPr bwMode="auto">
            <a:xfrm>
              <a:off x="2202" y="3085"/>
              <a:ext cx="171" cy="1"/>
            </a:xfrm>
            <a:prstGeom prst="line">
              <a:avLst/>
            </a:prstGeom>
            <a:noFill/>
            <a:ln w="4921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sp>
        <p:nvSpPr>
          <p:cNvPr id="54309" name="Line 37">
            <a:extLst>
              <a:ext uri="{FF2B5EF4-FFF2-40B4-BE49-F238E27FC236}">
                <a16:creationId xmlns:a16="http://schemas.microsoft.com/office/drawing/2014/main" id="{05C1BE58-C383-698D-C9BA-5F4BA3E02E83}"/>
              </a:ext>
            </a:extLst>
          </p:cNvPr>
          <p:cNvSpPr>
            <a:spLocks noChangeShapeType="1"/>
          </p:cNvSpPr>
          <p:nvPr/>
        </p:nvSpPr>
        <p:spPr bwMode="auto">
          <a:xfrm>
            <a:off x="3978276" y="5159375"/>
            <a:ext cx="474663" cy="1588"/>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4310" name="Line 38">
            <a:extLst>
              <a:ext uri="{FF2B5EF4-FFF2-40B4-BE49-F238E27FC236}">
                <a16:creationId xmlns:a16="http://schemas.microsoft.com/office/drawing/2014/main" id="{828D1218-D7FB-32FC-0BDE-9609F5836AF2}"/>
              </a:ext>
            </a:extLst>
          </p:cNvPr>
          <p:cNvSpPr>
            <a:spLocks noChangeShapeType="1"/>
          </p:cNvSpPr>
          <p:nvPr/>
        </p:nvSpPr>
        <p:spPr bwMode="auto">
          <a:xfrm>
            <a:off x="4551364" y="5159375"/>
            <a:ext cx="581025" cy="1588"/>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4311" name="Line 39">
            <a:extLst>
              <a:ext uri="{FF2B5EF4-FFF2-40B4-BE49-F238E27FC236}">
                <a16:creationId xmlns:a16="http://schemas.microsoft.com/office/drawing/2014/main" id="{B7018169-D4A6-EACA-62C7-3EA302CF70C7}"/>
              </a:ext>
            </a:extLst>
          </p:cNvPr>
          <p:cNvSpPr>
            <a:spLocks noChangeShapeType="1"/>
          </p:cNvSpPr>
          <p:nvPr/>
        </p:nvSpPr>
        <p:spPr bwMode="auto">
          <a:xfrm flipV="1">
            <a:off x="5127625" y="4427538"/>
            <a:ext cx="1588" cy="476250"/>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4312" name="Rectangle 40">
            <a:extLst>
              <a:ext uri="{FF2B5EF4-FFF2-40B4-BE49-F238E27FC236}">
                <a16:creationId xmlns:a16="http://schemas.microsoft.com/office/drawing/2014/main" id="{303EBA7D-36CC-5BD3-EACF-96DCC6FC2C53}"/>
              </a:ext>
            </a:extLst>
          </p:cNvPr>
          <p:cNvSpPr>
            <a:spLocks noChangeArrowheads="1"/>
          </p:cNvSpPr>
          <p:nvPr/>
        </p:nvSpPr>
        <p:spPr bwMode="auto">
          <a:xfrm>
            <a:off x="3005139" y="2005014"/>
            <a:ext cx="1750479"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300" b="1">
                <a:solidFill>
                  <a:srgbClr val="000000"/>
                </a:solidFill>
                <a:latin typeface="Arial" panose="020B0604020202020204" pitchFamily="34" charset="0"/>
              </a:rPr>
              <a:t>500 kV /      3</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4313" name="Line 41">
            <a:extLst>
              <a:ext uri="{FF2B5EF4-FFF2-40B4-BE49-F238E27FC236}">
                <a16:creationId xmlns:a16="http://schemas.microsoft.com/office/drawing/2014/main" id="{A9C59534-8340-329E-CBC8-A97EA552EDE3}"/>
              </a:ext>
            </a:extLst>
          </p:cNvPr>
          <p:cNvSpPr>
            <a:spLocks noChangeShapeType="1"/>
          </p:cNvSpPr>
          <p:nvPr/>
        </p:nvSpPr>
        <p:spPr bwMode="auto">
          <a:xfrm>
            <a:off x="4184651" y="2127250"/>
            <a:ext cx="104775" cy="211138"/>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4314" name="Line 42">
            <a:extLst>
              <a:ext uri="{FF2B5EF4-FFF2-40B4-BE49-F238E27FC236}">
                <a16:creationId xmlns:a16="http://schemas.microsoft.com/office/drawing/2014/main" id="{ED990CB0-CCDD-5F03-440F-51111E2B898F}"/>
              </a:ext>
            </a:extLst>
          </p:cNvPr>
          <p:cNvSpPr>
            <a:spLocks noChangeShapeType="1"/>
          </p:cNvSpPr>
          <p:nvPr/>
        </p:nvSpPr>
        <p:spPr bwMode="auto">
          <a:xfrm flipV="1">
            <a:off x="4289426" y="2027238"/>
            <a:ext cx="157163" cy="311150"/>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4315" name="Line 43">
            <a:extLst>
              <a:ext uri="{FF2B5EF4-FFF2-40B4-BE49-F238E27FC236}">
                <a16:creationId xmlns:a16="http://schemas.microsoft.com/office/drawing/2014/main" id="{4E3C2596-3661-8020-811B-B06A7226510F}"/>
              </a:ext>
            </a:extLst>
          </p:cNvPr>
          <p:cNvSpPr>
            <a:spLocks noChangeShapeType="1"/>
          </p:cNvSpPr>
          <p:nvPr/>
        </p:nvSpPr>
        <p:spPr bwMode="auto">
          <a:xfrm>
            <a:off x="4498976" y="2027239"/>
            <a:ext cx="371475" cy="1587"/>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4316" name="Rectangle 44">
            <a:extLst>
              <a:ext uri="{FF2B5EF4-FFF2-40B4-BE49-F238E27FC236}">
                <a16:creationId xmlns:a16="http://schemas.microsoft.com/office/drawing/2014/main" id="{D4722C1E-A658-209B-4416-2A0021011D4E}"/>
              </a:ext>
            </a:extLst>
          </p:cNvPr>
          <p:cNvSpPr>
            <a:spLocks noChangeArrowheads="1"/>
          </p:cNvSpPr>
          <p:nvPr/>
        </p:nvSpPr>
        <p:spPr bwMode="auto">
          <a:xfrm>
            <a:off x="2640013" y="3671888"/>
            <a:ext cx="312586"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b="1">
                <a:solidFill>
                  <a:srgbClr val="000000"/>
                </a:solidFill>
                <a:latin typeface="Arial" panose="020B0604020202020204" pitchFamily="34" charset="0"/>
              </a:rPr>
              <a:t>C1</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4317" name="Rectangle 45">
            <a:extLst>
              <a:ext uri="{FF2B5EF4-FFF2-40B4-BE49-F238E27FC236}">
                <a16:creationId xmlns:a16="http://schemas.microsoft.com/office/drawing/2014/main" id="{0217425C-6F24-4A23-9E86-2F7B4C45AB8E}"/>
              </a:ext>
            </a:extLst>
          </p:cNvPr>
          <p:cNvSpPr>
            <a:spLocks noChangeArrowheads="1"/>
          </p:cNvSpPr>
          <p:nvPr/>
        </p:nvSpPr>
        <p:spPr bwMode="auto">
          <a:xfrm>
            <a:off x="2640013" y="4827588"/>
            <a:ext cx="312586"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b="1">
                <a:solidFill>
                  <a:srgbClr val="000000"/>
                </a:solidFill>
                <a:latin typeface="Arial" panose="020B0604020202020204" pitchFamily="34" charset="0"/>
              </a:rPr>
              <a:t>C2</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4318" name="Rectangle 46">
            <a:extLst>
              <a:ext uri="{FF2B5EF4-FFF2-40B4-BE49-F238E27FC236}">
                <a16:creationId xmlns:a16="http://schemas.microsoft.com/office/drawing/2014/main" id="{A07E6DE5-B992-5679-0069-9E2FECC4663F}"/>
              </a:ext>
            </a:extLst>
          </p:cNvPr>
          <p:cNvSpPr>
            <a:spLocks noChangeArrowheads="1"/>
          </p:cNvSpPr>
          <p:nvPr/>
        </p:nvSpPr>
        <p:spPr bwMode="auto">
          <a:xfrm>
            <a:off x="4160838" y="4662488"/>
            <a:ext cx="312586"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b="1">
                <a:solidFill>
                  <a:srgbClr val="000000"/>
                </a:solidFill>
                <a:latin typeface="Arial" panose="020B0604020202020204" pitchFamily="34" charset="0"/>
              </a:rPr>
              <a:t>Cc</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4319" name="Rectangle 47">
            <a:extLst>
              <a:ext uri="{FF2B5EF4-FFF2-40B4-BE49-F238E27FC236}">
                <a16:creationId xmlns:a16="http://schemas.microsoft.com/office/drawing/2014/main" id="{DAD458B8-1D67-9E37-2F53-0688581A073B}"/>
              </a:ext>
            </a:extLst>
          </p:cNvPr>
          <p:cNvSpPr>
            <a:spLocks noChangeArrowheads="1"/>
          </p:cNvSpPr>
          <p:nvPr/>
        </p:nvSpPr>
        <p:spPr bwMode="auto">
          <a:xfrm>
            <a:off x="4264026" y="5865813"/>
            <a:ext cx="732573"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b="1">
                <a:solidFill>
                  <a:srgbClr val="000000"/>
                </a:solidFill>
                <a:latin typeface="Arial" panose="020B0604020202020204" pitchFamily="34" charset="0"/>
              </a:rPr>
              <a:t>Lc, Rc</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4320" name="Rectangle 48">
            <a:extLst>
              <a:ext uri="{FF2B5EF4-FFF2-40B4-BE49-F238E27FC236}">
                <a16:creationId xmlns:a16="http://schemas.microsoft.com/office/drawing/2014/main" id="{CE9DC703-C54C-AF9D-1664-B9256F8A01A1}"/>
              </a:ext>
            </a:extLst>
          </p:cNvPr>
          <p:cNvSpPr>
            <a:spLocks noChangeArrowheads="1"/>
          </p:cNvSpPr>
          <p:nvPr/>
        </p:nvSpPr>
        <p:spPr bwMode="auto">
          <a:xfrm>
            <a:off x="4730750" y="4562475"/>
            <a:ext cx="325410"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b="1">
                <a:solidFill>
                  <a:srgbClr val="000000"/>
                </a:solidFill>
                <a:latin typeface="Arial" panose="020B0604020202020204" pitchFamily="34" charset="0"/>
              </a:rPr>
              <a:t>Cp</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4321" name="Rectangle 49">
            <a:extLst>
              <a:ext uri="{FF2B5EF4-FFF2-40B4-BE49-F238E27FC236}">
                <a16:creationId xmlns:a16="http://schemas.microsoft.com/office/drawing/2014/main" id="{4DBF528F-0E5E-30DB-6A5A-BFBEA9128986}"/>
              </a:ext>
            </a:extLst>
          </p:cNvPr>
          <p:cNvSpPr>
            <a:spLocks noChangeArrowheads="1"/>
          </p:cNvSpPr>
          <p:nvPr/>
        </p:nvSpPr>
        <p:spPr bwMode="auto">
          <a:xfrm>
            <a:off x="6165851" y="5816601"/>
            <a:ext cx="589905"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300" b="1">
                <a:solidFill>
                  <a:srgbClr val="000000"/>
                </a:solidFill>
                <a:latin typeface="Arial" panose="020B0604020202020204" pitchFamily="34" charset="0"/>
              </a:rPr>
              <a:t>SDT</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4322" name="Rectangle 50">
            <a:extLst>
              <a:ext uri="{FF2B5EF4-FFF2-40B4-BE49-F238E27FC236}">
                <a16:creationId xmlns:a16="http://schemas.microsoft.com/office/drawing/2014/main" id="{1C2DA195-83BC-15A6-CA6F-D7B9D50CCEDE}"/>
              </a:ext>
            </a:extLst>
          </p:cNvPr>
          <p:cNvSpPr>
            <a:spLocks noChangeArrowheads="1"/>
          </p:cNvSpPr>
          <p:nvPr/>
        </p:nvSpPr>
        <p:spPr bwMode="auto">
          <a:xfrm>
            <a:off x="8447089" y="4768850"/>
            <a:ext cx="583493"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b="1">
                <a:solidFill>
                  <a:srgbClr val="000000"/>
                </a:solidFill>
                <a:latin typeface="Arial" panose="020B0604020202020204" pitchFamily="34" charset="0"/>
              </a:rPr>
              <a:t>Load</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4323" name="Rectangle 51">
            <a:extLst>
              <a:ext uri="{FF2B5EF4-FFF2-40B4-BE49-F238E27FC236}">
                <a16:creationId xmlns:a16="http://schemas.microsoft.com/office/drawing/2014/main" id="{E28885C8-383B-BC1B-333B-15B3C87209FE}"/>
              </a:ext>
            </a:extLst>
          </p:cNvPr>
          <p:cNvSpPr>
            <a:spLocks noChangeArrowheads="1"/>
          </p:cNvSpPr>
          <p:nvPr/>
        </p:nvSpPr>
        <p:spPr bwMode="auto">
          <a:xfrm>
            <a:off x="5462588" y="4718050"/>
            <a:ext cx="325410"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b="1">
                <a:solidFill>
                  <a:srgbClr val="000000"/>
                </a:solidFill>
                <a:latin typeface="Arial" panose="020B0604020202020204" pitchFamily="34" charset="0"/>
              </a:rPr>
              <a:t>Rp</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4324" name="Rectangle 52">
            <a:extLst>
              <a:ext uri="{FF2B5EF4-FFF2-40B4-BE49-F238E27FC236}">
                <a16:creationId xmlns:a16="http://schemas.microsoft.com/office/drawing/2014/main" id="{BD169777-0C64-73BC-E694-3B8172AF0A6E}"/>
              </a:ext>
            </a:extLst>
          </p:cNvPr>
          <p:cNvSpPr>
            <a:spLocks noChangeArrowheads="1"/>
          </p:cNvSpPr>
          <p:nvPr/>
        </p:nvSpPr>
        <p:spPr bwMode="auto">
          <a:xfrm>
            <a:off x="5462589" y="5003800"/>
            <a:ext cx="298159"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b="1">
                <a:solidFill>
                  <a:srgbClr val="000000"/>
                </a:solidFill>
                <a:latin typeface="Arial" panose="020B0604020202020204" pitchFamily="34" charset="0"/>
              </a:rPr>
              <a:t>Lp</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4325" name="Rectangle 53">
            <a:extLst>
              <a:ext uri="{FF2B5EF4-FFF2-40B4-BE49-F238E27FC236}">
                <a16:creationId xmlns:a16="http://schemas.microsoft.com/office/drawing/2014/main" id="{96537D57-571E-B9B4-A8C8-1FDBC705A596}"/>
              </a:ext>
            </a:extLst>
          </p:cNvPr>
          <p:cNvSpPr>
            <a:spLocks noChangeArrowheads="1"/>
          </p:cNvSpPr>
          <p:nvPr/>
        </p:nvSpPr>
        <p:spPr bwMode="auto">
          <a:xfrm>
            <a:off x="6821488" y="4662488"/>
            <a:ext cx="312586"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b="1">
                <a:solidFill>
                  <a:srgbClr val="000000"/>
                </a:solidFill>
                <a:latin typeface="Arial" panose="020B0604020202020204" pitchFamily="34" charset="0"/>
              </a:rPr>
              <a:t>Rs</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4326" name="Rectangle 54">
            <a:extLst>
              <a:ext uri="{FF2B5EF4-FFF2-40B4-BE49-F238E27FC236}">
                <a16:creationId xmlns:a16="http://schemas.microsoft.com/office/drawing/2014/main" id="{B1D0CD53-4FC5-9F9C-0C99-524D12BD1221}"/>
              </a:ext>
            </a:extLst>
          </p:cNvPr>
          <p:cNvSpPr>
            <a:spLocks noChangeArrowheads="1"/>
          </p:cNvSpPr>
          <p:nvPr/>
        </p:nvSpPr>
        <p:spPr bwMode="auto">
          <a:xfrm>
            <a:off x="6821489" y="4951413"/>
            <a:ext cx="285335"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900" b="1">
                <a:solidFill>
                  <a:srgbClr val="000000"/>
                </a:solidFill>
                <a:latin typeface="Arial" panose="020B0604020202020204" pitchFamily="34" charset="0"/>
              </a:rPr>
              <a:t>Ls</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4327" name="Line 55">
            <a:extLst>
              <a:ext uri="{FF2B5EF4-FFF2-40B4-BE49-F238E27FC236}">
                <a16:creationId xmlns:a16="http://schemas.microsoft.com/office/drawing/2014/main" id="{F28BFA97-ED4C-5EFE-488E-A07CAE34213E}"/>
              </a:ext>
            </a:extLst>
          </p:cNvPr>
          <p:cNvSpPr>
            <a:spLocks noChangeShapeType="1"/>
          </p:cNvSpPr>
          <p:nvPr/>
        </p:nvSpPr>
        <p:spPr bwMode="auto">
          <a:xfrm>
            <a:off x="4810126" y="5629275"/>
            <a:ext cx="1262063" cy="1588"/>
          </a:xfrm>
          <a:prstGeom prst="line">
            <a:avLst/>
          </a:prstGeom>
          <a:noFill/>
          <a:ln w="4921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4328" name="Rectangle 56">
            <a:extLst>
              <a:ext uri="{FF2B5EF4-FFF2-40B4-BE49-F238E27FC236}">
                <a16:creationId xmlns:a16="http://schemas.microsoft.com/office/drawing/2014/main" id="{47A78E8A-5FE0-3E33-4A0E-30801447949C}"/>
              </a:ext>
            </a:extLst>
          </p:cNvPr>
          <p:cNvSpPr>
            <a:spLocks noChangeArrowheads="1"/>
          </p:cNvSpPr>
          <p:nvPr/>
        </p:nvSpPr>
        <p:spPr bwMode="auto">
          <a:xfrm>
            <a:off x="7556501" y="3937001"/>
            <a:ext cx="753155"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300" b="1">
                <a:solidFill>
                  <a:srgbClr val="000000"/>
                </a:solidFill>
                <a:latin typeface="Arial" panose="020B0604020202020204" pitchFamily="34" charset="0"/>
              </a:rPr>
              <a:t>115 V</a:t>
            </a:r>
            <a:endParaRPr lang="en-US" altLang="en-US" sz="2400" b="1">
              <a:solidFill>
                <a:srgbClr val="000000"/>
              </a:solidFill>
              <a:effectLst>
                <a:outerShdw blurRad="38100" dist="38100" dir="2700000" algn="tl">
                  <a:srgbClr val="FFFFFF"/>
                </a:outerShdw>
              </a:effectLst>
              <a:latin typeface="Times New Roman" panose="02020603050405020304" pitchFamily="18" charset="0"/>
            </a:endParaRPr>
          </a:p>
        </p:txBody>
      </p:sp>
      <p:sp>
        <p:nvSpPr>
          <p:cNvPr id="54329" name="Line 57">
            <a:extLst>
              <a:ext uri="{FF2B5EF4-FFF2-40B4-BE49-F238E27FC236}">
                <a16:creationId xmlns:a16="http://schemas.microsoft.com/office/drawing/2014/main" id="{CAED1246-5B5C-D85D-6782-D846FC5C69C8}"/>
              </a:ext>
            </a:extLst>
          </p:cNvPr>
          <p:cNvSpPr>
            <a:spLocks noChangeShapeType="1"/>
          </p:cNvSpPr>
          <p:nvPr/>
        </p:nvSpPr>
        <p:spPr bwMode="auto">
          <a:xfrm>
            <a:off x="7373938" y="5938839"/>
            <a:ext cx="423862" cy="1587"/>
          </a:xfrm>
          <a:prstGeom prst="line">
            <a:avLst/>
          </a:prstGeom>
          <a:noFill/>
          <a:ln w="4921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4330" name="Line 58">
            <a:extLst>
              <a:ext uri="{FF2B5EF4-FFF2-40B4-BE49-F238E27FC236}">
                <a16:creationId xmlns:a16="http://schemas.microsoft.com/office/drawing/2014/main" id="{1CE9995D-3CC3-9491-C580-EC3B826EF843}"/>
              </a:ext>
            </a:extLst>
          </p:cNvPr>
          <p:cNvSpPr>
            <a:spLocks noChangeShapeType="1"/>
          </p:cNvSpPr>
          <p:nvPr/>
        </p:nvSpPr>
        <p:spPr bwMode="auto">
          <a:xfrm>
            <a:off x="7480300" y="6097589"/>
            <a:ext cx="215900" cy="1587"/>
          </a:xfrm>
          <a:prstGeom prst="line">
            <a:avLst/>
          </a:prstGeom>
          <a:noFill/>
          <a:ln w="4921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4331" name="Line 59">
            <a:extLst>
              <a:ext uri="{FF2B5EF4-FFF2-40B4-BE49-F238E27FC236}">
                <a16:creationId xmlns:a16="http://schemas.microsoft.com/office/drawing/2014/main" id="{FD26E994-830A-43BD-F559-0D73B9116705}"/>
              </a:ext>
            </a:extLst>
          </p:cNvPr>
          <p:cNvSpPr>
            <a:spLocks noChangeShapeType="1"/>
          </p:cNvSpPr>
          <p:nvPr/>
        </p:nvSpPr>
        <p:spPr bwMode="auto">
          <a:xfrm flipV="1">
            <a:off x="7583489" y="5629276"/>
            <a:ext cx="1587" cy="315913"/>
          </a:xfrm>
          <a:prstGeom prst="line">
            <a:avLst/>
          </a:prstGeom>
          <a:noFill/>
          <a:ln w="49213">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4333" name="Text Box 61">
            <a:extLst>
              <a:ext uri="{FF2B5EF4-FFF2-40B4-BE49-F238E27FC236}">
                <a16:creationId xmlns:a16="http://schemas.microsoft.com/office/drawing/2014/main" id="{36E134FD-EF70-2B85-6EC3-CFFF5442F2E8}"/>
              </a:ext>
            </a:extLst>
          </p:cNvPr>
          <p:cNvSpPr txBox="1">
            <a:spLocks noChangeArrowheads="1"/>
          </p:cNvSpPr>
          <p:nvPr/>
        </p:nvSpPr>
        <p:spPr bwMode="auto">
          <a:xfrm>
            <a:off x="2512631" y="571501"/>
            <a:ext cx="6776214"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500  kV TEHM CCVT Circuit Connection </a:t>
            </a:r>
          </a:p>
          <a:p>
            <a:pPr algn="ct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adopted for ATP Modeling</a:t>
            </a:r>
          </a:p>
        </p:txBody>
      </p:sp>
    </p:spTree>
  </p:cSld>
  <p:clrMapOvr>
    <a:masterClrMapping/>
  </p:clrMapOvr>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45" name="Rectangle 49">
            <a:extLst>
              <a:ext uri="{FF2B5EF4-FFF2-40B4-BE49-F238E27FC236}">
                <a16:creationId xmlns:a16="http://schemas.microsoft.com/office/drawing/2014/main" id="{8BD919C5-16BB-531D-D635-2860F6A06671}"/>
              </a:ext>
            </a:extLst>
          </p:cNvPr>
          <p:cNvSpPr>
            <a:spLocks noChangeArrowheads="1"/>
          </p:cNvSpPr>
          <p:nvPr/>
        </p:nvSpPr>
        <p:spPr bwMode="auto">
          <a:xfrm>
            <a:off x="2667000" y="1290638"/>
            <a:ext cx="6927850" cy="4610100"/>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5299" name="Rectangle 3">
            <a:extLst>
              <a:ext uri="{FF2B5EF4-FFF2-40B4-BE49-F238E27FC236}">
                <a16:creationId xmlns:a16="http://schemas.microsoft.com/office/drawing/2014/main" id="{FFF45D08-07B1-D510-F117-B21428695CEE}"/>
              </a:ext>
            </a:extLst>
          </p:cNvPr>
          <p:cNvSpPr>
            <a:spLocks noChangeArrowheads="1"/>
          </p:cNvSpPr>
          <p:nvPr/>
        </p:nvSpPr>
        <p:spPr bwMode="auto">
          <a:xfrm>
            <a:off x="2903538" y="1481139"/>
            <a:ext cx="656750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000000"/>
                </a:solidFill>
                <a:latin typeface="Bookman Old Style" panose="02050604050505020204" pitchFamily="18" charset="0"/>
              </a:rPr>
              <a:t>Table 2. Estimated The 500 kV CCVT Parameters</a:t>
            </a:r>
            <a:endParaRPr lang="en-US" altLang="en-US" sz="2400" b="1">
              <a:solidFill>
                <a:srgbClr val="000000"/>
              </a:solidFill>
              <a:effectLst>
                <a:outerShdw blurRad="38100" dist="38100" dir="2700000" algn="tl">
                  <a:srgbClr val="FFFFFF"/>
                </a:outerShdw>
              </a:effectLst>
              <a:latin typeface="Bookman Old Style" panose="02050604050505020204" pitchFamily="18" charset="0"/>
            </a:endParaRPr>
          </a:p>
        </p:txBody>
      </p:sp>
      <p:sp>
        <p:nvSpPr>
          <p:cNvPr id="55300" name="Rectangle 4">
            <a:extLst>
              <a:ext uri="{FF2B5EF4-FFF2-40B4-BE49-F238E27FC236}">
                <a16:creationId xmlns:a16="http://schemas.microsoft.com/office/drawing/2014/main" id="{26BC7FEA-9383-6AFF-BF94-BA54541BD499}"/>
              </a:ext>
            </a:extLst>
          </p:cNvPr>
          <p:cNvSpPr>
            <a:spLocks noChangeArrowheads="1"/>
          </p:cNvSpPr>
          <p:nvPr/>
        </p:nvSpPr>
        <p:spPr bwMode="auto">
          <a:xfrm>
            <a:off x="5356225" y="1898650"/>
            <a:ext cx="355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000000"/>
                </a:solidFill>
                <a:latin typeface="Bookman Old Style" panose="02050604050505020204" pitchFamily="18" charset="0"/>
              </a:rPr>
              <a:t>C1</a:t>
            </a:r>
            <a:endParaRPr lang="en-US" altLang="en-US" sz="2400" b="1">
              <a:solidFill>
                <a:srgbClr val="000000"/>
              </a:solidFill>
              <a:effectLst>
                <a:outerShdw blurRad="38100" dist="38100" dir="2700000" algn="tl">
                  <a:srgbClr val="FFFFFF"/>
                </a:outerShdw>
              </a:effectLst>
              <a:latin typeface="Bookman Old Style" panose="02050604050505020204" pitchFamily="18" charset="0"/>
            </a:endParaRPr>
          </a:p>
        </p:txBody>
      </p:sp>
      <p:sp>
        <p:nvSpPr>
          <p:cNvPr id="55301" name="Rectangle 5">
            <a:extLst>
              <a:ext uri="{FF2B5EF4-FFF2-40B4-BE49-F238E27FC236}">
                <a16:creationId xmlns:a16="http://schemas.microsoft.com/office/drawing/2014/main" id="{452B10D0-FC84-9A5C-1D08-DE57946F6202}"/>
              </a:ext>
            </a:extLst>
          </p:cNvPr>
          <p:cNvSpPr>
            <a:spLocks noChangeArrowheads="1"/>
          </p:cNvSpPr>
          <p:nvPr/>
        </p:nvSpPr>
        <p:spPr bwMode="auto">
          <a:xfrm>
            <a:off x="5356225" y="2197100"/>
            <a:ext cx="355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000000"/>
                </a:solidFill>
                <a:latin typeface="Bookman Old Style" panose="02050604050505020204" pitchFamily="18" charset="0"/>
              </a:rPr>
              <a:t>C2</a:t>
            </a:r>
            <a:endParaRPr lang="en-US" altLang="en-US" sz="2400" b="1">
              <a:solidFill>
                <a:srgbClr val="000000"/>
              </a:solidFill>
              <a:effectLst>
                <a:outerShdw blurRad="38100" dist="38100" dir="2700000" algn="tl">
                  <a:srgbClr val="FFFFFF"/>
                </a:outerShdw>
              </a:effectLst>
              <a:latin typeface="Bookman Old Style" panose="02050604050505020204" pitchFamily="18" charset="0"/>
            </a:endParaRPr>
          </a:p>
        </p:txBody>
      </p:sp>
      <p:sp>
        <p:nvSpPr>
          <p:cNvPr id="55302" name="Rectangle 6">
            <a:extLst>
              <a:ext uri="{FF2B5EF4-FFF2-40B4-BE49-F238E27FC236}">
                <a16:creationId xmlns:a16="http://schemas.microsoft.com/office/drawing/2014/main" id="{9834A58B-2E31-DA8B-58C5-C71CEC7D5191}"/>
              </a:ext>
            </a:extLst>
          </p:cNvPr>
          <p:cNvSpPr>
            <a:spLocks noChangeArrowheads="1"/>
          </p:cNvSpPr>
          <p:nvPr/>
        </p:nvSpPr>
        <p:spPr bwMode="auto">
          <a:xfrm>
            <a:off x="5372101" y="2497138"/>
            <a:ext cx="3460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000000"/>
                </a:solidFill>
                <a:latin typeface="Bookman Old Style" panose="02050604050505020204" pitchFamily="18" charset="0"/>
              </a:rPr>
              <a:t>Rc</a:t>
            </a:r>
            <a:endParaRPr lang="en-US" altLang="en-US" sz="2400" b="1">
              <a:solidFill>
                <a:srgbClr val="000000"/>
              </a:solidFill>
              <a:effectLst>
                <a:outerShdw blurRad="38100" dist="38100" dir="2700000" algn="tl">
                  <a:srgbClr val="FFFFFF"/>
                </a:outerShdw>
              </a:effectLst>
              <a:latin typeface="Bookman Old Style" panose="02050604050505020204" pitchFamily="18" charset="0"/>
            </a:endParaRPr>
          </a:p>
        </p:txBody>
      </p:sp>
      <p:sp>
        <p:nvSpPr>
          <p:cNvPr id="55303" name="Rectangle 7">
            <a:extLst>
              <a:ext uri="{FF2B5EF4-FFF2-40B4-BE49-F238E27FC236}">
                <a16:creationId xmlns:a16="http://schemas.microsoft.com/office/drawing/2014/main" id="{78B78A2C-011E-A477-4E6E-381454AF663D}"/>
              </a:ext>
            </a:extLst>
          </p:cNvPr>
          <p:cNvSpPr>
            <a:spLocks noChangeArrowheads="1"/>
          </p:cNvSpPr>
          <p:nvPr/>
        </p:nvSpPr>
        <p:spPr bwMode="auto">
          <a:xfrm>
            <a:off x="5387976" y="2795588"/>
            <a:ext cx="3095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000000"/>
                </a:solidFill>
                <a:latin typeface="Bookman Old Style" panose="02050604050505020204" pitchFamily="18" charset="0"/>
              </a:rPr>
              <a:t>Lc</a:t>
            </a:r>
            <a:endParaRPr lang="en-US" altLang="en-US" sz="2400" b="1">
              <a:solidFill>
                <a:srgbClr val="000000"/>
              </a:solidFill>
              <a:effectLst>
                <a:outerShdw blurRad="38100" dist="38100" dir="2700000" algn="tl">
                  <a:srgbClr val="FFFFFF"/>
                </a:outerShdw>
              </a:effectLst>
              <a:latin typeface="Bookman Old Style" panose="02050604050505020204" pitchFamily="18" charset="0"/>
            </a:endParaRPr>
          </a:p>
        </p:txBody>
      </p:sp>
      <p:sp>
        <p:nvSpPr>
          <p:cNvPr id="55304" name="Rectangle 8">
            <a:extLst>
              <a:ext uri="{FF2B5EF4-FFF2-40B4-BE49-F238E27FC236}">
                <a16:creationId xmlns:a16="http://schemas.microsoft.com/office/drawing/2014/main" id="{48CFE9BB-E558-2589-8DE1-334BAFC1F871}"/>
              </a:ext>
            </a:extLst>
          </p:cNvPr>
          <p:cNvSpPr>
            <a:spLocks noChangeArrowheads="1"/>
          </p:cNvSpPr>
          <p:nvPr/>
        </p:nvSpPr>
        <p:spPr bwMode="auto">
          <a:xfrm>
            <a:off x="5372101" y="3094038"/>
            <a:ext cx="3349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000000"/>
                </a:solidFill>
                <a:latin typeface="Bookman Old Style" panose="02050604050505020204" pitchFamily="18" charset="0"/>
              </a:rPr>
              <a:t>Cc</a:t>
            </a:r>
            <a:endParaRPr lang="en-US" altLang="en-US" sz="2400" b="1">
              <a:solidFill>
                <a:srgbClr val="000000"/>
              </a:solidFill>
              <a:effectLst>
                <a:outerShdw blurRad="38100" dist="38100" dir="2700000" algn="tl">
                  <a:srgbClr val="FFFFFF"/>
                </a:outerShdw>
              </a:effectLst>
              <a:latin typeface="Bookman Old Style" panose="02050604050505020204" pitchFamily="18" charset="0"/>
            </a:endParaRPr>
          </a:p>
        </p:txBody>
      </p:sp>
      <p:sp>
        <p:nvSpPr>
          <p:cNvPr id="55305" name="Rectangle 9">
            <a:extLst>
              <a:ext uri="{FF2B5EF4-FFF2-40B4-BE49-F238E27FC236}">
                <a16:creationId xmlns:a16="http://schemas.microsoft.com/office/drawing/2014/main" id="{532AE9B2-51E4-D536-1191-27EC627421B0}"/>
              </a:ext>
            </a:extLst>
          </p:cNvPr>
          <p:cNvSpPr>
            <a:spLocks noChangeArrowheads="1"/>
          </p:cNvSpPr>
          <p:nvPr/>
        </p:nvSpPr>
        <p:spPr bwMode="auto">
          <a:xfrm>
            <a:off x="4449763" y="3392489"/>
            <a:ext cx="12743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000000"/>
                </a:solidFill>
                <a:latin typeface="Bookman Old Style" panose="02050604050505020204" pitchFamily="18" charset="0"/>
              </a:rPr>
              <a:t>SDT ratio</a:t>
            </a:r>
            <a:endParaRPr lang="en-US" altLang="en-US" sz="2400" b="1">
              <a:solidFill>
                <a:srgbClr val="000000"/>
              </a:solidFill>
              <a:effectLst>
                <a:outerShdw blurRad="38100" dist="38100" dir="2700000" algn="tl">
                  <a:srgbClr val="FFFFFF"/>
                </a:outerShdw>
              </a:effectLst>
              <a:latin typeface="Bookman Old Style" panose="02050604050505020204" pitchFamily="18" charset="0"/>
            </a:endParaRPr>
          </a:p>
        </p:txBody>
      </p:sp>
      <p:sp>
        <p:nvSpPr>
          <p:cNvPr id="55306" name="Rectangle 10">
            <a:extLst>
              <a:ext uri="{FF2B5EF4-FFF2-40B4-BE49-F238E27FC236}">
                <a16:creationId xmlns:a16="http://schemas.microsoft.com/office/drawing/2014/main" id="{A096746B-DB27-5FFE-BEE1-8B8AC281A435}"/>
              </a:ext>
            </a:extLst>
          </p:cNvPr>
          <p:cNvSpPr>
            <a:spLocks noChangeArrowheads="1"/>
          </p:cNvSpPr>
          <p:nvPr/>
        </p:nvSpPr>
        <p:spPr bwMode="auto">
          <a:xfrm>
            <a:off x="5356226" y="3690938"/>
            <a:ext cx="3603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000000"/>
                </a:solidFill>
                <a:latin typeface="Bookman Old Style" panose="02050604050505020204" pitchFamily="18" charset="0"/>
              </a:rPr>
              <a:t>Rp</a:t>
            </a:r>
            <a:endParaRPr lang="en-US" altLang="en-US" sz="2400" b="1">
              <a:solidFill>
                <a:srgbClr val="000000"/>
              </a:solidFill>
              <a:effectLst>
                <a:outerShdw blurRad="38100" dist="38100" dir="2700000" algn="tl">
                  <a:srgbClr val="FFFFFF"/>
                </a:outerShdw>
              </a:effectLst>
              <a:latin typeface="Bookman Old Style" panose="02050604050505020204" pitchFamily="18" charset="0"/>
            </a:endParaRPr>
          </a:p>
        </p:txBody>
      </p:sp>
      <p:sp>
        <p:nvSpPr>
          <p:cNvPr id="55307" name="Rectangle 11">
            <a:extLst>
              <a:ext uri="{FF2B5EF4-FFF2-40B4-BE49-F238E27FC236}">
                <a16:creationId xmlns:a16="http://schemas.microsoft.com/office/drawing/2014/main" id="{3A1A6EBD-1BF2-F1EE-F72E-33D963501F1E}"/>
              </a:ext>
            </a:extLst>
          </p:cNvPr>
          <p:cNvSpPr>
            <a:spLocks noChangeArrowheads="1"/>
          </p:cNvSpPr>
          <p:nvPr/>
        </p:nvSpPr>
        <p:spPr bwMode="auto">
          <a:xfrm>
            <a:off x="5372100" y="3989388"/>
            <a:ext cx="3238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000000"/>
                </a:solidFill>
                <a:latin typeface="Bookman Old Style" panose="02050604050505020204" pitchFamily="18" charset="0"/>
              </a:rPr>
              <a:t>Lp</a:t>
            </a:r>
            <a:endParaRPr lang="en-US" altLang="en-US" sz="2400" b="1">
              <a:solidFill>
                <a:srgbClr val="000000"/>
              </a:solidFill>
              <a:effectLst>
                <a:outerShdw blurRad="38100" dist="38100" dir="2700000" algn="tl">
                  <a:srgbClr val="FFFFFF"/>
                </a:outerShdw>
              </a:effectLst>
              <a:latin typeface="Bookman Old Style" panose="02050604050505020204" pitchFamily="18" charset="0"/>
            </a:endParaRPr>
          </a:p>
        </p:txBody>
      </p:sp>
      <p:sp>
        <p:nvSpPr>
          <p:cNvPr id="55308" name="Rectangle 12">
            <a:extLst>
              <a:ext uri="{FF2B5EF4-FFF2-40B4-BE49-F238E27FC236}">
                <a16:creationId xmlns:a16="http://schemas.microsoft.com/office/drawing/2014/main" id="{321FF7EA-0BB0-AFF2-CE22-593E581C92C5}"/>
              </a:ext>
            </a:extLst>
          </p:cNvPr>
          <p:cNvSpPr>
            <a:spLocks noChangeArrowheads="1"/>
          </p:cNvSpPr>
          <p:nvPr/>
        </p:nvSpPr>
        <p:spPr bwMode="auto">
          <a:xfrm>
            <a:off x="5356225" y="4287838"/>
            <a:ext cx="3492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000000"/>
                </a:solidFill>
                <a:latin typeface="Bookman Old Style" panose="02050604050505020204" pitchFamily="18" charset="0"/>
              </a:rPr>
              <a:t>Cp</a:t>
            </a:r>
            <a:endParaRPr lang="en-US" altLang="en-US" sz="2400" b="1">
              <a:solidFill>
                <a:srgbClr val="000000"/>
              </a:solidFill>
              <a:effectLst>
                <a:outerShdw blurRad="38100" dist="38100" dir="2700000" algn="tl">
                  <a:srgbClr val="FFFFFF"/>
                </a:outerShdw>
              </a:effectLst>
              <a:latin typeface="Bookman Old Style" panose="02050604050505020204" pitchFamily="18" charset="0"/>
            </a:endParaRPr>
          </a:p>
        </p:txBody>
      </p:sp>
      <p:sp>
        <p:nvSpPr>
          <p:cNvPr id="55309" name="Rectangle 13">
            <a:extLst>
              <a:ext uri="{FF2B5EF4-FFF2-40B4-BE49-F238E27FC236}">
                <a16:creationId xmlns:a16="http://schemas.microsoft.com/office/drawing/2014/main" id="{445BA2BF-2408-4A03-CB9C-9204B7591255}"/>
              </a:ext>
            </a:extLst>
          </p:cNvPr>
          <p:cNvSpPr>
            <a:spLocks noChangeArrowheads="1"/>
          </p:cNvSpPr>
          <p:nvPr/>
        </p:nvSpPr>
        <p:spPr bwMode="auto">
          <a:xfrm>
            <a:off x="5387975" y="4587875"/>
            <a:ext cx="330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000000"/>
                </a:solidFill>
                <a:latin typeface="Bookman Old Style" panose="02050604050505020204" pitchFamily="18" charset="0"/>
              </a:rPr>
              <a:t>Rs</a:t>
            </a:r>
            <a:endParaRPr lang="en-US" altLang="en-US" sz="2400" b="1">
              <a:solidFill>
                <a:srgbClr val="000000"/>
              </a:solidFill>
              <a:effectLst>
                <a:outerShdw blurRad="38100" dist="38100" dir="2700000" algn="tl">
                  <a:srgbClr val="FFFFFF"/>
                </a:outerShdw>
              </a:effectLst>
              <a:latin typeface="Bookman Old Style" panose="02050604050505020204" pitchFamily="18" charset="0"/>
            </a:endParaRPr>
          </a:p>
        </p:txBody>
      </p:sp>
      <p:sp>
        <p:nvSpPr>
          <p:cNvPr id="55310" name="Rectangle 14">
            <a:extLst>
              <a:ext uri="{FF2B5EF4-FFF2-40B4-BE49-F238E27FC236}">
                <a16:creationId xmlns:a16="http://schemas.microsoft.com/office/drawing/2014/main" id="{B64A60B5-6DDD-61D4-A453-6BA2EFABF6C3}"/>
              </a:ext>
            </a:extLst>
          </p:cNvPr>
          <p:cNvSpPr>
            <a:spLocks noChangeArrowheads="1"/>
          </p:cNvSpPr>
          <p:nvPr/>
        </p:nvSpPr>
        <p:spPr bwMode="auto">
          <a:xfrm>
            <a:off x="5402263" y="4886326"/>
            <a:ext cx="29655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000000"/>
                </a:solidFill>
                <a:latin typeface="Bookman Old Style" panose="02050604050505020204" pitchFamily="18" charset="0"/>
              </a:rPr>
              <a:t>Ls</a:t>
            </a:r>
            <a:endParaRPr lang="en-US" altLang="en-US" sz="2400" b="1">
              <a:solidFill>
                <a:srgbClr val="000000"/>
              </a:solidFill>
              <a:effectLst>
                <a:outerShdw blurRad="38100" dist="38100" dir="2700000" algn="tl">
                  <a:srgbClr val="FFFFFF"/>
                </a:outerShdw>
              </a:effectLst>
              <a:latin typeface="Bookman Old Style" panose="02050604050505020204" pitchFamily="18" charset="0"/>
            </a:endParaRPr>
          </a:p>
        </p:txBody>
      </p:sp>
      <p:sp>
        <p:nvSpPr>
          <p:cNvPr id="55311" name="Rectangle 15">
            <a:extLst>
              <a:ext uri="{FF2B5EF4-FFF2-40B4-BE49-F238E27FC236}">
                <a16:creationId xmlns:a16="http://schemas.microsoft.com/office/drawing/2014/main" id="{659F3B24-5444-B061-F3A7-6122D31A1A9D}"/>
              </a:ext>
            </a:extLst>
          </p:cNvPr>
          <p:cNvSpPr>
            <a:spLocks noChangeArrowheads="1"/>
          </p:cNvSpPr>
          <p:nvPr/>
        </p:nvSpPr>
        <p:spPr bwMode="auto">
          <a:xfrm>
            <a:off x="3738563" y="5172075"/>
            <a:ext cx="20193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000000"/>
                </a:solidFill>
                <a:latin typeface="Bookman Old Style" panose="02050604050505020204" pitchFamily="18" charset="0"/>
              </a:rPr>
              <a:t>Load (assumed)</a:t>
            </a:r>
            <a:endParaRPr lang="en-US" altLang="en-US" sz="2400" b="1">
              <a:solidFill>
                <a:srgbClr val="000000"/>
              </a:solidFill>
              <a:effectLst>
                <a:outerShdw blurRad="38100" dist="38100" dir="2700000" algn="tl">
                  <a:srgbClr val="FFFFFF"/>
                </a:outerShdw>
              </a:effectLst>
              <a:latin typeface="Bookman Old Style" panose="02050604050505020204" pitchFamily="18" charset="0"/>
            </a:endParaRPr>
          </a:p>
        </p:txBody>
      </p:sp>
      <p:sp>
        <p:nvSpPr>
          <p:cNvPr id="55312" name="Rectangle 16">
            <a:extLst>
              <a:ext uri="{FF2B5EF4-FFF2-40B4-BE49-F238E27FC236}">
                <a16:creationId xmlns:a16="http://schemas.microsoft.com/office/drawing/2014/main" id="{9B31A2C0-EB10-EBAA-80D0-E273A08FBC5B}"/>
              </a:ext>
            </a:extLst>
          </p:cNvPr>
          <p:cNvSpPr>
            <a:spLocks noChangeArrowheads="1"/>
          </p:cNvSpPr>
          <p:nvPr/>
        </p:nvSpPr>
        <p:spPr bwMode="auto">
          <a:xfrm>
            <a:off x="5924550" y="1898650"/>
            <a:ext cx="109378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000000"/>
                </a:solidFill>
                <a:latin typeface="Bookman Old Style" panose="02050604050505020204" pitchFamily="18" charset="0"/>
              </a:rPr>
              <a:t>5210 pF</a:t>
            </a:r>
            <a:endParaRPr lang="en-US" altLang="en-US" sz="2400" b="1">
              <a:solidFill>
                <a:srgbClr val="000000"/>
              </a:solidFill>
              <a:effectLst>
                <a:outerShdw blurRad="38100" dist="38100" dir="2700000" algn="tl">
                  <a:srgbClr val="FFFFFF"/>
                </a:outerShdw>
              </a:effectLst>
              <a:latin typeface="Bookman Old Style" panose="02050604050505020204" pitchFamily="18" charset="0"/>
            </a:endParaRPr>
          </a:p>
        </p:txBody>
      </p:sp>
      <p:sp>
        <p:nvSpPr>
          <p:cNvPr id="55313" name="Rectangle 17">
            <a:extLst>
              <a:ext uri="{FF2B5EF4-FFF2-40B4-BE49-F238E27FC236}">
                <a16:creationId xmlns:a16="http://schemas.microsoft.com/office/drawing/2014/main" id="{CB1E0009-AC59-766E-16F6-FD9BA3E1A3B3}"/>
              </a:ext>
            </a:extLst>
          </p:cNvPr>
          <p:cNvSpPr>
            <a:spLocks noChangeArrowheads="1"/>
          </p:cNvSpPr>
          <p:nvPr/>
        </p:nvSpPr>
        <p:spPr bwMode="auto">
          <a:xfrm>
            <a:off x="5924550" y="2197100"/>
            <a:ext cx="14303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000000"/>
                </a:solidFill>
                <a:latin typeface="Bookman Old Style" panose="02050604050505020204" pitchFamily="18" charset="0"/>
              </a:rPr>
              <a:t>123050 pF</a:t>
            </a:r>
            <a:endParaRPr lang="en-US" altLang="en-US" sz="2400" b="1">
              <a:solidFill>
                <a:srgbClr val="000000"/>
              </a:solidFill>
              <a:effectLst>
                <a:outerShdw blurRad="38100" dist="38100" dir="2700000" algn="tl">
                  <a:srgbClr val="FFFFFF"/>
                </a:outerShdw>
              </a:effectLst>
              <a:latin typeface="Bookman Old Style" panose="02050604050505020204" pitchFamily="18" charset="0"/>
            </a:endParaRPr>
          </a:p>
        </p:txBody>
      </p:sp>
      <p:sp>
        <p:nvSpPr>
          <p:cNvPr id="55314" name="Rectangle 18">
            <a:extLst>
              <a:ext uri="{FF2B5EF4-FFF2-40B4-BE49-F238E27FC236}">
                <a16:creationId xmlns:a16="http://schemas.microsoft.com/office/drawing/2014/main" id="{21BE03A8-19A3-B42E-B816-33B0A17A42DE}"/>
              </a:ext>
            </a:extLst>
          </p:cNvPr>
          <p:cNvSpPr>
            <a:spLocks noChangeArrowheads="1"/>
          </p:cNvSpPr>
          <p:nvPr/>
        </p:nvSpPr>
        <p:spPr bwMode="auto">
          <a:xfrm>
            <a:off x="5924550" y="2511425"/>
            <a:ext cx="5905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000000"/>
                </a:solidFill>
                <a:latin typeface="Bookman Old Style" panose="02050604050505020204" pitchFamily="18" charset="0"/>
              </a:rPr>
              <a:t>500 </a:t>
            </a:r>
            <a:endParaRPr lang="en-US" altLang="en-US" sz="2400" b="1">
              <a:solidFill>
                <a:srgbClr val="000000"/>
              </a:solidFill>
              <a:effectLst>
                <a:outerShdw blurRad="38100" dist="38100" dir="2700000" algn="tl">
                  <a:srgbClr val="FFFFFF"/>
                </a:outerShdw>
              </a:effectLst>
              <a:latin typeface="Bookman Old Style" panose="02050604050505020204" pitchFamily="18" charset="0"/>
            </a:endParaRPr>
          </a:p>
        </p:txBody>
      </p:sp>
      <p:sp>
        <p:nvSpPr>
          <p:cNvPr id="55315" name="Rectangle 19">
            <a:extLst>
              <a:ext uri="{FF2B5EF4-FFF2-40B4-BE49-F238E27FC236}">
                <a16:creationId xmlns:a16="http://schemas.microsoft.com/office/drawing/2014/main" id="{433F1670-98D9-9898-557E-660C0704C364}"/>
              </a:ext>
            </a:extLst>
          </p:cNvPr>
          <p:cNvSpPr>
            <a:spLocks noChangeArrowheads="1"/>
          </p:cNvSpPr>
          <p:nvPr/>
        </p:nvSpPr>
        <p:spPr bwMode="auto">
          <a:xfrm>
            <a:off x="6550026" y="2509838"/>
            <a:ext cx="1952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000000"/>
                </a:solidFill>
                <a:latin typeface="Symbol" panose="05050102010706020507" pitchFamily="18" charset="2"/>
              </a:rPr>
              <a:t>W</a:t>
            </a:r>
            <a:endParaRPr lang="en-US" altLang="en-US" sz="2400" b="1">
              <a:solidFill>
                <a:srgbClr val="000000"/>
              </a:solidFill>
              <a:effectLst>
                <a:outerShdw blurRad="38100" dist="38100" dir="2700000" algn="tl">
                  <a:srgbClr val="FFFFFF"/>
                </a:outerShdw>
              </a:effectLst>
              <a:latin typeface="Symbol" panose="05050102010706020507" pitchFamily="18" charset="2"/>
            </a:endParaRPr>
          </a:p>
        </p:txBody>
      </p:sp>
      <p:sp>
        <p:nvSpPr>
          <p:cNvPr id="55316" name="Rectangle 20">
            <a:extLst>
              <a:ext uri="{FF2B5EF4-FFF2-40B4-BE49-F238E27FC236}">
                <a16:creationId xmlns:a16="http://schemas.microsoft.com/office/drawing/2014/main" id="{2BFD1F22-04DD-9F8B-CC9A-D6D715023EE3}"/>
              </a:ext>
            </a:extLst>
          </p:cNvPr>
          <p:cNvSpPr>
            <a:spLocks noChangeArrowheads="1"/>
          </p:cNvSpPr>
          <p:nvPr/>
        </p:nvSpPr>
        <p:spPr bwMode="auto">
          <a:xfrm>
            <a:off x="5924550" y="2809875"/>
            <a:ext cx="8842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000000"/>
                </a:solidFill>
                <a:latin typeface="Bookman Old Style" panose="02050604050505020204" pitchFamily="18" charset="0"/>
              </a:rPr>
              <a:t>50.7 H</a:t>
            </a:r>
            <a:endParaRPr lang="en-US" altLang="en-US" sz="2400" b="1">
              <a:solidFill>
                <a:srgbClr val="000000"/>
              </a:solidFill>
              <a:effectLst>
                <a:outerShdw blurRad="38100" dist="38100" dir="2700000" algn="tl">
                  <a:srgbClr val="FFFFFF"/>
                </a:outerShdw>
              </a:effectLst>
              <a:latin typeface="Bookman Old Style" panose="02050604050505020204" pitchFamily="18" charset="0"/>
            </a:endParaRPr>
          </a:p>
        </p:txBody>
      </p:sp>
      <p:sp>
        <p:nvSpPr>
          <p:cNvPr id="55317" name="Rectangle 21">
            <a:extLst>
              <a:ext uri="{FF2B5EF4-FFF2-40B4-BE49-F238E27FC236}">
                <a16:creationId xmlns:a16="http://schemas.microsoft.com/office/drawing/2014/main" id="{B8A017D4-0E36-8678-B9C5-812DF4547CD3}"/>
              </a:ext>
            </a:extLst>
          </p:cNvPr>
          <p:cNvSpPr>
            <a:spLocks noChangeArrowheads="1"/>
          </p:cNvSpPr>
          <p:nvPr/>
        </p:nvSpPr>
        <p:spPr bwMode="auto">
          <a:xfrm>
            <a:off x="5924551" y="3108325"/>
            <a:ext cx="92551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000000"/>
                </a:solidFill>
                <a:latin typeface="Bookman Old Style" panose="02050604050505020204" pitchFamily="18" charset="0"/>
              </a:rPr>
              <a:t>600 pF</a:t>
            </a:r>
            <a:endParaRPr lang="en-US" altLang="en-US" sz="2400" b="1">
              <a:solidFill>
                <a:srgbClr val="000000"/>
              </a:solidFill>
              <a:effectLst>
                <a:outerShdw blurRad="38100" dist="38100" dir="2700000" algn="tl">
                  <a:srgbClr val="FFFFFF"/>
                </a:outerShdw>
              </a:effectLst>
              <a:latin typeface="Bookman Old Style" panose="02050604050505020204" pitchFamily="18" charset="0"/>
            </a:endParaRPr>
          </a:p>
        </p:txBody>
      </p:sp>
      <p:sp>
        <p:nvSpPr>
          <p:cNvPr id="55318" name="Rectangle 22">
            <a:extLst>
              <a:ext uri="{FF2B5EF4-FFF2-40B4-BE49-F238E27FC236}">
                <a16:creationId xmlns:a16="http://schemas.microsoft.com/office/drawing/2014/main" id="{78F883E5-7DA3-8251-F30C-7E9FD77F9EFB}"/>
              </a:ext>
            </a:extLst>
          </p:cNvPr>
          <p:cNvSpPr>
            <a:spLocks noChangeArrowheads="1"/>
          </p:cNvSpPr>
          <p:nvPr/>
        </p:nvSpPr>
        <p:spPr bwMode="auto">
          <a:xfrm>
            <a:off x="5924550" y="3408363"/>
            <a:ext cx="21209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000000"/>
                </a:solidFill>
                <a:latin typeface="Bookman Old Style" panose="02050604050505020204" pitchFamily="18" charset="0"/>
              </a:rPr>
              <a:t>11.73 kV/115 V</a:t>
            </a:r>
            <a:endParaRPr lang="en-US" altLang="en-US" sz="2400" b="1">
              <a:solidFill>
                <a:srgbClr val="000000"/>
              </a:solidFill>
              <a:effectLst>
                <a:outerShdw blurRad="38100" dist="38100" dir="2700000" algn="tl">
                  <a:srgbClr val="FFFFFF"/>
                </a:outerShdw>
              </a:effectLst>
              <a:latin typeface="Bookman Old Style" panose="02050604050505020204" pitchFamily="18" charset="0"/>
            </a:endParaRPr>
          </a:p>
        </p:txBody>
      </p:sp>
      <p:sp>
        <p:nvSpPr>
          <p:cNvPr id="55319" name="Rectangle 23">
            <a:extLst>
              <a:ext uri="{FF2B5EF4-FFF2-40B4-BE49-F238E27FC236}">
                <a16:creationId xmlns:a16="http://schemas.microsoft.com/office/drawing/2014/main" id="{24B574F2-428A-FED8-F734-936A8BAEB783}"/>
              </a:ext>
            </a:extLst>
          </p:cNvPr>
          <p:cNvSpPr>
            <a:spLocks noChangeArrowheads="1"/>
          </p:cNvSpPr>
          <p:nvPr/>
        </p:nvSpPr>
        <p:spPr bwMode="auto">
          <a:xfrm>
            <a:off x="5924550" y="3721100"/>
            <a:ext cx="5905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000000"/>
                </a:solidFill>
                <a:latin typeface="Bookman Old Style" panose="02050604050505020204" pitchFamily="18" charset="0"/>
              </a:rPr>
              <a:t>296 </a:t>
            </a:r>
            <a:endParaRPr lang="en-US" altLang="en-US" sz="2400" b="1">
              <a:solidFill>
                <a:srgbClr val="000000"/>
              </a:solidFill>
              <a:effectLst>
                <a:outerShdw blurRad="38100" dist="38100" dir="2700000" algn="tl">
                  <a:srgbClr val="FFFFFF"/>
                </a:outerShdw>
              </a:effectLst>
              <a:latin typeface="Bookman Old Style" panose="02050604050505020204" pitchFamily="18" charset="0"/>
            </a:endParaRPr>
          </a:p>
        </p:txBody>
      </p:sp>
      <p:sp>
        <p:nvSpPr>
          <p:cNvPr id="55320" name="Rectangle 24">
            <a:extLst>
              <a:ext uri="{FF2B5EF4-FFF2-40B4-BE49-F238E27FC236}">
                <a16:creationId xmlns:a16="http://schemas.microsoft.com/office/drawing/2014/main" id="{193E8CC3-75F1-9085-72B9-D4882631E15F}"/>
              </a:ext>
            </a:extLst>
          </p:cNvPr>
          <p:cNvSpPr>
            <a:spLocks noChangeArrowheads="1"/>
          </p:cNvSpPr>
          <p:nvPr/>
        </p:nvSpPr>
        <p:spPr bwMode="auto">
          <a:xfrm>
            <a:off x="6524626" y="3706813"/>
            <a:ext cx="1952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000000"/>
                </a:solidFill>
                <a:latin typeface="Symbol" panose="05050102010706020507" pitchFamily="18" charset="2"/>
              </a:rPr>
              <a:t>W</a:t>
            </a:r>
            <a:endParaRPr lang="en-US" altLang="en-US" sz="2400" b="1">
              <a:solidFill>
                <a:srgbClr val="000000"/>
              </a:solidFill>
              <a:effectLst>
                <a:outerShdw blurRad="38100" dist="38100" dir="2700000" algn="tl">
                  <a:srgbClr val="FFFFFF"/>
                </a:outerShdw>
              </a:effectLst>
              <a:latin typeface="Symbol" panose="05050102010706020507" pitchFamily="18" charset="2"/>
            </a:endParaRPr>
          </a:p>
        </p:txBody>
      </p:sp>
      <p:sp>
        <p:nvSpPr>
          <p:cNvPr id="55321" name="Rectangle 25">
            <a:extLst>
              <a:ext uri="{FF2B5EF4-FFF2-40B4-BE49-F238E27FC236}">
                <a16:creationId xmlns:a16="http://schemas.microsoft.com/office/drawing/2014/main" id="{0504D307-A677-ACE0-E6C0-B81C3E1BC8A2}"/>
              </a:ext>
            </a:extLst>
          </p:cNvPr>
          <p:cNvSpPr>
            <a:spLocks noChangeArrowheads="1"/>
          </p:cNvSpPr>
          <p:nvPr/>
        </p:nvSpPr>
        <p:spPr bwMode="auto">
          <a:xfrm>
            <a:off x="5924551" y="4019550"/>
            <a:ext cx="7159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000000"/>
                </a:solidFill>
                <a:latin typeface="Bookman Old Style" panose="02050604050505020204" pitchFamily="18" charset="0"/>
              </a:rPr>
              <a:t>6.5 H</a:t>
            </a:r>
            <a:endParaRPr lang="en-US" altLang="en-US" sz="2400" b="1">
              <a:solidFill>
                <a:srgbClr val="000000"/>
              </a:solidFill>
              <a:effectLst>
                <a:outerShdw blurRad="38100" dist="38100" dir="2700000" algn="tl">
                  <a:srgbClr val="FFFFFF"/>
                </a:outerShdw>
              </a:effectLst>
              <a:latin typeface="Bookman Old Style" panose="02050604050505020204" pitchFamily="18" charset="0"/>
            </a:endParaRPr>
          </a:p>
        </p:txBody>
      </p:sp>
      <p:sp>
        <p:nvSpPr>
          <p:cNvPr id="55322" name="Rectangle 26">
            <a:extLst>
              <a:ext uri="{FF2B5EF4-FFF2-40B4-BE49-F238E27FC236}">
                <a16:creationId xmlns:a16="http://schemas.microsoft.com/office/drawing/2014/main" id="{DCD51952-C655-07AA-2CA9-FB17D5B44671}"/>
              </a:ext>
            </a:extLst>
          </p:cNvPr>
          <p:cNvSpPr>
            <a:spLocks noChangeArrowheads="1"/>
          </p:cNvSpPr>
          <p:nvPr/>
        </p:nvSpPr>
        <p:spPr bwMode="auto">
          <a:xfrm>
            <a:off x="5924551" y="4319588"/>
            <a:ext cx="92551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000000"/>
                </a:solidFill>
                <a:latin typeface="Bookman Old Style" panose="02050604050505020204" pitchFamily="18" charset="0"/>
              </a:rPr>
              <a:t>600 pF</a:t>
            </a:r>
            <a:endParaRPr lang="en-US" altLang="en-US" sz="2400" b="1">
              <a:solidFill>
                <a:srgbClr val="000000"/>
              </a:solidFill>
              <a:effectLst>
                <a:outerShdw blurRad="38100" dist="38100" dir="2700000" algn="tl">
                  <a:srgbClr val="FFFFFF"/>
                </a:outerShdw>
              </a:effectLst>
              <a:latin typeface="Bookman Old Style" panose="02050604050505020204" pitchFamily="18" charset="0"/>
            </a:endParaRPr>
          </a:p>
        </p:txBody>
      </p:sp>
      <p:sp>
        <p:nvSpPr>
          <p:cNvPr id="55323" name="Rectangle 27">
            <a:extLst>
              <a:ext uri="{FF2B5EF4-FFF2-40B4-BE49-F238E27FC236}">
                <a16:creationId xmlns:a16="http://schemas.microsoft.com/office/drawing/2014/main" id="{1EC89050-305E-BF4C-0348-BE48D5B418E5}"/>
              </a:ext>
            </a:extLst>
          </p:cNvPr>
          <p:cNvSpPr>
            <a:spLocks noChangeArrowheads="1"/>
          </p:cNvSpPr>
          <p:nvPr/>
        </p:nvSpPr>
        <p:spPr bwMode="auto">
          <a:xfrm>
            <a:off x="5924551" y="4632325"/>
            <a:ext cx="7667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000000"/>
                </a:solidFill>
                <a:latin typeface="Bookman Old Style" panose="02050604050505020204" pitchFamily="18" charset="0"/>
              </a:rPr>
              <a:t>1 m</a:t>
            </a:r>
            <a:r>
              <a:rPr lang="en-US" altLang="en-US" sz="2000" b="1">
                <a:solidFill>
                  <a:srgbClr val="000000"/>
                </a:solidFill>
                <a:latin typeface="Symbol" panose="05050102010706020507" pitchFamily="18" charset="2"/>
              </a:rPr>
              <a:t>W </a:t>
            </a:r>
            <a:endParaRPr lang="en-US" altLang="en-US" sz="2400" b="1">
              <a:solidFill>
                <a:srgbClr val="000000"/>
              </a:solidFill>
              <a:effectLst>
                <a:outerShdw blurRad="38100" dist="38100" dir="2700000" algn="tl">
                  <a:srgbClr val="FFFFFF"/>
                </a:outerShdw>
              </a:effectLst>
              <a:latin typeface="Bookman Old Style" panose="02050604050505020204" pitchFamily="18" charset="0"/>
            </a:endParaRPr>
          </a:p>
        </p:txBody>
      </p:sp>
      <p:sp>
        <p:nvSpPr>
          <p:cNvPr id="55325" name="Rectangle 29">
            <a:extLst>
              <a:ext uri="{FF2B5EF4-FFF2-40B4-BE49-F238E27FC236}">
                <a16:creationId xmlns:a16="http://schemas.microsoft.com/office/drawing/2014/main" id="{A9E4F4FA-1356-AD77-C878-75297ACFA6F0}"/>
              </a:ext>
            </a:extLst>
          </p:cNvPr>
          <p:cNvSpPr>
            <a:spLocks noChangeArrowheads="1"/>
          </p:cNvSpPr>
          <p:nvPr/>
        </p:nvSpPr>
        <p:spPr bwMode="auto">
          <a:xfrm>
            <a:off x="5924551" y="4932363"/>
            <a:ext cx="7159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000000"/>
                </a:solidFill>
                <a:latin typeface="Bookman Old Style" panose="02050604050505020204" pitchFamily="18" charset="0"/>
              </a:rPr>
              <a:t>1 mH</a:t>
            </a:r>
            <a:endParaRPr lang="en-US" altLang="en-US" sz="2400" b="1">
              <a:solidFill>
                <a:srgbClr val="000000"/>
              </a:solidFill>
              <a:effectLst>
                <a:outerShdw blurRad="38100" dist="38100" dir="2700000" algn="tl">
                  <a:srgbClr val="FFFFFF"/>
                </a:outerShdw>
              </a:effectLst>
              <a:latin typeface="Bookman Old Style" panose="02050604050505020204" pitchFamily="18" charset="0"/>
            </a:endParaRPr>
          </a:p>
        </p:txBody>
      </p:sp>
      <p:sp>
        <p:nvSpPr>
          <p:cNvPr id="55326" name="Rectangle 30">
            <a:extLst>
              <a:ext uri="{FF2B5EF4-FFF2-40B4-BE49-F238E27FC236}">
                <a16:creationId xmlns:a16="http://schemas.microsoft.com/office/drawing/2014/main" id="{18DE59D2-031D-FB07-8848-87DA71C96688}"/>
              </a:ext>
            </a:extLst>
          </p:cNvPr>
          <p:cNvSpPr>
            <a:spLocks noChangeArrowheads="1"/>
          </p:cNvSpPr>
          <p:nvPr/>
        </p:nvSpPr>
        <p:spPr bwMode="auto">
          <a:xfrm>
            <a:off x="5924550" y="5245100"/>
            <a:ext cx="5905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000000"/>
                </a:solidFill>
                <a:latin typeface="Bookman Old Style" panose="02050604050505020204" pitchFamily="18" charset="0"/>
              </a:rPr>
              <a:t>100 </a:t>
            </a:r>
            <a:endParaRPr lang="en-US" altLang="en-US" sz="2400" b="1">
              <a:solidFill>
                <a:srgbClr val="000000"/>
              </a:solidFill>
              <a:effectLst>
                <a:outerShdw blurRad="38100" dist="38100" dir="2700000" algn="tl">
                  <a:srgbClr val="FFFFFF"/>
                </a:outerShdw>
              </a:effectLst>
              <a:latin typeface="Bookman Old Style" panose="02050604050505020204" pitchFamily="18" charset="0"/>
            </a:endParaRPr>
          </a:p>
        </p:txBody>
      </p:sp>
      <p:sp>
        <p:nvSpPr>
          <p:cNvPr id="55327" name="Rectangle 31">
            <a:extLst>
              <a:ext uri="{FF2B5EF4-FFF2-40B4-BE49-F238E27FC236}">
                <a16:creationId xmlns:a16="http://schemas.microsoft.com/office/drawing/2014/main" id="{C359FE35-C2A1-4C52-A49E-2381BFCD832C}"/>
              </a:ext>
            </a:extLst>
          </p:cNvPr>
          <p:cNvSpPr>
            <a:spLocks noChangeArrowheads="1"/>
          </p:cNvSpPr>
          <p:nvPr/>
        </p:nvSpPr>
        <p:spPr bwMode="auto">
          <a:xfrm>
            <a:off x="6473826" y="5230813"/>
            <a:ext cx="1952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000" b="1">
                <a:solidFill>
                  <a:srgbClr val="000000"/>
                </a:solidFill>
                <a:latin typeface="Symbol" panose="05050102010706020507" pitchFamily="18" charset="2"/>
              </a:rPr>
              <a:t>W</a:t>
            </a:r>
            <a:endParaRPr lang="en-US" altLang="en-US" sz="2400" b="1">
              <a:solidFill>
                <a:srgbClr val="000000"/>
              </a:solidFill>
              <a:effectLst>
                <a:outerShdw blurRad="38100" dist="38100" dir="2700000" algn="tl">
                  <a:srgbClr val="FFFFFF"/>
                </a:outerShdw>
              </a:effectLst>
              <a:latin typeface="Symbol" panose="05050102010706020507" pitchFamily="18" charset="2"/>
            </a:endParaRPr>
          </a:p>
        </p:txBody>
      </p:sp>
      <p:sp>
        <p:nvSpPr>
          <p:cNvPr id="55328" name="Rectangle 32">
            <a:extLst>
              <a:ext uri="{FF2B5EF4-FFF2-40B4-BE49-F238E27FC236}">
                <a16:creationId xmlns:a16="http://schemas.microsoft.com/office/drawing/2014/main" id="{AE8593ED-C94B-AB8E-1973-F3241770331B}"/>
              </a:ext>
            </a:extLst>
          </p:cNvPr>
          <p:cNvSpPr>
            <a:spLocks noChangeArrowheads="1"/>
          </p:cNvSpPr>
          <p:nvPr/>
        </p:nvSpPr>
        <p:spPr bwMode="auto">
          <a:xfrm>
            <a:off x="2919413" y="1868488"/>
            <a:ext cx="19050" cy="190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5329" name="Rectangle 33">
            <a:extLst>
              <a:ext uri="{FF2B5EF4-FFF2-40B4-BE49-F238E27FC236}">
                <a16:creationId xmlns:a16="http://schemas.microsoft.com/office/drawing/2014/main" id="{21112B70-D4BC-22A4-CBFA-A482ADBE6304}"/>
              </a:ext>
            </a:extLst>
          </p:cNvPr>
          <p:cNvSpPr>
            <a:spLocks noChangeArrowheads="1"/>
          </p:cNvSpPr>
          <p:nvPr/>
        </p:nvSpPr>
        <p:spPr bwMode="auto">
          <a:xfrm>
            <a:off x="2919413" y="1868488"/>
            <a:ext cx="19050" cy="190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5330" name="Rectangle 34">
            <a:extLst>
              <a:ext uri="{FF2B5EF4-FFF2-40B4-BE49-F238E27FC236}">
                <a16:creationId xmlns:a16="http://schemas.microsoft.com/office/drawing/2014/main" id="{B4E76BC3-36F0-DD47-155E-4507A450856E}"/>
              </a:ext>
            </a:extLst>
          </p:cNvPr>
          <p:cNvSpPr>
            <a:spLocks noChangeArrowheads="1"/>
          </p:cNvSpPr>
          <p:nvPr/>
        </p:nvSpPr>
        <p:spPr bwMode="auto">
          <a:xfrm>
            <a:off x="2938463" y="1868488"/>
            <a:ext cx="2838450" cy="190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5331" name="Rectangle 35">
            <a:extLst>
              <a:ext uri="{FF2B5EF4-FFF2-40B4-BE49-F238E27FC236}">
                <a16:creationId xmlns:a16="http://schemas.microsoft.com/office/drawing/2014/main" id="{4D98A198-83B5-9A57-20A1-D735B0E1E711}"/>
              </a:ext>
            </a:extLst>
          </p:cNvPr>
          <p:cNvSpPr>
            <a:spLocks noChangeArrowheads="1"/>
          </p:cNvSpPr>
          <p:nvPr/>
        </p:nvSpPr>
        <p:spPr bwMode="auto">
          <a:xfrm>
            <a:off x="5776913" y="1868488"/>
            <a:ext cx="19050" cy="190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5332" name="Rectangle 36">
            <a:extLst>
              <a:ext uri="{FF2B5EF4-FFF2-40B4-BE49-F238E27FC236}">
                <a16:creationId xmlns:a16="http://schemas.microsoft.com/office/drawing/2014/main" id="{E7249C26-ED5B-7BBD-D6E8-DDB5EA0639B5}"/>
              </a:ext>
            </a:extLst>
          </p:cNvPr>
          <p:cNvSpPr>
            <a:spLocks noChangeArrowheads="1"/>
          </p:cNvSpPr>
          <p:nvPr/>
        </p:nvSpPr>
        <p:spPr bwMode="auto">
          <a:xfrm>
            <a:off x="5795964" y="1868488"/>
            <a:ext cx="2954337" cy="190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5333" name="Rectangle 37">
            <a:extLst>
              <a:ext uri="{FF2B5EF4-FFF2-40B4-BE49-F238E27FC236}">
                <a16:creationId xmlns:a16="http://schemas.microsoft.com/office/drawing/2014/main" id="{71C4D093-B77A-EF48-82F0-6C79D6509DED}"/>
              </a:ext>
            </a:extLst>
          </p:cNvPr>
          <p:cNvSpPr>
            <a:spLocks noChangeArrowheads="1"/>
          </p:cNvSpPr>
          <p:nvPr/>
        </p:nvSpPr>
        <p:spPr bwMode="auto">
          <a:xfrm>
            <a:off x="8750300" y="1868488"/>
            <a:ext cx="19050" cy="190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5334" name="Rectangle 38">
            <a:extLst>
              <a:ext uri="{FF2B5EF4-FFF2-40B4-BE49-F238E27FC236}">
                <a16:creationId xmlns:a16="http://schemas.microsoft.com/office/drawing/2014/main" id="{D6FF462C-4016-57BF-AFFA-77BA5852AB6E}"/>
              </a:ext>
            </a:extLst>
          </p:cNvPr>
          <p:cNvSpPr>
            <a:spLocks noChangeArrowheads="1"/>
          </p:cNvSpPr>
          <p:nvPr/>
        </p:nvSpPr>
        <p:spPr bwMode="auto">
          <a:xfrm>
            <a:off x="8750300" y="1868488"/>
            <a:ext cx="19050" cy="190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5335" name="Rectangle 39">
            <a:extLst>
              <a:ext uri="{FF2B5EF4-FFF2-40B4-BE49-F238E27FC236}">
                <a16:creationId xmlns:a16="http://schemas.microsoft.com/office/drawing/2014/main" id="{ACDC280D-C5B3-779E-3B89-78A527385436}"/>
              </a:ext>
            </a:extLst>
          </p:cNvPr>
          <p:cNvSpPr>
            <a:spLocks noChangeArrowheads="1"/>
          </p:cNvSpPr>
          <p:nvPr/>
        </p:nvSpPr>
        <p:spPr bwMode="auto">
          <a:xfrm>
            <a:off x="2919413" y="1887538"/>
            <a:ext cx="19050" cy="36449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5336" name="Rectangle 40">
            <a:extLst>
              <a:ext uri="{FF2B5EF4-FFF2-40B4-BE49-F238E27FC236}">
                <a16:creationId xmlns:a16="http://schemas.microsoft.com/office/drawing/2014/main" id="{2C131BB5-D3CF-EFAD-FBD7-A54D734C5EF9}"/>
              </a:ext>
            </a:extLst>
          </p:cNvPr>
          <p:cNvSpPr>
            <a:spLocks noChangeArrowheads="1"/>
          </p:cNvSpPr>
          <p:nvPr/>
        </p:nvSpPr>
        <p:spPr bwMode="auto">
          <a:xfrm>
            <a:off x="2919413" y="5532438"/>
            <a:ext cx="19050" cy="1746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5337" name="Rectangle 41">
            <a:extLst>
              <a:ext uri="{FF2B5EF4-FFF2-40B4-BE49-F238E27FC236}">
                <a16:creationId xmlns:a16="http://schemas.microsoft.com/office/drawing/2014/main" id="{2AEBADAC-5D1A-3D04-F91A-CB493255C15B}"/>
              </a:ext>
            </a:extLst>
          </p:cNvPr>
          <p:cNvSpPr>
            <a:spLocks noChangeArrowheads="1"/>
          </p:cNvSpPr>
          <p:nvPr/>
        </p:nvSpPr>
        <p:spPr bwMode="auto">
          <a:xfrm>
            <a:off x="2919413" y="5532438"/>
            <a:ext cx="19050" cy="1746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5338" name="Rectangle 42">
            <a:extLst>
              <a:ext uri="{FF2B5EF4-FFF2-40B4-BE49-F238E27FC236}">
                <a16:creationId xmlns:a16="http://schemas.microsoft.com/office/drawing/2014/main" id="{7FC7887B-0F98-9E23-36AE-922DFBEF48E9}"/>
              </a:ext>
            </a:extLst>
          </p:cNvPr>
          <p:cNvSpPr>
            <a:spLocks noChangeArrowheads="1"/>
          </p:cNvSpPr>
          <p:nvPr/>
        </p:nvSpPr>
        <p:spPr bwMode="auto">
          <a:xfrm>
            <a:off x="2938463" y="5532438"/>
            <a:ext cx="2838450" cy="1746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5339" name="Rectangle 43">
            <a:extLst>
              <a:ext uri="{FF2B5EF4-FFF2-40B4-BE49-F238E27FC236}">
                <a16:creationId xmlns:a16="http://schemas.microsoft.com/office/drawing/2014/main" id="{60847E01-A69D-D76E-E410-C159F086EF38}"/>
              </a:ext>
            </a:extLst>
          </p:cNvPr>
          <p:cNvSpPr>
            <a:spLocks noChangeArrowheads="1"/>
          </p:cNvSpPr>
          <p:nvPr/>
        </p:nvSpPr>
        <p:spPr bwMode="auto">
          <a:xfrm>
            <a:off x="5776913" y="1887538"/>
            <a:ext cx="19050" cy="36449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5340" name="Rectangle 44">
            <a:extLst>
              <a:ext uri="{FF2B5EF4-FFF2-40B4-BE49-F238E27FC236}">
                <a16:creationId xmlns:a16="http://schemas.microsoft.com/office/drawing/2014/main" id="{7767DE1F-2263-B39C-7853-3F83F23F6AA1}"/>
              </a:ext>
            </a:extLst>
          </p:cNvPr>
          <p:cNvSpPr>
            <a:spLocks noChangeArrowheads="1"/>
          </p:cNvSpPr>
          <p:nvPr/>
        </p:nvSpPr>
        <p:spPr bwMode="auto">
          <a:xfrm>
            <a:off x="5776913" y="5532438"/>
            <a:ext cx="19050" cy="1746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5341" name="Rectangle 45">
            <a:extLst>
              <a:ext uri="{FF2B5EF4-FFF2-40B4-BE49-F238E27FC236}">
                <a16:creationId xmlns:a16="http://schemas.microsoft.com/office/drawing/2014/main" id="{2DF5BD59-D8CA-F96F-238C-7B817279659B}"/>
              </a:ext>
            </a:extLst>
          </p:cNvPr>
          <p:cNvSpPr>
            <a:spLocks noChangeArrowheads="1"/>
          </p:cNvSpPr>
          <p:nvPr/>
        </p:nvSpPr>
        <p:spPr bwMode="auto">
          <a:xfrm>
            <a:off x="5795964" y="5532438"/>
            <a:ext cx="2954337" cy="1746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5342" name="Rectangle 46">
            <a:extLst>
              <a:ext uri="{FF2B5EF4-FFF2-40B4-BE49-F238E27FC236}">
                <a16:creationId xmlns:a16="http://schemas.microsoft.com/office/drawing/2014/main" id="{4BED3B59-BC2B-7BE5-7FF8-293C59B7CA7F}"/>
              </a:ext>
            </a:extLst>
          </p:cNvPr>
          <p:cNvSpPr>
            <a:spLocks noChangeArrowheads="1"/>
          </p:cNvSpPr>
          <p:nvPr/>
        </p:nvSpPr>
        <p:spPr bwMode="auto">
          <a:xfrm>
            <a:off x="8750300" y="1887538"/>
            <a:ext cx="19050" cy="36449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5343" name="Rectangle 47">
            <a:extLst>
              <a:ext uri="{FF2B5EF4-FFF2-40B4-BE49-F238E27FC236}">
                <a16:creationId xmlns:a16="http://schemas.microsoft.com/office/drawing/2014/main" id="{591AC135-85DA-5347-160F-72A022DE16AC}"/>
              </a:ext>
            </a:extLst>
          </p:cNvPr>
          <p:cNvSpPr>
            <a:spLocks noChangeArrowheads="1"/>
          </p:cNvSpPr>
          <p:nvPr/>
        </p:nvSpPr>
        <p:spPr bwMode="auto">
          <a:xfrm>
            <a:off x="8750300" y="5532438"/>
            <a:ext cx="19050" cy="1746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5344" name="Rectangle 48">
            <a:extLst>
              <a:ext uri="{FF2B5EF4-FFF2-40B4-BE49-F238E27FC236}">
                <a16:creationId xmlns:a16="http://schemas.microsoft.com/office/drawing/2014/main" id="{C9248735-4076-9B4E-2B63-57CF69B6E073}"/>
              </a:ext>
            </a:extLst>
          </p:cNvPr>
          <p:cNvSpPr>
            <a:spLocks noChangeArrowheads="1"/>
          </p:cNvSpPr>
          <p:nvPr/>
        </p:nvSpPr>
        <p:spPr bwMode="auto">
          <a:xfrm>
            <a:off x="8750300" y="5532438"/>
            <a:ext cx="19050" cy="1746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Tree>
  </p:cSld>
  <p:clrMapOvr>
    <a:masterClrMapping/>
  </p:clrMapOvr>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481" name="Group 161">
            <a:extLst>
              <a:ext uri="{FF2B5EF4-FFF2-40B4-BE49-F238E27FC236}">
                <a16:creationId xmlns:a16="http://schemas.microsoft.com/office/drawing/2014/main" id="{B3938B0B-4341-D0B6-59D3-C9FBCF6A1053}"/>
              </a:ext>
            </a:extLst>
          </p:cNvPr>
          <p:cNvGrpSpPr>
            <a:grpSpLocks/>
          </p:cNvGrpSpPr>
          <p:nvPr/>
        </p:nvGrpSpPr>
        <p:grpSpPr bwMode="auto">
          <a:xfrm>
            <a:off x="2628900" y="1320800"/>
            <a:ext cx="7302500" cy="5060950"/>
            <a:chOff x="536" y="864"/>
            <a:chExt cx="4600" cy="3188"/>
          </a:xfrm>
        </p:grpSpPr>
        <p:sp>
          <p:nvSpPr>
            <p:cNvPr id="56477" name="Rectangle 157">
              <a:extLst>
                <a:ext uri="{FF2B5EF4-FFF2-40B4-BE49-F238E27FC236}">
                  <a16:creationId xmlns:a16="http://schemas.microsoft.com/office/drawing/2014/main" id="{81682A44-DA19-69C6-8D77-BDF3C1C74961}"/>
                </a:ext>
              </a:extLst>
            </p:cNvPr>
            <p:cNvSpPr>
              <a:spLocks noChangeArrowheads="1"/>
            </p:cNvSpPr>
            <p:nvPr/>
          </p:nvSpPr>
          <p:spPr bwMode="auto">
            <a:xfrm>
              <a:off x="536" y="864"/>
              <a:ext cx="4600" cy="3188"/>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altLang="en-US" sz="1600" b="1">
                <a:solidFill>
                  <a:srgbClr val="000000"/>
                </a:solidFill>
                <a:effectLst>
                  <a:outerShdw blurRad="38100" dist="38100" dir="2700000" algn="tl">
                    <a:srgbClr val="FFFFFF"/>
                  </a:outerShdw>
                </a:effectLst>
                <a:latin typeface="Bookman Old Style" panose="02050604050505020204" pitchFamily="18" charset="0"/>
              </a:endParaRPr>
            </a:p>
          </p:txBody>
        </p:sp>
        <p:grpSp>
          <p:nvGrpSpPr>
            <p:cNvPr id="56480" name="Group 160">
              <a:extLst>
                <a:ext uri="{FF2B5EF4-FFF2-40B4-BE49-F238E27FC236}">
                  <a16:creationId xmlns:a16="http://schemas.microsoft.com/office/drawing/2014/main" id="{39F6BEDC-BAC1-CEF3-1B57-5FE690AC64F1}"/>
                </a:ext>
              </a:extLst>
            </p:cNvPr>
            <p:cNvGrpSpPr>
              <a:grpSpLocks/>
            </p:cNvGrpSpPr>
            <p:nvPr/>
          </p:nvGrpSpPr>
          <p:grpSpPr bwMode="auto">
            <a:xfrm>
              <a:off x="1112" y="3564"/>
              <a:ext cx="3995" cy="154"/>
              <a:chOff x="1112" y="3564"/>
              <a:chExt cx="3995" cy="154"/>
            </a:xfrm>
          </p:grpSpPr>
          <p:sp>
            <p:nvSpPr>
              <p:cNvPr id="56323" name="Rectangle 3">
                <a:extLst>
                  <a:ext uri="{FF2B5EF4-FFF2-40B4-BE49-F238E27FC236}">
                    <a16:creationId xmlns:a16="http://schemas.microsoft.com/office/drawing/2014/main" id="{A0D2F35E-ACBD-71AA-3E21-07F63DFEB50C}"/>
                  </a:ext>
                </a:extLst>
              </p:cNvPr>
              <p:cNvSpPr>
                <a:spLocks noChangeArrowheads="1"/>
              </p:cNvSpPr>
              <p:nvPr/>
            </p:nvSpPr>
            <p:spPr bwMode="auto">
              <a:xfrm>
                <a:off x="1112" y="3564"/>
                <a:ext cx="170"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600" b="1">
                    <a:solidFill>
                      <a:srgbClr val="000000"/>
                    </a:solidFill>
                    <a:effectLst>
                      <a:outerShdw blurRad="38100" dist="38100" dir="2700000" algn="tl">
                        <a:srgbClr val="FFFFFF"/>
                      </a:outerShdw>
                    </a:effectLst>
                    <a:latin typeface="Bookman Old Style" panose="02050604050505020204" pitchFamily="18" charset="0"/>
                  </a:rPr>
                  <a:t>10</a:t>
                </a:r>
              </a:p>
            </p:txBody>
          </p:sp>
          <p:sp>
            <p:nvSpPr>
              <p:cNvPr id="56325" name="Rectangle 5">
                <a:extLst>
                  <a:ext uri="{FF2B5EF4-FFF2-40B4-BE49-F238E27FC236}">
                    <a16:creationId xmlns:a16="http://schemas.microsoft.com/office/drawing/2014/main" id="{19BB5652-C1EC-DDFA-79D6-A3A1053708E4}"/>
                  </a:ext>
                </a:extLst>
              </p:cNvPr>
              <p:cNvSpPr>
                <a:spLocks noChangeArrowheads="1"/>
              </p:cNvSpPr>
              <p:nvPr/>
            </p:nvSpPr>
            <p:spPr bwMode="auto">
              <a:xfrm>
                <a:off x="2299" y="3564"/>
                <a:ext cx="255"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600" b="1">
                    <a:solidFill>
                      <a:srgbClr val="000000"/>
                    </a:solidFill>
                    <a:effectLst>
                      <a:outerShdw blurRad="38100" dist="38100" dir="2700000" algn="tl">
                        <a:srgbClr val="FFFFFF"/>
                      </a:outerShdw>
                    </a:effectLst>
                    <a:latin typeface="Bookman Old Style" panose="02050604050505020204" pitchFamily="18" charset="0"/>
                  </a:rPr>
                  <a:t>100</a:t>
                </a:r>
              </a:p>
            </p:txBody>
          </p:sp>
          <p:sp>
            <p:nvSpPr>
              <p:cNvPr id="56327" name="Rectangle 7">
                <a:extLst>
                  <a:ext uri="{FF2B5EF4-FFF2-40B4-BE49-F238E27FC236}">
                    <a16:creationId xmlns:a16="http://schemas.microsoft.com/office/drawing/2014/main" id="{8E3F6D19-B1F0-BF1D-1F9D-8666F05AD978}"/>
                  </a:ext>
                </a:extLst>
              </p:cNvPr>
              <p:cNvSpPr>
                <a:spLocks noChangeArrowheads="1"/>
              </p:cNvSpPr>
              <p:nvPr/>
            </p:nvSpPr>
            <p:spPr bwMode="auto">
              <a:xfrm>
                <a:off x="3549" y="3564"/>
                <a:ext cx="340"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600" b="1">
                    <a:solidFill>
                      <a:srgbClr val="000000"/>
                    </a:solidFill>
                    <a:effectLst>
                      <a:outerShdw blurRad="38100" dist="38100" dir="2700000" algn="tl">
                        <a:srgbClr val="FFFFFF"/>
                      </a:outerShdw>
                    </a:effectLst>
                    <a:latin typeface="Bookman Old Style" panose="02050604050505020204" pitchFamily="18" charset="0"/>
                  </a:rPr>
                  <a:t>1000</a:t>
                </a:r>
              </a:p>
            </p:txBody>
          </p:sp>
          <p:sp>
            <p:nvSpPr>
              <p:cNvPr id="56329" name="Rectangle 9">
                <a:extLst>
                  <a:ext uri="{FF2B5EF4-FFF2-40B4-BE49-F238E27FC236}">
                    <a16:creationId xmlns:a16="http://schemas.microsoft.com/office/drawing/2014/main" id="{87BD2EE9-3406-C806-A55B-CE82843E0702}"/>
                  </a:ext>
                </a:extLst>
              </p:cNvPr>
              <p:cNvSpPr>
                <a:spLocks noChangeArrowheads="1"/>
              </p:cNvSpPr>
              <p:nvPr/>
            </p:nvSpPr>
            <p:spPr bwMode="auto">
              <a:xfrm>
                <a:off x="4682" y="3564"/>
                <a:ext cx="425"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600" b="1">
                    <a:solidFill>
                      <a:srgbClr val="000000"/>
                    </a:solidFill>
                    <a:effectLst>
                      <a:outerShdw blurRad="38100" dist="38100" dir="2700000" algn="tl">
                        <a:srgbClr val="FFFFFF"/>
                      </a:outerShdw>
                    </a:effectLst>
                    <a:latin typeface="Bookman Old Style" panose="02050604050505020204" pitchFamily="18" charset="0"/>
                  </a:rPr>
                  <a:t>10000</a:t>
                </a:r>
              </a:p>
            </p:txBody>
          </p:sp>
        </p:grpSp>
        <p:grpSp>
          <p:nvGrpSpPr>
            <p:cNvPr id="56479" name="Group 159">
              <a:extLst>
                <a:ext uri="{FF2B5EF4-FFF2-40B4-BE49-F238E27FC236}">
                  <a16:creationId xmlns:a16="http://schemas.microsoft.com/office/drawing/2014/main" id="{2105EEC6-05B6-31BE-F6CD-B692530B719D}"/>
                </a:ext>
              </a:extLst>
            </p:cNvPr>
            <p:cNvGrpSpPr>
              <a:grpSpLocks/>
            </p:cNvGrpSpPr>
            <p:nvPr/>
          </p:nvGrpSpPr>
          <p:grpSpPr bwMode="auto">
            <a:xfrm>
              <a:off x="927" y="897"/>
              <a:ext cx="216" cy="2692"/>
              <a:chOff x="975" y="905"/>
              <a:chExt cx="216" cy="2692"/>
            </a:xfrm>
          </p:grpSpPr>
          <p:sp>
            <p:nvSpPr>
              <p:cNvPr id="56331" name="Rectangle 11">
                <a:extLst>
                  <a:ext uri="{FF2B5EF4-FFF2-40B4-BE49-F238E27FC236}">
                    <a16:creationId xmlns:a16="http://schemas.microsoft.com/office/drawing/2014/main" id="{09114021-B66C-ECE3-4B67-C36AEB89FFC6}"/>
                  </a:ext>
                </a:extLst>
              </p:cNvPr>
              <p:cNvSpPr>
                <a:spLocks noChangeArrowheads="1"/>
              </p:cNvSpPr>
              <p:nvPr/>
            </p:nvSpPr>
            <p:spPr bwMode="auto">
              <a:xfrm>
                <a:off x="975" y="3443"/>
                <a:ext cx="21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600" b="1">
                    <a:solidFill>
                      <a:srgbClr val="000000"/>
                    </a:solidFill>
                    <a:effectLst>
                      <a:outerShdw blurRad="38100" dist="38100" dir="2700000" algn="tl">
                        <a:srgbClr val="FFFFFF"/>
                      </a:outerShdw>
                    </a:effectLst>
                    <a:latin typeface="Bookman Old Style" panose="02050604050505020204" pitchFamily="18" charset="0"/>
                  </a:rPr>
                  <a:t>-50</a:t>
                </a:r>
              </a:p>
            </p:txBody>
          </p:sp>
          <p:sp>
            <p:nvSpPr>
              <p:cNvPr id="56332" name="Rectangle 12">
                <a:extLst>
                  <a:ext uri="{FF2B5EF4-FFF2-40B4-BE49-F238E27FC236}">
                    <a16:creationId xmlns:a16="http://schemas.microsoft.com/office/drawing/2014/main" id="{359C3685-C2AD-A15B-52D9-E9E50968E4F6}"/>
                  </a:ext>
                </a:extLst>
              </p:cNvPr>
              <p:cNvSpPr>
                <a:spLocks noChangeArrowheads="1"/>
              </p:cNvSpPr>
              <p:nvPr/>
            </p:nvSpPr>
            <p:spPr bwMode="auto">
              <a:xfrm>
                <a:off x="975" y="3017"/>
                <a:ext cx="21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600" b="1">
                    <a:solidFill>
                      <a:srgbClr val="000000"/>
                    </a:solidFill>
                    <a:effectLst>
                      <a:outerShdw blurRad="38100" dist="38100" dir="2700000" algn="tl">
                        <a:srgbClr val="FFFFFF"/>
                      </a:outerShdw>
                    </a:effectLst>
                    <a:latin typeface="Bookman Old Style" panose="02050604050505020204" pitchFamily="18" charset="0"/>
                  </a:rPr>
                  <a:t>-40</a:t>
                </a:r>
              </a:p>
            </p:txBody>
          </p:sp>
          <p:sp>
            <p:nvSpPr>
              <p:cNvPr id="56333" name="Rectangle 13">
                <a:extLst>
                  <a:ext uri="{FF2B5EF4-FFF2-40B4-BE49-F238E27FC236}">
                    <a16:creationId xmlns:a16="http://schemas.microsoft.com/office/drawing/2014/main" id="{71EDEF89-F98D-ECFD-8654-3B93211E89C2}"/>
                  </a:ext>
                </a:extLst>
              </p:cNvPr>
              <p:cNvSpPr>
                <a:spLocks noChangeArrowheads="1"/>
              </p:cNvSpPr>
              <p:nvPr/>
            </p:nvSpPr>
            <p:spPr bwMode="auto">
              <a:xfrm>
                <a:off x="975" y="2599"/>
                <a:ext cx="21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600" b="1">
                    <a:solidFill>
                      <a:srgbClr val="000000"/>
                    </a:solidFill>
                    <a:effectLst>
                      <a:outerShdw blurRad="38100" dist="38100" dir="2700000" algn="tl">
                        <a:srgbClr val="FFFFFF"/>
                      </a:outerShdw>
                    </a:effectLst>
                    <a:latin typeface="Bookman Old Style" panose="02050604050505020204" pitchFamily="18" charset="0"/>
                  </a:rPr>
                  <a:t>-30</a:t>
                </a:r>
              </a:p>
            </p:txBody>
          </p:sp>
          <p:sp>
            <p:nvSpPr>
              <p:cNvPr id="56334" name="Rectangle 14">
                <a:extLst>
                  <a:ext uri="{FF2B5EF4-FFF2-40B4-BE49-F238E27FC236}">
                    <a16:creationId xmlns:a16="http://schemas.microsoft.com/office/drawing/2014/main" id="{BCF2BDD1-9C40-5C04-9F35-D81422BE2AA8}"/>
                  </a:ext>
                </a:extLst>
              </p:cNvPr>
              <p:cNvSpPr>
                <a:spLocks noChangeArrowheads="1"/>
              </p:cNvSpPr>
              <p:nvPr/>
            </p:nvSpPr>
            <p:spPr bwMode="auto">
              <a:xfrm>
                <a:off x="975" y="2173"/>
                <a:ext cx="21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600" b="1">
                    <a:solidFill>
                      <a:srgbClr val="000000"/>
                    </a:solidFill>
                    <a:effectLst>
                      <a:outerShdw blurRad="38100" dist="38100" dir="2700000" algn="tl">
                        <a:srgbClr val="FFFFFF"/>
                      </a:outerShdw>
                    </a:effectLst>
                    <a:latin typeface="Bookman Old Style" panose="02050604050505020204" pitchFamily="18" charset="0"/>
                  </a:rPr>
                  <a:t>-20</a:t>
                </a:r>
              </a:p>
            </p:txBody>
          </p:sp>
          <p:sp>
            <p:nvSpPr>
              <p:cNvPr id="56335" name="Rectangle 15">
                <a:extLst>
                  <a:ext uri="{FF2B5EF4-FFF2-40B4-BE49-F238E27FC236}">
                    <a16:creationId xmlns:a16="http://schemas.microsoft.com/office/drawing/2014/main" id="{05EAB2E1-6450-598C-6F66-CD504AC1D489}"/>
                  </a:ext>
                </a:extLst>
              </p:cNvPr>
              <p:cNvSpPr>
                <a:spLocks noChangeArrowheads="1"/>
              </p:cNvSpPr>
              <p:nvPr/>
            </p:nvSpPr>
            <p:spPr bwMode="auto">
              <a:xfrm>
                <a:off x="975" y="1748"/>
                <a:ext cx="21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600" b="1">
                    <a:solidFill>
                      <a:srgbClr val="000000"/>
                    </a:solidFill>
                    <a:effectLst>
                      <a:outerShdw blurRad="38100" dist="38100" dir="2700000" algn="tl">
                        <a:srgbClr val="FFFFFF"/>
                      </a:outerShdw>
                    </a:effectLst>
                    <a:latin typeface="Bookman Old Style" panose="02050604050505020204" pitchFamily="18" charset="0"/>
                  </a:rPr>
                  <a:t>-10</a:t>
                </a:r>
              </a:p>
            </p:txBody>
          </p:sp>
          <p:sp>
            <p:nvSpPr>
              <p:cNvPr id="56336" name="Rectangle 16">
                <a:extLst>
                  <a:ext uri="{FF2B5EF4-FFF2-40B4-BE49-F238E27FC236}">
                    <a16:creationId xmlns:a16="http://schemas.microsoft.com/office/drawing/2014/main" id="{37F7D7AF-60E8-A8D3-204B-96AD14AB34C2}"/>
                  </a:ext>
                </a:extLst>
              </p:cNvPr>
              <p:cNvSpPr>
                <a:spLocks noChangeArrowheads="1"/>
              </p:cNvSpPr>
              <p:nvPr/>
            </p:nvSpPr>
            <p:spPr bwMode="auto">
              <a:xfrm>
                <a:off x="1106" y="1330"/>
                <a:ext cx="85"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600" b="1">
                    <a:solidFill>
                      <a:srgbClr val="000000"/>
                    </a:solidFill>
                    <a:effectLst>
                      <a:outerShdw blurRad="38100" dist="38100" dir="2700000" algn="tl">
                        <a:srgbClr val="FFFFFF"/>
                      </a:outerShdw>
                    </a:effectLst>
                    <a:latin typeface="Bookman Old Style" panose="02050604050505020204" pitchFamily="18" charset="0"/>
                  </a:rPr>
                  <a:t>0</a:t>
                </a:r>
              </a:p>
            </p:txBody>
          </p:sp>
          <p:sp>
            <p:nvSpPr>
              <p:cNvPr id="56337" name="Rectangle 17">
                <a:extLst>
                  <a:ext uri="{FF2B5EF4-FFF2-40B4-BE49-F238E27FC236}">
                    <a16:creationId xmlns:a16="http://schemas.microsoft.com/office/drawing/2014/main" id="{F3FEE89D-10B0-CA8C-2420-C8C5D70CF639}"/>
                  </a:ext>
                </a:extLst>
              </p:cNvPr>
              <p:cNvSpPr>
                <a:spLocks noChangeArrowheads="1"/>
              </p:cNvSpPr>
              <p:nvPr/>
            </p:nvSpPr>
            <p:spPr bwMode="auto">
              <a:xfrm>
                <a:off x="1021" y="905"/>
                <a:ext cx="170"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600" b="1">
                    <a:solidFill>
                      <a:srgbClr val="000000"/>
                    </a:solidFill>
                    <a:effectLst>
                      <a:outerShdw blurRad="38100" dist="38100" dir="2700000" algn="tl">
                        <a:srgbClr val="FFFFFF"/>
                      </a:outerShdw>
                    </a:effectLst>
                    <a:latin typeface="Bookman Old Style" panose="02050604050505020204" pitchFamily="18" charset="0"/>
                  </a:rPr>
                  <a:t>10</a:t>
                </a:r>
              </a:p>
            </p:txBody>
          </p:sp>
        </p:grpSp>
        <p:grpSp>
          <p:nvGrpSpPr>
            <p:cNvPr id="56473" name="Group 153">
              <a:extLst>
                <a:ext uri="{FF2B5EF4-FFF2-40B4-BE49-F238E27FC236}">
                  <a16:creationId xmlns:a16="http://schemas.microsoft.com/office/drawing/2014/main" id="{D535C8E0-2CFF-B04F-8F19-658065882CD9}"/>
                </a:ext>
              </a:extLst>
            </p:cNvPr>
            <p:cNvGrpSpPr>
              <a:grpSpLocks/>
            </p:cNvGrpSpPr>
            <p:nvPr/>
          </p:nvGrpSpPr>
          <p:grpSpPr bwMode="auto">
            <a:xfrm>
              <a:off x="1190" y="970"/>
              <a:ext cx="3801" cy="2540"/>
              <a:chOff x="1190" y="970"/>
              <a:chExt cx="3801" cy="2540"/>
            </a:xfrm>
          </p:grpSpPr>
          <p:sp>
            <p:nvSpPr>
              <p:cNvPr id="56338" name="Line 18">
                <a:extLst>
                  <a:ext uri="{FF2B5EF4-FFF2-40B4-BE49-F238E27FC236}">
                    <a16:creationId xmlns:a16="http://schemas.microsoft.com/office/drawing/2014/main" id="{EFBA5866-0D59-3203-5142-A0F198B64482}"/>
                  </a:ext>
                </a:extLst>
              </p:cNvPr>
              <p:cNvSpPr>
                <a:spLocks noChangeShapeType="1"/>
              </p:cNvSpPr>
              <p:nvPr/>
            </p:nvSpPr>
            <p:spPr bwMode="auto">
              <a:xfrm flipV="1">
                <a:off x="1190" y="970"/>
                <a:ext cx="1" cy="254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339" name="Line 19">
                <a:extLst>
                  <a:ext uri="{FF2B5EF4-FFF2-40B4-BE49-F238E27FC236}">
                    <a16:creationId xmlns:a16="http://schemas.microsoft.com/office/drawing/2014/main" id="{0AD2000F-ADE2-0B7F-E6EB-764293051DFC}"/>
                  </a:ext>
                </a:extLst>
              </p:cNvPr>
              <p:cNvSpPr>
                <a:spLocks noChangeShapeType="1"/>
              </p:cNvSpPr>
              <p:nvPr/>
            </p:nvSpPr>
            <p:spPr bwMode="auto">
              <a:xfrm flipV="1">
                <a:off x="2451" y="970"/>
                <a:ext cx="1" cy="254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340" name="Line 20">
                <a:extLst>
                  <a:ext uri="{FF2B5EF4-FFF2-40B4-BE49-F238E27FC236}">
                    <a16:creationId xmlns:a16="http://schemas.microsoft.com/office/drawing/2014/main" id="{FA4732F6-F9A1-94DD-FCD2-1D1E3AA26EB0}"/>
                  </a:ext>
                </a:extLst>
              </p:cNvPr>
              <p:cNvSpPr>
                <a:spLocks noChangeShapeType="1"/>
              </p:cNvSpPr>
              <p:nvPr/>
            </p:nvSpPr>
            <p:spPr bwMode="auto">
              <a:xfrm flipV="1">
                <a:off x="3701" y="970"/>
                <a:ext cx="1" cy="254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341" name="Line 21">
                <a:extLst>
                  <a:ext uri="{FF2B5EF4-FFF2-40B4-BE49-F238E27FC236}">
                    <a16:creationId xmlns:a16="http://schemas.microsoft.com/office/drawing/2014/main" id="{63C7F476-3812-5788-A86B-27BCE667954B}"/>
                  </a:ext>
                </a:extLst>
              </p:cNvPr>
              <p:cNvSpPr>
                <a:spLocks noChangeShapeType="1"/>
              </p:cNvSpPr>
              <p:nvPr/>
            </p:nvSpPr>
            <p:spPr bwMode="auto">
              <a:xfrm flipV="1">
                <a:off x="4962" y="970"/>
                <a:ext cx="1" cy="254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342" name="Line 22">
                <a:extLst>
                  <a:ext uri="{FF2B5EF4-FFF2-40B4-BE49-F238E27FC236}">
                    <a16:creationId xmlns:a16="http://schemas.microsoft.com/office/drawing/2014/main" id="{4A86F16E-AFB0-6493-2C00-5881B1768D54}"/>
                  </a:ext>
                </a:extLst>
              </p:cNvPr>
              <p:cNvSpPr>
                <a:spLocks noChangeShapeType="1"/>
              </p:cNvSpPr>
              <p:nvPr/>
            </p:nvSpPr>
            <p:spPr bwMode="auto">
              <a:xfrm>
                <a:off x="1190" y="3508"/>
                <a:ext cx="3775"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343" name="Line 23">
                <a:extLst>
                  <a:ext uri="{FF2B5EF4-FFF2-40B4-BE49-F238E27FC236}">
                    <a16:creationId xmlns:a16="http://schemas.microsoft.com/office/drawing/2014/main" id="{75E64FC4-BB48-F5BB-5ADE-9DEDE6DAC6F0}"/>
                  </a:ext>
                </a:extLst>
              </p:cNvPr>
              <p:cNvSpPr>
                <a:spLocks noChangeShapeType="1"/>
              </p:cNvSpPr>
              <p:nvPr/>
            </p:nvSpPr>
            <p:spPr bwMode="auto">
              <a:xfrm>
                <a:off x="1190" y="3082"/>
                <a:ext cx="3775"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344" name="Line 24">
                <a:extLst>
                  <a:ext uri="{FF2B5EF4-FFF2-40B4-BE49-F238E27FC236}">
                    <a16:creationId xmlns:a16="http://schemas.microsoft.com/office/drawing/2014/main" id="{E36F769E-D021-2E40-52DD-12AC0D9B410F}"/>
                  </a:ext>
                </a:extLst>
              </p:cNvPr>
              <p:cNvSpPr>
                <a:spLocks noChangeShapeType="1"/>
              </p:cNvSpPr>
              <p:nvPr/>
            </p:nvSpPr>
            <p:spPr bwMode="auto">
              <a:xfrm>
                <a:off x="1190" y="2664"/>
                <a:ext cx="3775"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345" name="Line 25">
                <a:extLst>
                  <a:ext uri="{FF2B5EF4-FFF2-40B4-BE49-F238E27FC236}">
                    <a16:creationId xmlns:a16="http://schemas.microsoft.com/office/drawing/2014/main" id="{9C999FA4-D557-2CE2-8C16-298EDFC748BF}"/>
                  </a:ext>
                </a:extLst>
              </p:cNvPr>
              <p:cNvSpPr>
                <a:spLocks noChangeShapeType="1"/>
              </p:cNvSpPr>
              <p:nvPr/>
            </p:nvSpPr>
            <p:spPr bwMode="auto">
              <a:xfrm>
                <a:off x="1190" y="2238"/>
                <a:ext cx="3775"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346" name="Line 26">
                <a:extLst>
                  <a:ext uri="{FF2B5EF4-FFF2-40B4-BE49-F238E27FC236}">
                    <a16:creationId xmlns:a16="http://schemas.microsoft.com/office/drawing/2014/main" id="{FEFA8CAB-6800-066E-C76A-C92C2937ECA7}"/>
                  </a:ext>
                </a:extLst>
              </p:cNvPr>
              <p:cNvSpPr>
                <a:spLocks noChangeShapeType="1"/>
              </p:cNvSpPr>
              <p:nvPr/>
            </p:nvSpPr>
            <p:spPr bwMode="auto">
              <a:xfrm>
                <a:off x="1190" y="1813"/>
                <a:ext cx="3775"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347" name="Line 27">
                <a:extLst>
                  <a:ext uri="{FF2B5EF4-FFF2-40B4-BE49-F238E27FC236}">
                    <a16:creationId xmlns:a16="http://schemas.microsoft.com/office/drawing/2014/main" id="{6F80A2A1-18CB-9C83-C985-53FD19BD5423}"/>
                  </a:ext>
                </a:extLst>
              </p:cNvPr>
              <p:cNvSpPr>
                <a:spLocks noChangeShapeType="1"/>
              </p:cNvSpPr>
              <p:nvPr/>
            </p:nvSpPr>
            <p:spPr bwMode="auto">
              <a:xfrm>
                <a:off x="1190" y="1396"/>
                <a:ext cx="3775"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348" name="Line 28">
                <a:extLst>
                  <a:ext uri="{FF2B5EF4-FFF2-40B4-BE49-F238E27FC236}">
                    <a16:creationId xmlns:a16="http://schemas.microsoft.com/office/drawing/2014/main" id="{19F8A2B5-E764-2678-EAB9-CD16264EF0C7}"/>
                  </a:ext>
                </a:extLst>
              </p:cNvPr>
              <p:cNvSpPr>
                <a:spLocks noChangeShapeType="1"/>
              </p:cNvSpPr>
              <p:nvPr/>
            </p:nvSpPr>
            <p:spPr bwMode="auto">
              <a:xfrm>
                <a:off x="1190" y="970"/>
                <a:ext cx="3775"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349" name="Freeform 29">
                <a:extLst>
                  <a:ext uri="{FF2B5EF4-FFF2-40B4-BE49-F238E27FC236}">
                    <a16:creationId xmlns:a16="http://schemas.microsoft.com/office/drawing/2014/main" id="{93FD069A-3B3A-A6D7-B730-808A19B71395}"/>
                  </a:ext>
                </a:extLst>
              </p:cNvPr>
              <p:cNvSpPr>
                <a:spLocks/>
              </p:cNvSpPr>
              <p:nvPr/>
            </p:nvSpPr>
            <p:spPr bwMode="auto">
              <a:xfrm>
                <a:off x="1190" y="970"/>
                <a:ext cx="3772" cy="2538"/>
              </a:xfrm>
              <a:custGeom>
                <a:avLst/>
                <a:gdLst>
                  <a:gd name="T0" fmla="*/ 0 w 3772"/>
                  <a:gd name="T1" fmla="*/ 2538 h 2538"/>
                  <a:gd name="T2" fmla="*/ 0 w 3772"/>
                  <a:gd name="T3" fmla="*/ 0 h 2538"/>
                  <a:gd name="T4" fmla="*/ 3772 w 3772"/>
                  <a:gd name="T5" fmla="*/ 0 h 2538"/>
                </a:gdLst>
                <a:ahLst/>
                <a:cxnLst>
                  <a:cxn ang="0">
                    <a:pos x="T0" y="T1"/>
                  </a:cxn>
                  <a:cxn ang="0">
                    <a:pos x="T2" y="T3"/>
                  </a:cxn>
                  <a:cxn ang="0">
                    <a:pos x="T4" y="T5"/>
                  </a:cxn>
                </a:cxnLst>
                <a:rect l="0" t="0" r="r" b="b"/>
                <a:pathLst>
                  <a:path w="3772" h="2538">
                    <a:moveTo>
                      <a:pt x="0" y="2538"/>
                    </a:moveTo>
                    <a:lnTo>
                      <a:pt x="0" y="0"/>
                    </a:lnTo>
                    <a:lnTo>
                      <a:pt x="3772" y="0"/>
                    </a:lnTo>
                  </a:path>
                </a:pathLst>
              </a:custGeom>
              <a:noFill/>
              <a:ln w="20638">
                <a:solidFill>
                  <a:srgbClr val="B2B2B2"/>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350" name="Freeform 30">
                <a:extLst>
                  <a:ext uri="{FF2B5EF4-FFF2-40B4-BE49-F238E27FC236}">
                    <a16:creationId xmlns:a16="http://schemas.microsoft.com/office/drawing/2014/main" id="{CF65D903-C846-011B-0488-621FFCCB83ED}"/>
                  </a:ext>
                </a:extLst>
              </p:cNvPr>
              <p:cNvSpPr>
                <a:spLocks/>
              </p:cNvSpPr>
              <p:nvPr/>
            </p:nvSpPr>
            <p:spPr bwMode="auto">
              <a:xfrm>
                <a:off x="1190" y="970"/>
                <a:ext cx="3772" cy="2538"/>
              </a:xfrm>
              <a:custGeom>
                <a:avLst/>
                <a:gdLst>
                  <a:gd name="T0" fmla="*/ 0 w 3772"/>
                  <a:gd name="T1" fmla="*/ 2538 h 2538"/>
                  <a:gd name="T2" fmla="*/ 0 w 3772"/>
                  <a:gd name="T3" fmla="*/ 0 h 2538"/>
                  <a:gd name="T4" fmla="*/ 3772 w 3772"/>
                  <a:gd name="T5" fmla="*/ 0 h 2538"/>
                </a:gdLst>
                <a:ahLst/>
                <a:cxnLst>
                  <a:cxn ang="0">
                    <a:pos x="T0" y="T1"/>
                  </a:cxn>
                  <a:cxn ang="0">
                    <a:pos x="T2" y="T3"/>
                  </a:cxn>
                  <a:cxn ang="0">
                    <a:pos x="T4" y="T5"/>
                  </a:cxn>
                </a:cxnLst>
                <a:rect l="0" t="0" r="r" b="b"/>
                <a:pathLst>
                  <a:path w="3772" h="2538">
                    <a:moveTo>
                      <a:pt x="0" y="2538"/>
                    </a:moveTo>
                    <a:lnTo>
                      <a:pt x="0" y="0"/>
                    </a:lnTo>
                    <a:lnTo>
                      <a:pt x="3772" y="0"/>
                    </a:lnTo>
                  </a:path>
                </a:pathLst>
              </a:custGeom>
              <a:noFill/>
              <a:ln w="20638">
                <a:solidFill>
                  <a:srgbClr val="B2B2B2"/>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351" name="Freeform 31">
                <a:extLst>
                  <a:ext uri="{FF2B5EF4-FFF2-40B4-BE49-F238E27FC236}">
                    <a16:creationId xmlns:a16="http://schemas.microsoft.com/office/drawing/2014/main" id="{F70E6789-7C2E-9DAD-C47B-BB9056037AE4}"/>
                  </a:ext>
                </a:extLst>
              </p:cNvPr>
              <p:cNvSpPr>
                <a:spLocks/>
              </p:cNvSpPr>
              <p:nvPr/>
            </p:nvSpPr>
            <p:spPr bwMode="auto">
              <a:xfrm>
                <a:off x="1190" y="970"/>
                <a:ext cx="3772" cy="2538"/>
              </a:xfrm>
              <a:custGeom>
                <a:avLst/>
                <a:gdLst>
                  <a:gd name="T0" fmla="*/ 0 w 3772"/>
                  <a:gd name="T1" fmla="*/ 2538 h 2538"/>
                  <a:gd name="T2" fmla="*/ 0 w 3772"/>
                  <a:gd name="T3" fmla="*/ 0 h 2538"/>
                  <a:gd name="T4" fmla="*/ 3772 w 3772"/>
                  <a:gd name="T5" fmla="*/ 0 h 2538"/>
                </a:gdLst>
                <a:ahLst/>
                <a:cxnLst>
                  <a:cxn ang="0">
                    <a:pos x="T0" y="T1"/>
                  </a:cxn>
                  <a:cxn ang="0">
                    <a:pos x="T2" y="T3"/>
                  </a:cxn>
                  <a:cxn ang="0">
                    <a:pos x="T4" y="T5"/>
                  </a:cxn>
                </a:cxnLst>
                <a:rect l="0" t="0" r="r" b="b"/>
                <a:pathLst>
                  <a:path w="3772" h="2538">
                    <a:moveTo>
                      <a:pt x="0" y="2538"/>
                    </a:moveTo>
                    <a:lnTo>
                      <a:pt x="0" y="0"/>
                    </a:lnTo>
                    <a:lnTo>
                      <a:pt x="3772" y="0"/>
                    </a:lnTo>
                  </a:path>
                </a:pathLst>
              </a:custGeom>
              <a:noFill/>
              <a:ln w="20638">
                <a:solidFill>
                  <a:srgbClr val="B2B2B2"/>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352" name="Line 32">
                <a:extLst>
                  <a:ext uri="{FF2B5EF4-FFF2-40B4-BE49-F238E27FC236}">
                    <a16:creationId xmlns:a16="http://schemas.microsoft.com/office/drawing/2014/main" id="{F48FE1C7-472E-185C-F7A9-A98670AA850A}"/>
                  </a:ext>
                </a:extLst>
              </p:cNvPr>
              <p:cNvSpPr>
                <a:spLocks noChangeShapeType="1"/>
              </p:cNvSpPr>
              <p:nvPr/>
            </p:nvSpPr>
            <p:spPr bwMode="auto">
              <a:xfrm>
                <a:off x="1190" y="3508"/>
                <a:ext cx="3775"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353" name="Line 33">
                <a:extLst>
                  <a:ext uri="{FF2B5EF4-FFF2-40B4-BE49-F238E27FC236}">
                    <a16:creationId xmlns:a16="http://schemas.microsoft.com/office/drawing/2014/main" id="{CF37985A-AA0E-06BB-53B8-641EB677013E}"/>
                  </a:ext>
                </a:extLst>
              </p:cNvPr>
              <p:cNvSpPr>
                <a:spLocks noChangeShapeType="1"/>
              </p:cNvSpPr>
              <p:nvPr/>
            </p:nvSpPr>
            <p:spPr bwMode="auto">
              <a:xfrm>
                <a:off x="1190" y="970"/>
                <a:ext cx="3775"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354" name="Line 34">
                <a:extLst>
                  <a:ext uri="{FF2B5EF4-FFF2-40B4-BE49-F238E27FC236}">
                    <a16:creationId xmlns:a16="http://schemas.microsoft.com/office/drawing/2014/main" id="{7BB9EA3B-629B-D32A-6E70-7CAD1F5C07BF}"/>
                  </a:ext>
                </a:extLst>
              </p:cNvPr>
              <p:cNvSpPr>
                <a:spLocks noChangeShapeType="1"/>
              </p:cNvSpPr>
              <p:nvPr/>
            </p:nvSpPr>
            <p:spPr bwMode="auto">
              <a:xfrm flipV="1">
                <a:off x="1190" y="970"/>
                <a:ext cx="1" cy="254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355" name="Line 35">
                <a:extLst>
                  <a:ext uri="{FF2B5EF4-FFF2-40B4-BE49-F238E27FC236}">
                    <a16:creationId xmlns:a16="http://schemas.microsoft.com/office/drawing/2014/main" id="{E75BE720-F6DB-9B63-EBB6-BA71287AFE33}"/>
                  </a:ext>
                </a:extLst>
              </p:cNvPr>
              <p:cNvSpPr>
                <a:spLocks noChangeShapeType="1"/>
              </p:cNvSpPr>
              <p:nvPr/>
            </p:nvSpPr>
            <p:spPr bwMode="auto">
              <a:xfrm flipV="1">
                <a:off x="4962" y="970"/>
                <a:ext cx="1" cy="254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356" name="Line 36">
                <a:extLst>
                  <a:ext uri="{FF2B5EF4-FFF2-40B4-BE49-F238E27FC236}">
                    <a16:creationId xmlns:a16="http://schemas.microsoft.com/office/drawing/2014/main" id="{8272D245-D305-F027-533D-95964F798862}"/>
                  </a:ext>
                </a:extLst>
              </p:cNvPr>
              <p:cNvSpPr>
                <a:spLocks noChangeShapeType="1"/>
              </p:cNvSpPr>
              <p:nvPr/>
            </p:nvSpPr>
            <p:spPr bwMode="auto">
              <a:xfrm>
                <a:off x="1190" y="970"/>
                <a:ext cx="29"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357" name="Line 37">
                <a:extLst>
                  <a:ext uri="{FF2B5EF4-FFF2-40B4-BE49-F238E27FC236}">
                    <a16:creationId xmlns:a16="http://schemas.microsoft.com/office/drawing/2014/main" id="{8F231C43-709E-0594-D77E-0674984EBD38}"/>
                  </a:ext>
                </a:extLst>
              </p:cNvPr>
              <p:cNvSpPr>
                <a:spLocks noChangeShapeType="1"/>
              </p:cNvSpPr>
              <p:nvPr/>
            </p:nvSpPr>
            <p:spPr bwMode="auto">
              <a:xfrm>
                <a:off x="4962" y="3508"/>
                <a:ext cx="29"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358" name="Line 38">
                <a:extLst>
                  <a:ext uri="{FF2B5EF4-FFF2-40B4-BE49-F238E27FC236}">
                    <a16:creationId xmlns:a16="http://schemas.microsoft.com/office/drawing/2014/main" id="{97081735-0A44-7342-08CA-9E96BDE37046}"/>
                  </a:ext>
                </a:extLst>
              </p:cNvPr>
              <p:cNvSpPr>
                <a:spLocks noChangeShapeType="1"/>
              </p:cNvSpPr>
              <p:nvPr/>
            </p:nvSpPr>
            <p:spPr bwMode="auto">
              <a:xfrm>
                <a:off x="1190" y="3508"/>
                <a:ext cx="3775"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359" name="Line 39">
                <a:extLst>
                  <a:ext uri="{FF2B5EF4-FFF2-40B4-BE49-F238E27FC236}">
                    <a16:creationId xmlns:a16="http://schemas.microsoft.com/office/drawing/2014/main" id="{76531A33-72EF-BAB8-5137-560F3FA340B2}"/>
                  </a:ext>
                </a:extLst>
              </p:cNvPr>
              <p:cNvSpPr>
                <a:spLocks noChangeShapeType="1"/>
              </p:cNvSpPr>
              <p:nvPr/>
            </p:nvSpPr>
            <p:spPr bwMode="auto">
              <a:xfrm flipV="1">
                <a:off x="1190" y="970"/>
                <a:ext cx="1" cy="254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360" name="Line 40">
                <a:extLst>
                  <a:ext uri="{FF2B5EF4-FFF2-40B4-BE49-F238E27FC236}">
                    <a16:creationId xmlns:a16="http://schemas.microsoft.com/office/drawing/2014/main" id="{D6B75BEE-036F-DB90-CB9D-F8804A6F41E3}"/>
                  </a:ext>
                </a:extLst>
              </p:cNvPr>
              <p:cNvSpPr>
                <a:spLocks noChangeShapeType="1"/>
              </p:cNvSpPr>
              <p:nvPr/>
            </p:nvSpPr>
            <p:spPr bwMode="auto">
              <a:xfrm>
                <a:off x="1190" y="3508"/>
                <a:ext cx="29"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361" name="Line 41">
                <a:extLst>
                  <a:ext uri="{FF2B5EF4-FFF2-40B4-BE49-F238E27FC236}">
                    <a16:creationId xmlns:a16="http://schemas.microsoft.com/office/drawing/2014/main" id="{FAF26BB3-059F-9BEF-1CAB-957D0E4D6C39}"/>
                  </a:ext>
                </a:extLst>
              </p:cNvPr>
              <p:cNvSpPr>
                <a:spLocks noChangeShapeType="1"/>
              </p:cNvSpPr>
              <p:nvPr/>
            </p:nvSpPr>
            <p:spPr bwMode="auto">
              <a:xfrm flipV="1">
                <a:off x="1190" y="3491"/>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362" name="Line 42">
                <a:extLst>
                  <a:ext uri="{FF2B5EF4-FFF2-40B4-BE49-F238E27FC236}">
                    <a16:creationId xmlns:a16="http://schemas.microsoft.com/office/drawing/2014/main" id="{1431AF3E-9F97-F192-815C-119B5CD1B052}"/>
                  </a:ext>
                </a:extLst>
              </p:cNvPr>
              <p:cNvSpPr>
                <a:spLocks noChangeShapeType="1"/>
              </p:cNvSpPr>
              <p:nvPr/>
            </p:nvSpPr>
            <p:spPr bwMode="auto">
              <a:xfrm>
                <a:off x="1190" y="970"/>
                <a:ext cx="1" cy="2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363" name="Line 43">
                <a:extLst>
                  <a:ext uri="{FF2B5EF4-FFF2-40B4-BE49-F238E27FC236}">
                    <a16:creationId xmlns:a16="http://schemas.microsoft.com/office/drawing/2014/main" id="{06A23818-1479-D686-82E7-E65AAE2E7E68}"/>
                  </a:ext>
                </a:extLst>
              </p:cNvPr>
              <p:cNvSpPr>
                <a:spLocks noChangeShapeType="1"/>
              </p:cNvSpPr>
              <p:nvPr/>
            </p:nvSpPr>
            <p:spPr bwMode="auto">
              <a:xfrm flipV="1">
                <a:off x="1190" y="970"/>
                <a:ext cx="1" cy="254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364" name="Line 44">
                <a:extLst>
                  <a:ext uri="{FF2B5EF4-FFF2-40B4-BE49-F238E27FC236}">
                    <a16:creationId xmlns:a16="http://schemas.microsoft.com/office/drawing/2014/main" id="{93E1198B-0E5B-2B9A-F0F6-4644EF50D34A}"/>
                  </a:ext>
                </a:extLst>
              </p:cNvPr>
              <p:cNvSpPr>
                <a:spLocks noChangeShapeType="1"/>
              </p:cNvSpPr>
              <p:nvPr/>
            </p:nvSpPr>
            <p:spPr bwMode="auto">
              <a:xfrm flipV="1">
                <a:off x="1190" y="3474"/>
                <a:ext cx="1" cy="36"/>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365" name="Line 45">
                <a:extLst>
                  <a:ext uri="{FF2B5EF4-FFF2-40B4-BE49-F238E27FC236}">
                    <a16:creationId xmlns:a16="http://schemas.microsoft.com/office/drawing/2014/main" id="{79F3F620-6E26-CD03-82E7-C35AB622AB1C}"/>
                  </a:ext>
                </a:extLst>
              </p:cNvPr>
              <p:cNvSpPr>
                <a:spLocks noChangeShapeType="1"/>
              </p:cNvSpPr>
              <p:nvPr/>
            </p:nvSpPr>
            <p:spPr bwMode="auto">
              <a:xfrm>
                <a:off x="1190" y="970"/>
                <a:ext cx="1" cy="35"/>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366" name="Line 46">
                <a:extLst>
                  <a:ext uri="{FF2B5EF4-FFF2-40B4-BE49-F238E27FC236}">
                    <a16:creationId xmlns:a16="http://schemas.microsoft.com/office/drawing/2014/main" id="{A2096C39-0797-1135-8761-EC04EFC119B2}"/>
                  </a:ext>
                </a:extLst>
              </p:cNvPr>
              <p:cNvSpPr>
                <a:spLocks noChangeShapeType="1"/>
              </p:cNvSpPr>
              <p:nvPr/>
            </p:nvSpPr>
            <p:spPr bwMode="auto">
              <a:xfrm flipV="1">
                <a:off x="1572" y="3491"/>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367" name="Line 47">
                <a:extLst>
                  <a:ext uri="{FF2B5EF4-FFF2-40B4-BE49-F238E27FC236}">
                    <a16:creationId xmlns:a16="http://schemas.microsoft.com/office/drawing/2014/main" id="{AD7CEE5E-8651-4568-8670-DE6EBF4344B4}"/>
                  </a:ext>
                </a:extLst>
              </p:cNvPr>
              <p:cNvSpPr>
                <a:spLocks noChangeShapeType="1"/>
              </p:cNvSpPr>
              <p:nvPr/>
            </p:nvSpPr>
            <p:spPr bwMode="auto">
              <a:xfrm>
                <a:off x="1572" y="970"/>
                <a:ext cx="1" cy="2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368" name="Line 48">
                <a:extLst>
                  <a:ext uri="{FF2B5EF4-FFF2-40B4-BE49-F238E27FC236}">
                    <a16:creationId xmlns:a16="http://schemas.microsoft.com/office/drawing/2014/main" id="{ABC2D3D2-E07D-3ACD-7D3A-F93AE062C8F6}"/>
                  </a:ext>
                </a:extLst>
              </p:cNvPr>
              <p:cNvSpPr>
                <a:spLocks noChangeShapeType="1"/>
              </p:cNvSpPr>
              <p:nvPr/>
            </p:nvSpPr>
            <p:spPr bwMode="auto">
              <a:xfrm flipV="1">
                <a:off x="1572" y="970"/>
                <a:ext cx="1" cy="254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369" name="Line 49">
                <a:extLst>
                  <a:ext uri="{FF2B5EF4-FFF2-40B4-BE49-F238E27FC236}">
                    <a16:creationId xmlns:a16="http://schemas.microsoft.com/office/drawing/2014/main" id="{ABAF4F66-3296-09CB-AADA-6D46F700425D}"/>
                  </a:ext>
                </a:extLst>
              </p:cNvPr>
              <p:cNvSpPr>
                <a:spLocks noChangeShapeType="1"/>
              </p:cNvSpPr>
              <p:nvPr/>
            </p:nvSpPr>
            <p:spPr bwMode="auto">
              <a:xfrm flipV="1">
                <a:off x="1786" y="3491"/>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370" name="Line 50">
                <a:extLst>
                  <a:ext uri="{FF2B5EF4-FFF2-40B4-BE49-F238E27FC236}">
                    <a16:creationId xmlns:a16="http://schemas.microsoft.com/office/drawing/2014/main" id="{2A2B3CBC-D3F9-A902-3B7A-E1CC10A0E678}"/>
                  </a:ext>
                </a:extLst>
              </p:cNvPr>
              <p:cNvSpPr>
                <a:spLocks noChangeShapeType="1"/>
              </p:cNvSpPr>
              <p:nvPr/>
            </p:nvSpPr>
            <p:spPr bwMode="auto">
              <a:xfrm>
                <a:off x="1786" y="970"/>
                <a:ext cx="1" cy="2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371" name="Line 51">
                <a:extLst>
                  <a:ext uri="{FF2B5EF4-FFF2-40B4-BE49-F238E27FC236}">
                    <a16:creationId xmlns:a16="http://schemas.microsoft.com/office/drawing/2014/main" id="{4FAD98E3-5DAF-1B67-7ED0-2F431488E6C1}"/>
                  </a:ext>
                </a:extLst>
              </p:cNvPr>
              <p:cNvSpPr>
                <a:spLocks noChangeShapeType="1"/>
              </p:cNvSpPr>
              <p:nvPr/>
            </p:nvSpPr>
            <p:spPr bwMode="auto">
              <a:xfrm flipV="1">
                <a:off x="1786" y="970"/>
                <a:ext cx="1" cy="254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372" name="Line 52">
                <a:extLst>
                  <a:ext uri="{FF2B5EF4-FFF2-40B4-BE49-F238E27FC236}">
                    <a16:creationId xmlns:a16="http://schemas.microsoft.com/office/drawing/2014/main" id="{D71C448D-AD2F-9B46-A136-2923646781F8}"/>
                  </a:ext>
                </a:extLst>
              </p:cNvPr>
              <p:cNvSpPr>
                <a:spLocks noChangeShapeType="1"/>
              </p:cNvSpPr>
              <p:nvPr/>
            </p:nvSpPr>
            <p:spPr bwMode="auto">
              <a:xfrm flipV="1">
                <a:off x="1942" y="3491"/>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373" name="Line 53">
                <a:extLst>
                  <a:ext uri="{FF2B5EF4-FFF2-40B4-BE49-F238E27FC236}">
                    <a16:creationId xmlns:a16="http://schemas.microsoft.com/office/drawing/2014/main" id="{C8CE26D6-601C-479F-B791-ED91EAA0126A}"/>
                  </a:ext>
                </a:extLst>
              </p:cNvPr>
              <p:cNvSpPr>
                <a:spLocks noChangeShapeType="1"/>
              </p:cNvSpPr>
              <p:nvPr/>
            </p:nvSpPr>
            <p:spPr bwMode="auto">
              <a:xfrm>
                <a:off x="1942" y="970"/>
                <a:ext cx="1" cy="2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374" name="Line 54">
                <a:extLst>
                  <a:ext uri="{FF2B5EF4-FFF2-40B4-BE49-F238E27FC236}">
                    <a16:creationId xmlns:a16="http://schemas.microsoft.com/office/drawing/2014/main" id="{3F349C18-59F6-E2B7-B0E2-7CF112448797}"/>
                  </a:ext>
                </a:extLst>
              </p:cNvPr>
              <p:cNvSpPr>
                <a:spLocks noChangeShapeType="1"/>
              </p:cNvSpPr>
              <p:nvPr/>
            </p:nvSpPr>
            <p:spPr bwMode="auto">
              <a:xfrm flipV="1">
                <a:off x="1942" y="970"/>
                <a:ext cx="1" cy="254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375" name="Line 55">
                <a:extLst>
                  <a:ext uri="{FF2B5EF4-FFF2-40B4-BE49-F238E27FC236}">
                    <a16:creationId xmlns:a16="http://schemas.microsoft.com/office/drawing/2014/main" id="{B34AED16-6F28-660F-AD1A-3553B98BE76D}"/>
                  </a:ext>
                </a:extLst>
              </p:cNvPr>
              <p:cNvSpPr>
                <a:spLocks noChangeShapeType="1"/>
              </p:cNvSpPr>
              <p:nvPr/>
            </p:nvSpPr>
            <p:spPr bwMode="auto">
              <a:xfrm flipV="1">
                <a:off x="2069" y="3491"/>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376" name="Line 56">
                <a:extLst>
                  <a:ext uri="{FF2B5EF4-FFF2-40B4-BE49-F238E27FC236}">
                    <a16:creationId xmlns:a16="http://schemas.microsoft.com/office/drawing/2014/main" id="{51968326-732B-25FB-6647-A63ED23D8795}"/>
                  </a:ext>
                </a:extLst>
              </p:cNvPr>
              <p:cNvSpPr>
                <a:spLocks noChangeShapeType="1"/>
              </p:cNvSpPr>
              <p:nvPr/>
            </p:nvSpPr>
            <p:spPr bwMode="auto">
              <a:xfrm>
                <a:off x="2069" y="970"/>
                <a:ext cx="1" cy="2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377" name="Line 57">
                <a:extLst>
                  <a:ext uri="{FF2B5EF4-FFF2-40B4-BE49-F238E27FC236}">
                    <a16:creationId xmlns:a16="http://schemas.microsoft.com/office/drawing/2014/main" id="{80A37FCF-4532-33E5-E867-C86925D9E584}"/>
                  </a:ext>
                </a:extLst>
              </p:cNvPr>
              <p:cNvSpPr>
                <a:spLocks noChangeShapeType="1"/>
              </p:cNvSpPr>
              <p:nvPr/>
            </p:nvSpPr>
            <p:spPr bwMode="auto">
              <a:xfrm flipV="1">
                <a:off x="2069" y="970"/>
                <a:ext cx="1" cy="254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378" name="Line 58">
                <a:extLst>
                  <a:ext uri="{FF2B5EF4-FFF2-40B4-BE49-F238E27FC236}">
                    <a16:creationId xmlns:a16="http://schemas.microsoft.com/office/drawing/2014/main" id="{808E60FE-3E5F-F650-DBCE-9C0A1B34BE8C}"/>
                  </a:ext>
                </a:extLst>
              </p:cNvPr>
              <p:cNvSpPr>
                <a:spLocks noChangeShapeType="1"/>
              </p:cNvSpPr>
              <p:nvPr/>
            </p:nvSpPr>
            <p:spPr bwMode="auto">
              <a:xfrm flipV="1">
                <a:off x="2167" y="3491"/>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379" name="Line 59">
                <a:extLst>
                  <a:ext uri="{FF2B5EF4-FFF2-40B4-BE49-F238E27FC236}">
                    <a16:creationId xmlns:a16="http://schemas.microsoft.com/office/drawing/2014/main" id="{F0A18293-364F-00A2-70D8-E8ABA86D2BBD}"/>
                  </a:ext>
                </a:extLst>
              </p:cNvPr>
              <p:cNvSpPr>
                <a:spLocks noChangeShapeType="1"/>
              </p:cNvSpPr>
              <p:nvPr/>
            </p:nvSpPr>
            <p:spPr bwMode="auto">
              <a:xfrm>
                <a:off x="2167" y="970"/>
                <a:ext cx="1" cy="2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380" name="Line 60">
                <a:extLst>
                  <a:ext uri="{FF2B5EF4-FFF2-40B4-BE49-F238E27FC236}">
                    <a16:creationId xmlns:a16="http://schemas.microsoft.com/office/drawing/2014/main" id="{75D52180-CADF-BD4E-7B45-58D3F0B7DDB9}"/>
                  </a:ext>
                </a:extLst>
              </p:cNvPr>
              <p:cNvSpPr>
                <a:spLocks noChangeShapeType="1"/>
              </p:cNvSpPr>
              <p:nvPr/>
            </p:nvSpPr>
            <p:spPr bwMode="auto">
              <a:xfrm flipV="1">
                <a:off x="2167" y="970"/>
                <a:ext cx="1" cy="254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381" name="Line 61">
                <a:extLst>
                  <a:ext uri="{FF2B5EF4-FFF2-40B4-BE49-F238E27FC236}">
                    <a16:creationId xmlns:a16="http://schemas.microsoft.com/office/drawing/2014/main" id="{A7F1AA89-DE74-559C-4EC3-AD33B3F40173}"/>
                  </a:ext>
                </a:extLst>
              </p:cNvPr>
              <p:cNvSpPr>
                <a:spLocks noChangeShapeType="1"/>
              </p:cNvSpPr>
              <p:nvPr/>
            </p:nvSpPr>
            <p:spPr bwMode="auto">
              <a:xfrm flipV="1">
                <a:off x="2255" y="3491"/>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382" name="Line 62">
                <a:extLst>
                  <a:ext uri="{FF2B5EF4-FFF2-40B4-BE49-F238E27FC236}">
                    <a16:creationId xmlns:a16="http://schemas.microsoft.com/office/drawing/2014/main" id="{E4C8CF1C-D1A1-4E55-567E-86EAD3C65189}"/>
                  </a:ext>
                </a:extLst>
              </p:cNvPr>
              <p:cNvSpPr>
                <a:spLocks noChangeShapeType="1"/>
              </p:cNvSpPr>
              <p:nvPr/>
            </p:nvSpPr>
            <p:spPr bwMode="auto">
              <a:xfrm>
                <a:off x="2255" y="970"/>
                <a:ext cx="1" cy="2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383" name="Line 63">
                <a:extLst>
                  <a:ext uri="{FF2B5EF4-FFF2-40B4-BE49-F238E27FC236}">
                    <a16:creationId xmlns:a16="http://schemas.microsoft.com/office/drawing/2014/main" id="{D5011308-E967-6D2E-A98F-62A359DA405A}"/>
                  </a:ext>
                </a:extLst>
              </p:cNvPr>
              <p:cNvSpPr>
                <a:spLocks noChangeShapeType="1"/>
              </p:cNvSpPr>
              <p:nvPr/>
            </p:nvSpPr>
            <p:spPr bwMode="auto">
              <a:xfrm flipV="1">
                <a:off x="2255" y="970"/>
                <a:ext cx="1" cy="254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384" name="Line 64">
                <a:extLst>
                  <a:ext uri="{FF2B5EF4-FFF2-40B4-BE49-F238E27FC236}">
                    <a16:creationId xmlns:a16="http://schemas.microsoft.com/office/drawing/2014/main" id="{A1FC9EDD-B5A5-F6B6-3416-0F0DC5C99454}"/>
                  </a:ext>
                </a:extLst>
              </p:cNvPr>
              <p:cNvSpPr>
                <a:spLocks noChangeShapeType="1"/>
              </p:cNvSpPr>
              <p:nvPr/>
            </p:nvSpPr>
            <p:spPr bwMode="auto">
              <a:xfrm flipV="1">
                <a:off x="2324" y="3491"/>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385" name="Line 65">
                <a:extLst>
                  <a:ext uri="{FF2B5EF4-FFF2-40B4-BE49-F238E27FC236}">
                    <a16:creationId xmlns:a16="http://schemas.microsoft.com/office/drawing/2014/main" id="{094710C2-F5DF-93AC-E090-C17094587FD4}"/>
                  </a:ext>
                </a:extLst>
              </p:cNvPr>
              <p:cNvSpPr>
                <a:spLocks noChangeShapeType="1"/>
              </p:cNvSpPr>
              <p:nvPr/>
            </p:nvSpPr>
            <p:spPr bwMode="auto">
              <a:xfrm>
                <a:off x="2324" y="970"/>
                <a:ext cx="1" cy="2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386" name="Line 66">
                <a:extLst>
                  <a:ext uri="{FF2B5EF4-FFF2-40B4-BE49-F238E27FC236}">
                    <a16:creationId xmlns:a16="http://schemas.microsoft.com/office/drawing/2014/main" id="{CC904360-3CAE-F127-E700-E32C2BC96DBF}"/>
                  </a:ext>
                </a:extLst>
              </p:cNvPr>
              <p:cNvSpPr>
                <a:spLocks noChangeShapeType="1"/>
              </p:cNvSpPr>
              <p:nvPr/>
            </p:nvSpPr>
            <p:spPr bwMode="auto">
              <a:xfrm flipV="1">
                <a:off x="2324" y="970"/>
                <a:ext cx="1" cy="254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387" name="Line 67">
                <a:extLst>
                  <a:ext uri="{FF2B5EF4-FFF2-40B4-BE49-F238E27FC236}">
                    <a16:creationId xmlns:a16="http://schemas.microsoft.com/office/drawing/2014/main" id="{F340F0E1-0EED-A470-6AB5-78FA831CCF59}"/>
                  </a:ext>
                </a:extLst>
              </p:cNvPr>
              <p:cNvSpPr>
                <a:spLocks noChangeShapeType="1"/>
              </p:cNvSpPr>
              <p:nvPr/>
            </p:nvSpPr>
            <p:spPr bwMode="auto">
              <a:xfrm flipV="1">
                <a:off x="2392" y="3491"/>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388" name="Line 68">
                <a:extLst>
                  <a:ext uri="{FF2B5EF4-FFF2-40B4-BE49-F238E27FC236}">
                    <a16:creationId xmlns:a16="http://schemas.microsoft.com/office/drawing/2014/main" id="{486AF9DC-358B-BFA6-AFEE-475C6CB31B49}"/>
                  </a:ext>
                </a:extLst>
              </p:cNvPr>
              <p:cNvSpPr>
                <a:spLocks noChangeShapeType="1"/>
              </p:cNvSpPr>
              <p:nvPr/>
            </p:nvSpPr>
            <p:spPr bwMode="auto">
              <a:xfrm>
                <a:off x="2392" y="970"/>
                <a:ext cx="1" cy="2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389" name="Line 69">
                <a:extLst>
                  <a:ext uri="{FF2B5EF4-FFF2-40B4-BE49-F238E27FC236}">
                    <a16:creationId xmlns:a16="http://schemas.microsoft.com/office/drawing/2014/main" id="{84E468F1-2BE4-FBB9-E9D3-0060DE603BE3}"/>
                  </a:ext>
                </a:extLst>
              </p:cNvPr>
              <p:cNvSpPr>
                <a:spLocks noChangeShapeType="1"/>
              </p:cNvSpPr>
              <p:nvPr/>
            </p:nvSpPr>
            <p:spPr bwMode="auto">
              <a:xfrm flipV="1">
                <a:off x="2392" y="970"/>
                <a:ext cx="1" cy="254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390" name="Line 70">
                <a:extLst>
                  <a:ext uri="{FF2B5EF4-FFF2-40B4-BE49-F238E27FC236}">
                    <a16:creationId xmlns:a16="http://schemas.microsoft.com/office/drawing/2014/main" id="{EC489DE8-324F-8FA4-1B9C-F6CD601A905A}"/>
                  </a:ext>
                </a:extLst>
              </p:cNvPr>
              <p:cNvSpPr>
                <a:spLocks noChangeShapeType="1"/>
              </p:cNvSpPr>
              <p:nvPr/>
            </p:nvSpPr>
            <p:spPr bwMode="auto">
              <a:xfrm flipV="1">
                <a:off x="2451" y="3491"/>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391" name="Line 71">
                <a:extLst>
                  <a:ext uri="{FF2B5EF4-FFF2-40B4-BE49-F238E27FC236}">
                    <a16:creationId xmlns:a16="http://schemas.microsoft.com/office/drawing/2014/main" id="{A7063026-8E94-B6AE-89B0-AB2F4CE63391}"/>
                  </a:ext>
                </a:extLst>
              </p:cNvPr>
              <p:cNvSpPr>
                <a:spLocks noChangeShapeType="1"/>
              </p:cNvSpPr>
              <p:nvPr/>
            </p:nvSpPr>
            <p:spPr bwMode="auto">
              <a:xfrm>
                <a:off x="2451" y="970"/>
                <a:ext cx="1" cy="2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392" name="Line 72">
                <a:extLst>
                  <a:ext uri="{FF2B5EF4-FFF2-40B4-BE49-F238E27FC236}">
                    <a16:creationId xmlns:a16="http://schemas.microsoft.com/office/drawing/2014/main" id="{3644852F-8644-AEB1-6639-3DA392DB4334}"/>
                  </a:ext>
                </a:extLst>
              </p:cNvPr>
              <p:cNvSpPr>
                <a:spLocks noChangeShapeType="1"/>
              </p:cNvSpPr>
              <p:nvPr/>
            </p:nvSpPr>
            <p:spPr bwMode="auto">
              <a:xfrm flipV="1">
                <a:off x="2451" y="970"/>
                <a:ext cx="1" cy="254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393" name="Line 73">
                <a:extLst>
                  <a:ext uri="{FF2B5EF4-FFF2-40B4-BE49-F238E27FC236}">
                    <a16:creationId xmlns:a16="http://schemas.microsoft.com/office/drawing/2014/main" id="{A0704BE7-06B1-3BD8-A943-EB607BBEA1AA}"/>
                  </a:ext>
                </a:extLst>
              </p:cNvPr>
              <p:cNvSpPr>
                <a:spLocks noChangeShapeType="1"/>
              </p:cNvSpPr>
              <p:nvPr/>
            </p:nvSpPr>
            <p:spPr bwMode="auto">
              <a:xfrm flipV="1">
                <a:off x="2451" y="3474"/>
                <a:ext cx="1" cy="36"/>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394" name="Line 74">
                <a:extLst>
                  <a:ext uri="{FF2B5EF4-FFF2-40B4-BE49-F238E27FC236}">
                    <a16:creationId xmlns:a16="http://schemas.microsoft.com/office/drawing/2014/main" id="{326FBCCD-325B-8906-B0C9-946F6AA640A9}"/>
                  </a:ext>
                </a:extLst>
              </p:cNvPr>
              <p:cNvSpPr>
                <a:spLocks noChangeShapeType="1"/>
              </p:cNvSpPr>
              <p:nvPr/>
            </p:nvSpPr>
            <p:spPr bwMode="auto">
              <a:xfrm>
                <a:off x="2451" y="970"/>
                <a:ext cx="1" cy="35"/>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395" name="Line 75">
                <a:extLst>
                  <a:ext uri="{FF2B5EF4-FFF2-40B4-BE49-F238E27FC236}">
                    <a16:creationId xmlns:a16="http://schemas.microsoft.com/office/drawing/2014/main" id="{AF59F6B4-C681-E09C-3A5F-97B08A9CFB00}"/>
                  </a:ext>
                </a:extLst>
              </p:cNvPr>
              <p:cNvSpPr>
                <a:spLocks noChangeShapeType="1"/>
              </p:cNvSpPr>
              <p:nvPr/>
            </p:nvSpPr>
            <p:spPr bwMode="auto">
              <a:xfrm flipV="1">
                <a:off x="2821" y="3491"/>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396" name="Line 76">
                <a:extLst>
                  <a:ext uri="{FF2B5EF4-FFF2-40B4-BE49-F238E27FC236}">
                    <a16:creationId xmlns:a16="http://schemas.microsoft.com/office/drawing/2014/main" id="{FA5A4517-8887-D955-150E-400AB6173F61}"/>
                  </a:ext>
                </a:extLst>
              </p:cNvPr>
              <p:cNvSpPr>
                <a:spLocks noChangeShapeType="1"/>
              </p:cNvSpPr>
              <p:nvPr/>
            </p:nvSpPr>
            <p:spPr bwMode="auto">
              <a:xfrm>
                <a:off x="2821" y="970"/>
                <a:ext cx="1" cy="2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397" name="Line 77">
                <a:extLst>
                  <a:ext uri="{FF2B5EF4-FFF2-40B4-BE49-F238E27FC236}">
                    <a16:creationId xmlns:a16="http://schemas.microsoft.com/office/drawing/2014/main" id="{3D58E40D-F3CD-5BB3-CA8F-1FD1C097728C}"/>
                  </a:ext>
                </a:extLst>
              </p:cNvPr>
              <p:cNvSpPr>
                <a:spLocks noChangeShapeType="1"/>
              </p:cNvSpPr>
              <p:nvPr/>
            </p:nvSpPr>
            <p:spPr bwMode="auto">
              <a:xfrm flipV="1">
                <a:off x="2821" y="970"/>
                <a:ext cx="1" cy="254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398" name="Line 78">
                <a:extLst>
                  <a:ext uri="{FF2B5EF4-FFF2-40B4-BE49-F238E27FC236}">
                    <a16:creationId xmlns:a16="http://schemas.microsoft.com/office/drawing/2014/main" id="{4F149974-699A-1538-9A3D-38B42DF6031C}"/>
                  </a:ext>
                </a:extLst>
              </p:cNvPr>
              <p:cNvSpPr>
                <a:spLocks noChangeShapeType="1"/>
              </p:cNvSpPr>
              <p:nvPr/>
            </p:nvSpPr>
            <p:spPr bwMode="auto">
              <a:xfrm flipV="1">
                <a:off x="3047" y="3491"/>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399" name="Line 79">
                <a:extLst>
                  <a:ext uri="{FF2B5EF4-FFF2-40B4-BE49-F238E27FC236}">
                    <a16:creationId xmlns:a16="http://schemas.microsoft.com/office/drawing/2014/main" id="{F2EFB608-EB7F-D7B9-F93F-82833C80EA7F}"/>
                  </a:ext>
                </a:extLst>
              </p:cNvPr>
              <p:cNvSpPr>
                <a:spLocks noChangeShapeType="1"/>
              </p:cNvSpPr>
              <p:nvPr/>
            </p:nvSpPr>
            <p:spPr bwMode="auto">
              <a:xfrm>
                <a:off x="3047" y="970"/>
                <a:ext cx="1" cy="2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00" name="Line 80">
                <a:extLst>
                  <a:ext uri="{FF2B5EF4-FFF2-40B4-BE49-F238E27FC236}">
                    <a16:creationId xmlns:a16="http://schemas.microsoft.com/office/drawing/2014/main" id="{93B9BDEB-CEF2-D363-04CD-D74A3AE6A269}"/>
                  </a:ext>
                </a:extLst>
              </p:cNvPr>
              <p:cNvSpPr>
                <a:spLocks noChangeShapeType="1"/>
              </p:cNvSpPr>
              <p:nvPr/>
            </p:nvSpPr>
            <p:spPr bwMode="auto">
              <a:xfrm flipV="1">
                <a:off x="3047" y="970"/>
                <a:ext cx="1" cy="254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01" name="Line 81">
                <a:extLst>
                  <a:ext uri="{FF2B5EF4-FFF2-40B4-BE49-F238E27FC236}">
                    <a16:creationId xmlns:a16="http://schemas.microsoft.com/office/drawing/2014/main" id="{218F3BA1-D3E4-9EF1-58E1-ADBD81A4D850}"/>
                  </a:ext>
                </a:extLst>
              </p:cNvPr>
              <p:cNvSpPr>
                <a:spLocks noChangeShapeType="1"/>
              </p:cNvSpPr>
              <p:nvPr/>
            </p:nvSpPr>
            <p:spPr bwMode="auto">
              <a:xfrm flipV="1">
                <a:off x="3203" y="3491"/>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02" name="Line 82">
                <a:extLst>
                  <a:ext uri="{FF2B5EF4-FFF2-40B4-BE49-F238E27FC236}">
                    <a16:creationId xmlns:a16="http://schemas.microsoft.com/office/drawing/2014/main" id="{44E8FBBD-3971-CFE4-8180-1075005416D8}"/>
                  </a:ext>
                </a:extLst>
              </p:cNvPr>
              <p:cNvSpPr>
                <a:spLocks noChangeShapeType="1"/>
              </p:cNvSpPr>
              <p:nvPr/>
            </p:nvSpPr>
            <p:spPr bwMode="auto">
              <a:xfrm>
                <a:off x="3203" y="970"/>
                <a:ext cx="1" cy="2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03" name="Line 83">
                <a:extLst>
                  <a:ext uri="{FF2B5EF4-FFF2-40B4-BE49-F238E27FC236}">
                    <a16:creationId xmlns:a16="http://schemas.microsoft.com/office/drawing/2014/main" id="{A8FEFB79-8E50-C2D4-DAB7-B95F61BF15E2}"/>
                  </a:ext>
                </a:extLst>
              </p:cNvPr>
              <p:cNvSpPr>
                <a:spLocks noChangeShapeType="1"/>
              </p:cNvSpPr>
              <p:nvPr/>
            </p:nvSpPr>
            <p:spPr bwMode="auto">
              <a:xfrm flipV="1">
                <a:off x="3203" y="970"/>
                <a:ext cx="1" cy="254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04" name="Line 84">
                <a:extLst>
                  <a:ext uri="{FF2B5EF4-FFF2-40B4-BE49-F238E27FC236}">
                    <a16:creationId xmlns:a16="http://schemas.microsoft.com/office/drawing/2014/main" id="{962E9929-3C70-1798-5346-5BC25D8F7616}"/>
                  </a:ext>
                </a:extLst>
              </p:cNvPr>
              <p:cNvSpPr>
                <a:spLocks noChangeShapeType="1"/>
              </p:cNvSpPr>
              <p:nvPr/>
            </p:nvSpPr>
            <p:spPr bwMode="auto">
              <a:xfrm flipV="1">
                <a:off x="3330" y="3491"/>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05" name="Line 85">
                <a:extLst>
                  <a:ext uri="{FF2B5EF4-FFF2-40B4-BE49-F238E27FC236}">
                    <a16:creationId xmlns:a16="http://schemas.microsoft.com/office/drawing/2014/main" id="{C54DDF31-D21A-CB16-99C3-B13308683F79}"/>
                  </a:ext>
                </a:extLst>
              </p:cNvPr>
              <p:cNvSpPr>
                <a:spLocks noChangeShapeType="1"/>
              </p:cNvSpPr>
              <p:nvPr/>
            </p:nvSpPr>
            <p:spPr bwMode="auto">
              <a:xfrm>
                <a:off x="3330" y="970"/>
                <a:ext cx="1" cy="2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06" name="Line 86">
                <a:extLst>
                  <a:ext uri="{FF2B5EF4-FFF2-40B4-BE49-F238E27FC236}">
                    <a16:creationId xmlns:a16="http://schemas.microsoft.com/office/drawing/2014/main" id="{E18B79F1-16F8-73EB-AFB4-7DE0F67603D0}"/>
                  </a:ext>
                </a:extLst>
              </p:cNvPr>
              <p:cNvSpPr>
                <a:spLocks noChangeShapeType="1"/>
              </p:cNvSpPr>
              <p:nvPr/>
            </p:nvSpPr>
            <p:spPr bwMode="auto">
              <a:xfrm flipV="1">
                <a:off x="3330" y="970"/>
                <a:ext cx="1" cy="254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07" name="Line 87">
                <a:extLst>
                  <a:ext uri="{FF2B5EF4-FFF2-40B4-BE49-F238E27FC236}">
                    <a16:creationId xmlns:a16="http://schemas.microsoft.com/office/drawing/2014/main" id="{B0DE24D5-E68D-2141-34D6-8B912D8150A2}"/>
                  </a:ext>
                </a:extLst>
              </p:cNvPr>
              <p:cNvSpPr>
                <a:spLocks noChangeShapeType="1"/>
              </p:cNvSpPr>
              <p:nvPr/>
            </p:nvSpPr>
            <p:spPr bwMode="auto">
              <a:xfrm flipV="1">
                <a:off x="3427" y="3491"/>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08" name="Line 88">
                <a:extLst>
                  <a:ext uri="{FF2B5EF4-FFF2-40B4-BE49-F238E27FC236}">
                    <a16:creationId xmlns:a16="http://schemas.microsoft.com/office/drawing/2014/main" id="{061EE195-0B88-EF8B-0250-4FF8431C0FFA}"/>
                  </a:ext>
                </a:extLst>
              </p:cNvPr>
              <p:cNvSpPr>
                <a:spLocks noChangeShapeType="1"/>
              </p:cNvSpPr>
              <p:nvPr/>
            </p:nvSpPr>
            <p:spPr bwMode="auto">
              <a:xfrm>
                <a:off x="3427" y="970"/>
                <a:ext cx="1" cy="2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09" name="Line 89">
                <a:extLst>
                  <a:ext uri="{FF2B5EF4-FFF2-40B4-BE49-F238E27FC236}">
                    <a16:creationId xmlns:a16="http://schemas.microsoft.com/office/drawing/2014/main" id="{F6F64AC9-26CA-2BF0-23C8-33C37F0E1E63}"/>
                  </a:ext>
                </a:extLst>
              </p:cNvPr>
              <p:cNvSpPr>
                <a:spLocks noChangeShapeType="1"/>
              </p:cNvSpPr>
              <p:nvPr/>
            </p:nvSpPr>
            <p:spPr bwMode="auto">
              <a:xfrm flipV="1">
                <a:off x="3427" y="970"/>
                <a:ext cx="1" cy="254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10" name="Line 90">
                <a:extLst>
                  <a:ext uri="{FF2B5EF4-FFF2-40B4-BE49-F238E27FC236}">
                    <a16:creationId xmlns:a16="http://schemas.microsoft.com/office/drawing/2014/main" id="{ADCCC0A5-B313-4863-DA63-1F4BB0584F2E}"/>
                  </a:ext>
                </a:extLst>
              </p:cNvPr>
              <p:cNvSpPr>
                <a:spLocks noChangeShapeType="1"/>
              </p:cNvSpPr>
              <p:nvPr/>
            </p:nvSpPr>
            <p:spPr bwMode="auto">
              <a:xfrm flipV="1">
                <a:off x="3505" y="3491"/>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11" name="Line 91">
                <a:extLst>
                  <a:ext uri="{FF2B5EF4-FFF2-40B4-BE49-F238E27FC236}">
                    <a16:creationId xmlns:a16="http://schemas.microsoft.com/office/drawing/2014/main" id="{B608A6B8-2800-D617-DC7E-CACE5327E095}"/>
                  </a:ext>
                </a:extLst>
              </p:cNvPr>
              <p:cNvSpPr>
                <a:spLocks noChangeShapeType="1"/>
              </p:cNvSpPr>
              <p:nvPr/>
            </p:nvSpPr>
            <p:spPr bwMode="auto">
              <a:xfrm>
                <a:off x="3505" y="970"/>
                <a:ext cx="1" cy="2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12" name="Line 92">
                <a:extLst>
                  <a:ext uri="{FF2B5EF4-FFF2-40B4-BE49-F238E27FC236}">
                    <a16:creationId xmlns:a16="http://schemas.microsoft.com/office/drawing/2014/main" id="{F2D311AF-4574-026C-0C2D-628FDDFAC89D}"/>
                  </a:ext>
                </a:extLst>
              </p:cNvPr>
              <p:cNvSpPr>
                <a:spLocks noChangeShapeType="1"/>
              </p:cNvSpPr>
              <p:nvPr/>
            </p:nvSpPr>
            <p:spPr bwMode="auto">
              <a:xfrm flipV="1">
                <a:off x="3505" y="970"/>
                <a:ext cx="1" cy="254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13" name="Line 93">
                <a:extLst>
                  <a:ext uri="{FF2B5EF4-FFF2-40B4-BE49-F238E27FC236}">
                    <a16:creationId xmlns:a16="http://schemas.microsoft.com/office/drawing/2014/main" id="{E91CE148-C1F4-9380-D524-75FC723FDD9D}"/>
                  </a:ext>
                </a:extLst>
              </p:cNvPr>
              <p:cNvSpPr>
                <a:spLocks noChangeShapeType="1"/>
              </p:cNvSpPr>
              <p:nvPr/>
            </p:nvSpPr>
            <p:spPr bwMode="auto">
              <a:xfrm flipV="1">
                <a:off x="3583" y="3491"/>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14" name="Line 94">
                <a:extLst>
                  <a:ext uri="{FF2B5EF4-FFF2-40B4-BE49-F238E27FC236}">
                    <a16:creationId xmlns:a16="http://schemas.microsoft.com/office/drawing/2014/main" id="{AED2B595-19CC-2016-8480-6B94DAAFC0C9}"/>
                  </a:ext>
                </a:extLst>
              </p:cNvPr>
              <p:cNvSpPr>
                <a:spLocks noChangeShapeType="1"/>
              </p:cNvSpPr>
              <p:nvPr/>
            </p:nvSpPr>
            <p:spPr bwMode="auto">
              <a:xfrm>
                <a:off x="3583" y="970"/>
                <a:ext cx="1" cy="2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15" name="Line 95">
                <a:extLst>
                  <a:ext uri="{FF2B5EF4-FFF2-40B4-BE49-F238E27FC236}">
                    <a16:creationId xmlns:a16="http://schemas.microsoft.com/office/drawing/2014/main" id="{BFCDD17C-01AE-FBC1-4660-9625EF309078}"/>
                  </a:ext>
                </a:extLst>
              </p:cNvPr>
              <p:cNvSpPr>
                <a:spLocks noChangeShapeType="1"/>
              </p:cNvSpPr>
              <p:nvPr/>
            </p:nvSpPr>
            <p:spPr bwMode="auto">
              <a:xfrm flipV="1">
                <a:off x="3583" y="970"/>
                <a:ext cx="1" cy="254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16" name="Line 96">
                <a:extLst>
                  <a:ext uri="{FF2B5EF4-FFF2-40B4-BE49-F238E27FC236}">
                    <a16:creationId xmlns:a16="http://schemas.microsoft.com/office/drawing/2014/main" id="{73E3306C-524D-5D9C-740A-CEB20A703414}"/>
                  </a:ext>
                </a:extLst>
              </p:cNvPr>
              <p:cNvSpPr>
                <a:spLocks noChangeShapeType="1"/>
              </p:cNvSpPr>
              <p:nvPr/>
            </p:nvSpPr>
            <p:spPr bwMode="auto">
              <a:xfrm flipV="1">
                <a:off x="3642" y="3491"/>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17" name="Line 97">
                <a:extLst>
                  <a:ext uri="{FF2B5EF4-FFF2-40B4-BE49-F238E27FC236}">
                    <a16:creationId xmlns:a16="http://schemas.microsoft.com/office/drawing/2014/main" id="{AC8F5058-C1A8-0DC3-5C73-3F975055B9BC}"/>
                  </a:ext>
                </a:extLst>
              </p:cNvPr>
              <p:cNvSpPr>
                <a:spLocks noChangeShapeType="1"/>
              </p:cNvSpPr>
              <p:nvPr/>
            </p:nvSpPr>
            <p:spPr bwMode="auto">
              <a:xfrm>
                <a:off x="3642" y="970"/>
                <a:ext cx="1" cy="2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18" name="Line 98">
                <a:extLst>
                  <a:ext uri="{FF2B5EF4-FFF2-40B4-BE49-F238E27FC236}">
                    <a16:creationId xmlns:a16="http://schemas.microsoft.com/office/drawing/2014/main" id="{10A5C19C-F2F2-8B89-DC33-49171307B711}"/>
                  </a:ext>
                </a:extLst>
              </p:cNvPr>
              <p:cNvSpPr>
                <a:spLocks noChangeShapeType="1"/>
              </p:cNvSpPr>
              <p:nvPr/>
            </p:nvSpPr>
            <p:spPr bwMode="auto">
              <a:xfrm flipV="1">
                <a:off x="3642" y="970"/>
                <a:ext cx="1" cy="254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19" name="Line 99">
                <a:extLst>
                  <a:ext uri="{FF2B5EF4-FFF2-40B4-BE49-F238E27FC236}">
                    <a16:creationId xmlns:a16="http://schemas.microsoft.com/office/drawing/2014/main" id="{3C025A16-2953-37BA-D411-233C90D9BE02}"/>
                  </a:ext>
                </a:extLst>
              </p:cNvPr>
              <p:cNvSpPr>
                <a:spLocks noChangeShapeType="1"/>
              </p:cNvSpPr>
              <p:nvPr/>
            </p:nvSpPr>
            <p:spPr bwMode="auto">
              <a:xfrm flipV="1">
                <a:off x="3701" y="3491"/>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20" name="Line 100">
                <a:extLst>
                  <a:ext uri="{FF2B5EF4-FFF2-40B4-BE49-F238E27FC236}">
                    <a16:creationId xmlns:a16="http://schemas.microsoft.com/office/drawing/2014/main" id="{4AE84999-D16A-7D92-A7C8-AC97D5AFAE27}"/>
                  </a:ext>
                </a:extLst>
              </p:cNvPr>
              <p:cNvSpPr>
                <a:spLocks noChangeShapeType="1"/>
              </p:cNvSpPr>
              <p:nvPr/>
            </p:nvSpPr>
            <p:spPr bwMode="auto">
              <a:xfrm>
                <a:off x="3701" y="970"/>
                <a:ext cx="1" cy="2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21" name="Line 101">
                <a:extLst>
                  <a:ext uri="{FF2B5EF4-FFF2-40B4-BE49-F238E27FC236}">
                    <a16:creationId xmlns:a16="http://schemas.microsoft.com/office/drawing/2014/main" id="{DFCF06DA-C665-B644-7A09-D9BBDBA86345}"/>
                  </a:ext>
                </a:extLst>
              </p:cNvPr>
              <p:cNvSpPr>
                <a:spLocks noChangeShapeType="1"/>
              </p:cNvSpPr>
              <p:nvPr/>
            </p:nvSpPr>
            <p:spPr bwMode="auto">
              <a:xfrm flipV="1">
                <a:off x="3701" y="970"/>
                <a:ext cx="1" cy="254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22" name="Line 102">
                <a:extLst>
                  <a:ext uri="{FF2B5EF4-FFF2-40B4-BE49-F238E27FC236}">
                    <a16:creationId xmlns:a16="http://schemas.microsoft.com/office/drawing/2014/main" id="{F0549783-DD24-386E-3C21-32DC50981ADC}"/>
                  </a:ext>
                </a:extLst>
              </p:cNvPr>
              <p:cNvSpPr>
                <a:spLocks noChangeShapeType="1"/>
              </p:cNvSpPr>
              <p:nvPr/>
            </p:nvSpPr>
            <p:spPr bwMode="auto">
              <a:xfrm flipV="1">
                <a:off x="3701" y="3474"/>
                <a:ext cx="1" cy="36"/>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23" name="Line 103">
                <a:extLst>
                  <a:ext uri="{FF2B5EF4-FFF2-40B4-BE49-F238E27FC236}">
                    <a16:creationId xmlns:a16="http://schemas.microsoft.com/office/drawing/2014/main" id="{470E1C14-D3BB-7042-6C3B-1BB8E6AACB5C}"/>
                  </a:ext>
                </a:extLst>
              </p:cNvPr>
              <p:cNvSpPr>
                <a:spLocks noChangeShapeType="1"/>
              </p:cNvSpPr>
              <p:nvPr/>
            </p:nvSpPr>
            <p:spPr bwMode="auto">
              <a:xfrm>
                <a:off x="3701" y="970"/>
                <a:ext cx="1" cy="35"/>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24" name="Line 104">
                <a:extLst>
                  <a:ext uri="{FF2B5EF4-FFF2-40B4-BE49-F238E27FC236}">
                    <a16:creationId xmlns:a16="http://schemas.microsoft.com/office/drawing/2014/main" id="{617F0A22-F111-AA50-4C07-7518ECAAD876}"/>
                  </a:ext>
                </a:extLst>
              </p:cNvPr>
              <p:cNvSpPr>
                <a:spLocks noChangeShapeType="1"/>
              </p:cNvSpPr>
              <p:nvPr/>
            </p:nvSpPr>
            <p:spPr bwMode="auto">
              <a:xfrm flipV="1">
                <a:off x="4082" y="3491"/>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25" name="Line 105">
                <a:extLst>
                  <a:ext uri="{FF2B5EF4-FFF2-40B4-BE49-F238E27FC236}">
                    <a16:creationId xmlns:a16="http://schemas.microsoft.com/office/drawing/2014/main" id="{657CFF13-4B57-0C6A-B6B1-FB7ABC9C3963}"/>
                  </a:ext>
                </a:extLst>
              </p:cNvPr>
              <p:cNvSpPr>
                <a:spLocks noChangeShapeType="1"/>
              </p:cNvSpPr>
              <p:nvPr/>
            </p:nvSpPr>
            <p:spPr bwMode="auto">
              <a:xfrm>
                <a:off x="4082" y="970"/>
                <a:ext cx="1" cy="2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26" name="Line 106">
                <a:extLst>
                  <a:ext uri="{FF2B5EF4-FFF2-40B4-BE49-F238E27FC236}">
                    <a16:creationId xmlns:a16="http://schemas.microsoft.com/office/drawing/2014/main" id="{53F85A6F-E772-78AE-BC89-2C76C35F7471}"/>
                  </a:ext>
                </a:extLst>
              </p:cNvPr>
              <p:cNvSpPr>
                <a:spLocks noChangeShapeType="1"/>
              </p:cNvSpPr>
              <p:nvPr/>
            </p:nvSpPr>
            <p:spPr bwMode="auto">
              <a:xfrm flipV="1">
                <a:off x="4082" y="970"/>
                <a:ext cx="1" cy="254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27" name="Line 107">
                <a:extLst>
                  <a:ext uri="{FF2B5EF4-FFF2-40B4-BE49-F238E27FC236}">
                    <a16:creationId xmlns:a16="http://schemas.microsoft.com/office/drawing/2014/main" id="{3A4F5096-B178-E027-29E3-69E102783653}"/>
                  </a:ext>
                </a:extLst>
              </p:cNvPr>
              <p:cNvSpPr>
                <a:spLocks noChangeShapeType="1"/>
              </p:cNvSpPr>
              <p:nvPr/>
            </p:nvSpPr>
            <p:spPr bwMode="auto">
              <a:xfrm flipV="1">
                <a:off x="4306" y="3491"/>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28" name="Line 108">
                <a:extLst>
                  <a:ext uri="{FF2B5EF4-FFF2-40B4-BE49-F238E27FC236}">
                    <a16:creationId xmlns:a16="http://schemas.microsoft.com/office/drawing/2014/main" id="{BA99BD14-3408-575B-9DB9-70B62A809025}"/>
                  </a:ext>
                </a:extLst>
              </p:cNvPr>
              <p:cNvSpPr>
                <a:spLocks noChangeShapeType="1"/>
              </p:cNvSpPr>
              <p:nvPr/>
            </p:nvSpPr>
            <p:spPr bwMode="auto">
              <a:xfrm>
                <a:off x="4306" y="970"/>
                <a:ext cx="1" cy="2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29" name="Line 109">
                <a:extLst>
                  <a:ext uri="{FF2B5EF4-FFF2-40B4-BE49-F238E27FC236}">
                    <a16:creationId xmlns:a16="http://schemas.microsoft.com/office/drawing/2014/main" id="{1475C56D-7AAD-19F6-C97B-EB283805E0D4}"/>
                  </a:ext>
                </a:extLst>
              </p:cNvPr>
              <p:cNvSpPr>
                <a:spLocks noChangeShapeType="1"/>
              </p:cNvSpPr>
              <p:nvPr/>
            </p:nvSpPr>
            <p:spPr bwMode="auto">
              <a:xfrm flipV="1">
                <a:off x="4306" y="970"/>
                <a:ext cx="1" cy="254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30" name="Line 110">
                <a:extLst>
                  <a:ext uri="{FF2B5EF4-FFF2-40B4-BE49-F238E27FC236}">
                    <a16:creationId xmlns:a16="http://schemas.microsoft.com/office/drawing/2014/main" id="{CF96B691-FF93-26A4-A110-B789A7F1B40F}"/>
                  </a:ext>
                </a:extLst>
              </p:cNvPr>
              <p:cNvSpPr>
                <a:spLocks noChangeShapeType="1"/>
              </p:cNvSpPr>
              <p:nvPr/>
            </p:nvSpPr>
            <p:spPr bwMode="auto">
              <a:xfrm flipV="1">
                <a:off x="4463" y="3491"/>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31" name="Line 111">
                <a:extLst>
                  <a:ext uri="{FF2B5EF4-FFF2-40B4-BE49-F238E27FC236}">
                    <a16:creationId xmlns:a16="http://schemas.microsoft.com/office/drawing/2014/main" id="{FAAB7955-A56A-29A9-026D-1732BD4FE8B8}"/>
                  </a:ext>
                </a:extLst>
              </p:cNvPr>
              <p:cNvSpPr>
                <a:spLocks noChangeShapeType="1"/>
              </p:cNvSpPr>
              <p:nvPr/>
            </p:nvSpPr>
            <p:spPr bwMode="auto">
              <a:xfrm>
                <a:off x="4463" y="970"/>
                <a:ext cx="1" cy="2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32" name="Line 112">
                <a:extLst>
                  <a:ext uri="{FF2B5EF4-FFF2-40B4-BE49-F238E27FC236}">
                    <a16:creationId xmlns:a16="http://schemas.microsoft.com/office/drawing/2014/main" id="{A6FE6B61-5F48-B895-7E2A-09D722C8F95E}"/>
                  </a:ext>
                </a:extLst>
              </p:cNvPr>
              <p:cNvSpPr>
                <a:spLocks noChangeShapeType="1"/>
              </p:cNvSpPr>
              <p:nvPr/>
            </p:nvSpPr>
            <p:spPr bwMode="auto">
              <a:xfrm flipV="1">
                <a:off x="4463" y="970"/>
                <a:ext cx="1" cy="254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33" name="Line 113">
                <a:extLst>
                  <a:ext uri="{FF2B5EF4-FFF2-40B4-BE49-F238E27FC236}">
                    <a16:creationId xmlns:a16="http://schemas.microsoft.com/office/drawing/2014/main" id="{F6EF3CC3-6E70-523B-0C81-CA171E4A168D}"/>
                  </a:ext>
                </a:extLst>
              </p:cNvPr>
              <p:cNvSpPr>
                <a:spLocks noChangeShapeType="1"/>
              </p:cNvSpPr>
              <p:nvPr/>
            </p:nvSpPr>
            <p:spPr bwMode="auto">
              <a:xfrm flipV="1">
                <a:off x="4580" y="3491"/>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34" name="Line 114">
                <a:extLst>
                  <a:ext uri="{FF2B5EF4-FFF2-40B4-BE49-F238E27FC236}">
                    <a16:creationId xmlns:a16="http://schemas.microsoft.com/office/drawing/2014/main" id="{A2B34DAA-0267-0BD5-F9D1-30D0CE3A6664}"/>
                  </a:ext>
                </a:extLst>
              </p:cNvPr>
              <p:cNvSpPr>
                <a:spLocks noChangeShapeType="1"/>
              </p:cNvSpPr>
              <p:nvPr/>
            </p:nvSpPr>
            <p:spPr bwMode="auto">
              <a:xfrm>
                <a:off x="4580" y="970"/>
                <a:ext cx="1" cy="2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35" name="Line 115">
                <a:extLst>
                  <a:ext uri="{FF2B5EF4-FFF2-40B4-BE49-F238E27FC236}">
                    <a16:creationId xmlns:a16="http://schemas.microsoft.com/office/drawing/2014/main" id="{475F4669-7085-578F-1F51-A15742D31A21}"/>
                  </a:ext>
                </a:extLst>
              </p:cNvPr>
              <p:cNvSpPr>
                <a:spLocks noChangeShapeType="1"/>
              </p:cNvSpPr>
              <p:nvPr/>
            </p:nvSpPr>
            <p:spPr bwMode="auto">
              <a:xfrm flipV="1">
                <a:off x="4580" y="970"/>
                <a:ext cx="1" cy="254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36" name="Line 116">
                <a:extLst>
                  <a:ext uri="{FF2B5EF4-FFF2-40B4-BE49-F238E27FC236}">
                    <a16:creationId xmlns:a16="http://schemas.microsoft.com/office/drawing/2014/main" id="{064F9EB3-BDA7-449B-D424-FA63AF07A0F2}"/>
                  </a:ext>
                </a:extLst>
              </p:cNvPr>
              <p:cNvSpPr>
                <a:spLocks noChangeShapeType="1"/>
              </p:cNvSpPr>
              <p:nvPr/>
            </p:nvSpPr>
            <p:spPr bwMode="auto">
              <a:xfrm flipV="1">
                <a:off x="4678" y="3491"/>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37" name="Line 117">
                <a:extLst>
                  <a:ext uri="{FF2B5EF4-FFF2-40B4-BE49-F238E27FC236}">
                    <a16:creationId xmlns:a16="http://schemas.microsoft.com/office/drawing/2014/main" id="{EC7A9CDF-83D6-00CD-29AB-0BE1AC3E658E}"/>
                  </a:ext>
                </a:extLst>
              </p:cNvPr>
              <p:cNvSpPr>
                <a:spLocks noChangeShapeType="1"/>
              </p:cNvSpPr>
              <p:nvPr/>
            </p:nvSpPr>
            <p:spPr bwMode="auto">
              <a:xfrm>
                <a:off x="4678" y="970"/>
                <a:ext cx="1" cy="2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38" name="Line 118">
                <a:extLst>
                  <a:ext uri="{FF2B5EF4-FFF2-40B4-BE49-F238E27FC236}">
                    <a16:creationId xmlns:a16="http://schemas.microsoft.com/office/drawing/2014/main" id="{DDD97685-17FC-AE03-7EAE-CFE78034673A}"/>
                  </a:ext>
                </a:extLst>
              </p:cNvPr>
              <p:cNvSpPr>
                <a:spLocks noChangeShapeType="1"/>
              </p:cNvSpPr>
              <p:nvPr/>
            </p:nvSpPr>
            <p:spPr bwMode="auto">
              <a:xfrm flipV="1">
                <a:off x="4678" y="970"/>
                <a:ext cx="1" cy="254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39" name="Line 119">
                <a:extLst>
                  <a:ext uri="{FF2B5EF4-FFF2-40B4-BE49-F238E27FC236}">
                    <a16:creationId xmlns:a16="http://schemas.microsoft.com/office/drawing/2014/main" id="{2F73C3B1-0059-1189-D144-57CDDF68716F}"/>
                  </a:ext>
                </a:extLst>
              </p:cNvPr>
              <p:cNvSpPr>
                <a:spLocks noChangeShapeType="1"/>
              </p:cNvSpPr>
              <p:nvPr/>
            </p:nvSpPr>
            <p:spPr bwMode="auto">
              <a:xfrm flipV="1">
                <a:off x="4766" y="3491"/>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40" name="Line 120">
                <a:extLst>
                  <a:ext uri="{FF2B5EF4-FFF2-40B4-BE49-F238E27FC236}">
                    <a16:creationId xmlns:a16="http://schemas.microsoft.com/office/drawing/2014/main" id="{6A317B81-9241-10FE-D2FC-13D6848EA81B}"/>
                  </a:ext>
                </a:extLst>
              </p:cNvPr>
              <p:cNvSpPr>
                <a:spLocks noChangeShapeType="1"/>
              </p:cNvSpPr>
              <p:nvPr/>
            </p:nvSpPr>
            <p:spPr bwMode="auto">
              <a:xfrm>
                <a:off x="4766" y="970"/>
                <a:ext cx="1" cy="2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41" name="Line 121">
                <a:extLst>
                  <a:ext uri="{FF2B5EF4-FFF2-40B4-BE49-F238E27FC236}">
                    <a16:creationId xmlns:a16="http://schemas.microsoft.com/office/drawing/2014/main" id="{7C9E52DD-84D5-337E-4AAD-4D532BCF30CD}"/>
                  </a:ext>
                </a:extLst>
              </p:cNvPr>
              <p:cNvSpPr>
                <a:spLocks noChangeShapeType="1"/>
              </p:cNvSpPr>
              <p:nvPr/>
            </p:nvSpPr>
            <p:spPr bwMode="auto">
              <a:xfrm flipV="1">
                <a:off x="4766" y="970"/>
                <a:ext cx="1" cy="254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42" name="Line 122">
                <a:extLst>
                  <a:ext uri="{FF2B5EF4-FFF2-40B4-BE49-F238E27FC236}">
                    <a16:creationId xmlns:a16="http://schemas.microsoft.com/office/drawing/2014/main" id="{EB349DF7-69F2-8C13-53E2-3F122D1EDA8F}"/>
                  </a:ext>
                </a:extLst>
              </p:cNvPr>
              <p:cNvSpPr>
                <a:spLocks noChangeShapeType="1"/>
              </p:cNvSpPr>
              <p:nvPr/>
            </p:nvSpPr>
            <p:spPr bwMode="auto">
              <a:xfrm flipV="1">
                <a:off x="4844" y="3491"/>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43" name="Line 123">
                <a:extLst>
                  <a:ext uri="{FF2B5EF4-FFF2-40B4-BE49-F238E27FC236}">
                    <a16:creationId xmlns:a16="http://schemas.microsoft.com/office/drawing/2014/main" id="{A5E9855B-461F-7644-E68C-8E5C8A2FDA00}"/>
                  </a:ext>
                </a:extLst>
              </p:cNvPr>
              <p:cNvSpPr>
                <a:spLocks noChangeShapeType="1"/>
              </p:cNvSpPr>
              <p:nvPr/>
            </p:nvSpPr>
            <p:spPr bwMode="auto">
              <a:xfrm>
                <a:off x="4844" y="970"/>
                <a:ext cx="1" cy="2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44" name="Line 124">
                <a:extLst>
                  <a:ext uri="{FF2B5EF4-FFF2-40B4-BE49-F238E27FC236}">
                    <a16:creationId xmlns:a16="http://schemas.microsoft.com/office/drawing/2014/main" id="{0F160CC6-1046-E97B-3749-10EA95CBA105}"/>
                  </a:ext>
                </a:extLst>
              </p:cNvPr>
              <p:cNvSpPr>
                <a:spLocks noChangeShapeType="1"/>
              </p:cNvSpPr>
              <p:nvPr/>
            </p:nvSpPr>
            <p:spPr bwMode="auto">
              <a:xfrm flipV="1">
                <a:off x="4844" y="970"/>
                <a:ext cx="1" cy="254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45" name="Line 125">
                <a:extLst>
                  <a:ext uri="{FF2B5EF4-FFF2-40B4-BE49-F238E27FC236}">
                    <a16:creationId xmlns:a16="http://schemas.microsoft.com/office/drawing/2014/main" id="{904255F3-C034-9742-95A2-D67C43D12EA7}"/>
                  </a:ext>
                </a:extLst>
              </p:cNvPr>
              <p:cNvSpPr>
                <a:spLocks noChangeShapeType="1"/>
              </p:cNvSpPr>
              <p:nvPr/>
            </p:nvSpPr>
            <p:spPr bwMode="auto">
              <a:xfrm flipV="1">
                <a:off x="4903" y="3491"/>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46" name="Line 126">
                <a:extLst>
                  <a:ext uri="{FF2B5EF4-FFF2-40B4-BE49-F238E27FC236}">
                    <a16:creationId xmlns:a16="http://schemas.microsoft.com/office/drawing/2014/main" id="{D06E1F45-F61C-FEE9-DF20-4C3C97001BF2}"/>
                  </a:ext>
                </a:extLst>
              </p:cNvPr>
              <p:cNvSpPr>
                <a:spLocks noChangeShapeType="1"/>
              </p:cNvSpPr>
              <p:nvPr/>
            </p:nvSpPr>
            <p:spPr bwMode="auto">
              <a:xfrm>
                <a:off x="4903" y="970"/>
                <a:ext cx="1" cy="2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47" name="Line 127">
                <a:extLst>
                  <a:ext uri="{FF2B5EF4-FFF2-40B4-BE49-F238E27FC236}">
                    <a16:creationId xmlns:a16="http://schemas.microsoft.com/office/drawing/2014/main" id="{9AEB6A33-7FBD-C217-202C-BC431ABD5672}"/>
                  </a:ext>
                </a:extLst>
              </p:cNvPr>
              <p:cNvSpPr>
                <a:spLocks noChangeShapeType="1"/>
              </p:cNvSpPr>
              <p:nvPr/>
            </p:nvSpPr>
            <p:spPr bwMode="auto">
              <a:xfrm flipV="1">
                <a:off x="4903" y="970"/>
                <a:ext cx="1" cy="254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48" name="Line 128">
                <a:extLst>
                  <a:ext uri="{FF2B5EF4-FFF2-40B4-BE49-F238E27FC236}">
                    <a16:creationId xmlns:a16="http://schemas.microsoft.com/office/drawing/2014/main" id="{37809D5D-691C-E814-EA96-7077FE38DA2C}"/>
                  </a:ext>
                </a:extLst>
              </p:cNvPr>
              <p:cNvSpPr>
                <a:spLocks noChangeShapeType="1"/>
              </p:cNvSpPr>
              <p:nvPr/>
            </p:nvSpPr>
            <p:spPr bwMode="auto">
              <a:xfrm flipV="1">
                <a:off x="4962" y="3491"/>
                <a:ext cx="1" cy="19"/>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49" name="Line 129">
                <a:extLst>
                  <a:ext uri="{FF2B5EF4-FFF2-40B4-BE49-F238E27FC236}">
                    <a16:creationId xmlns:a16="http://schemas.microsoft.com/office/drawing/2014/main" id="{0DE4E138-EEDB-70C1-BC7F-C511936FADB7}"/>
                  </a:ext>
                </a:extLst>
              </p:cNvPr>
              <p:cNvSpPr>
                <a:spLocks noChangeShapeType="1"/>
              </p:cNvSpPr>
              <p:nvPr/>
            </p:nvSpPr>
            <p:spPr bwMode="auto">
              <a:xfrm>
                <a:off x="4962" y="970"/>
                <a:ext cx="1" cy="2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50" name="Line 130">
                <a:extLst>
                  <a:ext uri="{FF2B5EF4-FFF2-40B4-BE49-F238E27FC236}">
                    <a16:creationId xmlns:a16="http://schemas.microsoft.com/office/drawing/2014/main" id="{3FE9155D-2403-EC43-CA9A-691240BBBB0F}"/>
                  </a:ext>
                </a:extLst>
              </p:cNvPr>
              <p:cNvSpPr>
                <a:spLocks noChangeShapeType="1"/>
              </p:cNvSpPr>
              <p:nvPr/>
            </p:nvSpPr>
            <p:spPr bwMode="auto">
              <a:xfrm flipV="1">
                <a:off x="4962" y="970"/>
                <a:ext cx="1" cy="254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51" name="Line 131">
                <a:extLst>
                  <a:ext uri="{FF2B5EF4-FFF2-40B4-BE49-F238E27FC236}">
                    <a16:creationId xmlns:a16="http://schemas.microsoft.com/office/drawing/2014/main" id="{FB248B0D-6DB4-0FE1-31A9-593682211B06}"/>
                  </a:ext>
                </a:extLst>
              </p:cNvPr>
              <p:cNvSpPr>
                <a:spLocks noChangeShapeType="1"/>
              </p:cNvSpPr>
              <p:nvPr/>
            </p:nvSpPr>
            <p:spPr bwMode="auto">
              <a:xfrm flipV="1">
                <a:off x="4962" y="3474"/>
                <a:ext cx="1" cy="36"/>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52" name="Line 132">
                <a:extLst>
                  <a:ext uri="{FF2B5EF4-FFF2-40B4-BE49-F238E27FC236}">
                    <a16:creationId xmlns:a16="http://schemas.microsoft.com/office/drawing/2014/main" id="{A93F3B13-789F-F721-7A32-ED9D781C600A}"/>
                  </a:ext>
                </a:extLst>
              </p:cNvPr>
              <p:cNvSpPr>
                <a:spLocks noChangeShapeType="1"/>
              </p:cNvSpPr>
              <p:nvPr/>
            </p:nvSpPr>
            <p:spPr bwMode="auto">
              <a:xfrm>
                <a:off x="4962" y="970"/>
                <a:ext cx="1" cy="35"/>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53" name="Line 133">
                <a:extLst>
                  <a:ext uri="{FF2B5EF4-FFF2-40B4-BE49-F238E27FC236}">
                    <a16:creationId xmlns:a16="http://schemas.microsoft.com/office/drawing/2014/main" id="{095DA8B6-A4B5-646E-B776-1D100A1088D0}"/>
                  </a:ext>
                </a:extLst>
              </p:cNvPr>
              <p:cNvSpPr>
                <a:spLocks noChangeShapeType="1"/>
              </p:cNvSpPr>
              <p:nvPr/>
            </p:nvSpPr>
            <p:spPr bwMode="auto">
              <a:xfrm>
                <a:off x="1190" y="3508"/>
                <a:ext cx="42"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54" name="Line 134">
                <a:extLst>
                  <a:ext uri="{FF2B5EF4-FFF2-40B4-BE49-F238E27FC236}">
                    <a16:creationId xmlns:a16="http://schemas.microsoft.com/office/drawing/2014/main" id="{0D4CD219-5810-E116-F465-825C77FA636F}"/>
                  </a:ext>
                </a:extLst>
              </p:cNvPr>
              <p:cNvSpPr>
                <a:spLocks noChangeShapeType="1"/>
              </p:cNvSpPr>
              <p:nvPr/>
            </p:nvSpPr>
            <p:spPr bwMode="auto">
              <a:xfrm flipH="1">
                <a:off x="4923" y="3508"/>
                <a:ext cx="42"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55" name="Line 135">
                <a:extLst>
                  <a:ext uri="{FF2B5EF4-FFF2-40B4-BE49-F238E27FC236}">
                    <a16:creationId xmlns:a16="http://schemas.microsoft.com/office/drawing/2014/main" id="{965064C0-7465-D3F0-F23E-695541323840}"/>
                  </a:ext>
                </a:extLst>
              </p:cNvPr>
              <p:cNvSpPr>
                <a:spLocks noChangeShapeType="1"/>
              </p:cNvSpPr>
              <p:nvPr/>
            </p:nvSpPr>
            <p:spPr bwMode="auto">
              <a:xfrm>
                <a:off x="1190" y="3082"/>
                <a:ext cx="42"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56" name="Line 136">
                <a:extLst>
                  <a:ext uri="{FF2B5EF4-FFF2-40B4-BE49-F238E27FC236}">
                    <a16:creationId xmlns:a16="http://schemas.microsoft.com/office/drawing/2014/main" id="{A7249971-C177-11D2-5DCC-D352B91F4AC8}"/>
                  </a:ext>
                </a:extLst>
              </p:cNvPr>
              <p:cNvSpPr>
                <a:spLocks noChangeShapeType="1"/>
              </p:cNvSpPr>
              <p:nvPr/>
            </p:nvSpPr>
            <p:spPr bwMode="auto">
              <a:xfrm flipH="1">
                <a:off x="4923" y="3082"/>
                <a:ext cx="42"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57" name="Line 137">
                <a:extLst>
                  <a:ext uri="{FF2B5EF4-FFF2-40B4-BE49-F238E27FC236}">
                    <a16:creationId xmlns:a16="http://schemas.microsoft.com/office/drawing/2014/main" id="{216425CE-7D6F-8F5E-3F5E-53CDC8384968}"/>
                  </a:ext>
                </a:extLst>
              </p:cNvPr>
              <p:cNvSpPr>
                <a:spLocks noChangeShapeType="1"/>
              </p:cNvSpPr>
              <p:nvPr/>
            </p:nvSpPr>
            <p:spPr bwMode="auto">
              <a:xfrm>
                <a:off x="1190" y="2664"/>
                <a:ext cx="42"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58" name="Line 138">
                <a:extLst>
                  <a:ext uri="{FF2B5EF4-FFF2-40B4-BE49-F238E27FC236}">
                    <a16:creationId xmlns:a16="http://schemas.microsoft.com/office/drawing/2014/main" id="{6C6D7122-E515-97CD-5EDC-11AEBDB8A01F}"/>
                  </a:ext>
                </a:extLst>
              </p:cNvPr>
              <p:cNvSpPr>
                <a:spLocks noChangeShapeType="1"/>
              </p:cNvSpPr>
              <p:nvPr/>
            </p:nvSpPr>
            <p:spPr bwMode="auto">
              <a:xfrm flipH="1">
                <a:off x="4923" y="2664"/>
                <a:ext cx="42"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59" name="Line 139">
                <a:extLst>
                  <a:ext uri="{FF2B5EF4-FFF2-40B4-BE49-F238E27FC236}">
                    <a16:creationId xmlns:a16="http://schemas.microsoft.com/office/drawing/2014/main" id="{1AEAB8C6-D62B-0CD0-B261-316B8F2BF3F3}"/>
                  </a:ext>
                </a:extLst>
              </p:cNvPr>
              <p:cNvSpPr>
                <a:spLocks noChangeShapeType="1"/>
              </p:cNvSpPr>
              <p:nvPr/>
            </p:nvSpPr>
            <p:spPr bwMode="auto">
              <a:xfrm>
                <a:off x="1190" y="2238"/>
                <a:ext cx="42"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60" name="Line 140">
                <a:extLst>
                  <a:ext uri="{FF2B5EF4-FFF2-40B4-BE49-F238E27FC236}">
                    <a16:creationId xmlns:a16="http://schemas.microsoft.com/office/drawing/2014/main" id="{A6B3C08C-988F-DB09-607D-C6AF96279B90}"/>
                  </a:ext>
                </a:extLst>
              </p:cNvPr>
              <p:cNvSpPr>
                <a:spLocks noChangeShapeType="1"/>
              </p:cNvSpPr>
              <p:nvPr/>
            </p:nvSpPr>
            <p:spPr bwMode="auto">
              <a:xfrm flipH="1">
                <a:off x="4923" y="2238"/>
                <a:ext cx="42"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61" name="Line 141">
                <a:extLst>
                  <a:ext uri="{FF2B5EF4-FFF2-40B4-BE49-F238E27FC236}">
                    <a16:creationId xmlns:a16="http://schemas.microsoft.com/office/drawing/2014/main" id="{E7BB03D9-EA94-208B-8F5B-A16BA42043E6}"/>
                  </a:ext>
                </a:extLst>
              </p:cNvPr>
              <p:cNvSpPr>
                <a:spLocks noChangeShapeType="1"/>
              </p:cNvSpPr>
              <p:nvPr/>
            </p:nvSpPr>
            <p:spPr bwMode="auto">
              <a:xfrm>
                <a:off x="1190" y="1813"/>
                <a:ext cx="42"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62" name="Line 142">
                <a:extLst>
                  <a:ext uri="{FF2B5EF4-FFF2-40B4-BE49-F238E27FC236}">
                    <a16:creationId xmlns:a16="http://schemas.microsoft.com/office/drawing/2014/main" id="{58B3E925-6A84-7F72-4B6C-8ACA5BFCC173}"/>
                  </a:ext>
                </a:extLst>
              </p:cNvPr>
              <p:cNvSpPr>
                <a:spLocks noChangeShapeType="1"/>
              </p:cNvSpPr>
              <p:nvPr/>
            </p:nvSpPr>
            <p:spPr bwMode="auto">
              <a:xfrm flipH="1">
                <a:off x="4923" y="1813"/>
                <a:ext cx="42"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63" name="Line 143">
                <a:extLst>
                  <a:ext uri="{FF2B5EF4-FFF2-40B4-BE49-F238E27FC236}">
                    <a16:creationId xmlns:a16="http://schemas.microsoft.com/office/drawing/2014/main" id="{D4074FB3-E179-CD72-8101-E271AC3764BE}"/>
                  </a:ext>
                </a:extLst>
              </p:cNvPr>
              <p:cNvSpPr>
                <a:spLocks noChangeShapeType="1"/>
              </p:cNvSpPr>
              <p:nvPr/>
            </p:nvSpPr>
            <p:spPr bwMode="auto">
              <a:xfrm>
                <a:off x="1190" y="1396"/>
                <a:ext cx="42"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64" name="Line 144">
                <a:extLst>
                  <a:ext uri="{FF2B5EF4-FFF2-40B4-BE49-F238E27FC236}">
                    <a16:creationId xmlns:a16="http://schemas.microsoft.com/office/drawing/2014/main" id="{35092769-308C-388A-A1BD-11AF81DB8DB7}"/>
                  </a:ext>
                </a:extLst>
              </p:cNvPr>
              <p:cNvSpPr>
                <a:spLocks noChangeShapeType="1"/>
              </p:cNvSpPr>
              <p:nvPr/>
            </p:nvSpPr>
            <p:spPr bwMode="auto">
              <a:xfrm flipH="1">
                <a:off x="4923" y="1396"/>
                <a:ext cx="42"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65" name="Line 145">
                <a:extLst>
                  <a:ext uri="{FF2B5EF4-FFF2-40B4-BE49-F238E27FC236}">
                    <a16:creationId xmlns:a16="http://schemas.microsoft.com/office/drawing/2014/main" id="{5461ADD4-746D-69B2-11D4-F71C798C0E0B}"/>
                  </a:ext>
                </a:extLst>
              </p:cNvPr>
              <p:cNvSpPr>
                <a:spLocks noChangeShapeType="1"/>
              </p:cNvSpPr>
              <p:nvPr/>
            </p:nvSpPr>
            <p:spPr bwMode="auto">
              <a:xfrm>
                <a:off x="1190" y="970"/>
                <a:ext cx="42"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66" name="Line 146">
                <a:extLst>
                  <a:ext uri="{FF2B5EF4-FFF2-40B4-BE49-F238E27FC236}">
                    <a16:creationId xmlns:a16="http://schemas.microsoft.com/office/drawing/2014/main" id="{837D9C5E-BEAE-72FB-58BD-D410CFDF4E3E}"/>
                  </a:ext>
                </a:extLst>
              </p:cNvPr>
              <p:cNvSpPr>
                <a:spLocks noChangeShapeType="1"/>
              </p:cNvSpPr>
              <p:nvPr/>
            </p:nvSpPr>
            <p:spPr bwMode="auto">
              <a:xfrm flipH="1">
                <a:off x="4923" y="970"/>
                <a:ext cx="42"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67" name="Line 147">
                <a:extLst>
                  <a:ext uri="{FF2B5EF4-FFF2-40B4-BE49-F238E27FC236}">
                    <a16:creationId xmlns:a16="http://schemas.microsoft.com/office/drawing/2014/main" id="{413757F1-9484-D398-8569-6CC880A97A5B}"/>
                  </a:ext>
                </a:extLst>
              </p:cNvPr>
              <p:cNvSpPr>
                <a:spLocks noChangeShapeType="1"/>
              </p:cNvSpPr>
              <p:nvPr/>
            </p:nvSpPr>
            <p:spPr bwMode="auto">
              <a:xfrm>
                <a:off x="1190" y="3508"/>
                <a:ext cx="3775"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68" name="Line 148">
                <a:extLst>
                  <a:ext uri="{FF2B5EF4-FFF2-40B4-BE49-F238E27FC236}">
                    <a16:creationId xmlns:a16="http://schemas.microsoft.com/office/drawing/2014/main" id="{5C14900C-3E90-FF79-3341-A4F0C3533BDB}"/>
                  </a:ext>
                </a:extLst>
              </p:cNvPr>
              <p:cNvSpPr>
                <a:spLocks noChangeShapeType="1"/>
              </p:cNvSpPr>
              <p:nvPr/>
            </p:nvSpPr>
            <p:spPr bwMode="auto">
              <a:xfrm>
                <a:off x="1190" y="970"/>
                <a:ext cx="3775"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69" name="Line 149">
                <a:extLst>
                  <a:ext uri="{FF2B5EF4-FFF2-40B4-BE49-F238E27FC236}">
                    <a16:creationId xmlns:a16="http://schemas.microsoft.com/office/drawing/2014/main" id="{AB1D19F8-E96C-2CB6-B424-431EB04CDF43}"/>
                  </a:ext>
                </a:extLst>
              </p:cNvPr>
              <p:cNvSpPr>
                <a:spLocks noChangeShapeType="1"/>
              </p:cNvSpPr>
              <p:nvPr/>
            </p:nvSpPr>
            <p:spPr bwMode="auto">
              <a:xfrm flipV="1">
                <a:off x="1190" y="970"/>
                <a:ext cx="1" cy="254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70" name="Line 150">
                <a:extLst>
                  <a:ext uri="{FF2B5EF4-FFF2-40B4-BE49-F238E27FC236}">
                    <a16:creationId xmlns:a16="http://schemas.microsoft.com/office/drawing/2014/main" id="{E761587F-FF3D-6B8D-6D1E-8D42E13EDE2A}"/>
                  </a:ext>
                </a:extLst>
              </p:cNvPr>
              <p:cNvSpPr>
                <a:spLocks noChangeShapeType="1"/>
              </p:cNvSpPr>
              <p:nvPr/>
            </p:nvSpPr>
            <p:spPr bwMode="auto">
              <a:xfrm flipV="1">
                <a:off x="4962" y="970"/>
                <a:ext cx="1" cy="2540"/>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71" name="Line 151">
                <a:extLst>
                  <a:ext uri="{FF2B5EF4-FFF2-40B4-BE49-F238E27FC236}">
                    <a16:creationId xmlns:a16="http://schemas.microsoft.com/office/drawing/2014/main" id="{BB9CC282-317A-A69A-6639-F85C0C13ED58}"/>
                  </a:ext>
                </a:extLst>
              </p:cNvPr>
              <p:cNvSpPr>
                <a:spLocks noChangeShapeType="1"/>
              </p:cNvSpPr>
              <p:nvPr/>
            </p:nvSpPr>
            <p:spPr bwMode="auto">
              <a:xfrm>
                <a:off x="1190" y="3508"/>
                <a:ext cx="29"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6472" name="Line 152">
                <a:extLst>
                  <a:ext uri="{FF2B5EF4-FFF2-40B4-BE49-F238E27FC236}">
                    <a16:creationId xmlns:a16="http://schemas.microsoft.com/office/drawing/2014/main" id="{58BD6D6F-4E48-67B8-64B5-FB496DAA6319}"/>
                  </a:ext>
                </a:extLst>
              </p:cNvPr>
              <p:cNvSpPr>
                <a:spLocks noChangeShapeType="1"/>
              </p:cNvSpPr>
              <p:nvPr/>
            </p:nvSpPr>
            <p:spPr bwMode="auto">
              <a:xfrm>
                <a:off x="4962" y="970"/>
                <a:ext cx="29" cy="1"/>
              </a:xfrm>
              <a:prstGeom prst="line">
                <a:avLst/>
              </a:prstGeom>
              <a:noFill/>
              <a:ln w="20638">
                <a:solidFill>
                  <a:srgbClr val="B2B2B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sp>
          <p:nvSpPr>
            <p:cNvPr id="56474" name="Rectangle 154">
              <a:extLst>
                <a:ext uri="{FF2B5EF4-FFF2-40B4-BE49-F238E27FC236}">
                  <a16:creationId xmlns:a16="http://schemas.microsoft.com/office/drawing/2014/main" id="{7B7FA42B-FB9B-019E-AC2A-18727310870E}"/>
                </a:ext>
              </a:extLst>
            </p:cNvPr>
            <p:cNvSpPr>
              <a:spLocks noChangeArrowheads="1"/>
            </p:cNvSpPr>
            <p:nvPr/>
          </p:nvSpPr>
          <p:spPr bwMode="auto">
            <a:xfrm>
              <a:off x="2389" y="3709"/>
              <a:ext cx="1509"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400" b="1">
                  <a:solidFill>
                    <a:srgbClr val="000000"/>
                  </a:solidFill>
                  <a:effectLst>
                    <a:outerShdw blurRad="38100" dist="38100" dir="2700000" algn="tl">
                      <a:srgbClr val="FFFFFF"/>
                    </a:outerShdw>
                  </a:effectLst>
                  <a:latin typeface="Bookman Old Style" panose="02050604050505020204" pitchFamily="18" charset="0"/>
                </a:rPr>
                <a:t>Frequency [Hz]</a:t>
              </a:r>
            </a:p>
          </p:txBody>
        </p:sp>
        <p:sp>
          <p:nvSpPr>
            <p:cNvPr id="56475" name="Rectangle 155">
              <a:extLst>
                <a:ext uri="{FF2B5EF4-FFF2-40B4-BE49-F238E27FC236}">
                  <a16:creationId xmlns:a16="http://schemas.microsoft.com/office/drawing/2014/main" id="{6F2FB82C-D372-408F-68E7-9F33FB4E85CA}"/>
                </a:ext>
              </a:extLst>
            </p:cNvPr>
            <p:cNvSpPr>
              <a:spLocks noChangeArrowheads="1"/>
            </p:cNvSpPr>
            <p:nvPr/>
          </p:nvSpPr>
          <p:spPr bwMode="auto">
            <a:xfrm rot="16200000">
              <a:off x="115" y="1945"/>
              <a:ext cx="1340"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400" b="1">
                  <a:solidFill>
                    <a:srgbClr val="000000"/>
                  </a:solidFill>
                  <a:effectLst>
                    <a:outerShdw blurRad="38100" dist="38100" dir="2700000" algn="tl">
                      <a:srgbClr val="FFFFFF"/>
                    </a:outerShdw>
                  </a:effectLst>
                  <a:latin typeface="Bookman Old Style" panose="02050604050505020204" pitchFamily="18" charset="0"/>
                </a:rPr>
                <a:t>20*log(vs/vp)</a:t>
              </a:r>
            </a:p>
          </p:txBody>
        </p:sp>
        <p:sp>
          <p:nvSpPr>
            <p:cNvPr id="56476" name="Freeform 156">
              <a:extLst>
                <a:ext uri="{FF2B5EF4-FFF2-40B4-BE49-F238E27FC236}">
                  <a16:creationId xmlns:a16="http://schemas.microsoft.com/office/drawing/2014/main" id="{AEDD4F77-8243-6135-DE07-4E7664D40BC8}"/>
                </a:ext>
              </a:extLst>
            </p:cNvPr>
            <p:cNvSpPr>
              <a:spLocks/>
            </p:cNvSpPr>
            <p:nvPr/>
          </p:nvSpPr>
          <p:spPr bwMode="auto">
            <a:xfrm>
              <a:off x="1190" y="1262"/>
              <a:ext cx="3762" cy="2045"/>
            </a:xfrm>
            <a:custGeom>
              <a:avLst/>
              <a:gdLst>
                <a:gd name="T0" fmla="*/ 879 w 3762"/>
                <a:gd name="T1" fmla="*/ 134 h 2045"/>
                <a:gd name="T2" fmla="*/ 1261 w 3762"/>
                <a:gd name="T3" fmla="*/ 134 h 2045"/>
                <a:gd name="T4" fmla="*/ 1475 w 3762"/>
                <a:gd name="T5" fmla="*/ 125 h 2045"/>
                <a:gd name="T6" fmla="*/ 1631 w 3762"/>
                <a:gd name="T7" fmla="*/ 117 h 2045"/>
                <a:gd name="T8" fmla="*/ 1759 w 3762"/>
                <a:gd name="T9" fmla="*/ 108 h 2045"/>
                <a:gd name="T10" fmla="*/ 1857 w 3762"/>
                <a:gd name="T11" fmla="*/ 100 h 2045"/>
                <a:gd name="T12" fmla="*/ 1945 w 3762"/>
                <a:gd name="T13" fmla="*/ 83 h 2045"/>
                <a:gd name="T14" fmla="*/ 2013 w 3762"/>
                <a:gd name="T15" fmla="*/ 67 h 2045"/>
                <a:gd name="T16" fmla="*/ 2082 w 3762"/>
                <a:gd name="T17" fmla="*/ 41 h 2045"/>
                <a:gd name="T18" fmla="*/ 2140 w 3762"/>
                <a:gd name="T19" fmla="*/ 25 h 2045"/>
                <a:gd name="T20" fmla="*/ 2189 w 3762"/>
                <a:gd name="T21" fmla="*/ 8 h 2045"/>
                <a:gd name="T22" fmla="*/ 2237 w 3762"/>
                <a:gd name="T23" fmla="*/ 8 h 2045"/>
                <a:gd name="T24" fmla="*/ 2276 w 3762"/>
                <a:gd name="T25" fmla="*/ 58 h 2045"/>
                <a:gd name="T26" fmla="*/ 2315 w 3762"/>
                <a:gd name="T27" fmla="*/ 175 h 2045"/>
                <a:gd name="T28" fmla="*/ 2354 w 3762"/>
                <a:gd name="T29" fmla="*/ 333 h 2045"/>
                <a:gd name="T30" fmla="*/ 2393 w 3762"/>
                <a:gd name="T31" fmla="*/ 542 h 2045"/>
                <a:gd name="T32" fmla="*/ 2423 w 3762"/>
                <a:gd name="T33" fmla="*/ 825 h 2045"/>
                <a:gd name="T34" fmla="*/ 2452 w 3762"/>
                <a:gd name="T35" fmla="*/ 1469 h 2045"/>
                <a:gd name="T36" fmla="*/ 2481 w 3762"/>
                <a:gd name="T37" fmla="*/ 1135 h 2045"/>
                <a:gd name="T38" fmla="*/ 2511 w 3762"/>
                <a:gd name="T39" fmla="*/ 867 h 2045"/>
                <a:gd name="T40" fmla="*/ 2540 w 3762"/>
                <a:gd name="T41" fmla="*/ 743 h 2045"/>
                <a:gd name="T42" fmla="*/ 2569 w 3762"/>
                <a:gd name="T43" fmla="*/ 676 h 2045"/>
                <a:gd name="T44" fmla="*/ 2589 w 3762"/>
                <a:gd name="T45" fmla="*/ 626 h 2045"/>
                <a:gd name="T46" fmla="*/ 2618 w 3762"/>
                <a:gd name="T47" fmla="*/ 584 h 2045"/>
                <a:gd name="T48" fmla="*/ 2638 w 3762"/>
                <a:gd name="T49" fmla="*/ 551 h 2045"/>
                <a:gd name="T50" fmla="*/ 2667 w 3762"/>
                <a:gd name="T51" fmla="*/ 526 h 2045"/>
                <a:gd name="T52" fmla="*/ 2697 w 3762"/>
                <a:gd name="T53" fmla="*/ 509 h 2045"/>
                <a:gd name="T54" fmla="*/ 2726 w 3762"/>
                <a:gd name="T55" fmla="*/ 484 h 2045"/>
                <a:gd name="T56" fmla="*/ 2775 w 3762"/>
                <a:gd name="T57" fmla="*/ 467 h 2045"/>
                <a:gd name="T58" fmla="*/ 2814 w 3762"/>
                <a:gd name="T59" fmla="*/ 450 h 2045"/>
                <a:gd name="T60" fmla="*/ 2853 w 3762"/>
                <a:gd name="T61" fmla="*/ 442 h 2045"/>
                <a:gd name="T62" fmla="*/ 2892 w 3762"/>
                <a:gd name="T63" fmla="*/ 433 h 2045"/>
                <a:gd name="T64" fmla="*/ 2932 w 3762"/>
                <a:gd name="T65" fmla="*/ 425 h 2045"/>
                <a:gd name="T66" fmla="*/ 2971 w 3762"/>
                <a:gd name="T67" fmla="*/ 417 h 2045"/>
                <a:gd name="T68" fmla="*/ 3020 w 3762"/>
                <a:gd name="T69" fmla="*/ 417 h 2045"/>
                <a:gd name="T70" fmla="*/ 3057 w 3762"/>
                <a:gd name="T71" fmla="*/ 408 h 2045"/>
                <a:gd name="T72" fmla="*/ 3106 w 3762"/>
                <a:gd name="T73" fmla="*/ 408 h 2045"/>
                <a:gd name="T74" fmla="*/ 3155 w 3762"/>
                <a:gd name="T75" fmla="*/ 408 h 2045"/>
                <a:gd name="T76" fmla="*/ 3204 w 3762"/>
                <a:gd name="T77" fmla="*/ 408 h 2045"/>
                <a:gd name="T78" fmla="*/ 3253 w 3762"/>
                <a:gd name="T79" fmla="*/ 408 h 2045"/>
                <a:gd name="T80" fmla="*/ 3302 w 3762"/>
                <a:gd name="T81" fmla="*/ 408 h 2045"/>
                <a:gd name="T82" fmla="*/ 3351 w 3762"/>
                <a:gd name="T83" fmla="*/ 408 h 2045"/>
                <a:gd name="T84" fmla="*/ 3390 w 3762"/>
                <a:gd name="T85" fmla="*/ 417 h 2045"/>
                <a:gd name="T86" fmla="*/ 3439 w 3762"/>
                <a:gd name="T87" fmla="*/ 417 h 2045"/>
                <a:gd name="T88" fmla="*/ 3478 w 3762"/>
                <a:gd name="T89" fmla="*/ 425 h 2045"/>
                <a:gd name="T90" fmla="*/ 3527 w 3762"/>
                <a:gd name="T91" fmla="*/ 425 h 2045"/>
                <a:gd name="T92" fmla="*/ 3566 w 3762"/>
                <a:gd name="T93" fmla="*/ 433 h 2045"/>
                <a:gd name="T94" fmla="*/ 3605 w 3762"/>
                <a:gd name="T95" fmla="*/ 442 h 2045"/>
                <a:gd name="T96" fmla="*/ 3645 w 3762"/>
                <a:gd name="T97" fmla="*/ 450 h 2045"/>
                <a:gd name="T98" fmla="*/ 3693 w 3762"/>
                <a:gd name="T99" fmla="*/ 450 h 2045"/>
                <a:gd name="T100" fmla="*/ 3723 w 3762"/>
                <a:gd name="T101" fmla="*/ 467 h 2045"/>
                <a:gd name="T102" fmla="*/ 3762 w 3762"/>
                <a:gd name="T103" fmla="*/ 475 h 20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762" h="2045">
                  <a:moveTo>
                    <a:pt x="0" y="108"/>
                  </a:moveTo>
                  <a:lnTo>
                    <a:pt x="382" y="125"/>
                  </a:lnTo>
                  <a:lnTo>
                    <a:pt x="596" y="134"/>
                  </a:lnTo>
                  <a:lnTo>
                    <a:pt x="752" y="134"/>
                  </a:lnTo>
                  <a:lnTo>
                    <a:pt x="879" y="134"/>
                  </a:lnTo>
                  <a:lnTo>
                    <a:pt x="977" y="134"/>
                  </a:lnTo>
                  <a:lnTo>
                    <a:pt x="1065" y="134"/>
                  </a:lnTo>
                  <a:lnTo>
                    <a:pt x="1134" y="134"/>
                  </a:lnTo>
                  <a:lnTo>
                    <a:pt x="1202" y="134"/>
                  </a:lnTo>
                  <a:lnTo>
                    <a:pt x="1261" y="134"/>
                  </a:lnTo>
                  <a:lnTo>
                    <a:pt x="1310" y="125"/>
                  </a:lnTo>
                  <a:lnTo>
                    <a:pt x="1359" y="125"/>
                  </a:lnTo>
                  <a:lnTo>
                    <a:pt x="1398" y="125"/>
                  </a:lnTo>
                  <a:lnTo>
                    <a:pt x="1436" y="125"/>
                  </a:lnTo>
                  <a:lnTo>
                    <a:pt x="1475" y="125"/>
                  </a:lnTo>
                  <a:lnTo>
                    <a:pt x="1514" y="125"/>
                  </a:lnTo>
                  <a:lnTo>
                    <a:pt x="1543" y="125"/>
                  </a:lnTo>
                  <a:lnTo>
                    <a:pt x="1582" y="125"/>
                  </a:lnTo>
                  <a:lnTo>
                    <a:pt x="1612" y="117"/>
                  </a:lnTo>
                  <a:lnTo>
                    <a:pt x="1631" y="117"/>
                  </a:lnTo>
                  <a:lnTo>
                    <a:pt x="1661" y="117"/>
                  </a:lnTo>
                  <a:lnTo>
                    <a:pt x="1690" y="117"/>
                  </a:lnTo>
                  <a:lnTo>
                    <a:pt x="1710" y="117"/>
                  </a:lnTo>
                  <a:lnTo>
                    <a:pt x="1739" y="108"/>
                  </a:lnTo>
                  <a:lnTo>
                    <a:pt x="1759" y="108"/>
                  </a:lnTo>
                  <a:lnTo>
                    <a:pt x="1778" y="108"/>
                  </a:lnTo>
                  <a:lnTo>
                    <a:pt x="1798" y="108"/>
                  </a:lnTo>
                  <a:lnTo>
                    <a:pt x="1817" y="100"/>
                  </a:lnTo>
                  <a:lnTo>
                    <a:pt x="1837" y="100"/>
                  </a:lnTo>
                  <a:lnTo>
                    <a:pt x="1857" y="100"/>
                  </a:lnTo>
                  <a:lnTo>
                    <a:pt x="1876" y="92"/>
                  </a:lnTo>
                  <a:lnTo>
                    <a:pt x="1896" y="92"/>
                  </a:lnTo>
                  <a:lnTo>
                    <a:pt x="1905" y="92"/>
                  </a:lnTo>
                  <a:lnTo>
                    <a:pt x="1925" y="83"/>
                  </a:lnTo>
                  <a:lnTo>
                    <a:pt x="1945" y="83"/>
                  </a:lnTo>
                  <a:lnTo>
                    <a:pt x="1954" y="83"/>
                  </a:lnTo>
                  <a:lnTo>
                    <a:pt x="1974" y="75"/>
                  </a:lnTo>
                  <a:lnTo>
                    <a:pt x="1984" y="75"/>
                  </a:lnTo>
                  <a:lnTo>
                    <a:pt x="2003" y="67"/>
                  </a:lnTo>
                  <a:lnTo>
                    <a:pt x="2013" y="67"/>
                  </a:lnTo>
                  <a:lnTo>
                    <a:pt x="2033" y="58"/>
                  </a:lnTo>
                  <a:lnTo>
                    <a:pt x="2043" y="58"/>
                  </a:lnTo>
                  <a:lnTo>
                    <a:pt x="2052" y="50"/>
                  </a:lnTo>
                  <a:lnTo>
                    <a:pt x="2062" y="50"/>
                  </a:lnTo>
                  <a:lnTo>
                    <a:pt x="2082" y="41"/>
                  </a:lnTo>
                  <a:lnTo>
                    <a:pt x="2091" y="41"/>
                  </a:lnTo>
                  <a:lnTo>
                    <a:pt x="2101" y="33"/>
                  </a:lnTo>
                  <a:lnTo>
                    <a:pt x="2111" y="33"/>
                  </a:lnTo>
                  <a:lnTo>
                    <a:pt x="2121" y="25"/>
                  </a:lnTo>
                  <a:lnTo>
                    <a:pt x="2140" y="25"/>
                  </a:lnTo>
                  <a:lnTo>
                    <a:pt x="2150" y="16"/>
                  </a:lnTo>
                  <a:lnTo>
                    <a:pt x="2160" y="16"/>
                  </a:lnTo>
                  <a:lnTo>
                    <a:pt x="2170" y="8"/>
                  </a:lnTo>
                  <a:lnTo>
                    <a:pt x="2180" y="8"/>
                  </a:lnTo>
                  <a:lnTo>
                    <a:pt x="2189" y="8"/>
                  </a:lnTo>
                  <a:lnTo>
                    <a:pt x="2199" y="0"/>
                  </a:lnTo>
                  <a:lnTo>
                    <a:pt x="2209" y="0"/>
                  </a:lnTo>
                  <a:lnTo>
                    <a:pt x="2217" y="0"/>
                  </a:lnTo>
                  <a:lnTo>
                    <a:pt x="2227" y="8"/>
                  </a:lnTo>
                  <a:lnTo>
                    <a:pt x="2237" y="8"/>
                  </a:lnTo>
                  <a:lnTo>
                    <a:pt x="2246" y="16"/>
                  </a:lnTo>
                  <a:lnTo>
                    <a:pt x="2256" y="25"/>
                  </a:lnTo>
                  <a:lnTo>
                    <a:pt x="2266" y="33"/>
                  </a:lnTo>
                  <a:lnTo>
                    <a:pt x="2266" y="41"/>
                  </a:lnTo>
                  <a:lnTo>
                    <a:pt x="2276" y="58"/>
                  </a:lnTo>
                  <a:lnTo>
                    <a:pt x="2286" y="75"/>
                  </a:lnTo>
                  <a:lnTo>
                    <a:pt x="2295" y="100"/>
                  </a:lnTo>
                  <a:lnTo>
                    <a:pt x="2305" y="117"/>
                  </a:lnTo>
                  <a:lnTo>
                    <a:pt x="2315" y="142"/>
                  </a:lnTo>
                  <a:lnTo>
                    <a:pt x="2315" y="175"/>
                  </a:lnTo>
                  <a:lnTo>
                    <a:pt x="2325" y="200"/>
                  </a:lnTo>
                  <a:lnTo>
                    <a:pt x="2335" y="234"/>
                  </a:lnTo>
                  <a:lnTo>
                    <a:pt x="2344" y="266"/>
                  </a:lnTo>
                  <a:lnTo>
                    <a:pt x="2354" y="300"/>
                  </a:lnTo>
                  <a:lnTo>
                    <a:pt x="2354" y="333"/>
                  </a:lnTo>
                  <a:lnTo>
                    <a:pt x="2364" y="375"/>
                  </a:lnTo>
                  <a:lnTo>
                    <a:pt x="2374" y="408"/>
                  </a:lnTo>
                  <a:lnTo>
                    <a:pt x="2374" y="450"/>
                  </a:lnTo>
                  <a:lnTo>
                    <a:pt x="2383" y="492"/>
                  </a:lnTo>
                  <a:lnTo>
                    <a:pt x="2393" y="542"/>
                  </a:lnTo>
                  <a:lnTo>
                    <a:pt x="2403" y="593"/>
                  </a:lnTo>
                  <a:lnTo>
                    <a:pt x="2403" y="643"/>
                  </a:lnTo>
                  <a:lnTo>
                    <a:pt x="2413" y="693"/>
                  </a:lnTo>
                  <a:lnTo>
                    <a:pt x="2423" y="760"/>
                  </a:lnTo>
                  <a:lnTo>
                    <a:pt x="2423" y="825"/>
                  </a:lnTo>
                  <a:lnTo>
                    <a:pt x="2432" y="901"/>
                  </a:lnTo>
                  <a:lnTo>
                    <a:pt x="2442" y="993"/>
                  </a:lnTo>
                  <a:lnTo>
                    <a:pt x="2442" y="1102"/>
                  </a:lnTo>
                  <a:lnTo>
                    <a:pt x="2452" y="1244"/>
                  </a:lnTo>
                  <a:lnTo>
                    <a:pt x="2452" y="1469"/>
                  </a:lnTo>
                  <a:lnTo>
                    <a:pt x="2462" y="2045"/>
                  </a:lnTo>
                  <a:lnTo>
                    <a:pt x="2472" y="1695"/>
                  </a:lnTo>
                  <a:lnTo>
                    <a:pt x="2472" y="1393"/>
                  </a:lnTo>
                  <a:lnTo>
                    <a:pt x="2481" y="1236"/>
                  </a:lnTo>
                  <a:lnTo>
                    <a:pt x="2481" y="1135"/>
                  </a:lnTo>
                  <a:lnTo>
                    <a:pt x="2491" y="1051"/>
                  </a:lnTo>
                  <a:lnTo>
                    <a:pt x="2501" y="993"/>
                  </a:lnTo>
                  <a:lnTo>
                    <a:pt x="2501" y="943"/>
                  </a:lnTo>
                  <a:lnTo>
                    <a:pt x="2511" y="901"/>
                  </a:lnTo>
                  <a:lnTo>
                    <a:pt x="2511" y="867"/>
                  </a:lnTo>
                  <a:lnTo>
                    <a:pt x="2521" y="834"/>
                  </a:lnTo>
                  <a:lnTo>
                    <a:pt x="2521" y="809"/>
                  </a:lnTo>
                  <a:lnTo>
                    <a:pt x="2530" y="784"/>
                  </a:lnTo>
                  <a:lnTo>
                    <a:pt x="2540" y="768"/>
                  </a:lnTo>
                  <a:lnTo>
                    <a:pt x="2540" y="743"/>
                  </a:lnTo>
                  <a:lnTo>
                    <a:pt x="2550" y="726"/>
                  </a:lnTo>
                  <a:lnTo>
                    <a:pt x="2550" y="710"/>
                  </a:lnTo>
                  <a:lnTo>
                    <a:pt x="2560" y="701"/>
                  </a:lnTo>
                  <a:lnTo>
                    <a:pt x="2560" y="685"/>
                  </a:lnTo>
                  <a:lnTo>
                    <a:pt x="2569" y="676"/>
                  </a:lnTo>
                  <a:lnTo>
                    <a:pt x="2569" y="659"/>
                  </a:lnTo>
                  <a:lnTo>
                    <a:pt x="2579" y="651"/>
                  </a:lnTo>
                  <a:lnTo>
                    <a:pt x="2579" y="643"/>
                  </a:lnTo>
                  <a:lnTo>
                    <a:pt x="2589" y="634"/>
                  </a:lnTo>
                  <a:lnTo>
                    <a:pt x="2589" y="626"/>
                  </a:lnTo>
                  <a:lnTo>
                    <a:pt x="2599" y="618"/>
                  </a:lnTo>
                  <a:lnTo>
                    <a:pt x="2599" y="609"/>
                  </a:lnTo>
                  <a:lnTo>
                    <a:pt x="2609" y="601"/>
                  </a:lnTo>
                  <a:lnTo>
                    <a:pt x="2609" y="593"/>
                  </a:lnTo>
                  <a:lnTo>
                    <a:pt x="2618" y="584"/>
                  </a:lnTo>
                  <a:lnTo>
                    <a:pt x="2618" y="576"/>
                  </a:lnTo>
                  <a:lnTo>
                    <a:pt x="2628" y="567"/>
                  </a:lnTo>
                  <a:lnTo>
                    <a:pt x="2628" y="559"/>
                  </a:lnTo>
                  <a:lnTo>
                    <a:pt x="2638" y="559"/>
                  </a:lnTo>
                  <a:lnTo>
                    <a:pt x="2638" y="551"/>
                  </a:lnTo>
                  <a:lnTo>
                    <a:pt x="2648" y="551"/>
                  </a:lnTo>
                  <a:lnTo>
                    <a:pt x="2648" y="542"/>
                  </a:lnTo>
                  <a:lnTo>
                    <a:pt x="2658" y="542"/>
                  </a:lnTo>
                  <a:lnTo>
                    <a:pt x="2658" y="534"/>
                  </a:lnTo>
                  <a:lnTo>
                    <a:pt x="2667" y="526"/>
                  </a:lnTo>
                  <a:lnTo>
                    <a:pt x="2677" y="526"/>
                  </a:lnTo>
                  <a:lnTo>
                    <a:pt x="2677" y="517"/>
                  </a:lnTo>
                  <a:lnTo>
                    <a:pt x="2687" y="517"/>
                  </a:lnTo>
                  <a:lnTo>
                    <a:pt x="2687" y="509"/>
                  </a:lnTo>
                  <a:lnTo>
                    <a:pt x="2697" y="509"/>
                  </a:lnTo>
                  <a:lnTo>
                    <a:pt x="2697" y="500"/>
                  </a:lnTo>
                  <a:lnTo>
                    <a:pt x="2706" y="500"/>
                  </a:lnTo>
                  <a:lnTo>
                    <a:pt x="2716" y="492"/>
                  </a:lnTo>
                  <a:lnTo>
                    <a:pt x="2726" y="492"/>
                  </a:lnTo>
                  <a:lnTo>
                    <a:pt x="2726" y="484"/>
                  </a:lnTo>
                  <a:lnTo>
                    <a:pt x="2736" y="484"/>
                  </a:lnTo>
                  <a:lnTo>
                    <a:pt x="2746" y="475"/>
                  </a:lnTo>
                  <a:lnTo>
                    <a:pt x="2755" y="475"/>
                  </a:lnTo>
                  <a:lnTo>
                    <a:pt x="2765" y="467"/>
                  </a:lnTo>
                  <a:lnTo>
                    <a:pt x="2775" y="467"/>
                  </a:lnTo>
                  <a:lnTo>
                    <a:pt x="2785" y="459"/>
                  </a:lnTo>
                  <a:lnTo>
                    <a:pt x="2795" y="459"/>
                  </a:lnTo>
                  <a:lnTo>
                    <a:pt x="2804" y="459"/>
                  </a:lnTo>
                  <a:lnTo>
                    <a:pt x="2804" y="450"/>
                  </a:lnTo>
                  <a:lnTo>
                    <a:pt x="2814" y="450"/>
                  </a:lnTo>
                  <a:lnTo>
                    <a:pt x="2824" y="450"/>
                  </a:lnTo>
                  <a:lnTo>
                    <a:pt x="2834" y="450"/>
                  </a:lnTo>
                  <a:lnTo>
                    <a:pt x="2834" y="442"/>
                  </a:lnTo>
                  <a:lnTo>
                    <a:pt x="2844" y="442"/>
                  </a:lnTo>
                  <a:lnTo>
                    <a:pt x="2853" y="442"/>
                  </a:lnTo>
                  <a:lnTo>
                    <a:pt x="2863" y="442"/>
                  </a:lnTo>
                  <a:lnTo>
                    <a:pt x="2863" y="433"/>
                  </a:lnTo>
                  <a:lnTo>
                    <a:pt x="2873" y="433"/>
                  </a:lnTo>
                  <a:lnTo>
                    <a:pt x="2883" y="433"/>
                  </a:lnTo>
                  <a:lnTo>
                    <a:pt x="2892" y="433"/>
                  </a:lnTo>
                  <a:lnTo>
                    <a:pt x="2902" y="433"/>
                  </a:lnTo>
                  <a:lnTo>
                    <a:pt x="2902" y="425"/>
                  </a:lnTo>
                  <a:lnTo>
                    <a:pt x="2912" y="425"/>
                  </a:lnTo>
                  <a:lnTo>
                    <a:pt x="2922" y="425"/>
                  </a:lnTo>
                  <a:lnTo>
                    <a:pt x="2932" y="425"/>
                  </a:lnTo>
                  <a:lnTo>
                    <a:pt x="2941" y="425"/>
                  </a:lnTo>
                  <a:lnTo>
                    <a:pt x="2951" y="425"/>
                  </a:lnTo>
                  <a:lnTo>
                    <a:pt x="2961" y="425"/>
                  </a:lnTo>
                  <a:lnTo>
                    <a:pt x="2961" y="417"/>
                  </a:lnTo>
                  <a:lnTo>
                    <a:pt x="2971" y="417"/>
                  </a:lnTo>
                  <a:lnTo>
                    <a:pt x="2981" y="417"/>
                  </a:lnTo>
                  <a:lnTo>
                    <a:pt x="2990" y="417"/>
                  </a:lnTo>
                  <a:lnTo>
                    <a:pt x="3000" y="417"/>
                  </a:lnTo>
                  <a:lnTo>
                    <a:pt x="3010" y="417"/>
                  </a:lnTo>
                  <a:lnTo>
                    <a:pt x="3020" y="417"/>
                  </a:lnTo>
                  <a:lnTo>
                    <a:pt x="3029" y="417"/>
                  </a:lnTo>
                  <a:lnTo>
                    <a:pt x="3038" y="417"/>
                  </a:lnTo>
                  <a:lnTo>
                    <a:pt x="3038" y="408"/>
                  </a:lnTo>
                  <a:lnTo>
                    <a:pt x="3047" y="408"/>
                  </a:lnTo>
                  <a:lnTo>
                    <a:pt x="3057" y="408"/>
                  </a:lnTo>
                  <a:lnTo>
                    <a:pt x="3067" y="408"/>
                  </a:lnTo>
                  <a:lnTo>
                    <a:pt x="3077" y="408"/>
                  </a:lnTo>
                  <a:lnTo>
                    <a:pt x="3087" y="408"/>
                  </a:lnTo>
                  <a:lnTo>
                    <a:pt x="3096" y="408"/>
                  </a:lnTo>
                  <a:lnTo>
                    <a:pt x="3106" y="408"/>
                  </a:lnTo>
                  <a:lnTo>
                    <a:pt x="3116" y="408"/>
                  </a:lnTo>
                  <a:lnTo>
                    <a:pt x="3126" y="408"/>
                  </a:lnTo>
                  <a:lnTo>
                    <a:pt x="3136" y="408"/>
                  </a:lnTo>
                  <a:lnTo>
                    <a:pt x="3145" y="408"/>
                  </a:lnTo>
                  <a:lnTo>
                    <a:pt x="3155" y="408"/>
                  </a:lnTo>
                  <a:lnTo>
                    <a:pt x="3165" y="408"/>
                  </a:lnTo>
                  <a:lnTo>
                    <a:pt x="3175" y="408"/>
                  </a:lnTo>
                  <a:lnTo>
                    <a:pt x="3184" y="408"/>
                  </a:lnTo>
                  <a:lnTo>
                    <a:pt x="3194" y="408"/>
                  </a:lnTo>
                  <a:lnTo>
                    <a:pt x="3204" y="408"/>
                  </a:lnTo>
                  <a:lnTo>
                    <a:pt x="3214" y="408"/>
                  </a:lnTo>
                  <a:lnTo>
                    <a:pt x="3224" y="408"/>
                  </a:lnTo>
                  <a:lnTo>
                    <a:pt x="3233" y="408"/>
                  </a:lnTo>
                  <a:lnTo>
                    <a:pt x="3243" y="408"/>
                  </a:lnTo>
                  <a:lnTo>
                    <a:pt x="3253" y="408"/>
                  </a:lnTo>
                  <a:lnTo>
                    <a:pt x="3263" y="408"/>
                  </a:lnTo>
                  <a:lnTo>
                    <a:pt x="3273" y="408"/>
                  </a:lnTo>
                  <a:lnTo>
                    <a:pt x="3282" y="408"/>
                  </a:lnTo>
                  <a:lnTo>
                    <a:pt x="3292" y="408"/>
                  </a:lnTo>
                  <a:lnTo>
                    <a:pt x="3302" y="408"/>
                  </a:lnTo>
                  <a:lnTo>
                    <a:pt x="3312" y="408"/>
                  </a:lnTo>
                  <a:lnTo>
                    <a:pt x="3322" y="408"/>
                  </a:lnTo>
                  <a:lnTo>
                    <a:pt x="3331" y="408"/>
                  </a:lnTo>
                  <a:lnTo>
                    <a:pt x="3341" y="408"/>
                  </a:lnTo>
                  <a:lnTo>
                    <a:pt x="3351" y="408"/>
                  </a:lnTo>
                  <a:lnTo>
                    <a:pt x="3361" y="408"/>
                  </a:lnTo>
                  <a:lnTo>
                    <a:pt x="3370" y="408"/>
                  </a:lnTo>
                  <a:lnTo>
                    <a:pt x="3380" y="408"/>
                  </a:lnTo>
                  <a:lnTo>
                    <a:pt x="3380" y="417"/>
                  </a:lnTo>
                  <a:lnTo>
                    <a:pt x="3390" y="417"/>
                  </a:lnTo>
                  <a:lnTo>
                    <a:pt x="3400" y="417"/>
                  </a:lnTo>
                  <a:lnTo>
                    <a:pt x="3410" y="417"/>
                  </a:lnTo>
                  <a:lnTo>
                    <a:pt x="3419" y="417"/>
                  </a:lnTo>
                  <a:lnTo>
                    <a:pt x="3429" y="417"/>
                  </a:lnTo>
                  <a:lnTo>
                    <a:pt x="3439" y="417"/>
                  </a:lnTo>
                  <a:lnTo>
                    <a:pt x="3449" y="417"/>
                  </a:lnTo>
                  <a:lnTo>
                    <a:pt x="3459" y="417"/>
                  </a:lnTo>
                  <a:lnTo>
                    <a:pt x="3468" y="417"/>
                  </a:lnTo>
                  <a:lnTo>
                    <a:pt x="3478" y="417"/>
                  </a:lnTo>
                  <a:lnTo>
                    <a:pt x="3478" y="425"/>
                  </a:lnTo>
                  <a:lnTo>
                    <a:pt x="3488" y="425"/>
                  </a:lnTo>
                  <a:lnTo>
                    <a:pt x="3498" y="425"/>
                  </a:lnTo>
                  <a:lnTo>
                    <a:pt x="3507" y="425"/>
                  </a:lnTo>
                  <a:lnTo>
                    <a:pt x="3517" y="425"/>
                  </a:lnTo>
                  <a:lnTo>
                    <a:pt x="3527" y="425"/>
                  </a:lnTo>
                  <a:lnTo>
                    <a:pt x="3537" y="425"/>
                  </a:lnTo>
                  <a:lnTo>
                    <a:pt x="3547" y="425"/>
                  </a:lnTo>
                  <a:lnTo>
                    <a:pt x="3547" y="433"/>
                  </a:lnTo>
                  <a:lnTo>
                    <a:pt x="3556" y="433"/>
                  </a:lnTo>
                  <a:lnTo>
                    <a:pt x="3566" y="433"/>
                  </a:lnTo>
                  <a:lnTo>
                    <a:pt x="3576" y="433"/>
                  </a:lnTo>
                  <a:lnTo>
                    <a:pt x="3586" y="433"/>
                  </a:lnTo>
                  <a:lnTo>
                    <a:pt x="3596" y="433"/>
                  </a:lnTo>
                  <a:lnTo>
                    <a:pt x="3605" y="433"/>
                  </a:lnTo>
                  <a:lnTo>
                    <a:pt x="3605" y="442"/>
                  </a:lnTo>
                  <a:lnTo>
                    <a:pt x="3615" y="442"/>
                  </a:lnTo>
                  <a:lnTo>
                    <a:pt x="3625" y="442"/>
                  </a:lnTo>
                  <a:lnTo>
                    <a:pt x="3635" y="442"/>
                  </a:lnTo>
                  <a:lnTo>
                    <a:pt x="3645" y="442"/>
                  </a:lnTo>
                  <a:lnTo>
                    <a:pt x="3645" y="450"/>
                  </a:lnTo>
                  <a:lnTo>
                    <a:pt x="3654" y="450"/>
                  </a:lnTo>
                  <a:lnTo>
                    <a:pt x="3664" y="450"/>
                  </a:lnTo>
                  <a:lnTo>
                    <a:pt x="3674" y="450"/>
                  </a:lnTo>
                  <a:lnTo>
                    <a:pt x="3684" y="450"/>
                  </a:lnTo>
                  <a:lnTo>
                    <a:pt x="3693" y="450"/>
                  </a:lnTo>
                  <a:lnTo>
                    <a:pt x="3693" y="459"/>
                  </a:lnTo>
                  <a:lnTo>
                    <a:pt x="3703" y="459"/>
                  </a:lnTo>
                  <a:lnTo>
                    <a:pt x="3713" y="459"/>
                  </a:lnTo>
                  <a:lnTo>
                    <a:pt x="3723" y="459"/>
                  </a:lnTo>
                  <a:lnTo>
                    <a:pt x="3723" y="467"/>
                  </a:lnTo>
                  <a:lnTo>
                    <a:pt x="3733" y="467"/>
                  </a:lnTo>
                  <a:lnTo>
                    <a:pt x="3742" y="467"/>
                  </a:lnTo>
                  <a:lnTo>
                    <a:pt x="3752" y="467"/>
                  </a:lnTo>
                  <a:lnTo>
                    <a:pt x="3762" y="467"/>
                  </a:lnTo>
                  <a:lnTo>
                    <a:pt x="3762" y="475"/>
                  </a:lnTo>
                </a:path>
              </a:pathLst>
            </a:custGeom>
            <a:noFill/>
            <a:ln w="41275">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grpSp>
      <p:sp>
        <p:nvSpPr>
          <p:cNvPr id="56478" name="Text Box 158">
            <a:extLst>
              <a:ext uri="{FF2B5EF4-FFF2-40B4-BE49-F238E27FC236}">
                <a16:creationId xmlns:a16="http://schemas.microsoft.com/office/drawing/2014/main" id="{31C7AB4B-88B9-9A86-EEFE-9B831D12979E}"/>
              </a:ext>
            </a:extLst>
          </p:cNvPr>
          <p:cNvSpPr txBox="1">
            <a:spLocks noChangeArrowheads="1"/>
          </p:cNvSpPr>
          <p:nvPr/>
        </p:nvSpPr>
        <p:spPr bwMode="auto">
          <a:xfrm>
            <a:off x="2438401" y="457201"/>
            <a:ext cx="760817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lvl="2"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ATP Simulations of 500 kV TEHM CCVT </a:t>
            </a:r>
          </a:p>
          <a:p>
            <a:pPr lvl="2"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Frequency Response (frequency scan)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a:extLst>
              <a:ext uri="{FF2B5EF4-FFF2-40B4-BE49-F238E27FC236}">
                <a16:creationId xmlns:a16="http://schemas.microsoft.com/office/drawing/2014/main" id="{48048C19-D1CB-B352-4919-AD1B7B21ADFA}"/>
              </a:ext>
            </a:extLst>
          </p:cNvPr>
          <p:cNvSpPr>
            <a:spLocks noChangeArrowheads="1"/>
          </p:cNvSpPr>
          <p:nvPr>
            <p:ph type="body" idx="1"/>
          </p:nvPr>
        </p:nvSpPr>
        <p:spPr>
          <a:xfrm>
            <a:off x="2057400" y="1981200"/>
            <a:ext cx="8153400" cy="4572000"/>
          </a:xfrm>
          <a:solidFill>
            <a:schemeClr val="bg2"/>
          </a:solidFill>
          <a:ln/>
          <a:effectLst>
            <a:outerShdw dist="107763" dir="2700000" algn="ctr" rotWithShape="0">
              <a:srgbClr val="FC0128"/>
            </a:outerShdw>
          </a:effectLst>
        </p:spPr>
        <p:txBody>
          <a:bodyPr/>
          <a:lstStyle/>
          <a:p>
            <a:r>
              <a:rPr lang="en-US" altLang="en-US" sz="2800">
                <a:effectLst/>
                <a:latin typeface="Arial" panose="020B0604020202020204" pitchFamily="34" charset="0"/>
              </a:rPr>
              <a:t>Time step of 1.0 ms</a:t>
            </a:r>
          </a:p>
        </p:txBody>
      </p:sp>
      <p:sp>
        <p:nvSpPr>
          <p:cNvPr id="102403" name="Rectangle 3">
            <a:extLst>
              <a:ext uri="{FF2B5EF4-FFF2-40B4-BE49-F238E27FC236}">
                <a16:creationId xmlns:a16="http://schemas.microsoft.com/office/drawing/2014/main" id="{0461C07C-3D55-94B8-A59C-B48365BD1F3A}"/>
              </a:ext>
            </a:extLst>
          </p:cNvPr>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102404" name="Rectangle 4">
            <a:extLst>
              <a:ext uri="{FF2B5EF4-FFF2-40B4-BE49-F238E27FC236}">
                <a16:creationId xmlns:a16="http://schemas.microsoft.com/office/drawing/2014/main" id="{C2E1C7A3-6195-B29E-2D0B-BFEEDB456B1A}"/>
              </a:ext>
            </a:extLst>
          </p:cNvPr>
          <p:cNvSpPr>
            <a:spLocks noChangeArrowheads="1"/>
          </p:cNvSpPr>
          <p:nvPr/>
        </p:nvSpPr>
        <p:spPr bwMode="auto">
          <a:xfrm>
            <a:off x="4648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102405" name="Rectangle 5">
            <a:extLst>
              <a:ext uri="{FF2B5EF4-FFF2-40B4-BE49-F238E27FC236}">
                <a16:creationId xmlns:a16="http://schemas.microsoft.com/office/drawing/2014/main" id="{A7A82685-5F96-8226-97BD-CCF0633F36F1}"/>
              </a:ext>
            </a:extLst>
          </p:cNvPr>
          <p:cNvSpPr>
            <a:spLocks noChangeArrowheads="1"/>
          </p:cNvSpPr>
          <p:nvPr>
            <p:ph type="title"/>
          </p:nvPr>
        </p:nvSpPr>
        <p:spPr>
          <a:solidFill>
            <a:schemeClr val="accent2"/>
          </a:solidFill>
          <a:ln/>
          <a:effectLst>
            <a:outerShdw dist="107763" dir="2700000" algn="ctr" rotWithShape="0">
              <a:srgbClr val="FC0128"/>
            </a:outerShdw>
          </a:effectLst>
        </p:spPr>
        <p:txBody>
          <a:bodyPr/>
          <a:lstStyle/>
          <a:p>
            <a:r>
              <a:rPr lang="en-US" altLang="en-US">
                <a:solidFill>
                  <a:srgbClr val="FC0128"/>
                </a:solidFill>
              </a:rPr>
              <a:t>Time Step</a:t>
            </a:r>
          </a:p>
        </p:txBody>
      </p:sp>
      <p:graphicFrame>
        <p:nvGraphicFramePr>
          <p:cNvPr id="102412" name="Object 12">
            <a:extLst>
              <a:ext uri="{FF2B5EF4-FFF2-40B4-BE49-F238E27FC236}">
                <a16:creationId xmlns:a16="http://schemas.microsoft.com/office/drawing/2014/main" id="{0780E59F-2650-2057-17A6-A64365BECB36}"/>
              </a:ext>
            </a:extLst>
          </p:cNvPr>
          <p:cNvGraphicFramePr>
            <a:graphicFrameLocks noChangeAspect="1"/>
          </p:cNvGraphicFramePr>
          <p:nvPr/>
        </p:nvGraphicFramePr>
        <p:xfrm>
          <a:off x="2438400" y="2589214"/>
          <a:ext cx="7010400" cy="3540125"/>
        </p:xfrm>
        <a:graphic>
          <a:graphicData uri="http://schemas.openxmlformats.org/presentationml/2006/ole">
            <mc:AlternateContent xmlns:mc="http://schemas.openxmlformats.org/markup-compatibility/2006">
              <mc:Choice xmlns:v="urn:schemas-microsoft-com:vml" Requires="v">
                <p:oleObj name="Worksheet" r:id="rId3" imgW="4276951" imgH="2762732" progId="Excel.Sheet.8">
                  <p:embed/>
                </p:oleObj>
              </mc:Choice>
              <mc:Fallback>
                <p:oleObj name="Worksheet" r:id="rId3" imgW="4276951" imgH="2762732" progId="Excel.Sheet.8">
                  <p:embed/>
                  <p:pic>
                    <p:nvPicPr>
                      <p:cNvPr id="102412" name="Object 12">
                        <a:extLst>
                          <a:ext uri="{FF2B5EF4-FFF2-40B4-BE49-F238E27FC236}">
                            <a16:creationId xmlns:a16="http://schemas.microsoft.com/office/drawing/2014/main" id="{0780E59F-2650-2057-17A6-A64365BECB36}"/>
                          </a:ext>
                        </a:extLst>
                      </p:cNvPr>
                      <p:cNvPicPr>
                        <a:picLocks noRot="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8400" y="2589214"/>
                        <a:ext cx="7010400" cy="3540125"/>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ransition/>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450" name="Text Box 106">
            <a:extLst>
              <a:ext uri="{FF2B5EF4-FFF2-40B4-BE49-F238E27FC236}">
                <a16:creationId xmlns:a16="http://schemas.microsoft.com/office/drawing/2014/main" id="{4C1852C6-D710-407C-3F2F-32AD22516B38}"/>
              </a:ext>
            </a:extLst>
          </p:cNvPr>
          <p:cNvSpPr txBox="1">
            <a:spLocks noChangeArrowheads="1"/>
          </p:cNvSpPr>
          <p:nvPr/>
        </p:nvSpPr>
        <p:spPr bwMode="auto">
          <a:xfrm>
            <a:off x="3851391" y="1892300"/>
            <a:ext cx="4703532"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fontAlgn="base" hangingPunct="0">
              <a:spcBef>
                <a:spcPct val="0"/>
              </a:spcBef>
              <a:spcAft>
                <a:spcPct val="0"/>
              </a:spcAft>
            </a:pPr>
            <a:r>
              <a:rPr lang="en-US" altLang="en-US" sz="3200" b="1">
                <a:solidFill>
                  <a:srgbClr val="FFFF66"/>
                </a:solidFill>
                <a:effectLst>
                  <a:outerShdw blurRad="38100" dist="38100" dir="2700000" algn="tl">
                    <a:srgbClr val="000000"/>
                  </a:outerShdw>
                </a:effectLst>
                <a:latin typeface="Bookman Old Style" panose="02050604050505020204" pitchFamily="18" charset="0"/>
              </a:rPr>
              <a:t>Voltage Transformer </a:t>
            </a:r>
          </a:p>
          <a:p>
            <a:pPr algn="ctr" eaLnBrk="0" fontAlgn="base" hangingPunct="0">
              <a:spcBef>
                <a:spcPct val="0"/>
              </a:spcBef>
              <a:spcAft>
                <a:spcPct val="0"/>
              </a:spcAft>
            </a:pPr>
            <a:r>
              <a:rPr lang="en-US" altLang="en-US" sz="3200" b="1">
                <a:solidFill>
                  <a:srgbClr val="FFFF66"/>
                </a:solidFill>
                <a:effectLst>
                  <a:outerShdw blurRad="38100" dist="38100" dir="2700000" algn="tl">
                    <a:srgbClr val="000000"/>
                  </a:outerShdw>
                </a:effectLst>
                <a:latin typeface="Bookman Old Style" panose="02050604050505020204" pitchFamily="18" charset="0"/>
              </a:rPr>
              <a:t>Digital Models</a:t>
            </a:r>
          </a:p>
          <a:p>
            <a:pPr algn="ctr" eaLnBrk="0" fontAlgn="base" hangingPunct="0">
              <a:spcBef>
                <a:spcPct val="0"/>
              </a:spcBef>
              <a:spcAft>
                <a:spcPct val="0"/>
              </a:spcAft>
            </a:pPr>
            <a:endParaRPr lang="en-US" altLang="en-US" sz="3200" b="1">
              <a:solidFill>
                <a:srgbClr val="FFFF66"/>
              </a:solidFill>
              <a:effectLst>
                <a:outerShdw blurRad="38100" dist="38100" dir="2700000" algn="tl">
                  <a:srgbClr val="000000"/>
                </a:outerShdw>
              </a:effectLst>
              <a:latin typeface="Bookman Old Style" panose="02050604050505020204" pitchFamily="18" charset="0"/>
            </a:endParaRPr>
          </a:p>
        </p:txBody>
      </p:sp>
    </p:spTree>
  </p:cSld>
  <p:clrMapOvr>
    <a:masterClrMapping/>
  </p:clrMapOvr>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457" name="Group 65">
            <a:extLst>
              <a:ext uri="{FF2B5EF4-FFF2-40B4-BE49-F238E27FC236}">
                <a16:creationId xmlns:a16="http://schemas.microsoft.com/office/drawing/2014/main" id="{A88EA697-291A-7BCA-BF4E-02F286A0DCD6}"/>
              </a:ext>
            </a:extLst>
          </p:cNvPr>
          <p:cNvGrpSpPr>
            <a:grpSpLocks/>
          </p:cNvGrpSpPr>
          <p:nvPr/>
        </p:nvGrpSpPr>
        <p:grpSpPr bwMode="auto">
          <a:xfrm>
            <a:off x="2417763" y="1851025"/>
            <a:ext cx="7059612" cy="3273426"/>
            <a:chOff x="563" y="1166"/>
            <a:chExt cx="4447" cy="2062"/>
          </a:xfrm>
        </p:grpSpPr>
        <p:sp>
          <p:nvSpPr>
            <p:cNvPr id="59395" name="Line 3">
              <a:extLst>
                <a:ext uri="{FF2B5EF4-FFF2-40B4-BE49-F238E27FC236}">
                  <a16:creationId xmlns:a16="http://schemas.microsoft.com/office/drawing/2014/main" id="{E86BCDE2-BB72-B847-D983-E282F809BD0C}"/>
                </a:ext>
              </a:extLst>
            </p:cNvPr>
            <p:cNvSpPr>
              <a:spLocks noChangeShapeType="1"/>
            </p:cNvSpPr>
            <p:nvPr/>
          </p:nvSpPr>
          <p:spPr bwMode="auto">
            <a:xfrm flipV="1">
              <a:off x="3274" y="1548"/>
              <a:ext cx="1" cy="914"/>
            </a:xfrm>
            <a:prstGeom prst="line">
              <a:avLst/>
            </a:prstGeom>
            <a:noFill/>
            <a:ln w="28575">
              <a:solidFill>
                <a:srgbClr val="FFCCFF"/>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9396" name="Line 4">
              <a:extLst>
                <a:ext uri="{FF2B5EF4-FFF2-40B4-BE49-F238E27FC236}">
                  <a16:creationId xmlns:a16="http://schemas.microsoft.com/office/drawing/2014/main" id="{1B9DE66B-7CDB-BEB3-87A0-9D7F6C40DB6E}"/>
                </a:ext>
              </a:extLst>
            </p:cNvPr>
            <p:cNvSpPr>
              <a:spLocks noChangeShapeType="1"/>
            </p:cNvSpPr>
            <p:nvPr/>
          </p:nvSpPr>
          <p:spPr bwMode="auto">
            <a:xfrm flipV="1">
              <a:off x="3330" y="1548"/>
              <a:ext cx="1" cy="914"/>
            </a:xfrm>
            <a:prstGeom prst="line">
              <a:avLst/>
            </a:prstGeom>
            <a:noFill/>
            <a:ln w="28575">
              <a:solidFill>
                <a:srgbClr val="FFCCFF"/>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9400" name="Line 8">
              <a:extLst>
                <a:ext uri="{FF2B5EF4-FFF2-40B4-BE49-F238E27FC236}">
                  <a16:creationId xmlns:a16="http://schemas.microsoft.com/office/drawing/2014/main" id="{A4088E49-5CB5-AA32-B9C6-765F8E22115E}"/>
                </a:ext>
              </a:extLst>
            </p:cNvPr>
            <p:cNvSpPr>
              <a:spLocks noChangeShapeType="1"/>
            </p:cNvSpPr>
            <p:nvPr/>
          </p:nvSpPr>
          <p:spPr bwMode="auto">
            <a:xfrm>
              <a:off x="4166" y="1548"/>
              <a:ext cx="1" cy="1"/>
            </a:xfrm>
            <a:prstGeom prst="line">
              <a:avLst/>
            </a:prstGeom>
            <a:noFill/>
            <a:ln w="28575">
              <a:solidFill>
                <a:srgbClr val="FFCCFF"/>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9401" name="Line 9">
              <a:extLst>
                <a:ext uri="{FF2B5EF4-FFF2-40B4-BE49-F238E27FC236}">
                  <a16:creationId xmlns:a16="http://schemas.microsoft.com/office/drawing/2014/main" id="{ECE60D36-5586-B864-4EB8-4431F8FB2B2C}"/>
                </a:ext>
              </a:extLst>
            </p:cNvPr>
            <p:cNvSpPr>
              <a:spLocks noChangeShapeType="1"/>
            </p:cNvSpPr>
            <p:nvPr/>
          </p:nvSpPr>
          <p:spPr bwMode="auto">
            <a:xfrm>
              <a:off x="3761" y="1548"/>
              <a:ext cx="1" cy="1"/>
            </a:xfrm>
            <a:prstGeom prst="line">
              <a:avLst/>
            </a:prstGeom>
            <a:noFill/>
            <a:ln w="28575">
              <a:solidFill>
                <a:srgbClr val="FFCCFF"/>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9403" name="Line 11">
              <a:extLst>
                <a:ext uri="{FF2B5EF4-FFF2-40B4-BE49-F238E27FC236}">
                  <a16:creationId xmlns:a16="http://schemas.microsoft.com/office/drawing/2014/main" id="{243308A5-1C7B-EBBC-61AD-ABBFEC7234EA}"/>
                </a:ext>
              </a:extLst>
            </p:cNvPr>
            <p:cNvSpPr>
              <a:spLocks noChangeShapeType="1"/>
            </p:cNvSpPr>
            <p:nvPr/>
          </p:nvSpPr>
          <p:spPr bwMode="auto">
            <a:xfrm>
              <a:off x="4751" y="1548"/>
              <a:ext cx="1" cy="1"/>
            </a:xfrm>
            <a:prstGeom prst="line">
              <a:avLst/>
            </a:prstGeom>
            <a:noFill/>
            <a:ln w="28575">
              <a:solidFill>
                <a:srgbClr val="FFCCFF"/>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9404" name="Line 12">
              <a:extLst>
                <a:ext uri="{FF2B5EF4-FFF2-40B4-BE49-F238E27FC236}">
                  <a16:creationId xmlns:a16="http://schemas.microsoft.com/office/drawing/2014/main" id="{2E5437EF-2657-6DAE-8361-1D00E90956E1}"/>
                </a:ext>
              </a:extLst>
            </p:cNvPr>
            <p:cNvSpPr>
              <a:spLocks noChangeShapeType="1"/>
            </p:cNvSpPr>
            <p:nvPr/>
          </p:nvSpPr>
          <p:spPr bwMode="auto">
            <a:xfrm>
              <a:off x="4341" y="1548"/>
              <a:ext cx="1" cy="1"/>
            </a:xfrm>
            <a:prstGeom prst="line">
              <a:avLst/>
            </a:prstGeom>
            <a:noFill/>
            <a:ln w="28575">
              <a:solidFill>
                <a:srgbClr val="FFCCFF"/>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9406" name="Line 14">
              <a:extLst>
                <a:ext uri="{FF2B5EF4-FFF2-40B4-BE49-F238E27FC236}">
                  <a16:creationId xmlns:a16="http://schemas.microsoft.com/office/drawing/2014/main" id="{04AA0443-1DE4-450C-EE50-6A9F8CA4819C}"/>
                </a:ext>
              </a:extLst>
            </p:cNvPr>
            <p:cNvSpPr>
              <a:spLocks noChangeShapeType="1"/>
            </p:cNvSpPr>
            <p:nvPr/>
          </p:nvSpPr>
          <p:spPr bwMode="auto">
            <a:xfrm>
              <a:off x="4191" y="1548"/>
              <a:ext cx="48" cy="1"/>
            </a:xfrm>
            <a:prstGeom prst="line">
              <a:avLst/>
            </a:prstGeom>
            <a:noFill/>
            <a:ln w="28575">
              <a:solidFill>
                <a:srgbClr val="FFCCFF"/>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9408" name="Line 16">
              <a:extLst>
                <a:ext uri="{FF2B5EF4-FFF2-40B4-BE49-F238E27FC236}">
                  <a16:creationId xmlns:a16="http://schemas.microsoft.com/office/drawing/2014/main" id="{23CAA3A2-B663-3074-3446-ECECA8A2FC78}"/>
                </a:ext>
              </a:extLst>
            </p:cNvPr>
            <p:cNvSpPr>
              <a:spLocks noChangeShapeType="1"/>
            </p:cNvSpPr>
            <p:nvPr/>
          </p:nvSpPr>
          <p:spPr bwMode="auto">
            <a:xfrm>
              <a:off x="4824" y="1548"/>
              <a:ext cx="1" cy="1"/>
            </a:xfrm>
            <a:prstGeom prst="line">
              <a:avLst/>
            </a:prstGeom>
            <a:noFill/>
            <a:ln w="28575">
              <a:solidFill>
                <a:srgbClr val="FFCCFF"/>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9410" name="Rectangle 18">
              <a:extLst>
                <a:ext uri="{FF2B5EF4-FFF2-40B4-BE49-F238E27FC236}">
                  <a16:creationId xmlns:a16="http://schemas.microsoft.com/office/drawing/2014/main" id="{3AF4E15F-A1DF-4C28-1817-BC693875EC8F}"/>
                </a:ext>
              </a:extLst>
            </p:cNvPr>
            <p:cNvSpPr>
              <a:spLocks noChangeArrowheads="1"/>
            </p:cNvSpPr>
            <p:nvPr/>
          </p:nvSpPr>
          <p:spPr bwMode="auto">
            <a:xfrm>
              <a:off x="3184" y="2589"/>
              <a:ext cx="326"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n:1</a:t>
              </a:r>
            </a:p>
          </p:txBody>
        </p:sp>
        <p:sp>
          <p:nvSpPr>
            <p:cNvPr id="59411" name="Rectangle 19">
              <a:extLst>
                <a:ext uri="{FF2B5EF4-FFF2-40B4-BE49-F238E27FC236}">
                  <a16:creationId xmlns:a16="http://schemas.microsoft.com/office/drawing/2014/main" id="{EC07E267-C243-F9A6-9852-65A5EFD846ED}"/>
                </a:ext>
              </a:extLst>
            </p:cNvPr>
            <p:cNvSpPr>
              <a:spLocks noChangeArrowheads="1"/>
            </p:cNvSpPr>
            <p:nvPr/>
          </p:nvSpPr>
          <p:spPr bwMode="auto">
            <a:xfrm>
              <a:off x="3136" y="2812"/>
              <a:ext cx="492"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Ideal</a:t>
              </a:r>
            </a:p>
          </p:txBody>
        </p:sp>
        <p:sp>
          <p:nvSpPr>
            <p:cNvPr id="59412" name="Rectangle 20">
              <a:extLst>
                <a:ext uri="{FF2B5EF4-FFF2-40B4-BE49-F238E27FC236}">
                  <a16:creationId xmlns:a16="http://schemas.microsoft.com/office/drawing/2014/main" id="{9E5FBA22-161C-B747-FFB8-3FCDC0506C5C}"/>
                </a:ext>
              </a:extLst>
            </p:cNvPr>
            <p:cNvSpPr>
              <a:spLocks noChangeArrowheads="1"/>
            </p:cNvSpPr>
            <p:nvPr/>
          </p:nvSpPr>
          <p:spPr bwMode="auto">
            <a:xfrm>
              <a:off x="2880" y="2995"/>
              <a:ext cx="1247"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Transformer</a:t>
              </a:r>
            </a:p>
          </p:txBody>
        </p:sp>
        <p:sp>
          <p:nvSpPr>
            <p:cNvPr id="59414" name="Line 22">
              <a:extLst>
                <a:ext uri="{FF2B5EF4-FFF2-40B4-BE49-F238E27FC236}">
                  <a16:creationId xmlns:a16="http://schemas.microsoft.com/office/drawing/2014/main" id="{54A0BABB-C5C7-67F2-1656-DC0809E57C30}"/>
                </a:ext>
              </a:extLst>
            </p:cNvPr>
            <p:cNvSpPr>
              <a:spLocks noChangeShapeType="1"/>
            </p:cNvSpPr>
            <p:nvPr/>
          </p:nvSpPr>
          <p:spPr bwMode="auto">
            <a:xfrm>
              <a:off x="2693" y="1674"/>
              <a:ext cx="1" cy="674"/>
            </a:xfrm>
            <a:prstGeom prst="line">
              <a:avLst/>
            </a:prstGeom>
            <a:noFill/>
            <a:ln w="38100">
              <a:solidFill>
                <a:srgbClr val="FFCCFF"/>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9416" name="Rectangle 24">
              <a:extLst>
                <a:ext uri="{FF2B5EF4-FFF2-40B4-BE49-F238E27FC236}">
                  <a16:creationId xmlns:a16="http://schemas.microsoft.com/office/drawing/2014/main" id="{1AF43FA8-FC3D-E317-2FEC-17B2FA113A0E}"/>
                </a:ext>
              </a:extLst>
            </p:cNvPr>
            <p:cNvSpPr>
              <a:spLocks noChangeArrowheads="1"/>
            </p:cNvSpPr>
            <p:nvPr/>
          </p:nvSpPr>
          <p:spPr bwMode="auto">
            <a:xfrm>
              <a:off x="4369" y="1195"/>
              <a:ext cx="225"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Ls</a:t>
              </a:r>
            </a:p>
          </p:txBody>
        </p:sp>
        <p:sp>
          <p:nvSpPr>
            <p:cNvPr id="59417" name="Rectangle 25">
              <a:extLst>
                <a:ext uri="{FF2B5EF4-FFF2-40B4-BE49-F238E27FC236}">
                  <a16:creationId xmlns:a16="http://schemas.microsoft.com/office/drawing/2014/main" id="{61E39FAF-C306-BA9D-1E85-80D3EF03CF62}"/>
                </a:ext>
              </a:extLst>
            </p:cNvPr>
            <p:cNvSpPr>
              <a:spLocks noChangeArrowheads="1"/>
            </p:cNvSpPr>
            <p:nvPr/>
          </p:nvSpPr>
          <p:spPr bwMode="auto">
            <a:xfrm>
              <a:off x="725" y="1166"/>
              <a:ext cx="276"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Rp</a:t>
              </a:r>
            </a:p>
          </p:txBody>
        </p:sp>
        <p:sp>
          <p:nvSpPr>
            <p:cNvPr id="59418" name="Rectangle 26">
              <a:extLst>
                <a:ext uri="{FF2B5EF4-FFF2-40B4-BE49-F238E27FC236}">
                  <a16:creationId xmlns:a16="http://schemas.microsoft.com/office/drawing/2014/main" id="{EA97C0F0-6B8A-63A2-57F5-0F4CEF63E34A}"/>
                </a:ext>
              </a:extLst>
            </p:cNvPr>
            <p:cNvSpPr>
              <a:spLocks noChangeArrowheads="1"/>
            </p:cNvSpPr>
            <p:nvPr/>
          </p:nvSpPr>
          <p:spPr bwMode="auto">
            <a:xfrm>
              <a:off x="1423" y="1166"/>
              <a:ext cx="248"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Lp</a:t>
              </a:r>
            </a:p>
          </p:txBody>
        </p:sp>
        <p:sp>
          <p:nvSpPr>
            <p:cNvPr id="59419" name="Line 27">
              <a:extLst>
                <a:ext uri="{FF2B5EF4-FFF2-40B4-BE49-F238E27FC236}">
                  <a16:creationId xmlns:a16="http://schemas.microsoft.com/office/drawing/2014/main" id="{76A8ED6F-3415-8C81-860C-EF0D82372E9D}"/>
                </a:ext>
              </a:extLst>
            </p:cNvPr>
            <p:cNvSpPr>
              <a:spLocks noChangeShapeType="1"/>
            </p:cNvSpPr>
            <p:nvPr/>
          </p:nvSpPr>
          <p:spPr bwMode="auto">
            <a:xfrm>
              <a:off x="1094" y="1544"/>
              <a:ext cx="77" cy="1"/>
            </a:xfrm>
            <a:prstGeom prst="line">
              <a:avLst/>
            </a:prstGeom>
            <a:noFill/>
            <a:ln w="38100">
              <a:solidFill>
                <a:srgbClr val="FFCCFF"/>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9420" name="Line 28">
              <a:extLst>
                <a:ext uri="{FF2B5EF4-FFF2-40B4-BE49-F238E27FC236}">
                  <a16:creationId xmlns:a16="http://schemas.microsoft.com/office/drawing/2014/main" id="{B4414428-1B33-7FCC-A7D4-4B4352634599}"/>
                </a:ext>
              </a:extLst>
            </p:cNvPr>
            <p:cNvSpPr>
              <a:spLocks noChangeShapeType="1"/>
            </p:cNvSpPr>
            <p:nvPr/>
          </p:nvSpPr>
          <p:spPr bwMode="auto">
            <a:xfrm>
              <a:off x="563" y="1544"/>
              <a:ext cx="77" cy="1"/>
            </a:xfrm>
            <a:prstGeom prst="line">
              <a:avLst/>
            </a:prstGeom>
            <a:noFill/>
            <a:ln w="38100">
              <a:solidFill>
                <a:srgbClr val="FFCCFF"/>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9422" name="Line 30">
              <a:extLst>
                <a:ext uri="{FF2B5EF4-FFF2-40B4-BE49-F238E27FC236}">
                  <a16:creationId xmlns:a16="http://schemas.microsoft.com/office/drawing/2014/main" id="{2731BD24-CAA8-3B26-34A0-61D3FB0164E8}"/>
                </a:ext>
              </a:extLst>
            </p:cNvPr>
            <p:cNvSpPr>
              <a:spLocks noChangeShapeType="1"/>
            </p:cNvSpPr>
            <p:nvPr/>
          </p:nvSpPr>
          <p:spPr bwMode="auto">
            <a:xfrm>
              <a:off x="1780" y="1544"/>
              <a:ext cx="1" cy="1"/>
            </a:xfrm>
            <a:prstGeom prst="line">
              <a:avLst/>
            </a:prstGeom>
            <a:noFill/>
            <a:ln w="28575">
              <a:solidFill>
                <a:srgbClr val="FFCCFF"/>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9423" name="Line 31">
              <a:extLst>
                <a:ext uri="{FF2B5EF4-FFF2-40B4-BE49-F238E27FC236}">
                  <a16:creationId xmlns:a16="http://schemas.microsoft.com/office/drawing/2014/main" id="{714E571B-D125-DA32-4D9D-F1FD08928407}"/>
                </a:ext>
              </a:extLst>
            </p:cNvPr>
            <p:cNvSpPr>
              <a:spLocks noChangeShapeType="1"/>
            </p:cNvSpPr>
            <p:nvPr/>
          </p:nvSpPr>
          <p:spPr bwMode="auto">
            <a:xfrm>
              <a:off x="1171" y="1544"/>
              <a:ext cx="1" cy="1"/>
            </a:xfrm>
            <a:prstGeom prst="line">
              <a:avLst/>
            </a:prstGeom>
            <a:noFill/>
            <a:ln w="28575">
              <a:solidFill>
                <a:srgbClr val="FFCCFF"/>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9426" name="Line 34">
              <a:extLst>
                <a:ext uri="{FF2B5EF4-FFF2-40B4-BE49-F238E27FC236}">
                  <a16:creationId xmlns:a16="http://schemas.microsoft.com/office/drawing/2014/main" id="{486B1227-FB6A-CFB0-4A0F-B927FA6327AE}"/>
                </a:ext>
              </a:extLst>
            </p:cNvPr>
            <p:cNvSpPr>
              <a:spLocks noChangeShapeType="1"/>
            </p:cNvSpPr>
            <p:nvPr/>
          </p:nvSpPr>
          <p:spPr bwMode="auto">
            <a:xfrm flipV="1">
              <a:off x="1780" y="1544"/>
              <a:ext cx="1" cy="402"/>
            </a:xfrm>
            <a:prstGeom prst="line">
              <a:avLst/>
            </a:prstGeom>
            <a:noFill/>
            <a:ln w="38100">
              <a:solidFill>
                <a:srgbClr val="FFCCFF"/>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9427" name="Freeform 35">
              <a:extLst>
                <a:ext uri="{FF2B5EF4-FFF2-40B4-BE49-F238E27FC236}">
                  <a16:creationId xmlns:a16="http://schemas.microsoft.com/office/drawing/2014/main" id="{3A963B17-D24E-B83C-D2DB-27DD2C2F75DF}"/>
                </a:ext>
              </a:extLst>
            </p:cNvPr>
            <p:cNvSpPr>
              <a:spLocks/>
            </p:cNvSpPr>
            <p:nvPr/>
          </p:nvSpPr>
          <p:spPr bwMode="auto">
            <a:xfrm>
              <a:off x="1666" y="2003"/>
              <a:ext cx="228" cy="57"/>
            </a:xfrm>
            <a:custGeom>
              <a:avLst/>
              <a:gdLst>
                <a:gd name="T0" fmla="*/ 0 w 228"/>
                <a:gd name="T1" fmla="*/ 57 h 57"/>
                <a:gd name="T2" fmla="*/ 5 w 228"/>
                <a:gd name="T3" fmla="*/ 41 h 57"/>
                <a:gd name="T4" fmla="*/ 21 w 228"/>
                <a:gd name="T5" fmla="*/ 24 h 57"/>
                <a:gd name="T6" fmla="*/ 45 w 228"/>
                <a:gd name="T7" fmla="*/ 12 h 57"/>
                <a:gd name="T8" fmla="*/ 78 w 228"/>
                <a:gd name="T9" fmla="*/ 4 h 57"/>
                <a:gd name="T10" fmla="*/ 114 w 228"/>
                <a:gd name="T11" fmla="*/ 0 h 57"/>
                <a:gd name="T12" fmla="*/ 151 w 228"/>
                <a:gd name="T13" fmla="*/ 4 h 57"/>
                <a:gd name="T14" fmla="*/ 179 w 228"/>
                <a:gd name="T15" fmla="*/ 12 h 57"/>
                <a:gd name="T16" fmla="*/ 207 w 228"/>
                <a:gd name="T17" fmla="*/ 24 h 57"/>
                <a:gd name="T18" fmla="*/ 224 w 228"/>
                <a:gd name="T19" fmla="*/ 41 h 57"/>
                <a:gd name="T20" fmla="*/ 228 w 228"/>
                <a:gd name="T21"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8" h="57">
                  <a:moveTo>
                    <a:pt x="0" y="57"/>
                  </a:moveTo>
                  <a:lnTo>
                    <a:pt x="5" y="41"/>
                  </a:lnTo>
                  <a:lnTo>
                    <a:pt x="21" y="24"/>
                  </a:lnTo>
                  <a:lnTo>
                    <a:pt x="45" y="12"/>
                  </a:lnTo>
                  <a:lnTo>
                    <a:pt x="78" y="4"/>
                  </a:lnTo>
                  <a:lnTo>
                    <a:pt x="114" y="0"/>
                  </a:lnTo>
                  <a:lnTo>
                    <a:pt x="151" y="4"/>
                  </a:lnTo>
                  <a:lnTo>
                    <a:pt x="179" y="12"/>
                  </a:lnTo>
                  <a:lnTo>
                    <a:pt x="207" y="24"/>
                  </a:lnTo>
                  <a:lnTo>
                    <a:pt x="224" y="41"/>
                  </a:lnTo>
                  <a:lnTo>
                    <a:pt x="228" y="57"/>
                  </a:lnTo>
                </a:path>
              </a:pathLst>
            </a:custGeom>
            <a:noFill/>
            <a:ln w="57150" cmpd="sng">
              <a:solidFill>
                <a:srgbClr val="66FF6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9428" name="Line 36">
              <a:extLst>
                <a:ext uri="{FF2B5EF4-FFF2-40B4-BE49-F238E27FC236}">
                  <a16:creationId xmlns:a16="http://schemas.microsoft.com/office/drawing/2014/main" id="{EAB5B94F-F457-9D4B-B440-37F0E64C70A3}"/>
                </a:ext>
              </a:extLst>
            </p:cNvPr>
            <p:cNvSpPr>
              <a:spLocks noChangeShapeType="1"/>
            </p:cNvSpPr>
            <p:nvPr/>
          </p:nvSpPr>
          <p:spPr bwMode="auto">
            <a:xfrm>
              <a:off x="1666" y="1946"/>
              <a:ext cx="228" cy="1"/>
            </a:xfrm>
            <a:prstGeom prst="line">
              <a:avLst/>
            </a:prstGeom>
            <a:noFill/>
            <a:ln w="57150">
              <a:solidFill>
                <a:srgbClr val="66FF66"/>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9429" name="Rectangle 37">
              <a:extLst>
                <a:ext uri="{FF2B5EF4-FFF2-40B4-BE49-F238E27FC236}">
                  <a16:creationId xmlns:a16="http://schemas.microsoft.com/office/drawing/2014/main" id="{88D4553F-7DF6-84CB-FA03-21C62D179603}"/>
                </a:ext>
              </a:extLst>
            </p:cNvPr>
            <p:cNvSpPr>
              <a:spLocks noChangeArrowheads="1"/>
            </p:cNvSpPr>
            <p:nvPr/>
          </p:nvSpPr>
          <p:spPr bwMode="auto">
            <a:xfrm>
              <a:off x="1321" y="1894"/>
              <a:ext cx="268"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FFC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Cp</a:t>
              </a:r>
            </a:p>
          </p:txBody>
        </p:sp>
        <p:sp>
          <p:nvSpPr>
            <p:cNvPr id="59430" name="Freeform 38">
              <a:extLst>
                <a:ext uri="{FF2B5EF4-FFF2-40B4-BE49-F238E27FC236}">
                  <a16:creationId xmlns:a16="http://schemas.microsoft.com/office/drawing/2014/main" id="{2B8A680A-F598-8615-F17B-424A713449EF}"/>
                </a:ext>
              </a:extLst>
            </p:cNvPr>
            <p:cNvSpPr>
              <a:spLocks/>
            </p:cNvSpPr>
            <p:nvPr/>
          </p:nvSpPr>
          <p:spPr bwMode="auto">
            <a:xfrm>
              <a:off x="1764" y="1548"/>
              <a:ext cx="264" cy="1"/>
            </a:xfrm>
            <a:custGeom>
              <a:avLst/>
              <a:gdLst>
                <a:gd name="T0" fmla="*/ 0 w 264"/>
                <a:gd name="T1" fmla="*/ 130 w 264"/>
                <a:gd name="T2" fmla="*/ 130 w 264"/>
                <a:gd name="T3" fmla="*/ 130 w 264"/>
                <a:gd name="T4" fmla="*/ 130 w 264"/>
                <a:gd name="T5" fmla="*/ 264 w 264"/>
              </a:gdLst>
              <a:ahLst/>
              <a:cxnLst>
                <a:cxn ang="0">
                  <a:pos x="T0" y="0"/>
                </a:cxn>
                <a:cxn ang="0">
                  <a:pos x="T1" y="0"/>
                </a:cxn>
                <a:cxn ang="0">
                  <a:pos x="T2" y="0"/>
                </a:cxn>
                <a:cxn ang="0">
                  <a:pos x="T3" y="0"/>
                </a:cxn>
                <a:cxn ang="0">
                  <a:pos x="T4" y="0"/>
                </a:cxn>
                <a:cxn ang="0">
                  <a:pos x="T5" y="0"/>
                </a:cxn>
              </a:cxnLst>
              <a:rect l="0" t="0" r="r" b="b"/>
              <a:pathLst>
                <a:path w="264">
                  <a:moveTo>
                    <a:pt x="0" y="0"/>
                  </a:moveTo>
                  <a:lnTo>
                    <a:pt x="130" y="0"/>
                  </a:lnTo>
                  <a:lnTo>
                    <a:pt x="130" y="0"/>
                  </a:lnTo>
                  <a:lnTo>
                    <a:pt x="130" y="0"/>
                  </a:lnTo>
                  <a:lnTo>
                    <a:pt x="130" y="0"/>
                  </a:lnTo>
                  <a:lnTo>
                    <a:pt x="264" y="0"/>
                  </a:lnTo>
                </a:path>
              </a:pathLst>
            </a:custGeom>
            <a:noFill/>
            <a:ln w="38100" cmpd="sng">
              <a:solidFill>
                <a:srgbClr val="FFCC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9432" name="Line 40">
              <a:extLst>
                <a:ext uri="{FF2B5EF4-FFF2-40B4-BE49-F238E27FC236}">
                  <a16:creationId xmlns:a16="http://schemas.microsoft.com/office/drawing/2014/main" id="{351D7281-312D-42CF-B570-6B7320411210}"/>
                </a:ext>
              </a:extLst>
            </p:cNvPr>
            <p:cNvSpPr>
              <a:spLocks noChangeShapeType="1"/>
            </p:cNvSpPr>
            <p:nvPr/>
          </p:nvSpPr>
          <p:spPr bwMode="auto">
            <a:xfrm>
              <a:off x="2316" y="1560"/>
              <a:ext cx="1" cy="228"/>
            </a:xfrm>
            <a:prstGeom prst="line">
              <a:avLst/>
            </a:prstGeom>
            <a:noFill/>
            <a:ln w="38100">
              <a:solidFill>
                <a:srgbClr val="FFCCFF"/>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9433" name="Freeform 41">
              <a:extLst>
                <a:ext uri="{FF2B5EF4-FFF2-40B4-BE49-F238E27FC236}">
                  <a16:creationId xmlns:a16="http://schemas.microsoft.com/office/drawing/2014/main" id="{4A5BD05B-8910-A69A-32B4-5940A4D7C94A}"/>
                </a:ext>
              </a:extLst>
            </p:cNvPr>
            <p:cNvSpPr>
              <a:spLocks/>
            </p:cNvSpPr>
            <p:nvPr/>
          </p:nvSpPr>
          <p:spPr bwMode="auto">
            <a:xfrm>
              <a:off x="2239" y="1788"/>
              <a:ext cx="150" cy="459"/>
            </a:xfrm>
            <a:custGeom>
              <a:avLst/>
              <a:gdLst>
                <a:gd name="T0" fmla="*/ 77 w 150"/>
                <a:gd name="T1" fmla="*/ 0 h 459"/>
                <a:gd name="T2" fmla="*/ 150 w 150"/>
                <a:gd name="T3" fmla="*/ 36 h 459"/>
                <a:gd name="T4" fmla="*/ 0 w 150"/>
                <a:gd name="T5" fmla="*/ 114 h 459"/>
                <a:gd name="T6" fmla="*/ 150 w 150"/>
                <a:gd name="T7" fmla="*/ 191 h 459"/>
                <a:gd name="T8" fmla="*/ 0 w 150"/>
                <a:gd name="T9" fmla="*/ 268 h 459"/>
                <a:gd name="T10" fmla="*/ 150 w 150"/>
                <a:gd name="T11" fmla="*/ 341 h 459"/>
                <a:gd name="T12" fmla="*/ 0 w 150"/>
                <a:gd name="T13" fmla="*/ 418 h 459"/>
                <a:gd name="T14" fmla="*/ 77 w 150"/>
                <a:gd name="T15" fmla="*/ 459 h 4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0" h="459">
                  <a:moveTo>
                    <a:pt x="77" y="0"/>
                  </a:moveTo>
                  <a:lnTo>
                    <a:pt x="150" y="36"/>
                  </a:lnTo>
                  <a:lnTo>
                    <a:pt x="0" y="114"/>
                  </a:lnTo>
                  <a:lnTo>
                    <a:pt x="150" y="191"/>
                  </a:lnTo>
                  <a:lnTo>
                    <a:pt x="0" y="268"/>
                  </a:lnTo>
                  <a:lnTo>
                    <a:pt x="150" y="341"/>
                  </a:lnTo>
                  <a:lnTo>
                    <a:pt x="0" y="418"/>
                  </a:lnTo>
                  <a:lnTo>
                    <a:pt x="77" y="459"/>
                  </a:lnTo>
                </a:path>
              </a:pathLst>
            </a:custGeom>
            <a:noFill/>
            <a:ln w="28575" cmpd="sng">
              <a:solidFill>
                <a:srgbClr val="FF99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9439" name="Line 47">
              <a:extLst>
                <a:ext uri="{FF2B5EF4-FFF2-40B4-BE49-F238E27FC236}">
                  <a16:creationId xmlns:a16="http://schemas.microsoft.com/office/drawing/2014/main" id="{F8054A1A-4D6B-AA1F-62D9-6BE457107239}"/>
                </a:ext>
              </a:extLst>
            </p:cNvPr>
            <p:cNvSpPr>
              <a:spLocks noChangeShapeType="1"/>
            </p:cNvSpPr>
            <p:nvPr/>
          </p:nvSpPr>
          <p:spPr bwMode="auto">
            <a:xfrm>
              <a:off x="2697" y="1548"/>
              <a:ext cx="1" cy="114"/>
            </a:xfrm>
            <a:prstGeom prst="line">
              <a:avLst/>
            </a:prstGeom>
            <a:noFill/>
            <a:ln w="28575">
              <a:solidFill>
                <a:srgbClr val="FFCCFF"/>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9397" name="Freeform 5">
              <a:extLst>
                <a:ext uri="{FF2B5EF4-FFF2-40B4-BE49-F238E27FC236}">
                  <a16:creationId xmlns:a16="http://schemas.microsoft.com/office/drawing/2014/main" id="{62CFD4A9-4EB9-CA93-0984-5F0989CA575E}"/>
                </a:ext>
              </a:extLst>
            </p:cNvPr>
            <p:cNvSpPr>
              <a:spLocks/>
            </p:cNvSpPr>
            <p:nvPr/>
          </p:nvSpPr>
          <p:spPr bwMode="auto">
            <a:xfrm>
              <a:off x="3416" y="1548"/>
              <a:ext cx="345" cy="914"/>
            </a:xfrm>
            <a:custGeom>
              <a:avLst/>
              <a:gdLst>
                <a:gd name="T0" fmla="*/ 345 w 345"/>
                <a:gd name="T1" fmla="*/ 0 h 914"/>
                <a:gd name="T2" fmla="*/ 117 w 345"/>
                <a:gd name="T3" fmla="*/ 0 h 914"/>
                <a:gd name="T4" fmla="*/ 81 w 345"/>
                <a:gd name="T5" fmla="*/ 8 h 914"/>
                <a:gd name="T6" fmla="*/ 48 w 345"/>
                <a:gd name="T7" fmla="*/ 24 h 914"/>
                <a:gd name="T8" fmla="*/ 24 w 345"/>
                <a:gd name="T9" fmla="*/ 49 h 914"/>
                <a:gd name="T10" fmla="*/ 8 w 345"/>
                <a:gd name="T11" fmla="*/ 81 h 914"/>
                <a:gd name="T12" fmla="*/ 0 w 345"/>
                <a:gd name="T13" fmla="*/ 118 h 914"/>
                <a:gd name="T14" fmla="*/ 8 w 345"/>
                <a:gd name="T15" fmla="*/ 150 h 914"/>
                <a:gd name="T16" fmla="*/ 24 w 345"/>
                <a:gd name="T17" fmla="*/ 183 h 914"/>
                <a:gd name="T18" fmla="*/ 48 w 345"/>
                <a:gd name="T19" fmla="*/ 207 h 914"/>
                <a:gd name="T20" fmla="*/ 81 w 345"/>
                <a:gd name="T21" fmla="*/ 224 h 914"/>
                <a:gd name="T22" fmla="*/ 117 w 345"/>
                <a:gd name="T23" fmla="*/ 232 h 914"/>
                <a:gd name="T24" fmla="*/ 81 w 345"/>
                <a:gd name="T25" fmla="*/ 236 h 914"/>
                <a:gd name="T26" fmla="*/ 48 w 345"/>
                <a:gd name="T27" fmla="*/ 252 h 914"/>
                <a:gd name="T28" fmla="*/ 24 w 345"/>
                <a:gd name="T29" fmla="*/ 276 h 914"/>
                <a:gd name="T30" fmla="*/ 8 w 345"/>
                <a:gd name="T31" fmla="*/ 309 h 914"/>
                <a:gd name="T32" fmla="*/ 0 w 345"/>
                <a:gd name="T33" fmla="*/ 345 h 914"/>
                <a:gd name="T34" fmla="*/ 8 w 345"/>
                <a:gd name="T35" fmla="*/ 382 h 914"/>
                <a:gd name="T36" fmla="*/ 24 w 345"/>
                <a:gd name="T37" fmla="*/ 410 h 914"/>
                <a:gd name="T38" fmla="*/ 48 w 345"/>
                <a:gd name="T39" fmla="*/ 439 h 914"/>
                <a:gd name="T40" fmla="*/ 81 w 345"/>
                <a:gd name="T41" fmla="*/ 455 h 914"/>
                <a:gd name="T42" fmla="*/ 117 w 345"/>
                <a:gd name="T43" fmla="*/ 459 h 914"/>
                <a:gd name="T44" fmla="*/ 81 w 345"/>
                <a:gd name="T45" fmla="*/ 463 h 914"/>
                <a:gd name="T46" fmla="*/ 48 w 345"/>
                <a:gd name="T47" fmla="*/ 479 h 914"/>
                <a:gd name="T48" fmla="*/ 24 w 345"/>
                <a:gd name="T49" fmla="*/ 508 h 914"/>
                <a:gd name="T50" fmla="*/ 8 w 345"/>
                <a:gd name="T51" fmla="*/ 536 h 914"/>
                <a:gd name="T52" fmla="*/ 0 w 345"/>
                <a:gd name="T53" fmla="*/ 573 h 914"/>
                <a:gd name="T54" fmla="*/ 8 w 345"/>
                <a:gd name="T55" fmla="*/ 609 h 914"/>
                <a:gd name="T56" fmla="*/ 24 w 345"/>
                <a:gd name="T57" fmla="*/ 642 h 914"/>
                <a:gd name="T58" fmla="*/ 48 w 345"/>
                <a:gd name="T59" fmla="*/ 666 h 914"/>
                <a:gd name="T60" fmla="*/ 81 w 345"/>
                <a:gd name="T61" fmla="*/ 683 h 914"/>
                <a:gd name="T62" fmla="*/ 117 w 345"/>
                <a:gd name="T63" fmla="*/ 687 h 914"/>
                <a:gd name="T64" fmla="*/ 81 w 345"/>
                <a:gd name="T65" fmla="*/ 695 h 914"/>
                <a:gd name="T66" fmla="*/ 48 w 345"/>
                <a:gd name="T67" fmla="*/ 711 h 914"/>
                <a:gd name="T68" fmla="*/ 24 w 345"/>
                <a:gd name="T69" fmla="*/ 735 h 914"/>
                <a:gd name="T70" fmla="*/ 8 w 345"/>
                <a:gd name="T71" fmla="*/ 768 h 914"/>
                <a:gd name="T72" fmla="*/ 0 w 345"/>
                <a:gd name="T73" fmla="*/ 800 h 914"/>
                <a:gd name="T74" fmla="*/ 8 w 345"/>
                <a:gd name="T75" fmla="*/ 837 h 914"/>
                <a:gd name="T76" fmla="*/ 24 w 345"/>
                <a:gd name="T77" fmla="*/ 869 h 914"/>
                <a:gd name="T78" fmla="*/ 48 w 345"/>
                <a:gd name="T79" fmla="*/ 894 h 914"/>
                <a:gd name="T80" fmla="*/ 81 w 345"/>
                <a:gd name="T81" fmla="*/ 910 h 914"/>
                <a:gd name="T82" fmla="*/ 117 w 345"/>
                <a:gd name="T83" fmla="*/ 914 h 914"/>
                <a:gd name="T84" fmla="*/ 345 w 345"/>
                <a:gd name="T85" fmla="*/ 914 h 9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45" h="914">
                  <a:moveTo>
                    <a:pt x="345" y="0"/>
                  </a:moveTo>
                  <a:lnTo>
                    <a:pt x="117" y="0"/>
                  </a:lnTo>
                  <a:lnTo>
                    <a:pt x="81" y="8"/>
                  </a:lnTo>
                  <a:lnTo>
                    <a:pt x="48" y="24"/>
                  </a:lnTo>
                  <a:lnTo>
                    <a:pt x="24" y="49"/>
                  </a:lnTo>
                  <a:lnTo>
                    <a:pt x="8" y="81"/>
                  </a:lnTo>
                  <a:lnTo>
                    <a:pt x="0" y="118"/>
                  </a:lnTo>
                  <a:lnTo>
                    <a:pt x="8" y="150"/>
                  </a:lnTo>
                  <a:lnTo>
                    <a:pt x="24" y="183"/>
                  </a:lnTo>
                  <a:lnTo>
                    <a:pt x="48" y="207"/>
                  </a:lnTo>
                  <a:lnTo>
                    <a:pt x="81" y="224"/>
                  </a:lnTo>
                  <a:lnTo>
                    <a:pt x="117" y="232"/>
                  </a:lnTo>
                  <a:lnTo>
                    <a:pt x="81" y="236"/>
                  </a:lnTo>
                  <a:lnTo>
                    <a:pt x="48" y="252"/>
                  </a:lnTo>
                  <a:lnTo>
                    <a:pt x="24" y="276"/>
                  </a:lnTo>
                  <a:lnTo>
                    <a:pt x="8" y="309"/>
                  </a:lnTo>
                  <a:lnTo>
                    <a:pt x="0" y="345"/>
                  </a:lnTo>
                  <a:lnTo>
                    <a:pt x="8" y="382"/>
                  </a:lnTo>
                  <a:lnTo>
                    <a:pt x="24" y="410"/>
                  </a:lnTo>
                  <a:lnTo>
                    <a:pt x="48" y="439"/>
                  </a:lnTo>
                  <a:lnTo>
                    <a:pt x="81" y="455"/>
                  </a:lnTo>
                  <a:lnTo>
                    <a:pt x="117" y="459"/>
                  </a:lnTo>
                  <a:lnTo>
                    <a:pt x="81" y="463"/>
                  </a:lnTo>
                  <a:lnTo>
                    <a:pt x="48" y="479"/>
                  </a:lnTo>
                  <a:lnTo>
                    <a:pt x="24" y="508"/>
                  </a:lnTo>
                  <a:lnTo>
                    <a:pt x="8" y="536"/>
                  </a:lnTo>
                  <a:lnTo>
                    <a:pt x="0" y="573"/>
                  </a:lnTo>
                  <a:lnTo>
                    <a:pt x="8" y="609"/>
                  </a:lnTo>
                  <a:lnTo>
                    <a:pt x="24" y="642"/>
                  </a:lnTo>
                  <a:lnTo>
                    <a:pt x="48" y="666"/>
                  </a:lnTo>
                  <a:lnTo>
                    <a:pt x="81" y="683"/>
                  </a:lnTo>
                  <a:lnTo>
                    <a:pt x="117" y="687"/>
                  </a:lnTo>
                  <a:lnTo>
                    <a:pt x="81" y="695"/>
                  </a:lnTo>
                  <a:lnTo>
                    <a:pt x="48" y="711"/>
                  </a:lnTo>
                  <a:lnTo>
                    <a:pt x="24" y="735"/>
                  </a:lnTo>
                  <a:lnTo>
                    <a:pt x="8" y="768"/>
                  </a:lnTo>
                  <a:lnTo>
                    <a:pt x="0" y="800"/>
                  </a:lnTo>
                  <a:lnTo>
                    <a:pt x="8" y="837"/>
                  </a:lnTo>
                  <a:lnTo>
                    <a:pt x="24" y="869"/>
                  </a:lnTo>
                  <a:lnTo>
                    <a:pt x="48" y="894"/>
                  </a:lnTo>
                  <a:lnTo>
                    <a:pt x="81" y="910"/>
                  </a:lnTo>
                  <a:lnTo>
                    <a:pt x="117" y="914"/>
                  </a:lnTo>
                  <a:lnTo>
                    <a:pt x="345" y="914"/>
                  </a:lnTo>
                </a:path>
              </a:pathLst>
            </a:custGeom>
            <a:noFill/>
            <a:ln w="38100" cmpd="sng">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9398" name="Freeform 6">
              <a:extLst>
                <a:ext uri="{FF2B5EF4-FFF2-40B4-BE49-F238E27FC236}">
                  <a16:creationId xmlns:a16="http://schemas.microsoft.com/office/drawing/2014/main" id="{7EE88890-52D8-6866-962B-E8E334F7123B}"/>
                </a:ext>
              </a:extLst>
            </p:cNvPr>
            <p:cNvSpPr>
              <a:spLocks/>
            </p:cNvSpPr>
            <p:nvPr/>
          </p:nvSpPr>
          <p:spPr bwMode="auto">
            <a:xfrm>
              <a:off x="2847" y="1548"/>
              <a:ext cx="341" cy="914"/>
            </a:xfrm>
            <a:custGeom>
              <a:avLst/>
              <a:gdLst>
                <a:gd name="T0" fmla="*/ 0 w 341"/>
                <a:gd name="T1" fmla="*/ 0 h 914"/>
                <a:gd name="T2" fmla="*/ 228 w 341"/>
                <a:gd name="T3" fmla="*/ 0 h 914"/>
                <a:gd name="T4" fmla="*/ 264 w 341"/>
                <a:gd name="T5" fmla="*/ 8 h 914"/>
                <a:gd name="T6" fmla="*/ 297 w 341"/>
                <a:gd name="T7" fmla="*/ 24 h 914"/>
                <a:gd name="T8" fmla="*/ 321 w 341"/>
                <a:gd name="T9" fmla="*/ 49 h 914"/>
                <a:gd name="T10" fmla="*/ 337 w 341"/>
                <a:gd name="T11" fmla="*/ 81 h 914"/>
                <a:gd name="T12" fmla="*/ 341 w 341"/>
                <a:gd name="T13" fmla="*/ 118 h 914"/>
                <a:gd name="T14" fmla="*/ 337 w 341"/>
                <a:gd name="T15" fmla="*/ 150 h 914"/>
                <a:gd name="T16" fmla="*/ 321 w 341"/>
                <a:gd name="T17" fmla="*/ 183 h 914"/>
                <a:gd name="T18" fmla="*/ 297 w 341"/>
                <a:gd name="T19" fmla="*/ 207 h 914"/>
                <a:gd name="T20" fmla="*/ 264 w 341"/>
                <a:gd name="T21" fmla="*/ 224 h 914"/>
                <a:gd name="T22" fmla="*/ 228 w 341"/>
                <a:gd name="T23" fmla="*/ 232 h 914"/>
                <a:gd name="T24" fmla="*/ 264 w 341"/>
                <a:gd name="T25" fmla="*/ 236 h 914"/>
                <a:gd name="T26" fmla="*/ 297 w 341"/>
                <a:gd name="T27" fmla="*/ 252 h 914"/>
                <a:gd name="T28" fmla="*/ 321 w 341"/>
                <a:gd name="T29" fmla="*/ 276 h 914"/>
                <a:gd name="T30" fmla="*/ 337 w 341"/>
                <a:gd name="T31" fmla="*/ 309 h 914"/>
                <a:gd name="T32" fmla="*/ 341 w 341"/>
                <a:gd name="T33" fmla="*/ 345 h 914"/>
                <a:gd name="T34" fmla="*/ 337 w 341"/>
                <a:gd name="T35" fmla="*/ 382 h 914"/>
                <a:gd name="T36" fmla="*/ 321 w 341"/>
                <a:gd name="T37" fmla="*/ 410 h 914"/>
                <a:gd name="T38" fmla="*/ 297 w 341"/>
                <a:gd name="T39" fmla="*/ 439 h 914"/>
                <a:gd name="T40" fmla="*/ 264 w 341"/>
                <a:gd name="T41" fmla="*/ 455 h 914"/>
                <a:gd name="T42" fmla="*/ 228 w 341"/>
                <a:gd name="T43" fmla="*/ 459 h 914"/>
                <a:gd name="T44" fmla="*/ 264 w 341"/>
                <a:gd name="T45" fmla="*/ 463 h 914"/>
                <a:gd name="T46" fmla="*/ 297 w 341"/>
                <a:gd name="T47" fmla="*/ 479 h 914"/>
                <a:gd name="T48" fmla="*/ 321 w 341"/>
                <a:gd name="T49" fmla="*/ 508 h 914"/>
                <a:gd name="T50" fmla="*/ 337 w 341"/>
                <a:gd name="T51" fmla="*/ 536 h 914"/>
                <a:gd name="T52" fmla="*/ 341 w 341"/>
                <a:gd name="T53" fmla="*/ 573 h 914"/>
                <a:gd name="T54" fmla="*/ 337 w 341"/>
                <a:gd name="T55" fmla="*/ 609 h 914"/>
                <a:gd name="T56" fmla="*/ 321 w 341"/>
                <a:gd name="T57" fmla="*/ 642 h 914"/>
                <a:gd name="T58" fmla="*/ 297 w 341"/>
                <a:gd name="T59" fmla="*/ 666 h 914"/>
                <a:gd name="T60" fmla="*/ 264 w 341"/>
                <a:gd name="T61" fmla="*/ 683 h 914"/>
                <a:gd name="T62" fmla="*/ 228 w 341"/>
                <a:gd name="T63" fmla="*/ 687 h 914"/>
                <a:gd name="T64" fmla="*/ 264 w 341"/>
                <a:gd name="T65" fmla="*/ 695 h 914"/>
                <a:gd name="T66" fmla="*/ 297 w 341"/>
                <a:gd name="T67" fmla="*/ 711 h 914"/>
                <a:gd name="T68" fmla="*/ 321 w 341"/>
                <a:gd name="T69" fmla="*/ 735 h 914"/>
                <a:gd name="T70" fmla="*/ 337 w 341"/>
                <a:gd name="T71" fmla="*/ 768 h 914"/>
                <a:gd name="T72" fmla="*/ 341 w 341"/>
                <a:gd name="T73" fmla="*/ 800 h 914"/>
                <a:gd name="T74" fmla="*/ 337 w 341"/>
                <a:gd name="T75" fmla="*/ 837 h 914"/>
                <a:gd name="T76" fmla="*/ 321 w 341"/>
                <a:gd name="T77" fmla="*/ 869 h 914"/>
                <a:gd name="T78" fmla="*/ 297 w 341"/>
                <a:gd name="T79" fmla="*/ 894 h 914"/>
                <a:gd name="T80" fmla="*/ 264 w 341"/>
                <a:gd name="T81" fmla="*/ 910 h 914"/>
                <a:gd name="T82" fmla="*/ 228 w 341"/>
                <a:gd name="T83" fmla="*/ 914 h 914"/>
                <a:gd name="T84" fmla="*/ 0 w 341"/>
                <a:gd name="T85" fmla="*/ 914 h 9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41" h="914">
                  <a:moveTo>
                    <a:pt x="0" y="0"/>
                  </a:moveTo>
                  <a:lnTo>
                    <a:pt x="228" y="0"/>
                  </a:lnTo>
                  <a:lnTo>
                    <a:pt x="264" y="8"/>
                  </a:lnTo>
                  <a:lnTo>
                    <a:pt x="297" y="24"/>
                  </a:lnTo>
                  <a:lnTo>
                    <a:pt x="321" y="49"/>
                  </a:lnTo>
                  <a:lnTo>
                    <a:pt x="337" y="81"/>
                  </a:lnTo>
                  <a:lnTo>
                    <a:pt x="341" y="118"/>
                  </a:lnTo>
                  <a:lnTo>
                    <a:pt x="337" y="150"/>
                  </a:lnTo>
                  <a:lnTo>
                    <a:pt x="321" y="183"/>
                  </a:lnTo>
                  <a:lnTo>
                    <a:pt x="297" y="207"/>
                  </a:lnTo>
                  <a:lnTo>
                    <a:pt x="264" y="224"/>
                  </a:lnTo>
                  <a:lnTo>
                    <a:pt x="228" y="232"/>
                  </a:lnTo>
                  <a:lnTo>
                    <a:pt x="264" y="236"/>
                  </a:lnTo>
                  <a:lnTo>
                    <a:pt x="297" y="252"/>
                  </a:lnTo>
                  <a:lnTo>
                    <a:pt x="321" y="276"/>
                  </a:lnTo>
                  <a:lnTo>
                    <a:pt x="337" y="309"/>
                  </a:lnTo>
                  <a:lnTo>
                    <a:pt x="341" y="345"/>
                  </a:lnTo>
                  <a:lnTo>
                    <a:pt x="337" y="382"/>
                  </a:lnTo>
                  <a:lnTo>
                    <a:pt x="321" y="410"/>
                  </a:lnTo>
                  <a:lnTo>
                    <a:pt x="297" y="439"/>
                  </a:lnTo>
                  <a:lnTo>
                    <a:pt x="264" y="455"/>
                  </a:lnTo>
                  <a:lnTo>
                    <a:pt x="228" y="459"/>
                  </a:lnTo>
                  <a:lnTo>
                    <a:pt x="264" y="463"/>
                  </a:lnTo>
                  <a:lnTo>
                    <a:pt x="297" y="479"/>
                  </a:lnTo>
                  <a:lnTo>
                    <a:pt x="321" y="508"/>
                  </a:lnTo>
                  <a:lnTo>
                    <a:pt x="337" y="536"/>
                  </a:lnTo>
                  <a:lnTo>
                    <a:pt x="341" y="573"/>
                  </a:lnTo>
                  <a:lnTo>
                    <a:pt x="337" y="609"/>
                  </a:lnTo>
                  <a:lnTo>
                    <a:pt x="321" y="642"/>
                  </a:lnTo>
                  <a:lnTo>
                    <a:pt x="297" y="666"/>
                  </a:lnTo>
                  <a:lnTo>
                    <a:pt x="264" y="683"/>
                  </a:lnTo>
                  <a:lnTo>
                    <a:pt x="228" y="687"/>
                  </a:lnTo>
                  <a:lnTo>
                    <a:pt x="264" y="695"/>
                  </a:lnTo>
                  <a:lnTo>
                    <a:pt x="297" y="711"/>
                  </a:lnTo>
                  <a:lnTo>
                    <a:pt x="321" y="735"/>
                  </a:lnTo>
                  <a:lnTo>
                    <a:pt x="337" y="768"/>
                  </a:lnTo>
                  <a:lnTo>
                    <a:pt x="341" y="800"/>
                  </a:lnTo>
                  <a:lnTo>
                    <a:pt x="337" y="837"/>
                  </a:lnTo>
                  <a:lnTo>
                    <a:pt x="321" y="869"/>
                  </a:lnTo>
                  <a:lnTo>
                    <a:pt x="297" y="894"/>
                  </a:lnTo>
                  <a:lnTo>
                    <a:pt x="264" y="910"/>
                  </a:lnTo>
                  <a:lnTo>
                    <a:pt x="228" y="914"/>
                  </a:lnTo>
                  <a:lnTo>
                    <a:pt x="0" y="914"/>
                  </a:lnTo>
                </a:path>
              </a:pathLst>
            </a:custGeom>
            <a:noFill/>
            <a:ln w="38100" cmpd="sng">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9399" name="Line 7">
              <a:extLst>
                <a:ext uri="{FF2B5EF4-FFF2-40B4-BE49-F238E27FC236}">
                  <a16:creationId xmlns:a16="http://schemas.microsoft.com/office/drawing/2014/main" id="{38843C61-454D-D37B-405B-827CA301DAE4}"/>
                </a:ext>
              </a:extLst>
            </p:cNvPr>
            <p:cNvSpPr>
              <a:spLocks noChangeShapeType="1"/>
            </p:cNvSpPr>
            <p:nvPr/>
          </p:nvSpPr>
          <p:spPr bwMode="auto">
            <a:xfrm>
              <a:off x="563" y="2462"/>
              <a:ext cx="2284" cy="1"/>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9402" name="Freeform 10">
              <a:extLst>
                <a:ext uri="{FF2B5EF4-FFF2-40B4-BE49-F238E27FC236}">
                  <a16:creationId xmlns:a16="http://schemas.microsoft.com/office/drawing/2014/main" id="{BDCEAEC4-FE4C-8CF1-EFAA-527B64A99B71}"/>
                </a:ext>
              </a:extLst>
            </p:cNvPr>
            <p:cNvSpPr>
              <a:spLocks/>
            </p:cNvSpPr>
            <p:nvPr/>
          </p:nvSpPr>
          <p:spPr bwMode="auto">
            <a:xfrm>
              <a:off x="3736" y="1475"/>
              <a:ext cx="455" cy="150"/>
            </a:xfrm>
            <a:custGeom>
              <a:avLst/>
              <a:gdLst>
                <a:gd name="T0" fmla="*/ 0 w 455"/>
                <a:gd name="T1" fmla="*/ 73 h 150"/>
                <a:gd name="T2" fmla="*/ 37 w 455"/>
                <a:gd name="T3" fmla="*/ 0 h 150"/>
                <a:gd name="T4" fmla="*/ 114 w 455"/>
                <a:gd name="T5" fmla="*/ 150 h 150"/>
                <a:gd name="T6" fmla="*/ 191 w 455"/>
                <a:gd name="T7" fmla="*/ 0 h 150"/>
                <a:gd name="T8" fmla="*/ 264 w 455"/>
                <a:gd name="T9" fmla="*/ 150 h 150"/>
                <a:gd name="T10" fmla="*/ 341 w 455"/>
                <a:gd name="T11" fmla="*/ 0 h 150"/>
                <a:gd name="T12" fmla="*/ 418 w 455"/>
                <a:gd name="T13" fmla="*/ 150 h 150"/>
                <a:gd name="T14" fmla="*/ 455 w 455"/>
                <a:gd name="T15" fmla="*/ 73 h 1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5" h="150">
                  <a:moveTo>
                    <a:pt x="0" y="73"/>
                  </a:moveTo>
                  <a:lnTo>
                    <a:pt x="37" y="0"/>
                  </a:lnTo>
                  <a:lnTo>
                    <a:pt x="114" y="150"/>
                  </a:lnTo>
                  <a:lnTo>
                    <a:pt x="191" y="0"/>
                  </a:lnTo>
                  <a:lnTo>
                    <a:pt x="264" y="150"/>
                  </a:lnTo>
                  <a:lnTo>
                    <a:pt x="341" y="0"/>
                  </a:lnTo>
                  <a:lnTo>
                    <a:pt x="418" y="150"/>
                  </a:lnTo>
                  <a:lnTo>
                    <a:pt x="455" y="73"/>
                  </a:lnTo>
                </a:path>
              </a:pathLst>
            </a:custGeom>
            <a:noFill/>
            <a:ln w="38100" cmpd="sng">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9405" name="Freeform 13">
              <a:extLst>
                <a:ext uri="{FF2B5EF4-FFF2-40B4-BE49-F238E27FC236}">
                  <a16:creationId xmlns:a16="http://schemas.microsoft.com/office/drawing/2014/main" id="{4384B3E8-1408-EFC2-6333-FD6ECE28B6E7}"/>
                </a:ext>
              </a:extLst>
            </p:cNvPr>
            <p:cNvSpPr>
              <a:spLocks/>
            </p:cNvSpPr>
            <p:nvPr/>
          </p:nvSpPr>
          <p:spPr bwMode="auto">
            <a:xfrm>
              <a:off x="4239" y="1475"/>
              <a:ext cx="609" cy="73"/>
            </a:xfrm>
            <a:custGeom>
              <a:avLst/>
              <a:gdLst>
                <a:gd name="T0" fmla="*/ 0 w 609"/>
                <a:gd name="T1" fmla="*/ 73 h 73"/>
                <a:gd name="T2" fmla="*/ 9 w 609"/>
                <a:gd name="T3" fmla="*/ 45 h 73"/>
                <a:gd name="T4" fmla="*/ 25 w 609"/>
                <a:gd name="T5" fmla="*/ 20 h 73"/>
                <a:gd name="T6" fmla="*/ 49 w 609"/>
                <a:gd name="T7" fmla="*/ 4 h 73"/>
                <a:gd name="T8" fmla="*/ 78 w 609"/>
                <a:gd name="T9" fmla="*/ 0 h 73"/>
                <a:gd name="T10" fmla="*/ 106 w 609"/>
                <a:gd name="T11" fmla="*/ 4 h 73"/>
                <a:gd name="T12" fmla="*/ 130 w 609"/>
                <a:gd name="T13" fmla="*/ 20 h 73"/>
                <a:gd name="T14" fmla="*/ 147 w 609"/>
                <a:gd name="T15" fmla="*/ 45 h 73"/>
                <a:gd name="T16" fmla="*/ 155 w 609"/>
                <a:gd name="T17" fmla="*/ 73 h 73"/>
                <a:gd name="T18" fmla="*/ 159 w 609"/>
                <a:gd name="T19" fmla="*/ 45 h 73"/>
                <a:gd name="T20" fmla="*/ 175 w 609"/>
                <a:gd name="T21" fmla="*/ 20 h 73"/>
                <a:gd name="T22" fmla="*/ 199 w 609"/>
                <a:gd name="T23" fmla="*/ 4 h 73"/>
                <a:gd name="T24" fmla="*/ 232 w 609"/>
                <a:gd name="T25" fmla="*/ 0 h 73"/>
                <a:gd name="T26" fmla="*/ 260 w 609"/>
                <a:gd name="T27" fmla="*/ 4 h 73"/>
                <a:gd name="T28" fmla="*/ 285 w 609"/>
                <a:gd name="T29" fmla="*/ 20 h 73"/>
                <a:gd name="T30" fmla="*/ 301 w 609"/>
                <a:gd name="T31" fmla="*/ 45 h 73"/>
                <a:gd name="T32" fmla="*/ 305 w 609"/>
                <a:gd name="T33" fmla="*/ 73 h 73"/>
                <a:gd name="T34" fmla="*/ 313 w 609"/>
                <a:gd name="T35" fmla="*/ 45 h 73"/>
                <a:gd name="T36" fmla="*/ 329 w 609"/>
                <a:gd name="T37" fmla="*/ 20 h 73"/>
                <a:gd name="T38" fmla="*/ 354 w 609"/>
                <a:gd name="T39" fmla="*/ 4 h 73"/>
                <a:gd name="T40" fmla="*/ 382 w 609"/>
                <a:gd name="T41" fmla="*/ 0 h 73"/>
                <a:gd name="T42" fmla="*/ 410 w 609"/>
                <a:gd name="T43" fmla="*/ 4 h 73"/>
                <a:gd name="T44" fmla="*/ 435 w 609"/>
                <a:gd name="T45" fmla="*/ 20 h 73"/>
                <a:gd name="T46" fmla="*/ 451 w 609"/>
                <a:gd name="T47" fmla="*/ 45 h 73"/>
                <a:gd name="T48" fmla="*/ 459 w 609"/>
                <a:gd name="T49" fmla="*/ 73 h 73"/>
                <a:gd name="T50" fmla="*/ 463 w 609"/>
                <a:gd name="T51" fmla="*/ 45 h 73"/>
                <a:gd name="T52" fmla="*/ 479 w 609"/>
                <a:gd name="T53" fmla="*/ 20 h 73"/>
                <a:gd name="T54" fmla="*/ 504 w 609"/>
                <a:gd name="T55" fmla="*/ 4 h 73"/>
                <a:gd name="T56" fmla="*/ 536 w 609"/>
                <a:gd name="T57" fmla="*/ 0 h 73"/>
                <a:gd name="T58" fmla="*/ 565 w 609"/>
                <a:gd name="T59" fmla="*/ 4 h 73"/>
                <a:gd name="T60" fmla="*/ 589 w 609"/>
                <a:gd name="T61" fmla="*/ 20 h 73"/>
                <a:gd name="T62" fmla="*/ 605 w 609"/>
                <a:gd name="T63" fmla="*/ 45 h 73"/>
                <a:gd name="T64" fmla="*/ 609 w 609"/>
                <a:gd name="T65" fmla="*/ 7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09" h="73">
                  <a:moveTo>
                    <a:pt x="0" y="73"/>
                  </a:moveTo>
                  <a:lnTo>
                    <a:pt x="9" y="45"/>
                  </a:lnTo>
                  <a:lnTo>
                    <a:pt x="25" y="20"/>
                  </a:lnTo>
                  <a:lnTo>
                    <a:pt x="49" y="4"/>
                  </a:lnTo>
                  <a:lnTo>
                    <a:pt x="78" y="0"/>
                  </a:lnTo>
                  <a:lnTo>
                    <a:pt x="106" y="4"/>
                  </a:lnTo>
                  <a:lnTo>
                    <a:pt x="130" y="20"/>
                  </a:lnTo>
                  <a:lnTo>
                    <a:pt x="147" y="45"/>
                  </a:lnTo>
                  <a:lnTo>
                    <a:pt x="155" y="73"/>
                  </a:lnTo>
                  <a:lnTo>
                    <a:pt x="159" y="45"/>
                  </a:lnTo>
                  <a:lnTo>
                    <a:pt x="175" y="20"/>
                  </a:lnTo>
                  <a:lnTo>
                    <a:pt x="199" y="4"/>
                  </a:lnTo>
                  <a:lnTo>
                    <a:pt x="232" y="0"/>
                  </a:lnTo>
                  <a:lnTo>
                    <a:pt x="260" y="4"/>
                  </a:lnTo>
                  <a:lnTo>
                    <a:pt x="285" y="20"/>
                  </a:lnTo>
                  <a:lnTo>
                    <a:pt x="301" y="45"/>
                  </a:lnTo>
                  <a:lnTo>
                    <a:pt x="305" y="73"/>
                  </a:lnTo>
                  <a:lnTo>
                    <a:pt x="313" y="45"/>
                  </a:lnTo>
                  <a:lnTo>
                    <a:pt x="329" y="20"/>
                  </a:lnTo>
                  <a:lnTo>
                    <a:pt x="354" y="4"/>
                  </a:lnTo>
                  <a:lnTo>
                    <a:pt x="382" y="0"/>
                  </a:lnTo>
                  <a:lnTo>
                    <a:pt x="410" y="4"/>
                  </a:lnTo>
                  <a:lnTo>
                    <a:pt x="435" y="20"/>
                  </a:lnTo>
                  <a:lnTo>
                    <a:pt x="451" y="45"/>
                  </a:lnTo>
                  <a:lnTo>
                    <a:pt x="459" y="73"/>
                  </a:lnTo>
                  <a:lnTo>
                    <a:pt x="463" y="45"/>
                  </a:lnTo>
                  <a:lnTo>
                    <a:pt x="479" y="20"/>
                  </a:lnTo>
                  <a:lnTo>
                    <a:pt x="504" y="4"/>
                  </a:lnTo>
                  <a:lnTo>
                    <a:pt x="536" y="0"/>
                  </a:lnTo>
                  <a:lnTo>
                    <a:pt x="565" y="4"/>
                  </a:lnTo>
                  <a:lnTo>
                    <a:pt x="589" y="20"/>
                  </a:lnTo>
                  <a:lnTo>
                    <a:pt x="605" y="45"/>
                  </a:lnTo>
                  <a:lnTo>
                    <a:pt x="609" y="73"/>
                  </a:lnTo>
                </a:path>
              </a:pathLst>
            </a:custGeom>
            <a:noFill/>
            <a:ln w="38100" cmpd="sng">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9407" name="Line 15">
              <a:extLst>
                <a:ext uri="{FF2B5EF4-FFF2-40B4-BE49-F238E27FC236}">
                  <a16:creationId xmlns:a16="http://schemas.microsoft.com/office/drawing/2014/main" id="{8AB1C3B5-905D-4723-3B4A-20D17202F9FA}"/>
                </a:ext>
              </a:extLst>
            </p:cNvPr>
            <p:cNvSpPr>
              <a:spLocks noChangeShapeType="1"/>
            </p:cNvSpPr>
            <p:nvPr/>
          </p:nvSpPr>
          <p:spPr bwMode="auto">
            <a:xfrm flipH="1">
              <a:off x="3761" y="2462"/>
              <a:ext cx="1217" cy="1"/>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9409" name="Line 17">
              <a:extLst>
                <a:ext uri="{FF2B5EF4-FFF2-40B4-BE49-F238E27FC236}">
                  <a16:creationId xmlns:a16="http://schemas.microsoft.com/office/drawing/2014/main" id="{772E620D-2FAF-578A-78E8-14869830E5D9}"/>
                </a:ext>
              </a:extLst>
            </p:cNvPr>
            <p:cNvSpPr>
              <a:spLocks noChangeShapeType="1"/>
            </p:cNvSpPr>
            <p:nvPr/>
          </p:nvSpPr>
          <p:spPr bwMode="auto">
            <a:xfrm>
              <a:off x="4856" y="1532"/>
              <a:ext cx="154" cy="1"/>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9413" name="Freeform 21">
              <a:extLst>
                <a:ext uri="{FF2B5EF4-FFF2-40B4-BE49-F238E27FC236}">
                  <a16:creationId xmlns:a16="http://schemas.microsoft.com/office/drawing/2014/main" id="{27D4702C-E043-EDF5-3685-F6552F6ACC7C}"/>
                </a:ext>
              </a:extLst>
            </p:cNvPr>
            <p:cNvSpPr>
              <a:spLocks/>
            </p:cNvSpPr>
            <p:nvPr/>
          </p:nvSpPr>
          <p:spPr bwMode="auto">
            <a:xfrm>
              <a:off x="2011" y="1548"/>
              <a:ext cx="836" cy="1"/>
            </a:xfrm>
            <a:custGeom>
              <a:avLst/>
              <a:gdLst>
                <a:gd name="T0" fmla="*/ 836 w 836"/>
                <a:gd name="T1" fmla="*/ 418 w 836"/>
                <a:gd name="T2" fmla="*/ 418 w 836"/>
                <a:gd name="T3" fmla="*/ 418 w 836"/>
                <a:gd name="T4" fmla="*/ 418 w 836"/>
                <a:gd name="T5" fmla="*/ 0 w 836"/>
              </a:gdLst>
              <a:ahLst/>
              <a:cxnLst>
                <a:cxn ang="0">
                  <a:pos x="T0" y="0"/>
                </a:cxn>
                <a:cxn ang="0">
                  <a:pos x="T1" y="0"/>
                </a:cxn>
                <a:cxn ang="0">
                  <a:pos x="T2" y="0"/>
                </a:cxn>
                <a:cxn ang="0">
                  <a:pos x="T3" y="0"/>
                </a:cxn>
                <a:cxn ang="0">
                  <a:pos x="T4" y="0"/>
                </a:cxn>
                <a:cxn ang="0">
                  <a:pos x="T5" y="0"/>
                </a:cxn>
              </a:cxnLst>
              <a:rect l="0" t="0" r="r" b="b"/>
              <a:pathLst>
                <a:path w="836">
                  <a:moveTo>
                    <a:pt x="836" y="0"/>
                  </a:moveTo>
                  <a:lnTo>
                    <a:pt x="418" y="0"/>
                  </a:lnTo>
                  <a:lnTo>
                    <a:pt x="418" y="0"/>
                  </a:lnTo>
                  <a:lnTo>
                    <a:pt x="418" y="0"/>
                  </a:lnTo>
                  <a:lnTo>
                    <a:pt x="418" y="0"/>
                  </a:lnTo>
                  <a:lnTo>
                    <a:pt x="0" y="0"/>
                  </a:lnTo>
                </a:path>
              </a:pathLst>
            </a:custGeom>
            <a:noFill/>
            <a:ln w="38100" cmpd="sng">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9421" name="Freeform 29">
              <a:extLst>
                <a:ext uri="{FF2B5EF4-FFF2-40B4-BE49-F238E27FC236}">
                  <a16:creationId xmlns:a16="http://schemas.microsoft.com/office/drawing/2014/main" id="{7A644897-18D1-7C2F-2D25-3AD5576A32D9}"/>
                </a:ext>
              </a:extLst>
            </p:cNvPr>
            <p:cNvSpPr>
              <a:spLocks/>
            </p:cNvSpPr>
            <p:nvPr/>
          </p:nvSpPr>
          <p:spPr bwMode="auto">
            <a:xfrm>
              <a:off x="640" y="1467"/>
              <a:ext cx="454" cy="154"/>
            </a:xfrm>
            <a:custGeom>
              <a:avLst/>
              <a:gdLst>
                <a:gd name="T0" fmla="*/ 0 w 454"/>
                <a:gd name="T1" fmla="*/ 77 h 154"/>
                <a:gd name="T2" fmla="*/ 36 w 454"/>
                <a:gd name="T3" fmla="*/ 0 h 154"/>
                <a:gd name="T4" fmla="*/ 113 w 454"/>
                <a:gd name="T5" fmla="*/ 154 h 154"/>
                <a:gd name="T6" fmla="*/ 190 w 454"/>
                <a:gd name="T7" fmla="*/ 0 h 154"/>
                <a:gd name="T8" fmla="*/ 268 w 454"/>
                <a:gd name="T9" fmla="*/ 154 h 154"/>
                <a:gd name="T10" fmla="*/ 341 w 454"/>
                <a:gd name="T11" fmla="*/ 0 h 154"/>
                <a:gd name="T12" fmla="*/ 418 w 454"/>
                <a:gd name="T13" fmla="*/ 154 h 154"/>
                <a:gd name="T14" fmla="*/ 454 w 454"/>
                <a:gd name="T15" fmla="*/ 77 h 1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4" h="154">
                  <a:moveTo>
                    <a:pt x="0" y="77"/>
                  </a:moveTo>
                  <a:lnTo>
                    <a:pt x="36" y="0"/>
                  </a:lnTo>
                  <a:lnTo>
                    <a:pt x="113" y="154"/>
                  </a:lnTo>
                  <a:lnTo>
                    <a:pt x="190" y="0"/>
                  </a:lnTo>
                  <a:lnTo>
                    <a:pt x="268" y="154"/>
                  </a:lnTo>
                  <a:lnTo>
                    <a:pt x="341" y="0"/>
                  </a:lnTo>
                  <a:lnTo>
                    <a:pt x="418" y="154"/>
                  </a:lnTo>
                  <a:lnTo>
                    <a:pt x="454" y="77"/>
                  </a:lnTo>
                </a:path>
              </a:pathLst>
            </a:custGeom>
            <a:noFill/>
            <a:ln w="38100" cmpd="sng">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9424" name="Freeform 32">
              <a:extLst>
                <a:ext uri="{FF2B5EF4-FFF2-40B4-BE49-F238E27FC236}">
                  <a16:creationId xmlns:a16="http://schemas.microsoft.com/office/drawing/2014/main" id="{096069CA-EB02-6295-9ADD-E273A43C730D}"/>
                </a:ext>
              </a:extLst>
            </p:cNvPr>
            <p:cNvSpPr>
              <a:spLocks/>
            </p:cNvSpPr>
            <p:nvPr/>
          </p:nvSpPr>
          <p:spPr bwMode="auto">
            <a:xfrm>
              <a:off x="1171" y="1467"/>
              <a:ext cx="609" cy="77"/>
            </a:xfrm>
            <a:custGeom>
              <a:avLst/>
              <a:gdLst>
                <a:gd name="T0" fmla="*/ 0 w 609"/>
                <a:gd name="T1" fmla="*/ 77 h 77"/>
                <a:gd name="T2" fmla="*/ 4 w 609"/>
                <a:gd name="T3" fmla="*/ 49 h 77"/>
                <a:gd name="T4" fmla="*/ 21 w 609"/>
                <a:gd name="T5" fmla="*/ 24 h 77"/>
                <a:gd name="T6" fmla="*/ 49 w 609"/>
                <a:gd name="T7" fmla="*/ 8 h 77"/>
                <a:gd name="T8" fmla="*/ 77 w 609"/>
                <a:gd name="T9" fmla="*/ 0 h 77"/>
                <a:gd name="T10" fmla="*/ 106 w 609"/>
                <a:gd name="T11" fmla="*/ 8 h 77"/>
                <a:gd name="T12" fmla="*/ 130 w 609"/>
                <a:gd name="T13" fmla="*/ 24 h 77"/>
                <a:gd name="T14" fmla="*/ 146 w 609"/>
                <a:gd name="T15" fmla="*/ 49 h 77"/>
                <a:gd name="T16" fmla="*/ 150 w 609"/>
                <a:gd name="T17" fmla="*/ 77 h 77"/>
                <a:gd name="T18" fmla="*/ 159 w 609"/>
                <a:gd name="T19" fmla="*/ 49 h 77"/>
                <a:gd name="T20" fmla="*/ 175 w 609"/>
                <a:gd name="T21" fmla="*/ 24 h 77"/>
                <a:gd name="T22" fmla="*/ 199 w 609"/>
                <a:gd name="T23" fmla="*/ 8 h 77"/>
                <a:gd name="T24" fmla="*/ 228 w 609"/>
                <a:gd name="T25" fmla="*/ 0 h 77"/>
                <a:gd name="T26" fmla="*/ 256 w 609"/>
                <a:gd name="T27" fmla="*/ 8 h 77"/>
                <a:gd name="T28" fmla="*/ 280 w 609"/>
                <a:gd name="T29" fmla="*/ 24 h 77"/>
                <a:gd name="T30" fmla="*/ 301 w 609"/>
                <a:gd name="T31" fmla="*/ 49 h 77"/>
                <a:gd name="T32" fmla="*/ 305 w 609"/>
                <a:gd name="T33" fmla="*/ 77 h 77"/>
                <a:gd name="T34" fmla="*/ 309 w 609"/>
                <a:gd name="T35" fmla="*/ 49 h 77"/>
                <a:gd name="T36" fmla="*/ 325 w 609"/>
                <a:gd name="T37" fmla="*/ 24 h 77"/>
                <a:gd name="T38" fmla="*/ 353 w 609"/>
                <a:gd name="T39" fmla="*/ 8 h 77"/>
                <a:gd name="T40" fmla="*/ 382 w 609"/>
                <a:gd name="T41" fmla="*/ 0 h 77"/>
                <a:gd name="T42" fmla="*/ 410 w 609"/>
                <a:gd name="T43" fmla="*/ 8 h 77"/>
                <a:gd name="T44" fmla="*/ 435 w 609"/>
                <a:gd name="T45" fmla="*/ 24 h 77"/>
                <a:gd name="T46" fmla="*/ 451 w 609"/>
                <a:gd name="T47" fmla="*/ 49 h 77"/>
                <a:gd name="T48" fmla="*/ 455 w 609"/>
                <a:gd name="T49" fmla="*/ 77 h 77"/>
                <a:gd name="T50" fmla="*/ 463 w 609"/>
                <a:gd name="T51" fmla="*/ 49 h 77"/>
                <a:gd name="T52" fmla="*/ 479 w 609"/>
                <a:gd name="T53" fmla="*/ 24 h 77"/>
                <a:gd name="T54" fmla="*/ 504 w 609"/>
                <a:gd name="T55" fmla="*/ 8 h 77"/>
                <a:gd name="T56" fmla="*/ 532 w 609"/>
                <a:gd name="T57" fmla="*/ 0 h 77"/>
                <a:gd name="T58" fmla="*/ 560 w 609"/>
                <a:gd name="T59" fmla="*/ 8 h 77"/>
                <a:gd name="T60" fmla="*/ 585 w 609"/>
                <a:gd name="T61" fmla="*/ 24 h 77"/>
                <a:gd name="T62" fmla="*/ 605 w 609"/>
                <a:gd name="T63" fmla="*/ 49 h 77"/>
                <a:gd name="T64" fmla="*/ 609 w 609"/>
                <a:gd name="T65"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09" h="77">
                  <a:moveTo>
                    <a:pt x="0" y="77"/>
                  </a:moveTo>
                  <a:lnTo>
                    <a:pt x="4" y="49"/>
                  </a:lnTo>
                  <a:lnTo>
                    <a:pt x="21" y="24"/>
                  </a:lnTo>
                  <a:lnTo>
                    <a:pt x="49" y="8"/>
                  </a:lnTo>
                  <a:lnTo>
                    <a:pt x="77" y="0"/>
                  </a:lnTo>
                  <a:lnTo>
                    <a:pt x="106" y="8"/>
                  </a:lnTo>
                  <a:lnTo>
                    <a:pt x="130" y="24"/>
                  </a:lnTo>
                  <a:lnTo>
                    <a:pt x="146" y="49"/>
                  </a:lnTo>
                  <a:lnTo>
                    <a:pt x="150" y="77"/>
                  </a:lnTo>
                  <a:lnTo>
                    <a:pt x="159" y="49"/>
                  </a:lnTo>
                  <a:lnTo>
                    <a:pt x="175" y="24"/>
                  </a:lnTo>
                  <a:lnTo>
                    <a:pt x="199" y="8"/>
                  </a:lnTo>
                  <a:lnTo>
                    <a:pt x="228" y="0"/>
                  </a:lnTo>
                  <a:lnTo>
                    <a:pt x="256" y="8"/>
                  </a:lnTo>
                  <a:lnTo>
                    <a:pt x="280" y="24"/>
                  </a:lnTo>
                  <a:lnTo>
                    <a:pt x="301" y="49"/>
                  </a:lnTo>
                  <a:lnTo>
                    <a:pt x="305" y="77"/>
                  </a:lnTo>
                  <a:lnTo>
                    <a:pt x="309" y="49"/>
                  </a:lnTo>
                  <a:lnTo>
                    <a:pt x="325" y="24"/>
                  </a:lnTo>
                  <a:lnTo>
                    <a:pt x="353" y="8"/>
                  </a:lnTo>
                  <a:lnTo>
                    <a:pt x="382" y="0"/>
                  </a:lnTo>
                  <a:lnTo>
                    <a:pt x="410" y="8"/>
                  </a:lnTo>
                  <a:lnTo>
                    <a:pt x="435" y="24"/>
                  </a:lnTo>
                  <a:lnTo>
                    <a:pt x="451" y="49"/>
                  </a:lnTo>
                  <a:lnTo>
                    <a:pt x="455" y="77"/>
                  </a:lnTo>
                  <a:lnTo>
                    <a:pt x="463" y="49"/>
                  </a:lnTo>
                  <a:lnTo>
                    <a:pt x="479" y="24"/>
                  </a:lnTo>
                  <a:lnTo>
                    <a:pt x="504" y="8"/>
                  </a:lnTo>
                  <a:lnTo>
                    <a:pt x="532" y="0"/>
                  </a:lnTo>
                  <a:lnTo>
                    <a:pt x="560" y="8"/>
                  </a:lnTo>
                  <a:lnTo>
                    <a:pt x="585" y="24"/>
                  </a:lnTo>
                  <a:lnTo>
                    <a:pt x="605" y="49"/>
                  </a:lnTo>
                  <a:lnTo>
                    <a:pt x="609" y="77"/>
                  </a:lnTo>
                </a:path>
              </a:pathLst>
            </a:custGeom>
            <a:noFill/>
            <a:ln w="38100" cmpd="sng">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9425" name="Line 33">
              <a:extLst>
                <a:ext uri="{FF2B5EF4-FFF2-40B4-BE49-F238E27FC236}">
                  <a16:creationId xmlns:a16="http://schemas.microsoft.com/office/drawing/2014/main" id="{45AAE0FA-5B08-D703-2ADC-E74D207C29BE}"/>
                </a:ext>
              </a:extLst>
            </p:cNvPr>
            <p:cNvSpPr>
              <a:spLocks noChangeShapeType="1"/>
            </p:cNvSpPr>
            <p:nvPr/>
          </p:nvSpPr>
          <p:spPr bwMode="auto">
            <a:xfrm flipV="1">
              <a:off x="1780" y="2003"/>
              <a:ext cx="1" cy="459"/>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9431" name="Line 39">
              <a:extLst>
                <a:ext uri="{FF2B5EF4-FFF2-40B4-BE49-F238E27FC236}">
                  <a16:creationId xmlns:a16="http://schemas.microsoft.com/office/drawing/2014/main" id="{499BE534-5C01-8970-677F-88F12A6F1EB8}"/>
                </a:ext>
              </a:extLst>
            </p:cNvPr>
            <p:cNvSpPr>
              <a:spLocks noChangeShapeType="1"/>
            </p:cNvSpPr>
            <p:nvPr/>
          </p:nvSpPr>
          <p:spPr bwMode="auto">
            <a:xfrm>
              <a:off x="2316" y="2247"/>
              <a:ext cx="1" cy="227"/>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9440" name="Freeform 48">
              <a:extLst>
                <a:ext uri="{FF2B5EF4-FFF2-40B4-BE49-F238E27FC236}">
                  <a16:creationId xmlns:a16="http://schemas.microsoft.com/office/drawing/2014/main" id="{306E3FCA-D140-77C9-AE26-21404EF73B47}"/>
                </a:ext>
              </a:extLst>
            </p:cNvPr>
            <p:cNvSpPr>
              <a:spLocks/>
            </p:cNvSpPr>
            <p:nvPr/>
          </p:nvSpPr>
          <p:spPr bwMode="auto">
            <a:xfrm>
              <a:off x="2697" y="2340"/>
              <a:ext cx="1" cy="110"/>
            </a:xfrm>
            <a:custGeom>
              <a:avLst/>
              <a:gdLst>
                <a:gd name="T0" fmla="*/ 110 h 110"/>
                <a:gd name="T1" fmla="*/ 53 h 110"/>
                <a:gd name="T2" fmla="*/ 53 h 110"/>
                <a:gd name="T3" fmla="*/ 53 h 110"/>
                <a:gd name="T4" fmla="*/ 53 h 110"/>
                <a:gd name="T5" fmla="*/ 0 h 110"/>
              </a:gdLst>
              <a:ahLst/>
              <a:cxnLst>
                <a:cxn ang="0">
                  <a:pos x="0" y="T0"/>
                </a:cxn>
                <a:cxn ang="0">
                  <a:pos x="0" y="T1"/>
                </a:cxn>
                <a:cxn ang="0">
                  <a:pos x="0" y="T2"/>
                </a:cxn>
                <a:cxn ang="0">
                  <a:pos x="0" y="T3"/>
                </a:cxn>
                <a:cxn ang="0">
                  <a:pos x="0" y="T4"/>
                </a:cxn>
                <a:cxn ang="0">
                  <a:pos x="0" y="T5"/>
                </a:cxn>
              </a:cxnLst>
              <a:rect l="0" t="0" r="r" b="b"/>
              <a:pathLst>
                <a:path h="110">
                  <a:moveTo>
                    <a:pt x="0" y="110"/>
                  </a:moveTo>
                  <a:lnTo>
                    <a:pt x="0" y="53"/>
                  </a:lnTo>
                  <a:lnTo>
                    <a:pt x="0" y="53"/>
                  </a:lnTo>
                  <a:lnTo>
                    <a:pt x="0" y="53"/>
                  </a:lnTo>
                  <a:lnTo>
                    <a:pt x="0" y="53"/>
                  </a:lnTo>
                  <a:lnTo>
                    <a:pt x="0" y="0"/>
                  </a:lnTo>
                </a:path>
              </a:pathLst>
            </a:custGeom>
            <a:noFill/>
            <a:ln w="38100" cmpd="sng">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9444" name="Rectangle 52">
              <a:extLst>
                <a:ext uri="{FF2B5EF4-FFF2-40B4-BE49-F238E27FC236}">
                  <a16:creationId xmlns:a16="http://schemas.microsoft.com/office/drawing/2014/main" id="{BC1478DF-7C6E-DB0F-85D9-BEBD91AD9813}"/>
                </a:ext>
              </a:extLst>
            </p:cNvPr>
            <p:cNvSpPr>
              <a:spLocks noChangeArrowheads="1"/>
            </p:cNvSpPr>
            <p:nvPr/>
          </p:nvSpPr>
          <p:spPr bwMode="auto">
            <a:xfrm>
              <a:off x="2112" y="1296"/>
              <a:ext cx="345"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FFC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Rm</a:t>
              </a:r>
            </a:p>
          </p:txBody>
        </p:sp>
        <p:sp>
          <p:nvSpPr>
            <p:cNvPr id="59449" name="Rectangle 57">
              <a:extLst>
                <a:ext uri="{FF2B5EF4-FFF2-40B4-BE49-F238E27FC236}">
                  <a16:creationId xmlns:a16="http://schemas.microsoft.com/office/drawing/2014/main" id="{C022CDDA-DFCD-AD19-3846-564B7479F60E}"/>
                </a:ext>
              </a:extLst>
            </p:cNvPr>
            <p:cNvSpPr>
              <a:spLocks noChangeArrowheads="1"/>
            </p:cNvSpPr>
            <p:nvPr/>
          </p:nvSpPr>
          <p:spPr bwMode="auto">
            <a:xfrm>
              <a:off x="2592" y="1776"/>
              <a:ext cx="192" cy="43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9450" name="Freeform 58">
              <a:extLst>
                <a:ext uri="{FF2B5EF4-FFF2-40B4-BE49-F238E27FC236}">
                  <a16:creationId xmlns:a16="http://schemas.microsoft.com/office/drawing/2014/main" id="{C30C27F2-FAC6-0187-7074-23BC51A73A4D}"/>
                </a:ext>
              </a:extLst>
            </p:cNvPr>
            <p:cNvSpPr>
              <a:spLocks/>
            </p:cNvSpPr>
            <p:nvPr/>
          </p:nvSpPr>
          <p:spPr bwMode="auto">
            <a:xfrm>
              <a:off x="2496" y="1824"/>
              <a:ext cx="384" cy="336"/>
            </a:xfrm>
            <a:custGeom>
              <a:avLst/>
              <a:gdLst>
                <a:gd name="T0" fmla="*/ 0 w 384"/>
                <a:gd name="T1" fmla="*/ 336 h 336"/>
                <a:gd name="T2" fmla="*/ 96 w 384"/>
                <a:gd name="T3" fmla="*/ 336 h 336"/>
                <a:gd name="T4" fmla="*/ 288 w 384"/>
                <a:gd name="T5" fmla="*/ 0 h 336"/>
                <a:gd name="T6" fmla="*/ 384 w 384"/>
                <a:gd name="T7" fmla="*/ 0 h 336"/>
              </a:gdLst>
              <a:ahLst/>
              <a:cxnLst>
                <a:cxn ang="0">
                  <a:pos x="T0" y="T1"/>
                </a:cxn>
                <a:cxn ang="0">
                  <a:pos x="T2" y="T3"/>
                </a:cxn>
                <a:cxn ang="0">
                  <a:pos x="T4" y="T5"/>
                </a:cxn>
                <a:cxn ang="0">
                  <a:pos x="T6" y="T7"/>
                </a:cxn>
              </a:cxnLst>
              <a:rect l="0" t="0" r="r" b="b"/>
              <a:pathLst>
                <a:path w="384" h="336">
                  <a:moveTo>
                    <a:pt x="0" y="336"/>
                  </a:moveTo>
                  <a:lnTo>
                    <a:pt x="96" y="336"/>
                  </a:lnTo>
                  <a:lnTo>
                    <a:pt x="288" y="0"/>
                  </a:lnTo>
                  <a:lnTo>
                    <a:pt x="384" y="0"/>
                  </a:lnTo>
                </a:path>
              </a:pathLst>
            </a:custGeom>
            <a:noFill/>
            <a:ln w="28575" cmpd="sng">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b="1">
                <a:solidFill>
                  <a:srgbClr val="000000"/>
                </a:solidFill>
                <a:effectLst>
                  <a:outerShdw blurRad="38100" dist="38100" dir="2700000" algn="tl">
                    <a:srgbClr val="000000">
                      <a:alpha val="43137"/>
                    </a:srgbClr>
                  </a:outerShdw>
                </a:effectLst>
                <a:latin typeface="Times New Roman" panose="02020603050405020304" pitchFamily="18" charset="0"/>
              </a:endParaRPr>
            </a:p>
          </p:txBody>
        </p:sp>
        <p:sp>
          <p:nvSpPr>
            <p:cNvPr id="59451" name="Rectangle 59">
              <a:extLst>
                <a:ext uri="{FF2B5EF4-FFF2-40B4-BE49-F238E27FC236}">
                  <a16:creationId xmlns:a16="http://schemas.microsoft.com/office/drawing/2014/main" id="{168B3B87-BA23-0145-EBBC-7D0583A5C696}"/>
                </a:ext>
              </a:extLst>
            </p:cNvPr>
            <p:cNvSpPr>
              <a:spLocks noChangeArrowheads="1"/>
            </p:cNvSpPr>
            <p:nvPr/>
          </p:nvSpPr>
          <p:spPr bwMode="auto">
            <a:xfrm>
              <a:off x="2544" y="1296"/>
              <a:ext cx="318"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FFC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Lm</a:t>
              </a:r>
            </a:p>
          </p:txBody>
        </p:sp>
        <p:sp>
          <p:nvSpPr>
            <p:cNvPr id="59452" name="Rectangle 60">
              <a:extLst>
                <a:ext uri="{FF2B5EF4-FFF2-40B4-BE49-F238E27FC236}">
                  <a16:creationId xmlns:a16="http://schemas.microsoft.com/office/drawing/2014/main" id="{D91FE101-237E-CC84-0E9D-46E5E7C4B0AD}"/>
                </a:ext>
              </a:extLst>
            </p:cNvPr>
            <p:cNvSpPr>
              <a:spLocks noChangeArrowheads="1"/>
            </p:cNvSpPr>
            <p:nvPr/>
          </p:nvSpPr>
          <p:spPr bwMode="auto">
            <a:xfrm>
              <a:off x="3888" y="1196"/>
              <a:ext cx="252"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2400" b="1">
                  <a:solidFill>
                    <a:srgbClr val="FFFF66"/>
                  </a:solidFill>
                  <a:effectLst>
                    <a:outerShdw blurRad="38100" dist="38100" dir="2700000" algn="tl">
                      <a:srgbClr val="000000"/>
                    </a:outerShdw>
                  </a:effectLst>
                  <a:latin typeface="Bookman Old Style" panose="02050604050505020204" pitchFamily="18" charset="0"/>
                </a:rPr>
                <a:t>Rs</a:t>
              </a:r>
            </a:p>
          </p:txBody>
        </p:sp>
      </p:grpSp>
    </p:spTree>
  </p:cSld>
  <p:clrMapOvr>
    <a:masterClrMapping/>
  </p:clrMapOvr>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B87AC688-B273-16D5-AD33-263C5D1D5B2B}"/>
              </a:ext>
            </a:extLst>
          </p:cNvPr>
          <p:cNvSpPr>
            <a:spLocks noGrp="1" noChangeArrowheads="1"/>
          </p:cNvSpPr>
          <p:nvPr>
            <p:ph type="title"/>
          </p:nvPr>
        </p:nvSpPr>
        <p:spPr>
          <a:xfrm>
            <a:off x="2438400" y="917575"/>
            <a:ext cx="7315200" cy="1143000"/>
          </a:xfrm>
          <a:noFill/>
          <a:ln/>
        </p:spPr>
        <p:txBody>
          <a:bodyPr/>
          <a:lstStyle/>
          <a:p>
            <a:r>
              <a:rPr lang="en-US" altLang="en-US"/>
              <a:t>Additional Modeling Considerations</a:t>
            </a:r>
          </a:p>
        </p:txBody>
      </p:sp>
      <p:sp>
        <p:nvSpPr>
          <p:cNvPr id="5123" name="Rectangle 3">
            <a:extLst>
              <a:ext uri="{FF2B5EF4-FFF2-40B4-BE49-F238E27FC236}">
                <a16:creationId xmlns:a16="http://schemas.microsoft.com/office/drawing/2014/main" id="{B670BB8B-0880-50D8-5AC4-FAB818964E77}"/>
              </a:ext>
            </a:extLst>
          </p:cNvPr>
          <p:cNvSpPr>
            <a:spLocks noChangeArrowheads="1"/>
          </p:cNvSpPr>
          <p:nvPr/>
        </p:nvSpPr>
        <p:spPr bwMode="auto">
          <a:xfrm>
            <a:off x="2624139" y="3371850"/>
            <a:ext cx="7096125" cy="2400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ctr" eaLnBrk="0" fontAlgn="base" hangingPunct="0">
              <a:spcBef>
                <a:spcPct val="60000"/>
              </a:spcBef>
              <a:spcAft>
                <a:spcPct val="0"/>
              </a:spcAft>
            </a:pPr>
            <a:r>
              <a:rPr lang="en-US" altLang="en-US" sz="3600">
                <a:solidFill>
                  <a:srgbClr val="FFFFFF"/>
                </a:solidFill>
                <a:latin typeface="Arial" panose="020B0604020202020204" pitchFamily="34" charset="0"/>
              </a:rPr>
              <a:t>By</a:t>
            </a:r>
          </a:p>
          <a:p>
            <a:pPr algn="ctr" eaLnBrk="0" fontAlgn="base" hangingPunct="0">
              <a:spcBef>
                <a:spcPct val="60000"/>
              </a:spcBef>
              <a:spcAft>
                <a:spcPct val="0"/>
              </a:spcAft>
            </a:pPr>
            <a:r>
              <a:rPr lang="en-US" altLang="en-US" sz="3600">
                <a:solidFill>
                  <a:srgbClr val="FFFFFF"/>
                </a:solidFill>
                <a:latin typeface="Arial" panose="020B0604020202020204" pitchFamily="34" charset="0"/>
              </a:rPr>
              <a:t>Demetrios Tziouvaras</a:t>
            </a:r>
          </a:p>
          <a:p>
            <a:pPr algn="ctr" eaLnBrk="0" fontAlgn="base" hangingPunct="0">
              <a:spcBef>
                <a:spcPct val="60000"/>
              </a:spcBef>
              <a:spcAft>
                <a:spcPct val="0"/>
              </a:spcAft>
            </a:pPr>
            <a:r>
              <a:rPr lang="en-US" altLang="en-US" sz="3600">
                <a:solidFill>
                  <a:srgbClr val="FFFFFF"/>
                </a:solidFill>
                <a:latin typeface="Arial" panose="020B0604020202020204" pitchFamily="34" charset="0"/>
              </a:rPr>
              <a:t>Schweitzer Engineering Labs, Inc.</a:t>
            </a:r>
          </a:p>
        </p:txBody>
      </p:sp>
    </p:spTree>
  </p:cSld>
  <p:clrMapOvr>
    <a:masterClrMapping/>
  </p:clrMapOvr>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972BCB38-E5E0-C55C-00ED-467318F794F3}"/>
              </a:ext>
            </a:extLst>
          </p:cNvPr>
          <p:cNvSpPr>
            <a:spLocks noGrp="1" noChangeArrowheads="1"/>
          </p:cNvSpPr>
          <p:nvPr>
            <p:ph type="title"/>
          </p:nvPr>
        </p:nvSpPr>
        <p:spPr>
          <a:xfrm>
            <a:off x="2438400" y="231775"/>
            <a:ext cx="7315200" cy="1143000"/>
          </a:xfrm>
          <a:noFill/>
          <a:ln/>
        </p:spPr>
        <p:txBody>
          <a:bodyPr/>
          <a:lstStyle/>
          <a:p>
            <a:r>
              <a:rPr lang="en-US" altLang="en-US"/>
              <a:t>Switch Modeling </a:t>
            </a:r>
          </a:p>
        </p:txBody>
      </p:sp>
      <p:sp>
        <p:nvSpPr>
          <p:cNvPr id="6147" name="Rectangle 3">
            <a:extLst>
              <a:ext uri="{FF2B5EF4-FFF2-40B4-BE49-F238E27FC236}">
                <a16:creationId xmlns:a16="http://schemas.microsoft.com/office/drawing/2014/main" id="{E0C6997D-3E51-141B-65A0-CCA8342A030E}"/>
              </a:ext>
            </a:extLst>
          </p:cNvPr>
          <p:cNvSpPr>
            <a:spLocks noGrp="1" noChangeArrowheads="1"/>
          </p:cNvSpPr>
          <p:nvPr>
            <p:ph type="body" idx="1"/>
          </p:nvPr>
        </p:nvSpPr>
        <p:spPr>
          <a:xfrm>
            <a:off x="2438400" y="1828800"/>
            <a:ext cx="7315200" cy="4876800"/>
          </a:xfrm>
          <a:noFill/>
          <a:ln/>
        </p:spPr>
        <p:txBody>
          <a:bodyPr/>
          <a:lstStyle/>
          <a:p>
            <a:r>
              <a:rPr lang="en-US" altLang="en-US"/>
              <a:t>Ordinary switches</a:t>
            </a:r>
          </a:p>
          <a:p>
            <a:pPr lvl="1"/>
            <a:r>
              <a:rPr lang="en-US" altLang="en-US"/>
              <a:t>Time controlled switch</a:t>
            </a:r>
          </a:p>
          <a:p>
            <a:pPr lvl="2"/>
            <a:r>
              <a:rPr lang="en-US" altLang="en-US"/>
              <a:t>Conventional deterministic switch</a:t>
            </a:r>
          </a:p>
          <a:p>
            <a:pPr lvl="1"/>
            <a:r>
              <a:rPr lang="en-US" altLang="en-US"/>
              <a:t>Voltage controlled switch</a:t>
            </a:r>
          </a:p>
          <a:p>
            <a:pPr lvl="1"/>
            <a:r>
              <a:rPr lang="en-US" altLang="en-US"/>
              <a:t>Statistics switch</a:t>
            </a:r>
          </a:p>
          <a:p>
            <a:pPr lvl="2"/>
            <a:r>
              <a:rPr lang="en-US" altLang="en-US"/>
              <a:t>Random closing/opening switch</a:t>
            </a:r>
          </a:p>
          <a:p>
            <a:pPr lvl="1"/>
            <a:r>
              <a:rPr lang="en-US" altLang="en-US"/>
              <a:t>Systematic switch</a:t>
            </a:r>
          </a:p>
        </p:txBody>
      </p:sp>
    </p:spTree>
  </p:cSld>
  <p:clrMapOvr>
    <a:masterClrMapping/>
  </p:clrMapOvr>
</p:sld>
</file>

<file path=ppt/slides/slide2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DB2BD117-1996-4779-A2A7-EB34D2269CFD}"/>
              </a:ext>
            </a:extLst>
          </p:cNvPr>
          <p:cNvSpPr>
            <a:spLocks noGrp="1" noChangeArrowheads="1"/>
          </p:cNvSpPr>
          <p:nvPr>
            <p:ph type="title"/>
          </p:nvPr>
        </p:nvSpPr>
        <p:spPr>
          <a:xfrm>
            <a:off x="2438400" y="307975"/>
            <a:ext cx="7315200" cy="1143000"/>
          </a:xfrm>
          <a:noFill/>
          <a:ln/>
        </p:spPr>
        <p:txBody>
          <a:bodyPr/>
          <a:lstStyle/>
          <a:p>
            <a:r>
              <a:rPr lang="en-US" altLang="en-US"/>
              <a:t>Time Controlled Switch</a:t>
            </a:r>
          </a:p>
        </p:txBody>
      </p:sp>
      <p:sp>
        <p:nvSpPr>
          <p:cNvPr id="7171" name="Rectangle 3">
            <a:extLst>
              <a:ext uri="{FF2B5EF4-FFF2-40B4-BE49-F238E27FC236}">
                <a16:creationId xmlns:a16="http://schemas.microsoft.com/office/drawing/2014/main" id="{B4FF33C4-F784-ED70-0E2A-1355CEB94B95}"/>
              </a:ext>
            </a:extLst>
          </p:cNvPr>
          <p:cNvSpPr>
            <a:spLocks noGrp="1" noChangeArrowheads="1"/>
          </p:cNvSpPr>
          <p:nvPr>
            <p:ph type="body" idx="1"/>
          </p:nvPr>
        </p:nvSpPr>
        <p:spPr>
          <a:xfrm>
            <a:off x="2438400" y="1828800"/>
            <a:ext cx="7315200" cy="4876800"/>
          </a:xfrm>
          <a:noFill/>
          <a:ln/>
        </p:spPr>
        <p:txBody>
          <a:bodyPr/>
          <a:lstStyle/>
          <a:p>
            <a:r>
              <a:rPr lang="en-US" altLang="en-US"/>
              <a:t>Model circuit breakers</a:t>
            </a:r>
          </a:p>
          <a:p>
            <a:r>
              <a:rPr lang="en-US" altLang="en-US"/>
              <a:t>Model short circuits</a:t>
            </a:r>
          </a:p>
          <a:p>
            <a:r>
              <a:rPr lang="en-US" altLang="en-US"/>
              <a:t>Other similar switching devices</a:t>
            </a:r>
          </a:p>
          <a:p>
            <a:r>
              <a:rPr lang="en-US" altLang="en-US"/>
              <a:t>Modeled as ideal</a:t>
            </a:r>
          </a:p>
          <a:p>
            <a:pPr lvl="1"/>
            <a:r>
              <a:rPr lang="en-US" altLang="en-US"/>
              <a:t>I = 0 when open ( R=infinity)</a:t>
            </a:r>
          </a:p>
          <a:p>
            <a:pPr lvl="1"/>
            <a:r>
              <a:rPr lang="en-US" altLang="en-US"/>
              <a:t>DV=0 when closed ( R=0)</a:t>
            </a:r>
          </a:p>
        </p:txBody>
      </p:sp>
    </p:spTree>
  </p:cSld>
  <p:clrMapOvr>
    <a:masterClrMapping/>
  </p:clrMapOvr>
</p:sld>
</file>

<file path=ppt/slides/slide2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6B55DC53-7217-5D86-09BF-1248ACC7901B}"/>
              </a:ext>
            </a:extLst>
          </p:cNvPr>
          <p:cNvSpPr>
            <a:spLocks noGrp="1" noChangeArrowheads="1"/>
          </p:cNvSpPr>
          <p:nvPr>
            <p:ph type="title"/>
          </p:nvPr>
        </p:nvSpPr>
        <p:spPr>
          <a:noFill/>
          <a:ln/>
        </p:spPr>
        <p:txBody>
          <a:bodyPr/>
          <a:lstStyle/>
          <a:p>
            <a:r>
              <a:rPr lang="en-US" altLang="en-US"/>
              <a:t>Simple Breaker Model</a:t>
            </a:r>
          </a:p>
        </p:txBody>
      </p:sp>
      <p:graphicFrame>
        <p:nvGraphicFramePr>
          <p:cNvPr id="8195" name="Object 3">
            <a:extLst>
              <a:ext uri="{FF2B5EF4-FFF2-40B4-BE49-F238E27FC236}">
                <a16:creationId xmlns:a16="http://schemas.microsoft.com/office/drawing/2014/main" id="{1179D049-F429-468D-7448-F6E78A9B677D}"/>
              </a:ext>
            </a:extLst>
          </p:cNvPr>
          <p:cNvGraphicFramePr>
            <a:graphicFrameLocks/>
          </p:cNvGraphicFramePr>
          <p:nvPr/>
        </p:nvGraphicFramePr>
        <p:xfrm>
          <a:off x="1887539" y="4141788"/>
          <a:ext cx="8778875" cy="2030412"/>
        </p:xfrm>
        <a:graphic>
          <a:graphicData uri="http://schemas.openxmlformats.org/presentationml/2006/ole">
            <mc:AlternateContent xmlns:mc="http://schemas.openxmlformats.org/markup-compatibility/2006">
              <mc:Choice xmlns:v="urn:schemas-microsoft-com:vml" Requires="v">
                <p:oleObj name="VISIO" r:id="rId2" imgW="4959000" imgH="1153800" progId="Visio.Drawing.5">
                  <p:embed/>
                </p:oleObj>
              </mc:Choice>
              <mc:Fallback>
                <p:oleObj name="VISIO" r:id="rId2" imgW="4959000" imgH="1153800" progId="Visio.Drawing.5">
                  <p:embed/>
                  <p:pic>
                    <p:nvPicPr>
                      <p:cNvPr id="8195" name="Object 3">
                        <a:extLst>
                          <a:ext uri="{FF2B5EF4-FFF2-40B4-BE49-F238E27FC236}">
                            <a16:creationId xmlns:a16="http://schemas.microsoft.com/office/drawing/2014/main" id="{1179D049-F429-468D-7448-F6E78A9B677D}"/>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87539" y="4141788"/>
                        <a:ext cx="8778875" cy="2030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8196" name="Object 4">
            <a:extLst>
              <a:ext uri="{FF2B5EF4-FFF2-40B4-BE49-F238E27FC236}">
                <a16:creationId xmlns:a16="http://schemas.microsoft.com/office/drawing/2014/main" id="{A60B71DB-FA94-33C6-71F0-4E0D4E7FB444}"/>
              </a:ext>
            </a:extLst>
          </p:cNvPr>
          <p:cNvGraphicFramePr>
            <a:graphicFrameLocks/>
          </p:cNvGraphicFramePr>
          <p:nvPr/>
        </p:nvGraphicFramePr>
        <p:xfrm>
          <a:off x="3048001" y="2112963"/>
          <a:ext cx="5432425" cy="1282700"/>
        </p:xfrm>
        <a:graphic>
          <a:graphicData uri="http://schemas.openxmlformats.org/presentationml/2006/ole">
            <mc:AlternateContent xmlns:mc="http://schemas.openxmlformats.org/markup-compatibility/2006">
              <mc:Choice xmlns:v="urn:schemas-microsoft-com:vml" Requires="v">
                <p:oleObj name="VISIO" r:id="rId4" imgW="1750680" imgH="420480" progId="Visio.Drawing.5">
                  <p:embed/>
                </p:oleObj>
              </mc:Choice>
              <mc:Fallback>
                <p:oleObj name="VISIO" r:id="rId4" imgW="1750680" imgH="420480" progId="Visio.Drawing.5">
                  <p:embed/>
                  <p:pic>
                    <p:nvPicPr>
                      <p:cNvPr id="8196" name="Object 4">
                        <a:extLst>
                          <a:ext uri="{FF2B5EF4-FFF2-40B4-BE49-F238E27FC236}">
                            <a16:creationId xmlns:a16="http://schemas.microsoft.com/office/drawing/2014/main" id="{A60B71DB-FA94-33C6-71F0-4E0D4E7FB444}"/>
                          </a:ext>
                        </a:extLst>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8001" y="2112963"/>
                        <a:ext cx="5432425" cy="1282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2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C3E15DAA-070B-08B8-BFBB-34F6EC0D6044}"/>
              </a:ext>
            </a:extLst>
          </p:cNvPr>
          <p:cNvSpPr>
            <a:spLocks noGrp="1" noChangeArrowheads="1"/>
          </p:cNvSpPr>
          <p:nvPr>
            <p:ph type="title"/>
          </p:nvPr>
        </p:nvSpPr>
        <p:spPr>
          <a:noFill/>
          <a:ln/>
        </p:spPr>
        <p:txBody>
          <a:bodyPr/>
          <a:lstStyle/>
          <a:p>
            <a:r>
              <a:rPr lang="en-US" altLang="en-US"/>
              <a:t>Voltage Controlled Switch</a:t>
            </a:r>
          </a:p>
        </p:txBody>
      </p:sp>
      <p:sp>
        <p:nvSpPr>
          <p:cNvPr id="9219" name="Rectangle 3">
            <a:extLst>
              <a:ext uri="{FF2B5EF4-FFF2-40B4-BE49-F238E27FC236}">
                <a16:creationId xmlns:a16="http://schemas.microsoft.com/office/drawing/2014/main" id="{CDB8A03B-F682-7A65-5C87-6FD32434C9D9}"/>
              </a:ext>
            </a:extLst>
          </p:cNvPr>
          <p:cNvSpPr>
            <a:spLocks noGrp="1" noChangeArrowheads="1"/>
          </p:cNvSpPr>
          <p:nvPr>
            <p:ph type="body" idx="1"/>
          </p:nvPr>
        </p:nvSpPr>
        <p:spPr>
          <a:noFill/>
          <a:ln/>
        </p:spPr>
        <p:txBody>
          <a:bodyPr/>
          <a:lstStyle/>
          <a:p>
            <a:r>
              <a:rPr lang="en-US" altLang="en-US"/>
              <a:t>Simulate protective gaps</a:t>
            </a:r>
          </a:p>
          <a:p>
            <a:r>
              <a:rPr lang="en-US" altLang="en-US"/>
              <a:t>Surge arrester gaps</a:t>
            </a:r>
          </a:p>
          <a:p>
            <a:r>
              <a:rPr lang="en-US" altLang="en-US"/>
              <a:t>Series capacitor gaps</a:t>
            </a:r>
          </a:p>
          <a:p>
            <a:r>
              <a:rPr lang="en-US" altLang="en-US"/>
              <a:t>Flashovers across insulators</a:t>
            </a:r>
          </a:p>
        </p:txBody>
      </p:sp>
    </p:spTree>
  </p:cSld>
  <p:clrMapOvr>
    <a:masterClrMapping/>
  </p:clrMapOvr>
</p:sld>
</file>

<file path=ppt/slides/slide2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D29D1ABB-87B1-65C7-7EB4-EDD4983E21D2}"/>
              </a:ext>
            </a:extLst>
          </p:cNvPr>
          <p:cNvSpPr>
            <a:spLocks noGrp="1" noChangeArrowheads="1"/>
          </p:cNvSpPr>
          <p:nvPr>
            <p:ph type="title"/>
          </p:nvPr>
        </p:nvSpPr>
        <p:spPr>
          <a:xfrm>
            <a:off x="2438400" y="307975"/>
            <a:ext cx="7315200" cy="1143000"/>
          </a:xfrm>
          <a:noFill/>
          <a:ln/>
        </p:spPr>
        <p:txBody>
          <a:bodyPr/>
          <a:lstStyle/>
          <a:p>
            <a:r>
              <a:rPr lang="en-US" altLang="en-US"/>
              <a:t>Voltage Controlled Switch</a:t>
            </a:r>
          </a:p>
        </p:txBody>
      </p:sp>
      <p:sp>
        <p:nvSpPr>
          <p:cNvPr id="10243" name="Rectangle 3">
            <a:extLst>
              <a:ext uri="{FF2B5EF4-FFF2-40B4-BE49-F238E27FC236}">
                <a16:creationId xmlns:a16="http://schemas.microsoft.com/office/drawing/2014/main" id="{C7C63F98-F305-8515-F83C-6F3E7AE6D61C}"/>
              </a:ext>
            </a:extLst>
          </p:cNvPr>
          <p:cNvSpPr>
            <a:spLocks noGrp="1" noChangeArrowheads="1"/>
          </p:cNvSpPr>
          <p:nvPr>
            <p:ph type="body" idx="1"/>
          </p:nvPr>
        </p:nvSpPr>
        <p:spPr>
          <a:xfrm>
            <a:off x="2438400" y="1828800"/>
            <a:ext cx="7620000" cy="4876800"/>
          </a:xfrm>
          <a:noFill/>
          <a:ln/>
        </p:spPr>
        <p:txBody>
          <a:bodyPr/>
          <a:lstStyle/>
          <a:p>
            <a:r>
              <a:rPr lang="en-US" altLang="en-US"/>
              <a:t>Normally open at the start of the simulation</a:t>
            </a:r>
          </a:p>
          <a:p>
            <a:r>
              <a:rPr lang="en-US" altLang="en-US"/>
              <a:t>Closes when the voltage across the switch exceeds a user-defined flashover value</a:t>
            </a:r>
          </a:p>
          <a:p>
            <a:r>
              <a:rPr lang="en-US" altLang="en-US"/>
              <a:t>Opening occurs at the first current zero, provided the user defined delay time has elapsed</a:t>
            </a:r>
          </a:p>
        </p:txBody>
      </p:sp>
    </p:spTree>
  </p:cSld>
  <p:clrMapOvr>
    <a:masterClrMapping/>
  </p:clrMapOvr>
</p:sld>
</file>

<file path=ppt/slides/slide2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993BE55C-8901-2670-F599-82164B2122CE}"/>
              </a:ext>
            </a:extLst>
          </p:cNvPr>
          <p:cNvSpPr>
            <a:spLocks noGrp="1" noChangeArrowheads="1"/>
          </p:cNvSpPr>
          <p:nvPr>
            <p:ph type="title"/>
          </p:nvPr>
        </p:nvSpPr>
        <p:spPr>
          <a:xfrm>
            <a:off x="2438400" y="79375"/>
            <a:ext cx="7315200" cy="1143000"/>
          </a:xfrm>
          <a:noFill/>
          <a:ln/>
        </p:spPr>
        <p:txBody>
          <a:bodyPr/>
          <a:lstStyle/>
          <a:p>
            <a:r>
              <a:rPr lang="en-US" altLang="en-US"/>
              <a:t>Voltage Controlled Switch</a:t>
            </a:r>
          </a:p>
        </p:txBody>
      </p:sp>
      <p:graphicFrame>
        <p:nvGraphicFramePr>
          <p:cNvPr id="11267" name="Object 3">
            <a:extLst>
              <a:ext uri="{FF2B5EF4-FFF2-40B4-BE49-F238E27FC236}">
                <a16:creationId xmlns:a16="http://schemas.microsoft.com/office/drawing/2014/main" id="{F6F49D6A-7A38-4844-B2B3-3AB66EEE7EC8}"/>
              </a:ext>
            </a:extLst>
          </p:cNvPr>
          <p:cNvGraphicFramePr>
            <a:graphicFrameLocks/>
          </p:cNvGraphicFramePr>
          <p:nvPr/>
        </p:nvGraphicFramePr>
        <p:xfrm>
          <a:off x="2590801" y="2832101"/>
          <a:ext cx="6937375" cy="4024313"/>
        </p:xfrm>
        <a:graphic>
          <a:graphicData uri="http://schemas.openxmlformats.org/presentationml/2006/ole">
            <mc:AlternateContent xmlns:mc="http://schemas.openxmlformats.org/markup-compatibility/2006">
              <mc:Choice xmlns:v="urn:schemas-microsoft-com:vml" Requires="v">
                <p:oleObj name="VISIO" r:id="rId2" imgW="5179680" imgH="3008160" progId="Visio.Drawing.5">
                  <p:embed/>
                </p:oleObj>
              </mc:Choice>
              <mc:Fallback>
                <p:oleObj name="VISIO" r:id="rId2" imgW="5179680" imgH="3008160" progId="Visio.Drawing.5">
                  <p:embed/>
                  <p:pic>
                    <p:nvPicPr>
                      <p:cNvPr id="11267" name="Object 3">
                        <a:extLst>
                          <a:ext uri="{FF2B5EF4-FFF2-40B4-BE49-F238E27FC236}">
                            <a16:creationId xmlns:a16="http://schemas.microsoft.com/office/drawing/2014/main" id="{F6F49D6A-7A38-4844-B2B3-3AB66EEE7EC8}"/>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0801" y="2832101"/>
                        <a:ext cx="6937375" cy="402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1268" name="Object 4">
            <a:extLst>
              <a:ext uri="{FF2B5EF4-FFF2-40B4-BE49-F238E27FC236}">
                <a16:creationId xmlns:a16="http://schemas.microsoft.com/office/drawing/2014/main" id="{26C674B9-0149-01D6-AA4A-A0D7F2D0668A}"/>
              </a:ext>
            </a:extLst>
          </p:cNvPr>
          <p:cNvGraphicFramePr>
            <a:graphicFrameLocks/>
          </p:cNvGraphicFramePr>
          <p:nvPr/>
        </p:nvGraphicFramePr>
        <p:xfrm>
          <a:off x="4016376" y="1004888"/>
          <a:ext cx="4341813" cy="1738312"/>
        </p:xfrm>
        <a:graphic>
          <a:graphicData uri="http://schemas.openxmlformats.org/presentationml/2006/ole">
            <mc:AlternateContent xmlns:mc="http://schemas.openxmlformats.org/markup-compatibility/2006">
              <mc:Choice xmlns:v="urn:schemas-microsoft-com:vml" Requires="v">
                <p:oleObj name="VISIO" r:id="rId4" imgW="2930400" imgH="1179360" progId="Visio.Drawing.5">
                  <p:embed/>
                </p:oleObj>
              </mc:Choice>
              <mc:Fallback>
                <p:oleObj name="VISIO" r:id="rId4" imgW="2930400" imgH="1179360" progId="Visio.Drawing.5">
                  <p:embed/>
                  <p:pic>
                    <p:nvPicPr>
                      <p:cNvPr id="11268" name="Object 4">
                        <a:extLst>
                          <a:ext uri="{FF2B5EF4-FFF2-40B4-BE49-F238E27FC236}">
                            <a16:creationId xmlns:a16="http://schemas.microsoft.com/office/drawing/2014/main" id="{26C674B9-0149-01D6-AA4A-A0D7F2D0668A}"/>
                          </a:ext>
                        </a:extLst>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16376" y="1004888"/>
                        <a:ext cx="4341813" cy="173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2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C32DBC78-649A-8B2B-6069-C1D5E75E1523}"/>
              </a:ext>
            </a:extLst>
          </p:cNvPr>
          <p:cNvSpPr>
            <a:spLocks noGrp="1" noChangeArrowheads="1"/>
          </p:cNvSpPr>
          <p:nvPr>
            <p:ph type="title"/>
          </p:nvPr>
        </p:nvSpPr>
        <p:spPr>
          <a:xfrm>
            <a:off x="2438400" y="688975"/>
            <a:ext cx="7315200" cy="1143000"/>
          </a:xfrm>
          <a:noFill/>
          <a:ln/>
        </p:spPr>
        <p:txBody>
          <a:bodyPr/>
          <a:lstStyle/>
          <a:p>
            <a:r>
              <a:rPr lang="en-US" altLang="en-US"/>
              <a:t>Measuring Switch</a:t>
            </a:r>
          </a:p>
        </p:txBody>
      </p:sp>
      <p:sp>
        <p:nvSpPr>
          <p:cNvPr id="12291" name="Rectangle 3">
            <a:extLst>
              <a:ext uri="{FF2B5EF4-FFF2-40B4-BE49-F238E27FC236}">
                <a16:creationId xmlns:a16="http://schemas.microsoft.com/office/drawing/2014/main" id="{F823B393-8DFB-FFE5-EA5C-3C3D813BBE00}"/>
              </a:ext>
            </a:extLst>
          </p:cNvPr>
          <p:cNvSpPr>
            <a:spLocks noGrp="1" noChangeArrowheads="1"/>
          </p:cNvSpPr>
          <p:nvPr>
            <p:ph type="body" idx="1"/>
          </p:nvPr>
        </p:nvSpPr>
        <p:spPr>
          <a:xfrm>
            <a:off x="1828800" y="2133600"/>
            <a:ext cx="8534400" cy="4343400"/>
          </a:xfrm>
          <a:noFill/>
          <a:ln/>
        </p:spPr>
        <p:txBody>
          <a:bodyPr/>
          <a:lstStyle/>
          <a:p>
            <a:r>
              <a:rPr lang="en-US" altLang="en-US"/>
              <a:t>Switch is always closed</a:t>
            </a:r>
          </a:p>
          <a:p>
            <a:pPr lvl="1"/>
            <a:r>
              <a:rPr lang="en-US" altLang="en-US"/>
              <a:t>During steady state</a:t>
            </a:r>
          </a:p>
          <a:p>
            <a:pPr lvl="1"/>
            <a:r>
              <a:rPr lang="en-US" altLang="en-US"/>
              <a:t>During transient simulation</a:t>
            </a:r>
          </a:p>
          <a:p>
            <a:r>
              <a:rPr lang="en-US" altLang="en-US"/>
              <a:t>It is used to obtain current, power or energy in places where these quantities are not otherwise available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a:extLst>
              <a:ext uri="{FF2B5EF4-FFF2-40B4-BE49-F238E27FC236}">
                <a16:creationId xmlns:a16="http://schemas.microsoft.com/office/drawing/2014/main" id="{939C120C-55E6-DB42-B80C-A44B5A4B385F}"/>
              </a:ext>
            </a:extLst>
          </p:cNvPr>
          <p:cNvSpPr>
            <a:spLocks noChangeArrowheads="1"/>
          </p:cNvSpPr>
          <p:nvPr>
            <p:ph type="body" idx="1"/>
          </p:nvPr>
        </p:nvSpPr>
        <p:spPr>
          <a:xfrm>
            <a:off x="2057400" y="1981200"/>
            <a:ext cx="8153400" cy="4572000"/>
          </a:xfrm>
          <a:solidFill>
            <a:schemeClr val="bg2"/>
          </a:solidFill>
          <a:ln/>
          <a:effectLst>
            <a:outerShdw dist="107763" dir="2700000" algn="ctr" rotWithShape="0">
              <a:srgbClr val="FC0128"/>
            </a:outerShdw>
          </a:effectLst>
        </p:spPr>
        <p:txBody>
          <a:bodyPr/>
          <a:lstStyle/>
          <a:p>
            <a:r>
              <a:rPr lang="en-US" altLang="en-US" sz="2800">
                <a:effectLst/>
                <a:latin typeface="Arial" panose="020B0604020202020204" pitchFamily="34" charset="0"/>
              </a:rPr>
              <a:t>Time step of 5 micro-seconds</a:t>
            </a:r>
          </a:p>
        </p:txBody>
      </p:sp>
      <p:sp>
        <p:nvSpPr>
          <p:cNvPr id="104451" name="Rectangle 3">
            <a:extLst>
              <a:ext uri="{FF2B5EF4-FFF2-40B4-BE49-F238E27FC236}">
                <a16:creationId xmlns:a16="http://schemas.microsoft.com/office/drawing/2014/main" id="{9C0AEFBB-9366-CE84-AB8B-20CC57190192}"/>
              </a:ext>
            </a:extLst>
          </p:cNvPr>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104452" name="Rectangle 4">
            <a:extLst>
              <a:ext uri="{FF2B5EF4-FFF2-40B4-BE49-F238E27FC236}">
                <a16:creationId xmlns:a16="http://schemas.microsoft.com/office/drawing/2014/main" id="{B14508D5-5DCC-E64D-FC7C-EDA742B420BB}"/>
              </a:ext>
            </a:extLst>
          </p:cNvPr>
          <p:cNvSpPr>
            <a:spLocks noChangeArrowheads="1"/>
          </p:cNvSpPr>
          <p:nvPr/>
        </p:nvSpPr>
        <p:spPr bwMode="auto">
          <a:xfrm>
            <a:off x="4648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104453" name="Rectangle 5">
            <a:extLst>
              <a:ext uri="{FF2B5EF4-FFF2-40B4-BE49-F238E27FC236}">
                <a16:creationId xmlns:a16="http://schemas.microsoft.com/office/drawing/2014/main" id="{550ECB83-28BF-8DEA-F293-7850A51CF9E3}"/>
              </a:ext>
            </a:extLst>
          </p:cNvPr>
          <p:cNvSpPr>
            <a:spLocks noChangeArrowheads="1"/>
          </p:cNvSpPr>
          <p:nvPr>
            <p:ph type="title"/>
          </p:nvPr>
        </p:nvSpPr>
        <p:spPr>
          <a:solidFill>
            <a:schemeClr val="accent2"/>
          </a:solidFill>
          <a:ln/>
          <a:effectLst>
            <a:outerShdw dist="107763" dir="2700000" algn="ctr" rotWithShape="0">
              <a:srgbClr val="FC0128"/>
            </a:outerShdw>
          </a:effectLst>
        </p:spPr>
        <p:txBody>
          <a:bodyPr/>
          <a:lstStyle/>
          <a:p>
            <a:r>
              <a:rPr lang="en-US" altLang="en-US">
                <a:solidFill>
                  <a:srgbClr val="FC0128"/>
                </a:solidFill>
              </a:rPr>
              <a:t>Time Step</a:t>
            </a:r>
          </a:p>
        </p:txBody>
      </p:sp>
      <p:graphicFrame>
        <p:nvGraphicFramePr>
          <p:cNvPr id="104455" name="Object 7">
            <a:extLst>
              <a:ext uri="{FF2B5EF4-FFF2-40B4-BE49-F238E27FC236}">
                <a16:creationId xmlns:a16="http://schemas.microsoft.com/office/drawing/2014/main" id="{24D190C3-B269-083D-5F4E-71B73170822A}"/>
              </a:ext>
            </a:extLst>
          </p:cNvPr>
          <p:cNvGraphicFramePr>
            <a:graphicFrameLocks noChangeAspect="1"/>
          </p:cNvGraphicFramePr>
          <p:nvPr/>
        </p:nvGraphicFramePr>
        <p:xfrm>
          <a:off x="3048000" y="2411413"/>
          <a:ext cx="6096000" cy="4119562"/>
        </p:xfrm>
        <a:graphic>
          <a:graphicData uri="http://schemas.openxmlformats.org/presentationml/2006/ole">
            <mc:AlternateContent xmlns:mc="http://schemas.openxmlformats.org/markup-compatibility/2006">
              <mc:Choice xmlns:v="urn:schemas-microsoft-com:vml" Requires="v">
                <p:oleObj name="Worksheet" r:id="rId3" imgW="4886551" imgH="2600687" progId="Excel.Sheet.8">
                  <p:embed/>
                </p:oleObj>
              </mc:Choice>
              <mc:Fallback>
                <p:oleObj name="Worksheet" r:id="rId3" imgW="4886551" imgH="2600687" progId="Excel.Sheet.8">
                  <p:embed/>
                  <p:pic>
                    <p:nvPicPr>
                      <p:cNvPr id="104455" name="Object 7">
                        <a:extLst>
                          <a:ext uri="{FF2B5EF4-FFF2-40B4-BE49-F238E27FC236}">
                            <a16:creationId xmlns:a16="http://schemas.microsoft.com/office/drawing/2014/main" id="{24D190C3-B269-083D-5F4E-71B73170822A}"/>
                          </a:ext>
                        </a:extLst>
                      </p:cNvPr>
                      <p:cNvPicPr>
                        <a:picLocks noRot="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0" y="2411413"/>
                        <a:ext cx="6096000" cy="4119562"/>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ransition/>
</p:sld>
</file>

<file path=ppt/slides/slide2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72C2D844-9F1D-3908-5D4D-959CBEEE53CB}"/>
              </a:ext>
            </a:extLst>
          </p:cNvPr>
          <p:cNvSpPr>
            <a:spLocks noGrp="1" noChangeArrowheads="1"/>
          </p:cNvSpPr>
          <p:nvPr>
            <p:ph type="title"/>
          </p:nvPr>
        </p:nvSpPr>
        <p:spPr>
          <a:noFill/>
          <a:ln/>
        </p:spPr>
        <p:txBody>
          <a:bodyPr/>
          <a:lstStyle/>
          <a:p>
            <a:r>
              <a:rPr lang="en-US" altLang="en-US"/>
              <a:t>TACS Switches</a:t>
            </a:r>
          </a:p>
        </p:txBody>
      </p:sp>
      <p:sp>
        <p:nvSpPr>
          <p:cNvPr id="13315" name="Rectangle 3">
            <a:extLst>
              <a:ext uri="{FF2B5EF4-FFF2-40B4-BE49-F238E27FC236}">
                <a16:creationId xmlns:a16="http://schemas.microsoft.com/office/drawing/2014/main" id="{00C70F10-EF1E-5B01-A6F5-19380FB76799}"/>
              </a:ext>
            </a:extLst>
          </p:cNvPr>
          <p:cNvSpPr>
            <a:spLocks noGrp="1" noChangeArrowheads="1"/>
          </p:cNvSpPr>
          <p:nvPr>
            <p:ph type="body" idx="1"/>
          </p:nvPr>
        </p:nvSpPr>
        <p:spPr>
          <a:xfrm>
            <a:off x="2133600" y="1524000"/>
            <a:ext cx="8001000" cy="4876800"/>
          </a:xfrm>
          <a:noFill/>
          <a:ln/>
        </p:spPr>
        <p:txBody>
          <a:bodyPr/>
          <a:lstStyle/>
          <a:p>
            <a:r>
              <a:rPr lang="en-US" altLang="en-US"/>
              <a:t>TACS - Controlled switches</a:t>
            </a:r>
          </a:p>
          <a:p>
            <a:pPr lvl="1"/>
            <a:r>
              <a:rPr lang="en-US" altLang="en-US"/>
              <a:t>Type 11 - Simulates diodes where current flows in one direction</a:t>
            </a:r>
          </a:p>
          <a:p>
            <a:pPr lvl="1"/>
            <a:r>
              <a:rPr lang="en-US" altLang="en-US"/>
              <a:t>Type 12 - can be used to simulate triacs and spark gaps</a:t>
            </a:r>
          </a:p>
          <a:p>
            <a:pPr lvl="1"/>
            <a:r>
              <a:rPr lang="en-US" altLang="en-US"/>
              <a:t>Type 13 - General TACS controlled switch</a:t>
            </a:r>
          </a:p>
        </p:txBody>
      </p:sp>
    </p:spTree>
  </p:cSld>
  <p:clrMapOvr>
    <a:masterClrMapping/>
  </p:clrMapOvr>
</p:sld>
</file>

<file path=ppt/slides/slide2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B27A5EFF-6048-43D8-F3F3-8AE7D19182E1}"/>
              </a:ext>
            </a:extLst>
          </p:cNvPr>
          <p:cNvSpPr>
            <a:spLocks noGrp="1" noChangeArrowheads="1"/>
          </p:cNvSpPr>
          <p:nvPr>
            <p:ph type="title"/>
          </p:nvPr>
        </p:nvSpPr>
        <p:spPr>
          <a:noFill/>
          <a:ln/>
        </p:spPr>
        <p:txBody>
          <a:bodyPr/>
          <a:lstStyle/>
          <a:p>
            <a:r>
              <a:rPr lang="en-US" altLang="en-US"/>
              <a:t>Load Models</a:t>
            </a:r>
          </a:p>
        </p:txBody>
      </p:sp>
      <p:sp>
        <p:nvSpPr>
          <p:cNvPr id="14339" name="Rectangle 3">
            <a:extLst>
              <a:ext uri="{FF2B5EF4-FFF2-40B4-BE49-F238E27FC236}">
                <a16:creationId xmlns:a16="http://schemas.microsoft.com/office/drawing/2014/main" id="{B0BCF9C4-9D2D-37DB-9801-DAAC57962B94}"/>
              </a:ext>
            </a:extLst>
          </p:cNvPr>
          <p:cNvSpPr>
            <a:spLocks noGrp="1" noChangeArrowheads="1"/>
          </p:cNvSpPr>
          <p:nvPr>
            <p:ph type="body" idx="1"/>
          </p:nvPr>
        </p:nvSpPr>
        <p:spPr>
          <a:xfrm>
            <a:off x="1524001" y="1524000"/>
            <a:ext cx="9142413" cy="5181600"/>
          </a:xfrm>
          <a:noFill/>
          <a:ln/>
        </p:spPr>
        <p:txBody>
          <a:bodyPr/>
          <a:lstStyle/>
          <a:p>
            <a:r>
              <a:rPr lang="en-US" altLang="en-US"/>
              <a:t>Load models should satisfy two requirements</a:t>
            </a:r>
          </a:p>
          <a:p>
            <a:pPr lvl="1"/>
            <a:r>
              <a:rPr lang="en-US" altLang="en-US"/>
              <a:t>The power frequency MVA load should be accurate in order to set up the proper initial conditions</a:t>
            </a:r>
          </a:p>
          <a:p>
            <a:pPr lvl="1"/>
            <a:r>
              <a:rPr lang="en-US" altLang="en-US"/>
              <a:t>The low and high frequency characteristics should also match the physical load to properly represent its effects on harmonics and transients </a:t>
            </a:r>
          </a:p>
        </p:txBody>
      </p:sp>
    </p:spTree>
  </p:cSld>
  <p:clrMapOvr>
    <a:masterClrMapping/>
  </p:clrMapOvr>
</p:sld>
</file>

<file path=ppt/slides/slide2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FADEDB8F-D4BC-14F5-044C-D5BE4E5749EF}"/>
              </a:ext>
            </a:extLst>
          </p:cNvPr>
          <p:cNvSpPr>
            <a:spLocks noGrp="1" noChangeArrowheads="1"/>
          </p:cNvSpPr>
          <p:nvPr>
            <p:ph type="title"/>
          </p:nvPr>
        </p:nvSpPr>
        <p:spPr>
          <a:xfrm>
            <a:off x="2438400" y="307975"/>
            <a:ext cx="7315200" cy="1143000"/>
          </a:xfrm>
          <a:noFill/>
          <a:ln/>
        </p:spPr>
        <p:txBody>
          <a:bodyPr/>
          <a:lstStyle/>
          <a:p>
            <a:r>
              <a:rPr lang="en-US" altLang="en-US"/>
              <a:t>Series and Parallel </a:t>
            </a:r>
            <a:br>
              <a:rPr lang="en-US" altLang="en-US"/>
            </a:br>
            <a:r>
              <a:rPr lang="en-US" altLang="en-US"/>
              <a:t>RL Load Models</a:t>
            </a:r>
          </a:p>
        </p:txBody>
      </p:sp>
      <p:sp>
        <p:nvSpPr>
          <p:cNvPr id="15363" name="Rectangle 3">
            <a:extLst>
              <a:ext uri="{FF2B5EF4-FFF2-40B4-BE49-F238E27FC236}">
                <a16:creationId xmlns:a16="http://schemas.microsoft.com/office/drawing/2014/main" id="{45AE2520-D97D-AAA6-D2D9-6F3FA6AE6823}"/>
              </a:ext>
            </a:extLst>
          </p:cNvPr>
          <p:cNvSpPr>
            <a:spLocks noGrp="1" noChangeArrowheads="1"/>
          </p:cNvSpPr>
          <p:nvPr>
            <p:ph type="body" idx="1"/>
          </p:nvPr>
        </p:nvSpPr>
        <p:spPr>
          <a:xfrm>
            <a:off x="2438400" y="1828800"/>
            <a:ext cx="7315200" cy="4876800"/>
          </a:xfrm>
          <a:noFill/>
          <a:ln/>
        </p:spPr>
        <p:txBody>
          <a:bodyPr/>
          <a:lstStyle/>
          <a:p>
            <a:r>
              <a:rPr lang="en-US" altLang="en-US"/>
              <a:t>Series RL and Parallel RL models </a:t>
            </a:r>
          </a:p>
          <a:p>
            <a:pPr lvl="1"/>
            <a:r>
              <a:rPr lang="en-US" altLang="en-US"/>
              <a:t>Produce correct initial conditions</a:t>
            </a:r>
          </a:p>
          <a:p>
            <a:pPr lvl="1"/>
            <a:r>
              <a:rPr lang="en-US" altLang="en-US"/>
              <a:t>Inaccurate at higher frequencies</a:t>
            </a:r>
          </a:p>
          <a:p>
            <a:pPr lvl="2"/>
            <a:r>
              <a:rPr lang="en-US" altLang="en-US"/>
              <a:t>Series RL provides very little damping at high frequencies </a:t>
            </a:r>
          </a:p>
          <a:p>
            <a:pPr lvl="2"/>
            <a:r>
              <a:rPr lang="en-US" altLang="en-US"/>
              <a:t>Parallel RL provides a constant damping at higher frequencies</a:t>
            </a:r>
          </a:p>
        </p:txBody>
      </p:sp>
    </p:spTree>
  </p:cSld>
  <p:clrMapOvr>
    <a:masterClrMapping/>
  </p:clrMapOvr>
</p:sld>
</file>

<file path=ppt/slides/slide2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F66FFB24-5AC3-BE49-E3F4-2229BDA1D72A}"/>
              </a:ext>
            </a:extLst>
          </p:cNvPr>
          <p:cNvSpPr>
            <a:spLocks noGrp="1" noChangeArrowheads="1"/>
          </p:cNvSpPr>
          <p:nvPr>
            <p:ph type="title"/>
          </p:nvPr>
        </p:nvSpPr>
        <p:spPr>
          <a:noFill/>
          <a:ln/>
        </p:spPr>
        <p:txBody>
          <a:bodyPr/>
          <a:lstStyle/>
          <a:p>
            <a:r>
              <a:rPr lang="en-US" altLang="en-US"/>
              <a:t>Load Models</a:t>
            </a:r>
          </a:p>
        </p:txBody>
      </p:sp>
      <p:sp>
        <p:nvSpPr>
          <p:cNvPr id="16387" name="Rectangle 3">
            <a:extLst>
              <a:ext uri="{FF2B5EF4-FFF2-40B4-BE49-F238E27FC236}">
                <a16:creationId xmlns:a16="http://schemas.microsoft.com/office/drawing/2014/main" id="{87EC186D-A5A9-B574-2260-022974617772}"/>
              </a:ext>
            </a:extLst>
          </p:cNvPr>
          <p:cNvSpPr>
            <a:spLocks noGrp="1" noChangeArrowheads="1"/>
          </p:cNvSpPr>
          <p:nvPr>
            <p:ph type="body" idx="1"/>
          </p:nvPr>
        </p:nvSpPr>
        <p:spPr>
          <a:xfrm>
            <a:off x="2362200" y="1752600"/>
            <a:ext cx="7772400" cy="4876800"/>
          </a:xfrm>
          <a:noFill/>
          <a:ln/>
        </p:spPr>
        <p:txBody>
          <a:bodyPr/>
          <a:lstStyle/>
          <a:p>
            <a:r>
              <a:rPr lang="en-US" altLang="en-US"/>
              <a:t>Improved load model</a:t>
            </a:r>
          </a:p>
          <a:p>
            <a:pPr lvl="1"/>
            <a:r>
              <a:rPr lang="en-US" altLang="en-US"/>
              <a:t>Combination of a series RL with a parallel RL model</a:t>
            </a:r>
          </a:p>
          <a:p>
            <a:pPr lvl="1"/>
            <a:r>
              <a:rPr lang="en-US" altLang="en-US"/>
              <a:t>10 % of load dissipated on the series RL circuit - represents distribution transformers </a:t>
            </a:r>
          </a:p>
          <a:p>
            <a:pPr lvl="1"/>
            <a:r>
              <a:rPr lang="en-US" altLang="en-US"/>
              <a:t>90 % of load dissipated on the parallel RL circuit - customer load </a:t>
            </a:r>
          </a:p>
        </p:txBody>
      </p:sp>
    </p:spTree>
  </p:cSld>
  <p:clrMapOvr>
    <a:masterClrMapping/>
  </p:clrMapOvr>
</p:sld>
</file>

<file path=ppt/slides/slide2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4BF9BC76-9E5D-E595-E3CD-2F0081A1B799}"/>
              </a:ext>
            </a:extLst>
          </p:cNvPr>
          <p:cNvSpPr>
            <a:spLocks noGrp="1" noChangeArrowheads="1"/>
          </p:cNvSpPr>
          <p:nvPr>
            <p:ph type="title"/>
          </p:nvPr>
        </p:nvSpPr>
        <p:spPr>
          <a:xfrm>
            <a:off x="2438400" y="1146175"/>
            <a:ext cx="7315200" cy="1143000"/>
          </a:xfrm>
          <a:noFill/>
          <a:ln/>
        </p:spPr>
        <p:txBody>
          <a:bodyPr/>
          <a:lstStyle/>
          <a:p>
            <a:r>
              <a:rPr lang="en-US" altLang="en-US"/>
              <a:t>Transient Analysis of</a:t>
            </a:r>
            <a:br>
              <a:rPr lang="en-US" altLang="en-US"/>
            </a:br>
            <a:r>
              <a:rPr lang="en-US" altLang="en-US"/>
              <a:t>Control Systems</a:t>
            </a:r>
          </a:p>
        </p:txBody>
      </p:sp>
      <p:sp>
        <p:nvSpPr>
          <p:cNvPr id="5123" name="Rectangle 3">
            <a:extLst>
              <a:ext uri="{FF2B5EF4-FFF2-40B4-BE49-F238E27FC236}">
                <a16:creationId xmlns:a16="http://schemas.microsoft.com/office/drawing/2014/main" id="{CAB84E5A-EE41-EFDE-CA9E-7C8D113F6182}"/>
              </a:ext>
            </a:extLst>
          </p:cNvPr>
          <p:cNvSpPr>
            <a:spLocks noChangeArrowheads="1"/>
          </p:cNvSpPr>
          <p:nvPr/>
        </p:nvSpPr>
        <p:spPr bwMode="auto">
          <a:xfrm>
            <a:off x="2471739" y="3752850"/>
            <a:ext cx="7096125" cy="2400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ctr" eaLnBrk="0" fontAlgn="base" hangingPunct="0">
              <a:spcBef>
                <a:spcPct val="60000"/>
              </a:spcBef>
              <a:spcAft>
                <a:spcPct val="0"/>
              </a:spcAft>
            </a:pPr>
            <a:r>
              <a:rPr lang="en-US" altLang="en-US" sz="3600">
                <a:solidFill>
                  <a:srgbClr val="FFFFFF"/>
                </a:solidFill>
                <a:latin typeface="Arial" panose="020B0604020202020204" pitchFamily="34" charset="0"/>
              </a:rPr>
              <a:t>By</a:t>
            </a:r>
          </a:p>
          <a:p>
            <a:pPr algn="ctr" eaLnBrk="0" fontAlgn="base" hangingPunct="0">
              <a:spcBef>
                <a:spcPct val="60000"/>
              </a:spcBef>
              <a:spcAft>
                <a:spcPct val="0"/>
              </a:spcAft>
            </a:pPr>
            <a:r>
              <a:rPr lang="en-US" altLang="en-US" sz="3600">
                <a:solidFill>
                  <a:srgbClr val="FFFFFF"/>
                </a:solidFill>
                <a:latin typeface="Arial" panose="020B0604020202020204" pitchFamily="34" charset="0"/>
              </a:rPr>
              <a:t>Demetrios Tziouvaras</a:t>
            </a:r>
          </a:p>
          <a:p>
            <a:pPr algn="ctr" eaLnBrk="0" fontAlgn="base" hangingPunct="0">
              <a:spcBef>
                <a:spcPct val="60000"/>
              </a:spcBef>
              <a:spcAft>
                <a:spcPct val="0"/>
              </a:spcAft>
            </a:pPr>
            <a:r>
              <a:rPr lang="en-US" altLang="en-US" sz="3600">
                <a:solidFill>
                  <a:srgbClr val="FFFFFF"/>
                </a:solidFill>
                <a:latin typeface="Arial" panose="020B0604020202020204" pitchFamily="34" charset="0"/>
              </a:rPr>
              <a:t>Schweitzer Engineering Labs, Inc.</a:t>
            </a:r>
          </a:p>
        </p:txBody>
      </p:sp>
    </p:spTree>
  </p:cSld>
  <p:clrMapOvr>
    <a:masterClrMapping/>
  </p:clrMapOvr>
</p:sld>
</file>

<file path=ppt/slides/slide2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73836FEA-FFDC-CE5D-4BE7-33E9DEAC4E5A}"/>
              </a:ext>
            </a:extLst>
          </p:cNvPr>
          <p:cNvSpPr>
            <a:spLocks noGrp="1" noChangeArrowheads="1"/>
          </p:cNvSpPr>
          <p:nvPr>
            <p:ph type="title"/>
          </p:nvPr>
        </p:nvSpPr>
        <p:spPr>
          <a:noFill/>
          <a:ln/>
        </p:spPr>
        <p:txBody>
          <a:bodyPr/>
          <a:lstStyle/>
          <a:p>
            <a:r>
              <a:rPr lang="en-US" altLang="en-US"/>
              <a:t>Transient Analysis of</a:t>
            </a:r>
            <a:br>
              <a:rPr lang="en-US" altLang="en-US"/>
            </a:br>
            <a:r>
              <a:rPr lang="en-US" altLang="en-US"/>
              <a:t>Control Systems</a:t>
            </a:r>
          </a:p>
        </p:txBody>
      </p:sp>
      <p:sp>
        <p:nvSpPr>
          <p:cNvPr id="6147" name="Rectangle 3">
            <a:extLst>
              <a:ext uri="{FF2B5EF4-FFF2-40B4-BE49-F238E27FC236}">
                <a16:creationId xmlns:a16="http://schemas.microsoft.com/office/drawing/2014/main" id="{69111BEF-026E-7FBC-FD70-BDDCACF2209C}"/>
              </a:ext>
            </a:extLst>
          </p:cNvPr>
          <p:cNvSpPr>
            <a:spLocks noGrp="1" noChangeArrowheads="1"/>
          </p:cNvSpPr>
          <p:nvPr>
            <p:ph type="body" idx="1"/>
          </p:nvPr>
        </p:nvSpPr>
        <p:spPr>
          <a:xfrm>
            <a:off x="2438400" y="1981200"/>
            <a:ext cx="7315200" cy="4419600"/>
          </a:xfrm>
          <a:noFill/>
          <a:ln/>
        </p:spPr>
        <p:txBody>
          <a:bodyPr/>
          <a:lstStyle/>
          <a:p>
            <a:r>
              <a:rPr lang="en-US" altLang="en-US"/>
              <a:t>TACS</a:t>
            </a:r>
          </a:p>
          <a:p>
            <a:pPr lvl="1"/>
            <a:r>
              <a:rPr lang="en-US" altLang="en-US"/>
              <a:t>TACS was designed for the simulation of control systems</a:t>
            </a:r>
          </a:p>
          <a:p>
            <a:pPr lvl="1"/>
            <a:r>
              <a:rPr lang="en-US" altLang="en-US"/>
              <a:t>Initially it was designed for the Pacific Intertie HVDC converter controls</a:t>
            </a:r>
          </a:p>
        </p:txBody>
      </p:sp>
    </p:spTree>
  </p:cSld>
  <p:clrMapOvr>
    <a:masterClrMapping/>
  </p:clrMapOvr>
</p:sld>
</file>

<file path=ppt/slides/slide2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AB2CDFB6-D1D3-09EA-2472-DF16CBCBBB28}"/>
              </a:ext>
            </a:extLst>
          </p:cNvPr>
          <p:cNvSpPr>
            <a:spLocks noGrp="1" noChangeArrowheads="1"/>
          </p:cNvSpPr>
          <p:nvPr>
            <p:ph type="title"/>
          </p:nvPr>
        </p:nvSpPr>
        <p:spPr>
          <a:noFill/>
          <a:ln/>
        </p:spPr>
        <p:txBody>
          <a:bodyPr/>
          <a:lstStyle/>
          <a:p>
            <a:r>
              <a:rPr lang="en-US" altLang="en-US"/>
              <a:t>Applications of TACS</a:t>
            </a:r>
          </a:p>
        </p:txBody>
      </p:sp>
      <p:sp>
        <p:nvSpPr>
          <p:cNvPr id="8195" name="Rectangle 3">
            <a:extLst>
              <a:ext uri="{FF2B5EF4-FFF2-40B4-BE49-F238E27FC236}">
                <a16:creationId xmlns:a16="http://schemas.microsoft.com/office/drawing/2014/main" id="{4DA34224-3C02-5A58-6867-6C4740C6F7D9}"/>
              </a:ext>
            </a:extLst>
          </p:cNvPr>
          <p:cNvSpPr>
            <a:spLocks noGrp="1" noChangeArrowheads="1"/>
          </p:cNvSpPr>
          <p:nvPr>
            <p:ph type="body" idx="1"/>
          </p:nvPr>
        </p:nvSpPr>
        <p:spPr>
          <a:xfrm>
            <a:off x="2133600" y="1828800"/>
            <a:ext cx="8001000" cy="4876800"/>
          </a:xfrm>
          <a:noFill/>
          <a:ln/>
        </p:spPr>
        <p:txBody>
          <a:bodyPr/>
          <a:lstStyle/>
          <a:p>
            <a:r>
              <a:rPr lang="en-US" altLang="en-US"/>
              <a:t>TACS can be used to simulate</a:t>
            </a:r>
          </a:p>
          <a:p>
            <a:pPr lvl="1"/>
            <a:r>
              <a:rPr lang="en-US" altLang="en-US"/>
              <a:t>Synchronous machine excitation controls</a:t>
            </a:r>
          </a:p>
          <a:p>
            <a:pPr lvl="1"/>
            <a:r>
              <a:rPr lang="en-US" altLang="en-US"/>
              <a:t>Response of static or digital relays</a:t>
            </a:r>
          </a:p>
          <a:p>
            <a:pPr lvl="1"/>
            <a:r>
              <a:rPr lang="en-US" altLang="en-US"/>
              <a:t>Series capacitor protection controls</a:t>
            </a:r>
          </a:p>
          <a:p>
            <a:pPr lvl="1"/>
            <a:r>
              <a:rPr lang="en-US" altLang="en-US"/>
              <a:t>HVDC converter controls, etc.</a:t>
            </a:r>
          </a:p>
        </p:txBody>
      </p:sp>
    </p:spTree>
  </p:cSld>
  <p:clrMapOvr>
    <a:masterClrMapping/>
  </p:clrMapOvr>
</p:sld>
</file>

<file path=ppt/slides/slide2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A392F51A-D9A0-D5C6-DB7C-827BB4292D5A}"/>
              </a:ext>
            </a:extLst>
          </p:cNvPr>
          <p:cNvSpPr>
            <a:spLocks noGrp="1" noChangeArrowheads="1"/>
          </p:cNvSpPr>
          <p:nvPr>
            <p:ph type="title"/>
          </p:nvPr>
        </p:nvSpPr>
        <p:spPr>
          <a:noFill/>
          <a:ln/>
        </p:spPr>
        <p:txBody>
          <a:bodyPr/>
          <a:lstStyle/>
          <a:p>
            <a:r>
              <a:rPr lang="en-US" altLang="en-US"/>
              <a:t>TACS Interface with Emtp</a:t>
            </a:r>
          </a:p>
        </p:txBody>
      </p:sp>
      <p:sp>
        <p:nvSpPr>
          <p:cNvPr id="9219" name="Rectangle 3">
            <a:extLst>
              <a:ext uri="{FF2B5EF4-FFF2-40B4-BE49-F238E27FC236}">
                <a16:creationId xmlns:a16="http://schemas.microsoft.com/office/drawing/2014/main" id="{25428D53-0F18-458C-EBBE-F26B1F3CC36C}"/>
              </a:ext>
            </a:extLst>
          </p:cNvPr>
          <p:cNvSpPr>
            <a:spLocks noGrp="1" noChangeArrowheads="1"/>
          </p:cNvSpPr>
          <p:nvPr>
            <p:ph type="body" idx="1"/>
          </p:nvPr>
        </p:nvSpPr>
        <p:spPr>
          <a:xfrm>
            <a:off x="1981200" y="1600200"/>
            <a:ext cx="8305800" cy="5181600"/>
          </a:xfrm>
          <a:noFill/>
          <a:ln/>
        </p:spPr>
        <p:txBody>
          <a:bodyPr/>
          <a:lstStyle/>
          <a:p>
            <a:r>
              <a:rPr lang="en-US" altLang="en-US"/>
              <a:t>TACS is solved separately from the network</a:t>
            </a:r>
          </a:p>
          <a:p>
            <a:pPr lvl="1"/>
            <a:r>
              <a:rPr lang="en-US" altLang="en-US"/>
              <a:t>There is one time step delay between TACS and emtp solution</a:t>
            </a:r>
          </a:p>
          <a:p>
            <a:pPr lvl="1"/>
            <a:r>
              <a:rPr lang="en-US" altLang="en-US"/>
              <a:t>Emtp output is used as TACS input over the same time step</a:t>
            </a:r>
          </a:p>
          <a:p>
            <a:pPr lvl="1"/>
            <a:r>
              <a:rPr lang="en-US" altLang="en-US"/>
              <a:t>TACS output becomes emtp input the next time step</a:t>
            </a:r>
          </a:p>
        </p:txBody>
      </p:sp>
    </p:spTree>
  </p:cSld>
  <p:clrMapOvr>
    <a:masterClrMapping/>
  </p:clrMapOvr>
</p:sld>
</file>

<file path=ppt/slides/slide2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CC4FF2C0-714E-CE50-BFD0-A1F220DBAF24}"/>
              </a:ext>
            </a:extLst>
          </p:cNvPr>
          <p:cNvSpPr>
            <a:spLocks noGrp="1" noChangeArrowheads="1"/>
          </p:cNvSpPr>
          <p:nvPr>
            <p:ph type="title"/>
          </p:nvPr>
        </p:nvSpPr>
        <p:spPr>
          <a:noFill/>
          <a:ln/>
        </p:spPr>
        <p:txBody>
          <a:bodyPr/>
          <a:lstStyle/>
          <a:p>
            <a:r>
              <a:rPr lang="en-US" altLang="en-US"/>
              <a:t>Interface Between</a:t>
            </a:r>
            <a:br>
              <a:rPr lang="en-US" altLang="en-US"/>
            </a:br>
            <a:r>
              <a:rPr lang="en-US" altLang="en-US"/>
              <a:t>TACS and Emtp</a:t>
            </a:r>
          </a:p>
        </p:txBody>
      </p:sp>
      <p:graphicFrame>
        <p:nvGraphicFramePr>
          <p:cNvPr id="10243" name="Object 3">
            <a:extLst>
              <a:ext uri="{FF2B5EF4-FFF2-40B4-BE49-F238E27FC236}">
                <a16:creationId xmlns:a16="http://schemas.microsoft.com/office/drawing/2014/main" id="{9D7DA3F8-3491-FDDA-C97B-27404AF230D6}"/>
              </a:ext>
            </a:extLst>
          </p:cNvPr>
          <p:cNvGraphicFramePr>
            <a:graphicFrameLocks/>
          </p:cNvGraphicFramePr>
          <p:nvPr/>
        </p:nvGraphicFramePr>
        <p:xfrm>
          <a:off x="2057400" y="1957388"/>
          <a:ext cx="7937500" cy="3605212"/>
        </p:xfrm>
        <a:graphic>
          <a:graphicData uri="http://schemas.openxmlformats.org/presentationml/2006/ole">
            <mc:AlternateContent xmlns:mc="http://schemas.openxmlformats.org/markup-compatibility/2006">
              <mc:Choice xmlns:v="urn:schemas-microsoft-com:vml" Requires="v">
                <p:oleObj name="VISIO" r:id="rId2" imgW="3090600" imgH="1409400" progId="Visio.Drawing.5">
                  <p:embed/>
                </p:oleObj>
              </mc:Choice>
              <mc:Fallback>
                <p:oleObj name="VISIO" r:id="rId2" imgW="3090600" imgH="1409400" progId="Visio.Drawing.5">
                  <p:embed/>
                  <p:pic>
                    <p:nvPicPr>
                      <p:cNvPr id="10243" name="Object 3">
                        <a:extLst>
                          <a:ext uri="{FF2B5EF4-FFF2-40B4-BE49-F238E27FC236}">
                            <a16:creationId xmlns:a16="http://schemas.microsoft.com/office/drawing/2014/main" id="{9D7DA3F8-3491-FDDA-C97B-27404AF230D6}"/>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7400" y="1957388"/>
                        <a:ext cx="7937500" cy="3605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244" name="Object 4">
            <a:extLst>
              <a:ext uri="{FF2B5EF4-FFF2-40B4-BE49-F238E27FC236}">
                <a16:creationId xmlns:a16="http://schemas.microsoft.com/office/drawing/2014/main" id="{753E1F87-4685-0F65-2BDA-E69EBF88D464}"/>
              </a:ext>
            </a:extLst>
          </p:cNvPr>
          <p:cNvGraphicFramePr>
            <a:graphicFrameLocks/>
          </p:cNvGraphicFramePr>
          <p:nvPr/>
        </p:nvGraphicFramePr>
        <p:xfrm>
          <a:off x="3490914" y="5664201"/>
          <a:ext cx="4884737" cy="538163"/>
        </p:xfrm>
        <a:graphic>
          <a:graphicData uri="http://schemas.openxmlformats.org/presentationml/2006/ole">
            <mc:AlternateContent xmlns:mc="http://schemas.openxmlformats.org/markup-compatibility/2006">
              <mc:Choice xmlns:v="urn:schemas-microsoft-com:vml" Requires="v">
                <p:oleObj name="VISIO" r:id="rId4" imgW="4894200" imgH="547560" progId="Visio.Drawing.5">
                  <p:embed/>
                </p:oleObj>
              </mc:Choice>
              <mc:Fallback>
                <p:oleObj name="VISIO" r:id="rId4" imgW="4894200" imgH="547560" progId="Visio.Drawing.5">
                  <p:embed/>
                  <p:pic>
                    <p:nvPicPr>
                      <p:cNvPr id="10244" name="Object 4">
                        <a:extLst>
                          <a:ext uri="{FF2B5EF4-FFF2-40B4-BE49-F238E27FC236}">
                            <a16:creationId xmlns:a16="http://schemas.microsoft.com/office/drawing/2014/main" id="{753E1F87-4685-0F65-2BDA-E69EBF88D464}"/>
                          </a:ext>
                        </a:extLst>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90914" y="5664201"/>
                        <a:ext cx="4884737" cy="538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2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AA2561C6-50F1-44B5-7A85-B29B11BFA849}"/>
              </a:ext>
            </a:extLst>
          </p:cNvPr>
          <p:cNvSpPr>
            <a:spLocks noGrp="1" noChangeArrowheads="1"/>
          </p:cNvSpPr>
          <p:nvPr>
            <p:ph type="title"/>
          </p:nvPr>
        </p:nvSpPr>
        <p:spPr>
          <a:noFill/>
          <a:ln/>
        </p:spPr>
        <p:txBody>
          <a:bodyPr/>
          <a:lstStyle/>
          <a:p>
            <a:r>
              <a:rPr lang="en-US" altLang="en-US"/>
              <a:t>Interaction Between Control System and Power System</a:t>
            </a:r>
          </a:p>
        </p:txBody>
      </p:sp>
      <p:sp>
        <p:nvSpPr>
          <p:cNvPr id="11267" name="Rectangle 3">
            <a:extLst>
              <a:ext uri="{FF2B5EF4-FFF2-40B4-BE49-F238E27FC236}">
                <a16:creationId xmlns:a16="http://schemas.microsoft.com/office/drawing/2014/main" id="{8D42C5BD-7CED-0759-2AAE-0295CC7C346B}"/>
              </a:ext>
            </a:extLst>
          </p:cNvPr>
          <p:cNvSpPr>
            <a:spLocks noGrp="1" noChangeArrowheads="1"/>
          </p:cNvSpPr>
          <p:nvPr>
            <p:ph type="body" idx="1"/>
          </p:nvPr>
        </p:nvSpPr>
        <p:spPr>
          <a:xfrm>
            <a:off x="2133600" y="1676400"/>
            <a:ext cx="8229600" cy="4876800"/>
          </a:xfrm>
          <a:noFill/>
          <a:ln/>
        </p:spPr>
        <p:txBody>
          <a:bodyPr/>
          <a:lstStyle/>
          <a:p>
            <a:r>
              <a:rPr lang="en-US" altLang="en-US"/>
              <a:t>“Sensors” in the network pick up node voltages and switch currents</a:t>
            </a:r>
          </a:p>
          <a:p>
            <a:r>
              <a:rPr lang="en-US" altLang="en-US"/>
              <a:t>Variables from TACS are forwarded to the network</a:t>
            </a:r>
          </a:p>
          <a:p>
            <a:pPr lvl="1"/>
            <a:r>
              <a:rPr lang="en-US" altLang="en-US"/>
              <a:t>Network elements must be set to receive commands from TACS, i.e.., TACS controlled switches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a:extLst>
              <a:ext uri="{FF2B5EF4-FFF2-40B4-BE49-F238E27FC236}">
                <a16:creationId xmlns:a16="http://schemas.microsoft.com/office/drawing/2014/main" id="{1621CC7C-B6F2-3E12-6D90-E53428B04E60}"/>
              </a:ext>
            </a:extLst>
          </p:cNvPr>
          <p:cNvSpPr>
            <a:spLocks noChangeArrowheads="1"/>
          </p:cNvSpPr>
          <p:nvPr>
            <p:ph type="body" idx="1"/>
          </p:nvPr>
        </p:nvSpPr>
        <p:spPr>
          <a:xfrm>
            <a:off x="2057400" y="1981200"/>
            <a:ext cx="8153400" cy="4572000"/>
          </a:xfrm>
          <a:solidFill>
            <a:schemeClr val="bg2"/>
          </a:solidFill>
          <a:ln/>
          <a:effectLst>
            <a:outerShdw dist="107763" dir="2700000" algn="ctr" rotWithShape="0">
              <a:srgbClr val="FC0128"/>
            </a:outerShdw>
          </a:effectLst>
        </p:spPr>
        <p:txBody>
          <a:bodyPr/>
          <a:lstStyle/>
          <a:p>
            <a:r>
              <a:rPr lang="en-US" altLang="en-US" sz="2800">
                <a:effectLst/>
                <a:latin typeface="Arial" panose="020B0604020202020204" pitchFamily="34" charset="0"/>
              </a:rPr>
              <a:t>Time step of 70 micro-seconds</a:t>
            </a:r>
          </a:p>
        </p:txBody>
      </p:sp>
      <p:sp>
        <p:nvSpPr>
          <p:cNvPr id="106499" name="Rectangle 3">
            <a:extLst>
              <a:ext uri="{FF2B5EF4-FFF2-40B4-BE49-F238E27FC236}">
                <a16:creationId xmlns:a16="http://schemas.microsoft.com/office/drawing/2014/main" id="{5C768E8B-6CF1-06D9-0F85-BB0B1DE15FE4}"/>
              </a:ext>
            </a:extLst>
          </p:cNvPr>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106500" name="Rectangle 4">
            <a:extLst>
              <a:ext uri="{FF2B5EF4-FFF2-40B4-BE49-F238E27FC236}">
                <a16:creationId xmlns:a16="http://schemas.microsoft.com/office/drawing/2014/main" id="{E5FCCE70-39AB-BBF2-59B5-765C2BB82328}"/>
              </a:ext>
            </a:extLst>
          </p:cNvPr>
          <p:cNvSpPr>
            <a:spLocks noChangeArrowheads="1"/>
          </p:cNvSpPr>
          <p:nvPr/>
        </p:nvSpPr>
        <p:spPr bwMode="auto">
          <a:xfrm>
            <a:off x="4648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106501" name="Rectangle 5">
            <a:extLst>
              <a:ext uri="{FF2B5EF4-FFF2-40B4-BE49-F238E27FC236}">
                <a16:creationId xmlns:a16="http://schemas.microsoft.com/office/drawing/2014/main" id="{E3E01A1D-B656-FB67-5694-BFCDB2B2E97E}"/>
              </a:ext>
            </a:extLst>
          </p:cNvPr>
          <p:cNvSpPr>
            <a:spLocks noChangeArrowheads="1"/>
          </p:cNvSpPr>
          <p:nvPr>
            <p:ph type="title"/>
          </p:nvPr>
        </p:nvSpPr>
        <p:spPr>
          <a:solidFill>
            <a:schemeClr val="accent2"/>
          </a:solidFill>
          <a:ln/>
          <a:effectLst>
            <a:outerShdw dist="107763" dir="2700000" algn="ctr" rotWithShape="0">
              <a:srgbClr val="FC0128"/>
            </a:outerShdw>
          </a:effectLst>
        </p:spPr>
        <p:txBody>
          <a:bodyPr/>
          <a:lstStyle/>
          <a:p>
            <a:r>
              <a:rPr lang="en-US" altLang="en-US">
                <a:solidFill>
                  <a:srgbClr val="FC0128"/>
                </a:solidFill>
              </a:rPr>
              <a:t>Time Step</a:t>
            </a:r>
          </a:p>
        </p:txBody>
      </p:sp>
      <p:graphicFrame>
        <p:nvGraphicFramePr>
          <p:cNvPr id="106503" name="Object 7">
            <a:extLst>
              <a:ext uri="{FF2B5EF4-FFF2-40B4-BE49-F238E27FC236}">
                <a16:creationId xmlns:a16="http://schemas.microsoft.com/office/drawing/2014/main" id="{4CCD98F8-7986-6D53-E66E-584505800C69}"/>
              </a:ext>
            </a:extLst>
          </p:cNvPr>
          <p:cNvGraphicFramePr>
            <a:graphicFrameLocks noChangeAspect="1"/>
          </p:cNvGraphicFramePr>
          <p:nvPr/>
        </p:nvGraphicFramePr>
        <p:xfrm>
          <a:off x="2609850" y="2432050"/>
          <a:ext cx="6324600" cy="4216400"/>
        </p:xfrm>
        <a:graphic>
          <a:graphicData uri="http://schemas.openxmlformats.org/presentationml/2006/ole">
            <mc:AlternateContent xmlns:mc="http://schemas.openxmlformats.org/markup-compatibility/2006">
              <mc:Choice xmlns:v="urn:schemas-microsoft-com:vml" Requires="v">
                <p:oleObj name="Worksheet" r:id="rId3" imgW="4886551" imgH="2600687" progId="Excel.Sheet.8">
                  <p:embed/>
                </p:oleObj>
              </mc:Choice>
              <mc:Fallback>
                <p:oleObj name="Worksheet" r:id="rId3" imgW="4886551" imgH="2600687" progId="Excel.Sheet.8">
                  <p:embed/>
                  <p:pic>
                    <p:nvPicPr>
                      <p:cNvPr id="106503" name="Object 7">
                        <a:extLst>
                          <a:ext uri="{FF2B5EF4-FFF2-40B4-BE49-F238E27FC236}">
                            <a16:creationId xmlns:a16="http://schemas.microsoft.com/office/drawing/2014/main" id="{4CCD98F8-7986-6D53-E66E-584505800C69}"/>
                          </a:ext>
                        </a:extLst>
                      </p:cNvPr>
                      <p:cNvPicPr>
                        <a:picLocks noRot="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09850" y="2432050"/>
                        <a:ext cx="6324600" cy="4216400"/>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ransition/>
</p:sld>
</file>

<file path=ppt/slides/slide2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906562E4-11EC-1BB9-291A-DAE2567A0A55}"/>
              </a:ext>
            </a:extLst>
          </p:cNvPr>
          <p:cNvSpPr>
            <a:spLocks noGrp="1" noChangeArrowheads="1"/>
          </p:cNvSpPr>
          <p:nvPr>
            <p:ph type="title"/>
          </p:nvPr>
        </p:nvSpPr>
        <p:spPr>
          <a:noFill/>
          <a:ln/>
        </p:spPr>
        <p:txBody>
          <a:bodyPr/>
          <a:lstStyle/>
          <a:p>
            <a:r>
              <a:rPr lang="en-US" altLang="en-US"/>
              <a:t>Transient Analysis of</a:t>
            </a:r>
            <a:br>
              <a:rPr lang="en-US" altLang="en-US"/>
            </a:br>
            <a:r>
              <a:rPr lang="en-US" altLang="en-US"/>
              <a:t>Control Systems</a:t>
            </a:r>
          </a:p>
        </p:txBody>
      </p:sp>
      <p:sp>
        <p:nvSpPr>
          <p:cNvPr id="12291" name="Rectangle 3">
            <a:extLst>
              <a:ext uri="{FF2B5EF4-FFF2-40B4-BE49-F238E27FC236}">
                <a16:creationId xmlns:a16="http://schemas.microsoft.com/office/drawing/2014/main" id="{49FB9640-205B-5B0D-61BE-184FB06F07DC}"/>
              </a:ext>
            </a:extLst>
          </p:cNvPr>
          <p:cNvSpPr>
            <a:spLocks noGrp="1" noChangeArrowheads="1"/>
          </p:cNvSpPr>
          <p:nvPr>
            <p:ph type="body" idx="1"/>
          </p:nvPr>
        </p:nvSpPr>
        <p:spPr>
          <a:xfrm>
            <a:off x="2438400" y="1905000"/>
            <a:ext cx="7315200" cy="4495800"/>
          </a:xfrm>
          <a:noFill/>
          <a:ln/>
        </p:spPr>
        <p:txBody>
          <a:bodyPr/>
          <a:lstStyle/>
          <a:p>
            <a:r>
              <a:rPr lang="en-US" altLang="en-US"/>
              <a:t>TACS consists mainly of:</a:t>
            </a:r>
          </a:p>
          <a:p>
            <a:pPr lvl="1"/>
            <a:r>
              <a:rPr lang="en-US" altLang="en-US"/>
              <a:t>Transfer function blocks</a:t>
            </a:r>
          </a:p>
          <a:p>
            <a:pPr lvl="1"/>
            <a:r>
              <a:rPr lang="en-US" altLang="en-US"/>
              <a:t>Signal sources</a:t>
            </a:r>
          </a:p>
          <a:p>
            <a:pPr lvl="1"/>
            <a:r>
              <a:rPr lang="en-US" altLang="en-US"/>
              <a:t>Special devices</a:t>
            </a:r>
          </a:p>
          <a:p>
            <a:pPr lvl="1"/>
            <a:r>
              <a:rPr lang="en-US" altLang="en-US"/>
              <a:t>FORTRAN statements</a:t>
            </a:r>
          </a:p>
        </p:txBody>
      </p:sp>
    </p:spTree>
  </p:cSld>
  <p:clrMapOvr>
    <a:masterClrMapping/>
  </p:clrMapOvr>
</p:sld>
</file>

<file path=ppt/slides/slide2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901DE66B-A6CF-7E15-F56D-DA3211C0F3BC}"/>
              </a:ext>
            </a:extLst>
          </p:cNvPr>
          <p:cNvSpPr>
            <a:spLocks noGrp="1" noChangeArrowheads="1"/>
          </p:cNvSpPr>
          <p:nvPr>
            <p:ph type="title"/>
          </p:nvPr>
        </p:nvSpPr>
        <p:spPr>
          <a:noFill/>
          <a:ln/>
        </p:spPr>
        <p:txBody>
          <a:bodyPr/>
          <a:lstStyle/>
          <a:p>
            <a:r>
              <a:rPr lang="en-US" altLang="en-US"/>
              <a:t>Models Available in TACS</a:t>
            </a:r>
          </a:p>
        </p:txBody>
      </p:sp>
      <p:sp>
        <p:nvSpPr>
          <p:cNvPr id="13315" name="Rectangle 3">
            <a:extLst>
              <a:ext uri="{FF2B5EF4-FFF2-40B4-BE49-F238E27FC236}">
                <a16:creationId xmlns:a16="http://schemas.microsoft.com/office/drawing/2014/main" id="{7C764AA3-3EE1-79C2-16A3-34CEEBFC48F5}"/>
              </a:ext>
            </a:extLst>
          </p:cNvPr>
          <p:cNvSpPr>
            <a:spLocks noGrp="1" noChangeArrowheads="1"/>
          </p:cNvSpPr>
          <p:nvPr>
            <p:ph type="body" idx="1"/>
          </p:nvPr>
        </p:nvSpPr>
        <p:spPr>
          <a:xfrm>
            <a:off x="1905000" y="1981200"/>
            <a:ext cx="8382000" cy="4648200"/>
          </a:xfrm>
          <a:noFill/>
          <a:ln/>
        </p:spPr>
        <p:txBody>
          <a:bodyPr/>
          <a:lstStyle/>
          <a:p>
            <a:r>
              <a:rPr lang="en-US" altLang="en-US"/>
              <a:t>Transfer Functions</a:t>
            </a:r>
          </a:p>
          <a:p>
            <a:pPr lvl="1"/>
            <a:r>
              <a:rPr lang="en-US" altLang="en-US"/>
              <a:t>Basic building blocks defined by the Laplacian s-operator</a:t>
            </a:r>
          </a:p>
          <a:p>
            <a:pPr lvl="1"/>
            <a:r>
              <a:rPr lang="en-US" altLang="en-US"/>
              <a:t>The program converts the s-domain functions to algebraic difference equations</a:t>
            </a:r>
          </a:p>
          <a:p>
            <a:pPr lvl="1"/>
            <a:r>
              <a:rPr lang="en-US" altLang="en-US"/>
              <a:t>Static and dynamic limiters available</a:t>
            </a:r>
          </a:p>
        </p:txBody>
      </p:sp>
    </p:spTree>
  </p:cSld>
  <p:clrMapOvr>
    <a:masterClrMapping/>
  </p:clrMapOvr>
</p:sld>
</file>

<file path=ppt/slides/slide2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E9C910AA-3F3E-5F82-0671-020AAC5F47CF}"/>
              </a:ext>
            </a:extLst>
          </p:cNvPr>
          <p:cNvSpPr>
            <a:spLocks noGrp="1" noChangeArrowheads="1"/>
          </p:cNvSpPr>
          <p:nvPr>
            <p:ph type="title"/>
          </p:nvPr>
        </p:nvSpPr>
        <p:spPr>
          <a:noFill/>
          <a:ln/>
        </p:spPr>
        <p:txBody>
          <a:bodyPr/>
          <a:lstStyle/>
          <a:p>
            <a:r>
              <a:rPr lang="en-US" altLang="en-US"/>
              <a:t>Typical Excitation Control System of a Generator</a:t>
            </a:r>
          </a:p>
        </p:txBody>
      </p:sp>
      <p:graphicFrame>
        <p:nvGraphicFramePr>
          <p:cNvPr id="7171" name="Object 3">
            <a:extLst>
              <a:ext uri="{FF2B5EF4-FFF2-40B4-BE49-F238E27FC236}">
                <a16:creationId xmlns:a16="http://schemas.microsoft.com/office/drawing/2014/main" id="{2F3C1BA0-2FD2-F42F-9577-7EB6BB75721B}"/>
              </a:ext>
            </a:extLst>
          </p:cNvPr>
          <p:cNvGraphicFramePr>
            <a:graphicFrameLocks/>
          </p:cNvGraphicFramePr>
          <p:nvPr/>
        </p:nvGraphicFramePr>
        <p:xfrm>
          <a:off x="1752600" y="2133600"/>
          <a:ext cx="8382000" cy="3581400"/>
        </p:xfrm>
        <a:graphic>
          <a:graphicData uri="http://schemas.openxmlformats.org/presentationml/2006/ole">
            <mc:AlternateContent xmlns:mc="http://schemas.openxmlformats.org/markup-compatibility/2006">
              <mc:Choice xmlns:v="urn:schemas-microsoft-com:vml" Requires="v">
                <p:oleObj name="VISIO" r:id="rId2" imgW="3782880" imgH="1412640" progId="Visio.Drawing.5">
                  <p:embed/>
                </p:oleObj>
              </mc:Choice>
              <mc:Fallback>
                <p:oleObj name="VISIO" r:id="rId2" imgW="3782880" imgH="1412640" progId="Visio.Drawing.5">
                  <p:embed/>
                  <p:pic>
                    <p:nvPicPr>
                      <p:cNvPr id="7171" name="Object 3">
                        <a:extLst>
                          <a:ext uri="{FF2B5EF4-FFF2-40B4-BE49-F238E27FC236}">
                            <a16:creationId xmlns:a16="http://schemas.microsoft.com/office/drawing/2014/main" id="{2F3C1BA0-2FD2-F42F-9577-7EB6BB75721B}"/>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2133600"/>
                        <a:ext cx="8382000" cy="358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2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EF72EF5A-9563-42F0-5A01-1C67E965B1D0}"/>
              </a:ext>
            </a:extLst>
          </p:cNvPr>
          <p:cNvSpPr>
            <a:spLocks noGrp="1" noChangeArrowheads="1"/>
          </p:cNvSpPr>
          <p:nvPr>
            <p:ph type="title"/>
          </p:nvPr>
        </p:nvSpPr>
        <p:spPr>
          <a:noFill/>
          <a:ln/>
        </p:spPr>
        <p:txBody>
          <a:bodyPr/>
          <a:lstStyle/>
          <a:p>
            <a:r>
              <a:rPr lang="en-US" altLang="en-US"/>
              <a:t>Models Available in TACS</a:t>
            </a:r>
          </a:p>
        </p:txBody>
      </p:sp>
      <p:sp>
        <p:nvSpPr>
          <p:cNvPr id="14339" name="Rectangle 3">
            <a:extLst>
              <a:ext uri="{FF2B5EF4-FFF2-40B4-BE49-F238E27FC236}">
                <a16:creationId xmlns:a16="http://schemas.microsoft.com/office/drawing/2014/main" id="{0661A1AF-BBDA-0BF1-C662-A68008AE8621}"/>
              </a:ext>
            </a:extLst>
          </p:cNvPr>
          <p:cNvSpPr>
            <a:spLocks noGrp="1" noChangeArrowheads="1"/>
          </p:cNvSpPr>
          <p:nvPr>
            <p:ph type="body" idx="1"/>
          </p:nvPr>
        </p:nvSpPr>
        <p:spPr>
          <a:xfrm>
            <a:off x="1981200" y="1524000"/>
            <a:ext cx="7772400" cy="4876800"/>
          </a:xfrm>
          <a:noFill/>
          <a:ln/>
        </p:spPr>
        <p:txBody>
          <a:bodyPr/>
          <a:lstStyle/>
          <a:p>
            <a:r>
              <a:rPr lang="en-US" altLang="en-US"/>
              <a:t>TACS sources</a:t>
            </a:r>
          </a:p>
          <a:p>
            <a:pPr lvl="1"/>
            <a:r>
              <a:rPr lang="en-US" altLang="en-US"/>
              <a:t>They are time dependent sources</a:t>
            </a:r>
          </a:p>
          <a:p>
            <a:pPr lvl="1"/>
            <a:r>
              <a:rPr lang="en-US" altLang="en-US"/>
              <a:t>DC source</a:t>
            </a:r>
          </a:p>
          <a:p>
            <a:pPr lvl="1"/>
            <a:r>
              <a:rPr lang="en-US" altLang="en-US"/>
              <a:t>Ramp</a:t>
            </a:r>
          </a:p>
          <a:p>
            <a:pPr lvl="1"/>
            <a:r>
              <a:rPr lang="en-US" altLang="en-US"/>
              <a:t>Step</a:t>
            </a:r>
          </a:p>
          <a:p>
            <a:pPr lvl="1"/>
            <a:r>
              <a:rPr lang="en-US" altLang="en-US"/>
              <a:t>Pulse, Sinusoidal, etc.</a:t>
            </a:r>
          </a:p>
        </p:txBody>
      </p:sp>
    </p:spTree>
  </p:cSld>
  <p:clrMapOvr>
    <a:masterClrMapping/>
  </p:clrMapOvr>
</p:sld>
</file>

<file path=ppt/slides/slide2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415AABCF-05DB-0BEA-9332-72A1CD991B87}"/>
              </a:ext>
            </a:extLst>
          </p:cNvPr>
          <p:cNvSpPr>
            <a:spLocks noGrp="1" noChangeArrowheads="1"/>
          </p:cNvSpPr>
          <p:nvPr>
            <p:ph type="title"/>
          </p:nvPr>
        </p:nvSpPr>
        <p:spPr>
          <a:xfrm>
            <a:off x="2438400" y="307975"/>
            <a:ext cx="7315200" cy="1143000"/>
          </a:xfrm>
          <a:noFill/>
          <a:ln/>
        </p:spPr>
        <p:txBody>
          <a:bodyPr/>
          <a:lstStyle/>
          <a:p>
            <a:r>
              <a:rPr lang="en-US" altLang="en-US"/>
              <a:t>Models Available in TACS</a:t>
            </a:r>
          </a:p>
        </p:txBody>
      </p:sp>
      <p:sp>
        <p:nvSpPr>
          <p:cNvPr id="15363" name="Rectangle 3">
            <a:extLst>
              <a:ext uri="{FF2B5EF4-FFF2-40B4-BE49-F238E27FC236}">
                <a16:creationId xmlns:a16="http://schemas.microsoft.com/office/drawing/2014/main" id="{1EF62CBA-5B67-C60B-4C54-C98D5CBA838D}"/>
              </a:ext>
            </a:extLst>
          </p:cNvPr>
          <p:cNvSpPr>
            <a:spLocks noGrp="1" noChangeArrowheads="1"/>
          </p:cNvSpPr>
          <p:nvPr>
            <p:ph type="body" idx="1"/>
          </p:nvPr>
        </p:nvSpPr>
        <p:spPr>
          <a:xfrm>
            <a:off x="2438400" y="1828800"/>
            <a:ext cx="7315200" cy="4876800"/>
          </a:xfrm>
          <a:noFill/>
          <a:ln/>
        </p:spPr>
        <p:txBody>
          <a:bodyPr/>
          <a:lstStyle/>
          <a:p>
            <a:r>
              <a:rPr lang="en-US" altLang="en-US"/>
              <a:t>Devices are control system subsystems that are used frequently, for example</a:t>
            </a:r>
          </a:p>
          <a:p>
            <a:pPr lvl="1"/>
            <a:r>
              <a:rPr lang="en-US" altLang="en-US"/>
              <a:t>Frequency sensor</a:t>
            </a:r>
          </a:p>
          <a:p>
            <a:pPr lvl="1"/>
            <a:r>
              <a:rPr lang="en-US" altLang="en-US"/>
              <a:t>Digitizer</a:t>
            </a:r>
          </a:p>
          <a:p>
            <a:pPr lvl="1"/>
            <a:r>
              <a:rPr lang="en-US" altLang="en-US"/>
              <a:t>Controlled integrator</a:t>
            </a:r>
          </a:p>
          <a:p>
            <a:pPr lvl="1"/>
            <a:r>
              <a:rPr lang="en-US" altLang="en-US"/>
              <a:t>Sample and Track, etc.</a:t>
            </a:r>
          </a:p>
        </p:txBody>
      </p:sp>
    </p:spTree>
  </p:cSld>
  <p:clrMapOvr>
    <a:masterClrMapping/>
  </p:clrMapOvr>
</p:sld>
</file>

<file path=ppt/slides/slide2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CF374F14-2534-F50A-B400-89544D8B7A5A}"/>
              </a:ext>
            </a:extLst>
          </p:cNvPr>
          <p:cNvSpPr>
            <a:spLocks noGrp="1" noChangeArrowheads="1"/>
          </p:cNvSpPr>
          <p:nvPr>
            <p:ph type="title"/>
          </p:nvPr>
        </p:nvSpPr>
        <p:spPr>
          <a:noFill/>
          <a:ln/>
        </p:spPr>
        <p:txBody>
          <a:bodyPr/>
          <a:lstStyle/>
          <a:p>
            <a:r>
              <a:rPr lang="en-US" altLang="en-US"/>
              <a:t>Models Available in TACS</a:t>
            </a:r>
          </a:p>
        </p:txBody>
      </p:sp>
      <p:sp>
        <p:nvSpPr>
          <p:cNvPr id="16387" name="Rectangle 3">
            <a:extLst>
              <a:ext uri="{FF2B5EF4-FFF2-40B4-BE49-F238E27FC236}">
                <a16:creationId xmlns:a16="http://schemas.microsoft.com/office/drawing/2014/main" id="{E1191715-F520-3DA5-0A8E-6AD81925A19D}"/>
              </a:ext>
            </a:extLst>
          </p:cNvPr>
          <p:cNvSpPr>
            <a:spLocks noGrp="1" noChangeArrowheads="1"/>
          </p:cNvSpPr>
          <p:nvPr>
            <p:ph type="body" idx="1"/>
          </p:nvPr>
        </p:nvSpPr>
        <p:spPr>
          <a:xfrm>
            <a:off x="2286000" y="1524000"/>
            <a:ext cx="7772400" cy="4876800"/>
          </a:xfrm>
          <a:noFill/>
          <a:ln/>
        </p:spPr>
        <p:txBody>
          <a:bodyPr/>
          <a:lstStyle/>
          <a:p>
            <a:r>
              <a:rPr lang="en-US" altLang="en-US"/>
              <a:t>FORTRAN Expressions</a:t>
            </a:r>
          </a:p>
          <a:p>
            <a:pPr lvl="1"/>
            <a:r>
              <a:rPr lang="en-US" altLang="en-US"/>
              <a:t>Algebraic</a:t>
            </a:r>
          </a:p>
          <a:p>
            <a:pPr lvl="1"/>
            <a:r>
              <a:rPr lang="en-US" altLang="en-US"/>
              <a:t>Relational</a:t>
            </a:r>
          </a:p>
          <a:p>
            <a:pPr lvl="1"/>
            <a:r>
              <a:rPr lang="en-US" altLang="en-US"/>
              <a:t>Logical</a:t>
            </a:r>
          </a:p>
          <a:p>
            <a:r>
              <a:rPr lang="en-US" altLang="en-US"/>
              <a:t>Some restrictions apply</a:t>
            </a:r>
          </a:p>
          <a:p>
            <a:pPr lvl="1"/>
            <a:r>
              <a:rPr lang="en-US" altLang="en-US"/>
              <a:t>Cannot implement all of FORTRAN</a:t>
            </a:r>
          </a:p>
        </p:txBody>
      </p:sp>
    </p:spTree>
  </p:cSld>
  <p:clrMapOvr>
    <a:masterClrMapping/>
  </p:clrMapOvr>
</p:sld>
</file>

<file path=ppt/slides/slide2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4FDDF1FA-49A3-FED4-2606-C568CC624F61}"/>
              </a:ext>
            </a:extLst>
          </p:cNvPr>
          <p:cNvSpPr>
            <a:spLocks noGrp="1" noChangeArrowheads="1"/>
          </p:cNvSpPr>
          <p:nvPr>
            <p:ph type="title"/>
          </p:nvPr>
        </p:nvSpPr>
        <p:spPr>
          <a:xfrm>
            <a:off x="2438400" y="307975"/>
            <a:ext cx="7315200" cy="1143000"/>
          </a:xfrm>
          <a:noFill/>
          <a:ln/>
        </p:spPr>
        <p:txBody>
          <a:bodyPr/>
          <a:lstStyle/>
          <a:p>
            <a:r>
              <a:rPr lang="en-US" altLang="en-US"/>
              <a:t>FORTRAN Restrictions</a:t>
            </a:r>
          </a:p>
        </p:txBody>
      </p:sp>
      <p:sp>
        <p:nvSpPr>
          <p:cNvPr id="17411" name="Rectangle 3">
            <a:extLst>
              <a:ext uri="{FF2B5EF4-FFF2-40B4-BE49-F238E27FC236}">
                <a16:creationId xmlns:a16="http://schemas.microsoft.com/office/drawing/2014/main" id="{25C73007-1DC1-5673-64FF-5D9627EF8573}"/>
              </a:ext>
            </a:extLst>
          </p:cNvPr>
          <p:cNvSpPr>
            <a:spLocks noGrp="1" noChangeArrowheads="1"/>
          </p:cNvSpPr>
          <p:nvPr>
            <p:ph type="body" idx="1"/>
          </p:nvPr>
        </p:nvSpPr>
        <p:spPr>
          <a:xfrm>
            <a:off x="2438400" y="1752600"/>
            <a:ext cx="7315200" cy="4876800"/>
          </a:xfrm>
          <a:noFill/>
          <a:ln/>
        </p:spPr>
        <p:txBody>
          <a:bodyPr/>
          <a:lstStyle/>
          <a:p>
            <a:r>
              <a:rPr lang="en-US" altLang="en-US"/>
              <a:t>Cannot define arrays</a:t>
            </a:r>
          </a:p>
          <a:p>
            <a:r>
              <a:rPr lang="en-US" altLang="en-US"/>
              <a:t>DO and GOTO statements are not allowed</a:t>
            </a:r>
          </a:p>
          <a:p>
            <a:r>
              <a:rPr lang="en-US" altLang="en-US"/>
              <a:t>Intrinsic functions accept one argument only</a:t>
            </a:r>
          </a:p>
          <a:p>
            <a:pPr lvl="1"/>
            <a:r>
              <a:rPr lang="en-US" altLang="en-US"/>
              <a:t>Above restrictions severely limit the flexibility of FORTRAN</a:t>
            </a:r>
          </a:p>
        </p:txBody>
      </p:sp>
    </p:spTree>
  </p:cSld>
  <p:clrMapOvr>
    <a:masterClrMapping/>
  </p:clrMapOvr>
</p:sld>
</file>

<file path=ppt/slides/slide2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E922A680-2F5A-522B-EB04-E8832449A74C}"/>
              </a:ext>
            </a:extLst>
          </p:cNvPr>
          <p:cNvSpPr>
            <a:spLocks noGrp="1" noChangeArrowheads="1"/>
          </p:cNvSpPr>
          <p:nvPr>
            <p:ph type="title"/>
          </p:nvPr>
        </p:nvSpPr>
        <p:spPr>
          <a:noFill/>
          <a:ln/>
        </p:spPr>
        <p:txBody>
          <a:bodyPr/>
          <a:lstStyle/>
          <a:p>
            <a:r>
              <a:rPr lang="en-US" altLang="en-US"/>
              <a:t>Initialization of TACS Variables</a:t>
            </a:r>
          </a:p>
        </p:txBody>
      </p:sp>
      <p:sp>
        <p:nvSpPr>
          <p:cNvPr id="18435" name="Rectangle 3">
            <a:extLst>
              <a:ext uri="{FF2B5EF4-FFF2-40B4-BE49-F238E27FC236}">
                <a16:creationId xmlns:a16="http://schemas.microsoft.com/office/drawing/2014/main" id="{254BEA96-6E99-D946-066E-FE1D553567FE}"/>
              </a:ext>
            </a:extLst>
          </p:cNvPr>
          <p:cNvSpPr>
            <a:spLocks noGrp="1" noChangeArrowheads="1"/>
          </p:cNvSpPr>
          <p:nvPr>
            <p:ph type="body" idx="1"/>
          </p:nvPr>
        </p:nvSpPr>
        <p:spPr>
          <a:xfrm>
            <a:off x="2438400" y="1828800"/>
            <a:ext cx="7772400" cy="4876800"/>
          </a:xfrm>
          <a:noFill/>
          <a:ln/>
        </p:spPr>
        <p:txBody>
          <a:bodyPr/>
          <a:lstStyle/>
          <a:p>
            <a:r>
              <a:rPr lang="en-US" altLang="en-US"/>
              <a:t>Initial conditions of the electrical network are calculated before TACS</a:t>
            </a:r>
          </a:p>
          <a:p>
            <a:pPr lvl="1"/>
            <a:r>
              <a:rPr lang="en-US" altLang="en-US"/>
              <a:t>All TACS defined variables are still zero</a:t>
            </a:r>
          </a:p>
          <a:p>
            <a:pPr lvl="1"/>
            <a:r>
              <a:rPr lang="en-US" altLang="en-US"/>
              <a:t>TACS variables must be initialized in order to get a meaningful steady state electrical network solution</a:t>
            </a:r>
          </a:p>
        </p:txBody>
      </p:sp>
    </p:spTree>
  </p:cSld>
  <p:clrMapOvr>
    <a:masterClrMapping/>
  </p:clrMapOvr>
</p:sld>
</file>

<file path=ppt/slides/slide2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3935037D-0A5B-71F6-C9B9-432D8ADC7F69}"/>
              </a:ext>
            </a:extLst>
          </p:cNvPr>
          <p:cNvSpPr>
            <a:spLocks noGrp="1" noChangeArrowheads="1"/>
          </p:cNvSpPr>
          <p:nvPr>
            <p:ph type="title"/>
          </p:nvPr>
        </p:nvSpPr>
        <p:spPr>
          <a:noFill/>
          <a:ln/>
        </p:spPr>
        <p:txBody>
          <a:bodyPr/>
          <a:lstStyle/>
          <a:p>
            <a:r>
              <a:rPr lang="en-US" altLang="en-US"/>
              <a:t>Example of a Machine Excitation System</a:t>
            </a:r>
          </a:p>
        </p:txBody>
      </p:sp>
      <p:graphicFrame>
        <p:nvGraphicFramePr>
          <p:cNvPr id="19459" name="Object 3">
            <a:extLst>
              <a:ext uri="{FF2B5EF4-FFF2-40B4-BE49-F238E27FC236}">
                <a16:creationId xmlns:a16="http://schemas.microsoft.com/office/drawing/2014/main" id="{F1632FC7-6FBC-209F-8560-7A9B70983D68}"/>
              </a:ext>
            </a:extLst>
          </p:cNvPr>
          <p:cNvGraphicFramePr>
            <a:graphicFrameLocks/>
          </p:cNvGraphicFramePr>
          <p:nvPr/>
        </p:nvGraphicFramePr>
        <p:xfrm>
          <a:off x="2938463" y="1946275"/>
          <a:ext cx="6602412" cy="3708400"/>
        </p:xfrm>
        <a:graphic>
          <a:graphicData uri="http://schemas.openxmlformats.org/presentationml/2006/ole">
            <mc:AlternateContent xmlns:mc="http://schemas.openxmlformats.org/markup-compatibility/2006">
              <mc:Choice xmlns:v="urn:schemas-microsoft-com:vml" Requires="v">
                <p:oleObj name="VISIO" r:id="rId2" imgW="6611760" imgH="3717720" progId="Visio.Drawing.5">
                  <p:embed/>
                </p:oleObj>
              </mc:Choice>
              <mc:Fallback>
                <p:oleObj name="VISIO" r:id="rId2" imgW="6611760" imgH="3717720" progId="Visio.Drawing.5">
                  <p:embed/>
                  <p:pic>
                    <p:nvPicPr>
                      <p:cNvPr id="19459" name="Object 3">
                        <a:extLst>
                          <a:ext uri="{FF2B5EF4-FFF2-40B4-BE49-F238E27FC236}">
                            <a16:creationId xmlns:a16="http://schemas.microsoft.com/office/drawing/2014/main" id="{F1632FC7-6FBC-209F-8560-7A9B70983D68}"/>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38463" y="1946275"/>
                        <a:ext cx="6602412" cy="370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9460" name="Object 4">
            <a:extLst>
              <a:ext uri="{FF2B5EF4-FFF2-40B4-BE49-F238E27FC236}">
                <a16:creationId xmlns:a16="http://schemas.microsoft.com/office/drawing/2014/main" id="{27D1C4A6-C274-F8D6-4FA6-D0D379F7EB47}"/>
              </a:ext>
            </a:extLst>
          </p:cNvPr>
          <p:cNvGraphicFramePr>
            <a:graphicFrameLocks/>
          </p:cNvGraphicFramePr>
          <p:nvPr/>
        </p:nvGraphicFramePr>
        <p:xfrm>
          <a:off x="3443289" y="5919789"/>
          <a:ext cx="5284787" cy="484187"/>
        </p:xfrm>
        <a:graphic>
          <a:graphicData uri="http://schemas.openxmlformats.org/presentationml/2006/ole">
            <mc:AlternateContent xmlns:mc="http://schemas.openxmlformats.org/markup-compatibility/2006">
              <mc:Choice xmlns:v="urn:schemas-microsoft-com:vml" Requires="v">
                <p:oleObj name="VISIO" r:id="rId4" imgW="5294160" imgH="493560" progId="Visio.Drawing.5">
                  <p:embed/>
                </p:oleObj>
              </mc:Choice>
              <mc:Fallback>
                <p:oleObj name="VISIO" r:id="rId4" imgW="5294160" imgH="493560" progId="Visio.Drawing.5">
                  <p:embed/>
                  <p:pic>
                    <p:nvPicPr>
                      <p:cNvPr id="19460" name="Object 4">
                        <a:extLst>
                          <a:ext uri="{FF2B5EF4-FFF2-40B4-BE49-F238E27FC236}">
                            <a16:creationId xmlns:a16="http://schemas.microsoft.com/office/drawing/2014/main" id="{27D1C4A6-C274-F8D6-4FA6-D0D379F7EB47}"/>
                          </a:ext>
                        </a:extLst>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43289" y="5919789"/>
                        <a:ext cx="5284787" cy="484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2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B65A16BB-BE9D-5B02-3815-69676C087C9D}"/>
              </a:ext>
            </a:extLst>
          </p:cNvPr>
          <p:cNvSpPr>
            <a:spLocks noGrp="1" noChangeArrowheads="1"/>
          </p:cNvSpPr>
          <p:nvPr>
            <p:ph type="title"/>
          </p:nvPr>
        </p:nvSpPr>
        <p:spPr>
          <a:noFill/>
          <a:ln/>
        </p:spPr>
        <p:txBody>
          <a:bodyPr/>
          <a:lstStyle/>
          <a:p>
            <a:r>
              <a:rPr lang="en-US" altLang="en-US"/>
              <a:t>Machine Excitation System</a:t>
            </a:r>
          </a:p>
        </p:txBody>
      </p:sp>
      <p:graphicFrame>
        <p:nvGraphicFramePr>
          <p:cNvPr id="20483" name="Object 3">
            <a:extLst>
              <a:ext uri="{FF2B5EF4-FFF2-40B4-BE49-F238E27FC236}">
                <a16:creationId xmlns:a16="http://schemas.microsoft.com/office/drawing/2014/main" id="{BB2BE66E-FF61-F5B7-ADFE-AFEFF5DAA547}"/>
              </a:ext>
            </a:extLst>
          </p:cNvPr>
          <p:cNvGraphicFramePr>
            <a:graphicFrameLocks/>
          </p:cNvGraphicFramePr>
          <p:nvPr/>
        </p:nvGraphicFramePr>
        <p:xfrm>
          <a:off x="1524000" y="2544764"/>
          <a:ext cx="8991600" cy="2636837"/>
        </p:xfrm>
        <a:graphic>
          <a:graphicData uri="http://schemas.openxmlformats.org/presentationml/2006/ole">
            <mc:AlternateContent xmlns:mc="http://schemas.openxmlformats.org/markup-compatibility/2006">
              <mc:Choice xmlns:v="urn:schemas-microsoft-com:vml" Requires="v">
                <p:oleObj name="VISIO" r:id="rId2" imgW="6497280" imgH="1911240" progId="Visio.Drawing.5">
                  <p:embed/>
                </p:oleObj>
              </mc:Choice>
              <mc:Fallback>
                <p:oleObj name="VISIO" r:id="rId2" imgW="6497280" imgH="1911240" progId="Visio.Drawing.5">
                  <p:embed/>
                  <p:pic>
                    <p:nvPicPr>
                      <p:cNvPr id="20483" name="Object 3">
                        <a:extLst>
                          <a:ext uri="{FF2B5EF4-FFF2-40B4-BE49-F238E27FC236}">
                            <a16:creationId xmlns:a16="http://schemas.microsoft.com/office/drawing/2014/main" id="{BB2BE66E-FF61-F5B7-ADFE-AFEFF5DAA547}"/>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2544764"/>
                        <a:ext cx="8991600" cy="2636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a:extLst>
              <a:ext uri="{FF2B5EF4-FFF2-40B4-BE49-F238E27FC236}">
                <a16:creationId xmlns:a16="http://schemas.microsoft.com/office/drawing/2014/main" id="{8C0F9336-99B2-C224-0E83-4053AFF127A1}"/>
              </a:ext>
            </a:extLst>
          </p:cNvPr>
          <p:cNvSpPr>
            <a:spLocks noChangeArrowheads="1"/>
          </p:cNvSpPr>
          <p:nvPr>
            <p:ph type="body" idx="1"/>
          </p:nvPr>
        </p:nvSpPr>
        <p:spPr>
          <a:xfrm>
            <a:off x="2057400" y="1981200"/>
            <a:ext cx="8153400" cy="4572000"/>
          </a:xfrm>
          <a:solidFill>
            <a:schemeClr val="bg2"/>
          </a:solidFill>
          <a:ln/>
          <a:effectLst>
            <a:outerShdw dist="107763" dir="2700000" algn="ctr" rotWithShape="0">
              <a:srgbClr val="FC0128"/>
            </a:outerShdw>
          </a:effectLst>
        </p:spPr>
        <p:txBody>
          <a:bodyPr/>
          <a:lstStyle/>
          <a:p>
            <a:r>
              <a:rPr lang="en-US" altLang="en-US">
                <a:effectLst/>
                <a:latin typeface="Arial" panose="020B0604020202020204" pitchFamily="34" charset="0"/>
              </a:rPr>
              <a:t>Non-linear and time-varying components</a:t>
            </a:r>
          </a:p>
          <a:p>
            <a:r>
              <a:rPr lang="en-US" altLang="en-US">
                <a:effectLst/>
                <a:latin typeface="Arial" panose="020B0604020202020204" pitchFamily="34" charset="0"/>
              </a:rPr>
              <a:t>Transmission lines</a:t>
            </a:r>
          </a:p>
          <a:p>
            <a:r>
              <a:rPr lang="en-US" altLang="en-US">
                <a:effectLst/>
                <a:latin typeface="Arial" panose="020B0604020202020204" pitchFamily="34" charset="0"/>
              </a:rPr>
              <a:t>Mutual Coupling</a:t>
            </a:r>
          </a:p>
          <a:p>
            <a:r>
              <a:rPr lang="en-US" altLang="en-US">
                <a:effectLst/>
                <a:latin typeface="Arial" panose="020B0604020202020204" pitchFamily="34" charset="0"/>
              </a:rPr>
              <a:t>Multiphase networks</a:t>
            </a:r>
          </a:p>
          <a:p>
            <a:endParaRPr lang="en-US" altLang="en-US">
              <a:effectLst/>
              <a:latin typeface="Arial" panose="020B0604020202020204" pitchFamily="34" charset="0"/>
            </a:endParaRPr>
          </a:p>
        </p:txBody>
      </p:sp>
      <p:sp>
        <p:nvSpPr>
          <p:cNvPr id="108547" name="Rectangle 3">
            <a:extLst>
              <a:ext uri="{FF2B5EF4-FFF2-40B4-BE49-F238E27FC236}">
                <a16:creationId xmlns:a16="http://schemas.microsoft.com/office/drawing/2014/main" id="{EA5752C1-D230-DA64-E52C-194E91B270CD}"/>
              </a:ext>
            </a:extLst>
          </p:cNvPr>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108548" name="Rectangle 4">
            <a:extLst>
              <a:ext uri="{FF2B5EF4-FFF2-40B4-BE49-F238E27FC236}">
                <a16:creationId xmlns:a16="http://schemas.microsoft.com/office/drawing/2014/main" id="{8EA1228E-F7D4-0EBF-597C-5F7FBD104550}"/>
              </a:ext>
            </a:extLst>
          </p:cNvPr>
          <p:cNvSpPr>
            <a:spLocks noChangeArrowheads="1"/>
          </p:cNvSpPr>
          <p:nvPr/>
        </p:nvSpPr>
        <p:spPr bwMode="auto">
          <a:xfrm>
            <a:off x="4648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108549" name="Rectangle 5">
            <a:extLst>
              <a:ext uri="{FF2B5EF4-FFF2-40B4-BE49-F238E27FC236}">
                <a16:creationId xmlns:a16="http://schemas.microsoft.com/office/drawing/2014/main" id="{B926BE98-83E4-050D-CEE0-1BA682EC255A}"/>
              </a:ext>
            </a:extLst>
          </p:cNvPr>
          <p:cNvSpPr>
            <a:spLocks noChangeArrowheads="1"/>
          </p:cNvSpPr>
          <p:nvPr>
            <p:ph type="title"/>
          </p:nvPr>
        </p:nvSpPr>
        <p:spPr>
          <a:solidFill>
            <a:schemeClr val="accent2"/>
          </a:solidFill>
          <a:ln/>
          <a:effectLst>
            <a:outerShdw dist="107763" dir="2700000" algn="ctr" rotWithShape="0">
              <a:srgbClr val="FC0128"/>
            </a:outerShdw>
          </a:effectLst>
        </p:spPr>
        <p:txBody>
          <a:bodyPr/>
          <a:lstStyle/>
          <a:p>
            <a:r>
              <a:rPr lang="en-US" altLang="en-US">
                <a:solidFill>
                  <a:srgbClr val="FC0128"/>
                </a:solidFill>
              </a:rPr>
              <a:t>Other Components</a:t>
            </a:r>
          </a:p>
        </p:txBody>
      </p:sp>
    </p:spTree>
  </p:cSld>
  <p:clrMapOvr>
    <a:masterClrMapping/>
  </p:clrMapOvr>
  <p:transition/>
</p:sld>
</file>

<file path=ppt/slides/slide2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ADF3D1DA-8EA6-090D-C8ED-E0AD3B7CD6E1}"/>
              </a:ext>
            </a:extLst>
          </p:cNvPr>
          <p:cNvSpPr>
            <a:spLocks noGrp="1" noChangeArrowheads="1"/>
          </p:cNvSpPr>
          <p:nvPr>
            <p:ph type="title"/>
          </p:nvPr>
        </p:nvSpPr>
        <p:spPr>
          <a:xfrm>
            <a:off x="2438400" y="307975"/>
            <a:ext cx="7315200" cy="1143000"/>
          </a:xfrm>
          <a:noFill/>
          <a:ln/>
        </p:spPr>
        <p:txBody>
          <a:bodyPr/>
          <a:lstStyle/>
          <a:p>
            <a:r>
              <a:rPr lang="en-US" altLang="en-US"/>
              <a:t>Tacs Excitation Model</a:t>
            </a:r>
          </a:p>
        </p:txBody>
      </p:sp>
      <p:graphicFrame>
        <p:nvGraphicFramePr>
          <p:cNvPr id="21507" name="Object 3">
            <a:extLst>
              <a:ext uri="{FF2B5EF4-FFF2-40B4-BE49-F238E27FC236}">
                <a16:creationId xmlns:a16="http://schemas.microsoft.com/office/drawing/2014/main" id="{19DD103C-A62A-13CC-C6AD-B4CEABA47E16}"/>
              </a:ext>
            </a:extLst>
          </p:cNvPr>
          <p:cNvGraphicFramePr>
            <a:graphicFrameLocks/>
          </p:cNvGraphicFramePr>
          <p:nvPr/>
        </p:nvGraphicFramePr>
        <p:xfrm>
          <a:off x="2493964" y="1695451"/>
          <a:ext cx="5775325" cy="5160963"/>
        </p:xfrm>
        <a:graphic>
          <a:graphicData uri="http://schemas.openxmlformats.org/presentationml/2006/ole">
            <mc:AlternateContent xmlns:mc="http://schemas.openxmlformats.org/markup-compatibility/2006">
              <mc:Choice xmlns:v="urn:schemas-microsoft-com:vml" Requires="v">
                <p:oleObj name="VISIO" r:id="rId2" imgW="4375080" imgH="3909960" progId="Visio.Drawing.5">
                  <p:embed/>
                </p:oleObj>
              </mc:Choice>
              <mc:Fallback>
                <p:oleObj name="VISIO" r:id="rId2" imgW="4375080" imgH="3909960" progId="Visio.Drawing.5">
                  <p:embed/>
                  <p:pic>
                    <p:nvPicPr>
                      <p:cNvPr id="21507" name="Object 3">
                        <a:extLst>
                          <a:ext uri="{FF2B5EF4-FFF2-40B4-BE49-F238E27FC236}">
                            <a16:creationId xmlns:a16="http://schemas.microsoft.com/office/drawing/2014/main" id="{19DD103C-A62A-13CC-C6AD-B4CEABA47E16}"/>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93964" y="1695451"/>
                        <a:ext cx="5775325" cy="5160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2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97C0B6B2-1F52-1AD8-4C2C-445FC6FCADBC}"/>
              </a:ext>
            </a:extLst>
          </p:cNvPr>
          <p:cNvSpPr>
            <a:spLocks noGrp="1" noChangeArrowheads="1"/>
          </p:cNvSpPr>
          <p:nvPr>
            <p:ph type="title"/>
          </p:nvPr>
        </p:nvSpPr>
        <p:spPr>
          <a:noFill/>
          <a:ln/>
        </p:spPr>
        <p:txBody>
          <a:bodyPr/>
          <a:lstStyle/>
          <a:p>
            <a:r>
              <a:rPr lang="en-US" altLang="en-US"/>
              <a:t>Initial Conditions</a:t>
            </a:r>
          </a:p>
        </p:txBody>
      </p:sp>
      <p:graphicFrame>
        <p:nvGraphicFramePr>
          <p:cNvPr id="22531" name="Object 3">
            <a:extLst>
              <a:ext uri="{FF2B5EF4-FFF2-40B4-BE49-F238E27FC236}">
                <a16:creationId xmlns:a16="http://schemas.microsoft.com/office/drawing/2014/main" id="{EBBD4793-70D4-479A-AA0C-D4AEAB6BC8B8}"/>
              </a:ext>
            </a:extLst>
          </p:cNvPr>
          <p:cNvGraphicFramePr>
            <a:graphicFrameLocks/>
          </p:cNvGraphicFramePr>
          <p:nvPr/>
        </p:nvGraphicFramePr>
        <p:xfrm>
          <a:off x="3124201" y="2728914"/>
          <a:ext cx="5876925" cy="3976687"/>
        </p:xfrm>
        <a:graphic>
          <a:graphicData uri="http://schemas.openxmlformats.org/presentationml/2006/ole">
            <mc:AlternateContent xmlns:mc="http://schemas.openxmlformats.org/markup-compatibility/2006">
              <mc:Choice xmlns:v="urn:schemas-microsoft-com:vml" Requires="v">
                <p:oleObj name="VISIO" r:id="rId2" imgW="2047680" imgH="1388880" progId="Visio.Drawing.5">
                  <p:embed/>
                </p:oleObj>
              </mc:Choice>
              <mc:Fallback>
                <p:oleObj name="VISIO" r:id="rId2" imgW="2047680" imgH="1388880" progId="Visio.Drawing.5">
                  <p:embed/>
                  <p:pic>
                    <p:nvPicPr>
                      <p:cNvPr id="22531" name="Object 3">
                        <a:extLst>
                          <a:ext uri="{FF2B5EF4-FFF2-40B4-BE49-F238E27FC236}">
                            <a16:creationId xmlns:a16="http://schemas.microsoft.com/office/drawing/2014/main" id="{EBBD4793-70D4-479A-AA0C-D4AEAB6BC8B8}"/>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4201" y="2728914"/>
                        <a:ext cx="5876925" cy="3976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2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55614E65-5472-41AE-A745-A67594954C27}"/>
              </a:ext>
            </a:extLst>
          </p:cNvPr>
          <p:cNvSpPr>
            <a:spLocks noGrp="1" noChangeArrowheads="1"/>
          </p:cNvSpPr>
          <p:nvPr>
            <p:ph type="title"/>
          </p:nvPr>
        </p:nvSpPr>
        <p:spPr>
          <a:noFill/>
          <a:ln/>
        </p:spPr>
        <p:txBody>
          <a:bodyPr/>
          <a:lstStyle/>
          <a:p>
            <a:r>
              <a:rPr lang="en-US" altLang="en-US"/>
              <a:t>Conclusions</a:t>
            </a:r>
          </a:p>
        </p:txBody>
      </p:sp>
      <p:sp>
        <p:nvSpPr>
          <p:cNvPr id="23555" name="Rectangle 3">
            <a:extLst>
              <a:ext uri="{FF2B5EF4-FFF2-40B4-BE49-F238E27FC236}">
                <a16:creationId xmlns:a16="http://schemas.microsoft.com/office/drawing/2014/main" id="{62950C6F-4440-32F2-5ED4-7EB532D8045E}"/>
              </a:ext>
            </a:extLst>
          </p:cNvPr>
          <p:cNvSpPr>
            <a:spLocks noGrp="1" noChangeArrowheads="1"/>
          </p:cNvSpPr>
          <p:nvPr>
            <p:ph type="body" idx="1"/>
          </p:nvPr>
        </p:nvSpPr>
        <p:spPr>
          <a:noFill/>
          <a:ln/>
        </p:spPr>
        <p:txBody>
          <a:bodyPr/>
          <a:lstStyle/>
          <a:p>
            <a:r>
              <a:rPr lang="en-US" altLang="en-US"/>
              <a:t>TACS is very powerful tool</a:t>
            </a:r>
          </a:p>
          <a:p>
            <a:r>
              <a:rPr lang="en-US" altLang="en-US"/>
              <a:t>Must be careful with time step delays introduced by TACS</a:t>
            </a:r>
          </a:p>
          <a:p>
            <a:r>
              <a:rPr lang="en-US" altLang="en-US"/>
              <a:t>Must be careful with initial conditions</a:t>
            </a:r>
          </a:p>
        </p:txBody>
      </p:sp>
    </p:spTree>
  </p:cSld>
  <p:clrMapOvr>
    <a:masterClrMapping/>
  </p:clrMapOvr>
</p:sld>
</file>

<file path=ppt/slides/slide2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a:extLst>
              <a:ext uri="{FF2B5EF4-FFF2-40B4-BE49-F238E27FC236}">
                <a16:creationId xmlns:a16="http://schemas.microsoft.com/office/drawing/2014/main" id="{5B9E7B20-B2F0-2C9F-3045-EAEB6521D644}"/>
              </a:ext>
            </a:extLst>
          </p:cNvPr>
          <p:cNvSpPr>
            <a:spLocks noGrp="1" noChangeArrowheads="1"/>
          </p:cNvSpPr>
          <p:nvPr>
            <p:ph type="ctrTitle"/>
          </p:nvPr>
        </p:nvSpPr>
        <p:spPr>
          <a:xfrm>
            <a:off x="2209800" y="1371600"/>
            <a:ext cx="7772400" cy="2057400"/>
          </a:xfrm>
        </p:spPr>
        <p:txBody>
          <a:bodyPr anchor="ctr"/>
          <a:lstStyle/>
          <a:p>
            <a:r>
              <a:rPr lang="en-US" altLang="en-US" sz="3600" b="1"/>
              <a:t>EMTP Tutorial</a:t>
            </a:r>
            <a:endParaRPr lang="en-US" altLang="en-US" sz="3600"/>
          </a:p>
        </p:txBody>
      </p:sp>
      <p:sp>
        <p:nvSpPr>
          <p:cNvPr id="88067" name="Rectangle 3">
            <a:extLst>
              <a:ext uri="{FF2B5EF4-FFF2-40B4-BE49-F238E27FC236}">
                <a16:creationId xmlns:a16="http://schemas.microsoft.com/office/drawing/2014/main" id="{23233DA7-81EC-22B9-923A-A58260C3F0F1}"/>
              </a:ext>
            </a:extLst>
          </p:cNvPr>
          <p:cNvSpPr>
            <a:spLocks noGrp="1" noChangeArrowheads="1"/>
          </p:cNvSpPr>
          <p:nvPr>
            <p:ph type="subTitle" idx="1"/>
          </p:nvPr>
        </p:nvSpPr>
        <p:spPr>
          <a:xfrm>
            <a:off x="2895600" y="3886200"/>
            <a:ext cx="6400800" cy="990600"/>
          </a:xfrm>
        </p:spPr>
        <p:txBody>
          <a:bodyPr/>
          <a:lstStyle/>
          <a:p>
            <a:r>
              <a:rPr lang="en-US" altLang="en-US" sz="3200"/>
              <a:t>Relay Models for use in EMTP</a:t>
            </a:r>
          </a:p>
        </p:txBody>
      </p:sp>
    </p:spTree>
  </p:cSld>
  <p:clrMapOvr>
    <a:masterClrMapping/>
  </p:clrMapOvr>
</p:sld>
</file>

<file path=ppt/slides/slide2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9092" name="Rectangle 4">
            <a:extLst>
              <a:ext uri="{FF2B5EF4-FFF2-40B4-BE49-F238E27FC236}">
                <a16:creationId xmlns:a16="http://schemas.microsoft.com/office/drawing/2014/main" id="{038CFE83-071E-6609-9CC8-4278ABE8826A}"/>
              </a:ext>
            </a:extLst>
          </p:cNvPr>
          <p:cNvSpPr>
            <a:spLocks noGrp="1" noChangeArrowheads="1"/>
          </p:cNvSpPr>
          <p:nvPr>
            <p:ph type="title"/>
          </p:nvPr>
        </p:nvSpPr>
        <p:spPr/>
        <p:txBody>
          <a:bodyPr/>
          <a:lstStyle/>
          <a:p>
            <a:r>
              <a:rPr lang="en-US" altLang="en-US"/>
              <a:t>Outline</a:t>
            </a:r>
          </a:p>
        </p:txBody>
      </p:sp>
      <p:sp>
        <p:nvSpPr>
          <p:cNvPr id="89093" name="Rectangle 5">
            <a:extLst>
              <a:ext uri="{FF2B5EF4-FFF2-40B4-BE49-F238E27FC236}">
                <a16:creationId xmlns:a16="http://schemas.microsoft.com/office/drawing/2014/main" id="{7FCBC518-EF3F-44BB-CFDA-C9314A737B5A}"/>
              </a:ext>
            </a:extLst>
          </p:cNvPr>
          <p:cNvSpPr>
            <a:spLocks noGrp="1" noChangeArrowheads="1"/>
          </p:cNvSpPr>
          <p:nvPr>
            <p:ph type="body" idx="1"/>
          </p:nvPr>
        </p:nvSpPr>
        <p:spPr/>
        <p:txBody>
          <a:bodyPr/>
          <a:lstStyle/>
          <a:p>
            <a:r>
              <a:rPr lang="en-US" altLang="en-US" sz="2800"/>
              <a:t>Introduction</a:t>
            </a:r>
          </a:p>
          <a:p>
            <a:pPr lvl="1"/>
            <a:r>
              <a:rPr lang="en-US" altLang="en-US" sz="2400"/>
              <a:t>Modeling approaches</a:t>
            </a:r>
          </a:p>
          <a:p>
            <a:pPr lvl="1"/>
            <a:r>
              <a:rPr lang="en-US" altLang="en-US" sz="2400"/>
              <a:t>Components of a model</a:t>
            </a:r>
          </a:p>
          <a:p>
            <a:pPr lvl="1"/>
            <a:r>
              <a:rPr lang="en-US" altLang="en-US" sz="2400"/>
              <a:t>Previous Activities - Modeling</a:t>
            </a:r>
          </a:p>
          <a:p>
            <a:r>
              <a:rPr lang="en-US" altLang="en-US" sz="2800"/>
              <a:t>Transducer Models</a:t>
            </a:r>
          </a:p>
          <a:p>
            <a:r>
              <a:rPr lang="en-US" altLang="en-US" sz="2800"/>
              <a:t>Signal Conditioning Filters</a:t>
            </a:r>
          </a:p>
          <a:p>
            <a:r>
              <a:rPr lang="en-US" altLang="en-US" sz="2800"/>
              <a:t>Analog to Digital Conversion</a:t>
            </a:r>
          </a:p>
          <a:p>
            <a:r>
              <a:rPr lang="en-US" altLang="en-US" sz="2800"/>
              <a:t>Computing Phasors</a:t>
            </a:r>
          </a:p>
          <a:p>
            <a:r>
              <a:rPr lang="en-US" altLang="en-US" sz="2800"/>
              <a:t>Modeling Relay Dynamics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89093"/>
                                        </p:tgtEl>
                                        <p:attrNameLst>
                                          <p:attrName>style.visibility</p:attrName>
                                        </p:attrNameLst>
                                      </p:cBhvr>
                                      <p:to>
                                        <p:strVal val="visible"/>
                                      </p:to>
                                    </p:set>
                                    <p:animEffect transition="in" filter="dissolve">
                                      <p:cBhvr>
                                        <p:cTn id="7" dur="500"/>
                                        <p:tgtEl>
                                          <p:spTgt spid="890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0466" name="Rectangle 1026">
            <a:extLst>
              <a:ext uri="{FF2B5EF4-FFF2-40B4-BE49-F238E27FC236}">
                <a16:creationId xmlns:a16="http://schemas.microsoft.com/office/drawing/2014/main" id="{2E56C120-FC7E-3F86-DFE8-1E6E452B9407}"/>
              </a:ext>
            </a:extLst>
          </p:cNvPr>
          <p:cNvSpPr>
            <a:spLocks noGrp="1" noChangeArrowheads="1"/>
          </p:cNvSpPr>
          <p:nvPr>
            <p:ph type="title"/>
          </p:nvPr>
        </p:nvSpPr>
        <p:spPr/>
        <p:txBody>
          <a:bodyPr/>
          <a:lstStyle/>
          <a:p>
            <a:r>
              <a:rPr lang="en-US" altLang="en-US"/>
              <a:t>Introduction</a:t>
            </a:r>
          </a:p>
        </p:txBody>
      </p:sp>
      <p:sp>
        <p:nvSpPr>
          <p:cNvPr id="190467" name="Rectangle 1027">
            <a:extLst>
              <a:ext uri="{FF2B5EF4-FFF2-40B4-BE49-F238E27FC236}">
                <a16:creationId xmlns:a16="http://schemas.microsoft.com/office/drawing/2014/main" id="{6EDAAAEB-0531-9870-2ADB-2A5EFF88C67E}"/>
              </a:ext>
            </a:extLst>
          </p:cNvPr>
          <p:cNvSpPr>
            <a:spLocks noGrp="1" noChangeArrowheads="1"/>
          </p:cNvSpPr>
          <p:nvPr>
            <p:ph type="body" idx="1"/>
          </p:nvPr>
        </p:nvSpPr>
        <p:spPr/>
        <p:txBody>
          <a:bodyPr/>
          <a:lstStyle/>
          <a:p>
            <a:r>
              <a:rPr lang="en-US" altLang="en-US"/>
              <a:t>Modeling approaches</a:t>
            </a:r>
          </a:p>
          <a:p>
            <a:pPr lvl="1"/>
            <a:r>
              <a:rPr lang="en-US" altLang="en-US"/>
              <a:t>Phasor-based models</a:t>
            </a:r>
          </a:p>
          <a:p>
            <a:pPr lvl="1"/>
            <a:r>
              <a:rPr lang="en-US" altLang="en-US"/>
              <a:t>Transient models</a:t>
            </a:r>
          </a:p>
          <a:p>
            <a:pPr lvl="2"/>
            <a:r>
              <a:rPr lang="en-US" altLang="en-US"/>
              <a:t>Attached with emtp - using TACS …</a:t>
            </a:r>
          </a:p>
          <a:p>
            <a:pPr lvl="2"/>
            <a:r>
              <a:rPr lang="en-US" altLang="en-US"/>
              <a:t>Models outside the emtp </a:t>
            </a:r>
          </a:p>
          <a:p>
            <a:pPr lvl="3"/>
            <a:r>
              <a:rPr lang="en-US" altLang="en-US"/>
              <a:t>FORTRAN</a:t>
            </a:r>
          </a:p>
          <a:p>
            <a:pPr lvl="3"/>
            <a:r>
              <a:rPr lang="en-US" altLang="en-US"/>
              <a:t>MATLAB</a:t>
            </a:r>
          </a:p>
          <a:p>
            <a:pPr lvl="3"/>
            <a:r>
              <a:rPr lang="en-US" altLang="en-US"/>
              <a:t>APL</a:t>
            </a:r>
          </a:p>
          <a:p>
            <a:pPr lvl="3"/>
            <a:r>
              <a:rPr lang="en-US" altLang="en-US"/>
              <a:t>C</a:t>
            </a:r>
            <a:r>
              <a:rPr lang="en-US" altLang="en-US" baseline="30000"/>
              <a:t>++</a:t>
            </a:r>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190467"/>
                                        </p:tgtEl>
                                        <p:attrNameLst>
                                          <p:attrName>style.visibility</p:attrName>
                                        </p:attrNameLst>
                                      </p:cBhvr>
                                      <p:to>
                                        <p:strVal val="visible"/>
                                      </p:to>
                                    </p:set>
                                    <p:animEffect transition="in" filter="dissolve">
                                      <p:cBhvr>
                                        <p:cTn id="7" dur="500"/>
                                        <p:tgtEl>
                                          <p:spTgt spid="1904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2210" name="Rectangle 2050">
            <a:extLst>
              <a:ext uri="{FF2B5EF4-FFF2-40B4-BE49-F238E27FC236}">
                <a16:creationId xmlns:a16="http://schemas.microsoft.com/office/drawing/2014/main" id="{5B475BCA-0413-DF20-9099-565D1B4FAE97}"/>
              </a:ext>
            </a:extLst>
          </p:cNvPr>
          <p:cNvSpPr>
            <a:spLocks noGrp="1" noChangeArrowheads="1"/>
          </p:cNvSpPr>
          <p:nvPr>
            <p:ph type="title"/>
          </p:nvPr>
        </p:nvSpPr>
        <p:spPr/>
        <p:txBody>
          <a:bodyPr/>
          <a:lstStyle/>
          <a:p>
            <a:r>
              <a:rPr lang="en-US" altLang="en-US"/>
              <a:t>Introduction</a:t>
            </a:r>
          </a:p>
        </p:txBody>
      </p:sp>
      <p:sp>
        <p:nvSpPr>
          <p:cNvPr id="222211" name="Rectangle 2051">
            <a:extLst>
              <a:ext uri="{FF2B5EF4-FFF2-40B4-BE49-F238E27FC236}">
                <a16:creationId xmlns:a16="http://schemas.microsoft.com/office/drawing/2014/main" id="{6C9AABA0-6092-9830-29C8-861CE999FA76}"/>
              </a:ext>
            </a:extLst>
          </p:cNvPr>
          <p:cNvSpPr>
            <a:spLocks noGrp="1" noChangeArrowheads="1"/>
          </p:cNvSpPr>
          <p:nvPr>
            <p:ph type="body" idx="1"/>
          </p:nvPr>
        </p:nvSpPr>
        <p:spPr/>
        <p:txBody>
          <a:bodyPr/>
          <a:lstStyle/>
          <a:p>
            <a:r>
              <a:rPr lang="en-US" altLang="en-US"/>
              <a:t>Components of a model</a:t>
            </a:r>
          </a:p>
          <a:p>
            <a:pPr lvl="1"/>
            <a:r>
              <a:rPr lang="en-US" altLang="en-US"/>
              <a:t>Dictated by  the objective of the study</a:t>
            </a:r>
          </a:p>
          <a:p>
            <a:pPr lvl="2"/>
            <a:r>
              <a:rPr lang="en-US" altLang="en-US"/>
              <a:t>For transient studies - Models must represent the transient and relay performance faithfully</a:t>
            </a:r>
          </a:p>
          <a:p>
            <a:pPr lvl="1"/>
            <a:r>
              <a:rPr lang="en-US" altLang="en-US"/>
              <a:t>Components?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22211"/>
                                        </p:tgtEl>
                                        <p:attrNameLst>
                                          <p:attrName>style.visibility</p:attrName>
                                        </p:attrNameLst>
                                      </p:cBhvr>
                                      <p:to>
                                        <p:strVal val="visible"/>
                                      </p:to>
                                    </p:set>
                                    <p:animEffect transition="in" filter="dissolve">
                                      <p:cBhvr>
                                        <p:cTn id="7" dur="500"/>
                                        <p:tgtEl>
                                          <p:spTgt spid="2222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1026">
            <a:extLst>
              <a:ext uri="{FF2B5EF4-FFF2-40B4-BE49-F238E27FC236}">
                <a16:creationId xmlns:a16="http://schemas.microsoft.com/office/drawing/2014/main" id="{3E864442-0854-3695-BE7C-71B7FC2265EF}"/>
              </a:ext>
            </a:extLst>
          </p:cNvPr>
          <p:cNvSpPr>
            <a:spLocks noGrp="1" noChangeArrowheads="1"/>
          </p:cNvSpPr>
          <p:nvPr>
            <p:ph type="title"/>
          </p:nvPr>
        </p:nvSpPr>
        <p:spPr/>
        <p:txBody>
          <a:bodyPr/>
          <a:lstStyle/>
          <a:p>
            <a:r>
              <a:rPr lang="en-US" altLang="en-US"/>
              <a:t>Major</a:t>
            </a:r>
            <a:br>
              <a:rPr lang="en-US" altLang="en-US"/>
            </a:br>
            <a:r>
              <a:rPr lang="en-US" altLang="en-US"/>
              <a:t>Components</a:t>
            </a:r>
          </a:p>
        </p:txBody>
      </p:sp>
      <p:graphicFrame>
        <p:nvGraphicFramePr>
          <p:cNvPr id="238596" name="Object 1028">
            <a:extLst>
              <a:ext uri="{FF2B5EF4-FFF2-40B4-BE49-F238E27FC236}">
                <a16:creationId xmlns:a16="http://schemas.microsoft.com/office/drawing/2014/main" id="{3A78492F-AAD3-EADB-0DAB-3836549CC2CD}"/>
              </a:ext>
            </a:extLst>
          </p:cNvPr>
          <p:cNvGraphicFramePr>
            <a:graphicFrameLocks noChangeAspect="1"/>
          </p:cNvGraphicFramePr>
          <p:nvPr/>
        </p:nvGraphicFramePr>
        <p:xfrm>
          <a:off x="6477000" y="919163"/>
          <a:ext cx="2501900" cy="982662"/>
        </p:xfrm>
        <a:graphic>
          <a:graphicData uri="http://schemas.openxmlformats.org/presentationml/2006/ole">
            <mc:AlternateContent xmlns:mc="http://schemas.openxmlformats.org/markup-compatibility/2006">
              <mc:Choice xmlns:v="urn:schemas-microsoft-com:vml" Requires="v">
                <p:oleObj name="VISIO" r:id="rId2" imgW="2502000" imgH="982440" progId="Visio.Drawing.4">
                  <p:embed/>
                </p:oleObj>
              </mc:Choice>
              <mc:Fallback>
                <p:oleObj name="VISIO" r:id="rId2" imgW="2502000" imgH="982440" progId="Visio.Drawing.4">
                  <p:embed/>
                  <p:pic>
                    <p:nvPicPr>
                      <p:cNvPr id="238596" name="Object 1028">
                        <a:extLst>
                          <a:ext uri="{FF2B5EF4-FFF2-40B4-BE49-F238E27FC236}">
                            <a16:creationId xmlns:a16="http://schemas.microsoft.com/office/drawing/2014/main" id="{3A78492F-AAD3-EADB-0DAB-3836549CC2C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77000" y="919163"/>
                        <a:ext cx="2501900" cy="982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38597" name="Object 1029">
            <a:extLst>
              <a:ext uri="{FF2B5EF4-FFF2-40B4-BE49-F238E27FC236}">
                <a16:creationId xmlns:a16="http://schemas.microsoft.com/office/drawing/2014/main" id="{1D5F2010-C340-D1DF-C92A-38BEAFB7B905}"/>
              </a:ext>
            </a:extLst>
          </p:cNvPr>
          <p:cNvGraphicFramePr>
            <a:graphicFrameLocks noChangeAspect="1"/>
          </p:cNvGraphicFramePr>
          <p:nvPr/>
        </p:nvGraphicFramePr>
        <p:xfrm>
          <a:off x="5976939" y="1790701"/>
          <a:ext cx="3514725" cy="982663"/>
        </p:xfrm>
        <a:graphic>
          <a:graphicData uri="http://schemas.openxmlformats.org/presentationml/2006/ole">
            <mc:AlternateContent xmlns:mc="http://schemas.openxmlformats.org/markup-compatibility/2006">
              <mc:Choice xmlns:v="urn:schemas-microsoft-com:vml" Requires="v">
                <p:oleObj name="VISIO" r:id="rId4" imgW="3514680" imgH="982440" progId="Visio.Drawing.4">
                  <p:embed/>
                </p:oleObj>
              </mc:Choice>
              <mc:Fallback>
                <p:oleObj name="VISIO" r:id="rId4" imgW="3514680" imgH="982440" progId="Visio.Drawing.4">
                  <p:embed/>
                  <p:pic>
                    <p:nvPicPr>
                      <p:cNvPr id="238597" name="Object 1029">
                        <a:extLst>
                          <a:ext uri="{FF2B5EF4-FFF2-40B4-BE49-F238E27FC236}">
                            <a16:creationId xmlns:a16="http://schemas.microsoft.com/office/drawing/2014/main" id="{1D5F2010-C340-D1DF-C92A-38BEAFB7B90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76939" y="1790701"/>
                        <a:ext cx="3514725" cy="982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38598" name="Object 1030">
            <a:extLst>
              <a:ext uri="{FF2B5EF4-FFF2-40B4-BE49-F238E27FC236}">
                <a16:creationId xmlns:a16="http://schemas.microsoft.com/office/drawing/2014/main" id="{3C7F578D-C934-0EA3-C72D-DE511C422409}"/>
              </a:ext>
            </a:extLst>
          </p:cNvPr>
          <p:cNvGraphicFramePr>
            <a:graphicFrameLocks noChangeAspect="1"/>
          </p:cNvGraphicFramePr>
          <p:nvPr/>
        </p:nvGraphicFramePr>
        <p:xfrm>
          <a:off x="6324600" y="2652713"/>
          <a:ext cx="2840038" cy="982662"/>
        </p:xfrm>
        <a:graphic>
          <a:graphicData uri="http://schemas.openxmlformats.org/presentationml/2006/ole">
            <mc:AlternateContent xmlns:mc="http://schemas.openxmlformats.org/markup-compatibility/2006">
              <mc:Choice xmlns:v="urn:schemas-microsoft-com:vml" Requires="v">
                <p:oleObj name="VISIO" r:id="rId6" imgW="2839320" imgH="982440" progId="Visio.Drawing.4">
                  <p:embed/>
                </p:oleObj>
              </mc:Choice>
              <mc:Fallback>
                <p:oleObj name="VISIO" r:id="rId6" imgW="2839320" imgH="982440" progId="Visio.Drawing.4">
                  <p:embed/>
                  <p:pic>
                    <p:nvPicPr>
                      <p:cNvPr id="238598" name="Object 1030">
                        <a:extLst>
                          <a:ext uri="{FF2B5EF4-FFF2-40B4-BE49-F238E27FC236}">
                            <a16:creationId xmlns:a16="http://schemas.microsoft.com/office/drawing/2014/main" id="{3C7F578D-C934-0EA3-C72D-DE511C42240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24600" y="2652713"/>
                        <a:ext cx="2840038" cy="982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38599" name="Object 1031">
            <a:extLst>
              <a:ext uri="{FF2B5EF4-FFF2-40B4-BE49-F238E27FC236}">
                <a16:creationId xmlns:a16="http://schemas.microsoft.com/office/drawing/2014/main" id="{305DD154-7520-C5C8-D73B-FA80D846ABFA}"/>
              </a:ext>
            </a:extLst>
          </p:cNvPr>
          <p:cNvGraphicFramePr>
            <a:graphicFrameLocks noChangeAspect="1"/>
          </p:cNvGraphicFramePr>
          <p:nvPr/>
        </p:nvGraphicFramePr>
        <p:xfrm>
          <a:off x="6324600" y="3509963"/>
          <a:ext cx="2840038" cy="982662"/>
        </p:xfrm>
        <a:graphic>
          <a:graphicData uri="http://schemas.openxmlformats.org/presentationml/2006/ole">
            <mc:AlternateContent xmlns:mc="http://schemas.openxmlformats.org/markup-compatibility/2006">
              <mc:Choice xmlns:v="urn:schemas-microsoft-com:vml" Requires="v">
                <p:oleObj name="VISIO" r:id="rId8" imgW="2839320" imgH="982440" progId="Visio.Drawing.4">
                  <p:embed/>
                </p:oleObj>
              </mc:Choice>
              <mc:Fallback>
                <p:oleObj name="VISIO" r:id="rId8" imgW="2839320" imgH="982440" progId="Visio.Drawing.4">
                  <p:embed/>
                  <p:pic>
                    <p:nvPicPr>
                      <p:cNvPr id="238599" name="Object 1031">
                        <a:extLst>
                          <a:ext uri="{FF2B5EF4-FFF2-40B4-BE49-F238E27FC236}">
                            <a16:creationId xmlns:a16="http://schemas.microsoft.com/office/drawing/2014/main" id="{305DD154-7520-C5C8-D73B-FA80D846ABFA}"/>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324600" y="3509963"/>
                        <a:ext cx="2840038" cy="982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38600" name="Object 1032">
            <a:extLst>
              <a:ext uri="{FF2B5EF4-FFF2-40B4-BE49-F238E27FC236}">
                <a16:creationId xmlns:a16="http://schemas.microsoft.com/office/drawing/2014/main" id="{89D4FD7C-D72D-50DD-3AAE-36AB8801CE92}"/>
              </a:ext>
            </a:extLst>
          </p:cNvPr>
          <p:cNvGraphicFramePr>
            <a:graphicFrameLocks noChangeAspect="1"/>
          </p:cNvGraphicFramePr>
          <p:nvPr/>
        </p:nvGraphicFramePr>
        <p:xfrm>
          <a:off x="6324600" y="4376738"/>
          <a:ext cx="2840038" cy="982662"/>
        </p:xfrm>
        <a:graphic>
          <a:graphicData uri="http://schemas.openxmlformats.org/presentationml/2006/ole">
            <mc:AlternateContent xmlns:mc="http://schemas.openxmlformats.org/markup-compatibility/2006">
              <mc:Choice xmlns:v="urn:schemas-microsoft-com:vml" Requires="v">
                <p:oleObj name="VISIO" r:id="rId10" imgW="2839320" imgH="982440" progId="Visio.Drawing.4">
                  <p:embed/>
                </p:oleObj>
              </mc:Choice>
              <mc:Fallback>
                <p:oleObj name="VISIO" r:id="rId10" imgW="2839320" imgH="982440" progId="Visio.Drawing.4">
                  <p:embed/>
                  <p:pic>
                    <p:nvPicPr>
                      <p:cNvPr id="238600" name="Object 1032">
                        <a:extLst>
                          <a:ext uri="{FF2B5EF4-FFF2-40B4-BE49-F238E27FC236}">
                            <a16:creationId xmlns:a16="http://schemas.microsoft.com/office/drawing/2014/main" id="{89D4FD7C-D72D-50DD-3AAE-36AB8801CE92}"/>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324600" y="4376738"/>
                        <a:ext cx="2840038" cy="982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38602" name="Object 1034">
            <a:extLst>
              <a:ext uri="{FF2B5EF4-FFF2-40B4-BE49-F238E27FC236}">
                <a16:creationId xmlns:a16="http://schemas.microsoft.com/office/drawing/2014/main" id="{B32F6459-2240-8FA9-FA17-B3B844EC05F6}"/>
              </a:ext>
            </a:extLst>
          </p:cNvPr>
          <p:cNvGraphicFramePr>
            <a:graphicFrameLocks noChangeAspect="1"/>
          </p:cNvGraphicFramePr>
          <p:nvPr/>
        </p:nvGraphicFramePr>
        <p:xfrm>
          <a:off x="5943601" y="395289"/>
          <a:ext cx="3514725" cy="644525"/>
        </p:xfrm>
        <a:graphic>
          <a:graphicData uri="http://schemas.openxmlformats.org/presentationml/2006/ole">
            <mc:AlternateContent xmlns:mc="http://schemas.openxmlformats.org/markup-compatibility/2006">
              <mc:Choice xmlns:v="urn:schemas-microsoft-com:vml" Requires="v">
                <p:oleObj name="VISIO" r:id="rId12" imgW="3514680" imgH="644760" progId="Visio.Drawing.4">
                  <p:embed/>
                </p:oleObj>
              </mc:Choice>
              <mc:Fallback>
                <p:oleObj name="VISIO" r:id="rId12" imgW="3514680" imgH="644760" progId="Visio.Drawing.4">
                  <p:embed/>
                  <p:pic>
                    <p:nvPicPr>
                      <p:cNvPr id="238602" name="Object 1034">
                        <a:extLst>
                          <a:ext uri="{FF2B5EF4-FFF2-40B4-BE49-F238E27FC236}">
                            <a16:creationId xmlns:a16="http://schemas.microsoft.com/office/drawing/2014/main" id="{B32F6459-2240-8FA9-FA17-B3B844EC05F6}"/>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943601" y="395289"/>
                        <a:ext cx="3514725" cy="644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38602"/>
                                        </p:tgtEl>
                                        <p:attrNameLst>
                                          <p:attrName>style.visibility</p:attrName>
                                        </p:attrNameLst>
                                      </p:cBhvr>
                                      <p:to>
                                        <p:strVal val="visible"/>
                                      </p:to>
                                    </p:set>
                                    <p:animEffect transition="in" filter="dissolve">
                                      <p:cBhvr>
                                        <p:cTn id="7" dur="500"/>
                                        <p:tgtEl>
                                          <p:spTgt spid="23860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238596"/>
                                        </p:tgtEl>
                                        <p:attrNameLst>
                                          <p:attrName>style.visibility</p:attrName>
                                        </p:attrNameLst>
                                      </p:cBhvr>
                                      <p:to>
                                        <p:strVal val="visible"/>
                                      </p:to>
                                    </p:set>
                                    <p:animEffect transition="in" filter="dissolve">
                                      <p:cBhvr>
                                        <p:cTn id="12" dur="500"/>
                                        <p:tgtEl>
                                          <p:spTgt spid="23859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nodeType="clickEffect">
                                  <p:stCondLst>
                                    <p:cond delay="0"/>
                                  </p:stCondLst>
                                  <p:childTnLst>
                                    <p:set>
                                      <p:cBhvr>
                                        <p:cTn id="16" dur="1" fill="hold">
                                          <p:stCondLst>
                                            <p:cond delay="0"/>
                                          </p:stCondLst>
                                        </p:cTn>
                                        <p:tgtEl>
                                          <p:spTgt spid="238597"/>
                                        </p:tgtEl>
                                        <p:attrNameLst>
                                          <p:attrName>style.visibility</p:attrName>
                                        </p:attrNameLst>
                                      </p:cBhvr>
                                      <p:to>
                                        <p:strVal val="visible"/>
                                      </p:to>
                                    </p:set>
                                    <p:animEffect transition="in" filter="dissolve">
                                      <p:cBhvr>
                                        <p:cTn id="17" dur="500"/>
                                        <p:tgtEl>
                                          <p:spTgt spid="238597"/>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nodeType="clickEffect">
                                  <p:stCondLst>
                                    <p:cond delay="0"/>
                                  </p:stCondLst>
                                  <p:childTnLst>
                                    <p:set>
                                      <p:cBhvr>
                                        <p:cTn id="21" dur="1" fill="hold">
                                          <p:stCondLst>
                                            <p:cond delay="0"/>
                                          </p:stCondLst>
                                        </p:cTn>
                                        <p:tgtEl>
                                          <p:spTgt spid="238598"/>
                                        </p:tgtEl>
                                        <p:attrNameLst>
                                          <p:attrName>style.visibility</p:attrName>
                                        </p:attrNameLst>
                                      </p:cBhvr>
                                      <p:to>
                                        <p:strVal val="visible"/>
                                      </p:to>
                                    </p:set>
                                    <p:animEffect transition="in" filter="dissolve">
                                      <p:cBhvr>
                                        <p:cTn id="22" dur="500"/>
                                        <p:tgtEl>
                                          <p:spTgt spid="238598"/>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nodeType="clickEffect">
                                  <p:stCondLst>
                                    <p:cond delay="0"/>
                                  </p:stCondLst>
                                  <p:childTnLst>
                                    <p:set>
                                      <p:cBhvr>
                                        <p:cTn id="26" dur="1" fill="hold">
                                          <p:stCondLst>
                                            <p:cond delay="0"/>
                                          </p:stCondLst>
                                        </p:cTn>
                                        <p:tgtEl>
                                          <p:spTgt spid="238599"/>
                                        </p:tgtEl>
                                        <p:attrNameLst>
                                          <p:attrName>style.visibility</p:attrName>
                                        </p:attrNameLst>
                                      </p:cBhvr>
                                      <p:to>
                                        <p:strVal val="visible"/>
                                      </p:to>
                                    </p:set>
                                    <p:animEffect transition="in" filter="dissolve">
                                      <p:cBhvr>
                                        <p:cTn id="27" dur="500"/>
                                        <p:tgtEl>
                                          <p:spTgt spid="238599"/>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nodeType="clickEffect">
                                  <p:stCondLst>
                                    <p:cond delay="0"/>
                                  </p:stCondLst>
                                  <p:childTnLst>
                                    <p:set>
                                      <p:cBhvr>
                                        <p:cTn id="31" dur="1" fill="hold">
                                          <p:stCondLst>
                                            <p:cond delay="0"/>
                                          </p:stCondLst>
                                        </p:cTn>
                                        <p:tgtEl>
                                          <p:spTgt spid="238600"/>
                                        </p:tgtEl>
                                        <p:attrNameLst>
                                          <p:attrName>style.visibility</p:attrName>
                                        </p:attrNameLst>
                                      </p:cBhvr>
                                      <p:to>
                                        <p:strVal val="visible"/>
                                      </p:to>
                                    </p:set>
                                    <p:animEffect transition="in" filter="dissolve">
                                      <p:cBhvr>
                                        <p:cTn id="32" dur="500"/>
                                        <p:tgtEl>
                                          <p:spTgt spid="2386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1490" name="Rectangle 2">
            <a:extLst>
              <a:ext uri="{FF2B5EF4-FFF2-40B4-BE49-F238E27FC236}">
                <a16:creationId xmlns:a16="http://schemas.microsoft.com/office/drawing/2014/main" id="{D7540A4D-7352-D7E5-126F-525A8398D8E3}"/>
              </a:ext>
            </a:extLst>
          </p:cNvPr>
          <p:cNvSpPr>
            <a:spLocks noGrp="1" noChangeArrowheads="1"/>
          </p:cNvSpPr>
          <p:nvPr>
            <p:ph type="title"/>
          </p:nvPr>
        </p:nvSpPr>
        <p:spPr/>
        <p:txBody>
          <a:bodyPr/>
          <a:lstStyle/>
          <a:p>
            <a:r>
              <a:rPr lang="en-US" altLang="en-US"/>
              <a:t>Historical perspective</a:t>
            </a:r>
          </a:p>
        </p:txBody>
      </p:sp>
      <p:sp>
        <p:nvSpPr>
          <p:cNvPr id="191491" name="Rectangle 3">
            <a:extLst>
              <a:ext uri="{FF2B5EF4-FFF2-40B4-BE49-F238E27FC236}">
                <a16:creationId xmlns:a16="http://schemas.microsoft.com/office/drawing/2014/main" id="{E7E429E8-48B5-92A0-A136-917592885D07}"/>
              </a:ext>
            </a:extLst>
          </p:cNvPr>
          <p:cNvSpPr>
            <a:spLocks noGrp="1" noChangeArrowheads="1"/>
          </p:cNvSpPr>
          <p:nvPr>
            <p:ph type="body" idx="1"/>
          </p:nvPr>
        </p:nvSpPr>
        <p:spPr/>
        <p:txBody>
          <a:bodyPr/>
          <a:lstStyle/>
          <a:p>
            <a:r>
              <a:rPr lang="en-US" altLang="en-US"/>
              <a:t>Early studies [213]</a:t>
            </a:r>
          </a:p>
          <a:p>
            <a:pPr lvl="1"/>
            <a:r>
              <a:rPr lang="en-US" altLang="en-US"/>
              <a:t>Fortran and later in APL</a:t>
            </a:r>
          </a:p>
          <a:p>
            <a:pPr lvl="1"/>
            <a:r>
              <a:rPr lang="en-US" altLang="en-US"/>
              <a:t>Computed phasors and calculated frequency</a:t>
            </a:r>
          </a:p>
          <a:p>
            <a:pPr lvl="1"/>
            <a:r>
              <a:rPr lang="en-US" altLang="en-US"/>
              <a:t>Calculated impedance</a:t>
            </a:r>
          </a:p>
          <a:p>
            <a:pPr lvl="1"/>
            <a:r>
              <a:rPr lang="en-US" altLang="en-US"/>
              <a:t>Determined direction of power flow</a:t>
            </a:r>
          </a:p>
          <a:p>
            <a:pPr lvl="1"/>
            <a:r>
              <a:rPr lang="en-US" altLang="en-US"/>
              <a:t>Applied logic to model relay operation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191491"/>
                                        </p:tgtEl>
                                        <p:attrNameLst>
                                          <p:attrName>style.visibility</p:attrName>
                                        </p:attrNameLst>
                                      </p:cBhvr>
                                      <p:to>
                                        <p:strVal val="visible"/>
                                      </p:to>
                                    </p:set>
                                    <p:animEffect transition="in" filter="dissolve">
                                      <p:cBhvr>
                                        <p:cTn id="7" dur="500"/>
                                        <p:tgtEl>
                                          <p:spTgt spid="1914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3234" name="Rectangle 1026">
            <a:extLst>
              <a:ext uri="{FF2B5EF4-FFF2-40B4-BE49-F238E27FC236}">
                <a16:creationId xmlns:a16="http://schemas.microsoft.com/office/drawing/2014/main" id="{DF1ABD22-97F7-8C57-6B92-DE1502476868}"/>
              </a:ext>
            </a:extLst>
          </p:cNvPr>
          <p:cNvSpPr>
            <a:spLocks noGrp="1" noChangeArrowheads="1"/>
          </p:cNvSpPr>
          <p:nvPr>
            <p:ph type="title"/>
          </p:nvPr>
        </p:nvSpPr>
        <p:spPr/>
        <p:txBody>
          <a:bodyPr/>
          <a:lstStyle/>
          <a:p>
            <a:r>
              <a:rPr lang="en-US" altLang="en-US"/>
              <a:t>Relays modeled </a:t>
            </a:r>
          </a:p>
        </p:txBody>
      </p:sp>
      <p:sp>
        <p:nvSpPr>
          <p:cNvPr id="223235" name="Rectangle 1027">
            <a:extLst>
              <a:ext uri="{FF2B5EF4-FFF2-40B4-BE49-F238E27FC236}">
                <a16:creationId xmlns:a16="http://schemas.microsoft.com/office/drawing/2014/main" id="{9CD7B78B-2C31-5C89-B663-02EEA37A6E4C}"/>
              </a:ext>
            </a:extLst>
          </p:cNvPr>
          <p:cNvSpPr>
            <a:spLocks noGrp="1" noChangeArrowheads="1"/>
          </p:cNvSpPr>
          <p:nvPr>
            <p:ph type="body" idx="1"/>
          </p:nvPr>
        </p:nvSpPr>
        <p:spPr/>
        <p:txBody>
          <a:bodyPr/>
          <a:lstStyle/>
          <a:p>
            <a:r>
              <a:rPr lang="en-US" altLang="en-US"/>
              <a:t>Overcurrent relays</a:t>
            </a:r>
          </a:p>
          <a:p>
            <a:r>
              <a:rPr lang="en-US" altLang="en-US"/>
              <a:t>Directional relays</a:t>
            </a:r>
          </a:p>
          <a:p>
            <a:r>
              <a:rPr lang="en-US" altLang="en-US"/>
              <a:t>Distance relays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23235"/>
                                        </p:tgtEl>
                                        <p:attrNameLst>
                                          <p:attrName>style.visibility</p:attrName>
                                        </p:attrNameLst>
                                      </p:cBhvr>
                                      <p:to>
                                        <p:strVal val="visible"/>
                                      </p:to>
                                    </p:set>
                                    <p:animEffect transition="in" filter="dissolve">
                                      <p:cBhvr>
                                        <p:cTn id="7" dur="500"/>
                                        <p:tgtEl>
                                          <p:spTgt spid="2232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a:extLst>
              <a:ext uri="{FF2B5EF4-FFF2-40B4-BE49-F238E27FC236}">
                <a16:creationId xmlns:a16="http://schemas.microsoft.com/office/drawing/2014/main" id="{61CBD5D1-CDDA-A389-90D7-F3C6476141ED}"/>
              </a:ext>
            </a:extLst>
          </p:cNvPr>
          <p:cNvSpPr>
            <a:spLocks noChangeArrowheads="1"/>
          </p:cNvSpPr>
          <p:nvPr>
            <p:ph type="body" idx="1"/>
          </p:nvPr>
        </p:nvSpPr>
        <p:spPr>
          <a:xfrm>
            <a:off x="2057400" y="1981200"/>
            <a:ext cx="8153400" cy="4572000"/>
          </a:xfrm>
          <a:solidFill>
            <a:schemeClr val="bg2"/>
          </a:solidFill>
          <a:ln/>
          <a:effectLst>
            <a:outerShdw dist="107763" dir="2700000" algn="ctr" rotWithShape="0">
              <a:srgbClr val="FC0128"/>
            </a:outerShdw>
          </a:effectLst>
        </p:spPr>
        <p:txBody>
          <a:bodyPr/>
          <a:lstStyle/>
          <a:p>
            <a:r>
              <a:rPr lang="en-US" altLang="en-US">
                <a:effectLst/>
                <a:latin typeface="Arial" panose="020B0604020202020204" pitchFamily="34" charset="0"/>
              </a:rPr>
              <a:t>Accuracy and stability of calculations</a:t>
            </a:r>
          </a:p>
          <a:p>
            <a:pPr lvl="1"/>
            <a:r>
              <a:rPr lang="en-US" altLang="en-US">
                <a:effectLst/>
                <a:latin typeface="Arial" panose="020B0604020202020204" pitchFamily="34" charset="0"/>
              </a:rPr>
              <a:t>Trapezoidal rule</a:t>
            </a:r>
          </a:p>
          <a:p>
            <a:pPr lvl="1"/>
            <a:r>
              <a:rPr lang="en-US" altLang="en-US">
                <a:effectLst/>
                <a:latin typeface="Arial" panose="020B0604020202020204" pitchFamily="34" charset="0"/>
              </a:rPr>
              <a:t>Extrapolation</a:t>
            </a:r>
          </a:p>
          <a:p>
            <a:r>
              <a:rPr lang="en-US" altLang="en-US">
                <a:effectLst/>
                <a:latin typeface="Arial" panose="020B0604020202020204" pitchFamily="34" charset="0"/>
              </a:rPr>
              <a:t>Triangular factorization and sparsity</a:t>
            </a:r>
          </a:p>
          <a:p>
            <a:pPr lvl="1"/>
            <a:r>
              <a:rPr lang="en-US" altLang="en-US">
                <a:effectLst/>
                <a:latin typeface="Arial" panose="020B0604020202020204" pitchFamily="34" charset="0"/>
              </a:rPr>
              <a:t>Reduces computer time and memory</a:t>
            </a:r>
          </a:p>
          <a:p>
            <a:r>
              <a:rPr lang="en-US" altLang="en-US">
                <a:effectLst/>
                <a:latin typeface="Arial" panose="020B0604020202020204" pitchFamily="34" charset="0"/>
              </a:rPr>
              <a:t>Subsystems</a:t>
            </a:r>
          </a:p>
          <a:p>
            <a:pPr lvl="1"/>
            <a:r>
              <a:rPr lang="en-US" altLang="en-US">
                <a:effectLst/>
                <a:latin typeface="Arial" panose="020B0604020202020204" pitchFamily="34" charset="0"/>
              </a:rPr>
              <a:t>Takes advantage of time delay</a:t>
            </a:r>
          </a:p>
          <a:p>
            <a:pPr lvl="1"/>
            <a:r>
              <a:rPr lang="en-US" altLang="en-US">
                <a:effectLst/>
                <a:latin typeface="Arial" panose="020B0604020202020204" pitchFamily="34" charset="0"/>
              </a:rPr>
              <a:t>Reduces time and simplifies calculations</a:t>
            </a:r>
          </a:p>
          <a:p>
            <a:endParaRPr lang="en-US" altLang="en-US">
              <a:effectLst/>
              <a:latin typeface="Arial" panose="020B0604020202020204" pitchFamily="34" charset="0"/>
            </a:endParaRPr>
          </a:p>
        </p:txBody>
      </p:sp>
      <p:sp>
        <p:nvSpPr>
          <p:cNvPr id="112643" name="Rectangle 3">
            <a:extLst>
              <a:ext uri="{FF2B5EF4-FFF2-40B4-BE49-F238E27FC236}">
                <a16:creationId xmlns:a16="http://schemas.microsoft.com/office/drawing/2014/main" id="{208525FC-1037-4585-3025-B9FCF59920C7}"/>
              </a:ext>
            </a:extLst>
          </p:cNvPr>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112644" name="Rectangle 4">
            <a:extLst>
              <a:ext uri="{FF2B5EF4-FFF2-40B4-BE49-F238E27FC236}">
                <a16:creationId xmlns:a16="http://schemas.microsoft.com/office/drawing/2014/main" id="{1E633060-2B36-D0B2-25DE-34BC26DB864E}"/>
              </a:ext>
            </a:extLst>
          </p:cNvPr>
          <p:cNvSpPr>
            <a:spLocks noChangeArrowheads="1"/>
          </p:cNvSpPr>
          <p:nvPr/>
        </p:nvSpPr>
        <p:spPr bwMode="auto">
          <a:xfrm>
            <a:off x="4648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112645" name="Rectangle 5">
            <a:extLst>
              <a:ext uri="{FF2B5EF4-FFF2-40B4-BE49-F238E27FC236}">
                <a16:creationId xmlns:a16="http://schemas.microsoft.com/office/drawing/2014/main" id="{3A4A0390-6429-7D1E-9E78-E71B18A93BB0}"/>
              </a:ext>
            </a:extLst>
          </p:cNvPr>
          <p:cNvSpPr>
            <a:spLocks noChangeArrowheads="1"/>
          </p:cNvSpPr>
          <p:nvPr>
            <p:ph type="title"/>
          </p:nvPr>
        </p:nvSpPr>
        <p:spPr>
          <a:solidFill>
            <a:schemeClr val="accent2"/>
          </a:solidFill>
          <a:ln/>
          <a:effectLst>
            <a:outerShdw dist="107763" dir="2700000" algn="ctr" rotWithShape="0">
              <a:srgbClr val="FC0128"/>
            </a:outerShdw>
          </a:effectLst>
        </p:spPr>
        <p:txBody>
          <a:bodyPr/>
          <a:lstStyle/>
          <a:p>
            <a:r>
              <a:rPr lang="en-US" altLang="en-US">
                <a:solidFill>
                  <a:srgbClr val="FC0128"/>
                </a:solidFill>
              </a:rPr>
              <a:t>Practical Issues</a:t>
            </a:r>
          </a:p>
        </p:txBody>
      </p:sp>
    </p:spTree>
  </p:cSld>
  <p:clrMapOvr>
    <a:masterClrMapping/>
  </p:clrMapOvr>
  <p:transition/>
</p:sld>
</file>

<file path=ppt/slides/slide27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2514" name="Rectangle 2">
            <a:extLst>
              <a:ext uri="{FF2B5EF4-FFF2-40B4-BE49-F238E27FC236}">
                <a16:creationId xmlns:a16="http://schemas.microsoft.com/office/drawing/2014/main" id="{BF2EB997-A6C1-07AB-8E57-1D5FD996F3A8}"/>
              </a:ext>
            </a:extLst>
          </p:cNvPr>
          <p:cNvSpPr>
            <a:spLocks noGrp="1" noChangeArrowheads="1"/>
          </p:cNvSpPr>
          <p:nvPr>
            <p:ph type="title"/>
          </p:nvPr>
        </p:nvSpPr>
        <p:spPr/>
        <p:txBody>
          <a:bodyPr/>
          <a:lstStyle/>
          <a:p>
            <a:r>
              <a:rPr lang="en-US" altLang="en-US"/>
              <a:t>Processes Modeled</a:t>
            </a:r>
          </a:p>
        </p:txBody>
      </p:sp>
      <p:sp>
        <p:nvSpPr>
          <p:cNvPr id="192515" name="Rectangle 3">
            <a:extLst>
              <a:ext uri="{FF2B5EF4-FFF2-40B4-BE49-F238E27FC236}">
                <a16:creationId xmlns:a16="http://schemas.microsoft.com/office/drawing/2014/main" id="{15FDA9E5-322C-FA2C-7058-AC017209252F}"/>
              </a:ext>
            </a:extLst>
          </p:cNvPr>
          <p:cNvSpPr>
            <a:spLocks noGrp="1" noChangeArrowheads="1"/>
          </p:cNvSpPr>
          <p:nvPr>
            <p:ph type="body" idx="1"/>
          </p:nvPr>
        </p:nvSpPr>
        <p:spPr/>
        <p:txBody>
          <a:bodyPr/>
          <a:lstStyle/>
          <a:p>
            <a:r>
              <a:rPr lang="en-US" altLang="en-US"/>
              <a:t>Finite length of A/D converters</a:t>
            </a:r>
          </a:p>
          <a:p>
            <a:r>
              <a:rPr lang="en-US" altLang="en-US"/>
              <a:t>Word size of processors</a:t>
            </a:r>
          </a:p>
          <a:p>
            <a:r>
              <a:rPr lang="en-US" altLang="en-US"/>
              <a:t>Assumptions made in the algorithms</a:t>
            </a:r>
          </a:p>
          <a:p>
            <a:r>
              <a:rPr lang="en-US" altLang="en-US"/>
              <a:t>Approximations made in implementations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192515"/>
                                        </p:tgtEl>
                                        <p:attrNameLst>
                                          <p:attrName>style.visibility</p:attrName>
                                        </p:attrNameLst>
                                      </p:cBhvr>
                                      <p:to>
                                        <p:strVal val="visible"/>
                                      </p:to>
                                    </p:set>
                                    <p:animEffect transition="in" filter="dissolve">
                                      <p:cBhvr>
                                        <p:cTn id="7" dur="500"/>
                                        <p:tgtEl>
                                          <p:spTgt spid="1925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4258" name="Rectangle 2">
            <a:extLst>
              <a:ext uri="{FF2B5EF4-FFF2-40B4-BE49-F238E27FC236}">
                <a16:creationId xmlns:a16="http://schemas.microsoft.com/office/drawing/2014/main" id="{B1CC81A3-5EFB-7667-E1B7-6015DB802CFE}"/>
              </a:ext>
            </a:extLst>
          </p:cNvPr>
          <p:cNvSpPr>
            <a:spLocks noGrp="1" noChangeArrowheads="1"/>
          </p:cNvSpPr>
          <p:nvPr>
            <p:ph type="title"/>
          </p:nvPr>
        </p:nvSpPr>
        <p:spPr/>
        <p:txBody>
          <a:bodyPr/>
          <a:lstStyle/>
          <a:p>
            <a:r>
              <a:rPr lang="en-US" altLang="en-US"/>
              <a:t>Algorithms Modeled</a:t>
            </a:r>
          </a:p>
        </p:txBody>
      </p:sp>
      <p:sp>
        <p:nvSpPr>
          <p:cNvPr id="224259" name="Rectangle 3">
            <a:extLst>
              <a:ext uri="{FF2B5EF4-FFF2-40B4-BE49-F238E27FC236}">
                <a16:creationId xmlns:a16="http://schemas.microsoft.com/office/drawing/2014/main" id="{BC81F731-E7EE-CA8E-D1AD-A709F77E8B8E}"/>
              </a:ext>
            </a:extLst>
          </p:cNvPr>
          <p:cNvSpPr>
            <a:spLocks noGrp="1" noChangeArrowheads="1"/>
          </p:cNvSpPr>
          <p:nvPr>
            <p:ph type="body" idx="1"/>
          </p:nvPr>
        </p:nvSpPr>
        <p:spPr/>
        <p:txBody>
          <a:bodyPr/>
          <a:lstStyle/>
          <a:p>
            <a:r>
              <a:rPr lang="en-US" altLang="en-US"/>
              <a:t>Fourier transform</a:t>
            </a:r>
          </a:p>
          <a:p>
            <a:r>
              <a:rPr lang="en-US" altLang="en-US"/>
              <a:t>Least squares fit</a:t>
            </a:r>
          </a:p>
          <a:p>
            <a:r>
              <a:rPr lang="en-US" altLang="en-US"/>
              <a:t>Kalman filters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24259"/>
                                        </p:tgtEl>
                                        <p:attrNameLst>
                                          <p:attrName>style.visibility</p:attrName>
                                        </p:attrNameLst>
                                      </p:cBhvr>
                                      <p:to>
                                        <p:strVal val="visible"/>
                                      </p:to>
                                    </p:set>
                                    <p:animEffect transition="in" filter="dissolve">
                                      <p:cBhvr>
                                        <p:cTn id="7" dur="500"/>
                                        <p:tgtEl>
                                          <p:spTgt spid="2242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3538" name="Rectangle 2">
            <a:extLst>
              <a:ext uri="{FF2B5EF4-FFF2-40B4-BE49-F238E27FC236}">
                <a16:creationId xmlns:a16="http://schemas.microsoft.com/office/drawing/2014/main" id="{38F4EF11-69A0-C01D-4CEC-EEE16A3EEE6F}"/>
              </a:ext>
            </a:extLst>
          </p:cNvPr>
          <p:cNvSpPr>
            <a:spLocks noGrp="1" noChangeArrowheads="1"/>
          </p:cNvSpPr>
          <p:nvPr>
            <p:ph type="title"/>
          </p:nvPr>
        </p:nvSpPr>
        <p:spPr/>
        <p:txBody>
          <a:bodyPr/>
          <a:lstStyle/>
          <a:p>
            <a:r>
              <a:rPr lang="en-US" altLang="en-US"/>
              <a:t>Special Models</a:t>
            </a:r>
          </a:p>
        </p:txBody>
      </p:sp>
      <p:sp>
        <p:nvSpPr>
          <p:cNvPr id="193539" name="Rectangle 3">
            <a:extLst>
              <a:ext uri="{FF2B5EF4-FFF2-40B4-BE49-F238E27FC236}">
                <a16:creationId xmlns:a16="http://schemas.microsoft.com/office/drawing/2014/main" id="{4C9F9E38-8CC0-D103-C533-58282DF87636}"/>
              </a:ext>
            </a:extLst>
          </p:cNvPr>
          <p:cNvSpPr>
            <a:spLocks noGrp="1" noChangeArrowheads="1"/>
          </p:cNvSpPr>
          <p:nvPr>
            <p:ph type="body" idx="1"/>
          </p:nvPr>
        </p:nvSpPr>
        <p:spPr/>
        <p:txBody>
          <a:bodyPr/>
          <a:lstStyle/>
          <a:p>
            <a:r>
              <a:rPr lang="en-US" altLang="en-US"/>
              <a:t>Assembly language model [214-216] </a:t>
            </a:r>
          </a:p>
          <a:p>
            <a:pPr lvl="1"/>
            <a:r>
              <a:rPr lang="en-US" altLang="en-US"/>
              <a:t>Modeled</a:t>
            </a:r>
          </a:p>
          <a:p>
            <a:pPr lvl="2"/>
            <a:r>
              <a:rPr lang="en-US" altLang="en-US"/>
              <a:t>processor</a:t>
            </a:r>
          </a:p>
          <a:p>
            <a:pPr lvl="2"/>
            <a:r>
              <a:rPr lang="en-US" altLang="en-US"/>
              <a:t>software instructions</a:t>
            </a:r>
          </a:p>
          <a:p>
            <a:pPr lvl="2"/>
            <a:r>
              <a:rPr lang="en-US" altLang="en-US"/>
              <a:t>finite length of A/D converters, word size of the processor, moving data between memory and registers and algorithms including assumptions</a:t>
            </a:r>
          </a:p>
          <a:p>
            <a:pPr lvl="2"/>
            <a:r>
              <a:rPr lang="en-US" altLang="en-US"/>
              <a:t>Determined glitches, errors, timing problems, completion of computations (one sampling interval or not)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193539"/>
                                        </p:tgtEl>
                                        <p:attrNameLst>
                                          <p:attrName>style.visibility</p:attrName>
                                        </p:attrNameLst>
                                      </p:cBhvr>
                                      <p:to>
                                        <p:strVal val="visible"/>
                                      </p:to>
                                    </p:set>
                                    <p:animEffect transition="in" filter="dissolve">
                                      <p:cBhvr>
                                        <p:cTn id="7" dur="500"/>
                                        <p:tgtEl>
                                          <p:spTgt spid="1935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62" name="Rectangle 2">
            <a:extLst>
              <a:ext uri="{FF2B5EF4-FFF2-40B4-BE49-F238E27FC236}">
                <a16:creationId xmlns:a16="http://schemas.microsoft.com/office/drawing/2014/main" id="{730D2CB4-451C-15CD-6C27-56282EA0B0B2}"/>
              </a:ext>
            </a:extLst>
          </p:cNvPr>
          <p:cNvSpPr>
            <a:spLocks noGrp="1" noChangeArrowheads="1"/>
          </p:cNvSpPr>
          <p:nvPr>
            <p:ph type="title"/>
          </p:nvPr>
        </p:nvSpPr>
        <p:spPr/>
        <p:txBody>
          <a:bodyPr/>
          <a:lstStyle/>
          <a:p>
            <a:r>
              <a:rPr lang="en-US" altLang="en-US"/>
              <a:t>Another special model</a:t>
            </a:r>
          </a:p>
        </p:txBody>
      </p:sp>
      <p:sp>
        <p:nvSpPr>
          <p:cNvPr id="194563" name="Rectangle 3">
            <a:extLst>
              <a:ext uri="{FF2B5EF4-FFF2-40B4-BE49-F238E27FC236}">
                <a16:creationId xmlns:a16="http://schemas.microsoft.com/office/drawing/2014/main" id="{DFCA1FB7-82A7-5839-CD19-5D8733CA57C7}"/>
              </a:ext>
            </a:extLst>
          </p:cNvPr>
          <p:cNvSpPr>
            <a:spLocks noGrp="1" noChangeArrowheads="1"/>
          </p:cNvSpPr>
          <p:nvPr>
            <p:ph type="body" idx="1"/>
          </p:nvPr>
        </p:nvSpPr>
        <p:spPr/>
        <p:txBody>
          <a:bodyPr/>
          <a:lstStyle/>
          <a:p>
            <a:r>
              <a:rPr lang="en-US" altLang="en-US"/>
              <a:t>Automated model development [217]</a:t>
            </a:r>
          </a:p>
          <a:p>
            <a:pPr lvl="1"/>
            <a:r>
              <a:rPr lang="en-US" altLang="en-US"/>
              <a:t>Models algorithms and</a:t>
            </a:r>
          </a:p>
          <a:p>
            <a:pPr lvl="1"/>
            <a:r>
              <a:rPr lang="en-US" altLang="en-US"/>
              <a:t>components that affect the performance of the algorithm</a:t>
            </a:r>
          </a:p>
          <a:p>
            <a:pPr lvl="2"/>
            <a:r>
              <a:rPr lang="en-US" altLang="en-US"/>
              <a:t>Antialiasing filters</a:t>
            </a:r>
          </a:p>
          <a:p>
            <a:pPr lvl="2"/>
            <a:r>
              <a:rPr lang="en-US" altLang="en-US"/>
              <a:t>A/D converters</a:t>
            </a:r>
          </a:p>
          <a:p>
            <a:pPr lvl="1"/>
            <a:r>
              <a:rPr lang="en-US" altLang="en-US"/>
              <a:t>Has two software modules</a:t>
            </a:r>
          </a:p>
          <a:p>
            <a:pPr lvl="2"/>
            <a:r>
              <a:rPr lang="en-US" altLang="en-US"/>
              <a:t>Collect interactively relay specifications</a:t>
            </a:r>
          </a:p>
          <a:p>
            <a:pPr lvl="2"/>
            <a:r>
              <a:rPr lang="en-US" altLang="en-US"/>
              <a:t>Produce MATLAB code of the model</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194563"/>
                                        </p:tgtEl>
                                        <p:attrNameLst>
                                          <p:attrName>style.visibility</p:attrName>
                                        </p:attrNameLst>
                                      </p:cBhvr>
                                      <p:to>
                                        <p:strVal val="visible"/>
                                      </p:to>
                                    </p:set>
                                    <p:animEffect transition="in" filter="dissolve">
                                      <p:cBhvr>
                                        <p:cTn id="7" dur="500"/>
                                        <p:tgtEl>
                                          <p:spTgt spid="1945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5586" name="Rectangle 2">
            <a:extLst>
              <a:ext uri="{FF2B5EF4-FFF2-40B4-BE49-F238E27FC236}">
                <a16:creationId xmlns:a16="http://schemas.microsoft.com/office/drawing/2014/main" id="{0DAB8C12-74DF-A016-D2FB-3DB694B6BB6D}"/>
              </a:ext>
            </a:extLst>
          </p:cNvPr>
          <p:cNvSpPr>
            <a:spLocks noGrp="1" noChangeArrowheads="1"/>
          </p:cNvSpPr>
          <p:nvPr>
            <p:ph type="title"/>
          </p:nvPr>
        </p:nvSpPr>
        <p:spPr/>
        <p:txBody>
          <a:bodyPr/>
          <a:lstStyle/>
          <a:p>
            <a:r>
              <a:rPr lang="en-US" altLang="en-US"/>
              <a:t>Transducer Models</a:t>
            </a:r>
          </a:p>
        </p:txBody>
      </p:sp>
      <p:sp>
        <p:nvSpPr>
          <p:cNvPr id="195587" name="Rectangle 3">
            <a:extLst>
              <a:ext uri="{FF2B5EF4-FFF2-40B4-BE49-F238E27FC236}">
                <a16:creationId xmlns:a16="http://schemas.microsoft.com/office/drawing/2014/main" id="{51624B80-8C23-F1BD-B295-395B4E993380}"/>
              </a:ext>
            </a:extLst>
          </p:cNvPr>
          <p:cNvSpPr>
            <a:spLocks noGrp="1" noChangeArrowheads="1"/>
          </p:cNvSpPr>
          <p:nvPr>
            <p:ph type="body" idx="1"/>
          </p:nvPr>
        </p:nvSpPr>
        <p:spPr/>
        <p:txBody>
          <a:bodyPr/>
          <a:lstStyle/>
          <a:p>
            <a:r>
              <a:rPr lang="en-US" altLang="en-US"/>
              <a:t>Voltages and currents</a:t>
            </a:r>
          </a:p>
          <a:p>
            <a:pPr lvl="1"/>
            <a:r>
              <a:rPr lang="en-US" altLang="en-US"/>
              <a:t>Power system level</a:t>
            </a:r>
          </a:p>
          <a:p>
            <a:pPr lvl="2"/>
            <a:r>
              <a:rPr lang="en-US" altLang="en-US"/>
              <a:t>4 - 800 kV and 50 - 50,000 A</a:t>
            </a:r>
          </a:p>
          <a:p>
            <a:pPr lvl="1"/>
            <a:r>
              <a:rPr lang="en-US" altLang="en-US"/>
              <a:t>Relay level</a:t>
            </a:r>
          </a:p>
          <a:p>
            <a:pPr lvl="2"/>
            <a:r>
              <a:rPr lang="en-US" altLang="en-US"/>
              <a:t>120 V and 5A</a:t>
            </a:r>
          </a:p>
          <a:p>
            <a:pPr lvl="2"/>
            <a:r>
              <a:rPr lang="en-US" altLang="en-US"/>
              <a:t>these are suitable for electromechanical relays</a:t>
            </a:r>
          </a:p>
          <a:p>
            <a:pPr lvl="1"/>
            <a:r>
              <a:rPr lang="en-US" altLang="en-US"/>
              <a:t>Reduced to 5 - 10 V peak value for use in solid-state and numerical relays using auxiliary vts and cts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195587"/>
                                        </p:tgtEl>
                                        <p:attrNameLst>
                                          <p:attrName>style.visibility</p:attrName>
                                        </p:attrNameLst>
                                      </p:cBhvr>
                                      <p:to>
                                        <p:strVal val="visible"/>
                                      </p:to>
                                    </p:set>
                                    <p:animEffect transition="in" filter="dissolve">
                                      <p:cBhvr>
                                        <p:cTn id="7" dur="500"/>
                                        <p:tgtEl>
                                          <p:spTgt spid="1955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7634" name="Rectangle 2">
            <a:extLst>
              <a:ext uri="{FF2B5EF4-FFF2-40B4-BE49-F238E27FC236}">
                <a16:creationId xmlns:a16="http://schemas.microsoft.com/office/drawing/2014/main" id="{F768B0DE-F675-0C9B-7E0A-23D61A4E5028}"/>
              </a:ext>
            </a:extLst>
          </p:cNvPr>
          <p:cNvSpPr>
            <a:spLocks noGrp="1" noChangeArrowheads="1"/>
          </p:cNvSpPr>
          <p:nvPr>
            <p:ph type="title"/>
          </p:nvPr>
        </p:nvSpPr>
        <p:spPr/>
        <p:txBody>
          <a:bodyPr/>
          <a:lstStyle/>
          <a:p>
            <a:r>
              <a:rPr lang="en-US" altLang="en-US"/>
              <a:t>Transducer Models</a:t>
            </a:r>
          </a:p>
        </p:txBody>
      </p:sp>
      <p:sp>
        <p:nvSpPr>
          <p:cNvPr id="197635" name="Rectangle 3">
            <a:extLst>
              <a:ext uri="{FF2B5EF4-FFF2-40B4-BE49-F238E27FC236}">
                <a16:creationId xmlns:a16="http://schemas.microsoft.com/office/drawing/2014/main" id="{BFB9B8E7-9A7D-3785-D6CF-F5D0EFA131C5}"/>
              </a:ext>
            </a:extLst>
          </p:cNvPr>
          <p:cNvSpPr>
            <a:spLocks noGrp="1" noChangeArrowheads="1"/>
          </p:cNvSpPr>
          <p:nvPr>
            <p:ph type="body" idx="1"/>
          </p:nvPr>
        </p:nvSpPr>
        <p:spPr/>
        <p:txBody>
          <a:bodyPr/>
          <a:lstStyle/>
          <a:p>
            <a:r>
              <a:rPr lang="en-US" altLang="en-US"/>
              <a:t>Most transient programs include</a:t>
            </a:r>
          </a:p>
          <a:p>
            <a:pPr lvl="1"/>
            <a:r>
              <a:rPr lang="en-US" altLang="en-US"/>
              <a:t>ct and vt models</a:t>
            </a:r>
          </a:p>
          <a:p>
            <a:pPr lvl="2"/>
            <a:r>
              <a:rPr lang="en-US" altLang="en-US"/>
              <a:t>models of magnetic cores of cts</a:t>
            </a:r>
          </a:p>
          <a:p>
            <a:pPr lvl="2"/>
            <a:r>
              <a:rPr lang="en-US" altLang="en-US"/>
              <a:t>models of magnetic cores of inductors used with cvts</a:t>
            </a:r>
          </a:p>
          <a:p>
            <a:pPr lvl="1"/>
            <a:r>
              <a:rPr lang="en-US" altLang="en-US"/>
              <a:t>Models of auxiliary transformers must be included</a:t>
            </a:r>
          </a:p>
          <a:p>
            <a:pPr lvl="2"/>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197635"/>
                                        </p:tgtEl>
                                        <p:attrNameLst>
                                          <p:attrName>style.visibility</p:attrName>
                                        </p:attrNameLst>
                                      </p:cBhvr>
                                      <p:to>
                                        <p:strVal val="visible"/>
                                      </p:to>
                                    </p:set>
                                    <p:animEffect transition="in" filter="dissolve">
                                      <p:cBhvr>
                                        <p:cTn id="7" dur="500"/>
                                        <p:tgtEl>
                                          <p:spTgt spid="1976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8658" name="Rectangle 2">
            <a:extLst>
              <a:ext uri="{FF2B5EF4-FFF2-40B4-BE49-F238E27FC236}">
                <a16:creationId xmlns:a16="http://schemas.microsoft.com/office/drawing/2014/main" id="{02C8DBE6-1595-6762-9695-E17219E43E44}"/>
              </a:ext>
            </a:extLst>
          </p:cNvPr>
          <p:cNvSpPr>
            <a:spLocks noGrp="1" noChangeArrowheads="1"/>
          </p:cNvSpPr>
          <p:nvPr>
            <p:ph type="title"/>
          </p:nvPr>
        </p:nvSpPr>
        <p:spPr/>
        <p:txBody>
          <a:bodyPr/>
          <a:lstStyle/>
          <a:p>
            <a:r>
              <a:rPr lang="en-US" altLang="en-US"/>
              <a:t>Signal Conditioning</a:t>
            </a:r>
          </a:p>
        </p:txBody>
      </p:sp>
      <p:sp>
        <p:nvSpPr>
          <p:cNvPr id="198659" name="Rectangle 3">
            <a:extLst>
              <a:ext uri="{FF2B5EF4-FFF2-40B4-BE49-F238E27FC236}">
                <a16:creationId xmlns:a16="http://schemas.microsoft.com/office/drawing/2014/main" id="{3EB1B11C-A6B6-7CFD-ABC1-5DA560610CDE}"/>
              </a:ext>
            </a:extLst>
          </p:cNvPr>
          <p:cNvSpPr>
            <a:spLocks noGrp="1" noChangeArrowheads="1"/>
          </p:cNvSpPr>
          <p:nvPr>
            <p:ph type="body" idx="1"/>
          </p:nvPr>
        </p:nvSpPr>
        <p:spPr/>
        <p:txBody>
          <a:bodyPr/>
          <a:lstStyle/>
          <a:p>
            <a:r>
              <a:rPr lang="en-US" altLang="en-US"/>
              <a:t>Power system voltages and currents include</a:t>
            </a:r>
          </a:p>
          <a:p>
            <a:pPr lvl="1"/>
            <a:r>
              <a:rPr lang="en-US" altLang="en-US"/>
              <a:t>harmonics</a:t>
            </a:r>
          </a:p>
          <a:p>
            <a:pPr lvl="2"/>
            <a:r>
              <a:rPr lang="en-US" altLang="en-US"/>
              <a:t>Magnetic cores, Rectifiers and inverters and Speed control devices</a:t>
            </a:r>
          </a:p>
          <a:p>
            <a:pPr lvl="1"/>
            <a:r>
              <a:rPr lang="en-US" altLang="en-US"/>
              <a:t>other high frequency components</a:t>
            </a:r>
          </a:p>
          <a:p>
            <a:pPr lvl="2"/>
            <a:r>
              <a:rPr lang="en-US" altLang="en-US"/>
              <a:t>Traveling waves, Arc furnaces and Power electronic control devices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198659"/>
                                        </p:tgtEl>
                                        <p:attrNameLst>
                                          <p:attrName>style.visibility</p:attrName>
                                        </p:attrNameLst>
                                      </p:cBhvr>
                                      <p:to>
                                        <p:strVal val="visible"/>
                                      </p:to>
                                    </p:set>
                                    <p:animEffect transition="in" filter="dissolve">
                                      <p:cBhvr>
                                        <p:cTn id="7" dur="500"/>
                                        <p:tgtEl>
                                          <p:spTgt spid="1986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282" name="Rectangle 1026">
            <a:extLst>
              <a:ext uri="{FF2B5EF4-FFF2-40B4-BE49-F238E27FC236}">
                <a16:creationId xmlns:a16="http://schemas.microsoft.com/office/drawing/2014/main" id="{98269DD2-170A-103C-9C82-D379FF1A6517}"/>
              </a:ext>
            </a:extLst>
          </p:cNvPr>
          <p:cNvSpPr>
            <a:spLocks noGrp="1" noChangeArrowheads="1"/>
          </p:cNvSpPr>
          <p:nvPr>
            <p:ph type="title"/>
          </p:nvPr>
        </p:nvSpPr>
        <p:spPr/>
        <p:txBody>
          <a:bodyPr/>
          <a:lstStyle/>
          <a:p>
            <a:r>
              <a:rPr lang="en-US" altLang="en-US"/>
              <a:t>Signal Conditioning</a:t>
            </a:r>
          </a:p>
        </p:txBody>
      </p:sp>
      <p:sp>
        <p:nvSpPr>
          <p:cNvPr id="225283" name="Rectangle 1027">
            <a:extLst>
              <a:ext uri="{FF2B5EF4-FFF2-40B4-BE49-F238E27FC236}">
                <a16:creationId xmlns:a16="http://schemas.microsoft.com/office/drawing/2014/main" id="{697A2DE6-98C1-45D2-AAB6-D586E233F395}"/>
              </a:ext>
            </a:extLst>
          </p:cNvPr>
          <p:cNvSpPr>
            <a:spLocks noGrp="1" noChangeArrowheads="1"/>
          </p:cNvSpPr>
          <p:nvPr>
            <p:ph type="body" idx="1"/>
          </p:nvPr>
        </p:nvSpPr>
        <p:spPr/>
        <p:txBody>
          <a:bodyPr/>
          <a:lstStyle/>
          <a:p>
            <a:r>
              <a:rPr lang="en-US" altLang="en-US"/>
              <a:t>Electromechanical relays</a:t>
            </a:r>
          </a:p>
          <a:p>
            <a:pPr lvl="1"/>
            <a:r>
              <a:rPr lang="en-US" altLang="en-US"/>
              <a:t>inherently immune to the presence of high frequency components</a:t>
            </a:r>
          </a:p>
          <a:p>
            <a:r>
              <a:rPr lang="en-US" altLang="en-US"/>
              <a:t>Sold-state state and numerical relays</a:t>
            </a:r>
          </a:p>
          <a:p>
            <a:pPr lvl="1"/>
            <a:r>
              <a:rPr lang="en-US" altLang="en-US"/>
              <a:t>high frequency components are removed by signal conditioning filters</a:t>
            </a:r>
          </a:p>
          <a:p>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25283"/>
                                        </p:tgtEl>
                                        <p:attrNameLst>
                                          <p:attrName>style.visibility</p:attrName>
                                        </p:attrNameLst>
                                      </p:cBhvr>
                                      <p:to>
                                        <p:strVal val="visible"/>
                                      </p:to>
                                    </p:set>
                                    <p:animEffect transition="in" filter="dissolve">
                                      <p:cBhvr>
                                        <p:cTn id="7" dur="500"/>
                                        <p:tgtEl>
                                          <p:spTgt spid="2252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9682" name="AutoShape 2">
            <a:extLst>
              <a:ext uri="{FF2B5EF4-FFF2-40B4-BE49-F238E27FC236}">
                <a16:creationId xmlns:a16="http://schemas.microsoft.com/office/drawing/2014/main" id="{FC01A53A-6713-4D61-5573-5D64A0287D8D}"/>
              </a:ext>
            </a:extLst>
          </p:cNvPr>
          <p:cNvSpPr>
            <a:spLocks noChangeAspect="1" noChangeArrowheads="1"/>
          </p:cNvSpPr>
          <p:nvPr>
            <p:ph type="title"/>
          </p:nvPr>
        </p:nvSpPr>
        <p:spPr/>
        <p:txBody>
          <a:bodyPr/>
          <a:lstStyle/>
          <a:p>
            <a:r>
              <a:rPr lang="en-US" altLang="en-US"/>
              <a:t>Signal Conditioning</a:t>
            </a:r>
          </a:p>
        </p:txBody>
      </p:sp>
      <p:sp>
        <p:nvSpPr>
          <p:cNvPr id="199683" name="Rectangle 3">
            <a:extLst>
              <a:ext uri="{FF2B5EF4-FFF2-40B4-BE49-F238E27FC236}">
                <a16:creationId xmlns:a16="http://schemas.microsoft.com/office/drawing/2014/main" id="{47D6A170-084D-37CD-29CC-DF5F329DAE65}"/>
              </a:ext>
            </a:extLst>
          </p:cNvPr>
          <p:cNvSpPr>
            <a:spLocks noGrp="1" noChangeArrowheads="1"/>
          </p:cNvSpPr>
          <p:nvPr>
            <p:ph type="body" idx="1"/>
          </p:nvPr>
        </p:nvSpPr>
        <p:spPr/>
        <p:txBody>
          <a:bodyPr/>
          <a:lstStyle/>
          <a:p>
            <a:r>
              <a:rPr lang="en-US" altLang="en-US"/>
              <a:t>Consists of</a:t>
            </a:r>
          </a:p>
          <a:p>
            <a:pPr lvl="1"/>
            <a:r>
              <a:rPr lang="en-US" altLang="en-US"/>
              <a:t>Reduction of signal level</a:t>
            </a:r>
          </a:p>
          <a:p>
            <a:pPr lvl="1"/>
            <a:r>
              <a:rPr lang="en-US" altLang="en-US"/>
              <a:t>Remove high frequency components using lowpass filters</a:t>
            </a:r>
          </a:p>
          <a:p>
            <a:pPr lvl="1"/>
            <a:r>
              <a:rPr lang="en-US" altLang="en-US"/>
              <a:t>protect from transients</a:t>
            </a:r>
          </a:p>
          <a:p>
            <a:pPr lvl="2"/>
            <a:r>
              <a:rPr lang="en-US" altLang="en-US"/>
              <a:t>isolate from power system</a:t>
            </a:r>
          </a:p>
          <a:p>
            <a:pPr lvl="2"/>
            <a:r>
              <a:rPr lang="en-US" altLang="en-US"/>
              <a:t>clip signal when too strong</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199683"/>
                                        </p:tgtEl>
                                        <p:attrNameLst>
                                          <p:attrName>style.visibility</p:attrName>
                                        </p:attrNameLst>
                                      </p:cBhvr>
                                      <p:to>
                                        <p:strVal val="visible"/>
                                      </p:to>
                                    </p:set>
                                    <p:animEffect transition="in" filter="dissolve">
                                      <p:cBhvr>
                                        <p:cTn id="7" dur="500"/>
                                        <p:tgtEl>
                                          <p:spTgt spid="1996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6306" name="Rectangle 1026">
            <a:extLst>
              <a:ext uri="{FF2B5EF4-FFF2-40B4-BE49-F238E27FC236}">
                <a16:creationId xmlns:a16="http://schemas.microsoft.com/office/drawing/2014/main" id="{DA1E8DAB-C55B-19E5-E4F3-1935EBD43630}"/>
              </a:ext>
            </a:extLst>
          </p:cNvPr>
          <p:cNvSpPr>
            <a:spLocks noGrp="1" noChangeArrowheads="1"/>
          </p:cNvSpPr>
          <p:nvPr>
            <p:ph type="title"/>
          </p:nvPr>
        </p:nvSpPr>
        <p:spPr/>
        <p:txBody>
          <a:bodyPr/>
          <a:lstStyle/>
          <a:p>
            <a:r>
              <a:rPr lang="en-US" altLang="en-US"/>
              <a:t>Signal conditioning filters</a:t>
            </a:r>
          </a:p>
        </p:txBody>
      </p:sp>
      <p:sp>
        <p:nvSpPr>
          <p:cNvPr id="226307" name="Rectangle 1027">
            <a:extLst>
              <a:ext uri="{FF2B5EF4-FFF2-40B4-BE49-F238E27FC236}">
                <a16:creationId xmlns:a16="http://schemas.microsoft.com/office/drawing/2014/main" id="{48484174-EF52-8619-8A03-54EA47DDE0BC}"/>
              </a:ext>
            </a:extLst>
          </p:cNvPr>
          <p:cNvSpPr>
            <a:spLocks noGrp="1" noChangeArrowheads="1"/>
          </p:cNvSpPr>
          <p:nvPr>
            <p:ph type="body" idx="1"/>
          </p:nvPr>
        </p:nvSpPr>
        <p:spPr/>
        <p:txBody>
          <a:bodyPr/>
          <a:lstStyle/>
          <a:p>
            <a:r>
              <a:rPr lang="en-US" altLang="en-US"/>
              <a:t>Must model filters</a:t>
            </a:r>
          </a:p>
          <a:p>
            <a:pPr lvl="1"/>
            <a:r>
              <a:rPr lang="en-US" altLang="en-US"/>
              <a:t>because they change the composition of signals substantially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26307"/>
                                        </p:tgtEl>
                                        <p:attrNameLst>
                                          <p:attrName>style.visibility</p:attrName>
                                        </p:attrNameLst>
                                      </p:cBhvr>
                                      <p:to>
                                        <p:strVal val="visible"/>
                                      </p:to>
                                    </p:set>
                                    <p:animEffect transition="in" filter="dissolve">
                                      <p:cBhvr>
                                        <p:cTn id="7" dur="500"/>
                                        <p:tgtEl>
                                          <p:spTgt spid="2263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a:extLst>
              <a:ext uri="{FF2B5EF4-FFF2-40B4-BE49-F238E27FC236}">
                <a16:creationId xmlns:a16="http://schemas.microsoft.com/office/drawing/2014/main" id="{EE643647-9B98-F620-4E28-81C4B20114D8}"/>
              </a:ext>
            </a:extLst>
          </p:cNvPr>
          <p:cNvSpPr>
            <a:spLocks noChangeArrowheads="1"/>
          </p:cNvSpPr>
          <p:nvPr>
            <p:ph type="body" idx="1"/>
          </p:nvPr>
        </p:nvSpPr>
        <p:spPr>
          <a:xfrm>
            <a:off x="2057400" y="1981200"/>
            <a:ext cx="8153400" cy="4572000"/>
          </a:xfrm>
          <a:solidFill>
            <a:schemeClr val="bg2"/>
          </a:solidFill>
          <a:ln w="38100">
            <a:solidFill>
              <a:schemeClr val="tx1"/>
            </a:solidFill>
            <a:miter lim="800000"/>
            <a:headEnd/>
            <a:tailEnd/>
          </a:ln>
          <a:effectLst>
            <a:outerShdw dist="107763" dir="2700000" algn="ctr" rotWithShape="0">
              <a:srgbClr val="FC0128"/>
            </a:outerShdw>
          </a:effectLst>
        </p:spPr>
        <p:txBody>
          <a:bodyPr/>
          <a:lstStyle/>
          <a:p>
            <a:r>
              <a:rPr lang="en-US" altLang="en-US">
                <a:effectLst/>
                <a:latin typeface="Arial" panose="020B0604020202020204" pitchFamily="34" charset="0"/>
              </a:rPr>
              <a:t>Nodal conductance matrix</a:t>
            </a:r>
          </a:p>
          <a:p>
            <a:endParaRPr lang="en-US" altLang="en-US">
              <a:effectLst/>
              <a:latin typeface="Arial" panose="020B0604020202020204" pitchFamily="34" charset="0"/>
            </a:endParaRPr>
          </a:p>
        </p:txBody>
      </p:sp>
      <p:sp>
        <p:nvSpPr>
          <p:cNvPr id="116739" name="Rectangle 3">
            <a:extLst>
              <a:ext uri="{FF2B5EF4-FFF2-40B4-BE49-F238E27FC236}">
                <a16:creationId xmlns:a16="http://schemas.microsoft.com/office/drawing/2014/main" id="{6E5FBD0E-249E-90C8-931E-B4613D911DCD}"/>
              </a:ext>
            </a:extLst>
          </p:cNvPr>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116740" name="Rectangle 4">
            <a:extLst>
              <a:ext uri="{FF2B5EF4-FFF2-40B4-BE49-F238E27FC236}">
                <a16:creationId xmlns:a16="http://schemas.microsoft.com/office/drawing/2014/main" id="{D82C4F2E-AD54-558F-48D6-47CB9C30A9FD}"/>
              </a:ext>
            </a:extLst>
          </p:cNvPr>
          <p:cNvSpPr>
            <a:spLocks noChangeArrowheads="1"/>
          </p:cNvSpPr>
          <p:nvPr/>
        </p:nvSpPr>
        <p:spPr bwMode="auto">
          <a:xfrm>
            <a:off x="4648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116741" name="Rectangle 5">
            <a:extLst>
              <a:ext uri="{FF2B5EF4-FFF2-40B4-BE49-F238E27FC236}">
                <a16:creationId xmlns:a16="http://schemas.microsoft.com/office/drawing/2014/main" id="{BBA375FB-3F7E-3E73-59B2-7FF16A7607B4}"/>
              </a:ext>
            </a:extLst>
          </p:cNvPr>
          <p:cNvSpPr>
            <a:spLocks noChangeArrowheads="1"/>
          </p:cNvSpPr>
          <p:nvPr>
            <p:ph type="title"/>
          </p:nvPr>
        </p:nvSpPr>
        <p:spPr>
          <a:solidFill>
            <a:schemeClr val="accent2"/>
          </a:solidFill>
          <a:ln/>
          <a:effectLst>
            <a:outerShdw dist="107763" dir="2700000" algn="ctr" rotWithShape="0">
              <a:srgbClr val="FC0128"/>
            </a:outerShdw>
          </a:effectLst>
        </p:spPr>
        <p:txBody>
          <a:bodyPr/>
          <a:lstStyle/>
          <a:p>
            <a:r>
              <a:rPr lang="en-US" altLang="en-US">
                <a:solidFill>
                  <a:srgbClr val="FC0128"/>
                </a:solidFill>
              </a:rPr>
              <a:t>Subsystems</a:t>
            </a:r>
          </a:p>
        </p:txBody>
      </p:sp>
      <p:sp>
        <p:nvSpPr>
          <p:cNvPr id="116742" name="Rectangle 6">
            <a:extLst>
              <a:ext uri="{FF2B5EF4-FFF2-40B4-BE49-F238E27FC236}">
                <a16:creationId xmlns:a16="http://schemas.microsoft.com/office/drawing/2014/main" id="{86B5F305-F996-712B-4E2A-1FA18BCD675C}"/>
              </a:ext>
            </a:extLst>
          </p:cNvPr>
          <p:cNvSpPr>
            <a:spLocks noChangeArrowheads="1"/>
          </p:cNvSpPr>
          <p:nvPr/>
        </p:nvSpPr>
        <p:spPr bwMode="auto">
          <a:xfrm>
            <a:off x="3048000" y="3048000"/>
            <a:ext cx="1143000" cy="990600"/>
          </a:xfrm>
          <a:prstGeom prst="rect">
            <a:avLst/>
          </a:prstGeom>
          <a:solidFill>
            <a:srgbClr val="30D024"/>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116743" name="Rectangle 7">
            <a:extLst>
              <a:ext uri="{FF2B5EF4-FFF2-40B4-BE49-F238E27FC236}">
                <a16:creationId xmlns:a16="http://schemas.microsoft.com/office/drawing/2014/main" id="{4454AAB0-515D-9CC9-7099-508996F00120}"/>
              </a:ext>
            </a:extLst>
          </p:cNvPr>
          <p:cNvSpPr>
            <a:spLocks noChangeArrowheads="1"/>
          </p:cNvSpPr>
          <p:nvPr/>
        </p:nvSpPr>
        <p:spPr bwMode="auto">
          <a:xfrm>
            <a:off x="4191000" y="4038600"/>
            <a:ext cx="1143000" cy="990600"/>
          </a:xfrm>
          <a:prstGeom prst="rect">
            <a:avLst/>
          </a:prstGeom>
          <a:solidFill>
            <a:srgbClr val="30D024"/>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116744" name="Rectangle 8">
            <a:extLst>
              <a:ext uri="{FF2B5EF4-FFF2-40B4-BE49-F238E27FC236}">
                <a16:creationId xmlns:a16="http://schemas.microsoft.com/office/drawing/2014/main" id="{6A28C4F4-1503-F0EA-73D6-392C1A571572}"/>
              </a:ext>
            </a:extLst>
          </p:cNvPr>
          <p:cNvSpPr>
            <a:spLocks noChangeArrowheads="1"/>
          </p:cNvSpPr>
          <p:nvPr/>
        </p:nvSpPr>
        <p:spPr bwMode="auto">
          <a:xfrm>
            <a:off x="5334000" y="5029200"/>
            <a:ext cx="1143000" cy="990600"/>
          </a:xfrm>
          <a:prstGeom prst="rect">
            <a:avLst/>
          </a:prstGeom>
          <a:solidFill>
            <a:srgbClr val="30D024"/>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116745" name="Rectangle 9">
            <a:extLst>
              <a:ext uri="{FF2B5EF4-FFF2-40B4-BE49-F238E27FC236}">
                <a16:creationId xmlns:a16="http://schemas.microsoft.com/office/drawing/2014/main" id="{11DD4695-5E19-975F-5D44-2E72F7921615}"/>
              </a:ext>
            </a:extLst>
          </p:cNvPr>
          <p:cNvSpPr>
            <a:spLocks noChangeArrowheads="1"/>
          </p:cNvSpPr>
          <p:nvPr/>
        </p:nvSpPr>
        <p:spPr bwMode="auto">
          <a:xfrm>
            <a:off x="4191000" y="3048000"/>
            <a:ext cx="1143000" cy="990600"/>
          </a:xfrm>
          <a:prstGeom prst="rect">
            <a:avLst/>
          </a:prstGeom>
          <a:solidFill>
            <a:srgbClr val="F39FD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116746" name="Rectangle 10">
            <a:extLst>
              <a:ext uri="{FF2B5EF4-FFF2-40B4-BE49-F238E27FC236}">
                <a16:creationId xmlns:a16="http://schemas.microsoft.com/office/drawing/2014/main" id="{E0A5E4BD-ED82-5D57-FA7E-F40C6DA37CDB}"/>
              </a:ext>
            </a:extLst>
          </p:cNvPr>
          <p:cNvSpPr>
            <a:spLocks noChangeArrowheads="1"/>
          </p:cNvSpPr>
          <p:nvPr/>
        </p:nvSpPr>
        <p:spPr bwMode="auto">
          <a:xfrm>
            <a:off x="3048000" y="4038600"/>
            <a:ext cx="1143000" cy="990600"/>
          </a:xfrm>
          <a:prstGeom prst="rect">
            <a:avLst/>
          </a:prstGeom>
          <a:solidFill>
            <a:srgbClr val="F39FD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116747" name="Rectangle 11">
            <a:extLst>
              <a:ext uri="{FF2B5EF4-FFF2-40B4-BE49-F238E27FC236}">
                <a16:creationId xmlns:a16="http://schemas.microsoft.com/office/drawing/2014/main" id="{D8E37691-D306-0400-4DE8-5854CCC1338A}"/>
              </a:ext>
            </a:extLst>
          </p:cNvPr>
          <p:cNvSpPr>
            <a:spLocks noChangeArrowheads="1"/>
          </p:cNvSpPr>
          <p:nvPr/>
        </p:nvSpPr>
        <p:spPr bwMode="auto">
          <a:xfrm>
            <a:off x="5334000" y="3048000"/>
            <a:ext cx="1143000" cy="990600"/>
          </a:xfrm>
          <a:prstGeom prst="rect">
            <a:avLst/>
          </a:prstGeom>
          <a:solidFill>
            <a:srgbClr val="F39FD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116748" name="Rectangle 12">
            <a:extLst>
              <a:ext uri="{FF2B5EF4-FFF2-40B4-BE49-F238E27FC236}">
                <a16:creationId xmlns:a16="http://schemas.microsoft.com/office/drawing/2014/main" id="{5BD7137B-93B3-9354-2D1B-F56A6FBB8039}"/>
              </a:ext>
            </a:extLst>
          </p:cNvPr>
          <p:cNvSpPr>
            <a:spLocks noChangeArrowheads="1"/>
          </p:cNvSpPr>
          <p:nvPr/>
        </p:nvSpPr>
        <p:spPr bwMode="auto">
          <a:xfrm>
            <a:off x="5334000" y="4038600"/>
            <a:ext cx="1143000" cy="990600"/>
          </a:xfrm>
          <a:prstGeom prst="rect">
            <a:avLst/>
          </a:prstGeom>
          <a:solidFill>
            <a:srgbClr val="F39FD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116749" name="Rectangle 13">
            <a:extLst>
              <a:ext uri="{FF2B5EF4-FFF2-40B4-BE49-F238E27FC236}">
                <a16:creationId xmlns:a16="http://schemas.microsoft.com/office/drawing/2014/main" id="{1A4E3FD9-7581-A620-8E9E-F2F3418F5412}"/>
              </a:ext>
            </a:extLst>
          </p:cNvPr>
          <p:cNvSpPr>
            <a:spLocks noChangeArrowheads="1"/>
          </p:cNvSpPr>
          <p:nvPr/>
        </p:nvSpPr>
        <p:spPr bwMode="auto">
          <a:xfrm>
            <a:off x="3048000" y="5029200"/>
            <a:ext cx="1143000" cy="990600"/>
          </a:xfrm>
          <a:prstGeom prst="rect">
            <a:avLst/>
          </a:prstGeom>
          <a:solidFill>
            <a:srgbClr val="F39FD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116750" name="Rectangle 14">
            <a:extLst>
              <a:ext uri="{FF2B5EF4-FFF2-40B4-BE49-F238E27FC236}">
                <a16:creationId xmlns:a16="http://schemas.microsoft.com/office/drawing/2014/main" id="{36F8518C-4657-DF25-1020-4B41D53A260C}"/>
              </a:ext>
            </a:extLst>
          </p:cNvPr>
          <p:cNvSpPr>
            <a:spLocks noChangeArrowheads="1"/>
          </p:cNvSpPr>
          <p:nvPr/>
        </p:nvSpPr>
        <p:spPr bwMode="auto">
          <a:xfrm>
            <a:off x="4191000" y="5029200"/>
            <a:ext cx="1143000" cy="990600"/>
          </a:xfrm>
          <a:prstGeom prst="rect">
            <a:avLst/>
          </a:prstGeom>
          <a:solidFill>
            <a:srgbClr val="F39FD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Tree>
  </p:cSld>
  <p:clrMapOvr>
    <a:masterClrMapping/>
  </p:clrMapOvr>
  <p:transition/>
</p:sld>
</file>

<file path=ppt/slides/slide28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1730" name="Rectangle 2">
            <a:extLst>
              <a:ext uri="{FF2B5EF4-FFF2-40B4-BE49-F238E27FC236}">
                <a16:creationId xmlns:a16="http://schemas.microsoft.com/office/drawing/2014/main" id="{AAB808DC-06EA-C305-8EA2-D760A1FC884D}"/>
              </a:ext>
            </a:extLst>
          </p:cNvPr>
          <p:cNvSpPr>
            <a:spLocks noGrp="1" noChangeArrowheads="1"/>
          </p:cNvSpPr>
          <p:nvPr>
            <p:ph type="title"/>
          </p:nvPr>
        </p:nvSpPr>
        <p:spPr/>
        <p:txBody>
          <a:bodyPr/>
          <a:lstStyle/>
          <a:p>
            <a:r>
              <a:rPr lang="en-US" altLang="en-US"/>
              <a:t>Signal Conditioning</a:t>
            </a:r>
          </a:p>
        </p:txBody>
      </p:sp>
      <p:sp>
        <p:nvSpPr>
          <p:cNvPr id="201731" name="Rectangle 3">
            <a:extLst>
              <a:ext uri="{FF2B5EF4-FFF2-40B4-BE49-F238E27FC236}">
                <a16:creationId xmlns:a16="http://schemas.microsoft.com/office/drawing/2014/main" id="{70B77032-F457-DF99-FE77-95F85D08430E}"/>
              </a:ext>
            </a:extLst>
          </p:cNvPr>
          <p:cNvSpPr>
            <a:spLocks noGrp="1" noChangeArrowheads="1"/>
          </p:cNvSpPr>
          <p:nvPr>
            <p:ph type="body" idx="1"/>
          </p:nvPr>
        </p:nvSpPr>
        <p:spPr>
          <a:xfrm>
            <a:off x="2209800" y="1371600"/>
            <a:ext cx="7772400" cy="1066800"/>
          </a:xfrm>
        </p:spPr>
        <p:txBody>
          <a:bodyPr/>
          <a:lstStyle/>
          <a:p>
            <a:pPr lvl="1">
              <a:buFont typeface="Monotype Sorts" pitchFamily="2" charset="2"/>
              <a:buNone/>
            </a:pPr>
            <a:r>
              <a:rPr lang="en-US" altLang="en-US"/>
              <a:t>	Transfer function of a fourth order filter could be</a:t>
            </a:r>
          </a:p>
        </p:txBody>
      </p:sp>
      <p:graphicFrame>
        <p:nvGraphicFramePr>
          <p:cNvPr id="201734" name="Object 6">
            <a:extLst>
              <a:ext uri="{FF2B5EF4-FFF2-40B4-BE49-F238E27FC236}">
                <a16:creationId xmlns:a16="http://schemas.microsoft.com/office/drawing/2014/main" id="{536C035C-A1C4-9BD9-69AB-834946576FB7}"/>
              </a:ext>
            </a:extLst>
          </p:cNvPr>
          <p:cNvGraphicFramePr>
            <a:graphicFrameLocks noChangeAspect="1"/>
          </p:cNvGraphicFramePr>
          <p:nvPr/>
        </p:nvGraphicFramePr>
        <p:xfrm>
          <a:off x="3048000" y="2514600"/>
          <a:ext cx="2057400" cy="965200"/>
        </p:xfrm>
        <a:graphic>
          <a:graphicData uri="http://schemas.openxmlformats.org/presentationml/2006/ole">
            <mc:AlternateContent xmlns:mc="http://schemas.openxmlformats.org/markup-compatibility/2006">
              <mc:Choice xmlns:v="urn:schemas-microsoft-com:vml" Requires="v">
                <p:oleObj name="Equation" r:id="rId2" imgW="1002960" imgH="469800" progId="Equation.3">
                  <p:embed/>
                </p:oleObj>
              </mc:Choice>
              <mc:Fallback>
                <p:oleObj name="Equation" r:id="rId2" imgW="1002960" imgH="469800" progId="Equation.3">
                  <p:embed/>
                  <p:pic>
                    <p:nvPicPr>
                      <p:cNvPr id="201734" name="Object 6">
                        <a:extLst>
                          <a:ext uri="{FF2B5EF4-FFF2-40B4-BE49-F238E27FC236}">
                            <a16:creationId xmlns:a16="http://schemas.microsoft.com/office/drawing/2014/main" id="{536C035C-A1C4-9BD9-69AB-834946576FB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0" y="2514600"/>
                        <a:ext cx="2057400" cy="965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01735" name="Object 7">
            <a:extLst>
              <a:ext uri="{FF2B5EF4-FFF2-40B4-BE49-F238E27FC236}">
                <a16:creationId xmlns:a16="http://schemas.microsoft.com/office/drawing/2014/main" id="{1704918E-898E-F5A7-9174-BDB196174F61}"/>
              </a:ext>
            </a:extLst>
          </p:cNvPr>
          <p:cNvGraphicFramePr>
            <a:graphicFrameLocks noChangeAspect="1"/>
          </p:cNvGraphicFramePr>
          <p:nvPr/>
        </p:nvGraphicFramePr>
        <p:xfrm>
          <a:off x="3048000" y="4724401"/>
          <a:ext cx="2514600" cy="969963"/>
        </p:xfrm>
        <a:graphic>
          <a:graphicData uri="http://schemas.openxmlformats.org/presentationml/2006/ole">
            <mc:AlternateContent xmlns:mc="http://schemas.openxmlformats.org/markup-compatibility/2006">
              <mc:Choice xmlns:v="urn:schemas-microsoft-com:vml" Requires="v">
                <p:oleObj name="Equation" r:id="rId4" imgW="1218960" imgH="469800" progId="Equation.3">
                  <p:embed/>
                </p:oleObj>
              </mc:Choice>
              <mc:Fallback>
                <p:oleObj name="Equation" r:id="rId4" imgW="1218960" imgH="469800" progId="Equation.3">
                  <p:embed/>
                  <p:pic>
                    <p:nvPicPr>
                      <p:cNvPr id="201735" name="Object 7">
                        <a:extLst>
                          <a:ext uri="{FF2B5EF4-FFF2-40B4-BE49-F238E27FC236}">
                            <a16:creationId xmlns:a16="http://schemas.microsoft.com/office/drawing/2014/main" id="{1704918E-898E-F5A7-9174-BDB196174F6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8000" y="4724401"/>
                        <a:ext cx="2514600" cy="969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1736" name="Rectangle 8">
            <a:extLst>
              <a:ext uri="{FF2B5EF4-FFF2-40B4-BE49-F238E27FC236}">
                <a16:creationId xmlns:a16="http://schemas.microsoft.com/office/drawing/2014/main" id="{7BABB6A8-8D64-3D56-5926-F283AB8C6D9A}"/>
              </a:ext>
            </a:extLst>
          </p:cNvPr>
          <p:cNvSpPr>
            <a:spLocks noChangeArrowheads="1"/>
          </p:cNvSpPr>
          <p:nvPr/>
        </p:nvSpPr>
        <p:spPr bwMode="auto">
          <a:xfrm>
            <a:off x="1981200" y="3657600"/>
            <a:ext cx="7772400"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lvl1pPr marL="342900" indent="-342900">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lvl="1" eaLnBrk="0" fontAlgn="base" hangingPunct="0">
              <a:spcBef>
                <a:spcPct val="20000"/>
              </a:spcBef>
              <a:spcAft>
                <a:spcPct val="0"/>
              </a:spcAft>
              <a:buClr>
                <a:srgbClr val="0000CC"/>
              </a:buClr>
              <a:buSzPct val="75000"/>
            </a:pPr>
            <a:r>
              <a:rPr lang="en-US" altLang="en-US" sz="2800" b="1">
                <a:solidFill>
                  <a:srgbClr val="CC3300"/>
                </a:solidFill>
                <a:latin typeface="Arial" panose="020B0604020202020204" pitchFamily="34" charset="0"/>
              </a:rPr>
              <a:t>	For cutoff frequency of 300 Hz and data rate of 11,520 Hz, transfer function is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01731"/>
                                        </p:tgtEl>
                                        <p:attrNameLst>
                                          <p:attrName>style.visibility</p:attrName>
                                        </p:attrNameLst>
                                      </p:cBhvr>
                                      <p:to>
                                        <p:strVal val="visible"/>
                                      </p:to>
                                    </p:set>
                                    <p:animEffect transition="in" filter="dissolve">
                                      <p:cBhvr>
                                        <p:cTn id="7" dur="500"/>
                                        <p:tgtEl>
                                          <p:spTgt spid="20173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201734"/>
                                        </p:tgtEl>
                                        <p:attrNameLst>
                                          <p:attrName>style.visibility</p:attrName>
                                        </p:attrNameLst>
                                      </p:cBhvr>
                                      <p:to>
                                        <p:strVal val="visible"/>
                                      </p:to>
                                    </p:set>
                                    <p:animEffect transition="in" filter="dissolve">
                                      <p:cBhvr>
                                        <p:cTn id="12" dur="500"/>
                                        <p:tgtEl>
                                          <p:spTgt spid="20173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nodeType="clickEffect">
                                  <p:stCondLst>
                                    <p:cond delay="0"/>
                                  </p:stCondLst>
                                  <p:childTnLst>
                                    <p:set>
                                      <p:cBhvr>
                                        <p:cTn id="16" dur="1" fill="hold">
                                          <p:stCondLst>
                                            <p:cond delay="0"/>
                                          </p:stCondLst>
                                        </p:cTn>
                                        <p:tgtEl>
                                          <p:spTgt spid="201736"/>
                                        </p:tgtEl>
                                        <p:attrNameLst>
                                          <p:attrName>style.visibility</p:attrName>
                                        </p:attrNameLst>
                                      </p:cBhvr>
                                      <p:to>
                                        <p:strVal val="visible"/>
                                      </p:to>
                                    </p:set>
                                    <p:animEffect transition="in" filter="dissolve">
                                      <p:cBhvr>
                                        <p:cTn id="17" dur="500"/>
                                        <p:tgtEl>
                                          <p:spTgt spid="201736"/>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nodeType="clickEffect">
                                  <p:stCondLst>
                                    <p:cond delay="0"/>
                                  </p:stCondLst>
                                  <p:childTnLst>
                                    <p:set>
                                      <p:cBhvr>
                                        <p:cTn id="21" dur="1" fill="hold">
                                          <p:stCondLst>
                                            <p:cond delay="0"/>
                                          </p:stCondLst>
                                        </p:cTn>
                                        <p:tgtEl>
                                          <p:spTgt spid="201735"/>
                                        </p:tgtEl>
                                        <p:attrNameLst>
                                          <p:attrName>style.visibility</p:attrName>
                                        </p:attrNameLst>
                                      </p:cBhvr>
                                      <p:to>
                                        <p:strVal val="visible"/>
                                      </p:to>
                                    </p:set>
                                    <p:animEffect transition="in" filter="dissolve">
                                      <p:cBhvr>
                                        <p:cTn id="22" dur="500"/>
                                        <p:tgtEl>
                                          <p:spTgt spid="2017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9618" name="Rectangle 2">
            <a:extLst>
              <a:ext uri="{FF2B5EF4-FFF2-40B4-BE49-F238E27FC236}">
                <a16:creationId xmlns:a16="http://schemas.microsoft.com/office/drawing/2014/main" id="{1D5BAD02-879E-B9B9-FAF4-36890764CB6E}"/>
              </a:ext>
            </a:extLst>
          </p:cNvPr>
          <p:cNvSpPr>
            <a:spLocks noGrp="1" noChangeArrowheads="1"/>
          </p:cNvSpPr>
          <p:nvPr>
            <p:ph type="title"/>
          </p:nvPr>
        </p:nvSpPr>
        <p:spPr/>
        <p:txBody>
          <a:bodyPr/>
          <a:lstStyle/>
          <a:p>
            <a:r>
              <a:rPr lang="en-US" altLang="en-US"/>
              <a:t>Signal Conditioning</a:t>
            </a:r>
          </a:p>
        </p:txBody>
      </p:sp>
      <p:sp>
        <p:nvSpPr>
          <p:cNvPr id="239619" name="Rectangle 3">
            <a:extLst>
              <a:ext uri="{FF2B5EF4-FFF2-40B4-BE49-F238E27FC236}">
                <a16:creationId xmlns:a16="http://schemas.microsoft.com/office/drawing/2014/main" id="{192000B5-186B-D41B-0490-07C0F460F862}"/>
              </a:ext>
            </a:extLst>
          </p:cNvPr>
          <p:cNvSpPr>
            <a:spLocks noGrp="1" noChangeArrowheads="1"/>
          </p:cNvSpPr>
          <p:nvPr>
            <p:ph type="body" idx="1"/>
          </p:nvPr>
        </p:nvSpPr>
        <p:spPr>
          <a:xfrm>
            <a:off x="2209800" y="1371600"/>
            <a:ext cx="7772400" cy="1066800"/>
          </a:xfrm>
        </p:spPr>
        <p:txBody>
          <a:bodyPr/>
          <a:lstStyle/>
          <a:p>
            <a:pPr lvl="1">
              <a:buFont typeface="Monotype Sorts" pitchFamily="2" charset="2"/>
              <a:buNone/>
            </a:pPr>
            <a:r>
              <a:rPr lang="en-US" altLang="en-US"/>
              <a:t>	Digital filter by bilinear transformation</a:t>
            </a:r>
          </a:p>
          <a:p>
            <a:pPr lvl="1">
              <a:buFont typeface="Monotype Sorts" pitchFamily="2" charset="2"/>
              <a:buNone/>
            </a:pPr>
            <a:r>
              <a:rPr lang="en-US" altLang="en-US"/>
              <a:t>			replace</a:t>
            </a:r>
          </a:p>
        </p:txBody>
      </p:sp>
      <p:graphicFrame>
        <p:nvGraphicFramePr>
          <p:cNvPr id="239620" name="Object 4">
            <a:extLst>
              <a:ext uri="{FF2B5EF4-FFF2-40B4-BE49-F238E27FC236}">
                <a16:creationId xmlns:a16="http://schemas.microsoft.com/office/drawing/2014/main" id="{5620BDFF-DA9D-60CD-7E9F-99A94696D441}"/>
              </a:ext>
            </a:extLst>
          </p:cNvPr>
          <p:cNvGraphicFramePr>
            <a:graphicFrameLocks noChangeAspect="1"/>
          </p:cNvGraphicFramePr>
          <p:nvPr/>
        </p:nvGraphicFramePr>
        <p:xfrm>
          <a:off x="4191000" y="4572001"/>
          <a:ext cx="2732088" cy="885825"/>
        </p:xfrm>
        <a:graphic>
          <a:graphicData uri="http://schemas.openxmlformats.org/presentationml/2006/ole">
            <mc:AlternateContent xmlns:mc="http://schemas.openxmlformats.org/markup-compatibility/2006">
              <mc:Choice xmlns:v="urn:schemas-microsoft-com:vml" Requires="v">
                <p:oleObj name="Equation" r:id="rId2" imgW="1333440" imgH="431640" progId="Equation.DSMT4">
                  <p:embed/>
                </p:oleObj>
              </mc:Choice>
              <mc:Fallback>
                <p:oleObj name="Equation" r:id="rId2" imgW="1333440" imgH="431640" progId="Equation.DSMT4">
                  <p:embed/>
                  <p:pic>
                    <p:nvPicPr>
                      <p:cNvPr id="239620" name="Object 4">
                        <a:extLst>
                          <a:ext uri="{FF2B5EF4-FFF2-40B4-BE49-F238E27FC236}">
                            <a16:creationId xmlns:a16="http://schemas.microsoft.com/office/drawing/2014/main" id="{5620BDFF-DA9D-60CD-7E9F-99A94696D44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1000" y="4572001"/>
                        <a:ext cx="2732088" cy="885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39623" name="Object 7">
            <a:extLst>
              <a:ext uri="{FF2B5EF4-FFF2-40B4-BE49-F238E27FC236}">
                <a16:creationId xmlns:a16="http://schemas.microsoft.com/office/drawing/2014/main" id="{48CA1FD8-2726-8519-A4F6-E7D1B405264D}"/>
              </a:ext>
            </a:extLst>
          </p:cNvPr>
          <p:cNvGraphicFramePr>
            <a:graphicFrameLocks noChangeAspect="1"/>
          </p:cNvGraphicFramePr>
          <p:nvPr/>
        </p:nvGraphicFramePr>
        <p:xfrm>
          <a:off x="4208464" y="2616201"/>
          <a:ext cx="2238375" cy="989013"/>
        </p:xfrm>
        <a:graphic>
          <a:graphicData uri="http://schemas.openxmlformats.org/presentationml/2006/ole">
            <mc:AlternateContent xmlns:mc="http://schemas.openxmlformats.org/markup-compatibility/2006">
              <mc:Choice xmlns:v="urn:schemas-microsoft-com:vml" Requires="v">
                <p:oleObj name="Equation" r:id="rId4" imgW="1091880" imgH="482400" progId="Equation.DSMT4">
                  <p:embed/>
                </p:oleObj>
              </mc:Choice>
              <mc:Fallback>
                <p:oleObj name="Equation" r:id="rId4" imgW="1091880" imgH="482400" progId="Equation.DSMT4">
                  <p:embed/>
                  <p:pic>
                    <p:nvPicPr>
                      <p:cNvPr id="239623" name="Object 7">
                        <a:extLst>
                          <a:ext uri="{FF2B5EF4-FFF2-40B4-BE49-F238E27FC236}">
                            <a16:creationId xmlns:a16="http://schemas.microsoft.com/office/drawing/2014/main" id="{48CA1FD8-2726-8519-A4F6-E7D1B405264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08464" y="2616201"/>
                        <a:ext cx="2238375" cy="9890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39624" name="Rectangle 8">
            <a:extLst>
              <a:ext uri="{FF2B5EF4-FFF2-40B4-BE49-F238E27FC236}">
                <a16:creationId xmlns:a16="http://schemas.microsoft.com/office/drawing/2014/main" id="{3B384536-AAA4-B403-2051-F8D07FF14135}"/>
              </a:ext>
            </a:extLst>
          </p:cNvPr>
          <p:cNvSpPr>
            <a:spLocks noChangeArrowheads="1"/>
          </p:cNvSpPr>
          <p:nvPr/>
        </p:nvSpPr>
        <p:spPr bwMode="auto">
          <a:xfrm>
            <a:off x="2209800" y="3810000"/>
            <a:ext cx="77724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lvl1pPr marL="342900" indent="-342900">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lvl="1" eaLnBrk="0" fontAlgn="base" hangingPunct="0">
              <a:spcBef>
                <a:spcPct val="20000"/>
              </a:spcBef>
              <a:spcAft>
                <a:spcPct val="0"/>
              </a:spcAft>
              <a:buClr>
                <a:srgbClr val="CC3300"/>
              </a:buClr>
              <a:buSzPct val="75000"/>
            </a:pPr>
            <a:r>
              <a:rPr lang="en-US" altLang="en-US" sz="2800" b="1">
                <a:solidFill>
                  <a:srgbClr val="CC3300"/>
                </a:solidFill>
                <a:latin typeface="Arial" panose="020B0604020202020204" pitchFamily="34" charset="0"/>
              </a:rPr>
              <a:t>	Adjust for warping</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39619"/>
                                        </p:tgtEl>
                                        <p:attrNameLst>
                                          <p:attrName>style.visibility</p:attrName>
                                        </p:attrNameLst>
                                      </p:cBhvr>
                                      <p:to>
                                        <p:strVal val="visible"/>
                                      </p:to>
                                    </p:set>
                                    <p:animEffect transition="in" filter="dissolve">
                                      <p:cBhvr>
                                        <p:cTn id="7" dur="500"/>
                                        <p:tgtEl>
                                          <p:spTgt spid="23961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239623"/>
                                        </p:tgtEl>
                                        <p:attrNameLst>
                                          <p:attrName>style.visibility</p:attrName>
                                        </p:attrNameLst>
                                      </p:cBhvr>
                                      <p:to>
                                        <p:strVal val="visible"/>
                                      </p:to>
                                    </p:set>
                                    <p:animEffect transition="in" filter="dissolve">
                                      <p:cBhvr>
                                        <p:cTn id="12" dur="500"/>
                                        <p:tgtEl>
                                          <p:spTgt spid="23962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nodeType="clickEffect">
                                  <p:stCondLst>
                                    <p:cond delay="0"/>
                                  </p:stCondLst>
                                  <p:childTnLst>
                                    <p:set>
                                      <p:cBhvr>
                                        <p:cTn id="16" dur="1" fill="hold">
                                          <p:stCondLst>
                                            <p:cond delay="0"/>
                                          </p:stCondLst>
                                        </p:cTn>
                                        <p:tgtEl>
                                          <p:spTgt spid="239624"/>
                                        </p:tgtEl>
                                        <p:attrNameLst>
                                          <p:attrName>style.visibility</p:attrName>
                                        </p:attrNameLst>
                                      </p:cBhvr>
                                      <p:to>
                                        <p:strVal val="visible"/>
                                      </p:to>
                                    </p:set>
                                    <p:animEffect transition="in" filter="dissolve">
                                      <p:cBhvr>
                                        <p:cTn id="17" dur="500"/>
                                        <p:tgtEl>
                                          <p:spTgt spid="23962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nodeType="clickEffect">
                                  <p:stCondLst>
                                    <p:cond delay="0"/>
                                  </p:stCondLst>
                                  <p:childTnLst>
                                    <p:set>
                                      <p:cBhvr>
                                        <p:cTn id="21" dur="1" fill="hold">
                                          <p:stCondLst>
                                            <p:cond delay="0"/>
                                          </p:stCondLst>
                                        </p:cTn>
                                        <p:tgtEl>
                                          <p:spTgt spid="239620"/>
                                        </p:tgtEl>
                                        <p:attrNameLst>
                                          <p:attrName>style.visibility</p:attrName>
                                        </p:attrNameLst>
                                      </p:cBhvr>
                                      <p:to>
                                        <p:strVal val="visible"/>
                                      </p:to>
                                    </p:set>
                                    <p:animEffect transition="in" filter="dissolve">
                                      <p:cBhvr>
                                        <p:cTn id="22" dur="500"/>
                                        <p:tgtEl>
                                          <p:spTgt spid="2396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2754" name="Rectangle 2">
            <a:extLst>
              <a:ext uri="{FF2B5EF4-FFF2-40B4-BE49-F238E27FC236}">
                <a16:creationId xmlns:a16="http://schemas.microsoft.com/office/drawing/2014/main" id="{18EDE35B-56F4-10F3-ADF2-E69C3E9DD46A}"/>
              </a:ext>
            </a:extLst>
          </p:cNvPr>
          <p:cNvSpPr>
            <a:spLocks noGrp="1" noChangeArrowheads="1"/>
          </p:cNvSpPr>
          <p:nvPr>
            <p:ph type="title"/>
          </p:nvPr>
        </p:nvSpPr>
        <p:spPr/>
        <p:txBody>
          <a:bodyPr/>
          <a:lstStyle/>
          <a:p>
            <a:r>
              <a:rPr lang="en-US" altLang="en-US"/>
              <a:t>Signal Conditioning</a:t>
            </a:r>
          </a:p>
        </p:txBody>
      </p:sp>
      <p:sp>
        <p:nvSpPr>
          <p:cNvPr id="202755" name="Rectangle 3">
            <a:extLst>
              <a:ext uri="{FF2B5EF4-FFF2-40B4-BE49-F238E27FC236}">
                <a16:creationId xmlns:a16="http://schemas.microsoft.com/office/drawing/2014/main" id="{4DAB7142-2C1E-7A32-524F-88650EDC36E5}"/>
              </a:ext>
            </a:extLst>
          </p:cNvPr>
          <p:cNvSpPr>
            <a:spLocks noGrp="1" noChangeArrowheads="1"/>
          </p:cNvSpPr>
          <p:nvPr>
            <p:ph type="body" idx="1"/>
          </p:nvPr>
        </p:nvSpPr>
        <p:spPr>
          <a:xfrm>
            <a:off x="2209800" y="1447800"/>
            <a:ext cx="7772400" cy="1600200"/>
          </a:xfrm>
        </p:spPr>
        <p:txBody>
          <a:bodyPr/>
          <a:lstStyle/>
          <a:p>
            <a:r>
              <a:rPr lang="en-US" altLang="en-US"/>
              <a:t>The algorithm to implement this filter in a numerical model that works out to</a:t>
            </a:r>
          </a:p>
        </p:txBody>
      </p:sp>
      <p:graphicFrame>
        <p:nvGraphicFramePr>
          <p:cNvPr id="202756" name="Object 4">
            <a:extLst>
              <a:ext uri="{FF2B5EF4-FFF2-40B4-BE49-F238E27FC236}">
                <a16:creationId xmlns:a16="http://schemas.microsoft.com/office/drawing/2014/main" id="{6062B9E1-4A2A-E1AA-1F58-3394E2DD133E}"/>
              </a:ext>
            </a:extLst>
          </p:cNvPr>
          <p:cNvGraphicFramePr>
            <a:graphicFrameLocks noChangeAspect="1"/>
          </p:cNvGraphicFramePr>
          <p:nvPr/>
        </p:nvGraphicFramePr>
        <p:xfrm>
          <a:off x="2590801" y="3200401"/>
          <a:ext cx="7712075" cy="835025"/>
        </p:xfrm>
        <a:graphic>
          <a:graphicData uri="http://schemas.openxmlformats.org/presentationml/2006/ole">
            <mc:AlternateContent xmlns:mc="http://schemas.openxmlformats.org/markup-compatibility/2006">
              <mc:Choice xmlns:v="urn:schemas-microsoft-com:vml" Requires="v">
                <p:oleObj name="Equation" r:id="rId2" imgW="4216320" imgH="457200" progId="Equation.3">
                  <p:embed/>
                </p:oleObj>
              </mc:Choice>
              <mc:Fallback>
                <p:oleObj name="Equation" r:id="rId2" imgW="4216320" imgH="457200" progId="Equation.3">
                  <p:embed/>
                  <p:pic>
                    <p:nvPicPr>
                      <p:cNvPr id="202756" name="Object 4">
                        <a:extLst>
                          <a:ext uri="{FF2B5EF4-FFF2-40B4-BE49-F238E27FC236}">
                            <a16:creationId xmlns:a16="http://schemas.microsoft.com/office/drawing/2014/main" id="{6062B9E1-4A2A-E1AA-1F58-3394E2DD133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0801" y="3200401"/>
                        <a:ext cx="7712075" cy="835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2757" name="Rectangle 5">
            <a:extLst>
              <a:ext uri="{FF2B5EF4-FFF2-40B4-BE49-F238E27FC236}">
                <a16:creationId xmlns:a16="http://schemas.microsoft.com/office/drawing/2014/main" id="{C5E8451A-6277-78D8-7BB3-2F3B166B1AD5}"/>
              </a:ext>
            </a:extLst>
          </p:cNvPr>
          <p:cNvSpPr>
            <a:spLocks noChangeArrowheads="1"/>
          </p:cNvSpPr>
          <p:nvPr/>
        </p:nvSpPr>
        <p:spPr bwMode="auto">
          <a:xfrm>
            <a:off x="1981200" y="4267200"/>
            <a:ext cx="77724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lvl1pPr marL="342900" indent="-342900">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0" fontAlgn="base" hangingPunct="0">
              <a:spcBef>
                <a:spcPct val="20000"/>
              </a:spcBef>
              <a:spcAft>
                <a:spcPct val="0"/>
              </a:spcAft>
              <a:buClr>
                <a:srgbClr val="0000CC"/>
              </a:buClr>
              <a:buSzPct val="75000"/>
            </a:pPr>
            <a:r>
              <a:rPr lang="en-US" altLang="en-US" sz="3200" b="1">
                <a:solidFill>
                  <a:srgbClr val="0000CC"/>
                </a:solidFill>
                <a:latin typeface="Arial" panose="020B0604020202020204" pitchFamily="34" charset="0"/>
              </a:rPr>
              <a:t>	</a:t>
            </a:r>
            <a:r>
              <a:rPr lang="en-US" altLang="en-US" sz="3200">
                <a:solidFill>
                  <a:srgbClr val="00AA00"/>
                </a:solidFill>
                <a:latin typeface="Arial" panose="020B0604020202020204" pitchFamily="34" charset="0"/>
              </a:rPr>
              <a:t>This is a recursive equation; the analog filter is not.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02755"/>
                                        </p:tgtEl>
                                        <p:attrNameLst>
                                          <p:attrName>style.visibility</p:attrName>
                                        </p:attrNameLst>
                                      </p:cBhvr>
                                      <p:to>
                                        <p:strVal val="visible"/>
                                      </p:to>
                                    </p:set>
                                    <p:animEffect transition="in" filter="dissolve">
                                      <p:cBhvr>
                                        <p:cTn id="7" dur="500"/>
                                        <p:tgtEl>
                                          <p:spTgt spid="20275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202756"/>
                                        </p:tgtEl>
                                        <p:attrNameLst>
                                          <p:attrName>style.visibility</p:attrName>
                                        </p:attrNameLst>
                                      </p:cBhvr>
                                      <p:to>
                                        <p:strVal val="visible"/>
                                      </p:to>
                                    </p:set>
                                    <p:animEffect transition="in" filter="dissolve">
                                      <p:cBhvr>
                                        <p:cTn id="12" dur="500"/>
                                        <p:tgtEl>
                                          <p:spTgt spid="20275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nodeType="clickEffect">
                                  <p:stCondLst>
                                    <p:cond delay="0"/>
                                  </p:stCondLst>
                                  <p:childTnLst>
                                    <p:set>
                                      <p:cBhvr>
                                        <p:cTn id="16" dur="1" fill="hold">
                                          <p:stCondLst>
                                            <p:cond delay="0"/>
                                          </p:stCondLst>
                                        </p:cTn>
                                        <p:tgtEl>
                                          <p:spTgt spid="202757"/>
                                        </p:tgtEl>
                                        <p:attrNameLst>
                                          <p:attrName>style.visibility</p:attrName>
                                        </p:attrNameLst>
                                      </p:cBhvr>
                                      <p:to>
                                        <p:strVal val="visible"/>
                                      </p:to>
                                    </p:set>
                                    <p:animEffect transition="in" filter="dissolve">
                                      <p:cBhvr>
                                        <p:cTn id="17" dur="500"/>
                                        <p:tgtEl>
                                          <p:spTgt spid="2027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02" name="Rectangle 2">
            <a:extLst>
              <a:ext uri="{FF2B5EF4-FFF2-40B4-BE49-F238E27FC236}">
                <a16:creationId xmlns:a16="http://schemas.microsoft.com/office/drawing/2014/main" id="{C4280126-BE02-5C38-ABBA-1BA84AD3E81E}"/>
              </a:ext>
            </a:extLst>
          </p:cNvPr>
          <p:cNvSpPr>
            <a:spLocks noGrp="1" noChangeArrowheads="1"/>
          </p:cNvSpPr>
          <p:nvPr>
            <p:ph type="title"/>
          </p:nvPr>
        </p:nvSpPr>
        <p:spPr/>
        <p:txBody>
          <a:bodyPr/>
          <a:lstStyle/>
          <a:p>
            <a:r>
              <a:rPr lang="en-US" altLang="en-US"/>
              <a:t>Analog to Digital Conversion</a:t>
            </a:r>
          </a:p>
        </p:txBody>
      </p:sp>
      <p:sp>
        <p:nvSpPr>
          <p:cNvPr id="204803" name="Rectangle 3">
            <a:extLst>
              <a:ext uri="{FF2B5EF4-FFF2-40B4-BE49-F238E27FC236}">
                <a16:creationId xmlns:a16="http://schemas.microsoft.com/office/drawing/2014/main" id="{C259DD3C-E459-1DCE-B7B2-C8EF5773115D}"/>
              </a:ext>
            </a:extLst>
          </p:cNvPr>
          <p:cNvSpPr>
            <a:spLocks noGrp="1" noChangeArrowheads="1"/>
          </p:cNvSpPr>
          <p:nvPr>
            <p:ph type="body" idx="1"/>
          </p:nvPr>
        </p:nvSpPr>
        <p:spPr>
          <a:xfrm>
            <a:off x="2209800" y="1447800"/>
            <a:ext cx="7772400" cy="1752600"/>
          </a:xfrm>
        </p:spPr>
        <p:txBody>
          <a:bodyPr/>
          <a:lstStyle/>
          <a:p>
            <a:r>
              <a:rPr lang="en-US" altLang="en-US"/>
              <a:t>Numerical relays use A/D converters</a:t>
            </a:r>
          </a:p>
          <a:p>
            <a:r>
              <a:rPr lang="en-US" altLang="en-US"/>
              <a:t>A/D conversion is a two step process - sampling and quantizing</a:t>
            </a:r>
          </a:p>
          <a:p>
            <a:endParaRPr lang="en-US" altLang="en-US"/>
          </a:p>
        </p:txBody>
      </p:sp>
      <p:graphicFrame>
        <p:nvGraphicFramePr>
          <p:cNvPr id="204804" name="Object 4">
            <a:extLst>
              <a:ext uri="{FF2B5EF4-FFF2-40B4-BE49-F238E27FC236}">
                <a16:creationId xmlns:a16="http://schemas.microsoft.com/office/drawing/2014/main" id="{0DE5AB8A-F4B2-FC92-E72D-24D7B6D6BD80}"/>
              </a:ext>
            </a:extLst>
          </p:cNvPr>
          <p:cNvGraphicFramePr>
            <a:graphicFrameLocks noChangeAspect="1"/>
          </p:cNvGraphicFramePr>
          <p:nvPr/>
        </p:nvGraphicFramePr>
        <p:xfrm>
          <a:off x="2895600" y="3276601"/>
          <a:ext cx="5181600" cy="2111375"/>
        </p:xfrm>
        <a:graphic>
          <a:graphicData uri="http://schemas.openxmlformats.org/presentationml/2006/ole">
            <mc:AlternateContent xmlns:mc="http://schemas.openxmlformats.org/markup-compatibility/2006">
              <mc:Choice xmlns:v="urn:schemas-microsoft-com:vml" Requires="v">
                <p:oleObj name="VISIO" r:id="rId2" imgW="3071880" imgH="1253520" progId="Visio.Drawing.4">
                  <p:embed/>
                </p:oleObj>
              </mc:Choice>
              <mc:Fallback>
                <p:oleObj name="VISIO" r:id="rId2" imgW="3071880" imgH="1253520" progId="Visio.Drawing.4">
                  <p:embed/>
                  <p:pic>
                    <p:nvPicPr>
                      <p:cNvPr id="204804" name="Object 4">
                        <a:extLst>
                          <a:ext uri="{FF2B5EF4-FFF2-40B4-BE49-F238E27FC236}">
                            <a16:creationId xmlns:a16="http://schemas.microsoft.com/office/drawing/2014/main" id="{0DE5AB8A-F4B2-FC92-E72D-24D7B6D6BD8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5600" y="3276601"/>
                        <a:ext cx="5181600" cy="2111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4805" name="Rectangle 5">
            <a:extLst>
              <a:ext uri="{FF2B5EF4-FFF2-40B4-BE49-F238E27FC236}">
                <a16:creationId xmlns:a16="http://schemas.microsoft.com/office/drawing/2014/main" id="{B196D6A2-EA2A-A251-4DC0-93DAB742E492}"/>
              </a:ext>
            </a:extLst>
          </p:cNvPr>
          <p:cNvSpPr>
            <a:spLocks noChangeArrowheads="1"/>
          </p:cNvSpPr>
          <p:nvPr/>
        </p:nvSpPr>
        <p:spPr bwMode="auto">
          <a:xfrm>
            <a:off x="2362200" y="5486400"/>
            <a:ext cx="77724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lvl1pPr marL="342900" indent="-342900">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0" fontAlgn="base" hangingPunct="0">
              <a:spcBef>
                <a:spcPct val="20000"/>
              </a:spcBef>
              <a:spcAft>
                <a:spcPct val="0"/>
              </a:spcAft>
              <a:buClr>
                <a:srgbClr val="0000CC"/>
              </a:buClr>
              <a:buSzPct val="75000"/>
            </a:pPr>
            <a:r>
              <a:rPr lang="en-US" altLang="en-US" sz="2800" b="1">
                <a:solidFill>
                  <a:srgbClr val="0000CC"/>
                </a:solidFill>
                <a:latin typeface="Arial" panose="020B0604020202020204" pitchFamily="34" charset="0"/>
              </a:rPr>
              <a:t>	</a:t>
            </a:r>
            <a:r>
              <a:rPr lang="en-US" altLang="en-US" sz="2800">
                <a:solidFill>
                  <a:srgbClr val="0000CC"/>
                </a:solidFill>
                <a:latin typeface="Arial" panose="020B0604020202020204" pitchFamily="34" charset="0"/>
              </a:rPr>
              <a:t>Sampler is assumed to be a perfect device</a:t>
            </a:r>
            <a:endParaRPr lang="en-US" altLang="en-US" sz="2800" b="1">
              <a:solidFill>
                <a:srgbClr val="0000CC"/>
              </a:solidFill>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04803"/>
                                        </p:tgtEl>
                                        <p:attrNameLst>
                                          <p:attrName>style.visibility</p:attrName>
                                        </p:attrNameLst>
                                      </p:cBhvr>
                                      <p:to>
                                        <p:strVal val="visible"/>
                                      </p:to>
                                    </p:set>
                                    <p:animEffect transition="in" filter="dissolve">
                                      <p:cBhvr>
                                        <p:cTn id="7" dur="500"/>
                                        <p:tgtEl>
                                          <p:spTgt spid="20480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204804"/>
                                        </p:tgtEl>
                                        <p:attrNameLst>
                                          <p:attrName>style.visibility</p:attrName>
                                        </p:attrNameLst>
                                      </p:cBhvr>
                                      <p:to>
                                        <p:strVal val="visible"/>
                                      </p:to>
                                    </p:set>
                                    <p:animEffect transition="in" filter="dissolve">
                                      <p:cBhvr>
                                        <p:cTn id="12" dur="500"/>
                                        <p:tgtEl>
                                          <p:spTgt spid="20480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nodeType="clickEffect">
                                  <p:stCondLst>
                                    <p:cond delay="0"/>
                                  </p:stCondLst>
                                  <p:childTnLst>
                                    <p:set>
                                      <p:cBhvr>
                                        <p:cTn id="16" dur="1" fill="hold">
                                          <p:stCondLst>
                                            <p:cond delay="0"/>
                                          </p:stCondLst>
                                        </p:cTn>
                                        <p:tgtEl>
                                          <p:spTgt spid="204805"/>
                                        </p:tgtEl>
                                        <p:attrNameLst>
                                          <p:attrName>style.visibility</p:attrName>
                                        </p:attrNameLst>
                                      </p:cBhvr>
                                      <p:to>
                                        <p:strVal val="visible"/>
                                      </p:to>
                                    </p:set>
                                    <p:animEffect transition="in" filter="dissolve">
                                      <p:cBhvr>
                                        <p:cTn id="17" dur="500"/>
                                        <p:tgtEl>
                                          <p:spTgt spid="2048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826" name="Rectangle 2">
            <a:extLst>
              <a:ext uri="{FF2B5EF4-FFF2-40B4-BE49-F238E27FC236}">
                <a16:creationId xmlns:a16="http://schemas.microsoft.com/office/drawing/2014/main" id="{58FF0070-F82D-CBE3-6466-5909203C5452}"/>
              </a:ext>
            </a:extLst>
          </p:cNvPr>
          <p:cNvSpPr>
            <a:spLocks noGrp="1" noChangeArrowheads="1"/>
          </p:cNvSpPr>
          <p:nvPr>
            <p:ph type="title"/>
          </p:nvPr>
        </p:nvSpPr>
        <p:spPr/>
        <p:txBody>
          <a:bodyPr/>
          <a:lstStyle/>
          <a:p>
            <a:r>
              <a:rPr lang="en-US" altLang="en-US"/>
              <a:t>Analog to Digital Conversion</a:t>
            </a:r>
          </a:p>
        </p:txBody>
      </p:sp>
      <p:sp>
        <p:nvSpPr>
          <p:cNvPr id="205827" name="Rectangle 3">
            <a:extLst>
              <a:ext uri="{FF2B5EF4-FFF2-40B4-BE49-F238E27FC236}">
                <a16:creationId xmlns:a16="http://schemas.microsoft.com/office/drawing/2014/main" id="{8C16FA60-0D3B-9F42-74F0-2DCC965CA5BB}"/>
              </a:ext>
            </a:extLst>
          </p:cNvPr>
          <p:cNvSpPr>
            <a:spLocks noGrp="1" noChangeArrowheads="1"/>
          </p:cNvSpPr>
          <p:nvPr>
            <p:ph type="body" idx="1"/>
          </p:nvPr>
        </p:nvSpPr>
        <p:spPr>
          <a:xfrm>
            <a:off x="2209800" y="1447800"/>
            <a:ext cx="7772400" cy="1219200"/>
          </a:xfrm>
        </p:spPr>
        <p:txBody>
          <a:bodyPr/>
          <a:lstStyle/>
          <a:p>
            <a:r>
              <a:rPr lang="en-US" altLang="en-US"/>
              <a:t>The output of an A/D converter is a word of 8, 12, 16, 24 or 32 bits.</a:t>
            </a:r>
            <a:endParaRPr lang="en-US" altLang="en-US" sz="2400">
              <a:solidFill>
                <a:srgbClr val="00AA00"/>
              </a:solidFill>
            </a:endParaRPr>
          </a:p>
        </p:txBody>
      </p:sp>
      <p:sp>
        <p:nvSpPr>
          <p:cNvPr id="205829" name="Rectangle 5">
            <a:extLst>
              <a:ext uri="{FF2B5EF4-FFF2-40B4-BE49-F238E27FC236}">
                <a16:creationId xmlns:a16="http://schemas.microsoft.com/office/drawing/2014/main" id="{BC002611-3557-EC97-F6D8-B2A39A6C29DB}"/>
              </a:ext>
            </a:extLst>
          </p:cNvPr>
          <p:cNvSpPr>
            <a:spLocks noChangeArrowheads="1"/>
          </p:cNvSpPr>
          <p:nvPr/>
        </p:nvSpPr>
        <p:spPr bwMode="auto">
          <a:xfrm>
            <a:off x="2133600" y="2895600"/>
            <a:ext cx="77724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lvl1pPr marL="342900" indent="-342900">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0" fontAlgn="base" hangingPunct="0">
              <a:spcBef>
                <a:spcPct val="20000"/>
              </a:spcBef>
              <a:spcAft>
                <a:spcPct val="0"/>
              </a:spcAft>
              <a:buClr>
                <a:srgbClr val="0000CC"/>
              </a:buClr>
              <a:buSzPct val="75000"/>
            </a:pPr>
            <a:r>
              <a:rPr lang="en-US" altLang="en-US" sz="3200" b="1">
                <a:solidFill>
                  <a:srgbClr val="0000CC"/>
                </a:solidFill>
                <a:latin typeface="Arial" panose="020B0604020202020204" pitchFamily="34" charset="0"/>
              </a:rPr>
              <a:t>       </a:t>
            </a:r>
            <a:r>
              <a:rPr lang="en-US" altLang="en-US" b="1">
                <a:solidFill>
                  <a:srgbClr val="00AA00"/>
                </a:solidFill>
                <a:latin typeface="Arial" panose="020B0604020202020204" pitchFamily="34" charset="0"/>
              </a:rPr>
              <a:t>MSB</a:t>
            </a:r>
            <a:r>
              <a:rPr lang="en-US" altLang="en-US" sz="3200" b="1">
                <a:solidFill>
                  <a:srgbClr val="0000CC"/>
                </a:solidFill>
                <a:latin typeface="Arial" panose="020B0604020202020204" pitchFamily="34" charset="0"/>
              </a:rPr>
              <a:t>                                      </a:t>
            </a:r>
            <a:r>
              <a:rPr lang="en-US" altLang="en-US" b="1">
                <a:solidFill>
                  <a:srgbClr val="00AA00"/>
                </a:solidFill>
                <a:latin typeface="Arial" panose="020B0604020202020204" pitchFamily="34" charset="0"/>
              </a:rPr>
              <a:t>LSB</a:t>
            </a:r>
          </a:p>
        </p:txBody>
      </p:sp>
      <p:graphicFrame>
        <p:nvGraphicFramePr>
          <p:cNvPr id="205830" name="Object 6">
            <a:extLst>
              <a:ext uri="{FF2B5EF4-FFF2-40B4-BE49-F238E27FC236}">
                <a16:creationId xmlns:a16="http://schemas.microsoft.com/office/drawing/2014/main" id="{3DF8F523-542E-58BC-5774-B541FB8BE645}"/>
              </a:ext>
            </a:extLst>
          </p:cNvPr>
          <p:cNvGraphicFramePr>
            <a:graphicFrameLocks noChangeAspect="1"/>
          </p:cNvGraphicFramePr>
          <p:nvPr/>
        </p:nvGraphicFramePr>
        <p:xfrm>
          <a:off x="2971800" y="3505201"/>
          <a:ext cx="5867400" cy="1046163"/>
        </p:xfrm>
        <a:graphic>
          <a:graphicData uri="http://schemas.openxmlformats.org/presentationml/2006/ole">
            <mc:AlternateContent xmlns:mc="http://schemas.openxmlformats.org/markup-compatibility/2006">
              <mc:Choice xmlns:v="urn:schemas-microsoft-com:vml" Requires="v">
                <p:oleObj name="VISIO" r:id="rId2" imgW="3086640" imgH="550800" progId="Visio.Drawing.4">
                  <p:embed/>
                </p:oleObj>
              </mc:Choice>
              <mc:Fallback>
                <p:oleObj name="VISIO" r:id="rId2" imgW="3086640" imgH="550800" progId="Visio.Drawing.4">
                  <p:embed/>
                  <p:pic>
                    <p:nvPicPr>
                      <p:cNvPr id="205830" name="Object 6">
                        <a:extLst>
                          <a:ext uri="{FF2B5EF4-FFF2-40B4-BE49-F238E27FC236}">
                            <a16:creationId xmlns:a16="http://schemas.microsoft.com/office/drawing/2014/main" id="{3DF8F523-542E-58BC-5774-B541FB8BE64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1800" y="3505201"/>
                        <a:ext cx="5867400" cy="1046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05831" name="Object 7">
            <a:extLst>
              <a:ext uri="{FF2B5EF4-FFF2-40B4-BE49-F238E27FC236}">
                <a16:creationId xmlns:a16="http://schemas.microsoft.com/office/drawing/2014/main" id="{7C411837-6895-549B-F359-E431A3CC6CFB}"/>
              </a:ext>
            </a:extLst>
          </p:cNvPr>
          <p:cNvGraphicFramePr>
            <a:graphicFrameLocks noChangeAspect="1"/>
          </p:cNvGraphicFramePr>
          <p:nvPr/>
        </p:nvGraphicFramePr>
        <p:xfrm>
          <a:off x="3048000" y="4876801"/>
          <a:ext cx="5791200" cy="1185863"/>
        </p:xfrm>
        <a:graphic>
          <a:graphicData uri="http://schemas.openxmlformats.org/presentationml/2006/ole">
            <mc:AlternateContent xmlns:mc="http://schemas.openxmlformats.org/markup-compatibility/2006">
              <mc:Choice xmlns:v="urn:schemas-microsoft-com:vml" Requires="v">
                <p:oleObj name="VISIO" r:id="rId4" imgW="3086640" imgH="632160" progId="Visio.Drawing.4">
                  <p:embed/>
                </p:oleObj>
              </mc:Choice>
              <mc:Fallback>
                <p:oleObj name="VISIO" r:id="rId4" imgW="3086640" imgH="632160" progId="Visio.Drawing.4">
                  <p:embed/>
                  <p:pic>
                    <p:nvPicPr>
                      <p:cNvPr id="205831" name="Object 7">
                        <a:extLst>
                          <a:ext uri="{FF2B5EF4-FFF2-40B4-BE49-F238E27FC236}">
                            <a16:creationId xmlns:a16="http://schemas.microsoft.com/office/drawing/2014/main" id="{7C411837-6895-549B-F359-E431A3CC6CF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8000" y="4876801"/>
                        <a:ext cx="5791200" cy="1185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05827"/>
                                        </p:tgtEl>
                                        <p:attrNameLst>
                                          <p:attrName>style.visibility</p:attrName>
                                        </p:attrNameLst>
                                      </p:cBhvr>
                                      <p:to>
                                        <p:strVal val="visible"/>
                                      </p:to>
                                    </p:set>
                                    <p:animEffect transition="in" filter="dissolve">
                                      <p:cBhvr>
                                        <p:cTn id="7" dur="500"/>
                                        <p:tgtEl>
                                          <p:spTgt spid="20582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205830"/>
                                        </p:tgtEl>
                                        <p:attrNameLst>
                                          <p:attrName>style.visibility</p:attrName>
                                        </p:attrNameLst>
                                      </p:cBhvr>
                                      <p:to>
                                        <p:strVal val="visible"/>
                                      </p:to>
                                    </p:set>
                                    <p:animEffect transition="in" filter="dissolve">
                                      <p:cBhvr>
                                        <p:cTn id="12" dur="500"/>
                                        <p:tgtEl>
                                          <p:spTgt spid="20583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nodeType="clickEffect">
                                  <p:stCondLst>
                                    <p:cond delay="0"/>
                                  </p:stCondLst>
                                  <p:childTnLst>
                                    <p:set>
                                      <p:cBhvr>
                                        <p:cTn id="16" dur="1" fill="hold">
                                          <p:stCondLst>
                                            <p:cond delay="0"/>
                                          </p:stCondLst>
                                        </p:cTn>
                                        <p:tgtEl>
                                          <p:spTgt spid="205829"/>
                                        </p:tgtEl>
                                        <p:attrNameLst>
                                          <p:attrName>style.visibility</p:attrName>
                                        </p:attrNameLst>
                                      </p:cBhvr>
                                      <p:to>
                                        <p:strVal val="visible"/>
                                      </p:to>
                                    </p:set>
                                    <p:animEffect transition="in" filter="dissolve">
                                      <p:cBhvr>
                                        <p:cTn id="17" dur="500"/>
                                        <p:tgtEl>
                                          <p:spTgt spid="205829"/>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nodeType="clickEffect">
                                  <p:stCondLst>
                                    <p:cond delay="0"/>
                                  </p:stCondLst>
                                  <p:childTnLst>
                                    <p:set>
                                      <p:cBhvr>
                                        <p:cTn id="21" dur="1" fill="hold">
                                          <p:stCondLst>
                                            <p:cond delay="0"/>
                                          </p:stCondLst>
                                        </p:cTn>
                                        <p:tgtEl>
                                          <p:spTgt spid="205831"/>
                                        </p:tgtEl>
                                        <p:attrNameLst>
                                          <p:attrName>style.visibility</p:attrName>
                                        </p:attrNameLst>
                                      </p:cBhvr>
                                      <p:to>
                                        <p:strVal val="visible"/>
                                      </p:to>
                                    </p:set>
                                    <p:animEffect transition="in" filter="dissolve">
                                      <p:cBhvr>
                                        <p:cTn id="22" dur="500"/>
                                        <p:tgtEl>
                                          <p:spTgt spid="2058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6850" name="Rectangle 2">
            <a:extLst>
              <a:ext uri="{FF2B5EF4-FFF2-40B4-BE49-F238E27FC236}">
                <a16:creationId xmlns:a16="http://schemas.microsoft.com/office/drawing/2014/main" id="{78D843B2-099E-376C-9AEB-12C20458FF5F}"/>
              </a:ext>
            </a:extLst>
          </p:cNvPr>
          <p:cNvSpPr>
            <a:spLocks noGrp="1" noChangeArrowheads="1"/>
          </p:cNvSpPr>
          <p:nvPr>
            <p:ph type="title"/>
          </p:nvPr>
        </p:nvSpPr>
        <p:spPr/>
        <p:txBody>
          <a:bodyPr/>
          <a:lstStyle/>
          <a:p>
            <a:r>
              <a:rPr lang="en-US" altLang="en-US"/>
              <a:t>Quantization errors - rounding</a:t>
            </a:r>
          </a:p>
        </p:txBody>
      </p:sp>
      <p:sp>
        <p:nvSpPr>
          <p:cNvPr id="206851" name="Rectangle 3">
            <a:extLst>
              <a:ext uri="{FF2B5EF4-FFF2-40B4-BE49-F238E27FC236}">
                <a16:creationId xmlns:a16="http://schemas.microsoft.com/office/drawing/2014/main" id="{0583B0EE-124A-16C8-7672-C853B7354A21}"/>
              </a:ext>
            </a:extLst>
          </p:cNvPr>
          <p:cNvSpPr>
            <a:spLocks noGrp="1" noChangeArrowheads="1"/>
          </p:cNvSpPr>
          <p:nvPr>
            <p:ph type="body" idx="1"/>
          </p:nvPr>
        </p:nvSpPr>
        <p:spPr>
          <a:xfrm>
            <a:off x="2209800" y="1447800"/>
            <a:ext cx="5943600" cy="4495800"/>
          </a:xfrm>
        </p:spPr>
        <p:txBody>
          <a:bodyPr/>
          <a:lstStyle/>
          <a:p>
            <a:pPr lvl="1">
              <a:buFont typeface="Monotype Sorts" pitchFamily="2" charset="2"/>
              <a:buNone/>
            </a:pPr>
            <a:r>
              <a:rPr lang="en-US" altLang="en-US"/>
              <a:t>Let us define error as</a:t>
            </a:r>
          </a:p>
          <a:p>
            <a:pPr>
              <a:lnSpc>
                <a:spcPct val="90000"/>
              </a:lnSpc>
              <a:buFont typeface="Monotype Sorts" pitchFamily="2" charset="2"/>
              <a:buNone/>
            </a:pPr>
            <a:r>
              <a:rPr lang="en-US" altLang="en-US"/>
              <a:t>		</a:t>
            </a:r>
            <a:r>
              <a:rPr lang="en-US" altLang="en-US" sz="2400">
                <a:solidFill>
                  <a:srgbClr val="CC3300"/>
                </a:solidFill>
              </a:rPr>
              <a:t>En = sq(n) - s(n)</a:t>
            </a:r>
          </a:p>
          <a:p>
            <a:pPr>
              <a:buFont typeface="Monotype Sorts" pitchFamily="2" charset="2"/>
              <a:buNone/>
            </a:pPr>
            <a:r>
              <a:rPr lang="en-US" altLang="en-US"/>
              <a:t>	</a:t>
            </a:r>
            <a:r>
              <a:rPr lang="en-US" altLang="en-US" sz="2800">
                <a:solidFill>
                  <a:srgbClr val="CC3300"/>
                </a:solidFill>
              </a:rPr>
              <a:t>Range of errors</a:t>
            </a:r>
          </a:p>
          <a:p>
            <a:pPr>
              <a:buFont typeface="Monotype Sorts" pitchFamily="2" charset="2"/>
              <a:buNone/>
            </a:pPr>
            <a:r>
              <a:rPr lang="en-US" altLang="en-US"/>
              <a:t>	</a:t>
            </a:r>
            <a:r>
              <a:rPr lang="en-US" altLang="en-US" sz="2400">
                <a:solidFill>
                  <a:srgbClr val="CC3300"/>
                </a:solidFill>
              </a:rPr>
              <a:t>-0.5 LSB &lt; En &lt; +0.5 LSB</a:t>
            </a:r>
          </a:p>
          <a:p>
            <a:pPr>
              <a:lnSpc>
                <a:spcPct val="130000"/>
              </a:lnSpc>
              <a:buFont typeface="Monotype Sorts" pitchFamily="2" charset="2"/>
              <a:buNone/>
            </a:pPr>
            <a:r>
              <a:rPr lang="en-US" altLang="en-US"/>
              <a:t>	</a:t>
            </a:r>
            <a:r>
              <a:rPr lang="en-US" altLang="en-US" sz="2800">
                <a:solidFill>
                  <a:srgbClr val="CC3300"/>
                </a:solidFill>
              </a:rPr>
              <a:t>saturation</a:t>
            </a:r>
            <a:r>
              <a:rPr lang="en-US" altLang="en-US"/>
              <a:t> </a:t>
            </a:r>
          </a:p>
        </p:txBody>
      </p:sp>
      <p:graphicFrame>
        <p:nvGraphicFramePr>
          <p:cNvPr id="206853" name="Object 5">
            <a:extLst>
              <a:ext uri="{FF2B5EF4-FFF2-40B4-BE49-F238E27FC236}">
                <a16:creationId xmlns:a16="http://schemas.microsoft.com/office/drawing/2014/main" id="{710D3346-5103-E900-5029-DE95797A276F}"/>
              </a:ext>
            </a:extLst>
          </p:cNvPr>
          <p:cNvGraphicFramePr>
            <a:graphicFrameLocks noChangeAspect="1"/>
          </p:cNvGraphicFramePr>
          <p:nvPr/>
        </p:nvGraphicFramePr>
        <p:xfrm>
          <a:off x="4800600" y="1219200"/>
          <a:ext cx="5486400" cy="5240338"/>
        </p:xfrm>
        <a:graphic>
          <a:graphicData uri="http://schemas.openxmlformats.org/presentationml/2006/ole">
            <mc:AlternateContent xmlns:mc="http://schemas.openxmlformats.org/markup-compatibility/2006">
              <mc:Choice xmlns:v="urn:schemas-microsoft-com:vml" Requires="v">
                <p:oleObj name="VISIO" r:id="rId2" imgW="3015360" imgH="2881080" progId="Visio.Drawing.4">
                  <p:embed/>
                </p:oleObj>
              </mc:Choice>
              <mc:Fallback>
                <p:oleObj name="VISIO" r:id="rId2" imgW="3015360" imgH="2881080" progId="Visio.Drawing.4">
                  <p:embed/>
                  <p:pic>
                    <p:nvPicPr>
                      <p:cNvPr id="206853" name="Object 5">
                        <a:extLst>
                          <a:ext uri="{FF2B5EF4-FFF2-40B4-BE49-F238E27FC236}">
                            <a16:creationId xmlns:a16="http://schemas.microsoft.com/office/drawing/2014/main" id="{710D3346-5103-E900-5029-DE95797A276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1219200"/>
                        <a:ext cx="5486400" cy="5240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06853"/>
                                        </p:tgtEl>
                                        <p:attrNameLst>
                                          <p:attrName>style.visibility</p:attrName>
                                        </p:attrNameLst>
                                      </p:cBhvr>
                                      <p:to>
                                        <p:strVal val="visible"/>
                                      </p:to>
                                    </p:set>
                                    <p:animEffect transition="in" filter="dissolve">
                                      <p:cBhvr>
                                        <p:cTn id="7" dur="500"/>
                                        <p:tgtEl>
                                          <p:spTgt spid="20685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206851"/>
                                        </p:tgtEl>
                                        <p:attrNameLst>
                                          <p:attrName>style.visibility</p:attrName>
                                        </p:attrNameLst>
                                      </p:cBhvr>
                                      <p:to>
                                        <p:strVal val="visible"/>
                                      </p:to>
                                    </p:set>
                                    <p:animEffect transition="in" filter="dissolve">
                                      <p:cBhvr>
                                        <p:cTn id="12" dur="500"/>
                                        <p:tgtEl>
                                          <p:spTgt spid="2068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7874" name="Rectangle 2">
            <a:extLst>
              <a:ext uri="{FF2B5EF4-FFF2-40B4-BE49-F238E27FC236}">
                <a16:creationId xmlns:a16="http://schemas.microsoft.com/office/drawing/2014/main" id="{5B340F97-56D8-A564-47F6-52E26081BE7A}"/>
              </a:ext>
            </a:extLst>
          </p:cNvPr>
          <p:cNvSpPr>
            <a:spLocks noGrp="1" noChangeArrowheads="1"/>
          </p:cNvSpPr>
          <p:nvPr>
            <p:ph type="title"/>
          </p:nvPr>
        </p:nvSpPr>
        <p:spPr/>
        <p:txBody>
          <a:bodyPr/>
          <a:lstStyle/>
          <a:p>
            <a:r>
              <a:rPr lang="en-US" altLang="en-US"/>
              <a:t>Quantization</a:t>
            </a:r>
          </a:p>
        </p:txBody>
      </p:sp>
      <p:sp>
        <p:nvSpPr>
          <p:cNvPr id="207875" name="Rectangle 3">
            <a:extLst>
              <a:ext uri="{FF2B5EF4-FFF2-40B4-BE49-F238E27FC236}">
                <a16:creationId xmlns:a16="http://schemas.microsoft.com/office/drawing/2014/main" id="{E0CB02D4-C55D-780F-996A-A24B56E971E6}"/>
              </a:ext>
            </a:extLst>
          </p:cNvPr>
          <p:cNvSpPr>
            <a:spLocks noGrp="1" noChangeArrowheads="1"/>
          </p:cNvSpPr>
          <p:nvPr>
            <p:ph type="body" idx="1"/>
          </p:nvPr>
        </p:nvSpPr>
        <p:spPr>
          <a:xfrm>
            <a:off x="2209800" y="1447800"/>
            <a:ext cx="7772400" cy="1828800"/>
          </a:xfrm>
        </p:spPr>
        <p:txBody>
          <a:bodyPr/>
          <a:lstStyle/>
          <a:p>
            <a:pPr lvl="1"/>
            <a:r>
              <a:rPr lang="en-US" altLang="en-US" sz="2400"/>
              <a:t>For an instantaneous value in the range of</a:t>
            </a:r>
          </a:p>
          <a:p>
            <a:pPr>
              <a:buFont typeface="Monotype Sorts" pitchFamily="2" charset="2"/>
              <a:buNone/>
            </a:pPr>
            <a:r>
              <a:rPr lang="en-US" altLang="en-US" sz="2800"/>
              <a:t>			</a:t>
            </a:r>
            <a:r>
              <a:rPr lang="en-US" altLang="en-US" sz="2400">
                <a:solidFill>
                  <a:srgbClr val="CC3300"/>
                </a:solidFill>
              </a:rPr>
              <a:t>-</a:t>
            </a:r>
            <a:r>
              <a:rPr lang="en-US" altLang="en-US" sz="2400" i="1">
                <a:solidFill>
                  <a:srgbClr val="CC3300"/>
                </a:solidFill>
              </a:rPr>
              <a:t>V</a:t>
            </a:r>
            <a:r>
              <a:rPr lang="en-US" altLang="en-US" sz="2400" i="1" baseline="-25000">
                <a:solidFill>
                  <a:srgbClr val="CC3300"/>
                </a:solidFill>
              </a:rPr>
              <a:t>AD</a:t>
            </a:r>
            <a:r>
              <a:rPr lang="en-US" altLang="en-US" sz="2400" i="1">
                <a:solidFill>
                  <a:srgbClr val="CC3300"/>
                </a:solidFill>
              </a:rPr>
              <a:t> &lt; v &lt; +V</a:t>
            </a:r>
            <a:r>
              <a:rPr lang="en-US" altLang="en-US" sz="2400" i="1" baseline="-25000">
                <a:solidFill>
                  <a:srgbClr val="CC3300"/>
                </a:solidFill>
              </a:rPr>
              <a:t>AD</a:t>
            </a:r>
            <a:r>
              <a:rPr lang="en-US" altLang="en-US" sz="2800"/>
              <a:t> </a:t>
            </a:r>
          </a:p>
          <a:p>
            <a:pPr lvl="1">
              <a:buFont typeface="Monotype Sorts" pitchFamily="2" charset="2"/>
              <a:buNone/>
            </a:pPr>
            <a:r>
              <a:rPr lang="en-US" altLang="en-US" sz="2400"/>
              <a:t>	and two’s complementary arithmetic,  quantized values are</a:t>
            </a:r>
          </a:p>
        </p:txBody>
      </p:sp>
      <p:graphicFrame>
        <p:nvGraphicFramePr>
          <p:cNvPr id="207876" name="Object 4">
            <a:extLst>
              <a:ext uri="{FF2B5EF4-FFF2-40B4-BE49-F238E27FC236}">
                <a16:creationId xmlns:a16="http://schemas.microsoft.com/office/drawing/2014/main" id="{470C7029-4875-6EF6-43C6-F4F34B1E6EFF}"/>
              </a:ext>
            </a:extLst>
          </p:cNvPr>
          <p:cNvGraphicFramePr>
            <a:graphicFrameLocks noChangeAspect="1"/>
          </p:cNvGraphicFramePr>
          <p:nvPr/>
        </p:nvGraphicFramePr>
        <p:xfrm>
          <a:off x="5943600" y="3352800"/>
          <a:ext cx="3048000" cy="990600"/>
        </p:xfrm>
        <a:graphic>
          <a:graphicData uri="http://schemas.openxmlformats.org/presentationml/2006/ole">
            <mc:AlternateContent xmlns:mc="http://schemas.openxmlformats.org/markup-compatibility/2006">
              <mc:Choice xmlns:v="urn:schemas-microsoft-com:vml" Requires="v">
                <p:oleObj name="Equation" r:id="rId2" imgW="1358640" imgH="482400" progId="Equation.3">
                  <p:embed/>
                </p:oleObj>
              </mc:Choice>
              <mc:Fallback>
                <p:oleObj name="Equation" r:id="rId2" imgW="1358640" imgH="482400" progId="Equation.3">
                  <p:embed/>
                  <p:pic>
                    <p:nvPicPr>
                      <p:cNvPr id="207876" name="Object 4">
                        <a:extLst>
                          <a:ext uri="{FF2B5EF4-FFF2-40B4-BE49-F238E27FC236}">
                            <a16:creationId xmlns:a16="http://schemas.microsoft.com/office/drawing/2014/main" id="{470C7029-4875-6EF6-43C6-F4F34B1E6EF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3600" y="3352800"/>
                        <a:ext cx="3048000" cy="990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07877" name="Object 5">
            <a:extLst>
              <a:ext uri="{FF2B5EF4-FFF2-40B4-BE49-F238E27FC236}">
                <a16:creationId xmlns:a16="http://schemas.microsoft.com/office/drawing/2014/main" id="{9CAD85B1-9022-3329-AD3A-90E24D101C56}"/>
              </a:ext>
            </a:extLst>
          </p:cNvPr>
          <p:cNvGraphicFramePr>
            <a:graphicFrameLocks noChangeAspect="1"/>
          </p:cNvGraphicFramePr>
          <p:nvPr/>
        </p:nvGraphicFramePr>
        <p:xfrm>
          <a:off x="6019800" y="4648200"/>
          <a:ext cx="3657600" cy="1125538"/>
        </p:xfrm>
        <a:graphic>
          <a:graphicData uri="http://schemas.openxmlformats.org/presentationml/2006/ole">
            <mc:AlternateContent xmlns:mc="http://schemas.openxmlformats.org/markup-compatibility/2006">
              <mc:Choice xmlns:v="urn:schemas-microsoft-com:vml" Requires="v">
                <p:oleObj name="Equation" r:id="rId4" imgW="1650960" imgH="507960" progId="Equation.3">
                  <p:embed/>
                </p:oleObj>
              </mc:Choice>
              <mc:Fallback>
                <p:oleObj name="Equation" r:id="rId4" imgW="1650960" imgH="507960" progId="Equation.3">
                  <p:embed/>
                  <p:pic>
                    <p:nvPicPr>
                      <p:cNvPr id="207877" name="Object 5">
                        <a:extLst>
                          <a:ext uri="{FF2B5EF4-FFF2-40B4-BE49-F238E27FC236}">
                            <a16:creationId xmlns:a16="http://schemas.microsoft.com/office/drawing/2014/main" id="{9CAD85B1-9022-3329-AD3A-90E24D101C5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19800" y="4648200"/>
                        <a:ext cx="3657600" cy="1125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7878" name="Rectangle 6">
            <a:extLst>
              <a:ext uri="{FF2B5EF4-FFF2-40B4-BE49-F238E27FC236}">
                <a16:creationId xmlns:a16="http://schemas.microsoft.com/office/drawing/2014/main" id="{97389874-59E9-E8EE-2B0E-7BFA1531A07F}"/>
              </a:ext>
            </a:extLst>
          </p:cNvPr>
          <p:cNvSpPr>
            <a:spLocks noChangeArrowheads="1"/>
          </p:cNvSpPr>
          <p:nvPr/>
        </p:nvSpPr>
        <p:spPr bwMode="auto">
          <a:xfrm>
            <a:off x="2209800" y="4953000"/>
            <a:ext cx="77724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lvl1pPr marL="342900" indent="-342900">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lvl="1" eaLnBrk="0" fontAlgn="base" hangingPunct="0">
              <a:spcBef>
                <a:spcPct val="20000"/>
              </a:spcBef>
              <a:spcAft>
                <a:spcPct val="0"/>
              </a:spcAft>
              <a:buClr>
                <a:srgbClr val="0000CC"/>
              </a:buClr>
              <a:buSzPct val="75000"/>
            </a:pPr>
            <a:r>
              <a:rPr lang="en-US" altLang="en-US">
                <a:solidFill>
                  <a:srgbClr val="00AA00"/>
                </a:solidFill>
                <a:latin typeface="Arial" panose="020B0604020202020204" pitchFamily="34" charset="0"/>
              </a:rPr>
              <a:t>negative</a:t>
            </a:r>
            <a:r>
              <a:rPr lang="en-US" altLang="en-US" sz="2800">
                <a:solidFill>
                  <a:srgbClr val="00AA00"/>
                </a:solidFill>
                <a:latin typeface="Arial" panose="020B0604020202020204" pitchFamily="34" charset="0"/>
              </a:rPr>
              <a:t> </a:t>
            </a:r>
            <a:r>
              <a:rPr lang="en-US" altLang="en-US">
                <a:solidFill>
                  <a:srgbClr val="00AA00"/>
                </a:solidFill>
                <a:latin typeface="Arial" panose="020B0604020202020204" pitchFamily="34" charset="0"/>
              </a:rPr>
              <a:t>numbers:</a:t>
            </a:r>
            <a:endParaRPr lang="en-US" altLang="en-US" sz="2800">
              <a:solidFill>
                <a:srgbClr val="00AA00"/>
              </a:solidFill>
              <a:latin typeface="Arial" panose="020B0604020202020204" pitchFamily="34" charset="0"/>
            </a:endParaRPr>
          </a:p>
        </p:txBody>
      </p:sp>
      <p:sp>
        <p:nvSpPr>
          <p:cNvPr id="207879" name="Rectangle 7">
            <a:extLst>
              <a:ext uri="{FF2B5EF4-FFF2-40B4-BE49-F238E27FC236}">
                <a16:creationId xmlns:a16="http://schemas.microsoft.com/office/drawing/2014/main" id="{880C24B2-939B-AE7B-A755-75153123860D}"/>
              </a:ext>
            </a:extLst>
          </p:cNvPr>
          <p:cNvSpPr>
            <a:spLocks noChangeArrowheads="1"/>
          </p:cNvSpPr>
          <p:nvPr/>
        </p:nvSpPr>
        <p:spPr bwMode="auto">
          <a:xfrm>
            <a:off x="2133600" y="3657600"/>
            <a:ext cx="77724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lvl1pPr marL="342900" indent="-342900">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lvl="1" eaLnBrk="0" fontAlgn="base" hangingPunct="0">
              <a:spcBef>
                <a:spcPct val="20000"/>
              </a:spcBef>
              <a:spcAft>
                <a:spcPct val="0"/>
              </a:spcAft>
              <a:buClr>
                <a:srgbClr val="0000CC"/>
              </a:buClr>
              <a:buSzPct val="75000"/>
            </a:pPr>
            <a:r>
              <a:rPr lang="en-US" altLang="en-US">
                <a:solidFill>
                  <a:srgbClr val="00AA00"/>
                </a:solidFill>
                <a:latin typeface="Arial" panose="020B0604020202020204" pitchFamily="34" charset="0"/>
              </a:rPr>
              <a:t>positive</a:t>
            </a:r>
            <a:r>
              <a:rPr lang="en-US" altLang="en-US" sz="2800">
                <a:solidFill>
                  <a:srgbClr val="00AA00"/>
                </a:solidFill>
                <a:latin typeface="Arial" panose="020B0604020202020204" pitchFamily="34" charset="0"/>
              </a:rPr>
              <a:t> </a:t>
            </a:r>
            <a:r>
              <a:rPr lang="en-US" altLang="en-US">
                <a:solidFill>
                  <a:srgbClr val="00AA00"/>
                </a:solidFill>
                <a:latin typeface="Arial" panose="020B0604020202020204" pitchFamily="34" charset="0"/>
              </a:rPr>
              <a:t>numbers:</a:t>
            </a:r>
            <a:endParaRPr lang="en-US" altLang="en-US" sz="2800">
              <a:solidFill>
                <a:srgbClr val="00AA00"/>
              </a:solidFill>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07875"/>
                                        </p:tgtEl>
                                        <p:attrNameLst>
                                          <p:attrName>style.visibility</p:attrName>
                                        </p:attrNameLst>
                                      </p:cBhvr>
                                      <p:to>
                                        <p:strVal val="visible"/>
                                      </p:to>
                                    </p:set>
                                    <p:animEffect transition="in" filter="dissolve">
                                      <p:cBhvr>
                                        <p:cTn id="7" dur="500"/>
                                        <p:tgtEl>
                                          <p:spTgt spid="20787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207879"/>
                                        </p:tgtEl>
                                        <p:attrNameLst>
                                          <p:attrName>style.visibility</p:attrName>
                                        </p:attrNameLst>
                                      </p:cBhvr>
                                      <p:to>
                                        <p:strVal val="visible"/>
                                      </p:to>
                                    </p:set>
                                    <p:animEffect transition="in" filter="dissolve">
                                      <p:cBhvr>
                                        <p:cTn id="12" dur="500"/>
                                        <p:tgtEl>
                                          <p:spTgt spid="207879"/>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nodeType="clickEffect">
                                  <p:stCondLst>
                                    <p:cond delay="0"/>
                                  </p:stCondLst>
                                  <p:childTnLst>
                                    <p:set>
                                      <p:cBhvr>
                                        <p:cTn id="16" dur="1" fill="hold">
                                          <p:stCondLst>
                                            <p:cond delay="0"/>
                                          </p:stCondLst>
                                        </p:cTn>
                                        <p:tgtEl>
                                          <p:spTgt spid="207876"/>
                                        </p:tgtEl>
                                        <p:attrNameLst>
                                          <p:attrName>style.visibility</p:attrName>
                                        </p:attrNameLst>
                                      </p:cBhvr>
                                      <p:to>
                                        <p:strVal val="visible"/>
                                      </p:to>
                                    </p:set>
                                    <p:animEffect transition="in" filter="dissolve">
                                      <p:cBhvr>
                                        <p:cTn id="17" dur="500"/>
                                        <p:tgtEl>
                                          <p:spTgt spid="207876"/>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nodeType="clickEffect">
                                  <p:stCondLst>
                                    <p:cond delay="0"/>
                                  </p:stCondLst>
                                  <p:childTnLst>
                                    <p:set>
                                      <p:cBhvr>
                                        <p:cTn id="21" dur="1" fill="hold">
                                          <p:stCondLst>
                                            <p:cond delay="0"/>
                                          </p:stCondLst>
                                        </p:cTn>
                                        <p:tgtEl>
                                          <p:spTgt spid="207878"/>
                                        </p:tgtEl>
                                        <p:attrNameLst>
                                          <p:attrName>style.visibility</p:attrName>
                                        </p:attrNameLst>
                                      </p:cBhvr>
                                      <p:to>
                                        <p:strVal val="visible"/>
                                      </p:to>
                                    </p:set>
                                    <p:animEffect transition="in" filter="dissolve">
                                      <p:cBhvr>
                                        <p:cTn id="22" dur="500"/>
                                        <p:tgtEl>
                                          <p:spTgt spid="207878"/>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nodeType="clickEffect">
                                  <p:stCondLst>
                                    <p:cond delay="0"/>
                                  </p:stCondLst>
                                  <p:childTnLst>
                                    <p:set>
                                      <p:cBhvr>
                                        <p:cTn id="26" dur="1" fill="hold">
                                          <p:stCondLst>
                                            <p:cond delay="0"/>
                                          </p:stCondLst>
                                        </p:cTn>
                                        <p:tgtEl>
                                          <p:spTgt spid="207877"/>
                                        </p:tgtEl>
                                        <p:attrNameLst>
                                          <p:attrName>style.visibility</p:attrName>
                                        </p:attrNameLst>
                                      </p:cBhvr>
                                      <p:to>
                                        <p:strVal val="visible"/>
                                      </p:to>
                                    </p:set>
                                    <p:animEffect transition="in" filter="dissolve">
                                      <p:cBhvr>
                                        <p:cTn id="27" dur="500"/>
                                        <p:tgtEl>
                                          <p:spTgt spid="2078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9922" name="Rectangle 1026">
            <a:extLst>
              <a:ext uri="{FF2B5EF4-FFF2-40B4-BE49-F238E27FC236}">
                <a16:creationId xmlns:a16="http://schemas.microsoft.com/office/drawing/2014/main" id="{FCE453C3-AE88-7E05-DAB5-EB45F58912FC}"/>
              </a:ext>
            </a:extLst>
          </p:cNvPr>
          <p:cNvSpPr>
            <a:spLocks noGrp="1" noChangeArrowheads="1"/>
          </p:cNvSpPr>
          <p:nvPr>
            <p:ph type="title"/>
          </p:nvPr>
        </p:nvSpPr>
        <p:spPr/>
        <p:txBody>
          <a:bodyPr/>
          <a:lstStyle/>
          <a:p>
            <a:r>
              <a:rPr lang="en-US" altLang="en-US"/>
              <a:t>Computing Phasors</a:t>
            </a:r>
          </a:p>
        </p:txBody>
      </p:sp>
      <p:sp>
        <p:nvSpPr>
          <p:cNvPr id="209923" name="Rectangle 1027">
            <a:extLst>
              <a:ext uri="{FF2B5EF4-FFF2-40B4-BE49-F238E27FC236}">
                <a16:creationId xmlns:a16="http://schemas.microsoft.com/office/drawing/2014/main" id="{36126CFF-3021-A01E-732D-CA21047E2B75}"/>
              </a:ext>
            </a:extLst>
          </p:cNvPr>
          <p:cNvSpPr>
            <a:spLocks noGrp="1" noChangeArrowheads="1"/>
          </p:cNvSpPr>
          <p:nvPr>
            <p:ph type="body" idx="1"/>
          </p:nvPr>
        </p:nvSpPr>
        <p:spPr/>
        <p:txBody>
          <a:bodyPr/>
          <a:lstStyle/>
          <a:p>
            <a:r>
              <a:rPr lang="en-US" altLang="en-US"/>
              <a:t>Digital filters extract components of selected frequencies</a:t>
            </a:r>
          </a:p>
          <a:p>
            <a:r>
              <a:rPr lang="en-US" altLang="en-US"/>
              <a:t>Quadrature components combined to obtain phasors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09923"/>
                                        </p:tgtEl>
                                        <p:attrNameLst>
                                          <p:attrName>style.visibility</p:attrName>
                                        </p:attrNameLst>
                                      </p:cBhvr>
                                      <p:to>
                                        <p:strVal val="visible"/>
                                      </p:to>
                                    </p:set>
                                    <p:animEffect transition="in" filter="dissolve">
                                      <p:cBhvr>
                                        <p:cTn id="7" dur="500"/>
                                        <p:tgtEl>
                                          <p:spTgt spid="2099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1970" name="Rectangle 2">
            <a:extLst>
              <a:ext uri="{FF2B5EF4-FFF2-40B4-BE49-F238E27FC236}">
                <a16:creationId xmlns:a16="http://schemas.microsoft.com/office/drawing/2014/main" id="{9802A1BF-EDB3-E3DB-D1AF-6B9F18E3A41F}"/>
              </a:ext>
            </a:extLst>
          </p:cNvPr>
          <p:cNvSpPr>
            <a:spLocks noGrp="1" noChangeArrowheads="1"/>
          </p:cNvSpPr>
          <p:nvPr>
            <p:ph type="title"/>
          </p:nvPr>
        </p:nvSpPr>
        <p:spPr/>
        <p:txBody>
          <a:bodyPr/>
          <a:lstStyle/>
          <a:p>
            <a:r>
              <a:rPr lang="en-US" altLang="en-US"/>
              <a:t>Computing Phasors</a:t>
            </a:r>
          </a:p>
        </p:txBody>
      </p:sp>
      <p:sp>
        <p:nvSpPr>
          <p:cNvPr id="211971" name="Rectangle 3">
            <a:extLst>
              <a:ext uri="{FF2B5EF4-FFF2-40B4-BE49-F238E27FC236}">
                <a16:creationId xmlns:a16="http://schemas.microsoft.com/office/drawing/2014/main" id="{62ECC5B9-D06D-C0E1-A714-C39D87C28FE3}"/>
              </a:ext>
            </a:extLst>
          </p:cNvPr>
          <p:cNvSpPr>
            <a:spLocks noGrp="1" noChangeArrowheads="1"/>
          </p:cNvSpPr>
          <p:nvPr>
            <p:ph type="body" idx="1"/>
          </p:nvPr>
        </p:nvSpPr>
        <p:spPr/>
        <p:txBody>
          <a:bodyPr/>
          <a:lstStyle/>
          <a:p>
            <a:pPr>
              <a:lnSpc>
                <a:spcPct val="90000"/>
              </a:lnSpc>
            </a:pPr>
            <a:r>
              <a:rPr lang="en-US" altLang="en-US"/>
              <a:t>Several techniques are available such as</a:t>
            </a:r>
          </a:p>
          <a:p>
            <a:pPr lvl="1">
              <a:lnSpc>
                <a:spcPct val="90000"/>
              </a:lnSpc>
            </a:pPr>
            <a:r>
              <a:rPr lang="en-US" altLang="en-US"/>
              <a:t>Discrete Fourier Transform</a:t>
            </a:r>
          </a:p>
          <a:p>
            <a:pPr lvl="1">
              <a:lnSpc>
                <a:spcPct val="90000"/>
              </a:lnSpc>
            </a:pPr>
            <a:r>
              <a:rPr lang="en-US" altLang="en-US"/>
              <a:t>Least squares curve fitting</a:t>
            </a:r>
          </a:p>
          <a:p>
            <a:pPr lvl="1">
              <a:lnSpc>
                <a:spcPct val="90000"/>
              </a:lnSpc>
            </a:pPr>
            <a:r>
              <a:rPr lang="en-US" altLang="en-US"/>
              <a:t>Kalman filters</a:t>
            </a:r>
          </a:p>
          <a:p>
            <a:pPr lvl="1">
              <a:lnSpc>
                <a:spcPct val="90000"/>
              </a:lnSpc>
            </a:pPr>
            <a:r>
              <a:rPr lang="en-US" altLang="en-US"/>
              <a:t>Wavelet transform</a:t>
            </a:r>
          </a:p>
          <a:p>
            <a:pPr>
              <a:lnSpc>
                <a:spcPct val="90000"/>
              </a:lnSpc>
            </a:pPr>
            <a:r>
              <a:rPr lang="en-US" altLang="en-US"/>
              <a:t>For modeling a relay, it is essential that type of algorithm used by the relay should be known.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11971"/>
                                        </p:tgtEl>
                                        <p:attrNameLst>
                                          <p:attrName>style.visibility</p:attrName>
                                        </p:attrNameLst>
                                      </p:cBhvr>
                                      <p:to>
                                        <p:strVal val="visible"/>
                                      </p:to>
                                    </p:set>
                                    <p:animEffect transition="in" filter="dissolve">
                                      <p:cBhvr>
                                        <p:cTn id="7" dur="500"/>
                                        <p:tgtEl>
                                          <p:spTgt spid="2119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1186" name="Rectangle 2">
            <a:extLst>
              <a:ext uri="{FF2B5EF4-FFF2-40B4-BE49-F238E27FC236}">
                <a16:creationId xmlns:a16="http://schemas.microsoft.com/office/drawing/2014/main" id="{17D7042A-1D58-E04D-ED23-A92C20D811BD}"/>
              </a:ext>
            </a:extLst>
          </p:cNvPr>
          <p:cNvSpPr>
            <a:spLocks noGrp="1" noChangeArrowheads="1"/>
          </p:cNvSpPr>
          <p:nvPr>
            <p:ph type="title"/>
          </p:nvPr>
        </p:nvSpPr>
        <p:spPr/>
        <p:txBody>
          <a:bodyPr/>
          <a:lstStyle/>
          <a:p>
            <a:r>
              <a:rPr lang="en-US" altLang="en-US"/>
              <a:t>Relay Dynamics</a:t>
            </a:r>
          </a:p>
        </p:txBody>
      </p:sp>
      <p:sp>
        <p:nvSpPr>
          <p:cNvPr id="221187" name="Rectangle 3">
            <a:extLst>
              <a:ext uri="{FF2B5EF4-FFF2-40B4-BE49-F238E27FC236}">
                <a16:creationId xmlns:a16="http://schemas.microsoft.com/office/drawing/2014/main" id="{2F123B14-798D-849D-E4CC-E1372E2BE1E5}"/>
              </a:ext>
            </a:extLst>
          </p:cNvPr>
          <p:cNvSpPr>
            <a:spLocks noGrp="1" noChangeArrowheads="1"/>
          </p:cNvSpPr>
          <p:nvPr>
            <p:ph type="body" idx="1"/>
          </p:nvPr>
        </p:nvSpPr>
        <p:spPr/>
        <p:txBody>
          <a:bodyPr/>
          <a:lstStyle/>
          <a:p>
            <a:r>
              <a:rPr lang="en-US" altLang="en-US"/>
              <a:t>Inverse Time Overcurrent Relay</a:t>
            </a:r>
          </a:p>
          <a:p>
            <a:r>
              <a:rPr lang="en-US" altLang="en-US"/>
              <a:t>Admittance Relay</a:t>
            </a:r>
          </a:p>
          <a:p>
            <a:r>
              <a:rPr lang="en-US" altLang="en-US"/>
              <a:t>Quadrilateral Relay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21187"/>
                                        </p:tgtEl>
                                        <p:attrNameLst>
                                          <p:attrName>style.visibility</p:attrName>
                                        </p:attrNameLst>
                                      </p:cBhvr>
                                      <p:to>
                                        <p:strVal val="visible"/>
                                      </p:to>
                                    </p:set>
                                    <p:animEffect transition="in" filter="dissolve">
                                      <p:cBhvr>
                                        <p:cTn id="7" dur="500"/>
                                        <p:tgtEl>
                                          <p:spTgt spid="2211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a:extLst>
              <a:ext uri="{FF2B5EF4-FFF2-40B4-BE49-F238E27FC236}">
                <a16:creationId xmlns:a16="http://schemas.microsoft.com/office/drawing/2014/main" id="{0CA77EB6-AEC5-7FF1-C60F-9B5A5AF8DBFB}"/>
              </a:ext>
            </a:extLst>
          </p:cNvPr>
          <p:cNvSpPr>
            <a:spLocks noChangeArrowheads="1"/>
          </p:cNvSpPr>
          <p:nvPr>
            <p:ph type="body" idx="1"/>
          </p:nvPr>
        </p:nvSpPr>
        <p:spPr>
          <a:xfrm>
            <a:off x="2057400" y="1143000"/>
            <a:ext cx="8153400" cy="5410200"/>
          </a:xfrm>
          <a:solidFill>
            <a:schemeClr val="bg2"/>
          </a:solidFill>
          <a:ln w="38100">
            <a:solidFill>
              <a:schemeClr val="tx1"/>
            </a:solidFill>
            <a:miter lim="800000"/>
            <a:headEnd/>
            <a:tailEnd/>
          </a:ln>
          <a:effectLst>
            <a:outerShdw dist="107763" dir="2700000" algn="ctr" rotWithShape="0">
              <a:srgbClr val="FC0128"/>
            </a:outerShdw>
          </a:effectLst>
        </p:spPr>
        <p:txBody>
          <a:bodyPr/>
          <a:lstStyle/>
          <a:p>
            <a:r>
              <a:rPr lang="en-US" altLang="en-US">
                <a:effectLst/>
                <a:latin typeface="Arial" panose="020B0604020202020204" pitchFamily="34" charset="0"/>
              </a:rPr>
              <a:t>Many protection applications can be studied using conventional programs.</a:t>
            </a:r>
          </a:p>
          <a:p>
            <a:r>
              <a:rPr lang="en-US" altLang="en-US">
                <a:solidFill>
                  <a:srgbClr val="B50069"/>
                </a:solidFill>
                <a:effectLst/>
                <a:latin typeface="Arial" panose="020B0604020202020204" pitchFamily="34" charset="0"/>
              </a:rPr>
              <a:t>Emtp studies are becoming important as relay operating times reduce and systems become more non-linear.</a:t>
            </a:r>
          </a:p>
          <a:p>
            <a:r>
              <a:rPr lang="en-US" altLang="en-US">
                <a:effectLst/>
                <a:latin typeface="Arial" panose="020B0604020202020204" pitchFamily="34" charset="0"/>
              </a:rPr>
              <a:t>Emtp should not be used as a black box but confidence should be developed by understanding program’s operation and that of the system under study.</a:t>
            </a:r>
          </a:p>
          <a:p>
            <a:r>
              <a:rPr lang="en-US" altLang="en-US">
                <a:solidFill>
                  <a:srgbClr val="E9400B"/>
                </a:solidFill>
                <a:effectLst/>
                <a:latin typeface="Arial" panose="020B0604020202020204" pitchFamily="34" charset="0"/>
              </a:rPr>
              <a:t>MORE DETAILS ……….</a:t>
            </a:r>
            <a:endParaRPr lang="en-US" altLang="en-US">
              <a:effectLst/>
              <a:latin typeface="Arial" panose="020B0604020202020204" pitchFamily="34" charset="0"/>
            </a:endParaRPr>
          </a:p>
          <a:p>
            <a:endParaRPr lang="en-US" altLang="en-US">
              <a:effectLst/>
              <a:latin typeface="Arial" panose="020B0604020202020204" pitchFamily="34" charset="0"/>
            </a:endParaRPr>
          </a:p>
          <a:p>
            <a:endParaRPr lang="en-US" altLang="en-US">
              <a:effectLst/>
              <a:latin typeface="Arial" panose="020B0604020202020204" pitchFamily="34" charset="0"/>
            </a:endParaRPr>
          </a:p>
          <a:p>
            <a:endParaRPr lang="en-US" altLang="en-US">
              <a:effectLst/>
              <a:latin typeface="Arial" panose="020B0604020202020204" pitchFamily="34" charset="0"/>
            </a:endParaRPr>
          </a:p>
        </p:txBody>
      </p:sp>
      <p:sp>
        <p:nvSpPr>
          <p:cNvPr id="118787" name="Rectangle 3">
            <a:extLst>
              <a:ext uri="{FF2B5EF4-FFF2-40B4-BE49-F238E27FC236}">
                <a16:creationId xmlns:a16="http://schemas.microsoft.com/office/drawing/2014/main" id="{11917DF4-38B7-DFFE-05CF-12DBE8E47408}"/>
              </a:ext>
            </a:extLst>
          </p:cNvPr>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118788" name="Rectangle 4">
            <a:extLst>
              <a:ext uri="{FF2B5EF4-FFF2-40B4-BE49-F238E27FC236}">
                <a16:creationId xmlns:a16="http://schemas.microsoft.com/office/drawing/2014/main" id="{5FFF53A3-9F1E-9026-3289-16041593625E}"/>
              </a:ext>
            </a:extLst>
          </p:cNvPr>
          <p:cNvSpPr>
            <a:spLocks noChangeArrowheads="1"/>
          </p:cNvSpPr>
          <p:nvPr/>
        </p:nvSpPr>
        <p:spPr bwMode="auto">
          <a:xfrm>
            <a:off x="4648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118789" name="Rectangle 5">
            <a:extLst>
              <a:ext uri="{FF2B5EF4-FFF2-40B4-BE49-F238E27FC236}">
                <a16:creationId xmlns:a16="http://schemas.microsoft.com/office/drawing/2014/main" id="{BC49BCBC-4E57-DBC8-FBE2-96929084F8A6}"/>
              </a:ext>
            </a:extLst>
          </p:cNvPr>
          <p:cNvSpPr>
            <a:spLocks noChangeArrowheads="1"/>
          </p:cNvSpPr>
          <p:nvPr>
            <p:ph type="title"/>
          </p:nvPr>
        </p:nvSpPr>
        <p:spPr>
          <a:xfrm>
            <a:off x="2209800" y="0"/>
            <a:ext cx="7772400" cy="914400"/>
          </a:xfrm>
          <a:solidFill>
            <a:schemeClr val="accent2"/>
          </a:solidFill>
          <a:ln/>
          <a:effectLst>
            <a:outerShdw dist="107763" dir="2700000" algn="ctr" rotWithShape="0">
              <a:srgbClr val="FC0128"/>
            </a:outerShdw>
          </a:effectLst>
        </p:spPr>
        <p:txBody>
          <a:bodyPr/>
          <a:lstStyle/>
          <a:p>
            <a:r>
              <a:rPr lang="en-US" altLang="en-US">
                <a:solidFill>
                  <a:srgbClr val="FC0128"/>
                </a:solidFill>
              </a:rPr>
              <a:t>Concluding Remarks</a:t>
            </a:r>
          </a:p>
        </p:txBody>
      </p:sp>
    </p:spTree>
  </p:cSld>
  <p:clrMapOvr>
    <a:masterClrMapping/>
  </p:clrMapOvr>
  <p:transition/>
</p:sld>
</file>

<file path=ppt/slides/slide29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7090" name="Rectangle 1026">
            <a:extLst>
              <a:ext uri="{FF2B5EF4-FFF2-40B4-BE49-F238E27FC236}">
                <a16:creationId xmlns:a16="http://schemas.microsoft.com/office/drawing/2014/main" id="{C1C31440-C519-DE2F-E496-56C04A29C0F5}"/>
              </a:ext>
            </a:extLst>
          </p:cNvPr>
          <p:cNvSpPr>
            <a:spLocks noGrp="1" noChangeArrowheads="1"/>
          </p:cNvSpPr>
          <p:nvPr>
            <p:ph type="title"/>
          </p:nvPr>
        </p:nvSpPr>
        <p:spPr/>
        <p:txBody>
          <a:bodyPr/>
          <a:lstStyle/>
          <a:p>
            <a:r>
              <a:rPr lang="en-US" altLang="en-US"/>
              <a:t>Inverse Time</a:t>
            </a:r>
            <a:br>
              <a:rPr lang="en-US" altLang="en-US"/>
            </a:br>
            <a:r>
              <a:rPr lang="en-US" altLang="en-US"/>
              <a:t>O/C Relay </a:t>
            </a:r>
          </a:p>
        </p:txBody>
      </p:sp>
      <p:sp>
        <p:nvSpPr>
          <p:cNvPr id="217091" name="Rectangle 1027">
            <a:extLst>
              <a:ext uri="{FF2B5EF4-FFF2-40B4-BE49-F238E27FC236}">
                <a16:creationId xmlns:a16="http://schemas.microsoft.com/office/drawing/2014/main" id="{20633630-D218-E71C-405D-27CF2ABBA70A}"/>
              </a:ext>
            </a:extLst>
          </p:cNvPr>
          <p:cNvSpPr>
            <a:spLocks noGrp="1" noChangeArrowheads="1"/>
          </p:cNvSpPr>
          <p:nvPr>
            <p:ph type="body" idx="1"/>
          </p:nvPr>
        </p:nvSpPr>
        <p:spPr>
          <a:xfrm>
            <a:off x="1752600" y="1828800"/>
            <a:ext cx="2667000" cy="4114800"/>
          </a:xfrm>
        </p:spPr>
        <p:txBody>
          <a:bodyPr/>
          <a:lstStyle/>
          <a:p>
            <a:pPr>
              <a:buFont typeface="Monotype Sorts" pitchFamily="2" charset="2"/>
              <a:buNone/>
            </a:pPr>
            <a:r>
              <a:rPr lang="en-US" altLang="en-US"/>
              <a:t>	</a:t>
            </a:r>
            <a:r>
              <a:rPr lang="en-US" altLang="en-US" sz="2400"/>
              <a:t>Current-Time characteristic</a:t>
            </a:r>
          </a:p>
          <a:p>
            <a:endParaRPr lang="en-US" altLang="en-US"/>
          </a:p>
        </p:txBody>
      </p:sp>
      <p:graphicFrame>
        <p:nvGraphicFramePr>
          <p:cNvPr id="217097" name="Object 1033">
            <a:extLst>
              <a:ext uri="{FF2B5EF4-FFF2-40B4-BE49-F238E27FC236}">
                <a16:creationId xmlns:a16="http://schemas.microsoft.com/office/drawing/2014/main" id="{EDE2399E-3771-4DC9-AC3F-FBE57D94C380}"/>
              </a:ext>
            </a:extLst>
          </p:cNvPr>
          <p:cNvGraphicFramePr>
            <a:graphicFrameLocks noChangeAspect="1"/>
          </p:cNvGraphicFramePr>
          <p:nvPr/>
        </p:nvGraphicFramePr>
        <p:xfrm>
          <a:off x="4267200" y="231776"/>
          <a:ext cx="6400800" cy="6340475"/>
        </p:xfrm>
        <a:graphic>
          <a:graphicData uri="http://schemas.openxmlformats.org/presentationml/2006/ole">
            <mc:AlternateContent xmlns:mc="http://schemas.openxmlformats.org/markup-compatibility/2006">
              <mc:Choice xmlns:v="urn:schemas-microsoft-com:vml" Requires="v">
                <p:oleObj name="VISIO" r:id="rId2" imgW="5620680" imgH="5568840" progId="Visio.Drawing.4">
                  <p:embed/>
                </p:oleObj>
              </mc:Choice>
              <mc:Fallback>
                <p:oleObj name="VISIO" r:id="rId2" imgW="5620680" imgH="5568840" progId="Visio.Drawing.4">
                  <p:embed/>
                  <p:pic>
                    <p:nvPicPr>
                      <p:cNvPr id="217097" name="Object 1033">
                        <a:extLst>
                          <a:ext uri="{FF2B5EF4-FFF2-40B4-BE49-F238E27FC236}">
                            <a16:creationId xmlns:a16="http://schemas.microsoft.com/office/drawing/2014/main" id="{EDE2399E-3771-4DC9-AC3F-FBE57D94C38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7200" y="231776"/>
                        <a:ext cx="6400800" cy="6340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17091"/>
                                        </p:tgtEl>
                                        <p:attrNameLst>
                                          <p:attrName>style.visibility</p:attrName>
                                        </p:attrNameLst>
                                      </p:cBhvr>
                                      <p:to>
                                        <p:strVal val="visible"/>
                                      </p:to>
                                    </p:set>
                                    <p:animEffect transition="in" filter="dissolve">
                                      <p:cBhvr>
                                        <p:cTn id="7" dur="500"/>
                                        <p:tgtEl>
                                          <p:spTgt spid="2170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8114" name="Rectangle 2">
            <a:extLst>
              <a:ext uri="{FF2B5EF4-FFF2-40B4-BE49-F238E27FC236}">
                <a16:creationId xmlns:a16="http://schemas.microsoft.com/office/drawing/2014/main" id="{78EFD961-58B7-D62E-D662-5DE8A038EBE1}"/>
              </a:ext>
            </a:extLst>
          </p:cNvPr>
          <p:cNvSpPr>
            <a:spLocks noGrp="1" noChangeArrowheads="1"/>
          </p:cNvSpPr>
          <p:nvPr>
            <p:ph type="title"/>
          </p:nvPr>
        </p:nvSpPr>
        <p:spPr/>
        <p:txBody>
          <a:bodyPr/>
          <a:lstStyle/>
          <a:p>
            <a:r>
              <a:rPr lang="en-US" altLang="en-US"/>
              <a:t>Inverse Time Overcurrent Relay</a:t>
            </a:r>
          </a:p>
        </p:txBody>
      </p:sp>
      <p:sp>
        <p:nvSpPr>
          <p:cNvPr id="218115" name="Rectangle 3">
            <a:extLst>
              <a:ext uri="{FF2B5EF4-FFF2-40B4-BE49-F238E27FC236}">
                <a16:creationId xmlns:a16="http://schemas.microsoft.com/office/drawing/2014/main" id="{A6889F67-DD7F-8D2E-9F03-0AD8C1EA5AB4}"/>
              </a:ext>
            </a:extLst>
          </p:cNvPr>
          <p:cNvSpPr>
            <a:spLocks noGrp="1" noChangeArrowheads="1"/>
          </p:cNvSpPr>
          <p:nvPr>
            <p:ph type="body" idx="1"/>
          </p:nvPr>
        </p:nvSpPr>
        <p:spPr>
          <a:xfrm>
            <a:off x="2209800" y="1447800"/>
            <a:ext cx="7772400" cy="1066800"/>
          </a:xfrm>
        </p:spPr>
        <p:txBody>
          <a:bodyPr/>
          <a:lstStyle/>
          <a:p>
            <a:pPr lvl="1">
              <a:buFont typeface="Monotype Sorts" pitchFamily="2" charset="2"/>
              <a:buNone/>
            </a:pPr>
            <a:r>
              <a:rPr lang="en-US" altLang="en-US"/>
              <a:t>	Any of these characteristics can be expressed in the form of  </a:t>
            </a:r>
          </a:p>
        </p:txBody>
      </p:sp>
      <p:graphicFrame>
        <p:nvGraphicFramePr>
          <p:cNvPr id="218116" name="Object 4">
            <a:extLst>
              <a:ext uri="{FF2B5EF4-FFF2-40B4-BE49-F238E27FC236}">
                <a16:creationId xmlns:a16="http://schemas.microsoft.com/office/drawing/2014/main" id="{00DD67AE-01F4-962D-D047-C1ED4AE69705}"/>
              </a:ext>
            </a:extLst>
          </p:cNvPr>
          <p:cNvGraphicFramePr>
            <a:graphicFrameLocks noChangeAspect="1"/>
          </p:cNvGraphicFramePr>
          <p:nvPr/>
        </p:nvGraphicFramePr>
        <p:xfrm>
          <a:off x="3657600" y="2514600"/>
          <a:ext cx="2286000" cy="1174750"/>
        </p:xfrm>
        <a:graphic>
          <a:graphicData uri="http://schemas.openxmlformats.org/presentationml/2006/ole">
            <mc:AlternateContent xmlns:mc="http://schemas.openxmlformats.org/markup-compatibility/2006">
              <mc:Choice xmlns:v="urn:schemas-microsoft-com:vml" Requires="v">
                <p:oleObj name="Equation" r:id="rId2" imgW="939600" imgH="482400" progId="Equation.3">
                  <p:embed/>
                </p:oleObj>
              </mc:Choice>
              <mc:Fallback>
                <p:oleObj name="Equation" r:id="rId2" imgW="939600" imgH="482400" progId="Equation.3">
                  <p:embed/>
                  <p:pic>
                    <p:nvPicPr>
                      <p:cNvPr id="218116" name="Object 4">
                        <a:extLst>
                          <a:ext uri="{FF2B5EF4-FFF2-40B4-BE49-F238E27FC236}">
                            <a16:creationId xmlns:a16="http://schemas.microsoft.com/office/drawing/2014/main" id="{00DD67AE-01F4-962D-D047-C1ED4AE6970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7600" y="2514600"/>
                        <a:ext cx="2286000" cy="1174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18117" name="Object 5">
            <a:extLst>
              <a:ext uri="{FF2B5EF4-FFF2-40B4-BE49-F238E27FC236}">
                <a16:creationId xmlns:a16="http://schemas.microsoft.com/office/drawing/2014/main" id="{C16FEBD2-B3AC-D894-33B2-DC4282D7A13B}"/>
              </a:ext>
            </a:extLst>
          </p:cNvPr>
          <p:cNvGraphicFramePr>
            <a:graphicFrameLocks noChangeAspect="1"/>
          </p:cNvGraphicFramePr>
          <p:nvPr/>
        </p:nvGraphicFramePr>
        <p:xfrm>
          <a:off x="3733800" y="4648200"/>
          <a:ext cx="2133600" cy="693738"/>
        </p:xfrm>
        <a:graphic>
          <a:graphicData uri="http://schemas.openxmlformats.org/presentationml/2006/ole">
            <mc:AlternateContent xmlns:mc="http://schemas.openxmlformats.org/markup-compatibility/2006">
              <mc:Choice xmlns:v="urn:schemas-microsoft-com:vml" Requires="v">
                <p:oleObj name="Equation" r:id="rId4" imgW="863280" imgH="279360" progId="Equation.3">
                  <p:embed/>
                </p:oleObj>
              </mc:Choice>
              <mc:Fallback>
                <p:oleObj name="Equation" r:id="rId4" imgW="863280" imgH="279360" progId="Equation.3">
                  <p:embed/>
                  <p:pic>
                    <p:nvPicPr>
                      <p:cNvPr id="218117" name="Object 5">
                        <a:extLst>
                          <a:ext uri="{FF2B5EF4-FFF2-40B4-BE49-F238E27FC236}">
                            <a16:creationId xmlns:a16="http://schemas.microsoft.com/office/drawing/2014/main" id="{C16FEBD2-B3AC-D894-33B2-DC4282D7A13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33800" y="4648200"/>
                        <a:ext cx="2133600" cy="6937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18118" name="Rectangle 6">
            <a:extLst>
              <a:ext uri="{FF2B5EF4-FFF2-40B4-BE49-F238E27FC236}">
                <a16:creationId xmlns:a16="http://schemas.microsoft.com/office/drawing/2014/main" id="{6A98A04E-3781-401C-8ED0-8FC1608329F0}"/>
              </a:ext>
            </a:extLst>
          </p:cNvPr>
          <p:cNvSpPr>
            <a:spLocks noChangeArrowheads="1"/>
          </p:cNvSpPr>
          <p:nvPr/>
        </p:nvSpPr>
        <p:spPr bwMode="auto">
          <a:xfrm>
            <a:off x="2286000" y="3886200"/>
            <a:ext cx="77724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lvl1pPr marL="342900" indent="-342900">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lvl="1" eaLnBrk="0" fontAlgn="base" hangingPunct="0">
              <a:spcBef>
                <a:spcPct val="20000"/>
              </a:spcBef>
              <a:spcAft>
                <a:spcPct val="0"/>
              </a:spcAft>
              <a:buClr>
                <a:srgbClr val="CC3300"/>
              </a:buClr>
              <a:buSzPct val="75000"/>
            </a:pPr>
            <a:r>
              <a:rPr lang="en-US" altLang="en-US" sz="2800" b="1">
                <a:solidFill>
                  <a:srgbClr val="CC3300"/>
                </a:solidFill>
                <a:latin typeface="Arial" panose="020B0604020202020204" pitchFamily="34" charset="0"/>
              </a:rPr>
              <a:t>	</a:t>
            </a:r>
            <a:r>
              <a:rPr lang="en-US" altLang="en-US" sz="2800">
                <a:solidFill>
                  <a:srgbClr val="CC3300"/>
                </a:solidFill>
                <a:latin typeface="Arial" panose="020B0604020202020204" pitchFamily="34" charset="0"/>
              </a:rPr>
              <a:t>Implement time delay by</a:t>
            </a:r>
            <a:r>
              <a:rPr lang="en-US" altLang="en-US" sz="2800" b="1">
                <a:solidFill>
                  <a:srgbClr val="CC3300"/>
                </a:solidFill>
                <a:latin typeface="Arial" panose="020B0604020202020204" pitchFamily="34" charset="0"/>
              </a:rPr>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18115"/>
                                        </p:tgtEl>
                                        <p:attrNameLst>
                                          <p:attrName>style.visibility</p:attrName>
                                        </p:attrNameLst>
                                      </p:cBhvr>
                                      <p:to>
                                        <p:strVal val="visible"/>
                                      </p:to>
                                    </p:set>
                                    <p:animEffect transition="in" filter="dissolve">
                                      <p:cBhvr>
                                        <p:cTn id="7" dur="500"/>
                                        <p:tgtEl>
                                          <p:spTgt spid="21811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218116"/>
                                        </p:tgtEl>
                                        <p:attrNameLst>
                                          <p:attrName>style.visibility</p:attrName>
                                        </p:attrNameLst>
                                      </p:cBhvr>
                                      <p:to>
                                        <p:strVal val="visible"/>
                                      </p:to>
                                    </p:set>
                                    <p:animEffect transition="in" filter="dissolve">
                                      <p:cBhvr>
                                        <p:cTn id="12" dur="500"/>
                                        <p:tgtEl>
                                          <p:spTgt spid="21811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nodeType="clickEffect">
                                  <p:stCondLst>
                                    <p:cond delay="0"/>
                                  </p:stCondLst>
                                  <p:childTnLst>
                                    <p:set>
                                      <p:cBhvr>
                                        <p:cTn id="16" dur="1" fill="hold">
                                          <p:stCondLst>
                                            <p:cond delay="0"/>
                                          </p:stCondLst>
                                        </p:cTn>
                                        <p:tgtEl>
                                          <p:spTgt spid="218118"/>
                                        </p:tgtEl>
                                        <p:attrNameLst>
                                          <p:attrName>style.visibility</p:attrName>
                                        </p:attrNameLst>
                                      </p:cBhvr>
                                      <p:to>
                                        <p:strVal val="visible"/>
                                      </p:to>
                                    </p:set>
                                    <p:animEffect transition="in" filter="dissolve">
                                      <p:cBhvr>
                                        <p:cTn id="17" dur="500"/>
                                        <p:tgtEl>
                                          <p:spTgt spid="218118"/>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nodeType="clickEffect">
                                  <p:stCondLst>
                                    <p:cond delay="0"/>
                                  </p:stCondLst>
                                  <p:childTnLst>
                                    <p:set>
                                      <p:cBhvr>
                                        <p:cTn id="21" dur="1" fill="hold">
                                          <p:stCondLst>
                                            <p:cond delay="0"/>
                                          </p:stCondLst>
                                        </p:cTn>
                                        <p:tgtEl>
                                          <p:spTgt spid="218117"/>
                                        </p:tgtEl>
                                        <p:attrNameLst>
                                          <p:attrName>style.visibility</p:attrName>
                                        </p:attrNameLst>
                                      </p:cBhvr>
                                      <p:to>
                                        <p:strVal val="visible"/>
                                      </p:to>
                                    </p:set>
                                    <p:animEffect transition="in" filter="dissolve">
                                      <p:cBhvr>
                                        <p:cTn id="22" dur="500"/>
                                        <p:tgtEl>
                                          <p:spTgt spid="2181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0162" name="Rectangle 2">
            <a:extLst>
              <a:ext uri="{FF2B5EF4-FFF2-40B4-BE49-F238E27FC236}">
                <a16:creationId xmlns:a16="http://schemas.microsoft.com/office/drawing/2014/main" id="{600A00BF-65F7-2651-E18F-14F161F114B1}"/>
              </a:ext>
            </a:extLst>
          </p:cNvPr>
          <p:cNvSpPr>
            <a:spLocks noGrp="1" noChangeArrowheads="1"/>
          </p:cNvSpPr>
          <p:nvPr>
            <p:ph type="title"/>
          </p:nvPr>
        </p:nvSpPr>
        <p:spPr/>
        <p:txBody>
          <a:bodyPr/>
          <a:lstStyle/>
          <a:p>
            <a:r>
              <a:rPr lang="en-US" altLang="en-US"/>
              <a:t>Inverse Time Overcurrent Relay</a:t>
            </a:r>
          </a:p>
        </p:txBody>
      </p:sp>
      <p:sp>
        <p:nvSpPr>
          <p:cNvPr id="220163" name="Rectangle 3">
            <a:extLst>
              <a:ext uri="{FF2B5EF4-FFF2-40B4-BE49-F238E27FC236}">
                <a16:creationId xmlns:a16="http://schemas.microsoft.com/office/drawing/2014/main" id="{161B8DDB-999C-269B-6882-8A91CE89207B}"/>
              </a:ext>
            </a:extLst>
          </p:cNvPr>
          <p:cNvSpPr>
            <a:spLocks noGrp="1" noChangeArrowheads="1"/>
          </p:cNvSpPr>
          <p:nvPr>
            <p:ph type="body" idx="1"/>
          </p:nvPr>
        </p:nvSpPr>
        <p:spPr>
          <a:xfrm>
            <a:off x="2209800" y="1447800"/>
            <a:ext cx="7772400" cy="1066800"/>
          </a:xfrm>
        </p:spPr>
        <p:txBody>
          <a:bodyPr/>
          <a:lstStyle/>
          <a:p>
            <a:pPr lvl="1">
              <a:buFont typeface="Monotype Sorts" pitchFamily="2" charset="2"/>
              <a:buNone/>
            </a:pPr>
            <a:r>
              <a:rPr lang="en-US" altLang="en-US"/>
              <a:t>	Numerical model of an inverse time overcurrent relay</a:t>
            </a:r>
            <a:endParaRPr lang="en-US" altLang="en-US" sz="2400"/>
          </a:p>
        </p:txBody>
      </p:sp>
      <p:graphicFrame>
        <p:nvGraphicFramePr>
          <p:cNvPr id="220164" name="Object 4">
            <a:extLst>
              <a:ext uri="{FF2B5EF4-FFF2-40B4-BE49-F238E27FC236}">
                <a16:creationId xmlns:a16="http://schemas.microsoft.com/office/drawing/2014/main" id="{E1713645-8C1D-C19E-9BDA-77A660CE3463}"/>
              </a:ext>
            </a:extLst>
          </p:cNvPr>
          <p:cNvGraphicFramePr>
            <a:graphicFrameLocks noChangeAspect="1"/>
          </p:cNvGraphicFramePr>
          <p:nvPr/>
        </p:nvGraphicFramePr>
        <p:xfrm>
          <a:off x="4038600" y="2590800"/>
          <a:ext cx="1524000" cy="996950"/>
        </p:xfrm>
        <a:graphic>
          <a:graphicData uri="http://schemas.openxmlformats.org/presentationml/2006/ole">
            <mc:AlternateContent xmlns:mc="http://schemas.openxmlformats.org/markup-compatibility/2006">
              <mc:Choice xmlns:v="urn:schemas-microsoft-com:vml" Requires="v">
                <p:oleObj name="Equation" r:id="rId2" imgW="698400" imgH="457200" progId="Equation.DSMT4">
                  <p:embed/>
                </p:oleObj>
              </mc:Choice>
              <mc:Fallback>
                <p:oleObj name="Equation" r:id="rId2" imgW="698400" imgH="457200" progId="Equation.DSMT4">
                  <p:embed/>
                  <p:pic>
                    <p:nvPicPr>
                      <p:cNvPr id="220164" name="Object 4">
                        <a:extLst>
                          <a:ext uri="{FF2B5EF4-FFF2-40B4-BE49-F238E27FC236}">
                            <a16:creationId xmlns:a16="http://schemas.microsoft.com/office/drawing/2014/main" id="{E1713645-8C1D-C19E-9BDA-77A660CE346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8600" y="2590800"/>
                        <a:ext cx="1524000" cy="996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20165" name="Object 5">
            <a:extLst>
              <a:ext uri="{FF2B5EF4-FFF2-40B4-BE49-F238E27FC236}">
                <a16:creationId xmlns:a16="http://schemas.microsoft.com/office/drawing/2014/main" id="{7C3E3A49-4349-6DA0-0E66-F018AC78077F}"/>
              </a:ext>
            </a:extLst>
          </p:cNvPr>
          <p:cNvGraphicFramePr>
            <a:graphicFrameLocks noChangeAspect="1"/>
          </p:cNvGraphicFramePr>
          <p:nvPr/>
        </p:nvGraphicFramePr>
        <p:xfrm>
          <a:off x="3810000" y="4876801"/>
          <a:ext cx="1447800" cy="879475"/>
        </p:xfrm>
        <a:graphic>
          <a:graphicData uri="http://schemas.openxmlformats.org/presentationml/2006/ole">
            <mc:AlternateContent xmlns:mc="http://schemas.openxmlformats.org/markup-compatibility/2006">
              <mc:Choice xmlns:v="urn:schemas-microsoft-com:vml" Requires="v">
                <p:oleObj name="Equation" r:id="rId4" imgW="711000" imgH="431640" progId="Equation.DSMT4">
                  <p:embed/>
                </p:oleObj>
              </mc:Choice>
              <mc:Fallback>
                <p:oleObj name="Equation" r:id="rId4" imgW="711000" imgH="431640" progId="Equation.DSMT4">
                  <p:embed/>
                  <p:pic>
                    <p:nvPicPr>
                      <p:cNvPr id="220165" name="Object 5">
                        <a:extLst>
                          <a:ext uri="{FF2B5EF4-FFF2-40B4-BE49-F238E27FC236}">
                            <a16:creationId xmlns:a16="http://schemas.microsoft.com/office/drawing/2014/main" id="{7C3E3A49-4349-6DA0-0E66-F018AC78077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00" y="4876801"/>
                        <a:ext cx="1447800" cy="879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20166" name="Object 6">
            <a:extLst>
              <a:ext uri="{FF2B5EF4-FFF2-40B4-BE49-F238E27FC236}">
                <a16:creationId xmlns:a16="http://schemas.microsoft.com/office/drawing/2014/main" id="{2485B5F6-FDF2-0684-8B34-568697431494}"/>
              </a:ext>
            </a:extLst>
          </p:cNvPr>
          <p:cNvGraphicFramePr>
            <a:graphicFrameLocks noChangeAspect="1"/>
          </p:cNvGraphicFramePr>
          <p:nvPr/>
        </p:nvGraphicFramePr>
        <p:xfrm>
          <a:off x="4114800" y="3962400"/>
          <a:ext cx="990600" cy="495300"/>
        </p:xfrm>
        <a:graphic>
          <a:graphicData uri="http://schemas.openxmlformats.org/presentationml/2006/ole">
            <mc:AlternateContent xmlns:mc="http://schemas.openxmlformats.org/markup-compatibility/2006">
              <mc:Choice xmlns:v="urn:schemas-microsoft-com:vml" Requires="v">
                <p:oleObj name="Equation" r:id="rId6" imgW="457200" imgH="228600" progId="Equation.DSMT4">
                  <p:embed/>
                </p:oleObj>
              </mc:Choice>
              <mc:Fallback>
                <p:oleObj name="Equation" r:id="rId6" imgW="457200" imgH="228600" progId="Equation.DSMT4">
                  <p:embed/>
                  <p:pic>
                    <p:nvPicPr>
                      <p:cNvPr id="220166" name="Object 6">
                        <a:extLst>
                          <a:ext uri="{FF2B5EF4-FFF2-40B4-BE49-F238E27FC236}">
                            <a16:creationId xmlns:a16="http://schemas.microsoft.com/office/drawing/2014/main" id="{2485B5F6-FDF2-0684-8B34-56869743149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14800" y="3962400"/>
                        <a:ext cx="990600"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20167" name="Rectangle 7">
            <a:extLst>
              <a:ext uri="{FF2B5EF4-FFF2-40B4-BE49-F238E27FC236}">
                <a16:creationId xmlns:a16="http://schemas.microsoft.com/office/drawing/2014/main" id="{014DB57D-C833-CD09-0680-A1C6E03B3F9E}"/>
              </a:ext>
            </a:extLst>
          </p:cNvPr>
          <p:cNvSpPr>
            <a:spLocks noChangeArrowheads="1"/>
          </p:cNvSpPr>
          <p:nvPr/>
        </p:nvSpPr>
        <p:spPr bwMode="auto">
          <a:xfrm>
            <a:off x="2362200" y="3962400"/>
            <a:ext cx="77724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lvl1pPr marL="342900" indent="-342900">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lvl="1" eaLnBrk="0" fontAlgn="base" hangingPunct="0">
              <a:spcBef>
                <a:spcPct val="20000"/>
              </a:spcBef>
              <a:spcAft>
                <a:spcPct val="0"/>
              </a:spcAft>
              <a:buClr>
                <a:srgbClr val="CC3300"/>
              </a:buClr>
              <a:buSzPct val="75000"/>
            </a:pPr>
            <a:r>
              <a:rPr lang="en-US" altLang="en-US" sz="2800" b="1">
                <a:solidFill>
                  <a:srgbClr val="CC3300"/>
                </a:solidFill>
                <a:latin typeface="Arial" panose="020B0604020202020204" pitchFamily="34" charset="0"/>
              </a:rPr>
              <a:t>					for I </a:t>
            </a:r>
            <a:r>
              <a:rPr lang="en-US" altLang="en-US" sz="2800" b="1">
                <a:solidFill>
                  <a:srgbClr val="CC3300"/>
                </a:solidFill>
                <a:latin typeface="Arial" panose="020B0604020202020204" pitchFamily="34" charset="0"/>
                <a:sym typeface="Symbol" panose="05050102010706020507" pitchFamily="18" charset="2"/>
              </a:rPr>
              <a:t></a:t>
            </a:r>
            <a:r>
              <a:rPr lang="en-US" altLang="en-US" sz="2800" b="1">
                <a:solidFill>
                  <a:srgbClr val="CC3300"/>
                </a:solidFill>
                <a:latin typeface="Arial" panose="020B0604020202020204" pitchFamily="34" charset="0"/>
              </a:rPr>
              <a:t> Pickup value</a:t>
            </a:r>
          </a:p>
        </p:txBody>
      </p:sp>
      <p:sp>
        <p:nvSpPr>
          <p:cNvPr id="220168" name="Rectangle 8">
            <a:extLst>
              <a:ext uri="{FF2B5EF4-FFF2-40B4-BE49-F238E27FC236}">
                <a16:creationId xmlns:a16="http://schemas.microsoft.com/office/drawing/2014/main" id="{E0EAA68B-9A27-EAF6-5E3B-DC089B4D2426}"/>
              </a:ext>
            </a:extLst>
          </p:cNvPr>
          <p:cNvSpPr>
            <a:spLocks noChangeArrowheads="1"/>
          </p:cNvSpPr>
          <p:nvPr/>
        </p:nvSpPr>
        <p:spPr bwMode="auto">
          <a:xfrm>
            <a:off x="2362200" y="4953000"/>
            <a:ext cx="77724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lvl1pPr marL="342900" indent="-342900">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lvl="1" eaLnBrk="0" fontAlgn="base" hangingPunct="0">
              <a:spcBef>
                <a:spcPct val="20000"/>
              </a:spcBef>
              <a:spcAft>
                <a:spcPct val="0"/>
              </a:spcAft>
              <a:buClr>
                <a:srgbClr val="CC3300"/>
              </a:buClr>
              <a:buSzPct val="75000"/>
            </a:pPr>
            <a:r>
              <a:rPr lang="en-US" altLang="en-US" sz="2800" b="1">
                <a:solidFill>
                  <a:srgbClr val="CC3300"/>
                </a:solidFill>
                <a:latin typeface="Arial" panose="020B0604020202020204" pitchFamily="34" charset="0"/>
              </a:rPr>
              <a:t>	</a:t>
            </a:r>
            <a:r>
              <a:rPr lang="en-US" altLang="en-US" sz="3200" b="1">
                <a:solidFill>
                  <a:srgbClr val="0000CC"/>
                </a:solidFill>
                <a:latin typeface="Arial" panose="020B0604020202020204" pitchFamily="34" charset="0"/>
              </a:rPr>
              <a:t> 				</a:t>
            </a:r>
            <a:r>
              <a:rPr lang="en-US" altLang="en-US" sz="2800" b="1">
                <a:solidFill>
                  <a:srgbClr val="CC3300"/>
                </a:solidFill>
                <a:latin typeface="Arial" panose="020B0604020202020204" pitchFamily="34" charset="0"/>
              </a:rPr>
              <a:t>for I &gt; Pickup value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20163"/>
                                        </p:tgtEl>
                                        <p:attrNameLst>
                                          <p:attrName>style.visibility</p:attrName>
                                        </p:attrNameLst>
                                      </p:cBhvr>
                                      <p:to>
                                        <p:strVal val="visible"/>
                                      </p:to>
                                    </p:set>
                                    <p:animEffect transition="in" filter="dissolve">
                                      <p:cBhvr>
                                        <p:cTn id="7" dur="500"/>
                                        <p:tgtEl>
                                          <p:spTgt spid="22016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220164"/>
                                        </p:tgtEl>
                                        <p:attrNameLst>
                                          <p:attrName>style.visibility</p:attrName>
                                        </p:attrNameLst>
                                      </p:cBhvr>
                                      <p:to>
                                        <p:strVal val="visible"/>
                                      </p:to>
                                    </p:set>
                                    <p:animEffect transition="in" filter="dissolve">
                                      <p:cBhvr>
                                        <p:cTn id="12" dur="500"/>
                                        <p:tgtEl>
                                          <p:spTgt spid="22016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nodeType="clickEffect">
                                  <p:stCondLst>
                                    <p:cond delay="0"/>
                                  </p:stCondLst>
                                  <p:childTnLst>
                                    <p:set>
                                      <p:cBhvr>
                                        <p:cTn id="16" dur="1" fill="hold">
                                          <p:stCondLst>
                                            <p:cond delay="0"/>
                                          </p:stCondLst>
                                        </p:cTn>
                                        <p:tgtEl>
                                          <p:spTgt spid="220166"/>
                                        </p:tgtEl>
                                        <p:attrNameLst>
                                          <p:attrName>style.visibility</p:attrName>
                                        </p:attrNameLst>
                                      </p:cBhvr>
                                      <p:to>
                                        <p:strVal val="visible"/>
                                      </p:to>
                                    </p:set>
                                    <p:animEffect transition="in" filter="dissolve">
                                      <p:cBhvr>
                                        <p:cTn id="17" dur="500"/>
                                        <p:tgtEl>
                                          <p:spTgt spid="220166"/>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nodeType="clickEffect">
                                  <p:stCondLst>
                                    <p:cond delay="0"/>
                                  </p:stCondLst>
                                  <p:childTnLst>
                                    <p:set>
                                      <p:cBhvr>
                                        <p:cTn id="21" dur="1" fill="hold">
                                          <p:stCondLst>
                                            <p:cond delay="0"/>
                                          </p:stCondLst>
                                        </p:cTn>
                                        <p:tgtEl>
                                          <p:spTgt spid="220167"/>
                                        </p:tgtEl>
                                        <p:attrNameLst>
                                          <p:attrName>style.visibility</p:attrName>
                                        </p:attrNameLst>
                                      </p:cBhvr>
                                      <p:to>
                                        <p:strVal val="visible"/>
                                      </p:to>
                                    </p:set>
                                    <p:animEffect transition="in" filter="dissolve">
                                      <p:cBhvr>
                                        <p:cTn id="22" dur="500"/>
                                        <p:tgtEl>
                                          <p:spTgt spid="220167"/>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nodeType="clickEffect">
                                  <p:stCondLst>
                                    <p:cond delay="0"/>
                                  </p:stCondLst>
                                  <p:childTnLst>
                                    <p:set>
                                      <p:cBhvr>
                                        <p:cTn id="26" dur="1" fill="hold">
                                          <p:stCondLst>
                                            <p:cond delay="0"/>
                                          </p:stCondLst>
                                        </p:cTn>
                                        <p:tgtEl>
                                          <p:spTgt spid="220165"/>
                                        </p:tgtEl>
                                        <p:attrNameLst>
                                          <p:attrName>style.visibility</p:attrName>
                                        </p:attrNameLst>
                                      </p:cBhvr>
                                      <p:to>
                                        <p:strVal val="visible"/>
                                      </p:to>
                                    </p:set>
                                    <p:animEffect transition="in" filter="dissolve">
                                      <p:cBhvr>
                                        <p:cTn id="27" dur="500"/>
                                        <p:tgtEl>
                                          <p:spTgt spid="220165"/>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nodeType="clickEffect">
                                  <p:stCondLst>
                                    <p:cond delay="0"/>
                                  </p:stCondLst>
                                  <p:childTnLst>
                                    <p:set>
                                      <p:cBhvr>
                                        <p:cTn id="31" dur="1" fill="hold">
                                          <p:stCondLst>
                                            <p:cond delay="0"/>
                                          </p:stCondLst>
                                        </p:cTn>
                                        <p:tgtEl>
                                          <p:spTgt spid="220168"/>
                                        </p:tgtEl>
                                        <p:attrNameLst>
                                          <p:attrName>style.visibility</p:attrName>
                                        </p:attrNameLst>
                                      </p:cBhvr>
                                      <p:to>
                                        <p:strVal val="visible"/>
                                      </p:to>
                                    </p:set>
                                    <p:animEffect transition="in" filter="dissolve">
                                      <p:cBhvr>
                                        <p:cTn id="32" dur="500"/>
                                        <p:tgtEl>
                                          <p:spTgt spid="2201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9138" name="Rectangle 2">
            <a:extLst>
              <a:ext uri="{FF2B5EF4-FFF2-40B4-BE49-F238E27FC236}">
                <a16:creationId xmlns:a16="http://schemas.microsoft.com/office/drawing/2014/main" id="{72DE31BD-9A92-D24F-17E0-A337275193A8}"/>
              </a:ext>
            </a:extLst>
          </p:cNvPr>
          <p:cNvSpPr>
            <a:spLocks noGrp="1" noChangeArrowheads="1"/>
          </p:cNvSpPr>
          <p:nvPr>
            <p:ph type="title"/>
          </p:nvPr>
        </p:nvSpPr>
        <p:spPr/>
        <p:txBody>
          <a:bodyPr/>
          <a:lstStyle/>
          <a:p>
            <a:r>
              <a:rPr lang="en-US" altLang="en-US"/>
              <a:t>Admittance Relay</a:t>
            </a:r>
          </a:p>
        </p:txBody>
      </p:sp>
      <p:sp>
        <p:nvSpPr>
          <p:cNvPr id="219139" name="Rectangle 3">
            <a:extLst>
              <a:ext uri="{FF2B5EF4-FFF2-40B4-BE49-F238E27FC236}">
                <a16:creationId xmlns:a16="http://schemas.microsoft.com/office/drawing/2014/main" id="{9981054B-F081-0692-9E6A-54219A194243}"/>
              </a:ext>
            </a:extLst>
          </p:cNvPr>
          <p:cNvSpPr>
            <a:spLocks noGrp="1" noChangeArrowheads="1"/>
          </p:cNvSpPr>
          <p:nvPr>
            <p:ph type="body" idx="1"/>
          </p:nvPr>
        </p:nvSpPr>
        <p:spPr/>
        <p:txBody>
          <a:bodyPr/>
          <a:lstStyle/>
          <a:p>
            <a:r>
              <a:rPr lang="en-US" altLang="en-US"/>
              <a:t>Electromechanical</a:t>
            </a:r>
          </a:p>
          <a:p>
            <a:r>
              <a:rPr lang="en-US" altLang="en-US"/>
              <a:t>Solid-state</a:t>
            </a:r>
          </a:p>
          <a:p>
            <a:r>
              <a:rPr lang="en-US" altLang="en-US"/>
              <a:t>Digital (Numerical)</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19139"/>
                                        </p:tgtEl>
                                        <p:attrNameLst>
                                          <p:attrName>style.visibility</p:attrName>
                                        </p:attrNameLst>
                                      </p:cBhvr>
                                      <p:to>
                                        <p:strVal val="visible"/>
                                      </p:to>
                                    </p:set>
                                    <p:animEffect transition="in" filter="dissolve">
                                      <p:cBhvr>
                                        <p:cTn id="7" dur="500"/>
                                        <p:tgtEl>
                                          <p:spTgt spid="2191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7330" name="Rectangle 2">
            <a:extLst>
              <a:ext uri="{FF2B5EF4-FFF2-40B4-BE49-F238E27FC236}">
                <a16:creationId xmlns:a16="http://schemas.microsoft.com/office/drawing/2014/main" id="{7969E4DB-17AB-A73A-248F-B61C66B0CED0}"/>
              </a:ext>
            </a:extLst>
          </p:cNvPr>
          <p:cNvSpPr>
            <a:spLocks noGrp="1" noChangeArrowheads="1"/>
          </p:cNvSpPr>
          <p:nvPr>
            <p:ph type="title"/>
          </p:nvPr>
        </p:nvSpPr>
        <p:spPr/>
        <p:txBody>
          <a:bodyPr/>
          <a:lstStyle/>
          <a:p>
            <a:r>
              <a:rPr lang="en-US" altLang="en-US"/>
              <a:t>Electromechanical and Solid-State Relays</a:t>
            </a:r>
          </a:p>
        </p:txBody>
      </p:sp>
      <p:sp>
        <p:nvSpPr>
          <p:cNvPr id="227331" name="Rectangle 3">
            <a:extLst>
              <a:ext uri="{FF2B5EF4-FFF2-40B4-BE49-F238E27FC236}">
                <a16:creationId xmlns:a16="http://schemas.microsoft.com/office/drawing/2014/main" id="{9221E8AE-6361-674E-8B0A-1C0A3176EBD1}"/>
              </a:ext>
            </a:extLst>
          </p:cNvPr>
          <p:cNvSpPr>
            <a:spLocks noGrp="1" noChangeArrowheads="1"/>
          </p:cNvSpPr>
          <p:nvPr>
            <p:ph type="body" idx="1"/>
          </p:nvPr>
        </p:nvSpPr>
        <p:spPr>
          <a:xfrm>
            <a:off x="2209800" y="1447800"/>
            <a:ext cx="7772400" cy="762000"/>
          </a:xfrm>
        </p:spPr>
        <p:txBody>
          <a:bodyPr/>
          <a:lstStyle/>
          <a:p>
            <a:r>
              <a:rPr lang="en-US" altLang="en-US"/>
              <a:t>Amplitude comparator</a:t>
            </a:r>
          </a:p>
        </p:txBody>
      </p:sp>
      <p:graphicFrame>
        <p:nvGraphicFramePr>
          <p:cNvPr id="227332" name="Object 4">
            <a:extLst>
              <a:ext uri="{FF2B5EF4-FFF2-40B4-BE49-F238E27FC236}">
                <a16:creationId xmlns:a16="http://schemas.microsoft.com/office/drawing/2014/main" id="{EB2C6F14-C306-59D7-2F71-6E2A5D6A1C42}"/>
              </a:ext>
            </a:extLst>
          </p:cNvPr>
          <p:cNvGraphicFramePr>
            <a:graphicFrameLocks noChangeAspect="1"/>
          </p:cNvGraphicFramePr>
          <p:nvPr/>
        </p:nvGraphicFramePr>
        <p:xfrm>
          <a:off x="3200400" y="2209801"/>
          <a:ext cx="3581400" cy="1031875"/>
        </p:xfrm>
        <a:graphic>
          <a:graphicData uri="http://schemas.openxmlformats.org/presentationml/2006/ole">
            <mc:AlternateContent xmlns:mc="http://schemas.openxmlformats.org/markup-compatibility/2006">
              <mc:Choice xmlns:v="urn:schemas-microsoft-com:vml" Requires="v">
                <p:oleObj name="Equation" r:id="rId2" imgW="1498320" imgH="431640" progId="Equation.3">
                  <p:embed/>
                </p:oleObj>
              </mc:Choice>
              <mc:Fallback>
                <p:oleObj name="Equation" r:id="rId2" imgW="1498320" imgH="431640" progId="Equation.3">
                  <p:embed/>
                  <p:pic>
                    <p:nvPicPr>
                      <p:cNvPr id="227332" name="Object 4">
                        <a:extLst>
                          <a:ext uri="{FF2B5EF4-FFF2-40B4-BE49-F238E27FC236}">
                            <a16:creationId xmlns:a16="http://schemas.microsoft.com/office/drawing/2014/main" id="{EB2C6F14-C306-59D7-2F71-6E2A5D6A1C4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0400" y="2209801"/>
                        <a:ext cx="3581400" cy="1031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27333" name="Object 5">
            <a:extLst>
              <a:ext uri="{FF2B5EF4-FFF2-40B4-BE49-F238E27FC236}">
                <a16:creationId xmlns:a16="http://schemas.microsoft.com/office/drawing/2014/main" id="{6F2A2B71-0585-5795-7B76-2C9AF4198E27}"/>
              </a:ext>
            </a:extLst>
          </p:cNvPr>
          <p:cNvGraphicFramePr>
            <a:graphicFrameLocks noChangeAspect="1"/>
          </p:cNvGraphicFramePr>
          <p:nvPr/>
        </p:nvGraphicFramePr>
        <p:xfrm>
          <a:off x="2743200" y="4191000"/>
          <a:ext cx="4114800" cy="685800"/>
        </p:xfrm>
        <a:graphic>
          <a:graphicData uri="http://schemas.openxmlformats.org/presentationml/2006/ole">
            <mc:AlternateContent xmlns:mc="http://schemas.openxmlformats.org/markup-compatibility/2006">
              <mc:Choice xmlns:v="urn:schemas-microsoft-com:vml" Requires="v">
                <p:oleObj name="Equation" r:id="rId4" imgW="1523880" imgH="253800" progId="Equation.3">
                  <p:embed/>
                </p:oleObj>
              </mc:Choice>
              <mc:Fallback>
                <p:oleObj name="Equation" r:id="rId4" imgW="1523880" imgH="253800" progId="Equation.3">
                  <p:embed/>
                  <p:pic>
                    <p:nvPicPr>
                      <p:cNvPr id="227333" name="Object 5">
                        <a:extLst>
                          <a:ext uri="{FF2B5EF4-FFF2-40B4-BE49-F238E27FC236}">
                            <a16:creationId xmlns:a16="http://schemas.microsoft.com/office/drawing/2014/main" id="{6F2A2B71-0585-5795-7B76-2C9AF4198E2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43200" y="4191000"/>
                        <a:ext cx="41148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27334" name="Object 6">
            <a:extLst>
              <a:ext uri="{FF2B5EF4-FFF2-40B4-BE49-F238E27FC236}">
                <a16:creationId xmlns:a16="http://schemas.microsoft.com/office/drawing/2014/main" id="{ACEFF31E-BEA7-F3BC-7953-E110FE900E44}"/>
              </a:ext>
            </a:extLst>
          </p:cNvPr>
          <p:cNvGraphicFramePr>
            <a:graphicFrameLocks noChangeAspect="1"/>
          </p:cNvGraphicFramePr>
          <p:nvPr/>
        </p:nvGraphicFramePr>
        <p:xfrm>
          <a:off x="2819400" y="5181600"/>
          <a:ext cx="2743200" cy="596900"/>
        </p:xfrm>
        <a:graphic>
          <a:graphicData uri="http://schemas.openxmlformats.org/presentationml/2006/ole">
            <mc:AlternateContent xmlns:mc="http://schemas.openxmlformats.org/markup-compatibility/2006">
              <mc:Choice xmlns:v="urn:schemas-microsoft-com:vml" Requires="v">
                <p:oleObj name="Equation" r:id="rId6" imgW="1054080" imgH="228600" progId="Equation.3">
                  <p:embed/>
                </p:oleObj>
              </mc:Choice>
              <mc:Fallback>
                <p:oleObj name="Equation" r:id="rId6" imgW="1054080" imgH="228600" progId="Equation.3">
                  <p:embed/>
                  <p:pic>
                    <p:nvPicPr>
                      <p:cNvPr id="227334" name="Object 6">
                        <a:extLst>
                          <a:ext uri="{FF2B5EF4-FFF2-40B4-BE49-F238E27FC236}">
                            <a16:creationId xmlns:a16="http://schemas.microsoft.com/office/drawing/2014/main" id="{ACEFF31E-BEA7-F3BC-7953-E110FE900E4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19400" y="5181600"/>
                        <a:ext cx="2743200" cy="596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27335" name="Rectangle 7">
            <a:extLst>
              <a:ext uri="{FF2B5EF4-FFF2-40B4-BE49-F238E27FC236}">
                <a16:creationId xmlns:a16="http://schemas.microsoft.com/office/drawing/2014/main" id="{9A19E67F-DEAF-D5CA-CDB6-59E0FE9B901A}"/>
              </a:ext>
            </a:extLst>
          </p:cNvPr>
          <p:cNvSpPr>
            <a:spLocks noChangeArrowheads="1"/>
          </p:cNvSpPr>
          <p:nvPr/>
        </p:nvSpPr>
        <p:spPr bwMode="auto">
          <a:xfrm>
            <a:off x="2133600" y="3505200"/>
            <a:ext cx="77724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lvl1pPr marL="342900" indent="-342900">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0" fontAlgn="base" hangingPunct="0">
              <a:spcBef>
                <a:spcPct val="20000"/>
              </a:spcBef>
              <a:spcAft>
                <a:spcPct val="0"/>
              </a:spcAft>
              <a:buClr>
                <a:srgbClr val="0000CC"/>
              </a:buClr>
              <a:buSzPct val="75000"/>
              <a:buFont typeface="Monotype Sorts" pitchFamily="2" charset="2"/>
              <a:buChar char="ð"/>
            </a:pPr>
            <a:r>
              <a:rPr lang="en-US" altLang="en-US" sz="3200">
                <a:solidFill>
                  <a:srgbClr val="0000CC"/>
                </a:solidFill>
                <a:latin typeface="Arial" panose="020B0604020202020204" pitchFamily="34" charset="0"/>
              </a:rPr>
              <a:t>Phase comparator</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27331"/>
                                        </p:tgtEl>
                                        <p:attrNameLst>
                                          <p:attrName>style.visibility</p:attrName>
                                        </p:attrNameLst>
                                      </p:cBhvr>
                                      <p:to>
                                        <p:strVal val="visible"/>
                                      </p:to>
                                    </p:set>
                                    <p:animEffect transition="in" filter="dissolve">
                                      <p:cBhvr>
                                        <p:cTn id="7" dur="500"/>
                                        <p:tgtEl>
                                          <p:spTgt spid="22733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227332"/>
                                        </p:tgtEl>
                                        <p:attrNameLst>
                                          <p:attrName>style.visibility</p:attrName>
                                        </p:attrNameLst>
                                      </p:cBhvr>
                                      <p:to>
                                        <p:strVal val="visible"/>
                                      </p:to>
                                    </p:set>
                                    <p:animEffect transition="in" filter="dissolve">
                                      <p:cBhvr>
                                        <p:cTn id="12" dur="500"/>
                                        <p:tgtEl>
                                          <p:spTgt spid="22733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nodeType="clickEffect">
                                  <p:stCondLst>
                                    <p:cond delay="0"/>
                                  </p:stCondLst>
                                  <p:childTnLst>
                                    <p:set>
                                      <p:cBhvr>
                                        <p:cTn id="16" dur="1" fill="hold">
                                          <p:stCondLst>
                                            <p:cond delay="0"/>
                                          </p:stCondLst>
                                        </p:cTn>
                                        <p:tgtEl>
                                          <p:spTgt spid="227335"/>
                                        </p:tgtEl>
                                        <p:attrNameLst>
                                          <p:attrName>style.visibility</p:attrName>
                                        </p:attrNameLst>
                                      </p:cBhvr>
                                      <p:to>
                                        <p:strVal val="visible"/>
                                      </p:to>
                                    </p:set>
                                    <p:animEffect transition="in" filter="dissolve">
                                      <p:cBhvr>
                                        <p:cTn id="17" dur="500"/>
                                        <p:tgtEl>
                                          <p:spTgt spid="227335"/>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nodeType="clickEffect">
                                  <p:stCondLst>
                                    <p:cond delay="0"/>
                                  </p:stCondLst>
                                  <p:childTnLst>
                                    <p:set>
                                      <p:cBhvr>
                                        <p:cTn id="21" dur="1" fill="hold">
                                          <p:stCondLst>
                                            <p:cond delay="0"/>
                                          </p:stCondLst>
                                        </p:cTn>
                                        <p:tgtEl>
                                          <p:spTgt spid="227333"/>
                                        </p:tgtEl>
                                        <p:attrNameLst>
                                          <p:attrName>style.visibility</p:attrName>
                                        </p:attrNameLst>
                                      </p:cBhvr>
                                      <p:to>
                                        <p:strVal val="visible"/>
                                      </p:to>
                                    </p:set>
                                    <p:animEffect transition="in" filter="dissolve">
                                      <p:cBhvr>
                                        <p:cTn id="22" dur="500"/>
                                        <p:tgtEl>
                                          <p:spTgt spid="227333"/>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nodeType="clickEffect">
                                  <p:stCondLst>
                                    <p:cond delay="0"/>
                                  </p:stCondLst>
                                  <p:childTnLst>
                                    <p:set>
                                      <p:cBhvr>
                                        <p:cTn id="26" dur="1" fill="hold">
                                          <p:stCondLst>
                                            <p:cond delay="0"/>
                                          </p:stCondLst>
                                        </p:cTn>
                                        <p:tgtEl>
                                          <p:spTgt spid="227334"/>
                                        </p:tgtEl>
                                        <p:attrNameLst>
                                          <p:attrName>style.visibility</p:attrName>
                                        </p:attrNameLst>
                                      </p:cBhvr>
                                      <p:to>
                                        <p:strVal val="visible"/>
                                      </p:to>
                                    </p:set>
                                    <p:animEffect transition="in" filter="dissolve">
                                      <p:cBhvr>
                                        <p:cTn id="27" dur="500"/>
                                        <p:tgtEl>
                                          <p:spTgt spid="2273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8354" name="Rectangle 1026">
            <a:extLst>
              <a:ext uri="{FF2B5EF4-FFF2-40B4-BE49-F238E27FC236}">
                <a16:creationId xmlns:a16="http://schemas.microsoft.com/office/drawing/2014/main" id="{C0173E06-9978-1D1E-0C6C-08CE3FFFC718}"/>
              </a:ext>
            </a:extLst>
          </p:cNvPr>
          <p:cNvSpPr>
            <a:spLocks noGrp="1" noChangeArrowheads="1"/>
          </p:cNvSpPr>
          <p:nvPr>
            <p:ph type="title"/>
          </p:nvPr>
        </p:nvSpPr>
        <p:spPr/>
        <p:txBody>
          <a:bodyPr/>
          <a:lstStyle/>
          <a:p>
            <a:r>
              <a:rPr lang="en-US" altLang="en-US"/>
              <a:t>EM &amp; Solid-State Relays</a:t>
            </a:r>
          </a:p>
        </p:txBody>
      </p:sp>
      <p:sp>
        <p:nvSpPr>
          <p:cNvPr id="228355" name="Rectangle 1027">
            <a:extLst>
              <a:ext uri="{FF2B5EF4-FFF2-40B4-BE49-F238E27FC236}">
                <a16:creationId xmlns:a16="http://schemas.microsoft.com/office/drawing/2014/main" id="{2E859878-D576-433B-58AF-CBC0E9B91482}"/>
              </a:ext>
            </a:extLst>
          </p:cNvPr>
          <p:cNvSpPr>
            <a:spLocks noGrp="1" noChangeArrowheads="1"/>
          </p:cNvSpPr>
          <p:nvPr>
            <p:ph type="body" idx="1"/>
          </p:nvPr>
        </p:nvSpPr>
        <p:spPr/>
        <p:txBody>
          <a:bodyPr/>
          <a:lstStyle/>
          <a:p>
            <a:r>
              <a:rPr lang="en-US" altLang="en-US"/>
              <a:t>Issues</a:t>
            </a:r>
          </a:p>
          <a:p>
            <a:pPr lvl="1"/>
            <a:r>
              <a:rPr lang="en-US" altLang="en-US"/>
              <a:t>Phase shifting</a:t>
            </a:r>
          </a:p>
          <a:p>
            <a:pPr lvl="1"/>
            <a:r>
              <a:rPr lang="en-US" altLang="en-US"/>
              <a:t>Induction motor (EM)</a:t>
            </a:r>
          </a:p>
          <a:p>
            <a:pPr lvl="1"/>
            <a:r>
              <a:rPr lang="en-US" altLang="en-US"/>
              <a:t>Phase difference measurements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28355"/>
                                        </p:tgtEl>
                                        <p:attrNameLst>
                                          <p:attrName>style.visibility</p:attrName>
                                        </p:attrNameLst>
                                      </p:cBhvr>
                                      <p:to>
                                        <p:strVal val="visible"/>
                                      </p:to>
                                    </p:set>
                                    <p:animEffect transition="in" filter="dissolve">
                                      <p:cBhvr>
                                        <p:cTn id="7" dur="500"/>
                                        <p:tgtEl>
                                          <p:spTgt spid="2283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9378" name="Rectangle 2">
            <a:extLst>
              <a:ext uri="{FF2B5EF4-FFF2-40B4-BE49-F238E27FC236}">
                <a16:creationId xmlns:a16="http://schemas.microsoft.com/office/drawing/2014/main" id="{62FEA024-C633-3736-629E-5701113EA885}"/>
              </a:ext>
            </a:extLst>
          </p:cNvPr>
          <p:cNvSpPr>
            <a:spLocks noGrp="1" noChangeArrowheads="1"/>
          </p:cNvSpPr>
          <p:nvPr>
            <p:ph type="title"/>
          </p:nvPr>
        </p:nvSpPr>
        <p:spPr/>
        <p:txBody>
          <a:bodyPr/>
          <a:lstStyle/>
          <a:p>
            <a:r>
              <a:rPr lang="en-US" altLang="en-US"/>
              <a:t>Phase Shifting</a:t>
            </a:r>
          </a:p>
        </p:txBody>
      </p:sp>
      <p:sp>
        <p:nvSpPr>
          <p:cNvPr id="229381" name="Rectangle 5">
            <a:extLst>
              <a:ext uri="{FF2B5EF4-FFF2-40B4-BE49-F238E27FC236}">
                <a16:creationId xmlns:a16="http://schemas.microsoft.com/office/drawing/2014/main" id="{3C79FA34-A709-0331-7A8C-417C39C519E2}"/>
              </a:ext>
            </a:extLst>
          </p:cNvPr>
          <p:cNvSpPr>
            <a:spLocks noGrp="1" noChangeArrowheads="1"/>
          </p:cNvSpPr>
          <p:nvPr>
            <p:ph type="body" idx="1"/>
          </p:nvPr>
        </p:nvSpPr>
        <p:spPr/>
        <p:txBody>
          <a:bodyPr/>
          <a:lstStyle/>
          <a:p>
            <a:r>
              <a:rPr lang="en-US" altLang="en-US"/>
              <a:t>Use RL circuit to obtain IZ</a:t>
            </a:r>
            <a:r>
              <a:rPr lang="en-US" altLang="en-US" baseline="-25000"/>
              <a:t>R </a:t>
            </a:r>
            <a:r>
              <a:rPr lang="en-US" altLang="en-US"/>
              <a:t>EM relays</a:t>
            </a:r>
          </a:p>
        </p:txBody>
      </p:sp>
      <p:graphicFrame>
        <p:nvGraphicFramePr>
          <p:cNvPr id="229382" name="Object 6">
            <a:extLst>
              <a:ext uri="{FF2B5EF4-FFF2-40B4-BE49-F238E27FC236}">
                <a16:creationId xmlns:a16="http://schemas.microsoft.com/office/drawing/2014/main" id="{DBD468F3-9D78-6118-A0C8-94EF833F6C62}"/>
              </a:ext>
            </a:extLst>
          </p:cNvPr>
          <p:cNvGraphicFramePr>
            <a:graphicFrameLocks noChangeAspect="1"/>
          </p:cNvGraphicFramePr>
          <p:nvPr/>
        </p:nvGraphicFramePr>
        <p:xfrm>
          <a:off x="2895600" y="2514600"/>
          <a:ext cx="5181600" cy="2420938"/>
        </p:xfrm>
        <a:graphic>
          <a:graphicData uri="http://schemas.openxmlformats.org/presentationml/2006/ole">
            <mc:AlternateContent xmlns:mc="http://schemas.openxmlformats.org/markup-compatibility/2006">
              <mc:Choice xmlns:v="urn:schemas-microsoft-com:vml" Requires="v">
                <p:oleObj name="VISIO" r:id="rId2" imgW="2301120" imgH="1074960" progId="Visio.Drawing.4">
                  <p:embed/>
                </p:oleObj>
              </mc:Choice>
              <mc:Fallback>
                <p:oleObj name="VISIO" r:id="rId2" imgW="2301120" imgH="1074960" progId="Visio.Drawing.4">
                  <p:embed/>
                  <p:pic>
                    <p:nvPicPr>
                      <p:cNvPr id="229382" name="Object 6">
                        <a:extLst>
                          <a:ext uri="{FF2B5EF4-FFF2-40B4-BE49-F238E27FC236}">
                            <a16:creationId xmlns:a16="http://schemas.microsoft.com/office/drawing/2014/main" id="{DBD468F3-9D78-6118-A0C8-94EF833F6C6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5600" y="2514600"/>
                        <a:ext cx="5181600" cy="2420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29381"/>
                                        </p:tgtEl>
                                        <p:attrNameLst>
                                          <p:attrName>style.visibility</p:attrName>
                                        </p:attrNameLst>
                                      </p:cBhvr>
                                      <p:to>
                                        <p:strVal val="visible"/>
                                      </p:to>
                                    </p:set>
                                    <p:animEffect transition="in" filter="dissolve">
                                      <p:cBhvr>
                                        <p:cTn id="7" dur="500"/>
                                        <p:tgtEl>
                                          <p:spTgt spid="22938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229382"/>
                                        </p:tgtEl>
                                        <p:attrNameLst>
                                          <p:attrName>style.visibility</p:attrName>
                                        </p:attrNameLst>
                                      </p:cBhvr>
                                      <p:to>
                                        <p:strVal val="visible"/>
                                      </p:to>
                                    </p:set>
                                    <p:animEffect transition="in" filter="dissolve">
                                      <p:cBhvr>
                                        <p:cTn id="12" dur="500"/>
                                        <p:tgtEl>
                                          <p:spTgt spid="2293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0402" name="Rectangle 2">
            <a:extLst>
              <a:ext uri="{FF2B5EF4-FFF2-40B4-BE49-F238E27FC236}">
                <a16:creationId xmlns:a16="http://schemas.microsoft.com/office/drawing/2014/main" id="{C54EF5AA-8D13-8EA3-AFC3-74D9393E37FB}"/>
              </a:ext>
            </a:extLst>
          </p:cNvPr>
          <p:cNvSpPr>
            <a:spLocks noGrp="1" noChangeArrowheads="1"/>
          </p:cNvSpPr>
          <p:nvPr>
            <p:ph type="title"/>
          </p:nvPr>
        </p:nvSpPr>
        <p:spPr/>
        <p:txBody>
          <a:bodyPr/>
          <a:lstStyle/>
          <a:p>
            <a:r>
              <a:rPr lang="en-US" altLang="en-US"/>
              <a:t>Phase Shifting</a:t>
            </a:r>
          </a:p>
        </p:txBody>
      </p:sp>
      <p:sp>
        <p:nvSpPr>
          <p:cNvPr id="230403" name="Rectangle 3">
            <a:extLst>
              <a:ext uri="{FF2B5EF4-FFF2-40B4-BE49-F238E27FC236}">
                <a16:creationId xmlns:a16="http://schemas.microsoft.com/office/drawing/2014/main" id="{B6D30945-EDBC-CFD6-D735-57F504707301}"/>
              </a:ext>
            </a:extLst>
          </p:cNvPr>
          <p:cNvSpPr>
            <a:spLocks noGrp="1" noChangeArrowheads="1"/>
          </p:cNvSpPr>
          <p:nvPr>
            <p:ph type="body" idx="1"/>
          </p:nvPr>
        </p:nvSpPr>
        <p:spPr/>
        <p:txBody>
          <a:bodyPr/>
          <a:lstStyle/>
          <a:p>
            <a:r>
              <a:rPr lang="en-US" altLang="en-US"/>
              <a:t>Phase shifting in solid-state relays</a:t>
            </a:r>
          </a:p>
        </p:txBody>
      </p:sp>
      <p:graphicFrame>
        <p:nvGraphicFramePr>
          <p:cNvPr id="230404" name="Object 4">
            <a:extLst>
              <a:ext uri="{FF2B5EF4-FFF2-40B4-BE49-F238E27FC236}">
                <a16:creationId xmlns:a16="http://schemas.microsoft.com/office/drawing/2014/main" id="{EFD3AF31-1018-14CC-B2C2-E488E0DCB933}"/>
              </a:ext>
            </a:extLst>
          </p:cNvPr>
          <p:cNvGraphicFramePr>
            <a:graphicFrameLocks noChangeAspect="1"/>
          </p:cNvGraphicFramePr>
          <p:nvPr/>
        </p:nvGraphicFramePr>
        <p:xfrm>
          <a:off x="2819400" y="2159000"/>
          <a:ext cx="6324600" cy="3683000"/>
        </p:xfrm>
        <a:graphic>
          <a:graphicData uri="http://schemas.openxmlformats.org/presentationml/2006/ole">
            <mc:AlternateContent xmlns:mc="http://schemas.openxmlformats.org/markup-compatibility/2006">
              <mc:Choice xmlns:v="urn:schemas-microsoft-com:vml" Requires="v">
                <p:oleObj name="VISIO" r:id="rId2" imgW="3021840" imgH="1757520" progId="Visio.Drawing.4">
                  <p:embed/>
                </p:oleObj>
              </mc:Choice>
              <mc:Fallback>
                <p:oleObj name="VISIO" r:id="rId2" imgW="3021840" imgH="1757520" progId="Visio.Drawing.4">
                  <p:embed/>
                  <p:pic>
                    <p:nvPicPr>
                      <p:cNvPr id="230404" name="Object 4">
                        <a:extLst>
                          <a:ext uri="{FF2B5EF4-FFF2-40B4-BE49-F238E27FC236}">
                            <a16:creationId xmlns:a16="http://schemas.microsoft.com/office/drawing/2014/main" id="{EFD3AF31-1018-14CC-B2C2-E488E0DCB93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19400" y="2159000"/>
                        <a:ext cx="6324600" cy="368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30403"/>
                                        </p:tgtEl>
                                        <p:attrNameLst>
                                          <p:attrName>style.visibility</p:attrName>
                                        </p:attrNameLst>
                                      </p:cBhvr>
                                      <p:to>
                                        <p:strVal val="visible"/>
                                      </p:to>
                                    </p:set>
                                    <p:animEffect transition="in" filter="dissolve">
                                      <p:cBhvr>
                                        <p:cTn id="7" dur="500"/>
                                        <p:tgtEl>
                                          <p:spTgt spid="23040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230404"/>
                                        </p:tgtEl>
                                        <p:attrNameLst>
                                          <p:attrName>style.visibility</p:attrName>
                                        </p:attrNameLst>
                                      </p:cBhvr>
                                      <p:to>
                                        <p:strVal val="visible"/>
                                      </p:to>
                                    </p:set>
                                    <p:animEffect transition="in" filter="dissolve">
                                      <p:cBhvr>
                                        <p:cTn id="12" dur="500"/>
                                        <p:tgtEl>
                                          <p:spTgt spid="2304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2">
            <a:extLst>
              <a:ext uri="{FF2B5EF4-FFF2-40B4-BE49-F238E27FC236}">
                <a16:creationId xmlns:a16="http://schemas.microsoft.com/office/drawing/2014/main" id="{01C5332F-FDCE-F5CC-0473-0165E70E52BE}"/>
              </a:ext>
            </a:extLst>
          </p:cNvPr>
          <p:cNvSpPr>
            <a:spLocks noGrp="1" noChangeArrowheads="1"/>
          </p:cNvSpPr>
          <p:nvPr>
            <p:ph type="title"/>
          </p:nvPr>
        </p:nvSpPr>
        <p:spPr/>
        <p:txBody>
          <a:bodyPr/>
          <a:lstStyle/>
          <a:p>
            <a:r>
              <a:rPr lang="en-US" altLang="en-US"/>
              <a:t>Phase Comparator</a:t>
            </a:r>
          </a:p>
        </p:txBody>
      </p:sp>
      <p:graphicFrame>
        <p:nvGraphicFramePr>
          <p:cNvPr id="185347" name="Object 3">
            <a:extLst>
              <a:ext uri="{FF2B5EF4-FFF2-40B4-BE49-F238E27FC236}">
                <a16:creationId xmlns:a16="http://schemas.microsoft.com/office/drawing/2014/main" id="{533D0074-EB53-0616-B03C-0433EF1030CF}"/>
              </a:ext>
            </a:extLst>
          </p:cNvPr>
          <p:cNvGraphicFramePr>
            <a:graphicFrameLocks noChangeAspect="1"/>
          </p:cNvGraphicFramePr>
          <p:nvPr/>
        </p:nvGraphicFramePr>
        <p:xfrm>
          <a:off x="2895601" y="1752601"/>
          <a:ext cx="6583363" cy="3814763"/>
        </p:xfrm>
        <a:graphic>
          <a:graphicData uri="http://schemas.openxmlformats.org/presentationml/2006/ole">
            <mc:AlternateContent xmlns:mc="http://schemas.openxmlformats.org/markup-compatibility/2006">
              <mc:Choice xmlns:v="urn:schemas-microsoft-com:vml" Requires="v">
                <p:oleObj name="VISIO" r:id="rId2" imgW="3057480" imgH="1771560" progId="Visio.Drawing.4">
                  <p:embed/>
                </p:oleObj>
              </mc:Choice>
              <mc:Fallback>
                <p:oleObj name="VISIO" r:id="rId2" imgW="3057480" imgH="1771560" progId="Visio.Drawing.4">
                  <p:embed/>
                  <p:pic>
                    <p:nvPicPr>
                      <p:cNvPr id="185347" name="Object 3">
                        <a:extLst>
                          <a:ext uri="{FF2B5EF4-FFF2-40B4-BE49-F238E27FC236}">
                            <a16:creationId xmlns:a16="http://schemas.microsoft.com/office/drawing/2014/main" id="{533D0074-EB53-0616-B03C-0433EF1030C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5601" y="1752601"/>
                        <a:ext cx="6583363" cy="3814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185347"/>
                                        </p:tgtEl>
                                        <p:attrNameLst>
                                          <p:attrName>style.visibility</p:attrName>
                                        </p:attrNameLst>
                                      </p:cBhvr>
                                      <p:to>
                                        <p:strVal val="visible"/>
                                      </p:to>
                                    </p:set>
                                    <p:animEffect transition="in" filter="dissolve">
                                      <p:cBhvr>
                                        <p:cTn id="7" dur="500"/>
                                        <p:tgtEl>
                                          <p:spTgt spid="1853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1026">
            <a:extLst>
              <a:ext uri="{FF2B5EF4-FFF2-40B4-BE49-F238E27FC236}">
                <a16:creationId xmlns:a16="http://schemas.microsoft.com/office/drawing/2014/main" id="{0E159E03-3DE4-231A-1646-F3DA345652E2}"/>
              </a:ext>
            </a:extLst>
          </p:cNvPr>
          <p:cNvSpPr>
            <a:spLocks noGrp="1" noChangeArrowheads="1"/>
          </p:cNvSpPr>
          <p:nvPr>
            <p:ph type="title"/>
          </p:nvPr>
        </p:nvSpPr>
        <p:spPr/>
        <p:txBody>
          <a:bodyPr/>
          <a:lstStyle/>
          <a:p>
            <a:r>
              <a:rPr lang="en-US" altLang="en-US"/>
              <a:t>Numerical Mho Relay</a:t>
            </a:r>
          </a:p>
        </p:txBody>
      </p:sp>
      <p:graphicFrame>
        <p:nvGraphicFramePr>
          <p:cNvPr id="187395" name="Object 1027">
            <a:extLst>
              <a:ext uri="{FF2B5EF4-FFF2-40B4-BE49-F238E27FC236}">
                <a16:creationId xmlns:a16="http://schemas.microsoft.com/office/drawing/2014/main" id="{77DEE368-BEA7-4628-BF9D-02ADFC0D8785}"/>
              </a:ext>
            </a:extLst>
          </p:cNvPr>
          <p:cNvGraphicFramePr>
            <a:graphicFrameLocks noChangeAspect="1"/>
          </p:cNvGraphicFramePr>
          <p:nvPr/>
        </p:nvGraphicFramePr>
        <p:xfrm>
          <a:off x="3962400" y="1371600"/>
          <a:ext cx="5105400" cy="4953000"/>
        </p:xfrm>
        <a:graphic>
          <a:graphicData uri="http://schemas.openxmlformats.org/presentationml/2006/ole">
            <mc:AlternateContent xmlns:mc="http://schemas.openxmlformats.org/markup-compatibility/2006">
              <mc:Choice xmlns:v="urn:schemas-microsoft-com:vml" Requires="v">
                <p:oleObj name="VISIO" r:id="rId2" imgW="2857680" imgH="2771640" progId="Visio.Drawing.4">
                  <p:embed/>
                </p:oleObj>
              </mc:Choice>
              <mc:Fallback>
                <p:oleObj name="VISIO" r:id="rId2" imgW="2857680" imgH="2771640" progId="Visio.Drawing.4">
                  <p:embed/>
                  <p:pic>
                    <p:nvPicPr>
                      <p:cNvPr id="187395" name="Object 1027">
                        <a:extLst>
                          <a:ext uri="{FF2B5EF4-FFF2-40B4-BE49-F238E27FC236}">
                            <a16:creationId xmlns:a16="http://schemas.microsoft.com/office/drawing/2014/main" id="{77DEE368-BEA7-4628-BF9D-02ADFC0D878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2400" y="1371600"/>
                        <a:ext cx="5105400" cy="495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187395"/>
                                        </p:tgtEl>
                                        <p:attrNameLst>
                                          <p:attrName>style.visibility</p:attrName>
                                        </p:attrNameLst>
                                      </p:cBhvr>
                                      <p:to>
                                        <p:strVal val="visible"/>
                                      </p:to>
                                    </p:set>
                                    <p:animEffect transition="in" filter="dissolve">
                                      <p:cBhvr>
                                        <p:cTn id="7" dur="500"/>
                                        <p:tgtEl>
                                          <p:spTgt spid="1873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91266880-6291-EDAC-9934-3C996A76EA42}"/>
              </a:ext>
            </a:extLst>
          </p:cNvPr>
          <p:cNvSpPr>
            <a:spLocks noGrp="1" noChangeArrowheads="1"/>
          </p:cNvSpPr>
          <p:nvPr>
            <p:ph type="title"/>
          </p:nvPr>
        </p:nvSpPr>
        <p:spPr>
          <a:noFill/>
          <a:ln/>
        </p:spPr>
        <p:txBody>
          <a:bodyPr/>
          <a:lstStyle/>
          <a:p>
            <a:r>
              <a:rPr lang="en-US" altLang="en-US"/>
              <a:t>Tutorial Presenters</a:t>
            </a:r>
          </a:p>
        </p:txBody>
      </p:sp>
      <p:sp>
        <p:nvSpPr>
          <p:cNvPr id="6147" name="Rectangle 3">
            <a:extLst>
              <a:ext uri="{FF2B5EF4-FFF2-40B4-BE49-F238E27FC236}">
                <a16:creationId xmlns:a16="http://schemas.microsoft.com/office/drawing/2014/main" id="{7B255E23-CE2F-2273-B670-E8DC9B7BDE39}"/>
              </a:ext>
            </a:extLst>
          </p:cNvPr>
          <p:cNvSpPr>
            <a:spLocks noGrp="1" noChangeArrowheads="1"/>
          </p:cNvSpPr>
          <p:nvPr>
            <p:ph type="body" idx="1"/>
          </p:nvPr>
        </p:nvSpPr>
        <p:spPr>
          <a:xfrm>
            <a:off x="2438400" y="1828800"/>
            <a:ext cx="7315200" cy="4876800"/>
          </a:xfrm>
          <a:noFill/>
          <a:ln/>
        </p:spPr>
        <p:txBody>
          <a:bodyPr/>
          <a:lstStyle/>
          <a:p>
            <a:pPr>
              <a:lnSpc>
                <a:spcPct val="90000"/>
              </a:lnSpc>
            </a:pPr>
            <a:r>
              <a:rPr lang="en-US" altLang="en-US" b="1"/>
              <a:t>Mr. Demetrios Tziouvaras</a:t>
            </a:r>
          </a:p>
          <a:p>
            <a:pPr>
              <a:lnSpc>
                <a:spcPct val="90000"/>
              </a:lnSpc>
            </a:pPr>
            <a:r>
              <a:rPr lang="en-US" altLang="en-US" b="1"/>
              <a:t>Mr. Charlie Henville </a:t>
            </a:r>
          </a:p>
          <a:p>
            <a:pPr>
              <a:lnSpc>
                <a:spcPct val="90000"/>
              </a:lnSpc>
            </a:pPr>
            <a:r>
              <a:rPr lang="en-US" altLang="en-US" b="1"/>
              <a:t>Dr. Ljubomir Kojovic</a:t>
            </a:r>
          </a:p>
          <a:p>
            <a:pPr>
              <a:lnSpc>
                <a:spcPct val="90000"/>
              </a:lnSpc>
            </a:pPr>
            <a:r>
              <a:rPr lang="en-US" altLang="en-US" b="1"/>
              <a:t>Dr. Peter McLaren</a:t>
            </a:r>
          </a:p>
          <a:p>
            <a:pPr>
              <a:lnSpc>
                <a:spcPct val="90000"/>
              </a:lnSpc>
            </a:pPr>
            <a:r>
              <a:rPr lang="en-US" altLang="en-US" b="1"/>
              <a:t>Dr. Moh Sachdev</a:t>
            </a:r>
          </a:p>
          <a:p>
            <a:pPr>
              <a:lnSpc>
                <a:spcPct val="90000"/>
              </a:lnSpc>
            </a:pPr>
            <a:r>
              <a:rPr lang="en-US" altLang="en-US" b="1"/>
              <a:t>Dr. Tarlochan Sidhu</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62FCEDDA-1B32-308E-7EFD-1D9DD076A985}"/>
              </a:ext>
            </a:extLst>
          </p:cNvPr>
          <p:cNvSpPr>
            <a:spLocks noGrp="1" noChangeArrowheads="1"/>
          </p:cNvSpPr>
          <p:nvPr>
            <p:ph type="ctrTitle"/>
          </p:nvPr>
        </p:nvSpPr>
        <p:spPr>
          <a:xfrm>
            <a:off x="2281238" y="584200"/>
            <a:ext cx="7772400" cy="825500"/>
          </a:xfrm>
          <a:noFill/>
          <a:ln/>
        </p:spPr>
        <p:txBody>
          <a:bodyPr/>
          <a:lstStyle/>
          <a:p>
            <a:r>
              <a:rPr lang="en-US" altLang="en-US" sz="4000"/>
              <a:t>emtp Applications </a:t>
            </a:r>
            <a:br>
              <a:rPr lang="en-US" altLang="en-US" sz="4000"/>
            </a:br>
            <a:r>
              <a:rPr lang="en-US" altLang="en-US" sz="4000"/>
              <a:t>and Fault Induced Transients</a:t>
            </a:r>
          </a:p>
        </p:txBody>
      </p:sp>
      <p:graphicFrame>
        <p:nvGraphicFramePr>
          <p:cNvPr id="5123" name="Object 3">
            <a:extLst>
              <a:ext uri="{FF2B5EF4-FFF2-40B4-BE49-F238E27FC236}">
                <a16:creationId xmlns:a16="http://schemas.microsoft.com/office/drawing/2014/main" id="{B95C353F-9677-14F7-0A17-F52A5CD91920}"/>
              </a:ext>
            </a:extLst>
          </p:cNvPr>
          <p:cNvGraphicFramePr>
            <a:graphicFrameLocks/>
          </p:cNvGraphicFramePr>
          <p:nvPr/>
        </p:nvGraphicFramePr>
        <p:xfrm>
          <a:off x="2751139" y="1625601"/>
          <a:ext cx="6562725" cy="5229225"/>
        </p:xfrm>
        <a:graphic>
          <a:graphicData uri="http://schemas.openxmlformats.org/presentationml/2006/ole">
            <mc:AlternateContent xmlns:mc="http://schemas.openxmlformats.org/markup-compatibility/2006">
              <mc:Choice xmlns:v="urn:schemas-microsoft-com:vml" Requires="v">
                <p:oleObj name="Document" r:id="rId4" imgW="8677080" imgH="5906880" progId="Word.Document.6">
                  <p:embed/>
                </p:oleObj>
              </mc:Choice>
              <mc:Fallback>
                <p:oleObj name="Document" r:id="rId4" imgW="8677080" imgH="5906880" progId="Word.Document.6">
                  <p:embed/>
                  <p:pic>
                    <p:nvPicPr>
                      <p:cNvPr id="5123" name="Object 3">
                        <a:extLst>
                          <a:ext uri="{FF2B5EF4-FFF2-40B4-BE49-F238E27FC236}">
                            <a16:creationId xmlns:a16="http://schemas.microsoft.com/office/drawing/2014/main" id="{B95C353F-9677-14F7-0A17-F52A5CD91920}"/>
                          </a:ext>
                        </a:extLst>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51139" y="1625601"/>
                        <a:ext cx="6562725" cy="522922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overrideClrMapping bg1="dk2" tx1="lt1" bg2="dk1" tx2="lt2" accent1="accent1" accent2="accent2" accent3="accent3" accent4="accent4" accent5="accent5" accent6="accent6" hlink="hlink" folHlink="folHlink"/>
  </p:clrMapOvr>
</p:sld>
</file>

<file path=ppt/slides/slide3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1026">
            <a:extLst>
              <a:ext uri="{FF2B5EF4-FFF2-40B4-BE49-F238E27FC236}">
                <a16:creationId xmlns:a16="http://schemas.microsoft.com/office/drawing/2014/main" id="{AC7485BF-1A97-2745-388F-B580C24B7F6D}"/>
              </a:ext>
            </a:extLst>
          </p:cNvPr>
          <p:cNvSpPr>
            <a:spLocks noGrp="1" noChangeArrowheads="1"/>
          </p:cNvSpPr>
          <p:nvPr>
            <p:ph type="title"/>
          </p:nvPr>
        </p:nvSpPr>
        <p:spPr/>
        <p:txBody>
          <a:bodyPr/>
          <a:lstStyle/>
          <a:p>
            <a:r>
              <a:rPr lang="en-US" altLang="en-US"/>
              <a:t>Numerical Quadrilateral Relay</a:t>
            </a:r>
          </a:p>
        </p:txBody>
      </p:sp>
      <p:graphicFrame>
        <p:nvGraphicFramePr>
          <p:cNvPr id="188419" name="Object 1027">
            <a:extLst>
              <a:ext uri="{FF2B5EF4-FFF2-40B4-BE49-F238E27FC236}">
                <a16:creationId xmlns:a16="http://schemas.microsoft.com/office/drawing/2014/main" id="{CDFBB414-1C46-D82A-82E4-6265120C4F78}"/>
              </a:ext>
            </a:extLst>
          </p:cNvPr>
          <p:cNvGraphicFramePr>
            <a:graphicFrameLocks noChangeAspect="1"/>
          </p:cNvGraphicFramePr>
          <p:nvPr/>
        </p:nvGraphicFramePr>
        <p:xfrm>
          <a:off x="3581401" y="1371600"/>
          <a:ext cx="4905375" cy="4953000"/>
        </p:xfrm>
        <a:graphic>
          <a:graphicData uri="http://schemas.openxmlformats.org/presentationml/2006/ole">
            <mc:AlternateContent xmlns:mc="http://schemas.openxmlformats.org/markup-compatibility/2006">
              <mc:Choice xmlns:v="urn:schemas-microsoft-com:vml" Requires="v">
                <p:oleObj name="VISIO" r:id="rId2" imgW="2907360" imgH="2936160" progId="Visio.Drawing.4">
                  <p:embed/>
                </p:oleObj>
              </mc:Choice>
              <mc:Fallback>
                <p:oleObj name="VISIO" r:id="rId2" imgW="2907360" imgH="2936160" progId="Visio.Drawing.4">
                  <p:embed/>
                  <p:pic>
                    <p:nvPicPr>
                      <p:cNvPr id="188419" name="Object 1027">
                        <a:extLst>
                          <a:ext uri="{FF2B5EF4-FFF2-40B4-BE49-F238E27FC236}">
                            <a16:creationId xmlns:a16="http://schemas.microsoft.com/office/drawing/2014/main" id="{CDFBB414-1C46-D82A-82E4-6265120C4F7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401" y="1371600"/>
                        <a:ext cx="4905375" cy="495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188419"/>
                                        </p:tgtEl>
                                        <p:attrNameLst>
                                          <p:attrName>style.visibility</p:attrName>
                                        </p:attrNameLst>
                                      </p:cBhvr>
                                      <p:to>
                                        <p:strVal val="visible"/>
                                      </p:to>
                                    </p:set>
                                    <p:animEffect transition="in" filter="dissolve">
                                      <p:cBhvr>
                                        <p:cTn id="7" dur="500"/>
                                        <p:tgtEl>
                                          <p:spTgt spid="1884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2450" name="Rectangle 2">
            <a:extLst>
              <a:ext uri="{FF2B5EF4-FFF2-40B4-BE49-F238E27FC236}">
                <a16:creationId xmlns:a16="http://schemas.microsoft.com/office/drawing/2014/main" id="{F8268BEA-A66E-BBE3-06FF-1348CDD4AE74}"/>
              </a:ext>
            </a:extLst>
          </p:cNvPr>
          <p:cNvSpPr>
            <a:spLocks noGrp="1" noChangeArrowheads="1"/>
          </p:cNvSpPr>
          <p:nvPr>
            <p:ph type="title"/>
          </p:nvPr>
        </p:nvSpPr>
        <p:spPr/>
        <p:txBody>
          <a:bodyPr/>
          <a:lstStyle/>
          <a:p>
            <a:r>
              <a:rPr lang="en-US" altLang="en-US"/>
              <a:t>Conclusions</a:t>
            </a:r>
          </a:p>
        </p:txBody>
      </p:sp>
      <p:sp>
        <p:nvSpPr>
          <p:cNvPr id="232451" name="Rectangle 3">
            <a:extLst>
              <a:ext uri="{FF2B5EF4-FFF2-40B4-BE49-F238E27FC236}">
                <a16:creationId xmlns:a16="http://schemas.microsoft.com/office/drawing/2014/main" id="{594C5304-EF04-4AA6-DB17-947AAD3EFEF3}"/>
              </a:ext>
            </a:extLst>
          </p:cNvPr>
          <p:cNvSpPr>
            <a:spLocks noGrp="1" noChangeArrowheads="1"/>
          </p:cNvSpPr>
          <p:nvPr>
            <p:ph type="body" idx="1"/>
          </p:nvPr>
        </p:nvSpPr>
        <p:spPr/>
        <p:txBody>
          <a:bodyPr/>
          <a:lstStyle/>
          <a:p>
            <a:r>
              <a:rPr lang="en-US" altLang="en-US"/>
              <a:t>Relay models in emtp - TACS</a:t>
            </a:r>
          </a:p>
          <a:p>
            <a:r>
              <a:rPr lang="en-US" altLang="en-US"/>
              <a:t>Relay models attached to emtp -</a:t>
            </a:r>
          </a:p>
          <a:p>
            <a:r>
              <a:rPr lang="en-US" altLang="en-US"/>
              <a:t>Models should represent the relay hardware (and software) adequately</a:t>
            </a:r>
          </a:p>
          <a:p>
            <a:r>
              <a:rPr lang="en-US" altLang="en-US"/>
              <a:t>Models of some components will never be perfect</a:t>
            </a:r>
          </a:p>
          <a:p>
            <a:r>
              <a:rPr lang="en-US" altLang="en-US"/>
              <a:t>Models should be used to identify critical cases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32451"/>
                                        </p:tgtEl>
                                        <p:attrNameLst>
                                          <p:attrName>style.visibility</p:attrName>
                                        </p:attrNameLst>
                                      </p:cBhvr>
                                      <p:to>
                                        <p:strVal val="visible"/>
                                      </p:to>
                                    </p:set>
                                    <p:animEffect transition="in" filter="dissolve">
                                      <p:cBhvr>
                                        <p:cTn id="7" dur="500"/>
                                        <p:tgtEl>
                                          <p:spTgt spid="2324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A01DE81E-DE65-860C-FF2E-02332D72314B}"/>
              </a:ext>
            </a:extLst>
          </p:cNvPr>
          <p:cNvSpPr>
            <a:spLocks noGrp="1" noChangeArrowheads="1"/>
          </p:cNvSpPr>
          <p:nvPr>
            <p:ph type="title"/>
          </p:nvPr>
        </p:nvSpPr>
        <p:spPr>
          <a:noFill/>
          <a:ln/>
        </p:spPr>
        <p:txBody>
          <a:bodyPr/>
          <a:lstStyle/>
          <a:p>
            <a:r>
              <a:rPr lang="en-US" altLang="en-US"/>
              <a:t>emtp Studies</a:t>
            </a:r>
          </a:p>
        </p:txBody>
      </p:sp>
      <p:sp>
        <p:nvSpPr>
          <p:cNvPr id="7171" name="Rectangle 3">
            <a:extLst>
              <a:ext uri="{FF2B5EF4-FFF2-40B4-BE49-F238E27FC236}">
                <a16:creationId xmlns:a16="http://schemas.microsoft.com/office/drawing/2014/main" id="{854A740F-8717-F653-9034-BB28160B7920}"/>
              </a:ext>
            </a:extLst>
          </p:cNvPr>
          <p:cNvSpPr>
            <a:spLocks noGrp="1" noChangeArrowheads="1"/>
          </p:cNvSpPr>
          <p:nvPr>
            <p:ph type="body" idx="1"/>
          </p:nvPr>
        </p:nvSpPr>
        <p:spPr>
          <a:noFill/>
          <a:ln/>
        </p:spPr>
        <p:txBody>
          <a:bodyPr/>
          <a:lstStyle/>
          <a:p>
            <a:pPr>
              <a:spcAft>
                <a:spcPct val="35000"/>
              </a:spcAft>
            </a:pPr>
            <a:r>
              <a:rPr lang="en-US" altLang="en-US">
                <a:solidFill>
                  <a:srgbClr val="FF0033"/>
                </a:solidFill>
              </a:rPr>
              <a:t>Steady State Solution - Precondition for Transient studies, but useful in itself.</a:t>
            </a:r>
          </a:p>
          <a:p>
            <a:r>
              <a:rPr lang="en-US" altLang="en-US"/>
              <a:t>Transient Solution - step by step integration, knowing the previous solution (starting from steady state).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85853A32-78C5-992B-566A-262A0883FA5F}"/>
              </a:ext>
            </a:extLst>
          </p:cNvPr>
          <p:cNvSpPr>
            <a:spLocks noGrp="1" noChangeArrowheads="1"/>
          </p:cNvSpPr>
          <p:nvPr>
            <p:ph type="title"/>
          </p:nvPr>
        </p:nvSpPr>
        <p:spPr>
          <a:noFill/>
          <a:ln/>
        </p:spPr>
        <p:txBody>
          <a:bodyPr/>
          <a:lstStyle/>
          <a:p>
            <a:r>
              <a:rPr lang="en-US" altLang="en-US"/>
              <a:t>Steady State Solution</a:t>
            </a:r>
          </a:p>
        </p:txBody>
      </p:sp>
      <p:sp>
        <p:nvSpPr>
          <p:cNvPr id="9219" name="Rectangle 3">
            <a:extLst>
              <a:ext uri="{FF2B5EF4-FFF2-40B4-BE49-F238E27FC236}">
                <a16:creationId xmlns:a16="http://schemas.microsoft.com/office/drawing/2014/main" id="{53E40DF8-8F2A-42D1-0445-1B8C7F3E2D35}"/>
              </a:ext>
            </a:extLst>
          </p:cNvPr>
          <p:cNvSpPr>
            <a:spLocks noGrp="1" noChangeArrowheads="1"/>
          </p:cNvSpPr>
          <p:nvPr>
            <p:ph type="body" idx="1"/>
          </p:nvPr>
        </p:nvSpPr>
        <p:spPr>
          <a:xfrm>
            <a:off x="2894013" y="1779588"/>
            <a:ext cx="7772400" cy="4114800"/>
          </a:xfrm>
          <a:noFill/>
          <a:ln/>
        </p:spPr>
        <p:txBody>
          <a:bodyPr/>
          <a:lstStyle/>
          <a:p>
            <a:r>
              <a:rPr lang="en-US" altLang="en-US"/>
              <a:t>Fully represented system - phasor solution.</a:t>
            </a:r>
          </a:p>
          <a:p>
            <a:r>
              <a:rPr lang="en-US" altLang="en-US"/>
              <a:t>Unbalanced primary system</a:t>
            </a:r>
          </a:p>
          <a:p>
            <a:pPr lvl="1"/>
            <a:r>
              <a:rPr lang="en-US" altLang="en-US"/>
              <a:t>Non transposed lines</a:t>
            </a:r>
          </a:p>
          <a:p>
            <a:pPr lvl="1"/>
            <a:r>
              <a:rPr lang="en-US" altLang="en-US"/>
              <a:t>Unequal length lines (cables)</a:t>
            </a:r>
          </a:p>
          <a:p>
            <a:pPr lvl="1"/>
            <a:r>
              <a:rPr lang="en-US" altLang="en-US"/>
              <a:t>Different transformers/phase</a:t>
            </a:r>
          </a:p>
          <a:p>
            <a:pPr lvl="1"/>
            <a:r>
              <a:rPr lang="en-US" altLang="en-US"/>
              <a:t>Series capacitor 1 phase bypass</a:t>
            </a:r>
          </a:p>
          <a:p>
            <a:r>
              <a:rPr lang="en-US" altLang="en-US"/>
              <a:t>Cross country faults</a:t>
            </a:r>
          </a:p>
          <a:p>
            <a:r>
              <a:rPr lang="en-US" altLang="en-US"/>
              <a:t>Effect of underbuild, - railway lines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CAE7E910-53C5-FA41-0889-032B265A9DE6}"/>
              </a:ext>
            </a:extLst>
          </p:cNvPr>
          <p:cNvSpPr>
            <a:spLocks noGrp="1" noChangeArrowheads="1"/>
          </p:cNvSpPr>
          <p:nvPr>
            <p:ph type="title"/>
          </p:nvPr>
        </p:nvSpPr>
        <p:spPr>
          <a:noFill/>
          <a:ln/>
        </p:spPr>
        <p:txBody>
          <a:bodyPr/>
          <a:lstStyle/>
          <a:p>
            <a:r>
              <a:rPr lang="en-US" altLang="en-US"/>
              <a:t>System Harmonics</a:t>
            </a:r>
          </a:p>
        </p:txBody>
      </p:sp>
      <p:sp>
        <p:nvSpPr>
          <p:cNvPr id="11267" name="Rectangle 3">
            <a:extLst>
              <a:ext uri="{FF2B5EF4-FFF2-40B4-BE49-F238E27FC236}">
                <a16:creationId xmlns:a16="http://schemas.microsoft.com/office/drawing/2014/main" id="{3E0D5B14-8F1A-25B3-16F4-D4BCDA2916AE}"/>
              </a:ext>
            </a:extLst>
          </p:cNvPr>
          <p:cNvSpPr>
            <a:spLocks noGrp="1" noChangeArrowheads="1"/>
          </p:cNvSpPr>
          <p:nvPr>
            <p:ph type="body" idx="1"/>
          </p:nvPr>
        </p:nvSpPr>
        <p:spPr>
          <a:xfrm>
            <a:off x="2836863" y="5727700"/>
            <a:ext cx="7097712" cy="666750"/>
          </a:xfrm>
          <a:noFill/>
          <a:ln/>
        </p:spPr>
        <p:txBody>
          <a:bodyPr/>
          <a:lstStyle/>
          <a:p>
            <a:pPr>
              <a:buFont typeface="Monotype Sorts" pitchFamily="2" charset="2"/>
              <a:buNone/>
            </a:pPr>
            <a:r>
              <a:rPr lang="en-US" altLang="en-US"/>
              <a:t>Harmonic distortion of 138 kV supply</a:t>
            </a:r>
          </a:p>
        </p:txBody>
      </p:sp>
      <p:pic>
        <p:nvPicPr>
          <p:cNvPr id="11268" name="Picture 4">
            <a:extLst>
              <a:ext uri="{FF2B5EF4-FFF2-40B4-BE49-F238E27FC236}">
                <a16:creationId xmlns:a16="http://schemas.microsoft.com/office/drawing/2014/main" id="{A1793721-E9C8-5A8A-77DC-53836DF6AD0D}"/>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1538" y="2006601"/>
            <a:ext cx="5492750" cy="3381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0D1863C7-F80F-72B9-86B3-D1347AE918CE}"/>
              </a:ext>
            </a:extLst>
          </p:cNvPr>
          <p:cNvSpPr>
            <a:spLocks noGrp="1" noChangeArrowheads="1"/>
          </p:cNvSpPr>
          <p:nvPr>
            <p:ph type="title"/>
          </p:nvPr>
        </p:nvSpPr>
        <p:spPr>
          <a:noFill/>
          <a:ln/>
        </p:spPr>
        <p:txBody>
          <a:bodyPr/>
          <a:lstStyle/>
          <a:p>
            <a:r>
              <a:rPr lang="en-US" altLang="en-US"/>
              <a:t>System Harmonics</a:t>
            </a:r>
          </a:p>
        </p:txBody>
      </p:sp>
      <p:sp>
        <p:nvSpPr>
          <p:cNvPr id="13315" name="Rectangle 3">
            <a:extLst>
              <a:ext uri="{FF2B5EF4-FFF2-40B4-BE49-F238E27FC236}">
                <a16:creationId xmlns:a16="http://schemas.microsoft.com/office/drawing/2014/main" id="{4575A952-B04F-2C82-CEE0-D7F3F8051069}"/>
              </a:ext>
            </a:extLst>
          </p:cNvPr>
          <p:cNvSpPr>
            <a:spLocks noGrp="1" noChangeArrowheads="1"/>
          </p:cNvSpPr>
          <p:nvPr>
            <p:ph type="body" idx="1"/>
          </p:nvPr>
        </p:nvSpPr>
        <p:spPr>
          <a:xfrm>
            <a:off x="4492626" y="5740400"/>
            <a:ext cx="3305175" cy="723900"/>
          </a:xfrm>
          <a:noFill/>
          <a:ln/>
        </p:spPr>
        <p:txBody>
          <a:bodyPr/>
          <a:lstStyle/>
          <a:p>
            <a:pPr>
              <a:buFont typeface="Monotype Sorts" pitchFamily="2" charset="2"/>
              <a:buNone/>
            </a:pPr>
            <a:r>
              <a:rPr lang="en-US" altLang="en-US"/>
              <a:t>Impedance scan</a:t>
            </a:r>
          </a:p>
        </p:txBody>
      </p:sp>
      <p:pic>
        <p:nvPicPr>
          <p:cNvPr id="13316" name="Picture 4">
            <a:extLst>
              <a:ext uri="{FF2B5EF4-FFF2-40B4-BE49-F238E27FC236}">
                <a16:creationId xmlns:a16="http://schemas.microsoft.com/office/drawing/2014/main" id="{2079380C-FB6E-9D88-FB02-BC91550BA2BF}"/>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11500" y="1589089"/>
            <a:ext cx="5861050" cy="400367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3838D3E2-0190-8786-2B75-4745FD0BAB46}"/>
              </a:ext>
            </a:extLst>
          </p:cNvPr>
          <p:cNvSpPr>
            <a:spLocks noGrp="1" noChangeArrowheads="1"/>
          </p:cNvSpPr>
          <p:nvPr>
            <p:ph type="title"/>
          </p:nvPr>
        </p:nvSpPr>
        <p:spPr>
          <a:noFill/>
          <a:ln/>
        </p:spPr>
        <p:txBody>
          <a:bodyPr/>
          <a:lstStyle/>
          <a:p>
            <a:r>
              <a:rPr lang="en-US" altLang="en-US"/>
              <a:t>emtp Studies</a:t>
            </a:r>
          </a:p>
        </p:txBody>
      </p:sp>
      <p:sp>
        <p:nvSpPr>
          <p:cNvPr id="15363" name="Rectangle 3">
            <a:extLst>
              <a:ext uri="{FF2B5EF4-FFF2-40B4-BE49-F238E27FC236}">
                <a16:creationId xmlns:a16="http://schemas.microsoft.com/office/drawing/2014/main" id="{76D3C91D-B719-3AEE-08CF-50E68163A626}"/>
              </a:ext>
            </a:extLst>
          </p:cNvPr>
          <p:cNvSpPr>
            <a:spLocks noGrp="1" noChangeArrowheads="1"/>
          </p:cNvSpPr>
          <p:nvPr>
            <p:ph type="body" idx="1"/>
          </p:nvPr>
        </p:nvSpPr>
        <p:spPr>
          <a:noFill/>
          <a:ln/>
        </p:spPr>
        <p:txBody>
          <a:bodyPr/>
          <a:lstStyle/>
          <a:p>
            <a:pPr>
              <a:spcAft>
                <a:spcPct val="35000"/>
              </a:spcAft>
            </a:pPr>
            <a:r>
              <a:rPr lang="en-US" altLang="en-US"/>
              <a:t>Steady State Solution - Precondition for Transient studies, but useful in itself.</a:t>
            </a:r>
          </a:p>
          <a:p>
            <a:r>
              <a:rPr lang="en-US" altLang="en-US">
                <a:solidFill>
                  <a:srgbClr val="FF0033"/>
                </a:solidFill>
              </a:rPr>
              <a:t>Transient Solution - step by step integration, knowing the previous solution (starting from steady state).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2293CEA6-C157-7D04-245B-1B27F476BF45}"/>
              </a:ext>
            </a:extLst>
          </p:cNvPr>
          <p:cNvSpPr>
            <a:spLocks noGrp="1" noChangeArrowheads="1"/>
          </p:cNvSpPr>
          <p:nvPr>
            <p:ph type="title"/>
          </p:nvPr>
        </p:nvSpPr>
        <p:spPr>
          <a:noFill/>
          <a:ln/>
        </p:spPr>
        <p:txBody>
          <a:bodyPr/>
          <a:lstStyle/>
          <a:p>
            <a:r>
              <a:rPr lang="en-US" altLang="en-US"/>
              <a:t>Time Step Size (I)</a:t>
            </a:r>
          </a:p>
        </p:txBody>
      </p:sp>
      <p:graphicFrame>
        <p:nvGraphicFramePr>
          <p:cNvPr id="17411" name="Object 3">
            <a:extLst>
              <a:ext uri="{FF2B5EF4-FFF2-40B4-BE49-F238E27FC236}">
                <a16:creationId xmlns:a16="http://schemas.microsoft.com/office/drawing/2014/main" id="{D77F7169-1B72-6FA0-EAA1-C4BC5572FBB2}"/>
              </a:ext>
            </a:extLst>
          </p:cNvPr>
          <p:cNvGraphicFramePr>
            <a:graphicFrameLocks/>
          </p:cNvGraphicFramePr>
          <p:nvPr/>
        </p:nvGraphicFramePr>
        <p:xfrm>
          <a:off x="3086100" y="1906589"/>
          <a:ext cx="6343650" cy="4054475"/>
        </p:xfrm>
        <a:graphic>
          <a:graphicData uri="http://schemas.openxmlformats.org/presentationml/2006/ole">
            <mc:AlternateContent xmlns:mc="http://schemas.openxmlformats.org/markup-compatibility/2006">
              <mc:Choice xmlns:v="urn:schemas-microsoft-com:vml" Requires="v">
                <p:oleObj name="Document" r:id="rId3" imgW="6086160" imgH="4572000" progId="Word.Document.6">
                  <p:embed/>
                </p:oleObj>
              </mc:Choice>
              <mc:Fallback>
                <p:oleObj name="Document" r:id="rId3" imgW="6086160" imgH="4572000" progId="Word.Document.6">
                  <p:embed/>
                  <p:pic>
                    <p:nvPicPr>
                      <p:cNvPr id="17411" name="Object 3">
                        <a:extLst>
                          <a:ext uri="{FF2B5EF4-FFF2-40B4-BE49-F238E27FC236}">
                            <a16:creationId xmlns:a16="http://schemas.microsoft.com/office/drawing/2014/main" id="{D77F7169-1B72-6FA0-EAA1-C4BC5572FBB2}"/>
                          </a:ext>
                        </a:extLst>
                      </p:cNvPr>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86100" y="1906589"/>
                        <a:ext cx="6343650" cy="405447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7412" name="Line 4">
            <a:extLst>
              <a:ext uri="{FF2B5EF4-FFF2-40B4-BE49-F238E27FC236}">
                <a16:creationId xmlns:a16="http://schemas.microsoft.com/office/drawing/2014/main" id="{B305B6CC-E118-39A4-E176-3DA41B535BBB}"/>
              </a:ext>
            </a:extLst>
          </p:cNvPr>
          <p:cNvSpPr>
            <a:spLocks noChangeShapeType="1"/>
          </p:cNvSpPr>
          <p:nvPr/>
        </p:nvSpPr>
        <p:spPr bwMode="auto">
          <a:xfrm>
            <a:off x="9410700" y="1905000"/>
            <a:ext cx="0" cy="386715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17413" name="Rectangle 5">
            <a:extLst>
              <a:ext uri="{FF2B5EF4-FFF2-40B4-BE49-F238E27FC236}">
                <a16:creationId xmlns:a16="http://schemas.microsoft.com/office/drawing/2014/main" id="{F899EE3D-B4E1-8ED4-2D0E-13562AAF91FA}"/>
              </a:ext>
            </a:extLst>
          </p:cNvPr>
          <p:cNvSpPr>
            <a:spLocks noChangeArrowheads="1"/>
          </p:cNvSpPr>
          <p:nvPr/>
        </p:nvSpPr>
        <p:spPr bwMode="auto">
          <a:xfrm>
            <a:off x="2520951" y="6073775"/>
            <a:ext cx="7500451" cy="400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2000">
                <a:solidFill>
                  <a:srgbClr val="FFFFFF"/>
                </a:solidFill>
                <a:latin typeface="Times New Roman" panose="02020603050405020304" pitchFamily="18" charset="0"/>
              </a:rPr>
              <a:t>(About 5 - 10 time steps per period of the highest frequency of interest)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044B4516-6D36-0430-668D-D6EF55C39EF2}"/>
              </a:ext>
            </a:extLst>
          </p:cNvPr>
          <p:cNvSpPr>
            <a:spLocks noGrp="1" noChangeArrowheads="1"/>
          </p:cNvSpPr>
          <p:nvPr>
            <p:ph type="title"/>
          </p:nvPr>
        </p:nvSpPr>
        <p:spPr>
          <a:noFill/>
          <a:ln/>
        </p:spPr>
        <p:txBody>
          <a:bodyPr/>
          <a:lstStyle/>
          <a:p>
            <a:r>
              <a:rPr lang="en-US" altLang="en-US"/>
              <a:t>Time Step Size (II)</a:t>
            </a:r>
          </a:p>
        </p:txBody>
      </p:sp>
      <p:sp>
        <p:nvSpPr>
          <p:cNvPr id="19459" name="Freeform 3">
            <a:extLst>
              <a:ext uri="{FF2B5EF4-FFF2-40B4-BE49-F238E27FC236}">
                <a16:creationId xmlns:a16="http://schemas.microsoft.com/office/drawing/2014/main" id="{F6C931EB-761C-201E-13C9-39AC4273A06F}"/>
              </a:ext>
            </a:extLst>
          </p:cNvPr>
          <p:cNvSpPr>
            <a:spLocks/>
          </p:cNvSpPr>
          <p:nvPr/>
        </p:nvSpPr>
        <p:spPr bwMode="auto">
          <a:xfrm>
            <a:off x="3375026" y="3032125"/>
            <a:ext cx="309563" cy="304800"/>
          </a:xfrm>
          <a:custGeom>
            <a:avLst/>
            <a:gdLst>
              <a:gd name="T0" fmla="*/ 0 w 195"/>
              <a:gd name="T1" fmla="*/ 87 h 192"/>
              <a:gd name="T2" fmla="*/ 2 w 195"/>
              <a:gd name="T3" fmla="*/ 75 h 192"/>
              <a:gd name="T4" fmla="*/ 6 w 195"/>
              <a:gd name="T5" fmla="*/ 62 h 192"/>
              <a:gd name="T6" fmla="*/ 10 w 195"/>
              <a:gd name="T7" fmla="*/ 52 h 192"/>
              <a:gd name="T8" fmla="*/ 18 w 195"/>
              <a:gd name="T9" fmla="*/ 41 h 192"/>
              <a:gd name="T10" fmla="*/ 25 w 195"/>
              <a:gd name="T11" fmla="*/ 31 h 192"/>
              <a:gd name="T12" fmla="*/ 35 w 195"/>
              <a:gd name="T13" fmla="*/ 24 h 192"/>
              <a:gd name="T14" fmla="*/ 45 w 195"/>
              <a:gd name="T15" fmla="*/ 16 h 192"/>
              <a:gd name="T16" fmla="*/ 54 w 195"/>
              <a:gd name="T17" fmla="*/ 11 h 192"/>
              <a:gd name="T18" fmla="*/ 68 w 195"/>
              <a:gd name="T19" fmla="*/ 6 h 192"/>
              <a:gd name="T20" fmla="*/ 79 w 195"/>
              <a:gd name="T21" fmla="*/ 2 h 192"/>
              <a:gd name="T22" fmla="*/ 93 w 195"/>
              <a:gd name="T23" fmla="*/ 0 h 192"/>
              <a:gd name="T24" fmla="*/ 106 w 195"/>
              <a:gd name="T25" fmla="*/ 0 h 192"/>
              <a:gd name="T26" fmla="*/ 117 w 195"/>
              <a:gd name="T27" fmla="*/ 2 h 192"/>
              <a:gd name="T28" fmla="*/ 131 w 195"/>
              <a:gd name="T29" fmla="*/ 6 h 192"/>
              <a:gd name="T30" fmla="*/ 140 w 195"/>
              <a:gd name="T31" fmla="*/ 11 h 192"/>
              <a:gd name="T32" fmla="*/ 152 w 195"/>
              <a:gd name="T33" fmla="*/ 16 h 192"/>
              <a:gd name="T34" fmla="*/ 162 w 195"/>
              <a:gd name="T35" fmla="*/ 26 h 192"/>
              <a:gd name="T36" fmla="*/ 169 w 195"/>
              <a:gd name="T37" fmla="*/ 33 h 192"/>
              <a:gd name="T38" fmla="*/ 177 w 195"/>
              <a:gd name="T39" fmla="*/ 43 h 192"/>
              <a:gd name="T40" fmla="*/ 183 w 195"/>
              <a:gd name="T41" fmla="*/ 54 h 192"/>
              <a:gd name="T42" fmla="*/ 188 w 195"/>
              <a:gd name="T43" fmla="*/ 66 h 192"/>
              <a:gd name="T44" fmla="*/ 192 w 195"/>
              <a:gd name="T45" fmla="*/ 79 h 192"/>
              <a:gd name="T46" fmla="*/ 194 w 195"/>
              <a:gd name="T47" fmla="*/ 92 h 192"/>
              <a:gd name="T48" fmla="*/ 194 w 195"/>
              <a:gd name="T49" fmla="*/ 104 h 192"/>
              <a:gd name="T50" fmla="*/ 192 w 195"/>
              <a:gd name="T51" fmla="*/ 117 h 192"/>
              <a:gd name="T52" fmla="*/ 188 w 195"/>
              <a:gd name="T53" fmla="*/ 129 h 192"/>
              <a:gd name="T54" fmla="*/ 183 w 195"/>
              <a:gd name="T55" fmla="*/ 140 h 192"/>
              <a:gd name="T56" fmla="*/ 177 w 195"/>
              <a:gd name="T57" fmla="*/ 152 h 192"/>
              <a:gd name="T58" fmla="*/ 167 w 195"/>
              <a:gd name="T59" fmla="*/ 161 h 192"/>
              <a:gd name="T60" fmla="*/ 160 w 195"/>
              <a:gd name="T61" fmla="*/ 169 h 192"/>
              <a:gd name="T62" fmla="*/ 150 w 195"/>
              <a:gd name="T63" fmla="*/ 175 h 192"/>
              <a:gd name="T64" fmla="*/ 139 w 195"/>
              <a:gd name="T65" fmla="*/ 181 h 192"/>
              <a:gd name="T66" fmla="*/ 127 w 195"/>
              <a:gd name="T67" fmla="*/ 187 h 192"/>
              <a:gd name="T68" fmla="*/ 114 w 195"/>
              <a:gd name="T69" fmla="*/ 189 h 192"/>
              <a:gd name="T70" fmla="*/ 100 w 195"/>
              <a:gd name="T71" fmla="*/ 191 h 192"/>
              <a:gd name="T72" fmla="*/ 89 w 195"/>
              <a:gd name="T73" fmla="*/ 191 h 192"/>
              <a:gd name="T74" fmla="*/ 75 w 195"/>
              <a:gd name="T75" fmla="*/ 189 h 192"/>
              <a:gd name="T76" fmla="*/ 64 w 195"/>
              <a:gd name="T77" fmla="*/ 185 h 192"/>
              <a:gd name="T78" fmla="*/ 52 w 195"/>
              <a:gd name="T79" fmla="*/ 181 h 192"/>
              <a:gd name="T80" fmla="*/ 41 w 195"/>
              <a:gd name="T81" fmla="*/ 173 h 192"/>
              <a:gd name="T82" fmla="*/ 31 w 195"/>
              <a:gd name="T83" fmla="*/ 167 h 192"/>
              <a:gd name="T84" fmla="*/ 23 w 195"/>
              <a:gd name="T85" fmla="*/ 157 h 192"/>
              <a:gd name="T86" fmla="*/ 16 w 195"/>
              <a:gd name="T87" fmla="*/ 148 h 192"/>
              <a:gd name="T88" fmla="*/ 10 w 195"/>
              <a:gd name="T89" fmla="*/ 138 h 192"/>
              <a:gd name="T90" fmla="*/ 4 w 195"/>
              <a:gd name="T91" fmla="*/ 125 h 192"/>
              <a:gd name="T92" fmla="*/ 2 w 195"/>
              <a:gd name="T93" fmla="*/ 113 h 192"/>
              <a:gd name="T94" fmla="*/ 0 w 195"/>
              <a:gd name="T95" fmla="*/ 10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5" h="192">
                <a:moveTo>
                  <a:pt x="0" y="96"/>
                </a:moveTo>
                <a:lnTo>
                  <a:pt x="0" y="92"/>
                </a:lnTo>
                <a:lnTo>
                  <a:pt x="0" y="90"/>
                </a:lnTo>
                <a:lnTo>
                  <a:pt x="0" y="87"/>
                </a:lnTo>
                <a:lnTo>
                  <a:pt x="0" y="85"/>
                </a:lnTo>
                <a:lnTo>
                  <a:pt x="0" y="81"/>
                </a:lnTo>
                <a:lnTo>
                  <a:pt x="0" y="77"/>
                </a:lnTo>
                <a:lnTo>
                  <a:pt x="2" y="75"/>
                </a:lnTo>
                <a:lnTo>
                  <a:pt x="2" y="71"/>
                </a:lnTo>
                <a:lnTo>
                  <a:pt x="2" y="69"/>
                </a:lnTo>
                <a:lnTo>
                  <a:pt x="4" y="66"/>
                </a:lnTo>
                <a:lnTo>
                  <a:pt x="6" y="62"/>
                </a:lnTo>
                <a:lnTo>
                  <a:pt x="6" y="60"/>
                </a:lnTo>
                <a:lnTo>
                  <a:pt x="8" y="56"/>
                </a:lnTo>
                <a:lnTo>
                  <a:pt x="10" y="54"/>
                </a:lnTo>
                <a:lnTo>
                  <a:pt x="10" y="52"/>
                </a:lnTo>
                <a:lnTo>
                  <a:pt x="12" y="48"/>
                </a:lnTo>
                <a:lnTo>
                  <a:pt x="14" y="45"/>
                </a:lnTo>
                <a:lnTo>
                  <a:pt x="16" y="43"/>
                </a:lnTo>
                <a:lnTo>
                  <a:pt x="18" y="41"/>
                </a:lnTo>
                <a:lnTo>
                  <a:pt x="20" y="37"/>
                </a:lnTo>
                <a:lnTo>
                  <a:pt x="22" y="35"/>
                </a:lnTo>
                <a:lnTo>
                  <a:pt x="23" y="33"/>
                </a:lnTo>
                <a:lnTo>
                  <a:pt x="25" y="31"/>
                </a:lnTo>
                <a:lnTo>
                  <a:pt x="27" y="27"/>
                </a:lnTo>
                <a:lnTo>
                  <a:pt x="29" y="26"/>
                </a:lnTo>
                <a:lnTo>
                  <a:pt x="31" y="24"/>
                </a:lnTo>
                <a:lnTo>
                  <a:pt x="35" y="24"/>
                </a:lnTo>
                <a:lnTo>
                  <a:pt x="37" y="20"/>
                </a:lnTo>
                <a:lnTo>
                  <a:pt x="39" y="18"/>
                </a:lnTo>
                <a:lnTo>
                  <a:pt x="41" y="18"/>
                </a:lnTo>
                <a:lnTo>
                  <a:pt x="45" y="16"/>
                </a:lnTo>
                <a:lnTo>
                  <a:pt x="46" y="15"/>
                </a:lnTo>
                <a:lnTo>
                  <a:pt x="48" y="13"/>
                </a:lnTo>
                <a:lnTo>
                  <a:pt x="52" y="11"/>
                </a:lnTo>
                <a:lnTo>
                  <a:pt x="54" y="11"/>
                </a:lnTo>
                <a:lnTo>
                  <a:pt x="58" y="9"/>
                </a:lnTo>
                <a:lnTo>
                  <a:pt x="62" y="7"/>
                </a:lnTo>
                <a:lnTo>
                  <a:pt x="64" y="7"/>
                </a:lnTo>
                <a:lnTo>
                  <a:pt x="68" y="6"/>
                </a:lnTo>
                <a:lnTo>
                  <a:pt x="70" y="4"/>
                </a:lnTo>
                <a:lnTo>
                  <a:pt x="73" y="4"/>
                </a:lnTo>
                <a:lnTo>
                  <a:pt x="77" y="4"/>
                </a:lnTo>
                <a:lnTo>
                  <a:pt x="79" y="2"/>
                </a:lnTo>
                <a:lnTo>
                  <a:pt x="83" y="2"/>
                </a:lnTo>
                <a:lnTo>
                  <a:pt x="87" y="2"/>
                </a:lnTo>
                <a:lnTo>
                  <a:pt x="89" y="2"/>
                </a:lnTo>
                <a:lnTo>
                  <a:pt x="93" y="0"/>
                </a:lnTo>
                <a:lnTo>
                  <a:pt x="96" y="0"/>
                </a:lnTo>
                <a:lnTo>
                  <a:pt x="100" y="0"/>
                </a:lnTo>
                <a:lnTo>
                  <a:pt x="102" y="0"/>
                </a:lnTo>
                <a:lnTo>
                  <a:pt x="106" y="0"/>
                </a:lnTo>
                <a:lnTo>
                  <a:pt x="108" y="2"/>
                </a:lnTo>
                <a:lnTo>
                  <a:pt x="112" y="2"/>
                </a:lnTo>
                <a:lnTo>
                  <a:pt x="116" y="2"/>
                </a:lnTo>
                <a:lnTo>
                  <a:pt x="117" y="2"/>
                </a:lnTo>
                <a:lnTo>
                  <a:pt x="121" y="4"/>
                </a:lnTo>
                <a:lnTo>
                  <a:pt x="123" y="4"/>
                </a:lnTo>
                <a:lnTo>
                  <a:pt x="127" y="6"/>
                </a:lnTo>
                <a:lnTo>
                  <a:pt x="131" y="6"/>
                </a:lnTo>
                <a:lnTo>
                  <a:pt x="133" y="7"/>
                </a:lnTo>
                <a:lnTo>
                  <a:pt x="137" y="9"/>
                </a:lnTo>
                <a:lnTo>
                  <a:pt x="139" y="9"/>
                </a:lnTo>
                <a:lnTo>
                  <a:pt x="140" y="11"/>
                </a:lnTo>
                <a:lnTo>
                  <a:pt x="144" y="13"/>
                </a:lnTo>
                <a:lnTo>
                  <a:pt x="148" y="15"/>
                </a:lnTo>
                <a:lnTo>
                  <a:pt x="150" y="15"/>
                </a:lnTo>
                <a:lnTo>
                  <a:pt x="152" y="16"/>
                </a:lnTo>
                <a:lnTo>
                  <a:pt x="156" y="18"/>
                </a:lnTo>
                <a:lnTo>
                  <a:pt x="158" y="20"/>
                </a:lnTo>
                <a:lnTo>
                  <a:pt x="160" y="24"/>
                </a:lnTo>
                <a:lnTo>
                  <a:pt x="162" y="26"/>
                </a:lnTo>
                <a:lnTo>
                  <a:pt x="165" y="27"/>
                </a:lnTo>
                <a:lnTo>
                  <a:pt x="167" y="29"/>
                </a:lnTo>
                <a:lnTo>
                  <a:pt x="169" y="31"/>
                </a:lnTo>
                <a:lnTo>
                  <a:pt x="169" y="33"/>
                </a:lnTo>
                <a:lnTo>
                  <a:pt x="173" y="35"/>
                </a:lnTo>
                <a:lnTo>
                  <a:pt x="175" y="37"/>
                </a:lnTo>
                <a:lnTo>
                  <a:pt x="175" y="41"/>
                </a:lnTo>
                <a:lnTo>
                  <a:pt x="177" y="43"/>
                </a:lnTo>
                <a:lnTo>
                  <a:pt x="179" y="47"/>
                </a:lnTo>
                <a:lnTo>
                  <a:pt x="181" y="48"/>
                </a:lnTo>
                <a:lnTo>
                  <a:pt x="183" y="52"/>
                </a:lnTo>
                <a:lnTo>
                  <a:pt x="183" y="54"/>
                </a:lnTo>
                <a:lnTo>
                  <a:pt x="185" y="58"/>
                </a:lnTo>
                <a:lnTo>
                  <a:pt x="186" y="60"/>
                </a:lnTo>
                <a:lnTo>
                  <a:pt x="186" y="64"/>
                </a:lnTo>
                <a:lnTo>
                  <a:pt x="188" y="66"/>
                </a:lnTo>
                <a:lnTo>
                  <a:pt x="190" y="69"/>
                </a:lnTo>
                <a:lnTo>
                  <a:pt x="190" y="73"/>
                </a:lnTo>
                <a:lnTo>
                  <a:pt x="190" y="75"/>
                </a:lnTo>
                <a:lnTo>
                  <a:pt x="192" y="79"/>
                </a:lnTo>
                <a:lnTo>
                  <a:pt x="192" y="83"/>
                </a:lnTo>
                <a:lnTo>
                  <a:pt x="192" y="87"/>
                </a:lnTo>
                <a:lnTo>
                  <a:pt x="192" y="89"/>
                </a:lnTo>
                <a:lnTo>
                  <a:pt x="194" y="92"/>
                </a:lnTo>
                <a:lnTo>
                  <a:pt x="194" y="96"/>
                </a:lnTo>
                <a:lnTo>
                  <a:pt x="194" y="100"/>
                </a:lnTo>
                <a:lnTo>
                  <a:pt x="194" y="102"/>
                </a:lnTo>
                <a:lnTo>
                  <a:pt x="194" y="104"/>
                </a:lnTo>
                <a:lnTo>
                  <a:pt x="192" y="108"/>
                </a:lnTo>
                <a:lnTo>
                  <a:pt x="192" y="111"/>
                </a:lnTo>
                <a:lnTo>
                  <a:pt x="192" y="113"/>
                </a:lnTo>
                <a:lnTo>
                  <a:pt x="192" y="117"/>
                </a:lnTo>
                <a:lnTo>
                  <a:pt x="190" y="121"/>
                </a:lnTo>
                <a:lnTo>
                  <a:pt x="190" y="123"/>
                </a:lnTo>
                <a:lnTo>
                  <a:pt x="188" y="127"/>
                </a:lnTo>
                <a:lnTo>
                  <a:pt x="188" y="129"/>
                </a:lnTo>
                <a:lnTo>
                  <a:pt x="186" y="132"/>
                </a:lnTo>
                <a:lnTo>
                  <a:pt x="185" y="134"/>
                </a:lnTo>
                <a:lnTo>
                  <a:pt x="185" y="138"/>
                </a:lnTo>
                <a:lnTo>
                  <a:pt x="183" y="140"/>
                </a:lnTo>
                <a:lnTo>
                  <a:pt x="181" y="144"/>
                </a:lnTo>
                <a:lnTo>
                  <a:pt x="179" y="146"/>
                </a:lnTo>
                <a:lnTo>
                  <a:pt x="179" y="150"/>
                </a:lnTo>
                <a:lnTo>
                  <a:pt x="177" y="152"/>
                </a:lnTo>
                <a:lnTo>
                  <a:pt x="175" y="153"/>
                </a:lnTo>
                <a:lnTo>
                  <a:pt x="173" y="155"/>
                </a:lnTo>
                <a:lnTo>
                  <a:pt x="169" y="159"/>
                </a:lnTo>
                <a:lnTo>
                  <a:pt x="167" y="161"/>
                </a:lnTo>
                <a:lnTo>
                  <a:pt x="165" y="163"/>
                </a:lnTo>
                <a:lnTo>
                  <a:pt x="163" y="165"/>
                </a:lnTo>
                <a:lnTo>
                  <a:pt x="162" y="167"/>
                </a:lnTo>
                <a:lnTo>
                  <a:pt x="160" y="169"/>
                </a:lnTo>
                <a:lnTo>
                  <a:pt x="158" y="170"/>
                </a:lnTo>
                <a:lnTo>
                  <a:pt x="156" y="172"/>
                </a:lnTo>
                <a:lnTo>
                  <a:pt x="152" y="173"/>
                </a:lnTo>
                <a:lnTo>
                  <a:pt x="150" y="175"/>
                </a:lnTo>
                <a:lnTo>
                  <a:pt x="146" y="177"/>
                </a:lnTo>
                <a:lnTo>
                  <a:pt x="144" y="177"/>
                </a:lnTo>
                <a:lnTo>
                  <a:pt x="140" y="179"/>
                </a:lnTo>
                <a:lnTo>
                  <a:pt x="139" y="181"/>
                </a:lnTo>
                <a:lnTo>
                  <a:pt x="135" y="183"/>
                </a:lnTo>
                <a:lnTo>
                  <a:pt x="133" y="185"/>
                </a:lnTo>
                <a:lnTo>
                  <a:pt x="129" y="185"/>
                </a:lnTo>
                <a:lnTo>
                  <a:pt x="127" y="187"/>
                </a:lnTo>
                <a:lnTo>
                  <a:pt x="123" y="187"/>
                </a:lnTo>
                <a:lnTo>
                  <a:pt x="119" y="189"/>
                </a:lnTo>
                <a:lnTo>
                  <a:pt x="117" y="189"/>
                </a:lnTo>
                <a:lnTo>
                  <a:pt x="114" y="189"/>
                </a:lnTo>
                <a:lnTo>
                  <a:pt x="110" y="191"/>
                </a:lnTo>
                <a:lnTo>
                  <a:pt x="106" y="191"/>
                </a:lnTo>
                <a:lnTo>
                  <a:pt x="104" y="191"/>
                </a:lnTo>
                <a:lnTo>
                  <a:pt x="100" y="191"/>
                </a:lnTo>
                <a:lnTo>
                  <a:pt x="96" y="191"/>
                </a:lnTo>
                <a:lnTo>
                  <a:pt x="93" y="191"/>
                </a:lnTo>
                <a:lnTo>
                  <a:pt x="91" y="191"/>
                </a:lnTo>
                <a:lnTo>
                  <a:pt x="89" y="191"/>
                </a:lnTo>
                <a:lnTo>
                  <a:pt x="85" y="191"/>
                </a:lnTo>
                <a:lnTo>
                  <a:pt x="81" y="191"/>
                </a:lnTo>
                <a:lnTo>
                  <a:pt x="79" y="191"/>
                </a:lnTo>
                <a:lnTo>
                  <a:pt x="75" y="189"/>
                </a:lnTo>
                <a:lnTo>
                  <a:pt x="71" y="189"/>
                </a:lnTo>
                <a:lnTo>
                  <a:pt x="70" y="189"/>
                </a:lnTo>
                <a:lnTo>
                  <a:pt x="66" y="187"/>
                </a:lnTo>
                <a:lnTo>
                  <a:pt x="64" y="185"/>
                </a:lnTo>
                <a:lnTo>
                  <a:pt x="60" y="185"/>
                </a:lnTo>
                <a:lnTo>
                  <a:pt x="58" y="183"/>
                </a:lnTo>
                <a:lnTo>
                  <a:pt x="54" y="181"/>
                </a:lnTo>
                <a:lnTo>
                  <a:pt x="52" y="181"/>
                </a:lnTo>
                <a:lnTo>
                  <a:pt x="48" y="179"/>
                </a:lnTo>
                <a:lnTo>
                  <a:pt x="46" y="177"/>
                </a:lnTo>
                <a:lnTo>
                  <a:pt x="43" y="175"/>
                </a:lnTo>
                <a:lnTo>
                  <a:pt x="41" y="173"/>
                </a:lnTo>
                <a:lnTo>
                  <a:pt x="39" y="172"/>
                </a:lnTo>
                <a:lnTo>
                  <a:pt x="37" y="170"/>
                </a:lnTo>
                <a:lnTo>
                  <a:pt x="33" y="169"/>
                </a:lnTo>
                <a:lnTo>
                  <a:pt x="31" y="167"/>
                </a:lnTo>
                <a:lnTo>
                  <a:pt x="29" y="165"/>
                </a:lnTo>
                <a:lnTo>
                  <a:pt x="27" y="163"/>
                </a:lnTo>
                <a:lnTo>
                  <a:pt x="25" y="161"/>
                </a:lnTo>
                <a:lnTo>
                  <a:pt x="23" y="157"/>
                </a:lnTo>
                <a:lnTo>
                  <a:pt x="22" y="155"/>
                </a:lnTo>
                <a:lnTo>
                  <a:pt x="20" y="153"/>
                </a:lnTo>
                <a:lnTo>
                  <a:pt x="18" y="152"/>
                </a:lnTo>
                <a:lnTo>
                  <a:pt x="16" y="148"/>
                </a:lnTo>
                <a:lnTo>
                  <a:pt x="14" y="146"/>
                </a:lnTo>
                <a:lnTo>
                  <a:pt x="14" y="144"/>
                </a:lnTo>
                <a:lnTo>
                  <a:pt x="12" y="140"/>
                </a:lnTo>
                <a:lnTo>
                  <a:pt x="10" y="138"/>
                </a:lnTo>
                <a:lnTo>
                  <a:pt x="8" y="134"/>
                </a:lnTo>
                <a:lnTo>
                  <a:pt x="6" y="131"/>
                </a:lnTo>
                <a:lnTo>
                  <a:pt x="6" y="129"/>
                </a:lnTo>
                <a:lnTo>
                  <a:pt x="4" y="125"/>
                </a:lnTo>
                <a:lnTo>
                  <a:pt x="4" y="123"/>
                </a:lnTo>
                <a:lnTo>
                  <a:pt x="2" y="119"/>
                </a:lnTo>
                <a:lnTo>
                  <a:pt x="2" y="115"/>
                </a:lnTo>
                <a:lnTo>
                  <a:pt x="2" y="113"/>
                </a:lnTo>
                <a:lnTo>
                  <a:pt x="0" y="110"/>
                </a:lnTo>
                <a:lnTo>
                  <a:pt x="0" y="106"/>
                </a:lnTo>
                <a:lnTo>
                  <a:pt x="0" y="104"/>
                </a:lnTo>
                <a:lnTo>
                  <a:pt x="0" y="100"/>
                </a:lnTo>
                <a:lnTo>
                  <a:pt x="0" y="96"/>
                </a:lnTo>
              </a:path>
            </a:pathLst>
          </a:custGeom>
          <a:noFill/>
          <a:ln w="254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19460" name="Freeform 4">
            <a:extLst>
              <a:ext uri="{FF2B5EF4-FFF2-40B4-BE49-F238E27FC236}">
                <a16:creationId xmlns:a16="http://schemas.microsoft.com/office/drawing/2014/main" id="{8DC7EBF9-54B8-109B-6915-D331568D5E3A}"/>
              </a:ext>
            </a:extLst>
          </p:cNvPr>
          <p:cNvSpPr>
            <a:spLocks/>
          </p:cNvSpPr>
          <p:nvPr/>
        </p:nvSpPr>
        <p:spPr bwMode="auto">
          <a:xfrm>
            <a:off x="4041775" y="2962275"/>
            <a:ext cx="457200" cy="452438"/>
          </a:xfrm>
          <a:custGeom>
            <a:avLst/>
            <a:gdLst>
              <a:gd name="T0" fmla="*/ 2 w 288"/>
              <a:gd name="T1" fmla="*/ 127 h 285"/>
              <a:gd name="T2" fmla="*/ 4 w 288"/>
              <a:gd name="T3" fmla="*/ 110 h 285"/>
              <a:gd name="T4" fmla="*/ 10 w 288"/>
              <a:gd name="T5" fmla="*/ 91 h 285"/>
              <a:gd name="T6" fmla="*/ 18 w 288"/>
              <a:gd name="T7" fmla="*/ 73 h 285"/>
              <a:gd name="T8" fmla="*/ 27 w 288"/>
              <a:gd name="T9" fmla="*/ 59 h 285"/>
              <a:gd name="T10" fmla="*/ 39 w 288"/>
              <a:gd name="T11" fmla="*/ 46 h 285"/>
              <a:gd name="T12" fmla="*/ 54 w 288"/>
              <a:gd name="T13" fmla="*/ 32 h 285"/>
              <a:gd name="T14" fmla="*/ 68 w 288"/>
              <a:gd name="T15" fmla="*/ 23 h 285"/>
              <a:gd name="T16" fmla="*/ 85 w 288"/>
              <a:gd name="T17" fmla="*/ 13 h 285"/>
              <a:gd name="T18" fmla="*/ 102 w 288"/>
              <a:gd name="T19" fmla="*/ 8 h 285"/>
              <a:gd name="T20" fmla="*/ 121 w 288"/>
              <a:gd name="T21" fmla="*/ 2 h 285"/>
              <a:gd name="T22" fmla="*/ 140 w 288"/>
              <a:gd name="T23" fmla="*/ 0 h 285"/>
              <a:gd name="T24" fmla="*/ 160 w 288"/>
              <a:gd name="T25" fmla="*/ 0 h 285"/>
              <a:gd name="T26" fmla="*/ 178 w 288"/>
              <a:gd name="T27" fmla="*/ 4 h 285"/>
              <a:gd name="T28" fmla="*/ 195 w 288"/>
              <a:gd name="T29" fmla="*/ 8 h 285"/>
              <a:gd name="T30" fmla="*/ 212 w 288"/>
              <a:gd name="T31" fmla="*/ 15 h 285"/>
              <a:gd name="T32" fmla="*/ 228 w 288"/>
              <a:gd name="T33" fmla="*/ 25 h 285"/>
              <a:gd name="T34" fmla="*/ 243 w 288"/>
              <a:gd name="T35" fmla="*/ 38 h 285"/>
              <a:gd name="T36" fmla="*/ 255 w 288"/>
              <a:gd name="T37" fmla="*/ 51 h 285"/>
              <a:gd name="T38" fmla="*/ 266 w 288"/>
              <a:gd name="T39" fmla="*/ 64 h 285"/>
              <a:gd name="T40" fmla="*/ 274 w 288"/>
              <a:gd name="T41" fmla="*/ 81 h 285"/>
              <a:gd name="T42" fmla="*/ 281 w 288"/>
              <a:gd name="T43" fmla="*/ 98 h 285"/>
              <a:gd name="T44" fmla="*/ 285 w 288"/>
              <a:gd name="T45" fmla="*/ 117 h 285"/>
              <a:gd name="T46" fmla="*/ 287 w 288"/>
              <a:gd name="T47" fmla="*/ 136 h 285"/>
              <a:gd name="T48" fmla="*/ 287 w 288"/>
              <a:gd name="T49" fmla="*/ 155 h 285"/>
              <a:gd name="T50" fmla="*/ 285 w 288"/>
              <a:gd name="T51" fmla="*/ 175 h 285"/>
              <a:gd name="T52" fmla="*/ 279 w 288"/>
              <a:gd name="T53" fmla="*/ 192 h 285"/>
              <a:gd name="T54" fmla="*/ 272 w 288"/>
              <a:gd name="T55" fmla="*/ 209 h 285"/>
              <a:gd name="T56" fmla="*/ 262 w 288"/>
              <a:gd name="T57" fmla="*/ 223 h 285"/>
              <a:gd name="T58" fmla="*/ 249 w 288"/>
              <a:gd name="T59" fmla="*/ 238 h 285"/>
              <a:gd name="T60" fmla="*/ 235 w 288"/>
              <a:gd name="T61" fmla="*/ 250 h 285"/>
              <a:gd name="T62" fmla="*/ 222 w 288"/>
              <a:gd name="T63" fmla="*/ 261 h 285"/>
              <a:gd name="T64" fmla="*/ 205 w 288"/>
              <a:gd name="T65" fmla="*/ 269 h 285"/>
              <a:gd name="T66" fmla="*/ 187 w 288"/>
              <a:gd name="T67" fmla="*/ 277 h 285"/>
              <a:gd name="T68" fmla="*/ 168 w 288"/>
              <a:gd name="T69" fmla="*/ 280 h 285"/>
              <a:gd name="T70" fmla="*/ 150 w 288"/>
              <a:gd name="T71" fmla="*/ 284 h 285"/>
              <a:gd name="T72" fmla="*/ 131 w 288"/>
              <a:gd name="T73" fmla="*/ 282 h 285"/>
              <a:gd name="T74" fmla="*/ 112 w 288"/>
              <a:gd name="T75" fmla="*/ 280 h 285"/>
              <a:gd name="T76" fmla="*/ 94 w 288"/>
              <a:gd name="T77" fmla="*/ 275 h 285"/>
              <a:gd name="T78" fmla="*/ 77 w 288"/>
              <a:gd name="T79" fmla="*/ 267 h 285"/>
              <a:gd name="T80" fmla="*/ 62 w 288"/>
              <a:gd name="T81" fmla="*/ 258 h 285"/>
              <a:gd name="T82" fmla="*/ 46 w 288"/>
              <a:gd name="T83" fmla="*/ 246 h 285"/>
              <a:gd name="T84" fmla="*/ 35 w 288"/>
              <a:gd name="T85" fmla="*/ 233 h 285"/>
              <a:gd name="T86" fmla="*/ 23 w 288"/>
              <a:gd name="T87" fmla="*/ 217 h 285"/>
              <a:gd name="T88" fmla="*/ 16 w 288"/>
              <a:gd name="T89" fmla="*/ 201 h 285"/>
              <a:gd name="T90" fmla="*/ 8 w 288"/>
              <a:gd name="T91" fmla="*/ 184 h 285"/>
              <a:gd name="T92" fmla="*/ 4 w 288"/>
              <a:gd name="T93" fmla="*/ 167 h 285"/>
              <a:gd name="T94" fmla="*/ 0 w 288"/>
              <a:gd name="T95" fmla="*/ 146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88" h="285">
                <a:moveTo>
                  <a:pt x="0" y="142"/>
                </a:moveTo>
                <a:lnTo>
                  <a:pt x="0" y="136"/>
                </a:lnTo>
                <a:lnTo>
                  <a:pt x="0" y="133"/>
                </a:lnTo>
                <a:lnTo>
                  <a:pt x="2" y="127"/>
                </a:lnTo>
                <a:lnTo>
                  <a:pt x="2" y="123"/>
                </a:lnTo>
                <a:lnTo>
                  <a:pt x="2" y="117"/>
                </a:lnTo>
                <a:lnTo>
                  <a:pt x="4" y="113"/>
                </a:lnTo>
                <a:lnTo>
                  <a:pt x="4" y="110"/>
                </a:lnTo>
                <a:lnTo>
                  <a:pt x="6" y="104"/>
                </a:lnTo>
                <a:lnTo>
                  <a:pt x="8" y="100"/>
                </a:lnTo>
                <a:lnTo>
                  <a:pt x="8" y="96"/>
                </a:lnTo>
                <a:lnTo>
                  <a:pt x="10" y="91"/>
                </a:lnTo>
                <a:lnTo>
                  <a:pt x="12" y="87"/>
                </a:lnTo>
                <a:lnTo>
                  <a:pt x="14" y="83"/>
                </a:lnTo>
                <a:lnTo>
                  <a:pt x="16" y="79"/>
                </a:lnTo>
                <a:lnTo>
                  <a:pt x="18" y="73"/>
                </a:lnTo>
                <a:lnTo>
                  <a:pt x="20" y="70"/>
                </a:lnTo>
                <a:lnTo>
                  <a:pt x="23" y="66"/>
                </a:lnTo>
                <a:lnTo>
                  <a:pt x="25" y="62"/>
                </a:lnTo>
                <a:lnTo>
                  <a:pt x="27" y="59"/>
                </a:lnTo>
                <a:lnTo>
                  <a:pt x="31" y="55"/>
                </a:lnTo>
                <a:lnTo>
                  <a:pt x="33" y="51"/>
                </a:lnTo>
                <a:lnTo>
                  <a:pt x="37" y="50"/>
                </a:lnTo>
                <a:lnTo>
                  <a:pt x="39" y="46"/>
                </a:lnTo>
                <a:lnTo>
                  <a:pt x="43" y="42"/>
                </a:lnTo>
                <a:lnTo>
                  <a:pt x="46" y="38"/>
                </a:lnTo>
                <a:lnTo>
                  <a:pt x="50" y="36"/>
                </a:lnTo>
                <a:lnTo>
                  <a:pt x="54" y="32"/>
                </a:lnTo>
                <a:lnTo>
                  <a:pt x="56" y="30"/>
                </a:lnTo>
                <a:lnTo>
                  <a:pt x="60" y="27"/>
                </a:lnTo>
                <a:lnTo>
                  <a:pt x="64" y="25"/>
                </a:lnTo>
                <a:lnTo>
                  <a:pt x="68" y="23"/>
                </a:lnTo>
                <a:lnTo>
                  <a:pt x="71" y="19"/>
                </a:lnTo>
                <a:lnTo>
                  <a:pt x="75" y="17"/>
                </a:lnTo>
                <a:lnTo>
                  <a:pt x="81" y="15"/>
                </a:lnTo>
                <a:lnTo>
                  <a:pt x="85" y="13"/>
                </a:lnTo>
                <a:lnTo>
                  <a:pt x="89" y="11"/>
                </a:lnTo>
                <a:lnTo>
                  <a:pt x="93" y="9"/>
                </a:lnTo>
                <a:lnTo>
                  <a:pt x="98" y="8"/>
                </a:lnTo>
                <a:lnTo>
                  <a:pt x="102" y="8"/>
                </a:lnTo>
                <a:lnTo>
                  <a:pt x="106" y="6"/>
                </a:lnTo>
                <a:lnTo>
                  <a:pt x="112" y="4"/>
                </a:lnTo>
                <a:lnTo>
                  <a:pt x="116" y="4"/>
                </a:lnTo>
                <a:lnTo>
                  <a:pt x="121" y="2"/>
                </a:lnTo>
                <a:lnTo>
                  <a:pt x="125" y="2"/>
                </a:lnTo>
                <a:lnTo>
                  <a:pt x="131" y="0"/>
                </a:lnTo>
                <a:lnTo>
                  <a:pt x="135" y="0"/>
                </a:lnTo>
                <a:lnTo>
                  <a:pt x="140" y="0"/>
                </a:lnTo>
                <a:lnTo>
                  <a:pt x="144" y="0"/>
                </a:lnTo>
                <a:lnTo>
                  <a:pt x="150" y="0"/>
                </a:lnTo>
                <a:lnTo>
                  <a:pt x="154" y="0"/>
                </a:lnTo>
                <a:lnTo>
                  <a:pt x="160" y="0"/>
                </a:lnTo>
                <a:lnTo>
                  <a:pt x="162" y="0"/>
                </a:lnTo>
                <a:lnTo>
                  <a:pt x="168" y="2"/>
                </a:lnTo>
                <a:lnTo>
                  <a:pt x="172" y="2"/>
                </a:lnTo>
                <a:lnTo>
                  <a:pt x="178" y="4"/>
                </a:lnTo>
                <a:lnTo>
                  <a:pt x="182" y="4"/>
                </a:lnTo>
                <a:lnTo>
                  <a:pt x="185" y="6"/>
                </a:lnTo>
                <a:lnTo>
                  <a:pt x="191" y="8"/>
                </a:lnTo>
                <a:lnTo>
                  <a:pt x="195" y="8"/>
                </a:lnTo>
                <a:lnTo>
                  <a:pt x="199" y="11"/>
                </a:lnTo>
                <a:lnTo>
                  <a:pt x="205" y="11"/>
                </a:lnTo>
                <a:lnTo>
                  <a:pt x="208" y="13"/>
                </a:lnTo>
                <a:lnTo>
                  <a:pt x="212" y="15"/>
                </a:lnTo>
                <a:lnTo>
                  <a:pt x="216" y="19"/>
                </a:lnTo>
                <a:lnTo>
                  <a:pt x="220" y="21"/>
                </a:lnTo>
                <a:lnTo>
                  <a:pt x="224" y="23"/>
                </a:lnTo>
                <a:lnTo>
                  <a:pt x="228" y="25"/>
                </a:lnTo>
                <a:lnTo>
                  <a:pt x="231" y="29"/>
                </a:lnTo>
                <a:lnTo>
                  <a:pt x="235" y="30"/>
                </a:lnTo>
                <a:lnTo>
                  <a:pt x="239" y="34"/>
                </a:lnTo>
                <a:lnTo>
                  <a:pt x="243" y="38"/>
                </a:lnTo>
                <a:lnTo>
                  <a:pt x="245" y="42"/>
                </a:lnTo>
                <a:lnTo>
                  <a:pt x="249" y="44"/>
                </a:lnTo>
                <a:lnTo>
                  <a:pt x="253" y="48"/>
                </a:lnTo>
                <a:lnTo>
                  <a:pt x="255" y="51"/>
                </a:lnTo>
                <a:lnTo>
                  <a:pt x="256" y="55"/>
                </a:lnTo>
                <a:lnTo>
                  <a:pt x="260" y="59"/>
                </a:lnTo>
                <a:lnTo>
                  <a:pt x="262" y="62"/>
                </a:lnTo>
                <a:lnTo>
                  <a:pt x="266" y="64"/>
                </a:lnTo>
                <a:lnTo>
                  <a:pt x="268" y="70"/>
                </a:lnTo>
                <a:lnTo>
                  <a:pt x="270" y="73"/>
                </a:lnTo>
                <a:lnTo>
                  <a:pt x="272" y="77"/>
                </a:lnTo>
                <a:lnTo>
                  <a:pt x="274" y="81"/>
                </a:lnTo>
                <a:lnTo>
                  <a:pt x="276" y="87"/>
                </a:lnTo>
                <a:lnTo>
                  <a:pt x="278" y="91"/>
                </a:lnTo>
                <a:lnTo>
                  <a:pt x="279" y="94"/>
                </a:lnTo>
                <a:lnTo>
                  <a:pt x="281" y="98"/>
                </a:lnTo>
                <a:lnTo>
                  <a:pt x="281" y="102"/>
                </a:lnTo>
                <a:lnTo>
                  <a:pt x="283" y="108"/>
                </a:lnTo>
                <a:lnTo>
                  <a:pt x="285" y="112"/>
                </a:lnTo>
                <a:lnTo>
                  <a:pt x="285" y="117"/>
                </a:lnTo>
                <a:lnTo>
                  <a:pt x="287" y="121"/>
                </a:lnTo>
                <a:lnTo>
                  <a:pt x="287" y="127"/>
                </a:lnTo>
                <a:lnTo>
                  <a:pt x="287" y="131"/>
                </a:lnTo>
                <a:lnTo>
                  <a:pt x="287" y="136"/>
                </a:lnTo>
                <a:lnTo>
                  <a:pt x="287" y="142"/>
                </a:lnTo>
                <a:lnTo>
                  <a:pt x="287" y="146"/>
                </a:lnTo>
                <a:lnTo>
                  <a:pt x="287" y="152"/>
                </a:lnTo>
                <a:lnTo>
                  <a:pt x="287" y="155"/>
                </a:lnTo>
                <a:lnTo>
                  <a:pt x="287" y="159"/>
                </a:lnTo>
                <a:lnTo>
                  <a:pt x="287" y="165"/>
                </a:lnTo>
                <a:lnTo>
                  <a:pt x="285" y="169"/>
                </a:lnTo>
                <a:lnTo>
                  <a:pt x="285" y="175"/>
                </a:lnTo>
                <a:lnTo>
                  <a:pt x="283" y="178"/>
                </a:lnTo>
                <a:lnTo>
                  <a:pt x="281" y="182"/>
                </a:lnTo>
                <a:lnTo>
                  <a:pt x="281" y="188"/>
                </a:lnTo>
                <a:lnTo>
                  <a:pt x="279" y="192"/>
                </a:lnTo>
                <a:lnTo>
                  <a:pt x="278" y="197"/>
                </a:lnTo>
                <a:lnTo>
                  <a:pt x="276" y="201"/>
                </a:lnTo>
                <a:lnTo>
                  <a:pt x="274" y="205"/>
                </a:lnTo>
                <a:lnTo>
                  <a:pt x="272" y="209"/>
                </a:lnTo>
                <a:lnTo>
                  <a:pt x="268" y="213"/>
                </a:lnTo>
                <a:lnTo>
                  <a:pt x="266" y="216"/>
                </a:lnTo>
                <a:lnTo>
                  <a:pt x="264" y="219"/>
                </a:lnTo>
                <a:lnTo>
                  <a:pt x="262" y="223"/>
                </a:lnTo>
                <a:lnTo>
                  <a:pt x="258" y="227"/>
                </a:lnTo>
                <a:lnTo>
                  <a:pt x="256" y="231"/>
                </a:lnTo>
                <a:lnTo>
                  <a:pt x="253" y="235"/>
                </a:lnTo>
                <a:lnTo>
                  <a:pt x="249" y="238"/>
                </a:lnTo>
                <a:lnTo>
                  <a:pt x="247" y="242"/>
                </a:lnTo>
                <a:lnTo>
                  <a:pt x="243" y="244"/>
                </a:lnTo>
                <a:lnTo>
                  <a:pt x="239" y="248"/>
                </a:lnTo>
                <a:lnTo>
                  <a:pt x="235" y="250"/>
                </a:lnTo>
                <a:lnTo>
                  <a:pt x="233" y="254"/>
                </a:lnTo>
                <a:lnTo>
                  <a:pt x="230" y="256"/>
                </a:lnTo>
                <a:lnTo>
                  <a:pt x="226" y="259"/>
                </a:lnTo>
                <a:lnTo>
                  <a:pt x="222" y="261"/>
                </a:lnTo>
                <a:lnTo>
                  <a:pt x="218" y="263"/>
                </a:lnTo>
                <a:lnTo>
                  <a:pt x="214" y="265"/>
                </a:lnTo>
                <a:lnTo>
                  <a:pt x="208" y="267"/>
                </a:lnTo>
                <a:lnTo>
                  <a:pt x="205" y="269"/>
                </a:lnTo>
                <a:lnTo>
                  <a:pt x="201" y="271"/>
                </a:lnTo>
                <a:lnTo>
                  <a:pt x="197" y="273"/>
                </a:lnTo>
                <a:lnTo>
                  <a:pt x="191" y="275"/>
                </a:lnTo>
                <a:lnTo>
                  <a:pt x="187" y="277"/>
                </a:lnTo>
                <a:lnTo>
                  <a:pt x="184" y="279"/>
                </a:lnTo>
                <a:lnTo>
                  <a:pt x="178" y="279"/>
                </a:lnTo>
                <a:lnTo>
                  <a:pt x="174" y="280"/>
                </a:lnTo>
                <a:lnTo>
                  <a:pt x="168" y="280"/>
                </a:lnTo>
                <a:lnTo>
                  <a:pt x="164" y="282"/>
                </a:lnTo>
                <a:lnTo>
                  <a:pt x="160" y="282"/>
                </a:lnTo>
                <a:lnTo>
                  <a:pt x="156" y="282"/>
                </a:lnTo>
                <a:lnTo>
                  <a:pt x="150" y="284"/>
                </a:lnTo>
                <a:lnTo>
                  <a:pt x="144" y="284"/>
                </a:lnTo>
                <a:lnTo>
                  <a:pt x="140" y="284"/>
                </a:lnTo>
                <a:lnTo>
                  <a:pt x="135" y="284"/>
                </a:lnTo>
                <a:lnTo>
                  <a:pt x="131" y="282"/>
                </a:lnTo>
                <a:lnTo>
                  <a:pt x="127" y="282"/>
                </a:lnTo>
                <a:lnTo>
                  <a:pt x="121" y="282"/>
                </a:lnTo>
                <a:lnTo>
                  <a:pt x="117" y="280"/>
                </a:lnTo>
                <a:lnTo>
                  <a:pt x="112" y="280"/>
                </a:lnTo>
                <a:lnTo>
                  <a:pt x="108" y="279"/>
                </a:lnTo>
                <a:lnTo>
                  <a:pt x="104" y="279"/>
                </a:lnTo>
                <a:lnTo>
                  <a:pt x="98" y="277"/>
                </a:lnTo>
                <a:lnTo>
                  <a:pt x="94" y="275"/>
                </a:lnTo>
                <a:lnTo>
                  <a:pt x="91" y="273"/>
                </a:lnTo>
                <a:lnTo>
                  <a:pt x="85" y="271"/>
                </a:lnTo>
                <a:lnTo>
                  <a:pt x="81" y="269"/>
                </a:lnTo>
                <a:lnTo>
                  <a:pt x="77" y="267"/>
                </a:lnTo>
                <a:lnTo>
                  <a:pt x="73" y="265"/>
                </a:lnTo>
                <a:lnTo>
                  <a:pt x="69" y="261"/>
                </a:lnTo>
                <a:lnTo>
                  <a:pt x="66" y="259"/>
                </a:lnTo>
                <a:lnTo>
                  <a:pt x="62" y="258"/>
                </a:lnTo>
                <a:lnTo>
                  <a:pt x="58" y="254"/>
                </a:lnTo>
                <a:lnTo>
                  <a:pt x="54" y="252"/>
                </a:lnTo>
                <a:lnTo>
                  <a:pt x="50" y="248"/>
                </a:lnTo>
                <a:lnTo>
                  <a:pt x="46" y="246"/>
                </a:lnTo>
                <a:lnTo>
                  <a:pt x="45" y="242"/>
                </a:lnTo>
                <a:lnTo>
                  <a:pt x="41" y="238"/>
                </a:lnTo>
                <a:lnTo>
                  <a:pt x="37" y="235"/>
                </a:lnTo>
                <a:lnTo>
                  <a:pt x="35" y="233"/>
                </a:lnTo>
                <a:lnTo>
                  <a:pt x="33" y="229"/>
                </a:lnTo>
                <a:lnTo>
                  <a:pt x="29" y="225"/>
                </a:lnTo>
                <a:lnTo>
                  <a:pt x="27" y="221"/>
                </a:lnTo>
                <a:lnTo>
                  <a:pt x="23" y="217"/>
                </a:lnTo>
                <a:lnTo>
                  <a:pt x="22" y="214"/>
                </a:lnTo>
                <a:lnTo>
                  <a:pt x="20" y="211"/>
                </a:lnTo>
                <a:lnTo>
                  <a:pt x="18" y="205"/>
                </a:lnTo>
                <a:lnTo>
                  <a:pt x="16" y="201"/>
                </a:lnTo>
                <a:lnTo>
                  <a:pt x="14" y="197"/>
                </a:lnTo>
                <a:lnTo>
                  <a:pt x="12" y="194"/>
                </a:lnTo>
                <a:lnTo>
                  <a:pt x="10" y="188"/>
                </a:lnTo>
                <a:lnTo>
                  <a:pt x="8" y="184"/>
                </a:lnTo>
                <a:lnTo>
                  <a:pt x="8" y="180"/>
                </a:lnTo>
                <a:lnTo>
                  <a:pt x="6" y="176"/>
                </a:lnTo>
                <a:lnTo>
                  <a:pt x="4" y="171"/>
                </a:lnTo>
                <a:lnTo>
                  <a:pt x="4" y="167"/>
                </a:lnTo>
                <a:lnTo>
                  <a:pt x="2" y="161"/>
                </a:lnTo>
                <a:lnTo>
                  <a:pt x="2" y="157"/>
                </a:lnTo>
                <a:lnTo>
                  <a:pt x="2" y="152"/>
                </a:lnTo>
                <a:lnTo>
                  <a:pt x="0" y="146"/>
                </a:lnTo>
                <a:lnTo>
                  <a:pt x="0" y="142"/>
                </a:lnTo>
              </a:path>
            </a:pathLst>
          </a:custGeom>
          <a:noFill/>
          <a:ln w="254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19461" name="Freeform 5">
            <a:extLst>
              <a:ext uri="{FF2B5EF4-FFF2-40B4-BE49-F238E27FC236}">
                <a16:creationId xmlns:a16="http://schemas.microsoft.com/office/drawing/2014/main" id="{0AED753C-68EB-7D9B-F3C4-D235DC63E0F7}"/>
              </a:ext>
            </a:extLst>
          </p:cNvPr>
          <p:cNvSpPr>
            <a:spLocks/>
          </p:cNvSpPr>
          <p:nvPr/>
        </p:nvSpPr>
        <p:spPr bwMode="auto">
          <a:xfrm>
            <a:off x="4384675" y="2962275"/>
            <a:ext cx="458788" cy="452438"/>
          </a:xfrm>
          <a:custGeom>
            <a:avLst/>
            <a:gdLst>
              <a:gd name="T0" fmla="*/ 0 w 289"/>
              <a:gd name="T1" fmla="*/ 127 h 285"/>
              <a:gd name="T2" fmla="*/ 4 w 289"/>
              <a:gd name="T3" fmla="*/ 110 h 285"/>
              <a:gd name="T4" fmla="*/ 10 w 289"/>
              <a:gd name="T5" fmla="*/ 91 h 285"/>
              <a:gd name="T6" fmla="*/ 17 w 289"/>
              <a:gd name="T7" fmla="*/ 73 h 285"/>
              <a:gd name="T8" fmla="*/ 27 w 289"/>
              <a:gd name="T9" fmla="*/ 59 h 285"/>
              <a:gd name="T10" fmla="*/ 39 w 289"/>
              <a:gd name="T11" fmla="*/ 46 h 285"/>
              <a:gd name="T12" fmla="*/ 52 w 289"/>
              <a:gd name="T13" fmla="*/ 32 h 285"/>
              <a:gd name="T14" fmla="*/ 67 w 289"/>
              <a:gd name="T15" fmla="*/ 23 h 285"/>
              <a:gd name="T16" fmla="*/ 85 w 289"/>
              <a:gd name="T17" fmla="*/ 13 h 285"/>
              <a:gd name="T18" fmla="*/ 100 w 289"/>
              <a:gd name="T19" fmla="*/ 8 h 285"/>
              <a:gd name="T20" fmla="*/ 119 w 289"/>
              <a:gd name="T21" fmla="*/ 2 h 285"/>
              <a:gd name="T22" fmla="*/ 138 w 289"/>
              <a:gd name="T23" fmla="*/ 0 h 285"/>
              <a:gd name="T24" fmla="*/ 157 w 289"/>
              <a:gd name="T25" fmla="*/ 0 h 285"/>
              <a:gd name="T26" fmla="*/ 177 w 289"/>
              <a:gd name="T27" fmla="*/ 4 h 285"/>
              <a:gd name="T28" fmla="*/ 196 w 289"/>
              <a:gd name="T29" fmla="*/ 8 h 285"/>
              <a:gd name="T30" fmla="*/ 211 w 289"/>
              <a:gd name="T31" fmla="*/ 15 h 285"/>
              <a:gd name="T32" fmla="*/ 228 w 289"/>
              <a:gd name="T33" fmla="*/ 25 h 285"/>
              <a:gd name="T34" fmla="*/ 242 w 289"/>
              <a:gd name="T35" fmla="*/ 38 h 285"/>
              <a:gd name="T36" fmla="*/ 253 w 289"/>
              <a:gd name="T37" fmla="*/ 51 h 285"/>
              <a:gd name="T38" fmla="*/ 265 w 289"/>
              <a:gd name="T39" fmla="*/ 64 h 285"/>
              <a:gd name="T40" fmla="*/ 274 w 289"/>
              <a:gd name="T41" fmla="*/ 81 h 285"/>
              <a:gd name="T42" fmla="*/ 280 w 289"/>
              <a:gd name="T43" fmla="*/ 98 h 285"/>
              <a:gd name="T44" fmla="*/ 286 w 289"/>
              <a:gd name="T45" fmla="*/ 117 h 285"/>
              <a:gd name="T46" fmla="*/ 288 w 289"/>
              <a:gd name="T47" fmla="*/ 136 h 285"/>
              <a:gd name="T48" fmla="*/ 288 w 289"/>
              <a:gd name="T49" fmla="*/ 155 h 285"/>
              <a:gd name="T50" fmla="*/ 284 w 289"/>
              <a:gd name="T51" fmla="*/ 175 h 285"/>
              <a:gd name="T52" fmla="*/ 278 w 289"/>
              <a:gd name="T53" fmla="*/ 192 h 285"/>
              <a:gd name="T54" fmla="*/ 271 w 289"/>
              <a:gd name="T55" fmla="*/ 209 h 285"/>
              <a:gd name="T56" fmla="*/ 261 w 289"/>
              <a:gd name="T57" fmla="*/ 223 h 285"/>
              <a:gd name="T58" fmla="*/ 249 w 289"/>
              <a:gd name="T59" fmla="*/ 238 h 285"/>
              <a:gd name="T60" fmla="*/ 236 w 289"/>
              <a:gd name="T61" fmla="*/ 250 h 285"/>
              <a:gd name="T62" fmla="*/ 221 w 289"/>
              <a:gd name="T63" fmla="*/ 261 h 285"/>
              <a:gd name="T64" fmla="*/ 203 w 289"/>
              <a:gd name="T65" fmla="*/ 269 h 285"/>
              <a:gd name="T66" fmla="*/ 186 w 289"/>
              <a:gd name="T67" fmla="*/ 277 h 285"/>
              <a:gd name="T68" fmla="*/ 169 w 289"/>
              <a:gd name="T69" fmla="*/ 280 h 285"/>
              <a:gd name="T70" fmla="*/ 150 w 289"/>
              <a:gd name="T71" fmla="*/ 284 h 285"/>
              <a:gd name="T72" fmla="*/ 131 w 289"/>
              <a:gd name="T73" fmla="*/ 282 h 285"/>
              <a:gd name="T74" fmla="*/ 111 w 289"/>
              <a:gd name="T75" fmla="*/ 280 h 285"/>
              <a:gd name="T76" fmla="*/ 92 w 289"/>
              <a:gd name="T77" fmla="*/ 275 h 285"/>
              <a:gd name="T78" fmla="*/ 77 w 289"/>
              <a:gd name="T79" fmla="*/ 267 h 285"/>
              <a:gd name="T80" fmla="*/ 60 w 289"/>
              <a:gd name="T81" fmla="*/ 258 h 285"/>
              <a:gd name="T82" fmla="*/ 46 w 289"/>
              <a:gd name="T83" fmla="*/ 246 h 285"/>
              <a:gd name="T84" fmla="*/ 33 w 289"/>
              <a:gd name="T85" fmla="*/ 233 h 285"/>
              <a:gd name="T86" fmla="*/ 23 w 289"/>
              <a:gd name="T87" fmla="*/ 217 h 285"/>
              <a:gd name="T88" fmla="*/ 14 w 289"/>
              <a:gd name="T89" fmla="*/ 201 h 285"/>
              <a:gd name="T90" fmla="*/ 8 w 289"/>
              <a:gd name="T91" fmla="*/ 184 h 285"/>
              <a:gd name="T92" fmla="*/ 2 w 289"/>
              <a:gd name="T93" fmla="*/ 167 h 285"/>
              <a:gd name="T94" fmla="*/ 0 w 289"/>
              <a:gd name="T95" fmla="*/ 146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89" h="285">
                <a:moveTo>
                  <a:pt x="0" y="142"/>
                </a:moveTo>
                <a:lnTo>
                  <a:pt x="0" y="136"/>
                </a:lnTo>
                <a:lnTo>
                  <a:pt x="0" y="133"/>
                </a:lnTo>
                <a:lnTo>
                  <a:pt x="0" y="127"/>
                </a:lnTo>
                <a:lnTo>
                  <a:pt x="0" y="123"/>
                </a:lnTo>
                <a:lnTo>
                  <a:pt x="2" y="117"/>
                </a:lnTo>
                <a:lnTo>
                  <a:pt x="2" y="113"/>
                </a:lnTo>
                <a:lnTo>
                  <a:pt x="4" y="110"/>
                </a:lnTo>
                <a:lnTo>
                  <a:pt x="4" y="104"/>
                </a:lnTo>
                <a:lnTo>
                  <a:pt x="6" y="100"/>
                </a:lnTo>
                <a:lnTo>
                  <a:pt x="8" y="96"/>
                </a:lnTo>
                <a:lnTo>
                  <a:pt x="10" y="91"/>
                </a:lnTo>
                <a:lnTo>
                  <a:pt x="12" y="87"/>
                </a:lnTo>
                <a:lnTo>
                  <a:pt x="14" y="83"/>
                </a:lnTo>
                <a:lnTo>
                  <a:pt x="15" y="79"/>
                </a:lnTo>
                <a:lnTo>
                  <a:pt x="17" y="73"/>
                </a:lnTo>
                <a:lnTo>
                  <a:pt x="19" y="70"/>
                </a:lnTo>
                <a:lnTo>
                  <a:pt x="21" y="66"/>
                </a:lnTo>
                <a:lnTo>
                  <a:pt x="23" y="62"/>
                </a:lnTo>
                <a:lnTo>
                  <a:pt x="27" y="59"/>
                </a:lnTo>
                <a:lnTo>
                  <a:pt x="29" y="55"/>
                </a:lnTo>
                <a:lnTo>
                  <a:pt x="33" y="51"/>
                </a:lnTo>
                <a:lnTo>
                  <a:pt x="35" y="50"/>
                </a:lnTo>
                <a:lnTo>
                  <a:pt x="39" y="46"/>
                </a:lnTo>
                <a:lnTo>
                  <a:pt x="42" y="42"/>
                </a:lnTo>
                <a:lnTo>
                  <a:pt x="46" y="38"/>
                </a:lnTo>
                <a:lnTo>
                  <a:pt x="48" y="36"/>
                </a:lnTo>
                <a:lnTo>
                  <a:pt x="52" y="32"/>
                </a:lnTo>
                <a:lnTo>
                  <a:pt x="56" y="30"/>
                </a:lnTo>
                <a:lnTo>
                  <a:pt x="60" y="27"/>
                </a:lnTo>
                <a:lnTo>
                  <a:pt x="63" y="25"/>
                </a:lnTo>
                <a:lnTo>
                  <a:pt x="67" y="23"/>
                </a:lnTo>
                <a:lnTo>
                  <a:pt x="71" y="19"/>
                </a:lnTo>
                <a:lnTo>
                  <a:pt x="75" y="17"/>
                </a:lnTo>
                <a:lnTo>
                  <a:pt x="79" y="15"/>
                </a:lnTo>
                <a:lnTo>
                  <a:pt x="85" y="13"/>
                </a:lnTo>
                <a:lnTo>
                  <a:pt x="88" y="11"/>
                </a:lnTo>
                <a:lnTo>
                  <a:pt x="92" y="9"/>
                </a:lnTo>
                <a:lnTo>
                  <a:pt x="96" y="8"/>
                </a:lnTo>
                <a:lnTo>
                  <a:pt x="100" y="8"/>
                </a:lnTo>
                <a:lnTo>
                  <a:pt x="106" y="6"/>
                </a:lnTo>
                <a:lnTo>
                  <a:pt x="109" y="4"/>
                </a:lnTo>
                <a:lnTo>
                  <a:pt x="115" y="4"/>
                </a:lnTo>
                <a:lnTo>
                  <a:pt x="119" y="2"/>
                </a:lnTo>
                <a:lnTo>
                  <a:pt x="125" y="2"/>
                </a:lnTo>
                <a:lnTo>
                  <a:pt x="129" y="0"/>
                </a:lnTo>
                <a:lnTo>
                  <a:pt x="134" y="0"/>
                </a:lnTo>
                <a:lnTo>
                  <a:pt x="138" y="0"/>
                </a:lnTo>
                <a:lnTo>
                  <a:pt x="144" y="0"/>
                </a:lnTo>
                <a:lnTo>
                  <a:pt x="148" y="0"/>
                </a:lnTo>
                <a:lnTo>
                  <a:pt x="154" y="0"/>
                </a:lnTo>
                <a:lnTo>
                  <a:pt x="157" y="0"/>
                </a:lnTo>
                <a:lnTo>
                  <a:pt x="163" y="0"/>
                </a:lnTo>
                <a:lnTo>
                  <a:pt x="167" y="2"/>
                </a:lnTo>
                <a:lnTo>
                  <a:pt x="173" y="2"/>
                </a:lnTo>
                <a:lnTo>
                  <a:pt x="177" y="4"/>
                </a:lnTo>
                <a:lnTo>
                  <a:pt x="180" y="4"/>
                </a:lnTo>
                <a:lnTo>
                  <a:pt x="186" y="6"/>
                </a:lnTo>
                <a:lnTo>
                  <a:pt x="190" y="8"/>
                </a:lnTo>
                <a:lnTo>
                  <a:pt x="196" y="8"/>
                </a:lnTo>
                <a:lnTo>
                  <a:pt x="200" y="11"/>
                </a:lnTo>
                <a:lnTo>
                  <a:pt x="203" y="11"/>
                </a:lnTo>
                <a:lnTo>
                  <a:pt x="207" y="13"/>
                </a:lnTo>
                <a:lnTo>
                  <a:pt x="211" y="15"/>
                </a:lnTo>
                <a:lnTo>
                  <a:pt x="215" y="19"/>
                </a:lnTo>
                <a:lnTo>
                  <a:pt x="219" y="21"/>
                </a:lnTo>
                <a:lnTo>
                  <a:pt x="223" y="23"/>
                </a:lnTo>
                <a:lnTo>
                  <a:pt x="228" y="25"/>
                </a:lnTo>
                <a:lnTo>
                  <a:pt x="230" y="29"/>
                </a:lnTo>
                <a:lnTo>
                  <a:pt x="234" y="30"/>
                </a:lnTo>
                <a:lnTo>
                  <a:pt x="238" y="34"/>
                </a:lnTo>
                <a:lnTo>
                  <a:pt x="242" y="38"/>
                </a:lnTo>
                <a:lnTo>
                  <a:pt x="246" y="42"/>
                </a:lnTo>
                <a:lnTo>
                  <a:pt x="249" y="44"/>
                </a:lnTo>
                <a:lnTo>
                  <a:pt x="251" y="48"/>
                </a:lnTo>
                <a:lnTo>
                  <a:pt x="253" y="51"/>
                </a:lnTo>
                <a:lnTo>
                  <a:pt x="257" y="55"/>
                </a:lnTo>
                <a:lnTo>
                  <a:pt x="259" y="59"/>
                </a:lnTo>
                <a:lnTo>
                  <a:pt x="263" y="62"/>
                </a:lnTo>
                <a:lnTo>
                  <a:pt x="265" y="64"/>
                </a:lnTo>
                <a:lnTo>
                  <a:pt x="267" y="70"/>
                </a:lnTo>
                <a:lnTo>
                  <a:pt x="269" y="73"/>
                </a:lnTo>
                <a:lnTo>
                  <a:pt x="272" y="77"/>
                </a:lnTo>
                <a:lnTo>
                  <a:pt x="274" y="81"/>
                </a:lnTo>
                <a:lnTo>
                  <a:pt x="276" y="87"/>
                </a:lnTo>
                <a:lnTo>
                  <a:pt x="278" y="91"/>
                </a:lnTo>
                <a:lnTo>
                  <a:pt x="278" y="94"/>
                </a:lnTo>
                <a:lnTo>
                  <a:pt x="280" y="98"/>
                </a:lnTo>
                <a:lnTo>
                  <a:pt x="282" y="102"/>
                </a:lnTo>
                <a:lnTo>
                  <a:pt x="282" y="108"/>
                </a:lnTo>
                <a:lnTo>
                  <a:pt x="284" y="112"/>
                </a:lnTo>
                <a:lnTo>
                  <a:pt x="286" y="117"/>
                </a:lnTo>
                <a:lnTo>
                  <a:pt x="286" y="121"/>
                </a:lnTo>
                <a:lnTo>
                  <a:pt x="286" y="127"/>
                </a:lnTo>
                <a:lnTo>
                  <a:pt x="288" y="131"/>
                </a:lnTo>
                <a:lnTo>
                  <a:pt x="288" y="136"/>
                </a:lnTo>
                <a:lnTo>
                  <a:pt x="288" y="142"/>
                </a:lnTo>
                <a:lnTo>
                  <a:pt x="288" y="146"/>
                </a:lnTo>
                <a:lnTo>
                  <a:pt x="288" y="152"/>
                </a:lnTo>
                <a:lnTo>
                  <a:pt x="288" y="155"/>
                </a:lnTo>
                <a:lnTo>
                  <a:pt x="288" y="159"/>
                </a:lnTo>
                <a:lnTo>
                  <a:pt x="286" y="165"/>
                </a:lnTo>
                <a:lnTo>
                  <a:pt x="286" y="169"/>
                </a:lnTo>
                <a:lnTo>
                  <a:pt x="284" y="175"/>
                </a:lnTo>
                <a:lnTo>
                  <a:pt x="282" y="178"/>
                </a:lnTo>
                <a:lnTo>
                  <a:pt x="282" y="182"/>
                </a:lnTo>
                <a:lnTo>
                  <a:pt x="280" y="188"/>
                </a:lnTo>
                <a:lnTo>
                  <a:pt x="278" y="192"/>
                </a:lnTo>
                <a:lnTo>
                  <a:pt x="276" y="197"/>
                </a:lnTo>
                <a:lnTo>
                  <a:pt x="274" y="201"/>
                </a:lnTo>
                <a:lnTo>
                  <a:pt x="272" y="205"/>
                </a:lnTo>
                <a:lnTo>
                  <a:pt x="271" y="209"/>
                </a:lnTo>
                <a:lnTo>
                  <a:pt x="269" y="213"/>
                </a:lnTo>
                <a:lnTo>
                  <a:pt x="267" y="216"/>
                </a:lnTo>
                <a:lnTo>
                  <a:pt x="263" y="219"/>
                </a:lnTo>
                <a:lnTo>
                  <a:pt x="261" y="223"/>
                </a:lnTo>
                <a:lnTo>
                  <a:pt x="259" y="227"/>
                </a:lnTo>
                <a:lnTo>
                  <a:pt x="255" y="231"/>
                </a:lnTo>
                <a:lnTo>
                  <a:pt x="253" y="235"/>
                </a:lnTo>
                <a:lnTo>
                  <a:pt x="249" y="238"/>
                </a:lnTo>
                <a:lnTo>
                  <a:pt x="246" y="242"/>
                </a:lnTo>
                <a:lnTo>
                  <a:pt x="242" y="244"/>
                </a:lnTo>
                <a:lnTo>
                  <a:pt x="240" y="248"/>
                </a:lnTo>
                <a:lnTo>
                  <a:pt x="236" y="250"/>
                </a:lnTo>
                <a:lnTo>
                  <a:pt x="232" y="254"/>
                </a:lnTo>
                <a:lnTo>
                  <a:pt x="228" y="256"/>
                </a:lnTo>
                <a:lnTo>
                  <a:pt x="225" y="259"/>
                </a:lnTo>
                <a:lnTo>
                  <a:pt x="221" y="261"/>
                </a:lnTo>
                <a:lnTo>
                  <a:pt x="217" y="263"/>
                </a:lnTo>
                <a:lnTo>
                  <a:pt x="213" y="265"/>
                </a:lnTo>
                <a:lnTo>
                  <a:pt x="209" y="267"/>
                </a:lnTo>
                <a:lnTo>
                  <a:pt x="203" y="269"/>
                </a:lnTo>
                <a:lnTo>
                  <a:pt x="200" y="271"/>
                </a:lnTo>
                <a:lnTo>
                  <a:pt x="196" y="273"/>
                </a:lnTo>
                <a:lnTo>
                  <a:pt x="192" y="275"/>
                </a:lnTo>
                <a:lnTo>
                  <a:pt x="186" y="277"/>
                </a:lnTo>
                <a:lnTo>
                  <a:pt x="182" y="279"/>
                </a:lnTo>
                <a:lnTo>
                  <a:pt x="179" y="279"/>
                </a:lnTo>
                <a:lnTo>
                  <a:pt x="173" y="280"/>
                </a:lnTo>
                <a:lnTo>
                  <a:pt x="169" y="280"/>
                </a:lnTo>
                <a:lnTo>
                  <a:pt x="163" y="282"/>
                </a:lnTo>
                <a:lnTo>
                  <a:pt x="159" y="282"/>
                </a:lnTo>
                <a:lnTo>
                  <a:pt x="154" y="282"/>
                </a:lnTo>
                <a:lnTo>
                  <a:pt x="150" y="284"/>
                </a:lnTo>
                <a:lnTo>
                  <a:pt x="144" y="284"/>
                </a:lnTo>
                <a:lnTo>
                  <a:pt x="138" y="284"/>
                </a:lnTo>
                <a:lnTo>
                  <a:pt x="134" y="284"/>
                </a:lnTo>
                <a:lnTo>
                  <a:pt x="131" y="282"/>
                </a:lnTo>
                <a:lnTo>
                  <a:pt x="125" y="282"/>
                </a:lnTo>
                <a:lnTo>
                  <a:pt x="121" y="282"/>
                </a:lnTo>
                <a:lnTo>
                  <a:pt x="115" y="280"/>
                </a:lnTo>
                <a:lnTo>
                  <a:pt x="111" y="280"/>
                </a:lnTo>
                <a:lnTo>
                  <a:pt x="108" y="279"/>
                </a:lnTo>
                <a:lnTo>
                  <a:pt x="102" y="279"/>
                </a:lnTo>
                <a:lnTo>
                  <a:pt x="98" y="277"/>
                </a:lnTo>
                <a:lnTo>
                  <a:pt x="92" y="275"/>
                </a:lnTo>
                <a:lnTo>
                  <a:pt x="88" y="273"/>
                </a:lnTo>
                <a:lnTo>
                  <a:pt x="85" y="271"/>
                </a:lnTo>
                <a:lnTo>
                  <a:pt x="81" y="269"/>
                </a:lnTo>
                <a:lnTo>
                  <a:pt x="77" y="267"/>
                </a:lnTo>
                <a:lnTo>
                  <a:pt x="73" y="265"/>
                </a:lnTo>
                <a:lnTo>
                  <a:pt x="69" y="261"/>
                </a:lnTo>
                <a:lnTo>
                  <a:pt x="65" y="259"/>
                </a:lnTo>
                <a:lnTo>
                  <a:pt x="60" y="258"/>
                </a:lnTo>
                <a:lnTo>
                  <a:pt x="58" y="254"/>
                </a:lnTo>
                <a:lnTo>
                  <a:pt x="54" y="252"/>
                </a:lnTo>
                <a:lnTo>
                  <a:pt x="50" y="248"/>
                </a:lnTo>
                <a:lnTo>
                  <a:pt x="46" y="246"/>
                </a:lnTo>
                <a:lnTo>
                  <a:pt x="42" y="242"/>
                </a:lnTo>
                <a:lnTo>
                  <a:pt x="39" y="238"/>
                </a:lnTo>
                <a:lnTo>
                  <a:pt x="37" y="235"/>
                </a:lnTo>
                <a:lnTo>
                  <a:pt x="33" y="233"/>
                </a:lnTo>
                <a:lnTo>
                  <a:pt x="31" y="229"/>
                </a:lnTo>
                <a:lnTo>
                  <a:pt x="29" y="225"/>
                </a:lnTo>
                <a:lnTo>
                  <a:pt x="25" y="221"/>
                </a:lnTo>
                <a:lnTo>
                  <a:pt x="23" y="217"/>
                </a:lnTo>
                <a:lnTo>
                  <a:pt x="21" y="214"/>
                </a:lnTo>
                <a:lnTo>
                  <a:pt x="19" y="211"/>
                </a:lnTo>
                <a:lnTo>
                  <a:pt x="15" y="205"/>
                </a:lnTo>
                <a:lnTo>
                  <a:pt x="14" y="201"/>
                </a:lnTo>
                <a:lnTo>
                  <a:pt x="12" y="197"/>
                </a:lnTo>
                <a:lnTo>
                  <a:pt x="10" y="194"/>
                </a:lnTo>
                <a:lnTo>
                  <a:pt x="10" y="188"/>
                </a:lnTo>
                <a:lnTo>
                  <a:pt x="8" y="184"/>
                </a:lnTo>
                <a:lnTo>
                  <a:pt x="6" y="180"/>
                </a:lnTo>
                <a:lnTo>
                  <a:pt x="4" y="176"/>
                </a:lnTo>
                <a:lnTo>
                  <a:pt x="4" y="171"/>
                </a:lnTo>
                <a:lnTo>
                  <a:pt x="2" y="167"/>
                </a:lnTo>
                <a:lnTo>
                  <a:pt x="2" y="161"/>
                </a:lnTo>
                <a:lnTo>
                  <a:pt x="2" y="157"/>
                </a:lnTo>
                <a:lnTo>
                  <a:pt x="0" y="152"/>
                </a:lnTo>
                <a:lnTo>
                  <a:pt x="0" y="146"/>
                </a:lnTo>
                <a:lnTo>
                  <a:pt x="0" y="142"/>
                </a:lnTo>
              </a:path>
            </a:pathLst>
          </a:custGeom>
          <a:noFill/>
          <a:ln w="254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19462" name="Freeform 6">
            <a:extLst>
              <a:ext uri="{FF2B5EF4-FFF2-40B4-BE49-F238E27FC236}">
                <a16:creationId xmlns:a16="http://schemas.microsoft.com/office/drawing/2014/main" id="{347F2854-B67D-57A1-37F7-B05DEDD947F6}"/>
              </a:ext>
            </a:extLst>
          </p:cNvPr>
          <p:cNvSpPr>
            <a:spLocks/>
          </p:cNvSpPr>
          <p:nvPr/>
        </p:nvSpPr>
        <p:spPr bwMode="auto">
          <a:xfrm>
            <a:off x="2676525" y="2846389"/>
            <a:ext cx="230188" cy="681037"/>
          </a:xfrm>
          <a:custGeom>
            <a:avLst/>
            <a:gdLst>
              <a:gd name="T0" fmla="*/ 144 w 145"/>
              <a:gd name="T1" fmla="*/ 290 h 429"/>
              <a:gd name="T2" fmla="*/ 144 w 145"/>
              <a:gd name="T3" fmla="*/ 143 h 429"/>
              <a:gd name="T4" fmla="*/ 0 w 145"/>
              <a:gd name="T5" fmla="*/ 0 h 429"/>
              <a:gd name="T6" fmla="*/ 0 w 145"/>
              <a:gd name="T7" fmla="*/ 428 h 429"/>
              <a:gd name="T8" fmla="*/ 144 w 145"/>
              <a:gd name="T9" fmla="*/ 290 h 429"/>
            </a:gdLst>
            <a:ahLst/>
            <a:cxnLst>
              <a:cxn ang="0">
                <a:pos x="T0" y="T1"/>
              </a:cxn>
              <a:cxn ang="0">
                <a:pos x="T2" y="T3"/>
              </a:cxn>
              <a:cxn ang="0">
                <a:pos x="T4" y="T5"/>
              </a:cxn>
              <a:cxn ang="0">
                <a:pos x="T6" y="T7"/>
              </a:cxn>
              <a:cxn ang="0">
                <a:pos x="T8" y="T9"/>
              </a:cxn>
            </a:cxnLst>
            <a:rect l="0" t="0" r="r" b="b"/>
            <a:pathLst>
              <a:path w="145" h="429">
                <a:moveTo>
                  <a:pt x="144" y="290"/>
                </a:moveTo>
                <a:lnTo>
                  <a:pt x="144" y="143"/>
                </a:lnTo>
                <a:lnTo>
                  <a:pt x="0" y="0"/>
                </a:lnTo>
                <a:lnTo>
                  <a:pt x="0" y="428"/>
                </a:lnTo>
                <a:lnTo>
                  <a:pt x="144" y="290"/>
                </a:lnTo>
              </a:path>
            </a:pathLst>
          </a:custGeom>
          <a:noFill/>
          <a:ln w="254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19463" name="Line 7">
            <a:extLst>
              <a:ext uri="{FF2B5EF4-FFF2-40B4-BE49-F238E27FC236}">
                <a16:creationId xmlns:a16="http://schemas.microsoft.com/office/drawing/2014/main" id="{92A9498F-9FFC-A9C1-BA30-000CFA1B0685}"/>
              </a:ext>
            </a:extLst>
          </p:cNvPr>
          <p:cNvSpPr>
            <a:spLocks noChangeShapeType="1"/>
          </p:cNvSpPr>
          <p:nvPr/>
        </p:nvSpPr>
        <p:spPr bwMode="auto">
          <a:xfrm>
            <a:off x="2905125" y="3187700"/>
            <a:ext cx="465138"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19464" name="Line 8">
            <a:extLst>
              <a:ext uri="{FF2B5EF4-FFF2-40B4-BE49-F238E27FC236}">
                <a16:creationId xmlns:a16="http://schemas.microsoft.com/office/drawing/2014/main" id="{6B02F730-4504-DD02-33F7-6314E7F9CA85}"/>
              </a:ext>
            </a:extLst>
          </p:cNvPr>
          <p:cNvSpPr>
            <a:spLocks noChangeShapeType="1"/>
          </p:cNvSpPr>
          <p:nvPr/>
        </p:nvSpPr>
        <p:spPr bwMode="auto">
          <a:xfrm>
            <a:off x="3676651" y="3187700"/>
            <a:ext cx="365125"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19465" name="Line 9">
            <a:extLst>
              <a:ext uri="{FF2B5EF4-FFF2-40B4-BE49-F238E27FC236}">
                <a16:creationId xmlns:a16="http://schemas.microsoft.com/office/drawing/2014/main" id="{2FD6F3A2-0579-8E56-4ACA-6957D2A399AE}"/>
              </a:ext>
            </a:extLst>
          </p:cNvPr>
          <p:cNvSpPr>
            <a:spLocks noChangeShapeType="1"/>
          </p:cNvSpPr>
          <p:nvPr/>
        </p:nvSpPr>
        <p:spPr bwMode="auto">
          <a:xfrm>
            <a:off x="5070475" y="2736850"/>
            <a:ext cx="0" cy="903288"/>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19466" name="Freeform 10">
            <a:extLst>
              <a:ext uri="{FF2B5EF4-FFF2-40B4-BE49-F238E27FC236}">
                <a16:creationId xmlns:a16="http://schemas.microsoft.com/office/drawing/2014/main" id="{24DC14B7-2ED8-C6A0-15B8-F37A468590D5}"/>
              </a:ext>
            </a:extLst>
          </p:cNvPr>
          <p:cNvSpPr>
            <a:spLocks/>
          </p:cNvSpPr>
          <p:nvPr/>
        </p:nvSpPr>
        <p:spPr bwMode="auto">
          <a:xfrm>
            <a:off x="5297488" y="3130551"/>
            <a:ext cx="114300" cy="112713"/>
          </a:xfrm>
          <a:custGeom>
            <a:avLst/>
            <a:gdLst>
              <a:gd name="T0" fmla="*/ 0 w 72"/>
              <a:gd name="T1" fmla="*/ 0 h 71"/>
              <a:gd name="T2" fmla="*/ 71 w 72"/>
              <a:gd name="T3" fmla="*/ 0 h 71"/>
              <a:gd name="T4" fmla="*/ 71 w 72"/>
              <a:gd name="T5" fmla="*/ 70 h 71"/>
              <a:gd name="T6" fmla="*/ 0 w 72"/>
              <a:gd name="T7" fmla="*/ 70 h 71"/>
              <a:gd name="T8" fmla="*/ 0 w 72"/>
              <a:gd name="T9" fmla="*/ 0 h 71"/>
            </a:gdLst>
            <a:ahLst/>
            <a:cxnLst>
              <a:cxn ang="0">
                <a:pos x="T0" y="T1"/>
              </a:cxn>
              <a:cxn ang="0">
                <a:pos x="T2" y="T3"/>
              </a:cxn>
              <a:cxn ang="0">
                <a:pos x="T4" y="T5"/>
              </a:cxn>
              <a:cxn ang="0">
                <a:pos x="T6" y="T7"/>
              </a:cxn>
              <a:cxn ang="0">
                <a:pos x="T8" y="T9"/>
              </a:cxn>
            </a:cxnLst>
            <a:rect l="0" t="0" r="r" b="b"/>
            <a:pathLst>
              <a:path w="72" h="71">
                <a:moveTo>
                  <a:pt x="0" y="0"/>
                </a:moveTo>
                <a:lnTo>
                  <a:pt x="71" y="0"/>
                </a:lnTo>
                <a:lnTo>
                  <a:pt x="71" y="70"/>
                </a:lnTo>
                <a:lnTo>
                  <a:pt x="0" y="70"/>
                </a:lnTo>
                <a:lnTo>
                  <a:pt x="0" y="0"/>
                </a:lnTo>
              </a:path>
            </a:pathLst>
          </a:custGeom>
          <a:noFill/>
          <a:ln w="254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19467" name="Line 11">
            <a:extLst>
              <a:ext uri="{FF2B5EF4-FFF2-40B4-BE49-F238E27FC236}">
                <a16:creationId xmlns:a16="http://schemas.microsoft.com/office/drawing/2014/main" id="{E712804D-5899-A981-92FD-15EA6B87A212}"/>
              </a:ext>
            </a:extLst>
          </p:cNvPr>
          <p:cNvSpPr>
            <a:spLocks noChangeShapeType="1"/>
          </p:cNvSpPr>
          <p:nvPr/>
        </p:nvSpPr>
        <p:spPr bwMode="auto">
          <a:xfrm flipH="1">
            <a:off x="5070476" y="3187700"/>
            <a:ext cx="227013"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19468" name="Line 12">
            <a:extLst>
              <a:ext uri="{FF2B5EF4-FFF2-40B4-BE49-F238E27FC236}">
                <a16:creationId xmlns:a16="http://schemas.microsoft.com/office/drawing/2014/main" id="{1EB8995F-1713-42FD-EDB2-536F1046F212}"/>
              </a:ext>
            </a:extLst>
          </p:cNvPr>
          <p:cNvSpPr>
            <a:spLocks noChangeShapeType="1"/>
          </p:cNvSpPr>
          <p:nvPr/>
        </p:nvSpPr>
        <p:spPr bwMode="auto">
          <a:xfrm flipH="1">
            <a:off x="4841875" y="3187700"/>
            <a:ext cx="2286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19469" name="Line 13">
            <a:extLst>
              <a:ext uri="{FF2B5EF4-FFF2-40B4-BE49-F238E27FC236}">
                <a16:creationId xmlns:a16="http://schemas.microsoft.com/office/drawing/2014/main" id="{B6C8DC7A-62FA-282D-0479-06953F8FC7C8}"/>
              </a:ext>
            </a:extLst>
          </p:cNvPr>
          <p:cNvSpPr>
            <a:spLocks noChangeShapeType="1"/>
          </p:cNvSpPr>
          <p:nvPr/>
        </p:nvSpPr>
        <p:spPr bwMode="auto">
          <a:xfrm>
            <a:off x="5410200" y="3187700"/>
            <a:ext cx="1595438"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19470" name="Freeform 14">
            <a:extLst>
              <a:ext uri="{FF2B5EF4-FFF2-40B4-BE49-F238E27FC236}">
                <a16:creationId xmlns:a16="http://schemas.microsoft.com/office/drawing/2014/main" id="{643AC9EC-75E4-17BF-19A2-589877EEA7EC}"/>
              </a:ext>
            </a:extLst>
          </p:cNvPr>
          <p:cNvSpPr>
            <a:spLocks/>
          </p:cNvSpPr>
          <p:nvPr/>
        </p:nvSpPr>
        <p:spPr bwMode="auto">
          <a:xfrm>
            <a:off x="7005639" y="3073400"/>
            <a:ext cx="803275" cy="228600"/>
          </a:xfrm>
          <a:custGeom>
            <a:avLst/>
            <a:gdLst>
              <a:gd name="T0" fmla="*/ 0 w 506"/>
              <a:gd name="T1" fmla="*/ 0 h 144"/>
              <a:gd name="T2" fmla="*/ 505 w 506"/>
              <a:gd name="T3" fmla="*/ 0 h 144"/>
              <a:gd name="T4" fmla="*/ 505 w 506"/>
              <a:gd name="T5" fmla="*/ 143 h 144"/>
              <a:gd name="T6" fmla="*/ 0 w 506"/>
              <a:gd name="T7" fmla="*/ 143 h 144"/>
              <a:gd name="T8" fmla="*/ 0 w 506"/>
              <a:gd name="T9" fmla="*/ 0 h 144"/>
            </a:gdLst>
            <a:ahLst/>
            <a:cxnLst>
              <a:cxn ang="0">
                <a:pos x="T0" y="T1"/>
              </a:cxn>
              <a:cxn ang="0">
                <a:pos x="T2" y="T3"/>
              </a:cxn>
              <a:cxn ang="0">
                <a:pos x="T4" y="T5"/>
              </a:cxn>
              <a:cxn ang="0">
                <a:pos x="T6" y="T7"/>
              </a:cxn>
              <a:cxn ang="0">
                <a:pos x="T8" y="T9"/>
              </a:cxn>
            </a:cxnLst>
            <a:rect l="0" t="0" r="r" b="b"/>
            <a:pathLst>
              <a:path w="506" h="144">
                <a:moveTo>
                  <a:pt x="0" y="0"/>
                </a:moveTo>
                <a:lnTo>
                  <a:pt x="505" y="0"/>
                </a:lnTo>
                <a:lnTo>
                  <a:pt x="505" y="143"/>
                </a:lnTo>
                <a:lnTo>
                  <a:pt x="0" y="143"/>
                </a:lnTo>
                <a:lnTo>
                  <a:pt x="0" y="0"/>
                </a:lnTo>
              </a:path>
            </a:pathLst>
          </a:custGeom>
          <a:noFill/>
          <a:ln w="254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19471" name="Line 15">
            <a:extLst>
              <a:ext uri="{FF2B5EF4-FFF2-40B4-BE49-F238E27FC236}">
                <a16:creationId xmlns:a16="http://schemas.microsoft.com/office/drawing/2014/main" id="{44BFC7ED-4F86-552D-7A5D-47022F8BBAAE}"/>
              </a:ext>
            </a:extLst>
          </p:cNvPr>
          <p:cNvSpPr>
            <a:spLocks noChangeShapeType="1"/>
          </p:cNvSpPr>
          <p:nvPr/>
        </p:nvSpPr>
        <p:spPr bwMode="auto">
          <a:xfrm>
            <a:off x="7807325" y="3187700"/>
            <a:ext cx="338138"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19472" name="Line 16">
            <a:extLst>
              <a:ext uri="{FF2B5EF4-FFF2-40B4-BE49-F238E27FC236}">
                <a16:creationId xmlns:a16="http://schemas.microsoft.com/office/drawing/2014/main" id="{8C67888D-63BA-F3E8-6AF8-33ACB6C47B7E}"/>
              </a:ext>
            </a:extLst>
          </p:cNvPr>
          <p:cNvSpPr>
            <a:spLocks noChangeShapeType="1"/>
          </p:cNvSpPr>
          <p:nvPr/>
        </p:nvSpPr>
        <p:spPr bwMode="auto">
          <a:xfrm>
            <a:off x="8261350" y="3187700"/>
            <a:ext cx="2286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19473" name="Line 17">
            <a:extLst>
              <a:ext uri="{FF2B5EF4-FFF2-40B4-BE49-F238E27FC236}">
                <a16:creationId xmlns:a16="http://schemas.microsoft.com/office/drawing/2014/main" id="{CD363550-9156-17CF-744C-E87F295EE97A}"/>
              </a:ext>
            </a:extLst>
          </p:cNvPr>
          <p:cNvSpPr>
            <a:spLocks noChangeShapeType="1"/>
          </p:cNvSpPr>
          <p:nvPr/>
        </p:nvSpPr>
        <p:spPr bwMode="auto">
          <a:xfrm>
            <a:off x="8489950" y="2736850"/>
            <a:ext cx="0" cy="903288"/>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19474" name="Freeform 18">
            <a:extLst>
              <a:ext uri="{FF2B5EF4-FFF2-40B4-BE49-F238E27FC236}">
                <a16:creationId xmlns:a16="http://schemas.microsoft.com/office/drawing/2014/main" id="{12C2A35C-09E7-38A2-F71C-F27567FFEF2B}"/>
              </a:ext>
            </a:extLst>
          </p:cNvPr>
          <p:cNvSpPr>
            <a:spLocks/>
          </p:cNvSpPr>
          <p:nvPr/>
        </p:nvSpPr>
        <p:spPr bwMode="auto">
          <a:xfrm>
            <a:off x="8145464" y="3130551"/>
            <a:ext cx="117475" cy="112713"/>
          </a:xfrm>
          <a:custGeom>
            <a:avLst/>
            <a:gdLst>
              <a:gd name="T0" fmla="*/ 0 w 74"/>
              <a:gd name="T1" fmla="*/ 0 h 71"/>
              <a:gd name="T2" fmla="*/ 73 w 74"/>
              <a:gd name="T3" fmla="*/ 0 h 71"/>
              <a:gd name="T4" fmla="*/ 73 w 74"/>
              <a:gd name="T5" fmla="*/ 70 h 71"/>
              <a:gd name="T6" fmla="*/ 0 w 74"/>
              <a:gd name="T7" fmla="*/ 70 h 71"/>
              <a:gd name="T8" fmla="*/ 0 w 74"/>
              <a:gd name="T9" fmla="*/ 0 h 71"/>
            </a:gdLst>
            <a:ahLst/>
            <a:cxnLst>
              <a:cxn ang="0">
                <a:pos x="T0" y="T1"/>
              </a:cxn>
              <a:cxn ang="0">
                <a:pos x="T2" y="T3"/>
              </a:cxn>
              <a:cxn ang="0">
                <a:pos x="T4" y="T5"/>
              </a:cxn>
              <a:cxn ang="0">
                <a:pos x="T6" y="T7"/>
              </a:cxn>
              <a:cxn ang="0">
                <a:pos x="T8" y="T9"/>
              </a:cxn>
            </a:cxnLst>
            <a:rect l="0" t="0" r="r" b="b"/>
            <a:pathLst>
              <a:path w="74" h="71">
                <a:moveTo>
                  <a:pt x="0" y="0"/>
                </a:moveTo>
                <a:lnTo>
                  <a:pt x="73" y="0"/>
                </a:lnTo>
                <a:lnTo>
                  <a:pt x="73" y="70"/>
                </a:lnTo>
                <a:lnTo>
                  <a:pt x="0" y="70"/>
                </a:lnTo>
                <a:lnTo>
                  <a:pt x="0" y="0"/>
                </a:lnTo>
              </a:path>
            </a:pathLst>
          </a:custGeom>
          <a:noFill/>
          <a:ln w="254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19475" name="Freeform 19">
            <a:extLst>
              <a:ext uri="{FF2B5EF4-FFF2-40B4-BE49-F238E27FC236}">
                <a16:creationId xmlns:a16="http://schemas.microsoft.com/office/drawing/2014/main" id="{916A3D4D-BEAD-7F67-DF35-97144392E360}"/>
              </a:ext>
            </a:extLst>
          </p:cNvPr>
          <p:cNvSpPr>
            <a:spLocks/>
          </p:cNvSpPr>
          <p:nvPr/>
        </p:nvSpPr>
        <p:spPr bwMode="auto">
          <a:xfrm>
            <a:off x="9059863" y="2962275"/>
            <a:ext cx="455612" cy="452438"/>
          </a:xfrm>
          <a:custGeom>
            <a:avLst/>
            <a:gdLst>
              <a:gd name="T0" fmla="*/ 2 w 287"/>
              <a:gd name="T1" fmla="*/ 127 h 285"/>
              <a:gd name="T2" fmla="*/ 4 w 287"/>
              <a:gd name="T3" fmla="*/ 110 h 285"/>
              <a:gd name="T4" fmla="*/ 9 w 287"/>
              <a:gd name="T5" fmla="*/ 91 h 285"/>
              <a:gd name="T6" fmla="*/ 16 w 287"/>
              <a:gd name="T7" fmla="*/ 73 h 285"/>
              <a:gd name="T8" fmla="*/ 26 w 287"/>
              <a:gd name="T9" fmla="*/ 59 h 285"/>
              <a:gd name="T10" fmla="*/ 37 w 287"/>
              <a:gd name="T11" fmla="*/ 46 h 285"/>
              <a:gd name="T12" fmla="*/ 52 w 287"/>
              <a:gd name="T13" fmla="*/ 32 h 285"/>
              <a:gd name="T14" fmla="*/ 66 w 287"/>
              <a:gd name="T15" fmla="*/ 23 h 285"/>
              <a:gd name="T16" fmla="*/ 83 w 287"/>
              <a:gd name="T17" fmla="*/ 13 h 285"/>
              <a:gd name="T18" fmla="*/ 100 w 287"/>
              <a:gd name="T19" fmla="*/ 8 h 285"/>
              <a:gd name="T20" fmla="*/ 120 w 287"/>
              <a:gd name="T21" fmla="*/ 2 h 285"/>
              <a:gd name="T22" fmla="*/ 139 w 287"/>
              <a:gd name="T23" fmla="*/ 0 h 285"/>
              <a:gd name="T24" fmla="*/ 158 w 287"/>
              <a:gd name="T25" fmla="*/ 0 h 285"/>
              <a:gd name="T26" fmla="*/ 177 w 287"/>
              <a:gd name="T27" fmla="*/ 4 h 285"/>
              <a:gd name="T28" fmla="*/ 194 w 287"/>
              <a:gd name="T29" fmla="*/ 8 h 285"/>
              <a:gd name="T30" fmla="*/ 212 w 287"/>
              <a:gd name="T31" fmla="*/ 15 h 285"/>
              <a:gd name="T32" fmla="*/ 227 w 287"/>
              <a:gd name="T33" fmla="*/ 25 h 285"/>
              <a:gd name="T34" fmla="*/ 240 w 287"/>
              <a:gd name="T35" fmla="*/ 38 h 285"/>
              <a:gd name="T36" fmla="*/ 254 w 287"/>
              <a:gd name="T37" fmla="*/ 51 h 285"/>
              <a:gd name="T38" fmla="*/ 265 w 287"/>
              <a:gd name="T39" fmla="*/ 64 h 285"/>
              <a:gd name="T40" fmla="*/ 273 w 287"/>
              <a:gd name="T41" fmla="*/ 81 h 285"/>
              <a:gd name="T42" fmla="*/ 279 w 287"/>
              <a:gd name="T43" fmla="*/ 98 h 285"/>
              <a:gd name="T44" fmla="*/ 284 w 287"/>
              <a:gd name="T45" fmla="*/ 117 h 285"/>
              <a:gd name="T46" fmla="*/ 286 w 287"/>
              <a:gd name="T47" fmla="*/ 136 h 285"/>
              <a:gd name="T48" fmla="*/ 286 w 287"/>
              <a:gd name="T49" fmla="*/ 155 h 285"/>
              <a:gd name="T50" fmla="*/ 284 w 287"/>
              <a:gd name="T51" fmla="*/ 175 h 285"/>
              <a:gd name="T52" fmla="*/ 279 w 287"/>
              <a:gd name="T53" fmla="*/ 192 h 285"/>
              <a:gd name="T54" fmla="*/ 271 w 287"/>
              <a:gd name="T55" fmla="*/ 209 h 285"/>
              <a:gd name="T56" fmla="*/ 261 w 287"/>
              <a:gd name="T57" fmla="*/ 223 h 285"/>
              <a:gd name="T58" fmla="*/ 248 w 287"/>
              <a:gd name="T59" fmla="*/ 238 h 285"/>
              <a:gd name="T60" fmla="*/ 235 w 287"/>
              <a:gd name="T61" fmla="*/ 250 h 285"/>
              <a:gd name="T62" fmla="*/ 221 w 287"/>
              <a:gd name="T63" fmla="*/ 261 h 285"/>
              <a:gd name="T64" fmla="*/ 204 w 287"/>
              <a:gd name="T65" fmla="*/ 269 h 285"/>
              <a:gd name="T66" fmla="*/ 187 w 287"/>
              <a:gd name="T67" fmla="*/ 277 h 285"/>
              <a:gd name="T68" fmla="*/ 167 w 287"/>
              <a:gd name="T69" fmla="*/ 280 h 285"/>
              <a:gd name="T70" fmla="*/ 148 w 287"/>
              <a:gd name="T71" fmla="*/ 284 h 285"/>
              <a:gd name="T72" fmla="*/ 129 w 287"/>
              <a:gd name="T73" fmla="*/ 282 h 285"/>
              <a:gd name="T74" fmla="*/ 110 w 287"/>
              <a:gd name="T75" fmla="*/ 280 h 285"/>
              <a:gd name="T76" fmla="*/ 93 w 287"/>
              <a:gd name="T77" fmla="*/ 275 h 285"/>
              <a:gd name="T78" fmla="*/ 75 w 287"/>
              <a:gd name="T79" fmla="*/ 267 h 285"/>
              <a:gd name="T80" fmla="*/ 60 w 287"/>
              <a:gd name="T81" fmla="*/ 258 h 285"/>
              <a:gd name="T82" fmla="*/ 45 w 287"/>
              <a:gd name="T83" fmla="*/ 246 h 285"/>
              <a:gd name="T84" fmla="*/ 33 w 287"/>
              <a:gd name="T85" fmla="*/ 233 h 285"/>
              <a:gd name="T86" fmla="*/ 22 w 287"/>
              <a:gd name="T87" fmla="*/ 217 h 285"/>
              <a:gd name="T88" fmla="*/ 14 w 287"/>
              <a:gd name="T89" fmla="*/ 201 h 285"/>
              <a:gd name="T90" fmla="*/ 7 w 287"/>
              <a:gd name="T91" fmla="*/ 184 h 285"/>
              <a:gd name="T92" fmla="*/ 4 w 287"/>
              <a:gd name="T93" fmla="*/ 167 h 285"/>
              <a:gd name="T94" fmla="*/ 0 w 287"/>
              <a:gd name="T95" fmla="*/ 146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87" h="285">
                <a:moveTo>
                  <a:pt x="0" y="142"/>
                </a:moveTo>
                <a:lnTo>
                  <a:pt x="0" y="136"/>
                </a:lnTo>
                <a:lnTo>
                  <a:pt x="0" y="133"/>
                </a:lnTo>
                <a:lnTo>
                  <a:pt x="2" y="127"/>
                </a:lnTo>
                <a:lnTo>
                  <a:pt x="2" y="123"/>
                </a:lnTo>
                <a:lnTo>
                  <a:pt x="2" y="117"/>
                </a:lnTo>
                <a:lnTo>
                  <a:pt x="4" y="113"/>
                </a:lnTo>
                <a:lnTo>
                  <a:pt x="4" y="110"/>
                </a:lnTo>
                <a:lnTo>
                  <a:pt x="5" y="104"/>
                </a:lnTo>
                <a:lnTo>
                  <a:pt x="7" y="100"/>
                </a:lnTo>
                <a:lnTo>
                  <a:pt x="7" y="96"/>
                </a:lnTo>
                <a:lnTo>
                  <a:pt x="9" y="91"/>
                </a:lnTo>
                <a:lnTo>
                  <a:pt x="11" y="87"/>
                </a:lnTo>
                <a:lnTo>
                  <a:pt x="12" y="83"/>
                </a:lnTo>
                <a:lnTo>
                  <a:pt x="14" y="79"/>
                </a:lnTo>
                <a:lnTo>
                  <a:pt x="16" y="73"/>
                </a:lnTo>
                <a:lnTo>
                  <a:pt x="18" y="70"/>
                </a:lnTo>
                <a:lnTo>
                  <a:pt x="22" y="66"/>
                </a:lnTo>
                <a:lnTo>
                  <a:pt x="24" y="62"/>
                </a:lnTo>
                <a:lnTo>
                  <a:pt x="26" y="59"/>
                </a:lnTo>
                <a:lnTo>
                  <a:pt x="29" y="55"/>
                </a:lnTo>
                <a:lnTo>
                  <a:pt x="31" y="51"/>
                </a:lnTo>
                <a:lnTo>
                  <a:pt x="35" y="50"/>
                </a:lnTo>
                <a:lnTo>
                  <a:pt x="37" y="46"/>
                </a:lnTo>
                <a:lnTo>
                  <a:pt x="41" y="42"/>
                </a:lnTo>
                <a:lnTo>
                  <a:pt x="45" y="38"/>
                </a:lnTo>
                <a:lnTo>
                  <a:pt x="49" y="36"/>
                </a:lnTo>
                <a:lnTo>
                  <a:pt x="52" y="32"/>
                </a:lnTo>
                <a:lnTo>
                  <a:pt x="54" y="30"/>
                </a:lnTo>
                <a:lnTo>
                  <a:pt x="58" y="27"/>
                </a:lnTo>
                <a:lnTo>
                  <a:pt x="62" y="25"/>
                </a:lnTo>
                <a:lnTo>
                  <a:pt x="66" y="23"/>
                </a:lnTo>
                <a:lnTo>
                  <a:pt x="70" y="19"/>
                </a:lnTo>
                <a:lnTo>
                  <a:pt x="73" y="17"/>
                </a:lnTo>
                <a:lnTo>
                  <a:pt x="79" y="15"/>
                </a:lnTo>
                <a:lnTo>
                  <a:pt x="83" y="13"/>
                </a:lnTo>
                <a:lnTo>
                  <a:pt x="87" y="11"/>
                </a:lnTo>
                <a:lnTo>
                  <a:pt x="91" y="9"/>
                </a:lnTo>
                <a:lnTo>
                  <a:pt x="97" y="8"/>
                </a:lnTo>
                <a:lnTo>
                  <a:pt x="100" y="8"/>
                </a:lnTo>
                <a:lnTo>
                  <a:pt x="104" y="6"/>
                </a:lnTo>
                <a:lnTo>
                  <a:pt x="110" y="4"/>
                </a:lnTo>
                <a:lnTo>
                  <a:pt x="114" y="4"/>
                </a:lnTo>
                <a:lnTo>
                  <a:pt x="120" y="2"/>
                </a:lnTo>
                <a:lnTo>
                  <a:pt x="123" y="2"/>
                </a:lnTo>
                <a:lnTo>
                  <a:pt x="129" y="0"/>
                </a:lnTo>
                <a:lnTo>
                  <a:pt x="133" y="0"/>
                </a:lnTo>
                <a:lnTo>
                  <a:pt x="139" y="0"/>
                </a:lnTo>
                <a:lnTo>
                  <a:pt x="143" y="0"/>
                </a:lnTo>
                <a:lnTo>
                  <a:pt x="148" y="0"/>
                </a:lnTo>
                <a:lnTo>
                  <a:pt x="152" y="0"/>
                </a:lnTo>
                <a:lnTo>
                  <a:pt x="158" y="0"/>
                </a:lnTo>
                <a:lnTo>
                  <a:pt x="162" y="0"/>
                </a:lnTo>
                <a:lnTo>
                  <a:pt x="167" y="2"/>
                </a:lnTo>
                <a:lnTo>
                  <a:pt x="171" y="2"/>
                </a:lnTo>
                <a:lnTo>
                  <a:pt x="177" y="4"/>
                </a:lnTo>
                <a:lnTo>
                  <a:pt x="181" y="4"/>
                </a:lnTo>
                <a:lnTo>
                  <a:pt x="185" y="6"/>
                </a:lnTo>
                <a:lnTo>
                  <a:pt x="190" y="8"/>
                </a:lnTo>
                <a:lnTo>
                  <a:pt x="194" y="8"/>
                </a:lnTo>
                <a:lnTo>
                  <a:pt x="198" y="11"/>
                </a:lnTo>
                <a:lnTo>
                  <a:pt x="202" y="11"/>
                </a:lnTo>
                <a:lnTo>
                  <a:pt x="208" y="13"/>
                </a:lnTo>
                <a:lnTo>
                  <a:pt x="212" y="15"/>
                </a:lnTo>
                <a:lnTo>
                  <a:pt x="215" y="19"/>
                </a:lnTo>
                <a:lnTo>
                  <a:pt x="219" y="21"/>
                </a:lnTo>
                <a:lnTo>
                  <a:pt x="223" y="23"/>
                </a:lnTo>
                <a:lnTo>
                  <a:pt x="227" y="25"/>
                </a:lnTo>
                <a:lnTo>
                  <a:pt x="231" y="29"/>
                </a:lnTo>
                <a:lnTo>
                  <a:pt x="235" y="30"/>
                </a:lnTo>
                <a:lnTo>
                  <a:pt x="238" y="34"/>
                </a:lnTo>
                <a:lnTo>
                  <a:pt x="240" y="38"/>
                </a:lnTo>
                <a:lnTo>
                  <a:pt x="244" y="42"/>
                </a:lnTo>
                <a:lnTo>
                  <a:pt x="248" y="44"/>
                </a:lnTo>
                <a:lnTo>
                  <a:pt x="250" y="48"/>
                </a:lnTo>
                <a:lnTo>
                  <a:pt x="254" y="51"/>
                </a:lnTo>
                <a:lnTo>
                  <a:pt x="256" y="55"/>
                </a:lnTo>
                <a:lnTo>
                  <a:pt x="260" y="59"/>
                </a:lnTo>
                <a:lnTo>
                  <a:pt x="261" y="62"/>
                </a:lnTo>
                <a:lnTo>
                  <a:pt x="265" y="64"/>
                </a:lnTo>
                <a:lnTo>
                  <a:pt x="267" y="70"/>
                </a:lnTo>
                <a:lnTo>
                  <a:pt x="269" y="73"/>
                </a:lnTo>
                <a:lnTo>
                  <a:pt x="271" y="77"/>
                </a:lnTo>
                <a:lnTo>
                  <a:pt x="273" y="81"/>
                </a:lnTo>
                <a:lnTo>
                  <a:pt x="275" y="87"/>
                </a:lnTo>
                <a:lnTo>
                  <a:pt x="277" y="91"/>
                </a:lnTo>
                <a:lnTo>
                  <a:pt x="279" y="94"/>
                </a:lnTo>
                <a:lnTo>
                  <a:pt x="279" y="98"/>
                </a:lnTo>
                <a:lnTo>
                  <a:pt x="281" y="102"/>
                </a:lnTo>
                <a:lnTo>
                  <a:pt x="283" y="108"/>
                </a:lnTo>
                <a:lnTo>
                  <a:pt x="284" y="112"/>
                </a:lnTo>
                <a:lnTo>
                  <a:pt x="284" y="117"/>
                </a:lnTo>
                <a:lnTo>
                  <a:pt x="286" y="121"/>
                </a:lnTo>
                <a:lnTo>
                  <a:pt x="286" y="127"/>
                </a:lnTo>
                <a:lnTo>
                  <a:pt x="286" y="131"/>
                </a:lnTo>
                <a:lnTo>
                  <a:pt x="286" y="136"/>
                </a:lnTo>
                <a:lnTo>
                  <a:pt x="286" y="142"/>
                </a:lnTo>
                <a:lnTo>
                  <a:pt x="286" y="146"/>
                </a:lnTo>
                <a:lnTo>
                  <a:pt x="286" y="152"/>
                </a:lnTo>
                <a:lnTo>
                  <a:pt x="286" y="155"/>
                </a:lnTo>
                <a:lnTo>
                  <a:pt x="286" y="159"/>
                </a:lnTo>
                <a:lnTo>
                  <a:pt x="286" y="165"/>
                </a:lnTo>
                <a:lnTo>
                  <a:pt x="284" y="169"/>
                </a:lnTo>
                <a:lnTo>
                  <a:pt x="284" y="175"/>
                </a:lnTo>
                <a:lnTo>
                  <a:pt x="283" y="178"/>
                </a:lnTo>
                <a:lnTo>
                  <a:pt x="281" y="182"/>
                </a:lnTo>
                <a:lnTo>
                  <a:pt x="279" y="188"/>
                </a:lnTo>
                <a:lnTo>
                  <a:pt x="279" y="192"/>
                </a:lnTo>
                <a:lnTo>
                  <a:pt x="277" y="197"/>
                </a:lnTo>
                <a:lnTo>
                  <a:pt x="275" y="201"/>
                </a:lnTo>
                <a:lnTo>
                  <a:pt x="273" y="205"/>
                </a:lnTo>
                <a:lnTo>
                  <a:pt x="271" y="209"/>
                </a:lnTo>
                <a:lnTo>
                  <a:pt x="267" y="213"/>
                </a:lnTo>
                <a:lnTo>
                  <a:pt x="265" y="216"/>
                </a:lnTo>
                <a:lnTo>
                  <a:pt x="263" y="219"/>
                </a:lnTo>
                <a:lnTo>
                  <a:pt x="261" y="223"/>
                </a:lnTo>
                <a:lnTo>
                  <a:pt x="258" y="227"/>
                </a:lnTo>
                <a:lnTo>
                  <a:pt x="256" y="231"/>
                </a:lnTo>
                <a:lnTo>
                  <a:pt x="252" y="235"/>
                </a:lnTo>
                <a:lnTo>
                  <a:pt x="248" y="238"/>
                </a:lnTo>
                <a:lnTo>
                  <a:pt x="246" y="242"/>
                </a:lnTo>
                <a:lnTo>
                  <a:pt x="242" y="244"/>
                </a:lnTo>
                <a:lnTo>
                  <a:pt x="238" y="248"/>
                </a:lnTo>
                <a:lnTo>
                  <a:pt x="235" y="250"/>
                </a:lnTo>
                <a:lnTo>
                  <a:pt x="231" y="254"/>
                </a:lnTo>
                <a:lnTo>
                  <a:pt x="229" y="256"/>
                </a:lnTo>
                <a:lnTo>
                  <a:pt x="225" y="259"/>
                </a:lnTo>
                <a:lnTo>
                  <a:pt x="221" y="261"/>
                </a:lnTo>
                <a:lnTo>
                  <a:pt x="217" y="263"/>
                </a:lnTo>
                <a:lnTo>
                  <a:pt x="212" y="265"/>
                </a:lnTo>
                <a:lnTo>
                  <a:pt x="208" y="267"/>
                </a:lnTo>
                <a:lnTo>
                  <a:pt x="204" y="269"/>
                </a:lnTo>
                <a:lnTo>
                  <a:pt x="200" y="271"/>
                </a:lnTo>
                <a:lnTo>
                  <a:pt x="196" y="273"/>
                </a:lnTo>
                <a:lnTo>
                  <a:pt x="190" y="275"/>
                </a:lnTo>
                <a:lnTo>
                  <a:pt x="187" y="277"/>
                </a:lnTo>
                <a:lnTo>
                  <a:pt x="183" y="279"/>
                </a:lnTo>
                <a:lnTo>
                  <a:pt x="177" y="279"/>
                </a:lnTo>
                <a:lnTo>
                  <a:pt x="173" y="280"/>
                </a:lnTo>
                <a:lnTo>
                  <a:pt x="167" y="280"/>
                </a:lnTo>
                <a:lnTo>
                  <a:pt x="164" y="282"/>
                </a:lnTo>
                <a:lnTo>
                  <a:pt x="158" y="282"/>
                </a:lnTo>
                <a:lnTo>
                  <a:pt x="154" y="282"/>
                </a:lnTo>
                <a:lnTo>
                  <a:pt x="148" y="284"/>
                </a:lnTo>
                <a:lnTo>
                  <a:pt x="143" y="284"/>
                </a:lnTo>
                <a:lnTo>
                  <a:pt x="139" y="284"/>
                </a:lnTo>
                <a:lnTo>
                  <a:pt x="133" y="284"/>
                </a:lnTo>
                <a:lnTo>
                  <a:pt x="129" y="282"/>
                </a:lnTo>
                <a:lnTo>
                  <a:pt x="125" y="282"/>
                </a:lnTo>
                <a:lnTo>
                  <a:pt x="120" y="282"/>
                </a:lnTo>
                <a:lnTo>
                  <a:pt x="116" y="280"/>
                </a:lnTo>
                <a:lnTo>
                  <a:pt x="110" y="280"/>
                </a:lnTo>
                <a:lnTo>
                  <a:pt x="106" y="279"/>
                </a:lnTo>
                <a:lnTo>
                  <a:pt x="102" y="279"/>
                </a:lnTo>
                <a:lnTo>
                  <a:pt x="97" y="277"/>
                </a:lnTo>
                <a:lnTo>
                  <a:pt x="93" y="275"/>
                </a:lnTo>
                <a:lnTo>
                  <a:pt x="87" y="273"/>
                </a:lnTo>
                <a:lnTo>
                  <a:pt x="83" y="271"/>
                </a:lnTo>
                <a:lnTo>
                  <a:pt x="79" y="269"/>
                </a:lnTo>
                <a:lnTo>
                  <a:pt x="75" y="267"/>
                </a:lnTo>
                <a:lnTo>
                  <a:pt x="72" y="265"/>
                </a:lnTo>
                <a:lnTo>
                  <a:pt x="68" y="261"/>
                </a:lnTo>
                <a:lnTo>
                  <a:pt x="64" y="259"/>
                </a:lnTo>
                <a:lnTo>
                  <a:pt x="60" y="258"/>
                </a:lnTo>
                <a:lnTo>
                  <a:pt x="56" y="254"/>
                </a:lnTo>
                <a:lnTo>
                  <a:pt x="52" y="252"/>
                </a:lnTo>
                <a:lnTo>
                  <a:pt x="49" y="248"/>
                </a:lnTo>
                <a:lnTo>
                  <a:pt x="45" y="246"/>
                </a:lnTo>
                <a:lnTo>
                  <a:pt x="43" y="242"/>
                </a:lnTo>
                <a:lnTo>
                  <a:pt x="39" y="238"/>
                </a:lnTo>
                <a:lnTo>
                  <a:pt x="35" y="235"/>
                </a:lnTo>
                <a:lnTo>
                  <a:pt x="33" y="233"/>
                </a:lnTo>
                <a:lnTo>
                  <a:pt x="29" y="229"/>
                </a:lnTo>
                <a:lnTo>
                  <a:pt x="27" y="225"/>
                </a:lnTo>
                <a:lnTo>
                  <a:pt x="26" y="221"/>
                </a:lnTo>
                <a:lnTo>
                  <a:pt x="22" y="217"/>
                </a:lnTo>
                <a:lnTo>
                  <a:pt x="20" y="214"/>
                </a:lnTo>
                <a:lnTo>
                  <a:pt x="18" y="211"/>
                </a:lnTo>
                <a:lnTo>
                  <a:pt x="16" y="205"/>
                </a:lnTo>
                <a:lnTo>
                  <a:pt x="14" y="201"/>
                </a:lnTo>
                <a:lnTo>
                  <a:pt x="12" y="197"/>
                </a:lnTo>
                <a:lnTo>
                  <a:pt x="11" y="194"/>
                </a:lnTo>
                <a:lnTo>
                  <a:pt x="9" y="188"/>
                </a:lnTo>
                <a:lnTo>
                  <a:pt x="7" y="184"/>
                </a:lnTo>
                <a:lnTo>
                  <a:pt x="7" y="180"/>
                </a:lnTo>
                <a:lnTo>
                  <a:pt x="5" y="176"/>
                </a:lnTo>
                <a:lnTo>
                  <a:pt x="4" y="171"/>
                </a:lnTo>
                <a:lnTo>
                  <a:pt x="4" y="167"/>
                </a:lnTo>
                <a:lnTo>
                  <a:pt x="2" y="161"/>
                </a:lnTo>
                <a:lnTo>
                  <a:pt x="2" y="157"/>
                </a:lnTo>
                <a:lnTo>
                  <a:pt x="2" y="152"/>
                </a:lnTo>
                <a:lnTo>
                  <a:pt x="0" y="146"/>
                </a:lnTo>
                <a:lnTo>
                  <a:pt x="0" y="142"/>
                </a:lnTo>
              </a:path>
            </a:pathLst>
          </a:custGeom>
          <a:noFill/>
          <a:ln w="254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19476" name="Line 20">
            <a:extLst>
              <a:ext uri="{FF2B5EF4-FFF2-40B4-BE49-F238E27FC236}">
                <a16:creationId xmlns:a16="http://schemas.microsoft.com/office/drawing/2014/main" id="{7778193E-B0FD-51CE-8E48-0EAFBF4755BA}"/>
              </a:ext>
            </a:extLst>
          </p:cNvPr>
          <p:cNvSpPr>
            <a:spLocks noChangeShapeType="1"/>
          </p:cNvSpPr>
          <p:nvPr/>
        </p:nvSpPr>
        <p:spPr bwMode="auto">
          <a:xfrm flipH="1" flipV="1">
            <a:off x="8520113" y="3168650"/>
            <a:ext cx="539750" cy="1905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19477" name="Rectangle 21">
            <a:extLst>
              <a:ext uri="{FF2B5EF4-FFF2-40B4-BE49-F238E27FC236}">
                <a16:creationId xmlns:a16="http://schemas.microsoft.com/office/drawing/2014/main" id="{B11413AE-3C38-9C76-D434-578297FC504E}"/>
              </a:ext>
            </a:extLst>
          </p:cNvPr>
          <p:cNvSpPr>
            <a:spLocks noChangeArrowheads="1"/>
          </p:cNvSpPr>
          <p:nvPr/>
        </p:nvSpPr>
        <p:spPr bwMode="auto">
          <a:xfrm>
            <a:off x="7065964" y="3057525"/>
            <a:ext cx="658835" cy="262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1100" b="1">
                <a:solidFill>
                  <a:srgbClr val="FFFFFF"/>
                </a:solidFill>
                <a:latin typeface="Arial" panose="020B0604020202020204" pitchFamily="34" charset="0"/>
              </a:rPr>
              <a:t>FACTS</a:t>
            </a:r>
          </a:p>
        </p:txBody>
      </p:sp>
      <p:sp>
        <p:nvSpPr>
          <p:cNvPr id="19478" name="Rectangle 22">
            <a:extLst>
              <a:ext uri="{FF2B5EF4-FFF2-40B4-BE49-F238E27FC236}">
                <a16:creationId xmlns:a16="http://schemas.microsoft.com/office/drawing/2014/main" id="{9C87ACFD-F8D7-3579-E960-E596D4887711}"/>
              </a:ext>
            </a:extLst>
          </p:cNvPr>
          <p:cNvSpPr>
            <a:spLocks noChangeArrowheads="1"/>
          </p:cNvSpPr>
          <p:nvPr/>
        </p:nvSpPr>
        <p:spPr bwMode="auto">
          <a:xfrm>
            <a:off x="9099550" y="3011488"/>
            <a:ext cx="3746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b="1" i="1">
                <a:solidFill>
                  <a:srgbClr val="FFFFFF"/>
                </a:solidFill>
                <a:latin typeface="Arial" panose="020B0604020202020204" pitchFamily="34" charset="0"/>
              </a:rPr>
              <a:t>M</a:t>
            </a:r>
          </a:p>
        </p:txBody>
      </p:sp>
      <p:sp>
        <p:nvSpPr>
          <p:cNvPr id="19479" name="Freeform 23">
            <a:extLst>
              <a:ext uri="{FF2B5EF4-FFF2-40B4-BE49-F238E27FC236}">
                <a16:creationId xmlns:a16="http://schemas.microsoft.com/office/drawing/2014/main" id="{2468354C-C453-54B3-1BCA-0A75342A640A}"/>
              </a:ext>
            </a:extLst>
          </p:cNvPr>
          <p:cNvSpPr>
            <a:spLocks/>
          </p:cNvSpPr>
          <p:nvPr/>
        </p:nvSpPr>
        <p:spPr bwMode="auto">
          <a:xfrm>
            <a:off x="9231313" y="3640138"/>
            <a:ext cx="57150" cy="112712"/>
          </a:xfrm>
          <a:custGeom>
            <a:avLst/>
            <a:gdLst>
              <a:gd name="T0" fmla="*/ 0 w 36"/>
              <a:gd name="T1" fmla="*/ 70 h 71"/>
              <a:gd name="T2" fmla="*/ 0 w 36"/>
              <a:gd name="T3" fmla="*/ 68 h 71"/>
              <a:gd name="T4" fmla="*/ 0 w 36"/>
              <a:gd name="T5" fmla="*/ 66 h 71"/>
              <a:gd name="T6" fmla="*/ 0 w 36"/>
              <a:gd name="T7" fmla="*/ 64 h 71"/>
              <a:gd name="T8" fmla="*/ 0 w 36"/>
              <a:gd name="T9" fmla="*/ 63 h 71"/>
              <a:gd name="T10" fmla="*/ 0 w 36"/>
              <a:gd name="T11" fmla="*/ 59 h 71"/>
              <a:gd name="T12" fmla="*/ 0 w 36"/>
              <a:gd name="T13" fmla="*/ 57 h 71"/>
              <a:gd name="T14" fmla="*/ 0 w 36"/>
              <a:gd name="T15" fmla="*/ 55 h 71"/>
              <a:gd name="T16" fmla="*/ 0 w 36"/>
              <a:gd name="T17" fmla="*/ 53 h 71"/>
              <a:gd name="T18" fmla="*/ 0 w 36"/>
              <a:gd name="T19" fmla="*/ 51 h 71"/>
              <a:gd name="T20" fmla="*/ 2 w 36"/>
              <a:gd name="T21" fmla="*/ 47 h 71"/>
              <a:gd name="T22" fmla="*/ 2 w 36"/>
              <a:gd name="T23" fmla="*/ 45 h 71"/>
              <a:gd name="T24" fmla="*/ 2 w 36"/>
              <a:gd name="T25" fmla="*/ 43 h 71"/>
              <a:gd name="T26" fmla="*/ 2 w 36"/>
              <a:gd name="T27" fmla="*/ 42 h 71"/>
              <a:gd name="T28" fmla="*/ 2 w 36"/>
              <a:gd name="T29" fmla="*/ 40 h 71"/>
              <a:gd name="T30" fmla="*/ 4 w 36"/>
              <a:gd name="T31" fmla="*/ 38 h 71"/>
              <a:gd name="T32" fmla="*/ 4 w 36"/>
              <a:gd name="T33" fmla="*/ 36 h 71"/>
              <a:gd name="T34" fmla="*/ 4 w 36"/>
              <a:gd name="T35" fmla="*/ 34 h 71"/>
              <a:gd name="T36" fmla="*/ 4 w 36"/>
              <a:gd name="T37" fmla="*/ 32 h 71"/>
              <a:gd name="T38" fmla="*/ 6 w 36"/>
              <a:gd name="T39" fmla="*/ 28 h 71"/>
              <a:gd name="T40" fmla="*/ 6 w 36"/>
              <a:gd name="T41" fmla="*/ 28 h 71"/>
              <a:gd name="T42" fmla="*/ 8 w 36"/>
              <a:gd name="T43" fmla="*/ 26 h 71"/>
              <a:gd name="T44" fmla="*/ 8 w 36"/>
              <a:gd name="T45" fmla="*/ 24 h 71"/>
              <a:gd name="T46" fmla="*/ 8 w 36"/>
              <a:gd name="T47" fmla="*/ 22 h 71"/>
              <a:gd name="T48" fmla="*/ 10 w 36"/>
              <a:gd name="T49" fmla="*/ 21 h 71"/>
              <a:gd name="T50" fmla="*/ 10 w 36"/>
              <a:gd name="T51" fmla="*/ 19 h 71"/>
              <a:gd name="T52" fmla="*/ 12 w 36"/>
              <a:gd name="T53" fmla="*/ 17 h 71"/>
              <a:gd name="T54" fmla="*/ 12 w 36"/>
              <a:gd name="T55" fmla="*/ 17 h 71"/>
              <a:gd name="T56" fmla="*/ 13 w 36"/>
              <a:gd name="T57" fmla="*/ 15 h 71"/>
              <a:gd name="T58" fmla="*/ 13 w 36"/>
              <a:gd name="T59" fmla="*/ 13 h 71"/>
              <a:gd name="T60" fmla="*/ 13 w 36"/>
              <a:gd name="T61" fmla="*/ 13 h 71"/>
              <a:gd name="T62" fmla="*/ 15 w 36"/>
              <a:gd name="T63" fmla="*/ 11 h 71"/>
              <a:gd name="T64" fmla="*/ 15 w 36"/>
              <a:gd name="T65" fmla="*/ 9 h 71"/>
              <a:gd name="T66" fmla="*/ 17 w 36"/>
              <a:gd name="T67" fmla="*/ 9 h 71"/>
              <a:gd name="T68" fmla="*/ 17 w 36"/>
              <a:gd name="T69" fmla="*/ 7 h 71"/>
              <a:gd name="T70" fmla="*/ 19 w 36"/>
              <a:gd name="T71" fmla="*/ 7 h 71"/>
              <a:gd name="T72" fmla="*/ 21 w 36"/>
              <a:gd name="T73" fmla="*/ 5 h 71"/>
              <a:gd name="T74" fmla="*/ 21 w 36"/>
              <a:gd name="T75" fmla="*/ 5 h 71"/>
              <a:gd name="T76" fmla="*/ 23 w 36"/>
              <a:gd name="T77" fmla="*/ 3 h 71"/>
              <a:gd name="T78" fmla="*/ 23 w 36"/>
              <a:gd name="T79" fmla="*/ 3 h 71"/>
              <a:gd name="T80" fmla="*/ 25 w 36"/>
              <a:gd name="T81" fmla="*/ 1 h 71"/>
              <a:gd name="T82" fmla="*/ 27 w 36"/>
              <a:gd name="T83" fmla="*/ 1 h 71"/>
              <a:gd name="T84" fmla="*/ 27 w 36"/>
              <a:gd name="T85" fmla="*/ 1 h 71"/>
              <a:gd name="T86" fmla="*/ 29 w 36"/>
              <a:gd name="T87" fmla="*/ 0 h 71"/>
              <a:gd name="T88" fmla="*/ 31 w 36"/>
              <a:gd name="T89" fmla="*/ 0 h 71"/>
              <a:gd name="T90" fmla="*/ 31 w 36"/>
              <a:gd name="T91" fmla="*/ 0 h 71"/>
              <a:gd name="T92" fmla="*/ 33 w 36"/>
              <a:gd name="T93" fmla="*/ 0 h 71"/>
              <a:gd name="T94" fmla="*/ 33 w 36"/>
              <a:gd name="T95" fmla="*/ 0 h 71"/>
              <a:gd name="T96" fmla="*/ 35 w 36"/>
              <a:gd name="T97"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6" h="71">
                <a:moveTo>
                  <a:pt x="0" y="70"/>
                </a:moveTo>
                <a:lnTo>
                  <a:pt x="0" y="68"/>
                </a:lnTo>
                <a:lnTo>
                  <a:pt x="0" y="66"/>
                </a:lnTo>
                <a:lnTo>
                  <a:pt x="0" y="64"/>
                </a:lnTo>
                <a:lnTo>
                  <a:pt x="0" y="63"/>
                </a:lnTo>
                <a:lnTo>
                  <a:pt x="0" y="59"/>
                </a:lnTo>
                <a:lnTo>
                  <a:pt x="0" y="57"/>
                </a:lnTo>
                <a:lnTo>
                  <a:pt x="0" y="55"/>
                </a:lnTo>
                <a:lnTo>
                  <a:pt x="0" y="53"/>
                </a:lnTo>
                <a:lnTo>
                  <a:pt x="0" y="51"/>
                </a:lnTo>
                <a:lnTo>
                  <a:pt x="2" y="47"/>
                </a:lnTo>
                <a:lnTo>
                  <a:pt x="2" y="45"/>
                </a:lnTo>
                <a:lnTo>
                  <a:pt x="2" y="43"/>
                </a:lnTo>
                <a:lnTo>
                  <a:pt x="2" y="42"/>
                </a:lnTo>
                <a:lnTo>
                  <a:pt x="2" y="40"/>
                </a:lnTo>
                <a:lnTo>
                  <a:pt x="4" y="38"/>
                </a:lnTo>
                <a:lnTo>
                  <a:pt x="4" y="36"/>
                </a:lnTo>
                <a:lnTo>
                  <a:pt x="4" y="34"/>
                </a:lnTo>
                <a:lnTo>
                  <a:pt x="4" y="32"/>
                </a:lnTo>
                <a:lnTo>
                  <a:pt x="6" y="28"/>
                </a:lnTo>
                <a:lnTo>
                  <a:pt x="6" y="28"/>
                </a:lnTo>
                <a:lnTo>
                  <a:pt x="8" y="26"/>
                </a:lnTo>
                <a:lnTo>
                  <a:pt x="8" y="24"/>
                </a:lnTo>
                <a:lnTo>
                  <a:pt x="8" y="22"/>
                </a:lnTo>
                <a:lnTo>
                  <a:pt x="10" y="21"/>
                </a:lnTo>
                <a:lnTo>
                  <a:pt x="10" y="19"/>
                </a:lnTo>
                <a:lnTo>
                  <a:pt x="12" y="17"/>
                </a:lnTo>
                <a:lnTo>
                  <a:pt x="12" y="17"/>
                </a:lnTo>
                <a:lnTo>
                  <a:pt x="13" y="15"/>
                </a:lnTo>
                <a:lnTo>
                  <a:pt x="13" y="13"/>
                </a:lnTo>
                <a:lnTo>
                  <a:pt x="13" y="13"/>
                </a:lnTo>
                <a:lnTo>
                  <a:pt x="15" y="11"/>
                </a:lnTo>
                <a:lnTo>
                  <a:pt x="15" y="9"/>
                </a:lnTo>
                <a:lnTo>
                  <a:pt x="17" y="9"/>
                </a:lnTo>
                <a:lnTo>
                  <a:pt x="17" y="7"/>
                </a:lnTo>
                <a:lnTo>
                  <a:pt x="19" y="7"/>
                </a:lnTo>
                <a:lnTo>
                  <a:pt x="21" y="5"/>
                </a:lnTo>
                <a:lnTo>
                  <a:pt x="21" y="5"/>
                </a:lnTo>
                <a:lnTo>
                  <a:pt x="23" y="3"/>
                </a:lnTo>
                <a:lnTo>
                  <a:pt x="23" y="3"/>
                </a:lnTo>
                <a:lnTo>
                  <a:pt x="25" y="1"/>
                </a:lnTo>
                <a:lnTo>
                  <a:pt x="27" y="1"/>
                </a:lnTo>
                <a:lnTo>
                  <a:pt x="27" y="1"/>
                </a:lnTo>
                <a:lnTo>
                  <a:pt x="29" y="0"/>
                </a:lnTo>
                <a:lnTo>
                  <a:pt x="31" y="0"/>
                </a:lnTo>
                <a:lnTo>
                  <a:pt x="31" y="0"/>
                </a:lnTo>
                <a:lnTo>
                  <a:pt x="33" y="0"/>
                </a:lnTo>
                <a:lnTo>
                  <a:pt x="33" y="0"/>
                </a:lnTo>
                <a:lnTo>
                  <a:pt x="35" y="0"/>
                </a:lnTo>
              </a:path>
            </a:pathLst>
          </a:custGeom>
          <a:noFill/>
          <a:ln w="254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19480" name="Freeform 24">
            <a:extLst>
              <a:ext uri="{FF2B5EF4-FFF2-40B4-BE49-F238E27FC236}">
                <a16:creationId xmlns:a16="http://schemas.microsoft.com/office/drawing/2014/main" id="{D7CA44DC-102E-9099-DFB4-4CBA22DEA9B2}"/>
              </a:ext>
            </a:extLst>
          </p:cNvPr>
          <p:cNvSpPr>
            <a:spLocks/>
          </p:cNvSpPr>
          <p:nvPr/>
        </p:nvSpPr>
        <p:spPr bwMode="auto">
          <a:xfrm>
            <a:off x="9572625" y="3525839"/>
            <a:ext cx="58738" cy="115887"/>
          </a:xfrm>
          <a:custGeom>
            <a:avLst/>
            <a:gdLst>
              <a:gd name="T0" fmla="*/ 36 w 37"/>
              <a:gd name="T1" fmla="*/ 0 h 73"/>
              <a:gd name="T2" fmla="*/ 36 w 37"/>
              <a:gd name="T3" fmla="*/ 2 h 73"/>
              <a:gd name="T4" fmla="*/ 36 w 37"/>
              <a:gd name="T5" fmla="*/ 4 h 73"/>
              <a:gd name="T6" fmla="*/ 36 w 37"/>
              <a:gd name="T7" fmla="*/ 6 h 73"/>
              <a:gd name="T8" fmla="*/ 36 w 37"/>
              <a:gd name="T9" fmla="*/ 10 h 73"/>
              <a:gd name="T10" fmla="*/ 36 w 37"/>
              <a:gd name="T11" fmla="*/ 11 h 73"/>
              <a:gd name="T12" fmla="*/ 36 w 37"/>
              <a:gd name="T13" fmla="*/ 13 h 73"/>
              <a:gd name="T14" fmla="*/ 36 w 37"/>
              <a:gd name="T15" fmla="*/ 14 h 73"/>
              <a:gd name="T16" fmla="*/ 36 w 37"/>
              <a:gd name="T17" fmla="*/ 18 h 73"/>
              <a:gd name="T18" fmla="*/ 34 w 37"/>
              <a:gd name="T19" fmla="*/ 20 h 73"/>
              <a:gd name="T20" fmla="*/ 34 w 37"/>
              <a:gd name="T21" fmla="*/ 22 h 73"/>
              <a:gd name="T22" fmla="*/ 34 w 37"/>
              <a:gd name="T23" fmla="*/ 24 h 73"/>
              <a:gd name="T24" fmla="*/ 34 w 37"/>
              <a:gd name="T25" fmla="*/ 26 h 73"/>
              <a:gd name="T26" fmla="*/ 32 w 37"/>
              <a:gd name="T27" fmla="*/ 28 h 73"/>
              <a:gd name="T28" fmla="*/ 32 w 37"/>
              <a:gd name="T29" fmla="*/ 30 h 73"/>
              <a:gd name="T30" fmla="*/ 32 w 37"/>
              <a:gd name="T31" fmla="*/ 31 h 73"/>
              <a:gd name="T32" fmla="*/ 32 w 37"/>
              <a:gd name="T33" fmla="*/ 35 h 73"/>
              <a:gd name="T34" fmla="*/ 30 w 37"/>
              <a:gd name="T35" fmla="*/ 37 h 73"/>
              <a:gd name="T36" fmla="*/ 30 w 37"/>
              <a:gd name="T37" fmla="*/ 39 h 73"/>
              <a:gd name="T38" fmla="*/ 30 w 37"/>
              <a:gd name="T39" fmla="*/ 41 h 73"/>
              <a:gd name="T40" fmla="*/ 29 w 37"/>
              <a:gd name="T41" fmla="*/ 43 h 73"/>
              <a:gd name="T42" fmla="*/ 29 w 37"/>
              <a:gd name="T43" fmla="*/ 43 h 73"/>
              <a:gd name="T44" fmla="*/ 27 w 37"/>
              <a:gd name="T45" fmla="*/ 47 h 73"/>
              <a:gd name="T46" fmla="*/ 27 w 37"/>
              <a:gd name="T47" fmla="*/ 49 h 73"/>
              <a:gd name="T48" fmla="*/ 27 w 37"/>
              <a:gd name="T49" fmla="*/ 49 h 73"/>
              <a:gd name="T50" fmla="*/ 25 w 37"/>
              <a:gd name="T51" fmla="*/ 51 h 73"/>
              <a:gd name="T52" fmla="*/ 25 w 37"/>
              <a:gd name="T53" fmla="*/ 52 h 73"/>
              <a:gd name="T54" fmla="*/ 23 w 37"/>
              <a:gd name="T55" fmla="*/ 52 h 73"/>
              <a:gd name="T56" fmla="*/ 23 w 37"/>
              <a:gd name="T57" fmla="*/ 54 h 73"/>
              <a:gd name="T58" fmla="*/ 21 w 37"/>
              <a:gd name="T59" fmla="*/ 56 h 73"/>
              <a:gd name="T60" fmla="*/ 21 w 37"/>
              <a:gd name="T61" fmla="*/ 58 h 73"/>
              <a:gd name="T62" fmla="*/ 19 w 37"/>
              <a:gd name="T63" fmla="*/ 58 h 73"/>
              <a:gd name="T64" fmla="*/ 19 w 37"/>
              <a:gd name="T65" fmla="*/ 60 h 73"/>
              <a:gd name="T66" fmla="*/ 17 w 37"/>
              <a:gd name="T67" fmla="*/ 60 h 73"/>
              <a:gd name="T68" fmla="*/ 17 w 37"/>
              <a:gd name="T69" fmla="*/ 62 h 73"/>
              <a:gd name="T70" fmla="*/ 15 w 37"/>
              <a:gd name="T71" fmla="*/ 64 h 73"/>
              <a:gd name="T72" fmla="*/ 13 w 37"/>
              <a:gd name="T73" fmla="*/ 64 h 73"/>
              <a:gd name="T74" fmla="*/ 13 w 37"/>
              <a:gd name="T75" fmla="*/ 66 h 73"/>
              <a:gd name="T76" fmla="*/ 11 w 37"/>
              <a:gd name="T77" fmla="*/ 66 h 73"/>
              <a:gd name="T78" fmla="*/ 11 w 37"/>
              <a:gd name="T79" fmla="*/ 68 h 73"/>
              <a:gd name="T80" fmla="*/ 9 w 37"/>
              <a:gd name="T81" fmla="*/ 68 h 73"/>
              <a:gd name="T82" fmla="*/ 9 w 37"/>
              <a:gd name="T83" fmla="*/ 68 h 73"/>
              <a:gd name="T84" fmla="*/ 7 w 37"/>
              <a:gd name="T85" fmla="*/ 70 h 73"/>
              <a:gd name="T86" fmla="*/ 6 w 37"/>
              <a:gd name="T87" fmla="*/ 70 h 73"/>
              <a:gd name="T88" fmla="*/ 6 w 37"/>
              <a:gd name="T89" fmla="*/ 70 h 73"/>
              <a:gd name="T90" fmla="*/ 4 w 37"/>
              <a:gd name="T91" fmla="*/ 70 h 73"/>
              <a:gd name="T92" fmla="*/ 2 w 37"/>
              <a:gd name="T93" fmla="*/ 70 h 73"/>
              <a:gd name="T94" fmla="*/ 2 w 37"/>
              <a:gd name="T95" fmla="*/ 72 h 73"/>
              <a:gd name="T96" fmla="*/ 0 w 37"/>
              <a:gd name="T97"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7" h="73">
                <a:moveTo>
                  <a:pt x="36" y="0"/>
                </a:moveTo>
                <a:lnTo>
                  <a:pt x="36" y="2"/>
                </a:lnTo>
                <a:lnTo>
                  <a:pt x="36" y="4"/>
                </a:lnTo>
                <a:lnTo>
                  <a:pt x="36" y="6"/>
                </a:lnTo>
                <a:lnTo>
                  <a:pt x="36" y="10"/>
                </a:lnTo>
                <a:lnTo>
                  <a:pt x="36" y="11"/>
                </a:lnTo>
                <a:lnTo>
                  <a:pt x="36" y="13"/>
                </a:lnTo>
                <a:lnTo>
                  <a:pt x="36" y="14"/>
                </a:lnTo>
                <a:lnTo>
                  <a:pt x="36" y="18"/>
                </a:lnTo>
                <a:lnTo>
                  <a:pt x="34" y="20"/>
                </a:lnTo>
                <a:lnTo>
                  <a:pt x="34" y="22"/>
                </a:lnTo>
                <a:lnTo>
                  <a:pt x="34" y="24"/>
                </a:lnTo>
                <a:lnTo>
                  <a:pt x="34" y="26"/>
                </a:lnTo>
                <a:lnTo>
                  <a:pt x="32" y="28"/>
                </a:lnTo>
                <a:lnTo>
                  <a:pt x="32" y="30"/>
                </a:lnTo>
                <a:lnTo>
                  <a:pt x="32" y="31"/>
                </a:lnTo>
                <a:lnTo>
                  <a:pt x="32" y="35"/>
                </a:lnTo>
                <a:lnTo>
                  <a:pt x="30" y="37"/>
                </a:lnTo>
                <a:lnTo>
                  <a:pt x="30" y="39"/>
                </a:lnTo>
                <a:lnTo>
                  <a:pt x="30" y="41"/>
                </a:lnTo>
                <a:lnTo>
                  <a:pt x="29" y="43"/>
                </a:lnTo>
                <a:lnTo>
                  <a:pt x="29" y="43"/>
                </a:lnTo>
                <a:lnTo>
                  <a:pt x="27" y="47"/>
                </a:lnTo>
                <a:lnTo>
                  <a:pt x="27" y="49"/>
                </a:lnTo>
                <a:lnTo>
                  <a:pt x="27" y="49"/>
                </a:lnTo>
                <a:lnTo>
                  <a:pt x="25" y="51"/>
                </a:lnTo>
                <a:lnTo>
                  <a:pt x="25" y="52"/>
                </a:lnTo>
                <a:lnTo>
                  <a:pt x="23" y="52"/>
                </a:lnTo>
                <a:lnTo>
                  <a:pt x="23" y="54"/>
                </a:lnTo>
                <a:lnTo>
                  <a:pt x="21" y="56"/>
                </a:lnTo>
                <a:lnTo>
                  <a:pt x="21" y="58"/>
                </a:lnTo>
                <a:lnTo>
                  <a:pt x="19" y="58"/>
                </a:lnTo>
                <a:lnTo>
                  <a:pt x="19" y="60"/>
                </a:lnTo>
                <a:lnTo>
                  <a:pt x="17" y="60"/>
                </a:lnTo>
                <a:lnTo>
                  <a:pt x="17" y="62"/>
                </a:lnTo>
                <a:lnTo>
                  <a:pt x="15" y="64"/>
                </a:lnTo>
                <a:lnTo>
                  <a:pt x="13" y="64"/>
                </a:lnTo>
                <a:lnTo>
                  <a:pt x="13" y="66"/>
                </a:lnTo>
                <a:lnTo>
                  <a:pt x="11" y="66"/>
                </a:lnTo>
                <a:lnTo>
                  <a:pt x="11" y="68"/>
                </a:lnTo>
                <a:lnTo>
                  <a:pt x="9" y="68"/>
                </a:lnTo>
                <a:lnTo>
                  <a:pt x="9" y="68"/>
                </a:lnTo>
                <a:lnTo>
                  <a:pt x="7" y="70"/>
                </a:lnTo>
                <a:lnTo>
                  <a:pt x="6" y="70"/>
                </a:lnTo>
                <a:lnTo>
                  <a:pt x="6" y="70"/>
                </a:lnTo>
                <a:lnTo>
                  <a:pt x="4" y="70"/>
                </a:lnTo>
                <a:lnTo>
                  <a:pt x="2" y="70"/>
                </a:lnTo>
                <a:lnTo>
                  <a:pt x="2" y="72"/>
                </a:lnTo>
                <a:lnTo>
                  <a:pt x="0" y="72"/>
                </a:lnTo>
              </a:path>
            </a:pathLst>
          </a:custGeom>
          <a:noFill/>
          <a:ln w="254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19481" name="Freeform 25">
            <a:extLst>
              <a:ext uri="{FF2B5EF4-FFF2-40B4-BE49-F238E27FC236}">
                <a16:creationId xmlns:a16="http://schemas.microsoft.com/office/drawing/2014/main" id="{489DF68B-304E-4210-4B5E-3C1A87D6DEBD}"/>
              </a:ext>
            </a:extLst>
          </p:cNvPr>
          <p:cNvSpPr>
            <a:spLocks/>
          </p:cNvSpPr>
          <p:nvPr/>
        </p:nvSpPr>
        <p:spPr bwMode="auto">
          <a:xfrm>
            <a:off x="9174164" y="3640138"/>
            <a:ext cx="58737" cy="112712"/>
          </a:xfrm>
          <a:custGeom>
            <a:avLst/>
            <a:gdLst>
              <a:gd name="T0" fmla="*/ 36 w 37"/>
              <a:gd name="T1" fmla="*/ 70 h 71"/>
              <a:gd name="T2" fmla="*/ 36 w 37"/>
              <a:gd name="T3" fmla="*/ 68 h 71"/>
              <a:gd name="T4" fmla="*/ 36 w 37"/>
              <a:gd name="T5" fmla="*/ 66 h 71"/>
              <a:gd name="T6" fmla="*/ 36 w 37"/>
              <a:gd name="T7" fmla="*/ 64 h 71"/>
              <a:gd name="T8" fmla="*/ 36 w 37"/>
              <a:gd name="T9" fmla="*/ 63 h 71"/>
              <a:gd name="T10" fmla="*/ 36 w 37"/>
              <a:gd name="T11" fmla="*/ 59 h 71"/>
              <a:gd name="T12" fmla="*/ 34 w 37"/>
              <a:gd name="T13" fmla="*/ 57 h 71"/>
              <a:gd name="T14" fmla="*/ 34 w 37"/>
              <a:gd name="T15" fmla="*/ 55 h 71"/>
              <a:gd name="T16" fmla="*/ 34 w 37"/>
              <a:gd name="T17" fmla="*/ 53 h 71"/>
              <a:gd name="T18" fmla="*/ 34 w 37"/>
              <a:gd name="T19" fmla="*/ 51 h 71"/>
              <a:gd name="T20" fmla="*/ 34 w 37"/>
              <a:gd name="T21" fmla="*/ 47 h 71"/>
              <a:gd name="T22" fmla="*/ 34 w 37"/>
              <a:gd name="T23" fmla="*/ 45 h 71"/>
              <a:gd name="T24" fmla="*/ 32 w 37"/>
              <a:gd name="T25" fmla="*/ 43 h 71"/>
              <a:gd name="T26" fmla="*/ 32 w 37"/>
              <a:gd name="T27" fmla="*/ 42 h 71"/>
              <a:gd name="T28" fmla="*/ 32 w 37"/>
              <a:gd name="T29" fmla="*/ 40 h 71"/>
              <a:gd name="T30" fmla="*/ 32 w 37"/>
              <a:gd name="T31" fmla="*/ 38 h 71"/>
              <a:gd name="T32" fmla="*/ 32 w 37"/>
              <a:gd name="T33" fmla="*/ 36 h 71"/>
              <a:gd name="T34" fmla="*/ 30 w 37"/>
              <a:gd name="T35" fmla="*/ 34 h 71"/>
              <a:gd name="T36" fmla="*/ 30 w 37"/>
              <a:gd name="T37" fmla="*/ 32 h 71"/>
              <a:gd name="T38" fmla="*/ 28 w 37"/>
              <a:gd name="T39" fmla="*/ 28 h 71"/>
              <a:gd name="T40" fmla="*/ 28 w 37"/>
              <a:gd name="T41" fmla="*/ 28 h 71"/>
              <a:gd name="T42" fmla="*/ 28 w 37"/>
              <a:gd name="T43" fmla="*/ 26 h 71"/>
              <a:gd name="T44" fmla="*/ 26 w 37"/>
              <a:gd name="T45" fmla="*/ 24 h 71"/>
              <a:gd name="T46" fmla="*/ 26 w 37"/>
              <a:gd name="T47" fmla="*/ 22 h 71"/>
              <a:gd name="T48" fmla="*/ 25 w 37"/>
              <a:gd name="T49" fmla="*/ 21 h 71"/>
              <a:gd name="T50" fmla="*/ 25 w 37"/>
              <a:gd name="T51" fmla="*/ 19 h 71"/>
              <a:gd name="T52" fmla="*/ 23 w 37"/>
              <a:gd name="T53" fmla="*/ 17 h 71"/>
              <a:gd name="T54" fmla="*/ 23 w 37"/>
              <a:gd name="T55" fmla="*/ 17 h 71"/>
              <a:gd name="T56" fmla="*/ 23 w 37"/>
              <a:gd name="T57" fmla="*/ 15 h 71"/>
              <a:gd name="T58" fmla="*/ 21 w 37"/>
              <a:gd name="T59" fmla="*/ 13 h 71"/>
              <a:gd name="T60" fmla="*/ 21 w 37"/>
              <a:gd name="T61" fmla="*/ 13 h 71"/>
              <a:gd name="T62" fmla="*/ 19 w 37"/>
              <a:gd name="T63" fmla="*/ 11 h 71"/>
              <a:gd name="T64" fmla="*/ 19 w 37"/>
              <a:gd name="T65" fmla="*/ 9 h 71"/>
              <a:gd name="T66" fmla="*/ 17 w 37"/>
              <a:gd name="T67" fmla="*/ 9 h 71"/>
              <a:gd name="T68" fmla="*/ 15 w 37"/>
              <a:gd name="T69" fmla="*/ 7 h 71"/>
              <a:gd name="T70" fmla="*/ 15 w 37"/>
              <a:gd name="T71" fmla="*/ 7 h 71"/>
              <a:gd name="T72" fmla="*/ 13 w 37"/>
              <a:gd name="T73" fmla="*/ 5 h 71"/>
              <a:gd name="T74" fmla="*/ 13 w 37"/>
              <a:gd name="T75" fmla="*/ 5 h 71"/>
              <a:gd name="T76" fmla="*/ 11 w 37"/>
              <a:gd name="T77" fmla="*/ 3 h 71"/>
              <a:gd name="T78" fmla="*/ 11 w 37"/>
              <a:gd name="T79" fmla="*/ 3 h 71"/>
              <a:gd name="T80" fmla="*/ 9 w 37"/>
              <a:gd name="T81" fmla="*/ 1 h 71"/>
              <a:gd name="T82" fmla="*/ 7 w 37"/>
              <a:gd name="T83" fmla="*/ 1 h 71"/>
              <a:gd name="T84" fmla="*/ 7 w 37"/>
              <a:gd name="T85" fmla="*/ 1 h 71"/>
              <a:gd name="T86" fmla="*/ 5 w 37"/>
              <a:gd name="T87" fmla="*/ 0 h 71"/>
              <a:gd name="T88" fmla="*/ 3 w 37"/>
              <a:gd name="T89" fmla="*/ 0 h 71"/>
              <a:gd name="T90" fmla="*/ 3 w 37"/>
              <a:gd name="T91" fmla="*/ 0 h 71"/>
              <a:gd name="T92" fmla="*/ 1 w 37"/>
              <a:gd name="T93" fmla="*/ 0 h 71"/>
              <a:gd name="T94" fmla="*/ 1 w 37"/>
              <a:gd name="T95" fmla="*/ 0 h 71"/>
              <a:gd name="T96" fmla="*/ 0 w 37"/>
              <a:gd name="T97"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7" h="71">
                <a:moveTo>
                  <a:pt x="36" y="70"/>
                </a:moveTo>
                <a:lnTo>
                  <a:pt x="36" y="68"/>
                </a:lnTo>
                <a:lnTo>
                  <a:pt x="36" y="66"/>
                </a:lnTo>
                <a:lnTo>
                  <a:pt x="36" y="64"/>
                </a:lnTo>
                <a:lnTo>
                  <a:pt x="36" y="63"/>
                </a:lnTo>
                <a:lnTo>
                  <a:pt x="36" y="59"/>
                </a:lnTo>
                <a:lnTo>
                  <a:pt x="34" y="57"/>
                </a:lnTo>
                <a:lnTo>
                  <a:pt x="34" y="55"/>
                </a:lnTo>
                <a:lnTo>
                  <a:pt x="34" y="53"/>
                </a:lnTo>
                <a:lnTo>
                  <a:pt x="34" y="51"/>
                </a:lnTo>
                <a:lnTo>
                  <a:pt x="34" y="47"/>
                </a:lnTo>
                <a:lnTo>
                  <a:pt x="34" y="45"/>
                </a:lnTo>
                <a:lnTo>
                  <a:pt x="32" y="43"/>
                </a:lnTo>
                <a:lnTo>
                  <a:pt x="32" y="42"/>
                </a:lnTo>
                <a:lnTo>
                  <a:pt x="32" y="40"/>
                </a:lnTo>
                <a:lnTo>
                  <a:pt x="32" y="38"/>
                </a:lnTo>
                <a:lnTo>
                  <a:pt x="32" y="36"/>
                </a:lnTo>
                <a:lnTo>
                  <a:pt x="30" y="34"/>
                </a:lnTo>
                <a:lnTo>
                  <a:pt x="30" y="32"/>
                </a:lnTo>
                <a:lnTo>
                  <a:pt x="28" y="28"/>
                </a:lnTo>
                <a:lnTo>
                  <a:pt x="28" y="28"/>
                </a:lnTo>
                <a:lnTo>
                  <a:pt x="28" y="26"/>
                </a:lnTo>
                <a:lnTo>
                  <a:pt x="26" y="24"/>
                </a:lnTo>
                <a:lnTo>
                  <a:pt x="26" y="22"/>
                </a:lnTo>
                <a:lnTo>
                  <a:pt x="25" y="21"/>
                </a:lnTo>
                <a:lnTo>
                  <a:pt x="25" y="19"/>
                </a:lnTo>
                <a:lnTo>
                  <a:pt x="23" y="17"/>
                </a:lnTo>
                <a:lnTo>
                  <a:pt x="23" y="17"/>
                </a:lnTo>
                <a:lnTo>
                  <a:pt x="23" y="15"/>
                </a:lnTo>
                <a:lnTo>
                  <a:pt x="21" y="13"/>
                </a:lnTo>
                <a:lnTo>
                  <a:pt x="21" y="13"/>
                </a:lnTo>
                <a:lnTo>
                  <a:pt x="19" y="11"/>
                </a:lnTo>
                <a:lnTo>
                  <a:pt x="19" y="9"/>
                </a:lnTo>
                <a:lnTo>
                  <a:pt x="17" y="9"/>
                </a:lnTo>
                <a:lnTo>
                  <a:pt x="15" y="7"/>
                </a:lnTo>
                <a:lnTo>
                  <a:pt x="15" y="7"/>
                </a:lnTo>
                <a:lnTo>
                  <a:pt x="13" y="5"/>
                </a:lnTo>
                <a:lnTo>
                  <a:pt x="13" y="5"/>
                </a:lnTo>
                <a:lnTo>
                  <a:pt x="11" y="3"/>
                </a:lnTo>
                <a:lnTo>
                  <a:pt x="11" y="3"/>
                </a:lnTo>
                <a:lnTo>
                  <a:pt x="9" y="1"/>
                </a:lnTo>
                <a:lnTo>
                  <a:pt x="7" y="1"/>
                </a:lnTo>
                <a:lnTo>
                  <a:pt x="7" y="1"/>
                </a:lnTo>
                <a:lnTo>
                  <a:pt x="5" y="0"/>
                </a:lnTo>
                <a:lnTo>
                  <a:pt x="3" y="0"/>
                </a:lnTo>
                <a:lnTo>
                  <a:pt x="3" y="0"/>
                </a:lnTo>
                <a:lnTo>
                  <a:pt x="1" y="0"/>
                </a:lnTo>
                <a:lnTo>
                  <a:pt x="1" y="0"/>
                </a:lnTo>
                <a:lnTo>
                  <a:pt x="0" y="0"/>
                </a:lnTo>
              </a:path>
            </a:pathLst>
          </a:custGeom>
          <a:noFill/>
          <a:ln w="254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19482" name="Freeform 26">
            <a:extLst>
              <a:ext uri="{FF2B5EF4-FFF2-40B4-BE49-F238E27FC236}">
                <a16:creationId xmlns:a16="http://schemas.microsoft.com/office/drawing/2014/main" id="{CB6ECE07-0977-636A-5F7E-FE60032AD4D4}"/>
              </a:ext>
            </a:extLst>
          </p:cNvPr>
          <p:cNvSpPr>
            <a:spLocks/>
          </p:cNvSpPr>
          <p:nvPr/>
        </p:nvSpPr>
        <p:spPr bwMode="auto">
          <a:xfrm>
            <a:off x="8831264" y="3525839"/>
            <a:ext cx="58737" cy="115887"/>
          </a:xfrm>
          <a:custGeom>
            <a:avLst/>
            <a:gdLst>
              <a:gd name="T0" fmla="*/ 0 w 37"/>
              <a:gd name="T1" fmla="*/ 0 h 73"/>
              <a:gd name="T2" fmla="*/ 0 w 37"/>
              <a:gd name="T3" fmla="*/ 2 h 73"/>
              <a:gd name="T4" fmla="*/ 0 w 37"/>
              <a:gd name="T5" fmla="*/ 4 h 73"/>
              <a:gd name="T6" fmla="*/ 0 w 37"/>
              <a:gd name="T7" fmla="*/ 6 h 73"/>
              <a:gd name="T8" fmla="*/ 0 w 37"/>
              <a:gd name="T9" fmla="*/ 10 h 73"/>
              <a:gd name="T10" fmla="*/ 0 w 37"/>
              <a:gd name="T11" fmla="*/ 11 h 73"/>
              <a:gd name="T12" fmla="*/ 2 w 37"/>
              <a:gd name="T13" fmla="*/ 13 h 73"/>
              <a:gd name="T14" fmla="*/ 2 w 37"/>
              <a:gd name="T15" fmla="*/ 14 h 73"/>
              <a:gd name="T16" fmla="*/ 2 w 37"/>
              <a:gd name="T17" fmla="*/ 18 h 73"/>
              <a:gd name="T18" fmla="*/ 2 w 37"/>
              <a:gd name="T19" fmla="*/ 20 h 73"/>
              <a:gd name="T20" fmla="*/ 2 w 37"/>
              <a:gd name="T21" fmla="*/ 22 h 73"/>
              <a:gd name="T22" fmla="*/ 2 w 37"/>
              <a:gd name="T23" fmla="*/ 24 h 73"/>
              <a:gd name="T24" fmla="*/ 4 w 37"/>
              <a:gd name="T25" fmla="*/ 26 h 73"/>
              <a:gd name="T26" fmla="*/ 4 w 37"/>
              <a:gd name="T27" fmla="*/ 28 h 73"/>
              <a:gd name="T28" fmla="*/ 4 w 37"/>
              <a:gd name="T29" fmla="*/ 30 h 73"/>
              <a:gd name="T30" fmla="*/ 4 w 37"/>
              <a:gd name="T31" fmla="*/ 31 h 73"/>
              <a:gd name="T32" fmla="*/ 6 w 37"/>
              <a:gd name="T33" fmla="*/ 35 h 73"/>
              <a:gd name="T34" fmla="*/ 6 w 37"/>
              <a:gd name="T35" fmla="*/ 37 h 73"/>
              <a:gd name="T36" fmla="*/ 6 w 37"/>
              <a:gd name="T37" fmla="*/ 39 h 73"/>
              <a:gd name="T38" fmla="*/ 8 w 37"/>
              <a:gd name="T39" fmla="*/ 41 h 73"/>
              <a:gd name="T40" fmla="*/ 8 w 37"/>
              <a:gd name="T41" fmla="*/ 43 h 73"/>
              <a:gd name="T42" fmla="*/ 8 w 37"/>
              <a:gd name="T43" fmla="*/ 43 h 73"/>
              <a:gd name="T44" fmla="*/ 9 w 37"/>
              <a:gd name="T45" fmla="*/ 47 h 73"/>
              <a:gd name="T46" fmla="*/ 9 w 37"/>
              <a:gd name="T47" fmla="*/ 49 h 73"/>
              <a:gd name="T48" fmla="*/ 11 w 37"/>
              <a:gd name="T49" fmla="*/ 49 h 73"/>
              <a:gd name="T50" fmla="*/ 11 w 37"/>
              <a:gd name="T51" fmla="*/ 51 h 73"/>
              <a:gd name="T52" fmla="*/ 11 w 37"/>
              <a:gd name="T53" fmla="*/ 52 h 73"/>
              <a:gd name="T54" fmla="*/ 13 w 37"/>
              <a:gd name="T55" fmla="*/ 52 h 73"/>
              <a:gd name="T56" fmla="*/ 13 w 37"/>
              <a:gd name="T57" fmla="*/ 54 h 73"/>
              <a:gd name="T58" fmla="*/ 15 w 37"/>
              <a:gd name="T59" fmla="*/ 56 h 73"/>
              <a:gd name="T60" fmla="*/ 15 w 37"/>
              <a:gd name="T61" fmla="*/ 58 h 73"/>
              <a:gd name="T62" fmla="*/ 17 w 37"/>
              <a:gd name="T63" fmla="*/ 58 h 73"/>
              <a:gd name="T64" fmla="*/ 17 w 37"/>
              <a:gd name="T65" fmla="*/ 60 h 73"/>
              <a:gd name="T66" fmla="*/ 19 w 37"/>
              <a:gd name="T67" fmla="*/ 60 h 73"/>
              <a:gd name="T68" fmla="*/ 19 w 37"/>
              <a:gd name="T69" fmla="*/ 62 h 73"/>
              <a:gd name="T70" fmla="*/ 21 w 37"/>
              <a:gd name="T71" fmla="*/ 64 h 73"/>
              <a:gd name="T72" fmla="*/ 21 w 37"/>
              <a:gd name="T73" fmla="*/ 64 h 73"/>
              <a:gd name="T74" fmla="*/ 23 w 37"/>
              <a:gd name="T75" fmla="*/ 66 h 73"/>
              <a:gd name="T76" fmla="*/ 25 w 37"/>
              <a:gd name="T77" fmla="*/ 66 h 73"/>
              <a:gd name="T78" fmla="*/ 25 w 37"/>
              <a:gd name="T79" fmla="*/ 68 h 73"/>
              <a:gd name="T80" fmla="*/ 27 w 37"/>
              <a:gd name="T81" fmla="*/ 68 h 73"/>
              <a:gd name="T82" fmla="*/ 27 w 37"/>
              <a:gd name="T83" fmla="*/ 68 h 73"/>
              <a:gd name="T84" fmla="*/ 29 w 37"/>
              <a:gd name="T85" fmla="*/ 70 h 73"/>
              <a:gd name="T86" fmla="*/ 31 w 37"/>
              <a:gd name="T87" fmla="*/ 70 h 73"/>
              <a:gd name="T88" fmla="*/ 31 w 37"/>
              <a:gd name="T89" fmla="*/ 70 h 73"/>
              <a:gd name="T90" fmla="*/ 32 w 37"/>
              <a:gd name="T91" fmla="*/ 70 h 73"/>
              <a:gd name="T92" fmla="*/ 34 w 37"/>
              <a:gd name="T93" fmla="*/ 70 h 73"/>
              <a:gd name="T94" fmla="*/ 34 w 37"/>
              <a:gd name="T95" fmla="*/ 72 h 73"/>
              <a:gd name="T96" fmla="*/ 36 w 37"/>
              <a:gd name="T97"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7" h="73">
                <a:moveTo>
                  <a:pt x="0" y="0"/>
                </a:moveTo>
                <a:lnTo>
                  <a:pt x="0" y="2"/>
                </a:lnTo>
                <a:lnTo>
                  <a:pt x="0" y="4"/>
                </a:lnTo>
                <a:lnTo>
                  <a:pt x="0" y="6"/>
                </a:lnTo>
                <a:lnTo>
                  <a:pt x="0" y="10"/>
                </a:lnTo>
                <a:lnTo>
                  <a:pt x="0" y="11"/>
                </a:lnTo>
                <a:lnTo>
                  <a:pt x="2" y="13"/>
                </a:lnTo>
                <a:lnTo>
                  <a:pt x="2" y="14"/>
                </a:lnTo>
                <a:lnTo>
                  <a:pt x="2" y="18"/>
                </a:lnTo>
                <a:lnTo>
                  <a:pt x="2" y="20"/>
                </a:lnTo>
                <a:lnTo>
                  <a:pt x="2" y="22"/>
                </a:lnTo>
                <a:lnTo>
                  <a:pt x="2" y="24"/>
                </a:lnTo>
                <a:lnTo>
                  <a:pt x="4" y="26"/>
                </a:lnTo>
                <a:lnTo>
                  <a:pt x="4" y="28"/>
                </a:lnTo>
                <a:lnTo>
                  <a:pt x="4" y="30"/>
                </a:lnTo>
                <a:lnTo>
                  <a:pt x="4" y="31"/>
                </a:lnTo>
                <a:lnTo>
                  <a:pt x="6" y="35"/>
                </a:lnTo>
                <a:lnTo>
                  <a:pt x="6" y="37"/>
                </a:lnTo>
                <a:lnTo>
                  <a:pt x="6" y="39"/>
                </a:lnTo>
                <a:lnTo>
                  <a:pt x="8" y="41"/>
                </a:lnTo>
                <a:lnTo>
                  <a:pt x="8" y="43"/>
                </a:lnTo>
                <a:lnTo>
                  <a:pt x="8" y="43"/>
                </a:lnTo>
                <a:lnTo>
                  <a:pt x="9" y="47"/>
                </a:lnTo>
                <a:lnTo>
                  <a:pt x="9" y="49"/>
                </a:lnTo>
                <a:lnTo>
                  <a:pt x="11" y="49"/>
                </a:lnTo>
                <a:lnTo>
                  <a:pt x="11" y="51"/>
                </a:lnTo>
                <a:lnTo>
                  <a:pt x="11" y="52"/>
                </a:lnTo>
                <a:lnTo>
                  <a:pt x="13" y="52"/>
                </a:lnTo>
                <a:lnTo>
                  <a:pt x="13" y="54"/>
                </a:lnTo>
                <a:lnTo>
                  <a:pt x="15" y="56"/>
                </a:lnTo>
                <a:lnTo>
                  <a:pt x="15" y="58"/>
                </a:lnTo>
                <a:lnTo>
                  <a:pt x="17" y="58"/>
                </a:lnTo>
                <a:lnTo>
                  <a:pt x="17" y="60"/>
                </a:lnTo>
                <a:lnTo>
                  <a:pt x="19" y="60"/>
                </a:lnTo>
                <a:lnTo>
                  <a:pt x="19" y="62"/>
                </a:lnTo>
                <a:lnTo>
                  <a:pt x="21" y="64"/>
                </a:lnTo>
                <a:lnTo>
                  <a:pt x="21" y="64"/>
                </a:lnTo>
                <a:lnTo>
                  <a:pt x="23" y="66"/>
                </a:lnTo>
                <a:lnTo>
                  <a:pt x="25" y="66"/>
                </a:lnTo>
                <a:lnTo>
                  <a:pt x="25" y="68"/>
                </a:lnTo>
                <a:lnTo>
                  <a:pt x="27" y="68"/>
                </a:lnTo>
                <a:lnTo>
                  <a:pt x="27" y="68"/>
                </a:lnTo>
                <a:lnTo>
                  <a:pt x="29" y="70"/>
                </a:lnTo>
                <a:lnTo>
                  <a:pt x="31" y="70"/>
                </a:lnTo>
                <a:lnTo>
                  <a:pt x="31" y="70"/>
                </a:lnTo>
                <a:lnTo>
                  <a:pt x="32" y="70"/>
                </a:lnTo>
                <a:lnTo>
                  <a:pt x="34" y="70"/>
                </a:lnTo>
                <a:lnTo>
                  <a:pt x="34" y="72"/>
                </a:lnTo>
                <a:lnTo>
                  <a:pt x="36" y="72"/>
                </a:lnTo>
              </a:path>
            </a:pathLst>
          </a:custGeom>
          <a:noFill/>
          <a:ln w="254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19483" name="Line 27">
            <a:extLst>
              <a:ext uri="{FF2B5EF4-FFF2-40B4-BE49-F238E27FC236}">
                <a16:creationId xmlns:a16="http://schemas.microsoft.com/office/drawing/2014/main" id="{7F0F38B3-AF3F-2906-E905-F69323197715}"/>
              </a:ext>
            </a:extLst>
          </p:cNvPr>
          <p:cNvSpPr>
            <a:spLocks noChangeShapeType="1"/>
          </p:cNvSpPr>
          <p:nvPr/>
        </p:nvSpPr>
        <p:spPr bwMode="auto">
          <a:xfrm>
            <a:off x="8888413" y="3640138"/>
            <a:ext cx="28575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19484" name="Line 28">
            <a:extLst>
              <a:ext uri="{FF2B5EF4-FFF2-40B4-BE49-F238E27FC236}">
                <a16:creationId xmlns:a16="http://schemas.microsoft.com/office/drawing/2014/main" id="{8676FBD6-1EAB-2B64-4D20-8573D00D94D4}"/>
              </a:ext>
            </a:extLst>
          </p:cNvPr>
          <p:cNvSpPr>
            <a:spLocks noChangeShapeType="1"/>
          </p:cNvSpPr>
          <p:nvPr/>
        </p:nvSpPr>
        <p:spPr bwMode="auto">
          <a:xfrm>
            <a:off x="9286875" y="3640138"/>
            <a:ext cx="28575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19485" name="Freeform 29">
            <a:extLst>
              <a:ext uri="{FF2B5EF4-FFF2-40B4-BE49-F238E27FC236}">
                <a16:creationId xmlns:a16="http://schemas.microsoft.com/office/drawing/2014/main" id="{1B60025F-78C3-01F1-71A0-690EA7D5C3E5}"/>
              </a:ext>
            </a:extLst>
          </p:cNvPr>
          <p:cNvSpPr>
            <a:spLocks/>
          </p:cNvSpPr>
          <p:nvPr/>
        </p:nvSpPr>
        <p:spPr bwMode="auto">
          <a:xfrm>
            <a:off x="3652839" y="3525838"/>
            <a:ext cx="117475" cy="112712"/>
          </a:xfrm>
          <a:custGeom>
            <a:avLst/>
            <a:gdLst>
              <a:gd name="T0" fmla="*/ 73 w 74"/>
              <a:gd name="T1" fmla="*/ 0 h 71"/>
              <a:gd name="T2" fmla="*/ 73 w 74"/>
              <a:gd name="T3" fmla="*/ 2 h 71"/>
              <a:gd name="T4" fmla="*/ 73 w 74"/>
              <a:gd name="T5" fmla="*/ 4 h 71"/>
              <a:gd name="T6" fmla="*/ 73 w 74"/>
              <a:gd name="T7" fmla="*/ 6 h 71"/>
              <a:gd name="T8" fmla="*/ 71 w 74"/>
              <a:gd name="T9" fmla="*/ 8 h 71"/>
              <a:gd name="T10" fmla="*/ 71 w 74"/>
              <a:gd name="T11" fmla="*/ 11 h 71"/>
              <a:gd name="T12" fmla="*/ 71 w 74"/>
              <a:gd name="T13" fmla="*/ 13 h 71"/>
              <a:gd name="T14" fmla="*/ 71 w 74"/>
              <a:gd name="T15" fmla="*/ 14 h 71"/>
              <a:gd name="T16" fmla="*/ 71 w 74"/>
              <a:gd name="T17" fmla="*/ 16 h 71"/>
              <a:gd name="T18" fmla="*/ 69 w 74"/>
              <a:gd name="T19" fmla="*/ 18 h 71"/>
              <a:gd name="T20" fmla="*/ 69 w 74"/>
              <a:gd name="T21" fmla="*/ 20 h 71"/>
              <a:gd name="T22" fmla="*/ 67 w 74"/>
              <a:gd name="T23" fmla="*/ 24 h 71"/>
              <a:gd name="T24" fmla="*/ 67 w 74"/>
              <a:gd name="T25" fmla="*/ 26 h 71"/>
              <a:gd name="T26" fmla="*/ 65 w 74"/>
              <a:gd name="T27" fmla="*/ 28 h 71"/>
              <a:gd name="T28" fmla="*/ 65 w 74"/>
              <a:gd name="T29" fmla="*/ 30 h 71"/>
              <a:gd name="T30" fmla="*/ 65 w 74"/>
              <a:gd name="T31" fmla="*/ 31 h 71"/>
              <a:gd name="T32" fmla="*/ 63 w 74"/>
              <a:gd name="T33" fmla="*/ 33 h 71"/>
              <a:gd name="T34" fmla="*/ 61 w 74"/>
              <a:gd name="T35" fmla="*/ 35 h 71"/>
              <a:gd name="T36" fmla="*/ 61 w 74"/>
              <a:gd name="T37" fmla="*/ 37 h 71"/>
              <a:gd name="T38" fmla="*/ 59 w 74"/>
              <a:gd name="T39" fmla="*/ 39 h 71"/>
              <a:gd name="T40" fmla="*/ 58 w 74"/>
              <a:gd name="T41" fmla="*/ 41 h 71"/>
              <a:gd name="T42" fmla="*/ 56 w 74"/>
              <a:gd name="T43" fmla="*/ 43 h 71"/>
              <a:gd name="T44" fmla="*/ 56 w 74"/>
              <a:gd name="T45" fmla="*/ 45 h 71"/>
              <a:gd name="T46" fmla="*/ 54 w 74"/>
              <a:gd name="T47" fmla="*/ 47 h 71"/>
              <a:gd name="T48" fmla="*/ 52 w 74"/>
              <a:gd name="T49" fmla="*/ 49 h 71"/>
              <a:gd name="T50" fmla="*/ 50 w 74"/>
              <a:gd name="T51" fmla="*/ 51 h 71"/>
              <a:gd name="T52" fmla="*/ 48 w 74"/>
              <a:gd name="T53" fmla="*/ 52 h 71"/>
              <a:gd name="T54" fmla="*/ 46 w 74"/>
              <a:gd name="T55" fmla="*/ 52 h 71"/>
              <a:gd name="T56" fmla="*/ 46 w 74"/>
              <a:gd name="T57" fmla="*/ 54 h 71"/>
              <a:gd name="T58" fmla="*/ 44 w 74"/>
              <a:gd name="T59" fmla="*/ 56 h 71"/>
              <a:gd name="T60" fmla="*/ 42 w 74"/>
              <a:gd name="T61" fmla="*/ 56 h 71"/>
              <a:gd name="T62" fmla="*/ 40 w 74"/>
              <a:gd name="T63" fmla="*/ 58 h 71"/>
              <a:gd name="T64" fmla="*/ 38 w 74"/>
              <a:gd name="T65" fmla="*/ 60 h 71"/>
              <a:gd name="T66" fmla="*/ 36 w 74"/>
              <a:gd name="T67" fmla="*/ 60 h 71"/>
              <a:gd name="T68" fmla="*/ 33 w 74"/>
              <a:gd name="T69" fmla="*/ 62 h 71"/>
              <a:gd name="T70" fmla="*/ 31 w 74"/>
              <a:gd name="T71" fmla="*/ 62 h 71"/>
              <a:gd name="T72" fmla="*/ 29 w 74"/>
              <a:gd name="T73" fmla="*/ 64 h 71"/>
              <a:gd name="T74" fmla="*/ 27 w 74"/>
              <a:gd name="T75" fmla="*/ 64 h 71"/>
              <a:gd name="T76" fmla="*/ 25 w 74"/>
              <a:gd name="T77" fmla="*/ 66 h 71"/>
              <a:gd name="T78" fmla="*/ 23 w 74"/>
              <a:gd name="T79" fmla="*/ 66 h 71"/>
              <a:gd name="T80" fmla="*/ 19 w 74"/>
              <a:gd name="T81" fmla="*/ 68 h 71"/>
              <a:gd name="T82" fmla="*/ 17 w 74"/>
              <a:gd name="T83" fmla="*/ 68 h 71"/>
              <a:gd name="T84" fmla="*/ 15 w 74"/>
              <a:gd name="T85" fmla="*/ 68 h 71"/>
              <a:gd name="T86" fmla="*/ 13 w 74"/>
              <a:gd name="T87" fmla="*/ 68 h 71"/>
              <a:gd name="T88" fmla="*/ 10 w 74"/>
              <a:gd name="T89" fmla="*/ 70 h 71"/>
              <a:gd name="T90" fmla="*/ 8 w 74"/>
              <a:gd name="T91" fmla="*/ 70 h 71"/>
              <a:gd name="T92" fmla="*/ 6 w 74"/>
              <a:gd name="T93" fmla="*/ 70 h 71"/>
              <a:gd name="T94" fmla="*/ 4 w 74"/>
              <a:gd name="T95" fmla="*/ 70 h 71"/>
              <a:gd name="T96" fmla="*/ 0 w 74"/>
              <a:gd name="T97" fmla="*/ 7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4" h="71">
                <a:moveTo>
                  <a:pt x="73" y="0"/>
                </a:moveTo>
                <a:lnTo>
                  <a:pt x="73" y="2"/>
                </a:lnTo>
                <a:lnTo>
                  <a:pt x="73" y="4"/>
                </a:lnTo>
                <a:lnTo>
                  <a:pt x="73" y="6"/>
                </a:lnTo>
                <a:lnTo>
                  <a:pt x="71" y="8"/>
                </a:lnTo>
                <a:lnTo>
                  <a:pt x="71" y="11"/>
                </a:lnTo>
                <a:lnTo>
                  <a:pt x="71" y="13"/>
                </a:lnTo>
                <a:lnTo>
                  <a:pt x="71" y="14"/>
                </a:lnTo>
                <a:lnTo>
                  <a:pt x="71" y="16"/>
                </a:lnTo>
                <a:lnTo>
                  <a:pt x="69" y="18"/>
                </a:lnTo>
                <a:lnTo>
                  <a:pt x="69" y="20"/>
                </a:lnTo>
                <a:lnTo>
                  <a:pt x="67" y="24"/>
                </a:lnTo>
                <a:lnTo>
                  <a:pt x="67" y="26"/>
                </a:lnTo>
                <a:lnTo>
                  <a:pt x="65" y="28"/>
                </a:lnTo>
                <a:lnTo>
                  <a:pt x="65" y="30"/>
                </a:lnTo>
                <a:lnTo>
                  <a:pt x="65" y="31"/>
                </a:lnTo>
                <a:lnTo>
                  <a:pt x="63" y="33"/>
                </a:lnTo>
                <a:lnTo>
                  <a:pt x="61" y="35"/>
                </a:lnTo>
                <a:lnTo>
                  <a:pt x="61" y="37"/>
                </a:lnTo>
                <a:lnTo>
                  <a:pt x="59" y="39"/>
                </a:lnTo>
                <a:lnTo>
                  <a:pt x="58" y="41"/>
                </a:lnTo>
                <a:lnTo>
                  <a:pt x="56" y="43"/>
                </a:lnTo>
                <a:lnTo>
                  <a:pt x="56" y="45"/>
                </a:lnTo>
                <a:lnTo>
                  <a:pt x="54" y="47"/>
                </a:lnTo>
                <a:lnTo>
                  <a:pt x="52" y="49"/>
                </a:lnTo>
                <a:lnTo>
                  <a:pt x="50" y="51"/>
                </a:lnTo>
                <a:lnTo>
                  <a:pt x="48" y="52"/>
                </a:lnTo>
                <a:lnTo>
                  <a:pt x="46" y="52"/>
                </a:lnTo>
                <a:lnTo>
                  <a:pt x="46" y="54"/>
                </a:lnTo>
                <a:lnTo>
                  <a:pt x="44" y="56"/>
                </a:lnTo>
                <a:lnTo>
                  <a:pt x="42" y="56"/>
                </a:lnTo>
                <a:lnTo>
                  <a:pt x="40" y="58"/>
                </a:lnTo>
                <a:lnTo>
                  <a:pt x="38" y="60"/>
                </a:lnTo>
                <a:lnTo>
                  <a:pt x="36" y="60"/>
                </a:lnTo>
                <a:lnTo>
                  <a:pt x="33" y="62"/>
                </a:lnTo>
                <a:lnTo>
                  <a:pt x="31" y="62"/>
                </a:lnTo>
                <a:lnTo>
                  <a:pt x="29" y="64"/>
                </a:lnTo>
                <a:lnTo>
                  <a:pt x="27" y="64"/>
                </a:lnTo>
                <a:lnTo>
                  <a:pt x="25" y="66"/>
                </a:lnTo>
                <a:lnTo>
                  <a:pt x="23" y="66"/>
                </a:lnTo>
                <a:lnTo>
                  <a:pt x="19" y="68"/>
                </a:lnTo>
                <a:lnTo>
                  <a:pt x="17" y="68"/>
                </a:lnTo>
                <a:lnTo>
                  <a:pt x="15" y="68"/>
                </a:lnTo>
                <a:lnTo>
                  <a:pt x="13" y="68"/>
                </a:lnTo>
                <a:lnTo>
                  <a:pt x="10" y="70"/>
                </a:lnTo>
                <a:lnTo>
                  <a:pt x="8" y="70"/>
                </a:lnTo>
                <a:lnTo>
                  <a:pt x="6" y="70"/>
                </a:lnTo>
                <a:lnTo>
                  <a:pt x="4" y="70"/>
                </a:lnTo>
                <a:lnTo>
                  <a:pt x="0" y="70"/>
                </a:lnTo>
              </a:path>
            </a:pathLst>
          </a:custGeom>
          <a:noFill/>
          <a:ln w="254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19486" name="Freeform 30">
            <a:extLst>
              <a:ext uri="{FF2B5EF4-FFF2-40B4-BE49-F238E27FC236}">
                <a16:creationId xmlns:a16="http://schemas.microsoft.com/office/drawing/2014/main" id="{D73DFEA8-669A-299A-ACFD-22D405E28AC1}"/>
              </a:ext>
            </a:extLst>
          </p:cNvPr>
          <p:cNvSpPr>
            <a:spLocks/>
          </p:cNvSpPr>
          <p:nvPr/>
        </p:nvSpPr>
        <p:spPr bwMode="auto">
          <a:xfrm>
            <a:off x="3290889" y="3525838"/>
            <a:ext cx="117475" cy="112712"/>
          </a:xfrm>
          <a:custGeom>
            <a:avLst/>
            <a:gdLst>
              <a:gd name="T0" fmla="*/ 0 w 74"/>
              <a:gd name="T1" fmla="*/ 0 h 71"/>
              <a:gd name="T2" fmla="*/ 0 w 74"/>
              <a:gd name="T3" fmla="*/ 2 h 71"/>
              <a:gd name="T4" fmla="*/ 0 w 74"/>
              <a:gd name="T5" fmla="*/ 4 h 71"/>
              <a:gd name="T6" fmla="*/ 0 w 74"/>
              <a:gd name="T7" fmla="*/ 6 h 71"/>
              <a:gd name="T8" fmla="*/ 2 w 74"/>
              <a:gd name="T9" fmla="*/ 8 h 71"/>
              <a:gd name="T10" fmla="*/ 2 w 74"/>
              <a:gd name="T11" fmla="*/ 11 h 71"/>
              <a:gd name="T12" fmla="*/ 2 w 74"/>
              <a:gd name="T13" fmla="*/ 13 h 71"/>
              <a:gd name="T14" fmla="*/ 2 w 74"/>
              <a:gd name="T15" fmla="*/ 14 h 71"/>
              <a:gd name="T16" fmla="*/ 2 w 74"/>
              <a:gd name="T17" fmla="*/ 16 h 71"/>
              <a:gd name="T18" fmla="*/ 4 w 74"/>
              <a:gd name="T19" fmla="*/ 18 h 71"/>
              <a:gd name="T20" fmla="*/ 4 w 74"/>
              <a:gd name="T21" fmla="*/ 20 h 71"/>
              <a:gd name="T22" fmla="*/ 6 w 74"/>
              <a:gd name="T23" fmla="*/ 24 h 71"/>
              <a:gd name="T24" fmla="*/ 6 w 74"/>
              <a:gd name="T25" fmla="*/ 26 h 71"/>
              <a:gd name="T26" fmla="*/ 7 w 74"/>
              <a:gd name="T27" fmla="*/ 28 h 71"/>
              <a:gd name="T28" fmla="*/ 7 w 74"/>
              <a:gd name="T29" fmla="*/ 30 h 71"/>
              <a:gd name="T30" fmla="*/ 9 w 74"/>
              <a:gd name="T31" fmla="*/ 31 h 71"/>
              <a:gd name="T32" fmla="*/ 9 w 74"/>
              <a:gd name="T33" fmla="*/ 33 h 71"/>
              <a:gd name="T34" fmla="*/ 11 w 74"/>
              <a:gd name="T35" fmla="*/ 35 h 71"/>
              <a:gd name="T36" fmla="*/ 11 w 74"/>
              <a:gd name="T37" fmla="*/ 37 h 71"/>
              <a:gd name="T38" fmla="*/ 13 w 74"/>
              <a:gd name="T39" fmla="*/ 39 h 71"/>
              <a:gd name="T40" fmla="*/ 15 w 74"/>
              <a:gd name="T41" fmla="*/ 41 h 71"/>
              <a:gd name="T42" fmla="*/ 17 w 74"/>
              <a:gd name="T43" fmla="*/ 43 h 71"/>
              <a:gd name="T44" fmla="*/ 19 w 74"/>
              <a:gd name="T45" fmla="*/ 45 h 71"/>
              <a:gd name="T46" fmla="*/ 19 w 74"/>
              <a:gd name="T47" fmla="*/ 47 h 71"/>
              <a:gd name="T48" fmla="*/ 21 w 74"/>
              <a:gd name="T49" fmla="*/ 49 h 71"/>
              <a:gd name="T50" fmla="*/ 23 w 74"/>
              <a:gd name="T51" fmla="*/ 51 h 71"/>
              <a:gd name="T52" fmla="*/ 25 w 74"/>
              <a:gd name="T53" fmla="*/ 52 h 71"/>
              <a:gd name="T54" fmla="*/ 27 w 74"/>
              <a:gd name="T55" fmla="*/ 52 h 71"/>
              <a:gd name="T56" fmla="*/ 29 w 74"/>
              <a:gd name="T57" fmla="*/ 54 h 71"/>
              <a:gd name="T58" fmla="*/ 29 w 74"/>
              <a:gd name="T59" fmla="*/ 56 h 71"/>
              <a:gd name="T60" fmla="*/ 30 w 74"/>
              <a:gd name="T61" fmla="*/ 56 h 71"/>
              <a:gd name="T62" fmla="*/ 34 w 74"/>
              <a:gd name="T63" fmla="*/ 58 h 71"/>
              <a:gd name="T64" fmla="*/ 36 w 74"/>
              <a:gd name="T65" fmla="*/ 60 h 71"/>
              <a:gd name="T66" fmla="*/ 38 w 74"/>
              <a:gd name="T67" fmla="*/ 60 h 71"/>
              <a:gd name="T68" fmla="*/ 40 w 74"/>
              <a:gd name="T69" fmla="*/ 62 h 71"/>
              <a:gd name="T70" fmla="*/ 42 w 74"/>
              <a:gd name="T71" fmla="*/ 62 h 71"/>
              <a:gd name="T72" fmla="*/ 44 w 74"/>
              <a:gd name="T73" fmla="*/ 64 h 71"/>
              <a:gd name="T74" fmla="*/ 46 w 74"/>
              <a:gd name="T75" fmla="*/ 64 h 71"/>
              <a:gd name="T76" fmla="*/ 48 w 74"/>
              <a:gd name="T77" fmla="*/ 66 h 71"/>
              <a:gd name="T78" fmla="*/ 50 w 74"/>
              <a:gd name="T79" fmla="*/ 66 h 71"/>
              <a:gd name="T80" fmla="*/ 53 w 74"/>
              <a:gd name="T81" fmla="*/ 68 h 71"/>
              <a:gd name="T82" fmla="*/ 55 w 74"/>
              <a:gd name="T83" fmla="*/ 68 h 71"/>
              <a:gd name="T84" fmla="*/ 57 w 74"/>
              <a:gd name="T85" fmla="*/ 68 h 71"/>
              <a:gd name="T86" fmla="*/ 59 w 74"/>
              <a:gd name="T87" fmla="*/ 68 h 71"/>
              <a:gd name="T88" fmla="*/ 63 w 74"/>
              <a:gd name="T89" fmla="*/ 70 h 71"/>
              <a:gd name="T90" fmla="*/ 65 w 74"/>
              <a:gd name="T91" fmla="*/ 70 h 71"/>
              <a:gd name="T92" fmla="*/ 67 w 74"/>
              <a:gd name="T93" fmla="*/ 70 h 71"/>
              <a:gd name="T94" fmla="*/ 69 w 74"/>
              <a:gd name="T95" fmla="*/ 70 h 71"/>
              <a:gd name="T96" fmla="*/ 73 w 74"/>
              <a:gd name="T97" fmla="*/ 7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4" h="71">
                <a:moveTo>
                  <a:pt x="0" y="0"/>
                </a:moveTo>
                <a:lnTo>
                  <a:pt x="0" y="2"/>
                </a:lnTo>
                <a:lnTo>
                  <a:pt x="0" y="4"/>
                </a:lnTo>
                <a:lnTo>
                  <a:pt x="0" y="6"/>
                </a:lnTo>
                <a:lnTo>
                  <a:pt x="2" y="8"/>
                </a:lnTo>
                <a:lnTo>
                  <a:pt x="2" y="11"/>
                </a:lnTo>
                <a:lnTo>
                  <a:pt x="2" y="13"/>
                </a:lnTo>
                <a:lnTo>
                  <a:pt x="2" y="14"/>
                </a:lnTo>
                <a:lnTo>
                  <a:pt x="2" y="16"/>
                </a:lnTo>
                <a:lnTo>
                  <a:pt x="4" y="18"/>
                </a:lnTo>
                <a:lnTo>
                  <a:pt x="4" y="20"/>
                </a:lnTo>
                <a:lnTo>
                  <a:pt x="6" y="24"/>
                </a:lnTo>
                <a:lnTo>
                  <a:pt x="6" y="26"/>
                </a:lnTo>
                <a:lnTo>
                  <a:pt x="7" y="28"/>
                </a:lnTo>
                <a:lnTo>
                  <a:pt x="7" y="30"/>
                </a:lnTo>
                <a:lnTo>
                  <a:pt x="9" y="31"/>
                </a:lnTo>
                <a:lnTo>
                  <a:pt x="9" y="33"/>
                </a:lnTo>
                <a:lnTo>
                  <a:pt x="11" y="35"/>
                </a:lnTo>
                <a:lnTo>
                  <a:pt x="11" y="37"/>
                </a:lnTo>
                <a:lnTo>
                  <a:pt x="13" y="39"/>
                </a:lnTo>
                <a:lnTo>
                  <a:pt x="15" y="41"/>
                </a:lnTo>
                <a:lnTo>
                  <a:pt x="17" y="43"/>
                </a:lnTo>
                <a:lnTo>
                  <a:pt x="19" y="45"/>
                </a:lnTo>
                <a:lnTo>
                  <a:pt x="19" y="47"/>
                </a:lnTo>
                <a:lnTo>
                  <a:pt x="21" y="49"/>
                </a:lnTo>
                <a:lnTo>
                  <a:pt x="23" y="51"/>
                </a:lnTo>
                <a:lnTo>
                  <a:pt x="25" y="52"/>
                </a:lnTo>
                <a:lnTo>
                  <a:pt x="27" y="52"/>
                </a:lnTo>
                <a:lnTo>
                  <a:pt x="29" y="54"/>
                </a:lnTo>
                <a:lnTo>
                  <a:pt x="29" y="56"/>
                </a:lnTo>
                <a:lnTo>
                  <a:pt x="30" y="56"/>
                </a:lnTo>
                <a:lnTo>
                  <a:pt x="34" y="58"/>
                </a:lnTo>
                <a:lnTo>
                  <a:pt x="36" y="60"/>
                </a:lnTo>
                <a:lnTo>
                  <a:pt x="38" y="60"/>
                </a:lnTo>
                <a:lnTo>
                  <a:pt x="40" y="62"/>
                </a:lnTo>
                <a:lnTo>
                  <a:pt x="42" y="62"/>
                </a:lnTo>
                <a:lnTo>
                  <a:pt x="44" y="64"/>
                </a:lnTo>
                <a:lnTo>
                  <a:pt x="46" y="64"/>
                </a:lnTo>
                <a:lnTo>
                  <a:pt x="48" y="66"/>
                </a:lnTo>
                <a:lnTo>
                  <a:pt x="50" y="66"/>
                </a:lnTo>
                <a:lnTo>
                  <a:pt x="53" y="68"/>
                </a:lnTo>
                <a:lnTo>
                  <a:pt x="55" y="68"/>
                </a:lnTo>
                <a:lnTo>
                  <a:pt x="57" y="68"/>
                </a:lnTo>
                <a:lnTo>
                  <a:pt x="59" y="68"/>
                </a:lnTo>
                <a:lnTo>
                  <a:pt x="63" y="70"/>
                </a:lnTo>
                <a:lnTo>
                  <a:pt x="65" y="70"/>
                </a:lnTo>
                <a:lnTo>
                  <a:pt x="67" y="70"/>
                </a:lnTo>
                <a:lnTo>
                  <a:pt x="69" y="70"/>
                </a:lnTo>
                <a:lnTo>
                  <a:pt x="73" y="70"/>
                </a:lnTo>
              </a:path>
            </a:pathLst>
          </a:custGeom>
          <a:noFill/>
          <a:ln w="254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19487" name="Freeform 31">
            <a:extLst>
              <a:ext uri="{FF2B5EF4-FFF2-40B4-BE49-F238E27FC236}">
                <a16:creationId xmlns:a16="http://schemas.microsoft.com/office/drawing/2014/main" id="{5764CA81-2274-6A84-5FFD-32054E9C659A}"/>
              </a:ext>
            </a:extLst>
          </p:cNvPr>
          <p:cNvSpPr>
            <a:spLocks/>
          </p:cNvSpPr>
          <p:nvPr/>
        </p:nvSpPr>
        <p:spPr bwMode="auto">
          <a:xfrm>
            <a:off x="3536950" y="3644900"/>
            <a:ext cx="114300" cy="114300"/>
          </a:xfrm>
          <a:custGeom>
            <a:avLst/>
            <a:gdLst>
              <a:gd name="T0" fmla="*/ 0 w 72"/>
              <a:gd name="T1" fmla="*/ 71 h 72"/>
              <a:gd name="T2" fmla="*/ 0 w 72"/>
              <a:gd name="T3" fmla="*/ 69 h 72"/>
              <a:gd name="T4" fmla="*/ 0 w 72"/>
              <a:gd name="T5" fmla="*/ 67 h 72"/>
              <a:gd name="T6" fmla="*/ 0 w 72"/>
              <a:gd name="T7" fmla="*/ 65 h 72"/>
              <a:gd name="T8" fmla="*/ 0 w 72"/>
              <a:gd name="T9" fmla="*/ 61 h 72"/>
              <a:gd name="T10" fmla="*/ 0 w 72"/>
              <a:gd name="T11" fmla="*/ 60 h 72"/>
              <a:gd name="T12" fmla="*/ 0 w 72"/>
              <a:gd name="T13" fmla="*/ 58 h 72"/>
              <a:gd name="T14" fmla="*/ 2 w 72"/>
              <a:gd name="T15" fmla="*/ 56 h 72"/>
              <a:gd name="T16" fmla="*/ 2 w 72"/>
              <a:gd name="T17" fmla="*/ 54 h 72"/>
              <a:gd name="T18" fmla="*/ 2 w 72"/>
              <a:gd name="T19" fmla="*/ 52 h 72"/>
              <a:gd name="T20" fmla="*/ 4 w 72"/>
              <a:gd name="T21" fmla="*/ 48 h 72"/>
              <a:gd name="T22" fmla="*/ 4 w 72"/>
              <a:gd name="T23" fmla="*/ 46 h 72"/>
              <a:gd name="T24" fmla="*/ 6 w 72"/>
              <a:gd name="T25" fmla="*/ 44 h 72"/>
              <a:gd name="T26" fmla="*/ 6 w 72"/>
              <a:gd name="T27" fmla="*/ 42 h 72"/>
              <a:gd name="T28" fmla="*/ 8 w 72"/>
              <a:gd name="T29" fmla="*/ 40 h 72"/>
              <a:gd name="T30" fmla="*/ 8 w 72"/>
              <a:gd name="T31" fmla="*/ 39 h 72"/>
              <a:gd name="T32" fmla="*/ 10 w 72"/>
              <a:gd name="T33" fmla="*/ 37 h 72"/>
              <a:gd name="T34" fmla="*/ 10 w 72"/>
              <a:gd name="T35" fmla="*/ 33 h 72"/>
              <a:gd name="T36" fmla="*/ 12 w 72"/>
              <a:gd name="T37" fmla="*/ 31 h 72"/>
              <a:gd name="T38" fmla="*/ 12 w 72"/>
              <a:gd name="T39" fmla="*/ 29 h 72"/>
              <a:gd name="T40" fmla="*/ 14 w 72"/>
              <a:gd name="T41" fmla="*/ 29 h 72"/>
              <a:gd name="T42" fmla="*/ 15 w 72"/>
              <a:gd name="T43" fmla="*/ 27 h 72"/>
              <a:gd name="T44" fmla="*/ 17 w 72"/>
              <a:gd name="T45" fmla="*/ 25 h 72"/>
              <a:gd name="T46" fmla="*/ 19 w 72"/>
              <a:gd name="T47" fmla="*/ 23 h 72"/>
              <a:gd name="T48" fmla="*/ 21 w 72"/>
              <a:gd name="T49" fmla="*/ 21 h 72"/>
              <a:gd name="T50" fmla="*/ 21 w 72"/>
              <a:gd name="T51" fmla="*/ 19 h 72"/>
              <a:gd name="T52" fmla="*/ 23 w 72"/>
              <a:gd name="T53" fmla="*/ 18 h 72"/>
              <a:gd name="T54" fmla="*/ 25 w 72"/>
              <a:gd name="T55" fmla="*/ 18 h 72"/>
              <a:gd name="T56" fmla="*/ 27 w 72"/>
              <a:gd name="T57" fmla="*/ 16 h 72"/>
              <a:gd name="T58" fmla="*/ 29 w 72"/>
              <a:gd name="T59" fmla="*/ 14 h 72"/>
              <a:gd name="T60" fmla="*/ 31 w 72"/>
              <a:gd name="T61" fmla="*/ 12 h 72"/>
              <a:gd name="T62" fmla="*/ 33 w 72"/>
              <a:gd name="T63" fmla="*/ 12 h 72"/>
              <a:gd name="T64" fmla="*/ 35 w 72"/>
              <a:gd name="T65" fmla="*/ 10 h 72"/>
              <a:gd name="T66" fmla="*/ 37 w 72"/>
              <a:gd name="T67" fmla="*/ 10 h 72"/>
              <a:gd name="T68" fmla="*/ 38 w 72"/>
              <a:gd name="T69" fmla="*/ 8 h 72"/>
              <a:gd name="T70" fmla="*/ 40 w 72"/>
              <a:gd name="T71" fmla="*/ 8 h 72"/>
              <a:gd name="T72" fmla="*/ 44 w 72"/>
              <a:gd name="T73" fmla="*/ 6 h 72"/>
              <a:gd name="T74" fmla="*/ 46 w 72"/>
              <a:gd name="T75" fmla="*/ 4 h 72"/>
              <a:gd name="T76" fmla="*/ 48 w 72"/>
              <a:gd name="T77" fmla="*/ 4 h 72"/>
              <a:gd name="T78" fmla="*/ 50 w 72"/>
              <a:gd name="T79" fmla="*/ 4 h 72"/>
              <a:gd name="T80" fmla="*/ 52 w 72"/>
              <a:gd name="T81" fmla="*/ 2 h 72"/>
              <a:gd name="T82" fmla="*/ 54 w 72"/>
              <a:gd name="T83" fmla="*/ 2 h 72"/>
              <a:gd name="T84" fmla="*/ 58 w 72"/>
              <a:gd name="T85" fmla="*/ 2 h 72"/>
              <a:gd name="T86" fmla="*/ 60 w 72"/>
              <a:gd name="T87" fmla="*/ 0 h 72"/>
              <a:gd name="T88" fmla="*/ 61 w 72"/>
              <a:gd name="T89" fmla="*/ 0 h 72"/>
              <a:gd name="T90" fmla="*/ 63 w 72"/>
              <a:gd name="T91" fmla="*/ 0 h 72"/>
              <a:gd name="T92" fmla="*/ 67 w 72"/>
              <a:gd name="T93" fmla="*/ 0 h 72"/>
              <a:gd name="T94" fmla="*/ 69 w 72"/>
              <a:gd name="T95" fmla="*/ 0 h 72"/>
              <a:gd name="T96" fmla="*/ 71 w 72"/>
              <a:gd name="T9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2" h="72">
                <a:moveTo>
                  <a:pt x="0" y="71"/>
                </a:moveTo>
                <a:lnTo>
                  <a:pt x="0" y="69"/>
                </a:lnTo>
                <a:lnTo>
                  <a:pt x="0" y="67"/>
                </a:lnTo>
                <a:lnTo>
                  <a:pt x="0" y="65"/>
                </a:lnTo>
                <a:lnTo>
                  <a:pt x="0" y="61"/>
                </a:lnTo>
                <a:lnTo>
                  <a:pt x="0" y="60"/>
                </a:lnTo>
                <a:lnTo>
                  <a:pt x="0" y="58"/>
                </a:lnTo>
                <a:lnTo>
                  <a:pt x="2" y="56"/>
                </a:lnTo>
                <a:lnTo>
                  <a:pt x="2" y="54"/>
                </a:lnTo>
                <a:lnTo>
                  <a:pt x="2" y="52"/>
                </a:lnTo>
                <a:lnTo>
                  <a:pt x="4" y="48"/>
                </a:lnTo>
                <a:lnTo>
                  <a:pt x="4" y="46"/>
                </a:lnTo>
                <a:lnTo>
                  <a:pt x="6" y="44"/>
                </a:lnTo>
                <a:lnTo>
                  <a:pt x="6" y="42"/>
                </a:lnTo>
                <a:lnTo>
                  <a:pt x="8" y="40"/>
                </a:lnTo>
                <a:lnTo>
                  <a:pt x="8" y="39"/>
                </a:lnTo>
                <a:lnTo>
                  <a:pt x="10" y="37"/>
                </a:lnTo>
                <a:lnTo>
                  <a:pt x="10" y="33"/>
                </a:lnTo>
                <a:lnTo>
                  <a:pt x="12" y="31"/>
                </a:lnTo>
                <a:lnTo>
                  <a:pt x="12" y="29"/>
                </a:lnTo>
                <a:lnTo>
                  <a:pt x="14" y="29"/>
                </a:lnTo>
                <a:lnTo>
                  <a:pt x="15" y="27"/>
                </a:lnTo>
                <a:lnTo>
                  <a:pt x="17" y="25"/>
                </a:lnTo>
                <a:lnTo>
                  <a:pt x="19" y="23"/>
                </a:lnTo>
                <a:lnTo>
                  <a:pt x="21" y="21"/>
                </a:lnTo>
                <a:lnTo>
                  <a:pt x="21" y="19"/>
                </a:lnTo>
                <a:lnTo>
                  <a:pt x="23" y="18"/>
                </a:lnTo>
                <a:lnTo>
                  <a:pt x="25" y="18"/>
                </a:lnTo>
                <a:lnTo>
                  <a:pt x="27" y="16"/>
                </a:lnTo>
                <a:lnTo>
                  <a:pt x="29" y="14"/>
                </a:lnTo>
                <a:lnTo>
                  <a:pt x="31" y="12"/>
                </a:lnTo>
                <a:lnTo>
                  <a:pt x="33" y="12"/>
                </a:lnTo>
                <a:lnTo>
                  <a:pt x="35" y="10"/>
                </a:lnTo>
                <a:lnTo>
                  <a:pt x="37" y="10"/>
                </a:lnTo>
                <a:lnTo>
                  <a:pt x="38" y="8"/>
                </a:lnTo>
                <a:lnTo>
                  <a:pt x="40" y="8"/>
                </a:lnTo>
                <a:lnTo>
                  <a:pt x="44" y="6"/>
                </a:lnTo>
                <a:lnTo>
                  <a:pt x="46" y="4"/>
                </a:lnTo>
                <a:lnTo>
                  <a:pt x="48" y="4"/>
                </a:lnTo>
                <a:lnTo>
                  <a:pt x="50" y="4"/>
                </a:lnTo>
                <a:lnTo>
                  <a:pt x="52" y="2"/>
                </a:lnTo>
                <a:lnTo>
                  <a:pt x="54" y="2"/>
                </a:lnTo>
                <a:lnTo>
                  <a:pt x="58" y="2"/>
                </a:lnTo>
                <a:lnTo>
                  <a:pt x="60" y="0"/>
                </a:lnTo>
                <a:lnTo>
                  <a:pt x="61" y="0"/>
                </a:lnTo>
                <a:lnTo>
                  <a:pt x="63" y="0"/>
                </a:lnTo>
                <a:lnTo>
                  <a:pt x="67" y="0"/>
                </a:lnTo>
                <a:lnTo>
                  <a:pt x="69" y="0"/>
                </a:lnTo>
                <a:lnTo>
                  <a:pt x="71" y="0"/>
                </a:lnTo>
              </a:path>
            </a:pathLst>
          </a:custGeom>
          <a:noFill/>
          <a:ln w="254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19488" name="Freeform 32">
            <a:extLst>
              <a:ext uri="{FF2B5EF4-FFF2-40B4-BE49-F238E27FC236}">
                <a16:creationId xmlns:a16="http://schemas.microsoft.com/office/drawing/2014/main" id="{97F1C242-CE2D-AEC4-6966-99E7AA4A7F4F}"/>
              </a:ext>
            </a:extLst>
          </p:cNvPr>
          <p:cNvSpPr>
            <a:spLocks/>
          </p:cNvSpPr>
          <p:nvPr/>
        </p:nvSpPr>
        <p:spPr bwMode="auto">
          <a:xfrm>
            <a:off x="3421064" y="3644900"/>
            <a:ext cx="117475" cy="114300"/>
          </a:xfrm>
          <a:custGeom>
            <a:avLst/>
            <a:gdLst>
              <a:gd name="T0" fmla="*/ 73 w 74"/>
              <a:gd name="T1" fmla="*/ 71 h 72"/>
              <a:gd name="T2" fmla="*/ 73 w 74"/>
              <a:gd name="T3" fmla="*/ 69 h 72"/>
              <a:gd name="T4" fmla="*/ 73 w 74"/>
              <a:gd name="T5" fmla="*/ 67 h 72"/>
              <a:gd name="T6" fmla="*/ 73 w 74"/>
              <a:gd name="T7" fmla="*/ 65 h 72"/>
              <a:gd name="T8" fmla="*/ 73 w 74"/>
              <a:gd name="T9" fmla="*/ 61 h 72"/>
              <a:gd name="T10" fmla="*/ 71 w 74"/>
              <a:gd name="T11" fmla="*/ 60 h 72"/>
              <a:gd name="T12" fmla="*/ 71 w 74"/>
              <a:gd name="T13" fmla="*/ 58 h 72"/>
              <a:gd name="T14" fmla="*/ 71 w 74"/>
              <a:gd name="T15" fmla="*/ 56 h 72"/>
              <a:gd name="T16" fmla="*/ 71 w 74"/>
              <a:gd name="T17" fmla="*/ 54 h 72"/>
              <a:gd name="T18" fmla="*/ 69 w 74"/>
              <a:gd name="T19" fmla="*/ 52 h 72"/>
              <a:gd name="T20" fmla="*/ 69 w 74"/>
              <a:gd name="T21" fmla="*/ 48 h 72"/>
              <a:gd name="T22" fmla="*/ 69 w 74"/>
              <a:gd name="T23" fmla="*/ 46 h 72"/>
              <a:gd name="T24" fmla="*/ 67 w 74"/>
              <a:gd name="T25" fmla="*/ 44 h 72"/>
              <a:gd name="T26" fmla="*/ 65 w 74"/>
              <a:gd name="T27" fmla="*/ 42 h 72"/>
              <a:gd name="T28" fmla="*/ 65 w 74"/>
              <a:gd name="T29" fmla="*/ 40 h 72"/>
              <a:gd name="T30" fmla="*/ 65 w 74"/>
              <a:gd name="T31" fmla="*/ 39 h 72"/>
              <a:gd name="T32" fmla="*/ 64 w 74"/>
              <a:gd name="T33" fmla="*/ 37 h 72"/>
              <a:gd name="T34" fmla="*/ 62 w 74"/>
              <a:gd name="T35" fmla="*/ 33 h 72"/>
              <a:gd name="T36" fmla="*/ 62 w 74"/>
              <a:gd name="T37" fmla="*/ 31 h 72"/>
              <a:gd name="T38" fmla="*/ 60 w 74"/>
              <a:gd name="T39" fmla="*/ 29 h 72"/>
              <a:gd name="T40" fmla="*/ 58 w 74"/>
              <a:gd name="T41" fmla="*/ 29 h 72"/>
              <a:gd name="T42" fmla="*/ 56 w 74"/>
              <a:gd name="T43" fmla="*/ 27 h 72"/>
              <a:gd name="T44" fmla="*/ 56 w 74"/>
              <a:gd name="T45" fmla="*/ 25 h 72"/>
              <a:gd name="T46" fmla="*/ 54 w 74"/>
              <a:gd name="T47" fmla="*/ 23 h 72"/>
              <a:gd name="T48" fmla="*/ 52 w 74"/>
              <a:gd name="T49" fmla="*/ 21 h 72"/>
              <a:gd name="T50" fmla="*/ 50 w 74"/>
              <a:gd name="T51" fmla="*/ 19 h 72"/>
              <a:gd name="T52" fmla="*/ 48 w 74"/>
              <a:gd name="T53" fmla="*/ 18 h 72"/>
              <a:gd name="T54" fmla="*/ 46 w 74"/>
              <a:gd name="T55" fmla="*/ 18 h 72"/>
              <a:gd name="T56" fmla="*/ 46 w 74"/>
              <a:gd name="T57" fmla="*/ 16 h 72"/>
              <a:gd name="T58" fmla="*/ 44 w 74"/>
              <a:gd name="T59" fmla="*/ 14 h 72"/>
              <a:gd name="T60" fmla="*/ 42 w 74"/>
              <a:gd name="T61" fmla="*/ 12 h 72"/>
              <a:gd name="T62" fmla="*/ 41 w 74"/>
              <a:gd name="T63" fmla="*/ 12 h 72"/>
              <a:gd name="T64" fmla="*/ 39 w 74"/>
              <a:gd name="T65" fmla="*/ 10 h 72"/>
              <a:gd name="T66" fmla="*/ 37 w 74"/>
              <a:gd name="T67" fmla="*/ 10 h 72"/>
              <a:gd name="T68" fmla="*/ 35 w 74"/>
              <a:gd name="T69" fmla="*/ 8 h 72"/>
              <a:gd name="T70" fmla="*/ 31 w 74"/>
              <a:gd name="T71" fmla="*/ 8 h 72"/>
              <a:gd name="T72" fmla="*/ 29 w 74"/>
              <a:gd name="T73" fmla="*/ 6 h 72"/>
              <a:gd name="T74" fmla="*/ 27 w 74"/>
              <a:gd name="T75" fmla="*/ 4 h 72"/>
              <a:gd name="T76" fmla="*/ 25 w 74"/>
              <a:gd name="T77" fmla="*/ 4 h 72"/>
              <a:gd name="T78" fmla="*/ 23 w 74"/>
              <a:gd name="T79" fmla="*/ 4 h 72"/>
              <a:gd name="T80" fmla="*/ 21 w 74"/>
              <a:gd name="T81" fmla="*/ 2 h 72"/>
              <a:gd name="T82" fmla="*/ 17 w 74"/>
              <a:gd name="T83" fmla="*/ 2 h 72"/>
              <a:gd name="T84" fmla="*/ 16 w 74"/>
              <a:gd name="T85" fmla="*/ 2 h 72"/>
              <a:gd name="T86" fmla="*/ 14 w 74"/>
              <a:gd name="T87" fmla="*/ 0 h 72"/>
              <a:gd name="T88" fmla="*/ 12 w 74"/>
              <a:gd name="T89" fmla="*/ 0 h 72"/>
              <a:gd name="T90" fmla="*/ 8 w 74"/>
              <a:gd name="T91" fmla="*/ 0 h 72"/>
              <a:gd name="T92" fmla="*/ 6 w 74"/>
              <a:gd name="T93" fmla="*/ 0 h 72"/>
              <a:gd name="T94" fmla="*/ 4 w 74"/>
              <a:gd name="T95" fmla="*/ 0 h 72"/>
              <a:gd name="T96" fmla="*/ 0 w 74"/>
              <a:gd name="T9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4" h="72">
                <a:moveTo>
                  <a:pt x="73" y="71"/>
                </a:moveTo>
                <a:lnTo>
                  <a:pt x="73" y="69"/>
                </a:lnTo>
                <a:lnTo>
                  <a:pt x="73" y="67"/>
                </a:lnTo>
                <a:lnTo>
                  <a:pt x="73" y="65"/>
                </a:lnTo>
                <a:lnTo>
                  <a:pt x="73" y="61"/>
                </a:lnTo>
                <a:lnTo>
                  <a:pt x="71" y="60"/>
                </a:lnTo>
                <a:lnTo>
                  <a:pt x="71" y="58"/>
                </a:lnTo>
                <a:lnTo>
                  <a:pt x="71" y="56"/>
                </a:lnTo>
                <a:lnTo>
                  <a:pt x="71" y="54"/>
                </a:lnTo>
                <a:lnTo>
                  <a:pt x="69" y="52"/>
                </a:lnTo>
                <a:lnTo>
                  <a:pt x="69" y="48"/>
                </a:lnTo>
                <a:lnTo>
                  <a:pt x="69" y="46"/>
                </a:lnTo>
                <a:lnTo>
                  <a:pt x="67" y="44"/>
                </a:lnTo>
                <a:lnTo>
                  <a:pt x="65" y="42"/>
                </a:lnTo>
                <a:lnTo>
                  <a:pt x="65" y="40"/>
                </a:lnTo>
                <a:lnTo>
                  <a:pt x="65" y="39"/>
                </a:lnTo>
                <a:lnTo>
                  <a:pt x="64" y="37"/>
                </a:lnTo>
                <a:lnTo>
                  <a:pt x="62" y="33"/>
                </a:lnTo>
                <a:lnTo>
                  <a:pt x="62" y="31"/>
                </a:lnTo>
                <a:lnTo>
                  <a:pt x="60" y="29"/>
                </a:lnTo>
                <a:lnTo>
                  <a:pt x="58" y="29"/>
                </a:lnTo>
                <a:lnTo>
                  <a:pt x="56" y="27"/>
                </a:lnTo>
                <a:lnTo>
                  <a:pt x="56" y="25"/>
                </a:lnTo>
                <a:lnTo>
                  <a:pt x="54" y="23"/>
                </a:lnTo>
                <a:lnTo>
                  <a:pt x="52" y="21"/>
                </a:lnTo>
                <a:lnTo>
                  <a:pt x="50" y="19"/>
                </a:lnTo>
                <a:lnTo>
                  <a:pt x="48" y="18"/>
                </a:lnTo>
                <a:lnTo>
                  <a:pt x="46" y="18"/>
                </a:lnTo>
                <a:lnTo>
                  <a:pt x="46" y="16"/>
                </a:lnTo>
                <a:lnTo>
                  <a:pt x="44" y="14"/>
                </a:lnTo>
                <a:lnTo>
                  <a:pt x="42" y="12"/>
                </a:lnTo>
                <a:lnTo>
                  <a:pt x="41" y="12"/>
                </a:lnTo>
                <a:lnTo>
                  <a:pt x="39" y="10"/>
                </a:lnTo>
                <a:lnTo>
                  <a:pt x="37" y="10"/>
                </a:lnTo>
                <a:lnTo>
                  <a:pt x="35" y="8"/>
                </a:lnTo>
                <a:lnTo>
                  <a:pt x="31" y="8"/>
                </a:lnTo>
                <a:lnTo>
                  <a:pt x="29" y="6"/>
                </a:lnTo>
                <a:lnTo>
                  <a:pt x="27" y="4"/>
                </a:lnTo>
                <a:lnTo>
                  <a:pt x="25" y="4"/>
                </a:lnTo>
                <a:lnTo>
                  <a:pt x="23" y="4"/>
                </a:lnTo>
                <a:lnTo>
                  <a:pt x="21" y="2"/>
                </a:lnTo>
                <a:lnTo>
                  <a:pt x="17" y="2"/>
                </a:lnTo>
                <a:lnTo>
                  <a:pt x="16" y="2"/>
                </a:lnTo>
                <a:lnTo>
                  <a:pt x="14" y="0"/>
                </a:lnTo>
                <a:lnTo>
                  <a:pt x="12" y="0"/>
                </a:lnTo>
                <a:lnTo>
                  <a:pt x="8" y="0"/>
                </a:lnTo>
                <a:lnTo>
                  <a:pt x="6" y="0"/>
                </a:lnTo>
                <a:lnTo>
                  <a:pt x="4" y="0"/>
                </a:lnTo>
                <a:lnTo>
                  <a:pt x="0" y="0"/>
                </a:lnTo>
              </a:path>
            </a:pathLst>
          </a:custGeom>
          <a:noFill/>
          <a:ln w="254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19489" name="Freeform 33">
            <a:extLst>
              <a:ext uri="{FF2B5EF4-FFF2-40B4-BE49-F238E27FC236}">
                <a16:creationId xmlns:a16="http://schemas.microsoft.com/office/drawing/2014/main" id="{F4DEF415-80A7-F05D-7455-FEF9AE82E3C0}"/>
              </a:ext>
            </a:extLst>
          </p:cNvPr>
          <p:cNvSpPr>
            <a:spLocks/>
          </p:cNvSpPr>
          <p:nvPr/>
        </p:nvSpPr>
        <p:spPr bwMode="auto">
          <a:xfrm>
            <a:off x="3476625" y="3103564"/>
            <a:ext cx="31750" cy="73025"/>
          </a:xfrm>
          <a:custGeom>
            <a:avLst/>
            <a:gdLst>
              <a:gd name="T0" fmla="*/ 0 w 20"/>
              <a:gd name="T1" fmla="*/ 45 h 46"/>
              <a:gd name="T2" fmla="*/ 0 w 20"/>
              <a:gd name="T3" fmla="*/ 44 h 46"/>
              <a:gd name="T4" fmla="*/ 0 w 20"/>
              <a:gd name="T5" fmla="*/ 42 h 46"/>
              <a:gd name="T6" fmla="*/ 0 w 20"/>
              <a:gd name="T7" fmla="*/ 42 h 46"/>
              <a:gd name="T8" fmla="*/ 0 w 20"/>
              <a:gd name="T9" fmla="*/ 40 h 46"/>
              <a:gd name="T10" fmla="*/ 0 w 20"/>
              <a:gd name="T11" fmla="*/ 38 h 46"/>
              <a:gd name="T12" fmla="*/ 0 w 20"/>
              <a:gd name="T13" fmla="*/ 36 h 46"/>
              <a:gd name="T14" fmla="*/ 0 w 20"/>
              <a:gd name="T15" fmla="*/ 36 h 46"/>
              <a:gd name="T16" fmla="*/ 0 w 20"/>
              <a:gd name="T17" fmla="*/ 34 h 46"/>
              <a:gd name="T18" fmla="*/ 0 w 20"/>
              <a:gd name="T19" fmla="*/ 32 h 46"/>
              <a:gd name="T20" fmla="*/ 0 w 20"/>
              <a:gd name="T21" fmla="*/ 30 h 46"/>
              <a:gd name="T22" fmla="*/ 0 w 20"/>
              <a:gd name="T23" fmla="*/ 30 h 46"/>
              <a:gd name="T24" fmla="*/ 0 w 20"/>
              <a:gd name="T25" fmla="*/ 28 h 46"/>
              <a:gd name="T26" fmla="*/ 0 w 20"/>
              <a:gd name="T27" fmla="*/ 26 h 46"/>
              <a:gd name="T28" fmla="*/ 0 w 20"/>
              <a:gd name="T29" fmla="*/ 26 h 46"/>
              <a:gd name="T30" fmla="*/ 2 w 20"/>
              <a:gd name="T31" fmla="*/ 24 h 46"/>
              <a:gd name="T32" fmla="*/ 2 w 20"/>
              <a:gd name="T33" fmla="*/ 23 h 46"/>
              <a:gd name="T34" fmla="*/ 2 w 20"/>
              <a:gd name="T35" fmla="*/ 21 h 46"/>
              <a:gd name="T36" fmla="*/ 2 w 20"/>
              <a:gd name="T37" fmla="*/ 21 h 46"/>
              <a:gd name="T38" fmla="*/ 4 w 20"/>
              <a:gd name="T39" fmla="*/ 19 h 46"/>
              <a:gd name="T40" fmla="*/ 4 w 20"/>
              <a:gd name="T41" fmla="*/ 19 h 46"/>
              <a:gd name="T42" fmla="*/ 4 w 20"/>
              <a:gd name="T43" fmla="*/ 17 h 46"/>
              <a:gd name="T44" fmla="*/ 4 w 20"/>
              <a:gd name="T45" fmla="*/ 17 h 46"/>
              <a:gd name="T46" fmla="*/ 4 w 20"/>
              <a:gd name="T47" fmla="*/ 15 h 46"/>
              <a:gd name="T48" fmla="*/ 6 w 20"/>
              <a:gd name="T49" fmla="*/ 13 h 46"/>
              <a:gd name="T50" fmla="*/ 6 w 20"/>
              <a:gd name="T51" fmla="*/ 13 h 46"/>
              <a:gd name="T52" fmla="*/ 6 w 20"/>
              <a:gd name="T53" fmla="*/ 11 h 46"/>
              <a:gd name="T54" fmla="*/ 6 w 20"/>
              <a:gd name="T55" fmla="*/ 11 h 46"/>
              <a:gd name="T56" fmla="*/ 6 w 20"/>
              <a:gd name="T57" fmla="*/ 9 h 46"/>
              <a:gd name="T58" fmla="*/ 7 w 20"/>
              <a:gd name="T59" fmla="*/ 9 h 46"/>
              <a:gd name="T60" fmla="*/ 7 w 20"/>
              <a:gd name="T61" fmla="*/ 9 h 46"/>
              <a:gd name="T62" fmla="*/ 7 w 20"/>
              <a:gd name="T63" fmla="*/ 7 h 46"/>
              <a:gd name="T64" fmla="*/ 7 w 20"/>
              <a:gd name="T65" fmla="*/ 7 h 46"/>
              <a:gd name="T66" fmla="*/ 7 w 20"/>
              <a:gd name="T67" fmla="*/ 7 h 46"/>
              <a:gd name="T68" fmla="*/ 9 w 20"/>
              <a:gd name="T69" fmla="*/ 5 h 46"/>
              <a:gd name="T70" fmla="*/ 9 w 20"/>
              <a:gd name="T71" fmla="*/ 5 h 46"/>
              <a:gd name="T72" fmla="*/ 11 w 20"/>
              <a:gd name="T73" fmla="*/ 3 h 46"/>
              <a:gd name="T74" fmla="*/ 11 w 20"/>
              <a:gd name="T75" fmla="*/ 3 h 46"/>
              <a:gd name="T76" fmla="*/ 11 w 20"/>
              <a:gd name="T77" fmla="*/ 3 h 46"/>
              <a:gd name="T78" fmla="*/ 11 w 20"/>
              <a:gd name="T79" fmla="*/ 3 h 46"/>
              <a:gd name="T80" fmla="*/ 13 w 20"/>
              <a:gd name="T81" fmla="*/ 2 h 46"/>
              <a:gd name="T82" fmla="*/ 13 w 20"/>
              <a:gd name="T83" fmla="*/ 2 h 46"/>
              <a:gd name="T84" fmla="*/ 15 w 20"/>
              <a:gd name="T85" fmla="*/ 2 h 46"/>
              <a:gd name="T86" fmla="*/ 15 w 20"/>
              <a:gd name="T87" fmla="*/ 2 h 46"/>
              <a:gd name="T88" fmla="*/ 15 w 20"/>
              <a:gd name="T89" fmla="*/ 2 h 46"/>
              <a:gd name="T90" fmla="*/ 17 w 20"/>
              <a:gd name="T91" fmla="*/ 2 h 46"/>
              <a:gd name="T92" fmla="*/ 17 w 20"/>
              <a:gd name="T93" fmla="*/ 2 h 46"/>
              <a:gd name="T94" fmla="*/ 17 w 20"/>
              <a:gd name="T95" fmla="*/ 0 h 46"/>
              <a:gd name="T96" fmla="*/ 19 w 20"/>
              <a:gd name="T97"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 h="46">
                <a:moveTo>
                  <a:pt x="0" y="45"/>
                </a:moveTo>
                <a:lnTo>
                  <a:pt x="0" y="44"/>
                </a:lnTo>
                <a:lnTo>
                  <a:pt x="0" y="42"/>
                </a:lnTo>
                <a:lnTo>
                  <a:pt x="0" y="42"/>
                </a:lnTo>
                <a:lnTo>
                  <a:pt x="0" y="40"/>
                </a:lnTo>
                <a:lnTo>
                  <a:pt x="0" y="38"/>
                </a:lnTo>
                <a:lnTo>
                  <a:pt x="0" y="36"/>
                </a:lnTo>
                <a:lnTo>
                  <a:pt x="0" y="36"/>
                </a:lnTo>
                <a:lnTo>
                  <a:pt x="0" y="34"/>
                </a:lnTo>
                <a:lnTo>
                  <a:pt x="0" y="32"/>
                </a:lnTo>
                <a:lnTo>
                  <a:pt x="0" y="30"/>
                </a:lnTo>
                <a:lnTo>
                  <a:pt x="0" y="30"/>
                </a:lnTo>
                <a:lnTo>
                  <a:pt x="0" y="28"/>
                </a:lnTo>
                <a:lnTo>
                  <a:pt x="0" y="26"/>
                </a:lnTo>
                <a:lnTo>
                  <a:pt x="0" y="26"/>
                </a:lnTo>
                <a:lnTo>
                  <a:pt x="2" y="24"/>
                </a:lnTo>
                <a:lnTo>
                  <a:pt x="2" y="23"/>
                </a:lnTo>
                <a:lnTo>
                  <a:pt x="2" y="21"/>
                </a:lnTo>
                <a:lnTo>
                  <a:pt x="2" y="21"/>
                </a:lnTo>
                <a:lnTo>
                  <a:pt x="4" y="19"/>
                </a:lnTo>
                <a:lnTo>
                  <a:pt x="4" y="19"/>
                </a:lnTo>
                <a:lnTo>
                  <a:pt x="4" y="17"/>
                </a:lnTo>
                <a:lnTo>
                  <a:pt x="4" y="17"/>
                </a:lnTo>
                <a:lnTo>
                  <a:pt x="4" y="15"/>
                </a:lnTo>
                <a:lnTo>
                  <a:pt x="6" y="13"/>
                </a:lnTo>
                <a:lnTo>
                  <a:pt x="6" y="13"/>
                </a:lnTo>
                <a:lnTo>
                  <a:pt x="6" y="11"/>
                </a:lnTo>
                <a:lnTo>
                  <a:pt x="6" y="11"/>
                </a:lnTo>
                <a:lnTo>
                  <a:pt x="6" y="9"/>
                </a:lnTo>
                <a:lnTo>
                  <a:pt x="7" y="9"/>
                </a:lnTo>
                <a:lnTo>
                  <a:pt x="7" y="9"/>
                </a:lnTo>
                <a:lnTo>
                  <a:pt x="7" y="7"/>
                </a:lnTo>
                <a:lnTo>
                  <a:pt x="7" y="7"/>
                </a:lnTo>
                <a:lnTo>
                  <a:pt x="7" y="7"/>
                </a:lnTo>
                <a:lnTo>
                  <a:pt x="9" y="5"/>
                </a:lnTo>
                <a:lnTo>
                  <a:pt x="9" y="5"/>
                </a:lnTo>
                <a:lnTo>
                  <a:pt x="11" y="3"/>
                </a:lnTo>
                <a:lnTo>
                  <a:pt x="11" y="3"/>
                </a:lnTo>
                <a:lnTo>
                  <a:pt x="11" y="3"/>
                </a:lnTo>
                <a:lnTo>
                  <a:pt x="11" y="3"/>
                </a:lnTo>
                <a:lnTo>
                  <a:pt x="13" y="2"/>
                </a:lnTo>
                <a:lnTo>
                  <a:pt x="13" y="2"/>
                </a:lnTo>
                <a:lnTo>
                  <a:pt x="15" y="2"/>
                </a:lnTo>
                <a:lnTo>
                  <a:pt x="15" y="2"/>
                </a:lnTo>
                <a:lnTo>
                  <a:pt x="15" y="2"/>
                </a:lnTo>
                <a:lnTo>
                  <a:pt x="17" y="2"/>
                </a:lnTo>
                <a:lnTo>
                  <a:pt x="17" y="2"/>
                </a:lnTo>
                <a:lnTo>
                  <a:pt x="17" y="0"/>
                </a:lnTo>
                <a:lnTo>
                  <a:pt x="19" y="0"/>
                </a:lnTo>
              </a:path>
            </a:pathLst>
          </a:custGeom>
          <a:noFill/>
          <a:ln w="254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19490" name="Freeform 34">
            <a:extLst>
              <a:ext uri="{FF2B5EF4-FFF2-40B4-BE49-F238E27FC236}">
                <a16:creationId xmlns:a16="http://schemas.microsoft.com/office/drawing/2014/main" id="{0D847D99-09A6-3C6F-B506-B7410E2A63F9}"/>
              </a:ext>
            </a:extLst>
          </p:cNvPr>
          <p:cNvSpPr>
            <a:spLocks/>
          </p:cNvSpPr>
          <p:nvPr/>
        </p:nvSpPr>
        <p:spPr bwMode="auto">
          <a:xfrm>
            <a:off x="3506788" y="3103564"/>
            <a:ext cx="31750" cy="73025"/>
          </a:xfrm>
          <a:custGeom>
            <a:avLst/>
            <a:gdLst>
              <a:gd name="T0" fmla="*/ 19 w 20"/>
              <a:gd name="T1" fmla="*/ 45 h 46"/>
              <a:gd name="T2" fmla="*/ 19 w 20"/>
              <a:gd name="T3" fmla="*/ 44 h 46"/>
              <a:gd name="T4" fmla="*/ 19 w 20"/>
              <a:gd name="T5" fmla="*/ 42 h 46"/>
              <a:gd name="T6" fmla="*/ 19 w 20"/>
              <a:gd name="T7" fmla="*/ 42 h 46"/>
              <a:gd name="T8" fmla="*/ 19 w 20"/>
              <a:gd name="T9" fmla="*/ 40 h 46"/>
              <a:gd name="T10" fmla="*/ 19 w 20"/>
              <a:gd name="T11" fmla="*/ 38 h 46"/>
              <a:gd name="T12" fmla="*/ 19 w 20"/>
              <a:gd name="T13" fmla="*/ 36 h 46"/>
              <a:gd name="T14" fmla="*/ 19 w 20"/>
              <a:gd name="T15" fmla="*/ 36 h 46"/>
              <a:gd name="T16" fmla="*/ 19 w 20"/>
              <a:gd name="T17" fmla="*/ 34 h 46"/>
              <a:gd name="T18" fmla="*/ 19 w 20"/>
              <a:gd name="T19" fmla="*/ 32 h 46"/>
              <a:gd name="T20" fmla="*/ 19 w 20"/>
              <a:gd name="T21" fmla="*/ 30 h 46"/>
              <a:gd name="T22" fmla="*/ 19 w 20"/>
              <a:gd name="T23" fmla="*/ 30 h 46"/>
              <a:gd name="T24" fmla="*/ 17 w 20"/>
              <a:gd name="T25" fmla="*/ 28 h 46"/>
              <a:gd name="T26" fmla="*/ 17 w 20"/>
              <a:gd name="T27" fmla="*/ 26 h 46"/>
              <a:gd name="T28" fmla="*/ 17 w 20"/>
              <a:gd name="T29" fmla="*/ 26 h 46"/>
              <a:gd name="T30" fmla="*/ 17 w 20"/>
              <a:gd name="T31" fmla="*/ 24 h 46"/>
              <a:gd name="T32" fmla="*/ 17 w 20"/>
              <a:gd name="T33" fmla="*/ 23 h 46"/>
              <a:gd name="T34" fmla="*/ 17 w 20"/>
              <a:gd name="T35" fmla="*/ 21 h 46"/>
              <a:gd name="T36" fmla="*/ 17 w 20"/>
              <a:gd name="T37" fmla="*/ 21 h 46"/>
              <a:gd name="T38" fmla="*/ 15 w 20"/>
              <a:gd name="T39" fmla="*/ 19 h 46"/>
              <a:gd name="T40" fmla="*/ 15 w 20"/>
              <a:gd name="T41" fmla="*/ 19 h 46"/>
              <a:gd name="T42" fmla="*/ 15 w 20"/>
              <a:gd name="T43" fmla="*/ 17 h 46"/>
              <a:gd name="T44" fmla="*/ 15 w 20"/>
              <a:gd name="T45" fmla="*/ 17 h 46"/>
              <a:gd name="T46" fmla="*/ 15 w 20"/>
              <a:gd name="T47" fmla="*/ 15 h 46"/>
              <a:gd name="T48" fmla="*/ 13 w 20"/>
              <a:gd name="T49" fmla="*/ 13 h 46"/>
              <a:gd name="T50" fmla="*/ 13 w 20"/>
              <a:gd name="T51" fmla="*/ 13 h 46"/>
              <a:gd name="T52" fmla="*/ 13 w 20"/>
              <a:gd name="T53" fmla="*/ 11 h 46"/>
              <a:gd name="T54" fmla="*/ 13 w 20"/>
              <a:gd name="T55" fmla="*/ 11 h 46"/>
              <a:gd name="T56" fmla="*/ 11 w 20"/>
              <a:gd name="T57" fmla="*/ 9 h 46"/>
              <a:gd name="T58" fmla="*/ 11 w 20"/>
              <a:gd name="T59" fmla="*/ 9 h 46"/>
              <a:gd name="T60" fmla="*/ 11 w 20"/>
              <a:gd name="T61" fmla="*/ 9 h 46"/>
              <a:gd name="T62" fmla="*/ 11 w 20"/>
              <a:gd name="T63" fmla="*/ 7 h 46"/>
              <a:gd name="T64" fmla="*/ 10 w 20"/>
              <a:gd name="T65" fmla="*/ 7 h 46"/>
              <a:gd name="T66" fmla="*/ 10 w 20"/>
              <a:gd name="T67" fmla="*/ 7 h 46"/>
              <a:gd name="T68" fmla="*/ 10 w 20"/>
              <a:gd name="T69" fmla="*/ 5 h 46"/>
              <a:gd name="T70" fmla="*/ 8 w 20"/>
              <a:gd name="T71" fmla="*/ 5 h 46"/>
              <a:gd name="T72" fmla="*/ 8 w 20"/>
              <a:gd name="T73" fmla="*/ 3 h 46"/>
              <a:gd name="T74" fmla="*/ 8 w 20"/>
              <a:gd name="T75" fmla="*/ 3 h 46"/>
              <a:gd name="T76" fmla="*/ 8 w 20"/>
              <a:gd name="T77" fmla="*/ 3 h 46"/>
              <a:gd name="T78" fmla="*/ 6 w 20"/>
              <a:gd name="T79" fmla="*/ 3 h 46"/>
              <a:gd name="T80" fmla="*/ 6 w 20"/>
              <a:gd name="T81" fmla="*/ 2 h 46"/>
              <a:gd name="T82" fmla="*/ 6 w 20"/>
              <a:gd name="T83" fmla="*/ 2 h 46"/>
              <a:gd name="T84" fmla="*/ 4 w 20"/>
              <a:gd name="T85" fmla="*/ 2 h 46"/>
              <a:gd name="T86" fmla="*/ 4 w 20"/>
              <a:gd name="T87" fmla="*/ 2 h 46"/>
              <a:gd name="T88" fmla="*/ 4 w 20"/>
              <a:gd name="T89" fmla="*/ 2 h 46"/>
              <a:gd name="T90" fmla="*/ 2 w 20"/>
              <a:gd name="T91" fmla="*/ 2 h 46"/>
              <a:gd name="T92" fmla="*/ 2 w 20"/>
              <a:gd name="T93" fmla="*/ 2 h 46"/>
              <a:gd name="T94" fmla="*/ 0 w 20"/>
              <a:gd name="T95" fmla="*/ 0 h 46"/>
              <a:gd name="T96" fmla="*/ 0 w 20"/>
              <a:gd name="T97"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 h="46">
                <a:moveTo>
                  <a:pt x="19" y="45"/>
                </a:moveTo>
                <a:lnTo>
                  <a:pt x="19" y="44"/>
                </a:lnTo>
                <a:lnTo>
                  <a:pt x="19" y="42"/>
                </a:lnTo>
                <a:lnTo>
                  <a:pt x="19" y="42"/>
                </a:lnTo>
                <a:lnTo>
                  <a:pt x="19" y="40"/>
                </a:lnTo>
                <a:lnTo>
                  <a:pt x="19" y="38"/>
                </a:lnTo>
                <a:lnTo>
                  <a:pt x="19" y="36"/>
                </a:lnTo>
                <a:lnTo>
                  <a:pt x="19" y="36"/>
                </a:lnTo>
                <a:lnTo>
                  <a:pt x="19" y="34"/>
                </a:lnTo>
                <a:lnTo>
                  <a:pt x="19" y="32"/>
                </a:lnTo>
                <a:lnTo>
                  <a:pt x="19" y="30"/>
                </a:lnTo>
                <a:lnTo>
                  <a:pt x="19" y="30"/>
                </a:lnTo>
                <a:lnTo>
                  <a:pt x="17" y="28"/>
                </a:lnTo>
                <a:lnTo>
                  <a:pt x="17" y="26"/>
                </a:lnTo>
                <a:lnTo>
                  <a:pt x="17" y="26"/>
                </a:lnTo>
                <a:lnTo>
                  <a:pt x="17" y="24"/>
                </a:lnTo>
                <a:lnTo>
                  <a:pt x="17" y="23"/>
                </a:lnTo>
                <a:lnTo>
                  <a:pt x="17" y="21"/>
                </a:lnTo>
                <a:lnTo>
                  <a:pt x="17" y="21"/>
                </a:lnTo>
                <a:lnTo>
                  <a:pt x="15" y="19"/>
                </a:lnTo>
                <a:lnTo>
                  <a:pt x="15" y="19"/>
                </a:lnTo>
                <a:lnTo>
                  <a:pt x="15" y="17"/>
                </a:lnTo>
                <a:lnTo>
                  <a:pt x="15" y="17"/>
                </a:lnTo>
                <a:lnTo>
                  <a:pt x="15" y="15"/>
                </a:lnTo>
                <a:lnTo>
                  <a:pt x="13" y="13"/>
                </a:lnTo>
                <a:lnTo>
                  <a:pt x="13" y="13"/>
                </a:lnTo>
                <a:lnTo>
                  <a:pt x="13" y="11"/>
                </a:lnTo>
                <a:lnTo>
                  <a:pt x="13" y="11"/>
                </a:lnTo>
                <a:lnTo>
                  <a:pt x="11" y="9"/>
                </a:lnTo>
                <a:lnTo>
                  <a:pt x="11" y="9"/>
                </a:lnTo>
                <a:lnTo>
                  <a:pt x="11" y="9"/>
                </a:lnTo>
                <a:lnTo>
                  <a:pt x="11" y="7"/>
                </a:lnTo>
                <a:lnTo>
                  <a:pt x="10" y="7"/>
                </a:lnTo>
                <a:lnTo>
                  <a:pt x="10" y="7"/>
                </a:lnTo>
                <a:lnTo>
                  <a:pt x="10" y="5"/>
                </a:lnTo>
                <a:lnTo>
                  <a:pt x="8" y="5"/>
                </a:lnTo>
                <a:lnTo>
                  <a:pt x="8" y="3"/>
                </a:lnTo>
                <a:lnTo>
                  <a:pt x="8" y="3"/>
                </a:lnTo>
                <a:lnTo>
                  <a:pt x="8" y="3"/>
                </a:lnTo>
                <a:lnTo>
                  <a:pt x="6" y="3"/>
                </a:lnTo>
                <a:lnTo>
                  <a:pt x="6" y="2"/>
                </a:lnTo>
                <a:lnTo>
                  <a:pt x="6" y="2"/>
                </a:lnTo>
                <a:lnTo>
                  <a:pt x="4" y="2"/>
                </a:lnTo>
                <a:lnTo>
                  <a:pt x="4" y="2"/>
                </a:lnTo>
                <a:lnTo>
                  <a:pt x="4" y="2"/>
                </a:lnTo>
                <a:lnTo>
                  <a:pt x="2" y="2"/>
                </a:lnTo>
                <a:lnTo>
                  <a:pt x="2" y="2"/>
                </a:lnTo>
                <a:lnTo>
                  <a:pt x="0" y="0"/>
                </a:lnTo>
                <a:lnTo>
                  <a:pt x="0" y="0"/>
                </a:lnTo>
              </a:path>
            </a:pathLst>
          </a:custGeom>
          <a:noFill/>
          <a:ln w="254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19491" name="Freeform 35">
            <a:extLst>
              <a:ext uri="{FF2B5EF4-FFF2-40B4-BE49-F238E27FC236}">
                <a16:creationId xmlns:a16="http://schemas.microsoft.com/office/drawing/2014/main" id="{29E61FF5-6963-7110-3804-912815F63002}"/>
              </a:ext>
            </a:extLst>
          </p:cNvPr>
          <p:cNvSpPr>
            <a:spLocks/>
          </p:cNvSpPr>
          <p:nvPr/>
        </p:nvSpPr>
        <p:spPr bwMode="auto">
          <a:xfrm>
            <a:off x="3536950" y="3175000"/>
            <a:ext cx="31750" cy="71438"/>
          </a:xfrm>
          <a:custGeom>
            <a:avLst/>
            <a:gdLst>
              <a:gd name="T0" fmla="*/ 0 w 20"/>
              <a:gd name="T1" fmla="*/ 0 h 45"/>
              <a:gd name="T2" fmla="*/ 0 w 20"/>
              <a:gd name="T3" fmla="*/ 0 h 45"/>
              <a:gd name="T4" fmla="*/ 0 w 20"/>
              <a:gd name="T5" fmla="*/ 2 h 45"/>
              <a:gd name="T6" fmla="*/ 0 w 20"/>
              <a:gd name="T7" fmla="*/ 4 h 45"/>
              <a:gd name="T8" fmla="*/ 0 w 20"/>
              <a:gd name="T9" fmla="*/ 4 h 45"/>
              <a:gd name="T10" fmla="*/ 0 w 20"/>
              <a:gd name="T11" fmla="*/ 6 h 45"/>
              <a:gd name="T12" fmla="*/ 0 w 20"/>
              <a:gd name="T13" fmla="*/ 8 h 45"/>
              <a:gd name="T14" fmla="*/ 0 w 20"/>
              <a:gd name="T15" fmla="*/ 10 h 45"/>
              <a:gd name="T16" fmla="*/ 0 w 20"/>
              <a:gd name="T17" fmla="*/ 10 h 45"/>
              <a:gd name="T18" fmla="*/ 0 w 20"/>
              <a:gd name="T19" fmla="*/ 12 h 45"/>
              <a:gd name="T20" fmla="*/ 0 w 20"/>
              <a:gd name="T21" fmla="*/ 14 h 45"/>
              <a:gd name="T22" fmla="*/ 0 w 20"/>
              <a:gd name="T23" fmla="*/ 16 h 45"/>
              <a:gd name="T24" fmla="*/ 2 w 20"/>
              <a:gd name="T25" fmla="*/ 16 h 45"/>
              <a:gd name="T26" fmla="*/ 2 w 20"/>
              <a:gd name="T27" fmla="*/ 18 h 45"/>
              <a:gd name="T28" fmla="*/ 2 w 20"/>
              <a:gd name="T29" fmla="*/ 20 h 45"/>
              <a:gd name="T30" fmla="*/ 2 w 20"/>
              <a:gd name="T31" fmla="*/ 20 h 45"/>
              <a:gd name="T32" fmla="*/ 2 w 20"/>
              <a:gd name="T33" fmla="*/ 21 h 45"/>
              <a:gd name="T34" fmla="*/ 2 w 20"/>
              <a:gd name="T35" fmla="*/ 23 h 45"/>
              <a:gd name="T36" fmla="*/ 4 w 20"/>
              <a:gd name="T37" fmla="*/ 23 h 45"/>
              <a:gd name="T38" fmla="*/ 4 w 20"/>
              <a:gd name="T39" fmla="*/ 25 h 45"/>
              <a:gd name="T40" fmla="*/ 4 w 20"/>
              <a:gd name="T41" fmla="*/ 27 h 45"/>
              <a:gd name="T42" fmla="*/ 4 w 20"/>
              <a:gd name="T43" fmla="*/ 27 h 45"/>
              <a:gd name="T44" fmla="*/ 4 w 20"/>
              <a:gd name="T45" fmla="*/ 29 h 45"/>
              <a:gd name="T46" fmla="*/ 6 w 20"/>
              <a:gd name="T47" fmla="*/ 31 h 45"/>
              <a:gd name="T48" fmla="*/ 6 w 20"/>
              <a:gd name="T49" fmla="*/ 31 h 45"/>
              <a:gd name="T50" fmla="*/ 6 w 20"/>
              <a:gd name="T51" fmla="*/ 33 h 45"/>
              <a:gd name="T52" fmla="*/ 6 w 20"/>
              <a:gd name="T53" fmla="*/ 33 h 45"/>
              <a:gd name="T54" fmla="*/ 6 w 20"/>
              <a:gd name="T55" fmla="*/ 33 h 45"/>
              <a:gd name="T56" fmla="*/ 8 w 20"/>
              <a:gd name="T57" fmla="*/ 35 h 45"/>
              <a:gd name="T58" fmla="*/ 8 w 20"/>
              <a:gd name="T59" fmla="*/ 35 h 45"/>
              <a:gd name="T60" fmla="*/ 8 w 20"/>
              <a:gd name="T61" fmla="*/ 37 h 45"/>
              <a:gd name="T62" fmla="*/ 8 w 20"/>
              <a:gd name="T63" fmla="*/ 37 h 45"/>
              <a:gd name="T64" fmla="*/ 8 w 20"/>
              <a:gd name="T65" fmla="*/ 39 h 45"/>
              <a:gd name="T66" fmla="*/ 10 w 20"/>
              <a:gd name="T67" fmla="*/ 39 h 45"/>
              <a:gd name="T68" fmla="*/ 10 w 20"/>
              <a:gd name="T69" fmla="*/ 39 h 45"/>
              <a:gd name="T70" fmla="*/ 10 w 20"/>
              <a:gd name="T71" fmla="*/ 41 h 45"/>
              <a:gd name="T72" fmla="*/ 12 w 20"/>
              <a:gd name="T73" fmla="*/ 41 h 45"/>
              <a:gd name="T74" fmla="*/ 12 w 20"/>
              <a:gd name="T75" fmla="*/ 41 h 45"/>
              <a:gd name="T76" fmla="*/ 12 w 20"/>
              <a:gd name="T77" fmla="*/ 42 h 45"/>
              <a:gd name="T78" fmla="*/ 14 w 20"/>
              <a:gd name="T79" fmla="*/ 42 h 45"/>
              <a:gd name="T80" fmla="*/ 14 w 20"/>
              <a:gd name="T81" fmla="*/ 42 h 45"/>
              <a:gd name="T82" fmla="*/ 14 w 20"/>
              <a:gd name="T83" fmla="*/ 42 h 45"/>
              <a:gd name="T84" fmla="*/ 15 w 20"/>
              <a:gd name="T85" fmla="*/ 44 h 45"/>
              <a:gd name="T86" fmla="*/ 15 w 20"/>
              <a:gd name="T87" fmla="*/ 44 h 45"/>
              <a:gd name="T88" fmla="*/ 17 w 20"/>
              <a:gd name="T89" fmla="*/ 44 h 45"/>
              <a:gd name="T90" fmla="*/ 17 w 20"/>
              <a:gd name="T91" fmla="*/ 44 h 45"/>
              <a:gd name="T92" fmla="*/ 17 w 20"/>
              <a:gd name="T93" fmla="*/ 44 h 45"/>
              <a:gd name="T94" fmla="*/ 19 w 20"/>
              <a:gd name="T95" fmla="*/ 44 h 45"/>
              <a:gd name="T96" fmla="*/ 19 w 20"/>
              <a:gd name="T97" fmla="*/ 4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 h="45">
                <a:moveTo>
                  <a:pt x="0" y="0"/>
                </a:moveTo>
                <a:lnTo>
                  <a:pt x="0" y="0"/>
                </a:lnTo>
                <a:lnTo>
                  <a:pt x="0" y="2"/>
                </a:lnTo>
                <a:lnTo>
                  <a:pt x="0" y="4"/>
                </a:lnTo>
                <a:lnTo>
                  <a:pt x="0" y="4"/>
                </a:lnTo>
                <a:lnTo>
                  <a:pt x="0" y="6"/>
                </a:lnTo>
                <a:lnTo>
                  <a:pt x="0" y="8"/>
                </a:lnTo>
                <a:lnTo>
                  <a:pt x="0" y="10"/>
                </a:lnTo>
                <a:lnTo>
                  <a:pt x="0" y="10"/>
                </a:lnTo>
                <a:lnTo>
                  <a:pt x="0" y="12"/>
                </a:lnTo>
                <a:lnTo>
                  <a:pt x="0" y="14"/>
                </a:lnTo>
                <a:lnTo>
                  <a:pt x="0" y="16"/>
                </a:lnTo>
                <a:lnTo>
                  <a:pt x="2" y="16"/>
                </a:lnTo>
                <a:lnTo>
                  <a:pt x="2" y="18"/>
                </a:lnTo>
                <a:lnTo>
                  <a:pt x="2" y="20"/>
                </a:lnTo>
                <a:lnTo>
                  <a:pt x="2" y="20"/>
                </a:lnTo>
                <a:lnTo>
                  <a:pt x="2" y="21"/>
                </a:lnTo>
                <a:lnTo>
                  <a:pt x="2" y="23"/>
                </a:lnTo>
                <a:lnTo>
                  <a:pt x="4" y="23"/>
                </a:lnTo>
                <a:lnTo>
                  <a:pt x="4" y="25"/>
                </a:lnTo>
                <a:lnTo>
                  <a:pt x="4" y="27"/>
                </a:lnTo>
                <a:lnTo>
                  <a:pt x="4" y="27"/>
                </a:lnTo>
                <a:lnTo>
                  <a:pt x="4" y="29"/>
                </a:lnTo>
                <a:lnTo>
                  <a:pt x="6" y="31"/>
                </a:lnTo>
                <a:lnTo>
                  <a:pt x="6" y="31"/>
                </a:lnTo>
                <a:lnTo>
                  <a:pt x="6" y="33"/>
                </a:lnTo>
                <a:lnTo>
                  <a:pt x="6" y="33"/>
                </a:lnTo>
                <a:lnTo>
                  <a:pt x="6" y="33"/>
                </a:lnTo>
                <a:lnTo>
                  <a:pt x="8" y="35"/>
                </a:lnTo>
                <a:lnTo>
                  <a:pt x="8" y="35"/>
                </a:lnTo>
                <a:lnTo>
                  <a:pt x="8" y="37"/>
                </a:lnTo>
                <a:lnTo>
                  <a:pt x="8" y="37"/>
                </a:lnTo>
                <a:lnTo>
                  <a:pt x="8" y="39"/>
                </a:lnTo>
                <a:lnTo>
                  <a:pt x="10" y="39"/>
                </a:lnTo>
                <a:lnTo>
                  <a:pt x="10" y="39"/>
                </a:lnTo>
                <a:lnTo>
                  <a:pt x="10" y="41"/>
                </a:lnTo>
                <a:lnTo>
                  <a:pt x="12" y="41"/>
                </a:lnTo>
                <a:lnTo>
                  <a:pt x="12" y="41"/>
                </a:lnTo>
                <a:lnTo>
                  <a:pt x="12" y="42"/>
                </a:lnTo>
                <a:lnTo>
                  <a:pt x="14" y="42"/>
                </a:lnTo>
                <a:lnTo>
                  <a:pt x="14" y="42"/>
                </a:lnTo>
                <a:lnTo>
                  <a:pt x="14" y="42"/>
                </a:lnTo>
                <a:lnTo>
                  <a:pt x="15" y="44"/>
                </a:lnTo>
                <a:lnTo>
                  <a:pt x="15" y="44"/>
                </a:lnTo>
                <a:lnTo>
                  <a:pt x="17" y="44"/>
                </a:lnTo>
                <a:lnTo>
                  <a:pt x="17" y="44"/>
                </a:lnTo>
                <a:lnTo>
                  <a:pt x="17" y="44"/>
                </a:lnTo>
                <a:lnTo>
                  <a:pt x="19" y="44"/>
                </a:lnTo>
                <a:lnTo>
                  <a:pt x="19" y="44"/>
                </a:lnTo>
              </a:path>
            </a:pathLst>
          </a:custGeom>
          <a:noFill/>
          <a:ln w="254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19492" name="Freeform 36">
            <a:extLst>
              <a:ext uri="{FF2B5EF4-FFF2-40B4-BE49-F238E27FC236}">
                <a16:creationId xmlns:a16="http://schemas.microsoft.com/office/drawing/2014/main" id="{5F55073A-FA26-09E8-A927-8F1B533FE749}"/>
              </a:ext>
            </a:extLst>
          </p:cNvPr>
          <p:cNvSpPr>
            <a:spLocks/>
          </p:cNvSpPr>
          <p:nvPr/>
        </p:nvSpPr>
        <p:spPr bwMode="auto">
          <a:xfrm>
            <a:off x="3567113" y="3175000"/>
            <a:ext cx="31750" cy="71438"/>
          </a:xfrm>
          <a:custGeom>
            <a:avLst/>
            <a:gdLst>
              <a:gd name="T0" fmla="*/ 19 w 20"/>
              <a:gd name="T1" fmla="*/ 0 h 45"/>
              <a:gd name="T2" fmla="*/ 19 w 20"/>
              <a:gd name="T3" fmla="*/ 0 h 45"/>
              <a:gd name="T4" fmla="*/ 19 w 20"/>
              <a:gd name="T5" fmla="*/ 2 h 45"/>
              <a:gd name="T6" fmla="*/ 19 w 20"/>
              <a:gd name="T7" fmla="*/ 4 h 45"/>
              <a:gd name="T8" fmla="*/ 19 w 20"/>
              <a:gd name="T9" fmla="*/ 4 h 45"/>
              <a:gd name="T10" fmla="*/ 19 w 20"/>
              <a:gd name="T11" fmla="*/ 6 h 45"/>
              <a:gd name="T12" fmla="*/ 19 w 20"/>
              <a:gd name="T13" fmla="*/ 8 h 45"/>
              <a:gd name="T14" fmla="*/ 19 w 20"/>
              <a:gd name="T15" fmla="*/ 10 h 45"/>
              <a:gd name="T16" fmla="*/ 19 w 20"/>
              <a:gd name="T17" fmla="*/ 10 h 45"/>
              <a:gd name="T18" fmla="*/ 19 w 20"/>
              <a:gd name="T19" fmla="*/ 12 h 45"/>
              <a:gd name="T20" fmla="*/ 19 w 20"/>
              <a:gd name="T21" fmla="*/ 14 h 45"/>
              <a:gd name="T22" fmla="*/ 19 w 20"/>
              <a:gd name="T23" fmla="*/ 16 h 45"/>
              <a:gd name="T24" fmla="*/ 19 w 20"/>
              <a:gd name="T25" fmla="*/ 16 h 45"/>
              <a:gd name="T26" fmla="*/ 19 w 20"/>
              <a:gd name="T27" fmla="*/ 18 h 45"/>
              <a:gd name="T28" fmla="*/ 19 w 20"/>
              <a:gd name="T29" fmla="*/ 20 h 45"/>
              <a:gd name="T30" fmla="*/ 19 w 20"/>
              <a:gd name="T31" fmla="*/ 20 h 45"/>
              <a:gd name="T32" fmla="*/ 18 w 20"/>
              <a:gd name="T33" fmla="*/ 21 h 45"/>
              <a:gd name="T34" fmla="*/ 18 w 20"/>
              <a:gd name="T35" fmla="*/ 23 h 45"/>
              <a:gd name="T36" fmla="*/ 18 w 20"/>
              <a:gd name="T37" fmla="*/ 23 h 45"/>
              <a:gd name="T38" fmla="*/ 18 w 20"/>
              <a:gd name="T39" fmla="*/ 25 h 45"/>
              <a:gd name="T40" fmla="*/ 18 w 20"/>
              <a:gd name="T41" fmla="*/ 27 h 45"/>
              <a:gd name="T42" fmla="*/ 16 w 20"/>
              <a:gd name="T43" fmla="*/ 27 h 45"/>
              <a:gd name="T44" fmla="*/ 16 w 20"/>
              <a:gd name="T45" fmla="*/ 29 h 45"/>
              <a:gd name="T46" fmla="*/ 16 w 20"/>
              <a:gd name="T47" fmla="*/ 31 h 45"/>
              <a:gd name="T48" fmla="*/ 16 w 20"/>
              <a:gd name="T49" fmla="*/ 31 h 45"/>
              <a:gd name="T50" fmla="*/ 14 w 20"/>
              <a:gd name="T51" fmla="*/ 33 h 45"/>
              <a:gd name="T52" fmla="*/ 14 w 20"/>
              <a:gd name="T53" fmla="*/ 33 h 45"/>
              <a:gd name="T54" fmla="*/ 14 w 20"/>
              <a:gd name="T55" fmla="*/ 33 h 45"/>
              <a:gd name="T56" fmla="*/ 14 w 20"/>
              <a:gd name="T57" fmla="*/ 35 h 45"/>
              <a:gd name="T58" fmla="*/ 14 w 20"/>
              <a:gd name="T59" fmla="*/ 35 h 45"/>
              <a:gd name="T60" fmla="*/ 12 w 20"/>
              <a:gd name="T61" fmla="*/ 37 h 45"/>
              <a:gd name="T62" fmla="*/ 12 w 20"/>
              <a:gd name="T63" fmla="*/ 37 h 45"/>
              <a:gd name="T64" fmla="*/ 12 w 20"/>
              <a:gd name="T65" fmla="*/ 39 h 45"/>
              <a:gd name="T66" fmla="*/ 12 w 20"/>
              <a:gd name="T67" fmla="*/ 39 h 45"/>
              <a:gd name="T68" fmla="*/ 10 w 20"/>
              <a:gd name="T69" fmla="*/ 39 h 45"/>
              <a:gd name="T70" fmla="*/ 10 w 20"/>
              <a:gd name="T71" fmla="*/ 41 h 45"/>
              <a:gd name="T72" fmla="*/ 8 w 20"/>
              <a:gd name="T73" fmla="*/ 41 h 45"/>
              <a:gd name="T74" fmla="*/ 8 w 20"/>
              <a:gd name="T75" fmla="*/ 41 h 45"/>
              <a:gd name="T76" fmla="*/ 8 w 20"/>
              <a:gd name="T77" fmla="*/ 42 h 45"/>
              <a:gd name="T78" fmla="*/ 8 w 20"/>
              <a:gd name="T79" fmla="*/ 42 h 45"/>
              <a:gd name="T80" fmla="*/ 6 w 20"/>
              <a:gd name="T81" fmla="*/ 42 h 45"/>
              <a:gd name="T82" fmla="*/ 6 w 20"/>
              <a:gd name="T83" fmla="*/ 42 h 45"/>
              <a:gd name="T84" fmla="*/ 6 w 20"/>
              <a:gd name="T85" fmla="*/ 44 h 45"/>
              <a:gd name="T86" fmla="*/ 4 w 20"/>
              <a:gd name="T87" fmla="*/ 44 h 45"/>
              <a:gd name="T88" fmla="*/ 4 w 20"/>
              <a:gd name="T89" fmla="*/ 44 h 45"/>
              <a:gd name="T90" fmla="*/ 4 w 20"/>
              <a:gd name="T91" fmla="*/ 44 h 45"/>
              <a:gd name="T92" fmla="*/ 2 w 20"/>
              <a:gd name="T93" fmla="*/ 44 h 45"/>
              <a:gd name="T94" fmla="*/ 2 w 20"/>
              <a:gd name="T95" fmla="*/ 44 h 45"/>
              <a:gd name="T96" fmla="*/ 0 w 20"/>
              <a:gd name="T97" fmla="*/ 4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 h="45">
                <a:moveTo>
                  <a:pt x="19" y="0"/>
                </a:moveTo>
                <a:lnTo>
                  <a:pt x="19" y="0"/>
                </a:lnTo>
                <a:lnTo>
                  <a:pt x="19" y="2"/>
                </a:lnTo>
                <a:lnTo>
                  <a:pt x="19" y="4"/>
                </a:lnTo>
                <a:lnTo>
                  <a:pt x="19" y="4"/>
                </a:lnTo>
                <a:lnTo>
                  <a:pt x="19" y="6"/>
                </a:lnTo>
                <a:lnTo>
                  <a:pt x="19" y="8"/>
                </a:lnTo>
                <a:lnTo>
                  <a:pt x="19" y="10"/>
                </a:lnTo>
                <a:lnTo>
                  <a:pt x="19" y="10"/>
                </a:lnTo>
                <a:lnTo>
                  <a:pt x="19" y="12"/>
                </a:lnTo>
                <a:lnTo>
                  <a:pt x="19" y="14"/>
                </a:lnTo>
                <a:lnTo>
                  <a:pt x="19" y="16"/>
                </a:lnTo>
                <a:lnTo>
                  <a:pt x="19" y="16"/>
                </a:lnTo>
                <a:lnTo>
                  <a:pt x="19" y="18"/>
                </a:lnTo>
                <a:lnTo>
                  <a:pt x="19" y="20"/>
                </a:lnTo>
                <a:lnTo>
                  <a:pt x="19" y="20"/>
                </a:lnTo>
                <a:lnTo>
                  <a:pt x="18" y="21"/>
                </a:lnTo>
                <a:lnTo>
                  <a:pt x="18" y="23"/>
                </a:lnTo>
                <a:lnTo>
                  <a:pt x="18" y="23"/>
                </a:lnTo>
                <a:lnTo>
                  <a:pt x="18" y="25"/>
                </a:lnTo>
                <a:lnTo>
                  <a:pt x="18" y="27"/>
                </a:lnTo>
                <a:lnTo>
                  <a:pt x="16" y="27"/>
                </a:lnTo>
                <a:lnTo>
                  <a:pt x="16" y="29"/>
                </a:lnTo>
                <a:lnTo>
                  <a:pt x="16" y="31"/>
                </a:lnTo>
                <a:lnTo>
                  <a:pt x="16" y="31"/>
                </a:lnTo>
                <a:lnTo>
                  <a:pt x="14" y="33"/>
                </a:lnTo>
                <a:lnTo>
                  <a:pt x="14" y="33"/>
                </a:lnTo>
                <a:lnTo>
                  <a:pt x="14" y="33"/>
                </a:lnTo>
                <a:lnTo>
                  <a:pt x="14" y="35"/>
                </a:lnTo>
                <a:lnTo>
                  <a:pt x="14" y="35"/>
                </a:lnTo>
                <a:lnTo>
                  <a:pt x="12" y="37"/>
                </a:lnTo>
                <a:lnTo>
                  <a:pt x="12" y="37"/>
                </a:lnTo>
                <a:lnTo>
                  <a:pt x="12" y="39"/>
                </a:lnTo>
                <a:lnTo>
                  <a:pt x="12" y="39"/>
                </a:lnTo>
                <a:lnTo>
                  <a:pt x="10" y="39"/>
                </a:lnTo>
                <a:lnTo>
                  <a:pt x="10" y="41"/>
                </a:lnTo>
                <a:lnTo>
                  <a:pt x="8" y="41"/>
                </a:lnTo>
                <a:lnTo>
                  <a:pt x="8" y="41"/>
                </a:lnTo>
                <a:lnTo>
                  <a:pt x="8" y="42"/>
                </a:lnTo>
                <a:lnTo>
                  <a:pt x="8" y="42"/>
                </a:lnTo>
                <a:lnTo>
                  <a:pt x="6" y="42"/>
                </a:lnTo>
                <a:lnTo>
                  <a:pt x="6" y="42"/>
                </a:lnTo>
                <a:lnTo>
                  <a:pt x="6" y="44"/>
                </a:lnTo>
                <a:lnTo>
                  <a:pt x="4" y="44"/>
                </a:lnTo>
                <a:lnTo>
                  <a:pt x="4" y="44"/>
                </a:lnTo>
                <a:lnTo>
                  <a:pt x="4" y="44"/>
                </a:lnTo>
                <a:lnTo>
                  <a:pt x="2" y="44"/>
                </a:lnTo>
                <a:lnTo>
                  <a:pt x="2" y="44"/>
                </a:lnTo>
                <a:lnTo>
                  <a:pt x="0" y="44"/>
                </a:lnTo>
              </a:path>
            </a:pathLst>
          </a:custGeom>
          <a:noFill/>
          <a:ln w="254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19493" name="Rectangle 37">
            <a:extLst>
              <a:ext uri="{FF2B5EF4-FFF2-40B4-BE49-F238E27FC236}">
                <a16:creationId xmlns:a16="http://schemas.microsoft.com/office/drawing/2014/main" id="{507FD030-834B-25C7-3D40-92B5114BA2A2}"/>
              </a:ext>
            </a:extLst>
          </p:cNvPr>
          <p:cNvSpPr>
            <a:spLocks noChangeArrowheads="1"/>
          </p:cNvSpPr>
          <p:nvPr/>
        </p:nvSpPr>
        <p:spPr bwMode="auto">
          <a:xfrm>
            <a:off x="4770438" y="3948113"/>
            <a:ext cx="1348126" cy="3699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b="1">
                <a:solidFill>
                  <a:srgbClr val="FFFFFF"/>
                </a:solidFill>
                <a:latin typeface="Symbol" panose="05050102010706020507" pitchFamily="18" charset="2"/>
              </a:rPr>
              <a:t>D</a:t>
            </a:r>
            <a:r>
              <a:rPr lang="en-US" altLang="en-US" b="1" i="1">
                <a:solidFill>
                  <a:srgbClr val="FFFFFF"/>
                </a:solidFill>
                <a:latin typeface="Arial" panose="020B0604020202020204" pitchFamily="34" charset="0"/>
              </a:rPr>
              <a:t> t</a:t>
            </a:r>
            <a:r>
              <a:rPr lang="en-US" altLang="en-US" sz="1400" b="1" i="1">
                <a:solidFill>
                  <a:srgbClr val="FFFFFF"/>
                </a:solidFill>
                <a:latin typeface="Arial" panose="020B0604020202020204" pitchFamily="34" charset="0"/>
              </a:rPr>
              <a:t>3</a:t>
            </a:r>
            <a:r>
              <a:rPr lang="en-US" altLang="en-US" b="1" i="1">
                <a:solidFill>
                  <a:srgbClr val="FFFFFF"/>
                </a:solidFill>
                <a:latin typeface="Arial" panose="020B0604020202020204" pitchFamily="34" charset="0"/>
              </a:rPr>
              <a:t> =50</a:t>
            </a:r>
            <a:r>
              <a:rPr lang="en-US" altLang="en-US" b="1" i="1">
                <a:solidFill>
                  <a:srgbClr val="FFFFFF"/>
                </a:solidFill>
                <a:latin typeface="Symbol" panose="05050102010706020507" pitchFamily="18" charset="2"/>
              </a:rPr>
              <a:t>m</a:t>
            </a:r>
            <a:r>
              <a:rPr lang="en-US" altLang="en-US" b="1" i="1">
                <a:solidFill>
                  <a:srgbClr val="FFFFFF"/>
                </a:solidFill>
                <a:latin typeface="Arial" panose="020B0604020202020204" pitchFamily="34" charset="0"/>
              </a:rPr>
              <a:t> s</a:t>
            </a:r>
          </a:p>
        </p:txBody>
      </p:sp>
      <p:grpSp>
        <p:nvGrpSpPr>
          <p:cNvPr id="19500" name="Group 44">
            <a:extLst>
              <a:ext uri="{FF2B5EF4-FFF2-40B4-BE49-F238E27FC236}">
                <a16:creationId xmlns:a16="http://schemas.microsoft.com/office/drawing/2014/main" id="{2E9FC5FB-09FC-963E-5370-4FAF3F6AE289}"/>
              </a:ext>
            </a:extLst>
          </p:cNvPr>
          <p:cNvGrpSpPr>
            <a:grpSpLocks/>
          </p:cNvGrpSpPr>
          <p:nvPr/>
        </p:nvGrpSpPr>
        <p:grpSpPr bwMode="auto">
          <a:xfrm>
            <a:off x="3921125" y="3613151"/>
            <a:ext cx="2965450" cy="227013"/>
            <a:chOff x="1510" y="2276"/>
            <a:chExt cx="1868" cy="143"/>
          </a:xfrm>
        </p:grpSpPr>
        <p:sp>
          <p:nvSpPr>
            <p:cNvPr id="19494" name="Freeform 38">
              <a:extLst>
                <a:ext uri="{FF2B5EF4-FFF2-40B4-BE49-F238E27FC236}">
                  <a16:creationId xmlns:a16="http://schemas.microsoft.com/office/drawing/2014/main" id="{7F1C22BF-F067-CFC6-4368-668E85A45EDD}"/>
                </a:ext>
              </a:extLst>
            </p:cNvPr>
            <p:cNvSpPr>
              <a:spLocks/>
            </p:cNvSpPr>
            <p:nvPr/>
          </p:nvSpPr>
          <p:spPr bwMode="auto">
            <a:xfrm>
              <a:off x="3304" y="2276"/>
              <a:ext cx="74" cy="72"/>
            </a:xfrm>
            <a:custGeom>
              <a:avLst/>
              <a:gdLst>
                <a:gd name="T0" fmla="*/ 73 w 74"/>
                <a:gd name="T1" fmla="*/ 0 h 72"/>
                <a:gd name="T2" fmla="*/ 73 w 74"/>
                <a:gd name="T3" fmla="*/ 2 h 72"/>
                <a:gd name="T4" fmla="*/ 73 w 74"/>
                <a:gd name="T5" fmla="*/ 4 h 72"/>
                <a:gd name="T6" fmla="*/ 73 w 74"/>
                <a:gd name="T7" fmla="*/ 6 h 72"/>
                <a:gd name="T8" fmla="*/ 71 w 74"/>
                <a:gd name="T9" fmla="*/ 8 h 72"/>
                <a:gd name="T10" fmla="*/ 71 w 74"/>
                <a:gd name="T11" fmla="*/ 12 h 72"/>
                <a:gd name="T12" fmla="*/ 71 w 74"/>
                <a:gd name="T13" fmla="*/ 13 h 72"/>
                <a:gd name="T14" fmla="*/ 71 w 74"/>
                <a:gd name="T15" fmla="*/ 15 h 72"/>
                <a:gd name="T16" fmla="*/ 71 w 74"/>
                <a:gd name="T17" fmla="*/ 17 h 72"/>
                <a:gd name="T18" fmla="*/ 69 w 74"/>
                <a:gd name="T19" fmla="*/ 19 h 72"/>
                <a:gd name="T20" fmla="*/ 69 w 74"/>
                <a:gd name="T21" fmla="*/ 21 h 72"/>
                <a:gd name="T22" fmla="*/ 67 w 74"/>
                <a:gd name="T23" fmla="*/ 25 h 72"/>
                <a:gd name="T24" fmla="*/ 67 w 74"/>
                <a:gd name="T25" fmla="*/ 27 h 72"/>
                <a:gd name="T26" fmla="*/ 65 w 74"/>
                <a:gd name="T27" fmla="*/ 29 h 72"/>
                <a:gd name="T28" fmla="*/ 65 w 74"/>
                <a:gd name="T29" fmla="*/ 31 h 72"/>
                <a:gd name="T30" fmla="*/ 65 w 74"/>
                <a:gd name="T31" fmla="*/ 33 h 72"/>
                <a:gd name="T32" fmla="*/ 63 w 74"/>
                <a:gd name="T33" fmla="*/ 34 h 72"/>
                <a:gd name="T34" fmla="*/ 61 w 74"/>
                <a:gd name="T35" fmla="*/ 36 h 72"/>
                <a:gd name="T36" fmla="*/ 61 w 74"/>
                <a:gd name="T37" fmla="*/ 38 h 72"/>
                <a:gd name="T38" fmla="*/ 59 w 74"/>
                <a:gd name="T39" fmla="*/ 40 h 72"/>
                <a:gd name="T40" fmla="*/ 57 w 74"/>
                <a:gd name="T41" fmla="*/ 42 h 72"/>
                <a:gd name="T42" fmla="*/ 55 w 74"/>
                <a:gd name="T43" fmla="*/ 44 h 72"/>
                <a:gd name="T44" fmla="*/ 55 w 74"/>
                <a:gd name="T45" fmla="*/ 46 h 72"/>
                <a:gd name="T46" fmla="*/ 53 w 74"/>
                <a:gd name="T47" fmla="*/ 48 h 72"/>
                <a:gd name="T48" fmla="*/ 51 w 74"/>
                <a:gd name="T49" fmla="*/ 50 h 72"/>
                <a:gd name="T50" fmla="*/ 50 w 74"/>
                <a:gd name="T51" fmla="*/ 52 h 72"/>
                <a:gd name="T52" fmla="*/ 48 w 74"/>
                <a:gd name="T53" fmla="*/ 54 h 72"/>
                <a:gd name="T54" fmla="*/ 46 w 74"/>
                <a:gd name="T55" fmla="*/ 54 h 72"/>
                <a:gd name="T56" fmla="*/ 46 w 74"/>
                <a:gd name="T57" fmla="*/ 55 h 72"/>
                <a:gd name="T58" fmla="*/ 44 w 74"/>
                <a:gd name="T59" fmla="*/ 57 h 72"/>
                <a:gd name="T60" fmla="*/ 42 w 74"/>
                <a:gd name="T61" fmla="*/ 57 h 72"/>
                <a:gd name="T62" fmla="*/ 40 w 74"/>
                <a:gd name="T63" fmla="*/ 59 h 72"/>
                <a:gd name="T64" fmla="*/ 38 w 74"/>
                <a:gd name="T65" fmla="*/ 61 h 72"/>
                <a:gd name="T66" fmla="*/ 36 w 74"/>
                <a:gd name="T67" fmla="*/ 61 h 72"/>
                <a:gd name="T68" fmla="*/ 32 w 74"/>
                <a:gd name="T69" fmla="*/ 63 h 72"/>
                <a:gd name="T70" fmla="*/ 30 w 74"/>
                <a:gd name="T71" fmla="*/ 63 h 72"/>
                <a:gd name="T72" fmla="*/ 28 w 74"/>
                <a:gd name="T73" fmla="*/ 65 h 72"/>
                <a:gd name="T74" fmla="*/ 27 w 74"/>
                <a:gd name="T75" fmla="*/ 65 h 72"/>
                <a:gd name="T76" fmla="*/ 25 w 74"/>
                <a:gd name="T77" fmla="*/ 67 h 72"/>
                <a:gd name="T78" fmla="*/ 23 w 74"/>
                <a:gd name="T79" fmla="*/ 67 h 72"/>
                <a:gd name="T80" fmla="*/ 19 w 74"/>
                <a:gd name="T81" fmla="*/ 69 h 72"/>
                <a:gd name="T82" fmla="*/ 17 w 74"/>
                <a:gd name="T83" fmla="*/ 69 h 72"/>
                <a:gd name="T84" fmla="*/ 15 w 74"/>
                <a:gd name="T85" fmla="*/ 69 h 72"/>
                <a:gd name="T86" fmla="*/ 13 w 74"/>
                <a:gd name="T87" fmla="*/ 69 h 72"/>
                <a:gd name="T88" fmla="*/ 9 w 74"/>
                <a:gd name="T89" fmla="*/ 71 h 72"/>
                <a:gd name="T90" fmla="*/ 7 w 74"/>
                <a:gd name="T91" fmla="*/ 71 h 72"/>
                <a:gd name="T92" fmla="*/ 5 w 74"/>
                <a:gd name="T93" fmla="*/ 71 h 72"/>
                <a:gd name="T94" fmla="*/ 3 w 74"/>
                <a:gd name="T95" fmla="*/ 71 h 72"/>
                <a:gd name="T96" fmla="*/ 0 w 74"/>
                <a:gd name="T97" fmla="*/ 71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4" h="72">
                  <a:moveTo>
                    <a:pt x="73" y="0"/>
                  </a:moveTo>
                  <a:lnTo>
                    <a:pt x="73" y="2"/>
                  </a:lnTo>
                  <a:lnTo>
                    <a:pt x="73" y="4"/>
                  </a:lnTo>
                  <a:lnTo>
                    <a:pt x="73" y="6"/>
                  </a:lnTo>
                  <a:lnTo>
                    <a:pt x="71" y="8"/>
                  </a:lnTo>
                  <a:lnTo>
                    <a:pt x="71" y="12"/>
                  </a:lnTo>
                  <a:lnTo>
                    <a:pt x="71" y="13"/>
                  </a:lnTo>
                  <a:lnTo>
                    <a:pt x="71" y="15"/>
                  </a:lnTo>
                  <a:lnTo>
                    <a:pt x="71" y="17"/>
                  </a:lnTo>
                  <a:lnTo>
                    <a:pt x="69" y="19"/>
                  </a:lnTo>
                  <a:lnTo>
                    <a:pt x="69" y="21"/>
                  </a:lnTo>
                  <a:lnTo>
                    <a:pt x="67" y="25"/>
                  </a:lnTo>
                  <a:lnTo>
                    <a:pt x="67" y="27"/>
                  </a:lnTo>
                  <a:lnTo>
                    <a:pt x="65" y="29"/>
                  </a:lnTo>
                  <a:lnTo>
                    <a:pt x="65" y="31"/>
                  </a:lnTo>
                  <a:lnTo>
                    <a:pt x="65" y="33"/>
                  </a:lnTo>
                  <a:lnTo>
                    <a:pt x="63" y="34"/>
                  </a:lnTo>
                  <a:lnTo>
                    <a:pt x="61" y="36"/>
                  </a:lnTo>
                  <a:lnTo>
                    <a:pt x="61" y="38"/>
                  </a:lnTo>
                  <a:lnTo>
                    <a:pt x="59" y="40"/>
                  </a:lnTo>
                  <a:lnTo>
                    <a:pt x="57" y="42"/>
                  </a:lnTo>
                  <a:lnTo>
                    <a:pt x="55" y="44"/>
                  </a:lnTo>
                  <a:lnTo>
                    <a:pt x="55" y="46"/>
                  </a:lnTo>
                  <a:lnTo>
                    <a:pt x="53" y="48"/>
                  </a:lnTo>
                  <a:lnTo>
                    <a:pt x="51" y="50"/>
                  </a:lnTo>
                  <a:lnTo>
                    <a:pt x="50" y="52"/>
                  </a:lnTo>
                  <a:lnTo>
                    <a:pt x="48" y="54"/>
                  </a:lnTo>
                  <a:lnTo>
                    <a:pt x="46" y="54"/>
                  </a:lnTo>
                  <a:lnTo>
                    <a:pt x="46" y="55"/>
                  </a:lnTo>
                  <a:lnTo>
                    <a:pt x="44" y="57"/>
                  </a:lnTo>
                  <a:lnTo>
                    <a:pt x="42" y="57"/>
                  </a:lnTo>
                  <a:lnTo>
                    <a:pt x="40" y="59"/>
                  </a:lnTo>
                  <a:lnTo>
                    <a:pt x="38" y="61"/>
                  </a:lnTo>
                  <a:lnTo>
                    <a:pt x="36" y="61"/>
                  </a:lnTo>
                  <a:lnTo>
                    <a:pt x="32" y="63"/>
                  </a:lnTo>
                  <a:lnTo>
                    <a:pt x="30" y="63"/>
                  </a:lnTo>
                  <a:lnTo>
                    <a:pt x="28" y="65"/>
                  </a:lnTo>
                  <a:lnTo>
                    <a:pt x="27" y="65"/>
                  </a:lnTo>
                  <a:lnTo>
                    <a:pt x="25" y="67"/>
                  </a:lnTo>
                  <a:lnTo>
                    <a:pt x="23" y="67"/>
                  </a:lnTo>
                  <a:lnTo>
                    <a:pt x="19" y="69"/>
                  </a:lnTo>
                  <a:lnTo>
                    <a:pt x="17" y="69"/>
                  </a:lnTo>
                  <a:lnTo>
                    <a:pt x="15" y="69"/>
                  </a:lnTo>
                  <a:lnTo>
                    <a:pt x="13" y="69"/>
                  </a:lnTo>
                  <a:lnTo>
                    <a:pt x="9" y="71"/>
                  </a:lnTo>
                  <a:lnTo>
                    <a:pt x="7" y="71"/>
                  </a:lnTo>
                  <a:lnTo>
                    <a:pt x="5" y="71"/>
                  </a:lnTo>
                  <a:lnTo>
                    <a:pt x="3" y="71"/>
                  </a:lnTo>
                  <a:lnTo>
                    <a:pt x="0" y="71"/>
                  </a:lnTo>
                </a:path>
              </a:pathLst>
            </a:custGeom>
            <a:noFill/>
            <a:ln w="254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19495" name="Freeform 39">
              <a:extLst>
                <a:ext uri="{FF2B5EF4-FFF2-40B4-BE49-F238E27FC236}">
                  <a16:creationId xmlns:a16="http://schemas.microsoft.com/office/drawing/2014/main" id="{3429B4A6-44E1-5F86-48EA-6C5E0875E5B8}"/>
                </a:ext>
              </a:extLst>
            </p:cNvPr>
            <p:cNvSpPr>
              <a:spLocks/>
            </p:cNvSpPr>
            <p:nvPr/>
          </p:nvSpPr>
          <p:spPr bwMode="auto">
            <a:xfrm>
              <a:off x="1510" y="2276"/>
              <a:ext cx="72" cy="72"/>
            </a:xfrm>
            <a:custGeom>
              <a:avLst/>
              <a:gdLst>
                <a:gd name="T0" fmla="*/ 0 w 72"/>
                <a:gd name="T1" fmla="*/ 0 h 72"/>
                <a:gd name="T2" fmla="*/ 0 w 72"/>
                <a:gd name="T3" fmla="*/ 2 h 72"/>
                <a:gd name="T4" fmla="*/ 0 w 72"/>
                <a:gd name="T5" fmla="*/ 4 h 72"/>
                <a:gd name="T6" fmla="*/ 0 w 72"/>
                <a:gd name="T7" fmla="*/ 6 h 72"/>
                <a:gd name="T8" fmla="*/ 0 w 72"/>
                <a:gd name="T9" fmla="*/ 8 h 72"/>
                <a:gd name="T10" fmla="*/ 0 w 72"/>
                <a:gd name="T11" fmla="*/ 12 h 72"/>
                <a:gd name="T12" fmla="*/ 0 w 72"/>
                <a:gd name="T13" fmla="*/ 13 h 72"/>
                <a:gd name="T14" fmla="*/ 2 w 72"/>
                <a:gd name="T15" fmla="*/ 15 h 72"/>
                <a:gd name="T16" fmla="*/ 2 w 72"/>
                <a:gd name="T17" fmla="*/ 17 h 72"/>
                <a:gd name="T18" fmla="*/ 2 w 72"/>
                <a:gd name="T19" fmla="*/ 19 h 72"/>
                <a:gd name="T20" fmla="*/ 4 w 72"/>
                <a:gd name="T21" fmla="*/ 21 h 72"/>
                <a:gd name="T22" fmla="*/ 4 w 72"/>
                <a:gd name="T23" fmla="*/ 25 h 72"/>
                <a:gd name="T24" fmla="*/ 5 w 72"/>
                <a:gd name="T25" fmla="*/ 27 h 72"/>
                <a:gd name="T26" fmla="*/ 5 w 72"/>
                <a:gd name="T27" fmla="*/ 29 h 72"/>
                <a:gd name="T28" fmla="*/ 5 w 72"/>
                <a:gd name="T29" fmla="*/ 31 h 72"/>
                <a:gd name="T30" fmla="*/ 7 w 72"/>
                <a:gd name="T31" fmla="*/ 33 h 72"/>
                <a:gd name="T32" fmla="*/ 7 w 72"/>
                <a:gd name="T33" fmla="*/ 34 h 72"/>
                <a:gd name="T34" fmla="*/ 9 w 72"/>
                <a:gd name="T35" fmla="*/ 36 h 72"/>
                <a:gd name="T36" fmla="*/ 11 w 72"/>
                <a:gd name="T37" fmla="*/ 38 h 72"/>
                <a:gd name="T38" fmla="*/ 11 w 72"/>
                <a:gd name="T39" fmla="*/ 40 h 72"/>
                <a:gd name="T40" fmla="*/ 13 w 72"/>
                <a:gd name="T41" fmla="*/ 42 h 72"/>
                <a:gd name="T42" fmla="*/ 15 w 72"/>
                <a:gd name="T43" fmla="*/ 44 h 72"/>
                <a:gd name="T44" fmla="*/ 17 w 72"/>
                <a:gd name="T45" fmla="*/ 46 h 72"/>
                <a:gd name="T46" fmla="*/ 19 w 72"/>
                <a:gd name="T47" fmla="*/ 48 h 72"/>
                <a:gd name="T48" fmla="*/ 21 w 72"/>
                <a:gd name="T49" fmla="*/ 50 h 72"/>
                <a:gd name="T50" fmla="*/ 21 w 72"/>
                <a:gd name="T51" fmla="*/ 52 h 72"/>
                <a:gd name="T52" fmla="*/ 23 w 72"/>
                <a:gd name="T53" fmla="*/ 54 h 72"/>
                <a:gd name="T54" fmla="*/ 25 w 72"/>
                <a:gd name="T55" fmla="*/ 54 h 72"/>
                <a:gd name="T56" fmla="*/ 27 w 72"/>
                <a:gd name="T57" fmla="*/ 55 h 72"/>
                <a:gd name="T58" fmla="*/ 29 w 72"/>
                <a:gd name="T59" fmla="*/ 57 h 72"/>
                <a:gd name="T60" fmla="*/ 30 w 72"/>
                <a:gd name="T61" fmla="*/ 57 h 72"/>
                <a:gd name="T62" fmla="*/ 32 w 72"/>
                <a:gd name="T63" fmla="*/ 59 h 72"/>
                <a:gd name="T64" fmla="*/ 34 w 72"/>
                <a:gd name="T65" fmla="*/ 61 h 72"/>
                <a:gd name="T66" fmla="*/ 36 w 72"/>
                <a:gd name="T67" fmla="*/ 61 h 72"/>
                <a:gd name="T68" fmla="*/ 38 w 72"/>
                <a:gd name="T69" fmla="*/ 63 h 72"/>
                <a:gd name="T70" fmla="*/ 40 w 72"/>
                <a:gd name="T71" fmla="*/ 63 h 72"/>
                <a:gd name="T72" fmla="*/ 42 w 72"/>
                <a:gd name="T73" fmla="*/ 65 h 72"/>
                <a:gd name="T74" fmla="*/ 44 w 72"/>
                <a:gd name="T75" fmla="*/ 65 h 72"/>
                <a:gd name="T76" fmla="*/ 46 w 72"/>
                <a:gd name="T77" fmla="*/ 67 h 72"/>
                <a:gd name="T78" fmla="*/ 50 w 72"/>
                <a:gd name="T79" fmla="*/ 67 h 72"/>
                <a:gd name="T80" fmla="*/ 52 w 72"/>
                <a:gd name="T81" fmla="*/ 69 h 72"/>
                <a:gd name="T82" fmla="*/ 53 w 72"/>
                <a:gd name="T83" fmla="*/ 69 h 72"/>
                <a:gd name="T84" fmla="*/ 55 w 72"/>
                <a:gd name="T85" fmla="*/ 69 h 72"/>
                <a:gd name="T86" fmla="*/ 59 w 72"/>
                <a:gd name="T87" fmla="*/ 69 h 72"/>
                <a:gd name="T88" fmla="*/ 61 w 72"/>
                <a:gd name="T89" fmla="*/ 71 h 72"/>
                <a:gd name="T90" fmla="*/ 63 w 72"/>
                <a:gd name="T91" fmla="*/ 71 h 72"/>
                <a:gd name="T92" fmla="*/ 65 w 72"/>
                <a:gd name="T93" fmla="*/ 71 h 72"/>
                <a:gd name="T94" fmla="*/ 69 w 72"/>
                <a:gd name="T95" fmla="*/ 71 h 72"/>
                <a:gd name="T96" fmla="*/ 71 w 72"/>
                <a:gd name="T97" fmla="*/ 71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2" h="72">
                  <a:moveTo>
                    <a:pt x="0" y="0"/>
                  </a:moveTo>
                  <a:lnTo>
                    <a:pt x="0" y="2"/>
                  </a:lnTo>
                  <a:lnTo>
                    <a:pt x="0" y="4"/>
                  </a:lnTo>
                  <a:lnTo>
                    <a:pt x="0" y="6"/>
                  </a:lnTo>
                  <a:lnTo>
                    <a:pt x="0" y="8"/>
                  </a:lnTo>
                  <a:lnTo>
                    <a:pt x="0" y="12"/>
                  </a:lnTo>
                  <a:lnTo>
                    <a:pt x="0" y="13"/>
                  </a:lnTo>
                  <a:lnTo>
                    <a:pt x="2" y="15"/>
                  </a:lnTo>
                  <a:lnTo>
                    <a:pt x="2" y="17"/>
                  </a:lnTo>
                  <a:lnTo>
                    <a:pt x="2" y="19"/>
                  </a:lnTo>
                  <a:lnTo>
                    <a:pt x="4" y="21"/>
                  </a:lnTo>
                  <a:lnTo>
                    <a:pt x="4" y="25"/>
                  </a:lnTo>
                  <a:lnTo>
                    <a:pt x="5" y="27"/>
                  </a:lnTo>
                  <a:lnTo>
                    <a:pt x="5" y="29"/>
                  </a:lnTo>
                  <a:lnTo>
                    <a:pt x="5" y="31"/>
                  </a:lnTo>
                  <a:lnTo>
                    <a:pt x="7" y="33"/>
                  </a:lnTo>
                  <a:lnTo>
                    <a:pt x="7" y="34"/>
                  </a:lnTo>
                  <a:lnTo>
                    <a:pt x="9" y="36"/>
                  </a:lnTo>
                  <a:lnTo>
                    <a:pt x="11" y="38"/>
                  </a:lnTo>
                  <a:lnTo>
                    <a:pt x="11" y="40"/>
                  </a:lnTo>
                  <a:lnTo>
                    <a:pt x="13" y="42"/>
                  </a:lnTo>
                  <a:lnTo>
                    <a:pt x="15" y="44"/>
                  </a:lnTo>
                  <a:lnTo>
                    <a:pt x="17" y="46"/>
                  </a:lnTo>
                  <a:lnTo>
                    <a:pt x="19" y="48"/>
                  </a:lnTo>
                  <a:lnTo>
                    <a:pt x="21" y="50"/>
                  </a:lnTo>
                  <a:lnTo>
                    <a:pt x="21" y="52"/>
                  </a:lnTo>
                  <a:lnTo>
                    <a:pt x="23" y="54"/>
                  </a:lnTo>
                  <a:lnTo>
                    <a:pt x="25" y="54"/>
                  </a:lnTo>
                  <a:lnTo>
                    <a:pt x="27" y="55"/>
                  </a:lnTo>
                  <a:lnTo>
                    <a:pt x="29" y="57"/>
                  </a:lnTo>
                  <a:lnTo>
                    <a:pt x="30" y="57"/>
                  </a:lnTo>
                  <a:lnTo>
                    <a:pt x="32" y="59"/>
                  </a:lnTo>
                  <a:lnTo>
                    <a:pt x="34" y="61"/>
                  </a:lnTo>
                  <a:lnTo>
                    <a:pt x="36" y="61"/>
                  </a:lnTo>
                  <a:lnTo>
                    <a:pt x="38" y="63"/>
                  </a:lnTo>
                  <a:lnTo>
                    <a:pt x="40" y="63"/>
                  </a:lnTo>
                  <a:lnTo>
                    <a:pt x="42" y="65"/>
                  </a:lnTo>
                  <a:lnTo>
                    <a:pt x="44" y="65"/>
                  </a:lnTo>
                  <a:lnTo>
                    <a:pt x="46" y="67"/>
                  </a:lnTo>
                  <a:lnTo>
                    <a:pt x="50" y="67"/>
                  </a:lnTo>
                  <a:lnTo>
                    <a:pt x="52" y="69"/>
                  </a:lnTo>
                  <a:lnTo>
                    <a:pt x="53" y="69"/>
                  </a:lnTo>
                  <a:lnTo>
                    <a:pt x="55" y="69"/>
                  </a:lnTo>
                  <a:lnTo>
                    <a:pt x="59" y="69"/>
                  </a:lnTo>
                  <a:lnTo>
                    <a:pt x="61" y="71"/>
                  </a:lnTo>
                  <a:lnTo>
                    <a:pt x="63" y="71"/>
                  </a:lnTo>
                  <a:lnTo>
                    <a:pt x="65" y="71"/>
                  </a:lnTo>
                  <a:lnTo>
                    <a:pt x="69" y="71"/>
                  </a:lnTo>
                  <a:lnTo>
                    <a:pt x="71" y="71"/>
                  </a:lnTo>
                </a:path>
              </a:pathLst>
            </a:custGeom>
            <a:noFill/>
            <a:ln w="254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19496" name="Freeform 40">
              <a:extLst>
                <a:ext uri="{FF2B5EF4-FFF2-40B4-BE49-F238E27FC236}">
                  <a16:creationId xmlns:a16="http://schemas.microsoft.com/office/drawing/2014/main" id="{C9CE770F-5288-36BF-9C66-FFF1A91DAFD4}"/>
                </a:ext>
              </a:extLst>
            </p:cNvPr>
            <p:cNvSpPr>
              <a:spLocks/>
            </p:cNvSpPr>
            <p:nvPr/>
          </p:nvSpPr>
          <p:spPr bwMode="auto">
            <a:xfrm>
              <a:off x="2445" y="2347"/>
              <a:ext cx="143" cy="72"/>
            </a:xfrm>
            <a:custGeom>
              <a:avLst/>
              <a:gdLst>
                <a:gd name="T0" fmla="*/ 0 w 143"/>
                <a:gd name="T1" fmla="*/ 71 h 72"/>
                <a:gd name="T2" fmla="*/ 0 w 143"/>
                <a:gd name="T3" fmla="*/ 69 h 72"/>
                <a:gd name="T4" fmla="*/ 0 w 143"/>
                <a:gd name="T5" fmla="*/ 67 h 72"/>
                <a:gd name="T6" fmla="*/ 0 w 143"/>
                <a:gd name="T7" fmla="*/ 64 h 72"/>
                <a:gd name="T8" fmla="*/ 0 w 143"/>
                <a:gd name="T9" fmla="*/ 62 h 72"/>
                <a:gd name="T10" fmla="*/ 2 w 143"/>
                <a:gd name="T11" fmla="*/ 60 h 72"/>
                <a:gd name="T12" fmla="*/ 2 w 143"/>
                <a:gd name="T13" fmla="*/ 58 h 72"/>
                <a:gd name="T14" fmla="*/ 2 w 143"/>
                <a:gd name="T15" fmla="*/ 55 h 72"/>
                <a:gd name="T16" fmla="*/ 3 w 143"/>
                <a:gd name="T17" fmla="*/ 53 h 72"/>
                <a:gd name="T18" fmla="*/ 5 w 143"/>
                <a:gd name="T19" fmla="*/ 51 h 72"/>
                <a:gd name="T20" fmla="*/ 7 w 143"/>
                <a:gd name="T21" fmla="*/ 49 h 72"/>
                <a:gd name="T22" fmla="*/ 7 w 143"/>
                <a:gd name="T23" fmla="*/ 47 h 72"/>
                <a:gd name="T24" fmla="*/ 11 w 143"/>
                <a:gd name="T25" fmla="*/ 46 h 72"/>
                <a:gd name="T26" fmla="*/ 11 w 143"/>
                <a:gd name="T27" fmla="*/ 44 h 72"/>
                <a:gd name="T28" fmla="*/ 13 w 143"/>
                <a:gd name="T29" fmla="*/ 42 h 72"/>
                <a:gd name="T30" fmla="*/ 15 w 143"/>
                <a:gd name="T31" fmla="*/ 40 h 72"/>
                <a:gd name="T32" fmla="*/ 17 w 143"/>
                <a:gd name="T33" fmla="*/ 36 h 72"/>
                <a:gd name="T34" fmla="*/ 21 w 143"/>
                <a:gd name="T35" fmla="*/ 34 h 72"/>
                <a:gd name="T36" fmla="*/ 23 w 143"/>
                <a:gd name="T37" fmla="*/ 32 h 72"/>
                <a:gd name="T38" fmla="*/ 25 w 143"/>
                <a:gd name="T39" fmla="*/ 30 h 72"/>
                <a:gd name="T40" fmla="*/ 28 w 143"/>
                <a:gd name="T41" fmla="*/ 28 h 72"/>
                <a:gd name="T42" fmla="*/ 30 w 143"/>
                <a:gd name="T43" fmla="*/ 26 h 72"/>
                <a:gd name="T44" fmla="*/ 34 w 143"/>
                <a:gd name="T45" fmla="*/ 25 h 72"/>
                <a:gd name="T46" fmla="*/ 38 w 143"/>
                <a:gd name="T47" fmla="*/ 23 h 72"/>
                <a:gd name="T48" fmla="*/ 40 w 143"/>
                <a:gd name="T49" fmla="*/ 23 h 72"/>
                <a:gd name="T50" fmla="*/ 44 w 143"/>
                <a:gd name="T51" fmla="*/ 21 h 72"/>
                <a:gd name="T52" fmla="*/ 48 w 143"/>
                <a:gd name="T53" fmla="*/ 19 h 72"/>
                <a:gd name="T54" fmla="*/ 49 w 143"/>
                <a:gd name="T55" fmla="*/ 17 h 72"/>
                <a:gd name="T56" fmla="*/ 53 w 143"/>
                <a:gd name="T57" fmla="*/ 17 h 72"/>
                <a:gd name="T58" fmla="*/ 56 w 143"/>
                <a:gd name="T59" fmla="*/ 15 h 72"/>
                <a:gd name="T60" fmla="*/ 60 w 143"/>
                <a:gd name="T61" fmla="*/ 13 h 72"/>
                <a:gd name="T62" fmla="*/ 64 w 143"/>
                <a:gd name="T63" fmla="*/ 13 h 72"/>
                <a:gd name="T64" fmla="*/ 68 w 143"/>
                <a:gd name="T65" fmla="*/ 11 h 72"/>
                <a:gd name="T66" fmla="*/ 71 w 143"/>
                <a:gd name="T67" fmla="*/ 11 h 72"/>
                <a:gd name="T68" fmla="*/ 75 w 143"/>
                <a:gd name="T69" fmla="*/ 9 h 72"/>
                <a:gd name="T70" fmla="*/ 81 w 143"/>
                <a:gd name="T71" fmla="*/ 7 h 72"/>
                <a:gd name="T72" fmla="*/ 85 w 143"/>
                <a:gd name="T73" fmla="*/ 7 h 72"/>
                <a:gd name="T74" fmla="*/ 89 w 143"/>
                <a:gd name="T75" fmla="*/ 5 h 72"/>
                <a:gd name="T76" fmla="*/ 93 w 143"/>
                <a:gd name="T77" fmla="*/ 5 h 72"/>
                <a:gd name="T78" fmla="*/ 98 w 143"/>
                <a:gd name="T79" fmla="*/ 4 h 72"/>
                <a:gd name="T80" fmla="*/ 102 w 143"/>
                <a:gd name="T81" fmla="*/ 4 h 72"/>
                <a:gd name="T82" fmla="*/ 108 w 143"/>
                <a:gd name="T83" fmla="*/ 4 h 72"/>
                <a:gd name="T84" fmla="*/ 112 w 143"/>
                <a:gd name="T85" fmla="*/ 2 h 72"/>
                <a:gd name="T86" fmla="*/ 117 w 143"/>
                <a:gd name="T87" fmla="*/ 2 h 72"/>
                <a:gd name="T88" fmla="*/ 121 w 143"/>
                <a:gd name="T89" fmla="*/ 2 h 72"/>
                <a:gd name="T90" fmla="*/ 127 w 143"/>
                <a:gd name="T91" fmla="*/ 2 h 72"/>
                <a:gd name="T92" fmla="*/ 131 w 143"/>
                <a:gd name="T93" fmla="*/ 2 h 72"/>
                <a:gd name="T94" fmla="*/ 137 w 143"/>
                <a:gd name="T95" fmla="*/ 0 h 72"/>
                <a:gd name="T96" fmla="*/ 142 w 143"/>
                <a:gd name="T9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3" h="72">
                  <a:moveTo>
                    <a:pt x="0" y="71"/>
                  </a:moveTo>
                  <a:lnTo>
                    <a:pt x="0" y="69"/>
                  </a:lnTo>
                  <a:lnTo>
                    <a:pt x="0" y="67"/>
                  </a:lnTo>
                  <a:lnTo>
                    <a:pt x="0" y="64"/>
                  </a:lnTo>
                  <a:lnTo>
                    <a:pt x="0" y="62"/>
                  </a:lnTo>
                  <a:lnTo>
                    <a:pt x="2" y="60"/>
                  </a:lnTo>
                  <a:lnTo>
                    <a:pt x="2" y="58"/>
                  </a:lnTo>
                  <a:lnTo>
                    <a:pt x="2" y="55"/>
                  </a:lnTo>
                  <a:lnTo>
                    <a:pt x="3" y="53"/>
                  </a:lnTo>
                  <a:lnTo>
                    <a:pt x="5" y="51"/>
                  </a:lnTo>
                  <a:lnTo>
                    <a:pt x="7" y="49"/>
                  </a:lnTo>
                  <a:lnTo>
                    <a:pt x="7" y="47"/>
                  </a:lnTo>
                  <a:lnTo>
                    <a:pt x="11" y="46"/>
                  </a:lnTo>
                  <a:lnTo>
                    <a:pt x="11" y="44"/>
                  </a:lnTo>
                  <a:lnTo>
                    <a:pt x="13" y="42"/>
                  </a:lnTo>
                  <a:lnTo>
                    <a:pt x="15" y="40"/>
                  </a:lnTo>
                  <a:lnTo>
                    <a:pt x="17" y="36"/>
                  </a:lnTo>
                  <a:lnTo>
                    <a:pt x="21" y="34"/>
                  </a:lnTo>
                  <a:lnTo>
                    <a:pt x="23" y="32"/>
                  </a:lnTo>
                  <a:lnTo>
                    <a:pt x="25" y="30"/>
                  </a:lnTo>
                  <a:lnTo>
                    <a:pt x="28" y="28"/>
                  </a:lnTo>
                  <a:lnTo>
                    <a:pt x="30" y="26"/>
                  </a:lnTo>
                  <a:lnTo>
                    <a:pt x="34" y="25"/>
                  </a:lnTo>
                  <a:lnTo>
                    <a:pt x="38" y="23"/>
                  </a:lnTo>
                  <a:lnTo>
                    <a:pt x="40" y="23"/>
                  </a:lnTo>
                  <a:lnTo>
                    <a:pt x="44" y="21"/>
                  </a:lnTo>
                  <a:lnTo>
                    <a:pt x="48" y="19"/>
                  </a:lnTo>
                  <a:lnTo>
                    <a:pt x="49" y="17"/>
                  </a:lnTo>
                  <a:lnTo>
                    <a:pt x="53" y="17"/>
                  </a:lnTo>
                  <a:lnTo>
                    <a:pt x="56" y="15"/>
                  </a:lnTo>
                  <a:lnTo>
                    <a:pt x="60" y="13"/>
                  </a:lnTo>
                  <a:lnTo>
                    <a:pt x="64" y="13"/>
                  </a:lnTo>
                  <a:lnTo>
                    <a:pt x="68" y="11"/>
                  </a:lnTo>
                  <a:lnTo>
                    <a:pt x="71" y="11"/>
                  </a:lnTo>
                  <a:lnTo>
                    <a:pt x="75" y="9"/>
                  </a:lnTo>
                  <a:lnTo>
                    <a:pt x="81" y="7"/>
                  </a:lnTo>
                  <a:lnTo>
                    <a:pt x="85" y="7"/>
                  </a:lnTo>
                  <a:lnTo>
                    <a:pt x="89" y="5"/>
                  </a:lnTo>
                  <a:lnTo>
                    <a:pt x="93" y="5"/>
                  </a:lnTo>
                  <a:lnTo>
                    <a:pt x="98" y="4"/>
                  </a:lnTo>
                  <a:lnTo>
                    <a:pt x="102" y="4"/>
                  </a:lnTo>
                  <a:lnTo>
                    <a:pt x="108" y="4"/>
                  </a:lnTo>
                  <a:lnTo>
                    <a:pt x="112" y="2"/>
                  </a:lnTo>
                  <a:lnTo>
                    <a:pt x="117" y="2"/>
                  </a:lnTo>
                  <a:lnTo>
                    <a:pt x="121" y="2"/>
                  </a:lnTo>
                  <a:lnTo>
                    <a:pt x="127" y="2"/>
                  </a:lnTo>
                  <a:lnTo>
                    <a:pt x="131" y="2"/>
                  </a:lnTo>
                  <a:lnTo>
                    <a:pt x="137" y="0"/>
                  </a:lnTo>
                  <a:lnTo>
                    <a:pt x="142" y="0"/>
                  </a:lnTo>
                </a:path>
              </a:pathLst>
            </a:custGeom>
            <a:noFill/>
            <a:ln w="254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19497" name="Freeform 41">
              <a:extLst>
                <a:ext uri="{FF2B5EF4-FFF2-40B4-BE49-F238E27FC236}">
                  <a16:creationId xmlns:a16="http://schemas.microsoft.com/office/drawing/2014/main" id="{6EF76EA8-A6E9-3B2E-A483-D05520E8B051}"/>
                </a:ext>
              </a:extLst>
            </p:cNvPr>
            <p:cNvSpPr>
              <a:spLocks/>
            </p:cNvSpPr>
            <p:nvPr/>
          </p:nvSpPr>
          <p:spPr bwMode="auto">
            <a:xfrm>
              <a:off x="2301" y="2347"/>
              <a:ext cx="145" cy="72"/>
            </a:xfrm>
            <a:custGeom>
              <a:avLst/>
              <a:gdLst>
                <a:gd name="T0" fmla="*/ 144 w 145"/>
                <a:gd name="T1" fmla="*/ 71 h 72"/>
                <a:gd name="T2" fmla="*/ 144 w 145"/>
                <a:gd name="T3" fmla="*/ 69 h 72"/>
                <a:gd name="T4" fmla="*/ 144 w 145"/>
                <a:gd name="T5" fmla="*/ 67 h 72"/>
                <a:gd name="T6" fmla="*/ 144 w 145"/>
                <a:gd name="T7" fmla="*/ 64 h 72"/>
                <a:gd name="T8" fmla="*/ 142 w 145"/>
                <a:gd name="T9" fmla="*/ 62 h 72"/>
                <a:gd name="T10" fmla="*/ 142 w 145"/>
                <a:gd name="T11" fmla="*/ 60 h 72"/>
                <a:gd name="T12" fmla="*/ 142 w 145"/>
                <a:gd name="T13" fmla="*/ 58 h 72"/>
                <a:gd name="T14" fmla="*/ 140 w 145"/>
                <a:gd name="T15" fmla="*/ 55 h 72"/>
                <a:gd name="T16" fmla="*/ 140 w 145"/>
                <a:gd name="T17" fmla="*/ 53 h 72"/>
                <a:gd name="T18" fmla="*/ 138 w 145"/>
                <a:gd name="T19" fmla="*/ 51 h 72"/>
                <a:gd name="T20" fmla="*/ 136 w 145"/>
                <a:gd name="T21" fmla="*/ 49 h 72"/>
                <a:gd name="T22" fmla="*/ 134 w 145"/>
                <a:gd name="T23" fmla="*/ 47 h 72"/>
                <a:gd name="T24" fmla="*/ 132 w 145"/>
                <a:gd name="T25" fmla="*/ 46 h 72"/>
                <a:gd name="T26" fmla="*/ 130 w 145"/>
                <a:gd name="T27" fmla="*/ 44 h 72"/>
                <a:gd name="T28" fmla="*/ 128 w 145"/>
                <a:gd name="T29" fmla="*/ 42 h 72"/>
                <a:gd name="T30" fmla="*/ 126 w 145"/>
                <a:gd name="T31" fmla="*/ 40 h 72"/>
                <a:gd name="T32" fmla="*/ 124 w 145"/>
                <a:gd name="T33" fmla="*/ 36 h 72"/>
                <a:gd name="T34" fmla="*/ 122 w 145"/>
                <a:gd name="T35" fmla="*/ 34 h 72"/>
                <a:gd name="T36" fmla="*/ 121 w 145"/>
                <a:gd name="T37" fmla="*/ 32 h 72"/>
                <a:gd name="T38" fmla="*/ 117 w 145"/>
                <a:gd name="T39" fmla="*/ 30 h 72"/>
                <a:gd name="T40" fmla="*/ 115 w 145"/>
                <a:gd name="T41" fmla="*/ 28 h 72"/>
                <a:gd name="T42" fmla="*/ 111 w 145"/>
                <a:gd name="T43" fmla="*/ 26 h 72"/>
                <a:gd name="T44" fmla="*/ 107 w 145"/>
                <a:gd name="T45" fmla="*/ 25 h 72"/>
                <a:gd name="T46" fmla="*/ 105 w 145"/>
                <a:gd name="T47" fmla="*/ 23 h 72"/>
                <a:gd name="T48" fmla="*/ 101 w 145"/>
                <a:gd name="T49" fmla="*/ 23 h 72"/>
                <a:gd name="T50" fmla="*/ 98 w 145"/>
                <a:gd name="T51" fmla="*/ 21 h 72"/>
                <a:gd name="T52" fmla="*/ 96 w 145"/>
                <a:gd name="T53" fmla="*/ 19 h 72"/>
                <a:gd name="T54" fmla="*/ 92 w 145"/>
                <a:gd name="T55" fmla="*/ 17 h 72"/>
                <a:gd name="T56" fmla="*/ 88 w 145"/>
                <a:gd name="T57" fmla="*/ 17 h 72"/>
                <a:gd name="T58" fmla="*/ 86 w 145"/>
                <a:gd name="T59" fmla="*/ 15 h 72"/>
                <a:gd name="T60" fmla="*/ 82 w 145"/>
                <a:gd name="T61" fmla="*/ 13 h 72"/>
                <a:gd name="T62" fmla="*/ 78 w 145"/>
                <a:gd name="T63" fmla="*/ 13 h 72"/>
                <a:gd name="T64" fmla="*/ 73 w 145"/>
                <a:gd name="T65" fmla="*/ 11 h 72"/>
                <a:gd name="T66" fmla="*/ 69 w 145"/>
                <a:gd name="T67" fmla="*/ 11 h 72"/>
                <a:gd name="T68" fmla="*/ 65 w 145"/>
                <a:gd name="T69" fmla="*/ 9 h 72"/>
                <a:gd name="T70" fmla="*/ 61 w 145"/>
                <a:gd name="T71" fmla="*/ 7 h 72"/>
                <a:gd name="T72" fmla="*/ 55 w 145"/>
                <a:gd name="T73" fmla="*/ 7 h 72"/>
                <a:gd name="T74" fmla="*/ 52 w 145"/>
                <a:gd name="T75" fmla="*/ 5 h 72"/>
                <a:gd name="T76" fmla="*/ 48 w 145"/>
                <a:gd name="T77" fmla="*/ 5 h 72"/>
                <a:gd name="T78" fmla="*/ 44 w 145"/>
                <a:gd name="T79" fmla="*/ 4 h 72"/>
                <a:gd name="T80" fmla="*/ 38 w 145"/>
                <a:gd name="T81" fmla="*/ 4 h 72"/>
                <a:gd name="T82" fmla="*/ 34 w 145"/>
                <a:gd name="T83" fmla="*/ 4 h 72"/>
                <a:gd name="T84" fmla="*/ 29 w 145"/>
                <a:gd name="T85" fmla="*/ 2 h 72"/>
                <a:gd name="T86" fmla="*/ 25 w 145"/>
                <a:gd name="T87" fmla="*/ 2 h 72"/>
                <a:gd name="T88" fmla="*/ 19 w 145"/>
                <a:gd name="T89" fmla="*/ 2 h 72"/>
                <a:gd name="T90" fmla="*/ 15 w 145"/>
                <a:gd name="T91" fmla="*/ 2 h 72"/>
                <a:gd name="T92" fmla="*/ 9 w 145"/>
                <a:gd name="T93" fmla="*/ 2 h 72"/>
                <a:gd name="T94" fmla="*/ 6 w 145"/>
                <a:gd name="T95" fmla="*/ 0 h 72"/>
                <a:gd name="T96" fmla="*/ 0 w 145"/>
                <a:gd name="T9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5" h="72">
                  <a:moveTo>
                    <a:pt x="144" y="71"/>
                  </a:moveTo>
                  <a:lnTo>
                    <a:pt x="144" y="69"/>
                  </a:lnTo>
                  <a:lnTo>
                    <a:pt x="144" y="67"/>
                  </a:lnTo>
                  <a:lnTo>
                    <a:pt x="144" y="64"/>
                  </a:lnTo>
                  <a:lnTo>
                    <a:pt x="142" y="62"/>
                  </a:lnTo>
                  <a:lnTo>
                    <a:pt x="142" y="60"/>
                  </a:lnTo>
                  <a:lnTo>
                    <a:pt x="142" y="58"/>
                  </a:lnTo>
                  <a:lnTo>
                    <a:pt x="140" y="55"/>
                  </a:lnTo>
                  <a:lnTo>
                    <a:pt x="140" y="53"/>
                  </a:lnTo>
                  <a:lnTo>
                    <a:pt x="138" y="51"/>
                  </a:lnTo>
                  <a:lnTo>
                    <a:pt x="136" y="49"/>
                  </a:lnTo>
                  <a:lnTo>
                    <a:pt x="134" y="47"/>
                  </a:lnTo>
                  <a:lnTo>
                    <a:pt x="132" y="46"/>
                  </a:lnTo>
                  <a:lnTo>
                    <a:pt x="130" y="44"/>
                  </a:lnTo>
                  <a:lnTo>
                    <a:pt x="128" y="42"/>
                  </a:lnTo>
                  <a:lnTo>
                    <a:pt x="126" y="40"/>
                  </a:lnTo>
                  <a:lnTo>
                    <a:pt x="124" y="36"/>
                  </a:lnTo>
                  <a:lnTo>
                    <a:pt x="122" y="34"/>
                  </a:lnTo>
                  <a:lnTo>
                    <a:pt x="121" y="32"/>
                  </a:lnTo>
                  <a:lnTo>
                    <a:pt x="117" y="30"/>
                  </a:lnTo>
                  <a:lnTo>
                    <a:pt x="115" y="28"/>
                  </a:lnTo>
                  <a:lnTo>
                    <a:pt x="111" y="26"/>
                  </a:lnTo>
                  <a:lnTo>
                    <a:pt x="107" y="25"/>
                  </a:lnTo>
                  <a:lnTo>
                    <a:pt x="105" y="23"/>
                  </a:lnTo>
                  <a:lnTo>
                    <a:pt x="101" y="23"/>
                  </a:lnTo>
                  <a:lnTo>
                    <a:pt x="98" y="21"/>
                  </a:lnTo>
                  <a:lnTo>
                    <a:pt x="96" y="19"/>
                  </a:lnTo>
                  <a:lnTo>
                    <a:pt x="92" y="17"/>
                  </a:lnTo>
                  <a:lnTo>
                    <a:pt x="88" y="17"/>
                  </a:lnTo>
                  <a:lnTo>
                    <a:pt x="86" y="15"/>
                  </a:lnTo>
                  <a:lnTo>
                    <a:pt x="82" y="13"/>
                  </a:lnTo>
                  <a:lnTo>
                    <a:pt x="78" y="13"/>
                  </a:lnTo>
                  <a:lnTo>
                    <a:pt x="73" y="11"/>
                  </a:lnTo>
                  <a:lnTo>
                    <a:pt x="69" y="11"/>
                  </a:lnTo>
                  <a:lnTo>
                    <a:pt x="65" y="9"/>
                  </a:lnTo>
                  <a:lnTo>
                    <a:pt x="61" y="7"/>
                  </a:lnTo>
                  <a:lnTo>
                    <a:pt x="55" y="7"/>
                  </a:lnTo>
                  <a:lnTo>
                    <a:pt x="52" y="5"/>
                  </a:lnTo>
                  <a:lnTo>
                    <a:pt x="48" y="5"/>
                  </a:lnTo>
                  <a:lnTo>
                    <a:pt x="44" y="4"/>
                  </a:lnTo>
                  <a:lnTo>
                    <a:pt x="38" y="4"/>
                  </a:lnTo>
                  <a:lnTo>
                    <a:pt x="34" y="4"/>
                  </a:lnTo>
                  <a:lnTo>
                    <a:pt x="29" y="2"/>
                  </a:lnTo>
                  <a:lnTo>
                    <a:pt x="25" y="2"/>
                  </a:lnTo>
                  <a:lnTo>
                    <a:pt x="19" y="2"/>
                  </a:lnTo>
                  <a:lnTo>
                    <a:pt x="15" y="2"/>
                  </a:lnTo>
                  <a:lnTo>
                    <a:pt x="9" y="2"/>
                  </a:lnTo>
                  <a:lnTo>
                    <a:pt x="6" y="0"/>
                  </a:lnTo>
                  <a:lnTo>
                    <a:pt x="0" y="0"/>
                  </a:lnTo>
                </a:path>
              </a:pathLst>
            </a:custGeom>
            <a:noFill/>
            <a:ln w="254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19498" name="Line 42">
              <a:extLst>
                <a:ext uri="{FF2B5EF4-FFF2-40B4-BE49-F238E27FC236}">
                  <a16:creationId xmlns:a16="http://schemas.microsoft.com/office/drawing/2014/main" id="{BED94307-1E74-96EA-5076-9AF76B69F616}"/>
                </a:ext>
              </a:extLst>
            </p:cNvPr>
            <p:cNvSpPr>
              <a:spLocks noChangeShapeType="1"/>
            </p:cNvSpPr>
            <p:nvPr/>
          </p:nvSpPr>
          <p:spPr bwMode="auto">
            <a:xfrm>
              <a:off x="1581" y="2347"/>
              <a:ext cx="72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19499" name="Line 43">
              <a:extLst>
                <a:ext uri="{FF2B5EF4-FFF2-40B4-BE49-F238E27FC236}">
                  <a16:creationId xmlns:a16="http://schemas.microsoft.com/office/drawing/2014/main" id="{3103EBF6-E0A0-A038-0454-8391134B8B19}"/>
                </a:ext>
              </a:extLst>
            </p:cNvPr>
            <p:cNvSpPr>
              <a:spLocks noChangeShapeType="1"/>
            </p:cNvSpPr>
            <p:nvPr/>
          </p:nvSpPr>
          <p:spPr bwMode="auto">
            <a:xfrm>
              <a:off x="2587" y="2347"/>
              <a:ext cx="719"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grpSp>
      <p:sp>
        <p:nvSpPr>
          <p:cNvPr id="19501" name="Freeform 45">
            <a:extLst>
              <a:ext uri="{FF2B5EF4-FFF2-40B4-BE49-F238E27FC236}">
                <a16:creationId xmlns:a16="http://schemas.microsoft.com/office/drawing/2014/main" id="{F269782C-D365-E20F-1B04-3AA5A73D7C55}"/>
              </a:ext>
            </a:extLst>
          </p:cNvPr>
          <p:cNvSpPr>
            <a:spLocks/>
          </p:cNvSpPr>
          <p:nvPr/>
        </p:nvSpPr>
        <p:spPr bwMode="auto">
          <a:xfrm>
            <a:off x="7512051" y="3587750"/>
            <a:ext cx="74613" cy="114300"/>
          </a:xfrm>
          <a:custGeom>
            <a:avLst/>
            <a:gdLst>
              <a:gd name="T0" fmla="*/ 0 w 47"/>
              <a:gd name="T1" fmla="*/ 71 h 72"/>
              <a:gd name="T2" fmla="*/ 0 w 47"/>
              <a:gd name="T3" fmla="*/ 69 h 72"/>
              <a:gd name="T4" fmla="*/ 0 w 47"/>
              <a:gd name="T5" fmla="*/ 67 h 72"/>
              <a:gd name="T6" fmla="*/ 0 w 47"/>
              <a:gd name="T7" fmla="*/ 65 h 72"/>
              <a:gd name="T8" fmla="*/ 0 w 47"/>
              <a:gd name="T9" fmla="*/ 63 h 72"/>
              <a:gd name="T10" fmla="*/ 0 w 47"/>
              <a:gd name="T11" fmla="*/ 59 h 72"/>
              <a:gd name="T12" fmla="*/ 0 w 47"/>
              <a:gd name="T13" fmla="*/ 57 h 72"/>
              <a:gd name="T14" fmla="*/ 0 w 47"/>
              <a:gd name="T15" fmla="*/ 55 h 72"/>
              <a:gd name="T16" fmla="*/ 1 w 47"/>
              <a:gd name="T17" fmla="*/ 54 h 72"/>
              <a:gd name="T18" fmla="*/ 1 w 47"/>
              <a:gd name="T19" fmla="*/ 52 h 72"/>
              <a:gd name="T20" fmla="*/ 1 w 47"/>
              <a:gd name="T21" fmla="*/ 50 h 72"/>
              <a:gd name="T22" fmla="*/ 1 w 47"/>
              <a:gd name="T23" fmla="*/ 46 h 72"/>
              <a:gd name="T24" fmla="*/ 3 w 47"/>
              <a:gd name="T25" fmla="*/ 44 h 72"/>
              <a:gd name="T26" fmla="*/ 3 w 47"/>
              <a:gd name="T27" fmla="*/ 42 h 72"/>
              <a:gd name="T28" fmla="*/ 3 w 47"/>
              <a:gd name="T29" fmla="*/ 40 h 72"/>
              <a:gd name="T30" fmla="*/ 3 w 47"/>
              <a:gd name="T31" fmla="*/ 38 h 72"/>
              <a:gd name="T32" fmla="*/ 5 w 47"/>
              <a:gd name="T33" fmla="*/ 36 h 72"/>
              <a:gd name="T34" fmla="*/ 5 w 47"/>
              <a:gd name="T35" fmla="*/ 34 h 72"/>
              <a:gd name="T36" fmla="*/ 7 w 47"/>
              <a:gd name="T37" fmla="*/ 33 h 72"/>
              <a:gd name="T38" fmla="*/ 7 w 47"/>
              <a:gd name="T39" fmla="*/ 31 h 72"/>
              <a:gd name="T40" fmla="*/ 9 w 47"/>
              <a:gd name="T41" fmla="*/ 29 h 72"/>
              <a:gd name="T42" fmla="*/ 9 w 47"/>
              <a:gd name="T43" fmla="*/ 27 h 72"/>
              <a:gd name="T44" fmla="*/ 11 w 47"/>
              <a:gd name="T45" fmla="*/ 25 h 72"/>
              <a:gd name="T46" fmla="*/ 11 w 47"/>
              <a:gd name="T47" fmla="*/ 23 h 72"/>
              <a:gd name="T48" fmla="*/ 13 w 47"/>
              <a:gd name="T49" fmla="*/ 21 h 72"/>
              <a:gd name="T50" fmla="*/ 13 w 47"/>
              <a:gd name="T51" fmla="*/ 19 h 72"/>
              <a:gd name="T52" fmla="*/ 15 w 47"/>
              <a:gd name="T53" fmla="*/ 19 h 72"/>
              <a:gd name="T54" fmla="*/ 15 w 47"/>
              <a:gd name="T55" fmla="*/ 17 h 72"/>
              <a:gd name="T56" fmla="*/ 17 w 47"/>
              <a:gd name="T57" fmla="*/ 15 h 72"/>
              <a:gd name="T58" fmla="*/ 19 w 47"/>
              <a:gd name="T59" fmla="*/ 13 h 72"/>
              <a:gd name="T60" fmla="*/ 19 w 47"/>
              <a:gd name="T61" fmla="*/ 13 h 72"/>
              <a:gd name="T62" fmla="*/ 21 w 47"/>
              <a:gd name="T63" fmla="*/ 12 h 72"/>
              <a:gd name="T64" fmla="*/ 21 w 47"/>
              <a:gd name="T65" fmla="*/ 10 h 72"/>
              <a:gd name="T66" fmla="*/ 23 w 47"/>
              <a:gd name="T67" fmla="*/ 10 h 72"/>
              <a:gd name="T68" fmla="*/ 25 w 47"/>
              <a:gd name="T69" fmla="*/ 8 h 72"/>
              <a:gd name="T70" fmla="*/ 25 w 47"/>
              <a:gd name="T71" fmla="*/ 8 h 72"/>
              <a:gd name="T72" fmla="*/ 26 w 47"/>
              <a:gd name="T73" fmla="*/ 6 h 72"/>
              <a:gd name="T74" fmla="*/ 28 w 47"/>
              <a:gd name="T75" fmla="*/ 6 h 72"/>
              <a:gd name="T76" fmla="*/ 30 w 47"/>
              <a:gd name="T77" fmla="*/ 4 h 72"/>
              <a:gd name="T78" fmla="*/ 30 w 47"/>
              <a:gd name="T79" fmla="*/ 4 h 72"/>
              <a:gd name="T80" fmla="*/ 32 w 47"/>
              <a:gd name="T81" fmla="*/ 2 h 72"/>
              <a:gd name="T82" fmla="*/ 34 w 47"/>
              <a:gd name="T83" fmla="*/ 2 h 72"/>
              <a:gd name="T84" fmla="*/ 36 w 47"/>
              <a:gd name="T85" fmla="*/ 2 h 72"/>
              <a:gd name="T86" fmla="*/ 38 w 47"/>
              <a:gd name="T87" fmla="*/ 2 h 72"/>
              <a:gd name="T88" fmla="*/ 40 w 47"/>
              <a:gd name="T89" fmla="*/ 0 h 72"/>
              <a:gd name="T90" fmla="*/ 40 w 47"/>
              <a:gd name="T91" fmla="*/ 0 h 72"/>
              <a:gd name="T92" fmla="*/ 42 w 47"/>
              <a:gd name="T93" fmla="*/ 0 h 72"/>
              <a:gd name="T94" fmla="*/ 44 w 47"/>
              <a:gd name="T95" fmla="*/ 0 h 72"/>
              <a:gd name="T96" fmla="*/ 46 w 47"/>
              <a:gd name="T9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7" h="72">
                <a:moveTo>
                  <a:pt x="0" y="71"/>
                </a:moveTo>
                <a:lnTo>
                  <a:pt x="0" y="69"/>
                </a:lnTo>
                <a:lnTo>
                  <a:pt x="0" y="67"/>
                </a:lnTo>
                <a:lnTo>
                  <a:pt x="0" y="65"/>
                </a:lnTo>
                <a:lnTo>
                  <a:pt x="0" y="63"/>
                </a:lnTo>
                <a:lnTo>
                  <a:pt x="0" y="59"/>
                </a:lnTo>
                <a:lnTo>
                  <a:pt x="0" y="57"/>
                </a:lnTo>
                <a:lnTo>
                  <a:pt x="0" y="55"/>
                </a:lnTo>
                <a:lnTo>
                  <a:pt x="1" y="54"/>
                </a:lnTo>
                <a:lnTo>
                  <a:pt x="1" y="52"/>
                </a:lnTo>
                <a:lnTo>
                  <a:pt x="1" y="50"/>
                </a:lnTo>
                <a:lnTo>
                  <a:pt x="1" y="46"/>
                </a:lnTo>
                <a:lnTo>
                  <a:pt x="3" y="44"/>
                </a:lnTo>
                <a:lnTo>
                  <a:pt x="3" y="42"/>
                </a:lnTo>
                <a:lnTo>
                  <a:pt x="3" y="40"/>
                </a:lnTo>
                <a:lnTo>
                  <a:pt x="3" y="38"/>
                </a:lnTo>
                <a:lnTo>
                  <a:pt x="5" y="36"/>
                </a:lnTo>
                <a:lnTo>
                  <a:pt x="5" y="34"/>
                </a:lnTo>
                <a:lnTo>
                  <a:pt x="7" y="33"/>
                </a:lnTo>
                <a:lnTo>
                  <a:pt x="7" y="31"/>
                </a:lnTo>
                <a:lnTo>
                  <a:pt x="9" y="29"/>
                </a:lnTo>
                <a:lnTo>
                  <a:pt x="9" y="27"/>
                </a:lnTo>
                <a:lnTo>
                  <a:pt x="11" y="25"/>
                </a:lnTo>
                <a:lnTo>
                  <a:pt x="11" y="23"/>
                </a:lnTo>
                <a:lnTo>
                  <a:pt x="13" y="21"/>
                </a:lnTo>
                <a:lnTo>
                  <a:pt x="13" y="19"/>
                </a:lnTo>
                <a:lnTo>
                  <a:pt x="15" y="19"/>
                </a:lnTo>
                <a:lnTo>
                  <a:pt x="15" y="17"/>
                </a:lnTo>
                <a:lnTo>
                  <a:pt x="17" y="15"/>
                </a:lnTo>
                <a:lnTo>
                  <a:pt x="19" y="13"/>
                </a:lnTo>
                <a:lnTo>
                  <a:pt x="19" y="13"/>
                </a:lnTo>
                <a:lnTo>
                  <a:pt x="21" y="12"/>
                </a:lnTo>
                <a:lnTo>
                  <a:pt x="21" y="10"/>
                </a:lnTo>
                <a:lnTo>
                  <a:pt x="23" y="10"/>
                </a:lnTo>
                <a:lnTo>
                  <a:pt x="25" y="8"/>
                </a:lnTo>
                <a:lnTo>
                  <a:pt x="25" y="8"/>
                </a:lnTo>
                <a:lnTo>
                  <a:pt x="26" y="6"/>
                </a:lnTo>
                <a:lnTo>
                  <a:pt x="28" y="6"/>
                </a:lnTo>
                <a:lnTo>
                  <a:pt x="30" y="4"/>
                </a:lnTo>
                <a:lnTo>
                  <a:pt x="30" y="4"/>
                </a:lnTo>
                <a:lnTo>
                  <a:pt x="32" y="2"/>
                </a:lnTo>
                <a:lnTo>
                  <a:pt x="34" y="2"/>
                </a:lnTo>
                <a:lnTo>
                  <a:pt x="36" y="2"/>
                </a:lnTo>
                <a:lnTo>
                  <a:pt x="38" y="2"/>
                </a:lnTo>
                <a:lnTo>
                  <a:pt x="40" y="0"/>
                </a:lnTo>
                <a:lnTo>
                  <a:pt x="40" y="0"/>
                </a:lnTo>
                <a:lnTo>
                  <a:pt x="42" y="0"/>
                </a:lnTo>
                <a:lnTo>
                  <a:pt x="44" y="0"/>
                </a:lnTo>
                <a:lnTo>
                  <a:pt x="46" y="0"/>
                </a:lnTo>
              </a:path>
            </a:pathLst>
          </a:custGeom>
          <a:noFill/>
          <a:ln w="254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19502" name="Freeform 46">
            <a:extLst>
              <a:ext uri="{FF2B5EF4-FFF2-40B4-BE49-F238E27FC236}">
                <a16:creationId xmlns:a16="http://schemas.microsoft.com/office/drawing/2014/main" id="{B90A1641-65D5-1A92-F1AC-BCB851B6DA9E}"/>
              </a:ext>
            </a:extLst>
          </p:cNvPr>
          <p:cNvSpPr>
            <a:spLocks/>
          </p:cNvSpPr>
          <p:nvPr/>
        </p:nvSpPr>
        <p:spPr bwMode="auto">
          <a:xfrm>
            <a:off x="7951788" y="3475038"/>
            <a:ext cx="74612" cy="114300"/>
          </a:xfrm>
          <a:custGeom>
            <a:avLst/>
            <a:gdLst>
              <a:gd name="T0" fmla="*/ 46 w 47"/>
              <a:gd name="T1" fmla="*/ 0 h 72"/>
              <a:gd name="T2" fmla="*/ 46 w 47"/>
              <a:gd name="T3" fmla="*/ 3 h 72"/>
              <a:gd name="T4" fmla="*/ 46 w 47"/>
              <a:gd name="T5" fmla="*/ 5 h 72"/>
              <a:gd name="T6" fmla="*/ 46 w 47"/>
              <a:gd name="T7" fmla="*/ 7 h 72"/>
              <a:gd name="T8" fmla="*/ 46 w 47"/>
              <a:gd name="T9" fmla="*/ 9 h 72"/>
              <a:gd name="T10" fmla="*/ 46 w 47"/>
              <a:gd name="T11" fmla="*/ 11 h 72"/>
              <a:gd name="T12" fmla="*/ 44 w 47"/>
              <a:gd name="T13" fmla="*/ 13 h 72"/>
              <a:gd name="T14" fmla="*/ 44 w 47"/>
              <a:gd name="T15" fmla="*/ 17 h 72"/>
              <a:gd name="T16" fmla="*/ 44 w 47"/>
              <a:gd name="T17" fmla="*/ 19 h 72"/>
              <a:gd name="T18" fmla="*/ 44 w 47"/>
              <a:gd name="T19" fmla="*/ 21 h 72"/>
              <a:gd name="T20" fmla="*/ 44 w 47"/>
              <a:gd name="T21" fmla="*/ 22 h 72"/>
              <a:gd name="T22" fmla="*/ 42 w 47"/>
              <a:gd name="T23" fmla="*/ 24 h 72"/>
              <a:gd name="T24" fmla="*/ 42 w 47"/>
              <a:gd name="T25" fmla="*/ 26 h 72"/>
              <a:gd name="T26" fmla="*/ 42 w 47"/>
              <a:gd name="T27" fmla="*/ 30 h 72"/>
              <a:gd name="T28" fmla="*/ 42 w 47"/>
              <a:gd name="T29" fmla="*/ 32 h 72"/>
              <a:gd name="T30" fmla="*/ 40 w 47"/>
              <a:gd name="T31" fmla="*/ 34 h 72"/>
              <a:gd name="T32" fmla="*/ 40 w 47"/>
              <a:gd name="T33" fmla="*/ 36 h 72"/>
              <a:gd name="T34" fmla="*/ 38 w 47"/>
              <a:gd name="T35" fmla="*/ 38 h 72"/>
              <a:gd name="T36" fmla="*/ 38 w 47"/>
              <a:gd name="T37" fmla="*/ 40 h 72"/>
              <a:gd name="T38" fmla="*/ 38 w 47"/>
              <a:gd name="T39" fmla="*/ 42 h 72"/>
              <a:gd name="T40" fmla="*/ 36 w 47"/>
              <a:gd name="T41" fmla="*/ 43 h 72"/>
              <a:gd name="T42" fmla="*/ 34 w 47"/>
              <a:gd name="T43" fmla="*/ 45 h 72"/>
              <a:gd name="T44" fmla="*/ 34 w 47"/>
              <a:gd name="T45" fmla="*/ 46 h 72"/>
              <a:gd name="T46" fmla="*/ 32 w 47"/>
              <a:gd name="T47" fmla="*/ 48 h 72"/>
              <a:gd name="T48" fmla="*/ 32 w 47"/>
              <a:gd name="T49" fmla="*/ 50 h 72"/>
              <a:gd name="T50" fmla="*/ 30 w 47"/>
              <a:gd name="T51" fmla="*/ 50 h 72"/>
              <a:gd name="T52" fmla="*/ 30 w 47"/>
              <a:gd name="T53" fmla="*/ 52 h 72"/>
              <a:gd name="T54" fmla="*/ 28 w 47"/>
              <a:gd name="T55" fmla="*/ 54 h 72"/>
              <a:gd name="T56" fmla="*/ 28 w 47"/>
              <a:gd name="T57" fmla="*/ 54 h 72"/>
              <a:gd name="T58" fmla="*/ 26 w 47"/>
              <a:gd name="T59" fmla="*/ 56 h 72"/>
              <a:gd name="T60" fmla="*/ 25 w 47"/>
              <a:gd name="T61" fmla="*/ 58 h 72"/>
              <a:gd name="T62" fmla="*/ 25 w 47"/>
              <a:gd name="T63" fmla="*/ 60 h 72"/>
              <a:gd name="T64" fmla="*/ 23 w 47"/>
              <a:gd name="T65" fmla="*/ 60 h 72"/>
              <a:gd name="T66" fmla="*/ 21 w 47"/>
              <a:gd name="T67" fmla="*/ 62 h 72"/>
              <a:gd name="T68" fmla="*/ 21 w 47"/>
              <a:gd name="T69" fmla="*/ 62 h 72"/>
              <a:gd name="T70" fmla="*/ 19 w 47"/>
              <a:gd name="T71" fmla="*/ 63 h 72"/>
              <a:gd name="T72" fmla="*/ 17 w 47"/>
              <a:gd name="T73" fmla="*/ 63 h 72"/>
              <a:gd name="T74" fmla="*/ 15 w 47"/>
              <a:gd name="T75" fmla="*/ 65 h 72"/>
              <a:gd name="T76" fmla="*/ 15 w 47"/>
              <a:gd name="T77" fmla="*/ 65 h 72"/>
              <a:gd name="T78" fmla="*/ 13 w 47"/>
              <a:gd name="T79" fmla="*/ 67 h 72"/>
              <a:gd name="T80" fmla="*/ 11 w 47"/>
              <a:gd name="T81" fmla="*/ 67 h 72"/>
              <a:gd name="T82" fmla="*/ 9 w 47"/>
              <a:gd name="T83" fmla="*/ 69 h 72"/>
              <a:gd name="T84" fmla="*/ 9 w 47"/>
              <a:gd name="T85" fmla="*/ 69 h 72"/>
              <a:gd name="T86" fmla="*/ 7 w 47"/>
              <a:gd name="T87" fmla="*/ 69 h 72"/>
              <a:gd name="T88" fmla="*/ 5 w 47"/>
              <a:gd name="T89" fmla="*/ 69 h 72"/>
              <a:gd name="T90" fmla="*/ 3 w 47"/>
              <a:gd name="T91" fmla="*/ 69 h 72"/>
              <a:gd name="T92" fmla="*/ 2 w 47"/>
              <a:gd name="T93" fmla="*/ 71 h 72"/>
              <a:gd name="T94" fmla="*/ 0 w 47"/>
              <a:gd name="T95" fmla="*/ 71 h 72"/>
              <a:gd name="T96" fmla="*/ 0 w 47"/>
              <a:gd name="T97" fmla="*/ 71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7" h="72">
                <a:moveTo>
                  <a:pt x="46" y="0"/>
                </a:moveTo>
                <a:lnTo>
                  <a:pt x="46" y="3"/>
                </a:lnTo>
                <a:lnTo>
                  <a:pt x="46" y="5"/>
                </a:lnTo>
                <a:lnTo>
                  <a:pt x="46" y="7"/>
                </a:lnTo>
                <a:lnTo>
                  <a:pt x="46" y="9"/>
                </a:lnTo>
                <a:lnTo>
                  <a:pt x="46" y="11"/>
                </a:lnTo>
                <a:lnTo>
                  <a:pt x="44" y="13"/>
                </a:lnTo>
                <a:lnTo>
                  <a:pt x="44" y="17"/>
                </a:lnTo>
                <a:lnTo>
                  <a:pt x="44" y="19"/>
                </a:lnTo>
                <a:lnTo>
                  <a:pt x="44" y="21"/>
                </a:lnTo>
                <a:lnTo>
                  <a:pt x="44" y="22"/>
                </a:lnTo>
                <a:lnTo>
                  <a:pt x="42" y="24"/>
                </a:lnTo>
                <a:lnTo>
                  <a:pt x="42" y="26"/>
                </a:lnTo>
                <a:lnTo>
                  <a:pt x="42" y="30"/>
                </a:lnTo>
                <a:lnTo>
                  <a:pt x="42" y="32"/>
                </a:lnTo>
                <a:lnTo>
                  <a:pt x="40" y="34"/>
                </a:lnTo>
                <a:lnTo>
                  <a:pt x="40" y="36"/>
                </a:lnTo>
                <a:lnTo>
                  <a:pt x="38" y="38"/>
                </a:lnTo>
                <a:lnTo>
                  <a:pt x="38" y="40"/>
                </a:lnTo>
                <a:lnTo>
                  <a:pt x="38" y="42"/>
                </a:lnTo>
                <a:lnTo>
                  <a:pt x="36" y="43"/>
                </a:lnTo>
                <a:lnTo>
                  <a:pt x="34" y="45"/>
                </a:lnTo>
                <a:lnTo>
                  <a:pt x="34" y="46"/>
                </a:lnTo>
                <a:lnTo>
                  <a:pt x="32" y="48"/>
                </a:lnTo>
                <a:lnTo>
                  <a:pt x="32" y="50"/>
                </a:lnTo>
                <a:lnTo>
                  <a:pt x="30" y="50"/>
                </a:lnTo>
                <a:lnTo>
                  <a:pt x="30" y="52"/>
                </a:lnTo>
                <a:lnTo>
                  <a:pt x="28" y="54"/>
                </a:lnTo>
                <a:lnTo>
                  <a:pt x="28" y="54"/>
                </a:lnTo>
                <a:lnTo>
                  <a:pt x="26" y="56"/>
                </a:lnTo>
                <a:lnTo>
                  <a:pt x="25" y="58"/>
                </a:lnTo>
                <a:lnTo>
                  <a:pt x="25" y="60"/>
                </a:lnTo>
                <a:lnTo>
                  <a:pt x="23" y="60"/>
                </a:lnTo>
                <a:lnTo>
                  <a:pt x="21" y="62"/>
                </a:lnTo>
                <a:lnTo>
                  <a:pt x="21" y="62"/>
                </a:lnTo>
                <a:lnTo>
                  <a:pt x="19" y="63"/>
                </a:lnTo>
                <a:lnTo>
                  <a:pt x="17" y="63"/>
                </a:lnTo>
                <a:lnTo>
                  <a:pt x="15" y="65"/>
                </a:lnTo>
                <a:lnTo>
                  <a:pt x="15" y="65"/>
                </a:lnTo>
                <a:lnTo>
                  <a:pt x="13" y="67"/>
                </a:lnTo>
                <a:lnTo>
                  <a:pt x="11" y="67"/>
                </a:lnTo>
                <a:lnTo>
                  <a:pt x="9" y="69"/>
                </a:lnTo>
                <a:lnTo>
                  <a:pt x="9" y="69"/>
                </a:lnTo>
                <a:lnTo>
                  <a:pt x="7" y="69"/>
                </a:lnTo>
                <a:lnTo>
                  <a:pt x="5" y="69"/>
                </a:lnTo>
                <a:lnTo>
                  <a:pt x="3" y="69"/>
                </a:lnTo>
                <a:lnTo>
                  <a:pt x="2" y="71"/>
                </a:lnTo>
                <a:lnTo>
                  <a:pt x="0" y="71"/>
                </a:lnTo>
                <a:lnTo>
                  <a:pt x="0" y="71"/>
                </a:lnTo>
              </a:path>
            </a:pathLst>
          </a:custGeom>
          <a:noFill/>
          <a:ln w="254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19503" name="Freeform 47">
            <a:extLst>
              <a:ext uri="{FF2B5EF4-FFF2-40B4-BE49-F238E27FC236}">
                <a16:creationId xmlns:a16="http://schemas.microsoft.com/office/drawing/2014/main" id="{16992B1F-1760-861C-9B78-B6C1137C92D9}"/>
              </a:ext>
            </a:extLst>
          </p:cNvPr>
          <p:cNvSpPr>
            <a:spLocks/>
          </p:cNvSpPr>
          <p:nvPr/>
        </p:nvSpPr>
        <p:spPr bwMode="auto">
          <a:xfrm>
            <a:off x="7439026" y="3587750"/>
            <a:ext cx="74613" cy="114300"/>
          </a:xfrm>
          <a:custGeom>
            <a:avLst/>
            <a:gdLst>
              <a:gd name="T0" fmla="*/ 46 w 47"/>
              <a:gd name="T1" fmla="*/ 71 h 72"/>
              <a:gd name="T2" fmla="*/ 46 w 47"/>
              <a:gd name="T3" fmla="*/ 69 h 72"/>
              <a:gd name="T4" fmla="*/ 46 w 47"/>
              <a:gd name="T5" fmla="*/ 67 h 72"/>
              <a:gd name="T6" fmla="*/ 46 w 47"/>
              <a:gd name="T7" fmla="*/ 65 h 72"/>
              <a:gd name="T8" fmla="*/ 46 w 47"/>
              <a:gd name="T9" fmla="*/ 63 h 72"/>
              <a:gd name="T10" fmla="*/ 46 w 47"/>
              <a:gd name="T11" fmla="*/ 59 h 72"/>
              <a:gd name="T12" fmla="*/ 46 w 47"/>
              <a:gd name="T13" fmla="*/ 57 h 72"/>
              <a:gd name="T14" fmla="*/ 46 w 47"/>
              <a:gd name="T15" fmla="*/ 55 h 72"/>
              <a:gd name="T16" fmla="*/ 44 w 47"/>
              <a:gd name="T17" fmla="*/ 54 h 72"/>
              <a:gd name="T18" fmla="*/ 44 w 47"/>
              <a:gd name="T19" fmla="*/ 52 h 72"/>
              <a:gd name="T20" fmla="*/ 44 w 47"/>
              <a:gd name="T21" fmla="*/ 50 h 72"/>
              <a:gd name="T22" fmla="*/ 44 w 47"/>
              <a:gd name="T23" fmla="*/ 46 h 72"/>
              <a:gd name="T24" fmla="*/ 42 w 47"/>
              <a:gd name="T25" fmla="*/ 44 h 72"/>
              <a:gd name="T26" fmla="*/ 42 w 47"/>
              <a:gd name="T27" fmla="*/ 42 h 72"/>
              <a:gd name="T28" fmla="*/ 42 w 47"/>
              <a:gd name="T29" fmla="*/ 40 h 72"/>
              <a:gd name="T30" fmla="*/ 40 w 47"/>
              <a:gd name="T31" fmla="*/ 38 h 72"/>
              <a:gd name="T32" fmla="*/ 40 w 47"/>
              <a:gd name="T33" fmla="*/ 36 h 72"/>
              <a:gd name="T34" fmla="*/ 40 w 47"/>
              <a:gd name="T35" fmla="*/ 34 h 72"/>
              <a:gd name="T36" fmla="*/ 38 w 47"/>
              <a:gd name="T37" fmla="*/ 33 h 72"/>
              <a:gd name="T38" fmla="*/ 38 w 47"/>
              <a:gd name="T39" fmla="*/ 31 h 72"/>
              <a:gd name="T40" fmla="*/ 36 w 47"/>
              <a:gd name="T41" fmla="*/ 29 h 72"/>
              <a:gd name="T42" fmla="*/ 36 w 47"/>
              <a:gd name="T43" fmla="*/ 27 h 72"/>
              <a:gd name="T44" fmla="*/ 34 w 47"/>
              <a:gd name="T45" fmla="*/ 25 h 72"/>
              <a:gd name="T46" fmla="*/ 32 w 47"/>
              <a:gd name="T47" fmla="*/ 23 h 72"/>
              <a:gd name="T48" fmla="*/ 32 w 47"/>
              <a:gd name="T49" fmla="*/ 21 h 72"/>
              <a:gd name="T50" fmla="*/ 30 w 47"/>
              <a:gd name="T51" fmla="*/ 19 h 72"/>
              <a:gd name="T52" fmla="*/ 30 w 47"/>
              <a:gd name="T53" fmla="*/ 19 h 72"/>
              <a:gd name="T54" fmla="*/ 28 w 47"/>
              <a:gd name="T55" fmla="*/ 17 h 72"/>
              <a:gd name="T56" fmla="*/ 28 w 47"/>
              <a:gd name="T57" fmla="*/ 15 h 72"/>
              <a:gd name="T58" fmla="*/ 26 w 47"/>
              <a:gd name="T59" fmla="*/ 13 h 72"/>
              <a:gd name="T60" fmla="*/ 26 w 47"/>
              <a:gd name="T61" fmla="*/ 13 h 72"/>
              <a:gd name="T62" fmla="*/ 24 w 47"/>
              <a:gd name="T63" fmla="*/ 12 h 72"/>
              <a:gd name="T64" fmla="*/ 23 w 47"/>
              <a:gd name="T65" fmla="*/ 10 h 72"/>
              <a:gd name="T66" fmla="*/ 23 w 47"/>
              <a:gd name="T67" fmla="*/ 10 h 72"/>
              <a:gd name="T68" fmla="*/ 21 w 47"/>
              <a:gd name="T69" fmla="*/ 8 h 72"/>
              <a:gd name="T70" fmla="*/ 19 w 47"/>
              <a:gd name="T71" fmla="*/ 8 h 72"/>
              <a:gd name="T72" fmla="*/ 17 w 47"/>
              <a:gd name="T73" fmla="*/ 6 h 72"/>
              <a:gd name="T74" fmla="*/ 17 w 47"/>
              <a:gd name="T75" fmla="*/ 6 h 72"/>
              <a:gd name="T76" fmla="*/ 15 w 47"/>
              <a:gd name="T77" fmla="*/ 4 h 72"/>
              <a:gd name="T78" fmla="*/ 13 w 47"/>
              <a:gd name="T79" fmla="*/ 4 h 72"/>
              <a:gd name="T80" fmla="*/ 11 w 47"/>
              <a:gd name="T81" fmla="*/ 2 h 72"/>
              <a:gd name="T82" fmla="*/ 11 w 47"/>
              <a:gd name="T83" fmla="*/ 2 h 72"/>
              <a:gd name="T84" fmla="*/ 9 w 47"/>
              <a:gd name="T85" fmla="*/ 2 h 72"/>
              <a:gd name="T86" fmla="*/ 7 w 47"/>
              <a:gd name="T87" fmla="*/ 2 h 72"/>
              <a:gd name="T88" fmla="*/ 5 w 47"/>
              <a:gd name="T89" fmla="*/ 0 h 72"/>
              <a:gd name="T90" fmla="*/ 3 w 47"/>
              <a:gd name="T91" fmla="*/ 0 h 72"/>
              <a:gd name="T92" fmla="*/ 1 w 47"/>
              <a:gd name="T93" fmla="*/ 0 h 72"/>
              <a:gd name="T94" fmla="*/ 1 w 47"/>
              <a:gd name="T95" fmla="*/ 0 h 72"/>
              <a:gd name="T96" fmla="*/ 0 w 47"/>
              <a:gd name="T9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7" h="72">
                <a:moveTo>
                  <a:pt x="46" y="71"/>
                </a:moveTo>
                <a:lnTo>
                  <a:pt x="46" y="69"/>
                </a:lnTo>
                <a:lnTo>
                  <a:pt x="46" y="67"/>
                </a:lnTo>
                <a:lnTo>
                  <a:pt x="46" y="65"/>
                </a:lnTo>
                <a:lnTo>
                  <a:pt x="46" y="63"/>
                </a:lnTo>
                <a:lnTo>
                  <a:pt x="46" y="59"/>
                </a:lnTo>
                <a:lnTo>
                  <a:pt x="46" y="57"/>
                </a:lnTo>
                <a:lnTo>
                  <a:pt x="46" y="55"/>
                </a:lnTo>
                <a:lnTo>
                  <a:pt x="44" y="54"/>
                </a:lnTo>
                <a:lnTo>
                  <a:pt x="44" y="52"/>
                </a:lnTo>
                <a:lnTo>
                  <a:pt x="44" y="50"/>
                </a:lnTo>
                <a:lnTo>
                  <a:pt x="44" y="46"/>
                </a:lnTo>
                <a:lnTo>
                  <a:pt x="42" y="44"/>
                </a:lnTo>
                <a:lnTo>
                  <a:pt x="42" y="42"/>
                </a:lnTo>
                <a:lnTo>
                  <a:pt x="42" y="40"/>
                </a:lnTo>
                <a:lnTo>
                  <a:pt x="40" y="38"/>
                </a:lnTo>
                <a:lnTo>
                  <a:pt x="40" y="36"/>
                </a:lnTo>
                <a:lnTo>
                  <a:pt x="40" y="34"/>
                </a:lnTo>
                <a:lnTo>
                  <a:pt x="38" y="33"/>
                </a:lnTo>
                <a:lnTo>
                  <a:pt x="38" y="31"/>
                </a:lnTo>
                <a:lnTo>
                  <a:pt x="36" y="29"/>
                </a:lnTo>
                <a:lnTo>
                  <a:pt x="36" y="27"/>
                </a:lnTo>
                <a:lnTo>
                  <a:pt x="34" y="25"/>
                </a:lnTo>
                <a:lnTo>
                  <a:pt x="32" y="23"/>
                </a:lnTo>
                <a:lnTo>
                  <a:pt x="32" y="21"/>
                </a:lnTo>
                <a:lnTo>
                  <a:pt x="30" y="19"/>
                </a:lnTo>
                <a:lnTo>
                  <a:pt x="30" y="19"/>
                </a:lnTo>
                <a:lnTo>
                  <a:pt x="28" y="17"/>
                </a:lnTo>
                <a:lnTo>
                  <a:pt x="28" y="15"/>
                </a:lnTo>
                <a:lnTo>
                  <a:pt x="26" y="13"/>
                </a:lnTo>
                <a:lnTo>
                  <a:pt x="26" y="13"/>
                </a:lnTo>
                <a:lnTo>
                  <a:pt x="24" y="12"/>
                </a:lnTo>
                <a:lnTo>
                  <a:pt x="23" y="10"/>
                </a:lnTo>
                <a:lnTo>
                  <a:pt x="23" y="10"/>
                </a:lnTo>
                <a:lnTo>
                  <a:pt x="21" y="8"/>
                </a:lnTo>
                <a:lnTo>
                  <a:pt x="19" y="8"/>
                </a:lnTo>
                <a:lnTo>
                  <a:pt x="17" y="6"/>
                </a:lnTo>
                <a:lnTo>
                  <a:pt x="17" y="6"/>
                </a:lnTo>
                <a:lnTo>
                  <a:pt x="15" y="4"/>
                </a:lnTo>
                <a:lnTo>
                  <a:pt x="13" y="4"/>
                </a:lnTo>
                <a:lnTo>
                  <a:pt x="11" y="2"/>
                </a:lnTo>
                <a:lnTo>
                  <a:pt x="11" y="2"/>
                </a:lnTo>
                <a:lnTo>
                  <a:pt x="9" y="2"/>
                </a:lnTo>
                <a:lnTo>
                  <a:pt x="7" y="2"/>
                </a:lnTo>
                <a:lnTo>
                  <a:pt x="5" y="0"/>
                </a:lnTo>
                <a:lnTo>
                  <a:pt x="3" y="0"/>
                </a:lnTo>
                <a:lnTo>
                  <a:pt x="1" y="0"/>
                </a:lnTo>
                <a:lnTo>
                  <a:pt x="1" y="0"/>
                </a:lnTo>
                <a:lnTo>
                  <a:pt x="0" y="0"/>
                </a:lnTo>
              </a:path>
            </a:pathLst>
          </a:custGeom>
          <a:noFill/>
          <a:ln w="254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19504" name="Freeform 48">
            <a:extLst>
              <a:ext uri="{FF2B5EF4-FFF2-40B4-BE49-F238E27FC236}">
                <a16:creationId xmlns:a16="http://schemas.microsoft.com/office/drawing/2014/main" id="{B710DCA5-B00B-23E2-827A-C40F35FBF4AB}"/>
              </a:ext>
            </a:extLst>
          </p:cNvPr>
          <p:cNvSpPr>
            <a:spLocks/>
          </p:cNvSpPr>
          <p:nvPr/>
        </p:nvSpPr>
        <p:spPr bwMode="auto">
          <a:xfrm>
            <a:off x="6996113" y="3475038"/>
            <a:ext cx="76200" cy="114300"/>
          </a:xfrm>
          <a:custGeom>
            <a:avLst/>
            <a:gdLst>
              <a:gd name="T0" fmla="*/ 0 w 48"/>
              <a:gd name="T1" fmla="*/ 0 h 72"/>
              <a:gd name="T2" fmla="*/ 0 w 48"/>
              <a:gd name="T3" fmla="*/ 3 h 72"/>
              <a:gd name="T4" fmla="*/ 0 w 48"/>
              <a:gd name="T5" fmla="*/ 5 h 72"/>
              <a:gd name="T6" fmla="*/ 0 w 48"/>
              <a:gd name="T7" fmla="*/ 7 h 72"/>
              <a:gd name="T8" fmla="*/ 0 w 48"/>
              <a:gd name="T9" fmla="*/ 9 h 72"/>
              <a:gd name="T10" fmla="*/ 0 w 48"/>
              <a:gd name="T11" fmla="*/ 11 h 72"/>
              <a:gd name="T12" fmla="*/ 0 w 48"/>
              <a:gd name="T13" fmla="*/ 13 h 72"/>
              <a:gd name="T14" fmla="*/ 2 w 48"/>
              <a:gd name="T15" fmla="*/ 17 h 72"/>
              <a:gd name="T16" fmla="*/ 2 w 48"/>
              <a:gd name="T17" fmla="*/ 19 h 72"/>
              <a:gd name="T18" fmla="*/ 2 w 48"/>
              <a:gd name="T19" fmla="*/ 21 h 72"/>
              <a:gd name="T20" fmla="*/ 2 w 48"/>
              <a:gd name="T21" fmla="*/ 22 h 72"/>
              <a:gd name="T22" fmla="*/ 2 w 48"/>
              <a:gd name="T23" fmla="*/ 24 h 72"/>
              <a:gd name="T24" fmla="*/ 4 w 48"/>
              <a:gd name="T25" fmla="*/ 26 h 72"/>
              <a:gd name="T26" fmla="*/ 4 w 48"/>
              <a:gd name="T27" fmla="*/ 30 h 72"/>
              <a:gd name="T28" fmla="*/ 4 w 48"/>
              <a:gd name="T29" fmla="*/ 32 h 72"/>
              <a:gd name="T30" fmla="*/ 6 w 48"/>
              <a:gd name="T31" fmla="*/ 34 h 72"/>
              <a:gd name="T32" fmla="*/ 6 w 48"/>
              <a:gd name="T33" fmla="*/ 36 h 72"/>
              <a:gd name="T34" fmla="*/ 8 w 48"/>
              <a:gd name="T35" fmla="*/ 38 h 72"/>
              <a:gd name="T36" fmla="*/ 8 w 48"/>
              <a:gd name="T37" fmla="*/ 40 h 72"/>
              <a:gd name="T38" fmla="*/ 8 w 48"/>
              <a:gd name="T39" fmla="*/ 42 h 72"/>
              <a:gd name="T40" fmla="*/ 10 w 48"/>
              <a:gd name="T41" fmla="*/ 43 h 72"/>
              <a:gd name="T42" fmla="*/ 10 w 48"/>
              <a:gd name="T43" fmla="*/ 45 h 72"/>
              <a:gd name="T44" fmla="*/ 12 w 48"/>
              <a:gd name="T45" fmla="*/ 46 h 72"/>
              <a:gd name="T46" fmla="*/ 12 w 48"/>
              <a:gd name="T47" fmla="*/ 48 h 72"/>
              <a:gd name="T48" fmla="*/ 14 w 48"/>
              <a:gd name="T49" fmla="*/ 50 h 72"/>
              <a:gd name="T50" fmla="*/ 14 w 48"/>
              <a:gd name="T51" fmla="*/ 50 h 72"/>
              <a:gd name="T52" fmla="*/ 16 w 48"/>
              <a:gd name="T53" fmla="*/ 52 h 72"/>
              <a:gd name="T54" fmla="*/ 18 w 48"/>
              <a:gd name="T55" fmla="*/ 54 h 72"/>
              <a:gd name="T56" fmla="*/ 18 w 48"/>
              <a:gd name="T57" fmla="*/ 54 h 72"/>
              <a:gd name="T58" fmla="*/ 20 w 48"/>
              <a:gd name="T59" fmla="*/ 56 h 72"/>
              <a:gd name="T60" fmla="*/ 20 w 48"/>
              <a:gd name="T61" fmla="*/ 58 h 72"/>
              <a:gd name="T62" fmla="*/ 22 w 48"/>
              <a:gd name="T63" fmla="*/ 60 h 72"/>
              <a:gd name="T64" fmla="*/ 23 w 48"/>
              <a:gd name="T65" fmla="*/ 60 h 72"/>
              <a:gd name="T66" fmla="*/ 23 w 48"/>
              <a:gd name="T67" fmla="*/ 62 h 72"/>
              <a:gd name="T68" fmla="*/ 25 w 48"/>
              <a:gd name="T69" fmla="*/ 62 h 72"/>
              <a:gd name="T70" fmla="*/ 27 w 48"/>
              <a:gd name="T71" fmla="*/ 63 h 72"/>
              <a:gd name="T72" fmla="*/ 29 w 48"/>
              <a:gd name="T73" fmla="*/ 63 h 72"/>
              <a:gd name="T74" fmla="*/ 29 w 48"/>
              <a:gd name="T75" fmla="*/ 65 h 72"/>
              <a:gd name="T76" fmla="*/ 31 w 48"/>
              <a:gd name="T77" fmla="*/ 65 h 72"/>
              <a:gd name="T78" fmla="*/ 33 w 48"/>
              <a:gd name="T79" fmla="*/ 67 h 72"/>
              <a:gd name="T80" fmla="*/ 33 w 48"/>
              <a:gd name="T81" fmla="*/ 67 h 72"/>
              <a:gd name="T82" fmla="*/ 35 w 48"/>
              <a:gd name="T83" fmla="*/ 69 h 72"/>
              <a:gd name="T84" fmla="*/ 37 w 48"/>
              <a:gd name="T85" fmla="*/ 69 h 72"/>
              <a:gd name="T86" fmla="*/ 39 w 48"/>
              <a:gd name="T87" fmla="*/ 69 h 72"/>
              <a:gd name="T88" fmla="*/ 41 w 48"/>
              <a:gd name="T89" fmla="*/ 69 h 72"/>
              <a:gd name="T90" fmla="*/ 43 w 48"/>
              <a:gd name="T91" fmla="*/ 69 h 72"/>
              <a:gd name="T92" fmla="*/ 43 w 48"/>
              <a:gd name="T93" fmla="*/ 71 h 72"/>
              <a:gd name="T94" fmla="*/ 45 w 48"/>
              <a:gd name="T95" fmla="*/ 71 h 72"/>
              <a:gd name="T96" fmla="*/ 47 w 48"/>
              <a:gd name="T97" fmla="*/ 71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8" h="72">
                <a:moveTo>
                  <a:pt x="0" y="0"/>
                </a:moveTo>
                <a:lnTo>
                  <a:pt x="0" y="3"/>
                </a:lnTo>
                <a:lnTo>
                  <a:pt x="0" y="5"/>
                </a:lnTo>
                <a:lnTo>
                  <a:pt x="0" y="7"/>
                </a:lnTo>
                <a:lnTo>
                  <a:pt x="0" y="9"/>
                </a:lnTo>
                <a:lnTo>
                  <a:pt x="0" y="11"/>
                </a:lnTo>
                <a:lnTo>
                  <a:pt x="0" y="13"/>
                </a:lnTo>
                <a:lnTo>
                  <a:pt x="2" y="17"/>
                </a:lnTo>
                <a:lnTo>
                  <a:pt x="2" y="19"/>
                </a:lnTo>
                <a:lnTo>
                  <a:pt x="2" y="21"/>
                </a:lnTo>
                <a:lnTo>
                  <a:pt x="2" y="22"/>
                </a:lnTo>
                <a:lnTo>
                  <a:pt x="2" y="24"/>
                </a:lnTo>
                <a:lnTo>
                  <a:pt x="4" y="26"/>
                </a:lnTo>
                <a:lnTo>
                  <a:pt x="4" y="30"/>
                </a:lnTo>
                <a:lnTo>
                  <a:pt x="4" y="32"/>
                </a:lnTo>
                <a:lnTo>
                  <a:pt x="6" y="34"/>
                </a:lnTo>
                <a:lnTo>
                  <a:pt x="6" y="36"/>
                </a:lnTo>
                <a:lnTo>
                  <a:pt x="8" y="38"/>
                </a:lnTo>
                <a:lnTo>
                  <a:pt x="8" y="40"/>
                </a:lnTo>
                <a:lnTo>
                  <a:pt x="8" y="42"/>
                </a:lnTo>
                <a:lnTo>
                  <a:pt x="10" y="43"/>
                </a:lnTo>
                <a:lnTo>
                  <a:pt x="10" y="45"/>
                </a:lnTo>
                <a:lnTo>
                  <a:pt x="12" y="46"/>
                </a:lnTo>
                <a:lnTo>
                  <a:pt x="12" y="48"/>
                </a:lnTo>
                <a:lnTo>
                  <a:pt x="14" y="50"/>
                </a:lnTo>
                <a:lnTo>
                  <a:pt x="14" y="50"/>
                </a:lnTo>
                <a:lnTo>
                  <a:pt x="16" y="52"/>
                </a:lnTo>
                <a:lnTo>
                  <a:pt x="18" y="54"/>
                </a:lnTo>
                <a:lnTo>
                  <a:pt x="18" y="54"/>
                </a:lnTo>
                <a:lnTo>
                  <a:pt x="20" y="56"/>
                </a:lnTo>
                <a:lnTo>
                  <a:pt x="20" y="58"/>
                </a:lnTo>
                <a:lnTo>
                  <a:pt x="22" y="60"/>
                </a:lnTo>
                <a:lnTo>
                  <a:pt x="23" y="60"/>
                </a:lnTo>
                <a:lnTo>
                  <a:pt x="23" y="62"/>
                </a:lnTo>
                <a:lnTo>
                  <a:pt x="25" y="62"/>
                </a:lnTo>
                <a:lnTo>
                  <a:pt x="27" y="63"/>
                </a:lnTo>
                <a:lnTo>
                  <a:pt x="29" y="63"/>
                </a:lnTo>
                <a:lnTo>
                  <a:pt x="29" y="65"/>
                </a:lnTo>
                <a:lnTo>
                  <a:pt x="31" y="65"/>
                </a:lnTo>
                <a:lnTo>
                  <a:pt x="33" y="67"/>
                </a:lnTo>
                <a:lnTo>
                  <a:pt x="33" y="67"/>
                </a:lnTo>
                <a:lnTo>
                  <a:pt x="35" y="69"/>
                </a:lnTo>
                <a:lnTo>
                  <a:pt x="37" y="69"/>
                </a:lnTo>
                <a:lnTo>
                  <a:pt x="39" y="69"/>
                </a:lnTo>
                <a:lnTo>
                  <a:pt x="41" y="69"/>
                </a:lnTo>
                <a:lnTo>
                  <a:pt x="43" y="69"/>
                </a:lnTo>
                <a:lnTo>
                  <a:pt x="43" y="71"/>
                </a:lnTo>
                <a:lnTo>
                  <a:pt x="45" y="71"/>
                </a:lnTo>
                <a:lnTo>
                  <a:pt x="47" y="71"/>
                </a:lnTo>
              </a:path>
            </a:pathLst>
          </a:custGeom>
          <a:noFill/>
          <a:ln w="254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19505" name="Line 49">
            <a:extLst>
              <a:ext uri="{FF2B5EF4-FFF2-40B4-BE49-F238E27FC236}">
                <a16:creationId xmlns:a16="http://schemas.microsoft.com/office/drawing/2014/main" id="{CC036B6F-F6E0-CD9F-AC38-5C1D2784E7CA}"/>
              </a:ext>
            </a:extLst>
          </p:cNvPr>
          <p:cNvSpPr>
            <a:spLocks noChangeShapeType="1"/>
          </p:cNvSpPr>
          <p:nvPr/>
        </p:nvSpPr>
        <p:spPr bwMode="auto">
          <a:xfrm>
            <a:off x="7070725" y="3587750"/>
            <a:ext cx="36830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19506" name="Line 50">
            <a:extLst>
              <a:ext uri="{FF2B5EF4-FFF2-40B4-BE49-F238E27FC236}">
                <a16:creationId xmlns:a16="http://schemas.microsoft.com/office/drawing/2014/main" id="{C8384C32-014A-571C-BC34-BC9590243A1D}"/>
              </a:ext>
            </a:extLst>
          </p:cNvPr>
          <p:cNvSpPr>
            <a:spLocks noChangeShapeType="1"/>
          </p:cNvSpPr>
          <p:nvPr/>
        </p:nvSpPr>
        <p:spPr bwMode="auto">
          <a:xfrm>
            <a:off x="7585076" y="3587750"/>
            <a:ext cx="366713"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grpSp>
        <p:nvGrpSpPr>
          <p:cNvPr id="19514" name="Group 58">
            <a:extLst>
              <a:ext uri="{FF2B5EF4-FFF2-40B4-BE49-F238E27FC236}">
                <a16:creationId xmlns:a16="http://schemas.microsoft.com/office/drawing/2014/main" id="{44F175D9-2C6E-C6F0-072F-AD26383E1E4B}"/>
              </a:ext>
            </a:extLst>
          </p:cNvPr>
          <p:cNvGrpSpPr>
            <a:grpSpLocks/>
          </p:cNvGrpSpPr>
          <p:nvPr/>
        </p:nvGrpSpPr>
        <p:grpSpPr bwMode="auto">
          <a:xfrm>
            <a:off x="2425701" y="3608388"/>
            <a:ext cx="568325" cy="239712"/>
            <a:chOff x="568" y="2273"/>
            <a:chExt cx="358" cy="151"/>
          </a:xfrm>
        </p:grpSpPr>
        <p:sp>
          <p:nvSpPr>
            <p:cNvPr id="19507" name="Freeform 51">
              <a:extLst>
                <a:ext uri="{FF2B5EF4-FFF2-40B4-BE49-F238E27FC236}">
                  <a16:creationId xmlns:a16="http://schemas.microsoft.com/office/drawing/2014/main" id="{92CBFAC4-0B18-AA2A-B7D2-4A1F710D2C89}"/>
                </a:ext>
              </a:extLst>
            </p:cNvPr>
            <p:cNvSpPr>
              <a:spLocks/>
            </p:cNvSpPr>
            <p:nvPr/>
          </p:nvSpPr>
          <p:spPr bwMode="auto">
            <a:xfrm>
              <a:off x="901" y="2273"/>
              <a:ext cx="25" cy="72"/>
            </a:xfrm>
            <a:custGeom>
              <a:avLst/>
              <a:gdLst>
                <a:gd name="T0" fmla="*/ 24 w 25"/>
                <a:gd name="T1" fmla="*/ 0 h 72"/>
                <a:gd name="T2" fmla="*/ 24 w 25"/>
                <a:gd name="T3" fmla="*/ 2 h 72"/>
                <a:gd name="T4" fmla="*/ 24 w 25"/>
                <a:gd name="T5" fmla="*/ 4 h 72"/>
                <a:gd name="T6" fmla="*/ 24 w 25"/>
                <a:gd name="T7" fmla="*/ 6 h 72"/>
                <a:gd name="T8" fmla="*/ 24 w 25"/>
                <a:gd name="T9" fmla="*/ 9 h 72"/>
                <a:gd name="T10" fmla="*/ 24 w 25"/>
                <a:gd name="T11" fmla="*/ 10 h 72"/>
                <a:gd name="T12" fmla="*/ 24 w 25"/>
                <a:gd name="T13" fmla="*/ 12 h 72"/>
                <a:gd name="T14" fmla="*/ 24 w 25"/>
                <a:gd name="T15" fmla="*/ 14 h 72"/>
                <a:gd name="T16" fmla="*/ 24 w 25"/>
                <a:gd name="T17" fmla="*/ 16 h 72"/>
                <a:gd name="T18" fmla="*/ 24 w 25"/>
                <a:gd name="T19" fmla="*/ 18 h 72"/>
                <a:gd name="T20" fmla="*/ 24 w 25"/>
                <a:gd name="T21" fmla="*/ 22 h 72"/>
                <a:gd name="T22" fmla="*/ 24 w 25"/>
                <a:gd name="T23" fmla="*/ 24 h 72"/>
                <a:gd name="T24" fmla="*/ 22 w 25"/>
                <a:gd name="T25" fmla="*/ 26 h 72"/>
                <a:gd name="T26" fmla="*/ 22 w 25"/>
                <a:gd name="T27" fmla="*/ 27 h 72"/>
                <a:gd name="T28" fmla="*/ 22 w 25"/>
                <a:gd name="T29" fmla="*/ 29 h 72"/>
                <a:gd name="T30" fmla="*/ 22 w 25"/>
                <a:gd name="T31" fmla="*/ 31 h 72"/>
                <a:gd name="T32" fmla="*/ 22 w 25"/>
                <a:gd name="T33" fmla="*/ 35 h 72"/>
                <a:gd name="T34" fmla="*/ 21 w 25"/>
                <a:gd name="T35" fmla="*/ 37 h 72"/>
                <a:gd name="T36" fmla="*/ 21 w 25"/>
                <a:gd name="T37" fmla="*/ 39 h 72"/>
                <a:gd name="T38" fmla="*/ 21 w 25"/>
                <a:gd name="T39" fmla="*/ 41 h 72"/>
                <a:gd name="T40" fmla="*/ 21 w 25"/>
                <a:gd name="T41" fmla="*/ 43 h 72"/>
                <a:gd name="T42" fmla="*/ 19 w 25"/>
                <a:gd name="T43" fmla="*/ 43 h 72"/>
                <a:gd name="T44" fmla="*/ 19 w 25"/>
                <a:gd name="T45" fmla="*/ 45 h 72"/>
                <a:gd name="T46" fmla="*/ 19 w 25"/>
                <a:gd name="T47" fmla="*/ 47 h 72"/>
                <a:gd name="T48" fmla="*/ 17 w 25"/>
                <a:gd name="T49" fmla="*/ 48 h 72"/>
                <a:gd name="T50" fmla="*/ 17 w 25"/>
                <a:gd name="T51" fmla="*/ 50 h 72"/>
                <a:gd name="T52" fmla="*/ 17 w 25"/>
                <a:gd name="T53" fmla="*/ 52 h 72"/>
                <a:gd name="T54" fmla="*/ 17 w 25"/>
                <a:gd name="T55" fmla="*/ 52 h 72"/>
                <a:gd name="T56" fmla="*/ 15 w 25"/>
                <a:gd name="T57" fmla="*/ 54 h 72"/>
                <a:gd name="T58" fmla="*/ 15 w 25"/>
                <a:gd name="T59" fmla="*/ 56 h 72"/>
                <a:gd name="T60" fmla="*/ 14 w 25"/>
                <a:gd name="T61" fmla="*/ 58 h 72"/>
                <a:gd name="T62" fmla="*/ 14 w 25"/>
                <a:gd name="T63" fmla="*/ 58 h 72"/>
                <a:gd name="T64" fmla="*/ 14 w 25"/>
                <a:gd name="T65" fmla="*/ 60 h 72"/>
                <a:gd name="T66" fmla="*/ 12 w 25"/>
                <a:gd name="T67" fmla="*/ 60 h 72"/>
                <a:gd name="T68" fmla="*/ 12 w 25"/>
                <a:gd name="T69" fmla="*/ 62 h 72"/>
                <a:gd name="T70" fmla="*/ 10 w 25"/>
                <a:gd name="T71" fmla="*/ 64 h 72"/>
                <a:gd name="T72" fmla="*/ 10 w 25"/>
                <a:gd name="T73" fmla="*/ 64 h 72"/>
                <a:gd name="T74" fmla="*/ 10 w 25"/>
                <a:gd name="T75" fmla="*/ 66 h 72"/>
                <a:gd name="T76" fmla="*/ 8 w 25"/>
                <a:gd name="T77" fmla="*/ 66 h 72"/>
                <a:gd name="T78" fmla="*/ 8 w 25"/>
                <a:gd name="T79" fmla="*/ 66 h 72"/>
                <a:gd name="T80" fmla="*/ 6 w 25"/>
                <a:gd name="T81" fmla="*/ 68 h 72"/>
                <a:gd name="T82" fmla="*/ 6 w 25"/>
                <a:gd name="T83" fmla="*/ 68 h 72"/>
                <a:gd name="T84" fmla="*/ 6 w 25"/>
                <a:gd name="T85" fmla="*/ 69 h 72"/>
                <a:gd name="T86" fmla="*/ 4 w 25"/>
                <a:gd name="T87" fmla="*/ 69 h 72"/>
                <a:gd name="T88" fmla="*/ 4 w 25"/>
                <a:gd name="T89" fmla="*/ 69 h 72"/>
                <a:gd name="T90" fmla="*/ 2 w 25"/>
                <a:gd name="T91" fmla="*/ 69 h 72"/>
                <a:gd name="T92" fmla="*/ 2 w 25"/>
                <a:gd name="T93" fmla="*/ 69 h 72"/>
                <a:gd name="T94" fmla="*/ 0 w 25"/>
                <a:gd name="T95" fmla="*/ 71 h 72"/>
                <a:gd name="T96" fmla="*/ 0 w 25"/>
                <a:gd name="T97" fmla="*/ 71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 h="72">
                  <a:moveTo>
                    <a:pt x="24" y="0"/>
                  </a:moveTo>
                  <a:lnTo>
                    <a:pt x="24" y="2"/>
                  </a:lnTo>
                  <a:lnTo>
                    <a:pt x="24" y="4"/>
                  </a:lnTo>
                  <a:lnTo>
                    <a:pt x="24" y="6"/>
                  </a:lnTo>
                  <a:lnTo>
                    <a:pt x="24" y="9"/>
                  </a:lnTo>
                  <a:lnTo>
                    <a:pt x="24" y="10"/>
                  </a:lnTo>
                  <a:lnTo>
                    <a:pt x="24" y="12"/>
                  </a:lnTo>
                  <a:lnTo>
                    <a:pt x="24" y="14"/>
                  </a:lnTo>
                  <a:lnTo>
                    <a:pt x="24" y="16"/>
                  </a:lnTo>
                  <a:lnTo>
                    <a:pt x="24" y="18"/>
                  </a:lnTo>
                  <a:lnTo>
                    <a:pt x="24" y="22"/>
                  </a:lnTo>
                  <a:lnTo>
                    <a:pt x="24" y="24"/>
                  </a:lnTo>
                  <a:lnTo>
                    <a:pt x="22" y="26"/>
                  </a:lnTo>
                  <a:lnTo>
                    <a:pt x="22" y="27"/>
                  </a:lnTo>
                  <a:lnTo>
                    <a:pt x="22" y="29"/>
                  </a:lnTo>
                  <a:lnTo>
                    <a:pt x="22" y="31"/>
                  </a:lnTo>
                  <a:lnTo>
                    <a:pt x="22" y="35"/>
                  </a:lnTo>
                  <a:lnTo>
                    <a:pt x="21" y="37"/>
                  </a:lnTo>
                  <a:lnTo>
                    <a:pt x="21" y="39"/>
                  </a:lnTo>
                  <a:lnTo>
                    <a:pt x="21" y="41"/>
                  </a:lnTo>
                  <a:lnTo>
                    <a:pt x="21" y="43"/>
                  </a:lnTo>
                  <a:lnTo>
                    <a:pt x="19" y="43"/>
                  </a:lnTo>
                  <a:lnTo>
                    <a:pt x="19" y="45"/>
                  </a:lnTo>
                  <a:lnTo>
                    <a:pt x="19" y="47"/>
                  </a:lnTo>
                  <a:lnTo>
                    <a:pt x="17" y="48"/>
                  </a:lnTo>
                  <a:lnTo>
                    <a:pt x="17" y="50"/>
                  </a:lnTo>
                  <a:lnTo>
                    <a:pt x="17" y="52"/>
                  </a:lnTo>
                  <a:lnTo>
                    <a:pt x="17" y="52"/>
                  </a:lnTo>
                  <a:lnTo>
                    <a:pt x="15" y="54"/>
                  </a:lnTo>
                  <a:lnTo>
                    <a:pt x="15" y="56"/>
                  </a:lnTo>
                  <a:lnTo>
                    <a:pt x="14" y="58"/>
                  </a:lnTo>
                  <a:lnTo>
                    <a:pt x="14" y="58"/>
                  </a:lnTo>
                  <a:lnTo>
                    <a:pt x="14" y="60"/>
                  </a:lnTo>
                  <a:lnTo>
                    <a:pt x="12" y="60"/>
                  </a:lnTo>
                  <a:lnTo>
                    <a:pt x="12" y="62"/>
                  </a:lnTo>
                  <a:lnTo>
                    <a:pt x="10" y="64"/>
                  </a:lnTo>
                  <a:lnTo>
                    <a:pt x="10" y="64"/>
                  </a:lnTo>
                  <a:lnTo>
                    <a:pt x="10" y="66"/>
                  </a:lnTo>
                  <a:lnTo>
                    <a:pt x="8" y="66"/>
                  </a:lnTo>
                  <a:lnTo>
                    <a:pt x="8" y="66"/>
                  </a:lnTo>
                  <a:lnTo>
                    <a:pt x="6" y="68"/>
                  </a:lnTo>
                  <a:lnTo>
                    <a:pt x="6" y="68"/>
                  </a:lnTo>
                  <a:lnTo>
                    <a:pt x="6" y="69"/>
                  </a:lnTo>
                  <a:lnTo>
                    <a:pt x="4" y="69"/>
                  </a:lnTo>
                  <a:lnTo>
                    <a:pt x="4" y="69"/>
                  </a:lnTo>
                  <a:lnTo>
                    <a:pt x="2" y="69"/>
                  </a:lnTo>
                  <a:lnTo>
                    <a:pt x="2" y="69"/>
                  </a:lnTo>
                  <a:lnTo>
                    <a:pt x="0" y="71"/>
                  </a:lnTo>
                  <a:lnTo>
                    <a:pt x="0" y="71"/>
                  </a:lnTo>
                </a:path>
              </a:pathLst>
            </a:custGeom>
            <a:noFill/>
            <a:ln w="254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19508" name="Freeform 52">
              <a:extLst>
                <a:ext uri="{FF2B5EF4-FFF2-40B4-BE49-F238E27FC236}">
                  <a16:creationId xmlns:a16="http://schemas.microsoft.com/office/drawing/2014/main" id="{F0A50ABA-9330-CA31-D579-4AC0E888515D}"/>
                </a:ext>
              </a:extLst>
            </p:cNvPr>
            <p:cNvSpPr>
              <a:spLocks/>
            </p:cNvSpPr>
            <p:nvPr/>
          </p:nvSpPr>
          <p:spPr bwMode="auto">
            <a:xfrm>
              <a:off x="568" y="2273"/>
              <a:ext cx="26" cy="72"/>
            </a:xfrm>
            <a:custGeom>
              <a:avLst/>
              <a:gdLst>
                <a:gd name="T0" fmla="*/ 0 w 26"/>
                <a:gd name="T1" fmla="*/ 0 h 72"/>
                <a:gd name="T2" fmla="*/ 0 w 26"/>
                <a:gd name="T3" fmla="*/ 2 h 72"/>
                <a:gd name="T4" fmla="*/ 0 w 26"/>
                <a:gd name="T5" fmla="*/ 4 h 72"/>
                <a:gd name="T6" fmla="*/ 0 w 26"/>
                <a:gd name="T7" fmla="*/ 6 h 72"/>
                <a:gd name="T8" fmla="*/ 0 w 26"/>
                <a:gd name="T9" fmla="*/ 9 h 72"/>
                <a:gd name="T10" fmla="*/ 0 w 26"/>
                <a:gd name="T11" fmla="*/ 10 h 72"/>
                <a:gd name="T12" fmla="*/ 0 w 26"/>
                <a:gd name="T13" fmla="*/ 12 h 72"/>
                <a:gd name="T14" fmla="*/ 0 w 26"/>
                <a:gd name="T15" fmla="*/ 14 h 72"/>
                <a:gd name="T16" fmla="*/ 0 w 26"/>
                <a:gd name="T17" fmla="*/ 16 h 72"/>
                <a:gd name="T18" fmla="*/ 0 w 26"/>
                <a:gd name="T19" fmla="*/ 18 h 72"/>
                <a:gd name="T20" fmla="*/ 0 w 26"/>
                <a:gd name="T21" fmla="*/ 22 h 72"/>
                <a:gd name="T22" fmla="*/ 0 w 26"/>
                <a:gd name="T23" fmla="*/ 24 h 72"/>
                <a:gd name="T24" fmla="*/ 2 w 26"/>
                <a:gd name="T25" fmla="*/ 26 h 72"/>
                <a:gd name="T26" fmla="*/ 2 w 26"/>
                <a:gd name="T27" fmla="*/ 27 h 72"/>
                <a:gd name="T28" fmla="*/ 2 w 26"/>
                <a:gd name="T29" fmla="*/ 29 h 72"/>
                <a:gd name="T30" fmla="*/ 2 w 26"/>
                <a:gd name="T31" fmla="*/ 31 h 72"/>
                <a:gd name="T32" fmla="*/ 2 w 26"/>
                <a:gd name="T33" fmla="*/ 35 h 72"/>
                <a:gd name="T34" fmla="*/ 2 w 26"/>
                <a:gd name="T35" fmla="*/ 37 h 72"/>
                <a:gd name="T36" fmla="*/ 4 w 26"/>
                <a:gd name="T37" fmla="*/ 39 h 72"/>
                <a:gd name="T38" fmla="*/ 4 w 26"/>
                <a:gd name="T39" fmla="*/ 41 h 72"/>
                <a:gd name="T40" fmla="*/ 4 w 26"/>
                <a:gd name="T41" fmla="*/ 43 h 72"/>
                <a:gd name="T42" fmla="*/ 4 w 26"/>
                <a:gd name="T43" fmla="*/ 43 h 72"/>
                <a:gd name="T44" fmla="*/ 6 w 26"/>
                <a:gd name="T45" fmla="*/ 45 h 72"/>
                <a:gd name="T46" fmla="*/ 6 w 26"/>
                <a:gd name="T47" fmla="*/ 47 h 72"/>
                <a:gd name="T48" fmla="*/ 6 w 26"/>
                <a:gd name="T49" fmla="*/ 48 h 72"/>
                <a:gd name="T50" fmla="*/ 7 w 26"/>
                <a:gd name="T51" fmla="*/ 50 h 72"/>
                <a:gd name="T52" fmla="*/ 7 w 26"/>
                <a:gd name="T53" fmla="*/ 52 h 72"/>
                <a:gd name="T54" fmla="*/ 7 w 26"/>
                <a:gd name="T55" fmla="*/ 52 h 72"/>
                <a:gd name="T56" fmla="*/ 7 w 26"/>
                <a:gd name="T57" fmla="*/ 54 h 72"/>
                <a:gd name="T58" fmla="*/ 9 w 26"/>
                <a:gd name="T59" fmla="*/ 56 h 72"/>
                <a:gd name="T60" fmla="*/ 9 w 26"/>
                <a:gd name="T61" fmla="*/ 58 h 72"/>
                <a:gd name="T62" fmla="*/ 11 w 26"/>
                <a:gd name="T63" fmla="*/ 58 h 72"/>
                <a:gd name="T64" fmla="*/ 11 w 26"/>
                <a:gd name="T65" fmla="*/ 60 h 72"/>
                <a:gd name="T66" fmla="*/ 11 w 26"/>
                <a:gd name="T67" fmla="*/ 60 h 72"/>
                <a:gd name="T68" fmla="*/ 13 w 26"/>
                <a:gd name="T69" fmla="*/ 62 h 72"/>
                <a:gd name="T70" fmla="*/ 13 w 26"/>
                <a:gd name="T71" fmla="*/ 64 h 72"/>
                <a:gd name="T72" fmla="*/ 15 w 26"/>
                <a:gd name="T73" fmla="*/ 64 h 72"/>
                <a:gd name="T74" fmla="*/ 15 w 26"/>
                <a:gd name="T75" fmla="*/ 66 h 72"/>
                <a:gd name="T76" fmla="*/ 15 w 26"/>
                <a:gd name="T77" fmla="*/ 66 h 72"/>
                <a:gd name="T78" fmla="*/ 17 w 26"/>
                <a:gd name="T79" fmla="*/ 66 h 72"/>
                <a:gd name="T80" fmla="*/ 17 w 26"/>
                <a:gd name="T81" fmla="*/ 68 h 72"/>
                <a:gd name="T82" fmla="*/ 19 w 26"/>
                <a:gd name="T83" fmla="*/ 68 h 72"/>
                <a:gd name="T84" fmla="*/ 19 w 26"/>
                <a:gd name="T85" fmla="*/ 69 h 72"/>
                <a:gd name="T86" fmla="*/ 21 w 26"/>
                <a:gd name="T87" fmla="*/ 69 h 72"/>
                <a:gd name="T88" fmla="*/ 21 w 26"/>
                <a:gd name="T89" fmla="*/ 69 h 72"/>
                <a:gd name="T90" fmla="*/ 21 w 26"/>
                <a:gd name="T91" fmla="*/ 69 h 72"/>
                <a:gd name="T92" fmla="*/ 23 w 26"/>
                <a:gd name="T93" fmla="*/ 69 h 72"/>
                <a:gd name="T94" fmla="*/ 23 w 26"/>
                <a:gd name="T95" fmla="*/ 71 h 72"/>
                <a:gd name="T96" fmla="*/ 25 w 26"/>
                <a:gd name="T97" fmla="*/ 71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6" h="72">
                  <a:moveTo>
                    <a:pt x="0" y="0"/>
                  </a:moveTo>
                  <a:lnTo>
                    <a:pt x="0" y="2"/>
                  </a:lnTo>
                  <a:lnTo>
                    <a:pt x="0" y="4"/>
                  </a:lnTo>
                  <a:lnTo>
                    <a:pt x="0" y="6"/>
                  </a:lnTo>
                  <a:lnTo>
                    <a:pt x="0" y="9"/>
                  </a:lnTo>
                  <a:lnTo>
                    <a:pt x="0" y="10"/>
                  </a:lnTo>
                  <a:lnTo>
                    <a:pt x="0" y="12"/>
                  </a:lnTo>
                  <a:lnTo>
                    <a:pt x="0" y="14"/>
                  </a:lnTo>
                  <a:lnTo>
                    <a:pt x="0" y="16"/>
                  </a:lnTo>
                  <a:lnTo>
                    <a:pt x="0" y="18"/>
                  </a:lnTo>
                  <a:lnTo>
                    <a:pt x="0" y="22"/>
                  </a:lnTo>
                  <a:lnTo>
                    <a:pt x="0" y="24"/>
                  </a:lnTo>
                  <a:lnTo>
                    <a:pt x="2" y="26"/>
                  </a:lnTo>
                  <a:lnTo>
                    <a:pt x="2" y="27"/>
                  </a:lnTo>
                  <a:lnTo>
                    <a:pt x="2" y="29"/>
                  </a:lnTo>
                  <a:lnTo>
                    <a:pt x="2" y="31"/>
                  </a:lnTo>
                  <a:lnTo>
                    <a:pt x="2" y="35"/>
                  </a:lnTo>
                  <a:lnTo>
                    <a:pt x="2" y="37"/>
                  </a:lnTo>
                  <a:lnTo>
                    <a:pt x="4" y="39"/>
                  </a:lnTo>
                  <a:lnTo>
                    <a:pt x="4" y="41"/>
                  </a:lnTo>
                  <a:lnTo>
                    <a:pt x="4" y="43"/>
                  </a:lnTo>
                  <a:lnTo>
                    <a:pt x="4" y="43"/>
                  </a:lnTo>
                  <a:lnTo>
                    <a:pt x="6" y="45"/>
                  </a:lnTo>
                  <a:lnTo>
                    <a:pt x="6" y="47"/>
                  </a:lnTo>
                  <a:lnTo>
                    <a:pt x="6" y="48"/>
                  </a:lnTo>
                  <a:lnTo>
                    <a:pt x="7" y="50"/>
                  </a:lnTo>
                  <a:lnTo>
                    <a:pt x="7" y="52"/>
                  </a:lnTo>
                  <a:lnTo>
                    <a:pt x="7" y="52"/>
                  </a:lnTo>
                  <a:lnTo>
                    <a:pt x="7" y="54"/>
                  </a:lnTo>
                  <a:lnTo>
                    <a:pt x="9" y="56"/>
                  </a:lnTo>
                  <a:lnTo>
                    <a:pt x="9" y="58"/>
                  </a:lnTo>
                  <a:lnTo>
                    <a:pt x="11" y="58"/>
                  </a:lnTo>
                  <a:lnTo>
                    <a:pt x="11" y="60"/>
                  </a:lnTo>
                  <a:lnTo>
                    <a:pt x="11" y="60"/>
                  </a:lnTo>
                  <a:lnTo>
                    <a:pt x="13" y="62"/>
                  </a:lnTo>
                  <a:lnTo>
                    <a:pt x="13" y="64"/>
                  </a:lnTo>
                  <a:lnTo>
                    <a:pt x="15" y="64"/>
                  </a:lnTo>
                  <a:lnTo>
                    <a:pt x="15" y="66"/>
                  </a:lnTo>
                  <a:lnTo>
                    <a:pt x="15" y="66"/>
                  </a:lnTo>
                  <a:lnTo>
                    <a:pt x="17" y="66"/>
                  </a:lnTo>
                  <a:lnTo>
                    <a:pt x="17" y="68"/>
                  </a:lnTo>
                  <a:lnTo>
                    <a:pt x="19" y="68"/>
                  </a:lnTo>
                  <a:lnTo>
                    <a:pt x="19" y="69"/>
                  </a:lnTo>
                  <a:lnTo>
                    <a:pt x="21" y="69"/>
                  </a:lnTo>
                  <a:lnTo>
                    <a:pt x="21" y="69"/>
                  </a:lnTo>
                  <a:lnTo>
                    <a:pt x="21" y="69"/>
                  </a:lnTo>
                  <a:lnTo>
                    <a:pt x="23" y="69"/>
                  </a:lnTo>
                  <a:lnTo>
                    <a:pt x="23" y="71"/>
                  </a:lnTo>
                  <a:lnTo>
                    <a:pt x="25" y="71"/>
                  </a:lnTo>
                </a:path>
              </a:pathLst>
            </a:custGeom>
            <a:noFill/>
            <a:ln w="254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grpSp>
          <p:nvGrpSpPr>
            <p:cNvPr id="19513" name="Group 57">
              <a:extLst>
                <a:ext uri="{FF2B5EF4-FFF2-40B4-BE49-F238E27FC236}">
                  <a16:creationId xmlns:a16="http://schemas.microsoft.com/office/drawing/2014/main" id="{43D3397F-BAEE-03F5-CCDF-012DE9122FBF}"/>
                </a:ext>
              </a:extLst>
            </p:cNvPr>
            <p:cNvGrpSpPr>
              <a:grpSpLocks/>
            </p:cNvGrpSpPr>
            <p:nvPr/>
          </p:nvGrpSpPr>
          <p:grpSpPr bwMode="auto">
            <a:xfrm>
              <a:off x="601" y="2352"/>
              <a:ext cx="308" cy="72"/>
              <a:chOff x="601" y="2352"/>
              <a:chExt cx="308" cy="72"/>
            </a:xfrm>
          </p:grpSpPr>
          <p:sp>
            <p:nvSpPr>
              <p:cNvPr id="19509" name="Freeform 53">
                <a:extLst>
                  <a:ext uri="{FF2B5EF4-FFF2-40B4-BE49-F238E27FC236}">
                    <a16:creationId xmlns:a16="http://schemas.microsoft.com/office/drawing/2014/main" id="{883A1B55-CC1E-2B81-6E5F-32D471319BD7}"/>
                  </a:ext>
                </a:extLst>
              </p:cNvPr>
              <p:cNvSpPr>
                <a:spLocks/>
              </p:cNvSpPr>
              <p:nvPr/>
            </p:nvSpPr>
            <p:spPr bwMode="auto">
              <a:xfrm>
                <a:off x="754" y="2352"/>
                <a:ext cx="28" cy="72"/>
              </a:xfrm>
              <a:custGeom>
                <a:avLst/>
                <a:gdLst>
                  <a:gd name="T0" fmla="*/ 0 w 28"/>
                  <a:gd name="T1" fmla="*/ 71 h 72"/>
                  <a:gd name="T2" fmla="*/ 0 w 28"/>
                  <a:gd name="T3" fmla="*/ 69 h 72"/>
                  <a:gd name="T4" fmla="*/ 0 w 28"/>
                  <a:gd name="T5" fmla="*/ 67 h 72"/>
                  <a:gd name="T6" fmla="*/ 0 w 28"/>
                  <a:gd name="T7" fmla="*/ 65 h 72"/>
                  <a:gd name="T8" fmla="*/ 0 w 28"/>
                  <a:gd name="T9" fmla="*/ 61 h 72"/>
                  <a:gd name="T10" fmla="*/ 0 w 28"/>
                  <a:gd name="T11" fmla="*/ 60 h 72"/>
                  <a:gd name="T12" fmla="*/ 0 w 28"/>
                  <a:gd name="T13" fmla="*/ 58 h 72"/>
                  <a:gd name="T14" fmla="*/ 0 w 28"/>
                  <a:gd name="T15" fmla="*/ 56 h 72"/>
                  <a:gd name="T16" fmla="*/ 0 w 28"/>
                  <a:gd name="T17" fmla="*/ 54 h 72"/>
                  <a:gd name="T18" fmla="*/ 2 w 28"/>
                  <a:gd name="T19" fmla="*/ 52 h 72"/>
                  <a:gd name="T20" fmla="*/ 2 w 28"/>
                  <a:gd name="T21" fmla="*/ 48 h 72"/>
                  <a:gd name="T22" fmla="*/ 2 w 28"/>
                  <a:gd name="T23" fmla="*/ 46 h 72"/>
                  <a:gd name="T24" fmla="*/ 2 w 28"/>
                  <a:gd name="T25" fmla="*/ 44 h 72"/>
                  <a:gd name="T26" fmla="*/ 2 w 28"/>
                  <a:gd name="T27" fmla="*/ 42 h 72"/>
                  <a:gd name="T28" fmla="*/ 2 w 28"/>
                  <a:gd name="T29" fmla="*/ 40 h 72"/>
                  <a:gd name="T30" fmla="*/ 4 w 28"/>
                  <a:gd name="T31" fmla="*/ 39 h 72"/>
                  <a:gd name="T32" fmla="*/ 4 w 28"/>
                  <a:gd name="T33" fmla="*/ 37 h 72"/>
                  <a:gd name="T34" fmla="*/ 4 w 28"/>
                  <a:gd name="T35" fmla="*/ 33 h 72"/>
                  <a:gd name="T36" fmla="*/ 4 w 28"/>
                  <a:gd name="T37" fmla="*/ 31 h 72"/>
                  <a:gd name="T38" fmla="*/ 6 w 28"/>
                  <a:gd name="T39" fmla="*/ 29 h 72"/>
                  <a:gd name="T40" fmla="*/ 6 w 28"/>
                  <a:gd name="T41" fmla="*/ 29 h 72"/>
                  <a:gd name="T42" fmla="*/ 6 w 28"/>
                  <a:gd name="T43" fmla="*/ 27 h 72"/>
                  <a:gd name="T44" fmla="*/ 6 w 28"/>
                  <a:gd name="T45" fmla="*/ 25 h 72"/>
                  <a:gd name="T46" fmla="*/ 8 w 28"/>
                  <a:gd name="T47" fmla="*/ 23 h 72"/>
                  <a:gd name="T48" fmla="*/ 8 w 28"/>
                  <a:gd name="T49" fmla="*/ 21 h 72"/>
                  <a:gd name="T50" fmla="*/ 8 w 28"/>
                  <a:gd name="T51" fmla="*/ 19 h 72"/>
                  <a:gd name="T52" fmla="*/ 10 w 28"/>
                  <a:gd name="T53" fmla="*/ 18 h 72"/>
                  <a:gd name="T54" fmla="*/ 10 w 28"/>
                  <a:gd name="T55" fmla="*/ 18 h 72"/>
                  <a:gd name="T56" fmla="*/ 10 w 28"/>
                  <a:gd name="T57" fmla="*/ 16 h 72"/>
                  <a:gd name="T58" fmla="*/ 12 w 28"/>
                  <a:gd name="T59" fmla="*/ 14 h 72"/>
                  <a:gd name="T60" fmla="*/ 12 w 28"/>
                  <a:gd name="T61" fmla="*/ 12 h 72"/>
                  <a:gd name="T62" fmla="*/ 12 w 28"/>
                  <a:gd name="T63" fmla="*/ 12 h 72"/>
                  <a:gd name="T64" fmla="*/ 14 w 28"/>
                  <a:gd name="T65" fmla="*/ 10 h 72"/>
                  <a:gd name="T66" fmla="*/ 14 w 28"/>
                  <a:gd name="T67" fmla="*/ 10 h 72"/>
                  <a:gd name="T68" fmla="*/ 15 w 28"/>
                  <a:gd name="T69" fmla="*/ 8 h 72"/>
                  <a:gd name="T70" fmla="*/ 15 w 28"/>
                  <a:gd name="T71" fmla="*/ 8 h 72"/>
                  <a:gd name="T72" fmla="*/ 15 w 28"/>
                  <a:gd name="T73" fmla="*/ 6 h 72"/>
                  <a:gd name="T74" fmla="*/ 17 w 28"/>
                  <a:gd name="T75" fmla="*/ 4 h 72"/>
                  <a:gd name="T76" fmla="*/ 17 w 28"/>
                  <a:gd name="T77" fmla="*/ 4 h 72"/>
                  <a:gd name="T78" fmla="*/ 19 w 28"/>
                  <a:gd name="T79" fmla="*/ 4 h 72"/>
                  <a:gd name="T80" fmla="*/ 19 w 28"/>
                  <a:gd name="T81" fmla="*/ 2 h 72"/>
                  <a:gd name="T82" fmla="*/ 19 w 28"/>
                  <a:gd name="T83" fmla="*/ 2 h 72"/>
                  <a:gd name="T84" fmla="*/ 21 w 28"/>
                  <a:gd name="T85" fmla="*/ 2 h 72"/>
                  <a:gd name="T86" fmla="*/ 21 w 28"/>
                  <a:gd name="T87" fmla="*/ 0 h 72"/>
                  <a:gd name="T88" fmla="*/ 23 w 28"/>
                  <a:gd name="T89" fmla="*/ 0 h 72"/>
                  <a:gd name="T90" fmla="*/ 23 w 28"/>
                  <a:gd name="T91" fmla="*/ 0 h 72"/>
                  <a:gd name="T92" fmla="*/ 25 w 28"/>
                  <a:gd name="T93" fmla="*/ 0 h 72"/>
                  <a:gd name="T94" fmla="*/ 25 w 28"/>
                  <a:gd name="T95" fmla="*/ 0 h 72"/>
                  <a:gd name="T96" fmla="*/ 27 w 28"/>
                  <a:gd name="T9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8" h="72">
                    <a:moveTo>
                      <a:pt x="0" y="71"/>
                    </a:moveTo>
                    <a:lnTo>
                      <a:pt x="0" y="69"/>
                    </a:lnTo>
                    <a:lnTo>
                      <a:pt x="0" y="67"/>
                    </a:lnTo>
                    <a:lnTo>
                      <a:pt x="0" y="65"/>
                    </a:lnTo>
                    <a:lnTo>
                      <a:pt x="0" y="61"/>
                    </a:lnTo>
                    <a:lnTo>
                      <a:pt x="0" y="60"/>
                    </a:lnTo>
                    <a:lnTo>
                      <a:pt x="0" y="58"/>
                    </a:lnTo>
                    <a:lnTo>
                      <a:pt x="0" y="56"/>
                    </a:lnTo>
                    <a:lnTo>
                      <a:pt x="0" y="54"/>
                    </a:lnTo>
                    <a:lnTo>
                      <a:pt x="2" y="52"/>
                    </a:lnTo>
                    <a:lnTo>
                      <a:pt x="2" y="48"/>
                    </a:lnTo>
                    <a:lnTo>
                      <a:pt x="2" y="46"/>
                    </a:lnTo>
                    <a:lnTo>
                      <a:pt x="2" y="44"/>
                    </a:lnTo>
                    <a:lnTo>
                      <a:pt x="2" y="42"/>
                    </a:lnTo>
                    <a:lnTo>
                      <a:pt x="2" y="40"/>
                    </a:lnTo>
                    <a:lnTo>
                      <a:pt x="4" y="39"/>
                    </a:lnTo>
                    <a:lnTo>
                      <a:pt x="4" y="37"/>
                    </a:lnTo>
                    <a:lnTo>
                      <a:pt x="4" y="33"/>
                    </a:lnTo>
                    <a:lnTo>
                      <a:pt x="4" y="31"/>
                    </a:lnTo>
                    <a:lnTo>
                      <a:pt x="6" y="29"/>
                    </a:lnTo>
                    <a:lnTo>
                      <a:pt x="6" y="29"/>
                    </a:lnTo>
                    <a:lnTo>
                      <a:pt x="6" y="27"/>
                    </a:lnTo>
                    <a:lnTo>
                      <a:pt x="6" y="25"/>
                    </a:lnTo>
                    <a:lnTo>
                      <a:pt x="8" y="23"/>
                    </a:lnTo>
                    <a:lnTo>
                      <a:pt x="8" y="21"/>
                    </a:lnTo>
                    <a:lnTo>
                      <a:pt x="8" y="19"/>
                    </a:lnTo>
                    <a:lnTo>
                      <a:pt x="10" y="18"/>
                    </a:lnTo>
                    <a:lnTo>
                      <a:pt x="10" y="18"/>
                    </a:lnTo>
                    <a:lnTo>
                      <a:pt x="10" y="16"/>
                    </a:lnTo>
                    <a:lnTo>
                      <a:pt x="12" y="14"/>
                    </a:lnTo>
                    <a:lnTo>
                      <a:pt x="12" y="12"/>
                    </a:lnTo>
                    <a:lnTo>
                      <a:pt x="12" y="12"/>
                    </a:lnTo>
                    <a:lnTo>
                      <a:pt x="14" y="10"/>
                    </a:lnTo>
                    <a:lnTo>
                      <a:pt x="14" y="10"/>
                    </a:lnTo>
                    <a:lnTo>
                      <a:pt x="15" y="8"/>
                    </a:lnTo>
                    <a:lnTo>
                      <a:pt x="15" y="8"/>
                    </a:lnTo>
                    <a:lnTo>
                      <a:pt x="15" y="6"/>
                    </a:lnTo>
                    <a:lnTo>
                      <a:pt x="17" y="4"/>
                    </a:lnTo>
                    <a:lnTo>
                      <a:pt x="17" y="4"/>
                    </a:lnTo>
                    <a:lnTo>
                      <a:pt x="19" y="4"/>
                    </a:lnTo>
                    <a:lnTo>
                      <a:pt x="19" y="2"/>
                    </a:lnTo>
                    <a:lnTo>
                      <a:pt x="19" y="2"/>
                    </a:lnTo>
                    <a:lnTo>
                      <a:pt x="21" y="2"/>
                    </a:lnTo>
                    <a:lnTo>
                      <a:pt x="21" y="0"/>
                    </a:lnTo>
                    <a:lnTo>
                      <a:pt x="23" y="0"/>
                    </a:lnTo>
                    <a:lnTo>
                      <a:pt x="23" y="0"/>
                    </a:lnTo>
                    <a:lnTo>
                      <a:pt x="25" y="0"/>
                    </a:lnTo>
                    <a:lnTo>
                      <a:pt x="25" y="0"/>
                    </a:lnTo>
                    <a:lnTo>
                      <a:pt x="27" y="0"/>
                    </a:lnTo>
                  </a:path>
                </a:pathLst>
              </a:custGeom>
              <a:noFill/>
              <a:ln w="254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19510" name="Freeform 54">
                <a:extLst>
                  <a:ext uri="{FF2B5EF4-FFF2-40B4-BE49-F238E27FC236}">
                    <a16:creationId xmlns:a16="http://schemas.microsoft.com/office/drawing/2014/main" id="{D43192C5-2BAC-6BEF-6BD8-C93596B312FB}"/>
                  </a:ext>
                </a:extLst>
              </p:cNvPr>
              <p:cNvSpPr>
                <a:spLocks/>
              </p:cNvSpPr>
              <p:nvPr/>
            </p:nvSpPr>
            <p:spPr bwMode="auto">
              <a:xfrm>
                <a:off x="729" y="2352"/>
                <a:ext cx="26" cy="72"/>
              </a:xfrm>
              <a:custGeom>
                <a:avLst/>
                <a:gdLst>
                  <a:gd name="T0" fmla="*/ 25 w 26"/>
                  <a:gd name="T1" fmla="*/ 71 h 72"/>
                  <a:gd name="T2" fmla="*/ 25 w 26"/>
                  <a:gd name="T3" fmla="*/ 69 h 72"/>
                  <a:gd name="T4" fmla="*/ 25 w 26"/>
                  <a:gd name="T5" fmla="*/ 67 h 72"/>
                  <a:gd name="T6" fmla="*/ 25 w 26"/>
                  <a:gd name="T7" fmla="*/ 65 h 72"/>
                  <a:gd name="T8" fmla="*/ 25 w 26"/>
                  <a:gd name="T9" fmla="*/ 61 h 72"/>
                  <a:gd name="T10" fmla="*/ 25 w 26"/>
                  <a:gd name="T11" fmla="*/ 60 h 72"/>
                  <a:gd name="T12" fmla="*/ 25 w 26"/>
                  <a:gd name="T13" fmla="*/ 58 h 72"/>
                  <a:gd name="T14" fmla="*/ 25 w 26"/>
                  <a:gd name="T15" fmla="*/ 56 h 72"/>
                  <a:gd name="T16" fmla="*/ 25 w 26"/>
                  <a:gd name="T17" fmla="*/ 54 h 72"/>
                  <a:gd name="T18" fmla="*/ 25 w 26"/>
                  <a:gd name="T19" fmla="*/ 52 h 72"/>
                  <a:gd name="T20" fmla="*/ 25 w 26"/>
                  <a:gd name="T21" fmla="*/ 48 h 72"/>
                  <a:gd name="T22" fmla="*/ 25 w 26"/>
                  <a:gd name="T23" fmla="*/ 46 h 72"/>
                  <a:gd name="T24" fmla="*/ 25 w 26"/>
                  <a:gd name="T25" fmla="*/ 44 h 72"/>
                  <a:gd name="T26" fmla="*/ 23 w 26"/>
                  <a:gd name="T27" fmla="*/ 42 h 72"/>
                  <a:gd name="T28" fmla="*/ 23 w 26"/>
                  <a:gd name="T29" fmla="*/ 40 h 72"/>
                  <a:gd name="T30" fmla="*/ 23 w 26"/>
                  <a:gd name="T31" fmla="*/ 39 h 72"/>
                  <a:gd name="T32" fmla="*/ 23 w 26"/>
                  <a:gd name="T33" fmla="*/ 37 h 72"/>
                  <a:gd name="T34" fmla="*/ 23 w 26"/>
                  <a:gd name="T35" fmla="*/ 33 h 72"/>
                  <a:gd name="T36" fmla="*/ 21 w 26"/>
                  <a:gd name="T37" fmla="*/ 31 h 72"/>
                  <a:gd name="T38" fmla="*/ 21 w 26"/>
                  <a:gd name="T39" fmla="*/ 29 h 72"/>
                  <a:gd name="T40" fmla="*/ 21 w 26"/>
                  <a:gd name="T41" fmla="*/ 29 h 72"/>
                  <a:gd name="T42" fmla="*/ 21 w 26"/>
                  <a:gd name="T43" fmla="*/ 27 h 72"/>
                  <a:gd name="T44" fmla="*/ 19 w 26"/>
                  <a:gd name="T45" fmla="*/ 25 h 72"/>
                  <a:gd name="T46" fmla="*/ 19 w 26"/>
                  <a:gd name="T47" fmla="*/ 23 h 72"/>
                  <a:gd name="T48" fmla="*/ 17 w 26"/>
                  <a:gd name="T49" fmla="*/ 21 h 72"/>
                  <a:gd name="T50" fmla="*/ 17 w 26"/>
                  <a:gd name="T51" fmla="*/ 19 h 72"/>
                  <a:gd name="T52" fmla="*/ 17 w 26"/>
                  <a:gd name="T53" fmla="*/ 18 h 72"/>
                  <a:gd name="T54" fmla="*/ 17 w 26"/>
                  <a:gd name="T55" fmla="*/ 18 h 72"/>
                  <a:gd name="T56" fmla="*/ 16 w 26"/>
                  <a:gd name="T57" fmla="*/ 16 h 72"/>
                  <a:gd name="T58" fmla="*/ 16 w 26"/>
                  <a:gd name="T59" fmla="*/ 14 h 72"/>
                  <a:gd name="T60" fmla="*/ 16 w 26"/>
                  <a:gd name="T61" fmla="*/ 12 h 72"/>
                  <a:gd name="T62" fmla="*/ 14 w 26"/>
                  <a:gd name="T63" fmla="*/ 12 h 72"/>
                  <a:gd name="T64" fmla="*/ 14 w 26"/>
                  <a:gd name="T65" fmla="*/ 10 h 72"/>
                  <a:gd name="T66" fmla="*/ 14 w 26"/>
                  <a:gd name="T67" fmla="*/ 10 h 72"/>
                  <a:gd name="T68" fmla="*/ 12 w 26"/>
                  <a:gd name="T69" fmla="*/ 8 h 72"/>
                  <a:gd name="T70" fmla="*/ 12 w 26"/>
                  <a:gd name="T71" fmla="*/ 8 h 72"/>
                  <a:gd name="T72" fmla="*/ 10 w 26"/>
                  <a:gd name="T73" fmla="*/ 6 h 72"/>
                  <a:gd name="T74" fmla="*/ 10 w 26"/>
                  <a:gd name="T75" fmla="*/ 4 h 72"/>
                  <a:gd name="T76" fmla="*/ 8 w 26"/>
                  <a:gd name="T77" fmla="*/ 4 h 72"/>
                  <a:gd name="T78" fmla="*/ 8 w 26"/>
                  <a:gd name="T79" fmla="*/ 4 h 72"/>
                  <a:gd name="T80" fmla="*/ 8 w 26"/>
                  <a:gd name="T81" fmla="*/ 2 h 72"/>
                  <a:gd name="T82" fmla="*/ 6 w 26"/>
                  <a:gd name="T83" fmla="*/ 2 h 72"/>
                  <a:gd name="T84" fmla="*/ 6 w 26"/>
                  <a:gd name="T85" fmla="*/ 2 h 72"/>
                  <a:gd name="T86" fmla="*/ 4 w 26"/>
                  <a:gd name="T87" fmla="*/ 0 h 72"/>
                  <a:gd name="T88" fmla="*/ 4 w 26"/>
                  <a:gd name="T89" fmla="*/ 0 h 72"/>
                  <a:gd name="T90" fmla="*/ 4 w 26"/>
                  <a:gd name="T91" fmla="*/ 0 h 72"/>
                  <a:gd name="T92" fmla="*/ 2 w 26"/>
                  <a:gd name="T93" fmla="*/ 0 h 72"/>
                  <a:gd name="T94" fmla="*/ 2 w 26"/>
                  <a:gd name="T95" fmla="*/ 0 h 72"/>
                  <a:gd name="T96" fmla="*/ 0 w 26"/>
                  <a:gd name="T9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6" h="72">
                    <a:moveTo>
                      <a:pt x="25" y="71"/>
                    </a:moveTo>
                    <a:lnTo>
                      <a:pt x="25" y="69"/>
                    </a:lnTo>
                    <a:lnTo>
                      <a:pt x="25" y="67"/>
                    </a:lnTo>
                    <a:lnTo>
                      <a:pt x="25" y="65"/>
                    </a:lnTo>
                    <a:lnTo>
                      <a:pt x="25" y="61"/>
                    </a:lnTo>
                    <a:lnTo>
                      <a:pt x="25" y="60"/>
                    </a:lnTo>
                    <a:lnTo>
                      <a:pt x="25" y="58"/>
                    </a:lnTo>
                    <a:lnTo>
                      <a:pt x="25" y="56"/>
                    </a:lnTo>
                    <a:lnTo>
                      <a:pt x="25" y="54"/>
                    </a:lnTo>
                    <a:lnTo>
                      <a:pt x="25" y="52"/>
                    </a:lnTo>
                    <a:lnTo>
                      <a:pt x="25" y="48"/>
                    </a:lnTo>
                    <a:lnTo>
                      <a:pt x="25" y="46"/>
                    </a:lnTo>
                    <a:lnTo>
                      <a:pt x="25" y="44"/>
                    </a:lnTo>
                    <a:lnTo>
                      <a:pt x="23" y="42"/>
                    </a:lnTo>
                    <a:lnTo>
                      <a:pt x="23" y="40"/>
                    </a:lnTo>
                    <a:lnTo>
                      <a:pt x="23" y="39"/>
                    </a:lnTo>
                    <a:lnTo>
                      <a:pt x="23" y="37"/>
                    </a:lnTo>
                    <a:lnTo>
                      <a:pt x="23" y="33"/>
                    </a:lnTo>
                    <a:lnTo>
                      <a:pt x="21" y="31"/>
                    </a:lnTo>
                    <a:lnTo>
                      <a:pt x="21" y="29"/>
                    </a:lnTo>
                    <a:lnTo>
                      <a:pt x="21" y="29"/>
                    </a:lnTo>
                    <a:lnTo>
                      <a:pt x="21" y="27"/>
                    </a:lnTo>
                    <a:lnTo>
                      <a:pt x="19" y="25"/>
                    </a:lnTo>
                    <a:lnTo>
                      <a:pt x="19" y="23"/>
                    </a:lnTo>
                    <a:lnTo>
                      <a:pt x="17" y="21"/>
                    </a:lnTo>
                    <a:lnTo>
                      <a:pt x="17" y="19"/>
                    </a:lnTo>
                    <a:lnTo>
                      <a:pt x="17" y="18"/>
                    </a:lnTo>
                    <a:lnTo>
                      <a:pt x="17" y="18"/>
                    </a:lnTo>
                    <a:lnTo>
                      <a:pt x="16" y="16"/>
                    </a:lnTo>
                    <a:lnTo>
                      <a:pt x="16" y="14"/>
                    </a:lnTo>
                    <a:lnTo>
                      <a:pt x="16" y="12"/>
                    </a:lnTo>
                    <a:lnTo>
                      <a:pt x="14" y="12"/>
                    </a:lnTo>
                    <a:lnTo>
                      <a:pt x="14" y="10"/>
                    </a:lnTo>
                    <a:lnTo>
                      <a:pt x="14" y="10"/>
                    </a:lnTo>
                    <a:lnTo>
                      <a:pt x="12" y="8"/>
                    </a:lnTo>
                    <a:lnTo>
                      <a:pt x="12" y="8"/>
                    </a:lnTo>
                    <a:lnTo>
                      <a:pt x="10" y="6"/>
                    </a:lnTo>
                    <a:lnTo>
                      <a:pt x="10" y="4"/>
                    </a:lnTo>
                    <a:lnTo>
                      <a:pt x="8" y="4"/>
                    </a:lnTo>
                    <a:lnTo>
                      <a:pt x="8" y="4"/>
                    </a:lnTo>
                    <a:lnTo>
                      <a:pt x="8" y="2"/>
                    </a:lnTo>
                    <a:lnTo>
                      <a:pt x="6" y="2"/>
                    </a:lnTo>
                    <a:lnTo>
                      <a:pt x="6" y="2"/>
                    </a:lnTo>
                    <a:lnTo>
                      <a:pt x="4" y="0"/>
                    </a:lnTo>
                    <a:lnTo>
                      <a:pt x="4" y="0"/>
                    </a:lnTo>
                    <a:lnTo>
                      <a:pt x="4" y="0"/>
                    </a:lnTo>
                    <a:lnTo>
                      <a:pt x="2" y="0"/>
                    </a:lnTo>
                    <a:lnTo>
                      <a:pt x="2" y="0"/>
                    </a:lnTo>
                    <a:lnTo>
                      <a:pt x="0" y="0"/>
                    </a:lnTo>
                  </a:path>
                </a:pathLst>
              </a:custGeom>
              <a:noFill/>
              <a:ln w="254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19511" name="Line 55">
                <a:extLst>
                  <a:ext uri="{FF2B5EF4-FFF2-40B4-BE49-F238E27FC236}">
                    <a16:creationId xmlns:a16="http://schemas.microsoft.com/office/drawing/2014/main" id="{E74DC762-427C-0C5C-1B03-68902BBE24FF}"/>
                  </a:ext>
                </a:extLst>
              </p:cNvPr>
              <p:cNvSpPr>
                <a:spLocks noChangeShapeType="1"/>
              </p:cNvSpPr>
              <p:nvPr/>
            </p:nvSpPr>
            <p:spPr bwMode="auto">
              <a:xfrm>
                <a:off x="601" y="2352"/>
                <a:ext cx="128"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19512" name="Line 56">
                <a:extLst>
                  <a:ext uri="{FF2B5EF4-FFF2-40B4-BE49-F238E27FC236}">
                    <a16:creationId xmlns:a16="http://schemas.microsoft.com/office/drawing/2014/main" id="{A120658D-FA79-4F76-D55B-23FF36AA5EA2}"/>
                  </a:ext>
                </a:extLst>
              </p:cNvPr>
              <p:cNvSpPr>
                <a:spLocks noChangeShapeType="1"/>
              </p:cNvSpPr>
              <p:nvPr/>
            </p:nvSpPr>
            <p:spPr bwMode="auto">
              <a:xfrm>
                <a:off x="781" y="2352"/>
                <a:ext cx="128"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grpSp>
      </p:grpSp>
      <p:sp>
        <p:nvSpPr>
          <p:cNvPr id="19515" name="Rectangle 59">
            <a:extLst>
              <a:ext uri="{FF2B5EF4-FFF2-40B4-BE49-F238E27FC236}">
                <a16:creationId xmlns:a16="http://schemas.microsoft.com/office/drawing/2014/main" id="{E28E43C1-0C7F-4D16-0FCA-2F8B47CF8D50}"/>
              </a:ext>
            </a:extLst>
          </p:cNvPr>
          <p:cNvSpPr>
            <a:spLocks noChangeArrowheads="1"/>
          </p:cNvSpPr>
          <p:nvPr/>
        </p:nvSpPr>
        <p:spPr bwMode="auto">
          <a:xfrm>
            <a:off x="6878638" y="3833813"/>
            <a:ext cx="1348126" cy="3699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b="1">
                <a:solidFill>
                  <a:srgbClr val="FFFFFF"/>
                </a:solidFill>
                <a:latin typeface="Symbol" panose="05050102010706020507" pitchFamily="18" charset="2"/>
              </a:rPr>
              <a:t>D</a:t>
            </a:r>
            <a:r>
              <a:rPr lang="en-US" altLang="en-US" b="1" i="1">
                <a:solidFill>
                  <a:srgbClr val="FFFFFF"/>
                </a:solidFill>
                <a:latin typeface="Arial" panose="020B0604020202020204" pitchFamily="34" charset="0"/>
              </a:rPr>
              <a:t> t</a:t>
            </a:r>
            <a:r>
              <a:rPr lang="en-US" altLang="en-US" sz="1400" b="1" i="1">
                <a:solidFill>
                  <a:srgbClr val="FFFFFF"/>
                </a:solidFill>
                <a:latin typeface="Arial" panose="020B0604020202020204" pitchFamily="34" charset="0"/>
              </a:rPr>
              <a:t>4</a:t>
            </a:r>
            <a:r>
              <a:rPr lang="en-US" altLang="en-US" b="1" i="1">
                <a:solidFill>
                  <a:srgbClr val="FFFFFF"/>
                </a:solidFill>
                <a:latin typeface="Arial" panose="020B0604020202020204" pitchFamily="34" charset="0"/>
              </a:rPr>
              <a:t> =10</a:t>
            </a:r>
            <a:r>
              <a:rPr lang="en-US" altLang="en-US" b="1" i="1">
                <a:solidFill>
                  <a:srgbClr val="FFFFFF"/>
                </a:solidFill>
                <a:latin typeface="Symbol" panose="05050102010706020507" pitchFamily="18" charset="2"/>
              </a:rPr>
              <a:t>m</a:t>
            </a:r>
            <a:r>
              <a:rPr lang="en-US" altLang="en-US" b="1" i="1">
                <a:solidFill>
                  <a:srgbClr val="FFFFFF"/>
                </a:solidFill>
                <a:latin typeface="Arial" panose="020B0604020202020204" pitchFamily="34" charset="0"/>
              </a:rPr>
              <a:t> s</a:t>
            </a:r>
          </a:p>
        </p:txBody>
      </p:sp>
      <p:sp>
        <p:nvSpPr>
          <p:cNvPr id="19516" name="Rectangle 60">
            <a:extLst>
              <a:ext uri="{FF2B5EF4-FFF2-40B4-BE49-F238E27FC236}">
                <a16:creationId xmlns:a16="http://schemas.microsoft.com/office/drawing/2014/main" id="{D3F2820F-E969-E6B5-944F-01D67F3CD263}"/>
              </a:ext>
            </a:extLst>
          </p:cNvPr>
          <p:cNvSpPr>
            <a:spLocks noChangeArrowheads="1"/>
          </p:cNvSpPr>
          <p:nvPr/>
        </p:nvSpPr>
        <p:spPr bwMode="auto">
          <a:xfrm>
            <a:off x="8567739" y="3846513"/>
            <a:ext cx="13430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b="1">
                <a:solidFill>
                  <a:srgbClr val="FFFFFF"/>
                </a:solidFill>
                <a:latin typeface="Symbol" panose="05050102010706020507" pitchFamily="18" charset="2"/>
              </a:rPr>
              <a:t>D</a:t>
            </a:r>
            <a:r>
              <a:rPr lang="en-US" altLang="en-US" b="1" i="1">
                <a:solidFill>
                  <a:srgbClr val="FFFFFF"/>
                </a:solidFill>
                <a:latin typeface="Arial" panose="020B0604020202020204" pitchFamily="34" charset="0"/>
              </a:rPr>
              <a:t> t</a:t>
            </a:r>
            <a:r>
              <a:rPr lang="en-US" altLang="en-US" sz="1400" b="1" i="1">
                <a:solidFill>
                  <a:srgbClr val="FFFFFF"/>
                </a:solidFill>
                <a:latin typeface="Arial" panose="020B0604020202020204" pitchFamily="34" charset="0"/>
              </a:rPr>
              <a:t>5</a:t>
            </a:r>
            <a:r>
              <a:rPr lang="en-US" altLang="en-US" b="1" i="1">
                <a:solidFill>
                  <a:srgbClr val="FFFFFF"/>
                </a:solidFill>
                <a:latin typeface="Arial" panose="020B0604020202020204" pitchFamily="34" charset="0"/>
              </a:rPr>
              <a:t> =20ms</a:t>
            </a:r>
          </a:p>
        </p:txBody>
      </p:sp>
      <p:sp>
        <p:nvSpPr>
          <p:cNvPr id="19517" name="Rectangle 61">
            <a:extLst>
              <a:ext uri="{FF2B5EF4-FFF2-40B4-BE49-F238E27FC236}">
                <a16:creationId xmlns:a16="http://schemas.microsoft.com/office/drawing/2014/main" id="{51F39058-C785-5AC0-AEA3-0B206E7A06F2}"/>
              </a:ext>
            </a:extLst>
          </p:cNvPr>
          <p:cNvSpPr>
            <a:spLocks noChangeArrowheads="1"/>
          </p:cNvSpPr>
          <p:nvPr/>
        </p:nvSpPr>
        <p:spPr bwMode="auto">
          <a:xfrm>
            <a:off x="2116139" y="3897313"/>
            <a:ext cx="9493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b="1">
                <a:solidFill>
                  <a:srgbClr val="FFFFFF"/>
                </a:solidFill>
                <a:latin typeface="Symbol" panose="05050102010706020507" pitchFamily="18" charset="2"/>
              </a:rPr>
              <a:t>D</a:t>
            </a:r>
            <a:r>
              <a:rPr lang="en-US" altLang="en-US" b="1" i="1">
                <a:solidFill>
                  <a:srgbClr val="FFFFFF"/>
                </a:solidFill>
                <a:latin typeface="Arial" panose="020B0604020202020204" pitchFamily="34" charset="0"/>
              </a:rPr>
              <a:t>t</a:t>
            </a:r>
            <a:r>
              <a:rPr lang="en-US" altLang="en-US" sz="1400" b="1" i="1">
                <a:solidFill>
                  <a:srgbClr val="FFFFFF"/>
                </a:solidFill>
                <a:latin typeface="Arial" panose="020B0604020202020204" pitchFamily="34" charset="0"/>
              </a:rPr>
              <a:t>1</a:t>
            </a:r>
            <a:r>
              <a:rPr lang="en-US" altLang="en-US" b="1" i="1">
                <a:solidFill>
                  <a:srgbClr val="FFFFFF"/>
                </a:solidFill>
                <a:latin typeface="Arial" panose="020B0604020202020204" pitchFamily="34" charset="0"/>
              </a:rPr>
              <a:t> =1s</a:t>
            </a:r>
          </a:p>
        </p:txBody>
      </p:sp>
      <p:sp>
        <p:nvSpPr>
          <p:cNvPr id="19518" name="Rectangle 62">
            <a:extLst>
              <a:ext uri="{FF2B5EF4-FFF2-40B4-BE49-F238E27FC236}">
                <a16:creationId xmlns:a16="http://schemas.microsoft.com/office/drawing/2014/main" id="{A1CE4EB6-E71F-E6FB-E9B8-4AB3576493E7}"/>
              </a:ext>
            </a:extLst>
          </p:cNvPr>
          <p:cNvSpPr>
            <a:spLocks noChangeArrowheads="1"/>
          </p:cNvSpPr>
          <p:nvPr/>
        </p:nvSpPr>
        <p:spPr bwMode="auto">
          <a:xfrm>
            <a:off x="3068639" y="3910013"/>
            <a:ext cx="11525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b="1">
                <a:solidFill>
                  <a:srgbClr val="FFFFFF"/>
                </a:solidFill>
                <a:latin typeface="Symbol" panose="05050102010706020507" pitchFamily="18" charset="2"/>
              </a:rPr>
              <a:t>D</a:t>
            </a:r>
            <a:r>
              <a:rPr lang="en-US" altLang="en-US" b="1" i="1">
                <a:solidFill>
                  <a:srgbClr val="FFFFFF"/>
                </a:solidFill>
                <a:latin typeface="Arial" panose="020B0604020202020204" pitchFamily="34" charset="0"/>
              </a:rPr>
              <a:t>t</a:t>
            </a:r>
            <a:r>
              <a:rPr lang="en-US" altLang="en-US" sz="1400" b="1" i="1">
                <a:solidFill>
                  <a:srgbClr val="FFFFFF"/>
                </a:solidFill>
                <a:latin typeface="Arial" panose="020B0604020202020204" pitchFamily="34" charset="0"/>
              </a:rPr>
              <a:t>2</a:t>
            </a:r>
            <a:r>
              <a:rPr lang="en-US" altLang="en-US" b="1" i="1">
                <a:solidFill>
                  <a:srgbClr val="FFFFFF"/>
                </a:solidFill>
                <a:latin typeface="Arial" panose="020B0604020202020204" pitchFamily="34" charset="0"/>
              </a:rPr>
              <a:t> =1ms</a:t>
            </a:r>
          </a:p>
        </p:txBody>
      </p:sp>
      <p:sp>
        <p:nvSpPr>
          <p:cNvPr id="19519" name="Rectangle 63">
            <a:extLst>
              <a:ext uri="{FF2B5EF4-FFF2-40B4-BE49-F238E27FC236}">
                <a16:creationId xmlns:a16="http://schemas.microsoft.com/office/drawing/2014/main" id="{639EA654-D0EC-B304-5B0C-F1BCA4E84389}"/>
              </a:ext>
            </a:extLst>
          </p:cNvPr>
          <p:cNvSpPr>
            <a:spLocks noChangeArrowheads="1"/>
          </p:cNvSpPr>
          <p:nvPr/>
        </p:nvSpPr>
        <p:spPr bwMode="auto">
          <a:xfrm>
            <a:off x="3425826" y="5724526"/>
            <a:ext cx="3981603" cy="3084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1400">
                <a:solidFill>
                  <a:srgbClr val="FFFFFF"/>
                </a:solidFill>
                <a:latin typeface="Times New Roman" panose="02020603050405020304" pitchFamily="18" charset="0"/>
              </a:rPr>
              <a:t>(Diagram courtesy of Dr. J. Marti, University of BC)</a:t>
            </a:r>
          </a:p>
        </p:txBody>
      </p:sp>
      <p:sp>
        <p:nvSpPr>
          <p:cNvPr id="19520" name="Rectangle 64">
            <a:extLst>
              <a:ext uri="{FF2B5EF4-FFF2-40B4-BE49-F238E27FC236}">
                <a16:creationId xmlns:a16="http://schemas.microsoft.com/office/drawing/2014/main" id="{229ADDCA-849F-157A-9294-F1014E4DD9E8}"/>
              </a:ext>
            </a:extLst>
          </p:cNvPr>
          <p:cNvSpPr>
            <a:spLocks noChangeArrowheads="1"/>
          </p:cNvSpPr>
          <p:nvPr/>
        </p:nvSpPr>
        <p:spPr bwMode="auto">
          <a:xfrm>
            <a:off x="2790825" y="4700589"/>
            <a:ext cx="6299200" cy="91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a:solidFill>
                  <a:srgbClr val="FFFFFF"/>
                </a:solidFill>
                <a:latin typeface="Times New Roman" panose="02020603050405020304" pitchFamily="18" charset="0"/>
              </a:rPr>
              <a:t>Approx. order of magnitude of time step, considering some </a:t>
            </a:r>
          </a:p>
          <a:p>
            <a:pPr eaLnBrk="0" fontAlgn="base" hangingPunct="0">
              <a:spcBef>
                <a:spcPct val="0"/>
              </a:spcBef>
              <a:spcAft>
                <a:spcPct val="0"/>
              </a:spcAft>
            </a:pPr>
            <a:r>
              <a:rPr lang="en-US" altLang="en-US">
                <a:solidFill>
                  <a:srgbClr val="FFFFFF"/>
                </a:solidFill>
                <a:latin typeface="Times New Roman" panose="02020603050405020304" pitchFamily="18" charset="0"/>
              </a:rPr>
              <a:t>frequencies of interest for equipment being studied.  </a:t>
            </a:r>
          </a:p>
          <a:p>
            <a:pPr eaLnBrk="0" fontAlgn="base" hangingPunct="0">
              <a:spcBef>
                <a:spcPct val="0"/>
              </a:spcBef>
              <a:spcAft>
                <a:spcPct val="0"/>
              </a:spcAft>
            </a:pPr>
            <a:r>
              <a:rPr lang="en-US" altLang="en-US">
                <a:solidFill>
                  <a:srgbClr val="FFFFFF"/>
                </a:solidFill>
                <a:latin typeface="Times New Roman" panose="02020603050405020304" pitchFamily="18" charset="0"/>
              </a:rPr>
              <a:t>(Conventional studies use a single time step for the whole system)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BF634B1B-735B-6845-CA8D-09F90228B7BB}"/>
              </a:ext>
            </a:extLst>
          </p:cNvPr>
          <p:cNvSpPr>
            <a:spLocks noGrp="1" noChangeArrowheads="1"/>
          </p:cNvSpPr>
          <p:nvPr>
            <p:ph type="title"/>
          </p:nvPr>
        </p:nvSpPr>
        <p:spPr>
          <a:noFill/>
          <a:ln/>
        </p:spPr>
        <p:txBody>
          <a:bodyPr/>
          <a:lstStyle/>
          <a:p>
            <a:r>
              <a:rPr lang="en-US" altLang="en-US"/>
              <a:t>Transients</a:t>
            </a:r>
          </a:p>
        </p:txBody>
      </p:sp>
      <p:sp>
        <p:nvSpPr>
          <p:cNvPr id="21507" name="Rectangle 3">
            <a:extLst>
              <a:ext uri="{FF2B5EF4-FFF2-40B4-BE49-F238E27FC236}">
                <a16:creationId xmlns:a16="http://schemas.microsoft.com/office/drawing/2014/main" id="{C730A42C-5D7E-0DCE-E61E-505EEE70809E}"/>
              </a:ext>
            </a:extLst>
          </p:cNvPr>
          <p:cNvSpPr>
            <a:spLocks noGrp="1" noChangeArrowheads="1"/>
          </p:cNvSpPr>
          <p:nvPr>
            <p:ph type="body" idx="1"/>
          </p:nvPr>
        </p:nvSpPr>
        <p:spPr>
          <a:xfrm>
            <a:off x="3152776" y="1905000"/>
            <a:ext cx="6448425" cy="4114800"/>
          </a:xfrm>
          <a:noFill/>
          <a:ln/>
        </p:spPr>
        <p:txBody>
          <a:bodyPr/>
          <a:lstStyle/>
          <a:p>
            <a:r>
              <a:rPr lang="en-US" altLang="en-US"/>
              <a:t>AC network faults</a:t>
            </a:r>
          </a:p>
          <a:p>
            <a:r>
              <a:rPr lang="en-US" altLang="en-US"/>
              <a:t>Single phase switching</a:t>
            </a:r>
          </a:p>
          <a:p>
            <a:r>
              <a:rPr lang="en-US" altLang="en-US"/>
              <a:t>High speed reclosing</a:t>
            </a:r>
          </a:p>
          <a:p>
            <a:r>
              <a:rPr lang="en-US" altLang="en-US"/>
              <a:t>Energizations/denergizations</a:t>
            </a:r>
          </a:p>
          <a:p>
            <a:r>
              <a:rPr lang="en-US" altLang="en-US"/>
              <a:t>Instrument transformers</a:t>
            </a:r>
          </a:p>
          <a:p>
            <a:r>
              <a:rPr lang="en-US" altLang="en-US"/>
              <a:t>rotating machines</a:t>
            </a:r>
          </a:p>
          <a:p>
            <a:r>
              <a:rPr lang="en-US" altLang="en-US"/>
              <a:t>Non-linear elements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EB248B7B-AD49-7754-FA44-5D9072913B04}"/>
              </a:ext>
            </a:extLst>
          </p:cNvPr>
          <p:cNvSpPr>
            <a:spLocks noGrp="1" noChangeArrowheads="1"/>
          </p:cNvSpPr>
          <p:nvPr>
            <p:ph type="title"/>
          </p:nvPr>
        </p:nvSpPr>
        <p:spPr>
          <a:noFill/>
          <a:ln/>
        </p:spPr>
        <p:txBody>
          <a:bodyPr/>
          <a:lstStyle/>
          <a:p>
            <a:r>
              <a:rPr lang="en-US" altLang="en-US"/>
              <a:t>Fault induced transients</a:t>
            </a:r>
          </a:p>
        </p:txBody>
      </p:sp>
      <p:sp>
        <p:nvSpPr>
          <p:cNvPr id="23555" name="Rectangle 3">
            <a:extLst>
              <a:ext uri="{FF2B5EF4-FFF2-40B4-BE49-F238E27FC236}">
                <a16:creationId xmlns:a16="http://schemas.microsoft.com/office/drawing/2014/main" id="{14352476-B168-7FD5-87F7-7EB5D059E5B4}"/>
              </a:ext>
            </a:extLst>
          </p:cNvPr>
          <p:cNvSpPr>
            <a:spLocks noGrp="1" noChangeArrowheads="1"/>
          </p:cNvSpPr>
          <p:nvPr>
            <p:ph type="body" idx="1"/>
          </p:nvPr>
        </p:nvSpPr>
        <p:spPr>
          <a:noFill/>
          <a:ln/>
        </p:spPr>
        <p:txBody>
          <a:bodyPr/>
          <a:lstStyle/>
          <a:p>
            <a:r>
              <a:rPr lang="en-US" altLang="en-US"/>
              <a:t>Transient dc component</a:t>
            </a:r>
          </a:p>
          <a:p>
            <a:r>
              <a:rPr lang="en-US" altLang="en-US"/>
              <a:t>Higher frequency transients</a:t>
            </a:r>
          </a:p>
          <a:p>
            <a:r>
              <a:rPr lang="en-US" altLang="en-US"/>
              <a:t>Near fundamental frequency transients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069D7C54-C47C-7A8A-4C4C-5BEF86FBD493}"/>
              </a:ext>
            </a:extLst>
          </p:cNvPr>
          <p:cNvSpPr>
            <a:spLocks noGrp="1" noChangeArrowheads="1"/>
          </p:cNvSpPr>
          <p:nvPr>
            <p:ph type="title"/>
          </p:nvPr>
        </p:nvSpPr>
        <p:spPr>
          <a:xfrm>
            <a:off x="2362200" y="152400"/>
            <a:ext cx="7315200" cy="1143000"/>
          </a:xfrm>
        </p:spPr>
        <p:txBody>
          <a:bodyPr/>
          <a:lstStyle/>
          <a:p>
            <a:r>
              <a:rPr lang="en-US" altLang="en-US"/>
              <a:t>Agenda</a:t>
            </a:r>
          </a:p>
        </p:txBody>
      </p:sp>
      <p:sp>
        <p:nvSpPr>
          <p:cNvPr id="8195" name="Rectangle 3">
            <a:extLst>
              <a:ext uri="{FF2B5EF4-FFF2-40B4-BE49-F238E27FC236}">
                <a16:creationId xmlns:a16="http://schemas.microsoft.com/office/drawing/2014/main" id="{F37F47F0-0B72-FE25-3647-BE5EB2560D34}"/>
              </a:ext>
            </a:extLst>
          </p:cNvPr>
          <p:cNvSpPr>
            <a:spLocks noGrp="1" noChangeArrowheads="1"/>
          </p:cNvSpPr>
          <p:nvPr>
            <p:ph type="body" idx="1"/>
          </p:nvPr>
        </p:nvSpPr>
        <p:spPr>
          <a:xfrm>
            <a:off x="1524000" y="1219200"/>
            <a:ext cx="8839200" cy="5410200"/>
          </a:xfrm>
        </p:spPr>
        <p:txBody>
          <a:bodyPr/>
          <a:lstStyle/>
          <a:p>
            <a:r>
              <a:rPr lang="en-US" altLang="en-US" sz="3200" b="1"/>
              <a:t>08:00 – 08:15	Welcome &amp; Introductions</a:t>
            </a:r>
          </a:p>
          <a:p>
            <a:r>
              <a:rPr lang="en-US" altLang="en-US" sz="3200" b="1"/>
              <a:t>08:15 – 09:15	Tarlochan Sidhu</a:t>
            </a:r>
          </a:p>
          <a:p>
            <a:r>
              <a:rPr lang="en-US" altLang="en-US" sz="3200" b="1"/>
              <a:t>09:15 – 10:00	Charlie Henville</a:t>
            </a:r>
          </a:p>
          <a:p>
            <a:r>
              <a:rPr lang="en-US" altLang="en-US" sz="3200" b="1"/>
              <a:t>10:00 – 10:15	Break</a:t>
            </a:r>
          </a:p>
          <a:p>
            <a:r>
              <a:rPr lang="en-US" altLang="en-US" sz="3200" b="1"/>
              <a:t>10:15 – 11:00	Peter McLaren</a:t>
            </a:r>
          </a:p>
          <a:p>
            <a:r>
              <a:rPr lang="en-US" altLang="en-US" sz="3200" b="1"/>
              <a:t>11:00 – 12:00	Demetrios Tziouvaras</a:t>
            </a:r>
          </a:p>
          <a:p>
            <a:r>
              <a:rPr lang="en-US" altLang="en-US" sz="3200" b="1"/>
              <a:t>12:00 – 01:00	Lunch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D66915E3-0BA4-A77C-8783-869375DED359}"/>
              </a:ext>
            </a:extLst>
          </p:cNvPr>
          <p:cNvSpPr>
            <a:spLocks noGrp="1" noChangeArrowheads="1"/>
          </p:cNvSpPr>
          <p:nvPr>
            <p:ph type="title"/>
          </p:nvPr>
        </p:nvSpPr>
        <p:spPr>
          <a:noFill/>
          <a:ln/>
        </p:spPr>
        <p:txBody>
          <a:bodyPr/>
          <a:lstStyle/>
          <a:p>
            <a:r>
              <a:rPr lang="en-US" altLang="en-US"/>
              <a:t>Transient DC Component</a:t>
            </a:r>
          </a:p>
        </p:txBody>
      </p:sp>
      <p:pic>
        <p:nvPicPr>
          <p:cNvPr id="25603" name="Picture 3">
            <a:extLst>
              <a:ext uri="{FF2B5EF4-FFF2-40B4-BE49-F238E27FC236}">
                <a16:creationId xmlns:a16="http://schemas.microsoft.com/office/drawing/2014/main" id="{AFEE9C29-F938-912D-4A0C-1F739AFAE108}"/>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5188" y="1870076"/>
            <a:ext cx="8145462" cy="4443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a:extLst>
              <a:ext uri="{FF2B5EF4-FFF2-40B4-BE49-F238E27FC236}">
                <a16:creationId xmlns:a16="http://schemas.microsoft.com/office/drawing/2014/main" id="{A765377D-B342-DC57-16AD-D3E59B9F5452}"/>
              </a:ext>
            </a:extLst>
          </p:cNvPr>
          <p:cNvSpPr>
            <a:spLocks noGrp="1" noChangeArrowheads="1"/>
          </p:cNvSpPr>
          <p:nvPr>
            <p:ph type="title"/>
          </p:nvPr>
        </p:nvSpPr>
        <p:spPr>
          <a:xfrm>
            <a:off x="2079625" y="419100"/>
            <a:ext cx="7772400" cy="1143000"/>
          </a:xfrm>
          <a:noFill/>
          <a:ln/>
        </p:spPr>
        <p:txBody>
          <a:bodyPr/>
          <a:lstStyle/>
          <a:p>
            <a:r>
              <a:rPr lang="en-US" altLang="en-US"/>
              <a:t>Higher Frequency Transients 1</a:t>
            </a:r>
          </a:p>
        </p:txBody>
      </p:sp>
      <p:pic>
        <p:nvPicPr>
          <p:cNvPr id="27651" name="Picture 3">
            <a:extLst>
              <a:ext uri="{FF2B5EF4-FFF2-40B4-BE49-F238E27FC236}">
                <a16:creationId xmlns:a16="http://schemas.microsoft.com/office/drawing/2014/main" id="{FB075422-712E-BA9E-9D4A-80ACCE3185E1}"/>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1682750"/>
            <a:ext cx="8491538" cy="4732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a:extLst>
              <a:ext uri="{FF2B5EF4-FFF2-40B4-BE49-F238E27FC236}">
                <a16:creationId xmlns:a16="http://schemas.microsoft.com/office/drawing/2014/main" id="{175BD976-9F1B-B38E-0249-09DFFF399E6C}"/>
              </a:ext>
            </a:extLst>
          </p:cNvPr>
          <p:cNvSpPr>
            <a:spLocks noGrp="1" noChangeArrowheads="1"/>
          </p:cNvSpPr>
          <p:nvPr>
            <p:ph type="title"/>
          </p:nvPr>
        </p:nvSpPr>
        <p:spPr>
          <a:xfrm>
            <a:off x="2079625" y="419100"/>
            <a:ext cx="7772400" cy="1143000"/>
          </a:xfrm>
          <a:noFill/>
          <a:ln/>
        </p:spPr>
        <p:txBody>
          <a:bodyPr/>
          <a:lstStyle/>
          <a:p>
            <a:r>
              <a:rPr lang="en-US" altLang="en-US"/>
              <a:t>Higher Frequency Transients 2</a:t>
            </a:r>
          </a:p>
        </p:txBody>
      </p:sp>
      <p:pic>
        <p:nvPicPr>
          <p:cNvPr id="28675" name="Picture 3">
            <a:extLst>
              <a:ext uri="{FF2B5EF4-FFF2-40B4-BE49-F238E27FC236}">
                <a16:creationId xmlns:a16="http://schemas.microsoft.com/office/drawing/2014/main" id="{6B13A9BD-5A4F-3ABE-3B27-95820329D93D}"/>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5301" y="1712914"/>
            <a:ext cx="8583613" cy="4683125"/>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a:extLst>
              <a:ext uri="{FF2B5EF4-FFF2-40B4-BE49-F238E27FC236}">
                <a16:creationId xmlns:a16="http://schemas.microsoft.com/office/drawing/2014/main" id="{E49C7D86-50C1-128E-DFA6-77CC77434F22}"/>
              </a:ext>
            </a:extLst>
          </p:cNvPr>
          <p:cNvSpPr>
            <a:spLocks noGrp="1" noChangeArrowheads="1"/>
          </p:cNvSpPr>
          <p:nvPr>
            <p:ph type="title"/>
          </p:nvPr>
        </p:nvSpPr>
        <p:spPr>
          <a:xfrm>
            <a:off x="2181225" y="76200"/>
            <a:ext cx="7772400" cy="1143000"/>
          </a:xfrm>
          <a:noFill/>
          <a:ln/>
        </p:spPr>
        <p:txBody>
          <a:bodyPr/>
          <a:lstStyle/>
          <a:p>
            <a:r>
              <a:rPr lang="en-US" altLang="en-US" sz="3600"/>
              <a:t>(Not so) High Frequency Transients 3</a:t>
            </a:r>
          </a:p>
        </p:txBody>
      </p:sp>
      <p:sp>
        <p:nvSpPr>
          <p:cNvPr id="29699" name="Rectangle 3">
            <a:extLst>
              <a:ext uri="{FF2B5EF4-FFF2-40B4-BE49-F238E27FC236}">
                <a16:creationId xmlns:a16="http://schemas.microsoft.com/office/drawing/2014/main" id="{3D482D66-6332-CC9A-534A-E4920E8FA6B2}"/>
              </a:ext>
            </a:extLst>
          </p:cNvPr>
          <p:cNvSpPr>
            <a:spLocks noChangeArrowheads="1"/>
          </p:cNvSpPr>
          <p:nvPr/>
        </p:nvSpPr>
        <p:spPr bwMode="auto">
          <a:xfrm>
            <a:off x="2632076" y="6121400"/>
            <a:ext cx="6854825" cy="5854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ctr" eaLnBrk="0" fontAlgn="base" hangingPunct="0">
              <a:spcBef>
                <a:spcPct val="0"/>
              </a:spcBef>
              <a:spcAft>
                <a:spcPct val="0"/>
              </a:spcAft>
            </a:pPr>
            <a:r>
              <a:rPr lang="en-US" altLang="en-US" sz="3200">
                <a:solidFill>
                  <a:srgbClr val="FFFFFF"/>
                </a:solidFill>
                <a:latin typeface="Times New Roman" panose="02020603050405020304" pitchFamily="18" charset="0"/>
              </a:rPr>
              <a:t>285 km. 500 kV line (no CVT model)</a:t>
            </a:r>
          </a:p>
        </p:txBody>
      </p:sp>
      <p:pic>
        <p:nvPicPr>
          <p:cNvPr id="29700" name="Picture 4">
            <a:extLst>
              <a:ext uri="{FF2B5EF4-FFF2-40B4-BE49-F238E27FC236}">
                <a16:creationId xmlns:a16="http://schemas.microsoft.com/office/drawing/2014/main" id="{D33FB275-B170-F220-ABA9-95D55740F7BF}"/>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01814" y="1206500"/>
            <a:ext cx="8059737" cy="4935538"/>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a:extLst>
              <a:ext uri="{FF2B5EF4-FFF2-40B4-BE49-F238E27FC236}">
                <a16:creationId xmlns:a16="http://schemas.microsoft.com/office/drawing/2014/main" id="{4BED3863-EBF0-F1A6-545E-1F44F0D138F1}"/>
              </a:ext>
            </a:extLst>
          </p:cNvPr>
          <p:cNvSpPr>
            <a:spLocks noGrp="1" noChangeArrowheads="1"/>
          </p:cNvSpPr>
          <p:nvPr>
            <p:ph type="title"/>
          </p:nvPr>
        </p:nvSpPr>
        <p:spPr>
          <a:noFill/>
          <a:ln/>
        </p:spPr>
        <p:txBody>
          <a:bodyPr/>
          <a:lstStyle/>
          <a:p>
            <a:r>
              <a:rPr lang="en-US" altLang="en-US"/>
              <a:t>Series Capacitor Resonance</a:t>
            </a:r>
          </a:p>
        </p:txBody>
      </p:sp>
      <p:pic>
        <p:nvPicPr>
          <p:cNvPr id="30723" name="Picture 3">
            <a:extLst>
              <a:ext uri="{FF2B5EF4-FFF2-40B4-BE49-F238E27FC236}">
                <a16:creationId xmlns:a16="http://schemas.microsoft.com/office/drawing/2014/main" id="{871C2C8D-5B8F-2C4F-8CA2-B43E99E79488}"/>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76413" y="1716089"/>
            <a:ext cx="8572500" cy="4676775"/>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6" name="Rectangle 2">
            <a:extLst>
              <a:ext uri="{FF2B5EF4-FFF2-40B4-BE49-F238E27FC236}">
                <a16:creationId xmlns:a16="http://schemas.microsoft.com/office/drawing/2014/main" id="{F2AAC0C6-9470-0AB2-CE0D-0207D95498FD}"/>
              </a:ext>
            </a:extLst>
          </p:cNvPr>
          <p:cNvSpPr>
            <a:spLocks noGrp="1" noChangeArrowheads="1"/>
          </p:cNvSpPr>
          <p:nvPr>
            <p:ph type="title"/>
          </p:nvPr>
        </p:nvSpPr>
        <p:spPr>
          <a:xfrm>
            <a:off x="2184400" y="190500"/>
            <a:ext cx="7772400" cy="622300"/>
          </a:xfrm>
          <a:noFill/>
          <a:ln/>
        </p:spPr>
        <p:txBody>
          <a:bodyPr/>
          <a:lstStyle/>
          <a:p>
            <a:r>
              <a:rPr lang="en-US" altLang="en-US"/>
              <a:t>Network Faults</a:t>
            </a:r>
          </a:p>
        </p:txBody>
      </p:sp>
      <p:pic>
        <p:nvPicPr>
          <p:cNvPr id="31747" name="Picture 3">
            <a:extLst>
              <a:ext uri="{FF2B5EF4-FFF2-40B4-BE49-F238E27FC236}">
                <a16:creationId xmlns:a16="http://schemas.microsoft.com/office/drawing/2014/main" id="{56DEA7FC-3690-AA3E-4283-B09DB7238226}"/>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57376" y="825500"/>
            <a:ext cx="8664575" cy="5214938"/>
          </a:xfrm>
          <a:prstGeom prst="rect">
            <a:avLst/>
          </a:prstGeom>
          <a:solidFill>
            <a:srgbClr val="FF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748" name="Rectangle 4">
            <a:extLst>
              <a:ext uri="{FF2B5EF4-FFF2-40B4-BE49-F238E27FC236}">
                <a16:creationId xmlns:a16="http://schemas.microsoft.com/office/drawing/2014/main" id="{6439B149-68BD-D9ED-929B-444E06F16E15}"/>
              </a:ext>
            </a:extLst>
          </p:cNvPr>
          <p:cNvSpPr>
            <a:spLocks noChangeArrowheads="1"/>
          </p:cNvSpPr>
          <p:nvPr/>
        </p:nvSpPr>
        <p:spPr bwMode="auto">
          <a:xfrm>
            <a:off x="3594100" y="6094414"/>
            <a:ext cx="4910832" cy="462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2400">
                <a:solidFill>
                  <a:srgbClr val="FFFFFF"/>
                </a:solidFill>
                <a:latin typeface="Times New Roman" panose="02020603050405020304" pitchFamily="18" charset="0"/>
              </a:rPr>
              <a:t>(500 kV Circuit, with series capacitor)</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a:extLst>
              <a:ext uri="{FF2B5EF4-FFF2-40B4-BE49-F238E27FC236}">
                <a16:creationId xmlns:a16="http://schemas.microsoft.com/office/drawing/2014/main" id="{D240C472-2E14-12B5-48C6-114AC4E0F059}"/>
              </a:ext>
            </a:extLst>
          </p:cNvPr>
          <p:cNvSpPr>
            <a:spLocks noGrp="1" noChangeArrowheads="1"/>
          </p:cNvSpPr>
          <p:nvPr>
            <p:ph type="title"/>
          </p:nvPr>
        </p:nvSpPr>
        <p:spPr>
          <a:noFill/>
          <a:ln/>
        </p:spPr>
        <p:txBody>
          <a:bodyPr/>
          <a:lstStyle/>
          <a:p>
            <a:r>
              <a:rPr lang="en-US" altLang="en-US"/>
              <a:t>Relay Filters</a:t>
            </a:r>
          </a:p>
        </p:txBody>
      </p:sp>
      <p:sp>
        <p:nvSpPr>
          <p:cNvPr id="33795" name="Rectangle 3">
            <a:extLst>
              <a:ext uri="{FF2B5EF4-FFF2-40B4-BE49-F238E27FC236}">
                <a16:creationId xmlns:a16="http://schemas.microsoft.com/office/drawing/2014/main" id="{B2DEA1F2-E165-FEDE-1A49-BBA4AAF40661}"/>
              </a:ext>
            </a:extLst>
          </p:cNvPr>
          <p:cNvSpPr>
            <a:spLocks noGrp="1" noChangeArrowheads="1"/>
          </p:cNvSpPr>
          <p:nvPr>
            <p:ph type="body" idx="1"/>
          </p:nvPr>
        </p:nvSpPr>
        <p:spPr>
          <a:noFill/>
          <a:ln/>
        </p:spPr>
        <p:txBody>
          <a:bodyPr/>
          <a:lstStyle/>
          <a:p>
            <a:r>
              <a:rPr lang="en-US" altLang="en-US"/>
              <a:t>May need to be sharply tuned</a:t>
            </a:r>
          </a:p>
          <a:p>
            <a:r>
              <a:rPr lang="en-US" altLang="en-US"/>
              <a:t>Sharper tuning, longer delay</a:t>
            </a:r>
          </a:p>
          <a:p>
            <a:r>
              <a:rPr lang="en-US" altLang="en-US"/>
              <a:t>Special filter designs</a:t>
            </a:r>
          </a:p>
          <a:p>
            <a:r>
              <a:rPr lang="en-US" altLang="en-US"/>
              <a:t>Caution with high sampling frequency digital relays.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id="{33FC9048-62D8-E605-54D3-9136474DD3BA}"/>
              </a:ext>
            </a:extLst>
          </p:cNvPr>
          <p:cNvSpPr>
            <a:spLocks noGrp="1" noChangeArrowheads="1"/>
          </p:cNvSpPr>
          <p:nvPr>
            <p:ph type="title"/>
          </p:nvPr>
        </p:nvSpPr>
        <p:spPr>
          <a:xfrm>
            <a:off x="2238375" y="1"/>
            <a:ext cx="7772400" cy="760413"/>
          </a:xfrm>
          <a:noFill/>
          <a:ln/>
        </p:spPr>
        <p:txBody>
          <a:bodyPr/>
          <a:lstStyle/>
          <a:p>
            <a:r>
              <a:rPr lang="en-US" altLang="en-US"/>
              <a:t>Transformer Inrush</a:t>
            </a:r>
          </a:p>
        </p:txBody>
      </p:sp>
      <p:sp>
        <p:nvSpPr>
          <p:cNvPr id="34819" name="Rectangle 3">
            <a:extLst>
              <a:ext uri="{FF2B5EF4-FFF2-40B4-BE49-F238E27FC236}">
                <a16:creationId xmlns:a16="http://schemas.microsoft.com/office/drawing/2014/main" id="{DB92DB2A-F27A-69C4-7BFE-3A6618A27DB9}"/>
              </a:ext>
            </a:extLst>
          </p:cNvPr>
          <p:cNvSpPr>
            <a:spLocks noChangeArrowheads="1"/>
          </p:cNvSpPr>
          <p:nvPr/>
        </p:nvSpPr>
        <p:spPr bwMode="auto">
          <a:xfrm>
            <a:off x="2468564" y="6399214"/>
            <a:ext cx="7613879" cy="462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2400">
                <a:solidFill>
                  <a:srgbClr val="FFFFFF"/>
                </a:solidFill>
                <a:latin typeface="Times New Roman" panose="02020603050405020304" pitchFamily="18" charset="0"/>
              </a:rPr>
              <a:t>(90 MVA Transformer, energized from 230 kV cable circuit)</a:t>
            </a:r>
          </a:p>
        </p:txBody>
      </p:sp>
      <p:pic>
        <p:nvPicPr>
          <p:cNvPr id="34820" name="Picture 4">
            <a:extLst>
              <a:ext uri="{FF2B5EF4-FFF2-40B4-BE49-F238E27FC236}">
                <a16:creationId xmlns:a16="http://schemas.microsoft.com/office/drawing/2014/main" id="{25DD542A-D546-E35B-1FF0-30821C51318C}"/>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3289" y="749301"/>
            <a:ext cx="7915275" cy="5408613"/>
          </a:xfrm>
          <a:prstGeom prst="rect">
            <a:avLst/>
          </a:prstGeom>
          <a:solidFill>
            <a:srgbClr val="FF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6866" name="Rectangle 2">
            <a:extLst>
              <a:ext uri="{FF2B5EF4-FFF2-40B4-BE49-F238E27FC236}">
                <a16:creationId xmlns:a16="http://schemas.microsoft.com/office/drawing/2014/main" id="{F676E291-33F0-BC4D-7FA8-85AAF4AB3BD1}"/>
              </a:ext>
            </a:extLst>
          </p:cNvPr>
          <p:cNvSpPr>
            <a:spLocks noGrp="1" noChangeArrowheads="1"/>
          </p:cNvSpPr>
          <p:nvPr>
            <p:ph type="title"/>
          </p:nvPr>
        </p:nvSpPr>
        <p:spPr>
          <a:xfrm>
            <a:off x="2133600" y="228600"/>
            <a:ext cx="7848600" cy="444500"/>
          </a:xfrm>
          <a:noFill/>
          <a:ln/>
        </p:spPr>
        <p:txBody>
          <a:bodyPr/>
          <a:lstStyle/>
          <a:p>
            <a:r>
              <a:rPr lang="en-US" altLang="en-US" sz="3600"/>
              <a:t>Differentially connected cts</a:t>
            </a:r>
          </a:p>
        </p:txBody>
      </p:sp>
      <p:pic>
        <p:nvPicPr>
          <p:cNvPr id="36867" name="Picture 3">
            <a:extLst>
              <a:ext uri="{FF2B5EF4-FFF2-40B4-BE49-F238E27FC236}">
                <a16:creationId xmlns:a16="http://schemas.microsoft.com/office/drawing/2014/main" id="{E8272BC5-01AE-B02F-31A8-592CD0004EAE}"/>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8801" y="931864"/>
            <a:ext cx="8664575" cy="5037137"/>
          </a:xfrm>
          <a:prstGeom prst="rect">
            <a:avLst/>
          </a:prstGeom>
          <a:solidFill>
            <a:srgbClr val="FF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6868" name="Rectangle 4">
            <a:extLst>
              <a:ext uri="{FF2B5EF4-FFF2-40B4-BE49-F238E27FC236}">
                <a16:creationId xmlns:a16="http://schemas.microsoft.com/office/drawing/2014/main" id="{839CE293-3DA2-3518-4F92-E1B32184DA91}"/>
              </a:ext>
            </a:extLst>
          </p:cNvPr>
          <p:cNvSpPr>
            <a:spLocks noChangeArrowheads="1"/>
          </p:cNvSpPr>
          <p:nvPr/>
        </p:nvSpPr>
        <p:spPr bwMode="auto">
          <a:xfrm>
            <a:off x="3983038" y="6181726"/>
            <a:ext cx="4241546" cy="462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2400">
                <a:solidFill>
                  <a:srgbClr val="FFFFFF"/>
                </a:solidFill>
                <a:latin typeface="Times New Roman" panose="02020603050405020304" pitchFamily="18" charset="0"/>
              </a:rPr>
              <a:t>(Custom built transient program)</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a:extLst>
              <a:ext uri="{FF2B5EF4-FFF2-40B4-BE49-F238E27FC236}">
                <a16:creationId xmlns:a16="http://schemas.microsoft.com/office/drawing/2014/main" id="{CF643E04-5658-94D1-5170-560CB0B64EE9}"/>
              </a:ext>
            </a:extLst>
          </p:cNvPr>
          <p:cNvSpPr>
            <a:spLocks noGrp="1" noChangeArrowheads="1"/>
          </p:cNvSpPr>
          <p:nvPr>
            <p:ph type="title"/>
          </p:nvPr>
        </p:nvSpPr>
        <p:spPr>
          <a:noFill/>
          <a:ln/>
        </p:spPr>
        <p:txBody>
          <a:bodyPr/>
          <a:lstStyle/>
          <a:p>
            <a:r>
              <a:rPr lang="en-US" altLang="en-US"/>
              <a:t>Cranbrook 500 kV Substation</a:t>
            </a:r>
          </a:p>
        </p:txBody>
      </p:sp>
      <p:sp>
        <p:nvSpPr>
          <p:cNvPr id="38915" name="Line 3">
            <a:extLst>
              <a:ext uri="{FF2B5EF4-FFF2-40B4-BE49-F238E27FC236}">
                <a16:creationId xmlns:a16="http://schemas.microsoft.com/office/drawing/2014/main" id="{20BD94B4-3B7C-BD37-A8F0-BC9BE3A72E63}"/>
              </a:ext>
            </a:extLst>
          </p:cNvPr>
          <p:cNvSpPr>
            <a:spLocks noChangeShapeType="1"/>
          </p:cNvSpPr>
          <p:nvPr/>
        </p:nvSpPr>
        <p:spPr bwMode="auto">
          <a:xfrm>
            <a:off x="3221038" y="3181350"/>
            <a:ext cx="7366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16" name="Freeform 4">
            <a:extLst>
              <a:ext uri="{FF2B5EF4-FFF2-40B4-BE49-F238E27FC236}">
                <a16:creationId xmlns:a16="http://schemas.microsoft.com/office/drawing/2014/main" id="{1F95BAFA-5887-2F3F-018A-AB800E15E78A}"/>
              </a:ext>
            </a:extLst>
          </p:cNvPr>
          <p:cNvSpPr>
            <a:spLocks/>
          </p:cNvSpPr>
          <p:nvPr/>
        </p:nvSpPr>
        <p:spPr bwMode="auto">
          <a:xfrm>
            <a:off x="3121025" y="3124201"/>
            <a:ext cx="115888" cy="117475"/>
          </a:xfrm>
          <a:custGeom>
            <a:avLst/>
            <a:gdLst>
              <a:gd name="T0" fmla="*/ 72 w 73"/>
              <a:gd name="T1" fmla="*/ 73 h 74"/>
              <a:gd name="T2" fmla="*/ 0 w 73"/>
              <a:gd name="T3" fmla="*/ 36 h 74"/>
              <a:gd name="T4" fmla="*/ 72 w 73"/>
              <a:gd name="T5" fmla="*/ 0 h 74"/>
              <a:gd name="T6" fmla="*/ 72 w 73"/>
              <a:gd name="T7" fmla="*/ 73 h 74"/>
            </a:gdLst>
            <a:ahLst/>
            <a:cxnLst>
              <a:cxn ang="0">
                <a:pos x="T0" y="T1"/>
              </a:cxn>
              <a:cxn ang="0">
                <a:pos x="T2" y="T3"/>
              </a:cxn>
              <a:cxn ang="0">
                <a:pos x="T4" y="T5"/>
              </a:cxn>
              <a:cxn ang="0">
                <a:pos x="T6" y="T7"/>
              </a:cxn>
            </a:cxnLst>
            <a:rect l="0" t="0" r="r" b="b"/>
            <a:pathLst>
              <a:path w="73" h="74">
                <a:moveTo>
                  <a:pt x="72" y="73"/>
                </a:moveTo>
                <a:lnTo>
                  <a:pt x="0" y="36"/>
                </a:lnTo>
                <a:lnTo>
                  <a:pt x="72" y="0"/>
                </a:lnTo>
                <a:lnTo>
                  <a:pt x="72" y="73"/>
                </a:lnTo>
              </a:path>
            </a:pathLst>
          </a:custGeom>
          <a:noFill/>
          <a:ln w="12700" cap="rnd"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17" name="Line 5">
            <a:extLst>
              <a:ext uri="{FF2B5EF4-FFF2-40B4-BE49-F238E27FC236}">
                <a16:creationId xmlns:a16="http://schemas.microsoft.com/office/drawing/2014/main" id="{9DF3A319-D93D-3F1A-AE5E-977C5E82374E}"/>
              </a:ext>
            </a:extLst>
          </p:cNvPr>
          <p:cNvSpPr>
            <a:spLocks noChangeShapeType="1"/>
          </p:cNvSpPr>
          <p:nvPr/>
        </p:nvSpPr>
        <p:spPr bwMode="auto">
          <a:xfrm>
            <a:off x="3540126" y="3181350"/>
            <a:ext cx="125412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18" name="Freeform 6">
            <a:extLst>
              <a:ext uri="{FF2B5EF4-FFF2-40B4-BE49-F238E27FC236}">
                <a16:creationId xmlns:a16="http://schemas.microsoft.com/office/drawing/2014/main" id="{6E601951-555D-FAA9-ED14-23E4162CE70A}"/>
              </a:ext>
            </a:extLst>
          </p:cNvPr>
          <p:cNvSpPr>
            <a:spLocks/>
          </p:cNvSpPr>
          <p:nvPr/>
        </p:nvSpPr>
        <p:spPr bwMode="auto">
          <a:xfrm>
            <a:off x="3957638" y="3181350"/>
            <a:ext cx="838200" cy="838200"/>
          </a:xfrm>
          <a:custGeom>
            <a:avLst/>
            <a:gdLst>
              <a:gd name="T0" fmla="*/ 0 w 528"/>
              <a:gd name="T1" fmla="*/ 0 h 528"/>
              <a:gd name="T2" fmla="*/ 0 w 528"/>
              <a:gd name="T3" fmla="*/ 351 h 528"/>
              <a:gd name="T4" fmla="*/ 0 w 528"/>
              <a:gd name="T5" fmla="*/ 527 h 528"/>
              <a:gd name="T6" fmla="*/ 527 w 528"/>
              <a:gd name="T7" fmla="*/ 527 h 528"/>
            </a:gdLst>
            <a:ahLst/>
            <a:cxnLst>
              <a:cxn ang="0">
                <a:pos x="T0" y="T1"/>
              </a:cxn>
              <a:cxn ang="0">
                <a:pos x="T2" y="T3"/>
              </a:cxn>
              <a:cxn ang="0">
                <a:pos x="T4" y="T5"/>
              </a:cxn>
              <a:cxn ang="0">
                <a:pos x="T6" y="T7"/>
              </a:cxn>
            </a:cxnLst>
            <a:rect l="0" t="0" r="r" b="b"/>
            <a:pathLst>
              <a:path w="528" h="528">
                <a:moveTo>
                  <a:pt x="0" y="0"/>
                </a:moveTo>
                <a:lnTo>
                  <a:pt x="0" y="351"/>
                </a:lnTo>
                <a:lnTo>
                  <a:pt x="0" y="527"/>
                </a:lnTo>
                <a:lnTo>
                  <a:pt x="527" y="527"/>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19" name="Freeform 7">
            <a:extLst>
              <a:ext uri="{FF2B5EF4-FFF2-40B4-BE49-F238E27FC236}">
                <a16:creationId xmlns:a16="http://schemas.microsoft.com/office/drawing/2014/main" id="{2045A2D2-73F5-D4FB-A764-82FFF088338F}"/>
              </a:ext>
            </a:extLst>
          </p:cNvPr>
          <p:cNvSpPr>
            <a:spLocks/>
          </p:cNvSpPr>
          <p:nvPr/>
        </p:nvSpPr>
        <p:spPr bwMode="auto">
          <a:xfrm>
            <a:off x="4794250" y="3043239"/>
            <a:ext cx="280988" cy="280987"/>
          </a:xfrm>
          <a:custGeom>
            <a:avLst/>
            <a:gdLst>
              <a:gd name="T0" fmla="*/ 0 w 177"/>
              <a:gd name="T1" fmla="*/ 176 h 177"/>
              <a:gd name="T2" fmla="*/ 176 w 177"/>
              <a:gd name="T3" fmla="*/ 176 h 177"/>
              <a:gd name="T4" fmla="*/ 176 w 177"/>
              <a:gd name="T5" fmla="*/ 0 h 177"/>
              <a:gd name="T6" fmla="*/ 0 w 177"/>
              <a:gd name="T7" fmla="*/ 0 h 177"/>
              <a:gd name="T8" fmla="*/ 0 w 177"/>
              <a:gd name="T9" fmla="*/ 176 h 177"/>
            </a:gdLst>
            <a:ahLst/>
            <a:cxnLst>
              <a:cxn ang="0">
                <a:pos x="T0" y="T1"/>
              </a:cxn>
              <a:cxn ang="0">
                <a:pos x="T2" y="T3"/>
              </a:cxn>
              <a:cxn ang="0">
                <a:pos x="T4" y="T5"/>
              </a:cxn>
              <a:cxn ang="0">
                <a:pos x="T6" y="T7"/>
              </a:cxn>
              <a:cxn ang="0">
                <a:pos x="T8" y="T9"/>
              </a:cxn>
            </a:cxnLst>
            <a:rect l="0" t="0" r="r" b="b"/>
            <a:pathLst>
              <a:path w="177" h="177">
                <a:moveTo>
                  <a:pt x="0" y="176"/>
                </a:moveTo>
                <a:lnTo>
                  <a:pt x="176" y="176"/>
                </a:lnTo>
                <a:lnTo>
                  <a:pt x="176" y="0"/>
                </a:lnTo>
                <a:lnTo>
                  <a:pt x="0" y="0"/>
                </a:lnTo>
                <a:lnTo>
                  <a:pt x="0" y="176"/>
                </a:lnTo>
              </a:path>
            </a:pathLst>
          </a:custGeom>
          <a:noFill/>
          <a:ln w="12700" cap="rnd"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20" name="Freeform 8">
            <a:extLst>
              <a:ext uri="{FF2B5EF4-FFF2-40B4-BE49-F238E27FC236}">
                <a16:creationId xmlns:a16="http://schemas.microsoft.com/office/drawing/2014/main" id="{13DC17B0-1F2E-D1B7-652C-2D5B2288784F}"/>
              </a:ext>
            </a:extLst>
          </p:cNvPr>
          <p:cNvSpPr>
            <a:spLocks/>
          </p:cNvSpPr>
          <p:nvPr/>
        </p:nvSpPr>
        <p:spPr bwMode="auto">
          <a:xfrm>
            <a:off x="4794250" y="3879850"/>
            <a:ext cx="280988" cy="280988"/>
          </a:xfrm>
          <a:custGeom>
            <a:avLst/>
            <a:gdLst>
              <a:gd name="T0" fmla="*/ 0 w 177"/>
              <a:gd name="T1" fmla="*/ 176 h 177"/>
              <a:gd name="T2" fmla="*/ 176 w 177"/>
              <a:gd name="T3" fmla="*/ 176 h 177"/>
              <a:gd name="T4" fmla="*/ 176 w 177"/>
              <a:gd name="T5" fmla="*/ 0 h 177"/>
              <a:gd name="T6" fmla="*/ 0 w 177"/>
              <a:gd name="T7" fmla="*/ 0 h 177"/>
              <a:gd name="T8" fmla="*/ 0 w 177"/>
              <a:gd name="T9" fmla="*/ 176 h 177"/>
            </a:gdLst>
            <a:ahLst/>
            <a:cxnLst>
              <a:cxn ang="0">
                <a:pos x="T0" y="T1"/>
              </a:cxn>
              <a:cxn ang="0">
                <a:pos x="T2" y="T3"/>
              </a:cxn>
              <a:cxn ang="0">
                <a:pos x="T4" y="T5"/>
              </a:cxn>
              <a:cxn ang="0">
                <a:pos x="T6" y="T7"/>
              </a:cxn>
              <a:cxn ang="0">
                <a:pos x="T8" y="T9"/>
              </a:cxn>
            </a:cxnLst>
            <a:rect l="0" t="0" r="r" b="b"/>
            <a:pathLst>
              <a:path w="177" h="177">
                <a:moveTo>
                  <a:pt x="0" y="176"/>
                </a:moveTo>
                <a:lnTo>
                  <a:pt x="176" y="176"/>
                </a:lnTo>
                <a:lnTo>
                  <a:pt x="176" y="0"/>
                </a:lnTo>
                <a:lnTo>
                  <a:pt x="0" y="0"/>
                </a:lnTo>
                <a:lnTo>
                  <a:pt x="0" y="176"/>
                </a:lnTo>
              </a:path>
            </a:pathLst>
          </a:custGeom>
          <a:noFill/>
          <a:ln w="12700" cap="rnd"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21" name="Line 9">
            <a:extLst>
              <a:ext uri="{FF2B5EF4-FFF2-40B4-BE49-F238E27FC236}">
                <a16:creationId xmlns:a16="http://schemas.microsoft.com/office/drawing/2014/main" id="{D2B07D55-EB6A-5B8D-8662-8699146B4990}"/>
              </a:ext>
            </a:extLst>
          </p:cNvPr>
          <p:cNvSpPr>
            <a:spLocks noChangeShapeType="1"/>
          </p:cNvSpPr>
          <p:nvPr/>
        </p:nvSpPr>
        <p:spPr bwMode="auto">
          <a:xfrm>
            <a:off x="5073650" y="3181350"/>
            <a:ext cx="9779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22" name="Line 10">
            <a:extLst>
              <a:ext uri="{FF2B5EF4-FFF2-40B4-BE49-F238E27FC236}">
                <a16:creationId xmlns:a16="http://schemas.microsoft.com/office/drawing/2014/main" id="{925663F4-C3BF-F21F-4441-305CD6D9552F}"/>
              </a:ext>
            </a:extLst>
          </p:cNvPr>
          <p:cNvSpPr>
            <a:spLocks noChangeShapeType="1"/>
          </p:cNvSpPr>
          <p:nvPr/>
        </p:nvSpPr>
        <p:spPr bwMode="auto">
          <a:xfrm>
            <a:off x="5073650" y="4017963"/>
            <a:ext cx="9779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23" name="Line 11">
            <a:extLst>
              <a:ext uri="{FF2B5EF4-FFF2-40B4-BE49-F238E27FC236}">
                <a16:creationId xmlns:a16="http://schemas.microsoft.com/office/drawing/2014/main" id="{BDA57DAB-D716-7D80-4AFD-083A076680DF}"/>
              </a:ext>
            </a:extLst>
          </p:cNvPr>
          <p:cNvSpPr>
            <a:spLocks noChangeShapeType="1"/>
          </p:cNvSpPr>
          <p:nvPr/>
        </p:nvSpPr>
        <p:spPr bwMode="auto">
          <a:xfrm>
            <a:off x="3540125" y="3181351"/>
            <a:ext cx="0" cy="277813"/>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24" name="Line 12">
            <a:extLst>
              <a:ext uri="{FF2B5EF4-FFF2-40B4-BE49-F238E27FC236}">
                <a16:creationId xmlns:a16="http://schemas.microsoft.com/office/drawing/2014/main" id="{5E257E4D-77B9-2B0D-1AD6-A6FFF1B51A0B}"/>
              </a:ext>
            </a:extLst>
          </p:cNvPr>
          <p:cNvSpPr>
            <a:spLocks noChangeShapeType="1"/>
          </p:cNvSpPr>
          <p:nvPr/>
        </p:nvSpPr>
        <p:spPr bwMode="auto">
          <a:xfrm>
            <a:off x="3470275" y="3459163"/>
            <a:ext cx="14128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25" name="Line 13">
            <a:extLst>
              <a:ext uri="{FF2B5EF4-FFF2-40B4-BE49-F238E27FC236}">
                <a16:creationId xmlns:a16="http://schemas.microsoft.com/office/drawing/2014/main" id="{AEFC7FA7-D731-C979-61A8-131D6CE73935}"/>
              </a:ext>
            </a:extLst>
          </p:cNvPr>
          <p:cNvSpPr>
            <a:spLocks noChangeShapeType="1"/>
          </p:cNvSpPr>
          <p:nvPr/>
        </p:nvSpPr>
        <p:spPr bwMode="auto">
          <a:xfrm>
            <a:off x="3470275" y="3530600"/>
            <a:ext cx="14128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26" name="Line 14">
            <a:extLst>
              <a:ext uri="{FF2B5EF4-FFF2-40B4-BE49-F238E27FC236}">
                <a16:creationId xmlns:a16="http://schemas.microsoft.com/office/drawing/2014/main" id="{76B46D03-1F92-B990-ACD1-081BB9854B55}"/>
              </a:ext>
            </a:extLst>
          </p:cNvPr>
          <p:cNvSpPr>
            <a:spLocks noChangeShapeType="1"/>
          </p:cNvSpPr>
          <p:nvPr/>
        </p:nvSpPr>
        <p:spPr bwMode="auto">
          <a:xfrm>
            <a:off x="3470275" y="3671888"/>
            <a:ext cx="14128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27" name="Line 15">
            <a:extLst>
              <a:ext uri="{FF2B5EF4-FFF2-40B4-BE49-F238E27FC236}">
                <a16:creationId xmlns:a16="http://schemas.microsoft.com/office/drawing/2014/main" id="{72A95F23-C45C-F4C7-FF78-C05D3744A230}"/>
              </a:ext>
            </a:extLst>
          </p:cNvPr>
          <p:cNvSpPr>
            <a:spLocks noChangeShapeType="1"/>
          </p:cNvSpPr>
          <p:nvPr/>
        </p:nvSpPr>
        <p:spPr bwMode="auto">
          <a:xfrm>
            <a:off x="3470275" y="3738563"/>
            <a:ext cx="14128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28" name="Line 16">
            <a:extLst>
              <a:ext uri="{FF2B5EF4-FFF2-40B4-BE49-F238E27FC236}">
                <a16:creationId xmlns:a16="http://schemas.microsoft.com/office/drawing/2014/main" id="{0832E6B3-3B32-C503-950E-60D14465BE23}"/>
              </a:ext>
            </a:extLst>
          </p:cNvPr>
          <p:cNvSpPr>
            <a:spLocks noChangeShapeType="1"/>
          </p:cNvSpPr>
          <p:nvPr/>
        </p:nvSpPr>
        <p:spPr bwMode="auto">
          <a:xfrm>
            <a:off x="3540125" y="3530600"/>
            <a:ext cx="0" cy="14128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29" name="Line 17">
            <a:extLst>
              <a:ext uri="{FF2B5EF4-FFF2-40B4-BE49-F238E27FC236}">
                <a16:creationId xmlns:a16="http://schemas.microsoft.com/office/drawing/2014/main" id="{4AA19CEE-2D86-C8D8-A928-056F26D6831C}"/>
              </a:ext>
            </a:extLst>
          </p:cNvPr>
          <p:cNvSpPr>
            <a:spLocks noChangeShapeType="1"/>
          </p:cNvSpPr>
          <p:nvPr/>
        </p:nvSpPr>
        <p:spPr bwMode="auto">
          <a:xfrm flipH="1">
            <a:off x="3398839" y="3600450"/>
            <a:ext cx="141287"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30" name="Freeform 18">
            <a:extLst>
              <a:ext uri="{FF2B5EF4-FFF2-40B4-BE49-F238E27FC236}">
                <a16:creationId xmlns:a16="http://schemas.microsoft.com/office/drawing/2014/main" id="{8BD9926B-3477-B419-89F4-EC970E78CA99}"/>
              </a:ext>
            </a:extLst>
          </p:cNvPr>
          <p:cNvSpPr>
            <a:spLocks/>
          </p:cNvSpPr>
          <p:nvPr/>
        </p:nvSpPr>
        <p:spPr bwMode="auto">
          <a:xfrm>
            <a:off x="3332163" y="3459164"/>
            <a:ext cx="68262" cy="73025"/>
          </a:xfrm>
          <a:custGeom>
            <a:avLst/>
            <a:gdLst>
              <a:gd name="T0" fmla="*/ 42 w 43"/>
              <a:gd name="T1" fmla="*/ 0 h 46"/>
              <a:gd name="T2" fmla="*/ 26 w 43"/>
              <a:gd name="T3" fmla="*/ 5 h 46"/>
              <a:gd name="T4" fmla="*/ 12 w 43"/>
              <a:gd name="T5" fmla="*/ 14 h 46"/>
              <a:gd name="T6" fmla="*/ 3 w 43"/>
              <a:gd name="T7" fmla="*/ 28 h 46"/>
              <a:gd name="T8" fmla="*/ 0 w 43"/>
              <a:gd name="T9" fmla="*/ 45 h 46"/>
            </a:gdLst>
            <a:ahLst/>
            <a:cxnLst>
              <a:cxn ang="0">
                <a:pos x="T0" y="T1"/>
              </a:cxn>
              <a:cxn ang="0">
                <a:pos x="T2" y="T3"/>
              </a:cxn>
              <a:cxn ang="0">
                <a:pos x="T4" y="T5"/>
              </a:cxn>
              <a:cxn ang="0">
                <a:pos x="T6" y="T7"/>
              </a:cxn>
              <a:cxn ang="0">
                <a:pos x="T8" y="T9"/>
              </a:cxn>
            </a:cxnLst>
            <a:rect l="0" t="0" r="r" b="b"/>
            <a:pathLst>
              <a:path w="43" h="46">
                <a:moveTo>
                  <a:pt x="42" y="0"/>
                </a:moveTo>
                <a:lnTo>
                  <a:pt x="26" y="5"/>
                </a:lnTo>
                <a:lnTo>
                  <a:pt x="12" y="14"/>
                </a:lnTo>
                <a:lnTo>
                  <a:pt x="3" y="28"/>
                </a:lnTo>
                <a:lnTo>
                  <a:pt x="0" y="45"/>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31" name="Freeform 19">
            <a:extLst>
              <a:ext uri="{FF2B5EF4-FFF2-40B4-BE49-F238E27FC236}">
                <a16:creationId xmlns:a16="http://schemas.microsoft.com/office/drawing/2014/main" id="{9BCC1788-A227-C489-760D-A3C12B5B9DD6}"/>
              </a:ext>
            </a:extLst>
          </p:cNvPr>
          <p:cNvSpPr>
            <a:spLocks/>
          </p:cNvSpPr>
          <p:nvPr/>
        </p:nvSpPr>
        <p:spPr bwMode="auto">
          <a:xfrm>
            <a:off x="3332163" y="3600451"/>
            <a:ext cx="68262" cy="73025"/>
          </a:xfrm>
          <a:custGeom>
            <a:avLst/>
            <a:gdLst>
              <a:gd name="T0" fmla="*/ 42 w 43"/>
              <a:gd name="T1" fmla="*/ 0 h 46"/>
              <a:gd name="T2" fmla="*/ 26 w 43"/>
              <a:gd name="T3" fmla="*/ 3 h 46"/>
              <a:gd name="T4" fmla="*/ 12 w 43"/>
              <a:gd name="T5" fmla="*/ 12 h 46"/>
              <a:gd name="T6" fmla="*/ 3 w 43"/>
              <a:gd name="T7" fmla="*/ 26 h 46"/>
              <a:gd name="T8" fmla="*/ 0 w 43"/>
              <a:gd name="T9" fmla="*/ 45 h 46"/>
            </a:gdLst>
            <a:ahLst/>
            <a:cxnLst>
              <a:cxn ang="0">
                <a:pos x="T0" y="T1"/>
              </a:cxn>
              <a:cxn ang="0">
                <a:pos x="T2" y="T3"/>
              </a:cxn>
              <a:cxn ang="0">
                <a:pos x="T4" y="T5"/>
              </a:cxn>
              <a:cxn ang="0">
                <a:pos x="T6" y="T7"/>
              </a:cxn>
              <a:cxn ang="0">
                <a:pos x="T8" y="T9"/>
              </a:cxn>
            </a:cxnLst>
            <a:rect l="0" t="0" r="r" b="b"/>
            <a:pathLst>
              <a:path w="43" h="46">
                <a:moveTo>
                  <a:pt x="42" y="0"/>
                </a:moveTo>
                <a:lnTo>
                  <a:pt x="26" y="3"/>
                </a:lnTo>
                <a:lnTo>
                  <a:pt x="12" y="12"/>
                </a:lnTo>
                <a:lnTo>
                  <a:pt x="3" y="26"/>
                </a:lnTo>
                <a:lnTo>
                  <a:pt x="0" y="45"/>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32" name="Freeform 20">
            <a:extLst>
              <a:ext uri="{FF2B5EF4-FFF2-40B4-BE49-F238E27FC236}">
                <a16:creationId xmlns:a16="http://schemas.microsoft.com/office/drawing/2014/main" id="{11B68D91-668A-7C66-F36A-B04393872508}"/>
              </a:ext>
            </a:extLst>
          </p:cNvPr>
          <p:cNvSpPr>
            <a:spLocks/>
          </p:cNvSpPr>
          <p:nvPr/>
        </p:nvSpPr>
        <p:spPr bwMode="auto">
          <a:xfrm>
            <a:off x="3332163" y="3671888"/>
            <a:ext cx="68262" cy="68262"/>
          </a:xfrm>
          <a:custGeom>
            <a:avLst/>
            <a:gdLst>
              <a:gd name="T0" fmla="*/ 42 w 43"/>
              <a:gd name="T1" fmla="*/ 42 h 43"/>
              <a:gd name="T2" fmla="*/ 26 w 43"/>
              <a:gd name="T3" fmla="*/ 40 h 43"/>
              <a:gd name="T4" fmla="*/ 12 w 43"/>
              <a:gd name="T5" fmla="*/ 30 h 43"/>
              <a:gd name="T6" fmla="*/ 3 w 43"/>
              <a:gd name="T7" fmla="*/ 16 h 43"/>
              <a:gd name="T8" fmla="*/ 0 w 43"/>
              <a:gd name="T9" fmla="*/ 0 h 43"/>
            </a:gdLst>
            <a:ahLst/>
            <a:cxnLst>
              <a:cxn ang="0">
                <a:pos x="T0" y="T1"/>
              </a:cxn>
              <a:cxn ang="0">
                <a:pos x="T2" y="T3"/>
              </a:cxn>
              <a:cxn ang="0">
                <a:pos x="T4" y="T5"/>
              </a:cxn>
              <a:cxn ang="0">
                <a:pos x="T6" y="T7"/>
              </a:cxn>
              <a:cxn ang="0">
                <a:pos x="T8" y="T9"/>
              </a:cxn>
            </a:cxnLst>
            <a:rect l="0" t="0" r="r" b="b"/>
            <a:pathLst>
              <a:path w="43" h="43">
                <a:moveTo>
                  <a:pt x="42" y="42"/>
                </a:moveTo>
                <a:lnTo>
                  <a:pt x="26" y="40"/>
                </a:lnTo>
                <a:lnTo>
                  <a:pt x="12" y="30"/>
                </a:lnTo>
                <a:lnTo>
                  <a:pt x="3" y="16"/>
                </a:lnTo>
                <a:lnTo>
                  <a:pt x="0" y="0"/>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33" name="Freeform 21">
            <a:extLst>
              <a:ext uri="{FF2B5EF4-FFF2-40B4-BE49-F238E27FC236}">
                <a16:creationId xmlns:a16="http://schemas.microsoft.com/office/drawing/2014/main" id="{5918246A-EE53-1B9F-27BF-4709166F27E8}"/>
              </a:ext>
            </a:extLst>
          </p:cNvPr>
          <p:cNvSpPr>
            <a:spLocks/>
          </p:cNvSpPr>
          <p:nvPr/>
        </p:nvSpPr>
        <p:spPr bwMode="auto">
          <a:xfrm>
            <a:off x="3332163" y="3530600"/>
            <a:ext cx="68262" cy="71438"/>
          </a:xfrm>
          <a:custGeom>
            <a:avLst/>
            <a:gdLst>
              <a:gd name="T0" fmla="*/ 42 w 43"/>
              <a:gd name="T1" fmla="*/ 44 h 45"/>
              <a:gd name="T2" fmla="*/ 26 w 43"/>
              <a:gd name="T3" fmla="*/ 40 h 45"/>
              <a:gd name="T4" fmla="*/ 12 w 43"/>
              <a:gd name="T5" fmla="*/ 30 h 45"/>
              <a:gd name="T6" fmla="*/ 3 w 43"/>
              <a:gd name="T7" fmla="*/ 16 h 45"/>
              <a:gd name="T8" fmla="*/ 0 w 43"/>
              <a:gd name="T9" fmla="*/ 0 h 45"/>
            </a:gdLst>
            <a:ahLst/>
            <a:cxnLst>
              <a:cxn ang="0">
                <a:pos x="T0" y="T1"/>
              </a:cxn>
              <a:cxn ang="0">
                <a:pos x="T2" y="T3"/>
              </a:cxn>
              <a:cxn ang="0">
                <a:pos x="T4" y="T5"/>
              </a:cxn>
              <a:cxn ang="0">
                <a:pos x="T6" y="T7"/>
              </a:cxn>
              <a:cxn ang="0">
                <a:pos x="T8" y="T9"/>
              </a:cxn>
            </a:cxnLst>
            <a:rect l="0" t="0" r="r" b="b"/>
            <a:pathLst>
              <a:path w="43" h="45">
                <a:moveTo>
                  <a:pt x="42" y="44"/>
                </a:moveTo>
                <a:lnTo>
                  <a:pt x="26" y="40"/>
                </a:lnTo>
                <a:lnTo>
                  <a:pt x="12" y="30"/>
                </a:lnTo>
                <a:lnTo>
                  <a:pt x="3" y="16"/>
                </a:lnTo>
                <a:lnTo>
                  <a:pt x="0" y="0"/>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34" name="Freeform 22">
            <a:extLst>
              <a:ext uri="{FF2B5EF4-FFF2-40B4-BE49-F238E27FC236}">
                <a16:creationId xmlns:a16="http://schemas.microsoft.com/office/drawing/2014/main" id="{A1ACA9F5-637F-E722-6591-A4B9085548FB}"/>
              </a:ext>
            </a:extLst>
          </p:cNvPr>
          <p:cNvSpPr>
            <a:spLocks/>
          </p:cNvSpPr>
          <p:nvPr/>
        </p:nvSpPr>
        <p:spPr bwMode="auto">
          <a:xfrm>
            <a:off x="3224214" y="3459164"/>
            <a:ext cx="73025" cy="73025"/>
          </a:xfrm>
          <a:custGeom>
            <a:avLst/>
            <a:gdLst>
              <a:gd name="T0" fmla="*/ 0 w 46"/>
              <a:gd name="T1" fmla="*/ 0 h 46"/>
              <a:gd name="T2" fmla="*/ 19 w 46"/>
              <a:gd name="T3" fmla="*/ 5 h 46"/>
              <a:gd name="T4" fmla="*/ 33 w 46"/>
              <a:gd name="T5" fmla="*/ 14 h 46"/>
              <a:gd name="T6" fmla="*/ 42 w 46"/>
              <a:gd name="T7" fmla="*/ 28 h 46"/>
              <a:gd name="T8" fmla="*/ 45 w 46"/>
              <a:gd name="T9" fmla="*/ 45 h 46"/>
            </a:gdLst>
            <a:ahLst/>
            <a:cxnLst>
              <a:cxn ang="0">
                <a:pos x="T0" y="T1"/>
              </a:cxn>
              <a:cxn ang="0">
                <a:pos x="T2" y="T3"/>
              </a:cxn>
              <a:cxn ang="0">
                <a:pos x="T4" y="T5"/>
              </a:cxn>
              <a:cxn ang="0">
                <a:pos x="T6" y="T7"/>
              </a:cxn>
              <a:cxn ang="0">
                <a:pos x="T8" y="T9"/>
              </a:cxn>
            </a:cxnLst>
            <a:rect l="0" t="0" r="r" b="b"/>
            <a:pathLst>
              <a:path w="46" h="46">
                <a:moveTo>
                  <a:pt x="0" y="0"/>
                </a:moveTo>
                <a:lnTo>
                  <a:pt x="19" y="5"/>
                </a:lnTo>
                <a:lnTo>
                  <a:pt x="33" y="14"/>
                </a:lnTo>
                <a:lnTo>
                  <a:pt x="42" y="28"/>
                </a:lnTo>
                <a:lnTo>
                  <a:pt x="45" y="45"/>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35" name="Freeform 23">
            <a:extLst>
              <a:ext uri="{FF2B5EF4-FFF2-40B4-BE49-F238E27FC236}">
                <a16:creationId xmlns:a16="http://schemas.microsoft.com/office/drawing/2014/main" id="{F7B4EC6F-DA0B-7F97-5485-EFD632E1993B}"/>
              </a:ext>
            </a:extLst>
          </p:cNvPr>
          <p:cNvSpPr>
            <a:spLocks/>
          </p:cNvSpPr>
          <p:nvPr/>
        </p:nvSpPr>
        <p:spPr bwMode="auto">
          <a:xfrm>
            <a:off x="3224214" y="3600451"/>
            <a:ext cx="73025" cy="73025"/>
          </a:xfrm>
          <a:custGeom>
            <a:avLst/>
            <a:gdLst>
              <a:gd name="T0" fmla="*/ 0 w 46"/>
              <a:gd name="T1" fmla="*/ 0 h 46"/>
              <a:gd name="T2" fmla="*/ 19 w 46"/>
              <a:gd name="T3" fmla="*/ 3 h 46"/>
              <a:gd name="T4" fmla="*/ 33 w 46"/>
              <a:gd name="T5" fmla="*/ 12 h 46"/>
              <a:gd name="T6" fmla="*/ 42 w 46"/>
              <a:gd name="T7" fmla="*/ 26 h 46"/>
              <a:gd name="T8" fmla="*/ 45 w 46"/>
              <a:gd name="T9" fmla="*/ 45 h 46"/>
            </a:gdLst>
            <a:ahLst/>
            <a:cxnLst>
              <a:cxn ang="0">
                <a:pos x="T0" y="T1"/>
              </a:cxn>
              <a:cxn ang="0">
                <a:pos x="T2" y="T3"/>
              </a:cxn>
              <a:cxn ang="0">
                <a:pos x="T4" y="T5"/>
              </a:cxn>
              <a:cxn ang="0">
                <a:pos x="T6" y="T7"/>
              </a:cxn>
              <a:cxn ang="0">
                <a:pos x="T8" y="T9"/>
              </a:cxn>
            </a:cxnLst>
            <a:rect l="0" t="0" r="r" b="b"/>
            <a:pathLst>
              <a:path w="46" h="46">
                <a:moveTo>
                  <a:pt x="0" y="0"/>
                </a:moveTo>
                <a:lnTo>
                  <a:pt x="19" y="3"/>
                </a:lnTo>
                <a:lnTo>
                  <a:pt x="33" y="12"/>
                </a:lnTo>
                <a:lnTo>
                  <a:pt x="42" y="26"/>
                </a:lnTo>
                <a:lnTo>
                  <a:pt x="45" y="45"/>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36" name="Freeform 24">
            <a:extLst>
              <a:ext uri="{FF2B5EF4-FFF2-40B4-BE49-F238E27FC236}">
                <a16:creationId xmlns:a16="http://schemas.microsoft.com/office/drawing/2014/main" id="{C70F7379-F983-1CC3-D117-18AE0C435C68}"/>
              </a:ext>
            </a:extLst>
          </p:cNvPr>
          <p:cNvSpPr>
            <a:spLocks/>
          </p:cNvSpPr>
          <p:nvPr/>
        </p:nvSpPr>
        <p:spPr bwMode="auto">
          <a:xfrm>
            <a:off x="3224214" y="3671888"/>
            <a:ext cx="73025" cy="68262"/>
          </a:xfrm>
          <a:custGeom>
            <a:avLst/>
            <a:gdLst>
              <a:gd name="T0" fmla="*/ 0 w 46"/>
              <a:gd name="T1" fmla="*/ 42 h 43"/>
              <a:gd name="T2" fmla="*/ 19 w 46"/>
              <a:gd name="T3" fmla="*/ 40 h 43"/>
              <a:gd name="T4" fmla="*/ 33 w 46"/>
              <a:gd name="T5" fmla="*/ 30 h 43"/>
              <a:gd name="T6" fmla="*/ 42 w 46"/>
              <a:gd name="T7" fmla="*/ 16 h 43"/>
              <a:gd name="T8" fmla="*/ 45 w 46"/>
              <a:gd name="T9" fmla="*/ 0 h 43"/>
            </a:gdLst>
            <a:ahLst/>
            <a:cxnLst>
              <a:cxn ang="0">
                <a:pos x="T0" y="T1"/>
              </a:cxn>
              <a:cxn ang="0">
                <a:pos x="T2" y="T3"/>
              </a:cxn>
              <a:cxn ang="0">
                <a:pos x="T4" y="T5"/>
              </a:cxn>
              <a:cxn ang="0">
                <a:pos x="T6" y="T7"/>
              </a:cxn>
              <a:cxn ang="0">
                <a:pos x="T8" y="T9"/>
              </a:cxn>
            </a:cxnLst>
            <a:rect l="0" t="0" r="r" b="b"/>
            <a:pathLst>
              <a:path w="46" h="43">
                <a:moveTo>
                  <a:pt x="0" y="42"/>
                </a:moveTo>
                <a:lnTo>
                  <a:pt x="19" y="40"/>
                </a:lnTo>
                <a:lnTo>
                  <a:pt x="33" y="30"/>
                </a:lnTo>
                <a:lnTo>
                  <a:pt x="42" y="16"/>
                </a:lnTo>
                <a:lnTo>
                  <a:pt x="45" y="0"/>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37" name="Freeform 25">
            <a:extLst>
              <a:ext uri="{FF2B5EF4-FFF2-40B4-BE49-F238E27FC236}">
                <a16:creationId xmlns:a16="http://schemas.microsoft.com/office/drawing/2014/main" id="{A97FDB63-581B-3227-7D47-346C16CAFAE9}"/>
              </a:ext>
            </a:extLst>
          </p:cNvPr>
          <p:cNvSpPr>
            <a:spLocks/>
          </p:cNvSpPr>
          <p:nvPr/>
        </p:nvSpPr>
        <p:spPr bwMode="auto">
          <a:xfrm>
            <a:off x="3224214" y="3530600"/>
            <a:ext cx="73025" cy="71438"/>
          </a:xfrm>
          <a:custGeom>
            <a:avLst/>
            <a:gdLst>
              <a:gd name="T0" fmla="*/ 0 w 46"/>
              <a:gd name="T1" fmla="*/ 44 h 45"/>
              <a:gd name="T2" fmla="*/ 19 w 46"/>
              <a:gd name="T3" fmla="*/ 40 h 45"/>
              <a:gd name="T4" fmla="*/ 33 w 46"/>
              <a:gd name="T5" fmla="*/ 30 h 45"/>
              <a:gd name="T6" fmla="*/ 42 w 46"/>
              <a:gd name="T7" fmla="*/ 16 h 45"/>
              <a:gd name="T8" fmla="*/ 45 w 46"/>
              <a:gd name="T9" fmla="*/ 0 h 45"/>
            </a:gdLst>
            <a:ahLst/>
            <a:cxnLst>
              <a:cxn ang="0">
                <a:pos x="T0" y="T1"/>
              </a:cxn>
              <a:cxn ang="0">
                <a:pos x="T2" y="T3"/>
              </a:cxn>
              <a:cxn ang="0">
                <a:pos x="T4" y="T5"/>
              </a:cxn>
              <a:cxn ang="0">
                <a:pos x="T6" y="T7"/>
              </a:cxn>
              <a:cxn ang="0">
                <a:pos x="T8" y="T9"/>
              </a:cxn>
            </a:cxnLst>
            <a:rect l="0" t="0" r="r" b="b"/>
            <a:pathLst>
              <a:path w="46" h="45">
                <a:moveTo>
                  <a:pt x="0" y="44"/>
                </a:moveTo>
                <a:lnTo>
                  <a:pt x="19" y="40"/>
                </a:lnTo>
                <a:lnTo>
                  <a:pt x="33" y="30"/>
                </a:lnTo>
                <a:lnTo>
                  <a:pt x="42" y="16"/>
                </a:lnTo>
                <a:lnTo>
                  <a:pt x="45" y="0"/>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38" name="Line 26">
            <a:extLst>
              <a:ext uri="{FF2B5EF4-FFF2-40B4-BE49-F238E27FC236}">
                <a16:creationId xmlns:a16="http://schemas.microsoft.com/office/drawing/2014/main" id="{66C2CE62-90A2-B034-1E56-C538679A7C92}"/>
              </a:ext>
            </a:extLst>
          </p:cNvPr>
          <p:cNvSpPr>
            <a:spLocks noChangeShapeType="1"/>
          </p:cNvSpPr>
          <p:nvPr/>
        </p:nvSpPr>
        <p:spPr bwMode="auto">
          <a:xfrm flipH="1">
            <a:off x="2982913" y="3600450"/>
            <a:ext cx="279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39" name="Line 27">
            <a:extLst>
              <a:ext uri="{FF2B5EF4-FFF2-40B4-BE49-F238E27FC236}">
                <a16:creationId xmlns:a16="http://schemas.microsoft.com/office/drawing/2014/main" id="{0F05BC5F-C4A2-895A-8064-AB97F54C21D6}"/>
              </a:ext>
            </a:extLst>
          </p:cNvPr>
          <p:cNvSpPr>
            <a:spLocks noChangeShapeType="1"/>
          </p:cNvSpPr>
          <p:nvPr/>
        </p:nvSpPr>
        <p:spPr bwMode="auto">
          <a:xfrm flipV="1">
            <a:off x="2982913" y="2622550"/>
            <a:ext cx="0" cy="97790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40" name="Line 28">
            <a:extLst>
              <a:ext uri="{FF2B5EF4-FFF2-40B4-BE49-F238E27FC236}">
                <a16:creationId xmlns:a16="http://schemas.microsoft.com/office/drawing/2014/main" id="{5952AE6C-79AA-2922-6C4A-EFF0E9277D2B}"/>
              </a:ext>
            </a:extLst>
          </p:cNvPr>
          <p:cNvSpPr>
            <a:spLocks noChangeShapeType="1"/>
          </p:cNvSpPr>
          <p:nvPr/>
        </p:nvSpPr>
        <p:spPr bwMode="auto">
          <a:xfrm>
            <a:off x="2982914" y="2622550"/>
            <a:ext cx="153352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41" name="Freeform 29">
            <a:extLst>
              <a:ext uri="{FF2B5EF4-FFF2-40B4-BE49-F238E27FC236}">
                <a16:creationId xmlns:a16="http://schemas.microsoft.com/office/drawing/2014/main" id="{1CF6E663-CDE6-C237-1347-768B026CDFFA}"/>
              </a:ext>
            </a:extLst>
          </p:cNvPr>
          <p:cNvSpPr>
            <a:spLocks/>
          </p:cNvSpPr>
          <p:nvPr/>
        </p:nvSpPr>
        <p:spPr bwMode="auto">
          <a:xfrm>
            <a:off x="4516439" y="2414589"/>
            <a:ext cx="420687" cy="422275"/>
          </a:xfrm>
          <a:custGeom>
            <a:avLst/>
            <a:gdLst>
              <a:gd name="T0" fmla="*/ 0 w 265"/>
              <a:gd name="T1" fmla="*/ 131 h 266"/>
              <a:gd name="T2" fmla="*/ 4 w 265"/>
              <a:gd name="T3" fmla="*/ 98 h 266"/>
              <a:gd name="T4" fmla="*/ 18 w 265"/>
              <a:gd name="T5" fmla="*/ 66 h 266"/>
              <a:gd name="T6" fmla="*/ 39 w 265"/>
              <a:gd name="T7" fmla="*/ 40 h 266"/>
              <a:gd name="T8" fmla="*/ 65 w 265"/>
              <a:gd name="T9" fmla="*/ 19 h 266"/>
              <a:gd name="T10" fmla="*/ 98 w 265"/>
              <a:gd name="T11" fmla="*/ 5 h 266"/>
              <a:gd name="T12" fmla="*/ 133 w 265"/>
              <a:gd name="T13" fmla="*/ 0 h 266"/>
              <a:gd name="T14" fmla="*/ 166 w 265"/>
              <a:gd name="T15" fmla="*/ 5 h 266"/>
              <a:gd name="T16" fmla="*/ 199 w 265"/>
              <a:gd name="T17" fmla="*/ 19 h 266"/>
              <a:gd name="T18" fmla="*/ 225 w 265"/>
              <a:gd name="T19" fmla="*/ 40 h 266"/>
              <a:gd name="T20" fmla="*/ 246 w 265"/>
              <a:gd name="T21" fmla="*/ 66 h 266"/>
              <a:gd name="T22" fmla="*/ 260 w 265"/>
              <a:gd name="T23" fmla="*/ 98 h 266"/>
              <a:gd name="T24" fmla="*/ 264 w 265"/>
              <a:gd name="T25" fmla="*/ 131 h 266"/>
              <a:gd name="T26" fmla="*/ 260 w 265"/>
              <a:gd name="T27" fmla="*/ 166 h 266"/>
              <a:gd name="T28" fmla="*/ 246 w 265"/>
              <a:gd name="T29" fmla="*/ 199 h 266"/>
              <a:gd name="T30" fmla="*/ 225 w 265"/>
              <a:gd name="T31" fmla="*/ 225 h 266"/>
              <a:gd name="T32" fmla="*/ 199 w 265"/>
              <a:gd name="T33" fmla="*/ 246 h 266"/>
              <a:gd name="T34" fmla="*/ 166 w 265"/>
              <a:gd name="T35" fmla="*/ 260 h 266"/>
              <a:gd name="T36" fmla="*/ 133 w 265"/>
              <a:gd name="T37" fmla="*/ 265 h 266"/>
              <a:gd name="T38" fmla="*/ 98 w 265"/>
              <a:gd name="T39" fmla="*/ 260 h 266"/>
              <a:gd name="T40" fmla="*/ 65 w 265"/>
              <a:gd name="T41" fmla="*/ 246 h 266"/>
              <a:gd name="T42" fmla="*/ 39 w 265"/>
              <a:gd name="T43" fmla="*/ 225 h 266"/>
              <a:gd name="T44" fmla="*/ 18 w 265"/>
              <a:gd name="T45" fmla="*/ 199 h 266"/>
              <a:gd name="T46" fmla="*/ 4 w 265"/>
              <a:gd name="T47" fmla="*/ 166 h 266"/>
              <a:gd name="T48" fmla="*/ 0 w 265"/>
              <a:gd name="T49" fmla="*/ 131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5" h="266">
                <a:moveTo>
                  <a:pt x="0" y="131"/>
                </a:moveTo>
                <a:lnTo>
                  <a:pt x="4" y="98"/>
                </a:lnTo>
                <a:lnTo>
                  <a:pt x="18" y="66"/>
                </a:lnTo>
                <a:lnTo>
                  <a:pt x="39" y="40"/>
                </a:lnTo>
                <a:lnTo>
                  <a:pt x="65" y="19"/>
                </a:lnTo>
                <a:lnTo>
                  <a:pt x="98" y="5"/>
                </a:lnTo>
                <a:lnTo>
                  <a:pt x="133" y="0"/>
                </a:lnTo>
                <a:lnTo>
                  <a:pt x="166" y="5"/>
                </a:lnTo>
                <a:lnTo>
                  <a:pt x="199" y="19"/>
                </a:lnTo>
                <a:lnTo>
                  <a:pt x="225" y="40"/>
                </a:lnTo>
                <a:lnTo>
                  <a:pt x="246" y="66"/>
                </a:lnTo>
                <a:lnTo>
                  <a:pt x="260" y="98"/>
                </a:lnTo>
                <a:lnTo>
                  <a:pt x="264" y="131"/>
                </a:lnTo>
                <a:lnTo>
                  <a:pt x="260" y="166"/>
                </a:lnTo>
                <a:lnTo>
                  <a:pt x="246" y="199"/>
                </a:lnTo>
                <a:lnTo>
                  <a:pt x="225" y="225"/>
                </a:lnTo>
                <a:lnTo>
                  <a:pt x="199" y="246"/>
                </a:lnTo>
                <a:lnTo>
                  <a:pt x="166" y="260"/>
                </a:lnTo>
                <a:lnTo>
                  <a:pt x="133" y="265"/>
                </a:lnTo>
                <a:lnTo>
                  <a:pt x="98" y="260"/>
                </a:lnTo>
                <a:lnTo>
                  <a:pt x="65" y="246"/>
                </a:lnTo>
                <a:lnTo>
                  <a:pt x="39" y="225"/>
                </a:lnTo>
                <a:lnTo>
                  <a:pt x="18" y="199"/>
                </a:lnTo>
                <a:lnTo>
                  <a:pt x="4" y="166"/>
                </a:lnTo>
                <a:lnTo>
                  <a:pt x="0" y="131"/>
                </a:lnTo>
              </a:path>
            </a:pathLst>
          </a:custGeom>
          <a:noFill/>
          <a:ln w="12700" cap="rnd"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42" name="Rectangle 30">
            <a:extLst>
              <a:ext uri="{FF2B5EF4-FFF2-40B4-BE49-F238E27FC236}">
                <a16:creationId xmlns:a16="http://schemas.microsoft.com/office/drawing/2014/main" id="{FF905EBB-A4BA-BCA3-11CD-DFF800E2D27F}"/>
              </a:ext>
            </a:extLst>
          </p:cNvPr>
          <p:cNvSpPr>
            <a:spLocks noChangeArrowheads="1"/>
          </p:cNvSpPr>
          <p:nvPr/>
        </p:nvSpPr>
        <p:spPr bwMode="auto">
          <a:xfrm>
            <a:off x="4491039" y="2493963"/>
            <a:ext cx="477695" cy="262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1100">
                <a:solidFill>
                  <a:srgbClr val="FFFFFF"/>
                </a:solidFill>
                <a:latin typeface="Arial" panose="020B0604020202020204" pitchFamily="34" charset="0"/>
              </a:rPr>
              <a:t>DFR</a:t>
            </a:r>
          </a:p>
        </p:txBody>
      </p:sp>
      <p:sp>
        <p:nvSpPr>
          <p:cNvPr id="38943" name="Line 31">
            <a:extLst>
              <a:ext uri="{FF2B5EF4-FFF2-40B4-BE49-F238E27FC236}">
                <a16:creationId xmlns:a16="http://schemas.microsoft.com/office/drawing/2014/main" id="{B3EC5705-82ED-04EE-E746-8B72A1425375}"/>
              </a:ext>
            </a:extLst>
          </p:cNvPr>
          <p:cNvSpPr>
            <a:spLocks noChangeShapeType="1"/>
          </p:cNvSpPr>
          <p:nvPr/>
        </p:nvSpPr>
        <p:spPr bwMode="auto">
          <a:xfrm flipV="1">
            <a:off x="5353050" y="2622551"/>
            <a:ext cx="0" cy="136207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44" name="Line 32">
            <a:extLst>
              <a:ext uri="{FF2B5EF4-FFF2-40B4-BE49-F238E27FC236}">
                <a16:creationId xmlns:a16="http://schemas.microsoft.com/office/drawing/2014/main" id="{AE055038-3647-3910-97EE-B644948B84C7}"/>
              </a:ext>
            </a:extLst>
          </p:cNvPr>
          <p:cNvSpPr>
            <a:spLocks noChangeShapeType="1"/>
          </p:cNvSpPr>
          <p:nvPr/>
        </p:nvSpPr>
        <p:spPr bwMode="auto">
          <a:xfrm flipH="1">
            <a:off x="4935538" y="2622550"/>
            <a:ext cx="4175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45" name="Freeform 33">
            <a:extLst>
              <a:ext uri="{FF2B5EF4-FFF2-40B4-BE49-F238E27FC236}">
                <a16:creationId xmlns:a16="http://schemas.microsoft.com/office/drawing/2014/main" id="{775DC4F3-0F05-FEF4-8BC7-53F4478CF44D}"/>
              </a:ext>
            </a:extLst>
          </p:cNvPr>
          <p:cNvSpPr>
            <a:spLocks/>
          </p:cNvSpPr>
          <p:nvPr/>
        </p:nvSpPr>
        <p:spPr bwMode="auto">
          <a:xfrm>
            <a:off x="4098926" y="3965576"/>
            <a:ext cx="73025" cy="106363"/>
          </a:xfrm>
          <a:custGeom>
            <a:avLst/>
            <a:gdLst>
              <a:gd name="T0" fmla="*/ 0 w 46"/>
              <a:gd name="T1" fmla="*/ 0 h 67"/>
              <a:gd name="T2" fmla="*/ 2 w 46"/>
              <a:gd name="T3" fmla="*/ 21 h 67"/>
              <a:gd name="T4" fmla="*/ 12 w 46"/>
              <a:gd name="T5" fmla="*/ 40 h 67"/>
              <a:gd name="T6" fmla="*/ 26 w 46"/>
              <a:gd name="T7" fmla="*/ 56 h 67"/>
              <a:gd name="T8" fmla="*/ 45 w 46"/>
              <a:gd name="T9" fmla="*/ 66 h 67"/>
            </a:gdLst>
            <a:ahLst/>
            <a:cxnLst>
              <a:cxn ang="0">
                <a:pos x="T0" y="T1"/>
              </a:cxn>
              <a:cxn ang="0">
                <a:pos x="T2" y="T3"/>
              </a:cxn>
              <a:cxn ang="0">
                <a:pos x="T4" y="T5"/>
              </a:cxn>
              <a:cxn ang="0">
                <a:pos x="T6" y="T7"/>
              </a:cxn>
              <a:cxn ang="0">
                <a:pos x="T8" y="T9"/>
              </a:cxn>
            </a:cxnLst>
            <a:rect l="0" t="0" r="r" b="b"/>
            <a:pathLst>
              <a:path w="46" h="67">
                <a:moveTo>
                  <a:pt x="0" y="0"/>
                </a:moveTo>
                <a:lnTo>
                  <a:pt x="2" y="21"/>
                </a:lnTo>
                <a:lnTo>
                  <a:pt x="12" y="40"/>
                </a:lnTo>
                <a:lnTo>
                  <a:pt x="26" y="56"/>
                </a:lnTo>
                <a:lnTo>
                  <a:pt x="45" y="66"/>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46" name="Freeform 34">
            <a:extLst>
              <a:ext uri="{FF2B5EF4-FFF2-40B4-BE49-F238E27FC236}">
                <a16:creationId xmlns:a16="http://schemas.microsoft.com/office/drawing/2014/main" id="{0048551A-E349-81D5-4AD5-9CD5B61871FD}"/>
              </a:ext>
            </a:extLst>
          </p:cNvPr>
          <p:cNvSpPr>
            <a:spLocks/>
          </p:cNvSpPr>
          <p:nvPr/>
        </p:nvSpPr>
        <p:spPr bwMode="auto">
          <a:xfrm>
            <a:off x="4237039" y="3965576"/>
            <a:ext cx="71437" cy="106363"/>
          </a:xfrm>
          <a:custGeom>
            <a:avLst/>
            <a:gdLst>
              <a:gd name="T0" fmla="*/ 0 w 45"/>
              <a:gd name="T1" fmla="*/ 0 h 67"/>
              <a:gd name="T2" fmla="*/ 2 w 45"/>
              <a:gd name="T3" fmla="*/ 21 h 67"/>
              <a:gd name="T4" fmla="*/ 11 w 45"/>
              <a:gd name="T5" fmla="*/ 40 h 67"/>
              <a:gd name="T6" fmla="*/ 26 w 45"/>
              <a:gd name="T7" fmla="*/ 56 h 67"/>
              <a:gd name="T8" fmla="*/ 44 w 45"/>
              <a:gd name="T9" fmla="*/ 66 h 67"/>
            </a:gdLst>
            <a:ahLst/>
            <a:cxnLst>
              <a:cxn ang="0">
                <a:pos x="T0" y="T1"/>
              </a:cxn>
              <a:cxn ang="0">
                <a:pos x="T2" y="T3"/>
              </a:cxn>
              <a:cxn ang="0">
                <a:pos x="T4" y="T5"/>
              </a:cxn>
              <a:cxn ang="0">
                <a:pos x="T6" y="T7"/>
              </a:cxn>
              <a:cxn ang="0">
                <a:pos x="T8" y="T9"/>
              </a:cxn>
            </a:cxnLst>
            <a:rect l="0" t="0" r="r" b="b"/>
            <a:pathLst>
              <a:path w="45" h="67">
                <a:moveTo>
                  <a:pt x="0" y="0"/>
                </a:moveTo>
                <a:lnTo>
                  <a:pt x="2" y="21"/>
                </a:lnTo>
                <a:lnTo>
                  <a:pt x="11" y="40"/>
                </a:lnTo>
                <a:lnTo>
                  <a:pt x="26" y="56"/>
                </a:lnTo>
                <a:lnTo>
                  <a:pt x="44" y="66"/>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47" name="Freeform 35">
            <a:extLst>
              <a:ext uri="{FF2B5EF4-FFF2-40B4-BE49-F238E27FC236}">
                <a16:creationId xmlns:a16="http://schemas.microsoft.com/office/drawing/2014/main" id="{A044DBE4-1D38-4DCC-3859-EA71E82B2AFE}"/>
              </a:ext>
            </a:extLst>
          </p:cNvPr>
          <p:cNvSpPr>
            <a:spLocks/>
          </p:cNvSpPr>
          <p:nvPr/>
        </p:nvSpPr>
        <p:spPr bwMode="auto">
          <a:xfrm>
            <a:off x="4306889" y="3965576"/>
            <a:ext cx="73025" cy="106363"/>
          </a:xfrm>
          <a:custGeom>
            <a:avLst/>
            <a:gdLst>
              <a:gd name="T0" fmla="*/ 45 w 46"/>
              <a:gd name="T1" fmla="*/ 0 h 67"/>
              <a:gd name="T2" fmla="*/ 42 w 46"/>
              <a:gd name="T3" fmla="*/ 21 h 67"/>
              <a:gd name="T4" fmla="*/ 33 w 46"/>
              <a:gd name="T5" fmla="*/ 40 h 67"/>
              <a:gd name="T6" fmla="*/ 19 w 46"/>
              <a:gd name="T7" fmla="*/ 56 h 67"/>
              <a:gd name="T8" fmla="*/ 0 w 46"/>
              <a:gd name="T9" fmla="*/ 66 h 67"/>
            </a:gdLst>
            <a:ahLst/>
            <a:cxnLst>
              <a:cxn ang="0">
                <a:pos x="T0" y="T1"/>
              </a:cxn>
              <a:cxn ang="0">
                <a:pos x="T2" y="T3"/>
              </a:cxn>
              <a:cxn ang="0">
                <a:pos x="T4" y="T5"/>
              </a:cxn>
              <a:cxn ang="0">
                <a:pos x="T6" y="T7"/>
              </a:cxn>
              <a:cxn ang="0">
                <a:pos x="T8" y="T9"/>
              </a:cxn>
            </a:cxnLst>
            <a:rect l="0" t="0" r="r" b="b"/>
            <a:pathLst>
              <a:path w="46" h="67">
                <a:moveTo>
                  <a:pt x="45" y="0"/>
                </a:moveTo>
                <a:lnTo>
                  <a:pt x="42" y="21"/>
                </a:lnTo>
                <a:lnTo>
                  <a:pt x="33" y="40"/>
                </a:lnTo>
                <a:lnTo>
                  <a:pt x="19" y="56"/>
                </a:lnTo>
                <a:lnTo>
                  <a:pt x="0" y="66"/>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48" name="Freeform 36">
            <a:extLst>
              <a:ext uri="{FF2B5EF4-FFF2-40B4-BE49-F238E27FC236}">
                <a16:creationId xmlns:a16="http://schemas.microsoft.com/office/drawing/2014/main" id="{CB4E0DE7-2864-FD72-42AF-4EE5E323BCC4}"/>
              </a:ext>
            </a:extLst>
          </p:cNvPr>
          <p:cNvSpPr>
            <a:spLocks/>
          </p:cNvSpPr>
          <p:nvPr/>
        </p:nvSpPr>
        <p:spPr bwMode="auto">
          <a:xfrm>
            <a:off x="4170363" y="3965576"/>
            <a:ext cx="68262" cy="106363"/>
          </a:xfrm>
          <a:custGeom>
            <a:avLst/>
            <a:gdLst>
              <a:gd name="T0" fmla="*/ 42 w 43"/>
              <a:gd name="T1" fmla="*/ 0 h 67"/>
              <a:gd name="T2" fmla="*/ 39 w 43"/>
              <a:gd name="T3" fmla="*/ 21 h 67"/>
              <a:gd name="T4" fmla="*/ 30 w 43"/>
              <a:gd name="T5" fmla="*/ 40 h 67"/>
              <a:gd name="T6" fmla="*/ 16 w 43"/>
              <a:gd name="T7" fmla="*/ 56 h 67"/>
              <a:gd name="T8" fmla="*/ 0 w 43"/>
              <a:gd name="T9" fmla="*/ 66 h 67"/>
            </a:gdLst>
            <a:ahLst/>
            <a:cxnLst>
              <a:cxn ang="0">
                <a:pos x="T0" y="T1"/>
              </a:cxn>
              <a:cxn ang="0">
                <a:pos x="T2" y="T3"/>
              </a:cxn>
              <a:cxn ang="0">
                <a:pos x="T4" y="T5"/>
              </a:cxn>
              <a:cxn ang="0">
                <a:pos x="T6" y="T7"/>
              </a:cxn>
              <a:cxn ang="0">
                <a:pos x="T8" y="T9"/>
              </a:cxn>
            </a:cxnLst>
            <a:rect l="0" t="0" r="r" b="b"/>
            <a:pathLst>
              <a:path w="43" h="67">
                <a:moveTo>
                  <a:pt x="42" y="0"/>
                </a:moveTo>
                <a:lnTo>
                  <a:pt x="39" y="21"/>
                </a:lnTo>
                <a:lnTo>
                  <a:pt x="30" y="40"/>
                </a:lnTo>
                <a:lnTo>
                  <a:pt x="16" y="56"/>
                </a:lnTo>
                <a:lnTo>
                  <a:pt x="0" y="66"/>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49" name="Freeform 37">
            <a:extLst>
              <a:ext uri="{FF2B5EF4-FFF2-40B4-BE49-F238E27FC236}">
                <a16:creationId xmlns:a16="http://schemas.microsoft.com/office/drawing/2014/main" id="{6A418F17-A60E-5CB8-00EC-55C491577845}"/>
              </a:ext>
            </a:extLst>
          </p:cNvPr>
          <p:cNvSpPr>
            <a:spLocks/>
          </p:cNvSpPr>
          <p:nvPr/>
        </p:nvSpPr>
        <p:spPr bwMode="auto">
          <a:xfrm>
            <a:off x="5214939" y="3965576"/>
            <a:ext cx="73025" cy="106363"/>
          </a:xfrm>
          <a:custGeom>
            <a:avLst/>
            <a:gdLst>
              <a:gd name="T0" fmla="*/ 0 w 46"/>
              <a:gd name="T1" fmla="*/ 0 h 67"/>
              <a:gd name="T2" fmla="*/ 2 w 46"/>
              <a:gd name="T3" fmla="*/ 21 h 67"/>
              <a:gd name="T4" fmla="*/ 12 w 46"/>
              <a:gd name="T5" fmla="*/ 40 h 67"/>
              <a:gd name="T6" fmla="*/ 26 w 46"/>
              <a:gd name="T7" fmla="*/ 56 h 67"/>
              <a:gd name="T8" fmla="*/ 45 w 46"/>
              <a:gd name="T9" fmla="*/ 66 h 67"/>
            </a:gdLst>
            <a:ahLst/>
            <a:cxnLst>
              <a:cxn ang="0">
                <a:pos x="T0" y="T1"/>
              </a:cxn>
              <a:cxn ang="0">
                <a:pos x="T2" y="T3"/>
              </a:cxn>
              <a:cxn ang="0">
                <a:pos x="T4" y="T5"/>
              </a:cxn>
              <a:cxn ang="0">
                <a:pos x="T6" y="T7"/>
              </a:cxn>
              <a:cxn ang="0">
                <a:pos x="T8" y="T9"/>
              </a:cxn>
            </a:cxnLst>
            <a:rect l="0" t="0" r="r" b="b"/>
            <a:pathLst>
              <a:path w="46" h="67">
                <a:moveTo>
                  <a:pt x="0" y="0"/>
                </a:moveTo>
                <a:lnTo>
                  <a:pt x="2" y="21"/>
                </a:lnTo>
                <a:lnTo>
                  <a:pt x="12" y="40"/>
                </a:lnTo>
                <a:lnTo>
                  <a:pt x="26" y="56"/>
                </a:lnTo>
                <a:lnTo>
                  <a:pt x="45" y="66"/>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50" name="Freeform 38">
            <a:extLst>
              <a:ext uri="{FF2B5EF4-FFF2-40B4-BE49-F238E27FC236}">
                <a16:creationId xmlns:a16="http://schemas.microsoft.com/office/drawing/2014/main" id="{E1713FE3-EEDB-BF25-4747-413066B01632}"/>
              </a:ext>
            </a:extLst>
          </p:cNvPr>
          <p:cNvSpPr>
            <a:spLocks/>
          </p:cNvSpPr>
          <p:nvPr/>
        </p:nvSpPr>
        <p:spPr bwMode="auto">
          <a:xfrm>
            <a:off x="5353050" y="3965576"/>
            <a:ext cx="71438" cy="106363"/>
          </a:xfrm>
          <a:custGeom>
            <a:avLst/>
            <a:gdLst>
              <a:gd name="T0" fmla="*/ 0 w 45"/>
              <a:gd name="T1" fmla="*/ 0 h 67"/>
              <a:gd name="T2" fmla="*/ 2 w 45"/>
              <a:gd name="T3" fmla="*/ 21 h 67"/>
              <a:gd name="T4" fmla="*/ 12 w 45"/>
              <a:gd name="T5" fmla="*/ 40 h 67"/>
              <a:gd name="T6" fmla="*/ 26 w 45"/>
              <a:gd name="T7" fmla="*/ 56 h 67"/>
              <a:gd name="T8" fmla="*/ 44 w 45"/>
              <a:gd name="T9" fmla="*/ 66 h 67"/>
            </a:gdLst>
            <a:ahLst/>
            <a:cxnLst>
              <a:cxn ang="0">
                <a:pos x="T0" y="T1"/>
              </a:cxn>
              <a:cxn ang="0">
                <a:pos x="T2" y="T3"/>
              </a:cxn>
              <a:cxn ang="0">
                <a:pos x="T4" y="T5"/>
              </a:cxn>
              <a:cxn ang="0">
                <a:pos x="T6" y="T7"/>
              </a:cxn>
              <a:cxn ang="0">
                <a:pos x="T8" y="T9"/>
              </a:cxn>
            </a:cxnLst>
            <a:rect l="0" t="0" r="r" b="b"/>
            <a:pathLst>
              <a:path w="45" h="67">
                <a:moveTo>
                  <a:pt x="0" y="0"/>
                </a:moveTo>
                <a:lnTo>
                  <a:pt x="2" y="21"/>
                </a:lnTo>
                <a:lnTo>
                  <a:pt x="12" y="40"/>
                </a:lnTo>
                <a:lnTo>
                  <a:pt x="26" y="56"/>
                </a:lnTo>
                <a:lnTo>
                  <a:pt x="44" y="66"/>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51" name="Freeform 39">
            <a:extLst>
              <a:ext uri="{FF2B5EF4-FFF2-40B4-BE49-F238E27FC236}">
                <a16:creationId xmlns:a16="http://schemas.microsoft.com/office/drawing/2014/main" id="{CCEEE94B-C1F5-82CE-4536-2570DE01064F}"/>
              </a:ext>
            </a:extLst>
          </p:cNvPr>
          <p:cNvSpPr>
            <a:spLocks/>
          </p:cNvSpPr>
          <p:nvPr/>
        </p:nvSpPr>
        <p:spPr bwMode="auto">
          <a:xfrm>
            <a:off x="5422901" y="3965576"/>
            <a:ext cx="73025" cy="106363"/>
          </a:xfrm>
          <a:custGeom>
            <a:avLst/>
            <a:gdLst>
              <a:gd name="T0" fmla="*/ 45 w 46"/>
              <a:gd name="T1" fmla="*/ 0 h 67"/>
              <a:gd name="T2" fmla="*/ 43 w 46"/>
              <a:gd name="T3" fmla="*/ 21 h 67"/>
              <a:gd name="T4" fmla="*/ 33 w 46"/>
              <a:gd name="T5" fmla="*/ 40 h 67"/>
              <a:gd name="T6" fmla="*/ 19 w 46"/>
              <a:gd name="T7" fmla="*/ 56 h 67"/>
              <a:gd name="T8" fmla="*/ 0 w 46"/>
              <a:gd name="T9" fmla="*/ 66 h 67"/>
            </a:gdLst>
            <a:ahLst/>
            <a:cxnLst>
              <a:cxn ang="0">
                <a:pos x="T0" y="T1"/>
              </a:cxn>
              <a:cxn ang="0">
                <a:pos x="T2" y="T3"/>
              </a:cxn>
              <a:cxn ang="0">
                <a:pos x="T4" y="T5"/>
              </a:cxn>
              <a:cxn ang="0">
                <a:pos x="T6" y="T7"/>
              </a:cxn>
              <a:cxn ang="0">
                <a:pos x="T8" y="T9"/>
              </a:cxn>
            </a:cxnLst>
            <a:rect l="0" t="0" r="r" b="b"/>
            <a:pathLst>
              <a:path w="46" h="67">
                <a:moveTo>
                  <a:pt x="45" y="0"/>
                </a:moveTo>
                <a:lnTo>
                  <a:pt x="43" y="21"/>
                </a:lnTo>
                <a:lnTo>
                  <a:pt x="33" y="40"/>
                </a:lnTo>
                <a:lnTo>
                  <a:pt x="19" y="56"/>
                </a:lnTo>
                <a:lnTo>
                  <a:pt x="0" y="66"/>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52" name="Freeform 40">
            <a:extLst>
              <a:ext uri="{FF2B5EF4-FFF2-40B4-BE49-F238E27FC236}">
                <a16:creationId xmlns:a16="http://schemas.microsoft.com/office/drawing/2014/main" id="{7BFDAB9E-892F-A93F-C7E1-66D07D50F14F}"/>
              </a:ext>
            </a:extLst>
          </p:cNvPr>
          <p:cNvSpPr>
            <a:spLocks/>
          </p:cNvSpPr>
          <p:nvPr/>
        </p:nvSpPr>
        <p:spPr bwMode="auto">
          <a:xfrm>
            <a:off x="5286376" y="3965576"/>
            <a:ext cx="68263" cy="106363"/>
          </a:xfrm>
          <a:custGeom>
            <a:avLst/>
            <a:gdLst>
              <a:gd name="T0" fmla="*/ 42 w 43"/>
              <a:gd name="T1" fmla="*/ 0 h 67"/>
              <a:gd name="T2" fmla="*/ 39 w 43"/>
              <a:gd name="T3" fmla="*/ 21 h 67"/>
              <a:gd name="T4" fmla="*/ 30 w 43"/>
              <a:gd name="T5" fmla="*/ 40 h 67"/>
              <a:gd name="T6" fmla="*/ 16 w 43"/>
              <a:gd name="T7" fmla="*/ 56 h 67"/>
              <a:gd name="T8" fmla="*/ 0 w 43"/>
              <a:gd name="T9" fmla="*/ 66 h 67"/>
            </a:gdLst>
            <a:ahLst/>
            <a:cxnLst>
              <a:cxn ang="0">
                <a:pos x="T0" y="T1"/>
              </a:cxn>
              <a:cxn ang="0">
                <a:pos x="T2" y="T3"/>
              </a:cxn>
              <a:cxn ang="0">
                <a:pos x="T4" y="T5"/>
              </a:cxn>
              <a:cxn ang="0">
                <a:pos x="T6" y="T7"/>
              </a:cxn>
              <a:cxn ang="0">
                <a:pos x="T8" y="T9"/>
              </a:cxn>
            </a:cxnLst>
            <a:rect l="0" t="0" r="r" b="b"/>
            <a:pathLst>
              <a:path w="43" h="67">
                <a:moveTo>
                  <a:pt x="42" y="0"/>
                </a:moveTo>
                <a:lnTo>
                  <a:pt x="39" y="21"/>
                </a:lnTo>
                <a:lnTo>
                  <a:pt x="30" y="40"/>
                </a:lnTo>
                <a:lnTo>
                  <a:pt x="16" y="56"/>
                </a:lnTo>
                <a:lnTo>
                  <a:pt x="0" y="66"/>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53" name="Freeform 41">
            <a:extLst>
              <a:ext uri="{FF2B5EF4-FFF2-40B4-BE49-F238E27FC236}">
                <a16:creationId xmlns:a16="http://schemas.microsoft.com/office/drawing/2014/main" id="{C862DCC5-4B7D-2AD3-D500-B9141AF1FCAD}"/>
              </a:ext>
            </a:extLst>
          </p:cNvPr>
          <p:cNvSpPr>
            <a:spLocks/>
          </p:cNvSpPr>
          <p:nvPr/>
        </p:nvSpPr>
        <p:spPr bwMode="auto">
          <a:xfrm>
            <a:off x="5214939" y="3128964"/>
            <a:ext cx="73025" cy="104775"/>
          </a:xfrm>
          <a:custGeom>
            <a:avLst/>
            <a:gdLst>
              <a:gd name="T0" fmla="*/ 0 w 46"/>
              <a:gd name="T1" fmla="*/ 0 h 66"/>
              <a:gd name="T2" fmla="*/ 2 w 46"/>
              <a:gd name="T3" fmla="*/ 21 h 66"/>
              <a:gd name="T4" fmla="*/ 12 w 46"/>
              <a:gd name="T5" fmla="*/ 40 h 66"/>
              <a:gd name="T6" fmla="*/ 26 w 46"/>
              <a:gd name="T7" fmla="*/ 56 h 66"/>
              <a:gd name="T8" fmla="*/ 45 w 46"/>
              <a:gd name="T9" fmla="*/ 65 h 66"/>
            </a:gdLst>
            <a:ahLst/>
            <a:cxnLst>
              <a:cxn ang="0">
                <a:pos x="T0" y="T1"/>
              </a:cxn>
              <a:cxn ang="0">
                <a:pos x="T2" y="T3"/>
              </a:cxn>
              <a:cxn ang="0">
                <a:pos x="T4" y="T5"/>
              </a:cxn>
              <a:cxn ang="0">
                <a:pos x="T6" y="T7"/>
              </a:cxn>
              <a:cxn ang="0">
                <a:pos x="T8" y="T9"/>
              </a:cxn>
            </a:cxnLst>
            <a:rect l="0" t="0" r="r" b="b"/>
            <a:pathLst>
              <a:path w="46" h="66">
                <a:moveTo>
                  <a:pt x="0" y="0"/>
                </a:moveTo>
                <a:lnTo>
                  <a:pt x="2" y="21"/>
                </a:lnTo>
                <a:lnTo>
                  <a:pt x="12" y="40"/>
                </a:lnTo>
                <a:lnTo>
                  <a:pt x="26" y="56"/>
                </a:lnTo>
                <a:lnTo>
                  <a:pt x="45" y="65"/>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54" name="Freeform 42">
            <a:extLst>
              <a:ext uri="{FF2B5EF4-FFF2-40B4-BE49-F238E27FC236}">
                <a16:creationId xmlns:a16="http://schemas.microsoft.com/office/drawing/2014/main" id="{1021FC16-71DE-D698-AC2C-E386D90F6FF7}"/>
              </a:ext>
            </a:extLst>
          </p:cNvPr>
          <p:cNvSpPr>
            <a:spLocks/>
          </p:cNvSpPr>
          <p:nvPr/>
        </p:nvSpPr>
        <p:spPr bwMode="auto">
          <a:xfrm>
            <a:off x="5353050" y="3128964"/>
            <a:ext cx="71438" cy="104775"/>
          </a:xfrm>
          <a:custGeom>
            <a:avLst/>
            <a:gdLst>
              <a:gd name="T0" fmla="*/ 0 w 45"/>
              <a:gd name="T1" fmla="*/ 0 h 66"/>
              <a:gd name="T2" fmla="*/ 2 w 45"/>
              <a:gd name="T3" fmla="*/ 21 h 66"/>
              <a:gd name="T4" fmla="*/ 12 w 45"/>
              <a:gd name="T5" fmla="*/ 40 h 66"/>
              <a:gd name="T6" fmla="*/ 26 w 45"/>
              <a:gd name="T7" fmla="*/ 56 h 66"/>
              <a:gd name="T8" fmla="*/ 44 w 45"/>
              <a:gd name="T9" fmla="*/ 65 h 66"/>
            </a:gdLst>
            <a:ahLst/>
            <a:cxnLst>
              <a:cxn ang="0">
                <a:pos x="T0" y="T1"/>
              </a:cxn>
              <a:cxn ang="0">
                <a:pos x="T2" y="T3"/>
              </a:cxn>
              <a:cxn ang="0">
                <a:pos x="T4" y="T5"/>
              </a:cxn>
              <a:cxn ang="0">
                <a:pos x="T6" y="T7"/>
              </a:cxn>
              <a:cxn ang="0">
                <a:pos x="T8" y="T9"/>
              </a:cxn>
            </a:cxnLst>
            <a:rect l="0" t="0" r="r" b="b"/>
            <a:pathLst>
              <a:path w="45" h="66">
                <a:moveTo>
                  <a:pt x="0" y="0"/>
                </a:moveTo>
                <a:lnTo>
                  <a:pt x="2" y="21"/>
                </a:lnTo>
                <a:lnTo>
                  <a:pt x="12" y="40"/>
                </a:lnTo>
                <a:lnTo>
                  <a:pt x="26" y="56"/>
                </a:lnTo>
                <a:lnTo>
                  <a:pt x="44" y="65"/>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55" name="Freeform 43">
            <a:extLst>
              <a:ext uri="{FF2B5EF4-FFF2-40B4-BE49-F238E27FC236}">
                <a16:creationId xmlns:a16="http://schemas.microsoft.com/office/drawing/2014/main" id="{623432C2-805F-35CE-BF11-9F5F7ADE3436}"/>
              </a:ext>
            </a:extLst>
          </p:cNvPr>
          <p:cNvSpPr>
            <a:spLocks/>
          </p:cNvSpPr>
          <p:nvPr/>
        </p:nvSpPr>
        <p:spPr bwMode="auto">
          <a:xfrm>
            <a:off x="5422901" y="3128964"/>
            <a:ext cx="73025" cy="104775"/>
          </a:xfrm>
          <a:custGeom>
            <a:avLst/>
            <a:gdLst>
              <a:gd name="T0" fmla="*/ 45 w 46"/>
              <a:gd name="T1" fmla="*/ 0 h 66"/>
              <a:gd name="T2" fmla="*/ 43 w 46"/>
              <a:gd name="T3" fmla="*/ 21 h 66"/>
              <a:gd name="T4" fmla="*/ 33 w 46"/>
              <a:gd name="T5" fmla="*/ 40 h 66"/>
              <a:gd name="T6" fmla="*/ 19 w 46"/>
              <a:gd name="T7" fmla="*/ 56 h 66"/>
              <a:gd name="T8" fmla="*/ 0 w 46"/>
              <a:gd name="T9" fmla="*/ 65 h 66"/>
            </a:gdLst>
            <a:ahLst/>
            <a:cxnLst>
              <a:cxn ang="0">
                <a:pos x="T0" y="T1"/>
              </a:cxn>
              <a:cxn ang="0">
                <a:pos x="T2" y="T3"/>
              </a:cxn>
              <a:cxn ang="0">
                <a:pos x="T4" y="T5"/>
              </a:cxn>
              <a:cxn ang="0">
                <a:pos x="T6" y="T7"/>
              </a:cxn>
              <a:cxn ang="0">
                <a:pos x="T8" y="T9"/>
              </a:cxn>
            </a:cxnLst>
            <a:rect l="0" t="0" r="r" b="b"/>
            <a:pathLst>
              <a:path w="46" h="66">
                <a:moveTo>
                  <a:pt x="45" y="0"/>
                </a:moveTo>
                <a:lnTo>
                  <a:pt x="43" y="21"/>
                </a:lnTo>
                <a:lnTo>
                  <a:pt x="33" y="40"/>
                </a:lnTo>
                <a:lnTo>
                  <a:pt x="19" y="56"/>
                </a:lnTo>
                <a:lnTo>
                  <a:pt x="0" y="65"/>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56" name="Freeform 44">
            <a:extLst>
              <a:ext uri="{FF2B5EF4-FFF2-40B4-BE49-F238E27FC236}">
                <a16:creationId xmlns:a16="http://schemas.microsoft.com/office/drawing/2014/main" id="{4D11FB2C-EAEA-CE8F-A86A-C5F3CA95C89A}"/>
              </a:ext>
            </a:extLst>
          </p:cNvPr>
          <p:cNvSpPr>
            <a:spLocks/>
          </p:cNvSpPr>
          <p:nvPr/>
        </p:nvSpPr>
        <p:spPr bwMode="auto">
          <a:xfrm>
            <a:off x="5286376" y="3128964"/>
            <a:ext cx="68263" cy="104775"/>
          </a:xfrm>
          <a:custGeom>
            <a:avLst/>
            <a:gdLst>
              <a:gd name="T0" fmla="*/ 42 w 43"/>
              <a:gd name="T1" fmla="*/ 0 h 66"/>
              <a:gd name="T2" fmla="*/ 39 w 43"/>
              <a:gd name="T3" fmla="*/ 21 h 66"/>
              <a:gd name="T4" fmla="*/ 30 w 43"/>
              <a:gd name="T5" fmla="*/ 40 h 66"/>
              <a:gd name="T6" fmla="*/ 16 w 43"/>
              <a:gd name="T7" fmla="*/ 56 h 66"/>
              <a:gd name="T8" fmla="*/ 0 w 43"/>
              <a:gd name="T9" fmla="*/ 65 h 66"/>
            </a:gdLst>
            <a:ahLst/>
            <a:cxnLst>
              <a:cxn ang="0">
                <a:pos x="T0" y="T1"/>
              </a:cxn>
              <a:cxn ang="0">
                <a:pos x="T2" y="T3"/>
              </a:cxn>
              <a:cxn ang="0">
                <a:pos x="T4" y="T5"/>
              </a:cxn>
              <a:cxn ang="0">
                <a:pos x="T6" y="T7"/>
              </a:cxn>
              <a:cxn ang="0">
                <a:pos x="T8" y="T9"/>
              </a:cxn>
            </a:cxnLst>
            <a:rect l="0" t="0" r="r" b="b"/>
            <a:pathLst>
              <a:path w="43" h="66">
                <a:moveTo>
                  <a:pt x="42" y="0"/>
                </a:moveTo>
                <a:lnTo>
                  <a:pt x="39" y="21"/>
                </a:lnTo>
                <a:lnTo>
                  <a:pt x="30" y="40"/>
                </a:lnTo>
                <a:lnTo>
                  <a:pt x="16" y="56"/>
                </a:lnTo>
                <a:lnTo>
                  <a:pt x="0" y="65"/>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57" name="Freeform 45">
            <a:extLst>
              <a:ext uri="{FF2B5EF4-FFF2-40B4-BE49-F238E27FC236}">
                <a16:creationId xmlns:a16="http://schemas.microsoft.com/office/drawing/2014/main" id="{1899F427-7C1F-FFF6-602A-65F9E2512F16}"/>
              </a:ext>
            </a:extLst>
          </p:cNvPr>
          <p:cNvSpPr>
            <a:spLocks/>
          </p:cNvSpPr>
          <p:nvPr/>
        </p:nvSpPr>
        <p:spPr bwMode="auto">
          <a:xfrm>
            <a:off x="4481514" y="3965576"/>
            <a:ext cx="73025" cy="106363"/>
          </a:xfrm>
          <a:custGeom>
            <a:avLst/>
            <a:gdLst>
              <a:gd name="T0" fmla="*/ 0 w 46"/>
              <a:gd name="T1" fmla="*/ 0 h 67"/>
              <a:gd name="T2" fmla="*/ 3 w 46"/>
              <a:gd name="T3" fmla="*/ 21 h 67"/>
              <a:gd name="T4" fmla="*/ 12 w 46"/>
              <a:gd name="T5" fmla="*/ 40 h 67"/>
              <a:gd name="T6" fmla="*/ 26 w 46"/>
              <a:gd name="T7" fmla="*/ 56 h 67"/>
              <a:gd name="T8" fmla="*/ 45 w 46"/>
              <a:gd name="T9" fmla="*/ 66 h 67"/>
            </a:gdLst>
            <a:ahLst/>
            <a:cxnLst>
              <a:cxn ang="0">
                <a:pos x="T0" y="T1"/>
              </a:cxn>
              <a:cxn ang="0">
                <a:pos x="T2" y="T3"/>
              </a:cxn>
              <a:cxn ang="0">
                <a:pos x="T4" y="T5"/>
              </a:cxn>
              <a:cxn ang="0">
                <a:pos x="T6" y="T7"/>
              </a:cxn>
              <a:cxn ang="0">
                <a:pos x="T8" y="T9"/>
              </a:cxn>
            </a:cxnLst>
            <a:rect l="0" t="0" r="r" b="b"/>
            <a:pathLst>
              <a:path w="46" h="67">
                <a:moveTo>
                  <a:pt x="0" y="0"/>
                </a:moveTo>
                <a:lnTo>
                  <a:pt x="3" y="21"/>
                </a:lnTo>
                <a:lnTo>
                  <a:pt x="12" y="40"/>
                </a:lnTo>
                <a:lnTo>
                  <a:pt x="26" y="56"/>
                </a:lnTo>
                <a:lnTo>
                  <a:pt x="45" y="66"/>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58" name="Freeform 46">
            <a:extLst>
              <a:ext uri="{FF2B5EF4-FFF2-40B4-BE49-F238E27FC236}">
                <a16:creationId xmlns:a16="http://schemas.microsoft.com/office/drawing/2014/main" id="{51D8FF49-34B7-4E5A-9107-6A88CCBA426C}"/>
              </a:ext>
            </a:extLst>
          </p:cNvPr>
          <p:cNvSpPr>
            <a:spLocks/>
          </p:cNvSpPr>
          <p:nvPr/>
        </p:nvSpPr>
        <p:spPr bwMode="auto">
          <a:xfrm>
            <a:off x="4619626" y="3965576"/>
            <a:ext cx="73025" cy="106363"/>
          </a:xfrm>
          <a:custGeom>
            <a:avLst/>
            <a:gdLst>
              <a:gd name="T0" fmla="*/ 0 w 46"/>
              <a:gd name="T1" fmla="*/ 0 h 67"/>
              <a:gd name="T2" fmla="*/ 2 w 46"/>
              <a:gd name="T3" fmla="*/ 21 h 67"/>
              <a:gd name="T4" fmla="*/ 12 w 46"/>
              <a:gd name="T5" fmla="*/ 40 h 67"/>
              <a:gd name="T6" fmla="*/ 26 w 46"/>
              <a:gd name="T7" fmla="*/ 56 h 67"/>
              <a:gd name="T8" fmla="*/ 45 w 46"/>
              <a:gd name="T9" fmla="*/ 66 h 67"/>
            </a:gdLst>
            <a:ahLst/>
            <a:cxnLst>
              <a:cxn ang="0">
                <a:pos x="T0" y="T1"/>
              </a:cxn>
              <a:cxn ang="0">
                <a:pos x="T2" y="T3"/>
              </a:cxn>
              <a:cxn ang="0">
                <a:pos x="T4" y="T5"/>
              </a:cxn>
              <a:cxn ang="0">
                <a:pos x="T6" y="T7"/>
              </a:cxn>
              <a:cxn ang="0">
                <a:pos x="T8" y="T9"/>
              </a:cxn>
            </a:cxnLst>
            <a:rect l="0" t="0" r="r" b="b"/>
            <a:pathLst>
              <a:path w="46" h="67">
                <a:moveTo>
                  <a:pt x="0" y="0"/>
                </a:moveTo>
                <a:lnTo>
                  <a:pt x="2" y="21"/>
                </a:lnTo>
                <a:lnTo>
                  <a:pt x="12" y="40"/>
                </a:lnTo>
                <a:lnTo>
                  <a:pt x="26" y="56"/>
                </a:lnTo>
                <a:lnTo>
                  <a:pt x="45" y="66"/>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59" name="Freeform 47">
            <a:extLst>
              <a:ext uri="{FF2B5EF4-FFF2-40B4-BE49-F238E27FC236}">
                <a16:creationId xmlns:a16="http://schemas.microsoft.com/office/drawing/2014/main" id="{31BC9FAA-CAB9-6FC2-B5A4-33233AE94D14}"/>
              </a:ext>
            </a:extLst>
          </p:cNvPr>
          <p:cNvSpPr>
            <a:spLocks/>
          </p:cNvSpPr>
          <p:nvPr/>
        </p:nvSpPr>
        <p:spPr bwMode="auto">
          <a:xfrm>
            <a:off x="4691064" y="3965576"/>
            <a:ext cx="71437" cy="106363"/>
          </a:xfrm>
          <a:custGeom>
            <a:avLst/>
            <a:gdLst>
              <a:gd name="T0" fmla="*/ 44 w 45"/>
              <a:gd name="T1" fmla="*/ 0 h 67"/>
              <a:gd name="T2" fmla="*/ 42 w 45"/>
              <a:gd name="T3" fmla="*/ 21 h 67"/>
              <a:gd name="T4" fmla="*/ 32 w 45"/>
              <a:gd name="T5" fmla="*/ 40 h 67"/>
              <a:gd name="T6" fmla="*/ 18 w 45"/>
              <a:gd name="T7" fmla="*/ 56 h 67"/>
              <a:gd name="T8" fmla="*/ 0 w 45"/>
              <a:gd name="T9" fmla="*/ 66 h 67"/>
            </a:gdLst>
            <a:ahLst/>
            <a:cxnLst>
              <a:cxn ang="0">
                <a:pos x="T0" y="T1"/>
              </a:cxn>
              <a:cxn ang="0">
                <a:pos x="T2" y="T3"/>
              </a:cxn>
              <a:cxn ang="0">
                <a:pos x="T4" y="T5"/>
              </a:cxn>
              <a:cxn ang="0">
                <a:pos x="T6" y="T7"/>
              </a:cxn>
              <a:cxn ang="0">
                <a:pos x="T8" y="T9"/>
              </a:cxn>
            </a:cxnLst>
            <a:rect l="0" t="0" r="r" b="b"/>
            <a:pathLst>
              <a:path w="45" h="67">
                <a:moveTo>
                  <a:pt x="44" y="0"/>
                </a:moveTo>
                <a:lnTo>
                  <a:pt x="42" y="21"/>
                </a:lnTo>
                <a:lnTo>
                  <a:pt x="32" y="40"/>
                </a:lnTo>
                <a:lnTo>
                  <a:pt x="18" y="56"/>
                </a:lnTo>
                <a:lnTo>
                  <a:pt x="0" y="66"/>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60" name="Freeform 48">
            <a:extLst>
              <a:ext uri="{FF2B5EF4-FFF2-40B4-BE49-F238E27FC236}">
                <a16:creationId xmlns:a16="http://schemas.microsoft.com/office/drawing/2014/main" id="{547C5528-871E-FA58-3796-136EC70BE04A}"/>
              </a:ext>
            </a:extLst>
          </p:cNvPr>
          <p:cNvSpPr>
            <a:spLocks/>
          </p:cNvSpPr>
          <p:nvPr/>
        </p:nvSpPr>
        <p:spPr bwMode="auto">
          <a:xfrm>
            <a:off x="4552951" y="3965576"/>
            <a:ext cx="68263" cy="106363"/>
          </a:xfrm>
          <a:custGeom>
            <a:avLst/>
            <a:gdLst>
              <a:gd name="T0" fmla="*/ 42 w 43"/>
              <a:gd name="T1" fmla="*/ 0 h 67"/>
              <a:gd name="T2" fmla="*/ 40 w 43"/>
              <a:gd name="T3" fmla="*/ 21 h 67"/>
              <a:gd name="T4" fmla="*/ 33 w 43"/>
              <a:gd name="T5" fmla="*/ 40 h 67"/>
              <a:gd name="T6" fmla="*/ 16 w 43"/>
              <a:gd name="T7" fmla="*/ 56 h 67"/>
              <a:gd name="T8" fmla="*/ 0 w 43"/>
              <a:gd name="T9" fmla="*/ 66 h 67"/>
            </a:gdLst>
            <a:ahLst/>
            <a:cxnLst>
              <a:cxn ang="0">
                <a:pos x="T0" y="T1"/>
              </a:cxn>
              <a:cxn ang="0">
                <a:pos x="T2" y="T3"/>
              </a:cxn>
              <a:cxn ang="0">
                <a:pos x="T4" y="T5"/>
              </a:cxn>
              <a:cxn ang="0">
                <a:pos x="T6" y="T7"/>
              </a:cxn>
              <a:cxn ang="0">
                <a:pos x="T8" y="T9"/>
              </a:cxn>
            </a:cxnLst>
            <a:rect l="0" t="0" r="r" b="b"/>
            <a:pathLst>
              <a:path w="43" h="67">
                <a:moveTo>
                  <a:pt x="42" y="0"/>
                </a:moveTo>
                <a:lnTo>
                  <a:pt x="40" y="21"/>
                </a:lnTo>
                <a:lnTo>
                  <a:pt x="33" y="40"/>
                </a:lnTo>
                <a:lnTo>
                  <a:pt x="16" y="56"/>
                </a:lnTo>
                <a:lnTo>
                  <a:pt x="0" y="66"/>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61" name="Freeform 49">
            <a:extLst>
              <a:ext uri="{FF2B5EF4-FFF2-40B4-BE49-F238E27FC236}">
                <a16:creationId xmlns:a16="http://schemas.microsoft.com/office/drawing/2014/main" id="{AB4F5D78-1A7C-F626-075F-58AC50A83EFE}"/>
              </a:ext>
            </a:extLst>
          </p:cNvPr>
          <p:cNvSpPr>
            <a:spLocks/>
          </p:cNvSpPr>
          <p:nvPr/>
        </p:nvSpPr>
        <p:spPr bwMode="auto">
          <a:xfrm>
            <a:off x="4619626" y="3738563"/>
            <a:ext cx="1433513" cy="214312"/>
          </a:xfrm>
          <a:custGeom>
            <a:avLst/>
            <a:gdLst>
              <a:gd name="T0" fmla="*/ 0 w 903"/>
              <a:gd name="T1" fmla="*/ 134 h 135"/>
              <a:gd name="T2" fmla="*/ 0 w 903"/>
              <a:gd name="T3" fmla="*/ 0 h 135"/>
              <a:gd name="T4" fmla="*/ 902 w 903"/>
              <a:gd name="T5" fmla="*/ 0 h 135"/>
            </a:gdLst>
            <a:ahLst/>
            <a:cxnLst>
              <a:cxn ang="0">
                <a:pos x="T0" y="T1"/>
              </a:cxn>
              <a:cxn ang="0">
                <a:pos x="T2" y="T3"/>
              </a:cxn>
              <a:cxn ang="0">
                <a:pos x="T4" y="T5"/>
              </a:cxn>
            </a:cxnLst>
            <a:rect l="0" t="0" r="r" b="b"/>
            <a:pathLst>
              <a:path w="903" h="135">
                <a:moveTo>
                  <a:pt x="0" y="134"/>
                </a:moveTo>
                <a:lnTo>
                  <a:pt x="0" y="0"/>
                </a:lnTo>
                <a:lnTo>
                  <a:pt x="902" y="0"/>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62" name="Line 50">
            <a:extLst>
              <a:ext uri="{FF2B5EF4-FFF2-40B4-BE49-F238E27FC236}">
                <a16:creationId xmlns:a16="http://schemas.microsoft.com/office/drawing/2014/main" id="{A9479BDD-7DC4-B01B-AA6D-E1478E9E2205}"/>
              </a:ext>
            </a:extLst>
          </p:cNvPr>
          <p:cNvSpPr>
            <a:spLocks noChangeShapeType="1"/>
          </p:cNvSpPr>
          <p:nvPr/>
        </p:nvSpPr>
        <p:spPr bwMode="auto">
          <a:xfrm flipV="1">
            <a:off x="4237038" y="3600450"/>
            <a:ext cx="0" cy="35083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63" name="Line 51">
            <a:extLst>
              <a:ext uri="{FF2B5EF4-FFF2-40B4-BE49-F238E27FC236}">
                <a16:creationId xmlns:a16="http://schemas.microsoft.com/office/drawing/2014/main" id="{8F35F451-7CFF-2EC8-5861-A92330F33955}"/>
              </a:ext>
            </a:extLst>
          </p:cNvPr>
          <p:cNvSpPr>
            <a:spLocks noChangeShapeType="1"/>
          </p:cNvSpPr>
          <p:nvPr/>
        </p:nvSpPr>
        <p:spPr bwMode="auto">
          <a:xfrm>
            <a:off x="4237038" y="3600450"/>
            <a:ext cx="18145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64" name="Line 52">
            <a:extLst>
              <a:ext uri="{FF2B5EF4-FFF2-40B4-BE49-F238E27FC236}">
                <a16:creationId xmlns:a16="http://schemas.microsoft.com/office/drawing/2014/main" id="{BF3CA207-A213-EDA6-3E93-97ABA8433106}"/>
              </a:ext>
            </a:extLst>
          </p:cNvPr>
          <p:cNvSpPr>
            <a:spLocks noChangeShapeType="1"/>
          </p:cNvSpPr>
          <p:nvPr/>
        </p:nvSpPr>
        <p:spPr bwMode="auto">
          <a:xfrm flipH="1">
            <a:off x="8143875" y="3181350"/>
            <a:ext cx="7366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65" name="Freeform 53">
            <a:extLst>
              <a:ext uri="{FF2B5EF4-FFF2-40B4-BE49-F238E27FC236}">
                <a16:creationId xmlns:a16="http://schemas.microsoft.com/office/drawing/2014/main" id="{1FA4F5A7-24FF-AD51-F06A-73447DB98C6D}"/>
              </a:ext>
            </a:extLst>
          </p:cNvPr>
          <p:cNvSpPr>
            <a:spLocks/>
          </p:cNvSpPr>
          <p:nvPr/>
        </p:nvSpPr>
        <p:spPr bwMode="auto">
          <a:xfrm>
            <a:off x="8864601" y="3124201"/>
            <a:ext cx="117475" cy="117475"/>
          </a:xfrm>
          <a:custGeom>
            <a:avLst/>
            <a:gdLst>
              <a:gd name="T0" fmla="*/ 0 w 74"/>
              <a:gd name="T1" fmla="*/ 73 h 74"/>
              <a:gd name="T2" fmla="*/ 73 w 74"/>
              <a:gd name="T3" fmla="*/ 36 h 74"/>
              <a:gd name="T4" fmla="*/ 0 w 74"/>
              <a:gd name="T5" fmla="*/ 0 h 74"/>
              <a:gd name="T6" fmla="*/ 0 w 74"/>
              <a:gd name="T7" fmla="*/ 73 h 74"/>
            </a:gdLst>
            <a:ahLst/>
            <a:cxnLst>
              <a:cxn ang="0">
                <a:pos x="T0" y="T1"/>
              </a:cxn>
              <a:cxn ang="0">
                <a:pos x="T2" y="T3"/>
              </a:cxn>
              <a:cxn ang="0">
                <a:pos x="T4" y="T5"/>
              </a:cxn>
              <a:cxn ang="0">
                <a:pos x="T6" y="T7"/>
              </a:cxn>
            </a:cxnLst>
            <a:rect l="0" t="0" r="r" b="b"/>
            <a:pathLst>
              <a:path w="74" h="74">
                <a:moveTo>
                  <a:pt x="0" y="73"/>
                </a:moveTo>
                <a:lnTo>
                  <a:pt x="73" y="36"/>
                </a:lnTo>
                <a:lnTo>
                  <a:pt x="0" y="0"/>
                </a:lnTo>
                <a:lnTo>
                  <a:pt x="0" y="73"/>
                </a:lnTo>
              </a:path>
            </a:pathLst>
          </a:custGeom>
          <a:noFill/>
          <a:ln w="12700" cap="rnd"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66" name="Line 54">
            <a:extLst>
              <a:ext uri="{FF2B5EF4-FFF2-40B4-BE49-F238E27FC236}">
                <a16:creationId xmlns:a16="http://schemas.microsoft.com/office/drawing/2014/main" id="{EC0A204C-DB60-EA6D-B62F-E66F54B39F10}"/>
              </a:ext>
            </a:extLst>
          </p:cNvPr>
          <p:cNvSpPr>
            <a:spLocks noChangeShapeType="1"/>
          </p:cNvSpPr>
          <p:nvPr/>
        </p:nvSpPr>
        <p:spPr bwMode="auto">
          <a:xfrm flipH="1">
            <a:off x="7305675" y="3181350"/>
            <a:ext cx="12573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67" name="Freeform 55">
            <a:extLst>
              <a:ext uri="{FF2B5EF4-FFF2-40B4-BE49-F238E27FC236}">
                <a16:creationId xmlns:a16="http://schemas.microsoft.com/office/drawing/2014/main" id="{6612D0CC-CDD5-5ED0-EF9D-1AFC3FBCE818}"/>
              </a:ext>
            </a:extLst>
          </p:cNvPr>
          <p:cNvSpPr>
            <a:spLocks/>
          </p:cNvSpPr>
          <p:nvPr/>
        </p:nvSpPr>
        <p:spPr bwMode="auto">
          <a:xfrm>
            <a:off x="7305675" y="3181350"/>
            <a:ext cx="839788" cy="838200"/>
          </a:xfrm>
          <a:custGeom>
            <a:avLst/>
            <a:gdLst>
              <a:gd name="T0" fmla="*/ 528 w 529"/>
              <a:gd name="T1" fmla="*/ 0 h 528"/>
              <a:gd name="T2" fmla="*/ 528 w 529"/>
              <a:gd name="T3" fmla="*/ 351 h 528"/>
              <a:gd name="T4" fmla="*/ 528 w 529"/>
              <a:gd name="T5" fmla="*/ 527 h 528"/>
              <a:gd name="T6" fmla="*/ 0 w 529"/>
              <a:gd name="T7" fmla="*/ 527 h 528"/>
            </a:gdLst>
            <a:ahLst/>
            <a:cxnLst>
              <a:cxn ang="0">
                <a:pos x="T0" y="T1"/>
              </a:cxn>
              <a:cxn ang="0">
                <a:pos x="T2" y="T3"/>
              </a:cxn>
              <a:cxn ang="0">
                <a:pos x="T4" y="T5"/>
              </a:cxn>
              <a:cxn ang="0">
                <a:pos x="T6" y="T7"/>
              </a:cxn>
            </a:cxnLst>
            <a:rect l="0" t="0" r="r" b="b"/>
            <a:pathLst>
              <a:path w="529" h="528">
                <a:moveTo>
                  <a:pt x="528" y="0"/>
                </a:moveTo>
                <a:lnTo>
                  <a:pt x="528" y="351"/>
                </a:lnTo>
                <a:lnTo>
                  <a:pt x="528" y="527"/>
                </a:lnTo>
                <a:lnTo>
                  <a:pt x="0" y="527"/>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68" name="Freeform 56">
            <a:extLst>
              <a:ext uri="{FF2B5EF4-FFF2-40B4-BE49-F238E27FC236}">
                <a16:creationId xmlns:a16="http://schemas.microsoft.com/office/drawing/2014/main" id="{32E56776-1FE1-217A-CAB4-4160BA1BE380}"/>
              </a:ext>
            </a:extLst>
          </p:cNvPr>
          <p:cNvSpPr>
            <a:spLocks/>
          </p:cNvSpPr>
          <p:nvPr/>
        </p:nvSpPr>
        <p:spPr bwMode="auto">
          <a:xfrm>
            <a:off x="7026275" y="3043239"/>
            <a:ext cx="280988" cy="280987"/>
          </a:xfrm>
          <a:custGeom>
            <a:avLst/>
            <a:gdLst>
              <a:gd name="T0" fmla="*/ 176 w 177"/>
              <a:gd name="T1" fmla="*/ 176 h 177"/>
              <a:gd name="T2" fmla="*/ 0 w 177"/>
              <a:gd name="T3" fmla="*/ 176 h 177"/>
              <a:gd name="T4" fmla="*/ 0 w 177"/>
              <a:gd name="T5" fmla="*/ 0 h 177"/>
              <a:gd name="T6" fmla="*/ 176 w 177"/>
              <a:gd name="T7" fmla="*/ 0 h 177"/>
              <a:gd name="T8" fmla="*/ 176 w 177"/>
              <a:gd name="T9" fmla="*/ 176 h 177"/>
            </a:gdLst>
            <a:ahLst/>
            <a:cxnLst>
              <a:cxn ang="0">
                <a:pos x="T0" y="T1"/>
              </a:cxn>
              <a:cxn ang="0">
                <a:pos x="T2" y="T3"/>
              </a:cxn>
              <a:cxn ang="0">
                <a:pos x="T4" y="T5"/>
              </a:cxn>
              <a:cxn ang="0">
                <a:pos x="T6" y="T7"/>
              </a:cxn>
              <a:cxn ang="0">
                <a:pos x="T8" y="T9"/>
              </a:cxn>
            </a:cxnLst>
            <a:rect l="0" t="0" r="r" b="b"/>
            <a:pathLst>
              <a:path w="177" h="177">
                <a:moveTo>
                  <a:pt x="176" y="176"/>
                </a:moveTo>
                <a:lnTo>
                  <a:pt x="0" y="176"/>
                </a:lnTo>
                <a:lnTo>
                  <a:pt x="0" y="0"/>
                </a:lnTo>
                <a:lnTo>
                  <a:pt x="176" y="0"/>
                </a:lnTo>
                <a:lnTo>
                  <a:pt x="176" y="176"/>
                </a:lnTo>
              </a:path>
            </a:pathLst>
          </a:custGeom>
          <a:noFill/>
          <a:ln w="12700" cap="rnd"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69" name="Freeform 57">
            <a:extLst>
              <a:ext uri="{FF2B5EF4-FFF2-40B4-BE49-F238E27FC236}">
                <a16:creationId xmlns:a16="http://schemas.microsoft.com/office/drawing/2014/main" id="{52CCC3FF-7215-1A44-CE2D-929D0E2749C4}"/>
              </a:ext>
            </a:extLst>
          </p:cNvPr>
          <p:cNvSpPr>
            <a:spLocks/>
          </p:cNvSpPr>
          <p:nvPr/>
        </p:nvSpPr>
        <p:spPr bwMode="auto">
          <a:xfrm>
            <a:off x="7026275" y="3879850"/>
            <a:ext cx="280988" cy="280988"/>
          </a:xfrm>
          <a:custGeom>
            <a:avLst/>
            <a:gdLst>
              <a:gd name="T0" fmla="*/ 176 w 177"/>
              <a:gd name="T1" fmla="*/ 176 h 177"/>
              <a:gd name="T2" fmla="*/ 0 w 177"/>
              <a:gd name="T3" fmla="*/ 176 h 177"/>
              <a:gd name="T4" fmla="*/ 0 w 177"/>
              <a:gd name="T5" fmla="*/ 0 h 177"/>
              <a:gd name="T6" fmla="*/ 176 w 177"/>
              <a:gd name="T7" fmla="*/ 0 h 177"/>
              <a:gd name="T8" fmla="*/ 176 w 177"/>
              <a:gd name="T9" fmla="*/ 176 h 177"/>
            </a:gdLst>
            <a:ahLst/>
            <a:cxnLst>
              <a:cxn ang="0">
                <a:pos x="T0" y="T1"/>
              </a:cxn>
              <a:cxn ang="0">
                <a:pos x="T2" y="T3"/>
              </a:cxn>
              <a:cxn ang="0">
                <a:pos x="T4" y="T5"/>
              </a:cxn>
              <a:cxn ang="0">
                <a:pos x="T6" y="T7"/>
              </a:cxn>
              <a:cxn ang="0">
                <a:pos x="T8" y="T9"/>
              </a:cxn>
            </a:cxnLst>
            <a:rect l="0" t="0" r="r" b="b"/>
            <a:pathLst>
              <a:path w="177" h="177">
                <a:moveTo>
                  <a:pt x="176" y="176"/>
                </a:moveTo>
                <a:lnTo>
                  <a:pt x="0" y="176"/>
                </a:lnTo>
                <a:lnTo>
                  <a:pt x="0" y="0"/>
                </a:lnTo>
                <a:lnTo>
                  <a:pt x="176" y="0"/>
                </a:lnTo>
                <a:lnTo>
                  <a:pt x="176" y="176"/>
                </a:lnTo>
              </a:path>
            </a:pathLst>
          </a:custGeom>
          <a:noFill/>
          <a:ln w="12700" cap="rnd"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70" name="Line 58">
            <a:extLst>
              <a:ext uri="{FF2B5EF4-FFF2-40B4-BE49-F238E27FC236}">
                <a16:creationId xmlns:a16="http://schemas.microsoft.com/office/drawing/2014/main" id="{03BA2443-5313-5E09-3A32-BC89B082D4DC}"/>
              </a:ext>
            </a:extLst>
          </p:cNvPr>
          <p:cNvSpPr>
            <a:spLocks noChangeShapeType="1"/>
          </p:cNvSpPr>
          <p:nvPr/>
        </p:nvSpPr>
        <p:spPr bwMode="auto">
          <a:xfrm flipH="1">
            <a:off x="6051551" y="3181350"/>
            <a:ext cx="97472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71" name="Line 59">
            <a:extLst>
              <a:ext uri="{FF2B5EF4-FFF2-40B4-BE49-F238E27FC236}">
                <a16:creationId xmlns:a16="http://schemas.microsoft.com/office/drawing/2014/main" id="{8B565228-E78D-E4A5-3FB3-8CCA52E6D031}"/>
              </a:ext>
            </a:extLst>
          </p:cNvPr>
          <p:cNvSpPr>
            <a:spLocks noChangeShapeType="1"/>
          </p:cNvSpPr>
          <p:nvPr/>
        </p:nvSpPr>
        <p:spPr bwMode="auto">
          <a:xfrm flipH="1">
            <a:off x="6051551" y="4017963"/>
            <a:ext cx="97472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72" name="Line 60">
            <a:extLst>
              <a:ext uri="{FF2B5EF4-FFF2-40B4-BE49-F238E27FC236}">
                <a16:creationId xmlns:a16="http://schemas.microsoft.com/office/drawing/2014/main" id="{F0CA3021-289F-C276-6F12-50C2902B8A7C}"/>
              </a:ext>
            </a:extLst>
          </p:cNvPr>
          <p:cNvSpPr>
            <a:spLocks noChangeShapeType="1"/>
          </p:cNvSpPr>
          <p:nvPr/>
        </p:nvSpPr>
        <p:spPr bwMode="auto">
          <a:xfrm>
            <a:off x="8562975" y="3181351"/>
            <a:ext cx="0" cy="277813"/>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73" name="Line 61">
            <a:extLst>
              <a:ext uri="{FF2B5EF4-FFF2-40B4-BE49-F238E27FC236}">
                <a16:creationId xmlns:a16="http://schemas.microsoft.com/office/drawing/2014/main" id="{76A73F38-3A7B-A572-8BBC-5FAF83E92E71}"/>
              </a:ext>
            </a:extLst>
          </p:cNvPr>
          <p:cNvSpPr>
            <a:spLocks noChangeShapeType="1"/>
          </p:cNvSpPr>
          <p:nvPr/>
        </p:nvSpPr>
        <p:spPr bwMode="auto">
          <a:xfrm flipH="1">
            <a:off x="8493125" y="3459163"/>
            <a:ext cx="14128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74" name="Line 62">
            <a:extLst>
              <a:ext uri="{FF2B5EF4-FFF2-40B4-BE49-F238E27FC236}">
                <a16:creationId xmlns:a16="http://schemas.microsoft.com/office/drawing/2014/main" id="{69CE81E2-30EE-FB92-18BE-407150A98AFC}"/>
              </a:ext>
            </a:extLst>
          </p:cNvPr>
          <p:cNvSpPr>
            <a:spLocks noChangeShapeType="1"/>
          </p:cNvSpPr>
          <p:nvPr/>
        </p:nvSpPr>
        <p:spPr bwMode="auto">
          <a:xfrm flipH="1">
            <a:off x="8493125" y="3530600"/>
            <a:ext cx="14128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75" name="Line 63">
            <a:extLst>
              <a:ext uri="{FF2B5EF4-FFF2-40B4-BE49-F238E27FC236}">
                <a16:creationId xmlns:a16="http://schemas.microsoft.com/office/drawing/2014/main" id="{10F68177-D594-2FC9-08C4-23E96DDD43A5}"/>
              </a:ext>
            </a:extLst>
          </p:cNvPr>
          <p:cNvSpPr>
            <a:spLocks noChangeShapeType="1"/>
          </p:cNvSpPr>
          <p:nvPr/>
        </p:nvSpPr>
        <p:spPr bwMode="auto">
          <a:xfrm flipH="1">
            <a:off x="8493125" y="3671888"/>
            <a:ext cx="14128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76" name="Line 64">
            <a:extLst>
              <a:ext uri="{FF2B5EF4-FFF2-40B4-BE49-F238E27FC236}">
                <a16:creationId xmlns:a16="http://schemas.microsoft.com/office/drawing/2014/main" id="{1B3BF6BD-F120-AD02-3E70-FD71504443D8}"/>
              </a:ext>
            </a:extLst>
          </p:cNvPr>
          <p:cNvSpPr>
            <a:spLocks noChangeShapeType="1"/>
          </p:cNvSpPr>
          <p:nvPr/>
        </p:nvSpPr>
        <p:spPr bwMode="auto">
          <a:xfrm flipH="1">
            <a:off x="8493125" y="3738563"/>
            <a:ext cx="14128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77" name="Line 65">
            <a:extLst>
              <a:ext uri="{FF2B5EF4-FFF2-40B4-BE49-F238E27FC236}">
                <a16:creationId xmlns:a16="http://schemas.microsoft.com/office/drawing/2014/main" id="{F20ACD1A-00B0-218F-6A99-9D732FC2050B}"/>
              </a:ext>
            </a:extLst>
          </p:cNvPr>
          <p:cNvSpPr>
            <a:spLocks noChangeShapeType="1"/>
          </p:cNvSpPr>
          <p:nvPr/>
        </p:nvSpPr>
        <p:spPr bwMode="auto">
          <a:xfrm>
            <a:off x="8562975" y="3530600"/>
            <a:ext cx="0" cy="14128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78" name="Line 66">
            <a:extLst>
              <a:ext uri="{FF2B5EF4-FFF2-40B4-BE49-F238E27FC236}">
                <a16:creationId xmlns:a16="http://schemas.microsoft.com/office/drawing/2014/main" id="{F66CC89B-1F89-CC0F-AA04-20864FC94AEF}"/>
              </a:ext>
            </a:extLst>
          </p:cNvPr>
          <p:cNvSpPr>
            <a:spLocks noChangeShapeType="1"/>
          </p:cNvSpPr>
          <p:nvPr/>
        </p:nvSpPr>
        <p:spPr bwMode="auto">
          <a:xfrm>
            <a:off x="8562976" y="3600450"/>
            <a:ext cx="13811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79" name="Freeform 67">
            <a:extLst>
              <a:ext uri="{FF2B5EF4-FFF2-40B4-BE49-F238E27FC236}">
                <a16:creationId xmlns:a16="http://schemas.microsoft.com/office/drawing/2014/main" id="{71203C65-8C5E-D931-67C8-B986B4FF02FD}"/>
              </a:ext>
            </a:extLst>
          </p:cNvPr>
          <p:cNvSpPr>
            <a:spLocks/>
          </p:cNvSpPr>
          <p:nvPr/>
        </p:nvSpPr>
        <p:spPr bwMode="auto">
          <a:xfrm>
            <a:off x="8701089" y="3459164"/>
            <a:ext cx="73025" cy="73025"/>
          </a:xfrm>
          <a:custGeom>
            <a:avLst/>
            <a:gdLst>
              <a:gd name="T0" fmla="*/ 0 w 46"/>
              <a:gd name="T1" fmla="*/ 0 h 46"/>
              <a:gd name="T2" fmla="*/ 17 w 46"/>
              <a:gd name="T3" fmla="*/ 5 h 46"/>
              <a:gd name="T4" fmla="*/ 33 w 46"/>
              <a:gd name="T5" fmla="*/ 14 h 46"/>
              <a:gd name="T6" fmla="*/ 42 w 46"/>
              <a:gd name="T7" fmla="*/ 28 h 46"/>
              <a:gd name="T8" fmla="*/ 45 w 46"/>
              <a:gd name="T9" fmla="*/ 45 h 46"/>
            </a:gdLst>
            <a:ahLst/>
            <a:cxnLst>
              <a:cxn ang="0">
                <a:pos x="T0" y="T1"/>
              </a:cxn>
              <a:cxn ang="0">
                <a:pos x="T2" y="T3"/>
              </a:cxn>
              <a:cxn ang="0">
                <a:pos x="T4" y="T5"/>
              </a:cxn>
              <a:cxn ang="0">
                <a:pos x="T6" y="T7"/>
              </a:cxn>
              <a:cxn ang="0">
                <a:pos x="T8" y="T9"/>
              </a:cxn>
            </a:cxnLst>
            <a:rect l="0" t="0" r="r" b="b"/>
            <a:pathLst>
              <a:path w="46" h="46">
                <a:moveTo>
                  <a:pt x="0" y="0"/>
                </a:moveTo>
                <a:lnTo>
                  <a:pt x="17" y="5"/>
                </a:lnTo>
                <a:lnTo>
                  <a:pt x="33" y="14"/>
                </a:lnTo>
                <a:lnTo>
                  <a:pt x="42" y="28"/>
                </a:lnTo>
                <a:lnTo>
                  <a:pt x="45" y="45"/>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80" name="Freeform 68">
            <a:extLst>
              <a:ext uri="{FF2B5EF4-FFF2-40B4-BE49-F238E27FC236}">
                <a16:creationId xmlns:a16="http://schemas.microsoft.com/office/drawing/2014/main" id="{F1AA5088-F2CC-9AA8-F0CA-14C49BDEDCDF}"/>
              </a:ext>
            </a:extLst>
          </p:cNvPr>
          <p:cNvSpPr>
            <a:spLocks/>
          </p:cNvSpPr>
          <p:nvPr/>
        </p:nvSpPr>
        <p:spPr bwMode="auto">
          <a:xfrm>
            <a:off x="8701089" y="3600451"/>
            <a:ext cx="73025" cy="73025"/>
          </a:xfrm>
          <a:custGeom>
            <a:avLst/>
            <a:gdLst>
              <a:gd name="T0" fmla="*/ 0 w 46"/>
              <a:gd name="T1" fmla="*/ 0 h 46"/>
              <a:gd name="T2" fmla="*/ 17 w 46"/>
              <a:gd name="T3" fmla="*/ 3 h 46"/>
              <a:gd name="T4" fmla="*/ 33 w 46"/>
              <a:gd name="T5" fmla="*/ 12 h 46"/>
              <a:gd name="T6" fmla="*/ 42 w 46"/>
              <a:gd name="T7" fmla="*/ 26 h 46"/>
              <a:gd name="T8" fmla="*/ 45 w 46"/>
              <a:gd name="T9" fmla="*/ 45 h 46"/>
            </a:gdLst>
            <a:ahLst/>
            <a:cxnLst>
              <a:cxn ang="0">
                <a:pos x="T0" y="T1"/>
              </a:cxn>
              <a:cxn ang="0">
                <a:pos x="T2" y="T3"/>
              </a:cxn>
              <a:cxn ang="0">
                <a:pos x="T4" y="T5"/>
              </a:cxn>
              <a:cxn ang="0">
                <a:pos x="T6" y="T7"/>
              </a:cxn>
              <a:cxn ang="0">
                <a:pos x="T8" y="T9"/>
              </a:cxn>
            </a:cxnLst>
            <a:rect l="0" t="0" r="r" b="b"/>
            <a:pathLst>
              <a:path w="46" h="46">
                <a:moveTo>
                  <a:pt x="0" y="0"/>
                </a:moveTo>
                <a:lnTo>
                  <a:pt x="17" y="3"/>
                </a:lnTo>
                <a:lnTo>
                  <a:pt x="33" y="12"/>
                </a:lnTo>
                <a:lnTo>
                  <a:pt x="42" y="26"/>
                </a:lnTo>
                <a:lnTo>
                  <a:pt x="45" y="45"/>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81" name="Freeform 69">
            <a:extLst>
              <a:ext uri="{FF2B5EF4-FFF2-40B4-BE49-F238E27FC236}">
                <a16:creationId xmlns:a16="http://schemas.microsoft.com/office/drawing/2014/main" id="{FF688679-09D7-79D9-B519-6A8E57722992}"/>
              </a:ext>
            </a:extLst>
          </p:cNvPr>
          <p:cNvSpPr>
            <a:spLocks/>
          </p:cNvSpPr>
          <p:nvPr/>
        </p:nvSpPr>
        <p:spPr bwMode="auto">
          <a:xfrm>
            <a:off x="8701089" y="3671888"/>
            <a:ext cx="73025" cy="68262"/>
          </a:xfrm>
          <a:custGeom>
            <a:avLst/>
            <a:gdLst>
              <a:gd name="T0" fmla="*/ 0 w 46"/>
              <a:gd name="T1" fmla="*/ 42 h 43"/>
              <a:gd name="T2" fmla="*/ 17 w 46"/>
              <a:gd name="T3" fmla="*/ 40 h 43"/>
              <a:gd name="T4" fmla="*/ 33 w 46"/>
              <a:gd name="T5" fmla="*/ 30 h 43"/>
              <a:gd name="T6" fmla="*/ 42 w 46"/>
              <a:gd name="T7" fmla="*/ 16 h 43"/>
              <a:gd name="T8" fmla="*/ 45 w 46"/>
              <a:gd name="T9" fmla="*/ 0 h 43"/>
            </a:gdLst>
            <a:ahLst/>
            <a:cxnLst>
              <a:cxn ang="0">
                <a:pos x="T0" y="T1"/>
              </a:cxn>
              <a:cxn ang="0">
                <a:pos x="T2" y="T3"/>
              </a:cxn>
              <a:cxn ang="0">
                <a:pos x="T4" y="T5"/>
              </a:cxn>
              <a:cxn ang="0">
                <a:pos x="T6" y="T7"/>
              </a:cxn>
              <a:cxn ang="0">
                <a:pos x="T8" y="T9"/>
              </a:cxn>
            </a:cxnLst>
            <a:rect l="0" t="0" r="r" b="b"/>
            <a:pathLst>
              <a:path w="46" h="43">
                <a:moveTo>
                  <a:pt x="0" y="42"/>
                </a:moveTo>
                <a:lnTo>
                  <a:pt x="17" y="40"/>
                </a:lnTo>
                <a:lnTo>
                  <a:pt x="33" y="30"/>
                </a:lnTo>
                <a:lnTo>
                  <a:pt x="42" y="16"/>
                </a:lnTo>
                <a:lnTo>
                  <a:pt x="45" y="0"/>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82" name="Freeform 70">
            <a:extLst>
              <a:ext uri="{FF2B5EF4-FFF2-40B4-BE49-F238E27FC236}">
                <a16:creationId xmlns:a16="http://schemas.microsoft.com/office/drawing/2014/main" id="{D4415C2E-930F-5241-E4A3-425D8AB2142B}"/>
              </a:ext>
            </a:extLst>
          </p:cNvPr>
          <p:cNvSpPr>
            <a:spLocks/>
          </p:cNvSpPr>
          <p:nvPr/>
        </p:nvSpPr>
        <p:spPr bwMode="auto">
          <a:xfrm>
            <a:off x="8701089" y="3530600"/>
            <a:ext cx="73025" cy="71438"/>
          </a:xfrm>
          <a:custGeom>
            <a:avLst/>
            <a:gdLst>
              <a:gd name="T0" fmla="*/ 0 w 46"/>
              <a:gd name="T1" fmla="*/ 44 h 45"/>
              <a:gd name="T2" fmla="*/ 17 w 46"/>
              <a:gd name="T3" fmla="*/ 40 h 45"/>
              <a:gd name="T4" fmla="*/ 33 w 46"/>
              <a:gd name="T5" fmla="*/ 30 h 45"/>
              <a:gd name="T6" fmla="*/ 42 w 46"/>
              <a:gd name="T7" fmla="*/ 16 h 45"/>
              <a:gd name="T8" fmla="*/ 45 w 46"/>
              <a:gd name="T9" fmla="*/ 0 h 45"/>
            </a:gdLst>
            <a:ahLst/>
            <a:cxnLst>
              <a:cxn ang="0">
                <a:pos x="T0" y="T1"/>
              </a:cxn>
              <a:cxn ang="0">
                <a:pos x="T2" y="T3"/>
              </a:cxn>
              <a:cxn ang="0">
                <a:pos x="T4" y="T5"/>
              </a:cxn>
              <a:cxn ang="0">
                <a:pos x="T6" y="T7"/>
              </a:cxn>
              <a:cxn ang="0">
                <a:pos x="T8" y="T9"/>
              </a:cxn>
            </a:cxnLst>
            <a:rect l="0" t="0" r="r" b="b"/>
            <a:pathLst>
              <a:path w="46" h="45">
                <a:moveTo>
                  <a:pt x="0" y="44"/>
                </a:moveTo>
                <a:lnTo>
                  <a:pt x="17" y="40"/>
                </a:lnTo>
                <a:lnTo>
                  <a:pt x="33" y="30"/>
                </a:lnTo>
                <a:lnTo>
                  <a:pt x="42" y="16"/>
                </a:lnTo>
                <a:lnTo>
                  <a:pt x="45" y="0"/>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83" name="Line 71">
            <a:extLst>
              <a:ext uri="{FF2B5EF4-FFF2-40B4-BE49-F238E27FC236}">
                <a16:creationId xmlns:a16="http://schemas.microsoft.com/office/drawing/2014/main" id="{A07C9D22-AFD8-E933-5215-8A98F390D7E8}"/>
              </a:ext>
            </a:extLst>
          </p:cNvPr>
          <p:cNvSpPr>
            <a:spLocks noChangeShapeType="1"/>
          </p:cNvSpPr>
          <p:nvPr/>
        </p:nvSpPr>
        <p:spPr bwMode="auto">
          <a:xfrm>
            <a:off x="8562975" y="3757614"/>
            <a:ext cx="0" cy="52387"/>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84" name="Line 72">
            <a:extLst>
              <a:ext uri="{FF2B5EF4-FFF2-40B4-BE49-F238E27FC236}">
                <a16:creationId xmlns:a16="http://schemas.microsoft.com/office/drawing/2014/main" id="{69DFE18A-F817-30BD-78E7-FC1E73CFDD7A}"/>
              </a:ext>
            </a:extLst>
          </p:cNvPr>
          <p:cNvSpPr>
            <a:spLocks noChangeShapeType="1"/>
          </p:cNvSpPr>
          <p:nvPr/>
        </p:nvSpPr>
        <p:spPr bwMode="auto">
          <a:xfrm flipH="1">
            <a:off x="8493125" y="3810000"/>
            <a:ext cx="14128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85" name="Line 73">
            <a:extLst>
              <a:ext uri="{FF2B5EF4-FFF2-40B4-BE49-F238E27FC236}">
                <a16:creationId xmlns:a16="http://schemas.microsoft.com/office/drawing/2014/main" id="{FEA68939-E980-60EC-E236-28ADC8DFAC35}"/>
              </a:ext>
            </a:extLst>
          </p:cNvPr>
          <p:cNvSpPr>
            <a:spLocks noChangeShapeType="1"/>
          </p:cNvSpPr>
          <p:nvPr/>
        </p:nvSpPr>
        <p:spPr bwMode="auto">
          <a:xfrm flipH="1">
            <a:off x="8526463" y="3846513"/>
            <a:ext cx="6985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86" name="Line 74">
            <a:extLst>
              <a:ext uri="{FF2B5EF4-FFF2-40B4-BE49-F238E27FC236}">
                <a16:creationId xmlns:a16="http://schemas.microsoft.com/office/drawing/2014/main" id="{BD905F1E-9899-7B2A-83C3-E68E88E824E1}"/>
              </a:ext>
            </a:extLst>
          </p:cNvPr>
          <p:cNvSpPr>
            <a:spLocks noChangeShapeType="1"/>
          </p:cNvSpPr>
          <p:nvPr/>
        </p:nvSpPr>
        <p:spPr bwMode="auto">
          <a:xfrm flipH="1">
            <a:off x="8545514" y="3879850"/>
            <a:ext cx="33337"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87" name="Freeform 75">
            <a:extLst>
              <a:ext uri="{FF2B5EF4-FFF2-40B4-BE49-F238E27FC236}">
                <a16:creationId xmlns:a16="http://schemas.microsoft.com/office/drawing/2014/main" id="{BAEED55D-9F4D-E6C9-F9FA-AAFB5C7DCC51}"/>
              </a:ext>
            </a:extLst>
          </p:cNvPr>
          <p:cNvSpPr>
            <a:spLocks/>
          </p:cNvSpPr>
          <p:nvPr/>
        </p:nvSpPr>
        <p:spPr bwMode="auto">
          <a:xfrm>
            <a:off x="8805864" y="3459164"/>
            <a:ext cx="71437" cy="73025"/>
          </a:xfrm>
          <a:custGeom>
            <a:avLst/>
            <a:gdLst>
              <a:gd name="T0" fmla="*/ 44 w 45"/>
              <a:gd name="T1" fmla="*/ 0 h 46"/>
              <a:gd name="T2" fmla="*/ 28 w 45"/>
              <a:gd name="T3" fmla="*/ 5 h 46"/>
              <a:gd name="T4" fmla="*/ 14 w 45"/>
              <a:gd name="T5" fmla="*/ 14 h 46"/>
              <a:gd name="T6" fmla="*/ 4 w 45"/>
              <a:gd name="T7" fmla="*/ 28 h 46"/>
              <a:gd name="T8" fmla="*/ 0 w 45"/>
              <a:gd name="T9" fmla="*/ 45 h 46"/>
            </a:gdLst>
            <a:ahLst/>
            <a:cxnLst>
              <a:cxn ang="0">
                <a:pos x="T0" y="T1"/>
              </a:cxn>
              <a:cxn ang="0">
                <a:pos x="T2" y="T3"/>
              </a:cxn>
              <a:cxn ang="0">
                <a:pos x="T4" y="T5"/>
              </a:cxn>
              <a:cxn ang="0">
                <a:pos x="T6" y="T7"/>
              </a:cxn>
              <a:cxn ang="0">
                <a:pos x="T8" y="T9"/>
              </a:cxn>
            </a:cxnLst>
            <a:rect l="0" t="0" r="r" b="b"/>
            <a:pathLst>
              <a:path w="45" h="46">
                <a:moveTo>
                  <a:pt x="44" y="0"/>
                </a:moveTo>
                <a:lnTo>
                  <a:pt x="28" y="5"/>
                </a:lnTo>
                <a:lnTo>
                  <a:pt x="14" y="14"/>
                </a:lnTo>
                <a:lnTo>
                  <a:pt x="4" y="28"/>
                </a:lnTo>
                <a:lnTo>
                  <a:pt x="0" y="45"/>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88" name="Freeform 76">
            <a:extLst>
              <a:ext uri="{FF2B5EF4-FFF2-40B4-BE49-F238E27FC236}">
                <a16:creationId xmlns:a16="http://schemas.microsoft.com/office/drawing/2014/main" id="{A23D211E-5870-9296-3351-356015272982}"/>
              </a:ext>
            </a:extLst>
          </p:cNvPr>
          <p:cNvSpPr>
            <a:spLocks/>
          </p:cNvSpPr>
          <p:nvPr/>
        </p:nvSpPr>
        <p:spPr bwMode="auto">
          <a:xfrm>
            <a:off x="8805864" y="3600451"/>
            <a:ext cx="71437" cy="73025"/>
          </a:xfrm>
          <a:custGeom>
            <a:avLst/>
            <a:gdLst>
              <a:gd name="T0" fmla="*/ 44 w 45"/>
              <a:gd name="T1" fmla="*/ 0 h 46"/>
              <a:gd name="T2" fmla="*/ 28 w 45"/>
              <a:gd name="T3" fmla="*/ 3 h 46"/>
              <a:gd name="T4" fmla="*/ 14 w 45"/>
              <a:gd name="T5" fmla="*/ 12 h 46"/>
              <a:gd name="T6" fmla="*/ 4 w 45"/>
              <a:gd name="T7" fmla="*/ 26 h 46"/>
              <a:gd name="T8" fmla="*/ 0 w 45"/>
              <a:gd name="T9" fmla="*/ 45 h 46"/>
            </a:gdLst>
            <a:ahLst/>
            <a:cxnLst>
              <a:cxn ang="0">
                <a:pos x="T0" y="T1"/>
              </a:cxn>
              <a:cxn ang="0">
                <a:pos x="T2" y="T3"/>
              </a:cxn>
              <a:cxn ang="0">
                <a:pos x="T4" y="T5"/>
              </a:cxn>
              <a:cxn ang="0">
                <a:pos x="T6" y="T7"/>
              </a:cxn>
              <a:cxn ang="0">
                <a:pos x="T8" y="T9"/>
              </a:cxn>
            </a:cxnLst>
            <a:rect l="0" t="0" r="r" b="b"/>
            <a:pathLst>
              <a:path w="45" h="46">
                <a:moveTo>
                  <a:pt x="44" y="0"/>
                </a:moveTo>
                <a:lnTo>
                  <a:pt x="28" y="3"/>
                </a:lnTo>
                <a:lnTo>
                  <a:pt x="14" y="12"/>
                </a:lnTo>
                <a:lnTo>
                  <a:pt x="4" y="26"/>
                </a:lnTo>
                <a:lnTo>
                  <a:pt x="0" y="45"/>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89" name="Freeform 77">
            <a:extLst>
              <a:ext uri="{FF2B5EF4-FFF2-40B4-BE49-F238E27FC236}">
                <a16:creationId xmlns:a16="http://schemas.microsoft.com/office/drawing/2014/main" id="{998059EE-D9B2-93E9-8A79-89F829F5CE2A}"/>
              </a:ext>
            </a:extLst>
          </p:cNvPr>
          <p:cNvSpPr>
            <a:spLocks/>
          </p:cNvSpPr>
          <p:nvPr/>
        </p:nvSpPr>
        <p:spPr bwMode="auto">
          <a:xfrm>
            <a:off x="8805864" y="3671888"/>
            <a:ext cx="71437" cy="68262"/>
          </a:xfrm>
          <a:custGeom>
            <a:avLst/>
            <a:gdLst>
              <a:gd name="T0" fmla="*/ 44 w 45"/>
              <a:gd name="T1" fmla="*/ 42 h 43"/>
              <a:gd name="T2" fmla="*/ 28 w 45"/>
              <a:gd name="T3" fmla="*/ 40 h 43"/>
              <a:gd name="T4" fmla="*/ 14 w 45"/>
              <a:gd name="T5" fmla="*/ 30 h 43"/>
              <a:gd name="T6" fmla="*/ 4 w 45"/>
              <a:gd name="T7" fmla="*/ 16 h 43"/>
              <a:gd name="T8" fmla="*/ 0 w 45"/>
              <a:gd name="T9" fmla="*/ 0 h 43"/>
            </a:gdLst>
            <a:ahLst/>
            <a:cxnLst>
              <a:cxn ang="0">
                <a:pos x="T0" y="T1"/>
              </a:cxn>
              <a:cxn ang="0">
                <a:pos x="T2" y="T3"/>
              </a:cxn>
              <a:cxn ang="0">
                <a:pos x="T4" y="T5"/>
              </a:cxn>
              <a:cxn ang="0">
                <a:pos x="T6" y="T7"/>
              </a:cxn>
              <a:cxn ang="0">
                <a:pos x="T8" y="T9"/>
              </a:cxn>
            </a:cxnLst>
            <a:rect l="0" t="0" r="r" b="b"/>
            <a:pathLst>
              <a:path w="45" h="43">
                <a:moveTo>
                  <a:pt x="44" y="42"/>
                </a:moveTo>
                <a:lnTo>
                  <a:pt x="28" y="40"/>
                </a:lnTo>
                <a:lnTo>
                  <a:pt x="14" y="30"/>
                </a:lnTo>
                <a:lnTo>
                  <a:pt x="4" y="16"/>
                </a:lnTo>
                <a:lnTo>
                  <a:pt x="0" y="0"/>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90" name="Freeform 78">
            <a:extLst>
              <a:ext uri="{FF2B5EF4-FFF2-40B4-BE49-F238E27FC236}">
                <a16:creationId xmlns:a16="http://schemas.microsoft.com/office/drawing/2014/main" id="{C7B6F529-7A97-5137-36D7-4E209381BE1C}"/>
              </a:ext>
            </a:extLst>
          </p:cNvPr>
          <p:cNvSpPr>
            <a:spLocks/>
          </p:cNvSpPr>
          <p:nvPr/>
        </p:nvSpPr>
        <p:spPr bwMode="auto">
          <a:xfrm>
            <a:off x="8805864" y="3530600"/>
            <a:ext cx="71437" cy="71438"/>
          </a:xfrm>
          <a:custGeom>
            <a:avLst/>
            <a:gdLst>
              <a:gd name="T0" fmla="*/ 44 w 45"/>
              <a:gd name="T1" fmla="*/ 44 h 45"/>
              <a:gd name="T2" fmla="*/ 28 w 45"/>
              <a:gd name="T3" fmla="*/ 40 h 45"/>
              <a:gd name="T4" fmla="*/ 14 w 45"/>
              <a:gd name="T5" fmla="*/ 30 h 45"/>
              <a:gd name="T6" fmla="*/ 4 w 45"/>
              <a:gd name="T7" fmla="*/ 16 h 45"/>
              <a:gd name="T8" fmla="*/ 0 w 45"/>
              <a:gd name="T9" fmla="*/ 0 h 45"/>
            </a:gdLst>
            <a:ahLst/>
            <a:cxnLst>
              <a:cxn ang="0">
                <a:pos x="T0" y="T1"/>
              </a:cxn>
              <a:cxn ang="0">
                <a:pos x="T2" y="T3"/>
              </a:cxn>
              <a:cxn ang="0">
                <a:pos x="T4" y="T5"/>
              </a:cxn>
              <a:cxn ang="0">
                <a:pos x="T6" y="T7"/>
              </a:cxn>
              <a:cxn ang="0">
                <a:pos x="T8" y="T9"/>
              </a:cxn>
            </a:cxnLst>
            <a:rect l="0" t="0" r="r" b="b"/>
            <a:pathLst>
              <a:path w="45" h="45">
                <a:moveTo>
                  <a:pt x="44" y="44"/>
                </a:moveTo>
                <a:lnTo>
                  <a:pt x="28" y="40"/>
                </a:lnTo>
                <a:lnTo>
                  <a:pt x="14" y="30"/>
                </a:lnTo>
                <a:lnTo>
                  <a:pt x="4" y="16"/>
                </a:lnTo>
                <a:lnTo>
                  <a:pt x="0" y="0"/>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91" name="Line 79">
            <a:extLst>
              <a:ext uri="{FF2B5EF4-FFF2-40B4-BE49-F238E27FC236}">
                <a16:creationId xmlns:a16="http://schemas.microsoft.com/office/drawing/2014/main" id="{CD63A6AC-BE85-EA6E-39AA-03E2DBB39BE3}"/>
              </a:ext>
            </a:extLst>
          </p:cNvPr>
          <p:cNvSpPr>
            <a:spLocks noChangeShapeType="1"/>
          </p:cNvSpPr>
          <p:nvPr/>
        </p:nvSpPr>
        <p:spPr bwMode="auto">
          <a:xfrm>
            <a:off x="8842375" y="3600450"/>
            <a:ext cx="2794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92" name="Line 80">
            <a:extLst>
              <a:ext uri="{FF2B5EF4-FFF2-40B4-BE49-F238E27FC236}">
                <a16:creationId xmlns:a16="http://schemas.microsoft.com/office/drawing/2014/main" id="{618FF549-330B-7AF6-75D6-ACEB390A5D3A}"/>
              </a:ext>
            </a:extLst>
          </p:cNvPr>
          <p:cNvSpPr>
            <a:spLocks noChangeShapeType="1"/>
          </p:cNvSpPr>
          <p:nvPr/>
        </p:nvSpPr>
        <p:spPr bwMode="auto">
          <a:xfrm flipV="1">
            <a:off x="9121775" y="2622550"/>
            <a:ext cx="0" cy="97790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93" name="Line 81">
            <a:extLst>
              <a:ext uri="{FF2B5EF4-FFF2-40B4-BE49-F238E27FC236}">
                <a16:creationId xmlns:a16="http://schemas.microsoft.com/office/drawing/2014/main" id="{F16B1DAC-D09E-6698-3853-C2415CE9D62D}"/>
              </a:ext>
            </a:extLst>
          </p:cNvPr>
          <p:cNvSpPr>
            <a:spLocks noChangeShapeType="1"/>
          </p:cNvSpPr>
          <p:nvPr/>
        </p:nvSpPr>
        <p:spPr bwMode="auto">
          <a:xfrm flipH="1">
            <a:off x="7585075" y="2622550"/>
            <a:ext cx="15367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94" name="Freeform 82">
            <a:extLst>
              <a:ext uri="{FF2B5EF4-FFF2-40B4-BE49-F238E27FC236}">
                <a16:creationId xmlns:a16="http://schemas.microsoft.com/office/drawing/2014/main" id="{58847324-EA96-DE69-8FF3-10E871A47833}"/>
              </a:ext>
            </a:extLst>
          </p:cNvPr>
          <p:cNvSpPr>
            <a:spLocks/>
          </p:cNvSpPr>
          <p:nvPr/>
        </p:nvSpPr>
        <p:spPr bwMode="auto">
          <a:xfrm>
            <a:off x="7169151" y="2414589"/>
            <a:ext cx="417513" cy="422275"/>
          </a:xfrm>
          <a:custGeom>
            <a:avLst/>
            <a:gdLst>
              <a:gd name="T0" fmla="*/ 262 w 263"/>
              <a:gd name="T1" fmla="*/ 131 h 266"/>
              <a:gd name="T2" fmla="*/ 257 w 263"/>
              <a:gd name="T3" fmla="*/ 98 h 266"/>
              <a:gd name="T4" fmla="*/ 246 w 263"/>
              <a:gd name="T5" fmla="*/ 66 h 266"/>
              <a:gd name="T6" fmla="*/ 225 w 263"/>
              <a:gd name="T7" fmla="*/ 40 h 266"/>
              <a:gd name="T8" fmla="*/ 196 w 263"/>
              <a:gd name="T9" fmla="*/ 19 h 266"/>
              <a:gd name="T10" fmla="*/ 166 w 263"/>
              <a:gd name="T11" fmla="*/ 5 h 266"/>
              <a:gd name="T12" fmla="*/ 131 w 263"/>
              <a:gd name="T13" fmla="*/ 0 h 266"/>
              <a:gd name="T14" fmla="*/ 96 w 263"/>
              <a:gd name="T15" fmla="*/ 5 h 266"/>
              <a:gd name="T16" fmla="*/ 65 w 263"/>
              <a:gd name="T17" fmla="*/ 19 h 266"/>
              <a:gd name="T18" fmla="*/ 37 w 263"/>
              <a:gd name="T19" fmla="*/ 40 h 266"/>
              <a:gd name="T20" fmla="*/ 16 w 263"/>
              <a:gd name="T21" fmla="*/ 66 h 266"/>
              <a:gd name="T22" fmla="*/ 4 w 263"/>
              <a:gd name="T23" fmla="*/ 98 h 266"/>
              <a:gd name="T24" fmla="*/ 0 w 263"/>
              <a:gd name="T25" fmla="*/ 131 h 266"/>
              <a:gd name="T26" fmla="*/ 4 w 263"/>
              <a:gd name="T27" fmla="*/ 166 h 266"/>
              <a:gd name="T28" fmla="*/ 16 w 263"/>
              <a:gd name="T29" fmla="*/ 199 h 266"/>
              <a:gd name="T30" fmla="*/ 37 w 263"/>
              <a:gd name="T31" fmla="*/ 225 h 266"/>
              <a:gd name="T32" fmla="*/ 65 w 263"/>
              <a:gd name="T33" fmla="*/ 246 h 266"/>
              <a:gd name="T34" fmla="*/ 96 w 263"/>
              <a:gd name="T35" fmla="*/ 260 h 266"/>
              <a:gd name="T36" fmla="*/ 131 w 263"/>
              <a:gd name="T37" fmla="*/ 265 h 266"/>
              <a:gd name="T38" fmla="*/ 166 w 263"/>
              <a:gd name="T39" fmla="*/ 260 h 266"/>
              <a:gd name="T40" fmla="*/ 196 w 263"/>
              <a:gd name="T41" fmla="*/ 246 h 266"/>
              <a:gd name="T42" fmla="*/ 225 w 263"/>
              <a:gd name="T43" fmla="*/ 225 h 266"/>
              <a:gd name="T44" fmla="*/ 246 w 263"/>
              <a:gd name="T45" fmla="*/ 199 h 266"/>
              <a:gd name="T46" fmla="*/ 257 w 263"/>
              <a:gd name="T47" fmla="*/ 166 h 266"/>
              <a:gd name="T48" fmla="*/ 262 w 263"/>
              <a:gd name="T49" fmla="*/ 131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3" h="266">
                <a:moveTo>
                  <a:pt x="262" y="131"/>
                </a:moveTo>
                <a:lnTo>
                  <a:pt x="257" y="98"/>
                </a:lnTo>
                <a:lnTo>
                  <a:pt x="246" y="66"/>
                </a:lnTo>
                <a:lnTo>
                  <a:pt x="225" y="40"/>
                </a:lnTo>
                <a:lnTo>
                  <a:pt x="196" y="19"/>
                </a:lnTo>
                <a:lnTo>
                  <a:pt x="166" y="5"/>
                </a:lnTo>
                <a:lnTo>
                  <a:pt x="131" y="0"/>
                </a:lnTo>
                <a:lnTo>
                  <a:pt x="96" y="5"/>
                </a:lnTo>
                <a:lnTo>
                  <a:pt x="65" y="19"/>
                </a:lnTo>
                <a:lnTo>
                  <a:pt x="37" y="40"/>
                </a:lnTo>
                <a:lnTo>
                  <a:pt x="16" y="66"/>
                </a:lnTo>
                <a:lnTo>
                  <a:pt x="4" y="98"/>
                </a:lnTo>
                <a:lnTo>
                  <a:pt x="0" y="131"/>
                </a:lnTo>
                <a:lnTo>
                  <a:pt x="4" y="166"/>
                </a:lnTo>
                <a:lnTo>
                  <a:pt x="16" y="199"/>
                </a:lnTo>
                <a:lnTo>
                  <a:pt x="37" y="225"/>
                </a:lnTo>
                <a:lnTo>
                  <a:pt x="65" y="246"/>
                </a:lnTo>
                <a:lnTo>
                  <a:pt x="96" y="260"/>
                </a:lnTo>
                <a:lnTo>
                  <a:pt x="131" y="265"/>
                </a:lnTo>
                <a:lnTo>
                  <a:pt x="166" y="260"/>
                </a:lnTo>
                <a:lnTo>
                  <a:pt x="196" y="246"/>
                </a:lnTo>
                <a:lnTo>
                  <a:pt x="225" y="225"/>
                </a:lnTo>
                <a:lnTo>
                  <a:pt x="246" y="199"/>
                </a:lnTo>
                <a:lnTo>
                  <a:pt x="257" y="166"/>
                </a:lnTo>
                <a:lnTo>
                  <a:pt x="262" y="131"/>
                </a:lnTo>
              </a:path>
            </a:pathLst>
          </a:custGeom>
          <a:noFill/>
          <a:ln w="12700" cap="rnd"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95" name="Rectangle 83">
            <a:extLst>
              <a:ext uri="{FF2B5EF4-FFF2-40B4-BE49-F238E27FC236}">
                <a16:creationId xmlns:a16="http://schemas.microsoft.com/office/drawing/2014/main" id="{610B8AB4-8F82-9F1B-4DF6-4347DF273E44}"/>
              </a:ext>
            </a:extLst>
          </p:cNvPr>
          <p:cNvSpPr>
            <a:spLocks noChangeArrowheads="1"/>
          </p:cNvSpPr>
          <p:nvPr/>
        </p:nvSpPr>
        <p:spPr bwMode="auto">
          <a:xfrm>
            <a:off x="7143751" y="2493963"/>
            <a:ext cx="477695" cy="262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1100">
                <a:solidFill>
                  <a:srgbClr val="FFFFFF"/>
                </a:solidFill>
                <a:latin typeface="Arial" panose="020B0604020202020204" pitchFamily="34" charset="0"/>
              </a:rPr>
              <a:t>DFR</a:t>
            </a:r>
          </a:p>
        </p:txBody>
      </p:sp>
      <p:sp>
        <p:nvSpPr>
          <p:cNvPr id="38996" name="Line 84">
            <a:extLst>
              <a:ext uri="{FF2B5EF4-FFF2-40B4-BE49-F238E27FC236}">
                <a16:creationId xmlns:a16="http://schemas.microsoft.com/office/drawing/2014/main" id="{C05230BA-3714-8644-2E99-E9EEC36DBA8A}"/>
              </a:ext>
            </a:extLst>
          </p:cNvPr>
          <p:cNvSpPr>
            <a:spLocks noChangeShapeType="1"/>
          </p:cNvSpPr>
          <p:nvPr/>
        </p:nvSpPr>
        <p:spPr bwMode="auto">
          <a:xfrm flipV="1">
            <a:off x="6748463" y="2622551"/>
            <a:ext cx="0" cy="136207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97" name="Line 85">
            <a:extLst>
              <a:ext uri="{FF2B5EF4-FFF2-40B4-BE49-F238E27FC236}">
                <a16:creationId xmlns:a16="http://schemas.microsoft.com/office/drawing/2014/main" id="{36E2BF11-47C2-6E5E-E67A-361F65C0BC37}"/>
              </a:ext>
            </a:extLst>
          </p:cNvPr>
          <p:cNvSpPr>
            <a:spLocks noChangeShapeType="1"/>
          </p:cNvSpPr>
          <p:nvPr/>
        </p:nvSpPr>
        <p:spPr bwMode="auto">
          <a:xfrm>
            <a:off x="6748464" y="2622550"/>
            <a:ext cx="420687"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98" name="Freeform 86">
            <a:extLst>
              <a:ext uri="{FF2B5EF4-FFF2-40B4-BE49-F238E27FC236}">
                <a16:creationId xmlns:a16="http://schemas.microsoft.com/office/drawing/2014/main" id="{2B213D42-8D7E-DEE7-65CF-8AE126F8B004}"/>
              </a:ext>
            </a:extLst>
          </p:cNvPr>
          <p:cNvSpPr>
            <a:spLocks/>
          </p:cNvSpPr>
          <p:nvPr/>
        </p:nvSpPr>
        <p:spPr bwMode="auto">
          <a:xfrm>
            <a:off x="7934326" y="3965576"/>
            <a:ext cx="73025" cy="106363"/>
          </a:xfrm>
          <a:custGeom>
            <a:avLst/>
            <a:gdLst>
              <a:gd name="T0" fmla="*/ 45 w 46"/>
              <a:gd name="T1" fmla="*/ 0 h 67"/>
              <a:gd name="T2" fmla="*/ 43 w 46"/>
              <a:gd name="T3" fmla="*/ 21 h 67"/>
              <a:gd name="T4" fmla="*/ 33 w 46"/>
              <a:gd name="T5" fmla="*/ 40 h 67"/>
              <a:gd name="T6" fmla="*/ 19 w 46"/>
              <a:gd name="T7" fmla="*/ 56 h 67"/>
              <a:gd name="T8" fmla="*/ 0 w 46"/>
              <a:gd name="T9" fmla="*/ 66 h 67"/>
            </a:gdLst>
            <a:ahLst/>
            <a:cxnLst>
              <a:cxn ang="0">
                <a:pos x="T0" y="T1"/>
              </a:cxn>
              <a:cxn ang="0">
                <a:pos x="T2" y="T3"/>
              </a:cxn>
              <a:cxn ang="0">
                <a:pos x="T4" y="T5"/>
              </a:cxn>
              <a:cxn ang="0">
                <a:pos x="T6" y="T7"/>
              </a:cxn>
              <a:cxn ang="0">
                <a:pos x="T8" y="T9"/>
              </a:cxn>
            </a:cxnLst>
            <a:rect l="0" t="0" r="r" b="b"/>
            <a:pathLst>
              <a:path w="46" h="67">
                <a:moveTo>
                  <a:pt x="45" y="0"/>
                </a:moveTo>
                <a:lnTo>
                  <a:pt x="43" y="21"/>
                </a:lnTo>
                <a:lnTo>
                  <a:pt x="33" y="40"/>
                </a:lnTo>
                <a:lnTo>
                  <a:pt x="19" y="56"/>
                </a:lnTo>
                <a:lnTo>
                  <a:pt x="0" y="66"/>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8999" name="Freeform 87">
            <a:extLst>
              <a:ext uri="{FF2B5EF4-FFF2-40B4-BE49-F238E27FC236}">
                <a16:creationId xmlns:a16="http://schemas.microsoft.com/office/drawing/2014/main" id="{6998E216-102D-87BD-AAF0-0D1ADF55FB94}"/>
              </a:ext>
            </a:extLst>
          </p:cNvPr>
          <p:cNvSpPr>
            <a:spLocks/>
          </p:cNvSpPr>
          <p:nvPr/>
        </p:nvSpPr>
        <p:spPr bwMode="auto">
          <a:xfrm>
            <a:off x="7797801" y="3965576"/>
            <a:ext cx="68263" cy="106363"/>
          </a:xfrm>
          <a:custGeom>
            <a:avLst/>
            <a:gdLst>
              <a:gd name="T0" fmla="*/ 42 w 43"/>
              <a:gd name="T1" fmla="*/ 0 h 67"/>
              <a:gd name="T2" fmla="*/ 39 w 43"/>
              <a:gd name="T3" fmla="*/ 21 h 67"/>
              <a:gd name="T4" fmla="*/ 30 w 43"/>
              <a:gd name="T5" fmla="*/ 40 h 67"/>
              <a:gd name="T6" fmla="*/ 16 w 43"/>
              <a:gd name="T7" fmla="*/ 56 h 67"/>
              <a:gd name="T8" fmla="*/ 0 w 43"/>
              <a:gd name="T9" fmla="*/ 66 h 67"/>
            </a:gdLst>
            <a:ahLst/>
            <a:cxnLst>
              <a:cxn ang="0">
                <a:pos x="T0" y="T1"/>
              </a:cxn>
              <a:cxn ang="0">
                <a:pos x="T2" y="T3"/>
              </a:cxn>
              <a:cxn ang="0">
                <a:pos x="T4" y="T5"/>
              </a:cxn>
              <a:cxn ang="0">
                <a:pos x="T6" y="T7"/>
              </a:cxn>
              <a:cxn ang="0">
                <a:pos x="T8" y="T9"/>
              </a:cxn>
            </a:cxnLst>
            <a:rect l="0" t="0" r="r" b="b"/>
            <a:pathLst>
              <a:path w="43" h="67">
                <a:moveTo>
                  <a:pt x="42" y="0"/>
                </a:moveTo>
                <a:lnTo>
                  <a:pt x="39" y="21"/>
                </a:lnTo>
                <a:lnTo>
                  <a:pt x="30" y="40"/>
                </a:lnTo>
                <a:lnTo>
                  <a:pt x="16" y="56"/>
                </a:lnTo>
                <a:lnTo>
                  <a:pt x="0" y="66"/>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00" name="Freeform 88">
            <a:extLst>
              <a:ext uri="{FF2B5EF4-FFF2-40B4-BE49-F238E27FC236}">
                <a16:creationId xmlns:a16="http://schemas.microsoft.com/office/drawing/2014/main" id="{958A7002-B1C1-3648-2709-A21F23912E11}"/>
              </a:ext>
            </a:extLst>
          </p:cNvPr>
          <p:cNvSpPr>
            <a:spLocks/>
          </p:cNvSpPr>
          <p:nvPr/>
        </p:nvSpPr>
        <p:spPr bwMode="auto">
          <a:xfrm>
            <a:off x="7726364" y="3965576"/>
            <a:ext cx="73025" cy="106363"/>
          </a:xfrm>
          <a:custGeom>
            <a:avLst/>
            <a:gdLst>
              <a:gd name="T0" fmla="*/ 0 w 46"/>
              <a:gd name="T1" fmla="*/ 0 h 67"/>
              <a:gd name="T2" fmla="*/ 2 w 46"/>
              <a:gd name="T3" fmla="*/ 21 h 67"/>
              <a:gd name="T4" fmla="*/ 12 w 46"/>
              <a:gd name="T5" fmla="*/ 40 h 67"/>
              <a:gd name="T6" fmla="*/ 26 w 46"/>
              <a:gd name="T7" fmla="*/ 56 h 67"/>
              <a:gd name="T8" fmla="*/ 45 w 46"/>
              <a:gd name="T9" fmla="*/ 66 h 67"/>
            </a:gdLst>
            <a:ahLst/>
            <a:cxnLst>
              <a:cxn ang="0">
                <a:pos x="T0" y="T1"/>
              </a:cxn>
              <a:cxn ang="0">
                <a:pos x="T2" y="T3"/>
              </a:cxn>
              <a:cxn ang="0">
                <a:pos x="T4" y="T5"/>
              </a:cxn>
              <a:cxn ang="0">
                <a:pos x="T6" y="T7"/>
              </a:cxn>
              <a:cxn ang="0">
                <a:pos x="T8" y="T9"/>
              </a:cxn>
            </a:cxnLst>
            <a:rect l="0" t="0" r="r" b="b"/>
            <a:pathLst>
              <a:path w="46" h="67">
                <a:moveTo>
                  <a:pt x="0" y="0"/>
                </a:moveTo>
                <a:lnTo>
                  <a:pt x="2" y="21"/>
                </a:lnTo>
                <a:lnTo>
                  <a:pt x="12" y="40"/>
                </a:lnTo>
                <a:lnTo>
                  <a:pt x="26" y="56"/>
                </a:lnTo>
                <a:lnTo>
                  <a:pt x="45" y="66"/>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01" name="Freeform 89">
            <a:extLst>
              <a:ext uri="{FF2B5EF4-FFF2-40B4-BE49-F238E27FC236}">
                <a16:creationId xmlns:a16="http://schemas.microsoft.com/office/drawing/2014/main" id="{BB180A06-5FD0-AB73-6B5F-F47138EBF07F}"/>
              </a:ext>
            </a:extLst>
          </p:cNvPr>
          <p:cNvSpPr>
            <a:spLocks/>
          </p:cNvSpPr>
          <p:nvPr/>
        </p:nvSpPr>
        <p:spPr bwMode="auto">
          <a:xfrm>
            <a:off x="7864475" y="3965576"/>
            <a:ext cx="71438" cy="106363"/>
          </a:xfrm>
          <a:custGeom>
            <a:avLst/>
            <a:gdLst>
              <a:gd name="T0" fmla="*/ 0 w 45"/>
              <a:gd name="T1" fmla="*/ 0 h 67"/>
              <a:gd name="T2" fmla="*/ 2 w 45"/>
              <a:gd name="T3" fmla="*/ 21 h 67"/>
              <a:gd name="T4" fmla="*/ 12 w 45"/>
              <a:gd name="T5" fmla="*/ 40 h 67"/>
              <a:gd name="T6" fmla="*/ 26 w 45"/>
              <a:gd name="T7" fmla="*/ 56 h 67"/>
              <a:gd name="T8" fmla="*/ 44 w 45"/>
              <a:gd name="T9" fmla="*/ 66 h 67"/>
            </a:gdLst>
            <a:ahLst/>
            <a:cxnLst>
              <a:cxn ang="0">
                <a:pos x="T0" y="T1"/>
              </a:cxn>
              <a:cxn ang="0">
                <a:pos x="T2" y="T3"/>
              </a:cxn>
              <a:cxn ang="0">
                <a:pos x="T4" y="T5"/>
              </a:cxn>
              <a:cxn ang="0">
                <a:pos x="T6" y="T7"/>
              </a:cxn>
              <a:cxn ang="0">
                <a:pos x="T8" y="T9"/>
              </a:cxn>
            </a:cxnLst>
            <a:rect l="0" t="0" r="r" b="b"/>
            <a:pathLst>
              <a:path w="45" h="67">
                <a:moveTo>
                  <a:pt x="0" y="0"/>
                </a:moveTo>
                <a:lnTo>
                  <a:pt x="2" y="21"/>
                </a:lnTo>
                <a:lnTo>
                  <a:pt x="12" y="40"/>
                </a:lnTo>
                <a:lnTo>
                  <a:pt x="26" y="56"/>
                </a:lnTo>
                <a:lnTo>
                  <a:pt x="44" y="66"/>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02" name="Freeform 90">
            <a:extLst>
              <a:ext uri="{FF2B5EF4-FFF2-40B4-BE49-F238E27FC236}">
                <a16:creationId xmlns:a16="http://schemas.microsoft.com/office/drawing/2014/main" id="{F5B1B89B-847B-9EEB-2E37-A2D3367AB683}"/>
              </a:ext>
            </a:extLst>
          </p:cNvPr>
          <p:cNvSpPr>
            <a:spLocks/>
          </p:cNvSpPr>
          <p:nvPr/>
        </p:nvSpPr>
        <p:spPr bwMode="auto">
          <a:xfrm>
            <a:off x="6818314" y="3965576"/>
            <a:ext cx="73025" cy="106363"/>
          </a:xfrm>
          <a:custGeom>
            <a:avLst/>
            <a:gdLst>
              <a:gd name="T0" fmla="*/ 45 w 46"/>
              <a:gd name="T1" fmla="*/ 0 h 67"/>
              <a:gd name="T2" fmla="*/ 42 w 46"/>
              <a:gd name="T3" fmla="*/ 21 h 67"/>
              <a:gd name="T4" fmla="*/ 33 w 46"/>
              <a:gd name="T5" fmla="*/ 40 h 67"/>
              <a:gd name="T6" fmla="*/ 19 w 46"/>
              <a:gd name="T7" fmla="*/ 56 h 67"/>
              <a:gd name="T8" fmla="*/ 0 w 46"/>
              <a:gd name="T9" fmla="*/ 66 h 67"/>
            </a:gdLst>
            <a:ahLst/>
            <a:cxnLst>
              <a:cxn ang="0">
                <a:pos x="T0" y="T1"/>
              </a:cxn>
              <a:cxn ang="0">
                <a:pos x="T2" y="T3"/>
              </a:cxn>
              <a:cxn ang="0">
                <a:pos x="T4" y="T5"/>
              </a:cxn>
              <a:cxn ang="0">
                <a:pos x="T6" y="T7"/>
              </a:cxn>
              <a:cxn ang="0">
                <a:pos x="T8" y="T9"/>
              </a:cxn>
            </a:cxnLst>
            <a:rect l="0" t="0" r="r" b="b"/>
            <a:pathLst>
              <a:path w="46" h="67">
                <a:moveTo>
                  <a:pt x="45" y="0"/>
                </a:moveTo>
                <a:lnTo>
                  <a:pt x="42" y="21"/>
                </a:lnTo>
                <a:lnTo>
                  <a:pt x="33" y="40"/>
                </a:lnTo>
                <a:lnTo>
                  <a:pt x="19" y="56"/>
                </a:lnTo>
                <a:lnTo>
                  <a:pt x="0" y="66"/>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03" name="Freeform 91">
            <a:extLst>
              <a:ext uri="{FF2B5EF4-FFF2-40B4-BE49-F238E27FC236}">
                <a16:creationId xmlns:a16="http://schemas.microsoft.com/office/drawing/2014/main" id="{6AA3FCE3-5144-8F34-306E-2717FBB1BD83}"/>
              </a:ext>
            </a:extLst>
          </p:cNvPr>
          <p:cNvSpPr>
            <a:spLocks/>
          </p:cNvSpPr>
          <p:nvPr/>
        </p:nvSpPr>
        <p:spPr bwMode="auto">
          <a:xfrm>
            <a:off x="6681788" y="3965576"/>
            <a:ext cx="68262" cy="106363"/>
          </a:xfrm>
          <a:custGeom>
            <a:avLst/>
            <a:gdLst>
              <a:gd name="T0" fmla="*/ 42 w 43"/>
              <a:gd name="T1" fmla="*/ 0 h 67"/>
              <a:gd name="T2" fmla="*/ 39 w 43"/>
              <a:gd name="T3" fmla="*/ 21 h 67"/>
              <a:gd name="T4" fmla="*/ 30 w 43"/>
              <a:gd name="T5" fmla="*/ 40 h 67"/>
              <a:gd name="T6" fmla="*/ 16 w 43"/>
              <a:gd name="T7" fmla="*/ 56 h 67"/>
              <a:gd name="T8" fmla="*/ 0 w 43"/>
              <a:gd name="T9" fmla="*/ 66 h 67"/>
            </a:gdLst>
            <a:ahLst/>
            <a:cxnLst>
              <a:cxn ang="0">
                <a:pos x="T0" y="T1"/>
              </a:cxn>
              <a:cxn ang="0">
                <a:pos x="T2" y="T3"/>
              </a:cxn>
              <a:cxn ang="0">
                <a:pos x="T4" y="T5"/>
              </a:cxn>
              <a:cxn ang="0">
                <a:pos x="T6" y="T7"/>
              </a:cxn>
              <a:cxn ang="0">
                <a:pos x="T8" y="T9"/>
              </a:cxn>
            </a:cxnLst>
            <a:rect l="0" t="0" r="r" b="b"/>
            <a:pathLst>
              <a:path w="43" h="67">
                <a:moveTo>
                  <a:pt x="42" y="0"/>
                </a:moveTo>
                <a:lnTo>
                  <a:pt x="39" y="21"/>
                </a:lnTo>
                <a:lnTo>
                  <a:pt x="30" y="40"/>
                </a:lnTo>
                <a:lnTo>
                  <a:pt x="16" y="56"/>
                </a:lnTo>
                <a:lnTo>
                  <a:pt x="0" y="66"/>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04" name="Freeform 92">
            <a:extLst>
              <a:ext uri="{FF2B5EF4-FFF2-40B4-BE49-F238E27FC236}">
                <a16:creationId xmlns:a16="http://schemas.microsoft.com/office/drawing/2014/main" id="{A6AE0AAD-7921-F0ED-C9F7-851525452ED9}"/>
              </a:ext>
            </a:extLst>
          </p:cNvPr>
          <p:cNvSpPr>
            <a:spLocks/>
          </p:cNvSpPr>
          <p:nvPr/>
        </p:nvSpPr>
        <p:spPr bwMode="auto">
          <a:xfrm>
            <a:off x="6610351" y="3965576"/>
            <a:ext cx="73025" cy="106363"/>
          </a:xfrm>
          <a:custGeom>
            <a:avLst/>
            <a:gdLst>
              <a:gd name="T0" fmla="*/ 0 w 46"/>
              <a:gd name="T1" fmla="*/ 0 h 67"/>
              <a:gd name="T2" fmla="*/ 2 w 46"/>
              <a:gd name="T3" fmla="*/ 21 h 67"/>
              <a:gd name="T4" fmla="*/ 12 w 46"/>
              <a:gd name="T5" fmla="*/ 40 h 67"/>
              <a:gd name="T6" fmla="*/ 26 w 46"/>
              <a:gd name="T7" fmla="*/ 56 h 67"/>
              <a:gd name="T8" fmla="*/ 45 w 46"/>
              <a:gd name="T9" fmla="*/ 66 h 67"/>
            </a:gdLst>
            <a:ahLst/>
            <a:cxnLst>
              <a:cxn ang="0">
                <a:pos x="T0" y="T1"/>
              </a:cxn>
              <a:cxn ang="0">
                <a:pos x="T2" y="T3"/>
              </a:cxn>
              <a:cxn ang="0">
                <a:pos x="T4" y="T5"/>
              </a:cxn>
              <a:cxn ang="0">
                <a:pos x="T6" y="T7"/>
              </a:cxn>
              <a:cxn ang="0">
                <a:pos x="T8" y="T9"/>
              </a:cxn>
            </a:cxnLst>
            <a:rect l="0" t="0" r="r" b="b"/>
            <a:pathLst>
              <a:path w="46" h="67">
                <a:moveTo>
                  <a:pt x="0" y="0"/>
                </a:moveTo>
                <a:lnTo>
                  <a:pt x="2" y="21"/>
                </a:lnTo>
                <a:lnTo>
                  <a:pt x="12" y="40"/>
                </a:lnTo>
                <a:lnTo>
                  <a:pt x="26" y="56"/>
                </a:lnTo>
                <a:lnTo>
                  <a:pt x="45" y="66"/>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05" name="Freeform 93">
            <a:extLst>
              <a:ext uri="{FF2B5EF4-FFF2-40B4-BE49-F238E27FC236}">
                <a16:creationId xmlns:a16="http://schemas.microsoft.com/office/drawing/2014/main" id="{2FD57CC8-EA10-FAE2-FB01-1953ACFCCF13}"/>
              </a:ext>
            </a:extLst>
          </p:cNvPr>
          <p:cNvSpPr>
            <a:spLocks/>
          </p:cNvSpPr>
          <p:nvPr/>
        </p:nvSpPr>
        <p:spPr bwMode="auto">
          <a:xfrm>
            <a:off x="6748464" y="3965576"/>
            <a:ext cx="71437" cy="106363"/>
          </a:xfrm>
          <a:custGeom>
            <a:avLst/>
            <a:gdLst>
              <a:gd name="T0" fmla="*/ 0 w 45"/>
              <a:gd name="T1" fmla="*/ 0 h 67"/>
              <a:gd name="T2" fmla="*/ 2 w 45"/>
              <a:gd name="T3" fmla="*/ 21 h 67"/>
              <a:gd name="T4" fmla="*/ 11 w 45"/>
              <a:gd name="T5" fmla="*/ 40 h 67"/>
              <a:gd name="T6" fmla="*/ 25 w 45"/>
              <a:gd name="T7" fmla="*/ 56 h 67"/>
              <a:gd name="T8" fmla="*/ 44 w 45"/>
              <a:gd name="T9" fmla="*/ 66 h 67"/>
            </a:gdLst>
            <a:ahLst/>
            <a:cxnLst>
              <a:cxn ang="0">
                <a:pos x="T0" y="T1"/>
              </a:cxn>
              <a:cxn ang="0">
                <a:pos x="T2" y="T3"/>
              </a:cxn>
              <a:cxn ang="0">
                <a:pos x="T4" y="T5"/>
              </a:cxn>
              <a:cxn ang="0">
                <a:pos x="T6" y="T7"/>
              </a:cxn>
              <a:cxn ang="0">
                <a:pos x="T8" y="T9"/>
              </a:cxn>
            </a:cxnLst>
            <a:rect l="0" t="0" r="r" b="b"/>
            <a:pathLst>
              <a:path w="45" h="67">
                <a:moveTo>
                  <a:pt x="0" y="0"/>
                </a:moveTo>
                <a:lnTo>
                  <a:pt x="2" y="21"/>
                </a:lnTo>
                <a:lnTo>
                  <a:pt x="11" y="40"/>
                </a:lnTo>
                <a:lnTo>
                  <a:pt x="25" y="56"/>
                </a:lnTo>
                <a:lnTo>
                  <a:pt x="44" y="66"/>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06" name="Freeform 94">
            <a:extLst>
              <a:ext uri="{FF2B5EF4-FFF2-40B4-BE49-F238E27FC236}">
                <a16:creationId xmlns:a16="http://schemas.microsoft.com/office/drawing/2014/main" id="{A6CF0A13-239E-0468-BD0E-BA1E820E96C1}"/>
              </a:ext>
            </a:extLst>
          </p:cNvPr>
          <p:cNvSpPr>
            <a:spLocks/>
          </p:cNvSpPr>
          <p:nvPr/>
        </p:nvSpPr>
        <p:spPr bwMode="auto">
          <a:xfrm>
            <a:off x="6818314" y="3128964"/>
            <a:ext cx="73025" cy="104775"/>
          </a:xfrm>
          <a:custGeom>
            <a:avLst/>
            <a:gdLst>
              <a:gd name="T0" fmla="*/ 45 w 46"/>
              <a:gd name="T1" fmla="*/ 0 h 66"/>
              <a:gd name="T2" fmla="*/ 42 w 46"/>
              <a:gd name="T3" fmla="*/ 21 h 66"/>
              <a:gd name="T4" fmla="*/ 33 w 46"/>
              <a:gd name="T5" fmla="*/ 40 h 66"/>
              <a:gd name="T6" fmla="*/ 19 w 46"/>
              <a:gd name="T7" fmla="*/ 56 h 66"/>
              <a:gd name="T8" fmla="*/ 0 w 46"/>
              <a:gd name="T9" fmla="*/ 65 h 66"/>
            </a:gdLst>
            <a:ahLst/>
            <a:cxnLst>
              <a:cxn ang="0">
                <a:pos x="T0" y="T1"/>
              </a:cxn>
              <a:cxn ang="0">
                <a:pos x="T2" y="T3"/>
              </a:cxn>
              <a:cxn ang="0">
                <a:pos x="T4" y="T5"/>
              </a:cxn>
              <a:cxn ang="0">
                <a:pos x="T6" y="T7"/>
              </a:cxn>
              <a:cxn ang="0">
                <a:pos x="T8" y="T9"/>
              </a:cxn>
            </a:cxnLst>
            <a:rect l="0" t="0" r="r" b="b"/>
            <a:pathLst>
              <a:path w="46" h="66">
                <a:moveTo>
                  <a:pt x="45" y="0"/>
                </a:moveTo>
                <a:lnTo>
                  <a:pt x="42" y="21"/>
                </a:lnTo>
                <a:lnTo>
                  <a:pt x="33" y="40"/>
                </a:lnTo>
                <a:lnTo>
                  <a:pt x="19" y="56"/>
                </a:lnTo>
                <a:lnTo>
                  <a:pt x="0" y="65"/>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07" name="Freeform 95">
            <a:extLst>
              <a:ext uri="{FF2B5EF4-FFF2-40B4-BE49-F238E27FC236}">
                <a16:creationId xmlns:a16="http://schemas.microsoft.com/office/drawing/2014/main" id="{765980F5-1747-60B9-6762-9DEDF1663B2A}"/>
              </a:ext>
            </a:extLst>
          </p:cNvPr>
          <p:cNvSpPr>
            <a:spLocks/>
          </p:cNvSpPr>
          <p:nvPr/>
        </p:nvSpPr>
        <p:spPr bwMode="auto">
          <a:xfrm>
            <a:off x="6681788" y="3128964"/>
            <a:ext cx="68262" cy="104775"/>
          </a:xfrm>
          <a:custGeom>
            <a:avLst/>
            <a:gdLst>
              <a:gd name="T0" fmla="*/ 42 w 43"/>
              <a:gd name="T1" fmla="*/ 0 h 66"/>
              <a:gd name="T2" fmla="*/ 39 w 43"/>
              <a:gd name="T3" fmla="*/ 21 h 66"/>
              <a:gd name="T4" fmla="*/ 30 w 43"/>
              <a:gd name="T5" fmla="*/ 40 h 66"/>
              <a:gd name="T6" fmla="*/ 16 w 43"/>
              <a:gd name="T7" fmla="*/ 56 h 66"/>
              <a:gd name="T8" fmla="*/ 0 w 43"/>
              <a:gd name="T9" fmla="*/ 65 h 66"/>
            </a:gdLst>
            <a:ahLst/>
            <a:cxnLst>
              <a:cxn ang="0">
                <a:pos x="T0" y="T1"/>
              </a:cxn>
              <a:cxn ang="0">
                <a:pos x="T2" y="T3"/>
              </a:cxn>
              <a:cxn ang="0">
                <a:pos x="T4" y="T5"/>
              </a:cxn>
              <a:cxn ang="0">
                <a:pos x="T6" y="T7"/>
              </a:cxn>
              <a:cxn ang="0">
                <a:pos x="T8" y="T9"/>
              </a:cxn>
            </a:cxnLst>
            <a:rect l="0" t="0" r="r" b="b"/>
            <a:pathLst>
              <a:path w="43" h="66">
                <a:moveTo>
                  <a:pt x="42" y="0"/>
                </a:moveTo>
                <a:lnTo>
                  <a:pt x="39" y="21"/>
                </a:lnTo>
                <a:lnTo>
                  <a:pt x="30" y="40"/>
                </a:lnTo>
                <a:lnTo>
                  <a:pt x="16" y="56"/>
                </a:lnTo>
                <a:lnTo>
                  <a:pt x="0" y="65"/>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08" name="Freeform 96">
            <a:extLst>
              <a:ext uri="{FF2B5EF4-FFF2-40B4-BE49-F238E27FC236}">
                <a16:creationId xmlns:a16="http://schemas.microsoft.com/office/drawing/2014/main" id="{25A8F7EB-9305-C679-7B89-E6612F6AB7AC}"/>
              </a:ext>
            </a:extLst>
          </p:cNvPr>
          <p:cNvSpPr>
            <a:spLocks/>
          </p:cNvSpPr>
          <p:nvPr/>
        </p:nvSpPr>
        <p:spPr bwMode="auto">
          <a:xfrm>
            <a:off x="6610351" y="3128964"/>
            <a:ext cx="73025" cy="104775"/>
          </a:xfrm>
          <a:custGeom>
            <a:avLst/>
            <a:gdLst>
              <a:gd name="T0" fmla="*/ 0 w 46"/>
              <a:gd name="T1" fmla="*/ 0 h 66"/>
              <a:gd name="T2" fmla="*/ 2 w 46"/>
              <a:gd name="T3" fmla="*/ 21 h 66"/>
              <a:gd name="T4" fmla="*/ 12 w 46"/>
              <a:gd name="T5" fmla="*/ 40 h 66"/>
              <a:gd name="T6" fmla="*/ 26 w 46"/>
              <a:gd name="T7" fmla="*/ 56 h 66"/>
              <a:gd name="T8" fmla="*/ 45 w 46"/>
              <a:gd name="T9" fmla="*/ 65 h 66"/>
            </a:gdLst>
            <a:ahLst/>
            <a:cxnLst>
              <a:cxn ang="0">
                <a:pos x="T0" y="T1"/>
              </a:cxn>
              <a:cxn ang="0">
                <a:pos x="T2" y="T3"/>
              </a:cxn>
              <a:cxn ang="0">
                <a:pos x="T4" y="T5"/>
              </a:cxn>
              <a:cxn ang="0">
                <a:pos x="T6" y="T7"/>
              </a:cxn>
              <a:cxn ang="0">
                <a:pos x="T8" y="T9"/>
              </a:cxn>
            </a:cxnLst>
            <a:rect l="0" t="0" r="r" b="b"/>
            <a:pathLst>
              <a:path w="46" h="66">
                <a:moveTo>
                  <a:pt x="0" y="0"/>
                </a:moveTo>
                <a:lnTo>
                  <a:pt x="2" y="21"/>
                </a:lnTo>
                <a:lnTo>
                  <a:pt x="12" y="40"/>
                </a:lnTo>
                <a:lnTo>
                  <a:pt x="26" y="56"/>
                </a:lnTo>
                <a:lnTo>
                  <a:pt x="45" y="65"/>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09" name="Freeform 97">
            <a:extLst>
              <a:ext uri="{FF2B5EF4-FFF2-40B4-BE49-F238E27FC236}">
                <a16:creationId xmlns:a16="http://schemas.microsoft.com/office/drawing/2014/main" id="{98850CE0-0D34-B2CB-87E8-6CEEF76E25B3}"/>
              </a:ext>
            </a:extLst>
          </p:cNvPr>
          <p:cNvSpPr>
            <a:spLocks/>
          </p:cNvSpPr>
          <p:nvPr/>
        </p:nvSpPr>
        <p:spPr bwMode="auto">
          <a:xfrm>
            <a:off x="6748464" y="3128964"/>
            <a:ext cx="71437" cy="104775"/>
          </a:xfrm>
          <a:custGeom>
            <a:avLst/>
            <a:gdLst>
              <a:gd name="T0" fmla="*/ 0 w 45"/>
              <a:gd name="T1" fmla="*/ 0 h 66"/>
              <a:gd name="T2" fmla="*/ 2 w 45"/>
              <a:gd name="T3" fmla="*/ 21 h 66"/>
              <a:gd name="T4" fmla="*/ 11 w 45"/>
              <a:gd name="T5" fmla="*/ 40 h 66"/>
              <a:gd name="T6" fmla="*/ 25 w 45"/>
              <a:gd name="T7" fmla="*/ 56 h 66"/>
              <a:gd name="T8" fmla="*/ 44 w 45"/>
              <a:gd name="T9" fmla="*/ 65 h 66"/>
            </a:gdLst>
            <a:ahLst/>
            <a:cxnLst>
              <a:cxn ang="0">
                <a:pos x="T0" y="T1"/>
              </a:cxn>
              <a:cxn ang="0">
                <a:pos x="T2" y="T3"/>
              </a:cxn>
              <a:cxn ang="0">
                <a:pos x="T4" y="T5"/>
              </a:cxn>
              <a:cxn ang="0">
                <a:pos x="T6" y="T7"/>
              </a:cxn>
              <a:cxn ang="0">
                <a:pos x="T8" y="T9"/>
              </a:cxn>
            </a:cxnLst>
            <a:rect l="0" t="0" r="r" b="b"/>
            <a:pathLst>
              <a:path w="45" h="66">
                <a:moveTo>
                  <a:pt x="0" y="0"/>
                </a:moveTo>
                <a:lnTo>
                  <a:pt x="2" y="21"/>
                </a:lnTo>
                <a:lnTo>
                  <a:pt x="11" y="40"/>
                </a:lnTo>
                <a:lnTo>
                  <a:pt x="25" y="56"/>
                </a:lnTo>
                <a:lnTo>
                  <a:pt x="44" y="65"/>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10" name="Freeform 98">
            <a:extLst>
              <a:ext uri="{FF2B5EF4-FFF2-40B4-BE49-F238E27FC236}">
                <a16:creationId xmlns:a16="http://schemas.microsoft.com/office/drawing/2014/main" id="{46D450DE-3A10-B374-035E-686AEEECD87A}"/>
              </a:ext>
            </a:extLst>
          </p:cNvPr>
          <p:cNvSpPr>
            <a:spLocks/>
          </p:cNvSpPr>
          <p:nvPr/>
        </p:nvSpPr>
        <p:spPr bwMode="auto">
          <a:xfrm>
            <a:off x="7551739" y="3965576"/>
            <a:ext cx="71437" cy="106363"/>
          </a:xfrm>
          <a:custGeom>
            <a:avLst/>
            <a:gdLst>
              <a:gd name="T0" fmla="*/ 44 w 45"/>
              <a:gd name="T1" fmla="*/ 0 h 67"/>
              <a:gd name="T2" fmla="*/ 42 w 45"/>
              <a:gd name="T3" fmla="*/ 21 h 67"/>
              <a:gd name="T4" fmla="*/ 33 w 45"/>
              <a:gd name="T5" fmla="*/ 40 h 67"/>
              <a:gd name="T6" fmla="*/ 19 w 45"/>
              <a:gd name="T7" fmla="*/ 56 h 67"/>
              <a:gd name="T8" fmla="*/ 0 w 45"/>
              <a:gd name="T9" fmla="*/ 66 h 67"/>
            </a:gdLst>
            <a:ahLst/>
            <a:cxnLst>
              <a:cxn ang="0">
                <a:pos x="T0" y="T1"/>
              </a:cxn>
              <a:cxn ang="0">
                <a:pos x="T2" y="T3"/>
              </a:cxn>
              <a:cxn ang="0">
                <a:pos x="T4" y="T5"/>
              </a:cxn>
              <a:cxn ang="0">
                <a:pos x="T6" y="T7"/>
              </a:cxn>
              <a:cxn ang="0">
                <a:pos x="T8" y="T9"/>
              </a:cxn>
            </a:cxnLst>
            <a:rect l="0" t="0" r="r" b="b"/>
            <a:pathLst>
              <a:path w="45" h="67">
                <a:moveTo>
                  <a:pt x="44" y="0"/>
                </a:moveTo>
                <a:lnTo>
                  <a:pt x="42" y="21"/>
                </a:lnTo>
                <a:lnTo>
                  <a:pt x="33" y="40"/>
                </a:lnTo>
                <a:lnTo>
                  <a:pt x="19" y="56"/>
                </a:lnTo>
                <a:lnTo>
                  <a:pt x="0" y="66"/>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11" name="Freeform 99">
            <a:extLst>
              <a:ext uri="{FF2B5EF4-FFF2-40B4-BE49-F238E27FC236}">
                <a16:creationId xmlns:a16="http://schemas.microsoft.com/office/drawing/2014/main" id="{F2D1CD42-E40C-2619-E15F-FB3643241092}"/>
              </a:ext>
            </a:extLst>
          </p:cNvPr>
          <p:cNvSpPr>
            <a:spLocks/>
          </p:cNvSpPr>
          <p:nvPr/>
        </p:nvSpPr>
        <p:spPr bwMode="auto">
          <a:xfrm>
            <a:off x="7410450" y="3965576"/>
            <a:ext cx="71438" cy="106363"/>
          </a:xfrm>
          <a:custGeom>
            <a:avLst/>
            <a:gdLst>
              <a:gd name="T0" fmla="*/ 44 w 45"/>
              <a:gd name="T1" fmla="*/ 0 h 67"/>
              <a:gd name="T2" fmla="*/ 42 w 45"/>
              <a:gd name="T3" fmla="*/ 21 h 67"/>
              <a:gd name="T4" fmla="*/ 33 w 45"/>
              <a:gd name="T5" fmla="*/ 40 h 67"/>
              <a:gd name="T6" fmla="*/ 19 w 45"/>
              <a:gd name="T7" fmla="*/ 56 h 67"/>
              <a:gd name="T8" fmla="*/ 0 w 45"/>
              <a:gd name="T9" fmla="*/ 66 h 67"/>
            </a:gdLst>
            <a:ahLst/>
            <a:cxnLst>
              <a:cxn ang="0">
                <a:pos x="T0" y="T1"/>
              </a:cxn>
              <a:cxn ang="0">
                <a:pos x="T2" y="T3"/>
              </a:cxn>
              <a:cxn ang="0">
                <a:pos x="T4" y="T5"/>
              </a:cxn>
              <a:cxn ang="0">
                <a:pos x="T6" y="T7"/>
              </a:cxn>
              <a:cxn ang="0">
                <a:pos x="T8" y="T9"/>
              </a:cxn>
            </a:cxnLst>
            <a:rect l="0" t="0" r="r" b="b"/>
            <a:pathLst>
              <a:path w="45" h="67">
                <a:moveTo>
                  <a:pt x="44" y="0"/>
                </a:moveTo>
                <a:lnTo>
                  <a:pt x="42" y="21"/>
                </a:lnTo>
                <a:lnTo>
                  <a:pt x="33" y="40"/>
                </a:lnTo>
                <a:lnTo>
                  <a:pt x="19" y="56"/>
                </a:lnTo>
                <a:lnTo>
                  <a:pt x="0" y="66"/>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12" name="Freeform 100">
            <a:extLst>
              <a:ext uri="{FF2B5EF4-FFF2-40B4-BE49-F238E27FC236}">
                <a16:creationId xmlns:a16="http://schemas.microsoft.com/office/drawing/2014/main" id="{58D7EE47-265F-3F24-35D9-ED02EE92E64F}"/>
              </a:ext>
            </a:extLst>
          </p:cNvPr>
          <p:cNvSpPr>
            <a:spLocks/>
          </p:cNvSpPr>
          <p:nvPr/>
        </p:nvSpPr>
        <p:spPr bwMode="auto">
          <a:xfrm>
            <a:off x="7343776" y="3965576"/>
            <a:ext cx="68263" cy="106363"/>
          </a:xfrm>
          <a:custGeom>
            <a:avLst/>
            <a:gdLst>
              <a:gd name="T0" fmla="*/ 0 w 43"/>
              <a:gd name="T1" fmla="*/ 0 h 67"/>
              <a:gd name="T2" fmla="*/ 2 w 43"/>
              <a:gd name="T3" fmla="*/ 21 h 67"/>
              <a:gd name="T4" fmla="*/ 9 w 43"/>
              <a:gd name="T5" fmla="*/ 40 h 67"/>
              <a:gd name="T6" fmla="*/ 25 w 43"/>
              <a:gd name="T7" fmla="*/ 56 h 67"/>
              <a:gd name="T8" fmla="*/ 42 w 43"/>
              <a:gd name="T9" fmla="*/ 66 h 67"/>
            </a:gdLst>
            <a:ahLst/>
            <a:cxnLst>
              <a:cxn ang="0">
                <a:pos x="T0" y="T1"/>
              </a:cxn>
              <a:cxn ang="0">
                <a:pos x="T2" y="T3"/>
              </a:cxn>
              <a:cxn ang="0">
                <a:pos x="T4" y="T5"/>
              </a:cxn>
              <a:cxn ang="0">
                <a:pos x="T6" y="T7"/>
              </a:cxn>
              <a:cxn ang="0">
                <a:pos x="T8" y="T9"/>
              </a:cxn>
            </a:cxnLst>
            <a:rect l="0" t="0" r="r" b="b"/>
            <a:pathLst>
              <a:path w="43" h="67">
                <a:moveTo>
                  <a:pt x="0" y="0"/>
                </a:moveTo>
                <a:lnTo>
                  <a:pt x="2" y="21"/>
                </a:lnTo>
                <a:lnTo>
                  <a:pt x="9" y="40"/>
                </a:lnTo>
                <a:lnTo>
                  <a:pt x="25" y="56"/>
                </a:lnTo>
                <a:lnTo>
                  <a:pt x="42" y="66"/>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13" name="Freeform 101">
            <a:extLst>
              <a:ext uri="{FF2B5EF4-FFF2-40B4-BE49-F238E27FC236}">
                <a16:creationId xmlns:a16="http://schemas.microsoft.com/office/drawing/2014/main" id="{79D94D6E-4F66-8D60-B5F1-A3251D42D1DD}"/>
              </a:ext>
            </a:extLst>
          </p:cNvPr>
          <p:cNvSpPr>
            <a:spLocks/>
          </p:cNvSpPr>
          <p:nvPr/>
        </p:nvSpPr>
        <p:spPr bwMode="auto">
          <a:xfrm>
            <a:off x="7480301" y="3965576"/>
            <a:ext cx="73025" cy="106363"/>
          </a:xfrm>
          <a:custGeom>
            <a:avLst/>
            <a:gdLst>
              <a:gd name="T0" fmla="*/ 0 w 46"/>
              <a:gd name="T1" fmla="*/ 0 h 67"/>
              <a:gd name="T2" fmla="*/ 3 w 46"/>
              <a:gd name="T3" fmla="*/ 21 h 67"/>
              <a:gd name="T4" fmla="*/ 12 w 46"/>
              <a:gd name="T5" fmla="*/ 40 h 67"/>
              <a:gd name="T6" fmla="*/ 26 w 46"/>
              <a:gd name="T7" fmla="*/ 56 h 67"/>
              <a:gd name="T8" fmla="*/ 45 w 46"/>
              <a:gd name="T9" fmla="*/ 66 h 67"/>
            </a:gdLst>
            <a:ahLst/>
            <a:cxnLst>
              <a:cxn ang="0">
                <a:pos x="T0" y="T1"/>
              </a:cxn>
              <a:cxn ang="0">
                <a:pos x="T2" y="T3"/>
              </a:cxn>
              <a:cxn ang="0">
                <a:pos x="T4" y="T5"/>
              </a:cxn>
              <a:cxn ang="0">
                <a:pos x="T6" y="T7"/>
              </a:cxn>
              <a:cxn ang="0">
                <a:pos x="T8" y="T9"/>
              </a:cxn>
            </a:cxnLst>
            <a:rect l="0" t="0" r="r" b="b"/>
            <a:pathLst>
              <a:path w="46" h="67">
                <a:moveTo>
                  <a:pt x="0" y="0"/>
                </a:moveTo>
                <a:lnTo>
                  <a:pt x="3" y="21"/>
                </a:lnTo>
                <a:lnTo>
                  <a:pt x="12" y="40"/>
                </a:lnTo>
                <a:lnTo>
                  <a:pt x="26" y="56"/>
                </a:lnTo>
                <a:lnTo>
                  <a:pt x="45" y="66"/>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14" name="Freeform 102">
            <a:extLst>
              <a:ext uri="{FF2B5EF4-FFF2-40B4-BE49-F238E27FC236}">
                <a16:creationId xmlns:a16="http://schemas.microsoft.com/office/drawing/2014/main" id="{6D1DA063-5A8B-9545-4917-279414CE64C6}"/>
              </a:ext>
            </a:extLst>
          </p:cNvPr>
          <p:cNvSpPr>
            <a:spLocks/>
          </p:cNvSpPr>
          <p:nvPr/>
        </p:nvSpPr>
        <p:spPr bwMode="auto">
          <a:xfrm>
            <a:off x="6051550" y="3738563"/>
            <a:ext cx="1430338" cy="214312"/>
          </a:xfrm>
          <a:custGeom>
            <a:avLst/>
            <a:gdLst>
              <a:gd name="T0" fmla="*/ 900 w 901"/>
              <a:gd name="T1" fmla="*/ 134 h 135"/>
              <a:gd name="T2" fmla="*/ 900 w 901"/>
              <a:gd name="T3" fmla="*/ 0 h 135"/>
              <a:gd name="T4" fmla="*/ 0 w 901"/>
              <a:gd name="T5" fmla="*/ 0 h 135"/>
            </a:gdLst>
            <a:ahLst/>
            <a:cxnLst>
              <a:cxn ang="0">
                <a:pos x="T0" y="T1"/>
              </a:cxn>
              <a:cxn ang="0">
                <a:pos x="T2" y="T3"/>
              </a:cxn>
              <a:cxn ang="0">
                <a:pos x="T4" y="T5"/>
              </a:cxn>
            </a:cxnLst>
            <a:rect l="0" t="0" r="r" b="b"/>
            <a:pathLst>
              <a:path w="901" h="135">
                <a:moveTo>
                  <a:pt x="900" y="134"/>
                </a:moveTo>
                <a:lnTo>
                  <a:pt x="900" y="0"/>
                </a:lnTo>
                <a:lnTo>
                  <a:pt x="0" y="0"/>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15" name="Line 103">
            <a:extLst>
              <a:ext uri="{FF2B5EF4-FFF2-40B4-BE49-F238E27FC236}">
                <a16:creationId xmlns:a16="http://schemas.microsoft.com/office/drawing/2014/main" id="{630C91C5-6B39-AE1C-707E-77F7CAB5B4CB}"/>
              </a:ext>
            </a:extLst>
          </p:cNvPr>
          <p:cNvSpPr>
            <a:spLocks noChangeShapeType="1"/>
          </p:cNvSpPr>
          <p:nvPr/>
        </p:nvSpPr>
        <p:spPr bwMode="auto">
          <a:xfrm flipV="1">
            <a:off x="7864475" y="3600450"/>
            <a:ext cx="0" cy="35083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16" name="Line 104">
            <a:extLst>
              <a:ext uri="{FF2B5EF4-FFF2-40B4-BE49-F238E27FC236}">
                <a16:creationId xmlns:a16="http://schemas.microsoft.com/office/drawing/2014/main" id="{93007A1F-6541-A0EE-3104-E8DA5231BD6B}"/>
              </a:ext>
            </a:extLst>
          </p:cNvPr>
          <p:cNvSpPr>
            <a:spLocks noChangeShapeType="1"/>
          </p:cNvSpPr>
          <p:nvPr/>
        </p:nvSpPr>
        <p:spPr bwMode="auto">
          <a:xfrm flipH="1">
            <a:off x="6051551" y="3600450"/>
            <a:ext cx="181292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17" name="Rectangle 105">
            <a:extLst>
              <a:ext uri="{FF2B5EF4-FFF2-40B4-BE49-F238E27FC236}">
                <a16:creationId xmlns:a16="http://schemas.microsoft.com/office/drawing/2014/main" id="{D4CF3DE0-9D8A-D61C-6BAE-694F02551FCE}"/>
              </a:ext>
            </a:extLst>
          </p:cNvPr>
          <p:cNvSpPr>
            <a:spLocks noChangeArrowheads="1"/>
          </p:cNvSpPr>
          <p:nvPr/>
        </p:nvSpPr>
        <p:spPr bwMode="auto">
          <a:xfrm>
            <a:off x="5715001" y="3733800"/>
            <a:ext cx="689291" cy="323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1500">
                <a:solidFill>
                  <a:srgbClr val="FFFFFF"/>
                </a:solidFill>
                <a:latin typeface="Arial" panose="020B0604020202020204" pitchFamily="34" charset="0"/>
              </a:rPr>
              <a:t>5MB1</a:t>
            </a:r>
          </a:p>
        </p:txBody>
      </p:sp>
      <p:sp>
        <p:nvSpPr>
          <p:cNvPr id="39018" name="Rectangle 106">
            <a:extLst>
              <a:ext uri="{FF2B5EF4-FFF2-40B4-BE49-F238E27FC236}">
                <a16:creationId xmlns:a16="http://schemas.microsoft.com/office/drawing/2014/main" id="{A0F8276E-79F4-0A1D-3931-A8D2C3EB312B}"/>
              </a:ext>
            </a:extLst>
          </p:cNvPr>
          <p:cNvSpPr>
            <a:spLocks noChangeArrowheads="1"/>
          </p:cNvSpPr>
          <p:nvPr/>
        </p:nvSpPr>
        <p:spPr bwMode="auto">
          <a:xfrm>
            <a:off x="3170239" y="2895600"/>
            <a:ext cx="615553" cy="323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1500">
                <a:solidFill>
                  <a:srgbClr val="FFFFFF"/>
                </a:solidFill>
                <a:latin typeface="Arial" panose="020B0604020202020204" pitchFamily="34" charset="0"/>
              </a:rPr>
              <a:t>5L92</a:t>
            </a:r>
          </a:p>
        </p:txBody>
      </p:sp>
      <p:sp>
        <p:nvSpPr>
          <p:cNvPr id="39019" name="Rectangle 107">
            <a:extLst>
              <a:ext uri="{FF2B5EF4-FFF2-40B4-BE49-F238E27FC236}">
                <a16:creationId xmlns:a16="http://schemas.microsoft.com/office/drawing/2014/main" id="{20FFA12E-CD23-B30C-B712-B34C556F8435}"/>
              </a:ext>
            </a:extLst>
          </p:cNvPr>
          <p:cNvSpPr>
            <a:spLocks noChangeArrowheads="1"/>
          </p:cNvSpPr>
          <p:nvPr/>
        </p:nvSpPr>
        <p:spPr bwMode="auto">
          <a:xfrm>
            <a:off x="8259764" y="2867025"/>
            <a:ext cx="615553" cy="323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1500">
                <a:solidFill>
                  <a:srgbClr val="FFFFFF"/>
                </a:solidFill>
                <a:latin typeface="Arial" panose="020B0604020202020204" pitchFamily="34" charset="0"/>
              </a:rPr>
              <a:t>5L94</a:t>
            </a:r>
          </a:p>
        </p:txBody>
      </p:sp>
      <p:sp>
        <p:nvSpPr>
          <p:cNvPr id="39020" name="Line 108">
            <a:extLst>
              <a:ext uri="{FF2B5EF4-FFF2-40B4-BE49-F238E27FC236}">
                <a16:creationId xmlns:a16="http://schemas.microsoft.com/office/drawing/2014/main" id="{85FB0554-B504-B160-005C-3968A55D7CFC}"/>
              </a:ext>
            </a:extLst>
          </p:cNvPr>
          <p:cNvSpPr>
            <a:spLocks noChangeShapeType="1"/>
          </p:cNvSpPr>
          <p:nvPr/>
        </p:nvSpPr>
        <p:spPr bwMode="auto">
          <a:xfrm>
            <a:off x="6051550" y="4017964"/>
            <a:ext cx="0" cy="167322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21" name="Line 109">
            <a:extLst>
              <a:ext uri="{FF2B5EF4-FFF2-40B4-BE49-F238E27FC236}">
                <a16:creationId xmlns:a16="http://schemas.microsoft.com/office/drawing/2014/main" id="{EAB8062B-8CD5-A5A0-6A05-C24E709BC7D2}"/>
              </a:ext>
            </a:extLst>
          </p:cNvPr>
          <p:cNvSpPr>
            <a:spLocks noChangeShapeType="1"/>
          </p:cNvSpPr>
          <p:nvPr/>
        </p:nvSpPr>
        <p:spPr bwMode="auto">
          <a:xfrm>
            <a:off x="3540125" y="3757614"/>
            <a:ext cx="0" cy="52387"/>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22" name="Line 110">
            <a:extLst>
              <a:ext uri="{FF2B5EF4-FFF2-40B4-BE49-F238E27FC236}">
                <a16:creationId xmlns:a16="http://schemas.microsoft.com/office/drawing/2014/main" id="{456CA427-FF97-4D26-81F7-739C1B76187F}"/>
              </a:ext>
            </a:extLst>
          </p:cNvPr>
          <p:cNvSpPr>
            <a:spLocks noChangeShapeType="1"/>
          </p:cNvSpPr>
          <p:nvPr/>
        </p:nvSpPr>
        <p:spPr bwMode="auto">
          <a:xfrm>
            <a:off x="3470275" y="3810000"/>
            <a:ext cx="14128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23" name="Line 111">
            <a:extLst>
              <a:ext uri="{FF2B5EF4-FFF2-40B4-BE49-F238E27FC236}">
                <a16:creationId xmlns:a16="http://schemas.microsoft.com/office/drawing/2014/main" id="{1D41D1CC-28FA-3C2B-05D6-73A66BD1F972}"/>
              </a:ext>
            </a:extLst>
          </p:cNvPr>
          <p:cNvSpPr>
            <a:spLocks noChangeShapeType="1"/>
          </p:cNvSpPr>
          <p:nvPr/>
        </p:nvSpPr>
        <p:spPr bwMode="auto">
          <a:xfrm>
            <a:off x="3503614" y="3846513"/>
            <a:ext cx="71437"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24" name="Line 112">
            <a:extLst>
              <a:ext uri="{FF2B5EF4-FFF2-40B4-BE49-F238E27FC236}">
                <a16:creationId xmlns:a16="http://schemas.microsoft.com/office/drawing/2014/main" id="{00D4256F-E586-9908-F283-B52256DE54F4}"/>
              </a:ext>
            </a:extLst>
          </p:cNvPr>
          <p:cNvSpPr>
            <a:spLocks noChangeShapeType="1"/>
          </p:cNvSpPr>
          <p:nvPr/>
        </p:nvSpPr>
        <p:spPr bwMode="auto">
          <a:xfrm>
            <a:off x="3522664" y="3879850"/>
            <a:ext cx="33337"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25" name="Freeform 113">
            <a:extLst>
              <a:ext uri="{FF2B5EF4-FFF2-40B4-BE49-F238E27FC236}">
                <a16:creationId xmlns:a16="http://schemas.microsoft.com/office/drawing/2014/main" id="{B6A79523-5634-4C73-5A98-69FF04AC3FD5}"/>
              </a:ext>
            </a:extLst>
          </p:cNvPr>
          <p:cNvSpPr>
            <a:spLocks/>
          </p:cNvSpPr>
          <p:nvPr/>
        </p:nvSpPr>
        <p:spPr bwMode="auto">
          <a:xfrm>
            <a:off x="5527676" y="5691189"/>
            <a:ext cx="106363" cy="109537"/>
          </a:xfrm>
          <a:custGeom>
            <a:avLst/>
            <a:gdLst>
              <a:gd name="T0" fmla="*/ 66 w 67"/>
              <a:gd name="T1" fmla="*/ 0 h 69"/>
              <a:gd name="T2" fmla="*/ 61 w 67"/>
              <a:gd name="T3" fmla="*/ 19 h 69"/>
              <a:gd name="T4" fmla="*/ 49 w 67"/>
              <a:gd name="T5" fmla="*/ 35 h 69"/>
              <a:gd name="T6" fmla="*/ 35 w 67"/>
              <a:gd name="T7" fmla="*/ 49 h 69"/>
              <a:gd name="T8" fmla="*/ 19 w 67"/>
              <a:gd name="T9" fmla="*/ 61 h 69"/>
              <a:gd name="T10" fmla="*/ 0 w 67"/>
              <a:gd name="T11" fmla="*/ 68 h 69"/>
            </a:gdLst>
            <a:ahLst/>
            <a:cxnLst>
              <a:cxn ang="0">
                <a:pos x="T0" y="T1"/>
              </a:cxn>
              <a:cxn ang="0">
                <a:pos x="T2" y="T3"/>
              </a:cxn>
              <a:cxn ang="0">
                <a:pos x="T4" y="T5"/>
              </a:cxn>
              <a:cxn ang="0">
                <a:pos x="T6" y="T7"/>
              </a:cxn>
              <a:cxn ang="0">
                <a:pos x="T8" y="T9"/>
              </a:cxn>
              <a:cxn ang="0">
                <a:pos x="T10" y="T11"/>
              </a:cxn>
            </a:cxnLst>
            <a:rect l="0" t="0" r="r" b="b"/>
            <a:pathLst>
              <a:path w="67" h="69">
                <a:moveTo>
                  <a:pt x="66" y="0"/>
                </a:moveTo>
                <a:lnTo>
                  <a:pt x="61" y="19"/>
                </a:lnTo>
                <a:lnTo>
                  <a:pt x="49" y="35"/>
                </a:lnTo>
                <a:lnTo>
                  <a:pt x="35" y="49"/>
                </a:lnTo>
                <a:lnTo>
                  <a:pt x="19" y="61"/>
                </a:lnTo>
                <a:lnTo>
                  <a:pt x="0" y="68"/>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26" name="Freeform 114">
            <a:extLst>
              <a:ext uri="{FF2B5EF4-FFF2-40B4-BE49-F238E27FC236}">
                <a16:creationId xmlns:a16="http://schemas.microsoft.com/office/drawing/2014/main" id="{FB1EA204-8B18-3EFE-1E3C-7F5368181CDD}"/>
              </a:ext>
            </a:extLst>
          </p:cNvPr>
          <p:cNvSpPr>
            <a:spLocks/>
          </p:cNvSpPr>
          <p:nvPr/>
        </p:nvSpPr>
        <p:spPr bwMode="auto">
          <a:xfrm>
            <a:off x="5319714" y="5691189"/>
            <a:ext cx="104775" cy="109537"/>
          </a:xfrm>
          <a:custGeom>
            <a:avLst/>
            <a:gdLst>
              <a:gd name="T0" fmla="*/ 65 w 66"/>
              <a:gd name="T1" fmla="*/ 0 h 69"/>
              <a:gd name="T2" fmla="*/ 58 w 66"/>
              <a:gd name="T3" fmla="*/ 19 h 69"/>
              <a:gd name="T4" fmla="*/ 49 w 66"/>
              <a:gd name="T5" fmla="*/ 35 h 69"/>
              <a:gd name="T6" fmla="*/ 35 w 66"/>
              <a:gd name="T7" fmla="*/ 49 h 69"/>
              <a:gd name="T8" fmla="*/ 16 w 66"/>
              <a:gd name="T9" fmla="*/ 61 h 69"/>
              <a:gd name="T10" fmla="*/ 0 w 66"/>
              <a:gd name="T11" fmla="*/ 68 h 69"/>
            </a:gdLst>
            <a:ahLst/>
            <a:cxnLst>
              <a:cxn ang="0">
                <a:pos x="T0" y="T1"/>
              </a:cxn>
              <a:cxn ang="0">
                <a:pos x="T2" y="T3"/>
              </a:cxn>
              <a:cxn ang="0">
                <a:pos x="T4" y="T5"/>
              </a:cxn>
              <a:cxn ang="0">
                <a:pos x="T6" y="T7"/>
              </a:cxn>
              <a:cxn ang="0">
                <a:pos x="T8" y="T9"/>
              </a:cxn>
              <a:cxn ang="0">
                <a:pos x="T10" y="T11"/>
              </a:cxn>
            </a:cxnLst>
            <a:rect l="0" t="0" r="r" b="b"/>
            <a:pathLst>
              <a:path w="66" h="69">
                <a:moveTo>
                  <a:pt x="65" y="0"/>
                </a:moveTo>
                <a:lnTo>
                  <a:pt x="58" y="19"/>
                </a:lnTo>
                <a:lnTo>
                  <a:pt x="49" y="35"/>
                </a:lnTo>
                <a:lnTo>
                  <a:pt x="35" y="49"/>
                </a:lnTo>
                <a:lnTo>
                  <a:pt x="16" y="61"/>
                </a:lnTo>
                <a:lnTo>
                  <a:pt x="0" y="68"/>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27" name="Freeform 115">
            <a:extLst>
              <a:ext uri="{FF2B5EF4-FFF2-40B4-BE49-F238E27FC236}">
                <a16:creationId xmlns:a16="http://schemas.microsoft.com/office/drawing/2014/main" id="{21DBA6ED-5499-6E26-BD06-F7EE5DEDB9E6}"/>
              </a:ext>
            </a:extLst>
          </p:cNvPr>
          <p:cNvSpPr>
            <a:spLocks/>
          </p:cNvSpPr>
          <p:nvPr/>
        </p:nvSpPr>
        <p:spPr bwMode="auto">
          <a:xfrm>
            <a:off x="5214938" y="5691189"/>
            <a:ext cx="106362" cy="109537"/>
          </a:xfrm>
          <a:custGeom>
            <a:avLst/>
            <a:gdLst>
              <a:gd name="T0" fmla="*/ 0 w 67"/>
              <a:gd name="T1" fmla="*/ 0 h 69"/>
              <a:gd name="T2" fmla="*/ 5 w 67"/>
              <a:gd name="T3" fmla="*/ 19 h 69"/>
              <a:gd name="T4" fmla="*/ 17 w 67"/>
              <a:gd name="T5" fmla="*/ 35 h 69"/>
              <a:gd name="T6" fmla="*/ 31 w 67"/>
              <a:gd name="T7" fmla="*/ 49 h 69"/>
              <a:gd name="T8" fmla="*/ 47 w 67"/>
              <a:gd name="T9" fmla="*/ 61 h 69"/>
              <a:gd name="T10" fmla="*/ 66 w 67"/>
              <a:gd name="T11" fmla="*/ 68 h 69"/>
            </a:gdLst>
            <a:ahLst/>
            <a:cxnLst>
              <a:cxn ang="0">
                <a:pos x="T0" y="T1"/>
              </a:cxn>
              <a:cxn ang="0">
                <a:pos x="T2" y="T3"/>
              </a:cxn>
              <a:cxn ang="0">
                <a:pos x="T4" y="T5"/>
              </a:cxn>
              <a:cxn ang="0">
                <a:pos x="T6" y="T7"/>
              </a:cxn>
              <a:cxn ang="0">
                <a:pos x="T8" y="T9"/>
              </a:cxn>
              <a:cxn ang="0">
                <a:pos x="T10" y="T11"/>
              </a:cxn>
            </a:cxnLst>
            <a:rect l="0" t="0" r="r" b="b"/>
            <a:pathLst>
              <a:path w="67" h="69">
                <a:moveTo>
                  <a:pt x="0" y="0"/>
                </a:moveTo>
                <a:lnTo>
                  <a:pt x="5" y="19"/>
                </a:lnTo>
                <a:lnTo>
                  <a:pt x="17" y="35"/>
                </a:lnTo>
                <a:lnTo>
                  <a:pt x="31" y="49"/>
                </a:lnTo>
                <a:lnTo>
                  <a:pt x="47" y="61"/>
                </a:lnTo>
                <a:lnTo>
                  <a:pt x="66" y="68"/>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28" name="Freeform 116">
            <a:extLst>
              <a:ext uri="{FF2B5EF4-FFF2-40B4-BE49-F238E27FC236}">
                <a16:creationId xmlns:a16="http://schemas.microsoft.com/office/drawing/2014/main" id="{D889C4F9-1D31-A24F-69F0-0E14132FD0C9}"/>
              </a:ext>
            </a:extLst>
          </p:cNvPr>
          <p:cNvSpPr>
            <a:spLocks/>
          </p:cNvSpPr>
          <p:nvPr/>
        </p:nvSpPr>
        <p:spPr bwMode="auto">
          <a:xfrm>
            <a:off x="5422901" y="5691189"/>
            <a:ext cx="106363" cy="109537"/>
          </a:xfrm>
          <a:custGeom>
            <a:avLst/>
            <a:gdLst>
              <a:gd name="T0" fmla="*/ 0 w 67"/>
              <a:gd name="T1" fmla="*/ 0 h 69"/>
              <a:gd name="T2" fmla="*/ 7 w 67"/>
              <a:gd name="T3" fmla="*/ 19 h 69"/>
              <a:gd name="T4" fmla="*/ 17 w 67"/>
              <a:gd name="T5" fmla="*/ 35 h 69"/>
              <a:gd name="T6" fmla="*/ 31 w 67"/>
              <a:gd name="T7" fmla="*/ 49 h 69"/>
              <a:gd name="T8" fmla="*/ 50 w 67"/>
              <a:gd name="T9" fmla="*/ 61 h 69"/>
              <a:gd name="T10" fmla="*/ 66 w 67"/>
              <a:gd name="T11" fmla="*/ 68 h 69"/>
            </a:gdLst>
            <a:ahLst/>
            <a:cxnLst>
              <a:cxn ang="0">
                <a:pos x="T0" y="T1"/>
              </a:cxn>
              <a:cxn ang="0">
                <a:pos x="T2" y="T3"/>
              </a:cxn>
              <a:cxn ang="0">
                <a:pos x="T4" y="T5"/>
              </a:cxn>
              <a:cxn ang="0">
                <a:pos x="T6" y="T7"/>
              </a:cxn>
              <a:cxn ang="0">
                <a:pos x="T8" y="T9"/>
              </a:cxn>
              <a:cxn ang="0">
                <a:pos x="T10" y="T11"/>
              </a:cxn>
            </a:cxnLst>
            <a:rect l="0" t="0" r="r" b="b"/>
            <a:pathLst>
              <a:path w="67" h="69">
                <a:moveTo>
                  <a:pt x="0" y="0"/>
                </a:moveTo>
                <a:lnTo>
                  <a:pt x="7" y="19"/>
                </a:lnTo>
                <a:lnTo>
                  <a:pt x="17" y="35"/>
                </a:lnTo>
                <a:lnTo>
                  <a:pt x="31" y="49"/>
                </a:lnTo>
                <a:lnTo>
                  <a:pt x="50" y="61"/>
                </a:lnTo>
                <a:lnTo>
                  <a:pt x="66" y="68"/>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29" name="Freeform 117">
            <a:extLst>
              <a:ext uri="{FF2B5EF4-FFF2-40B4-BE49-F238E27FC236}">
                <a16:creationId xmlns:a16="http://schemas.microsoft.com/office/drawing/2014/main" id="{BFE7A318-76C0-A3E4-93BD-D3AED960886D}"/>
              </a:ext>
            </a:extLst>
          </p:cNvPr>
          <p:cNvSpPr>
            <a:spLocks/>
          </p:cNvSpPr>
          <p:nvPr/>
        </p:nvSpPr>
        <p:spPr bwMode="auto">
          <a:xfrm>
            <a:off x="5948364" y="5691189"/>
            <a:ext cx="104775" cy="109537"/>
          </a:xfrm>
          <a:custGeom>
            <a:avLst/>
            <a:gdLst>
              <a:gd name="T0" fmla="*/ 65 w 66"/>
              <a:gd name="T1" fmla="*/ 0 h 69"/>
              <a:gd name="T2" fmla="*/ 58 w 66"/>
              <a:gd name="T3" fmla="*/ 19 h 69"/>
              <a:gd name="T4" fmla="*/ 49 w 66"/>
              <a:gd name="T5" fmla="*/ 35 h 69"/>
              <a:gd name="T6" fmla="*/ 33 w 66"/>
              <a:gd name="T7" fmla="*/ 49 h 69"/>
              <a:gd name="T8" fmla="*/ 16 w 66"/>
              <a:gd name="T9" fmla="*/ 61 h 69"/>
              <a:gd name="T10" fmla="*/ 0 w 66"/>
              <a:gd name="T11" fmla="*/ 68 h 69"/>
            </a:gdLst>
            <a:ahLst/>
            <a:cxnLst>
              <a:cxn ang="0">
                <a:pos x="T0" y="T1"/>
              </a:cxn>
              <a:cxn ang="0">
                <a:pos x="T2" y="T3"/>
              </a:cxn>
              <a:cxn ang="0">
                <a:pos x="T4" y="T5"/>
              </a:cxn>
              <a:cxn ang="0">
                <a:pos x="T6" y="T7"/>
              </a:cxn>
              <a:cxn ang="0">
                <a:pos x="T8" y="T9"/>
              </a:cxn>
              <a:cxn ang="0">
                <a:pos x="T10" y="T11"/>
              </a:cxn>
            </a:cxnLst>
            <a:rect l="0" t="0" r="r" b="b"/>
            <a:pathLst>
              <a:path w="66" h="69">
                <a:moveTo>
                  <a:pt x="65" y="0"/>
                </a:moveTo>
                <a:lnTo>
                  <a:pt x="58" y="19"/>
                </a:lnTo>
                <a:lnTo>
                  <a:pt x="49" y="35"/>
                </a:lnTo>
                <a:lnTo>
                  <a:pt x="33" y="49"/>
                </a:lnTo>
                <a:lnTo>
                  <a:pt x="16" y="61"/>
                </a:lnTo>
                <a:lnTo>
                  <a:pt x="0" y="68"/>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30" name="Freeform 118">
            <a:extLst>
              <a:ext uri="{FF2B5EF4-FFF2-40B4-BE49-F238E27FC236}">
                <a16:creationId xmlns:a16="http://schemas.microsoft.com/office/drawing/2014/main" id="{9543CBF9-825A-7372-C571-7CF995431A55}"/>
              </a:ext>
            </a:extLst>
          </p:cNvPr>
          <p:cNvSpPr>
            <a:spLocks/>
          </p:cNvSpPr>
          <p:nvPr/>
        </p:nvSpPr>
        <p:spPr bwMode="auto">
          <a:xfrm>
            <a:off x="5735639" y="5691189"/>
            <a:ext cx="109537" cy="109537"/>
          </a:xfrm>
          <a:custGeom>
            <a:avLst/>
            <a:gdLst>
              <a:gd name="T0" fmla="*/ 68 w 69"/>
              <a:gd name="T1" fmla="*/ 0 h 69"/>
              <a:gd name="T2" fmla="*/ 61 w 69"/>
              <a:gd name="T3" fmla="*/ 19 h 69"/>
              <a:gd name="T4" fmla="*/ 49 w 69"/>
              <a:gd name="T5" fmla="*/ 35 h 69"/>
              <a:gd name="T6" fmla="*/ 35 w 69"/>
              <a:gd name="T7" fmla="*/ 49 h 69"/>
              <a:gd name="T8" fmla="*/ 19 w 69"/>
              <a:gd name="T9" fmla="*/ 61 h 69"/>
              <a:gd name="T10" fmla="*/ 0 w 69"/>
              <a:gd name="T11" fmla="*/ 68 h 69"/>
            </a:gdLst>
            <a:ahLst/>
            <a:cxnLst>
              <a:cxn ang="0">
                <a:pos x="T0" y="T1"/>
              </a:cxn>
              <a:cxn ang="0">
                <a:pos x="T2" y="T3"/>
              </a:cxn>
              <a:cxn ang="0">
                <a:pos x="T4" y="T5"/>
              </a:cxn>
              <a:cxn ang="0">
                <a:pos x="T6" y="T7"/>
              </a:cxn>
              <a:cxn ang="0">
                <a:pos x="T8" y="T9"/>
              </a:cxn>
              <a:cxn ang="0">
                <a:pos x="T10" y="T11"/>
              </a:cxn>
            </a:cxnLst>
            <a:rect l="0" t="0" r="r" b="b"/>
            <a:pathLst>
              <a:path w="69" h="69">
                <a:moveTo>
                  <a:pt x="68" y="0"/>
                </a:moveTo>
                <a:lnTo>
                  <a:pt x="61" y="19"/>
                </a:lnTo>
                <a:lnTo>
                  <a:pt x="49" y="35"/>
                </a:lnTo>
                <a:lnTo>
                  <a:pt x="35" y="49"/>
                </a:lnTo>
                <a:lnTo>
                  <a:pt x="19" y="61"/>
                </a:lnTo>
                <a:lnTo>
                  <a:pt x="0" y="68"/>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31" name="Freeform 119">
            <a:extLst>
              <a:ext uri="{FF2B5EF4-FFF2-40B4-BE49-F238E27FC236}">
                <a16:creationId xmlns:a16="http://schemas.microsoft.com/office/drawing/2014/main" id="{ABDEA0D3-BB03-52E7-3200-8FB1AB1E6D99}"/>
              </a:ext>
            </a:extLst>
          </p:cNvPr>
          <p:cNvSpPr>
            <a:spLocks/>
          </p:cNvSpPr>
          <p:nvPr/>
        </p:nvSpPr>
        <p:spPr bwMode="auto">
          <a:xfrm>
            <a:off x="5632451" y="5691189"/>
            <a:ext cx="104775" cy="109537"/>
          </a:xfrm>
          <a:custGeom>
            <a:avLst/>
            <a:gdLst>
              <a:gd name="T0" fmla="*/ 0 w 66"/>
              <a:gd name="T1" fmla="*/ 0 h 69"/>
              <a:gd name="T2" fmla="*/ 7 w 66"/>
              <a:gd name="T3" fmla="*/ 19 h 69"/>
              <a:gd name="T4" fmla="*/ 18 w 66"/>
              <a:gd name="T5" fmla="*/ 35 h 69"/>
              <a:gd name="T6" fmla="*/ 32 w 66"/>
              <a:gd name="T7" fmla="*/ 49 h 69"/>
              <a:gd name="T8" fmla="*/ 49 w 66"/>
              <a:gd name="T9" fmla="*/ 61 h 69"/>
              <a:gd name="T10" fmla="*/ 65 w 66"/>
              <a:gd name="T11" fmla="*/ 68 h 69"/>
            </a:gdLst>
            <a:ahLst/>
            <a:cxnLst>
              <a:cxn ang="0">
                <a:pos x="T0" y="T1"/>
              </a:cxn>
              <a:cxn ang="0">
                <a:pos x="T2" y="T3"/>
              </a:cxn>
              <a:cxn ang="0">
                <a:pos x="T4" y="T5"/>
              </a:cxn>
              <a:cxn ang="0">
                <a:pos x="T6" y="T7"/>
              </a:cxn>
              <a:cxn ang="0">
                <a:pos x="T8" y="T9"/>
              </a:cxn>
              <a:cxn ang="0">
                <a:pos x="T10" y="T11"/>
              </a:cxn>
            </a:cxnLst>
            <a:rect l="0" t="0" r="r" b="b"/>
            <a:pathLst>
              <a:path w="66" h="69">
                <a:moveTo>
                  <a:pt x="0" y="0"/>
                </a:moveTo>
                <a:lnTo>
                  <a:pt x="7" y="19"/>
                </a:lnTo>
                <a:lnTo>
                  <a:pt x="18" y="35"/>
                </a:lnTo>
                <a:lnTo>
                  <a:pt x="32" y="49"/>
                </a:lnTo>
                <a:lnTo>
                  <a:pt x="49" y="61"/>
                </a:lnTo>
                <a:lnTo>
                  <a:pt x="65" y="68"/>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32" name="Freeform 120">
            <a:extLst>
              <a:ext uri="{FF2B5EF4-FFF2-40B4-BE49-F238E27FC236}">
                <a16:creationId xmlns:a16="http://schemas.microsoft.com/office/drawing/2014/main" id="{CF65B264-19A7-9391-8701-6F801CB2715F}"/>
              </a:ext>
            </a:extLst>
          </p:cNvPr>
          <p:cNvSpPr>
            <a:spLocks/>
          </p:cNvSpPr>
          <p:nvPr/>
        </p:nvSpPr>
        <p:spPr bwMode="auto">
          <a:xfrm>
            <a:off x="5843588" y="5691189"/>
            <a:ext cx="106362" cy="109537"/>
          </a:xfrm>
          <a:custGeom>
            <a:avLst/>
            <a:gdLst>
              <a:gd name="T0" fmla="*/ 0 w 67"/>
              <a:gd name="T1" fmla="*/ 0 h 69"/>
              <a:gd name="T2" fmla="*/ 5 w 67"/>
              <a:gd name="T3" fmla="*/ 19 h 69"/>
              <a:gd name="T4" fmla="*/ 17 w 67"/>
              <a:gd name="T5" fmla="*/ 35 h 69"/>
              <a:gd name="T6" fmla="*/ 31 w 67"/>
              <a:gd name="T7" fmla="*/ 49 h 69"/>
              <a:gd name="T8" fmla="*/ 47 w 67"/>
              <a:gd name="T9" fmla="*/ 61 h 69"/>
              <a:gd name="T10" fmla="*/ 66 w 67"/>
              <a:gd name="T11" fmla="*/ 68 h 69"/>
            </a:gdLst>
            <a:ahLst/>
            <a:cxnLst>
              <a:cxn ang="0">
                <a:pos x="T0" y="T1"/>
              </a:cxn>
              <a:cxn ang="0">
                <a:pos x="T2" y="T3"/>
              </a:cxn>
              <a:cxn ang="0">
                <a:pos x="T4" y="T5"/>
              </a:cxn>
              <a:cxn ang="0">
                <a:pos x="T6" y="T7"/>
              </a:cxn>
              <a:cxn ang="0">
                <a:pos x="T8" y="T9"/>
              </a:cxn>
              <a:cxn ang="0">
                <a:pos x="T10" y="T11"/>
              </a:cxn>
            </a:cxnLst>
            <a:rect l="0" t="0" r="r" b="b"/>
            <a:pathLst>
              <a:path w="67" h="69">
                <a:moveTo>
                  <a:pt x="0" y="0"/>
                </a:moveTo>
                <a:lnTo>
                  <a:pt x="5" y="19"/>
                </a:lnTo>
                <a:lnTo>
                  <a:pt x="17" y="35"/>
                </a:lnTo>
                <a:lnTo>
                  <a:pt x="31" y="49"/>
                </a:lnTo>
                <a:lnTo>
                  <a:pt x="47" y="61"/>
                </a:lnTo>
                <a:lnTo>
                  <a:pt x="66" y="68"/>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33" name="Line 121">
            <a:extLst>
              <a:ext uri="{FF2B5EF4-FFF2-40B4-BE49-F238E27FC236}">
                <a16:creationId xmlns:a16="http://schemas.microsoft.com/office/drawing/2014/main" id="{09618355-6DEF-AD69-C17B-F587E3EDAD00}"/>
              </a:ext>
            </a:extLst>
          </p:cNvPr>
          <p:cNvSpPr>
            <a:spLocks noChangeShapeType="1"/>
          </p:cNvSpPr>
          <p:nvPr/>
        </p:nvSpPr>
        <p:spPr bwMode="auto">
          <a:xfrm>
            <a:off x="5632450" y="5691188"/>
            <a:ext cx="0" cy="45720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34" name="Freeform 122">
            <a:extLst>
              <a:ext uri="{FF2B5EF4-FFF2-40B4-BE49-F238E27FC236}">
                <a16:creationId xmlns:a16="http://schemas.microsoft.com/office/drawing/2014/main" id="{6EBBDB43-0931-8E4F-A9CB-A93D524DB49E}"/>
              </a:ext>
            </a:extLst>
          </p:cNvPr>
          <p:cNvSpPr>
            <a:spLocks/>
          </p:cNvSpPr>
          <p:nvPr/>
        </p:nvSpPr>
        <p:spPr bwMode="auto">
          <a:xfrm>
            <a:off x="5575301" y="6134100"/>
            <a:ext cx="117475" cy="115888"/>
          </a:xfrm>
          <a:custGeom>
            <a:avLst/>
            <a:gdLst>
              <a:gd name="T0" fmla="*/ 73 w 74"/>
              <a:gd name="T1" fmla="*/ 0 h 73"/>
              <a:gd name="T2" fmla="*/ 36 w 74"/>
              <a:gd name="T3" fmla="*/ 72 h 73"/>
              <a:gd name="T4" fmla="*/ 0 w 74"/>
              <a:gd name="T5" fmla="*/ 0 h 73"/>
              <a:gd name="T6" fmla="*/ 73 w 74"/>
              <a:gd name="T7" fmla="*/ 0 h 73"/>
            </a:gdLst>
            <a:ahLst/>
            <a:cxnLst>
              <a:cxn ang="0">
                <a:pos x="T0" y="T1"/>
              </a:cxn>
              <a:cxn ang="0">
                <a:pos x="T2" y="T3"/>
              </a:cxn>
              <a:cxn ang="0">
                <a:pos x="T4" y="T5"/>
              </a:cxn>
              <a:cxn ang="0">
                <a:pos x="T6" y="T7"/>
              </a:cxn>
            </a:cxnLst>
            <a:rect l="0" t="0" r="r" b="b"/>
            <a:pathLst>
              <a:path w="74" h="73">
                <a:moveTo>
                  <a:pt x="73" y="0"/>
                </a:moveTo>
                <a:lnTo>
                  <a:pt x="36" y="72"/>
                </a:lnTo>
                <a:lnTo>
                  <a:pt x="0" y="0"/>
                </a:lnTo>
                <a:lnTo>
                  <a:pt x="73" y="0"/>
                </a:lnTo>
              </a:path>
            </a:pathLst>
          </a:custGeom>
          <a:noFill/>
          <a:ln w="12700" cap="rnd"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35" name="Freeform 123">
            <a:extLst>
              <a:ext uri="{FF2B5EF4-FFF2-40B4-BE49-F238E27FC236}">
                <a16:creationId xmlns:a16="http://schemas.microsoft.com/office/drawing/2014/main" id="{0AB968C3-B41D-F903-4693-1F36B83A5086}"/>
              </a:ext>
            </a:extLst>
          </p:cNvPr>
          <p:cNvSpPr>
            <a:spLocks/>
          </p:cNvSpPr>
          <p:nvPr/>
        </p:nvSpPr>
        <p:spPr bwMode="auto">
          <a:xfrm>
            <a:off x="5073651" y="5691189"/>
            <a:ext cx="142875" cy="280987"/>
          </a:xfrm>
          <a:custGeom>
            <a:avLst/>
            <a:gdLst>
              <a:gd name="T0" fmla="*/ 89 w 90"/>
              <a:gd name="T1" fmla="*/ 0 h 177"/>
              <a:gd name="T2" fmla="*/ 0 w 90"/>
              <a:gd name="T3" fmla="*/ 0 h 177"/>
              <a:gd name="T4" fmla="*/ 0 w 90"/>
              <a:gd name="T5" fmla="*/ 176 h 177"/>
            </a:gdLst>
            <a:ahLst/>
            <a:cxnLst>
              <a:cxn ang="0">
                <a:pos x="T0" y="T1"/>
              </a:cxn>
              <a:cxn ang="0">
                <a:pos x="T2" y="T3"/>
              </a:cxn>
              <a:cxn ang="0">
                <a:pos x="T4" y="T5"/>
              </a:cxn>
            </a:cxnLst>
            <a:rect l="0" t="0" r="r" b="b"/>
            <a:pathLst>
              <a:path w="90" h="177">
                <a:moveTo>
                  <a:pt x="89" y="0"/>
                </a:moveTo>
                <a:lnTo>
                  <a:pt x="0" y="0"/>
                </a:lnTo>
                <a:lnTo>
                  <a:pt x="0" y="176"/>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36" name="Line 124">
            <a:extLst>
              <a:ext uri="{FF2B5EF4-FFF2-40B4-BE49-F238E27FC236}">
                <a16:creationId xmlns:a16="http://schemas.microsoft.com/office/drawing/2014/main" id="{9E43FD3B-482B-F95F-A198-2314069FA656}"/>
              </a:ext>
            </a:extLst>
          </p:cNvPr>
          <p:cNvSpPr>
            <a:spLocks noChangeShapeType="1"/>
          </p:cNvSpPr>
          <p:nvPr/>
        </p:nvSpPr>
        <p:spPr bwMode="auto">
          <a:xfrm>
            <a:off x="5073650" y="5970589"/>
            <a:ext cx="0" cy="52387"/>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37" name="Line 125">
            <a:extLst>
              <a:ext uri="{FF2B5EF4-FFF2-40B4-BE49-F238E27FC236}">
                <a16:creationId xmlns:a16="http://schemas.microsoft.com/office/drawing/2014/main" id="{D4BE52A0-1B2B-1C1A-67D0-D7E6D1C6630D}"/>
              </a:ext>
            </a:extLst>
          </p:cNvPr>
          <p:cNvSpPr>
            <a:spLocks noChangeShapeType="1"/>
          </p:cNvSpPr>
          <p:nvPr/>
        </p:nvSpPr>
        <p:spPr bwMode="auto">
          <a:xfrm>
            <a:off x="5006976" y="6022975"/>
            <a:ext cx="13811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38" name="Line 126">
            <a:extLst>
              <a:ext uri="{FF2B5EF4-FFF2-40B4-BE49-F238E27FC236}">
                <a16:creationId xmlns:a16="http://schemas.microsoft.com/office/drawing/2014/main" id="{4A0DB8D7-B8BA-DDC1-F538-001469074828}"/>
              </a:ext>
            </a:extLst>
          </p:cNvPr>
          <p:cNvSpPr>
            <a:spLocks noChangeShapeType="1"/>
          </p:cNvSpPr>
          <p:nvPr/>
        </p:nvSpPr>
        <p:spPr bwMode="auto">
          <a:xfrm>
            <a:off x="5040313" y="6059488"/>
            <a:ext cx="6985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39" name="Line 127">
            <a:extLst>
              <a:ext uri="{FF2B5EF4-FFF2-40B4-BE49-F238E27FC236}">
                <a16:creationId xmlns:a16="http://schemas.microsoft.com/office/drawing/2014/main" id="{B07595DD-7804-8F77-A669-51F7AC956021}"/>
              </a:ext>
            </a:extLst>
          </p:cNvPr>
          <p:cNvSpPr>
            <a:spLocks noChangeShapeType="1"/>
          </p:cNvSpPr>
          <p:nvPr/>
        </p:nvSpPr>
        <p:spPr bwMode="auto">
          <a:xfrm>
            <a:off x="5059364" y="6092825"/>
            <a:ext cx="33337"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40" name="Freeform 128">
            <a:extLst>
              <a:ext uri="{FF2B5EF4-FFF2-40B4-BE49-F238E27FC236}">
                <a16:creationId xmlns:a16="http://schemas.microsoft.com/office/drawing/2014/main" id="{E1940C8F-B1D5-B083-30BB-ECAB4224DC1B}"/>
              </a:ext>
            </a:extLst>
          </p:cNvPr>
          <p:cNvSpPr>
            <a:spLocks/>
          </p:cNvSpPr>
          <p:nvPr/>
        </p:nvSpPr>
        <p:spPr bwMode="auto">
          <a:xfrm>
            <a:off x="6189664" y="5691189"/>
            <a:ext cx="73025" cy="142875"/>
          </a:xfrm>
          <a:custGeom>
            <a:avLst/>
            <a:gdLst>
              <a:gd name="T0" fmla="*/ 45 w 46"/>
              <a:gd name="T1" fmla="*/ 0 h 90"/>
              <a:gd name="T2" fmla="*/ 45 w 46"/>
              <a:gd name="T3" fmla="*/ 45 h 90"/>
              <a:gd name="T4" fmla="*/ 0 w 46"/>
              <a:gd name="T5" fmla="*/ 89 h 90"/>
            </a:gdLst>
            <a:ahLst/>
            <a:cxnLst>
              <a:cxn ang="0">
                <a:pos x="T0" y="T1"/>
              </a:cxn>
              <a:cxn ang="0">
                <a:pos x="T2" y="T3"/>
              </a:cxn>
              <a:cxn ang="0">
                <a:pos x="T4" y="T5"/>
              </a:cxn>
            </a:cxnLst>
            <a:rect l="0" t="0" r="r" b="b"/>
            <a:pathLst>
              <a:path w="46" h="90">
                <a:moveTo>
                  <a:pt x="45" y="0"/>
                </a:moveTo>
                <a:lnTo>
                  <a:pt x="45" y="45"/>
                </a:lnTo>
                <a:lnTo>
                  <a:pt x="0" y="89"/>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41" name="Line 129">
            <a:extLst>
              <a:ext uri="{FF2B5EF4-FFF2-40B4-BE49-F238E27FC236}">
                <a16:creationId xmlns:a16="http://schemas.microsoft.com/office/drawing/2014/main" id="{A68E4BB5-10B8-FC1E-AE06-281EDD1AEDE3}"/>
              </a:ext>
            </a:extLst>
          </p:cNvPr>
          <p:cNvSpPr>
            <a:spLocks noChangeShapeType="1"/>
          </p:cNvSpPr>
          <p:nvPr/>
        </p:nvSpPr>
        <p:spPr bwMode="auto">
          <a:xfrm flipH="1" flipV="1">
            <a:off x="6261100" y="5762625"/>
            <a:ext cx="69850" cy="6985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42" name="Line 130">
            <a:extLst>
              <a:ext uri="{FF2B5EF4-FFF2-40B4-BE49-F238E27FC236}">
                <a16:creationId xmlns:a16="http://schemas.microsoft.com/office/drawing/2014/main" id="{AD76399F-2700-EC2C-E11E-E7B4AE0578A4}"/>
              </a:ext>
            </a:extLst>
          </p:cNvPr>
          <p:cNvSpPr>
            <a:spLocks noChangeShapeType="1"/>
          </p:cNvSpPr>
          <p:nvPr/>
        </p:nvSpPr>
        <p:spPr bwMode="auto">
          <a:xfrm>
            <a:off x="6261100" y="5727700"/>
            <a:ext cx="3333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43" name="Line 131">
            <a:extLst>
              <a:ext uri="{FF2B5EF4-FFF2-40B4-BE49-F238E27FC236}">
                <a16:creationId xmlns:a16="http://schemas.microsoft.com/office/drawing/2014/main" id="{3DE48761-E767-AF43-3545-8743FB7C27A9}"/>
              </a:ext>
            </a:extLst>
          </p:cNvPr>
          <p:cNvSpPr>
            <a:spLocks noChangeShapeType="1"/>
          </p:cNvSpPr>
          <p:nvPr/>
        </p:nvSpPr>
        <p:spPr bwMode="auto">
          <a:xfrm flipH="1">
            <a:off x="6278564" y="5799139"/>
            <a:ext cx="15875" cy="14287"/>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44" name="Line 132">
            <a:extLst>
              <a:ext uri="{FF2B5EF4-FFF2-40B4-BE49-F238E27FC236}">
                <a16:creationId xmlns:a16="http://schemas.microsoft.com/office/drawing/2014/main" id="{3B5F32D6-959C-B048-42BA-834C07B0320A}"/>
              </a:ext>
            </a:extLst>
          </p:cNvPr>
          <p:cNvSpPr>
            <a:spLocks noChangeShapeType="1"/>
          </p:cNvSpPr>
          <p:nvPr/>
        </p:nvSpPr>
        <p:spPr bwMode="auto">
          <a:xfrm flipH="1" flipV="1">
            <a:off x="6208713" y="5780088"/>
            <a:ext cx="19050" cy="1905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45" name="Freeform 133">
            <a:extLst>
              <a:ext uri="{FF2B5EF4-FFF2-40B4-BE49-F238E27FC236}">
                <a16:creationId xmlns:a16="http://schemas.microsoft.com/office/drawing/2014/main" id="{ABDA49AE-3793-A176-9E2F-067266FE3DC8}"/>
              </a:ext>
            </a:extLst>
          </p:cNvPr>
          <p:cNvSpPr>
            <a:spLocks/>
          </p:cNvSpPr>
          <p:nvPr/>
        </p:nvSpPr>
        <p:spPr bwMode="auto">
          <a:xfrm>
            <a:off x="6361114" y="5724526"/>
            <a:ext cx="79375" cy="79375"/>
          </a:xfrm>
          <a:custGeom>
            <a:avLst/>
            <a:gdLst>
              <a:gd name="T0" fmla="*/ 0 w 50"/>
              <a:gd name="T1" fmla="*/ 0 h 50"/>
              <a:gd name="T2" fmla="*/ 0 w 50"/>
              <a:gd name="T3" fmla="*/ 49 h 50"/>
              <a:gd name="T4" fmla="*/ 49 w 50"/>
              <a:gd name="T5" fmla="*/ 24 h 50"/>
              <a:gd name="T6" fmla="*/ 0 w 50"/>
              <a:gd name="T7" fmla="*/ 0 h 50"/>
            </a:gdLst>
            <a:ahLst/>
            <a:cxnLst>
              <a:cxn ang="0">
                <a:pos x="T0" y="T1"/>
              </a:cxn>
              <a:cxn ang="0">
                <a:pos x="T2" y="T3"/>
              </a:cxn>
              <a:cxn ang="0">
                <a:pos x="T4" y="T5"/>
              </a:cxn>
              <a:cxn ang="0">
                <a:pos x="T6" y="T7"/>
              </a:cxn>
            </a:cxnLst>
            <a:rect l="0" t="0" r="r" b="b"/>
            <a:pathLst>
              <a:path w="50" h="50">
                <a:moveTo>
                  <a:pt x="0" y="0"/>
                </a:moveTo>
                <a:lnTo>
                  <a:pt x="0" y="49"/>
                </a:lnTo>
                <a:lnTo>
                  <a:pt x="49" y="24"/>
                </a:lnTo>
                <a:lnTo>
                  <a:pt x="0" y="0"/>
                </a:lnTo>
              </a:path>
            </a:pathLst>
          </a:custGeom>
          <a:noFill/>
          <a:ln w="12700" cap="rnd"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46" name="Rectangle 134">
            <a:extLst>
              <a:ext uri="{FF2B5EF4-FFF2-40B4-BE49-F238E27FC236}">
                <a16:creationId xmlns:a16="http://schemas.microsoft.com/office/drawing/2014/main" id="{31A1DF02-5010-81D0-CAA2-5A6A2E3F410C}"/>
              </a:ext>
            </a:extLst>
          </p:cNvPr>
          <p:cNvSpPr>
            <a:spLocks noChangeArrowheads="1"/>
          </p:cNvSpPr>
          <p:nvPr/>
        </p:nvSpPr>
        <p:spPr bwMode="auto">
          <a:xfrm>
            <a:off x="5097464" y="6246813"/>
            <a:ext cx="1041439" cy="323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1500">
                <a:solidFill>
                  <a:srgbClr val="FFFFFF"/>
                </a:solidFill>
                <a:latin typeface="Arial" panose="020B0604020202020204" pitchFamily="34" charset="0"/>
              </a:rPr>
              <a:t>To 230 kV</a:t>
            </a:r>
          </a:p>
        </p:txBody>
      </p:sp>
      <p:sp>
        <p:nvSpPr>
          <p:cNvPr id="39047" name="Freeform 135">
            <a:extLst>
              <a:ext uri="{FF2B5EF4-FFF2-40B4-BE49-F238E27FC236}">
                <a16:creationId xmlns:a16="http://schemas.microsoft.com/office/drawing/2014/main" id="{6A80754A-03D5-856D-2F58-02FC95B02FA6}"/>
              </a:ext>
            </a:extLst>
          </p:cNvPr>
          <p:cNvSpPr>
            <a:spLocks/>
          </p:cNvSpPr>
          <p:nvPr/>
        </p:nvSpPr>
        <p:spPr bwMode="auto">
          <a:xfrm>
            <a:off x="5527676" y="2328863"/>
            <a:ext cx="106363" cy="106362"/>
          </a:xfrm>
          <a:custGeom>
            <a:avLst/>
            <a:gdLst>
              <a:gd name="T0" fmla="*/ 66 w 67"/>
              <a:gd name="T1" fmla="*/ 66 h 67"/>
              <a:gd name="T2" fmla="*/ 61 w 67"/>
              <a:gd name="T3" fmla="*/ 49 h 67"/>
              <a:gd name="T4" fmla="*/ 49 w 67"/>
              <a:gd name="T5" fmla="*/ 33 h 67"/>
              <a:gd name="T6" fmla="*/ 35 w 67"/>
              <a:gd name="T7" fmla="*/ 16 h 67"/>
              <a:gd name="T8" fmla="*/ 19 w 67"/>
              <a:gd name="T9" fmla="*/ 7 h 67"/>
              <a:gd name="T10" fmla="*/ 0 w 67"/>
              <a:gd name="T11" fmla="*/ 0 h 67"/>
            </a:gdLst>
            <a:ahLst/>
            <a:cxnLst>
              <a:cxn ang="0">
                <a:pos x="T0" y="T1"/>
              </a:cxn>
              <a:cxn ang="0">
                <a:pos x="T2" y="T3"/>
              </a:cxn>
              <a:cxn ang="0">
                <a:pos x="T4" y="T5"/>
              </a:cxn>
              <a:cxn ang="0">
                <a:pos x="T6" y="T7"/>
              </a:cxn>
              <a:cxn ang="0">
                <a:pos x="T8" y="T9"/>
              </a:cxn>
              <a:cxn ang="0">
                <a:pos x="T10" y="T11"/>
              </a:cxn>
            </a:cxnLst>
            <a:rect l="0" t="0" r="r" b="b"/>
            <a:pathLst>
              <a:path w="67" h="67">
                <a:moveTo>
                  <a:pt x="66" y="66"/>
                </a:moveTo>
                <a:lnTo>
                  <a:pt x="61" y="49"/>
                </a:lnTo>
                <a:lnTo>
                  <a:pt x="49" y="33"/>
                </a:lnTo>
                <a:lnTo>
                  <a:pt x="35" y="16"/>
                </a:lnTo>
                <a:lnTo>
                  <a:pt x="19" y="7"/>
                </a:lnTo>
                <a:lnTo>
                  <a:pt x="0" y="0"/>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48" name="Freeform 136">
            <a:extLst>
              <a:ext uri="{FF2B5EF4-FFF2-40B4-BE49-F238E27FC236}">
                <a16:creationId xmlns:a16="http://schemas.microsoft.com/office/drawing/2014/main" id="{FE51A167-F49C-02BF-7D39-5C223A5EC1CD}"/>
              </a:ext>
            </a:extLst>
          </p:cNvPr>
          <p:cNvSpPr>
            <a:spLocks/>
          </p:cNvSpPr>
          <p:nvPr/>
        </p:nvSpPr>
        <p:spPr bwMode="auto">
          <a:xfrm>
            <a:off x="5319714" y="2328863"/>
            <a:ext cx="104775" cy="106362"/>
          </a:xfrm>
          <a:custGeom>
            <a:avLst/>
            <a:gdLst>
              <a:gd name="T0" fmla="*/ 65 w 66"/>
              <a:gd name="T1" fmla="*/ 66 h 67"/>
              <a:gd name="T2" fmla="*/ 58 w 66"/>
              <a:gd name="T3" fmla="*/ 49 h 67"/>
              <a:gd name="T4" fmla="*/ 49 w 66"/>
              <a:gd name="T5" fmla="*/ 33 h 67"/>
              <a:gd name="T6" fmla="*/ 35 w 66"/>
              <a:gd name="T7" fmla="*/ 16 h 67"/>
              <a:gd name="T8" fmla="*/ 16 w 66"/>
              <a:gd name="T9" fmla="*/ 7 h 67"/>
              <a:gd name="T10" fmla="*/ 0 w 66"/>
              <a:gd name="T11" fmla="*/ 0 h 67"/>
            </a:gdLst>
            <a:ahLst/>
            <a:cxnLst>
              <a:cxn ang="0">
                <a:pos x="T0" y="T1"/>
              </a:cxn>
              <a:cxn ang="0">
                <a:pos x="T2" y="T3"/>
              </a:cxn>
              <a:cxn ang="0">
                <a:pos x="T4" y="T5"/>
              </a:cxn>
              <a:cxn ang="0">
                <a:pos x="T6" y="T7"/>
              </a:cxn>
              <a:cxn ang="0">
                <a:pos x="T8" y="T9"/>
              </a:cxn>
              <a:cxn ang="0">
                <a:pos x="T10" y="T11"/>
              </a:cxn>
            </a:cxnLst>
            <a:rect l="0" t="0" r="r" b="b"/>
            <a:pathLst>
              <a:path w="66" h="67">
                <a:moveTo>
                  <a:pt x="65" y="66"/>
                </a:moveTo>
                <a:lnTo>
                  <a:pt x="58" y="49"/>
                </a:lnTo>
                <a:lnTo>
                  <a:pt x="49" y="33"/>
                </a:lnTo>
                <a:lnTo>
                  <a:pt x="35" y="16"/>
                </a:lnTo>
                <a:lnTo>
                  <a:pt x="16" y="7"/>
                </a:lnTo>
                <a:lnTo>
                  <a:pt x="0" y="0"/>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49" name="Freeform 137">
            <a:extLst>
              <a:ext uri="{FF2B5EF4-FFF2-40B4-BE49-F238E27FC236}">
                <a16:creationId xmlns:a16="http://schemas.microsoft.com/office/drawing/2014/main" id="{793477C6-EB5E-2117-7990-1FC33487004B}"/>
              </a:ext>
            </a:extLst>
          </p:cNvPr>
          <p:cNvSpPr>
            <a:spLocks/>
          </p:cNvSpPr>
          <p:nvPr/>
        </p:nvSpPr>
        <p:spPr bwMode="auto">
          <a:xfrm>
            <a:off x="5214938" y="2328863"/>
            <a:ext cx="106362" cy="106362"/>
          </a:xfrm>
          <a:custGeom>
            <a:avLst/>
            <a:gdLst>
              <a:gd name="T0" fmla="*/ 0 w 67"/>
              <a:gd name="T1" fmla="*/ 66 h 67"/>
              <a:gd name="T2" fmla="*/ 5 w 67"/>
              <a:gd name="T3" fmla="*/ 49 h 67"/>
              <a:gd name="T4" fmla="*/ 17 w 67"/>
              <a:gd name="T5" fmla="*/ 33 h 67"/>
              <a:gd name="T6" fmla="*/ 31 w 67"/>
              <a:gd name="T7" fmla="*/ 16 h 67"/>
              <a:gd name="T8" fmla="*/ 47 w 67"/>
              <a:gd name="T9" fmla="*/ 7 h 67"/>
              <a:gd name="T10" fmla="*/ 66 w 67"/>
              <a:gd name="T11" fmla="*/ 0 h 67"/>
            </a:gdLst>
            <a:ahLst/>
            <a:cxnLst>
              <a:cxn ang="0">
                <a:pos x="T0" y="T1"/>
              </a:cxn>
              <a:cxn ang="0">
                <a:pos x="T2" y="T3"/>
              </a:cxn>
              <a:cxn ang="0">
                <a:pos x="T4" y="T5"/>
              </a:cxn>
              <a:cxn ang="0">
                <a:pos x="T6" y="T7"/>
              </a:cxn>
              <a:cxn ang="0">
                <a:pos x="T8" y="T9"/>
              </a:cxn>
              <a:cxn ang="0">
                <a:pos x="T10" y="T11"/>
              </a:cxn>
            </a:cxnLst>
            <a:rect l="0" t="0" r="r" b="b"/>
            <a:pathLst>
              <a:path w="67" h="67">
                <a:moveTo>
                  <a:pt x="0" y="66"/>
                </a:moveTo>
                <a:lnTo>
                  <a:pt x="5" y="49"/>
                </a:lnTo>
                <a:lnTo>
                  <a:pt x="17" y="33"/>
                </a:lnTo>
                <a:lnTo>
                  <a:pt x="31" y="16"/>
                </a:lnTo>
                <a:lnTo>
                  <a:pt x="47" y="7"/>
                </a:lnTo>
                <a:lnTo>
                  <a:pt x="66" y="0"/>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50" name="Freeform 138">
            <a:extLst>
              <a:ext uri="{FF2B5EF4-FFF2-40B4-BE49-F238E27FC236}">
                <a16:creationId xmlns:a16="http://schemas.microsoft.com/office/drawing/2014/main" id="{732FB3E3-A552-C136-6129-0579D691F271}"/>
              </a:ext>
            </a:extLst>
          </p:cNvPr>
          <p:cNvSpPr>
            <a:spLocks/>
          </p:cNvSpPr>
          <p:nvPr/>
        </p:nvSpPr>
        <p:spPr bwMode="auto">
          <a:xfrm>
            <a:off x="5422901" y="2328863"/>
            <a:ext cx="106363" cy="106362"/>
          </a:xfrm>
          <a:custGeom>
            <a:avLst/>
            <a:gdLst>
              <a:gd name="T0" fmla="*/ 0 w 67"/>
              <a:gd name="T1" fmla="*/ 66 h 67"/>
              <a:gd name="T2" fmla="*/ 7 w 67"/>
              <a:gd name="T3" fmla="*/ 49 h 67"/>
              <a:gd name="T4" fmla="*/ 17 w 67"/>
              <a:gd name="T5" fmla="*/ 33 h 67"/>
              <a:gd name="T6" fmla="*/ 31 w 67"/>
              <a:gd name="T7" fmla="*/ 16 h 67"/>
              <a:gd name="T8" fmla="*/ 50 w 67"/>
              <a:gd name="T9" fmla="*/ 7 h 67"/>
              <a:gd name="T10" fmla="*/ 66 w 67"/>
              <a:gd name="T11" fmla="*/ 0 h 67"/>
            </a:gdLst>
            <a:ahLst/>
            <a:cxnLst>
              <a:cxn ang="0">
                <a:pos x="T0" y="T1"/>
              </a:cxn>
              <a:cxn ang="0">
                <a:pos x="T2" y="T3"/>
              </a:cxn>
              <a:cxn ang="0">
                <a:pos x="T4" y="T5"/>
              </a:cxn>
              <a:cxn ang="0">
                <a:pos x="T6" y="T7"/>
              </a:cxn>
              <a:cxn ang="0">
                <a:pos x="T8" y="T9"/>
              </a:cxn>
              <a:cxn ang="0">
                <a:pos x="T10" y="T11"/>
              </a:cxn>
            </a:cxnLst>
            <a:rect l="0" t="0" r="r" b="b"/>
            <a:pathLst>
              <a:path w="67" h="67">
                <a:moveTo>
                  <a:pt x="0" y="66"/>
                </a:moveTo>
                <a:lnTo>
                  <a:pt x="7" y="49"/>
                </a:lnTo>
                <a:lnTo>
                  <a:pt x="17" y="33"/>
                </a:lnTo>
                <a:lnTo>
                  <a:pt x="31" y="16"/>
                </a:lnTo>
                <a:lnTo>
                  <a:pt x="50" y="7"/>
                </a:lnTo>
                <a:lnTo>
                  <a:pt x="66" y="0"/>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51" name="Freeform 139">
            <a:extLst>
              <a:ext uri="{FF2B5EF4-FFF2-40B4-BE49-F238E27FC236}">
                <a16:creationId xmlns:a16="http://schemas.microsoft.com/office/drawing/2014/main" id="{493C329D-B1FC-4504-5CE5-DBBFA4BC05A0}"/>
              </a:ext>
            </a:extLst>
          </p:cNvPr>
          <p:cNvSpPr>
            <a:spLocks/>
          </p:cNvSpPr>
          <p:nvPr/>
        </p:nvSpPr>
        <p:spPr bwMode="auto">
          <a:xfrm>
            <a:off x="5948364" y="2328863"/>
            <a:ext cx="104775" cy="106362"/>
          </a:xfrm>
          <a:custGeom>
            <a:avLst/>
            <a:gdLst>
              <a:gd name="T0" fmla="*/ 65 w 66"/>
              <a:gd name="T1" fmla="*/ 66 h 67"/>
              <a:gd name="T2" fmla="*/ 58 w 66"/>
              <a:gd name="T3" fmla="*/ 49 h 67"/>
              <a:gd name="T4" fmla="*/ 47 w 66"/>
              <a:gd name="T5" fmla="*/ 33 h 67"/>
              <a:gd name="T6" fmla="*/ 33 w 66"/>
              <a:gd name="T7" fmla="*/ 16 h 67"/>
              <a:gd name="T8" fmla="*/ 16 w 66"/>
              <a:gd name="T9" fmla="*/ 7 h 67"/>
              <a:gd name="T10" fmla="*/ 0 w 66"/>
              <a:gd name="T11" fmla="*/ 0 h 67"/>
            </a:gdLst>
            <a:ahLst/>
            <a:cxnLst>
              <a:cxn ang="0">
                <a:pos x="T0" y="T1"/>
              </a:cxn>
              <a:cxn ang="0">
                <a:pos x="T2" y="T3"/>
              </a:cxn>
              <a:cxn ang="0">
                <a:pos x="T4" y="T5"/>
              </a:cxn>
              <a:cxn ang="0">
                <a:pos x="T6" y="T7"/>
              </a:cxn>
              <a:cxn ang="0">
                <a:pos x="T8" y="T9"/>
              </a:cxn>
              <a:cxn ang="0">
                <a:pos x="T10" y="T11"/>
              </a:cxn>
            </a:cxnLst>
            <a:rect l="0" t="0" r="r" b="b"/>
            <a:pathLst>
              <a:path w="66" h="67">
                <a:moveTo>
                  <a:pt x="65" y="66"/>
                </a:moveTo>
                <a:lnTo>
                  <a:pt x="58" y="49"/>
                </a:lnTo>
                <a:lnTo>
                  <a:pt x="47" y="33"/>
                </a:lnTo>
                <a:lnTo>
                  <a:pt x="33" y="16"/>
                </a:lnTo>
                <a:lnTo>
                  <a:pt x="16" y="7"/>
                </a:lnTo>
                <a:lnTo>
                  <a:pt x="0" y="0"/>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52" name="Freeform 140">
            <a:extLst>
              <a:ext uri="{FF2B5EF4-FFF2-40B4-BE49-F238E27FC236}">
                <a16:creationId xmlns:a16="http://schemas.microsoft.com/office/drawing/2014/main" id="{59C827EF-B0A1-F995-914A-F9D27CEF9C45}"/>
              </a:ext>
            </a:extLst>
          </p:cNvPr>
          <p:cNvSpPr>
            <a:spLocks/>
          </p:cNvSpPr>
          <p:nvPr/>
        </p:nvSpPr>
        <p:spPr bwMode="auto">
          <a:xfrm>
            <a:off x="5735638" y="2328863"/>
            <a:ext cx="106362" cy="106362"/>
          </a:xfrm>
          <a:custGeom>
            <a:avLst/>
            <a:gdLst>
              <a:gd name="T0" fmla="*/ 66 w 67"/>
              <a:gd name="T1" fmla="*/ 66 h 67"/>
              <a:gd name="T2" fmla="*/ 61 w 67"/>
              <a:gd name="T3" fmla="*/ 49 h 67"/>
              <a:gd name="T4" fmla="*/ 49 w 67"/>
              <a:gd name="T5" fmla="*/ 33 h 67"/>
              <a:gd name="T6" fmla="*/ 35 w 67"/>
              <a:gd name="T7" fmla="*/ 16 h 67"/>
              <a:gd name="T8" fmla="*/ 19 w 67"/>
              <a:gd name="T9" fmla="*/ 7 h 67"/>
              <a:gd name="T10" fmla="*/ 0 w 67"/>
              <a:gd name="T11" fmla="*/ 0 h 67"/>
            </a:gdLst>
            <a:ahLst/>
            <a:cxnLst>
              <a:cxn ang="0">
                <a:pos x="T0" y="T1"/>
              </a:cxn>
              <a:cxn ang="0">
                <a:pos x="T2" y="T3"/>
              </a:cxn>
              <a:cxn ang="0">
                <a:pos x="T4" y="T5"/>
              </a:cxn>
              <a:cxn ang="0">
                <a:pos x="T6" y="T7"/>
              </a:cxn>
              <a:cxn ang="0">
                <a:pos x="T8" y="T9"/>
              </a:cxn>
              <a:cxn ang="0">
                <a:pos x="T10" y="T11"/>
              </a:cxn>
            </a:cxnLst>
            <a:rect l="0" t="0" r="r" b="b"/>
            <a:pathLst>
              <a:path w="67" h="67">
                <a:moveTo>
                  <a:pt x="66" y="66"/>
                </a:moveTo>
                <a:lnTo>
                  <a:pt x="61" y="49"/>
                </a:lnTo>
                <a:lnTo>
                  <a:pt x="49" y="33"/>
                </a:lnTo>
                <a:lnTo>
                  <a:pt x="35" y="16"/>
                </a:lnTo>
                <a:lnTo>
                  <a:pt x="19" y="7"/>
                </a:lnTo>
                <a:lnTo>
                  <a:pt x="0" y="0"/>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53" name="Freeform 141">
            <a:extLst>
              <a:ext uri="{FF2B5EF4-FFF2-40B4-BE49-F238E27FC236}">
                <a16:creationId xmlns:a16="http://schemas.microsoft.com/office/drawing/2014/main" id="{6D60EAFA-525A-5120-347C-D94107B6E6C9}"/>
              </a:ext>
            </a:extLst>
          </p:cNvPr>
          <p:cNvSpPr>
            <a:spLocks/>
          </p:cNvSpPr>
          <p:nvPr/>
        </p:nvSpPr>
        <p:spPr bwMode="auto">
          <a:xfrm>
            <a:off x="5632451" y="2328863"/>
            <a:ext cx="104775" cy="106362"/>
          </a:xfrm>
          <a:custGeom>
            <a:avLst/>
            <a:gdLst>
              <a:gd name="T0" fmla="*/ 0 w 66"/>
              <a:gd name="T1" fmla="*/ 66 h 67"/>
              <a:gd name="T2" fmla="*/ 7 w 66"/>
              <a:gd name="T3" fmla="*/ 49 h 67"/>
              <a:gd name="T4" fmla="*/ 16 w 66"/>
              <a:gd name="T5" fmla="*/ 33 h 67"/>
              <a:gd name="T6" fmla="*/ 32 w 66"/>
              <a:gd name="T7" fmla="*/ 16 h 67"/>
              <a:gd name="T8" fmla="*/ 49 w 66"/>
              <a:gd name="T9" fmla="*/ 7 h 67"/>
              <a:gd name="T10" fmla="*/ 65 w 66"/>
              <a:gd name="T11" fmla="*/ 0 h 67"/>
            </a:gdLst>
            <a:ahLst/>
            <a:cxnLst>
              <a:cxn ang="0">
                <a:pos x="T0" y="T1"/>
              </a:cxn>
              <a:cxn ang="0">
                <a:pos x="T2" y="T3"/>
              </a:cxn>
              <a:cxn ang="0">
                <a:pos x="T4" y="T5"/>
              </a:cxn>
              <a:cxn ang="0">
                <a:pos x="T6" y="T7"/>
              </a:cxn>
              <a:cxn ang="0">
                <a:pos x="T8" y="T9"/>
              </a:cxn>
              <a:cxn ang="0">
                <a:pos x="T10" y="T11"/>
              </a:cxn>
            </a:cxnLst>
            <a:rect l="0" t="0" r="r" b="b"/>
            <a:pathLst>
              <a:path w="66" h="67">
                <a:moveTo>
                  <a:pt x="0" y="66"/>
                </a:moveTo>
                <a:lnTo>
                  <a:pt x="7" y="49"/>
                </a:lnTo>
                <a:lnTo>
                  <a:pt x="16" y="33"/>
                </a:lnTo>
                <a:lnTo>
                  <a:pt x="32" y="16"/>
                </a:lnTo>
                <a:lnTo>
                  <a:pt x="49" y="7"/>
                </a:lnTo>
                <a:lnTo>
                  <a:pt x="65" y="0"/>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54" name="Freeform 142">
            <a:extLst>
              <a:ext uri="{FF2B5EF4-FFF2-40B4-BE49-F238E27FC236}">
                <a16:creationId xmlns:a16="http://schemas.microsoft.com/office/drawing/2014/main" id="{D5627475-7A3D-4F47-ECBE-616ACC2FD19D}"/>
              </a:ext>
            </a:extLst>
          </p:cNvPr>
          <p:cNvSpPr>
            <a:spLocks/>
          </p:cNvSpPr>
          <p:nvPr/>
        </p:nvSpPr>
        <p:spPr bwMode="auto">
          <a:xfrm>
            <a:off x="5840414" y="2328863"/>
            <a:ext cx="109537" cy="106362"/>
          </a:xfrm>
          <a:custGeom>
            <a:avLst/>
            <a:gdLst>
              <a:gd name="T0" fmla="*/ 0 w 69"/>
              <a:gd name="T1" fmla="*/ 66 h 67"/>
              <a:gd name="T2" fmla="*/ 7 w 69"/>
              <a:gd name="T3" fmla="*/ 49 h 67"/>
              <a:gd name="T4" fmla="*/ 19 w 69"/>
              <a:gd name="T5" fmla="*/ 33 h 67"/>
              <a:gd name="T6" fmla="*/ 33 w 69"/>
              <a:gd name="T7" fmla="*/ 16 h 67"/>
              <a:gd name="T8" fmla="*/ 49 w 69"/>
              <a:gd name="T9" fmla="*/ 7 h 67"/>
              <a:gd name="T10" fmla="*/ 68 w 69"/>
              <a:gd name="T11" fmla="*/ 0 h 67"/>
            </a:gdLst>
            <a:ahLst/>
            <a:cxnLst>
              <a:cxn ang="0">
                <a:pos x="T0" y="T1"/>
              </a:cxn>
              <a:cxn ang="0">
                <a:pos x="T2" y="T3"/>
              </a:cxn>
              <a:cxn ang="0">
                <a:pos x="T4" y="T5"/>
              </a:cxn>
              <a:cxn ang="0">
                <a:pos x="T6" y="T7"/>
              </a:cxn>
              <a:cxn ang="0">
                <a:pos x="T8" y="T9"/>
              </a:cxn>
              <a:cxn ang="0">
                <a:pos x="T10" y="T11"/>
              </a:cxn>
            </a:cxnLst>
            <a:rect l="0" t="0" r="r" b="b"/>
            <a:pathLst>
              <a:path w="69" h="67">
                <a:moveTo>
                  <a:pt x="0" y="66"/>
                </a:moveTo>
                <a:lnTo>
                  <a:pt x="7" y="49"/>
                </a:lnTo>
                <a:lnTo>
                  <a:pt x="19" y="33"/>
                </a:lnTo>
                <a:lnTo>
                  <a:pt x="33" y="16"/>
                </a:lnTo>
                <a:lnTo>
                  <a:pt x="49" y="7"/>
                </a:lnTo>
                <a:lnTo>
                  <a:pt x="68" y="0"/>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55" name="Line 143">
            <a:extLst>
              <a:ext uri="{FF2B5EF4-FFF2-40B4-BE49-F238E27FC236}">
                <a16:creationId xmlns:a16="http://schemas.microsoft.com/office/drawing/2014/main" id="{6D4CD4F6-23EA-01C3-A03C-5E58F0F966BF}"/>
              </a:ext>
            </a:extLst>
          </p:cNvPr>
          <p:cNvSpPr>
            <a:spLocks noChangeShapeType="1"/>
          </p:cNvSpPr>
          <p:nvPr/>
        </p:nvSpPr>
        <p:spPr bwMode="auto">
          <a:xfrm flipV="1">
            <a:off x="5632450" y="1974850"/>
            <a:ext cx="0" cy="45878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56" name="Freeform 144">
            <a:extLst>
              <a:ext uri="{FF2B5EF4-FFF2-40B4-BE49-F238E27FC236}">
                <a16:creationId xmlns:a16="http://schemas.microsoft.com/office/drawing/2014/main" id="{A745CEF9-1420-F434-1B59-B232E057D77A}"/>
              </a:ext>
            </a:extLst>
          </p:cNvPr>
          <p:cNvSpPr>
            <a:spLocks/>
          </p:cNvSpPr>
          <p:nvPr/>
        </p:nvSpPr>
        <p:spPr bwMode="auto">
          <a:xfrm>
            <a:off x="5575301" y="1874839"/>
            <a:ext cx="117475" cy="117475"/>
          </a:xfrm>
          <a:custGeom>
            <a:avLst/>
            <a:gdLst>
              <a:gd name="T0" fmla="*/ 73 w 74"/>
              <a:gd name="T1" fmla="*/ 73 h 74"/>
              <a:gd name="T2" fmla="*/ 36 w 74"/>
              <a:gd name="T3" fmla="*/ 0 h 74"/>
              <a:gd name="T4" fmla="*/ 0 w 74"/>
              <a:gd name="T5" fmla="*/ 73 h 74"/>
              <a:gd name="T6" fmla="*/ 73 w 74"/>
              <a:gd name="T7" fmla="*/ 73 h 74"/>
            </a:gdLst>
            <a:ahLst/>
            <a:cxnLst>
              <a:cxn ang="0">
                <a:pos x="T0" y="T1"/>
              </a:cxn>
              <a:cxn ang="0">
                <a:pos x="T2" y="T3"/>
              </a:cxn>
              <a:cxn ang="0">
                <a:pos x="T4" y="T5"/>
              </a:cxn>
              <a:cxn ang="0">
                <a:pos x="T6" y="T7"/>
              </a:cxn>
            </a:cxnLst>
            <a:rect l="0" t="0" r="r" b="b"/>
            <a:pathLst>
              <a:path w="74" h="74">
                <a:moveTo>
                  <a:pt x="73" y="73"/>
                </a:moveTo>
                <a:lnTo>
                  <a:pt x="36" y="0"/>
                </a:lnTo>
                <a:lnTo>
                  <a:pt x="0" y="73"/>
                </a:lnTo>
                <a:lnTo>
                  <a:pt x="73" y="73"/>
                </a:lnTo>
              </a:path>
            </a:pathLst>
          </a:custGeom>
          <a:noFill/>
          <a:ln w="12700" cap="rnd"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57" name="Freeform 145">
            <a:extLst>
              <a:ext uri="{FF2B5EF4-FFF2-40B4-BE49-F238E27FC236}">
                <a16:creationId xmlns:a16="http://schemas.microsoft.com/office/drawing/2014/main" id="{CDCC3C0B-35CC-9E58-7038-835145E3B980}"/>
              </a:ext>
            </a:extLst>
          </p:cNvPr>
          <p:cNvSpPr>
            <a:spLocks/>
          </p:cNvSpPr>
          <p:nvPr/>
        </p:nvSpPr>
        <p:spPr bwMode="auto">
          <a:xfrm>
            <a:off x="5073651" y="2154239"/>
            <a:ext cx="142875" cy="280987"/>
          </a:xfrm>
          <a:custGeom>
            <a:avLst/>
            <a:gdLst>
              <a:gd name="T0" fmla="*/ 89 w 90"/>
              <a:gd name="T1" fmla="*/ 176 h 177"/>
              <a:gd name="T2" fmla="*/ 0 w 90"/>
              <a:gd name="T3" fmla="*/ 176 h 177"/>
              <a:gd name="T4" fmla="*/ 0 w 90"/>
              <a:gd name="T5" fmla="*/ 0 h 177"/>
            </a:gdLst>
            <a:ahLst/>
            <a:cxnLst>
              <a:cxn ang="0">
                <a:pos x="T0" y="T1"/>
              </a:cxn>
              <a:cxn ang="0">
                <a:pos x="T2" y="T3"/>
              </a:cxn>
              <a:cxn ang="0">
                <a:pos x="T4" y="T5"/>
              </a:cxn>
            </a:cxnLst>
            <a:rect l="0" t="0" r="r" b="b"/>
            <a:pathLst>
              <a:path w="90" h="177">
                <a:moveTo>
                  <a:pt x="89" y="176"/>
                </a:moveTo>
                <a:lnTo>
                  <a:pt x="0" y="176"/>
                </a:lnTo>
                <a:lnTo>
                  <a:pt x="0" y="0"/>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58" name="Line 146">
            <a:extLst>
              <a:ext uri="{FF2B5EF4-FFF2-40B4-BE49-F238E27FC236}">
                <a16:creationId xmlns:a16="http://schemas.microsoft.com/office/drawing/2014/main" id="{DF2F168A-4EFA-2B8C-403F-300453E1C25A}"/>
              </a:ext>
            </a:extLst>
          </p:cNvPr>
          <p:cNvSpPr>
            <a:spLocks noChangeShapeType="1"/>
          </p:cNvSpPr>
          <p:nvPr/>
        </p:nvSpPr>
        <p:spPr bwMode="auto">
          <a:xfrm flipV="1">
            <a:off x="5073650" y="2101850"/>
            <a:ext cx="0" cy="5238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59" name="Line 147">
            <a:extLst>
              <a:ext uri="{FF2B5EF4-FFF2-40B4-BE49-F238E27FC236}">
                <a16:creationId xmlns:a16="http://schemas.microsoft.com/office/drawing/2014/main" id="{C82D282E-F8A1-F96F-BA37-FF3D4C33072E}"/>
              </a:ext>
            </a:extLst>
          </p:cNvPr>
          <p:cNvSpPr>
            <a:spLocks noChangeShapeType="1"/>
          </p:cNvSpPr>
          <p:nvPr/>
        </p:nvSpPr>
        <p:spPr bwMode="auto">
          <a:xfrm>
            <a:off x="5003800" y="2101850"/>
            <a:ext cx="14128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60" name="Line 148">
            <a:extLst>
              <a:ext uri="{FF2B5EF4-FFF2-40B4-BE49-F238E27FC236}">
                <a16:creationId xmlns:a16="http://schemas.microsoft.com/office/drawing/2014/main" id="{396BB307-8560-3443-F7EE-434A89EA99D7}"/>
              </a:ext>
            </a:extLst>
          </p:cNvPr>
          <p:cNvSpPr>
            <a:spLocks noChangeShapeType="1"/>
          </p:cNvSpPr>
          <p:nvPr/>
        </p:nvSpPr>
        <p:spPr bwMode="auto">
          <a:xfrm>
            <a:off x="5040313" y="2068513"/>
            <a:ext cx="6985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61" name="Line 149">
            <a:extLst>
              <a:ext uri="{FF2B5EF4-FFF2-40B4-BE49-F238E27FC236}">
                <a16:creationId xmlns:a16="http://schemas.microsoft.com/office/drawing/2014/main" id="{0142F9EF-C268-D9F4-4F81-848CD4D316A4}"/>
              </a:ext>
            </a:extLst>
          </p:cNvPr>
          <p:cNvSpPr>
            <a:spLocks noChangeShapeType="1"/>
          </p:cNvSpPr>
          <p:nvPr/>
        </p:nvSpPr>
        <p:spPr bwMode="auto">
          <a:xfrm>
            <a:off x="5059364" y="2032000"/>
            <a:ext cx="33337"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62" name="Freeform 150">
            <a:extLst>
              <a:ext uri="{FF2B5EF4-FFF2-40B4-BE49-F238E27FC236}">
                <a16:creationId xmlns:a16="http://schemas.microsoft.com/office/drawing/2014/main" id="{B56E5464-C3FC-CC7A-7E44-9137B01235B1}"/>
              </a:ext>
            </a:extLst>
          </p:cNvPr>
          <p:cNvSpPr>
            <a:spLocks/>
          </p:cNvSpPr>
          <p:nvPr/>
        </p:nvSpPr>
        <p:spPr bwMode="auto">
          <a:xfrm>
            <a:off x="6189664" y="2295525"/>
            <a:ext cx="73025" cy="139700"/>
          </a:xfrm>
          <a:custGeom>
            <a:avLst/>
            <a:gdLst>
              <a:gd name="T0" fmla="*/ 45 w 46"/>
              <a:gd name="T1" fmla="*/ 0 h 88"/>
              <a:gd name="T2" fmla="*/ 45 w 46"/>
              <a:gd name="T3" fmla="*/ 44 h 88"/>
              <a:gd name="T4" fmla="*/ 0 w 46"/>
              <a:gd name="T5" fmla="*/ 87 h 88"/>
            </a:gdLst>
            <a:ahLst/>
            <a:cxnLst>
              <a:cxn ang="0">
                <a:pos x="T0" y="T1"/>
              </a:cxn>
              <a:cxn ang="0">
                <a:pos x="T2" y="T3"/>
              </a:cxn>
              <a:cxn ang="0">
                <a:pos x="T4" y="T5"/>
              </a:cxn>
            </a:cxnLst>
            <a:rect l="0" t="0" r="r" b="b"/>
            <a:pathLst>
              <a:path w="46" h="88">
                <a:moveTo>
                  <a:pt x="45" y="0"/>
                </a:moveTo>
                <a:lnTo>
                  <a:pt x="45" y="44"/>
                </a:lnTo>
                <a:lnTo>
                  <a:pt x="0" y="87"/>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63" name="Line 151">
            <a:extLst>
              <a:ext uri="{FF2B5EF4-FFF2-40B4-BE49-F238E27FC236}">
                <a16:creationId xmlns:a16="http://schemas.microsoft.com/office/drawing/2014/main" id="{A498B70F-353E-FE84-B474-BD462AD84042}"/>
              </a:ext>
            </a:extLst>
          </p:cNvPr>
          <p:cNvSpPr>
            <a:spLocks noChangeShapeType="1"/>
          </p:cNvSpPr>
          <p:nvPr/>
        </p:nvSpPr>
        <p:spPr bwMode="auto">
          <a:xfrm flipH="1" flipV="1">
            <a:off x="6261100" y="2365376"/>
            <a:ext cx="69850" cy="68263"/>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64" name="Line 152">
            <a:extLst>
              <a:ext uri="{FF2B5EF4-FFF2-40B4-BE49-F238E27FC236}">
                <a16:creationId xmlns:a16="http://schemas.microsoft.com/office/drawing/2014/main" id="{6437B054-E9D4-01BB-ADD2-4D966A7DCDF3}"/>
              </a:ext>
            </a:extLst>
          </p:cNvPr>
          <p:cNvSpPr>
            <a:spLocks noChangeShapeType="1"/>
          </p:cNvSpPr>
          <p:nvPr/>
        </p:nvSpPr>
        <p:spPr bwMode="auto">
          <a:xfrm>
            <a:off x="6261100" y="2328863"/>
            <a:ext cx="3333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65" name="Line 153">
            <a:extLst>
              <a:ext uri="{FF2B5EF4-FFF2-40B4-BE49-F238E27FC236}">
                <a16:creationId xmlns:a16="http://schemas.microsoft.com/office/drawing/2014/main" id="{A16EF454-E81A-2684-1524-CD140ECCFB1F}"/>
              </a:ext>
            </a:extLst>
          </p:cNvPr>
          <p:cNvSpPr>
            <a:spLocks noChangeShapeType="1"/>
          </p:cNvSpPr>
          <p:nvPr/>
        </p:nvSpPr>
        <p:spPr bwMode="auto">
          <a:xfrm flipH="1">
            <a:off x="6278564" y="2400301"/>
            <a:ext cx="15875" cy="17463"/>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66" name="Line 154">
            <a:extLst>
              <a:ext uri="{FF2B5EF4-FFF2-40B4-BE49-F238E27FC236}">
                <a16:creationId xmlns:a16="http://schemas.microsoft.com/office/drawing/2014/main" id="{408D97F0-B1B9-AF38-AB51-543AD9C0BB55}"/>
              </a:ext>
            </a:extLst>
          </p:cNvPr>
          <p:cNvSpPr>
            <a:spLocks noChangeShapeType="1"/>
          </p:cNvSpPr>
          <p:nvPr/>
        </p:nvSpPr>
        <p:spPr bwMode="auto">
          <a:xfrm flipH="1" flipV="1">
            <a:off x="6208713" y="2381250"/>
            <a:ext cx="19050" cy="1905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67" name="Freeform 155">
            <a:extLst>
              <a:ext uri="{FF2B5EF4-FFF2-40B4-BE49-F238E27FC236}">
                <a16:creationId xmlns:a16="http://schemas.microsoft.com/office/drawing/2014/main" id="{6D8123C0-443C-542F-FD1F-07E0F088AAD5}"/>
              </a:ext>
            </a:extLst>
          </p:cNvPr>
          <p:cNvSpPr>
            <a:spLocks/>
          </p:cNvSpPr>
          <p:nvPr/>
        </p:nvSpPr>
        <p:spPr bwMode="auto">
          <a:xfrm>
            <a:off x="6361114" y="2325689"/>
            <a:ext cx="79375" cy="79375"/>
          </a:xfrm>
          <a:custGeom>
            <a:avLst/>
            <a:gdLst>
              <a:gd name="T0" fmla="*/ 0 w 50"/>
              <a:gd name="T1" fmla="*/ 49 h 50"/>
              <a:gd name="T2" fmla="*/ 0 w 50"/>
              <a:gd name="T3" fmla="*/ 0 h 50"/>
              <a:gd name="T4" fmla="*/ 49 w 50"/>
              <a:gd name="T5" fmla="*/ 25 h 50"/>
              <a:gd name="T6" fmla="*/ 0 w 50"/>
              <a:gd name="T7" fmla="*/ 49 h 50"/>
            </a:gdLst>
            <a:ahLst/>
            <a:cxnLst>
              <a:cxn ang="0">
                <a:pos x="T0" y="T1"/>
              </a:cxn>
              <a:cxn ang="0">
                <a:pos x="T2" y="T3"/>
              </a:cxn>
              <a:cxn ang="0">
                <a:pos x="T4" y="T5"/>
              </a:cxn>
              <a:cxn ang="0">
                <a:pos x="T6" y="T7"/>
              </a:cxn>
            </a:cxnLst>
            <a:rect l="0" t="0" r="r" b="b"/>
            <a:pathLst>
              <a:path w="50" h="50">
                <a:moveTo>
                  <a:pt x="0" y="49"/>
                </a:moveTo>
                <a:lnTo>
                  <a:pt x="0" y="0"/>
                </a:lnTo>
                <a:lnTo>
                  <a:pt x="49" y="25"/>
                </a:lnTo>
                <a:lnTo>
                  <a:pt x="0" y="49"/>
                </a:lnTo>
              </a:path>
            </a:pathLst>
          </a:custGeom>
          <a:noFill/>
          <a:ln w="12700" cap="rnd"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68" name="Rectangle 156">
            <a:extLst>
              <a:ext uri="{FF2B5EF4-FFF2-40B4-BE49-F238E27FC236}">
                <a16:creationId xmlns:a16="http://schemas.microsoft.com/office/drawing/2014/main" id="{8F42F1FD-A1C2-5799-491F-E843A85ACC74}"/>
              </a:ext>
            </a:extLst>
          </p:cNvPr>
          <p:cNvSpPr>
            <a:spLocks noChangeArrowheads="1"/>
          </p:cNvSpPr>
          <p:nvPr/>
        </p:nvSpPr>
        <p:spPr bwMode="auto">
          <a:xfrm>
            <a:off x="5097464" y="1557338"/>
            <a:ext cx="1041439" cy="323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1500">
                <a:solidFill>
                  <a:srgbClr val="FFFFFF"/>
                </a:solidFill>
                <a:latin typeface="Arial" panose="020B0604020202020204" pitchFamily="34" charset="0"/>
              </a:rPr>
              <a:t>To 230 kV</a:t>
            </a:r>
          </a:p>
        </p:txBody>
      </p:sp>
      <p:sp>
        <p:nvSpPr>
          <p:cNvPr id="39069" name="Line 157">
            <a:extLst>
              <a:ext uri="{FF2B5EF4-FFF2-40B4-BE49-F238E27FC236}">
                <a16:creationId xmlns:a16="http://schemas.microsoft.com/office/drawing/2014/main" id="{2E5FFB10-A44C-ADF4-6600-82D6BF8E91DB}"/>
              </a:ext>
            </a:extLst>
          </p:cNvPr>
          <p:cNvSpPr>
            <a:spLocks noChangeShapeType="1"/>
          </p:cNvSpPr>
          <p:nvPr/>
        </p:nvSpPr>
        <p:spPr bwMode="auto">
          <a:xfrm>
            <a:off x="6051550" y="2451100"/>
            <a:ext cx="0" cy="73025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70" name="Freeform 158">
            <a:extLst>
              <a:ext uri="{FF2B5EF4-FFF2-40B4-BE49-F238E27FC236}">
                <a16:creationId xmlns:a16="http://schemas.microsoft.com/office/drawing/2014/main" id="{B569C132-CCBD-97EC-F6D7-4C0B4A4F9AA0}"/>
              </a:ext>
            </a:extLst>
          </p:cNvPr>
          <p:cNvSpPr>
            <a:spLocks/>
          </p:cNvSpPr>
          <p:nvPr/>
        </p:nvSpPr>
        <p:spPr bwMode="auto">
          <a:xfrm>
            <a:off x="6000751" y="5203826"/>
            <a:ext cx="104775" cy="73025"/>
          </a:xfrm>
          <a:custGeom>
            <a:avLst/>
            <a:gdLst>
              <a:gd name="T0" fmla="*/ 0 w 66"/>
              <a:gd name="T1" fmla="*/ 45 h 46"/>
              <a:gd name="T2" fmla="*/ 18 w 66"/>
              <a:gd name="T3" fmla="*/ 42 h 46"/>
              <a:gd name="T4" fmla="*/ 39 w 66"/>
              <a:gd name="T5" fmla="*/ 33 h 46"/>
              <a:gd name="T6" fmla="*/ 56 w 66"/>
              <a:gd name="T7" fmla="*/ 19 h 46"/>
              <a:gd name="T8" fmla="*/ 65 w 66"/>
              <a:gd name="T9" fmla="*/ 0 h 46"/>
            </a:gdLst>
            <a:ahLst/>
            <a:cxnLst>
              <a:cxn ang="0">
                <a:pos x="T0" y="T1"/>
              </a:cxn>
              <a:cxn ang="0">
                <a:pos x="T2" y="T3"/>
              </a:cxn>
              <a:cxn ang="0">
                <a:pos x="T4" y="T5"/>
              </a:cxn>
              <a:cxn ang="0">
                <a:pos x="T6" y="T7"/>
              </a:cxn>
              <a:cxn ang="0">
                <a:pos x="T8" y="T9"/>
              </a:cxn>
            </a:cxnLst>
            <a:rect l="0" t="0" r="r" b="b"/>
            <a:pathLst>
              <a:path w="66" h="46">
                <a:moveTo>
                  <a:pt x="0" y="45"/>
                </a:moveTo>
                <a:lnTo>
                  <a:pt x="18" y="42"/>
                </a:lnTo>
                <a:lnTo>
                  <a:pt x="39" y="33"/>
                </a:lnTo>
                <a:lnTo>
                  <a:pt x="56" y="19"/>
                </a:lnTo>
                <a:lnTo>
                  <a:pt x="65" y="0"/>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71" name="Freeform 159">
            <a:extLst>
              <a:ext uri="{FF2B5EF4-FFF2-40B4-BE49-F238E27FC236}">
                <a16:creationId xmlns:a16="http://schemas.microsoft.com/office/drawing/2014/main" id="{8CBCA831-6F15-4736-119F-50E51B1C66EB}"/>
              </a:ext>
            </a:extLst>
          </p:cNvPr>
          <p:cNvSpPr>
            <a:spLocks/>
          </p:cNvSpPr>
          <p:nvPr/>
        </p:nvSpPr>
        <p:spPr bwMode="auto">
          <a:xfrm>
            <a:off x="6000751" y="5065713"/>
            <a:ext cx="104775" cy="69850"/>
          </a:xfrm>
          <a:custGeom>
            <a:avLst/>
            <a:gdLst>
              <a:gd name="T0" fmla="*/ 0 w 66"/>
              <a:gd name="T1" fmla="*/ 43 h 44"/>
              <a:gd name="T2" fmla="*/ 18 w 66"/>
              <a:gd name="T3" fmla="*/ 40 h 44"/>
              <a:gd name="T4" fmla="*/ 39 w 66"/>
              <a:gd name="T5" fmla="*/ 33 h 44"/>
              <a:gd name="T6" fmla="*/ 56 w 66"/>
              <a:gd name="T7" fmla="*/ 17 h 44"/>
              <a:gd name="T8" fmla="*/ 65 w 66"/>
              <a:gd name="T9" fmla="*/ 0 h 44"/>
            </a:gdLst>
            <a:ahLst/>
            <a:cxnLst>
              <a:cxn ang="0">
                <a:pos x="T0" y="T1"/>
              </a:cxn>
              <a:cxn ang="0">
                <a:pos x="T2" y="T3"/>
              </a:cxn>
              <a:cxn ang="0">
                <a:pos x="T4" y="T5"/>
              </a:cxn>
              <a:cxn ang="0">
                <a:pos x="T6" y="T7"/>
              </a:cxn>
              <a:cxn ang="0">
                <a:pos x="T8" y="T9"/>
              </a:cxn>
            </a:cxnLst>
            <a:rect l="0" t="0" r="r" b="b"/>
            <a:pathLst>
              <a:path w="66" h="44">
                <a:moveTo>
                  <a:pt x="0" y="43"/>
                </a:moveTo>
                <a:lnTo>
                  <a:pt x="18" y="40"/>
                </a:lnTo>
                <a:lnTo>
                  <a:pt x="39" y="33"/>
                </a:lnTo>
                <a:lnTo>
                  <a:pt x="56" y="17"/>
                </a:lnTo>
                <a:lnTo>
                  <a:pt x="65" y="0"/>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72" name="Freeform 160">
            <a:extLst>
              <a:ext uri="{FF2B5EF4-FFF2-40B4-BE49-F238E27FC236}">
                <a16:creationId xmlns:a16="http://schemas.microsoft.com/office/drawing/2014/main" id="{048CC7D6-FEBB-E072-39D9-09358012E1EB}"/>
              </a:ext>
            </a:extLst>
          </p:cNvPr>
          <p:cNvSpPr>
            <a:spLocks/>
          </p:cNvSpPr>
          <p:nvPr/>
        </p:nvSpPr>
        <p:spPr bwMode="auto">
          <a:xfrm>
            <a:off x="6000751" y="4995864"/>
            <a:ext cx="104775" cy="71437"/>
          </a:xfrm>
          <a:custGeom>
            <a:avLst/>
            <a:gdLst>
              <a:gd name="T0" fmla="*/ 0 w 66"/>
              <a:gd name="T1" fmla="*/ 0 h 45"/>
              <a:gd name="T2" fmla="*/ 18 w 66"/>
              <a:gd name="T3" fmla="*/ 2 h 45"/>
              <a:gd name="T4" fmla="*/ 39 w 66"/>
              <a:gd name="T5" fmla="*/ 12 h 45"/>
              <a:gd name="T6" fmla="*/ 56 w 66"/>
              <a:gd name="T7" fmla="*/ 26 h 45"/>
              <a:gd name="T8" fmla="*/ 65 w 66"/>
              <a:gd name="T9" fmla="*/ 44 h 45"/>
            </a:gdLst>
            <a:ahLst/>
            <a:cxnLst>
              <a:cxn ang="0">
                <a:pos x="T0" y="T1"/>
              </a:cxn>
              <a:cxn ang="0">
                <a:pos x="T2" y="T3"/>
              </a:cxn>
              <a:cxn ang="0">
                <a:pos x="T4" y="T5"/>
              </a:cxn>
              <a:cxn ang="0">
                <a:pos x="T6" y="T7"/>
              </a:cxn>
              <a:cxn ang="0">
                <a:pos x="T8" y="T9"/>
              </a:cxn>
            </a:cxnLst>
            <a:rect l="0" t="0" r="r" b="b"/>
            <a:pathLst>
              <a:path w="66" h="45">
                <a:moveTo>
                  <a:pt x="0" y="0"/>
                </a:moveTo>
                <a:lnTo>
                  <a:pt x="18" y="2"/>
                </a:lnTo>
                <a:lnTo>
                  <a:pt x="39" y="12"/>
                </a:lnTo>
                <a:lnTo>
                  <a:pt x="56" y="26"/>
                </a:lnTo>
                <a:lnTo>
                  <a:pt x="65" y="44"/>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73" name="Freeform 161">
            <a:extLst>
              <a:ext uri="{FF2B5EF4-FFF2-40B4-BE49-F238E27FC236}">
                <a16:creationId xmlns:a16="http://schemas.microsoft.com/office/drawing/2014/main" id="{3FB45FFD-A800-97C7-74E0-7E45BE3892E7}"/>
              </a:ext>
            </a:extLst>
          </p:cNvPr>
          <p:cNvSpPr>
            <a:spLocks/>
          </p:cNvSpPr>
          <p:nvPr/>
        </p:nvSpPr>
        <p:spPr bwMode="auto">
          <a:xfrm>
            <a:off x="6000751" y="5133975"/>
            <a:ext cx="104775" cy="71438"/>
          </a:xfrm>
          <a:custGeom>
            <a:avLst/>
            <a:gdLst>
              <a:gd name="T0" fmla="*/ 0 w 66"/>
              <a:gd name="T1" fmla="*/ 0 h 45"/>
              <a:gd name="T2" fmla="*/ 18 w 66"/>
              <a:gd name="T3" fmla="*/ 2 h 45"/>
              <a:gd name="T4" fmla="*/ 39 w 66"/>
              <a:gd name="T5" fmla="*/ 11 h 45"/>
              <a:gd name="T6" fmla="*/ 56 w 66"/>
              <a:gd name="T7" fmla="*/ 25 h 45"/>
              <a:gd name="T8" fmla="*/ 65 w 66"/>
              <a:gd name="T9" fmla="*/ 44 h 45"/>
            </a:gdLst>
            <a:ahLst/>
            <a:cxnLst>
              <a:cxn ang="0">
                <a:pos x="T0" y="T1"/>
              </a:cxn>
              <a:cxn ang="0">
                <a:pos x="T2" y="T3"/>
              </a:cxn>
              <a:cxn ang="0">
                <a:pos x="T4" y="T5"/>
              </a:cxn>
              <a:cxn ang="0">
                <a:pos x="T6" y="T7"/>
              </a:cxn>
              <a:cxn ang="0">
                <a:pos x="T8" y="T9"/>
              </a:cxn>
            </a:cxnLst>
            <a:rect l="0" t="0" r="r" b="b"/>
            <a:pathLst>
              <a:path w="66" h="45">
                <a:moveTo>
                  <a:pt x="0" y="0"/>
                </a:moveTo>
                <a:lnTo>
                  <a:pt x="18" y="2"/>
                </a:lnTo>
                <a:lnTo>
                  <a:pt x="39" y="11"/>
                </a:lnTo>
                <a:lnTo>
                  <a:pt x="56" y="25"/>
                </a:lnTo>
                <a:lnTo>
                  <a:pt x="65" y="44"/>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74" name="Freeform 162">
            <a:extLst>
              <a:ext uri="{FF2B5EF4-FFF2-40B4-BE49-F238E27FC236}">
                <a16:creationId xmlns:a16="http://schemas.microsoft.com/office/drawing/2014/main" id="{9BCAB68F-09B5-AD6A-33FF-D84D019D2F90}"/>
              </a:ext>
            </a:extLst>
          </p:cNvPr>
          <p:cNvSpPr>
            <a:spLocks/>
          </p:cNvSpPr>
          <p:nvPr/>
        </p:nvSpPr>
        <p:spPr bwMode="auto">
          <a:xfrm>
            <a:off x="6000751" y="5553076"/>
            <a:ext cx="104775" cy="73025"/>
          </a:xfrm>
          <a:custGeom>
            <a:avLst/>
            <a:gdLst>
              <a:gd name="T0" fmla="*/ 0 w 66"/>
              <a:gd name="T1" fmla="*/ 45 h 46"/>
              <a:gd name="T2" fmla="*/ 18 w 66"/>
              <a:gd name="T3" fmla="*/ 43 h 46"/>
              <a:gd name="T4" fmla="*/ 39 w 66"/>
              <a:gd name="T5" fmla="*/ 33 h 46"/>
              <a:gd name="T6" fmla="*/ 56 w 66"/>
              <a:gd name="T7" fmla="*/ 19 h 46"/>
              <a:gd name="T8" fmla="*/ 65 w 66"/>
              <a:gd name="T9" fmla="*/ 0 h 46"/>
            </a:gdLst>
            <a:ahLst/>
            <a:cxnLst>
              <a:cxn ang="0">
                <a:pos x="T0" y="T1"/>
              </a:cxn>
              <a:cxn ang="0">
                <a:pos x="T2" y="T3"/>
              </a:cxn>
              <a:cxn ang="0">
                <a:pos x="T4" y="T5"/>
              </a:cxn>
              <a:cxn ang="0">
                <a:pos x="T6" y="T7"/>
              </a:cxn>
              <a:cxn ang="0">
                <a:pos x="T8" y="T9"/>
              </a:cxn>
            </a:cxnLst>
            <a:rect l="0" t="0" r="r" b="b"/>
            <a:pathLst>
              <a:path w="66" h="46">
                <a:moveTo>
                  <a:pt x="0" y="45"/>
                </a:moveTo>
                <a:lnTo>
                  <a:pt x="18" y="43"/>
                </a:lnTo>
                <a:lnTo>
                  <a:pt x="39" y="33"/>
                </a:lnTo>
                <a:lnTo>
                  <a:pt x="56" y="19"/>
                </a:lnTo>
                <a:lnTo>
                  <a:pt x="65" y="0"/>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75" name="Freeform 163">
            <a:extLst>
              <a:ext uri="{FF2B5EF4-FFF2-40B4-BE49-F238E27FC236}">
                <a16:creationId xmlns:a16="http://schemas.microsoft.com/office/drawing/2014/main" id="{6465072A-5FFC-AA4D-ED9B-5813DADA7468}"/>
              </a:ext>
            </a:extLst>
          </p:cNvPr>
          <p:cNvSpPr>
            <a:spLocks/>
          </p:cNvSpPr>
          <p:nvPr/>
        </p:nvSpPr>
        <p:spPr bwMode="auto">
          <a:xfrm>
            <a:off x="6000751" y="5411789"/>
            <a:ext cx="104775" cy="73025"/>
          </a:xfrm>
          <a:custGeom>
            <a:avLst/>
            <a:gdLst>
              <a:gd name="T0" fmla="*/ 0 w 66"/>
              <a:gd name="T1" fmla="*/ 45 h 46"/>
              <a:gd name="T2" fmla="*/ 18 w 66"/>
              <a:gd name="T3" fmla="*/ 42 h 46"/>
              <a:gd name="T4" fmla="*/ 39 w 66"/>
              <a:gd name="T5" fmla="*/ 33 h 46"/>
              <a:gd name="T6" fmla="*/ 56 w 66"/>
              <a:gd name="T7" fmla="*/ 19 h 46"/>
              <a:gd name="T8" fmla="*/ 65 w 66"/>
              <a:gd name="T9" fmla="*/ 0 h 46"/>
            </a:gdLst>
            <a:ahLst/>
            <a:cxnLst>
              <a:cxn ang="0">
                <a:pos x="T0" y="T1"/>
              </a:cxn>
              <a:cxn ang="0">
                <a:pos x="T2" y="T3"/>
              </a:cxn>
              <a:cxn ang="0">
                <a:pos x="T4" y="T5"/>
              </a:cxn>
              <a:cxn ang="0">
                <a:pos x="T6" y="T7"/>
              </a:cxn>
              <a:cxn ang="0">
                <a:pos x="T8" y="T9"/>
              </a:cxn>
            </a:cxnLst>
            <a:rect l="0" t="0" r="r" b="b"/>
            <a:pathLst>
              <a:path w="66" h="46">
                <a:moveTo>
                  <a:pt x="0" y="45"/>
                </a:moveTo>
                <a:lnTo>
                  <a:pt x="18" y="42"/>
                </a:lnTo>
                <a:lnTo>
                  <a:pt x="39" y="33"/>
                </a:lnTo>
                <a:lnTo>
                  <a:pt x="56" y="19"/>
                </a:lnTo>
                <a:lnTo>
                  <a:pt x="65" y="0"/>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76" name="Freeform 164">
            <a:extLst>
              <a:ext uri="{FF2B5EF4-FFF2-40B4-BE49-F238E27FC236}">
                <a16:creationId xmlns:a16="http://schemas.microsoft.com/office/drawing/2014/main" id="{5463C24A-4E15-B593-1E39-1D4C81CAE5BB}"/>
              </a:ext>
            </a:extLst>
          </p:cNvPr>
          <p:cNvSpPr>
            <a:spLocks/>
          </p:cNvSpPr>
          <p:nvPr/>
        </p:nvSpPr>
        <p:spPr bwMode="auto">
          <a:xfrm>
            <a:off x="6000751" y="5345113"/>
            <a:ext cx="104775" cy="68262"/>
          </a:xfrm>
          <a:custGeom>
            <a:avLst/>
            <a:gdLst>
              <a:gd name="T0" fmla="*/ 0 w 66"/>
              <a:gd name="T1" fmla="*/ 0 h 43"/>
              <a:gd name="T2" fmla="*/ 18 w 66"/>
              <a:gd name="T3" fmla="*/ 2 h 43"/>
              <a:gd name="T4" fmla="*/ 39 w 66"/>
              <a:gd name="T5" fmla="*/ 10 h 43"/>
              <a:gd name="T6" fmla="*/ 56 w 66"/>
              <a:gd name="T7" fmla="*/ 26 h 43"/>
              <a:gd name="T8" fmla="*/ 65 w 66"/>
              <a:gd name="T9" fmla="*/ 42 h 43"/>
            </a:gdLst>
            <a:ahLst/>
            <a:cxnLst>
              <a:cxn ang="0">
                <a:pos x="T0" y="T1"/>
              </a:cxn>
              <a:cxn ang="0">
                <a:pos x="T2" y="T3"/>
              </a:cxn>
              <a:cxn ang="0">
                <a:pos x="T4" y="T5"/>
              </a:cxn>
              <a:cxn ang="0">
                <a:pos x="T6" y="T7"/>
              </a:cxn>
              <a:cxn ang="0">
                <a:pos x="T8" y="T9"/>
              </a:cxn>
            </a:cxnLst>
            <a:rect l="0" t="0" r="r" b="b"/>
            <a:pathLst>
              <a:path w="66" h="43">
                <a:moveTo>
                  <a:pt x="0" y="0"/>
                </a:moveTo>
                <a:lnTo>
                  <a:pt x="18" y="2"/>
                </a:lnTo>
                <a:lnTo>
                  <a:pt x="39" y="10"/>
                </a:lnTo>
                <a:lnTo>
                  <a:pt x="56" y="26"/>
                </a:lnTo>
                <a:lnTo>
                  <a:pt x="65" y="42"/>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77" name="Freeform 165">
            <a:extLst>
              <a:ext uri="{FF2B5EF4-FFF2-40B4-BE49-F238E27FC236}">
                <a16:creationId xmlns:a16="http://schemas.microsoft.com/office/drawing/2014/main" id="{8C3F3295-A406-C8F6-E211-6E2195A4266F}"/>
              </a:ext>
            </a:extLst>
          </p:cNvPr>
          <p:cNvSpPr>
            <a:spLocks/>
          </p:cNvSpPr>
          <p:nvPr/>
        </p:nvSpPr>
        <p:spPr bwMode="auto">
          <a:xfrm>
            <a:off x="6000751" y="5483225"/>
            <a:ext cx="104775" cy="71438"/>
          </a:xfrm>
          <a:custGeom>
            <a:avLst/>
            <a:gdLst>
              <a:gd name="T0" fmla="*/ 0 w 66"/>
              <a:gd name="T1" fmla="*/ 0 h 45"/>
              <a:gd name="T2" fmla="*/ 18 w 66"/>
              <a:gd name="T3" fmla="*/ 2 h 45"/>
              <a:gd name="T4" fmla="*/ 39 w 66"/>
              <a:gd name="T5" fmla="*/ 12 h 45"/>
              <a:gd name="T6" fmla="*/ 56 w 66"/>
              <a:gd name="T7" fmla="*/ 26 h 45"/>
              <a:gd name="T8" fmla="*/ 65 w 66"/>
              <a:gd name="T9" fmla="*/ 44 h 45"/>
            </a:gdLst>
            <a:ahLst/>
            <a:cxnLst>
              <a:cxn ang="0">
                <a:pos x="T0" y="T1"/>
              </a:cxn>
              <a:cxn ang="0">
                <a:pos x="T2" y="T3"/>
              </a:cxn>
              <a:cxn ang="0">
                <a:pos x="T4" y="T5"/>
              </a:cxn>
              <a:cxn ang="0">
                <a:pos x="T6" y="T7"/>
              </a:cxn>
              <a:cxn ang="0">
                <a:pos x="T8" y="T9"/>
              </a:cxn>
            </a:cxnLst>
            <a:rect l="0" t="0" r="r" b="b"/>
            <a:pathLst>
              <a:path w="66" h="45">
                <a:moveTo>
                  <a:pt x="0" y="0"/>
                </a:moveTo>
                <a:lnTo>
                  <a:pt x="18" y="2"/>
                </a:lnTo>
                <a:lnTo>
                  <a:pt x="39" y="12"/>
                </a:lnTo>
                <a:lnTo>
                  <a:pt x="56" y="26"/>
                </a:lnTo>
                <a:lnTo>
                  <a:pt x="65" y="44"/>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78" name="Line 166">
            <a:extLst>
              <a:ext uri="{FF2B5EF4-FFF2-40B4-BE49-F238E27FC236}">
                <a16:creationId xmlns:a16="http://schemas.microsoft.com/office/drawing/2014/main" id="{FA69BF6D-1063-7A5C-7D84-B833B4D29C81}"/>
              </a:ext>
            </a:extLst>
          </p:cNvPr>
          <p:cNvSpPr>
            <a:spLocks noChangeShapeType="1"/>
          </p:cNvSpPr>
          <p:nvPr/>
        </p:nvSpPr>
        <p:spPr bwMode="auto">
          <a:xfrm>
            <a:off x="4237038" y="4017963"/>
            <a:ext cx="0" cy="146526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79" name="Line 167">
            <a:extLst>
              <a:ext uri="{FF2B5EF4-FFF2-40B4-BE49-F238E27FC236}">
                <a16:creationId xmlns:a16="http://schemas.microsoft.com/office/drawing/2014/main" id="{87C4AB85-69E5-0174-D6AB-21939982EADB}"/>
              </a:ext>
            </a:extLst>
          </p:cNvPr>
          <p:cNvSpPr>
            <a:spLocks noChangeShapeType="1"/>
          </p:cNvSpPr>
          <p:nvPr/>
        </p:nvSpPr>
        <p:spPr bwMode="auto">
          <a:xfrm>
            <a:off x="4237038" y="5483225"/>
            <a:ext cx="174466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80" name="Freeform 168">
            <a:extLst>
              <a:ext uri="{FF2B5EF4-FFF2-40B4-BE49-F238E27FC236}">
                <a16:creationId xmlns:a16="http://schemas.microsoft.com/office/drawing/2014/main" id="{6E85E963-F21E-2EEC-1866-E9BFA698D965}"/>
              </a:ext>
            </a:extLst>
          </p:cNvPr>
          <p:cNvSpPr>
            <a:spLocks/>
          </p:cNvSpPr>
          <p:nvPr/>
        </p:nvSpPr>
        <p:spPr bwMode="auto">
          <a:xfrm>
            <a:off x="4619626" y="4017963"/>
            <a:ext cx="1433513" cy="1117600"/>
          </a:xfrm>
          <a:custGeom>
            <a:avLst/>
            <a:gdLst>
              <a:gd name="T0" fmla="*/ 902 w 903"/>
              <a:gd name="T1" fmla="*/ 703 h 704"/>
              <a:gd name="T2" fmla="*/ 0 w 903"/>
              <a:gd name="T3" fmla="*/ 703 h 704"/>
              <a:gd name="T4" fmla="*/ 0 w 903"/>
              <a:gd name="T5" fmla="*/ 0 h 704"/>
            </a:gdLst>
            <a:ahLst/>
            <a:cxnLst>
              <a:cxn ang="0">
                <a:pos x="T0" y="T1"/>
              </a:cxn>
              <a:cxn ang="0">
                <a:pos x="T2" y="T3"/>
              </a:cxn>
              <a:cxn ang="0">
                <a:pos x="T4" y="T5"/>
              </a:cxn>
            </a:cxnLst>
            <a:rect l="0" t="0" r="r" b="b"/>
            <a:pathLst>
              <a:path w="903" h="704">
                <a:moveTo>
                  <a:pt x="902" y="703"/>
                </a:moveTo>
                <a:lnTo>
                  <a:pt x="0" y="703"/>
                </a:lnTo>
                <a:lnTo>
                  <a:pt x="0" y="0"/>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81" name="Line 169">
            <a:extLst>
              <a:ext uri="{FF2B5EF4-FFF2-40B4-BE49-F238E27FC236}">
                <a16:creationId xmlns:a16="http://schemas.microsoft.com/office/drawing/2014/main" id="{45C65F4A-7451-DDF4-5E3F-904685FF1C96}"/>
              </a:ext>
            </a:extLst>
          </p:cNvPr>
          <p:cNvSpPr>
            <a:spLocks noChangeShapeType="1"/>
          </p:cNvSpPr>
          <p:nvPr/>
        </p:nvSpPr>
        <p:spPr bwMode="auto">
          <a:xfrm>
            <a:off x="4619626" y="4575175"/>
            <a:ext cx="31591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82" name="Freeform 170">
            <a:extLst>
              <a:ext uri="{FF2B5EF4-FFF2-40B4-BE49-F238E27FC236}">
                <a16:creationId xmlns:a16="http://schemas.microsoft.com/office/drawing/2014/main" id="{2C764884-A64F-5449-F57E-9A2E5D8E7878}"/>
              </a:ext>
            </a:extLst>
          </p:cNvPr>
          <p:cNvSpPr>
            <a:spLocks/>
          </p:cNvSpPr>
          <p:nvPr/>
        </p:nvSpPr>
        <p:spPr bwMode="auto">
          <a:xfrm>
            <a:off x="4935539" y="4403726"/>
            <a:ext cx="352425" cy="347663"/>
          </a:xfrm>
          <a:custGeom>
            <a:avLst/>
            <a:gdLst>
              <a:gd name="T0" fmla="*/ 0 w 222"/>
              <a:gd name="T1" fmla="*/ 108 h 219"/>
              <a:gd name="T2" fmla="*/ 5 w 222"/>
              <a:gd name="T3" fmla="*/ 78 h 219"/>
              <a:gd name="T4" fmla="*/ 17 w 222"/>
              <a:gd name="T5" fmla="*/ 50 h 219"/>
              <a:gd name="T6" fmla="*/ 38 w 222"/>
              <a:gd name="T7" fmla="*/ 26 h 219"/>
              <a:gd name="T8" fmla="*/ 64 w 222"/>
              <a:gd name="T9" fmla="*/ 10 h 219"/>
              <a:gd name="T10" fmla="*/ 94 w 222"/>
              <a:gd name="T11" fmla="*/ 0 h 219"/>
              <a:gd name="T12" fmla="*/ 125 w 222"/>
              <a:gd name="T13" fmla="*/ 0 h 219"/>
              <a:gd name="T14" fmla="*/ 155 w 222"/>
              <a:gd name="T15" fmla="*/ 10 h 219"/>
              <a:gd name="T16" fmla="*/ 181 w 222"/>
              <a:gd name="T17" fmla="*/ 26 h 219"/>
              <a:gd name="T18" fmla="*/ 202 w 222"/>
              <a:gd name="T19" fmla="*/ 50 h 219"/>
              <a:gd name="T20" fmla="*/ 216 w 222"/>
              <a:gd name="T21" fmla="*/ 78 h 219"/>
              <a:gd name="T22" fmla="*/ 221 w 222"/>
              <a:gd name="T23" fmla="*/ 108 h 219"/>
              <a:gd name="T24" fmla="*/ 216 w 222"/>
              <a:gd name="T25" fmla="*/ 141 h 219"/>
              <a:gd name="T26" fmla="*/ 202 w 222"/>
              <a:gd name="T27" fmla="*/ 169 h 219"/>
              <a:gd name="T28" fmla="*/ 181 w 222"/>
              <a:gd name="T29" fmla="*/ 192 h 219"/>
              <a:gd name="T30" fmla="*/ 155 w 222"/>
              <a:gd name="T31" fmla="*/ 209 h 219"/>
              <a:gd name="T32" fmla="*/ 125 w 222"/>
              <a:gd name="T33" fmla="*/ 218 h 219"/>
              <a:gd name="T34" fmla="*/ 94 w 222"/>
              <a:gd name="T35" fmla="*/ 218 h 219"/>
              <a:gd name="T36" fmla="*/ 64 w 222"/>
              <a:gd name="T37" fmla="*/ 209 h 219"/>
              <a:gd name="T38" fmla="*/ 38 w 222"/>
              <a:gd name="T39" fmla="*/ 192 h 219"/>
              <a:gd name="T40" fmla="*/ 17 w 222"/>
              <a:gd name="T41" fmla="*/ 169 h 219"/>
              <a:gd name="T42" fmla="*/ 5 w 222"/>
              <a:gd name="T43" fmla="*/ 141 h 219"/>
              <a:gd name="T44" fmla="*/ 0 w 222"/>
              <a:gd name="T45" fmla="*/ 108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2" h="219">
                <a:moveTo>
                  <a:pt x="0" y="108"/>
                </a:moveTo>
                <a:lnTo>
                  <a:pt x="5" y="78"/>
                </a:lnTo>
                <a:lnTo>
                  <a:pt x="17" y="50"/>
                </a:lnTo>
                <a:lnTo>
                  <a:pt x="38" y="26"/>
                </a:lnTo>
                <a:lnTo>
                  <a:pt x="64" y="10"/>
                </a:lnTo>
                <a:lnTo>
                  <a:pt x="94" y="0"/>
                </a:lnTo>
                <a:lnTo>
                  <a:pt x="125" y="0"/>
                </a:lnTo>
                <a:lnTo>
                  <a:pt x="155" y="10"/>
                </a:lnTo>
                <a:lnTo>
                  <a:pt x="181" y="26"/>
                </a:lnTo>
                <a:lnTo>
                  <a:pt x="202" y="50"/>
                </a:lnTo>
                <a:lnTo>
                  <a:pt x="216" y="78"/>
                </a:lnTo>
                <a:lnTo>
                  <a:pt x="221" y="108"/>
                </a:lnTo>
                <a:lnTo>
                  <a:pt x="216" y="141"/>
                </a:lnTo>
                <a:lnTo>
                  <a:pt x="202" y="169"/>
                </a:lnTo>
                <a:lnTo>
                  <a:pt x="181" y="192"/>
                </a:lnTo>
                <a:lnTo>
                  <a:pt x="155" y="209"/>
                </a:lnTo>
                <a:lnTo>
                  <a:pt x="125" y="218"/>
                </a:lnTo>
                <a:lnTo>
                  <a:pt x="94" y="218"/>
                </a:lnTo>
                <a:lnTo>
                  <a:pt x="64" y="209"/>
                </a:lnTo>
                <a:lnTo>
                  <a:pt x="38" y="192"/>
                </a:lnTo>
                <a:lnTo>
                  <a:pt x="17" y="169"/>
                </a:lnTo>
                <a:lnTo>
                  <a:pt x="5" y="141"/>
                </a:lnTo>
                <a:lnTo>
                  <a:pt x="0" y="108"/>
                </a:lnTo>
              </a:path>
            </a:pathLst>
          </a:custGeom>
          <a:noFill/>
          <a:ln w="12700" cap="rnd"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83" name="Rectangle 171">
            <a:extLst>
              <a:ext uri="{FF2B5EF4-FFF2-40B4-BE49-F238E27FC236}">
                <a16:creationId xmlns:a16="http://schemas.microsoft.com/office/drawing/2014/main" id="{1962A39A-9553-4662-1EF4-2C9F0E1A6D75}"/>
              </a:ext>
            </a:extLst>
          </p:cNvPr>
          <p:cNvSpPr>
            <a:spLocks noChangeArrowheads="1"/>
          </p:cNvSpPr>
          <p:nvPr/>
        </p:nvSpPr>
        <p:spPr bwMode="auto">
          <a:xfrm>
            <a:off x="4940301" y="4360863"/>
            <a:ext cx="339725"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1100">
                <a:solidFill>
                  <a:srgbClr val="FFFFFF"/>
                </a:solidFill>
                <a:latin typeface="Arial" panose="020B0604020202020204" pitchFamily="34" charset="0"/>
              </a:rPr>
              <a:t>87</a:t>
            </a:r>
          </a:p>
        </p:txBody>
      </p:sp>
      <p:sp>
        <p:nvSpPr>
          <p:cNvPr id="39084" name="Rectangle 172">
            <a:extLst>
              <a:ext uri="{FF2B5EF4-FFF2-40B4-BE49-F238E27FC236}">
                <a16:creationId xmlns:a16="http://schemas.microsoft.com/office/drawing/2014/main" id="{7D6456F4-9EDC-9119-7CE8-5FCD82067B0A}"/>
              </a:ext>
            </a:extLst>
          </p:cNvPr>
          <p:cNvSpPr>
            <a:spLocks noChangeArrowheads="1"/>
          </p:cNvSpPr>
          <p:nvPr/>
        </p:nvSpPr>
        <p:spPr bwMode="auto">
          <a:xfrm>
            <a:off x="4926014" y="4529138"/>
            <a:ext cx="375103" cy="262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1100">
                <a:solidFill>
                  <a:srgbClr val="FFFFFF"/>
                </a:solidFill>
                <a:latin typeface="Arial" panose="020B0604020202020204" pitchFamily="34" charset="0"/>
              </a:rPr>
              <a:t>BS</a:t>
            </a:r>
          </a:p>
        </p:txBody>
      </p:sp>
      <p:sp>
        <p:nvSpPr>
          <p:cNvPr id="39085" name="Line 173">
            <a:extLst>
              <a:ext uri="{FF2B5EF4-FFF2-40B4-BE49-F238E27FC236}">
                <a16:creationId xmlns:a16="http://schemas.microsoft.com/office/drawing/2014/main" id="{0E24741B-E8C0-9023-36A9-9ECDC9034617}"/>
              </a:ext>
            </a:extLst>
          </p:cNvPr>
          <p:cNvSpPr>
            <a:spLocks noChangeShapeType="1"/>
          </p:cNvSpPr>
          <p:nvPr/>
        </p:nvSpPr>
        <p:spPr bwMode="auto">
          <a:xfrm flipH="1">
            <a:off x="3905250" y="4575175"/>
            <a:ext cx="33178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86" name="Freeform 174">
            <a:extLst>
              <a:ext uri="{FF2B5EF4-FFF2-40B4-BE49-F238E27FC236}">
                <a16:creationId xmlns:a16="http://schemas.microsoft.com/office/drawing/2014/main" id="{CC67DF5F-8CE4-6218-BD24-C13450760FD5}"/>
              </a:ext>
            </a:extLst>
          </p:cNvPr>
          <p:cNvSpPr>
            <a:spLocks/>
          </p:cNvSpPr>
          <p:nvPr/>
        </p:nvSpPr>
        <p:spPr bwMode="auto">
          <a:xfrm>
            <a:off x="3540126" y="4403726"/>
            <a:ext cx="366713" cy="347663"/>
          </a:xfrm>
          <a:custGeom>
            <a:avLst/>
            <a:gdLst>
              <a:gd name="T0" fmla="*/ 230 w 231"/>
              <a:gd name="T1" fmla="*/ 108 h 219"/>
              <a:gd name="T2" fmla="*/ 228 w 231"/>
              <a:gd name="T3" fmla="*/ 80 h 219"/>
              <a:gd name="T4" fmla="*/ 216 w 231"/>
              <a:gd name="T5" fmla="*/ 54 h 219"/>
              <a:gd name="T6" fmla="*/ 197 w 231"/>
              <a:gd name="T7" fmla="*/ 31 h 219"/>
              <a:gd name="T8" fmla="*/ 174 w 231"/>
              <a:gd name="T9" fmla="*/ 14 h 219"/>
              <a:gd name="T10" fmla="*/ 146 w 231"/>
              <a:gd name="T11" fmla="*/ 3 h 219"/>
              <a:gd name="T12" fmla="*/ 115 w 231"/>
              <a:gd name="T13" fmla="*/ 0 h 219"/>
              <a:gd name="T14" fmla="*/ 85 w 231"/>
              <a:gd name="T15" fmla="*/ 3 h 219"/>
              <a:gd name="T16" fmla="*/ 57 w 231"/>
              <a:gd name="T17" fmla="*/ 14 h 219"/>
              <a:gd name="T18" fmla="*/ 33 w 231"/>
              <a:gd name="T19" fmla="*/ 31 h 219"/>
              <a:gd name="T20" fmla="*/ 15 w 231"/>
              <a:gd name="T21" fmla="*/ 54 h 219"/>
              <a:gd name="T22" fmla="*/ 3 w 231"/>
              <a:gd name="T23" fmla="*/ 80 h 219"/>
              <a:gd name="T24" fmla="*/ 0 w 231"/>
              <a:gd name="T25" fmla="*/ 108 h 219"/>
              <a:gd name="T26" fmla="*/ 3 w 231"/>
              <a:gd name="T27" fmla="*/ 139 h 219"/>
              <a:gd name="T28" fmla="*/ 15 w 231"/>
              <a:gd name="T29" fmla="*/ 164 h 219"/>
              <a:gd name="T30" fmla="*/ 33 w 231"/>
              <a:gd name="T31" fmla="*/ 188 h 219"/>
              <a:gd name="T32" fmla="*/ 57 w 231"/>
              <a:gd name="T33" fmla="*/ 204 h 219"/>
              <a:gd name="T34" fmla="*/ 85 w 231"/>
              <a:gd name="T35" fmla="*/ 216 h 219"/>
              <a:gd name="T36" fmla="*/ 115 w 231"/>
              <a:gd name="T37" fmla="*/ 218 h 219"/>
              <a:gd name="T38" fmla="*/ 146 w 231"/>
              <a:gd name="T39" fmla="*/ 216 h 219"/>
              <a:gd name="T40" fmla="*/ 174 w 231"/>
              <a:gd name="T41" fmla="*/ 204 h 219"/>
              <a:gd name="T42" fmla="*/ 197 w 231"/>
              <a:gd name="T43" fmla="*/ 188 h 219"/>
              <a:gd name="T44" fmla="*/ 216 w 231"/>
              <a:gd name="T45" fmla="*/ 164 h 219"/>
              <a:gd name="T46" fmla="*/ 228 w 231"/>
              <a:gd name="T47" fmla="*/ 139 h 219"/>
              <a:gd name="T48" fmla="*/ 230 w 231"/>
              <a:gd name="T49" fmla="*/ 108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1" h="219">
                <a:moveTo>
                  <a:pt x="230" y="108"/>
                </a:moveTo>
                <a:lnTo>
                  <a:pt x="228" y="80"/>
                </a:lnTo>
                <a:lnTo>
                  <a:pt x="216" y="54"/>
                </a:lnTo>
                <a:lnTo>
                  <a:pt x="197" y="31"/>
                </a:lnTo>
                <a:lnTo>
                  <a:pt x="174" y="14"/>
                </a:lnTo>
                <a:lnTo>
                  <a:pt x="146" y="3"/>
                </a:lnTo>
                <a:lnTo>
                  <a:pt x="115" y="0"/>
                </a:lnTo>
                <a:lnTo>
                  <a:pt x="85" y="3"/>
                </a:lnTo>
                <a:lnTo>
                  <a:pt x="57" y="14"/>
                </a:lnTo>
                <a:lnTo>
                  <a:pt x="33" y="31"/>
                </a:lnTo>
                <a:lnTo>
                  <a:pt x="15" y="54"/>
                </a:lnTo>
                <a:lnTo>
                  <a:pt x="3" y="80"/>
                </a:lnTo>
                <a:lnTo>
                  <a:pt x="0" y="108"/>
                </a:lnTo>
                <a:lnTo>
                  <a:pt x="3" y="139"/>
                </a:lnTo>
                <a:lnTo>
                  <a:pt x="15" y="164"/>
                </a:lnTo>
                <a:lnTo>
                  <a:pt x="33" y="188"/>
                </a:lnTo>
                <a:lnTo>
                  <a:pt x="57" y="204"/>
                </a:lnTo>
                <a:lnTo>
                  <a:pt x="85" y="216"/>
                </a:lnTo>
                <a:lnTo>
                  <a:pt x="115" y="218"/>
                </a:lnTo>
                <a:lnTo>
                  <a:pt x="146" y="216"/>
                </a:lnTo>
                <a:lnTo>
                  <a:pt x="174" y="204"/>
                </a:lnTo>
                <a:lnTo>
                  <a:pt x="197" y="188"/>
                </a:lnTo>
                <a:lnTo>
                  <a:pt x="216" y="164"/>
                </a:lnTo>
                <a:lnTo>
                  <a:pt x="228" y="139"/>
                </a:lnTo>
                <a:lnTo>
                  <a:pt x="230" y="108"/>
                </a:lnTo>
              </a:path>
            </a:pathLst>
          </a:custGeom>
          <a:noFill/>
          <a:ln w="12700" cap="rnd"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87" name="Rectangle 175">
            <a:extLst>
              <a:ext uri="{FF2B5EF4-FFF2-40B4-BE49-F238E27FC236}">
                <a16:creationId xmlns:a16="http://schemas.microsoft.com/office/drawing/2014/main" id="{E61310FB-2CEC-8DA4-50F8-6D7CE55E01F8}"/>
              </a:ext>
            </a:extLst>
          </p:cNvPr>
          <p:cNvSpPr>
            <a:spLocks noChangeArrowheads="1"/>
          </p:cNvSpPr>
          <p:nvPr/>
        </p:nvSpPr>
        <p:spPr bwMode="auto">
          <a:xfrm>
            <a:off x="3552826" y="4360863"/>
            <a:ext cx="339725"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1100">
                <a:solidFill>
                  <a:srgbClr val="FFFFFF"/>
                </a:solidFill>
                <a:latin typeface="Arial" panose="020B0604020202020204" pitchFamily="34" charset="0"/>
              </a:rPr>
              <a:t>87</a:t>
            </a:r>
          </a:p>
        </p:txBody>
      </p:sp>
      <p:sp>
        <p:nvSpPr>
          <p:cNvPr id="39088" name="Rectangle 176">
            <a:extLst>
              <a:ext uri="{FF2B5EF4-FFF2-40B4-BE49-F238E27FC236}">
                <a16:creationId xmlns:a16="http://schemas.microsoft.com/office/drawing/2014/main" id="{09DF1743-D307-CC3E-D32C-0641FADEFA11}"/>
              </a:ext>
            </a:extLst>
          </p:cNvPr>
          <p:cNvSpPr>
            <a:spLocks noChangeArrowheads="1"/>
          </p:cNvSpPr>
          <p:nvPr/>
        </p:nvSpPr>
        <p:spPr bwMode="auto">
          <a:xfrm>
            <a:off x="3586163" y="4529138"/>
            <a:ext cx="280526" cy="262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1100">
                <a:solidFill>
                  <a:srgbClr val="FFFFFF"/>
                </a:solidFill>
                <a:latin typeface="Arial" panose="020B0604020202020204" pitchFamily="34" charset="0"/>
              </a:rPr>
              <a:t>B</a:t>
            </a:r>
          </a:p>
        </p:txBody>
      </p:sp>
      <p:sp>
        <p:nvSpPr>
          <p:cNvPr id="39089" name="Freeform 177">
            <a:extLst>
              <a:ext uri="{FF2B5EF4-FFF2-40B4-BE49-F238E27FC236}">
                <a16:creationId xmlns:a16="http://schemas.microsoft.com/office/drawing/2014/main" id="{5FA1654F-20F7-2D26-475A-83AAA6189C82}"/>
              </a:ext>
            </a:extLst>
          </p:cNvPr>
          <p:cNvSpPr>
            <a:spLocks/>
          </p:cNvSpPr>
          <p:nvPr/>
        </p:nvSpPr>
        <p:spPr bwMode="auto">
          <a:xfrm>
            <a:off x="6015039" y="4578350"/>
            <a:ext cx="73025" cy="69850"/>
          </a:xfrm>
          <a:custGeom>
            <a:avLst/>
            <a:gdLst>
              <a:gd name="T0" fmla="*/ 0 w 46"/>
              <a:gd name="T1" fmla="*/ 22 h 44"/>
              <a:gd name="T2" fmla="*/ 5 w 46"/>
              <a:gd name="T3" fmla="*/ 8 h 44"/>
              <a:gd name="T4" fmla="*/ 16 w 46"/>
              <a:gd name="T5" fmla="*/ 0 h 44"/>
              <a:gd name="T6" fmla="*/ 30 w 46"/>
              <a:gd name="T7" fmla="*/ 0 h 44"/>
              <a:gd name="T8" fmla="*/ 40 w 46"/>
              <a:gd name="T9" fmla="*/ 8 h 44"/>
              <a:gd name="T10" fmla="*/ 45 w 46"/>
              <a:gd name="T11" fmla="*/ 22 h 44"/>
              <a:gd name="T12" fmla="*/ 40 w 46"/>
              <a:gd name="T13" fmla="*/ 33 h 44"/>
              <a:gd name="T14" fmla="*/ 30 w 46"/>
              <a:gd name="T15" fmla="*/ 43 h 44"/>
              <a:gd name="T16" fmla="*/ 16 w 46"/>
              <a:gd name="T17" fmla="*/ 43 h 44"/>
              <a:gd name="T18" fmla="*/ 5 w 46"/>
              <a:gd name="T19" fmla="*/ 33 h 44"/>
              <a:gd name="T20" fmla="*/ 0 w 46"/>
              <a:gd name="T21" fmla="*/ 2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44">
                <a:moveTo>
                  <a:pt x="0" y="22"/>
                </a:moveTo>
                <a:lnTo>
                  <a:pt x="5" y="8"/>
                </a:lnTo>
                <a:lnTo>
                  <a:pt x="16" y="0"/>
                </a:lnTo>
                <a:lnTo>
                  <a:pt x="30" y="0"/>
                </a:lnTo>
                <a:lnTo>
                  <a:pt x="40" y="8"/>
                </a:lnTo>
                <a:lnTo>
                  <a:pt x="45" y="22"/>
                </a:lnTo>
                <a:lnTo>
                  <a:pt x="40" y="33"/>
                </a:lnTo>
                <a:lnTo>
                  <a:pt x="30" y="43"/>
                </a:lnTo>
                <a:lnTo>
                  <a:pt x="16" y="43"/>
                </a:lnTo>
                <a:lnTo>
                  <a:pt x="5" y="33"/>
                </a:lnTo>
                <a:lnTo>
                  <a:pt x="0" y="22"/>
                </a:lnTo>
              </a:path>
            </a:pathLst>
          </a:custGeom>
          <a:noFill/>
          <a:ln w="12700" cap="rnd"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90" name="Line 178">
            <a:extLst>
              <a:ext uri="{FF2B5EF4-FFF2-40B4-BE49-F238E27FC236}">
                <a16:creationId xmlns:a16="http://schemas.microsoft.com/office/drawing/2014/main" id="{7B51DC56-2A96-BBF8-56E2-ADB3705EC9B6}"/>
              </a:ext>
            </a:extLst>
          </p:cNvPr>
          <p:cNvSpPr>
            <a:spLocks noChangeShapeType="1"/>
          </p:cNvSpPr>
          <p:nvPr/>
        </p:nvSpPr>
        <p:spPr bwMode="auto">
          <a:xfrm>
            <a:off x="6051550" y="4367213"/>
            <a:ext cx="35083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91" name="Line 179">
            <a:extLst>
              <a:ext uri="{FF2B5EF4-FFF2-40B4-BE49-F238E27FC236}">
                <a16:creationId xmlns:a16="http://schemas.microsoft.com/office/drawing/2014/main" id="{FE7474BE-7167-B888-ADF5-59A3D5515821}"/>
              </a:ext>
            </a:extLst>
          </p:cNvPr>
          <p:cNvSpPr>
            <a:spLocks noChangeShapeType="1"/>
          </p:cNvSpPr>
          <p:nvPr/>
        </p:nvSpPr>
        <p:spPr bwMode="auto">
          <a:xfrm>
            <a:off x="6402388" y="4295775"/>
            <a:ext cx="0" cy="14128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92" name="Line 180">
            <a:extLst>
              <a:ext uri="{FF2B5EF4-FFF2-40B4-BE49-F238E27FC236}">
                <a16:creationId xmlns:a16="http://schemas.microsoft.com/office/drawing/2014/main" id="{06F2295D-775A-06D5-0977-DEB8A0BA2F59}"/>
              </a:ext>
            </a:extLst>
          </p:cNvPr>
          <p:cNvSpPr>
            <a:spLocks noChangeShapeType="1"/>
          </p:cNvSpPr>
          <p:nvPr/>
        </p:nvSpPr>
        <p:spPr bwMode="auto">
          <a:xfrm>
            <a:off x="6435725" y="4295775"/>
            <a:ext cx="0" cy="14128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93" name="Line 181">
            <a:extLst>
              <a:ext uri="{FF2B5EF4-FFF2-40B4-BE49-F238E27FC236}">
                <a16:creationId xmlns:a16="http://schemas.microsoft.com/office/drawing/2014/main" id="{50562759-9A1E-FEF4-3291-BAD8DDB3FEB5}"/>
              </a:ext>
            </a:extLst>
          </p:cNvPr>
          <p:cNvSpPr>
            <a:spLocks noChangeShapeType="1"/>
          </p:cNvSpPr>
          <p:nvPr/>
        </p:nvSpPr>
        <p:spPr bwMode="auto">
          <a:xfrm>
            <a:off x="6469063" y="4295775"/>
            <a:ext cx="0" cy="14128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94" name="Line 182">
            <a:extLst>
              <a:ext uri="{FF2B5EF4-FFF2-40B4-BE49-F238E27FC236}">
                <a16:creationId xmlns:a16="http://schemas.microsoft.com/office/drawing/2014/main" id="{9108A48E-AF1E-E6B0-C818-3BE7ADACD642}"/>
              </a:ext>
            </a:extLst>
          </p:cNvPr>
          <p:cNvSpPr>
            <a:spLocks noChangeShapeType="1"/>
          </p:cNvSpPr>
          <p:nvPr/>
        </p:nvSpPr>
        <p:spPr bwMode="auto">
          <a:xfrm>
            <a:off x="6505575" y="4295775"/>
            <a:ext cx="0" cy="14128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95" name="Line 183">
            <a:extLst>
              <a:ext uri="{FF2B5EF4-FFF2-40B4-BE49-F238E27FC236}">
                <a16:creationId xmlns:a16="http://schemas.microsoft.com/office/drawing/2014/main" id="{7621AB00-9E92-29DB-5D9E-CC0B0B8BC2DA}"/>
              </a:ext>
            </a:extLst>
          </p:cNvPr>
          <p:cNvSpPr>
            <a:spLocks noChangeShapeType="1"/>
          </p:cNvSpPr>
          <p:nvPr/>
        </p:nvSpPr>
        <p:spPr bwMode="auto">
          <a:xfrm>
            <a:off x="6538913" y="4295775"/>
            <a:ext cx="0" cy="14128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96" name="Line 184">
            <a:extLst>
              <a:ext uri="{FF2B5EF4-FFF2-40B4-BE49-F238E27FC236}">
                <a16:creationId xmlns:a16="http://schemas.microsoft.com/office/drawing/2014/main" id="{2CCF20A8-9031-0895-9E47-D5BAE1418F7E}"/>
              </a:ext>
            </a:extLst>
          </p:cNvPr>
          <p:cNvSpPr>
            <a:spLocks noChangeShapeType="1"/>
          </p:cNvSpPr>
          <p:nvPr/>
        </p:nvSpPr>
        <p:spPr bwMode="auto">
          <a:xfrm>
            <a:off x="6573838" y="4295775"/>
            <a:ext cx="0" cy="14128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97" name="Line 185">
            <a:extLst>
              <a:ext uri="{FF2B5EF4-FFF2-40B4-BE49-F238E27FC236}">
                <a16:creationId xmlns:a16="http://schemas.microsoft.com/office/drawing/2014/main" id="{81EE3E4C-21B5-D0DE-F1FC-8138D55720A1}"/>
              </a:ext>
            </a:extLst>
          </p:cNvPr>
          <p:cNvSpPr>
            <a:spLocks noChangeShapeType="1"/>
          </p:cNvSpPr>
          <p:nvPr/>
        </p:nvSpPr>
        <p:spPr bwMode="auto">
          <a:xfrm>
            <a:off x="6610350" y="4295775"/>
            <a:ext cx="0" cy="14128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98" name="Line 186">
            <a:extLst>
              <a:ext uri="{FF2B5EF4-FFF2-40B4-BE49-F238E27FC236}">
                <a16:creationId xmlns:a16="http://schemas.microsoft.com/office/drawing/2014/main" id="{0E3E55D2-842E-59A7-5D2D-62C6E31FDDE9}"/>
              </a:ext>
            </a:extLst>
          </p:cNvPr>
          <p:cNvSpPr>
            <a:spLocks noChangeShapeType="1"/>
          </p:cNvSpPr>
          <p:nvPr/>
        </p:nvSpPr>
        <p:spPr bwMode="auto">
          <a:xfrm>
            <a:off x="6610350" y="4367213"/>
            <a:ext cx="7143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099" name="Line 187">
            <a:extLst>
              <a:ext uri="{FF2B5EF4-FFF2-40B4-BE49-F238E27FC236}">
                <a16:creationId xmlns:a16="http://schemas.microsoft.com/office/drawing/2014/main" id="{7F0AD430-EBFA-D251-0EAE-28199FFB4AB3}"/>
              </a:ext>
            </a:extLst>
          </p:cNvPr>
          <p:cNvSpPr>
            <a:spLocks noChangeShapeType="1"/>
          </p:cNvSpPr>
          <p:nvPr/>
        </p:nvSpPr>
        <p:spPr bwMode="auto">
          <a:xfrm>
            <a:off x="6681788" y="4367214"/>
            <a:ext cx="0" cy="141287"/>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100" name="Line 188">
            <a:extLst>
              <a:ext uri="{FF2B5EF4-FFF2-40B4-BE49-F238E27FC236}">
                <a16:creationId xmlns:a16="http://schemas.microsoft.com/office/drawing/2014/main" id="{9CF8F89B-EC14-4B64-F3D1-D274D649A75C}"/>
              </a:ext>
            </a:extLst>
          </p:cNvPr>
          <p:cNvSpPr>
            <a:spLocks noChangeShapeType="1"/>
          </p:cNvSpPr>
          <p:nvPr/>
        </p:nvSpPr>
        <p:spPr bwMode="auto">
          <a:xfrm>
            <a:off x="6610351" y="4508500"/>
            <a:ext cx="13811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101" name="Line 189">
            <a:extLst>
              <a:ext uri="{FF2B5EF4-FFF2-40B4-BE49-F238E27FC236}">
                <a16:creationId xmlns:a16="http://schemas.microsoft.com/office/drawing/2014/main" id="{356C8E9E-29D7-9901-570D-77B710F1AAD0}"/>
              </a:ext>
            </a:extLst>
          </p:cNvPr>
          <p:cNvSpPr>
            <a:spLocks noChangeShapeType="1"/>
          </p:cNvSpPr>
          <p:nvPr/>
        </p:nvSpPr>
        <p:spPr bwMode="auto">
          <a:xfrm>
            <a:off x="6643689" y="4541838"/>
            <a:ext cx="71437"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102" name="Line 190">
            <a:extLst>
              <a:ext uri="{FF2B5EF4-FFF2-40B4-BE49-F238E27FC236}">
                <a16:creationId xmlns:a16="http://schemas.microsoft.com/office/drawing/2014/main" id="{C8403102-5B18-30A4-17E3-37E0C49333A0}"/>
              </a:ext>
            </a:extLst>
          </p:cNvPr>
          <p:cNvSpPr>
            <a:spLocks noChangeShapeType="1"/>
          </p:cNvSpPr>
          <p:nvPr/>
        </p:nvSpPr>
        <p:spPr bwMode="auto">
          <a:xfrm>
            <a:off x="6662739" y="4575175"/>
            <a:ext cx="33337"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39103" name="Rectangle 191">
            <a:extLst>
              <a:ext uri="{FF2B5EF4-FFF2-40B4-BE49-F238E27FC236}">
                <a16:creationId xmlns:a16="http://schemas.microsoft.com/office/drawing/2014/main" id="{2EAF17D8-0E8F-A0D5-DC4F-B336DEFB67DB}"/>
              </a:ext>
            </a:extLst>
          </p:cNvPr>
          <p:cNvSpPr>
            <a:spLocks noChangeArrowheads="1"/>
          </p:cNvSpPr>
          <p:nvPr/>
        </p:nvSpPr>
        <p:spPr bwMode="auto">
          <a:xfrm>
            <a:off x="6238876" y="4572001"/>
            <a:ext cx="806311" cy="2776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1200">
                <a:solidFill>
                  <a:srgbClr val="FFFFFF"/>
                </a:solidFill>
                <a:latin typeface="Arial" panose="020B0604020202020204" pitchFamily="34" charset="0"/>
              </a:rPr>
              <a:t>Lightning</a:t>
            </a:r>
          </a:p>
        </p:txBody>
      </p:sp>
      <p:sp>
        <p:nvSpPr>
          <p:cNvPr id="39104" name="Rectangle 192">
            <a:extLst>
              <a:ext uri="{FF2B5EF4-FFF2-40B4-BE49-F238E27FC236}">
                <a16:creationId xmlns:a16="http://schemas.microsoft.com/office/drawing/2014/main" id="{8DAC87ED-9B8F-1E3B-EFDE-82D191E073B7}"/>
              </a:ext>
            </a:extLst>
          </p:cNvPr>
          <p:cNvSpPr>
            <a:spLocks noChangeArrowheads="1"/>
          </p:cNvSpPr>
          <p:nvPr/>
        </p:nvSpPr>
        <p:spPr bwMode="auto">
          <a:xfrm>
            <a:off x="6280151" y="4757739"/>
            <a:ext cx="732573" cy="2776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1200">
                <a:solidFill>
                  <a:srgbClr val="FFFFFF"/>
                </a:solidFill>
                <a:latin typeface="Arial" panose="020B0604020202020204" pitchFamily="34" charset="0"/>
              </a:rPr>
              <a:t>Arrestor</a:t>
            </a:r>
          </a:p>
        </p:txBody>
      </p:sp>
      <p:sp>
        <p:nvSpPr>
          <p:cNvPr id="39105" name="Rectangle 193">
            <a:extLst>
              <a:ext uri="{FF2B5EF4-FFF2-40B4-BE49-F238E27FC236}">
                <a16:creationId xmlns:a16="http://schemas.microsoft.com/office/drawing/2014/main" id="{B0402F75-F214-B779-9DF9-E5947E567A1A}"/>
              </a:ext>
            </a:extLst>
          </p:cNvPr>
          <p:cNvSpPr>
            <a:spLocks noChangeArrowheads="1"/>
          </p:cNvSpPr>
          <p:nvPr/>
        </p:nvSpPr>
        <p:spPr bwMode="auto">
          <a:xfrm>
            <a:off x="5707064" y="5822950"/>
            <a:ext cx="1227195" cy="323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1500">
                <a:solidFill>
                  <a:srgbClr val="FFFFFF"/>
                </a:solidFill>
                <a:latin typeface="Arial" panose="020B0604020202020204" pitchFamily="34" charset="0"/>
              </a:rPr>
              <a:t>Transformer</a:t>
            </a:r>
          </a:p>
        </p:txBody>
      </p:sp>
      <p:sp>
        <p:nvSpPr>
          <p:cNvPr id="39106" name="Rectangle 194">
            <a:extLst>
              <a:ext uri="{FF2B5EF4-FFF2-40B4-BE49-F238E27FC236}">
                <a16:creationId xmlns:a16="http://schemas.microsoft.com/office/drawing/2014/main" id="{D25CAFF3-67F3-04D3-2883-25DB24DC2386}"/>
              </a:ext>
            </a:extLst>
          </p:cNvPr>
          <p:cNvSpPr>
            <a:spLocks noChangeArrowheads="1"/>
          </p:cNvSpPr>
          <p:nvPr/>
        </p:nvSpPr>
        <p:spPr bwMode="auto">
          <a:xfrm>
            <a:off x="6105526" y="6046788"/>
            <a:ext cx="410369" cy="323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1500">
                <a:solidFill>
                  <a:srgbClr val="FFFFFF"/>
                </a:solidFill>
                <a:latin typeface="Arial" panose="020B0604020202020204" pitchFamily="34" charset="0"/>
              </a:rPr>
              <a:t>T1</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28BE2DC2-DC13-EDB4-0DAC-B59D7E4D9F4B}"/>
              </a:ext>
            </a:extLst>
          </p:cNvPr>
          <p:cNvSpPr>
            <a:spLocks noGrp="1" noChangeArrowheads="1"/>
          </p:cNvSpPr>
          <p:nvPr>
            <p:ph type="title"/>
          </p:nvPr>
        </p:nvSpPr>
        <p:spPr>
          <a:xfrm>
            <a:off x="2362200" y="152400"/>
            <a:ext cx="7315200" cy="1143000"/>
          </a:xfrm>
        </p:spPr>
        <p:txBody>
          <a:bodyPr/>
          <a:lstStyle/>
          <a:p>
            <a:r>
              <a:rPr lang="en-US" altLang="en-US"/>
              <a:t>Agenda</a:t>
            </a:r>
          </a:p>
        </p:txBody>
      </p:sp>
      <p:sp>
        <p:nvSpPr>
          <p:cNvPr id="9219" name="Rectangle 3">
            <a:extLst>
              <a:ext uri="{FF2B5EF4-FFF2-40B4-BE49-F238E27FC236}">
                <a16:creationId xmlns:a16="http://schemas.microsoft.com/office/drawing/2014/main" id="{76F37CE5-C3D0-74E7-093B-972D2BC3DBF4}"/>
              </a:ext>
            </a:extLst>
          </p:cNvPr>
          <p:cNvSpPr>
            <a:spLocks noGrp="1" noChangeArrowheads="1"/>
          </p:cNvSpPr>
          <p:nvPr>
            <p:ph type="body" idx="1"/>
          </p:nvPr>
        </p:nvSpPr>
        <p:spPr>
          <a:xfrm>
            <a:off x="1676400" y="1219200"/>
            <a:ext cx="8686800" cy="5410200"/>
          </a:xfrm>
        </p:spPr>
        <p:txBody>
          <a:bodyPr/>
          <a:lstStyle/>
          <a:p>
            <a:r>
              <a:rPr lang="en-US" altLang="en-US" sz="3200" b="1"/>
              <a:t>01:00 – 01:45	Demetrios Tziouvaras</a:t>
            </a:r>
          </a:p>
          <a:p>
            <a:r>
              <a:rPr lang="en-US" altLang="en-US" sz="3200" b="1"/>
              <a:t>01:45 – 02:30	Ljubomir Kojovic</a:t>
            </a:r>
          </a:p>
          <a:p>
            <a:r>
              <a:rPr lang="en-US" altLang="en-US" sz="3200" b="1"/>
              <a:t>02:30 – 03:15	Ljubomir Kojovic</a:t>
            </a:r>
          </a:p>
          <a:p>
            <a:r>
              <a:rPr lang="en-US" altLang="en-US" sz="3200" b="1"/>
              <a:t>03:15 – 03:30	Break</a:t>
            </a:r>
          </a:p>
          <a:p>
            <a:r>
              <a:rPr lang="en-US" altLang="en-US" sz="3200" b="1"/>
              <a:t>03:30 – 04:15	Demetrios Tziouvaras</a:t>
            </a:r>
          </a:p>
          <a:p>
            <a:r>
              <a:rPr lang="en-US" altLang="en-US" sz="3200" b="1"/>
              <a:t>04:15 – 05:00	Monhidar Sachdev</a:t>
            </a:r>
          </a:p>
          <a:p>
            <a:r>
              <a:rPr lang="en-US" altLang="en-US" sz="3200" b="1"/>
              <a:t>05:00 – 05:30 	Q&amp;A and Adjourn	</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a:extLst>
              <a:ext uri="{FF2B5EF4-FFF2-40B4-BE49-F238E27FC236}">
                <a16:creationId xmlns:a16="http://schemas.microsoft.com/office/drawing/2014/main" id="{207E64D2-00D7-57B2-9764-100B1A234445}"/>
              </a:ext>
            </a:extLst>
          </p:cNvPr>
          <p:cNvSpPr>
            <a:spLocks noGrp="1" noChangeArrowheads="1"/>
          </p:cNvSpPr>
          <p:nvPr>
            <p:ph type="title"/>
          </p:nvPr>
        </p:nvSpPr>
        <p:spPr>
          <a:xfrm>
            <a:off x="1524000" y="25400"/>
            <a:ext cx="9080500" cy="482600"/>
          </a:xfrm>
          <a:noFill/>
          <a:ln/>
        </p:spPr>
        <p:txBody>
          <a:bodyPr/>
          <a:lstStyle/>
          <a:p>
            <a:r>
              <a:rPr lang="en-US" altLang="en-US" sz="3600"/>
              <a:t>A Real World Signal (During Lightning Storm)</a:t>
            </a:r>
          </a:p>
        </p:txBody>
      </p:sp>
      <p:pic>
        <p:nvPicPr>
          <p:cNvPr id="40963" name="Picture 3">
            <a:extLst>
              <a:ext uri="{FF2B5EF4-FFF2-40B4-BE49-F238E27FC236}">
                <a16:creationId xmlns:a16="http://schemas.microsoft.com/office/drawing/2014/main" id="{512E0291-EEFB-5F6B-D8C0-1D1B5188A28F}"/>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1" y="457201"/>
            <a:ext cx="9134475" cy="6399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a:extLst>
              <a:ext uri="{FF2B5EF4-FFF2-40B4-BE49-F238E27FC236}">
                <a16:creationId xmlns:a16="http://schemas.microsoft.com/office/drawing/2014/main" id="{9A9036C4-496A-99B5-E135-BFB43E09AC72}"/>
              </a:ext>
            </a:extLst>
          </p:cNvPr>
          <p:cNvSpPr>
            <a:spLocks noGrp="1" noChangeArrowheads="1"/>
          </p:cNvSpPr>
          <p:nvPr>
            <p:ph type="title"/>
          </p:nvPr>
        </p:nvSpPr>
        <p:spPr>
          <a:noFill/>
          <a:ln/>
        </p:spPr>
        <p:txBody>
          <a:bodyPr/>
          <a:lstStyle/>
          <a:p>
            <a:r>
              <a:rPr lang="en-US" altLang="en-US"/>
              <a:t>Playback Test System</a:t>
            </a:r>
          </a:p>
        </p:txBody>
      </p:sp>
      <p:sp>
        <p:nvSpPr>
          <p:cNvPr id="43011" name="Freeform 3">
            <a:extLst>
              <a:ext uri="{FF2B5EF4-FFF2-40B4-BE49-F238E27FC236}">
                <a16:creationId xmlns:a16="http://schemas.microsoft.com/office/drawing/2014/main" id="{26E9456A-C77D-4FFF-0A6C-AB5F83C386D4}"/>
              </a:ext>
            </a:extLst>
          </p:cNvPr>
          <p:cNvSpPr>
            <a:spLocks/>
          </p:cNvSpPr>
          <p:nvPr/>
        </p:nvSpPr>
        <p:spPr bwMode="auto">
          <a:xfrm>
            <a:off x="4956176" y="2106614"/>
            <a:ext cx="2112963" cy="357187"/>
          </a:xfrm>
          <a:custGeom>
            <a:avLst/>
            <a:gdLst>
              <a:gd name="T0" fmla="*/ 0 w 1331"/>
              <a:gd name="T1" fmla="*/ 224 h 225"/>
              <a:gd name="T2" fmla="*/ 1330 w 1331"/>
              <a:gd name="T3" fmla="*/ 224 h 225"/>
              <a:gd name="T4" fmla="*/ 1330 w 1331"/>
              <a:gd name="T5" fmla="*/ 0 h 225"/>
              <a:gd name="T6" fmla="*/ 0 w 1331"/>
              <a:gd name="T7" fmla="*/ 0 h 225"/>
              <a:gd name="T8" fmla="*/ 0 w 1331"/>
              <a:gd name="T9" fmla="*/ 224 h 225"/>
            </a:gdLst>
            <a:ahLst/>
            <a:cxnLst>
              <a:cxn ang="0">
                <a:pos x="T0" y="T1"/>
              </a:cxn>
              <a:cxn ang="0">
                <a:pos x="T2" y="T3"/>
              </a:cxn>
              <a:cxn ang="0">
                <a:pos x="T4" y="T5"/>
              </a:cxn>
              <a:cxn ang="0">
                <a:pos x="T6" y="T7"/>
              </a:cxn>
              <a:cxn ang="0">
                <a:pos x="T8" y="T9"/>
              </a:cxn>
            </a:cxnLst>
            <a:rect l="0" t="0" r="r" b="b"/>
            <a:pathLst>
              <a:path w="1331" h="225">
                <a:moveTo>
                  <a:pt x="0" y="224"/>
                </a:moveTo>
                <a:lnTo>
                  <a:pt x="1330" y="224"/>
                </a:lnTo>
                <a:lnTo>
                  <a:pt x="1330" y="0"/>
                </a:lnTo>
                <a:lnTo>
                  <a:pt x="0" y="0"/>
                </a:lnTo>
                <a:lnTo>
                  <a:pt x="0" y="224"/>
                </a:lnTo>
              </a:path>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43012" name="Freeform 4">
            <a:extLst>
              <a:ext uri="{FF2B5EF4-FFF2-40B4-BE49-F238E27FC236}">
                <a16:creationId xmlns:a16="http://schemas.microsoft.com/office/drawing/2014/main" id="{BB9BB147-8A29-569D-5BF3-D587FB901BB1}"/>
              </a:ext>
            </a:extLst>
          </p:cNvPr>
          <p:cNvSpPr>
            <a:spLocks/>
          </p:cNvSpPr>
          <p:nvPr/>
        </p:nvSpPr>
        <p:spPr bwMode="auto">
          <a:xfrm>
            <a:off x="4956176" y="1812926"/>
            <a:ext cx="2112963" cy="650875"/>
          </a:xfrm>
          <a:custGeom>
            <a:avLst/>
            <a:gdLst>
              <a:gd name="T0" fmla="*/ 0 w 1331"/>
              <a:gd name="T1" fmla="*/ 409 h 410"/>
              <a:gd name="T2" fmla="*/ 1330 w 1331"/>
              <a:gd name="T3" fmla="*/ 409 h 410"/>
              <a:gd name="T4" fmla="*/ 1330 w 1331"/>
              <a:gd name="T5" fmla="*/ 0 h 410"/>
              <a:gd name="T6" fmla="*/ 0 w 1331"/>
              <a:gd name="T7" fmla="*/ 0 h 410"/>
              <a:gd name="T8" fmla="*/ 0 w 1331"/>
              <a:gd name="T9" fmla="*/ 409 h 410"/>
            </a:gdLst>
            <a:ahLst/>
            <a:cxnLst>
              <a:cxn ang="0">
                <a:pos x="T0" y="T1"/>
              </a:cxn>
              <a:cxn ang="0">
                <a:pos x="T2" y="T3"/>
              </a:cxn>
              <a:cxn ang="0">
                <a:pos x="T4" y="T5"/>
              </a:cxn>
              <a:cxn ang="0">
                <a:pos x="T6" y="T7"/>
              </a:cxn>
              <a:cxn ang="0">
                <a:pos x="T8" y="T9"/>
              </a:cxn>
            </a:cxnLst>
            <a:rect l="0" t="0" r="r" b="b"/>
            <a:pathLst>
              <a:path w="1331" h="410">
                <a:moveTo>
                  <a:pt x="0" y="409"/>
                </a:moveTo>
                <a:lnTo>
                  <a:pt x="1330" y="409"/>
                </a:lnTo>
                <a:lnTo>
                  <a:pt x="1330" y="0"/>
                </a:lnTo>
                <a:lnTo>
                  <a:pt x="0" y="0"/>
                </a:lnTo>
                <a:lnTo>
                  <a:pt x="0" y="409"/>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43013" name="Rectangle 5">
            <a:extLst>
              <a:ext uri="{FF2B5EF4-FFF2-40B4-BE49-F238E27FC236}">
                <a16:creationId xmlns:a16="http://schemas.microsoft.com/office/drawing/2014/main" id="{4D16CE73-B9E1-22FC-05A4-D8EBD3865ADB}"/>
              </a:ext>
            </a:extLst>
          </p:cNvPr>
          <p:cNvSpPr>
            <a:spLocks noChangeArrowheads="1"/>
          </p:cNvSpPr>
          <p:nvPr/>
        </p:nvSpPr>
        <p:spPr bwMode="auto">
          <a:xfrm>
            <a:off x="5008564" y="1882775"/>
            <a:ext cx="22129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0" fontAlgn="base" hangingPunct="0">
              <a:spcBef>
                <a:spcPct val="0"/>
              </a:spcBef>
              <a:spcAft>
                <a:spcPct val="0"/>
              </a:spcAft>
            </a:pPr>
            <a:r>
              <a:rPr lang="en-US" altLang="en-US">
                <a:solidFill>
                  <a:srgbClr val="FFFFFF"/>
                </a:solidFill>
                <a:latin typeface="Arial" panose="020B0604020202020204" pitchFamily="34" charset="0"/>
              </a:rPr>
              <a:t>emtp simulation</a:t>
            </a:r>
          </a:p>
          <a:p>
            <a:pPr eaLnBrk="0" fontAlgn="base" hangingPunct="0">
              <a:spcBef>
                <a:spcPct val="0"/>
              </a:spcBef>
              <a:spcAft>
                <a:spcPct val="0"/>
              </a:spcAft>
            </a:pPr>
            <a:r>
              <a:rPr lang="en-US" altLang="en-US">
                <a:solidFill>
                  <a:srgbClr val="FFFFFF"/>
                </a:solidFill>
                <a:latin typeface="Arial" panose="020B0604020202020204" pitchFamily="34" charset="0"/>
              </a:rPr>
              <a:t>(Or recorded data)</a:t>
            </a:r>
          </a:p>
        </p:txBody>
      </p:sp>
      <p:sp>
        <p:nvSpPr>
          <p:cNvPr id="43014" name="Line 6">
            <a:extLst>
              <a:ext uri="{FF2B5EF4-FFF2-40B4-BE49-F238E27FC236}">
                <a16:creationId xmlns:a16="http://schemas.microsoft.com/office/drawing/2014/main" id="{6BC47596-66FF-7FF6-FE0E-FAF14260BAF8}"/>
              </a:ext>
            </a:extLst>
          </p:cNvPr>
          <p:cNvSpPr>
            <a:spLocks noChangeShapeType="1"/>
          </p:cNvSpPr>
          <p:nvPr/>
        </p:nvSpPr>
        <p:spPr bwMode="auto">
          <a:xfrm>
            <a:off x="6018213" y="2462214"/>
            <a:ext cx="0" cy="350837"/>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43015" name="Freeform 7">
            <a:extLst>
              <a:ext uri="{FF2B5EF4-FFF2-40B4-BE49-F238E27FC236}">
                <a16:creationId xmlns:a16="http://schemas.microsoft.com/office/drawing/2014/main" id="{90D7D2B3-D349-6377-411B-9544BAC956CA}"/>
              </a:ext>
            </a:extLst>
          </p:cNvPr>
          <p:cNvSpPr>
            <a:spLocks/>
          </p:cNvSpPr>
          <p:nvPr/>
        </p:nvSpPr>
        <p:spPr bwMode="auto">
          <a:xfrm>
            <a:off x="4956176" y="2813050"/>
            <a:ext cx="2112963" cy="350838"/>
          </a:xfrm>
          <a:custGeom>
            <a:avLst/>
            <a:gdLst>
              <a:gd name="T0" fmla="*/ 0 w 1331"/>
              <a:gd name="T1" fmla="*/ 220 h 221"/>
              <a:gd name="T2" fmla="*/ 1330 w 1331"/>
              <a:gd name="T3" fmla="*/ 220 h 221"/>
              <a:gd name="T4" fmla="*/ 1330 w 1331"/>
              <a:gd name="T5" fmla="*/ 0 h 221"/>
              <a:gd name="T6" fmla="*/ 0 w 1331"/>
              <a:gd name="T7" fmla="*/ 0 h 221"/>
              <a:gd name="T8" fmla="*/ 0 w 1331"/>
              <a:gd name="T9" fmla="*/ 220 h 221"/>
            </a:gdLst>
            <a:ahLst/>
            <a:cxnLst>
              <a:cxn ang="0">
                <a:pos x="T0" y="T1"/>
              </a:cxn>
              <a:cxn ang="0">
                <a:pos x="T2" y="T3"/>
              </a:cxn>
              <a:cxn ang="0">
                <a:pos x="T4" y="T5"/>
              </a:cxn>
              <a:cxn ang="0">
                <a:pos x="T6" y="T7"/>
              </a:cxn>
              <a:cxn ang="0">
                <a:pos x="T8" y="T9"/>
              </a:cxn>
            </a:cxnLst>
            <a:rect l="0" t="0" r="r" b="b"/>
            <a:pathLst>
              <a:path w="1331" h="221">
                <a:moveTo>
                  <a:pt x="0" y="220"/>
                </a:moveTo>
                <a:lnTo>
                  <a:pt x="1330" y="220"/>
                </a:lnTo>
                <a:lnTo>
                  <a:pt x="1330" y="0"/>
                </a:lnTo>
                <a:lnTo>
                  <a:pt x="0" y="0"/>
                </a:lnTo>
                <a:lnTo>
                  <a:pt x="0" y="220"/>
                </a:lnTo>
              </a:path>
            </a:pathLst>
          </a:custGeom>
          <a:noFill/>
          <a:ln w="12700" cap="rnd"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43016" name="Freeform 8">
            <a:extLst>
              <a:ext uri="{FF2B5EF4-FFF2-40B4-BE49-F238E27FC236}">
                <a16:creationId xmlns:a16="http://schemas.microsoft.com/office/drawing/2014/main" id="{06AE1D23-E06E-A74D-21A7-425C8D96B8BB}"/>
              </a:ext>
            </a:extLst>
          </p:cNvPr>
          <p:cNvSpPr>
            <a:spLocks/>
          </p:cNvSpPr>
          <p:nvPr/>
        </p:nvSpPr>
        <p:spPr bwMode="auto">
          <a:xfrm>
            <a:off x="4956176" y="2813050"/>
            <a:ext cx="2112963" cy="350838"/>
          </a:xfrm>
          <a:custGeom>
            <a:avLst/>
            <a:gdLst>
              <a:gd name="T0" fmla="*/ 0 w 1331"/>
              <a:gd name="T1" fmla="*/ 220 h 221"/>
              <a:gd name="T2" fmla="*/ 1330 w 1331"/>
              <a:gd name="T3" fmla="*/ 220 h 221"/>
              <a:gd name="T4" fmla="*/ 1330 w 1331"/>
              <a:gd name="T5" fmla="*/ 0 h 221"/>
              <a:gd name="T6" fmla="*/ 0 w 1331"/>
              <a:gd name="T7" fmla="*/ 0 h 221"/>
              <a:gd name="T8" fmla="*/ 0 w 1331"/>
              <a:gd name="T9" fmla="*/ 220 h 221"/>
            </a:gdLst>
            <a:ahLst/>
            <a:cxnLst>
              <a:cxn ang="0">
                <a:pos x="T0" y="T1"/>
              </a:cxn>
              <a:cxn ang="0">
                <a:pos x="T2" y="T3"/>
              </a:cxn>
              <a:cxn ang="0">
                <a:pos x="T4" y="T5"/>
              </a:cxn>
              <a:cxn ang="0">
                <a:pos x="T6" y="T7"/>
              </a:cxn>
              <a:cxn ang="0">
                <a:pos x="T8" y="T9"/>
              </a:cxn>
            </a:cxnLst>
            <a:rect l="0" t="0" r="r" b="b"/>
            <a:pathLst>
              <a:path w="1331" h="221">
                <a:moveTo>
                  <a:pt x="0" y="220"/>
                </a:moveTo>
                <a:lnTo>
                  <a:pt x="1330" y="220"/>
                </a:lnTo>
                <a:lnTo>
                  <a:pt x="1330" y="0"/>
                </a:lnTo>
                <a:lnTo>
                  <a:pt x="0" y="0"/>
                </a:lnTo>
                <a:lnTo>
                  <a:pt x="0" y="220"/>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43017" name="Rectangle 9">
            <a:extLst>
              <a:ext uri="{FF2B5EF4-FFF2-40B4-BE49-F238E27FC236}">
                <a16:creationId xmlns:a16="http://schemas.microsoft.com/office/drawing/2014/main" id="{8E5F4BF2-29F6-FB16-78A0-BFBFA82EFD11}"/>
              </a:ext>
            </a:extLst>
          </p:cNvPr>
          <p:cNvSpPr>
            <a:spLocks noChangeArrowheads="1"/>
          </p:cNvSpPr>
          <p:nvPr/>
        </p:nvSpPr>
        <p:spPr bwMode="auto">
          <a:xfrm>
            <a:off x="5311775" y="2773363"/>
            <a:ext cx="14668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a:solidFill>
                  <a:srgbClr val="FFFFFF"/>
                </a:solidFill>
                <a:latin typeface="Arial" panose="020B0604020202020204" pitchFamily="34" charset="0"/>
              </a:rPr>
              <a:t>test input file</a:t>
            </a:r>
          </a:p>
        </p:txBody>
      </p:sp>
      <p:sp>
        <p:nvSpPr>
          <p:cNvPr id="43018" name="Line 10">
            <a:extLst>
              <a:ext uri="{FF2B5EF4-FFF2-40B4-BE49-F238E27FC236}">
                <a16:creationId xmlns:a16="http://schemas.microsoft.com/office/drawing/2014/main" id="{91A06D67-8DA5-7606-082C-3A9BCB32FBEC}"/>
              </a:ext>
            </a:extLst>
          </p:cNvPr>
          <p:cNvSpPr>
            <a:spLocks noChangeShapeType="1"/>
          </p:cNvSpPr>
          <p:nvPr/>
        </p:nvSpPr>
        <p:spPr bwMode="auto">
          <a:xfrm>
            <a:off x="6018213" y="3162300"/>
            <a:ext cx="0" cy="34925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43019" name="Freeform 11">
            <a:extLst>
              <a:ext uri="{FF2B5EF4-FFF2-40B4-BE49-F238E27FC236}">
                <a16:creationId xmlns:a16="http://schemas.microsoft.com/office/drawing/2014/main" id="{345DC7F1-5C6A-A104-7AFE-92E5473CEA32}"/>
              </a:ext>
            </a:extLst>
          </p:cNvPr>
          <p:cNvSpPr>
            <a:spLocks/>
          </p:cNvSpPr>
          <p:nvPr/>
        </p:nvSpPr>
        <p:spPr bwMode="auto">
          <a:xfrm>
            <a:off x="4956176" y="3511550"/>
            <a:ext cx="2112963" cy="350838"/>
          </a:xfrm>
          <a:custGeom>
            <a:avLst/>
            <a:gdLst>
              <a:gd name="T0" fmla="*/ 0 w 1331"/>
              <a:gd name="T1" fmla="*/ 220 h 221"/>
              <a:gd name="T2" fmla="*/ 1330 w 1331"/>
              <a:gd name="T3" fmla="*/ 220 h 221"/>
              <a:gd name="T4" fmla="*/ 1330 w 1331"/>
              <a:gd name="T5" fmla="*/ 0 h 221"/>
              <a:gd name="T6" fmla="*/ 0 w 1331"/>
              <a:gd name="T7" fmla="*/ 0 h 221"/>
              <a:gd name="T8" fmla="*/ 0 w 1331"/>
              <a:gd name="T9" fmla="*/ 220 h 221"/>
            </a:gdLst>
            <a:ahLst/>
            <a:cxnLst>
              <a:cxn ang="0">
                <a:pos x="T0" y="T1"/>
              </a:cxn>
              <a:cxn ang="0">
                <a:pos x="T2" y="T3"/>
              </a:cxn>
              <a:cxn ang="0">
                <a:pos x="T4" y="T5"/>
              </a:cxn>
              <a:cxn ang="0">
                <a:pos x="T6" y="T7"/>
              </a:cxn>
              <a:cxn ang="0">
                <a:pos x="T8" y="T9"/>
              </a:cxn>
            </a:cxnLst>
            <a:rect l="0" t="0" r="r" b="b"/>
            <a:pathLst>
              <a:path w="1331" h="221">
                <a:moveTo>
                  <a:pt x="0" y="220"/>
                </a:moveTo>
                <a:lnTo>
                  <a:pt x="1330" y="220"/>
                </a:lnTo>
                <a:lnTo>
                  <a:pt x="1330" y="0"/>
                </a:lnTo>
                <a:lnTo>
                  <a:pt x="0" y="0"/>
                </a:lnTo>
                <a:lnTo>
                  <a:pt x="0" y="220"/>
                </a:lnTo>
              </a:path>
            </a:pathLst>
          </a:custGeom>
          <a:noFill/>
          <a:ln w="12700" cap="rnd"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43020" name="Freeform 12">
            <a:extLst>
              <a:ext uri="{FF2B5EF4-FFF2-40B4-BE49-F238E27FC236}">
                <a16:creationId xmlns:a16="http://schemas.microsoft.com/office/drawing/2014/main" id="{EA6315CF-9513-65F4-9185-CFBBA28E25CE}"/>
              </a:ext>
            </a:extLst>
          </p:cNvPr>
          <p:cNvSpPr>
            <a:spLocks/>
          </p:cNvSpPr>
          <p:nvPr/>
        </p:nvSpPr>
        <p:spPr bwMode="auto">
          <a:xfrm>
            <a:off x="4956176" y="3511550"/>
            <a:ext cx="2112963" cy="350838"/>
          </a:xfrm>
          <a:custGeom>
            <a:avLst/>
            <a:gdLst>
              <a:gd name="T0" fmla="*/ 0 w 1331"/>
              <a:gd name="T1" fmla="*/ 220 h 221"/>
              <a:gd name="T2" fmla="*/ 1330 w 1331"/>
              <a:gd name="T3" fmla="*/ 220 h 221"/>
              <a:gd name="T4" fmla="*/ 1330 w 1331"/>
              <a:gd name="T5" fmla="*/ 0 h 221"/>
              <a:gd name="T6" fmla="*/ 0 w 1331"/>
              <a:gd name="T7" fmla="*/ 0 h 221"/>
              <a:gd name="T8" fmla="*/ 0 w 1331"/>
              <a:gd name="T9" fmla="*/ 220 h 221"/>
            </a:gdLst>
            <a:ahLst/>
            <a:cxnLst>
              <a:cxn ang="0">
                <a:pos x="T0" y="T1"/>
              </a:cxn>
              <a:cxn ang="0">
                <a:pos x="T2" y="T3"/>
              </a:cxn>
              <a:cxn ang="0">
                <a:pos x="T4" y="T5"/>
              </a:cxn>
              <a:cxn ang="0">
                <a:pos x="T6" y="T7"/>
              </a:cxn>
              <a:cxn ang="0">
                <a:pos x="T8" y="T9"/>
              </a:cxn>
            </a:cxnLst>
            <a:rect l="0" t="0" r="r" b="b"/>
            <a:pathLst>
              <a:path w="1331" h="221">
                <a:moveTo>
                  <a:pt x="0" y="220"/>
                </a:moveTo>
                <a:lnTo>
                  <a:pt x="1330" y="220"/>
                </a:lnTo>
                <a:lnTo>
                  <a:pt x="1330" y="0"/>
                </a:lnTo>
                <a:lnTo>
                  <a:pt x="0" y="0"/>
                </a:lnTo>
                <a:lnTo>
                  <a:pt x="0" y="220"/>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43021" name="Rectangle 13">
            <a:extLst>
              <a:ext uri="{FF2B5EF4-FFF2-40B4-BE49-F238E27FC236}">
                <a16:creationId xmlns:a16="http://schemas.microsoft.com/office/drawing/2014/main" id="{2A71BD4C-2B5B-1BC4-9DC1-7AE85E8652CD}"/>
              </a:ext>
            </a:extLst>
          </p:cNvPr>
          <p:cNvSpPr>
            <a:spLocks noChangeArrowheads="1"/>
          </p:cNvSpPr>
          <p:nvPr/>
        </p:nvSpPr>
        <p:spPr bwMode="auto">
          <a:xfrm>
            <a:off x="5160963" y="3530601"/>
            <a:ext cx="1847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a:solidFill>
                  <a:srgbClr val="FFFFFF"/>
                </a:solidFill>
                <a:latin typeface="Arial" panose="020B0604020202020204" pitchFamily="34" charset="0"/>
              </a:rPr>
              <a:t>D/A converter(s)</a:t>
            </a:r>
          </a:p>
        </p:txBody>
      </p:sp>
      <p:sp>
        <p:nvSpPr>
          <p:cNvPr id="43022" name="Line 14">
            <a:extLst>
              <a:ext uri="{FF2B5EF4-FFF2-40B4-BE49-F238E27FC236}">
                <a16:creationId xmlns:a16="http://schemas.microsoft.com/office/drawing/2014/main" id="{5E4FBC73-CB0C-16A2-B3CC-28BB0FEF1B4D}"/>
              </a:ext>
            </a:extLst>
          </p:cNvPr>
          <p:cNvSpPr>
            <a:spLocks noChangeShapeType="1"/>
          </p:cNvSpPr>
          <p:nvPr/>
        </p:nvSpPr>
        <p:spPr bwMode="auto">
          <a:xfrm>
            <a:off x="6018213" y="3860800"/>
            <a:ext cx="0" cy="34925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43023" name="Freeform 15">
            <a:extLst>
              <a:ext uri="{FF2B5EF4-FFF2-40B4-BE49-F238E27FC236}">
                <a16:creationId xmlns:a16="http://schemas.microsoft.com/office/drawing/2014/main" id="{4BFF41C6-C229-9A2F-318E-BC66D32E0112}"/>
              </a:ext>
            </a:extLst>
          </p:cNvPr>
          <p:cNvSpPr>
            <a:spLocks/>
          </p:cNvSpPr>
          <p:nvPr/>
        </p:nvSpPr>
        <p:spPr bwMode="auto">
          <a:xfrm>
            <a:off x="4956176" y="4210051"/>
            <a:ext cx="2112963" cy="358775"/>
          </a:xfrm>
          <a:custGeom>
            <a:avLst/>
            <a:gdLst>
              <a:gd name="T0" fmla="*/ 0 w 1331"/>
              <a:gd name="T1" fmla="*/ 225 h 226"/>
              <a:gd name="T2" fmla="*/ 1330 w 1331"/>
              <a:gd name="T3" fmla="*/ 225 h 226"/>
              <a:gd name="T4" fmla="*/ 1330 w 1331"/>
              <a:gd name="T5" fmla="*/ 0 h 226"/>
              <a:gd name="T6" fmla="*/ 0 w 1331"/>
              <a:gd name="T7" fmla="*/ 0 h 226"/>
              <a:gd name="T8" fmla="*/ 0 w 1331"/>
              <a:gd name="T9" fmla="*/ 225 h 226"/>
            </a:gdLst>
            <a:ahLst/>
            <a:cxnLst>
              <a:cxn ang="0">
                <a:pos x="T0" y="T1"/>
              </a:cxn>
              <a:cxn ang="0">
                <a:pos x="T2" y="T3"/>
              </a:cxn>
              <a:cxn ang="0">
                <a:pos x="T4" y="T5"/>
              </a:cxn>
              <a:cxn ang="0">
                <a:pos x="T6" y="T7"/>
              </a:cxn>
              <a:cxn ang="0">
                <a:pos x="T8" y="T9"/>
              </a:cxn>
            </a:cxnLst>
            <a:rect l="0" t="0" r="r" b="b"/>
            <a:pathLst>
              <a:path w="1331" h="226">
                <a:moveTo>
                  <a:pt x="0" y="225"/>
                </a:moveTo>
                <a:lnTo>
                  <a:pt x="1330" y="225"/>
                </a:lnTo>
                <a:lnTo>
                  <a:pt x="1330" y="0"/>
                </a:lnTo>
                <a:lnTo>
                  <a:pt x="0" y="0"/>
                </a:lnTo>
                <a:lnTo>
                  <a:pt x="0" y="225"/>
                </a:lnTo>
              </a:path>
            </a:pathLst>
          </a:custGeom>
          <a:noFill/>
          <a:ln w="12700" cap="rnd"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43024" name="Freeform 16">
            <a:extLst>
              <a:ext uri="{FF2B5EF4-FFF2-40B4-BE49-F238E27FC236}">
                <a16:creationId xmlns:a16="http://schemas.microsoft.com/office/drawing/2014/main" id="{B3CE19CA-D16C-5260-B623-85B648FBEC2A}"/>
              </a:ext>
            </a:extLst>
          </p:cNvPr>
          <p:cNvSpPr>
            <a:spLocks/>
          </p:cNvSpPr>
          <p:nvPr/>
        </p:nvSpPr>
        <p:spPr bwMode="auto">
          <a:xfrm>
            <a:off x="4956176" y="4210051"/>
            <a:ext cx="2112963" cy="358775"/>
          </a:xfrm>
          <a:custGeom>
            <a:avLst/>
            <a:gdLst>
              <a:gd name="T0" fmla="*/ 0 w 1331"/>
              <a:gd name="T1" fmla="*/ 225 h 226"/>
              <a:gd name="T2" fmla="*/ 1330 w 1331"/>
              <a:gd name="T3" fmla="*/ 225 h 226"/>
              <a:gd name="T4" fmla="*/ 1330 w 1331"/>
              <a:gd name="T5" fmla="*/ 0 h 226"/>
              <a:gd name="T6" fmla="*/ 0 w 1331"/>
              <a:gd name="T7" fmla="*/ 0 h 226"/>
              <a:gd name="T8" fmla="*/ 0 w 1331"/>
              <a:gd name="T9" fmla="*/ 225 h 226"/>
            </a:gdLst>
            <a:ahLst/>
            <a:cxnLst>
              <a:cxn ang="0">
                <a:pos x="T0" y="T1"/>
              </a:cxn>
              <a:cxn ang="0">
                <a:pos x="T2" y="T3"/>
              </a:cxn>
              <a:cxn ang="0">
                <a:pos x="T4" y="T5"/>
              </a:cxn>
              <a:cxn ang="0">
                <a:pos x="T6" y="T7"/>
              </a:cxn>
              <a:cxn ang="0">
                <a:pos x="T8" y="T9"/>
              </a:cxn>
            </a:cxnLst>
            <a:rect l="0" t="0" r="r" b="b"/>
            <a:pathLst>
              <a:path w="1331" h="226">
                <a:moveTo>
                  <a:pt x="0" y="225"/>
                </a:moveTo>
                <a:lnTo>
                  <a:pt x="1330" y="225"/>
                </a:lnTo>
                <a:lnTo>
                  <a:pt x="1330" y="0"/>
                </a:lnTo>
                <a:lnTo>
                  <a:pt x="0" y="0"/>
                </a:lnTo>
                <a:lnTo>
                  <a:pt x="0" y="225"/>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43025" name="Rectangle 17">
            <a:extLst>
              <a:ext uri="{FF2B5EF4-FFF2-40B4-BE49-F238E27FC236}">
                <a16:creationId xmlns:a16="http://schemas.microsoft.com/office/drawing/2014/main" id="{D50CA26A-2995-410C-23AF-74638E6C69CC}"/>
              </a:ext>
            </a:extLst>
          </p:cNvPr>
          <p:cNvSpPr>
            <a:spLocks noChangeArrowheads="1"/>
          </p:cNvSpPr>
          <p:nvPr/>
        </p:nvSpPr>
        <p:spPr bwMode="auto">
          <a:xfrm>
            <a:off x="5330825" y="4229101"/>
            <a:ext cx="1314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a:solidFill>
                  <a:srgbClr val="FFFFFF"/>
                </a:solidFill>
                <a:latin typeface="Arial" panose="020B0604020202020204" pitchFamily="34" charset="0"/>
              </a:rPr>
              <a:t>amplifier(s)</a:t>
            </a:r>
          </a:p>
        </p:txBody>
      </p:sp>
      <p:sp>
        <p:nvSpPr>
          <p:cNvPr id="43026" name="Freeform 18">
            <a:extLst>
              <a:ext uri="{FF2B5EF4-FFF2-40B4-BE49-F238E27FC236}">
                <a16:creationId xmlns:a16="http://schemas.microsoft.com/office/drawing/2014/main" id="{89612D08-6B02-F988-2018-99FBBAED3137}"/>
              </a:ext>
            </a:extLst>
          </p:cNvPr>
          <p:cNvSpPr>
            <a:spLocks/>
          </p:cNvSpPr>
          <p:nvPr/>
        </p:nvSpPr>
        <p:spPr bwMode="auto">
          <a:xfrm>
            <a:off x="4994276" y="4916489"/>
            <a:ext cx="2100263" cy="350837"/>
          </a:xfrm>
          <a:custGeom>
            <a:avLst/>
            <a:gdLst>
              <a:gd name="T0" fmla="*/ 0 w 1323"/>
              <a:gd name="T1" fmla="*/ 220 h 221"/>
              <a:gd name="T2" fmla="*/ 1322 w 1323"/>
              <a:gd name="T3" fmla="*/ 220 h 221"/>
              <a:gd name="T4" fmla="*/ 1322 w 1323"/>
              <a:gd name="T5" fmla="*/ 0 h 221"/>
              <a:gd name="T6" fmla="*/ 0 w 1323"/>
              <a:gd name="T7" fmla="*/ 0 h 221"/>
              <a:gd name="T8" fmla="*/ 0 w 1323"/>
              <a:gd name="T9" fmla="*/ 220 h 221"/>
            </a:gdLst>
            <a:ahLst/>
            <a:cxnLst>
              <a:cxn ang="0">
                <a:pos x="T0" y="T1"/>
              </a:cxn>
              <a:cxn ang="0">
                <a:pos x="T2" y="T3"/>
              </a:cxn>
              <a:cxn ang="0">
                <a:pos x="T4" y="T5"/>
              </a:cxn>
              <a:cxn ang="0">
                <a:pos x="T6" y="T7"/>
              </a:cxn>
              <a:cxn ang="0">
                <a:pos x="T8" y="T9"/>
              </a:cxn>
            </a:cxnLst>
            <a:rect l="0" t="0" r="r" b="b"/>
            <a:pathLst>
              <a:path w="1323" h="221">
                <a:moveTo>
                  <a:pt x="0" y="220"/>
                </a:moveTo>
                <a:lnTo>
                  <a:pt x="1322" y="220"/>
                </a:lnTo>
                <a:lnTo>
                  <a:pt x="1322" y="0"/>
                </a:lnTo>
                <a:lnTo>
                  <a:pt x="0" y="0"/>
                </a:lnTo>
                <a:lnTo>
                  <a:pt x="0" y="220"/>
                </a:lnTo>
              </a:path>
            </a:pathLst>
          </a:custGeom>
          <a:noFill/>
          <a:ln w="12700" cap="rnd"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43027" name="Freeform 19">
            <a:extLst>
              <a:ext uri="{FF2B5EF4-FFF2-40B4-BE49-F238E27FC236}">
                <a16:creationId xmlns:a16="http://schemas.microsoft.com/office/drawing/2014/main" id="{A13291EE-AC2F-89B1-D34A-EFE757E248E9}"/>
              </a:ext>
            </a:extLst>
          </p:cNvPr>
          <p:cNvSpPr>
            <a:spLocks/>
          </p:cNvSpPr>
          <p:nvPr/>
        </p:nvSpPr>
        <p:spPr bwMode="auto">
          <a:xfrm>
            <a:off x="4994276" y="4916489"/>
            <a:ext cx="2100263" cy="350837"/>
          </a:xfrm>
          <a:custGeom>
            <a:avLst/>
            <a:gdLst>
              <a:gd name="T0" fmla="*/ 0 w 1323"/>
              <a:gd name="T1" fmla="*/ 220 h 221"/>
              <a:gd name="T2" fmla="*/ 1322 w 1323"/>
              <a:gd name="T3" fmla="*/ 220 h 221"/>
              <a:gd name="T4" fmla="*/ 1322 w 1323"/>
              <a:gd name="T5" fmla="*/ 0 h 221"/>
              <a:gd name="T6" fmla="*/ 0 w 1323"/>
              <a:gd name="T7" fmla="*/ 0 h 221"/>
              <a:gd name="T8" fmla="*/ 0 w 1323"/>
              <a:gd name="T9" fmla="*/ 220 h 221"/>
            </a:gdLst>
            <a:ahLst/>
            <a:cxnLst>
              <a:cxn ang="0">
                <a:pos x="T0" y="T1"/>
              </a:cxn>
              <a:cxn ang="0">
                <a:pos x="T2" y="T3"/>
              </a:cxn>
              <a:cxn ang="0">
                <a:pos x="T4" y="T5"/>
              </a:cxn>
              <a:cxn ang="0">
                <a:pos x="T6" y="T7"/>
              </a:cxn>
              <a:cxn ang="0">
                <a:pos x="T8" y="T9"/>
              </a:cxn>
            </a:cxnLst>
            <a:rect l="0" t="0" r="r" b="b"/>
            <a:pathLst>
              <a:path w="1323" h="221">
                <a:moveTo>
                  <a:pt x="0" y="220"/>
                </a:moveTo>
                <a:lnTo>
                  <a:pt x="1322" y="220"/>
                </a:lnTo>
                <a:lnTo>
                  <a:pt x="1322" y="0"/>
                </a:lnTo>
                <a:lnTo>
                  <a:pt x="0" y="0"/>
                </a:lnTo>
                <a:lnTo>
                  <a:pt x="0" y="220"/>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43028" name="Rectangle 20">
            <a:extLst>
              <a:ext uri="{FF2B5EF4-FFF2-40B4-BE49-F238E27FC236}">
                <a16:creationId xmlns:a16="http://schemas.microsoft.com/office/drawing/2014/main" id="{837FCAF9-C89D-8CA1-F7BE-C636EFA27ABD}"/>
              </a:ext>
            </a:extLst>
          </p:cNvPr>
          <p:cNvSpPr>
            <a:spLocks noChangeArrowheads="1"/>
          </p:cNvSpPr>
          <p:nvPr/>
        </p:nvSpPr>
        <p:spPr bwMode="auto">
          <a:xfrm>
            <a:off x="5091113" y="4897438"/>
            <a:ext cx="20256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a:solidFill>
                  <a:srgbClr val="FFFFFF"/>
                </a:solidFill>
                <a:latin typeface="Arial" panose="020B0604020202020204" pitchFamily="34" charset="0"/>
              </a:rPr>
              <a:t>relay(s) under test</a:t>
            </a:r>
          </a:p>
        </p:txBody>
      </p:sp>
      <p:sp>
        <p:nvSpPr>
          <p:cNvPr id="43029" name="Line 21">
            <a:extLst>
              <a:ext uri="{FF2B5EF4-FFF2-40B4-BE49-F238E27FC236}">
                <a16:creationId xmlns:a16="http://schemas.microsoft.com/office/drawing/2014/main" id="{36C59D5B-8B9A-0535-1907-AD6FD618410B}"/>
              </a:ext>
            </a:extLst>
          </p:cNvPr>
          <p:cNvSpPr>
            <a:spLocks noChangeShapeType="1"/>
          </p:cNvSpPr>
          <p:nvPr/>
        </p:nvSpPr>
        <p:spPr bwMode="auto">
          <a:xfrm>
            <a:off x="6018213" y="4567238"/>
            <a:ext cx="0" cy="34925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43030" name="Freeform 22">
            <a:extLst>
              <a:ext uri="{FF2B5EF4-FFF2-40B4-BE49-F238E27FC236}">
                <a16:creationId xmlns:a16="http://schemas.microsoft.com/office/drawing/2014/main" id="{04CE3E7B-480D-4242-EEB9-0A997AF870C6}"/>
              </a:ext>
            </a:extLst>
          </p:cNvPr>
          <p:cNvSpPr>
            <a:spLocks/>
          </p:cNvSpPr>
          <p:nvPr/>
        </p:nvSpPr>
        <p:spPr bwMode="auto">
          <a:xfrm>
            <a:off x="4956176" y="5616575"/>
            <a:ext cx="2112963" cy="350838"/>
          </a:xfrm>
          <a:custGeom>
            <a:avLst/>
            <a:gdLst>
              <a:gd name="T0" fmla="*/ 0 w 1331"/>
              <a:gd name="T1" fmla="*/ 220 h 221"/>
              <a:gd name="T2" fmla="*/ 1330 w 1331"/>
              <a:gd name="T3" fmla="*/ 220 h 221"/>
              <a:gd name="T4" fmla="*/ 1330 w 1331"/>
              <a:gd name="T5" fmla="*/ 0 h 221"/>
              <a:gd name="T6" fmla="*/ 0 w 1331"/>
              <a:gd name="T7" fmla="*/ 0 h 221"/>
              <a:gd name="T8" fmla="*/ 0 w 1331"/>
              <a:gd name="T9" fmla="*/ 220 h 221"/>
            </a:gdLst>
            <a:ahLst/>
            <a:cxnLst>
              <a:cxn ang="0">
                <a:pos x="T0" y="T1"/>
              </a:cxn>
              <a:cxn ang="0">
                <a:pos x="T2" y="T3"/>
              </a:cxn>
              <a:cxn ang="0">
                <a:pos x="T4" y="T5"/>
              </a:cxn>
              <a:cxn ang="0">
                <a:pos x="T6" y="T7"/>
              </a:cxn>
              <a:cxn ang="0">
                <a:pos x="T8" y="T9"/>
              </a:cxn>
            </a:cxnLst>
            <a:rect l="0" t="0" r="r" b="b"/>
            <a:pathLst>
              <a:path w="1331" h="221">
                <a:moveTo>
                  <a:pt x="0" y="220"/>
                </a:moveTo>
                <a:lnTo>
                  <a:pt x="1330" y="220"/>
                </a:lnTo>
                <a:lnTo>
                  <a:pt x="1330" y="0"/>
                </a:lnTo>
                <a:lnTo>
                  <a:pt x="0" y="0"/>
                </a:lnTo>
                <a:lnTo>
                  <a:pt x="0" y="220"/>
                </a:lnTo>
              </a:path>
            </a:pathLst>
          </a:custGeom>
          <a:noFill/>
          <a:ln w="12700" cap="rnd"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43031" name="Freeform 23">
            <a:extLst>
              <a:ext uri="{FF2B5EF4-FFF2-40B4-BE49-F238E27FC236}">
                <a16:creationId xmlns:a16="http://schemas.microsoft.com/office/drawing/2014/main" id="{1C1DF2D8-66A5-E9D1-AF7E-7646934DA07B}"/>
              </a:ext>
            </a:extLst>
          </p:cNvPr>
          <p:cNvSpPr>
            <a:spLocks/>
          </p:cNvSpPr>
          <p:nvPr/>
        </p:nvSpPr>
        <p:spPr bwMode="auto">
          <a:xfrm>
            <a:off x="4956176" y="5616575"/>
            <a:ext cx="2112963" cy="350838"/>
          </a:xfrm>
          <a:custGeom>
            <a:avLst/>
            <a:gdLst>
              <a:gd name="T0" fmla="*/ 0 w 1331"/>
              <a:gd name="T1" fmla="*/ 220 h 221"/>
              <a:gd name="T2" fmla="*/ 1330 w 1331"/>
              <a:gd name="T3" fmla="*/ 220 h 221"/>
              <a:gd name="T4" fmla="*/ 1330 w 1331"/>
              <a:gd name="T5" fmla="*/ 0 h 221"/>
              <a:gd name="T6" fmla="*/ 0 w 1331"/>
              <a:gd name="T7" fmla="*/ 0 h 221"/>
              <a:gd name="T8" fmla="*/ 0 w 1331"/>
              <a:gd name="T9" fmla="*/ 220 h 221"/>
            </a:gdLst>
            <a:ahLst/>
            <a:cxnLst>
              <a:cxn ang="0">
                <a:pos x="T0" y="T1"/>
              </a:cxn>
              <a:cxn ang="0">
                <a:pos x="T2" y="T3"/>
              </a:cxn>
              <a:cxn ang="0">
                <a:pos x="T4" y="T5"/>
              </a:cxn>
              <a:cxn ang="0">
                <a:pos x="T6" y="T7"/>
              </a:cxn>
              <a:cxn ang="0">
                <a:pos x="T8" y="T9"/>
              </a:cxn>
            </a:cxnLst>
            <a:rect l="0" t="0" r="r" b="b"/>
            <a:pathLst>
              <a:path w="1331" h="221">
                <a:moveTo>
                  <a:pt x="0" y="220"/>
                </a:moveTo>
                <a:lnTo>
                  <a:pt x="1330" y="220"/>
                </a:lnTo>
                <a:lnTo>
                  <a:pt x="1330" y="0"/>
                </a:lnTo>
                <a:lnTo>
                  <a:pt x="0" y="0"/>
                </a:lnTo>
                <a:lnTo>
                  <a:pt x="0" y="220"/>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43032" name="Rectangle 24">
            <a:extLst>
              <a:ext uri="{FF2B5EF4-FFF2-40B4-BE49-F238E27FC236}">
                <a16:creationId xmlns:a16="http://schemas.microsoft.com/office/drawing/2014/main" id="{64771A9A-8639-D6A5-7AE5-332D82D6D568}"/>
              </a:ext>
            </a:extLst>
          </p:cNvPr>
          <p:cNvSpPr>
            <a:spLocks noChangeArrowheads="1"/>
          </p:cNvSpPr>
          <p:nvPr/>
        </p:nvSpPr>
        <p:spPr bwMode="auto">
          <a:xfrm>
            <a:off x="5072064" y="5608638"/>
            <a:ext cx="1883529" cy="3699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a:solidFill>
                  <a:srgbClr val="FFFFFF"/>
                </a:solidFill>
                <a:latin typeface="Arial" panose="020B0604020202020204" pitchFamily="34" charset="0"/>
              </a:rPr>
              <a:t>monitoring eq'pt.</a:t>
            </a:r>
          </a:p>
        </p:txBody>
      </p:sp>
      <p:sp>
        <p:nvSpPr>
          <p:cNvPr id="43033" name="Line 25">
            <a:extLst>
              <a:ext uri="{FF2B5EF4-FFF2-40B4-BE49-F238E27FC236}">
                <a16:creationId xmlns:a16="http://schemas.microsoft.com/office/drawing/2014/main" id="{EBB88417-8B3A-35A8-11F0-4821A58D4726}"/>
              </a:ext>
            </a:extLst>
          </p:cNvPr>
          <p:cNvSpPr>
            <a:spLocks noChangeShapeType="1"/>
          </p:cNvSpPr>
          <p:nvPr/>
        </p:nvSpPr>
        <p:spPr bwMode="auto">
          <a:xfrm>
            <a:off x="6018213" y="5265739"/>
            <a:ext cx="0" cy="350837"/>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43034" name="Line 26">
            <a:extLst>
              <a:ext uri="{FF2B5EF4-FFF2-40B4-BE49-F238E27FC236}">
                <a16:creationId xmlns:a16="http://schemas.microsoft.com/office/drawing/2014/main" id="{624F78C9-A7CD-933F-FE8C-F169758BA1BE}"/>
              </a:ext>
            </a:extLst>
          </p:cNvPr>
          <p:cNvSpPr>
            <a:spLocks noChangeShapeType="1"/>
          </p:cNvSpPr>
          <p:nvPr/>
        </p:nvSpPr>
        <p:spPr bwMode="auto">
          <a:xfrm>
            <a:off x="6183313" y="5440363"/>
            <a:ext cx="0" cy="17621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43035" name="Freeform 27">
            <a:extLst>
              <a:ext uri="{FF2B5EF4-FFF2-40B4-BE49-F238E27FC236}">
                <a16:creationId xmlns:a16="http://schemas.microsoft.com/office/drawing/2014/main" id="{28B18435-C4F2-59B8-9837-C0FB19274691}"/>
              </a:ext>
            </a:extLst>
          </p:cNvPr>
          <p:cNvSpPr>
            <a:spLocks/>
          </p:cNvSpPr>
          <p:nvPr/>
        </p:nvSpPr>
        <p:spPr bwMode="auto">
          <a:xfrm>
            <a:off x="5967414" y="5570539"/>
            <a:ext cx="90487" cy="47625"/>
          </a:xfrm>
          <a:custGeom>
            <a:avLst/>
            <a:gdLst>
              <a:gd name="T0" fmla="*/ 56 w 57"/>
              <a:gd name="T1" fmla="*/ 0 h 30"/>
              <a:gd name="T2" fmla="*/ 32 w 57"/>
              <a:gd name="T3" fmla="*/ 29 h 30"/>
              <a:gd name="T4" fmla="*/ 0 w 57"/>
              <a:gd name="T5" fmla="*/ 0 h 30"/>
            </a:gdLst>
            <a:ahLst/>
            <a:cxnLst>
              <a:cxn ang="0">
                <a:pos x="T0" y="T1"/>
              </a:cxn>
              <a:cxn ang="0">
                <a:pos x="T2" y="T3"/>
              </a:cxn>
              <a:cxn ang="0">
                <a:pos x="T4" y="T5"/>
              </a:cxn>
            </a:cxnLst>
            <a:rect l="0" t="0" r="r" b="b"/>
            <a:pathLst>
              <a:path w="57" h="30">
                <a:moveTo>
                  <a:pt x="56" y="0"/>
                </a:moveTo>
                <a:lnTo>
                  <a:pt x="32" y="29"/>
                </a:lnTo>
                <a:lnTo>
                  <a:pt x="0" y="0"/>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43036" name="Freeform 28">
            <a:extLst>
              <a:ext uri="{FF2B5EF4-FFF2-40B4-BE49-F238E27FC236}">
                <a16:creationId xmlns:a16="http://schemas.microsoft.com/office/drawing/2014/main" id="{89FF5361-5F09-73DB-CDBE-9BAD55950C83}"/>
              </a:ext>
            </a:extLst>
          </p:cNvPr>
          <p:cNvSpPr>
            <a:spLocks/>
          </p:cNvSpPr>
          <p:nvPr/>
        </p:nvSpPr>
        <p:spPr bwMode="auto">
          <a:xfrm>
            <a:off x="6145214" y="5570539"/>
            <a:ext cx="90487" cy="47625"/>
          </a:xfrm>
          <a:custGeom>
            <a:avLst/>
            <a:gdLst>
              <a:gd name="T0" fmla="*/ 56 w 57"/>
              <a:gd name="T1" fmla="*/ 0 h 30"/>
              <a:gd name="T2" fmla="*/ 24 w 57"/>
              <a:gd name="T3" fmla="*/ 29 h 30"/>
              <a:gd name="T4" fmla="*/ 0 w 57"/>
              <a:gd name="T5" fmla="*/ 0 h 30"/>
            </a:gdLst>
            <a:ahLst/>
            <a:cxnLst>
              <a:cxn ang="0">
                <a:pos x="T0" y="T1"/>
              </a:cxn>
              <a:cxn ang="0">
                <a:pos x="T2" y="T3"/>
              </a:cxn>
              <a:cxn ang="0">
                <a:pos x="T4" y="T5"/>
              </a:cxn>
            </a:cxnLst>
            <a:rect l="0" t="0" r="r" b="b"/>
            <a:pathLst>
              <a:path w="57" h="30">
                <a:moveTo>
                  <a:pt x="56" y="0"/>
                </a:moveTo>
                <a:lnTo>
                  <a:pt x="24" y="29"/>
                </a:lnTo>
                <a:lnTo>
                  <a:pt x="0" y="0"/>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43037" name="Freeform 29">
            <a:extLst>
              <a:ext uri="{FF2B5EF4-FFF2-40B4-BE49-F238E27FC236}">
                <a16:creationId xmlns:a16="http://schemas.microsoft.com/office/drawing/2014/main" id="{1AE3F500-09B8-966D-9D66-3F8E3781AB4E}"/>
              </a:ext>
            </a:extLst>
          </p:cNvPr>
          <p:cNvSpPr>
            <a:spLocks/>
          </p:cNvSpPr>
          <p:nvPr/>
        </p:nvSpPr>
        <p:spPr bwMode="auto">
          <a:xfrm>
            <a:off x="5967414" y="4872039"/>
            <a:ext cx="90487" cy="46037"/>
          </a:xfrm>
          <a:custGeom>
            <a:avLst/>
            <a:gdLst>
              <a:gd name="T0" fmla="*/ 56 w 57"/>
              <a:gd name="T1" fmla="*/ 0 h 29"/>
              <a:gd name="T2" fmla="*/ 32 w 57"/>
              <a:gd name="T3" fmla="*/ 28 h 29"/>
              <a:gd name="T4" fmla="*/ 0 w 57"/>
              <a:gd name="T5" fmla="*/ 0 h 29"/>
            </a:gdLst>
            <a:ahLst/>
            <a:cxnLst>
              <a:cxn ang="0">
                <a:pos x="T0" y="T1"/>
              </a:cxn>
              <a:cxn ang="0">
                <a:pos x="T2" y="T3"/>
              </a:cxn>
              <a:cxn ang="0">
                <a:pos x="T4" y="T5"/>
              </a:cxn>
            </a:cxnLst>
            <a:rect l="0" t="0" r="r" b="b"/>
            <a:pathLst>
              <a:path w="57" h="29">
                <a:moveTo>
                  <a:pt x="56" y="0"/>
                </a:moveTo>
                <a:lnTo>
                  <a:pt x="32" y="28"/>
                </a:lnTo>
                <a:lnTo>
                  <a:pt x="0" y="0"/>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43038" name="Freeform 30">
            <a:extLst>
              <a:ext uri="{FF2B5EF4-FFF2-40B4-BE49-F238E27FC236}">
                <a16:creationId xmlns:a16="http://schemas.microsoft.com/office/drawing/2014/main" id="{C119900D-2AEE-8CE8-752C-6007E4BA92C7}"/>
              </a:ext>
            </a:extLst>
          </p:cNvPr>
          <p:cNvSpPr>
            <a:spLocks/>
          </p:cNvSpPr>
          <p:nvPr/>
        </p:nvSpPr>
        <p:spPr bwMode="auto">
          <a:xfrm>
            <a:off x="5967414" y="4171950"/>
            <a:ext cx="90487" cy="39688"/>
          </a:xfrm>
          <a:custGeom>
            <a:avLst/>
            <a:gdLst>
              <a:gd name="T0" fmla="*/ 56 w 57"/>
              <a:gd name="T1" fmla="*/ 0 h 25"/>
              <a:gd name="T2" fmla="*/ 32 w 57"/>
              <a:gd name="T3" fmla="*/ 24 h 25"/>
              <a:gd name="T4" fmla="*/ 0 w 57"/>
              <a:gd name="T5" fmla="*/ 0 h 25"/>
            </a:gdLst>
            <a:ahLst/>
            <a:cxnLst>
              <a:cxn ang="0">
                <a:pos x="T0" y="T1"/>
              </a:cxn>
              <a:cxn ang="0">
                <a:pos x="T2" y="T3"/>
              </a:cxn>
              <a:cxn ang="0">
                <a:pos x="T4" y="T5"/>
              </a:cxn>
            </a:cxnLst>
            <a:rect l="0" t="0" r="r" b="b"/>
            <a:pathLst>
              <a:path w="57" h="25">
                <a:moveTo>
                  <a:pt x="56" y="0"/>
                </a:moveTo>
                <a:lnTo>
                  <a:pt x="32" y="24"/>
                </a:lnTo>
                <a:lnTo>
                  <a:pt x="0" y="0"/>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43039" name="Freeform 31">
            <a:extLst>
              <a:ext uri="{FF2B5EF4-FFF2-40B4-BE49-F238E27FC236}">
                <a16:creationId xmlns:a16="http://schemas.microsoft.com/office/drawing/2014/main" id="{C291307D-2A7E-A0BD-B723-2D9AA3D19C75}"/>
              </a:ext>
            </a:extLst>
          </p:cNvPr>
          <p:cNvSpPr>
            <a:spLocks/>
          </p:cNvSpPr>
          <p:nvPr/>
        </p:nvSpPr>
        <p:spPr bwMode="auto">
          <a:xfrm>
            <a:off x="5967414" y="3465514"/>
            <a:ext cx="90487" cy="47625"/>
          </a:xfrm>
          <a:custGeom>
            <a:avLst/>
            <a:gdLst>
              <a:gd name="T0" fmla="*/ 56 w 57"/>
              <a:gd name="T1" fmla="*/ 0 h 30"/>
              <a:gd name="T2" fmla="*/ 32 w 57"/>
              <a:gd name="T3" fmla="*/ 29 h 30"/>
              <a:gd name="T4" fmla="*/ 0 w 57"/>
              <a:gd name="T5" fmla="*/ 0 h 30"/>
            </a:gdLst>
            <a:ahLst/>
            <a:cxnLst>
              <a:cxn ang="0">
                <a:pos x="T0" y="T1"/>
              </a:cxn>
              <a:cxn ang="0">
                <a:pos x="T2" y="T3"/>
              </a:cxn>
              <a:cxn ang="0">
                <a:pos x="T4" y="T5"/>
              </a:cxn>
            </a:cxnLst>
            <a:rect l="0" t="0" r="r" b="b"/>
            <a:pathLst>
              <a:path w="57" h="30">
                <a:moveTo>
                  <a:pt x="56" y="0"/>
                </a:moveTo>
                <a:lnTo>
                  <a:pt x="32" y="29"/>
                </a:lnTo>
                <a:lnTo>
                  <a:pt x="0" y="0"/>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43040" name="Freeform 32">
            <a:extLst>
              <a:ext uri="{FF2B5EF4-FFF2-40B4-BE49-F238E27FC236}">
                <a16:creationId xmlns:a16="http://schemas.microsoft.com/office/drawing/2014/main" id="{B779E054-19AE-B17B-6D1E-44EF1637C611}"/>
              </a:ext>
            </a:extLst>
          </p:cNvPr>
          <p:cNvSpPr>
            <a:spLocks/>
          </p:cNvSpPr>
          <p:nvPr/>
        </p:nvSpPr>
        <p:spPr bwMode="auto">
          <a:xfrm>
            <a:off x="5967414" y="2767014"/>
            <a:ext cx="90487" cy="47625"/>
          </a:xfrm>
          <a:custGeom>
            <a:avLst/>
            <a:gdLst>
              <a:gd name="T0" fmla="*/ 56 w 57"/>
              <a:gd name="T1" fmla="*/ 0 h 30"/>
              <a:gd name="T2" fmla="*/ 32 w 57"/>
              <a:gd name="T3" fmla="*/ 29 h 30"/>
              <a:gd name="T4" fmla="*/ 0 w 57"/>
              <a:gd name="T5" fmla="*/ 0 h 30"/>
            </a:gdLst>
            <a:ahLst/>
            <a:cxnLst>
              <a:cxn ang="0">
                <a:pos x="T0" y="T1"/>
              </a:cxn>
              <a:cxn ang="0">
                <a:pos x="T2" y="T3"/>
              </a:cxn>
              <a:cxn ang="0">
                <a:pos x="T4" y="T5"/>
              </a:cxn>
            </a:cxnLst>
            <a:rect l="0" t="0" r="r" b="b"/>
            <a:pathLst>
              <a:path w="57" h="30">
                <a:moveTo>
                  <a:pt x="56" y="0"/>
                </a:moveTo>
                <a:lnTo>
                  <a:pt x="32" y="29"/>
                </a:lnTo>
                <a:lnTo>
                  <a:pt x="0" y="0"/>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43041" name="Line 33">
            <a:extLst>
              <a:ext uri="{FF2B5EF4-FFF2-40B4-BE49-F238E27FC236}">
                <a16:creationId xmlns:a16="http://schemas.microsoft.com/office/drawing/2014/main" id="{46BE2B69-FF7A-FD1A-A75B-DFEA8B5F63BA}"/>
              </a:ext>
            </a:extLst>
          </p:cNvPr>
          <p:cNvSpPr>
            <a:spLocks noChangeShapeType="1"/>
          </p:cNvSpPr>
          <p:nvPr/>
        </p:nvSpPr>
        <p:spPr bwMode="auto">
          <a:xfrm>
            <a:off x="6181725" y="5453063"/>
            <a:ext cx="12573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43042" name="Line 34">
            <a:extLst>
              <a:ext uri="{FF2B5EF4-FFF2-40B4-BE49-F238E27FC236}">
                <a16:creationId xmlns:a16="http://schemas.microsoft.com/office/drawing/2014/main" id="{E794D52F-BB4A-8439-ECF3-AACB2370C06E}"/>
              </a:ext>
            </a:extLst>
          </p:cNvPr>
          <p:cNvSpPr>
            <a:spLocks noChangeShapeType="1"/>
          </p:cNvSpPr>
          <p:nvPr/>
        </p:nvSpPr>
        <p:spPr bwMode="auto">
          <a:xfrm flipV="1">
            <a:off x="7458075" y="4710113"/>
            <a:ext cx="0" cy="74295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43043" name="Line 35">
            <a:extLst>
              <a:ext uri="{FF2B5EF4-FFF2-40B4-BE49-F238E27FC236}">
                <a16:creationId xmlns:a16="http://schemas.microsoft.com/office/drawing/2014/main" id="{BE9F4EF3-E7FC-5EF9-135F-0165EB7BF16C}"/>
              </a:ext>
            </a:extLst>
          </p:cNvPr>
          <p:cNvSpPr>
            <a:spLocks noChangeShapeType="1"/>
          </p:cNvSpPr>
          <p:nvPr/>
        </p:nvSpPr>
        <p:spPr bwMode="auto">
          <a:xfrm flipH="1">
            <a:off x="6086475" y="4710113"/>
            <a:ext cx="13716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43044" name="Line 36">
            <a:extLst>
              <a:ext uri="{FF2B5EF4-FFF2-40B4-BE49-F238E27FC236}">
                <a16:creationId xmlns:a16="http://schemas.microsoft.com/office/drawing/2014/main" id="{C776E746-7369-138F-3724-691FF79971CE}"/>
              </a:ext>
            </a:extLst>
          </p:cNvPr>
          <p:cNvSpPr>
            <a:spLocks noChangeShapeType="1"/>
          </p:cNvSpPr>
          <p:nvPr/>
        </p:nvSpPr>
        <p:spPr bwMode="auto">
          <a:xfrm flipH="1" flipV="1">
            <a:off x="6016625" y="4621213"/>
            <a:ext cx="69850" cy="8255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grpSp>
        <p:nvGrpSpPr>
          <p:cNvPr id="43052" name="Group 44">
            <a:extLst>
              <a:ext uri="{FF2B5EF4-FFF2-40B4-BE49-F238E27FC236}">
                <a16:creationId xmlns:a16="http://schemas.microsoft.com/office/drawing/2014/main" id="{46DD41DD-2639-DB8C-8CB0-4856055F60DF}"/>
              </a:ext>
            </a:extLst>
          </p:cNvPr>
          <p:cNvGrpSpPr>
            <a:grpSpLocks/>
          </p:cNvGrpSpPr>
          <p:nvPr/>
        </p:nvGrpSpPr>
        <p:grpSpPr bwMode="auto">
          <a:xfrm>
            <a:off x="2997200" y="3957639"/>
            <a:ext cx="3022600" cy="815975"/>
            <a:chOff x="928" y="2493"/>
            <a:chExt cx="1904" cy="514"/>
          </a:xfrm>
        </p:grpSpPr>
        <p:grpSp>
          <p:nvGrpSpPr>
            <p:cNvPr id="43050" name="Group 42">
              <a:extLst>
                <a:ext uri="{FF2B5EF4-FFF2-40B4-BE49-F238E27FC236}">
                  <a16:creationId xmlns:a16="http://schemas.microsoft.com/office/drawing/2014/main" id="{E4DF2892-F2D5-3919-232A-B3245E83C082}"/>
                </a:ext>
              </a:extLst>
            </p:cNvPr>
            <p:cNvGrpSpPr>
              <a:grpSpLocks/>
            </p:cNvGrpSpPr>
            <p:nvPr/>
          </p:nvGrpSpPr>
          <p:grpSpPr bwMode="auto">
            <a:xfrm>
              <a:off x="1996" y="2493"/>
              <a:ext cx="836" cy="514"/>
              <a:chOff x="1996" y="2493"/>
              <a:chExt cx="836" cy="514"/>
            </a:xfrm>
          </p:grpSpPr>
          <p:sp>
            <p:nvSpPr>
              <p:cNvPr id="43045" name="Line 37">
                <a:extLst>
                  <a:ext uri="{FF2B5EF4-FFF2-40B4-BE49-F238E27FC236}">
                    <a16:creationId xmlns:a16="http://schemas.microsoft.com/office/drawing/2014/main" id="{DCECEBBC-D154-357D-4198-FDEBF20D9A6C}"/>
                  </a:ext>
                </a:extLst>
              </p:cNvPr>
              <p:cNvSpPr>
                <a:spLocks noChangeShapeType="1"/>
              </p:cNvSpPr>
              <p:nvPr/>
            </p:nvSpPr>
            <p:spPr bwMode="auto">
              <a:xfrm flipH="1">
                <a:off x="2772" y="2493"/>
                <a:ext cx="60" cy="54"/>
              </a:xfrm>
              <a:prstGeom prst="line">
                <a:avLst/>
              </a:prstGeom>
              <a:noFill/>
              <a:ln w="25400">
                <a:solidFill>
                  <a:srgbClr val="FF0033"/>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43046" name="Line 38">
                <a:extLst>
                  <a:ext uri="{FF2B5EF4-FFF2-40B4-BE49-F238E27FC236}">
                    <a16:creationId xmlns:a16="http://schemas.microsoft.com/office/drawing/2014/main" id="{DCA66E7E-7AD6-BCE9-4DC3-2374C676E3F4}"/>
                  </a:ext>
                </a:extLst>
              </p:cNvPr>
              <p:cNvSpPr>
                <a:spLocks noChangeShapeType="1"/>
              </p:cNvSpPr>
              <p:nvPr/>
            </p:nvSpPr>
            <p:spPr bwMode="auto">
              <a:xfrm flipH="1">
                <a:off x="1998" y="2543"/>
                <a:ext cx="778" cy="2"/>
              </a:xfrm>
              <a:prstGeom prst="line">
                <a:avLst/>
              </a:prstGeom>
              <a:noFill/>
              <a:ln w="25400">
                <a:solidFill>
                  <a:srgbClr val="FF0033"/>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43047" name="Line 39">
                <a:extLst>
                  <a:ext uri="{FF2B5EF4-FFF2-40B4-BE49-F238E27FC236}">
                    <a16:creationId xmlns:a16="http://schemas.microsoft.com/office/drawing/2014/main" id="{7F5AE613-7E26-2F3E-50FF-3D179A585F6D}"/>
                  </a:ext>
                </a:extLst>
              </p:cNvPr>
              <p:cNvSpPr>
                <a:spLocks noChangeShapeType="1"/>
              </p:cNvSpPr>
              <p:nvPr/>
            </p:nvSpPr>
            <p:spPr bwMode="auto">
              <a:xfrm>
                <a:off x="1998" y="2541"/>
                <a:ext cx="0" cy="422"/>
              </a:xfrm>
              <a:prstGeom prst="line">
                <a:avLst/>
              </a:prstGeom>
              <a:noFill/>
              <a:ln w="25400">
                <a:solidFill>
                  <a:srgbClr val="FF0033"/>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43048" name="Line 40">
                <a:extLst>
                  <a:ext uri="{FF2B5EF4-FFF2-40B4-BE49-F238E27FC236}">
                    <a16:creationId xmlns:a16="http://schemas.microsoft.com/office/drawing/2014/main" id="{8C16CC02-19AF-6228-E48E-320B182316D9}"/>
                  </a:ext>
                </a:extLst>
              </p:cNvPr>
              <p:cNvSpPr>
                <a:spLocks noChangeShapeType="1"/>
              </p:cNvSpPr>
              <p:nvPr/>
            </p:nvSpPr>
            <p:spPr bwMode="auto">
              <a:xfrm>
                <a:off x="1996" y="2967"/>
                <a:ext cx="806" cy="0"/>
              </a:xfrm>
              <a:prstGeom prst="line">
                <a:avLst/>
              </a:prstGeom>
              <a:noFill/>
              <a:ln w="25400">
                <a:solidFill>
                  <a:srgbClr val="FF0033"/>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43049" name="Line 41">
                <a:extLst>
                  <a:ext uri="{FF2B5EF4-FFF2-40B4-BE49-F238E27FC236}">
                    <a16:creationId xmlns:a16="http://schemas.microsoft.com/office/drawing/2014/main" id="{D42B7EEE-E36C-DB97-B29E-DA3180B9C575}"/>
                  </a:ext>
                </a:extLst>
              </p:cNvPr>
              <p:cNvSpPr>
                <a:spLocks noChangeShapeType="1"/>
              </p:cNvSpPr>
              <p:nvPr/>
            </p:nvSpPr>
            <p:spPr bwMode="auto">
              <a:xfrm>
                <a:off x="2800" y="2967"/>
                <a:ext cx="30" cy="40"/>
              </a:xfrm>
              <a:prstGeom prst="line">
                <a:avLst/>
              </a:prstGeom>
              <a:noFill/>
              <a:ln w="25400">
                <a:solidFill>
                  <a:srgbClr val="FF0033"/>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grpSp>
        <p:sp>
          <p:nvSpPr>
            <p:cNvPr id="43051" name="Rectangle 43">
              <a:extLst>
                <a:ext uri="{FF2B5EF4-FFF2-40B4-BE49-F238E27FC236}">
                  <a16:creationId xmlns:a16="http://schemas.microsoft.com/office/drawing/2014/main" id="{A1B52555-FB37-6F33-E736-879363B34654}"/>
                </a:ext>
              </a:extLst>
            </p:cNvPr>
            <p:cNvSpPr>
              <a:spLocks noChangeArrowheads="1"/>
            </p:cNvSpPr>
            <p:nvPr/>
          </p:nvSpPr>
          <p:spPr bwMode="auto">
            <a:xfrm>
              <a:off x="928" y="2552"/>
              <a:ext cx="1048"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a:solidFill>
                    <a:srgbClr val="FF0033"/>
                  </a:solidFill>
                  <a:latin typeface="Times New Roman" panose="02020603050405020304" pitchFamily="18" charset="0"/>
                </a:rPr>
                <a:t>Low Level</a:t>
              </a:r>
            </a:p>
            <a:p>
              <a:pPr eaLnBrk="0" fontAlgn="base" hangingPunct="0">
                <a:spcBef>
                  <a:spcPct val="0"/>
                </a:spcBef>
                <a:spcAft>
                  <a:spcPct val="0"/>
                </a:spcAft>
              </a:pPr>
              <a:r>
                <a:rPr lang="en-US" altLang="en-US">
                  <a:solidFill>
                    <a:srgbClr val="FF0033"/>
                  </a:solidFill>
                  <a:latin typeface="Times New Roman" panose="02020603050405020304" pitchFamily="18" charset="0"/>
                </a:rPr>
                <a:t>Test Alternative</a:t>
              </a:r>
            </a:p>
          </p:txBody>
        </p:sp>
      </p:grpSp>
      <p:sp>
        <p:nvSpPr>
          <p:cNvPr id="43053" name="Rectangle 45">
            <a:extLst>
              <a:ext uri="{FF2B5EF4-FFF2-40B4-BE49-F238E27FC236}">
                <a16:creationId xmlns:a16="http://schemas.microsoft.com/office/drawing/2014/main" id="{F1A422C7-87A7-37B7-1A5A-08182B5A6370}"/>
              </a:ext>
            </a:extLst>
          </p:cNvPr>
          <p:cNvSpPr>
            <a:spLocks noChangeArrowheads="1"/>
          </p:cNvSpPr>
          <p:nvPr/>
        </p:nvSpPr>
        <p:spPr bwMode="auto">
          <a:xfrm>
            <a:off x="7451725" y="2173289"/>
            <a:ext cx="2527300" cy="2014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a:solidFill>
                  <a:srgbClr val="FFFFFF"/>
                </a:solidFill>
                <a:latin typeface="Times New Roman" panose="02020603050405020304" pitchFamily="18" charset="0"/>
              </a:rPr>
              <a:t>If relay(s) under test</a:t>
            </a:r>
          </a:p>
          <a:p>
            <a:pPr eaLnBrk="0" fontAlgn="base" hangingPunct="0">
              <a:spcBef>
                <a:spcPct val="0"/>
              </a:spcBef>
              <a:spcAft>
                <a:spcPct val="0"/>
              </a:spcAft>
            </a:pPr>
            <a:r>
              <a:rPr lang="en-US" altLang="en-US">
                <a:solidFill>
                  <a:srgbClr val="FFFFFF"/>
                </a:solidFill>
                <a:latin typeface="Times New Roman" panose="02020603050405020304" pitchFamily="18" charset="0"/>
              </a:rPr>
              <a:t>affect power system </a:t>
            </a:r>
          </a:p>
          <a:p>
            <a:pPr eaLnBrk="0" fontAlgn="base" hangingPunct="0">
              <a:spcBef>
                <a:spcPct val="0"/>
              </a:spcBef>
              <a:spcAft>
                <a:spcPct val="0"/>
              </a:spcAft>
            </a:pPr>
            <a:r>
              <a:rPr lang="en-US" altLang="en-US">
                <a:solidFill>
                  <a:srgbClr val="FFFFFF"/>
                </a:solidFill>
                <a:latin typeface="Times New Roman" panose="02020603050405020304" pitchFamily="18" charset="0"/>
              </a:rPr>
              <a:t>being simulated, </a:t>
            </a:r>
          </a:p>
          <a:p>
            <a:pPr eaLnBrk="0" fontAlgn="base" hangingPunct="0">
              <a:spcBef>
                <a:spcPct val="0"/>
              </a:spcBef>
              <a:spcAft>
                <a:spcPct val="0"/>
              </a:spcAft>
            </a:pPr>
            <a:r>
              <a:rPr lang="en-US" altLang="en-US">
                <a:solidFill>
                  <a:srgbClr val="FFFFFF"/>
                </a:solidFill>
                <a:latin typeface="Times New Roman" panose="02020603050405020304" pitchFamily="18" charset="0"/>
              </a:rPr>
              <a:t>response to simulated</a:t>
            </a:r>
          </a:p>
          <a:p>
            <a:pPr eaLnBrk="0" fontAlgn="base" hangingPunct="0">
              <a:spcBef>
                <a:spcPct val="0"/>
              </a:spcBef>
              <a:spcAft>
                <a:spcPct val="0"/>
              </a:spcAft>
            </a:pPr>
            <a:r>
              <a:rPr lang="en-US" altLang="en-US">
                <a:solidFill>
                  <a:srgbClr val="FFFFFF"/>
                </a:solidFill>
                <a:latin typeface="Times New Roman" panose="02020603050405020304" pitchFamily="18" charset="0"/>
              </a:rPr>
              <a:t>signals must be estimated</a:t>
            </a:r>
          </a:p>
          <a:p>
            <a:pPr eaLnBrk="0" fontAlgn="base" hangingPunct="0">
              <a:spcBef>
                <a:spcPct val="0"/>
              </a:spcBef>
              <a:spcAft>
                <a:spcPct val="0"/>
              </a:spcAft>
            </a:pPr>
            <a:r>
              <a:rPr lang="en-US" altLang="en-US">
                <a:solidFill>
                  <a:srgbClr val="FFFFFF"/>
                </a:solidFill>
                <a:latin typeface="Times New Roman" panose="02020603050405020304" pitchFamily="18" charset="0"/>
              </a:rPr>
              <a:t>or determined by trial</a:t>
            </a:r>
          </a:p>
          <a:p>
            <a:pPr eaLnBrk="0" fontAlgn="base" hangingPunct="0">
              <a:spcBef>
                <a:spcPct val="0"/>
              </a:spcBef>
              <a:spcAft>
                <a:spcPct val="0"/>
              </a:spcAft>
            </a:pPr>
            <a:r>
              <a:rPr lang="en-US" altLang="en-US">
                <a:solidFill>
                  <a:srgbClr val="FFFFFF"/>
                </a:solidFill>
                <a:latin typeface="Times New Roman" panose="02020603050405020304" pitchFamily="18" charset="0"/>
              </a:rPr>
              <a:t>and error.</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430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270D4F3E-6FED-5A67-6DE8-A55ED5049E2B}"/>
              </a:ext>
            </a:extLst>
          </p:cNvPr>
          <p:cNvSpPr>
            <a:spLocks noGrp="1" noChangeArrowheads="1"/>
          </p:cNvSpPr>
          <p:nvPr>
            <p:ph type="title"/>
          </p:nvPr>
        </p:nvSpPr>
        <p:spPr>
          <a:noFill/>
          <a:ln/>
        </p:spPr>
        <p:txBody>
          <a:bodyPr/>
          <a:lstStyle/>
          <a:p>
            <a:r>
              <a:rPr lang="en-US" altLang="en-US"/>
              <a:t>Real Time Model Power System</a:t>
            </a:r>
          </a:p>
        </p:txBody>
      </p:sp>
      <p:sp>
        <p:nvSpPr>
          <p:cNvPr id="45059" name="Freeform 3">
            <a:extLst>
              <a:ext uri="{FF2B5EF4-FFF2-40B4-BE49-F238E27FC236}">
                <a16:creationId xmlns:a16="http://schemas.microsoft.com/office/drawing/2014/main" id="{E5D5D933-DA47-079E-2AEF-1D9657586343}"/>
              </a:ext>
            </a:extLst>
          </p:cNvPr>
          <p:cNvSpPr>
            <a:spLocks/>
          </p:cNvSpPr>
          <p:nvPr/>
        </p:nvSpPr>
        <p:spPr bwMode="auto">
          <a:xfrm>
            <a:off x="4868863" y="2254251"/>
            <a:ext cx="2114550" cy="358775"/>
          </a:xfrm>
          <a:custGeom>
            <a:avLst/>
            <a:gdLst>
              <a:gd name="T0" fmla="*/ 0 w 1332"/>
              <a:gd name="T1" fmla="*/ 225 h 226"/>
              <a:gd name="T2" fmla="*/ 1331 w 1332"/>
              <a:gd name="T3" fmla="*/ 225 h 226"/>
              <a:gd name="T4" fmla="*/ 1331 w 1332"/>
              <a:gd name="T5" fmla="*/ 0 h 226"/>
              <a:gd name="T6" fmla="*/ 0 w 1332"/>
              <a:gd name="T7" fmla="*/ 0 h 226"/>
              <a:gd name="T8" fmla="*/ 0 w 1332"/>
              <a:gd name="T9" fmla="*/ 225 h 226"/>
            </a:gdLst>
            <a:ahLst/>
            <a:cxnLst>
              <a:cxn ang="0">
                <a:pos x="T0" y="T1"/>
              </a:cxn>
              <a:cxn ang="0">
                <a:pos x="T2" y="T3"/>
              </a:cxn>
              <a:cxn ang="0">
                <a:pos x="T4" y="T5"/>
              </a:cxn>
              <a:cxn ang="0">
                <a:pos x="T6" y="T7"/>
              </a:cxn>
              <a:cxn ang="0">
                <a:pos x="T8" y="T9"/>
              </a:cxn>
            </a:cxnLst>
            <a:rect l="0" t="0" r="r" b="b"/>
            <a:pathLst>
              <a:path w="1332" h="226">
                <a:moveTo>
                  <a:pt x="0" y="225"/>
                </a:moveTo>
                <a:lnTo>
                  <a:pt x="1331" y="225"/>
                </a:lnTo>
                <a:lnTo>
                  <a:pt x="1331" y="0"/>
                </a:lnTo>
                <a:lnTo>
                  <a:pt x="0" y="0"/>
                </a:lnTo>
                <a:lnTo>
                  <a:pt x="0" y="225"/>
                </a:lnTo>
              </a:path>
            </a:pathLst>
          </a:custGeom>
          <a:solidFill>
            <a:srgbClr val="FFFFFF"/>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45060" name="Freeform 4">
            <a:extLst>
              <a:ext uri="{FF2B5EF4-FFF2-40B4-BE49-F238E27FC236}">
                <a16:creationId xmlns:a16="http://schemas.microsoft.com/office/drawing/2014/main" id="{49981BDC-B72A-DE8E-8410-FD525B6EEFD1}"/>
              </a:ext>
            </a:extLst>
          </p:cNvPr>
          <p:cNvSpPr>
            <a:spLocks/>
          </p:cNvSpPr>
          <p:nvPr/>
        </p:nvSpPr>
        <p:spPr bwMode="auto">
          <a:xfrm>
            <a:off x="4868863" y="2254251"/>
            <a:ext cx="2114550" cy="358775"/>
          </a:xfrm>
          <a:custGeom>
            <a:avLst/>
            <a:gdLst>
              <a:gd name="T0" fmla="*/ 0 w 1332"/>
              <a:gd name="T1" fmla="*/ 225 h 226"/>
              <a:gd name="T2" fmla="*/ 1331 w 1332"/>
              <a:gd name="T3" fmla="*/ 225 h 226"/>
              <a:gd name="T4" fmla="*/ 1331 w 1332"/>
              <a:gd name="T5" fmla="*/ 0 h 226"/>
              <a:gd name="T6" fmla="*/ 0 w 1332"/>
              <a:gd name="T7" fmla="*/ 0 h 226"/>
              <a:gd name="T8" fmla="*/ 0 w 1332"/>
              <a:gd name="T9" fmla="*/ 225 h 226"/>
            </a:gdLst>
            <a:ahLst/>
            <a:cxnLst>
              <a:cxn ang="0">
                <a:pos x="T0" y="T1"/>
              </a:cxn>
              <a:cxn ang="0">
                <a:pos x="T2" y="T3"/>
              </a:cxn>
              <a:cxn ang="0">
                <a:pos x="T4" y="T5"/>
              </a:cxn>
              <a:cxn ang="0">
                <a:pos x="T6" y="T7"/>
              </a:cxn>
              <a:cxn ang="0">
                <a:pos x="T8" y="T9"/>
              </a:cxn>
            </a:cxnLst>
            <a:rect l="0" t="0" r="r" b="b"/>
            <a:pathLst>
              <a:path w="1332" h="226">
                <a:moveTo>
                  <a:pt x="0" y="225"/>
                </a:moveTo>
                <a:lnTo>
                  <a:pt x="1331" y="225"/>
                </a:lnTo>
                <a:lnTo>
                  <a:pt x="1331" y="0"/>
                </a:lnTo>
                <a:lnTo>
                  <a:pt x="0" y="0"/>
                </a:lnTo>
                <a:lnTo>
                  <a:pt x="0" y="225"/>
                </a:lnTo>
              </a:path>
            </a:pathLst>
          </a:custGeom>
          <a:noFill/>
          <a:ln w="127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45061" name="Rectangle 5">
            <a:extLst>
              <a:ext uri="{FF2B5EF4-FFF2-40B4-BE49-F238E27FC236}">
                <a16:creationId xmlns:a16="http://schemas.microsoft.com/office/drawing/2014/main" id="{F0E634CE-E167-E5C2-0C6A-FDC2F27F5570}"/>
              </a:ext>
            </a:extLst>
          </p:cNvPr>
          <p:cNvSpPr>
            <a:spLocks noChangeArrowheads="1"/>
          </p:cNvSpPr>
          <p:nvPr/>
        </p:nvSpPr>
        <p:spPr bwMode="auto">
          <a:xfrm>
            <a:off x="5060950" y="2235201"/>
            <a:ext cx="1784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a:solidFill>
                  <a:srgbClr val="000000"/>
                </a:solidFill>
                <a:latin typeface="Arial" panose="020B0604020202020204" pitchFamily="34" charset="0"/>
              </a:rPr>
              <a:t>emtp simulation</a:t>
            </a:r>
          </a:p>
        </p:txBody>
      </p:sp>
      <p:sp>
        <p:nvSpPr>
          <p:cNvPr id="45062" name="Line 6">
            <a:extLst>
              <a:ext uri="{FF2B5EF4-FFF2-40B4-BE49-F238E27FC236}">
                <a16:creationId xmlns:a16="http://schemas.microsoft.com/office/drawing/2014/main" id="{1E18B9C6-54B3-1B19-F7B3-67BD486E44F5}"/>
              </a:ext>
            </a:extLst>
          </p:cNvPr>
          <p:cNvSpPr>
            <a:spLocks noChangeShapeType="1"/>
          </p:cNvSpPr>
          <p:nvPr/>
        </p:nvSpPr>
        <p:spPr bwMode="auto">
          <a:xfrm>
            <a:off x="5932488" y="2611438"/>
            <a:ext cx="0" cy="34925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45063" name="Freeform 7">
            <a:extLst>
              <a:ext uri="{FF2B5EF4-FFF2-40B4-BE49-F238E27FC236}">
                <a16:creationId xmlns:a16="http://schemas.microsoft.com/office/drawing/2014/main" id="{E3CB1EA0-EA17-A920-32BE-381C7D9B75F1}"/>
              </a:ext>
            </a:extLst>
          </p:cNvPr>
          <p:cNvSpPr>
            <a:spLocks/>
          </p:cNvSpPr>
          <p:nvPr/>
        </p:nvSpPr>
        <p:spPr bwMode="auto">
          <a:xfrm>
            <a:off x="4868863" y="2960689"/>
            <a:ext cx="2114550" cy="352425"/>
          </a:xfrm>
          <a:custGeom>
            <a:avLst/>
            <a:gdLst>
              <a:gd name="T0" fmla="*/ 0 w 1332"/>
              <a:gd name="T1" fmla="*/ 221 h 222"/>
              <a:gd name="T2" fmla="*/ 1331 w 1332"/>
              <a:gd name="T3" fmla="*/ 221 h 222"/>
              <a:gd name="T4" fmla="*/ 1331 w 1332"/>
              <a:gd name="T5" fmla="*/ 0 h 222"/>
              <a:gd name="T6" fmla="*/ 0 w 1332"/>
              <a:gd name="T7" fmla="*/ 0 h 222"/>
              <a:gd name="T8" fmla="*/ 0 w 1332"/>
              <a:gd name="T9" fmla="*/ 221 h 222"/>
            </a:gdLst>
            <a:ahLst/>
            <a:cxnLst>
              <a:cxn ang="0">
                <a:pos x="T0" y="T1"/>
              </a:cxn>
              <a:cxn ang="0">
                <a:pos x="T2" y="T3"/>
              </a:cxn>
              <a:cxn ang="0">
                <a:pos x="T4" y="T5"/>
              </a:cxn>
              <a:cxn ang="0">
                <a:pos x="T6" y="T7"/>
              </a:cxn>
              <a:cxn ang="0">
                <a:pos x="T8" y="T9"/>
              </a:cxn>
            </a:cxnLst>
            <a:rect l="0" t="0" r="r" b="b"/>
            <a:pathLst>
              <a:path w="1332" h="222">
                <a:moveTo>
                  <a:pt x="0" y="221"/>
                </a:moveTo>
                <a:lnTo>
                  <a:pt x="1331" y="221"/>
                </a:lnTo>
                <a:lnTo>
                  <a:pt x="1331" y="0"/>
                </a:lnTo>
                <a:lnTo>
                  <a:pt x="0" y="0"/>
                </a:lnTo>
                <a:lnTo>
                  <a:pt x="0" y="221"/>
                </a:lnTo>
              </a:path>
            </a:pathLst>
          </a:custGeom>
          <a:solidFill>
            <a:srgbClr val="FFFFFF"/>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45064" name="Freeform 8">
            <a:extLst>
              <a:ext uri="{FF2B5EF4-FFF2-40B4-BE49-F238E27FC236}">
                <a16:creationId xmlns:a16="http://schemas.microsoft.com/office/drawing/2014/main" id="{0CA4A932-B214-80C8-9246-A5219EF43B6D}"/>
              </a:ext>
            </a:extLst>
          </p:cNvPr>
          <p:cNvSpPr>
            <a:spLocks/>
          </p:cNvSpPr>
          <p:nvPr/>
        </p:nvSpPr>
        <p:spPr bwMode="auto">
          <a:xfrm>
            <a:off x="4868863" y="2960689"/>
            <a:ext cx="2114550" cy="352425"/>
          </a:xfrm>
          <a:custGeom>
            <a:avLst/>
            <a:gdLst>
              <a:gd name="T0" fmla="*/ 0 w 1332"/>
              <a:gd name="T1" fmla="*/ 221 h 222"/>
              <a:gd name="T2" fmla="*/ 1331 w 1332"/>
              <a:gd name="T3" fmla="*/ 221 h 222"/>
              <a:gd name="T4" fmla="*/ 1331 w 1332"/>
              <a:gd name="T5" fmla="*/ 0 h 222"/>
              <a:gd name="T6" fmla="*/ 0 w 1332"/>
              <a:gd name="T7" fmla="*/ 0 h 222"/>
              <a:gd name="T8" fmla="*/ 0 w 1332"/>
              <a:gd name="T9" fmla="*/ 221 h 222"/>
            </a:gdLst>
            <a:ahLst/>
            <a:cxnLst>
              <a:cxn ang="0">
                <a:pos x="T0" y="T1"/>
              </a:cxn>
              <a:cxn ang="0">
                <a:pos x="T2" y="T3"/>
              </a:cxn>
              <a:cxn ang="0">
                <a:pos x="T4" y="T5"/>
              </a:cxn>
              <a:cxn ang="0">
                <a:pos x="T6" y="T7"/>
              </a:cxn>
              <a:cxn ang="0">
                <a:pos x="T8" y="T9"/>
              </a:cxn>
            </a:cxnLst>
            <a:rect l="0" t="0" r="r" b="b"/>
            <a:pathLst>
              <a:path w="1332" h="222">
                <a:moveTo>
                  <a:pt x="0" y="221"/>
                </a:moveTo>
                <a:lnTo>
                  <a:pt x="1331" y="221"/>
                </a:lnTo>
                <a:lnTo>
                  <a:pt x="1331" y="0"/>
                </a:lnTo>
                <a:lnTo>
                  <a:pt x="0" y="0"/>
                </a:lnTo>
                <a:lnTo>
                  <a:pt x="0" y="221"/>
                </a:lnTo>
              </a:path>
            </a:pathLst>
          </a:custGeom>
          <a:noFill/>
          <a:ln w="127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45065" name="Rectangle 9">
            <a:extLst>
              <a:ext uri="{FF2B5EF4-FFF2-40B4-BE49-F238E27FC236}">
                <a16:creationId xmlns:a16="http://schemas.microsoft.com/office/drawing/2014/main" id="{E169AC56-9C1F-2BA9-B8B6-DBB3BC2C7B2C}"/>
              </a:ext>
            </a:extLst>
          </p:cNvPr>
          <p:cNvSpPr>
            <a:spLocks noChangeArrowheads="1"/>
          </p:cNvSpPr>
          <p:nvPr/>
        </p:nvSpPr>
        <p:spPr bwMode="auto">
          <a:xfrm>
            <a:off x="4997450" y="2960688"/>
            <a:ext cx="18478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a:solidFill>
                  <a:srgbClr val="000000"/>
                </a:solidFill>
                <a:latin typeface="Arial" panose="020B0604020202020204" pitchFamily="34" charset="0"/>
              </a:rPr>
              <a:t>D/A converter(s)</a:t>
            </a:r>
          </a:p>
        </p:txBody>
      </p:sp>
      <p:sp>
        <p:nvSpPr>
          <p:cNvPr id="45066" name="Line 10">
            <a:extLst>
              <a:ext uri="{FF2B5EF4-FFF2-40B4-BE49-F238E27FC236}">
                <a16:creationId xmlns:a16="http://schemas.microsoft.com/office/drawing/2014/main" id="{A03F7B34-FEF3-F334-32AA-835585449FD5}"/>
              </a:ext>
            </a:extLst>
          </p:cNvPr>
          <p:cNvSpPr>
            <a:spLocks noChangeShapeType="1"/>
          </p:cNvSpPr>
          <p:nvPr/>
        </p:nvSpPr>
        <p:spPr bwMode="auto">
          <a:xfrm>
            <a:off x="5932488" y="3311525"/>
            <a:ext cx="0" cy="34925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45067" name="Freeform 11">
            <a:extLst>
              <a:ext uri="{FF2B5EF4-FFF2-40B4-BE49-F238E27FC236}">
                <a16:creationId xmlns:a16="http://schemas.microsoft.com/office/drawing/2014/main" id="{603C4118-85F1-92C6-52D4-4FB6AD41E3D3}"/>
              </a:ext>
            </a:extLst>
          </p:cNvPr>
          <p:cNvSpPr>
            <a:spLocks/>
          </p:cNvSpPr>
          <p:nvPr/>
        </p:nvSpPr>
        <p:spPr bwMode="auto">
          <a:xfrm>
            <a:off x="4868863" y="3660775"/>
            <a:ext cx="2114550" cy="350838"/>
          </a:xfrm>
          <a:custGeom>
            <a:avLst/>
            <a:gdLst>
              <a:gd name="T0" fmla="*/ 0 w 1332"/>
              <a:gd name="T1" fmla="*/ 220 h 221"/>
              <a:gd name="T2" fmla="*/ 1331 w 1332"/>
              <a:gd name="T3" fmla="*/ 220 h 221"/>
              <a:gd name="T4" fmla="*/ 1331 w 1332"/>
              <a:gd name="T5" fmla="*/ 0 h 221"/>
              <a:gd name="T6" fmla="*/ 0 w 1332"/>
              <a:gd name="T7" fmla="*/ 0 h 221"/>
              <a:gd name="T8" fmla="*/ 0 w 1332"/>
              <a:gd name="T9" fmla="*/ 220 h 221"/>
            </a:gdLst>
            <a:ahLst/>
            <a:cxnLst>
              <a:cxn ang="0">
                <a:pos x="T0" y="T1"/>
              </a:cxn>
              <a:cxn ang="0">
                <a:pos x="T2" y="T3"/>
              </a:cxn>
              <a:cxn ang="0">
                <a:pos x="T4" y="T5"/>
              </a:cxn>
              <a:cxn ang="0">
                <a:pos x="T6" y="T7"/>
              </a:cxn>
              <a:cxn ang="0">
                <a:pos x="T8" y="T9"/>
              </a:cxn>
            </a:cxnLst>
            <a:rect l="0" t="0" r="r" b="b"/>
            <a:pathLst>
              <a:path w="1332" h="221">
                <a:moveTo>
                  <a:pt x="0" y="220"/>
                </a:moveTo>
                <a:lnTo>
                  <a:pt x="1331" y="220"/>
                </a:lnTo>
                <a:lnTo>
                  <a:pt x="1331" y="0"/>
                </a:lnTo>
                <a:lnTo>
                  <a:pt x="0" y="0"/>
                </a:lnTo>
                <a:lnTo>
                  <a:pt x="0" y="220"/>
                </a:lnTo>
              </a:path>
            </a:pathLst>
          </a:custGeom>
          <a:solidFill>
            <a:srgbClr val="FFFFFF"/>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45068" name="Freeform 12">
            <a:extLst>
              <a:ext uri="{FF2B5EF4-FFF2-40B4-BE49-F238E27FC236}">
                <a16:creationId xmlns:a16="http://schemas.microsoft.com/office/drawing/2014/main" id="{60A3B60D-A203-40F9-F788-892FEC45636D}"/>
              </a:ext>
            </a:extLst>
          </p:cNvPr>
          <p:cNvSpPr>
            <a:spLocks/>
          </p:cNvSpPr>
          <p:nvPr/>
        </p:nvSpPr>
        <p:spPr bwMode="auto">
          <a:xfrm>
            <a:off x="4868863" y="3660775"/>
            <a:ext cx="2114550" cy="350838"/>
          </a:xfrm>
          <a:custGeom>
            <a:avLst/>
            <a:gdLst>
              <a:gd name="T0" fmla="*/ 0 w 1332"/>
              <a:gd name="T1" fmla="*/ 220 h 221"/>
              <a:gd name="T2" fmla="*/ 1331 w 1332"/>
              <a:gd name="T3" fmla="*/ 220 h 221"/>
              <a:gd name="T4" fmla="*/ 1331 w 1332"/>
              <a:gd name="T5" fmla="*/ 0 h 221"/>
              <a:gd name="T6" fmla="*/ 0 w 1332"/>
              <a:gd name="T7" fmla="*/ 0 h 221"/>
              <a:gd name="T8" fmla="*/ 0 w 1332"/>
              <a:gd name="T9" fmla="*/ 220 h 221"/>
            </a:gdLst>
            <a:ahLst/>
            <a:cxnLst>
              <a:cxn ang="0">
                <a:pos x="T0" y="T1"/>
              </a:cxn>
              <a:cxn ang="0">
                <a:pos x="T2" y="T3"/>
              </a:cxn>
              <a:cxn ang="0">
                <a:pos x="T4" y="T5"/>
              </a:cxn>
              <a:cxn ang="0">
                <a:pos x="T6" y="T7"/>
              </a:cxn>
              <a:cxn ang="0">
                <a:pos x="T8" y="T9"/>
              </a:cxn>
            </a:cxnLst>
            <a:rect l="0" t="0" r="r" b="b"/>
            <a:pathLst>
              <a:path w="1332" h="221">
                <a:moveTo>
                  <a:pt x="0" y="220"/>
                </a:moveTo>
                <a:lnTo>
                  <a:pt x="1331" y="220"/>
                </a:lnTo>
                <a:lnTo>
                  <a:pt x="1331" y="0"/>
                </a:lnTo>
                <a:lnTo>
                  <a:pt x="0" y="0"/>
                </a:lnTo>
                <a:lnTo>
                  <a:pt x="0" y="220"/>
                </a:lnTo>
              </a:path>
            </a:pathLst>
          </a:custGeom>
          <a:noFill/>
          <a:ln w="127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45069" name="Rectangle 13">
            <a:extLst>
              <a:ext uri="{FF2B5EF4-FFF2-40B4-BE49-F238E27FC236}">
                <a16:creationId xmlns:a16="http://schemas.microsoft.com/office/drawing/2014/main" id="{59F61F67-4A5E-279E-139D-107AC1414D6E}"/>
              </a:ext>
            </a:extLst>
          </p:cNvPr>
          <p:cNvSpPr>
            <a:spLocks noChangeArrowheads="1"/>
          </p:cNvSpPr>
          <p:nvPr/>
        </p:nvSpPr>
        <p:spPr bwMode="auto">
          <a:xfrm>
            <a:off x="5168900" y="3641726"/>
            <a:ext cx="1314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a:solidFill>
                  <a:srgbClr val="000000"/>
                </a:solidFill>
                <a:latin typeface="Arial" panose="020B0604020202020204" pitchFamily="34" charset="0"/>
              </a:rPr>
              <a:t>amplifier(s)</a:t>
            </a:r>
          </a:p>
        </p:txBody>
      </p:sp>
      <p:sp>
        <p:nvSpPr>
          <p:cNvPr id="45070" name="Freeform 14">
            <a:extLst>
              <a:ext uri="{FF2B5EF4-FFF2-40B4-BE49-F238E27FC236}">
                <a16:creationId xmlns:a16="http://schemas.microsoft.com/office/drawing/2014/main" id="{6B66C010-36E0-F9FD-63E8-77B13B91CB94}"/>
              </a:ext>
            </a:extLst>
          </p:cNvPr>
          <p:cNvSpPr>
            <a:spLocks/>
          </p:cNvSpPr>
          <p:nvPr/>
        </p:nvSpPr>
        <p:spPr bwMode="auto">
          <a:xfrm>
            <a:off x="4906963" y="4360864"/>
            <a:ext cx="2101850" cy="350837"/>
          </a:xfrm>
          <a:custGeom>
            <a:avLst/>
            <a:gdLst>
              <a:gd name="T0" fmla="*/ 0 w 1324"/>
              <a:gd name="T1" fmla="*/ 220 h 221"/>
              <a:gd name="T2" fmla="*/ 1323 w 1324"/>
              <a:gd name="T3" fmla="*/ 220 h 221"/>
              <a:gd name="T4" fmla="*/ 1323 w 1324"/>
              <a:gd name="T5" fmla="*/ 0 h 221"/>
              <a:gd name="T6" fmla="*/ 0 w 1324"/>
              <a:gd name="T7" fmla="*/ 0 h 221"/>
              <a:gd name="T8" fmla="*/ 0 w 1324"/>
              <a:gd name="T9" fmla="*/ 220 h 221"/>
            </a:gdLst>
            <a:ahLst/>
            <a:cxnLst>
              <a:cxn ang="0">
                <a:pos x="T0" y="T1"/>
              </a:cxn>
              <a:cxn ang="0">
                <a:pos x="T2" y="T3"/>
              </a:cxn>
              <a:cxn ang="0">
                <a:pos x="T4" y="T5"/>
              </a:cxn>
              <a:cxn ang="0">
                <a:pos x="T6" y="T7"/>
              </a:cxn>
              <a:cxn ang="0">
                <a:pos x="T8" y="T9"/>
              </a:cxn>
            </a:cxnLst>
            <a:rect l="0" t="0" r="r" b="b"/>
            <a:pathLst>
              <a:path w="1324" h="221">
                <a:moveTo>
                  <a:pt x="0" y="220"/>
                </a:moveTo>
                <a:lnTo>
                  <a:pt x="1323" y="220"/>
                </a:lnTo>
                <a:lnTo>
                  <a:pt x="1323" y="0"/>
                </a:lnTo>
                <a:lnTo>
                  <a:pt x="0" y="0"/>
                </a:lnTo>
                <a:lnTo>
                  <a:pt x="0" y="220"/>
                </a:lnTo>
              </a:path>
            </a:pathLst>
          </a:custGeom>
          <a:solidFill>
            <a:srgbClr val="FFFFFF"/>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45071" name="Freeform 15">
            <a:extLst>
              <a:ext uri="{FF2B5EF4-FFF2-40B4-BE49-F238E27FC236}">
                <a16:creationId xmlns:a16="http://schemas.microsoft.com/office/drawing/2014/main" id="{A82C90F9-4AB5-E3F5-CB1E-D674C79D59B9}"/>
              </a:ext>
            </a:extLst>
          </p:cNvPr>
          <p:cNvSpPr>
            <a:spLocks/>
          </p:cNvSpPr>
          <p:nvPr/>
        </p:nvSpPr>
        <p:spPr bwMode="auto">
          <a:xfrm>
            <a:off x="4906963" y="4360864"/>
            <a:ext cx="2101850" cy="350837"/>
          </a:xfrm>
          <a:custGeom>
            <a:avLst/>
            <a:gdLst>
              <a:gd name="T0" fmla="*/ 0 w 1324"/>
              <a:gd name="T1" fmla="*/ 220 h 221"/>
              <a:gd name="T2" fmla="*/ 1323 w 1324"/>
              <a:gd name="T3" fmla="*/ 220 h 221"/>
              <a:gd name="T4" fmla="*/ 1323 w 1324"/>
              <a:gd name="T5" fmla="*/ 0 h 221"/>
              <a:gd name="T6" fmla="*/ 0 w 1324"/>
              <a:gd name="T7" fmla="*/ 0 h 221"/>
              <a:gd name="T8" fmla="*/ 0 w 1324"/>
              <a:gd name="T9" fmla="*/ 220 h 221"/>
            </a:gdLst>
            <a:ahLst/>
            <a:cxnLst>
              <a:cxn ang="0">
                <a:pos x="T0" y="T1"/>
              </a:cxn>
              <a:cxn ang="0">
                <a:pos x="T2" y="T3"/>
              </a:cxn>
              <a:cxn ang="0">
                <a:pos x="T4" y="T5"/>
              </a:cxn>
              <a:cxn ang="0">
                <a:pos x="T6" y="T7"/>
              </a:cxn>
              <a:cxn ang="0">
                <a:pos x="T8" y="T9"/>
              </a:cxn>
            </a:cxnLst>
            <a:rect l="0" t="0" r="r" b="b"/>
            <a:pathLst>
              <a:path w="1324" h="221">
                <a:moveTo>
                  <a:pt x="0" y="220"/>
                </a:moveTo>
                <a:lnTo>
                  <a:pt x="1323" y="220"/>
                </a:lnTo>
                <a:lnTo>
                  <a:pt x="1323" y="0"/>
                </a:lnTo>
                <a:lnTo>
                  <a:pt x="0" y="0"/>
                </a:lnTo>
                <a:lnTo>
                  <a:pt x="0" y="220"/>
                </a:lnTo>
              </a:path>
            </a:pathLst>
          </a:custGeom>
          <a:noFill/>
          <a:ln w="127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45072" name="Rectangle 16">
            <a:extLst>
              <a:ext uri="{FF2B5EF4-FFF2-40B4-BE49-F238E27FC236}">
                <a16:creationId xmlns:a16="http://schemas.microsoft.com/office/drawing/2014/main" id="{C63A4D61-D440-199E-DBC7-E50D843C0F8E}"/>
              </a:ext>
            </a:extLst>
          </p:cNvPr>
          <p:cNvSpPr>
            <a:spLocks noChangeArrowheads="1"/>
          </p:cNvSpPr>
          <p:nvPr/>
        </p:nvSpPr>
        <p:spPr bwMode="auto">
          <a:xfrm>
            <a:off x="5080000" y="4360863"/>
            <a:ext cx="20256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a:solidFill>
                  <a:srgbClr val="000000"/>
                </a:solidFill>
                <a:latin typeface="Arial" panose="020B0604020202020204" pitchFamily="34" charset="0"/>
              </a:rPr>
              <a:t>relay(s) under test</a:t>
            </a:r>
          </a:p>
        </p:txBody>
      </p:sp>
      <p:sp>
        <p:nvSpPr>
          <p:cNvPr id="45073" name="Line 17">
            <a:extLst>
              <a:ext uri="{FF2B5EF4-FFF2-40B4-BE49-F238E27FC236}">
                <a16:creationId xmlns:a16="http://schemas.microsoft.com/office/drawing/2014/main" id="{FB175C90-6F71-E0E1-C136-4DEA3B3C8C08}"/>
              </a:ext>
            </a:extLst>
          </p:cNvPr>
          <p:cNvSpPr>
            <a:spLocks noChangeShapeType="1"/>
          </p:cNvSpPr>
          <p:nvPr/>
        </p:nvSpPr>
        <p:spPr bwMode="auto">
          <a:xfrm>
            <a:off x="5932488" y="4010025"/>
            <a:ext cx="0" cy="35083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45074" name="Freeform 18">
            <a:extLst>
              <a:ext uri="{FF2B5EF4-FFF2-40B4-BE49-F238E27FC236}">
                <a16:creationId xmlns:a16="http://schemas.microsoft.com/office/drawing/2014/main" id="{653F8910-3626-AB4A-AE47-99DC29862615}"/>
              </a:ext>
            </a:extLst>
          </p:cNvPr>
          <p:cNvSpPr>
            <a:spLocks/>
          </p:cNvSpPr>
          <p:nvPr/>
        </p:nvSpPr>
        <p:spPr bwMode="auto">
          <a:xfrm>
            <a:off x="4868863" y="5067300"/>
            <a:ext cx="2114550" cy="350838"/>
          </a:xfrm>
          <a:custGeom>
            <a:avLst/>
            <a:gdLst>
              <a:gd name="T0" fmla="*/ 0 w 1332"/>
              <a:gd name="T1" fmla="*/ 220 h 221"/>
              <a:gd name="T2" fmla="*/ 1331 w 1332"/>
              <a:gd name="T3" fmla="*/ 220 h 221"/>
              <a:gd name="T4" fmla="*/ 1331 w 1332"/>
              <a:gd name="T5" fmla="*/ 0 h 221"/>
              <a:gd name="T6" fmla="*/ 0 w 1332"/>
              <a:gd name="T7" fmla="*/ 0 h 221"/>
              <a:gd name="T8" fmla="*/ 0 w 1332"/>
              <a:gd name="T9" fmla="*/ 220 h 221"/>
            </a:gdLst>
            <a:ahLst/>
            <a:cxnLst>
              <a:cxn ang="0">
                <a:pos x="T0" y="T1"/>
              </a:cxn>
              <a:cxn ang="0">
                <a:pos x="T2" y="T3"/>
              </a:cxn>
              <a:cxn ang="0">
                <a:pos x="T4" y="T5"/>
              </a:cxn>
              <a:cxn ang="0">
                <a:pos x="T6" y="T7"/>
              </a:cxn>
              <a:cxn ang="0">
                <a:pos x="T8" y="T9"/>
              </a:cxn>
            </a:cxnLst>
            <a:rect l="0" t="0" r="r" b="b"/>
            <a:pathLst>
              <a:path w="1332" h="221">
                <a:moveTo>
                  <a:pt x="0" y="220"/>
                </a:moveTo>
                <a:lnTo>
                  <a:pt x="1331" y="220"/>
                </a:lnTo>
                <a:lnTo>
                  <a:pt x="1331" y="0"/>
                </a:lnTo>
                <a:lnTo>
                  <a:pt x="0" y="0"/>
                </a:lnTo>
                <a:lnTo>
                  <a:pt x="0" y="220"/>
                </a:lnTo>
              </a:path>
            </a:pathLst>
          </a:custGeom>
          <a:solidFill>
            <a:srgbClr val="FFFFFF"/>
          </a:soli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45075" name="Freeform 19">
            <a:extLst>
              <a:ext uri="{FF2B5EF4-FFF2-40B4-BE49-F238E27FC236}">
                <a16:creationId xmlns:a16="http://schemas.microsoft.com/office/drawing/2014/main" id="{9B86B935-ED51-DB71-5AD7-D61110DDFAA8}"/>
              </a:ext>
            </a:extLst>
          </p:cNvPr>
          <p:cNvSpPr>
            <a:spLocks/>
          </p:cNvSpPr>
          <p:nvPr/>
        </p:nvSpPr>
        <p:spPr bwMode="auto">
          <a:xfrm>
            <a:off x="4868863" y="5067300"/>
            <a:ext cx="2114550" cy="350838"/>
          </a:xfrm>
          <a:custGeom>
            <a:avLst/>
            <a:gdLst>
              <a:gd name="T0" fmla="*/ 0 w 1332"/>
              <a:gd name="T1" fmla="*/ 220 h 221"/>
              <a:gd name="T2" fmla="*/ 1331 w 1332"/>
              <a:gd name="T3" fmla="*/ 220 h 221"/>
              <a:gd name="T4" fmla="*/ 1331 w 1332"/>
              <a:gd name="T5" fmla="*/ 0 h 221"/>
              <a:gd name="T6" fmla="*/ 0 w 1332"/>
              <a:gd name="T7" fmla="*/ 0 h 221"/>
              <a:gd name="T8" fmla="*/ 0 w 1332"/>
              <a:gd name="T9" fmla="*/ 220 h 221"/>
            </a:gdLst>
            <a:ahLst/>
            <a:cxnLst>
              <a:cxn ang="0">
                <a:pos x="T0" y="T1"/>
              </a:cxn>
              <a:cxn ang="0">
                <a:pos x="T2" y="T3"/>
              </a:cxn>
              <a:cxn ang="0">
                <a:pos x="T4" y="T5"/>
              </a:cxn>
              <a:cxn ang="0">
                <a:pos x="T6" y="T7"/>
              </a:cxn>
              <a:cxn ang="0">
                <a:pos x="T8" y="T9"/>
              </a:cxn>
            </a:cxnLst>
            <a:rect l="0" t="0" r="r" b="b"/>
            <a:pathLst>
              <a:path w="1332" h="221">
                <a:moveTo>
                  <a:pt x="0" y="220"/>
                </a:moveTo>
                <a:lnTo>
                  <a:pt x="1331" y="220"/>
                </a:lnTo>
                <a:lnTo>
                  <a:pt x="1331" y="0"/>
                </a:lnTo>
                <a:lnTo>
                  <a:pt x="0" y="0"/>
                </a:lnTo>
                <a:lnTo>
                  <a:pt x="0" y="220"/>
                </a:lnTo>
              </a:path>
            </a:pathLst>
          </a:custGeom>
          <a:noFill/>
          <a:ln w="127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45076" name="Rectangle 20">
            <a:extLst>
              <a:ext uri="{FF2B5EF4-FFF2-40B4-BE49-F238E27FC236}">
                <a16:creationId xmlns:a16="http://schemas.microsoft.com/office/drawing/2014/main" id="{4B091D75-9A20-3C85-544C-DB0CB42D8268}"/>
              </a:ext>
            </a:extLst>
          </p:cNvPr>
          <p:cNvSpPr>
            <a:spLocks noChangeArrowheads="1"/>
          </p:cNvSpPr>
          <p:nvPr/>
        </p:nvSpPr>
        <p:spPr bwMode="auto">
          <a:xfrm>
            <a:off x="5124451" y="5086351"/>
            <a:ext cx="186531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a:solidFill>
                  <a:srgbClr val="000000"/>
                </a:solidFill>
                <a:latin typeface="Arial" panose="020B0604020202020204" pitchFamily="34" charset="0"/>
              </a:rPr>
              <a:t>monitoring eq'pt.</a:t>
            </a:r>
          </a:p>
        </p:txBody>
      </p:sp>
      <p:sp>
        <p:nvSpPr>
          <p:cNvPr id="45077" name="Line 21">
            <a:extLst>
              <a:ext uri="{FF2B5EF4-FFF2-40B4-BE49-F238E27FC236}">
                <a16:creationId xmlns:a16="http://schemas.microsoft.com/office/drawing/2014/main" id="{ACEC13F8-0B89-C070-F855-E8F24C50A8C6}"/>
              </a:ext>
            </a:extLst>
          </p:cNvPr>
          <p:cNvSpPr>
            <a:spLocks noChangeShapeType="1"/>
          </p:cNvSpPr>
          <p:nvPr/>
        </p:nvSpPr>
        <p:spPr bwMode="auto">
          <a:xfrm>
            <a:off x="5932488" y="4710114"/>
            <a:ext cx="0" cy="357187"/>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45078" name="Freeform 22">
            <a:extLst>
              <a:ext uri="{FF2B5EF4-FFF2-40B4-BE49-F238E27FC236}">
                <a16:creationId xmlns:a16="http://schemas.microsoft.com/office/drawing/2014/main" id="{F47AABD1-1C50-0EBA-2950-F7C1E0379EE0}"/>
              </a:ext>
            </a:extLst>
          </p:cNvPr>
          <p:cNvSpPr>
            <a:spLocks/>
          </p:cNvSpPr>
          <p:nvPr/>
        </p:nvSpPr>
        <p:spPr bwMode="auto">
          <a:xfrm>
            <a:off x="5932489" y="4102100"/>
            <a:ext cx="1216025" cy="84138"/>
          </a:xfrm>
          <a:custGeom>
            <a:avLst/>
            <a:gdLst>
              <a:gd name="T0" fmla="*/ 0 w 766"/>
              <a:gd name="T1" fmla="*/ 0 h 53"/>
              <a:gd name="T2" fmla="*/ 48 w 766"/>
              <a:gd name="T3" fmla="*/ 52 h 53"/>
              <a:gd name="T4" fmla="*/ 765 w 766"/>
              <a:gd name="T5" fmla="*/ 52 h 53"/>
            </a:gdLst>
            <a:ahLst/>
            <a:cxnLst>
              <a:cxn ang="0">
                <a:pos x="T0" y="T1"/>
              </a:cxn>
              <a:cxn ang="0">
                <a:pos x="T2" y="T3"/>
              </a:cxn>
              <a:cxn ang="0">
                <a:pos x="T4" y="T5"/>
              </a:cxn>
            </a:cxnLst>
            <a:rect l="0" t="0" r="r" b="b"/>
            <a:pathLst>
              <a:path w="766" h="53">
                <a:moveTo>
                  <a:pt x="0" y="0"/>
                </a:moveTo>
                <a:lnTo>
                  <a:pt x="48" y="52"/>
                </a:lnTo>
                <a:lnTo>
                  <a:pt x="765" y="52"/>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45079" name="Freeform 23">
            <a:extLst>
              <a:ext uri="{FF2B5EF4-FFF2-40B4-BE49-F238E27FC236}">
                <a16:creationId xmlns:a16="http://schemas.microsoft.com/office/drawing/2014/main" id="{E58840BF-C26F-93D8-BBE1-7F16FABA0D16}"/>
              </a:ext>
            </a:extLst>
          </p:cNvPr>
          <p:cNvSpPr>
            <a:spLocks/>
          </p:cNvSpPr>
          <p:nvPr/>
        </p:nvSpPr>
        <p:spPr bwMode="auto">
          <a:xfrm>
            <a:off x="6097589" y="4184651"/>
            <a:ext cx="1050925" cy="709613"/>
          </a:xfrm>
          <a:custGeom>
            <a:avLst/>
            <a:gdLst>
              <a:gd name="T0" fmla="*/ 661 w 662"/>
              <a:gd name="T1" fmla="*/ 0 h 447"/>
              <a:gd name="T2" fmla="*/ 661 w 662"/>
              <a:gd name="T3" fmla="*/ 446 h 447"/>
              <a:gd name="T4" fmla="*/ 0 w 662"/>
              <a:gd name="T5" fmla="*/ 446 h 447"/>
            </a:gdLst>
            <a:ahLst/>
            <a:cxnLst>
              <a:cxn ang="0">
                <a:pos x="T0" y="T1"/>
              </a:cxn>
              <a:cxn ang="0">
                <a:pos x="T2" y="T3"/>
              </a:cxn>
              <a:cxn ang="0">
                <a:pos x="T4" y="T5"/>
              </a:cxn>
            </a:cxnLst>
            <a:rect l="0" t="0" r="r" b="b"/>
            <a:pathLst>
              <a:path w="662" h="447">
                <a:moveTo>
                  <a:pt x="661" y="0"/>
                </a:moveTo>
                <a:lnTo>
                  <a:pt x="661" y="446"/>
                </a:lnTo>
                <a:lnTo>
                  <a:pt x="0" y="446"/>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45080" name="Line 24">
            <a:extLst>
              <a:ext uri="{FF2B5EF4-FFF2-40B4-BE49-F238E27FC236}">
                <a16:creationId xmlns:a16="http://schemas.microsoft.com/office/drawing/2014/main" id="{FDC12DE2-789A-D12B-B451-7FF4BF6EE983}"/>
              </a:ext>
            </a:extLst>
          </p:cNvPr>
          <p:cNvSpPr>
            <a:spLocks noChangeShapeType="1"/>
          </p:cNvSpPr>
          <p:nvPr/>
        </p:nvSpPr>
        <p:spPr bwMode="auto">
          <a:xfrm>
            <a:off x="6097588" y="4892676"/>
            <a:ext cx="0" cy="17462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45081" name="Freeform 25">
            <a:extLst>
              <a:ext uri="{FF2B5EF4-FFF2-40B4-BE49-F238E27FC236}">
                <a16:creationId xmlns:a16="http://schemas.microsoft.com/office/drawing/2014/main" id="{E7540E14-4F69-2BDF-86C9-E8AA24EE0B2A}"/>
              </a:ext>
            </a:extLst>
          </p:cNvPr>
          <p:cNvSpPr>
            <a:spLocks/>
          </p:cNvSpPr>
          <p:nvPr/>
        </p:nvSpPr>
        <p:spPr bwMode="auto">
          <a:xfrm>
            <a:off x="5881689" y="5021264"/>
            <a:ext cx="90487" cy="47625"/>
          </a:xfrm>
          <a:custGeom>
            <a:avLst/>
            <a:gdLst>
              <a:gd name="T0" fmla="*/ 56 w 57"/>
              <a:gd name="T1" fmla="*/ 0 h 30"/>
              <a:gd name="T2" fmla="*/ 32 w 57"/>
              <a:gd name="T3" fmla="*/ 29 h 30"/>
              <a:gd name="T4" fmla="*/ 0 w 57"/>
              <a:gd name="T5" fmla="*/ 0 h 30"/>
            </a:gdLst>
            <a:ahLst/>
            <a:cxnLst>
              <a:cxn ang="0">
                <a:pos x="T0" y="T1"/>
              </a:cxn>
              <a:cxn ang="0">
                <a:pos x="T2" y="T3"/>
              </a:cxn>
              <a:cxn ang="0">
                <a:pos x="T4" y="T5"/>
              </a:cxn>
            </a:cxnLst>
            <a:rect l="0" t="0" r="r" b="b"/>
            <a:pathLst>
              <a:path w="57" h="30">
                <a:moveTo>
                  <a:pt x="56" y="0"/>
                </a:moveTo>
                <a:lnTo>
                  <a:pt x="32" y="29"/>
                </a:lnTo>
                <a:lnTo>
                  <a:pt x="0" y="0"/>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45082" name="Freeform 26">
            <a:extLst>
              <a:ext uri="{FF2B5EF4-FFF2-40B4-BE49-F238E27FC236}">
                <a16:creationId xmlns:a16="http://schemas.microsoft.com/office/drawing/2014/main" id="{125A3F4B-CFBB-417D-495F-A671B98C570D}"/>
              </a:ext>
            </a:extLst>
          </p:cNvPr>
          <p:cNvSpPr>
            <a:spLocks/>
          </p:cNvSpPr>
          <p:nvPr/>
        </p:nvSpPr>
        <p:spPr bwMode="auto">
          <a:xfrm>
            <a:off x="6059488" y="5021264"/>
            <a:ext cx="88900" cy="47625"/>
          </a:xfrm>
          <a:custGeom>
            <a:avLst/>
            <a:gdLst>
              <a:gd name="T0" fmla="*/ 55 w 56"/>
              <a:gd name="T1" fmla="*/ 0 h 30"/>
              <a:gd name="T2" fmla="*/ 24 w 56"/>
              <a:gd name="T3" fmla="*/ 29 h 30"/>
              <a:gd name="T4" fmla="*/ 0 w 56"/>
              <a:gd name="T5" fmla="*/ 0 h 30"/>
            </a:gdLst>
            <a:ahLst/>
            <a:cxnLst>
              <a:cxn ang="0">
                <a:pos x="T0" y="T1"/>
              </a:cxn>
              <a:cxn ang="0">
                <a:pos x="T2" y="T3"/>
              </a:cxn>
              <a:cxn ang="0">
                <a:pos x="T4" y="T5"/>
              </a:cxn>
            </a:cxnLst>
            <a:rect l="0" t="0" r="r" b="b"/>
            <a:pathLst>
              <a:path w="56" h="30">
                <a:moveTo>
                  <a:pt x="55" y="0"/>
                </a:moveTo>
                <a:lnTo>
                  <a:pt x="24" y="29"/>
                </a:lnTo>
                <a:lnTo>
                  <a:pt x="0" y="0"/>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45083" name="Freeform 27">
            <a:extLst>
              <a:ext uri="{FF2B5EF4-FFF2-40B4-BE49-F238E27FC236}">
                <a16:creationId xmlns:a16="http://schemas.microsoft.com/office/drawing/2014/main" id="{9AB4DF23-8C0A-8080-8A24-CB8DE29FAC3C}"/>
              </a:ext>
            </a:extLst>
          </p:cNvPr>
          <p:cNvSpPr>
            <a:spLocks/>
          </p:cNvSpPr>
          <p:nvPr/>
        </p:nvSpPr>
        <p:spPr bwMode="auto">
          <a:xfrm>
            <a:off x="5881689" y="4322764"/>
            <a:ext cx="90487" cy="39687"/>
          </a:xfrm>
          <a:custGeom>
            <a:avLst/>
            <a:gdLst>
              <a:gd name="T0" fmla="*/ 56 w 57"/>
              <a:gd name="T1" fmla="*/ 0 h 25"/>
              <a:gd name="T2" fmla="*/ 32 w 57"/>
              <a:gd name="T3" fmla="*/ 24 h 25"/>
              <a:gd name="T4" fmla="*/ 0 w 57"/>
              <a:gd name="T5" fmla="*/ 0 h 25"/>
            </a:gdLst>
            <a:ahLst/>
            <a:cxnLst>
              <a:cxn ang="0">
                <a:pos x="T0" y="T1"/>
              </a:cxn>
              <a:cxn ang="0">
                <a:pos x="T2" y="T3"/>
              </a:cxn>
              <a:cxn ang="0">
                <a:pos x="T4" y="T5"/>
              </a:cxn>
            </a:cxnLst>
            <a:rect l="0" t="0" r="r" b="b"/>
            <a:pathLst>
              <a:path w="57" h="25">
                <a:moveTo>
                  <a:pt x="56" y="0"/>
                </a:moveTo>
                <a:lnTo>
                  <a:pt x="32" y="24"/>
                </a:lnTo>
                <a:lnTo>
                  <a:pt x="0" y="0"/>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45084" name="Freeform 28">
            <a:extLst>
              <a:ext uri="{FF2B5EF4-FFF2-40B4-BE49-F238E27FC236}">
                <a16:creationId xmlns:a16="http://schemas.microsoft.com/office/drawing/2014/main" id="{F0064338-3211-F736-A75D-9F49719CCDDF}"/>
              </a:ext>
            </a:extLst>
          </p:cNvPr>
          <p:cNvSpPr>
            <a:spLocks/>
          </p:cNvSpPr>
          <p:nvPr/>
        </p:nvSpPr>
        <p:spPr bwMode="auto">
          <a:xfrm>
            <a:off x="5881689" y="3614739"/>
            <a:ext cx="90487" cy="47625"/>
          </a:xfrm>
          <a:custGeom>
            <a:avLst/>
            <a:gdLst>
              <a:gd name="T0" fmla="*/ 56 w 57"/>
              <a:gd name="T1" fmla="*/ 0 h 30"/>
              <a:gd name="T2" fmla="*/ 32 w 57"/>
              <a:gd name="T3" fmla="*/ 29 h 30"/>
              <a:gd name="T4" fmla="*/ 0 w 57"/>
              <a:gd name="T5" fmla="*/ 0 h 30"/>
            </a:gdLst>
            <a:ahLst/>
            <a:cxnLst>
              <a:cxn ang="0">
                <a:pos x="T0" y="T1"/>
              </a:cxn>
              <a:cxn ang="0">
                <a:pos x="T2" y="T3"/>
              </a:cxn>
              <a:cxn ang="0">
                <a:pos x="T4" y="T5"/>
              </a:cxn>
            </a:cxnLst>
            <a:rect l="0" t="0" r="r" b="b"/>
            <a:pathLst>
              <a:path w="57" h="30">
                <a:moveTo>
                  <a:pt x="56" y="0"/>
                </a:moveTo>
                <a:lnTo>
                  <a:pt x="32" y="29"/>
                </a:lnTo>
                <a:lnTo>
                  <a:pt x="0" y="0"/>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45085" name="Freeform 29">
            <a:extLst>
              <a:ext uri="{FF2B5EF4-FFF2-40B4-BE49-F238E27FC236}">
                <a16:creationId xmlns:a16="http://schemas.microsoft.com/office/drawing/2014/main" id="{23AF6849-9A19-E144-2E8F-B33296240D11}"/>
              </a:ext>
            </a:extLst>
          </p:cNvPr>
          <p:cNvSpPr>
            <a:spLocks/>
          </p:cNvSpPr>
          <p:nvPr/>
        </p:nvSpPr>
        <p:spPr bwMode="auto">
          <a:xfrm>
            <a:off x="5881689" y="2914651"/>
            <a:ext cx="90487" cy="47625"/>
          </a:xfrm>
          <a:custGeom>
            <a:avLst/>
            <a:gdLst>
              <a:gd name="T0" fmla="*/ 56 w 57"/>
              <a:gd name="T1" fmla="*/ 0 h 30"/>
              <a:gd name="T2" fmla="*/ 32 w 57"/>
              <a:gd name="T3" fmla="*/ 29 h 30"/>
              <a:gd name="T4" fmla="*/ 0 w 57"/>
              <a:gd name="T5" fmla="*/ 0 h 30"/>
            </a:gdLst>
            <a:ahLst/>
            <a:cxnLst>
              <a:cxn ang="0">
                <a:pos x="T0" y="T1"/>
              </a:cxn>
              <a:cxn ang="0">
                <a:pos x="T2" y="T3"/>
              </a:cxn>
              <a:cxn ang="0">
                <a:pos x="T4" y="T5"/>
              </a:cxn>
            </a:cxnLst>
            <a:rect l="0" t="0" r="r" b="b"/>
            <a:pathLst>
              <a:path w="57" h="30">
                <a:moveTo>
                  <a:pt x="56" y="0"/>
                </a:moveTo>
                <a:lnTo>
                  <a:pt x="32" y="29"/>
                </a:lnTo>
                <a:lnTo>
                  <a:pt x="0" y="0"/>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45086" name="Freeform 30">
            <a:extLst>
              <a:ext uri="{FF2B5EF4-FFF2-40B4-BE49-F238E27FC236}">
                <a16:creationId xmlns:a16="http://schemas.microsoft.com/office/drawing/2014/main" id="{913D4C36-5B8D-83BD-F344-76D44714C352}"/>
              </a:ext>
            </a:extLst>
          </p:cNvPr>
          <p:cNvSpPr>
            <a:spLocks/>
          </p:cNvSpPr>
          <p:nvPr/>
        </p:nvSpPr>
        <p:spPr bwMode="auto">
          <a:xfrm>
            <a:off x="5881689" y="2216150"/>
            <a:ext cx="90487" cy="39688"/>
          </a:xfrm>
          <a:custGeom>
            <a:avLst/>
            <a:gdLst>
              <a:gd name="T0" fmla="*/ 56 w 57"/>
              <a:gd name="T1" fmla="*/ 0 h 25"/>
              <a:gd name="T2" fmla="*/ 32 w 57"/>
              <a:gd name="T3" fmla="*/ 24 h 25"/>
              <a:gd name="T4" fmla="*/ 0 w 57"/>
              <a:gd name="T5" fmla="*/ 0 h 25"/>
            </a:gdLst>
            <a:ahLst/>
            <a:cxnLst>
              <a:cxn ang="0">
                <a:pos x="T0" y="T1"/>
              </a:cxn>
              <a:cxn ang="0">
                <a:pos x="T2" y="T3"/>
              </a:cxn>
              <a:cxn ang="0">
                <a:pos x="T4" y="T5"/>
              </a:cxn>
            </a:cxnLst>
            <a:rect l="0" t="0" r="r" b="b"/>
            <a:pathLst>
              <a:path w="57" h="25">
                <a:moveTo>
                  <a:pt x="56" y="0"/>
                </a:moveTo>
                <a:lnTo>
                  <a:pt x="32" y="24"/>
                </a:lnTo>
                <a:lnTo>
                  <a:pt x="0" y="0"/>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45087" name="Freeform 31">
            <a:extLst>
              <a:ext uri="{FF2B5EF4-FFF2-40B4-BE49-F238E27FC236}">
                <a16:creationId xmlns:a16="http://schemas.microsoft.com/office/drawing/2014/main" id="{B97165FC-2959-069C-51FF-2888B58E6BB9}"/>
              </a:ext>
            </a:extLst>
          </p:cNvPr>
          <p:cNvSpPr>
            <a:spLocks/>
          </p:cNvSpPr>
          <p:nvPr/>
        </p:nvSpPr>
        <p:spPr bwMode="auto">
          <a:xfrm>
            <a:off x="5843589" y="4846639"/>
            <a:ext cx="77787" cy="77787"/>
          </a:xfrm>
          <a:custGeom>
            <a:avLst/>
            <a:gdLst>
              <a:gd name="T0" fmla="*/ 48 w 49"/>
              <a:gd name="T1" fmla="*/ 0 h 49"/>
              <a:gd name="T2" fmla="*/ 0 w 49"/>
              <a:gd name="T3" fmla="*/ 48 h 49"/>
              <a:gd name="T4" fmla="*/ 0 w 49"/>
              <a:gd name="T5" fmla="*/ 48 h 49"/>
            </a:gdLst>
            <a:ahLst/>
            <a:cxnLst>
              <a:cxn ang="0">
                <a:pos x="T0" y="T1"/>
              </a:cxn>
              <a:cxn ang="0">
                <a:pos x="T2" y="T3"/>
              </a:cxn>
              <a:cxn ang="0">
                <a:pos x="T4" y="T5"/>
              </a:cxn>
            </a:cxnLst>
            <a:rect l="0" t="0" r="r" b="b"/>
            <a:pathLst>
              <a:path w="49" h="49">
                <a:moveTo>
                  <a:pt x="48" y="0"/>
                </a:moveTo>
                <a:lnTo>
                  <a:pt x="0" y="48"/>
                </a:lnTo>
                <a:lnTo>
                  <a:pt x="0" y="48"/>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45088" name="Freeform 32">
            <a:extLst>
              <a:ext uri="{FF2B5EF4-FFF2-40B4-BE49-F238E27FC236}">
                <a16:creationId xmlns:a16="http://schemas.microsoft.com/office/drawing/2014/main" id="{4E46CE0E-44B0-839C-C73F-FE0A45D10F88}"/>
              </a:ext>
            </a:extLst>
          </p:cNvPr>
          <p:cNvSpPr>
            <a:spLocks/>
          </p:cNvSpPr>
          <p:nvPr/>
        </p:nvSpPr>
        <p:spPr bwMode="auto">
          <a:xfrm>
            <a:off x="4641851" y="2079625"/>
            <a:ext cx="1203325" cy="2844800"/>
          </a:xfrm>
          <a:custGeom>
            <a:avLst/>
            <a:gdLst>
              <a:gd name="T0" fmla="*/ 757 w 758"/>
              <a:gd name="T1" fmla="*/ 1791 h 1792"/>
              <a:gd name="T2" fmla="*/ 0 w 758"/>
              <a:gd name="T3" fmla="*/ 1791 h 1792"/>
              <a:gd name="T4" fmla="*/ 0 w 758"/>
              <a:gd name="T5" fmla="*/ 0 h 1792"/>
            </a:gdLst>
            <a:ahLst/>
            <a:cxnLst>
              <a:cxn ang="0">
                <a:pos x="T0" y="T1"/>
              </a:cxn>
              <a:cxn ang="0">
                <a:pos x="T2" y="T3"/>
              </a:cxn>
              <a:cxn ang="0">
                <a:pos x="T4" y="T5"/>
              </a:cxn>
            </a:cxnLst>
            <a:rect l="0" t="0" r="r" b="b"/>
            <a:pathLst>
              <a:path w="758" h="1792">
                <a:moveTo>
                  <a:pt x="757" y="1791"/>
                </a:moveTo>
                <a:lnTo>
                  <a:pt x="0" y="1791"/>
                </a:lnTo>
                <a:lnTo>
                  <a:pt x="0" y="0"/>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45089" name="Line 33">
            <a:extLst>
              <a:ext uri="{FF2B5EF4-FFF2-40B4-BE49-F238E27FC236}">
                <a16:creationId xmlns:a16="http://schemas.microsoft.com/office/drawing/2014/main" id="{DA2D52F8-9D24-10C0-E500-00C14F29FE89}"/>
              </a:ext>
            </a:extLst>
          </p:cNvPr>
          <p:cNvSpPr>
            <a:spLocks noChangeShapeType="1"/>
          </p:cNvSpPr>
          <p:nvPr/>
        </p:nvSpPr>
        <p:spPr bwMode="auto">
          <a:xfrm>
            <a:off x="4641850" y="2079625"/>
            <a:ext cx="127793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45090" name="Line 34">
            <a:extLst>
              <a:ext uri="{FF2B5EF4-FFF2-40B4-BE49-F238E27FC236}">
                <a16:creationId xmlns:a16="http://schemas.microsoft.com/office/drawing/2014/main" id="{895B935F-D104-4EBD-0E83-E520D8C55E19}"/>
              </a:ext>
            </a:extLst>
          </p:cNvPr>
          <p:cNvSpPr>
            <a:spLocks noChangeShapeType="1"/>
          </p:cNvSpPr>
          <p:nvPr/>
        </p:nvSpPr>
        <p:spPr bwMode="auto">
          <a:xfrm>
            <a:off x="5919788" y="2085975"/>
            <a:ext cx="0" cy="15240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grpSp>
        <p:nvGrpSpPr>
          <p:cNvPr id="45096" name="Group 40">
            <a:extLst>
              <a:ext uri="{FF2B5EF4-FFF2-40B4-BE49-F238E27FC236}">
                <a16:creationId xmlns:a16="http://schemas.microsoft.com/office/drawing/2014/main" id="{B1F8B3E3-1A03-E7EF-0AE6-B0ABB31FAA15}"/>
              </a:ext>
            </a:extLst>
          </p:cNvPr>
          <p:cNvGrpSpPr>
            <a:grpSpLocks/>
          </p:cNvGrpSpPr>
          <p:nvPr/>
        </p:nvGrpSpPr>
        <p:grpSpPr bwMode="auto">
          <a:xfrm>
            <a:off x="4737101" y="3400426"/>
            <a:ext cx="1190625" cy="815975"/>
            <a:chOff x="2024" y="2142"/>
            <a:chExt cx="750" cy="514"/>
          </a:xfrm>
        </p:grpSpPr>
        <p:sp>
          <p:nvSpPr>
            <p:cNvPr id="45091" name="Line 35">
              <a:extLst>
                <a:ext uri="{FF2B5EF4-FFF2-40B4-BE49-F238E27FC236}">
                  <a16:creationId xmlns:a16="http://schemas.microsoft.com/office/drawing/2014/main" id="{3F5174EC-F624-3584-9EA3-CBEC17B2DBBE}"/>
                </a:ext>
              </a:extLst>
            </p:cNvPr>
            <p:cNvSpPr>
              <a:spLocks noChangeShapeType="1"/>
            </p:cNvSpPr>
            <p:nvPr/>
          </p:nvSpPr>
          <p:spPr bwMode="auto">
            <a:xfrm flipH="1">
              <a:off x="2720" y="2142"/>
              <a:ext cx="54" cy="54"/>
            </a:xfrm>
            <a:prstGeom prst="line">
              <a:avLst/>
            </a:prstGeom>
            <a:noFill/>
            <a:ln w="25400">
              <a:solidFill>
                <a:srgbClr val="FF0033"/>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45092" name="Line 36">
              <a:extLst>
                <a:ext uri="{FF2B5EF4-FFF2-40B4-BE49-F238E27FC236}">
                  <a16:creationId xmlns:a16="http://schemas.microsoft.com/office/drawing/2014/main" id="{D6D748A0-19C8-A3A9-B3DC-3399E525CE9E}"/>
                </a:ext>
              </a:extLst>
            </p:cNvPr>
            <p:cNvSpPr>
              <a:spLocks noChangeShapeType="1"/>
            </p:cNvSpPr>
            <p:nvPr/>
          </p:nvSpPr>
          <p:spPr bwMode="auto">
            <a:xfrm flipH="1">
              <a:off x="2026" y="2192"/>
              <a:ext cx="698" cy="2"/>
            </a:xfrm>
            <a:prstGeom prst="line">
              <a:avLst/>
            </a:prstGeom>
            <a:noFill/>
            <a:ln w="25400">
              <a:solidFill>
                <a:srgbClr val="FF0033"/>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45093" name="Line 37">
              <a:extLst>
                <a:ext uri="{FF2B5EF4-FFF2-40B4-BE49-F238E27FC236}">
                  <a16:creationId xmlns:a16="http://schemas.microsoft.com/office/drawing/2014/main" id="{1AEB6167-B055-38AD-2C3C-04A39FD0E6F0}"/>
                </a:ext>
              </a:extLst>
            </p:cNvPr>
            <p:cNvSpPr>
              <a:spLocks noChangeShapeType="1"/>
            </p:cNvSpPr>
            <p:nvPr/>
          </p:nvSpPr>
          <p:spPr bwMode="auto">
            <a:xfrm>
              <a:off x="2026" y="2190"/>
              <a:ext cx="0" cy="422"/>
            </a:xfrm>
            <a:prstGeom prst="line">
              <a:avLst/>
            </a:prstGeom>
            <a:noFill/>
            <a:ln w="25400">
              <a:solidFill>
                <a:srgbClr val="FF0033"/>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45094" name="Line 38">
              <a:extLst>
                <a:ext uri="{FF2B5EF4-FFF2-40B4-BE49-F238E27FC236}">
                  <a16:creationId xmlns:a16="http://schemas.microsoft.com/office/drawing/2014/main" id="{84B9C320-E555-7DAE-F25B-E11830C4A973}"/>
                </a:ext>
              </a:extLst>
            </p:cNvPr>
            <p:cNvSpPr>
              <a:spLocks noChangeShapeType="1"/>
            </p:cNvSpPr>
            <p:nvPr/>
          </p:nvSpPr>
          <p:spPr bwMode="auto">
            <a:xfrm>
              <a:off x="2024" y="2616"/>
              <a:ext cx="723" cy="0"/>
            </a:xfrm>
            <a:prstGeom prst="line">
              <a:avLst/>
            </a:prstGeom>
            <a:noFill/>
            <a:ln w="25400">
              <a:solidFill>
                <a:srgbClr val="FF0033"/>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45095" name="Line 39">
              <a:extLst>
                <a:ext uri="{FF2B5EF4-FFF2-40B4-BE49-F238E27FC236}">
                  <a16:creationId xmlns:a16="http://schemas.microsoft.com/office/drawing/2014/main" id="{42F89069-4C15-6DFB-F930-03678134E2A9}"/>
                </a:ext>
              </a:extLst>
            </p:cNvPr>
            <p:cNvSpPr>
              <a:spLocks noChangeShapeType="1"/>
            </p:cNvSpPr>
            <p:nvPr/>
          </p:nvSpPr>
          <p:spPr bwMode="auto">
            <a:xfrm>
              <a:off x="2745" y="2616"/>
              <a:ext cx="27" cy="40"/>
            </a:xfrm>
            <a:prstGeom prst="line">
              <a:avLst/>
            </a:prstGeom>
            <a:noFill/>
            <a:ln w="25400">
              <a:solidFill>
                <a:srgbClr val="FF0033"/>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grpSp>
      <p:sp>
        <p:nvSpPr>
          <p:cNvPr id="45097" name="Rectangle 41">
            <a:extLst>
              <a:ext uri="{FF2B5EF4-FFF2-40B4-BE49-F238E27FC236}">
                <a16:creationId xmlns:a16="http://schemas.microsoft.com/office/drawing/2014/main" id="{FA205EB5-A792-AD81-1554-6D014CA54817}"/>
              </a:ext>
            </a:extLst>
          </p:cNvPr>
          <p:cNvSpPr>
            <a:spLocks noChangeArrowheads="1"/>
          </p:cNvSpPr>
          <p:nvPr/>
        </p:nvSpPr>
        <p:spPr bwMode="auto">
          <a:xfrm>
            <a:off x="7432675" y="2282825"/>
            <a:ext cx="25273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a:solidFill>
                  <a:srgbClr val="FFFFFF"/>
                </a:solidFill>
                <a:latin typeface="Times New Roman" panose="02020603050405020304" pitchFamily="18" charset="0"/>
              </a:rPr>
              <a:t>No need to “guesstimate”</a:t>
            </a:r>
          </a:p>
          <a:p>
            <a:pPr eaLnBrk="0" fontAlgn="base" hangingPunct="0">
              <a:spcBef>
                <a:spcPct val="0"/>
              </a:spcBef>
              <a:spcAft>
                <a:spcPct val="0"/>
              </a:spcAft>
            </a:pPr>
            <a:r>
              <a:rPr lang="en-US" altLang="en-US">
                <a:solidFill>
                  <a:srgbClr val="FFFFFF"/>
                </a:solidFill>
                <a:latin typeface="Times New Roman" panose="02020603050405020304" pitchFamily="18" charset="0"/>
              </a:rPr>
              <a:t>relay response.</a:t>
            </a:r>
          </a:p>
        </p:txBody>
      </p:sp>
      <p:sp>
        <p:nvSpPr>
          <p:cNvPr id="45098" name="Rectangle 42">
            <a:extLst>
              <a:ext uri="{FF2B5EF4-FFF2-40B4-BE49-F238E27FC236}">
                <a16:creationId xmlns:a16="http://schemas.microsoft.com/office/drawing/2014/main" id="{84D51EF2-64CA-DE5D-21DB-C112E8228194}"/>
              </a:ext>
            </a:extLst>
          </p:cNvPr>
          <p:cNvSpPr>
            <a:spLocks noChangeArrowheads="1"/>
          </p:cNvSpPr>
          <p:nvPr/>
        </p:nvSpPr>
        <p:spPr bwMode="auto">
          <a:xfrm>
            <a:off x="3214688" y="2014538"/>
            <a:ext cx="1079500" cy="65405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a:solidFill>
                  <a:srgbClr val="FFFFFF"/>
                </a:solidFill>
                <a:latin typeface="Times New Roman" panose="02020603050405020304" pitchFamily="18" charset="0"/>
              </a:rPr>
              <a:t>Real time</a:t>
            </a:r>
          </a:p>
          <a:p>
            <a:pPr eaLnBrk="0" fontAlgn="base" hangingPunct="0">
              <a:spcBef>
                <a:spcPct val="0"/>
              </a:spcBef>
              <a:spcAft>
                <a:spcPct val="0"/>
              </a:spcAft>
            </a:pPr>
            <a:r>
              <a:rPr lang="en-US" altLang="en-US">
                <a:solidFill>
                  <a:srgbClr val="FFFFFF"/>
                </a:solidFill>
                <a:latin typeface="Times New Roman" panose="02020603050405020304" pitchFamily="18" charset="0"/>
              </a:rPr>
              <a:t>feedback</a:t>
            </a:r>
          </a:p>
        </p:txBody>
      </p:sp>
      <p:sp>
        <p:nvSpPr>
          <p:cNvPr id="45099" name="Oval 43">
            <a:extLst>
              <a:ext uri="{FF2B5EF4-FFF2-40B4-BE49-F238E27FC236}">
                <a16:creationId xmlns:a16="http://schemas.microsoft.com/office/drawing/2014/main" id="{88E39F43-2C35-557B-85C7-06F43392B89A}"/>
              </a:ext>
            </a:extLst>
          </p:cNvPr>
          <p:cNvSpPr>
            <a:spLocks noChangeArrowheads="1"/>
          </p:cNvSpPr>
          <p:nvPr/>
        </p:nvSpPr>
        <p:spPr bwMode="auto">
          <a:xfrm>
            <a:off x="4500563" y="2771776"/>
            <a:ext cx="233362" cy="131763"/>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
        <p:nvSpPr>
          <p:cNvPr id="45100" name="Arc 44">
            <a:extLst>
              <a:ext uri="{FF2B5EF4-FFF2-40B4-BE49-F238E27FC236}">
                <a16:creationId xmlns:a16="http://schemas.microsoft.com/office/drawing/2014/main" id="{3D83E2EA-A178-FB00-F8D5-C89B3BD30B10}"/>
              </a:ext>
            </a:extLst>
          </p:cNvPr>
          <p:cNvSpPr>
            <a:spLocks/>
          </p:cNvSpPr>
          <p:nvPr/>
        </p:nvSpPr>
        <p:spPr bwMode="auto">
          <a:xfrm rot="10800000">
            <a:off x="4294189" y="2636838"/>
            <a:ext cx="244475" cy="247650"/>
          </a:xfrm>
          <a:custGeom>
            <a:avLst/>
            <a:gdLst>
              <a:gd name="G0" fmla="+- 21600 0 0"/>
              <a:gd name="G1" fmla="+- 0 0 0"/>
              <a:gd name="G2" fmla="+- 21600 0 0"/>
              <a:gd name="T0" fmla="*/ 21600 w 21600"/>
              <a:gd name="T1" fmla="*/ 21600 h 21600"/>
              <a:gd name="T2" fmla="*/ 0 w 21600"/>
              <a:gd name="T3" fmla="*/ 0 h 21600"/>
              <a:gd name="T4" fmla="*/ 21600 w 21600"/>
              <a:gd name="T5" fmla="*/ 0 h 21600"/>
            </a:gdLst>
            <a:ahLst/>
            <a:cxnLst>
              <a:cxn ang="0">
                <a:pos x="T0" y="T1"/>
              </a:cxn>
              <a:cxn ang="0">
                <a:pos x="T2" y="T3"/>
              </a:cxn>
              <a:cxn ang="0">
                <a:pos x="T4" y="T5"/>
              </a:cxn>
            </a:cxnLst>
            <a:rect l="0" t="0" r="r" b="b"/>
            <a:pathLst>
              <a:path w="21600" h="21600" fill="none" extrusionOk="0">
                <a:moveTo>
                  <a:pt x="21600" y="21599"/>
                </a:moveTo>
                <a:cubicBezTo>
                  <a:pt x="9670" y="21599"/>
                  <a:pt x="0" y="11929"/>
                  <a:pt x="0" y="0"/>
                </a:cubicBezTo>
              </a:path>
              <a:path w="21600" h="21600" stroke="0" extrusionOk="0">
                <a:moveTo>
                  <a:pt x="21600" y="21599"/>
                </a:moveTo>
                <a:cubicBezTo>
                  <a:pt x="9670" y="21599"/>
                  <a:pt x="0" y="11929"/>
                  <a:pt x="0" y="0"/>
                </a:cubicBezTo>
                <a:lnTo>
                  <a:pt x="21600" y="0"/>
                </a:lnTo>
                <a:close/>
              </a:path>
            </a:pathLst>
          </a:custGeom>
          <a:noFill/>
          <a:ln w="12700" cap="rnd">
            <a:solidFill>
              <a:schemeClr val="tx1"/>
            </a:solidFill>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FFFFFF"/>
              </a:solidFill>
              <a:latin typeface="Arial" panose="020B0604020202020204" pitchFamily="34" charset="0"/>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a:extLst>
              <a:ext uri="{FF2B5EF4-FFF2-40B4-BE49-F238E27FC236}">
                <a16:creationId xmlns:a16="http://schemas.microsoft.com/office/drawing/2014/main" id="{C91D1B66-23B5-7EE5-E3B6-BD544F3A3AF6}"/>
              </a:ext>
            </a:extLst>
          </p:cNvPr>
          <p:cNvSpPr>
            <a:spLocks noGrp="1" noChangeArrowheads="1"/>
          </p:cNvSpPr>
          <p:nvPr>
            <p:ph type="title"/>
          </p:nvPr>
        </p:nvSpPr>
        <p:spPr>
          <a:noFill/>
          <a:ln/>
        </p:spPr>
        <p:txBody>
          <a:bodyPr/>
          <a:lstStyle/>
          <a:p>
            <a:r>
              <a:rPr lang="en-US" altLang="en-US"/>
              <a:t>Cautions on Transient Tests</a:t>
            </a:r>
          </a:p>
        </p:txBody>
      </p:sp>
      <p:sp>
        <p:nvSpPr>
          <p:cNvPr id="47107" name="Rectangle 3">
            <a:extLst>
              <a:ext uri="{FF2B5EF4-FFF2-40B4-BE49-F238E27FC236}">
                <a16:creationId xmlns:a16="http://schemas.microsoft.com/office/drawing/2014/main" id="{25572A8B-CB1F-CC77-CBB3-0DB64BA3C6C1}"/>
              </a:ext>
            </a:extLst>
          </p:cNvPr>
          <p:cNvSpPr>
            <a:spLocks noGrp="1" noChangeArrowheads="1"/>
          </p:cNvSpPr>
          <p:nvPr>
            <p:ph type="body" idx="1"/>
          </p:nvPr>
        </p:nvSpPr>
        <p:spPr>
          <a:xfrm>
            <a:off x="2133600" y="1981201"/>
            <a:ext cx="7848600" cy="2371725"/>
          </a:xfrm>
          <a:noFill/>
          <a:ln/>
        </p:spPr>
        <p:txBody>
          <a:bodyPr/>
          <a:lstStyle/>
          <a:p>
            <a:r>
              <a:rPr lang="en-US" altLang="en-US"/>
              <a:t>Not to be confused with Dynamic Tests</a:t>
            </a:r>
          </a:p>
          <a:p>
            <a:pPr>
              <a:buFont typeface="Monotype Sorts" pitchFamily="2" charset="2"/>
              <a:buNone/>
            </a:pPr>
            <a:endParaRPr lang="en-US" altLang="en-US"/>
          </a:p>
        </p:txBody>
      </p:sp>
      <p:pic>
        <p:nvPicPr>
          <p:cNvPr id="47108" name="Picture 4">
            <a:extLst>
              <a:ext uri="{FF2B5EF4-FFF2-40B4-BE49-F238E27FC236}">
                <a16:creationId xmlns:a16="http://schemas.microsoft.com/office/drawing/2014/main" id="{DCB936A9-7109-E559-96F6-F12B38E3CCD5}"/>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27364" y="2422526"/>
            <a:ext cx="5940425" cy="197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7109" name="Rectangle 5">
            <a:extLst>
              <a:ext uri="{FF2B5EF4-FFF2-40B4-BE49-F238E27FC236}">
                <a16:creationId xmlns:a16="http://schemas.microsoft.com/office/drawing/2014/main" id="{2624A9CA-AD89-153C-6A97-E03A34889385}"/>
              </a:ext>
            </a:extLst>
          </p:cNvPr>
          <p:cNvSpPr>
            <a:spLocks noChangeArrowheads="1"/>
          </p:cNvSpPr>
          <p:nvPr/>
        </p:nvSpPr>
        <p:spPr bwMode="auto">
          <a:xfrm>
            <a:off x="2219325" y="4318000"/>
            <a:ext cx="6714980" cy="5854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20000"/>
              </a:spcBef>
              <a:spcAft>
                <a:spcPct val="0"/>
              </a:spcAft>
              <a:buFontTx/>
              <a:buChar char="•"/>
            </a:pPr>
            <a:r>
              <a:rPr lang="en-US" altLang="en-US" sz="3200">
                <a:solidFill>
                  <a:srgbClr val="FFFFFF"/>
                </a:solidFill>
                <a:latin typeface="Times New Roman" panose="02020603050405020304" pitchFamily="18" charset="0"/>
              </a:rPr>
              <a:t>  Data Decimation (beware of aliasing)</a:t>
            </a:r>
          </a:p>
        </p:txBody>
      </p:sp>
      <p:sp>
        <p:nvSpPr>
          <p:cNvPr id="47110" name="Rectangle 6">
            <a:extLst>
              <a:ext uri="{FF2B5EF4-FFF2-40B4-BE49-F238E27FC236}">
                <a16:creationId xmlns:a16="http://schemas.microsoft.com/office/drawing/2014/main" id="{1BB104A3-FB4D-47B2-44DB-18F72A0BDEBE}"/>
              </a:ext>
            </a:extLst>
          </p:cNvPr>
          <p:cNvSpPr>
            <a:spLocks noChangeArrowheads="1"/>
          </p:cNvSpPr>
          <p:nvPr/>
        </p:nvSpPr>
        <p:spPr bwMode="auto">
          <a:xfrm>
            <a:off x="2217738" y="5057775"/>
            <a:ext cx="8128828" cy="5854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buFontTx/>
              <a:buChar char="•"/>
            </a:pPr>
            <a:r>
              <a:rPr lang="en-US" altLang="en-US" sz="3200">
                <a:solidFill>
                  <a:srgbClr val="FFFFFF"/>
                </a:solidFill>
                <a:latin typeface="Times New Roman" panose="02020603050405020304" pitchFamily="18" charset="0"/>
              </a:rPr>
              <a:t>  Influence of relay burden on measured signals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4710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471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a:extLst>
              <a:ext uri="{FF2B5EF4-FFF2-40B4-BE49-F238E27FC236}">
                <a16:creationId xmlns:a16="http://schemas.microsoft.com/office/drawing/2014/main" id="{80B5BEF2-C700-6E86-CC81-693378CA39AF}"/>
              </a:ext>
            </a:extLst>
          </p:cNvPr>
          <p:cNvSpPr>
            <a:spLocks noGrp="1" noChangeArrowheads="1"/>
          </p:cNvSpPr>
          <p:nvPr>
            <p:ph type="title"/>
          </p:nvPr>
        </p:nvSpPr>
        <p:spPr>
          <a:noFill/>
          <a:ln/>
        </p:spPr>
        <p:txBody>
          <a:bodyPr/>
          <a:lstStyle/>
          <a:p>
            <a:r>
              <a:rPr lang="en-US" altLang="en-US"/>
              <a:t>Relay Models</a:t>
            </a:r>
          </a:p>
        </p:txBody>
      </p:sp>
      <p:sp>
        <p:nvSpPr>
          <p:cNvPr id="49155" name="Rectangle 3">
            <a:extLst>
              <a:ext uri="{FF2B5EF4-FFF2-40B4-BE49-F238E27FC236}">
                <a16:creationId xmlns:a16="http://schemas.microsoft.com/office/drawing/2014/main" id="{A9C8B11A-D627-8598-87A9-BD0BB445146D}"/>
              </a:ext>
            </a:extLst>
          </p:cNvPr>
          <p:cNvSpPr>
            <a:spLocks noGrp="1" noChangeArrowheads="1"/>
          </p:cNvSpPr>
          <p:nvPr>
            <p:ph type="body" idx="1"/>
          </p:nvPr>
        </p:nvSpPr>
        <p:spPr>
          <a:xfrm>
            <a:off x="3097213" y="1966913"/>
            <a:ext cx="6246812" cy="4114800"/>
          </a:xfrm>
          <a:noFill/>
          <a:ln/>
        </p:spPr>
        <p:txBody>
          <a:bodyPr/>
          <a:lstStyle/>
          <a:p>
            <a:r>
              <a:rPr lang="en-US" altLang="en-US"/>
              <a:t>Can be built into emtp</a:t>
            </a:r>
          </a:p>
          <a:p>
            <a:r>
              <a:rPr lang="en-US" altLang="en-US"/>
              <a:t>Can be “hooked on to” emtp</a:t>
            </a:r>
          </a:p>
          <a:p>
            <a:r>
              <a:rPr lang="en-US" altLang="en-US"/>
              <a:t>Can be run with emtp files</a:t>
            </a:r>
          </a:p>
          <a:p>
            <a:pPr lvl="1"/>
            <a:r>
              <a:rPr lang="en-US" altLang="en-US"/>
              <a:t>Need no wires or hardware</a:t>
            </a:r>
          </a:p>
          <a:p>
            <a:pPr lvl="1"/>
            <a:r>
              <a:rPr lang="en-US" altLang="en-US"/>
              <a:t>Allow you to “see inside” relay</a:t>
            </a:r>
          </a:p>
          <a:p>
            <a:pPr lvl="1"/>
            <a:r>
              <a:rPr lang="en-US" altLang="en-US"/>
              <a:t>Not the same as actual relay</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a:extLst>
              <a:ext uri="{FF2B5EF4-FFF2-40B4-BE49-F238E27FC236}">
                <a16:creationId xmlns:a16="http://schemas.microsoft.com/office/drawing/2014/main" id="{6AC80234-BD78-3ED9-4A85-7533E26517D6}"/>
              </a:ext>
            </a:extLst>
          </p:cNvPr>
          <p:cNvSpPr>
            <a:spLocks noGrp="1" noChangeArrowheads="1"/>
          </p:cNvSpPr>
          <p:nvPr>
            <p:ph type="title"/>
          </p:nvPr>
        </p:nvSpPr>
        <p:spPr>
          <a:noFill/>
          <a:ln/>
        </p:spPr>
        <p:txBody>
          <a:bodyPr/>
          <a:lstStyle/>
          <a:p>
            <a:r>
              <a:rPr lang="en-US" altLang="en-US"/>
              <a:t>Conclusions</a:t>
            </a:r>
          </a:p>
        </p:txBody>
      </p:sp>
      <p:sp>
        <p:nvSpPr>
          <p:cNvPr id="51203" name="Rectangle 3">
            <a:extLst>
              <a:ext uri="{FF2B5EF4-FFF2-40B4-BE49-F238E27FC236}">
                <a16:creationId xmlns:a16="http://schemas.microsoft.com/office/drawing/2014/main" id="{3CA54EFA-F256-9F7D-A1C7-B12E0BF4D49F}"/>
              </a:ext>
            </a:extLst>
          </p:cNvPr>
          <p:cNvSpPr>
            <a:spLocks noGrp="1" noChangeArrowheads="1"/>
          </p:cNvSpPr>
          <p:nvPr>
            <p:ph type="body" idx="1"/>
          </p:nvPr>
        </p:nvSpPr>
        <p:spPr>
          <a:xfrm>
            <a:off x="2311400" y="1790700"/>
            <a:ext cx="7721600" cy="4114800"/>
          </a:xfrm>
          <a:noFill/>
          <a:ln/>
        </p:spPr>
        <p:txBody>
          <a:bodyPr/>
          <a:lstStyle/>
          <a:p>
            <a:r>
              <a:rPr lang="en-US" altLang="en-US"/>
              <a:t>emtp useful for</a:t>
            </a:r>
            <a:r>
              <a:rPr lang="en-US" altLang="en-US" sz="2800"/>
              <a:t> </a:t>
            </a:r>
          </a:p>
          <a:p>
            <a:pPr lvl="1">
              <a:lnSpc>
                <a:spcPct val="50000"/>
              </a:lnSpc>
            </a:pPr>
            <a:r>
              <a:rPr lang="en-US" altLang="en-US"/>
              <a:t>Steady state (system unbalances or harmonics)</a:t>
            </a:r>
          </a:p>
          <a:p>
            <a:pPr lvl="1">
              <a:lnSpc>
                <a:spcPct val="50000"/>
              </a:lnSpc>
            </a:pPr>
            <a:r>
              <a:rPr lang="en-US" altLang="en-US"/>
              <a:t>Transient studies</a:t>
            </a:r>
          </a:p>
          <a:p>
            <a:r>
              <a:rPr lang="en-US" altLang="en-US"/>
              <a:t>Transient studies useful for </a:t>
            </a:r>
          </a:p>
          <a:p>
            <a:pPr lvl="1">
              <a:lnSpc>
                <a:spcPct val="50000"/>
              </a:lnSpc>
            </a:pPr>
            <a:r>
              <a:rPr lang="en-US" altLang="en-US"/>
              <a:t>Analysis of signals used by relays</a:t>
            </a:r>
          </a:p>
          <a:p>
            <a:pPr lvl="1">
              <a:lnSpc>
                <a:spcPct val="50000"/>
              </a:lnSpc>
            </a:pPr>
            <a:r>
              <a:rPr lang="en-US" altLang="en-US"/>
              <a:t>Test of relay response to transients</a:t>
            </a:r>
          </a:p>
          <a:p>
            <a:r>
              <a:rPr lang="en-US" altLang="en-US"/>
              <a:t>Cautions</a:t>
            </a:r>
          </a:p>
          <a:p>
            <a:pPr lvl="1">
              <a:lnSpc>
                <a:spcPct val="50000"/>
              </a:lnSpc>
            </a:pPr>
            <a:r>
              <a:rPr lang="en-US" altLang="en-US"/>
              <a:t>Fully understand the simulation process</a:t>
            </a:r>
          </a:p>
          <a:p>
            <a:pPr lvl="1">
              <a:lnSpc>
                <a:spcPct val="50000"/>
              </a:lnSpc>
            </a:pPr>
            <a:r>
              <a:rPr lang="en-US" altLang="en-US"/>
              <a:t>Select appropriate time step size</a:t>
            </a:r>
          </a:p>
          <a:p>
            <a:pPr lvl="1">
              <a:lnSpc>
                <a:spcPct val="50000"/>
              </a:lnSpc>
            </a:pPr>
            <a:r>
              <a:rPr lang="en-US" altLang="en-US"/>
              <a:t>Model only the detail needed</a:t>
            </a:r>
          </a:p>
          <a:p>
            <a:pPr lvl="1">
              <a:lnSpc>
                <a:spcPct val="50000"/>
              </a:lnSpc>
            </a:pPr>
            <a:r>
              <a:rPr lang="en-US" altLang="en-US"/>
              <a:t>Be careful during data decimation</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B3115BC8-A9F6-0CBF-C423-223AB1D32C98}"/>
              </a:ext>
            </a:extLst>
          </p:cNvPr>
          <p:cNvSpPr>
            <a:spLocks noGrp="1" noChangeArrowheads="1"/>
          </p:cNvSpPr>
          <p:nvPr>
            <p:ph type="title"/>
          </p:nvPr>
        </p:nvSpPr>
        <p:spPr>
          <a:noFill/>
          <a:ln/>
        </p:spPr>
        <p:txBody>
          <a:bodyPr/>
          <a:lstStyle/>
          <a:p>
            <a:pPr eaLnBrk="0" hangingPunct="0"/>
            <a:r>
              <a:rPr lang="en-US" altLang="en-US"/>
              <a:t>Thevenin source representation</a:t>
            </a:r>
          </a:p>
        </p:txBody>
      </p:sp>
      <p:sp>
        <p:nvSpPr>
          <p:cNvPr id="4099" name="Rectangle 3">
            <a:extLst>
              <a:ext uri="{FF2B5EF4-FFF2-40B4-BE49-F238E27FC236}">
                <a16:creationId xmlns:a16="http://schemas.microsoft.com/office/drawing/2014/main" id="{C18F4D44-79C3-A07B-0B08-A12693E974A3}"/>
              </a:ext>
            </a:extLst>
          </p:cNvPr>
          <p:cNvSpPr>
            <a:spLocks noChangeArrowheads="1"/>
          </p:cNvSpPr>
          <p:nvPr/>
        </p:nvSpPr>
        <p:spPr bwMode="auto">
          <a:xfrm>
            <a:off x="2825750" y="2216150"/>
            <a:ext cx="2273300" cy="1587500"/>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4100" name="Line 4">
            <a:extLst>
              <a:ext uri="{FF2B5EF4-FFF2-40B4-BE49-F238E27FC236}">
                <a16:creationId xmlns:a16="http://schemas.microsoft.com/office/drawing/2014/main" id="{1B6384D1-E3A6-B0A7-B3D6-8256ADC41940}"/>
              </a:ext>
            </a:extLst>
          </p:cNvPr>
          <p:cNvSpPr>
            <a:spLocks noChangeShapeType="1"/>
          </p:cNvSpPr>
          <p:nvPr/>
        </p:nvSpPr>
        <p:spPr bwMode="auto">
          <a:xfrm>
            <a:off x="4878388" y="2514600"/>
            <a:ext cx="989012"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4101" name="Line 5">
            <a:extLst>
              <a:ext uri="{FF2B5EF4-FFF2-40B4-BE49-F238E27FC236}">
                <a16:creationId xmlns:a16="http://schemas.microsoft.com/office/drawing/2014/main" id="{A6A3A9FB-D067-9606-B786-919D2A451602}"/>
              </a:ext>
            </a:extLst>
          </p:cNvPr>
          <p:cNvSpPr>
            <a:spLocks noChangeShapeType="1"/>
          </p:cNvSpPr>
          <p:nvPr/>
        </p:nvSpPr>
        <p:spPr bwMode="auto">
          <a:xfrm>
            <a:off x="4878388" y="3505200"/>
            <a:ext cx="989012"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4102" name="Oval 6">
            <a:extLst>
              <a:ext uri="{FF2B5EF4-FFF2-40B4-BE49-F238E27FC236}">
                <a16:creationId xmlns:a16="http://schemas.microsoft.com/office/drawing/2014/main" id="{9EF030A3-DBD9-C4C8-F8A8-2A0374E9DF1A}"/>
              </a:ext>
            </a:extLst>
          </p:cNvPr>
          <p:cNvSpPr>
            <a:spLocks noChangeArrowheads="1"/>
          </p:cNvSpPr>
          <p:nvPr/>
        </p:nvSpPr>
        <p:spPr bwMode="auto">
          <a:xfrm>
            <a:off x="5873750" y="2444750"/>
            <a:ext cx="139700" cy="139700"/>
          </a:xfrm>
          <a:prstGeom prst="ellipse">
            <a:avLst/>
          </a:prstGeom>
          <a:solidFill>
            <a:schemeClr val="accent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4103" name="Oval 7">
            <a:extLst>
              <a:ext uri="{FF2B5EF4-FFF2-40B4-BE49-F238E27FC236}">
                <a16:creationId xmlns:a16="http://schemas.microsoft.com/office/drawing/2014/main" id="{7562F444-AD5B-D9EB-C0DB-0DB5046CF7EE}"/>
              </a:ext>
            </a:extLst>
          </p:cNvPr>
          <p:cNvSpPr>
            <a:spLocks noChangeArrowheads="1"/>
          </p:cNvSpPr>
          <p:nvPr/>
        </p:nvSpPr>
        <p:spPr bwMode="auto">
          <a:xfrm>
            <a:off x="5873750" y="3435350"/>
            <a:ext cx="139700" cy="139700"/>
          </a:xfrm>
          <a:prstGeom prst="ellipse">
            <a:avLst/>
          </a:prstGeom>
          <a:solidFill>
            <a:schemeClr val="accent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grpSp>
        <p:nvGrpSpPr>
          <p:cNvPr id="4106" name="Group 10">
            <a:extLst>
              <a:ext uri="{FF2B5EF4-FFF2-40B4-BE49-F238E27FC236}">
                <a16:creationId xmlns:a16="http://schemas.microsoft.com/office/drawing/2014/main" id="{0532033A-6243-9106-C348-ECFA776368BF}"/>
              </a:ext>
            </a:extLst>
          </p:cNvPr>
          <p:cNvGrpSpPr>
            <a:grpSpLocks/>
          </p:cNvGrpSpPr>
          <p:nvPr/>
        </p:nvGrpSpPr>
        <p:grpSpPr bwMode="auto">
          <a:xfrm>
            <a:off x="5927725" y="2727326"/>
            <a:ext cx="552450" cy="511175"/>
            <a:chOff x="2774" y="1718"/>
            <a:chExt cx="348" cy="322"/>
          </a:xfrm>
        </p:grpSpPr>
        <p:sp>
          <p:nvSpPr>
            <p:cNvPr id="4104" name="Rectangle 8">
              <a:extLst>
                <a:ext uri="{FF2B5EF4-FFF2-40B4-BE49-F238E27FC236}">
                  <a16:creationId xmlns:a16="http://schemas.microsoft.com/office/drawing/2014/main" id="{CA5BAE4C-86D2-E6A3-A923-EF7A74A38838}"/>
                </a:ext>
              </a:extLst>
            </p:cNvPr>
            <p:cNvSpPr>
              <a:spLocks noChangeArrowheads="1"/>
            </p:cNvSpPr>
            <p:nvPr/>
          </p:nvSpPr>
          <p:spPr bwMode="auto">
            <a:xfrm>
              <a:off x="2774" y="1718"/>
              <a:ext cx="257"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2400">
                  <a:solidFill>
                    <a:srgbClr val="000000"/>
                  </a:solidFill>
                  <a:latin typeface="Times New Roman" panose="02020603050405020304" pitchFamily="18" charset="0"/>
                </a:rPr>
                <a:t>V</a:t>
              </a:r>
            </a:p>
          </p:txBody>
        </p:sp>
        <p:sp>
          <p:nvSpPr>
            <p:cNvPr id="4105" name="Rectangle 9">
              <a:extLst>
                <a:ext uri="{FF2B5EF4-FFF2-40B4-BE49-F238E27FC236}">
                  <a16:creationId xmlns:a16="http://schemas.microsoft.com/office/drawing/2014/main" id="{6D333F0A-9DA4-39A7-7424-A526A017B92F}"/>
                </a:ext>
              </a:extLst>
            </p:cNvPr>
            <p:cNvSpPr>
              <a:spLocks noChangeArrowheads="1"/>
            </p:cNvSpPr>
            <p:nvPr/>
          </p:nvSpPr>
          <p:spPr bwMode="auto">
            <a:xfrm>
              <a:off x="2870" y="1809"/>
              <a:ext cx="25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a:solidFill>
                    <a:srgbClr val="000000"/>
                  </a:solidFill>
                  <a:latin typeface="Times New Roman" panose="02020603050405020304" pitchFamily="18" charset="0"/>
                </a:rPr>
                <a:t>oc</a:t>
              </a:r>
            </a:p>
          </p:txBody>
        </p:sp>
      </p:grpSp>
      <p:sp>
        <p:nvSpPr>
          <p:cNvPr id="4107" name="Line 11">
            <a:extLst>
              <a:ext uri="{FF2B5EF4-FFF2-40B4-BE49-F238E27FC236}">
                <a16:creationId xmlns:a16="http://schemas.microsoft.com/office/drawing/2014/main" id="{4F4E683D-079E-65CD-A2B5-61BE535C63E4}"/>
              </a:ext>
            </a:extLst>
          </p:cNvPr>
          <p:cNvSpPr>
            <a:spLocks noChangeShapeType="1"/>
          </p:cNvSpPr>
          <p:nvPr/>
        </p:nvSpPr>
        <p:spPr bwMode="auto">
          <a:xfrm>
            <a:off x="6096000" y="2516188"/>
            <a:ext cx="0" cy="22701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4108" name="Line 12">
            <a:extLst>
              <a:ext uri="{FF2B5EF4-FFF2-40B4-BE49-F238E27FC236}">
                <a16:creationId xmlns:a16="http://schemas.microsoft.com/office/drawing/2014/main" id="{09E2BD1A-0323-682D-8516-35CFA1A8F383}"/>
              </a:ext>
            </a:extLst>
          </p:cNvPr>
          <p:cNvSpPr>
            <a:spLocks noChangeShapeType="1"/>
          </p:cNvSpPr>
          <p:nvPr/>
        </p:nvSpPr>
        <p:spPr bwMode="auto">
          <a:xfrm>
            <a:off x="6096000" y="3125788"/>
            <a:ext cx="0" cy="37941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4109" name="Line 13">
            <a:extLst>
              <a:ext uri="{FF2B5EF4-FFF2-40B4-BE49-F238E27FC236}">
                <a16:creationId xmlns:a16="http://schemas.microsoft.com/office/drawing/2014/main" id="{777A0E63-CE91-555E-2A85-F4C99661F20F}"/>
              </a:ext>
            </a:extLst>
          </p:cNvPr>
          <p:cNvSpPr>
            <a:spLocks noChangeShapeType="1"/>
          </p:cNvSpPr>
          <p:nvPr/>
        </p:nvSpPr>
        <p:spPr bwMode="auto">
          <a:xfrm flipH="1">
            <a:off x="6021388" y="2516188"/>
            <a:ext cx="74612" cy="7461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4110" name="Line 14">
            <a:extLst>
              <a:ext uri="{FF2B5EF4-FFF2-40B4-BE49-F238E27FC236}">
                <a16:creationId xmlns:a16="http://schemas.microsoft.com/office/drawing/2014/main" id="{68C9F0E4-6DB1-5376-7FB2-7385CD9B6E21}"/>
              </a:ext>
            </a:extLst>
          </p:cNvPr>
          <p:cNvSpPr>
            <a:spLocks noChangeShapeType="1"/>
          </p:cNvSpPr>
          <p:nvPr/>
        </p:nvSpPr>
        <p:spPr bwMode="auto">
          <a:xfrm>
            <a:off x="6097588" y="2516188"/>
            <a:ext cx="74612" cy="7461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4111" name="Rectangle 15">
            <a:extLst>
              <a:ext uri="{FF2B5EF4-FFF2-40B4-BE49-F238E27FC236}">
                <a16:creationId xmlns:a16="http://schemas.microsoft.com/office/drawing/2014/main" id="{1350A4BD-3081-8516-B198-4E12E4A24344}"/>
              </a:ext>
            </a:extLst>
          </p:cNvPr>
          <p:cNvSpPr>
            <a:spLocks noChangeArrowheads="1"/>
          </p:cNvSpPr>
          <p:nvPr/>
        </p:nvSpPr>
        <p:spPr bwMode="auto">
          <a:xfrm>
            <a:off x="3032125" y="2879726"/>
            <a:ext cx="1263166" cy="462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2400">
                <a:solidFill>
                  <a:srgbClr val="000000"/>
                </a:solidFill>
                <a:latin typeface="Times New Roman" panose="02020603050405020304" pitchFamily="18" charset="0"/>
              </a:rPr>
              <a:t>Network</a:t>
            </a:r>
          </a:p>
        </p:txBody>
      </p:sp>
      <p:sp>
        <p:nvSpPr>
          <p:cNvPr id="4112" name="Rectangle 16">
            <a:extLst>
              <a:ext uri="{FF2B5EF4-FFF2-40B4-BE49-F238E27FC236}">
                <a16:creationId xmlns:a16="http://schemas.microsoft.com/office/drawing/2014/main" id="{D8D1C08F-D9B3-DE99-707D-2FED47F77F33}"/>
              </a:ext>
            </a:extLst>
          </p:cNvPr>
          <p:cNvSpPr>
            <a:spLocks noChangeArrowheads="1"/>
          </p:cNvSpPr>
          <p:nvPr/>
        </p:nvSpPr>
        <p:spPr bwMode="auto">
          <a:xfrm>
            <a:off x="7169150" y="2292350"/>
            <a:ext cx="2044700" cy="1511300"/>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4113" name="Line 17">
            <a:extLst>
              <a:ext uri="{FF2B5EF4-FFF2-40B4-BE49-F238E27FC236}">
                <a16:creationId xmlns:a16="http://schemas.microsoft.com/office/drawing/2014/main" id="{FFE812E6-A345-80A0-FF16-C5811DF863C7}"/>
              </a:ext>
            </a:extLst>
          </p:cNvPr>
          <p:cNvSpPr>
            <a:spLocks noChangeShapeType="1"/>
          </p:cNvSpPr>
          <p:nvPr/>
        </p:nvSpPr>
        <p:spPr bwMode="auto">
          <a:xfrm>
            <a:off x="8993188" y="2590800"/>
            <a:ext cx="989012"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4114" name="Line 18">
            <a:extLst>
              <a:ext uri="{FF2B5EF4-FFF2-40B4-BE49-F238E27FC236}">
                <a16:creationId xmlns:a16="http://schemas.microsoft.com/office/drawing/2014/main" id="{EB28B648-EB79-9DD0-7EF1-021DA4B81151}"/>
              </a:ext>
            </a:extLst>
          </p:cNvPr>
          <p:cNvSpPr>
            <a:spLocks noChangeShapeType="1"/>
          </p:cNvSpPr>
          <p:nvPr/>
        </p:nvSpPr>
        <p:spPr bwMode="auto">
          <a:xfrm>
            <a:off x="8993188" y="3581400"/>
            <a:ext cx="989012"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4115" name="Rectangle 19">
            <a:extLst>
              <a:ext uri="{FF2B5EF4-FFF2-40B4-BE49-F238E27FC236}">
                <a16:creationId xmlns:a16="http://schemas.microsoft.com/office/drawing/2014/main" id="{98F7C33A-2CE7-41BE-3014-CC8A83509DFA}"/>
              </a:ext>
            </a:extLst>
          </p:cNvPr>
          <p:cNvSpPr>
            <a:spLocks noChangeArrowheads="1"/>
          </p:cNvSpPr>
          <p:nvPr/>
        </p:nvSpPr>
        <p:spPr bwMode="auto">
          <a:xfrm>
            <a:off x="7299325" y="3032126"/>
            <a:ext cx="1263166" cy="462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2400">
                <a:solidFill>
                  <a:srgbClr val="000000"/>
                </a:solidFill>
                <a:latin typeface="Times New Roman" panose="02020603050405020304" pitchFamily="18" charset="0"/>
              </a:rPr>
              <a:t>Network</a:t>
            </a:r>
          </a:p>
        </p:txBody>
      </p:sp>
      <p:sp>
        <p:nvSpPr>
          <p:cNvPr id="4116" name="Oval 20">
            <a:extLst>
              <a:ext uri="{FF2B5EF4-FFF2-40B4-BE49-F238E27FC236}">
                <a16:creationId xmlns:a16="http://schemas.microsoft.com/office/drawing/2014/main" id="{22454EC8-502B-E525-54C1-3F55B279DB40}"/>
              </a:ext>
            </a:extLst>
          </p:cNvPr>
          <p:cNvSpPr>
            <a:spLocks noChangeArrowheads="1"/>
          </p:cNvSpPr>
          <p:nvPr/>
        </p:nvSpPr>
        <p:spPr bwMode="auto">
          <a:xfrm>
            <a:off x="9988550" y="2520950"/>
            <a:ext cx="139700" cy="139700"/>
          </a:xfrm>
          <a:prstGeom prst="ellipse">
            <a:avLst/>
          </a:prstGeom>
          <a:solidFill>
            <a:schemeClr val="accent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4117" name="Oval 21">
            <a:extLst>
              <a:ext uri="{FF2B5EF4-FFF2-40B4-BE49-F238E27FC236}">
                <a16:creationId xmlns:a16="http://schemas.microsoft.com/office/drawing/2014/main" id="{F9DEF019-A88D-B51B-655D-9876D7FB8CDF}"/>
              </a:ext>
            </a:extLst>
          </p:cNvPr>
          <p:cNvSpPr>
            <a:spLocks noChangeArrowheads="1"/>
          </p:cNvSpPr>
          <p:nvPr/>
        </p:nvSpPr>
        <p:spPr bwMode="auto">
          <a:xfrm>
            <a:off x="9988550" y="3511550"/>
            <a:ext cx="139700" cy="139700"/>
          </a:xfrm>
          <a:prstGeom prst="ellipse">
            <a:avLst/>
          </a:prstGeom>
          <a:solidFill>
            <a:schemeClr val="accent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4118" name="Line 22">
            <a:extLst>
              <a:ext uri="{FF2B5EF4-FFF2-40B4-BE49-F238E27FC236}">
                <a16:creationId xmlns:a16="http://schemas.microsoft.com/office/drawing/2014/main" id="{72876FBA-BAB6-28A1-9A04-3DBA0222B2E9}"/>
              </a:ext>
            </a:extLst>
          </p:cNvPr>
          <p:cNvSpPr>
            <a:spLocks noChangeShapeType="1"/>
          </p:cNvSpPr>
          <p:nvPr/>
        </p:nvSpPr>
        <p:spPr bwMode="auto">
          <a:xfrm>
            <a:off x="10058400" y="2592388"/>
            <a:ext cx="0" cy="98901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4119" name="Line 23">
            <a:extLst>
              <a:ext uri="{FF2B5EF4-FFF2-40B4-BE49-F238E27FC236}">
                <a16:creationId xmlns:a16="http://schemas.microsoft.com/office/drawing/2014/main" id="{9C856911-0CE7-ADD4-97D9-388A0F50CA1F}"/>
              </a:ext>
            </a:extLst>
          </p:cNvPr>
          <p:cNvSpPr>
            <a:spLocks noChangeShapeType="1"/>
          </p:cNvSpPr>
          <p:nvPr/>
        </p:nvSpPr>
        <p:spPr bwMode="auto">
          <a:xfrm flipH="1" flipV="1">
            <a:off x="9983788" y="2973388"/>
            <a:ext cx="74612" cy="15081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4120" name="Line 24">
            <a:extLst>
              <a:ext uri="{FF2B5EF4-FFF2-40B4-BE49-F238E27FC236}">
                <a16:creationId xmlns:a16="http://schemas.microsoft.com/office/drawing/2014/main" id="{A3B73D3B-D6C3-BC9C-379E-1DC10A7E8186}"/>
              </a:ext>
            </a:extLst>
          </p:cNvPr>
          <p:cNvSpPr>
            <a:spLocks noChangeShapeType="1"/>
          </p:cNvSpPr>
          <p:nvPr/>
        </p:nvSpPr>
        <p:spPr bwMode="auto">
          <a:xfrm flipV="1">
            <a:off x="10059988" y="2973388"/>
            <a:ext cx="74612" cy="15081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grpSp>
        <p:nvGrpSpPr>
          <p:cNvPr id="4123" name="Group 27">
            <a:extLst>
              <a:ext uri="{FF2B5EF4-FFF2-40B4-BE49-F238E27FC236}">
                <a16:creationId xmlns:a16="http://schemas.microsoft.com/office/drawing/2014/main" id="{8CB422E1-E8D0-8E9D-F732-EE3E44DFC371}"/>
              </a:ext>
            </a:extLst>
          </p:cNvPr>
          <p:cNvGrpSpPr>
            <a:grpSpLocks/>
          </p:cNvGrpSpPr>
          <p:nvPr/>
        </p:nvGrpSpPr>
        <p:grpSpPr bwMode="auto">
          <a:xfrm>
            <a:off x="9280525" y="5089526"/>
            <a:ext cx="450850" cy="587375"/>
            <a:chOff x="4886" y="3206"/>
            <a:chExt cx="284" cy="370"/>
          </a:xfrm>
        </p:grpSpPr>
        <p:sp>
          <p:nvSpPr>
            <p:cNvPr id="4121" name="Rectangle 25">
              <a:extLst>
                <a:ext uri="{FF2B5EF4-FFF2-40B4-BE49-F238E27FC236}">
                  <a16:creationId xmlns:a16="http://schemas.microsoft.com/office/drawing/2014/main" id="{CC8090D1-6AD5-7E14-583D-B9D203C8C159}"/>
                </a:ext>
              </a:extLst>
            </p:cNvPr>
            <p:cNvSpPr>
              <a:spLocks noChangeArrowheads="1"/>
            </p:cNvSpPr>
            <p:nvPr/>
          </p:nvSpPr>
          <p:spPr bwMode="auto">
            <a:xfrm>
              <a:off x="4886" y="3206"/>
              <a:ext cx="182"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2400">
                  <a:solidFill>
                    <a:srgbClr val="000000"/>
                  </a:solidFill>
                  <a:latin typeface="Times New Roman" panose="02020603050405020304" pitchFamily="18" charset="0"/>
                </a:rPr>
                <a:t>I</a:t>
              </a:r>
            </a:p>
          </p:txBody>
        </p:sp>
        <p:sp>
          <p:nvSpPr>
            <p:cNvPr id="4122" name="Rectangle 26">
              <a:extLst>
                <a:ext uri="{FF2B5EF4-FFF2-40B4-BE49-F238E27FC236}">
                  <a16:creationId xmlns:a16="http://schemas.microsoft.com/office/drawing/2014/main" id="{F4DC59E3-D614-DC68-70FA-ACE33ED7D639}"/>
                </a:ext>
              </a:extLst>
            </p:cNvPr>
            <p:cNvSpPr>
              <a:spLocks noChangeArrowheads="1"/>
            </p:cNvSpPr>
            <p:nvPr/>
          </p:nvSpPr>
          <p:spPr bwMode="auto">
            <a:xfrm>
              <a:off x="4934" y="3345"/>
              <a:ext cx="23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a:solidFill>
                    <a:srgbClr val="000000"/>
                  </a:solidFill>
                  <a:latin typeface="Times New Roman" panose="02020603050405020304" pitchFamily="18" charset="0"/>
                </a:rPr>
                <a:t>sc</a:t>
              </a:r>
            </a:p>
          </p:txBody>
        </p:sp>
      </p:grpSp>
      <p:sp>
        <p:nvSpPr>
          <p:cNvPr id="4124" name="Oval 28">
            <a:extLst>
              <a:ext uri="{FF2B5EF4-FFF2-40B4-BE49-F238E27FC236}">
                <a16:creationId xmlns:a16="http://schemas.microsoft.com/office/drawing/2014/main" id="{9B04B8BE-2D86-A385-32A5-D0F50C1B8138}"/>
              </a:ext>
            </a:extLst>
          </p:cNvPr>
          <p:cNvSpPr>
            <a:spLocks noChangeArrowheads="1"/>
          </p:cNvSpPr>
          <p:nvPr/>
        </p:nvSpPr>
        <p:spPr bwMode="auto">
          <a:xfrm>
            <a:off x="3282950" y="4883150"/>
            <a:ext cx="1206500" cy="1206500"/>
          </a:xfrm>
          <a:prstGeom prst="ellipse">
            <a:avLst/>
          </a:prstGeom>
          <a:solidFill>
            <a:schemeClr val="hlink"/>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4125" name="Line 29">
            <a:extLst>
              <a:ext uri="{FF2B5EF4-FFF2-40B4-BE49-F238E27FC236}">
                <a16:creationId xmlns:a16="http://schemas.microsoft.com/office/drawing/2014/main" id="{3CE9BA90-A433-10BE-7B80-895B6E4E2B27}"/>
              </a:ext>
            </a:extLst>
          </p:cNvPr>
          <p:cNvSpPr>
            <a:spLocks noChangeShapeType="1"/>
          </p:cNvSpPr>
          <p:nvPr/>
        </p:nvSpPr>
        <p:spPr bwMode="auto">
          <a:xfrm>
            <a:off x="4497388" y="5486400"/>
            <a:ext cx="531812"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4126" name="Rectangle 30">
            <a:extLst>
              <a:ext uri="{FF2B5EF4-FFF2-40B4-BE49-F238E27FC236}">
                <a16:creationId xmlns:a16="http://schemas.microsoft.com/office/drawing/2014/main" id="{02123129-6B88-04D2-B851-E865633F9C25}"/>
              </a:ext>
            </a:extLst>
          </p:cNvPr>
          <p:cNvSpPr>
            <a:spLocks noChangeArrowheads="1"/>
          </p:cNvSpPr>
          <p:nvPr/>
        </p:nvSpPr>
        <p:spPr bwMode="auto">
          <a:xfrm>
            <a:off x="5035550" y="5111750"/>
            <a:ext cx="1358900" cy="749300"/>
          </a:xfrm>
          <a:prstGeom prst="rect">
            <a:avLst/>
          </a:prstGeom>
          <a:solidFill>
            <a:schemeClr val="hlink"/>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4127" name="Line 31">
            <a:extLst>
              <a:ext uri="{FF2B5EF4-FFF2-40B4-BE49-F238E27FC236}">
                <a16:creationId xmlns:a16="http://schemas.microsoft.com/office/drawing/2014/main" id="{73F1FC8A-001B-20A5-1856-02A49D5691F5}"/>
              </a:ext>
            </a:extLst>
          </p:cNvPr>
          <p:cNvSpPr>
            <a:spLocks noChangeShapeType="1"/>
          </p:cNvSpPr>
          <p:nvPr/>
        </p:nvSpPr>
        <p:spPr bwMode="auto">
          <a:xfrm>
            <a:off x="6402388" y="5486400"/>
            <a:ext cx="379412"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4128" name="Oval 32">
            <a:extLst>
              <a:ext uri="{FF2B5EF4-FFF2-40B4-BE49-F238E27FC236}">
                <a16:creationId xmlns:a16="http://schemas.microsoft.com/office/drawing/2014/main" id="{9E794C98-188B-A8AA-0C00-4BE6413F56F6}"/>
              </a:ext>
            </a:extLst>
          </p:cNvPr>
          <p:cNvSpPr>
            <a:spLocks noChangeArrowheads="1"/>
          </p:cNvSpPr>
          <p:nvPr/>
        </p:nvSpPr>
        <p:spPr bwMode="auto">
          <a:xfrm>
            <a:off x="6788150" y="5416550"/>
            <a:ext cx="139700" cy="139700"/>
          </a:xfrm>
          <a:prstGeom prst="ellipse">
            <a:avLst/>
          </a:prstGeom>
          <a:solidFill>
            <a:schemeClr val="tx2"/>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4129" name="Freeform 33">
            <a:extLst>
              <a:ext uri="{FF2B5EF4-FFF2-40B4-BE49-F238E27FC236}">
                <a16:creationId xmlns:a16="http://schemas.microsoft.com/office/drawing/2014/main" id="{8EF3E1A0-86F8-ED00-E56A-25BBA6D9541E}"/>
              </a:ext>
            </a:extLst>
          </p:cNvPr>
          <p:cNvSpPr>
            <a:spLocks/>
          </p:cNvSpPr>
          <p:nvPr/>
        </p:nvSpPr>
        <p:spPr bwMode="auto">
          <a:xfrm>
            <a:off x="3352800" y="5170488"/>
            <a:ext cx="1068388" cy="633412"/>
          </a:xfrm>
          <a:custGeom>
            <a:avLst/>
            <a:gdLst>
              <a:gd name="T0" fmla="*/ 0 w 673"/>
              <a:gd name="T1" fmla="*/ 199 h 399"/>
              <a:gd name="T2" fmla="*/ 7 w 673"/>
              <a:gd name="T3" fmla="*/ 169 h 399"/>
              <a:gd name="T4" fmla="*/ 15 w 673"/>
              <a:gd name="T5" fmla="*/ 147 h 399"/>
              <a:gd name="T6" fmla="*/ 22 w 673"/>
              <a:gd name="T7" fmla="*/ 125 h 399"/>
              <a:gd name="T8" fmla="*/ 22 w 673"/>
              <a:gd name="T9" fmla="*/ 103 h 399"/>
              <a:gd name="T10" fmla="*/ 30 w 673"/>
              <a:gd name="T11" fmla="*/ 81 h 399"/>
              <a:gd name="T12" fmla="*/ 44 w 673"/>
              <a:gd name="T13" fmla="*/ 59 h 399"/>
              <a:gd name="T14" fmla="*/ 59 w 673"/>
              <a:gd name="T15" fmla="*/ 37 h 399"/>
              <a:gd name="T16" fmla="*/ 81 w 673"/>
              <a:gd name="T17" fmla="*/ 22 h 399"/>
              <a:gd name="T18" fmla="*/ 103 w 673"/>
              <a:gd name="T19" fmla="*/ 7 h 399"/>
              <a:gd name="T20" fmla="*/ 126 w 673"/>
              <a:gd name="T21" fmla="*/ 0 h 399"/>
              <a:gd name="T22" fmla="*/ 148 w 673"/>
              <a:gd name="T23" fmla="*/ 0 h 399"/>
              <a:gd name="T24" fmla="*/ 170 w 673"/>
              <a:gd name="T25" fmla="*/ 7 h 399"/>
              <a:gd name="T26" fmla="*/ 192 w 673"/>
              <a:gd name="T27" fmla="*/ 22 h 399"/>
              <a:gd name="T28" fmla="*/ 207 w 673"/>
              <a:gd name="T29" fmla="*/ 44 h 399"/>
              <a:gd name="T30" fmla="*/ 229 w 673"/>
              <a:gd name="T31" fmla="*/ 59 h 399"/>
              <a:gd name="T32" fmla="*/ 236 w 673"/>
              <a:gd name="T33" fmla="*/ 81 h 399"/>
              <a:gd name="T34" fmla="*/ 251 w 673"/>
              <a:gd name="T35" fmla="*/ 103 h 399"/>
              <a:gd name="T36" fmla="*/ 258 w 673"/>
              <a:gd name="T37" fmla="*/ 125 h 399"/>
              <a:gd name="T38" fmla="*/ 273 w 673"/>
              <a:gd name="T39" fmla="*/ 147 h 399"/>
              <a:gd name="T40" fmla="*/ 288 w 673"/>
              <a:gd name="T41" fmla="*/ 169 h 399"/>
              <a:gd name="T42" fmla="*/ 288 w 673"/>
              <a:gd name="T43" fmla="*/ 192 h 399"/>
              <a:gd name="T44" fmla="*/ 303 w 673"/>
              <a:gd name="T45" fmla="*/ 214 h 399"/>
              <a:gd name="T46" fmla="*/ 318 w 673"/>
              <a:gd name="T47" fmla="*/ 236 h 399"/>
              <a:gd name="T48" fmla="*/ 318 w 673"/>
              <a:gd name="T49" fmla="*/ 258 h 399"/>
              <a:gd name="T50" fmla="*/ 325 w 673"/>
              <a:gd name="T51" fmla="*/ 280 h 399"/>
              <a:gd name="T52" fmla="*/ 340 w 673"/>
              <a:gd name="T53" fmla="*/ 302 h 399"/>
              <a:gd name="T54" fmla="*/ 347 w 673"/>
              <a:gd name="T55" fmla="*/ 325 h 399"/>
              <a:gd name="T56" fmla="*/ 362 w 673"/>
              <a:gd name="T57" fmla="*/ 347 h 399"/>
              <a:gd name="T58" fmla="*/ 377 w 673"/>
              <a:gd name="T59" fmla="*/ 369 h 399"/>
              <a:gd name="T60" fmla="*/ 399 w 673"/>
              <a:gd name="T61" fmla="*/ 376 h 399"/>
              <a:gd name="T62" fmla="*/ 421 w 673"/>
              <a:gd name="T63" fmla="*/ 391 h 399"/>
              <a:gd name="T64" fmla="*/ 443 w 673"/>
              <a:gd name="T65" fmla="*/ 398 h 399"/>
              <a:gd name="T66" fmla="*/ 465 w 673"/>
              <a:gd name="T67" fmla="*/ 398 h 399"/>
              <a:gd name="T68" fmla="*/ 487 w 673"/>
              <a:gd name="T69" fmla="*/ 398 h 399"/>
              <a:gd name="T70" fmla="*/ 510 w 673"/>
              <a:gd name="T71" fmla="*/ 398 h 399"/>
              <a:gd name="T72" fmla="*/ 532 w 673"/>
              <a:gd name="T73" fmla="*/ 398 h 399"/>
              <a:gd name="T74" fmla="*/ 554 w 673"/>
              <a:gd name="T75" fmla="*/ 384 h 399"/>
              <a:gd name="T76" fmla="*/ 576 w 673"/>
              <a:gd name="T77" fmla="*/ 369 h 399"/>
              <a:gd name="T78" fmla="*/ 591 w 673"/>
              <a:gd name="T79" fmla="*/ 347 h 399"/>
              <a:gd name="T80" fmla="*/ 613 w 673"/>
              <a:gd name="T81" fmla="*/ 339 h 399"/>
              <a:gd name="T82" fmla="*/ 613 w 673"/>
              <a:gd name="T83" fmla="*/ 317 h 399"/>
              <a:gd name="T84" fmla="*/ 628 w 673"/>
              <a:gd name="T85" fmla="*/ 295 h 399"/>
              <a:gd name="T86" fmla="*/ 642 w 673"/>
              <a:gd name="T87" fmla="*/ 273 h 399"/>
              <a:gd name="T88" fmla="*/ 650 w 673"/>
              <a:gd name="T89" fmla="*/ 251 h 399"/>
              <a:gd name="T90" fmla="*/ 657 w 673"/>
              <a:gd name="T91" fmla="*/ 229 h 399"/>
              <a:gd name="T92" fmla="*/ 672 w 673"/>
              <a:gd name="T93" fmla="*/ 206 h 399"/>
              <a:gd name="T94" fmla="*/ 672 w 673"/>
              <a:gd name="T95" fmla="*/ 19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73" h="399">
                <a:moveTo>
                  <a:pt x="0" y="199"/>
                </a:moveTo>
                <a:lnTo>
                  <a:pt x="7" y="169"/>
                </a:lnTo>
                <a:lnTo>
                  <a:pt x="15" y="147"/>
                </a:lnTo>
                <a:lnTo>
                  <a:pt x="22" y="125"/>
                </a:lnTo>
                <a:lnTo>
                  <a:pt x="22" y="103"/>
                </a:lnTo>
                <a:lnTo>
                  <a:pt x="30" y="81"/>
                </a:lnTo>
                <a:lnTo>
                  <a:pt x="44" y="59"/>
                </a:lnTo>
                <a:lnTo>
                  <a:pt x="59" y="37"/>
                </a:lnTo>
                <a:lnTo>
                  <a:pt x="81" y="22"/>
                </a:lnTo>
                <a:lnTo>
                  <a:pt x="103" y="7"/>
                </a:lnTo>
                <a:lnTo>
                  <a:pt x="126" y="0"/>
                </a:lnTo>
                <a:lnTo>
                  <a:pt x="148" y="0"/>
                </a:lnTo>
                <a:lnTo>
                  <a:pt x="170" y="7"/>
                </a:lnTo>
                <a:lnTo>
                  <a:pt x="192" y="22"/>
                </a:lnTo>
                <a:lnTo>
                  <a:pt x="207" y="44"/>
                </a:lnTo>
                <a:lnTo>
                  <a:pt x="229" y="59"/>
                </a:lnTo>
                <a:lnTo>
                  <a:pt x="236" y="81"/>
                </a:lnTo>
                <a:lnTo>
                  <a:pt x="251" y="103"/>
                </a:lnTo>
                <a:lnTo>
                  <a:pt x="258" y="125"/>
                </a:lnTo>
                <a:lnTo>
                  <a:pt x="273" y="147"/>
                </a:lnTo>
                <a:lnTo>
                  <a:pt x="288" y="169"/>
                </a:lnTo>
                <a:lnTo>
                  <a:pt x="288" y="192"/>
                </a:lnTo>
                <a:lnTo>
                  <a:pt x="303" y="214"/>
                </a:lnTo>
                <a:lnTo>
                  <a:pt x="318" y="236"/>
                </a:lnTo>
                <a:lnTo>
                  <a:pt x="318" y="258"/>
                </a:lnTo>
                <a:lnTo>
                  <a:pt x="325" y="280"/>
                </a:lnTo>
                <a:lnTo>
                  <a:pt x="340" y="302"/>
                </a:lnTo>
                <a:lnTo>
                  <a:pt x="347" y="325"/>
                </a:lnTo>
                <a:lnTo>
                  <a:pt x="362" y="347"/>
                </a:lnTo>
                <a:lnTo>
                  <a:pt x="377" y="369"/>
                </a:lnTo>
                <a:lnTo>
                  <a:pt x="399" y="376"/>
                </a:lnTo>
                <a:lnTo>
                  <a:pt x="421" y="391"/>
                </a:lnTo>
                <a:lnTo>
                  <a:pt x="443" y="398"/>
                </a:lnTo>
                <a:lnTo>
                  <a:pt x="465" y="398"/>
                </a:lnTo>
                <a:lnTo>
                  <a:pt x="487" y="398"/>
                </a:lnTo>
                <a:lnTo>
                  <a:pt x="510" y="398"/>
                </a:lnTo>
                <a:lnTo>
                  <a:pt x="532" y="398"/>
                </a:lnTo>
                <a:lnTo>
                  <a:pt x="554" y="384"/>
                </a:lnTo>
                <a:lnTo>
                  <a:pt x="576" y="369"/>
                </a:lnTo>
                <a:lnTo>
                  <a:pt x="591" y="347"/>
                </a:lnTo>
                <a:lnTo>
                  <a:pt x="613" y="339"/>
                </a:lnTo>
                <a:lnTo>
                  <a:pt x="613" y="317"/>
                </a:lnTo>
                <a:lnTo>
                  <a:pt x="628" y="295"/>
                </a:lnTo>
                <a:lnTo>
                  <a:pt x="642" y="273"/>
                </a:lnTo>
                <a:lnTo>
                  <a:pt x="650" y="251"/>
                </a:lnTo>
                <a:lnTo>
                  <a:pt x="657" y="229"/>
                </a:lnTo>
                <a:lnTo>
                  <a:pt x="672" y="206"/>
                </a:lnTo>
                <a:lnTo>
                  <a:pt x="672" y="199"/>
                </a:lnTo>
              </a:path>
            </a:pathLst>
          </a:custGeom>
          <a:noFill/>
          <a:ln w="254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2400">
              <a:solidFill>
                <a:srgbClr val="000000"/>
              </a:solidFill>
              <a:latin typeface="Times New Roman" panose="02020603050405020304" pitchFamily="18" charset="0"/>
            </a:endParaRPr>
          </a:p>
        </p:txBody>
      </p:sp>
      <p:grpSp>
        <p:nvGrpSpPr>
          <p:cNvPr id="4132" name="Group 36">
            <a:extLst>
              <a:ext uri="{FF2B5EF4-FFF2-40B4-BE49-F238E27FC236}">
                <a16:creationId xmlns:a16="http://schemas.microsoft.com/office/drawing/2014/main" id="{9454376F-39C6-9C35-DFD4-B5E1B557020E}"/>
              </a:ext>
            </a:extLst>
          </p:cNvPr>
          <p:cNvGrpSpPr>
            <a:grpSpLocks/>
          </p:cNvGrpSpPr>
          <p:nvPr/>
        </p:nvGrpSpPr>
        <p:grpSpPr bwMode="auto">
          <a:xfrm>
            <a:off x="5089525" y="5119688"/>
            <a:ext cx="1276350" cy="633412"/>
            <a:chOff x="2246" y="3225"/>
            <a:chExt cx="804" cy="399"/>
          </a:xfrm>
        </p:grpSpPr>
        <p:sp>
          <p:nvSpPr>
            <p:cNvPr id="4130" name="Rectangle 34">
              <a:extLst>
                <a:ext uri="{FF2B5EF4-FFF2-40B4-BE49-F238E27FC236}">
                  <a16:creationId xmlns:a16="http://schemas.microsoft.com/office/drawing/2014/main" id="{A7333B8A-23FA-0B00-6792-BAC85D825047}"/>
                </a:ext>
              </a:extLst>
            </p:cNvPr>
            <p:cNvSpPr>
              <a:spLocks noChangeArrowheads="1"/>
            </p:cNvSpPr>
            <p:nvPr/>
          </p:nvSpPr>
          <p:spPr bwMode="auto">
            <a:xfrm>
              <a:off x="2246" y="3225"/>
              <a:ext cx="253"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2800">
                  <a:solidFill>
                    <a:srgbClr val="000000"/>
                  </a:solidFill>
                  <a:latin typeface="Times New Roman" panose="02020603050405020304" pitchFamily="18" charset="0"/>
                </a:rPr>
                <a:t>Z</a:t>
              </a:r>
            </a:p>
          </p:txBody>
        </p:sp>
        <p:sp>
          <p:nvSpPr>
            <p:cNvPr id="4131" name="Rectangle 35">
              <a:extLst>
                <a:ext uri="{FF2B5EF4-FFF2-40B4-BE49-F238E27FC236}">
                  <a16:creationId xmlns:a16="http://schemas.microsoft.com/office/drawing/2014/main" id="{0572F52D-10C6-2580-F9B9-CC92A75A9D8D}"/>
                </a:ext>
              </a:extLst>
            </p:cNvPr>
            <p:cNvSpPr>
              <a:spLocks noChangeArrowheads="1"/>
            </p:cNvSpPr>
            <p:nvPr/>
          </p:nvSpPr>
          <p:spPr bwMode="auto">
            <a:xfrm>
              <a:off x="2390" y="3393"/>
              <a:ext cx="66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a:solidFill>
                    <a:srgbClr val="000000"/>
                  </a:solidFill>
                  <a:latin typeface="Times New Roman" panose="02020603050405020304" pitchFamily="18" charset="0"/>
                </a:rPr>
                <a:t>Thevenin</a:t>
              </a:r>
            </a:p>
          </p:txBody>
        </p:sp>
      </p:grpSp>
      <p:grpSp>
        <p:nvGrpSpPr>
          <p:cNvPr id="4135" name="Group 39">
            <a:extLst>
              <a:ext uri="{FF2B5EF4-FFF2-40B4-BE49-F238E27FC236}">
                <a16:creationId xmlns:a16="http://schemas.microsoft.com/office/drawing/2014/main" id="{5B9D137D-CF3A-E287-188C-5D8589F52F1C}"/>
              </a:ext>
            </a:extLst>
          </p:cNvPr>
          <p:cNvGrpSpPr>
            <a:grpSpLocks/>
          </p:cNvGrpSpPr>
          <p:nvPr/>
        </p:nvGrpSpPr>
        <p:grpSpPr bwMode="auto">
          <a:xfrm>
            <a:off x="7604125" y="4891088"/>
            <a:ext cx="1276350" cy="633412"/>
            <a:chOff x="3830" y="3081"/>
            <a:chExt cx="804" cy="399"/>
          </a:xfrm>
        </p:grpSpPr>
        <p:sp>
          <p:nvSpPr>
            <p:cNvPr id="4133" name="Rectangle 37">
              <a:extLst>
                <a:ext uri="{FF2B5EF4-FFF2-40B4-BE49-F238E27FC236}">
                  <a16:creationId xmlns:a16="http://schemas.microsoft.com/office/drawing/2014/main" id="{5D120C9B-12CC-BE91-76A2-8B183D262501}"/>
                </a:ext>
              </a:extLst>
            </p:cNvPr>
            <p:cNvSpPr>
              <a:spLocks noChangeArrowheads="1"/>
            </p:cNvSpPr>
            <p:nvPr/>
          </p:nvSpPr>
          <p:spPr bwMode="auto">
            <a:xfrm>
              <a:off x="3830" y="3081"/>
              <a:ext cx="253"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2800">
                  <a:solidFill>
                    <a:srgbClr val="000000"/>
                  </a:solidFill>
                  <a:latin typeface="Times New Roman" panose="02020603050405020304" pitchFamily="18" charset="0"/>
                </a:rPr>
                <a:t>Z</a:t>
              </a:r>
            </a:p>
          </p:txBody>
        </p:sp>
        <p:sp>
          <p:nvSpPr>
            <p:cNvPr id="4134" name="Rectangle 38">
              <a:extLst>
                <a:ext uri="{FF2B5EF4-FFF2-40B4-BE49-F238E27FC236}">
                  <a16:creationId xmlns:a16="http://schemas.microsoft.com/office/drawing/2014/main" id="{0D17A55E-FD9E-BD5A-157B-4DC66E0F93B0}"/>
                </a:ext>
              </a:extLst>
            </p:cNvPr>
            <p:cNvSpPr>
              <a:spLocks noChangeArrowheads="1"/>
            </p:cNvSpPr>
            <p:nvPr/>
          </p:nvSpPr>
          <p:spPr bwMode="auto">
            <a:xfrm>
              <a:off x="3974" y="3249"/>
              <a:ext cx="66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a:solidFill>
                    <a:srgbClr val="000000"/>
                  </a:solidFill>
                  <a:latin typeface="Times New Roman" panose="02020603050405020304" pitchFamily="18" charset="0"/>
                </a:rPr>
                <a:t>Thevenin</a:t>
              </a:r>
            </a:p>
          </p:txBody>
        </p:sp>
      </p:grpSp>
      <p:sp>
        <p:nvSpPr>
          <p:cNvPr id="4136" name="Rectangle 40">
            <a:extLst>
              <a:ext uri="{FF2B5EF4-FFF2-40B4-BE49-F238E27FC236}">
                <a16:creationId xmlns:a16="http://schemas.microsoft.com/office/drawing/2014/main" id="{24ABDABC-9CF2-6E8E-9C17-5D31EDCF793A}"/>
              </a:ext>
            </a:extLst>
          </p:cNvPr>
          <p:cNvSpPr>
            <a:spLocks noChangeArrowheads="1"/>
          </p:cNvSpPr>
          <p:nvPr/>
        </p:nvSpPr>
        <p:spPr bwMode="auto">
          <a:xfrm>
            <a:off x="8899525" y="4929188"/>
            <a:ext cx="3127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a:solidFill>
                  <a:srgbClr val="000000"/>
                </a:solidFill>
                <a:latin typeface="Times New Roman" panose="02020603050405020304" pitchFamily="18" charset="0"/>
              </a:rPr>
              <a:t>=</a:t>
            </a:r>
          </a:p>
        </p:txBody>
      </p:sp>
      <p:grpSp>
        <p:nvGrpSpPr>
          <p:cNvPr id="4139" name="Group 43">
            <a:extLst>
              <a:ext uri="{FF2B5EF4-FFF2-40B4-BE49-F238E27FC236}">
                <a16:creationId xmlns:a16="http://schemas.microsoft.com/office/drawing/2014/main" id="{907BE13C-22BD-B3E4-0304-A4A5E39C79F2}"/>
              </a:ext>
            </a:extLst>
          </p:cNvPr>
          <p:cNvGrpSpPr>
            <a:grpSpLocks/>
          </p:cNvGrpSpPr>
          <p:nvPr/>
        </p:nvGrpSpPr>
        <p:grpSpPr bwMode="auto">
          <a:xfrm>
            <a:off x="9128125" y="4708526"/>
            <a:ext cx="552450" cy="511175"/>
            <a:chOff x="4790" y="2966"/>
            <a:chExt cx="348" cy="322"/>
          </a:xfrm>
        </p:grpSpPr>
        <p:sp>
          <p:nvSpPr>
            <p:cNvPr id="4137" name="Rectangle 41">
              <a:extLst>
                <a:ext uri="{FF2B5EF4-FFF2-40B4-BE49-F238E27FC236}">
                  <a16:creationId xmlns:a16="http://schemas.microsoft.com/office/drawing/2014/main" id="{5FD01D37-AABF-9BF4-4959-77A2BB5DD598}"/>
                </a:ext>
              </a:extLst>
            </p:cNvPr>
            <p:cNvSpPr>
              <a:spLocks noChangeArrowheads="1"/>
            </p:cNvSpPr>
            <p:nvPr/>
          </p:nvSpPr>
          <p:spPr bwMode="auto">
            <a:xfrm>
              <a:off x="4790" y="2966"/>
              <a:ext cx="257"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2400">
                  <a:solidFill>
                    <a:srgbClr val="000000"/>
                  </a:solidFill>
                  <a:latin typeface="Times New Roman" panose="02020603050405020304" pitchFamily="18" charset="0"/>
                </a:rPr>
                <a:t>V</a:t>
              </a:r>
            </a:p>
          </p:txBody>
        </p:sp>
        <p:sp>
          <p:nvSpPr>
            <p:cNvPr id="4138" name="Rectangle 42">
              <a:extLst>
                <a:ext uri="{FF2B5EF4-FFF2-40B4-BE49-F238E27FC236}">
                  <a16:creationId xmlns:a16="http://schemas.microsoft.com/office/drawing/2014/main" id="{5B1EABCB-AC28-FD35-55C2-8B7C8ECE8134}"/>
                </a:ext>
              </a:extLst>
            </p:cNvPr>
            <p:cNvSpPr>
              <a:spLocks noChangeArrowheads="1"/>
            </p:cNvSpPr>
            <p:nvPr/>
          </p:nvSpPr>
          <p:spPr bwMode="auto">
            <a:xfrm>
              <a:off x="4886" y="3057"/>
              <a:ext cx="25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a:solidFill>
                    <a:srgbClr val="000000"/>
                  </a:solidFill>
                  <a:latin typeface="Times New Roman" panose="02020603050405020304" pitchFamily="18" charset="0"/>
                </a:rPr>
                <a:t>oc</a:t>
              </a:r>
            </a:p>
          </p:txBody>
        </p:sp>
      </p:grpSp>
      <p:sp>
        <p:nvSpPr>
          <p:cNvPr id="4140" name="Line 44">
            <a:extLst>
              <a:ext uri="{FF2B5EF4-FFF2-40B4-BE49-F238E27FC236}">
                <a16:creationId xmlns:a16="http://schemas.microsoft.com/office/drawing/2014/main" id="{5F5A1255-3080-92A5-D43E-E79D41893976}"/>
              </a:ext>
            </a:extLst>
          </p:cNvPr>
          <p:cNvSpPr>
            <a:spLocks noChangeShapeType="1"/>
          </p:cNvSpPr>
          <p:nvPr/>
        </p:nvSpPr>
        <p:spPr bwMode="auto">
          <a:xfrm flipV="1">
            <a:off x="9221788" y="5106988"/>
            <a:ext cx="455612" cy="7461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grpSp>
        <p:nvGrpSpPr>
          <p:cNvPr id="4143" name="Group 47">
            <a:extLst>
              <a:ext uri="{FF2B5EF4-FFF2-40B4-BE49-F238E27FC236}">
                <a16:creationId xmlns:a16="http://schemas.microsoft.com/office/drawing/2014/main" id="{706CA374-8B68-64F2-1434-F762B3A84402}"/>
              </a:ext>
            </a:extLst>
          </p:cNvPr>
          <p:cNvGrpSpPr>
            <a:grpSpLocks/>
          </p:cNvGrpSpPr>
          <p:nvPr/>
        </p:nvGrpSpPr>
        <p:grpSpPr bwMode="auto">
          <a:xfrm>
            <a:off x="9509125" y="2803526"/>
            <a:ext cx="450850" cy="587375"/>
            <a:chOff x="5030" y="1766"/>
            <a:chExt cx="284" cy="370"/>
          </a:xfrm>
        </p:grpSpPr>
        <p:sp>
          <p:nvSpPr>
            <p:cNvPr id="4141" name="Rectangle 45">
              <a:extLst>
                <a:ext uri="{FF2B5EF4-FFF2-40B4-BE49-F238E27FC236}">
                  <a16:creationId xmlns:a16="http://schemas.microsoft.com/office/drawing/2014/main" id="{CAF580B2-EA38-AA2F-FDA5-FAE750B119F4}"/>
                </a:ext>
              </a:extLst>
            </p:cNvPr>
            <p:cNvSpPr>
              <a:spLocks noChangeArrowheads="1"/>
            </p:cNvSpPr>
            <p:nvPr/>
          </p:nvSpPr>
          <p:spPr bwMode="auto">
            <a:xfrm>
              <a:off x="5030" y="1766"/>
              <a:ext cx="182"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2400">
                  <a:solidFill>
                    <a:srgbClr val="000000"/>
                  </a:solidFill>
                  <a:latin typeface="Times New Roman" panose="02020603050405020304" pitchFamily="18" charset="0"/>
                </a:rPr>
                <a:t>I</a:t>
              </a:r>
            </a:p>
          </p:txBody>
        </p:sp>
        <p:sp>
          <p:nvSpPr>
            <p:cNvPr id="4142" name="Rectangle 46">
              <a:extLst>
                <a:ext uri="{FF2B5EF4-FFF2-40B4-BE49-F238E27FC236}">
                  <a16:creationId xmlns:a16="http://schemas.microsoft.com/office/drawing/2014/main" id="{DFACE16D-0B15-85B2-8563-575E8813A816}"/>
                </a:ext>
              </a:extLst>
            </p:cNvPr>
            <p:cNvSpPr>
              <a:spLocks noChangeArrowheads="1"/>
            </p:cNvSpPr>
            <p:nvPr/>
          </p:nvSpPr>
          <p:spPr bwMode="auto">
            <a:xfrm>
              <a:off x="5078" y="1905"/>
              <a:ext cx="23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a:solidFill>
                    <a:srgbClr val="000000"/>
                  </a:solidFill>
                  <a:latin typeface="Times New Roman" panose="02020603050405020304" pitchFamily="18" charset="0"/>
                </a:rPr>
                <a:t>sc</a:t>
              </a:r>
            </a:p>
          </p:txBody>
        </p:sp>
      </p:grpSp>
      <p:grpSp>
        <p:nvGrpSpPr>
          <p:cNvPr id="4146" name="Group 50">
            <a:extLst>
              <a:ext uri="{FF2B5EF4-FFF2-40B4-BE49-F238E27FC236}">
                <a16:creationId xmlns:a16="http://schemas.microsoft.com/office/drawing/2014/main" id="{1A0333EF-5F13-34E1-4527-1CAB0B3D565D}"/>
              </a:ext>
            </a:extLst>
          </p:cNvPr>
          <p:cNvGrpSpPr>
            <a:grpSpLocks/>
          </p:cNvGrpSpPr>
          <p:nvPr/>
        </p:nvGrpSpPr>
        <p:grpSpPr bwMode="auto">
          <a:xfrm>
            <a:off x="2571750" y="5129214"/>
            <a:ext cx="552450" cy="511175"/>
            <a:chOff x="660" y="3231"/>
            <a:chExt cx="348" cy="322"/>
          </a:xfrm>
        </p:grpSpPr>
        <p:sp>
          <p:nvSpPr>
            <p:cNvPr id="4144" name="Rectangle 48">
              <a:extLst>
                <a:ext uri="{FF2B5EF4-FFF2-40B4-BE49-F238E27FC236}">
                  <a16:creationId xmlns:a16="http://schemas.microsoft.com/office/drawing/2014/main" id="{5E5C9483-B7F9-433D-D9DF-484CD8772605}"/>
                </a:ext>
              </a:extLst>
            </p:cNvPr>
            <p:cNvSpPr>
              <a:spLocks noChangeArrowheads="1"/>
            </p:cNvSpPr>
            <p:nvPr/>
          </p:nvSpPr>
          <p:spPr bwMode="auto">
            <a:xfrm>
              <a:off x="660" y="3231"/>
              <a:ext cx="257"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2400">
                  <a:solidFill>
                    <a:srgbClr val="000000"/>
                  </a:solidFill>
                  <a:latin typeface="Times New Roman" panose="02020603050405020304" pitchFamily="18" charset="0"/>
                </a:rPr>
                <a:t>V</a:t>
              </a:r>
            </a:p>
          </p:txBody>
        </p:sp>
        <p:sp>
          <p:nvSpPr>
            <p:cNvPr id="4145" name="Rectangle 49">
              <a:extLst>
                <a:ext uri="{FF2B5EF4-FFF2-40B4-BE49-F238E27FC236}">
                  <a16:creationId xmlns:a16="http://schemas.microsoft.com/office/drawing/2014/main" id="{A88BA32F-1181-C015-DBE5-FB7B2CAD4F4D}"/>
                </a:ext>
              </a:extLst>
            </p:cNvPr>
            <p:cNvSpPr>
              <a:spLocks noChangeArrowheads="1"/>
            </p:cNvSpPr>
            <p:nvPr/>
          </p:nvSpPr>
          <p:spPr bwMode="auto">
            <a:xfrm>
              <a:off x="756" y="3322"/>
              <a:ext cx="25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a:solidFill>
                    <a:srgbClr val="000000"/>
                  </a:solidFill>
                  <a:latin typeface="Times New Roman" panose="02020603050405020304" pitchFamily="18" charset="0"/>
                </a:rPr>
                <a:t>oc</a:t>
              </a:r>
            </a:p>
          </p:txBody>
        </p:sp>
      </p:gr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868701F9-4377-6EEB-808C-4BA611687BB3}"/>
              </a:ext>
            </a:extLst>
          </p:cNvPr>
          <p:cNvSpPr>
            <a:spLocks noGrp="1" noChangeArrowheads="1"/>
          </p:cNvSpPr>
          <p:nvPr>
            <p:ph type="title"/>
          </p:nvPr>
        </p:nvSpPr>
        <p:spPr>
          <a:noFill/>
          <a:ln/>
        </p:spPr>
        <p:txBody>
          <a:bodyPr/>
          <a:lstStyle/>
          <a:p>
            <a:pPr eaLnBrk="0" hangingPunct="0"/>
            <a:r>
              <a:rPr lang="en-US" altLang="en-US" sz="3600"/>
              <a:t>Symmetrical Components - Thevenin</a:t>
            </a:r>
          </a:p>
        </p:txBody>
      </p:sp>
      <p:sp>
        <p:nvSpPr>
          <p:cNvPr id="6147" name="Oval 3">
            <a:extLst>
              <a:ext uri="{FF2B5EF4-FFF2-40B4-BE49-F238E27FC236}">
                <a16:creationId xmlns:a16="http://schemas.microsoft.com/office/drawing/2014/main" id="{97AF5C9D-E40A-AE18-CDE8-D7B7ED00352C}"/>
              </a:ext>
            </a:extLst>
          </p:cNvPr>
          <p:cNvSpPr>
            <a:spLocks noChangeArrowheads="1"/>
          </p:cNvSpPr>
          <p:nvPr/>
        </p:nvSpPr>
        <p:spPr bwMode="auto">
          <a:xfrm>
            <a:off x="2825750" y="2216150"/>
            <a:ext cx="520700" cy="520700"/>
          </a:xfrm>
          <a:prstGeom prst="ellipse">
            <a:avLst/>
          </a:prstGeom>
          <a:solidFill>
            <a:schemeClr val="hlink"/>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6148" name="Line 4">
            <a:extLst>
              <a:ext uri="{FF2B5EF4-FFF2-40B4-BE49-F238E27FC236}">
                <a16:creationId xmlns:a16="http://schemas.microsoft.com/office/drawing/2014/main" id="{93425462-94C2-564B-D01F-2ED3B9DFDAFC}"/>
              </a:ext>
            </a:extLst>
          </p:cNvPr>
          <p:cNvSpPr>
            <a:spLocks noChangeShapeType="1"/>
          </p:cNvSpPr>
          <p:nvPr/>
        </p:nvSpPr>
        <p:spPr bwMode="auto">
          <a:xfrm flipV="1">
            <a:off x="3124200" y="1982788"/>
            <a:ext cx="0" cy="22701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6149" name="Line 5">
            <a:extLst>
              <a:ext uri="{FF2B5EF4-FFF2-40B4-BE49-F238E27FC236}">
                <a16:creationId xmlns:a16="http://schemas.microsoft.com/office/drawing/2014/main" id="{F690F940-036C-47CC-729E-D1423416BB99}"/>
              </a:ext>
            </a:extLst>
          </p:cNvPr>
          <p:cNvSpPr>
            <a:spLocks noChangeShapeType="1"/>
          </p:cNvSpPr>
          <p:nvPr/>
        </p:nvSpPr>
        <p:spPr bwMode="auto">
          <a:xfrm>
            <a:off x="3124200" y="2744788"/>
            <a:ext cx="0" cy="30321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6150" name="Line 6">
            <a:extLst>
              <a:ext uri="{FF2B5EF4-FFF2-40B4-BE49-F238E27FC236}">
                <a16:creationId xmlns:a16="http://schemas.microsoft.com/office/drawing/2014/main" id="{CA2C8ADD-EEA4-2E99-E059-2203DD942832}"/>
              </a:ext>
            </a:extLst>
          </p:cNvPr>
          <p:cNvSpPr>
            <a:spLocks noChangeShapeType="1"/>
          </p:cNvSpPr>
          <p:nvPr/>
        </p:nvSpPr>
        <p:spPr bwMode="auto">
          <a:xfrm>
            <a:off x="3125788" y="1981200"/>
            <a:ext cx="22844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6151" name="Line 7">
            <a:extLst>
              <a:ext uri="{FF2B5EF4-FFF2-40B4-BE49-F238E27FC236}">
                <a16:creationId xmlns:a16="http://schemas.microsoft.com/office/drawing/2014/main" id="{5C348C6F-30AC-DBDB-98E3-F71CB440CDFB}"/>
              </a:ext>
            </a:extLst>
          </p:cNvPr>
          <p:cNvSpPr>
            <a:spLocks noChangeShapeType="1"/>
          </p:cNvSpPr>
          <p:nvPr/>
        </p:nvSpPr>
        <p:spPr bwMode="auto">
          <a:xfrm>
            <a:off x="3125788" y="3048000"/>
            <a:ext cx="22844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6152" name="Rectangle 8">
            <a:extLst>
              <a:ext uri="{FF2B5EF4-FFF2-40B4-BE49-F238E27FC236}">
                <a16:creationId xmlns:a16="http://schemas.microsoft.com/office/drawing/2014/main" id="{F8D474EC-55ED-222A-5ED7-106746FE45CB}"/>
              </a:ext>
            </a:extLst>
          </p:cNvPr>
          <p:cNvSpPr>
            <a:spLocks noChangeArrowheads="1"/>
          </p:cNvSpPr>
          <p:nvPr/>
        </p:nvSpPr>
        <p:spPr bwMode="auto">
          <a:xfrm>
            <a:off x="3663950" y="1835150"/>
            <a:ext cx="1206500" cy="292100"/>
          </a:xfrm>
          <a:prstGeom prst="rect">
            <a:avLst/>
          </a:prstGeom>
          <a:solidFill>
            <a:schemeClr val="hlink"/>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6153" name="Oval 9">
            <a:extLst>
              <a:ext uri="{FF2B5EF4-FFF2-40B4-BE49-F238E27FC236}">
                <a16:creationId xmlns:a16="http://schemas.microsoft.com/office/drawing/2014/main" id="{2FEA3102-094C-680F-FED5-353C560AD6C0}"/>
              </a:ext>
            </a:extLst>
          </p:cNvPr>
          <p:cNvSpPr>
            <a:spLocks noChangeArrowheads="1"/>
          </p:cNvSpPr>
          <p:nvPr/>
        </p:nvSpPr>
        <p:spPr bwMode="auto">
          <a:xfrm>
            <a:off x="5416550" y="1911350"/>
            <a:ext cx="139700" cy="139700"/>
          </a:xfrm>
          <a:prstGeom prst="ellipse">
            <a:avLst/>
          </a:prstGeom>
          <a:solidFill>
            <a:schemeClr val="tx2"/>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6154" name="Oval 10">
            <a:extLst>
              <a:ext uri="{FF2B5EF4-FFF2-40B4-BE49-F238E27FC236}">
                <a16:creationId xmlns:a16="http://schemas.microsoft.com/office/drawing/2014/main" id="{F7E1577D-E73C-681E-6383-902C180B7B84}"/>
              </a:ext>
            </a:extLst>
          </p:cNvPr>
          <p:cNvSpPr>
            <a:spLocks noChangeArrowheads="1"/>
          </p:cNvSpPr>
          <p:nvPr/>
        </p:nvSpPr>
        <p:spPr bwMode="auto">
          <a:xfrm>
            <a:off x="5416550" y="2978150"/>
            <a:ext cx="139700" cy="139700"/>
          </a:xfrm>
          <a:prstGeom prst="ellipse">
            <a:avLst/>
          </a:prstGeom>
          <a:solidFill>
            <a:schemeClr val="tx2"/>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6155" name="Freeform 11">
            <a:extLst>
              <a:ext uri="{FF2B5EF4-FFF2-40B4-BE49-F238E27FC236}">
                <a16:creationId xmlns:a16="http://schemas.microsoft.com/office/drawing/2014/main" id="{6CAD9262-505F-0E56-CA87-B1BE40A422AB}"/>
              </a:ext>
            </a:extLst>
          </p:cNvPr>
          <p:cNvSpPr>
            <a:spLocks/>
          </p:cNvSpPr>
          <p:nvPr/>
        </p:nvSpPr>
        <p:spPr bwMode="auto">
          <a:xfrm>
            <a:off x="2895601" y="2409825"/>
            <a:ext cx="365125" cy="223838"/>
          </a:xfrm>
          <a:custGeom>
            <a:avLst/>
            <a:gdLst>
              <a:gd name="T0" fmla="*/ 0 w 230"/>
              <a:gd name="T1" fmla="*/ 66 h 141"/>
              <a:gd name="T2" fmla="*/ 22 w 230"/>
              <a:gd name="T3" fmla="*/ 36 h 141"/>
              <a:gd name="T4" fmla="*/ 37 w 230"/>
              <a:gd name="T5" fmla="*/ 14 h 141"/>
              <a:gd name="T6" fmla="*/ 59 w 230"/>
              <a:gd name="T7" fmla="*/ 7 h 141"/>
              <a:gd name="T8" fmla="*/ 81 w 230"/>
              <a:gd name="T9" fmla="*/ 0 h 141"/>
              <a:gd name="T10" fmla="*/ 96 w 230"/>
              <a:gd name="T11" fmla="*/ 22 h 141"/>
              <a:gd name="T12" fmla="*/ 103 w 230"/>
              <a:gd name="T13" fmla="*/ 44 h 141"/>
              <a:gd name="T14" fmla="*/ 118 w 230"/>
              <a:gd name="T15" fmla="*/ 66 h 141"/>
              <a:gd name="T16" fmla="*/ 118 w 230"/>
              <a:gd name="T17" fmla="*/ 88 h 141"/>
              <a:gd name="T18" fmla="*/ 126 w 230"/>
              <a:gd name="T19" fmla="*/ 110 h 141"/>
              <a:gd name="T20" fmla="*/ 148 w 230"/>
              <a:gd name="T21" fmla="*/ 125 h 141"/>
              <a:gd name="T22" fmla="*/ 170 w 230"/>
              <a:gd name="T23" fmla="*/ 140 h 141"/>
              <a:gd name="T24" fmla="*/ 192 w 230"/>
              <a:gd name="T25" fmla="*/ 132 h 141"/>
              <a:gd name="T26" fmla="*/ 214 w 230"/>
              <a:gd name="T27" fmla="*/ 118 h 141"/>
              <a:gd name="T28" fmla="*/ 229 w 230"/>
              <a:gd name="T29" fmla="*/ 96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0" h="141">
                <a:moveTo>
                  <a:pt x="0" y="66"/>
                </a:moveTo>
                <a:lnTo>
                  <a:pt x="22" y="36"/>
                </a:lnTo>
                <a:lnTo>
                  <a:pt x="37" y="14"/>
                </a:lnTo>
                <a:lnTo>
                  <a:pt x="59" y="7"/>
                </a:lnTo>
                <a:lnTo>
                  <a:pt x="81" y="0"/>
                </a:lnTo>
                <a:lnTo>
                  <a:pt x="96" y="22"/>
                </a:lnTo>
                <a:lnTo>
                  <a:pt x="103" y="44"/>
                </a:lnTo>
                <a:lnTo>
                  <a:pt x="118" y="66"/>
                </a:lnTo>
                <a:lnTo>
                  <a:pt x="118" y="88"/>
                </a:lnTo>
                <a:lnTo>
                  <a:pt x="126" y="110"/>
                </a:lnTo>
                <a:lnTo>
                  <a:pt x="148" y="125"/>
                </a:lnTo>
                <a:lnTo>
                  <a:pt x="170" y="140"/>
                </a:lnTo>
                <a:lnTo>
                  <a:pt x="192" y="132"/>
                </a:lnTo>
                <a:lnTo>
                  <a:pt x="214" y="118"/>
                </a:lnTo>
                <a:lnTo>
                  <a:pt x="229" y="96"/>
                </a:lnTo>
              </a:path>
            </a:pathLst>
          </a:custGeom>
          <a:noFill/>
          <a:ln w="254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6156" name="Rectangle 12">
            <a:extLst>
              <a:ext uri="{FF2B5EF4-FFF2-40B4-BE49-F238E27FC236}">
                <a16:creationId xmlns:a16="http://schemas.microsoft.com/office/drawing/2014/main" id="{5E810C8D-9C1F-9135-AA06-F09EB03CAF2B}"/>
              </a:ext>
            </a:extLst>
          </p:cNvPr>
          <p:cNvSpPr>
            <a:spLocks noChangeArrowheads="1"/>
          </p:cNvSpPr>
          <p:nvPr/>
        </p:nvSpPr>
        <p:spPr bwMode="auto">
          <a:xfrm>
            <a:off x="4022725" y="1804988"/>
            <a:ext cx="438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a:solidFill>
                  <a:srgbClr val="000000"/>
                </a:solidFill>
                <a:latin typeface="Times New Roman" panose="02020603050405020304" pitchFamily="18" charset="0"/>
              </a:rPr>
              <a:t>Zp</a:t>
            </a:r>
          </a:p>
        </p:txBody>
      </p:sp>
      <p:sp>
        <p:nvSpPr>
          <p:cNvPr id="6157" name="Rectangle 13">
            <a:extLst>
              <a:ext uri="{FF2B5EF4-FFF2-40B4-BE49-F238E27FC236}">
                <a16:creationId xmlns:a16="http://schemas.microsoft.com/office/drawing/2014/main" id="{E8B82B64-E522-BB86-A3A5-5F952A43A869}"/>
              </a:ext>
            </a:extLst>
          </p:cNvPr>
          <p:cNvSpPr>
            <a:spLocks noChangeArrowheads="1"/>
          </p:cNvSpPr>
          <p:nvPr/>
        </p:nvSpPr>
        <p:spPr bwMode="auto">
          <a:xfrm>
            <a:off x="4098925" y="2300288"/>
            <a:ext cx="38735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2800" b="1">
                <a:solidFill>
                  <a:srgbClr val="000000"/>
                </a:solidFill>
                <a:latin typeface="Times New Roman" panose="02020603050405020304" pitchFamily="18" charset="0"/>
              </a:rPr>
              <a:t>+</a:t>
            </a:r>
          </a:p>
        </p:txBody>
      </p:sp>
      <p:sp>
        <p:nvSpPr>
          <p:cNvPr id="6158" name="Line 14">
            <a:extLst>
              <a:ext uri="{FF2B5EF4-FFF2-40B4-BE49-F238E27FC236}">
                <a16:creationId xmlns:a16="http://schemas.microsoft.com/office/drawing/2014/main" id="{6E75DE47-02C0-5D32-3D36-4221704803AA}"/>
              </a:ext>
            </a:extLst>
          </p:cNvPr>
          <p:cNvSpPr>
            <a:spLocks noChangeShapeType="1"/>
          </p:cNvSpPr>
          <p:nvPr/>
        </p:nvSpPr>
        <p:spPr bwMode="auto">
          <a:xfrm flipV="1">
            <a:off x="3124200" y="3659188"/>
            <a:ext cx="0" cy="106521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6159" name="Line 15">
            <a:extLst>
              <a:ext uri="{FF2B5EF4-FFF2-40B4-BE49-F238E27FC236}">
                <a16:creationId xmlns:a16="http://schemas.microsoft.com/office/drawing/2014/main" id="{B733EBFC-6DCA-1FFB-366B-24D3AF7D490F}"/>
              </a:ext>
            </a:extLst>
          </p:cNvPr>
          <p:cNvSpPr>
            <a:spLocks noChangeShapeType="1"/>
          </p:cNvSpPr>
          <p:nvPr/>
        </p:nvSpPr>
        <p:spPr bwMode="auto">
          <a:xfrm>
            <a:off x="3125788" y="3657600"/>
            <a:ext cx="22844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6160" name="Line 16">
            <a:extLst>
              <a:ext uri="{FF2B5EF4-FFF2-40B4-BE49-F238E27FC236}">
                <a16:creationId xmlns:a16="http://schemas.microsoft.com/office/drawing/2014/main" id="{AAB00752-5FD2-048F-2631-705A5D779EC9}"/>
              </a:ext>
            </a:extLst>
          </p:cNvPr>
          <p:cNvSpPr>
            <a:spLocks noChangeShapeType="1"/>
          </p:cNvSpPr>
          <p:nvPr/>
        </p:nvSpPr>
        <p:spPr bwMode="auto">
          <a:xfrm>
            <a:off x="3125788" y="4724400"/>
            <a:ext cx="22844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6161" name="Rectangle 17">
            <a:extLst>
              <a:ext uri="{FF2B5EF4-FFF2-40B4-BE49-F238E27FC236}">
                <a16:creationId xmlns:a16="http://schemas.microsoft.com/office/drawing/2014/main" id="{91C9AFF4-87C0-CA10-25F6-B2BC7501E76D}"/>
              </a:ext>
            </a:extLst>
          </p:cNvPr>
          <p:cNvSpPr>
            <a:spLocks noChangeArrowheads="1"/>
          </p:cNvSpPr>
          <p:nvPr/>
        </p:nvSpPr>
        <p:spPr bwMode="auto">
          <a:xfrm>
            <a:off x="3663950" y="3511550"/>
            <a:ext cx="1206500" cy="292100"/>
          </a:xfrm>
          <a:prstGeom prst="rect">
            <a:avLst/>
          </a:prstGeom>
          <a:solidFill>
            <a:schemeClr val="hlink"/>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6162" name="Oval 18">
            <a:extLst>
              <a:ext uri="{FF2B5EF4-FFF2-40B4-BE49-F238E27FC236}">
                <a16:creationId xmlns:a16="http://schemas.microsoft.com/office/drawing/2014/main" id="{66F48F73-8CC9-9F77-2E85-070296DD2578}"/>
              </a:ext>
            </a:extLst>
          </p:cNvPr>
          <p:cNvSpPr>
            <a:spLocks noChangeArrowheads="1"/>
          </p:cNvSpPr>
          <p:nvPr/>
        </p:nvSpPr>
        <p:spPr bwMode="auto">
          <a:xfrm>
            <a:off x="5416550" y="3587750"/>
            <a:ext cx="139700" cy="139700"/>
          </a:xfrm>
          <a:prstGeom prst="ellipse">
            <a:avLst/>
          </a:prstGeom>
          <a:solidFill>
            <a:schemeClr val="tx2"/>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6163" name="Oval 19">
            <a:extLst>
              <a:ext uri="{FF2B5EF4-FFF2-40B4-BE49-F238E27FC236}">
                <a16:creationId xmlns:a16="http://schemas.microsoft.com/office/drawing/2014/main" id="{C5D31259-6015-59EE-FC28-76C0CC3EF7AA}"/>
              </a:ext>
            </a:extLst>
          </p:cNvPr>
          <p:cNvSpPr>
            <a:spLocks noChangeArrowheads="1"/>
          </p:cNvSpPr>
          <p:nvPr/>
        </p:nvSpPr>
        <p:spPr bwMode="auto">
          <a:xfrm>
            <a:off x="5416550" y="4654550"/>
            <a:ext cx="139700" cy="139700"/>
          </a:xfrm>
          <a:prstGeom prst="ellipse">
            <a:avLst/>
          </a:prstGeom>
          <a:solidFill>
            <a:schemeClr val="tx2"/>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6164" name="Rectangle 20">
            <a:extLst>
              <a:ext uri="{FF2B5EF4-FFF2-40B4-BE49-F238E27FC236}">
                <a16:creationId xmlns:a16="http://schemas.microsoft.com/office/drawing/2014/main" id="{A077FB2F-C7D4-6812-F6FA-AAE5F555DADD}"/>
              </a:ext>
            </a:extLst>
          </p:cNvPr>
          <p:cNvSpPr>
            <a:spLocks noChangeArrowheads="1"/>
          </p:cNvSpPr>
          <p:nvPr/>
        </p:nvSpPr>
        <p:spPr bwMode="auto">
          <a:xfrm>
            <a:off x="4022725" y="3481388"/>
            <a:ext cx="438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a:solidFill>
                  <a:srgbClr val="000000"/>
                </a:solidFill>
                <a:latin typeface="Times New Roman" panose="02020603050405020304" pitchFamily="18" charset="0"/>
              </a:rPr>
              <a:t>Zp</a:t>
            </a:r>
          </a:p>
        </p:txBody>
      </p:sp>
      <p:sp>
        <p:nvSpPr>
          <p:cNvPr id="6165" name="Line 21">
            <a:extLst>
              <a:ext uri="{FF2B5EF4-FFF2-40B4-BE49-F238E27FC236}">
                <a16:creationId xmlns:a16="http://schemas.microsoft.com/office/drawing/2014/main" id="{66F8C0AB-EBF8-D7B9-069E-E954D2E411C0}"/>
              </a:ext>
            </a:extLst>
          </p:cNvPr>
          <p:cNvSpPr>
            <a:spLocks noChangeShapeType="1"/>
          </p:cNvSpPr>
          <p:nvPr/>
        </p:nvSpPr>
        <p:spPr bwMode="auto">
          <a:xfrm flipV="1">
            <a:off x="3124200" y="5335588"/>
            <a:ext cx="0" cy="106521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6166" name="Line 22">
            <a:extLst>
              <a:ext uri="{FF2B5EF4-FFF2-40B4-BE49-F238E27FC236}">
                <a16:creationId xmlns:a16="http://schemas.microsoft.com/office/drawing/2014/main" id="{BC2B8904-A543-261F-B109-F3F58AF8A643}"/>
              </a:ext>
            </a:extLst>
          </p:cNvPr>
          <p:cNvSpPr>
            <a:spLocks noChangeShapeType="1"/>
          </p:cNvSpPr>
          <p:nvPr/>
        </p:nvSpPr>
        <p:spPr bwMode="auto">
          <a:xfrm>
            <a:off x="3124200" y="6097588"/>
            <a:ext cx="0" cy="30321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6167" name="Line 23">
            <a:extLst>
              <a:ext uri="{FF2B5EF4-FFF2-40B4-BE49-F238E27FC236}">
                <a16:creationId xmlns:a16="http://schemas.microsoft.com/office/drawing/2014/main" id="{641C8E87-C433-9953-69A6-8C58AAEAA6F3}"/>
              </a:ext>
            </a:extLst>
          </p:cNvPr>
          <p:cNvSpPr>
            <a:spLocks noChangeShapeType="1"/>
          </p:cNvSpPr>
          <p:nvPr/>
        </p:nvSpPr>
        <p:spPr bwMode="auto">
          <a:xfrm>
            <a:off x="3125788" y="5334000"/>
            <a:ext cx="22844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6168" name="Line 24">
            <a:extLst>
              <a:ext uri="{FF2B5EF4-FFF2-40B4-BE49-F238E27FC236}">
                <a16:creationId xmlns:a16="http://schemas.microsoft.com/office/drawing/2014/main" id="{32FEE4E9-C0DF-DB7A-ADC0-C06A7B62D993}"/>
              </a:ext>
            </a:extLst>
          </p:cNvPr>
          <p:cNvSpPr>
            <a:spLocks noChangeShapeType="1"/>
          </p:cNvSpPr>
          <p:nvPr/>
        </p:nvSpPr>
        <p:spPr bwMode="auto">
          <a:xfrm>
            <a:off x="3125788" y="6400800"/>
            <a:ext cx="22844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6169" name="Rectangle 25">
            <a:extLst>
              <a:ext uri="{FF2B5EF4-FFF2-40B4-BE49-F238E27FC236}">
                <a16:creationId xmlns:a16="http://schemas.microsoft.com/office/drawing/2014/main" id="{4EB06C5C-C5A6-7A17-ED94-78E880CDD019}"/>
              </a:ext>
            </a:extLst>
          </p:cNvPr>
          <p:cNvSpPr>
            <a:spLocks noChangeArrowheads="1"/>
          </p:cNvSpPr>
          <p:nvPr/>
        </p:nvSpPr>
        <p:spPr bwMode="auto">
          <a:xfrm>
            <a:off x="3663950" y="5187950"/>
            <a:ext cx="1206500" cy="292100"/>
          </a:xfrm>
          <a:prstGeom prst="rect">
            <a:avLst/>
          </a:prstGeom>
          <a:solidFill>
            <a:schemeClr val="hlink"/>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6170" name="Oval 26">
            <a:extLst>
              <a:ext uri="{FF2B5EF4-FFF2-40B4-BE49-F238E27FC236}">
                <a16:creationId xmlns:a16="http://schemas.microsoft.com/office/drawing/2014/main" id="{27DCB051-385D-1665-9C23-AD76E30CC2E3}"/>
              </a:ext>
            </a:extLst>
          </p:cNvPr>
          <p:cNvSpPr>
            <a:spLocks noChangeArrowheads="1"/>
          </p:cNvSpPr>
          <p:nvPr/>
        </p:nvSpPr>
        <p:spPr bwMode="auto">
          <a:xfrm>
            <a:off x="5416550" y="5264150"/>
            <a:ext cx="139700" cy="139700"/>
          </a:xfrm>
          <a:prstGeom prst="ellipse">
            <a:avLst/>
          </a:prstGeom>
          <a:solidFill>
            <a:schemeClr val="tx2"/>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6171" name="Oval 27">
            <a:extLst>
              <a:ext uri="{FF2B5EF4-FFF2-40B4-BE49-F238E27FC236}">
                <a16:creationId xmlns:a16="http://schemas.microsoft.com/office/drawing/2014/main" id="{6B78ADE8-30D2-DE0C-E78E-3686844F669D}"/>
              </a:ext>
            </a:extLst>
          </p:cNvPr>
          <p:cNvSpPr>
            <a:spLocks noChangeArrowheads="1"/>
          </p:cNvSpPr>
          <p:nvPr/>
        </p:nvSpPr>
        <p:spPr bwMode="auto">
          <a:xfrm>
            <a:off x="5416550" y="6330950"/>
            <a:ext cx="139700" cy="139700"/>
          </a:xfrm>
          <a:prstGeom prst="ellipse">
            <a:avLst/>
          </a:prstGeom>
          <a:solidFill>
            <a:schemeClr val="tx2"/>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6172" name="Rectangle 28">
            <a:extLst>
              <a:ext uri="{FF2B5EF4-FFF2-40B4-BE49-F238E27FC236}">
                <a16:creationId xmlns:a16="http://schemas.microsoft.com/office/drawing/2014/main" id="{155719A6-5F5A-B07C-27EC-926EA731EB50}"/>
              </a:ext>
            </a:extLst>
          </p:cNvPr>
          <p:cNvSpPr>
            <a:spLocks noChangeArrowheads="1"/>
          </p:cNvSpPr>
          <p:nvPr/>
        </p:nvSpPr>
        <p:spPr bwMode="auto">
          <a:xfrm>
            <a:off x="4022725" y="5157788"/>
            <a:ext cx="438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a:solidFill>
                  <a:srgbClr val="000000"/>
                </a:solidFill>
                <a:latin typeface="Times New Roman" panose="02020603050405020304" pitchFamily="18" charset="0"/>
              </a:rPr>
              <a:t>Zo</a:t>
            </a:r>
          </a:p>
        </p:txBody>
      </p:sp>
      <p:sp>
        <p:nvSpPr>
          <p:cNvPr id="6173" name="Rectangle 29">
            <a:extLst>
              <a:ext uri="{FF2B5EF4-FFF2-40B4-BE49-F238E27FC236}">
                <a16:creationId xmlns:a16="http://schemas.microsoft.com/office/drawing/2014/main" id="{85940D5F-9EBD-8677-1414-F791C25DEF85}"/>
              </a:ext>
            </a:extLst>
          </p:cNvPr>
          <p:cNvSpPr>
            <a:spLocks noChangeArrowheads="1"/>
          </p:cNvSpPr>
          <p:nvPr/>
        </p:nvSpPr>
        <p:spPr bwMode="auto">
          <a:xfrm>
            <a:off x="4098926" y="3976688"/>
            <a:ext cx="303213"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2800">
                <a:solidFill>
                  <a:srgbClr val="000000"/>
                </a:solidFill>
                <a:latin typeface="Times New Roman" panose="02020603050405020304" pitchFamily="18" charset="0"/>
              </a:rPr>
              <a:t>-</a:t>
            </a:r>
          </a:p>
        </p:txBody>
      </p:sp>
      <p:sp>
        <p:nvSpPr>
          <p:cNvPr id="6174" name="Rectangle 30">
            <a:extLst>
              <a:ext uri="{FF2B5EF4-FFF2-40B4-BE49-F238E27FC236}">
                <a16:creationId xmlns:a16="http://schemas.microsoft.com/office/drawing/2014/main" id="{DE9DDF9B-49CD-9939-C33C-F6690C036219}"/>
              </a:ext>
            </a:extLst>
          </p:cNvPr>
          <p:cNvSpPr>
            <a:spLocks noChangeArrowheads="1"/>
          </p:cNvSpPr>
          <p:nvPr/>
        </p:nvSpPr>
        <p:spPr bwMode="auto">
          <a:xfrm>
            <a:off x="4098926" y="5622926"/>
            <a:ext cx="339837" cy="462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2400" b="1">
                <a:solidFill>
                  <a:srgbClr val="000000"/>
                </a:solidFill>
                <a:latin typeface="Times New Roman" panose="02020603050405020304" pitchFamily="18" charset="0"/>
              </a:rPr>
              <a:t>0</a:t>
            </a:r>
          </a:p>
        </p:txBody>
      </p:sp>
      <p:sp>
        <p:nvSpPr>
          <p:cNvPr id="6175" name="Rectangle 31">
            <a:extLst>
              <a:ext uri="{FF2B5EF4-FFF2-40B4-BE49-F238E27FC236}">
                <a16:creationId xmlns:a16="http://schemas.microsoft.com/office/drawing/2014/main" id="{8C31A196-B484-2B36-9C37-46DB9D9CC750}"/>
              </a:ext>
            </a:extLst>
          </p:cNvPr>
          <p:cNvSpPr>
            <a:spLocks noChangeArrowheads="1"/>
          </p:cNvSpPr>
          <p:nvPr/>
        </p:nvSpPr>
        <p:spPr bwMode="auto">
          <a:xfrm>
            <a:off x="6157914" y="2955926"/>
            <a:ext cx="3702937" cy="19396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2400">
                <a:solidFill>
                  <a:srgbClr val="000000"/>
                </a:solidFill>
                <a:latin typeface="Times New Roman" panose="02020603050405020304" pitchFamily="18" charset="0"/>
              </a:rPr>
              <a:t>Thevenin equivalents</a:t>
            </a:r>
          </a:p>
          <a:p>
            <a:pPr eaLnBrk="0" fontAlgn="base" hangingPunct="0">
              <a:spcBef>
                <a:spcPct val="0"/>
              </a:spcBef>
              <a:spcAft>
                <a:spcPct val="0"/>
              </a:spcAft>
            </a:pPr>
            <a:r>
              <a:rPr lang="en-US" altLang="en-US" sz="2400">
                <a:solidFill>
                  <a:srgbClr val="000000"/>
                </a:solidFill>
                <a:latin typeface="Times New Roman" panose="02020603050405020304" pitchFamily="18" charset="0"/>
              </a:rPr>
              <a:t>for the sequence  networks</a:t>
            </a:r>
          </a:p>
          <a:p>
            <a:pPr eaLnBrk="0" fontAlgn="base" hangingPunct="0">
              <a:spcBef>
                <a:spcPct val="0"/>
              </a:spcBef>
              <a:spcAft>
                <a:spcPct val="0"/>
              </a:spcAft>
            </a:pPr>
            <a:r>
              <a:rPr lang="en-US" altLang="en-US" sz="2400">
                <a:solidFill>
                  <a:srgbClr val="000000"/>
                </a:solidFill>
                <a:latin typeface="Times New Roman" panose="02020603050405020304" pitchFamily="18" charset="0"/>
              </a:rPr>
              <a:t>as seen from the location </a:t>
            </a:r>
          </a:p>
          <a:p>
            <a:pPr eaLnBrk="0" fontAlgn="base" hangingPunct="0">
              <a:spcBef>
                <a:spcPct val="0"/>
              </a:spcBef>
              <a:spcAft>
                <a:spcPct val="0"/>
              </a:spcAft>
            </a:pPr>
            <a:r>
              <a:rPr lang="en-US" altLang="en-US" sz="2400">
                <a:solidFill>
                  <a:srgbClr val="000000"/>
                </a:solidFill>
                <a:latin typeface="Times New Roman" panose="02020603050405020304" pitchFamily="18" charset="0"/>
              </a:rPr>
              <a:t>where the equivalent source </a:t>
            </a:r>
          </a:p>
          <a:p>
            <a:pPr eaLnBrk="0" fontAlgn="base" hangingPunct="0">
              <a:spcBef>
                <a:spcPct val="0"/>
              </a:spcBef>
              <a:spcAft>
                <a:spcPct val="0"/>
              </a:spcAft>
            </a:pPr>
            <a:r>
              <a:rPr lang="en-US" altLang="en-US" sz="2400">
                <a:solidFill>
                  <a:srgbClr val="000000"/>
                </a:solidFill>
                <a:latin typeface="Times New Roman" panose="02020603050405020304" pitchFamily="18" charset="0"/>
              </a:rPr>
              <a:t>is to be connected. </a:t>
            </a:r>
          </a:p>
        </p:txBody>
      </p:sp>
      <p:grpSp>
        <p:nvGrpSpPr>
          <p:cNvPr id="6178" name="Group 34">
            <a:extLst>
              <a:ext uri="{FF2B5EF4-FFF2-40B4-BE49-F238E27FC236}">
                <a16:creationId xmlns:a16="http://schemas.microsoft.com/office/drawing/2014/main" id="{7EF44841-59F6-0CB9-EDA7-F33B5E4EBC82}"/>
              </a:ext>
            </a:extLst>
          </p:cNvPr>
          <p:cNvGrpSpPr>
            <a:grpSpLocks/>
          </p:cNvGrpSpPr>
          <p:nvPr/>
        </p:nvGrpSpPr>
        <p:grpSpPr bwMode="auto">
          <a:xfrm>
            <a:off x="2193925" y="2270126"/>
            <a:ext cx="552450" cy="511175"/>
            <a:chOff x="422" y="1430"/>
            <a:chExt cx="348" cy="322"/>
          </a:xfrm>
        </p:grpSpPr>
        <p:sp>
          <p:nvSpPr>
            <p:cNvPr id="6176" name="Rectangle 32">
              <a:extLst>
                <a:ext uri="{FF2B5EF4-FFF2-40B4-BE49-F238E27FC236}">
                  <a16:creationId xmlns:a16="http://schemas.microsoft.com/office/drawing/2014/main" id="{B4F6497A-4D2E-03CA-6A96-6CA491FA40E7}"/>
                </a:ext>
              </a:extLst>
            </p:cNvPr>
            <p:cNvSpPr>
              <a:spLocks noChangeArrowheads="1"/>
            </p:cNvSpPr>
            <p:nvPr/>
          </p:nvSpPr>
          <p:spPr bwMode="auto">
            <a:xfrm>
              <a:off x="422" y="1430"/>
              <a:ext cx="257"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2400">
                  <a:solidFill>
                    <a:srgbClr val="000000"/>
                  </a:solidFill>
                  <a:latin typeface="Times New Roman" panose="02020603050405020304" pitchFamily="18" charset="0"/>
                </a:rPr>
                <a:t>V</a:t>
              </a:r>
            </a:p>
          </p:txBody>
        </p:sp>
        <p:sp>
          <p:nvSpPr>
            <p:cNvPr id="6177" name="Rectangle 33">
              <a:extLst>
                <a:ext uri="{FF2B5EF4-FFF2-40B4-BE49-F238E27FC236}">
                  <a16:creationId xmlns:a16="http://schemas.microsoft.com/office/drawing/2014/main" id="{9A7884BA-1BA2-FE29-7FBC-286ACCA517B8}"/>
                </a:ext>
              </a:extLst>
            </p:cNvPr>
            <p:cNvSpPr>
              <a:spLocks noChangeArrowheads="1"/>
            </p:cNvSpPr>
            <p:nvPr/>
          </p:nvSpPr>
          <p:spPr bwMode="auto">
            <a:xfrm>
              <a:off x="518" y="1521"/>
              <a:ext cx="25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a:solidFill>
                    <a:srgbClr val="000000"/>
                  </a:solidFill>
                  <a:latin typeface="Times New Roman" panose="02020603050405020304" pitchFamily="18" charset="0"/>
                </a:rPr>
                <a:t>oc</a:t>
              </a:r>
            </a:p>
          </p:txBody>
        </p:sp>
      </p:grpSp>
      <p:sp>
        <p:nvSpPr>
          <p:cNvPr id="6179" name="AutoShape 35">
            <a:extLst>
              <a:ext uri="{FF2B5EF4-FFF2-40B4-BE49-F238E27FC236}">
                <a16:creationId xmlns:a16="http://schemas.microsoft.com/office/drawing/2014/main" id="{7BC21CBB-15A2-C636-6F47-111345C6A979}"/>
              </a:ext>
            </a:extLst>
          </p:cNvPr>
          <p:cNvSpPr>
            <a:spLocks noChangeArrowheads="1"/>
          </p:cNvSpPr>
          <p:nvPr/>
        </p:nvSpPr>
        <p:spPr bwMode="auto">
          <a:xfrm>
            <a:off x="1987550" y="2139950"/>
            <a:ext cx="139700" cy="596900"/>
          </a:xfrm>
          <a:prstGeom prst="upArrow">
            <a:avLst>
              <a:gd name="adj1" fmla="val 50000"/>
              <a:gd name="adj2" fmla="val 213577"/>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6180" name="Line 36">
            <a:extLst>
              <a:ext uri="{FF2B5EF4-FFF2-40B4-BE49-F238E27FC236}">
                <a16:creationId xmlns:a16="http://schemas.microsoft.com/office/drawing/2014/main" id="{17B131B2-C245-4357-4957-DE3408901E32}"/>
              </a:ext>
            </a:extLst>
          </p:cNvPr>
          <p:cNvSpPr>
            <a:spLocks noChangeShapeType="1"/>
          </p:cNvSpPr>
          <p:nvPr/>
        </p:nvSpPr>
        <p:spPr bwMode="auto">
          <a:xfrm flipV="1">
            <a:off x="8307388" y="992188"/>
            <a:ext cx="150812" cy="7461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6181" name="Line 37">
            <a:extLst>
              <a:ext uri="{FF2B5EF4-FFF2-40B4-BE49-F238E27FC236}">
                <a16:creationId xmlns:a16="http://schemas.microsoft.com/office/drawing/2014/main" id="{C253D4BC-9A7A-4D99-07D5-656CB6E7EA3A}"/>
              </a:ext>
            </a:extLst>
          </p:cNvPr>
          <p:cNvSpPr>
            <a:spLocks noChangeShapeType="1"/>
          </p:cNvSpPr>
          <p:nvPr/>
        </p:nvSpPr>
        <p:spPr bwMode="auto">
          <a:xfrm flipV="1">
            <a:off x="6630988" y="3049588"/>
            <a:ext cx="74612" cy="7461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6427C677-0184-7709-6E8A-5B530956DA15}"/>
              </a:ext>
            </a:extLst>
          </p:cNvPr>
          <p:cNvSpPr>
            <a:spLocks noGrp="1" noChangeArrowheads="1"/>
          </p:cNvSpPr>
          <p:nvPr>
            <p:ph type="title"/>
          </p:nvPr>
        </p:nvSpPr>
        <p:spPr>
          <a:noFill/>
          <a:ln/>
        </p:spPr>
        <p:txBody>
          <a:bodyPr/>
          <a:lstStyle/>
          <a:p>
            <a:pPr eaLnBrk="0" hangingPunct="0"/>
            <a:r>
              <a:rPr lang="en-US" altLang="en-US"/>
              <a:t>Calculation of Z’s</a:t>
            </a:r>
          </a:p>
        </p:txBody>
      </p:sp>
      <p:sp>
        <p:nvSpPr>
          <p:cNvPr id="8195" name="Oval 3">
            <a:extLst>
              <a:ext uri="{FF2B5EF4-FFF2-40B4-BE49-F238E27FC236}">
                <a16:creationId xmlns:a16="http://schemas.microsoft.com/office/drawing/2014/main" id="{A86CFD1A-4E42-D803-6FEE-7E8BF1CC33D0}"/>
              </a:ext>
            </a:extLst>
          </p:cNvPr>
          <p:cNvSpPr>
            <a:spLocks noChangeArrowheads="1"/>
          </p:cNvSpPr>
          <p:nvPr/>
        </p:nvSpPr>
        <p:spPr bwMode="auto">
          <a:xfrm>
            <a:off x="2825750" y="2216150"/>
            <a:ext cx="520700" cy="520700"/>
          </a:xfrm>
          <a:prstGeom prst="ellipse">
            <a:avLst/>
          </a:prstGeom>
          <a:solidFill>
            <a:schemeClr val="hlink"/>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8196" name="Line 4">
            <a:extLst>
              <a:ext uri="{FF2B5EF4-FFF2-40B4-BE49-F238E27FC236}">
                <a16:creationId xmlns:a16="http://schemas.microsoft.com/office/drawing/2014/main" id="{1900E119-0DE2-E217-5926-46F5CA6A62DC}"/>
              </a:ext>
            </a:extLst>
          </p:cNvPr>
          <p:cNvSpPr>
            <a:spLocks noChangeShapeType="1"/>
          </p:cNvSpPr>
          <p:nvPr/>
        </p:nvSpPr>
        <p:spPr bwMode="auto">
          <a:xfrm flipV="1">
            <a:off x="3124200" y="1982788"/>
            <a:ext cx="0" cy="22701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8197" name="Line 5">
            <a:extLst>
              <a:ext uri="{FF2B5EF4-FFF2-40B4-BE49-F238E27FC236}">
                <a16:creationId xmlns:a16="http://schemas.microsoft.com/office/drawing/2014/main" id="{DE10460E-EE7D-B894-0D80-DF9CB24EC26C}"/>
              </a:ext>
            </a:extLst>
          </p:cNvPr>
          <p:cNvSpPr>
            <a:spLocks noChangeShapeType="1"/>
          </p:cNvSpPr>
          <p:nvPr/>
        </p:nvSpPr>
        <p:spPr bwMode="auto">
          <a:xfrm>
            <a:off x="3124200" y="2744788"/>
            <a:ext cx="0" cy="30321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8198" name="Line 6">
            <a:extLst>
              <a:ext uri="{FF2B5EF4-FFF2-40B4-BE49-F238E27FC236}">
                <a16:creationId xmlns:a16="http://schemas.microsoft.com/office/drawing/2014/main" id="{EF34E3A6-75D0-2672-29BD-7CD545942B3B}"/>
              </a:ext>
            </a:extLst>
          </p:cNvPr>
          <p:cNvSpPr>
            <a:spLocks noChangeShapeType="1"/>
          </p:cNvSpPr>
          <p:nvPr/>
        </p:nvSpPr>
        <p:spPr bwMode="auto">
          <a:xfrm>
            <a:off x="3125788" y="1981200"/>
            <a:ext cx="22844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8199" name="Line 7">
            <a:extLst>
              <a:ext uri="{FF2B5EF4-FFF2-40B4-BE49-F238E27FC236}">
                <a16:creationId xmlns:a16="http://schemas.microsoft.com/office/drawing/2014/main" id="{BB61C7FF-A751-0360-955D-A7FC290D5124}"/>
              </a:ext>
            </a:extLst>
          </p:cNvPr>
          <p:cNvSpPr>
            <a:spLocks noChangeShapeType="1"/>
          </p:cNvSpPr>
          <p:nvPr/>
        </p:nvSpPr>
        <p:spPr bwMode="auto">
          <a:xfrm>
            <a:off x="3125788" y="3048000"/>
            <a:ext cx="22844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8200" name="Rectangle 8">
            <a:extLst>
              <a:ext uri="{FF2B5EF4-FFF2-40B4-BE49-F238E27FC236}">
                <a16:creationId xmlns:a16="http://schemas.microsoft.com/office/drawing/2014/main" id="{122FD329-00A5-033E-2785-F4BFAA03CBCB}"/>
              </a:ext>
            </a:extLst>
          </p:cNvPr>
          <p:cNvSpPr>
            <a:spLocks noChangeArrowheads="1"/>
          </p:cNvSpPr>
          <p:nvPr/>
        </p:nvSpPr>
        <p:spPr bwMode="auto">
          <a:xfrm>
            <a:off x="3663950" y="1835150"/>
            <a:ext cx="1206500" cy="292100"/>
          </a:xfrm>
          <a:prstGeom prst="rect">
            <a:avLst/>
          </a:prstGeom>
          <a:solidFill>
            <a:schemeClr val="hlink"/>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8201" name="Oval 9">
            <a:extLst>
              <a:ext uri="{FF2B5EF4-FFF2-40B4-BE49-F238E27FC236}">
                <a16:creationId xmlns:a16="http://schemas.microsoft.com/office/drawing/2014/main" id="{0212359D-0551-CA53-0BBE-EF122B7C2F13}"/>
              </a:ext>
            </a:extLst>
          </p:cNvPr>
          <p:cNvSpPr>
            <a:spLocks noChangeArrowheads="1"/>
          </p:cNvSpPr>
          <p:nvPr/>
        </p:nvSpPr>
        <p:spPr bwMode="auto">
          <a:xfrm>
            <a:off x="5416550" y="1911350"/>
            <a:ext cx="139700" cy="139700"/>
          </a:xfrm>
          <a:prstGeom prst="ellipse">
            <a:avLst/>
          </a:prstGeom>
          <a:solidFill>
            <a:schemeClr val="tx2"/>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8202" name="Oval 10">
            <a:extLst>
              <a:ext uri="{FF2B5EF4-FFF2-40B4-BE49-F238E27FC236}">
                <a16:creationId xmlns:a16="http://schemas.microsoft.com/office/drawing/2014/main" id="{3DCF3334-1B0F-8971-A5CF-803A0E3EBD07}"/>
              </a:ext>
            </a:extLst>
          </p:cNvPr>
          <p:cNvSpPr>
            <a:spLocks noChangeArrowheads="1"/>
          </p:cNvSpPr>
          <p:nvPr/>
        </p:nvSpPr>
        <p:spPr bwMode="auto">
          <a:xfrm>
            <a:off x="5416550" y="2978150"/>
            <a:ext cx="139700" cy="139700"/>
          </a:xfrm>
          <a:prstGeom prst="ellipse">
            <a:avLst/>
          </a:prstGeom>
          <a:solidFill>
            <a:schemeClr val="tx2"/>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8203" name="Freeform 11">
            <a:extLst>
              <a:ext uri="{FF2B5EF4-FFF2-40B4-BE49-F238E27FC236}">
                <a16:creationId xmlns:a16="http://schemas.microsoft.com/office/drawing/2014/main" id="{0E710D46-EB98-0D95-1862-7022348A492F}"/>
              </a:ext>
            </a:extLst>
          </p:cNvPr>
          <p:cNvSpPr>
            <a:spLocks/>
          </p:cNvSpPr>
          <p:nvPr/>
        </p:nvSpPr>
        <p:spPr bwMode="auto">
          <a:xfrm>
            <a:off x="2895601" y="2409825"/>
            <a:ext cx="365125" cy="223838"/>
          </a:xfrm>
          <a:custGeom>
            <a:avLst/>
            <a:gdLst>
              <a:gd name="T0" fmla="*/ 0 w 230"/>
              <a:gd name="T1" fmla="*/ 66 h 141"/>
              <a:gd name="T2" fmla="*/ 22 w 230"/>
              <a:gd name="T3" fmla="*/ 36 h 141"/>
              <a:gd name="T4" fmla="*/ 37 w 230"/>
              <a:gd name="T5" fmla="*/ 14 h 141"/>
              <a:gd name="T6" fmla="*/ 59 w 230"/>
              <a:gd name="T7" fmla="*/ 7 h 141"/>
              <a:gd name="T8" fmla="*/ 81 w 230"/>
              <a:gd name="T9" fmla="*/ 0 h 141"/>
              <a:gd name="T10" fmla="*/ 96 w 230"/>
              <a:gd name="T11" fmla="*/ 22 h 141"/>
              <a:gd name="T12" fmla="*/ 103 w 230"/>
              <a:gd name="T13" fmla="*/ 44 h 141"/>
              <a:gd name="T14" fmla="*/ 118 w 230"/>
              <a:gd name="T15" fmla="*/ 66 h 141"/>
              <a:gd name="T16" fmla="*/ 118 w 230"/>
              <a:gd name="T17" fmla="*/ 88 h 141"/>
              <a:gd name="T18" fmla="*/ 126 w 230"/>
              <a:gd name="T19" fmla="*/ 110 h 141"/>
              <a:gd name="T20" fmla="*/ 148 w 230"/>
              <a:gd name="T21" fmla="*/ 125 h 141"/>
              <a:gd name="T22" fmla="*/ 170 w 230"/>
              <a:gd name="T23" fmla="*/ 140 h 141"/>
              <a:gd name="T24" fmla="*/ 192 w 230"/>
              <a:gd name="T25" fmla="*/ 132 h 141"/>
              <a:gd name="T26" fmla="*/ 214 w 230"/>
              <a:gd name="T27" fmla="*/ 118 h 141"/>
              <a:gd name="T28" fmla="*/ 229 w 230"/>
              <a:gd name="T29" fmla="*/ 96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0" h="141">
                <a:moveTo>
                  <a:pt x="0" y="66"/>
                </a:moveTo>
                <a:lnTo>
                  <a:pt x="22" y="36"/>
                </a:lnTo>
                <a:lnTo>
                  <a:pt x="37" y="14"/>
                </a:lnTo>
                <a:lnTo>
                  <a:pt x="59" y="7"/>
                </a:lnTo>
                <a:lnTo>
                  <a:pt x="81" y="0"/>
                </a:lnTo>
                <a:lnTo>
                  <a:pt x="96" y="22"/>
                </a:lnTo>
                <a:lnTo>
                  <a:pt x="103" y="44"/>
                </a:lnTo>
                <a:lnTo>
                  <a:pt x="118" y="66"/>
                </a:lnTo>
                <a:lnTo>
                  <a:pt x="118" y="88"/>
                </a:lnTo>
                <a:lnTo>
                  <a:pt x="126" y="110"/>
                </a:lnTo>
                <a:lnTo>
                  <a:pt x="148" y="125"/>
                </a:lnTo>
                <a:lnTo>
                  <a:pt x="170" y="140"/>
                </a:lnTo>
                <a:lnTo>
                  <a:pt x="192" y="132"/>
                </a:lnTo>
                <a:lnTo>
                  <a:pt x="214" y="118"/>
                </a:lnTo>
                <a:lnTo>
                  <a:pt x="229" y="96"/>
                </a:lnTo>
              </a:path>
            </a:pathLst>
          </a:custGeom>
          <a:noFill/>
          <a:ln w="254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8204" name="Rectangle 12">
            <a:extLst>
              <a:ext uri="{FF2B5EF4-FFF2-40B4-BE49-F238E27FC236}">
                <a16:creationId xmlns:a16="http://schemas.microsoft.com/office/drawing/2014/main" id="{F714777D-BEA7-0C0B-B204-78865BA13274}"/>
              </a:ext>
            </a:extLst>
          </p:cNvPr>
          <p:cNvSpPr>
            <a:spLocks noChangeArrowheads="1"/>
          </p:cNvSpPr>
          <p:nvPr/>
        </p:nvSpPr>
        <p:spPr bwMode="auto">
          <a:xfrm>
            <a:off x="4022725" y="1804988"/>
            <a:ext cx="438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a:solidFill>
                  <a:srgbClr val="000000"/>
                </a:solidFill>
                <a:latin typeface="Times New Roman" panose="02020603050405020304" pitchFamily="18" charset="0"/>
              </a:rPr>
              <a:t>Zp</a:t>
            </a:r>
          </a:p>
        </p:txBody>
      </p:sp>
      <p:sp>
        <p:nvSpPr>
          <p:cNvPr id="8205" name="Line 13">
            <a:extLst>
              <a:ext uri="{FF2B5EF4-FFF2-40B4-BE49-F238E27FC236}">
                <a16:creationId xmlns:a16="http://schemas.microsoft.com/office/drawing/2014/main" id="{8E613C7C-80FD-5834-A7D3-F117857CE801}"/>
              </a:ext>
            </a:extLst>
          </p:cNvPr>
          <p:cNvSpPr>
            <a:spLocks noChangeShapeType="1"/>
          </p:cNvSpPr>
          <p:nvPr/>
        </p:nvSpPr>
        <p:spPr bwMode="auto">
          <a:xfrm flipV="1">
            <a:off x="3124200" y="3659188"/>
            <a:ext cx="0" cy="106521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8206" name="Line 14">
            <a:extLst>
              <a:ext uri="{FF2B5EF4-FFF2-40B4-BE49-F238E27FC236}">
                <a16:creationId xmlns:a16="http://schemas.microsoft.com/office/drawing/2014/main" id="{49D939A0-3C0B-F053-D35A-783C373E8A1B}"/>
              </a:ext>
            </a:extLst>
          </p:cNvPr>
          <p:cNvSpPr>
            <a:spLocks noChangeShapeType="1"/>
          </p:cNvSpPr>
          <p:nvPr/>
        </p:nvSpPr>
        <p:spPr bwMode="auto">
          <a:xfrm>
            <a:off x="3125788" y="3657600"/>
            <a:ext cx="22844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8207" name="Line 15">
            <a:extLst>
              <a:ext uri="{FF2B5EF4-FFF2-40B4-BE49-F238E27FC236}">
                <a16:creationId xmlns:a16="http://schemas.microsoft.com/office/drawing/2014/main" id="{17889895-AB0D-C1A7-2B9F-02E7C245A136}"/>
              </a:ext>
            </a:extLst>
          </p:cNvPr>
          <p:cNvSpPr>
            <a:spLocks noChangeShapeType="1"/>
          </p:cNvSpPr>
          <p:nvPr/>
        </p:nvSpPr>
        <p:spPr bwMode="auto">
          <a:xfrm>
            <a:off x="3125788" y="4724400"/>
            <a:ext cx="22844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8208" name="Rectangle 16">
            <a:extLst>
              <a:ext uri="{FF2B5EF4-FFF2-40B4-BE49-F238E27FC236}">
                <a16:creationId xmlns:a16="http://schemas.microsoft.com/office/drawing/2014/main" id="{EF6FBB94-CE2D-45B2-14FE-312BEC1EE91B}"/>
              </a:ext>
            </a:extLst>
          </p:cNvPr>
          <p:cNvSpPr>
            <a:spLocks noChangeArrowheads="1"/>
          </p:cNvSpPr>
          <p:nvPr/>
        </p:nvSpPr>
        <p:spPr bwMode="auto">
          <a:xfrm>
            <a:off x="3663950" y="3511550"/>
            <a:ext cx="1206500" cy="292100"/>
          </a:xfrm>
          <a:prstGeom prst="rect">
            <a:avLst/>
          </a:prstGeom>
          <a:solidFill>
            <a:schemeClr val="hlink"/>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8209" name="Oval 17">
            <a:extLst>
              <a:ext uri="{FF2B5EF4-FFF2-40B4-BE49-F238E27FC236}">
                <a16:creationId xmlns:a16="http://schemas.microsoft.com/office/drawing/2014/main" id="{A437C4B5-7904-FD55-0896-1770B9764F00}"/>
              </a:ext>
            </a:extLst>
          </p:cNvPr>
          <p:cNvSpPr>
            <a:spLocks noChangeArrowheads="1"/>
          </p:cNvSpPr>
          <p:nvPr/>
        </p:nvSpPr>
        <p:spPr bwMode="auto">
          <a:xfrm>
            <a:off x="5416550" y="3587750"/>
            <a:ext cx="139700" cy="139700"/>
          </a:xfrm>
          <a:prstGeom prst="ellipse">
            <a:avLst/>
          </a:prstGeom>
          <a:solidFill>
            <a:schemeClr val="tx2"/>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8210" name="Oval 18">
            <a:extLst>
              <a:ext uri="{FF2B5EF4-FFF2-40B4-BE49-F238E27FC236}">
                <a16:creationId xmlns:a16="http://schemas.microsoft.com/office/drawing/2014/main" id="{70084D37-C4B1-DACB-4428-70621E43C3B4}"/>
              </a:ext>
            </a:extLst>
          </p:cNvPr>
          <p:cNvSpPr>
            <a:spLocks noChangeArrowheads="1"/>
          </p:cNvSpPr>
          <p:nvPr/>
        </p:nvSpPr>
        <p:spPr bwMode="auto">
          <a:xfrm>
            <a:off x="5416550" y="4654550"/>
            <a:ext cx="139700" cy="139700"/>
          </a:xfrm>
          <a:prstGeom prst="ellipse">
            <a:avLst/>
          </a:prstGeom>
          <a:solidFill>
            <a:schemeClr val="tx2"/>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8211" name="Rectangle 19">
            <a:extLst>
              <a:ext uri="{FF2B5EF4-FFF2-40B4-BE49-F238E27FC236}">
                <a16:creationId xmlns:a16="http://schemas.microsoft.com/office/drawing/2014/main" id="{8DAF2232-47FA-3CDB-BA39-76DDC800C50D}"/>
              </a:ext>
            </a:extLst>
          </p:cNvPr>
          <p:cNvSpPr>
            <a:spLocks noChangeArrowheads="1"/>
          </p:cNvSpPr>
          <p:nvPr/>
        </p:nvSpPr>
        <p:spPr bwMode="auto">
          <a:xfrm>
            <a:off x="4022725" y="3481388"/>
            <a:ext cx="438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a:solidFill>
                  <a:srgbClr val="000000"/>
                </a:solidFill>
                <a:latin typeface="Times New Roman" panose="02020603050405020304" pitchFamily="18" charset="0"/>
              </a:rPr>
              <a:t>Zp</a:t>
            </a:r>
          </a:p>
        </p:txBody>
      </p:sp>
      <p:sp>
        <p:nvSpPr>
          <p:cNvPr id="8212" name="Line 20">
            <a:extLst>
              <a:ext uri="{FF2B5EF4-FFF2-40B4-BE49-F238E27FC236}">
                <a16:creationId xmlns:a16="http://schemas.microsoft.com/office/drawing/2014/main" id="{17E97B4E-3AA6-3FED-2683-D0218F6AA37E}"/>
              </a:ext>
            </a:extLst>
          </p:cNvPr>
          <p:cNvSpPr>
            <a:spLocks noChangeShapeType="1"/>
          </p:cNvSpPr>
          <p:nvPr/>
        </p:nvSpPr>
        <p:spPr bwMode="auto">
          <a:xfrm flipV="1">
            <a:off x="3124200" y="5335588"/>
            <a:ext cx="0" cy="106521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8213" name="Line 21">
            <a:extLst>
              <a:ext uri="{FF2B5EF4-FFF2-40B4-BE49-F238E27FC236}">
                <a16:creationId xmlns:a16="http://schemas.microsoft.com/office/drawing/2014/main" id="{CA08CECE-DBD2-392C-9D8D-A6344DCE7EC4}"/>
              </a:ext>
            </a:extLst>
          </p:cNvPr>
          <p:cNvSpPr>
            <a:spLocks noChangeShapeType="1"/>
          </p:cNvSpPr>
          <p:nvPr/>
        </p:nvSpPr>
        <p:spPr bwMode="auto">
          <a:xfrm>
            <a:off x="3125788" y="5334000"/>
            <a:ext cx="22844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8214" name="Line 22">
            <a:extLst>
              <a:ext uri="{FF2B5EF4-FFF2-40B4-BE49-F238E27FC236}">
                <a16:creationId xmlns:a16="http://schemas.microsoft.com/office/drawing/2014/main" id="{2C2F44C2-926B-CB0F-757C-008001788466}"/>
              </a:ext>
            </a:extLst>
          </p:cNvPr>
          <p:cNvSpPr>
            <a:spLocks noChangeShapeType="1"/>
          </p:cNvSpPr>
          <p:nvPr/>
        </p:nvSpPr>
        <p:spPr bwMode="auto">
          <a:xfrm>
            <a:off x="3125788" y="6400800"/>
            <a:ext cx="22844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8215" name="Rectangle 23">
            <a:extLst>
              <a:ext uri="{FF2B5EF4-FFF2-40B4-BE49-F238E27FC236}">
                <a16:creationId xmlns:a16="http://schemas.microsoft.com/office/drawing/2014/main" id="{87F14672-4458-4888-7C8C-A72F14B51653}"/>
              </a:ext>
            </a:extLst>
          </p:cNvPr>
          <p:cNvSpPr>
            <a:spLocks noChangeArrowheads="1"/>
          </p:cNvSpPr>
          <p:nvPr/>
        </p:nvSpPr>
        <p:spPr bwMode="auto">
          <a:xfrm>
            <a:off x="3663950" y="5187950"/>
            <a:ext cx="1206500" cy="292100"/>
          </a:xfrm>
          <a:prstGeom prst="rect">
            <a:avLst/>
          </a:prstGeom>
          <a:solidFill>
            <a:schemeClr val="hlink"/>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8216" name="Oval 24">
            <a:extLst>
              <a:ext uri="{FF2B5EF4-FFF2-40B4-BE49-F238E27FC236}">
                <a16:creationId xmlns:a16="http://schemas.microsoft.com/office/drawing/2014/main" id="{B588818A-5000-48D9-E55A-32F785340176}"/>
              </a:ext>
            </a:extLst>
          </p:cNvPr>
          <p:cNvSpPr>
            <a:spLocks noChangeArrowheads="1"/>
          </p:cNvSpPr>
          <p:nvPr/>
        </p:nvSpPr>
        <p:spPr bwMode="auto">
          <a:xfrm>
            <a:off x="5416550" y="5264150"/>
            <a:ext cx="139700" cy="139700"/>
          </a:xfrm>
          <a:prstGeom prst="ellipse">
            <a:avLst/>
          </a:prstGeom>
          <a:solidFill>
            <a:schemeClr val="tx2"/>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8217" name="Oval 25">
            <a:extLst>
              <a:ext uri="{FF2B5EF4-FFF2-40B4-BE49-F238E27FC236}">
                <a16:creationId xmlns:a16="http://schemas.microsoft.com/office/drawing/2014/main" id="{E7F64832-4438-CCC3-0B0B-3F1700473606}"/>
              </a:ext>
            </a:extLst>
          </p:cNvPr>
          <p:cNvSpPr>
            <a:spLocks noChangeArrowheads="1"/>
          </p:cNvSpPr>
          <p:nvPr/>
        </p:nvSpPr>
        <p:spPr bwMode="auto">
          <a:xfrm>
            <a:off x="5416550" y="6330950"/>
            <a:ext cx="139700" cy="139700"/>
          </a:xfrm>
          <a:prstGeom prst="ellipse">
            <a:avLst/>
          </a:prstGeom>
          <a:solidFill>
            <a:schemeClr val="tx2"/>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8218" name="Rectangle 26">
            <a:extLst>
              <a:ext uri="{FF2B5EF4-FFF2-40B4-BE49-F238E27FC236}">
                <a16:creationId xmlns:a16="http://schemas.microsoft.com/office/drawing/2014/main" id="{9099F35F-DA20-597D-3A60-8FD697CF03DE}"/>
              </a:ext>
            </a:extLst>
          </p:cNvPr>
          <p:cNvSpPr>
            <a:spLocks noChangeArrowheads="1"/>
          </p:cNvSpPr>
          <p:nvPr/>
        </p:nvSpPr>
        <p:spPr bwMode="auto">
          <a:xfrm>
            <a:off x="4022725" y="5157788"/>
            <a:ext cx="438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a:solidFill>
                  <a:srgbClr val="000000"/>
                </a:solidFill>
                <a:latin typeface="Times New Roman" panose="02020603050405020304" pitchFamily="18" charset="0"/>
              </a:rPr>
              <a:t>Zo</a:t>
            </a:r>
          </a:p>
        </p:txBody>
      </p:sp>
      <p:grpSp>
        <p:nvGrpSpPr>
          <p:cNvPr id="8221" name="Group 29">
            <a:extLst>
              <a:ext uri="{FF2B5EF4-FFF2-40B4-BE49-F238E27FC236}">
                <a16:creationId xmlns:a16="http://schemas.microsoft.com/office/drawing/2014/main" id="{936FB6F6-F987-171F-D367-453053B45DB2}"/>
              </a:ext>
            </a:extLst>
          </p:cNvPr>
          <p:cNvGrpSpPr>
            <a:grpSpLocks/>
          </p:cNvGrpSpPr>
          <p:nvPr/>
        </p:nvGrpSpPr>
        <p:grpSpPr bwMode="auto">
          <a:xfrm>
            <a:off x="2193925" y="2270126"/>
            <a:ext cx="552450" cy="511175"/>
            <a:chOff x="422" y="1430"/>
            <a:chExt cx="348" cy="322"/>
          </a:xfrm>
        </p:grpSpPr>
        <p:sp>
          <p:nvSpPr>
            <p:cNvPr id="8219" name="Rectangle 27">
              <a:extLst>
                <a:ext uri="{FF2B5EF4-FFF2-40B4-BE49-F238E27FC236}">
                  <a16:creationId xmlns:a16="http://schemas.microsoft.com/office/drawing/2014/main" id="{53FBC874-BF82-AD67-776D-8597DBD882AB}"/>
                </a:ext>
              </a:extLst>
            </p:cNvPr>
            <p:cNvSpPr>
              <a:spLocks noChangeArrowheads="1"/>
            </p:cNvSpPr>
            <p:nvPr/>
          </p:nvSpPr>
          <p:spPr bwMode="auto">
            <a:xfrm>
              <a:off x="422" y="1430"/>
              <a:ext cx="257"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2400">
                  <a:solidFill>
                    <a:srgbClr val="000000"/>
                  </a:solidFill>
                  <a:latin typeface="Times New Roman" panose="02020603050405020304" pitchFamily="18" charset="0"/>
                </a:rPr>
                <a:t>V</a:t>
              </a:r>
            </a:p>
          </p:txBody>
        </p:sp>
        <p:sp>
          <p:nvSpPr>
            <p:cNvPr id="8220" name="Rectangle 28">
              <a:extLst>
                <a:ext uri="{FF2B5EF4-FFF2-40B4-BE49-F238E27FC236}">
                  <a16:creationId xmlns:a16="http://schemas.microsoft.com/office/drawing/2014/main" id="{419DB582-1873-79E3-11B2-AEF791995F1F}"/>
                </a:ext>
              </a:extLst>
            </p:cNvPr>
            <p:cNvSpPr>
              <a:spLocks noChangeArrowheads="1"/>
            </p:cNvSpPr>
            <p:nvPr/>
          </p:nvSpPr>
          <p:spPr bwMode="auto">
            <a:xfrm>
              <a:off x="518" y="1521"/>
              <a:ext cx="25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a:solidFill>
                    <a:srgbClr val="000000"/>
                  </a:solidFill>
                  <a:latin typeface="Times New Roman" panose="02020603050405020304" pitchFamily="18" charset="0"/>
                </a:rPr>
                <a:t>oc</a:t>
              </a:r>
            </a:p>
          </p:txBody>
        </p:sp>
      </p:grpSp>
      <p:sp>
        <p:nvSpPr>
          <p:cNvPr id="8222" name="AutoShape 30">
            <a:extLst>
              <a:ext uri="{FF2B5EF4-FFF2-40B4-BE49-F238E27FC236}">
                <a16:creationId xmlns:a16="http://schemas.microsoft.com/office/drawing/2014/main" id="{1E71EA80-CBCF-6278-7D3D-0BB684AB7B09}"/>
              </a:ext>
            </a:extLst>
          </p:cNvPr>
          <p:cNvSpPr>
            <a:spLocks noChangeArrowheads="1"/>
          </p:cNvSpPr>
          <p:nvPr/>
        </p:nvSpPr>
        <p:spPr bwMode="auto">
          <a:xfrm>
            <a:off x="1987550" y="2139950"/>
            <a:ext cx="139700" cy="596900"/>
          </a:xfrm>
          <a:prstGeom prst="upArrow">
            <a:avLst>
              <a:gd name="adj1" fmla="val 50000"/>
              <a:gd name="adj2" fmla="val 213577"/>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8223" name="Line 31">
            <a:extLst>
              <a:ext uri="{FF2B5EF4-FFF2-40B4-BE49-F238E27FC236}">
                <a16:creationId xmlns:a16="http://schemas.microsoft.com/office/drawing/2014/main" id="{400D5961-E3BD-37AE-A415-89C252D7493C}"/>
              </a:ext>
            </a:extLst>
          </p:cNvPr>
          <p:cNvSpPr>
            <a:spLocks noChangeShapeType="1"/>
          </p:cNvSpPr>
          <p:nvPr/>
        </p:nvSpPr>
        <p:spPr bwMode="auto">
          <a:xfrm>
            <a:off x="5564188" y="1981200"/>
            <a:ext cx="9890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8224" name="Line 32">
            <a:extLst>
              <a:ext uri="{FF2B5EF4-FFF2-40B4-BE49-F238E27FC236}">
                <a16:creationId xmlns:a16="http://schemas.microsoft.com/office/drawing/2014/main" id="{527847BC-E1D5-6880-9C4B-2992FA459BDF}"/>
              </a:ext>
            </a:extLst>
          </p:cNvPr>
          <p:cNvSpPr>
            <a:spLocks noChangeShapeType="1"/>
          </p:cNvSpPr>
          <p:nvPr/>
        </p:nvSpPr>
        <p:spPr bwMode="auto">
          <a:xfrm>
            <a:off x="6553200" y="1982788"/>
            <a:ext cx="0" cy="441801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8225" name="Line 33">
            <a:extLst>
              <a:ext uri="{FF2B5EF4-FFF2-40B4-BE49-F238E27FC236}">
                <a16:creationId xmlns:a16="http://schemas.microsoft.com/office/drawing/2014/main" id="{F640AE31-34AE-9B90-C60B-6E6622B0204E}"/>
              </a:ext>
            </a:extLst>
          </p:cNvPr>
          <p:cNvSpPr>
            <a:spLocks noChangeShapeType="1"/>
          </p:cNvSpPr>
          <p:nvPr/>
        </p:nvSpPr>
        <p:spPr bwMode="auto">
          <a:xfrm>
            <a:off x="5564188" y="6400800"/>
            <a:ext cx="9890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8226" name="Line 34">
            <a:extLst>
              <a:ext uri="{FF2B5EF4-FFF2-40B4-BE49-F238E27FC236}">
                <a16:creationId xmlns:a16="http://schemas.microsoft.com/office/drawing/2014/main" id="{DAD7D94E-5421-99D9-FC1E-8F7B2D2B1228}"/>
              </a:ext>
            </a:extLst>
          </p:cNvPr>
          <p:cNvSpPr>
            <a:spLocks noChangeShapeType="1"/>
          </p:cNvSpPr>
          <p:nvPr/>
        </p:nvSpPr>
        <p:spPr bwMode="auto">
          <a:xfrm>
            <a:off x="5486400" y="3125788"/>
            <a:ext cx="0" cy="45561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8227" name="Line 35">
            <a:extLst>
              <a:ext uri="{FF2B5EF4-FFF2-40B4-BE49-F238E27FC236}">
                <a16:creationId xmlns:a16="http://schemas.microsoft.com/office/drawing/2014/main" id="{6DE8263B-8360-CB26-338D-0DF88E384426}"/>
              </a:ext>
            </a:extLst>
          </p:cNvPr>
          <p:cNvSpPr>
            <a:spLocks noChangeShapeType="1"/>
          </p:cNvSpPr>
          <p:nvPr/>
        </p:nvSpPr>
        <p:spPr bwMode="auto">
          <a:xfrm>
            <a:off x="5486400" y="4802188"/>
            <a:ext cx="0" cy="45561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8228" name="Rectangle 36">
            <a:extLst>
              <a:ext uri="{FF2B5EF4-FFF2-40B4-BE49-F238E27FC236}">
                <a16:creationId xmlns:a16="http://schemas.microsoft.com/office/drawing/2014/main" id="{CFFBB0EB-5812-31A4-BE4C-E71797204802}"/>
              </a:ext>
            </a:extLst>
          </p:cNvPr>
          <p:cNvSpPr>
            <a:spLocks noChangeArrowheads="1"/>
          </p:cNvSpPr>
          <p:nvPr/>
        </p:nvSpPr>
        <p:spPr bwMode="auto">
          <a:xfrm>
            <a:off x="4251325" y="2270126"/>
            <a:ext cx="360676" cy="462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2400" b="1">
                <a:solidFill>
                  <a:srgbClr val="000000"/>
                </a:solidFill>
                <a:latin typeface="Times New Roman" panose="02020603050405020304" pitchFamily="18" charset="0"/>
              </a:rPr>
              <a:t>+</a:t>
            </a:r>
          </a:p>
        </p:txBody>
      </p:sp>
      <p:sp>
        <p:nvSpPr>
          <p:cNvPr id="8229" name="Rectangle 37">
            <a:extLst>
              <a:ext uri="{FF2B5EF4-FFF2-40B4-BE49-F238E27FC236}">
                <a16:creationId xmlns:a16="http://schemas.microsoft.com/office/drawing/2014/main" id="{F3165B6C-7BFE-C438-BC42-B7B480F8954D}"/>
              </a:ext>
            </a:extLst>
          </p:cNvPr>
          <p:cNvSpPr>
            <a:spLocks noChangeArrowheads="1"/>
          </p:cNvSpPr>
          <p:nvPr/>
        </p:nvSpPr>
        <p:spPr bwMode="auto">
          <a:xfrm>
            <a:off x="4251326" y="3824288"/>
            <a:ext cx="303213"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2800" b="1">
                <a:solidFill>
                  <a:srgbClr val="000000"/>
                </a:solidFill>
                <a:latin typeface="Times New Roman" panose="02020603050405020304" pitchFamily="18" charset="0"/>
              </a:rPr>
              <a:t>-</a:t>
            </a:r>
          </a:p>
        </p:txBody>
      </p:sp>
      <p:sp>
        <p:nvSpPr>
          <p:cNvPr id="8230" name="Rectangle 38">
            <a:extLst>
              <a:ext uri="{FF2B5EF4-FFF2-40B4-BE49-F238E27FC236}">
                <a16:creationId xmlns:a16="http://schemas.microsoft.com/office/drawing/2014/main" id="{6DAC3A63-6674-8FB4-656B-FF1165F3B9FF}"/>
              </a:ext>
            </a:extLst>
          </p:cNvPr>
          <p:cNvSpPr>
            <a:spLocks noChangeArrowheads="1"/>
          </p:cNvSpPr>
          <p:nvPr/>
        </p:nvSpPr>
        <p:spPr bwMode="auto">
          <a:xfrm>
            <a:off x="4175125" y="5691188"/>
            <a:ext cx="298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b="1">
                <a:solidFill>
                  <a:srgbClr val="000000"/>
                </a:solidFill>
                <a:latin typeface="Times New Roman" panose="02020603050405020304" pitchFamily="18" charset="0"/>
              </a:rPr>
              <a:t>0</a:t>
            </a:r>
          </a:p>
        </p:txBody>
      </p:sp>
      <p:sp>
        <p:nvSpPr>
          <p:cNvPr id="8231" name="AutoShape 39">
            <a:extLst>
              <a:ext uri="{FF2B5EF4-FFF2-40B4-BE49-F238E27FC236}">
                <a16:creationId xmlns:a16="http://schemas.microsoft.com/office/drawing/2014/main" id="{BEF88920-3FFB-9355-C7F7-C0036A77A427}"/>
              </a:ext>
            </a:extLst>
          </p:cNvPr>
          <p:cNvSpPr>
            <a:spLocks noChangeArrowheads="1"/>
          </p:cNvSpPr>
          <p:nvPr/>
        </p:nvSpPr>
        <p:spPr bwMode="auto">
          <a:xfrm>
            <a:off x="6330950" y="2292350"/>
            <a:ext cx="139700" cy="825500"/>
          </a:xfrm>
          <a:prstGeom prst="downArrow">
            <a:avLst>
              <a:gd name="adj1" fmla="val 50000"/>
              <a:gd name="adj2" fmla="val 295537"/>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grpSp>
        <p:nvGrpSpPr>
          <p:cNvPr id="8234" name="Group 42">
            <a:extLst>
              <a:ext uri="{FF2B5EF4-FFF2-40B4-BE49-F238E27FC236}">
                <a16:creationId xmlns:a16="http://schemas.microsoft.com/office/drawing/2014/main" id="{6803365C-5D57-6769-7815-39E195B4C195}"/>
              </a:ext>
            </a:extLst>
          </p:cNvPr>
          <p:cNvGrpSpPr>
            <a:grpSpLocks/>
          </p:cNvGrpSpPr>
          <p:nvPr/>
        </p:nvGrpSpPr>
        <p:grpSpPr bwMode="auto">
          <a:xfrm>
            <a:off x="9661526" y="4098926"/>
            <a:ext cx="396875" cy="511175"/>
            <a:chOff x="5126" y="2582"/>
            <a:chExt cx="250" cy="322"/>
          </a:xfrm>
        </p:grpSpPr>
        <p:sp>
          <p:nvSpPr>
            <p:cNvPr id="8232" name="Rectangle 40">
              <a:extLst>
                <a:ext uri="{FF2B5EF4-FFF2-40B4-BE49-F238E27FC236}">
                  <a16:creationId xmlns:a16="http://schemas.microsoft.com/office/drawing/2014/main" id="{9F82F48C-5136-F6CD-52C5-95243241668E}"/>
                </a:ext>
              </a:extLst>
            </p:cNvPr>
            <p:cNvSpPr>
              <a:spLocks noChangeArrowheads="1"/>
            </p:cNvSpPr>
            <p:nvPr/>
          </p:nvSpPr>
          <p:spPr bwMode="auto">
            <a:xfrm>
              <a:off x="5126" y="2582"/>
              <a:ext cx="182"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2400">
                  <a:solidFill>
                    <a:srgbClr val="000000"/>
                  </a:solidFill>
                  <a:latin typeface="Times New Roman" panose="02020603050405020304" pitchFamily="18" charset="0"/>
                </a:rPr>
                <a:t>I</a:t>
              </a:r>
            </a:p>
          </p:txBody>
        </p:sp>
        <p:sp>
          <p:nvSpPr>
            <p:cNvPr id="8233" name="Rectangle 41">
              <a:extLst>
                <a:ext uri="{FF2B5EF4-FFF2-40B4-BE49-F238E27FC236}">
                  <a16:creationId xmlns:a16="http://schemas.microsoft.com/office/drawing/2014/main" id="{55ECE5CC-9EB2-E239-E135-56DAC8F80A5C}"/>
                </a:ext>
              </a:extLst>
            </p:cNvPr>
            <p:cNvSpPr>
              <a:spLocks noChangeArrowheads="1"/>
            </p:cNvSpPr>
            <p:nvPr/>
          </p:nvSpPr>
          <p:spPr bwMode="auto">
            <a:xfrm>
              <a:off x="5174" y="2673"/>
              <a:ext cx="20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0" fontAlgn="base" hangingPunct="0">
                <a:spcBef>
                  <a:spcPct val="0"/>
                </a:spcBef>
                <a:spcAft>
                  <a:spcPct val="0"/>
                </a:spcAft>
              </a:pPr>
              <a:r>
                <a:rPr lang="en-US" altLang="en-US">
                  <a:solidFill>
                    <a:srgbClr val="000000"/>
                  </a:solidFill>
                  <a:latin typeface="Times New Roman" panose="02020603050405020304" pitchFamily="18" charset="0"/>
                </a:rPr>
                <a:t>f</a:t>
              </a:r>
            </a:p>
          </p:txBody>
        </p:sp>
      </p:grpSp>
      <p:sp>
        <p:nvSpPr>
          <p:cNvPr id="8235" name="Rectangle 43">
            <a:extLst>
              <a:ext uri="{FF2B5EF4-FFF2-40B4-BE49-F238E27FC236}">
                <a16:creationId xmlns:a16="http://schemas.microsoft.com/office/drawing/2014/main" id="{D27A4352-4D8D-A4D2-8287-5A258BB38ED2}"/>
              </a:ext>
            </a:extLst>
          </p:cNvPr>
          <p:cNvSpPr>
            <a:spLocks noChangeArrowheads="1"/>
          </p:cNvSpPr>
          <p:nvPr/>
        </p:nvSpPr>
        <p:spPr bwMode="auto">
          <a:xfrm>
            <a:off x="6842125" y="1728789"/>
            <a:ext cx="2520950" cy="91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a:solidFill>
                  <a:srgbClr val="000000"/>
                </a:solidFill>
                <a:latin typeface="Times New Roman" panose="02020603050405020304" pitchFamily="18" charset="0"/>
              </a:rPr>
              <a:t>If  Voc is taken as 1, then</a:t>
            </a:r>
          </a:p>
          <a:p>
            <a:pPr eaLnBrk="0" fontAlgn="base" hangingPunct="0">
              <a:spcBef>
                <a:spcPct val="0"/>
              </a:spcBef>
              <a:spcAft>
                <a:spcPct val="0"/>
              </a:spcAft>
            </a:pPr>
            <a:endParaRPr lang="en-US" altLang="en-US">
              <a:solidFill>
                <a:srgbClr val="000000"/>
              </a:solidFill>
              <a:latin typeface="Times New Roman" panose="02020603050405020304" pitchFamily="18" charset="0"/>
            </a:endParaRPr>
          </a:p>
          <a:p>
            <a:pPr eaLnBrk="0" fontAlgn="base" hangingPunct="0">
              <a:spcBef>
                <a:spcPct val="0"/>
              </a:spcBef>
              <a:spcAft>
                <a:spcPct val="0"/>
              </a:spcAft>
            </a:pPr>
            <a:r>
              <a:rPr lang="en-US" altLang="en-US">
                <a:solidFill>
                  <a:srgbClr val="000000"/>
                </a:solidFill>
                <a:latin typeface="Times New Roman" panose="02020603050405020304" pitchFamily="18" charset="0"/>
              </a:rPr>
              <a:t> </a:t>
            </a:r>
            <a:r>
              <a:rPr lang="en-US" altLang="en-US" i="1">
                <a:solidFill>
                  <a:srgbClr val="000000"/>
                </a:solidFill>
                <a:latin typeface="Times New Roman" panose="02020603050405020304" pitchFamily="18" charset="0"/>
              </a:rPr>
              <a:t>= </a:t>
            </a:r>
            <a:r>
              <a:rPr lang="en-US" altLang="en-US">
                <a:solidFill>
                  <a:srgbClr val="000000"/>
                </a:solidFill>
                <a:latin typeface="Times New Roman" panose="02020603050405020304" pitchFamily="18" charset="0"/>
              </a:rPr>
              <a:t>1/(2Zp + Zo)</a:t>
            </a:r>
          </a:p>
        </p:txBody>
      </p:sp>
      <p:sp>
        <p:nvSpPr>
          <p:cNvPr id="8236" name="Oval 44">
            <a:extLst>
              <a:ext uri="{FF2B5EF4-FFF2-40B4-BE49-F238E27FC236}">
                <a16:creationId xmlns:a16="http://schemas.microsoft.com/office/drawing/2014/main" id="{D5F9FF63-8102-0B0A-C2CF-1C48A94AA1E5}"/>
              </a:ext>
            </a:extLst>
          </p:cNvPr>
          <p:cNvSpPr>
            <a:spLocks noChangeArrowheads="1"/>
          </p:cNvSpPr>
          <p:nvPr/>
        </p:nvSpPr>
        <p:spPr bwMode="auto">
          <a:xfrm>
            <a:off x="7702550" y="4090988"/>
            <a:ext cx="476250" cy="449262"/>
          </a:xfrm>
          <a:prstGeom prst="ellipse">
            <a:avLst/>
          </a:prstGeom>
          <a:solidFill>
            <a:schemeClr val="hlink"/>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8237" name="Line 45">
            <a:extLst>
              <a:ext uri="{FF2B5EF4-FFF2-40B4-BE49-F238E27FC236}">
                <a16:creationId xmlns:a16="http://schemas.microsoft.com/office/drawing/2014/main" id="{ECA6577D-F92F-3F73-1D53-1AA5EF50C2EA}"/>
              </a:ext>
            </a:extLst>
          </p:cNvPr>
          <p:cNvSpPr>
            <a:spLocks noChangeShapeType="1"/>
          </p:cNvSpPr>
          <p:nvPr/>
        </p:nvSpPr>
        <p:spPr bwMode="auto">
          <a:xfrm flipV="1">
            <a:off x="7975600" y="3886200"/>
            <a:ext cx="0" cy="19685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8238" name="Line 46">
            <a:extLst>
              <a:ext uri="{FF2B5EF4-FFF2-40B4-BE49-F238E27FC236}">
                <a16:creationId xmlns:a16="http://schemas.microsoft.com/office/drawing/2014/main" id="{0CC49A30-32FB-9DD9-5754-B2B56C48A5A9}"/>
              </a:ext>
            </a:extLst>
          </p:cNvPr>
          <p:cNvSpPr>
            <a:spLocks noChangeShapeType="1"/>
          </p:cNvSpPr>
          <p:nvPr/>
        </p:nvSpPr>
        <p:spPr bwMode="auto">
          <a:xfrm>
            <a:off x="7975600" y="4548189"/>
            <a:ext cx="0" cy="261937"/>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8239" name="Line 47">
            <a:extLst>
              <a:ext uri="{FF2B5EF4-FFF2-40B4-BE49-F238E27FC236}">
                <a16:creationId xmlns:a16="http://schemas.microsoft.com/office/drawing/2014/main" id="{5C6C4882-7F4C-22FA-9FBD-515E83E2D11F}"/>
              </a:ext>
            </a:extLst>
          </p:cNvPr>
          <p:cNvSpPr>
            <a:spLocks noChangeShapeType="1"/>
          </p:cNvSpPr>
          <p:nvPr/>
        </p:nvSpPr>
        <p:spPr bwMode="auto">
          <a:xfrm>
            <a:off x="7977188" y="3886200"/>
            <a:ext cx="20939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8240" name="Line 48">
            <a:extLst>
              <a:ext uri="{FF2B5EF4-FFF2-40B4-BE49-F238E27FC236}">
                <a16:creationId xmlns:a16="http://schemas.microsoft.com/office/drawing/2014/main" id="{AB36D1F3-12AE-A7EF-413D-B863DD84B874}"/>
              </a:ext>
            </a:extLst>
          </p:cNvPr>
          <p:cNvSpPr>
            <a:spLocks noChangeShapeType="1"/>
          </p:cNvSpPr>
          <p:nvPr/>
        </p:nvSpPr>
        <p:spPr bwMode="auto">
          <a:xfrm>
            <a:off x="7977188" y="4810125"/>
            <a:ext cx="20939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8241" name="Rectangle 49">
            <a:extLst>
              <a:ext uri="{FF2B5EF4-FFF2-40B4-BE49-F238E27FC236}">
                <a16:creationId xmlns:a16="http://schemas.microsoft.com/office/drawing/2014/main" id="{663A529C-F1F3-798F-2BA1-A16A86476AB1}"/>
              </a:ext>
            </a:extLst>
          </p:cNvPr>
          <p:cNvSpPr>
            <a:spLocks noChangeArrowheads="1"/>
          </p:cNvSpPr>
          <p:nvPr/>
        </p:nvSpPr>
        <p:spPr bwMode="auto">
          <a:xfrm>
            <a:off x="8470900" y="3760789"/>
            <a:ext cx="1104900" cy="250825"/>
          </a:xfrm>
          <a:prstGeom prst="rect">
            <a:avLst/>
          </a:prstGeom>
          <a:solidFill>
            <a:schemeClr val="hlink"/>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8242" name="Oval 50">
            <a:extLst>
              <a:ext uri="{FF2B5EF4-FFF2-40B4-BE49-F238E27FC236}">
                <a16:creationId xmlns:a16="http://schemas.microsoft.com/office/drawing/2014/main" id="{0233EF8B-13B7-0927-D49E-9E6A8C568D53}"/>
              </a:ext>
            </a:extLst>
          </p:cNvPr>
          <p:cNvSpPr>
            <a:spLocks noChangeArrowheads="1"/>
          </p:cNvSpPr>
          <p:nvPr/>
        </p:nvSpPr>
        <p:spPr bwMode="auto">
          <a:xfrm>
            <a:off x="10077450" y="3827463"/>
            <a:ext cx="127000" cy="119062"/>
          </a:xfrm>
          <a:prstGeom prst="ellipse">
            <a:avLst/>
          </a:prstGeom>
          <a:solidFill>
            <a:schemeClr val="tx2"/>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8243" name="Oval 51">
            <a:extLst>
              <a:ext uri="{FF2B5EF4-FFF2-40B4-BE49-F238E27FC236}">
                <a16:creationId xmlns:a16="http://schemas.microsoft.com/office/drawing/2014/main" id="{8D7F9BEC-8D3F-B207-0E91-148D92C32C7B}"/>
              </a:ext>
            </a:extLst>
          </p:cNvPr>
          <p:cNvSpPr>
            <a:spLocks noChangeArrowheads="1"/>
          </p:cNvSpPr>
          <p:nvPr/>
        </p:nvSpPr>
        <p:spPr bwMode="auto">
          <a:xfrm>
            <a:off x="10077450" y="4751388"/>
            <a:ext cx="127000" cy="119062"/>
          </a:xfrm>
          <a:prstGeom prst="ellipse">
            <a:avLst/>
          </a:prstGeom>
          <a:solidFill>
            <a:schemeClr val="tx2"/>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8244" name="Freeform 52">
            <a:extLst>
              <a:ext uri="{FF2B5EF4-FFF2-40B4-BE49-F238E27FC236}">
                <a16:creationId xmlns:a16="http://schemas.microsoft.com/office/drawing/2014/main" id="{B3C6E732-5A92-7D90-53F5-A09C356AC907}"/>
              </a:ext>
            </a:extLst>
          </p:cNvPr>
          <p:cNvSpPr>
            <a:spLocks/>
          </p:cNvSpPr>
          <p:nvPr/>
        </p:nvSpPr>
        <p:spPr bwMode="auto">
          <a:xfrm>
            <a:off x="7766051" y="4257676"/>
            <a:ext cx="334963" cy="193675"/>
          </a:xfrm>
          <a:custGeom>
            <a:avLst/>
            <a:gdLst>
              <a:gd name="T0" fmla="*/ 0 w 211"/>
              <a:gd name="T1" fmla="*/ 57 h 122"/>
              <a:gd name="T2" fmla="*/ 20 w 211"/>
              <a:gd name="T3" fmla="*/ 31 h 122"/>
              <a:gd name="T4" fmla="*/ 33 w 211"/>
              <a:gd name="T5" fmla="*/ 12 h 122"/>
              <a:gd name="T6" fmla="*/ 54 w 211"/>
              <a:gd name="T7" fmla="*/ 6 h 122"/>
              <a:gd name="T8" fmla="*/ 74 w 211"/>
              <a:gd name="T9" fmla="*/ 0 h 122"/>
              <a:gd name="T10" fmla="*/ 88 w 211"/>
              <a:gd name="T11" fmla="*/ 19 h 122"/>
              <a:gd name="T12" fmla="*/ 94 w 211"/>
              <a:gd name="T13" fmla="*/ 38 h 122"/>
              <a:gd name="T14" fmla="*/ 108 w 211"/>
              <a:gd name="T15" fmla="*/ 57 h 122"/>
              <a:gd name="T16" fmla="*/ 108 w 211"/>
              <a:gd name="T17" fmla="*/ 76 h 122"/>
              <a:gd name="T18" fmla="*/ 115 w 211"/>
              <a:gd name="T19" fmla="*/ 95 h 122"/>
              <a:gd name="T20" fmla="*/ 135 w 211"/>
              <a:gd name="T21" fmla="*/ 108 h 122"/>
              <a:gd name="T22" fmla="*/ 155 w 211"/>
              <a:gd name="T23" fmla="*/ 121 h 122"/>
              <a:gd name="T24" fmla="*/ 176 w 211"/>
              <a:gd name="T25" fmla="*/ 114 h 122"/>
              <a:gd name="T26" fmla="*/ 196 w 211"/>
              <a:gd name="T27" fmla="*/ 101 h 122"/>
              <a:gd name="T28" fmla="*/ 210 w 211"/>
              <a:gd name="T29" fmla="*/ 8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1" h="122">
                <a:moveTo>
                  <a:pt x="0" y="57"/>
                </a:moveTo>
                <a:lnTo>
                  <a:pt x="20" y="31"/>
                </a:lnTo>
                <a:lnTo>
                  <a:pt x="33" y="12"/>
                </a:lnTo>
                <a:lnTo>
                  <a:pt x="54" y="6"/>
                </a:lnTo>
                <a:lnTo>
                  <a:pt x="74" y="0"/>
                </a:lnTo>
                <a:lnTo>
                  <a:pt x="88" y="19"/>
                </a:lnTo>
                <a:lnTo>
                  <a:pt x="94" y="38"/>
                </a:lnTo>
                <a:lnTo>
                  <a:pt x="108" y="57"/>
                </a:lnTo>
                <a:lnTo>
                  <a:pt x="108" y="76"/>
                </a:lnTo>
                <a:lnTo>
                  <a:pt x="115" y="95"/>
                </a:lnTo>
                <a:lnTo>
                  <a:pt x="135" y="108"/>
                </a:lnTo>
                <a:lnTo>
                  <a:pt x="155" y="121"/>
                </a:lnTo>
                <a:lnTo>
                  <a:pt x="176" y="114"/>
                </a:lnTo>
                <a:lnTo>
                  <a:pt x="196" y="101"/>
                </a:lnTo>
                <a:lnTo>
                  <a:pt x="210" y="82"/>
                </a:lnTo>
              </a:path>
            </a:pathLst>
          </a:custGeom>
          <a:noFill/>
          <a:ln w="254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8245" name="Rectangle 53">
            <a:extLst>
              <a:ext uri="{FF2B5EF4-FFF2-40B4-BE49-F238E27FC236}">
                <a16:creationId xmlns:a16="http://schemas.microsoft.com/office/drawing/2014/main" id="{CBFD2B6A-C9EF-AECB-7E51-38BE01D962FD}"/>
              </a:ext>
            </a:extLst>
          </p:cNvPr>
          <p:cNvSpPr>
            <a:spLocks noChangeArrowheads="1"/>
          </p:cNvSpPr>
          <p:nvPr/>
        </p:nvSpPr>
        <p:spPr bwMode="auto">
          <a:xfrm>
            <a:off x="8799513" y="3733801"/>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a:solidFill>
                  <a:srgbClr val="000000"/>
                </a:solidFill>
                <a:latin typeface="Times New Roman" panose="02020603050405020304" pitchFamily="18" charset="0"/>
              </a:rPr>
              <a:t>Zp</a:t>
            </a:r>
          </a:p>
        </p:txBody>
      </p:sp>
      <p:sp>
        <p:nvSpPr>
          <p:cNvPr id="8246" name="Rectangle 54">
            <a:extLst>
              <a:ext uri="{FF2B5EF4-FFF2-40B4-BE49-F238E27FC236}">
                <a16:creationId xmlns:a16="http://schemas.microsoft.com/office/drawing/2014/main" id="{ADC948F6-393C-8214-19CB-C6676ECBF96F}"/>
              </a:ext>
            </a:extLst>
          </p:cNvPr>
          <p:cNvSpPr>
            <a:spLocks noChangeArrowheads="1"/>
          </p:cNvSpPr>
          <p:nvPr/>
        </p:nvSpPr>
        <p:spPr bwMode="auto">
          <a:xfrm>
            <a:off x="7186613" y="4497389"/>
            <a:ext cx="408766" cy="462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2400">
                <a:solidFill>
                  <a:srgbClr val="000000"/>
                </a:solidFill>
                <a:latin typeface="Times New Roman" panose="02020603050405020304" pitchFamily="18" charset="0"/>
              </a:rPr>
              <a:t>V</a:t>
            </a:r>
          </a:p>
        </p:txBody>
      </p:sp>
      <p:sp>
        <p:nvSpPr>
          <p:cNvPr id="8247" name="Rectangle 55">
            <a:extLst>
              <a:ext uri="{FF2B5EF4-FFF2-40B4-BE49-F238E27FC236}">
                <a16:creationId xmlns:a16="http://schemas.microsoft.com/office/drawing/2014/main" id="{F0D174D2-7E5C-0BD3-C964-4A3F8E98E25B}"/>
              </a:ext>
            </a:extLst>
          </p:cNvPr>
          <p:cNvSpPr>
            <a:spLocks noChangeArrowheads="1"/>
          </p:cNvSpPr>
          <p:nvPr/>
        </p:nvSpPr>
        <p:spPr bwMode="auto">
          <a:xfrm>
            <a:off x="7332663" y="4656138"/>
            <a:ext cx="4000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a:solidFill>
                  <a:srgbClr val="000000"/>
                </a:solidFill>
                <a:latin typeface="Times New Roman" panose="02020603050405020304" pitchFamily="18" charset="0"/>
              </a:rPr>
              <a:t>oc</a:t>
            </a:r>
          </a:p>
        </p:txBody>
      </p:sp>
      <p:sp>
        <p:nvSpPr>
          <p:cNvPr id="8248" name="AutoShape 56">
            <a:extLst>
              <a:ext uri="{FF2B5EF4-FFF2-40B4-BE49-F238E27FC236}">
                <a16:creationId xmlns:a16="http://schemas.microsoft.com/office/drawing/2014/main" id="{52146156-78A2-522C-A57B-8667341F5A6D}"/>
              </a:ext>
            </a:extLst>
          </p:cNvPr>
          <p:cNvSpPr>
            <a:spLocks noChangeArrowheads="1"/>
          </p:cNvSpPr>
          <p:nvPr/>
        </p:nvSpPr>
        <p:spPr bwMode="auto">
          <a:xfrm>
            <a:off x="7092950" y="4273550"/>
            <a:ext cx="58738" cy="336550"/>
          </a:xfrm>
          <a:prstGeom prst="upArrow">
            <a:avLst>
              <a:gd name="adj1" fmla="val 50000"/>
              <a:gd name="adj2" fmla="val 286404"/>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8249" name="Rectangle 57">
            <a:extLst>
              <a:ext uri="{FF2B5EF4-FFF2-40B4-BE49-F238E27FC236}">
                <a16:creationId xmlns:a16="http://schemas.microsoft.com/office/drawing/2014/main" id="{743698FB-EDE9-7776-7331-FEBDE2F594EB}"/>
              </a:ext>
            </a:extLst>
          </p:cNvPr>
          <p:cNvSpPr>
            <a:spLocks noChangeArrowheads="1"/>
          </p:cNvSpPr>
          <p:nvPr/>
        </p:nvSpPr>
        <p:spPr bwMode="auto">
          <a:xfrm>
            <a:off x="8747125" y="4098926"/>
            <a:ext cx="360676" cy="462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2400" b="1">
                <a:solidFill>
                  <a:srgbClr val="000000"/>
                </a:solidFill>
                <a:latin typeface="Times New Roman" panose="02020603050405020304" pitchFamily="18" charset="0"/>
              </a:rPr>
              <a:t>+</a:t>
            </a:r>
          </a:p>
        </p:txBody>
      </p:sp>
      <p:sp>
        <p:nvSpPr>
          <p:cNvPr id="8250" name="Line 58">
            <a:extLst>
              <a:ext uri="{FF2B5EF4-FFF2-40B4-BE49-F238E27FC236}">
                <a16:creationId xmlns:a16="http://schemas.microsoft.com/office/drawing/2014/main" id="{D261E8B9-D6A4-5C83-9289-EBF14F2A06A9}"/>
              </a:ext>
            </a:extLst>
          </p:cNvPr>
          <p:cNvSpPr>
            <a:spLocks noChangeShapeType="1"/>
          </p:cNvSpPr>
          <p:nvPr/>
        </p:nvSpPr>
        <p:spPr bwMode="auto">
          <a:xfrm>
            <a:off x="10134600" y="3963988"/>
            <a:ext cx="0" cy="76041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8251" name="AutoShape 59">
            <a:extLst>
              <a:ext uri="{FF2B5EF4-FFF2-40B4-BE49-F238E27FC236}">
                <a16:creationId xmlns:a16="http://schemas.microsoft.com/office/drawing/2014/main" id="{777F2EE3-FA10-3B43-0F52-7BD9E890C11D}"/>
              </a:ext>
            </a:extLst>
          </p:cNvPr>
          <p:cNvSpPr>
            <a:spLocks noChangeArrowheads="1"/>
          </p:cNvSpPr>
          <p:nvPr/>
        </p:nvSpPr>
        <p:spPr bwMode="auto">
          <a:xfrm>
            <a:off x="9988550" y="4197350"/>
            <a:ext cx="63500" cy="368300"/>
          </a:xfrm>
          <a:prstGeom prst="downArrow">
            <a:avLst>
              <a:gd name="adj1" fmla="val 50000"/>
              <a:gd name="adj2" fmla="val 290081"/>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grpSp>
        <p:nvGrpSpPr>
          <p:cNvPr id="8255" name="Group 63">
            <a:extLst>
              <a:ext uri="{FF2B5EF4-FFF2-40B4-BE49-F238E27FC236}">
                <a16:creationId xmlns:a16="http://schemas.microsoft.com/office/drawing/2014/main" id="{8C6ADFE7-0A68-0B57-0AD1-E75B0FFAB305}"/>
              </a:ext>
            </a:extLst>
          </p:cNvPr>
          <p:cNvGrpSpPr>
            <a:grpSpLocks/>
          </p:cNvGrpSpPr>
          <p:nvPr/>
        </p:nvGrpSpPr>
        <p:grpSpPr bwMode="auto">
          <a:xfrm>
            <a:off x="8518525" y="4906964"/>
            <a:ext cx="1106488" cy="541337"/>
            <a:chOff x="4406" y="3091"/>
            <a:chExt cx="697" cy="341"/>
          </a:xfrm>
        </p:grpSpPr>
        <p:sp>
          <p:nvSpPr>
            <p:cNvPr id="8252" name="Rectangle 60">
              <a:extLst>
                <a:ext uri="{FF2B5EF4-FFF2-40B4-BE49-F238E27FC236}">
                  <a16:creationId xmlns:a16="http://schemas.microsoft.com/office/drawing/2014/main" id="{C102ECB0-1CD2-5C9F-5619-9FCC1C237193}"/>
                </a:ext>
              </a:extLst>
            </p:cNvPr>
            <p:cNvSpPr>
              <a:spLocks noChangeArrowheads="1"/>
            </p:cNvSpPr>
            <p:nvPr/>
          </p:nvSpPr>
          <p:spPr bwMode="auto">
            <a:xfrm>
              <a:off x="4406" y="3091"/>
              <a:ext cx="171" cy="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2000">
                  <a:solidFill>
                    <a:srgbClr val="000000"/>
                  </a:solidFill>
                  <a:latin typeface="Times New Roman" panose="02020603050405020304" pitchFamily="18" charset="0"/>
                </a:rPr>
                <a:t>I</a:t>
              </a:r>
            </a:p>
          </p:txBody>
        </p:sp>
        <p:sp>
          <p:nvSpPr>
            <p:cNvPr id="8253" name="Rectangle 61">
              <a:extLst>
                <a:ext uri="{FF2B5EF4-FFF2-40B4-BE49-F238E27FC236}">
                  <a16:creationId xmlns:a16="http://schemas.microsoft.com/office/drawing/2014/main" id="{D8401E94-3FCB-DE53-0009-C6E32CE58043}"/>
                </a:ext>
              </a:extLst>
            </p:cNvPr>
            <p:cNvSpPr>
              <a:spLocks noChangeArrowheads="1"/>
            </p:cNvSpPr>
            <p:nvPr/>
          </p:nvSpPr>
          <p:spPr bwMode="auto">
            <a:xfrm>
              <a:off x="4454" y="3201"/>
              <a:ext cx="16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a:solidFill>
                    <a:srgbClr val="000000"/>
                  </a:solidFill>
                  <a:latin typeface="Times New Roman" panose="02020603050405020304" pitchFamily="18" charset="0"/>
                </a:rPr>
                <a:t>f</a:t>
              </a:r>
            </a:p>
          </p:txBody>
        </p:sp>
        <p:sp>
          <p:nvSpPr>
            <p:cNvPr id="8254" name="Rectangle 62">
              <a:extLst>
                <a:ext uri="{FF2B5EF4-FFF2-40B4-BE49-F238E27FC236}">
                  <a16:creationId xmlns:a16="http://schemas.microsoft.com/office/drawing/2014/main" id="{1002911E-1584-B18D-8D0D-6EEA147C5DF1}"/>
                </a:ext>
              </a:extLst>
            </p:cNvPr>
            <p:cNvSpPr>
              <a:spLocks noChangeArrowheads="1"/>
            </p:cNvSpPr>
            <p:nvPr/>
          </p:nvSpPr>
          <p:spPr bwMode="auto">
            <a:xfrm>
              <a:off x="4598" y="3105"/>
              <a:ext cx="505"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a:solidFill>
                    <a:srgbClr val="000000"/>
                  </a:solidFill>
                  <a:latin typeface="Times New Roman" panose="02020603050405020304" pitchFamily="18" charset="0"/>
                </a:rPr>
                <a:t>= 1/Zp</a:t>
              </a:r>
            </a:p>
          </p:txBody>
        </p:sp>
      </p:grpSp>
      <p:grpSp>
        <p:nvGrpSpPr>
          <p:cNvPr id="8258" name="Group 66">
            <a:extLst>
              <a:ext uri="{FF2B5EF4-FFF2-40B4-BE49-F238E27FC236}">
                <a16:creationId xmlns:a16="http://schemas.microsoft.com/office/drawing/2014/main" id="{7B0B0A2B-1C02-ACFC-1187-B85FC3B7373D}"/>
              </a:ext>
            </a:extLst>
          </p:cNvPr>
          <p:cNvGrpSpPr>
            <a:grpSpLocks/>
          </p:cNvGrpSpPr>
          <p:nvPr/>
        </p:nvGrpSpPr>
        <p:grpSpPr bwMode="auto">
          <a:xfrm>
            <a:off x="6689726" y="2270126"/>
            <a:ext cx="396875" cy="511175"/>
            <a:chOff x="3254" y="1430"/>
            <a:chExt cx="250" cy="322"/>
          </a:xfrm>
        </p:grpSpPr>
        <p:sp>
          <p:nvSpPr>
            <p:cNvPr id="8256" name="Rectangle 64">
              <a:extLst>
                <a:ext uri="{FF2B5EF4-FFF2-40B4-BE49-F238E27FC236}">
                  <a16:creationId xmlns:a16="http://schemas.microsoft.com/office/drawing/2014/main" id="{1C195CE3-0222-3E60-DF40-4F6810C0193D}"/>
                </a:ext>
              </a:extLst>
            </p:cNvPr>
            <p:cNvSpPr>
              <a:spLocks noChangeArrowheads="1"/>
            </p:cNvSpPr>
            <p:nvPr/>
          </p:nvSpPr>
          <p:spPr bwMode="auto">
            <a:xfrm>
              <a:off x="3254" y="1430"/>
              <a:ext cx="182"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2400">
                  <a:solidFill>
                    <a:srgbClr val="000000"/>
                  </a:solidFill>
                  <a:latin typeface="Times New Roman" panose="02020603050405020304" pitchFamily="18" charset="0"/>
                </a:rPr>
                <a:t>I</a:t>
              </a:r>
            </a:p>
          </p:txBody>
        </p:sp>
        <p:sp>
          <p:nvSpPr>
            <p:cNvPr id="8257" name="Rectangle 65">
              <a:extLst>
                <a:ext uri="{FF2B5EF4-FFF2-40B4-BE49-F238E27FC236}">
                  <a16:creationId xmlns:a16="http://schemas.microsoft.com/office/drawing/2014/main" id="{3380136A-EEF5-F642-B0E0-7206C35DBE49}"/>
                </a:ext>
              </a:extLst>
            </p:cNvPr>
            <p:cNvSpPr>
              <a:spLocks noChangeArrowheads="1"/>
            </p:cNvSpPr>
            <p:nvPr/>
          </p:nvSpPr>
          <p:spPr bwMode="auto">
            <a:xfrm>
              <a:off x="3302" y="1521"/>
              <a:ext cx="20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0" fontAlgn="base" hangingPunct="0">
                <a:spcBef>
                  <a:spcPct val="0"/>
                </a:spcBef>
                <a:spcAft>
                  <a:spcPct val="0"/>
                </a:spcAft>
              </a:pPr>
              <a:r>
                <a:rPr lang="en-US" altLang="en-US">
                  <a:solidFill>
                    <a:srgbClr val="000000"/>
                  </a:solidFill>
                  <a:latin typeface="Times New Roman" panose="02020603050405020304" pitchFamily="18" charset="0"/>
                </a:rPr>
                <a:t>f</a:t>
              </a:r>
            </a:p>
          </p:txBody>
        </p:sp>
      </p:gr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FC2B0417-DD35-7E4E-EE44-F0080B97AEB9}"/>
              </a:ext>
            </a:extLst>
          </p:cNvPr>
          <p:cNvSpPr>
            <a:spLocks noGrp="1" noChangeArrowheads="1"/>
          </p:cNvSpPr>
          <p:nvPr>
            <p:ph type="title"/>
          </p:nvPr>
        </p:nvSpPr>
        <p:spPr>
          <a:noFill/>
          <a:ln/>
        </p:spPr>
        <p:txBody>
          <a:bodyPr/>
          <a:lstStyle/>
          <a:p>
            <a:pPr eaLnBrk="0" hangingPunct="0"/>
            <a:r>
              <a:rPr lang="en-US" altLang="en-US"/>
              <a:t>Phase domain versus sequence Z’s</a:t>
            </a:r>
          </a:p>
        </p:txBody>
      </p:sp>
      <p:graphicFrame>
        <p:nvGraphicFramePr>
          <p:cNvPr id="10243" name="Object 3">
            <a:extLst>
              <a:ext uri="{FF2B5EF4-FFF2-40B4-BE49-F238E27FC236}">
                <a16:creationId xmlns:a16="http://schemas.microsoft.com/office/drawing/2014/main" id="{AC1E18A0-FEDA-5B7A-7DC0-33A9D0B2DA1D}"/>
              </a:ext>
            </a:extLst>
          </p:cNvPr>
          <p:cNvGraphicFramePr>
            <a:graphicFrameLocks/>
          </p:cNvGraphicFramePr>
          <p:nvPr/>
        </p:nvGraphicFramePr>
        <p:xfrm>
          <a:off x="1981200" y="2047876"/>
          <a:ext cx="2757488" cy="1281113"/>
        </p:xfrm>
        <a:graphic>
          <a:graphicData uri="http://schemas.openxmlformats.org/presentationml/2006/ole">
            <mc:AlternateContent xmlns:mc="http://schemas.openxmlformats.org/markup-compatibility/2006">
              <mc:Choice xmlns:v="urn:schemas-microsoft-com:vml" Requires="v">
                <p:oleObj name="Equation" r:id="rId3" imgW="2757240" imgH="1280880" progId="Equation.2">
                  <p:embed/>
                </p:oleObj>
              </mc:Choice>
              <mc:Fallback>
                <p:oleObj name="Equation" r:id="rId3" imgW="2757240" imgH="1280880" progId="Equation.2">
                  <p:embed/>
                  <p:pic>
                    <p:nvPicPr>
                      <p:cNvPr id="10243" name="Object 3">
                        <a:extLst>
                          <a:ext uri="{FF2B5EF4-FFF2-40B4-BE49-F238E27FC236}">
                            <a16:creationId xmlns:a16="http://schemas.microsoft.com/office/drawing/2014/main" id="{AC1E18A0-FEDA-5B7A-7DC0-33A9D0B2DA1D}"/>
                          </a:ext>
                        </a:extLst>
                      </p:cNvPr>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2047876"/>
                        <a:ext cx="2757488" cy="1281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244" name="Rectangle 4">
            <a:extLst>
              <a:ext uri="{FF2B5EF4-FFF2-40B4-BE49-F238E27FC236}">
                <a16:creationId xmlns:a16="http://schemas.microsoft.com/office/drawing/2014/main" id="{D70C04B1-460D-6C9F-4CA1-145D6FCED4A0}"/>
              </a:ext>
            </a:extLst>
          </p:cNvPr>
          <p:cNvSpPr>
            <a:spLocks noChangeArrowheads="1"/>
          </p:cNvSpPr>
          <p:nvPr/>
        </p:nvSpPr>
        <p:spPr bwMode="auto">
          <a:xfrm>
            <a:off x="5699125" y="2414588"/>
            <a:ext cx="2413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a:solidFill>
                  <a:srgbClr val="000000"/>
                </a:solidFill>
                <a:latin typeface="Times New Roman" panose="02020603050405020304" pitchFamily="18" charset="0"/>
              </a:rPr>
              <a:t>,</a:t>
            </a:r>
          </a:p>
        </p:txBody>
      </p:sp>
      <p:graphicFrame>
        <p:nvGraphicFramePr>
          <p:cNvPr id="10245" name="Object 5">
            <a:extLst>
              <a:ext uri="{FF2B5EF4-FFF2-40B4-BE49-F238E27FC236}">
                <a16:creationId xmlns:a16="http://schemas.microsoft.com/office/drawing/2014/main" id="{7F683B9A-1BF8-8DDE-7CE1-F691931C7316}"/>
              </a:ext>
            </a:extLst>
          </p:cNvPr>
          <p:cNvGraphicFramePr>
            <a:graphicFrameLocks/>
          </p:cNvGraphicFramePr>
          <p:nvPr/>
        </p:nvGraphicFramePr>
        <p:xfrm>
          <a:off x="7031039" y="2208213"/>
          <a:ext cx="2732087" cy="544512"/>
        </p:xfrm>
        <a:graphic>
          <a:graphicData uri="http://schemas.openxmlformats.org/presentationml/2006/ole">
            <mc:AlternateContent xmlns:mc="http://schemas.openxmlformats.org/markup-compatibility/2006">
              <mc:Choice xmlns:v="urn:schemas-microsoft-com:vml" Requires="v">
                <p:oleObj name="Equation" r:id="rId5" imgW="2732040" imgH="544320" progId="Equation.2">
                  <p:embed/>
                </p:oleObj>
              </mc:Choice>
              <mc:Fallback>
                <p:oleObj name="Equation" r:id="rId5" imgW="2732040" imgH="544320" progId="Equation.2">
                  <p:embed/>
                  <p:pic>
                    <p:nvPicPr>
                      <p:cNvPr id="10245" name="Object 5">
                        <a:extLst>
                          <a:ext uri="{FF2B5EF4-FFF2-40B4-BE49-F238E27FC236}">
                            <a16:creationId xmlns:a16="http://schemas.microsoft.com/office/drawing/2014/main" id="{7F683B9A-1BF8-8DDE-7CE1-F691931C7316}"/>
                          </a:ext>
                        </a:extLst>
                      </p:cNvPr>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31039" y="2208213"/>
                        <a:ext cx="2732087" cy="544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246" name="Object 6">
            <a:extLst>
              <a:ext uri="{FF2B5EF4-FFF2-40B4-BE49-F238E27FC236}">
                <a16:creationId xmlns:a16="http://schemas.microsoft.com/office/drawing/2014/main" id="{50747031-810C-8C2C-E495-5450896A33B7}"/>
              </a:ext>
            </a:extLst>
          </p:cNvPr>
          <p:cNvGraphicFramePr>
            <a:graphicFrameLocks/>
          </p:cNvGraphicFramePr>
          <p:nvPr/>
        </p:nvGraphicFramePr>
        <p:xfrm>
          <a:off x="2446339" y="3657601"/>
          <a:ext cx="7037387" cy="1495425"/>
        </p:xfrm>
        <a:graphic>
          <a:graphicData uri="http://schemas.openxmlformats.org/presentationml/2006/ole">
            <mc:AlternateContent xmlns:mc="http://schemas.openxmlformats.org/markup-compatibility/2006">
              <mc:Choice xmlns:v="urn:schemas-microsoft-com:vml" Requires="v">
                <p:oleObj name="Equation" r:id="rId7" imgW="7037280" imgH="1495080" progId="Equation.2">
                  <p:embed/>
                </p:oleObj>
              </mc:Choice>
              <mc:Fallback>
                <p:oleObj name="Equation" r:id="rId7" imgW="7037280" imgH="1495080" progId="Equation.2">
                  <p:embed/>
                  <p:pic>
                    <p:nvPicPr>
                      <p:cNvPr id="10246" name="Object 6">
                        <a:extLst>
                          <a:ext uri="{FF2B5EF4-FFF2-40B4-BE49-F238E27FC236}">
                            <a16:creationId xmlns:a16="http://schemas.microsoft.com/office/drawing/2014/main" id="{50747031-810C-8C2C-E495-5450896A33B7}"/>
                          </a:ext>
                        </a:extLst>
                      </p:cNvPr>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446339" y="3657601"/>
                        <a:ext cx="7037387" cy="149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247" name="Object 7">
            <a:extLst>
              <a:ext uri="{FF2B5EF4-FFF2-40B4-BE49-F238E27FC236}">
                <a16:creationId xmlns:a16="http://schemas.microsoft.com/office/drawing/2014/main" id="{B60ED90D-C9B2-B51B-BA5E-BBE5E47620C8}"/>
              </a:ext>
            </a:extLst>
          </p:cNvPr>
          <p:cNvGraphicFramePr>
            <a:graphicFrameLocks/>
          </p:cNvGraphicFramePr>
          <p:nvPr/>
        </p:nvGraphicFramePr>
        <p:xfrm>
          <a:off x="7050088" y="2819400"/>
          <a:ext cx="2716212" cy="539750"/>
        </p:xfrm>
        <a:graphic>
          <a:graphicData uri="http://schemas.openxmlformats.org/presentationml/2006/ole">
            <mc:AlternateContent xmlns:mc="http://schemas.openxmlformats.org/markup-compatibility/2006">
              <mc:Choice xmlns:v="urn:schemas-microsoft-com:vml" Requires="v">
                <p:oleObj name="Equation" r:id="rId9" imgW="2716200" imgH="539640" progId="Equation.2">
                  <p:embed/>
                </p:oleObj>
              </mc:Choice>
              <mc:Fallback>
                <p:oleObj name="Equation" r:id="rId9" imgW="2716200" imgH="539640" progId="Equation.2">
                  <p:embed/>
                  <p:pic>
                    <p:nvPicPr>
                      <p:cNvPr id="10247" name="Object 7">
                        <a:extLst>
                          <a:ext uri="{FF2B5EF4-FFF2-40B4-BE49-F238E27FC236}">
                            <a16:creationId xmlns:a16="http://schemas.microsoft.com/office/drawing/2014/main" id="{B60ED90D-C9B2-B51B-BA5E-BBE5E47620C8}"/>
                          </a:ext>
                        </a:extLst>
                      </p:cNvPr>
                      <p:cNvPicPr>
                        <a:picLocks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050088" y="2819400"/>
                        <a:ext cx="2716212" cy="539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248" name="Object 8">
            <a:extLst>
              <a:ext uri="{FF2B5EF4-FFF2-40B4-BE49-F238E27FC236}">
                <a16:creationId xmlns:a16="http://schemas.microsoft.com/office/drawing/2014/main" id="{2766277E-DCA4-914C-AE89-FBF72D293514}"/>
              </a:ext>
            </a:extLst>
          </p:cNvPr>
          <p:cNvGraphicFramePr>
            <a:graphicFrameLocks/>
          </p:cNvGraphicFramePr>
          <p:nvPr/>
        </p:nvGraphicFramePr>
        <p:xfrm>
          <a:off x="3048001" y="5562600"/>
          <a:ext cx="5141913" cy="795338"/>
        </p:xfrm>
        <a:graphic>
          <a:graphicData uri="http://schemas.openxmlformats.org/presentationml/2006/ole">
            <mc:AlternateContent xmlns:mc="http://schemas.openxmlformats.org/markup-compatibility/2006">
              <mc:Choice xmlns:v="urn:schemas-microsoft-com:vml" Requires="v">
                <p:oleObj name="Equation" r:id="rId11" imgW="5141880" imgH="795240" progId="Equation.2">
                  <p:embed/>
                </p:oleObj>
              </mc:Choice>
              <mc:Fallback>
                <p:oleObj name="Equation" r:id="rId11" imgW="5141880" imgH="795240" progId="Equation.2">
                  <p:embed/>
                  <p:pic>
                    <p:nvPicPr>
                      <p:cNvPr id="10248" name="Object 8">
                        <a:extLst>
                          <a:ext uri="{FF2B5EF4-FFF2-40B4-BE49-F238E27FC236}">
                            <a16:creationId xmlns:a16="http://schemas.microsoft.com/office/drawing/2014/main" id="{2766277E-DCA4-914C-AE89-FBF72D293514}"/>
                          </a:ext>
                        </a:extLst>
                      </p:cNvPr>
                      <p:cNvPicPr>
                        <a:picLocks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048001" y="5562600"/>
                        <a:ext cx="5141913" cy="795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7E959FD0-2839-E4A2-B136-E17308A1F1C7}"/>
              </a:ext>
            </a:extLst>
          </p:cNvPr>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4099" name="Rectangle 3">
            <a:extLst>
              <a:ext uri="{FF2B5EF4-FFF2-40B4-BE49-F238E27FC236}">
                <a16:creationId xmlns:a16="http://schemas.microsoft.com/office/drawing/2014/main" id="{D9751C50-AD31-CC30-F2CD-40B7625BFAB3}"/>
              </a:ext>
            </a:extLst>
          </p:cNvPr>
          <p:cNvSpPr>
            <a:spLocks noChangeArrowheads="1"/>
          </p:cNvSpPr>
          <p:nvPr/>
        </p:nvSpPr>
        <p:spPr bwMode="auto">
          <a:xfrm>
            <a:off x="4648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4100" name="Rectangle 4">
            <a:extLst>
              <a:ext uri="{FF2B5EF4-FFF2-40B4-BE49-F238E27FC236}">
                <a16:creationId xmlns:a16="http://schemas.microsoft.com/office/drawing/2014/main" id="{27789B83-B7E9-975A-EA38-D0DA0C7A3D1B}"/>
              </a:ext>
            </a:extLst>
          </p:cNvPr>
          <p:cNvSpPr>
            <a:spLocks noGrp="1" noChangeArrowheads="1"/>
          </p:cNvSpPr>
          <p:nvPr>
            <p:ph type="title"/>
          </p:nvPr>
        </p:nvSpPr>
        <p:spPr>
          <a:xfrm>
            <a:off x="2084388" y="98425"/>
            <a:ext cx="7772400" cy="1143000"/>
          </a:xfrm>
          <a:solidFill>
            <a:schemeClr val="accent2"/>
          </a:solidFill>
          <a:ln/>
          <a:effectLst>
            <a:outerShdw dist="107763" dir="2700000" algn="ctr" rotWithShape="0">
              <a:srgbClr val="F57B49"/>
            </a:outerShdw>
          </a:effectLst>
        </p:spPr>
        <p:txBody>
          <a:bodyPr/>
          <a:lstStyle/>
          <a:p>
            <a:r>
              <a:rPr lang="en-US" altLang="en-US">
                <a:solidFill>
                  <a:srgbClr val="FC0128"/>
                </a:solidFill>
              </a:rPr>
              <a:t>Contents</a:t>
            </a:r>
          </a:p>
        </p:txBody>
      </p:sp>
      <p:sp>
        <p:nvSpPr>
          <p:cNvPr id="4101" name="Rectangle 5">
            <a:extLst>
              <a:ext uri="{FF2B5EF4-FFF2-40B4-BE49-F238E27FC236}">
                <a16:creationId xmlns:a16="http://schemas.microsoft.com/office/drawing/2014/main" id="{64D8DBB9-3AF6-BBE0-050B-6C8446D3760B}"/>
              </a:ext>
            </a:extLst>
          </p:cNvPr>
          <p:cNvSpPr>
            <a:spLocks noGrp="1" noChangeArrowheads="1"/>
          </p:cNvSpPr>
          <p:nvPr>
            <p:ph type="body" sz="half" idx="1"/>
          </p:nvPr>
        </p:nvSpPr>
        <p:spPr>
          <a:xfrm>
            <a:off x="2460626" y="1604963"/>
            <a:ext cx="7356475" cy="4102100"/>
          </a:xfrm>
          <a:solidFill>
            <a:schemeClr val="bg2"/>
          </a:solidFill>
          <a:ln w="12700" cap="flat">
            <a:solidFill>
              <a:schemeClr val="accent1"/>
            </a:solidFill>
            <a:miter lim="800000"/>
            <a:headEnd/>
            <a:tailEnd/>
          </a:ln>
          <a:effectLst>
            <a:outerShdw dist="107763" dir="2700000" algn="ctr" rotWithShape="0">
              <a:srgbClr val="FC0128"/>
            </a:outerShdw>
          </a:effectLst>
        </p:spPr>
        <p:txBody>
          <a:bodyPr/>
          <a:lstStyle/>
          <a:p>
            <a:r>
              <a:rPr lang="en-US" altLang="en-US" sz="2800">
                <a:effectLst/>
                <a:latin typeface="Arial" panose="020B0604020202020204" pitchFamily="34" charset="0"/>
              </a:rPr>
              <a:t>Introduction</a:t>
            </a:r>
          </a:p>
          <a:p>
            <a:pPr lvl="1"/>
            <a:r>
              <a:rPr lang="en-US" altLang="en-US" sz="2400">
                <a:effectLst/>
                <a:latin typeface="Arial" panose="020B0604020202020204" pitchFamily="34" charset="0"/>
              </a:rPr>
              <a:t>Why we need emtp?</a:t>
            </a:r>
          </a:p>
          <a:p>
            <a:pPr lvl="1"/>
            <a:r>
              <a:rPr lang="en-US" altLang="en-US" sz="2400">
                <a:effectLst/>
                <a:latin typeface="Arial" panose="020B0604020202020204" pitchFamily="34" charset="0"/>
              </a:rPr>
              <a:t>Modern transient programs</a:t>
            </a:r>
          </a:p>
          <a:p>
            <a:r>
              <a:rPr lang="en-US" altLang="en-US" sz="2800">
                <a:effectLst/>
                <a:latin typeface="Arial" panose="020B0604020202020204" pitchFamily="34" charset="0"/>
              </a:rPr>
              <a:t>Basics</a:t>
            </a:r>
          </a:p>
          <a:p>
            <a:pPr lvl="1"/>
            <a:r>
              <a:rPr lang="en-US" altLang="en-US" sz="2400">
                <a:effectLst/>
                <a:latin typeface="Arial" panose="020B0604020202020204" pitchFamily="34" charset="0"/>
              </a:rPr>
              <a:t>Transient solution</a:t>
            </a:r>
          </a:p>
          <a:p>
            <a:pPr lvl="1"/>
            <a:r>
              <a:rPr lang="en-US" altLang="en-US" sz="2400">
                <a:effectLst/>
                <a:latin typeface="Arial" panose="020B0604020202020204" pitchFamily="34" charset="0"/>
              </a:rPr>
              <a:t>Component and circuit representation</a:t>
            </a:r>
          </a:p>
          <a:p>
            <a:pPr lvl="1"/>
            <a:r>
              <a:rPr lang="en-US" altLang="en-US" sz="2400">
                <a:effectLst/>
                <a:latin typeface="Arial" panose="020B0604020202020204" pitchFamily="34" charset="0"/>
              </a:rPr>
              <a:t>Practical issues</a:t>
            </a:r>
          </a:p>
        </p:txBody>
      </p:sp>
    </p:spTree>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D89E0101-3559-0A67-A3F4-2D724899D1A9}"/>
              </a:ext>
            </a:extLst>
          </p:cNvPr>
          <p:cNvSpPr>
            <a:spLocks noGrp="1" noChangeArrowheads="1"/>
          </p:cNvSpPr>
          <p:nvPr>
            <p:ph type="title"/>
          </p:nvPr>
        </p:nvSpPr>
        <p:spPr>
          <a:noFill/>
          <a:ln/>
        </p:spPr>
        <p:txBody>
          <a:bodyPr/>
          <a:lstStyle/>
          <a:p>
            <a:pPr eaLnBrk="0" hangingPunct="0"/>
            <a:r>
              <a:rPr lang="en-US" altLang="en-US"/>
              <a:t>Negative mutuals?</a:t>
            </a:r>
          </a:p>
        </p:txBody>
      </p:sp>
      <p:sp>
        <p:nvSpPr>
          <p:cNvPr id="12291" name="Oval 3">
            <a:extLst>
              <a:ext uri="{FF2B5EF4-FFF2-40B4-BE49-F238E27FC236}">
                <a16:creationId xmlns:a16="http://schemas.microsoft.com/office/drawing/2014/main" id="{3F5C75C3-6759-8C88-B97C-391A9038911D}"/>
              </a:ext>
            </a:extLst>
          </p:cNvPr>
          <p:cNvSpPr>
            <a:spLocks noChangeArrowheads="1"/>
          </p:cNvSpPr>
          <p:nvPr/>
        </p:nvSpPr>
        <p:spPr bwMode="auto">
          <a:xfrm>
            <a:off x="1682750" y="2520950"/>
            <a:ext cx="1206500" cy="1282700"/>
          </a:xfrm>
          <a:prstGeom prst="ellipse">
            <a:avLst/>
          </a:prstGeom>
          <a:solidFill>
            <a:schemeClr val="accent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graphicFrame>
        <p:nvGraphicFramePr>
          <p:cNvPr id="12292" name="Object 4">
            <a:extLst>
              <a:ext uri="{FF2B5EF4-FFF2-40B4-BE49-F238E27FC236}">
                <a16:creationId xmlns:a16="http://schemas.microsoft.com/office/drawing/2014/main" id="{747AF748-AD45-C593-B3E0-80EC03A912FC}"/>
              </a:ext>
            </a:extLst>
          </p:cNvPr>
          <p:cNvGraphicFramePr>
            <a:graphicFrameLocks/>
          </p:cNvGraphicFramePr>
          <p:nvPr/>
        </p:nvGraphicFramePr>
        <p:xfrm>
          <a:off x="3773489" y="2808289"/>
          <a:ext cx="827087" cy="796925"/>
        </p:xfrm>
        <a:graphic>
          <a:graphicData uri="http://schemas.openxmlformats.org/presentationml/2006/ole">
            <mc:AlternateContent xmlns:mc="http://schemas.openxmlformats.org/markup-compatibility/2006">
              <mc:Choice xmlns:v="urn:schemas-microsoft-com:vml" Requires="v">
                <p:oleObj name="TurboCAD Drawing" r:id="rId3" imgW="826920" imgH="796680" progId="TurboCAD.Drawing.4">
                  <p:embed/>
                </p:oleObj>
              </mc:Choice>
              <mc:Fallback>
                <p:oleObj name="TurboCAD Drawing" r:id="rId3" imgW="826920" imgH="796680" progId="TurboCAD.Drawing.4">
                  <p:embed/>
                  <p:pic>
                    <p:nvPicPr>
                      <p:cNvPr id="12292" name="Object 4">
                        <a:extLst>
                          <a:ext uri="{FF2B5EF4-FFF2-40B4-BE49-F238E27FC236}">
                            <a16:creationId xmlns:a16="http://schemas.microsoft.com/office/drawing/2014/main" id="{747AF748-AD45-C593-B3E0-80EC03A912FC}"/>
                          </a:ext>
                        </a:extLst>
                      </p:cNvPr>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73489" y="2808289"/>
                        <a:ext cx="827087" cy="796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2293" name="Line 5">
            <a:extLst>
              <a:ext uri="{FF2B5EF4-FFF2-40B4-BE49-F238E27FC236}">
                <a16:creationId xmlns:a16="http://schemas.microsoft.com/office/drawing/2014/main" id="{FCF7F4DB-C254-F58C-92A0-556A56C49534}"/>
              </a:ext>
            </a:extLst>
          </p:cNvPr>
          <p:cNvSpPr>
            <a:spLocks noChangeShapeType="1"/>
          </p:cNvSpPr>
          <p:nvPr/>
        </p:nvSpPr>
        <p:spPr bwMode="auto">
          <a:xfrm flipH="1">
            <a:off x="2897188" y="3200400"/>
            <a:ext cx="9128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12294" name="Line 6">
            <a:extLst>
              <a:ext uri="{FF2B5EF4-FFF2-40B4-BE49-F238E27FC236}">
                <a16:creationId xmlns:a16="http://schemas.microsoft.com/office/drawing/2014/main" id="{8B8E3665-4C54-43BC-2E1A-8B9B9447AA3D}"/>
              </a:ext>
            </a:extLst>
          </p:cNvPr>
          <p:cNvSpPr>
            <a:spLocks noChangeShapeType="1"/>
          </p:cNvSpPr>
          <p:nvPr/>
        </p:nvSpPr>
        <p:spPr bwMode="auto">
          <a:xfrm>
            <a:off x="4343400" y="3198813"/>
            <a:ext cx="110648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12295" name="Line 7">
            <a:extLst>
              <a:ext uri="{FF2B5EF4-FFF2-40B4-BE49-F238E27FC236}">
                <a16:creationId xmlns:a16="http://schemas.microsoft.com/office/drawing/2014/main" id="{40CD71CF-52EA-4E22-21E5-98C7E31A4AC2}"/>
              </a:ext>
            </a:extLst>
          </p:cNvPr>
          <p:cNvSpPr>
            <a:spLocks noChangeShapeType="1"/>
          </p:cNvSpPr>
          <p:nvPr/>
        </p:nvSpPr>
        <p:spPr bwMode="auto">
          <a:xfrm>
            <a:off x="5461000" y="2725739"/>
            <a:ext cx="0" cy="911225"/>
          </a:xfrm>
          <a:prstGeom prst="line">
            <a:avLst/>
          </a:prstGeom>
          <a:noFill/>
          <a:ln w="762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12296" name="AutoShape 8">
            <a:extLst>
              <a:ext uri="{FF2B5EF4-FFF2-40B4-BE49-F238E27FC236}">
                <a16:creationId xmlns:a16="http://schemas.microsoft.com/office/drawing/2014/main" id="{C7E8D00C-EF6D-867F-487D-9C53ADE0B94D}"/>
              </a:ext>
            </a:extLst>
          </p:cNvPr>
          <p:cNvSpPr>
            <a:spLocks noChangeArrowheads="1"/>
          </p:cNvSpPr>
          <p:nvPr/>
        </p:nvSpPr>
        <p:spPr bwMode="auto">
          <a:xfrm>
            <a:off x="5789613" y="3008313"/>
            <a:ext cx="889000" cy="311150"/>
          </a:xfrm>
          <a:prstGeom prst="leftArrow">
            <a:avLst>
              <a:gd name="adj1" fmla="val 75009"/>
              <a:gd name="adj2" fmla="val 142817"/>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graphicFrame>
        <p:nvGraphicFramePr>
          <p:cNvPr id="12297" name="Object 9">
            <a:extLst>
              <a:ext uri="{FF2B5EF4-FFF2-40B4-BE49-F238E27FC236}">
                <a16:creationId xmlns:a16="http://schemas.microsoft.com/office/drawing/2014/main" id="{1479A7E8-952D-B0B1-1844-387EA30B94C1}"/>
              </a:ext>
            </a:extLst>
          </p:cNvPr>
          <p:cNvGraphicFramePr>
            <a:graphicFrameLocks/>
          </p:cNvGraphicFramePr>
          <p:nvPr/>
        </p:nvGraphicFramePr>
        <p:xfrm>
          <a:off x="3400426" y="3678238"/>
          <a:ext cx="1490663" cy="450850"/>
        </p:xfrm>
        <a:graphic>
          <a:graphicData uri="http://schemas.openxmlformats.org/presentationml/2006/ole">
            <mc:AlternateContent xmlns:mc="http://schemas.openxmlformats.org/markup-compatibility/2006">
              <mc:Choice xmlns:v="urn:schemas-microsoft-com:vml" Requires="v">
                <p:oleObj name="TurboCAD Drawing" r:id="rId5" imgW="1490400" imgH="450720" progId="TurboCAD.Drawing.4">
                  <p:embed/>
                </p:oleObj>
              </mc:Choice>
              <mc:Fallback>
                <p:oleObj name="TurboCAD Drawing" r:id="rId5" imgW="1490400" imgH="450720" progId="TurboCAD.Drawing.4">
                  <p:embed/>
                  <p:pic>
                    <p:nvPicPr>
                      <p:cNvPr id="12297" name="Object 9">
                        <a:extLst>
                          <a:ext uri="{FF2B5EF4-FFF2-40B4-BE49-F238E27FC236}">
                            <a16:creationId xmlns:a16="http://schemas.microsoft.com/office/drawing/2014/main" id="{1479A7E8-952D-B0B1-1844-387EA30B94C1}"/>
                          </a:ext>
                        </a:extLst>
                      </p:cNvPr>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00426" y="3678238"/>
                        <a:ext cx="1490663" cy="450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2298" name="Line 10">
            <a:extLst>
              <a:ext uri="{FF2B5EF4-FFF2-40B4-BE49-F238E27FC236}">
                <a16:creationId xmlns:a16="http://schemas.microsoft.com/office/drawing/2014/main" id="{CEA08E22-1C22-182D-9556-1798776AD041}"/>
              </a:ext>
            </a:extLst>
          </p:cNvPr>
          <p:cNvSpPr>
            <a:spLocks noChangeShapeType="1"/>
          </p:cNvSpPr>
          <p:nvPr/>
        </p:nvSpPr>
        <p:spPr bwMode="auto">
          <a:xfrm>
            <a:off x="4043363" y="3730625"/>
            <a:ext cx="239712" cy="54133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12299" name="Line 11">
            <a:extLst>
              <a:ext uri="{FF2B5EF4-FFF2-40B4-BE49-F238E27FC236}">
                <a16:creationId xmlns:a16="http://schemas.microsoft.com/office/drawing/2014/main" id="{6D4FA89B-BFF8-B517-649C-871E41E31282}"/>
              </a:ext>
            </a:extLst>
          </p:cNvPr>
          <p:cNvSpPr>
            <a:spLocks noChangeShapeType="1"/>
          </p:cNvSpPr>
          <p:nvPr/>
        </p:nvSpPr>
        <p:spPr bwMode="auto">
          <a:xfrm>
            <a:off x="4595813" y="3927475"/>
            <a:ext cx="0" cy="48260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12300" name="Line 12">
            <a:extLst>
              <a:ext uri="{FF2B5EF4-FFF2-40B4-BE49-F238E27FC236}">
                <a16:creationId xmlns:a16="http://schemas.microsoft.com/office/drawing/2014/main" id="{D0F4DB2E-9A00-0B29-4A70-BEE6B202580F}"/>
              </a:ext>
            </a:extLst>
          </p:cNvPr>
          <p:cNvSpPr>
            <a:spLocks noChangeShapeType="1"/>
          </p:cNvSpPr>
          <p:nvPr/>
        </p:nvSpPr>
        <p:spPr bwMode="auto">
          <a:xfrm>
            <a:off x="4470400" y="4421188"/>
            <a:ext cx="29845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12301" name="Line 13">
            <a:extLst>
              <a:ext uri="{FF2B5EF4-FFF2-40B4-BE49-F238E27FC236}">
                <a16:creationId xmlns:a16="http://schemas.microsoft.com/office/drawing/2014/main" id="{8A6099C0-E252-0BF6-0288-62D742AFFF82}"/>
              </a:ext>
            </a:extLst>
          </p:cNvPr>
          <p:cNvSpPr>
            <a:spLocks noChangeShapeType="1"/>
          </p:cNvSpPr>
          <p:nvPr/>
        </p:nvSpPr>
        <p:spPr bwMode="auto">
          <a:xfrm>
            <a:off x="4573589" y="4491038"/>
            <a:ext cx="13652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12302" name="Line 14">
            <a:extLst>
              <a:ext uri="{FF2B5EF4-FFF2-40B4-BE49-F238E27FC236}">
                <a16:creationId xmlns:a16="http://schemas.microsoft.com/office/drawing/2014/main" id="{44DD1932-EB5F-6882-376C-51ED0A431D27}"/>
              </a:ext>
            </a:extLst>
          </p:cNvPr>
          <p:cNvSpPr>
            <a:spLocks noChangeShapeType="1"/>
          </p:cNvSpPr>
          <p:nvPr/>
        </p:nvSpPr>
        <p:spPr bwMode="auto">
          <a:xfrm>
            <a:off x="4630739" y="4548188"/>
            <a:ext cx="33337"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12303" name="Rectangle 15">
            <a:extLst>
              <a:ext uri="{FF2B5EF4-FFF2-40B4-BE49-F238E27FC236}">
                <a16:creationId xmlns:a16="http://schemas.microsoft.com/office/drawing/2014/main" id="{19515837-0B01-66F0-A0A0-A93436723044}"/>
              </a:ext>
            </a:extLst>
          </p:cNvPr>
          <p:cNvSpPr>
            <a:spLocks noChangeArrowheads="1"/>
          </p:cNvSpPr>
          <p:nvPr/>
        </p:nvSpPr>
        <p:spPr bwMode="auto">
          <a:xfrm>
            <a:off x="7018338" y="2840039"/>
            <a:ext cx="3260508" cy="462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2400">
                <a:solidFill>
                  <a:srgbClr val="000000"/>
                </a:solidFill>
                <a:latin typeface="Times New Roman" panose="02020603050405020304" pitchFamily="18" charset="0"/>
              </a:rPr>
              <a:t>Looking in at this busbar</a:t>
            </a:r>
          </a:p>
        </p:txBody>
      </p:sp>
      <p:sp>
        <p:nvSpPr>
          <p:cNvPr id="12304" name="Rectangle 16">
            <a:extLst>
              <a:ext uri="{FF2B5EF4-FFF2-40B4-BE49-F238E27FC236}">
                <a16:creationId xmlns:a16="http://schemas.microsoft.com/office/drawing/2014/main" id="{B460CFAD-154A-FC41-C192-2D28B531F475}"/>
              </a:ext>
            </a:extLst>
          </p:cNvPr>
          <p:cNvSpPr>
            <a:spLocks noChangeArrowheads="1"/>
          </p:cNvSpPr>
          <p:nvPr/>
        </p:nvSpPr>
        <p:spPr bwMode="auto">
          <a:xfrm>
            <a:off x="1849439" y="5046664"/>
            <a:ext cx="8370881" cy="10163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2000">
                <a:solidFill>
                  <a:srgbClr val="000000"/>
                </a:solidFill>
                <a:latin typeface="Times New Roman" panose="02020603050405020304" pitchFamily="18" charset="0"/>
              </a:rPr>
              <a:t>Because of the delta winding, which inserts a short circuit at the transformer </a:t>
            </a:r>
          </a:p>
          <a:p>
            <a:pPr eaLnBrk="0" fontAlgn="base" hangingPunct="0">
              <a:spcBef>
                <a:spcPct val="0"/>
              </a:spcBef>
              <a:spcAft>
                <a:spcPct val="0"/>
              </a:spcAft>
            </a:pPr>
            <a:r>
              <a:rPr lang="en-US" altLang="en-US" sz="2000">
                <a:solidFill>
                  <a:srgbClr val="000000"/>
                </a:solidFill>
                <a:latin typeface="Times New Roman" panose="02020603050405020304" pitchFamily="18" charset="0"/>
              </a:rPr>
              <a:t>location in the zero sequence network, the zero sequence impedance is less than</a:t>
            </a:r>
          </a:p>
          <a:p>
            <a:pPr eaLnBrk="0" fontAlgn="base" hangingPunct="0">
              <a:spcBef>
                <a:spcPct val="0"/>
              </a:spcBef>
              <a:spcAft>
                <a:spcPct val="0"/>
              </a:spcAft>
            </a:pPr>
            <a:r>
              <a:rPr lang="en-US" altLang="en-US" sz="2000">
                <a:solidFill>
                  <a:srgbClr val="000000"/>
                </a:solidFill>
                <a:latin typeface="Times New Roman" panose="02020603050405020304" pitchFamily="18" charset="0"/>
              </a:rPr>
              <a:t>the positive sequence impedance as seen from the system to the right.</a:t>
            </a:r>
          </a:p>
        </p:txBody>
      </p:sp>
      <p:sp>
        <p:nvSpPr>
          <p:cNvPr id="12305" name="Freeform 17">
            <a:extLst>
              <a:ext uri="{FF2B5EF4-FFF2-40B4-BE49-F238E27FC236}">
                <a16:creationId xmlns:a16="http://schemas.microsoft.com/office/drawing/2014/main" id="{0732F133-6621-C777-17A5-66CDD055B3C2}"/>
              </a:ext>
            </a:extLst>
          </p:cNvPr>
          <p:cNvSpPr>
            <a:spLocks/>
          </p:cNvSpPr>
          <p:nvPr/>
        </p:nvSpPr>
        <p:spPr bwMode="auto">
          <a:xfrm>
            <a:off x="1882776" y="3036889"/>
            <a:ext cx="612775" cy="358775"/>
          </a:xfrm>
          <a:custGeom>
            <a:avLst/>
            <a:gdLst>
              <a:gd name="T0" fmla="*/ 0 w 386"/>
              <a:gd name="T1" fmla="*/ 138 h 226"/>
              <a:gd name="T2" fmla="*/ 0 w 386"/>
              <a:gd name="T3" fmla="*/ 109 h 226"/>
              <a:gd name="T4" fmla="*/ 7 w 386"/>
              <a:gd name="T5" fmla="*/ 87 h 226"/>
              <a:gd name="T6" fmla="*/ 7 w 386"/>
              <a:gd name="T7" fmla="*/ 65 h 226"/>
              <a:gd name="T8" fmla="*/ 29 w 386"/>
              <a:gd name="T9" fmla="*/ 43 h 226"/>
              <a:gd name="T10" fmla="*/ 43 w 386"/>
              <a:gd name="T11" fmla="*/ 22 h 226"/>
              <a:gd name="T12" fmla="*/ 65 w 386"/>
              <a:gd name="T13" fmla="*/ 14 h 226"/>
              <a:gd name="T14" fmla="*/ 87 w 386"/>
              <a:gd name="T15" fmla="*/ 0 h 226"/>
              <a:gd name="T16" fmla="*/ 109 w 386"/>
              <a:gd name="T17" fmla="*/ 0 h 226"/>
              <a:gd name="T18" fmla="*/ 131 w 386"/>
              <a:gd name="T19" fmla="*/ 14 h 226"/>
              <a:gd name="T20" fmla="*/ 145 w 386"/>
              <a:gd name="T21" fmla="*/ 36 h 226"/>
              <a:gd name="T22" fmla="*/ 152 w 386"/>
              <a:gd name="T23" fmla="*/ 58 h 226"/>
              <a:gd name="T24" fmla="*/ 160 w 386"/>
              <a:gd name="T25" fmla="*/ 80 h 226"/>
              <a:gd name="T26" fmla="*/ 174 w 386"/>
              <a:gd name="T27" fmla="*/ 102 h 226"/>
              <a:gd name="T28" fmla="*/ 182 w 386"/>
              <a:gd name="T29" fmla="*/ 123 h 226"/>
              <a:gd name="T30" fmla="*/ 182 w 386"/>
              <a:gd name="T31" fmla="*/ 145 h 226"/>
              <a:gd name="T32" fmla="*/ 189 w 386"/>
              <a:gd name="T33" fmla="*/ 167 h 226"/>
              <a:gd name="T34" fmla="*/ 196 w 386"/>
              <a:gd name="T35" fmla="*/ 189 h 226"/>
              <a:gd name="T36" fmla="*/ 211 w 386"/>
              <a:gd name="T37" fmla="*/ 211 h 226"/>
              <a:gd name="T38" fmla="*/ 232 w 386"/>
              <a:gd name="T39" fmla="*/ 225 h 226"/>
              <a:gd name="T40" fmla="*/ 254 w 386"/>
              <a:gd name="T41" fmla="*/ 225 h 226"/>
              <a:gd name="T42" fmla="*/ 276 w 386"/>
              <a:gd name="T43" fmla="*/ 225 h 226"/>
              <a:gd name="T44" fmla="*/ 298 w 386"/>
              <a:gd name="T45" fmla="*/ 225 h 226"/>
              <a:gd name="T46" fmla="*/ 320 w 386"/>
              <a:gd name="T47" fmla="*/ 218 h 226"/>
              <a:gd name="T48" fmla="*/ 342 w 386"/>
              <a:gd name="T49" fmla="*/ 203 h 226"/>
              <a:gd name="T50" fmla="*/ 356 w 386"/>
              <a:gd name="T51" fmla="*/ 182 h 226"/>
              <a:gd name="T52" fmla="*/ 371 w 386"/>
              <a:gd name="T53" fmla="*/ 160 h 226"/>
              <a:gd name="T54" fmla="*/ 385 w 386"/>
              <a:gd name="T55" fmla="*/ 13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86" h="226">
                <a:moveTo>
                  <a:pt x="0" y="138"/>
                </a:moveTo>
                <a:lnTo>
                  <a:pt x="0" y="109"/>
                </a:lnTo>
                <a:lnTo>
                  <a:pt x="7" y="87"/>
                </a:lnTo>
                <a:lnTo>
                  <a:pt x="7" y="65"/>
                </a:lnTo>
                <a:lnTo>
                  <a:pt x="29" y="43"/>
                </a:lnTo>
                <a:lnTo>
                  <a:pt x="43" y="22"/>
                </a:lnTo>
                <a:lnTo>
                  <a:pt x="65" y="14"/>
                </a:lnTo>
                <a:lnTo>
                  <a:pt x="87" y="0"/>
                </a:lnTo>
                <a:lnTo>
                  <a:pt x="109" y="0"/>
                </a:lnTo>
                <a:lnTo>
                  <a:pt x="131" y="14"/>
                </a:lnTo>
                <a:lnTo>
                  <a:pt x="145" y="36"/>
                </a:lnTo>
                <a:lnTo>
                  <a:pt x="152" y="58"/>
                </a:lnTo>
                <a:lnTo>
                  <a:pt x="160" y="80"/>
                </a:lnTo>
                <a:lnTo>
                  <a:pt x="174" y="102"/>
                </a:lnTo>
                <a:lnTo>
                  <a:pt x="182" y="123"/>
                </a:lnTo>
                <a:lnTo>
                  <a:pt x="182" y="145"/>
                </a:lnTo>
                <a:lnTo>
                  <a:pt x="189" y="167"/>
                </a:lnTo>
                <a:lnTo>
                  <a:pt x="196" y="189"/>
                </a:lnTo>
                <a:lnTo>
                  <a:pt x="211" y="211"/>
                </a:lnTo>
                <a:lnTo>
                  <a:pt x="232" y="225"/>
                </a:lnTo>
                <a:lnTo>
                  <a:pt x="254" y="225"/>
                </a:lnTo>
                <a:lnTo>
                  <a:pt x="276" y="225"/>
                </a:lnTo>
                <a:lnTo>
                  <a:pt x="298" y="225"/>
                </a:lnTo>
                <a:lnTo>
                  <a:pt x="320" y="218"/>
                </a:lnTo>
                <a:lnTo>
                  <a:pt x="342" y="203"/>
                </a:lnTo>
                <a:lnTo>
                  <a:pt x="356" y="182"/>
                </a:lnTo>
                <a:lnTo>
                  <a:pt x="371" y="160"/>
                </a:lnTo>
                <a:lnTo>
                  <a:pt x="385" y="138"/>
                </a:lnTo>
              </a:path>
            </a:pathLst>
          </a:custGeom>
          <a:noFill/>
          <a:ln w="254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z="2400">
              <a:solidFill>
                <a:srgbClr val="000000"/>
              </a:solidFill>
              <a:latin typeface="Times New Roman" panose="02020603050405020304" pitchFamily="18" charset="0"/>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D6A39BF0-2367-4813-F4A9-30713ED27EE3}"/>
              </a:ext>
            </a:extLst>
          </p:cNvPr>
          <p:cNvSpPr>
            <a:spLocks noGrp="1" noChangeArrowheads="1"/>
          </p:cNvSpPr>
          <p:nvPr>
            <p:ph type="title"/>
          </p:nvPr>
        </p:nvSpPr>
        <p:spPr>
          <a:xfrm>
            <a:off x="2244725" y="160338"/>
            <a:ext cx="7772400" cy="1143000"/>
          </a:xfrm>
          <a:noFill/>
          <a:ln/>
        </p:spPr>
        <p:txBody>
          <a:bodyPr/>
          <a:lstStyle/>
          <a:p>
            <a:pPr eaLnBrk="0" hangingPunct="0"/>
            <a:r>
              <a:rPr lang="en-US" altLang="en-US"/>
              <a:t>Conditions</a:t>
            </a:r>
          </a:p>
        </p:txBody>
      </p:sp>
      <p:sp>
        <p:nvSpPr>
          <p:cNvPr id="14339" name="Rectangle 3">
            <a:extLst>
              <a:ext uri="{FF2B5EF4-FFF2-40B4-BE49-F238E27FC236}">
                <a16:creationId xmlns:a16="http://schemas.microsoft.com/office/drawing/2014/main" id="{215B9532-B385-9347-E9A7-BCD9F26BC6AC}"/>
              </a:ext>
            </a:extLst>
          </p:cNvPr>
          <p:cNvSpPr>
            <a:spLocks noGrp="1" noChangeArrowheads="1"/>
          </p:cNvSpPr>
          <p:nvPr>
            <p:ph type="body" idx="1"/>
          </p:nvPr>
        </p:nvSpPr>
        <p:spPr>
          <a:xfrm>
            <a:off x="2220913" y="1312864"/>
            <a:ext cx="7772400" cy="5083175"/>
          </a:xfrm>
          <a:noFill/>
          <a:ln/>
        </p:spPr>
        <p:txBody>
          <a:bodyPr/>
          <a:lstStyle/>
          <a:p>
            <a:pPr eaLnBrk="0" hangingPunct="0"/>
            <a:r>
              <a:rPr lang="en-US" altLang="en-US"/>
              <a:t>The impedances calculated at 60Hz and the R and L values derived from them are only accurate at 60Hz.</a:t>
            </a:r>
          </a:p>
          <a:p>
            <a:pPr eaLnBrk="0" hangingPunct="0"/>
            <a:r>
              <a:rPr lang="en-US" altLang="en-US"/>
              <a:t>In a switching study, where the shape of a wavefront is important, then the parameters used for the source should be measured at a much higher frequency.</a:t>
            </a:r>
          </a:p>
          <a:p>
            <a:pPr eaLnBrk="0" hangingPunct="0"/>
            <a:r>
              <a:rPr lang="en-US" altLang="en-US"/>
              <a:t>For transmission lines the surge impedance should be used.</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400" name="Group 16">
            <a:extLst>
              <a:ext uri="{FF2B5EF4-FFF2-40B4-BE49-F238E27FC236}">
                <a16:creationId xmlns:a16="http://schemas.microsoft.com/office/drawing/2014/main" id="{2E9D4502-F79E-2C8D-58F7-067E6888F468}"/>
              </a:ext>
            </a:extLst>
          </p:cNvPr>
          <p:cNvGrpSpPr>
            <a:grpSpLocks/>
          </p:cNvGrpSpPr>
          <p:nvPr/>
        </p:nvGrpSpPr>
        <p:grpSpPr bwMode="auto">
          <a:xfrm>
            <a:off x="1812925" y="539750"/>
            <a:ext cx="8147050" cy="2152650"/>
            <a:chOff x="182" y="340"/>
            <a:chExt cx="5132" cy="1356"/>
          </a:xfrm>
        </p:grpSpPr>
        <p:sp>
          <p:nvSpPr>
            <p:cNvPr id="16386" name="Line 2">
              <a:extLst>
                <a:ext uri="{FF2B5EF4-FFF2-40B4-BE49-F238E27FC236}">
                  <a16:creationId xmlns:a16="http://schemas.microsoft.com/office/drawing/2014/main" id="{5E0D0B11-35BB-4304-62EB-59DF3D66B7EC}"/>
                </a:ext>
              </a:extLst>
            </p:cNvPr>
            <p:cNvSpPr>
              <a:spLocks noChangeShapeType="1"/>
            </p:cNvSpPr>
            <p:nvPr/>
          </p:nvSpPr>
          <p:spPr bwMode="auto">
            <a:xfrm flipV="1">
              <a:off x="691" y="624"/>
              <a:ext cx="2813" cy="2"/>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16387" name="Line 3">
              <a:extLst>
                <a:ext uri="{FF2B5EF4-FFF2-40B4-BE49-F238E27FC236}">
                  <a16:creationId xmlns:a16="http://schemas.microsoft.com/office/drawing/2014/main" id="{07A2C3C6-4799-8ABB-1C5C-14D6083C026A}"/>
                </a:ext>
              </a:extLst>
            </p:cNvPr>
            <p:cNvSpPr>
              <a:spLocks noChangeShapeType="1"/>
            </p:cNvSpPr>
            <p:nvPr/>
          </p:nvSpPr>
          <p:spPr bwMode="auto">
            <a:xfrm>
              <a:off x="3489" y="344"/>
              <a:ext cx="0" cy="1352"/>
            </a:xfrm>
            <a:prstGeom prst="line">
              <a:avLst/>
            </a:prstGeom>
            <a:noFill/>
            <a:ln w="762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16388" name="Line 4">
              <a:extLst>
                <a:ext uri="{FF2B5EF4-FFF2-40B4-BE49-F238E27FC236}">
                  <a16:creationId xmlns:a16="http://schemas.microsoft.com/office/drawing/2014/main" id="{155C8F58-7D7E-6BB7-549D-8AC23C3EDC82}"/>
                </a:ext>
              </a:extLst>
            </p:cNvPr>
            <p:cNvSpPr>
              <a:spLocks noChangeShapeType="1"/>
            </p:cNvSpPr>
            <p:nvPr/>
          </p:nvSpPr>
          <p:spPr bwMode="auto">
            <a:xfrm>
              <a:off x="3505" y="624"/>
              <a:ext cx="1487"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16389" name="Line 5">
              <a:extLst>
                <a:ext uri="{FF2B5EF4-FFF2-40B4-BE49-F238E27FC236}">
                  <a16:creationId xmlns:a16="http://schemas.microsoft.com/office/drawing/2014/main" id="{66FBB3D9-2503-6F94-A782-1ECC7DA02E3E}"/>
                </a:ext>
              </a:extLst>
            </p:cNvPr>
            <p:cNvSpPr>
              <a:spLocks noChangeShapeType="1"/>
            </p:cNvSpPr>
            <p:nvPr/>
          </p:nvSpPr>
          <p:spPr bwMode="auto">
            <a:xfrm>
              <a:off x="3505" y="1488"/>
              <a:ext cx="153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16390" name="Line 6">
              <a:extLst>
                <a:ext uri="{FF2B5EF4-FFF2-40B4-BE49-F238E27FC236}">
                  <a16:creationId xmlns:a16="http://schemas.microsoft.com/office/drawing/2014/main" id="{EB2A82B4-87FD-60FA-E0DE-794D6D60D1B3}"/>
                </a:ext>
              </a:extLst>
            </p:cNvPr>
            <p:cNvSpPr>
              <a:spLocks noChangeShapeType="1"/>
            </p:cNvSpPr>
            <p:nvPr/>
          </p:nvSpPr>
          <p:spPr bwMode="auto">
            <a:xfrm flipH="1">
              <a:off x="385" y="1488"/>
              <a:ext cx="3119"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grpSp>
          <p:nvGrpSpPr>
            <p:cNvPr id="16395" name="Group 11">
              <a:extLst>
                <a:ext uri="{FF2B5EF4-FFF2-40B4-BE49-F238E27FC236}">
                  <a16:creationId xmlns:a16="http://schemas.microsoft.com/office/drawing/2014/main" id="{A82A4332-5787-06BE-B5A4-29EC7300C83E}"/>
                </a:ext>
              </a:extLst>
            </p:cNvPr>
            <p:cNvGrpSpPr>
              <a:grpSpLocks/>
            </p:cNvGrpSpPr>
            <p:nvPr/>
          </p:nvGrpSpPr>
          <p:grpSpPr bwMode="auto">
            <a:xfrm>
              <a:off x="1249" y="340"/>
              <a:ext cx="719" cy="236"/>
              <a:chOff x="1249" y="340"/>
              <a:chExt cx="719" cy="236"/>
            </a:xfrm>
          </p:grpSpPr>
          <p:sp>
            <p:nvSpPr>
              <p:cNvPr id="16391" name="Line 7">
                <a:extLst>
                  <a:ext uri="{FF2B5EF4-FFF2-40B4-BE49-F238E27FC236}">
                    <a16:creationId xmlns:a16="http://schemas.microsoft.com/office/drawing/2014/main" id="{A3F52FDF-6B30-A596-AF42-4E3F9A91CBE3}"/>
                  </a:ext>
                </a:extLst>
              </p:cNvPr>
              <p:cNvSpPr>
                <a:spLocks noChangeShapeType="1"/>
              </p:cNvSpPr>
              <p:nvPr/>
            </p:nvSpPr>
            <p:spPr bwMode="auto">
              <a:xfrm>
                <a:off x="1249" y="432"/>
                <a:ext cx="57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16392" name="Line 8">
                <a:extLst>
                  <a:ext uri="{FF2B5EF4-FFF2-40B4-BE49-F238E27FC236}">
                    <a16:creationId xmlns:a16="http://schemas.microsoft.com/office/drawing/2014/main" id="{F1887254-68D3-37AE-D832-8AB57CDC5E09}"/>
                  </a:ext>
                </a:extLst>
              </p:cNvPr>
              <p:cNvSpPr>
                <a:spLocks noChangeShapeType="1"/>
              </p:cNvSpPr>
              <p:nvPr/>
            </p:nvSpPr>
            <p:spPr bwMode="auto">
              <a:xfrm>
                <a:off x="1824" y="433"/>
                <a:ext cx="0" cy="143"/>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16393" name="AutoShape 9">
                <a:extLst>
                  <a:ext uri="{FF2B5EF4-FFF2-40B4-BE49-F238E27FC236}">
                    <a16:creationId xmlns:a16="http://schemas.microsoft.com/office/drawing/2014/main" id="{FA384DAF-D5F1-9157-4CEB-831CCF90A3D5}"/>
                  </a:ext>
                </a:extLst>
              </p:cNvPr>
              <p:cNvSpPr>
                <a:spLocks noChangeArrowheads="1"/>
              </p:cNvSpPr>
              <p:nvPr/>
            </p:nvSpPr>
            <p:spPr bwMode="auto">
              <a:xfrm>
                <a:off x="1444" y="340"/>
                <a:ext cx="376" cy="40"/>
              </a:xfrm>
              <a:prstGeom prst="rightArrow">
                <a:avLst>
                  <a:gd name="adj1" fmla="val 50000"/>
                  <a:gd name="adj2" fmla="val 470131"/>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16394" name="Line 10">
                <a:extLst>
                  <a:ext uri="{FF2B5EF4-FFF2-40B4-BE49-F238E27FC236}">
                    <a16:creationId xmlns:a16="http://schemas.microsoft.com/office/drawing/2014/main" id="{EA757C19-62CE-878E-30D6-D740AD620026}"/>
                  </a:ext>
                </a:extLst>
              </p:cNvPr>
              <p:cNvSpPr>
                <a:spLocks noChangeShapeType="1"/>
              </p:cNvSpPr>
              <p:nvPr/>
            </p:nvSpPr>
            <p:spPr bwMode="auto">
              <a:xfrm>
                <a:off x="1825" y="576"/>
                <a:ext cx="14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grpSp>
        <p:sp>
          <p:nvSpPr>
            <p:cNvPr id="16396" name="Rectangle 12">
              <a:extLst>
                <a:ext uri="{FF2B5EF4-FFF2-40B4-BE49-F238E27FC236}">
                  <a16:creationId xmlns:a16="http://schemas.microsoft.com/office/drawing/2014/main" id="{5A8E309F-BEAD-3418-0529-92D4AB8168E2}"/>
                </a:ext>
              </a:extLst>
            </p:cNvPr>
            <p:cNvSpPr>
              <a:spLocks noChangeArrowheads="1"/>
            </p:cNvSpPr>
            <p:nvPr/>
          </p:nvSpPr>
          <p:spPr bwMode="auto">
            <a:xfrm>
              <a:off x="230" y="513"/>
              <a:ext cx="18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a:solidFill>
                    <a:srgbClr val="000000"/>
                  </a:solidFill>
                  <a:latin typeface="Times New Roman" panose="02020603050405020304" pitchFamily="18" charset="0"/>
                </a:rPr>
                <a:t>1</a:t>
              </a:r>
            </a:p>
          </p:txBody>
        </p:sp>
        <p:sp>
          <p:nvSpPr>
            <p:cNvPr id="16397" name="Rectangle 13">
              <a:extLst>
                <a:ext uri="{FF2B5EF4-FFF2-40B4-BE49-F238E27FC236}">
                  <a16:creationId xmlns:a16="http://schemas.microsoft.com/office/drawing/2014/main" id="{CE6040C7-6331-94FA-7D26-92D44EF2ED69}"/>
                </a:ext>
              </a:extLst>
            </p:cNvPr>
            <p:cNvSpPr>
              <a:spLocks noChangeArrowheads="1"/>
            </p:cNvSpPr>
            <p:nvPr/>
          </p:nvSpPr>
          <p:spPr bwMode="auto">
            <a:xfrm>
              <a:off x="182" y="1377"/>
              <a:ext cx="18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a:solidFill>
                    <a:srgbClr val="000000"/>
                  </a:solidFill>
                  <a:latin typeface="Times New Roman" panose="02020603050405020304" pitchFamily="18" charset="0"/>
                </a:rPr>
                <a:t>2</a:t>
              </a:r>
            </a:p>
          </p:txBody>
        </p:sp>
        <p:sp>
          <p:nvSpPr>
            <p:cNvPr id="16398" name="Rectangle 14">
              <a:extLst>
                <a:ext uri="{FF2B5EF4-FFF2-40B4-BE49-F238E27FC236}">
                  <a16:creationId xmlns:a16="http://schemas.microsoft.com/office/drawing/2014/main" id="{66D26A56-A9BA-BE88-975D-674C83CAFF0F}"/>
                </a:ext>
              </a:extLst>
            </p:cNvPr>
            <p:cNvSpPr>
              <a:spLocks noChangeArrowheads="1"/>
            </p:cNvSpPr>
            <p:nvPr/>
          </p:nvSpPr>
          <p:spPr bwMode="auto">
            <a:xfrm>
              <a:off x="5030" y="465"/>
              <a:ext cx="18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a:solidFill>
                    <a:srgbClr val="000000"/>
                  </a:solidFill>
                  <a:latin typeface="Times New Roman" panose="02020603050405020304" pitchFamily="18" charset="0"/>
                </a:rPr>
                <a:t>3</a:t>
              </a:r>
            </a:p>
          </p:txBody>
        </p:sp>
        <p:sp>
          <p:nvSpPr>
            <p:cNvPr id="16399" name="Rectangle 15">
              <a:extLst>
                <a:ext uri="{FF2B5EF4-FFF2-40B4-BE49-F238E27FC236}">
                  <a16:creationId xmlns:a16="http://schemas.microsoft.com/office/drawing/2014/main" id="{AB77E599-095E-AE18-C79A-69370C6D9F59}"/>
                </a:ext>
              </a:extLst>
            </p:cNvPr>
            <p:cNvSpPr>
              <a:spLocks noChangeArrowheads="1"/>
            </p:cNvSpPr>
            <p:nvPr/>
          </p:nvSpPr>
          <p:spPr bwMode="auto">
            <a:xfrm>
              <a:off x="5126" y="1377"/>
              <a:ext cx="18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a:solidFill>
                    <a:srgbClr val="000000"/>
                  </a:solidFill>
                  <a:latin typeface="Times New Roman" panose="02020603050405020304" pitchFamily="18" charset="0"/>
                </a:rPr>
                <a:t>4</a:t>
              </a:r>
            </a:p>
          </p:txBody>
        </p:sp>
      </p:grpSp>
      <p:sp>
        <p:nvSpPr>
          <p:cNvPr id="16401" name="Rectangle 17">
            <a:extLst>
              <a:ext uri="{FF2B5EF4-FFF2-40B4-BE49-F238E27FC236}">
                <a16:creationId xmlns:a16="http://schemas.microsoft.com/office/drawing/2014/main" id="{E8CC20EE-86AA-77DF-B68F-66A44EF8DC6F}"/>
              </a:ext>
            </a:extLst>
          </p:cNvPr>
          <p:cNvSpPr>
            <a:spLocks noChangeArrowheads="1"/>
          </p:cNvSpPr>
          <p:nvPr/>
        </p:nvSpPr>
        <p:spPr bwMode="auto">
          <a:xfrm>
            <a:off x="1736725" y="3176588"/>
            <a:ext cx="8547212" cy="923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a:solidFill>
                  <a:srgbClr val="000000"/>
                </a:solidFill>
                <a:latin typeface="Times New Roman" panose="02020603050405020304" pitchFamily="18" charset="0"/>
              </a:rPr>
              <a:t>Line 1 is represented in detail but lines 2,3 and 4 form the source at the busbar termination</a:t>
            </a:r>
          </a:p>
          <a:p>
            <a:pPr eaLnBrk="0" fontAlgn="base" hangingPunct="0">
              <a:spcBef>
                <a:spcPct val="0"/>
              </a:spcBef>
              <a:spcAft>
                <a:spcPct val="0"/>
              </a:spcAft>
            </a:pPr>
            <a:r>
              <a:rPr lang="en-US" altLang="en-US">
                <a:solidFill>
                  <a:srgbClr val="000000"/>
                </a:solidFill>
                <a:latin typeface="Times New Roman" panose="02020603050405020304" pitchFamily="18" charset="0"/>
              </a:rPr>
              <a:t>of line 1. It is also assumed that there is no coupling between lines 1 and 2 for this simple</a:t>
            </a:r>
          </a:p>
          <a:p>
            <a:pPr eaLnBrk="0" fontAlgn="base" hangingPunct="0">
              <a:spcBef>
                <a:spcPct val="0"/>
              </a:spcBef>
              <a:spcAft>
                <a:spcPct val="0"/>
              </a:spcAft>
            </a:pPr>
            <a:r>
              <a:rPr lang="en-US" altLang="en-US">
                <a:solidFill>
                  <a:srgbClr val="000000"/>
                </a:solidFill>
                <a:latin typeface="Times New Roman" panose="02020603050405020304" pitchFamily="18" charset="0"/>
              </a:rPr>
              <a:t>example. If the surge impedance of each line is 450 ohms then we have</a:t>
            </a:r>
          </a:p>
        </p:txBody>
      </p:sp>
      <p:sp>
        <p:nvSpPr>
          <p:cNvPr id="16402" name="Line 18">
            <a:extLst>
              <a:ext uri="{FF2B5EF4-FFF2-40B4-BE49-F238E27FC236}">
                <a16:creationId xmlns:a16="http://schemas.microsoft.com/office/drawing/2014/main" id="{F8D1EFDD-858B-9188-FC2C-F082F85D7329}"/>
              </a:ext>
            </a:extLst>
          </p:cNvPr>
          <p:cNvSpPr>
            <a:spLocks noChangeShapeType="1"/>
          </p:cNvSpPr>
          <p:nvPr/>
        </p:nvSpPr>
        <p:spPr bwMode="auto">
          <a:xfrm>
            <a:off x="8002588" y="5638800"/>
            <a:ext cx="30321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16403" name="Rectangle 19">
            <a:extLst>
              <a:ext uri="{FF2B5EF4-FFF2-40B4-BE49-F238E27FC236}">
                <a16:creationId xmlns:a16="http://schemas.microsoft.com/office/drawing/2014/main" id="{49ACAF4F-415C-4330-95A7-8BCD1D29224F}"/>
              </a:ext>
            </a:extLst>
          </p:cNvPr>
          <p:cNvSpPr>
            <a:spLocks noChangeArrowheads="1"/>
          </p:cNvSpPr>
          <p:nvPr/>
        </p:nvSpPr>
        <p:spPr bwMode="auto">
          <a:xfrm>
            <a:off x="8366125" y="4929188"/>
            <a:ext cx="5270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a:solidFill>
                  <a:srgbClr val="000000"/>
                </a:solidFill>
                <a:latin typeface="Times New Roman" panose="02020603050405020304" pitchFamily="18" charset="0"/>
              </a:rPr>
              <a:t>150</a:t>
            </a:r>
          </a:p>
        </p:txBody>
      </p:sp>
      <p:grpSp>
        <p:nvGrpSpPr>
          <p:cNvPr id="16416" name="Group 32">
            <a:extLst>
              <a:ext uri="{FF2B5EF4-FFF2-40B4-BE49-F238E27FC236}">
                <a16:creationId xmlns:a16="http://schemas.microsoft.com/office/drawing/2014/main" id="{1FA13ACB-FE66-32A2-1C8E-6CA994028017}"/>
              </a:ext>
            </a:extLst>
          </p:cNvPr>
          <p:cNvGrpSpPr>
            <a:grpSpLocks/>
          </p:cNvGrpSpPr>
          <p:nvPr/>
        </p:nvGrpSpPr>
        <p:grpSpPr bwMode="auto">
          <a:xfrm>
            <a:off x="2193926" y="4421188"/>
            <a:ext cx="6138863" cy="1370012"/>
            <a:chOff x="422" y="2785"/>
            <a:chExt cx="3867" cy="863"/>
          </a:xfrm>
        </p:grpSpPr>
        <p:sp>
          <p:nvSpPr>
            <p:cNvPr id="16404" name="Line 20">
              <a:extLst>
                <a:ext uri="{FF2B5EF4-FFF2-40B4-BE49-F238E27FC236}">
                  <a16:creationId xmlns:a16="http://schemas.microsoft.com/office/drawing/2014/main" id="{BAD05EA2-560D-6F58-B30A-FF02B50CA65D}"/>
                </a:ext>
              </a:extLst>
            </p:cNvPr>
            <p:cNvSpPr>
              <a:spLocks noChangeShapeType="1"/>
            </p:cNvSpPr>
            <p:nvPr/>
          </p:nvSpPr>
          <p:spPr bwMode="auto">
            <a:xfrm>
              <a:off x="721" y="2976"/>
              <a:ext cx="278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16405" name="Line 21">
              <a:extLst>
                <a:ext uri="{FF2B5EF4-FFF2-40B4-BE49-F238E27FC236}">
                  <a16:creationId xmlns:a16="http://schemas.microsoft.com/office/drawing/2014/main" id="{7EA53D15-1A2F-EF09-D121-E8777054C6C0}"/>
                </a:ext>
              </a:extLst>
            </p:cNvPr>
            <p:cNvSpPr>
              <a:spLocks noChangeShapeType="1"/>
            </p:cNvSpPr>
            <p:nvPr/>
          </p:nvSpPr>
          <p:spPr bwMode="auto">
            <a:xfrm>
              <a:off x="3504" y="2785"/>
              <a:ext cx="0" cy="623"/>
            </a:xfrm>
            <a:prstGeom prst="line">
              <a:avLst/>
            </a:prstGeom>
            <a:noFill/>
            <a:ln w="508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graphicFrame>
          <p:nvGraphicFramePr>
            <p:cNvPr id="16406" name="Object 22">
              <a:extLst>
                <a:ext uri="{FF2B5EF4-FFF2-40B4-BE49-F238E27FC236}">
                  <a16:creationId xmlns:a16="http://schemas.microsoft.com/office/drawing/2014/main" id="{E23CC9D1-936D-EA83-AEC5-D4CE0C7CFECE}"/>
                </a:ext>
              </a:extLst>
            </p:cNvPr>
            <p:cNvGraphicFramePr>
              <a:graphicFrameLocks/>
            </p:cNvGraphicFramePr>
            <p:nvPr/>
          </p:nvGraphicFramePr>
          <p:xfrm>
            <a:off x="4050" y="2865"/>
            <a:ext cx="239" cy="689"/>
          </p:xfrm>
          <a:graphic>
            <a:graphicData uri="http://schemas.openxmlformats.org/presentationml/2006/ole">
              <mc:AlternateContent xmlns:mc="http://schemas.openxmlformats.org/markup-compatibility/2006">
                <mc:Choice xmlns:v="urn:schemas-microsoft-com:vml" Requires="v">
                  <p:oleObj name="TurboCAD Drawing" r:id="rId3" imgW="379080" imgH="1093680" progId="TurboCAD.Drawing.4">
                    <p:embed/>
                  </p:oleObj>
                </mc:Choice>
                <mc:Fallback>
                  <p:oleObj name="TurboCAD Drawing" r:id="rId3" imgW="379080" imgH="1093680" progId="TurboCAD.Drawing.4">
                    <p:embed/>
                    <p:pic>
                      <p:nvPicPr>
                        <p:cNvPr id="16406" name="Object 22">
                          <a:extLst>
                            <a:ext uri="{FF2B5EF4-FFF2-40B4-BE49-F238E27FC236}">
                              <a16:creationId xmlns:a16="http://schemas.microsoft.com/office/drawing/2014/main" id="{E23CC9D1-936D-EA83-AEC5-D4CE0C7CFECE}"/>
                            </a:ext>
                          </a:extLst>
                        </p:cNvPr>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50" y="2865"/>
                          <a:ext cx="239" cy="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6407" name="Line 23">
              <a:extLst>
                <a:ext uri="{FF2B5EF4-FFF2-40B4-BE49-F238E27FC236}">
                  <a16:creationId xmlns:a16="http://schemas.microsoft.com/office/drawing/2014/main" id="{EEA17D5B-4DBC-6A6B-FAE8-5204645E6316}"/>
                </a:ext>
              </a:extLst>
            </p:cNvPr>
            <p:cNvSpPr>
              <a:spLocks noChangeShapeType="1"/>
            </p:cNvSpPr>
            <p:nvPr/>
          </p:nvSpPr>
          <p:spPr bwMode="auto">
            <a:xfrm flipH="1">
              <a:off x="3505" y="2880"/>
              <a:ext cx="671"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16408" name="Line 24">
              <a:extLst>
                <a:ext uri="{FF2B5EF4-FFF2-40B4-BE49-F238E27FC236}">
                  <a16:creationId xmlns:a16="http://schemas.microsoft.com/office/drawing/2014/main" id="{03107A1F-1E9A-237B-C0DA-A2DABE811ECB}"/>
                </a:ext>
              </a:extLst>
            </p:cNvPr>
            <p:cNvSpPr>
              <a:spLocks noChangeShapeType="1"/>
            </p:cNvSpPr>
            <p:nvPr/>
          </p:nvSpPr>
          <p:spPr bwMode="auto">
            <a:xfrm>
              <a:off x="4129" y="3600"/>
              <a:ext cx="9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16409" name="Line 25">
              <a:extLst>
                <a:ext uri="{FF2B5EF4-FFF2-40B4-BE49-F238E27FC236}">
                  <a16:creationId xmlns:a16="http://schemas.microsoft.com/office/drawing/2014/main" id="{5798AF72-DF0B-DFA3-0829-4EB6BB52B005}"/>
                </a:ext>
              </a:extLst>
            </p:cNvPr>
            <p:cNvSpPr>
              <a:spLocks noChangeShapeType="1"/>
            </p:cNvSpPr>
            <p:nvPr/>
          </p:nvSpPr>
          <p:spPr bwMode="auto">
            <a:xfrm>
              <a:off x="4177" y="3648"/>
              <a:ext cx="47"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16410" name="Rectangle 26">
              <a:extLst>
                <a:ext uri="{FF2B5EF4-FFF2-40B4-BE49-F238E27FC236}">
                  <a16:creationId xmlns:a16="http://schemas.microsoft.com/office/drawing/2014/main" id="{93002985-199D-2008-DDB0-DD123EE4ADE4}"/>
                </a:ext>
              </a:extLst>
            </p:cNvPr>
            <p:cNvSpPr>
              <a:spLocks noChangeArrowheads="1"/>
            </p:cNvSpPr>
            <p:nvPr/>
          </p:nvSpPr>
          <p:spPr bwMode="auto">
            <a:xfrm>
              <a:off x="422" y="2865"/>
              <a:ext cx="18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a:solidFill>
                    <a:srgbClr val="000000"/>
                  </a:solidFill>
                  <a:latin typeface="Times New Roman" panose="02020603050405020304" pitchFamily="18" charset="0"/>
                </a:rPr>
                <a:t>1</a:t>
              </a:r>
            </a:p>
          </p:txBody>
        </p:sp>
        <p:grpSp>
          <p:nvGrpSpPr>
            <p:cNvPr id="16415" name="Group 31">
              <a:extLst>
                <a:ext uri="{FF2B5EF4-FFF2-40B4-BE49-F238E27FC236}">
                  <a16:creationId xmlns:a16="http://schemas.microsoft.com/office/drawing/2014/main" id="{29D81E4E-2C33-B4A7-0B38-59CF65412549}"/>
                </a:ext>
              </a:extLst>
            </p:cNvPr>
            <p:cNvGrpSpPr>
              <a:grpSpLocks/>
            </p:cNvGrpSpPr>
            <p:nvPr/>
          </p:nvGrpSpPr>
          <p:grpSpPr bwMode="auto">
            <a:xfrm>
              <a:off x="1489" y="3028"/>
              <a:ext cx="719" cy="236"/>
              <a:chOff x="1489" y="3028"/>
              <a:chExt cx="719" cy="236"/>
            </a:xfrm>
          </p:grpSpPr>
          <p:sp>
            <p:nvSpPr>
              <p:cNvPr id="16411" name="Line 27">
                <a:extLst>
                  <a:ext uri="{FF2B5EF4-FFF2-40B4-BE49-F238E27FC236}">
                    <a16:creationId xmlns:a16="http://schemas.microsoft.com/office/drawing/2014/main" id="{833A8F3C-28C5-B81E-6046-E853134668FD}"/>
                  </a:ext>
                </a:extLst>
              </p:cNvPr>
              <p:cNvSpPr>
                <a:spLocks noChangeShapeType="1"/>
              </p:cNvSpPr>
              <p:nvPr/>
            </p:nvSpPr>
            <p:spPr bwMode="auto">
              <a:xfrm>
                <a:off x="1489" y="3120"/>
                <a:ext cx="57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16412" name="Line 28">
                <a:extLst>
                  <a:ext uri="{FF2B5EF4-FFF2-40B4-BE49-F238E27FC236}">
                    <a16:creationId xmlns:a16="http://schemas.microsoft.com/office/drawing/2014/main" id="{3E74B43D-C3F4-C770-DCD7-3074E7711D7C}"/>
                  </a:ext>
                </a:extLst>
              </p:cNvPr>
              <p:cNvSpPr>
                <a:spLocks noChangeShapeType="1"/>
              </p:cNvSpPr>
              <p:nvPr/>
            </p:nvSpPr>
            <p:spPr bwMode="auto">
              <a:xfrm>
                <a:off x="2064" y="3121"/>
                <a:ext cx="0" cy="143"/>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16413" name="AutoShape 29">
                <a:extLst>
                  <a:ext uri="{FF2B5EF4-FFF2-40B4-BE49-F238E27FC236}">
                    <a16:creationId xmlns:a16="http://schemas.microsoft.com/office/drawing/2014/main" id="{CA4B5769-2F99-C570-7AFF-FB1B5BAAB13A}"/>
                  </a:ext>
                </a:extLst>
              </p:cNvPr>
              <p:cNvSpPr>
                <a:spLocks noChangeArrowheads="1"/>
              </p:cNvSpPr>
              <p:nvPr/>
            </p:nvSpPr>
            <p:spPr bwMode="auto">
              <a:xfrm>
                <a:off x="1684" y="3028"/>
                <a:ext cx="376" cy="40"/>
              </a:xfrm>
              <a:prstGeom prst="rightArrow">
                <a:avLst>
                  <a:gd name="adj1" fmla="val 50000"/>
                  <a:gd name="adj2" fmla="val 470131"/>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16414" name="Line 30">
                <a:extLst>
                  <a:ext uri="{FF2B5EF4-FFF2-40B4-BE49-F238E27FC236}">
                    <a16:creationId xmlns:a16="http://schemas.microsoft.com/office/drawing/2014/main" id="{FC95636F-71D4-78DA-3C76-7B4BE28D3A38}"/>
                  </a:ext>
                </a:extLst>
              </p:cNvPr>
              <p:cNvSpPr>
                <a:spLocks noChangeShapeType="1"/>
              </p:cNvSpPr>
              <p:nvPr/>
            </p:nvSpPr>
            <p:spPr bwMode="auto">
              <a:xfrm>
                <a:off x="2065" y="3264"/>
                <a:ext cx="14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grpSp>
      </p:grpSp>
      <p:graphicFrame>
        <p:nvGraphicFramePr>
          <p:cNvPr id="16417" name="Object 33">
            <a:extLst>
              <a:ext uri="{FF2B5EF4-FFF2-40B4-BE49-F238E27FC236}">
                <a16:creationId xmlns:a16="http://schemas.microsoft.com/office/drawing/2014/main" id="{871A5A4B-9692-5D34-18ED-AFB563D5CA24}"/>
              </a:ext>
            </a:extLst>
          </p:cNvPr>
          <p:cNvGraphicFramePr>
            <a:graphicFrameLocks/>
          </p:cNvGraphicFramePr>
          <p:nvPr/>
        </p:nvGraphicFramePr>
        <p:xfrm>
          <a:off x="8847138" y="4999038"/>
          <a:ext cx="228600" cy="228600"/>
        </p:xfrm>
        <a:graphic>
          <a:graphicData uri="http://schemas.openxmlformats.org/presentationml/2006/ole">
            <mc:AlternateContent xmlns:mc="http://schemas.openxmlformats.org/markup-compatibility/2006">
              <mc:Choice xmlns:v="urn:schemas-microsoft-com:vml" Requires="v">
                <p:oleObj name="Equation" r:id="rId5" imgW="228600" imgH="228600" progId="Equation.2">
                  <p:embed/>
                </p:oleObj>
              </mc:Choice>
              <mc:Fallback>
                <p:oleObj name="Equation" r:id="rId5" imgW="228600" imgH="228600" progId="Equation.2">
                  <p:embed/>
                  <p:pic>
                    <p:nvPicPr>
                      <p:cNvPr id="16417" name="Object 33">
                        <a:extLst>
                          <a:ext uri="{FF2B5EF4-FFF2-40B4-BE49-F238E27FC236}">
                            <a16:creationId xmlns:a16="http://schemas.microsoft.com/office/drawing/2014/main" id="{871A5A4B-9692-5D34-18ED-AFB563D5CA24}"/>
                          </a:ext>
                        </a:extLst>
                      </p:cNvPr>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847138" y="4999038"/>
                        <a:ext cx="228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7C7D74BE-8F1B-335D-EF78-3D6A14A5025E}"/>
              </a:ext>
            </a:extLst>
          </p:cNvPr>
          <p:cNvSpPr>
            <a:spLocks noChangeArrowheads="1"/>
          </p:cNvSpPr>
          <p:nvPr/>
        </p:nvSpPr>
        <p:spPr bwMode="auto">
          <a:xfrm>
            <a:off x="1801813" y="280989"/>
            <a:ext cx="8959184" cy="1324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2000">
                <a:solidFill>
                  <a:srgbClr val="000000"/>
                </a:solidFill>
                <a:latin typeface="Times New Roman" panose="02020603050405020304" pitchFamily="18" charset="0"/>
              </a:rPr>
              <a:t>The previous slide showed a simple single phase transmission line such as you might </a:t>
            </a:r>
          </a:p>
          <a:p>
            <a:pPr eaLnBrk="0" fontAlgn="base" hangingPunct="0">
              <a:spcBef>
                <a:spcPct val="0"/>
              </a:spcBef>
              <a:spcAft>
                <a:spcPct val="0"/>
              </a:spcAft>
            </a:pPr>
            <a:r>
              <a:rPr lang="en-US" altLang="en-US" sz="2000">
                <a:solidFill>
                  <a:srgbClr val="000000"/>
                </a:solidFill>
                <a:latin typeface="Times New Roman" panose="02020603050405020304" pitchFamily="18" charset="0"/>
              </a:rPr>
              <a:t>find in a signals application. In a 3-phase power line application, assuming a </a:t>
            </a:r>
          </a:p>
          <a:p>
            <a:pPr eaLnBrk="0" fontAlgn="base" hangingPunct="0">
              <a:spcBef>
                <a:spcPct val="0"/>
              </a:spcBef>
              <a:spcAft>
                <a:spcPct val="0"/>
              </a:spcAft>
            </a:pPr>
            <a:r>
              <a:rPr lang="en-US" altLang="en-US" sz="2000">
                <a:solidFill>
                  <a:srgbClr val="000000"/>
                </a:solidFill>
                <a:latin typeface="Times New Roman" panose="02020603050405020304" pitchFamily="18" charset="0"/>
              </a:rPr>
              <a:t>symmetrical line configuration, we would have an aerial mode surge </a:t>
            </a:r>
          </a:p>
          <a:p>
            <a:pPr eaLnBrk="0" fontAlgn="base" hangingPunct="0">
              <a:spcBef>
                <a:spcPct val="0"/>
              </a:spcBef>
              <a:spcAft>
                <a:spcPct val="0"/>
              </a:spcAft>
            </a:pPr>
            <a:r>
              <a:rPr lang="en-US" altLang="en-US" sz="2000">
                <a:solidFill>
                  <a:srgbClr val="000000"/>
                </a:solidFill>
                <a:latin typeface="Times New Roman" panose="02020603050405020304" pitchFamily="18" charset="0"/>
              </a:rPr>
              <a:t>impedance of       , and a ground mode surge impedance of</a:t>
            </a:r>
            <a:r>
              <a:rPr lang="en-US" altLang="en-US">
                <a:solidFill>
                  <a:srgbClr val="000000"/>
                </a:solidFill>
                <a:latin typeface="Times New Roman" panose="02020603050405020304" pitchFamily="18" charset="0"/>
              </a:rPr>
              <a:t> </a:t>
            </a:r>
          </a:p>
        </p:txBody>
      </p:sp>
      <p:graphicFrame>
        <p:nvGraphicFramePr>
          <p:cNvPr id="18435" name="Object 3">
            <a:extLst>
              <a:ext uri="{FF2B5EF4-FFF2-40B4-BE49-F238E27FC236}">
                <a16:creationId xmlns:a16="http://schemas.microsoft.com/office/drawing/2014/main" id="{BF20D590-B2A3-5B82-5E52-8D9E9DE55101}"/>
              </a:ext>
            </a:extLst>
          </p:cNvPr>
          <p:cNvGraphicFramePr>
            <a:graphicFrameLocks/>
          </p:cNvGraphicFramePr>
          <p:nvPr/>
        </p:nvGraphicFramePr>
        <p:xfrm>
          <a:off x="3319463" y="1176338"/>
          <a:ext cx="404812" cy="385762"/>
        </p:xfrm>
        <a:graphic>
          <a:graphicData uri="http://schemas.openxmlformats.org/presentationml/2006/ole">
            <mc:AlternateContent xmlns:mc="http://schemas.openxmlformats.org/markup-compatibility/2006">
              <mc:Choice xmlns:v="urn:schemas-microsoft-com:vml" Requires="v">
                <p:oleObj name="Equation" r:id="rId3" imgW="404640" imgH="385560" progId="Equation.2">
                  <p:embed/>
                </p:oleObj>
              </mc:Choice>
              <mc:Fallback>
                <p:oleObj name="Equation" r:id="rId3" imgW="404640" imgH="385560" progId="Equation.2">
                  <p:embed/>
                  <p:pic>
                    <p:nvPicPr>
                      <p:cNvPr id="18435" name="Object 3">
                        <a:extLst>
                          <a:ext uri="{FF2B5EF4-FFF2-40B4-BE49-F238E27FC236}">
                            <a16:creationId xmlns:a16="http://schemas.microsoft.com/office/drawing/2014/main" id="{BF20D590-B2A3-5B82-5E52-8D9E9DE55101}"/>
                          </a:ext>
                        </a:extLst>
                      </p:cNvPr>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19463" y="1176338"/>
                        <a:ext cx="404812" cy="385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8436" name="Object 4">
            <a:extLst>
              <a:ext uri="{FF2B5EF4-FFF2-40B4-BE49-F238E27FC236}">
                <a16:creationId xmlns:a16="http://schemas.microsoft.com/office/drawing/2014/main" id="{20D53D36-1EF8-6CEC-1E1B-A42D013A65CD}"/>
              </a:ext>
            </a:extLst>
          </p:cNvPr>
          <p:cNvGraphicFramePr>
            <a:graphicFrameLocks/>
          </p:cNvGraphicFramePr>
          <p:nvPr/>
        </p:nvGraphicFramePr>
        <p:xfrm>
          <a:off x="7969250" y="1189038"/>
          <a:ext cx="406400" cy="349250"/>
        </p:xfrm>
        <a:graphic>
          <a:graphicData uri="http://schemas.openxmlformats.org/presentationml/2006/ole">
            <mc:AlternateContent xmlns:mc="http://schemas.openxmlformats.org/markup-compatibility/2006">
              <mc:Choice xmlns:v="urn:schemas-microsoft-com:vml" Requires="v">
                <p:oleObj name="Equation" r:id="rId5" imgW="406080" imgH="349200" progId="Equation.2">
                  <p:embed/>
                </p:oleObj>
              </mc:Choice>
              <mc:Fallback>
                <p:oleObj name="Equation" r:id="rId5" imgW="406080" imgH="349200" progId="Equation.2">
                  <p:embed/>
                  <p:pic>
                    <p:nvPicPr>
                      <p:cNvPr id="18436" name="Object 4">
                        <a:extLst>
                          <a:ext uri="{FF2B5EF4-FFF2-40B4-BE49-F238E27FC236}">
                            <a16:creationId xmlns:a16="http://schemas.microsoft.com/office/drawing/2014/main" id="{20D53D36-1EF8-6CEC-1E1B-A42D013A65CD}"/>
                          </a:ext>
                        </a:extLst>
                      </p:cNvPr>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969250" y="1189038"/>
                        <a:ext cx="406400" cy="349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8437" name="Line 5">
            <a:extLst>
              <a:ext uri="{FF2B5EF4-FFF2-40B4-BE49-F238E27FC236}">
                <a16:creationId xmlns:a16="http://schemas.microsoft.com/office/drawing/2014/main" id="{2066E76F-125B-FDAC-6BFE-17080B3DB443}"/>
              </a:ext>
            </a:extLst>
          </p:cNvPr>
          <p:cNvSpPr>
            <a:spLocks noChangeShapeType="1"/>
          </p:cNvSpPr>
          <p:nvPr/>
        </p:nvSpPr>
        <p:spPr bwMode="auto">
          <a:xfrm>
            <a:off x="2346325" y="2228850"/>
            <a:ext cx="34036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18438" name="Line 6">
            <a:extLst>
              <a:ext uri="{FF2B5EF4-FFF2-40B4-BE49-F238E27FC236}">
                <a16:creationId xmlns:a16="http://schemas.microsoft.com/office/drawing/2014/main" id="{D85AC9FB-FC1E-F0D7-6D04-575D8429F053}"/>
              </a:ext>
            </a:extLst>
          </p:cNvPr>
          <p:cNvSpPr>
            <a:spLocks noChangeShapeType="1"/>
          </p:cNvSpPr>
          <p:nvPr/>
        </p:nvSpPr>
        <p:spPr bwMode="auto">
          <a:xfrm>
            <a:off x="2392363" y="2794000"/>
            <a:ext cx="334645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18439" name="Line 7">
            <a:extLst>
              <a:ext uri="{FF2B5EF4-FFF2-40B4-BE49-F238E27FC236}">
                <a16:creationId xmlns:a16="http://schemas.microsoft.com/office/drawing/2014/main" id="{12FC6F04-B847-EA3E-3A4C-D3A245FDC94B}"/>
              </a:ext>
            </a:extLst>
          </p:cNvPr>
          <p:cNvSpPr>
            <a:spLocks noChangeShapeType="1"/>
          </p:cNvSpPr>
          <p:nvPr/>
        </p:nvSpPr>
        <p:spPr bwMode="auto">
          <a:xfrm>
            <a:off x="2379663" y="3313113"/>
            <a:ext cx="3370262"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18440" name="Line 8">
            <a:extLst>
              <a:ext uri="{FF2B5EF4-FFF2-40B4-BE49-F238E27FC236}">
                <a16:creationId xmlns:a16="http://schemas.microsoft.com/office/drawing/2014/main" id="{892F714A-92BF-9788-6645-EA1F6367E760}"/>
              </a:ext>
            </a:extLst>
          </p:cNvPr>
          <p:cNvSpPr>
            <a:spLocks noChangeShapeType="1"/>
          </p:cNvSpPr>
          <p:nvPr/>
        </p:nvSpPr>
        <p:spPr bwMode="auto">
          <a:xfrm>
            <a:off x="5784850" y="1919288"/>
            <a:ext cx="0" cy="1682750"/>
          </a:xfrm>
          <a:prstGeom prst="line">
            <a:avLst/>
          </a:prstGeom>
          <a:noFill/>
          <a:ln w="508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grpSp>
        <p:nvGrpSpPr>
          <p:cNvPr id="18443" name="Group 11">
            <a:extLst>
              <a:ext uri="{FF2B5EF4-FFF2-40B4-BE49-F238E27FC236}">
                <a16:creationId xmlns:a16="http://schemas.microsoft.com/office/drawing/2014/main" id="{D92E4B1E-6491-7C46-2F0D-83DE4769E9BA}"/>
              </a:ext>
            </a:extLst>
          </p:cNvPr>
          <p:cNvGrpSpPr>
            <a:grpSpLocks/>
          </p:cNvGrpSpPr>
          <p:nvPr/>
        </p:nvGrpSpPr>
        <p:grpSpPr bwMode="auto">
          <a:xfrm>
            <a:off x="5808663" y="2030413"/>
            <a:ext cx="1738312" cy="379412"/>
            <a:chOff x="2699" y="1279"/>
            <a:chExt cx="1095" cy="239"/>
          </a:xfrm>
        </p:grpSpPr>
        <p:sp>
          <p:nvSpPr>
            <p:cNvPr id="18441" name="Line 9">
              <a:extLst>
                <a:ext uri="{FF2B5EF4-FFF2-40B4-BE49-F238E27FC236}">
                  <a16:creationId xmlns:a16="http://schemas.microsoft.com/office/drawing/2014/main" id="{EB015368-81A1-4648-4AD8-54D517D15E65}"/>
                </a:ext>
              </a:extLst>
            </p:cNvPr>
            <p:cNvSpPr>
              <a:spLocks noChangeShapeType="1"/>
            </p:cNvSpPr>
            <p:nvPr/>
          </p:nvSpPr>
          <p:spPr bwMode="auto">
            <a:xfrm>
              <a:off x="2699" y="1404"/>
              <a:ext cx="42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graphicFrame>
          <p:nvGraphicFramePr>
            <p:cNvPr id="18442" name="Object 10">
              <a:extLst>
                <a:ext uri="{FF2B5EF4-FFF2-40B4-BE49-F238E27FC236}">
                  <a16:creationId xmlns:a16="http://schemas.microsoft.com/office/drawing/2014/main" id="{5472B6C9-89BE-0B78-A9D8-9A905CD3BB5C}"/>
                </a:ext>
              </a:extLst>
            </p:cNvPr>
            <p:cNvGraphicFramePr>
              <a:graphicFrameLocks/>
            </p:cNvGraphicFramePr>
            <p:nvPr/>
          </p:nvGraphicFramePr>
          <p:xfrm>
            <a:off x="3105" y="1279"/>
            <a:ext cx="689" cy="239"/>
          </p:xfrm>
          <a:graphic>
            <a:graphicData uri="http://schemas.openxmlformats.org/presentationml/2006/ole">
              <mc:AlternateContent xmlns:mc="http://schemas.openxmlformats.org/markup-compatibility/2006">
                <mc:Choice xmlns:v="urn:schemas-microsoft-com:vml" Requires="v">
                  <p:oleObj name="TurboCAD Drawing" r:id="rId7" imgW="1093680" imgH="379080" progId="TurboCAD.Drawing.4">
                    <p:embed/>
                  </p:oleObj>
                </mc:Choice>
                <mc:Fallback>
                  <p:oleObj name="TurboCAD Drawing" r:id="rId7" imgW="1093680" imgH="379080" progId="TurboCAD.Drawing.4">
                    <p:embed/>
                    <p:pic>
                      <p:nvPicPr>
                        <p:cNvPr id="18442" name="Object 10">
                          <a:extLst>
                            <a:ext uri="{FF2B5EF4-FFF2-40B4-BE49-F238E27FC236}">
                              <a16:creationId xmlns:a16="http://schemas.microsoft.com/office/drawing/2014/main" id="{5472B6C9-89BE-0B78-A9D8-9A905CD3BB5C}"/>
                            </a:ext>
                          </a:extLst>
                        </p:cNvPr>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105" y="1279"/>
                          <a:ext cx="689" cy="2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pSp>
        <p:nvGrpSpPr>
          <p:cNvPr id="18446" name="Group 14">
            <a:extLst>
              <a:ext uri="{FF2B5EF4-FFF2-40B4-BE49-F238E27FC236}">
                <a16:creationId xmlns:a16="http://schemas.microsoft.com/office/drawing/2014/main" id="{C3563760-B74E-E365-601D-F9EE939589DD}"/>
              </a:ext>
            </a:extLst>
          </p:cNvPr>
          <p:cNvGrpSpPr>
            <a:grpSpLocks/>
          </p:cNvGrpSpPr>
          <p:nvPr/>
        </p:nvGrpSpPr>
        <p:grpSpPr bwMode="auto">
          <a:xfrm>
            <a:off x="5810251" y="2587626"/>
            <a:ext cx="1738313" cy="379413"/>
            <a:chOff x="2700" y="1630"/>
            <a:chExt cx="1095" cy="239"/>
          </a:xfrm>
        </p:grpSpPr>
        <p:sp>
          <p:nvSpPr>
            <p:cNvPr id="18444" name="Line 12">
              <a:extLst>
                <a:ext uri="{FF2B5EF4-FFF2-40B4-BE49-F238E27FC236}">
                  <a16:creationId xmlns:a16="http://schemas.microsoft.com/office/drawing/2014/main" id="{9E2CBAD9-96FF-EB9B-8A08-531A52841CA7}"/>
                </a:ext>
              </a:extLst>
            </p:cNvPr>
            <p:cNvSpPr>
              <a:spLocks noChangeShapeType="1"/>
            </p:cNvSpPr>
            <p:nvPr/>
          </p:nvSpPr>
          <p:spPr bwMode="auto">
            <a:xfrm>
              <a:off x="2700" y="1755"/>
              <a:ext cx="42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graphicFrame>
          <p:nvGraphicFramePr>
            <p:cNvPr id="18445" name="Object 13">
              <a:extLst>
                <a:ext uri="{FF2B5EF4-FFF2-40B4-BE49-F238E27FC236}">
                  <a16:creationId xmlns:a16="http://schemas.microsoft.com/office/drawing/2014/main" id="{98832B95-FA3D-B1B0-A774-737F324A9C63}"/>
                </a:ext>
              </a:extLst>
            </p:cNvPr>
            <p:cNvGraphicFramePr>
              <a:graphicFrameLocks/>
            </p:cNvGraphicFramePr>
            <p:nvPr/>
          </p:nvGraphicFramePr>
          <p:xfrm>
            <a:off x="3106" y="1630"/>
            <a:ext cx="689" cy="239"/>
          </p:xfrm>
          <a:graphic>
            <a:graphicData uri="http://schemas.openxmlformats.org/presentationml/2006/ole">
              <mc:AlternateContent xmlns:mc="http://schemas.openxmlformats.org/markup-compatibility/2006">
                <mc:Choice xmlns:v="urn:schemas-microsoft-com:vml" Requires="v">
                  <p:oleObj name="TurboCAD Drawing" r:id="rId9" imgW="1093680" imgH="379080" progId="TurboCAD.Drawing.4">
                    <p:embed/>
                  </p:oleObj>
                </mc:Choice>
                <mc:Fallback>
                  <p:oleObj name="TurboCAD Drawing" r:id="rId9" imgW="1093680" imgH="379080" progId="TurboCAD.Drawing.4">
                    <p:embed/>
                    <p:pic>
                      <p:nvPicPr>
                        <p:cNvPr id="18445" name="Object 13">
                          <a:extLst>
                            <a:ext uri="{FF2B5EF4-FFF2-40B4-BE49-F238E27FC236}">
                              <a16:creationId xmlns:a16="http://schemas.microsoft.com/office/drawing/2014/main" id="{98832B95-FA3D-B1B0-A774-737F324A9C63}"/>
                            </a:ext>
                          </a:extLst>
                        </p:cNvPr>
                        <p:cNvPicPr>
                          <a:picLocks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106" y="1630"/>
                          <a:ext cx="689" cy="2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pSp>
        <p:nvGrpSpPr>
          <p:cNvPr id="18449" name="Group 17">
            <a:extLst>
              <a:ext uri="{FF2B5EF4-FFF2-40B4-BE49-F238E27FC236}">
                <a16:creationId xmlns:a16="http://schemas.microsoft.com/office/drawing/2014/main" id="{8DCE580F-05F2-3739-3DB8-0E7E94465477}"/>
              </a:ext>
            </a:extLst>
          </p:cNvPr>
          <p:cNvGrpSpPr>
            <a:grpSpLocks/>
          </p:cNvGrpSpPr>
          <p:nvPr/>
        </p:nvGrpSpPr>
        <p:grpSpPr bwMode="auto">
          <a:xfrm>
            <a:off x="5810251" y="3117851"/>
            <a:ext cx="1738313" cy="379413"/>
            <a:chOff x="2700" y="1964"/>
            <a:chExt cx="1095" cy="239"/>
          </a:xfrm>
        </p:grpSpPr>
        <p:sp>
          <p:nvSpPr>
            <p:cNvPr id="18447" name="Line 15">
              <a:extLst>
                <a:ext uri="{FF2B5EF4-FFF2-40B4-BE49-F238E27FC236}">
                  <a16:creationId xmlns:a16="http://schemas.microsoft.com/office/drawing/2014/main" id="{9D736F5D-0257-E859-A28A-E4111FB65B63}"/>
                </a:ext>
              </a:extLst>
            </p:cNvPr>
            <p:cNvSpPr>
              <a:spLocks noChangeShapeType="1"/>
            </p:cNvSpPr>
            <p:nvPr/>
          </p:nvSpPr>
          <p:spPr bwMode="auto">
            <a:xfrm>
              <a:off x="2700" y="2089"/>
              <a:ext cx="42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graphicFrame>
          <p:nvGraphicFramePr>
            <p:cNvPr id="18448" name="Object 16">
              <a:extLst>
                <a:ext uri="{FF2B5EF4-FFF2-40B4-BE49-F238E27FC236}">
                  <a16:creationId xmlns:a16="http://schemas.microsoft.com/office/drawing/2014/main" id="{79562CBD-FC88-BD25-5005-89D837C6F342}"/>
                </a:ext>
              </a:extLst>
            </p:cNvPr>
            <p:cNvGraphicFramePr>
              <a:graphicFrameLocks/>
            </p:cNvGraphicFramePr>
            <p:nvPr/>
          </p:nvGraphicFramePr>
          <p:xfrm>
            <a:off x="3106" y="1964"/>
            <a:ext cx="689" cy="239"/>
          </p:xfrm>
          <a:graphic>
            <a:graphicData uri="http://schemas.openxmlformats.org/presentationml/2006/ole">
              <mc:AlternateContent xmlns:mc="http://schemas.openxmlformats.org/markup-compatibility/2006">
                <mc:Choice xmlns:v="urn:schemas-microsoft-com:vml" Requires="v">
                  <p:oleObj name="TurboCAD Drawing" r:id="rId11" imgW="1093680" imgH="379080" progId="TurboCAD.Drawing.4">
                    <p:embed/>
                  </p:oleObj>
                </mc:Choice>
                <mc:Fallback>
                  <p:oleObj name="TurboCAD Drawing" r:id="rId11" imgW="1093680" imgH="379080" progId="TurboCAD.Drawing.4">
                    <p:embed/>
                    <p:pic>
                      <p:nvPicPr>
                        <p:cNvPr id="18448" name="Object 16">
                          <a:extLst>
                            <a:ext uri="{FF2B5EF4-FFF2-40B4-BE49-F238E27FC236}">
                              <a16:creationId xmlns:a16="http://schemas.microsoft.com/office/drawing/2014/main" id="{79562CBD-FC88-BD25-5005-89D837C6F342}"/>
                            </a:ext>
                          </a:extLst>
                        </p:cNvPr>
                        <p:cNvPicPr>
                          <a:picLocks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106" y="1964"/>
                          <a:ext cx="689" cy="2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
        <p:nvSpPr>
          <p:cNvPr id="18450" name="Line 18">
            <a:extLst>
              <a:ext uri="{FF2B5EF4-FFF2-40B4-BE49-F238E27FC236}">
                <a16:creationId xmlns:a16="http://schemas.microsoft.com/office/drawing/2014/main" id="{E03BCDF0-6F64-777F-5C8A-82A0B88BEBF5}"/>
              </a:ext>
            </a:extLst>
          </p:cNvPr>
          <p:cNvSpPr>
            <a:spLocks noChangeShapeType="1"/>
          </p:cNvSpPr>
          <p:nvPr/>
        </p:nvSpPr>
        <p:spPr bwMode="auto">
          <a:xfrm>
            <a:off x="7539038" y="2219325"/>
            <a:ext cx="0" cy="1093788"/>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graphicFrame>
        <p:nvGraphicFramePr>
          <p:cNvPr id="18451" name="Object 19">
            <a:extLst>
              <a:ext uri="{FF2B5EF4-FFF2-40B4-BE49-F238E27FC236}">
                <a16:creationId xmlns:a16="http://schemas.microsoft.com/office/drawing/2014/main" id="{949B650A-E966-B210-17B1-9421EB67FC9C}"/>
              </a:ext>
            </a:extLst>
          </p:cNvPr>
          <p:cNvGraphicFramePr>
            <a:graphicFrameLocks/>
          </p:cNvGraphicFramePr>
          <p:nvPr/>
        </p:nvGraphicFramePr>
        <p:xfrm>
          <a:off x="7777163" y="2803525"/>
          <a:ext cx="379412" cy="1093788"/>
        </p:xfrm>
        <a:graphic>
          <a:graphicData uri="http://schemas.openxmlformats.org/presentationml/2006/ole">
            <mc:AlternateContent xmlns:mc="http://schemas.openxmlformats.org/markup-compatibility/2006">
              <mc:Choice xmlns:v="urn:schemas-microsoft-com:vml" Requires="v">
                <p:oleObj name="TurboCAD Drawing" r:id="rId13" imgW="379080" imgH="1093680" progId="TurboCAD.Drawing.4">
                  <p:embed/>
                </p:oleObj>
              </mc:Choice>
              <mc:Fallback>
                <p:oleObj name="TurboCAD Drawing" r:id="rId13" imgW="379080" imgH="1093680" progId="TurboCAD.Drawing.4">
                  <p:embed/>
                  <p:pic>
                    <p:nvPicPr>
                      <p:cNvPr id="18451" name="Object 19">
                        <a:extLst>
                          <a:ext uri="{FF2B5EF4-FFF2-40B4-BE49-F238E27FC236}">
                            <a16:creationId xmlns:a16="http://schemas.microsoft.com/office/drawing/2014/main" id="{949B650A-E966-B210-17B1-9421EB67FC9C}"/>
                          </a:ext>
                        </a:extLst>
                      </p:cNvPr>
                      <p:cNvPicPr>
                        <a:picLocks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777163" y="2803525"/>
                        <a:ext cx="379412" cy="1093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8452" name="Line 20">
            <a:extLst>
              <a:ext uri="{FF2B5EF4-FFF2-40B4-BE49-F238E27FC236}">
                <a16:creationId xmlns:a16="http://schemas.microsoft.com/office/drawing/2014/main" id="{E7B61394-11DB-7831-7840-894853A3B8F0}"/>
              </a:ext>
            </a:extLst>
          </p:cNvPr>
          <p:cNvSpPr>
            <a:spLocks noChangeShapeType="1"/>
          </p:cNvSpPr>
          <p:nvPr/>
        </p:nvSpPr>
        <p:spPr bwMode="auto">
          <a:xfrm>
            <a:off x="7564439" y="2805113"/>
            <a:ext cx="39052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graphicFrame>
        <p:nvGraphicFramePr>
          <p:cNvPr id="18453" name="Object 21">
            <a:extLst>
              <a:ext uri="{FF2B5EF4-FFF2-40B4-BE49-F238E27FC236}">
                <a16:creationId xmlns:a16="http://schemas.microsoft.com/office/drawing/2014/main" id="{52F1B18D-D54C-C4EB-18AC-3D394DB75A04}"/>
              </a:ext>
            </a:extLst>
          </p:cNvPr>
          <p:cNvGraphicFramePr>
            <a:graphicFrameLocks/>
          </p:cNvGraphicFramePr>
          <p:nvPr/>
        </p:nvGraphicFramePr>
        <p:xfrm>
          <a:off x="7643813" y="3825876"/>
          <a:ext cx="647700" cy="550863"/>
        </p:xfrm>
        <a:graphic>
          <a:graphicData uri="http://schemas.openxmlformats.org/presentationml/2006/ole">
            <mc:AlternateContent xmlns:mc="http://schemas.openxmlformats.org/markup-compatibility/2006">
              <mc:Choice xmlns:v="urn:schemas-microsoft-com:vml" Requires="v">
                <p:oleObj name="TurboCAD Drawing" r:id="rId15" imgW="647640" imgH="550800" progId="TurboCAD.Drawing.4">
                  <p:embed/>
                </p:oleObj>
              </mc:Choice>
              <mc:Fallback>
                <p:oleObj name="TurboCAD Drawing" r:id="rId15" imgW="647640" imgH="550800" progId="TurboCAD.Drawing.4">
                  <p:embed/>
                  <p:pic>
                    <p:nvPicPr>
                      <p:cNvPr id="18453" name="Object 21">
                        <a:extLst>
                          <a:ext uri="{FF2B5EF4-FFF2-40B4-BE49-F238E27FC236}">
                            <a16:creationId xmlns:a16="http://schemas.microsoft.com/office/drawing/2014/main" id="{52F1B18D-D54C-C4EB-18AC-3D394DB75A04}"/>
                          </a:ext>
                        </a:extLst>
                      </p:cNvPr>
                      <p:cNvPicPr>
                        <a:picLocks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7643813" y="3825876"/>
                        <a:ext cx="647700" cy="550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8454" name="Line 22">
            <a:extLst>
              <a:ext uri="{FF2B5EF4-FFF2-40B4-BE49-F238E27FC236}">
                <a16:creationId xmlns:a16="http://schemas.microsoft.com/office/drawing/2014/main" id="{EDD0A5E5-7120-2320-60B2-649AAC617811}"/>
              </a:ext>
            </a:extLst>
          </p:cNvPr>
          <p:cNvSpPr>
            <a:spLocks noChangeShapeType="1"/>
          </p:cNvSpPr>
          <p:nvPr/>
        </p:nvSpPr>
        <p:spPr bwMode="auto">
          <a:xfrm>
            <a:off x="2147888" y="2046288"/>
            <a:ext cx="0" cy="149860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18455" name="Line 23">
            <a:extLst>
              <a:ext uri="{FF2B5EF4-FFF2-40B4-BE49-F238E27FC236}">
                <a16:creationId xmlns:a16="http://schemas.microsoft.com/office/drawing/2014/main" id="{37F220A8-3F9E-6514-316F-C73912EDDFAD}"/>
              </a:ext>
            </a:extLst>
          </p:cNvPr>
          <p:cNvSpPr>
            <a:spLocks noChangeShapeType="1"/>
          </p:cNvSpPr>
          <p:nvPr/>
        </p:nvSpPr>
        <p:spPr bwMode="auto">
          <a:xfrm>
            <a:off x="2149476" y="2044700"/>
            <a:ext cx="14922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18456" name="Line 24">
            <a:extLst>
              <a:ext uri="{FF2B5EF4-FFF2-40B4-BE49-F238E27FC236}">
                <a16:creationId xmlns:a16="http://schemas.microsoft.com/office/drawing/2014/main" id="{A0831574-780B-C3DA-3B6F-97E64496FE1A}"/>
              </a:ext>
            </a:extLst>
          </p:cNvPr>
          <p:cNvSpPr>
            <a:spLocks noChangeShapeType="1"/>
          </p:cNvSpPr>
          <p:nvPr/>
        </p:nvSpPr>
        <p:spPr bwMode="auto">
          <a:xfrm>
            <a:off x="2149475" y="3521075"/>
            <a:ext cx="21748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2400">
              <a:solidFill>
                <a:srgbClr val="000000"/>
              </a:solidFill>
              <a:latin typeface="Times New Roman" panose="02020603050405020304" pitchFamily="18" charset="0"/>
            </a:endParaRPr>
          </a:p>
        </p:txBody>
      </p:sp>
      <p:sp>
        <p:nvSpPr>
          <p:cNvPr id="18457" name="Rectangle 25">
            <a:extLst>
              <a:ext uri="{FF2B5EF4-FFF2-40B4-BE49-F238E27FC236}">
                <a16:creationId xmlns:a16="http://schemas.microsoft.com/office/drawing/2014/main" id="{A806E49D-6093-F8C7-B5F7-8CBF29BD8184}"/>
              </a:ext>
            </a:extLst>
          </p:cNvPr>
          <p:cNvSpPr>
            <a:spLocks noChangeArrowheads="1"/>
          </p:cNvSpPr>
          <p:nvPr/>
        </p:nvSpPr>
        <p:spPr bwMode="auto">
          <a:xfrm>
            <a:off x="1651000" y="2506663"/>
            <a:ext cx="298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a:solidFill>
                  <a:srgbClr val="000000"/>
                </a:solidFill>
                <a:latin typeface="Times New Roman" panose="02020603050405020304" pitchFamily="18" charset="0"/>
              </a:rPr>
              <a:t>1</a:t>
            </a:r>
          </a:p>
        </p:txBody>
      </p:sp>
      <p:graphicFrame>
        <p:nvGraphicFramePr>
          <p:cNvPr id="18458" name="Object 26">
            <a:extLst>
              <a:ext uri="{FF2B5EF4-FFF2-40B4-BE49-F238E27FC236}">
                <a16:creationId xmlns:a16="http://schemas.microsoft.com/office/drawing/2014/main" id="{C873E528-3AF9-E872-7EEF-F68DAE8F81F5}"/>
              </a:ext>
            </a:extLst>
          </p:cNvPr>
          <p:cNvGraphicFramePr>
            <a:graphicFrameLocks/>
          </p:cNvGraphicFramePr>
          <p:nvPr/>
        </p:nvGraphicFramePr>
        <p:xfrm>
          <a:off x="6162676" y="1731963"/>
          <a:ext cx="404813" cy="385762"/>
        </p:xfrm>
        <a:graphic>
          <a:graphicData uri="http://schemas.openxmlformats.org/presentationml/2006/ole">
            <mc:AlternateContent xmlns:mc="http://schemas.openxmlformats.org/markup-compatibility/2006">
              <mc:Choice xmlns:v="urn:schemas-microsoft-com:vml" Requires="v">
                <p:oleObj name="Equation" r:id="rId17" imgW="404640" imgH="385560" progId="Equation.2">
                  <p:embed/>
                </p:oleObj>
              </mc:Choice>
              <mc:Fallback>
                <p:oleObj name="Equation" r:id="rId17" imgW="404640" imgH="385560" progId="Equation.2">
                  <p:embed/>
                  <p:pic>
                    <p:nvPicPr>
                      <p:cNvPr id="18458" name="Object 26">
                        <a:extLst>
                          <a:ext uri="{FF2B5EF4-FFF2-40B4-BE49-F238E27FC236}">
                            <a16:creationId xmlns:a16="http://schemas.microsoft.com/office/drawing/2014/main" id="{C873E528-3AF9-E872-7EEF-F68DAE8F81F5}"/>
                          </a:ext>
                        </a:extLst>
                      </p:cNvPr>
                      <p:cNvPicPr>
                        <a:picLocks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162676" y="1731963"/>
                        <a:ext cx="404813" cy="385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8459" name="Object 27">
            <a:extLst>
              <a:ext uri="{FF2B5EF4-FFF2-40B4-BE49-F238E27FC236}">
                <a16:creationId xmlns:a16="http://schemas.microsoft.com/office/drawing/2014/main" id="{C32E7F85-B575-038D-37FD-036A221BA6E8}"/>
              </a:ext>
            </a:extLst>
          </p:cNvPr>
          <p:cNvGraphicFramePr>
            <a:graphicFrameLocks/>
          </p:cNvGraphicFramePr>
          <p:nvPr/>
        </p:nvGraphicFramePr>
        <p:xfrm>
          <a:off x="6162676" y="2840038"/>
          <a:ext cx="404813" cy="385762"/>
        </p:xfrm>
        <a:graphic>
          <a:graphicData uri="http://schemas.openxmlformats.org/presentationml/2006/ole">
            <mc:AlternateContent xmlns:mc="http://schemas.openxmlformats.org/markup-compatibility/2006">
              <mc:Choice xmlns:v="urn:schemas-microsoft-com:vml" Requires="v">
                <p:oleObj name="Equation" r:id="rId19" imgW="404640" imgH="385560" progId="Equation.2">
                  <p:embed/>
                </p:oleObj>
              </mc:Choice>
              <mc:Fallback>
                <p:oleObj name="Equation" r:id="rId19" imgW="404640" imgH="385560" progId="Equation.2">
                  <p:embed/>
                  <p:pic>
                    <p:nvPicPr>
                      <p:cNvPr id="18459" name="Object 27">
                        <a:extLst>
                          <a:ext uri="{FF2B5EF4-FFF2-40B4-BE49-F238E27FC236}">
                            <a16:creationId xmlns:a16="http://schemas.microsoft.com/office/drawing/2014/main" id="{C32E7F85-B575-038D-37FD-036A221BA6E8}"/>
                          </a:ext>
                        </a:extLst>
                      </p:cNvPr>
                      <p:cNvPicPr>
                        <a:picLocks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6162676" y="2840038"/>
                        <a:ext cx="404813" cy="385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8460" name="Object 28">
            <a:extLst>
              <a:ext uri="{FF2B5EF4-FFF2-40B4-BE49-F238E27FC236}">
                <a16:creationId xmlns:a16="http://schemas.microsoft.com/office/drawing/2014/main" id="{8B681B19-0739-FE86-EFBB-054D7DEF30E5}"/>
              </a:ext>
            </a:extLst>
          </p:cNvPr>
          <p:cNvGraphicFramePr>
            <a:graphicFrameLocks/>
          </p:cNvGraphicFramePr>
          <p:nvPr/>
        </p:nvGraphicFramePr>
        <p:xfrm>
          <a:off x="6173788" y="2343151"/>
          <a:ext cx="404812" cy="385763"/>
        </p:xfrm>
        <a:graphic>
          <a:graphicData uri="http://schemas.openxmlformats.org/presentationml/2006/ole">
            <mc:AlternateContent xmlns:mc="http://schemas.openxmlformats.org/markup-compatibility/2006">
              <mc:Choice xmlns:v="urn:schemas-microsoft-com:vml" Requires="v">
                <p:oleObj name="Equation" r:id="rId21" imgW="404640" imgH="385560" progId="Equation.2">
                  <p:embed/>
                </p:oleObj>
              </mc:Choice>
              <mc:Fallback>
                <p:oleObj name="Equation" r:id="rId21" imgW="404640" imgH="385560" progId="Equation.2">
                  <p:embed/>
                  <p:pic>
                    <p:nvPicPr>
                      <p:cNvPr id="18460" name="Object 28">
                        <a:extLst>
                          <a:ext uri="{FF2B5EF4-FFF2-40B4-BE49-F238E27FC236}">
                            <a16:creationId xmlns:a16="http://schemas.microsoft.com/office/drawing/2014/main" id="{8B681B19-0739-FE86-EFBB-054D7DEF30E5}"/>
                          </a:ext>
                        </a:extLst>
                      </p:cNvPr>
                      <p:cNvPicPr>
                        <a:picLocks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6173788" y="2343151"/>
                        <a:ext cx="404812" cy="385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8461" name="Object 29">
            <a:extLst>
              <a:ext uri="{FF2B5EF4-FFF2-40B4-BE49-F238E27FC236}">
                <a16:creationId xmlns:a16="http://schemas.microsoft.com/office/drawing/2014/main" id="{E187BFE1-68C8-DEFD-BE17-C2ABA027AD50}"/>
              </a:ext>
            </a:extLst>
          </p:cNvPr>
          <p:cNvGraphicFramePr>
            <a:graphicFrameLocks/>
          </p:cNvGraphicFramePr>
          <p:nvPr/>
        </p:nvGraphicFramePr>
        <p:xfrm>
          <a:off x="8299451" y="3051176"/>
          <a:ext cx="1376363" cy="620713"/>
        </p:xfrm>
        <a:graphic>
          <a:graphicData uri="http://schemas.openxmlformats.org/presentationml/2006/ole">
            <mc:AlternateContent xmlns:mc="http://schemas.openxmlformats.org/markup-compatibility/2006">
              <mc:Choice xmlns:v="urn:schemas-microsoft-com:vml" Requires="v">
                <p:oleObj name="Equation" r:id="rId23" imgW="1376280" imgH="620640" progId="Equation.2">
                  <p:embed/>
                </p:oleObj>
              </mc:Choice>
              <mc:Fallback>
                <p:oleObj name="Equation" r:id="rId23" imgW="1376280" imgH="620640" progId="Equation.2">
                  <p:embed/>
                  <p:pic>
                    <p:nvPicPr>
                      <p:cNvPr id="18461" name="Object 29">
                        <a:extLst>
                          <a:ext uri="{FF2B5EF4-FFF2-40B4-BE49-F238E27FC236}">
                            <a16:creationId xmlns:a16="http://schemas.microsoft.com/office/drawing/2014/main" id="{E187BFE1-68C8-DEFD-BE17-C2ABA027AD50}"/>
                          </a:ext>
                        </a:extLst>
                      </p:cNvPr>
                      <p:cNvPicPr>
                        <a:picLocks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8299451" y="3051176"/>
                        <a:ext cx="1376363" cy="620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8462" name="Rectangle 30">
            <a:extLst>
              <a:ext uri="{FF2B5EF4-FFF2-40B4-BE49-F238E27FC236}">
                <a16:creationId xmlns:a16="http://schemas.microsoft.com/office/drawing/2014/main" id="{008A701D-51F3-B2D1-1DED-A8E1CCB3DE37}"/>
              </a:ext>
            </a:extLst>
          </p:cNvPr>
          <p:cNvSpPr>
            <a:spLocks noChangeArrowheads="1"/>
          </p:cNvSpPr>
          <p:nvPr/>
        </p:nvSpPr>
        <p:spPr bwMode="auto">
          <a:xfrm>
            <a:off x="1871664" y="4643438"/>
            <a:ext cx="8114401" cy="708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2000">
                <a:solidFill>
                  <a:srgbClr val="000000"/>
                </a:solidFill>
                <a:latin typeface="Times New Roman" panose="02020603050405020304" pitchFamily="18" charset="0"/>
              </a:rPr>
              <a:t>For a study of this type it is much more likely that we would use a frequency </a:t>
            </a:r>
          </a:p>
          <a:p>
            <a:pPr eaLnBrk="0" fontAlgn="base" hangingPunct="0">
              <a:spcBef>
                <a:spcPct val="0"/>
              </a:spcBef>
              <a:spcAft>
                <a:spcPct val="0"/>
              </a:spcAft>
            </a:pPr>
            <a:r>
              <a:rPr lang="en-US" altLang="en-US" sz="2000">
                <a:solidFill>
                  <a:srgbClr val="000000"/>
                </a:solidFill>
                <a:latin typeface="Times New Roman" panose="02020603050405020304" pitchFamily="18" charset="0"/>
              </a:rPr>
              <a:t>dependent model for the transmission lines.</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1B5CBD3D-B91A-711C-7E50-61F6251B6EAA}"/>
              </a:ext>
            </a:extLst>
          </p:cNvPr>
          <p:cNvSpPr>
            <a:spLocks noChangeArrowheads="1"/>
          </p:cNvSpPr>
          <p:nvPr/>
        </p:nvSpPr>
        <p:spPr bwMode="auto">
          <a:xfrm>
            <a:off x="1930401" y="1122363"/>
            <a:ext cx="8470267" cy="41556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2400">
                <a:solidFill>
                  <a:srgbClr val="000000"/>
                </a:solidFill>
                <a:latin typeface="Times New Roman" panose="02020603050405020304" pitchFamily="18" charset="0"/>
              </a:rPr>
              <a:t>All major components of power systems have frequency dependent</a:t>
            </a:r>
          </a:p>
          <a:p>
            <a:pPr eaLnBrk="0" fontAlgn="base" hangingPunct="0">
              <a:spcBef>
                <a:spcPct val="0"/>
              </a:spcBef>
              <a:spcAft>
                <a:spcPct val="0"/>
              </a:spcAft>
            </a:pPr>
            <a:r>
              <a:rPr lang="en-US" altLang="en-US" sz="2400">
                <a:solidFill>
                  <a:srgbClr val="000000"/>
                </a:solidFill>
                <a:latin typeface="Times New Roman" panose="02020603050405020304" pitchFamily="18" charset="0"/>
              </a:rPr>
              <a:t>impedances. Depending on the spectrum of interest it may be </a:t>
            </a:r>
          </a:p>
          <a:p>
            <a:pPr eaLnBrk="0" fontAlgn="base" hangingPunct="0">
              <a:spcBef>
                <a:spcPct val="0"/>
              </a:spcBef>
              <a:spcAft>
                <a:spcPct val="0"/>
              </a:spcAft>
            </a:pPr>
            <a:r>
              <a:rPr lang="en-US" altLang="en-US" sz="2400">
                <a:solidFill>
                  <a:srgbClr val="000000"/>
                </a:solidFill>
                <a:latin typeface="Times New Roman" panose="02020603050405020304" pitchFamily="18" charset="0"/>
              </a:rPr>
              <a:t>possible to assume a constant value for a particular study. When a </a:t>
            </a:r>
          </a:p>
          <a:p>
            <a:pPr eaLnBrk="0" fontAlgn="base" hangingPunct="0">
              <a:spcBef>
                <a:spcPct val="0"/>
              </a:spcBef>
              <a:spcAft>
                <a:spcPct val="0"/>
              </a:spcAft>
            </a:pPr>
            <a:r>
              <a:rPr lang="en-US" altLang="en-US" sz="2400">
                <a:solidFill>
                  <a:srgbClr val="000000"/>
                </a:solidFill>
                <a:latin typeface="Times New Roman" panose="02020603050405020304" pitchFamily="18" charset="0"/>
              </a:rPr>
              <a:t>source contains elements with frequency dependent parameters in </a:t>
            </a:r>
          </a:p>
          <a:p>
            <a:pPr eaLnBrk="0" fontAlgn="base" hangingPunct="0">
              <a:spcBef>
                <a:spcPct val="0"/>
              </a:spcBef>
              <a:spcAft>
                <a:spcPct val="0"/>
              </a:spcAft>
            </a:pPr>
            <a:r>
              <a:rPr lang="en-US" altLang="en-US" sz="2400">
                <a:solidFill>
                  <a:srgbClr val="000000"/>
                </a:solidFill>
                <a:latin typeface="Times New Roman" panose="02020603050405020304" pitchFamily="18" charset="0"/>
              </a:rPr>
              <a:t>the bandwidth of interest then an attempt must be made to model </a:t>
            </a:r>
          </a:p>
          <a:p>
            <a:pPr eaLnBrk="0" fontAlgn="base" hangingPunct="0">
              <a:spcBef>
                <a:spcPct val="0"/>
              </a:spcBef>
              <a:spcAft>
                <a:spcPct val="0"/>
              </a:spcAft>
            </a:pPr>
            <a:r>
              <a:rPr lang="en-US" altLang="en-US" sz="2400">
                <a:solidFill>
                  <a:srgbClr val="000000"/>
                </a:solidFill>
                <a:latin typeface="Times New Roman" panose="02020603050405020304" pitchFamily="18" charset="0"/>
              </a:rPr>
              <a:t>this dependence. The results of not doing so are shown on the next </a:t>
            </a:r>
          </a:p>
          <a:p>
            <a:pPr eaLnBrk="0" fontAlgn="base" hangingPunct="0">
              <a:spcBef>
                <a:spcPct val="0"/>
              </a:spcBef>
              <a:spcAft>
                <a:spcPct val="0"/>
              </a:spcAft>
            </a:pPr>
            <a:r>
              <a:rPr lang="en-US" altLang="en-US" sz="2400">
                <a:solidFill>
                  <a:srgbClr val="000000"/>
                </a:solidFill>
                <a:latin typeface="Times New Roman" panose="02020603050405020304" pitchFamily="18" charset="0"/>
              </a:rPr>
              <a:t>slide. </a:t>
            </a:r>
          </a:p>
          <a:p>
            <a:pPr eaLnBrk="0" fontAlgn="base" hangingPunct="0">
              <a:spcBef>
                <a:spcPct val="0"/>
              </a:spcBef>
              <a:spcAft>
                <a:spcPct val="0"/>
              </a:spcAft>
            </a:pPr>
            <a:r>
              <a:rPr lang="en-US" altLang="en-US" sz="2400">
                <a:solidFill>
                  <a:srgbClr val="000000"/>
                </a:solidFill>
                <a:latin typeface="Times New Roman" panose="02020603050405020304" pitchFamily="18" charset="0"/>
              </a:rPr>
              <a:t>A compromise solution might be to place a resistor of value</a:t>
            </a:r>
          </a:p>
          <a:p>
            <a:pPr eaLnBrk="0" fontAlgn="base" hangingPunct="0">
              <a:spcBef>
                <a:spcPct val="0"/>
              </a:spcBef>
              <a:spcAft>
                <a:spcPct val="0"/>
              </a:spcAft>
            </a:pPr>
            <a:r>
              <a:rPr lang="en-US" altLang="en-US" sz="2400">
                <a:solidFill>
                  <a:srgbClr val="000000"/>
                </a:solidFill>
                <a:latin typeface="Times New Roman" panose="02020603050405020304" pitchFamily="18" charset="0"/>
              </a:rPr>
              <a:t>Zps in parallel with the 60Hz impedance. This is also shown on</a:t>
            </a:r>
          </a:p>
          <a:p>
            <a:pPr eaLnBrk="0" fontAlgn="base" hangingPunct="0">
              <a:spcBef>
                <a:spcPct val="0"/>
              </a:spcBef>
              <a:spcAft>
                <a:spcPct val="0"/>
              </a:spcAft>
            </a:pPr>
            <a:r>
              <a:rPr lang="en-US" altLang="en-US" sz="2400">
                <a:solidFill>
                  <a:srgbClr val="000000"/>
                </a:solidFill>
                <a:latin typeface="Times New Roman" panose="02020603050405020304" pitchFamily="18" charset="0"/>
              </a:rPr>
              <a:t> the next slide.</a:t>
            </a:r>
          </a:p>
          <a:p>
            <a:pPr eaLnBrk="0" fontAlgn="base" hangingPunct="0">
              <a:spcBef>
                <a:spcPct val="0"/>
              </a:spcBef>
              <a:spcAft>
                <a:spcPct val="0"/>
              </a:spcAft>
            </a:pPr>
            <a:endParaRPr lang="en-US" altLang="en-US" sz="2400">
              <a:solidFill>
                <a:srgbClr val="000000"/>
              </a:solidFill>
              <a:latin typeface="Times New Roman" panose="02020603050405020304" pitchFamily="18" charset="0"/>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934E29C0-9255-632E-796E-B447F82419A1}"/>
              </a:ext>
            </a:extLst>
          </p:cNvPr>
          <p:cNvSpPr>
            <a:spLocks noGrp="1" noChangeArrowheads="1"/>
          </p:cNvSpPr>
          <p:nvPr>
            <p:ph type="title"/>
          </p:nvPr>
        </p:nvSpPr>
        <p:spPr>
          <a:noFill/>
          <a:ln/>
        </p:spPr>
        <p:txBody>
          <a:bodyPr/>
          <a:lstStyle/>
          <a:p>
            <a:pPr eaLnBrk="0" hangingPunct="0"/>
            <a:r>
              <a:rPr lang="en-US" altLang="en-US"/>
              <a:t>Effects of various source types</a:t>
            </a:r>
          </a:p>
        </p:txBody>
      </p:sp>
      <p:sp>
        <p:nvSpPr>
          <p:cNvPr id="22531" name="Rectangle 3">
            <a:extLst>
              <a:ext uri="{FF2B5EF4-FFF2-40B4-BE49-F238E27FC236}">
                <a16:creationId xmlns:a16="http://schemas.microsoft.com/office/drawing/2014/main" id="{3260848B-734B-F184-8EE6-8FBBD40A479E}"/>
              </a:ext>
            </a:extLst>
          </p:cNvPr>
          <p:cNvSpPr>
            <a:spLocks noGrp="1" noChangeArrowheads="1"/>
          </p:cNvSpPr>
          <p:nvPr>
            <p:ph type="body" sz="half" idx="1"/>
          </p:nvPr>
        </p:nvSpPr>
        <p:spPr>
          <a:ln/>
        </p:spPr>
        <p:txBody>
          <a:bodyPr/>
          <a:lstStyle/>
          <a:p>
            <a:endParaRPr lang="en-US" altLang="en-US" sz="2800"/>
          </a:p>
        </p:txBody>
      </p:sp>
      <p:sp>
        <p:nvSpPr>
          <p:cNvPr id="22532" name="Rectangle 4">
            <a:extLst>
              <a:ext uri="{FF2B5EF4-FFF2-40B4-BE49-F238E27FC236}">
                <a16:creationId xmlns:a16="http://schemas.microsoft.com/office/drawing/2014/main" id="{08F7A039-D60D-8585-692C-381A7C94762F}"/>
              </a:ext>
            </a:extLst>
          </p:cNvPr>
          <p:cNvSpPr>
            <a:spLocks noGrp="1" noChangeArrowheads="1"/>
          </p:cNvSpPr>
          <p:nvPr>
            <p:ph type="body" sz="half" idx="2"/>
          </p:nvPr>
        </p:nvSpPr>
        <p:spPr>
          <a:ln/>
        </p:spPr>
        <p:txBody>
          <a:bodyPr/>
          <a:lstStyle/>
          <a:p>
            <a:endParaRPr lang="en-US" altLang="en-US" sz="2800"/>
          </a:p>
        </p:txBody>
      </p:sp>
      <p:pic>
        <p:nvPicPr>
          <p:cNvPr id="22533" name="Picture 5">
            <a:extLst>
              <a:ext uri="{FF2B5EF4-FFF2-40B4-BE49-F238E27FC236}">
                <a16:creationId xmlns:a16="http://schemas.microsoft.com/office/drawing/2014/main" id="{9A2DB127-3D07-DDF3-ABCA-A337D3671A76}"/>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47901" y="1978026"/>
            <a:ext cx="3821113" cy="3571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534" name="Picture 6">
            <a:extLst>
              <a:ext uri="{FF2B5EF4-FFF2-40B4-BE49-F238E27FC236}">
                <a16:creationId xmlns:a16="http://schemas.microsoft.com/office/drawing/2014/main" id="{11F30E9B-1DB8-F014-6CFB-63232745BB44}"/>
              </a:ext>
            </a:extLst>
          </p:cNvPr>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9988" y="2051051"/>
            <a:ext cx="3708400" cy="3979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71BE69E6-6974-BF24-23DD-DAE612691C1A}"/>
              </a:ext>
            </a:extLst>
          </p:cNvPr>
          <p:cNvSpPr>
            <a:spLocks noGrp="1" noChangeArrowheads="1"/>
          </p:cNvSpPr>
          <p:nvPr>
            <p:ph type="title"/>
          </p:nvPr>
        </p:nvSpPr>
        <p:spPr>
          <a:noFill/>
          <a:ln/>
        </p:spPr>
        <p:txBody>
          <a:bodyPr/>
          <a:lstStyle/>
          <a:p>
            <a:pPr eaLnBrk="0" hangingPunct="0"/>
            <a:r>
              <a:rPr lang="en-US" altLang="en-US"/>
              <a:t>Conclusions</a:t>
            </a:r>
          </a:p>
        </p:txBody>
      </p:sp>
      <p:sp>
        <p:nvSpPr>
          <p:cNvPr id="24579" name="Rectangle 3">
            <a:extLst>
              <a:ext uri="{FF2B5EF4-FFF2-40B4-BE49-F238E27FC236}">
                <a16:creationId xmlns:a16="http://schemas.microsoft.com/office/drawing/2014/main" id="{64B35206-160C-8C1C-BC07-8636FE9F39F7}"/>
              </a:ext>
            </a:extLst>
          </p:cNvPr>
          <p:cNvSpPr>
            <a:spLocks noGrp="1" noChangeArrowheads="1"/>
          </p:cNvSpPr>
          <p:nvPr>
            <p:ph type="body" idx="1"/>
          </p:nvPr>
        </p:nvSpPr>
        <p:spPr>
          <a:noFill/>
          <a:ln/>
        </p:spPr>
        <p:txBody>
          <a:bodyPr/>
          <a:lstStyle/>
          <a:p>
            <a:pPr eaLnBrk="0" hangingPunct="0"/>
            <a:r>
              <a:rPr lang="en-US" altLang="en-US"/>
              <a:t>Make sure the source representation involves the dominant effects which apply in the study under investigation.</a:t>
            </a:r>
          </a:p>
          <a:p>
            <a:pPr eaLnBrk="0" hangingPunct="0"/>
            <a:r>
              <a:rPr lang="en-US" altLang="en-US"/>
              <a:t>This may be frequency dependence or a significant non-linearity in terms of a machine, transformer or an MOV protected series capacitor.</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C7DEA6DC-32FE-595D-1B49-79733C2357C6}"/>
              </a:ext>
            </a:extLst>
          </p:cNvPr>
          <p:cNvSpPr>
            <a:spLocks noGrp="1" noChangeArrowheads="1"/>
          </p:cNvSpPr>
          <p:nvPr>
            <p:ph type="title"/>
          </p:nvPr>
        </p:nvSpPr>
        <p:spPr>
          <a:noFill/>
          <a:ln/>
        </p:spPr>
        <p:txBody>
          <a:bodyPr/>
          <a:lstStyle/>
          <a:p>
            <a:r>
              <a:rPr lang="en-US" altLang="en-US"/>
              <a:t>Machine Models</a:t>
            </a:r>
          </a:p>
        </p:txBody>
      </p:sp>
      <p:sp>
        <p:nvSpPr>
          <p:cNvPr id="3075" name="Rectangle 3">
            <a:extLst>
              <a:ext uri="{FF2B5EF4-FFF2-40B4-BE49-F238E27FC236}">
                <a16:creationId xmlns:a16="http://schemas.microsoft.com/office/drawing/2014/main" id="{C1F6592F-A9F7-F0B9-221F-304B6BC20C9B}"/>
              </a:ext>
            </a:extLst>
          </p:cNvPr>
          <p:cNvSpPr>
            <a:spLocks noGrp="1" noChangeArrowheads="1"/>
          </p:cNvSpPr>
          <p:nvPr>
            <p:ph type="body" idx="1"/>
          </p:nvPr>
        </p:nvSpPr>
        <p:spPr>
          <a:xfrm>
            <a:off x="2116138" y="1733551"/>
            <a:ext cx="7772400" cy="2797175"/>
          </a:xfrm>
          <a:noFill/>
          <a:ln/>
        </p:spPr>
        <p:txBody>
          <a:bodyPr/>
          <a:lstStyle/>
          <a:p>
            <a:r>
              <a:rPr lang="en-US" altLang="en-US"/>
              <a:t>The simplest model is that of a constant speed ( frequency) machine consisting of an ideal voltage source behind an appropriate impedance. For an electromagnetic transient study this would most likely be the machine subtransient reactance.</a:t>
            </a:r>
          </a:p>
        </p:txBody>
      </p:sp>
      <p:sp>
        <p:nvSpPr>
          <p:cNvPr id="3076" name="Freeform 4">
            <a:extLst>
              <a:ext uri="{FF2B5EF4-FFF2-40B4-BE49-F238E27FC236}">
                <a16:creationId xmlns:a16="http://schemas.microsoft.com/office/drawing/2014/main" id="{AD6ADEC9-B495-2F38-13AC-4947CD408502}"/>
              </a:ext>
            </a:extLst>
          </p:cNvPr>
          <p:cNvSpPr>
            <a:spLocks/>
          </p:cNvSpPr>
          <p:nvPr/>
        </p:nvSpPr>
        <p:spPr bwMode="auto">
          <a:xfrm>
            <a:off x="4924425" y="5170488"/>
            <a:ext cx="1068388" cy="633412"/>
          </a:xfrm>
          <a:custGeom>
            <a:avLst/>
            <a:gdLst>
              <a:gd name="T0" fmla="*/ 0 w 673"/>
              <a:gd name="T1" fmla="*/ 199 h 399"/>
              <a:gd name="T2" fmla="*/ 7 w 673"/>
              <a:gd name="T3" fmla="*/ 169 h 399"/>
              <a:gd name="T4" fmla="*/ 15 w 673"/>
              <a:gd name="T5" fmla="*/ 147 h 399"/>
              <a:gd name="T6" fmla="*/ 22 w 673"/>
              <a:gd name="T7" fmla="*/ 125 h 399"/>
              <a:gd name="T8" fmla="*/ 22 w 673"/>
              <a:gd name="T9" fmla="*/ 103 h 399"/>
              <a:gd name="T10" fmla="*/ 30 w 673"/>
              <a:gd name="T11" fmla="*/ 81 h 399"/>
              <a:gd name="T12" fmla="*/ 44 w 673"/>
              <a:gd name="T13" fmla="*/ 59 h 399"/>
              <a:gd name="T14" fmla="*/ 59 w 673"/>
              <a:gd name="T15" fmla="*/ 37 h 399"/>
              <a:gd name="T16" fmla="*/ 81 w 673"/>
              <a:gd name="T17" fmla="*/ 22 h 399"/>
              <a:gd name="T18" fmla="*/ 103 w 673"/>
              <a:gd name="T19" fmla="*/ 7 h 399"/>
              <a:gd name="T20" fmla="*/ 126 w 673"/>
              <a:gd name="T21" fmla="*/ 0 h 399"/>
              <a:gd name="T22" fmla="*/ 148 w 673"/>
              <a:gd name="T23" fmla="*/ 0 h 399"/>
              <a:gd name="T24" fmla="*/ 170 w 673"/>
              <a:gd name="T25" fmla="*/ 7 h 399"/>
              <a:gd name="T26" fmla="*/ 192 w 673"/>
              <a:gd name="T27" fmla="*/ 22 h 399"/>
              <a:gd name="T28" fmla="*/ 207 w 673"/>
              <a:gd name="T29" fmla="*/ 44 h 399"/>
              <a:gd name="T30" fmla="*/ 229 w 673"/>
              <a:gd name="T31" fmla="*/ 59 h 399"/>
              <a:gd name="T32" fmla="*/ 236 w 673"/>
              <a:gd name="T33" fmla="*/ 81 h 399"/>
              <a:gd name="T34" fmla="*/ 251 w 673"/>
              <a:gd name="T35" fmla="*/ 103 h 399"/>
              <a:gd name="T36" fmla="*/ 258 w 673"/>
              <a:gd name="T37" fmla="*/ 125 h 399"/>
              <a:gd name="T38" fmla="*/ 273 w 673"/>
              <a:gd name="T39" fmla="*/ 147 h 399"/>
              <a:gd name="T40" fmla="*/ 288 w 673"/>
              <a:gd name="T41" fmla="*/ 169 h 399"/>
              <a:gd name="T42" fmla="*/ 288 w 673"/>
              <a:gd name="T43" fmla="*/ 192 h 399"/>
              <a:gd name="T44" fmla="*/ 303 w 673"/>
              <a:gd name="T45" fmla="*/ 214 h 399"/>
              <a:gd name="T46" fmla="*/ 318 w 673"/>
              <a:gd name="T47" fmla="*/ 236 h 399"/>
              <a:gd name="T48" fmla="*/ 318 w 673"/>
              <a:gd name="T49" fmla="*/ 258 h 399"/>
              <a:gd name="T50" fmla="*/ 325 w 673"/>
              <a:gd name="T51" fmla="*/ 280 h 399"/>
              <a:gd name="T52" fmla="*/ 340 w 673"/>
              <a:gd name="T53" fmla="*/ 302 h 399"/>
              <a:gd name="T54" fmla="*/ 347 w 673"/>
              <a:gd name="T55" fmla="*/ 325 h 399"/>
              <a:gd name="T56" fmla="*/ 362 w 673"/>
              <a:gd name="T57" fmla="*/ 347 h 399"/>
              <a:gd name="T58" fmla="*/ 377 w 673"/>
              <a:gd name="T59" fmla="*/ 369 h 399"/>
              <a:gd name="T60" fmla="*/ 399 w 673"/>
              <a:gd name="T61" fmla="*/ 376 h 399"/>
              <a:gd name="T62" fmla="*/ 421 w 673"/>
              <a:gd name="T63" fmla="*/ 391 h 399"/>
              <a:gd name="T64" fmla="*/ 443 w 673"/>
              <a:gd name="T65" fmla="*/ 398 h 399"/>
              <a:gd name="T66" fmla="*/ 465 w 673"/>
              <a:gd name="T67" fmla="*/ 398 h 399"/>
              <a:gd name="T68" fmla="*/ 487 w 673"/>
              <a:gd name="T69" fmla="*/ 398 h 399"/>
              <a:gd name="T70" fmla="*/ 510 w 673"/>
              <a:gd name="T71" fmla="*/ 398 h 399"/>
              <a:gd name="T72" fmla="*/ 532 w 673"/>
              <a:gd name="T73" fmla="*/ 398 h 399"/>
              <a:gd name="T74" fmla="*/ 554 w 673"/>
              <a:gd name="T75" fmla="*/ 384 h 399"/>
              <a:gd name="T76" fmla="*/ 576 w 673"/>
              <a:gd name="T77" fmla="*/ 369 h 399"/>
              <a:gd name="T78" fmla="*/ 591 w 673"/>
              <a:gd name="T79" fmla="*/ 347 h 399"/>
              <a:gd name="T80" fmla="*/ 613 w 673"/>
              <a:gd name="T81" fmla="*/ 339 h 399"/>
              <a:gd name="T82" fmla="*/ 613 w 673"/>
              <a:gd name="T83" fmla="*/ 317 h 399"/>
              <a:gd name="T84" fmla="*/ 628 w 673"/>
              <a:gd name="T85" fmla="*/ 295 h 399"/>
              <a:gd name="T86" fmla="*/ 642 w 673"/>
              <a:gd name="T87" fmla="*/ 273 h 399"/>
              <a:gd name="T88" fmla="*/ 650 w 673"/>
              <a:gd name="T89" fmla="*/ 251 h 399"/>
              <a:gd name="T90" fmla="*/ 657 w 673"/>
              <a:gd name="T91" fmla="*/ 229 h 399"/>
              <a:gd name="T92" fmla="*/ 672 w 673"/>
              <a:gd name="T93" fmla="*/ 206 h 399"/>
              <a:gd name="T94" fmla="*/ 672 w 673"/>
              <a:gd name="T95" fmla="*/ 19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73" h="399">
                <a:moveTo>
                  <a:pt x="0" y="199"/>
                </a:moveTo>
                <a:lnTo>
                  <a:pt x="7" y="169"/>
                </a:lnTo>
                <a:lnTo>
                  <a:pt x="15" y="147"/>
                </a:lnTo>
                <a:lnTo>
                  <a:pt x="22" y="125"/>
                </a:lnTo>
                <a:lnTo>
                  <a:pt x="22" y="103"/>
                </a:lnTo>
                <a:lnTo>
                  <a:pt x="30" y="81"/>
                </a:lnTo>
                <a:lnTo>
                  <a:pt x="44" y="59"/>
                </a:lnTo>
                <a:lnTo>
                  <a:pt x="59" y="37"/>
                </a:lnTo>
                <a:lnTo>
                  <a:pt x="81" y="22"/>
                </a:lnTo>
                <a:lnTo>
                  <a:pt x="103" y="7"/>
                </a:lnTo>
                <a:lnTo>
                  <a:pt x="126" y="0"/>
                </a:lnTo>
                <a:lnTo>
                  <a:pt x="148" y="0"/>
                </a:lnTo>
                <a:lnTo>
                  <a:pt x="170" y="7"/>
                </a:lnTo>
                <a:lnTo>
                  <a:pt x="192" y="22"/>
                </a:lnTo>
                <a:lnTo>
                  <a:pt x="207" y="44"/>
                </a:lnTo>
                <a:lnTo>
                  <a:pt x="229" y="59"/>
                </a:lnTo>
                <a:lnTo>
                  <a:pt x="236" y="81"/>
                </a:lnTo>
                <a:lnTo>
                  <a:pt x="251" y="103"/>
                </a:lnTo>
                <a:lnTo>
                  <a:pt x="258" y="125"/>
                </a:lnTo>
                <a:lnTo>
                  <a:pt x="273" y="147"/>
                </a:lnTo>
                <a:lnTo>
                  <a:pt x="288" y="169"/>
                </a:lnTo>
                <a:lnTo>
                  <a:pt x="288" y="192"/>
                </a:lnTo>
                <a:lnTo>
                  <a:pt x="303" y="214"/>
                </a:lnTo>
                <a:lnTo>
                  <a:pt x="318" y="236"/>
                </a:lnTo>
                <a:lnTo>
                  <a:pt x="318" y="258"/>
                </a:lnTo>
                <a:lnTo>
                  <a:pt x="325" y="280"/>
                </a:lnTo>
                <a:lnTo>
                  <a:pt x="340" y="302"/>
                </a:lnTo>
                <a:lnTo>
                  <a:pt x="347" y="325"/>
                </a:lnTo>
                <a:lnTo>
                  <a:pt x="362" y="347"/>
                </a:lnTo>
                <a:lnTo>
                  <a:pt x="377" y="369"/>
                </a:lnTo>
                <a:lnTo>
                  <a:pt x="399" y="376"/>
                </a:lnTo>
                <a:lnTo>
                  <a:pt x="421" y="391"/>
                </a:lnTo>
                <a:lnTo>
                  <a:pt x="443" y="398"/>
                </a:lnTo>
                <a:lnTo>
                  <a:pt x="465" y="398"/>
                </a:lnTo>
                <a:lnTo>
                  <a:pt x="487" y="398"/>
                </a:lnTo>
                <a:lnTo>
                  <a:pt x="510" y="398"/>
                </a:lnTo>
                <a:lnTo>
                  <a:pt x="532" y="398"/>
                </a:lnTo>
                <a:lnTo>
                  <a:pt x="554" y="384"/>
                </a:lnTo>
                <a:lnTo>
                  <a:pt x="576" y="369"/>
                </a:lnTo>
                <a:lnTo>
                  <a:pt x="591" y="347"/>
                </a:lnTo>
                <a:lnTo>
                  <a:pt x="613" y="339"/>
                </a:lnTo>
                <a:lnTo>
                  <a:pt x="613" y="317"/>
                </a:lnTo>
                <a:lnTo>
                  <a:pt x="628" y="295"/>
                </a:lnTo>
                <a:lnTo>
                  <a:pt x="642" y="273"/>
                </a:lnTo>
                <a:lnTo>
                  <a:pt x="650" y="251"/>
                </a:lnTo>
                <a:lnTo>
                  <a:pt x="657" y="229"/>
                </a:lnTo>
                <a:lnTo>
                  <a:pt x="672" y="206"/>
                </a:lnTo>
                <a:lnTo>
                  <a:pt x="672" y="199"/>
                </a:lnTo>
              </a:path>
            </a:pathLst>
          </a:custGeom>
          <a:noFill/>
          <a:ln w="254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000000"/>
              </a:solidFill>
              <a:latin typeface="Symbol" panose="05050102010706020507" pitchFamily="18" charset="2"/>
            </a:endParaRPr>
          </a:p>
        </p:txBody>
      </p:sp>
      <p:grpSp>
        <p:nvGrpSpPr>
          <p:cNvPr id="3089" name="Group 17">
            <a:extLst>
              <a:ext uri="{FF2B5EF4-FFF2-40B4-BE49-F238E27FC236}">
                <a16:creationId xmlns:a16="http://schemas.microsoft.com/office/drawing/2014/main" id="{F74DED71-B36C-3662-C5B5-006CFB4C7AE9}"/>
              </a:ext>
            </a:extLst>
          </p:cNvPr>
          <p:cNvGrpSpPr>
            <a:grpSpLocks/>
          </p:cNvGrpSpPr>
          <p:nvPr/>
        </p:nvGrpSpPr>
        <p:grpSpPr bwMode="auto">
          <a:xfrm>
            <a:off x="4154488" y="4870450"/>
            <a:ext cx="4210050" cy="1206500"/>
            <a:chOff x="1657" y="3068"/>
            <a:chExt cx="2652" cy="760"/>
          </a:xfrm>
        </p:grpSpPr>
        <p:grpSp>
          <p:nvGrpSpPr>
            <p:cNvPr id="3079" name="Group 7">
              <a:extLst>
                <a:ext uri="{FF2B5EF4-FFF2-40B4-BE49-F238E27FC236}">
                  <a16:creationId xmlns:a16="http://schemas.microsoft.com/office/drawing/2014/main" id="{E7E5708E-E7B8-3796-B9AA-772E91ACB229}"/>
                </a:ext>
              </a:extLst>
            </p:cNvPr>
            <p:cNvGrpSpPr>
              <a:grpSpLocks/>
            </p:cNvGrpSpPr>
            <p:nvPr/>
          </p:nvGrpSpPr>
          <p:grpSpPr bwMode="auto">
            <a:xfrm>
              <a:off x="1657" y="3223"/>
              <a:ext cx="376" cy="322"/>
              <a:chOff x="1657" y="3223"/>
              <a:chExt cx="376" cy="322"/>
            </a:xfrm>
          </p:grpSpPr>
          <p:sp>
            <p:nvSpPr>
              <p:cNvPr id="3077" name="Rectangle 5">
                <a:extLst>
                  <a:ext uri="{FF2B5EF4-FFF2-40B4-BE49-F238E27FC236}">
                    <a16:creationId xmlns:a16="http://schemas.microsoft.com/office/drawing/2014/main" id="{27C35461-8933-6E3F-6AAD-A7BD2ACD3343}"/>
                  </a:ext>
                </a:extLst>
              </p:cNvPr>
              <p:cNvSpPr>
                <a:spLocks noChangeArrowheads="1"/>
              </p:cNvSpPr>
              <p:nvPr/>
            </p:nvSpPr>
            <p:spPr bwMode="auto">
              <a:xfrm>
                <a:off x="1657" y="3223"/>
                <a:ext cx="376"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2400" b="1">
                    <a:solidFill>
                      <a:srgbClr val="000000"/>
                    </a:solidFill>
                    <a:latin typeface="Times New Roman" panose="02020603050405020304" pitchFamily="18" charset="0"/>
                  </a:rPr>
                  <a:t>E</a:t>
                </a:r>
                <a:r>
                  <a:rPr lang="en-US" altLang="en-US" sz="2400">
                    <a:solidFill>
                      <a:srgbClr val="000000"/>
                    </a:solidFill>
                    <a:latin typeface="Times New Roman" panose="02020603050405020304" pitchFamily="18" charset="0"/>
                  </a:rPr>
                  <a:t>``</a:t>
                </a:r>
              </a:p>
            </p:txBody>
          </p:sp>
          <p:sp>
            <p:nvSpPr>
              <p:cNvPr id="3078" name="Rectangle 6">
                <a:extLst>
                  <a:ext uri="{FF2B5EF4-FFF2-40B4-BE49-F238E27FC236}">
                    <a16:creationId xmlns:a16="http://schemas.microsoft.com/office/drawing/2014/main" id="{A4A1F1D7-259E-B7E5-87AD-985C102AEDE9}"/>
                  </a:ext>
                </a:extLst>
              </p:cNvPr>
              <p:cNvSpPr>
                <a:spLocks noChangeArrowheads="1"/>
              </p:cNvSpPr>
              <p:nvPr/>
            </p:nvSpPr>
            <p:spPr bwMode="auto">
              <a:xfrm>
                <a:off x="1753" y="3314"/>
                <a:ext cx="11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Symbol" panose="05050102010706020507" pitchFamily="18" charset="2"/>
                </a:endParaRPr>
              </a:p>
            </p:txBody>
          </p:sp>
        </p:grpSp>
        <p:grpSp>
          <p:nvGrpSpPr>
            <p:cNvPr id="3088" name="Group 16">
              <a:extLst>
                <a:ext uri="{FF2B5EF4-FFF2-40B4-BE49-F238E27FC236}">
                  <a16:creationId xmlns:a16="http://schemas.microsoft.com/office/drawing/2014/main" id="{243C5A4F-2F6F-1F7A-DD0F-5F5018D5AAB5}"/>
                </a:ext>
              </a:extLst>
            </p:cNvPr>
            <p:cNvGrpSpPr>
              <a:grpSpLocks/>
            </p:cNvGrpSpPr>
            <p:nvPr/>
          </p:nvGrpSpPr>
          <p:grpSpPr bwMode="auto">
            <a:xfrm>
              <a:off x="2105" y="3068"/>
              <a:ext cx="2204" cy="760"/>
              <a:chOff x="2105" y="3068"/>
              <a:chExt cx="2204" cy="760"/>
            </a:xfrm>
          </p:grpSpPr>
          <p:sp>
            <p:nvSpPr>
              <p:cNvPr id="3080" name="Oval 8">
                <a:extLst>
                  <a:ext uri="{FF2B5EF4-FFF2-40B4-BE49-F238E27FC236}">
                    <a16:creationId xmlns:a16="http://schemas.microsoft.com/office/drawing/2014/main" id="{67CA463D-F68A-0D02-8306-6FA20E5A81C3}"/>
                  </a:ext>
                </a:extLst>
              </p:cNvPr>
              <p:cNvSpPr>
                <a:spLocks noChangeArrowheads="1"/>
              </p:cNvSpPr>
              <p:nvPr/>
            </p:nvSpPr>
            <p:spPr bwMode="auto">
              <a:xfrm>
                <a:off x="2105" y="3068"/>
                <a:ext cx="760" cy="760"/>
              </a:xfrm>
              <a:prstGeom prst="ellipse">
                <a:avLst/>
              </a:prstGeom>
              <a:solidFill>
                <a:schemeClr val="hlink"/>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Symbol" panose="05050102010706020507" pitchFamily="18" charset="2"/>
                </a:endParaRPr>
              </a:p>
            </p:txBody>
          </p:sp>
          <p:sp>
            <p:nvSpPr>
              <p:cNvPr id="3081" name="Line 9">
                <a:extLst>
                  <a:ext uri="{FF2B5EF4-FFF2-40B4-BE49-F238E27FC236}">
                    <a16:creationId xmlns:a16="http://schemas.microsoft.com/office/drawing/2014/main" id="{74454867-FA07-E6EE-DBFB-0D34EF2D88EA}"/>
                  </a:ext>
                </a:extLst>
              </p:cNvPr>
              <p:cNvSpPr>
                <a:spLocks noChangeShapeType="1"/>
              </p:cNvSpPr>
              <p:nvPr/>
            </p:nvSpPr>
            <p:spPr bwMode="auto">
              <a:xfrm>
                <a:off x="2869" y="3448"/>
                <a:ext cx="336"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Symbol" panose="05050102010706020507" pitchFamily="18" charset="2"/>
                </a:endParaRPr>
              </a:p>
            </p:txBody>
          </p:sp>
          <p:sp>
            <p:nvSpPr>
              <p:cNvPr id="3082" name="Rectangle 10">
                <a:extLst>
                  <a:ext uri="{FF2B5EF4-FFF2-40B4-BE49-F238E27FC236}">
                    <a16:creationId xmlns:a16="http://schemas.microsoft.com/office/drawing/2014/main" id="{F959685E-18E6-2938-F863-37D710E7A1FC}"/>
                  </a:ext>
                </a:extLst>
              </p:cNvPr>
              <p:cNvSpPr>
                <a:spLocks noChangeArrowheads="1"/>
              </p:cNvSpPr>
              <p:nvPr/>
            </p:nvSpPr>
            <p:spPr bwMode="auto">
              <a:xfrm>
                <a:off x="3209" y="3212"/>
                <a:ext cx="856" cy="472"/>
              </a:xfrm>
              <a:prstGeom prst="rect">
                <a:avLst/>
              </a:prstGeom>
              <a:solidFill>
                <a:schemeClr val="hlink"/>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Symbol" panose="05050102010706020507" pitchFamily="18" charset="2"/>
                </a:endParaRPr>
              </a:p>
            </p:txBody>
          </p:sp>
          <p:sp>
            <p:nvSpPr>
              <p:cNvPr id="3083" name="Line 11">
                <a:extLst>
                  <a:ext uri="{FF2B5EF4-FFF2-40B4-BE49-F238E27FC236}">
                    <a16:creationId xmlns:a16="http://schemas.microsoft.com/office/drawing/2014/main" id="{317EF55C-BCD1-24C2-04F0-4283712EC9A8}"/>
                  </a:ext>
                </a:extLst>
              </p:cNvPr>
              <p:cNvSpPr>
                <a:spLocks noChangeShapeType="1"/>
              </p:cNvSpPr>
              <p:nvPr/>
            </p:nvSpPr>
            <p:spPr bwMode="auto">
              <a:xfrm>
                <a:off x="4069" y="3448"/>
                <a:ext cx="24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Symbol" panose="05050102010706020507" pitchFamily="18" charset="2"/>
                </a:endParaRPr>
              </a:p>
            </p:txBody>
          </p:sp>
          <p:grpSp>
            <p:nvGrpSpPr>
              <p:cNvPr id="3086" name="Group 14">
                <a:extLst>
                  <a:ext uri="{FF2B5EF4-FFF2-40B4-BE49-F238E27FC236}">
                    <a16:creationId xmlns:a16="http://schemas.microsoft.com/office/drawing/2014/main" id="{4EE74CA2-F6F8-6C93-51AF-9B700316043B}"/>
                  </a:ext>
                </a:extLst>
              </p:cNvPr>
              <p:cNvGrpSpPr>
                <a:grpSpLocks/>
              </p:cNvGrpSpPr>
              <p:nvPr/>
            </p:nvGrpSpPr>
            <p:grpSpPr bwMode="auto">
              <a:xfrm>
                <a:off x="3243" y="3217"/>
                <a:ext cx="432" cy="399"/>
                <a:chOff x="3243" y="3217"/>
                <a:chExt cx="432" cy="399"/>
              </a:xfrm>
            </p:grpSpPr>
            <p:sp>
              <p:nvSpPr>
                <p:cNvPr id="3084" name="Rectangle 12">
                  <a:extLst>
                    <a:ext uri="{FF2B5EF4-FFF2-40B4-BE49-F238E27FC236}">
                      <a16:creationId xmlns:a16="http://schemas.microsoft.com/office/drawing/2014/main" id="{69945650-D1F7-6F14-3E46-825E43C7C17C}"/>
                    </a:ext>
                  </a:extLst>
                </p:cNvPr>
                <p:cNvSpPr>
                  <a:spLocks noChangeArrowheads="1"/>
                </p:cNvSpPr>
                <p:nvPr/>
              </p:nvSpPr>
              <p:spPr bwMode="auto">
                <a:xfrm>
                  <a:off x="3243" y="3217"/>
                  <a:ext cx="432" cy="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2800">
                      <a:solidFill>
                        <a:srgbClr val="000000"/>
                      </a:solidFill>
                      <a:latin typeface="Times New Roman" panose="02020603050405020304" pitchFamily="18" charset="0"/>
                    </a:rPr>
                    <a:t>X``</a:t>
                  </a:r>
                </a:p>
              </p:txBody>
            </p:sp>
            <p:sp>
              <p:nvSpPr>
                <p:cNvPr id="3085" name="Rectangle 13">
                  <a:extLst>
                    <a:ext uri="{FF2B5EF4-FFF2-40B4-BE49-F238E27FC236}">
                      <a16:creationId xmlns:a16="http://schemas.microsoft.com/office/drawing/2014/main" id="{B5B5AE6D-23BE-98F7-9545-66E1161E0586}"/>
                    </a:ext>
                  </a:extLst>
                </p:cNvPr>
                <p:cNvSpPr>
                  <a:spLocks noChangeArrowheads="1"/>
                </p:cNvSpPr>
                <p:nvPr/>
              </p:nvSpPr>
              <p:spPr bwMode="auto">
                <a:xfrm>
                  <a:off x="3387" y="3385"/>
                  <a:ext cx="11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Symbol" panose="05050102010706020507" pitchFamily="18" charset="2"/>
                  </a:endParaRPr>
                </a:p>
              </p:txBody>
            </p:sp>
          </p:grpSp>
          <p:sp>
            <p:nvSpPr>
              <p:cNvPr id="3087" name="Line 15">
                <a:extLst>
                  <a:ext uri="{FF2B5EF4-FFF2-40B4-BE49-F238E27FC236}">
                    <a16:creationId xmlns:a16="http://schemas.microsoft.com/office/drawing/2014/main" id="{D9404FF4-1AB1-A50C-45C9-D24C4209A5F4}"/>
                  </a:ext>
                </a:extLst>
              </p:cNvPr>
              <p:cNvSpPr>
                <a:spLocks noChangeShapeType="1"/>
              </p:cNvSpPr>
              <p:nvPr/>
            </p:nvSpPr>
            <p:spPr bwMode="auto">
              <a:xfrm>
                <a:off x="4309" y="3256"/>
                <a:ext cx="0" cy="336"/>
              </a:xfrm>
              <a:prstGeom prst="line">
                <a:avLst/>
              </a:prstGeom>
              <a:noFill/>
              <a:ln w="508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Symbol" panose="05050102010706020507" pitchFamily="18" charset="2"/>
                </a:endParaRPr>
              </a:p>
            </p:txBody>
          </p:sp>
        </p:grpSp>
      </p:grpSp>
      <p:sp>
        <p:nvSpPr>
          <p:cNvPr id="3090" name="Freeform 18">
            <a:extLst>
              <a:ext uri="{FF2B5EF4-FFF2-40B4-BE49-F238E27FC236}">
                <a16:creationId xmlns:a16="http://schemas.microsoft.com/office/drawing/2014/main" id="{9532F89C-DFAC-35AF-DAE9-BBF9FF78898E}"/>
              </a:ext>
            </a:extLst>
          </p:cNvPr>
          <p:cNvSpPr>
            <a:spLocks/>
          </p:cNvSpPr>
          <p:nvPr/>
        </p:nvSpPr>
        <p:spPr bwMode="auto">
          <a:xfrm>
            <a:off x="5099050" y="5246688"/>
            <a:ext cx="541338" cy="411162"/>
          </a:xfrm>
          <a:custGeom>
            <a:avLst/>
            <a:gdLst>
              <a:gd name="T0" fmla="*/ 0 w 341"/>
              <a:gd name="T1" fmla="*/ 147 h 259"/>
              <a:gd name="T2" fmla="*/ 15 w 341"/>
              <a:gd name="T3" fmla="*/ 110 h 259"/>
              <a:gd name="T4" fmla="*/ 15 w 341"/>
              <a:gd name="T5" fmla="*/ 88 h 259"/>
              <a:gd name="T6" fmla="*/ 22 w 341"/>
              <a:gd name="T7" fmla="*/ 66 h 259"/>
              <a:gd name="T8" fmla="*/ 30 w 341"/>
              <a:gd name="T9" fmla="*/ 44 h 259"/>
              <a:gd name="T10" fmla="*/ 45 w 341"/>
              <a:gd name="T11" fmla="*/ 22 h 259"/>
              <a:gd name="T12" fmla="*/ 59 w 341"/>
              <a:gd name="T13" fmla="*/ 0 h 259"/>
              <a:gd name="T14" fmla="*/ 82 w 341"/>
              <a:gd name="T15" fmla="*/ 0 h 259"/>
              <a:gd name="T16" fmla="*/ 104 w 341"/>
              <a:gd name="T17" fmla="*/ 0 h 259"/>
              <a:gd name="T18" fmla="*/ 126 w 341"/>
              <a:gd name="T19" fmla="*/ 0 h 259"/>
              <a:gd name="T20" fmla="*/ 133 w 341"/>
              <a:gd name="T21" fmla="*/ 22 h 259"/>
              <a:gd name="T22" fmla="*/ 148 w 341"/>
              <a:gd name="T23" fmla="*/ 44 h 259"/>
              <a:gd name="T24" fmla="*/ 163 w 341"/>
              <a:gd name="T25" fmla="*/ 66 h 259"/>
              <a:gd name="T26" fmla="*/ 163 w 341"/>
              <a:gd name="T27" fmla="*/ 88 h 259"/>
              <a:gd name="T28" fmla="*/ 170 w 341"/>
              <a:gd name="T29" fmla="*/ 110 h 259"/>
              <a:gd name="T30" fmla="*/ 178 w 341"/>
              <a:gd name="T31" fmla="*/ 133 h 259"/>
              <a:gd name="T32" fmla="*/ 185 w 341"/>
              <a:gd name="T33" fmla="*/ 155 h 259"/>
              <a:gd name="T34" fmla="*/ 192 w 341"/>
              <a:gd name="T35" fmla="*/ 177 h 259"/>
              <a:gd name="T36" fmla="*/ 200 w 341"/>
              <a:gd name="T37" fmla="*/ 199 h 259"/>
              <a:gd name="T38" fmla="*/ 207 w 341"/>
              <a:gd name="T39" fmla="*/ 221 h 259"/>
              <a:gd name="T40" fmla="*/ 214 w 341"/>
              <a:gd name="T41" fmla="*/ 243 h 259"/>
              <a:gd name="T42" fmla="*/ 237 w 341"/>
              <a:gd name="T43" fmla="*/ 258 h 259"/>
              <a:gd name="T44" fmla="*/ 259 w 341"/>
              <a:gd name="T45" fmla="*/ 258 h 259"/>
              <a:gd name="T46" fmla="*/ 281 w 341"/>
              <a:gd name="T47" fmla="*/ 258 h 259"/>
              <a:gd name="T48" fmla="*/ 296 w 341"/>
              <a:gd name="T49" fmla="*/ 236 h 259"/>
              <a:gd name="T50" fmla="*/ 310 w 341"/>
              <a:gd name="T51" fmla="*/ 214 h 259"/>
              <a:gd name="T52" fmla="*/ 318 w 341"/>
              <a:gd name="T53" fmla="*/ 192 h 259"/>
              <a:gd name="T54" fmla="*/ 333 w 341"/>
              <a:gd name="T55" fmla="*/ 169 h 259"/>
              <a:gd name="T56" fmla="*/ 340 w 341"/>
              <a:gd name="T57" fmla="*/ 147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41" h="259">
                <a:moveTo>
                  <a:pt x="0" y="147"/>
                </a:moveTo>
                <a:lnTo>
                  <a:pt x="15" y="110"/>
                </a:lnTo>
                <a:lnTo>
                  <a:pt x="15" y="88"/>
                </a:lnTo>
                <a:lnTo>
                  <a:pt x="22" y="66"/>
                </a:lnTo>
                <a:lnTo>
                  <a:pt x="30" y="44"/>
                </a:lnTo>
                <a:lnTo>
                  <a:pt x="45" y="22"/>
                </a:lnTo>
                <a:lnTo>
                  <a:pt x="59" y="0"/>
                </a:lnTo>
                <a:lnTo>
                  <a:pt x="82" y="0"/>
                </a:lnTo>
                <a:lnTo>
                  <a:pt x="104" y="0"/>
                </a:lnTo>
                <a:lnTo>
                  <a:pt x="126" y="0"/>
                </a:lnTo>
                <a:lnTo>
                  <a:pt x="133" y="22"/>
                </a:lnTo>
                <a:lnTo>
                  <a:pt x="148" y="44"/>
                </a:lnTo>
                <a:lnTo>
                  <a:pt x="163" y="66"/>
                </a:lnTo>
                <a:lnTo>
                  <a:pt x="163" y="88"/>
                </a:lnTo>
                <a:lnTo>
                  <a:pt x="170" y="110"/>
                </a:lnTo>
                <a:lnTo>
                  <a:pt x="178" y="133"/>
                </a:lnTo>
                <a:lnTo>
                  <a:pt x="185" y="155"/>
                </a:lnTo>
                <a:lnTo>
                  <a:pt x="192" y="177"/>
                </a:lnTo>
                <a:lnTo>
                  <a:pt x="200" y="199"/>
                </a:lnTo>
                <a:lnTo>
                  <a:pt x="207" y="221"/>
                </a:lnTo>
                <a:lnTo>
                  <a:pt x="214" y="243"/>
                </a:lnTo>
                <a:lnTo>
                  <a:pt x="237" y="258"/>
                </a:lnTo>
                <a:lnTo>
                  <a:pt x="259" y="258"/>
                </a:lnTo>
                <a:lnTo>
                  <a:pt x="281" y="258"/>
                </a:lnTo>
                <a:lnTo>
                  <a:pt x="296" y="236"/>
                </a:lnTo>
                <a:lnTo>
                  <a:pt x="310" y="214"/>
                </a:lnTo>
                <a:lnTo>
                  <a:pt x="318" y="192"/>
                </a:lnTo>
                <a:lnTo>
                  <a:pt x="333" y="169"/>
                </a:lnTo>
                <a:lnTo>
                  <a:pt x="340" y="147"/>
                </a:lnTo>
              </a:path>
            </a:pathLst>
          </a:custGeom>
          <a:noFill/>
          <a:ln w="254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000000"/>
              </a:solidFill>
              <a:latin typeface="Symbol" panose="05050102010706020507" pitchFamily="18" charset="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3075"/>
                                        </p:tgtEl>
                                        <p:attrNameLst>
                                          <p:attrName>style.visibility</p:attrName>
                                        </p:attrNameLst>
                                      </p:cBhvr>
                                      <p:to>
                                        <p:strVal val="visible"/>
                                      </p:to>
                                    </p:set>
                                    <p:animEffect transition="in" filter="wipe(left)">
                                      <p:cBhvr>
                                        <p:cTn id="7" dur="500"/>
                                        <p:tgtEl>
                                          <p:spTgt spid="30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1806A4E5-2241-D93D-03D5-AA2868476358}"/>
              </a:ext>
            </a:extLst>
          </p:cNvPr>
          <p:cNvSpPr>
            <a:spLocks noChangeArrowheads="1"/>
          </p:cNvSpPr>
          <p:nvPr/>
        </p:nvSpPr>
        <p:spPr bwMode="auto">
          <a:xfrm>
            <a:off x="2422526" y="822326"/>
            <a:ext cx="8124019" cy="19396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2400">
                <a:solidFill>
                  <a:srgbClr val="000000"/>
                </a:solidFill>
                <a:latin typeface="Times New Roman" panose="02020603050405020304" pitchFamily="18" charset="0"/>
              </a:rPr>
              <a:t>This type of machine model would be appropriate in a study </a:t>
            </a:r>
          </a:p>
          <a:p>
            <a:pPr eaLnBrk="0" fontAlgn="base" hangingPunct="0">
              <a:spcBef>
                <a:spcPct val="0"/>
              </a:spcBef>
              <a:spcAft>
                <a:spcPct val="0"/>
              </a:spcAft>
            </a:pPr>
            <a:r>
              <a:rPr lang="en-US" altLang="en-US" sz="2400">
                <a:solidFill>
                  <a:srgbClr val="000000"/>
                </a:solidFill>
                <a:latin typeface="Times New Roman" panose="02020603050405020304" pitchFamily="18" charset="0"/>
              </a:rPr>
              <a:t>where the transmission line being protected was represented </a:t>
            </a:r>
          </a:p>
          <a:p>
            <a:pPr eaLnBrk="0" fontAlgn="base" hangingPunct="0">
              <a:spcBef>
                <a:spcPct val="0"/>
              </a:spcBef>
              <a:spcAft>
                <a:spcPct val="0"/>
              </a:spcAft>
            </a:pPr>
            <a:r>
              <a:rPr lang="en-US" altLang="en-US" sz="2400">
                <a:solidFill>
                  <a:srgbClr val="000000"/>
                </a:solidFill>
                <a:latin typeface="Times New Roman" panose="02020603050405020304" pitchFamily="18" charset="0"/>
              </a:rPr>
              <a:t>by lumped impedances and the time scale of interest was several</a:t>
            </a:r>
          </a:p>
          <a:p>
            <a:pPr eaLnBrk="0" fontAlgn="base" hangingPunct="0">
              <a:spcBef>
                <a:spcPct val="0"/>
              </a:spcBef>
              <a:spcAft>
                <a:spcPct val="0"/>
              </a:spcAft>
            </a:pPr>
            <a:r>
              <a:rPr lang="en-US" altLang="en-US" sz="2400">
                <a:solidFill>
                  <a:srgbClr val="000000"/>
                </a:solidFill>
                <a:latin typeface="Times New Roman" panose="02020603050405020304" pitchFamily="18" charset="0"/>
              </a:rPr>
              <a:t>cycles.  The relay bandwidth would be restricted to 60Hz and dc</a:t>
            </a:r>
          </a:p>
          <a:p>
            <a:pPr eaLnBrk="0" fontAlgn="base" hangingPunct="0">
              <a:spcBef>
                <a:spcPct val="0"/>
              </a:spcBef>
              <a:spcAft>
                <a:spcPct val="0"/>
              </a:spcAft>
            </a:pPr>
            <a:r>
              <a:rPr lang="en-US" altLang="en-US" sz="2400">
                <a:solidFill>
                  <a:srgbClr val="000000"/>
                </a:solidFill>
                <a:latin typeface="Times New Roman" panose="02020603050405020304" pitchFamily="18" charset="0"/>
              </a:rPr>
              <a:t> offset components.   e.g.</a:t>
            </a:r>
          </a:p>
        </p:txBody>
      </p:sp>
      <p:grpSp>
        <p:nvGrpSpPr>
          <p:cNvPr id="4129" name="Group 33">
            <a:extLst>
              <a:ext uri="{FF2B5EF4-FFF2-40B4-BE49-F238E27FC236}">
                <a16:creationId xmlns:a16="http://schemas.microsoft.com/office/drawing/2014/main" id="{92ADEA60-87D1-BB68-E478-5430812B9A52}"/>
              </a:ext>
            </a:extLst>
          </p:cNvPr>
          <p:cNvGrpSpPr>
            <a:grpSpLocks/>
          </p:cNvGrpSpPr>
          <p:nvPr/>
        </p:nvGrpSpPr>
        <p:grpSpPr bwMode="auto">
          <a:xfrm>
            <a:off x="2682875" y="3471862"/>
            <a:ext cx="7254876" cy="1901824"/>
            <a:chOff x="730" y="2187"/>
            <a:chExt cx="4570" cy="1198"/>
          </a:xfrm>
        </p:grpSpPr>
        <p:sp>
          <p:nvSpPr>
            <p:cNvPr id="4099" name="Rectangle 3">
              <a:extLst>
                <a:ext uri="{FF2B5EF4-FFF2-40B4-BE49-F238E27FC236}">
                  <a16:creationId xmlns:a16="http://schemas.microsoft.com/office/drawing/2014/main" id="{63D390B0-BC60-2ED5-B63A-A8EE71F98CD1}"/>
                </a:ext>
              </a:extLst>
            </p:cNvPr>
            <p:cNvSpPr>
              <a:spLocks noChangeArrowheads="1"/>
            </p:cNvSpPr>
            <p:nvPr/>
          </p:nvSpPr>
          <p:spPr bwMode="auto">
            <a:xfrm>
              <a:off x="3605" y="2872"/>
              <a:ext cx="311"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2400">
                  <a:solidFill>
                    <a:srgbClr val="000000"/>
                  </a:solidFill>
                  <a:latin typeface="Times New Roman" panose="02020603050405020304" pitchFamily="18" charset="0"/>
                </a:rPr>
                <a:t>jX</a:t>
              </a:r>
            </a:p>
          </p:txBody>
        </p:sp>
        <p:grpSp>
          <p:nvGrpSpPr>
            <p:cNvPr id="4128" name="Group 32">
              <a:extLst>
                <a:ext uri="{FF2B5EF4-FFF2-40B4-BE49-F238E27FC236}">
                  <a16:creationId xmlns:a16="http://schemas.microsoft.com/office/drawing/2014/main" id="{B3D02FA3-2039-FD95-D9A0-55A91865948C}"/>
                </a:ext>
              </a:extLst>
            </p:cNvPr>
            <p:cNvGrpSpPr>
              <a:grpSpLocks/>
            </p:cNvGrpSpPr>
            <p:nvPr/>
          </p:nvGrpSpPr>
          <p:grpSpPr bwMode="auto">
            <a:xfrm>
              <a:off x="730" y="2187"/>
              <a:ext cx="4570" cy="1198"/>
              <a:chOff x="730" y="2187"/>
              <a:chExt cx="4570" cy="1198"/>
            </a:xfrm>
          </p:grpSpPr>
          <p:sp>
            <p:nvSpPr>
              <p:cNvPr id="4100" name="Line 4">
                <a:extLst>
                  <a:ext uri="{FF2B5EF4-FFF2-40B4-BE49-F238E27FC236}">
                    <a16:creationId xmlns:a16="http://schemas.microsoft.com/office/drawing/2014/main" id="{B481ED04-8D6E-0B45-9F14-806178C7FF83}"/>
                  </a:ext>
                </a:extLst>
              </p:cNvPr>
              <p:cNvSpPr>
                <a:spLocks noChangeShapeType="1"/>
              </p:cNvSpPr>
              <p:nvPr/>
            </p:nvSpPr>
            <p:spPr bwMode="auto">
              <a:xfrm>
                <a:off x="2326" y="2796"/>
                <a:ext cx="96"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Symbol" panose="05050102010706020507" pitchFamily="18" charset="2"/>
                </a:endParaRPr>
              </a:p>
            </p:txBody>
          </p:sp>
          <p:sp>
            <p:nvSpPr>
              <p:cNvPr id="4101" name="Line 5">
                <a:extLst>
                  <a:ext uri="{FF2B5EF4-FFF2-40B4-BE49-F238E27FC236}">
                    <a16:creationId xmlns:a16="http://schemas.microsoft.com/office/drawing/2014/main" id="{46238441-F510-857D-7646-75FA36155468}"/>
                  </a:ext>
                </a:extLst>
              </p:cNvPr>
              <p:cNvSpPr>
                <a:spLocks noChangeShapeType="1"/>
              </p:cNvSpPr>
              <p:nvPr/>
            </p:nvSpPr>
            <p:spPr bwMode="auto">
              <a:xfrm>
                <a:off x="2422" y="2640"/>
                <a:ext cx="0" cy="273"/>
              </a:xfrm>
              <a:prstGeom prst="line">
                <a:avLst/>
              </a:prstGeom>
              <a:noFill/>
              <a:ln w="508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Symbol" panose="05050102010706020507" pitchFamily="18" charset="2"/>
                </a:endParaRPr>
              </a:p>
            </p:txBody>
          </p:sp>
          <p:grpSp>
            <p:nvGrpSpPr>
              <p:cNvPr id="4127" name="Group 31">
                <a:extLst>
                  <a:ext uri="{FF2B5EF4-FFF2-40B4-BE49-F238E27FC236}">
                    <a16:creationId xmlns:a16="http://schemas.microsoft.com/office/drawing/2014/main" id="{2DEA6D4E-C454-43B8-FA9F-4CE4C862D8FD}"/>
                  </a:ext>
                </a:extLst>
              </p:cNvPr>
              <p:cNvGrpSpPr>
                <a:grpSpLocks/>
              </p:cNvGrpSpPr>
              <p:nvPr/>
            </p:nvGrpSpPr>
            <p:grpSpPr bwMode="auto">
              <a:xfrm>
                <a:off x="730" y="2187"/>
                <a:ext cx="4570" cy="1198"/>
                <a:chOff x="730" y="2187"/>
                <a:chExt cx="4570" cy="1198"/>
              </a:xfrm>
            </p:grpSpPr>
            <p:sp>
              <p:nvSpPr>
                <p:cNvPr id="4102" name="Rectangle 6">
                  <a:extLst>
                    <a:ext uri="{FF2B5EF4-FFF2-40B4-BE49-F238E27FC236}">
                      <a16:creationId xmlns:a16="http://schemas.microsoft.com/office/drawing/2014/main" id="{8655DB81-9487-61E9-072E-914D113D542B}"/>
                    </a:ext>
                  </a:extLst>
                </p:cNvPr>
                <p:cNvSpPr>
                  <a:spLocks noChangeArrowheads="1"/>
                </p:cNvSpPr>
                <p:nvPr/>
              </p:nvSpPr>
              <p:spPr bwMode="auto">
                <a:xfrm>
                  <a:off x="3120" y="2710"/>
                  <a:ext cx="251" cy="206"/>
                </a:xfrm>
                <a:prstGeom prst="rect">
                  <a:avLst/>
                </a:prstGeom>
                <a:solidFill>
                  <a:srgbClr val="FF330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Symbol" panose="05050102010706020507" pitchFamily="18" charset="2"/>
                  </a:endParaRPr>
                </a:p>
              </p:txBody>
            </p:sp>
            <p:grpSp>
              <p:nvGrpSpPr>
                <p:cNvPr id="4126" name="Group 30">
                  <a:extLst>
                    <a:ext uri="{FF2B5EF4-FFF2-40B4-BE49-F238E27FC236}">
                      <a16:creationId xmlns:a16="http://schemas.microsoft.com/office/drawing/2014/main" id="{B779B997-24F3-E606-8B22-44B9BD25EF37}"/>
                    </a:ext>
                  </a:extLst>
                </p:cNvPr>
                <p:cNvGrpSpPr>
                  <a:grpSpLocks/>
                </p:cNvGrpSpPr>
                <p:nvPr/>
              </p:nvGrpSpPr>
              <p:grpSpPr bwMode="auto">
                <a:xfrm>
                  <a:off x="730" y="2187"/>
                  <a:ext cx="4570" cy="1198"/>
                  <a:chOff x="730" y="2187"/>
                  <a:chExt cx="4570" cy="1198"/>
                </a:xfrm>
              </p:grpSpPr>
              <p:grpSp>
                <p:nvGrpSpPr>
                  <p:cNvPr id="4105" name="Group 9">
                    <a:extLst>
                      <a:ext uri="{FF2B5EF4-FFF2-40B4-BE49-F238E27FC236}">
                        <a16:creationId xmlns:a16="http://schemas.microsoft.com/office/drawing/2014/main" id="{75E45BB8-C239-9A95-A016-9B1AFBB1530E}"/>
                      </a:ext>
                    </a:extLst>
                  </p:cNvPr>
                  <p:cNvGrpSpPr>
                    <a:grpSpLocks/>
                  </p:cNvGrpSpPr>
                  <p:nvPr/>
                </p:nvGrpSpPr>
                <p:grpSpPr bwMode="auto">
                  <a:xfrm>
                    <a:off x="730" y="2613"/>
                    <a:ext cx="376" cy="291"/>
                    <a:chOff x="730" y="2613"/>
                    <a:chExt cx="376" cy="291"/>
                  </a:xfrm>
                </p:grpSpPr>
                <p:sp>
                  <p:nvSpPr>
                    <p:cNvPr id="4103" name="Rectangle 7">
                      <a:extLst>
                        <a:ext uri="{FF2B5EF4-FFF2-40B4-BE49-F238E27FC236}">
                          <a16:creationId xmlns:a16="http://schemas.microsoft.com/office/drawing/2014/main" id="{14AB5D7C-FF66-0461-FCC0-9DC0DD5EDAA7}"/>
                        </a:ext>
                      </a:extLst>
                    </p:cNvPr>
                    <p:cNvSpPr>
                      <a:spLocks noChangeArrowheads="1"/>
                    </p:cNvSpPr>
                    <p:nvPr/>
                  </p:nvSpPr>
                  <p:spPr bwMode="auto">
                    <a:xfrm>
                      <a:off x="730" y="2613"/>
                      <a:ext cx="376"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2400" b="1">
                          <a:solidFill>
                            <a:srgbClr val="000000"/>
                          </a:solidFill>
                          <a:latin typeface="Times New Roman" panose="02020603050405020304" pitchFamily="18" charset="0"/>
                        </a:rPr>
                        <a:t>E</a:t>
                      </a:r>
                      <a:r>
                        <a:rPr lang="en-US" altLang="en-US" sz="2400">
                          <a:solidFill>
                            <a:srgbClr val="000000"/>
                          </a:solidFill>
                          <a:latin typeface="Times New Roman" panose="02020603050405020304" pitchFamily="18" charset="0"/>
                        </a:rPr>
                        <a:t>``</a:t>
                      </a:r>
                    </a:p>
                  </p:txBody>
                </p:sp>
                <p:sp>
                  <p:nvSpPr>
                    <p:cNvPr id="4104" name="Rectangle 8">
                      <a:extLst>
                        <a:ext uri="{FF2B5EF4-FFF2-40B4-BE49-F238E27FC236}">
                          <a16:creationId xmlns:a16="http://schemas.microsoft.com/office/drawing/2014/main" id="{786A70F1-C227-30D1-3CB8-158DAA899BB1}"/>
                        </a:ext>
                      </a:extLst>
                    </p:cNvPr>
                    <p:cNvSpPr>
                      <a:spLocks noChangeArrowheads="1"/>
                    </p:cNvSpPr>
                    <p:nvPr/>
                  </p:nvSpPr>
                  <p:spPr bwMode="auto">
                    <a:xfrm>
                      <a:off x="805" y="2687"/>
                      <a:ext cx="91" cy="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Symbol" panose="05050102010706020507" pitchFamily="18" charset="2"/>
                      </a:endParaRPr>
                    </a:p>
                  </p:txBody>
                </p:sp>
              </p:grpSp>
              <p:sp>
                <p:nvSpPr>
                  <p:cNvPr id="4106" name="Oval 10">
                    <a:extLst>
                      <a:ext uri="{FF2B5EF4-FFF2-40B4-BE49-F238E27FC236}">
                        <a16:creationId xmlns:a16="http://schemas.microsoft.com/office/drawing/2014/main" id="{319F9888-98BC-2C25-14BC-8765E72E0504}"/>
                      </a:ext>
                    </a:extLst>
                  </p:cNvPr>
                  <p:cNvSpPr>
                    <a:spLocks noChangeArrowheads="1"/>
                  </p:cNvSpPr>
                  <p:nvPr/>
                </p:nvSpPr>
                <p:spPr bwMode="auto">
                  <a:xfrm>
                    <a:off x="1082" y="2488"/>
                    <a:ext cx="593" cy="616"/>
                  </a:xfrm>
                  <a:prstGeom prst="ellipse">
                    <a:avLst/>
                  </a:prstGeom>
                  <a:solidFill>
                    <a:schemeClr val="hlink"/>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Symbol" panose="05050102010706020507" pitchFamily="18" charset="2"/>
                    </a:endParaRPr>
                  </a:p>
                </p:txBody>
              </p:sp>
              <p:sp>
                <p:nvSpPr>
                  <p:cNvPr id="4107" name="Line 11">
                    <a:extLst>
                      <a:ext uri="{FF2B5EF4-FFF2-40B4-BE49-F238E27FC236}">
                        <a16:creationId xmlns:a16="http://schemas.microsoft.com/office/drawing/2014/main" id="{E37107F7-262C-A4A7-BBF8-FE32F5465C78}"/>
                      </a:ext>
                    </a:extLst>
                  </p:cNvPr>
                  <p:cNvSpPr>
                    <a:spLocks noChangeShapeType="1"/>
                  </p:cNvSpPr>
                  <p:nvPr/>
                </p:nvSpPr>
                <p:spPr bwMode="auto">
                  <a:xfrm>
                    <a:off x="1679" y="2796"/>
                    <a:ext cx="263"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Symbol" panose="05050102010706020507" pitchFamily="18" charset="2"/>
                    </a:endParaRPr>
                  </a:p>
                </p:txBody>
              </p:sp>
              <p:grpSp>
                <p:nvGrpSpPr>
                  <p:cNvPr id="4110" name="Group 14">
                    <a:extLst>
                      <a:ext uri="{FF2B5EF4-FFF2-40B4-BE49-F238E27FC236}">
                        <a16:creationId xmlns:a16="http://schemas.microsoft.com/office/drawing/2014/main" id="{1317AF22-CDE9-9935-7DE0-831397052A86}"/>
                      </a:ext>
                    </a:extLst>
                  </p:cNvPr>
                  <p:cNvGrpSpPr>
                    <a:grpSpLocks/>
                  </p:cNvGrpSpPr>
                  <p:nvPr/>
                </p:nvGrpSpPr>
                <p:grpSpPr bwMode="auto">
                  <a:xfrm>
                    <a:off x="1858" y="2859"/>
                    <a:ext cx="495" cy="330"/>
                    <a:chOff x="1858" y="2859"/>
                    <a:chExt cx="495" cy="330"/>
                  </a:xfrm>
                </p:grpSpPr>
                <p:sp>
                  <p:nvSpPr>
                    <p:cNvPr id="4108" name="Rectangle 12">
                      <a:extLst>
                        <a:ext uri="{FF2B5EF4-FFF2-40B4-BE49-F238E27FC236}">
                          <a16:creationId xmlns:a16="http://schemas.microsoft.com/office/drawing/2014/main" id="{F3DEDC41-696E-F8C0-E08B-C40C2C8222BC}"/>
                        </a:ext>
                      </a:extLst>
                    </p:cNvPr>
                    <p:cNvSpPr>
                      <a:spLocks noChangeArrowheads="1"/>
                    </p:cNvSpPr>
                    <p:nvPr/>
                  </p:nvSpPr>
                  <p:spPr bwMode="auto">
                    <a:xfrm>
                      <a:off x="1858" y="2859"/>
                      <a:ext cx="495" cy="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2800">
                          <a:solidFill>
                            <a:srgbClr val="000000"/>
                          </a:solidFill>
                          <a:latin typeface="Times New Roman" panose="02020603050405020304" pitchFamily="18" charset="0"/>
                        </a:rPr>
                        <a:t>jX``</a:t>
                      </a:r>
                    </a:p>
                  </p:txBody>
                </p:sp>
                <p:sp>
                  <p:nvSpPr>
                    <p:cNvPr id="4109" name="Rectangle 13">
                      <a:extLst>
                        <a:ext uri="{FF2B5EF4-FFF2-40B4-BE49-F238E27FC236}">
                          <a16:creationId xmlns:a16="http://schemas.microsoft.com/office/drawing/2014/main" id="{8E37D117-92D2-026A-264D-DA77E9CEAEC5}"/>
                        </a:ext>
                      </a:extLst>
                    </p:cNvPr>
                    <p:cNvSpPr>
                      <a:spLocks noChangeArrowheads="1"/>
                    </p:cNvSpPr>
                    <p:nvPr/>
                  </p:nvSpPr>
                  <p:spPr bwMode="auto">
                    <a:xfrm>
                      <a:off x="1970" y="2996"/>
                      <a:ext cx="91" cy="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Symbol" panose="05050102010706020507" pitchFamily="18" charset="2"/>
                      </a:endParaRPr>
                    </a:p>
                  </p:txBody>
                </p:sp>
              </p:grpSp>
              <p:graphicFrame>
                <p:nvGraphicFramePr>
                  <p:cNvPr id="4111" name="Object 15">
                    <a:extLst>
                      <a:ext uri="{FF2B5EF4-FFF2-40B4-BE49-F238E27FC236}">
                        <a16:creationId xmlns:a16="http://schemas.microsoft.com/office/drawing/2014/main" id="{995FA843-8AF0-59A9-B968-917FFC199499}"/>
                      </a:ext>
                    </a:extLst>
                  </p:cNvPr>
                  <p:cNvGraphicFramePr>
                    <a:graphicFrameLocks/>
                  </p:cNvGraphicFramePr>
                  <p:nvPr/>
                </p:nvGraphicFramePr>
                <p:xfrm>
                  <a:off x="1942" y="2628"/>
                  <a:ext cx="384" cy="160"/>
                </p:xfrm>
                <a:graphic>
                  <a:graphicData uri="http://schemas.openxmlformats.org/presentationml/2006/ole">
                    <mc:AlternateContent xmlns:mc="http://schemas.openxmlformats.org/markup-compatibility/2006">
                      <mc:Choice xmlns:v="urn:schemas-microsoft-com:vml" Requires="v">
                        <p:oleObj name="TurboCAD Drawing" r:id="rId2" imgW="2003400" imgH="556920" progId="TurboCAD.Drawing.4">
                          <p:embed/>
                        </p:oleObj>
                      </mc:Choice>
                      <mc:Fallback>
                        <p:oleObj name="TurboCAD Drawing" r:id="rId2" imgW="2003400" imgH="556920" progId="TurboCAD.Drawing.4">
                          <p:embed/>
                          <p:pic>
                            <p:nvPicPr>
                              <p:cNvPr id="4111" name="Object 15">
                                <a:extLst>
                                  <a:ext uri="{FF2B5EF4-FFF2-40B4-BE49-F238E27FC236}">
                                    <a16:creationId xmlns:a16="http://schemas.microsoft.com/office/drawing/2014/main" id="{995FA843-8AF0-59A9-B968-917FFC199499}"/>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42" y="2628"/>
                                <a:ext cx="384" cy="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112" name="Object 16">
                    <a:extLst>
                      <a:ext uri="{FF2B5EF4-FFF2-40B4-BE49-F238E27FC236}">
                        <a16:creationId xmlns:a16="http://schemas.microsoft.com/office/drawing/2014/main" id="{E120485B-EB9D-AE96-0EEE-004FDF50979D}"/>
                      </a:ext>
                    </a:extLst>
                  </p:cNvPr>
                  <p:cNvGraphicFramePr>
                    <a:graphicFrameLocks/>
                  </p:cNvGraphicFramePr>
                  <p:nvPr/>
                </p:nvGraphicFramePr>
                <p:xfrm>
                  <a:off x="2432" y="2610"/>
                  <a:ext cx="552" cy="190"/>
                </p:xfrm>
                <a:graphic>
                  <a:graphicData uri="http://schemas.openxmlformats.org/presentationml/2006/ole">
                    <mc:AlternateContent xmlns:mc="http://schemas.openxmlformats.org/markup-compatibility/2006">
                      <mc:Choice xmlns:v="urn:schemas-microsoft-com:vml" Requires="v">
                        <p:oleObj name="TurboCAD Drawing" r:id="rId4" imgW="1342800" imgH="365040" progId="TurboCAD.Drawing.4">
                          <p:embed/>
                        </p:oleObj>
                      </mc:Choice>
                      <mc:Fallback>
                        <p:oleObj name="TurboCAD Drawing" r:id="rId4" imgW="1342800" imgH="365040" progId="TurboCAD.Drawing.4">
                          <p:embed/>
                          <p:pic>
                            <p:nvPicPr>
                              <p:cNvPr id="4112" name="Object 16">
                                <a:extLst>
                                  <a:ext uri="{FF2B5EF4-FFF2-40B4-BE49-F238E27FC236}">
                                    <a16:creationId xmlns:a16="http://schemas.microsoft.com/office/drawing/2014/main" id="{E120485B-EB9D-AE96-0EEE-004FDF50979D}"/>
                                  </a:ext>
                                </a:extLst>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32" y="2610"/>
                                <a:ext cx="552" cy="1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113" name="Line 17">
                    <a:extLst>
                      <a:ext uri="{FF2B5EF4-FFF2-40B4-BE49-F238E27FC236}">
                        <a16:creationId xmlns:a16="http://schemas.microsoft.com/office/drawing/2014/main" id="{51F8FCDB-B3F3-C605-60CB-6A797DF9EEF2}"/>
                      </a:ext>
                    </a:extLst>
                  </p:cNvPr>
                  <p:cNvSpPr>
                    <a:spLocks noChangeShapeType="1"/>
                  </p:cNvSpPr>
                  <p:nvPr/>
                </p:nvSpPr>
                <p:spPr bwMode="auto">
                  <a:xfrm>
                    <a:off x="2991" y="2661"/>
                    <a:ext cx="0" cy="259"/>
                  </a:xfrm>
                  <a:prstGeom prst="line">
                    <a:avLst/>
                  </a:prstGeom>
                  <a:noFill/>
                  <a:ln w="508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Symbol" panose="05050102010706020507" pitchFamily="18" charset="2"/>
                    </a:endParaRPr>
                  </a:p>
                </p:txBody>
              </p:sp>
              <p:graphicFrame>
                <p:nvGraphicFramePr>
                  <p:cNvPr id="4114" name="Object 18">
                    <a:extLst>
                      <a:ext uri="{FF2B5EF4-FFF2-40B4-BE49-F238E27FC236}">
                        <a16:creationId xmlns:a16="http://schemas.microsoft.com/office/drawing/2014/main" id="{1AB72D9C-733C-AB05-CCBE-E3DE41079B2F}"/>
                      </a:ext>
                    </a:extLst>
                  </p:cNvPr>
                  <p:cNvGraphicFramePr>
                    <a:graphicFrameLocks/>
                  </p:cNvGraphicFramePr>
                  <p:nvPr/>
                </p:nvGraphicFramePr>
                <p:xfrm>
                  <a:off x="3488" y="2622"/>
                  <a:ext cx="552" cy="190"/>
                </p:xfrm>
                <a:graphic>
                  <a:graphicData uri="http://schemas.openxmlformats.org/presentationml/2006/ole">
                    <mc:AlternateContent xmlns:mc="http://schemas.openxmlformats.org/markup-compatibility/2006">
                      <mc:Choice xmlns:v="urn:schemas-microsoft-com:vml" Requires="v">
                        <p:oleObj name="TurboCAD Drawing" r:id="rId6" imgW="1342800" imgH="365040" progId="TurboCAD.Drawing.4">
                          <p:embed/>
                        </p:oleObj>
                      </mc:Choice>
                      <mc:Fallback>
                        <p:oleObj name="TurboCAD Drawing" r:id="rId6" imgW="1342800" imgH="365040" progId="TurboCAD.Drawing.4">
                          <p:embed/>
                          <p:pic>
                            <p:nvPicPr>
                              <p:cNvPr id="4114" name="Object 18">
                                <a:extLst>
                                  <a:ext uri="{FF2B5EF4-FFF2-40B4-BE49-F238E27FC236}">
                                    <a16:creationId xmlns:a16="http://schemas.microsoft.com/office/drawing/2014/main" id="{1AB72D9C-733C-AB05-CCBE-E3DE41079B2F}"/>
                                  </a:ext>
                                </a:extLst>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88" y="2622"/>
                                <a:ext cx="552" cy="1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115" name="Line 19">
                    <a:extLst>
                      <a:ext uri="{FF2B5EF4-FFF2-40B4-BE49-F238E27FC236}">
                        <a16:creationId xmlns:a16="http://schemas.microsoft.com/office/drawing/2014/main" id="{FC79285B-9F4E-C941-7BCB-F0A2FEE356DA}"/>
                      </a:ext>
                    </a:extLst>
                  </p:cNvPr>
                  <p:cNvSpPr>
                    <a:spLocks noChangeShapeType="1"/>
                  </p:cNvSpPr>
                  <p:nvPr/>
                </p:nvSpPr>
                <p:spPr bwMode="auto">
                  <a:xfrm>
                    <a:off x="2998" y="2809"/>
                    <a:ext cx="473"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Symbol" panose="05050102010706020507" pitchFamily="18" charset="2"/>
                    </a:endParaRPr>
                  </a:p>
                </p:txBody>
              </p:sp>
              <p:sp>
                <p:nvSpPr>
                  <p:cNvPr id="4116" name="Rectangle 20">
                    <a:extLst>
                      <a:ext uri="{FF2B5EF4-FFF2-40B4-BE49-F238E27FC236}">
                        <a16:creationId xmlns:a16="http://schemas.microsoft.com/office/drawing/2014/main" id="{4224A03D-B2F9-F258-1D51-105185FC0790}"/>
                      </a:ext>
                    </a:extLst>
                  </p:cNvPr>
                  <p:cNvSpPr>
                    <a:spLocks noChangeArrowheads="1"/>
                  </p:cNvSpPr>
                  <p:nvPr/>
                </p:nvSpPr>
                <p:spPr bwMode="auto">
                  <a:xfrm>
                    <a:off x="3121" y="2698"/>
                    <a:ext cx="220" cy="239"/>
                  </a:xfrm>
                  <a:prstGeom prst="rect">
                    <a:avLst/>
                  </a:prstGeom>
                  <a:noFill/>
                  <a:ln w="12700">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a:solidFill>
                          <a:srgbClr val="FFFFFF"/>
                        </a:solidFill>
                        <a:latin typeface="Times New Roman" panose="02020603050405020304" pitchFamily="18" charset="0"/>
                      </a:rPr>
                      <a:t>R</a:t>
                    </a:r>
                  </a:p>
                </p:txBody>
              </p:sp>
              <p:graphicFrame>
                <p:nvGraphicFramePr>
                  <p:cNvPr id="4117" name="Object 21">
                    <a:extLst>
                      <a:ext uri="{FF2B5EF4-FFF2-40B4-BE49-F238E27FC236}">
                        <a16:creationId xmlns:a16="http://schemas.microsoft.com/office/drawing/2014/main" id="{452BFD28-C91B-806C-CEDB-158BF8E46A25}"/>
                      </a:ext>
                    </a:extLst>
                  </p:cNvPr>
                  <p:cNvGraphicFramePr>
                    <a:graphicFrameLocks/>
                  </p:cNvGraphicFramePr>
                  <p:nvPr/>
                </p:nvGraphicFramePr>
                <p:xfrm>
                  <a:off x="4031" y="2758"/>
                  <a:ext cx="554" cy="103"/>
                </p:xfrm>
                <a:graphic>
                  <a:graphicData uri="http://schemas.openxmlformats.org/presentationml/2006/ole">
                    <mc:AlternateContent xmlns:mc="http://schemas.openxmlformats.org/markup-compatibility/2006">
                      <mc:Choice xmlns:v="urn:schemas-microsoft-com:vml" Requires="v">
                        <p:oleObj name="TurboCAD Drawing" r:id="rId7" imgW="1037880" imgH="571320" progId="TurboCAD.Drawing.4">
                          <p:embed/>
                        </p:oleObj>
                      </mc:Choice>
                      <mc:Fallback>
                        <p:oleObj name="TurboCAD Drawing" r:id="rId7" imgW="1037880" imgH="571320" progId="TurboCAD.Drawing.4">
                          <p:embed/>
                          <p:pic>
                            <p:nvPicPr>
                              <p:cNvPr id="4117" name="Object 21">
                                <a:extLst>
                                  <a:ext uri="{FF2B5EF4-FFF2-40B4-BE49-F238E27FC236}">
                                    <a16:creationId xmlns:a16="http://schemas.microsoft.com/office/drawing/2014/main" id="{452BFD28-C91B-806C-CEDB-158BF8E46A25}"/>
                                  </a:ext>
                                </a:extLst>
                              </p:cNvPr>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031" y="2758"/>
                                <a:ext cx="554" cy="1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118" name="Line 22">
                    <a:extLst>
                      <a:ext uri="{FF2B5EF4-FFF2-40B4-BE49-F238E27FC236}">
                        <a16:creationId xmlns:a16="http://schemas.microsoft.com/office/drawing/2014/main" id="{8E54EEE3-0D3D-F481-1B0A-C5DCBC1D038F}"/>
                      </a:ext>
                    </a:extLst>
                  </p:cNvPr>
                  <p:cNvSpPr>
                    <a:spLocks noChangeShapeType="1"/>
                  </p:cNvSpPr>
                  <p:nvPr/>
                </p:nvSpPr>
                <p:spPr bwMode="auto">
                  <a:xfrm>
                    <a:off x="4593" y="2624"/>
                    <a:ext cx="0" cy="340"/>
                  </a:xfrm>
                  <a:prstGeom prst="line">
                    <a:avLst/>
                  </a:prstGeom>
                  <a:noFill/>
                  <a:ln w="508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Symbol" panose="05050102010706020507" pitchFamily="18" charset="2"/>
                    </a:endParaRPr>
                  </a:p>
                </p:txBody>
              </p:sp>
              <p:sp>
                <p:nvSpPr>
                  <p:cNvPr id="4119" name="Rectangle 23">
                    <a:extLst>
                      <a:ext uri="{FF2B5EF4-FFF2-40B4-BE49-F238E27FC236}">
                        <a16:creationId xmlns:a16="http://schemas.microsoft.com/office/drawing/2014/main" id="{4A226A3F-A297-BBC5-B168-BD0FD0C1E6D2}"/>
                      </a:ext>
                    </a:extLst>
                  </p:cNvPr>
                  <p:cNvSpPr>
                    <a:spLocks noChangeArrowheads="1"/>
                  </p:cNvSpPr>
                  <p:nvPr/>
                </p:nvSpPr>
                <p:spPr bwMode="auto">
                  <a:xfrm>
                    <a:off x="1529" y="2187"/>
                    <a:ext cx="795"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2400">
                        <a:solidFill>
                          <a:srgbClr val="000000"/>
                        </a:solidFill>
                        <a:latin typeface="Times New Roman" panose="02020603050405020304" pitchFamily="18" charset="0"/>
                      </a:rPr>
                      <a:t>Machine</a:t>
                    </a:r>
                  </a:p>
                </p:txBody>
              </p:sp>
              <p:sp>
                <p:nvSpPr>
                  <p:cNvPr id="4120" name="Rectangle 24">
                    <a:extLst>
                      <a:ext uri="{FF2B5EF4-FFF2-40B4-BE49-F238E27FC236}">
                        <a16:creationId xmlns:a16="http://schemas.microsoft.com/office/drawing/2014/main" id="{E25A21BD-1754-19B4-D4A7-FA0275F070A7}"/>
                      </a:ext>
                    </a:extLst>
                  </p:cNvPr>
                  <p:cNvSpPr>
                    <a:spLocks noChangeArrowheads="1"/>
                  </p:cNvSpPr>
                  <p:nvPr/>
                </p:nvSpPr>
                <p:spPr bwMode="auto">
                  <a:xfrm>
                    <a:off x="2526" y="2865"/>
                    <a:ext cx="268"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2400">
                        <a:solidFill>
                          <a:srgbClr val="000000"/>
                        </a:solidFill>
                        <a:latin typeface="Times New Roman" panose="02020603050405020304" pitchFamily="18" charset="0"/>
                      </a:rPr>
                      <a:t>jx</a:t>
                    </a:r>
                  </a:p>
                </p:txBody>
              </p:sp>
              <p:sp>
                <p:nvSpPr>
                  <p:cNvPr id="4121" name="Rectangle 25">
                    <a:extLst>
                      <a:ext uri="{FF2B5EF4-FFF2-40B4-BE49-F238E27FC236}">
                        <a16:creationId xmlns:a16="http://schemas.microsoft.com/office/drawing/2014/main" id="{93C3B47B-6C1D-729D-674F-02765222A842}"/>
                      </a:ext>
                    </a:extLst>
                  </p:cNvPr>
                  <p:cNvSpPr>
                    <a:spLocks noChangeArrowheads="1"/>
                  </p:cNvSpPr>
                  <p:nvPr/>
                </p:nvSpPr>
                <p:spPr bwMode="auto">
                  <a:xfrm>
                    <a:off x="2416" y="2201"/>
                    <a:ext cx="600"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2400">
                        <a:solidFill>
                          <a:srgbClr val="000000"/>
                        </a:solidFill>
                        <a:latin typeface="Times New Roman" panose="02020603050405020304" pitchFamily="18" charset="0"/>
                      </a:rPr>
                      <a:t>Trans.</a:t>
                    </a:r>
                  </a:p>
                </p:txBody>
              </p:sp>
              <p:sp>
                <p:nvSpPr>
                  <p:cNvPr id="4122" name="Rectangle 26">
                    <a:extLst>
                      <a:ext uri="{FF2B5EF4-FFF2-40B4-BE49-F238E27FC236}">
                        <a16:creationId xmlns:a16="http://schemas.microsoft.com/office/drawing/2014/main" id="{D71F37B8-18D6-F310-CD9D-4B470DC6E183}"/>
                      </a:ext>
                    </a:extLst>
                  </p:cNvPr>
                  <p:cNvSpPr>
                    <a:spLocks noChangeArrowheads="1"/>
                  </p:cNvSpPr>
                  <p:nvPr/>
                </p:nvSpPr>
                <p:spPr bwMode="auto">
                  <a:xfrm>
                    <a:off x="3465" y="2193"/>
                    <a:ext cx="472"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2400">
                        <a:solidFill>
                          <a:srgbClr val="000000"/>
                        </a:solidFill>
                        <a:latin typeface="Times New Roman" panose="02020603050405020304" pitchFamily="18" charset="0"/>
                      </a:rPr>
                      <a:t>Line</a:t>
                    </a:r>
                  </a:p>
                </p:txBody>
              </p:sp>
              <p:sp>
                <p:nvSpPr>
                  <p:cNvPr id="4123" name="Rectangle 27">
                    <a:extLst>
                      <a:ext uri="{FF2B5EF4-FFF2-40B4-BE49-F238E27FC236}">
                        <a16:creationId xmlns:a16="http://schemas.microsoft.com/office/drawing/2014/main" id="{B78BEE42-9055-6965-51CC-C28703E6449F}"/>
                      </a:ext>
                    </a:extLst>
                  </p:cNvPr>
                  <p:cNvSpPr>
                    <a:spLocks noChangeArrowheads="1"/>
                  </p:cNvSpPr>
                  <p:nvPr/>
                </p:nvSpPr>
                <p:spPr bwMode="auto">
                  <a:xfrm>
                    <a:off x="4306" y="2193"/>
                    <a:ext cx="994"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2400">
                        <a:solidFill>
                          <a:srgbClr val="000000"/>
                        </a:solidFill>
                        <a:latin typeface="Times New Roman" panose="02020603050405020304" pitchFamily="18" charset="0"/>
                      </a:rPr>
                      <a:t>Infinite BB</a:t>
                    </a:r>
                  </a:p>
                </p:txBody>
              </p:sp>
              <p:sp>
                <p:nvSpPr>
                  <p:cNvPr id="4124" name="Rectangle 28">
                    <a:extLst>
                      <a:ext uri="{FF2B5EF4-FFF2-40B4-BE49-F238E27FC236}">
                        <a16:creationId xmlns:a16="http://schemas.microsoft.com/office/drawing/2014/main" id="{4510E012-F8E8-6A07-CF27-3604736AC734}"/>
                      </a:ext>
                    </a:extLst>
                  </p:cNvPr>
                  <p:cNvSpPr>
                    <a:spLocks noChangeArrowheads="1"/>
                  </p:cNvSpPr>
                  <p:nvPr/>
                </p:nvSpPr>
                <p:spPr bwMode="auto">
                  <a:xfrm>
                    <a:off x="4218" y="2858"/>
                    <a:ext cx="246"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2400">
                        <a:solidFill>
                          <a:srgbClr val="000000"/>
                        </a:solidFill>
                        <a:latin typeface="Times New Roman" panose="02020603050405020304" pitchFamily="18" charset="0"/>
                      </a:rPr>
                      <a:t>R</a:t>
                    </a:r>
                  </a:p>
                </p:txBody>
              </p:sp>
              <p:sp>
                <p:nvSpPr>
                  <p:cNvPr id="4125" name="Rectangle 29">
                    <a:extLst>
                      <a:ext uri="{FF2B5EF4-FFF2-40B4-BE49-F238E27FC236}">
                        <a16:creationId xmlns:a16="http://schemas.microsoft.com/office/drawing/2014/main" id="{EB8233D0-EEF5-F558-2E3D-22152724BF47}"/>
                      </a:ext>
                    </a:extLst>
                  </p:cNvPr>
                  <p:cNvSpPr>
                    <a:spLocks noChangeArrowheads="1"/>
                  </p:cNvSpPr>
                  <p:nvPr/>
                </p:nvSpPr>
                <p:spPr bwMode="auto">
                  <a:xfrm>
                    <a:off x="2999" y="3094"/>
                    <a:ext cx="568"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2400">
                        <a:solidFill>
                          <a:srgbClr val="000000"/>
                        </a:solidFill>
                        <a:latin typeface="Times New Roman" panose="02020603050405020304" pitchFamily="18" charset="0"/>
                      </a:rPr>
                      <a:t>Relay</a:t>
                    </a:r>
                  </a:p>
                </p:txBody>
              </p:sp>
            </p:grpSp>
          </p:grpSp>
        </p:grpSp>
      </p:grpSp>
    </p:spTree>
  </p:cSld>
  <p:clrMapOvr>
    <a:masterClrMapping/>
  </p:clrMapOvr>
  <p:transition>
    <p:cover dir="rd"/>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3A70004E-DB22-CFFF-ADE9-B4C231A1833F}"/>
              </a:ext>
            </a:extLst>
          </p:cNvPr>
          <p:cNvSpPr>
            <a:spLocks noGrp="1" noChangeArrowheads="1"/>
          </p:cNvSpPr>
          <p:nvPr>
            <p:ph type="title"/>
          </p:nvPr>
        </p:nvSpPr>
        <p:spPr>
          <a:xfrm>
            <a:off x="2286000" y="685800"/>
            <a:ext cx="7772400" cy="2743200"/>
          </a:xfrm>
          <a:noFill/>
          <a:ln/>
        </p:spPr>
        <p:txBody>
          <a:bodyPr/>
          <a:lstStyle/>
          <a:p>
            <a:pPr algn="l"/>
            <a:r>
              <a:rPr lang="en-US" altLang="en-US" sz="2800"/>
              <a:t>For longer time periods involving possible power swings then the transient reactance would replace the subtransient reactance and the machine inertia would have to be represented by at least a single equivalent mass. The moment of inertia, </a:t>
            </a:r>
            <a:r>
              <a:rPr lang="en-US" altLang="en-US" sz="2800" b="1"/>
              <a:t>J</a:t>
            </a:r>
            <a:r>
              <a:rPr lang="en-US" altLang="en-US" sz="2800"/>
              <a:t>, is for both the turbine generator and exciter combined.</a:t>
            </a:r>
          </a:p>
        </p:txBody>
      </p:sp>
      <p:sp>
        <p:nvSpPr>
          <p:cNvPr id="5123" name="Line 3">
            <a:extLst>
              <a:ext uri="{FF2B5EF4-FFF2-40B4-BE49-F238E27FC236}">
                <a16:creationId xmlns:a16="http://schemas.microsoft.com/office/drawing/2014/main" id="{543F2738-85C0-4412-FA67-79C1640C766B}"/>
              </a:ext>
            </a:extLst>
          </p:cNvPr>
          <p:cNvSpPr>
            <a:spLocks noChangeShapeType="1"/>
          </p:cNvSpPr>
          <p:nvPr/>
        </p:nvSpPr>
        <p:spPr bwMode="auto">
          <a:xfrm>
            <a:off x="2362200" y="4572000"/>
            <a:ext cx="2667000"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Symbol" panose="05050102010706020507" pitchFamily="18" charset="2"/>
            </a:endParaRPr>
          </a:p>
        </p:txBody>
      </p:sp>
      <p:sp>
        <p:nvSpPr>
          <p:cNvPr id="5124" name="Rectangle 4">
            <a:extLst>
              <a:ext uri="{FF2B5EF4-FFF2-40B4-BE49-F238E27FC236}">
                <a16:creationId xmlns:a16="http://schemas.microsoft.com/office/drawing/2014/main" id="{7F50B6AC-A2E2-8744-9882-10A5591EBC35}"/>
              </a:ext>
            </a:extLst>
          </p:cNvPr>
          <p:cNvSpPr>
            <a:spLocks noChangeArrowheads="1"/>
          </p:cNvSpPr>
          <p:nvPr/>
        </p:nvSpPr>
        <p:spPr bwMode="auto">
          <a:xfrm>
            <a:off x="2749550" y="4273550"/>
            <a:ext cx="1739900" cy="596900"/>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Symbol" panose="05050102010706020507" pitchFamily="18" charset="2"/>
            </a:endParaRPr>
          </a:p>
        </p:txBody>
      </p:sp>
      <p:grpSp>
        <p:nvGrpSpPr>
          <p:cNvPr id="5135" name="Group 15">
            <a:extLst>
              <a:ext uri="{FF2B5EF4-FFF2-40B4-BE49-F238E27FC236}">
                <a16:creationId xmlns:a16="http://schemas.microsoft.com/office/drawing/2014/main" id="{C58B5CA4-3C65-5F23-46CB-C977D0821F26}"/>
              </a:ext>
            </a:extLst>
          </p:cNvPr>
          <p:cNvGrpSpPr>
            <a:grpSpLocks/>
          </p:cNvGrpSpPr>
          <p:nvPr/>
        </p:nvGrpSpPr>
        <p:grpSpPr bwMode="auto">
          <a:xfrm>
            <a:off x="4708526" y="3641726"/>
            <a:ext cx="3825875" cy="1533525"/>
            <a:chOff x="2006" y="2294"/>
            <a:chExt cx="2410" cy="966"/>
          </a:xfrm>
        </p:grpSpPr>
        <p:sp>
          <p:nvSpPr>
            <p:cNvPr id="5125" name="Oval 5">
              <a:extLst>
                <a:ext uri="{FF2B5EF4-FFF2-40B4-BE49-F238E27FC236}">
                  <a16:creationId xmlns:a16="http://schemas.microsoft.com/office/drawing/2014/main" id="{03D39408-E1F7-FDDB-C313-F6FF2BDC9AE9}"/>
                </a:ext>
              </a:extLst>
            </p:cNvPr>
            <p:cNvSpPr>
              <a:spLocks noChangeArrowheads="1"/>
            </p:cNvSpPr>
            <p:nvPr/>
          </p:nvSpPr>
          <p:spPr bwMode="auto">
            <a:xfrm>
              <a:off x="2212" y="2500"/>
              <a:ext cx="760" cy="760"/>
            </a:xfrm>
            <a:prstGeom prst="ellipse">
              <a:avLst/>
            </a:prstGeom>
            <a:solidFill>
              <a:schemeClr val="hlink"/>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Symbol" panose="05050102010706020507" pitchFamily="18" charset="2"/>
              </a:endParaRPr>
            </a:p>
          </p:txBody>
        </p:sp>
        <p:sp>
          <p:nvSpPr>
            <p:cNvPr id="5126" name="Line 6">
              <a:extLst>
                <a:ext uri="{FF2B5EF4-FFF2-40B4-BE49-F238E27FC236}">
                  <a16:creationId xmlns:a16="http://schemas.microsoft.com/office/drawing/2014/main" id="{73A25A03-009A-E648-09C4-C83B7C1DEF85}"/>
                </a:ext>
              </a:extLst>
            </p:cNvPr>
            <p:cNvSpPr>
              <a:spLocks noChangeShapeType="1"/>
            </p:cNvSpPr>
            <p:nvPr/>
          </p:nvSpPr>
          <p:spPr bwMode="auto">
            <a:xfrm>
              <a:off x="2976" y="2880"/>
              <a:ext cx="336"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Symbol" panose="05050102010706020507" pitchFamily="18" charset="2"/>
              </a:endParaRPr>
            </a:p>
          </p:txBody>
        </p:sp>
        <p:sp>
          <p:nvSpPr>
            <p:cNvPr id="5127" name="Rectangle 7">
              <a:extLst>
                <a:ext uri="{FF2B5EF4-FFF2-40B4-BE49-F238E27FC236}">
                  <a16:creationId xmlns:a16="http://schemas.microsoft.com/office/drawing/2014/main" id="{A80377AA-7427-156F-C094-DFA5CF921575}"/>
                </a:ext>
              </a:extLst>
            </p:cNvPr>
            <p:cNvSpPr>
              <a:spLocks noChangeArrowheads="1"/>
            </p:cNvSpPr>
            <p:nvPr/>
          </p:nvSpPr>
          <p:spPr bwMode="auto">
            <a:xfrm>
              <a:off x="3316" y="2644"/>
              <a:ext cx="856" cy="472"/>
            </a:xfrm>
            <a:prstGeom prst="rect">
              <a:avLst/>
            </a:prstGeom>
            <a:solidFill>
              <a:schemeClr val="hlink"/>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Symbol" panose="05050102010706020507" pitchFamily="18" charset="2"/>
              </a:endParaRPr>
            </a:p>
          </p:txBody>
        </p:sp>
        <p:sp>
          <p:nvSpPr>
            <p:cNvPr id="5128" name="Line 8">
              <a:extLst>
                <a:ext uri="{FF2B5EF4-FFF2-40B4-BE49-F238E27FC236}">
                  <a16:creationId xmlns:a16="http://schemas.microsoft.com/office/drawing/2014/main" id="{9112D71F-B79F-B085-47BF-96759D3CBE72}"/>
                </a:ext>
              </a:extLst>
            </p:cNvPr>
            <p:cNvSpPr>
              <a:spLocks noChangeShapeType="1"/>
            </p:cNvSpPr>
            <p:nvPr/>
          </p:nvSpPr>
          <p:spPr bwMode="auto">
            <a:xfrm>
              <a:off x="4176" y="2880"/>
              <a:ext cx="240"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Symbol" panose="05050102010706020507" pitchFamily="18" charset="2"/>
              </a:endParaRPr>
            </a:p>
          </p:txBody>
        </p:sp>
        <p:grpSp>
          <p:nvGrpSpPr>
            <p:cNvPr id="5131" name="Group 11">
              <a:extLst>
                <a:ext uri="{FF2B5EF4-FFF2-40B4-BE49-F238E27FC236}">
                  <a16:creationId xmlns:a16="http://schemas.microsoft.com/office/drawing/2014/main" id="{BF212066-DA9A-EB05-F2FE-FC8AAFA0923E}"/>
                </a:ext>
              </a:extLst>
            </p:cNvPr>
            <p:cNvGrpSpPr>
              <a:grpSpLocks/>
            </p:cNvGrpSpPr>
            <p:nvPr/>
          </p:nvGrpSpPr>
          <p:grpSpPr bwMode="auto">
            <a:xfrm>
              <a:off x="3350" y="2649"/>
              <a:ext cx="356" cy="399"/>
              <a:chOff x="3350" y="2649"/>
              <a:chExt cx="356" cy="399"/>
            </a:xfrm>
          </p:grpSpPr>
          <p:sp>
            <p:nvSpPr>
              <p:cNvPr id="5129" name="Rectangle 9">
                <a:extLst>
                  <a:ext uri="{FF2B5EF4-FFF2-40B4-BE49-F238E27FC236}">
                    <a16:creationId xmlns:a16="http://schemas.microsoft.com/office/drawing/2014/main" id="{9F2B77D0-AE55-2D24-8793-94ED8F5B35D4}"/>
                  </a:ext>
                </a:extLst>
              </p:cNvPr>
              <p:cNvSpPr>
                <a:spLocks noChangeArrowheads="1"/>
              </p:cNvSpPr>
              <p:nvPr/>
            </p:nvSpPr>
            <p:spPr bwMode="auto">
              <a:xfrm>
                <a:off x="3350" y="2649"/>
                <a:ext cx="356" cy="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2800">
                    <a:solidFill>
                      <a:srgbClr val="000000"/>
                    </a:solidFill>
                    <a:latin typeface="Times New Roman" panose="02020603050405020304" pitchFamily="18" charset="0"/>
                  </a:rPr>
                  <a:t>X`</a:t>
                </a:r>
              </a:p>
            </p:txBody>
          </p:sp>
          <p:sp>
            <p:nvSpPr>
              <p:cNvPr id="5130" name="Rectangle 10">
                <a:extLst>
                  <a:ext uri="{FF2B5EF4-FFF2-40B4-BE49-F238E27FC236}">
                    <a16:creationId xmlns:a16="http://schemas.microsoft.com/office/drawing/2014/main" id="{49A9F7EA-AAFE-DB1E-04F3-5F388B9D5DC5}"/>
                  </a:ext>
                </a:extLst>
              </p:cNvPr>
              <p:cNvSpPr>
                <a:spLocks noChangeArrowheads="1"/>
              </p:cNvSpPr>
              <p:nvPr/>
            </p:nvSpPr>
            <p:spPr bwMode="auto">
              <a:xfrm>
                <a:off x="3494" y="2817"/>
                <a:ext cx="11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Symbol" panose="05050102010706020507" pitchFamily="18" charset="2"/>
                </a:endParaRPr>
              </a:p>
            </p:txBody>
          </p:sp>
        </p:grpSp>
        <p:sp>
          <p:nvSpPr>
            <p:cNvPr id="5132" name="Line 12">
              <a:extLst>
                <a:ext uri="{FF2B5EF4-FFF2-40B4-BE49-F238E27FC236}">
                  <a16:creationId xmlns:a16="http://schemas.microsoft.com/office/drawing/2014/main" id="{E2922371-5358-B931-2A0E-634E32ECED3C}"/>
                </a:ext>
              </a:extLst>
            </p:cNvPr>
            <p:cNvSpPr>
              <a:spLocks noChangeShapeType="1"/>
            </p:cNvSpPr>
            <p:nvPr/>
          </p:nvSpPr>
          <p:spPr bwMode="auto">
            <a:xfrm>
              <a:off x="4416" y="2688"/>
              <a:ext cx="0" cy="336"/>
            </a:xfrm>
            <a:prstGeom prst="line">
              <a:avLst/>
            </a:prstGeom>
            <a:noFill/>
            <a:ln w="508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Symbol" panose="05050102010706020507" pitchFamily="18" charset="2"/>
              </a:endParaRPr>
            </a:p>
          </p:txBody>
        </p:sp>
        <p:sp>
          <p:nvSpPr>
            <p:cNvPr id="5133" name="Freeform 13">
              <a:extLst>
                <a:ext uri="{FF2B5EF4-FFF2-40B4-BE49-F238E27FC236}">
                  <a16:creationId xmlns:a16="http://schemas.microsoft.com/office/drawing/2014/main" id="{00D8E40E-DE0E-A84F-0411-ED5269D07159}"/>
                </a:ext>
              </a:extLst>
            </p:cNvPr>
            <p:cNvSpPr>
              <a:spLocks/>
            </p:cNvSpPr>
            <p:nvPr/>
          </p:nvSpPr>
          <p:spPr bwMode="auto">
            <a:xfrm>
              <a:off x="2304" y="2754"/>
              <a:ext cx="481" cy="267"/>
            </a:xfrm>
            <a:custGeom>
              <a:avLst/>
              <a:gdLst>
                <a:gd name="T0" fmla="*/ 0 w 481"/>
                <a:gd name="T1" fmla="*/ 126 h 267"/>
                <a:gd name="T2" fmla="*/ 22 w 481"/>
                <a:gd name="T3" fmla="*/ 96 h 267"/>
                <a:gd name="T4" fmla="*/ 37 w 481"/>
                <a:gd name="T5" fmla="*/ 74 h 267"/>
                <a:gd name="T6" fmla="*/ 44 w 481"/>
                <a:gd name="T7" fmla="*/ 52 h 267"/>
                <a:gd name="T8" fmla="*/ 66 w 481"/>
                <a:gd name="T9" fmla="*/ 37 h 267"/>
                <a:gd name="T10" fmla="*/ 89 w 481"/>
                <a:gd name="T11" fmla="*/ 23 h 267"/>
                <a:gd name="T12" fmla="*/ 111 w 481"/>
                <a:gd name="T13" fmla="*/ 8 h 267"/>
                <a:gd name="T14" fmla="*/ 133 w 481"/>
                <a:gd name="T15" fmla="*/ 0 h 267"/>
                <a:gd name="T16" fmla="*/ 155 w 481"/>
                <a:gd name="T17" fmla="*/ 0 h 267"/>
                <a:gd name="T18" fmla="*/ 177 w 481"/>
                <a:gd name="T19" fmla="*/ 15 h 267"/>
                <a:gd name="T20" fmla="*/ 192 w 481"/>
                <a:gd name="T21" fmla="*/ 37 h 267"/>
                <a:gd name="T22" fmla="*/ 214 w 481"/>
                <a:gd name="T23" fmla="*/ 67 h 267"/>
                <a:gd name="T24" fmla="*/ 222 w 481"/>
                <a:gd name="T25" fmla="*/ 89 h 267"/>
                <a:gd name="T26" fmla="*/ 229 w 481"/>
                <a:gd name="T27" fmla="*/ 111 h 267"/>
                <a:gd name="T28" fmla="*/ 236 w 481"/>
                <a:gd name="T29" fmla="*/ 133 h 267"/>
                <a:gd name="T30" fmla="*/ 244 w 481"/>
                <a:gd name="T31" fmla="*/ 156 h 267"/>
                <a:gd name="T32" fmla="*/ 251 w 481"/>
                <a:gd name="T33" fmla="*/ 178 h 267"/>
                <a:gd name="T34" fmla="*/ 266 w 481"/>
                <a:gd name="T35" fmla="*/ 200 h 267"/>
                <a:gd name="T36" fmla="*/ 273 w 481"/>
                <a:gd name="T37" fmla="*/ 222 h 267"/>
                <a:gd name="T38" fmla="*/ 288 w 481"/>
                <a:gd name="T39" fmla="*/ 244 h 267"/>
                <a:gd name="T40" fmla="*/ 310 w 481"/>
                <a:gd name="T41" fmla="*/ 259 h 267"/>
                <a:gd name="T42" fmla="*/ 332 w 481"/>
                <a:gd name="T43" fmla="*/ 266 h 267"/>
                <a:gd name="T44" fmla="*/ 354 w 481"/>
                <a:gd name="T45" fmla="*/ 266 h 267"/>
                <a:gd name="T46" fmla="*/ 377 w 481"/>
                <a:gd name="T47" fmla="*/ 266 h 267"/>
                <a:gd name="T48" fmla="*/ 399 w 481"/>
                <a:gd name="T49" fmla="*/ 266 h 267"/>
                <a:gd name="T50" fmla="*/ 414 w 481"/>
                <a:gd name="T51" fmla="*/ 244 h 267"/>
                <a:gd name="T52" fmla="*/ 428 w 481"/>
                <a:gd name="T53" fmla="*/ 222 h 267"/>
                <a:gd name="T54" fmla="*/ 428 w 481"/>
                <a:gd name="T55" fmla="*/ 200 h 267"/>
                <a:gd name="T56" fmla="*/ 436 w 481"/>
                <a:gd name="T57" fmla="*/ 178 h 267"/>
                <a:gd name="T58" fmla="*/ 450 w 481"/>
                <a:gd name="T59" fmla="*/ 156 h 267"/>
                <a:gd name="T60" fmla="*/ 465 w 481"/>
                <a:gd name="T61" fmla="*/ 133 h 267"/>
                <a:gd name="T62" fmla="*/ 480 w 481"/>
                <a:gd name="T63" fmla="*/ 111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81" h="267">
                  <a:moveTo>
                    <a:pt x="0" y="126"/>
                  </a:moveTo>
                  <a:lnTo>
                    <a:pt x="22" y="96"/>
                  </a:lnTo>
                  <a:lnTo>
                    <a:pt x="37" y="74"/>
                  </a:lnTo>
                  <a:lnTo>
                    <a:pt x="44" y="52"/>
                  </a:lnTo>
                  <a:lnTo>
                    <a:pt x="66" y="37"/>
                  </a:lnTo>
                  <a:lnTo>
                    <a:pt x="89" y="23"/>
                  </a:lnTo>
                  <a:lnTo>
                    <a:pt x="111" y="8"/>
                  </a:lnTo>
                  <a:lnTo>
                    <a:pt x="133" y="0"/>
                  </a:lnTo>
                  <a:lnTo>
                    <a:pt x="155" y="0"/>
                  </a:lnTo>
                  <a:lnTo>
                    <a:pt x="177" y="15"/>
                  </a:lnTo>
                  <a:lnTo>
                    <a:pt x="192" y="37"/>
                  </a:lnTo>
                  <a:lnTo>
                    <a:pt x="214" y="67"/>
                  </a:lnTo>
                  <a:lnTo>
                    <a:pt x="222" y="89"/>
                  </a:lnTo>
                  <a:lnTo>
                    <a:pt x="229" y="111"/>
                  </a:lnTo>
                  <a:lnTo>
                    <a:pt x="236" y="133"/>
                  </a:lnTo>
                  <a:lnTo>
                    <a:pt x="244" y="156"/>
                  </a:lnTo>
                  <a:lnTo>
                    <a:pt x="251" y="178"/>
                  </a:lnTo>
                  <a:lnTo>
                    <a:pt x="266" y="200"/>
                  </a:lnTo>
                  <a:lnTo>
                    <a:pt x="273" y="222"/>
                  </a:lnTo>
                  <a:lnTo>
                    <a:pt x="288" y="244"/>
                  </a:lnTo>
                  <a:lnTo>
                    <a:pt x="310" y="259"/>
                  </a:lnTo>
                  <a:lnTo>
                    <a:pt x="332" y="266"/>
                  </a:lnTo>
                  <a:lnTo>
                    <a:pt x="354" y="266"/>
                  </a:lnTo>
                  <a:lnTo>
                    <a:pt x="377" y="266"/>
                  </a:lnTo>
                  <a:lnTo>
                    <a:pt x="399" y="266"/>
                  </a:lnTo>
                  <a:lnTo>
                    <a:pt x="414" y="244"/>
                  </a:lnTo>
                  <a:lnTo>
                    <a:pt x="428" y="222"/>
                  </a:lnTo>
                  <a:lnTo>
                    <a:pt x="428" y="200"/>
                  </a:lnTo>
                  <a:lnTo>
                    <a:pt x="436" y="178"/>
                  </a:lnTo>
                  <a:lnTo>
                    <a:pt x="450" y="156"/>
                  </a:lnTo>
                  <a:lnTo>
                    <a:pt x="465" y="133"/>
                  </a:lnTo>
                  <a:lnTo>
                    <a:pt x="480" y="111"/>
                  </a:lnTo>
                </a:path>
              </a:pathLst>
            </a:custGeom>
            <a:noFill/>
            <a:ln w="12700" cap="rnd"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400">
                <a:solidFill>
                  <a:srgbClr val="000000"/>
                </a:solidFill>
                <a:latin typeface="Symbol" panose="05050102010706020507" pitchFamily="18" charset="2"/>
              </a:endParaRPr>
            </a:p>
          </p:txBody>
        </p:sp>
        <p:sp>
          <p:nvSpPr>
            <p:cNvPr id="5134" name="Rectangle 14">
              <a:extLst>
                <a:ext uri="{FF2B5EF4-FFF2-40B4-BE49-F238E27FC236}">
                  <a16:creationId xmlns:a16="http://schemas.microsoft.com/office/drawing/2014/main" id="{32E2DA41-2F46-795F-C9BF-CD99AA672BA3}"/>
                </a:ext>
              </a:extLst>
            </p:cNvPr>
            <p:cNvSpPr>
              <a:spLocks noChangeArrowheads="1"/>
            </p:cNvSpPr>
            <p:nvPr/>
          </p:nvSpPr>
          <p:spPr bwMode="auto">
            <a:xfrm>
              <a:off x="2006" y="2294"/>
              <a:ext cx="311"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2400" b="1">
                  <a:solidFill>
                    <a:srgbClr val="000000"/>
                  </a:solidFill>
                  <a:latin typeface="Times New Roman" panose="02020603050405020304" pitchFamily="18" charset="0"/>
                </a:rPr>
                <a:t>E`</a:t>
              </a:r>
            </a:p>
          </p:txBody>
        </p:sp>
      </p:grpSp>
      <p:sp>
        <p:nvSpPr>
          <p:cNvPr id="5136" name="Rectangle 16">
            <a:extLst>
              <a:ext uri="{FF2B5EF4-FFF2-40B4-BE49-F238E27FC236}">
                <a16:creationId xmlns:a16="http://schemas.microsoft.com/office/drawing/2014/main" id="{654CE47D-7476-2894-91E9-82CE103625D7}"/>
              </a:ext>
            </a:extLst>
          </p:cNvPr>
          <p:cNvSpPr>
            <a:spLocks noChangeArrowheads="1"/>
          </p:cNvSpPr>
          <p:nvPr/>
        </p:nvSpPr>
        <p:spPr bwMode="auto">
          <a:xfrm>
            <a:off x="2803525" y="4327526"/>
            <a:ext cx="1295226" cy="462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2400">
                <a:solidFill>
                  <a:srgbClr val="000000"/>
                </a:solidFill>
                <a:latin typeface="Times New Roman" panose="02020603050405020304" pitchFamily="18" charset="0"/>
              </a:rPr>
              <a:t>Inertia, </a:t>
            </a:r>
            <a:r>
              <a:rPr lang="en-US" altLang="en-US" sz="2400" b="1">
                <a:solidFill>
                  <a:srgbClr val="000000"/>
                </a:solidFill>
                <a:latin typeface="Times New Roman" panose="02020603050405020304" pitchFamily="18" charset="0"/>
              </a:rPr>
              <a:t>J</a:t>
            </a:r>
          </a:p>
        </p:txBody>
      </p:sp>
      <p:sp>
        <p:nvSpPr>
          <p:cNvPr id="5137" name="Arc 17">
            <a:extLst>
              <a:ext uri="{FF2B5EF4-FFF2-40B4-BE49-F238E27FC236}">
                <a16:creationId xmlns:a16="http://schemas.microsoft.com/office/drawing/2014/main" id="{92E90D96-84BA-BD76-3D01-C27359619A31}"/>
              </a:ext>
            </a:extLst>
          </p:cNvPr>
          <p:cNvSpPr>
            <a:spLocks/>
          </p:cNvSpPr>
          <p:nvPr/>
        </p:nvSpPr>
        <p:spPr bwMode="auto">
          <a:xfrm>
            <a:off x="2438400" y="4421188"/>
            <a:ext cx="153988" cy="304800"/>
          </a:xfrm>
          <a:custGeom>
            <a:avLst/>
            <a:gdLst>
              <a:gd name="G0" fmla="+- 225 0 0"/>
              <a:gd name="G1" fmla="+- 21600 0 0"/>
              <a:gd name="G2" fmla="+- 21600 0 0"/>
              <a:gd name="T0" fmla="*/ 0 w 21825"/>
              <a:gd name="T1" fmla="*/ 1 h 21600"/>
              <a:gd name="T2" fmla="*/ 21825 w 21825"/>
              <a:gd name="T3" fmla="*/ 21600 h 21600"/>
              <a:gd name="T4" fmla="*/ 225 w 21825"/>
              <a:gd name="T5" fmla="*/ 21600 h 21600"/>
            </a:gdLst>
            <a:ahLst/>
            <a:cxnLst>
              <a:cxn ang="0">
                <a:pos x="T0" y="T1"/>
              </a:cxn>
              <a:cxn ang="0">
                <a:pos x="T2" y="T3"/>
              </a:cxn>
              <a:cxn ang="0">
                <a:pos x="T4" y="T5"/>
              </a:cxn>
            </a:cxnLst>
            <a:rect l="0" t="0" r="r" b="b"/>
            <a:pathLst>
              <a:path w="21825" h="21600" fill="none" extrusionOk="0">
                <a:moveTo>
                  <a:pt x="0" y="1"/>
                </a:moveTo>
                <a:cubicBezTo>
                  <a:pt x="74" y="0"/>
                  <a:pt x="149" y="0"/>
                  <a:pt x="225" y="0"/>
                </a:cubicBezTo>
                <a:cubicBezTo>
                  <a:pt x="12154" y="0"/>
                  <a:pt x="21825" y="9670"/>
                  <a:pt x="21825" y="21600"/>
                </a:cubicBezTo>
              </a:path>
              <a:path w="21825" h="21600" stroke="0" extrusionOk="0">
                <a:moveTo>
                  <a:pt x="0" y="1"/>
                </a:moveTo>
                <a:cubicBezTo>
                  <a:pt x="74" y="0"/>
                  <a:pt x="149" y="0"/>
                  <a:pt x="225" y="0"/>
                </a:cubicBezTo>
                <a:cubicBezTo>
                  <a:pt x="12154" y="0"/>
                  <a:pt x="21825" y="9670"/>
                  <a:pt x="21825" y="21600"/>
                </a:cubicBezTo>
                <a:lnTo>
                  <a:pt x="225" y="21600"/>
                </a:lnTo>
                <a:close/>
              </a:path>
            </a:pathLst>
          </a:custGeom>
          <a:noFill/>
          <a:ln w="12700" cap="rnd">
            <a:solidFill>
              <a:schemeClr val="tx1"/>
            </a:solidFill>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Symbol" panose="05050102010706020507" pitchFamily="18" charset="2"/>
            </a:endParaRPr>
          </a:p>
        </p:txBody>
      </p:sp>
      <p:sp>
        <p:nvSpPr>
          <p:cNvPr id="5138" name="Arc 18">
            <a:extLst>
              <a:ext uri="{FF2B5EF4-FFF2-40B4-BE49-F238E27FC236}">
                <a16:creationId xmlns:a16="http://schemas.microsoft.com/office/drawing/2014/main" id="{05B0C506-D8F5-2BD3-C084-785B3437DCA9}"/>
              </a:ext>
            </a:extLst>
          </p:cNvPr>
          <p:cNvSpPr>
            <a:spLocks/>
          </p:cNvSpPr>
          <p:nvPr/>
        </p:nvSpPr>
        <p:spPr bwMode="auto">
          <a:xfrm>
            <a:off x="4724400" y="4421188"/>
            <a:ext cx="153988" cy="304800"/>
          </a:xfrm>
          <a:custGeom>
            <a:avLst/>
            <a:gdLst>
              <a:gd name="G0" fmla="+- 225 0 0"/>
              <a:gd name="G1" fmla="+- 21600 0 0"/>
              <a:gd name="G2" fmla="+- 21600 0 0"/>
              <a:gd name="T0" fmla="*/ 0 w 21825"/>
              <a:gd name="T1" fmla="*/ 1 h 21600"/>
              <a:gd name="T2" fmla="*/ 21825 w 21825"/>
              <a:gd name="T3" fmla="*/ 21600 h 21600"/>
              <a:gd name="T4" fmla="*/ 225 w 21825"/>
              <a:gd name="T5" fmla="*/ 21600 h 21600"/>
            </a:gdLst>
            <a:ahLst/>
            <a:cxnLst>
              <a:cxn ang="0">
                <a:pos x="T0" y="T1"/>
              </a:cxn>
              <a:cxn ang="0">
                <a:pos x="T2" y="T3"/>
              </a:cxn>
              <a:cxn ang="0">
                <a:pos x="T4" y="T5"/>
              </a:cxn>
            </a:cxnLst>
            <a:rect l="0" t="0" r="r" b="b"/>
            <a:pathLst>
              <a:path w="21825" h="21600" fill="none" extrusionOk="0">
                <a:moveTo>
                  <a:pt x="0" y="1"/>
                </a:moveTo>
                <a:cubicBezTo>
                  <a:pt x="74" y="0"/>
                  <a:pt x="149" y="0"/>
                  <a:pt x="225" y="0"/>
                </a:cubicBezTo>
                <a:cubicBezTo>
                  <a:pt x="12154" y="0"/>
                  <a:pt x="21825" y="9670"/>
                  <a:pt x="21825" y="21600"/>
                </a:cubicBezTo>
              </a:path>
              <a:path w="21825" h="21600" stroke="0" extrusionOk="0">
                <a:moveTo>
                  <a:pt x="0" y="1"/>
                </a:moveTo>
                <a:cubicBezTo>
                  <a:pt x="74" y="0"/>
                  <a:pt x="149" y="0"/>
                  <a:pt x="225" y="0"/>
                </a:cubicBezTo>
                <a:cubicBezTo>
                  <a:pt x="12154" y="0"/>
                  <a:pt x="21825" y="9670"/>
                  <a:pt x="21825" y="21600"/>
                </a:cubicBezTo>
                <a:lnTo>
                  <a:pt x="225" y="21600"/>
                </a:lnTo>
                <a:close/>
              </a:path>
            </a:pathLst>
          </a:custGeom>
          <a:noFill/>
          <a:ln w="12700" cap="rnd">
            <a:solidFill>
              <a:schemeClr val="tx1"/>
            </a:solidFill>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Symbol" panose="05050102010706020507" pitchFamily="18" charset="2"/>
            </a:endParaRPr>
          </a:p>
        </p:txBody>
      </p:sp>
      <p:sp>
        <p:nvSpPr>
          <p:cNvPr id="5139" name="Line 19">
            <a:extLst>
              <a:ext uri="{FF2B5EF4-FFF2-40B4-BE49-F238E27FC236}">
                <a16:creationId xmlns:a16="http://schemas.microsoft.com/office/drawing/2014/main" id="{CCC77574-61C3-DCF8-A345-13D37AB2355B}"/>
              </a:ext>
            </a:extLst>
          </p:cNvPr>
          <p:cNvSpPr>
            <a:spLocks noChangeShapeType="1"/>
          </p:cNvSpPr>
          <p:nvPr/>
        </p:nvSpPr>
        <p:spPr bwMode="auto">
          <a:xfrm flipV="1">
            <a:off x="4876800" y="4572000"/>
            <a:ext cx="0" cy="15240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Symbol" panose="05050102010706020507" pitchFamily="18" charset="2"/>
            </a:endParaRPr>
          </a:p>
        </p:txBody>
      </p:sp>
      <p:sp>
        <p:nvSpPr>
          <p:cNvPr id="5140" name="Line 20">
            <a:extLst>
              <a:ext uri="{FF2B5EF4-FFF2-40B4-BE49-F238E27FC236}">
                <a16:creationId xmlns:a16="http://schemas.microsoft.com/office/drawing/2014/main" id="{BAF9371A-AEA1-9163-9F0F-8FFD4324BEEF}"/>
              </a:ext>
            </a:extLst>
          </p:cNvPr>
          <p:cNvSpPr>
            <a:spLocks noChangeShapeType="1"/>
          </p:cNvSpPr>
          <p:nvPr/>
        </p:nvSpPr>
        <p:spPr bwMode="auto">
          <a:xfrm flipV="1">
            <a:off x="4876800" y="4648200"/>
            <a:ext cx="76200" cy="7620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Symbol" panose="05050102010706020507" pitchFamily="18" charset="2"/>
            </a:endParaRPr>
          </a:p>
        </p:txBody>
      </p:sp>
      <p:sp>
        <p:nvSpPr>
          <p:cNvPr id="5141" name="Line 21">
            <a:extLst>
              <a:ext uri="{FF2B5EF4-FFF2-40B4-BE49-F238E27FC236}">
                <a16:creationId xmlns:a16="http://schemas.microsoft.com/office/drawing/2014/main" id="{340A2287-6190-F7AE-47B6-97E7C99DAC77}"/>
              </a:ext>
            </a:extLst>
          </p:cNvPr>
          <p:cNvSpPr>
            <a:spLocks noChangeShapeType="1"/>
          </p:cNvSpPr>
          <p:nvPr/>
        </p:nvSpPr>
        <p:spPr bwMode="auto">
          <a:xfrm flipH="1" flipV="1">
            <a:off x="4800600" y="4648200"/>
            <a:ext cx="76200" cy="7620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Symbol" panose="05050102010706020507" pitchFamily="18" charset="2"/>
            </a:endParaRPr>
          </a:p>
        </p:txBody>
      </p:sp>
      <p:sp>
        <p:nvSpPr>
          <p:cNvPr id="5142" name="Line 22">
            <a:extLst>
              <a:ext uri="{FF2B5EF4-FFF2-40B4-BE49-F238E27FC236}">
                <a16:creationId xmlns:a16="http://schemas.microsoft.com/office/drawing/2014/main" id="{F3EE9800-076C-A180-AA09-B39823445EDB}"/>
              </a:ext>
            </a:extLst>
          </p:cNvPr>
          <p:cNvSpPr>
            <a:spLocks noChangeShapeType="1"/>
          </p:cNvSpPr>
          <p:nvPr/>
        </p:nvSpPr>
        <p:spPr bwMode="auto">
          <a:xfrm flipV="1">
            <a:off x="2590800" y="4648200"/>
            <a:ext cx="76200" cy="7620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Symbol" panose="05050102010706020507" pitchFamily="18" charset="2"/>
            </a:endParaRPr>
          </a:p>
        </p:txBody>
      </p:sp>
      <p:sp>
        <p:nvSpPr>
          <p:cNvPr id="5143" name="Line 23">
            <a:extLst>
              <a:ext uri="{FF2B5EF4-FFF2-40B4-BE49-F238E27FC236}">
                <a16:creationId xmlns:a16="http://schemas.microsoft.com/office/drawing/2014/main" id="{6BBE34BD-ED02-09DE-73A9-8E30FB893D5A}"/>
              </a:ext>
            </a:extLst>
          </p:cNvPr>
          <p:cNvSpPr>
            <a:spLocks noChangeShapeType="1"/>
          </p:cNvSpPr>
          <p:nvPr/>
        </p:nvSpPr>
        <p:spPr bwMode="auto">
          <a:xfrm flipH="1" flipV="1">
            <a:off x="2514600" y="4648200"/>
            <a:ext cx="76200" cy="7620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000000"/>
              </a:solidFill>
              <a:latin typeface="Symbol" panose="05050102010706020507" pitchFamily="18" charset="2"/>
            </a:endParaRPr>
          </a:p>
        </p:txBody>
      </p:sp>
      <p:sp>
        <p:nvSpPr>
          <p:cNvPr id="5144" name="Rectangle 24">
            <a:extLst>
              <a:ext uri="{FF2B5EF4-FFF2-40B4-BE49-F238E27FC236}">
                <a16:creationId xmlns:a16="http://schemas.microsoft.com/office/drawing/2014/main" id="{5BF9E631-1E3E-1967-A407-7D4D7F439A59}"/>
              </a:ext>
            </a:extLst>
          </p:cNvPr>
          <p:cNvSpPr>
            <a:spLocks noChangeArrowheads="1"/>
          </p:cNvSpPr>
          <p:nvPr/>
        </p:nvSpPr>
        <p:spPr bwMode="auto">
          <a:xfrm>
            <a:off x="1889126" y="3946526"/>
            <a:ext cx="612347" cy="462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2400">
                <a:solidFill>
                  <a:srgbClr val="000000"/>
                </a:solidFill>
                <a:latin typeface="Times New Roman" panose="02020603050405020304" pitchFamily="18" charset="0"/>
              </a:rPr>
              <a:t>Tm</a:t>
            </a:r>
          </a:p>
        </p:txBody>
      </p:sp>
      <p:sp>
        <p:nvSpPr>
          <p:cNvPr id="5145" name="Rectangle 25">
            <a:extLst>
              <a:ext uri="{FF2B5EF4-FFF2-40B4-BE49-F238E27FC236}">
                <a16:creationId xmlns:a16="http://schemas.microsoft.com/office/drawing/2014/main" id="{36F5EEC9-C6F8-24E5-C89A-493D01EBAC57}"/>
              </a:ext>
            </a:extLst>
          </p:cNvPr>
          <p:cNvSpPr>
            <a:spLocks noChangeArrowheads="1"/>
          </p:cNvSpPr>
          <p:nvPr/>
        </p:nvSpPr>
        <p:spPr bwMode="auto">
          <a:xfrm>
            <a:off x="4479926" y="4784726"/>
            <a:ext cx="488275" cy="462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2400">
                <a:solidFill>
                  <a:srgbClr val="000000"/>
                </a:solidFill>
                <a:latin typeface="Times New Roman" panose="02020603050405020304" pitchFamily="18" charset="0"/>
              </a:rPr>
              <a:t>Te</a:t>
            </a:r>
          </a:p>
        </p:txBody>
      </p:sp>
    </p:spTree>
  </p:cSld>
  <p:clrMapOvr>
    <a:masterClrMapping/>
  </p:clrMapOvr>
  <p:transition>
    <p:cover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Rectangle 5">
            <a:extLst>
              <a:ext uri="{FF2B5EF4-FFF2-40B4-BE49-F238E27FC236}">
                <a16:creationId xmlns:a16="http://schemas.microsoft.com/office/drawing/2014/main" id="{5742033E-15C2-FDA0-126E-50397E9F30EE}"/>
              </a:ext>
            </a:extLst>
          </p:cNvPr>
          <p:cNvSpPr>
            <a:spLocks noGrp="1" noChangeArrowheads="1"/>
          </p:cNvSpPr>
          <p:nvPr>
            <p:ph type="body" idx="1"/>
          </p:nvPr>
        </p:nvSpPr>
        <p:spPr>
          <a:xfrm>
            <a:off x="2133601" y="2057401"/>
            <a:ext cx="8010525" cy="4175125"/>
          </a:xfrm>
          <a:solidFill>
            <a:schemeClr val="bg2"/>
          </a:solidFill>
          <a:ln/>
          <a:effectLst>
            <a:outerShdw dist="107763" dir="2700000" algn="ctr" rotWithShape="0">
              <a:srgbClr val="FC0128"/>
            </a:outerShdw>
          </a:effectLst>
        </p:spPr>
        <p:txBody>
          <a:bodyPr/>
          <a:lstStyle/>
          <a:p>
            <a:r>
              <a:rPr lang="en-US" altLang="en-US">
                <a:effectLst/>
                <a:latin typeface="Arial" panose="020B0604020202020204" pitchFamily="34" charset="0"/>
              </a:rPr>
              <a:t>Conventional Studies</a:t>
            </a:r>
          </a:p>
          <a:p>
            <a:pPr lvl="1"/>
            <a:r>
              <a:rPr lang="en-US" altLang="en-US">
                <a:effectLst/>
                <a:latin typeface="Arial" panose="020B0604020202020204" pitchFamily="34" charset="0"/>
              </a:rPr>
              <a:t>Steady-state analysis</a:t>
            </a:r>
          </a:p>
          <a:p>
            <a:pPr lvl="2"/>
            <a:r>
              <a:rPr lang="en-US" altLang="en-US">
                <a:effectLst/>
                <a:latin typeface="Arial" panose="020B0604020202020204" pitchFamily="34" charset="0"/>
              </a:rPr>
              <a:t>Load flow and fault analysis</a:t>
            </a:r>
          </a:p>
        </p:txBody>
      </p:sp>
      <p:sp>
        <p:nvSpPr>
          <p:cNvPr id="6146" name="Rectangle 2">
            <a:extLst>
              <a:ext uri="{FF2B5EF4-FFF2-40B4-BE49-F238E27FC236}">
                <a16:creationId xmlns:a16="http://schemas.microsoft.com/office/drawing/2014/main" id="{63614643-1B9D-7B9F-D68C-E3310F7D979D}"/>
              </a:ext>
            </a:extLst>
          </p:cNvPr>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147" name="Rectangle 3">
            <a:extLst>
              <a:ext uri="{FF2B5EF4-FFF2-40B4-BE49-F238E27FC236}">
                <a16:creationId xmlns:a16="http://schemas.microsoft.com/office/drawing/2014/main" id="{8A7AFBF9-99F5-0A91-9532-984CB6CD5D49}"/>
              </a:ext>
            </a:extLst>
          </p:cNvPr>
          <p:cNvSpPr>
            <a:spLocks noChangeArrowheads="1"/>
          </p:cNvSpPr>
          <p:nvPr/>
        </p:nvSpPr>
        <p:spPr bwMode="auto">
          <a:xfrm>
            <a:off x="4648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148" name="Rectangle 4">
            <a:extLst>
              <a:ext uri="{FF2B5EF4-FFF2-40B4-BE49-F238E27FC236}">
                <a16:creationId xmlns:a16="http://schemas.microsoft.com/office/drawing/2014/main" id="{FD11C755-F299-B949-C52F-9DFAEF81175E}"/>
              </a:ext>
            </a:extLst>
          </p:cNvPr>
          <p:cNvSpPr>
            <a:spLocks noGrp="1" noChangeArrowheads="1"/>
          </p:cNvSpPr>
          <p:nvPr>
            <p:ph type="title"/>
          </p:nvPr>
        </p:nvSpPr>
        <p:spPr>
          <a:solidFill>
            <a:schemeClr val="accent2"/>
          </a:solidFill>
          <a:ln/>
          <a:effectLst>
            <a:outerShdw dist="107763" dir="2700000" algn="ctr" rotWithShape="0">
              <a:srgbClr val="FC0128"/>
            </a:outerShdw>
          </a:effectLst>
        </p:spPr>
        <p:txBody>
          <a:bodyPr/>
          <a:lstStyle/>
          <a:p>
            <a:r>
              <a:rPr lang="en-US" altLang="en-US">
                <a:solidFill>
                  <a:srgbClr val="FC0128"/>
                </a:solidFill>
              </a:rPr>
              <a:t>Why Emtp?</a:t>
            </a:r>
          </a:p>
        </p:txBody>
      </p:sp>
      <p:sp>
        <p:nvSpPr>
          <p:cNvPr id="6152" name="Rectangle 8">
            <a:extLst>
              <a:ext uri="{FF2B5EF4-FFF2-40B4-BE49-F238E27FC236}">
                <a16:creationId xmlns:a16="http://schemas.microsoft.com/office/drawing/2014/main" id="{964E96F7-19DB-D21C-E300-F7B46DBC4B4E}"/>
              </a:ext>
            </a:extLst>
          </p:cNvPr>
          <p:cNvSpPr>
            <a:spLocks noChangeArrowheads="1"/>
          </p:cNvSpPr>
          <p:nvPr/>
        </p:nvSpPr>
        <p:spPr bwMode="auto">
          <a:xfrm>
            <a:off x="4267200" y="2697164"/>
            <a:ext cx="5187950" cy="763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grpSp>
        <p:nvGrpSpPr>
          <p:cNvPr id="6205" name="Group 61">
            <a:extLst>
              <a:ext uri="{FF2B5EF4-FFF2-40B4-BE49-F238E27FC236}">
                <a16:creationId xmlns:a16="http://schemas.microsoft.com/office/drawing/2014/main" id="{FA0095F7-2430-487E-003F-CB5109133F70}"/>
              </a:ext>
            </a:extLst>
          </p:cNvPr>
          <p:cNvGrpSpPr>
            <a:grpSpLocks/>
          </p:cNvGrpSpPr>
          <p:nvPr/>
        </p:nvGrpSpPr>
        <p:grpSpPr bwMode="auto">
          <a:xfrm>
            <a:off x="2819400" y="3690938"/>
            <a:ext cx="5907088" cy="1795462"/>
            <a:chOff x="2121" y="2325"/>
            <a:chExt cx="2416" cy="783"/>
          </a:xfrm>
        </p:grpSpPr>
        <p:sp>
          <p:nvSpPr>
            <p:cNvPr id="6154" name="Freeform 10">
              <a:extLst>
                <a:ext uri="{FF2B5EF4-FFF2-40B4-BE49-F238E27FC236}">
                  <a16:creationId xmlns:a16="http://schemas.microsoft.com/office/drawing/2014/main" id="{F5729DF6-C864-A62B-170B-FD5566819FA4}"/>
                </a:ext>
              </a:extLst>
            </p:cNvPr>
            <p:cNvSpPr>
              <a:spLocks/>
            </p:cNvSpPr>
            <p:nvPr/>
          </p:nvSpPr>
          <p:spPr bwMode="auto">
            <a:xfrm>
              <a:off x="2169" y="2630"/>
              <a:ext cx="383" cy="380"/>
            </a:xfrm>
            <a:custGeom>
              <a:avLst/>
              <a:gdLst>
                <a:gd name="T0" fmla="*/ 0 w 383"/>
                <a:gd name="T1" fmla="*/ 191 h 380"/>
                <a:gd name="T2" fmla="*/ 6 w 383"/>
                <a:gd name="T3" fmla="*/ 146 h 380"/>
                <a:gd name="T4" fmla="*/ 22 w 383"/>
                <a:gd name="T5" fmla="*/ 101 h 380"/>
                <a:gd name="T6" fmla="*/ 48 w 383"/>
                <a:gd name="T7" fmla="*/ 64 h 380"/>
                <a:gd name="T8" fmla="*/ 83 w 383"/>
                <a:gd name="T9" fmla="*/ 35 h 380"/>
                <a:gd name="T10" fmla="*/ 124 w 383"/>
                <a:gd name="T11" fmla="*/ 13 h 380"/>
                <a:gd name="T12" fmla="*/ 169 w 383"/>
                <a:gd name="T13" fmla="*/ 0 h 380"/>
                <a:gd name="T14" fmla="*/ 217 w 383"/>
                <a:gd name="T15" fmla="*/ 0 h 380"/>
                <a:gd name="T16" fmla="*/ 262 w 383"/>
                <a:gd name="T17" fmla="*/ 13 h 380"/>
                <a:gd name="T18" fmla="*/ 300 w 383"/>
                <a:gd name="T19" fmla="*/ 35 h 380"/>
                <a:gd name="T20" fmla="*/ 335 w 383"/>
                <a:gd name="T21" fmla="*/ 64 h 380"/>
                <a:gd name="T22" fmla="*/ 361 w 383"/>
                <a:gd name="T23" fmla="*/ 101 h 380"/>
                <a:gd name="T24" fmla="*/ 380 w 383"/>
                <a:gd name="T25" fmla="*/ 146 h 380"/>
                <a:gd name="T26" fmla="*/ 383 w 383"/>
                <a:gd name="T27" fmla="*/ 191 h 380"/>
                <a:gd name="T28" fmla="*/ 380 w 383"/>
                <a:gd name="T29" fmla="*/ 236 h 380"/>
                <a:gd name="T30" fmla="*/ 361 w 383"/>
                <a:gd name="T31" fmla="*/ 279 h 380"/>
                <a:gd name="T32" fmla="*/ 335 w 383"/>
                <a:gd name="T33" fmla="*/ 319 h 380"/>
                <a:gd name="T34" fmla="*/ 300 w 383"/>
                <a:gd name="T35" fmla="*/ 348 h 380"/>
                <a:gd name="T36" fmla="*/ 262 w 383"/>
                <a:gd name="T37" fmla="*/ 369 h 380"/>
                <a:gd name="T38" fmla="*/ 217 w 383"/>
                <a:gd name="T39" fmla="*/ 380 h 380"/>
                <a:gd name="T40" fmla="*/ 169 w 383"/>
                <a:gd name="T41" fmla="*/ 380 h 380"/>
                <a:gd name="T42" fmla="*/ 124 w 383"/>
                <a:gd name="T43" fmla="*/ 369 h 380"/>
                <a:gd name="T44" fmla="*/ 83 w 383"/>
                <a:gd name="T45" fmla="*/ 348 h 380"/>
                <a:gd name="T46" fmla="*/ 48 w 383"/>
                <a:gd name="T47" fmla="*/ 319 h 380"/>
                <a:gd name="T48" fmla="*/ 22 w 383"/>
                <a:gd name="T49" fmla="*/ 279 h 380"/>
                <a:gd name="T50" fmla="*/ 6 w 383"/>
                <a:gd name="T51" fmla="*/ 236 h 380"/>
                <a:gd name="T52" fmla="*/ 0 w 383"/>
                <a:gd name="T53" fmla="*/ 191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83" h="380">
                  <a:moveTo>
                    <a:pt x="0" y="191"/>
                  </a:moveTo>
                  <a:lnTo>
                    <a:pt x="6" y="146"/>
                  </a:lnTo>
                  <a:lnTo>
                    <a:pt x="22" y="101"/>
                  </a:lnTo>
                  <a:lnTo>
                    <a:pt x="48" y="64"/>
                  </a:lnTo>
                  <a:lnTo>
                    <a:pt x="83" y="35"/>
                  </a:lnTo>
                  <a:lnTo>
                    <a:pt x="124" y="13"/>
                  </a:lnTo>
                  <a:lnTo>
                    <a:pt x="169" y="0"/>
                  </a:lnTo>
                  <a:lnTo>
                    <a:pt x="217" y="0"/>
                  </a:lnTo>
                  <a:lnTo>
                    <a:pt x="262" y="13"/>
                  </a:lnTo>
                  <a:lnTo>
                    <a:pt x="300" y="35"/>
                  </a:lnTo>
                  <a:lnTo>
                    <a:pt x="335" y="64"/>
                  </a:lnTo>
                  <a:lnTo>
                    <a:pt x="361" y="101"/>
                  </a:lnTo>
                  <a:lnTo>
                    <a:pt x="380" y="146"/>
                  </a:lnTo>
                  <a:lnTo>
                    <a:pt x="383" y="191"/>
                  </a:lnTo>
                  <a:lnTo>
                    <a:pt x="380" y="236"/>
                  </a:lnTo>
                  <a:lnTo>
                    <a:pt x="361" y="279"/>
                  </a:lnTo>
                  <a:lnTo>
                    <a:pt x="335" y="319"/>
                  </a:lnTo>
                  <a:lnTo>
                    <a:pt x="300" y="348"/>
                  </a:lnTo>
                  <a:lnTo>
                    <a:pt x="262" y="369"/>
                  </a:lnTo>
                  <a:lnTo>
                    <a:pt x="217" y="380"/>
                  </a:lnTo>
                  <a:lnTo>
                    <a:pt x="169" y="380"/>
                  </a:lnTo>
                  <a:lnTo>
                    <a:pt x="124" y="369"/>
                  </a:lnTo>
                  <a:lnTo>
                    <a:pt x="83" y="348"/>
                  </a:lnTo>
                  <a:lnTo>
                    <a:pt x="48" y="319"/>
                  </a:lnTo>
                  <a:lnTo>
                    <a:pt x="22" y="279"/>
                  </a:lnTo>
                  <a:lnTo>
                    <a:pt x="6" y="236"/>
                  </a:lnTo>
                  <a:lnTo>
                    <a:pt x="0" y="19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155" name="Freeform 11">
              <a:extLst>
                <a:ext uri="{FF2B5EF4-FFF2-40B4-BE49-F238E27FC236}">
                  <a16:creationId xmlns:a16="http://schemas.microsoft.com/office/drawing/2014/main" id="{374FD750-FD37-1C5E-A41E-A98E5FDA599B}"/>
                </a:ext>
              </a:extLst>
            </p:cNvPr>
            <p:cNvSpPr>
              <a:spLocks/>
            </p:cNvSpPr>
            <p:nvPr/>
          </p:nvSpPr>
          <p:spPr bwMode="auto">
            <a:xfrm>
              <a:off x="2169" y="2630"/>
              <a:ext cx="383" cy="380"/>
            </a:xfrm>
            <a:custGeom>
              <a:avLst/>
              <a:gdLst>
                <a:gd name="T0" fmla="*/ 0 w 383"/>
                <a:gd name="T1" fmla="*/ 191 h 380"/>
                <a:gd name="T2" fmla="*/ 6 w 383"/>
                <a:gd name="T3" fmla="*/ 146 h 380"/>
                <a:gd name="T4" fmla="*/ 22 w 383"/>
                <a:gd name="T5" fmla="*/ 101 h 380"/>
                <a:gd name="T6" fmla="*/ 48 w 383"/>
                <a:gd name="T7" fmla="*/ 64 h 380"/>
                <a:gd name="T8" fmla="*/ 83 w 383"/>
                <a:gd name="T9" fmla="*/ 35 h 380"/>
                <a:gd name="T10" fmla="*/ 124 w 383"/>
                <a:gd name="T11" fmla="*/ 13 h 380"/>
                <a:gd name="T12" fmla="*/ 169 w 383"/>
                <a:gd name="T13" fmla="*/ 0 h 380"/>
                <a:gd name="T14" fmla="*/ 217 w 383"/>
                <a:gd name="T15" fmla="*/ 0 h 380"/>
                <a:gd name="T16" fmla="*/ 262 w 383"/>
                <a:gd name="T17" fmla="*/ 13 h 380"/>
                <a:gd name="T18" fmla="*/ 300 w 383"/>
                <a:gd name="T19" fmla="*/ 35 h 380"/>
                <a:gd name="T20" fmla="*/ 335 w 383"/>
                <a:gd name="T21" fmla="*/ 64 h 380"/>
                <a:gd name="T22" fmla="*/ 361 w 383"/>
                <a:gd name="T23" fmla="*/ 101 h 380"/>
                <a:gd name="T24" fmla="*/ 380 w 383"/>
                <a:gd name="T25" fmla="*/ 146 h 380"/>
                <a:gd name="T26" fmla="*/ 383 w 383"/>
                <a:gd name="T27" fmla="*/ 191 h 380"/>
                <a:gd name="T28" fmla="*/ 380 w 383"/>
                <a:gd name="T29" fmla="*/ 236 h 380"/>
                <a:gd name="T30" fmla="*/ 361 w 383"/>
                <a:gd name="T31" fmla="*/ 279 h 380"/>
                <a:gd name="T32" fmla="*/ 335 w 383"/>
                <a:gd name="T33" fmla="*/ 319 h 380"/>
                <a:gd name="T34" fmla="*/ 300 w 383"/>
                <a:gd name="T35" fmla="*/ 348 h 380"/>
                <a:gd name="T36" fmla="*/ 262 w 383"/>
                <a:gd name="T37" fmla="*/ 369 h 380"/>
                <a:gd name="T38" fmla="*/ 217 w 383"/>
                <a:gd name="T39" fmla="*/ 380 h 380"/>
                <a:gd name="T40" fmla="*/ 169 w 383"/>
                <a:gd name="T41" fmla="*/ 380 h 380"/>
                <a:gd name="T42" fmla="*/ 124 w 383"/>
                <a:gd name="T43" fmla="*/ 369 h 380"/>
                <a:gd name="T44" fmla="*/ 83 w 383"/>
                <a:gd name="T45" fmla="*/ 348 h 380"/>
                <a:gd name="T46" fmla="*/ 48 w 383"/>
                <a:gd name="T47" fmla="*/ 319 h 380"/>
                <a:gd name="T48" fmla="*/ 22 w 383"/>
                <a:gd name="T49" fmla="*/ 279 h 380"/>
                <a:gd name="T50" fmla="*/ 6 w 383"/>
                <a:gd name="T51" fmla="*/ 236 h 380"/>
                <a:gd name="T52" fmla="*/ 0 w 383"/>
                <a:gd name="T53" fmla="*/ 191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83" h="380">
                  <a:moveTo>
                    <a:pt x="0" y="191"/>
                  </a:moveTo>
                  <a:lnTo>
                    <a:pt x="6" y="146"/>
                  </a:lnTo>
                  <a:lnTo>
                    <a:pt x="22" y="101"/>
                  </a:lnTo>
                  <a:lnTo>
                    <a:pt x="48" y="64"/>
                  </a:lnTo>
                  <a:lnTo>
                    <a:pt x="83" y="35"/>
                  </a:lnTo>
                  <a:lnTo>
                    <a:pt x="124" y="13"/>
                  </a:lnTo>
                  <a:lnTo>
                    <a:pt x="169" y="0"/>
                  </a:lnTo>
                  <a:lnTo>
                    <a:pt x="217" y="0"/>
                  </a:lnTo>
                  <a:lnTo>
                    <a:pt x="262" y="13"/>
                  </a:lnTo>
                  <a:lnTo>
                    <a:pt x="300" y="35"/>
                  </a:lnTo>
                  <a:lnTo>
                    <a:pt x="335" y="64"/>
                  </a:lnTo>
                  <a:lnTo>
                    <a:pt x="361" y="101"/>
                  </a:lnTo>
                  <a:lnTo>
                    <a:pt x="380" y="146"/>
                  </a:lnTo>
                  <a:lnTo>
                    <a:pt x="383" y="191"/>
                  </a:lnTo>
                  <a:lnTo>
                    <a:pt x="380" y="236"/>
                  </a:lnTo>
                  <a:lnTo>
                    <a:pt x="361" y="279"/>
                  </a:lnTo>
                  <a:lnTo>
                    <a:pt x="335" y="319"/>
                  </a:lnTo>
                  <a:lnTo>
                    <a:pt x="300" y="348"/>
                  </a:lnTo>
                  <a:lnTo>
                    <a:pt x="262" y="369"/>
                  </a:lnTo>
                  <a:lnTo>
                    <a:pt x="217" y="380"/>
                  </a:lnTo>
                  <a:lnTo>
                    <a:pt x="169" y="380"/>
                  </a:lnTo>
                  <a:lnTo>
                    <a:pt x="124" y="369"/>
                  </a:lnTo>
                  <a:lnTo>
                    <a:pt x="83" y="348"/>
                  </a:lnTo>
                  <a:lnTo>
                    <a:pt x="48" y="319"/>
                  </a:lnTo>
                  <a:lnTo>
                    <a:pt x="22" y="279"/>
                  </a:lnTo>
                  <a:lnTo>
                    <a:pt x="6" y="236"/>
                  </a:lnTo>
                  <a:lnTo>
                    <a:pt x="0" y="191"/>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156" name="Freeform 12">
              <a:extLst>
                <a:ext uri="{FF2B5EF4-FFF2-40B4-BE49-F238E27FC236}">
                  <a16:creationId xmlns:a16="http://schemas.microsoft.com/office/drawing/2014/main" id="{93C03143-37B8-A660-987F-390FE8474033}"/>
                </a:ext>
              </a:extLst>
            </p:cNvPr>
            <p:cNvSpPr>
              <a:spLocks/>
            </p:cNvSpPr>
            <p:nvPr/>
          </p:nvSpPr>
          <p:spPr bwMode="auto">
            <a:xfrm>
              <a:off x="2265" y="2773"/>
              <a:ext cx="48" cy="48"/>
            </a:xfrm>
            <a:custGeom>
              <a:avLst/>
              <a:gdLst>
                <a:gd name="T0" fmla="*/ 0 w 48"/>
                <a:gd name="T1" fmla="*/ 48 h 48"/>
                <a:gd name="T2" fmla="*/ 3 w 48"/>
                <a:gd name="T3" fmla="*/ 30 h 48"/>
                <a:gd name="T4" fmla="*/ 16 w 48"/>
                <a:gd name="T5" fmla="*/ 14 h 48"/>
                <a:gd name="T6" fmla="*/ 32 w 48"/>
                <a:gd name="T7" fmla="*/ 3 h 48"/>
                <a:gd name="T8" fmla="*/ 48 w 48"/>
                <a:gd name="T9" fmla="*/ 0 h 48"/>
              </a:gdLst>
              <a:ahLst/>
              <a:cxnLst>
                <a:cxn ang="0">
                  <a:pos x="T0" y="T1"/>
                </a:cxn>
                <a:cxn ang="0">
                  <a:pos x="T2" y="T3"/>
                </a:cxn>
                <a:cxn ang="0">
                  <a:pos x="T4" y="T5"/>
                </a:cxn>
                <a:cxn ang="0">
                  <a:pos x="T6" y="T7"/>
                </a:cxn>
                <a:cxn ang="0">
                  <a:pos x="T8" y="T9"/>
                </a:cxn>
              </a:cxnLst>
              <a:rect l="0" t="0" r="r" b="b"/>
              <a:pathLst>
                <a:path w="48" h="48">
                  <a:moveTo>
                    <a:pt x="0" y="48"/>
                  </a:moveTo>
                  <a:lnTo>
                    <a:pt x="3" y="30"/>
                  </a:lnTo>
                  <a:lnTo>
                    <a:pt x="16" y="14"/>
                  </a:lnTo>
                  <a:lnTo>
                    <a:pt x="32" y="3"/>
                  </a:lnTo>
                  <a:lnTo>
                    <a:pt x="48" y="0"/>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157" name="Freeform 13">
              <a:extLst>
                <a:ext uri="{FF2B5EF4-FFF2-40B4-BE49-F238E27FC236}">
                  <a16:creationId xmlns:a16="http://schemas.microsoft.com/office/drawing/2014/main" id="{5B9F0455-75E4-DC1A-B0D3-E745F358C080}"/>
                </a:ext>
              </a:extLst>
            </p:cNvPr>
            <p:cNvSpPr>
              <a:spLocks/>
            </p:cNvSpPr>
            <p:nvPr/>
          </p:nvSpPr>
          <p:spPr bwMode="auto">
            <a:xfrm>
              <a:off x="2313" y="2773"/>
              <a:ext cx="47" cy="48"/>
            </a:xfrm>
            <a:custGeom>
              <a:avLst/>
              <a:gdLst>
                <a:gd name="T0" fmla="*/ 47 w 47"/>
                <a:gd name="T1" fmla="*/ 48 h 48"/>
                <a:gd name="T2" fmla="*/ 44 w 47"/>
                <a:gd name="T3" fmla="*/ 30 h 48"/>
                <a:gd name="T4" fmla="*/ 35 w 47"/>
                <a:gd name="T5" fmla="*/ 14 h 48"/>
                <a:gd name="T6" fmla="*/ 19 w 47"/>
                <a:gd name="T7" fmla="*/ 3 h 48"/>
                <a:gd name="T8" fmla="*/ 0 w 47"/>
                <a:gd name="T9" fmla="*/ 0 h 48"/>
              </a:gdLst>
              <a:ahLst/>
              <a:cxnLst>
                <a:cxn ang="0">
                  <a:pos x="T0" y="T1"/>
                </a:cxn>
                <a:cxn ang="0">
                  <a:pos x="T2" y="T3"/>
                </a:cxn>
                <a:cxn ang="0">
                  <a:pos x="T4" y="T5"/>
                </a:cxn>
                <a:cxn ang="0">
                  <a:pos x="T6" y="T7"/>
                </a:cxn>
                <a:cxn ang="0">
                  <a:pos x="T8" y="T9"/>
                </a:cxn>
              </a:cxnLst>
              <a:rect l="0" t="0" r="r" b="b"/>
              <a:pathLst>
                <a:path w="47" h="48">
                  <a:moveTo>
                    <a:pt x="47" y="48"/>
                  </a:moveTo>
                  <a:lnTo>
                    <a:pt x="44" y="30"/>
                  </a:lnTo>
                  <a:lnTo>
                    <a:pt x="35" y="14"/>
                  </a:lnTo>
                  <a:lnTo>
                    <a:pt x="19" y="3"/>
                  </a:lnTo>
                  <a:lnTo>
                    <a:pt x="0" y="0"/>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158" name="Freeform 14">
              <a:extLst>
                <a:ext uri="{FF2B5EF4-FFF2-40B4-BE49-F238E27FC236}">
                  <a16:creationId xmlns:a16="http://schemas.microsoft.com/office/drawing/2014/main" id="{D6AB9E38-F62B-A333-AC41-0CFC30B5325B}"/>
                </a:ext>
              </a:extLst>
            </p:cNvPr>
            <p:cNvSpPr>
              <a:spLocks/>
            </p:cNvSpPr>
            <p:nvPr/>
          </p:nvSpPr>
          <p:spPr bwMode="auto">
            <a:xfrm>
              <a:off x="2360" y="2821"/>
              <a:ext cx="48" cy="48"/>
            </a:xfrm>
            <a:custGeom>
              <a:avLst/>
              <a:gdLst>
                <a:gd name="T0" fmla="*/ 0 w 48"/>
                <a:gd name="T1" fmla="*/ 0 h 48"/>
                <a:gd name="T2" fmla="*/ 4 w 48"/>
                <a:gd name="T3" fmla="*/ 19 h 48"/>
                <a:gd name="T4" fmla="*/ 16 w 48"/>
                <a:gd name="T5" fmla="*/ 35 h 48"/>
                <a:gd name="T6" fmla="*/ 32 w 48"/>
                <a:gd name="T7" fmla="*/ 45 h 48"/>
                <a:gd name="T8" fmla="*/ 48 w 48"/>
                <a:gd name="T9" fmla="*/ 48 h 48"/>
              </a:gdLst>
              <a:ahLst/>
              <a:cxnLst>
                <a:cxn ang="0">
                  <a:pos x="T0" y="T1"/>
                </a:cxn>
                <a:cxn ang="0">
                  <a:pos x="T2" y="T3"/>
                </a:cxn>
                <a:cxn ang="0">
                  <a:pos x="T4" y="T5"/>
                </a:cxn>
                <a:cxn ang="0">
                  <a:pos x="T6" y="T7"/>
                </a:cxn>
                <a:cxn ang="0">
                  <a:pos x="T8" y="T9"/>
                </a:cxn>
              </a:cxnLst>
              <a:rect l="0" t="0" r="r" b="b"/>
              <a:pathLst>
                <a:path w="48" h="48">
                  <a:moveTo>
                    <a:pt x="0" y="0"/>
                  </a:moveTo>
                  <a:lnTo>
                    <a:pt x="4" y="19"/>
                  </a:lnTo>
                  <a:lnTo>
                    <a:pt x="16" y="35"/>
                  </a:lnTo>
                  <a:lnTo>
                    <a:pt x="32" y="45"/>
                  </a:lnTo>
                  <a:lnTo>
                    <a:pt x="48" y="48"/>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159" name="Freeform 15">
              <a:extLst>
                <a:ext uri="{FF2B5EF4-FFF2-40B4-BE49-F238E27FC236}">
                  <a16:creationId xmlns:a16="http://schemas.microsoft.com/office/drawing/2014/main" id="{78A9594D-DD99-2CD0-9BEC-CD25B65E5194}"/>
                </a:ext>
              </a:extLst>
            </p:cNvPr>
            <p:cNvSpPr>
              <a:spLocks/>
            </p:cNvSpPr>
            <p:nvPr/>
          </p:nvSpPr>
          <p:spPr bwMode="auto">
            <a:xfrm>
              <a:off x="2408" y="2821"/>
              <a:ext cx="48" cy="48"/>
            </a:xfrm>
            <a:custGeom>
              <a:avLst/>
              <a:gdLst>
                <a:gd name="T0" fmla="*/ 48 w 48"/>
                <a:gd name="T1" fmla="*/ 0 h 48"/>
                <a:gd name="T2" fmla="*/ 45 w 48"/>
                <a:gd name="T3" fmla="*/ 19 h 48"/>
                <a:gd name="T4" fmla="*/ 36 w 48"/>
                <a:gd name="T5" fmla="*/ 35 h 48"/>
                <a:gd name="T6" fmla="*/ 20 w 48"/>
                <a:gd name="T7" fmla="*/ 45 h 48"/>
                <a:gd name="T8" fmla="*/ 0 w 48"/>
                <a:gd name="T9" fmla="*/ 48 h 48"/>
              </a:gdLst>
              <a:ahLst/>
              <a:cxnLst>
                <a:cxn ang="0">
                  <a:pos x="T0" y="T1"/>
                </a:cxn>
                <a:cxn ang="0">
                  <a:pos x="T2" y="T3"/>
                </a:cxn>
                <a:cxn ang="0">
                  <a:pos x="T4" y="T5"/>
                </a:cxn>
                <a:cxn ang="0">
                  <a:pos x="T6" y="T7"/>
                </a:cxn>
                <a:cxn ang="0">
                  <a:pos x="T8" y="T9"/>
                </a:cxn>
              </a:cxnLst>
              <a:rect l="0" t="0" r="r" b="b"/>
              <a:pathLst>
                <a:path w="48" h="48">
                  <a:moveTo>
                    <a:pt x="48" y="0"/>
                  </a:moveTo>
                  <a:lnTo>
                    <a:pt x="45" y="19"/>
                  </a:lnTo>
                  <a:lnTo>
                    <a:pt x="36" y="35"/>
                  </a:lnTo>
                  <a:lnTo>
                    <a:pt x="20" y="45"/>
                  </a:lnTo>
                  <a:lnTo>
                    <a:pt x="0" y="48"/>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160" name="Line 16">
              <a:extLst>
                <a:ext uri="{FF2B5EF4-FFF2-40B4-BE49-F238E27FC236}">
                  <a16:creationId xmlns:a16="http://schemas.microsoft.com/office/drawing/2014/main" id="{E45D1217-E88A-F8B0-B235-20A84747BB1E}"/>
                </a:ext>
              </a:extLst>
            </p:cNvPr>
            <p:cNvSpPr>
              <a:spLocks noChangeShapeType="1"/>
            </p:cNvSpPr>
            <p:nvPr/>
          </p:nvSpPr>
          <p:spPr bwMode="auto">
            <a:xfrm flipV="1">
              <a:off x="2360" y="2534"/>
              <a:ext cx="1" cy="96"/>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161" name="Line 17">
              <a:extLst>
                <a:ext uri="{FF2B5EF4-FFF2-40B4-BE49-F238E27FC236}">
                  <a16:creationId xmlns:a16="http://schemas.microsoft.com/office/drawing/2014/main" id="{90EFBF89-55E8-E2D0-8E62-FCB4BF3F9A6A}"/>
                </a:ext>
              </a:extLst>
            </p:cNvPr>
            <p:cNvSpPr>
              <a:spLocks noChangeShapeType="1"/>
            </p:cNvSpPr>
            <p:nvPr/>
          </p:nvSpPr>
          <p:spPr bwMode="auto">
            <a:xfrm>
              <a:off x="2360" y="2534"/>
              <a:ext cx="163" cy="1"/>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162" name="Freeform 18">
              <a:extLst>
                <a:ext uri="{FF2B5EF4-FFF2-40B4-BE49-F238E27FC236}">
                  <a16:creationId xmlns:a16="http://schemas.microsoft.com/office/drawing/2014/main" id="{A9DBD258-221A-6980-127A-BB92ECAD7D48}"/>
                </a:ext>
              </a:extLst>
            </p:cNvPr>
            <p:cNvSpPr>
              <a:spLocks/>
            </p:cNvSpPr>
            <p:nvPr/>
          </p:nvSpPr>
          <p:spPr bwMode="auto">
            <a:xfrm>
              <a:off x="3511" y="2487"/>
              <a:ext cx="166" cy="95"/>
            </a:xfrm>
            <a:custGeom>
              <a:avLst/>
              <a:gdLst>
                <a:gd name="T0" fmla="*/ 0 w 166"/>
                <a:gd name="T1" fmla="*/ 47 h 95"/>
                <a:gd name="T2" fmla="*/ 26 w 166"/>
                <a:gd name="T3" fmla="*/ 0 h 95"/>
                <a:gd name="T4" fmla="*/ 70 w 166"/>
                <a:gd name="T5" fmla="*/ 95 h 95"/>
                <a:gd name="T6" fmla="*/ 118 w 166"/>
                <a:gd name="T7" fmla="*/ 0 h 95"/>
                <a:gd name="T8" fmla="*/ 166 w 166"/>
                <a:gd name="T9" fmla="*/ 95 h 95"/>
              </a:gdLst>
              <a:ahLst/>
              <a:cxnLst>
                <a:cxn ang="0">
                  <a:pos x="T0" y="T1"/>
                </a:cxn>
                <a:cxn ang="0">
                  <a:pos x="T2" y="T3"/>
                </a:cxn>
                <a:cxn ang="0">
                  <a:pos x="T4" y="T5"/>
                </a:cxn>
                <a:cxn ang="0">
                  <a:pos x="T6" y="T7"/>
                </a:cxn>
                <a:cxn ang="0">
                  <a:pos x="T8" y="T9"/>
                </a:cxn>
              </a:cxnLst>
              <a:rect l="0" t="0" r="r" b="b"/>
              <a:pathLst>
                <a:path w="166" h="95">
                  <a:moveTo>
                    <a:pt x="0" y="47"/>
                  </a:moveTo>
                  <a:lnTo>
                    <a:pt x="26" y="0"/>
                  </a:lnTo>
                  <a:lnTo>
                    <a:pt x="70" y="95"/>
                  </a:lnTo>
                  <a:lnTo>
                    <a:pt x="118" y="0"/>
                  </a:lnTo>
                  <a:lnTo>
                    <a:pt x="166" y="95"/>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163" name="Freeform 19">
              <a:extLst>
                <a:ext uri="{FF2B5EF4-FFF2-40B4-BE49-F238E27FC236}">
                  <a16:creationId xmlns:a16="http://schemas.microsoft.com/office/drawing/2014/main" id="{8E05D99B-D257-5536-2F0D-3489CB50A779}"/>
                </a:ext>
              </a:extLst>
            </p:cNvPr>
            <p:cNvSpPr>
              <a:spLocks/>
            </p:cNvSpPr>
            <p:nvPr/>
          </p:nvSpPr>
          <p:spPr bwMode="auto">
            <a:xfrm>
              <a:off x="3677" y="2487"/>
              <a:ext cx="163" cy="95"/>
            </a:xfrm>
            <a:custGeom>
              <a:avLst/>
              <a:gdLst>
                <a:gd name="T0" fmla="*/ 163 w 163"/>
                <a:gd name="T1" fmla="*/ 47 h 95"/>
                <a:gd name="T2" fmla="*/ 138 w 163"/>
                <a:gd name="T3" fmla="*/ 0 h 95"/>
                <a:gd name="T4" fmla="*/ 93 w 163"/>
                <a:gd name="T5" fmla="*/ 95 h 95"/>
                <a:gd name="T6" fmla="*/ 45 w 163"/>
                <a:gd name="T7" fmla="*/ 0 h 95"/>
                <a:gd name="T8" fmla="*/ 0 w 163"/>
                <a:gd name="T9" fmla="*/ 95 h 95"/>
              </a:gdLst>
              <a:ahLst/>
              <a:cxnLst>
                <a:cxn ang="0">
                  <a:pos x="T0" y="T1"/>
                </a:cxn>
                <a:cxn ang="0">
                  <a:pos x="T2" y="T3"/>
                </a:cxn>
                <a:cxn ang="0">
                  <a:pos x="T4" y="T5"/>
                </a:cxn>
                <a:cxn ang="0">
                  <a:pos x="T6" y="T7"/>
                </a:cxn>
                <a:cxn ang="0">
                  <a:pos x="T8" y="T9"/>
                </a:cxn>
              </a:cxnLst>
              <a:rect l="0" t="0" r="r" b="b"/>
              <a:pathLst>
                <a:path w="163" h="95">
                  <a:moveTo>
                    <a:pt x="163" y="47"/>
                  </a:moveTo>
                  <a:lnTo>
                    <a:pt x="138" y="0"/>
                  </a:lnTo>
                  <a:lnTo>
                    <a:pt x="93" y="95"/>
                  </a:lnTo>
                  <a:lnTo>
                    <a:pt x="45" y="0"/>
                  </a:lnTo>
                  <a:lnTo>
                    <a:pt x="0" y="95"/>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164" name="Line 20">
              <a:extLst>
                <a:ext uri="{FF2B5EF4-FFF2-40B4-BE49-F238E27FC236}">
                  <a16:creationId xmlns:a16="http://schemas.microsoft.com/office/drawing/2014/main" id="{098FFC01-CF3E-1184-AB8C-15913C4C2118}"/>
                </a:ext>
              </a:extLst>
            </p:cNvPr>
            <p:cNvSpPr>
              <a:spLocks noChangeShapeType="1"/>
            </p:cNvSpPr>
            <p:nvPr/>
          </p:nvSpPr>
          <p:spPr bwMode="auto">
            <a:xfrm>
              <a:off x="3837" y="2534"/>
              <a:ext cx="74" cy="1"/>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165" name="Freeform 21">
              <a:extLst>
                <a:ext uri="{FF2B5EF4-FFF2-40B4-BE49-F238E27FC236}">
                  <a16:creationId xmlns:a16="http://schemas.microsoft.com/office/drawing/2014/main" id="{B5B0A67F-9BD3-8C2A-E6D6-2624BD277286}"/>
                </a:ext>
              </a:extLst>
            </p:cNvPr>
            <p:cNvSpPr>
              <a:spLocks/>
            </p:cNvSpPr>
            <p:nvPr/>
          </p:nvSpPr>
          <p:spPr bwMode="auto">
            <a:xfrm>
              <a:off x="3911" y="2487"/>
              <a:ext cx="44" cy="47"/>
            </a:xfrm>
            <a:custGeom>
              <a:avLst/>
              <a:gdLst>
                <a:gd name="T0" fmla="*/ 0 w 44"/>
                <a:gd name="T1" fmla="*/ 47 h 47"/>
                <a:gd name="T2" fmla="*/ 3 w 44"/>
                <a:gd name="T3" fmla="*/ 29 h 47"/>
                <a:gd name="T4" fmla="*/ 12 w 44"/>
                <a:gd name="T5" fmla="*/ 13 h 47"/>
                <a:gd name="T6" fmla="*/ 28 w 44"/>
                <a:gd name="T7" fmla="*/ 2 h 47"/>
                <a:gd name="T8" fmla="*/ 44 w 44"/>
                <a:gd name="T9" fmla="*/ 0 h 47"/>
              </a:gdLst>
              <a:ahLst/>
              <a:cxnLst>
                <a:cxn ang="0">
                  <a:pos x="T0" y="T1"/>
                </a:cxn>
                <a:cxn ang="0">
                  <a:pos x="T2" y="T3"/>
                </a:cxn>
                <a:cxn ang="0">
                  <a:pos x="T4" y="T5"/>
                </a:cxn>
                <a:cxn ang="0">
                  <a:pos x="T6" y="T7"/>
                </a:cxn>
                <a:cxn ang="0">
                  <a:pos x="T8" y="T9"/>
                </a:cxn>
              </a:cxnLst>
              <a:rect l="0" t="0" r="r" b="b"/>
              <a:pathLst>
                <a:path w="44" h="47">
                  <a:moveTo>
                    <a:pt x="0" y="47"/>
                  </a:moveTo>
                  <a:lnTo>
                    <a:pt x="3" y="29"/>
                  </a:lnTo>
                  <a:lnTo>
                    <a:pt x="12" y="13"/>
                  </a:lnTo>
                  <a:lnTo>
                    <a:pt x="28" y="2"/>
                  </a:lnTo>
                  <a:lnTo>
                    <a:pt x="44" y="0"/>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166" name="Freeform 22">
              <a:extLst>
                <a:ext uri="{FF2B5EF4-FFF2-40B4-BE49-F238E27FC236}">
                  <a16:creationId xmlns:a16="http://schemas.microsoft.com/office/drawing/2014/main" id="{9E85CDA0-82B1-B53B-E07D-C24483A4C683}"/>
                </a:ext>
              </a:extLst>
            </p:cNvPr>
            <p:cNvSpPr>
              <a:spLocks/>
            </p:cNvSpPr>
            <p:nvPr/>
          </p:nvSpPr>
          <p:spPr bwMode="auto">
            <a:xfrm>
              <a:off x="3955" y="2487"/>
              <a:ext cx="48" cy="47"/>
            </a:xfrm>
            <a:custGeom>
              <a:avLst/>
              <a:gdLst>
                <a:gd name="T0" fmla="*/ 0 w 48"/>
                <a:gd name="T1" fmla="*/ 0 h 47"/>
                <a:gd name="T2" fmla="*/ 19 w 48"/>
                <a:gd name="T3" fmla="*/ 2 h 47"/>
                <a:gd name="T4" fmla="*/ 35 w 48"/>
                <a:gd name="T5" fmla="*/ 13 h 47"/>
                <a:gd name="T6" fmla="*/ 45 w 48"/>
                <a:gd name="T7" fmla="*/ 29 h 47"/>
                <a:gd name="T8" fmla="*/ 48 w 48"/>
                <a:gd name="T9" fmla="*/ 47 h 47"/>
              </a:gdLst>
              <a:ahLst/>
              <a:cxnLst>
                <a:cxn ang="0">
                  <a:pos x="T0" y="T1"/>
                </a:cxn>
                <a:cxn ang="0">
                  <a:pos x="T2" y="T3"/>
                </a:cxn>
                <a:cxn ang="0">
                  <a:pos x="T4" y="T5"/>
                </a:cxn>
                <a:cxn ang="0">
                  <a:pos x="T6" y="T7"/>
                </a:cxn>
                <a:cxn ang="0">
                  <a:pos x="T8" y="T9"/>
                </a:cxn>
              </a:cxnLst>
              <a:rect l="0" t="0" r="r" b="b"/>
              <a:pathLst>
                <a:path w="48" h="47">
                  <a:moveTo>
                    <a:pt x="0" y="0"/>
                  </a:moveTo>
                  <a:lnTo>
                    <a:pt x="19" y="2"/>
                  </a:lnTo>
                  <a:lnTo>
                    <a:pt x="35" y="13"/>
                  </a:lnTo>
                  <a:lnTo>
                    <a:pt x="45" y="29"/>
                  </a:lnTo>
                  <a:lnTo>
                    <a:pt x="48" y="47"/>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167" name="Freeform 23">
              <a:extLst>
                <a:ext uri="{FF2B5EF4-FFF2-40B4-BE49-F238E27FC236}">
                  <a16:creationId xmlns:a16="http://schemas.microsoft.com/office/drawing/2014/main" id="{CB30D876-91B0-E9DA-5A11-873895C7D72B}"/>
                </a:ext>
              </a:extLst>
            </p:cNvPr>
            <p:cNvSpPr>
              <a:spLocks/>
            </p:cNvSpPr>
            <p:nvPr/>
          </p:nvSpPr>
          <p:spPr bwMode="auto">
            <a:xfrm>
              <a:off x="4003" y="2487"/>
              <a:ext cx="48" cy="47"/>
            </a:xfrm>
            <a:custGeom>
              <a:avLst/>
              <a:gdLst>
                <a:gd name="T0" fmla="*/ 0 w 48"/>
                <a:gd name="T1" fmla="*/ 47 h 47"/>
                <a:gd name="T2" fmla="*/ 3 w 48"/>
                <a:gd name="T3" fmla="*/ 29 h 47"/>
                <a:gd name="T4" fmla="*/ 13 w 48"/>
                <a:gd name="T5" fmla="*/ 13 h 47"/>
                <a:gd name="T6" fmla="*/ 29 w 48"/>
                <a:gd name="T7" fmla="*/ 2 h 47"/>
                <a:gd name="T8" fmla="*/ 48 w 48"/>
                <a:gd name="T9" fmla="*/ 0 h 47"/>
              </a:gdLst>
              <a:ahLst/>
              <a:cxnLst>
                <a:cxn ang="0">
                  <a:pos x="T0" y="T1"/>
                </a:cxn>
                <a:cxn ang="0">
                  <a:pos x="T2" y="T3"/>
                </a:cxn>
                <a:cxn ang="0">
                  <a:pos x="T4" y="T5"/>
                </a:cxn>
                <a:cxn ang="0">
                  <a:pos x="T6" y="T7"/>
                </a:cxn>
                <a:cxn ang="0">
                  <a:pos x="T8" y="T9"/>
                </a:cxn>
              </a:cxnLst>
              <a:rect l="0" t="0" r="r" b="b"/>
              <a:pathLst>
                <a:path w="48" h="47">
                  <a:moveTo>
                    <a:pt x="0" y="47"/>
                  </a:moveTo>
                  <a:lnTo>
                    <a:pt x="3" y="29"/>
                  </a:lnTo>
                  <a:lnTo>
                    <a:pt x="13" y="13"/>
                  </a:lnTo>
                  <a:lnTo>
                    <a:pt x="29" y="2"/>
                  </a:lnTo>
                  <a:lnTo>
                    <a:pt x="48" y="0"/>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168" name="Freeform 24">
              <a:extLst>
                <a:ext uri="{FF2B5EF4-FFF2-40B4-BE49-F238E27FC236}">
                  <a16:creationId xmlns:a16="http://schemas.microsoft.com/office/drawing/2014/main" id="{66D187F6-0F23-51F3-B51C-C2F4F55E481D}"/>
                </a:ext>
              </a:extLst>
            </p:cNvPr>
            <p:cNvSpPr>
              <a:spLocks/>
            </p:cNvSpPr>
            <p:nvPr/>
          </p:nvSpPr>
          <p:spPr bwMode="auto">
            <a:xfrm>
              <a:off x="4051" y="2487"/>
              <a:ext cx="45" cy="47"/>
            </a:xfrm>
            <a:custGeom>
              <a:avLst/>
              <a:gdLst>
                <a:gd name="T0" fmla="*/ 0 w 45"/>
                <a:gd name="T1" fmla="*/ 0 h 47"/>
                <a:gd name="T2" fmla="*/ 16 w 45"/>
                <a:gd name="T3" fmla="*/ 2 h 47"/>
                <a:gd name="T4" fmla="*/ 32 w 45"/>
                <a:gd name="T5" fmla="*/ 13 h 47"/>
                <a:gd name="T6" fmla="*/ 45 w 45"/>
                <a:gd name="T7" fmla="*/ 29 h 47"/>
                <a:gd name="T8" fmla="*/ 45 w 45"/>
                <a:gd name="T9" fmla="*/ 47 h 47"/>
              </a:gdLst>
              <a:ahLst/>
              <a:cxnLst>
                <a:cxn ang="0">
                  <a:pos x="T0" y="T1"/>
                </a:cxn>
                <a:cxn ang="0">
                  <a:pos x="T2" y="T3"/>
                </a:cxn>
                <a:cxn ang="0">
                  <a:pos x="T4" y="T5"/>
                </a:cxn>
                <a:cxn ang="0">
                  <a:pos x="T6" y="T7"/>
                </a:cxn>
                <a:cxn ang="0">
                  <a:pos x="T8" y="T9"/>
                </a:cxn>
              </a:cxnLst>
              <a:rect l="0" t="0" r="r" b="b"/>
              <a:pathLst>
                <a:path w="45" h="47">
                  <a:moveTo>
                    <a:pt x="0" y="0"/>
                  </a:moveTo>
                  <a:lnTo>
                    <a:pt x="16" y="2"/>
                  </a:lnTo>
                  <a:lnTo>
                    <a:pt x="32" y="13"/>
                  </a:lnTo>
                  <a:lnTo>
                    <a:pt x="45" y="29"/>
                  </a:lnTo>
                  <a:lnTo>
                    <a:pt x="45" y="47"/>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169" name="Freeform 25">
              <a:extLst>
                <a:ext uri="{FF2B5EF4-FFF2-40B4-BE49-F238E27FC236}">
                  <a16:creationId xmlns:a16="http://schemas.microsoft.com/office/drawing/2014/main" id="{560A32BC-A5EC-1493-D472-D40819FB4579}"/>
                </a:ext>
              </a:extLst>
            </p:cNvPr>
            <p:cNvSpPr>
              <a:spLocks/>
            </p:cNvSpPr>
            <p:nvPr/>
          </p:nvSpPr>
          <p:spPr bwMode="auto">
            <a:xfrm>
              <a:off x="4096" y="2487"/>
              <a:ext cx="48" cy="47"/>
            </a:xfrm>
            <a:custGeom>
              <a:avLst/>
              <a:gdLst>
                <a:gd name="T0" fmla="*/ 0 w 48"/>
                <a:gd name="T1" fmla="*/ 47 h 47"/>
                <a:gd name="T2" fmla="*/ 3 w 48"/>
                <a:gd name="T3" fmla="*/ 29 h 47"/>
                <a:gd name="T4" fmla="*/ 13 w 48"/>
                <a:gd name="T5" fmla="*/ 13 h 47"/>
                <a:gd name="T6" fmla="*/ 29 w 48"/>
                <a:gd name="T7" fmla="*/ 2 h 47"/>
                <a:gd name="T8" fmla="*/ 48 w 48"/>
                <a:gd name="T9" fmla="*/ 0 h 47"/>
              </a:gdLst>
              <a:ahLst/>
              <a:cxnLst>
                <a:cxn ang="0">
                  <a:pos x="T0" y="T1"/>
                </a:cxn>
                <a:cxn ang="0">
                  <a:pos x="T2" y="T3"/>
                </a:cxn>
                <a:cxn ang="0">
                  <a:pos x="T4" y="T5"/>
                </a:cxn>
                <a:cxn ang="0">
                  <a:pos x="T6" y="T7"/>
                </a:cxn>
                <a:cxn ang="0">
                  <a:pos x="T8" y="T9"/>
                </a:cxn>
              </a:cxnLst>
              <a:rect l="0" t="0" r="r" b="b"/>
              <a:pathLst>
                <a:path w="48" h="47">
                  <a:moveTo>
                    <a:pt x="0" y="47"/>
                  </a:moveTo>
                  <a:lnTo>
                    <a:pt x="3" y="29"/>
                  </a:lnTo>
                  <a:lnTo>
                    <a:pt x="13" y="13"/>
                  </a:lnTo>
                  <a:lnTo>
                    <a:pt x="29" y="2"/>
                  </a:lnTo>
                  <a:lnTo>
                    <a:pt x="48" y="0"/>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170" name="Freeform 26">
              <a:extLst>
                <a:ext uri="{FF2B5EF4-FFF2-40B4-BE49-F238E27FC236}">
                  <a16:creationId xmlns:a16="http://schemas.microsoft.com/office/drawing/2014/main" id="{1144D31B-A74E-E893-769D-F2C45ECF9DF8}"/>
                </a:ext>
              </a:extLst>
            </p:cNvPr>
            <p:cNvSpPr>
              <a:spLocks/>
            </p:cNvSpPr>
            <p:nvPr/>
          </p:nvSpPr>
          <p:spPr bwMode="auto">
            <a:xfrm>
              <a:off x="4144" y="2487"/>
              <a:ext cx="48" cy="47"/>
            </a:xfrm>
            <a:custGeom>
              <a:avLst/>
              <a:gdLst>
                <a:gd name="T0" fmla="*/ 0 w 48"/>
                <a:gd name="T1" fmla="*/ 0 h 47"/>
                <a:gd name="T2" fmla="*/ 19 w 48"/>
                <a:gd name="T3" fmla="*/ 2 h 47"/>
                <a:gd name="T4" fmla="*/ 32 w 48"/>
                <a:gd name="T5" fmla="*/ 13 h 47"/>
                <a:gd name="T6" fmla="*/ 41 w 48"/>
                <a:gd name="T7" fmla="*/ 29 h 47"/>
                <a:gd name="T8" fmla="*/ 48 w 48"/>
                <a:gd name="T9" fmla="*/ 47 h 47"/>
              </a:gdLst>
              <a:ahLst/>
              <a:cxnLst>
                <a:cxn ang="0">
                  <a:pos x="T0" y="T1"/>
                </a:cxn>
                <a:cxn ang="0">
                  <a:pos x="T2" y="T3"/>
                </a:cxn>
                <a:cxn ang="0">
                  <a:pos x="T4" y="T5"/>
                </a:cxn>
                <a:cxn ang="0">
                  <a:pos x="T6" y="T7"/>
                </a:cxn>
                <a:cxn ang="0">
                  <a:pos x="T8" y="T9"/>
                </a:cxn>
              </a:cxnLst>
              <a:rect l="0" t="0" r="r" b="b"/>
              <a:pathLst>
                <a:path w="48" h="47">
                  <a:moveTo>
                    <a:pt x="0" y="0"/>
                  </a:moveTo>
                  <a:lnTo>
                    <a:pt x="19" y="2"/>
                  </a:lnTo>
                  <a:lnTo>
                    <a:pt x="32" y="13"/>
                  </a:lnTo>
                  <a:lnTo>
                    <a:pt x="41" y="29"/>
                  </a:lnTo>
                  <a:lnTo>
                    <a:pt x="48" y="47"/>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171" name="Freeform 27">
              <a:extLst>
                <a:ext uri="{FF2B5EF4-FFF2-40B4-BE49-F238E27FC236}">
                  <a16:creationId xmlns:a16="http://schemas.microsoft.com/office/drawing/2014/main" id="{883DDEBA-CF44-B44C-9DFA-573E0E3BEA6C}"/>
                </a:ext>
              </a:extLst>
            </p:cNvPr>
            <p:cNvSpPr>
              <a:spLocks/>
            </p:cNvSpPr>
            <p:nvPr/>
          </p:nvSpPr>
          <p:spPr bwMode="auto">
            <a:xfrm>
              <a:off x="4189" y="2487"/>
              <a:ext cx="48" cy="47"/>
            </a:xfrm>
            <a:custGeom>
              <a:avLst/>
              <a:gdLst>
                <a:gd name="T0" fmla="*/ 0 w 48"/>
                <a:gd name="T1" fmla="*/ 47 h 47"/>
                <a:gd name="T2" fmla="*/ 6 w 48"/>
                <a:gd name="T3" fmla="*/ 29 h 47"/>
                <a:gd name="T4" fmla="*/ 16 w 48"/>
                <a:gd name="T5" fmla="*/ 13 h 47"/>
                <a:gd name="T6" fmla="*/ 28 w 48"/>
                <a:gd name="T7" fmla="*/ 2 h 47"/>
                <a:gd name="T8" fmla="*/ 48 w 48"/>
                <a:gd name="T9" fmla="*/ 0 h 47"/>
              </a:gdLst>
              <a:ahLst/>
              <a:cxnLst>
                <a:cxn ang="0">
                  <a:pos x="T0" y="T1"/>
                </a:cxn>
                <a:cxn ang="0">
                  <a:pos x="T2" y="T3"/>
                </a:cxn>
                <a:cxn ang="0">
                  <a:pos x="T4" y="T5"/>
                </a:cxn>
                <a:cxn ang="0">
                  <a:pos x="T6" y="T7"/>
                </a:cxn>
                <a:cxn ang="0">
                  <a:pos x="T8" y="T9"/>
                </a:cxn>
              </a:cxnLst>
              <a:rect l="0" t="0" r="r" b="b"/>
              <a:pathLst>
                <a:path w="48" h="47">
                  <a:moveTo>
                    <a:pt x="0" y="47"/>
                  </a:moveTo>
                  <a:lnTo>
                    <a:pt x="6" y="29"/>
                  </a:lnTo>
                  <a:lnTo>
                    <a:pt x="16" y="13"/>
                  </a:lnTo>
                  <a:lnTo>
                    <a:pt x="28" y="2"/>
                  </a:lnTo>
                  <a:lnTo>
                    <a:pt x="48" y="0"/>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172" name="Freeform 28">
              <a:extLst>
                <a:ext uri="{FF2B5EF4-FFF2-40B4-BE49-F238E27FC236}">
                  <a16:creationId xmlns:a16="http://schemas.microsoft.com/office/drawing/2014/main" id="{F7EFE3E5-DB18-C1DA-D012-F2125E7628C9}"/>
                </a:ext>
              </a:extLst>
            </p:cNvPr>
            <p:cNvSpPr>
              <a:spLocks/>
            </p:cNvSpPr>
            <p:nvPr/>
          </p:nvSpPr>
          <p:spPr bwMode="auto">
            <a:xfrm>
              <a:off x="4237" y="2487"/>
              <a:ext cx="47" cy="47"/>
            </a:xfrm>
            <a:custGeom>
              <a:avLst/>
              <a:gdLst>
                <a:gd name="T0" fmla="*/ 0 w 47"/>
                <a:gd name="T1" fmla="*/ 0 h 47"/>
                <a:gd name="T2" fmla="*/ 19 w 47"/>
                <a:gd name="T3" fmla="*/ 2 h 47"/>
                <a:gd name="T4" fmla="*/ 35 w 47"/>
                <a:gd name="T5" fmla="*/ 13 h 47"/>
                <a:gd name="T6" fmla="*/ 44 w 47"/>
                <a:gd name="T7" fmla="*/ 29 h 47"/>
                <a:gd name="T8" fmla="*/ 47 w 47"/>
                <a:gd name="T9" fmla="*/ 47 h 47"/>
              </a:gdLst>
              <a:ahLst/>
              <a:cxnLst>
                <a:cxn ang="0">
                  <a:pos x="T0" y="T1"/>
                </a:cxn>
                <a:cxn ang="0">
                  <a:pos x="T2" y="T3"/>
                </a:cxn>
                <a:cxn ang="0">
                  <a:pos x="T4" y="T5"/>
                </a:cxn>
                <a:cxn ang="0">
                  <a:pos x="T6" y="T7"/>
                </a:cxn>
                <a:cxn ang="0">
                  <a:pos x="T8" y="T9"/>
                </a:cxn>
              </a:cxnLst>
              <a:rect l="0" t="0" r="r" b="b"/>
              <a:pathLst>
                <a:path w="47" h="47">
                  <a:moveTo>
                    <a:pt x="0" y="0"/>
                  </a:moveTo>
                  <a:lnTo>
                    <a:pt x="19" y="2"/>
                  </a:lnTo>
                  <a:lnTo>
                    <a:pt x="35" y="13"/>
                  </a:lnTo>
                  <a:lnTo>
                    <a:pt x="44" y="29"/>
                  </a:lnTo>
                  <a:lnTo>
                    <a:pt x="47" y="47"/>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173" name="Line 29">
              <a:extLst>
                <a:ext uri="{FF2B5EF4-FFF2-40B4-BE49-F238E27FC236}">
                  <a16:creationId xmlns:a16="http://schemas.microsoft.com/office/drawing/2014/main" id="{F64A5B04-9FF9-D7D4-EF8E-86C72DC149BF}"/>
                </a:ext>
              </a:extLst>
            </p:cNvPr>
            <p:cNvSpPr>
              <a:spLocks noChangeShapeType="1"/>
            </p:cNvSpPr>
            <p:nvPr/>
          </p:nvSpPr>
          <p:spPr bwMode="auto">
            <a:xfrm>
              <a:off x="4284" y="2534"/>
              <a:ext cx="186" cy="1"/>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174" name="Freeform 30">
              <a:extLst>
                <a:ext uri="{FF2B5EF4-FFF2-40B4-BE49-F238E27FC236}">
                  <a16:creationId xmlns:a16="http://schemas.microsoft.com/office/drawing/2014/main" id="{BA0B9E9D-7376-8BB9-6F48-8678574230BA}"/>
                </a:ext>
              </a:extLst>
            </p:cNvPr>
            <p:cNvSpPr>
              <a:spLocks/>
            </p:cNvSpPr>
            <p:nvPr/>
          </p:nvSpPr>
          <p:spPr bwMode="auto">
            <a:xfrm>
              <a:off x="2530" y="2487"/>
              <a:ext cx="166" cy="95"/>
            </a:xfrm>
            <a:custGeom>
              <a:avLst/>
              <a:gdLst>
                <a:gd name="T0" fmla="*/ 0 w 166"/>
                <a:gd name="T1" fmla="*/ 47 h 95"/>
                <a:gd name="T2" fmla="*/ 22 w 166"/>
                <a:gd name="T3" fmla="*/ 0 h 95"/>
                <a:gd name="T4" fmla="*/ 70 w 166"/>
                <a:gd name="T5" fmla="*/ 95 h 95"/>
                <a:gd name="T6" fmla="*/ 118 w 166"/>
                <a:gd name="T7" fmla="*/ 0 h 95"/>
                <a:gd name="T8" fmla="*/ 166 w 166"/>
                <a:gd name="T9" fmla="*/ 95 h 95"/>
              </a:gdLst>
              <a:ahLst/>
              <a:cxnLst>
                <a:cxn ang="0">
                  <a:pos x="T0" y="T1"/>
                </a:cxn>
                <a:cxn ang="0">
                  <a:pos x="T2" y="T3"/>
                </a:cxn>
                <a:cxn ang="0">
                  <a:pos x="T4" y="T5"/>
                </a:cxn>
                <a:cxn ang="0">
                  <a:pos x="T6" y="T7"/>
                </a:cxn>
                <a:cxn ang="0">
                  <a:pos x="T8" y="T9"/>
                </a:cxn>
              </a:cxnLst>
              <a:rect l="0" t="0" r="r" b="b"/>
              <a:pathLst>
                <a:path w="166" h="95">
                  <a:moveTo>
                    <a:pt x="0" y="47"/>
                  </a:moveTo>
                  <a:lnTo>
                    <a:pt x="22" y="0"/>
                  </a:lnTo>
                  <a:lnTo>
                    <a:pt x="70" y="95"/>
                  </a:lnTo>
                  <a:lnTo>
                    <a:pt x="118" y="0"/>
                  </a:lnTo>
                  <a:lnTo>
                    <a:pt x="166" y="95"/>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175" name="Freeform 31">
              <a:extLst>
                <a:ext uri="{FF2B5EF4-FFF2-40B4-BE49-F238E27FC236}">
                  <a16:creationId xmlns:a16="http://schemas.microsoft.com/office/drawing/2014/main" id="{84CFF6A2-7C3E-5541-1755-F0BCE79DB253}"/>
                </a:ext>
              </a:extLst>
            </p:cNvPr>
            <p:cNvSpPr>
              <a:spLocks/>
            </p:cNvSpPr>
            <p:nvPr/>
          </p:nvSpPr>
          <p:spPr bwMode="auto">
            <a:xfrm>
              <a:off x="2696" y="2487"/>
              <a:ext cx="169" cy="95"/>
            </a:xfrm>
            <a:custGeom>
              <a:avLst/>
              <a:gdLst>
                <a:gd name="T0" fmla="*/ 169 w 169"/>
                <a:gd name="T1" fmla="*/ 47 h 95"/>
                <a:gd name="T2" fmla="*/ 144 w 169"/>
                <a:gd name="T3" fmla="*/ 0 h 95"/>
                <a:gd name="T4" fmla="*/ 96 w 169"/>
                <a:gd name="T5" fmla="*/ 95 h 95"/>
                <a:gd name="T6" fmla="*/ 48 w 169"/>
                <a:gd name="T7" fmla="*/ 0 h 95"/>
                <a:gd name="T8" fmla="*/ 0 w 169"/>
                <a:gd name="T9" fmla="*/ 95 h 95"/>
              </a:gdLst>
              <a:ahLst/>
              <a:cxnLst>
                <a:cxn ang="0">
                  <a:pos x="T0" y="T1"/>
                </a:cxn>
                <a:cxn ang="0">
                  <a:pos x="T2" y="T3"/>
                </a:cxn>
                <a:cxn ang="0">
                  <a:pos x="T4" y="T5"/>
                </a:cxn>
                <a:cxn ang="0">
                  <a:pos x="T6" y="T7"/>
                </a:cxn>
                <a:cxn ang="0">
                  <a:pos x="T8" y="T9"/>
                </a:cxn>
              </a:cxnLst>
              <a:rect l="0" t="0" r="r" b="b"/>
              <a:pathLst>
                <a:path w="169" h="95">
                  <a:moveTo>
                    <a:pt x="169" y="47"/>
                  </a:moveTo>
                  <a:lnTo>
                    <a:pt x="144" y="0"/>
                  </a:lnTo>
                  <a:lnTo>
                    <a:pt x="96" y="95"/>
                  </a:lnTo>
                  <a:lnTo>
                    <a:pt x="48" y="0"/>
                  </a:lnTo>
                  <a:lnTo>
                    <a:pt x="0" y="95"/>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176" name="Line 32">
              <a:extLst>
                <a:ext uri="{FF2B5EF4-FFF2-40B4-BE49-F238E27FC236}">
                  <a16:creationId xmlns:a16="http://schemas.microsoft.com/office/drawing/2014/main" id="{AED5D9E2-1A4A-9F03-7E4E-0ED72E04FD93}"/>
                </a:ext>
              </a:extLst>
            </p:cNvPr>
            <p:cNvSpPr>
              <a:spLocks noChangeShapeType="1"/>
            </p:cNvSpPr>
            <p:nvPr/>
          </p:nvSpPr>
          <p:spPr bwMode="auto">
            <a:xfrm>
              <a:off x="2862" y="2534"/>
              <a:ext cx="74" cy="1"/>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177" name="Freeform 33">
              <a:extLst>
                <a:ext uri="{FF2B5EF4-FFF2-40B4-BE49-F238E27FC236}">
                  <a16:creationId xmlns:a16="http://schemas.microsoft.com/office/drawing/2014/main" id="{99639FC7-5818-F8E1-04FF-639A840C0905}"/>
                </a:ext>
              </a:extLst>
            </p:cNvPr>
            <p:cNvSpPr>
              <a:spLocks/>
            </p:cNvSpPr>
            <p:nvPr/>
          </p:nvSpPr>
          <p:spPr bwMode="auto">
            <a:xfrm>
              <a:off x="2936" y="2487"/>
              <a:ext cx="48" cy="47"/>
            </a:xfrm>
            <a:custGeom>
              <a:avLst/>
              <a:gdLst>
                <a:gd name="T0" fmla="*/ 0 w 48"/>
                <a:gd name="T1" fmla="*/ 47 h 47"/>
                <a:gd name="T2" fmla="*/ 3 w 48"/>
                <a:gd name="T3" fmla="*/ 29 h 47"/>
                <a:gd name="T4" fmla="*/ 16 w 48"/>
                <a:gd name="T5" fmla="*/ 13 h 47"/>
                <a:gd name="T6" fmla="*/ 32 w 48"/>
                <a:gd name="T7" fmla="*/ 2 h 47"/>
                <a:gd name="T8" fmla="*/ 48 w 48"/>
                <a:gd name="T9" fmla="*/ 0 h 47"/>
              </a:gdLst>
              <a:ahLst/>
              <a:cxnLst>
                <a:cxn ang="0">
                  <a:pos x="T0" y="T1"/>
                </a:cxn>
                <a:cxn ang="0">
                  <a:pos x="T2" y="T3"/>
                </a:cxn>
                <a:cxn ang="0">
                  <a:pos x="T4" y="T5"/>
                </a:cxn>
                <a:cxn ang="0">
                  <a:pos x="T6" y="T7"/>
                </a:cxn>
                <a:cxn ang="0">
                  <a:pos x="T8" y="T9"/>
                </a:cxn>
              </a:cxnLst>
              <a:rect l="0" t="0" r="r" b="b"/>
              <a:pathLst>
                <a:path w="48" h="47">
                  <a:moveTo>
                    <a:pt x="0" y="47"/>
                  </a:moveTo>
                  <a:lnTo>
                    <a:pt x="3" y="29"/>
                  </a:lnTo>
                  <a:lnTo>
                    <a:pt x="16" y="13"/>
                  </a:lnTo>
                  <a:lnTo>
                    <a:pt x="32" y="2"/>
                  </a:lnTo>
                  <a:lnTo>
                    <a:pt x="48" y="0"/>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178" name="Freeform 34">
              <a:extLst>
                <a:ext uri="{FF2B5EF4-FFF2-40B4-BE49-F238E27FC236}">
                  <a16:creationId xmlns:a16="http://schemas.microsoft.com/office/drawing/2014/main" id="{F5A5A837-79FE-B423-9385-3D47658EB8C5}"/>
                </a:ext>
              </a:extLst>
            </p:cNvPr>
            <p:cNvSpPr>
              <a:spLocks/>
            </p:cNvSpPr>
            <p:nvPr/>
          </p:nvSpPr>
          <p:spPr bwMode="auto">
            <a:xfrm>
              <a:off x="2984" y="2487"/>
              <a:ext cx="48" cy="47"/>
            </a:xfrm>
            <a:custGeom>
              <a:avLst/>
              <a:gdLst>
                <a:gd name="T0" fmla="*/ 0 w 48"/>
                <a:gd name="T1" fmla="*/ 0 h 47"/>
                <a:gd name="T2" fmla="*/ 19 w 48"/>
                <a:gd name="T3" fmla="*/ 2 h 47"/>
                <a:gd name="T4" fmla="*/ 35 w 48"/>
                <a:gd name="T5" fmla="*/ 13 h 47"/>
                <a:gd name="T6" fmla="*/ 44 w 48"/>
                <a:gd name="T7" fmla="*/ 29 h 47"/>
                <a:gd name="T8" fmla="*/ 48 w 48"/>
                <a:gd name="T9" fmla="*/ 47 h 47"/>
              </a:gdLst>
              <a:ahLst/>
              <a:cxnLst>
                <a:cxn ang="0">
                  <a:pos x="T0" y="T1"/>
                </a:cxn>
                <a:cxn ang="0">
                  <a:pos x="T2" y="T3"/>
                </a:cxn>
                <a:cxn ang="0">
                  <a:pos x="T4" y="T5"/>
                </a:cxn>
                <a:cxn ang="0">
                  <a:pos x="T6" y="T7"/>
                </a:cxn>
                <a:cxn ang="0">
                  <a:pos x="T8" y="T9"/>
                </a:cxn>
              </a:cxnLst>
              <a:rect l="0" t="0" r="r" b="b"/>
              <a:pathLst>
                <a:path w="48" h="47">
                  <a:moveTo>
                    <a:pt x="0" y="0"/>
                  </a:moveTo>
                  <a:lnTo>
                    <a:pt x="19" y="2"/>
                  </a:lnTo>
                  <a:lnTo>
                    <a:pt x="35" y="13"/>
                  </a:lnTo>
                  <a:lnTo>
                    <a:pt x="44" y="29"/>
                  </a:lnTo>
                  <a:lnTo>
                    <a:pt x="48" y="47"/>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179" name="Freeform 35">
              <a:extLst>
                <a:ext uri="{FF2B5EF4-FFF2-40B4-BE49-F238E27FC236}">
                  <a16:creationId xmlns:a16="http://schemas.microsoft.com/office/drawing/2014/main" id="{4BC3644A-651F-ABC7-FACF-55C7BA542ADB}"/>
                </a:ext>
              </a:extLst>
            </p:cNvPr>
            <p:cNvSpPr>
              <a:spLocks/>
            </p:cNvSpPr>
            <p:nvPr/>
          </p:nvSpPr>
          <p:spPr bwMode="auto">
            <a:xfrm>
              <a:off x="3032" y="2487"/>
              <a:ext cx="48" cy="47"/>
            </a:xfrm>
            <a:custGeom>
              <a:avLst/>
              <a:gdLst>
                <a:gd name="T0" fmla="*/ 0 w 48"/>
                <a:gd name="T1" fmla="*/ 47 h 47"/>
                <a:gd name="T2" fmla="*/ 3 w 48"/>
                <a:gd name="T3" fmla="*/ 29 h 47"/>
                <a:gd name="T4" fmla="*/ 16 w 48"/>
                <a:gd name="T5" fmla="*/ 13 h 47"/>
                <a:gd name="T6" fmla="*/ 32 w 48"/>
                <a:gd name="T7" fmla="*/ 2 h 47"/>
                <a:gd name="T8" fmla="*/ 48 w 48"/>
                <a:gd name="T9" fmla="*/ 0 h 47"/>
              </a:gdLst>
              <a:ahLst/>
              <a:cxnLst>
                <a:cxn ang="0">
                  <a:pos x="T0" y="T1"/>
                </a:cxn>
                <a:cxn ang="0">
                  <a:pos x="T2" y="T3"/>
                </a:cxn>
                <a:cxn ang="0">
                  <a:pos x="T4" y="T5"/>
                </a:cxn>
                <a:cxn ang="0">
                  <a:pos x="T6" y="T7"/>
                </a:cxn>
                <a:cxn ang="0">
                  <a:pos x="T8" y="T9"/>
                </a:cxn>
              </a:cxnLst>
              <a:rect l="0" t="0" r="r" b="b"/>
              <a:pathLst>
                <a:path w="48" h="47">
                  <a:moveTo>
                    <a:pt x="0" y="47"/>
                  </a:moveTo>
                  <a:lnTo>
                    <a:pt x="3" y="29"/>
                  </a:lnTo>
                  <a:lnTo>
                    <a:pt x="16" y="13"/>
                  </a:lnTo>
                  <a:lnTo>
                    <a:pt x="32" y="2"/>
                  </a:lnTo>
                  <a:lnTo>
                    <a:pt x="48" y="0"/>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180" name="Freeform 36">
              <a:extLst>
                <a:ext uri="{FF2B5EF4-FFF2-40B4-BE49-F238E27FC236}">
                  <a16:creationId xmlns:a16="http://schemas.microsoft.com/office/drawing/2014/main" id="{A48BB67C-8B1D-65BE-602A-B33C646881C9}"/>
                </a:ext>
              </a:extLst>
            </p:cNvPr>
            <p:cNvSpPr>
              <a:spLocks/>
            </p:cNvSpPr>
            <p:nvPr/>
          </p:nvSpPr>
          <p:spPr bwMode="auto">
            <a:xfrm>
              <a:off x="3080" y="2487"/>
              <a:ext cx="47" cy="47"/>
            </a:xfrm>
            <a:custGeom>
              <a:avLst/>
              <a:gdLst>
                <a:gd name="T0" fmla="*/ 0 w 47"/>
                <a:gd name="T1" fmla="*/ 0 h 47"/>
                <a:gd name="T2" fmla="*/ 19 w 47"/>
                <a:gd name="T3" fmla="*/ 2 h 47"/>
                <a:gd name="T4" fmla="*/ 35 w 47"/>
                <a:gd name="T5" fmla="*/ 13 h 47"/>
                <a:gd name="T6" fmla="*/ 47 w 47"/>
                <a:gd name="T7" fmla="*/ 29 h 47"/>
                <a:gd name="T8" fmla="*/ 47 w 47"/>
                <a:gd name="T9" fmla="*/ 47 h 47"/>
              </a:gdLst>
              <a:ahLst/>
              <a:cxnLst>
                <a:cxn ang="0">
                  <a:pos x="T0" y="T1"/>
                </a:cxn>
                <a:cxn ang="0">
                  <a:pos x="T2" y="T3"/>
                </a:cxn>
                <a:cxn ang="0">
                  <a:pos x="T4" y="T5"/>
                </a:cxn>
                <a:cxn ang="0">
                  <a:pos x="T6" y="T7"/>
                </a:cxn>
                <a:cxn ang="0">
                  <a:pos x="T8" y="T9"/>
                </a:cxn>
              </a:cxnLst>
              <a:rect l="0" t="0" r="r" b="b"/>
              <a:pathLst>
                <a:path w="47" h="47">
                  <a:moveTo>
                    <a:pt x="0" y="0"/>
                  </a:moveTo>
                  <a:lnTo>
                    <a:pt x="19" y="2"/>
                  </a:lnTo>
                  <a:lnTo>
                    <a:pt x="35" y="13"/>
                  </a:lnTo>
                  <a:lnTo>
                    <a:pt x="47" y="29"/>
                  </a:lnTo>
                  <a:lnTo>
                    <a:pt x="47" y="47"/>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181" name="Freeform 37">
              <a:extLst>
                <a:ext uri="{FF2B5EF4-FFF2-40B4-BE49-F238E27FC236}">
                  <a16:creationId xmlns:a16="http://schemas.microsoft.com/office/drawing/2014/main" id="{7034D820-DFC0-F1CE-70D2-1AC032DE5FDC}"/>
                </a:ext>
              </a:extLst>
            </p:cNvPr>
            <p:cNvSpPr>
              <a:spLocks/>
            </p:cNvSpPr>
            <p:nvPr/>
          </p:nvSpPr>
          <p:spPr bwMode="auto">
            <a:xfrm>
              <a:off x="3127" y="2487"/>
              <a:ext cx="48" cy="47"/>
            </a:xfrm>
            <a:custGeom>
              <a:avLst/>
              <a:gdLst>
                <a:gd name="T0" fmla="*/ 0 w 48"/>
                <a:gd name="T1" fmla="*/ 47 h 47"/>
                <a:gd name="T2" fmla="*/ 4 w 48"/>
                <a:gd name="T3" fmla="*/ 29 h 47"/>
                <a:gd name="T4" fmla="*/ 16 w 48"/>
                <a:gd name="T5" fmla="*/ 13 h 47"/>
                <a:gd name="T6" fmla="*/ 32 w 48"/>
                <a:gd name="T7" fmla="*/ 2 h 47"/>
                <a:gd name="T8" fmla="*/ 48 w 48"/>
                <a:gd name="T9" fmla="*/ 0 h 47"/>
              </a:gdLst>
              <a:ahLst/>
              <a:cxnLst>
                <a:cxn ang="0">
                  <a:pos x="T0" y="T1"/>
                </a:cxn>
                <a:cxn ang="0">
                  <a:pos x="T2" y="T3"/>
                </a:cxn>
                <a:cxn ang="0">
                  <a:pos x="T4" y="T5"/>
                </a:cxn>
                <a:cxn ang="0">
                  <a:pos x="T6" y="T7"/>
                </a:cxn>
                <a:cxn ang="0">
                  <a:pos x="T8" y="T9"/>
                </a:cxn>
              </a:cxnLst>
              <a:rect l="0" t="0" r="r" b="b"/>
              <a:pathLst>
                <a:path w="48" h="47">
                  <a:moveTo>
                    <a:pt x="0" y="47"/>
                  </a:moveTo>
                  <a:lnTo>
                    <a:pt x="4" y="29"/>
                  </a:lnTo>
                  <a:lnTo>
                    <a:pt x="16" y="13"/>
                  </a:lnTo>
                  <a:lnTo>
                    <a:pt x="32" y="2"/>
                  </a:lnTo>
                  <a:lnTo>
                    <a:pt x="48" y="0"/>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182" name="Freeform 38">
              <a:extLst>
                <a:ext uri="{FF2B5EF4-FFF2-40B4-BE49-F238E27FC236}">
                  <a16:creationId xmlns:a16="http://schemas.microsoft.com/office/drawing/2014/main" id="{2629BE4E-B63A-B84B-D557-245EF445D4F7}"/>
                </a:ext>
              </a:extLst>
            </p:cNvPr>
            <p:cNvSpPr>
              <a:spLocks/>
            </p:cNvSpPr>
            <p:nvPr/>
          </p:nvSpPr>
          <p:spPr bwMode="auto">
            <a:xfrm>
              <a:off x="3175" y="2487"/>
              <a:ext cx="48" cy="47"/>
            </a:xfrm>
            <a:custGeom>
              <a:avLst/>
              <a:gdLst>
                <a:gd name="T0" fmla="*/ 0 w 48"/>
                <a:gd name="T1" fmla="*/ 0 h 47"/>
                <a:gd name="T2" fmla="*/ 20 w 48"/>
                <a:gd name="T3" fmla="*/ 2 h 47"/>
                <a:gd name="T4" fmla="*/ 36 w 48"/>
                <a:gd name="T5" fmla="*/ 13 h 47"/>
                <a:gd name="T6" fmla="*/ 45 w 48"/>
                <a:gd name="T7" fmla="*/ 29 h 47"/>
                <a:gd name="T8" fmla="*/ 48 w 48"/>
                <a:gd name="T9" fmla="*/ 47 h 47"/>
              </a:gdLst>
              <a:ahLst/>
              <a:cxnLst>
                <a:cxn ang="0">
                  <a:pos x="T0" y="T1"/>
                </a:cxn>
                <a:cxn ang="0">
                  <a:pos x="T2" y="T3"/>
                </a:cxn>
                <a:cxn ang="0">
                  <a:pos x="T4" y="T5"/>
                </a:cxn>
                <a:cxn ang="0">
                  <a:pos x="T6" y="T7"/>
                </a:cxn>
                <a:cxn ang="0">
                  <a:pos x="T8" y="T9"/>
                </a:cxn>
              </a:cxnLst>
              <a:rect l="0" t="0" r="r" b="b"/>
              <a:pathLst>
                <a:path w="48" h="47">
                  <a:moveTo>
                    <a:pt x="0" y="0"/>
                  </a:moveTo>
                  <a:lnTo>
                    <a:pt x="20" y="2"/>
                  </a:lnTo>
                  <a:lnTo>
                    <a:pt x="36" y="13"/>
                  </a:lnTo>
                  <a:lnTo>
                    <a:pt x="45" y="29"/>
                  </a:lnTo>
                  <a:lnTo>
                    <a:pt x="48" y="47"/>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183" name="Freeform 39">
              <a:extLst>
                <a:ext uri="{FF2B5EF4-FFF2-40B4-BE49-F238E27FC236}">
                  <a16:creationId xmlns:a16="http://schemas.microsoft.com/office/drawing/2014/main" id="{27415643-F6D3-20DA-7086-40CB46AB3B07}"/>
                </a:ext>
              </a:extLst>
            </p:cNvPr>
            <p:cNvSpPr>
              <a:spLocks/>
            </p:cNvSpPr>
            <p:nvPr/>
          </p:nvSpPr>
          <p:spPr bwMode="auto">
            <a:xfrm>
              <a:off x="3223" y="2487"/>
              <a:ext cx="48" cy="47"/>
            </a:xfrm>
            <a:custGeom>
              <a:avLst/>
              <a:gdLst>
                <a:gd name="T0" fmla="*/ 0 w 48"/>
                <a:gd name="T1" fmla="*/ 47 h 47"/>
                <a:gd name="T2" fmla="*/ 4 w 48"/>
                <a:gd name="T3" fmla="*/ 29 h 47"/>
                <a:gd name="T4" fmla="*/ 16 w 48"/>
                <a:gd name="T5" fmla="*/ 13 h 47"/>
                <a:gd name="T6" fmla="*/ 32 w 48"/>
                <a:gd name="T7" fmla="*/ 2 h 47"/>
                <a:gd name="T8" fmla="*/ 48 w 48"/>
                <a:gd name="T9" fmla="*/ 0 h 47"/>
              </a:gdLst>
              <a:ahLst/>
              <a:cxnLst>
                <a:cxn ang="0">
                  <a:pos x="T0" y="T1"/>
                </a:cxn>
                <a:cxn ang="0">
                  <a:pos x="T2" y="T3"/>
                </a:cxn>
                <a:cxn ang="0">
                  <a:pos x="T4" y="T5"/>
                </a:cxn>
                <a:cxn ang="0">
                  <a:pos x="T6" y="T7"/>
                </a:cxn>
                <a:cxn ang="0">
                  <a:pos x="T8" y="T9"/>
                </a:cxn>
              </a:cxnLst>
              <a:rect l="0" t="0" r="r" b="b"/>
              <a:pathLst>
                <a:path w="48" h="47">
                  <a:moveTo>
                    <a:pt x="0" y="47"/>
                  </a:moveTo>
                  <a:lnTo>
                    <a:pt x="4" y="29"/>
                  </a:lnTo>
                  <a:lnTo>
                    <a:pt x="16" y="13"/>
                  </a:lnTo>
                  <a:lnTo>
                    <a:pt x="32" y="2"/>
                  </a:lnTo>
                  <a:lnTo>
                    <a:pt x="48" y="0"/>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184" name="Freeform 40">
              <a:extLst>
                <a:ext uri="{FF2B5EF4-FFF2-40B4-BE49-F238E27FC236}">
                  <a16:creationId xmlns:a16="http://schemas.microsoft.com/office/drawing/2014/main" id="{6D61EC06-E258-D83F-2915-E4509B945371}"/>
                </a:ext>
              </a:extLst>
            </p:cNvPr>
            <p:cNvSpPr>
              <a:spLocks/>
            </p:cNvSpPr>
            <p:nvPr/>
          </p:nvSpPr>
          <p:spPr bwMode="auto">
            <a:xfrm>
              <a:off x="3271" y="2487"/>
              <a:ext cx="48" cy="47"/>
            </a:xfrm>
            <a:custGeom>
              <a:avLst/>
              <a:gdLst>
                <a:gd name="T0" fmla="*/ 0 w 48"/>
                <a:gd name="T1" fmla="*/ 0 h 47"/>
                <a:gd name="T2" fmla="*/ 19 w 48"/>
                <a:gd name="T3" fmla="*/ 2 h 47"/>
                <a:gd name="T4" fmla="*/ 35 w 48"/>
                <a:gd name="T5" fmla="*/ 13 h 47"/>
                <a:gd name="T6" fmla="*/ 48 w 48"/>
                <a:gd name="T7" fmla="*/ 29 h 47"/>
                <a:gd name="T8" fmla="*/ 48 w 48"/>
                <a:gd name="T9" fmla="*/ 47 h 47"/>
              </a:gdLst>
              <a:ahLst/>
              <a:cxnLst>
                <a:cxn ang="0">
                  <a:pos x="T0" y="T1"/>
                </a:cxn>
                <a:cxn ang="0">
                  <a:pos x="T2" y="T3"/>
                </a:cxn>
                <a:cxn ang="0">
                  <a:pos x="T4" y="T5"/>
                </a:cxn>
                <a:cxn ang="0">
                  <a:pos x="T6" y="T7"/>
                </a:cxn>
                <a:cxn ang="0">
                  <a:pos x="T8" y="T9"/>
                </a:cxn>
              </a:cxnLst>
              <a:rect l="0" t="0" r="r" b="b"/>
              <a:pathLst>
                <a:path w="48" h="47">
                  <a:moveTo>
                    <a:pt x="0" y="0"/>
                  </a:moveTo>
                  <a:lnTo>
                    <a:pt x="19" y="2"/>
                  </a:lnTo>
                  <a:lnTo>
                    <a:pt x="35" y="13"/>
                  </a:lnTo>
                  <a:lnTo>
                    <a:pt x="48" y="29"/>
                  </a:lnTo>
                  <a:lnTo>
                    <a:pt x="48" y="47"/>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185" name="Line 41">
              <a:extLst>
                <a:ext uri="{FF2B5EF4-FFF2-40B4-BE49-F238E27FC236}">
                  <a16:creationId xmlns:a16="http://schemas.microsoft.com/office/drawing/2014/main" id="{FAFF764C-F11E-6CAC-3A7A-2195BEF450D2}"/>
                </a:ext>
              </a:extLst>
            </p:cNvPr>
            <p:cNvSpPr>
              <a:spLocks noChangeShapeType="1"/>
            </p:cNvSpPr>
            <p:nvPr/>
          </p:nvSpPr>
          <p:spPr bwMode="auto">
            <a:xfrm>
              <a:off x="3319" y="2534"/>
              <a:ext cx="192" cy="1"/>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186" name="Freeform 42">
              <a:extLst>
                <a:ext uri="{FF2B5EF4-FFF2-40B4-BE49-F238E27FC236}">
                  <a16:creationId xmlns:a16="http://schemas.microsoft.com/office/drawing/2014/main" id="{3E2A94EC-59E8-BB96-9D8C-174C1966F9D1}"/>
                </a:ext>
              </a:extLst>
            </p:cNvPr>
            <p:cNvSpPr>
              <a:spLocks/>
            </p:cNvSpPr>
            <p:nvPr/>
          </p:nvSpPr>
          <p:spPr bwMode="auto">
            <a:xfrm>
              <a:off x="2360" y="2917"/>
              <a:ext cx="2110" cy="191"/>
            </a:xfrm>
            <a:custGeom>
              <a:avLst/>
              <a:gdLst>
                <a:gd name="T0" fmla="*/ 0 w 2110"/>
                <a:gd name="T1" fmla="*/ 95 h 191"/>
                <a:gd name="T2" fmla="*/ 0 w 2110"/>
                <a:gd name="T3" fmla="*/ 191 h 191"/>
                <a:gd name="T4" fmla="*/ 2110 w 2110"/>
                <a:gd name="T5" fmla="*/ 191 h 191"/>
                <a:gd name="T6" fmla="*/ 2110 w 2110"/>
                <a:gd name="T7" fmla="*/ 0 h 191"/>
              </a:gdLst>
              <a:ahLst/>
              <a:cxnLst>
                <a:cxn ang="0">
                  <a:pos x="T0" y="T1"/>
                </a:cxn>
                <a:cxn ang="0">
                  <a:pos x="T2" y="T3"/>
                </a:cxn>
                <a:cxn ang="0">
                  <a:pos x="T4" y="T5"/>
                </a:cxn>
                <a:cxn ang="0">
                  <a:pos x="T6" y="T7"/>
                </a:cxn>
              </a:cxnLst>
              <a:rect l="0" t="0" r="r" b="b"/>
              <a:pathLst>
                <a:path w="2110" h="191">
                  <a:moveTo>
                    <a:pt x="0" y="95"/>
                  </a:moveTo>
                  <a:lnTo>
                    <a:pt x="0" y="191"/>
                  </a:lnTo>
                  <a:lnTo>
                    <a:pt x="2110" y="191"/>
                  </a:lnTo>
                  <a:lnTo>
                    <a:pt x="2110" y="0"/>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187" name="Line 43">
              <a:extLst>
                <a:ext uri="{FF2B5EF4-FFF2-40B4-BE49-F238E27FC236}">
                  <a16:creationId xmlns:a16="http://schemas.microsoft.com/office/drawing/2014/main" id="{003833F4-2019-E3B8-EF5A-CEC01D6CE812}"/>
                </a:ext>
              </a:extLst>
            </p:cNvPr>
            <p:cNvSpPr>
              <a:spLocks noChangeShapeType="1"/>
            </p:cNvSpPr>
            <p:nvPr/>
          </p:nvSpPr>
          <p:spPr bwMode="auto">
            <a:xfrm>
              <a:off x="4470" y="2534"/>
              <a:ext cx="1" cy="192"/>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188" name="Line 44">
              <a:extLst>
                <a:ext uri="{FF2B5EF4-FFF2-40B4-BE49-F238E27FC236}">
                  <a16:creationId xmlns:a16="http://schemas.microsoft.com/office/drawing/2014/main" id="{3A80B11E-D2B1-A9A7-FE3D-BBBD723A55D7}"/>
                </a:ext>
              </a:extLst>
            </p:cNvPr>
            <p:cNvSpPr>
              <a:spLocks noChangeShapeType="1"/>
            </p:cNvSpPr>
            <p:nvPr/>
          </p:nvSpPr>
          <p:spPr bwMode="auto">
            <a:xfrm flipV="1">
              <a:off x="4470" y="2726"/>
              <a:ext cx="67" cy="191"/>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189" name="Line 45">
              <a:extLst>
                <a:ext uri="{FF2B5EF4-FFF2-40B4-BE49-F238E27FC236}">
                  <a16:creationId xmlns:a16="http://schemas.microsoft.com/office/drawing/2014/main" id="{0B95CBBD-A1BA-F1AC-74CA-83BA0F99A87D}"/>
                </a:ext>
              </a:extLst>
            </p:cNvPr>
            <p:cNvSpPr>
              <a:spLocks noChangeShapeType="1"/>
            </p:cNvSpPr>
            <p:nvPr/>
          </p:nvSpPr>
          <p:spPr bwMode="auto">
            <a:xfrm flipV="1">
              <a:off x="3415" y="2593"/>
              <a:ext cx="1" cy="473"/>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190" name="Freeform 46">
              <a:extLst>
                <a:ext uri="{FF2B5EF4-FFF2-40B4-BE49-F238E27FC236}">
                  <a16:creationId xmlns:a16="http://schemas.microsoft.com/office/drawing/2014/main" id="{2270D172-DB2C-AA57-09C9-59A84485E630}"/>
                </a:ext>
              </a:extLst>
            </p:cNvPr>
            <p:cNvSpPr>
              <a:spLocks/>
            </p:cNvSpPr>
            <p:nvPr/>
          </p:nvSpPr>
          <p:spPr bwMode="auto">
            <a:xfrm>
              <a:off x="3402" y="2593"/>
              <a:ext cx="29" cy="29"/>
            </a:xfrm>
            <a:custGeom>
              <a:avLst/>
              <a:gdLst>
                <a:gd name="T0" fmla="*/ 29 w 29"/>
                <a:gd name="T1" fmla="*/ 29 h 29"/>
                <a:gd name="T2" fmla="*/ 13 w 29"/>
                <a:gd name="T3" fmla="*/ 0 h 29"/>
                <a:gd name="T4" fmla="*/ 0 w 29"/>
                <a:gd name="T5" fmla="*/ 29 h 29"/>
                <a:gd name="T6" fmla="*/ 4 w 29"/>
                <a:gd name="T7" fmla="*/ 26 h 29"/>
                <a:gd name="T8" fmla="*/ 7 w 29"/>
                <a:gd name="T9" fmla="*/ 26 h 29"/>
                <a:gd name="T10" fmla="*/ 10 w 29"/>
                <a:gd name="T11" fmla="*/ 24 h 29"/>
                <a:gd name="T12" fmla="*/ 13 w 29"/>
                <a:gd name="T13" fmla="*/ 24 h 29"/>
                <a:gd name="T14" fmla="*/ 16 w 29"/>
                <a:gd name="T15" fmla="*/ 24 h 29"/>
                <a:gd name="T16" fmla="*/ 20 w 29"/>
                <a:gd name="T17" fmla="*/ 26 h 29"/>
                <a:gd name="T18" fmla="*/ 26 w 29"/>
                <a:gd name="T19" fmla="*/ 26 h 29"/>
                <a:gd name="T20" fmla="*/ 29 w 29"/>
                <a:gd name="T21"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 h="29">
                  <a:moveTo>
                    <a:pt x="29" y="29"/>
                  </a:moveTo>
                  <a:lnTo>
                    <a:pt x="13" y="0"/>
                  </a:lnTo>
                  <a:lnTo>
                    <a:pt x="0" y="29"/>
                  </a:lnTo>
                  <a:lnTo>
                    <a:pt x="4" y="26"/>
                  </a:lnTo>
                  <a:lnTo>
                    <a:pt x="7" y="26"/>
                  </a:lnTo>
                  <a:lnTo>
                    <a:pt x="10" y="24"/>
                  </a:lnTo>
                  <a:lnTo>
                    <a:pt x="13" y="24"/>
                  </a:lnTo>
                  <a:lnTo>
                    <a:pt x="16" y="24"/>
                  </a:lnTo>
                  <a:lnTo>
                    <a:pt x="20" y="26"/>
                  </a:lnTo>
                  <a:lnTo>
                    <a:pt x="26" y="26"/>
                  </a:lnTo>
                  <a:lnTo>
                    <a:pt x="29" y="2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191" name="Freeform 47">
              <a:extLst>
                <a:ext uri="{FF2B5EF4-FFF2-40B4-BE49-F238E27FC236}">
                  <a16:creationId xmlns:a16="http://schemas.microsoft.com/office/drawing/2014/main" id="{922F5268-1736-9B04-86CB-387C9DDF0C91}"/>
                </a:ext>
              </a:extLst>
            </p:cNvPr>
            <p:cNvSpPr>
              <a:spLocks/>
            </p:cNvSpPr>
            <p:nvPr/>
          </p:nvSpPr>
          <p:spPr bwMode="auto">
            <a:xfrm>
              <a:off x="3402" y="2593"/>
              <a:ext cx="29" cy="29"/>
            </a:xfrm>
            <a:custGeom>
              <a:avLst/>
              <a:gdLst>
                <a:gd name="T0" fmla="*/ 29 w 29"/>
                <a:gd name="T1" fmla="*/ 29 h 29"/>
                <a:gd name="T2" fmla="*/ 13 w 29"/>
                <a:gd name="T3" fmla="*/ 0 h 29"/>
                <a:gd name="T4" fmla="*/ 0 w 29"/>
                <a:gd name="T5" fmla="*/ 29 h 29"/>
                <a:gd name="T6" fmla="*/ 4 w 29"/>
                <a:gd name="T7" fmla="*/ 26 h 29"/>
                <a:gd name="T8" fmla="*/ 7 w 29"/>
                <a:gd name="T9" fmla="*/ 26 h 29"/>
                <a:gd name="T10" fmla="*/ 10 w 29"/>
                <a:gd name="T11" fmla="*/ 24 h 29"/>
                <a:gd name="T12" fmla="*/ 13 w 29"/>
                <a:gd name="T13" fmla="*/ 24 h 29"/>
                <a:gd name="T14" fmla="*/ 16 w 29"/>
                <a:gd name="T15" fmla="*/ 24 h 29"/>
                <a:gd name="T16" fmla="*/ 20 w 29"/>
                <a:gd name="T17" fmla="*/ 26 h 29"/>
                <a:gd name="T18" fmla="*/ 26 w 29"/>
                <a:gd name="T19" fmla="*/ 26 h 29"/>
                <a:gd name="T20" fmla="*/ 29 w 29"/>
                <a:gd name="T21"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 h="29">
                  <a:moveTo>
                    <a:pt x="29" y="29"/>
                  </a:moveTo>
                  <a:lnTo>
                    <a:pt x="13" y="0"/>
                  </a:lnTo>
                  <a:lnTo>
                    <a:pt x="0" y="29"/>
                  </a:lnTo>
                  <a:lnTo>
                    <a:pt x="4" y="26"/>
                  </a:lnTo>
                  <a:lnTo>
                    <a:pt x="7" y="26"/>
                  </a:lnTo>
                  <a:lnTo>
                    <a:pt x="10" y="24"/>
                  </a:lnTo>
                  <a:lnTo>
                    <a:pt x="13" y="24"/>
                  </a:lnTo>
                  <a:lnTo>
                    <a:pt x="16" y="24"/>
                  </a:lnTo>
                  <a:lnTo>
                    <a:pt x="20" y="26"/>
                  </a:lnTo>
                  <a:lnTo>
                    <a:pt x="26" y="26"/>
                  </a:lnTo>
                  <a:lnTo>
                    <a:pt x="29" y="29"/>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192" name="Line 48">
              <a:extLst>
                <a:ext uri="{FF2B5EF4-FFF2-40B4-BE49-F238E27FC236}">
                  <a16:creationId xmlns:a16="http://schemas.microsoft.com/office/drawing/2014/main" id="{8263E4AD-EF8A-6294-A866-9A19D5E07F9C}"/>
                </a:ext>
              </a:extLst>
            </p:cNvPr>
            <p:cNvSpPr>
              <a:spLocks noChangeShapeType="1"/>
            </p:cNvSpPr>
            <p:nvPr/>
          </p:nvSpPr>
          <p:spPr bwMode="auto">
            <a:xfrm>
              <a:off x="3703" y="2630"/>
              <a:ext cx="444" cy="1"/>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193" name="Freeform 49">
              <a:extLst>
                <a:ext uri="{FF2B5EF4-FFF2-40B4-BE49-F238E27FC236}">
                  <a16:creationId xmlns:a16="http://schemas.microsoft.com/office/drawing/2014/main" id="{19010CC3-6086-8CA9-9872-E59F76C71AC1}"/>
                </a:ext>
              </a:extLst>
            </p:cNvPr>
            <p:cNvSpPr>
              <a:spLocks/>
            </p:cNvSpPr>
            <p:nvPr/>
          </p:nvSpPr>
          <p:spPr bwMode="auto">
            <a:xfrm>
              <a:off x="4121" y="2617"/>
              <a:ext cx="26" cy="26"/>
            </a:xfrm>
            <a:custGeom>
              <a:avLst/>
              <a:gdLst>
                <a:gd name="T0" fmla="*/ 0 w 26"/>
                <a:gd name="T1" fmla="*/ 0 h 26"/>
                <a:gd name="T2" fmla="*/ 26 w 26"/>
                <a:gd name="T3" fmla="*/ 13 h 26"/>
                <a:gd name="T4" fmla="*/ 0 w 26"/>
                <a:gd name="T5" fmla="*/ 26 h 26"/>
                <a:gd name="T6" fmla="*/ 0 w 26"/>
                <a:gd name="T7" fmla="*/ 24 h 26"/>
                <a:gd name="T8" fmla="*/ 0 w 26"/>
                <a:gd name="T9" fmla="*/ 21 h 26"/>
                <a:gd name="T10" fmla="*/ 4 w 26"/>
                <a:gd name="T11" fmla="*/ 16 h 26"/>
                <a:gd name="T12" fmla="*/ 4 w 26"/>
                <a:gd name="T13" fmla="*/ 13 h 26"/>
                <a:gd name="T14" fmla="*/ 4 w 26"/>
                <a:gd name="T15" fmla="*/ 10 h 26"/>
                <a:gd name="T16" fmla="*/ 0 w 26"/>
                <a:gd name="T17" fmla="*/ 5 h 26"/>
                <a:gd name="T18" fmla="*/ 0 w 26"/>
                <a:gd name="T19" fmla="*/ 2 h 26"/>
                <a:gd name="T20" fmla="*/ 0 w 26"/>
                <a:gd name="T21"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6">
                  <a:moveTo>
                    <a:pt x="0" y="0"/>
                  </a:moveTo>
                  <a:lnTo>
                    <a:pt x="26" y="13"/>
                  </a:lnTo>
                  <a:lnTo>
                    <a:pt x="0" y="26"/>
                  </a:lnTo>
                  <a:lnTo>
                    <a:pt x="0" y="24"/>
                  </a:lnTo>
                  <a:lnTo>
                    <a:pt x="0" y="21"/>
                  </a:lnTo>
                  <a:lnTo>
                    <a:pt x="4" y="16"/>
                  </a:lnTo>
                  <a:lnTo>
                    <a:pt x="4" y="13"/>
                  </a:lnTo>
                  <a:lnTo>
                    <a:pt x="4" y="10"/>
                  </a:lnTo>
                  <a:lnTo>
                    <a:pt x="0" y="5"/>
                  </a:lnTo>
                  <a:lnTo>
                    <a:pt x="0" y="2"/>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194" name="Freeform 50">
              <a:extLst>
                <a:ext uri="{FF2B5EF4-FFF2-40B4-BE49-F238E27FC236}">
                  <a16:creationId xmlns:a16="http://schemas.microsoft.com/office/drawing/2014/main" id="{7E18A8EF-FC54-643E-4734-68ABC20E48A0}"/>
                </a:ext>
              </a:extLst>
            </p:cNvPr>
            <p:cNvSpPr>
              <a:spLocks/>
            </p:cNvSpPr>
            <p:nvPr/>
          </p:nvSpPr>
          <p:spPr bwMode="auto">
            <a:xfrm>
              <a:off x="4121" y="2617"/>
              <a:ext cx="26" cy="26"/>
            </a:xfrm>
            <a:custGeom>
              <a:avLst/>
              <a:gdLst>
                <a:gd name="T0" fmla="*/ 0 w 26"/>
                <a:gd name="T1" fmla="*/ 0 h 26"/>
                <a:gd name="T2" fmla="*/ 26 w 26"/>
                <a:gd name="T3" fmla="*/ 13 h 26"/>
                <a:gd name="T4" fmla="*/ 0 w 26"/>
                <a:gd name="T5" fmla="*/ 26 h 26"/>
                <a:gd name="T6" fmla="*/ 0 w 26"/>
                <a:gd name="T7" fmla="*/ 24 h 26"/>
                <a:gd name="T8" fmla="*/ 0 w 26"/>
                <a:gd name="T9" fmla="*/ 21 h 26"/>
                <a:gd name="T10" fmla="*/ 4 w 26"/>
                <a:gd name="T11" fmla="*/ 16 h 26"/>
                <a:gd name="T12" fmla="*/ 4 w 26"/>
                <a:gd name="T13" fmla="*/ 13 h 26"/>
                <a:gd name="T14" fmla="*/ 4 w 26"/>
                <a:gd name="T15" fmla="*/ 10 h 26"/>
                <a:gd name="T16" fmla="*/ 0 w 26"/>
                <a:gd name="T17" fmla="*/ 5 h 26"/>
                <a:gd name="T18" fmla="*/ 0 w 26"/>
                <a:gd name="T19" fmla="*/ 2 h 26"/>
                <a:gd name="T20" fmla="*/ 0 w 26"/>
                <a:gd name="T21"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6">
                  <a:moveTo>
                    <a:pt x="0" y="0"/>
                  </a:moveTo>
                  <a:lnTo>
                    <a:pt x="26" y="13"/>
                  </a:lnTo>
                  <a:lnTo>
                    <a:pt x="0" y="26"/>
                  </a:lnTo>
                  <a:lnTo>
                    <a:pt x="0" y="24"/>
                  </a:lnTo>
                  <a:lnTo>
                    <a:pt x="0" y="21"/>
                  </a:lnTo>
                  <a:lnTo>
                    <a:pt x="4" y="16"/>
                  </a:lnTo>
                  <a:lnTo>
                    <a:pt x="4" y="13"/>
                  </a:lnTo>
                  <a:lnTo>
                    <a:pt x="4" y="10"/>
                  </a:lnTo>
                  <a:lnTo>
                    <a:pt x="0" y="5"/>
                  </a:lnTo>
                  <a:lnTo>
                    <a:pt x="0" y="2"/>
                  </a:lnTo>
                  <a:lnTo>
                    <a:pt x="0" y="0"/>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195" name="Rectangle 51">
              <a:extLst>
                <a:ext uri="{FF2B5EF4-FFF2-40B4-BE49-F238E27FC236}">
                  <a16:creationId xmlns:a16="http://schemas.microsoft.com/office/drawing/2014/main" id="{684DB7CB-A1E5-9ED5-1C39-71DCC6611B5F}"/>
                </a:ext>
              </a:extLst>
            </p:cNvPr>
            <p:cNvSpPr>
              <a:spLocks noChangeArrowheads="1"/>
            </p:cNvSpPr>
            <p:nvPr/>
          </p:nvSpPr>
          <p:spPr bwMode="auto">
            <a:xfrm>
              <a:off x="2616" y="2325"/>
              <a:ext cx="82"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Century Schoolbook" panose="02040604050505020304" pitchFamily="18" charset="0"/>
                </a:rPr>
                <a:t>Rs</a:t>
              </a:r>
              <a:endParaRPr lang="en-US" altLang="en-US" sz="2400">
                <a:solidFill>
                  <a:srgbClr val="8901F3"/>
                </a:solidFill>
                <a:latin typeface="Times New Roman" panose="02020603050405020304" pitchFamily="18" charset="0"/>
              </a:endParaRPr>
            </a:p>
          </p:txBody>
        </p:sp>
        <p:sp>
          <p:nvSpPr>
            <p:cNvPr id="6196" name="Rectangle 52">
              <a:extLst>
                <a:ext uri="{FF2B5EF4-FFF2-40B4-BE49-F238E27FC236}">
                  <a16:creationId xmlns:a16="http://schemas.microsoft.com/office/drawing/2014/main" id="{D5908F2E-4F88-E9C8-43FD-9D336550CCEA}"/>
                </a:ext>
              </a:extLst>
            </p:cNvPr>
            <p:cNvSpPr>
              <a:spLocks noChangeArrowheads="1"/>
            </p:cNvSpPr>
            <p:nvPr/>
          </p:nvSpPr>
          <p:spPr bwMode="auto">
            <a:xfrm>
              <a:off x="3080" y="2325"/>
              <a:ext cx="76"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Century Schoolbook" panose="02040604050505020304" pitchFamily="18" charset="0"/>
                </a:rPr>
                <a:t>Xs</a:t>
              </a:r>
              <a:endParaRPr lang="en-US" altLang="en-US" sz="2400">
                <a:solidFill>
                  <a:srgbClr val="8901F3"/>
                </a:solidFill>
                <a:latin typeface="Times New Roman" panose="02020603050405020304" pitchFamily="18" charset="0"/>
              </a:endParaRPr>
            </a:p>
          </p:txBody>
        </p:sp>
        <p:sp>
          <p:nvSpPr>
            <p:cNvPr id="6197" name="Rectangle 53">
              <a:extLst>
                <a:ext uri="{FF2B5EF4-FFF2-40B4-BE49-F238E27FC236}">
                  <a16:creationId xmlns:a16="http://schemas.microsoft.com/office/drawing/2014/main" id="{A9C03A39-54E0-B2AA-D5AD-D259274A3C76}"/>
                </a:ext>
              </a:extLst>
            </p:cNvPr>
            <p:cNvSpPr>
              <a:spLocks noChangeArrowheads="1"/>
            </p:cNvSpPr>
            <p:nvPr/>
          </p:nvSpPr>
          <p:spPr bwMode="auto">
            <a:xfrm>
              <a:off x="3623" y="2325"/>
              <a:ext cx="75"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Century Schoolbook" panose="02040604050505020304" pitchFamily="18" charset="0"/>
                </a:rPr>
                <a:t>Rf</a:t>
              </a:r>
              <a:endParaRPr lang="en-US" altLang="en-US" sz="2400">
                <a:solidFill>
                  <a:srgbClr val="8901F3"/>
                </a:solidFill>
                <a:latin typeface="Times New Roman" panose="02020603050405020304" pitchFamily="18" charset="0"/>
              </a:endParaRPr>
            </a:p>
          </p:txBody>
        </p:sp>
        <p:sp>
          <p:nvSpPr>
            <p:cNvPr id="6198" name="Rectangle 54">
              <a:extLst>
                <a:ext uri="{FF2B5EF4-FFF2-40B4-BE49-F238E27FC236}">
                  <a16:creationId xmlns:a16="http://schemas.microsoft.com/office/drawing/2014/main" id="{D93D447C-FF20-F21E-4658-06FC52D0E409}"/>
                </a:ext>
              </a:extLst>
            </p:cNvPr>
            <p:cNvSpPr>
              <a:spLocks noChangeArrowheads="1"/>
            </p:cNvSpPr>
            <p:nvPr/>
          </p:nvSpPr>
          <p:spPr bwMode="auto">
            <a:xfrm>
              <a:off x="4086" y="2325"/>
              <a:ext cx="69"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Century Schoolbook" panose="02040604050505020304" pitchFamily="18" charset="0"/>
                </a:rPr>
                <a:t>Xf</a:t>
              </a:r>
              <a:endParaRPr lang="en-US" altLang="en-US" sz="2400">
                <a:solidFill>
                  <a:srgbClr val="8901F3"/>
                </a:solidFill>
                <a:latin typeface="Times New Roman" panose="02020603050405020304" pitchFamily="18" charset="0"/>
              </a:endParaRPr>
            </a:p>
          </p:txBody>
        </p:sp>
        <p:sp>
          <p:nvSpPr>
            <p:cNvPr id="6199" name="Line 55">
              <a:extLst>
                <a:ext uri="{FF2B5EF4-FFF2-40B4-BE49-F238E27FC236}">
                  <a16:creationId xmlns:a16="http://schemas.microsoft.com/office/drawing/2014/main" id="{49BEE3A5-29AA-DF8E-2FB4-E6665F8AE992}"/>
                </a:ext>
              </a:extLst>
            </p:cNvPr>
            <p:cNvSpPr>
              <a:spLocks noChangeShapeType="1"/>
            </p:cNvSpPr>
            <p:nvPr/>
          </p:nvSpPr>
          <p:spPr bwMode="auto">
            <a:xfrm flipV="1">
              <a:off x="2134" y="2582"/>
              <a:ext cx="1" cy="470"/>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200" name="Freeform 56">
              <a:extLst>
                <a:ext uri="{FF2B5EF4-FFF2-40B4-BE49-F238E27FC236}">
                  <a16:creationId xmlns:a16="http://schemas.microsoft.com/office/drawing/2014/main" id="{836BB1B9-9FB1-A153-8647-C093C4CD5CCF}"/>
                </a:ext>
              </a:extLst>
            </p:cNvPr>
            <p:cNvSpPr>
              <a:spLocks/>
            </p:cNvSpPr>
            <p:nvPr/>
          </p:nvSpPr>
          <p:spPr bwMode="auto">
            <a:xfrm>
              <a:off x="2121" y="2582"/>
              <a:ext cx="25" cy="27"/>
            </a:xfrm>
            <a:custGeom>
              <a:avLst/>
              <a:gdLst>
                <a:gd name="T0" fmla="*/ 25 w 25"/>
                <a:gd name="T1" fmla="*/ 27 h 27"/>
                <a:gd name="T2" fmla="*/ 13 w 25"/>
                <a:gd name="T3" fmla="*/ 0 h 27"/>
                <a:gd name="T4" fmla="*/ 0 w 25"/>
                <a:gd name="T5" fmla="*/ 27 h 27"/>
                <a:gd name="T6" fmla="*/ 3 w 25"/>
                <a:gd name="T7" fmla="*/ 27 h 27"/>
                <a:gd name="T8" fmla="*/ 6 w 25"/>
                <a:gd name="T9" fmla="*/ 24 h 27"/>
                <a:gd name="T10" fmla="*/ 9 w 25"/>
                <a:gd name="T11" fmla="*/ 24 h 27"/>
                <a:gd name="T12" fmla="*/ 13 w 25"/>
                <a:gd name="T13" fmla="*/ 24 h 27"/>
                <a:gd name="T14" fmla="*/ 16 w 25"/>
                <a:gd name="T15" fmla="*/ 24 h 27"/>
                <a:gd name="T16" fmla="*/ 19 w 25"/>
                <a:gd name="T17" fmla="*/ 24 h 27"/>
                <a:gd name="T18" fmla="*/ 22 w 25"/>
                <a:gd name="T19" fmla="*/ 27 h 27"/>
                <a:gd name="T20" fmla="*/ 25 w 25"/>
                <a:gd name="T21"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27">
                  <a:moveTo>
                    <a:pt x="25" y="27"/>
                  </a:moveTo>
                  <a:lnTo>
                    <a:pt x="13" y="0"/>
                  </a:lnTo>
                  <a:lnTo>
                    <a:pt x="0" y="27"/>
                  </a:lnTo>
                  <a:lnTo>
                    <a:pt x="3" y="27"/>
                  </a:lnTo>
                  <a:lnTo>
                    <a:pt x="6" y="24"/>
                  </a:lnTo>
                  <a:lnTo>
                    <a:pt x="9" y="24"/>
                  </a:lnTo>
                  <a:lnTo>
                    <a:pt x="13" y="24"/>
                  </a:lnTo>
                  <a:lnTo>
                    <a:pt x="16" y="24"/>
                  </a:lnTo>
                  <a:lnTo>
                    <a:pt x="19" y="24"/>
                  </a:lnTo>
                  <a:lnTo>
                    <a:pt x="22" y="27"/>
                  </a:lnTo>
                  <a:lnTo>
                    <a:pt x="2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201" name="Freeform 57">
              <a:extLst>
                <a:ext uri="{FF2B5EF4-FFF2-40B4-BE49-F238E27FC236}">
                  <a16:creationId xmlns:a16="http://schemas.microsoft.com/office/drawing/2014/main" id="{1CEF87B7-9EE4-923D-FB77-58F7B3F6141D}"/>
                </a:ext>
              </a:extLst>
            </p:cNvPr>
            <p:cNvSpPr>
              <a:spLocks/>
            </p:cNvSpPr>
            <p:nvPr/>
          </p:nvSpPr>
          <p:spPr bwMode="auto">
            <a:xfrm>
              <a:off x="2121" y="2582"/>
              <a:ext cx="25" cy="27"/>
            </a:xfrm>
            <a:custGeom>
              <a:avLst/>
              <a:gdLst>
                <a:gd name="T0" fmla="*/ 25 w 25"/>
                <a:gd name="T1" fmla="*/ 27 h 27"/>
                <a:gd name="T2" fmla="*/ 13 w 25"/>
                <a:gd name="T3" fmla="*/ 0 h 27"/>
                <a:gd name="T4" fmla="*/ 0 w 25"/>
                <a:gd name="T5" fmla="*/ 27 h 27"/>
                <a:gd name="T6" fmla="*/ 3 w 25"/>
                <a:gd name="T7" fmla="*/ 27 h 27"/>
                <a:gd name="T8" fmla="*/ 6 w 25"/>
                <a:gd name="T9" fmla="*/ 24 h 27"/>
                <a:gd name="T10" fmla="*/ 9 w 25"/>
                <a:gd name="T11" fmla="*/ 24 h 27"/>
                <a:gd name="T12" fmla="*/ 13 w 25"/>
                <a:gd name="T13" fmla="*/ 24 h 27"/>
                <a:gd name="T14" fmla="*/ 16 w 25"/>
                <a:gd name="T15" fmla="*/ 24 h 27"/>
                <a:gd name="T16" fmla="*/ 19 w 25"/>
                <a:gd name="T17" fmla="*/ 24 h 27"/>
                <a:gd name="T18" fmla="*/ 22 w 25"/>
                <a:gd name="T19" fmla="*/ 27 h 27"/>
                <a:gd name="T20" fmla="*/ 25 w 25"/>
                <a:gd name="T21"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27">
                  <a:moveTo>
                    <a:pt x="25" y="27"/>
                  </a:moveTo>
                  <a:lnTo>
                    <a:pt x="13" y="0"/>
                  </a:lnTo>
                  <a:lnTo>
                    <a:pt x="0" y="27"/>
                  </a:lnTo>
                  <a:lnTo>
                    <a:pt x="3" y="27"/>
                  </a:lnTo>
                  <a:lnTo>
                    <a:pt x="6" y="24"/>
                  </a:lnTo>
                  <a:lnTo>
                    <a:pt x="9" y="24"/>
                  </a:lnTo>
                  <a:lnTo>
                    <a:pt x="13" y="24"/>
                  </a:lnTo>
                  <a:lnTo>
                    <a:pt x="16" y="24"/>
                  </a:lnTo>
                  <a:lnTo>
                    <a:pt x="19" y="24"/>
                  </a:lnTo>
                  <a:lnTo>
                    <a:pt x="22" y="27"/>
                  </a:lnTo>
                  <a:lnTo>
                    <a:pt x="25" y="27"/>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202" name="Rectangle 58">
              <a:extLst>
                <a:ext uri="{FF2B5EF4-FFF2-40B4-BE49-F238E27FC236}">
                  <a16:creationId xmlns:a16="http://schemas.microsoft.com/office/drawing/2014/main" id="{CC29F8C7-2848-4925-8762-F5E8A013F395}"/>
                </a:ext>
              </a:extLst>
            </p:cNvPr>
            <p:cNvSpPr>
              <a:spLocks noChangeArrowheads="1"/>
            </p:cNvSpPr>
            <p:nvPr/>
          </p:nvSpPr>
          <p:spPr bwMode="auto">
            <a:xfrm>
              <a:off x="2210" y="2479"/>
              <a:ext cx="79"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Century Schoolbook" panose="02040604050505020304" pitchFamily="18" charset="0"/>
                </a:rPr>
                <a:t>Es</a:t>
              </a:r>
              <a:endParaRPr lang="en-US" altLang="en-US" sz="2400">
                <a:solidFill>
                  <a:srgbClr val="8901F3"/>
                </a:solidFill>
                <a:latin typeface="Times New Roman" panose="02020603050405020304" pitchFamily="18" charset="0"/>
              </a:endParaRPr>
            </a:p>
          </p:txBody>
        </p:sp>
        <p:sp>
          <p:nvSpPr>
            <p:cNvPr id="6203" name="Rectangle 59">
              <a:extLst>
                <a:ext uri="{FF2B5EF4-FFF2-40B4-BE49-F238E27FC236}">
                  <a16:creationId xmlns:a16="http://schemas.microsoft.com/office/drawing/2014/main" id="{E25A5330-B9CC-D90B-B32F-26B16AC34758}"/>
                </a:ext>
              </a:extLst>
            </p:cNvPr>
            <p:cNvSpPr>
              <a:spLocks noChangeArrowheads="1"/>
            </p:cNvSpPr>
            <p:nvPr/>
          </p:nvSpPr>
          <p:spPr bwMode="auto">
            <a:xfrm>
              <a:off x="3463" y="2811"/>
              <a:ext cx="72"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Century Schoolbook" panose="02040604050505020304" pitchFamily="18" charset="0"/>
                </a:rPr>
                <a:t>Vf</a:t>
              </a:r>
              <a:endParaRPr lang="en-US" altLang="en-US" sz="2400">
                <a:solidFill>
                  <a:srgbClr val="8901F3"/>
                </a:solidFill>
                <a:latin typeface="Times New Roman" panose="02020603050405020304" pitchFamily="18" charset="0"/>
              </a:endParaRPr>
            </a:p>
          </p:txBody>
        </p:sp>
        <p:sp>
          <p:nvSpPr>
            <p:cNvPr id="6204" name="Rectangle 60">
              <a:extLst>
                <a:ext uri="{FF2B5EF4-FFF2-40B4-BE49-F238E27FC236}">
                  <a16:creationId xmlns:a16="http://schemas.microsoft.com/office/drawing/2014/main" id="{9A280D48-709A-275C-EC74-249BC8D909FA}"/>
                </a:ext>
              </a:extLst>
            </p:cNvPr>
            <p:cNvSpPr>
              <a:spLocks noChangeArrowheads="1"/>
            </p:cNvSpPr>
            <p:nvPr/>
          </p:nvSpPr>
          <p:spPr bwMode="auto">
            <a:xfrm>
              <a:off x="3895" y="2654"/>
              <a:ext cx="52" cy="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sz="1200" b="1">
                  <a:solidFill>
                    <a:srgbClr val="000000"/>
                  </a:solidFill>
                  <a:latin typeface="Century Schoolbook" panose="02040604050505020304" pitchFamily="18" charset="0"/>
                </a:rPr>
                <a:t>If</a:t>
              </a:r>
              <a:endParaRPr lang="en-US" altLang="en-US" sz="2400">
                <a:solidFill>
                  <a:srgbClr val="8901F3"/>
                </a:solidFill>
                <a:latin typeface="Times New Roman" panose="02020603050405020304" pitchFamily="18" charset="0"/>
              </a:endParaRPr>
            </a:p>
          </p:txBody>
        </p:sp>
      </p:grpSp>
      <p:sp>
        <p:nvSpPr>
          <p:cNvPr id="6206" name="Rectangle 62">
            <a:extLst>
              <a:ext uri="{FF2B5EF4-FFF2-40B4-BE49-F238E27FC236}">
                <a16:creationId xmlns:a16="http://schemas.microsoft.com/office/drawing/2014/main" id="{558E07F5-A17E-7B7A-609B-65BAA4BBCFBC}"/>
              </a:ext>
            </a:extLst>
          </p:cNvPr>
          <p:cNvSpPr>
            <a:spLocks noChangeArrowheads="1"/>
          </p:cNvSpPr>
          <p:nvPr/>
        </p:nvSpPr>
        <p:spPr bwMode="auto">
          <a:xfrm>
            <a:off x="5273676" y="5176838"/>
            <a:ext cx="3241675"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Tree>
  </p:cSld>
  <p:clrMapOvr>
    <a:masterClrMapping/>
  </p:clrMapOvr>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D38DC1C5-FC49-9ED4-16B4-AFC11170ED33}"/>
              </a:ext>
            </a:extLst>
          </p:cNvPr>
          <p:cNvSpPr>
            <a:spLocks noGrp="1" noChangeArrowheads="1"/>
          </p:cNvSpPr>
          <p:nvPr>
            <p:ph type="title"/>
          </p:nvPr>
        </p:nvSpPr>
        <p:spPr>
          <a:noFill/>
          <a:ln/>
        </p:spPr>
        <p:txBody>
          <a:bodyPr/>
          <a:lstStyle/>
          <a:p>
            <a:r>
              <a:rPr lang="en-US" altLang="en-US"/>
              <a:t>Equation of motion</a:t>
            </a:r>
          </a:p>
        </p:txBody>
      </p:sp>
      <p:graphicFrame>
        <p:nvGraphicFramePr>
          <p:cNvPr id="6147" name="Object 3">
            <a:extLst>
              <a:ext uri="{FF2B5EF4-FFF2-40B4-BE49-F238E27FC236}">
                <a16:creationId xmlns:a16="http://schemas.microsoft.com/office/drawing/2014/main" id="{8325B210-A8FF-2FC6-4EC4-474B30CFAF6A}"/>
              </a:ext>
            </a:extLst>
          </p:cNvPr>
          <p:cNvGraphicFramePr>
            <a:graphicFrameLocks/>
          </p:cNvGraphicFramePr>
          <p:nvPr/>
        </p:nvGraphicFramePr>
        <p:xfrm>
          <a:off x="1911350" y="3081339"/>
          <a:ext cx="3798888" cy="466725"/>
        </p:xfrm>
        <a:graphic>
          <a:graphicData uri="http://schemas.openxmlformats.org/presentationml/2006/ole">
            <mc:AlternateContent xmlns:mc="http://schemas.openxmlformats.org/markup-compatibility/2006">
              <mc:Choice xmlns:v="urn:schemas-microsoft-com:vml" Requires="v">
                <p:oleObj name="Equation" r:id="rId2" imgW="1600200" imgH="203040" progId="Equation.2">
                  <p:embed/>
                </p:oleObj>
              </mc:Choice>
              <mc:Fallback>
                <p:oleObj name="Equation" r:id="rId2" imgW="1600200" imgH="203040" progId="Equation.2">
                  <p:embed/>
                  <p:pic>
                    <p:nvPicPr>
                      <p:cNvPr id="6147" name="Object 3">
                        <a:extLst>
                          <a:ext uri="{FF2B5EF4-FFF2-40B4-BE49-F238E27FC236}">
                            <a16:creationId xmlns:a16="http://schemas.microsoft.com/office/drawing/2014/main" id="{8325B210-A8FF-2FC6-4EC4-474B30CFAF6A}"/>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11350" y="3081339"/>
                        <a:ext cx="3798888" cy="46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148" name="Object 4">
            <a:extLst>
              <a:ext uri="{FF2B5EF4-FFF2-40B4-BE49-F238E27FC236}">
                <a16:creationId xmlns:a16="http://schemas.microsoft.com/office/drawing/2014/main" id="{736628F7-3C56-D9C8-1441-0D298C6FE4F0}"/>
              </a:ext>
            </a:extLst>
          </p:cNvPr>
          <p:cNvGraphicFramePr>
            <a:graphicFrameLocks/>
          </p:cNvGraphicFramePr>
          <p:nvPr/>
        </p:nvGraphicFramePr>
        <p:xfrm>
          <a:off x="1970088" y="2033588"/>
          <a:ext cx="1968500" cy="411162"/>
        </p:xfrm>
        <a:graphic>
          <a:graphicData uri="http://schemas.openxmlformats.org/presentationml/2006/ole">
            <mc:AlternateContent xmlns:mc="http://schemas.openxmlformats.org/markup-compatibility/2006">
              <mc:Choice xmlns:v="urn:schemas-microsoft-com:vml" Requires="v">
                <p:oleObj name="Equation" r:id="rId4" imgW="888840" imgH="203040" progId="Equation.2">
                  <p:embed/>
                </p:oleObj>
              </mc:Choice>
              <mc:Fallback>
                <p:oleObj name="Equation" r:id="rId4" imgW="888840" imgH="203040" progId="Equation.2">
                  <p:embed/>
                  <p:pic>
                    <p:nvPicPr>
                      <p:cNvPr id="6148" name="Object 4">
                        <a:extLst>
                          <a:ext uri="{FF2B5EF4-FFF2-40B4-BE49-F238E27FC236}">
                            <a16:creationId xmlns:a16="http://schemas.microsoft.com/office/drawing/2014/main" id="{736628F7-3C56-D9C8-1441-0D298C6FE4F0}"/>
                          </a:ext>
                        </a:extLst>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70088" y="2033588"/>
                        <a:ext cx="1968500" cy="411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149" name="Object 5">
            <a:extLst>
              <a:ext uri="{FF2B5EF4-FFF2-40B4-BE49-F238E27FC236}">
                <a16:creationId xmlns:a16="http://schemas.microsoft.com/office/drawing/2014/main" id="{318B7E53-88FF-C00D-DCF0-A712F37D8ED4}"/>
              </a:ext>
            </a:extLst>
          </p:cNvPr>
          <p:cNvGraphicFramePr>
            <a:graphicFrameLocks/>
          </p:cNvGraphicFramePr>
          <p:nvPr/>
        </p:nvGraphicFramePr>
        <p:xfrm>
          <a:off x="3417889" y="3722688"/>
          <a:ext cx="2897187" cy="717550"/>
        </p:xfrm>
        <a:graphic>
          <a:graphicData uri="http://schemas.openxmlformats.org/presentationml/2006/ole">
            <mc:AlternateContent xmlns:mc="http://schemas.openxmlformats.org/markup-compatibility/2006">
              <mc:Choice xmlns:v="urn:schemas-microsoft-com:vml" Requires="v">
                <p:oleObj name="Equation" r:id="rId6" imgW="1498320" imgH="393480" progId="Equation.2">
                  <p:embed/>
                </p:oleObj>
              </mc:Choice>
              <mc:Fallback>
                <p:oleObj name="Equation" r:id="rId6" imgW="1498320" imgH="393480" progId="Equation.2">
                  <p:embed/>
                  <p:pic>
                    <p:nvPicPr>
                      <p:cNvPr id="6149" name="Object 5">
                        <a:extLst>
                          <a:ext uri="{FF2B5EF4-FFF2-40B4-BE49-F238E27FC236}">
                            <a16:creationId xmlns:a16="http://schemas.microsoft.com/office/drawing/2014/main" id="{318B7E53-88FF-C00D-DCF0-A712F37D8ED4}"/>
                          </a:ext>
                        </a:extLst>
                      </p:cNvPr>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17889" y="3722688"/>
                        <a:ext cx="2897187" cy="717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150" name="Rectangle 6">
            <a:extLst>
              <a:ext uri="{FF2B5EF4-FFF2-40B4-BE49-F238E27FC236}">
                <a16:creationId xmlns:a16="http://schemas.microsoft.com/office/drawing/2014/main" id="{41782AA8-84F6-43F8-5BB1-7A5A888ACCD6}"/>
              </a:ext>
            </a:extLst>
          </p:cNvPr>
          <p:cNvSpPr>
            <a:spLocks noChangeArrowheads="1"/>
          </p:cNvSpPr>
          <p:nvPr/>
        </p:nvSpPr>
        <p:spPr bwMode="auto">
          <a:xfrm>
            <a:off x="1779589" y="1597025"/>
            <a:ext cx="8886825" cy="3416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0" fontAlgn="base" hangingPunct="0">
              <a:spcBef>
                <a:spcPct val="0"/>
              </a:spcBef>
              <a:spcAft>
                <a:spcPct val="0"/>
              </a:spcAft>
            </a:pPr>
            <a:r>
              <a:rPr lang="en-US" altLang="en-US" sz="2400">
                <a:solidFill>
                  <a:srgbClr val="000000"/>
                </a:solidFill>
                <a:latin typeface="Times New Roman" panose="02020603050405020304" pitchFamily="18" charset="0"/>
              </a:rPr>
              <a:t>If the shaft angle    is measured with respect to a stationary reference</a:t>
            </a:r>
          </a:p>
          <a:p>
            <a:pPr eaLnBrk="0" fontAlgn="base" hangingPunct="0">
              <a:spcBef>
                <a:spcPct val="0"/>
              </a:spcBef>
              <a:spcAft>
                <a:spcPct val="0"/>
              </a:spcAft>
            </a:pPr>
            <a:r>
              <a:rPr lang="en-US" altLang="en-US" sz="2400">
                <a:solidFill>
                  <a:srgbClr val="000000"/>
                </a:solidFill>
                <a:latin typeface="Times New Roman" panose="02020603050405020304" pitchFamily="18" charset="0"/>
              </a:rPr>
              <a:t>                                where       is an axis rotating at synchronous</a:t>
            </a:r>
          </a:p>
          <a:p>
            <a:pPr eaLnBrk="0" fontAlgn="base" hangingPunct="0">
              <a:spcBef>
                <a:spcPct val="0"/>
              </a:spcBef>
              <a:spcAft>
                <a:spcPct val="0"/>
              </a:spcAft>
            </a:pPr>
            <a:r>
              <a:rPr lang="en-US" altLang="en-US" sz="2400">
                <a:solidFill>
                  <a:srgbClr val="000000"/>
                </a:solidFill>
                <a:latin typeface="Times New Roman" panose="02020603050405020304" pitchFamily="18" charset="0"/>
              </a:rPr>
              <a:t>speed and       is the angle between a reference point on the rotor and this synchronously rotating axis. The shaft angular velocity is</a:t>
            </a:r>
          </a:p>
          <a:p>
            <a:pPr eaLnBrk="0" fontAlgn="base" hangingPunct="0">
              <a:spcBef>
                <a:spcPct val="0"/>
              </a:spcBef>
              <a:spcAft>
                <a:spcPct val="0"/>
              </a:spcAft>
            </a:pPr>
            <a:r>
              <a:rPr lang="en-US" altLang="en-US" sz="2400">
                <a:solidFill>
                  <a:srgbClr val="000000"/>
                </a:solidFill>
                <a:latin typeface="Times New Roman" panose="02020603050405020304" pitchFamily="18" charset="0"/>
              </a:rPr>
              <a:t>                                                    . The equation of motion under swing </a:t>
            </a:r>
          </a:p>
          <a:p>
            <a:pPr eaLnBrk="0" fontAlgn="base" hangingPunct="0">
              <a:spcBef>
                <a:spcPct val="0"/>
              </a:spcBef>
              <a:spcAft>
                <a:spcPct val="0"/>
              </a:spcAft>
            </a:pPr>
            <a:endParaRPr lang="en-US" altLang="en-US" sz="2400">
              <a:solidFill>
                <a:srgbClr val="000000"/>
              </a:solidFill>
              <a:latin typeface="Times New Roman" panose="02020603050405020304" pitchFamily="18" charset="0"/>
            </a:endParaRPr>
          </a:p>
          <a:p>
            <a:pPr eaLnBrk="0" fontAlgn="base" hangingPunct="0">
              <a:spcBef>
                <a:spcPct val="0"/>
              </a:spcBef>
              <a:spcAft>
                <a:spcPct val="0"/>
              </a:spcAft>
            </a:pPr>
            <a:r>
              <a:rPr lang="en-US" altLang="en-US" sz="2400">
                <a:solidFill>
                  <a:srgbClr val="000000"/>
                </a:solidFill>
                <a:latin typeface="Times New Roman" panose="02020603050405020304" pitchFamily="18" charset="0"/>
              </a:rPr>
              <a:t>conditions is                                      , where the slip,         ,gives rise to </a:t>
            </a:r>
          </a:p>
          <a:p>
            <a:pPr eaLnBrk="0" fontAlgn="base" hangingPunct="0">
              <a:spcBef>
                <a:spcPct val="0"/>
              </a:spcBef>
              <a:spcAft>
                <a:spcPct val="0"/>
              </a:spcAft>
            </a:pPr>
            <a:endParaRPr lang="en-US" altLang="en-US" sz="2400">
              <a:solidFill>
                <a:srgbClr val="000000"/>
              </a:solidFill>
              <a:latin typeface="Times New Roman" panose="02020603050405020304" pitchFamily="18" charset="0"/>
            </a:endParaRPr>
          </a:p>
          <a:p>
            <a:pPr eaLnBrk="0" fontAlgn="base" hangingPunct="0">
              <a:spcBef>
                <a:spcPct val="0"/>
              </a:spcBef>
              <a:spcAft>
                <a:spcPct val="0"/>
              </a:spcAft>
            </a:pPr>
            <a:r>
              <a:rPr lang="en-US" altLang="en-US" sz="2400">
                <a:solidFill>
                  <a:srgbClr val="000000"/>
                </a:solidFill>
                <a:latin typeface="Times New Roman" panose="02020603050405020304" pitchFamily="18" charset="0"/>
              </a:rPr>
              <a:t>an induction motor type damping torque </a:t>
            </a:r>
            <a:r>
              <a:rPr lang="en-US" altLang="en-US" sz="2400" i="1">
                <a:solidFill>
                  <a:srgbClr val="000000"/>
                </a:solidFill>
                <a:latin typeface="Times New Roman" panose="02020603050405020304" pitchFamily="18" charset="0"/>
              </a:rPr>
              <a:t>D</a:t>
            </a:r>
            <a:r>
              <a:rPr lang="en-US" altLang="en-US" sz="2400">
                <a:solidFill>
                  <a:srgbClr val="000000"/>
                </a:solidFill>
                <a:latin typeface="Times New Roman" panose="02020603050405020304" pitchFamily="18" charset="0"/>
              </a:rPr>
              <a:t>        .</a:t>
            </a:r>
          </a:p>
        </p:txBody>
      </p:sp>
      <p:graphicFrame>
        <p:nvGraphicFramePr>
          <p:cNvPr id="6151" name="Object 7">
            <a:extLst>
              <a:ext uri="{FF2B5EF4-FFF2-40B4-BE49-F238E27FC236}">
                <a16:creationId xmlns:a16="http://schemas.microsoft.com/office/drawing/2014/main" id="{B0DECBA2-46B2-9AA3-0C7C-E12DB351986D}"/>
              </a:ext>
            </a:extLst>
          </p:cNvPr>
          <p:cNvGraphicFramePr>
            <a:graphicFrameLocks/>
          </p:cNvGraphicFramePr>
          <p:nvPr/>
        </p:nvGraphicFramePr>
        <p:xfrm>
          <a:off x="3879850" y="1579563"/>
          <a:ext cx="344488" cy="520700"/>
        </p:xfrm>
        <a:graphic>
          <a:graphicData uri="http://schemas.openxmlformats.org/presentationml/2006/ole">
            <mc:AlternateContent xmlns:mc="http://schemas.openxmlformats.org/markup-compatibility/2006">
              <mc:Choice xmlns:v="urn:schemas-microsoft-com:vml" Requires="v">
                <p:oleObj name="Equation" r:id="rId8" imgW="139680" imgH="203040" progId="Equation.2">
                  <p:embed/>
                </p:oleObj>
              </mc:Choice>
              <mc:Fallback>
                <p:oleObj name="Equation" r:id="rId8" imgW="139680" imgH="203040" progId="Equation.2">
                  <p:embed/>
                  <p:pic>
                    <p:nvPicPr>
                      <p:cNvPr id="6151" name="Object 7">
                        <a:extLst>
                          <a:ext uri="{FF2B5EF4-FFF2-40B4-BE49-F238E27FC236}">
                            <a16:creationId xmlns:a16="http://schemas.microsoft.com/office/drawing/2014/main" id="{B0DECBA2-46B2-9AA3-0C7C-E12DB351986D}"/>
                          </a:ext>
                        </a:extLst>
                      </p:cNvPr>
                      <p:cNvPicPr>
                        <a:picLocks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879850" y="1579563"/>
                        <a:ext cx="344488" cy="520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152" name="Object 8">
            <a:extLst>
              <a:ext uri="{FF2B5EF4-FFF2-40B4-BE49-F238E27FC236}">
                <a16:creationId xmlns:a16="http://schemas.microsoft.com/office/drawing/2014/main" id="{28D95AA6-5436-A8E9-F2A7-1A04CB6AD85E}"/>
              </a:ext>
            </a:extLst>
          </p:cNvPr>
          <p:cNvGraphicFramePr>
            <a:graphicFrameLocks/>
          </p:cNvGraphicFramePr>
          <p:nvPr/>
        </p:nvGraphicFramePr>
        <p:xfrm>
          <a:off x="5102225" y="2019301"/>
          <a:ext cx="457200" cy="379413"/>
        </p:xfrm>
        <a:graphic>
          <a:graphicData uri="http://schemas.openxmlformats.org/presentationml/2006/ole">
            <mc:AlternateContent xmlns:mc="http://schemas.openxmlformats.org/markup-compatibility/2006">
              <mc:Choice xmlns:v="urn:schemas-microsoft-com:vml" Requires="v">
                <p:oleObj name="Equation" r:id="rId10" imgW="241200" imgH="203040" progId="Equation.2">
                  <p:embed/>
                </p:oleObj>
              </mc:Choice>
              <mc:Fallback>
                <p:oleObj name="Equation" r:id="rId10" imgW="241200" imgH="203040" progId="Equation.2">
                  <p:embed/>
                  <p:pic>
                    <p:nvPicPr>
                      <p:cNvPr id="6152" name="Object 8">
                        <a:extLst>
                          <a:ext uri="{FF2B5EF4-FFF2-40B4-BE49-F238E27FC236}">
                            <a16:creationId xmlns:a16="http://schemas.microsoft.com/office/drawing/2014/main" id="{28D95AA6-5436-A8E9-F2A7-1A04CB6AD85E}"/>
                          </a:ext>
                        </a:extLst>
                      </p:cNvPr>
                      <p:cNvPicPr>
                        <a:picLocks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102225" y="2019301"/>
                        <a:ext cx="457200" cy="379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153" name="Object 9">
            <a:extLst>
              <a:ext uri="{FF2B5EF4-FFF2-40B4-BE49-F238E27FC236}">
                <a16:creationId xmlns:a16="http://schemas.microsoft.com/office/drawing/2014/main" id="{1AC9EF2D-62DC-A296-818A-3CE4549879FC}"/>
              </a:ext>
            </a:extLst>
          </p:cNvPr>
          <p:cNvGraphicFramePr>
            <a:graphicFrameLocks/>
          </p:cNvGraphicFramePr>
          <p:nvPr/>
        </p:nvGraphicFramePr>
        <p:xfrm>
          <a:off x="3128963" y="2359026"/>
          <a:ext cx="258762" cy="377825"/>
        </p:xfrm>
        <a:graphic>
          <a:graphicData uri="http://schemas.openxmlformats.org/presentationml/2006/ole">
            <mc:AlternateContent xmlns:mc="http://schemas.openxmlformats.org/markup-compatibility/2006">
              <mc:Choice xmlns:v="urn:schemas-microsoft-com:vml" Requires="v">
                <p:oleObj name="Equation" r:id="rId12" imgW="126720" imgH="177480" progId="Equation.2">
                  <p:embed/>
                </p:oleObj>
              </mc:Choice>
              <mc:Fallback>
                <p:oleObj name="Equation" r:id="rId12" imgW="126720" imgH="177480" progId="Equation.2">
                  <p:embed/>
                  <p:pic>
                    <p:nvPicPr>
                      <p:cNvPr id="6153" name="Object 9">
                        <a:extLst>
                          <a:ext uri="{FF2B5EF4-FFF2-40B4-BE49-F238E27FC236}">
                            <a16:creationId xmlns:a16="http://schemas.microsoft.com/office/drawing/2014/main" id="{1AC9EF2D-62DC-A296-818A-3CE4549879FC}"/>
                          </a:ext>
                        </a:extLst>
                      </p:cNvPr>
                      <p:cNvPicPr>
                        <a:picLocks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128963" y="2359026"/>
                        <a:ext cx="258762" cy="377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154" name="Object 10">
            <a:extLst>
              <a:ext uri="{FF2B5EF4-FFF2-40B4-BE49-F238E27FC236}">
                <a16:creationId xmlns:a16="http://schemas.microsoft.com/office/drawing/2014/main" id="{4E41B48D-CD48-0BD8-393A-D70C2505A4D3}"/>
              </a:ext>
            </a:extLst>
          </p:cNvPr>
          <p:cNvGraphicFramePr>
            <a:graphicFrameLocks/>
          </p:cNvGraphicFramePr>
          <p:nvPr/>
        </p:nvGraphicFramePr>
        <p:xfrm>
          <a:off x="8204201" y="3840163"/>
          <a:ext cx="677863" cy="385762"/>
        </p:xfrm>
        <a:graphic>
          <a:graphicData uri="http://schemas.openxmlformats.org/presentationml/2006/ole">
            <mc:AlternateContent xmlns:mc="http://schemas.openxmlformats.org/markup-compatibility/2006">
              <mc:Choice xmlns:v="urn:schemas-microsoft-com:vml" Requires="v">
                <p:oleObj name="Equation" r:id="rId14" imgW="444240" imgH="203040" progId="Equation.2">
                  <p:embed/>
                </p:oleObj>
              </mc:Choice>
              <mc:Fallback>
                <p:oleObj name="Equation" r:id="rId14" imgW="444240" imgH="203040" progId="Equation.2">
                  <p:embed/>
                  <p:pic>
                    <p:nvPicPr>
                      <p:cNvPr id="6154" name="Object 10">
                        <a:extLst>
                          <a:ext uri="{FF2B5EF4-FFF2-40B4-BE49-F238E27FC236}">
                            <a16:creationId xmlns:a16="http://schemas.microsoft.com/office/drawing/2014/main" id="{4E41B48D-CD48-0BD8-393A-D70C2505A4D3}"/>
                          </a:ext>
                        </a:extLst>
                      </p:cNvPr>
                      <p:cNvPicPr>
                        <a:picLocks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8204201" y="3840163"/>
                        <a:ext cx="677863" cy="385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155" name="Object 11">
            <a:extLst>
              <a:ext uri="{FF2B5EF4-FFF2-40B4-BE49-F238E27FC236}">
                <a16:creationId xmlns:a16="http://schemas.microsoft.com/office/drawing/2014/main" id="{E2114499-B983-3AC1-BEDF-E5ED7193936D}"/>
              </a:ext>
            </a:extLst>
          </p:cNvPr>
          <p:cNvGraphicFramePr>
            <a:graphicFrameLocks/>
          </p:cNvGraphicFramePr>
          <p:nvPr/>
        </p:nvGraphicFramePr>
        <p:xfrm>
          <a:off x="7042151" y="4543426"/>
          <a:ext cx="677863" cy="385763"/>
        </p:xfrm>
        <a:graphic>
          <a:graphicData uri="http://schemas.openxmlformats.org/presentationml/2006/ole">
            <mc:AlternateContent xmlns:mc="http://schemas.openxmlformats.org/markup-compatibility/2006">
              <mc:Choice xmlns:v="urn:schemas-microsoft-com:vml" Requires="v">
                <p:oleObj name="Equation" r:id="rId16" imgW="444240" imgH="203040" progId="Equation.2">
                  <p:embed/>
                </p:oleObj>
              </mc:Choice>
              <mc:Fallback>
                <p:oleObj name="Equation" r:id="rId16" imgW="444240" imgH="203040" progId="Equation.2">
                  <p:embed/>
                  <p:pic>
                    <p:nvPicPr>
                      <p:cNvPr id="6155" name="Object 11">
                        <a:extLst>
                          <a:ext uri="{FF2B5EF4-FFF2-40B4-BE49-F238E27FC236}">
                            <a16:creationId xmlns:a16="http://schemas.microsoft.com/office/drawing/2014/main" id="{E2114499-B983-3AC1-BEDF-E5ED7193936D}"/>
                          </a:ext>
                        </a:extLst>
                      </p:cNvPr>
                      <p:cNvPicPr>
                        <a:picLocks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042151" y="4543426"/>
                        <a:ext cx="677863" cy="385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ransition>
    <p:cover dir="rd"/>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EEF9008F-54C3-17A6-07C4-8A6B1FA83AEF}"/>
              </a:ext>
            </a:extLst>
          </p:cNvPr>
          <p:cNvSpPr>
            <a:spLocks noGrp="1" noChangeArrowheads="1"/>
          </p:cNvSpPr>
          <p:nvPr>
            <p:ph type="title"/>
          </p:nvPr>
        </p:nvSpPr>
        <p:spPr>
          <a:noFill/>
          <a:ln/>
        </p:spPr>
        <p:txBody>
          <a:bodyPr/>
          <a:lstStyle/>
          <a:p>
            <a:r>
              <a:rPr lang="en-US" altLang="en-US"/>
              <a:t>Swing Example</a:t>
            </a:r>
          </a:p>
        </p:txBody>
      </p:sp>
      <p:pic>
        <p:nvPicPr>
          <p:cNvPr id="7171" name="Picture 3">
            <a:extLst>
              <a:ext uri="{FF2B5EF4-FFF2-40B4-BE49-F238E27FC236}">
                <a16:creationId xmlns:a16="http://schemas.microsoft.com/office/drawing/2014/main" id="{E6724229-4DCD-0B7E-26FD-FBEA6E038375}"/>
              </a:ext>
            </a:extLst>
          </p:cNvPr>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78038" y="3405189"/>
            <a:ext cx="7600950" cy="307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72" name="Rectangle 4">
            <a:extLst>
              <a:ext uri="{FF2B5EF4-FFF2-40B4-BE49-F238E27FC236}">
                <a16:creationId xmlns:a16="http://schemas.microsoft.com/office/drawing/2014/main" id="{0EC07635-8D49-E247-1715-F96AD98860E6}"/>
              </a:ext>
            </a:extLst>
          </p:cNvPr>
          <p:cNvSpPr>
            <a:spLocks noChangeArrowheads="1"/>
          </p:cNvSpPr>
          <p:nvPr/>
        </p:nvSpPr>
        <p:spPr bwMode="auto">
          <a:xfrm>
            <a:off x="2006601" y="1654176"/>
            <a:ext cx="8327601" cy="1570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US" altLang="en-US" sz="2400">
                <a:solidFill>
                  <a:srgbClr val="000000"/>
                </a:solidFill>
                <a:latin typeface="Times New Roman" panose="02020603050405020304" pitchFamily="18" charset="0"/>
              </a:rPr>
              <a:t>Here is a study involving a full dqo machine model with single </a:t>
            </a:r>
          </a:p>
          <a:p>
            <a:pPr eaLnBrk="0" fontAlgn="base" hangingPunct="0">
              <a:spcBef>
                <a:spcPct val="0"/>
              </a:spcBef>
              <a:spcAft>
                <a:spcPct val="0"/>
              </a:spcAft>
            </a:pPr>
            <a:r>
              <a:rPr lang="en-US" altLang="en-US" sz="2400">
                <a:solidFill>
                  <a:srgbClr val="000000"/>
                </a:solidFill>
                <a:latin typeface="Times New Roman" panose="02020603050405020304" pitchFamily="18" charset="0"/>
              </a:rPr>
              <a:t>mass inertia and a single pole open and reclose feature at the relay</a:t>
            </a:r>
          </a:p>
          <a:p>
            <a:pPr eaLnBrk="0" fontAlgn="base" hangingPunct="0">
              <a:spcBef>
                <a:spcPct val="0"/>
              </a:spcBef>
              <a:spcAft>
                <a:spcPct val="0"/>
              </a:spcAft>
            </a:pPr>
            <a:r>
              <a:rPr lang="en-US" altLang="en-US" sz="2400">
                <a:solidFill>
                  <a:srgbClr val="000000"/>
                </a:solidFill>
                <a:latin typeface="Times New Roman" panose="02020603050405020304" pitchFamily="18" charset="0"/>
              </a:rPr>
              <a:t>location R. There are two 100km distributed parameter lines</a:t>
            </a:r>
          </a:p>
          <a:p>
            <a:pPr eaLnBrk="0" fontAlgn="base" hangingPunct="0">
              <a:spcBef>
                <a:spcPct val="0"/>
              </a:spcBef>
              <a:spcAft>
                <a:spcPct val="0"/>
              </a:spcAft>
            </a:pPr>
            <a:r>
              <a:rPr lang="en-US" altLang="en-US" sz="2400">
                <a:solidFill>
                  <a:srgbClr val="000000"/>
                </a:solidFill>
                <a:latin typeface="Times New Roman" panose="02020603050405020304" pitchFamily="18" charset="0"/>
              </a:rPr>
              <a:t>with a single phase fault half way along one of the lines.</a:t>
            </a:r>
          </a:p>
        </p:txBody>
      </p:sp>
    </p:spTree>
  </p:cSld>
  <p:clrMapOvr>
    <a:masterClrMapping/>
  </p:clrMapOvr>
  <p:transition>
    <p:pull dir="u"/>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a:extLst>
              <a:ext uri="{FF2B5EF4-FFF2-40B4-BE49-F238E27FC236}">
                <a16:creationId xmlns:a16="http://schemas.microsoft.com/office/drawing/2014/main" id="{14A19B9C-858F-F38D-5683-5AFD00739D4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1614" y="23814"/>
            <a:ext cx="6707187" cy="680878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27312A55-A15D-13B7-AE5C-0B6353BB708E}"/>
              </a:ext>
            </a:extLst>
          </p:cNvPr>
          <p:cNvSpPr>
            <a:spLocks noGrp="1" noChangeArrowheads="1"/>
          </p:cNvSpPr>
          <p:nvPr>
            <p:ph type="title"/>
          </p:nvPr>
        </p:nvSpPr>
        <p:spPr>
          <a:noFill/>
          <a:ln/>
        </p:spPr>
        <p:txBody>
          <a:bodyPr/>
          <a:lstStyle/>
          <a:p>
            <a:r>
              <a:rPr lang="en-US" altLang="en-US"/>
              <a:t>Multi-mass machine models</a:t>
            </a:r>
          </a:p>
        </p:txBody>
      </p:sp>
      <p:sp>
        <p:nvSpPr>
          <p:cNvPr id="9219" name="Rectangle 3">
            <a:extLst>
              <a:ext uri="{FF2B5EF4-FFF2-40B4-BE49-F238E27FC236}">
                <a16:creationId xmlns:a16="http://schemas.microsoft.com/office/drawing/2014/main" id="{8C7F8742-9FB4-2A35-1381-3B52FA85CD11}"/>
              </a:ext>
            </a:extLst>
          </p:cNvPr>
          <p:cNvSpPr>
            <a:spLocks noGrp="1" noChangeArrowheads="1"/>
          </p:cNvSpPr>
          <p:nvPr>
            <p:ph type="body" idx="1"/>
          </p:nvPr>
        </p:nvSpPr>
        <p:spPr>
          <a:xfrm>
            <a:off x="2209800" y="1981200"/>
            <a:ext cx="7772400" cy="4706938"/>
          </a:xfrm>
          <a:noFill/>
          <a:ln/>
        </p:spPr>
        <p:txBody>
          <a:bodyPr/>
          <a:lstStyle/>
          <a:p>
            <a:r>
              <a:rPr lang="en-US" altLang="en-US"/>
              <a:t>Single mass inertia models are probably OK for hydro turbine sets.</a:t>
            </a:r>
          </a:p>
          <a:p>
            <a:r>
              <a:rPr lang="en-US" altLang="en-US"/>
              <a:t>Steam turbines on the other hand have multiple stages (HP, IP, LP) plus the generator and exciter and may be much larger than the hydro sets.</a:t>
            </a:r>
          </a:p>
          <a:p>
            <a:r>
              <a:rPr lang="en-US" altLang="en-US"/>
              <a:t>Shafts have been damaged by mechanical resonances excited by sub-synchronous frequencies on the electrical network.</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9219"/>
                                        </p:tgtEl>
                                        <p:attrNameLst>
                                          <p:attrName>style.visibility</p:attrName>
                                        </p:attrNameLst>
                                      </p:cBhvr>
                                      <p:to>
                                        <p:strVal val="visible"/>
                                      </p:to>
                                    </p:set>
                                    <p:animEffect transition="in" filter="wipe(left)">
                                      <p:cBhvr>
                                        <p:cTn id="7" dur="500"/>
                                        <p:tgtEl>
                                          <p:spTgt spid="92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89B9B2A9-5563-D455-E163-56A6FF054333}"/>
              </a:ext>
            </a:extLst>
          </p:cNvPr>
          <p:cNvSpPr>
            <a:spLocks noGrp="1" noChangeArrowheads="1"/>
          </p:cNvSpPr>
          <p:nvPr>
            <p:ph type="title"/>
          </p:nvPr>
        </p:nvSpPr>
        <p:spPr>
          <a:noFill/>
          <a:ln/>
        </p:spPr>
        <p:txBody>
          <a:bodyPr/>
          <a:lstStyle/>
          <a:p>
            <a:r>
              <a:rPr lang="en-US" altLang="en-US"/>
              <a:t>Equations for the multi mass case</a:t>
            </a:r>
          </a:p>
        </p:txBody>
      </p:sp>
      <p:sp>
        <p:nvSpPr>
          <p:cNvPr id="10243" name="Rectangle 3">
            <a:extLst>
              <a:ext uri="{FF2B5EF4-FFF2-40B4-BE49-F238E27FC236}">
                <a16:creationId xmlns:a16="http://schemas.microsoft.com/office/drawing/2014/main" id="{E5634C02-6536-B5AC-AB3B-60C7F0148D95}"/>
              </a:ext>
            </a:extLst>
          </p:cNvPr>
          <p:cNvSpPr>
            <a:spLocks noGrp="1" noChangeArrowheads="1"/>
          </p:cNvSpPr>
          <p:nvPr>
            <p:ph type="body" idx="1"/>
          </p:nvPr>
        </p:nvSpPr>
        <p:spPr>
          <a:xfrm>
            <a:off x="2209800" y="1981200"/>
            <a:ext cx="7772400" cy="4648200"/>
          </a:xfrm>
          <a:noFill/>
          <a:ln/>
        </p:spPr>
        <p:txBody>
          <a:bodyPr/>
          <a:lstStyle/>
          <a:p>
            <a:r>
              <a:rPr lang="en-US" altLang="en-US"/>
              <a:t>Each mass will now have a separate     so that we now have a column vector for      instead of a single variable.</a:t>
            </a:r>
          </a:p>
          <a:p>
            <a:r>
              <a:rPr lang="en-US" altLang="en-US"/>
              <a:t>The same is true for the other parameters in the equation of motion.</a:t>
            </a:r>
          </a:p>
          <a:p>
            <a:r>
              <a:rPr lang="en-US" altLang="en-US"/>
              <a:t>We have an additional term to take account of the different torques on each mass caused by the degree of twist on each of the input and output shafts.</a:t>
            </a:r>
          </a:p>
        </p:txBody>
      </p:sp>
      <p:graphicFrame>
        <p:nvGraphicFramePr>
          <p:cNvPr id="10244" name="Object 4">
            <a:extLst>
              <a:ext uri="{FF2B5EF4-FFF2-40B4-BE49-F238E27FC236}">
                <a16:creationId xmlns:a16="http://schemas.microsoft.com/office/drawing/2014/main" id="{22D39622-5765-DAA9-EDFD-3146623CA381}"/>
              </a:ext>
            </a:extLst>
          </p:cNvPr>
          <p:cNvGraphicFramePr>
            <a:graphicFrameLocks/>
          </p:cNvGraphicFramePr>
          <p:nvPr/>
        </p:nvGraphicFramePr>
        <p:xfrm>
          <a:off x="8545513" y="1971676"/>
          <a:ext cx="328612" cy="479425"/>
        </p:xfrm>
        <a:graphic>
          <a:graphicData uri="http://schemas.openxmlformats.org/presentationml/2006/ole">
            <mc:AlternateContent xmlns:mc="http://schemas.openxmlformats.org/markup-compatibility/2006">
              <mc:Choice xmlns:v="urn:schemas-microsoft-com:vml" Requires="v">
                <p:oleObj name="Equation" r:id="rId2" imgW="126720" imgH="177480" progId="Equation.2">
                  <p:embed/>
                </p:oleObj>
              </mc:Choice>
              <mc:Fallback>
                <p:oleObj name="Equation" r:id="rId2" imgW="126720" imgH="177480" progId="Equation.2">
                  <p:embed/>
                  <p:pic>
                    <p:nvPicPr>
                      <p:cNvPr id="10244" name="Object 4">
                        <a:extLst>
                          <a:ext uri="{FF2B5EF4-FFF2-40B4-BE49-F238E27FC236}">
                            <a16:creationId xmlns:a16="http://schemas.microsoft.com/office/drawing/2014/main" id="{22D39622-5765-DAA9-EDFD-3146623CA381}"/>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45513" y="1971676"/>
                        <a:ext cx="328612"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245" name="Object 5">
            <a:extLst>
              <a:ext uri="{FF2B5EF4-FFF2-40B4-BE49-F238E27FC236}">
                <a16:creationId xmlns:a16="http://schemas.microsoft.com/office/drawing/2014/main" id="{D12FC2B9-2F0B-DA70-D155-9983B38319DE}"/>
              </a:ext>
            </a:extLst>
          </p:cNvPr>
          <p:cNvGraphicFramePr>
            <a:graphicFrameLocks/>
          </p:cNvGraphicFramePr>
          <p:nvPr/>
        </p:nvGraphicFramePr>
        <p:xfrm>
          <a:off x="8897938" y="2509839"/>
          <a:ext cx="328612" cy="479425"/>
        </p:xfrm>
        <a:graphic>
          <a:graphicData uri="http://schemas.openxmlformats.org/presentationml/2006/ole">
            <mc:AlternateContent xmlns:mc="http://schemas.openxmlformats.org/markup-compatibility/2006">
              <mc:Choice xmlns:v="urn:schemas-microsoft-com:vml" Requires="v">
                <p:oleObj name="Equation" r:id="rId4" imgW="126720" imgH="177480" progId="Equation.2">
                  <p:embed/>
                </p:oleObj>
              </mc:Choice>
              <mc:Fallback>
                <p:oleObj name="Equation" r:id="rId4" imgW="126720" imgH="177480" progId="Equation.2">
                  <p:embed/>
                  <p:pic>
                    <p:nvPicPr>
                      <p:cNvPr id="10245" name="Object 5">
                        <a:extLst>
                          <a:ext uri="{FF2B5EF4-FFF2-40B4-BE49-F238E27FC236}">
                            <a16:creationId xmlns:a16="http://schemas.microsoft.com/office/drawing/2014/main" id="{D12FC2B9-2F0B-DA70-D155-9983B38319DE}"/>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97938" y="2509839"/>
                        <a:ext cx="328612"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10243"/>
                                        </p:tgtEl>
                                        <p:attrNameLst>
                                          <p:attrName>style.visibility</p:attrName>
                                        </p:attrNameLst>
                                      </p:cBhvr>
                                      <p:to>
                                        <p:strVal val="visible"/>
                                      </p:to>
                                    </p:set>
                                    <p:animEffect transition="in" filter="wipe(left)">
                                      <p:cBhvr>
                                        <p:cTn id="7" dur="500"/>
                                        <p:tgtEl>
                                          <p:spTgt spid="102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19162391-DF72-EF28-1227-79C2A867CCA5}"/>
              </a:ext>
            </a:extLst>
          </p:cNvPr>
          <p:cNvSpPr>
            <a:spLocks noGrp="1" noChangeArrowheads="1"/>
          </p:cNvSpPr>
          <p:nvPr>
            <p:ph type="title"/>
          </p:nvPr>
        </p:nvSpPr>
        <p:spPr>
          <a:noFill/>
          <a:ln/>
        </p:spPr>
        <p:txBody>
          <a:bodyPr/>
          <a:lstStyle/>
          <a:p>
            <a:r>
              <a:rPr lang="en-US" altLang="en-US"/>
              <a:t>AVR’s, governors &amp; PSS’s</a:t>
            </a:r>
          </a:p>
        </p:txBody>
      </p:sp>
      <p:sp>
        <p:nvSpPr>
          <p:cNvPr id="11267" name="Rectangle 3">
            <a:extLst>
              <a:ext uri="{FF2B5EF4-FFF2-40B4-BE49-F238E27FC236}">
                <a16:creationId xmlns:a16="http://schemas.microsoft.com/office/drawing/2014/main" id="{98942902-4E6A-D991-243B-A9BCD1AADB60}"/>
              </a:ext>
            </a:extLst>
          </p:cNvPr>
          <p:cNvSpPr>
            <a:spLocks noGrp="1" noChangeArrowheads="1"/>
          </p:cNvSpPr>
          <p:nvPr>
            <p:ph type="body" idx="1"/>
          </p:nvPr>
        </p:nvSpPr>
        <p:spPr>
          <a:xfrm>
            <a:off x="2292350" y="1630364"/>
            <a:ext cx="7772400" cy="4695825"/>
          </a:xfrm>
          <a:noFill/>
          <a:ln/>
        </p:spPr>
        <p:txBody>
          <a:bodyPr/>
          <a:lstStyle/>
          <a:p>
            <a:r>
              <a:rPr lang="en-US" altLang="en-US"/>
              <a:t>In studies where the inertia of the set is relevant then we need to also include other devices which produce effects in the time window of interest.</a:t>
            </a:r>
          </a:p>
          <a:p>
            <a:r>
              <a:rPr lang="en-US" altLang="en-US"/>
              <a:t>Governors are in general very slow except in cases of “fast valving” on a steam set.</a:t>
            </a:r>
          </a:p>
          <a:p>
            <a:r>
              <a:rPr lang="en-US" altLang="en-US"/>
              <a:t>Automatic voltage regulators and Power Sytem Stabilisers will certainly be in play during power swing conditions.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11267"/>
                                        </p:tgtEl>
                                        <p:attrNameLst>
                                          <p:attrName>style.visibility</p:attrName>
                                        </p:attrNameLst>
                                      </p:cBhvr>
                                      <p:to>
                                        <p:strVal val="visible"/>
                                      </p:to>
                                    </p:set>
                                    <p:animEffect transition="in" filter="wipe(left)">
                                      <p:cBhvr>
                                        <p:cTn id="7" dur="500"/>
                                        <p:tgtEl>
                                          <p:spTgt spid="112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44C2AED3-0DE3-65D1-753C-EEFE2A45C75D}"/>
              </a:ext>
            </a:extLst>
          </p:cNvPr>
          <p:cNvSpPr>
            <a:spLocks noGrp="1" noChangeArrowheads="1"/>
          </p:cNvSpPr>
          <p:nvPr>
            <p:ph type="title"/>
          </p:nvPr>
        </p:nvSpPr>
        <p:spPr>
          <a:noFill/>
          <a:ln/>
        </p:spPr>
        <p:txBody>
          <a:bodyPr/>
          <a:lstStyle/>
          <a:p>
            <a:r>
              <a:rPr lang="en-US" altLang="en-US"/>
              <a:t>Features</a:t>
            </a:r>
          </a:p>
        </p:txBody>
      </p:sp>
      <p:sp>
        <p:nvSpPr>
          <p:cNvPr id="12291" name="Rectangle 3">
            <a:extLst>
              <a:ext uri="{FF2B5EF4-FFF2-40B4-BE49-F238E27FC236}">
                <a16:creationId xmlns:a16="http://schemas.microsoft.com/office/drawing/2014/main" id="{EB321F86-B3E5-C61D-F875-1D32B0865B7B}"/>
              </a:ext>
            </a:extLst>
          </p:cNvPr>
          <p:cNvSpPr>
            <a:spLocks noGrp="1" noChangeArrowheads="1"/>
          </p:cNvSpPr>
          <p:nvPr>
            <p:ph type="body" idx="1"/>
          </p:nvPr>
        </p:nvSpPr>
        <p:spPr>
          <a:noFill/>
          <a:ln/>
        </p:spPr>
        <p:txBody>
          <a:bodyPr/>
          <a:lstStyle/>
          <a:p>
            <a:r>
              <a:rPr lang="en-US" altLang="en-US"/>
              <a:t>The electrical models should allow for saliency (dqo) and saturation on the direct axis.</a:t>
            </a:r>
          </a:p>
          <a:p>
            <a:r>
              <a:rPr lang="en-US" altLang="en-US"/>
              <a:t>dqo models are useful for system studies.</a:t>
            </a:r>
          </a:p>
          <a:p>
            <a:r>
              <a:rPr lang="en-US" altLang="en-US"/>
              <a:t>For internal faults on machines phase domain (abc) models are required which preserve the identity of coil groups etc.</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12291"/>
                                        </p:tgtEl>
                                        <p:attrNameLst>
                                          <p:attrName>style.visibility</p:attrName>
                                        </p:attrNameLst>
                                      </p:cBhvr>
                                      <p:to>
                                        <p:strVal val="visible"/>
                                      </p:to>
                                    </p:set>
                                    <p:anim calcmode="lin" valueType="num">
                                      <p:cBhvr additive="base">
                                        <p:cTn id="7" dur="500" fill="hold"/>
                                        <p:tgtEl>
                                          <p:spTgt spid="12291"/>
                                        </p:tgtEl>
                                        <p:attrNameLst>
                                          <p:attrName>ppt_x</p:attrName>
                                        </p:attrNameLst>
                                      </p:cBhvr>
                                      <p:tavLst>
                                        <p:tav tm="0">
                                          <p:val>
                                            <p:strVal val="0-#ppt_w/2"/>
                                          </p:val>
                                        </p:tav>
                                        <p:tav tm="100000">
                                          <p:val>
                                            <p:strVal val="#ppt_x"/>
                                          </p:val>
                                        </p:tav>
                                      </p:tavLst>
                                    </p:anim>
                                    <p:anim calcmode="lin" valueType="num">
                                      <p:cBhvr additive="base">
                                        <p:cTn id="8" dur="500" fill="hold"/>
                                        <p:tgtEl>
                                          <p:spTgt spid="1229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6838CDE7-DC2D-A365-32F5-88F857CD909D}"/>
              </a:ext>
            </a:extLst>
          </p:cNvPr>
          <p:cNvSpPr>
            <a:spLocks noGrp="1" noChangeArrowheads="1"/>
          </p:cNvSpPr>
          <p:nvPr>
            <p:ph type="title"/>
          </p:nvPr>
        </p:nvSpPr>
        <p:spPr>
          <a:noFill/>
          <a:ln/>
        </p:spPr>
        <p:txBody>
          <a:bodyPr/>
          <a:lstStyle/>
          <a:p>
            <a:r>
              <a:rPr lang="en-US" altLang="en-US"/>
              <a:t>Conclusions</a:t>
            </a:r>
          </a:p>
        </p:txBody>
      </p:sp>
      <p:sp>
        <p:nvSpPr>
          <p:cNvPr id="13315" name="Rectangle 3">
            <a:extLst>
              <a:ext uri="{FF2B5EF4-FFF2-40B4-BE49-F238E27FC236}">
                <a16:creationId xmlns:a16="http://schemas.microsoft.com/office/drawing/2014/main" id="{86242FEC-893C-CB4E-48C3-431C696BBABC}"/>
              </a:ext>
            </a:extLst>
          </p:cNvPr>
          <p:cNvSpPr>
            <a:spLocks noGrp="1" noChangeArrowheads="1"/>
          </p:cNvSpPr>
          <p:nvPr>
            <p:ph type="body" idx="1"/>
          </p:nvPr>
        </p:nvSpPr>
        <p:spPr>
          <a:noFill/>
          <a:ln/>
        </p:spPr>
        <p:txBody>
          <a:bodyPr/>
          <a:lstStyle/>
          <a:p>
            <a:r>
              <a:rPr lang="en-US" altLang="en-US"/>
              <a:t>Choose a model which suits the time scale of interest.</a:t>
            </a:r>
          </a:p>
          <a:p>
            <a:r>
              <a:rPr lang="en-US" altLang="en-US"/>
              <a:t>Where possible, compare any simulation results with recordings to check for model validity.</a:t>
            </a:r>
          </a:p>
          <a:p>
            <a:r>
              <a:rPr lang="en-US" altLang="en-US"/>
              <a:t>Models for internal faults are not generally available and are actively being researched at the present time.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37" fill="hold" nodeType="clickEffect">
                                  <p:stCondLst>
                                    <p:cond delay="0"/>
                                  </p:stCondLst>
                                  <p:childTnLst>
                                    <p:set>
                                      <p:cBhvr>
                                        <p:cTn id="6" dur="1" fill="hold">
                                          <p:stCondLst>
                                            <p:cond delay="0"/>
                                          </p:stCondLst>
                                        </p:cTn>
                                        <p:tgtEl>
                                          <p:spTgt spid="13315"/>
                                        </p:tgtEl>
                                        <p:attrNameLst>
                                          <p:attrName>style.visibility</p:attrName>
                                        </p:attrNameLst>
                                      </p:cBhvr>
                                      <p:to>
                                        <p:strVal val="visible"/>
                                      </p:to>
                                    </p:set>
                                    <p:animEffect transition="in" filter="barn(outVertical)">
                                      <p:cBhvr>
                                        <p:cTn id="7" dur="500"/>
                                        <p:tgtEl>
                                          <p:spTgt spid="133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BA942231-0891-09FD-C5C3-FBA15E2F6950}"/>
              </a:ext>
            </a:extLst>
          </p:cNvPr>
          <p:cNvSpPr>
            <a:spLocks noGrp="1" noChangeArrowheads="1"/>
          </p:cNvSpPr>
          <p:nvPr>
            <p:ph type="title"/>
          </p:nvPr>
        </p:nvSpPr>
        <p:spPr>
          <a:xfrm>
            <a:off x="2438400" y="1374775"/>
            <a:ext cx="7315200" cy="1143000"/>
          </a:xfrm>
          <a:noFill/>
          <a:ln/>
        </p:spPr>
        <p:txBody>
          <a:bodyPr/>
          <a:lstStyle/>
          <a:p>
            <a:r>
              <a:rPr lang="en-US" altLang="en-US"/>
              <a:t>Transformer Models</a:t>
            </a:r>
          </a:p>
        </p:txBody>
      </p:sp>
      <p:sp>
        <p:nvSpPr>
          <p:cNvPr id="5123" name="Rectangle 3">
            <a:extLst>
              <a:ext uri="{FF2B5EF4-FFF2-40B4-BE49-F238E27FC236}">
                <a16:creationId xmlns:a16="http://schemas.microsoft.com/office/drawing/2014/main" id="{0748A5D9-33BE-792E-2925-7C6B9C48FDF3}"/>
              </a:ext>
            </a:extLst>
          </p:cNvPr>
          <p:cNvSpPr>
            <a:spLocks noGrp="1" noChangeArrowheads="1"/>
          </p:cNvSpPr>
          <p:nvPr>
            <p:ph type="body" idx="1"/>
          </p:nvPr>
        </p:nvSpPr>
        <p:spPr>
          <a:xfrm>
            <a:off x="2438400" y="3200400"/>
            <a:ext cx="7315200" cy="3124200"/>
          </a:xfrm>
          <a:noFill/>
          <a:ln/>
        </p:spPr>
        <p:txBody>
          <a:bodyPr/>
          <a:lstStyle/>
          <a:p>
            <a:pPr algn="ctr">
              <a:buFont typeface="Wingdings" panose="05000000000000000000" pitchFamily="2" charset="2"/>
              <a:buNone/>
            </a:pPr>
            <a:r>
              <a:rPr lang="en-US" altLang="en-US"/>
              <a:t>By</a:t>
            </a:r>
          </a:p>
          <a:p>
            <a:pPr algn="ctr">
              <a:buFont typeface="Wingdings" panose="05000000000000000000" pitchFamily="2" charset="2"/>
              <a:buNone/>
            </a:pPr>
            <a:r>
              <a:rPr lang="en-US" altLang="en-US"/>
              <a:t>Demetrios Tziouvaras</a:t>
            </a:r>
          </a:p>
          <a:p>
            <a:pPr>
              <a:buFont typeface="Wingdings" panose="05000000000000000000" pitchFamily="2" charset="2"/>
              <a:buNone/>
            </a:pPr>
            <a:r>
              <a:rPr lang="en-US" altLang="en-US"/>
              <a:t>Schweitzer Engineering Labs, Inc.</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3B83B472-A77B-BC8C-BFD5-0908C1327384}"/>
              </a:ext>
            </a:extLst>
          </p:cNvPr>
          <p:cNvSpPr>
            <a:spLocks noGrp="1" noChangeArrowheads="1"/>
          </p:cNvSpPr>
          <p:nvPr>
            <p:ph type="title"/>
          </p:nvPr>
        </p:nvSpPr>
        <p:spPr>
          <a:noFill/>
          <a:ln/>
        </p:spPr>
        <p:txBody>
          <a:bodyPr/>
          <a:lstStyle/>
          <a:p>
            <a:r>
              <a:rPr lang="en-US" altLang="en-US"/>
              <a:t>Transformer Models</a:t>
            </a:r>
          </a:p>
        </p:txBody>
      </p:sp>
      <p:sp>
        <p:nvSpPr>
          <p:cNvPr id="6147" name="Rectangle 3">
            <a:extLst>
              <a:ext uri="{FF2B5EF4-FFF2-40B4-BE49-F238E27FC236}">
                <a16:creationId xmlns:a16="http://schemas.microsoft.com/office/drawing/2014/main" id="{C57C8A03-F2A3-2E4E-AB06-5719497FC890}"/>
              </a:ext>
            </a:extLst>
          </p:cNvPr>
          <p:cNvSpPr>
            <a:spLocks noGrp="1" noChangeArrowheads="1"/>
          </p:cNvSpPr>
          <p:nvPr>
            <p:ph type="body" idx="1"/>
          </p:nvPr>
        </p:nvSpPr>
        <p:spPr>
          <a:xfrm>
            <a:off x="2514600" y="1828800"/>
            <a:ext cx="7727950" cy="4495800"/>
          </a:xfrm>
          <a:noFill/>
          <a:ln/>
        </p:spPr>
        <p:txBody>
          <a:bodyPr/>
          <a:lstStyle/>
          <a:p>
            <a:r>
              <a:rPr lang="en-US" altLang="en-US"/>
              <a:t>Can be modeled in Emtp in three fundamental ways</a:t>
            </a:r>
          </a:p>
          <a:p>
            <a:pPr lvl="1"/>
            <a:r>
              <a:rPr lang="en-US" altLang="en-US"/>
              <a:t>The Ideal transformer model</a:t>
            </a:r>
          </a:p>
          <a:p>
            <a:pPr lvl="1"/>
            <a:r>
              <a:rPr lang="en-US" altLang="en-US"/>
              <a:t>The built-in saturable transformer model</a:t>
            </a:r>
          </a:p>
          <a:p>
            <a:pPr lvl="1"/>
            <a:r>
              <a:rPr lang="en-US" altLang="en-US"/>
              <a:t>A model based on mutually coupled coils</a:t>
            </a:r>
          </a:p>
        </p:txBody>
      </p:sp>
    </p:spTree>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9" name="Rectangle 5">
            <a:extLst>
              <a:ext uri="{FF2B5EF4-FFF2-40B4-BE49-F238E27FC236}">
                <a16:creationId xmlns:a16="http://schemas.microsoft.com/office/drawing/2014/main" id="{6AC33617-F511-197E-B850-FEED0F66E23F}"/>
              </a:ext>
            </a:extLst>
          </p:cNvPr>
          <p:cNvSpPr>
            <a:spLocks noGrp="1" noChangeArrowheads="1"/>
          </p:cNvSpPr>
          <p:nvPr>
            <p:ph type="body" idx="1"/>
          </p:nvPr>
        </p:nvSpPr>
        <p:spPr>
          <a:xfrm>
            <a:off x="2133601" y="2057400"/>
            <a:ext cx="8010525" cy="4495800"/>
          </a:xfrm>
          <a:solidFill>
            <a:schemeClr val="bg2"/>
          </a:solidFill>
          <a:ln/>
          <a:effectLst>
            <a:outerShdw dist="107763" dir="2700000" algn="ctr" rotWithShape="0">
              <a:srgbClr val="FC0128"/>
            </a:outerShdw>
          </a:effectLst>
        </p:spPr>
        <p:txBody>
          <a:bodyPr/>
          <a:lstStyle/>
          <a:p>
            <a:r>
              <a:rPr lang="en-US" altLang="en-US">
                <a:effectLst/>
                <a:latin typeface="Arial" panose="020B0604020202020204" pitchFamily="34" charset="0"/>
              </a:rPr>
              <a:t>Dynamic analysis</a:t>
            </a:r>
          </a:p>
          <a:p>
            <a:pPr lvl="2"/>
            <a:r>
              <a:rPr lang="en-US" altLang="en-US">
                <a:effectLst/>
                <a:latin typeface="Arial" panose="020B0604020202020204" pitchFamily="34" charset="0"/>
              </a:rPr>
              <a:t>Stability studies</a:t>
            </a:r>
          </a:p>
        </p:txBody>
      </p:sp>
      <p:sp>
        <p:nvSpPr>
          <p:cNvPr id="67586" name="Rectangle 2">
            <a:extLst>
              <a:ext uri="{FF2B5EF4-FFF2-40B4-BE49-F238E27FC236}">
                <a16:creationId xmlns:a16="http://schemas.microsoft.com/office/drawing/2014/main" id="{328B8850-5E3C-ECA5-CB0A-F897508B6181}"/>
              </a:ext>
            </a:extLst>
          </p:cNvPr>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7587" name="Rectangle 3">
            <a:extLst>
              <a:ext uri="{FF2B5EF4-FFF2-40B4-BE49-F238E27FC236}">
                <a16:creationId xmlns:a16="http://schemas.microsoft.com/office/drawing/2014/main" id="{0E197B01-CC8B-2C4D-C1E7-74C885730F9E}"/>
              </a:ext>
            </a:extLst>
          </p:cNvPr>
          <p:cNvSpPr>
            <a:spLocks noChangeArrowheads="1"/>
          </p:cNvSpPr>
          <p:nvPr/>
        </p:nvSpPr>
        <p:spPr bwMode="auto">
          <a:xfrm>
            <a:off x="4648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7588" name="Rectangle 4">
            <a:extLst>
              <a:ext uri="{FF2B5EF4-FFF2-40B4-BE49-F238E27FC236}">
                <a16:creationId xmlns:a16="http://schemas.microsoft.com/office/drawing/2014/main" id="{82734F5F-E5C7-427B-25AF-AFBFF0529D18}"/>
              </a:ext>
            </a:extLst>
          </p:cNvPr>
          <p:cNvSpPr>
            <a:spLocks noGrp="1" noChangeArrowheads="1"/>
          </p:cNvSpPr>
          <p:nvPr>
            <p:ph type="title"/>
          </p:nvPr>
        </p:nvSpPr>
        <p:spPr>
          <a:solidFill>
            <a:schemeClr val="accent2"/>
          </a:solidFill>
          <a:ln/>
          <a:effectLst>
            <a:outerShdw dist="107763" dir="2700000" algn="ctr" rotWithShape="0">
              <a:srgbClr val="FC0128"/>
            </a:outerShdw>
          </a:effectLst>
        </p:spPr>
        <p:txBody>
          <a:bodyPr/>
          <a:lstStyle/>
          <a:p>
            <a:r>
              <a:rPr lang="en-US" altLang="en-US">
                <a:solidFill>
                  <a:srgbClr val="FC0128"/>
                </a:solidFill>
              </a:rPr>
              <a:t>Why Emtp?</a:t>
            </a:r>
          </a:p>
        </p:txBody>
      </p:sp>
      <p:grpSp>
        <p:nvGrpSpPr>
          <p:cNvPr id="67672" name="Group 88">
            <a:extLst>
              <a:ext uri="{FF2B5EF4-FFF2-40B4-BE49-F238E27FC236}">
                <a16:creationId xmlns:a16="http://schemas.microsoft.com/office/drawing/2014/main" id="{EADA5648-A11E-5C28-7495-662DAC131E3C}"/>
              </a:ext>
            </a:extLst>
          </p:cNvPr>
          <p:cNvGrpSpPr>
            <a:grpSpLocks/>
          </p:cNvGrpSpPr>
          <p:nvPr/>
        </p:nvGrpSpPr>
        <p:grpSpPr bwMode="auto">
          <a:xfrm>
            <a:off x="2667000" y="3352800"/>
            <a:ext cx="6103938" cy="2940050"/>
            <a:chOff x="720" y="2112"/>
            <a:chExt cx="3845" cy="1852"/>
          </a:xfrm>
        </p:grpSpPr>
        <p:sp>
          <p:nvSpPr>
            <p:cNvPr id="67591" name="Line 7">
              <a:extLst>
                <a:ext uri="{FF2B5EF4-FFF2-40B4-BE49-F238E27FC236}">
                  <a16:creationId xmlns:a16="http://schemas.microsoft.com/office/drawing/2014/main" id="{CFADA9E7-84D9-3226-2A1A-E4883E832AEF}"/>
                </a:ext>
              </a:extLst>
            </p:cNvPr>
            <p:cNvSpPr>
              <a:spLocks noChangeShapeType="1"/>
            </p:cNvSpPr>
            <p:nvPr/>
          </p:nvSpPr>
          <p:spPr bwMode="auto">
            <a:xfrm flipH="1">
              <a:off x="1471" y="2758"/>
              <a:ext cx="275" cy="1"/>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7592" name="Line 8">
              <a:extLst>
                <a:ext uri="{FF2B5EF4-FFF2-40B4-BE49-F238E27FC236}">
                  <a16:creationId xmlns:a16="http://schemas.microsoft.com/office/drawing/2014/main" id="{1D366604-8393-ED8A-3B5E-D973DC213272}"/>
                </a:ext>
              </a:extLst>
            </p:cNvPr>
            <p:cNvSpPr>
              <a:spLocks noChangeShapeType="1"/>
            </p:cNvSpPr>
            <p:nvPr/>
          </p:nvSpPr>
          <p:spPr bwMode="auto">
            <a:xfrm flipH="1">
              <a:off x="1471" y="2886"/>
              <a:ext cx="275" cy="0"/>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7593" name="Freeform 9">
              <a:extLst>
                <a:ext uri="{FF2B5EF4-FFF2-40B4-BE49-F238E27FC236}">
                  <a16:creationId xmlns:a16="http://schemas.microsoft.com/office/drawing/2014/main" id="{31978827-D179-7523-917A-DB0F77B3B5C6}"/>
                </a:ext>
              </a:extLst>
            </p:cNvPr>
            <p:cNvSpPr>
              <a:spLocks/>
            </p:cNvSpPr>
            <p:nvPr/>
          </p:nvSpPr>
          <p:spPr bwMode="auto">
            <a:xfrm>
              <a:off x="1059" y="2566"/>
              <a:ext cx="412" cy="508"/>
            </a:xfrm>
            <a:custGeom>
              <a:avLst/>
              <a:gdLst>
                <a:gd name="T0" fmla="*/ 432 w 432"/>
                <a:gd name="T1" fmla="*/ 0 h 574"/>
                <a:gd name="T2" fmla="*/ 432 w 432"/>
                <a:gd name="T3" fmla="*/ 574 h 574"/>
                <a:gd name="T4" fmla="*/ 0 w 432"/>
                <a:gd name="T5" fmla="*/ 431 h 574"/>
              </a:gdLst>
              <a:ahLst/>
              <a:cxnLst>
                <a:cxn ang="0">
                  <a:pos x="T0" y="T1"/>
                </a:cxn>
                <a:cxn ang="0">
                  <a:pos x="T2" y="T3"/>
                </a:cxn>
                <a:cxn ang="0">
                  <a:pos x="T4" y="T5"/>
                </a:cxn>
              </a:cxnLst>
              <a:rect l="0" t="0" r="r" b="b"/>
              <a:pathLst>
                <a:path w="432" h="574">
                  <a:moveTo>
                    <a:pt x="432" y="0"/>
                  </a:moveTo>
                  <a:lnTo>
                    <a:pt x="432" y="574"/>
                  </a:lnTo>
                  <a:lnTo>
                    <a:pt x="0" y="431"/>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7594" name="Line 10">
              <a:extLst>
                <a:ext uri="{FF2B5EF4-FFF2-40B4-BE49-F238E27FC236}">
                  <a16:creationId xmlns:a16="http://schemas.microsoft.com/office/drawing/2014/main" id="{DD460B3D-8691-9DCF-524D-807D67FCE432}"/>
                </a:ext>
              </a:extLst>
            </p:cNvPr>
            <p:cNvSpPr>
              <a:spLocks noChangeShapeType="1"/>
            </p:cNvSpPr>
            <p:nvPr/>
          </p:nvSpPr>
          <p:spPr bwMode="auto">
            <a:xfrm flipH="1">
              <a:off x="1059" y="2566"/>
              <a:ext cx="412" cy="127"/>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7595" name="Line 11">
              <a:extLst>
                <a:ext uri="{FF2B5EF4-FFF2-40B4-BE49-F238E27FC236}">
                  <a16:creationId xmlns:a16="http://schemas.microsoft.com/office/drawing/2014/main" id="{3B584AB6-9103-7940-7649-34543760A983}"/>
                </a:ext>
              </a:extLst>
            </p:cNvPr>
            <p:cNvSpPr>
              <a:spLocks noChangeShapeType="1"/>
            </p:cNvSpPr>
            <p:nvPr/>
          </p:nvSpPr>
          <p:spPr bwMode="auto">
            <a:xfrm>
              <a:off x="1059" y="2693"/>
              <a:ext cx="1" cy="254"/>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7596" name="Freeform 12">
              <a:extLst>
                <a:ext uri="{FF2B5EF4-FFF2-40B4-BE49-F238E27FC236}">
                  <a16:creationId xmlns:a16="http://schemas.microsoft.com/office/drawing/2014/main" id="{10ACCDBF-3843-9E03-B06D-47985AC74B3A}"/>
                </a:ext>
              </a:extLst>
            </p:cNvPr>
            <p:cNvSpPr>
              <a:spLocks/>
            </p:cNvSpPr>
            <p:nvPr/>
          </p:nvSpPr>
          <p:spPr bwMode="auto">
            <a:xfrm>
              <a:off x="1746" y="2569"/>
              <a:ext cx="549" cy="505"/>
            </a:xfrm>
            <a:custGeom>
              <a:avLst/>
              <a:gdLst>
                <a:gd name="T0" fmla="*/ 0 w 575"/>
                <a:gd name="T1" fmla="*/ 284 h 571"/>
                <a:gd name="T2" fmla="*/ 6 w 575"/>
                <a:gd name="T3" fmla="*/ 223 h 571"/>
                <a:gd name="T4" fmla="*/ 25 w 575"/>
                <a:gd name="T5" fmla="*/ 166 h 571"/>
                <a:gd name="T6" fmla="*/ 54 w 575"/>
                <a:gd name="T7" fmla="*/ 115 h 571"/>
                <a:gd name="T8" fmla="*/ 95 w 575"/>
                <a:gd name="T9" fmla="*/ 70 h 571"/>
                <a:gd name="T10" fmla="*/ 143 w 575"/>
                <a:gd name="T11" fmla="*/ 35 h 571"/>
                <a:gd name="T12" fmla="*/ 198 w 575"/>
                <a:gd name="T13" fmla="*/ 13 h 571"/>
                <a:gd name="T14" fmla="*/ 258 w 575"/>
                <a:gd name="T15" fmla="*/ 0 h 571"/>
                <a:gd name="T16" fmla="*/ 316 w 575"/>
                <a:gd name="T17" fmla="*/ 0 h 571"/>
                <a:gd name="T18" fmla="*/ 377 w 575"/>
                <a:gd name="T19" fmla="*/ 13 h 571"/>
                <a:gd name="T20" fmla="*/ 431 w 575"/>
                <a:gd name="T21" fmla="*/ 35 h 571"/>
                <a:gd name="T22" fmla="*/ 479 w 575"/>
                <a:gd name="T23" fmla="*/ 70 h 571"/>
                <a:gd name="T24" fmla="*/ 521 w 575"/>
                <a:gd name="T25" fmla="*/ 115 h 571"/>
                <a:gd name="T26" fmla="*/ 549 w 575"/>
                <a:gd name="T27" fmla="*/ 166 h 571"/>
                <a:gd name="T28" fmla="*/ 569 w 575"/>
                <a:gd name="T29" fmla="*/ 223 h 571"/>
                <a:gd name="T30" fmla="*/ 575 w 575"/>
                <a:gd name="T31" fmla="*/ 284 h 571"/>
                <a:gd name="T32" fmla="*/ 569 w 575"/>
                <a:gd name="T33" fmla="*/ 345 h 571"/>
                <a:gd name="T34" fmla="*/ 549 w 575"/>
                <a:gd name="T35" fmla="*/ 402 h 571"/>
                <a:gd name="T36" fmla="*/ 521 w 575"/>
                <a:gd name="T37" fmla="*/ 453 h 571"/>
                <a:gd name="T38" fmla="*/ 479 w 575"/>
                <a:gd name="T39" fmla="*/ 498 h 571"/>
                <a:gd name="T40" fmla="*/ 431 w 575"/>
                <a:gd name="T41" fmla="*/ 533 h 571"/>
                <a:gd name="T42" fmla="*/ 377 w 575"/>
                <a:gd name="T43" fmla="*/ 559 h 571"/>
                <a:gd name="T44" fmla="*/ 316 w 575"/>
                <a:gd name="T45" fmla="*/ 571 h 571"/>
                <a:gd name="T46" fmla="*/ 258 w 575"/>
                <a:gd name="T47" fmla="*/ 571 h 571"/>
                <a:gd name="T48" fmla="*/ 198 w 575"/>
                <a:gd name="T49" fmla="*/ 559 h 571"/>
                <a:gd name="T50" fmla="*/ 143 w 575"/>
                <a:gd name="T51" fmla="*/ 533 h 571"/>
                <a:gd name="T52" fmla="*/ 95 w 575"/>
                <a:gd name="T53" fmla="*/ 498 h 571"/>
                <a:gd name="T54" fmla="*/ 54 w 575"/>
                <a:gd name="T55" fmla="*/ 453 h 571"/>
                <a:gd name="T56" fmla="*/ 25 w 575"/>
                <a:gd name="T57" fmla="*/ 402 h 571"/>
                <a:gd name="T58" fmla="*/ 6 w 575"/>
                <a:gd name="T59" fmla="*/ 345 h 571"/>
                <a:gd name="T60" fmla="*/ 0 w 575"/>
                <a:gd name="T61" fmla="*/ 284 h 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75" h="571">
                  <a:moveTo>
                    <a:pt x="0" y="284"/>
                  </a:moveTo>
                  <a:lnTo>
                    <a:pt x="6" y="223"/>
                  </a:lnTo>
                  <a:lnTo>
                    <a:pt x="25" y="166"/>
                  </a:lnTo>
                  <a:lnTo>
                    <a:pt x="54" y="115"/>
                  </a:lnTo>
                  <a:lnTo>
                    <a:pt x="95" y="70"/>
                  </a:lnTo>
                  <a:lnTo>
                    <a:pt x="143" y="35"/>
                  </a:lnTo>
                  <a:lnTo>
                    <a:pt x="198" y="13"/>
                  </a:lnTo>
                  <a:lnTo>
                    <a:pt x="258" y="0"/>
                  </a:lnTo>
                  <a:lnTo>
                    <a:pt x="316" y="0"/>
                  </a:lnTo>
                  <a:lnTo>
                    <a:pt x="377" y="13"/>
                  </a:lnTo>
                  <a:lnTo>
                    <a:pt x="431" y="35"/>
                  </a:lnTo>
                  <a:lnTo>
                    <a:pt x="479" y="70"/>
                  </a:lnTo>
                  <a:lnTo>
                    <a:pt x="521" y="115"/>
                  </a:lnTo>
                  <a:lnTo>
                    <a:pt x="549" y="166"/>
                  </a:lnTo>
                  <a:lnTo>
                    <a:pt x="569" y="223"/>
                  </a:lnTo>
                  <a:lnTo>
                    <a:pt x="575" y="284"/>
                  </a:lnTo>
                  <a:lnTo>
                    <a:pt x="569" y="345"/>
                  </a:lnTo>
                  <a:lnTo>
                    <a:pt x="549" y="402"/>
                  </a:lnTo>
                  <a:lnTo>
                    <a:pt x="521" y="453"/>
                  </a:lnTo>
                  <a:lnTo>
                    <a:pt x="479" y="498"/>
                  </a:lnTo>
                  <a:lnTo>
                    <a:pt x="431" y="533"/>
                  </a:lnTo>
                  <a:lnTo>
                    <a:pt x="377" y="559"/>
                  </a:lnTo>
                  <a:lnTo>
                    <a:pt x="316" y="571"/>
                  </a:lnTo>
                  <a:lnTo>
                    <a:pt x="258" y="571"/>
                  </a:lnTo>
                  <a:lnTo>
                    <a:pt x="198" y="559"/>
                  </a:lnTo>
                  <a:lnTo>
                    <a:pt x="143" y="533"/>
                  </a:lnTo>
                  <a:lnTo>
                    <a:pt x="95" y="498"/>
                  </a:lnTo>
                  <a:lnTo>
                    <a:pt x="54" y="453"/>
                  </a:lnTo>
                  <a:lnTo>
                    <a:pt x="25" y="402"/>
                  </a:lnTo>
                  <a:lnTo>
                    <a:pt x="6" y="345"/>
                  </a:lnTo>
                  <a:lnTo>
                    <a:pt x="0" y="284"/>
                  </a:lnTo>
                  <a:close/>
                </a:path>
              </a:pathLst>
            </a:custGeom>
            <a:solidFill>
              <a:srgbClr val="FFFFFF"/>
            </a:solidFill>
            <a:ln w="15875">
              <a:solidFill>
                <a:srgbClr val="000000"/>
              </a:solidFill>
              <a:prstDash val="solid"/>
              <a:round/>
              <a:headEnd/>
              <a:tailEnd/>
            </a:ln>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7597" name="Freeform 13">
              <a:extLst>
                <a:ext uri="{FF2B5EF4-FFF2-40B4-BE49-F238E27FC236}">
                  <a16:creationId xmlns:a16="http://schemas.microsoft.com/office/drawing/2014/main" id="{FAAF978A-4E55-05F4-2118-E37FAF8D8AED}"/>
                </a:ext>
              </a:extLst>
            </p:cNvPr>
            <p:cNvSpPr>
              <a:spLocks/>
            </p:cNvSpPr>
            <p:nvPr/>
          </p:nvSpPr>
          <p:spPr bwMode="auto">
            <a:xfrm>
              <a:off x="2020" y="2820"/>
              <a:ext cx="184" cy="85"/>
            </a:xfrm>
            <a:custGeom>
              <a:avLst/>
              <a:gdLst>
                <a:gd name="T0" fmla="*/ 0 w 192"/>
                <a:gd name="T1" fmla="*/ 0 h 96"/>
                <a:gd name="T2" fmla="*/ 7 w 192"/>
                <a:gd name="T3" fmla="*/ 32 h 96"/>
                <a:gd name="T4" fmla="*/ 23 w 192"/>
                <a:gd name="T5" fmla="*/ 61 h 96"/>
                <a:gd name="T6" fmla="*/ 48 w 192"/>
                <a:gd name="T7" fmla="*/ 83 h 96"/>
                <a:gd name="T8" fmla="*/ 80 w 192"/>
                <a:gd name="T9" fmla="*/ 96 h 96"/>
                <a:gd name="T10" fmla="*/ 112 w 192"/>
                <a:gd name="T11" fmla="*/ 96 h 96"/>
                <a:gd name="T12" fmla="*/ 144 w 192"/>
                <a:gd name="T13" fmla="*/ 83 h 96"/>
                <a:gd name="T14" fmla="*/ 170 w 192"/>
                <a:gd name="T15" fmla="*/ 61 h 96"/>
                <a:gd name="T16" fmla="*/ 186 w 192"/>
                <a:gd name="T17" fmla="*/ 32 h 96"/>
                <a:gd name="T18" fmla="*/ 192 w 192"/>
                <a:gd name="T19"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2" h="96">
                  <a:moveTo>
                    <a:pt x="0" y="0"/>
                  </a:moveTo>
                  <a:lnTo>
                    <a:pt x="7" y="32"/>
                  </a:lnTo>
                  <a:lnTo>
                    <a:pt x="23" y="61"/>
                  </a:lnTo>
                  <a:lnTo>
                    <a:pt x="48" y="83"/>
                  </a:lnTo>
                  <a:lnTo>
                    <a:pt x="80" y="96"/>
                  </a:lnTo>
                  <a:lnTo>
                    <a:pt x="112" y="96"/>
                  </a:lnTo>
                  <a:lnTo>
                    <a:pt x="144" y="83"/>
                  </a:lnTo>
                  <a:lnTo>
                    <a:pt x="170" y="61"/>
                  </a:lnTo>
                  <a:lnTo>
                    <a:pt x="186" y="32"/>
                  </a:lnTo>
                  <a:lnTo>
                    <a:pt x="192" y="0"/>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7598" name="Freeform 14">
              <a:extLst>
                <a:ext uri="{FF2B5EF4-FFF2-40B4-BE49-F238E27FC236}">
                  <a16:creationId xmlns:a16="http://schemas.microsoft.com/office/drawing/2014/main" id="{1209ECEE-396F-41AD-C9AE-B7F5FCF68375}"/>
                </a:ext>
              </a:extLst>
            </p:cNvPr>
            <p:cNvSpPr>
              <a:spLocks/>
            </p:cNvSpPr>
            <p:nvPr/>
          </p:nvSpPr>
          <p:spPr bwMode="auto">
            <a:xfrm>
              <a:off x="1837" y="2739"/>
              <a:ext cx="183" cy="81"/>
            </a:xfrm>
            <a:custGeom>
              <a:avLst/>
              <a:gdLst>
                <a:gd name="T0" fmla="*/ 0 w 192"/>
                <a:gd name="T1" fmla="*/ 92 h 92"/>
                <a:gd name="T2" fmla="*/ 7 w 192"/>
                <a:gd name="T3" fmla="*/ 60 h 92"/>
                <a:gd name="T4" fmla="*/ 23 w 192"/>
                <a:gd name="T5" fmla="*/ 31 h 92"/>
                <a:gd name="T6" fmla="*/ 48 w 192"/>
                <a:gd name="T7" fmla="*/ 9 h 92"/>
                <a:gd name="T8" fmla="*/ 80 w 192"/>
                <a:gd name="T9" fmla="*/ 0 h 92"/>
                <a:gd name="T10" fmla="*/ 112 w 192"/>
                <a:gd name="T11" fmla="*/ 0 h 92"/>
                <a:gd name="T12" fmla="*/ 144 w 192"/>
                <a:gd name="T13" fmla="*/ 9 h 92"/>
                <a:gd name="T14" fmla="*/ 170 w 192"/>
                <a:gd name="T15" fmla="*/ 31 h 92"/>
                <a:gd name="T16" fmla="*/ 186 w 192"/>
                <a:gd name="T17" fmla="*/ 60 h 92"/>
                <a:gd name="T18" fmla="*/ 192 w 192"/>
                <a:gd name="T19" fmla="*/ 9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2" h="92">
                  <a:moveTo>
                    <a:pt x="0" y="92"/>
                  </a:moveTo>
                  <a:lnTo>
                    <a:pt x="7" y="60"/>
                  </a:lnTo>
                  <a:lnTo>
                    <a:pt x="23" y="31"/>
                  </a:lnTo>
                  <a:lnTo>
                    <a:pt x="48" y="9"/>
                  </a:lnTo>
                  <a:lnTo>
                    <a:pt x="80" y="0"/>
                  </a:lnTo>
                  <a:lnTo>
                    <a:pt x="112" y="0"/>
                  </a:lnTo>
                  <a:lnTo>
                    <a:pt x="144" y="9"/>
                  </a:lnTo>
                  <a:lnTo>
                    <a:pt x="170" y="31"/>
                  </a:lnTo>
                  <a:lnTo>
                    <a:pt x="186" y="60"/>
                  </a:lnTo>
                  <a:lnTo>
                    <a:pt x="192" y="92"/>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7599" name="Freeform 15">
              <a:extLst>
                <a:ext uri="{FF2B5EF4-FFF2-40B4-BE49-F238E27FC236}">
                  <a16:creationId xmlns:a16="http://schemas.microsoft.com/office/drawing/2014/main" id="{023B371A-7B32-AF84-C006-52622D222B8D}"/>
                </a:ext>
              </a:extLst>
            </p:cNvPr>
            <p:cNvSpPr>
              <a:spLocks/>
            </p:cNvSpPr>
            <p:nvPr/>
          </p:nvSpPr>
          <p:spPr bwMode="auto">
            <a:xfrm>
              <a:off x="921" y="2439"/>
              <a:ext cx="138" cy="381"/>
            </a:xfrm>
            <a:custGeom>
              <a:avLst/>
              <a:gdLst>
                <a:gd name="T0" fmla="*/ 144 w 144"/>
                <a:gd name="T1" fmla="*/ 431 h 431"/>
                <a:gd name="T2" fmla="*/ 0 w 144"/>
                <a:gd name="T3" fmla="*/ 431 h 431"/>
                <a:gd name="T4" fmla="*/ 0 w 144"/>
                <a:gd name="T5" fmla="*/ 0 h 431"/>
              </a:gdLst>
              <a:ahLst/>
              <a:cxnLst>
                <a:cxn ang="0">
                  <a:pos x="T0" y="T1"/>
                </a:cxn>
                <a:cxn ang="0">
                  <a:pos x="T2" y="T3"/>
                </a:cxn>
                <a:cxn ang="0">
                  <a:pos x="T4" y="T5"/>
                </a:cxn>
              </a:cxnLst>
              <a:rect l="0" t="0" r="r" b="b"/>
              <a:pathLst>
                <a:path w="144" h="431">
                  <a:moveTo>
                    <a:pt x="144" y="431"/>
                  </a:moveTo>
                  <a:lnTo>
                    <a:pt x="0" y="431"/>
                  </a:lnTo>
                  <a:lnTo>
                    <a:pt x="0" y="0"/>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7600" name="Line 16">
              <a:extLst>
                <a:ext uri="{FF2B5EF4-FFF2-40B4-BE49-F238E27FC236}">
                  <a16:creationId xmlns:a16="http://schemas.microsoft.com/office/drawing/2014/main" id="{109E7D50-0F8E-0D04-34B5-01AAE4C17A04}"/>
                </a:ext>
              </a:extLst>
            </p:cNvPr>
            <p:cNvSpPr>
              <a:spLocks noChangeShapeType="1"/>
            </p:cNvSpPr>
            <p:nvPr/>
          </p:nvSpPr>
          <p:spPr bwMode="auto">
            <a:xfrm flipV="1">
              <a:off x="921" y="2377"/>
              <a:ext cx="138" cy="62"/>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7601" name="Line 17">
              <a:extLst>
                <a:ext uri="{FF2B5EF4-FFF2-40B4-BE49-F238E27FC236}">
                  <a16:creationId xmlns:a16="http://schemas.microsoft.com/office/drawing/2014/main" id="{D02933B3-4ECA-6104-E473-7B656A653C10}"/>
                </a:ext>
              </a:extLst>
            </p:cNvPr>
            <p:cNvSpPr>
              <a:spLocks noChangeShapeType="1"/>
            </p:cNvSpPr>
            <p:nvPr/>
          </p:nvSpPr>
          <p:spPr bwMode="auto">
            <a:xfrm>
              <a:off x="921" y="2439"/>
              <a:ext cx="138" cy="66"/>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7602" name="Line 18">
              <a:extLst>
                <a:ext uri="{FF2B5EF4-FFF2-40B4-BE49-F238E27FC236}">
                  <a16:creationId xmlns:a16="http://schemas.microsoft.com/office/drawing/2014/main" id="{36355860-C935-70C8-D2AD-14E7F01F94AB}"/>
                </a:ext>
              </a:extLst>
            </p:cNvPr>
            <p:cNvSpPr>
              <a:spLocks noChangeShapeType="1"/>
            </p:cNvSpPr>
            <p:nvPr/>
          </p:nvSpPr>
          <p:spPr bwMode="auto">
            <a:xfrm flipV="1">
              <a:off x="1059" y="2377"/>
              <a:ext cx="1" cy="128"/>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7603" name="Line 19">
              <a:extLst>
                <a:ext uri="{FF2B5EF4-FFF2-40B4-BE49-F238E27FC236}">
                  <a16:creationId xmlns:a16="http://schemas.microsoft.com/office/drawing/2014/main" id="{019D9939-E7A3-B3CF-6641-908402BF63F7}"/>
                </a:ext>
              </a:extLst>
            </p:cNvPr>
            <p:cNvSpPr>
              <a:spLocks noChangeShapeType="1"/>
            </p:cNvSpPr>
            <p:nvPr/>
          </p:nvSpPr>
          <p:spPr bwMode="auto">
            <a:xfrm flipH="1">
              <a:off x="785" y="2439"/>
              <a:ext cx="136" cy="66"/>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7604" name="Line 20">
              <a:extLst>
                <a:ext uri="{FF2B5EF4-FFF2-40B4-BE49-F238E27FC236}">
                  <a16:creationId xmlns:a16="http://schemas.microsoft.com/office/drawing/2014/main" id="{4BF1116F-230B-73BD-8F96-B7488D3A302B}"/>
                </a:ext>
              </a:extLst>
            </p:cNvPr>
            <p:cNvSpPr>
              <a:spLocks noChangeShapeType="1"/>
            </p:cNvSpPr>
            <p:nvPr/>
          </p:nvSpPr>
          <p:spPr bwMode="auto">
            <a:xfrm flipH="1" flipV="1">
              <a:off x="785" y="2377"/>
              <a:ext cx="136" cy="62"/>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7605" name="Line 21">
              <a:extLst>
                <a:ext uri="{FF2B5EF4-FFF2-40B4-BE49-F238E27FC236}">
                  <a16:creationId xmlns:a16="http://schemas.microsoft.com/office/drawing/2014/main" id="{6F6EB3DA-1EFA-4E40-93D8-8725377B7576}"/>
                </a:ext>
              </a:extLst>
            </p:cNvPr>
            <p:cNvSpPr>
              <a:spLocks noChangeShapeType="1"/>
            </p:cNvSpPr>
            <p:nvPr/>
          </p:nvSpPr>
          <p:spPr bwMode="auto">
            <a:xfrm>
              <a:off x="785" y="2377"/>
              <a:ext cx="1" cy="128"/>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7606" name="Line 22">
              <a:extLst>
                <a:ext uri="{FF2B5EF4-FFF2-40B4-BE49-F238E27FC236}">
                  <a16:creationId xmlns:a16="http://schemas.microsoft.com/office/drawing/2014/main" id="{7730E4A5-B71A-8D27-DB2E-C886B05896EF}"/>
                </a:ext>
              </a:extLst>
            </p:cNvPr>
            <p:cNvSpPr>
              <a:spLocks noChangeShapeType="1"/>
            </p:cNvSpPr>
            <p:nvPr/>
          </p:nvSpPr>
          <p:spPr bwMode="auto">
            <a:xfrm>
              <a:off x="921" y="2250"/>
              <a:ext cx="1" cy="189"/>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7607" name="Freeform 23">
              <a:extLst>
                <a:ext uri="{FF2B5EF4-FFF2-40B4-BE49-F238E27FC236}">
                  <a16:creationId xmlns:a16="http://schemas.microsoft.com/office/drawing/2014/main" id="{A206E788-CB26-ABE7-696F-70C201209691}"/>
                </a:ext>
              </a:extLst>
            </p:cNvPr>
            <p:cNvSpPr>
              <a:spLocks/>
            </p:cNvSpPr>
            <p:nvPr/>
          </p:nvSpPr>
          <p:spPr bwMode="auto">
            <a:xfrm>
              <a:off x="895" y="2389"/>
              <a:ext cx="54" cy="50"/>
            </a:xfrm>
            <a:custGeom>
              <a:avLst/>
              <a:gdLst>
                <a:gd name="T0" fmla="*/ 0 w 57"/>
                <a:gd name="T1" fmla="*/ 0 h 57"/>
                <a:gd name="T2" fmla="*/ 28 w 57"/>
                <a:gd name="T3" fmla="*/ 57 h 57"/>
                <a:gd name="T4" fmla="*/ 57 w 57"/>
                <a:gd name="T5" fmla="*/ 0 h 57"/>
              </a:gdLst>
              <a:ahLst/>
              <a:cxnLst>
                <a:cxn ang="0">
                  <a:pos x="T0" y="T1"/>
                </a:cxn>
                <a:cxn ang="0">
                  <a:pos x="T2" y="T3"/>
                </a:cxn>
                <a:cxn ang="0">
                  <a:pos x="T4" y="T5"/>
                </a:cxn>
              </a:cxnLst>
              <a:rect l="0" t="0" r="r" b="b"/>
              <a:pathLst>
                <a:path w="57" h="57">
                  <a:moveTo>
                    <a:pt x="0" y="0"/>
                  </a:moveTo>
                  <a:lnTo>
                    <a:pt x="28" y="57"/>
                  </a:lnTo>
                  <a:lnTo>
                    <a:pt x="57" y="0"/>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7608" name="Rectangle 24">
              <a:extLst>
                <a:ext uri="{FF2B5EF4-FFF2-40B4-BE49-F238E27FC236}">
                  <a16:creationId xmlns:a16="http://schemas.microsoft.com/office/drawing/2014/main" id="{E12E60BE-F573-B444-A24C-9568163B4AAB}"/>
                </a:ext>
              </a:extLst>
            </p:cNvPr>
            <p:cNvSpPr>
              <a:spLocks noChangeArrowheads="1"/>
            </p:cNvSpPr>
            <p:nvPr/>
          </p:nvSpPr>
          <p:spPr bwMode="auto">
            <a:xfrm>
              <a:off x="720" y="2112"/>
              <a:ext cx="416"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Arial" panose="020B0604020202020204" pitchFamily="34" charset="0"/>
                </a:rPr>
                <a:t>Steam</a:t>
              </a:r>
              <a:endParaRPr lang="en-US" altLang="en-US" sz="2400">
                <a:solidFill>
                  <a:srgbClr val="8901F3"/>
                </a:solidFill>
                <a:latin typeface="Times New Roman" panose="02020603050405020304" pitchFamily="18" charset="0"/>
              </a:endParaRPr>
            </a:p>
          </p:txBody>
        </p:sp>
        <p:sp>
          <p:nvSpPr>
            <p:cNvPr id="67609" name="Rectangle 25">
              <a:extLst>
                <a:ext uri="{FF2B5EF4-FFF2-40B4-BE49-F238E27FC236}">
                  <a16:creationId xmlns:a16="http://schemas.microsoft.com/office/drawing/2014/main" id="{8EF578EA-9E37-A43C-1333-458BA8032C2F}"/>
                </a:ext>
              </a:extLst>
            </p:cNvPr>
            <p:cNvSpPr>
              <a:spLocks noChangeArrowheads="1"/>
            </p:cNvSpPr>
            <p:nvPr/>
          </p:nvSpPr>
          <p:spPr bwMode="auto">
            <a:xfrm>
              <a:off x="1196" y="2377"/>
              <a:ext cx="413" cy="128"/>
            </a:xfrm>
            <a:prstGeom prst="rect">
              <a:avLst/>
            </a:prstGeom>
            <a:solidFill>
              <a:srgbClr val="FFFFFF"/>
            </a:solidFill>
            <a:ln w="15875">
              <a:solidFill>
                <a:srgbClr val="000000"/>
              </a:solidFill>
              <a:miter lim="800000"/>
              <a:headEnd/>
              <a:tailEnd/>
            </a:ln>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7610" name="Rectangle 26">
              <a:extLst>
                <a:ext uri="{FF2B5EF4-FFF2-40B4-BE49-F238E27FC236}">
                  <a16:creationId xmlns:a16="http://schemas.microsoft.com/office/drawing/2014/main" id="{6B5B6286-87CB-65A1-3D18-1DEA2FD79128}"/>
                </a:ext>
              </a:extLst>
            </p:cNvPr>
            <p:cNvSpPr>
              <a:spLocks noChangeArrowheads="1"/>
            </p:cNvSpPr>
            <p:nvPr/>
          </p:nvSpPr>
          <p:spPr bwMode="auto">
            <a:xfrm>
              <a:off x="1255" y="2366"/>
              <a:ext cx="304"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Arial" panose="020B0604020202020204" pitchFamily="34" charset="0"/>
                </a:rPr>
                <a:t>Gov.</a:t>
              </a:r>
              <a:endParaRPr lang="en-US" altLang="en-US" sz="2400">
                <a:solidFill>
                  <a:srgbClr val="8901F3"/>
                </a:solidFill>
                <a:latin typeface="Times New Roman" panose="02020603050405020304" pitchFamily="18" charset="0"/>
              </a:endParaRPr>
            </a:p>
          </p:txBody>
        </p:sp>
        <p:sp>
          <p:nvSpPr>
            <p:cNvPr id="67611" name="Line 27">
              <a:extLst>
                <a:ext uri="{FF2B5EF4-FFF2-40B4-BE49-F238E27FC236}">
                  <a16:creationId xmlns:a16="http://schemas.microsoft.com/office/drawing/2014/main" id="{87F21D1E-B337-CAC5-7054-51A29331403E}"/>
                </a:ext>
              </a:extLst>
            </p:cNvPr>
            <p:cNvSpPr>
              <a:spLocks noChangeShapeType="1"/>
            </p:cNvSpPr>
            <p:nvPr/>
          </p:nvSpPr>
          <p:spPr bwMode="auto">
            <a:xfrm flipH="1">
              <a:off x="1081" y="2439"/>
              <a:ext cx="115" cy="1"/>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7612" name="Freeform 28">
              <a:extLst>
                <a:ext uri="{FF2B5EF4-FFF2-40B4-BE49-F238E27FC236}">
                  <a16:creationId xmlns:a16="http://schemas.microsoft.com/office/drawing/2014/main" id="{09258E3E-EA22-C376-A375-5709B6474247}"/>
                </a:ext>
              </a:extLst>
            </p:cNvPr>
            <p:cNvSpPr>
              <a:spLocks/>
            </p:cNvSpPr>
            <p:nvPr/>
          </p:nvSpPr>
          <p:spPr bwMode="auto">
            <a:xfrm>
              <a:off x="1059" y="2413"/>
              <a:ext cx="28" cy="52"/>
            </a:xfrm>
            <a:custGeom>
              <a:avLst/>
              <a:gdLst>
                <a:gd name="T0" fmla="*/ 29 w 29"/>
                <a:gd name="T1" fmla="*/ 58 h 58"/>
                <a:gd name="T2" fmla="*/ 0 w 29"/>
                <a:gd name="T3" fmla="*/ 29 h 58"/>
                <a:gd name="T4" fmla="*/ 29 w 29"/>
                <a:gd name="T5" fmla="*/ 0 h 58"/>
                <a:gd name="T6" fmla="*/ 29 w 29"/>
                <a:gd name="T7" fmla="*/ 58 h 58"/>
              </a:gdLst>
              <a:ahLst/>
              <a:cxnLst>
                <a:cxn ang="0">
                  <a:pos x="T0" y="T1"/>
                </a:cxn>
                <a:cxn ang="0">
                  <a:pos x="T2" y="T3"/>
                </a:cxn>
                <a:cxn ang="0">
                  <a:pos x="T4" y="T5"/>
                </a:cxn>
                <a:cxn ang="0">
                  <a:pos x="T6" y="T7"/>
                </a:cxn>
              </a:cxnLst>
              <a:rect l="0" t="0" r="r" b="b"/>
              <a:pathLst>
                <a:path w="29" h="58">
                  <a:moveTo>
                    <a:pt x="29" y="58"/>
                  </a:moveTo>
                  <a:lnTo>
                    <a:pt x="0" y="29"/>
                  </a:lnTo>
                  <a:lnTo>
                    <a:pt x="29" y="0"/>
                  </a:lnTo>
                  <a:lnTo>
                    <a:pt x="29" y="5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7613" name="Line 29">
              <a:extLst>
                <a:ext uri="{FF2B5EF4-FFF2-40B4-BE49-F238E27FC236}">
                  <a16:creationId xmlns:a16="http://schemas.microsoft.com/office/drawing/2014/main" id="{B220C2A5-6505-AE94-3ACA-7361332AD8BA}"/>
                </a:ext>
              </a:extLst>
            </p:cNvPr>
            <p:cNvSpPr>
              <a:spLocks noChangeShapeType="1"/>
            </p:cNvSpPr>
            <p:nvPr/>
          </p:nvSpPr>
          <p:spPr bwMode="auto">
            <a:xfrm flipH="1">
              <a:off x="1630" y="2439"/>
              <a:ext cx="116" cy="1"/>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7614" name="Freeform 30">
              <a:extLst>
                <a:ext uri="{FF2B5EF4-FFF2-40B4-BE49-F238E27FC236}">
                  <a16:creationId xmlns:a16="http://schemas.microsoft.com/office/drawing/2014/main" id="{8F628EAB-73C0-CF4B-231F-69F976C810C4}"/>
                </a:ext>
              </a:extLst>
            </p:cNvPr>
            <p:cNvSpPr>
              <a:spLocks/>
            </p:cNvSpPr>
            <p:nvPr/>
          </p:nvSpPr>
          <p:spPr bwMode="auto">
            <a:xfrm>
              <a:off x="1609" y="2413"/>
              <a:ext cx="27" cy="52"/>
            </a:xfrm>
            <a:custGeom>
              <a:avLst/>
              <a:gdLst>
                <a:gd name="T0" fmla="*/ 28 w 28"/>
                <a:gd name="T1" fmla="*/ 58 h 58"/>
                <a:gd name="T2" fmla="*/ 0 w 28"/>
                <a:gd name="T3" fmla="*/ 29 h 58"/>
                <a:gd name="T4" fmla="*/ 28 w 28"/>
                <a:gd name="T5" fmla="*/ 0 h 58"/>
                <a:gd name="T6" fmla="*/ 28 w 28"/>
                <a:gd name="T7" fmla="*/ 58 h 58"/>
              </a:gdLst>
              <a:ahLst/>
              <a:cxnLst>
                <a:cxn ang="0">
                  <a:pos x="T0" y="T1"/>
                </a:cxn>
                <a:cxn ang="0">
                  <a:pos x="T2" y="T3"/>
                </a:cxn>
                <a:cxn ang="0">
                  <a:pos x="T4" y="T5"/>
                </a:cxn>
                <a:cxn ang="0">
                  <a:pos x="T6" y="T7"/>
                </a:cxn>
              </a:cxnLst>
              <a:rect l="0" t="0" r="r" b="b"/>
              <a:pathLst>
                <a:path w="28" h="58">
                  <a:moveTo>
                    <a:pt x="28" y="58"/>
                  </a:moveTo>
                  <a:lnTo>
                    <a:pt x="0" y="29"/>
                  </a:lnTo>
                  <a:lnTo>
                    <a:pt x="28" y="0"/>
                  </a:lnTo>
                  <a:lnTo>
                    <a:pt x="28" y="5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7615" name="Rectangle 31">
              <a:extLst>
                <a:ext uri="{FF2B5EF4-FFF2-40B4-BE49-F238E27FC236}">
                  <a16:creationId xmlns:a16="http://schemas.microsoft.com/office/drawing/2014/main" id="{1EF7E5DF-CA9E-5EFC-011C-872F2598D184}"/>
                </a:ext>
              </a:extLst>
            </p:cNvPr>
            <p:cNvSpPr>
              <a:spLocks noChangeArrowheads="1"/>
            </p:cNvSpPr>
            <p:nvPr/>
          </p:nvSpPr>
          <p:spPr bwMode="auto">
            <a:xfrm>
              <a:off x="1788" y="2349"/>
              <a:ext cx="99"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Symbol" panose="05050102010706020507" pitchFamily="18" charset="2"/>
                </a:rPr>
                <a:t>w</a:t>
              </a:r>
              <a:endParaRPr lang="en-US" altLang="en-US" sz="2400">
                <a:solidFill>
                  <a:srgbClr val="8901F3"/>
                </a:solidFill>
                <a:latin typeface="Times New Roman" panose="02020603050405020304" pitchFamily="18" charset="0"/>
              </a:endParaRPr>
            </a:p>
          </p:txBody>
        </p:sp>
        <p:sp>
          <p:nvSpPr>
            <p:cNvPr id="67616" name="Freeform 32">
              <a:extLst>
                <a:ext uri="{FF2B5EF4-FFF2-40B4-BE49-F238E27FC236}">
                  <a16:creationId xmlns:a16="http://schemas.microsoft.com/office/drawing/2014/main" id="{69E66DDE-CD8A-2151-22BB-AB5E6FFF776A}"/>
                </a:ext>
              </a:extLst>
            </p:cNvPr>
            <p:cNvSpPr>
              <a:spLocks/>
            </p:cNvSpPr>
            <p:nvPr/>
          </p:nvSpPr>
          <p:spPr bwMode="auto">
            <a:xfrm>
              <a:off x="2091" y="3139"/>
              <a:ext cx="64" cy="65"/>
            </a:xfrm>
            <a:custGeom>
              <a:avLst/>
              <a:gdLst>
                <a:gd name="T0" fmla="*/ 67 w 67"/>
                <a:gd name="T1" fmla="*/ 73 h 73"/>
                <a:gd name="T2" fmla="*/ 64 w 67"/>
                <a:gd name="T3" fmla="*/ 44 h 73"/>
                <a:gd name="T4" fmla="*/ 48 w 67"/>
                <a:gd name="T5" fmla="*/ 19 h 73"/>
                <a:gd name="T6" fmla="*/ 22 w 67"/>
                <a:gd name="T7" fmla="*/ 3 h 73"/>
                <a:gd name="T8" fmla="*/ 0 w 67"/>
                <a:gd name="T9" fmla="*/ 0 h 73"/>
              </a:gdLst>
              <a:ahLst/>
              <a:cxnLst>
                <a:cxn ang="0">
                  <a:pos x="T0" y="T1"/>
                </a:cxn>
                <a:cxn ang="0">
                  <a:pos x="T2" y="T3"/>
                </a:cxn>
                <a:cxn ang="0">
                  <a:pos x="T4" y="T5"/>
                </a:cxn>
                <a:cxn ang="0">
                  <a:pos x="T6" y="T7"/>
                </a:cxn>
                <a:cxn ang="0">
                  <a:pos x="T8" y="T9"/>
                </a:cxn>
              </a:cxnLst>
              <a:rect l="0" t="0" r="r" b="b"/>
              <a:pathLst>
                <a:path w="67" h="73">
                  <a:moveTo>
                    <a:pt x="67" y="73"/>
                  </a:moveTo>
                  <a:lnTo>
                    <a:pt x="64" y="44"/>
                  </a:lnTo>
                  <a:lnTo>
                    <a:pt x="48" y="19"/>
                  </a:lnTo>
                  <a:lnTo>
                    <a:pt x="22" y="3"/>
                  </a:lnTo>
                  <a:lnTo>
                    <a:pt x="0" y="0"/>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7617" name="Freeform 33">
              <a:extLst>
                <a:ext uri="{FF2B5EF4-FFF2-40B4-BE49-F238E27FC236}">
                  <a16:creationId xmlns:a16="http://schemas.microsoft.com/office/drawing/2014/main" id="{3FD069FC-9A26-94BB-D896-FA68119F6B25}"/>
                </a:ext>
              </a:extLst>
            </p:cNvPr>
            <p:cNvSpPr>
              <a:spLocks/>
            </p:cNvSpPr>
            <p:nvPr/>
          </p:nvSpPr>
          <p:spPr bwMode="auto">
            <a:xfrm>
              <a:off x="2020" y="3139"/>
              <a:ext cx="71" cy="65"/>
            </a:xfrm>
            <a:custGeom>
              <a:avLst/>
              <a:gdLst>
                <a:gd name="T0" fmla="*/ 74 w 74"/>
                <a:gd name="T1" fmla="*/ 0 h 73"/>
                <a:gd name="T2" fmla="*/ 48 w 74"/>
                <a:gd name="T3" fmla="*/ 3 h 73"/>
                <a:gd name="T4" fmla="*/ 26 w 74"/>
                <a:gd name="T5" fmla="*/ 19 h 73"/>
                <a:gd name="T6" fmla="*/ 10 w 74"/>
                <a:gd name="T7" fmla="*/ 44 h 73"/>
                <a:gd name="T8" fmla="*/ 0 w 74"/>
                <a:gd name="T9" fmla="*/ 73 h 73"/>
              </a:gdLst>
              <a:ahLst/>
              <a:cxnLst>
                <a:cxn ang="0">
                  <a:pos x="T0" y="T1"/>
                </a:cxn>
                <a:cxn ang="0">
                  <a:pos x="T2" y="T3"/>
                </a:cxn>
                <a:cxn ang="0">
                  <a:pos x="T4" y="T5"/>
                </a:cxn>
                <a:cxn ang="0">
                  <a:pos x="T6" y="T7"/>
                </a:cxn>
                <a:cxn ang="0">
                  <a:pos x="T8" y="T9"/>
                </a:cxn>
              </a:cxnLst>
              <a:rect l="0" t="0" r="r" b="b"/>
              <a:pathLst>
                <a:path w="74" h="73">
                  <a:moveTo>
                    <a:pt x="74" y="0"/>
                  </a:moveTo>
                  <a:lnTo>
                    <a:pt x="48" y="3"/>
                  </a:lnTo>
                  <a:lnTo>
                    <a:pt x="26" y="19"/>
                  </a:lnTo>
                  <a:lnTo>
                    <a:pt x="10" y="44"/>
                  </a:lnTo>
                  <a:lnTo>
                    <a:pt x="0" y="73"/>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7618" name="Freeform 34">
              <a:extLst>
                <a:ext uri="{FF2B5EF4-FFF2-40B4-BE49-F238E27FC236}">
                  <a16:creationId xmlns:a16="http://schemas.microsoft.com/office/drawing/2014/main" id="{027F1917-CC99-C6B2-AA43-724008A13712}"/>
                </a:ext>
              </a:extLst>
            </p:cNvPr>
            <p:cNvSpPr>
              <a:spLocks/>
            </p:cNvSpPr>
            <p:nvPr/>
          </p:nvSpPr>
          <p:spPr bwMode="auto">
            <a:xfrm>
              <a:off x="1951" y="3139"/>
              <a:ext cx="69" cy="65"/>
            </a:xfrm>
            <a:custGeom>
              <a:avLst/>
              <a:gdLst>
                <a:gd name="T0" fmla="*/ 73 w 73"/>
                <a:gd name="T1" fmla="*/ 73 h 73"/>
                <a:gd name="T2" fmla="*/ 70 w 73"/>
                <a:gd name="T3" fmla="*/ 44 h 73"/>
                <a:gd name="T4" fmla="*/ 54 w 73"/>
                <a:gd name="T5" fmla="*/ 19 h 73"/>
                <a:gd name="T6" fmla="*/ 28 w 73"/>
                <a:gd name="T7" fmla="*/ 3 h 73"/>
                <a:gd name="T8" fmla="*/ 0 w 73"/>
                <a:gd name="T9" fmla="*/ 0 h 73"/>
              </a:gdLst>
              <a:ahLst/>
              <a:cxnLst>
                <a:cxn ang="0">
                  <a:pos x="T0" y="T1"/>
                </a:cxn>
                <a:cxn ang="0">
                  <a:pos x="T2" y="T3"/>
                </a:cxn>
                <a:cxn ang="0">
                  <a:pos x="T4" y="T5"/>
                </a:cxn>
                <a:cxn ang="0">
                  <a:pos x="T6" y="T7"/>
                </a:cxn>
                <a:cxn ang="0">
                  <a:pos x="T8" y="T9"/>
                </a:cxn>
              </a:cxnLst>
              <a:rect l="0" t="0" r="r" b="b"/>
              <a:pathLst>
                <a:path w="73" h="73">
                  <a:moveTo>
                    <a:pt x="73" y="73"/>
                  </a:moveTo>
                  <a:lnTo>
                    <a:pt x="70" y="44"/>
                  </a:lnTo>
                  <a:lnTo>
                    <a:pt x="54" y="19"/>
                  </a:lnTo>
                  <a:lnTo>
                    <a:pt x="28" y="3"/>
                  </a:lnTo>
                  <a:lnTo>
                    <a:pt x="0" y="0"/>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7619" name="Freeform 35">
              <a:extLst>
                <a:ext uri="{FF2B5EF4-FFF2-40B4-BE49-F238E27FC236}">
                  <a16:creationId xmlns:a16="http://schemas.microsoft.com/office/drawing/2014/main" id="{ED88CA00-9A44-8B04-9062-274AD318CAB8}"/>
                </a:ext>
              </a:extLst>
            </p:cNvPr>
            <p:cNvSpPr>
              <a:spLocks/>
            </p:cNvSpPr>
            <p:nvPr/>
          </p:nvSpPr>
          <p:spPr bwMode="auto">
            <a:xfrm>
              <a:off x="1883" y="3139"/>
              <a:ext cx="68" cy="65"/>
            </a:xfrm>
            <a:custGeom>
              <a:avLst/>
              <a:gdLst>
                <a:gd name="T0" fmla="*/ 71 w 71"/>
                <a:gd name="T1" fmla="*/ 0 h 73"/>
                <a:gd name="T2" fmla="*/ 45 w 71"/>
                <a:gd name="T3" fmla="*/ 3 h 73"/>
                <a:gd name="T4" fmla="*/ 20 w 71"/>
                <a:gd name="T5" fmla="*/ 19 h 73"/>
                <a:gd name="T6" fmla="*/ 4 w 71"/>
                <a:gd name="T7" fmla="*/ 44 h 73"/>
                <a:gd name="T8" fmla="*/ 0 w 71"/>
                <a:gd name="T9" fmla="*/ 73 h 73"/>
              </a:gdLst>
              <a:ahLst/>
              <a:cxnLst>
                <a:cxn ang="0">
                  <a:pos x="T0" y="T1"/>
                </a:cxn>
                <a:cxn ang="0">
                  <a:pos x="T2" y="T3"/>
                </a:cxn>
                <a:cxn ang="0">
                  <a:pos x="T4" y="T5"/>
                </a:cxn>
                <a:cxn ang="0">
                  <a:pos x="T6" y="T7"/>
                </a:cxn>
                <a:cxn ang="0">
                  <a:pos x="T8" y="T9"/>
                </a:cxn>
              </a:cxnLst>
              <a:rect l="0" t="0" r="r" b="b"/>
              <a:pathLst>
                <a:path w="71" h="73">
                  <a:moveTo>
                    <a:pt x="71" y="0"/>
                  </a:moveTo>
                  <a:lnTo>
                    <a:pt x="45" y="3"/>
                  </a:lnTo>
                  <a:lnTo>
                    <a:pt x="20" y="19"/>
                  </a:lnTo>
                  <a:lnTo>
                    <a:pt x="4" y="44"/>
                  </a:lnTo>
                  <a:lnTo>
                    <a:pt x="0" y="73"/>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7620" name="Line 36">
              <a:extLst>
                <a:ext uri="{FF2B5EF4-FFF2-40B4-BE49-F238E27FC236}">
                  <a16:creationId xmlns:a16="http://schemas.microsoft.com/office/drawing/2014/main" id="{AAA09FE1-4998-4B79-25A8-65C76D1D0DA7}"/>
                </a:ext>
              </a:extLst>
            </p:cNvPr>
            <p:cNvSpPr>
              <a:spLocks noChangeShapeType="1"/>
            </p:cNvSpPr>
            <p:nvPr/>
          </p:nvSpPr>
          <p:spPr bwMode="auto">
            <a:xfrm>
              <a:off x="2020" y="3201"/>
              <a:ext cx="1" cy="192"/>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7621" name="Rectangle 37">
              <a:extLst>
                <a:ext uri="{FF2B5EF4-FFF2-40B4-BE49-F238E27FC236}">
                  <a16:creationId xmlns:a16="http://schemas.microsoft.com/office/drawing/2014/main" id="{496DA195-1ECD-7458-9643-0574AB862F84}"/>
                </a:ext>
              </a:extLst>
            </p:cNvPr>
            <p:cNvSpPr>
              <a:spLocks noChangeArrowheads="1"/>
            </p:cNvSpPr>
            <p:nvPr/>
          </p:nvSpPr>
          <p:spPr bwMode="auto">
            <a:xfrm>
              <a:off x="1813" y="3393"/>
              <a:ext cx="412" cy="189"/>
            </a:xfrm>
            <a:prstGeom prst="rect">
              <a:avLst/>
            </a:prstGeom>
            <a:solidFill>
              <a:srgbClr val="FFFFFF"/>
            </a:solidFill>
            <a:ln w="15875">
              <a:solidFill>
                <a:srgbClr val="000000"/>
              </a:solidFill>
              <a:miter lim="800000"/>
              <a:headEnd/>
              <a:tailEnd/>
            </a:ln>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7622" name="Rectangle 38">
              <a:extLst>
                <a:ext uri="{FF2B5EF4-FFF2-40B4-BE49-F238E27FC236}">
                  <a16:creationId xmlns:a16="http://schemas.microsoft.com/office/drawing/2014/main" id="{234C3914-A56C-1992-0B71-DECE21509C71}"/>
                </a:ext>
              </a:extLst>
            </p:cNvPr>
            <p:cNvSpPr>
              <a:spLocks noChangeArrowheads="1"/>
            </p:cNvSpPr>
            <p:nvPr/>
          </p:nvSpPr>
          <p:spPr bwMode="auto">
            <a:xfrm>
              <a:off x="1880" y="3413"/>
              <a:ext cx="296"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Arial" panose="020B0604020202020204" pitchFamily="34" charset="0"/>
                </a:rPr>
                <a:t>AVR</a:t>
              </a:r>
              <a:endParaRPr lang="en-US" altLang="en-US" sz="2400">
                <a:solidFill>
                  <a:srgbClr val="8901F3"/>
                </a:solidFill>
                <a:latin typeface="Times New Roman" panose="02020603050405020304" pitchFamily="18" charset="0"/>
              </a:endParaRPr>
            </a:p>
          </p:txBody>
        </p:sp>
        <p:sp>
          <p:nvSpPr>
            <p:cNvPr id="67623" name="Line 39">
              <a:extLst>
                <a:ext uri="{FF2B5EF4-FFF2-40B4-BE49-F238E27FC236}">
                  <a16:creationId xmlns:a16="http://schemas.microsoft.com/office/drawing/2014/main" id="{B001F1CE-681B-BD13-50DD-EAEEDD379A02}"/>
                </a:ext>
              </a:extLst>
            </p:cNvPr>
            <p:cNvSpPr>
              <a:spLocks noChangeShapeType="1"/>
            </p:cNvSpPr>
            <p:nvPr/>
          </p:nvSpPr>
          <p:spPr bwMode="auto">
            <a:xfrm flipV="1">
              <a:off x="2020" y="3604"/>
              <a:ext cx="1" cy="170"/>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7624" name="Freeform 40">
              <a:extLst>
                <a:ext uri="{FF2B5EF4-FFF2-40B4-BE49-F238E27FC236}">
                  <a16:creationId xmlns:a16="http://schemas.microsoft.com/office/drawing/2014/main" id="{1FD5F395-4513-5A28-5E95-623449EF94C8}"/>
                </a:ext>
              </a:extLst>
            </p:cNvPr>
            <p:cNvSpPr>
              <a:spLocks/>
            </p:cNvSpPr>
            <p:nvPr/>
          </p:nvSpPr>
          <p:spPr bwMode="auto">
            <a:xfrm>
              <a:off x="1993" y="3582"/>
              <a:ext cx="55" cy="26"/>
            </a:xfrm>
            <a:custGeom>
              <a:avLst/>
              <a:gdLst>
                <a:gd name="T0" fmla="*/ 0 w 58"/>
                <a:gd name="T1" fmla="*/ 29 h 29"/>
                <a:gd name="T2" fmla="*/ 29 w 58"/>
                <a:gd name="T3" fmla="*/ 0 h 29"/>
                <a:gd name="T4" fmla="*/ 58 w 58"/>
                <a:gd name="T5" fmla="*/ 29 h 29"/>
                <a:gd name="T6" fmla="*/ 0 w 58"/>
                <a:gd name="T7" fmla="*/ 29 h 29"/>
              </a:gdLst>
              <a:ahLst/>
              <a:cxnLst>
                <a:cxn ang="0">
                  <a:pos x="T0" y="T1"/>
                </a:cxn>
                <a:cxn ang="0">
                  <a:pos x="T2" y="T3"/>
                </a:cxn>
                <a:cxn ang="0">
                  <a:pos x="T4" y="T5"/>
                </a:cxn>
                <a:cxn ang="0">
                  <a:pos x="T6" y="T7"/>
                </a:cxn>
              </a:cxnLst>
              <a:rect l="0" t="0" r="r" b="b"/>
              <a:pathLst>
                <a:path w="58" h="29">
                  <a:moveTo>
                    <a:pt x="0" y="29"/>
                  </a:moveTo>
                  <a:lnTo>
                    <a:pt x="29" y="0"/>
                  </a:lnTo>
                  <a:lnTo>
                    <a:pt x="58" y="29"/>
                  </a:lnTo>
                  <a:lnTo>
                    <a:pt x="0" y="2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7625" name="Rectangle 41">
              <a:extLst>
                <a:ext uri="{FF2B5EF4-FFF2-40B4-BE49-F238E27FC236}">
                  <a16:creationId xmlns:a16="http://schemas.microsoft.com/office/drawing/2014/main" id="{4EBDCAEF-AEBC-960B-8476-8F367486C718}"/>
                </a:ext>
              </a:extLst>
            </p:cNvPr>
            <p:cNvSpPr>
              <a:spLocks noChangeArrowheads="1"/>
            </p:cNvSpPr>
            <p:nvPr/>
          </p:nvSpPr>
          <p:spPr bwMode="auto">
            <a:xfrm>
              <a:off x="1954" y="3791"/>
              <a:ext cx="136"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Arial" panose="020B0604020202020204" pitchFamily="34" charset="0"/>
                </a:rPr>
                <a:t>Vt</a:t>
              </a:r>
              <a:endParaRPr lang="en-US" altLang="en-US" sz="2400">
                <a:solidFill>
                  <a:srgbClr val="8901F3"/>
                </a:solidFill>
                <a:latin typeface="Times New Roman" panose="02020603050405020304" pitchFamily="18" charset="0"/>
              </a:endParaRPr>
            </a:p>
          </p:txBody>
        </p:sp>
        <p:sp>
          <p:nvSpPr>
            <p:cNvPr id="67626" name="Freeform 42">
              <a:extLst>
                <a:ext uri="{FF2B5EF4-FFF2-40B4-BE49-F238E27FC236}">
                  <a16:creationId xmlns:a16="http://schemas.microsoft.com/office/drawing/2014/main" id="{BE1FF1FC-EF59-5F80-CF2E-A4E6064BDDF8}"/>
                </a:ext>
              </a:extLst>
            </p:cNvPr>
            <p:cNvSpPr>
              <a:spLocks/>
            </p:cNvSpPr>
            <p:nvPr/>
          </p:nvSpPr>
          <p:spPr bwMode="auto">
            <a:xfrm>
              <a:off x="2020" y="2377"/>
              <a:ext cx="342" cy="189"/>
            </a:xfrm>
            <a:custGeom>
              <a:avLst/>
              <a:gdLst>
                <a:gd name="T0" fmla="*/ 0 w 358"/>
                <a:gd name="T1" fmla="*/ 214 h 214"/>
                <a:gd name="T2" fmla="*/ 0 w 358"/>
                <a:gd name="T3" fmla="*/ 0 h 214"/>
                <a:gd name="T4" fmla="*/ 358 w 358"/>
                <a:gd name="T5" fmla="*/ 0 h 214"/>
              </a:gdLst>
              <a:ahLst/>
              <a:cxnLst>
                <a:cxn ang="0">
                  <a:pos x="T0" y="T1"/>
                </a:cxn>
                <a:cxn ang="0">
                  <a:pos x="T2" y="T3"/>
                </a:cxn>
                <a:cxn ang="0">
                  <a:pos x="T4" y="T5"/>
                </a:cxn>
              </a:cxnLst>
              <a:rect l="0" t="0" r="r" b="b"/>
              <a:pathLst>
                <a:path w="358" h="214">
                  <a:moveTo>
                    <a:pt x="0" y="214"/>
                  </a:moveTo>
                  <a:lnTo>
                    <a:pt x="0" y="0"/>
                  </a:lnTo>
                  <a:lnTo>
                    <a:pt x="358" y="0"/>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7627" name="Freeform 43">
              <a:extLst>
                <a:ext uri="{FF2B5EF4-FFF2-40B4-BE49-F238E27FC236}">
                  <a16:creationId xmlns:a16="http://schemas.microsoft.com/office/drawing/2014/main" id="{CF35706C-C782-A4A3-2F7F-B39B00BF69D8}"/>
                </a:ext>
              </a:extLst>
            </p:cNvPr>
            <p:cNvSpPr>
              <a:spLocks/>
            </p:cNvSpPr>
            <p:nvPr/>
          </p:nvSpPr>
          <p:spPr bwMode="auto">
            <a:xfrm>
              <a:off x="2362" y="2327"/>
              <a:ext cx="275" cy="101"/>
            </a:xfrm>
            <a:custGeom>
              <a:avLst/>
              <a:gdLst>
                <a:gd name="T0" fmla="*/ 0 w 288"/>
                <a:gd name="T1" fmla="*/ 57 h 114"/>
                <a:gd name="T2" fmla="*/ 26 w 288"/>
                <a:gd name="T3" fmla="*/ 0 h 114"/>
                <a:gd name="T4" fmla="*/ 74 w 288"/>
                <a:gd name="T5" fmla="*/ 114 h 114"/>
                <a:gd name="T6" fmla="*/ 122 w 288"/>
                <a:gd name="T7" fmla="*/ 0 h 114"/>
                <a:gd name="T8" fmla="*/ 170 w 288"/>
                <a:gd name="T9" fmla="*/ 114 h 114"/>
                <a:gd name="T10" fmla="*/ 218 w 288"/>
                <a:gd name="T11" fmla="*/ 0 h 114"/>
                <a:gd name="T12" fmla="*/ 266 w 288"/>
                <a:gd name="T13" fmla="*/ 114 h 114"/>
                <a:gd name="T14" fmla="*/ 288 w 288"/>
                <a:gd name="T15" fmla="*/ 57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8" h="114">
                  <a:moveTo>
                    <a:pt x="0" y="57"/>
                  </a:moveTo>
                  <a:lnTo>
                    <a:pt x="26" y="0"/>
                  </a:lnTo>
                  <a:lnTo>
                    <a:pt x="74" y="114"/>
                  </a:lnTo>
                  <a:lnTo>
                    <a:pt x="122" y="0"/>
                  </a:lnTo>
                  <a:lnTo>
                    <a:pt x="170" y="114"/>
                  </a:lnTo>
                  <a:lnTo>
                    <a:pt x="218" y="0"/>
                  </a:lnTo>
                  <a:lnTo>
                    <a:pt x="266" y="114"/>
                  </a:lnTo>
                  <a:lnTo>
                    <a:pt x="288" y="57"/>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7628" name="Freeform 44">
              <a:extLst>
                <a:ext uri="{FF2B5EF4-FFF2-40B4-BE49-F238E27FC236}">
                  <a16:creationId xmlns:a16="http://schemas.microsoft.com/office/drawing/2014/main" id="{9C42F962-497D-FBB7-D6B7-F0087993BACF}"/>
                </a:ext>
              </a:extLst>
            </p:cNvPr>
            <p:cNvSpPr>
              <a:spLocks/>
            </p:cNvSpPr>
            <p:nvPr/>
          </p:nvSpPr>
          <p:spPr bwMode="auto">
            <a:xfrm>
              <a:off x="2707" y="2327"/>
              <a:ext cx="55" cy="50"/>
            </a:xfrm>
            <a:custGeom>
              <a:avLst/>
              <a:gdLst>
                <a:gd name="T0" fmla="*/ 0 w 58"/>
                <a:gd name="T1" fmla="*/ 57 h 57"/>
                <a:gd name="T2" fmla="*/ 4 w 58"/>
                <a:gd name="T3" fmla="*/ 31 h 57"/>
                <a:gd name="T4" fmla="*/ 13 w 58"/>
                <a:gd name="T5" fmla="*/ 12 h 57"/>
                <a:gd name="T6" fmla="*/ 36 w 58"/>
                <a:gd name="T7" fmla="*/ 3 h 57"/>
                <a:gd name="T8" fmla="*/ 58 w 58"/>
                <a:gd name="T9" fmla="*/ 0 h 57"/>
              </a:gdLst>
              <a:ahLst/>
              <a:cxnLst>
                <a:cxn ang="0">
                  <a:pos x="T0" y="T1"/>
                </a:cxn>
                <a:cxn ang="0">
                  <a:pos x="T2" y="T3"/>
                </a:cxn>
                <a:cxn ang="0">
                  <a:pos x="T4" y="T5"/>
                </a:cxn>
                <a:cxn ang="0">
                  <a:pos x="T6" y="T7"/>
                </a:cxn>
                <a:cxn ang="0">
                  <a:pos x="T8" y="T9"/>
                </a:cxn>
              </a:cxnLst>
              <a:rect l="0" t="0" r="r" b="b"/>
              <a:pathLst>
                <a:path w="58" h="57">
                  <a:moveTo>
                    <a:pt x="0" y="57"/>
                  </a:moveTo>
                  <a:lnTo>
                    <a:pt x="4" y="31"/>
                  </a:lnTo>
                  <a:lnTo>
                    <a:pt x="13" y="12"/>
                  </a:lnTo>
                  <a:lnTo>
                    <a:pt x="36" y="3"/>
                  </a:lnTo>
                  <a:lnTo>
                    <a:pt x="58" y="0"/>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7629" name="Freeform 45">
              <a:extLst>
                <a:ext uri="{FF2B5EF4-FFF2-40B4-BE49-F238E27FC236}">
                  <a16:creationId xmlns:a16="http://schemas.microsoft.com/office/drawing/2014/main" id="{A62E97AA-06AC-03DB-F260-22DB38340818}"/>
                </a:ext>
              </a:extLst>
            </p:cNvPr>
            <p:cNvSpPr>
              <a:spLocks/>
            </p:cNvSpPr>
            <p:nvPr/>
          </p:nvSpPr>
          <p:spPr bwMode="auto">
            <a:xfrm>
              <a:off x="2762" y="2327"/>
              <a:ext cx="56" cy="50"/>
            </a:xfrm>
            <a:custGeom>
              <a:avLst/>
              <a:gdLst>
                <a:gd name="T0" fmla="*/ 0 w 58"/>
                <a:gd name="T1" fmla="*/ 0 h 57"/>
                <a:gd name="T2" fmla="*/ 26 w 58"/>
                <a:gd name="T3" fmla="*/ 3 h 57"/>
                <a:gd name="T4" fmla="*/ 45 w 58"/>
                <a:gd name="T5" fmla="*/ 12 h 57"/>
                <a:gd name="T6" fmla="*/ 58 w 58"/>
                <a:gd name="T7" fmla="*/ 31 h 57"/>
                <a:gd name="T8" fmla="*/ 58 w 58"/>
                <a:gd name="T9" fmla="*/ 57 h 57"/>
              </a:gdLst>
              <a:ahLst/>
              <a:cxnLst>
                <a:cxn ang="0">
                  <a:pos x="T0" y="T1"/>
                </a:cxn>
                <a:cxn ang="0">
                  <a:pos x="T2" y="T3"/>
                </a:cxn>
                <a:cxn ang="0">
                  <a:pos x="T4" y="T5"/>
                </a:cxn>
                <a:cxn ang="0">
                  <a:pos x="T6" y="T7"/>
                </a:cxn>
                <a:cxn ang="0">
                  <a:pos x="T8" y="T9"/>
                </a:cxn>
              </a:cxnLst>
              <a:rect l="0" t="0" r="r" b="b"/>
              <a:pathLst>
                <a:path w="58" h="57">
                  <a:moveTo>
                    <a:pt x="0" y="0"/>
                  </a:moveTo>
                  <a:lnTo>
                    <a:pt x="26" y="3"/>
                  </a:lnTo>
                  <a:lnTo>
                    <a:pt x="45" y="12"/>
                  </a:lnTo>
                  <a:lnTo>
                    <a:pt x="58" y="31"/>
                  </a:lnTo>
                  <a:lnTo>
                    <a:pt x="58" y="57"/>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7630" name="Freeform 46">
              <a:extLst>
                <a:ext uri="{FF2B5EF4-FFF2-40B4-BE49-F238E27FC236}">
                  <a16:creationId xmlns:a16="http://schemas.microsoft.com/office/drawing/2014/main" id="{D2319A09-1883-5E5F-B8F8-9949DDE03CAD}"/>
                </a:ext>
              </a:extLst>
            </p:cNvPr>
            <p:cNvSpPr>
              <a:spLocks/>
            </p:cNvSpPr>
            <p:nvPr/>
          </p:nvSpPr>
          <p:spPr bwMode="auto">
            <a:xfrm>
              <a:off x="2818" y="2327"/>
              <a:ext cx="57" cy="50"/>
            </a:xfrm>
            <a:custGeom>
              <a:avLst/>
              <a:gdLst>
                <a:gd name="T0" fmla="*/ 0 w 60"/>
                <a:gd name="T1" fmla="*/ 57 h 57"/>
                <a:gd name="T2" fmla="*/ 3 w 60"/>
                <a:gd name="T3" fmla="*/ 31 h 57"/>
                <a:gd name="T4" fmla="*/ 16 w 60"/>
                <a:gd name="T5" fmla="*/ 12 h 57"/>
                <a:gd name="T6" fmla="*/ 35 w 60"/>
                <a:gd name="T7" fmla="*/ 3 h 57"/>
                <a:gd name="T8" fmla="*/ 60 w 60"/>
                <a:gd name="T9" fmla="*/ 0 h 57"/>
              </a:gdLst>
              <a:ahLst/>
              <a:cxnLst>
                <a:cxn ang="0">
                  <a:pos x="T0" y="T1"/>
                </a:cxn>
                <a:cxn ang="0">
                  <a:pos x="T2" y="T3"/>
                </a:cxn>
                <a:cxn ang="0">
                  <a:pos x="T4" y="T5"/>
                </a:cxn>
                <a:cxn ang="0">
                  <a:pos x="T6" y="T7"/>
                </a:cxn>
                <a:cxn ang="0">
                  <a:pos x="T8" y="T9"/>
                </a:cxn>
              </a:cxnLst>
              <a:rect l="0" t="0" r="r" b="b"/>
              <a:pathLst>
                <a:path w="60" h="57">
                  <a:moveTo>
                    <a:pt x="0" y="57"/>
                  </a:moveTo>
                  <a:lnTo>
                    <a:pt x="3" y="31"/>
                  </a:lnTo>
                  <a:lnTo>
                    <a:pt x="16" y="12"/>
                  </a:lnTo>
                  <a:lnTo>
                    <a:pt x="35" y="3"/>
                  </a:lnTo>
                  <a:lnTo>
                    <a:pt x="60" y="0"/>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7631" name="Freeform 47">
              <a:extLst>
                <a:ext uri="{FF2B5EF4-FFF2-40B4-BE49-F238E27FC236}">
                  <a16:creationId xmlns:a16="http://schemas.microsoft.com/office/drawing/2014/main" id="{A62F0B8F-E34A-AF38-4E3F-A98BF182E8F1}"/>
                </a:ext>
              </a:extLst>
            </p:cNvPr>
            <p:cNvSpPr>
              <a:spLocks/>
            </p:cNvSpPr>
            <p:nvPr/>
          </p:nvSpPr>
          <p:spPr bwMode="auto">
            <a:xfrm>
              <a:off x="2875" y="2327"/>
              <a:ext cx="55" cy="50"/>
            </a:xfrm>
            <a:custGeom>
              <a:avLst/>
              <a:gdLst>
                <a:gd name="T0" fmla="*/ 0 w 58"/>
                <a:gd name="T1" fmla="*/ 0 h 57"/>
                <a:gd name="T2" fmla="*/ 23 w 58"/>
                <a:gd name="T3" fmla="*/ 3 h 57"/>
                <a:gd name="T4" fmla="*/ 42 w 58"/>
                <a:gd name="T5" fmla="*/ 12 h 57"/>
                <a:gd name="T6" fmla="*/ 55 w 58"/>
                <a:gd name="T7" fmla="*/ 31 h 57"/>
                <a:gd name="T8" fmla="*/ 58 w 58"/>
                <a:gd name="T9" fmla="*/ 57 h 57"/>
              </a:gdLst>
              <a:ahLst/>
              <a:cxnLst>
                <a:cxn ang="0">
                  <a:pos x="T0" y="T1"/>
                </a:cxn>
                <a:cxn ang="0">
                  <a:pos x="T2" y="T3"/>
                </a:cxn>
                <a:cxn ang="0">
                  <a:pos x="T4" y="T5"/>
                </a:cxn>
                <a:cxn ang="0">
                  <a:pos x="T6" y="T7"/>
                </a:cxn>
                <a:cxn ang="0">
                  <a:pos x="T8" y="T9"/>
                </a:cxn>
              </a:cxnLst>
              <a:rect l="0" t="0" r="r" b="b"/>
              <a:pathLst>
                <a:path w="58" h="57">
                  <a:moveTo>
                    <a:pt x="0" y="0"/>
                  </a:moveTo>
                  <a:lnTo>
                    <a:pt x="23" y="3"/>
                  </a:lnTo>
                  <a:lnTo>
                    <a:pt x="42" y="12"/>
                  </a:lnTo>
                  <a:lnTo>
                    <a:pt x="55" y="31"/>
                  </a:lnTo>
                  <a:lnTo>
                    <a:pt x="58" y="57"/>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7632" name="Freeform 48">
              <a:extLst>
                <a:ext uri="{FF2B5EF4-FFF2-40B4-BE49-F238E27FC236}">
                  <a16:creationId xmlns:a16="http://schemas.microsoft.com/office/drawing/2014/main" id="{C9879515-444D-6329-5470-2285C14B1956}"/>
                </a:ext>
              </a:extLst>
            </p:cNvPr>
            <p:cNvSpPr>
              <a:spLocks/>
            </p:cNvSpPr>
            <p:nvPr/>
          </p:nvSpPr>
          <p:spPr bwMode="auto">
            <a:xfrm>
              <a:off x="2930" y="2327"/>
              <a:ext cx="55" cy="50"/>
            </a:xfrm>
            <a:custGeom>
              <a:avLst/>
              <a:gdLst>
                <a:gd name="T0" fmla="*/ 0 w 57"/>
                <a:gd name="T1" fmla="*/ 57 h 57"/>
                <a:gd name="T2" fmla="*/ 3 w 57"/>
                <a:gd name="T3" fmla="*/ 31 h 57"/>
                <a:gd name="T4" fmla="*/ 16 w 57"/>
                <a:gd name="T5" fmla="*/ 12 h 57"/>
                <a:gd name="T6" fmla="*/ 35 w 57"/>
                <a:gd name="T7" fmla="*/ 3 h 57"/>
                <a:gd name="T8" fmla="*/ 57 w 57"/>
                <a:gd name="T9" fmla="*/ 0 h 57"/>
              </a:gdLst>
              <a:ahLst/>
              <a:cxnLst>
                <a:cxn ang="0">
                  <a:pos x="T0" y="T1"/>
                </a:cxn>
                <a:cxn ang="0">
                  <a:pos x="T2" y="T3"/>
                </a:cxn>
                <a:cxn ang="0">
                  <a:pos x="T4" y="T5"/>
                </a:cxn>
                <a:cxn ang="0">
                  <a:pos x="T6" y="T7"/>
                </a:cxn>
                <a:cxn ang="0">
                  <a:pos x="T8" y="T9"/>
                </a:cxn>
              </a:cxnLst>
              <a:rect l="0" t="0" r="r" b="b"/>
              <a:pathLst>
                <a:path w="57" h="57">
                  <a:moveTo>
                    <a:pt x="0" y="57"/>
                  </a:moveTo>
                  <a:lnTo>
                    <a:pt x="3" y="31"/>
                  </a:lnTo>
                  <a:lnTo>
                    <a:pt x="16" y="12"/>
                  </a:lnTo>
                  <a:lnTo>
                    <a:pt x="35" y="3"/>
                  </a:lnTo>
                  <a:lnTo>
                    <a:pt x="57" y="0"/>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7633" name="Freeform 49">
              <a:extLst>
                <a:ext uri="{FF2B5EF4-FFF2-40B4-BE49-F238E27FC236}">
                  <a16:creationId xmlns:a16="http://schemas.microsoft.com/office/drawing/2014/main" id="{030F11B7-027F-2EF7-B259-0753B05CFB90}"/>
                </a:ext>
              </a:extLst>
            </p:cNvPr>
            <p:cNvSpPr>
              <a:spLocks/>
            </p:cNvSpPr>
            <p:nvPr/>
          </p:nvSpPr>
          <p:spPr bwMode="auto">
            <a:xfrm>
              <a:off x="2985" y="2327"/>
              <a:ext cx="58" cy="50"/>
            </a:xfrm>
            <a:custGeom>
              <a:avLst/>
              <a:gdLst>
                <a:gd name="T0" fmla="*/ 0 w 61"/>
                <a:gd name="T1" fmla="*/ 0 h 57"/>
                <a:gd name="T2" fmla="*/ 26 w 61"/>
                <a:gd name="T3" fmla="*/ 3 h 57"/>
                <a:gd name="T4" fmla="*/ 45 w 61"/>
                <a:gd name="T5" fmla="*/ 12 h 57"/>
                <a:gd name="T6" fmla="*/ 58 w 61"/>
                <a:gd name="T7" fmla="*/ 31 h 57"/>
                <a:gd name="T8" fmla="*/ 61 w 61"/>
                <a:gd name="T9" fmla="*/ 57 h 57"/>
              </a:gdLst>
              <a:ahLst/>
              <a:cxnLst>
                <a:cxn ang="0">
                  <a:pos x="T0" y="T1"/>
                </a:cxn>
                <a:cxn ang="0">
                  <a:pos x="T2" y="T3"/>
                </a:cxn>
                <a:cxn ang="0">
                  <a:pos x="T4" y="T5"/>
                </a:cxn>
                <a:cxn ang="0">
                  <a:pos x="T6" y="T7"/>
                </a:cxn>
                <a:cxn ang="0">
                  <a:pos x="T8" y="T9"/>
                </a:cxn>
              </a:cxnLst>
              <a:rect l="0" t="0" r="r" b="b"/>
              <a:pathLst>
                <a:path w="61" h="57">
                  <a:moveTo>
                    <a:pt x="0" y="0"/>
                  </a:moveTo>
                  <a:lnTo>
                    <a:pt x="26" y="3"/>
                  </a:lnTo>
                  <a:lnTo>
                    <a:pt x="45" y="12"/>
                  </a:lnTo>
                  <a:lnTo>
                    <a:pt x="58" y="31"/>
                  </a:lnTo>
                  <a:lnTo>
                    <a:pt x="61" y="57"/>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7634" name="Freeform 50">
              <a:extLst>
                <a:ext uri="{FF2B5EF4-FFF2-40B4-BE49-F238E27FC236}">
                  <a16:creationId xmlns:a16="http://schemas.microsoft.com/office/drawing/2014/main" id="{446C0953-ADFF-7536-743B-2993C0E91C5A}"/>
                </a:ext>
              </a:extLst>
            </p:cNvPr>
            <p:cNvSpPr>
              <a:spLocks/>
            </p:cNvSpPr>
            <p:nvPr/>
          </p:nvSpPr>
          <p:spPr bwMode="auto">
            <a:xfrm>
              <a:off x="3043" y="2327"/>
              <a:ext cx="55" cy="50"/>
            </a:xfrm>
            <a:custGeom>
              <a:avLst/>
              <a:gdLst>
                <a:gd name="T0" fmla="*/ 0 w 58"/>
                <a:gd name="T1" fmla="*/ 57 h 57"/>
                <a:gd name="T2" fmla="*/ 0 w 58"/>
                <a:gd name="T3" fmla="*/ 31 h 57"/>
                <a:gd name="T4" fmla="*/ 13 w 58"/>
                <a:gd name="T5" fmla="*/ 12 h 57"/>
                <a:gd name="T6" fmla="*/ 32 w 58"/>
                <a:gd name="T7" fmla="*/ 3 h 57"/>
                <a:gd name="T8" fmla="*/ 58 w 58"/>
                <a:gd name="T9" fmla="*/ 0 h 57"/>
              </a:gdLst>
              <a:ahLst/>
              <a:cxnLst>
                <a:cxn ang="0">
                  <a:pos x="T0" y="T1"/>
                </a:cxn>
                <a:cxn ang="0">
                  <a:pos x="T2" y="T3"/>
                </a:cxn>
                <a:cxn ang="0">
                  <a:pos x="T4" y="T5"/>
                </a:cxn>
                <a:cxn ang="0">
                  <a:pos x="T6" y="T7"/>
                </a:cxn>
                <a:cxn ang="0">
                  <a:pos x="T8" y="T9"/>
                </a:cxn>
              </a:cxnLst>
              <a:rect l="0" t="0" r="r" b="b"/>
              <a:pathLst>
                <a:path w="58" h="57">
                  <a:moveTo>
                    <a:pt x="0" y="57"/>
                  </a:moveTo>
                  <a:lnTo>
                    <a:pt x="0" y="31"/>
                  </a:lnTo>
                  <a:lnTo>
                    <a:pt x="13" y="12"/>
                  </a:lnTo>
                  <a:lnTo>
                    <a:pt x="32" y="3"/>
                  </a:lnTo>
                  <a:lnTo>
                    <a:pt x="58" y="0"/>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7635" name="Freeform 51">
              <a:extLst>
                <a:ext uri="{FF2B5EF4-FFF2-40B4-BE49-F238E27FC236}">
                  <a16:creationId xmlns:a16="http://schemas.microsoft.com/office/drawing/2014/main" id="{07F78E4B-7B27-3C4B-FB9D-175B8494B93A}"/>
                </a:ext>
              </a:extLst>
            </p:cNvPr>
            <p:cNvSpPr>
              <a:spLocks/>
            </p:cNvSpPr>
            <p:nvPr/>
          </p:nvSpPr>
          <p:spPr bwMode="auto">
            <a:xfrm>
              <a:off x="3098" y="2327"/>
              <a:ext cx="55" cy="50"/>
            </a:xfrm>
            <a:custGeom>
              <a:avLst/>
              <a:gdLst>
                <a:gd name="T0" fmla="*/ 0 w 57"/>
                <a:gd name="T1" fmla="*/ 0 h 57"/>
                <a:gd name="T2" fmla="*/ 22 w 57"/>
                <a:gd name="T3" fmla="*/ 3 h 57"/>
                <a:gd name="T4" fmla="*/ 44 w 57"/>
                <a:gd name="T5" fmla="*/ 12 h 57"/>
                <a:gd name="T6" fmla="*/ 54 w 57"/>
                <a:gd name="T7" fmla="*/ 31 h 57"/>
                <a:gd name="T8" fmla="*/ 57 w 57"/>
                <a:gd name="T9" fmla="*/ 57 h 57"/>
              </a:gdLst>
              <a:ahLst/>
              <a:cxnLst>
                <a:cxn ang="0">
                  <a:pos x="T0" y="T1"/>
                </a:cxn>
                <a:cxn ang="0">
                  <a:pos x="T2" y="T3"/>
                </a:cxn>
                <a:cxn ang="0">
                  <a:pos x="T4" y="T5"/>
                </a:cxn>
                <a:cxn ang="0">
                  <a:pos x="T6" y="T7"/>
                </a:cxn>
                <a:cxn ang="0">
                  <a:pos x="T8" y="T9"/>
                </a:cxn>
              </a:cxnLst>
              <a:rect l="0" t="0" r="r" b="b"/>
              <a:pathLst>
                <a:path w="57" h="57">
                  <a:moveTo>
                    <a:pt x="0" y="0"/>
                  </a:moveTo>
                  <a:lnTo>
                    <a:pt x="22" y="3"/>
                  </a:lnTo>
                  <a:lnTo>
                    <a:pt x="44" y="12"/>
                  </a:lnTo>
                  <a:lnTo>
                    <a:pt x="54" y="31"/>
                  </a:lnTo>
                  <a:lnTo>
                    <a:pt x="57" y="57"/>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7636" name="Line 52">
              <a:extLst>
                <a:ext uri="{FF2B5EF4-FFF2-40B4-BE49-F238E27FC236}">
                  <a16:creationId xmlns:a16="http://schemas.microsoft.com/office/drawing/2014/main" id="{4303C26C-9DA4-E02B-4EE5-D48CB55CB5AF}"/>
                </a:ext>
              </a:extLst>
            </p:cNvPr>
            <p:cNvSpPr>
              <a:spLocks noChangeShapeType="1"/>
            </p:cNvSpPr>
            <p:nvPr/>
          </p:nvSpPr>
          <p:spPr bwMode="auto">
            <a:xfrm>
              <a:off x="2637" y="2377"/>
              <a:ext cx="70" cy="1"/>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7637" name="Freeform 53">
              <a:extLst>
                <a:ext uri="{FF2B5EF4-FFF2-40B4-BE49-F238E27FC236}">
                  <a16:creationId xmlns:a16="http://schemas.microsoft.com/office/drawing/2014/main" id="{9804654E-4171-E29A-4494-B30AA4CCD765}"/>
                </a:ext>
              </a:extLst>
            </p:cNvPr>
            <p:cNvSpPr>
              <a:spLocks/>
            </p:cNvSpPr>
            <p:nvPr/>
          </p:nvSpPr>
          <p:spPr bwMode="auto">
            <a:xfrm>
              <a:off x="3324" y="2327"/>
              <a:ext cx="275" cy="101"/>
            </a:xfrm>
            <a:custGeom>
              <a:avLst/>
              <a:gdLst>
                <a:gd name="T0" fmla="*/ 0 w 288"/>
                <a:gd name="T1" fmla="*/ 57 h 114"/>
                <a:gd name="T2" fmla="*/ 26 w 288"/>
                <a:gd name="T3" fmla="*/ 0 h 114"/>
                <a:gd name="T4" fmla="*/ 74 w 288"/>
                <a:gd name="T5" fmla="*/ 114 h 114"/>
                <a:gd name="T6" fmla="*/ 122 w 288"/>
                <a:gd name="T7" fmla="*/ 0 h 114"/>
                <a:gd name="T8" fmla="*/ 170 w 288"/>
                <a:gd name="T9" fmla="*/ 114 h 114"/>
                <a:gd name="T10" fmla="*/ 218 w 288"/>
                <a:gd name="T11" fmla="*/ 0 h 114"/>
                <a:gd name="T12" fmla="*/ 266 w 288"/>
                <a:gd name="T13" fmla="*/ 114 h 114"/>
                <a:gd name="T14" fmla="*/ 288 w 288"/>
                <a:gd name="T15" fmla="*/ 57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8" h="114">
                  <a:moveTo>
                    <a:pt x="0" y="57"/>
                  </a:moveTo>
                  <a:lnTo>
                    <a:pt x="26" y="0"/>
                  </a:lnTo>
                  <a:lnTo>
                    <a:pt x="74" y="114"/>
                  </a:lnTo>
                  <a:lnTo>
                    <a:pt x="122" y="0"/>
                  </a:lnTo>
                  <a:lnTo>
                    <a:pt x="170" y="114"/>
                  </a:lnTo>
                  <a:lnTo>
                    <a:pt x="218" y="0"/>
                  </a:lnTo>
                  <a:lnTo>
                    <a:pt x="266" y="114"/>
                  </a:lnTo>
                  <a:lnTo>
                    <a:pt x="288" y="57"/>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7638" name="Freeform 54">
              <a:extLst>
                <a:ext uri="{FF2B5EF4-FFF2-40B4-BE49-F238E27FC236}">
                  <a16:creationId xmlns:a16="http://schemas.microsoft.com/office/drawing/2014/main" id="{9548C37A-C792-FD7A-5E7F-C9D8B620EA65}"/>
                </a:ext>
              </a:extLst>
            </p:cNvPr>
            <p:cNvSpPr>
              <a:spLocks/>
            </p:cNvSpPr>
            <p:nvPr/>
          </p:nvSpPr>
          <p:spPr bwMode="auto">
            <a:xfrm>
              <a:off x="3668" y="2327"/>
              <a:ext cx="56" cy="50"/>
            </a:xfrm>
            <a:custGeom>
              <a:avLst/>
              <a:gdLst>
                <a:gd name="T0" fmla="*/ 0 w 58"/>
                <a:gd name="T1" fmla="*/ 57 h 57"/>
                <a:gd name="T2" fmla="*/ 4 w 58"/>
                <a:gd name="T3" fmla="*/ 31 h 57"/>
                <a:gd name="T4" fmla="*/ 13 w 58"/>
                <a:gd name="T5" fmla="*/ 12 h 57"/>
                <a:gd name="T6" fmla="*/ 36 w 58"/>
                <a:gd name="T7" fmla="*/ 3 h 57"/>
                <a:gd name="T8" fmla="*/ 58 w 58"/>
                <a:gd name="T9" fmla="*/ 0 h 57"/>
              </a:gdLst>
              <a:ahLst/>
              <a:cxnLst>
                <a:cxn ang="0">
                  <a:pos x="T0" y="T1"/>
                </a:cxn>
                <a:cxn ang="0">
                  <a:pos x="T2" y="T3"/>
                </a:cxn>
                <a:cxn ang="0">
                  <a:pos x="T4" y="T5"/>
                </a:cxn>
                <a:cxn ang="0">
                  <a:pos x="T6" y="T7"/>
                </a:cxn>
                <a:cxn ang="0">
                  <a:pos x="T8" y="T9"/>
                </a:cxn>
              </a:cxnLst>
              <a:rect l="0" t="0" r="r" b="b"/>
              <a:pathLst>
                <a:path w="58" h="57">
                  <a:moveTo>
                    <a:pt x="0" y="57"/>
                  </a:moveTo>
                  <a:lnTo>
                    <a:pt x="4" y="31"/>
                  </a:lnTo>
                  <a:lnTo>
                    <a:pt x="13" y="12"/>
                  </a:lnTo>
                  <a:lnTo>
                    <a:pt x="36" y="3"/>
                  </a:lnTo>
                  <a:lnTo>
                    <a:pt x="58" y="0"/>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7639" name="Freeform 55">
              <a:extLst>
                <a:ext uri="{FF2B5EF4-FFF2-40B4-BE49-F238E27FC236}">
                  <a16:creationId xmlns:a16="http://schemas.microsoft.com/office/drawing/2014/main" id="{ECE73816-E02E-25C1-7706-ED6A46E8ABA6}"/>
                </a:ext>
              </a:extLst>
            </p:cNvPr>
            <p:cNvSpPr>
              <a:spLocks/>
            </p:cNvSpPr>
            <p:nvPr/>
          </p:nvSpPr>
          <p:spPr bwMode="auto">
            <a:xfrm>
              <a:off x="3724" y="2327"/>
              <a:ext cx="54" cy="50"/>
            </a:xfrm>
            <a:custGeom>
              <a:avLst/>
              <a:gdLst>
                <a:gd name="T0" fmla="*/ 0 w 57"/>
                <a:gd name="T1" fmla="*/ 0 h 57"/>
                <a:gd name="T2" fmla="*/ 26 w 57"/>
                <a:gd name="T3" fmla="*/ 3 h 57"/>
                <a:gd name="T4" fmla="*/ 45 w 57"/>
                <a:gd name="T5" fmla="*/ 12 h 57"/>
                <a:gd name="T6" fmla="*/ 57 w 57"/>
                <a:gd name="T7" fmla="*/ 31 h 57"/>
                <a:gd name="T8" fmla="*/ 57 w 57"/>
                <a:gd name="T9" fmla="*/ 57 h 57"/>
              </a:gdLst>
              <a:ahLst/>
              <a:cxnLst>
                <a:cxn ang="0">
                  <a:pos x="T0" y="T1"/>
                </a:cxn>
                <a:cxn ang="0">
                  <a:pos x="T2" y="T3"/>
                </a:cxn>
                <a:cxn ang="0">
                  <a:pos x="T4" y="T5"/>
                </a:cxn>
                <a:cxn ang="0">
                  <a:pos x="T6" y="T7"/>
                </a:cxn>
                <a:cxn ang="0">
                  <a:pos x="T8" y="T9"/>
                </a:cxn>
              </a:cxnLst>
              <a:rect l="0" t="0" r="r" b="b"/>
              <a:pathLst>
                <a:path w="57" h="57">
                  <a:moveTo>
                    <a:pt x="0" y="0"/>
                  </a:moveTo>
                  <a:lnTo>
                    <a:pt x="26" y="3"/>
                  </a:lnTo>
                  <a:lnTo>
                    <a:pt x="45" y="12"/>
                  </a:lnTo>
                  <a:lnTo>
                    <a:pt x="57" y="31"/>
                  </a:lnTo>
                  <a:lnTo>
                    <a:pt x="57" y="57"/>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7640" name="Freeform 56">
              <a:extLst>
                <a:ext uri="{FF2B5EF4-FFF2-40B4-BE49-F238E27FC236}">
                  <a16:creationId xmlns:a16="http://schemas.microsoft.com/office/drawing/2014/main" id="{DF30B9FB-044E-B42B-3BD4-BA9DFE24C2B3}"/>
                </a:ext>
              </a:extLst>
            </p:cNvPr>
            <p:cNvSpPr>
              <a:spLocks/>
            </p:cNvSpPr>
            <p:nvPr/>
          </p:nvSpPr>
          <p:spPr bwMode="auto">
            <a:xfrm>
              <a:off x="3778" y="2327"/>
              <a:ext cx="58" cy="50"/>
            </a:xfrm>
            <a:custGeom>
              <a:avLst/>
              <a:gdLst>
                <a:gd name="T0" fmla="*/ 0 w 61"/>
                <a:gd name="T1" fmla="*/ 57 h 57"/>
                <a:gd name="T2" fmla="*/ 4 w 61"/>
                <a:gd name="T3" fmla="*/ 31 h 57"/>
                <a:gd name="T4" fmla="*/ 16 w 61"/>
                <a:gd name="T5" fmla="*/ 12 h 57"/>
                <a:gd name="T6" fmla="*/ 36 w 61"/>
                <a:gd name="T7" fmla="*/ 3 h 57"/>
                <a:gd name="T8" fmla="*/ 61 w 61"/>
                <a:gd name="T9" fmla="*/ 0 h 57"/>
              </a:gdLst>
              <a:ahLst/>
              <a:cxnLst>
                <a:cxn ang="0">
                  <a:pos x="T0" y="T1"/>
                </a:cxn>
                <a:cxn ang="0">
                  <a:pos x="T2" y="T3"/>
                </a:cxn>
                <a:cxn ang="0">
                  <a:pos x="T4" y="T5"/>
                </a:cxn>
                <a:cxn ang="0">
                  <a:pos x="T6" y="T7"/>
                </a:cxn>
                <a:cxn ang="0">
                  <a:pos x="T8" y="T9"/>
                </a:cxn>
              </a:cxnLst>
              <a:rect l="0" t="0" r="r" b="b"/>
              <a:pathLst>
                <a:path w="61" h="57">
                  <a:moveTo>
                    <a:pt x="0" y="57"/>
                  </a:moveTo>
                  <a:lnTo>
                    <a:pt x="4" y="31"/>
                  </a:lnTo>
                  <a:lnTo>
                    <a:pt x="16" y="12"/>
                  </a:lnTo>
                  <a:lnTo>
                    <a:pt x="36" y="3"/>
                  </a:lnTo>
                  <a:lnTo>
                    <a:pt x="61" y="0"/>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7641" name="Freeform 57">
              <a:extLst>
                <a:ext uri="{FF2B5EF4-FFF2-40B4-BE49-F238E27FC236}">
                  <a16:creationId xmlns:a16="http://schemas.microsoft.com/office/drawing/2014/main" id="{99B3189F-8BCD-FB29-190C-2ED5C8BFAE06}"/>
                </a:ext>
              </a:extLst>
            </p:cNvPr>
            <p:cNvSpPr>
              <a:spLocks/>
            </p:cNvSpPr>
            <p:nvPr/>
          </p:nvSpPr>
          <p:spPr bwMode="auto">
            <a:xfrm>
              <a:off x="3836" y="2327"/>
              <a:ext cx="56" cy="50"/>
            </a:xfrm>
            <a:custGeom>
              <a:avLst/>
              <a:gdLst>
                <a:gd name="T0" fmla="*/ 0 w 58"/>
                <a:gd name="T1" fmla="*/ 0 h 57"/>
                <a:gd name="T2" fmla="*/ 23 w 58"/>
                <a:gd name="T3" fmla="*/ 3 h 57"/>
                <a:gd name="T4" fmla="*/ 42 w 58"/>
                <a:gd name="T5" fmla="*/ 12 h 57"/>
                <a:gd name="T6" fmla="*/ 55 w 58"/>
                <a:gd name="T7" fmla="*/ 31 h 57"/>
                <a:gd name="T8" fmla="*/ 58 w 58"/>
                <a:gd name="T9" fmla="*/ 57 h 57"/>
              </a:gdLst>
              <a:ahLst/>
              <a:cxnLst>
                <a:cxn ang="0">
                  <a:pos x="T0" y="T1"/>
                </a:cxn>
                <a:cxn ang="0">
                  <a:pos x="T2" y="T3"/>
                </a:cxn>
                <a:cxn ang="0">
                  <a:pos x="T4" y="T5"/>
                </a:cxn>
                <a:cxn ang="0">
                  <a:pos x="T6" y="T7"/>
                </a:cxn>
                <a:cxn ang="0">
                  <a:pos x="T8" y="T9"/>
                </a:cxn>
              </a:cxnLst>
              <a:rect l="0" t="0" r="r" b="b"/>
              <a:pathLst>
                <a:path w="58" h="57">
                  <a:moveTo>
                    <a:pt x="0" y="0"/>
                  </a:moveTo>
                  <a:lnTo>
                    <a:pt x="23" y="3"/>
                  </a:lnTo>
                  <a:lnTo>
                    <a:pt x="42" y="12"/>
                  </a:lnTo>
                  <a:lnTo>
                    <a:pt x="55" y="31"/>
                  </a:lnTo>
                  <a:lnTo>
                    <a:pt x="58" y="57"/>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7642" name="Freeform 58">
              <a:extLst>
                <a:ext uri="{FF2B5EF4-FFF2-40B4-BE49-F238E27FC236}">
                  <a16:creationId xmlns:a16="http://schemas.microsoft.com/office/drawing/2014/main" id="{C3857B1C-0461-1E9F-0882-BD8A23CB33CB}"/>
                </a:ext>
              </a:extLst>
            </p:cNvPr>
            <p:cNvSpPr>
              <a:spLocks/>
            </p:cNvSpPr>
            <p:nvPr/>
          </p:nvSpPr>
          <p:spPr bwMode="auto">
            <a:xfrm>
              <a:off x="3892" y="2327"/>
              <a:ext cx="54" cy="50"/>
            </a:xfrm>
            <a:custGeom>
              <a:avLst/>
              <a:gdLst>
                <a:gd name="T0" fmla="*/ 0 w 57"/>
                <a:gd name="T1" fmla="*/ 57 h 57"/>
                <a:gd name="T2" fmla="*/ 3 w 57"/>
                <a:gd name="T3" fmla="*/ 31 h 57"/>
                <a:gd name="T4" fmla="*/ 16 w 57"/>
                <a:gd name="T5" fmla="*/ 12 h 57"/>
                <a:gd name="T6" fmla="*/ 35 w 57"/>
                <a:gd name="T7" fmla="*/ 3 h 57"/>
                <a:gd name="T8" fmla="*/ 57 w 57"/>
                <a:gd name="T9" fmla="*/ 0 h 57"/>
              </a:gdLst>
              <a:ahLst/>
              <a:cxnLst>
                <a:cxn ang="0">
                  <a:pos x="T0" y="T1"/>
                </a:cxn>
                <a:cxn ang="0">
                  <a:pos x="T2" y="T3"/>
                </a:cxn>
                <a:cxn ang="0">
                  <a:pos x="T4" y="T5"/>
                </a:cxn>
                <a:cxn ang="0">
                  <a:pos x="T6" y="T7"/>
                </a:cxn>
                <a:cxn ang="0">
                  <a:pos x="T8" y="T9"/>
                </a:cxn>
              </a:cxnLst>
              <a:rect l="0" t="0" r="r" b="b"/>
              <a:pathLst>
                <a:path w="57" h="57">
                  <a:moveTo>
                    <a:pt x="0" y="57"/>
                  </a:moveTo>
                  <a:lnTo>
                    <a:pt x="3" y="31"/>
                  </a:lnTo>
                  <a:lnTo>
                    <a:pt x="16" y="12"/>
                  </a:lnTo>
                  <a:lnTo>
                    <a:pt x="35" y="3"/>
                  </a:lnTo>
                  <a:lnTo>
                    <a:pt x="57" y="0"/>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7643" name="Freeform 59">
              <a:extLst>
                <a:ext uri="{FF2B5EF4-FFF2-40B4-BE49-F238E27FC236}">
                  <a16:creationId xmlns:a16="http://schemas.microsoft.com/office/drawing/2014/main" id="{F01DCFE1-63AE-FE7D-D341-6B7C71E9A8D7}"/>
                </a:ext>
              </a:extLst>
            </p:cNvPr>
            <p:cNvSpPr>
              <a:spLocks/>
            </p:cNvSpPr>
            <p:nvPr/>
          </p:nvSpPr>
          <p:spPr bwMode="auto">
            <a:xfrm>
              <a:off x="3946" y="2327"/>
              <a:ext cx="59" cy="50"/>
            </a:xfrm>
            <a:custGeom>
              <a:avLst/>
              <a:gdLst>
                <a:gd name="T0" fmla="*/ 0 w 61"/>
                <a:gd name="T1" fmla="*/ 0 h 57"/>
                <a:gd name="T2" fmla="*/ 26 w 61"/>
                <a:gd name="T3" fmla="*/ 3 h 57"/>
                <a:gd name="T4" fmla="*/ 45 w 61"/>
                <a:gd name="T5" fmla="*/ 12 h 57"/>
                <a:gd name="T6" fmla="*/ 58 w 61"/>
                <a:gd name="T7" fmla="*/ 31 h 57"/>
                <a:gd name="T8" fmla="*/ 61 w 61"/>
                <a:gd name="T9" fmla="*/ 57 h 57"/>
              </a:gdLst>
              <a:ahLst/>
              <a:cxnLst>
                <a:cxn ang="0">
                  <a:pos x="T0" y="T1"/>
                </a:cxn>
                <a:cxn ang="0">
                  <a:pos x="T2" y="T3"/>
                </a:cxn>
                <a:cxn ang="0">
                  <a:pos x="T4" y="T5"/>
                </a:cxn>
                <a:cxn ang="0">
                  <a:pos x="T6" y="T7"/>
                </a:cxn>
                <a:cxn ang="0">
                  <a:pos x="T8" y="T9"/>
                </a:cxn>
              </a:cxnLst>
              <a:rect l="0" t="0" r="r" b="b"/>
              <a:pathLst>
                <a:path w="61" h="57">
                  <a:moveTo>
                    <a:pt x="0" y="0"/>
                  </a:moveTo>
                  <a:lnTo>
                    <a:pt x="26" y="3"/>
                  </a:lnTo>
                  <a:lnTo>
                    <a:pt x="45" y="12"/>
                  </a:lnTo>
                  <a:lnTo>
                    <a:pt x="58" y="31"/>
                  </a:lnTo>
                  <a:lnTo>
                    <a:pt x="61" y="57"/>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7644" name="Freeform 60">
              <a:extLst>
                <a:ext uri="{FF2B5EF4-FFF2-40B4-BE49-F238E27FC236}">
                  <a16:creationId xmlns:a16="http://schemas.microsoft.com/office/drawing/2014/main" id="{EE81425E-EB0C-1EDA-794A-7F6ECEDD95DC}"/>
                </a:ext>
              </a:extLst>
            </p:cNvPr>
            <p:cNvSpPr>
              <a:spLocks/>
            </p:cNvSpPr>
            <p:nvPr/>
          </p:nvSpPr>
          <p:spPr bwMode="auto">
            <a:xfrm>
              <a:off x="4005" y="2327"/>
              <a:ext cx="55" cy="50"/>
            </a:xfrm>
            <a:custGeom>
              <a:avLst/>
              <a:gdLst>
                <a:gd name="T0" fmla="*/ 0 w 58"/>
                <a:gd name="T1" fmla="*/ 57 h 57"/>
                <a:gd name="T2" fmla="*/ 0 w 58"/>
                <a:gd name="T3" fmla="*/ 31 h 57"/>
                <a:gd name="T4" fmla="*/ 13 w 58"/>
                <a:gd name="T5" fmla="*/ 12 h 57"/>
                <a:gd name="T6" fmla="*/ 32 w 58"/>
                <a:gd name="T7" fmla="*/ 3 h 57"/>
                <a:gd name="T8" fmla="*/ 58 w 58"/>
                <a:gd name="T9" fmla="*/ 0 h 57"/>
              </a:gdLst>
              <a:ahLst/>
              <a:cxnLst>
                <a:cxn ang="0">
                  <a:pos x="T0" y="T1"/>
                </a:cxn>
                <a:cxn ang="0">
                  <a:pos x="T2" y="T3"/>
                </a:cxn>
                <a:cxn ang="0">
                  <a:pos x="T4" y="T5"/>
                </a:cxn>
                <a:cxn ang="0">
                  <a:pos x="T6" y="T7"/>
                </a:cxn>
                <a:cxn ang="0">
                  <a:pos x="T8" y="T9"/>
                </a:cxn>
              </a:cxnLst>
              <a:rect l="0" t="0" r="r" b="b"/>
              <a:pathLst>
                <a:path w="58" h="57">
                  <a:moveTo>
                    <a:pt x="0" y="57"/>
                  </a:moveTo>
                  <a:lnTo>
                    <a:pt x="0" y="31"/>
                  </a:lnTo>
                  <a:lnTo>
                    <a:pt x="13" y="12"/>
                  </a:lnTo>
                  <a:lnTo>
                    <a:pt x="32" y="3"/>
                  </a:lnTo>
                  <a:lnTo>
                    <a:pt x="58" y="0"/>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7645" name="Freeform 61">
              <a:extLst>
                <a:ext uri="{FF2B5EF4-FFF2-40B4-BE49-F238E27FC236}">
                  <a16:creationId xmlns:a16="http://schemas.microsoft.com/office/drawing/2014/main" id="{319B359E-EE69-E5B3-D156-80311B1D017A}"/>
                </a:ext>
              </a:extLst>
            </p:cNvPr>
            <p:cNvSpPr>
              <a:spLocks/>
            </p:cNvSpPr>
            <p:nvPr/>
          </p:nvSpPr>
          <p:spPr bwMode="auto">
            <a:xfrm>
              <a:off x="4060" y="2327"/>
              <a:ext cx="54" cy="50"/>
            </a:xfrm>
            <a:custGeom>
              <a:avLst/>
              <a:gdLst>
                <a:gd name="T0" fmla="*/ 0 w 57"/>
                <a:gd name="T1" fmla="*/ 0 h 57"/>
                <a:gd name="T2" fmla="*/ 22 w 57"/>
                <a:gd name="T3" fmla="*/ 3 h 57"/>
                <a:gd name="T4" fmla="*/ 44 w 57"/>
                <a:gd name="T5" fmla="*/ 12 h 57"/>
                <a:gd name="T6" fmla="*/ 54 w 57"/>
                <a:gd name="T7" fmla="*/ 31 h 57"/>
                <a:gd name="T8" fmla="*/ 57 w 57"/>
                <a:gd name="T9" fmla="*/ 57 h 57"/>
              </a:gdLst>
              <a:ahLst/>
              <a:cxnLst>
                <a:cxn ang="0">
                  <a:pos x="T0" y="T1"/>
                </a:cxn>
                <a:cxn ang="0">
                  <a:pos x="T2" y="T3"/>
                </a:cxn>
                <a:cxn ang="0">
                  <a:pos x="T4" y="T5"/>
                </a:cxn>
                <a:cxn ang="0">
                  <a:pos x="T6" y="T7"/>
                </a:cxn>
                <a:cxn ang="0">
                  <a:pos x="T8" y="T9"/>
                </a:cxn>
              </a:cxnLst>
              <a:rect l="0" t="0" r="r" b="b"/>
              <a:pathLst>
                <a:path w="57" h="57">
                  <a:moveTo>
                    <a:pt x="0" y="0"/>
                  </a:moveTo>
                  <a:lnTo>
                    <a:pt x="22" y="3"/>
                  </a:lnTo>
                  <a:lnTo>
                    <a:pt x="44" y="12"/>
                  </a:lnTo>
                  <a:lnTo>
                    <a:pt x="54" y="31"/>
                  </a:lnTo>
                  <a:lnTo>
                    <a:pt x="57" y="57"/>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7646" name="Line 62">
              <a:extLst>
                <a:ext uri="{FF2B5EF4-FFF2-40B4-BE49-F238E27FC236}">
                  <a16:creationId xmlns:a16="http://schemas.microsoft.com/office/drawing/2014/main" id="{32B57E44-C761-76DD-B4A1-0C365551E033}"/>
                </a:ext>
              </a:extLst>
            </p:cNvPr>
            <p:cNvSpPr>
              <a:spLocks noChangeShapeType="1"/>
            </p:cNvSpPr>
            <p:nvPr/>
          </p:nvSpPr>
          <p:spPr bwMode="auto">
            <a:xfrm>
              <a:off x="3599" y="2377"/>
              <a:ext cx="69" cy="1"/>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7647" name="Freeform 63">
              <a:extLst>
                <a:ext uri="{FF2B5EF4-FFF2-40B4-BE49-F238E27FC236}">
                  <a16:creationId xmlns:a16="http://schemas.microsoft.com/office/drawing/2014/main" id="{44098A40-CEC9-A22B-946E-FA7DDC1E0E5A}"/>
                </a:ext>
              </a:extLst>
            </p:cNvPr>
            <p:cNvSpPr>
              <a:spLocks/>
            </p:cNvSpPr>
            <p:nvPr/>
          </p:nvSpPr>
          <p:spPr bwMode="auto">
            <a:xfrm>
              <a:off x="3153" y="2377"/>
              <a:ext cx="171" cy="1"/>
            </a:xfrm>
            <a:custGeom>
              <a:avLst/>
              <a:gdLst>
                <a:gd name="T0" fmla="*/ 0 w 179"/>
                <a:gd name="T1" fmla="*/ 35 w 179"/>
                <a:gd name="T2" fmla="*/ 179 w 179"/>
              </a:gdLst>
              <a:ahLst/>
              <a:cxnLst>
                <a:cxn ang="0">
                  <a:pos x="T0" y="0"/>
                </a:cxn>
                <a:cxn ang="0">
                  <a:pos x="T1" y="0"/>
                </a:cxn>
                <a:cxn ang="0">
                  <a:pos x="T2" y="0"/>
                </a:cxn>
              </a:cxnLst>
              <a:rect l="0" t="0" r="r" b="b"/>
              <a:pathLst>
                <a:path w="179">
                  <a:moveTo>
                    <a:pt x="0" y="0"/>
                  </a:moveTo>
                  <a:lnTo>
                    <a:pt x="35" y="0"/>
                  </a:lnTo>
                  <a:lnTo>
                    <a:pt x="179" y="0"/>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7648" name="Freeform 64">
              <a:extLst>
                <a:ext uri="{FF2B5EF4-FFF2-40B4-BE49-F238E27FC236}">
                  <a16:creationId xmlns:a16="http://schemas.microsoft.com/office/drawing/2014/main" id="{CD76AE0C-D041-72E0-0C30-BBFF51CC00CB}"/>
                </a:ext>
              </a:extLst>
            </p:cNvPr>
            <p:cNvSpPr>
              <a:spLocks/>
            </p:cNvSpPr>
            <p:nvPr/>
          </p:nvSpPr>
          <p:spPr bwMode="auto">
            <a:xfrm>
              <a:off x="2020" y="3074"/>
              <a:ext cx="2472" cy="31"/>
            </a:xfrm>
            <a:custGeom>
              <a:avLst/>
              <a:gdLst>
                <a:gd name="T0" fmla="*/ 0 w 2589"/>
                <a:gd name="T1" fmla="*/ 0 h 35"/>
                <a:gd name="T2" fmla="*/ 0 w 2589"/>
                <a:gd name="T3" fmla="*/ 35 h 35"/>
                <a:gd name="T4" fmla="*/ 2589 w 2589"/>
                <a:gd name="T5" fmla="*/ 35 h 35"/>
              </a:gdLst>
              <a:ahLst/>
              <a:cxnLst>
                <a:cxn ang="0">
                  <a:pos x="T0" y="T1"/>
                </a:cxn>
                <a:cxn ang="0">
                  <a:pos x="T2" y="T3"/>
                </a:cxn>
                <a:cxn ang="0">
                  <a:pos x="T4" y="T5"/>
                </a:cxn>
              </a:cxnLst>
              <a:rect l="0" t="0" r="r" b="b"/>
              <a:pathLst>
                <a:path w="2589" h="35">
                  <a:moveTo>
                    <a:pt x="0" y="0"/>
                  </a:moveTo>
                  <a:lnTo>
                    <a:pt x="0" y="35"/>
                  </a:lnTo>
                  <a:lnTo>
                    <a:pt x="2589" y="35"/>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7649" name="Rectangle 65">
              <a:extLst>
                <a:ext uri="{FF2B5EF4-FFF2-40B4-BE49-F238E27FC236}">
                  <a16:creationId xmlns:a16="http://schemas.microsoft.com/office/drawing/2014/main" id="{DF2B2EC0-9B1B-9D53-D461-DE7BA32BFCA6}"/>
                </a:ext>
              </a:extLst>
            </p:cNvPr>
            <p:cNvSpPr>
              <a:spLocks noChangeArrowheads="1"/>
            </p:cNvSpPr>
            <p:nvPr/>
          </p:nvSpPr>
          <p:spPr bwMode="auto">
            <a:xfrm>
              <a:off x="4423" y="2408"/>
              <a:ext cx="137" cy="604"/>
            </a:xfrm>
            <a:prstGeom prst="rect">
              <a:avLst/>
            </a:prstGeom>
            <a:solidFill>
              <a:srgbClr val="FFFFFF"/>
            </a:solidFill>
            <a:ln w="15875">
              <a:solidFill>
                <a:srgbClr val="000000"/>
              </a:solidFill>
              <a:miter lim="800000"/>
              <a:headEnd/>
              <a:tailEnd/>
            </a:ln>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7650" name="Rectangle 66">
              <a:extLst>
                <a:ext uri="{FF2B5EF4-FFF2-40B4-BE49-F238E27FC236}">
                  <a16:creationId xmlns:a16="http://schemas.microsoft.com/office/drawing/2014/main" id="{C532DDA1-450D-3ED1-E39D-5C0336CB21FC}"/>
                </a:ext>
              </a:extLst>
            </p:cNvPr>
            <p:cNvSpPr>
              <a:spLocks noChangeArrowheads="1"/>
            </p:cNvSpPr>
            <p:nvPr/>
          </p:nvSpPr>
          <p:spPr bwMode="auto">
            <a:xfrm>
              <a:off x="4453" y="2406"/>
              <a:ext cx="8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Arial" panose="020B0604020202020204" pitchFamily="34" charset="0"/>
                </a:rPr>
                <a:t>L</a:t>
              </a:r>
              <a:endParaRPr lang="en-US" altLang="en-US" sz="2400">
                <a:solidFill>
                  <a:srgbClr val="8901F3"/>
                </a:solidFill>
                <a:latin typeface="Times New Roman" panose="02020603050405020304" pitchFamily="18" charset="0"/>
              </a:endParaRPr>
            </a:p>
          </p:txBody>
        </p:sp>
        <p:sp>
          <p:nvSpPr>
            <p:cNvPr id="67651" name="Rectangle 67">
              <a:extLst>
                <a:ext uri="{FF2B5EF4-FFF2-40B4-BE49-F238E27FC236}">
                  <a16:creationId xmlns:a16="http://schemas.microsoft.com/office/drawing/2014/main" id="{08284BBD-1F51-FF5A-EC12-40B78112E1F2}"/>
                </a:ext>
              </a:extLst>
            </p:cNvPr>
            <p:cNvSpPr>
              <a:spLocks noChangeArrowheads="1"/>
            </p:cNvSpPr>
            <p:nvPr/>
          </p:nvSpPr>
          <p:spPr bwMode="auto">
            <a:xfrm>
              <a:off x="4453" y="2558"/>
              <a:ext cx="112"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Arial" panose="020B0604020202020204" pitchFamily="34" charset="0"/>
                </a:rPr>
                <a:t>O</a:t>
              </a:r>
              <a:endParaRPr lang="en-US" altLang="en-US" sz="2400">
                <a:solidFill>
                  <a:srgbClr val="8901F3"/>
                </a:solidFill>
                <a:latin typeface="Times New Roman" panose="02020603050405020304" pitchFamily="18" charset="0"/>
              </a:endParaRPr>
            </a:p>
          </p:txBody>
        </p:sp>
        <p:sp>
          <p:nvSpPr>
            <p:cNvPr id="67652" name="Rectangle 68">
              <a:extLst>
                <a:ext uri="{FF2B5EF4-FFF2-40B4-BE49-F238E27FC236}">
                  <a16:creationId xmlns:a16="http://schemas.microsoft.com/office/drawing/2014/main" id="{54053106-21DA-0AAA-E478-28FB8F5E0417}"/>
                </a:ext>
              </a:extLst>
            </p:cNvPr>
            <p:cNvSpPr>
              <a:spLocks noChangeArrowheads="1"/>
            </p:cNvSpPr>
            <p:nvPr/>
          </p:nvSpPr>
          <p:spPr bwMode="auto">
            <a:xfrm>
              <a:off x="4453" y="2710"/>
              <a:ext cx="96"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Arial" panose="020B0604020202020204" pitchFamily="34" charset="0"/>
                </a:rPr>
                <a:t>A</a:t>
              </a:r>
              <a:endParaRPr lang="en-US" altLang="en-US" sz="2400">
                <a:solidFill>
                  <a:srgbClr val="8901F3"/>
                </a:solidFill>
                <a:latin typeface="Times New Roman" panose="02020603050405020304" pitchFamily="18" charset="0"/>
              </a:endParaRPr>
            </a:p>
          </p:txBody>
        </p:sp>
        <p:sp>
          <p:nvSpPr>
            <p:cNvPr id="67653" name="Rectangle 69">
              <a:extLst>
                <a:ext uri="{FF2B5EF4-FFF2-40B4-BE49-F238E27FC236}">
                  <a16:creationId xmlns:a16="http://schemas.microsoft.com/office/drawing/2014/main" id="{6741F225-A6BF-38BC-57CE-288CC3B78FCF}"/>
                </a:ext>
              </a:extLst>
            </p:cNvPr>
            <p:cNvSpPr>
              <a:spLocks noChangeArrowheads="1"/>
            </p:cNvSpPr>
            <p:nvPr/>
          </p:nvSpPr>
          <p:spPr bwMode="auto">
            <a:xfrm>
              <a:off x="4453" y="2863"/>
              <a:ext cx="104"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fontAlgn="base" hangingPunct="0">
                <a:spcBef>
                  <a:spcPct val="0"/>
                </a:spcBef>
                <a:spcAft>
                  <a:spcPct val="0"/>
                </a:spcAft>
              </a:pPr>
              <a:r>
                <a:rPr lang="en-US" altLang="en-US">
                  <a:solidFill>
                    <a:srgbClr val="000000"/>
                  </a:solidFill>
                  <a:latin typeface="Arial" panose="020B0604020202020204" pitchFamily="34" charset="0"/>
                </a:rPr>
                <a:t>D</a:t>
              </a:r>
              <a:endParaRPr lang="en-US" altLang="en-US" sz="2400">
                <a:solidFill>
                  <a:srgbClr val="8901F3"/>
                </a:solidFill>
                <a:latin typeface="Times New Roman" panose="02020603050405020304" pitchFamily="18" charset="0"/>
              </a:endParaRPr>
            </a:p>
          </p:txBody>
        </p:sp>
        <p:sp>
          <p:nvSpPr>
            <p:cNvPr id="67654" name="Line 70">
              <a:extLst>
                <a:ext uri="{FF2B5EF4-FFF2-40B4-BE49-F238E27FC236}">
                  <a16:creationId xmlns:a16="http://schemas.microsoft.com/office/drawing/2014/main" id="{8B2A9185-8A92-82FA-B390-A092FC09F450}"/>
                </a:ext>
              </a:extLst>
            </p:cNvPr>
            <p:cNvSpPr>
              <a:spLocks noChangeShapeType="1"/>
            </p:cNvSpPr>
            <p:nvPr/>
          </p:nvSpPr>
          <p:spPr bwMode="auto">
            <a:xfrm>
              <a:off x="4492" y="3012"/>
              <a:ext cx="1" cy="93"/>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7655" name="Freeform 71">
              <a:extLst>
                <a:ext uri="{FF2B5EF4-FFF2-40B4-BE49-F238E27FC236}">
                  <a16:creationId xmlns:a16="http://schemas.microsoft.com/office/drawing/2014/main" id="{B0B4C922-F5C0-C615-F504-EDDE109F63BE}"/>
                </a:ext>
              </a:extLst>
            </p:cNvPr>
            <p:cNvSpPr>
              <a:spLocks/>
            </p:cNvSpPr>
            <p:nvPr/>
          </p:nvSpPr>
          <p:spPr bwMode="auto">
            <a:xfrm>
              <a:off x="4114" y="2377"/>
              <a:ext cx="378" cy="31"/>
            </a:xfrm>
            <a:custGeom>
              <a:avLst/>
              <a:gdLst>
                <a:gd name="T0" fmla="*/ 396 w 396"/>
                <a:gd name="T1" fmla="*/ 35 h 35"/>
                <a:gd name="T2" fmla="*/ 396 w 396"/>
                <a:gd name="T3" fmla="*/ 0 h 35"/>
                <a:gd name="T4" fmla="*/ 0 w 396"/>
                <a:gd name="T5" fmla="*/ 0 h 35"/>
              </a:gdLst>
              <a:ahLst/>
              <a:cxnLst>
                <a:cxn ang="0">
                  <a:pos x="T0" y="T1"/>
                </a:cxn>
                <a:cxn ang="0">
                  <a:pos x="T2" y="T3"/>
                </a:cxn>
                <a:cxn ang="0">
                  <a:pos x="T4" y="T5"/>
                </a:cxn>
              </a:cxnLst>
              <a:rect l="0" t="0" r="r" b="b"/>
              <a:pathLst>
                <a:path w="396" h="35">
                  <a:moveTo>
                    <a:pt x="396" y="35"/>
                  </a:moveTo>
                  <a:lnTo>
                    <a:pt x="396" y="0"/>
                  </a:lnTo>
                  <a:lnTo>
                    <a:pt x="0" y="0"/>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7656" name="Line 72">
              <a:extLst>
                <a:ext uri="{FF2B5EF4-FFF2-40B4-BE49-F238E27FC236}">
                  <a16:creationId xmlns:a16="http://schemas.microsoft.com/office/drawing/2014/main" id="{D234D6F5-8260-0B26-2999-06167DD7B4E9}"/>
                </a:ext>
              </a:extLst>
            </p:cNvPr>
            <p:cNvSpPr>
              <a:spLocks noChangeShapeType="1"/>
            </p:cNvSpPr>
            <p:nvPr/>
          </p:nvSpPr>
          <p:spPr bwMode="auto">
            <a:xfrm>
              <a:off x="4252" y="2377"/>
              <a:ext cx="1" cy="128"/>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7657" name="Line 73">
              <a:extLst>
                <a:ext uri="{FF2B5EF4-FFF2-40B4-BE49-F238E27FC236}">
                  <a16:creationId xmlns:a16="http://schemas.microsoft.com/office/drawing/2014/main" id="{AEF3B4D4-58A6-0AD0-C63D-F91CC7BA1C19}"/>
                </a:ext>
              </a:extLst>
            </p:cNvPr>
            <p:cNvSpPr>
              <a:spLocks noChangeShapeType="1"/>
            </p:cNvSpPr>
            <p:nvPr/>
          </p:nvSpPr>
          <p:spPr bwMode="auto">
            <a:xfrm flipH="1">
              <a:off x="4252" y="2535"/>
              <a:ext cx="70" cy="158"/>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7658" name="Line 74">
              <a:extLst>
                <a:ext uri="{FF2B5EF4-FFF2-40B4-BE49-F238E27FC236}">
                  <a16:creationId xmlns:a16="http://schemas.microsoft.com/office/drawing/2014/main" id="{8DEA8D1C-1253-E1C2-074E-2A22287CA3D3}"/>
                </a:ext>
              </a:extLst>
            </p:cNvPr>
            <p:cNvSpPr>
              <a:spLocks noChangeShapeType="1"/>
            </p:cNvSpPr>
            <p:nvPr/>
          </p:nvSpPr>
          <p:spPr bwMode="auto">
            <a:xfrm>
              <a:off x="4252" y="2693"/>
              <a:ext cx="1" cy="412"/>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grpSp>
    </p:spTree>
  </p:cSld>
  <p:clrMapOvr>
    <a:masterClrMapping/>
  </p:clrMapOvr>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79EEA5D0-752A-40FB-3EF7-B5F38A019DEB}"/>
              </a:ext>
            </a:extLst>
          </p:cNvPr>
          <p:cNvSpPr>
            <a:spLocks noGrp="1" noChangeArrowheads="1"/>
          </p:cNvSpPr>
          <p:nvPr>
            <p:ph type="title"/>
          </p:nvPr>
        </p:nvSpPr>
        <p:spPr>
          <a:noFill/>
          <a:ln/>
        </p:spPr>
        <p:txBody>
          <a:bodyPr/>
          <a:lstStyle/>
          <a:p>
            <a:r>
              <a:rPr lang="en-US" altLang="en-US"/>
              <a:t>Ideal Transformer Model</a:t>
            </a:r>
          </a:p>
        </p:txBody>
      </p:sp>
      <p:sp>
        <p:nvSpPr>
          <p:cNvPr id="8195" name="Rectangle 3">
            <a:extLst>
              <a:ext uri="{FF2B5EF4-FFF2-40B4-BE49-F238E27FC236}">
                <a16:creationId xmlns:a16="http://schemas.microsoft.com/office/drawing/2014/main" id="{3CF7A455-91AE-DC2F-C878-A32F374895D2}"/>
              </a:ext>
            </a:extLst>
          </p:cNvPr>
          <p:cNvSpPr>
            <a:spLocks noGrp="1" noChangeArrowheads="1"/>
          </p:cNvSpPr>
          <p:nvPr>
            <p:ph type="body" idx="1"/>
          </p:nvPr>
        </p:nvSpPr>
        <p:spPr>
          <a:xfrm>
            <a:off x="2514600" y="1676400"/>
            <a:ext cx="7727950" cy="4495800"/>
          </a:xfrm>
          <a:noFill/>
          <a:ln/>
        </p:spPr>
        <p:txBody>
          <a:bodyPr/>
          <a:lstStyle/>
          <a:p>
            <a:r>
              <a:rPr lang="en-US" altLang="en-US"/>
              <a:t>Ideal Transformer</a:t>
            </a:r>
          </a:p>
          <a:p>
            <a:pPr lvl="1"/>
            <a:r>
              <a:rPr lang="en-US" altLang="en-US"/>
              <a:t>Ignores leakage flux</a:t>
            </a:r>
          </a:p>
          <a:p>
            <a:pPr lvl="2"/>
            <a:r>
              <a:rPr lang="en-US" altLang="en-US"/>
              <a:t>Assumes flux is confined in the core</a:t>
            </a:r>
          </a:p>
          <a:p>
            <a:pPr lvl="1"/>
            <a:r>
              <a:rPr lang="en-US" altLang="en-US"/>
              <a:t>Neglects Magnetizing Currents</a:t>
            </a:r>
          </a:p>
          <a:p>
            <a:pPr lvl="2"/>
            <a:r>
              <a:rPr lang="en-US" altLang="en-US"/>
              <a:t>Assumes no core reluctance</a:t>
            </a:r>
          </a:p>
        </p:txBody>
      </p:sp>
    </p:spTree>
  </p:cSld>
  <p:clrMapOvr>
    <a:masterClrMapping/>
  </p:clrMapOvr>
  <p:transition spd="slow"/>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871C6FCF-F2C9-C271-06AD-FB08A360535D}"/>
              </a:ext>
            </a:extLst>
          </p:cNvPr>
          <p:cNvSpPr>
            <a:spLocks noGrp="1" noChangeArrowheads="1"/>
          </p:cNvSpPr>
          <p:nvPr>
            <p:ph type="title"/>
          </p:nvPr>
        </p:nvSpPr>
        <p:spPr>
          <a:noFill/>
          <a:ln/>
        </p:spPr>
        <p:txBody>
          <a:bodyPr/>
          <a:lstStyle/>
          <a:p>
            <a:r>
              <a:rPr lang="en-US" altLang="en-US"/>
              <a:t>Simple Transformer</a:t>
            </a:r>
          </a:p>
        </p:txBody>
      </p:sp>
      <p:graphicFrame>
        <p:nvGraphicFramePr>
          <p:cNvPr id="10243" name="Object 3">
            <a:extLst>
              <a:ext uri="{FF2B5EF4-FFF2-40B4-BE49-F238E27FC236}">
                <a16:creationId xmlns:a16="http://schemas.microsoft.com/office/drawing/2014/main" id="{C5EC58C8-BD54-F780-5B95-DD1C333C0AF1}"/>
              </a:ext>
            </a:extLst>
          </p:cNvPr>
          <p:cNvGraphicFramePr>
            <a:graphicFrameLocks/>
          </p:cNvGraphicFramePr>
          <p:nvPr/>
        </p:nvGraphicFramePr>
        <p:xfrm>
          <a:off x="2881314" y="1662113"/>
          <a:ext cx="6429375" cy="4273550"/>
        </p:xfrm>
        <a:graphic>
          <a:graphicData uri="http://schemas.openxmlformats.org/presentationml/2006/ole">
            <mc:AlternateContent xmlns:mc="http://schemas.openxmlformats.org/markup-compatibility/2006">
              <mc:Choice xmlns:v="urn:schemas-microsoft-com:vml" Requires="v">
                <p:oleObj name="VISIO" r:id="rId3" imgW="8308800" imgH="5522760" progId="Visio.Drawing.5">
                  <p:embed/>
                </p:oleObj>
              </mc:Choice>
              <mc:Fallback>
                <p:oleObj name="VISIO" r:id="rId3" imgW="8308800" imgH="5522760" progId="Visio.Drawing.5">
                  <p:embed/>
                  <p:pic>
                    <p:nvPicPr>
                      <p:cNvPr id="10243" name="Object 3">
                        <a:extLst>
                          <a:ext uri="{FF2B5EF4-FFF2-40B4-BE49-F238E27FC236}">
                            <a16:creationId xmlns:a16="http://schemas.microsoft.com/office/drawing/2014/main" id="{C5EC58C8-BD54-F780-5B95-DD1C333C0AF1}"/>
                          </a:ext>
                        </a:extLst>
                      </p:cNvPr>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black">
                      <a:xfrm>
                        <a:off x="2881314" y="1662113"/>
                        <a:ext cx="6429375" cy="427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2CB0ECD0-E320-AFE5-2869-4BE4C722A288}"/>
              </a:ext>
            </a:extLst>
          </p:cNvPr>
          <p:cNvSpPr>
            <a:spLocks noGrp="1" noChangeArrowheads="1"/>
          </p:cNvSpPr>
          <p:nvPr>
            <p:ph type="title"/>
          </p:nvPr>
        </p:nvSpPr>
        <p:spPr>
          <a:noFill/>
          <a:ln/>
        </p:spPr>
        <p:txBody>
          <a:bodyPr/>
          <a:lstStyle/>
          <a:p>
            <a:r>
              <a:rPr lang="en-US" altLang="en-US"/>
              <a:t>Ideal Transformer Equations</a:t>
            </a:r>
          </a:p>
        </p:txBody>
      </p:sp>
      <p:graphicFrame>
        <p:nvGraphicFramePr>
          <p:cNvPr id="12291" name="Object 3">
            <a:extLst>
              <a:ext uri="{FF2B5EF4-FFF2-40B4-BE49-F238E27FC236}">
                <a16:creationId xmlns:a16="http://schemas.microsoft.com/office/drawing/2014/main" id="{78987038-5751-11F0-760B-6D853EDF94EA}"/>
              </a:ext>
            </a:extLst>
          </p:cNvPr>
          <p:cNvGraphicFramePr>
            <a:graphicFrameLocks/>
          </p:cNvGraphicFramePr>
          <p:nvPr/>
        </p:nvGraphicFramePr>
        <p:xfrm>
          <a:off x="2597150" y="2667001"/>
          <a:ext cx="2103438" cy="1249363"/>
        </p:xfrm>
        <a:graphic>
          <a:graphicData uri="http://schemas.openxmlformats.org/presentationml/2006/ole">
            <mc:AlternateContent xmlns:mc="http://schemas.openxmlformats.org/markup-compatibility/2006">
              <mc:Choice xmlns:v="urn:schemas-microsoft-com:vml" Requires="v">
                <p:oleObj name="Equation" r:id="rId3" imgW="736560" imgH="393480" progId="Equation.2">
                  <p:embed/>
                </p:oleObj>
              </mc:Choice>
              <mc:Fallback>
                <p:oleObj name="Equation" r:id="rId3" imgW="736560" imgH="393480" progId="Equation.2">
                  <p:embed/>
                  <p:pic>
                    <p:nvPicPr>
                      <p:cNvPr id="12291" name="Object 3">
                        <a:extLst>
                          <a:ext uri="{FF2B5EF4-FFF2-40B4-BE49-F238E27FC236}">
                            <a16:creationId xmlns:a16="http://schemas.microsoft.com/office/drawing/2014/main" id="{78987038-5751-11F0-760B-6D853EDF94EA}"/>
                          </a:ext>
                        </a:extLst>
                      </p:cNvPr>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black">
                      <a:xfrm>
                        <a:off x="2597150" y="2667001"/>
                        <a:ext cx="2103438" cy="1249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292" name="Object 4">
            <a:extLst>
              <a:ext uri="{FF2B5EF4-FFF2-40B4-BE49-F238E27FC236}">
                <a16:creationId xmlns:a16="http://schemas.microsoft.com/office/drawing/2014/main" id="{AA22E207-16B0-A573-0A5C-4CB91FC44AD3}"/>
              </a:ext>
            </a:extLst>
          </p:cNvPr>
          <p:cNvGraphicFramePr>
            <a:graphicFrameLocks/>
          </p:cNvGraphicFramePr>
          <p:nvPr/>
        </p:nvGraphicFramePr>
        <p:xfrm>
          <a:off x="2520950" y="4343400"/>
          <a:ext cx="2165350" cy="1239838"/>
        </p:xfrm>
        <a:graphic>
          <a:graphicData uri="http://schemas.openxmlformats.org/presentationml/2006/ole">
            <mc:AlternateContent xmlns:mc="http://schemas.openxmlformats.org/markup-compatibility/2006">
              <mc:Choice xmlns:v="urn:schemas-microsoft-com:vml" Requires="v">
                <p:oleObj name="Equation" r:id="rId5" imgW="761760" imgH="393480" progId="Equation.2">
                  <p:embed/>
                </p:oleObj>
              </mc:Choice>
              <mc:Fallback>
                <p:oleObj name="Equation" r:id="rId5" imgW="761760" imgH="393480" progId="Equation.2">
                  <p:embed/>
                  <p:pic>
                    <p:nvPicPr>
                      <p:cNvPr id="12292" name="Object 4">
                        <a:extLst>
                          <a:ext uri="{FF2B5EF4-FFF2-40B4-BE49-F238E27FC236}">
                            <a16:creationId xmlns:a16="http://schemas.microsoft.com/office/drawing/2014/main" id="{AA22E207-16B0-A573-0A5C-4CB91FC44AD3}"/>
                          </a:ext>
                        </a:extLst>
                      </p:cNvPr>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black">
                      <a:xfrm>
                        <a:off x="2520950" y="4343400"/>
                        <a:ext cx="2165350" cy="1239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293" name="Object 5">
            <a:extLst>
              <a:ext uri="{FF2B5EF4-FFF2-40B4-BE49-F238E27FC236}">
                <a16:creationId xmlns:a16="http://schemas.microsoft.com/office/drawing/2014/main" id="{AB9B257B-0624-4A11-5611-98AC81371498}"/>
              </a:ext>
            </a:extLst>
          </p:cNvPr>
          <p:cNvGraphicFramePr>
            <a:graphicFrameLocks/>
          </p:cNvGraphicFramePr>
          <p:nvPr/>
        </p:nvGraphicFramePr>
        <p:xfrm>
          <a:off x="6981825" y="2759075"/>
          <a:ext cx="1716088" cy="1341438"/>
        </p:xfrm>
        <a:graphic>
          <a:graphicData uri="http://schemas.openxmlformats.org/presentationml/2006/ole">
            <mc:AlternateContent xmlns:mc="http://schemas.openxmlformats.org/markup-compatibility/2006">
              <mc:Choice xmlns:v="urn:schemas-microsoft-com:vml" Requires="v">
                <p:oleObj name="Equation" r:id="rId7" imgW="609480" imgH="431640" progId="Equation.2">
                  <p:embed/>
                </p:oleObj>
              </mc:Choice>
              <mc:Fallback>
                <p:oleObj name="Equation" r:id="rId7" imgW="609480" imgH="431640" progId="Equation.2">
                  <p:embed/>
                  <p:pic>
                    <p:nvPicPr>
                      <p:cNvPr id="12293" name="Object 5">
                        <a:extLst>
                          <a:ext uri="{FF2B5EF4-FFF2-40B4-BE49-F238E27FC236}">
                            <a16:creationId xmlns:a16="http://schemas.microsoft.com/office/drawing/2014/main" id="{AB9B257B-0624-4A11-5611-98AC81371498}"/>
                          </a:ext>
                        </a:extLst>
                      </p:cNvPr>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black">
                      <a:xfrm>
                        <a:off x="6981825" y="2759075"/>
                        <a:ext cx="1716088" cy="1341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294" name="Object 6">
            <a:extLst>
              <a:ext uri="{FF2B5EF4-FFF2-40B4-BE49-F238E27FC236}">
                <a16:creationId xmlns:a16="http://schemas.microsoft.com/office/drawing/2014/main" id="{569E5B34-221F-3B5D-1DCD-44106F016259}"/>
              </a:ext>
            </a:extLst>
          </p:cNvPr>
          <p:cNvGraphicFramePr>
            <a:graphicFrameLocks/>
          </p:cNvGraphicFramePr>
          <p:nvPr/>
        </p:nvGraphicFramePr>
        <p:xfrm>
          <a:off x="7129463" y="4359276"/>
          <a:ext cx="1562100" cy="1331913"/>
        </p:xfrm>
        <a:graphic>
          <a:graphicData uri="http://schemas.openxmlformats.org/presentationml/2006/ole">
            <mc:AlternateContent xmlns:mc="http://schemas.openxmlformats.org/markup-compatibility/2006">
              <mc:Choice xmlns:v="urn:schemas-microsoft-com:vml" Requires="v">
                <p:oleObj name="Equation" r:id="rId9" imgW="558720" imgH="431640" progId="Equation.2">
                  <p:embed/>
                </p:oleObj>
              </mc:Choice>
              <mc:Fallback>
                <p:oleObj name="Equation" r:id="rId9" imgW="558720" imgH="431640" progId="Equation.2">
                  <p:embed/>
                  <p:pic>
                    <p:nvPicPr>
                      <p:cNvPr id="12294" name="Object 6">
                        <a:extLst>
                          <a:ext uri="{FF2B5EF4-FFF2-40B4-BE49-F238E27FC236}">
                            <a16:creationId xmlns:a16="http://schemas.microsoft.com/office/drawing/2014/main" id="{569E5B34-221F-3B5D-1DCD-44106F016259}"/>
                          </a:ext>
                        </a:extLst>
                      </p:cNvPr>
                      <p:cNvPicPr>
                        <a:picLocks noChangeArrowheads="1"/>
                      </p:cNvPicPr>
                      <p:nvPr/>
                    </p:nvPicPr>
                    <p:blipFill>
                      <a:blip r:embed="rId10">
                        <a:extLst>
                          <a:ext uri="{28A0092B-C50C-407E-A947-70E740481C1C}">
                            <a14:useLocalDpi xmlns:a14="http://schemas.microsoft.com/office/drawing/2010/main" val="0"/>
                          </a:ext>
                        </a:extLst>
                      </a:blip>
                      <a:srcRect/>
                      <a:stretch>
                        <a:fillRect/>
                      </a:stretch>
                    </p:blipFill>
                    <p:spPr bwMode="black">
                      <a:xfrm>
                        <a:off x="7129463" y="4359276"/>
                        <a:ext cx="1562100" cy="1331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4FA321DE-51B3-7B71-9F0E-AA89049CE4DF}"/>
              </a:ext>
            </a:extLst>
          </p:cNvPr>
          <p:cNvSpPr>
            <a:spLocks noGrp="1" noChangeArrowheads="1"/>
          </p:cNvSpPr>
          <p:nvPr>
            <p:ph type="title"/>
          </p:nvPr>
        </p:nvSpPr>
        <p:spPr>
          <a:noFill/>
          <a:ln/>
        </p:spPr>
        <p:txBody>
          <a:bodyPr/>
          <a:lstStyle/>
          <a:p>
            <a:r>
              <a:rPr lang="en-US" altLang="en-US"/>
              <a:t>Saturable Transformer Model</a:t>
            </a:r>
          </a:p>
        </p:txBody>
      </p:sp>
      <p:sp>
        <p:nvSpPr>
          <p:cNvPr id="14339" name="Rectangle 3">
            <a:extLst>
              <a:ext uri="{FF2B5EF4-FFF2-40B4-BE49-F238E27FC236}">
                <a16:creationId xmlns:a16="http://schemas.microsoft.com/office/drawing/2014/main" id="{FC747A87-63B2-329B-92B3-B8269CA8DBAC}"/>
              </a:ext>
            </a:extLst>
          </p:cNvPr>
          <p:cNvSpPr>
            <a:spLocks noGrp="1" noChangeArrowheads="1"/>
          </p:cNvSpPr>
          <p:nvPr>
            <p:ph type="body" idx="1"/>
          </p:nvPr>
        </p:nvSpPr>
        <p:spPr>
          <a:xfrm>
            <a:off x="2209800" y="1676400"/>
            <a:ext cx="8032750" cy="4495800"/>
          </a:xfrm>
          <a:noFill/>
          <a:ln/>
        </p:spPr>
        <p:txBody>
          <a:bodyPr/>
          <a:lstStyle/>
          <a:p>
            <a:r>
              <a:rPr lang="en-US" altLang="en-US"/>
              <a:t>Uses a star-circuit representation</a:t>
            </a:r>
          </a:p>
          <a:p>
            <a:r>
              <a:rPr lang="en-US" altLang="en-US"/>
              <a:t>User could include saturation data</a:t>
            </a:r>
          </a:p>
          <a:p>
            <a:r>
              <a:rPr lang="en-US" altLang="en-US"/>
              <a:t>Good for single-phase transformers</a:t>
            </a:r>
          </a:p>
          <a:p>
            <a:r>
              <a:rPr lang="en-US" altLang="en-US"/>
              <a:t>Should not be used for 3-phase transformers</a:t>
            </a:r>
          </a:p>
        </p:txBody>
      </p:sp>
    </p:spTree>
  </p:cSld>
  <p:clrMapOvr>
    <a:masterClrMapping/>
  </p:clrMapOvr>
  <p:transition spd="slow"/>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77BB8D68-F867-CFCE-0B03-3E1D40C51FF9}"/>
              </a:ext>
            </a:extLst>
          </p:cNvPr>
          <p:cNvSpPr>
            <a:spLocks noGrp="1" noChangeArrowheads="1"/>
          </p:cNvSpPr>
          <p:nvPr>
            <p:ph type="title"/>
          </p:nvPr>
        </p:nvSpPr>
        <p:spPr>
          <a:noFill/>
          <a:ln/>
        </p:spPr>
        <p:txBody>
          <a:bodyPr/>
          <a:lstStyle/>
          <a:p>
            <a:r>
              <a:rPr lang="en-US" altLang="en-US"/>
              <a:t>Saturable Transformer Model</a:t>
            </a:r>
          </a:p>
        </p:txBody>
      </p:sp>
      <p:sp>
        <p:nvSpPr>
          <p:cNvPr id="16387" name="Rectangle 3">
            <a:extLst>
              <a:ext uri="{FF2B5EF4-FFF2-40B4-BE49-F238E27FC236}">
                <a16:creationId xmlns:a16="http://schemas.microsoft.com/office/drawing/2014/main" id="{452921D9-FE1D-883F-C6FE-8C6C822D4E79}"/>
              </a:ext>
            </a:extLst>
          </p:cNvPr>
          <p:cNvSpPr>
            <a:spLocks noGrp="1" noChangeArrowheads="1"/>
          </p:cNvSpPr>
          <p:nvPr>
            <p:ph type="body" idx="1"/>
          </p:nvPr>
        </p:nvSpPr>
        <p:spPr>
          <a:xfrm>
            <a:off x="2514600" y="1752600"/>
            <a:ext cx="7315200" cy="4876800"/>
          </a:xfrm>
          <a:noFill/>
          <a:ln/>
        </p:spPr>
        <p:txBody>
          <a:bodyPr/>
          <a:lstStyle/>
          <a:p>
            <a:r>
              <a:rPr lang="en-US" altLang="en-US"/>
              <a:t>The model requires as a minimum the following data</a:t>
            </a:r>
          </a:p>
          <a:p>
            <a:pPr lvl="1"/>
            <a:r>
              <a:rPr lang="en-US" altLang="en-US"/>
              <a:t>The voltage rating of each winding</a:t>
            </a:r>
          </a:p>
          <a:p>
            <a:pPr lvl="1"/>
            <a:r>
              <a:rPr lang="en-US" altLang="en-US"/>
              <a:t>The leakage impedance of each winding</a:t>
            </a:r>
          </a:p>
          <a:p>
            <a:pPr lvl="1"/>
            <a:r>
              <a:rPr lang="en-US" altLang="en-US"/>
              <a:t>The transformer connectivity information</a:t>
            </a: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03E62294-6B22-2E0B-9E0B-572FDE673F09}"/>
              </a:ext>
            </a:extLst>
          </p:cNvPr>
          <p:cNvSpPr>
            <a:spLocks noGrp="1" noChangeArrowheads="1"/>
          </p:cNvSpPr>
          <p:nvPr>
            <p:ph type="title"/>
          </p:nvPr>
        </p:nvSpPr>
        <p:spPr>
          <a:noFill/>
          <a:ln/>
        </p:spPr>
        <p:txBody>
          <a:bodyPr/>
          <a:lstStyle/>
          <a:p>
            <a:r>
              <a:rPr lang="en-US" altLang="en-US"/>
              <a:t>3-Winding Transformer</a:t>
            </a:r>
            <a:br>
              <a:rPr lang="en-US" altLang="en-US"/>
            </a:br>
            <a:r>
              <a:rPr lang="en-US" altLang="en-US"/>
              <a:t>Model Parameters</a:t>
            </a:r>
          </a:p>
        </p:txBody>
      </p:sp>
      <p:graphicFrame>
        <p:nvGraphicFramePr>
          <p:cNvPr id="17411" name="Object 3">
            <a:extLst>
              <a:ext uri="{FF2B5EF4-FFF2-40B4-BE49-F238E27FC236}">
                <a16:creationId xmlns:a16="http://schemas.microsoft.com/office/drawing/2014/main" id="{B6148868-1594-EE7F-1553-B032D819206F}"/>
              </a:ext>
            </a:extLst>
          </p:cNvPr>
          <p:cNvGraphicFramePr>
            <a:graphicFrameLocks/>
          </p:cNvGraphicFramePr>
          <p:nvPr/>
        </p:nvGraphicFramePr>
        <p:xfrm>
          <a:off x="2455864" y="2303464"/>
          <a:ext cx="2535237" cy="2078037"/>
        </p:xfrm>
        <a:graphic>
          <a:graphicData uri="http://schemas.openxmlformats.org/presentationml/2006/ole">
            <mc:AlternateContent xmlns:mc="http://schemas.openxmlformats.org/markup-compatibility/2006">
              <mc:Choice xmlns:v="urn:schemas-microsoft-com:vml" Requires="v">
                <p:oleObj name="VISIO" r:id="rId2" imgW="2544480" imgH="2087280" progId="Visio.Drawing.5">
                  <p:embed/>
                </p:oleObj>
              </mc:Choice>
              <mc:Fallback>
                <p:oleObj name="VISIO" r:id="rId2" imgW="2544480" imgH="2087280" progId="Visio.Drawing.5">
                  <p:embed/>
                  <p:pic>
                    <p:nvPicPr>
                      <p:cNvPr id="17411" name="Object 3">
                        <a:extLst>
                          <a:ext uri="{FF2B5EF4-FFF2-40B4-BE49-F238E27FC236}">
                            <a16:creationId xmlns:a16="http://schemas.microsoft.com/office/drawing/2014/main" id="{B6148868-1594-EE7F-1553-B032D819206F}"/>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55864" y="2303464"/>
                        <a:ext cx="2535237" cy="2078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7412" name="Object 4">
            <a:extLst>
              <a:ext uri="{FF2B5EF4-FFF2-40B4-BE49-F238E27FC236}">
                <a16:creationId xmlns:a16="http://schemas.microsoft.com/office/drawing/2014/main" id="{89209F4F-45CA-ED1C-9DB4-AC2845795B40}"/>
              </a:ext>
            </a:extLst>
          </p:cNvPr>
          <p:cNvGraphicFramePr>
            <a:graphicFrameLocks/>
          </p:cNvGraphicFramePr>
          <p:nvPr/>
        </p:nvGraphicFramePr>
        <p:xfrm>
          <a:off x="6530976" y="2549525"/>
          <a:ext cx="3071813" cy="1892300"/>
        </p:xfrm>
        <a:graphic>
          <a:graphicData uri="http://schemas.openxmlformats.org/presentationml/2006/ole">
            <mc:AlternateContent xmlns:mc="http://schemas.openxmlformats.org/markup-compatibility/2006">
              <mc:Choice xmlns:v="urn:schemas-microsoft-com:vml" Requires="v">
                <p:oleObj name="VISIO" r:id="rId4" imgW="3081240" imgH="1901520" progId="Visio.Drawing.5">
                  <p:embed/>
                </p:oleObj>
              </mc:Choice>
              <mc:Fallback>
                <p:oleObj name="VISIO" r:id="rId4" imgW="3081240" imgH="1901520" progId="Visio.Drawing.5">
                  <p:embed/>
                  <p:pic>
                    <p:nvPicPr>
                      <p:cNvPr id="17412" name="Object 4">
                        <a:extLst>
                          <a:ext uri="{FF2B5EF4-FFF2-40B4-BE49-F238E27FC236}">
                            <a16:creationId xmlns:a16="http://schemas.microsoft.com/office/drawing/2014/main" id="{89209F4F-45CA-ED1C-9DB4-AC2845795B40}"/>
                          </a:ext>
                        </a:extLst>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30976" y="2549525"/>
                        <a:ext cx="3071813" cy="1892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7413" name="Object 5">
            <a:extLst>
              <a:ext uri="{FF2B5EF4-FFF2-40B4-BE49-F238E27FC236}">
                <a16:creationId xmlns:a16="http://schemas.microsoft.com/office/drawing/2014/main" id="{D616E7B2-D10E-C0A5-B5CF-5DC24B635192}"/>
              </a:ext>
            </a:extLst>
          </p:cNvPr>
          <p:cNvGraphicFramePr>
            <a:graphicFrameLocks/>
          </p:cNvGraphicFramePr>
          <p:nvPr/>
        </p:nvGraphicFramePr>
        <p:xfrm>
          <a:off x="4575176" y="4549776"/>
          <a:ext cx="2716213" cy="1243013"/>
        </p:xfrm>
        <a:graphic>
          <a:graphicData uri="http://schemas.openxmlformats.org/presentationml/2006/ole">
            <mc:AlternateContent xmlns:mc="http://schemas.openxmlformats.org/markup-compatibility/2006">
              <mc:Choice xmlns:v="urn:schemas-microsoft-com:vml" Requires="v">
                <p:oleObj name="VISIO" r:id="rId6" imgW="2725560" imgH="1252440" progId="Visio.Drawing.5">
                  <p:embed/>
                </p:oleObj>
              </mc:Choice>
              <mc:Fallback>
                <p:oleObj name="VISIO" r:id="rId6" imgW="2725560" imgH="1252440" progId="Visio.Drawing.5">
                  <p:embed/>
                  <p:pic>
                    <p:nvPicPr>
                      <p:cNvPr id="17413" name="Object 5">
                        <a:extLst>
                          <a:ext uri="{FF2B5EF4-FFF2-40B4-BE49-F238E27FC236}">
                            <a16:creationId xmlns:a16="http://schemas.microsoft.com/office/drawing/2014/main" id="{D616E7B2-D10E-C0A5-B5CF-5DC24B635192}"/>
                          </a:ext>
                        </a:extLst>
                      </p:cNvPr>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75176" y="4549776"/>
                        <a:ext cx="2716213" cy="1243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22153480-DC82-D1F8-6AC5-0240CB6240A7}"/>
              </a:ext>
            </a:extLst>
          </p:cNvPr>
          <p:cNvSpPr>
            <a:spLocks noGrp="1" noChangeArrowheads="1"/>
          </p:cNvSpPr>
          <p:nvPr>
            <p:ph type="title"/>
          </p:nvPr>
        </p:nvSpPr>
        <p:spPr>
          <a:noFill/>
          <a:ln/>
        </p:spPr>
        <p:txBody>
          <a:bodyPr/>
          <a:lstStyle/>
          <a:p>
            <a:r>
              <a:rPr lang="en-US" altLang="en-US"/>
              <a:t>Saturable Transformer Model</a:t>
            </a:r>
          </a:p>
        </p:txBody>
      </p:sp>
      <p:graphicFrame>
        <p:nvGraphicFramePr>
          <p:cNvPr id="18435" name="Object 3">
            <a:extLst>
              <a:ext uri="{FF2B5EF4-FFF2-40B4-BE49-F238E27FC236}">
                <a16:creationId xmlns:a16="http://schemas.microsoft.com/office/drawing/2014/main" id="{34AF1286-CDF9-554C-9D02-5028047887FA}"/>
              </a:ext>
            </a:extLst>
          </p:cNvPr>
          <p:cNvGraphicFramePr>
            <a:graphicFrameLocks/>
          </p:cNvGraphicFramePr>
          <p:nvPr/>
        </p:nvGraphicFramePr>
        <p:xfrm>
          <a:off x="3900489" y="6243639"/>
          <a:ext cx="4370387" cy="447675"/>
        </p:xfrm>
        <a:graphic>
          <a:graphicData uri="http://schemas.openxmlformats.org/presentationml/2006/ole">
            <mc:AlternateContent xmlns:mc="http://schemas.openxmlformats.org/markup-compatibility/2006">
              <mc:Choice xmlns:v="urn:schemas-microsoft-com:vml" Requires="v">
                <p:oleObj name="VISIO" r:id="rId2" imgW="4379760" imgH="456840" progId="Visio.Drawing.5">
                  <p:embed/>
                </p:oleObj>
              </mc:Choice>
              <mc:Fallback>
                <p:oleObj name="VISIO" r:id="rId2" imgW="4379760" imgH="456840" progId="Visio.Drawing.5">
                  <p:embed/>
                  <p:pic>
                    <p:nvPicPr>
                      <p:cNvPr id="18435" name="Object 3">
                        <a:extLst>
                          <a:ext uri="{FF2B5EF4-FFF2-40B4-BE49-F238E27FC236}">
                            <a16:creationId xmlns:a16="http://schemas.microsoft.com/office/drawing/2014/main" id="{34AF1286-CDF9-554C-9D02-5028047887FA}"/>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00489" y="6243639"/>
                        <a:ext cx="4370387" cy="44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8436" name="Object 4">
            <a:extLst>
              <a:ext uri="{FF2B5EF4-FFF2-40B4-BE49-F238E27FC236}">
                <a16:creationId xmlns:a16="http://schemas.microsoft.com/office/drawing/2014/main" id="{903AAA8B-3F43-7160-802C-1CB6625256F7}"/>
              </a:ext>
            </a:extLst>
          </p:cNvPr>
          <p:cNvGraphicFramePr>
            <a:graphicFrameLocks/>
          </p:cNvGraphicFramePr>
          <p:nvPr/>
        </p:nvGraphicFramePr>
        <p:xfrm>
          <a:off x="3048000" y="1600201"/>
          <a:ext cx="6281738" cy="4251325"/>
        </p:xfrm>
        <a:graphic>
          <a:graphicData uri="http://schemas.openxmlformats.org/presentationml/2006/ole">
            <mc:AlternateContent xmlns:mc="http://schemas.openxmlformats.org/markup-compatibility/2006">
              <mc:Choice xmlns:v="urn:schemas-microsoft-com:vml" Requires="v">
                <p:oleObj name="VISIO" r:id="rId4" imgW="3946320" imgH="2673000" progId="Visio.Drawing.5">
                  <p:embed/>
                </p:oleObj>
              </mc:Choice>
              <mc:Fallback>
                <p:oleObj name="VISIO" r:id="rId4" imgW="3946320" imgH="2673000" progId="Visio.Drawing.5">
                  <p:embed/>
                  <p:pic>
                    <p:nvPicPr>
                      <p:cNvPr id="18436" name="Object 4">
                        <a:extLst>
                          <a:ext uri="{FF2B5EF4-FFF2-40B4-BE49-F238E27FC236}">
                            <a16:creationId xmlns:a16="http://schemas.microsoft.com/office/drawing/2014/main" id="{903AAA8B-3F43-7160-802C-1CB6625256F7}"/>
                          </a:ext>
                        </a:extLst>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8000" y="1600201"/>
                        <a:ext cx="6281738" cy="425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8437" name="Object 5">
            <a:extLst>
              <a:ext uri="{FF2B5EF4-FFF2-40B4-BE49-F238E27FC236}">
                <a16:creationId xmlns:a16="http://schemas.microsoft.com/office/drawing/2014/main" id="{A2287BF4-566B-5E47-A5C8-BC6A10799DD0}"/>
              </a:ext>
            </a:extLst>
          </p:cNvPr>
          <p:cNvGraphicFramePr>
            <a:graphicFrameLocks/>
          </p:cNvGraphicFramePr>
          <p:nvPr/>
        </p:nvGraphicFramePr>
        <p:xfrm>
          <a:off x="2590800" y="1371600"/>
          <a:ext cx="7239000" cy="4572000"/>
        </p:xfrm>
        <a:graphic>
          <a:graphicData uri="http://schemas.openxmlformats.org/presentationml/2006/ole">
            <mc:AlternateContent xmlns:mc="http://schemas.openxmlformats.org/markup-compatibility/2006">
              <mc:Choice xmlns:v="urn:schemas-microsoft-com:vml" Requires="v">
                <p:oleObj name="VISIO" r:id="rId6" imgW="4665600" imgH="2779560" progId="Visio.Drawing.5">
                  <p:embed/>
                </p:oleObj>
              </mc:Choice>
              <mc:Fallback>
                <p:oleObj name="VISIO" r:id="rId6" imgW="4665600" imgH="2779560" progId="Visio.Drawing.5">
                  <p:embed/>
                  <p:pic>
                    <p:nvPicPr>
                      <p:cNvPr id="18437" name="Object 5">
                        <a:extLst>
                          <a:ext uri="{FF2B5EF4-FFF2-40B4-BE49-F238E27FC236}">
                            <a16:creationId xmlns:a16="http://schemas.microsoft.com/office/drawing/2014/main" id="{A2287BF4-566B-5E47-A5C8-BC6A10799DD0}"/>
                          </a:ext>
                        </a:extLst>
                      </p:cNvPr>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90800" y="1371600"/>
                        <a:ext cx="7239000"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8438" name="Object 6">
            <a:extLst>
              <a:ext uri="{FF2B5EF4-FFF2-40B4-BE49-F238E27FC236}">
                <a16:creationId xmlns:a16="http://schemas.microsoft.com/office/drawing/2014/main" id="{9CC79E28-479F-6777-E8B3-BAA35192F9C2}"/>
              </a:ext>
            </a:extLst>
          </p:cNvPr>
          <p:cNvGraphicFramePr>
            <a:graphicFrameLocks/>
          </p:cNvGraphicFramePr>
          <p:nvPr/>
        </p:nvGraphicFramePr>
        <p:xfrm>
          <a:off x="5634038" y="2147888"/>
          <a:ext cx="1071562" cy="457200"/>
        </p:xfrm>
        <a:graphic>
          <a:graphicData uri="http://schemas.openxmlformats.org/presentationml/2006/ole">
            <mc:AlternateContent xmlns:mc="http://schemas.openxmlformats.org/markup-compatibility/2006">
              <mc:Choice xmlns:v="urn:schemas-microsoft-com:vml" Requires="v">
                <p:oleObj name="VISIO" r:id="rId8" imgW="607680" imgH="264960" progId="Visio.Drawing.5">
                  <p:embed/>
                </p:oleObj>
              </mc:Choice>
              <mc:Fallback>
                <p:oleObj name="VISIO" r:id="rId8" imgW="607680" imgH="264960" progId="Visio.Drawing.5">
                  <p:embed/>
                  <p:pic>
                    <p:nvPicPr>
                      <p:cNvPr id="18438" name="Object 6">
                        <a:extLst>
                          <a:ext uri="{FF2B5EF4-FFF2-40B4-BE49-F238E27FC236}">
                            <a16:creationId xmlns:a16="http://schemas.microsoft.com/office/drawing/2014/main" id="{9CC79E28-479F-6777-E8B3-BAA35192F9C2}"/>
                          </a:ext>
                        </a:extLst>
                      </p:cNvPr>
                      <p:cNvPicPr>
                        <a:picLocks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634038" y="2147888"/>
                        <a:ext cx="10715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4FB32067-5141-B7A1-5796-18F4E5C30A9C}"/>
              </a:ext>
            </a:extLst>
          </p:cNvPr>
          <p:cNvSpPr>
            <a:spLocks noGrp="1" noChangeArrowheads="1"/>
          </p:cNvSpPr>
          <p:nvPr>
            <p:ph type="title"/>
          </p:nvPr>
        </p:nvSpPr>
        <p:spPr>
          <a:noFill/>
          <a:ln/>
        </p:spPr>
        <p:txBody>
          <a:bodyPr/>
          <a:lstStyle/>
          <a:p>
            <a:r>
              <a:rPr lang="en-US" altLang="en-US"/>
              <a:t>BCTRAN</a:t>
            </a:r>
            <a:br>
              <a:rPr lang="en-US" altLang="en-US"/>
            </a:br>
            <a:r>
              <a:rPr lang="en-US" altLang="en-US"/>
              <a:t>Admittance Matrix Model</a:t>
            </a:r>
          </a:p>
        </p:txBody>
      </p:sp>
      <p:sp>
        <p:nvSpPr>
          <p:cNvPr id="19459" name="Rectangle 3">
            <a:extLst>
              <a:ext uri="{FF2B5EF4-FFF2-40B4-BE49-F238E27FC236}">
                <a16:creationId xmlns:a16="http://schemas.microsoft.com/office/drawing/2014/main" id="{D1BAC489-6CE2-A8AA-0CB5-EFCB0CE7B81B}"/>
              </a:ext>
            </a:extLst>
          </p:cNvPr>
          <p:cNvSpPr>
            <a:spLocks noGrp="1" noChangeArrowheads="1"/>
          </p:cNvSpPr>
          <p:nvPr>
            <p:ph type="body" idx="1"/>
          </p:nvPr>
        </p:nvSpPr>
        <p:spPr>
          <a:noFill/>
          <a:ln/>
        </p:spPr>
        <p:txBody>
          <a:bodyPr/>
          <a:lstStyle/>
          <a:p>
            <a:r>
              <a:rPr lang="en-US" altLang="en-US"/>
              <a:t>This admittance matrix model represents a linear relationship between the primary and secondary voltages and currents</a:t>
            </a:r>
          </a:p>
          <a:p>
            <a:r>
              <a:rPr lang="en-US" altLang="en-US"/>
              <a:t>[R] and [wL]</a:t>
            </a:r>
            <a:r>
              <a:rPr lang="en-US" altLang="en-US" baseline="30000"/>
              <a:t>-1 </a:t>
            </a:r>
            <a:r>
              <a:rPr lang="en-US" altLang="en-US"/>
              <a:t>must be separated</a:t>
            </a: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7304DC65-9C5D-B229-5C2F-8ED211B520E3}"/>
              </a:ext>
            </a:extLst>
          </p:cNvPr>
          <p:cNvSpPr>
            <a:spLocks noGrp="1" noChangeArrowheads="1"/>
          </p:cNvSpPr>
          <p:nvPr>
            <p:ph type="title"/>
          </p:nvPr>
        </p:nvSpPr>
        <p:spPr>
          <a:noFill/>
          <a:ln/>
        </p:spPr>
        <p:txBody>
          <a:bodyPr/>
          <a:lstStyle/>
          <a:p>
            <a:r>
              <a:rPr lang="en-US" altLang="en-US"/>
              <a:t>BCTRAN</a:t>
            </a:r>
            <a:br>
              <a:rPr lang="en-US" altLang="en-US"/>
            </a:br>
            <a:r>
              <a:rPr lang="en-US" altLang="en-US"/>
              <a:t>Admittance Matrix Model</a:t>
            </a:r>
          </a:p>
        </p:txBody>
      </p:sp>
      <p:sp>
        <p:nvSpPr>
          <p:cNvPr id="20483" name="Rectangle 3">
            <a:extLst>
              <a:ext uri="{FF2B5EF4-FFF2-40B4-BE49-F238E27FC236}">
                <a16:creationId xmlns:a16="http://schemas.microsoft.com/office/drawing/2014/main" id="{5B110AF1-3B74-1BEB-146A-CF0BDEF9E712}"/>
              </a:ext>
            </a:extLst>
          </p:cNvPr>
          <p:cNvSpPr>
            <a:spLocks noGrp="1" noChangeArrowheads="1"/>
          </p:cNvSpPr>
          <p:nvPr>
            <p:ph type="body" idx="1"/>
          </p:nvPr>
        </p:nvSpPr>
        <p:spPr>
          <a:xfrm>
            <a:off x="1752600" y="457200"/>
            <a:ext cx="8489950" cy="5943600"/>
          </a:xfrm>
          <a:noFill/>
          <a:ln/>
        </p:spPr>
        <p:txBody>
          <a:bodyPr/>
          <a:lstStyle/>
          <a:p>
            <a:r>
              <a:rPr lang="en-US" altLang="en-US"/>
              <a:t>AUX routine generates 3-phase coupled R-L {Type 1,2,3,... punch file}</a:t>
            </a:r>
          </a:p>
          <a:p>
            <a:r>
              <a:rPr lang="en-US" altLang="en-US"/>
              <a:t>Two-port admittance matrix describing a non-ideal two winding transformer</a:t>
            </a:r>
          </a:p>
        </p:txBody>
      </p:sp>
      <p:graphicFrame>
        <p:nvGraphicFramePr>
          <p:cNvPr id="20484" name="Object 4">
            <a:extLst>
              <a:ext uri="{FF2B5EF4-FFF2-40B4-BE49-F238E27FC236}">
                <a16:creationId xmlns:a16="http://schemas.microsoft.com/office/drawing/2014/main" id="{27FA392A-ECD1-5129-27B4-07D5FD64E5AF}"/>
              </a:ext>
            </a:extLst>
          </p:cNvPr>
          <p:cNvGraphicFramePr>
            <a:graphicFrameLocks/>
          </p:cNvGraphicFramePr>
          <p:nvPr/>
        </p:nvGraphicFramePr>
        <p:xfrm>
          <a:off x="4624389" y="5054600"/>
          <a:ext cx="2770187" cy="1454150"/>
        </p:xfrm>
        <a:graphic>
          <a:graphicData uri="http://schemas.openxmlformats.org/presentationml/2006/ole">
            <mc:AlternateContent xmlns:mc="http://schemas.openxmlformats.org/markup-compatibility/2006">
              <mc:Choice xmlns:v="urn:schemas-microsoft-com:vml" Requires="v">
                <p:oleObj name="VISIO" r:id="rId3" imgW="2779560" imgH="1463400" progId="Visio.Drawing.5">
                  <p:embed/>
                </p:oleObj>
              </mc:Choice>
              <mc:Fallback>
                <p:oleObj name="VISIO" r:id="rId3" imgW="2779560" imgH="1463400" progId="Visio.Drawing.5">
                  <p:embed/>
                  <p:pic>
                    <p:nvPicPr>
                      <p:cNvPr id="20484" name="Object 4">
                        <a:extLst>
                          <a:ext uri="{FF2B5EF4-FFF2-40B4-BE49-F238E27FC236}">
                            <a16:creationId xmlns:a16="http://schemas.microsoft.com/office/drawing/2014/main" id="{27FA392A-ECD1-5129-27B4-07D5FD64E5AF}"/>
                          </a:ext>
                        </a:extLst>
                      </p:cNvPr>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24389" y="5054600"/>
                        <a:ext cx="2770187" cy="1454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ransition spd="slow"/>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E5FDC81D-0DBE-1642-4E67-7FEFE66E2F59}"/>
              </a:ext>
            </a:extLst>
          </p:cNvPr>
          <p:cNvSpPr>
            <a:spLocks noGrp="1" noChangeArrowheads="1"/>
          </p:cNvSpPr>
          <p:nvPr>
            <p:ph type="title"/>
          </p:nvPr>
        </p:nvSpPr>
        <p:spPr>
          <a:noFill/>
          <a:ln/>
        </p:spPr>
        <p:txBody>
          <a:bodyPr/>
          <a:lstStyle/>
          <a:p>
            <a:r>
              <a:rPr lang="en-US" altLang="en-US"/>
              <a:t>3- Wdg Transformer</a:t>
            </a:r>
          </a:p>
        </p:txBody>
      </p:sp>
      <p:sp>
        <p:nvSpPr>
          <p:cNvPr id="22531" name="Rectangle 3">
            <a:extLst>
              <a:ext uri="{FF2B5EF4-FFF2-40B4-BE49-F238E27FC236}">
                <a16:creationId xmlns:a16="http://schemas.microsoft.com/office/drawing/2014/main" id="{B3E6C896-C00E-F342-6DCA-77C236C902FE}"/>
              </a:ext>
            </a:extLst>
          </p:cNvPr>
          <p:cNvSpPr>
            <a:spLocks noGrp="1" noChangeArrowheads="1"/>
          </p:cNvSpPr>
          <p:nvPr>
            <p:ph type="body" idx="1"/>
          </p:nvPr>
        </p:nvSpPr>
        <p:spPr>
          <a:xfrm>
            <a:off x="2514600" y="1676400"/>
            <a:ext cx="7727950" cy="4648200"/>
          </a:xfrm>
          <a:noFill/>
          <a:ln/>
        </p:spPr>
        <p:txBody>
          <a:bodyPr/>
          <a:lstStyle/>
          <a:p>
            <a:r>
              <a:rPr lang="en-US" altLang="en-US"/>
              <a:t>Data Required</a:t>
            </a:r>
          </a:p>
          <a:p>
            <a:pPr lvl="1"/>
            <a:r>
              <a:rPr lang="en-US" altLang="en-US"/>
              <a:t>kV rating of each winding</a:t>
            </a:r>
          </a:p>
          <a:p>
            <a:pPr lvl="1"/>
            <a:r>
              <a:rPr lang="en-US" altLang="en-US"/>
              <a:t>Winding connections</a:t>
            </a:r>
          </a:p>
          <a:p>
            <a:pPr lvl="1"/>
            <a:r>
              <a:rPr lang="en-US" altLang="en-US"/>
              <a:t>Transformer ratings and impedances</a:t>
            </a:r>
          </a:p>
        </p:txBody>
      </p:sp>
    </p:spTree>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a:extLst>
              <a:ext uri="{FF2B5EF4-FFF2-40B4-BE49-F238E27FC236}">
                <a16:creationId xmlns:a16="http://schemas.microsoft.com/office/drawing/2014/main" id="{60D88905-0D7D-0378-991F-4E0F39BE3063}"/>
              </a:ext>
            </a:extLst>
          </p:cNvPr>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9635" name="Rectangle 3">
            <a:extLst>
              <a:ext uri="{FF2B5EF4-FFF2-40B4-BE49-F238E27FC236}">
                <a16:creationId xmlns:a16="http://schemas.microsoft.com/office/drawing/2014/main" id="{26125C0D-8C19-5943-62CB-284D09226CAD}"/>
              </a:ext>
            </a:extLst>
          </p:cNvPr>
          <p:cNvSpPr>
            <a:spLocks noChangeArrowheads="1"/>
          </p:cNvSpPr>
          <p:nvPr/>
        </p:nvSpPr>
        <p:spPr bwMode="auto">
          <a:xfrm>
            <a:off x="4648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2400">
              <a:solidFill>
                <a:srgbClr val="8901F3"/>
              </a:solidFill>
              <a:latin typeface="Times New Roman" panose="02020603050405020304" pitchFamily="18" charset="0"/>
            </a:endParaRPr>
          </a:p>
        </p:txBody>
      </p:sp>
      <p:sp>
        <p:nvSpPr>
          <p:cNvPr id="69636" name="Rectangle 4">
            <a:extLst>
              <a:ext uri="{FF2B5EF4-FFF2-40B4-BE49-F238E27FC236}">
                <a16:creationId xmlns:a16="http://schemas.microsoft.com/office/drawing/2014/main" id="{99F0A27F-EAAE-602C-34DF-BBF8F0BCC06E}"/>
              </a:ext>
            </a:extLst>
          </p:cNvPr>
          <p:cNvSpPr>
            <a:spLocks noGrp="1" noChangeArrowheads="1"/>
          </p:cNvSpPr>
          <p:nvPr>
            <p:ph type="title"/>
          </p:nvPr>
        </p:nvSpPr>
        <p:spPr>
          <a:solidFill>
            <a:schemeClr val="accent2"/>
          </a:solidFill>
          <a:ln/>
          <a:effectLst>
            <a:outerShdw dist="107763" dir="2700000" algn="ctr" rotWithShape="0">
              <a:srgbClr val="FC0128"/>
            </a:outerShdw>
          </a:effectLst>
        </p:spPr>
        <p:txBody>
          <a:bodyPr/>
          <a:lstStyle/>
          <a:p>
            <a:r>
              <a:rPr lang="en-US" altLang="en-US">
                <a:solidFill>
                  <a:srgbClr val="FC0128"/>
                </a:solidFill>
              </a:rPr>
              <a:t>Why Emtp?</a:t>
            </a:r>
          </a:p>
        </p:txBody>
      </p:sp>
      <p:sp>
        <p:nvSpPr>
          <p:cNvPr id="69637" name="Rectangle 5">
            <a:extLst>
              <a:ext uri="{FF2B5EF4-FFF2-40B4-BE49-F238E27FC236}">
                <a16:creationId xmlns:a16="http://schemas.microsoft.com/office/drawing/2014/main" id="{8A0FF940-4141-D500-0122-E1432C5FF8B1}"/>
              </a:ext>
            </a:extLst>
          </p:cNvPr>
          <p:cNvSpPr>
            <a:spLocks noGrp="1" noChangeArrowheads="1"/>
          </p:cNvSpPr>
          <p:nvPr>
            <p:ph type="body" idx="1"/>
          </p:nvPr>
        </p:nvSpPr>
        <p:spPr>
          <a:xfrm>
            <a:off x="2133601" y="1981201"/>
            <a:ext cx="8010525" cy="4632325"/>
          </a:xfrm>
          <a:solidFill>
            <a:schemeClr val="bg2"/>
          </a:solidFill>
          <a:ln/>
          <a:effectLst>
            <a:outerShdw dist="107763" dir="2700000" algn="ctr" rotWithShape="0">
              <a:srgbClr val="FC0128"/>
            </a:outerShdw>
          </a:effectLst>
        </p:spPr>
        <p:txBody>
          <a:bodyPr/>
          <a:lstStyle/>
          <a:p>
            <a:r>
              <a:rPr lang="en-US" altLang="en-US">
                <a:effectLst/>
                <a:latin typeface="Arial" panose="020B0604020202020204" pitchFamily="34" charset="0"/>
              </a:rPr>
              <a:t>Transient Analysis</a:t>
            </a:r>
          </a:p>
          <a:p>
            <a:pPr lvl="1"/>
            <a:r>
              <a:rPr lang="en-US" altLang="en-US">
                <a:effectLst/>
                <a:latin typeface="Arial" panose="020B0604020202020204" pitchFamily="34" charset="0"/>
              </a:rPr>
              <a:t>Harmonics and non-linearities</a:t>
            </a:r>
          </a:p>
          <a:p>
            <a:pPr lvl="2"/>
            <a:r>
              <a:rPr lang="en-US" altLang="en-US" b="1" i="1">
                <a:solidFill>
                  <a:srgbClr val="FC0128"/>
                </a:solidFill>
                <a:effectLst/>
                <a:latin typeface="Arial" panose="020B0604020202020204" pitchFamily="34" charset="0"/>
              </a:rPr>
              <a:t>emtp</a:t>
            </a:r>
          </a:p>
        </p:txBody>
      </p:sp>
      <p:graphicFrame>
        <p:nvGraphicFramePr>
          <p:cNvPr id="69638" name="Object 6">
            <a:extLst>
              <a:ext uri="{FF2B5EF4-FFF2-40B4-BE49-F238E27FC236}">
                <a16:creationId xmlns:a16="http://schemas.microsoft.com/office/drawing/2014/main" id="{80154F4F-9983-A13C-7721-F55324CEA11F}"/>
              </a:ext>
            </a:extLst>
          </p:cNvPr>
          <p:cNvGraphicFramePr>
            <a:graphicFrameLocks/>
          </p:cNvGraphicFramePr>
          <p:nvPr/>
        </p:nvGraphicFramePr>
        <p:xfrm>
          <a:off x="2590801" y="3429000"/>
          <a:ext cx="7015163" cy="3265488"/>
        </p:xfrm>
        <a:graphic>
          <a:graphicData uri="http://schemas.openxmlformats.org/presentationml/2006/ole">
            <mc:AlternateContent xmlns:mc="http://schemas.openxmlformats.org/markup-compatibility/2006">
              <mc:Choice xmlns:v="urn:schemas-microsoft-com:vml" Requires="v">
                <p:oleObj name="VISIO" r:id="rId3" imgW="7329240" imgH="3732120" progId="Visio.Drawing.5">
                  <p:embed/>
                </p:oleObj>
              </mc:Choice>
              <mc:Fallback>
                <p:oleObj name="VISIO" r:id="rId3" imgW="7329240" imgH="3732120" progId="Visio.Drawing.5">
                  <p:embed/>
                  <p:pic>
                    <p:nvPicPr>
                      <p:cNvPr id="69638" name="Object 6">
                        <a:extLst>
                          <a:ext uri="{FF2B5EF4-FFF2-40B4-BE49-F238E27FC236}">
                            <a16:creationId xmlns:a16="http://schemas.microsoft.com/office/drawing/2014/main" id="{80154F4F-9983-A13C-7721-F55324CEA11F}"/>
                          </a:ext>
                        </a:extLst>
                      </p:cNvPr>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0801" y="3429000"/>
                        <a:ext cx="7015163" cy="3265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ransition/>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740564E7-4602-0E69-4F21-C95E7C21C2C3}"/>
              </a:ext>
            </a:extLst>
          </p:cNvPr>
          <p:cNvSpPr>
            <a:spLocks noGrp="1" noChangeArrowheads="1"/>
          </p:cNvSpPr>
          <p:nvPr>
            <p:ph type="title"/>
          </p:nvPr>
        </p:nvSpPr>
        <p:spPr>
          <a:noFill/>
          <a:ln/>
        </p:spPr>
        <p:txBody>
          <a:bodyPr/>
          <a:lstStyle/>
          <a:p>
            <a:r>
              <a:rPr lang="en-US" altLang="en-US"/>
              <a:t>BCTRAN Model</a:t>
            </a:r>
          </a:p>
        </p:txBody>
      </p:sp>
      <p:sp>
        <p:nvSpPr>
          <p:cNvPr id="24579" name="Rectangle 3">
            <a:extLst>
              <a:ext uri="{FF2B5EF4-FFF2-40B4-BE49-F238E27FC236}">
                <a16:creationId xmlns:a16="http://schemas.microsoft.com/office/drawing/2014/main" id="{731E7E04-421F-6665-1BC2-B0D53958B83B}"/>
              </a:ext>
            </a:extLst>
          </p:cNvPr>
          <p:cNvSpPr>
            <a:spLocks noGrp="1" noChangeArrowheads="1"/>
          </p:cNvSpPr>
          <p:nvPr>
            <p:ph type="body" idx="1"/>
          </p:nvPr>
        </p:nvSpPr>
        <p:spPr>
          <a:xfrm>
            <a:off x="2514600" y="1676400"/>
            <a:ext cx="7727950" cy="4572000"/>
          </a:xfrm>
          <a:noFill/>
          <a:ln/>
        </p:spPr>
        <p:txBody>
          <a:bodyPr/>
          <a:lstStyle/>
          <a:p>
            <a:r>
              <a:rPr lang="en-US" altLang="en-US" sz="2400"/>
              <a:t>Example</a:t>
            </a:r>
          </a:p>
          <a:p>
            <a:pPr lvl="1"/>
            <a:r>
              <a:rPr lang="en-US" altLang="en-US" sz="2000">
                <a:latin typeface="Courier New" panose="02070309020205020404" pitchFamily="49" charset="0"/>
              </a:rPr>
              <a:t>3 - 1 Phase Transformers</a:t>
            </a:r>
          </a:p>
          <a:p>
            <a:pPr lvl="1"/>
            <a:r>
              <a:rPr lang="en-US" altLang="en-US" sz="2000">
                <a:latin typeface="Courier New" panose="02070309020205020404" pitchFamily="49" charset="0"/>
              </a:rPr>
              <a:t>525/230/13.8 Auto</a:t>
            </a:r>
          </a:p>
          <a:p>
            <a:pPr lvl="1"/>
            <a:r>
              <a:rPr lang="en-US" altLang="en-US" sz="2000">
                <a:latin typeface="Courier New" panose="02070309020205020404" pitchFamily="49" charset="0"/>
              </a:rPr>
              <a:t>200/267/334 Mva</a:t>
            </a:r>
          </a:p>
          <a:p>
            <a:pPr lvl="1"/>
            <a:r>
              <a:rPr lang="en-US" altLang="en-US" sz="2000">
                <a:latin typeface="Courier New" panose="02070309020205020404" pitchFamily="49" charset="0"/>
              </a:rPr>
              <a:t>{ Tertiary 33.6/44.8/56 Mva }</a:t>
            </a:r>
          </a:p>
          <a:p>
            <a:pPr lvl="1">
              <a:buFont typeface="Wingdings" panose="05000000000000000000" pitchFamily="2" charset="2"/>
              <a:buNone/>
            </a:pPr>
            <a:endParaRPr lang="en-US" altLang="en-US" sz="1600">
              <a:latin typeface="Courier New" panose="02070309020205020404" pitchFamily="49" charset="0"/>
            </a:endParaRPr>
          </a:p>
          <a:p>
            <a:pPr lvl="1">
              <a:buFont typeface="Wingdings" panose="05000000000000000000" pitchFamily="2" charset="2"/>
              <a:buNone/>
            </a:pPr>
            <a:r>
              <a:rPr lang="en-US" altLang="en-US" sz="2000">
                <a:latin typeface="Courier New" panose="02070309020205020404" pitchFamily="49" charset="0"/>
              </a:rPr>
              <a:t>Zhl = 7.30 % AT 200.0 MVA</a:t>
            </a:r>
          </a:p>
          <a:p>
            <a:pPr lvl="1">
              <a:buFont typeface="Wingdings" panose="05000000000000000000" pitchFamily="2" charset="2"/>
              <a:buNone/>
            </a:pPr>
            <a:r>
              <a:rPr lang="en-US" altLang="en-US" sz="2000">
                <a:latin typeface="Courier New" panose="02070309020205020404" pitchFamily="49" charset="0"/>
              </a:rPr>
              <a:t>Zht = 7.04 % AT  44.8 MVA</a:t>
            </a:r>
          </a:p>
          <a:p>
            <a:pPr lvl="1">
              <a:buFont typeface="Wingdings" panose="05000000000000000000" pitchFamily="2" charset="2"/>
              <a:buNone/>
            </a:pPr>
            <a:r>
              <a:rPr lang="en-US" altLang="en-US" sz="2000">
                <a:latin typeface="Courier New" panose="02070309020205020404" pitchFamily="49" charset="0"/>
              </a:rPr>
              <a:t>Zlt = 4.55 % AT  44.8 MVA</a:t>
            </a:r>
          </a:p>
          <a:p>
            <a:pPr>
              <a:buFont typeface="Wingdings" panose="05000000000000000000" pitchFamily="2" charset="2"/>
              <a:buNone/>
            </a:pPr>
            <a:endParaRPr lang="en-US" altLang="en-US" sz="2000">
              <a:latin typeface="Courier New" panose="02070309020205020404" pitchFamily="49" charset="0"/>
            </a:endParaRPr>
          </a:p>
        </p:txBody>
      </p:sp>
    </p:spTree>
  </p:cSld>
  <p:clrMapOvr>
    <a:masterClrMapping/>
  </p:clrMapOvr>
  <p:transition spd="slow"/>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18603D41-5999-94D3-D184-7B91427C498B}"/>
              </a:ext>
            </a:extLst>
          </p:cNvPr>
          <p:cNvSpPr>
            <a:spLocks noGrp="1" noChangeArrowheads="1"/>
          </p:cNvSpPr>
          <p:nvPr>
            <p:ph type="title"/>
          </p:nvPr>
        </p:nvSpPr>
        <p:spPr>
          <a:noFill/>
          <a:ln/>
        </p:spPr>
        <p:txBody>
          <a:bodyPr/>
          <a:lstStyle/>
          <a:p>
            <a:r>
              <a:rPr lang="en-US" altLang="en-US"/>
              <a:t>BCTRAN Model</a:t>
            </a:r>
          </a:p>
        </p:txBody>
      </p:sp>
      <p:sp>
        <p:nvSpPr>
          <p:cNvPr id="26627" name="Rectangle 3">
            <a:extLst>
              <a:ext uri="{FF2B5EF4-FFF2-40B4-BE49-F238E27FC236}">
                <a16:creationId xmlns:a16="http://schemas.microsoft.com/office/drawing/2014/main" id="{55177935-EB66-5879-F532-6611CC773D0F}"/>
              </a:ext>
            </a:extLst>
          </p:cNvPr>
          <p:cNvSpPr>
            <a:spLocks noGrp="1" noChangeArrowheads="1"/>
          </p:cNvSpPr>
          <p:nvPr>
            <p:ph type="body" idx="1"/>
          </p:nvPr>
        </p:nvSpPr>
        <p:spPr>
          <a:noFill/>
          <a:ln/>
        </p:spPr>
        <p:txBody>
          <a:bodyPr/>
          <a:lstStyle/>
          <a:p>
            <a:pPr>
              <a:spcBef>
                <a:spcPct val="30000"/>
              </a:spcBef>
              <a:buFont typeface="Wingdings" panose="05000000000000000000" pitchFamily="2" charset="2"/>
              <a:buNone/>
            </a:pPr>
            <a:endParaRPr lang="en-US" altLang="en-US" sz="700">
              <a:latin typeface="Courier New" panose="02070309020205020404" pitchFamily="49" charset="0"/>
            </a:endParaRPr>
          </a:p>
          <a:p>
            <a:r>
              <a:rPr lang="en-US" altLang="en-US"/>
              <a:t>Example Continued</a:t>
            </a:r>
          </a:p>
          <a:p>
            <a:pPr>
              <a:spcBef>
                <a:spcPct val="30000"/>
              </a:spcBef>
              <a:buFont typeface="Wingdings" panose="05000000000000000000" pitchFamily="2" charset="2"/>
              <a:buNone/>
            </a:pPr>
            <a:endParaRPr lang="en-US" altLang="en-US" sz="700">
              <a:latin typeface="Courier New" panose="02070309020205020404" pitchFamily="49" charset="0"/>
            </a:endParaRPr>
          </a:p>
          <a:p>
            <a:pPr>
              <a:spcBef>
                <a:spcPct val="30000"/>
              </a:spcBef>
              <a:buFont typeface="Wingdings" panose="05000000000000000000" pitchFamily="2" charset="2"/>
              <a:buNone/>
            </a:pPr>
            <a:r>
              <a:rPr lang="en-US" altLang="en-US" sz="2000">
                <a:latin typeface="Courier New" panose="02070309020205020404" pitchFamily="49" charset="0"/>
              </a:rPr>
              <a:t> NO LOAD LOSS    = 108.200 KW</a:t>
            </a:r>
          </a:p>
          <a:p>
            <a:pPr>
              <a:spcBef>
                <a:spcPct val="30000"/>
              </a:spcBef>
              <a:buFont typeface="Wingdings" panose="05000000000000000000" pitchFamily="2" charset="2"/>
              <a:buNone/>
            </a:pPr>
            <a:endParaRPr lang="en-US" altLang="en-US" sz="2000">
              <a:latin typeface="Courier New" panose="02070309020205020404" pitchFamily="49" charset="0"/>
            </a:endParaRPr>
          </a:p>
          <a:p>
            <a:pPr>
              <a:spcBef>
                <a:spcPct val="30000"/>
              </a:spcBef>
              <a:buFont typeface="Wingdings" panose="05000000000000000000" pitchFamily="2" charset="2"/>
              <a:buNone/>
            </a:pPr>
            <a:r>
              <a:rPr lang="en-US" altLang="en-US" sz="2000">
                <a:latin typeface="Courier New" panose="02070309020205020404" pitchFamily="49" charset="0"/>
              </a:rPr>
              <a:t> % EXCITING CURRENT = 0.230 AT 100 % VOLTAGE</a:t>
            </a:r>
          </a:p>
          <a:p>
            <a:pPr>
              <a:spcBef>
                <a:spcPct val="30000"/>
              </a:spcBef>
              <a:buFont typeface="Wingdings" panose="05000000000000000000" pitchFamily="2" charset="2"/>
              <a:buNone/>
            </a:pPr>
            <a:r>
              <a:rPr lang="en-US" altLang="en-US" sz="2000">
                <a:latin typeface="Courier New" panose="02070309020205020404" pitchFamily="49" charset="0"/>
              </a:rPr>
              <a:t> % EXCITING CURRENT = 0.820 AT 110 % VOLTAGE</a:t>
            </a:r>
          </a:p>
          <a:p>
            <a:pPr>
              <a:spcBef>
                <a:spcPct val="30000"/>
              </a:spcBef>
              <a:buFont typeface="Wingdings" panose="05000000000000000000" pitchFamily="2" charset="2"/>
              <a:buNone/>
            </a:pPr>
            <a:endParaRPr lang="en-US" altLang="en-US" sz="2000">
              <a:latin typeface="Courier New" panose="02070309020205020404" pitchFamily="49" charset="0"/>
            </a:endParaRPr>
          </a:p>
          <a:p>
            <a:pPr>
              <a:spcBef>
                <a:spcPct val="30000"/>
              </a:spcBef>
              <a:buFont typeface="Wingdings" panose="05000000000000000000" pitchFamily="2" charset="2"/>
              <a:buNone/>
            </a:pPr>
            <a:r>
              <a:rPr lang="en-US" altLang="en-US" sz="2000">
                <a:latin typeface="Courier New" panose="02070309020205020404" pitchFamily="49" charset="0"/>
              </a:rPr>
              <a:t> H-L LOAD LOSS      = 235.850 KW</a:t>
            </a:r>
          </a:p>
          <a:p>
            <a:pPr>
              <a:spcBef>
                <a:spcPct val="30000"/>
              </a:spcBef>
              <a:buFont typeface="Wingdings" panose="05000000000000000000" pitchFamily="2" charset="2"/>
              <a:buNone/>
            </a:pPr>
            <a:r>
              <a:rPr lang="en-US" altLang="en-US" sz="2000">
                <a:latin typeface="Courier New" panose="02070309020205020404" pitchFamily="49" charset="0"/>
              </a:rPr>
              <a:t> H-T LOAD LOSS      =  48.398 KW</a:t>
            </a:r>
          </a:p>
          <a:p>
            <a:pPr>
              <a:spcBef>
                <a:spcPct val="30000"/>
              </a:spcBef>
              <a:buFont typeface="Wingdings" panose="05000000000000000000" pitchFamily="2" charset="2"/>
              <a:buNone/>
            </a:pPr>
            <a:r>
              <a:rPr lang="en-US" altLang="en-US" sz="2000">
                <a:latin typeface="Courier New" panose="02070309020205020404" pitchFamily="49" charset="0"/>
              </a:rPr>
              <a:t> L-T LOAD LOSS      =  45.723 KW</a:t>
            </a:r>
          </a:p>
          <a:p>
            <a:pPr>
              <a:spcBef>
                <a:spcPct val="30000"/>
              </a:spcBef>
              <a:buFont typeface="Wingdings" panose="05000000000000000000" pitchFamily="2" charset="2"/>
              <a:buNone/>
            </a:pPr>
            <a:endParaRPr lang="en-US" altLang="en-US" sz="2000">
              <a:latin typeface="Courier New" panose="02070309020205020404" pitchFamily="49" charset="0"/>
            </a:endParaRPr>
          </a:p>
        </p:txBody>
      </p:sp>
    </p:spTree>
  </p:cSld>
  <p:clrMapOvr>
    <a:masterClrMapping/>
  </p:clrMapOvr>
  <p:transition spd="slow"/>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a:extLst>
              <a:ext uri="{FF2B5EF4-FFF2-40B4-BE49-F238E27FC236}">
                <a16:creationId xmlns:a16="http://schemas.microsoft.com/office/drawing/2014/main" id="{680BB6A6-7BFE-8C36-908C-26BAC7DB00B6}"/>
              </a:ext>
            </a:extLst>
          </p:cNvPr>
          <p:cNvSpPr>
            <a:spLocks noGrp="1" noChangeArrowheads="1"/>
          </p:cNvSpPr>
          <p:nvPr>
            <p:ph type="title"/>
          </p:nvPr>
        </p:nvSpPr>
        <p:spPr>
          <a:noFill/>
          <a:ln/>
        </p:spPr>
        <p:txBody>
          <a:bodyPr/>
          <a:lstStyle/>
          <a:p>
            <a:r>
              <a:rPr lang="en-US" altLang="en-US"/>
              <a:t>BCTRAN Model</a:t>
            </a:r>
          </a:p>
        </p:txBody>
      </p:sp>
      <p:sp>
        <p:nvSpPr>
          <p:cNvPr id="28675" name="Rectangle 3">
            <a:extLst>
              <a:ext uri="{FF2B5EF4-FFF2-40B4-BE49-F238E27FC236}">
                <a16:creationId xmlns:a16="http://schemas.microsoft.com/office/drawing/2014/main" id="{D3032FD4-DF12-3554-CBEB-7C02241E2547}"/>
              </a:ext>
            </a:extLst>
          </p:cNvPr>
          <p:cNvSpPr>
            <a:spLocks noGrp="1" noChangeArrowheads="1"/>
          </p:cNvSpPr>
          <p:nvPr>
            <p:ph type="body" idx="1"/>
          </p:nvPr>
        </p:nvSpPr>
        <p:spPr>
          <a:xfrm>
            <a:off x="2057400" y="1676400"/>
            <a:ext cx="8185150" cy="4648200"/>
          </a:xfrm>
          <a:noFill/>
          <a:ln/>
        </p:spPr>
        <p:txBody>
          <a:bodyPr/>
          <a:lstStyle/>
          <a:p>
            <a:pPr>
              <a:buFont typeface="Wingdings" panose="05000000000000000000" pitchFamily="2" charset="2"/>
              <a:buNone/>
            </a:pPr>
            <a:r>
              <a:rPr lang="en-US" altLang="en-US" sz="900">
                <a:latin typeface="Courier New" panose="02070309020205020404" pitchFamily="49" charset="0"/>
              </a:rPr>
              <a:t>$VINTAGE, 1</a:t>
            </a:r>
          </a:p>
          <a:p>
            <a:pPr>
              <a:buFont typeface="Wingdings" panose="05000000000000000000" pitchFamily="2" charset="2"/>
              <a:buNone/>
            </a:pPr>
            <a:r>
              <a:rPr lang="en-US" altLang="en-US" sz="900">
                <a:latin typeface="Courier New" panose="02070309020205020404" pitchFamily="49" charset="0"/>
              </a:rPr>
              <a:t> 1GAT5A                    .2565000000E+00 .2055021807E+06</a:t>
            </a:r>
          </a:p>
          <a:p>
            <a:pPr>
              <a:buFont typeface="Wingdings" panose="05000000000000000000" pitchFamily="2" charset="2"/>
              <a:buNone/>
            </a:pPr>
            <a:r>
              <a:rPr lang="en-US" altLang="en-US" sz="900">
                <a:latin typeface="Courier New" panose="02070309020205020404" pitchFamily="49" charset="0"/>
              </a:rPr>
              <a:t> 2GAT2A                    .0000000000E+00 .9001099424E+05</a:t>
            </a:r>
          </a:p>
          <a:p>
            <a:pPr>
              <a:buFont typeface="Wingdings" panose="05000000000000000000" pitchFamily="2" charset="2"/>
              <a:buNone/>
            </a:pPr>
            <a:r>
              <a:rPr lang="en-US" altLang="en-US" sz="900">
                <a:latin typeface="Courier New" panose="02070309020205020404" pitchFamily="49" charset="0"/>
              </a:rPr>
              <a:t>                           .8240000000E-01 .3943170426E+05</a:t>
            </a:r>
          </a:p>
          <a:p>
            <a:pPr>
              <a:buFont typeface="Wingdings" panose="05000000000000000000" pitchFamily="2" charset="2"/>
              <a:buNone/>
            </a:pPr>
            <a:r>
              <a:rPr lang="en-US" altLang="en-US" sz="900">
                <a:latin typeface="Courier New" panose="02070309020205020404" pitchFamily="49" charset="0"/>
              </a:rPr>
              <a:t> 3GATTA GATTB              .0000000000E+00 .9349570555E+04</a:t>
            </a:r>
          </a:p>
          <a:p>
            <a:pPr>
              <a:buFont typeface="Wingdings" panose="05000000000000000000" pitchFamily="2" charset="2"/>
              <a:buNone/>
            </a:pPr>
            <a:r>
              <a:rPr lang="en-US" altLang="en-US" sz="900">
                <a:latin typeface="Courier New" panose="02070309020205020404" pitchFamily="49" charset="0"/>
              </a:rPr>
              <a:t>                           .0000000000E+00 .4096002297E+04</a:t>
            </a:r>
          </a:p>
          <a:p>
            <a:pPr>
              <a:buFont typeface="Wingdings" panose="05000000000000000000" pitchFamily="2" charset="2"/>
              <a:buNone/>
            </a:pPr>
            <a:r>
              <a:rPr lang="en-US" altLang="en-US" sz="900">
                <a:latin typeface="Courier New" panose="02070309020205020404" pitchFamily="49" charset="0"/>
              </a:rPr>
              <a:t>                           .2300000000E-02 .4256690513E+03</a:t>
            </a:r>
          </a:p>
          <a:p>
            <a:pPr>
              <a:buFont typeface="Wingdings" panose="05000000000000000000" pitchFamily="2" charset="2"/>
              <a:buNone/>
            </a:pPr>
            <a:r>
              <a:rPr lang="en-US" altLang="en-US" sz="900">
                <a:latin typeface="Courier New" panose="02070309020205020404" pitchFamily="49" charset="0"/>
              </a:rPr>
              <a:t> 1GAT5B                    .2565000000E+00 .2055021807E+06</a:t>
            </a:r>
          </a:p>
          <a:p>
            <a:pPr>
              <a:buFont typeface="Wingdings" panose="05000000000000000000" pitchFamily="2" charset="2"/>
              <a:buNone/>
            </a:pPr>
            <a:r>
              <a:rPr lang="en-US" altLang="en-US" sz="900">
                <a:latin typeface="Courier New" panose="02070309020205020404" pitchFamily="49" charset="0"/>
              </a:rPr>
              <a:t> 2GAT2B                    .0000000000E+00 .9001099424E+05</a:t>
            </a:r>
          </a:p>
          <a:p>
            <a:pPr>
              <a:buFont typeface="Wingdings" panose="05000000000000000000" pitchFamily="2" charset="2"/>
              <a:buNone/>
            </a:pPr>
            <a:r>
              <a:rPr lang="en-US" altLang="en-US" sz="900">
                <a:latin typeface="Courier New" panose="02070309020205020404" pitchFamily="49" charset="0"/>
              </a:rPr>
              <a:t>                           .8240000000E-01 .3943170426E+05</a:t>
            </a:r>
          </a:p>
          <a:p>
            <a:pPr>
              <a:buFont typeface="Wingdings" panose="05000000000000000000" pitchFamily="2" charset="2"/>
              <a:buNone/>
            </a:pPr>
            <a:r>
              <a:rPr lang="en-US" altLang="en-US" sz="900">
                <a:latin typeface="Courier New" panose="02070309020205020404" pitchFamily="49" charset="0"/>
              </a:rPr>
              <a:t> 3GATTB                    .0000000000E+00 .9349570555E+04</a:t>
            </a:r>
          </a:p>
          <a:p>
            <a:pPr>
              <a:buFont typeface="Wingdings" panose="05000000000000000000" pitchFamily="2" charset="2"/>
              <a:buNone/>
            </a:pPr>
            <a:r>
              <a:rPr lang="en-US" altLang="en-US" sz="900">
                <a:latin typeface="Courier New" panose="02070309020205020404" pitchFamily="49" charset="0"/>
              </a:rPr>
              <a:t>                           .0000000000E+00 .4096002297E+04</a:t>
            </a:r>
          </a:p>
          <a:p>
            <a:pPr>
              <a:buFont typeface="Wingdings" panose="05000000000000000000" pitchFamily="2" charset="2"/>
              <a:buNone/>
            </a:pPr>
            <a:r>
              <a:rPr lang="en-US" altLang="en-US" sz="900">
                <a:latin typeface="Courier New" panose="02070309020205020404" pitchFamily="49" charset="0"/>
              </a:rPr>
              <a:t>                           .2300000000E-02 .4256690513E+03</a:t>
            </a:r>
          </a:p>
          <a:p>
            <a:pPr>
              <a:buFont typeface="Wingdings" panose="05000000000000000000" pitchFamily="2" charset="2"/>
              <a:buNone/>
            </a:pPr>
            <a:r>
              <a:rPr lang="en-US" altLang="en-US" sz="900">
                <a:latin typeface="Courier New" panose="02070309020205020404" pitchFamily="49" charset="0"/>
              </a:rPr>
              <a:t> 1GAT5C                    .2565000000E+00 .2055021807E+06</a:t>
            </a:r>
          </a:p>
          <a:p>
            <a:pPr>
              <a:buFont typeface="Wingdings" panose="05000000000000000000" pitchFamily="2" charset="2"/>
              <a:buNone/>
            </a:pPr>
            <a:r>
              <a:rPr lang="en-US" altLang="en-US" sz="900">
                <a:latin typeface="Courier New" panose="02070309020205020404" pitchFamily="49" charset="0"/>
              </a:rPr>
              <a:t> 2GAT2C                    .0000000000E+00 .9001099424E+05</a:t>
            </a:r>
          </a:p>
          <a:p>
            <a:pPr>
              <a:buFont typeface="Wingdings" panose="05000000000000000000" pitchFamily="2" charset="2"/>
              <a:buNone/>
            </a:pPr>
            <a:r>
              <a:rPr lang="en-US" altLang="en-US" sz="900">
                <a:latin typeface="Courier New" panose="02070309020205020404" pitchFamily="49" charset="0"/>
              </a:rPr>
              <a:t>                           .8240000000E-01 .3943170426E+05</a:t>
            </a:r>
          </a:p>
          <a:p>
            <a:pPr>
              <a:buFont typeface="Wingdings" panose="05000000000000000000" pitchFamily="2" charset="2"/>
              <a:buNone/>
            </a:pPr>
            <a:r>
              <a:rPr lang="en-US" altLang="en-US" sz="900">
                <a:latin typeface="Courier New" panose="02070309020205020404" pitchFamily="49" charset="0"/>
              </a:rPr>
              <a:t> 3      GATTA              .0000000000E+00 .9349570555E+04</a:t>
            </a:r>
          </a:p>
          <a:p>
            <a:pPr>
              <a:buFont typeface="Wingdings" panose="05000000000000000000" pitchFamily="2" charset="2"/>
              <a:buNone/>
            </a:pPr>
            <a:r>
              <a:rPr lang="en-US" altLang="en-US" sz="900">
                <a:latin typeface="Courier New" panose="02070309020205020404" pitchFamily="49" charset="0"/>
              </a:rPr>
              <a:t>                           .0000000000E+00 .4096002297E+04</a:t>
            </a:r>
          </a:p>
          <a:p>
            <a:pPr>
              <a:buFont typeface="Wingdings" panose="05000000000000000000" pitchFamily="2" charset="2"/>
              <a:buNone/>
            </a:pPr>
            <a:r>
              <a:rPr lang="en-US" altLang="en-US" sz="900">
                <a:latin typeface="Courier New" panose="02070309020205020404" pitchFamily="49" charset="0"/>
              </a:rPr>
              <a:t>                           .2300000000E-02 .4256690513E+03</a:t>
            </a:r>
          </a:p>
          <a:p>
            <a:pPr>
              <a:buFont typeface="Wingdings" panose="05000000000000000000" pitchFamily="2" charset="2"/>
              <a:buNone/>
            </a:pPr>
            <a:r>
              <a:rPr lang="en-US" altLang="en-US" sz="900">
                <a:latin typeface="Courier New" panose="02070309020205020404" pitchFamily="49" charset="0"/>
              </a:rPr>
              <a:t>$VINTAGE, 0</a:t>
            </a:r>
          </a:p>
          <a:p>
            <a:pPr>
              <a:buFont typeface="Wingdings" panose="05000000000000000000" pitchFamily="2" charset="2"/>
              <a:buNone/>
            </a:pPr>
            <a:endParaRPr lang="en-US" altLang="en-US" sz="900">
              <a:latin typeface="Courier New" panose="02070309020205020404" pitchFamily="49" charset="0"/>
            </a:endParaRPr>
          </a:p>
        </p:txBody>
      </p:sp>
    </p:spTree>
  </p:cSld>
  <p:clrMapOvr>
    <a:masterClrMapping/>
  </p:clrMapOvr>
  <p:transition spd="slow"/>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a:extLst>
              <a:ext uri="{FF2B5EF4-FFF2-40B4-BE49-F238E27FC236}">
                <a16:creationId xmlns:a16="http://schemas.microsoft.com/office/drawing/2014/main" id="{90B30110-435C-A402-817D-18795A6FC030}"/>
              </a:ext>
            </a:extLst>
          </p:cNvPr>
          <p:cNvSpPr>
            <a:spLocks noGrp="1" noChangeArrowheads="1"/>
          </p:cNvSpPr>
          <p:nvPr>
            <p:ph type="title"/>
          </p:nvPr>
        </p:nvSpPr>
        <p:spPr>
          <a:noFill/>
          <a:ln/>
        </p:spPr>
        <p:txBody>
          <a:bodyPr/>
          <a:lstStyle/>
          <a:p>
            <a:r>
              <a:rPr lang="en-US" altLang="en-US"/>
              <a:t>TRELEG</a:t>
            </a:r>
            <a:br>
              <a:rPr lang="en-US" altLang="en-US"/>
            </a:br>
            <a:r>
              <a:rPr lang="en-US" altLang="en-US"/>
              <a:t>Impedance Matrix Model</a:t>
            </a:r>
          </a:p>
        </p:txBody>
      </p:sp>
      <p:sp>
        <p:nvSpPr>
          <p:cNvPr id="30723" name="Rectangle 3">
            <a:extLst>
              <a:ext uri="{FF2B5EF4-FFF2-40B4-BE49-F238E27FC236}">
                <a16:creationId xmlns:a16="http://schemas.microsoft.com/office/drawing/2014/main" id="{43D4CB9B-EE7C-52AC-252B-2BFFAF7E2BC0}"/>
              </a:ext>
            </a:extLst>
          </p:cNvPr>
          <p:cNvSpPr>
            <a:spLocks noGrp="1" noChangeArrowheads="1"/>
          </p:cNvSpPr>
          <p:nvPr>
            <p:ph type="body" idx="1"/>
          </p:nvPr>
        </p:nvSpPr>
        <p:spPr>
          <a:xfrm>
            <a:off x="2133600" y="2057400"/>
            <a:ext cx="8108950" cy="4648200"/>
          </a:xfrm>
          <a:noFill/>
          <a:ln/>
        </p:spPr>
        <p:txBody>
          <a:bodyPr/>
          <a:lstStyle/>
          <a:p>
            <a:r>
              <a:rPr lang="en-US" altLang="en-US"/>
              <a:t>AUX routine generates mutually coupled R-L {Type 51,52,52,… punch file}</a:t>
            </a:r>
          </a:p>
          <a:p>
            <a:r>
              <a:rPr lang="en-US" altLang="en-US"/>
              <a:t>Exciting current must be nonzero</a:t>
            </a:r>
          </a:p>
          <a:p>
            <a:r>
              <a:rPr lang="en-US" altLang="en-US"/>
              <a:t>Matrices are read directly as coupled R-L branch data</a:t>
            </a:r>
          </a:p>
        </p:txBody>
      </p:sp>
    </p:spTree>
  </p:cSld>
  <p:clrMapOvr>
    <a:masterClrMapping/>
  </p:clrMapOvr>
  <p:transition spd="slow"/>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id="{11E08ED9-C605-59F4-DD7E-925D834A75C7}"/>
              </a:ext>
            </a:extLst>
          </p:cNvPr>
          <p:cNvSpPr>
            <a:spLocks noGrp="1" noChangeArrowheads="1"/>
          </p:cNvSpPr>
          <p:nvPr>
            <p:ph type="title"/>
          </p:nvPr>
        </p:nvSpPr>
        <p:spPr>
          <a:noFill/>
          <a:ln/>
        </p:spPr>
        <p:txBody>
          <a:bodyPr/>
          <a:lstStyle/>
          <a:p>
            <a:r>
              <a:rPr lang="en-US" altLang="en-US"/>
              <a:t>TRELEG</a:t>
            </a:r>
            <a:br>
              <a:rPr lang="en-US" altLang="en-US"/>
            </a:br>
            <a:r>
              <a:rPr lang="en-US" altLang="en-US"/>
              <a:t>Impedance Matrix Model</a:t>
            </a:r>
          </a:p>
        </p:txBody>
      </p:sp>
      <p:sp>
        <p:nvSpPr>
          <p:cNvPr id="32771" name="Rectangle 3">
            <a:extLst>
              <a:ext uri="{FF2B5EF4-FFF2-40B4-BE49-F238E27FC236}">
                <a16:creationId xmlns:a16="http://schemas.microsoft.com/office/drawing/2014/main" id="{4A3127B5-37A5-CE0F-0C1D-E8E85622E690}"/>
              </a:ext>
            </a:extLst>
          </p:cNvPr>
          <p:cNvSpPr>
            <a:spLocks noGrp="1" noChangeArrowheads="1"/>
          </p:cNvSpPr>
          <p:nvPr>
            <p:ph type="body" idx="1"/>
          </p:nvPr>
        </p:nvSpPr>
        <p:spPr>
          <a:noFill/>
          <a:ln/>
        </p:spPr>
        <p:txBody>
          <a:bodyPr/>
          <a:lstStyle/>
          <a:p>
            <a:r>
              <a:rPr lang="en-US" altLang="en-US"/>
              <a:t>Short circuit reactance could be lost in wL</a:t>
            </a:r>
          </a:p>
          <a:p>
            <a:r>
              <a:rPr lang="en-US" altLang="en-US"/>
              <a:t>[wL] must be converted to actual quantities in very high precision {at least six significant digits}</a:t>
            </a: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a:extLst>
              <a:ext uri="{FF2B5EF4-FFF2-40B4-BE49-F238E27FC236}">
                <a16:creationId xmlns:a16="http://schemas.microsoft.com/office/drawing/2014/main" id="{91E98020-1293-0F90-830A-D5E48347F08E}"/>
              </a:ext>
            </a:extLst>
          </p:cNvPr>
          <p:cNvSpPr>
            <a:spLocks noGrp="1" noChangeArrowheads="1"/>
          </p:cNvSpPr>
          <p:nvPr>
            <p:ph type="title"/>
          </p:nvPr>
        </p:nvSpPr>
        <p:spPr>
          <a:noFill/>
          <a:ln/>
        </p:spPr>
        <p:txBody>
          <a:bodyPr/>
          <a:lstStyle/>
          <a:p>
            <a:r>
              <a:rPr lang="en-US" altLang="en-US"/>
              <a:t>Transformer Saturation</a:t>
            </a:r>
          </a:p>
        </p:txBody>
      </p:sp>
      <p:sp>
        <p:nvSpPr>
          <p:cNvPr id="33795" name="Rectangle 3">
            <a:extLst>
              <a:ext uri="{FF2B5EF4-FFF2-40B4-BE49-F238E27FC236}">
                <a16:creationId xmlns:a16="http://schemas.microsoft.com/office/drawing/2014/main" id="{9E8AC726-EA8D-18EC-6D11-91CD9AA6C736}"/>
              </a:ext>
            </a:extLst>
          </p:cNvPr>
          <p:cNvSpPr>
            <a:spLocks noGrp="1" noChangeArrowheads="1"/>
          </p:cNvSpPr>
          <p:nvPr>
            <p:ph type="body" idx="1"/>
          </p:nvPr>
        </p:nvSpPr>
        <p:spPr>
          <a:xfrm>
            <a:off x="1981200" y="1676400"/>
            <a:ext cx="8261350" cy="4114800"/>
          </a:xfrm>
          <a:noFill/>
          <a:ln/>
        </p:spPr>
        <p:txBody>
          <a:bodyPr/>
          <a:lstStyle/>
          <a:p>
            <a:r>
              <a:rPr lang="en-US" altLang="en-US"/>
              <a:t>Only when flux will exceed the linear region, about 1.05 p.u.</a:t>
            </a:r>
          </a:p>
          <a:p>
            <a:r>
              <a:rPr lang="en-US" altLang="en-US"/>
              <a:t>Academic otherwise</a:t>
            </a:r>
          </a:p>
        </p:txBody>
      </p:sp>
    </p:spTree>
  </p:cSld>
  <p:clrMapOvr>
    <a:masterClrMapping/>
  </p:clrMapOvr>
  <p:transition spd="slow"/>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a:extLst>
              <a:ext uri="{FF2B5EF4-FFF2-40B4-BE49-F238E27FC236}">
                <a16:creationId xmlns:a16="http://schemas.microsoft.com/office/drawing/2014/main" id="{A3256727-7488-5BA7-AC74-BB8D7A70F8DF}"/>
              </a:ext>
            </a:extLst>
          </p:cNvPr>
          <p:cNvSpPr>
            <a:spLocks noGrp="1" noChangeArrowheads="1"/>
          </p:cNvSpPr>
          <p:nvPr>
            <p:ph type="title"/>
          </p:nvPr>
        </p:nvSpPr>
        <p:spPr>
          <a:noFill/>
          <a:ln/>
        </p:spPr>
        <p:txBody>
          <a:bodyPr/>
          <a:lstStyle/>
          <a:p>
            <a:r>
              <a:rPr lang="en-US" altLang="en-US"/>
              <a:t>Transformer Saturation</a:t>
            </a:r>
          </a:p>
        </p:txBody>
      </p:sp>
      <p:sp>
        <p:nvSpPr>
          <p:cNvPr id="35843" name="Rectangle 3">
            <a:extLst>
              <a:ext uri="{FF2B5EF4-FFF2-40B4-BE49-F238E27FC236}">
                <a16:creationId xmlns:a16="http://schemas.microsoft.com/office/drawing/2014/main" id="{7A0F8D56-BAB9-A8BF-AEA5-8AFC71D803E2}"/>
              </a:ext>
            </a:extLst>
          </p:cNvPr>
          <p:cNvSpPr>
            <a:spLocks noGrp="1" noChangeArrowheads="1"/>
          </p:cNvSpPr>
          <p:nvPr>
            <p:ph type="body" idx="1"/>
          </p:nvPr>
        </p:nvSpPr>
        <p:spPr>
          <a:noFill/>
          <a:ln/>
        </p:spPr>
        <p:txBody>
          <a:bodyPr/>
          <a:lstStyle/>
          <a:p>
            <a:r>
              <a:rPr lang="en-US" altLang="en-US"/>
              <a:t>Must be considered in the following studies</a:t>
            </a:r>
          </a:p>
          <a:p>
            <a:pPr lvl="1"/>
            <a:r>
              <a:rPr lang="en-US" altLang="en-US"/>
              <a:t>Transformer energization studies</a:t>
            </a:r>
          </a:p>
          <a:p>
            <a:pPr lvl="1"/>
            <a:r>
              <a:rPr lang="en-US" altLang="en-US"/>
              <a:t>Load rejection studies</a:t>
            </a:r>
          </a:p>
          <a:p>
            <a:pPr lvl="1"/>
            <a:r>
              <a:rPr lang="en-US" altLang="en-US"/>
              <a:t>Switching of transformer terminated lines</a:t>
            </a:r>
          </a:p>
          <a:p>
            <a:pPr lvl="1"/>
            <a:r>
              <a:rPr lang="en-US" altLang="en-US"/>
              <a:t>Ferroresonance studies</a:t>
            </a: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a:extLst>
              <a:ext uri="{FF2B5EF4-FFF2-40B4-BE49-F238E27FC236}">
                <a16:creationId xmlns:a16="http://schemas.microsoft.com/office/drawing/2014/main" id="{C4AF9842-34BB-10A0-84AB-5087F6A50A73}"/>
              </a:ext>
            </a:extLst>
          </p:cNvPr>
          <p:cNvSpPr>
            <a:spLocks noGrp="1" noChangeArrowheads="1"/>
          </p:cNvSpPr>
          <p:nvPr>
            <p:ph type="title"/>
          </p:nvPr>
        </p:nvSpPr>
        <p:spPr>
          <a:noFill/>
          <a:ln/>
        </p:spPr>
        <p:txBody>
          <a:bodyPr/>
          <a:lstStyle/>
          <a:p>
            <a:r>
              <a:rPr lang="en-US" altLang="en-US"/>
              <a:t>Eddy Currents</a:t>
            </a:r>
          </a:p>
        </p:txBody>
      </p:sp>
      <p:sp>
        <p:nvSpPr>
          <p:cNvPr id="36867" name="Rectangle 3">
            <a:extLst>
              <a:ext uri="{FF2B5EF4-FFF2-40B4-BE49-F238E27FC236}">
                <a16:creationId xmlns:a16="http://schemas.microsoft.com/office/drawing/2014/main" id="{37B5D956-5FB9-37E7-246E-3C8AC1BD6B34}"/>
              </a:ext>
            </a:extLst>
          </p:cNvPr>
          <p:cNvSpPr>
            <a:spLocks noGrp="1" noChangeArrowheads="1"/>
          </p:cNvSpPr>
          <p:nvPr>
            <p:ph type="body" idx="1"/>
          </p:nvPr>
        </p:nvSpPr>
        <p:spPr>
          <a:xfrm>
            <a:off x="2057400" y="1524000"/>
            <a:ext cx="8185150" cy="4800600"/>
          </a:xfrm>
          <a:noFill/>
          <a:ln/>
        </p:spPr>
        <p:txBody>
          <a:bodyPr/>
          <a:lstStyle/>
          <a:p>
            <a:r>
              <a:rPr lang="en-US" altLang="en-US"/>
              <a:t>Eddy Currents have two Major Effects</a:t>
            </a:r>
          </a:p>
          <a:p>
            <a:pPr lvl="1"/>
            <a:r>
              <a:rPr lang="en-US" altLang="en-US"/>
              <a:t>They Introduce Core Loses</a:t>
            </a:r>
          </a:p>
          <a:p>
            <a:pPr lvl="1"/>
            <a:r>
              <a:rPr lang="en-US" altLang="en-US"/>
              <a:t>They Delay flux Penetration into the Core</a:t>
            </a:r>
          </a:p>
          <a:p>
            <a:pPr>
              <a:buFont typeface="Wingdings" panose="05000000000000000000" pitchFamily="2" charset="2"/>
              <a:buNone/>
            </a:pPr>
            <a:endParaRPr lang="en-US" altLang="en-US" sz="3200"/>
          </a:p>
        </p:txBody>
      </p:sp>
    </p:spTree>
  </p:cSld>
  <p:clrMapOvr>
    <a:masterClrMapping/>
  </p:clrMapOvr>
  <p:transition spd="slow"/>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a:extLst>
              <a:ext uri="{FF2B5EF4-FFF2-40B4-BE49-F238E27FC236}">
                <a16:creationId xmlns:a16="http://schemas.microsoft.com/office/drawing/2014/main" id="{EB22F35B-D1AF-54CA-A1A1-E68195FBBA05}"/>
              </a:ext>
            </a:extLst>
          </p:cNvPr>
          <p:cNvSpPr>
            <a:spLocks noGrp="1" noChangeArrowheads="1"/>
          </p:cNvSpPr>
          <p:nvPr>
            <p:ph type="title"/>
          </p:nvPr>
        </p:nvSpPr>
        <p:spPr>
          <a:noFill/>
          <a:ln/>
        </p:spPr>
        <p:txBody>
          <a:bodyPr/>
          <a:lstStyle/>
          <a:p>
            <a:r>
              <a:rPr lang="en-US" altLang="en-US"/>
              <a:t>Eddy Currents</a:t>
            </a:r>
          </a:p>
        </p:txBody>
      </p:sp>
      <p:sp>
        <p:nvSpPr>
          <p:cNvPr id="38915" name="Rectangle 3">
            <a:extLst>
              <a:ext uri="{FF2B5EF4-FFF2-40B4-BE49-F238E27FC236}">
                <a16:creationId xmlns:a16="http://schemas.microsoft.com/office/drawing/2014/main" id="{20D137CE-A5AA-9B5E-5FC5-086C414C0BF6}"/>
              </a:ext>
            </a:extLst>
          </p:cNvPr>
          <p:cNvSpPr>
            <a:spLocks noGrp="1" noChangeArrowheads="1"/>
          </p:cNvSpPr>
          <p:nvPr>
            <p:ph type="body" idx="1"/>
          </p:nvPr>
        </p:nvSpPr>
        <p:spPr>
          <a:noFill/>
          <a:ln/>
        </p:spPr>
        <p:txBody>
          <a:bodyPr/>
          <a:lstStyle/>
          <a:p>
            <a:r>
              <a:rPr lang="en-US" altLang="en-US"/>
              <a:t>Difficult to model them correctly</a:t>
            </a:r>
          </a:p>
          <a:p>
            <a:r>
              <a:rPr lang="en-US" altLang="en-US"/>
              <a:t>No-load losses Include eddy current and hysteresis current losses</a:t>
            </a:r>
          </a:p>
          <a:p>
            <a:r>
              <a:rPr lang="en-US" altLang="en-US"/>
              <a:t>Could be represented with a resistance R</a:t>
            </a:r>
            <a:r>
              <a:rPr lang="en-US" altLang="en-US" baseline="-25000"/>
              <a:t>m</a:t>
            </a:r>
            <a:r>
              <a:rPr lang="en-US" altLang="en-US"/>
              <a:t> in parallel with the magnetizing inductance</a:t>
            </a: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a:extLst>
              <a:ext uri="{FF2B5EF4-FFF2-40B4-BE49-F238E27FC236}">
                <a16:creationId xmlns:a16="http://schemas.microsoft.com/office/drawing/2014/main" id="{CA224485-7C3B-CB8E-9C0E-597179AC2B48}"/>
              </a:ext>
            </a:extLst>
          </p:cNvPr>
          <p:cNvSpPr>
            <a:spLocks noGrp="1" noChangeArrowheads="1"/>
          </p:cNvSpPr>
          <p:nvPr>
            <p:ph type="title"/>
          </p:nvPr>
        </p:nvSpPr>
        <p:spPr>
          <a:noFill/>
          <a:ln/>
        </p:spPr>
        <p:txBody>
          <a:bodyPr/>
          <a:lstStyle/>
          <a:p>
            <a:r>
              <a:rPr lang="en-US" altLang="en-US"/>
              <a:t>High Frequency Equivalent </a:t>
            </a:r>
          </a:p>
        </p:txBody>
      </p:sp>
      <p:sp>
        <p:nvSpPr>
          <p:cNvPr id="39939" name="Rectangle 3">
            <a:extLst>
              <a:ext uri="{FF2B5EF4-FFF2-40B4-BE49-F238E27FC236}">
                <a16:creationId xmlns:a16="http://schemas.microsoft.com/office/drawing/2014/main" id="{00B318AC-4FAB-AB25-13E7-23109049A919}"/>
              </a:ext>
            </a:extLst>
          </p:cNvPr>
          <p:cNvSpPr>
            <a:spLocks noGrp="1" noChangeArrowheads="1"/>
          </p:cNvSpPr>
          <p:nvPr>
            <p:ph type="body" idx="1"/>
          </p:nvPr>
        </p:nvSpPr>
        <p:spPr>
          <a:xfrm>
            <a:off x="1905000" y="1676400"/>
            <a:ext cx="8337550" cy="4572000"/>
          </a:xfrm>
          <a:noFill/>
          <a:ln/>
        </p:spPr>
        <p:txBody>
          <a:bodyPr/>
          <a:lstStyle/>
          <a:p>
            <a:r>
              <a:rPr lang="en-US" altLang="en-US"/>
              <a:t>Emtp transformer models are valid for frequencies up to 2 kHz</a:t>
            </a:r>
          </a:p>
          <a:p>
            <a:r>
              <a:rPr lang="en-US" altLang="en-US"/>
              <a:t>To study phenomena with frequencies between 2 - 30 kHz, capacitive coupling among windings and ground must be added</a:t>
            </a:r>
          </a:p>
        </p:txBody>
      </p:sp>
    </p:spTree>
  </p:cSld>
  <p:clrMapOvr>
    <a:masterClrMapping/>
  </p:clrMapOvr>
  <p:transition spd="slow"/>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Worldb">
  <a:themeElements>
    <a:clrScheme name="">
      <a:dk1>
        <a:srgbClr val="0000CC"/>
      </a:dk1>
      <a:lt1>
        <a:srgbClr val="FFFFFF"/>
      </a:lt1>
      <a:dk2>
        <a:srgbClr val="FF3300"/>
      </a:dk2>
      <a:lt2>
        <a:srgbClr val="919191"/>
      </a:lt2>
      <a:accent1>
        <a:srgbClr val="D2EBD2"/>
      </a:accent1>
      <a:accent2>
        <a:srgbClr val="DADADA"/>
      </a:accent2>
      <a:accent3>
        <a:srgbClr val="FFFFFF"/>
      </a:accent3>
      <a:accent4>
        <a:srgbClr val="0000AE"/>
      </a:accent4>
      <a:accent5>
        <a:srgbClr val="E5F3E5"/>
      </a:accent5>
      <a:accent6>
        <a:srgbClr val="C5C5C5"/>
      </a:accent6>
      <a:hlink>
        <a:srgbClr val="676767"/>
      </a:hlink>
      <a:folHlink>
        <a:srgbClr val="CECECE"/>
      </a:folHlink>
    </a:clrScheme>
    <a:fontScheme name="Worldb">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New Roman" panose="02020603050405020304"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New Roman" panose="02020603050405020304" pitchFamily="18" charset="0"/>
          </a:defRPr>
        </a:defPPr>
      </a:lstStyle>
    </a:lnDef>
  </a:objectDefaults>
  <a:extraClrSchemeLst>
    <a:extraClrScheme>
      <a:clrScheme name="Worldb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Worldb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Worldb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Worldb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Worldb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Worldb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Worldb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794">
  <a:themeElements>
    <a:clrScheme name="">
      <a:dk1>
        <a:srgbClr val="000000"/>
      </a:dk1>
      <a:lt1>
        <a:srgbClr val="000080"/>
      </a:lt1>
      <a:dk2>
        <a:srgbClr val="000000"/>
      </a:dk2>
      <a:lt2>
        <a:srgbClr val="919191"/>
      </a:lt2>
      <a:accent1>
        <a:srgbClr val="618FFD"/>
      </a:accent1>
      <a:accent2>
        <a:srgbClr val="00AE00"/>
      </a:accent2>
      <a:accent3>
        <a:srgbClr val="AAAAC0"/>
      </a:accent3>
      <a:accent4>
        <a:srgbClr val="000000"/>
      </a:accent4>
      <a:accent5>
        <a:srgbClr val="B7C6FE"/>
      </a:accent5>
      <a:accent6>
        <a:srgbClr val="009D00"/>
      </a:accent6>
      <a:hlink>
        <a:srgbClr val="FC0128"/>
      </a:hlink>
      <a:folHlink>
        <a:srgbClr val="CECECE"/>
      </a:folHlink>
    </a:clrScheme>
    <a:fontScheme name="#794">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FFFFFF"/>
        </a:solidFill>
        <a:ln w="25400" cap="flat" cmpd="sng" algn="ctr">
          <a:solidFill>
            <a:srgbClr val="FFFFFF"/>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en-US" sz="2800" b="0" i="0" u="none" strike="noStrike" cap="none" normalizeH="0" baseline="0" smtClean="0">
            <a:ln>
              <a:noFill/>
            </a:ln>
            <a:solidFill>
              <a:srgbClr val="FFFFFF"/>
            </a:solidFill>
            <a:effectLst/>
            <a:latin typeface="Arial" panose="020B0604020202020204" pitchFamily="34" charset="0"/>
          </a:defRPr>
        </a:defPPr>
      </a:lstStyle>
    </a:spDef>
    <a:lnDef>
      <a:spPr bwMode="auto">
        <a:xfrm>
          <a:off x="0" y="0"/>
          <a:ext cx="1" cy="1"/>
        </a:xfrm>
        <a:custGeom>
          <a:avLst/>
          <a:gdLst/>
          <a:ahLst/>
          <a:cxnLst/>
          <a:rect l="0" t="0" r="0" b="0"/>
          <a:pathLst/>
        </a:custGeom>
        <a:solidFill>
          <a:srgbClr val="FFFFFF"/>
        </a:solidFill>
        <a:ln w="25400" cap="flat" cmpd="sng" algn="ctr">
          <a:solidFill>
            <a:srgbClr val="FFFFFF"/>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en-US" sz="2800" b="0" i="0" u="none" strike="noStrike" cap="none" normalizeH="0" baseline="0" smtClean="0">
            <a:ln>
              <a:noFill/>
            </a:ln>
            <a:solidFill>
              <a:srgbClr val="FFFFFF"/>
            </a:solidFill>
            <a:effectLst/>
            <a:latin typeface="Arial" panose="020B0604020202020204" pitchFamily="34" charset="0"/>
          </a:defRPr>
        </a:defPPr>
      </a:lstStyle>
    </a:lnDef>
  </a:objectDefaults>
  <a:extraClrSchemeLst>
    <a:extraClrScheme>
      <a:clrScheme name="#794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794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794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794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794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794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794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worlds">
  <a:themeElements>
    <a:clrScheme name="">
      <a:dk1>
        <a:srgbClr val="8901F3"/>
      </a:dk1>
      <a:lt1>
        <a:srgbClr val="FFFFFF"/>
      </a:lt1>
      <a:dk2>
        <a:srgbClr val="B50069"/>
      </a:dk2>
      <a:lt2>
        <a:srgbClr val="CECECE"/>
      </a:lt2>
      <a:accent1>
        <a:srgbClr val="618FFD"/>
      </a:accent1>
      <a:accent2>
        <a:srgbClr val="00B7A5"/>
      </a:accent2>
      <a:accent3>
        <a:srgbClr val="FFFFFF"/>
      </a:accent3>
      <a:accent4>
        <a:srgbClr val="7401D0"/>
      </a:accent4>
      <a:accent5>
        <a:srgbClr val="B7C6FE"/>
      </a:accent5>
      <a:accent6>
        <a:srgbClr val="00A695"/>
      </a:accent6>
      <a:hlink>
        <a:srgbClr val="FAFD00"/>
      </a:hlink>
      <a:folHlink>
        <a:srgbClr val="DADADA"/>
      </a:folHlink>
    </a:clrScheme>
    <a:fontScheme name="worlds.ppt">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New Roman" panose="02020603050405020304"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New Roman" panose="02020603050405020304" pitchFamily="18" charset="0"/>
          </a:defRPr>
        </a:defPPr>
      </a:lstStyle>
    </a:lnDef>
  </a:objectDefaults>
  <a:extraClrSchemeLst>
    <a:extraClrScheme>
      <a:clrScheme name="worlds.pp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worlds.pp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worlds.pp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worlds.pp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worlds.pp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worlds.pp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worlds.pp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Double Lines">
  <a:themeElements>
    <a:clrScheme name="Double Lines.pot 1">
      <a:dk1>
        <a:srgbClr val="000000"/>
      </a:dk1>
      <a:lt1>
        <a:srgbClr val="FFFFFF"/>
      </a:lt1>
      <a:dk2>
        <a:srgbClr val="990066"/>
      </a:dk2>
      <a:lt2>
        <a:srgbClr val="00CCCC"/>
      </a:lt2>
      <a:accent1>
        <a:srgbClr val="D60093"/>
      </a:accent1>
      <a:accent2>
        <a:srgbClr val="FFFF66"/>
      </a:accent2>
      <a:accent3>
        <a:srgbClr val="CAAAB8"/>
      </a:accent3>
      <a:accent4>
        <a:srgbClr val="DADADA"/>
      </a:accent4>
      <a:accent5>
        <a:srgbClr val="E8AAC8"/>
      </a:accent5>
      <a:accent6>
        <a:srgbClr val="E7E75C"/>
      </a:accent6>
      <a:hlink>
        <a:srgbClr val="FF9933"/>
      </a:hlink>
      <a:folHlink>
        <a:srgbClr val="FFCCFF"/>
      </a:folHlink>
    </a:clrScheme>
    <a:fontScheme name="Double Lines.pot">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Double Lines.pot 1">
        <a:dk1>
          <a:srgbClr val="000000"/>
        </a:dk1>
        <a:lt1>
          <a:srgbClr val="FFFFFF"/>
        </a:lt1>
        <a:dk2>
          <a:srgbClr val="990066"/>
        </a:dk2>
        <a:lt2>
          <a:srgbClr val="00CCCC"/>
        </a:lt2>
        <a:accent1>
          <a:srgbClr val="D60093"/>
        </a:accent1>
        <a:accent2>
          <a:srgbClr val="FFFF66"/>
        </a:accent2>
        <a:accent3>
          <a:srgbClr val="CAAAB8"/>
        </a:accent3>
        <a:accent4>
          <a:srgbClr val="DADADA"/>
        </a:accent4>
        <a:accent5>
          <a:srgbClr val="E8AAC8"/>
        </a:accent5>
        <a:accent6>
          <a:srgbClr val="E7E75C"/>
        </a:accent6>
        <a:hlink>
          <a:srgbClr val="FF9933"/>
        </a:hlink>
        <a:folHlink>
          <a:srgbClr val="FFCCFF"/>
        </a:folHlink>
      </a:clrScheme>
      <a:clrMap bg1="dk2" tx1="lt1" bg2="dk1" tx2="lt2" accent1="accent1" accent2="accent2" accent3="accent3" accent4="accent4" accent5="accent5" accent6="accent6" hlink="hlink" folHlink="folHlink"/>
    </a:extraClrScheme>
    <a:extraClrScheme>
      <a:clrScheme name="Double Lines.pot 2">
        <a:dk1>
          <a:srgbClr val="000000"/>
        </a:dk1>
        <a:lt1>
          <a:srgbClr val="FFFFCC"/>
        </a:lt1>
        <a:dk2>
          <a:srgbClr val="996600"/>
        </a:dk2>
        <a:lt2>
          <a:srgbClr val="FFFFCC"/>
        </a:lt2>
        <a:accent1>
          <a:srgbClr val="FFCC00"/>
        </a:accent1>
        <a:accent2>
          <a:srgbClr val="6666FF"/>
        </a:accent2>
        <a:accent3>
          <a:srgbClr val="FFFFE2"/>
        </a:accent3>
        <a:accent4>
          <a:srgbClr val="000000"/>
        </a:accent4>
        <a:accent5>
          <a:srgbClr val="FFE2AA"/>
        </a:accent5>
        <a:accent6>
          <a:srgbClr val="5C5CE7"/>
        </a:accent6>
        <a:hlink>
          <a:srgbClr val="999933"/>
        </a:hlink>
        <a:folHlink>
          <a:srgbClr val="990066"/>
        </a:folHlink>
      </a:clrScheme>
      <a:clrMap bg1="lt1" tx1="dk1" bg2="lt2" tx2="dk2" accent1="accent1" accent2="accent2" accent3="accent3" accent4="accent4" accent5="accent5" accent6="accent6" hlink="hlink" folHlink="folHlink"/>
    </a:extraClrScheme>
    <a:extraClrScheme>
      <a:clrScheme name="Double Lines.pot 3">
        <a:dk1>
          <a:srgbClr val="000000"/>
        </a:dk1>
        <a:lt1>
          <a:srgbClr val="FFFFFF"/>
        </a:lt1>
        <a:dk2>
          <a:srgbClr val="000000"/>
        </a:dk2>
        <a:lt2>
          <a:srgbClr val="FFFFFF"/>
        </a:lt2>
        <a:accent1>
          <a:srgbClr val="EAEAEA"/>
        </a:accent1>
        <a:accent2>
          <a:srgbClr val="969696"/>
        </a:accent2>
        <a:accent3>
          <a:srgbClr val="FFFFFF"/>
        </a:accent3>
        <a:accent4>
          <a:srgbClr val="000000"/>
        </a:accent4>
        <a:accent5>
          <a:srgbClr val="F3F3F3"/>
        </a:accent5>
        <a:accent6>
          <a:srgbClr val="878787"/>
        </a:accent6>
        <a:hlink>
          <a:srgbClr val="5F5F5F"/>
        </a:hlink>
        <a:folHlink>
          <a:srgbClr val="CBCBCB"/>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1_Office Theme">
  <a:themeElements>
    <a:clrScheme name="Office Theme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New Roman" panose="02020603050405020304"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New Roman" panose="02020603050405020304" pitchFamily="18" charset="0"/>
          </a:defRPr>
        </a:defPPr>
      </a:lstStyle>
    </a:lnDef>
  </a:objectDefaults>
  <a:extraClrSchemeLst>
    <a:extraClrScheme>
      <a:clrScheme name="Office Theme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Blank Presentation">
  <a:themeElements>
    <a:clrScheme name="Blank Presentation.pot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pot">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Symbol" panose="05050102010706020507" pitchFamily="18" charset="2"/>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Symbol" panose="05050102010706020507" pitchFamily="18" charset="2"/>
          </a:defRPr>
        </a:defPPr>
      </a:lstStyle>
    </a:lnDef>
  </a:objectDefaults>
  <a:extraClrSchemeLst>
    <a:extraClrScheme>
      <a:clrScheme name="Blank Presentation.pot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po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Blank Presentation.pot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pot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pot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pot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Blank Presentation.pot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transf_prot_ieee_sf">
  <a:themeElements>
    <a:clrScheme name="">
      <a:dk1>
        <a:srgbClr val="000000"/>
      </a:dk1>
      <a:lt1>
        <a:srgbClr val="000080"/>
      </a:lt1>
      <a:dk2>
        <a:srgbClr val="000000"/>
      </a:dk2>
      <a:lt2>
        <a:srgbClr val="919191"/>
      </a:lt2>
      <a:accent1>
        <a:srgbClr val="618FFD"/>
      </a:accent1>
      <a:accent2>
        <a:srgbClr val="00AE00"/>
      </a:accent2>
      <a:accent3>
        <a:srgbClr val="AAAAC0"/>
      </a:accent3>
      <a:accent4>
        <a:srgbClr val="000000"/>
      </a:accent4>
      <a:accent5>
        <a:srgbClr val="B7C6FE"/>
      </a:accent5>
      <a:accent6>
        <a:srgbClr val="009D00"/>
      </a:accent6>
      <a:hlink>
        <a:srgbClr val="FC0128"/>
      </a:hlink>
      <a:folHlink>
        <a:srgbClr val="CECECE"/>
      </a:folHlink>
    </a:clrScheme>
    <a:fontScheme name="transf_prot_ieee_sf">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FFFFFF"/>
        </a:solidFill>
        <a:ln w="25400" cap="flat" cmpd="sng" algn="ctr">
          <a:solidFill>
            <a:srgbClr val="FFFFFF"/>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3200" b="0" i="0" u="none" strike="noStrike" cap="none" normalizeH="0" baseline="0" smtClean="0">
            <a:ln>
              <a:noFill/>
            </a:ln>
            <a:solidFill>
              <a:srgbClr val="FFFFFF"/>
            </a:solidFill>
            <a:effectLst/>
            <a:latin typeface="Arial" panose="020B0604020202020204" pitchFamily="34" charset="0"/>
          </a:defRPr>
        </a:defPPr>
      </a:lstStyle>
    </a:spDef>
    <a:lnDef>
      <a:spPr bwMode="auto">
        <a:xfrm>
          <a:off x="0" y="0"/>
          <a:ext cx="1" cy="1"/>
        </a:xfrm>
        <a:custGeom>
          <a:avLst/>
          <a:gdLst/>
          <a:ahLst/>
          <a:cxnLst/>
          <a:rect l="0" t="0" r="0" b="0"/>
          <a:pathLst/>
        </a:custGeom>
        <a:solidFill>
          <a:srgbClr val="FFFFFF"/>
        </a:solidFill>
        <a:ln w="25400" cap="flat" cmpd="sng" algn="ctr">
          <a:solidFill>
            <a:srgbClr val="FFFFFF"/>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3200" b="0" i="0" u="none" strike="noStrike" cap="none" normalizeH="0" baseline="0" smtClean="0">
            <a:ln>
              <a:noFill/>
            </a:ln>
            <a:solidFill>
              <a:srgbClr val="FFFFFF"/>
            </a:solidFill>
            <a:effectLst/>
            <a:latin typeface="Arial" panose="020B0604020202020204" pitchFamily="34" charset="0"/>
          </a:defRPr>
        </a:defPPr>
      </a:lstStyle>
    </a:lnDef>
  </a:objectDefaults>
  <a:extraClrSchemeLst>
    <a:extraClrScheme>
      <a:clrScheme name="transf_prot_ieee_sf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ransf_prot_ieee_sf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transf_prot_ieee_sf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ransf_prot_ieee_sf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ransf_prot_ieee_sf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ransf_prot_ieee_sf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transf_prot_ieee_sf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2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New Roman" panose="02020603050405020304"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New Roman" panose="02020603050405020304" pitchFamily="18"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3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1"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anose="02020603050405020304"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1"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anose="02020603050405020304" pitchFamily="18"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Double Lines.pot 1">
    <a:dk1>
      <a:srgbClr val="000000"/>
    </a:dk1>
    <a:lt1>
      <a:srgbClr val="FFFFFF"/>
    </a:lt1>
    <a:dk2>
      <a:srgbClr val="990066"/>
    </a:dk2>
    <a:lt2>
      <a:srgbClr val="00CCCC"/>
    </a:lt2>
    <a:accent1>
      <a:srgbClr val="D60093"/>
    </a:accent1>
    <a:accent2>
      <a:srgbClr val="FFFF66"/>
    </a:accent2>
    <a:accent3>
      <a:srgbClr val="CAAAB8"/>
    </a:accent3>
    <a:accent4>
      <a:srgbClr val="DADADA"/>
    </a:accent4>
    <a:accent5>
      <a:srgbClr val="E8AAC8"/>
    </a:accent5>
    <a:accent6>
      <a:srgbClr val="E7E75C"/>
    </a:accent6>
    <a:hlink>
      <a:srgbClr val="FF9933"/>
    </a:hlink>
    <a:folHlink>
      <a:srgbClr val="FFCCFF"/>
    </a:folHlink>
  </a:clrScheme>
</a:themeOverride>
</file>

<file path=ppt/theme/themeOverride2.xml><?xml version="1.0" encoding="utf-8"?>
<a:themeOverride xmlns:a="http://schemas.openxmlformats.org/drawingml/2006/main">
  <a:clrScheme name="">
    <a:dk1>
      <a:srgbClr val="000000"/>
    </a:dk1>
    <a:lt1>
      <a:srgbClr val="063DE8"/>
    </a:lt1>
    <a:dk2>
      <a:srgbClr val="000000"/>
    </a:dk2>
    <a:lt2>
      <a:srgbClr val="919191"/>
    </a:lt2>
    <a:accent1>
      <a:srgbClr val="618FFD"/>
    </a:accent1>
    <a:accent2>
      <a:srgbClr val="00AE00"/>
    </a:accent2>
    <a:accent3>
      <a:srgbClr val="AAAFF2"/>
    </a:accent3>
    <a:accent4>
      <a:srgbClr val="000000"/>
    </a:accent4>
    <a:accent5>
      <a:srgbClr val="B7C6FE"/>
    </a:accent5>
    <a:accent6>
      <a:srgbClr val="009D00"/>
    </a:accent6>
    <a:hlink>
      <a:srgbClr val="FC0128"/>
    </a:hlink>
    <a:folHlink>
      <a:srgbClr val="CECECE"/>
    </a:folHlink>
  </a:clrScheme>
</a:themeOverride>
</file>

<file path=docProps/app.xml><?xml version="1.0" encoding="utf-8"?>
<Properties xmlns="http://schemas.openxmlformats.org/officeDocument/2006/extended-properties" xmlns:vt="http://schemas.openxmlformats.org/officeDocument/2006/docPropsVTypes">
  <TotalTime>7</TotalTime>
  <Words>12163</Words>
  <Application>Microsoft Office PowerPoint</Application>
  <PresentationFormat>Widescreen</PresentationFormat>
  <Paragraphs>2793</Paragraphs>
  <Slides>301</Slides>
  <Notes>109</Notes>
  <HiddenSlides>0</HiddenSlides>
  <MMClips>0</MMClips>
  <ScaleCrop>false</ScaleCrop>
  <HeadingPairs>
    <vt:vector size="8" baseType="variant">
      <vt:variant>
        <vt:lpstr>Fonts Used</vt:lpstr>
      </vt:variant>
      <vt:variant>
        <vt:i4>13</vt:i4>
      </vt:variant>
      <vt:variant>
        <vt:lpstr>Theme</vt:lpstr>
      </vt:variant>
      <vt:variant>
        <vt:i4>10</vt:i4>
      </vt:variant>
      <vt:variant>
        <vt:lpstr>Embedded OLE Servers</vt:lpstr>
      </vt:variant>
      <vt:variant>
        <vt:i4>11</vt:i4>
      </vt:variant>
      <vt:variant>
        <vt:lpstr>Slide Titles</vt:lpstr>
      </vt:variant>
      <vt:variant>
        <vt:i4>301</vt:i4>
      </vt:variant>
    </vt:vector>
  </HeadingPairs>
  <TitlesOfParts>
    <vt:vector size="335" baseType="lpstr">
      <vt:lpstr>Arial</vt:lpstr>
      <vt:lpstr>Bookman Old Style</vt:lpstr>
      <vt:lpstr>Calibri</vt:lpstr>
      <vt:lpstr>Calibri Light</vt:lpstr>
      <vt:lpstr>Century Schoolbook</vt:lpstr>
      <vt:lpstr>Courier New</vt:lpstr>
      <vt:lpstr>Helvetica</vt:lpstr>
      <vt:lpstr>Monotype Sorts</vt:lpstr>
      <vt:lpstr>ROMAN</vt:lpstr>
      <vt:lpstr>Symbol</vt:lpstr>
      <vt:lpstr>System</vt:lpstr>
      <vt:lpstr>Times New Roman</vt:lpstr>
      <vt:lpstr>Wingdings</vt:lpstr>
      <vt:lpstr>Office Theme</vt:lpstr>
      <vt:lpstr>#794</vt:lpstr>
      <vt:lpstr>worlds</vt:lpstr>
      <vt:lpstr>Double Lines</vt:lpstr>
      <vt:lpstr>1_Office Theme</vt:lpstr>
      <vt:lpstr>Blank Presentation</vt:lpstr>
      <vt:lpstr>transf_prot_ieee_sf</vt:lpstr>
      <vt:lpstr>2_Office Theme</vt:lpstr>
      <vt:lpstr>3_Office Theme</vt:lpstr>
      <vt:lpstr>Worldb</vt:lpstr>
      <vt:lpstr>VISIO</vt:lpstr>
      <vt:lpstr>Microsoft Word Picture</vt:lpstr>
      <vt:lpstr>Microsoft Word Document</vt:lpstr>
      <vt:lpstr>Microsoft Equation 3.0</vt:lpstr>
      <vt:lpstr>Microsoft Excel Worksheet</vt:lpstr>
      <vt:lpstr>Document</vt:lpstr>
      <vt:lpstr>Equation</vt:lpstr>
      <vt:lpstr>TurboCAD Drawing</vt:lpstr>
      <vt:lpstr>Bitmap Image</vt:lpstr>
      <vt:lpstr>VISIO 4 Drawing</vt:lpstr>
      <vt:lpstr>MathType 4.0 Equation</vt:lpstr>
      <vt:lpstr>Emtp Tutorial</vt:lpstr>
      <vt:lpstr>Authors</vt:lpstr>
      <vt:lpstr>Tutorial Presenters</vt:lpstr>
      <vt:lpstr>Agenda</vt:lpstr>
      <vt:lpstr>Agenda</vt:lpstr>
      <vt:lpstr>Contents</vt:lpstr>
      <vt:lpstr>Why Emtp?</vt:lpstr>
      <vt:lpstr>Why Emtp?</vt:lpstr>
      <vt:lpstr>Why Emtp?</vt:lpstr>
      <vt:lpstr>Modern Emtps</vt:lpstr>
      <vt:lpstr>Transient Solution</vt:lpstr>
      <vt:lpstr>Inductance Model</vt:lpstr>
      <vt:lpstr>Numerical Integration</vt:lpstr>
      <vt:lpstr>Inductance Model</vt:lpstr>
      <vt:lpstr>Capacitance Model</vt:lpstr>
      <vt:lpstr>Resistance Model</vt:lpstr>
      <vt:lpstr>Circuit Representation</vt:lpstr>
      <vt:lpstr>Circuit Representation</vt:lpstr>
      <vt:lpstr>Switching</vt:lpstr>
      <vt:lpstr>Switching</vt:lpstr>
      <vt:lpstr>Switching</vt:lpstr>
      <vt:lpstr>Time Step</vt:lpstr>
      <vt:lpstr>Time Step</vt:lpstr>
      <vt:lpstr>Time Step</vt:lpstr>
      <vt:lpstr>Time Step</vt:lpstr>
      <vt:lpstr>Other Components</vt:lpstr>
      <vt:lpstr>Practical Issues</vt:lpstr>
      <vt:lpstr>Subsystems</vt:lpstr>
      <vt:lpstr>Concluding Remarks</vt:lpstr>
      <vt:lpstr>emtp Applications  and Fault Induced Transients</vt:lpstr>
      <vt:lpstr>emtp Studies</vt:lpstr>
      <vt:lpstr>Steady State Solution</vt:lpstr>
      <vt:lpstr>System Harmonics</vt:lpstr>
      <vt:lpstr>System Harmonics</vt:lpstr>
      <vt:lpstr>emtp Studies</vt:lpstr>
      <vt:lpstr>Time Step Size (I)</vt:lpstr>
      <vt:lpstr>Time Step Size (II)</vt:lpstr>
      <vt:lpstr>Transients</vt:lpstr>
      <vt:lpstr>Fault induced transients</vt:lpstr>
      <vt:lpstr>Transient DC Component</vt:lpstr>
      <vt:lpstr>Higher Frequency Transients 1</vt:lpstr>
      <vt:lpstr>Higher Frequency Transients 2</vt:lpstr>
      <vt:lpstr>(Not so) High Frequency Transients 3</vt:lpstr>
      <vt:lpstr>Series Capacitor Resonance</vt:lpstr>
      <vt:lpstr>Network Faults</vt:lpstr>
      <vt:lpstr>Relay Filters</vt:lpstr>
      <vt:lpstr>Transformer Inrush</vt:lpstr>
      <vt:lpstr>Differentially connected cts</vt:lpstr>
      <vt:lpstr>Cranbrook 500 kV Substation</vt:lpstr>
      <vt:lpstr>A Real World Signal (During Lightning Storm)</vt:lpstr>
      <vt:lpstr>Playback Test System</vt:lpstr>
      <vt:lpstr>Real Time Model Power System</vt:lpstr>
      <vt:lpstr>Cautions on Transient Tests</vt:lpstr>
      <vt:lpstr>Relay Models</vt:lpstr>
      <vt:lpstr>Conclusions</vt:lpstr>
      <vt:lpstr>Thevenin source representation</vt:lpstr>
      <vt:lpstr>Symmetrical Components - Thevenin</vt:lpstr>
      <vt:lpstr>Calculation of Z’s</vt:lpstr>
      <vt:lpstr>Phase domain versus sequence Z’s</vt:lpstr>
      <vt:lpstr>Negative mutuals?</vt:lpstr>
      <vt:lpstr>Conditions</vt:lpstr>
      <vt:lpstr>PowerPoint Presentation</vt:lpstr>
      <vt:lpstr>PowerPoint Presentation</vt:lpstr>
      <vt:lpstr>PowerPoint Presentation</vt:lpstr>
      <vt:lpstr>Effects of various source types</vt:lpstr>
      <vt:lpstr>Conclusions</vt:lpstr>
      <vt:lpstr>Machine Models</vt:lpstr>
      <vt:lpstr>PowerPoint Presentation</vt:lpstr>
      <vt:lpstr>For longer time periods involving possible power swings then the transient reactance would replace the subtransient reactance and the machine inertia would have to be represented by at least a single equivalent mass. The moment of inertia, J, is for both the turbine generator and exciter combined.</vt:lpstr>
      <vt:lpstr>Equation of motion</vt:lpstr>
      <vt:lpstr>Swing Example</vt:lpstr>
      <vt:lpstr>PowerPoint Presentation</vt:lpstr>
      <vt:lpstr>Multi-mass machine models</vt:lpstr>
      <vt:lpstr>Equations for the multi mass case</vt:lpstr>
      <vt:lpstr>AVR’s, governors &amp; PSS’s</vt:lpstr>
      <vt:lpstr>Features</vt:lpstr>
      <vt:lpstr>Conclusions</vt:lpstr>
      <vt:lpstr>Transformer Models</vt:lpstr>
      <vt:lpstr>Transformer Models</vt:lpstr>
      <vt:lpstr>Ideal Transformer Model</vt:lpstr>
      <vt:lpstr>Simple Transformer</vt:lpstr>
      <vt:lpstr>Ideal Transformer Equations</vt:lpstr>
      <vt:lpstr>Saturable Transformer Model</vt:lpstr>
      <vt:lpstr>Saturable Transformer Model</vt:lpstr>
      <vt:lpstr>3-Winding Transformer Model Parameters</vt:lpstr>
      <vt:lpstr>Saturable Transformer Model</vt:lpstr>
      <vt:lpstr>BCTRAN Admittance Matrix Model</vt:lpstr>
      <vt:lpstr>BCTRAN Admittance Matrix Model</vt:lpstr>
      <vt:lpstr>3- Wdg Transformer</vt:lpstr>
      <vt:lpstr>BCTRAN Model</vt:lpstr>
      <vt:lpstr>BCTRAN Model</vt:lpstr>
      <vt:lpstr>BCTRAN Model</vt:lpstr>
      <vt:lpstr>TRELEG Impedance Matrix Model</vt:lpstr>
      <vt:lpstr>TRELEG Impedance Matrix Model</vt:lpstr>
      <vt:lpstr>Transformer Saturation</vt:lpstr>
      <vt:lpstr>Transformer Saturation</vt:lpstr>
      <vt:lpstr>Eddy Currents</vt:lpstr>
      <vt:lpstr>Eddy Currents</vt:lpstr>
      <vt:lpstr>High Frequency Equivalent </vt:lpstr>
      <vt:lpstr>High Frequency Equivalent</vt:lpstr>
      <vt:lpstr>Transmission Line Models</vt:lpstr>
      <vt:lpstr>EMTP Transmission Line Models</vt:lpstr>
      <vt:lpstr>EMTP Line Models  for Steady State Studies</vt:lpstr>
      <vt:lpstr>Exact-Pi Model</vt:lpstr>
      <vt:lpstr>Exact-Pi Models</vt:lpstr>
      <vt:lpstr>Nominal-Pi Model</vt:lpstr>
      <vt:lpstr>Nominal-Pi Model</vt:lpstr>
      <vt:lpstr>Nominal-Pi Model</vt:lpstr>
      <vt:lpstr>EMTP Line Models  for Transient Studies</vt:lpstr>
      <vt:lpstr>EMTP Line Models  for Transient Studies</vt:lpstr>
      <vt:lpstr>EMTP Line Models  for Transient Studies</vt:lpstr>
      <vt:lpstr>EMTP Line Models  for Transient Studies</vt:lpstr>
      <vt:lpstr>EMTP Line Models  for Transient Studies</vt:lpstr>
      <vt:lpstr>EMTP Line Models  for Transient Studies</vt:lpstr>
      <vt:lpstr>EMTP Transmission Line Models</vt:lpstr>
      <vt:lpstr>EMTP Transmission Line Models</vt:lpstr>
      <vt:lpstr>EMTP Transmission Line Models</vt:lpstr>
      <vt:lpstr>EMTP Transmission Line Models</vt:lpstr>
      <vt:lpstr>EMTP Transmission Line Models</vt:lpstr>
      <vt:lpstr>Conclusions</vt:lpstr>
      <vt:lpstr>Transmission Line Parameter Calculation</vt:lpstr>
      <vt:lpstr>Transmission Line Parameter Calculation - Models</vt:lpstr>
      <vt:lpstr>Transmission Line Parameter Data Structure</vt:lpstr>
      <vt:lpstr>Line Data</vt:lpstr>
      <vt:lpstr>Line Data</vt:lpstr>
      <vt:lpstr>Line Data</vt:lpstr>
      <vt:lpstr>Transmission Line Data</vt:lpstr>
      <vt:lpstr>Line Parameters</vt:lpstr>
      <vt:lpstr>Line Parameters</vt:lpstr>
      <vt:lpstr>Line Parameters: CP-LINE</vt:lpstr>
      <vt:lpstr>Line Parameters: CP-LINE</vt:lpstr>
      <vt:lpstr>Line Parameters - Output</vt:lpstr>
      <vt:lpstr>Line Parameters - Output</vt:lpstr>
      <vt:lpstr>Line Parameters - Output</vt:lpstr>
      <vt:lpstr>Distributed Parameter Line Model</vt:lpstr>
      <vt:lpstr>Distributed Parameter Line Model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Additional Modeling Considerations</vt:lpstr>
      <vt:lpstr>Switch Modeling </vt:lpstr>
      <vt:lpstr>Time Controlled Switch</vt:lpstr>
      <vt:lpstr>Simple Breaker Model</vt:lpstr>
      <vt:lpstr>Voltage Controlled Switch</vt:lpstr>
      <vt:lpstr>Voltage Controlled Switch</vt:lpstr>
      <vt:lpstr>Voltage Controlled Switch</vt:lpstr>
      <vt:lpstr>Measuring Switch</vt:lpstr>
      <vt:lpstr>TACS Switches</vt:lpstr>
      <vt:lpstr>Load Models</vt:lpstr>
      <vt:lpstr>Series and Parallel  RL Load Models</vt:lpstr>
      <vt:lpstr>Load Models</vt:lpstr>
      <vt:lpstr>Transient Analysis of Control Systems</vt:lpstr>
      <vt:lpstr>Transient Analysis of Control Systems</vt:lpstr>
      <vt:lpstr>Applications of TACS</vt:lpstr>
      <vt:lpstr>TACS Interface with Emtp</vt:lpstr>
      <vt:lpstr>Interface Between TACS and Emtp</vt:lpstr>
      <vt:lpstr>Interaction Between Control System and Power System</vt:lpstr>
      <vt:lpstr>Transient Analysis of Control Systems</vt:lpstr>
      <vt:lpstr>Models Available in TACS</vt:lpstr>
      <vt:lpstr>Typical Excitation Control System of a Generator</vt:lpstr>
      <vt:lpstr>Models Available in TACS</vt:lpstr>
      <vt:lpstr>Models Available in TACS</vt:lpstr>
      <vt:lpstr>Models Available in TACS</vt:lpstr>
      <vt:lpstr>FORTRAN Restrictions</vt:lpstr>
      <vt:lpstr>Initialization of TACS Variables</vt:lpstr>
      <vt:lpstr>Example of a Machine Excitation System</vt:lpstr>
      <vt:lpstr>Machine Excitation System</vt:lpstr>
      <vt:lpstr>Tacs Excitation Model</vt:lpstr>
      <vt:lpstr>Initial Conditions</vt:lpstr>
      <vt:lpstr>Conclusions</vt:lpstr>
      <vt:lpstr>EMTP Tutorial</vt:lpstr>
      <vt:lpstr>Outline</vt:lpstr>
      <vt:lpstr>Introduction</vt:lpstr>
      <vt:lpstr>Introduction</vt:lpstr>
      <vt:lpstr>Major Components</vt:lpstr>
      <vt:lpstr>Historical perspective</vt:lpstr>
      <vt:lpstr>Relays modeled </vt:lpstr>
      <vt:lpstr>Processes Modeled</vt:lpstr>
      <vt:lpstr>Algorithms Modeled</vt:lpstr>
      <vt:lpstr>Special Models</vt:lpstr>
      <vt:lpstr>Another special model</vt:lpstr>
      <vt:lpstr>Transducer Models</vt:lpstr>
      <vt:lpstr>Transducer Models</vt:lpstr>
      <vt:lpstr>Signal Conditioning</vt:lpstr>
      <vt:lpstr>Signal Conditioning</vt:lpstr>
      <vt:lpstr>Signal Conditioning</vt:lpstr>
      <vt:lpstr>Signal conditioning filters</vt:lpstr>
      <vt:lpstr>Signal Conditioning</vt:lpstr>
      <vt:lpstr>Signal Conditioning</vt:lpstr>
      <vt:lpstr>Signal Conditioning</vt:lpstr>
      <vt:lpstr>Analog to Digital Conversion</vt:lpstr>
      <vt:lpstr>Analog to Digital Conversion</vt:lpstr>
      <vt:lpstr>Quantization errors - rounding</vt:lpstr>
      <vt:lpstr>Quantization</vt:lpstr>
      <vt:lpstr>Computing Phasors</vt:lpstr>
      <vt:lpstr>Computing Phasors</vt:lpstr>
      <vt:lpstr>Relay Dynamics</vt:lpstr>
      <vt:lpstr>Inverse Time O/C Relay </vt:lpstr>
      <vt:lpstr>Inverse Time Overcurrent Relay</vt:lpstr>
      <vt:lpstr>Inverse Time Overcurrent Relay</vt:lpstr>
      <vt:lpstr>Admittance Relay</vt:lpstr>
      <vt:lpstr>Electromechanical and Solid-State Relays</vt:lpstr>
      <vt:lpstr>EM &amp; Solid-State Relays</vt:lpstr>
      <vt:lpstr>Phase Shifting</vt:lpstr>
      <vt:lpstr>Phase Shifting</vt:lpstr>
      <vt:lpstr>Phase Comparator</vt:lpstr>
      <vt:lpstr>Numerical Mho Relay</vt:lpstr>
      <vt:lpstr>Numerical Quadrilateral Relay</vt:lpstr>
      <vt:lpstr>Conclusions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Emtp Tutorial</dc:title>
  <dc:creator>Rick Gamble</dc:creator>
  <cp:lastModifiedBy>Rick Gamble</cp:lastModifiedBy>
  <cp:revision>1</cp:revision>
  <dcterms:created xsi:type="dcterms:W3CDTF">2023-01-07T03:18:02Z</dcterms:created>
  <dcterms:modified xsi:type="dcterms:W3CDTF">2023-01-07T03:25:03Z</dcterms:modified>
</cp:coreProperties>
</file>